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5"/>
  </p:notesMasterIdLst>
  <p:handoutMasterIdLst>
    <p:handoutMasterId r:id="rId46"/>
  </p:handoutMasterIdLst>
  <p:sldIdLst>
    <p:sldId id="257" r:id="rId2"/>
    <p:sldId id="296" r:id="rId3"/>
    <p:sldId id="479" r:id="rId4"/>
    <p:sldId id="555" r:id="rId5"/>
    <p:sldId id="556" r:id="rId6"/>
    <p:sldId id="557" r:id="rId7"/>
    <p:sldId id="558" r:id="rId8"/>
    <p:sldId id="559" r:id="rId9"/>
    <p:sldId id="560" r:id="rId10"/>
    <p:sldId id="482" r:id="rId11"/>
    <p:sldId id="483" r:id="rId12"/>
    <p:sldId id="484" r:id="rId13"/>
    <p:sldId id="533" r:id="rId14"/>
    <p:sldId id="485" r:id="rId15"/>
    <p:sldId id="486" r:id="rId16"/>
    <p:sldId id="487" r:id="rId17"/>
    <p:sldId id="488" r:id="rId18"/>
    <p:sldId id="489" r:id="rId19"/>
    <p:sldId id="490" r:id="rId20"/>
    <p:sldId id="491" r:id="rId21"/>
    <p:sldId id="492" r:id="rId22"/>
    <p:sldId id="493" r:id="rId23"/>
    <p:sldId id="563" r:id="rId24"/>
    <p:sldId id="498" r:id="rId25"/>
    <p:sldId id="499" r:id="rId26"/>
    <p:sldId id="500" r:id="rId27"/>
    <p:sldId id="501" r:id="rId28"/>
    <p:sldId id="561" r:id="rId29"/>
    <p:sldId id="562" r:id="rId30"/>
    <p:sldId id="564" r:id="rId31"/>
    <p:sldId id="565" r:id="rId32"/>
    <p:sldId id="566" r:id="rId33"/>
    <p:sldId id="567" r:id="rId34"/>
    <p:sldId id="568" r:id="rId35"/>
    <p:sldId id="569" r:id="rId36"/>
    <p:sldId id="570" r:id="rId37"/>
    <p:sldId id="571" r:id="rId38"/>
    <p:sldId id="572" r:id="rId39"/>
    <p:sldId id="573" r:id="rId40"/>
    <p:sldId id="574" r:id="rId41"/>
    <p:sldId id="575" r:id="rId42"/>
    <p:sldId id="576" r:id="rId43"/>
    <p:sldId id="534" r:id="rId44"/>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482" autoAdjust="0"/>
  </p:normalViewPr>
  <p:slideViewPr>
    <p:cSldViewPr>
      <p:cViewPr varScale="1">
        <p:scale>
          <a:sx n="91" d="100"/>
          <a:sy n="91" d="100"/>
        </p:scale>
        <p:origin x="21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endParaRPr lang="zh-CN" altLang="en-US"/>
          </a:p>
        </p:txBody>
      </p:sp>
      <p:sp>
        <p:nvSpPr>
          <p:cNvPr id="50179"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fld id="{463EA307-884B-4FFE-8FE7-831BB0C24769}" type="datetime3">
              <a:rPr lang="zh-CN" altLang="en-US" smtClean="0"/>
              <a:t>2022年2月5日星期六</a:t>
            </a:fld>
            <a:endParaRPr lang="en-US" altLang="zh-CN"/>
          </a:p>
        </p:txBody>
      </p:sp>
      <p:sp>
        <p:nvSpPr>
          <p:cNvPr id="50180"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r>
              <a:rPr lang="zh-CN" altLang="en-US"/>
              <a:t>前言</a:t>
            </a:r>
            <a:endParaRPr lang="en-US" altLang="zh-CN"/>
          </a:p>
        </p:txBody>
      </p:sp>
      <p:sp>
        <p:nvSpPr>
          <p:cNvPr id="50181"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kumimoji="1" sz="1200" smtClean="0">
                <a:latin typeface="Tahoma" panose="020B0604030504040204" pitchFamily="34" charset="0"/>
              </a:defRPr>
            </a:lvl1pPr>
          </a:lstStyle>
          <a:p>
            <a:pPr>
              <a:defRPr/>
            </a:pPr>
            <a:fld id="{255BC27E-9651-4E77-8CA2-309DE9F321F7}" type="slidenum">
              <a:rPr lang="zh-CN" altLang="en-US"/>
              <a:pPr>
                <a:defRPr/>
              </a:pPr>
              <a:t>‹#›</a:t>
            </a:fld>
            <a:endParaRPr lang="en-US" altLang="zh-CN"/>
          </a:p>
        </p:txBody>
      </p:sp>
    </p:spTree>
    <p:extLst>
      <p:ext uri="{BB962C8B-B14F-4D97-AF65-F5344CB8AC3E}">
        <p14:creationId xmlns:p14="http://schemas.microsoft.com/office/powerpoint/2010/main" val="2969240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endParaRPr lang="zh-CN" altLang="en-US"/>
          </a:p>
        </p:txBody>
      </p:sp>
      <p:sp>
        <p:nvSpPr>
          <p:cNvPr id="38915"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fld id="{0A243669-2AD7-4591-A55D-702DE300E738}" type="datetime3">
              <a:rPr lang="zh-CN" altLang="en-US" smtClean="0"/>
              <a:t>2022年2月5日星期六</a:t>
            </a:fld>
            <a:endParaRPr lang="en-US" altLang="zh-CN"/>
          </a:p>
        </p:txBody>
      </p:sp>
      <p:sp>
        <p:nvSpPr>
          <p:cNvPr id="14340"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non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r>
              <a:rPr lang="zh-CN" altLang="en-US"/>
              <a:t>前言</a:t>
            </a:r>
            <a:endParaRPr lang="en-US" altLang="zh-CN"/>
          </a:p>
        </p:txBody>
      </p:sp>
      <p:sp>
        <p:nvSpPr>
          <p:cNvPr id="38919"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kumimoji="1" sz="1200" smtClean="0">
                <a:latin typeface="Tahoma" panose="020B0604030504040204" pitchFamily="34" charset="0"/>
              </a:defRPr>
            </a:lvl1pPr>
          </a:lstStyle>
          <a:p>
            <a:pPr>
              <a:defRPr/>
            </a:pPr>
            <a:fld id="{76682D5A-197A-49BF-8692-D7C3AE6BCEEA}" type="slidenum">
              <a:rPr lang="zh-CN" altLang="en-US"/>
              <a:pPr>
                <a:defRPr/>
              </a:pPr>
              <a:t>‹#›</a:t>
            </a:fld>
            <a:endParaRPr lang="en-US" altLang="zh-CN"/>
          </a:p>
        </p:txBody>
      </p:sp>
    </p:spTree>
    <p:extLst>
      <p:ext uri="{BB962C8B-B14F-4D97-AF65-F5344CB8AC3E}">
        <p14:creationId xmlns:p14="http://schemas.microsoft.com/office/powerpoint/2010/main" val="227117136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9402827-981E-462B-B488-3E1F0917FF10}" type="datetime3">
              <a:rPr kumimoji="0" lang="zh-CN" altLang="en-US" sz="1200" smtClean="0">
                <a:latin typeface="Tahoma" panose="020B0604030504040204" pitchFamily="34" charset="0"/>
              </a:rPr>
              <a:t>2022年2月5日星期六</a:t>
            </a:fld>
            <a:endParaRPr kumimoji="0" lang="zh-CN" altLang="en-US" sz="1200" smtClean="0">
              <a:latin typeface="Tahoma" panose="020B0604030504040204" pitchFamily="34" charset="0"/>
            </a:endParaRPr>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200" smtClean="0">
                <a:latin typeface="Tahoma" panose="020B0604030504040204" pitchFamily="34" charset="0"/>
              </a:rPr>
              <a:t>前言</a:t>
            </a:r>
            <a:endParaRPr kumimoji="0" lang="en-US" altLang="zh-CN" sz="1200" smtClean="0">
              <a:latin typeface="Tahoma" panose="020B0604030504040204" pitchFamily="34" charset="0"/>
            </a:endParaRP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FF59674-8CB1-48BC-8FE4-D68B835528B2}" type="slidenum">
              <a:rPr kumimoji="0" lang="zh-CN" altLang="en-US" sz="1200">
                <a:latin typeface="Tahoma" panose="020B0604030504040204" pitchFamily="34" charset="0"/>
              </a:rPr>
              <a:pPr/>
              <a:t>1</a:t>
            </a:fld>
            <a:endParaRPr kumimoji="0" lang="zh-CN" altLang="en-US" sz="1200">
              <a:latin typeface="Tahoma" panose="020B0604030504040204" pitchFamily="34" charset="0"/>
            </a:endParaRPr>
          </a:p>
        </p:txBody>
      </p:sp>
      <p:sp>
        <p:nvSpPr>
          <p:cNvPr id="17413" name="Rectangle 2"/>
          <p:cNvSpPr>
            <a:spLocks noGrp="1" noRot="1" noChangeAspect="1" noChangeArrowheads="1" noTextEdit="1"/>
          </p:cNvSpPr>
          <p:nvPr>
            <p:ph type="sldImg" idx="4294967295"/>
          </p:nvPr>
        </p:nvSpPr>
        <p:spPr>
          <a:ln/>
        </p:spPr>
      </p:sp>
      <p:sp>
        <p:nvSpPr>
          <p:cNvPr id="17414" name="Rectangle 3"/>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410803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smtClean="0"/>
          </a:p>
        </p:txBody>
      </p:sp>
      <p:sp>
        <p:nvSpPr>
          <p:cNvPr id="198660"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1CADFE5-4934-4799-B537-9586194793FF}" type="datetime3">
              <a:rPr lang="zh-CN" altLang="en-US" sz="1200" smtClean="0">
                <a:latin typeface="Tahoma" panose="020B0604030504040204" pitchFamily="34" charset="0"/>
              </a:rPr>
              <a:t>2022年2月5日星期六</a:t>
            </a:fld>
            <a:endParaRPr lang="en-US" altLang="zh-CN" sz="1200" smtClean="0">
              <a:latin typeface="Tahoma" panose="020B0604030504040204" pitchFamily="34" charset="0"/>
            </a:endParaRPr>
          </a:p>
        </p:txBody>
      </p:sp>
    </p:spTree>
    <p:extLst>
      <p:ext uri="{BB962C8B-B14F-4D97-AF65-F5344CB8AC3E}">
        <p14:creationId xmlns:p14="http://schemas.microsoft.com/office/powerpoint/2010/main" val="124551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smtClean="0"/>
          </a:p>
          <a:p>
            <a:endParaRPr lang="zh-CN" altLang="en-US" dirty="0"/>
          </a:p>
        </p:txBody>
      </p:sp>
      <p:sp>
        <p:nvSpPr>
          <p:cNvPr id="4" name="日期占位符 3"/>
          <p:cNvSpPr>
            <a:spLocks noGrp="1"/>
          </p:cNvSpPr>
          <p:nvPr>
            <p:ph type="dt" idx="10"/>
          </p:nvPr>
        </p:nvSpPr>
        <p:spPr/>
        <p:txBody>
          <a:bodyPr/>
          <a:lstStyle/>
          <a:p>
            <a:pPr>
              <a:defRPr/>
            </a:pPr>
            <a:fld id="{3D46B899-673A-4E7E-B7E2-E094E8D00713}" type="datetime3">
              <a:rPr lang="zh-CN" altLang="en-US" smtClean="0"/>
              <a:t>2022年2月5日星期六</a:t>
            </a:fld>
            <a:endParaRPr lang="en-US" altLang="zh-CN"/>
          </a:p>
        </p:txBody>
      </p:sp>
    </p:spTree>
    <p:extLst>
      <p:ext uri="{BB962C8B-B14F-4D97-AF65-F5344CB8AC3E}">
        <p14:creationId xmlns:p14="http://schemas.microsoft.com/office/powerpoint/2010/main" val="186270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68F53221-DC74-46A5-8CDE-2DA6141870C0}" type="datetime3">
              <a:rPr lang="zh-CN" altLang="en-US" smtClean="0"/>
              <a:t>2022年2月5日星期六</a:t>
            </a:fld>
            <a:endParaRPr lang="en-US" altLang="zh-CN"/>
          </a:p>
        </p:txBody>
      </p:sp>
    </p:spTree>
    <p:extLst>
      <p:ext uri="{BB962C8B-B14F-4D97-AF65-F5344CB8AC3E}">
        <p14:creationId xmlns:p14="http://schemas.microsoft.com/office/powerpoint/2010/main" val="4205361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pPr>
              <a:defRPr/>
            </a:pPr>
            <a:fld id="{E89C6B05-29C3-45C0-9460-C9ACD61F7F84}" type="datetime3">
              <a:rPr lang="zh-CN" altLang="en-US" smtClean="0"/>
              <a:t>2022年2月5日星期六</a:t>
            </a:fld>
            <a:endParaRPr lang="en-US" altLang="zh-CN"/>
          </a:p>
        </p:txBody>
      </p:sp>
    </p:spTree>
    <p:extLst>
      <p:ext uri="{BB962C8B-B14F-4D97-AF65-F5344CB8AC3E}">
        <p14:creationId xmlns:p14="http://schemas.microsoft.com/office/powerpoint/2010/main" val="148276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16F8C90A-68F5-4B2B-9283-71302D1D48FD}" type="datetime3">
              <a:rPr lang="zh-CN" altLang="en-US" smtClean="0"/>
              <a:t>2022年2月5日星期六</a:t>
            </a:fld>
            <a:endParaRPr lang="en-US" altLang="zh-CN"/>
          </a:p>
        </p:txBody>
      </p:sp>
    </p:spTree>
    <p:extLst>
      <p:ext uri="{BB962C8B-B14F-4D97-AF65-F5344CB8AC3E}">
        <p14:creationId xmlns:p14="http://schemas.microsoft.com/office/powerpoint/2010/main" val="225237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72F9C228-B96C-43B8-B43A-9A7147FC2128}" type="datetime3">
              <a:rPr lang="zh-CN" altLang="en-US" smtClean="0"/>
              <a:t>2022年2月5日星期六</a:t>
            </a:fld>
            <a:endParaRPr lang="en-US" altLang="zh-CN"/>
          </a:p>
        </p:txBody>
      </p:sp>
    </p:spTree>
    <p:extLst>
      <p:ext uri="{BB962C8B-B14F-4D97-AF65-F5344CB8AC3E}">
        <p14:creationId xmlns:p14="http://schemas.microsoft.com/office/powerpoint/2010/main" val="69733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ChangeArrowheads="1" noTextEdit="1"/>
          </p:cNvSpPr>
          <p:nvPr>
            <p:ph type="sldImg" idx="4294967295"/>
          </p:nvPr>
        </p:nvSpPr>
        <p:spPr>
          <a:ln/>
        </p:spPr>
      </p:sp>
      <p:sp>
        <p:nvSpPr>
          <p:cNvPr id="182275" name="备注占位符 2"/>
          <p:cNvSpPr>
            <a:spLocks noGrp="1" noChangeArrowheads="1"/>
          </p:cNvSpPr>
          <p:nvPr>
            <p:ph type="body" idx="4294967295"/>
          </p:nvPr>
        </p:nvSpPr>
        <p:spPr/>
        <p:txBody>
          <a:bodyPr>
            <a:prstTxWarp prst="textNoShape">
              <a:avLst/>
            </a:prstTxWarp>
          </a:bodyPr>
          <a:lstStyle/>
          <a:p>
            <a:endParaRPr lang="zh-CN" altLang="en-US" dirty="0" smtClean="0"/>
          </a:p>
        </p:txBody>
      </p:sp>
      <p:sp>
        <p:nvSpPr>
          <p:cNvPr id="182276" name="日期占位符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4D15C923-85B7-4B0C-9DF5-2607C9B74558}" type="datetime3">
              <a:rPr kumimoji="0" lang="zh-CN" altLang="en-US" sz="1200" smtClean="0">
                <a:latin typeface="Tahoma" panose="020B0604030504040204" pitchFamily="34" charset="0"/>
              </a:rPr>
              <a:t>2022年2月5日星期六</a:t>
            </a:fld>
            <a:endParaRPr kumimoji="0" lang="zh-CN" altLang="en-US" sz="1200" smtClean="0">
              <a:latin typeface="Tahoma" panose="020B0604030504040204" pitchFamily="34" charset="0"/>
            </a:endParaRPr>
          </a:p>
        </p:txBody>
      </p:sp>
      <p:sp>
        <p:nvSpPr>
          <p:cNvPr id="182277" name="页脚占位符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200" smtClean="0">
                <a:latin typeface="Tahoma" panose="020B0604030504040204" pitchFamily="34" charset="0"/>
              </a:rPr>
              <a:t>前言</a:t>
            </a:r>
            <a:endParaRPr kumimoji="0" lang="en-US" altLang="zh-CN" sz="1200" smtClean="0">
              <a:latin typeface="Tahoma" panose="020B0604030504040204" pitchFamily="34" charset="0"/>
            </a:endParaRPr>
          </a:p>
        </p:txBody>
      </p:sp>
      <p:sp>
        <p:nvSpPr>
          <p:cNvPr id="182278" name="灯片编号占位符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1A3F34D2-C9CA-4F13-8697-1BE16921BF1E}" type="slidenum">
              <a:rPr kumimoji="0" lang="zh-CN" altLang="en-US" sz="1200">
                <a:latin typeface="Tahoma" panose="020B0604030504040204" pitchFamily="34" charset="0"/>
              </a:rPr>
              <a:pPr/>
              <a:t>13</a:t>
            </a:fld>
            <a:endParaRPr kumimoji="0" lang="zh-CN" altLang="en-US" sz="1200">
              <a:latin typeface="Tahoma" panose="020B0604030504040204" pitchFamily="34" charset="0"/>
            </a:endParaRPr>
          </a:p>
        </p:txBody>
      </p:sp>
    </p:spTree>
    <p:extLst>
      <p:ext uri="{BB962C8B-B14F-4D97-AF65-F5344CB8AC3E}">
        <p14:creationId xmlns:p14="http://schemas.microsoft.com/office/powerpoint/2010/main" val="227722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1B453973-7E75-4251-8C74-B6C2CCEF3C55}" type="datetime3">
              <a:rPr lang="zh-CN" altLang="en-US" smtClean="0"/>
              <a:t>2022年2月5日星期六</a:t>
            </a:fld>
            <a:endParaRPr lang="en-US" altLang="zh-CN"/>
          </a:p>
        </p:txBody>
      </p:sp>
    </p:spTree>
    <p:extLst>
      <p:ext uri="{BB962C8B-B14F-4D97-AF65-F5344CB8AC3E}">
        <p14:creationId xmlns:p14="http://schemas.microsoft.com/office/powerpoint/2010/main" val="349345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ChangeArrowheads="1" noTextEdit="1"/>
          </p:cNvSpPr>
          <p:nvPr>
            <p:ph type="sldImg" idx="4294967295"/>
          </p:nvPr>
        </p:nvSpPr>
        <p:spPr>
          <a:ln/>
        </p:spPr>
      </p:sp>
      <p:sp>
        <p:nvSpPr>
          <p:cNvPr id="196611" name="备注占位符 2"/>
          <p:cNvSpPr>
            <a:spLocks noGrp="1" noChangeArrowheads="1"/>
          </p:cNvSpPr>
          <p:nvPr>
            <p:ph type="body" idx="4294967295"/>
          </p:nvPr>
        </p:nvSpPr>
        <p:spPr/>
        <p:txBody>
          <a:bodyPr>
            <a:prstTxWarp prst="textNoShape">
              <a:avLst/>
            </a:prstTxWarp>
          </a:bodyPr>
          <a:lstStyle/>
          <a:p>
            <a:endParaRPr lang="zh-CN" altLang="en-US" dirty="0" smtClean="0"/>
          </a:p>
        </p:txBody>
      </p:sp>
      <p:sp>
        <p:nvSpPr>
          <p:cNvPr id="19661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50B473A-EADA-40BF-91DF-DA9A03F1A068}" type="slidenum">
              <a:rPr kumimoji="0" lang="en-US" altLang="zh-CN" sz="1200">
                <a:latin typeface="Tahoma" panose="020B0604030504040204" pitchFamily="34" charset="0"/>
              </a:rPr>
              <a:pPr/>
              <a:t>27</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13138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5" name="AutoShape 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6" name="AutoShape 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7" name="AutoShape 1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grpSp>
        <p:nvGrpSpPr>
          <p:cNvPr id="8" name="Group 11"/>
          <p:cNvGrpSpPr>
            <a:grpSpLocks/>
          </p:cNvGrpSpPr>
          <p:nvPr/>
        </p:nvGrpSpPr>
        <p:grpSpPr bwMode="auto">
          <a:xfrm>
            <a:off x="6934200" y="5181600"/>
            <a:ext cx="2033588" cy="1219200"/>
            <a:chOff x="4368" y="3264"/>
            <a:chExt cx="1281" cy="768"/>
          </a:xfrm>
        </p:grpSpPr>
        <p:sp>
          <p:nvSpPr>
            <p:cNvPr id="9" name="AutoShape 1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0" name="AutoShape 1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1" name="AutoShape 1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2" name="AutoShape 1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3" name="AutoShape 1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4" name="AutoShape 1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grpSp>
      <p:sp>
        <p:nvSpPr>
          <p:cNvPr id="15" name="AutoShape 1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16"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fld id="{1C5AFBEE-7708-40BF-8A09-8BF558AB00C2}" type="datetime3">
              <a:rPr lang="zh-CN" altLang="en-US" smtClean="0"/>
              <a:t>2022年2月5日星期六</a:t>
            </a:fld>
            <a:endParaRPr lang="en-US" altLang="zh-CN"/>
          </a:p>
        </p:txBody>
      </p:sp>
      <p:sp>
        <p:nvSpPr>
          <p:cNvPr id="17"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a:solidFill>
                  <a:schemeClr val="tx1"/>
                </a:solidFill>
                <a:latin typeface="Times New Roman" panose="02020603050405020304" pitchFamily="18" charset="0"/>
                <a:ea typeface="宋体" panose="02010600030101010101" pitchFamily="2" charset="-122"/>
              </a:defRPr>
            </a:lvl1pPr>
          </a:lstStyle>
          <a:p>
            <a:pPr>
              <a:defRPr/>
            </a:pPr>
            <a:r>
              <a:rPr lang="zh-CN" altLang="en-US" smtClean="0"/>
              <a:t>数据库系统</a:t>
            </a:r>
            <a:r>
              <a:rPr lang="en-US" altLang="zh-CN" smtClean="0"/>
              <a:t>----</a:t>
            </a:r>
            <a:r>
              <a:rPr lang="zh-CN" altLang="en-US" smtClean="0"/>
              <a:t>恢复系统</a:t>
            </a:r>
            <a:endParaRPr lang="en-US" altLang="zh-CN"/>
          </a:p>
        </p:txBody>
      </p:sp>
      <p:sp>
        <p:nvSpPr>
          <p:cNvPr id="18" name="Rectangle 5"/>
          <p:cNvSpPr>
            <a:spLocks noGrp="1" noChangeArrowheads="1"/>
          </p:cNvSpPr>
          <p:nvPr>
            <p:ph type="sldNum" sz="quarter" idx="12"/>
          </p:nvPr>
        </p:nvSpPr>
        <p:spPr>
          <a:xfrm>
            <a:off x="7162800" y="6324600"/>
            <a:ext cx="1905000" cy="457200"/>
          </a:xfrm>
        </p:spPr>
        <p:txBody>
          <a:bodyPr/>
          <a:lstStyle>
            <a:lvl1pPr algn="r">
              <a:defRPr sz="1400" b="0" smtClean="0">
                <a:solidFill>
                  <a:schemeClr val="tx1"/>
                </a:solidFill>
                <a:ea typeface="宋体" panose="02010600030101010101" pitchFamily="2" charset="-122"/>
              </a:defRPr>
            </a:lvl1pPr>
          </a:lstStyle>
          <a:p>
            <a:pPr>
              <a:defRPr/>
            </a:pPr>
            <a:fld id="{7902887D-119E-4A9C-AD08-8142221DA87F}" type="slidenum">
              <a:rPr lang="zh-CN" altLang="en-US"/>
              <a:pPr>
                <a:defRPr/>
              </a:pPr>
              <a:t>‹#›</a:t>
            </a:fld>
            <a:endParaRPr lang="en-US" altLang="zh-CN"/>
          </a:p>
        </p:txBody>
      </p:sp>
    </p:spTree>
    <p:extLst>
      <p:ext uri="{BB962C8B-B14F-4D97-AF65-F5344CB8AC3E}">
        <p14:creationId xmlns:p14="http://schemas.microsoft.com/office/powerpoint/2010/main" val="30073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p:txBody>
          <a:bodyPr/>
          <a:lstStyle>
            <a:lvl1pPr>
              <a:defRPr/>
            </a:lvl1pPr>
          </a:lstStyle>
          <a:p>
            <a:pPr>
              <a:defRPr/>
            </a:pPr>
            <a:fld id="{33F19D43-964A-41F3-B385-9A38A52B55C6}" type="datetime3">
              <a:rPr lang="zh-CN" altLang="en-US" smtClean="0"/>
              <a:t>2022年2月5日星期六</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961563E0-C502-4690-9FC4-514D05375E8B}"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46899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p:txBody>
          <a:bodyPr/>
          <a:lstStyle>
            <a:lvl1pPr>
              <a:defRPr/>
            </a:lvl1pPr>
          </a:lstStyle>
          <a:p>
            <a:pPr>
              <a:defRPr/>
            </a:pPr>
            <a:fld id="{7A4A315D-F044-4F1E-BA33-BD90E8676108}" type="datetime3">
              <a:rPr lang="zh-CN" altLang="en-US" smtClean="0"/>
              <a:t>2022年2月5日星期六</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169409E7-9341-4AF1-AA3B-603C0C55C8D3}"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31514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fld id="{BBBC4737-CB70-449C-8490-AA7118DD3B05}" type="datetime3">
              <a:rPr lang="zh-CN" altLang="en-US" smtClean="0"/>
              <a:t>2022年2月5日星期六</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A098EC6B-9AC1-4CB6-89F0-3630E4FA6AD6}" type="slidenum">
              <a:rPr lang="zh-CN" altLang="en-US"/>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6158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3"/>
          <p:cNvSpPr>
            <a:spLocks noGrp="1" noChangeArrowheads="1"/>
          </p:cNvSpPr>
          <p:nvPr>
            <p:ph type="dt" sz="half" idx="10"/>
          </p:nvPr>
        </p:nvSpPr>
        <p:spPr/>
        <p:txBody>
          <a:bodyPr/>
          <a:lstStyle>
            <a:lvl1pPr>
              <a:defRPr/>
            </a:lvl1pPr>
          </a:lstStyle>
          <a:p>
            <a:pPr>
              <a:defRPr/>
            </a:pPr>
            <a:fld id="{4F49B7CB-8F48-4B4B-860B-D6C06A780F24}" type="datetime3">
              <a:rPr lang="zh-CN" altLang="en-US" smtClean="0"/>
              <a:t>2022年2月5日星期六</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A76274A2-87BF-42CC-BAE5-D20C64089FCF}"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12013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p:txBody>
          <a:bodyPr/>
          <a:lstStyle>
            <a:lvl1pPr>
              <a:defRPr/>
            </a:lvl1pPr>
          </a:lstStyle>
          <a:p>
            <a:pPr>
              <a:defRPr/>
            </a:pPr>
            <a:fld id="{2B613F8B-62AC-4DA1-A5F5-BA10BA6BB047}" type="datetime3">
              <a:rPr lang="zh-CN" altLang="en-US" smtClean="0"/>
              <a:t>2022年2月5日星期六</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8D2B1BC4-B924-4EA1-BE54-4CA6741E7E99}"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6327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3"/>
          <p:cNvSpPr>
            <a:spLocks noGrp="1" noChangeArrowheads="1"/>
          </p:cNvSpPr>
          <p:nvPr>
            <p:ph type="dt" sz="half" idx="10"/>
          </p:nvPr>
        </p:nvSpPr>
        <p:spPr/>
        <p:txBody>
          <a:bodyPr/>
          <a:lstStyle>
            <a:lvl1pPr>
              <a:defRPr/>
            </a:lvl1pPr>
          </a:lstStyle>
          <a:p>
            <a:pPr>
              <a:defRPr/>
            </a:pPr>
            <a:fld id="{223B2571-1051-45D4-984C-2D72DC7B8E30}" type="datetime3">
              <a:rPr lang="zh-CN" altLang="en-US" smtClean="0"/>
              <a:t>2022年2月5日星期六</a:t>
            </a:fld>
            <a:endParaRPr lang="zh-CN" altLang="en-US"/>
          </a:p>
        </p:txBody>
      </p:sp>
      <p:sp>
        <p:nvSpPr>
          <p:cNvPr id="8" name="Rectangle 20"/>
          <p:cNvSpPr>
            <a:spLocks noGrp="1" noChangeArrowheads="1"/>
          </p:cNvSpPr>
          <p:nvPr>
            <p:ph type="sldNum" sz="quarter" idx="11"/>
          </p:nvPr>
        </p:nvSpPr>
        <p:spPr/>
        <p:txBody>
          <a:bodyPr/>
          <a:lstStyle>
            <a:lvl1pPr>
              <a:defRPr smtClean="0"/>
            </a:lvl1pPr>
          </a:lstStyle>
          <a:p>
            <a:pPr>
              <a:defRPr/>
            </a:pPr>
            <a:fld id="{915C2578-6079-421A-890C-589FD32CB1D7}" type="slidenum">
              <a:rPr lang="zh-CN" altLang="en-US"/>
              <a:pPr>
                <a:defRPr/>
              </a:pPr>
              <a:t>‹#›</a:t>
            </a:fld>
            <a:endParaRPr lang="en-US" altLang="zh-CN"/>
          </a:p>
        </p:txBody>
      </p:sp>
      <p:sp>
        <p:nvSpPr>
          <p:cNvPr id="9"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6011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3"/>
          <p:cNvSpPr>
            <a:spLocks noGrp="1" noChangeArrowheads="1"/>
          </p:cNvSpPr>
          <p:nvPr>
            <p:ph type="dt" sz="half" idx="10"/>
          </p:nvPr>
        </p:nvSpPr>
        <p:spPr/>
        <p:txBody>
          <a:bodyPr/>
          <a:lstStyle>
            <a:lvl1pPr>
              <a:defRPr/>
            </a:lvl1pPr>
          </a:lstStyle>
          <a:p>
            <a:pPr>
              <a:defRPr/>
            </a:pPr>
            <a:fld id="{EA786FEB-C9E2-4C9F-87BF-513CC63DED24}" type="datetime3">
              <a:rPr lang="zh-CN" altLang="en-US" smtClean="0"/>
              <a:t>2022年2月5日星期六</a:t>
            </a:fld>
            <a:endParaRPr lang="zh-CN" altLang="en-US"/>
          </a:p>
        </p:txBody>
      </p:sp>
      <p:sp>
        <p:nvSpPr>
          <p:cNvPr id="4" name="Rectangle 20"/>
          <p:cNvSpPr>
            <a:spLocks noGrp="1" noChangeArrowheads="1"/>
          </p:cNvSpPr>
          <p:nvPr>
            <p:ph type="sldNum" sz="quarter" idx="11"/>
          </p:nvPr>
        </p:nvSpPr>
        <p:spPr/>
        <p:txBody>
          <a:bodyPr/>
          <a:lstStyle>
            <a:lvl1pPr>
              <a:defRPr smtClean="0"/>
            </a:lvl1pPr>
          </a:lstStyle>
          <a:p>
            <a:pPr>
              <a:defRPr/>
            </a:pPr>
            <a:fld id="{4EA4E63E-011E-4DA6-B00C-FF23637EDC99}" type="slidenum">
              <a:rPr lang="zh-CN" altLang="en-US"/>
              <a:pPr>
                <a:defRPr/>
              </a:pPr>
              <a:t>‹#›</a:t>
            </a:fld>
            <a:endParaRPr lang="en-US" altLang="zh-CN"/>
          </a:p>
        </p:txBody>
      </p:sp>
      <p:sp>
        <p:nvSpPr>
          <p:cNvPr id="5"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24105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fld id="{9BDB772E-E00E-42C8-822A-3E83CDB6D962}" type="datetime3">
              <a:rPr lang="zh-CN" altLang="en-US" smtClean="0"/>
              <a:t>2022年2月5日星期六</a:t>
            </a:fld>
            <a:endParaRPr lang="zh-CN" altLang="en-US"/>
          </a:p>
        </p:txBody>
      </p:sp>
      <p:sp>
        <p:nvSpPr>
          <p:cNvPr id="3" name="Rectangle 20"/>
          <p:cNvSpPr>
            <a:spLocks noGrp="1" noChangeArrowheads="1"/>
          </p:cNvSpPr>
          <p:nvPr>
            <p:ph type="sldNum" sz="quarter" idx="11"/>
          </p:nvPr>
        </p:nvSpPr>
        <p:spPr/>
        <p:txBody>
          <a:bodyPr/>
          <a:lstStyle>
            <a:lvl1pPr>
              <a:defRPr smtClean="0"/>
            </a:lvl1pPr>
          </a:lstStyle>
          <a:p>
            <a:pPr>
              <a:defRPr/>
            </a:pPr>
            <a:fld id="{377A04F3-A8EB-49A5-A9C5-C32EBFA87AD6}" type="slidenum">
              <a:rPr lang="zh-CN" altLang="en-US"/>
              <a:pPr>
                <a:defRPr/>
              </a:pPr>
              <a:t>‹#›</a:t>
            </a:fld>
            <a:endParaRPr lang="en-US" altLang="zh-CN"/>
          </a:p>
        </p:txBody>
      </p:sp>
      <p:sp>
        <p:nvSpPr>
          <p:cNvPr id="4"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04472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8CF9676C-D03C-4C94-A4F0-B5D466BD912C}" type="datetime3">
              <a:rPr lang="zh-CN" altLang="en-US" smtClean="0"/>
              <a:t>2022年2月5日星期六</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452EDCC9-8817-4881-85F8-771A3EAB9D74}"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38116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327B92AB-FD94-4873-8C73-8406B707F01C}" type="datetime3">
              <a:rPr lang="zh-CN" altLang="en-US" smtClean="0"/>
              <a:t>2022年2月5日星期六</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79F924E4-F998-4DA2-B2EE-668298882593}"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422421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1" hangingPunct="1">
              <a:spcBef>
                <a:spcPct val="0"/>
              </a:spcBef>
              <a:buFontTx/>
              <a:buNone/>
              <a:defRPr kumimoji="1" sz="1600">
                <a:solidFill>
                  <a:schemeClr val="accent2"/>
                </a:solidFill>
                <a:latin typeface="+mn-ea"/>
                <a:ea typeface="+mn-ea"/>
              </a:defRPr>
            </a:lvl1pPr>
          </a:lstStyle>
          <a:p>
            <a:pPr>
              <a:defRPr/>
            </a:pPr>
            <a:fld id="{EBBC2831-CB20-4B2F-9C0D-E97FB7233C2E}" type="datetime3">
              <a:rPr lang="zh-CN" altLang="en-US" smtClean="0"/>
              <a:t>2022年2月5日星期六</a:t>
            </a:fld>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eaLnBrk="1" hangingPunct="1">
                <a:defRPr/>
              </a:pPr>
              <a:endParaRPr kumimoji="1"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eaLnBrk="1" hangingPunct="1">
                <a:defRPr/>
              </a:pPr>
              <a:endParaRPr kumimoji="1"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eaLnBrk="1" hangingPunct="1">
              <a:defRPr kumimoji="1" b="1" smtClean="0">
                <a:solidFill>
                  <a:schemeClr val="accent2"/>
                </a:solidFill>
                <a:ea typeface="华文新魏" panose="02010800040101010101" pitchFamily="2" charset="-122"/>
              </a:defRPr>
            </a:lvl1pPr>
          </a:lstStyle>
          <a:p>
            <a:pPr>
              <a:defRPr/>
            </a:pPr>
            <a:fld id="{2FEA7F1D-DCCC-48FF-ADA4-910E9844BB0D}" type="slidenum">
              <a:rPr lang="zh-CN" altLang="en-US"/>
              <a:pPr>
                <a:defRPr/>
              </a:pPr>
              <a:t>‹#›</a:t>
            </a:fld>
            <a:endParaRPr lang="en-US" altLang="zh-CN"/>
          </a:p>
        </p:txBody>
      </p:sp>
      <p:sp>
        <p:nvSpPr>
          <p:cNvPr id="51235" name="Rectangle 35"/>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kumimoji="0" sz="1800">
                <a:solidFill>
                  <a:schemeClr val="accent2"/>
                </a:solidFill>
                <a:latin typeface="Tahoma" panose="020B0604030504040204" pitchFamily="34" charset="0"/>
                <a:ea typeface="+mn-ea"/>
              </a:defRPr>
            </a:lvl1pPr>
          </a:lstStyle>
          <a:p>
            <a:pPr>
              <a:defRPr/>
            </a:pPr>
            <a:r>
              <a:rPr lang="zh-CN" altLang="en-US" smtClean="0"/>
              <a:t>数据库系统</a:t>
            </a:r>
            <a:r>
              <a:rPr lang="en-US" altLang="zh-CN" smtClean="0"/>
              <a:t>----</a:t>
            </a:r>
            <a:r>
              <a:rPr lang="zh-CN" altLang="en-US" smtClean="0"/>
              <a:t>恢复系统</a:t>
            </a:r>
            <a:endParaRPr lang="zh-CN" altLang="zh-CN"/>
          </a:p>
        </p:txBody>
      </p:sp>
    </p:spTree>
  </p:cSld>
  <p:clrMap bg1="dk2" tx1="lt1" bg2="dk1" tx2="lt2" accent1="accent1" accent2="accent2" accent3="accent3" accent4="accent4" accent5="accent5" accent6="accent6" hlink="hlink" folHlink="folHlink"/>
  <p:sldLayoutIdLst>
    <p:sldLayoutId id="2147483791"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rtl="0" eaLnBrk="0" fontAlgn="base" hangingPunct="0">
        <a:spcBef>
          <a:spcPct val="0"/>
        </a:spcBef>
        <a:spcAft>
          <a:spcPct val="0"/>
        </a:spcAft>
        <a:defRPr sz="4400" b="1">
          <a:solidFill>
            <a:srgbClr val="224568"/>
          </a:solidFill>
          <a:latin typeface="+mj-lt"/>
          <a:ea typeface="+mj-ea"/>
          <a:cs typeface="+mj-cs"/>
        </a:defRPr>
      </a:lvl1pPr>
      <a:lvl2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WordArt 3"/>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5125" name="WordArt 5"/>
          <p:cNvSpPr>
            <a:spLocks noChangeArrowheads="1" noChangeShapeType="1" noTextEdit="1"/>
          </p:cNvSpPr>
          <p:nvPr/>
        </p:nvSpPr>
        <p:spPr bwMode="auto">
          <a:xfrm>
            <a:off x="323528" y="3352800"/>
            <a:ext cx="8136904" cy="2164432"/>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eaLnBrk="1" hangingPunct="1">
              <a:spcBef>
                <a:spcPct val="50000"/>
              </a:spcBef>
              <a:defRPr/>
            </a:pPr>
            <a:r>
              <a:rPr kumimoji="1" lang="zh-CN" altLang="en-US" sz="3600"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第十九章  恢复系统</a:t>
            </a:r>
            <a:endParaRPr kumimoji="1" lang="zh-CN" altLang="en-US" sz="36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endParaRPr>
          </a:p>
          <a:p>
            <a:pPr algn="ctr" eaLnBrk="1" hangingPunct="1">
              <a:spcBef>
                <a:spcPct val="50000"/>
              </a:spcBef>
              <a:defRPr/>
            </a:pPr>
            <a:r>
              <a:rPr kumimoji="1" lang="en-US" altLang="zh-CN" sz="3600"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Chapter19 Recovery System</a:t>
            </a:r>
            <a:endParaRPr kumimoji="1" lang="zh-CN" altLang="en-US" sz="36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8355225-108C-400B-A137-64A70141FC21}"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9"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78180" name="Rectangle 2"/>
          <p:cNvSpPr>
            <a:spLocks noGrp="1" noChangeArrowheads="1"/>
          </p:cNvSpPr>
          <p:nvPr>
            <p:ph type="title"/>
          </p:nvPr>
        </p:nvSpPr>
        <p:spPr/>
        <p:txBody>
          <a:bodyPr/>
          <a:lstStyle/>
          <a:p>
            <a:pPr eaLnBrk="1" hangingPunct="1"/>
            <a:r>
              <a:rPr lang="zh-CN" altLang="en-US" dirty="0" smtClean="0"/>
              <a:t>恢复与原子性性</a:t>
            </a:r>
          </a:p>
        </p:txBody>
      </p:sp>
      <p:sp>
        <p:nvSpPr>
          <p:cNvPr id="178181" name="Text Box 4"/>
          <p:cNvSpPr txBox="1">
            <a:spLocks noChangeArrowheads="1"/>
          </p:cNvSpPr>
          <p:nvPr/>
        </p:nvSpPr>
        <p:spPr bwMode="auto">
          <a:xfrm>
            <a:off x="2743200" y="1484313"/>
            <a:ext cx="26670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a:latin typeface="Tahoma" panose="020B0604030504040204" pitchFamily="34" charset="0"/>
              </a:rPr>
              <a:t>T1</a:t>
            </a:r>
          </a:p>
          <a:p>
            <a:pPr eaLnBrk="1" hangingPunct="1">
              <a:spcBef>
                <a:spcPct val="50000"/>
              </a:spcBef>
              <a:buClrTx/>
              <a:buSzTx/>
              <a:buFontTx/>
              <a:buNone/>
            </a:pPr>
            <a:r>
              <a:rPr lang="en-US" altLang="zh-CN" sz="2400">
                <a:latin typeface="Tahoma" panose="020B0604030504040204" pitchFamily="34" charset="0"/>
              </a:rPr>
              <a:t>read(A);</a:t>
            </a:r>
          </a:p>
          <a:p>
            <a:pPr eaLnBrk="1" hangingPunct="1">
              <a:spcBef>
                <a:spcPct val="50000"/>
              </a:spcBef>
              <a:buClrTx/>
              <a:buSzTx/>
              <a:buFontTx/>
              <a:buNone/>
            </a:pPr>
            <a:r>
              <a:rPr lang="en-US" altLang="zh-CN" sz="2400">
                <a:latin typeface="Tahoma" panose="020B0604030504040204" pitchFamily="34" charset="0"/>
              </a:rPr>
              <a:t>A := A </a:t>
            </a:r>
            <a:r>
              <a:rPr lang="en-US" altLang="zh-CN" sz="2400">
                <a:latin typeface="Tahoma" panose="020B0604030504040204" pitchFamily="34" charset="0"/>
                <a:sym typeface="Symbol" panose="05050102010706020507" pitchFamily="18" charset="2"/>
              </a:rPr>
              <a:t></a:t>
            </a:r>
            <a:r>
              <a:rPr lang="en-US" altLang="zh-CN" sz="2400">
                <a:latin typeface="Tahoma" panose="020B0604030504040204" pitchFamily="34" charset="0"/>
              </a:rPr>
              <a:t> 50;</a:t>
            </a:r>
          </a:p>
          <a:p>
            <a:pPr eaLnBrk="1" hangingPunct="1">
              <a:spcBef>
                <a:spcPct val="50000"/>
              </a:spcBef>
              <a:buClrTx/>
              <a:buSzTx/>
              <a:buFontTx/>
              <a:buNone/>
            </a:pPr>
            <a:r>
              <a:rPr lang="en-US" altLang="zh-CN" sz="2400">
                <a:latin typeface="Tahoma" panose="020B0604030504040204" pitchFamily="34" charset="0"/>
              </a:rPr>
              <a:t>write(A);</a:t>
            </a:r>
          </a:p>
          <a:p>
            <a:pPr eaLnBrk="1" hangingPunct="1">
              <a:spcBef>
                <a:spcPct val="50000"/>
              </a:spcBef>
              <a:buClrTx/>
              <a:buSzTx/>
              <a:buFontTx/>
              <a:buNone/>
            </a:pPr>
            <a:r>
              <a:rPr lang="en-US" altLang="zh-CN" sz="2400">
                <a:latin typeface="Tahoma" panose="020B0604030504040204" pitchFamily="34" charset="0"/>
              </a:rPr>
              <a:t>read(B);</a:t>
            </a:r>
          </a:p>
          <a:p>
            <a:pPr eaLnBrk="1" hangingPunct="1">
              <a:spcBef>
                <a:spcPct val="50000"/>
              </a:spcBef>
              <a:buClrTx/>
              <a:buSzTx/>
              <a:buFontTx/>
              <a:buNone/>
            </a:pPr>
            <a:r>
              <a:rPr lang="en-US" altLang="zh-CN" sz="2400">
                <a:latin typeface="Tahoma" panose="020B0604030504040204" pitchFamily="34" charset="0"/>
              </a:rPr>
              <a:t>B := B + 50;</a:t>
            </a:r>
          </a:p>
          <a:p>
            <a:pPr eaLnBrk="1" hangingPunct="1">
              <a:spcBef>
                <a:spcPct val="50000"/>
              </a:spcBef>
              <a:buClrTx/>
              <a:buSzTx/>
              <a:buFontTx/>
              <a:buNone/>
            </a:pPr>
            <a:r>
              <a:rPr lang="en-US" altLang="zh-CN" sz="2400">
                <a:latin typeface="Tahoma" panose="020B0604030504040204" pitchFamily="34" charset="0"/>
              </a:rPr>
              <a:t>write(B);</a:t>
            </a:r>
            <a:endParaRPr lang="en-US" altLang="zh-CN" sz="2400">
              <a:latin typeface="Tahoma" panose="020B0604030504040204" pitchFamily="34" charset="0"/>
              <a:ea typeface="宋体" panose="02010600030101010101" pitchFamily="2" charset="-122"/>
            </a:endParaRPr>
          </a:p>
        </p:txBody>
      </p:sp>
      <p:sp>
        <p:nvSpPr>
          <p:cNvPr id="178182" name="AutoShape 5"/>
          <p:cNvSpPr>
            <a:spLocks noChangeArrowheads="1"/>
          </p:cNvSpPr>
          <p:nvPr/>
        </p:nvSpPr>
        <p:spPr bwMode="auto">
          <a:xfrm>
            <a:off x="5638800" y="228600"/>
            <a:ext cx="2028825" cy="1447800"/>
          </a:xfrm>
          <a:prstGeom prst="wedgeRoundRectCallout">
            <a:avLst>
              <a:gd name="adj1" fmla="val -88167"/>
              <a:gd name="adj2" fmla="val 64037"/>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a:latin typeface="华文新魏" panose="02010800040101010101" pitchFamily="2" charset="-122"/>
              </a:rPr>
              <a:t>开始状态：</a:t>
            </a:r>
          </a:p>
          <a:p>
            <a:pPr algn="ctr" eaLnBrk="1" hangingPunct="1">
              <a:spcBef>
                <a:spcPct val="50000"/>
              </a:spcBef>
              <a:buClrTx/>
              <a:buSzTx/>
              <a:buFontTx/>
              <a:buNone/>
            </a:pPr>
            <a:r>
              <a:rPr lang="en-US" altLang="zh-CN" sz="1800">
                <a:latin typeface="华文新魏" panose="02010800040101010101" pitchFamily="2" charset="-122"/>
              </a:rPr>
              <a:t>A=1000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B=2000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A+B=3000</a:t>
            </a:r>
            <a:r>
              <a:rPr lang="zh-CN" altLang="en-US" sz="1800">
                <a:latin typeface="华文新魏" panose="02010800040101010101" pitchFamily="2" charset="-122"/>
              </a:rPr>
              <a:t>元</a:t>
            </a:r>
          </a:p>
        </p:txBody>
      </p:sp>
      <p:sp>
        <p:nvSpPr>
          <p:cNvPr id="457734" name="Text Box 6"/>
          <p:cNvSpPr txBox="1">
            <a:spLocks noChangeArrowheads="1"/>
          </p:cNvSpPr>
          <p:nvPr/>
        </p:nvSpPr>
        <p:spPr bwMode="auto">
          <a:xfrm>
            <a:off x="2209800" y="5445125"/>
            <a:ext cx="481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2800" b="1">
                <a:solidFill>
                  <a:srgbClr val="FF0000"/>
                </a:solidFill>
                <a:latin typeface="Times New Roman" panose="02020603050405020304" pitchFamily="18" charset="0"/>
              </a:rPr>
              <a:t>重新执行还是不重新执行？</a:t>
            </a:r>
          </a:p>
        </p:txBody>
      </p:sp>
      <p:sp>
        <p:nvSpPr>
          <p:cNvPr id="178184" name="Line 8"/>
          <p:cNvSpPr>
            <a:spLocks noChangeShapeType="1"/>
          </p:cNvSpPr>
          <p:nvPr/>
        </p:nvSpPr>
        <p:spPr bwMode="auto">
          <a:xfrm>
            <a:off x="1295400" y="3644900"/>
            <a:ext cx="5791200" cy="0"/>
          </a:xfrm>
          <a:prstGeom prst="line">
            <a:avLst/>
          </a:prstGeom>
          <a:noFill/>
          <a:ln w="762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7734"/>
                                        </p:tgtEl>
                                        <p:attrNameLst>
                                          <p:attrName>style.visibility</p:attrName>
                                        </p:attrNameLst>
                                      </p:cBhvr>
                                      <p:to>
                                        <p:strVal val="visible"/>
                                      </p:to>
                                    </p:set>
                                    <p:animEffect transition="in" filter="blinds(horizontal)">
                                      <p:cBhvr>
                                        <p:cTn id="7" dur="500"/>
                                        <p:tgtEl>
                                          <p:spTgt spid="45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AD04CC0-4E5B-4A53-9394-B2DECD3089C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79204" name="Rectangle 2"/>
          <p:cNvSpPr>
            <a:spLocks noGrp="1" noChangeArrowheads="1"/>
          </p:cNvSpPr>
          <p:nvPr>
            <p:ph type="title"/>
          </p:nvPr>
        </p:nvSpPr>
        <p:spPr/>
        <p:txBody>
          <a:bodyPr/>
          <a:lstStyle/>
          <a:p>
            <a:pPr eaLnBrk="1" hangingPunct="1"/>
            <a:r>
              <a:rPr lang="zh-CN" altLang="en-US" dirty="0" smtClean="0"/>
              <a:t>恢复与原子性</a:t>
            </a:r>
          </a:p>
        </p:txBody>
      </p:sp>
      <p:sp>
        <p:nvSpPr>
          <p:cNvPr id="179205" name="Rectangle 3"/>
          <p:cNvSpPr>
            <a:spLocks noGrp="1" noChangeArrowheads="1"/>
          </p:cNvSpPr>
          <p:nvPr>
            <p:ph idx="1"/>
          </p:nvPr>
        </p:nvSpPr>
        <p:spPr/>
        <p:txBody>
          <a:bodyPr/>
          <a:lstStyle/>
          <a:p>
            <a:pPr eaLnBrk="1" hangingPunct="1"/>
            <a:r>
              <a:rPr lang="zh-CN" altLang="en-US" dirty="0" smtClean="0"/>
              <a:t>日志是日志记录的序列</a:t>
            </a:r>
            <a:r>
              <a:rPr lang="en-US" altLang="zh-CN" dirty="0" smtClean="0"/>
              <a:t>,</a:t>
            </a:r>
            <a:r>
              <a:rPr lang="zh-CN" altLang="en-US" dirty="0" smtClean="0"/>
              <a:t>记录数据库中所有的更新活动</a:t>
            </a:r>
          </a:p>
          <a:p>
            <a:pPr eaLnBrk="1" hangingPunct="1"/>
            <a:r>
              <a:rPr lang="zh-CN" altLang="en-US" dirty="0" smtClean="0"/>
              <a:t>先写日志，后写数据库</a:t>
            </a:r>
          </a:p>
          <a:p>
            <a:pPr eaLnBrk="1" hangingPunct="1"/>
            <a:r>
              <a:rPr lang="zh-CN" altLang="en-US" dirty="0" smtClean="0"/>
              <a:t>日志的组成：</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dirty="0" smtClean="0"/>
              <a:t>事务标识符</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dirty="0" smtClean="0"/>
              <a:t>数据项标识符</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dirty="0" smtClean="0"/>
              <a:t>旧值</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dirty="0" smtClean="0"/>
              <a:t>新值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8266B6D-BEDD-469F-9932-CAE855A9109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0228" name="Rectangle 2"/>
          <p:cNvSpPr>
            <a:spLocks noGrp="1" noChangeArrowheads="1"/>
          </p:cNvSpPr>
          <p:nvPr>
            <p:ph type="title"/>
          </p:nvPr>
        </p:nvSpPr>
        <p:spPr/>
        <p:txBody>
          <a:bodyPr/>
          <a:lstStyle/>
          <a:p>
            <a:pPr eaLnBrk="1" hangingPunct="1"/>
            <a:r>
              <a:rPr lang="zh-CN" altLang="en-US" dirty="0" smtClean="0"/>
              <a:t>恢复与原子性</a:t>
            </a:r>
          </a:p>
        </p:txBody>
      </p:sp>
      <p:sp>
        <p:nvSpPr>
          <p:cNvPr id="180229" name="Rectangle 3"/>
          <p:cNvSpPr>
            <a:spLocks noGrp="1" noChangeArrowheads="1"/>
          </p:cNvSpPr>
          <p:nvPr>
            <p:ph idx="1"/>
          </p:nvPr>
        </p:nvSpPr>
        <p:spPr/>
        <p:txBody>
          <a:bodyPr/>
          <a:lstStyle/>
          <a:p>
            <a:pPr eaLnBrk="1" hangingPunct="1"/>
            <a:r>
              <a:rPr lang="zh-CN" altLang="en-US" sz="3200" dirty="0" smtClean="0"/>
              <a:t>日志记录</a:t>
            </a:r>
            <a:endParaRPr lang="en-US" altLang="zh-CN" sz="3200" dirty="0" smtClean="0"/>
          </a:p>
          <a:p>
            <a:pPr lvl="1" eaLnBrk="1" hangingPunct="1"/>
            <a:r>
              <a:rPr lang="en-US" altLang="zh-CN" dirty="0" smtClean="0"/>
              <a:t>&lt;</a:t>
            </a:r>
            <a:r>
              <a:rPr lang="en-US" altLang="zh-CN" dirty="0" err="1" smtClean="0"/>
              <a:t>T</a:t>
            </a:r>
            <a:r>
              <a:rPr lang="en-US" altLang="zh-CN" baseline="-25000" dirty="0" err="1" smtClean="0"/>
              <a:t>i</a:t>
            </a:r>
            <a:r>
              <a:rPr lang="en-US" altLang="zh-CN" dirty="0" smtClean="0"/>
              <a:t> start&gt;</a:t>
            </a:r>
          </a:p>
          <a:p>
            <a:pPr lvl="1" eaLnBrk="1" hangingPunct="1"/>
            <a:r>
              <a:rPr lang="en-US" altLang="zh-CN" dirty="0" smtClean="0"/>
              <a:t>&lt;</a:t>
            </a:r>
            <a:r>
              <a:rPr lang="en-US" altLang="zh-CN" dirty="0" err="1" smtClean="0"/>
              <a:t>T</a:t>
            </a:r>
            <a:r>
              <a:rPr lang="en-US" altLang="zh-CN" baseline="-25000" dirty="0" err="1" smtClean="0"/>
              <a:t>i</a:t>
            </a:r>
            <a:r>
              <a:rPr lang="en-US" altLang="zh-CN" dirty="0" smtClean="0"/>
              <a:t>, </a:t>
            </a:r>
            <a:r>
              <a:rPr lang="en-US" altLang="zh-CN" dirty="0" err="1" smtClean="0"/>
              <a:t>X</a:t>
            </a:r>
            <a:r>
              <a:rPr lang="en-US" altLang="zh-CN" baseline="-25000" dirty="0" err="1" smtClean="0"/>
              <a:t>j</a:t>
            </a:r>
            <a:r>
              <a:rPr lang="en-US" altLang="zh-CN" dirty="0" smtClean="0"/>
              <a:t>, V</a:t>
            </a:r>
            <a:r>
              <a:rPr lang="en-US" altLang="zh-CN" baseline="-25000" dirty="0" smtClean="0"/>
              <a:t>1</a:t>
            </a:r>
            <a:r>
              <a:rPr lang="en-US" altLang="zh-CN" dirty="0" smtClean="0"/>
              <a:t>,V</a:t>
            </a:r>
            <a:r>
              <a:rPr lang="en-US" altLang="zh-CN" baseline="-25000" dirty="0" smtClean="0"/>
              <a:t>2</a:t>
            </a:r>
            <a:r>
              <a:rPr lang="en-US" altLang="zh-CN" dirty="0" smtClean="0"/>
              <a:t>&gt;</a:t>
            </a:r>
          </a:p>
          <a:p>
            <a:pPr lvl="1" eaLnBrk="1" hangingPunct="1"/>
            <a:r>
              <a:rPr lang="en-US" altLang="zh-CN" dirty="0" smtClean="0"/>
              <a:t>&lt;</a:t>
            </a:r>
            <a:r>
              <a:rPr lang="en-US" altLang="zh-CN" dirty="0" err="1" smtClean="0"/>
              <a:t>T</a:t>
            </a:r>
            <a:r>
              <a:rPr lang="en-US" altLang="zh-CN" baseline="-25000" dirty="0" err="1" smtClean="0"/>
              <a:t>i</a:t>
            </a:r>
            <a:r>
              <a:rPr lang="en-US" altLang="zh-CN" dirty="0" smtClean="0"/>
              <a:t>, commit&gt;</a:t>
            </a:r>
          </a:p>
          <a:p>
            <a:pPr lvl="1" eaLnBrk="1" hangingPunct="1"/>
            <a:r>
              <a:rPr lang="en-US" altLang="zh-CN" dirty="0" smtClean="0"/>
              <a:t>&lt;</a:t>
            </a:r>
            <a:r>
              <a:rPr lang="en-US" altLang="zh-CN" dirty="0" err="1" smtClean="0"/>
              <a:t>T</a:t>
            </a:r>
            <a:r>
              <a:rPr lang="en-US" altLang="zh-CN" baseline="-25000" dirty="0" err="1" smtClean="0"/>
              <a:t>i</a:t>
            </a:r>
            <a:r>
              <a:rPr lang="en-US" altLang="zh-CN" dirty="0" smtClean="0"/>
              <a:t>, abort&gt;</a:t>
            </a:r>
          </a:p>
          <a:p>
            <a:pPr eaLnBrk="1" hangingPunct="1"/>
            <a:endParaRPr lang="en-US" altLang="zh-CN" dirty="0" smtClean="0"/>
          </a:p>
          <a:p>
            <a:pPr eaLnBrk="1" hangingPunct="1"/>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noChangeArrowheads="1"/>
          </p:cNvSpPr>
          <p:nvPr>
            <p:ph type="title"/>
          </p:nvPr>
        </p:nvSpPr>
        <p:spPr/>
        <p:txBody>
          <a:bodyPr/>
          <a:lstStyle/>
          <a:p>
            <a:r>
              <a:rPr lang="en-US" altLang="zh-CN" smtClean="0"/>
              <a:t>Oracle Redo</a:t>
            </a:r>
            <a:r>
              <a:rPr lang="zh-CN" altLang="en-US" smtClean="0"/>
              <a:t>日志</a:t>
            </a:r>
          </a:p>
        </p:txBody>
      </p:sp>
      <p:sp>
        <p:nvSpPr>
          <p:cNvPr id="181251" name="内容占位符 2"/>
          <p:cNvSpPr>
            <a:spLocks noGrp="1" noChangeArrowheads="1"/>
          </p:cNvSpPr>
          <p:nvPr>
            <p:ph idx="1"/>
          </p:nvPr>
        </p:nvSpPr>
        <p:spPr/>
        <p:txBody>
          <a:bodyPr/>
          <a:lstStyle/>
          <a:p>
            <a:pPr>
              <a:lnSpc>
                <a:spcPct val="150000"/>
              </a:lnSpc>
              <a:spcBef>
                <a:spcPct val="0"/>
              </a:spcBef>
            </a:pPr>
            <a:r>
              <a:rPr lang="en-US" altLang="zh-CN" sz="2400" smtClean="0"/>
              <a:t>timestmap=2016-06-22 09:25:58.0,</a:t>
            </a:r>
          </a:p>
          <a:p>
            <a:pPr>
              <a:lnSpc>
                <a:spcPct val="150000"/>
              </a:lnSpc>
              <a:spcBef>
                <a:spcPct val="0"/>
              </a:spcBef>
            </a:pPr>
            <a:r>
              <a:rPr lang="en-US" altLang="zh-CN" sz="2400" smtClean="0"/>
              <a:t>scn=10920473921993,seq_owner=QMCB,seg_Name=AC43,</a:t>
            </a:r>
          </a:p>
          <a:p>
            <a:pPr>
              <a:lnSpc>
                <a:spcPct val="150000"/>
              </a:lnSpc>
              <a:spcBef>
                <a:spcPct val="0"/>
              </a:spcBef>
            </a:pPr>
            <a:r>
              <a:rPr lang="en-US" altLang="zh-CN" sz="2400" smtClean="0"/>
              <a:t>sql=insert into "QMCB"."AC43"("PID","AAC001","AAC002","AAC003","AAE140","AAE002","AAB301","AAB191") values ('11516030110177226253201512','000101001024001629','370104196109192950','****','21','201512','379900',TO_DATE('29-12</a:t>
            </a:r>
            <a:r>
              <a:rPr lang="zh-CN" altLang="en-US" sz="2400" smtClean="0"/>
              <a:t>月</a:t>
            </a:r>
            <a:r>
              <a:rPr lang="en-US" altLang="zh-CN" sz="2400" smtClean="0"/>
              <a:t>-15', 'DD-MON-RR'));</a:t>
            </a:r>
            <a:endParaRPr lang="zh-CN" altLang="en-US" sz="2400" smtClean="0"/>
          </a:p>
        </p:txBody>
      </p:sp>
      <p:sp>
        <p:nvSpPr>
          <p:cNvPr id="181252"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053E640-E1DC-415E-9A19-39BCC3068217}" type="slidenum">
              <a:rPr kumimoji="0" lang="zh-CN" altLang="en-US" sz="2400">
                <a:solidFill>
                  <a:schemeClr val="accent2"/>
                </a:solidFill>
                <a:latin typeface="Times New Roman" panose="02020603050405020304" pitchFamily="18" charset="0"/>
              </a:rPr>
              <a:pPr>
                <a:spcBef>
                  <a:spcPct val="0"/>
                </a:spcBef>
                <a:buClrTx/>
                <a:buSzTx/>
                <a:buFontTx/>
                <a:buNone/>
              </a:pPr>
              <a:t>13</a:t>
            </a:fld>
            <a:endParaRPr kumimoji="0" lang="zh-CN" altLang="en-US" sz="2400">
              <a:solidFill>
                <a:schemeClr val="accent2"/>
              </a:solidFill>
              <a:latin typeface="Times New Roman" panose="02020603050405020304" pitchFamily="18" charset="0"/>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
        <p:nvSpPr>
          <p:cNvPr id="6" name="椭圆形标注 5"/>
          <p:cNvSpPr/>
          <p:nvPr/>
        </p:nvSpPr>
        <p:spPr bwMode="auto">
          <a:xfrm>
            <a:off x="323850" y="1196975"/>
            <a:ext cx="7632700" cy="612775"/>
          </a:xfrm>
          <a:prstGeom prst="wedgeEllipseCallout">
            <a:avLst>
              <a:gd name="adj1" fmla="val -34482"/>
              <a:gd name="adj2" fmla="val 122647"/>
            </a:avLst>
          </a:prstGeom>
          <a:solidFill>
            <a:schemeClr val="accent6">
              <a:lumMod val="20000"/>
              <a:lumOff val="80000"/>
            </a:schemeClr>
          </a:solidFill>
          <a:ln w="9525" cap="flat" cmpd="sng" algn="ctr">
            <a:noFill/>
            <a:prstDash val="solid"/>
            <a:round/>
            <a:headEnd type="none" w="med" len="med"/>
            <a:tailEnd type="none" w="med" len="med"/>
          </a:ln>
          <a:effectLst/>
        </p:spPr>
        <p:txBody>
          <a:bodyPr wrap="none" lIns="92075" tIns="46038" rIns="92075" bIns="46038" anchor="ctr"/>
          <a:lstStyle/>
          <a:p>
            <a:pPr eaLnBrk="1" hangingPunct="1">
              <a:spcBef>
                <a:spcPct val="50000"/>
              </a:spcBef>
              <a:defRPr/>
            </a:pPr>
            <a:r>
              <a:rPr kumimoji="1" lang="en-US" altLang="zh-CN" b="1" dirty="0">
                <a:solidFill>
                  <a:schemeClr val="bg2"/>
                </a:solidFill>
                <a:sym typeface="+mn-ea"/>
              </a:rPr>
              <a:t>system change number</a:t>
            </a:r>
            <a:r>
              <a:rPr kumimoji="1" lang="zh-CN" altLang="en-US" b="1" dirty="0">
                <a:solidFill>
                  <a:schemeClr val="bg2"/>
                </a:solidFill>
                <a:sym typeface="+mn-ea"/>
              </a:rPr>
              <a:t>，是</a:t>
            </a:r>
            <a:r>
              <a:rPr kumimoji="1" lang="en-US" altLang="zh-CN" b="1" dirty="0">
                <a:solidFill>
                  <a:schemeClr val="bg2"/>
                </a:solidFill>
                <a:sym typeface="+mn-ea"/>
              </a:rPr>
              <a:t>Oracle</a:t>
            </a:r>
            <a:r>
              <a:rPr kumimoji="1" lang="zh-CN" altLang="en-US" b="1" dirty="0">
                <a:solidFill>
                  <a:schemeClr val="bg2"/>
                </a:solidFill>
                <a:sym typeface="+mn-ea"/>
              </a:rPr>
              <a:t>中的时间号</a:t>
            </a:r>
            <a:endParaRPr kumimoji="1" lang="zh-CN" altLang="en-US" dirty="0">
              <a:solidFill>
                <a:schemeClr val="bg2"/>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526CC4F-9C99-43B5-A3BC-143E30C6848B}"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11"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3300" name="Rectangle 2"/>
          <p:cNvSpPr>
            <a:spLocks noGrp="1" noChangeArrowheads="1"/>
          </p:cNvSpPr>
          <p:nvPr>
            <p:ph type="title"/>
          </p:nvPr>
        </p:nvSpPr>
        <p:spPr/>
        <p:txBody>
          <a:bodyPr/>
          <a:lstStyle/>
          <a:p>
            <a:pPr eaLnBrk="1" hangingPunct="1"/>
            <a:r>
              <a:rPr lang="zh-CN" altLang="en-US" dirty="0" smtClean="0"/>
              <a:t>恢复与原子性</a:t>
            </a:r>
          </a:p>
        </p:txBody>
      </p:sp>
      <p:sp>
        <p:nvSpPr>
          <p:cNvPr id="183301" name="Rectangle 3"/>
          <p:cNvSpPr>
            <a:spLocks noGrp="1" noChangeArrowheads="1"/>
          </p:cNvSpPr>
          <p:nvPr>
            <p:ph idx="1"/>
          </p:nvPr>
        </p:nvSpPr>
        <p:spPr>
          <a:xfrm>
            <a:off x="685800" y="1371600"/>
            <a:ext cx="7772400" cy="977900"/>
          </a:xfrm>
        </p:spPr>
        <p:txBody>
          <a:bodyPr/>
          <a:lstStyle/>
          <a:p>
            <a:pPr eaLnBrk="1" hangingPunct="1">
              <a:lnSpc>
                <a:spcPct val="80000"/>
              </a:lnSpc>
            </a:pPr>
            <a:r>
              <a:rPr lang="zh-CN" altLang="en-US" sz="2400" dirty="0" smtClean="0"/>
              <a:t>延迟的数据库修改</a:t>
            </a:r>
            <a:r>
              <a:rPr lang="en-US" altLang="zh-CN" sz="2400" dirty="0" smtClean="0"/>
              <a:t>(deferred-modification technique)</a:t>
            </a:r>
            <a:r>
              <a:rPr lang="zh-CN" altLang="en-US" sz="2400" dirty="0" smtClean="0"/>
              <a:t>，事务中所有的</a:t>
            </a:r>
            <a:r>
              <a:rPr lang="en-US" altLang="zh-CN" sz="2400" dirty="0" smtClean="0"/>
              <a:t>write</a:t>
            </a:r>
            <a:r>
              <a:rPr lang="zh-CN" altLang="en-US" sz="2400" dirty="0" smtClean="0"/>
              <a:t>操作，在事务部分提交时才修改数据库的执行，日志中只记录新值</a:t>
            </a:r>
          </a:p>
        </p:txBody>
      </p:sp>
      <p:graphicFrame>
        <p:nvGraphicFramePr>
          <p:cNvPr id="183302" name="Object 5"/>
          <p:cNvGraphicFramePr>
            <a:graphicFrameLocks noChangeAspect="1"/>
          </p:cNvGraphicFramePr>
          <p:nvPr/>
        </p:nvGraphicFramePr>
        <p:xfrm>
          <a:off x="1292225" y="2490788"/>
          <a:ext cx="1479550" cy="2249487"/>
        </p:xfrm>
        <a:graphic>
          <a:graphicData uri="http://schemas.openxmlformats.org/presentationml/2006/ole">
            <mc:AlternateContent xmlns:mc="http://schemas.openxmlformats.org/markup-compatibility/2006">
              <mc:Choice xmlns:v="urn:schemas-microsoft-com:vml" Requires="v">
                <p:oleObj spid="_x0000_s184273" r:id="rId3" imgW="770040" imgH="1560960" progId="Excel.Sheet.8">
                  <p:embed/>
                </p:oleObj>
              </mc:Choice>
              <mc:Fallback>
                <p:oleObj r:id="rId3" imgW="770040" imgH="156096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2490788"/>
                        <a:ext cx="1479550"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3303" name="Object 6"/>
          <p:cNvGraphicFramePr>
            <a:graphicFrameLocks noChangeAspect="1"/>
          </p:cNvGraphicFramePr>
          <p:nvPr/>
        </p:nvGraphicFramePr>
        <p:xfrm>
          <a:off x="1295400" y="4852988"/>
          <a:ext cx="1476375" cy="1447800"/>
        </p:xfrm>
        <a:graphic>
          <a:graphicData uri="http://schemas.openxmlformats.org/presentationml/2006/ole">
            <mc:AlternateContent xmlns:mc="http://schemas.openxmlformats.org/markup-compatibility/2006">
              <mc:Choice xmlns:v="urn:schemas-microsoft-com:vml" Requires="v">
                <p:oleObj spid="_x0000_s184274" r:id="rId5" imgW="1001160" imgH="1226160" progId="Excel.Sheet.8">
                  <p:embed/>
                </p:oleObj>
              </mc:Choice>
              <mc:Fallback>
                <p:oleObj r:id="rId5" imgW="1001160" imgH="1226160" progId="Excel.Shee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852988"/>
                        <a:ext cx="1476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3304" name="AutoShape 8"/>
          <p:cNvSpPr>
            <a:spLocks noChangeArrowheads="1"/>
          </p:cNvSpPr>
          <p:nvPr/>
        </p:nvSpPr>
        <p:spPr bwMode="auto">
          <a:xfrm>
            <a:off x="6948488" y="2438400"/>
            <a:ext cx="2195512" cy="1447800"/>
          </a:xfrm>
          <a:prstGeom prst="wedgeRoundRectCallout">
            <a:avLst>
              <a:gd name="adj1" fmla="val -80759"/>
              <a:gd name="adj2" fmla="val 87125"/>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a:latin typeface="华文新魏" panose="02010800040101010101" pitchFamily="2" charset="-122"/>
              </a:rPr>
              <a:t>结束状态：</a:t>
            </a:r>
          </a:p>
          <a:p>
            <a:pPr algn="ctr" eaLnBrk="1" hangingPunct="1">
              <a:spcBef>
                <a:spcPct val="50000"/>
              </a:spcBef>
              <a:buClrTx/>
              <a:buSzTx/>
              <a:buFontTx/>
              <a:buNone/>
            </a:pPr>
            <a:r>
              <a:rPr lang="en-US" altLang="zh-CN" sz="1800">
                <a:latin typeface="华文新魏" panose="02010800040101010101" pitchFamily="2" charset="-122"/>
              </a:rPr>
              <a:t>A=950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B=2050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A+B=3000</a:t>
            </a:r>
            <a:r>
              <a:rPr lang="zh-CN" altLang="en-US" sz="1800">
                <a:latin typeface="华文新魏" panose="02010800040101010101" pitchFamily="2" charset="-122"/>
              </a:rPr>
              <a:t>元</a:t>
            </a:r>
          </a:p>
        </p:txBody>
      </p:sp>
      <p:sp>
        <p:nvSpPr>
          <p:cNvPr id="183305" name="AutoShape 9"/>
          <p:cNvSpPr>
            <a:spLocks noChangeArrowheads="1"/>
          </p:cNvSpPr>
          <p:nvPr/>
        </p:nvSpPr>
        <p:spPr bwMode="auto">
          <a:xfrm>
            <a:off x="7239000" y="4419600"/>
            <a:ext cx="1905000" cy="1447800"/>
          </a:xfrm>
          <a:prstGeom prst="wedgeRoundRectCallout">
            <a:avLst>
              <a:gd name="adj1" fmla="val -96167"/>
              <a:gd name="adj2" fmla="val 69190"/>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2400">
                <a:latin typeface="华文新魏" panose="02010800040101010101" pitchFamily="2" charset="-122"/>
              </a:rPr>
              <a:t>结束状态：</a:t>
            </a:r>
          </a:p>
          <a:p>
            <a:pPr algn="ctr" eaLnBrk="1" hangingPunct="1">
              <a:spcBef>
                <a:spcPct val="50000"/>
              </a:spcBef>
              <a:buClrTx/>
              <a:buSzTx/>
              <a:buFontTx/>
              <a:buNone/>
            </a:pPr>
            <a:r>
              <a:rPr lang="en-US" altLang="zh-CN" sz="2400">
                <a:latin typeface="华文新魏" panose="02010800040101010101" pitchFamily="2" charset="-122"/>
              </a:rPr>
              <a:t>C=600</a:t>
            </a:r>
            <a:r>
              <a:rPr lang="zh-CN" altLang="en-US" sz="2400">
                <a:latin typeface="华文新魏" panose="02010800040101010101" pitchFamily="2" charset="-122"/>
              </a:rPr>
              <a:t>元</a:t>
            </a:r>
          </a:p>
        </p:txBody>
      </p:sp>
      <p:graphicFrame>
        <p:nvGraphicFramePr>
          <p:cNvPr id="183306" name="Object 10"/>
          <p:cNvGraphicFramePr>
            <a:graphicFrameLocks noChangeAspect="1"/>
          </p:cNvGraphicFramePr>
          <p:nvPr/>
        </p:nvGraphicFramePr>
        <p:xfrm>
          <a:off x="3657600" y="2490788"/>
          <a:ext cx="2743200" cy="3962400"/>
        </p:xfrm>
        <a:graphic>
          <a:graphicData uri="http://schemas.openxmlformats.org/presentationml/2006/ole">
            <mc:AlternateContent xmlns:mc="http://schemas.openxmlformats.org/markup-compatibility/2006">
              <mc:Choice xmlns:v="urn:schemas-microsoft-com:vml" Requires="v">
                <p:oleObj spid="_x0000_s184275" r:id="rId7" imgW="1957680" imgH="2137680" progId="Excel.Sheet.8">
                  <p:embed/>
                </p:oleObj>
              </mc:Choice>
              <mc:Fallback>
                <p:oleObj r:id="rId7" imgW="1957680" imgH="2137680" progId="Excel.Sheet.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2490788"/>
                        <a:ext cx="274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F5FE6BD-56FF-4F08-B858-02B43860A760}"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4324" name="Rectangle 2"/>
          <p:cNvSpPr>
            <a:spLocks noGrp="1" noChangeArrowheads="1"/>
          </p:cNvSpPr>
          <p:nvPr>
            <p:ph type="title"/>
          </p:nvPr>
        </p:nvSpPr>
        <p:spPr/>
        <p:txBody>
          <a:bodyPr/>
          <a:lstStyle/>
          <a:p>
            <a:pPr eaLnBrk="1" hangingPunct="1"/>
            <a:r>
              <a:rPr lang="zh-CN" altLang="en-US" dirty="0" smtClean="0"/>
              <a:t>恢复与原子性</a:t>
            </a:r>
          </a:p>
        </p:txBody>
      </p:sp>
      <p:sp>
        <p:nvSpPr>
          <p:cNvPr id="184325" name="Rectangle 3"/>
          <p:cNvSpPr>
            <a:spLocks noGrp="1" noChangeArrowheads="1"/>
          </p:cNvSpPr>
          <p:nvPr>
            <p:ph idx="1"/>
          </p:nvPr>
        </p:nvSpPr>
        <p:spPr/>
        <p:txBody>
          <a:bodyPr/>
          <a:lstStyle/>
          <a:p>
            <a:pPr eaLnBrk="1" hangingPunct="1"/>
            <a:r>
              <a:rPr lang="zh-CN" altLang="en-US" dirty="0" smtClean="0"/>
              <a:t>延迟的数据库修改的恢复机制</a:t>
            </a:r>
            <a:r>
              <a:rPr lang="en-US" altLang="zh-CN" dirty="0" smtClean="0"/>
              <a:t>:</a:t>
            </a:r>
          </a:p>
          <a:p>
            <a:pPr lvl="1" eaLnBrk="1" hangingPunct="1"/>
            <a:r>
              <a:rPr lang="en-US" altLang="zh-CN" dirty="0" smtClean="0"/>
              <a:t>Redo(</a:t>
            </a:r>
            <a:r>
              <a:rPr lang="en-US" altLang="zh-CN" dirty="0" err="1" smtClean="0"/>
              <a:t>T</a:t>
            </a:r>
            <a:r>
              <a:rPr lang="en-US" altLang="zh-CN" baseline="-25000" dirty="0" err="1" smtClean="0"/>
              <a:t>i</a:t>
            </a:r>
            <a:r>
              <a:rPr lang="en-US" altLang="zh-CN" dirty="0" smtClean="0"/>
              <a:t>): </a:t>
            </a:r>
            <a:r>
              <a:rPr lang="zh-CN" altLang="en-US" dirty="0" smtClean="0"/>
              <a:t>将事务</a:t>
            </a:r>
            <a:r>
              <a:rPr lang="en-US" altLang="zh-CN" dirty="0" err="1" smtClean="0"/>
              <a:t>T</a:t>
            </a:r>
            <a:r>
              <a:rPr lang="en-US" altLang="zh-CN" baseline="-25000" dirty="0" err="1" smtClean="0"/>
              <a:t>i</a:t>
            </a:r>
            <a:r>
              <a:rPr lang="zh-CN" altLang="en-US" dirty="0" smtClean="0"/>
              <a:t>更新的所有数据项的值设为新值</a:t>
            </a:r>
          </a:p>
          <a:p>
            <a:pPr lvl="1" eaLnBrk="1" hangingPunct="1"/>
            <a:r>
              <a:rPr lang="en-US" altLang="zh-CN" dirty="0" smtClean="0"/>
              <a:t>Redo</a:t>
            </a:r>
            <a:r>
              <a:rPr lang="zh-CN" altLang="en-US" dirty="0" smtClean="0"/>
              <a:t>操作必须是幂等的</a:t>
            </a:r>
          </a:p>
          <a:p>
            <a:pPr eaLnBrk="1" hangingPunct="1"/>
            <a:r>
              <a:rPr lang="zh-CN" altLang="en-US" dirty="0" smtClean="0"/>
              <a:t>事务</a:t>
            </a:r>
            <a:r>
              <a:rPr lang="en-US" altLang="zh-CN" dirty="0" err="1" smtClean="0"/>
              <a:t>T</a:t>
            </a:r>
            <a:r>
              <a:rPr lang="en-US" altLang="zh-CN" baseline="-25000" dirty="0" err="1" smtClean="0"/>
              <a:t>i</a:t>
            </a:r>
            <a:r>
              <a:rPr lang="zh-CN" altLang="en-US" dirty="0" smtClean="0"/>
              <a:t>需要</a:t>
            </a:r>
            <a:r>
              <a:rPr lang="en-US" altLang="zh-CN" dirty="0" smtClean="0"/>
              <a:t>Redo</a:t>
            </a:r>
            <a:r>
              <a:rPr lang="zh-CN" altLang="en-US" dirty="0" smtClean="0"/>
              <a:t>操作，当且仅当日志中既包含记录</a:t>
            </a:r>
            <a:r>
              <a:rPr lang="en-US" altLang="zh-CN" dirty="0" smtClean="0"/>
              <a:t>&lt;</a:t>
            </a:r>
            <a:r>
              <a:rPr lang="en-US" altLang="zh-CN" dirty="0" err="1" smtClean="0"/>
              <a:t>T</a:t>
            </a:r>
            <a:r>
              <a:rPr lang="en-US" altLang="zh-CN" baseline="-25000" dirty="0" err="1" smtClean="0"/>
              <a:t>i</a:t>
            </a:r>
            <a:r>
              <a:rPr lang="en-US" altLang="zh-CN" dirty="0" smtClean="0"/>
              <a:t>, start&gt;</a:t>
            </a:r>
            <a:r>
              <a:rPr lang="zh-CN" altLang="en-US" dirty="0" smtClean="0"/>
              <a:t>又包含记录</a:t>
            </a:r>
            <a:r>
              <a:rPr lang="en-US" altLang="zh-CN" dirty="0" smtClean="0"/>
              <a:t>&lt;</a:t>
            </a:r>
            <a:r>
              <a:rPr lang="en-US" altLang="zh-CN" dirty="0" err="1" smtClean="0"/>
              <a:t>T</a:t>
            </a:r>
            <a:r>
              <a:rPr lang="en-US" altLang="zh-CN" baseline="-25000" dirty="0" err="1" smtClean="0"/>
              <a:t>i</a:t>
            </a:r>
            <a:r>
              <a:rPr lang="en-US" altLang="zh-CN" dirty="0" smtClean="0"/>
              <a:t>, commit&gt;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25E216A-4C9D-43FD-AA55-8E233BF0896C}"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5348" name="Rectangle 2"/>
          <p:cNvSpPr>
            <a:spLocks noGrp="1" noChangeArrowheads="1"/>
          </p:cNvSpPr>
          <p:nvPr>
            <p:ph type="title"/>
          </p:nvPr>
        </p:nvSpPr>
        <p:spPr/>
        <p:txBody>
          <a:bodyPr/>
          <a:lstStyle/>
          <a:p>
            <a:pPr eaLnBrk="1" hangingPunct="1"/>
            <a:r>
              <a:rPr lang="zh-CN" altLang="en-US" dirty="0" smtClean="0"/>
              <a:t>恢复与原子性</a:t>
            </a:r>
          </a:p>
        </p:txBody>
      </p:sp>
      <p:graphicFrame>
        <p:nvGraphicFramePr>
          <p:cNvPr id="185349" name="Object 5"/>
          <p:cNvGraphicFramePr>
            <a:graphicFrameLocks noChangeAspect="1"/>
          </p:cNvGraphicFramePr>
          <p:nvPr/>
        </p:nvGraphicFramePr>
        <p:xfrm>
          <a:off x="533400" y="1676400"/>
          <a:ext cx="8001000" cy="4343400"/>
        </p:xfrm>
        <a:graphic>
          <a:graphicData uri="http://schemas.openxmlformats.org/presentationml/2006/ole">
            <mc:AlternateContent xmlns:mc="http://schemas.openxmlformats.org/markup-compatibility/2006">
              <mc:Choice xmlns:v="urn:schemas-microsoft-com:vml" Requires="v">
                <p:oleObj spid="_x0000_s185672" r:id="rId3" imgW="5658840" imgH="2137680" progId="Excel.Sheet.8">
                  <p:embed/>
                </p:oleObj>
              </mc:Choice>
              <mc:Fallback>
                <p:oleObj r:id="rId3" imgW="5658840" imgH="213768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0EAE799-2205-4F08-BE4B-B0C425031AA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9"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6372" name="Rectangle 2"/>
          <p:cNvSpPr>
            <a:spLocks noGrp="1" noChangeArrowheads="1"/>
          </p:cNvSpPr>
          <p:nvPr>
            <p:ph type="title"/>
          </p:nvPr>
        </p:nvSpPr>
        <p:spPr/>
        <p:txBody>
          <a:bodyPr/>
          <a:lstStyle/>
          <a:p>
            <a:pPr eaLnBrk="1" hangingPunct="1"/>
            <a:r>
              <a:rPr lang="zh-CN" altLang="en-US" dirty="0" smtClean="0"/>
              <a:t>恢复与原子性</a:t>
            </a:r>
          </a:p>
        </p:txBody>
      </p:sp>
      <p:sp>
        <p:nvSpPr>
          <p:cNvPr id="186373" name="Rectangle 3"/>
          <p:cNvSpPr>
            <a:spLocks noGrp="1" noChangeArrowheads="1"/>
          </p:cNvSpPr>
          <p:nvPr>
            <p:ph idx="1"/>
          </p:nvPr>
        </p:nvSpPr>
        <p:spPr>
          <a:xfrm>
            <a:off x="685800" y="1371600"/>
            <a:ext cx="7772400" cy="762000"/>
          </a:xfrm>
        </p:spPr>
        <p:txBody>
          <a:bodyPr/>
          <a:lstStyle/>
          <a:p>
            <a:pPr eaLnBrk="1" hangingPunct="1">
              <a:lnSpc>
                <a:spcPct val="90000"/>
              </a:lnSpc>
            </a:pPr>
            <a:r>
              <a:rPr lang="zh-CN" altLang="en-US" sz="2800" smtClean="0"/>
              <a:t>立即的数据库修改：允许数据库修改在事务处于活动状态时就输出到数据库中</a:t>
            </a:r>
          </a:p>
        </p:txBody>
      </p:sp>
      <p:sp>
        <p:nvSpPr>
          <p:cNvPr id="186374" name="AutoShape 5"/>
          <p:cNvSpPr>
            <a:spLocks noChangeArrowheads="1"/>
          </p:cNvSpPr>
          <p:nvPr/>
        </p:nvSpPr>
        <p:spPr bwMode="auto">
          <a:xfrm>
            <a:off x="4800600" y="3205163"/>
            <a:ext cx="1905000" cy="1447800"/>
          </a:xfrm>
          <a:prstGeom prst="wedgeRoundRectCallout">
            <a:avLst>
              <a:gd name="adj1" fmla="val -96083"/>
              <a:gd name="adj2" fmla="val 61843"/>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a:latin typeface="华文新魏" panose="02010800040101010101" pitchFamily="2" charset="-122"/>
              </a:rPr>
              <a:t>结束状态：</a:t>
            </a:r>
          </a:p>
          <a:p>
            <a:pPr algn="ctr" eaLnBrk="1" hangingPunct="1">
              <a:spcBef>
                <a:spcPct val="50000"/>
              </a:spcBef>
              <a:buClrTx/>
              <a:buSzTx/>
              <a:buFontTx/>
              <a:buNone/>
            </a:pPr>
            <a:r>
              <a:rPr lang="en-US" altLang="zh-CN" sz="1800">
                <a:latin typeface="华文新魏" panose="02010800040101010101" pitchFamily="2" charset="-122"/>
              </a:rPr>
              <a:t>A=950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B=2050</a:t>
            </a:r>
            <a:r>
              <a:rPr lang="zh-CN" altLang="en-US" sz="1800">
                <a:latin typeface="华文新魏" panose="02010800040101010101" pitchFamily="2" charset="-122"/>
              </a:rPr>
              <a:t>元</a:t>
            </a:r>
          </a:p>
          <a:p>
            <a:pPr algn="ctr" eaLnBrk="1" hangingPunct="1">
              <a:spcBef>
                <a:spcPct val="50000"/>
              </a:spcBef>
              <a:buClrTx/>
              <a:buSzTx/>
              <a:buFontTx/>
              <a:buNone/>
            </a:pPr>
            <a:r>
              <a:rPr lang="en-US" altLang="zh-CN" sz="1800">
                <a:latin typeface="华文新魏" panose="02010800040101010101" pitchFamily="2" charset="-122"/>
              </a:rPr>
              <a:t>A+B=3000</a:t>
            </a:r>
            <a:r>
              <a:rPr lang="zh-CN" altLang="en-US" sz="1800">
                <a:latin typeface="华文新魏" panose="02010800040101010101" pitchFamily="2" charset="-122"/>
              </a:rPr>
              <a:t>元</a:t>
            </a:r>
          </a:p>
        </p:txBody>
      </p:sp>
      <p:sp>
        <p:nvSpPr>
          <p:cNvPr id="186375" name="AutoShape 6"/>
          <p:cNvSpPr>
            <a:spLocks noChangeArrowheads="1"/>
          </p:cNvSpPr>
          <p:nvPr/>
        </p:nvSpPr>
        <p:spPr bwMode="auto">
          <a:xfrm>
            <a:off x="4724400" y="5518150"/>
            <a:ext cx="1981200" cy="935038"/>
          </a:xfrm>
          <a:prstGeom prst="wedgeRoundRectCallout">
            <a:avLst>
              <a:gd name="adj1" fmla="val -96713"/>
              <a:gd name="adj2" fmla="val 16176"/>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2400">
                <a:latin typeface="华文新魏" panose="02010800040101010101" pitchFamily="2" charset="-122"/>
              </a:rPr>
              <a:t>结束状态：</a:t>
            </a:r>
          </a:p>
          <a:p>
            <a:pPr algn="ctr" eaLnBrk="1" hangingPunct="1">
              <a:spcBef>
                <a:spcPct val="50000"/>
              </a:spcBef>
              <a:buClrTx/>
              <a:buSzTx/>
              <a:buFontTx/>
              <a:buNone/>
            </a:pPr>
            <a:r>
              <a:rPr lang="en-US" altLang="zh-CN" sz="2400">
                <a:latin typeface="华文新魏" panose="02010800040101010101" pitchFamily="2" charset="-122"/>
              </a:rPr>
              <a:t>C=600</a:t>
            </a:r>
            <a:r>
              <a:rPr lang="zh-CN" altLang="en-US" sz="2400">
                <a:latin typeface="华文新魏" panose="02010800040101010101" pitchFamily="2" charset="-122"/>
              </a:rPr>
              <a:t>元</a:t>
            </a:r>
          </a:p>
        </p:txBody>
      </p:sp>
      <p:graphicFrame>
        <p:nvGraphicFramePr>
          <p:cNvPr id="186376" name="Object 8"/>
          <p:cNvGraphicFramePr>
            <a:graphicFrameLocks noChangeAspect="1"/>
          </p:cNvGraphicFramePr>
          <p:nvPr/>
        </p:nvGraphicFramePr>
        <p:xfrm>
          <a:off x="1258888" y="2803525"/>
          <a:ext cx="2590800" cy="3505200"/>
        </p:xfrm>
        <a:graphic>
          <a:graphicData uri="http://schemas.openxmlformats.org/presentationml/2006/ole">
            <mc:AlternateContent xmlns:mc="http://schemas.openxmlformats.org/markup-compatibility/2006">
              <mc:Choice xmlns:v="urn:schemas-microsoft-com:vml" Requires="v">
                <p:oleObj spid="_x0000_s186699" r:id="rId3" imgW="2373840" imgH="2137680" progId="Excel.Sheet.8">
                  <p:embed/>
                </p:oleObj>
              </mc:Choice>
              <mc:Fallback>
                <p:oleObj r:id="rId3" imgW="2373840" imgH="2137680" progId="Excel.Shee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03525"/>
                        <a:ext cx="2590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BD47BBBD-1BFA-471C-8C3B-CC0C1AE98C1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7396" name="Rectangle 2"/>
          <p:cNvSpPr>
            <a:spLocks noGrp="1" noChangeArrowheads="1"/>
          </p:cNvSpPr>
          <p:nvPr>
            <p:ph type="title"/>
          </p:nvPr>
        </p:nvSpPr>
        <p:spPr/>
        <p:txBody>
          <a:bodyPr/>
          <a:lstStyle/>
          <a:p>
            <a:pPr eaLnBrk="1" hangingPunct="1"/>
            <a:r>
              <a:rPr lang="zh-CN" altLang="en-US" dirty="0" smtClean="0"/>
              <a:t>恢复与原子性</a:t>
            </a:r>
          </a:p>
        </p:txBody>
      </p:sp>
      <p:sp>
        <p:nvSpPr>
          <p:cNvPr id="187397" name="Rectangle 3"/>
          <p:cNvSpPr>
            <a:spLocks noGrp="1" noChangeArrowheads="1"/>
          </p:cNvSpPr>
          <p:nvPr>
            <p:ph idx="1"/>
          </p:nvPr>
        </p:nvSpPr>
        <p:spPr/>
        <p:txBody>
          <a:bodyPr/>
          <a:lstStyle/>
          <a:p>
            <a:pPr eaLnBrk="1" hangingPunct="1"/>
            <a:r>
              <a:rPr lang="zh-CN" altLang="en-US" sz="2800" smtClean="0"/>
              <a:t>立即的数据库修改的恢复机制</a:t>
            </a:r>
            <a:r>
              <a:rPr lang="en-US" altLang="zh-CN" sz="2800" smtClean="0"/>
              <a:t>:</a:t>
            </a:r>
          </a:p>
          <a:p>
            <a:pPr lvl="1" eaLnBrk="1" hangingPunct="1"/>
            <a:r>
              <a:rPr lang="en-US" altLang="zh-CN" sz="2400" smtClean="0"/>
              <a:t>Undo(Ti)</a:t>
            </a:r>
            <a:r>
              <a:rPr lang="zh-CN" altLang="en-US" sz="2400" smtClean="0"/>
              <a:t>：将事务</a:t>
            </a:r>
            <a:r>
              <a:rPr lang="en-US" altLang="zh-CN" sz="2400" smtClean="0"/>
              <a:t>Ti</a:t>
            </a:r>
            <a:r>
              <a:rPr lang="zh-CN" altLang="en-US" sz="2400" smtClean="0"/>
              <a:t>所有更新的所有数据项的值恢复成旧值</a:t>
            </a:r>
          </a:p>
          <a:p>
            <a:pPr lvl="1" eaLnBrk="1" hangingPunct="1"/>
            <a:r>
              <a:rPr lang="en-US" altLang="zh-CN" sz="2400" smtClean="0"/>
              <a:t>Redo(Ti)</a:t>
            </a:r>
            <a:r>
              <a:rPr lang="zh-CN" altLang="en-US" sz="2400" smtClean="0"/>
              <a:t>：将事务</a:t>
            </a:r>
            <a:r>
              <a:rPr lang="en-US" altLang="zh-CN" sz="2400" smtClean="0"/>
              <a:t>Ti</a:t>
            </a:r>
            <a:r>
              <a:rPr lang="zh-CN" altLang="en-US" sz="2400" smtClean="0"/>
              <a:t>所有更新的所有数据项的值置为新值</a:t>
            </a:r>
          </a:p>
          <a:p>
            <a:pPr eaLnBrk="1" hangingPunct="1"/>
            <a:r>
              <a:rPr lang="zh-CN" altLang="en-US" sz="2800" smtClean="0"/>
              <a:t>事务</a:t>
            </a:r>
            <a:r>
              <a:rPr lang="en-US" altLang="zh-CN" sz="2800" smtClean="0"/>
              <a:t>Ti</a:t>
            </a:r>
            <a:r>
              <a:rPr lang="zh-CN" altLang="en-US" sz="2800" smtClean="0"/>
              <a:t>需要</a:t>
            </a:r>
            <a:r>
              <a:rPr lang="en-US" altLang="zh-CN" sz="2800" smtClean="0"/>
              <a:t>Redo</a:t>
            </a:r>
            <a:r>
              <a:rPr lang="zh-CN" altLang="en-US" sz="2800" smtClean="0"/>
              <a:t>操作，当且仅当日志中既包含记录</a:t>
            </a:r>
            <a:r>
              <a:rPr lang="en-US" altLang="zh-CN" sz="2800" smtClean="0"/>
              <a:t>&lt;Ti, start&gt;</a:t>
            </a:r>
            <a:r>
              <a:rPr lang="zh-CN" altLang="en-US" sz="2800" smtClean="0"/>
              <a:t>又包含记录</a:t>
            </a:r>
            <a:r>
              <a:rPr lang="en-US" altLang="zh-CN" sz="2800" smtClean="0"/>
              <a:t>&lt;Ti, commit&gt;</a:t>
            </a:r>
          </a:p>
          <a:p>
            <a:pPr eaLnBrk="1" hangingPunct="1"/>
            <a:r>
              <a:rPr lang="zh-CN" altLang="en-US" sz="2800" smtClean="0"/>
              <a:t>事务</a:t>
            </a:r>
            <a:r>
              <a:rPr lang="en-US" altLang="zh-CN" sz="2800" smtClean="0"/>
              <a:t>Ti</a:t>
            </a:r>
            <a:r>
              <a:rPr lang="zh-CN" altLang="en-US" sz="2800" smtClean="0"/>
              <a:t>需要</a:t>
            </a:r>
            <a:r>
              <a:rPr lang="en-US" altLang="zh-CN" sz="2800" smtClean="0"/>
              <a:t>Undo</a:t>
            </a:r>
            <a:r>
              <a:rPr lang="zh-CN" altLang="en-US" sz="2800" smtClean="0"/>
              <a:t>操作，当且仅当日志中既包含记录</a:t>
            </a:r>
            <a:r>
              <a:rPr lang="en-US" altLang="zh-CN" sz="2800" smtClean="0"/>
              <a:t>&lt;Ti, start&gt;</a:t>
            </a:r>
            <a:r>
              <a:rPr lang="zh-CN" altLang="en-US" sz="2800" smtClean="0"/>
              <a:t>不包含记录</a:t>
            </a:r>
            <a:r>
              <a:rPr lang="en-US" altLang="zh-CN" sz="2800" smtClean="0"/>
              <a:t>&lt;Ti, commit&gt;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7004E1E-B8AE-428C-B7B1-171B2AFE7A9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8420" name="Rectangle 2"/>
          <p:cNvSpPr>
            <a:spLocks noGrp="1" noChangeArrowheads="1"/>
          </p:cNvSpPr>
          <p:nvPr>
            <p:ph type="title"/>
          </p:nvPr>
        </p:nvSpPr>
        <p:spPr/>
        <p:txBody>
          <a:bodyPr/>
          <a:lstStyle/>
          <a:p>
            <a:pPr eaLnBrk="1" hangingPunct="1"/>
            <a:r>
              <a:rPr lang="zh-CN" altLang="en-US" dirty="0" smtClean="0"/>
              <a:t>恢复与原子性</a:t>
            </a:r>
          </a:p>
        </p:txBody>
      </p:sp>
      <p:graphicFrame>
        <p:nvGraphicFramePr>
          <p:cNvPr id="188421" name="Object 4"/>
          <p:cNvGraphicFramePr>
            <a:graphicFrameLocks noChangeAspect="1"/>
          </p:cNvGraphicFramePr>
          <p:nvPr/>
        </p:nvGraphicFramePr>
        <p:xfrm>
          <a:off x="228600" y="1600200"/>
          <a:ext cx="8610600" cy="4038600"/>
        </p:xfrm>
        <a:graphic>
          <a:graphicData uri="http://schemas.openxmlformats.org/presentationml/2006/ole">
            <mc:AlternateContent xmlns:mc="http://schemas.openxmlformats.org/markup-compatibility/2006">
              <mc:Choice xmlns:v="urn:schemas-microsoft-com:vml" Requires="v">
                <p:oleObj spid="_x0000_s188744" r:id="rId3" imgW="5951160" imgH="2137680" progId="Excel.Sheet.8">
                  <p:embed/>
                </p:oleObj>
              </mc:Choice>
              <mc:Fallback>
                <p:oleObj r:id="rId3" imgW="5951160" imgH="213768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8610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2C8AFEA-D248-4519-8ADA-E311F4472DAD}" type="slidenum">
              <a:rPr kumimoji="0" lang="zh-CN" altLang="en-US" sz="2400">
                <a:solidFill>
                  <a:schemeClr val="accent2"/>
                </a:solidFill>
                <a:latin typeface="Times New Roman" panose="02020603050405020304" pitchFamily="18" charset="0"/>
              </a:rPr>
              <a:pPr>
                <a:spcBef>
                  <a:spcPct val="0"/>
                </a:spcBef>
                <a:buClrTx/>
                <a:buSzTx/>
                <a:buFontTx/>
                <a:buNone/>
              </a:pPr>
              <a:t>2</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8436" name="Rectangle 2"/>
          <p:cNvSpPr>
            <a:spLocks noGrp="1" noChangeArrowheads="1"/>
          </p:cNvSpPr>
          <p:nvPr>
            <p:ph type="title"/>
          </p:nvPr>
        </p:nvSpPr>
        <p:spPr/>
        <p:txBody>
          <a:bodyPr/>
          <a:lstStyle/>
          <a:p>
            <a:pPr eaLnBrk="1" hangingPunct="1"/>
            <a:r>
              <a:rPr lang="zh-CN" altLang="en-US" smtClean="0"/>
              <a:t>提纲</a:t>
            </a:r>
          </a:p>
        </p:txBody>
      </p:sp>
      <p:sp>
        <p:nvSpPr>
          <p:cNvPr id="18437" name="Rectangle 3"/>
          <p:cNvSpPr>
            <a:spLocks noGrp="1" noChangeArrowheads="1"/>
          </p:cNvSpPr>
          <p:nvPr>
            <p:ph idx="1"/>
          </p:nvPr>
        </p:nvSpPr>
        <p:spPr/>
        <p:txBody>
          <a:bodyPr/>
          <a:lstStyle/>
          <a:p>
            <a:pPr eaLnBrk="1" hangingPunct="1"/>
            <a:r>
              <a:rPr lang="zh-CN" altLang="en-US" sz="2400" dirty="0" smtClean="0"/>
              <a:t>故障分类</a:t>
            </a:r>
            <a:endParaRPr lang="en-US" altLang="zh-CN" sz="2400" dirty="0" smtClean="0"/>
          </a:p>
          <a:p>
            <a:pPr eaLnBrk="1" hangingPunct="1"/>
            <a:r>
              <a:rPr lang="zh-CN" altLang="en-US" sz="2400" dirty="0" smtClean="0"/>
              <a:t>存储器</a:t>
            </a:r>
            <a:endParaRPr lang="en-US" altLang="zh-CN" sz="2400" dirty="0" smtClean="0"/>
          </a:p>
          <a:p>
            <a:pPr eaLnBrk="1" hangingPunct="1"/>
            <a:r>
              <a:rPr lang="zh-CN" altLang="en-US" sz="2400" dirty="0" smtClean="0"/>
              <a:t>恢复与原子性性</a:t>
            </a:r>
            <a:endParaRPr lang="en-US" altLang="zh-CN" sz="2400" dirty="0" smtClean="0"/>
          </a:p>
          <a:p>
            <a:pPr eaLnBrk="1" hangingPunct="1"/>
            <a:r>
              <a:rPr lang="zh-CN" altLang="en-US" sz="2400" dirty="0" smtClean="0"/>
              <a:t>恢复算法</a:t>
            </a:r>
            <a:endParaRPr lang="en-US" altLang="zh-CN" sz="2400" dirty="0" smtClean="0"/>
          </a:p>
          <a:p>
            <a:pPr eaLnBrk="1" hangingPunct="1"/>
            <a:r>
              <a:rPr lang="zh-CN" altLang="en-US" sz="2400" dirty="0" smtClean="0"/>
              <a:t>缓冲区管理</a:t>
            </a:r>
            <a:endParaRPr lang="en-US" altLang="zh-CN" sz="2400" dirty="0" smtClean="0"/>
          </a:p>
          <a:p>
            <a:pPr eaLnBrk="1" hangingPunct="1"/>
            <a:r>
              <a:rPr lang="zh-CN" altLang="en-US" sz="2400" dirty="0" smtClean="0"/>
              <a:t>非易失性存储器上数据丢失的故障</a:t>
            </a:r>
            <a:endParaRPr lang="en-US" altLang="zh-CN" sz="2400" dirty="0" smtClean="0"/>
          </a:p>
          <a:p>
            <a:pPr eaLnBrk="1" hangingPunct="1"/>
            <a:r>
              <a:rPr lang="zh-CN" altLang="en-US" sz="2400" dirty="0"/>
              <a:t>使用</a:t>
            </a:r>
            <a:r>
              <a:rPr lang="zh-CN" altLang="en-US" sz="2400" dirty="0" smtClean="0"/>
              <a:t>远程备份系统的高可用性</a:t>
            </a:r>
            <a:endParaRPr lang="en-US" altLang="zh-CN" sz="2400" dirty="0" smtClean="0"/>
          </a:p>
          <a:p>
            <a:pPr eaLnBrk="1" hangingPunct="1"/>
            <a:r>
              <a:rPr lang="zh-CN" altLang="en-US" sz="2400" dirty="0" smtClean="0"/>
              <a:t>锁的提前释放与逻辑撤销操作</a:t>
            </a:r>
            <a:endParaRPr lang="en-US" altLang="zh-CN" sz="2400" dirty="0" smtClean="0"/>
          </a:p>
          <a:p>
            <a:pPr eaLnBrk="1" hangingPunct="1"/>
            <a:r>
              <a:rPr lang="en-US" altLang="zh-CN" sz="2400" dirty="0" smtClean="0"/>
              <a:t>ARIES</a:t>
            </a:r>
          </a:p>
          <a:p>
            <a:pPr eaLnBrk="1" hangingPunct="1"/>
            <a:r>
              <a:rPr lang="zh-CN" altLang="en-US" sz="2400" dirty="0" smtClean="0"/>
              <a:t>主存数据库的恢复</a:t>
            </a:r>
            <a:endParaRPr lang="en-US" altLang="zh-CN" sz="2400" dirty="0" smtClean="0"/>
          </a:p>
          <a:p>
            <a:pPr marL="0" indent="0" eaLnBrk="1" hangingPunct="1">
              <a:buNone/>
            </a:pP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noChangeArrowheads="1"/>
          </p:cNvSpPr>
          <p:nvPr>
            <p:ph type="title"/>
          </p:nvPr>
        </p:nvSpPr>
        <p:spPr/>
        <p:txBody>
          <a:bodyPr/>
          <a:lstStyle/>
          <a:p>
            <a:r>
              <a:rPr lang="zh-CN" altLang="en-US" dirty="0" smtClean="0"/>
              <a:t>恢复与原子性</a:t>
            </a:r>
          </a:p>
        </p:txBody>
      </p:sp>
      <p:sp>
        <p:nvSpPr>
          <p:cNvPr id="189443" name="内容占位符 2"/>
          <p:cNvSpPr>
            <a:spLocks noGrp="1" noChangeArrowheads="1"/>
          </p:cNvSpPr>
          <p:nvPr>
            <p:ph idx="1"/>
          </p:nvPr>
        </p:nvSpPr>
        <p:spPr/>
        <p:txBody>
          <a:bodyPr/>
          <a:lstStyle/>
          <a:p>
            <a:r>
              <a:rPr lang="zh-CN" altLang="en-US" dirty="0" smtClean="0"/>
              <a:t>系统发生故障时，检查日志，决定哪些事务需要</a:t>
            </a:r>
            <a:r>
              <a:rPr lang="en-US" altLang="zh-CN" dirty="0" smtClean="0"/>
              <a:t>Redo</a:t>
            </a:r>
            <a:r>
              <a:rPr lang="zh-CN" altLang="en-US" dirty="0" smtClean="0"/>
              <a:t>，哪些事务需要</a:t>
            </a:r>
            <a:r>
              <a:rPr lang="en-US" altLang="zh-CN" dirty="0" smtClean="0"/>
              <a:t>Undo</a:t>
            </a:r>
            <a:r>
              <a:rPr lang="zh-CN" altLang="en-US" dirty="0" smtClean="0"/>
              <a:t>，原则上需要搜索整个日志，但是有下列问题：</a:t>
            </a:r>
            <a:endParaRPr lang="en-US" altLang="zh-CN" dirty="0" smtClean="0"/>
          </a:p>
          <a:p>
            <a:pPr lvl="1"/>
            <a:r>
              <a:rPr lang="zh-CN" altLang="en-US" dirty="0" smtClean="0"/>
              <a:t>搜索过程太耗时</a:t>
            </a:r>
            <a:endParaRPr lang="en-US" altLang="zh-CN" dirty="0" smtClean="0"/>
          </a:p>
          <a:p>
            <a:pPr lvl="1"/>
            <a:r>
              <a:rPr lang="zh-CN" altLang="en-US" dirty="0" smtClean="0"/>
              <a:t>大多数需要</a:t>
            </a:r>
            <a:r>
              <a:rPr lang="en-US" altLang="zh-CN" dirty="0" smtClean="0"/>
              <a:t>Redo</a:t>
            </a:r>
            <a:r>
              <a:rPr lang="zh-CN" altLang="en-US" dirty="0" smtClean="0"/>
              <a:t>的事务已经写入了数据库，此时</a:t>
            </a:r>
            <a:r>
              <a:rPr lang="en-US" altLang="zh-CN" dirty="0" smtClean="0"/>
              <a:t>Redo</a:t>
            </a:r>
            <a:r>
              <a:rPr lang="zh-CN" altLang="en-US" dirty="0" smtClean="0"/>
              <a:t>不会产生不良后果，但是会使得恢复过程太长</a:t>
            </a:r>
            <a:endParaRPr lang="en-US" altLang="zh-CN" dirty="0" smtClean="0"/>
          </a:p>
          <a:p>
            <a:pPr lvl="1"/>
            <a:endParaRPr lang="zh-CN" altLang="en-US" dirty="0" smtClean="0"/>
          </a:p>
        </p:txBody>
      </p:sp>
      <p:sp>
        <p:nvSpPr>
          <p:cNvPr id="189444"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C4A0D98-9E71-4F75-9CDA-2A5F7E3B5F7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04B9607-6747-4AB2-8B57-99CF82A4E15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0468" name="Rectangle 2"/>
          <p:cNvSpPr>
            <a:spLocks noGrp="1" noChangeArrowheads="1"/>
          </p:cNvSpPr>
          <p:nvPr>
            <p:ph type="title"/>
          </p:nvPr>
        </p:nvSpPr>
        <p:spPr/>
        <p:txBody>
          <a:bodyPr/>
          <a:lstStyle/>
          <a:p>
            <a:pPr eaLnBrk="1" hangingPunct="1"/>
            <a:r>
              <a:rPr lang="zh-CN" altLang="en-US" dirty="0" smtClean="0"/>
              <a:t>恢复与原子性</a:t>
            </a:r>
          </a:p>
        </p:txBody>
      </p:sp>
      <p:sp>
        <p:nvSpPr>
          <p:cNvPr id="190469" name="Rectangle 3"/>
          <p:cNvSpPr>
            <a:spLocks noGrp="1" noChangeArrowheads="1"/>
          </p:cNvSpPr>
          <p:nvPr>
            <p:ph idx="1"/>
          </p:nvPr>
        </p:nvSpPr>
        <p:spPr/>
        <p:txBody>
          <a:bodyPr/>
          <a:lstStyle/>
          <a:p>
            <a:pPr eaLnBrk="1" hangingPunct="1"/>
            <a:r>
              <a:rPr lang="zh-CN" altLang="en-US" dirty="0" smtClean="0"/>
              <a:t>检查点</a:t>
            </a:r>
            <a:r>
              <a:rPr lang="zh-CN" altLang="en-US" dirty="0" smtClean="0">
                <a:sym typeface="Wingdings" panose="05000000000000000000" pitchFamily="2" charset="2"/>
              </a:rPr>
              <a:t>：由系统周期性地执行检查点，需要执行下列操作：</a:t>
            </a:r>
            <a:endParaRPr lang="en-US" altLang="zh-CN" dirty="0" smtClean="0">
              <a:sym typeface="Wingdings" panose="05000000000000000000" pitchFamily="2" charset="2"/>
            </a:endParaRP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en-US" altLang="zh-CN" dirty="0" smtClean="0"/>
              <a:t>1</a:t>
            </a:r>
            <a:r>
              <a:rPr lang="zh-CN" altLang="en-US" dirty="0" smtClean="0"/>
              <a:t>、</a:t>
            </a:r>
            <a:r>
              <a:rPr lang="zh-CN" altLang="en-US" sz="2800" dirty="0" smtClean="0"/>
              <a:t>将当前位于主存的所有日志记录输出到稳定存储器上</a:t>
            </a:r>
          </a:p>
          <a:p>
            <a:pPr eaLnBrk="1" hangingPunct="1">
              <a:buFont typeface="Wingdings" panose="05000000000000000000" pitchFamily="2" charset="2"/>
              <a:buNone/>
            </a:pPr>
            <a:r>
              <a:rPr lang="zh-CN" altLang="en-US" sz="2800" dirty="0" smtClean="0"/>
              <a:t>    </a:t>
            </a:r>
            <a:r>
              <a:rPr lang="en-US" altLang="zh-CN" sz="2800" dirty="0" smtClean="0">
                <a:solidFill>
                  <a:schemeClr val="accent2"/>
                </a:solidFill>
              </a:rPr>
              <a:t>-</a:t>
            </a:r>
            <a:r>
              <a:rPr lang="en-US" altLang="zh-CN" sz="2800" dirty="0" smtClean="0"/>
              <a:t>2</a:t>
            </a:r>
            <a:r>
              <a:rPr lang="zh-CN" altLang="en-US" sz="2800" dirty="0" smtClean="0"/>
              <a:t>、将所有修改了的缓冲块输出到磁盘上</a:t>
            </a:r>
          </a:p>
          <a:p>
            <a:pPr eaLnBrk="1" hangingPunct="1">
              <a:buFont typeface="Wingdings" panose="05000000000000000000" pitchFamily="2" charset="2"/>
              <a:buNone/>
            </a:pPr>
            <a:r>
              <a:rPr lang="zh-CN" altLang="en-US" sz="2800" dirty="0" smtClean="0"/>
              <a:t>    </a:t>
            </a:r>
            <a:r>
              <a:rPr lang="en-US" altLang="zh-CN" sz="2800" dirty="0" smtClean="0">
                <a:solidFill>
                  <a:schemeClr val="accent2"/>
                </a:solidFill>
              </a:rPr>
              <a:t>-</a:t>
            </a:r>
            <a:r>
              <a:rPr lang="en-US" altLang="zh-CN" sz="2800" dirty="0" smtClean="0"/>
              <a:t>3</a:t>
            </a:r>
            <a:r>
              <a:rPr lang="zh-CN" altLang="en-US" sz="2800" dirty="0" smtClean="0"/>
              <a:t>、将一个日志记录</a:t>
            </a:r>
            <a:r>
              <a:rPr lang="en-US" altLang="zh-CN" sz="2800" dirty="0" smtClean="0"/>
              <a:t>&lt;checkpoint&gt;</a:t>
            </a:r>
            <a:r>
              <a:rPr lang="zh-CN" altLang="en-US" sz="2800" dirty="0" smtClean="0"/>
              <a:t>输出到稳定存储器</a:t>
            </a:r>
          </a:p>
          <a:p>
            <a:pPr eaLnBrk="1" hangingPunct="1">
              <a:buFont typeface="Wingdings" panose="05000000000000000000" pitchFamily="2" charset="2"/>
              <a:buNone/>
            </a:pP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030F7D5-5ABD-4139-A218-C2AEA06D9E41}"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1492" name="Rectangle 2"/>
          <p:cNvSpPr>
            <a:spLocks noGrp="1" noChangeArrowheads="1"/>
          </p:cNvSpPr>
          <p:nvPr>
            <p:ph type="title"/>
          </p:nvPr>
        </p:nvSpPr>
        <p:spPr/>
        <p:txBody>
          <a:bodyPr/>
          <a:lstStyle/>
          <a:p>
            <a:pPr eaLnBrk="1" hangingPunct="1"/>
            <a:r>
              <a:rPr lang="zh-CN" altLang="en-US" dirty="0" smtClean="0"/>
              <a:t>恢复与原子性</a:t>
            </a:r>
          </a:p>
        </p:txBody>
      </p:sp>
      <p:sp>
        <p:nvSpPr>
          <p:cNvPr id="191493" name="Rectangle 3"/>
          <p:cNvSpPr>
            <a:spLocks noGrp="1" noChangeArrowheads="1"/>
          </p:cNvSpPr>
          <p:nvPr>
            <p:ph idx="1"/>
          </p:nvPr>
        </p:nvSpPr>
        <p:spPr>
          <a:xfrm>
            <a:off x="685800" y="1371600"/>
            <a:ext cx="7772400" cy="4073624"/>
          </a:xfrm>
        </p:spPr>
        <p:txBody>
          <a:bodyPr/>
          <a:lstStyle/>
          <a:p>
            <a:pPr eaLnBrk="1" hangingPunct="1"/>
            <a:r>
              <a:rPr lang="zh-CN" altLang="en-US" dirty="0" smtClean="0"/>
              <a:t>检查点执行过程中，不允许事务执行更新操作</a:t>
            </a:r>
            <a:endParaRPr lang="en-US" altLang="zh-CN" dirty="0" smtClean="0"/>
          </a:p>
          <a:p>
            <a:pPr eaLnBrk="1" hangingPunct="1"/>
            <a:r>
              <a:rPr lang="zh-CN" altLang="en-US" dirty="0" smtClean="0"/>
              <a:t>在检查点之前提交的事务，不予考虑</a:t>
            </a:r>
            <a:endParaRPr lang="en-US" altLang="zh-CN" dirty="0" smtClean="0"/>
          </a:p>
          <a:p>
            <a:pPr lvl="1" eaLnBrk="1" hangingPunct="1"/>
            <a:r>
              <a:rPr lang="zh-CN" altLang="en-US" dirty="0" smtClean="0"/>
              <a:t>因为记录</a:t>
            </a:r>
            <a:r>
              <a:rPr lang="en-US" altLang="zh-CN" dirty="0" smtClean="0"/>
              <a:t>&lt;</a:t>
            </a:r>
            <a:r>
              <a:rPr lang="en-US" altLang="zh-CN" dirty="0" err="1" smtClean="0"/>
              <a:t>Ti,commit</a:t>
            </a:r>
            <a:r>
              <a:rPr lang="en-US" altLang="zh-CN" dirty="0" smtClean="0"/>
              <a:t>&gt;</a:t>
            </a:r>
            <a:r>
              <a:rPr lang="zh-CN" altLang="en-US" dirty="0" smtClean="0"/>
              <a:t>在日志中，出现在</a:t>
            </a:r>
            <a:r>
              <a:rPr lang="en-US" altLang="zh-CN" dirty="0" smtClean="0"/>
              <a:t>&lt;checkpoint&gt;</a:t>
            </a:r>
            <a:r>
              <a:rPr lang="zh-CN" altLang="en-US" dirty="0" smtClean="0"/>
              <a:t>之前</a:t>
            </a:r>
          </a:p>
          <a:p>
            <a:pPr eaLnBrk="1" hangingPunct="1"/>
            <a:r>
              <a:rPr lang="zh-CN" altLang="en-US" dirty="0" smtClean="0"/>
              <a:t>确定最近的检查点发生前开始执行的最近的一个事务</a:t>
            </a:r>
            <a:r>
              <a:rPr lang="en-US" altLang="zh-CN" dirty="0" err="1" smtClean="0"/>
              <a:t>T</a:t>
            </a:r>
            <a:r>
              <a:rPr lang="en-US" altLang="zh-CN" baseline="-25000" dirty="0" err="1" smtClean="0"/>
              <a:t>i</a:t>
            </a:r>
            <a:r>
              <a:rPr lang="zh-CN" altLang="en-US" dirty="0" smtClean="0"/>
              <a:t>，</a:t>
            </a:r>
            <a:r>
              <a:rPr lang="en-US" altLang="zh-CN" dirty="0" smtClean="0"/>
              <a:t> </a:t>
            </a:r>
            <a:r>
              <a:rPr lang="zh-CN" altLang="en-US" dirty="0" smtClean="0"/>
              <a:t>对于</a:t>
            </a:r>
            <a:r>
              <a:rPr lang="en-US" altLang="zh-CN" dirty="0" err="1" smtClean="0"/>
              <a:t>T</a:t>
            </a:r>
            <a:r>
              <a:rPr lang="en-US" altLang="zh-CN" baseline="-25000" dirty="0" err="1" smtClean="0"/>
              <a:t>i</a:t>
            </a:r>
            <a:r>
              <a:rPr lang="zh-CN" altLang="en-US" dirty="0" smtClean="0"/>
              <a:t>和</a:t>
            </a:r>
            <a:r>
              <a:rPr lang="en-US" altLang="zh-CN" dirty="0" err="1" smtClean="0"/>
              <a:t>T</a:t>
            </a:r>
            <a:r>
              <a:rPr lang="en-US" altLang="zh-CN" baseline="-25000" dirty="0" err="1" smtClean="0"/>
              <a:t>i</a:t>
            </a:r>
            <a:r>
              <a:rPr lang="zh-CN" altLang="en-US" dirty="0" smtClean="0"/>
              <a:t>之后的开始执行的事务</a:t>
            </a:r>
            <a:r>
              <a:rPr lang="en-US" altLang="zh-CN" dirty="0" err="1" smtClean="0"/>
              <a:t>T</a:t>
            </a:r>
            <a:r>
              <a:rPr lang="en-US" altLang="zh-CN" baseline="-25000" dirty="0" err="1" smtClean="0"/>
              <a:t>j</a:t>
            </a:r>
            <a:r>
              <a:rPr lang="zh-CN" altLang="en-US" dirty="0" smtClean="0"/>
              <a:t>执行</a:t>
            </a:r>
            <a:r>
              <a:rPr lang="en-US" altLang="zh-CN" dirty="0" smtClean="0"/>
              <a:t>redo</a:t>
            </a:r>
            <a:r>
              <a:rPr lang="zh-CN" altLang="en-US" dirty="0" smtClean="0"/>
              <a:t>和</a:t>
            </a:r>
            <a:r>
              <a:rPr lang="en-US" altLang="zh-CN" dirty="0" smtClean="0"/>
              <a:t>undo</a:t>
            </a:r>
            <a:r>
              <a:rPr lang="zh-CN" altLang="en-US" dirty="0" smtClean="0"/>
              <a:t>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恢复与原子性</a:t>
            </a:r>
          </a:p>
        </p:txBody>
      </p:sp>
      <p:sp>
        <p:nvSpPr>
          <p:cNvPr id="3" name="内容占位符 2"/>
          <p:cNvSpPr>
            <a:spLocks noGrp="1"/>
          </p:cNvSpPr>
          <p:nvPr>
            <p:ph idx="1"/>
          </p:nvPr>
        </p:nvSpPr>
        <p:spPr>
          <a:xfrm>
            <a:off x="685800" y="4197379"/>
            <a:ext cx="7772400" cy="2171328"/>
          </a:xfrm>
        </p:spPr>
        <p:txBody>
          <a:bodyPr/>
          <a:lstStyle/>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23</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pic>
        <p:nvPicPr>
          <p:cNvPr id="6" name="Picture 2"/>
          <p:cNvPicPr>
            <a:picLocks noChangeAspect="1"/>
          </p:cNvPicPr>
          <p:nvPr/>
        </p:nvPicPr>
        <p:blipFill>
          <a:blip r:embed="rId2"/>
          <a:stretch>
            <a:fillRect/>
          </a:stretch>
        </p:blipFill>
        <p:spPr>
          <a:xfrm>
            <a:off x="1907704" y="1290228"/>
            <a:ext cx="5601080" cy="2791477"/>
          </a:xfrm>
          <a:prstGeom prst="rect">
            <a:avLst/>
          </a:prstGeom>
        </p:spPr>
      </p:pic>
    </p:spTree>
    <p:extLst>
      <p:ext uri="{BB962C8B-B14F-4D97-AF65-F5344CB8AC3E}">
        <p14:creationId xmlns:p14="http://schemas.microsoft.com/office/powerpoint/2010/main" val="108922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A085CA8-294E-40E9-99AD-6DB2005BAB0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2516" name="Rectangle 2"/>
          <p:cNvSpPr>
            <a:spLocks noGrp="1" noChangeArrowheads="1"/>
          </p:cNvSpPr>
          <p:nvPr>
            <p:ph type="title"/>
          </p:nvPr>
        </p:nvSpPr>
        <p:spPr/>
        <p:txBody>
          <a:bodyPr/>
          <a:lstStyle/>
          <a:p>
            <a:pPr eaLnBrk="1" hangingPunct="1"/>
            <a:r>
              <a:rPr lang="zh-CN" altLang="en-US" smtClean="0"/>
              <a:t>并发事务的恢复</a:t>
            </a:r>
          </a:p>
        </p:txBody>
      </p:sp>
      <p:sp>
        <p:nvSpPr>
          <p:cNvPr id="192517" name="Rectangle 3"/>
          <p:cNvSpPr>
            <a:spLocks noGrp="1" noChangeArrowheads="1"/>
          </p:cNvSpPr>
          <p:nvPr>
            <p:ph idx="1"/>
          </p:nvPr>
        </p:nvSpPr>
        <p:spPr/>
        <p:txBody>
          <a:bodyPr/>
          <a:lstStyle/>
          <a:p>
            <a:pPr eaLnBrk="1" hangingPunct="1"/>
            <a:r>
              <a:rPr lang="zh-CN" altLang="en-US" dirty="0" smtClean="0"/>
              <a:t>使用严格两阶段封锁</a:t>
            </a:r>
            <a:r>
              <a:rPr lang="en-US" altLang="zh-CN" dirty="0" smtClean="0"/>
              <a:t>(</a:t>
            </a:r>
            <a:r>
              <a:rPr lang="zh-CN" altLang="en-US" dirty="0" smtClean="0"/>
              <a:t>事务持有的所有排他锁必须在事务结束后，方可释放</a:t>
            </a:r>
            <a:r>
              <a:rPr lang="en-US" altLang="zh-CN" dirty="0" smtClean="0"/>
              <a:t>)</a:t>
            </a:r>
            <a:endParaRPr lang="zh-CN" altLang="en-US" dirty="0" smtClean="0"/>
          </a:p>
          <a:p>
            <a:pPr eaLnBrk="1" hangingPunct="1"/>
            <a:r>
              <a:rPr lang="zh-CN" altLang="en-US" dirty="0" smtClean="0"/>
              <a:t>从后向前扫描日志</a:t>
            </a:r>
            <a:r>
              <a:rPr lang="en-US" altLang="zh-CN" smtClean="0"/>
              <a:t>(</a:t>
            </a:r>
            <a:r>
              <a:rPr lang="zh-CN" altLang="en-US" smtClean="0">
                <a:solidFill>
                  <a:srgbClr val="FF0000"/>
                </a:solidFill>
              </a:rPr>
              <a:t>为什么</a:t>
            </a:r>
            <a:r>
              <a:rPr lang="zh-CN" altLang="en-US" dirty="0" smtClean="0">
                <a:solidFill>
                  <a:srgbClr val="FF0000"/>
                </a:solidFill>
              </a:rPr>
              <a:t>？</a:t>
            </a:r>
            <a:r>
              <a:rPr lang="en-US" altLang="zh-CN" dirty="0"/>
              <a:t>)</a:t>
            </a:r>
            <a:endParaRPr lang="en-US" altLang="zh-CN" dirty="0" smtClean="0"/>
          </a:p>
          <a:p>
            <a:pPr eaLnBrk="1" hangingPunct="1">
              <a:buFont typeface="Wingdings" panose="05000000000000000000" pitchFamily="2" charset="2"/>
              <a:buNone/>
            </a:pPr>
            <a:endParaRPr lang="en-US" altLang="zh-CN" dirty="0" smtClean="0"/>
          </a:p>
        </p:txBody>
      </p:sp>
      <p:sp>
        <p:nvSpPr>
          <p:cNvPr id="2" name="椭圆形标注 1"/>
          <p:cNvSpPr/>
          <p:nvPr/>
        </p:nvSpPr>
        <p:spPr bwMode="auto">
          <a:xfrm>
            <a:off x="1258888" y="3829050"/>
            <a:ext cx="6553200" cy="612775"/>
          </a:xfrm>
          <a:prstGeom prst="wedgeEllipseCallout">
            <a:avLst>
              <a:gd name="adj1" fmla="val 7907"/>
              <a:gd name="adj2" fmla="val -222655"/>
            </a:avLst>
          </a:prstGeom>
          <a:solidFill>
            <a:schemeClr val="accent1">
              <a:lumMod val="40000"/>
              <a:lumOff val="60000"/>
            </a:schemeClr>
          </a:solidFill>
          <a:ln w="9525" cap="flat" cmpd="sng" algn="ctr">
            <a:noFill/>
            <a:prstDash val="solid"/>
            <a:round/>
            <a:headEnd type="none" w="med" len="med"/>
            <a:tailEnd type="none" w="med" len="med"/>
          </a:ln>
          <a:effectLst/>
        </p:spPr>
        <p:txBody>
          <a:bodyPr wrap="none" lIns="92075" tIns="46038" rIns="92075" bIns="46038" anchor="ctr"/>
          <a:lstStyle/>
          <a:p>
            <a:pPr marL="0" lvl="1" eaLnBrk="1" hangingPunct="1">
              <a:spcBef>
                <a:spcPct val="50000"/>
              </a:spcBef>
              <a:defRPr/>
            </a:pPr>
            <a:r>
              <a:rPr kumimoji="1" lang="zh-CN" altLang="en-US" dirty="0">
                <a:solidFill>
                  <a:schemeClr val="bg2"/>
                </a:solidFill>
                <a:latin typeface="+mn-ea"/>
                <a:ea typeface="+mn-ea"/>
                <a:sym typeface="+mn-ea"/>
              </a:rPr>
              <a:t>因为一个事务可能多次更新一个数据项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4B82E61-8D8D-44FE-8CB9-5201D10DBB6C}"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3540" name="Rectangle 2"/>
          <p:cNvSpPr>
            <a:spLocks noGrp="1" noChangeArrowheads="1"/>
          </p:cNvSpPr>
          <p:nvPr>
            <p:ph type="title"/>
          </p:nvPr>
        </p:nvSpPr>
        <p:spPr/>
        <p:txBody>
          <a:bodyPr/>
          <a:lstStyle/>
          <a:p>
            <a:pPr eaLnBrk="1" hangingPunct="1"/>
            <a:r>
              <a:rPr lang="zh-CN" altLang="en-US" smtClean="0"/>
              <a:t>并发事务的恢复</a:t>
            </a:r>
          </a:p>
        </p:txBody>
      </p:sp>
      <p:sp>
        <p:nvSpPr>
          <p:cNvPr id="193541" name="Rectangle 3"/>
          <p:cNvSpPr>
            <a:spLocks noGrp="1" noChangeArrowheads="1"/>
          </p:cNvSpPr>
          <p:nvPr>
            <p:ph idx="1"/>
          </p:nvPr>
        </p:nvSpPr>
        <p:spPr/>
        <p:txBody>
          <a:bodyPr/>
          <a:lstStyle/>
          <a:p>
            <a:pPr eaLnBrk="1" hangingPunct="1"/>
            <a:r>
              <a:rPr lang="zh-CN" altLang="en-US" smtClean="0"/>
              <a:t>系统由后向前扫描日志，直至发现第一个</a:t>
            </a:r>
            <a:r>
              <a:rPr lang="en-US" altLang="zh-CN" smtClean="0"/>
              <a:t>&lt;checkpoint&gt;</a:t>
            </a:r>
            <a:r>
              <a:rPr lang="zh-CN" altLang="en-US" smtClean="0"/>
              <a:t>：</a:t>
            </a:r>
          </a:p>
          <a:p>
            <a:pPr eaLnBrk="1" hangingPunct="1">
              <a:buFont typeface="Wingdings" panose="05000000000000000000" pitchFamily="2" charset="2"/>
              <a:buNone/>
            </a:pPr>
            <a:r>
              <a:rPr lang="zh-CN" altLang="en-US" smtClean="0"/>
              <a:t>      </a:t>
            </a:r>
            <a:r>
              <a:rPr lang="en-US" altLang="zh-CN" smtClean="0">
                <a:solidFill>
                  <a:schemeClr val="accent2"/>
                </a:solidFill>
              </a:rPr>
              <a:t>-</a:t>
            </a:r>
            <a:r>
              <a:rPr lang="en-US" altLang="zh-CN" smtClean="0"/>
              <a:t>Redo-list</a:t>
            </a:r>
            <a:r>
              <a:rPr lang="zh-CN" altLang="en-US" smtClean="0"/>
              <a:t>：对每一个形如</a:t>
            </a:r>
            <a:r>
              <a:rPr lang="en-US" altLang="zh-CN" smtClean="0"/>
              <a:t>&lt;T</a:t>
            </a:r>
            <a:r>
              <a:rPr lang="en-US" altLang="zh-CN" baseline="-25000" smtClean="0"/>
              <a:t>i</a:t>
            </a:r>
            <a:r>
              <a:rPr lang="en-US" altLang="zh-CN" smtClean="0"/>
              <a:t> commit&gt;</a:t>
            </a:r>
            <a:r>
              <a:rPr lang="zh-CN" altLang="en-US" smtClean="0"/>
              <a:t>的记录，将</a:t>
            </a:r>
            <a:r>
              <a:rPr lang="en-US" altLang="zh-CN" smtClean="0"/>
              <a:t>T</a:t>
            </a:r>
            <a:r>
              <a:rPr lang="en-US" altLang="zh-CN" baseline="-25000" smtClean="0"/>
              <a:t>i</a:t>
            </a:r>
            <a:r>
              <a:rPr lang="zh-CN" altLang="en-US" smtClean="0"/>
              <a:t>加入</a:t>
            </a:r>
            <a:r>
              <a:rPr lang="en-US" altLang="zh-CN" smtClean="0"/>
              <a:t>Redo-list</a:t>
            </a:r>
          </a:p>
          <a:p>
            <a:pPr eaLnBrk="1" hangingPunct="1">
              <a:buFont typeface="Wingdings" panose="05000000000000000000" pitchFamily="2" charset="2"/>
              <a:buNone/>
            </a:pPr>
            <a:r>
              <a:rPr lang="en-US" altLang="zh-CN" smtClean="0"/>
              <a:t>      </a:t>
            </a:r>
            <a:r>
              <a:rPr lang="en-US" altLang="zh-CN" smtClean="0">
                <a:solidFill>
                  <a:schemeClr val="accent2"/>
                </a:solidFill>
              </a:rPr>
              <a:t>-</a:t>
            </a:r>
            <a:r>
              <a:rPr lang="en-US" altLang="zh-CN" smtClean="0"/>
              <a:t>Undo-list</a:t>
            </a:r>
            <a:r>
              <a:rPr lang="zh-CN" altLang="en-US" smtClean="0"/>
              <a:t>：对每一个形如</a:t>
            </a:r>
            <a:r>
              <a:rPr lang="en-US" altLang="zh-CN" smtClean="0"/>
              <a:t>&lt;T</a:t>
            </a:r>
            <a:r>
              <a:rPr lang="en-US" altLang="zh-CN" baseline="-25000" smtClean="0"/>
              <a:t>i</a:t>
            </a:r>
            <a:r>
              <a:rPr lang="en-US" altLang="zh-CN" smtClean="0"/>
              <a:t> start&gt;</a:t>
            </a:r>
            <a:r>
              <a:rPr lang="zh-CN" altLang="en-US" smtClean="0"/>
              <a:t>的记录，如果</a:t>
            </a:r>
            <a:r>
              <a:rPr lang="en-US" altLang="zh-CN" smtClean="0"/>
              <a:t>T</a:t>
            </a:r>
            <a:r>
              <a:rPr lang="en-US" altLang="zh-CN" baseline="-25000" smtClean="0"/>
              <a:t>i</a:t>
            </a:r>
            <a:r>
              <a:rPr lang="zh-CN" altLang="en-US" smtClean="0"/>
              <a:t>不属于</a:t>
            </a:r>
            <a:r>
              <a:rPr lang="en-US" altLang="zh-CN" smtClean="0"/>
              <a:t>Redo-list</a:t>
            </a:r>
            <a:r>
              <a:rPr lang="zh-CN" altLang="en-US" smtClean="0"/>
              <a:t>，将</a:t>
            </a:r>
            <a:r>
              <a:rPr lang="en-US" altLang="zh-CN" smtClean="0"/>
              <a:t>T</a:t>
            </a:r>
            <a:r>
              <a:rPr lang="en-US" altLang="zh-CN" baseline="-25000" smtClean="0"/>
              <a:t>i</a:t>
            </a:r>
            <a:r>
              <a:rPr lang="zh-CN" altLang="en-US" smtClean="0"/>
              <a:t>加入</a:t>
            </a:r>
            <a:r>
              <a:rPr lang="en-US" altLang="zh-CN" smtClean="0"/>
              <a:t>undo-list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6A2F394-D633-4D1B-8FBE-AFD10EA638B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4564" name="Rectangle 2"/>
          <p:cNvSpPr>
            <a:spLocks noGrp="1" noChangeArrowheads="1"/>
          </p:cNvSpPr>
          <p:nvPr>
            <p:ph type="title"/>
          </p:nvPr>
        </p:nvSpPr>
        <p:spPr/>
        <p:txBody>
          <a:bodyPr/>
          <a:lstStyle/>
          <a:p>
            <a:pPr eaLnBrk="1" hangingPunct="1"/>
            <a:r>
              <a:rPr lang="zh-CN" altLang="en-US" smtClean="0"/>
              <a:t>并发事务的恢复</a:t>
            </a:r>
          </a:p>
        </p:txBody>
      </p:sp>
      <p:sp>
        <p:nvSpPr>
          <p:cNvPr id="194565" name="Rectangle 3"/>
          <p:cNvSpPr>
            <a:spLocks noGrp="1" noChangeArrowheads="1"/>
          </p:cNvSpPr>
          <p:nvPr>
            <p:ph idx="1"/>
          </p:nvPr>
        </p:nvSpPr>
        <p:spPr/>
        <p:txBody>
          <a:bodyPr/>
          <a:lstStyle/>
          <a:p>
            <a:pPr eaLnBrk="1" hangingPunct="1">
              <a:lnSpc>
                <a:spcPct val="90000"/>
              </a:lnSpc>
            </a:pPr>
            <a:r>
              <a:rPr lang="en-US" altLang="zh-CN" smtClean="0"/>
              <a:t>Redo-list</a:t>
            </a:r>
            <a:r>
              <a:rPr lang="zh-CN" altLang="en-US" smtClean="0"/>
              <a:t>和</a:t>
            </a:r>
            <a:r>
              <a:rPr lang="en-US" altLang="zh-CN" smtClean="0"/>
              <a:t>undo-list</a:t>
            </a:r>
            <a:r>
              <a:rPr lang="zh-CN" altLang="en-US" smtClean="0"/>
              <a:t>构造完毕后，恢复过程如下：</a:t>
            </a:r>
          </a:p>
          <a:p>
            <a:pPr eaLnBrk="1" hangingPunct="1">
              <a:lnSpc>
                <a:spcPct val="90000"/>
              </a:lnSpc>
              <a:buFont typeface="Wingdings" panose="05000000000000000000" pitchFamily="2" charset="2"/>
              <a:buNone/>
            </a:pPr>
            <a:r>
              <a:rPr lang="zh-CN" altLang="en-US" smtClean="0"/>
              <a:t>      </a:t>
            </a:r>
            <a:r>
              <a:rPr lang="en-US" altLang="zh-CN" smtClean="0">
                <a:solidFill>
                  <a:schemeClr val="accent2"/>
                </a:solidFill>
              </a:rPr>
              <a:t>-</a:t>
            </a:r>
            <a:r>
              <a:rPr lang="zh-CN" altLang="en-US" smtClean="0"/>
              <a:t>从最后一个记录开始由后至前从新扫描日志，并且对</a:t>
            </a:r>
            <a:r>
              <a:rPr lang="en-US" altLang="zh-CN" smtClean="0"/>
              <a:t>undo-list</a:t>
            </a:r>
            <a:r>
              <a:rPr lang="zh-CN" altLang="en-US" smtClean="0"/>
              <a:t>中的每一个日志记录执行</a:t>
            </a:r>
            <a:r>
              <a:rPr lang="en-US" altLang="zh-CN" smtClean="0"/>
              <a:t>Undo</a:t>
            </a:r>
            <a:r>
              <a:rPr lang="zh-CN" altLang="en-US" smtClean="0"/>
              <a:t>操作。忽略</a:t>
            </a:r>
            <a:r>
              <a:rPr lang="en-US" altLang="zh-CN" smtClean="0"/>
              <a:t>redo-list</a:t>
            </a:r>
            <a:r>
              <a:rPr lang="zh-CN" altLang="en-US" smtClean="0"/>
              <a:t>中的事务。</a:t>
            </a:r>
          </a:p>
          <a:p>
            <a:pPr eaLnBrk="1" hangingPunct="1">
              <a:lnSpc>
                <a:spcPct val="90000"/>
              </a:lnSpc>
              <a:buFont typeface="Wingdings" panose="05000000000000000000" pitchFamily="2" charset="2"/>
              <a:buNone/>
            </a:pPr>
            <a:r>
              <a:rPr lang="zh-CN" altLang="en-US" smtClean="0"/>
              <a:t>      </a:t>
            </a:r>
            <a:r>
              <a:rPr lang="en-US" altLang="zh-CN" smtClean="0">
                <a:solidFill>
                  <a:schemeClr val="accent2"/>
                </a:solidFill>
              </a:rPr>
              <a:t>-</a:t>
            </a:r>
            <a:r>
              <a:rPr lang="zh-CN" altLang="en-US" smtClean="0"/>
              <a:t>找到最近一条</a:t>
            </a:r>
            <a:r>
              <a:rPr lang="en-US" altLang="zh-CN" smtClean="0"/>
              <a:t>&lt;checkpoint&gt;</a:t>
            </a:r>
            <a:r>
              <a:rPr lang="zh-CN" altLang="en-US" smtClean="0"/>
              <a:t>记录。</a:t>
            </a:r>
          </a:p>
          <a:p>
            <a:pPr eaLnBrk="1" hangingPunct="1">
              <a:lnSpc>
                <a:spcPct val="90000"/>
              </a:lnSpc>
              <a:buFont typeface="Wingdings" panose="05000000000000000000" pitchFamily="2" charset="2"/>
              <a:buNone/>
            </a:pPr>
            <a:r>
              <a:rPr lang="zh-CN" altLang="en-US" smtClean="0"/>
              <a:t>      </a:t>
            </a:r>
            <a:r>
              <a:rPr lang="en-US" altLang="zh-CN" smtClean="0">
                <a:solidFill>
                  <a:schemeClr val="accent2"/>
                </a:solidFill>
              </a:rPr>
              <a:t>-</a:t>
            </a:r>
            <a:r>
              <a:rPr lang="zh-CN" altLang="en-US" smtClean="0"/>
              <a:t>系统由最近一条</a:t>
            </a:r>
            <a:r>
              <a:rPr lang="en-US" altLang="zh-CN" smtClean="0"/>
              <a:t>&lt;checkpoint&gt;</a:t>
            </a:r>
            <a:r>
              <a:rPr lang="zh-CN" altLang="en-US" smtClean="0"/>
              <a:t>记录由前向后扫描日志，并且对</a:t>
            </a:r>
            <a:r>
              <a:rPr lang="en-US" altLang="zh-CN" smtClean="0"/>
              <a:t>redo-list</a:t>
            </a:r>
            <a:r>
              <a:rPr lang="zh-CN" altLang="en-US" smtClean="0"/>
              <a:t>中事务</a:t>
            </a:r>
            <a:r>
              <a:rPr lang="en-US" altLang="zh-CN" smtClean="0"/>
              <a:t>T</a:t>
            </a:r>
            <a:r>
              <a:rPr lang="en-US" altLang="zh-CN" baseline="-25000" smtClean="0"/>
              <a:t>i</a:t>
            </a:r>
            <a:r>
              <a:rPr lang="zh-CN" altLang="en-US" smtClean="0"/>
              <a:t>的每一个日志记录执行</a:t>
            </a:r>
            <a:r>
              <a:rPr lang="en-US" altLang="zh-CN" smtClean="0"/>
              <a:t>redo</a:t>
            </a:r>
            <a:r>
              <a:rPr lang="zh-CN" altLang="en-US" smtClean="0"/>
              <a:t>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F1CDE48-B87F-4B5E-91F2-DB3939B00A18}"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95588" name="Rectangle 2"/>
          <p:cNvSpPr>
            <a:spLocks noGrp="1" noChangeArrowheads="1"/>
          </p:cNvSpPr>
          <p:nvPr>
            <p:ph type="title"/>
          </p:nvPr>
        </p:nvSpPr>
        <p:spPr/>
        <p:txBody>
          <a:bodyPr/>
          <a:lstStyle/>
          <a:p>
            <a:pPr eaLnBrk="1" hangingPunct="1"/>
            <a:r>
              <a:rPr lang="zh-CN" altLang="en-US" smtClean="0"/>
              <a:t>并发事务的恢复</a:t>
            </a:r>
          </a:p>
        </p:txBody>
      </p:sp>
      <p:sp>
        <p:nvSpPr>
          <p:cNvPr id="195589" name="Rectangle 3"/>
          <p:cNvSpPr>
            <a:spLocks noGrp="1" noChangeArrowheads="1"/>
          </p:cNvSpPr>
          <p:nvPr>
            <p:ph idx="1"/>
          </p:nvPr>
        </p:nvSpPr>
        <p:spPr>
          <a:xfrm>
            <a:off x="685800" y="1371600"/>
            <a:ext cx="7772400" cy="1049338"/>
          </a:xfrm>
        </p:spPr>
        <p:txBody>
          <a:bodyPr/>
          <a:lstStyle/>
          <a:p>
            <a:pPr eaLnBrk="1" hangingPunct="1"/>
            <a:r>
              <a:rPr lang="zh-CN" altLang="en-US" dirty="0" smtClean="0"/>
              <a:t>问题：为什么要先进行</a:t>
            </a:r>
            <a:r>
              <a:rPr lang="en-US" altLang="zh-CN" dirty="0" smtClean="0"/>
              <a:t>Undo</a:t>
            </a:r>
            <a:r>
              <a:rPr lang="zh-CN" altLang="en-US" dirty="0" smtClean="0"/>
              <a:t>操作，后进行</a:t>
            </a:r>
            <a:r>
              <a:rPr lang="en-US" altLang="zh-CN" dirty="0" smtClean="0"/>
              <a:t>Redo</a:t>
            </a:r>
            <a:r>
              <a:rPr lang="zh-CN" altLang="en-US" dirty="0" smtClean="0"/>
              <a:t>操作？</a:t>
            </a:r>
          </a:p>
        </p:txBody>
      </p:sp>
      <p:sp>
        <p:nvSpPr>
          <p:cNvPr id="2" name="TextBox 1"/>
          <p:cNvSpPr txBox="1">
            <a:spLocks noChangeArrowheads="1"/>
          </p:cNvSpPr>
          <p:nvPr/>
        </p:nvSpPr>
        <p:spPr bwMode="auto">
          <a:xfrm>
            <a:off x="827088" y="3284538"/>
            <a:ext cx="72501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2400" dirty="0">
                <a:solidFill>
                  <a:srgbClr val="FF0000"/>
                </a:solidFill>
                <a:latin typeface="华文新魏" panose="02010800040101010101" pitchFamily="2" charset="-122"/>
              </a:rPr>
              <a:t>假设日志：</a:t>
            </a:r>
            <a:r>
              <a:rPr lang="en-US" altLang="zh-CN" sz="2400" dirty="0">
                <a:solidFill>
                  <a:srgbClr val="FF0000"/>
                </a:solidFill>
                <a:latin typeface="华文新魏" panose="02010800040101010101" pitchFamily="2" charset="-122"/>
              </a:rPr>
              <a:t>&lt;Ti,A,10,20&gt;,&lt;Tj,A,10,30&gt;,&lt;</a:t>
            </a:r>
            <a:r>
              <a:rPr lang="en-US" altLang="zh-CN" sz="2400" dirty="0" err="1">
                <a:solidFill>
                  <a:srgbClr val="FF0000"/>
                </a:solidFill>
                <a:latin typeface="华文新魏" panose="02010800040101010101" pitchFamily="2" charset="-122"/>
              </a:rPr>
              <a:t>Tj,commit</a:t>
            </a:r>
            <a:r>
              <a:rPr lang="en-US" altLang="zh-CN" sz="2400" dirty="0">
                <a:solidFill>
                  <a:srgbClr val="FF0000"/>
                </a:solidFill>
                <a:latin typeface="华文新魏" panose="02010800040101010101" pitchFamily="2" charset="-122"/>
              </a:rPr>
              <a:t>&gt;</a:t>
            </a:r>
            <a:r>
              <a:rPr lang="zh-CN" altLang="en-US" sz="2400" dirty="0">
                <a:solidFill>
                  <a:srgbClr val="FF0000"/>
                </a:solidFill>
                <a:latin typeface="华文新魏" panose="02010800040101010101" pitchFamily="2" charset="-122"/>
              </a:rPr>
              <a:t>，此时如果先</a:t>
            </a:r>
            <a:r>
              <a:rPr lang="en-US" altLang="zh-CN" sz="2400" dirty="0">
                <a:solidFill>
                  <a:srgbClr val="FF0000"/>
                </a:solidFill>
                <a:latin typeface="华文新魏" panose="02010800040101010101" pitchFamily="2" charset="-122"/>
              </a:rPr>
              <a:t>Redo</a:t>
            </a:r>
            <a:r>
              <a:rPr lang="zh-CN" altLang="en-US" sz="2400" dirty="0">
                <a:solidFill>
                  <a:srgbClr val="FF0000"/>
                </a:solidFill>
                <a:latin typeface="华文新魏" panose="02010800040101010101" pitchFamily="2" charset="-122"/>
              </a:rPr>
              <a:t>再</a:t>
            </a:r>
            <a:r>
              <a:rPr lang="en-US" altLang="zh-CN" sz="2400" dirty="0">
                <a:solidFill>
                  <a:srgbClr val="FF0000"/>
                </a:solidFill>
                <a:latin typeface="华文新魏" panose="02010800040101010101" pitchFamily="2" charset="-122"/>
              </a:rPr>
              <a:t>Undo</a:t>
            </a:r>
            <a:r>
              <a:rPr lang="zh-CN" altLang="en-US" sz="2400" dirty="0">
                <a:solidFill>
                  <a:srgbClr val="FF0000"/>
                </a:solidFill>
                <a:latin typeface="华文新魏" panose="02010800040101010101" pitchFamily="2" charset="-122"/>
              </a:rPr>
              <a:t>的话，数据项</a:t>
            </a:r>
            <a:r>
              <a:rPr lang="en-US" altLang="zh-CN" sz="2400" dirty="0">
                <a:solidFill>
                  <a:srgbClr val="FF0000"/>
                </a:solidFill>
                <a:latin typeface="华文新魏" panose="02010800040101010101" pitchFamily="2" charset="-122"/>
              </a:rPr>
              <a:t>A</a:t>
            </a:r>
            <a:r>
              <a:rPr lang="zh-CN" altLang="en-US" sz="2400" dirty="0">
                <a:solidFill>
                  <a:srgbClr val="FF0000"/>
                </a:solidFill>
                <a:latin typeface="华文新魏" panose="02010800040101010101" pitchFamily="2" charset="-122"/>
              </a:rPr>
              <a:t>会出现问题，因此要先进行</a:t>
            </a:r>
            <a:r>
              <a:rPr lang="en-US" altLang="zh-CN" sz="2400" dirty="0">
                <a:solidFill>
                  <a:srgbClr val="FF0000"/>
                </a:solidFill>
                <a:latin typeface="华文新魏" panose="02010800040101010101" pitchFamily="2" charset="-122"/>
              </a:rPr>
              <a:t>Undo</a:t>
            </a:r>
            <a:r>
              <a:rPr lang="zh-CN" altLang="en-US" sz="2400" dirty="0">
                <a:solidFill>
                  <a:srgbClr val="FF0000"/>
                </a:solidFill>
                <a:latin typeface="华文新魏" panose="02010800040101010101" pitchFamily="2" charset="-122"/>
              </a:rPr>
              <a:t>操作，后进行</a:t>
            </a:r>
            <a:r>
              <a:rPr lang="en-US" altLang="zh-CN" sz="2400" dirty="0">
                <a:solidFill>
                  <a:srgbClr val="FF0000"/>
                </a:solidFill>
                <a:latin typeface="华文新魏" panose="02010800040101010101" pitchFamily="2" charset="-122"/>
              </a:rPr>
              <a:t>Redo</a:t>
            </a:r>
            <a:r>
              <a:rPr lang="zh-CN" altLang="en-US" sz="2400" dirty="0">
                <a:solidFill>
                  <a:srgbClr val="FF0000"/>
                </a:solidFill>
                <a:latin typeface="华文新魏" panose="02010800040101010101" pitchFamily="2" charset="-122"/>
              </a:rPr>
              <a:t>操作</a:t>
            </a:r>
          </a:p>
          <a:p>
            <a:pPr eaLnBrk="1" hangingPunct="1">
              <a:spcBef>
                <a:spcPct val="50000"/>
              </a:spcBef>
              <a:buClrTx/>
              <a:buSzTx/>
              <a:buFontTx/>
              <a:buNone/>
            </a:pPr>
            <a:endParaRPr lang="zh-CN" altLang="en-US" sz="2400" dirty="0">
              <a:solidFill>
                <a:srgbClr val="FF0000"/>
              </a:solidFill>
              <a:latin typeface="华文新魏"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6D3C52E-EC6E-4B9C-A7A2-222C9A474060}"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76132" name="Rectangle 2"/>
          <p:cNvSpPr>
            <a:spLocks noGrp="1" noChangeArrowheads="1"/>
          </p:cNvSpPr>
          <p:nvPr>
            <p:ph type="title"/>
          </p:nvPr>
        </p:nvSpPr>
        <p:spPr/>
        <p:txBody>
          <a:bodyPr/>
          <a:lstStyle/>
          <a:p>
            <a:pPr eaLnBrk="1" hangingPunct="1"/>
            <a:r>
              <a:rPr lang="zh-CN" altLang="en-US" dirty="0" smtClean="0"/>
              <a:t>恢复算法</a:t>
            </a:r>
          </a:p>
        </p:txBody>
      </p:sp>
      <p:sp>
        <p:nvSpPr>
          <p:cNvPr id="176133" name="Rectangle 3"/>
          <p:cNvSpPr>
            <a:spLocks noGrp="1" noChangeArrowheads="1"/>
          </p:cNvSpPr>
          <p:nvPr>
            <p:ph idx="1"/>
          </p:nvPr>
        </p:nvSpPr>
        <p:spPr/>
        <p:txBody>
          <a:bodyPr/>
          <a:lstStyle/>
          <a:p>
            <a:pPr eaLnBrk="1" hangingPunct="1"/>
            <a:r>
              <a:rPr lang="zh-CN" altLang="en-US" sz="2800" dirty="0" smtClean="0"/>
              <a:t>要确定系统如何从故障中恢复，首先需要确定用于存储数据库设备的故障状态，其次考虑这些故障状态对数据库内容有什么影响。然后设计在故障发生后仍保障数据库一致性以及事务原子性的算法，这些算法称为恢复算法，包括：</a:t>
            </a:r>
            <a:endParaRPr lang="en-US" altLang="zh-CN" sz="2800" dirty="0" smtClean="0"/>
          </a:p>
          <a:p>
            <a:pPr lvl="1" eaLnBrk="1" hangingPunct="1"/>
            <a:r>
              <a:rPr lang="zh-CN" altLang="en-US" sz="2400" dirty="0" smtClean="0"/>
              <a:t>在正常事务处理时采取措施，保证有足够的信息用于故障恢复</a:t>
            </a:r>
          </a:p>
          <a:p>
            <a:pPr lvl="1" eaLnBrk="1" hangingPunct="1"/>
            <a:r>
              <a:rPr lang="zh-CN" altLang="en-US" sz="2400" dirty="0" smtClean="0"/>
              <a:t>故障发生后采取措施，将数据库内容恢复到某个保证数据库一致性、事务原子性及持久性的状态</a:t>
            </a:r>
          </a:p>
        </p:txBody>
      </p:sp>
    </p:spTree>
    <p:extLst>
      <p:ext uri="{BB962C8B-B14F-4D97-AF65-F5344CB8AC3E}">
        <p14:creationId xmlns:p14="http://schemas.microsoft.com/office/powerpoint/2010/main" val="182008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恢复算法</a:t>
            </a:r>
          </a:p>
        </p:txBody>
      </p:sp>
      <p:sp>
        <p:nvSpPr>
          <p:cNvPr id="3" name="内容占位符 2"/>
          <p:cNvSpPr>
            <a:spLocks noGrp="1"/>
          </p:cNvSpPr>
          <p:nvPr>
            <p:ph idx="1"/>
          </p:nvPr>
        </p:nvSpPr>
        <p:spPr/>
        <p:txBody>
          <a:bodyPr/>
          <a:lstStyle/>
          <a:p>
            <a:r>
              <a:rPr lang="en-US" altLang="en-US" sz="2000" b="1" dirty="0"/>
              <a:t>Logging</a:t>
            </a:r>
            <a:r>
              <a:rPr lang="en-US" altLang="en-US" sz="2000" dirty="0"/>
              <a:t> (during normal operation):</a:t>
            </a:r>
          </a:p>
          <a:p>
            <a:pPr lvl="1"/>
            <a:r>
              <a:rPr lang="en-US" altLang="en-US" sz="1800" dirty="0"/>
              <a:t>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start</a:t>
            </a:r>
            <a:r>
              <a:rPr lang="en-US" altLang="en-US" sz="1800" i="1" dirty="0"/>
              <a:t>&gt; </a:t>
            </a:r>
            <a:r>
              <a:rPr lang="en-US" altLang="en-US" sz="1800" dirty="0"/>
              <a:t>at transaction start</a:t>
            </a:r>
          </a:p>
          <a:p>
            <a:pPr lvl="1"/>
            <a:r>
              <a:rPr lang="en-US" altLang="en-US" sz="1800" i="1" dirty="0"/>
              <a:t> &lt;</a:t>
            </a:r>
            <a:r>
              <a:rPr lang="en-US" altLang="en-US" sz="1800" i="1" dirty="0" err="1"/>
              <a:t>T</a:t>
            </a:r>
            <a:r>
              <a:rPr lang="en-US" altLang="en-US" sz="1800" i="1" baseline="-25000" dirty="0" err="1"/>
              <a:t>i</a:t>
            </a:r>
            <a:r>
              <a:rPr lang="en-US" altLang="en-US" sz="1800" i="1" dirty="0"/>
              <a:t>, </a:t>
            </a:r>
            <a:r>
              <a:rPr lang="en-US" altLang="en-US" sz="1800" i="1" dirty="0" err="1"/>
              <a:t>X</a:t>
            </a:r>
            <a:r>
              <a:rPr lang="en-US" altLang="en-US" sz="1800" i="1" baseline="-25000" dirty="0" err="1"/>
              <a:t>j</a:t>
            </a:r>
            <a:r>
              <a:rPr lang="en-US" altLang="en-US" sz="1800" i="1" dirty="0"/>
              <a:t>,  V</a:t>
            </a:r>
            <a:r>
              <a:rPr lang="en-US" altLang="en-US" sz="1800" i="1" baseline="-25000" dirty="0"/>
              <a:t>1</a:t>
            </a:r>
            <a:r>
              <a:rPr lang="en-US" altLang="en-US" sz="1800" i="1" dirty="0"/>
              <a:t>,  V</a:t>
            </a:r>
            <a:r>
              <a:rPr lang="en-US" altLang="en-US" sz="1800" i="1" baseline="-25000" dirty="0"/>
              <a:t>2</a:t>
            </a:r>
            <a:r>
              <a:rPr lang="en-US" altLang="en-US" sz="1800" i="1" dirty="0"/>
              <a:t>&gt; </a:t>
            </a:r>
            <a:r>
              <a:rPr lang="en-US" altLang="en-US" sz="1800" dirty="0"/>
              <a:t>for each update, and </a:t>
            </a:r>
          </a:p>
          <a:p>
            <a:pPr lvl="1"/>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commit</a:t>
            </a:r>
            <a:r>
              <a:rPr lang="en-US" altLang="en-US" sz="1800" i="1" dirty="0"/>
              <a:t>&gt; </a:t>
            </a:r>
            <a:r>
              <a:rPr lang="en-US" altLang="en-US" sz="1800" dirty="0"/>
              <a:t>at transaction end</a:t>
            </a:r>
            <a:endParaRPr lang="en-US" altLang="en-US" sz="1800" b="1" dirty="0"/>
          </a:p>
          <a:p>
            <a:r>
              <a:rPr lang="en-US" altLang="en-US" sz="2000" b="1" dirty="0"/>
              <a:t>Transaction rollback (during normal operation)</a:t>
            </a:r>
          </a:p>
          <a:p>
            <a:pPr lvl="1"/>
            <a:r>
              <a:rPr lang="en-US" altLang="en-US" sz="1800" dirty="0"/>
              <a:t>Let </a:t>
            </a:r>
            <a:r>
              <a:rPr lang="en-US" altLang="en-US" sz="1800" i="1" dirty="0" err="1"/>
              <a:t>T</a:t>
            </a:r>
            <a:r>
              <a:rPr lang="en-US" altLang="en-US" sz="1800" i="1" baseline="-25000" dirty="0" err="1"/>
              <a:t>i</a:t>
            </a:r>
            <a:r>
              <a:rPr lang="en-US" altLang="en-US" sz="1800" dirty="0"/>
              <a:t> be the transaction to be rolled back</a:t>
            </a:r>
          </a:p>
          <a:p>
            <a:pPr lvl="1"/>
            <a:r>
              <a:rPr lang="en-US" altLang="en-US" sz="1800" dirty="0"/>
              <a:t>Scan log backwards from the end, and for each log record of </a:t>
            </a:r>
            <a:r>
              <a:rPr lang="en-US" altLang="en-US" sz="1800" i="1" dirty="0" err="1"/>
              <a:t>T</a:t>
            </a:r>
            <a:r>
              <a:rPr lang="en-US" altLang="en-US" sz="1800" i="1" baseline="-25000" dirty="0" err="1"/>
              <a:t>i</a:t>
            </a:r>
            <a:r>
              <a:rPr lang="en-US" altLang="en-US" sz="1800" i="1" baseline="-25000" dirty="0"/>
              <a:t>  </a:t>
            </a:r>
            <a:r>
              <a:rPr lang="en-US" altLang="en-US" sz="1800" dirty="0"/>
              <a:t>of the form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i="1" dirty="0" err="1"/>
              <a:t>X</a:t>
            </a:r>
            <a:r>
              <a:rPr lang="en-US" altLang="en-US" sz="1800" i="1" baseline="-25000" dirty="0" err="1"/>
              <a:t>j</a:t>
            </a:r>
            <a:r>
              <a:rPr lang="en-US" altLang="en-US" sz="1800" i="1" dirty="0"/>
              <a:t>,  V</a:t>
            </a:r>
            <a:r>
              <a:rPr lang="en-US" altLang="en-US" sz="1800" i="1" baseline="-25000" dirty="0"/>
              <a:t>1</a:t>
            </a:r>
            <a:r>
              <a:rPr lang="en-US" altLang="en-US" sz="1800" i="1" dirty="0"/>
              <a:t>,  V</a:t>
            </a:r>
            <a:r>
              <a:rPr lang="en-US" altLang="en-US" sz="1800" i="1" baseline="-25000" dirty="0"/>
              <a:t>2</a:t>
            </a:r>
            <a:r>
              <a:rPr lang="en-US" altLang="en-US" sz="1800" i="1" dirty="0"/>
              <a:t>&gt; </a:t>
            </a:r>
          </a:p>
          <a:p>
            <a:pPr lvl="2"/>
            <a:r>
              <a:rPr lang="en-US" altLang="en-US" sz="1600" dirty="0"/>
              <a:t>Perform the undo by writing </a:t>
            </a:r>
            <a:r>
              <a:rPr lang="en-US" altLang="en-US" sz="1600" i="1" dirty="0"/>
              <a:t>V</a:t>
            </a:r>
            <a:r>
              <a:rPr lang="en-US" altLang="en-US" sz="1600" i="1" baseline="-25000" dirty="0"/>
              <a:t>1 </a:t>
            </a:r>
            <a:r>
              <a:rPr lang="en-US" altLang="en-US" sz="1600" dirty="0"/>
              <a:t>to </a:t>
            </a:r>
            <a:r>
              <a:rPr lang="en-US" altLang="en-US" sz="1600" i="1" dirty="0" err="1"/>
              <a:t>X</a:t>
            </a:r>
            <a:r>
              <a:rPr lang="en-US" altLang="en-US" sz="1600" i="1" baseline="-25000" dirty="0" err="1"/>
              <a:t>j</a:t>
            </a:r>
            <a:r>
              <a:rPr lang="en-US" altLang="en-US" sz="1600" i="1" dirty="0"/>
              <a:t>,</a:t>
            </a:r>
          </a:p>
          <a:p>
            <a:pPr lvl="2"/>
            <a:r>
              <a:rPr lang="en-US" altLang="en-US" sz="1600" dirty="0"/>
              <a:t>Write a log record </a:t>
            </a:r>
            <a:r>
              <a:rPr lang="en-US" altLang="en-US" sz="1600" i="1" dirty="0"/>
              <a:t>&lt;</a:t>
            </a:r>
            <a:r>
              <a:rPr lang="en-US" altLang="en-US" sz="1600" i="1" dirty="0" err="1"/>
              <a:t>T</a:t>
            </a:r>
            <a:r>
              <a:rPr lang="en-US" altLang="en-US" sz="1600" i="1" baseline="-25000" dirty="0" err="1"/>
              <a:t>i</a:t>
            </a:r>
            <a:r>
              <a:rPr lang="en-US" altLang="en-US" sz="1600" i="1" dirty="0"/>
              <a:t> , </a:t>
            </a:r>
            <a:r>
              <a:rPr lang="en-US" altLang="en-US" sz="1600" i="1" dirty="0" err="1"/>
              <a:t>X</a:t>
            </a:r>
            <a:r>
              <a:rPr lang="en-US" altLang="en-US" sz="1600" i="1" baseline="-25000" dirty="0" err="1"/>
              <a:t>j</a:t>
            </a:r>
            <a:r>
              <a:rPr lang="en-US" altLang="en-US" sz="1600" i="1" dirty="0"/>
              <a:t>,  V</a:t>
            </a:r>
            <a:r>
              <a:rPr lang="en-US" altLang="en-US" sz="1600" i="1" baseline="-25000" dirty="0"/>
              <a:t>1</a:t>
            </a:r>
            <a:r>
              <a:rPr lang="en-US" altLang="en-US" sz="1600" i="1" dirty="0"/>
              <a:t>&gt; </a:t>
            </a:r>
          </a:p>
          <a:p>
            <a:pPr lvl="3"/>
            <a:r>
              <a:rPr lang="en-US" altLang="en-US" sz="1600" dirty="0"/>
              <a:t>such log records are called </a:t>
            </a:r>
            <a:r>
              <a:rPr lang="en-US" altLang="en-US" sz="1600" b="1" dirty="0">
                <a:solidFill>
                  <a:srgbClr val="002060"/>
                </a:solidFill>
              </a:rPr>
              <a:t>compensation log records</a:t>
            </a:r>
          </a:p>
          <a:p>
            <a:pPr lvl="1"/>
            <a:r>
              <a:rPr lang="en-US" altLang="en-US" sz="1800" dirty="0"/>
              <a:t>Once the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start</a:t>
            </a:r>
            <a:r>
              <a:rPr lang="en-US" altLang="en-US" sz="1800" i="1" dirty="0"/>
              <a:t>&gt; </a:t>
            </a:r>
            <a:r>
              <a:rPr lang="en-US" altLang="en-US" sz="1800" dirty="0"/>
              <a:t>is found stop the scan and write the log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abort</a:t>
            </a:r>
            <a:r>
              <a:rPr lang="en-US" altLang="en-US" sz="1800" i="1" dirty="0"/>
              <a:t>&gt; </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29</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6582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CE2ED40-6F27-4546-A2DC-6A68AE7D1B41}"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
        <p:nvSpPr>
          <p:cNvPr id="175108" name="Rectangle 2"/>
          <p:cNvSpPr>
            <a:spLocks noGrp="1" noChangeArrowheads="1"/>
          </p:cNvSpPr>
          <p:nvPr>
            <p:ph type="title"/>
          </p:nvPr>
        </p:nvSpPr>
        <p:spPr/>
        <p:txBody>
          <a:bodyPr/>
          <a:lstStyle/>
          <a:p>
            <a:pPr eaLnBrk="1" hangingPunct="1"/>
            <a:r>
              <a:rPr lang="zh-CN" altLang="en-US" smtClean="0"/>
              <a:t>故障分类</a:t>
            </a:r>
          </a:p>
        </p:txBody>
      </p:sp>
      <p:sp>
        <p:nvSpPr>
          <p:cNvPr id="175109" name="Rectangle 3"/>
          <p:cNvSpPr>
            <a:spLocks noGrp="1" noChangeArrowheads="1"/>
          </p:cNvSpPr>
          <p:nvPr>
            <p:ph idx="1"/>
          </p:nvPr>
        </p:nvSpPr>
        <p:spPr/>
        <p:txBody>
          <a:bodyPr/>
          <a:lstStyle/>
          <a:p>
            <a:pPr eaLnBrk="1" hangingPunct="1"/>
            <a:r>
              <a:rPr lang="zh-CN" altLang="en-US" dirty="0" smtClean="0"/>
              <a:t>事务故障</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sz="2800" dirty="0" smtClean="0"/>
              <a:t>逻辑故障</a:t>
            </a:r>
            <a:endParaRPr lang="en-US" altLang="zh-CN" sz="2800" dirty="0" smtClean="0"/>
          </a:p>
          <a:p>
            <a:pPr eaLnBrk="1" hangingPunct="1">
              <a:buFont typeface="Wingdings" panose="05000000000000000000" pitchFamily="2" charset="2"/>
              <a:buNone/>
            </a:pPr>
            <a:r>
              <a:rPr lang="en-US" altLang="zh-CN" dirty="0"/>
              <a:t>	</a:t>
            </a:r>
            <a:r>
              <a:rPr lang="en-US" altLang="zh-CN" sz="2400" dirty="0" smtClean="0"/>
              <a:t>	</a:t>
            </a:r>
            <a:r>
              <a:rPr lang="zh-CN" altLang="en-US" sz="2400" dirty="0" smtClean="0"/>
              <a:t>事务由于某些内部条件而无法继续正常执行，这样的内部条件包括非法输入、溢出等</a:t>
            </a:r>
          </a:p>
          <a:p>
            <a:pPr eaLnBrk="1" hangingPunct="1">
              <a:buFont typeface="Wingdings" panose="05000000000000000000" pitchFamily="2" charset="2"/>
              <a:buNone/>
            </a:pPr>
            <a:r>
              <a:rPr lang="zh-CN" altLang="en-US" dirty="0" smtClean="0"/>
              <a:t>    </a:t>
            </a:r>
            <a:r>
              <a:rPr lang="en-US" altLang="zh-CN" dirty="0" smtClean="0">
                <a:solidFill>
                  <a:schemeClr val="accent2"/>
                </a:solidFill>
              </a:rPr>
              <a:t>-</a:t>
            </a:r>
            <a:r>
              <a:rPr lang="zh-CN" altLang="en-US" sz="2800" dirty="0" smtClean="0"/>
              <a:t>系统错误</a:t>
            </a:r>
            <a:endParaRPr lang="en-US" altLang="zh-CN" sz="2800" dirty="0" smtClean="0"/>
          </a:p>
          <a:p>
            <a:pPr eaLnBrk="1" hangingPunct="1">
              <a:buFont typeface="Wingdings" panose="05000000000000000000" pitchFamily="2" charset="2"/>
              <a:buNone/>
            </a:pPr>
            <a:r>
              <a:rPr lang="en-US" altLang="zh-CN" sz="2800" dirty="0"/>
              <a:t>	</a:t>
            </a:r>
            <a:r>
              <a:rPr lang="en-US" altLang="zh-CN" sz="2800" dirty="0" smtClean="0"/>
              <a:t>	</a:t>
            </a:r>
            <a:r>
              <a:rPr lang="zh-CN" altLang="en-US" sz="2800" dirty="0" smtClean="0"/>
              <a:t>系统进入一种不良状态，比如死锁</a:t>
            </a:r>
          </a:p>
          <a:p>
            <a:pPr eaLnBrk="1" hangingPunct="1"/>
            <a:r>
              <a:rPr lang="zh-CN" altLang="en-US" dirty="0" smtClean="0"/>
              <a:t>系统崩溃</a:t>
            </a:r>
            <a:endParaRPr lang="en-US" altLang="zh-CN" dirty="0" smtClean="0"/>
          </a:p>
          <a:p>
            <a:pPr lvl="1" eaLnBrk="1" hangingPunct="1"/>
            <a:r>
              <a:rPr lang="zh-CN" altLang="en-US" dirty="0" smtClean="0"/>
              <a:t>硬件故障、</a:t>
            </a:r>
            <a:r>
              <a:rPr lang="en-US" altLang="zh-CN" dirty="0" smtClean="0"/>
              <a:t>DBMS</a:t>
            </a:r>
            <a:r>
              <a:rPr lang="zh-CN" altLang="en-US" dirty="0" smtClean="0"/>
              <a:t>故障或者</a:t>
            </a:r>
            <a:r>
              <a:rPr lang="en-US" altLang="zh-CN" dirty="0" smtClean="0"/>
              <a:t>OS</a:t>
            </a:r>
            <a:r>
              <a:rPr lang="zh-CN" altLang="en-US" dirty="0" smtClean="0"/>
              <a:t>故障</a:t>
            </a:r>
          </a:p>
          <a:p>
            <a:pPr eaLnBrk="1" hangingPunct="1"/>
            <a:r>
              <a:rPr lang="zh-CN" altLang="en-US" dirty="0" smtClean="0"/>
              <a:t>磁盘故障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恢复算法</a:t>
            </a:r>
          </a:p>
        </p:txBody>
      </p:sp>
      <p:sp>
        <p:nvSpPr>
          <p:cNvPr id="3" name="内容占位符 2"/>
          <p:cNvSpPr>
            <a:spLocks noGrp="1"/>
          </p:cNvSpPr>
          <p:nvPr>
            <p:ph idx="1"/>
          </p:nvPr>
        </p:nvSpPr>
        <p:spPr/>
        <p:txBody>
          <a:bodyPr/>
          <a:lstStyle/>
          <a:p>
            <a:r>
              <a:rPr lang="en-US" altLang="en-US" sz="2400" b="1" dirty="0"/>
              <a:t>Recovery from failure</a:t>
            </a:r>
            <a:r>
              <a:rPr lang="en-US" altLang="en-US" sz="2400" dirty="0"/>
              <a:t>: Two phases</a:t>
            </a:r>
          </a:p>
          <a:p>
            <a:pPr marL="800100" lvl="1" indent="-342900"/>
            <a:r>
              <a:rPr lang="en-US" altLang="en-US" sz="2000" b="1" dirty="0">
                <a:solidFill>
                  <a:srgbClr val="002060"/>
                </a:solidFill>
              </a:rPr>
              <a:t>Redo phase</a:t>
            </a:r>
            <a:r>
              <a:rPr lang="en-US" altLang="en-US" sz="2000" dirty="0"/>
              <a:t>:  replay updates of </a:t>
            </a:r>
            <a:r>
              <a:rPr lang="en-US" altLang="en-US" sz="2000" b="1" dirty="0"/>
              <a:t>all</a:t>
            </a:r>
            <a:r>
              <a:rPr lang="en-US" altLang="en-US" sz="2000" dirty="0"/>
              <a:t> transactions, whether they committed, aborted, or are incomplete</a:t>
            </a:r>
          </a:p>
          <a:p>
            <a:pPr marL="800100" lvl="1" indent="-342900"/>
            <a:r>
              <a:rPr lang="en-US" altLang="en-US" sz="2000" b="1" dirty="0">
                <a:solidFill>
                  <a:srgbClr val="002060"/>
                </a:solidFill>
              </a:rPr>
              <a:t>Undo phase</a:t>
            </a:r>
            <a:r>
              <a:rPr lang="en-US" altLang="en-US" sz="2000" dirty="0"/>
              <a:t>: undo all incomplete transactions</a:t>
            </a:r>
          </a:p>
          <a:p>
            <a:r>
              <a:rPr lang="en-US" altLang="en-US" sz="2400" b="1" dirty="0"/>
              <a:t>Redo phase</a:t>
            </a:r>
            <a:r>
              <a:rPr lang="en-US" altLang="en-US" sz="2400" dirty="0"/>
              <a:t>:</a:t>
            </a:r>
          </a:p>
          <a:p>
            <a:pPr marL="457200" lvl="1" indent="0">
              <a:buNone/>
            </a:pPr>
            <a:r>
              <a:rPr lang="en-US" altLang="en-US" sz="2000" dirty="0">
                <a:solidFill>
                  <a:srgbClr val="FF9900"/>
                </a:solidFill>
              </a:rPr>
              <a:t>1.   </a:t>
            </a:r>
            <a:r>
              <a:rPr lang="en-US" altLang="en-US" sz="2000" dirty="0"/>
              <a:t>Find last &lt;</a:t>
            </a:r>
            <a:r>
              <a:rPr lang="en-US" altLang="en-US" sz="2000" b="1" dirty="0"/>
              <a:t>checkpoint</a:t>
            </a:r>
            <a:r>
              <a:rPr lang="en-US" altLang="en-US" sz="2000" dirty="0"/>
              <a:t> </a:t>
            </a:r>
            <a:r>
              <a:rPr lang="en-US" altLang="en-US" sz="2000" i="1" dirty="0"/>
              <a:t>L</a:t>
            </a:r>
            <a:r>
              <a:rPr lang="en-US" altLang="en-US" sz="2000" dirty="0"/>
              <a:t>&gt; record, and set undo-list to </a:t>
            </a:r>
            <a:r>
              <a:rPr lang="en-US" altLang="en-US" sz="2000" i="1" dirty="0"/>
              <a:t>L</a:t>
            </a:r>
            <a:r>
              <a:rPr lang="en-US" altLang="en-US" sz="2000" dirty="0"/>
              <a:t>.</a:t>
            </a:r>
          </a:p>
          <a:p>
            <a:pPr marL="457200" lvl="1" indent="0">
              <a:buNone/>
            </a:pPr>
            <a:r>
              <a:rPr lang="en-US" altLang="en-US" sz="2000" dirty="0">
                <a:solidFill>
                  <a:srgbClr val="FF9900"/>
                </a:solidFill>
              </a:rPr>
              <a:t>2.   </a:t>
            </a:r>
            <a:r>
              <a:rPr lang="en-US" altLang="en-US" sz="2000" dirty="0"/>
              <a:t>Scan forward from above &lt;</a:t>
            </a:r>
            <a:r>
              <a:rPr lang="en-US" altLang="en-US" sz="2000" b="1" dirty="0"/>
              <a:t>checkpoint</a:t>
            </a:r>
            <a:r>
              <a:rPr lang="en-US" altLang="en-US" sz="2000" dirty="0"/>
              <a:t> </a:t>
            </a:r>
            <a:r>
              <a:rPr lang="en-US" altLang="en-US" sz="2000" i="1" dirty="0"/>
              <a:t>L</a:t>
            </a:r>
            <a:r>
              <a:rPr lang="en-US" altLang="en-US" sz="2000" dirty="0"/>
              <a:t>&gt; record</a:t>
            </a:r>
          </a:p>
          <a:p>
            <a:pPr marL="1200150" lvl="2" indent="-342900">
              <a:buFont typeface="Monotype Sorts" charset="2"/>
              <a:buAutoNum type="arabicPeriod"/>
            </a:pPr>
            <a:r>
              <a:rPr lang="en-US" altLang="en-US" sz="1800" dirty="0"/>
              <a:t>Whenever a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i="1" dirty="0" err="1"/>
              <a:t>X</a:t>
            </a:r>
            <a:r>
              <a:rPr lang="en-US" altLang="en-US" sz="1800" i="1" baseline="-25000" dirty="0" err="1"/>
              <a:t>j</a:t>
            </a:r>
            <a:r>
              <a:rPr lang="en-US" altLang="en-US" sz="1800" i="1" dirty="0"/>
              <a:t>,  V</a:t>
            </a:r>
            <a:r>
              <a:rPr lang="en-US" altLang="en-US" sz="1800" i="1" baseline="-25000" dirty="0"/>
              <a:t>1</a:t>
            </a:r>
            <a:r>
              <a:rPr lang="en-US" altLang="en-US" sz="1800" i="1" dirty="0"/>
              <a:t>,  V</a:t>
            </a:r>
            <a:r>
              <a:rPr lang="en-US" altLang="en-US" sz="1800" i="1" baseline="-25000" dirty="0"/>
              <a:t>2</a:t>
            </a:r>
            <a:r>
              <a:rPr lang="en-US" altLang="en-US" sz="1800" i="1" dirty="0"/>
              <a:t>&gt; </a:t>
            </a:r>
            <a:r>
              <a:rPr lang="en-US" altLang="en-US" sz="1800" dirty="0"/>
              <a:t>or</a:t>
            </a:r>
            <a:r>
              <a:rPr lang="en-US" altLang="en-US" sz="1800" i="1" dirty="0"/>
              <a:t> &lt;</a:t>
            </a:r>
            <a:r>
              <a:rPr lang="en-US" altLang="en-US" sz="1800" i="1" dirty="0" err="1"/>
              <a:t>T</a:t>
            </a:r>
            <a:r>
              <a:rPr lang="en-US" altLang="en-US" sz="1800" i="1" baseline="-25000" dirty="0" err="1"/>
              <a:t>i</a:t>
            </a:r>
            <a:r>
              <a:rPr lang="en-US" altLang="en-US" sz="1800" i="1" dirty="0"/>
              <a:t>, </a:t>
            </a:r>
            <a:r>
              <a:rPr lang="en-US" altLang="en-US" sz="1800" i="1" dirty="0" err="1"/>
              <a:t>X</a:t>
            </a:r>
            <a:r>
              <a:rPr lang="en-US" altLang="en-US" sz="1800" i="1" baseline="-25000" dirty="0" err="1"/>
              <a:t>j</a:t>
            </a:r>
            <a:r>
              <a:rPr lang="en-US" altLang="en-US" sz="1800" i="1" dirty="0"/>
              <a:t>, V</a:t>
            </a:r>
            <a:r>
              <a:rPr lang="en-US" altLang="en-US" sz="1800" i="1" baseline="-25000" dirty="0"/>
              <a:t>2</a:t>
            </a:r>
            <a:r>
              <a:rPr lang="en-US" altLang="en-US" sz="1800" i="1" dirty="0"/>
              <a:t>&gt;  </a:t>
            </a:r>
            <a:r>
              <a:rPr lang="en-US" altLang="en-US" sz="1800" dirty="0"/>
              <a:t>is found, redo it by writing </a:t>
            </a:r>
            <a:r>
              <a:rPr lang="en-US" altLang="en-US" sz="1800" i="1" dirty="0"/>
              <a:t>V</a:t>
            </a:r>
            <a:r>
              <a:rPr lang="en-US" altLang="en-US" sz="1800" i="1" baseline="-25000" dirty="0"/>
              <a:t>2  </a:t>
            </a:r>
            <a:r>
              <a:rPr lang="en-US" altLang="en-US" sz="1800" dirty="0"/>
              <a:t>to </a:t>
            </a:r>
            <a:r>
              <a:rPr lang="en-US" altLang="en-US" sz="1800" i="1" dirty="0" err="1"/>
              <a:t>X</a:t>
            </a:r>
            <a:r>
              <a:rPr lang="en-US" altLang="en-US" sz="1800" i="1" baseline="-25000" dirty="0" err="1"/>
              <a:t>j</a:t>
            </a:r>
            <a:r>
              <a:rPr lang="en-US" altLang="en-US" sz="1800" i="1" dirty="0"/>
              <a:t> </a:t>
            </a:r>
          </a:p>
          <a:p>
            <a:pPr marL="1200150" lvl="2" indent="-342900">
              <a:buFont typeface="Monotype Sorts" charset="2"/>
              <a:buAutoNum type="arabicPeriod"/>
            </a:pPr>
            <a:r>
              <a:rPr lang="en-US" altLang="en-US" sz="1800" dirty="0"/>
              <a:t>Whenever a log record </a:t>
            </a:r>
            <a:r>
              <a:rPr lang="en-US" altLang="en-US" sz="1800" i="1" dirty="0"/>
              <a:t>&lt;</a:t>
            </a:r>
            <a:r>
              <a:rPr lang="en-US" altLang="en-US" sz="1800" i="1" dirty="0" err="1"/>
              <a:t>T</a:t>
            </a:r>
            <a:r>
              <a:rPr lang="en-US" altLang="en-US" sz="1800" i="1" baseline="-25000" dirty="0" err="1"/>
              <a:t>i</a:t>
            </a:r>
            <a:r>
              <a:rPr lang="en-US" altLang="en-US" sz="1800" i="1" baseline="-25000" dirty="0"/>
              <a:t> </a:t>
            </a:r>
            <a:r>
              <a:rPr lang="en-US" altLang="en-US" sz="1800" i="1" dirty="0"/>
              <a:t> </a:t>
            </a:r>
            <a:r>
              <a:rPr lang="en-US" altLang="en-US" sz="1800" b="1" dirty="0"/>
              <a:t>start</a:t>
            </a:r>
            <a:r>
              <a:rPr lang="en-US" altLang="en-US" sz="1800" i="1" dirty="0"/>
              <a:t>&gt; </a:t>
            </a:r>
            <a:r>
              <a:rPr lang="en-US" altLang="en-US" sz="1800" dirty="0"/>
              <a:t>is found, add </a:t>
            </a:r>
            <a:r>
              <a:rPr lang="en-US" altLang="en-US" sz="1800" i="1" dirty="0" err="1"/>
              <a:t>T</a:t>
            </a:r>
            <a:r>
              <a:rPr lang="en-US" altLang="en-US" sz="1800" i="1" baseline="-25000" dirty="0" err="1"/>
              <a:t>i</a:t>
            </a:r>
            <a:r>
              <a:rPr lang="en-US" altLang="en-US" sz="1800" i="1" baseline="-25000" dirty="0"/>
              <a:t>  </a:t>
            </a:r>
            <a:r>
              <a:rPr lang="en-US" altLang="en-US" sz="1800" dirty="0"/>
              <a:t>to undo-list</a:t>
            </a:r>
          </a:p>
          <a:p>
            <a:pPr marL="1200150" lvl="2" indent="-342900">
              <a:buFont typeface="Monotype Sorts" charset="2"/>
              <a:buAutoNum type="arabicPeriod"/>
            </a:pPr>
            <a:r>
              <a:rPr lang="en-US" altLang="en-US" sz="1800" dirty="0"/>
              <a:t>Whenever a log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commit</a:t>
            </a:r>
            <a:r>
              <a:rPr lang="en-US" altLang="en-US" sz="1800" i="1" dirty="0"/>
              <a:t>&gt; or &lt;</a:t>
            </a:r>
            <a:r>
              <a:rPr lang="en-US" altLang="en-US" sz="1800" i="1" dirty="0" err="1"/>
              <a:t>T</a:t>
            </a:r>
            <a:r>
              <a:rPr lang="en-US" altLang="en-US" sz="1800" i="1" baseline="-25000" dirty="0" err="1"/>
              <a:t>i</a:t>
            </a:r>
            <a:r>
              <a:rPr lang="en-US" altLang="en-US" sz="1800" i="1" dirty="0"/>
              <a:t> </a:t>
            </a:r>
            <a:r>
              <a:rPr lang="en-US" altLang="en-US" sz="1800" b="1" dirty="0"/>
              <a:t>abort</a:t>
            </a:r>
            <a:r>
              <a:rPr lang="en-US" altLang="en-US" sz="1800" i="1" dirty="0"/>
              <a:t>&gt; </a:t>
            </a:r>
            <a:r>
              <a:rPr lang="en-US" altLang="en-US" sz="1800" dirty="0"/>
              <a:t>is found, remove </a:t>
            </a:r>
            <a:r>
              <a:rPr lang="en-US" altLang="en-US" sz="1800" i="1" dirty="0" err="1"/>
              <a:t>T</a:t>
            </a:r>
            <a:r>
              <a:rPr lang="en-US" altLang="en-US" sz="1800" i="1" baseline="-25000" dirty="0" err="1"/>
              <a:t>i</a:t>
            </a:r>
            <a:r>
              <a:rPr lang="en-US" altLang="en-US" sz="1800" i="1" dirty="0"/>
              <a:t>  </a:t>
            </a:r>
            <a:r>
              <a:rPr lang="en-US" altLang="en-US" sz="1800" dirty="0"/>
              <a:t>from undo-list</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30</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92771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恢复算法</a:t>
            </a:r>
          </a:p>
        </p:txBody>
      </p:sp>
      <p:sp>
        <p:nvSpPr>
          <p:cNvPr id="3" name="内容占位符 2"/>
          <p:cNvSpPr>
            <a:spLocks noGrp="1"/>
          </p:cNvSpPr>
          <p:nvPr>
            <p:ph idx="1"/>
          </p:nvPr>
        </p:nvSpPr>
        <p:spPr/>
        <p:txBody>
          <a:bodyPr/>
          <a:lstStyle/>
          <a:p>
            <a:pPr>
              <a:lnSpc>
                <a:spcPct val="90000"/>
              </a:lnSpc>
            </a:pPr>
            <a:r>
              <a:rPr lang="en-US" altLang="en-US" sz="2400" b="1" dirty="0"/>
              <a:t>Undo phase: </a:t>
            </a:r>
            <a:endParaRPr lang="en-US" altLang="en-US" sz="2400" dirty="0"/>
          </a:p>
          <a:p>
            <a:pPr marL="457200" lvl="1" indent="0">
              <a:lnSpc>
                <a:spcPct val="90000"/>
              </a:lnSpc>
              <a:buNone/>
            </a:pPr>
            <a:r>
              <a:rPr lang="en-US" altLang="en-US" sz="2000" dirty="0">
                <a:solidFill>
                  <a:srgbClr val="FF9900"/>
                </a:solidFill>
              </a:rPr>
              <a:t>1.    </a:t>
            </a:r>
            <a:r>
              <a:rPr lang="en-US" altLang="en-US" sz="2000" dirty="0"/>
              <a:t>Scan log backwards from end </a:t>
            </a:r>
          </a:p>
          <a:p>
            <a:pPr marL="1200150" lvl="2" indent="-342900">
              <a:lnSpc>
                <a:spcPct val="90000"/>
              </a:lnSpc>
              <a:buFont typeface="Monotype Sorts" charset="2"/>
              <a:buAutoNum type="arabicPeriod"/>
            </a:pPr>
            <a:r>
              <a:rPr lang="en-US" altLang="en-US" sz="1800" dirty="0"/>
              <a:t>Whenever a log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i="1" dirty="0" err="1"/>
              <a:t>X</a:t>
            </a:r>
            <a:r>
              <a:rPr lang="en-US" altLang="en-US" sz="1800" i="1" baseline="-25000" dirty="0" err="1"/>
              <a:t>j</a:t>
            </a:r>
            <a:r>
              <a:rPr lang="en-US" altLang="en-US" sz="1800" i="1" dirty="0"/>
              <a:t>,  V</a:t>
            </a:r>
            <a:r>
              <a:rPr lang="en-US" altLang="en-US" sz="1800" i="1" baseline="-25000" dirty="0"/>
              <a:t>1</a:t>
            </a:r>
            <a:r>
              <a:rPr lang="en-US" altLang="en-US" sz="1800" i="1" dirty="0"/>
              <a:t>,  V</a:t>
            </a:r>
            <a:r>
              <a:rPr lang="en-US" altLang="en-US" sz="1800" i="1" baseline="-25000" dirty="0"/>
              <a:t>2</a:t>
            </a:r>
            <a:r>
              <a:rPr lang="en-US" altLang="en-US" sz="1800" i="1" dirty="0"/>
              <a:t>&gt; </a:t>
            </a:r>
            <a:r>
              <a:rPr lang="en-US" altLang="en-US" sz="1800" dirty="0"/>
              <a:t>is found where </a:t>
            </a:r>
            <a:r>
              <a:rPr lang="en-US" altLang="en-US" sz="1800" i="1" dirty="0" err="1"/>
              <a:t>T</a:t>
            </a:r>
            <a:r>
              <a:rPr lang="en-US" altLang="en-US" sz="1800" i="1" baseline="-25000" dirty="0" err="1"/>
              <a:t>i</a:t>
            </a:r>
            <a:r>
              <a:rPr lang="en-US" altLang="en-US" sz="1800" i="1" dirty="0"/>
              <a:t> </a:t>
            </a:r>
            <a:r>
              <a:rPr lang="en-US" altLang="en-US" sz="1800" dirty="0"/>
              <a:t>is in undo-list perform same actions as for transaction rollback:</a:t>
            </a:r>
          </a:p>
          <a:p>
            <a:pPr marL="1543050" lvl="3" indent="-342900">
              <a:lnSpc>
                <a:spcPct val="90000"/>
              </a:lnSpc>
              <a:buFont typeface="Monotype Sorts" charset="2"/>
              <a:buAutoNum type="arabicPeriod"/>
            </a:pPr>
            <a:r>
              <a:rPr lang="en-US" altLang="en-US" sz="1600" dirty="0"/>
              <a:t> perform undo by writing </a:t>
            </a:r>
            <a:r>
              <a:rPr lang="en-US" altLang="en-US" sz="1600" i="1" dirty="0"/>
              <a:t>V</a:t>
            </a:r>
            <a:r>
              <a:rPr lang="en-US" altLang="en-US" sz="1600" i="1" baseline="-25000" dirty="0"/>
              <a:t>1</a:t>
            </a:r>
            <a:r>
              <a:rPr lang="en-US" altLang="en-US" sz="1600" dirty="0"/>
              <a:t> to </a:t>
            </a:r>
            <a:r>
              <a:rPr lang="en-US" altLang="en-US" sz="1600" i="1" dirty="0" err="1"/>
              <a:t>X</a:t>
            </a:r>
            <a:r>
              <a:rPr lang="en-US" altLang="en-US" sz="1600" i="1" baseline="-25000" dirty="0" err="1"/>
              <a:t>j</a:t>
            </a:r>
            <a:r>
              <a:rPr lang="en-US" altLang="en-US" sz="1600" dirty="0"/>
              <a:t>.</a:t>
            </a:r>
          </a:p>
          <a:p>
            <a:pPr marL="1543050" lvl="3" indent="-342900">
              <a:lnSpc>
                <a:spcPct val="90000"/>
              </a:lnSpc>
              <a:buFont typeface="Monotype Sorts" charset="2"/>
              <a:buAutoNum type="arabicPeriod"/>
            </a:pPr>
            <a:r>
              <a:rPr lang="en-US" altLang="en-US" sz="1600" dirty="0"/>
              <a:t>write a log record </a:t>
            </a:r>
            <a:r>
              <a:rPr lang="en-US" altLang="en-US" sz="1600" i="1" dirty="0"/>
              <a:t>&lt;</a:t>
            </a:r>
            <a:r>
              <a:rPr lang="en-US" altLang="en-US" sz="1600" i="1" dirty="0" err="1"/>
              <a:t>T</a:t>
            </a:r>
            <a:r>
              <a:rPr lang="en-US" altLang="en-US" sz="1600" i="1" baseline="-25000" dirty="0" err="1"/>
              <a:t>i</a:t>
            </a:r>
            <a:r>
              <a:rPr lang="en-US" altLang="en-US" sz="1600" i="1" dirty="0"/>
              <a:t> , </a:t>
            </a:r>
            <a:r>
              <a:rPr lang="en-US" altLang="en-US" sz="1600" i="1" dirty="0" err="1"/>
              <a:t>X</a:t>
            </a:r>
            <a:r>
              <a:rPr lang="en-US" altLang="en-US" sz="1600" i="1" baseline="-25000" dirty="0" err="1"/>
              <a:t>j</a:t>
            </a:r>
            <a:r>
              <a:rPr lang="en-US" altLang="en-US" sz="1600" i="1" dirty="0"/>
              <a:t>,  V</a:t>
            </a:r>
            <a:r>
              <a:rPr lang="en-US" altLang="en-US" sz="1600" i="1" baseline="-25000" dirty="0"/>
              <a:t>1</a:t>
            </a:r>
            <a:r>
              <a:rPr lang="en-US" altLang="en-US" sz="1600" i="1" dirty="0"/>
              <a:t>&gt;</a:t>
            </a:r>
          </a:p>
          <a:p>
            <a:pPr marL="1200150" lvl="2" indent="-342900">
              <a:lnSpc>
                <a:spcPct val="90000"/>
              </a:lnSpc>
              <a:buFont typeface="Monotype Sorts" charset="2"/>
              <a:buAutoNum type="arabicPeriod"/>
            </a:pPr>
            <a:r>
              <a:rPr lang="en-US" altLang="en-US" sz="1800" dirty="0"/>
              <a:t>Whenever a log record </a:t>
            </a:r>
            <a:r>
              <a:rPr lang="en-US" altLang="en-US" sz="1800" i="1" dirty="0"/>
              <a:t>&lt;</a:t>
            </a:r>
            <a:r>
              <a:rPr lang="en-US" altLang="en-US" sz="1800" i="1" dirty="0" err="1"/>
              <a:t>T</a:t>
            </a:r>
            <a:r>
              <a:rPr lang="en-US" altLang="en-US" sz="1800" i="1" baseline="-25000" dirty="0" err="1"/>
              <a:t>i</a:t>
            </a:r>
            <a:r>
              <a:rPr lang="en-US" altLang="en-US" sz="1800" i="1" dirty="0"/>
              <a:t> </a:t>
            </a:r>
            <a:r>
              <a:rPr lang="en-US" altLang="en-US" sz="1800" b="1" dirty="0"/>
              <a:t>start</a:t>
            </a:r>
            <a:r>
              <a:rPr lang="en-US" altLang="en-US" sz="1800" i="1" dirty="0"/>
              <a:t>&gt; </a:t>
            </a:r>
            <a:r>
              <a:rPr lang="en-US" altLang="en-US" sz="1800" dirty="0"/>
              <a:t>is found where </a:t>
            </a:r>
            <a:r>
              <a:rPr lang="en-US" altLang="en-US" sz="1800" i="1" dirty="0" err="1"/>
              <a:t>T</a:t>
            </a:r>
            <a:r>
              <a:rPr lang="en-US" altLang="en-US" sz="1800" i="1" baseline="-25000" dirty="0" err="1"/>
              <a:t>i</a:t>
            </a:r>
            <a:r>
              <a:rPr lang="en-US" altLang="en-US" sz="1800" i="1" dirty="0"/>
              <a:t> </a:t>
            </a:r>
            <a:r>
              <a:rPr lang="en-US" altLang="en-US" sz="1800" dirty="0"/>
              <a:t>is in undo-list, </a:t>
            </a:r>
          </a:p>
          <a:p>
            <a:pPr marL="1543050" lvl="3" indent="-342900">
              <a:lnSpc>
                <a:spcPct val="90000"/>
              </a:lnSpc>
              <a:buFont typeface="Monotype Sorts" charset="2"/>
              <a:buAutoNum type="arabicPeriod"/>
            </a:pPr>
            <a:r>
              <a:rPr lang="en-US" altLang="en-US" sz="1600" dirty="0"/>
              <a:t>Write a log record </a:t>
            </a:r>
            <a:r>
              <a:rPr lang="en-US" altLang="en-US" sz="1600" i="1" dirty="0"/>
              <a:t>&lt;</a:t>
            </a:r>
            <a:r>
              <a:rPr lang="en-US" altLang="en-US" sz="1600" i="1" dirty="0" err="1"/>
              <a:t>T</a:t>
            </a:r>
            <a:r>
              <a:rPr lang="en-US" altLang="en-US" sz="1600" i="1" baseline="-25000" dirty="0" err="1"/>
              <a:t>i</a:t>
            </a:r>
            <a:r>
              <a:rPr lang="en-US" altLang="en-US" sz="1600" i="1" baseline="-25000" dirty="0"/>
              <a:t> </a:t>
            </a:r>
            <a:r>
              <a:rPr lang="en-US" altLang="en-US" sz="1600" i="1" dirty="0"/>
              <a:t> </a:t>
            </a:r>
            <a:r>
              <a:rPr lang="en-US" altLang="en-US" sz="1600" b="1" dirty="0"/>
              <a:t>abort</a:t>
            </a:r>
            <a:r>
              <a:rPr lang="en-US" altLang="en-US" sz="1600" i="1" dirty="0"/>
              <a:t>&gt; </a:t>
            </a:r>
          </a:p>
          <a:p>
            <a:pPr marL="1543050" lvl="3" indent="-342900">
              <a:lnSpc>
                <a:spcPct val="90000"/>
              </a:lnSpc>
              <a:buFont typeface="Monotype Sorts" charset="2"/>
              <a:buAutoNum type="arabicPeriod"/>
            </a:pPr>
            <a:r>
              <a:rPr lang="en-US" altLang="en-US" sz="1600" dirty="0"/>
              <a:t>Remove </a:t>
            </a:r>
            <a:r>
              <a:rPr lang="en-US" altLang="en-US" sz="1600" i="1" dirty="0" err="1"/>
              <a:t>T</a:t>
            </a:r>
            <a:r>
              <a:rPr lang="en-US" altLang="en-US" sz="1600" i="1" baseline="-25000" dirty="0" err="1"/>
              <a:t>i</a:t>
            </a:r>
            <a:r>
              <a:rPr lang="en-US" altLang="en-US" sz="1600" i="1" baseline="-25000" dirty="0"/>
              <a:t>  </a:t>
            </a:r>
            <a:r>
              <a:rPr lang="en-US" altLang="en-US" sz="1600" dirty="0"/>
              <a:t>from undo-list</a:t>
            </a:r>
          </a:p>
          <a:p>
            <a:pPr marL="1200150" lvl="2" indent="-342900">
              <a:lnSpc>
                <a:spcPct val="90000"/>
              </a:lnSpc>
              <a:buFont typeface="Monotype Sorts" charset="2"/>
              <a:buAutoNum type="arabicPeriod"/>
            </a:pPr>
            <a:r>
              <a:rPr lang="en-US" altLang="en-US" sz="1800" dirty="0"/>
              <a:t>Stop when undo-list is empty</a:t>
            </a:r>
          </a:p>
          <a:p>
            <a:pPr marL="1200150" lvl="3" indent="0">
              <a:lnSpc>
                <a:spcPct val="90000"/>
              </a:lnSpc>
              <a:buNone/>
            </a:pPr>
            <a:r>
              <a:rPr lang="en-US" altLang="en-US" sz="1600" dirty="0">
                <a:solidFill>
                  <a:srgbClr val="FF9900"/>
                </a:solidFill>
              </a:rPr>
              <a:t>1.   </a:t>
            </a:r>
            <a:r>
              <a:rPr lang="en-US" altLang="en-US" sz="1600" dirty="0"/>
              <a:t>i.e., </a:t>
            </a:r>
            <a:r>
              <a:rPr lang="en-US" altLang="en-US" sz="1600" i="1" dirty="0"/>
              <a:t>&lt;</a:t>
            </a:r>
            <a:r>
              <a:rPr lang="en-US" altLang="en-US" sz="1600" i="1" dirty="0" err="1"/>
              <a:t>T</a:t>
            </a:r>
            <a:r>
              <a:rPr lang="en-US" altLang="en-US" sz="1600" i="1" baseline="-25000" dirty="0" err="1"/>
              <a:t>i</a:t>
            </a:r>
            <a:r>
              <a:rPr lang="en-US" altLang="en-US" sz="1600" i="1" dirty="0"/>
              <a:t> </a:t>
            </a:r>
            <a:r>
              <a:rPr lang="en-US" altLang="en-US" sz="1600" b="1" dirty="0"/>
              <a:t>start</a:t>
            </a:r>
            <a:r>
              <a:rPr lang="en-US" altLang="en-US" sz="1600" i="1" dirty="0"/>
              <a:t>&gt; </a:t>
            </a:r>
            <a:r>
              <a:rPr lang="en-US" altLang="en-US" sz="1600" dirty="0"/>
              <a:t>has been found for every transaction in undo-list</a:t>
            </a:r>
          </a:p>
          <a:p>
            <a:pPr>
              <a:lnSpc>
                <a:spcPct val="90000"/>
              </a:lnSpc>
            </a:pPr>
            <a:r>
              <a:rPr lang="en-US" altLang="en-US" sz="2400" dirty="0"/>
              <a:t>After undo phase completes, normal transaction processing can commence</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31</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472683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恢复算法</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32</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pic>
        <p:nvPicPr>
          <p:cNvPr id="6" name="Graphic 3">
            <a:extLst>
              <a:ext uri="{FF2B5EF4-FFF2-40B4-BE49-F238E27FC236}">
                <a16:creationId xmlns:a16="http://schemas.microsoft.com/office/drawing/2014/main" id="{88CE1773-DE64-48A0-B0EE-F9A67F2F856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69879" y="1602077"/>
            <a:ext cx="8604241" cy="4310742"/>
          </a:xfrm>
          <a:prstGeom prst="rect">
            <a:avLst/>
          </a:prstGeom>
        </p:spPr>
      </p:pic>
    </p:spTree>
    <p:extLst>
      <p:ext uri="{BB962C8B-B14F-4D97-AF65-F5344CB8AC3E}">
        <p14:creationId xmlns:p14="http://schemas.microsoft.com/office/powerpoint/2010/main" val="381995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缓冲区管理</a:t>
            </a:r>
            <a:endParaRPr lang="zh-CN" altLang="en-US" dirty="0"/>
          </a:p>
        </p:txBody>
      </p:sp>
      <p:sp>
        <p:nvSpPr>
          <p:cNvPr id="3" name="内容占位符 2"/>
          <p:cNvSpPr>
            <a:spLocks noGrp="1"/>
          </p:cNvSpPr>
          <p:nvPr>
            <p:ph idx="1"/>
          </p:nvPr>
        </p:nvSpPr>
        <p:spPr/>
        <p:txBody>
          <a:bodyPr/>
          <a:lstStyle/>
          <a:p>
            <a:pPr>
              <a:spcBef>
                <a:spcPts val="0"/>
              </a:spcBef>
            </a:pPr>
            <a:r>
              <a:rPr lang="en-US" altLang="en-US" sz="2600" b="1" dirty="0">
                <a:solidFill>
                  <a:srgbClr val="002060"/>
                </a:solidFill>
              </a:rPr>
              <a:t>Log record buffering</a:t>
            </a:r>
            <a:r>
              <a:rPr lang="en-US" altLang="en-US" sz="2600" dirty="0"/>
              <a:t>: log records are buffered in main memory, instead of being output directly to stable storage.</a:t>
            </a:r>
          </a:p>
          <a:p>
            <a:pPr lvl="1">
              <a:spcBef>
                <a:spcPts val="0"/>
              </a:spcBef>
            </a:pPr>
            <a:r>
              <a:rPr lang="en-US" altLang="en-US" sz="2400" dirty="0"/>
              <a:t>Log records are output to stable storage when a block of log records in the buffer is full, or a </a:t>
            </a:r>
            <a:r>
              <a:rPr lang="en-US" altLang="en-US" sz="2400" b="1" dirty="0">
                <a:solidFill>
                  <a:srgbClr val="002060"/>
                </a:solidFill>
              </a:rPr>
              <a:t>log force</a:t>
            </a:r>
            <a:r>
              <a:rPr lang="en-US" altLang="en-US" sz="2400" dirty="0">
                <a:solidFill>
                  <a:srgbClr val="002060"/>
                </a:solidFill>
              </a:rPr>
              <a:t> </a:t>
            </a:r>
            <a:r>
              <a:rPr lang="en-US" altLang="en-US" sz="2400" dirty="0"/>
              <a:t>operation is executed.</a:t>
            </a:r>
          </a:p>
          <a:p>
            <a:pPr>
              <a:spcBef>
                <a:spcPts val="0"/>
              </a:spcBef>
            </a:pPr>
            <a:r>
              <a:rPr lang="en-US" altLang="en-US" sz="2600" dirty="0"/>
              <a:t>Log force is performed to commit a transaction by forcing all its log records (including the commit record) to stable storage.</a:t>
            </a:r>
          </a:p>
          <a:p>
            <a:pPr>
              <a:spcBef>
                <a:spcPts val="0"/>
              </a:spcBef>
            </a:pPr>
            <a:r>
              <a:rPr lang="en-US" altLang="en-US" sz="2600" dirty="0"/>
              <a:t>Several log records can thus be output using a single output operation, reducing the I/O cost.</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33</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154017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缓冲区管理</a:t>
            </a:r>
            <a:endParaRPr lang="zh-CN" altLang="en-US" dirty="0"/>
          </a:p>
        </p:txBody>
      </p:sp>
      <p:sp>
        <p:nvSpPr>
          <p:cNvPr id="3" name="内容占位符 2"/>
          <p:cNvSpPr>
            <a:spLocks noGrp="1"/>
          </p:cNvSpPr>
          <p:nvPr>
            <p:ph idx="1"/>
          </p:nvPr>
        </p:nvSpPr>
        <p:spPr/>
        <p:txBody>
          <a:bodyPr/>
          <a:lstStyle/>
          <a:p>
            <a:r>
              <a:rPr lang="en-US" altLang="en-US" sz="2400" dirty="0"/>
              <a:t>The rules below must be followed if log records are buffered:</a:t>
            </a:r>
          </a:p>
          <a:p>
            <a:pPr lvl="1"/>
            <a:r>
              <a:rPr lang="en-US" altLang="en-US" sz="2000" dirty="0"/>
              <a:t>Log records are output to stable storage in the order in which they are created. </a:t>
            </a:r>
          </a:p>
          <a:p>
            <a:pPr lvl="1"/>
            <a:r>
              <a:rPr lang="en-US" altLang="en-US" sz="2000" dirty="0"/>
              <a:t>Transaction </a:t>
            </a:r>
            <a:r>
              <a:rPr lang="en-US" altLang="en-US" sz="2000" i="1" dirty="0" err="1"/>
              <a:t>T</a:t>
            </a:r>
            <a:r>
              <a:rPr lang="en-US" altLang="en-US" sz="2000" i="1" baseline="-25000" dirty="0" err="1"/>
              <a:t>i</a:t>
            </a:r>
            <a:r>
              <a:rPr lang="en-US" altLang="en-US" sz="2000" dirty="0"/>
              <a:t> enters the commit state only when the log record </a:t>
            </a:r>
            <a:br>
              <a:rPr lang="en-US" altLang="en-US" sz="2000" dirty="0"/>
            </a:br>
            <a:r>
              <a:rPr lang="en-US" altLang="en-US" sz="2000"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dirty="0"/>
              <a:t>&gt; has been output to stable storage.</a:t>
            </a:r>
          </a:p>
          <a:p>
            <a:pPr lvl="1"/>
            <a:r>
              <a:rPr lang="en-US" altLang="en-US" sz="2000" dirty="0"/>
              <a:t>Before a block of data in main memory is output to the database, all log records pertaining to data in that block must have been output to stable storage. </a:t>
            </a:r>
          </a:p>
          <a:p>
            <a:pPr lvl="2"/>
            <a:r>
              <a:rPr lang="en-US" altLang="en-US" sz="1800" dirty="0"/>
              <a:t>This rule is called the </a:t>
            </a:r>
            <a:r>
              <a:rPr lang="en-US" altLang="en-US" sz="1800" b="1" dirty="0">
                <a:solidFill>
                  <a:srgbClr val="002060"/>
                </a:solidFill>
              </a:rPr>
              <a:t>write-ahead logging</a:t>
            </a:r>
            <a:r>
              <a:rPr lang="en-US" altLang="en-US" sz="1800" dirty="0">
                <a:solidFill>
                  <a:srgbClr val="002060"/>
                </a:solidFill>
              </a:rPr>
              <a:t> </a:t>
            </a:r>
            <a:r>
              <a:rPr lang="en-US" altLang="en-US" sz="1800" dirty="0"/>
              <a:t>or </a:t>
            </a:r>
            <a:r>
              <a:rPr lang="en-US" altLang="en-US" sz="1800" b="1" dirty="0">
                <a:solidFill>
                  <a:srgbClr val="002060"/>
                </a:solidFill>
              </a:rPr>
              <a:t>WAL</a:t>
            </a:r>
            <a:r>
              <a:rPr lang="en-US" altLang="en-US" sz="1800" b="1" dirty="0"/>
              <a:t> </a:t>
            </a:r>
            <a:r>
              <a:rPr lang="en-US" altLang="en-US" sz="1800" dirty="0"/>
              <a:t>rule</a:t>
            </a:r>
          </a:p>
          <a:p>
            <a:pPr lvl="2"/>
            <a:r>
              <a:rPr lang="en-US" altLang="en-US" sz="1800" dirty="0"/>
              <a:t>Strictly speaking,  WAL only requires undo information to be output</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34</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dirty="0"/>
          </a:p>
        </p:txBody>
      </p:sp>
    </p:spTree>
    <p:extLst>
      <p:ext uri="{BB962C8B-B14F-4D97-AF65-F5344CB8AC3E}">
        <p14:creationId xmlns:p14="http://schemas.microsoft.com/office/powerpoint/2010/main" val="2994813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数据库缓冲</a:t>
            </a:r>
            <a:endParaRPr lang="zh-CN" altLang="en-US" dirty="0"/>
          </a:p>
        </p:txBody>
      </p:sp>
      <p:sp>
        <p:nvSpPr>
          <p:cNvPr id="3" name="内容占位符 2"/>
          <p:cNvSpPr>
            <a:spLocks noGrp="1"/>
          </p:cNvSpPr>
          <p:nvPr>
            <p:ph idx="1"/>
          </p:nvPr>
        </p:nvSpPr>
        <p:spPr/>
        <p:txBody>
          <a:bodyPr/>
          <a:lstStyle/>
          <a:p>
            <a:pPr>
              <a:spcBef>
                <a:spcPts val="0"/>
              </a:spcBef>
            </a:pPr>
            <a:r>
              <a:rPr lang="en-US" altLang="en-US" sz="2200" dirty="0"/>
              <a:t>Database maintains an in-memory buffer of data blocks</a:t>
            </a:r>
          </a:p>
          <a:p>
            <a:pPr lvl="1">
              <a:spcBef>
                <a:spcPts val="0"/>
              </a:spcBef>
            </a:pPr>
            <a:r>
              <a:rPr lang="en-US" altLang="en-US" sz="2000" dirty="0"/>
              <a:t>When a new block is needed, if buffer is full an existing block needs to be removed from buffer</a:t>
            </a:r>
          </a:p>
          <a:p>
            <a:pPr lvl="1">
              <a:spcBef>
                <a:spcPts val="0"/>
              </a:spcBef>
            </a:pPr>
            <a:r>
              <a:rPr lang="en-US" altLang="en-US" sz="2000" dirty="0"/>
              <a:t>If the block chosen for removal has been updated, it must be output to disk</a:t>
            </a:r>
          </a:p>
          <a:p>
            <a:pPr>
              <a:spcBef>
                <a:spcPts val="0"/>
              </a:spcBef>
            </a:pPr>
            <a:r>
              <a:rPr lang="en-US" altLang="en-US" sz="2200" dirty="0"/>
              <a:t>The recovery algorithm supports the </a:t>
            </a:r>
            <a:r>
              <a:rPr lang="en-US" altLang="en-US" sz="2200" b="1" dirty="0">
                <a:solidFill>
                  <a:srgbClr val="002060"/>
                </a:solidFill>
              </a:rPr>
              <a:t>no-force policy</a:t>
            </a:r>
            <a:r>
              <a:rPr lang="en-US" altLang="en-US" sz="2200" dirty="0"/>
              <a:t>: i.e., updated blocks need not be written to disk when transaction commits</a:t>
            </a:r>
          </a:p>
          <a:p>
            <a:pPr lvl="1">
              <a:spcBef>
                <a:spcPts val="0"/>
              </a:spcBef>
            </a:pPr>
            <a:r>
              <a:rPr lang="en-US" altLang="en-US" sz="2000" b="1" dirty="0">
                <a:solidFill>
                  <a:srgbClr val="002060"/>
                </a:solidFill>
              </a:rPr>
              <a:t>force policy</a:t>
            </a:r>
            <a:r>
              <a:rPr lang="en-US" altLang="en-US" sz="2000" dirty="0"/>
              <a:t>: requires updated blocks to be written at commit</a:t>
            </a:r>
          </a:p>
          <a:p>
            <a:pPr lvl="2">
              <a:spcBef>
                <a:spcPts val="0"/>
              </a:spcBef>
            </a:pPr>
            <a:r>
              <a:rPr lang="en-US" altLang="en-US" sz="1800" dirty="0"/>
              <a:t>More expensive commit</a:t>
            </a:r>
          </a:p>
          <a:p>
            <a:pPr>
              <a:spcBef>
                <a:spcPts val="0"/>
              </a:spcBef>
            </a:pPr>
            <a:r>
              <a:rPr lang="en-US" altLang="en-US" sz="2200" dirty="0"/>
              <a:t>The recovery algorithm supports the </a:t>
            </a:r>
            <a:r>
              <a:rPr lang="en-US" altLang="en-US" sz="2200" b="1" dirty="0">
                <a:solidFill>
                  <a:srgbClr val="002060"/>
                </a:solidFill>
              </a:rPr>
              <a:t>steal policy</a:t>
            </a:r>
            <a:r>
              <a:rPr lang="en-US" altLang="en-US" sz="2200" dirty="0"/>
              <a:t>: i.e., blocks containing updates of uncommitted transactions can be written to disk, even before the transaction commits</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35</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786046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缓冲区管理</a:t>
            </a:r>
            <a:endParaRPr lang="zh-CN" altLang="en-US" dirty="0"/>
          </a:p>
        </p:txBody>
      </p:sp>
      <p:sp>
        <p:nvSpPr>
          <p:cNvPr id="3" name="内容占位符 2"/>
          <p:cNvSpPr>
            <a:spLocks noGrp="1"/>
          </p:cNvSpPr>
          <p:nvPr>
            <p:ph idx="1"/>
          </p:nvPr>
        </p:nvSpPr>
        <p:spPr/>
        <p:txBody>
          <a:bodyPr/>
          <a:lstStyle/>
          <a:p>
            <a:pPr>
              <a:lnSpc>
                <a:spcPct val="90000"/>
              </a:lnSpc>
            </a:pPr>
            <a:r>
              <a:rPr lang="en-US" altLang="en-US" sz="2000" dirty="0"/>
              <a:t>If a block with uncommitted updates is output to disk, log records with undo information for the updates are output to the log on stable storage first</a:t>
            </a:r>
          </a:p>
          <a:p>
            <a:pPr marL="800100" lvl="1" indent="-342900">
              <a:lnSpc>
                <a:spcPct val="90000"/>
              </a:lnSpc>
            </a:pPr>
            <a:r>
              <a:rPr lang="en-US" altLang="en-US" sz="1800" dirty="0"/>
              <a:t>(Write ahead logging)</a:t>
            </a:r>
          </a:p>
          <a:p>
            <a:pPr>
              <a:lnSpc>
                <a:spcPct val="90000"/>
              </a:lnSpc>
            </a:pPr>
            <a:r>
              <a:rPr lang="en-US" altLang="en-US" sz="2000" dirty="0"/>
              <a:t>No updates should be in progress on a block when it is output to disk.  Can be ensured as follows.</a:t>
            </a:r>
          </a:p>
          <a:p>
            <a:pPr marL="800100" lvl="1" indent="-342900">
              <a:lnSpc>
                <a:spcPct val="90000"/>
              </a:lnSpc>
            </a:pPr>
            <a:r>
              <a:rPr lang="en-US" altLang="en-US" sz="1800" dirty="0"/>
              <a:t>Before writing a data item, transaction acquires exclusive lock on block containing the data item</a:t>
            </a:r>
          </a:p>
          <a:p>
            <a:pPr marL="800100" lvl="1" indent="-342900">
              <a:lnSpc>
                <a:spcPct val="90000"/>
              </a:lnSpc>
            </a:pPr>
            <a:r>
              <a:rPr lang="en-US" altLang="en-US" sz="1800" dirty="0"/>
              <a:t>Lock can be released once the write is completed. </a:t>
            </a:r>
          </a:p>
          <a:p>
            <a:pPr marL="1200150" lvl="2" indent="-342900">
              <a:lnSpc>
                <a:spcPct val="90000"/>
              </a:lnSpc>
            </a:pPr>
            <a:r>
              <a:rPr lang="en-US" altLang="en-US" sz="1600" dirty="0"/>
              <a:t>Such locks held for short duration are called </a:t>
            </a:r>
            <a:r>
              <a:rPr lang="en-US" altLang="en-US" sz="1600" b="1" dirty="0">
                <a:solidFill>
                  <a:srgbClr val="002060"/>
                </a:solidFill>
              </a:rPr>
              <a:t>latches</a:t>
            </a:r>
            <a:r>
              <a:rPr lang="en-US" altLang="en-US" sz="1600" dirty="0"/>
              <a:t>.</a:t>
            </a:r>
          </a:p>
          <a:p>
            <a:pPr>
              <a:lnSpc>
                <a:spcPct val="90000"/>
              </a:lnSpc>
            </a:pPr>
            <a:r>
              <a:rPr lang="en-US" altLang="en-US" sz="2000" b="1" dirty="0"/>
              <a:t>To output a block to disk</a:t>
            </a:r>
          </a:p>
          <a:p>
            <a:pPr marL="457200" lvl="1" indent="0">
              <a:lnSpc>
                <a:spcPct val="90000"/>
              </a:lnSpc>
              <a:buNone/>
            </a:pPr>
            <a:r>
              <a:rPr lang="en-US" altLang="en-US" sz="1800" dirty="0">
                <a:solidFill>
                  <a:srgbClr val="FF9900"/>
                </a:solidFill>
              </a:rPr>
              <a:t>1.   </a:t>
            </a:r>
            <a:r>
              <a:rPr lang="en-US" altLang="en-US" sz="1800" dirty="0"/>
              <a:t>First acquire an exclusive latch on the block</a:t>
            </a:r>
          </a:p>
          <a:p>
            <a:pPr marL="1200150" lvl="2" indent="-342900">
              <a:lnSpc>
                <a:spcPct val="90000"/>
              </a:lnSpc>
            </a:pPr>
            <a:r>
              <a:rPr lang="en-US" altLang="en-US" sz="1600" dirty="0"/>
              <a:t>Ensures no update can be in progress on the block</a:t>
            </a:r>
          </a:p>
          <a:p>
            <a:pPr marL="457200" lvl="1" indent="0">
              <a:lnSpc>
                <a:spcPct val="90000"/>
              </a:lnSpc>
              <a:buNone/>
            </a:pPr>
            <a:r>
              <a:rPr lang="en-US" altLang="en-US" sz="1800" dirty="0">
                <a:solidFill>
                  <a:srgbClr val="FF9900"/>
                </a:solidFill>
              </a:rPr>
              <a:t>2.   </a:t>
            </a:r>
            <a:r>
              <a:rPr lang="en-US" altLang="en-US" sz="1800" dirty="0"/>
              <a:t>Then perform a </a:t>
            </a:r>
            <a:r>
              <a:rPr lang="en-US" altLang="en-US" sz="1800" b="1" dirty="0">
                <a:solidFill>
                  <a:srgbClr val="002060"/>
                </a:solidFill>
              </a:rPr>
              <a:t>log flush</a:t>
            </a:r>
          </a:p>
          <a:p>
            <a:pPr marL="457200" lvl="1" indent="0">
              <a:lnSpc>
                <a:spcPct val="90000"/>
              </a:lnSpc>
              <a:buNone/>
            </a:pPr>
            <a:r>
              <a:rPr lang="en-US" altLang="en-US" sz="1800" dirty="0">
                <a:solidFill>
                  <a:srgbClr val="FF9900"/>
                </a:solidFill>
              </a:rPr>
              <a:t>3.   </a:t>
            </a:r>
            <a:r>
              <a:rPr lang="en-US" altLang="en-US" sz="1800" dirty="0"/>
              <a:t>Then output the block to disk</a:t>
            </a:r>
          </a:p>
          <a:p>
            <a:pPr marL="457200" lvl="1" indent="0">
              <a:lnSpc>
                <a:spcPct val="90000"/>
              </a:lnSpc>
              <a:buNone/>
            </a:pPr>
            <a:r>
              <a:rPr lang="en-US" altLang="en-US" sz="1800" dirty="0">
                <a:solidFill>
                  <a:srgbClr val="FF9900"/>
                </a:solidFill>
              </a:rPr>
              <a:t>4.   </a:t>
            </a:r>
            <a:r>
              <a:rPr lang="en-US" altLang="en-US" sz="1800" dirty="0"/>
              <a:t>Finally release the latch on the block</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36</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211139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缓冲区管理</a:t>
            </a:r>
            <a:endParaRPr lang="zh-CN" altLang="en-US" dirty="0"/>
          </a:p>
        </p:txBody>
      </p:sp>
      <p:sp>
        <p:nvSpPr>
          <p:cNvPr id="3" name="内容占位符 2"/>
          <p:cNvSpPr>
            <a:spLocks noGrp="1"/>
          </p:cNvSpPr>
          <p:nvPr>
            <p:ph idx="1"/>
          </p:nvPr>
        </p:nvSpPr>
        <p:spPr/>
        <p:txBody>
          <a:bodyPr/>
          <a:lstStyle/>
          <a:p>
            <a:r>
              <a:rPr lang="en-US" altLang="en-US" sz="2400" dirty="0"/>
              <a:t>Database buffer can be implemented either</a:t>
            </a:r>
          </a:p>
          <a:p>
            <a:pPr lvl="1"/>
            <a:r>
              <a:rPr lang="en-US" altLang="en-US" sz="2000" dirty="0"/>
              <a:t>In an area of real main-memory reserved for the database, or</a:t>
            </a:r>
          </a:p>
          <a:p>
            <a:pPr lvl="1"/>
            <a:r>
              <a:rPr lang="en-US" altLang="en-US" sz="2000" dirty="0"/>
              <a:t>In virtual memory</a:t>
            </a:r>
          </a:p>
          <a:p>
            <a:r>
              <a:rPr lang="en-US" altLang="en-US" sz="2400" dirty="0"/>
              <a:t>Implementing buffer in reserved main-memory has drawbacks:</a:t>
            </a:r>
          </a:p>
          <a:p>
            <a:pPr lvl="1"/>
            <a:r>
              <a:rPr lang="en-US" altLang="en-US" sz="2000" dirty="0"/>
              <a:t>Memory is partitioned before-hand between database buffer and applications, limiting flexibility.  </a:t>
            </a:r>
          </a:p>
          <a:p>
            <a:pPr lvl="1"/>
            <a:r>
              <a:rPr lang="en-US" altLang="en-US" sz="2000" dirty="0"/>
              <a:t>Needs may change, and although operating system knows best how memory should be divided up at any time, it cannot change the partitioning of memory.</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37</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45626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缓冲区管理</a:t>
            </a:r>
            <a:endParaRPr lang="zh-CN" altLang="en-US" dirty="0"/>
          </a:p>
        </p:txBody>
      </p:sp>
      <p:sp>
        <p:nvSpPr>
          <p:cNvPr id="3" name="内容占位符 2"/>
          <p:cNvSpPr>
            <a:spLocks noGrp="1"/>
          </p:cNvSpPr>
          <p:nvPr>
            <p:ph idx="1"/>
          </p:nvPr>
        </p:nvSpPr>
        <p:spPr/>
        <p:txBody>
          <a:bodyPr/>
          <a:lstStyle/>
          <a:p>
            <a:pPr>
              <a:lnSpc>
                <a:spcPct val="90000"/>
              </a:lnSpc>
            </a:pPr>
            <a:r>
              <a:rPr lang="en-US" altLang="en-US" sz="2000" dirty="0"/>
              <a:t>Database buffers are generally implemented in virtual memory in spite of some drawbacks: </a:t>
            </a:r>
          </a:p>
          <a:p>
            <a:pPr marL="800100" lvl="1" indent="-342900">
              <a:lnSpc>
                <a:spcPct val="90000"/>
              </a:lnSpc>
            </a:pPr>
            <a:r>
              <a:rPr lang="en-US" altLang="en-US" sz="1800" dirty="0"/>
              <a:t>When operating system needs to evict a page that has been modified, the page is written to swap space on disk.</a:t>
            </a:r>
          </a:p>
          <a:p>
            <a:pPr marL="800100" lvl="1" indent="-342900">
              <a:lnSpc>
                <a:spcPct val="90000"/>
              </a:lnSpc>
            </a:pPr>
            <a:r>
              <a:rPr lang="en-US" altLang="en-US" sz="1800" dirty="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sz="1600" dirty="0"/>
              <a:t>Known as </a:t>
            </a:r>
            <a:r>
              <a:rPr lang="en-US" altLang="en-US" sz="1600" b="1" dirty="0">
                <a:solidFill>
                  <a:srgbClr val="002060"/>
                </a:solidFill>
              </a:rPr>
              <a:t>dual paging</a:t>
            </a:r>
            <a:r>
              <a:rPr lang="en-US" altLang="en-US" sz="1600" dirty="0">
                <a:solidFill>
                  <a:srgbClr val="002060"/>
                </a:solidFill>
              </a:rPr>
              <a:t> </a:t>
            </a:r>
            <a:r>
              <a:rPr lang="en-US" altLang="en-US" sz="1600" dirty="0"/>
              <a:t>problem.</a:t>
            </a:r>
          </a:p>
          <a:p>
            <a:pPr marL="800100" lvl="1" indent="-342900">
              <a:lnSpc>
                <a:spcPct val="90000"/>
              </a:lnSpc>
            </a:pPr>
            <a:r>
              <a:rPr lang="en-US" altLang="en-US" sz="1800" dirty="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sz="1600" dirty="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sz="1600" dirty="0"/>
              <a:t>Release the page from the buffer, for the OS to use</a:t>
            </a:r>
          </a:p>
          <a:p>
            <a:pPr marL="800100" lvl="1">
              <a:lnSpc>
                <a:spcPct val="90000"/>
              </a:lnSpc>
            </a:pPr>
            <a:r>
              <a:rPr lang="en-US" altLang="en-US" sz="1800" dirty="0"/>
              <a:t>Dual paging can thus be avoided, but common operating systems do not support such functionality.</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38</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552576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模糊检查点</a:t>
            </a:r>
            <a:endParaRPr lang="zh-CN" altLang="en-US" dirty="0"/>
          </a:p>
        </p:txBody>
      </p:sp>
      <p:sp>
        <p:nvSpPr>
          <p:cNvPr id="3" name="内容占位符 2"/>
          <p:cNvSpPr>
            <a:spLocks noGrp="1"/>
          </p:cNvSpPr>
          <p:nvPr>
            <p:ph idx="1"/>
          </p:nvPr>
        </p:nvSpPr>
        <p:spPr/>
        <p:txBody>
          <a:bodyPr/>
          <a:lstStyle/>
          <a:p>
            <a:pPr marL="381000" indent="-381000">
              <a:lnSpc>
                <a:spcPct val="90000"/>
              </a:lnSpc>
            </a:pPr>
            <a:r>
              <a:rPr lang="en-US" altLang="en-US" sz="2000" dirty="0"/>
              <a:t>To avoid long interruption of normal processing during </a:t>
            </a:r>
            <a:r>
              <a:rPr lang="en-US" altLang="en-US" sz="2000" dirty="0" err="1"/>
              <a:t>checkpointing</a:t>
            </a:r>
            <a:r>
              <a:rPr lang="en-US" altLang="en-US" sz="2000" dirty="0"/>
              <a:t>, allow updates to happen during </a:t>
            </a:r>
            <a:r>
              <a:rPr lang="en-US" altLang="en-US" sz="2000" dirty="0" err="1"/>
              <a:t>checkpointing</a:t>
            </a:r>
            <a:endParaRPr lang="en-US" altLang="en-US" sz="2000" dirty="0"/>
          </a:p>
          <a:p>
            <a:pPr marL="381000" indent="-381000">
              <a:lnSpc>
                <a:spcPct val="90000"/>
              </a:lnSpc>
            </a:pPr>
            <a:r>
              <a:rPr lang="en-US" altLang="en-US" sz="2000" b="1" dirty="0">
                <a:solidFill>
                  <a:srgbClr val="002060"/>
                </a:solidFill>
              </a:rPr>
              <a:t>Fuzzy </a:t>
            </a:r>
            <a:r>
              <a:rPr lang="en-US" altLang="en-US" sz="2000" b="1" dirty="0" err="1">
                <a:solidFill>
                  <a:srgbClr val="002060"/>
                </a:solidFill>
              </a:rPr>
              <a:t>checkpointing</a:t>
            </a:r>
            <a:r>
              <a:rPr lang="en-US" altLang="en-US" sz="2000" dirty="0">
                <a:solidFill>
                  <a:srgbClr val="002060"/>
                </a:solidFill>
              </a:rPr>
              <a:t> </a:t>
            </a:r>
            <a:r>
              <a:rPr lang="en-US" altLang="en-US" sz="2000" dirty="0"/>
              <a:t>is done as follows:</a:t>
            </a:r>
          </a:p>
          <a:p>
            <a:pPr marL="457200" lvl="1" indent="0">
              <a:lnSpc>
                <a:spcPct val="90000"/>
              </a:lnSpc>
              <a:buNone/>
            </a:pPr>
            <a:r>
              <a:rPr lang="en-US" altLang="en-US" sz="1800" dirty="0">
                <a:solidFill>
                  <a:srgbClr val="FF9900"/>
                </a:solidFill>
              </a:rPr>
              <a:t>1.   </a:t>
            </a:r>
            <a:r>
              <a:rPr lang="en-US" altLang="en-US" sz="1800" dirty="0"/>
              <a:t>Temporarily stop all updates by transactions</a:t>
            </a:r>
          </a:p>
          <a:p>
            <a:pPr marL="457200" lvl="1" indent="0">
              <a:lnSpc>
                <a:spcPct val="90000"/>
              </a:lnSpc>
              <a:buNone/>
            </a:pPr>
            <a:r>
              <a:rPr lang="en-US" altLang="en-US" sz="1800" dirty="0">
                <a:solidFill>
                  <a:srgbClr val="FF9900"/>
                </a:solidFill>
              </a:rPr>
              <a:t>2.   </a:t>
            </a:r>
            <a:r>
              <a:rPr lang="en-US" altLang="en-US" sz="1800" dirty="0"/>
              <a:t>Write a &lt;</a:t>
            </a:r>
            <a:r>
              <a:rPr lang="en-US" altLang="en-US" sz="1800" b="1" dirty="0"/>
              <a:t>checkpoint</a:t>
            </a:r>
            <a:r>
              <a:rPr lang="en-US" altLang="en-US" sz="1800" dirty="0"/>
              <a:t> </a:t>
            </a:r>
            <a:r>
              <a:rPr lang="en-US" altLang="en-US" sz="1800" i="1" dirty="0"/>
              <a:t>L</a:t>
            </a:r>
            <a:r>
              <a:rPr lang="en-US" altLang="en-US" sz="1800" dirty="0"/>
              <a:t>&gt; log record and force log to stable storage</a:t>
            </a:r>
          </a:p>
          <a:p>
            <a:pPr marL="457200" lvl="1" indent="0">
              <a:lnSpc>
                <a:spcPct val="90000"/>
              </a:lnSpc>
              <a:buNone/>
            </a:pPr>
            <a:r>
              <a:rPr lang="en-US" altLang="en-US" sz="1800" dirty="0">
                <a:solidFill>
                  <a:srgbClr val="FF9900"/>
                </a:solidFill>
              </a:rPr>
              <a:t>3.</a:t>
            </a:r>
            <a:r>
              <a:rPr lang="en-US" altLang="en-US" sz="1800" dirty="0"/>
              <a:t>   Note list </a:t>
            </a:r>
            <a:r>
              <a:rPr lang="en-US" altLang="en-US" sz="1800" i="1" dirty="0"/>
              <a:t>M</a:t>
            </a:r>
            <a:r>
              <a:rPr lang="en-US" altLang="en-US" sz="1800" dirty="0"/>
              <a:t> of modified buffer blocks</a:t>
            </a:r>
          </a:p>
          <a:p>
            <a:pPr marL="457200" lvl="1" indent="0">
              <a:lnSpc>
                <a:spcPct val="90000"/>
              </a:lnSpc>
              <a:buNone/>
            </a:pPr>
            <a:r>
              <a:rPr lang="en-US" altLang="en-US" sz="1800" dirty="0">
                <a:solidFill>
                  <a:srgbClr val="FF9900"/>
                </a:solidFill>
              </a:rPr>
              <a:t>4.</a:t>
            </a:r>
            <a:r>
              <a:rPr lang="en-US" altLang="en-US" sz="1800" dirty="0"/>
              <a:t>   Now permit transactions to proceed with their actions</a:t>
            </a:r>
          </a:p>
          <a:p>
            <a:pPr marL="457200" lvl="1" indent="0">
              <a:lnSpc>
                <a:spcPct val="90000"/>
              </a:lnSpc>
              <a:buNone/>
            </a:pPr>
            <a:r>
              <a:rPr lang="en-US" altLang="en-US" sz="1800" dirty="0">
                <a:solidFill>
                  <a:srgbClr val="FF9900"/>
                </a:solidFill>
              </a:rPr>
              <a:t>5.   </a:t>
            </a:r>
            <a:r>
              <a:rPr lang="en-US" altLang="en-US" sz="1800" dirty="0"/>
              <a:t>Output to disk all modified buffer blocks in list </a:t>
            </a:r>
            <a:r>
              <a:rPr lang="en-US" altLang="en-US" sz="1800" i="1" dirty="0"/>
              <a:t>M</a:t>
            </a:r>
            <a:endParaRPr lang="en-US" altLang="en-US" sz="1800" dirty="0"/>
          </a:p>
          <a:p>
            <a:pPr lvl="2">
              <a:lnSpc>
                <a:spcPct val="90000"/>
              </a:lnSpc>
            </a:pPr>
            <a:r>
              <a:rPr lang="en-US" altLang="en-US" sz="1600" dirty="0"/>
              <a:t>blocks should not be updated while being output</a:t>
            </a:r>
          </a:p>
          <a:p>
            <a:pPr lvl="2">
              <a:lnSpc>
                <a:spcPct val="90000"/>
              </a:lnSpc>
            </a:pPr>
            <a:r>
              <a:rPr lang="en-US" altLang="en-US" sz="1600" dirty="0"/>
              <a:t>Follow WAL: all log records pertaining to a block must be output before the block is output</a:t>
            </a:r>
          </a:p>
          <a:p>
            <a:pPr marL="457200" lvl="1" indent="0">
              <a:lnSpc>
                <a:spcPct val="90000"/>
              </a:lnSpc>
              <a:spcBef>
                <a:spcPts val="0"/>
              </a:spcBef>
              <a:buNone/>
            </a:pPr>
            <a:r>
              <a:rPr lang="en-US" altLang="en-US" sz="400" dirty="0"/>
              <a:t> </a:t>
            </a:r>
          </a:p>
          <a:p>
            <a:pPr marL="457200" lvl="1" indent="0">
              <a:lnSpc>
                <a:spcPct val="90000"/>
              </a:lnSpc>
              <a:spcBef>
                <a:spcPts val="0"/>
              </a:spcBef>
              <a:buNone/>
            </a:pPr>
            <a:r>
              <a:rPr lang="en-US" altLang="en-US" sz="1800" dirty="0">
                <a:solidFill>
                  <a:srgbClr val="FF9900"/>
                </a:solidFill>
              </a:rPr>
              <a:t>6.</a:t>
            </a:r>
            <a:r>
              <a:rPr lang="en-US" altLang="en-US" sz="1800" dirty="0"/>
              <a:t>   Store a pointer to the </a:t>
            </a:r>
            <a:r>
              <a:rPr lang="en-US" altLang="en-US" sz="1800" b="1" dirty="0"/>
              <a:t>checkpoint</a:t>
            </a:r>
            <a:r>
              <a:rPr lang="en-US" altLang="en-US" sz="1800" dirty="0"/>
              <a:t> record in a fixed position </a:t>
            </a:r>
          </a:p>
          <a:p>
            <a:pPr marL="457200" lvl="1" indent="0">
              <a:lnSpc>
                <a:spcPct val="90000"/>
              </a:lnSpc>
              <a:spcBef>
                <a:spcPts val="0"/>
              </a:spcBef>
              <a:buNone/>
            </a:pPr>
            <a:r>
              <a:rPr lang="en-US" altLang="en-US" sz="1800" b="1" dirty="0"/>
              <a:t>      </a:t>
            </a:r>
            <a:r>
              <a:rPr lang="en-US" altLang="en-US" sz="1800" b="1" dirty="0" err="1"/>
              <a:t>last</a:t>
            </a:r>
            <a:r>
              <a:rPr lang="en-US" altLang="en-US" sz="1800" dirty="0" err="1"/>
              <a:t>_</a:t>
            </a:r>
            <a:r>
              <a:rPr lang="en-US" altLang="en-US" sz="1800" b="1" dirty="0" err="1"/>
              <a:t>checkpoint</a:t>
            </a:r>
            <a:r>
              <a:rPr lang="en-US" altLang="en-US" sz="1800" dirty="0"/>
              <a:t> on disk</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39</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19972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zh-CN" altLang="en-US" dirty="0"/>
          </a:p>
        </p:txBody>
      </p:sp>
      <p:sp>
        <p:nvSpPr>
          <p:cNvPr id="3" name="内容占位符 2"/>
          <p:cNvSpPr>
            <a:spLocks noGrp="1"/>
          </p:cNvSpPr>
          <p:nvPr>
            <p:ph idx="1"/>
          </p:nvPr>
        </p:nvSpPr>
        <p:spPr/>
        <p:txBody>
          <a:bodyPr/>
          <a:lstStyle/>
          <a:p>
            <a:r>
              <a:rPr lang="zh-CN" altLang="en-US" sz="2400" dirty="0">
                <a:latin typeface="+mn-ea"/>
              </a:rPr>
              <a:t>易失性存储器</a:t>
            </a:r>
            <a:r>
              <a:rPr lang="en-US" altLang="zh-CN" sz="2400" dirty="0">
                <a:latin typeface="+mn-ea"/>
              </a:rPr>
              <a:t>(</a:t>
            </a:r>
            <a:r>
              <a:rPr lang="en-US" altLang="en-US" sz="2400" dirty="0">
                <a:latin typeface="+mn-ea"/>
              </a:rPr>
              <a:t>Volatile storage</a:t>
            </a:r>
            <a:r>
              <a:rPr lang="en-US" altLang="zh-CN" sz="2400" dirty="0" smtClean="0">
                <a:latin typeface="+mn-ea"/>
              </a:rPr>
              <a:t>)</a:t>
            </a:r>
          </a:p>
          <a:p>
            <a:pPr lvl="1"/>
            <a:r>
              <a:rPr lang="en-US" altLang="en-US" sz="2000" dirty="0">
                <a:latin typeface="+mn-ea"/>
              </a:rPr>
              <a:t>Does not survive system crashes</a:t>
            </a:r>
          </a:p>
          <a:p>
            <a:pPr lvl="1"/>
            <a:r>
              <a:rPr lang="en-US" altLang="en-US" sz="2000" dirty="0">
                <a:latin typeface="+mn-ea"/>
              </a:rPr>
              <a:t>Examples: main memory, cache </a:t>
            </a:r>
            <a:r>
              <a:rPr lang="en-US" altLang="en-US" sz="2000" dirty="0" smtClean="0">
                <a:latin typeface="+mn-ea"/>
              </a:rPr>
              <a:t>memory</a:t>
            </a:r>
            <a:endParaRPr lang="en-US" altLang="zh-CN" sz="2000" dirty="0">
              <a:latin typeface="+mn-ea"/>
            </a:endParaRPr>
          </a:p>
          <a:p>
            <a:r>
              <a:rPr lang="zh-CN" altLang="en-US" sz="2400" dirty="0">
                <a:latin typeface="+mn-ea"/>
              </a:rPr>
              <a:t>非易失性存储器</a:t>
            </a:r>
            <a:r>
              <a:rPr lang="en-US" altLang="zh-CN" sz="2400" dirty="0">
                <a:latin typeface="+mn-ea"/>
              </a:rPr>
              <a:t>(</a:t>
            </a:r>
            <a:r>
              <a:rPr lang="en-US" altLang="en-US" sz="2400" dirty="0">
                <a:latin typeface="+mn-ea"/>
              </a:rPr>
              <a:t>Nonvolatile storage</a:t>
            </a:r>
            <a:r>
              <a:rPr lang="en-US" altLang="zh-CN" sz="2400" dirty="0" smtClean="0">
                <a:latin typeface="+mn-ea"/>
              </a:rPr>
              <a:t>)</a:t>
            </a:r>
          </a:p>
          <a:p>
            <a:pPr lvl="1"/>
            <a:r>
              <a:rPr lang="en-US" altLang="en-US" sz="2000" dirty="0">
                <a:latin typeface="+mn-ea"/>
              </a:rPr>
              <a:t>Survives system crashes</a:t>
            </a:r>
          </a:p>
          <a:p>
            <a:pPr lvl="1"/>
            <a:r>
              <a:rPr lang="en-US" altLang="en-US" sz="2000" dirty="0">
                <a:latin typeface="+mn-ea"/>
              </a:rPr>
              <a:t>Examples:  disk, tape, flash memory, non-volatile RAM </a:t>
            </a:r>
          </a:p>
          <a:p>
            <a:pPr lvl="1"/>
            <a:r>
              <a:rPr lang="en-US" altLang="en-US" sz="2000" dirty="0">
                <a:latin typeface="+mn-ea"/>
              </a:rPr>
              <a:t>But may still fail, losing </a:t>
            </a:r>
            <a:r>
              <a:rPr lang="en-US" altLang="en-US" sz="2000" dirty="0" smtClean="0">
                <a:latin typeface="+mn-ea"/>
              </a:rPr>
              <a:t>data</a:t>
            </a:r>
            <a:endParaRPr lang="en-US" altLang="zh-CN" sz="2000" dirty="0">
              <a:latin typeface="+mn-ea"/>
            </a:endParaRPr>
          </a:p>
          <a:p>
            <a:r>
              <a:rPr lang="zh-CN" altLang="en-US" sz="2400" dirty="0">
                <a:latin typeface="+mn-ea"/>
              </a:rPr>
              <a:t>稳定存储器</a:t>
            </a:r>
            <a:r>
              <a:rPr lang="en-US" altLang="zh-CN" sz="2400" dirty="0">
                <a:latin typeface="+mn-ea"/>
              </a:rPr>
              <a:t>(</a:t>
            </a:r>
            <a:r>
              <a:rPr lang="en-US" altLang="en-US" sz="2400" dirty="0">
                <a:latin typeface="+mn-ea"/>
              </a:rPr>
              <a:t>Stable storage</a:t>
            </a:r>
            <a:r>
              <a:rPr lang="en-US" altLang="zh-CN" sz="2400" dirty="0" smtClean="0">
                <a:latin typeface="+mn-ea"/>
              </a:rPr>
              <a:t>)</a:t>
            </a:r>
          </a:p>
          <a:p>
            <a:pPr lvl="1"/>
            <a:r>
              <a:rPr lang="en-US" altLang="en-US" sz="2000" dirty="0">
                <a:latin typeface="+mn-ea"/>
              </a:rPr>
              <a:t>A mythical form of storage that survives all failures</a:t>
            </a:r>
          </a:p>
          <a:p>
            <a:pPr lvl="1"/>
            <a:r>
              <a:rPr lang="en-US" altLang="en-US" sz="2000" dirty="0">
                <a:latin typeface="+mn-ea"/>
              </a:rPr>
              <a:t>Approximated by maintaining multiple copies on distinct nonvolatile media</a:t>
            </a:r>
          </a:p>
          <a:p>
            <a:pPr lvl="1"/>
            <a:r>
              <a:rPr lang="en-US" altLang="en-US" sz="2000" dirty="0">
                <a:latin typeface="+mn-ea"/>
              </a:rPr>
              <a:t>See book for more details on how to implement stable storage</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4</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109409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模糊检查点</a:t>
            </a:r>
            <a:endParaRPr lang="zh-CN" altLang="en-US" dirty="0"/>
          </a:p>
        </p:txBody>
      </p:sp>
      <p:sp>
        <p:nvSpPr>
          <p:cNvPr id="3" name="内容占位符 2"/>
          <p:cNvSpPr>
            <a:spLocks noGrp="1"/>
          </p:cNvSpPr>
          <p:nvPr>
            <p:ph idx="1"/>
          </p:nvPr>
        </p:nvSpPr>
        <p:spPr>
          <a:xfrm>
            <a:off x="685800" y="1371600"/>
            <a:ext cx="7772400" cy="2345432"/>
          </a:xfrm>
        </p:spPr>
        <p:txBody>
          <a:bodyPr/>
          <a:lstStyle/>
          <a:p>
            <a:pPr>
              <a:spcBef>
                <a:spcPts val="0"/>
              </a:spcBef>
            </a:pPr>
            <a:r>
              <a:rPr lang="en-US" altLang="en-US" sz="2400" dirty="0"/>
              <a:t>When recovering using a fuzzy checkpoint, start scan from the </a:t>
            </a:r>
            <a:r>
              <a:rPr lang="en-US" altLang="en-US" sz="2400" b="1" dirty="0"/>
              <a:t>checkpoint</a:t>
            </a:r>
            <a:r>
              <a:rPr lang="en-US" altLang="en-US" sz="2400" dirty="0"/>
              <a:t> record pointed to by </a:t>
            </a:r>
            <a:r>
              <a:rPr lang="en-US" altLang="en-US" sz="2400" b="1" dirty="0"/>
              <a:t> </a:t>
            </a:r>
            <a:r>
              <a:rPr lang="en-US" altLang="en-US" sz="2400" b="1" dirty="0" err="1"/>
              <a:t>last</a:t>
            </a:r>
            <a:r>
              <a:rPr lang="en-US" altLang="en-US" sz="2400" dirty="0" err="1"/>
              <a:t>_</a:t>
            </a:r>
            <a:r>
              <a:rPr lang="en-US" altLang="en-US" sz="2400" b="1" dirty="0" err="1"/>
              <a:t>checkpoint</a:t>
            </a:r>
            <a:endParaRPr lang="en-US" altLang="en-US" sz="2400" b="1" dirty="0"/>
          </a:p>
          <a:p>
            <a:pPr lvl="1">
              <a:spcBef>
                <a:spcPts val="0"/>
              </a:spcBef>
            </a:pPr>
            <a:r>
              <a:rPr lang="en-US" altLang="en-US" sz="2000" dirty="0"/>
              <a:t>Log records before </a:t>
            </a:r>
            <a:r>
              <a:rPr lang="en-US" altLang="en-US" sz="2000" b="1" dirty="0"/>
              <a:t> </a:t>
            </a:r>
            <a:r>
              <a:rPr lang="en-US" altLang="en-US" sz="2000" b="1" dirty="0" err="1"/>
              <a:t>last</a:t>
            </a:r>
            <a:r>
              <a:rPr lang="en-US" altLang="en-US" sz="2000" dirty="0" err="1"/>
              <a:t>_</a:t>
            </a:r>
            <a:r>
              <a:rPr lang="en-US" altLang="en-US" sz="2000" b="1" dirty="0" err="1"/>
              <a:t>checkpoint</a:t>
            </a:r>
            <a:r>
              <a:rPr lang="en-US" altLang="en-US" sz="2000" dirty="0"/>
              <a:t> have their updates reflected in database on disk, and need not be redone.</a:t>
            </a:r>
          </a:p>
          <a:p>
            <a:pPr lvl="1">
              <a:spcBef>
                <a:spcPts val="0"/>
              </a:spcBef>
            </a:pPr>
            <a:r>
              <a:rPr lang="en-US" altLang="en-US" sz="2000" dirty="0"/>
              <a:t>Incomplete checkpoints, where system had crashed while performing checkpoint, are handled safely</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40</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pic>
        <p:nvPicPr>
          <p:cNvPr id="6" name="Picture 1"/>
          <p:cNvPicPr>
            <a:picLocks noChangeAspect="1"/>
          </p:cNvPicPr>
          <p:nvPr/>
        </p:nvPicPr>
        <p:blipFill>
          <a:blip r:embed="rId2"/>
          <a:stretch>
            <a:fillRect/>
          </a:stretch>
        </p:blipFill>
        <p:spPr>
          <a:xfrm>
            <a:off x="1933575" y="4173169"/>
            <a:ext cx="5305425" cy="1752600"/>
          </a:xfrm>
          <a:prstGeom prst="rect">
            <a:avLst/>
          </a:prstGeom>
        </p:spPr>
      </p:pic>
    </p:spTree>
    <p:extLst>
      <p:ext uri="{BB962C8B-B14F-4D97-AF65-F5344CB8AC3E}">
        <p14:creationId xmlns:p14="http://schemas.microsoft.com/office/powerpoint/2010/main" val="2387928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非易失性存储器上数据丢失的故障</a:t>
            </a:r>
            <a:endParaRPr lang="zh-CN" altLang="en-US" sz="3600" dirty="0"/>
          </a:p>
        </p:txBody>
      </p:sp>
      <p:sp>
        <p:nvSpPr>
          <p:cNvPr id="3" name="内容占位符 2"/>
          <p:cNvSpPr>
            <a:spLocks noGrp="1"/>
          </p:cNvSpPr>
          <p:nvPr>
            <p:ph idx="1"/>
          </p:nvPr>
        </p:nvSpPr>
        <p:spPr/>
        <p:txBody>
          <a:bodyPr/>
          <a:lstStyle/>
          <a:p>
            <a:pPr>
              <a:lnSpc>
                <a:spcPct val="90000"/>
              </a:lnSpc>
            </a:pPr>
            <a:r>
              <a:rPr lang="en-US" altLang="en-US" sz="2400" dirty="0"/>
              <a:t>So far we assumed no loss of non-volatile storage</a:t>
            </a:r>
          </a:p>
          <a:p>
            <a:pPr>
              <a:lnSpc>
                <a:spcPct val="90000"/>
              </a:lnSpc>
            </a:pPr>
            <a:r>
              <a:rPr lang="en-US" altLang="en-US" sz="2400" dirty="0"/>
              <a:t>Technique similar to </a:t>
            </a:r>
            <a:r>
              <a:rPr lang="en-US" altLang="en-US" sz="2400" dirty="0" err="1"/>
              <a:t>checkpointing</a:t>
            </a:r>
            <a:r>
              <a:rPr lang="en-US" altLang="en-US" sz="2400" dirty="0"/>
              <a:t> used to deal with loss of non-volatile storage</a:t>
            </a:r>
          </a:p>
          <a:p>
            <a:pPr lvl="1">
              <a:lnSpc>
                <a:spcPct val="90000"/>
              </a:lnSpc>
            </a:pPr>
            <a:r>
              <a:rPr lang="en-US" altLang="en-US" sz="2000" dirty="0"/>
              <a:t>Periodically </a:t>
            </a:r>
            <a:r>
              <a:rPr lang="en-US" altLang="en-US" sz="2000" b="1" dirty="0">
                <a:solidFill>
                  <a:srgbClr val="002060"/>
                </a:solidFill>
              </a:rPr>
              <a:t>dump</a:t>
            </a:r>
            <a:r>
              <a:rPr lang="en-US" altLang="en-US" sz="2000" dirty="0"/>
              <a:t> the entire content of the database to stable storage</a:t>
            </a:r>
          </a:p>
          <a:p>
            <a:pPr lvl="1">
              <a:lnSpc>
                <a:spcPct val="90000"/>
              </a:lnSpc>
            </a:pPr>
            <a:r>
              <a:rPr lang="en-US" altLang="en-US" sz="2000" dirty="0"/>
              <a:t>No transaction may be active during the dump procedure; a procedure similar to </a:t>
            </a:r>
            <a:r>
              <a:rPr lang="en-US" altLang="en-US" sz="2000" dirty="0" err="1"/>
              <a:t>checkpointing</a:t>
            </a:r>
            <a:r>
              <a:rPr lang="en-US" altLang="en-US" sz="2000" dirty="0"/>
              <a:t> must take place</a:t>
            </a:r>
          </a:p>
          <a:p>
            <a:pPr lvl="2">
              <a:lnSpc>
                <a:spcPct val="90000"/>
              </a:lnSpc>
            </a:pPr>
            <a:r>
              <a:rPr lang="en-US" altLang="en-US" sz="1800" dirty="0"/>
              <a:t>Output all log records currently residing in main memory onto stable storage.</a:t>
            </a:r>
          </a:p>
          <a:p>
            <a:pPr lvl="2">
              <a:lnSpc>
                <a:spcPct val="90000"/>
              </a:lnSpc>
            </a:pPr>
            <a:r>
              <a:rPr lang="en-US" altLang="en-US" sz="1800" dirty="0"/>
              <a:t>Output all buffer blocks onto the disk.</a:t>
            </a:r>
          </a:p>
          <a:p>
            <a:pPr lvl="2">
              <a:lnSpc>
                <a:spcPct val="90000"/>
              </a:lnSpc>
            </a:pPr>
            <a:r>
              <a:rPr lang="en-US" altLang="en-US" sz="1800" dirty="0"/>
              <a:t>Copy the contents of the database to stable storage.</a:t>
            </a:r>
          </a:p>
          <a:p>
            <a:pPr lvl="2">
              <a:lnSpc>
                <a:spcPct val="90000"/>
              </a:lnSpc>
            </a:pPr>
            <a:r>
              <a:rPr lang="en-US" altLang="en-US" sz="1800" dirty="0"/>
              <a:t>Output a record &lt;</a:t>
            </a:r>
            <a:r>
              <a:rPr lang="en-US" altLang="en-US" sz="1800" b="1" dirty="0"/>
              <a:t>dump</a:t>
            </a:r>
            <a:r>
              <a:rPr lang="en-US" altLang="en-US" sz="1800" dirty="0"/>
              <a:t>&gt; to log on stable storage.</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41</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336061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非易失性存储器上数据丢失的故障</a:t>
            </a:r>
            <a:endParaRPr lang="zh-CN" altLang="en-US" sz="3600" dirty="0"/>
          </a:p>
        </p:txBody>
      </p:sp>
      <p:sp>
        <p:nvSpPr>
          <p:cNvPr id="3" name="内容占位符 2"/>
          <p:cNvSpPr>
            <a:spLocks noGrp="1"/>
          </p:cNvSpPr>
          <p:nvPr>
            <p:ph idx="1"/>
          </p:nvPr>
        </p:nvSpPr>
        <p:spPr/>
        <p:txBody>
          <a:bodyPr/>
          <a:lstStyle/>
          <a:p>
            <a:r>
              <a:rPr lang="en-US" altLang="en-US" dirty="0"/>
              <a:t>To recover from disk failure</a:t>
            </a:r>
          </a:p>
          <a:p>
            <a:pPr lvl="1"/>
            <a:r>
              <a:rPr lang="en-US" altLang="en-US" dirty="0"/>
              <a:t>restore database from  most recent dump. </a:t>
            </a:r>
          </a:p>
          <a:p>
            <a:pPr lvl="1"/>
            <a:r>
              <a:rPr lang="en-US" altLang="en-US" dirty="0"/>
              <a:t>Consult the log and redo all transactions that committed after the dump</a:t>
            </a:r>
          </a:p>
          <a:p>
            <a:r>
              <a:rPr lang="en-US" altLang="en-US" dirty="0"/>
              <a:t>Can be extended to allow transactions to be active during dump; </a:t>
            </a:r>
            <a:br>
              <a:rPr lang="en-US" altLang="en-US" dirty="0"/>
            </a:br>
            <a:r>
              <a:rPr lang="en-US" altLang="en-US" dirty="0"/>
              <a:t>known as </a:t>
            </a:r>
            <a:r>
              <a:rPr lang="en-US" altLang="en-US" b="1" dirty="0">
                <a:solidFill>
                  <a:srgbClr val="002060"/>
                </a:solidFill>
              </a:rPr>
              <a:t>fuzzy dump</a:t>
            </a:r>
            <a:r>
              <a:rPr lang="en-US" altLang="en-US" dirty="0">
                <a:solidFill>
                  <a:srgbClr val="002060"/>
                </a:solidFill>
              </a:rPr>
              <a:t> </a:t>
            </a:r>
            <a:r>
              <a:rPr lang="en-US" altLang="en-US" dirty="0"/>
              <a:t>or </a:t>
            </a:r>
            <a:r>
              <a:rPr lang="en-US" altLang="en-US" b="1" dirty="0">
                <a:solidFill>
                  <a:srgbClr val="002060"/>
                </a:solidFill>
              </a:rPr>
              <a:t>online dump</a:t>
            </a:r>
          </a:p>
          <a:p>
            <a:pPr lvl="1"/>
            <a:r>
              <a:rPr lang="en-US" altLang="en-US" dirty="0"/>
              <a:t>Similar to fuzzy </a:t>
            </a:r>
            <a:r>
              <a:rPr lang="en-US" altLang="en-US" dirty="0" err="1"/>
              <a:t>checkpointing</a:t>
            </a:r>
            <a:endParaRPr lang="en-US" altLang="en-US" dirty="0"/>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42</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2510617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
          <p:cNvSpPr>
            <a:spLocks noGrp="1" noChangeArrowheads="1"/>
          </p:cNvSpPr>
          <p:nvPr>
            <p:ph type="title"/>
          </p:nvPr>
        </p:nvSpPr>
        <p:spPr/>
        <p:txBody>
          <a:bodyPr/>
          <a:lstStyle/>
          <a:p>
            <a:r>
              <a:rPr lang="zh-CN" altLang="en-US" smtClean="0"/>
              <a:t>两地三中心容灾</a:t>
            </a:r>
          </a:p>
        </p:txBody>
      </p:sp>
      <p:sp>
        <p:nvSpPr>
          <p:cNvPr id="197635"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CB3638B-A75C-4FB5-AD3E-E77ECE895ADD}" type="slidenum">
              <a:rPr kumimoji="0" lang="zh-CN" altLang="en-US" sz="2400">
                <a:solidFill>
                  <a:schemeClr val="accent2"/>
                </a:solidFill>
                <a:latin typeface="Times New Roman" panose="02020603050405020304" pitchFamily="18" charset="0"/>
              </a:rPr>
              <a:pPr>
                <a:spcBef>
                  <a:spcPct val="0"/>
                </a:spcBef>
                <a:buClrTx/>
                <a:buSzTx/>
                <a:buFontTx/>
                <a:buNone/>
              </a:pPr>
              <a:t>43</a:t>
            </a:fld>
            <a:endParaRPr kumimoji="0" lang="zh-CN" altLang="en-US" sz="2400" dirty="0">
              <a:solidFill>
                <a:schemeClr val="accent2"/>
              </a:solidFill>
              <a:latin typeface="Times New Roman" panose="02020603050405020304" pitchFamily="18" charset="0"/>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pic>
        <p:nvPicPr>
          <p:cNvPr id="19763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08138"/>
            <a:ext cx="8208962"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稳定存储器的实现</a:t>
            </a:r>
            <a:endParaRPr lang="zh-CN" altLang="en-US" dirty="0"/>
          </a:p>
        </p:txBody>
      </p:sp>
      <p:sp>
        <p:nvSpPr>
          <p:cNvPr id="3" name="内容占位符 2"/>
          <p:cNvSpPr>
            <a:spLocks noGrp="1"/>
          </p:cNvSpPr>
          <p:nvPr>
            <p:ph idx="1"/>
          </p:nvPr>
        </p:nvSpPr>
        <p:spPr>
          <a:xfrm>
            <a:off x="685800" y="1371600"/>
            <a:ext cx="7772400" cy="5225752"/>
          </a:xfrm>
        </p:spPr>
        <p:txBody>
          <a:bodyPr/>
          <a:lstStyle/>
          <a:p>
            <a:pPr>
              <a:spcBef>
                <a:spcPts val="0"/>
              </a:spcBef>
            </a:pPr>
            <a:r>
              <a:rPr lang="en-US" altLang="en-US" sz="2200" dirty="0">
                <a:latin typeface="+mn-ea"/>
              </a:rPr>
              <a:t>Maintain multiple copies of each block on separate disks</a:t>
            </a:r>
          </a:p>
          <a:p>
            <a:pPr marL="762000" lvl="1" indent="-304800">
              <a:spcBef>
                <a:spcPts val="0"/>
              </a:spcBef>
            </a:pPr>
            <a:r>
              <a:rPr lang="en-US" altLang="en-US" sz="2000" dirty="0">
                <a:latin typeface="+mn-ea"/>
              </a:rPr>
              <a:t>copies can be at remote sites to protect against disasters such as fire or flooding.</a:t>
            </a:r>
          </a:p>
          <a:p>
            <a:pPr>
              <a:spcBef>
                <a:spcPts val="0"/>
              </a:spcBef>
            </a:pPr>
            <a:r>
              <a:rPr lang="en-US" altLang="en-US" sz="2200" dirty="0">
                <a:latin typeface="+mn-ea"/>
              </a:rPr>
              <a:t>Failure during data transfer can still result in inconsistent copies: Block transfer can result in</a:t>
            </a:r>
          </a:p>
          <a:p>
            <a:pPr marL="762000" lvl="1" indent="-304800">
              <a:spcBef>
                <a:spcPts val="0"/>
              </a:spcBef>
            </a:pPr>
            <a:r>
              <a:rPr lang="en-US" altLang="en-US" sz="2000" dirty="0">
                <a:latin typeface="+mn-ea"/>
              </a:rPr>
              <a:t>Successful completion</a:t>
            </a:r>
          </a:p>
          <a:p>
            <a:pPr marL="762000" lvl="1" indent="-304800">
              <a:spcBef>
                <a:spcPts val="0"/>
              </a:spcBef>
            </a:pPr>
            <a:r>
              <a:rPr lang="en-US" altLang="en-US" sz="2000" dirty="0">
                <a:latin typeface="+mn-ea"/>
              </a:rPr>
              <a:t>Partial failure: destination block has incorrect information</a:t>
            </a:r>
          </a:p>
          <a:p>
            <a:pPr marL="762000" lvl="1" indent="-304800">
              <a:spcBef>
                <a:spcPts val="0"/>
              </a:spcBef>
            </a:pPr>
            <a:r>
              <a:rPr lang="en-US" altLang="en-US" sz="2000" dirty="0">
                <a:latin typeface="+mn-ea"/>
              </a:rPr>
              <a:t>Total failure: destination block was never updated</a:t>
            </a:r>
          </a:p>
          <a:p>
            <a:pPr>
              <a:spcBef>
                <a:spcPts val="0"/>
              </a:spcBef>
            </a:pPr>
            <a:r>
              <a:rPr lang="en-US" altLang="en-US" sz="2200" dirty="0">
                <a:latin typeface="+mn-ea"/>
              </a:rPr>
              <a:t>Protecting storage media from failure during data transfer (one solution):</a:t>
            </a:r>
          </a:p>
          <a:p>
            <a:pPr marL="762000" lvl="1" indent="-304800">
              <a:spcBef>
                <a:spcPts val="0"/>
              </a:spcBef>
            </a:pPr>
            <a:r>
              <a:rPr lang="en-US" altLang="en-US" sz="2000" dirty="0">
                <a:latin typeface="+mn-ea"/>
              </a:rPr>
              <a:t>Execute output operation as follows (assuming two copies of each block):</a:t>
            </a:r>
          </a:p>
          <a:p>
            <a:pPr marL="1162050" lvl="2" indent="-304800">
              <a:spcBef>
                <a:spcPts val="0"/>
              </a:spcBef>
              <a:buFont typeface="Monotype Sorts" charset="2"/>
              <a:buAutoNum type="arabicPeriod"/>
            </a:pPr>
            <a:r>
              <a:rPr lang="en-US" altLang="en-US" sz="1800" dirty="0">
                <a:latin typeface="+mn-ea"/>
              </a:rPr>
              <a:t>Write the information onto the first physical block.</a:t>
            </a:r>
          </a:p>
          <a:p>
            <a:pPr marL="1162050" lvl="2" indent="-304800">
              <a:spcBef>
                <a:spcPts val="0"/>
              </a:spcBef>
              <a:buFont typeface="Monotype Sorts" charset="2"/>
              <a:buAutoNum type="arabicPeriod"/>
            </a:pPr>
            <a:r>
              <a:rPr lang="en-US" altLang="en-US" sz="1800" dirty="0">
                <a:latin typeface="+mn-ea"/>
              </a:rPr>
              <a:t>When the first write successfully completes, write the same information onto the second physical block.</a:t>
            </a:r>
          </a:p>
          <a:p>
            <a:pPr marL="1162050" lvl="2" indent="-304800">
              <a:spcBef>
                <a:spcPts val="0"/>
              </a:spcBef>
              <a:buFont typeface="Monotype Sorts" charset="2"/>
              <a:buAutoNum type="arabicPeriod"/>
            </a:pPr>
            <a:r>
              <a:rPr lang="en-US" altLang="en-US" sz="1800" dirty="0">
                <a:latin typeface="+mn-ea"/>
              </a:rPr>
              <a:t>The output is completed only after the second write successfully completes.</a:t>
            </a:r>
          </a:p>
          <a:p>
            <a:pPr>
              <a:spcBef>
                <a:spcPts val="0"/>
              </a:spcBef>
            </a:pPr>
            <a:endParaRPr lang="zh-CN" altLang="en-US" dirty="0">
              <a:latin typeface="+mn-ea"/>
            </a:endParaRP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5</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7460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防止存储介质发生故障</a:t>
            </a:r>
          </a:p>
        </p:txBody>
      </p:sp>
      <p:sp>
        <p:nvSpPr>
          <p:cNvPr id="3" name="内容占位符 2"/>
          <p:cNvSpPr>
            <a:spLocks noGrp="1"/>
          </p:cNvSpPr>
          <p:nvPr>
            <p:ph idx="1"/>
          </p:nvPr>
        </p:nvSpPr>
        <p:spPr/>
        <p:txBody>
          <a:bodyPr/>
          <a:lstStyle/>
          <a:p>
            <a:pPr marL="381000" indent="-381000"/>
            <a:r>
              <a:rPr lang="en-US" altLang="en-US" sz="2400" dirty="0"/>
              <a:t>Copies of a block may differ due to failure during output operation. </a:t>
            </a:r>
          </a:p>
          <a:p>
            <a:pPr marL="381000" indent="-381000"/>
            <a:r>
              <a:rPr lang="en-US" altLang="en-US" sz="2400" dirty="0"/>
              <a:t>To recover from failure:</a:t>
            </a:r>
          </a:p>
          <a:p>
            <a:pPr marL="457200" lvl="1" indent="0">
              <a:buNone/>
            </a:pPr>
            <a:r>
              <a:rPr lang="en-US" altLang="en-US" sz="2000" dirty="0">
                <a:solidFill>
                  <a:srgbClr val="FF9900"/>
                </a:solidFill>
              </a:rPr>
              <a:t>1.    </a:t>
            </a:r>
            <a:r>
              <a:rPr lang="en-US" altLang="en-US" sz="2000" dirty="0"/>
              <a:t>First find inconsistent blocks:</a:t>
            </a:r>
          </a:p>
          <a:p>
            <a:pPr marL="1200150" lvl="2" indent="-342900">
              <a:buFont typeface="Monotype Sorts" charset="2"/>
              <a:buAutoNum type="arabicPeriod"/>
            </a:pPr>
            <a:r>
              <a:rPr lang="en-US" altLang="en-US" sz="1800" i="1" dirty="0"/>
              <a:t>Expensive solution</a:t>
            </a:r>
            <a:r>
              <a:rPr lang="en-US" altLang="en-US" sz="1800" dirty="0"/>
              <a:t>: Compare the two copies of every disk block.</a:t>
            </a:r>
          </a:p>
          <a:p>
            <a:pPr marL="1200150" lvl="2" indent="-342900">
              <a:buFont typeface="Monotype Sorts" charset="2"/>
              <a:buAutoNum type="arabicPeriod"/>
            </a:pPr>
            <a:r>
              <a:rPr lang="en-US" altLang="en-US" sz="1800" i="1" dirty="0"/>
              <a:t>Better solution</a:t>
            </a:r>
            <a:r>
              <a:rPr lang="en-US" altLang="en-US" sz="1800" dirty="0"/>
              <a:t>: </a:t>
            </a:r>
          </a:p>
          <a:p>
            <a:pPr lvl="3">
              <a:buSzPct val="80000"/>
            </a:pPr>
            <a:r>
              <a:rPr lang="en-US" altLang="en-US" sz="1600" dirty="0"/>
              <a:t>Record in-progress disk writes on non-volatile storage (Flash, Non-volatile RAM or special area of disk). </a:t>
            </a:r>
          </a:p>
          <a:p>
            <a:pPr lvl="3">
              <a:buSzPct val="80000"/>
            </a:pPr>
            <a:r>
              <a:rPr lang="en-US" altLang="en-US" sz="1600" dirty="0"/>
              <a:t> Use this information during recovery  to find blocks that may be inconsistent, and only compare copies of these. </a:t>
            </a:r>
          </a:p>
          <a:p>
            <a:pPr lvl="3">
              <a:buSzPct val="80000"/>
            </a:pPr>
            <a:r>
              <a:rPr lang="en-US" altLang="en-US" sz="1600" dirty="0"/>
              <a:t>Used in hardware RAID systems</a:t>
            </a:r>
          </a:p>
          <a:p>
            <a:pPr lvl="3">
              <a:buSzPct val="80000"/>
            </a:pPr>
            <a:endParaRPr lang="en-US" altLang="en-US" sz="400" dirty="0"/>
          </a:p>
          <a:p>
            <a:pPr marL="457200" lvl="1" indent="0">
              <a:spcBef>
                <a:spcPts val="0"/>
              </a:spcBef>
              <a:buNone/>
            </a:pPr>
            <a:r>
              <a:rPr lang="en-US" altLang="en-US" sz="2000" dirty="0">
                <a:solidFill>
                  <a:srgbClr val="FF9900"/>
                </a:solidFill>
              </a:rPr>
              <a:t>2.   </a:t>
            </a:r>
            <a:r>
              <a:rPr lang="en-US" altLang="en-US" sz="2000" dirty="0"/>
              <a:t>If either copy of an inconsistent block is detected to have an error </a:t>
            </a:r>
            <a:r>
              <a:rPr lang="en-US" altLang="en-US" sz="2000" dirty="0" smtClean="0"/>
              <a:t>(</a:t>
            </a:r>
            <a:r>
              <a:rPr lang="en-US" altLang="en-US" sz="2000" dirty="0"/>
              <a:t>bad checksum), overwrite it by the other copy.  If both have no error, </a:t>
            </a:r>
            <a:r>
              <a:rPr lang="en-US" altLang="en-US" sz="2000" dirty="0" smtClean="0"/>
              <a:t>but </a:t>
            </a:r>
            <a:r>
              <a:rPr lang="en-US" altLang="en-US" sz="2000" dirty="0"/>
              <a:t>are different, overwrite the second block by the first block.   </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6</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69480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a:t>
            </a:r>
          </a:p>
        </p:txBody>
      </p:sp>
      <p:sp>
        <p:nvSpPr>
          <p:cNvPr id="3" name="内容占位符 2"/>
          <p:cNvSpPr>
            <a:spLocks noGrp="1"/>
          </p:cNvSpPr>
          <p:nvPr>
            <p:ph idx="1"/>
          </p:nvPr>
        </p:nvSpPr>
        <p:spPr/>
        <p:txBody>
          <a:bodyPr/>
          <a:lstStyle/>
          <a:p>
            <a:r>
              <a:rPr lang="en-US" altLang="en-US" sz="2400" b="1" dirty="0">
                <a:solidFill>
                  <a:srgbClr val="002060"/>
                </a:solidFill>
                <a:latin typeface="+mn-ea"/>
              </a:rPr>
              <a:t>Physical blocks</a:t>
            </a:r>
            <a:r>
              <a:rPr lang="en-US" altLang="en-US" sz="2400" dirty="0">
                <a:solidFill>
                  <a:srgbClr val="002060"/>
                </a:solidFill>
                <a:latin typeface="+mn-ea"/>
              </a:rPr>
              <a:t> </a:t>
            </a:r>
            <a:r>
              <a:rPr lang="en-US" altLang="en-US" sz="2400" dirty="0">
                <a:latin typeface="+mn-ea"/>
              </a:rPr>
              <a:t>are those blocks residing on the disk. </a:t>
            </a:r>
          </a:p>
          <a:p>
            <a:r>
              <a:rPr lang="en-US" altLang="en-US" sz="2400" b="1" dirty="0">
                <a:solidFill>
                  <a:srgbClr val="002060"/>
                </a:solidFill>
                <a:latin typeface="+mn-ea"/>
              </a:rPr>
              <a:t>Buffer blocks</a:t>
            </a:r>
            <a:r>
              <a:rPr lang="en-US" altLang="en-US" sz="2400" dirty="0">
                <a:solidFill>
                  <a:srgbClr val="002060"/>
                </a:solidFill>
                <a:latin typeface="+mn-ea"/>
              </a:rPr>
              <a:t> </a:t>
            </a:r>
            <a:r>
              <a:rPr lang="en-US" altLang="en-US" sz="2400" dirty="0">
                <a:latin typeface="+mn-ea"/>
              </a:rPr>
              <a:t>are the blocks residing temporarily in main memory.</a:t>
            </a:r>
          </a:p>
          <a:p>
            <a:r>
              <a:rPr lang="en-US" altLang="en-US" sz="2400" dirty="0">
                <a:latin typeface="+mn-ea"/>
              </a:rPr>
              <a:t>Block movements between  disk and main memory are initiated through the following two operations:</a:t>
            </a:r>
          </a:p>
          <a:p>
            <a:pPr lvl="1"/>
            <a:r>
              <a:rPr lang="en-US" altLang="en-US" sz="2000" b="1" dirty="0">
                <a:solidFill>
                  <a:srgbClr val="002060"/>
                </a:solidFill>
                <a:latin typeface="+mn-ea"/>
              </a:rPr>
              <a:t>input</a:t>
            </a:r>
            <a:r>
              <a:rPr lang="en-US" altLang="en-US" sz="2000" b="1" dirty="0">
                <a:solidFill>
                  <a:srgbClr val="000099"/>
                </a:solidFill>
                <a:latin typeface="+mn-ea"/>
              </a:rPr>
              <a:t> </a:t>
            </a:r>
            <a:r>
              <a:rPr lang="en-US" altLang="en-US" sz="2000" dirty="0">
                <a:latin typeface="+mn-ea"/>
              </a:rPr>
              <a:t>(</a:t>
            </a:r>
            <a:r>
              <a:rPr lang="en-US" altLang="en-US" sz="2000" i="1" dirty="0">
                <a:latin typeface="+mn-ea"/>
              </a:rPr>
              <a:t>B</a:t>
            </a:r>
            <a:r>
              <a:rPr lang="en-US" altLang="en-US" sz="2000" dirty="0">
                <a:latin typeface="+mn-ea"/>
              </a:rPr>
              <a:t>) transfers the physical block </a:t>
            </a:r>
            <a:r>
              <a:rPr lang="en-US" altLang="en-US" sz="2000" i="1" dirty="0">
                <a:latin typeface="+mn-ea"/>
              </a:rPr>
              <a:t>B  </a:t>
            </a:r>
            <a:r>
              <a:rPr lang="en-US" altLang="en-US" sz="2000" dirty="0">
                <a:latin typeface="+mn-ea"/>
              </a:rPr>
              <a:t>to main memory.</a:t>
            </a:r>
          </a:p>
          <a:p>
            <a:pPr lvl="1"/>
            <a:r>
              <a:rPr lang="en-US" altLang="en-US" sz="2000" b="1" dirty="0">
                <a:solidFill>
                  <a:srgbClr val="002060"/>
                </a:solidFill>
                <a:latin typeface="+mn-ea"/>
              </a:rPr>
              <a:t>output </a:t>
            </a:r>
            <a:r>
              <a:rPr lang="en-US" altLang="en-US" sz="2000" dirty="0">
                <a:latin typeface="+mn-ea"/>
              </a:rPr>
              <a:t>(</a:t>
            </a:r>
            <a:r>
              <a:rPr lang="en-US" altLang="en-US" sz="2000" i="1" dirty="0">
                <a:latin typeface="+mn-ea"/>
              </a:rPr>
              <a:t>B</a:t>
            </a:r>
            <a:r>
              <a:rPr lang="en-US" altLang="en-US" sz="2000" dirty="0">
                <a:latin typeface="+mn-ea"/>
              </a:rPr>
              <a:t>) transfers the buffer block </a:t>
            </a:r>
            <a:r>
              <a:rPr lang="en-US" altLang="en-US" sz="2000" i="1" dirty="0">
                <a:latin typeface="+mn-ea"/>
              </a:rPr>
              <a:t>B </a:t>
            </a:r>
            <a:r>
              <a:rPr lang="en-US" altLang="en-US" sz="2000" dirty="0">
                <a:latin typeface="+mn-ea"/>
              </a:rPr>
              <a:t>to the disk, and replaces the appropriate physical block there.</a:t>
            </a:r>
          </a:p>
          <a:p>
            <a:r>
              <a:rPr lang="en-US" altLang="en-US" sz="2400" dirty="0">
                <a:latin typeface="+mn-ea"/>
              </a:rPr>
              <a:t>We assume, for simplicity, that each data item fits in, and is stored inside, a single block.</a:t>
            </a:r>
          </a:p>
          <a:p>
            <a:endParaRPr lang="zh-CN" altLang="en-US" dirty="0">
              <a:latin typeface="+mn-ea"/>
            </a:endParaRP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7</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130170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a:t>
            </a:r>
          </a:p>
        </p:txBody>
      </p:sp>
      <p:sp>
        <p:nvSpPr>
          <p:cNvPr id="3" name="内容占位符 2"/>
          <p:cNvSpPr>
            <a:spLocks noGrp="1"/>
          </p:cNvSpPr>
          <p:nvPr>
            <p:ph idx="1"/>
          </p:nvPr>
        </p:nvSpPr>
        <p:spPr/>
        <p:txBody>
          <a:bodyPr/>
          <a:lstStyle/>
          <a:p>
            <a:pPr>
              <a:spcBef>
                <a:spcPts val="0"/>
              </a:spcBef>
            </a:pPr>
            <a:r>
              <a:rPr lang="en-US" altLang="en-US" sz="2000" dirty="0"/>
              <a:t>Each transaction </a:t>
            </a:r>
            <a:r>
              <a:rPr lang="en-US" altLang="en-US" sz="2000" i="1" dirty="0" err="1"/>
              <a:t>T</a:t>
            </a:r>
            <a:r>
              <a:rPr lang="en-US" altLang="en-US" sz="2000" i="1" baseline="-25000" dirty="0" err="1"/>
              <a:t>i</a:t>
            </a:r>
            <a:r>
              <a:rPr lang="en-US" altLang="en-US" sz="2000" i="1" dirty="0"/>
              <a:t> </a:t>
            </a:r>
            <a:r>
              <a:rPr lang="en-US" altLang="en-US" sz="2000" dirty="0"/>
              <a:t>has its private work-area in which local copies of all data items accessed and updated by it are kept.</a:t>
            </a:r>
          </a:p>
          <a:p>
            <a:pPr lvl="1">
              <a:spcBef>
                <a:spcPts val="0"/>
              </a:spcBef>
            </a:pPr>
            <a:r>
              <a:rPr lang="en-US" altLang="en-US" sz="1800" dirty="0"/>
              <a:t> </a:t>
            </a:r>
            <a:r>
              <a:rPr lang="en-US" altLang="en-US" sz="1800" i="1" dirty="0" err="1"/>
              <a:t>T</a:t>
            </a:r>
            <a:r>
              <a:rPr lang="en-US" altLang="en-US" sz="1800" i="1" baseline="-25000" dirty="0" err="1"/>
              <a:t>i</a:t>
            </a:r>
            <a:r>
              <a:rPr lang="en-US" altLang="en-US" sz="1800" i="1" baseline="-25000" dirty="0"/>
              <a:t> </a:t>
            </a:r>
            <a:r>
              <a:rPr lang="en-US" altLang="en-US" sz="1800" dirty="0"/>
              <a:t>'s local copy of a data item </a:t>
            </a:r>
            <a:r>
              <a:rPr lang="en-US" altLang="en-US" sz="1800" i="1" dirty="0"/>
              <a:t>X</a:t>
            </a:r>
            <a:r>
              <a:rPr lang="en-US" altLang="en-US" sz="1800" dirty="0"/>
              <a:t> is called </a:t>
            </a:r>
            <a:r>
              <a:rPr lang="en-US" altLang="en-US" sz="1800" i="1" dirty="0"/>
              <a:t>x</a:t>
            </a:r>
            <a:r>
              <a:rPr lang="en-US" altLang="en-US" sz="1800" i="1" baseline="-25000" dirty="0"/>
              <a:t>i</a:t>
            </a:r>
            <a:r>
              <a:rPr lang="en-US" altLang="en-US" sz="1800" i="1" dirty="0"/>
              <a:t>.</a:t>
            </a:r>
            <a:endParaRPr lang="en-US" altLang="en-US" sz="1800" dirty="0"/>
          </a:p>
          <a:p>
            <a:pPr>
              <a:spcBef>
                <a:spcPts val="0"/>
              </a:spcBef>
            </a:pPr>
            <a:r>
              <a:rPr lang="en-US" altLang="en-US" sz="2000" dirty="0"/>
              <a:t>Transferring data items between system buffer blocks and its private work-area done by:</a:t>
            </a:r>
          </a:p>
          <a:p>
            <a:pPr lvl="1">
              <a:spcBef>
                <a:spcPts val="0"/>
              </a:spcBef>
            </a:pPr>
            <a:r>
              <a:rPr lang="en-US" altLang="en-US" sz="1800" b="1" dirty="0">
                <a:solidFill>
                  <a:srgbClr val="002060"/>
                </a:solidFill>
              </a:rPr>
              <a:t>read</a:t>
            </a:r>
            <a:r>
              <a:rPr lang="en-US" altLang="en-US" sz="1800" dirty="0"/>
              <a:t>(</a:t>
            </a:r>
            <a:r>
              <a:rPr lang="en-US" altLang="en-US" sz="1800" i="1" dirty="0"/>
              <a:t>X</a:t>
            </a:r>
            <a:r>
              <a:rPr lang="en-US" altLang="en-US" sz="1800" dirty="0"/>
              <a:t>) assigns the value of data item </a:t>
            </a:r>
            <a:r>
              <a:rPr lang="en-US" altLang="en-US" sz="1800" i="1" dirty="0"/>
              <a:t>X</a:t>
            </a:r>
            <a:r>
              <a:rPr lang="en-US" altLang="en-US" sz="1800" dirty="0"/>
              <a:t> to the local variable </a:t>
            </a:r>
            <a:r>
              <a:rPr lang="en-US" altLang="en-US" sz="1800" i="1" dirty="0"/>
              <a:t>x</a:t>
            </a:r>
            <a:r>
              <a:rPr lang="en-US" altLang="en-US" sz="1800" i="1" baseline="-25000" dirty="0"/>
              <a:t>i</a:t>
            </a:r>
            <a:r>
              <a:rPr lang="en-US" altLang="en-US" sz="1800" dirty="0"/>
              <a:t>.</a:t>
            </a:r>
          </a:p>
          <a:p>
            <a:pPr lvl="1">
              <a:spcBef>
                <a:spcPts val="0"/>
              </a:spcBef>
            </a:pPr>
            <a:r>
              <a:rPr lang="en-US" altLang="en-US" sz="1800" b="1" dirty="0">
                <a:solidFill>
                  <a:srgbClr val="002060"/>
                </a:solidFill>
              </a:rPr>
              <a:t>write</a:t>
            </a:r>
            <a:r>
              <a:rPr lang="en-US" altLang="en-US" sz="1800" dirty="0"/>
              <a:t>(</a:t>
            </a:r>
            <a:r>
              <a:rPr lang="en-US" altLang="en-US" sz="1800" i="1" dirty="0"/>
              <a:t>X</a:t>
            </a:r>
            <a:r>
              <a:rPr lang="en-US" altLang="en-US" sz="1800" dirty="0"/>
              <a:t>) assigns the value of local variable </a:t>
            </a:r>
            <a:r>
              <a:rPr lang="en-US" altLang="en-US" sz="1800" i="1" dirty="0"/>
              <a:t>x</a:t>
            </a:r>
            <a:r>
              <a:rPr lang="en-US" altLang="en-US" sz="1800" i="1" baseline="-25000" dirty="0"/>
              <a:t>i</a:t>
            </a:r>
            <a:r>
              <a:rPr lang="en-US" altLang="en-US" sz="1800" i="1" dirty="0"/>
              <a:t> </a:t>
            </a:r>
            <a:r>
              <a:rPr lang="en-US" altLang="en-US" sz="1800" dirty="0"/>
              <a:t>to data item {</a:t>
            </a:r>
            <a:r>
              <a:rPr lang="en-US" altLang="en-US" sz="1800" i="1" dirty="0"/>
              <a:t>X</a:t>
            </a:r>
            <a:r>
              <a:rPr lang="en-US" altLang="en-US" sz="1800" dirty="0"/>
              <a:t>} in the buffer block.</a:t>
            </a:r>
          </a:p>
          <a:p>
            <a:pPr lvl="1">
              <a:spcBef>
                <a:spcPts val="0"/>
              </a:spcBef>
            </a:pPr>
            <a:r>
              <a:rPr lang="en-US" altLang="en-US" sz="1800" dirty="0"/>
              <a:t>Note:</a:t>
            </a:r>
            <a:r>
              <a:rPr lang="en-US" altLang="en-US" sz="1800" b="1" dirty="0"/>
              <a:t> output</a:t>
            </a:r>
            <a:r>
              <a:rPr lang="en-US" altLang="en-US" sz="1800" dirty="0"/>
              <a:t>(</a:t>
            </a:r>
            <a:r>
              <a:rPr lang="en-US" altLang="en-US" sz="1800" i="1" dirty="0"/>
              <a:t>B</a:t>
            </a:r>
            <a:r>
              <a:rPr lang="en-US" altLang="en-US" sz="1800" i="1" baseline="-25000" dirty="0"/>
              <a:t>X</a:t>
            </a:r>
            <a:r>
              <a:rPr lang="en-US" altLang="en-US" sz="1800" dirty="0"/>
              <a:t>) need not immediately follow </a:t>
            </a:r>
            <a:r>
              <a:rPr lang="en-US" altLang="en-US" sz="1800" b="1" dirty="0"/>
              <a:t>write</a:t>
            </a:r>
            <a:r>
              <a:rPr lang="en-US" altLang="en-US" sz="1800" dirty="0"/>
              <a:t>(</a:t>
            </a:r>
            <a:r>
              <a:rPr lang="en-US" altLang="en-US" sz="1800" i="1" dirty="0"/>
              <a:t>X</a:t>
            </a:r>
            <a:r>
              <a:rPr lang="en-US" altLang="en-US" sz="1800" dirty="0"/>
              <a:t>). System can perform the </a:t>
            </a:r>
            <a:r>
              <a:rPr lang="en-US" altLang="en-US" sz="1800" b="1" dirty="0"/>
              <a:t>output</a:t>
            </a:r>
            <a:r>
              <a:rPr lang="en-US" altLang="en-US" sz="1800" dirty="0"/>
              <a:t> operation when it deems fit.</a:t>
            </a:r>
          </a:p>
          <a:p>
            <a:pPr>
              <a:spcBef>
                <a:spcPts val="0"/>
              </a:spcBef>
            </a:pPr>
            <a:r>
              <a:rPr lang="en-US" altLang="en-US" sz="2000" dirty="0"/>
              <a:t>Transactions </a:t>
            </a:r>
          </a:p>
          <a:p>
            <a:pPr lvl="1">
              <a:spcBef>
                <a:spcPts val="0"/>
              </a:spcBef>
            </a:pPr>
            <a:r>
              <a:rPr lang="en-US" altLang="en-US" sz="1800" dirty="0"/>
              <a:t>Must perform </a:t>
            </a:r>
            <a:r>
              <a:rPr lang="en-US" altLang="en-US" sz="1800" b="1" dirty="0"/>
              <a:t>read</a:t>
            </a:r>
            <a:r>
              <a:rPr lang="en-US" altLang="en-US" sz="1800" dirty="0"/>
              <a:t>(</a:t>
            </a:r>
            <a:r>
              <a:rPr lang="en-US" altLang="en-US" sz="1800" i="1" dirty="0"/>
              <a:t>X</a:t>
            </a:r>
            <a:r>
              <a:rPr lang="en-US" altLang="en-US" sz="1800" dirty="0"/>
              <a:t>) before accessing </a:t>
            </a:r>
            <a:r>
              <a:rPr lang="en-US" altLang="en-US" sz="1800" i="1" dirty="0"/>
              <a:t>X</a:t>
            </a:r>
            <a:r>
              <a:rPr lang="en-US" altLang="en-US" sz="1800" dirty="0"/>
              <a:t> for the first time (subsequent reads can be from local copy) </a:t>
            </a:r>
          </a:p>
          <a:p>
            <a:pPr lvl="1">
              <a:spcBef>
                <a:spcPts val="0"/>
              </a:spcBef>
            </a:pPr>
            <a:r>
              <a:rPr lang="en-US" altLang="en-US" sz="1800" b="1" dirty="0"/>
              <a:t>write</a:t>
            </a:r>
            <a:r>
              <a:rPr lang="en-US" altLang="en-US" sz="1800" dirty="0"/>
              <a:t>(</a:t>
            </a:r>
            <a:r>
              <a:rPr lang="en-US" altLang="en-US" sz="1800" i="1" dirty="0"/>
              <a:t>X</a:t>
            </a:r>
            <a:r>
              <a:rPr lang="en-US" altLang="en-US" sz="1800" dirty="0"/>
              <a:t>) can be executed at any time before the transaction commits</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8</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spTree>
    <p:extLst>
      <p:ext uri="{BB962C8B-B14F-4D97-AF65-F5344CB8AC3E}">
        <p14:creationId xmlns:p14="http://schemas.microsoft.com/office/powerpoint/2010/main" val="388913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9</a:t>
            </a:fld>
            <a:endParaRPr lang="en-US" altLang="zh-CN"/>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恢复系统</a:t>
            </a:r>
            <a:endParaRPr lang="zh-CN" altLang="zh-CN"/>
          </a:p>
        </p:txBody>
      </p:sp>
      <p:pic>
        <p:nvPicPr>
          <p:cNvPr id="6" name="Picture 2"/>
          <p:cNvPicPr>
            <a:picLocks noChangeAspect="1"/>
          </p:cNvPicPr>
          <p:nvPr/>
        </p:nvPicPr>
        <p:blipFill>
          <a:blip r:embed="rId2"/>
          <a:stretch>
            <a:fillRect/>
          </a:stretch>
        </p:blipFill>
        <p:spPr>
          <a:xfrm>
            <a:off x="2195736" y="1408063"/>
            <a:ext cx="5131879" cy="4992737"/>
          </a:xfrm>
          <a:prstGeom prst="rect">
            <a:avLst/>
          </a:prstGeom>
        </p:spPr>
      </p:pic>
    </p:spTree>
    <p:extLst>
      <p:ext uri="{BB962C8B-B14F-4D97-AF65-F5344CB8AC3E}">
        <p14:creationId xmlns:p14="http://schemas.microsoft.com/office/powerpoint/2010/main" val="12120793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9"/>
</p:tagLst>
</file>

<file path=ppt/tags/tag2.xml><?xml version="1.0" encoding="utf-8"?>
<p:tagLst xmlns:a="http://schemas.openxmlformats.org/drawingml/2006/main" xmlns:r="http://schemas.openxmlformats.org/officeDocument/2006/relationships" xmlns:p="http://schemas.openxmlformats.org/presentationml/2006/main">
  <p:tag name="TIMING" val="|18.6"/>
</p:tagLst>
</file>

<file path=ppt/tags/tag3.xml><?xml version="1.0" encoding="utf-8"?>
<p:tagLst xmlns:a="http://schemas.openxmlformats.org/drawingml/2006/main" xmlns:r="http://schemas.openxmlformats.org/officeDocument/2006/relationships" xmlns:p="http://schemas.openxmlformats.org/presentationml/2006/main">
  <p:tag name="TIMING" val="|67.4"/>
</p:tagLst>
</file>

<file path=ppt/tags/tag4.xml><?xml version="1.0" encoding="utf-8"?>
<p:tagLst xmlns:a="http://schemas.openxmlformats.org/drawingml/2006/main" xmlns:r="http://schemas.openxmlformats.org/officeDocument/2006/relationships" xmlns:p="http://schemas.openxmlformats.org/presentationml/2006/main">
  <p:tag name="TIMING" val="|20.1|33.5"/>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C:\www\Microsoft Office\Templates\演示文稿\个人主页 (标准).pot</Template>
  <TotalTime>2207</TotalTime>
  <Words>3312</Words>
  <Application>Microsoft Office PowerPoint</Application>
  <PresentationFormat>全屏显示(4:3)</PresentationFormat>
  <Paragraphs>391</Paragraphs>
  <Slides>43</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6" baseType="lpstr">
      <vt:lpstr>Monotype Sorts</vt:lpstr>
      <vt:lpstr>黑体</vt:lpstr>
      <vt:lpstr>华文新魏</vt:lpstr>
      <vt:lpstr>隶书</vt:lpstr>
      <vt:lpstr>宋体</vt:lpstr>
      <vt:lpstr>Arial</vt:lpstr>
      <vt:lpstr>Symbol</vt:lpstr>
      <vt:lpstr>Tahoma</vt:lpstr>
      <vt:lpstr>Times New Roman</vt:lpstr>
      <vt:lpstr>Webdings</vt:lpstr>
      <vt:lpstr>Wingdings</vt:lpstr>
      <vt:lpstr>个人主页 (标准)</vt:lpstr>
      <vt:lpstr>Microsoft Excel 97-2003 工作表</vt:lpstr>
      <vt:lpstr>PowerPoint 演示文稿</vt:lpstr>
      <vt:lpstr>提纲</vt:lpstr>
      <vt:lpstr>故障分类</vt:lpstr>
      <vt:lpstr>存储器</vt:lpstr>
      <vt:lpstr>稳定存储器的实现</vt:lpstr>
      <vt:lpstr>防止存储介质发生故障</vt:lpstr>
      <vt:lpstr>数据访问</vt:lpstr>
      <vt:lpstr>数据访问</vt:lpstr>
      <vt:lpstr>数据访问</vt:lpstr>
      <vt:lpstr>恢复与原子性性</vt:lpstr>
      <vt:lpstr>恢复与原子性</vt:lpstr>
      <vt:lpstr>恢复与原子性</vt:lpstr>
      <vt:lpstr>Oracle Redo日志</vt:lpstr>
      <vt:lpstr>恢复与原子性</vt:lpstr>
      <vt:lpstr>恢复与原子性</vt:lpstr>
      <vt:lpstr>恢复与原子性</vt:lpstr>
      <vt:lpstr>恢复与原子性</vt:lpstr>
      <vt:lpstr>恢复与原子性</vt:lpstr>
      <vt:lpstr>恢复与原子性</vt:lpstr>
      <vt:lpstr>恢复与原子性</vt:lpstr>
      <vt:lpstr>恢复与原子性</vt:lpstr>
      <vt:lpstr>恢复与原子性</vt:lpstr>
      <vt:lpstr>恢复与原子性</vt:lpstr>
      <vt:lpstr>并发事务的恢复</vt:lpstr>
      <vt:lpstr>并发事务的恢复</vt:lpstr>
      <vt:lpstr>并发事务的恢复</vt:lpstr>
      <vt:lpstr>并发事务的恢复</vt:lpstr>
      <vt:lpstr>恢复算法</vt:lpstr>
      <vt:lpstr>恢复算法</vt:lpstr>
      <vt:lpstr>恢复算法</vt:lpstr>
      <vt:lpstr>恢复算法</vt:lpstr>
      <vt:lpstr>恢复算法</vt:lpstr>
      <vt:lpstr>缓冲区管理</vt:lpstr>
      <vt:lpstr>缓冲区管理</vt:lpstr>
      <vt:lpstr>数据库缓冲</vt:lpstr>
      <vt:lpstr>缓冲区管理</vt:lpstr>
      <vt:lpstr>缓冲区管理</vt:lpstr>
      <vt:lpstr>缓冲区管理</vt:lpstr>
      <vt:lpstr>模糊检查点</vt:lpstr>
      <vt:lpstr>模糊检查点</vt:lpstr>
      <vt:lpstr>非易失性存储器上数据丢失的故障</vt:lpstr>
      <vt:lpstr>非易失性存储器上数据丢失的故障</vt:lpstr>
      <vt:lpstr>两地三中心容灾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lh</dc:creator>
  <cp:lastModifiedBy>Windows 用户</cp:lastModifiedBy>
  <cp:revision>723</cp:revision>
  <dcterms:created xsi:type="dcterms:W3CDTF">2018-06-17T06:18:41Z</dcterms:created>
  <dcterms:modified xsi:type="dcterms:W3CDTF">2022-02-05T13:52:09Z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