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9" r:id="rId2"/>
    <p:sldId id="389" r:id="rId3"/>
    <p:sldId id="351" r:id="rId4"/>
    <p:sldId id="411" r:id="rId5"/>
    <p:sldId id="410" r:id="rId6"/>
    <p:sldId id="412" r:id="rId7"/>
    <p:sldId id="413" r:id="rId8"/>
    <p:sldId id="414" r:id="rId9"/>
    <p:sldId id="421" r:id="rId10"/>
    <p:sldId id="396" r:id="rId11"/>
    <p:sldId id="402" r:id="rId12"/>
    <p:sldId id="415" r:id="rId13"/>
    <p:sldId id="397" r:id="rId14"/>
    <p:sldId id="401" r:id="rId15"/>
    <p:sldId id="403" r:id="rId16"/>
    <p:sldId id="425" r:id="rId17"/>
    <p:sldId id="404" r:id="rId18"/>
    <p:sldId id="398" r:id="rId19"/>
    <p:sldId id="422" r:id="rId20"/>
    <p:sldId id="400" r:id="rId21"/>
    <p:sldId id="399" r:id="rId22"/>
    <p:sldId id="407" r:id="rId23"/>
    <p:sldId id="424" r:id="rId24"/>
    <p:sldId id="423" r:id="rId25"/>
    <p:sldId id="390" r:id="rId26"/>
    <p:sldId id="409" r:id="rId27"/>
    <p:sldId id="391" r:id="rId28"/>
    <p:sldId id="393" r:id="rId29"/>
    <p:sldId id="416" r:id="rId30"/>
    <p:sldId id="417" r:id="rId31"/>
    <p:sldId id="382" r:id="rId32"/>
    <p:sldId id="418" r:id="rId33"/>
    <p:sldId id="420" r:id="rId34"/>
    <p:sldId id="350" r:id="rId35"/>
  </p:sldIdLst>
  <p:sldSz cx="12192000" cy="6858000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星宇" initials="贾" lastIdx="1" clrIdx="0">
    <p:extLst>
      <p:ext uri="{19B8F6BF-5375-455C-9EA6-DF929625EA0E}">
        <p15:presenceInfo xmlns:p15="http://schemas.microsoft.com/office/powerpoint/2012/main" userId="a04fe94cca9b0d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71919"/>
    <a:srgbClr val="FFC001"/>
    <a:srgbClr val="145389"/>
    <a:srgbClr val="181CFF"/>
    <a:srgbClr val="79B0BD"/>
    <a:srgbClr val="2088DE"/>
    <a:srgbClr val="4F91A0"/>
    <a:srgbClr val="37CAEC"/>
    <a:srgbClr val="08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9593" autoAdjust="0"/>
  </p:normalViewPr>
  <p:slideViewPr>
    <p:cSldViewPr snapToGrid="0">
      <p:cViewPr varScale="1">
        <p:scale>
          <a:sx n="89" d="100"/>
          <a:sy n="89" d="100"/>
        </p:scale>
        <p:origin x="296" y="60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89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7561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15605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1790560" y="1607121"/>
            <a:ext cx="861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硬件、描述语言和神经网络的部署</a:t>
            </a: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ED4844-6796-B2F1-A165-AEEF9147921D}"/>
              </a:ext>
            </a:extLst>
          </p:cNvPr>
          <p:cNvSpPr txBox="1"/>
          <p:nvPr/>
        </p:nvSpPr>
        <p:spPr>
          <a:xfrm>
            <a:off x="142240" y="203200"/>
            <a:ext cx="589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CF6A4-74F5-BFD2-BB1B-4CF18CE8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" y="1126530"/>
            <a:ext cx="7648576" cy="5729464"/>
          </a:xfrm>
          <a:prstGeom prst="rect">
            <a:avLst/>
          </a:prstGeom>
        </p:spPr>
      </p:pic>
      <p:sp>
        <p:nvSpPr>
          <p:cNvPr id="7" name="Text Box 56">
            <a:extLst>
              <a:ext uri="{FF2B5EF4-FFF2-40B4-BE49-F238E27FC236}">
                <a16:creationId xmlns:a16="http://schemas.microsoft.com/office/drawing/2014/main" id="{7A18E61C-C542-9299-23B4-84EE9530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945" y="1068388"/>
            <a:ext cx="3647408" cy="58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触发器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Q=1,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触发器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Q=0,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复位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原来为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原来为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（寄存）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，不定态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不允许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4583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ED4844-6796-B2F1-A165-AEEF9147921D}"/>
              </a:ext>
            </a:extLst>
          </p:cNvPr>
          <p:cNvSpPr txBox="1"/>
          <p:nvPr/>
        </p:nvSpPr>
        <p:spPr>
          <a:xfrm>
            <a:off x="142240" y="203200"/>
            <a:ext cx="553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FD6A04-FB70-EE72-01B9-6328E00A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9" y="1754809"/>
            <a:ext cx="4463215" cy="41823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642038-210D-78B7-A97A-FCC7C8ACC558}"/>
              </a:ext>
            </a:extLst>
          </p:cNvPr>
          <p:cNvSpPr txBox="1"/>
          <p:nvPr/>
        </p:nvSpPr>
        <p:spPr>
          <a:xfrm>
            <a:off x="2150668" y="3661299"/>
            <a:ext cx="70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81CFF"/>
                </a:solidFill>
              </a:rPr>
              <a:t>CLK</a:t>
            </a:r>
            <a:endParaRPr lang="zh-CN" altLang="en-US" b="1" dirty="0">
              <a:solidFill>
                <a:srgbClr val="181CFF"/>
              </a:solidFill>
            </a:endParaRPr>
          </a:p>
        </p:txBody>
      </p:sp>
      <p:sp>
        <p:nvSpPr>
          <p:cNvPr id="8" name="Text Box 56">
            <a:extLst>
              <a:ext uri="{FF2B5EF4-FFF2-40B4-BE49-F238E27FC236}">
                <a16:creationId xmlns:a16="http://schemas.microsoft.com/office/drawing/2014/main" id="{E116B5CE-6F06-EE9E-0BFB-93E484BD8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585" y="2039540"/>
            <a:ext cx="6795822" cy="36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，无论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CLK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，无论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CLK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CLRN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，无脉冲上升沿保持，有脉冲上升沿时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Q=D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PRN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CLRN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，无论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如何，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5331237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逻辑电路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D29FD6-BF0D-79C3-A75C-442DB1CB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806" y="1764506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组合电路：</a:t>
            </a: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C04878C1-8AB9-1BBA-47BD-55F9BDC3703A}"/>
              </a:ext>
            </a:extLst>
          </p:cNvPr>
          <p:cNvSpPr>
            <a:spLocks/>
          </p:cNvSpPr>
          <p:nvPr/>
        </p:nvSpPr>
        <p:spPr bwMode="auto">
          <a:xfrm>
            <a:off x="2536031" y="1908969"/>
            <a:ext cx="504825" cy="2520950"/>
          </a:xfrm>
          <a:prstGeom prst="leftBrace">
            <a:avLst>
              <a:gd name="adj1" fmla="val 4159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F914F55-20AC-C6D0-A549-A7240071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694" y="1693069"/>
            <a:ext cx="5832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电路某一时刻的输出仅取决于该时刻的输入，与以前各时刻的输入无关。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F0A2DD9-D58F-16F8-51FA-3B0E2D1D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19" y="3852069"/>
            <a:ext cx="58324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电路某一时刻的输出不仅取决于该时刻的输入，还与以前的状态有关。因此，时序逻辑电路具有记忆功能。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72B281B-4C1B-35CB-81C3-D9E2922E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856" y="3852069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时序电路：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2322EBDA-9F99-4392-0141-E7C2E870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23" y="2051844"/>
            <a:ext cx="67710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逻辑电路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88B056C0-4BC3-31A9-A82C-FD50CA86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831" y="2340769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无记忆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D85FA81D-2429-0FFC-B4DD-F7E64A08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856" y="4485481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有记忆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9151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48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组合逻辑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数据选择器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95924-AAF8-52FE-16F6-4854CACD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3" y="1126530"/>
            <a:ext cx="7605713" cy="57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167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5A3C59-86AD-F247-D77D-AEFE6EC7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9" y="1126530"/>
            <a:ext cx="9990981" cy="57314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B652BB-EF0D-7A8F-1D74-DD63A6C99374}"/>
              </a:ext>
            </a:extLst>
          </p:cNvPr>
          <p:cNvSpPr txBox="1"/>
          <p:nvPr/>
        </p:nvSpPr>
        <p:spPr>
          <a:xfrm>
            <a:off x="142240" y="203200"/>
            <a:ext cx="748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组合逻辑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数据选择器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75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ED4844-6796-B2F1-A165-AEEF9147921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时序逻辑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计数器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8BBA88-A0A2-100F-B3F3-70CB354E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724"/>
            <a:ext cx="12192000" cy="49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4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逻辑电路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D29FD6-BF0D-79C3-A75C-442DB1CB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806" y="1764506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组合电路：</a:t>
            </a: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C04878C1-8AB9-1BBA-47BD-55F9BDC3703A}"/>
              </a:ext>
            </a:extLst>
          </p:cNvPr>
          <p:cNvSpPr>
            <a:spLocks/>
          </p:cNvSpPr>
          <p:nvPr/>
        </p:nvSpPr>
        <p:spPr bwMode="auto">
          <a:xfrm>
            <a:off x="2536031" y="1908969"/>
            <a:ext cx="504825" cy="2520950"/>
          </a:xfrm>
          <a:prstGeom prst="leftBrace">
            <a:avLst>
              <a:gd name="adj1" fmla="val 4159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F914F55-20AC-C6D0-A549-A7240071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694" y="1693069"/>
            <a:ext cx="5832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电路某一时刻的输出仅取决于该时刻的输入，与以前各时刻的输入无关。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F0A2DD9-D58F-16F8-51FA-3B0E2D1D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19" y="3852069"/>
            <a:ext cx="58324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电路某一时刻的输出不仅取决于该时刻的输入，还与以前的状态有关。因此，时序逻辑电路具有记忆功能。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72B281B-4C1B-35CB-81C3-D9E2922E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856" y="3852069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时序电路：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2322EBDA-9F99-4392-0141-E7C2E870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23" y="2051844"/>
            <a:ext cx="67710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逻辑电路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88B056C0-4BC3-31A9-A82C-FD50CA86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831" y="2340769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无记忆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D85FA81D-2429-0FFC-B4DD-F7E64A08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856" y="4485481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有记忆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92063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3436604" y="2513672"/>
            <a:ext cx="53187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硬件描述语言</a:t>
            </a:r>
          </a:p>
        </p:txBody>
      </p:sp>
    </p:spTree>
    <p:extLst>
      <p:ext uri="{BB962C8B-B14F-4D97-AF65-F5344CB8AC3E}">
        <p14:creationId xmlns:p14="http://schemas.microsoft.com/office/powerpoint/2010/main" val="8542035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C04164-8BD8-7813-E3F4-FB3B0014EB71}"/>
              </a:ext>
            </a:extLst>
          </p:cNvPr>
          <p:cNvSpPr/>
          <p:nvPr/>
        </p:nvSpPr>
        <p:spPr>
          <a:xfrm>
            <a:off x="3213497" y="5257801"/>
            <a:ext cx="5765006" cy="11215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逻辑门级描述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91E88-D3F0-14E0-A8DB-2D313780A8D2}"/>
              </a:ext>
            </a:extLst>
          </p:cNvPr>
          <p:cNvSpPr/>
          <p:nvPr/>
        </p:nvSpPr>
        <p:spPr>
          <a:xfrm>
            <a:off x="3932039" y="3014663"/>
            <a:ext cx="4327922" cy="1121569"/>
          </a:xfrm>
          <a:prstGeom prst="roundRect">
            <a:avLst/>
          </a:prstGeom>
          <a:solidFill>
            <a:srgbClr val="14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VHDL)</a:t>
            </a: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379732-8369-E727-E6B4-509AED3AB216}"/>
              </a:ext>
            </a:extLst>
          </p:cNvPr>
          <p:cNvSpPr/>
          <p:nvPr/>
        </p:nvSpPr>
        <p:spPr>
          <a:xfrm>
            <a:off x="4280892" y="1085850"/>
            <a:ext cx="3630215" cy="807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HLS,Vitis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(C,C++,OpenCL)</a:t>
            </a:r>
          </a:p>
          <a:p>
            <a:pPr algn="ct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高层次综合级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C04E890-3EC4-CD94-2855-53BBECA627B4}"/>
              </a:ext>
            </a:extLst>
          </p:cNvPr>
          <p:cNvSpPr/>
          <p:nvPr/>
        </p:nvSpPr>
        <p:spPr>
          <a:xfrm>
            <a:off x="4764881" y="1879204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A3418D6-01D1-C006-8FAC-7F0F87541D93}"/>
              </a:ext>
            </a:extLst>
          </p:cNvPr>
          <p:cNvSpPr/>
          <p:nvPr/>
        </p:nvSpPr>
        <p:spPr>
          <a:xfrm>
            <a:off x="7346156" y="1879203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48674C0-DA56-6EFC-2466-A3F96FDEE77E}"/>
              </a:ext>
            </a:extLst>
          </p:cNvPr>
          <p:cNvSpPr/>
          <p:nvPr/>
        </p:nvSpPr>
        <p:spPr>
          <a:xfrm>
            <a:off x="4776416" y="4150520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EBE02B-B400-5624-04DD-6D7CA478CB61}"/>
              </a:ext>
            </a:extLst>
          </p:cNvPr>
          <p:cNvSpPr/>
          <p:nvPr/>
        </p:nvSpPr>
        <p:spPr>
          <a:xfrm>
            <a:off x="7357691" y="4150519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FC8678-3B11-12EC-AA05-815128D81E9A}"/>
              </a:ext>
            </a:extLst>
          </p:cNvPr>
          <p:cNvSpPr txBox="1"/>
          <p:nvPr/>
        </p:nvSpPr>
        <p:spPr>
          <a:xfrm>
            <a:off x="1235868" y="1304806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94F80-36D1-D273-2C1C-C982CCC52F14}"/>
              </a:ext>
            </a:extLst>
          </p:cNvPr>
          <p:cNvSpPr txBox="1"/>
          <p:nvPr/>
        </p:nvSpPr>
        <p:spPr>
          <a:xfrm>
            <a:off x="1235868" y="3390781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101104-BF47-1C16-BFE9-0F57315ABEC3}"/>
              </a:ext>
            </a:extLst>
          </p:cNvPr>
          <p:cNvSpPr txBox="1"/>
          <p:nvPr/>
        </p:nvSpPr>
        <p:spPr>
          <a:xfrm>
            <a:off x="1235867" y="5633919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402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C04164-8BD8-7813-E3F4-FB3B0014EB71}"/>
              </a:ext>
            </a:extLst>
          </p:cNvPr>
          <p:cNvSpPr/>
          <p:nvPr/>
        </p:nvSpPr>
        <p:spPr>
          <a:xfrm>
            <a:off x="3213497" y="5257801"/>
            <a:ext cx="5765006" cy="11215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逻辑门级描述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91E88-D3F0-14E0-A8DB-2D313780A8D2}"/>
              </a:ext>
            </a:extLst>
          </p:cNvPr>
          <p:cNvSpPr/>
          <p:nvPr/>
        </p:nvSpPr>
        <p:spPr>
          <a:xfrm>
            <a:off x="3932039" y="3014663"/>
            <a:ext cx="4327922" cy="1121569"/>
          </a:xfrm>
          <a:prstGeom prst="roundRect">
            <a:avLst/>
          </a:prstGeom>
          <a:solidFill>
            <a:srgbClr val="14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VHDL)</a:t>
            </a: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379732-8369-E727-E6B4-509AED3AB216}"/>
              </a:ext>
            </a:extLst>
          </p:cNvPr>
          <p:cNvSpPr/>
          <p:nvPr/>
        </p:nvSpPr>
        <p:spPr>
          <a:xfrm>
            <a:off x="4280892" y="1085850"/>
            <a:ext cx="3630215" cy="8072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HLS,Vitis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(C,C++,OpenCL)</a:t>
            </a:r>
          </a:p>
          <a:p>
            <a:pPr algn="ct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高层次综合级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C04E890-3EC4-CD94-2855-53BBECA627B4}"/>
              </a:ext>
            </a:extLst>
          </p:cNvPr>
          <p:cNvSpPr/>
          <p:nvPr/>
        </p:nvSpPr>
        <p:spPr>
          <a:xfrm>
            <a:off x="4764881" y="1879204"/>
            <a:ext cx="214313" cy="1121569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A3418D6-01D1-C006-8FAC-7F0F87541D93}"/>
              </a:ext>
            </a:extLst>
          </p:cNvPr>
          <p:cNvSpPr/>
          <p:nvPr/>
        </p:nvSpPr>
        <p:spPr>
          <a:xfrm>
            <a:off x="7346156" y="1879203"/>
            <a:ext cx="214313" cy="1121569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48674C0-DA56-6EFC-2466-A3F96FDEE77E}"/>
              </a:ext>
            </a:extLst>
          </p:cNvPr>
          <p:cNvSpPr/>
          <p:nvPr/>
        </p:nvSpPr>
        <p:spPr>
          <a:xfrm>
            <a:off x="4776416" y="4150520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EBE02B-B400-5624-04DD-6D7CA478CB61}"/>
              </a:ext>
            </a:extLst>
          </p:cNvPr>
          <p:cNvSpPr/>
          <p:nvPr/>
        </p:nvSpPr>
        <p:spPr>
          <a:xfrm>
            <a:off x="7357691" y="4150519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FC8678-3B11-12EC-AA05-815128D81E9A}"/>
              </a:ext>
            </a:extLst>
          </p:cNvPr>
          <p:cNvSpPr txBox="1"/>
          <p:nvPr/>
        </p:nvSpPr>
        <p:spPr>
          <a:xfrm>
            <a:off x="1235868" y="1304806"/>
            <a:ext cx="10287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94F80-36D1-D273-2C1C-C982CCC52F14}"/>
              </a:ext>
            </a:extLst>
          </p:cNvPr>
          <p:cNvSpPr txBox="1"/>
          <p:nvPr/>
        </p:nvSpPr>
        <p:spPr>
          <a:xfrm>
            <a:off x="1235868" y="3390781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101104-BF47-1C16-BFE9-0F57315ABEC3}"/>
              </a:ext>
            </a:extLst>
          </p:cNvPr>
          <p:cNvSpPr txBox="1"/>
          <p:nvPr/>
        </p:nvSpPr>
        <p:spPr>
          <a:xfrm>
            <a:off x="1235867" y="5633919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0915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5151564" y="2513672"/>
            <a:ext cx="1888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硬件</a:t>
            </a:r>
          </a:p>
        </p:txBody>
      </p:sp>
    </p:spTree>
    <p:extLst>
      <p:ext uri="{BB962C8B-B14F-4D97-AF65-F5344CB8AC3E}">
        <p14:creationId xmlns:p14="http://schemas.microsoft.com/office/powerpoint/2010/main" val="32399240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221B0D-8852-613D-9A24-DCF10C89DA0C}"/>
              </a:ext>
            </a:extLst>
          </p:cNvPr>
          <p:cNvSpPr txBox="1"/>
          <p:nvPr/>
        </p:nvSpPr>
        <p:spPr>
          <a:xfrm>
            <a:off x="3492725" y="1103904"/>
            <a:ext cx="5206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直接使用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描述数据的流动关系：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64EC2-3F67-85F1-D7B2-E1CFA811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17" y="1565569"/>
            <a:ext cx="8000765" cy="52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2370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859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寄存器传输级（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）语言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4FFDC0-E38E-D570-32E4-4D0E7BE38C12}"/>
              </a:ext>
            </a:extLst>
          </p:cNvPr>
          <p:cNvSpPr txBox="1"/>
          <p:nvPr/>
        </p:nvSpPr>
        <p:spPr>
          <a:xfrm>
            <a:off x="548878" y="1126530"/>
            <a:ext cx="1109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通过描述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寄存器到寄存器之间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逻辑功能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描述电路的层次，是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可综合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的描述层次。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00AFEB-FBC3-FBAA-C2CD-BAB27E7238F9}"/>
              </a:ext>
            </a:extLst>
          </p:cNvPr>
          <p:cNvSpPr txBox="1"/>
          <p:nvPr/>
        </p:nvSpPr>
        <p:spPr>
          <a:xfrm>
            <a:off x="548878" y="1588195"/>
            <a:ext cx="11094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综合（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Synthesize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）：将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语言、原理图等设计输入翻译成由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与、或、非门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基本逻辑单元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门级连接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（网表），并根据设计目标与要求（约束条件）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优化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所生成的逻辑连接，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输出门级网表文件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450613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859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寄存器传输级（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）语言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4FFDC0-E38E-D570-32E4-4D0E7BE38C12}"/>
              </a:ext>
            </a:extLst>
          </p:cNvPr>
          <p:cNvSpPr txBox="1"/>
          <p:nvPr/>
        </p:nvSpPr>
        <p:spPr>
          <a:xfrm>
            <a:off x="548878" y="1126530"/>
            <a:ext cx="1109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通过描述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寄存器到寄存器之间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逻辑功能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描述电路的层次，是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可综合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的描述层次。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DD071C-AD76-A024-94D3-E90E021B0566}"/>
              </a:ext>
            </a:extLst>
          </p:cNvPr>
          <p:cNvSpPr txBox="1"/>
          <p:nvPr/>
        </p:nvSpPr>
        <p:spPr>
          <a:xfrm>
            <a:off x="548878" y="1819027"/>
            <a:ext cx="1172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if-else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8C822-0B74-E850-1E1A-1507774A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511524"/>
            <a:ext cx="10477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1365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C04164-8BD8-7813-E3F4-FB3B0014EB71}"/>
              </a:ext>
            </a:extLst>
          </p:cNvPr>
          <p:cNvSpPr/>
          <p:nvPr/>
        </p:nvSpPr>
        <p:spPr>
          <a:xfrm>
            <a:off x="3213497" y="5257801"/>
            <a:ext cx="5765006" cy="11215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逻辑门级描述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91E88-D3F0-14E0-A8DB-2D313780A8D2}"/>
              </a:ext>
            </a:extLst>
          </p:cNvPr>
          <p:cNvSpPr/>
          <p:nvPr/>
        </p:nvSpPr>
        <p:spPr>
          <a:xfrm>
            <a:off x="3932039" y="3014663"/>
            <a:ext cx="4327922" cy="1121569"/>
          </a:xfrm>
          <a:prstGeom prst="roundRect">
            <a:avLst/>
          </a:prstGeom>
          <a:solidFill>
            <a:srgbClr val="14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VHDL)</a:t>
            </a: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379732-8369-E727-E6B4-509AED3AB216}"/>
              </a:ext>
            </a:extLst>
          </p:cNvPr>
          <p:cNvSpPr/>
          <p:nvPr/>
        </p:nvSpPr>
        <p:spPr>
          <a:xfrm>
            <a:off x="4280892" y="1085850"/>
            <a:ext cx="3630215" cy="807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HLS,Vitis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(C,C++,OpenCL)</a:t>
            </a:r>
          </a:p>
          <a:p>
            <a:pPr algn="ct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高层次综合级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C04E890-3EC4-CD94-2855-53BBECA627B4}"/>
              </a:ext>
            </a:extLst>
          </p:cNvPr>
          <p:cNvSpPr/>
          <p:nvPr/>
        </p:nvSpPr>
        <p:spPr>
          <a:xfrm>
            <a:off x="4764881" y="1879204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A3418D6-01D1-C006-8FAC-7F0F87541D93}"/>
              </a:ext>
            </a:extLst>
          </p:cNvPr>
          <p:cNvSpPr/>
          <p:nvPr/>
        </p:nvSpPr>
        <p:spPr>
          <a:xfrm>
            <a:off x="7346156" y="1879203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48674C0-DA56-6EFC-2466-A3F96FDEE77E}"/>
              </a:ext>
            </a:extLst>
          </p:cNvPr>
          <p:cNvSpPr/>
          <p:nvPr/>
        </p:nvSpPr>
        <p:spPr>
          <a:xfrm>
            <a:off x="4776416" y="4150520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EBE02B-B400-5624-04DD-6D7CA478CB61}"/>
              </a:ext>
            </a:extLst>
          </p:cNvPr>
          <p:cNvSpPr/>
          <p:nvPr/>
        </p:nvSpPr>
        <p:spPr>
          <a:xfrm>
            <a:off x="7357691" y="4150519"/>
            <a:ext cx="214313" cy="112156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FC8678-3B11-12EC-AA05-815128D81E9A}"/>
              </a:ext>
            </a:extLst>
          </p:cNvPr>
          <p:cNvSpPr txBox="1"/>
          <p:nvPr/>
        </p:nvSpPr>
        <p:spPr>
          <a:xfrm>
            <a:off x="1235868" y="1304806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94F80-36D1-D273-2C1C-C982CCC52F14}"/>
              </a:ext>
            </a:extLst>
          </p:cNvPr>
          <p:cNvSpPr txBox="1"/>
          <p:nvPr/>
        </p:nvSpPr>
        <p:spPr>
          <a:xfrm>
            <a:off x="1235868" y="3390781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101104-BF47-1C16-BFE9-0F57315ABEC3}"/>
              </a:ext>
            </a:extLst>
          </p:cNvPr>
          <p:cNvSpPr txBox="1"/>
          <p:nvPr/>
        </p:nvSpPr>
        <p:spPr>
          <a:xfrm>
            <a:off x="1235867" y="5633919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87795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C04164-8BD8-7813-E3F4-FB3B0014EB71}"/>
              </a:ext>
            </a:extLst>
          </p:cNvPr>
          <p:cNvSpPr/>
          <p:nvPr/>
        </p:nvSpPr>
        <p:spPr>
          <a:xfrm>
            <a:off x="3213497" y="5257801"/>
            <a:ext cx="5765006" cy="11215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逻辑门级描述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91E88-D3F0-14E0-A8DB-2D313780A8D2}"/>
              </a:ext>
            </a:extLst>
          </p:cNvPr>
          <p:cNvSpPr/>
          <p:nvPr/>
        </p:nvSpPr>
        <p:spPr>
          <a:xfrm>
            <a:off x="3932039" y="3014663"/>
            <a:ext cx="4327922" cy="1121569"/>
          </a:xfrm>
          <a:prstGeom prst="roundRect">
            <a:avLst/>
          </a:prstGeom>
          <a:solidFill>
            <a:srgbClr val="14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VHDL)</a:t>
            </a: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寄存器传输级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379732-8369-E727-E6B4-509AED3AB216}"/>
              </a:ext>
            </a:extLst>
          </p:cNvPr>
          <p:cNvSpPr/>
          <p:nvPr/>
        </p:nvSpPr>
        <p:spPr>
          <a:xfrm>
            <a:off x="4280892" y="1085850"/>
            <a:ext cx="3630215" cy="807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HLS,Vitis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(C,C++,OpenCL)</a:t>
            </a:r>
          </a:p>
          <a:p>
            <a:pPr algn="ct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高层次综合级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C04E890-3EC4-CD94-2855-53BBECA627B4}"/>
              </a:ext>
            </a:extLst>
          </p:cNvPr>
          <p:cNvSpPr/>
          <p:nvPr/>
        </p:nvSpPr>
        <p:spPr>
          <a:xfrm>
            <a:off x="4764881" y="1879204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A3418D6-01D1-C006-8FAC-7F0F87541D93}"/>
              </a:ext>
            </a:extLst>
          </p:cNvPr>
          <p:cNvSpPr/>
          <p:nvPr/>
        </p:nvSpPr>
        <p:spPr>
          <a:xfrm>
            <a:off x="7346156" y="1879203"/>
            <a:ext cx="214313" cy="1121569"/>
          </a:xfrm>
          <a:prstGeom prst="downArrow">
            <a:avLst/>
          </a:prstGeom>
          <a:gradFill flip="none" rotWithShape="1">
            <a:gsLst>
              <a:gs pos="0">
                <a:srgbClr val="3A3A3A">
                  <a:tint val="66000"/>
                  <a:satMod val="160000"/>
                </a:srgbClr>
              </a:gs>
              <a:gs pos="50000">
                <a:srgbClr val="3A3A3A">
                  <a:tint val="44500"/>
                  <a:satMod val="160000"/>
                </a:srgbClr>
              </a:gs>
              <a:gs pos="100000">
                <a:srgbClr val="3A3A3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48674C0-DA56-6EFC-2466-A3F96FDEE77E}"/>
              </a:ext>
            </a:extLst>
          </p:cNvPr>
          <p:cNvSpPr/>
          <p:nvPr/>
        </p:nvSpPr>
        <p:spPr>
          <a:xfrm>
            <a:off x="4776416" y="4150520"/>
            <a:ext cx="214313" cy="1121569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EBE02B-B400-5624-04DD-6D7CA478CB61}"/>
              </a:ext>
            </a:extLst>
          </p:cNvPr>
          <p:cNvSpPr/>
          <p:nvPr/>
        </p:nvSpPr>
        <p:spPr>
          <a:xfrm>
            <a:off x="7357691" y="4150519"/>
            <a:ext cx="214313" cy="1121569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FC8678-3B11-12EC-AA05-815128D81E9A}"/>
              </a:ext>
            </a:extLst>
          </p:cNvPr>
          <p:cNvSpPr txBox="1"/>
          <p:nvPr/>
        </p:nvSpPr>
        <p:spPr>
          <a:xfrm>
            <a:off x="1235868" y="1304806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94F80-36D1-D273-2C1C-C982CCC52F14}"/>
              </a:ext>
            </a:extLst>
          </p:cNvPr>
          <p:cNvSpPr txBox="1"/>
          <p:nvPr/>
        </p:nvSpPr>
        <p:spPr>
          <a:xfrm>
            <a:off x="1235868" y="3390781"/>
            <a:ext cx="10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101104-BF47-1C16-BFE9-0F57315ABEC3}"/>
              </a:ext>
            </a:extLst>
          </p:cNvPr>
          <p:cNvSpPr txBox="1"/>
          <p:nvPr/>
        </p:nvSpPr>
        <p:spPr>
          <a:xfrm>
            <a:off x="1235867" y="5633919"/>
            <a:ext cx="10287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35615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9384" y="231775"/>
            <a:ext cx="120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高级综合（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high-level-synthesis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HLS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956152" y="1526804"/>
            <a:ext cx="68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C/C++/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SystemC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编写的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软件算法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综合成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RTL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328B5493-0571-A7D4-5E15-BA0BDD6D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6" y="2257425"/>
            <a:ext cx="11315867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676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9384" y="231775"/>
            <a:ext cx="120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高级综合（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high-level-synthesis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HLS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248523" y="1849428"/>
            <a:ext cx="5922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高级综合 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vs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寄存器级表述语言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节省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开发时间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更快地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所设计功能的正确性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实现算法的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共享及调用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存在一定的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冗余资源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资源和时序的控制能力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较低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不支持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异步结构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38FA2A93-E359-3D06-9F39-C94024E2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05" y="1402830"/>
            <a:ext cx="6029857" cy="486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781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Vitis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6329CA-D5CD-DFAE-897B-6A7967F16425}"/>
              </a:ext>
            </a:extLst>
          </p:cNvPr>
          <p:cNvSpPr txBox="1"/>
          <p:nvPr/>
        </p:nvSpPr>
        <p:spPr>
          <a:xfrm>
            <a:off x="3027839" y="576685"/>
            <a:ext cx="68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赛灵思旗下的统一软件平台</a:t>
            </a:r>
          </a:p>
        </p:txBody>
      </p:sp>
      <p:pic>
        <p:nvPicPr>
          <p:cNvPr id="18434" name="Picture 2" descr="软件开发平台简介框图">
            <a:extLst>
              <a:ext uri="{FF2B5EF4-FFF2-40B4-BE49-F238E27FC236}">
                <a16:creationId xmlns:a16="http://schemas.microsoft.com/office/drawing/2014/main" id="{3C65BB4F-FBB8-E09D-F807-8EE8BF24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5" y="1042106"/>
            <a:ext cx="10837069" cy="58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6474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Vitis AI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DB0B19-CA7E-A89D-C5AB-0F960040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840"/>
            <a:ext cx="12192000" cy="51229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C79E7F-83CB-C3AC-BE67-B8C8D07EA5CD}"/>
              </a:ext>
            </a:extLst>
          </p:cNvPr>
          <p:cNvSpPr/>
          <p:nvPr/>
        </p:nvSpPr>
        <p:spPr>
          <a:xfrm>
            <a:off x="8943975" y="2035969"/>
            <a:ext cx="2050256" cy="3214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A3A1F3-CC0E-B39A-5782-992DB1DD5975}"/>
              </a:ext>
            </a:extLst>
          </p:cNvPr>
          <p:cNvSpPr/>
          <p:nvPr/>
        </p:nvSpPr>
        <p:spPr>
          <a:xfrm>
            <a:off x="7839075" y="2686050"/>
            <a:ext cx="1226344" cy="2374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8642B9-25E5-299A-E448-9B0DECC2F649}"/>
              </a:ext>
            </a:extLst>
          </p:cNvPr>
          <p:cNvSpPr/>
          <p:nvPr/>
        </p:nvSpPr>
        <p:spPr>
          <a:xfrm>
            <a:off x="9065419" y="3252094"/>
            <a:ext cx="2050256" cy="3769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80B2B4-6CC6-09F4-130E-97EF9EC3B424}"/>
              </a:ext>
            </a:extLst>
          </p:cNvPr>
          <p:cNvSpPr/>
          <p:nvPr/>
        </p:nvSpPr>
        <p:spPr>
          <a:xfrm>
            <a:off x="7267575" y="4710113"/>
            <a:ext cx="1905000" cy="3214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246376-69A1-A9FB-434A-23634BEBF33D}"/>
              </a:ext>
            </a:extLst>
          </p:cNvPr>
          <p:cNvSpPr/>
          <p:nvPr/>
        </p:nvSpPr>
        <p:spPr>
          <a:xfrm>
            <a:off x="7918846" y="5360988"/>
            <a:ext cx="2832497" cy="261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3709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1496054" y="1949467"/>
            <a:ext cx="9199890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1954045" y="2299359"/>
            <a:ext cx="828390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神经网络的</a:t>
            </a:r>
            <a:r>
              <a:rPr lang="en-US" altLang="zh-CN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部署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DFAB8-2443-DB93-4D47-75B609E0DADC}"/>
              </a:ext>
            </a:extLst>
          </p:cNvPr>
          <p:cNvSpPr txBox="1"/>
          <p:nvPr/>
        </p:nvSpPr>
        <p:spPr>
          <a:xfrm>
            <a:off x="2827139" y="3845529"/>
            <a:ext cx="23377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选取神经网络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👇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B8BF53-FC55-68BE-4DB5-738D358DD1F3}"/>
              </a:ext>
            </a:extLst>
          </p:cNvPr>
          <p:cNvSpPr txBox="1"/>
          <p:nvPr/>
        </p:nvSpPr>
        <p:spPr>
          <a:xfrm>
            <a:off x="6823175" y="3845529"/>
            <a:ext cx="23377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部署神经网络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👇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5285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二极管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AF0FEE-3560-F833-1232-B77D7FC1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126530"/>
            <a:ext cx="7472998" cy="49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221B0D-8852-613D-9A24-DCF10C89DA0C}"/>
              </a:ext>
            </a:extLst>
          </p:cNvPr>
          <p:cNvSpPr txBox="1"/>
          <p:nvPr/>
        </p:nvSpPr>
        <p:spPr>
          <a:xfrm>
            <a:off x="7796529" y="1126530"/>
            <a:ext cx="410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型半导体：</a:t>
            </a:r>
          </a:p>
          <a:p>
            <a:pPr algn="l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掺入少量三价元素杂质，如硼，使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空穴为多数载流子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，自由电子为少数载流子。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293EB3-AA2A-AA23-3726-A586D4C2F4D5}"/>
              </a:ext>
            </a:extLst>
          </p:cNvPr>
          <p:cNvSpPr txBox="1"/>
          <p:nvPr/>
        </p:nvSpPr>
        <p:spPr>
          <a:xfrm>
            <a:off x="7796529" y="2813177"/>
            <a:ext cx="41032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型半导体：</a:t>
            </a:r>
          </a:p>
          <a:p>
            <a:pPr algn="l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掺入五价原子，如磷，使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电子为多数载流子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，空穴为少数载流子。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D2DDF9-9C4D-7BE6-1EC7-8E65FC1A3A2B}"/>
              </a:ext>
            </a:extLst>
          </p:cNvPr>
          <p:cNvSpPr txBox="1"/>
          <p:nvPr/>
        </p:nvSpPr>
        <p:spPr>
          <a:xfrm>
            <a:off x="1664494" y="2172771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空穴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C6DE90-FDAF-BBB1-434B-91E42C46C6F0}"/>
              </a:ext>
            </a:extLst>
          </p:cNvPr>
          <p:cNvSpPr txBox="1"/>
          <p:nvPr/>
        </p:nvSpPr>
        <p:spPr>
          <a:xfrm>
            <a:off x="3672523" y="2166698"/>
            <a:ext cx="714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B74A4C-4EB5-828A-E050-6A594516A699}"/>
              </a:ext>
            </a:extLst>
          </p:cNvPr>
          <p:cNvSpPr txBox="1"/>
          <p:nvPr/>
        </p:nvSpPr>
        <p:spPr>
          <a:xfrm>
            <a:off x="7796529" y="4499824"/>
            <a:ext cx="4154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当外加电压方向由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极指向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时，二极管导通。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5F980E-0A7B-9D20-3225-F97281E7B75B}"/>
              </a:ext>
            </a:extLst>
          </p:cNvPr>
          <p:cNvSpPr/>
          <p:nvPr/>
        </p:nvSpPr>
        <p:spPr>
          <a:xfrm>
            <a:off x="4650581" y="2251900"/>
            <a:ext cx="307181" cy="31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减号 19">
            <a:extLst>
              <a:ext uri="{FF2B5EF4-FFF2-40B4-BE49-F238E27FC236}">
                <a16:creationId xmlns:a16="http://schemas.microsoft.com/office/drawing/2014/main" id="{D51D8172-5D4F-9370-0E5C-D825B1781835}"/>
              </a:ext>
            </a:extLst>
          </p:cNvPr>
          <p:cNvSpPr/>
          <p:nvPr/>
        </p:nvSpPr>
        <p:spPr>
          <a:xfrm>
            <a:off x="4650581" y="2316776"/>
            <a:ext cx="307181" cy="20198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23E097-CDDB-CE31-7EFA-D117358F78F2}"/>
              </a:ext>
            </a:extLst>
          </p:cNvPr>
          <p:cNvSpPr/>
          <p:nvPr/>
        </p:nvSpPr>
        <p:spPr>
          <a:xfrm>
            <a:off x="4676457" y="2573854"/>
            <a:ext cx="307181" cy="31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减号 21">
            <a:extLst>
              <a:ext uri="{FF2B5EF4-FFF2-40B4-BE49-F238E27FC236}">
                <a16:creationId xmlns:a16="http://schemas.microsoft.com/office/drawing/2014/main" id="{DF773926-5B9E-CE98-78D4-35A9F20E3C80}"/>
              </a:ext>
            </a:extLst>
          </p:cNvPr>
          <p:cNvSpPr/>
          <p:nvPr/>
        </p:nvSpPr>
        <p:spPr>
          <a:xfrm>
            <a:off x="4676457" y="2638730"/>
            <a:ext cx="307181" cy="20198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1F5A310-54EF-A3AD-DACC-9C58967CC086}"/>
              </a:ext>
            </a:extLst>
          </p:cNvPr>
          <p:cNvSpPr/>
          <p:nvPr/>
        </p:nvSpPr>
        <p:spPr>
          <a:xfrm>
            <a:off x="4676457" y="2878975"/>
            <a:ext cx="307181" cy="31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减号 23">
            <a:extLst>
              <a:ext uri="{FF2B5EF4-FFF2-40B4-BE49-F238E27FC236}">
                <a16:creationId xmlns:a16="http://schemas.microsoft.com/office/drawing/2014/main" id="{CEF9F128-BDFE-1897-58EF-5B80FF684D04}"/>
              </a:ext>
            </a:extLst>
          </p:cNvPr>
          <p:cNvSpPr/>
          <p:nvPr/>
        </p:nvSpPr>
        <p:spPr>
          <a:xfrm>
            <a:off x="4676457" y="2943851"/>
            <a:ext cx="307181" cy="20198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45BECC51-5606-F70E-FC3F-DE86D30FE209}"/>
              </a:ext>
            </a:extLst>
          </p:cNvPr>
          <p:cNvSpPr/>
          <p:nvPr/>
        </p:nvSpPr>
        <p:spPr>
          <a:xfrm>
            <a:off x="3826350" y="2812593"/>
            <a:ext cx="850107" cy="13125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9384" y="231775"/>
            <a:ext cx="120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神经网络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348296" y="1606313"/>
            <a:ext cx="242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选取：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计算复杂度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规整度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卷积层个数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精确度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A75D9-0080-B8D0-D613-FC6852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70" y="717190"/>
            <a:ext cx="6915149" cy="4086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2DE109-132D-EAA6-38EF-FE1AFFA6C11A}"/>
              </a:ext>
            </a:extLst>
          </p:cNvPr>
          <p:cNvSpPr txBox="1"/>
          <p:nvPr/>
        </p:nvSpPr>
        <p:spPr>
          <a:xfrm>
            <a:off x="348296" y="4365846"/>
            <a:ext cx="107316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效率优化：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结构分析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、复杂度分析、维度分析、大尺寸分析、非必要填充判断；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部署优化：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压缩、量化、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全卷积设计、分割卷积层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准确度优化：线性学习率训练策略、量化每层容量、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扩充训练集</a:t>
            </a:r>
          </a:p>
        </p:txBody>
      </p:sp>
    </p:spTree>
    <p:extLst>
      <p:ext uri="{BB962C8B-B14F-4D97-AF65-F5344CB8AC3E}">
        <p14:creationId xmlns:p14="http://schemas.microsoft.com/office/powerpoint/2010/main" val="40508027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820399-F20A-B3D0-1523-0A6F8A993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" t="1870" r="8006"/>
          <a:stretch/>
        </p:blipFill>
        <p:spPr>
          <a:xfrm>
            <a:off x="5258996" y="2092224"/>
            <a:ext cx="6790764" cy="38820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56EE70-AD04-A220-26D0-4B390CAC24BD}"/>
              </a:ext>
            </a:extLst>
          </p:cNvPr>
          <p:cNvSpPr txBox="1"/>
          <p:nvPr/>
        </p:nvSpPr>
        <p:spPr>
          <a:xfrm>
            <a:off x="57150" y="2448188"/>
            <a:ext cx="52589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·PL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部分的加速器通过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AXI4_Lite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总线接收来自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的配置信号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DDR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控制器的作用下，加速器所需要的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当前层的权重和输入数据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DDR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读出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，并通过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AXI4_memory_map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DMA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作用后转换为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AXI4_streaming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数据流格式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进入加速器的片上缓存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，经加速器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处理后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输出再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AXI4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总线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传回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DDR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重复上述操作直至完成整个网络模型的计算。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9E9AD-5FC2-3207-ABE5-D7C0637ADC80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异构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2440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9384" y="231775"/>
            <a:ext cx="120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149384" y="1155105"/>
            <a:ext cx="479456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数据类型考虑：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浮点数：精度高，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所训即所得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定点数：速度快，可量化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937A73-25AB-2166-1661-C265B5BF2CC0}"/>
              </a:ext>
            </a:extLst>
          </p:cNvPr>
          <p:cNvSpPr txBox="1"/>
          <p:nvPr/>
        </p:nvSpPr>
        <p:spPr>
          <a:xfrm>
            <a:off x="149384" y="2921169"/>
            <a:ext cx="479456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计算方法考虑：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矩阵乘法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FFT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直接卷积（占用内存少）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BCCAB7-C0AC-DE80-1CD7-FF340EC93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85"/>
          <a:stretch/>
        </p:blipFill>
        <p:spPr>
          <a:xfrm>
            <a:off x="6318068" y="22284"/>
            <a:ext cx="5873932" cy="68357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CE598D-9A8B-3114-9F85-38799E1B36C5}"/>
              </a:ext>
            </a:extLst>
          </p:cNvPr>
          <p:cNvSpPr txBox="1"/>
          <p:nvPr/>
        </p:nvSpPr>
        <p:spPr>
          <a:xfrm>
            <a:off x="149384" y="5056565"/>
            <a:ext cx="479456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并行考虑：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核间并行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核内并行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72654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9384" y="231775"/>
            <a:ext cx="120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714375" y="1240840"/>
            <a:ext cx="59507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数据复用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保证每条数据在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使用期间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不被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移出内存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E9A5D-2C32-6737-86CC-E57A35E4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422138"/>
            <a:ext cx="9801701" cy="3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220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43F3B-5120-E943-2E4F-A647DE4C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" y="1319211"/>
            <a:ext cx="6379509" cy="5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BA9610-8295-ABA0-E490-26051F99A637}"/>
              </a:ext>
            </a:extLst>
          </p:cNvPr>
          <p:cNvSpPr txBox="1"/>
          <p:nvPr/>
        </p:nvSpPr>
        <p:spPr>
          <a:xfrm>
            <a:off x="4357688" y="1471612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E6506E-0140-6115-8B9B-655A8C59A205}"/>
              </a:ext>
            </a:extLst>
          </p:cNvPr>
          <p:cNvSpPr txBox="1"/>
          <p:nvPr/>
        </p:nvSpPr>
        <p:spPr>
          <a:xfrm>
            <a:off x="142239" y="1471612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U=IR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10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43F3B-5120-E943-2E4F-A647DE4C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" y="1319211"/>
            <a:ext cx="6379509" cy="5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445513-76BA-7FC8-D15F-394570FA30C4}"/>
              </a:ext>
            </a:extLst>
          </p:cNvPr>
          <p:cNvSpPr txBox="1"/>
          <p:nvPr/>
        </p:nvSpPr>
        <p:spPr>
          <a:xfrm>
            <a:off x="1614488" y="3793331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0V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67A48-1C87-44B6-7E09-F67BAD417D0A}"/>
              </a:ext>
            </a:extLst>
          </p:cNvPr>
          <p:cNvSpPr txBox="1"/>
          <p:nvPr/>
        </p:nvSpPr>
        <p:spPr>
          <a:xfrm>
            <a:off x="1614488" y="5607843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0V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84AA99-66A7-2BF1-EAEB-75500D83EDEB}"/>
              </a:ext>
            </a:extLst>
          </p:cNvPr>
          <p:cNvSpPr txBox="1"/>
          <p:nvPr/>
        </p:nvSpPr>
        <p:spPr>
          <a:xfrm>
            <a:off x="4357688" y="1471612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1F432-6FB4-6AED-3CAE-D097D47AF335}"/>
              </a:ext>
            </a:extLst>
          </p:cNvPr>
          <p:cNvSpPr txBox="1"/>
          <p:nvPr/>
        </p:nvSpPr>
        <p:spPr>
          <a:xfrm>
            <a:off x="4831556" y="3725395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0V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CC4777-4D14-BBDD-AF46-2C80B31B600C}"/>
              </a:ext>
            </a:extLst>
          </p:cNvPr>
          <p:cNvSpPr txBox="1"/>
          <p:nvPr/>
        </p:nvSpPr>
        <p:spPr>
          <a:xfrm>
            <a:off x="142239" y="1471612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U=IR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9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43F3B-5120-E943-2E4F-A647DE4C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" y="1319211"/>
            <a:ext cx="6379509" cy="5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445513-76BA-7FC8-D15F-394570FA30C4}"/>
              </a:ext>
            </a:extLst>
          </p:cNvPr>
          <p:cNvSpPr txBox="1"/>
          <p:nvPr/>
        </p:nvSpPr>
        <p:spPr>
          <a:xfrm>
            <a:off x="1614488" y="3793331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0V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67A48-1C87-44B6-7E09-F67BAD417D0A}"/>
              </a:ext>
            </a:extLst>
          </p:cNvPr>
          <p:cNvSpPr txBox="1"/>
          <p:nvPr/>
        </p:nvSpPr>
        <p:spPr>
          <a:xfrm>
            <a:off x="1614488" y="5607843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8E84E0-8021-4283-E8D4-57478C5B4CF9}"/>
              </a:ext>
            </a:extLst>
          </p:cNvPr>
          <p:cNvSpPr txBox="1"/>
          <p:nvPr/>
        </p:nvSpPr>
        <p:spPr>
          <a:xfrm>
            <a:off x="4357688" y="1471612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590F1-1B1F-5646-1CD6-8DED5676F3CF}"/>
              </a:ext>
            </a:extLst>
          </p:cNvPr>
          <p:cNvSpPr txBox="1"/>
          <p:nvPr/>
        </p:nvSpPr>
        <p:spPr>
          <a:xfrm>
            <a:off x="4831556" y="3725395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0V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39285-7161-EF19-602E-F3DF8F48CA19}"/>
              </a:ext>
            </a:extLst>
          </p:cNvPr>
          <p:cNvSpPr txBox="1"/>
          <p:nvPr/>
        </p:nvSpPr>
        <p:spPr>
          <a:xfrm>
            <a:off x="142239" y="1471612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U=IR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42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43F3B-5120-E943-2E4F-A647DE4C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" y="1319211"/>
            <a:ext cx="6379509" cy="5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445513-76BA-7FC8-D15F-394570FA30C4}"/>
              </a:ext>
            </a:extLst>
          </p:cNvPr>
          <p:cNvSpPr txBox="1"/>
          <p:nvPr/>
        </p:nvSpPr>
        <p:spPr>
          <a:xfrm>
            <a:off x="1614488" y="3793331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67A48-1C87-44B6-7E09-F67BAD417D0A}"/>
              </a:ext>
            </a:extLst>
          </p:cNvPr>
          <p:cNvSpPr txBox="1"/>
          <p:nvPr/>
        </p:nvSpPr>
        <p:spPr>
          <a:xfrm>
            <a:off x="1614488" y="5607843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1D4D1E-6F52-83C5-F899-3AFAFF54EFD9}"/>
              </a:ext>
            </a:extLst>
          </p:cNvPr>
          <p:cNvSpPr txBox="1"/>
          <p:nvPr/>
        </p:nvSpPr>
        <p:spPr>
          <a:xfrm>
            <a:off x="4357688" y="1471612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E31C2B-5DCE-E98B-FCDD-D585F7A26310}"/>
              </a:ext>
            </a:extLst>
          </p:cNvPr>
          <p:cNvSpPr txBox="1"/>
          <p:nvPr/>
        </p:nvSpPr>
        <p:spPr>
          <a:xfrm>
            <a:off x="4831556" y="3725395"/>
            <a:ext cx="6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17AEC-A239-3E52-D121-256C25F6964F}"/>
              </a:ext>
            </a:extLst>
          </p:cNvPr>
          <p:cNvSpPr txBox="1"/>
          <p:nvPr/>
        </p:nvSpPr>
        <p:spPr>
          <a:xfrm>
            <a:off x="142239" y="1471612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U=IR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B9E874-1A93-611F-6BED-F6AC08A7555F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44CC9E38-551D-5550-88CD-8C1D8749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24769"/>
              </p:ext>
            </p:extLst>
          </p:nvPr>
        </p:nvGraphicFramePr>
        <p:xfrm>
          <a:off x="6775453" y="3062286"/>
          <a:ext cx="51260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73">
                  <a:extLst>
                    <a:ext uri="{9D8B030D-6E8A-4147-A177-3AD203B41FA5}">
                      <a16:colId xmlns:a16="http://schemas.microsoft.com/office/drawing/2014/main" val="1301329110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654892996"/>
                    </a:ext>
                  </a:extLst>
                </a:gridCol>
                <a:gridCol w="850108">
                  <a:extLst>
                    <a:ext uri="{9D8B030D-6E8A-4147-A177-3AD203B41FA5}">
                      <a16:colId xmlns:a16="http://schemas.microsoft.com/office/drawing/2014/main" val="298829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4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0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9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84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DD3E62B-697E-88E6-D3CA-5B467140DA2F}"/>
              </a:ext>
            </a:extLst>
          </p:cNvPr>
          <p:cNvGraphicFramePr>
            <a:graphicFrameLocks noGrp="1"/>
          </p:cNvGraphicFramePr>
          <p:nvPr/>
        </p:nvGraphicFramePr>
        <p:xfrm>
          <a:off x="6775453" y="3062286"/>
          <a:ext cx="51260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73">
                  <a:extLst>
                    <a:ext uri="{9D8B030D-6E8A-4147-A177-3AD203B41FA5}">
                      <a16:colId xmlns:a16="http://schemas.microsoft.com/office/drawing/2014/main" val="1301329110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654892996"/>
                    </a:ext>
                  </a:extLst>
                </a:gridCol>
                <a:gridCol w="850108">
                  <a:extLst>
                    <a:ext uri="{9D8B030D-6E8A-4147-A177-3AD203B41FA5}">
                      <a16:colId xmlns:a16="http://schemas.microsoft.com/office/drawing/2014/main" val="298829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4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0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90982"/>
                  </a:ext>
                </a:extLst>
              </a:tr>
            </a:tbl>
          </a:graphicData>
        </a:graphic>
      </p:graphicFrame>
      <p:pic>
        <p:nvPicPr>
          <p:cNvPr id="2" name="Picture 2" descr="在这里插入图片描述">
            <a:extLst>
              <a:ext uri="{FF2B5EF4-FFF2-40B4-BE49-F238E27FC236}">
                <a16:creationId xmlns:a16="http://schemas.microsoft.com/office/drawing/2014/main" id="{5DE6113B-F679-32A9-06CE-6CC7247E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2366428"/>
            <a:ext cx="6359551" cy="324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79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与、或、非门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043693BB-2EB5-5547-41E4-16E33230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4" y="1607404"/>
            <a:ext cx="4008277" cy="20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3C79BCAA-C1CE-AEDB-D433-50B9C645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" y="3914835"/>
            <a:ext cx="4008277" cy="24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311D14E4-9405-6449-F920-96D4824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90" y="1607404"/>
            <a:ext cx="4103545" cy="20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4F2AC9CE-33ED-3F6F-CD41-59020E54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50" y="3916346"/>
            <a:ext cx="4244024" cy="24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在这里插入图片描述">
            <a:extLst>
              <a:ext uri="{FF2B5EF4-FFF2-40B4-BE49-F238E27FC236}">
                <a16:creationId xmlns:a16="http://schemas.microsoft.com/office/drawing/2014/main" id="{05CBD4C0-C4D6-F5EC-DE83-286E2B5D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64" y="1607404"/>
            <a:ext cx="2949606" cy="20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在这里插入图片描述">
            <a:extLst>
              <a:ext uri="{FF2B5EF4-FFF2-40B4-BE49-F238E27FC236}">
                <a16:creationId xmlns:a16="http://schemas.microsoft.com/office/drawing/2014/main" id="{24675596-C4CD-E5E2-BA8E-6F267A60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64" y="3914835"/>
            <a:ext cx="2949607" cy="24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9703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1058</Words>
  <Application>Microsoft Office PowerPoint</Application>
  <PresentationFormat>宽屏</PresentationFormat>
  <Paragraphs>211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 Light</vt:lpstr>
      <vt:lpstr>黑体</vt:lpstr>
      <vt:lpstr>华文新魏</vt:lpstr>
      <vt:lpstr>楷体_GB2312</vt:lpstr>
      <vt:lpstr>演示秋鸿楷</vt:lpstr>
      <vt:lpstr>Arial</vt:lpstr>
      <vt:lpstr>Calibri</vt:lpstr>
      <vt:lpstr>Wingdings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贾 星宇</cp:lastModifiedBy>
  <cp:revision>499</cp:revision>
  <dcterms:created xsi:type="dcterms:W3CDTF">2016-06-07T15:36:47Z</dcterms:created>
  <dcterms:modified xsi:type="dcterms:W3CDTF">2022-12-03T07:37:50Z</dcterms:modified>
</cp:coreProperties>
</file>