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74" r:id="rId7"/>
    <p:sldId id="275" r:id="rId8"/>
    <p:sldId id="277" r:id="rId9"/>
    <p:sldId id="276" r:id="rId10"/>
    <p:sldId id="278" r:id="rId11"/>
    <p:sldId id="279" r:id="rId12"/>
    <p:sldId id="280" r:id="rId13"/>
    <p:sldId id="281" r:id="rId14"/>
    <p:sldId id="282" r:id="rId15"/>
    <p:sldId id="283" r:id="rId16"/>
    <p:sldId id="263" r:id="rId17"/>
    <p:sldId id="264" r:id="rId18"/>
    <p:sldId id="272" r:id="rId19"/>
    <p:sldId id="273" r:id="rId20"/>
    <p:sldId id="260" r:id="rId21"/>
    <p:sldId id="261" r:id="rId22"/>
    <p:sldId id="262" r:id="rId23"/>
    <p:sldId id="265" r:id="rId24"/>
    <p:sldId id="266" r:id="rId25"/>
    <p:sldId id="267" r:id="rId26"/>
    <p:sldId id="268" r:id="rId27"/>
    <p:sldId id="269" r:id="rId28"/>
    <p:sldId id="270" r:id="rId29"/>
    <p:sldId id="27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94" autoAdjust="0"/>
  </p:normalViewPr>
  <p:slideViewPr>
    <p:cSldViewPr snapToGrid="0">
      <p:cViewPr varScale="1">
        <p:scale>
          <a:sx n="85" d="100"/>
          <a:sy n="85"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129FE96-2B76-4B32-8068-09A5BA87FC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47A64B-3439-4CC8-84FC-85557B8C87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9FE96-2B76-4B32-8068-09A5BA87FC4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7A64B-3439-4CC8-84FC-85557B8C87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26464" y="1207008"/>
            <a:ext cx="9400032" cy="3877985"/>
          </a:xfrm>
          <a:prstGeom prst="rect">
            <a:avLst/>
          </a:prstGeom>
          <a:noFill/>
        </p:spPr>
        <p:txBody>
          <a:bodyPr wrap="square" rtlCol="0">
            <a:spAutoFit/>
          </a:bodyPr>
          <a:lstStyle/>
          <a:p>
            <a:br>
              <a:rPr lang="zh-CN" altLang="en-US" dirty="0"/>
            </a:br>
            <a:r>
              <a:rPr lang="zh-CN" altLang="en-US" sz="3200" dirty="0" smtClean="0"/>
              <a:t>（</a:t>
            </a:r>
            <a:r>
              <a:rPr lang="en-US" altLang="zh-CN" sz="3200" dirty="0" smtClean="0"/>
              <a:t>10</a:t>
            </a:r>
            <a:r>
              <a:rPr lang="zh-CN" altLang="en-US" sz="3200" dirty="0" smtClean="0"/>
              <a:t>年</a:t>
            </a:r>
            <a:r>
              <a:rPr lang="zh-CN" altLang="en-US" sz="3200" dirty="0"/>
              <a:t>考</a:t>
            </a:r>
            <a:r>
              <a:rPr lang="zh-CN" altLang="en-US" sz="3200" dirty="0" smtClean="0"/>
              <a:t>研</a:t>
            </a:r>
            <a:r>
              <a:rPr lang="en-US" altLang="zh-CN" sz="3200" dirty="0" smtClean="0"/>
              <a:t>37</a:t>
            </a:r>
            <a:r>
              <a:rPr lang="zh-CN" altLang="en-US" sz="3200" dirty="0" smtClean="0"/>
              <a:t>题</a:t>
            </a:r>
            <a:r>
              <a:rPr lang="zh-CN" altLang="en-US" sz="3200" dirty="0"/>
              <a:t>）</a:t>
            </a:r>
            <a:endParaRPr lang="zh-CN" altLang="en-US" sz="3200" dirty="0"/>
          </a:p>
          <a:p>
            <a:r>
              <a:rPr lang="zh-CN" altLang="en-US" sz="3200" dirty="0"/>
              <a:t>某网络</a:t>
            </a:r>
            <a:r>
              <a:rPr lang="zh-CN" altLang="en-US" sz="3200" dirty="0" smtClean="0"/>
              <a:t>的</a:t>
            </a:r>
            <a:r>
              <a:rPr lang="en-US" altLang="zh-CN" sz="3200" dirty="0" smtClean="0"/>
              <a:t>IP</a:t>
            </a:r>
            <a:r>
              <a:rPr lang="zh-CN" altLang="en-US" sz="3200" dirty="0" smtClean="0"/>
              <a:t>地址为</a:t>
            </a:r>
            <a:r>
              <a:rPr lang="en-US" altLang="zh-CN" sz="3200" dirty="0" smtClean="0"/>
              <a:t>192.168.5.0/24</a:t>
            </a:r>
            <a:r>
              <a:rPr lang="zh-CN" altLang="en-US" sz="3200" dirty="0" smtClean="0"/>
              <a:t>，采用可变长</a:t>
            </a:r>
            <a:r>
              <a:rPr lang="zh-CN" altLang="en-US" sz="3200" dirty="0"/>
              <a:t>子网划分</a:t>
            </a:r>
            <a:r>
              <a:rPr lang="zh-CN" altLang="en-US" sz="3200" dirty="0" smtClean="0"/>
              <a:t>，子网</a:t>
            </a:r>
            <a:r>
              <a:rPr lang="zh-CN" altLang="en-US" sz="3200" dirty="0"/>
              <a:t>掩码</a:t>
            </a:r>
            <a:r>
              <a:rPr lang="zh-CN" altLang="en-US" sz="3200" dirty="0" smtClean="0"/>
              <a:t>为</a:t>
            </a:r>
            <a:r>
              <a:rPr lang="en-US" altLang="zh-CN" sz="3200" dirty="0" smtClean="0"/>
              <a:t>255.255.255.248</a:t>
            </a:r>
            <a:r>
              <a:rPr lang="zh-CN" altLang="en-US" sz="3200" dirty="0" smtClean="0"/>
              <a:t>，</a:t>
            </a:r>
            <a:r>
              <a:rPr lang="zh-CN" altLang="en-US" sz="3200" dirty="0"/>
              <a:t>则该网络的最大子网个数，每个子网内的最大</a:t>
            </a:r>
            <a:r>
              <a:rPr lang="zh-CN" altLang="en-US" sz="3200" dirty="0" smtClean="0"/>
              <a:t>可分配</a:t>
            </a:r>
            <a:r>
              <a:rPr lang="zh-CN" altLang="en-US" sz="3200" dirty="0"/>
              <a:t>地址个数</a:t>
            </a:r>
            <a:r>
              <a:rPr lang="zh-CN" altLang="en-US" sz="3200" dirty="0" smtClean="0"/>
              <a:t>为</a:t>
            </a:r>
            <a:r>
              <a:rPr lang="zh-CN" altLang="en-US" sz="3200" dirty="0"/>
              <a:t> </a:t>
            </a:r>
            <a:endParaRPr lang="en-US" altLang="zh-CN" sz="3200" dirty="0"/>
          </a:p>
          <a:p>
            <a:endParaRPr lang="zh-CN" altLang="en-US" sz="3200" dirty="0"/>
          </a:p>
          <a:p>
            <a:r>
              <a:rPr lang="en-US" altLang="zh-CN" sz="3200" dirty="0" smtClean="0"/>
              <a:t>A</a:t>
            </a:r>
            <a:r>
              <a:rPr lang="zh-CN" altLang="en-US" sz="3200" dirty="0" smtClean="0"/>
              <a:t>：</a:t>
            </a:r>
            <a:r>
              <a:rPr lang="en-US" altLang="zh-CN" sz="3200" dirty="0" smtClean="0"/>
              <a:t>32</a:t>
            </a:r>
            <a:r>
              <a:rPr lang="zh-CN" altLang="en-US" sz="3200" dirty="0" smtClean="0"/>
              <a:t>，</a:t>
            </a:r>
            <a:r>
              <a:rPr lang="en-US" altLang="zh-CN" sz="3200" dirty="0" smtClean="0"/>
              <a:t>8</a:t>
            </a:r>
            <a:r>
              <a:rPr lang="en-US" altLang="zh-CN" sz="3200" dirty="0"/>
              <a:t> </a:t>
            </a:r>
            <a:r>
              <a:rPr lang="en-US" altLang="zh-CN" sz="3200" dirty="0" smtClean="0"/>
              <a:t>      B</a:t>
            </a:r>
            <a:r>
              <a:rPr lang="zh-CN" altLang="en-US" sz="3200" dirty="0" smtClean="0"/>
              <a:t>：</a:t>
            </a:r>
            <a:r>
              <a:rPr lang="en-US" altLang="zh-CN" sz="3200" dirty="0" smtClean="0"/>
              <a:t>32</a:t>
            </a:r>
            <a:r>
              <a:rPr lang="zh-CN" altLang="en-US" sz="3200" dirty="0" smtClean="0"/>
              <a:t>，</a:t>
            </a:r>
            <a:r>
              <a:rPr lang="en-US" altLang="zh-CN" sz="3200" dirty="0" smtClean="0"/>
              <a:t>6</a:t>
            </a:r>
            <a:r>
              <a:rPr lang="en-US" altLang="zh-CN" sz="3200" dirty="0"/>
              <a:t> </a:t>
            </a:r>
            <a:r>
              <a:rPr lang="en-US" altLang="zh-CN" sz="3200" dirty="0" smtClean="0"/>
              <a:t>       C</a:t>
            </a:r>
            <a:r>
              <a:rPr lang="zh-CN" altLang="en-US" sz="3200" dirty="0" smtClean="0"/>
              <a:t>：</a:t>
            </a:r>
            <a:r>
              <a:rPr lang="en-US" altLang="zh-CN" sz="3200" dirty="0" smtClean="0"/>
              <a:t>8</a:t>
            </a:r>
            <a:r>
              <a:rPr lang="zh-CN" altLang="en-US" sz="3200" dirty="0" smtClean="0"/>
              <a:t>，</a:t>
            </a:r>
            <a:r>
              <a:rPr lang="en-US" altLang="zh-CN" sz="3200" dirty="0" smtClean="0"/>
              <a:t>32</a:t>
            </a:r>
            <a:r>
              <a:rPr lang="en-US" altLang="zh-CN" sz="3200" dirty="0"/>
              <a:t> </a:t>
            </a:r>
            <a:r>
              <a:rPr lang="en-US" altLang="zh-CN" sz="3200" dirty="0" smtClean="0"/>
              <a:t>        D</a:t>
            </a:r>
            <a:r>
              <a:rPr lang="zh-CN" altLang="en-US" sz="3200" dirty="0" smtClean="0"/>
              <a:t>：</a:t>
            </a:r>
            <a:r>
              <a:rPr lang="en-US" altLang="zh-CN" sz="3200" dirty="0" smtClean="0"/>
              <a:t>8</a:t>
            </a:r>
            <a:r>
              <a:rPr lang="zh-CN" altLang="en-US" sz="3200" dirty="0" smtClean="0"/>
              <a:t>，</a:t>
            </a:r>
            <a:r>
              <a:rPr lang="en-US" altLang="zh-CN" sz="3200" dirty="0" smtClean="0"/>
              <a:t>30</a:t>
            </a:r>
            <a:endParaRPr lang="en-US" altLang="zh-CN" sz="3200" dirty="0"/>
          </a:p>
          <a:p>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a:t>
            </a:r>
            <a:r>
              <a:rPr lang="zh-CN" altLang="en-US" dirty="0"/>
              <a:t>解答</a:t>
            </a:r>
            <a:r>
              <a:rPr lang="en-US" altLang="zh-CN" dirty="0"/>
              <a:t>】</a:t>
            </a:r>
            <a:r>
              <a:rPr lang="zh-CN" altLang="en-US" dirty="0"/>
              <a:t>选</a:t>
            </a:r>
            <a:r>
              <a:rPr lang="en-US" altLang="zh-CN" dirty="0"/>
              <a:t>C</a:t>
            </a:r>
            <a:r>
              <a:rPr lang="zh-CN" altLang="en-US" dirty="0"/>
              <a:t>。后退 </a:t>
            </a:r>
            <a:r>
              <a:rPr lang="en-US" altLang="zh-CN" dirty="0"/>
              <a:t>N </a:t>
            </a:r>
            <a:r>
              <a:rPr lang="zh-CN" altLang="en-US" dirty="0"/>
              <a:t>帧 </a:t>
            </a:r>
            <a:r>
              <a:rPr lang="en-US" altLang="zh-CN" dirty="0"/>
              <a:t>ARQ</a:t>
            </a:r>
            <a:r>
              <a:rPr lang="zh-CN" altLang="en-US" dirty="0"/>
              <a:t>就是从出错处重发已发出过的</a:t>
            </a:r>
            <a:r>
              <a:rPr lang="en-US" altLang="zh-CN" dirty="0"/>
              <a:t>N</a:t>
            </a:r>
            <a:r>
              <a:rPr lang="zh-CN" altLang="en-US" dirty="0"/>
              <a:t>个帧。数据链路层采用了后退</a:t>
            </a:r>
            <a:r>
              <a:rPr lang="en-US" altLang="zh-CN" dirty="0"/>
              <a:t>N</a:t>
            </a:r>
            <a:r>
              <a:rPr lang="zh-CN" altLang="en-US" dirty="0"/>
              <a:t>帧（</a:t>
            </a:r>
            <a:r>
              <a:rPr lang="en-US" altLang="zh-CN" dirty="0"/>
              <a:t>GBN</a:t>
            </a:r>
            <a:r>
              <a:rPr lang="zh-CN" altLang="en-US" dirty="0"/>
              <a:t>）协议，发送方已经发送了编号为 </a:t>
            </a:r>
            <a:r>
              <a:rPr lang="en-US" altLang="zh-CN" dirty="0"/>
              <a:t>0~7 </a:t>
            </a:r>
            <a:r>
              <a:rPr lang="zh-CN" altLang="en-US" dirty="0"/>
              <a:t>的帧。此处需要理解确认号的含义。确认帧的编号有两个含义：一表示接收方已收到该编号之前的所有帧，又表示接收方所希望接收的数据帧。本题当计时器超时时，若发送方只收到 </a:t>
            </a:r>
            <a:r>
              <a:rPr lang="en-US" altLang="zh-CN" dirty="0"/>
              <a:t>0</a:t>
            </a:r>
            <a:r>
              <a:rPr lang="zh-CN" altLang="en-US" dirty="0"/>
              <a:t>、</a:t>
            </a:r>
            <a:r>
              <a:rPr lang="en-US" altLang="zh-CN" dirty="0"/>
              <a:t>2</a:t>
            </a:r>
            <a:r>
              <a:rPr lang="zh-CN" altLang="en-US" dirty="0"/>
              <a:t>、</a:t>
            </a:r>
            <a:r>
              <a:rPr lang="en-US" altLang="zh-CN" dirty="0"/>
              <a:t>3 </a:t>
            </a:r>
            <a:r>
              <a:rPr lang="zh-CN" altLang="en-US" dirty="0"/>
              <a:t>号帧的确认。对</a:t>
            </a:r>
            <a:r>
              <a:rPr lang="en-US" altLang="zh-CN" dirty="0"/>
              <a:t>3</a:t>
            </a:r>
            <a:r>
              <a:rPr lang="zh-CN" altLang="en-US" dirty="0"/>
              <a:t>号帧的确认表明，</a:t>
            </a:r>
            <a:r>
              <a:rPr lang="en-US" altLang="zh-CN" dirty="0"/>
              <a:t>3</a:t>
            </a:r>
            <a:r>
              <a:rPr lang="zh-CN" altLang="en-US" dirty="0"/>
              <a:t>号及之前的帧已被正确接收，现在希望接收的是</a:t>
            </a:r>
            <a:r>
              <a:rPr lang="en-US" altLang="zh-CN" dirty="0"/>
              <a:t>4</a:t>
            </a:r>
            <a:r>
              <a:rPr lang="zh-CN" altLang="en-US" dirty="0"/>
              <a:t>号帧，因此，需要从</a:t>
            </a:r>
            <a:r>
              <a:rPr lang="en-US" altLang="zh-CN" dirty="0"/>
              <a:t>4</a:t>
            </a:r>
            <a:r>
              <a:rPr lang="zh-CN" altLang="en-US" dirty="0"/>
              <a:t>号帧开始重传。 </a:t>
            </a:r>
            <a:endParaRPr lang="en-US" altLang="zh-CN" dirty="0" smtClean="0"/>
          </a:p>
          <a:p>
            <a:pPr marL="0" indent="0">
              <a:buNone/>
            </a:pPr>
            <a:r>
              <a:rPr lang="en-US" altLang="zh-CN" dirty="0" smtClean="0"/>
              <a:t>【</a:t>
            </a:r>
            <a:r>
              <a:rPr lang="zh-CN" altLang="en-US" dirty="0"/>
              <a:t>考查知识点</a:t>
            </a:r>
            <a:r>
              <a:rPr lang="en-US" altLang="zh-CN" dirty="0"/>
              <a:t>】</a:t>
            </a:r>
            <a:r>
              <a:rPr lang="zh-CN" altLang="en-US" dirty="0"/>
              <a:t>数据链路层采用的后退</a:t>
            </a:r>
            <a:r>
              <a:rPr lang="en-US" altLang="zh-CN" dirty="0"/>
              <a:t>N</a:t>
            </a:r>
            <a:r>
              <a:rPr lang="zh-CN" altLang="en-US" dirty="0"/>
              <a:t>帧</a:t>
            </a:r>
            <a:r>
              <a:rPr lang="en-US" altLang="zh-CN" dirty="0"/>
              <a:t>(GBN)</a:t>
            </a:r>
            <a:r>
              <a:rPr lang="zh-CN" altLang="en-US" dirty="0"/>
              <a:t>协议。</a:t>
            </a:r>
            <a:r>
              <a:rPr lang="en-US" altLang="zh-CN" dirty="0"/>
              <a:t>.</a:t>
            </a:r>
            <a:r>
              <a:rPr lang="zh-CN" altLang="en-US" dirty="0"/>
              <a:t>后退</a:t>
            </a:r>
            <a:r>
              <a:rPr lang="en-US" altLang="zh-CN" dirty="0"/>
              <a:t>N</a:t>
            </a:r>
            <a:r>
              <a:rPr lang="zh-CN" altLang="en-US" dirty="0"/>
              <a:t>帧</a:t>
            </a:r>
            <a:r>
              <a:rPr lang="en-US" altLang="zh-CN" dirty="0"/>
              <a:t>ARQ</a:t>
            </a:r>
            <a:r>
              <a:rPr lang="zh-CN" altLang="en-US" dirty="0"/>
              <a:t>就是从出错处重发已发出过的</a:t>
            </a:r>
            <a:r>
              <a:rPr lang="en-US" altLang="zh-CN" dirty="0"/>
              <a:t>N</a:t>
            </a:r>
            <a:r>
              <a:rPr lang="zh-CN" altLang="en-US" dirty="0"/>
              <a:t>个帧。确认号的含义！</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smtClean="0"/>
              <a:t>(09</a:t>
            </a:r>
            <a:r>
              <a:rPr lang="zh-CN" altLang="en-US" dirty="0"/>
              <a:t>年考研</a:t>
            </a:r>
            <a:r>
              <a:rPr lang="en-US" altLang="zh-CN" dirty="0"/>
              <a:t>37</a:t>
            </a:r>
            <a:r>
              <a:rPr lang="zh-CN" altLang="en-US" dirty="0"/>
              <a:t>题）在一个采用</a:t>
            </a:r>
            <a:r>
              <a:rPr lang="en-US" altLang="zh-CN" dirty="0"/>
              <a:t>CSMA/CD</a:t>
            </a:r>
            <a:r>
              <a:rPr lang="zh-CN" altLang="en-US" dirty="0"/>
              <a:t>协议的网络中，传输介质是一根完整的电缆，传输速率为</a:t>
            </a:r>
            <a:r>
              <a:rPr lang="en-US" altLang="zh-CN" dirty="0"/>
              <a:t>1Gbps</a:t>
            </a:r>
            <a:r>
              <a:rPr lang="zh-CN" altLang="en-US" dirty="0"/>
              <a:t>，电缆中的信号传播速度是</a:t>
            </a:r>
            <a:r>
              <a:rPr lang="en-US" altLang="zh-CN" dirty="0"/>
              <a:t>200 000km/s.</a:t>
            </a:r>
            <a:r>
              <a:rPr lang="zh-CN" altLang="en-US" dirty="0"/>
              <a:t>若最小数据帧长度减少</a:t>
            </a:r>
            <a:r>
              <a:rPr lang="en-US" altLang="zh-CN" dirty="0"/>
              <a:t>800</a:t>
            </a:r>
            <a:r>
              <a:rPr lang="zh-CN" altLang="en-US" dirty="0"/>
              <a:t>比特，则最远的两个站点之间的距离至少</a:t>
            </a:r>
            <a:r>
              <a:rPr lang="zh-CN" altLang="en-US" dirty="0" smtClean="0"/>
              <a:t>需要</a:t>
            </a:r>
            <a:endParaRPr lang="en-US" altLang="zh-CN" dirty="0" smtClean="0"/>
          </a:p>
          <a:p>
            <a:pPr marL="0" indent="0">
              <a:lnSpc>
                <a:spcPct val="150000"/>
              </a:lnSpc>
              <a:buNone/>
            </a:pPr>
            <a:r>
              <a:rPr lang="zh-CN" altLang="en-US" dirty="0"/>
              <a:t> </a:t>
            </a:r>
            <a:r>
              <a:rPr lang="en-US" altLang="zh-CN" dirty="0"/>
              <a:t>A.</a:t>
            </a:r>
            <a:r>
              <a:rPr lang="zh-CN" altLang="en-US" dirty="0"/>
              <a:t>增加</a:t>
            </a:r>
            <a:r>
              <a:rPr lang="en-US" altLang="zh-CN" dirty="0"/>
              <a:t>160m  </a:t>
            </a:r>
            <a:r>
              <a:rPr lang="en-US" altLang="zh-CN" dirty="0" smtClean="0"/>
              <a:t>   B</a:t>
            </a:r>
            <a:r>
              <a:rPr lang="en-US" altLang="zh-CN" dirty="0"/>
              <a:t>.</a:t>
            </a:r>
            <a:r>
              <a:rPr lang="zh-CN" altLang="en-US" dirty="0"/>
              <a:t>增加</a:t>
            </a:r>
            <a:r>
              <a:rPr lang="en-US" altLang="zh-CN" dirty="0"/>
              <a:t>80m    C.</a:t>
            </a:r>
            <a:r>
              <a:rPr lang="zh-CN" altLang="en-US" dirty="0"/>
              <a:t>减少</a:t>
            </a:r>
            <a:r>
              <a:rPr lang="en-US" altLang="zh-CN" dirty="0"/>
              <a:t>160m  </a:t>
            </a:r>
            <a:r>
              <a:rPr lang="en-US" altLang="zh-CN" dirty="0" smtClean="0"/>
              <a:t>  D</a:t>
            </a:r>
            <a:r>
              <a:rPr lang="en-US" altLang="zh-CN" dirty="0"/>
              <a:t>.</a:t>
            </a:r>
            <a:r>
              <a:rPr lang="zh-CN" altLang="en-US" dirty="0"/>
              <a:t>减少</a:t>
            </a:r>
            <a:r>
              <a:rPr lang="en-US" altLang="zh-CN" dirty="0"/>
              <a:t>80m </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a:t>【</a:t>
            </a:r>
            <a:r>
              <a:rPr lang="zh-CN" altLang="en-US" dirty="0"/>
              <a:t>解答</a:t>
            </a:r>
            <a:r>
              <a:rPr lang="en-US" altLang="zh-CN" dirty="0"/>
              <a:t>】</a:t>
            </a:r>
            <a:r>
              <a:rPr lang="zh-CN" altLang="en-US" dirty="0"/>
              <a:t>选</a:t>
            </a:r>
            <a:r>
              <a:rPr lang="en-US" altLang="zh-CN" dirty="0"/>
              <a:t>D</a:t>
            </a:r>
            <a:r>
              <a:rPr lang="zh-CN" altLang="en-US" dirty="0"/>
              <a:t>。设传输介质长度为</a:t>
            </a:r>
            <a:r>
              <a:rPr lang="en-US" altLang="zh-CN" dirty="0"/>
              <a:t>d(m)</a:t>
            </a:r>
            <a:r>
              <a:rPr lang="zh-CN" altLang="en-US" dirty="0"/>
              <a:t>，原最小帧长为</a:t>
            </a:r>
            <a:r>
              <a:rPr lang="en-US" altLang="zh-CN" dirty="0"/>
              <a:t>M</a:t>
            </a:r>
            <a:r>
              <a:rPr lang="zh-CN" altLang="en-US" dirty="0"/>
              <a:t>，则</a:t>
            </a:r>
            <a:r>
              <a:rPr lang="en-US" altLang="zh-CN" dirty="0"/>
              <a:t>M=2*(d/200000000)*1Gbps</a:t>
            </a:r>
            <a:r>
              <a:rPr lang="zh-CN" altLang="en-US" dirty="0"/>
              <a:t>，得</a:t>
            </a:r>
            <a:r>
              <a:rPr lang="en-US" altLang="zh-CN" dirty="0"/>
              <a:t>M=10d</a:t>
            </a:r>
            <a:r>
              <a:rPr lang="zh-CN" altLang="en-US" dirty="0"/>
              <a:t>。所以最小数据帧长度减少</a:t>
            </a:r>
            <a:r>
              <a:rPr lang="en-US" altLang="zh-CN" dirty="0"/>
              <a:t>800</a:t>
            </a:r>
            <a:r>
              <a:rPr lang="zh-CN" altLang="en-US" dirty="0"/>
              <a:t>比特，最远的两个站点之间的距离至少需要减少</a:t>
            </a:r>
            <a:r>
              <a:rPr lang="en-US" altLang="zh-CN" dirty="0"/>
              <a:t>80m</a:t>
            </a:r>
            <a:r>
              <a:rPr lang="zh-CN" altLang="en-US" dirty="0"/>
              <a:t>。 </a:t>
            </a:r>
            <a:endParaRPr lang="en-US" altLang="zh-CN" dirty="0" smtClean="0"/>
          </a:p>
          <a:p>
            <a:pPr marL="0" indent="0">
              <a:lnSpc>
                <a:spcPct val="150000"/>
              </a:lnSpc>
              <a:buNone/>
            </a:pPr>
            <a:r>
              <a:rPr lang="en-US" altLang="zh-CN" dirty="0" smtClean="0"/>
              <a:t>【</a:t>
            </a:r>
            <a:r>
              <a:rPr lang="zh-CN" altLang="en-US" dirty="0"/>
              <a:t>考查知识点</a:t>
            </a:r>
            <a:r>
              <a:rPr lang="en-US" altLang="zh-CN" dirty="0"/>
              <a:t>】CSMA/CD</a:t>
            </a:r>
            <a:r>
              <a:rPr lang="zh-CN" altLang="en-US" dirty="0"/>
              <a:t>协议下最小帧长度计算。</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smtClean="0"/>
              <a:t>(13</a:t>
            </a:r>
            <a:r>
              <a:rPr lang="zh-CN" altLang="en-US" dirty="0"/>
              <a:t>年考研</a:t>
            </a:r>
            <a:r>
              <a:rPr lang="en-US" altLang="zh-CN" dirty="0"/>
              <a:t>36</a:t>
            </a:r>
            <a:r>
              <a:rPr lang="zh-CN" altLang="en-US" dirty="0"/>
              <a:t>题）下列介质访问控制方法中，可能发生冲突的是  </a:t>
            </a:r>
            <a:endParaRPr lang="en-US" altLang="zh-CN" dirty="0" smtClean="0"/>
          </a:p>
          <a:p>
            <a:pPr marL="0" indent="0">
              <a:lnSpc>
                <a:spcPct val="150000"/>
              </a:lnSpc>
              <a:buNone/>
            </a:pPr>
            <a:r>
              <a:rPr lang="en-US" altLang="zh-CN" dirty="0" smtClean="0"/>
              <a:t>A</a:t>
            </a:r>
            <a:r>
              <a:rPr lang="en-US" altLang="zh-CN" dirty="0"/>
              <a:t>. CDMA </a:t>
            </a:r>
            <a:endParaRPr lang="en-US" altLang="zh-CN" dirty="0" smtClean="0"/>
          </a:p>
          <a:p>
            <a:pPr marL="0" indent="0">
              <a:lnSpc>
                <a:spcPct val="150000"/>
              </a:lnSpc>
              <a:buNone/>
            </a:pPr>
            <a:r>
              <a:rPr lang="en-US" altLang="zh-CN" dirty="0" smtClean="0"/>
              <a:t>B</a:t>
            </a:r>
            <a:r>
              <a:rPr lang="en-US" altLang="zh-CN" dirty="0"/>
              <a:t>. CSMA  </a:t>
            </a:r>
            <a:endParaRPr lang="en-US" altLang="zh-CN" dirty="0" smtClean="0"/>
          </a:p>
          <a:p>
            <a:pPr marL="0" indent="0">
              <a:lnSpc>
                <a:spcPct val="150000"/>
              </a:lnSpc>
              <a:buNone/>
            </a:pPr>
            <a:r>
              <a:rPr lang="en-US" altLang="zh-CN" dirty="0" smtClean="0"/>
              <a:t>C</a:t>
            </a:r>
            <a:r>
              <a:rPr lang="en-US" altLang="zh-CN" dirty="0"/>
              <a:t>. TDMA  </a:t>
            </a:r>
            <a:endParaRPr lang="en-US" altLang="zh-CN" dirty="0" smtClean="0"/>
          </a:p>
          <a:p>
            <a:pPr marL="0" indent="0">
              <a:lnSpc>
                <a:spcPct val="150000"/>
              </a:lnSpc>
              <a:buNone/>
            </a:pPr>
            <a:r>
              <a:rPr lang="en-US" altLang="zh-CN" dirty="0" smtClean="0"/>
              <a:t>D</a:t>
            </a:r>
            <a:r>
              <a:rPr lang="en-US" altLang="zh-CN" dirty="0"/>
              <a:t>. FDMA </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a:t>【</a:t>
            </a:r>
            <a:r>
              <a:rPr lang="zh-CN" altLang="en-US" dirty="0"/>
              <a:t>解答</a:t>
            </a:r>
            <a:r>
              <a:rPr lang="en-US" altLang="zh-CN" dirty="0"/>
              <a:t>】</a:t>
            </a:r>
            <a:r>
              <a:rPr lang="zh-CN" altLang="en-US" dirty="0"/>
              <a:t>选</a:t>
            </a:r>
            <a:r>
              <a:rPr lang="en-US" altLang="zh-CN" dirty="0"/>
              <a:t>B</a:t>
            </a:r>
            <a:r>
              <a:rPr lang="zh-CN" altLang="en-US" dirty="0"/>
              <a:t>。</a:t>
            </a:r>
            <a:r>
              <a:rPr lang="en-US" altLang="zh-CN" dirty="0"/>
              <a:t>CDMA</a:t>
            </a:r>
            <a:r>
              <a:rPr lang="zh-CN" altLang="en-US" dirty="0"/>
              <a:t>码分多址、</a:t>
            </a:r>
            <a:r>
              <a:rPr lang="en-US" altLang="zh-CN" dirty="0"/>
              <a:t>TDMA</a:t>
            </a:r>
            <a:r>
              <a:rPr lang="zh-CN" altLang="en-US" dirty="0"/>
              <a:t>时分多址、</a:t>
            </a:r>
            <a:r>
              <a:rPr lang="en-US" altLang="zh-CN" dirty="0"/>
              <a:t>FDMA</a:t>
            </a:r>
            <a:r>
              <a:rPr lang="zh-CN" altLang="en-US" dirty="0"/>
              <a:t>频分多址，这三种信道复用技术是静态划分信道的，不存在冲突问题；</a:t>
            </a:r>
            <a:r>
              <a:rPr lang="en-US" altLang="zh-CN" dirty="0"/>
              <a:t>CSMA</a:t>
            </a:r>
            <a:r>
              <a:rPr lang="zh-CN" altLang="en-US" dirty="0"/>
              <a:t>载波监听多点接入是共享信道的访问方法，属于动态划分信道，存在冲突问题。 </a:t>
            </a:r>
            <a:endParaRPr lang="en-US" altLang="zh-CN" dirty="0" smtClean="0"/>
          </a:p>
          <a:p>
            <a:pPr marL="0" indent="0">
              <a:lnSpc>
                <a:spcPct val="150000"/>
              </a:lnSpc>
              <a:buNone/>
            </a:pPr>
            <a:r>
              <a:rPr lang="en-US" altLang="zh-CN" dirty="0" smtClean="0"/>
              <a:t>【</a:t>
            </a:r>
            <a:r>
              <a:rPr lang="zh-CN" altLang="en-US" dirty="0"/>
              <a:t>考查知识点</a:t>
            </a:r>
            <a:r>
              <a:rPr lang="en-US" altLang="zh-CN" dirty="0"/>
              <a:t>】</a:t>
            </a:r>
            <a:r>
              <a:rPr lang="zh-CN" altLang="en-US" dirty="0"/>
              <a:t>信道复用技术（静态、动态划分信道）</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lnSpc>
                <a:spcPct val="150000"/>
              </a:lnSpc>
              <a:buNone/>
            </a:pPr>
            <a:r>
              <a:rPr lang="zh-CN" altLang="en-US" dirty="0" smtClean="0"/>
              <a:t>（</a:t>
            </a:r>
            <a:r>
              <a:rPr lang="en-US" altLang="zh-CN" dirty="0" smtClean="0"/>
              <a:t>2014</a:t>
            </a:r>
            <a:r>
              <a:rPr lang="zh-CN" altLang="en-US" dirty="0" smtClean="0"/>
              <a:t>年</a:t>
            </a:r>
            <a:r>
              <a:rPr lang="en-US" altLang="zh-CN" dirty="0" smtClean="0"/>
              <a:t>38</a:t>
            </a:r>
            <a:r>
              <a:rPr lang="zh-CN" altLang="en-US" dirty="0" smtClean="0"/>
              <a:t>题）</a:t>
            </a:r>
            <a:endParaRPr lang="en-US" altLang="zh-CN" dirty="0" smtClean="0"/>
          </a:p>
          <a:p>
            <a:pPr marL="0" lvl="0" indent="0">
              <a:lnSpc>
                <a:spcPct val="150000"/>
              </a:lnSpc>
              <a:buNone/>
            </a:pPr>
            <a:r>
              <a:rPr lang="zh-CN" altLang="zh-CN" dirty="0" smtClean="0"/>
              <a:t>一</a:t>
            </a:r>
            <a:r>
              <a:rPr lang="zh-CN" altLang="zh-CN" dirty="0"/>
              <a:t>个</a:t>
            </a:r>
            <a:r>
              <a:rPr lang="en-US" altLang="zh-CN" dirty="0"/>
              <a:t>TCP</a:t>
            </a:r>
            <a:r>
              <a:rPr lang="zh-CN" altLang="zh-CN" dirty="0"/>
              <a:t>连接总是以</a:t>
            </a:r>
            <a:r>
              <a:rPr lang="en-US" altLang="zh-CN" dirty="0"/>
              <a:t>1KB</a:t>
            </a:r>
            <a:r>
              <a:rPr lang="zh-CN" altLang="zh-CN" dirty="0"/>
              <a:t>的最大段发送</a:t>
            </a:r>
            <a:r>
              <a:rPr lang="en-US" altLang="zh-CN" dirty="0"/>
              <a:t>TCP</a:t>
            </a:r>
            <a:r>
              <a:rPr lang="zh-CN" altLang="zh-CN" dirty="0"/>
              <a:t>数据段，发送方有足够多的数据要发送，接收方有充足的缓冲空间。当拥塞窗口</a:t>
            </a:r>
            <a:r>
              <a:rPr lang="zh-CN" altLang="zh-CN" dirty="0" smtClean="0"/>
              <a:t>为</a:t>
            </a:r>
            <a:r>
              <a:rPr lang="en-US" altLang="zh-CN" dirty="0"/>
              <a:t>8</a:t>
            </a:r>
            <a:r>
              <a:rPr lang="en-US" altLang="zh-CN" dirty="0" smtClean="0"/>
              <a:t>KB</a:t>
            </a:r>
            <a:r>
              <a:rPr lang="zh-CN" altLang="zh-CN" dirty="0"/>
              <a:t>是发生了超时，如果接下来</a:t>
            </a:r>
            <a:r>
              <a:rPr lang="zh-CN" altLang="zh-CN" dirty="0" smtClean="0"/>
              <a:t>的</a:t>
            </a:r>
            <a:r>
              <a:rPr lang="en-US" altLang="zh-CN" dirty="0" smtClean="0"/>
              <a:t>6</a:t>
            </a:r>
            <a:r>
              <a:rPr lang="zh-CN" altLang="zh-CN" dirty="0" smtClean="0"/>
              <a:t>个</a:t>
            </a:r>
            <a:r>
              <a:rPr lang="en-US" altLang="zh-CN" dirty="0"/>
              <a:t>RTT</a:t>
            </a:r>
            <a:r>
              <a:rPr lang="zh-CN" altLang="zh-CN" dirty="0"/>
              <a:t>（往返时间）时间内的</a:t>
            </a:r>
            <a:r>
              <a:rPr lang="en-US" altLang="zh-CN" dirty="0"/>
              <a:t>TCP</a:t>
            </a:r>
            <a:r>
              <a:rPr lang="zh-CN" altLang="zh-CN" dirty="0"/>
              <a:t>段的传输都是成功的，那么当</a:t>
            </a:r>
            <a:r>
              <a:rPr lang="zh-CN" altLang="zh-CN" dirty="0" smtClean="0"/>
              <a:t>第</a:t>
            </a:r>
            <a:r>
              <a:rPr lang="en-US" altLang="zh-CN" dirty="0" smtClean="0"/>
              <a:t>6</a:t>
            </a:r>
            <a:r>
              <a:rPr lang="zh-CN" altLang="zh-CN" dirty="0" smtClean="0"/>
              <a:t>个</a:t>
            </a:r>
            <a:r>
              <a:rPr lang="en-US" altLang="zh-CN" dirty="0"/>
              <a:t>RTT</a:t>
            </a:r>
            <a:r>
              <a:rPr lang="zh-CN" altLang="zh-CN" dirty="0"/>
              <a:t>时间内发送的所有</a:t>
            </a:r>
            <a:r>
              <a:rPr lang="en-US" altLang="zh-CN" dirty="0"/>
              <a:t>TCP</a:t>
            </a:r>
            <a:r>
              <a:rPr lang="zh-CN" altLang="zh-CN" dirty="0"/>
              <a:t>段都得到肯定回答后，拥塞窗口大小是多少？简答陈述理由。</a:t>
            </a:r>
            <a:endParaRPr lang="zh-CN"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dirty="0" smtClean="0"/>
              <a:t>【解答】</a:t>
            </a:r>
            <a:r>
              <a:rPr lang="en-US" altLang="zh-CN" dirty="0" smtClean="0"/>
              <a:t>7KB</a:t>
            </a:r>
            <a:endParaRPr lang="zh-CN" altLang="zh-CN" dirty="0"/>
          </a:p>
          <a:p>
            <a:pPr marL="0" indent="0">
              <a:buNone/>
            </a:pPr>
            <a:r>
              <a:rPr lang="zh-CN" altLang="zh-CN" dirty="0"/>
              <a:t>发生超时时，阈值</a:t>
            </a:r>
            <a:r>
              <a:rPr lang="zh-CN" altLang="zh-CN" dirty="0" smtClean="0"/>
              <a:t>为</a:t>
            </a:r>
            <a:r>
              <a:rPr lang="en-US" altLang="zh-CN" dirty="0" smtClean="0"/>
              <a:t>8KB/2=4KB</a:t>
            </a:r>
            <a:r>
              <a:rPr lang="zh-CN" altLang="zh-CN" dirty="0"/>
              <a:t>，下次的拥塞窗口值从</a:t>
            </a:r>
            <a:r>
              <a:rPr lang="en-US" altLang="zh-CN" dirty="0"/>
              <a:t>1KB</a:t>
            </a:r>
            <a:r>
              <a:rPr lang="zh-CN" altLang="zh-CN" dirty="0"/>
              <a:t>开始，进入指数增长阶段，每经历一个</a:t>
            </a:r>
            <a:r>
              <a:rPr lang="en-US" altLang="zh-CN" dirty="0"/>
              <a:t>RTT</a:t>
            </a:r>
            <a:r>
              <a:rPr lang="zh-CN" altLang="zh-CN" dirty="0"/>
              <a:t>，窗口值翻倍：</a:t>
            </a:r>
            <a:r>
              <a:rPr lang="en-US" altLang="zh-CN" dirty="0"/>
              <a:t>1KB</a:t>
            </a:r>
            <a:r>
              <a:rPr lang="zh-CN" altLang="zh-CN" dirty="0"/>
              <a:t>，</a:t>
            </a:r>
            <a:r>
              <a:rPr lang="en-US" altLang="zh-CN" dirty="0"/>
              <a:t>2KB</a:t>
            </a:r>
            <a:r>
              <a:rPr lang="zh-CN" altLang="zh-CN" dirty="0"/>
              <a:t>，</a:t>
            </a:r>
            <a:r>
              <a:rPr lang="en-US" altLang="zh-CN" dirty="0" smtClean="0"/>
              <a:t>4KB</a:t>
            </a:r>
            <a:r>
              <a:rPr lang="zh-CN" altLang="en-US" dirty="0"/>
              <a:t>，</a:t>
            </a:r>
            <a:r>
              <a:rPr lang="zh-CN" altLang="zh-CN" dirty="0" smtClean="0"/>
              <a:t>到达</a:t>
            </a:r>
            <a:r>
              <a:rPr lang="zh-CN" altLang="zh-CN" dirty="0"/>
              <a:t>阈值进入线性增长阶段，窗口值每次增加</a:t>
            </a:r>
            <a:r>
              <a:rPr lang="en-US" altLang="zh-CN" dirty="0"/>
              <a:t>1KB</a:t>
            </a:r>
            <a:r>
              <a:rPr lang="zh-CN" altLang="zh-CN" dirty="0"/>
              <a:t>，因此拥塞窗口</a:t>
            </a:r>
            <a:r>
              <a:rPr lang="zh-CN" altLang="zh-CN" dirty="0" smtClean="0"/>
              <a:t>为</a:t>
            </a:r>
            <a:r>
              <a:rPr lang="en-US" altLang="zh-CN" dirty="0" smtClean="0"/>
              <a:t>5KB</a:t>
            </a:r>
            <a:r>
              <a:rPr lang="zh-CN" altLang="en-US" dirty="0" smtClean="0"/>
              <a:t>，</a:t>
            </a:r>
            <a:r>
              <a:rPr lang="en-US" altLang="zh-CN" dirty="0" smtClean="0"/>
              <a:t>6KB</a:t>
            </a:r>
            <a:r>
              <a:rPr lang="zh-CN" altLang="en-US" dirty="0" smtClean="0"/>
              <a:t>，</a:t>
            </a:r>
            <a:r>
              <a:rPr lang="en-US" altLang="zh-CN" dirty="0" smtClean="0"/>
              <a:t>7KB</a:t>
            </a:r>
            <a:r>
              <a:rPr lang="zh-CN" altLang="zh-CN" dirty="0"/>
              <a:t>。</a:t>
            </a:r>
            <a:endParaRPr lang="zh-CN" altLang="zh-CN" dirty="0"/>
          </a:p>
          <a:p>
            <a:pPr marL="0" indent="0">
              <a:buNone/>
            </a:pPr>
            <a:r>
              <a:rPr lang="zh-CN" altLang="zh-CN" dirty="0"/>
              <a:t>【考查知识点】</a:t>
            </a:r>
            <a:r>
              <a:rPr lang="en-US" altLang="zh-CN" dirty="0"/>
              <a:t>TCP</a:t>
            </a:r>
            <a:r>
              <a:rPr lang="zh-CN" altLang="zh-CN" dirty="0"/>
              <a:t>拥塞控制算法（慢启动算法）</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0" indent="0">
              <a:lnSpc>
                <a:spcPct val="150000"/>
              </a:lnSpc>
              <a:buNone/>
            </a:pPr>
            <a:r>
              <a:rPr lang="zh-CN" altLang="en-US" dirty="0" smtClean="0"/>
              <a:t>（</a:t>
            </a:r>
            <a:r>
              <a:rPr lang="en-US" altLang="zh-CN" dirty="0" smtClean="0"/>
              <a:t>11</a:t>
            </a:r>
            <a:r>
              <a:rPr lang="zh-CN" altLang="en-US" dirty="0"/>
              <a:t>年考研</a:t>
            </a:r>
            <a:r>
              <a:rPr lang="en-US" altLang="zh-CN" dirty="0"/>
              <a:t>39</a:t>
            </a:r>
            <a:r>
              <a:rPr lang="zh-CN" altLang="en-US" dirty="0"/>
              <a:t>题</a:t>
            </a:r>
            <a:r>
              <a:rPr lang="zh-CN" altLang="en-US" dirty="0" smtClean="0"/>
              <a:t>）</a:t>
            </a:r>
            <a:endParaRPr lang="en-US" altLang="zh-CN" dirty="0" smtClean="0"/>
          </a:p>
          <a:p>
            <a:pPr marL="0" indent="0">
              <a:lnSpc>
                <a:spcPct val="150000"/>
              </a:lnSpc>
              <a:buNone/>
            </a:pPr>
            <a:r>
              <a:rPr lang="zh-CN" altLang="en-US" dirty="0" smtClean="0"/>
              <a:t>主机</a:t>
            </a:r>
            <a:r>
              <a:rPr lang="zh-CN" altLang="en-US" dirty="0"/>
              <a:t>甲向主机乙发送一个（</a:t>
            </a:r>
            <a:r>
              <a:rPr lang="en-US" altLang="zh-CN" dirty="0"/>
              <a:t>SYN=1</a:t>
            </a:r>
            <a:r>
              <a:rPr lang="zh-CN" altLang="en-US" dirty="0"/>
              <a:t>，</a:t>
            </a:r>
            <a:r>
              <a:rPr lang="en-US" altLang="zh-CN" dirty="0" err="1"/>
              <a:t>seq</a:t>
            </a:r>
            <a:r>
              <a:rPr lang="en-US" altLang="zh-CN" dirty="0"/>
              <a:t>=11220</a:t>
            </a:r>
            <a:r>
              <a:rPr lang="zh-CN" altLang="en-US" dirty="0"/>
              <a:t>）的</a:t>
            </a:r>
            <a:r>
              <a:rPr lang="en-US" altLang="zh-CN" dirty="0"/>
              <a:t>TCP</a:t>
            </a:r>
            <a:r>
              <a:rPr lang="zh-CN" altLang="en-US" dirty="0"/>
              <a:t>段，期望与主机乙建立</a:t>
            </a:r>
            <a:r>
              <a:rPr lang="en-US" altLang="zh-CN" dirty="0"/>
              <a:t>TCP</a:t>
            </a:r>
            <a:r>
              <a:rPr lang="zh-CN" altLang="en-US" dirty="0"/>
              <a:t>连接，若主机乙接收该连接请求，则主机乙向主机甲发送的正确的</a:t>
            </a:r>
            <a:r>
              <a:rPr lang="en-US" altLang="zh-CN" dirty="0"/>
              <a:t>TCP</a:t>
            </a:r>
            <a:r>
              <a:rPr lang="zh-CN" altLang="en-US" dirty="0"/>
              <a:t>段可能是  </a:t>
            </a:r>
            <a:endParaRPr lang="en-US" altLang="zh-CN" dirty="0" smtClean="0"/>
          </a:p>
          <a:p>
            <a:pPr marL="0" indent="0">
              <a:buNone/>
            </a:pPr>
            <a:r>
              <a:rPr lang="en-US" altLang="zh-CN" dirty="0" smtClean="0"/>
              <a:t>A</a:t>
            </a:r>
            <a:r>
              <a:rPr lang="en-US" altLang="zh-CN" dirty="0"/>
              <a:t>.</a:t>
            </a:r>
            <a:r>
              <a:rPr lang="zh-CN" altLang="en-US" dirty="0"/>
              <a:t>（</a:t>
            </a:r>
            <a:r>
              <a:rPr lang="en-US" altLang="zh-CN" dirty="0"/>
              <a:t>SYN=0</a:t>
            </a:r>
            <a:r>
              <a:rPr lang="zh-CN" altLang="en-US" dirty="0"/>
              <a:t>，</a:t>
            </a:r>
            <a:r>
              <a:rPr lang="en-US" altLang="zh-CN" dirty="0"/>
              <a:t>ACK=0</a:t>
            </a:r>
            <a:r>
              <a:rPr lang="zh-CN" altLang="en-US" dirty="0"/>
              <a:t>，</a:t>
            </a:r>
            <a:r>
              <a:rPr lang="en-US" altLang="zh-CN" dirty="0" err="1"/>
              <a:t>seq</a:t>
            </a:r>
            <a:r>
              <a:rPr lang="en-US" altLang="zh-CN" dirty="0"/>
              <a:t>=11221</a:t>
            </a:r>
            <a:r>
              <a:rPr lang="zh-CN" altLang="en-US" dirty="0"/>
              <a:t>，</a:t>
            </a:r>
            <a:r>
              <a:rPr lang="en-US" altLang="zh-CN" dirty="0" err="1"/>
              <a:t>ack</a:t>
            </a:r>
            <a:r>
              <a:rPr lang="en-US" altLang="zh-CN" dirty="0"/>
              <a:t>=11221</a:t>
            </a:r>
            <a:r>
              <a:rPr lang="zh-CN" altLang="en-US" dirty="0"/>
              <a:t>） </a:t>
            </a:r>
            <a:endParaRPr lang="en-US" altLang="zh-CN" dirty="0" smtClean="0"/>
          </a:p>
          <a:p>
            <a:pPr marL="0" indent="0">
              <a:buNone/>
            </a:pPr>
            <a:r>
              <a:rPr lang="en-US" altLang="zh-CN" dirty="0" smtClean="0"/>
              <a:t>B</a:t>
            </a:r>
            <a:r>
              <a:rPr lang="en-US" altLang="zh-CN" dirty="0"/>
              <a:t>.</a:t>
            </a:r>
            <a:r>
              <a:rPr lang="zh-CN" altLang="en-US" dirty="0"/>
              <a:t>（</a:t>
            </a:r>
            <a:r>
              <a:rPr lang="en-US" altLang="zh-CN" dirty="0"/>
              <a:t>SYN=1</a:t>
            </a:r>
            <a:r>
              <a:rPr lang="zh-CN" altLang="en-US" dirty="0"/>
              <a:t>，</a:t>
            </a:r>
            <a:r>
              <a:rPr lang="en-US" altLang="zh-CN" dirty="0"/>
              <a:t>ACK=1</a:t>
            </a:r>
            <a:r>
              <a:rPr lang="zh-CN" altLang="en-US" dirty="0"/>
              <a:t>，</a:t>
            </a:r>
            <a:r>
              <a:rPr lang="en-US" altLang="zh-CN" dirty="0" err="1"/>
              <a:t>seq</a:t>
            </a:r>
            <a:r>
              <a:rPr lang="en-US" altLang="zh-CN" dirty="0"/>
              <a:t>=11220</a:t>
            </a:r>
            <a:r>
              <a:rPr lang="zh-CN" altLang="en-US" dirty="0"/>
              <a:t>，</a:t>
            </a:r>
            <a:r>
              <a:rPr lang="en-US" altLang="zh-CN" dirty="0" err="1"/>
              <a:t>ack</a:t>
            </a:r>
            <a:r>
              <a:rPr lang="en-US" altLang="zh-CN" dirty="0"/>
              <a:t>=11220</a:t>
            </a:r>
            <a:r>
              <a:rPr lang="zh-CN" altLang="en-US" dirty="0"/>
              <a:t>）  </a:t>
            </a:r>
            <a:endParaRPr lang="en-US" altLang="zh-CN" dirty="0" smtClean="0"/>
          </a:p>
          <a:p>
            <a:pPr marL="0" indent="0">
              <a:buNone/>
            </a:pPr>
            <a:r>
              <a:rPr lang="en-US" altLang="zh-CN" dirty="0" smtClean="0"/>
              <a:t>C</a:t>
            </a:r>
            <a:r>
              <a:rPr lang="en-US" altLang="zh-CN" dirty="0"/>
              <a:t>.</a:t>
            </a:r>
            <a:r>
              <a:rPr lang="zh-CN" altLang="en-US" dirty="0"/>
              <a:t>（</a:t>
            </a:r>
            <a:r>
              <a:rPr lang="en-US" altLang="zh-CN" dirty="0"/>
              <a:t>SYN=1</a:t>
            </a:r>
            <a:r>
              <a:rPr lang="zh-CN" altLang="en-US" dirty="0"/>
              <a:t>，</a:t>
            </a:r>
            <a:r>
              <a:rPr lang="en-US" altLang="zh-CN" dirty="0"/>
              <a:t>ACK=1</a:t>
            </a:r>
            <a:r>
              <a:rPr lang="zh-CN" altLang="en-US" dirty="0"/>
              <a:t>，</a:t>
            </a:r>
            <a:r>
              <a:rPr lang="en-US" altLang="zh-CN" dirty="0" err="1"/>
              <a:t>seq</a:t>
            </a:r>
            <a:r>
              <a:rPr lang="en-US" altLang="zh-CN" dirty="0"/>
              <a:t>=11221</a:t>
            </a:r>
            <a:r>
              <a:rPr lang="zh-CN" altLang="en-US" dirty="0"/>
              <a:t>，</a:t>
            </a:r>
            <a:r>
              <a:rPr lang="en-US" altLang="zh-CN" dirty="0" err="1"/>
              <a:t>ack</a:t>
            </a:r>
            <a:r>
              <a:rPr lang="en-US" altLang="zh-CN" dirty="0"/>
              <a:t>=11221</a:t>
            </a:r>
            <a:r>
              <a:rPr lang="zh-CN" altLang="en-US" dirty="0"/>
              <a:t>）  </a:t>
            </a:r>
            <a:endParaRPr lang="en-US" altLang="zh-CN" dirty="0" smtClean="0"/>
          </a:p>
          <a:p>
            <a:pPr marL="0" indent="0">
              <a:buNone/>
            </a:pPr>
            <a:r>
              <a:rPr lang="en-US" altLang="zh-CN" dirty="0" smtClean="0"/>
              <a:t>D</a:t>
            </a:r>
            <a:r>
              <a:rPr lang="en-US" altLang="zh-CN" dirty="0"/>
              <a:t>.</a:t>
            </a:r>
            <a:r>
              <a:rPr lang="zh-CN" altLang="en-US" dirty="0"/>
              <a:t>（</a:t>
            </a:r>
            <a:r>
              <a:rPr lang="en-US" altLang="zh-CN" dirty="0"/>
              <a:t>SYN=0</a:t>
            </a:r>
            <a:r>
              <a:rPr lang="zh-CN" altLang="en-US" dirty="0"/>
              <a:t>，</a:t>
            </a:r>
            <a:r>
              <a:rPr lang="en-US" altLang="zh-CN" dirty="0"/>
              <a:t>ACK=0</a:t>
            </a:r>
            <a:r>
              <a:rPr lang="zh-CN" altLang="en-US" dirty="0"/>
              <a:t>，</a:t>
            </a:r>
            <a:r>
              <a:rPr lang="en-US" altLang="zh-CN" dirty="0" err="1"/>
              <a:t>seq</a:t>
            </a:r>
            <a:r>
              <a:rPr lang="en-US" altLang="zh-CN" dirty="0"/>
              <a:t>=11220</a:t>
            </a:r>
            <a:r>
              <a:rPr lang="zh-CN" altLang="en-US" dirty="0"/>
              <a:t>，</a:t>
            </a:r>
            <a:r>
              <a:rPr lang="en-US" altLang="zh-CN" dirty="0" err="1"/>
              <a:t>ack</a:t>
            </a:r>
            <a:r>
              <a:rPr lang="en-US" altLang="zh-CN" dirty="0"/>
              <a:t>=11220</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a:t>【</a:t>
            </a:r>
            <a:r>
              <a:rPr lang="zh-CN" altLang="en-US" dirty="0"/>
              <a:t>解答</a:t>
            </a:r>
            <a:r>
              <a:rPr lang="en-US" altLang="zh-CN" dirty="0"/>
              <a:t>】</a:t>
            </a:r>
            <a:r>
              <a:rPr lang="zh-CN" altLang="en-US" dirty="0"/>
              <a:t>选</a:t>
            </a:r>
            <a:r>
              <a:rPr lang="en-US" altLang="zh-CN" dirty="0"/>
              <a:t>C</a:t>
            </a:r>
            <a:r>
              <a:rPr lang="zh-CN" altLang="en-US" dirty="0"/>
              <a:t>。三次握手协议，第二次握手时，同步比特</a:t>
            </a:r>
            <a:r>
              <a:rPr lang="en-US" altLang="zh-CN" dirty="0"/>
              <a:t>SYN</a:t>
            </a:r>
            <a:r>
              <a:rPr lang="zh-CN" altLang="en-US" dirty="0"/>
              <a:t>、确认比特</a:t>
            </a:r>
            <a:r>
              <a:rPr lang="en-US" altLang="zh-CN" dirty="0"/>
              <a:t>ACK</a:t>
            </a:r>
            <a:r>
              <a:rPr lang="zh-CN" altLang="en-US" dirty="0"/>
              <a:t>的之必须是</a:t>
            </a:r>
            <a:r>
              <a:rPr lang="en-US" altLang="zh-CN" dirty="0"/>
              <a:t>1</a:t>
            </a:r>
            <a:r>
              <a:rPr lang="zh-CN" altLang="en-US" dirty="0"/>
              <a:t>，返回的</a:t>
            </a:r>
            <a:r>
              <a:rPr lang="en-US" altLang="zh-CN" dirty="0" err="1"/>
              <a:t>seq</a:t>
            </a:r>
            <a:r>
              <a:rPr lang="zh-CN" altLang="en-US" dirty="0"/>
              <a:t>值取决于接收方，但是</a:t>
            </a:r>
            <a:r>
              <a:rPr lang="en-US" altLang="zh-CN" dirty="0" err="1"/>
              <a:t>ack</a:t>
            </a:r>
            <a:r>
              <a:rPr lang="zh-CN" altLang="en-US" dirty="0"/>
              <a:t>的值必须是对第一次握手中</a:t>
            </a:r>
            <a:r>
              <a:rPr lang="en-US" altLang="zh-CN" dirty="0" err="1"/>
              <a:t>seq</a:t>
            </a:r>
            <a:r>
              <a:rPr lang="zh-CN" altLang="en-US" dirty="0"/>
              <a:t>的确认，也就是说数值要比第一次的</a:t>
            </a:r>
            <a:r>
              <a:rPr lang="en-US" altLang="zh-CN" dirty="0" err="1"/>
              <a:t>seq</a:t>
            </a:r>
            <a:r>
              <a:rPr lang="zh-CN" altLang="en-US" dirty="0"/>
              <a:t>值大</a:t>
            </a:r>
            <a:r>
              <a:rPr lang="en-US" altLang="zh-CN" dirty="0"/>
              <a:t>1</a:t>
            </a:r>
            <a:r>
              <a:rPr lang="zh-CN" altLang="en-US" dirty="0"/>
              <a:t>。 </a:t>
            </a:r>
            <a:endParaRPr lang="en-US" altLang="zh-CN" dirty="0" smtClean="0"/>
          </a:p>
          <a:p>
            <a:pPr marL="0" indent="0">
              <a:buNone/>
            </a:pPr>
            <a:r>
              <a:rPr lang="en-US" altLang="zh-CN" dirty="0" smtClean="0"/>
              <a:t>【</a:t>
            </a:r>
            <a:r>
              <a:rPr lang="zh-CN" altLang="en-US" dirty="0"/>
              <a:t>考查知识点</a:t>
            </a:r>
            <a:r>
              <a:rPr lang="en-US" altLang="zh-CN" dirty="0"/>
              <a:t>】TCP</a:t>
            </a:r>
            <a:r>
              <a:rPr lang="zh-CN" altLang="en-US" dirty="0"/>
              <a:t>的三次握手协议。</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just">
              <a:lnSpc>
                <a:spcPct val="150000"/>
              </a:lnSpc>
              <a:buNone/>
            </a:pPr>
            <a:r>
              <a:rPr lang="zh-CN" altLang="en-US" dirty="0" smtClean="0"/>
              <a:t>（</a:t>
            </a:r>
            <a:r>
              <a:rPr lang="en-US" altLang="zh-CN" dirty="0" smtClean="0"/>
              <a:t>2011</a:t>
            </a:r>
            <a:r>
              <a:rPr lang="zh-CN" altLang="en-US" dirty="0" smtClean="0"/>
              <a:t>年第</a:t>
            </a:r>
            <a:r>
              <a:rPr lang="en-US" altLang="zh-CN" dirty="0" smtClean="0"/>
              <a:t>47</a:t>
            </a:r>
            <a:r>
              <a:rPr lang="zh-CN" altLang="en-US" dirty="0" smtClean="0"/>
              <a:t>题）</a:t>
            </a:r>
            <a:endParaRPr lang="en-US" altLang="zh-CN" dirty="0" smtClean="0"/>
          </a:p>
          <a:p>
            <a:pPr marL="0" indent="0" algn="just">
              <a:lnSpc>
                <a:spcPct val="150000"/>
              </a:lnSpc>
              <a:buNone/>
            </a:pPr>
            <a:r>
              <a:rPr lang="zh-CN" altLang="en-US" dirty="0" smtClean="0"/>
              <a:t>某主机的</a:t>
            </a:r>
            <a:r>
              <a:rPr lang="en-US" altLang="zh-CN" dirty="0" smtClean="0"/>
              <a:t>MAC</a:t>
            </a:r>
            <a:r>
              <a:rPr lang="zh-CN" altLang="en-US" dirty="0" smtClean="0"/>
              <a:t>地址为</a:t>
            </a:r>
            <a:r>
              <a:rPr lang="en-US" altLang="zh-CN" dirty="0" smtClean="0"/>
              <a:t>00-15-C5-C1-5E-28</a:t>
            </a:r>
            <a:r>
              <a:rPr lang="zh-CN" altLang="en-US" dirty="0" smtClean="0"/>
              <a:t>，</a:t>
            </a:r>
            <a:r>
              <a:rPr lang="en-US" altLang="zh-CN" dirty="0" smtClean="0"/>
              <a:t>IP</a:t>
            </a:r>
            <a:r>
              <a:rPr lang="zh-CN" altLang="en-US" dirty="0" smtClean="0"/>
              <a:t>地址为</a:t>
            </a:r>
            <a:r>
              <a:rPr lang="en-US" altLang="zh-CN" dirty="0" smtClean="0"/>
              <a:t>10.2.128.100 (</a:t>
            </a:r>
            <a:r>
              <a:rPr lang="zh-CN" altLang="en-US" dirty="0" smtClean="0"/>
              <a:t>私有地址</a:t>
            </a:r>
            <a:r>
              <a:rPr lang="en-US" altLang="zh-CN" dirty="0" smtClean="0"/>
              <a:t>)</a:t>
            </a:r>
            <a:r>
              <a:rPr lang="zh-CN" altLang="en-US" dirty="0" smtClean="0"/>
              <a:t>。 题</a:t>
            </a:r>
            <a:r>
              <a:rPr lang="en-US" altLang="zh-CN" dirty="0" smtClean="0"/>
              <a:t>47-a</a:t>
            </a:r>
            <a:r>
              <a:rPr lang="zh-CN" altLang="en-US" dirty="0" smtClean="0"/>
              <a:t>图是网络拓扑，题</a:t>
            </a:r>
            <a:r>
              <a:rPr lang="en-US" altLang="zh-CN" dirty="0" smtClean="0"/>
              <a:t>47-b</a:t>
            </a:r>
            <a:r>
              <a:rPr lang="zh-CN" altLang="en-US" dirty="0" smtClean="0"/>
              <a:t>图是该主机进行</a:t>
            </a:r>
            <a:r>
              <a:rPr lang="en-US" altLang="zh-CN" dirty="0" smtClean="0"/>
              <a:t>Web</a:t>
            </a:r>
            <a:r>
              <a:rPr lang="zh-CN" altLang="en-US" dirty="0" smtClean="0"/>
              <a:t>请求的</a:t>
            </a:r>
            <a:r>
              <a:rPr lang="en-US" altLang="zh-CN" dirty="0" smtClean="0"/>
              <a:t>1</a:t>
            </a:r>
            <a:r>
              <a:rPr lang="zh-CN" altLang="en-US" dirty="0" smtClean="0"/>
              <a:t>个以太网数据帧前</a:t>
            </a:r>
            <a:r>
              <a:rPr lang="en-US" altLang="zh-CN" dirty="0" smtClean="0"/>
              <a:t>80</a:t>
            </a:r>
            <a:r>
              <a:rPr lang="zh-CN" altLang="en-US" dirty="0" smtClean="0"/>
              <a:t>个字节的十六进制及</a:t>
            </a:r>
            <a:r>
              <a:rPr lang="en-US" altLang="zh-CN" dirty="0" smtClean="0"/>
              <a:t>ASCII</a:t>
            </a:r>
            <a:r>
              <a:rPr lang="zh-CN" altLang="en-US" dirty="0" smtClean="0"/>
              <a:t>码内容。</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a:t>
            </a:r>
            <a:r>
              <a:rPr lang="zh-CN" altLang="en-US" dirty="0" smtClean="0"/>
              <a:t>解答</a:t>
            </a:r>
            <a:r>
              <a:rPr lang="en-US" altLang="zh-CN" dirty="0" smtClean="0"/>
              <a:t>】</a:t>
            </a:r>
            <a:r>
              <a:rPr lang="zh-CN" altLang="en-US" dirty="0" smtClean="0"/>
              <a:t>选</a:t>
            </a:r>
            <a:r>
              <a:rPr lang="en-US" altLang="zh-CN" dirty="0" smtClean="0"/>
              <a:t>B</a:t>
            </a:r>
            <a:r>
              <a:rPr lang="zh-CN" altLang="en-US" dirty="0" smtClean="0"/>
              <a:t>。由子网掩码为</a:t>
            </a:r>
            <a:r>
              <a:rPr lang="en-US" altLang="zh-CN" dirty="0" smtClean="0"/>
              <a:t>255.255.255.248</a:t>
            </a:r>
            <a:r>
              <a:rPr lang="zh-CN" altLang="en-US" dirty="0" smtClean="0"/>
              <a:t>，则转化为二进制为</a:t>
            </a:r>
            <a:endParaRPr lang="zh-CN" altLang="en-US" dirty="0" smtClean="0"/>
          </a:p>
          <a:p>
            <a:pPr marL="0" indent="0">
              <a:buNone/>
            </a:pPr>
            <a:r>
              <a:rPr lang="en-US" altLang="zh-CN" dirty="0" smtClean="0"/>
              <a:t>11111111.11111111.11111111.11111000</a:t>
            </a:r>
            <a:r>
              <a:rPr lang="zh-CN" altLang="en-US" dirty="0" smtClean="0"/>
              <a:t>。前</a:t>
            </a:r>
            <a:r>
              <a:rPr lang="en-US" altLang="zh-CN" dirty="0" smtClean="0"/>
              <a:t>24</a:t>
            </a:r>
            <a:r>
              <a:rPr lang="zh-CN" altLang="en-US" dirty="0" smtClean="0"/>
              <a:t>位表示网络号，因此子网号为</a:t>
            </a:r>
            <a:r>
              <a:rPr lang="en-US" altLang="zh-CN" dirty="0" smtClean="0"/>
              <a:t>5 </a:t>
            </a:r>
            <a:r>
              <a:rPr lang="zh-CN" altLang="en-US" dirty="0" smtClean="0"/>
              <a:t>位，在</a:t>
            </a:r>
            <a:r>
              <a:rPr lang="en-US" altLang="zh-CN" dirty="0" smtClean="0"/>
              <a:t>CIDR</a:t>
            </a:r>
            <a:r>
              <a:rPr lang="zh-CN" altLang="en-US" dirty="0" smtClean="0"/>
              <a:t>中可以表示</a:t>
            </a:r>
            <a:r>
              <a:rPr lang="en-US" altLang="zh-CN" dirty="0" smtClean="0"/>
              <a:t>2^5=32</a:t>
            </a:r>
            <a:r>
              <a:rPr lang="zh-CN" altLang="en-US" dirty="0" smtClean="0"/>
              <a:t>个子网，主机号为</a:t>
            </a:r>
            <a:r>
              <a:rPr lang="en-US" altLang="zh-CN" dirty="0" smtClean="0"/>
              <a:t>3</a:t>
            </a:r>
            <a:r>
              <a:rPr lang="zh-CN" altLang="en-US" dirty="0" smtClean="0"/>
              <a:t>位，除去全</a:t>
            </a:r>
            <a:r>
              <a:rPr lang="en-US" altLang="zh-CN" dirty="0" smtClean="0"/>
              <a:t>0</a:t>
            </a:r>
            <a:r>
              <a:rPr lang="zh-CN" altLang="en-US" dirty="0" smtClean="0"/>
              <a:t>和全</a:t>
            </a:r>
            <a:r>
              <a:rPr lang="en-US" altLang="zh-CN" dirty="0" smtClean="0"/>
              <a:t>1</a:t>
            </a:r>
            <a:r>
              <a:rPr lang="zh-CN" altLang="en-US" dirty="0" smtClean="0"/>
              <a:t>的情况可以表示</a:t>
            </a:r>
            <a:r>
              <a:rPr lang="en-US" altLang="zh-CN" dirty="0" smtClean="0"/>
              <a:t>6</a:t>
            </a:r>
            <a:r>
              <a:rPr lang="zh-CN" altLang="en-US" dirty="0" smtClean="0"/>
              <a:t>个主机地址。</a:t>
            </a:r>
            <a:endParaRPr lang="zh-CN" altLang="en-US" dirty="0" smtClean="0"/>
          </a:p>
          <a:p>
            <a:pPr marL="0" indent="0">
              <a:buNone/>
            </a:pPr>
            <a:r>
              <a:rPr lang="zh-CN" altLang="en-US" dirty="0" smtClean="0"/>
              <a:t> </a:t>
            </a:r>
            <a:endParaRPr lang="zh-CN" altLang="en-US" dirty="0" smtClean="0"/>
          </a:p>
          <a:p>
            <a:pPr marL="0" indent="0">
              <a:buNone/>
            </a:pPr>
            <a:r>
              <a:rPr lang="en-US" altLang="zh-CN" dirty="0" smtClean="0"/>
              <a:t>【</a:t>
            </a:r>
            <a:r>
              <a:rPr lang="zh-CN" altLang="en-US" dirty="0" smtClean="0"/>
              <a:t>考查知识点</a:t>
            </a:r>
            <a:r>
              <a:rPr lang="en-US" altLang="zh-CN" dirty="0" smtClean="0"/>
              <a:t>】</a:t>
            </a:r>
            <a:r>
              <a:rPr lang="zh-CN" altLang="en-US" dirty="0" smtClean="0"/>
              <a:t>本题考查子网划分与子网掩码、</a:t>
            </a:r>
            <a:r>
              <a:rPr lang="en-US" altLang="zh-CN" dirty="0" smtClean="0"/>
              <a:t>CIDR</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1"/>
          <a:srcRect l="26321" t="24029" r="34003" b="35623"/>
          <a:stretch>
            <a:fillRect/>
          </a:stretch>
        </p:blipFill>
        <p:spPr>
          <a:xfrm>
            <a:off x="1661883" y="636495"/>
            <a:ext cx="9691917" cy="521817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dirty="0" smtClean="0"/>
              <a:t>请参考</a:t>
            </a:r>
            <a:r>
              <a:rPr lang="zh-CN" altLang="en-US" dirty="0"/>
              <a:t>图中的数据回答以下问题。</a:t>
            </a:r>
            <a:endParaRPr lang="zh-CN" altLang="en-US" dirty="0"/>
          </a:p>
          <a:p>
            <a:pPr marL="0" indent="0">
              <a:buNone/>
            </a:pPr>
            <a:r>
              <a:rPr lang="en-US" altLang="zh-CN" dirty="0" smtClean="0"/>
              <a:t>(</a:t>
            </a:r>
            <a:r>
              <a:rPr lang="en-US" altLang="zh-CN" dirty="0"/>
              <a:t>1) </a:t>
            </a:r>
            <a:r>
              <a:rPr lang="en-US" altLang="zh-CN" dirty="0" smtClean="0"/>
              <a:t>Web</a:t>
            </a:r>
            <a:r>
              <a:rPr lang="zh-CN" altLang="en-US" dirty="0" smtClean="0"/>
              <a:t>服务器的</a:t>
            </a:r>
            <a:r>
              <a:rPr lang="en-US" altLang="zh-CN" dirty="0" smtClean="0"/>
              <a:t>IP</a:t>
            </a:r>
            <a:r>
              <a:rPr lang="zh-CN" altLang="en-US" dirty="0" smtClean="0"/>
              <a:t>地址</a:t>
            </a:r>
            <a:r>
              <a:rPr lang="zh-CN" altLang="en-US" dirty="0"/>
              <a:t>是什么？该主机的默认网关</a:t>
            </a:r>
            <a:r>
              <a:rPr lang="zh-CN" altLang="en-US" dirty="0" smtClean="0"/>
              <a:t>的</a:t>
            </a:r>
            <a:r>
              <a:rPr lang="en-US" altLang="zh-CN" dirty="0" smtClean="0"/>
              <a:t>MAC</a:t>
            </a:r>
            <a:r>
              <a:rPr lang="zh-CN" altLang="en-US" dirty="0" smtClean="0"/>
              <a:t>地址</a:t>
            </a:r>
            <a:r>
              <a:rPr lang="zh-CN" altLang="en-US" dirty="0"/>
              <a:t>是什么？</a:t>
            </a:r>
            <a:endParaRPr lang="zh-CN" altLang="en-US" dirty="0"/>
          </a:p>
          <a:p>
            <a:pPr marL="0" indent="0">
              <a:buNone/>
            </a:pPr>
            <a:r>
              <a:rPr lang="en-US" altLang="zh-CN" dirty="0"/>
              <a:t>(2) </a:t>
            </a:r>
            <a:r>
              <a:rPr lang="zh-CN" altLang="en-US" dirty="0" smtClean="0"/>
              <a:t>该</a:t>
            </a:r>
            <a:r>
              <a:rPr lang="zh-CN" altLang="en-US" dirty="0"/>
              <a:t>主机在构造</a:t>
            </a:r>
            <a:r>
              <a:rPr lang="zh-CN" altLang="en-US" dirty="0" smtClean="0"/>
              <a:t>题</a:t>
            </a:r>
            <a:r>
              <a:rPr lang="en-US" altLang="zh-CN" dirty="0" smtClean="0"/>
              <a:t>47-b</a:t>
            </a:r>
            <a:r>
              <a:rPr lang="zh-CN" altLang="en-US" dirty="0" smtClean="0"/>
              <a:t>图</a:t>
            </a:r>
            <a:r>
              <a:rPr lang="zh-CN" altLang="en-US" dirty="0"/>
              <a:t>的数据帧时，使用什么协议确定</a:t>
            </a:r>
            <a:r>
              <a:rPr lang="zh-CN" altLang="en-US" dirty="0" smtClean="0"/>
              <a:t>目的</a:t>
            </a:r>
            <a:r>
              <a:rPr lang="en-US" altLang="zh-CN" dirty="0" smtClean="0"/>
              <a:t>MAC</a:t>
            </a:r>
            <a:r>
              <a:rPr lang="zh-CN" altLang="en-US" dirty="0" smtClean="0"/>
              <a:t>地址</a:t>
            </a:r>
            <a:r>
              <a:rPr lang="zh-CN" altLang="en-US" dirty="0"/>
              <a:t>？封装该协议请求报文的以太网的</a:t>
            </a:r>
            <a:r>
              <a:rPr lang="zh-CN" altLang="en-US" dirty="0" smtClean="0"/>
              <a:t>目的</a:t>
            </a:r>
            <a:r>
              <a:rPr lang="en-US" altLang="zh-CN" dirty="0" smtClean="0"/>
              <a:t>MAC</a:t>
            </a:r>
            <a:r>
              <a:rPr lang="zh-CN" altLang="en-US" dirty="0" smtClean="0"/>
              <a:t>地址</a:t>
            </a:r>
            <a:r>
              <a:rPr lang="zh-CN" altLang="en-US" dirty="0"/>
              <a:t>是什么？</a:t>
            </a:r>
            <a:endParaRPr lang="zh-CN" altLang="en-US" dirty="0"/>
          </a:p>
          <a:p>
            <a:pPr marL="0" indent="0">
              <a:buNone/>
            </a:pPr>
            <a:r>
              <a:rPr lang="en-US" altLang="zh-CN" dirty="0" smtClean="0"/>
              <a:t>(3)</a:t>
            </a:r>
            <a:r>
              <a:rPr lang="en-US" altLang="zh-CN" dirty="0"/>
              <a:t> </a:t>
            </a:r>
            <a:r>
              <a:rPr lang="zh-CN" altLang="en-US" dirty="0"/>
              <a:t>该帧所封装的</a:t>
            </a:r>
            <a:r>
              <a:rPr lang="en-US" altLang="zh-CN" dirty="0"/>
              <a:t>IP</a:t>
            </a:r>
            <a:r>
              <a:rPr lang="zh-CN" altLang="en-US" dirty="0"/>
              <a:t>分组经过路由器</a:t>
            </a:r>
            <a:r>
              <a:rPr lang="en-US" altLang="zh-CN" dirty="0"/>
              <a:t>R</a:t>
            </a:r>
            <a:r>
              <a:rPr lang="zh-CN" altLang="en-US" dirty="0"/>
              <a:t>转发时，需修改</a:t>
            </a:r>
            <a:r>
              <a:rPr lang="en-US" altLang="zh-CN" dirty="0"/>
              <a:t>IP</a:t>
            </a:r>
            <a:r>
              <a:rPr lang="zh-CN" altLang="en-US" dirty="0"/>
              <a:t>分组头中的哪些字段</a:t>
            </a:r>
            <a:r>
              <a:rPr lang="zh-CN" altLang="en-US" dirty="0" smtClean="0"/>
              <a:t>？</a:t>
            </a:r>
            <a:endParaRPr lang="en-US" altLang="zh-CN" dirty="0" smtClean="0"/>
          </a:p>
          <a:p>
            <a:pPr marL="0" indent="0">
              <a:buNone/>
            </a:pPr>
            <a:r>
              <a:rPr lang="zh-CN" altLang="en-US" dirty="0"/>
              <a:t> 注：以太网数据帧的</a:t>
            </a:r>
            <a:r>
              <a:rPr lang="en-US" altLang="zh-CN" dirty="0"/>
              <a:t>IP</a:t>
            </a:r>
            <a:r>
              <a:rPr lang="zh-CN" altLang="en-US" dirty="0"/>
              <a:t>分组头结构分别如题</a:t>
            </a:r>
            <a:r>
              <a:rPr lang="en-US" altLang="zh-CN" dirty="0"/>
              <a:t>47-c</a:t>
            </a:r>
            <a:r>
              <a:rPr lang="zh-CN" altLang="en-US" dirty="0"/>
              <a:t>图，</a:t>
            </a:r>
            <a:r>
              <a:rPr lang="en-US" altLang="zh-CN" dirty="0"/>
              <a:t>47-d</a:t>
            </a:r>
            <a:r>
              <a:rPr lang="zh-CN" altLang="en-US" dirty="0"/>
              <a:t>图所</a:t>
            </a:r>
            <a:r>
              <a:rPr lang="zh-CN" altLang="en-US" dirty="0" smtClean="0"/>
              <a:t>示</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17"/>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l="21520" t="2638" r="-64" b="47312"/>
          <a:stretch>
            <a:fillRect/>
          </a:stretch>
        </p:blipFill>
        <p:spPr bwMode="auto">
          <a:xfrm>
            <a:off x="2185416" y="467719"/>
            <a:ext cx="7214616" cy="95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2579180" y="1688211"/>
            <a:ext cx="7000875" cy="461665"/>
          </a:xfrm>
          <a:prstGeom prst="rect">
            <a:avLst/>
          </a:prstGeom>
          <a:noFill/>
        </p:spPr>
        <p:txBody>
          <a:bodyPr wrap="square" rtlCol="0">
            <a:spAutoFit/>
          </a:bodyPr>
          <a:lstStyle/>
          <a:p>
            <a:pPr algn="ctr"/>
            <a:r>
              <a:rPr lang="zh-CN" altLang="en-US" sz="2400" b="1" dirty="0"/>
              <a:t>题</a:t>
            </a:r>
            <a:r>
              <a:rPr lang="en-US" altLang="zh-CN" sz="2400" b="1" dirty="0" smtClean="0"/>
              <a:t>47-c</a:t>
            </a:r>
            <a:r>
              <a:rPr lang="zh-CN" altLang="en-US" sz="2400" b="1" dirty="0" smtClean="0"/>
              <a:t>图 以太网帧结构</a:t>
            </a:r>
            <a:endParaRPr lang="zh-CN" altLang="en-US" sz="24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374" y="2218563"/>
            <a:ext cx="7832725"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2512124" y="6129127"/>
            <a:ext cx="7000875" cy="461665"/>
          </a:xfrm>
          <a:prstGeom prst="rect">
            <a:avLst/>
          </a:prstGeom>
          <a:noFill/>
        </p:spPr>
        <p:txBody>
          <a:bodyPr wrap="square" rtlCol="0">
            <a:spAutoFit/>
          </a:bodyPr>
          <a:lstStyle/>
          <a:p>
            <a:pPr algn="ctr"/>
            <a:r>
              <a:rPr lang="zh-CN" altLang="en-US" sz="2400" b="1" dirty="0"/>
              <a:t>题</a:t>
            </a:r>
            <a:r>
              <a:rPr lang="en-US" altLang="zh-CN" sz="2400" b="1" dirty="0" smtClean="0"/>
              <a:t>47-d</a:t>
            </a:r>
            <a:r>
              <a:rPr lang="zh-CN" altLang="en-US" sz="2400" b="1" dirty="0" smtClean="0"/>
              <a:t>图 </a:t>
            </a:r>
            <a:r>
              <a:rPr lang="en-US" altLang="zh-CN" sz="2400" b="1" dirty="0" smtClean="0"/>
              <a:t>IP</a:t>
            </a:r>
            <a:r>
              <a:rPr lang="zh-CN" altLang="en-US" sz="2400" b="1" dirty="0" smtClean="0"/>
              <a:t>分组头结构</a:t>
            </a:r>
            <a:endParaRPr lang="zh-CN" alt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a:t>
            </a:r>
            <a:r>
              <a:rPr lang="en-US" altLang="zh-CN" dirty="0" smtClean="0"/>
              <a:t>2009</a:t>
            </a:r>
            <a:r>
              <a:rPr lang="zh-CN" altLang="en-US" dirty="0" smtClean="0"/>
              <a:t>年</a:t>
            </a:r>
            <a:r>
              <a:rPr lang="en-US" altLang="zh-CN" dirty="0" smtClean="0"/>
              <a:t>47</a:t>
            </a:r>
            <a:r>
              <a:rPr lang="zh-CN" altLang="en-US" dirty="0" smtClean="0"/>
              <a:t>题）</a:t>
            </a:r>
            <a:endParaRPr lang="en-US" altLang="zh-CN" dirty="0" smtClean="0"/>
          </a:p>
          <a:p>
            <a:pPr marL="0" indent="0">
              <a:lnSpc>
                <a:spcPct val="150000"/>
              </a:lnSpc>
              <a:buNone/>
            </a:pPr>
            <a:r>
              <a:rPr lang="zh-CN" altLang="en-US" dirty="0" smtClean="0"/>
              <a:t>某</a:t>
            </a:r>
            <a:r>
              <a:rPr lang="zh-CN" altLang="en-US" dirty="0"/>
              <a:t>公司网络拓扑图如下图所示，路由器</a:t>
            </a:r>
            <a:r>
              <a:rPr lang="en-US" altLang="zh-CN" dirty="0"/>
              <a:t>R1</a:t>
            </a:r>
            <a:r>
              <a:rPr lang="zh-CN" altLang="en-US" dirty="0"/>
              <a:t>通过接口</a:t>
            </a:r>
            <a:r>
              <a:rPr lang="en-US" altLang="zh-CN" dirty="0"/>
              <a:t>E1</a:t>
            </a:r>
            <a:r>
              <a:rPr lang="zh-CN" altLang="en-US" dirty="0"/>
              <a:t>、</a:t>
            </a:r>
            <a:r>
              <a:rPr lang="en-US" altLang="zh-CN" dirty="0"/>
              <a:t>E2</a:t>
            </a:r>
            <a:r>
              <a:rPr lang="zh-CN" altLang="en-US" dirty="0"/>
              <a:t>分别连接局域网</a:t>
            </a:r>
            <a:r>
              <a:rPr lang="en-US" altLang="zh-CN" dirty="0"/>
              <a:t>1</a:t>
            </a:r>
            <a:r>
              <a:rPr lang="zh-CN" altLang="en-US" dirty="0"/>
              <a:t>、局域网</a:t>
            </a:r>
            <a:r>
              <a:rPr lang="en-US" altLang="zh-CN" dirty="0"/>
              <a:t>2</a:t>
            </a:r>
            <a:r>
              <a:rPr lang="zh-CN" altLang="en-US" dirty="0"/>
              <a:t>，通过接口</a:t>
            </a:r>
            <a:r>
              <a:rPr lang="en-US" altLang="zh-CN" dirty="0"/>
              <a:t>L0</a:t>
            </a:r>
            <a:r>
              <a:rPr lang="zh-CN" altLang="en-US" dirty="0"/>
              <a:t>连接路由器</a:t>
            </a:r>
            <a:r>
              <a:rPr lang="en-US" altLang="zh-CN" dirty="0"/>
              <a:t>R2</a:t>
            </a:r>
            <a:r>
              <a:rPr lang="zh-CN" altLang="en-US" dirty="0"/>
              <a:t>，并通过路由器</a:t>
            </a:r>
            <a:r>
              <a:rPr lang="en-US" altLang="zh-CN" dirty="0"/>
              <a:t>R2</a:t>
            </a:r>
            <a:r>
              <a:rPr lang="zh-CN" altLang="en-US" dirty="0"/>
              <a:t>连接域名服务器与互联网。</a:t>
            </a:r>
            <a:r>
              <a:rPr lang="en-US" altLang="zh-CN" dirty="0"/>
              <a:t>R1</a:t>
            </a:r>
            <a:r>
              <a:rPr lang="zh-CN" altLang="en-US" dirty="0"/>
              <a:t>的</a:t>
            </a:r>
            <a:r>
              <a:rPr lang="en-US" altLang="zh-CN" dirty="0"/>
              <a:t>L0</a:t>
            </a:r>
            <a:r>
              <a:rPr lang="zh-CN" altLang="en-US" dirty="0"/>
              <a:t>接口的</a:t>
            </a:r>
            <a:r>
              <a:rPr lang="en-US" altLang="zh-CN" dirty="0"/>
              <a:t>IP</a:t>
            </a:r>
            <a:r>
              <a:rPr lang="zh-CN" altLang="en-US" dirty="0"/>
              <a:t>地址是</a:t>
            </a:r>
            <a:r>
              <a:rPr lang="en-US" altLang="zh-CN" dirty="0"/>
              <a:t>202.118.2.1</a:t>
            </a:r>
            <a:r>
              <a:rPr lang="zh-CN" altLang="en-US" dirty="0"/>
              <a:t>；</a:t>
            </a:r>
            <a:r>
              <a:rPr lang="en-US" altLang="zh-CN" dirty="0"/>
              <a:t>R2</a:t>
            </a:r>
            <a:r>
              <a:rPr lang="zh-CN" altLang="en-US" dirty="0"/>
              <a:t>的</a:t>
            </a:r>
            <a:r>
              <a:rPr lang="en-US" altLang="zh-CN" dirty="0"/>
              <a:t>L0</a:t>
            </a:r>
            <a:r>
              <a:rPr lang="zh-CN" altLang="en-US" dirty="0"/>
              <a:t>接口的</a:t>
            </a:r>
            <a:r>
              <a:rPr lang="en-US" altLang="zh-CN" dirty="0"/>
              <a:t>IP</a:t>
            </a:r>
            <a:r>
              <a:rPr lang="zh-CN" altLang="en-US" dirty="0"/>
              <a:t>地址是</a:t>
            </a:r>
            <a:r>
              <a:rPr lang="en-US" altLang="zh-CN" dirty="0"/>
              <a:t>202.118.2.2</a:t>
            </a:r>
            <a:r>
              <a:rPr lang="zh-CN" altLang="en-US" dirty="0"/>
              <a:t>，</a:t>
            </a:r>
            <a:r>
              <a:rPr lang="en-US" altLang="zh-CN" dirty="0"/>
              <a:t>L1</a:t>
            </a:r>
            <a:r>
              <a:rPr lang="zh-CN" altLang="en-US" dirty="0"/>
              <a:t>接口的</a:t>
            </a:r>
            <a:r>
              <a:rPr lang="en-US" altLang="zh-CN" dirty="0"/>
              <a:t>IP</a:t>
            </a:r>
            <a:r>
              <a:rPr lang="zh-CN" altLang="en-US" dirty="0"/>
              <a:t>地址是</a:t>
            </a:r>
            <a:r>
              <a:rPr lang="en-US" altLang="zh-CN" dirty="0"/>
              <a:t>130.11.120.1</a:t>
            </a:r>
            <a:r>
              <a:rPr lang="zh-CN" altLang="en-US" dirty="0"/>
              <a:t>，</a:t>
            </a:r>
            <a:r>
              <a:rPr lang="en-US" altLang="zh-CN" dirty="0"/>
              <a:t>E0</a:t>
            </a:r>
            <a:r>
              <a:rPr lang="zh-CN" altLang="en-US" dirty="0"/>
              <a:t>接口的</a:t>
            </a:r>
            <a:r>
              <a:rPr lang="en-US" altLang="zh-CN" dirty="0"/>
              <a:t>IP</a:t>
            </a:r>
            <a:r>
              <a:rPr lang="zh-CN" altLang="en-US" dirty="0"/>
              <a:t>地址是</a:t>
            </a:r>
            <a:r>
              <a:rPr lang="en-US" altLang="zh-CN" dirty="0"/>
              <a:t>202.118.3.1</a:t>
            </a:r>
            <a:r>
              <a:rPr lang="zh-CN" altLang="en-US" dirty="0"/>
              <a:t>；域名服务器的</a:t>
            </a:r>
            <a:r>
              <a:rPr lang="en-US" altLang="zh-CN" dirty="0"/>
              <a:t>IP</a:t>
            </a:r>
            <a:r>
              <a:rPr lang="zh-CN" altLang="en-US" dirty="0"/>
              <a:t>地址是</a:t>
            </a:r>
            <a:r>
              <a:rPr lang="en-US" altLang="zh-CN" dirty="0"/>
              <a:t>202.118.3.2</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1"/>
          <a:srcRect l="22072" t="29122" r="32500" b="25209"/>
          <a:stretch>
            <a:fillRect/>
          </a:stretch>
        </p:blipFill>
        <p:spPr>
          <a:xfrm>
            <a:off x="2526927" y="1690688"/>
            <a:ext cx="7138146" cy="403649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(1)</a:t>
            </a:r>
            <a:r>
              <a:rPr lang="zh-CN" altLang="en-US" dirty="0"/>
              <a:t>将</a:t>
            </a:r>
            <a:r>
              <a:rPr lang="en-US" altLang="zh-CN" dirty="0"/>
              <a:t>IP</a:t>
            </a:r>
            <a:r>
              <a:rPr lang="zh-CN" altLang="en-US" dirty="0"/>
              <a:t>地址空间</a:t>
            </a:r>
            <a:r>
              <a:rPr lang="en-US" altLang="zh-CN" dirty="0"/>
              <a:t>202.118.1.0/24 </a:t>
            </a:r>
            <a:r>
              <a:rPr lang="zh-CN" altLang="en-US" dirty="0"/>
              <a:t>划分为</a:t>
            </a:r>
            <a:r>
              <a:rPr lang="en-US" altLang="zh-CN" dirty="0"/>
              <a:t>2</a:t>
            </a:r>
            <a:r>
              <a:rPr lang="zh-CN" altLang="en-US" dirty="0"/>
              <a:t>个子网，分别分配给局域网</a:t>
            </a:r>
            <a:r>
              <a:rPr lang="en-US" altLang="zh-CN" dirty="0"/>
              <a:t>1</a:t>
            </a:r>
            <a:r>
              <a:rPr lang="zh-CN" altLang="en-US" dirty="0"/>
              <a:t>、局域网</a:t>
            </a:r>
            <a:r>
              <a:rPr lang="en-US" altLang="zh-CN" dirty="0"/>
              <a:t>2</a:t>
            </a:r>
            <a:r>
              <a:rPr lang="zh-CN" altLang="en-US" dirty="0"/>
              <a:t>，每个局域网需分配的</a:t>
            </a:r>
            <a:r>
              <a:rPr lang="en-US" altLang="zh-CN" dirty="0"/>
              <a:t>IP</a:t>
            </a:r>
            <a:r>
              <a:rPr lang="zh-CN" altLang="en-US" dirty="0"/>
              <a:t>地址数不少于</a:t>
            </a:r>
            <a:r>
              <a:rPr lang="en-US" altLang="zh-CN" dirty="0"/>
              <a:t>120</a:t>
            </a:r>
            <a:r>
              <a:rPr lang="zh-CN" altLang="en-US" dirty="0"/>
              <a:t>个</a:t>
            </a:r>
            <a:r>
              <a:rPr lang="en-US" altLang="zh-CN" dirty="0"/>
              <a:t>.</a:t>
            </a:r>
            <a:r>
              <a:rPr lang="zh-CN" altLang="en-US" dirty="0"/>
              <a:t>请给出子网划分结果，说明理由或给出必要的计算过程</a:t>
            </a:r>
            <a:r>
              <a:rPr lang="en-US" altLang="zh-CN" dirty="0" smtClean="0"/>
              <a:t>.</a:t>
            </a:r>
            <a:endParaRPr lang="en-US" altLang="zh-CN" dirty="0" smtClean="0"/>
          </a:p>
          <a:p>
            <a:pPr marL="0" indent="0">
              <a:buNone/>
            </a:pPr>
            <a:endParaRPr lang="en-US" altLang="zh-CN" dirty="0" smtClean="0"/>
          </a:p>
          <a:p>
            <a:pPr marL="0" indent="0">
              <a:buNone/>
            </a:pPr>
            <a:r>
              <a:rPr lang="en-US" altLang="zh-CN" dirty="0"/>
              <a:t>(2)</a:t>
            </a:r>
            <a:r>
              <a:rPr lang="zh-CN" altLang="en-US" dirty="0"/>
              <a:t>请给出</a:t>
            </a:r>
            <a:r>
              <a:rPr lang="en-US" altLang="zh-CN" dirty="0"/>
              <a:t>R1</a:t>
            </a:r>
            <a:r>
              <a:rPr lang="zh-CN" altLang="en-US" dirty="0"/>
              <a:t>的路由表，使其明确包括到局域网</a:t>
            </a:r>
            <a:r>
              <a:rPr lang="en-US" altLang="zh-CN" dirty="0"/>
              <a:t>1</a:t>
            </a:r>
            <a:r>
              <a:rPr lang="zh-CN" altLang="en-US" dirty="0"/>
              <a:t>的路由、局域网</a:t>
            </a:r>
            <a:r>
              <a:rPr lang="en-US" altLang="zh-CN" dirty="0"/>
              <a:t>2</a:t>
            </a:r>
            <a:r>
              <a:rPr lang="zh-CN" altLang="en-US" dirty="0"/>
              <a:t>的路由、域名服务器的主机路由和互联网的路由</a:t>
            </a:r>
            <a:r>
              <a:rPr lang="en-US" altLang="zh-CN" dirty="0"/>
              <a:t>. </a:t>
            </a:r>
            <a:endParaRPr lang="en-US" altLang="zh-CN" dirty="0" smtClean="0"/>
          </a:p>
          <a:p>
            <a:pPr marL="0" indent="0">
              <a:buNone/>
            </a:pPr>
            <a:endParaRPr lang="en-US" altLang="zh-CN" dirty="0" smtClean="0"/>
          </a:p>
          <a:p>
            <a:pPr marL="0" indent="0">
              <a:buNone/>
            </a:pPr>
            <a:r>
              <a:rPr lang="en-US" altLang="zh-CN" dirty="0"/>
              <a:t>(3)</a:t>
            </a:r>
            <a:r>
              <a:rPr lang="zh-CN" altLang="en-US" dirty="0"/>
              <a:t>请采用路由聚合技术，给出</a:t>
            </a:r>
            <a:r>
              <a:rPr lang="en-US" altLang="zh-CN" dirty="0"/>
              <a:t>R2</a:t>
            </a:r>
            <a:r>
              <a:rPr lang="zh-CN" altLang="en-US" dirty="0"/>
              <a:t>到局域网</a:t>
            </a:r>
            <a:r>
              <a:rPr lang="en-US" altLang="zh-CN" dirty="0"/>
              <a:t>1</a:t>
            </a:r>
            <a:r>
              <a:rPr lang="zh-CN" altLang="en-US" dirty="0"/>
              <a:t>和局域网</a:t>
            </a:r>
            <a:r>
              <a:rPr lang="en-US" altLang="zh-CN" dirty="0"/>
              <a:t>2</a:t>
            </a:r>
            <a:r>
              <a:rPr lang="zh-CN" altLang="en-US" dirty="0" smtClean="0"/>
              <a:t>的路由</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dirty="0"/>
              <a:t>(1)</a:t>
            </a:r>
            <a:r>
              <a:rPr lang="zh-CN" altLang="zh-CN" dirty="0"/>
              <a:t>将</a:t>
            </a:r>
            <a:r>
              <a:rPr lang="en-US" altLang="zh-CN" dirty="0"/>
              <a:t>IP</a:t>
            </a:r>
            <a:r>
              <a:rPr lang="zh-CN" altLang="zh-CN" dirty="0"/>
              <a:t>地址空间</a:t>
            </a:r>
            <a:r>
              <a:rPr lang="en-US" altLang="zh-CN" dirty="0"/>
              <a:t>202.118.1.0/24 </a:t>
            </a:r>
            <a:r>
              <a:rPr lang="zh-CN" altLang="zh-CN" dirty="0"/>
              <a:t>划分为</a:t>
            </a:r>
            <a:r>
              <a:rPr lang="en-US" altLang="zh-CN" dirty="0"/>
              <a:t>2</a:t>
            </a:r>
            <a:r>
              <a:rPr lang="zh-CN" altLang="zh-CN" dirty="0"/>
              <a:t>个子网，分别分配给局域网</a:t>
            </a:r>
            <a:r>
              <a:rPr lang="en-US" altLang="zh-CN" dirty="0"/>
              <a:t>1</a:t>
            </a:r>
            <a:r>
              <a:rPr lang="zh-CN" altLang="zh-CN" dirty="0"/>
              <a:t>、局域网</a:t>
            </a:r>
            <a:r>
              <a:rPr lang="en-US" altLang="zh-CN" dirty="0"/>
              <a:t>2</a:t>
            </a:r>
            <a:r>
              <a:rPr lang="zh-CN" altLang="zh-CN" dirty="0"/>
              <a:t>，每个局域网需分配的</a:t>
            </a:r>
            <a:r>
              <a:rPr lang="en-US" altLang="zh-CN" dirty="0"/>
              <a:t>IP</a:t>
            </a:r>
            <a:r>
              <a:rPr lang="zh-CN" altLang="zh-CN" dirty="0"/>
              <a:t>地址数不少于</a:t>
            </a:r>
            <a:r>
              <a:rPr lang="en-US" altLang="zh-CN" dirty="0"/>
              <a:t>120</a:t>
            </a:r>
            <a:r>
              <a:rPr lang="zh-CN" altLang="zh-CN" dirty="0"/>
              <a:t>个</a:t>
            </a:r>
            <a:r>
              <a:rPr lang="en-US" altLang="zh-CN" dirty="0"/>
              <a:t>.</a:t>
            </a:r>
            <a:r>
              <a:rPr lang="zh-CN" altLang="zh-CN" dirty="0"/>
              <a:t>请给出子网划分结果，说明理由或给出必要的计算过程</a:t>
            </a:r>
            <a:r>
              <a:rPr lang="en-US" altLang="zh-CN" dirty="0"/>
              <a:t>. </a:t>
            </a:r>
            <a:endParaRPr lang="zh-CN" altLang="zh-CN" dirty="0"/>
          </a:p>
          <a:p>
            <a:pPr marL="0" indent="0">
              <a:buNone/>
            </a:pPr>
            <a:r>
              <a:rPr lang="zh-CN" altLang="zh-CN" dirty="0" smtClean="0"/>
              <a:t>【解答】</a:t>
            </a:r>
            <a:r>
              <a:rPr lang="zh-CN" altLang="zh-CN" dirty="0"/>
              <a:t>由题目知网络地址位数是</a:t>
            </a:r>
            <a:r>
              <a:rPr lang="en-US" altLang="zh-CN" dirty="0"/>
              <a:t>24</a:t>
            </a:r>
            <a:r>
              <a:rPr lang="zh-CN" altLang="zh-CN" dirty="0"/>
              <a:t>位，由于</a:t>
            </a:r>
            <a:r>
              <a:rPr lang="en-US" altLang="zh-CN" dirty="0"/>
              <a:t>IP</a:t>
            </a:r>
            <a:r>
              <a:rPr lang="zh-CN" altLang="zh-CN" dirty="0"/>
              <a:t>地址是</a:t>
            </a:r>
            <a:r>
              <a:rPr lang="en-US" altLang="zh-CN" dirty="0"/>
              <a:t>32</a:t>
            </a:r>
            <a:r>
              <a:rPr lang="zh-CN" altLang="zh-CN" dirty="0"/>
              <a:t>位，因此其主机号部分就是</a:t>
            </a:r>
            <a:r>
              <a:rPr lang="en-US" altLang="zh-CN" dirty="0"/>
              <a:t>8</a:t>
            </a:r>
            <a:r>
              <a:rPr lang="zh-CN" altLang="zh-CN" dirty="0"/>
              <a:t>位。由于主机号全</a:t>
            </a:r>
            <a:r>
              <a:rPr lang="en-US" altLang="zh-CN" dirty="0"/>
              <a:t>0</a:t>
            </a:r>
            <a:r>
              <a:rPr lang="zh-CN" altLang="zh-CN" dirty="0"/>
              <a:t>和全</a:t>
            </a:r>
            <a:r>
              <a:rPr lang="en-US" altLang="zh-CN" dirty="0"/>
              <a:t>1</a:t>
            </a:r>
            <a:r>
              <a:rPr lang="zh-CN" altLang="zh-CN" dirty="0"/>
              <a:t>的地址不分配。因此</a:t>
            </a:r>
            <a:r>
              <a:rPr lang="en-US" altLang="zh-CN" dirty="0"/>
              <a:t>8</a:t>
            </a:r>
            <a:r>
              <a:rPr lang="zh-CN" altLang="zh-CN" dirty="0"/>
              <a:t>位主机号所能表示的主机数就是</a:t>
            </a:r>
            <a:r>
              <a:rPr lang="en-US" altLang="zh-CN" dirty="0"/>
              <a:t>2</a:t>
            </a:r>
            <a:r>
              <a:rPr lang="zh-CN" altLang="zh-CN" dirty="0"/>
              <a:t>的</a:t>
            </a:r>
            <a:r>
              <a:rPr lang="en-US" altLang="zh-CN" dirty="0"/>
              <a:t>8</a:t>
            </a:r>
            <a:r>
              <a:rPr lang="zh-CN" altLang="zh-CN" dirty="0"/>
              <a:t>次方减</a:t>
            </a:r>
            <a:r>
              <a:rPr lang="en-US" altLang="zh-CN" dirty="0"/>
              <a:t>2</a:t>
            </a:r>
            <a:r>
              <a:rPr lang="zh-CN" altLang="zh-CN" dirty="0"/>
              <a:t>，即</a:t>
            </a:r>
            <a:r>
              <a:rPr lang="en-US" altLang="zh-CN" dirty="0"/>
              <a:t>254</a:t>
            </a:r>
            <a:r>
              <a:rPr lang="zh-CN" altLang="zh-CN" dirty="0"/>
              <a:t>台。</a:t>
            </a:r>
            <a:r>
              <a:rPr lang="en-US" altLang="zh-CN" dirty="0"/>
              <a:t> </a:t>
            </a:r>
            <a:endParaRPr lang="zh-CN" altLang="zh-CN" dirty="0"/>
          </a:p>
          <a:p>
            <a:pPr marL="0" indent="0">
              <a:buNone/>
            </a:pPr>
            <a:r>
              <a:rPr lang="zh-CN" altLang="zh-CN" dirty="0"/>
              <a:t>将此地址空间分别分配给局域网</a:t>
            </a:r>
            <a:r>
              <a:rPr lang="en-US" altLang="zh-CN" dirty="0"/>
              <a:t>1</a:t>
            </a:r>
            <a:r>
              <a:rPr lang="zh-CN" altLang="zh-CN" dirty="0"/>
              <a:t>、局域网</a:t>
            </a:r>
            <a:r>
              <a:rPr lang="en-US" altLang="zh-CN" dirty="0"/>
              <a:t>2</a:t>
            </a:r>
            <a:r>
              <a:rPr lang="zh-CN" altLang="zh-CN" dirty="0"/>
              <a:t>，每个局域网需分配的</a:t>
            </a:r>
            <a:r>
              <a:rPr lang="en-US" altLang="zh-CN" dirty="0"/>
              <a:t>IP</a:t>
            </a:r>
            <a:r>
              <a:rPr lang="zh-CN" altLang="zh-CN" dirty="0"/>
              <a:t>地址数不少于</a:t>
            </a:r>
            <a:r>
              <a:rPr lang="en-US" altLang="zh-CN" dirty="0"/>
              <a:t>120</a:t>
            </a:r>
            <a:r>
              <a:rPr lang="zh-CN" altLang="zh-CN" dirty="0"/>
              <a:t>个，则使用一位表示子网号，其中的</a:t>
            </a:r>
            <a:r>
              <a:rPr lang="en-US" altLang="zh-CN" dirty="0"/>
              <a:t>7</a:t>
            </a:r>
            <a:r>
              <a:rPr lang="zh-CN" altLang="zh-CN" dirty="0"/>
              <a:t>位表示主机号，所以划分的两个网段是：</a:t>
            </a:r>
            <a:r>
              <a:rPr lang="en-US" altLang="zh-CN" dirty="0"/>
              <a:t>202.118.1.0/25</a:t>
            </a:r>
            <a:r>
              <a:rPr lang="zh-CN" altLang="zh-CN" dirty="0"/>
              <a:t>和</a:t>
            </a:r>
            <a:r>
              <a:rPr lang="en-US" altLang="zh-CN" dirty="0"/>
              <a:t>202.118.1.128/25 </a:t>
            </a:r>
            <a:r>
              <a:rPr lang="zh-CN" altLang="zh-CN" dirty="0"/>
              <a:t>子网掩码是：</a:t>
            </a:r>
            <a:r>
              <a:rPr lang="en-US" altLang="zh-CN" dirty="0"/>
              <a:t>255.255.255.128</a:t>
            </a:r>
            <a:r>
              <a:rPr lang="zh-CN" altLang="zh-CN" dirty="0"/>
              <a:t>。</a:t>
            </a:r>
            <a:endParaRPr lang="zh-CN" altLang="zh-CN" dirty="0"/>
          </a:p>
          <a:p>
            <a:pPr marL="0" indent="0">
              <a:buNone/>
            </a:pPr>
            <a:r>
              <a:rPr lang="zh-CN" altLang="zh-CN" dirty="0"/>
              <a:t>【考查知识点】考察子网的划分，网络前缀</a:t>
            </a:r>
            <a:r>
              <a:rPr lang="en-US" altLang="zh-CN" dirty="0"/>
              <a:t> </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1"/>
          <a:srcRect l="22999" t="53021" r="37252" b="29879"/>
          <a:stretch>
            <a:fillRect/>
          </a:stretch>
        </p:blipFill>
        <p:spPr>
          <a:xfrm>
            <a:off x="2303930" y="4159623"/>
            <a:ext cx="7409382" cy="1792942"/>
          </a:xfrm>
          <a:prstGeom prst="rect">
            <a:avLst/>
          </a:prstGeom>
        </p:spPr>
      </p:pic>
      <p:sp>
        <p:nvSpPr>
          <p:cNvPr id="5" name="矩形 4"/>
          <p:cNvSpPr/>
          <p:nvPr/>
        </p:nvSpPr>
        <p:spPr>
          <a:xfrm>
            <a:off x="1658471" y="2152453"/>
            <a:ext cx="8489576" cy="1938992"/>
          </a:xfrm>
          <a:prstGeom prst="rect">
            <a:avLst/>
          </a:prstGeom>
        </p:spPr>
        <p:txBody>
          <a:bodyPr wrap="square">
            <a:spAutoFit/>
          </a:bodyPr>
          <a:lstStyle/>
          <a:p>
            <a:pPr algn="just">
              <a:spcAft>
                <a:spcPts val="0"/>
              </a:spcAft>
            </a:pPr>
            <a:r>
              <a:rPr lang="en-US" altLang="zh-CN" sz="2400" kern="100" smtClean="0">
                <a:latin typeface="Calibri" panose="020F0502020204030204" charset="0"/>
                <a:cs typeface="Times New Roman" panose="02020603050405020304" pitchFamily="18" charset="0"/>
              </a:rPr>
              <a:t>(2)</a:t>
            </a:r>
            <a:r>
              <a:rPr lang="zh-CN" altLang="zh-CN" sz="2400" kern="100" dirty="0" smtClean="0">
                <a:latin typeface="Calibri" panose="020F0502020204030204" charset="0"/>
                <a:cs typeface="Times New Roman" panose="02020603050405020304" pitchFamily="18" charset="0"/>
              </a:rPr>
              <a:t>【解答】</a:t>
            </a:r>
            <a:r>
              <a:rPr lang="zh-CN" altLang="zh-CN" sz="2400" kern="100" dirty="0">
                <a:latin typeface="Calibri" panose="020F0502020204030204" charset="0"/>
                <a:cs typeface="Times New Roman" panose="02020603050405020304" pitchFamily="18" charset="0"/>
              </a:rPr>
              <a:t>：由第一问得出局域网</a:t>
            </a:r>
            <a:r>
              <a:rPr lang="en-US" altLang="zh-CN" sz="2400" kern="100" dirty="0">
                <a:latin typeface="Calibri" panose="020F0502020204030204" charset="0"/>
                <a:cs typeface="Times New Roman" panose="02020603050405020304" pitchFamily="18" charset="0"/>
              </a:rPr>
              <a:t>1</a:t>
            </a:r>
            <a:r>
              <a:rPr lang="zh-CN" altLang="zh-CN" sz="2400" kern="100" dirty="0">
                <a:latin typeface="Calibri" panose="020F0502020204030204" charset="0"/>
                <a:cs typeface="Times New Roman" panose="02020603050405020304" pitchFamily="18" charset="0"/>
              </a:rPr>
              <a:t>的</a:t>
            </a:r>
            <a:r>
              <a:rPr lang="en-US" altLang="zh-CN" sz="2400" kern="100" dirty="0">
                <a:latin typeface="Calibri" panose="020F0502020204030204" charset="0"/>
                <a:cs typeface="Times New Roman" panose="02020603050405020304" pitchFamily="18" charset="0"/>
              </a:rPr>
              <a:t>IP</a:t>
            </a:r>
            <a:r>
              <a:rPr lang="zh-CN" altLang="zh-CN" sz="2400" kern="100" dirty="0">
                <a:latin typeface="Calibri" panose="020F0502020204030204" charset="0"/>
                <a:cs typeface="Times New Roman" panose="02020603050405020304" pitchFamily="18" charset="0"/>
              </a:rPr>
              <a:t>地址为</a:t>
            </a:r>
            <a:r>
              <a:rPr lang="en-US" altLang="zh-CN" sz="2400" kern="100" dirty="0">
                <a:latin typeface="Calibri" panose="020F0502020204030204" charset="0"/>
                <a:cs typeface="Times New Roman" panose="02020603050405020304" pitchFamily="18" charset="0"/>
              </a:rPr>
              <a:t>202.118.1.0 </a:t>
            </a:r>
            <a:r>
              <a:rPr lang="zh-CN" altLang="zh-CN" sz="2400" kern="100" dirty="0">
                <a:latin typeface="Calibri" panose="020F0502020204030204" charset="0"/>
                <a:cs typeface="Times New Roman" panose="02020603050405020304" pitchFamily="18" charset="0"/>
              </a:rPr>
              <a:t>，局域网</a:t>
            </a:r>
            <a:r>
              <a:rPr lang="en-US" altLang="zh-CN" sz="2400" kern="100" dirty="0">
                <a:latin typeface="Calibri" panose="020F0502020204030204" charset="0"/>
                <a:cs typeface="Times New Roman" panose="02020603050405020304" pitchFamily="18" charset="0"/>
              </a:rPr>
              <a:t>2</a:t>
            </a:r>
            <a:r>
              <a:rPr lang="zh-CN" altLang="zh-CN" sz="2400" kern="100" dirty="0">
                <a:latin typeface="Calibri" panose="020F0502020204030204" charset="0"/>
                <a:cs typeface="Times New Roman" panose="02020603050405020304" pitchFamily="18" charset="0"/>
              </a:rPr>
              <a:t>的</a:t>
            </a:r>
            <a:r>
              <a:rPr lang="en-US" altLang="zh-CN" sz="2400" kern="100" dirty="0">
                <a:latin typeface="Calibri" panose="020F0502020204030204" charset="0"/>
                <a:cs typeface="Times New Roman" panose="02020603050405020304" pitchFamily="18" charset="0"/>
              </a:rPr>
              <a:t>IP</a:t>
            </a:r>
            <a:r>
              <a:rPr lang="zh-CN" altLang="zh-CN" sz="2400" kern="100" dirty="0">
                <a:latin typeface="Calibri" panose="020F0502020204030204" charset="0"/>
                <a:cs typeface="Times New Roman" panose="02020603050405020304" pitchFamily="18" charset="0"/>
              </a:rPr>
              <a:t>地址为</a:t>
            </a:r>
            <a:r>
              <a:rPr lang="en-US" altLang="zh-CN" sz="2400" kern="100" dirty="0">
                <a:latin typeface="Calibri" panose="020F0502020204030204" charset="0"/>
                <a:cs typeface="Times New Roman" panose="02020603050405020304" pitchFamily="18" charset="0"/>
              </a:rPr>
              <a:t>202.118.1.128 </a:t>
            </a:r>
            <a:r>
              <a:rPr lang="zh-CN" altLang="zh-CN" sz="2400" kern="100" dirty="0">
                <a:latin typeface="Calibri" panose="020F0502020204030204" charset="0"/>
                <a:cs typeface="Times New Roman" panose="02020603050405020304" pitchFamily="18" charset="0"/>
              </a:rPr>
              <a:t>路由器</a:t>
            </a:r>
            <a:r>
              <a:rPr lang="en-US" altLang="zh-CN" sz="2400" kern="100" dirty="0">
                <a:latin typeface="Calibri" panose="020F0502020204030204" charset="0"/>
                <a:cs typeface="Times New Roman" panose="02020603050405020304" pitchFamily="18" charset="0"/>
              </a:rPr>
              <a:t>R1</a:t>
            </a:r>
            <a:r>
              <a:rPr lang="zh-CN" altLang="zh-CN" sz="2400" kern="100" dirty="0">
                <a:latin typeface="Calibri" panose="020F0502020204030204" charset="0"/>
                <a:cs typeface="Times New Roman" panose="02020603050405020304" pitchFamily="18" charset="0"/>
              </a:rPr>
              <a:t>直接与局域网</a:t>
            </a:r>
            <a:r>
              <a:rPr lang="en-US" altLang="zh-CN" sz="2400" kern="100" dirty="0">
                <a:latin typeface="Calibri" panose="020F0502020204030204" charset="0"/>
                <a:cs typeface="Times New Roman" panose="02020603050405020304" pitchFamily="18" charset="0"/>
              </a:rPr>
              <a:t>1</a:t>
            </a:r>
            <a:r>
              <a:rPr lang="zh-CN" altLang="zh-CN" sz="2400" kern="100" dirty="0">
                <a:latin typeface="Calibri" panose="020F0502020204030204" charset="0"/>
                <a:cs typeface="Times New Roman" panose="02020603050405020304" pitchFamily="18" charset="0"/>
              </a:rPr>
              <a:t>和</a:t>
            </a:r>
            <a:r>
              <a:rPr lang="en-US" altLang="zh-CN" sz="2400" kern="100" dirty="0">
                <a:latin typeface="Calibri" panose="020F0502020204030204" charset="0"/>
                <a:cs typeface="Times New Roman" panose="02020603050405020304" pitchFamily="18" charset="0"/>
              </a:rPr>
              <a:t>2</a:t>
            </a:r>
            <a:r>
              <a:rPr lang="zh-CN" altLang="zh-CN" sz="2400" kern="100" dirty="0">
                <a:latin typeface="Calibri" panose="020F0502020204030204" charset="0"/>
                <a:cs typeface="Times New Roman" panose="02020603050405020304" pitchFamily="18" charset="0"/>
              </a:rPr>
              <a:t>通过接口</a:t>
            </a:r>
            <a:r>
              <a:rPr lang="en-US" altLang="zh-CN" sz="2400" kern="100" dirty="0">
                <a:latin typeface="Calibri" panose="020F0502020204030204" charset="0"/>
                <a:cs typeface="Times New Roman" panose="02020603050405020304" pitchFamily="18" charset="0"/>
              </a:rPr>
              <a:t>E1</a:t>
            </a:r>
            <a:r>
              <a:rPr lang="zh-CN" altLang="zh-CN" sz="2400" kern="100" dirty="0">
                <a:latin typeface="Calibri" panose="020F0502020204030204" charset="0"/>
                <a:cs typeface="Times New Roman" panose="02020603050405020304" pitchFamily="18" charset="0"/>
              </a:rPr>
              <a:t>和</a:t>
            </a:r>
            <a:r>
              <a:rPr lang="en-US" altLang="zh-CN" sz="2400" kern="100" dirty="0">
                <a:latin typeface="Calibri" panose="020F0502020204030204" charset="0"/>
                <a:cs typeface="Times New Roman" panose="02020603050405020304" pitchFamily="18" charset="0"/>
              </a:rPr>
              <a:t>E2</a:t>
            </a:r>
            <a:r>
              <a:rPr lang="zh-CN" altLang="zh-CN" sz="2400" kern="100" dirty="0">
                <a:latin typeface="Calibri" panose="020F0502020204030204" charset="0"/>
                <a:cs typeface="Times New Roman" panose="02020603050405020304" pitchFamily="18" charset="0"/>
              </a:rPr>
              <a:t>连接。</a:t>
            </a:r>
            <a:r>
              <a:rPr lang="en-US" altLang="zh-CN" sz="2400" kern="100" dirty="0">
                <a:latin typeface="Calibri" panose="020F0502020204030204" charset="0"/>
                <a:cs typeface="Times New Roman" panose="02020603050405020304" pitchFamily="18" charset="0"/>
              </a:rPr>
              <a:t> </a:t>
            </a:r>
            <a:endParaRPr lang="zh-CN" altLang="zh-CN" sz="2400" kern="100" dirty="0">
              <a:latin typeface="Calibri" panose="020F0502020204030204" charset="0"/>
              <a:cs typeface="Times New Roman" panose="02020603050405020304" pitchFamily="18" charset="0"/>
            </a:endParaRPr>
          </a:p>
          <a:p>
            <a:pPr algn="just">
              <a:spcAft>
                <a:spcPts val="0"/>
              </a:spcAft>
            </a:pPr>
            <a:r>
              <a:rPr lang="zh-CN" altLang="zh-CN" sz="2400" kern="100" dirty="0">
                <a:latin typeface="Calibri" panose="020F0502020204030204" charset="0"/>
                <a:cs typeface="Times New Roman" panose="02020603050405020304" pitchFamily="18" charset="0"/>
              </a:rPr>
              <a:t>路由器</a:t>
            </a:r>
            <a:r>
              <a:rPr lang="en-US" altLang="zh-CN" sz="2400" kern="100" dirty="0">
                <a:latin typeface="Calibri" panose="020F0502020204030204" charset="0"/>
                <a:cs typeface="Times New Roman" panose="02020603050405020304" pitchFamily="18" charset="0"/>
              </a:rPr>
              <a:t>R1</a:t>
            </a:r>
            <a:r>
              <a:rPr lang="zh-CN" altLang="zh-CN" sz="2400" kern="100" dirty="0">
                <a:latin typeface="Calibri" panose="020F0502020204030204" charset="0"/>
                <a:cs typeface="Times New Roman" panose="02020603050405020304" pitchFamily="18" charset="0"/>
              </a:rPr>
              <a:t>到达</a:t>
            </a:r>
            <a:r>
              <a:rPr lang="en-US" altLang="zh-CN" sz="2400" kern="100" dirty="0">
                <a:latin typeface="Calibri" panose="020F0502020204030204" charset="0"/>
                <a:cs typeface="Times New Roman" panose="02020603050405020304" pitchFamily="18" charset="0"/>
              </a:rPr>
              <a:t>202.118.3.2</a:t>
            </a:r>
            <a:r>
              <a:rPr lang="zh-CN" altLang="zh-CN" sz="2400" kern="100" dirty="0">
                <a:latin typeface="Calibri" panose="020F0502020204030204" charset="0"/>
                <a:cs typeface="Times New Roman" panose="02020603050405020304" pitchFamily="18" charset="0"/>
              </a:rPr>
              <a:t>网络需要通过</a:t>
            </a:r>
            <a:r>
              <a:rPr lang="en-US" altLang="zh-CN" sz="2400" kern="100" dirty="0">
                <a:latin typeface="Calibri" panose="020F0502020204030204" charset="0"/>
                <a:cs typeface="Times New Roman" panose="02020603050405020304" pitchFamily="18" charset="0"/>
              </a:rPr>
              <a:t>R2</a:t>
            </a:r>
            <a:r>
              <a:rPr lang="zh-CN" altLang="zh-CN" sz="2400" kern="100" dirty="0">
                <a:latin typeface="Calibri" panose="020F0502020204030204" charset="0"/>
                <a:cs typeface="Times New Roman" panose="02020603050405020304" pitchFamily="18" charset="0"/>
              </a:rPr>
              <a:t>。</a:t>
            </a:r>
            <a:r>
              <a:rPr lang="en-US" altLang="zh-CN" sz="2400" kern="100" dirty="0">
                <a:latin typeface="Calibri" panose="020F0502020204030204" charset="0"/>
                <a:cs typeface="Times New Roman" panose="02020603050405020304" pitchFamily="18" charset="0"/>
              </a:rPr>
              <a:t>R1</a:t>
            </a:r>
            <a:r>
              <a:rPr lang="zh-CN" altLang="zh-CN" sz="2400" kern="100" dirty="0">
                <a:latin typeface="Calibri" panose="020F0502020204030204" charset="0"/>
                <a:cs typeface="Times New Roman" panose="02020603050405020304" pitchFamily="18" charset="0"/>
              </a:rPr>
              <a:t>的默认路由为</a:t>
            </a:r>
            <a:r>
              <a:rPr lang="en-US" altLang="zh-CN" sz="2400" kern="100" dirty="0">
                <a:latin typeface="Calibri" panose="020F0502020204030204" charset="0"/>
                <a:cs typeface="Times New Roman" panose="02020603050405020304" pitchFamily="18" charset="0"/>
              </a:rPr>
              <a:t>0.0.0.0 </a:t>
            </a:r>
            <a:r>
              <a:rPr lang="zh-CN" altLang="zh-CN" sz="2400" kern="100" dirty="0">
                <a:latin typeface="Calibri" panose="020F0502020204030204" charset="0"/>
                <a:cs typeface="Times New Roman" panose="02020603050405020304" pitchFamily="18" charset="0"/>
              </a:rPr>
              <a:t>所以</a:t>
            </a:r>
            <a:r>
              <a:rPr lang="en-US" altLang="zh-CN" sz="2400" kern="100" dirty="0">
                <a:latin typeface="Calibri" panose="020F0502020204030204" charset="0"/>
                <a:cs typeface="Times New Roman" panose="02020603050405020304" pitchFamily="18" charset="0"/>
              </a:rPr>
              <a:t>R1</a:t>
            </a:r>
            <a:r>
              <a:rPr lang="zh-CN" altLang="zh-CN" sz="2400" kern="100" dirty="0">
                <a:latin typeface="Calibri" panose="020F0502020204030204" charset="0"/>
                <a:cs typeface="Times New Roman" panose="02020603050405020304" pitchFamily="18" charset="0"/>
              </a:rPr>
              <a:t>的路由表为：</a:t>
            </a:r>
            <a:r>
              <a:rPr lang="en-US" altLang="zh-CN" kern="100" dirty="0">
                <a:latin typeface="Calibri" panose="020F0502020204030204" charset="0"/>
                <a:cs typeface="Times New Roman" panose="02020603050405020304" pitchFamily="18" charset="0"/>
              </a:rPr>
              <a:t> </a:t>
            </a:r>
            <a:endParaRPr lang="zh-CN" altLang="zh-CN" kern="100" dirty="0">
              <a:latin typeface="Calibri" panose="020F0502020204030204" charset="0"/>
              <a:cs typeface="Times New Roman" panose="02020603050405020304" pitchFamily="18" charset="0"/>
            </a:endParaRPr>
          </a:p>
        </p:txBody>
      </p:sp>
      <p:sp>
        <p:nvSpPr>
          <p:cNvPr id="6" name="矩形 5"/>
          <p:cNvSpPr/>
          <p:nvPr/>
        </p:nvSpPr>
        <p:spPr>
          <a:xfrm>
            <a:off x="1491115" y="6247510"/>
            <a:ext cx="3185487" cy="369332"/>
          </a:xfrm>
          <a:prstGeom prst="rect">
            <a:avLst/>
          </a:prstGeom>
        </p:spPr>
        <p:txBody>
          <a:bodyPr wrap="none">
            <a:spAutoFit/>
          </a:bodyPr>
          <a:lstStyle/>
          <a:p>
            <a:pPr algn="just">
              <a:spcAft>
                <a:spcPts val="0"/>
              </a:spcAft>
            </a:pPr>
            <a:r>
              <a:rPr lang="zh-CN" altLang="zh-CN" kern="100" dirty="0">
                <a:latin typeface="Calibri" panose="020F0502020204030204" charset="0"/>
                <a:cs typeface="Times New Roman" panose="02020603050405020304" pitchFamily="18" charset="0"/>
              </a:rPr>
              <a:t>【考查知识点】路由表的构造</a:t>
            </a:r>
            <a:endParaRPr lang="zh-CN" altLang="zh-CN" kern="100" dirty="0">
              <a:latin typeface="Calibri" panose="020F050202020403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a:t>
            </a:r>
            <a:r>
              <a:rPr lang="en-US" altLang="zh-CN" dirty="0"/>
              <a:t>3)</a:t>
            </a:r>
            <a:r>
              <a:rPr lang="zh-CN" altLang="en-US" dirty="0"/>
              <a:t>请采用路由聚合技术，给出</a:t>
            </a:r>
            <a:r>
              <a:rPr lang="en-US" altLang="zh-CN" dirty="0"/>
              <a:t>R2</a:t>
            </a:r>
            <a:r>
              <a:rPr lang="zh-CN" altLang="en-US" dirty="0"/>
              <a:t>到局域网</a:t>
            </a:r>
            <a:r>
              <a:rPr lang="en-US" altLang="zh-CN" dirty="0"/>
              <a:t>1</a:t>
            </a:r>
            <a:r>
              <a:rPr lang="zh-CN" altLang="en-US" dirty="0"/>
              <a:t>和局域网</a:t>
            </a:r>
            <a:r>
              <a:rPr lang="en-US" altLang="zh-CN" dirty="0"/>
              <a:t>2</a:t>
            </a:r>
            <a:r>
              <a:rPr lang="zh-CN" altLang="en-US" dirty="0"/>
              <a:t>的路由</a:t>
            </a:r>
            <a:r>
              <a:rPr lang="en-US" altLang="zh-CN" dirty="0"/>
              <a:t>. </a:t>
            </a:r>
            <a:endParaRPr lang="en-US" altLang="zh-CN" dirty="0" smtClean="0"/>
          </a:p>
          <a:p>
            <a:pPr marL="0" indent="0">
              <a:buNone/>
            </a:pPr>
            <a:r>
              <a:rPr lang="en-US" altLang="zh-CN" dirty="0" smtClean="0"/>
              <a:t>【</a:t>
            </a:r>
            <a:r>
              <a:rPr lang="zh-CN" altLang="en-US" dirty="0"/>
              <a:t>解答</a:t>
            </a:r>
            <a:r>
              <a:rPr lang="en-US" altLang="zh-CN" dirty="0"/>
              <a:t>】</a:t>
            </a:r>
            <a:r>
              <a:rPr lang="zh-CN" altLang="en-US" dirty="0"/>
              <a:t>：由第一问可知，局域网</a:t>
            </a:r>
            <a:r>
              <a:rPr lang="en-US" altLang="zh-CN" dirty="0"/>
              <a:t>1</a:t>
            </a:r>
            <a:r>
              <a:rPr lang="zh-CN" altLang="en-US" dirty="0"/>
              <a:t>和局域网</a:t>
            </a:r>
            <a:r>
              <a:rPr lang="en-US" altLang="zh-CN" dirty="0"/>
              <a:t>2</a:t>
            </a:r>
            <a:r>
              <a:rPr lang="zh-CN" altLang="en-US" dirty="0"/>
              <a:t>可以聚合为</a:t>
            </a:r>
            <a:r>
              <a:rPr lang="en-US" altLang="zh-CN" dirty="0" smtClean="0"/>
              <a:t>202.118.1.0/24</a:t>
            </a:r>
            <a:r>
              <a:rPr lang="zh-CN" altLang="en-US" dirty="0" smtClean="0"/>
              <a:t>，</a:t>
            </a:r>
            <a:r>
              <a:rPr lang="en-US" altLang="zh-CN" dirty="0" smtClean="0"/>
              <a:t>R2</a:t>
            </a:r>
            <a:r>
              <a:rPr lang="zh-CN" altLang="en-US" dirty="0"/>
              <a:t>到达局域网</a:t>
            </a:r>
            <a:r>
              <a:rPr lang="en-US" altLang="zh-CN" dirty="0"/>
              <a:t>1</a:t>
            </a:r>
            <a:r>
              <a:rPr lang="zh-CN" altLang="en-US" dirty="0"/>
              <a:t>和局域网</a:t>
            </a:r>
            <a:r>
              <a:rPr lang="en-US" altLang="zh-CN" dirty="0"/>
              <a:t>2</a:t>
            </a:r>
            <a:r>
              <a:rPr lang="zh-CN" altLang="en-US" dirty="0"/>
              <a:t>的路径相同，都需要经过接口</a:t>
            </a:r>
            <a:r>
              <a:rPr lang="en-US" altLang="zh-CN" dirty="0"/>
              <a:t>L0</a:t>
            </a:r>
            <a:r>
              <a:rPr lang="zh-CN" altLang="en-US" dirty="0"/>
              <a:t>到达路由器</a:t>
            </a:r>
            <a:r>
              <a:rPr lang="en-US" altLang="zh-CN" dirty="0"/>
              <a:t>R1</a:t>
            </a:r>
            <a:r>
              <a:rPr lang="zh-CN" altLang="en-US" dirty="0" smtClean="0"/>
              <a:t>。所以</a:t>
            </a:r>
            <a:r>
              <a:rPr lang="en-US" altLang="zh-CN" dirty="0"/>
              <a:t>R2</a:t>
            </a:r>
            <a:r>
              <a:rPr lang="zh-CN" altLang="en-US" dirty="0"/>
              <a:t>的路由表：</a:t>
            </a:r>
            <a:endParaRPr lang="zh-CN" altLang="en-US" dirty="0"/>
          </a:p>
        </p:txBody>
      </p:sp>
      <p:pic>
        <p:nvPicPr>
          <p:cNvPr id="4" name="图片 3"/>
          <p:cNvPicPr>
            <a:picLocks noChangeAspect="1"/>
          </p:cNvPicPr>
          <p:nvPr/>
        </p:nvPicPr>
        <p:blipFill rotWithShape="1">
          <a:blip r:embed="rId1"/>
          <a:srcRect l="22892" t="54399" r="37311" b="38345"/>
          <a:stretch>
            <a:fillRect/>
          </a:stretch>
        </p:blipFill>
        <p:spPr>
          <a:xfrm>
            <a:off x="2104877" y="3784386"/>
            <a:ext cx="7277878" cy="746450"/>
          </a:xfrm>
          <a:prstGeom prst="rect">
            <a:avLst/>
          </a:prstGeom>
        </p:spPr>
      </p:pic>
      <p:sp>
        <p:nvSpPr>
          <p:cNvPr id="5" name="矩形 4"/>
          <p:cNvSpPr/>
          <p:nvPr/>
        </p:nvSpPr>
        <p:spPr>
          <a:xfrm>
            <a:off x="1237128" y="4976634"/>
            <a:ext cx="9986683" cy="1569660"/>
          </a:xfrm>
          <a:prstGeom prst="rect">
            <a:avLst/>
          </a:prstGeom>
        </p:spPr>
        <p:txBody>
          <a:bodyPr wrap="square">
            <a:spAutoFit/>
          </a:bodyPr>
          <a:lstStyle/>
          <a:p>
            <a:r>
              <a:rPr lang="zh-CN" altLang="en-US" sz="2400" dirty="0"/>
              <a:t>【考查知识点】考察路由聚合技术。由于一个CIDR地址块中有许多地址，所以在路由表中就利用CIDR地址块来查找目的网络。这种地址聚合常称为路由聚合，它使得路由表中的一个项目可以表示原来传统分类地址的很多个路由。</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a:t>
            </a:r>
            <a:r>
              <a:rPr lang="en-US" altLang="zh-CN" dirty="0" smtClean="0"/>
              <a:t>12</a:t>
            </a:r>
            <a:r>
              <a:rPr lang="zh-CN" altLang="en-US" dirty="0" smtClean="0"/>
              <a:t>年考研第</a:t>
            </a:r>
            <a:r>
              <a:rPr lang="en-US" altLang="zh-CN" dirty="0" smtClean="0"/>
              <a:t>39</a:t>
            </a:r>
            <a:r>
              <a:rPr lang="zh-CN" altLang="en-US" dirty="0" smtClean="0"/>
              <a:t>题）</a:t>
            </a:r>
            <a:endParaRPr lang="en-US" altLang="zh-CN" dirty="0" smtClean="0"/>
          </a:p>
          <a:p>
            <a:pPr marL="0" indent="0">
              <a:buNone/>
            </a:pPr>
            <a:r>
              <a:rPr lang="zh-CN" altLang="en-US" dirty="0" smtClean="0"/>
              <a:t>某主机的</a:t>
            </a:r>
            <a:r>
              <a:rPr lang="en-US" altLang="zh-CN" dirty="0" smtClean="0"/>
              <a:t>IP</a:t>
            </a:r>
            <a:r>
              <a:rPr lang="zh-CN" altLang="en-US" dirty="0" smtClean="0"/>
              <a:t>地址为</a:t>
            </a:r>
            <a:r>
              <a:rPr lang="en-US" altLang="zh-CN" dirty="0" smtClean="0"/>
              <a:t>180.80.77.55</a:t>
            </a:r>
            <a:r>
              <a:rPr lang="zh-CN" altLang="en-US" dirty="0" smtClean="0"/>
              <a:t>，子网掩码为</a:t>
            </a:r>
            <a:r>
              <a:rPr lang="en-US" altLang="zh-CN" dirty="0" smtClean="0"/>
              <a:t>255.255.252.0</a:t>
            </a:r>
            <a:r>
              <a:rPr lang="zh-CN" altLang="en-US" dirty="0" smtClean="0"/>
              <a:t>。若该主机向其所在子网发送广播分组，则目的地址可以是 </a:t>
            </a:r>
            <a:endParaRPr lang="en-US" altLang="zh-CN" dirty="0" smtClean="0"/>
          </a:p>
          <a:p>
            <a:pPr marL="0" indent="0">
              <a:buNone/>
            </a:pPr>
            <a:endParaRPr lang="en-US" altLang="zh-CN" dirty="0"/>
          </a:p>
          <a:p>
            <a:pPr marL="0" indent="0">
              <a:buNone/>
            </a:pPr>
            <a:r>
              <a:rPr lang="en-US" altLang="zh-CN" dirty="0" smtClean="0"/>
              <a:t>A.180.80.76.0        B. 180.80.76.255 </a:t>
            </a:r>
            <a:endParaRPr lang="en-US" altLang="zh-CN" dirty="0" smtClean="0"/>
          </a:p>
          <a:p>
            <a:pPr marL="0" indent="0">
              <a:buNone/>
            </a:pPr>
            <a:r>
              <a:rPr lang="en-US" altLang="zh-CN" dirty="0" smtClean="0"/>
              <a:t>C. 180.80.77.255   D. 180.80.79.255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just">
              <a:buNone/>
            </a:pPr>
            <a:r>
              <a:rPr lang="en-US" altLang="zh-CN" dirty="0" smtClean="0"/>
              <a:t>【</a:t>
            </a:r>
            <a:r>
              <a:rPr lang="zh-CN" altLang="en-US" dirty="0" smtClean="0"/>
              <a:t>解答</a:t>
            </a:r>
            <a:r>
              <a:rPr lang="en-US" altLang="zh-CN" dirty="0" smtClean="0"/>
              <a:t>】</a:t>
            </a:r>
            <a:r>
              <a:rPr lang="zh-CN" altLang="en-US" dirty="0" smtClean="0"/>
              <a:t>选</a:t>
            </a:r>
            <a:r>
              <a:rPr lang="en-US" altLang="zh-CN" dirty="0" smtClean="0"/>
              <a:t>D</a:t>
            </a:r>
            <a:r>
              <a:rPr lang="zh-CN" altLang="en-US" dirty="0" smtClean="0"/>
              <a:t>。</a:t>
            </a:r>
            <a:r>
              <a:rPr lang="en-US" altLang="zh-CN" dirty="0" smtClean="0"/>
              <a:t>IP</a:t>
            </a:r>
            <a:r>
              <a:rPr lang="zh-CN" altLang="en-US" dirty="0" smtClean="0"/>
              <a:t>地址</a:t>
            </a:r>
            <a:r>
              <a:rPr lang="en-US" altLang="zh-CN" dirty="0" smtClean="0"/>
              <a:t>180.80.77</a:t>
            </a:r>
            <a:r>
              <a:rPr lang="zh-CN" altLang="en-US" dirty="0" smtClean="0"/>
              <a:t>（</a:t>
            </a:r>
            <a:r>
              <a:rPr lang="en-US" altLang="zh-CN" dirty="0" smtClean="0"/>
              <a:t>01001101</a:t>
            </a:r>
            <a:r>
              <a:rPr lang="zh-CN" altLang="en-US" dirty="0" smtClean="0"/>
              <a:t>）</a:t>
            </a:r>
            <a:r>
              <a:rPr lang="en-US" altLang="zh-CN" dirty="0" smtClean="0"/>
              <a:t>.55</a:t>
            </a:r>
            <a:r>
              <a:rPr lang="zh-CN" altLang="en-US" dirty="0" smtClean="0"/>
              <a:t>与子网掩码</a:t>
            </a:r>
            <a:r>
              <a:rPr lang="en-US" altLang="zh-CN" dirty="0" smtClean="0"/>
              <a:t>255.255.252</a:t>
            </a:r>
            <a:r>
              <a:rPr lang="zh-CN" altLang="en-US" dirty="0" smtClean="0"/>
              <a:t>（</a:t>
            </a:r>
            <a:r>
              <a:rPr lang="en-US" altLang="zh-CN" dirty="0" smtClean="0"/>
              <a:t>11111100</a:t>
            </a:r>
            <a:r>
              <a:rPr lang="zh-CN" altLang="en-US" dirty="0" smtClean="0"/>
              <a:t>）</a:t>
            </a:r>
            <a:r>
              <a:rPr lang="en-US" altLang="zh-CN" dirty="0" smtClean="0"/>
              <a:t>.0</a:t>
            </a:r>
            <a:r>
              <a:rPr lang="zh-CN" altLang="en-US" dirty="0" smtClean="0"/>
              <a:t>逐比特相与，得这个</a:t>
            </a:r>
            <a:r>
              <a:rPr lang="en-US" altLang="zh-CN" dirty="0" smtClean="0"/>
              <a:t>IP</a:t>
            </a:r>
            <a:r>
              <a:rPr lang="zh-CN" altLang="en-US" dirty="0" smtClean="0"/>
              <a:t>地址所处的网络地址为：</a:t>
            </a:r>
            <a:r>
              <a:rPr lang="en-US" altLang="zh-CN" dirty="0" smtClean="0"/>
              <a:t>180.80.76.0</a:t>
            </a:r>
            <a:r>
              <a:rPr lang="zh-CN" altLang="en-US" dirty="0" smtClean="0"/>
              <a:t>。主机号（后</a:t>
            </a:r>
            <a:r>
              <a:rPr lang="en-US" altLang="zh-CN" dirty="0" smtClean="0"/>
              <a:t>10</a:t>
            </a:r>
            <a:r>
              <a:rPr lang="zh-CN" altLang="en-US" dirty="0" smtClean="0"/>
              <a:t>位）全</a:t>
            </a:r>
            <a:r>
              <a:rPr lang="en-US" altLang="zh-CN" dirty="0" smtClean="0"/>
              <a:t>1</a:t>
            </a:r>
            <a:r>
              <a:rPr lang="zh-CN" altLang="en-US" dirty="0" smtClean="0"/>
              <a:t>时为广播地址，即</a:t>
            </a:r>
            <a:r>
              <a:rPr lang="en-US" altLang="zh-CN" dirty="0" smtClean="0"/>
              <a:t>180.80.79.255</a:t>
            </a:r>
            <a:r>
              <a:rPr lang="zh-CN" altLang="en-US" dirty="0" smtClean="0"/>
              <a:t>。</a:t>
            </a:r>
            <a:endParaRPr lang="en-US" altLang="zh-CN" dirty="0" smtClean="0"/>
          </a:p>
          <a:p>
            <a:pPr marL="0" indent="0" algn="just">
              <a:buNone/>
            </a:pPr>
            <a:r>
              <a:rPr lang="zh-CN" altLang="en-US" dirty="0" smtClean="0"/>
              <a:t> </a:t>
            </a:r>
            <a:endParaRPr lang="en-US" altLang="zh-CN" dirty="0" smtClean="0"/>
          </a:p>
          <a:p>
            <a:pPr marL="0" indent="0">
              <a:buNone/>
            </a:pPr>
            <a:r>
              <a:rPr lang="en-US" altLang="zh-CN" dirty="0" smtClean="0"/>
              <a:t>【</a:t>
            </a:r>
            <a:r>
              <a:rPr lang="zh-CN" altLang="en-US" dirty="0" smtClean="0"/>
              <a:t>考查知识点</a:t>
            </a:r>
            <a:r>
              <a:rPr lang="en-US" altLang="zh-CN" dirty="0" smtClean="0"/>
              <a:t>】IP</a:t>
            </a:r>
            <a:r>
              <a:rPr lang="zh-CN" altLang="en-US" dirty="0" smtClean="0"/>
              <a:t>地址与子网掩码</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4"/>
            <a:ext cx="10515600" cy="4476563"/>
          </a:xfrm>
        </p:spPr>
        <p:txBody>
          <a:bodyPr>
            <a:normAutofit fontScale="92500" lnSpcReduction="10000"/>
          </a:bodyPr>
          <a:lstStyle/>
          <a:p>
            <a:pPr marL="0" indent="0">
              <a:buNone/>
            </a:pPr>
            <a:r>
              <a:rPr lang="zh-CN" altLang="en-US" dirty="0"/>
              <a:t>（</a:t>
            </a:r>
            <a:r>
              <a:rPr lang="en-US" altLang="zh-CN" dirty="0"/>
              <a:t>13</a:t>
            </a:r>
            <a:r>
              <a:rPr lang="zh-CN" altLang="en-US" dirty="0"/>
              <a:t>年考研</a:t>
            </a:r>
            <a:r>
              <a:rPr lang="en-US" altLang="zh-CN" dirty="0"/>
              <a:t>35</a:t>
            </a:r>
            <a:r>
              <a:rPr lang="zh-CN" altLang="en-US" dirty="0"/>
              <a:t>题</a:t>
            </a:r>
            <a:r>
              <a:rPr lang="zh-CN" altLang="en-US" dirty="0" smtClean="0"/>
              <a:t>）</a:t>
            </a:r>
            <a:endParaRPr lang="en-US" altLang="zh-CN" dirty="0" smtClean="0"/>
          </a:p>
          <a:p>
            <a:pPr marL="0" indent="0">
              <a:lnSpc>
                <a:spcPct val="150000"/>
              </a:lnSpc>
              <a:buNone/>
            </a:pPr>
            <a:r>
              <a:rPr lang="zh-CN" altLang="en-US" dirty="0" smtClean="0"/>
              <a:t>主机</a:t>
            </a:r>
            <a:r>
              <a:rPr lang="zh-CN" altLang="en-US" dirty="0"/>
              <a:t>甲通过</a:t>
            </a:r>
            <a:r>
              <a:rPr lang="en-US" altLang="zh-CN" dirty="0"/>
              <a:t>1</a:t>
            </a:r>
            <a:r>
              <a:rPr lang="zh-CN" altLang="en-US" dirty="0"/>
              <a:t>个路由器（存储转发方式）与主机乙互联，两段链路的数据传输速率均为</a:t>
            </a:r>
            <a:r>
              <a:rPr lang="en-US" altLang="zh-CN" dirty="0"/>
              <a:t>10Mbps</a:t>
            </a:r>
            <a:r>
              <a:rPr lang="zh-CN" altLang="en-US" dirty="0"/>
              <a:t>，主机甲分别采用</a:t>
            </a:r>
            <a:r>
              <a:rPr lang="zh-CN" altLang="en-US" b="1" dirty="0">
                <a:solidFill>
                  <a:srgbClr val="FF0000"/>
                </a:solidFill>
              </a:rPr>
              <a:t>报文</a:t>
            </a:r>
            <a:r>
              <a:rPr lang="zh-CN" altLang="en-US" dirty="0"/>
              <a:t>交换和分组大小为</a:t>
            </a:r>
            <a:r>
              <a:rPr lang="en-US" altLang="zh-CN" dirty="0"/>
              <a:t>10kb</a:t>
            </a:r>
            <a:r>
              <a:rPr lang="zh-CN" altLang="en-US" dirty="0"/>
              <a:t>的</a:t>
            </a:r>
            <a:r>
              <a:rPr lang="zh-CN" altLang="en-US" b="1" dirty="0">
                <a:solidFill>
                  <a:srgbClr val="FF0000"/>
                </a:solidFill>
              </a:rPr>
              <a:t>分组</a:t>
            </a:r>
            <a:r>
              <a:rPr lang="zh-CN" altLang="en-US" dirty="0"/>
              <a:t>交换向主机乙发送</a:t>
            </a:r>
            <a:r>
              <a:rPr lang="en-US" altLang="zh-CN" dirty="0"/>
              <a:t>1</a:t>
            </a:r>
            <a:r>
              <a:rPr lang="zh-CN" altLang="en-US" dirty="0"/>
              <a:t>个大小为</a:t>
            </a:r>
            <a:r>
              <a:rPr lang="en-US" altLang="zh-CN" dirty="0"/>
              <a:t>8Mb</a:t>
            </a:r>
            <a:r>
              <a:rPr lang="zh-CN" altLang="en-US" dirty="0"/>
              <a:t>（</a:t>
            </a:r>
            <a:r>
              <a:rPr lang="en-US" altLang="zh-CN" dirty="0" smtClean="0"/>
              <a:t>1M=10^6</a:t>
            </a:r>
            <a:r>
              <a:rPr lang="zh-CN" altLang="en-US" dirty="0"/>
              <a:t>）的报文。若忽略链路传播延迟、分组头开销和分组拆装时间，则两种交换方式完成该报文传输所需的总时间分别为  </a:t>
            </a:r>
            <a:endParaRPr lang="en-US" altLang="zh-CN" dirty="0" smtClean="0"/>
          </a:p>
          <a:p>
            <a:pPr marL="0" indent="0">
              <a:buNone/>
            </a:pPr>
            <a:r>
              <a:rPr lang="en-US" altLang="zh-CN" dirty="0" smtClean="0"/>
              <a:t>A</a:t>
            </a:r>
            <a:r>
              <a:rPr lang="en-US" altLang="zh-CN" dirty="0"/>
              <a:t>. 800ms</a:t>
            </a:r>
            <a:r>
              <a:rPr lang="zh-CN" altLang="en-US" dirty="0"/>
              <a:t>、</a:t>
            </a:r>
            <a:r>
              <a:rPr lang="en-US" altLang="zh-CN" dirty="0"/>
              <a:t>1600ms   </a:t>
            </a:r>
            <a:r>
              <a:rPr lang="en-US" altLang="zh-CN" dirty="0" smtClean="0"/>
              <a:t>   B.</a:t>
            </a:r>
            <a:r>
              <a:rPr lang="en-US" altLang="zh-CN" dirty="0"/>
              <a:t> 801ms</a:t>
            </a:r>
            <a:r>
              <a:rPr lang="zh-CN" altLang="en-US" dirty="0"/>
              <a:t>、</a:t>
            </a:r>
            <a:r>
              <a:rPr lang="en-US" altLang="zh-CN" dirty="0"/>
              <a:t>1600ms </a:t>
            </a:r>
            <a:endParaRPr lang="en-US" altLang="zh-CN" dirty="0" smtClean="0"/>
          </a:p>
          <a:p>
            <a:pPr marL="0" indent="0">
              <a:buNone/>
            </a:pPr>
            <a:r>
              <a:rPr lang="en-US" altLang="zh-CN" dirty="0" smtClean="0"/>
              <a:t>C</a:t>
            </a:r>
            <a:r>
              <a:rPr lang="en-US" altLang="zh-CN" dirty="0"/>
              <a:t>. 1600ms</a:t>
            </a:r>
            <a:r>
              <a:rPr lang="zh-CN" altLang="en-US" dirty="0"/>
              <a:t>、</a:t>
            </a:r>
            <a:r>
              <a:rPr lang="en-US" altLang="zh-CN" dirty="0"/>
              <a:t>800ms  </a:t>
            </a:r>
            <a:r>
              <a:rPr lang="en-US" altLang="zh-CN" dirty="0" smtClean="0"/>
              <a:t>   </a:t>
            </a:r>
            <a:r>
              <a:rPr lang="en-US" altLang="zh-CN" dirty="0"/>
              <a:t> D. 1600ms</a:t>
            </a:r>
            <a:r>
              <a:rPr lang="zh-CN" altLang="en-US" dirty="0"/>
              <a:t>、</a:t>
            </a:r>
            <a:r>
              <a:rPr lang="en-US" altLang="zh-CN" dirty="0"/>
              <a:t>801ms</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0" indent="0">
              <a:lnSpc>
                <a:spcPct val="150000"/>
              </a:lnSpc>
              <a:buNone/>
            </a:pPr>
            <a:r>
              <a:rPr lang="en-US" altLang="zh-CN" dirty="0"/>
              <a:t>【</a:t>
            </a:r>
            <a:r>
              <a:rPr lang="zh-CN" altLang="en-US" dirty="0"/>
              <a:t>解答</a:t>
            </a:r>
            <a:r>
              <a:rPr lang="en-US" altLang="zh-CN" dirty="0"/>
              <a:t>】</a:t>
            </a:r>
            <a:r>
              <a:rPr lang="zh-CN" altLang="en-US" dirty="0"/>
              <a:t>选</a:t>
            </a:r>
            <a:r>
              <a:rPr lang="en-US" altLang="zh-CN" dirty="0"/>
              <a:t>D</a:t>
            </a:r>
            <a:r>
              <a:rPr lang="zh-CN" altLang="en-US" dirty="0" smtClean="0"/>
              <a:t>。</a:t>
            </a:r>
            <a:endParaRPr lang="en-US" altLang="zh-CN" dirty="0" smtClean="0"/>
          </a:p>
          <a:p>
            <a:pPr marL="0" indent="0">
              <a:lnSpc>
                <a:spcPct val="150000"/>
              </a:lnSpc>
              <a:buNone/>
            </a:pPr>
            <a:r>
              <a:rPr lang="zh-CN" altLang="en-US" dirty="0" smtClean="0"/>
              <a:t>不</a:t>
            </a:r>
            <a:r>
              <a:rPr lang="zh-CN" altLang="en-US" dirty="0"/>
              <a:t>进行分组时，发送一个报文的时延是</a:t>
            </a:r>
            <a:r>
              <a:rPr lang="en-US" altLang="zh-CN" dirty="0"/>
              <a:t>8Mb/10Mbps=800ms</a:t>
            </a:r>
            <a:r>
              <a:rPr lang="zh-CN" altLang="en-US" dirty="0"/>
              <a:t>，在接收端接收此报文件的时延也是</a:t>
            </a:r>
            <a:r>
              <a:rPr lang="en-US" altLang="zh-CN" dirty="0"/>
              <a:t>800ms</a:t>
            </a:r>
            <a:r>
              <a:rPr lang="zh-CN" altLang="en-US" dirty="0"/>
              <a:t>，共计</a:t>
            </a:r>
            <a:r>
              <a:rPr lang="en-US" altLang="zh-CN" dirty="0"/>
              <a:t>1600ms</a:t>
            </a:r>
            <a:r>
              <a:rPr lang="zh-CN" altLang="en-US" dirty="0"/>
              <a:t>。进行分组后，发送一个报文的时延是</a:t>
            </a:r>
            <a:r>
              <a:rPr lang="en-US" altLang="zh-CN" dirty="0"/>
              <a:t>10kb/10Mbps=1ms</a:t>
            </a:r>
            <a:r>
              <a:rPr lang="zh-CN" altLang="en-US" dirty="0"/>
              <a:t>，接收一个报文的时延也是</a:t>
            </a:r>
            <a:r>
              <a:rPr lang="en-US" altLang="zh-CN" dirty="0"/>
              <a:t>1ms</a:t>
            </a:r>
            <a:r>
              <a:rPr lang="zh-CN" altLang="en-US" dirty="0"/>
              <a:t>，但是在发送第二个报文时，第一个报文已经开始接收。共计有</a:t>
            </a:r>
            <a:r>
              <a:rPr lang="en-US" altLang="zh-CN" dirty="0"/>
              <a:t>800</a:t>
            </a:r>
            <a:r>
              <a:rPr lang="zh-CN" altLang="en-US" dirty="0"/>
              <a:t>个分组，总时间为</a:t>
            </a:r>
            <a:r>
              <a:rPr lang="en-US" altLang="zh-CN" dirty="0"/>
              <a:t>801ms</a:t>
            </a:r>
            <a:r>
              <a:rPr lang="zh-CN" altLang="en-US" dirty="0"/>
              <a:t>。 </a:t>
            </a:r>
            <a:endParaRPr lang="en-US" altLang="zh-CN" dirty="0" smtClean="0"/>
          </a:p>
          <a:p>
            <a:pPr marL="0" indent="0">
              <a:lnSpc>
                <a:spcPct val="150000"/>
              </a:lnSpc>
              <a:buNone/>
            </a:pPr>
            <a:r>
              <a:rPr lang="en-US" altLang="zh-CN" dirty="0" smtClean="0"/>
              <a:t>【</a:t>
            </a:r>
            <a:r>
              <a:rPr lang="zh-CN" altLang="en-US" dirty="0"/>
              <a:t>考查知识点</a:t>
            </a:r>
            <a:r>
              <a:rPr lang="en-US" altLang="zh-CN" dirty="0"/>
              <a:t>】</a:t>
            </a:r>
            <a:r>
              <a:rPr lang="zh-CN" altLang="en-US" dirty="0"/>
              <a:t>本题考查报文交换和分组交换技术发送时延的计算。</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zh-CN" altLang="en-US" dirty="0" smtClean="0"/>
              <a:t>（</a:t>
            </a:r>
            <a:r>
              <a:rPr lang="en-US" altLang="zh-CN" dirty="0"/>
              <a:t>09</a:t>
            </a:r>
            <a:r>
              <a:rPr lang="zh-CN" altLang="en-US" dirty="0"/>
              <a:t>年考研</a:t>
            </a:r>
            <a:r>
              <a:rPr lang="en-US" altLang="zh-CN" dirty="0"/>
              <a:t>34</a:t>
            </a:r>
            <a:r>
              <a:rPr lang="zh-CN" altLang="en-US" dirty="0"/>
              <a:t>题</a:t>
            </a:r>
            <a:r>
              <a:rPr lang="zh-CN" altLang="en-US" dirty="0" smtClean="0"/>
              <a:t>）</a:t>
            </a:r>
            <a:endParaRPr lang="en-US" altLang="zh-CN" dirty="0" smtClean="0"/>
          </a:p>
          <a:p>
            <a:pPr marL="0" indent="0">
              <a:lnSpc>
                <a:spcPct val="150000"/>
              </a:lnSpc>
              <a:buNone/>
            </a:pPr>
            <a:r>
              <a:rPr lang="zh-CN" altLang="en-US" dirty="0" smtClean="0"/>
              <a:t>在</a:t>
            </a:r>
            <a:r>
              <a:rPr lang="zh-CN" altLang="en-US" dirty="0"/>
              <a:t>无噪声情况下，若某通信链路的带宽为</a:t>
            </a:r>
            <a:r>
              <a:rPr lang="en-US" altLang="zh-CN" dirty="0"/>
              <a:t>3kHz</a:t>
            </a:r>
            <a:r>
              <a:rPr lang="zh-CN" altLang="en-US" dirty="0"/>
              <a:t>，采用</a:t>
            </a:r>
            <a:r>
              <a:rPr lang="en-US" altLang="zh-CN" dirty="0"/>
              <a:t>4</a:t>
            </a:r>
            <a:r>
              <a:rPr lang="zh-CN" altLang="en-US" dirty="0"/>
              <a:t>个相位，每个相位具有</a:t>
            </a:r>
            <a:r>
              <a:rPr lang="en-US" altLang="zh-CN" dirty="0"/>
              <a:t>4</a:t>
            </a:r>
            <a:r>
              <a:rPr lang="zh-CN" altLang="en-US" dirty="0"/>
              <a:t>种振幅的</a:t>
            </a:r>
            <a:r>
              <a:rPr lang="en-US" altLang="zh-CN" dirty="0"/>
              <a:t>QAM</a:t>
            </a:r>
            <a:r>
              <a:rPr lang="zh-CN" altLang="en-US" dirty="0"/>
              <a:t>调制技术，则该通信链路的最大数据传输速率是   </a:t>
            </a:r>
            <a:endParaRPr lang="en-US" altLang="zh-CN" dirty="0" smtClean="0"/>
          </a:p>
          <a:p>
            <a:pPr marL="0" indent="0">
              <a:lnSpc>
                <a:spcPct val="150000"/>
              </a:lnSpc>
              <a:buNone/>
            </a:pPr>
            <a:r>
              <a:rPr lang="en-US" altLang="zh-CN" dirty="0" smtClean="0"/>
              <a:t>   A</a:t>
            </a:r>
            <a:r>
              <a:rPr lang="en-US" altLang="zh-CN" dirty="0"/>
              <a:t>. 12 kbps  </a:t>
            </a:r>
            <a:r>
              <a:rPr lang="en-US" altLang="zh-CN" dirty="0" smtClean="0"/>
              <a:t>  B</a:t>
            </a:r>
            <a:r>
              <a:rPr lang="en-US" altLang="zh-CN" dirty="0"/>
              <a:t>. 24 kbps   </a:t>
            </a:r>
            <a:r>
              <a:rPr lang="en-US" altLang="zh-CN" dirty="0" smtClean="0"/>
              <a:t>   C</a:t>
            </a:r>
            <a:r>
              <a:rPr lang="en-US" altLang="zh-CN" dirty="0"/>
              <a:t>. 48 kbps   </a:t>
            </a:r>
            <a:r>
              <a:rPr lang="en-US" altLang="zh-CN" dirty="0" smtClean="0"/>
              <a:t>  D</a:t>
            </a:r>
            <a:r>
              <a:rPr lang="en-US" altLang="zh-CN" dirty="0"/>
              <a:t>. 96 kbps</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a:t>【</a:t>
            </a:r>
            <a:r>
              <a:rPr lang="zh-CN" altLang="en-US" dirty="0"/>
              <a:t>解答</a:t>
            </a:r>
            <a:r>
              <a:rPr lang="en-US" altLang="zh-CN" dirty="0"/>
              <a:t>】</a:t>
            </a:r>
            <a:r>
              <a:rPr lang="zh-CN" altLang="en-US" dirty="0"/>
              <a:t>选</a:t>
            </a:r>
            <a:r>
              <a:rPr lang="en-US" altLang="zh-CN" dirty="0"/>
              <a:t>B</a:t>
            </a:r>
            <a:r>
              <a:rPr lang="zh-CN" altLang="en-US" dirty="0"/>
              <a:t>。由奈氏准则公式：</a:t>
            </a:r>
            <a:r>
              <a:rPr lang="en-US" altLang="zh-CN" dirty="0"/>
              <a:t>C=2Wlog2N=2 * 3K * log2</a:t>
            </a:r>
            <a:r>
              <a:rPr lang="zh-CN" altLang="en-US" dirty="0"/>
              <a:t>（</a:t>
            </a:r>
            <a:r>
              <a:rPr lang="en-US" altLang="zh-CN" dirty="0"/>
              <a:t>4*4</a:t>
            </a:r>
            <a:r>
              <a:rPr lang="zh-CN" altLang="en-US" dirty="0"/>
              <a:t>）</a:t>
            </a:r>
            <a:r>
              <a:rPr lang="en-US" altLang="zh-CN" dirty="0"/>
              <a:t>=24Kbps</a:t>
            </a:r>
            <a:r>
              <a:rPr lang="zh-CN" altLang="en-US" dirty="0"/>
              <a:t>， 即该信道的最大数据传输速率是</a:t>
            </a:r>
            <a:r>
              <a:rPr lang="en-US" altLang="zh-CN" dirty="0"/>
              <a:t>24Kbps</a:t>
            </a:r>
            <a:r>
              <a:rPr lang="zh-CN" altLang="en-US" dirty="0"/>
              <a:t>。 </a:t>
            </a:r>
            <a:endParaRPr lang="en-US" altLang="zh-CN" dirty="0" smtClean="0"/>
          </a:p>
          <a:p>
            <a:pPr marL="0" indent="0">
              <a:lnSpc>
                <a:spcPct val="150000"/>
              </a:lnSpc>
              <a:buNone/>
            </a:pPr>
            <a:r>
              <a:rPr lang="en-US" altLang="zh-CN" dirty="0" smtClean="0"/>
              <a:t>【</a:t>
            </a:r>
            <a:r>
              <a:rPr lang="zh-CN" altLang="en-US" dirty="0"/>
              <a:t>考查知识点</a:t>
            </a:r>
            <a:r>
              <a:rPr lang="en-US" altLang="zh-CN" dirty="0"/>
              <a:t>】</a:t>
            </a:r>
            <a:r>
              <a:rPr lang="zh-CN" altLang="en-US" dirty="0"/>
              <a:t>奈氏准则。</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smtClean="0"/>
              <a:t>(11</a:t>
            </a:r>
            <a:r>
              <a:rPr lang="zh-CN" altLang="en-US" dirty="0" smtClean="0"/>
              <a:t>年</a:t>
            </a:r>
            <a:r>
              <a:rPr lang="zh-CN" altLang="en-US" dirty="0"/>
              <a:t>考研</a:t>
            </a:r>
            <a:r>
              <a:rPr lang="en-US" altLang="zh-CN" dirty="0"/>
              <a:t>35</a:t>
            </a:r>
            <a:r>
              <a:rPr lang="zh-CN" altLang="en-US" dirty="0"/>
              <a:t>题</a:t>
            </a:r>
            <a:r>
              <a:rPr lang="zh-CN" altLang="en-US" dirty="0" smtClean="0"/>
              <a:t>）</a:t>
            </a:r>
            <a:endParaRPr lang="en-US" altLang="zh-CN" dirty="0" smtClean="0"/>
          </a:p>
          <a:p>
            <a:pPr marL="0" indent="0">
              <a:lnSpc>
                <a:spcPct val="150000"/>
              </a:lnSpc>
              <a:buNone/>
            </a:pPr>
            <a:r>
              <a:rPr lang="zh-CN" altLang="en-US" dirty="0" smtClean="0"/>
              <a:t>数据链路层</a:t>
            </a:r>
            <a:r>
              <a:rPr lang="zh-CN" altLang="en-US" dirty="0"/>
              <a:t>采用了后退</a:t>
            </a:r>
            <a:r>
              <a:rPr lang="en-US" altLang="zh-CN" dirty="0"/>
              <a:t>N</a:t>
            </a:r>
            <a:r>
              <a:rPr lang="zh-CN" altLang="en-US" dirty="0"/>
              <a:t>帧</a:t>
            </a:r>
            <a:r>
              <a:rPr lang="en-US" altLang="zh-CN" dirty="0"/>
              <a:t>(GBN)</a:t>
            </a:r>
            <a:r>
              <a:rPr lang="zh-CN" altLang="en-US" dirty="0"/>
              <a:t>协议，发送方已经发送了编号为</a:t>
            </a:r>
            <a:r>
              <a:rPr lang="en-US" altLang="zh-CN" dirty="0"/>
              <a:t>0~7</a:t>
            </a:r>
            <a:r>
              <a:rPr lang="zh-CN" altLang="en-US" dirty="0"/>
              <a:t>的帧。当计时器超时时，若发送方只收到</a:t>
            </a:r>
            <a:r>
              <a:rPr lang="en-US" altLang="zh-CN" dirty="0"/>
              <a:t>0</a:t>
            </a:r>
            <a:r>
              <a:rPr lang="zh-CN" altLang="en-US" dirty="0"/>
              <a:t>、</a:t>
            </a:r>
            <a:r>
              <a:rPr lang="en-US" altLang="zh-CN" dirty="0"/>
              <a:t>2</a:t>
            </a:r>
            <a:r>
              <a:rPr lang="zh-CN" altLang="en-US" dirty="0"/>
              <a:t>、</a:t>
            </a:r>
            <a:r>
              <a:rPr lang="en-US" altLang="zh-CN" dirty="0"/>
              <a:t>3</a:t>
            </a:r>
            <a:r>
              <a:rPr lang="zh-CN" altLang="en-US" dirty="0"/>
              <a:t>号帧的确认，则发送方需要重发的帧数是  </a:t>
            </a:r>
            <a:r>
              <a:rPr lang="en-US" altLang="zh-CN" dirty="0" smtClean="0"/>
              <a:t>(      )</a:t>
            </a:r>
            <a:endParaRPr lang="en-US" altLang="zh-CN" dirty="0" smtClean="0"/>
          </a:p>
          <a:p>
            <a:pPr marL="0" indent="0">
              <a:lnSpc>
                <a:spcPct val="150000"/>
              </a:lnSpc>
              <a:buNone/>
            </a:pPr>
            <a:r>
              <a:rPr lang="en-US" altLang="zh-CN" dirty="0" smtClean="0"/>
              <a:t>A</a:t>
            </a:r>
            <a:r>
              <a:rPr lang="en-US" altLang="zh-CN" dirty="0"/>
              <a:t>. 2  </a:t>
            </a:r>
            <a:r>
              <a:rPr lang="en-US" altLang="zh-CN" dirty="0" smtClean="0"/>
              <a:t>  </a:t>
            </a:r>
            <a:r>
              <a:rPr lang="en-US" altLang="zh-CN" dirty="0"/>
              <a:t> B. 3  </a:t>
            </a:r>
            <a:r>
              <a:rPr lang="en-US" altLang="zh-CN" dirty="0" smtClean="0"/>
              <a:t>  </a:t>
            </a:r>
            <a:r>
              <a:rPr lang="en-US" altLang="zh-CN" dirty="0"/>
              <a:t>  C. 4 </a:t>
            </a:r>
            <a:r>
              <a:rPr lang="en-US" altLang="zh-CN" dirty="0" smtClean="0"/>
              <a:t>  </a:t>
            </a:r>
            <a:r>
              <a:rPr lang="en-US" altLang="zh-CN" dirty="0"/>
              <a:t>   D. 5 </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4222</Words>
  <Application>WPS 演示</Application>
  <PresentationFormat>宽屏</PresentationFormat>
  <Paragraphs>119</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Calibri</vt:lpstr>
      <vt:lpstr>微软雅黑</vt:lpstr>
      <vt:lpstr>Arial Unicode MS</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Linda</dc:creator>
  <cp:lastModifiedBy>dell</cp:lastModifiedBy>
  <cp:revision>74</cp:revision>
  <dcterms:created xsi:type="dcterms:W3CDTF">2016-12-13T02:22:00Z</dcterms:created>
  <dcterms:modified xsi:type="dcterms:W3CDTF">2018-01-14T16:13:13Z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