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35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776FAD6F-4FAF-4E8D-AA3A-71DAF779C43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5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60E17713-EBAD-47A3-8825-7630A3830A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8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E648EDCE-AEA6-4F66-A927-D946034981A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4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991716C9-07E7-456C-9997-133D7D4E9E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6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03D587A6-3B51-4A2B-89DD-F1439020DA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10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79123466-8DF8-4844-A866-D5F8FDB19F9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27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57D2174D-F66F-4533-9E1F-39C32BAE54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0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B442778B-8B35-4FF5-9C82-6BD7B4FA8E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00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C7E1B21D-4712-4BD4-89ED-66908D83D0D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69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5748C57B-6CE3-4B69-815E-93B6BE0AF8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43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5-</a:t>
            </a:r>
            <a:fld id="{3369019D-8D23-41D7-98F8-9C2FF226D90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1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4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4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6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DB20-1F0E-48F3-BB7B-25201BC8487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8C0A-C850-4EF8-996E-B576FC64B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29500" y="6486525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09301" y="6486525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ea typeface="ＭＳ Ｐゴシック" pitchFamily="-84" charset="-128"/>
              </a:rPr>
              <a:t>5-</a:t>
            </a:r>
            <a:fld id="{3D137104-CE39-443F-BE68-CC960C9C8D3B}" type="slidenum">
              <a:rPr lang="en-US" altLang="zh-CN">
                <a:solidFill>
                  <a:srgbClr val="000000"/>
                </a:solidFill>
                <a:ea typeface="ＭＳ Ｐゴシック" pitchFamily="-8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700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6B570D08-2AE3-41E4-90A3-73435B004376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>
                <a:solidFill>
                  <a:srgbClr val="C00000"/>
                </a:solidFill>
                <a:cs typeface="+mj-cs"/>
              </a:rPr>
              <a:t>Synthesis: </a:t>
            </a:r>
            <a:r>
              <a:rPr lang="en-US" sz="3200"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8263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journey down protocol stack complete!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application, transport, network, link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putting-it-all-together: synthesis!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00000"/>
                </a:solidFill>
              </a:rPr>
              <a:t>scenario: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0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96125" y="6486526"/>
            <a:ext cx="2895600" cy="2714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F0FAE32-8A91-45F6-B8F5-C74B8459AE69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923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itchFamily="-8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i="1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i="1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i="1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i="1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i="1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i="1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6881813" y="5018089"/>
            <a:ext cx="1827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600" i="0">
                <a:solidFill>
                  <a:srgbClr val="000000"/>
                </a:solidFill>
                <a:latin typeface="Arial" panose="020B0604020202020204" pitchFamily="34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-54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i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i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i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-54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1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806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79B69B72-AC25-4A3E-A66E-AF8D88145E82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r>
              <a:rPr lang="en-US" altLang="zh-CN" sz="3200">
                <a:ea typeface="ＭＳ Ｐゴシック" pitchFamily="-84" charset="-128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3732212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8" y="2568576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200" i="1">
                <a:solidFill>
                  <a:srgbClr val="3333CC"/>
                </a:solidFill>
                <a:ea typeface="ＭＳ Ｐゴシック" charset="0"/>
              </a:rPr>
              <a:t>encapsulated</a:t>
            </a:r>
            <a:r>
              <a:rPr lang="en-US" sz="220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</a:rPr>
              <a:t>802.3</a:t>
            </a:r>
            <a:r>
              <a:rPr lang="en-US" sz="22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endParaRPr lang="en-US" sz="22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50" y="3979864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200" i="1">
                <a:solidFill>
                  <a:srgbClr val="000099"/>
                </a:solidFill>
                <a:ea typeface="ＭＳ Ｐゴシック" charset="0"/>
              </a:rPr>
              <a:t>broadcast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</a:rPr>
              <a:t>DHCP</a:t>
            </a:r>
            <a:r>
              <a:rPr lang="en-US" sz="22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7963" y="5316539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200" i="1">
                <a:solidFill>
                  <a:srgbClr val="000099"/>
                </a:solidFill>
                <a:ea typeface="ＭＳ Ｐゴシック" charset="0"/>
              </a:rPr>
              <a:t>demuxed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671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2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2A97C0E7-1E32-4F1B-90AA-9E9A5DAD9A01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ＭＳ Ｐゴシック" pitchFamily="-84" charset="-128"/>
              </a:rPr>
              <a:t>DHCP server formulates </a:t>
            </a:r>
            <a:r>
              <a:rPr lang="en-US" altLang="zh-CN" sz="2000" i="1">
                <a:solidFill>
                  <a:srgbClr val="C00000"/>
                </a:solidFill>
                <a:ea typeface="ＭＳ Ｐゴシック" pitchFamily="-84" charset="-128"/>
              </a:rPr>
              <a:t>DHCP ACK</a:t>
            </a:r>
            <a:r>
              <a:rPr lang="en-US" altLang="zh-CN" sz="200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altLang="zh-CN" sz="2000">
                <a:ea typeface="ＭＳ Ｐゴシック" pitchFamily="-84" charset="-128"/>
              </a:rPr>
              <a:t>containing client</a:t>
            </a:r>
            <a:r>
              <a:rPr lang="ja-JP" altLang="en-US" sz="2000">
                <a:ea typeface="ＭＳ Ｐゴシック" pitchFamily="-84" charset="-128"/>
              </a:rPr>
              <a:t>’</a:t>
            </a:r>
            <a:r>
              <a:rPr lang="en-US" altLang="ja-JP" sz="2000">
                <a:ea typeface="ＭＳ Ｐゴシック" pitchFamily="-84" charset="-128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ＭＳ Ｐゴシック" pitchFamily="-84" charset="-128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6521451" y="2709864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903539" y="5260976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13513" y="4111626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r>
              <a:rPr lang="en-US" altLang="zh-CN" sz="3200">
                <a:ea typeface="ＭＳ Ｐゴシック" pitchFamily="-84" charset="-128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671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41F4F122-58F8-4C92-9B92-5C4FE866A377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"/>
            <a:ext cx="8853488" cy="1001713"/>
          </a:xfrm>
        </p:spPr>
        <p:txBody>
          <a:bodyPr/>
          <a:lstStyle/>
          <a:p>
            <a:r>
              <a:rPr lang="en-US" altLang="zh-CN" sz="3200">
                <a:ea typeface="ＭＳ Ｐゴシック" pitchFamily="-84" charset="-128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cs typeface="+mn-cs"/>
              </a:rPr>
              <a:t>before sending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HTTP</a:t>
            </a:r>
            <a:r>
              <a:rPr lang="en-US" sz="2200" b="1" i="1">
                <a:solidFill>
                  <a:srgbClr val="C00000"/>
                </a:solidFill>
                <a:cs typeface="+mn-cs"/>
              </a:rPr>
              <a:t> </a:t>
            </a:r>
            <a:r>
              <a:rPr lang="en-US" sz="2200">
                <a:cs typeface="+mn-cs"/>
              </a:rPr>
              <a:t>request, need IP address of www.google.com: 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11850" y="2051051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endParaRPr lang="en-US" sz="2200" b="1" i="1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94401" y="3684589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1">
                <a:solidFill>
                  <a:srgbClr val="C00000"/>
                </a:solidFill>
                <a:ea typeface="ＭＳ Ｐゴシック" charset="0"/>
              </a:rPr>
              <a:t>ARP query</a:t>
            </a:r>
            <a:r>
              <a:rPr lang="en-US" sz="22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</a:rPr>
              <a:t>ARP reply</a:t>
            </a:r>
            <a:r>
              <a:rPr lang="en-US" sz="22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i="0">
                  <a:solidFill>
                    <a:srgbClr val="000000"/>
                  </a:solidFill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i="0">
                  <a:solidFill>
                    <a:srgbClr val="000000"/>
                  </a:solidFill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i="0">
                  <a:solidFill>
                    <a:srgbClr val="000000"/>
                  </a:solidFill>
                  <a:latin typeface="Arial" charset="0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8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2536319-BC60-47F0-B8C4-FCF2E4C139B5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4020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200" i="0">
                <a:solidFill>
                  <a:srgbClr val="000000"/>
                </a:solidFill>
                <a:latin typeface="Gill Sans MT" panose="020B0502020104020203" pitchFamily="34" charset="0"/>
              </a:rPr>
              <a:t>IP datagram containing DNS query forwarded via LAN switch from client to 1</a:t>
            </a:r>
            <a:r>
              <a:rPr lang="en-US" altLang="zh-CN" sz="2200" i="0" baseline="30000">
                <a:solidFill>
                  <a:srgbClr val="000000"/>
                </a:solidFill>
                <a:latin typeface="Gill Sans MT" panose="020B0502020104020203" pitchFamily="34" charset="0"/>
              </a:rPr>
              <a:t>st</a:t>
            </a:r>
            <a:r>
              <a:rPr lang="en-US" altLang="zh-CN" sz="2200" i="0">
                <a:solidFill>
                  <a:srgbClr val="000000"/>
                </a:solidFill>
                <a:latin typeface="Gill Sans MT" panose="020B0502020104020203" pitchFamily="34" charset="0"/>
              </a:rPr>
              <a:t> hop router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000" i="0">
              <a:solidFill>
                <a:srgbClr val="000000"/>
              </a:solidFill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pitchFamily="-84" charset="-128"/>
              </a:rPr>
              <a:t>IP datagram forwarded from campus network into </a:t>
            </a:r>
            <a:r>
              <a:rPr lang="en-US" sz="2200" dirty="0" err="1">
                <a:solidFill>
                  <a:srgbClr val="000000"/>
                </a:solidFill>
                <a:ea typeface="ＭＳ Ｐゴシック" pitchFamily="-84" charset="-128"/>
              </a:rPr>
              <a:t>comcast</a:t>
            </a:r>
            <a:r>
              <a:rPr lang="en-US" sz="2200" dirty="0">
                <a:solidFill>
                  <a:srgbClr val="000000"/>
                </a:solidFill>
                <a:ea typeface="ＭＳ Ｐゴシック" pitchFamily="-84" charset="-128"/>
              </a:rPr>
              <a:t> network, routed (tables created by </a:t>
            </a:r>
            <a:r>
              <a:rPr lang="en-US" sz="2200" i="1" dirty="0">
                <a:solidFill>
                  <a:srgbClr val="C00000"/>
                </a:solidFill>
                <a:ea typeface="ＭＳ Ｐゴシック" pitchFamily="-84" charset="-128"/>
              </a:rPr>
              <a:t>RIP, OSPF, IS-IS</a:t>
            </a:r>
            <a:r>
              <a:rPr lang="en-US" sz="2200" dirty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ＭＳ Ｐゴシック" pitchFamily="-84" charset="-128"/>
              </a:rPr>
              <a:t>and/or </a:t>
            </a:r>
            <a:r>
              <a:rPr lang="en-US" sz="2200" i="1" dirty="0">
                <a:solidFill>
                  <a:srgbClr val="C00000"/>
                </a:solidFill>
                <a:ea typeface="ＭＳ Ｐゴシック" pitchFamily="-84" charset="-128"/>
              </a:rPr>
              <a:t>BGP</a:t>
            </a:r>
            <a:r>
              <a:rPr lang="en-US" sz="2200" dirty="0">
                <a:solidFill>
                  <a:srgbClr val="000000"/>
                </a:solidFill>
                <a:ea typeface="ＭＳ Ｐゴシック" pitchFamily="-84" charset="-128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181726" y="5297489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200" i="0">
                <a:solidFill>
                  <a:srgbClr val="000000"/>
                </a:solidFill>
                <a:latin typeface="Gill Sans MT" panose="020B0502020104020203" pitchFamily="34" charset="0"/>
              </a:rPr>
              <a:t>demux</a:t>
            </a:r>
            <a:r>
              <a:rPr lang="ja-JP" altLang="en-US" sz="2200" i="0">
                <a:solidFill>
                  <a:srgbClr val="000000"/>
                </a:solidFill>
                <a:latin typeface="Gill Sans MT" panose="020B0502020104020203" pitchFamily="34" charset="0"/>
              </a:rPr>
              <a:t>’</a:t>
            </a:r>
            <a:r>
              <a:rPr lang="en-US" altLang="ja-JP" sz="2200" i="0">
                <a:solidFill>
                  <a:srgbClr val="000000"/>
                </a:solidFill>
                <a:latin typeface="Gill Sans MT" panose="020B0502020104020203" pitchFamily="34" charset="0"/>
              </a:rPr>
              <a:t>ed to DNS server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200" i="0">
                <a:solidFill>
                  <a:srgbClr val="000000"/>
                </a:solidFill>
                <a:latin typeface="Gill Sans MT" panose="020B0502020104020203" pitchFamily="34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r>
              <a:rPr lang="en-US" altLang="zh-CN" sz="3200">
                <a:ea typeface="ＭＳ Ｐゴシック" pitchFamily="-84" charset="-128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23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FB472882-BAC0-4FEC-9D54-F493DD45D973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44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/>
          <a:lstStyle/>
          <a:p>
            <a:r>
              <a:rPr lang="en-US" altLang="zh-CN" sz="3200">
                <a:ea typeface="ＭＳ Ｐゴシック" pitchFamily="-84" charset="-128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 dirty="0" err="1">
                    <a:solidFill>
                      <a:srgbClr val="000000"/>
                    </a:solidFill>
                    <a:latin typeface="Arial" charset="0"/>
                  </a:rPr>
                  <a:t>Phy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707188" y="29146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endParaRPr lang="en-US" sz="20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710363" y="38258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SYN segment</a:t>
            </a:r>
            <a:r>
              <a:rPr lang="en-US" sz="20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(step 1 in 3-way handshake) </a:t>
            </a:r>
            <a:r>
              <a:rPr lang="en-US" sz="2000" i="1">
                <a:solidFill>
                  <a:srgbClr val="000000"/>
                </a:solidFill>
                <a:ea typeface="ＭＳ Ｐゴシック" charset="0"/>
              </a:rPr>
              <a:t>inter-domain routed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6713538" y="5892801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i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6707189" y="4916489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TCP SYNACK</a:t>
            </a:r>
            <a:r>
              <a:rPr lang="en-US" sz="20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32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656F3D60-7063-4C60-A53A-BC3CFF709BEB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6068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r>
              <a:rPr lang="en-US" altLang="zh-CN" sz="3600">
                <a:ea typeface="ＭＳ Ｐゴシック" pitchFamily="-84" charset="-128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HTTP request</a:t>
            </a:r>
            <a:r>
              <a:rPr lang="en-US" sz="20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HTTP reply</a:t>
            </a:r>
            <a:r>
              <a:rPr lang="en-US" sz="20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i="1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i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i="1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i="1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i="1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i="1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i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i="1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i="1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i="1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881563" y="1019176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finally (!!!)</a:t>
            </a:r>
            <a:r>
              <a:rPr lang="en-US" sz="200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itchFamily="-8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671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82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84" charset="-128"/>
              </a:defRPr>
            </a:lvl9pPr>
          </a:lstStyle>
          <a:p>
            <a:r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6B570D08-2AE3-41E4-90A3-73435B004376}" type="slidenum">
              <a:rPr lang="en-US" altLang="zh-CN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85549" y="1600559"/>
            <a:ext cx="6120318" cy="117370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0415" y="2003783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73019" y="2273368"/>
            <a:ext cx="755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HTTP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39140" y="2273368"/>
            <a:ext cx="7801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DNS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599" y="2280435"/>
            <a:ext cx="715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SMTP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60477" y="1778347"/>
            <a:ext cx="7625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Telnet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56599" y="1775225"/>
            <a:ext cx="733014" cy="3693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FTP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9540" y="2273368"/>
            <a:ext cx="6788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RTP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71955" y="1804626"/>
            <a:ext cx="666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SIP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85549" y="2892726"/>
            <a:ext cx="6120318" cy="5543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63303" y="2968460"/>
            <a:ext cx="165974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54422" y="2968460"/>
            <a:ext cx="165974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45206" y="2968460"/>
            <a:ext cx="801454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SCTP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196767" y="2968460"/>
            <a:ext cx="94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运输层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3785549" y="3522809"/>
            <a:ext cx="6120318" cy="117370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10415" y="4065249"/>
            <a:ext cx="94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163303" y="3594635"/>
            <a:ext cx="35575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IP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704</Words>
  <Application>Microsoft Office PowerPoint</Application>
  <PresentationFormat>宽屏</PresentationFormat>
  <Paragraphs>222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ＭＳ Ｐゴシック</vt:lpstr>
      <vt:lpstr>宋体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主题</vt:lpstr>
      <vt:lpstr>Default Design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Synthesis: a day in the life of a web request</dc:title>
  <dc:creator>许崇杨</dc:creator>
  <cp:lastModifiedBy>许崇杨</cp:lastModifiedBy>
  <cp:revision>5</cp:revision>
  <dcterms:created xsi:type="dcterms:W3CDTF">2016-01-06T11:56:12Z</dcterms:created>
  <dcterms:modified xsi:type="dcterms:W3CDTF">2016-01-06T13:17:18Z</dcterms:modified>
</cp:coreProperties>
</file>