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7"/>
  </p:notesMasterIdLst>
  <p:handoutMasterIdLst>
    <p:handoutMasterId r:id="rId18"/>
  </p:handoutMasterIdLst>
  <p:sldIdLst>
    <p:sldId id="331" r:id="rId2"/>
    <p:sldId id="332" r:id="rId3"/>
    <p:sldId id="487" r:id="rId4"/>
    <p:sldId id="482" r:id="rId5"/>
    <p:sldId id="486" r:id="rId6"/>
    <p:sldId id="483" r:id="rId7"/>
    <p:sldId id="484" r:id="rId8"/>
    <p:sldId id="485" r:id="rId9"/>
    <p:sldId id="488" r:id="rId10"/>
    <p:sldId id="492" r:id="rId11"/>
    <p:sldId id="493" r:id="rId12"/>
    <p:sldId id="494" r:id="rId13"/>
    <p:sldId id="489" r:id="rId14"/>
    <p:sldId id="491" r:id="rId15"/>
    <p:sldId id="490" r:id="rId16"/>
  </p:sldIdLst>
  <p:sldSz cx="9144000" cy="6858000" type="screen4x3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336699"/>
    <a:srgbClr val="0066CC"/>
    <a:srgbClr val="CC6600"/>
    <a:srgbClr val="993300"/>
    <a:srgbClr val="FF0000"/>
    <a:srgbClr val="CCECFF"/>
    <a:srgbClr val="66CCFF"/>
    <a:srgbClr val="CC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5"/>
    <p:restoredTop sz="94646"/>
  </p:normalViewPr>
  <p:slideViewPr>
    <p:cSldViewPr snapToGrid="0">
      <p:cViewPr>
        <p:scale>
          <a:sx n="75" d="100"/>
          <a:sy n="75" d="100"/>
        </p:scale>
        <p:origin x="-1570" y="-293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06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="" xmlns:a16="http://schemas.microsoft.com/office/drawing/2014/main" id="{99BB9D20-1A90-4A9F-AC31-CAE3CC12B0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766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="" xmlns:a16="http://schemas.microsoft.com/office/drawing/2014/main" id="{F4296A01-89DA-4C44-BA5C-CEB7EB69E0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3185" y="0"/>
            <a:ext cx="3112157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="" xmlns:a16="http://schemas.microsoft.com/office/drawing/2014/main" id="{3CF4E157-594E-4AE6-92E3-BEB09A7772D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4002"/>
            <a:ext cx="3113766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="" xmlns:a16="http://schemas.microsoft.com/office/drawing/2014/main" id="{E2E27B97-18A3-4634-BA57-DE82D33258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3185" y="8954002"/>
            <a:ext cx="3112157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91B1BB8-F100-428B-8F73-BD7D45341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BD11CEAF-4ACE-425B-9299-B448630D79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2D4B00DE-F358-4549-B75C-012C98E423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702" y="0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C14FE0F0-1774-492C-8406-AF15195F92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704850"/>
            <a:ext cx="4694237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="" xmlns:a16="http://schemas.microsoft.com/office/drawing/2014/main" id="{8A7FA788-195B-4044-BEB0-4CFF18BC4A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320" y="4460167"/>
            <a:ext cx="5207838" cy="422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="" xmlns:a16="http://schemas.microsoft.com/office/drawing/2014/main" id="{F7E00ECD-7CEA-44E6-96BC-1C7D77F329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0334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="" xmlns:a16="http://schemas.microsoft.com/office/drawing/2014/main" id="{C1C60DC8-8CE3-4439-A7A8-7E7948200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702" y="8920334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0E8F071-5978-475C-87F0-5ED336049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197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="" xmlns:a16="http://schemas.microsoft.com/office/drawing/2014/main" id="{8261A532-F5D8-4423-97D9-51A759C32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C4C77-1749-414B-A598-D337A43D5075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5D5FC33A-937F-4E68-B2B3-4B4BD24C08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5B2D7686-5433-4194-B42C-CF112404F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="" xmlns:a16="http://schemas.microsoft.com/office/drawing/2014/main" id="{85061A96-4F51-4A9E-BE13-85C62B2776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BCBD951-2730-403C-B793-3EAC042D8C1F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4F57E28D-F7F1-4D40-A519-7E31B6AFBD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="" xmlns:a16="http://schemas.microsoft.com/office/drawing/2014/main" id="{23B54E91-0B5C-4471-80C0-E8D510A3F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1\Downloads\linux-penguin-100055693-larg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8" y="3467101"/>
            <a:ext cx="4589462" cy="306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1E2106FC-965F-4B36-95C9-85F38CB1D2AF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="" xmlns:a16="http://schemas.microsoft.com/office/drawing/2014/main" id="{94F76597-B8F6-4CEA-9EE6-C249E66FF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="" xmlns:a16="http://schemas.microsoft.com/office/drawing/2014/main" id="{B609497D-9258-4404-AC76-F9D00A7E1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="" xmlns:a16="http://schemas.microsoft.com/office/drawing/2014/main" id="{A64FF4F3-FEAA-4C95-83DF-7C221470B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</a:t>
            </a:r>
            <a:r>
              <a:rPr lang="en-US"/>
              <a:t>title </a:t>
            </a:r>
            <a:r>
              <a:rPr lang="en-US" smtClean="0"/>
              <a:t>style </a:t>
            </a:r>
            <a:r>
              <a:rPr lang="zh-CN" altLang="en-US" smtClean="0"/>
              <a:t>中文</a:t>
            </a:r>
            <a:endParaRPr lang="en-US" dirty="0"/>
          </a:p>
        </p:txBody>
      </p:sp>
      <p:sp>
        <p:nvSpPr>
          <p:cNvPr id="11" name="Text Box 9">
            <a:extLst>
              <a:ext uri="{FF2B5EF4-FFF2-40B4-BE49-F238E27FC236}">
                <a16:creationId xmlns="" xmlns:a16="http://schemas.microsoft.com/office/drawing/2014/main" id="{31F5A16B-4537-4ED4-AD9B-027F3994BC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8423" y="6550227"/>
            <a:ext cx="402664" cy="307773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B911E7D7-D784-4B10-991E-22AC2D897065}" type="slidenum">
              <a:rPr lang="en-US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="" xmlns:a16="http://schemas.microsoft.com/office/drawing/2014/main" id="{585F01FE-DCF0-4E11-AA32-AAECD1961C7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542289"/>
            <a:ext cx="641512" cy="30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fld id="{EFB0CA53-DA0E-4995-8759-A7A81F59EB3E}" type="datetime10">
              <a:rPr lang="zh-CN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t>15:40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="" xmlns:a16="http://schemas.microsoft.com/office/drawing/2014/main" id="{455C5716-1072-48FA-8BE4-518F8A1B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638" y="3387437"/>
            <a:ext cx="2870200" cy="33087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9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05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39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</a:t>
            </a:r>
            <a:r>
              <a:rPr lang="en-US" smtClean="0"/>
              <a:t>style </a:t>
            </a:r>
            <a:r>
              <a:rPr lang="zh-CN" altLang="en-US" smtClean="0"/>
              <a:t>中文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/>
              <a:t>Click to edit Master text </a:t>
            </a:r>
            <a:r>
              <a:rPr lang="en-US" smtClean="0"/>
              <a:t>styles </a:t>
            </a:r>
            <a:r>
              <a:rPr lang="zh-CN" altLang="en-US" smtClean="0"/>
              <a:t>中文</a:t>
            </a:r>
            <a:endParaRPr lang="en-US"/>
          </a:p>
          <a:p>
            <a:pPr lvl="1"/>
            <a:r>
              <a:rPr lang="en-US"/>
              <a:t>Second </a:t>
            </a:r>
            <a:r>
              <a:rPr lang="en-US" smtClean="0"/>
              <a:t>level </a:t>
            </a:r>
            <a:r>
              <a:rPr lang="zh-CN" altLang="en-US" smtClean="0"/>
              <a:t>中文</a:t>
            </a:r>
            <a:endParaRPr lang="en-US"/>
          </a:p>
          <a:p>
            <a:pPr lvl="2"/>
            <a:r>
              <a:rPr lang="en-US"/>
              <a:t>Third </a:t>
            </a:r>
            <a:r>
              <a:rPr lang="en-US" smtClean="0"/>
              <a:t>level </a:t>
            </a:r>
            <a:r>
              <a:rPr lang="zh-CN" altLang="en-US" smtClean="0"/>
              <a:t>中文</a:t>
            </a:r>
            <a:endParaRPr lang="en-US"/>
          </a:p>
          <a:p>
            <a:pPr lvl="3"/>
            <a:r>
              <a:rPr lang="en-US"/>
              <a:t>Fourth </a:t>
            </a:r>
            <a:r>
              <a:rPr lang="en-US" smtClean="0"/>
              <a:t>level </a:t>
            </a:r>
            <a:r>
              <a:rPr lang="zh-CN" altLang="en-US" smtClean="0"/>
              <a:t>中文</a:t>
            </a:r>
            <a:endParaRPr lang="en-US"/>
          </a:p>
          <a:p>
            <a:pPr lvl="4"/>
            <a:r>
              <a:rPr lang="en-US"/>
              <a:t>Fifth </a:t>
            </a:r>
            <a:r>
              <a:rPr lang="en-US" smtClean="0"/>
              <a:t>level </a:t>
            </a:r>
            <a:r>
              <a:rPr lang="zh-CN" altLang="en-US" smtClean="0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9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2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88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</a:t>
            </a:r>
            <a:r>
              <a:rPr lang="en-US" smtClean="0"/>
              <a:t>style </a:t>
            </a:r>
            <a:r>
              <a:rPr lang="zh-CN" altLang="en-US" smtClean="0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60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91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36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="" xmlns:a16="http://schemas.microsoft.com/office/drawing/2014/main" id="{0B010E09-45F7-4439-9097-56E2E86F0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279327FA-57D7-4967-BC36-A4ACCFBBD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</a:t>
            </a:r>
            <a:r>
              <a:rPr lang="en-US" altLang="en-US" smtClean="0"/>
              <a:t>style </a:t>
            </a:r>
            <a:r>
              <a:rPr lang="zh-CN" altLang="en-US" smtClean="0"/>
              <a:t>中文</a:t>
            </a: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3ED111BB-DF84-4F58-B786-823E8FDBA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</a:t>
            </a:r>
            <a:r>
              <a:rPr lang="en-US" altLang="en-US"/>
              <a:t>text </a:t>
            </a:r>
            <a:r>
              <a:rPr lang="en-US" altLang="en-US" smtClean="0"/>
              <a:t>styles </a:t>
            </a:r>
            <a:r>
              <a:rPr lang="zh-CN" altLang="en-US" smtClean="0"/>
              <a:t>中文</a:t>
            </a:r>
            <a:endParaRPr lang="en-US" altLang="en-US" dirty="0"/>
          </a:p>
          <a:p>
            <a:pPr lvl="1"/>
            <a:r>
              <a:rPr lang="en-US" altLang="en-US"/>
              <a:t>Second </a:t>
            </a:r>
            <a:r>
              <a:rPr lang="en-US" altLang="en-US" smtClean="0"/>
              <a:t>level </a:t>
            </a:r>
            <a:r>
              <a:rPr lang="zh-CN" altLang="en-US" smtClean="0"/>
              <a:t>中文</a:t>
            </a:r>
            <a:endParaRPr lang="en-US" altLang="en-US" dirty="0"/>
          </a:p>
          <a:p>
            <a:pPr lvl="2"/>
            <a:r>
              <a:rPr lang="en-US" altLang="en-US"/>
              <a:t>Third </a:t>
            </a:r>
            <a:r>
              <a:rPr lang="en-US" altLang="en-US" smtClean="0"/>
              <a:t>level </a:t>
            </a:r>
            <a:r>
              <a:rPr lang="zh-CN" altLang="en-US" smtClean="0"/>
              <a:t>中文</a:t>
            </a:r>
            <a:endParaRPr lang="en-US" altLang="en-US" dirty="0"/>
          </a:p>
          <a:p>
            <a:pPr lvl="3"/>
            <a:r>
              <a:rPr lang="en-US" altLang="en-US"/>
              <a:t>Fourth </a:t>
            </a:r>
            <a:r>
              <a:rPr lang="en-US" altLang="en-US" smtClean="0"/>
              <a:t>level </a:t>
            </a:r>
            <a:r>
              <a:rPr lang="zh-CN" altLang="en-US" smtClean="0"/>
              <a:t>中文</a:t>
            </a:r>
            <a:endParaRPr lang="en-US" altLang="en-US" dirty="0"/>
          </a:p>
          <a:p>
            <a:pPr lvl="4"/>
            <a:r>
              <a:rPr lang="en-US" altLang="en-US"/>
              <a:t>Fifth </a:t>
            </a:r>
            <a:r>
              <a:rPr lang="en-US" altLang="en-US" smtClean="0"/>
              <a:t>level </a:t>
            </a:r>
            <a:r>
              <a:rPr lang="zh-CN" altLang="en-US" smtClean="0"/>
              <a:t>中文</a:t>
            </a:r>
            <a:endParaRPr lang="en-U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585C16BD-7326-4520-8A0D-21DEA40BC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="" xmlns:a16="http://schemas.microsoft.com/office/drawing/2014/main" id="{4FEECE86-85D6-4503-8E41-BA3D1D29C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="" xmlns:a16="http://schemas.microsoft.com/office/drawing/2014/main" id="{A8AF8B84-EECE-43B8-82D5-89568A3D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="" xmlns:a16="http://schemas.microsoft.com/office/drawing/2014/main" id="{A8BC53B9-C98D-42F0-A4EA-7A43ACEE4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="" xmlns:a16="http://schemas.microsoft.com/office/drawing/2014/main" id="{31F5A16B-4537-4ED4-AD9B-027F3994B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423" y="6550227"/>
            <a:ext cx="402664" cy="307773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B911E7D7-D784-4B10-991E-22AC2D897065}" type="slidenum">
              <a:rPr lang="en-US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5" name="Text Box 11">
            <a:extLst>
              <a:ext uri="{FF2B5EF4-FFF2-40B4-BE49-F238E27FC236}">
                <a16:creationId xmlns="" xmlns:a16="http://schemas.microsoft.com/office/drawing/2014/main" id="{585F01FE-DCF0-4E11-AA32-AAECD1961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42289"/>
            <a:ext cx="641512" cy="30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fld id="{EFB0CA53-DA0E-4995-8759-A7A81F59EB3E}" type="datetime10">
              <a:rPr lang="zh-CN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t>15:40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pic>
        <p:nvPicPr>
          <p:cNvPr id="1036" name="Picture 12" descr="dino_6">
            <a:extLst>
              <a:ext uri="{FF2B5EF4-FFF2-40B4-BE49-F238E27FC236}">
                <a16:creationId xmlns="" xmlns:a16="http://schemas.microsoft.com/office/drawing/2014/main" id="{798F458D-E4DA-455D-AF0E-E0D8E77E1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N741177F5?p=34" TargetMode="External"/><Relationship Id="rId2" Type="http://schemas.openxmlformats.org/officeDocument/2006/relationships/hyperlink" Target="https://www.bilibili.com/video/BV1ty4y1876z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x.org/what_is_unix/history_timeline.html" TargetMode="External"/><Relationship Id="rId2" Type="http://schemas.openxmlformats.org/officeDocument/2006/relationships/hyperlink" Target="https://www.bell-labs.com/usr/dmr/www/his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eleases.ubuntu.com/xenial/ubuntu-16.04.6-desktop-i386.iso" TargetMode="External"/><Relationship Id="rId2" Type="http://schemas.openxmlformats.org/officeDocument/2006/relationships/hyperlink" Target="http://releases.ubuntu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="" xmlns:a16="http://schemas.microsoft.com/office/drawing/2014/main" id="{DFA84464-F8AB-4CD4-8982-CE48FC8A6B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08039"/>
            <a:ext cx="7772400" cy="1925001"/>
          </a:xfrm>
        </p:spPr>
        <p:txBody>
          <a:bodyPr/>
          <a:lstStyle/>
          <a:p>
            <a:pPr eaLnBrk="1" hangingPunct="1"/>
            <a:r>
              <a:rPr lang="zh-CN" altLang="en-US" smtClean="0"/>
              <a:t>虚拟机</a:t>
            </a:r>
            <a:r>
              <a:rPr lang="zh-CN" altLang="en-US"/>
              <a:t>安装</a:t>
            </a:r>
            <a:r>
              <a:rPr lang="en-US" altLang="zh-CN" smtClean="0"/>
              <a:t>Linux</a:t>
            </a:r>
            <a:r>
              <a:rPr lang="zh-CN" altLang="en-US" smtClean="0"/>
              <a:t>简介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无法与</a:t>
            </a:r>
            <a:r>
              <a:rPr lang="en-US" altLang="zh-CN" smtClean="0"/>
              <a:t>Win10</a:t>
            </a:r>
            <a:r>
              <a:rPr lang="zh-CN" altLang="en-US" smtClean="0"/>
              <a:t>间复制粘贴？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5970" y="1070928"/>
            <a:ext cx="7727950" cy="4842192"/>
          </a:xfrm>
        </p:spPr>
        <p:txBody>
          <a:bodyPr/>
          <a:lstStyle/>
          <a:p>
            <a:r>
              <a:rPr lang="zh-CN" altLang="en-US" sz="2000" smtClean="0"/>
              <a:t>实测安装的 </a:t>
            </a:r>
            <a:r>
              <a:rPr lang="en-US" altLang="zh-CN" sz="2000" smtClean="0"/>
              <a:t>Windows 10 </a:t>
            </a:r>
            <a:r>
              <a:rPr lang="en-US" altLang="zh-CN" sz="2000"/>
              <a:t>2004 + VMware Workstation Pro 16.1.0 build-17198959 + </a:t>
            </a:r>
            <a:r>
              <a:rPr lang="en-US" altLang="zh-CN" sz="2000" smtClean="0"/>
              <a:t>Ubuntu-16.04.6-desktop-i386 </a:t>
            </a:r>
            <a:r>
              <a:rPr lang="zh-CN" altLang="en-US" sz="2000" smtClean="0"/>
              <a:t>组合</a:t>
            </a:r>
            <a:r>
              <a:rPr lang="zh-CN" altLang="en-US" sz="2000" smtClean="0"/>
              <a:t>，出现下属问题：</a:t>
            </a:r>
            <a:endParaRPr lang="en-US" altLang="zh-CN" sz="2000" smtClean="0"/>
          </a:p>
          <a:p>
            <a:r>
              <a:rPr lang="zh-CN" altLang="en-US" sz="2000" smtClean="0"/>
              <a:t>无法在</a:t>
            </a:r>
            <a:r>
              <a:rPr lang="en-US" altLang="zh-CN" sz="2000" smtClean="0"/>
              <a:t>Linux</a:t>
            </a:r>
            <a:r>
              <a:rPr lang="zh-CN" altLang="en-US" sz="2000" smtClean="0"/>
              <a:t>与</a:t>
            </a:r>
            <a:r>
              <a:rPr lang="en-US" altLang="zh-CN" sz="2000"/>
              <a:t>Win10</a:t>
            </a:r>
            <a:r>
              <a:rPr lang="zh-CN" altLang="en-US" sz="2000"/>
              <a:t>间复制</a:t>
            </a:r>
            <a:r>
              <a:rPr lang="zh-CN" altLang="en-US" sz="2000" smtClean="0"/>
              <a:t>粘贴，以及拖放文件</a:t>
            </a:r>
            <a:endParaRPr lang="en-US" altLang="zh-CN" sz="2000" smtClean="0"/>
          </a:p>
          <a:p>
            <a:r>
              <a:rPr lang="zh-CN" altLang="en-US" sz="2000" smtClean="0"/>
              <a:t>或者只能进行一次</a:t>
            </a:r>
            <a:r>
              <a:rPr lang="en-US" altLang="zh-CN" sz="2000" smtClean="0"/>
              <a:t>Linux</a:t>
            </a:r>
            <a:r>
              <a:rPr lang="zh-CN" altLang="en-US" sz="2000"/>
              <a:t>与</a:t>
            </a:r>
            <a:r>
              <a:rPr lang="en-US" altLang="zh-CN" sz="2000"/>
              <a:t>Win10</a:t>
            </a:r>
            <a:r>
              <a:rPr lang="zh-CN" altLang="en-US" sz="2000"/>
              <a:t>间复制</a:t>
            </a:r>
            <a:r>
              <a:rPr lang="zh-CN" altLang="en-US" sz="2000" smtClean="0"/>
              <a:t>粘贴，然后失效</a:t>
            </a:r>
            <a:endParaRPr lang="en-US" altLang="zh-CN" sz="2000" smtClean="0"/>
          </a:p>
          <a:p>
            <a:r>
              <a:rPr lang="zh-CN" altLang="en-US" sz="2000" smtClean="0"/>
              <a:t>也</a:t>
            </a:r>
            <a:r>
              <a:rPr lang="zh-CN" altLang="en-US" sz="2000" smtClean="0"/>
              <a:t>有时完全正常，但没有掌握规律</a:t>
            </a:r>
            <a:endParaRPr lang="en-US" altLang="zh-CN" sz="2000" smtClean="0"/>
          </a:p>
          <a:p>
            <a:endParaRPr lang="en-US" altLang="zh-CN" sz="2000"/>
          </a:p>
          <a:p>
            <a:r>
              <a:rPr lang="zh-CN" altLang="en-US" sz="2000" smtClean="0"/>
              <a:t>已进行下述操作，无效</a:t>
            </a:r>
            <a:endParaRPr lang="en-US" altLang="zh-CN" sz="2000" smtClean="0"/>
          </a:p>
          <a:p>
            <a:r>
              <a:rPr lang="en-US" altLang="zh-CN" sz="2000"/>
              <a:t>sudo apt update</a:t>
            </a:r>
          </a:p>
          <a:p>
            <a:r>
              <a:rPr lang="en-US" altLang="zh-CN" sz="2000" smtClean="0"/>
              <a:t>sudo apt upgrade</a:t>
            </a:r>
          </a:p>
          <a:p>
            <a:r>
              <a:rPr lang="en-US" altLang="zh-CN" sz="2000" smtClean="0"/>
              <a:t>sudo apt install open-vm-tools</a:t>
            </a:r>
          </a:p>
          <a:p>
            <a:r>
              <a:rPr lang="en-US" altLang="zh-CN" sz="2000" smtClean="0"/>
              <a:t>sudo apt install open-vm-tools-desktop</a:t>
            </a:r>
          </a:p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57409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试</a:t>
            </a:r>
            <a:r>
              <a:rPr lang="zh-CN" altLang="en-US" smtClean="0"/>
              <a:t>着更换为</a:t>
            </a:r>
            <a:r>
              <a:rPr lang="en-US" altLang="zh-CN" smtClean="0"/>
              <a:t>VMware</a:t>
            </a:r>
            <a:r>
              <a:rPr lang="zh-CN" altLang="en-US" smtClean="0"/>
              <a:t>自带的</a:t>
            </a:r>
            <a:r>
              <a:rPr lang="en-US" altLang="zh-CN" smtClean="0"/>
              <a:t>Tools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sudo </a:t>
            </a:r>
            <a:r>
              <a:rPr lang="en-US" altLang="zh-CN" sz="2400" smtClean="0"/>
              <a:t>apt </a:t>
            </a:r>
            <a:r>
              <a:rPr lang="en-US" altLang="zh-CN" sz="2400"/>
              <a:t>autoremove open-vm-tools </a:t>
            </a:r>
            <a:r>
              <a:rPr lang="en-US" altLang="zh-CN" sz="2400" smtClean="0"/>
              <a:t>--purge</a:t>
            </a:r>
          </a:p>
          <a:p>
            <a:endParaRPr lang="en-US" altLang="zh-CN" sz="2400"/>
          </a:p>
          <a:p>
            <a:r>
              <a:rPr lang="en-US" altLang="zh-CN" sz="2400" smtClean="0"/>
              <a:t>VMware</a:t>
            </a:r>
            <a:r>
              <a:rPr lang="zh-CN" altLang="en-US" sz="2400" smtClean="0"/>
              <a:t>菜单中：虚拟机 </a:t>
            </a:r>
            <a:r>
              <a:rPr lang="en-US" altLang="zh-CN" sz="2400" smtClean="0"/>
              <a:t>-&gt; </a:t>
            </a:r>
            <a:r>
              <a:rPr lang="zh-CN" altLang="en-US" sz="2400" smtClean="0"/>
              <a:t>安装</a:t>
            </a:r>
            <a:r>
              <a:rPr lang="en-US" altLang="zh-CN" sz="2400" smtClean="0"/>
              <a:t>VMware Tools</a:t>
            </a:r>
          </a:p>
          <a:p>
            <a:endParaRPr lang="en-US" altLang="zh-CN" sz="2400"/>
          </a:p>
          <a:p>
            <a:r>
              <a:rPr lang="en-US" altLang="zh-CN" sz="2400" smtClean="0"/>
              <a:t>Linux</a:t>
            </a:r>
            <a:r>
              <a:rPr lang="zh-CN" altLang="en-US" sz="2400" smtClean="0"/>
              <a:t>中解压 </a:t>
            </a:r>
            <a:r>
              <a:rPr lang="en-US" altLang="zh-CN" sz="2400" smtClean="0"/>
              <a:t>vmware-tools</a:t>
            </a:r>
            <a:r>
              <a:rPr lang="zh-CN" altLang="en-US" sz="2400" smtClean="0"/>
              <a:t>压缩包，</a:t>
            </a:r>
            <a:r>
              <a:rPr lang="en-US" altLang="zh-CN" sz="2400" smtClean="0"/>
              <a:t>cd</a:t>
            </a:r>
            <a:r>
              <a:rPr lang="zh-CN" altLang="en-US" sz="2400" smtClean="0"/>
              <a:t>进去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sudo ./vmware-install.pl</a:t>
            </a:r>
          </a:p>
          <a:p>
            <a:endParaRPr lang="en-US" altLang="zh-CN" sz="2400"/>
          </a:p>
          <a:p>
            <a:r>
              <a:rPr lang="zh-CN" altLang="en-US" sz="2400" smtClean="0"/>
              <a:t>依然无效</a:t>
            </a:r>
            <a:r>
              <a:rPr lang="zh-CN" altLang="en-US" sz="2400" smtClean="0"/>
              <a:t>！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14056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233853"/>
            <a:ext cx="8229600" cy="576262"/>
          </a:xfrm>
        </p:spPr>
        <p:txBody>
          <a:bodyPr/>
          <a:lstStyle/>
          <a:p>
            <a:r>
              <a:rPr lang="zh-CN" altLang="en-US" sz="2800"/>
              <a:t>安装</a:t>
            </a:r>
            <a:r>
              <a:rPr lang="en-US" altLang="zh-CN" sz="2800"/>
              <a:t>Ubuntu </a:t>
            </a:r>
            <a:r>
              <a:rPr lang="en-US" altLang="zh-CN" sz="2800" smtClean="0"/>
              <a:t>20.04 LTS </a:t>
            </a:r>
            <a:r>
              <a:rPr lang="en-US" altLang="zh-CN" sz="2800"/>
              <a:t>Desktop AMD64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6450" y="1233488"/>
            <a:ext cx="7727950" cy="4892992"/>
          </a:xfrm>
        </p:spPr>
        <p:txBody>
          <a:bodyPr/>
          <a:lstStyle/>
          <a:p>
            <a:r>
              <a:rPr lang="zh-CN" altLang="en-US" sz="2400" smtClean="0"/>
              <a:t>不纠缠，决定放弃</a:t>
            </a:r>
            <a:r>
              <a:rPr lang="en-US" altLang="zh-CN" sz="2400"/>
              <a:t>Ubuntu 16.04.6 desktop i386</a:t>
            </a:r>
            <a:endParaRPr lang="en-US" altLang="zh-CN" sz="2400" smtClean="0"/>
          </a:p>
          <a:p>
            <a:r>
              <a:rPr lang="zh-CN" altLang="en-US" sz="2400" smtClean="0"/>
              <a:t>删除</a:t>
            </a:r>
            <a:r>
              <a:rPr lang="en-US" altLang="zh-CN" sz="2400"/>
              <a:t>Ubuntu 16.04.6 </a:t>
            </a:r>
            <a:r>
              <a:rPr lang="en-US" altLang="zh-CN" sz="2400"/>
              <a:t>desktop </a:t>
            </a:r>
            <a:r>
              <a:rPr lang="en-US" altLang="zh-CN" sz="2400" smtClean="0"/>
              <a:t>i386</a:t>
            </a:r>
            <a:r>
              <a:rPr lang="zh-CN" altLang="en-US" sz="2400" smtClean="0"/>
              <a:t>的虚拟机映像目录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zh-CN" altLang="en-US" sz="2400" smtClean="0"/>
              <a:t>在</a:t>
            </a:r>
            <a:r>
              <a:rPr lang="en-US" altLang="zh-CN" sz="2400"/>
              <a:t>VMware Workstation </a:t>
            </a:r>
            <a:r>
              <a:rPr lang="en-US" altLang="zh-CN" sz="2400"/>
              <a:t>Pro </a:t>
            </a:r>
            <a:r>
              <a:rPr lang="en-US" altLang="zh-CN" sz="2400" smtClean="0"/>
              <a:t>16.1.0 </a:t>
            </a:r>
            <a:r>
              <a:rPr lang="zh-CN" altLang="en-US" sz="2400" smtClean="0"/>
              <a:t>中</a:t>
            </a:r>
            <a:r>
              <a:rPr lang="zh-CN" altLang="en-US" sz="2400"/>
              <a:t>安装</a:t>
            </a:r>
            <a:r>
              <a:rPr lang="en-US" altLang="zh-CN" sz="2400"/>
              <a:t>Ubuntu 20.04.2.0 LTS </a:t>
            </a:r>
            <a:r>
              <a:rPr lang="en-US" altLang="zh-CN" sz="2400"/>
              <a:t>Desktop </a:t>
            </a:r>
            <a:r>
              <a:rPr lang="en-US" altLang="zh-CN" sz="2400" smtClean="0"/>
              <a:t>AMD64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r>
              <a:rPr lang="zh-CN" altLang="en-US" sz="2400" smtClean="0"/>
              <a:t>在</a:t>
            </a:r>
            <a:r>
              <a:rPr lang="en-US" altLang="zh-CN" sz="2400"/>
              <a:t>Linux</a:t>
            </a:r>
            <a:r>
              <a:rPr lang="zh-CN" altLang="en-US" sz="2400"/>
              <a:t>与</a:t>
            </a:r>
            <a:r>
              <a:rPr lang="en-US" altLang="zh-CN" sz="2400"/>
              <a:t>Win10</a:t>
            </a:r>
            <a:r>
              <a:rPr lang="zh-CN" altLang="en-US" sz="2400"/>
              <a:t>间复制粘贴，以及拖</a:t>
            </a:r>
            <a:r>
              <a:rPr lang="zh-CN" altLang="en-US" sz="2400"/>
              <a:t>放</a:t>
            </a:r>
            <a:r>
              <a:rPr lang="zh-CN" altLang="en-US" sz="2400" smtClean="0"/>
              <a:t>文件均正常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zh-CN" altLang="en-US" sz="280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人生没有过不去的坎，只有爬不完的坑</a:t>
            </a:r>
            <a:endParaRPr lang="en-US" altLang="zh-CN" sz="2800" smtClean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                               </a:t>
            </a:r>
            <a:r>
              <a:rPr lang="en-US" altLang="zh-CN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------ </a:t>
            </a:r>
            <a:r>
              <a:rPr lang="zh-CN" altLang="en-US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摘自某视频网站视频题头</a:t>
            </a:r>
            <a:endParaRPr lang="zh-CN" altLang="en-US" sz="20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41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附带：第</a:t>
            </a:r>
            <a:r>
              <a:rPr lang="en-US" altLang="zh-CN" smtClean="0"/>
              <a:t>0</a:t>
            </a:r>
            <a:r>
              <a:rPr lang="zh-CN" altLang="en-US" smtClean="0"/>
              <a:t>次作业</a:t>
            </a:r>
            <a:r>
              <a:rPr lang="en-US" altLang="zh-CN" smtClean="0"/>
              <a:t>(</a:t>
            </a:r>
            <a:r>
              <a:rPr lang="zh-CN" altLang="en-US" smtClean="0"/>
              <a:t>无需交的作业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600" y="1091248"/>
            <a:ext cx="8392160" cy="4537392"/>
          </a:xfrm>
        </p:spPr>
        <p:txBody>
          <a:bodyPr/>
          <a:lstStyle/>
          <a:p>
            <a:r>
              <a:rPr lang="zh-CN" altLang="en-US" sz="2400"/>
              <a:t>在微</a:t>
            </a:r>
            <a:r>
              <a:rPr lang="zh-CN" altLang="en-US" sz="2400" smtClean="0"/>
              <a:t>信或搜索引擎中</a:t>
            </a:r>
            <a:r>
              <a:rPr lang="zh-CN" altLang="en-US" sz="2400"/>
              <a:t>搜索“</a:t>
            </a:r>
            <a:r>
              <a:rPr lang="zh-CN" altLang="en-US" sz="2400" b="1"/>
              <a:t>在内存只有</a:t>
            </a:r>
            <a:r>
              <a:rPr lang="en-US" altLang="zh-CN" sz="2400" b="1"/>
              <a:t>24KB</a:t>
            </a:r>
            <a:r>
              <a:rPr lang="zh-CN" altLang="en-US" sz="2400" b="1"/>
              <a:t>的电脑上写操作系统</a:t>
            </a:r>
            <a:r>
              <a:rPr lang="zh-CN" altLang="en-US" sz="2400" smtClean="0"/>
              <a:t>”，并阅读观看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zh-CN" altLang="en-US" sz="2400" smtClean="0"/>
              <a:t>看</a:t>
            </a:r>
            <a:r>
              <a:rPr lang="en-US" altLang="zh-CN" sz="2400" smtClean="0"/>
              <a:t>B</a:t>
            </a:r>
            <a:r>
              <a:rPr lang="zh-CN" altLang="en-US" sz="2400" smtClean="0"/>
              <a:t>站视频“</a:t>
            </a:r>
            <a:r>
              <a:rPr lang="zh-CN" altLang="en-US" sz="2400" b="1" smtClean="0"/>
              <a:t>在</a:t>
            </a:r>
            <a:r>
              <a:rPr lang="zh-CN" altLang="en-US" sz="2400" b="1"/>
              <a:t>内存只有</a:t>
            </a:r>
            <a:r>
              <a:rPr lang="en-US" altLang="zh-CN" sz="2400" b="1"/>
              <a:t>24KB</a:t>
            </a:r>
            <a:r>
              <a:rPr lang="zh-CN" altLang="en-US" sz="2400" b="1"/>
              <a:t>的电脑上写操作系统，是怎样的体验？上古大神如何三周写出</a:t>
            </a:r>
            <a:r>
              <a:rPr lang="en-US" altLang="zh-CN" sz="2400" b="1"/>
              <a:t>UNIX</a:t>
            </a:r>
            <a:r>
              <a:rPr lang="zh-CN" altLang="en-US" sz="2400" b="1"/>
              <a:t>操作系统</a:t>
            </a:r>
            <a:r>
              <a:rPr lang="zh-CN" altLang="en-US" sz="2400" b="1" smtClean="0"/>
              <a:t>？”</a:t>
            </a:r>
            <a:endParaRPr lang="en-US" altLang="zh-CN" sz="2400" b="1"/>
          </a:p>
          <a:p>
            <a:r>
              <a:rPr lang="en-US" altLang="zh-CN" sz="2400" smtClean="0">
                <a:hlinkClick r:id="rId2"/>
              </a:rPr>
              <a:t>https</a:t>
            </a:r>
            <a:r>
              <a:rPr lang="en-US" altLang="zh-CN" sz="2400">
                <a:hlinkClick r:id="rId2"/>
              </a:rPr>
              <a:t>://</a:t>
            </a:r>
            <a:r>
              <a:rPr lang="en-US" altLang="zh-CN" sz="2400" smtClean="0">
                <a:hlinkClick r:id="rId2"/>
              </a:rPr>
              <a:t>www.bilibili.com/video/BV1ty4y1876z</a:t>
            </a:r>
            <a:endParaRPr lang="en-US" altLang="zh-CN" sz="2400" smtClean="0"/>
          </a:p>
          <a:p>
            <a:endParaRPr lang="en-US" altLang="zh-CN" sz="2400" b="1"/>
          </a:p>
          <a:p>
            <a:r>
              <a:rPr lang="en-US" altLang="zh-CN" sz="2400" smtClean="0">
                <a:hlinkClick r:id="rId3"/>
              </a:rPr>
              <a:t>https</a:t>
            </a:r>
            <a:r>
              <a:rPr lang="en-US" altLang="zh-CN" sz="2400">
                <a:hlinkClick r:id="rId3"/>
              </a:rPr>
              <a:t>://</a:t>
            </a:r>
            <a:r>
              <a:rPr lang="en-US" altLang="zh-CN" sz="2400" smtClean="0">
                <a:hlinkClick r:id="rId3"/>
              </a:rPr>
              <a:t>www.bilibili.com/video/BV1N741177F5?p=34</a:t>
            </a:r>
            <a:endParaRPr lang="en-US" altLang="zh-CN" sz="2400" smtClean="0"/>
          </a:p>
          <a:p>
            <a:r>
              <a:rPr lang="zh-CN" altLang="en-US" sz="2400" b="1"/>
              <a:t>为什么没有国产操作系统？</a:t>
            </a:r>
            <a:r>
              <a:rPr lang="zh-CN" altLang="en-US" sz="2400" smtClean="0"/>
              <a:t>南京大学蒋炎岩</a:t>
            </a:r>
            <a:r>
              <a:rPr lang="en-US" altLang="zh-CN" sz="2400" smtClean="0"/>
              <a:t>(</a:t>
            </a:r>
            <a:r>
              <a:rPr lang="zh-CN" altLang="en-US" sz="2400" smtClean="0"/>
              <a:t>一家之言</a:t>
            </a:r>
            <a:r>
              <a:rPr lang="en-US" altLang="zh-CN" sz="2400" smtClean="0"/>
              <a:t>)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72141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8880" y="203373"/>
            <a:ext cx="7762240" cy="576262"/>
          </a:xfrm>
        </p:spPr>
        <p:txBody>
          <a:bodyPr/>
          <a:lstStyle/>
          <a:p>
            <a:r>
              <a:rPr lang="zh-CN" altLang="en-US" sz="2800"/>
              <a:t>摘自“在内存只有</a:t>
            </a:r>
            <a:r>
              <a:rPr lang="en-US" altLang="zh-CN" sz="2800"/>
              <a:t>24KB</a:t>
            </a:r>
            <a:r>
              <a:rPr lang="zh-CN" altLang="en-US" sz="2800"/>
              <a:t>的电脑上写操作系统”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6450" y="1233488"/>
            <a:ext cx="7646670" cy="45307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在一个远离喧嚣的园区中，一群天才没有生存压力、没有 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KPI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、不需要做工作计划，可以</a:t>
            </a:r>
            <a:r>
              <a:rPr lang="zh-CN" altLang="en-US" sz="36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年复一年地根据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自己的兴趣研究一个课题。晶体管、太阳能电池、负反馈放大器、激光机、手机、通信卫星，都是那个时期的重要发明。从贝尔实验室中走出了 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9 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个诺贝尔奖</a:t>
            </a:r>
            <a:r>
              <a:rPr lang="zh-CN" altLang="en-US" sz="36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36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2821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</a:t>
            </a:r>
            <a:r>
              <a:rPr lang="en-US" altLang="zh-CN" smtClean="0"/>
              <a:t>UNIX</a:t>
            </a:r>
            <a:r>
              <a:rPr lang="zh-CN" altLang="en-US" smtClean="0"/>
              <a:t>历史资料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640" y="1263968"/>
            <a:ext cx="7955280" cy="4892992"/>
          </a:xfrm>
        </p:spPr>
        <p:txBody>
          <a:bodyPr/>
          <a:lstStyle/>
          <a:p>
            <a:r>
              <a:rPr lang="en-US" altLang="zh-CN" sz="2000"/>
              <a:t>The Evolution of the Unix Time-sharing </a:t>
            </a:r>
            <a:r>
              <a:rPr lang="en-US" altLang="zh-CN" sz="2000" smtClean="0"/>
              <a:t>System*</a:t>
            </a:r>
          </a:p>
          <a:p>
            <a:r>
              <a:rPr lang="en-US" altLang="zh-CN" sz="2000" smtClean="0">
                <a:hlinkClick r:id="rId2"/>
              </a:rPr>
              <a:t>https</a:t>
            </a:r>
            <a:r>
              <a:rPr lang="en-US" altLang="zh-CN" sz="2000">
                <a:hlinkClick r:id="rId2"/>
              </a:rPr>
              <a:t>://</a:t>
            </a:r>
            <a:r>
              <a:rPr lang="en-US" altLang="zh-CN" sz="2000" smtClean="0">
                <a:hlinkClick r:id="rId2"/>
              </a:rPr>
              <a:t>www.bell-labs.com/usr/dmr/www/hist.html</a:t>
            </a:r>
            <a:endParaRPr lang="en-US" altLang="zh-CN" sz="2000" smtClean="0"/>
          </a:p>
          <a:p>
            <a:endParaRPr lang="en-US" altLang="zh-CN" sz="2000"/>
          </a:p>
          <a:p>
            <a:r>
              <a:rPr lang="en-US" altLang="zh-CN" sz="2000"/>
              <a:t>History and Timeline</a:t>
            </a:r>
          </a:p>
          <a:p>
            <a:r>
              <a:rPr lang="en-US" altLang="zh-CN" sz="2000">
                <a:hlinkClick r:id="rId3"/>
              </a:rPr>
              <a:t>http://</a:t>
            </a:r>
            <a:r>
              <a:rPr lang="en-US" altLang="zh-CN" sz="2000" smtClean="0">
                <a:hlinkClick r:id="rId3"/>
              </a:rPr>
              <a:t>www.unix.org/what_is_unix/history_timeline.html</a:t>
            </a:r>
            <a:endParaRPr lang="en-US" altLang="zh-CN" sz="2000" smtClean="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19136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="" xmlns:a16="http://schemas.microsoft.com/office/drawing/2014/main" id="{1339E344-ED63-45C5-8763-D25780950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1588" y="220275"/>
            <a:ext cx="7707312" cy="576262"/>
          </a:xfrm>
        </p:spPr>
        <p:txBody>
          <a:bodyPr/>
          <a:lstStyle/>
          <a:p>
            <a:pPr eaLnBrk="1" hangingPunct="1"/>
            <a:r>
              <a:rPr lang="zh-CN" altLang="en-US"/>
              <a:t>第一</a:t>
            </a:r>
            <a:r>
              <a:rPr lang="zh-CN" altLang="en-US" smtClean="0"/>
              <a:t>步 </a:t>
            </a:r>
            <a:r>
              <a:rPr lang="en-US" altLang="zh-CN" smtClean="0"/>
              <a:t>Win10</a:t>
            </a:r>
            <a:r>
              <a:rPr lang="zh-CN" altLang="en-US"/>
              <a:t>中</a:t>
            </a:r>
            <a:r>
              <a:rPr lang="zh-CN" altLang="en-US" smtClean="0"/>
              <a:t>安装虚拟机软件</a:t>
            </a:r>
            <a:endParaRPr lang="en-US" alt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="" xmlns:a16="http://schemas.microsoft.com/office/drawing/2014/main" id="{5A1B2096-0D34-49D1-9935-542AB89100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0561" y="1036320"/>
            <a:ext cx="7985760" cy="5004117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z="2400"/>
              <a:t>1. VMware Workstation </a:t>
            </a:r>
            <a:r>
              <a:rPr lang="en-US" altLang="en-US" sz="2400" smtClean="0"/>
              <a:t>Pro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smtClean="0"/>
              <a:t>商业软件，需要许可证运行</a:t>
            </a:r>
            <a:endParaRPr lang="en-US" altLang="zh-CN" sz="2400" smtClean="0"/>
          </a:p>
          <a:p>
            <a:pPr>
              <a:lnSpc>
                <a:spcPct val="80000"/>
              </a:lnSpc>
              <a:defRPr/>
            </a:pPr>
            <a:endParaRPr lang="en-US" altLang="zh-CN" sz="2400" smtClean="0"/>
          </a:p>
          <a:p>
            <a:pPr>
              <a:lnSpc>
                <a:spcPct val="80000"/>
              </a:lnSpc>
              <a:defRPr/>
            </a:pPr>
            <a:r>
              <a:rPr lang="en-US" altLang="en-US" sz="2400" smtClean="0"/>
              <a:t>2. </a:t>
            </a:r>
            <a:r>
              <a:rPr lang="en-US" altLang="en-US" sz="2400"/>
              <a:t>VMware Workstation </a:t>
            </a:r>
            <a:r>
              <a:rPr lang="en-US" altLang="zh-CN" sz="2400" smtClean="0"/>
              <a:t>Player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smtClean="0"/>
              <a:t>Free</a:t>
            </a:r>
            <a:r>
              <a:rPr lang="zh-CN" altLang="en-US" sz="2400" smtClean="0"/>
              <a:t>。功能上比</a:t>
            </a:r>
            <a:r>
              <a:rPr lang="en-US" altLang="en-US" sz="2400" smtClean="0"/>
              <a:t>VMware </a:t>
            </a:r>
            <a:r>
              <a:rPr lang="en-US" altLang="en-US" sz="2400"/>
              <a:t>Workstation </a:t>
            </a:r>
            <a:r>
              <a:rPr lang="en-US" altLang="en-US" sz="2400" smtClean="0"/>
              <a:t>Pro</a:t>
            </a:r>
            <a:r>
              <a:rPr lang="zh-CN" altLang="en-US" sz="2400" smtClean="0"/>
              <a:t>稍弱一点，只能</a:t>
            </a:r>
            <a:r>
              <a:rPr lang="zh-CN" altLang="en-US" sz="2400"/>
              <a:t>同时</a:t>
            </a:r>
            <a:r>
              <a:rPr lang="zh-CN" altLang="en-US" sz="2400" smtClean="0"/>
              <a:t>运行一个客户</a:t>
            </a:r>
            <a:r>
              <a:rPr lang="en-US" altLang="zh-CN" sz="2400" smtClean="0"/>
              <a:t>OS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smtClean="0"/>
              <a:t>早期的</a:t>
            </a:r>
            <a:r>
              <a:rPr lang="en-US" altLang="en-US" sz="2400"/>
              <a:t>VMware </a:t>
            </a:r>
            <a:r>
              <a:rPr lang="en-US" altLang="zh-CN" sz="2400" smtClean="0"/>
              <a:t>Player</a:t>
            </a:r>
            <a:r>
              <a:rPr lang="zh-CN" altLang="en-US" sz="2400" smtClean="0"/>
              <a:t>不能自己创建客户虚拟机</a:t>
            </a:r>
            <a:r>
              <a:rPr lang="en-US" altLang="zh-CN" sz="2400" smtClean="0"/>
              <a:t>OS</a:t>
            </a:r>
            <a:r>
              <a:rPr lang="zh-CN" altLang="en-US" sz="2400" smtClean="0"/>
              <a:t>映像，只能播放</a:t>
            </a:r>
            <a:r>
              <a:rPr lang="en-US" altLang="zh-CN" sz="2400"/>
              <a:t>VMware Workstation </a:t>
            </a:r>
            <a:r>
              <a:rPr lang="en-US" altLang="zh-CN" sz="2400" smtClean="0"/>
              <a:t>Pro</a:t>
            </a:r>
            <a:r>
              <a:rPr lang="zh-CN" altLang="en-US" sz="2400" smtClean="0"/>
              <a:t>创建的映像，后来的</a:t>
            </a:r>
            <a:r>
              <a:rPr lang="en-US" altLang="zh-CN" sz="2400"/>
              <a:t>VMware Workstation Player</a:t>
            </a:r>
            <a:r>
              <a:rPr lang="zh-CN" altLang="en-US" sz="2400" smtClean="0"/>
              <a:t>版本无此限制</a:t>
            </a:r>
            <a:endParaRPr lang="en-US" altLang="zh-CN" sz="2400"/>
          </a:p>
          <a:p>
            <a:pPr>
              <a:lnSpc>
                <a:spcPct val="80000"/>
              </a:lnSpc>
              <a:defRPr/>
            </a:pPr>
            <a:endParaRPr lang="en-US" altLang="zh-CN" sz="2400" smtClean="0"/>
          </a:p>
          <a:p>
            <a:pPr>
              <a:lnSpc>
                <a:spcPct val="80000"/>
              </a:lnSpc>
              <a:defRPr/>
            </a:pPr>
            <a:r>
              <a:rPr lang="en-US" altLang="en-US" sz="2400"/>
              <a:t>3. Oracle VM </a:t>
            </a:r>
            <a:r>
              <a:rPr lang="en-US" altLang="en-US" sz="2400" smtClean="0"/>
              <a:t>VirtualBox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smtClean="0"/>
              <a:t>Free</a:t>
            </a:r>
            <a:endParaRPr lang="en-US" altLang="en-US" sz="2400"/>
          </a:p>
          <a:p>
            <a:pPr>
              <a:lnSpc>
                <a:spcPct val="80000"/>
              </a:lnSpc>
              <a:defRPr/>
            </a:pPr>
            <a:endParaRPr lang="en-US" altLang="en-US" sz="2400" dirty="0"/>
          </a:p>
          <a:p>
            <a:pPr marL="0" indent="0">
              <a:lnSpc>
                <a:spcPct val="80000"/>
              </a:lnSpc>
              <a:buFont typeface="Monotype Sorts" pitchFamily="-84" charset="2"/>
              <a:buNone/>
              <a:defRPr/>
            </a:pPr>
            <a:endParaRPr lang="en-US" altLang="en-US" sz="2400" dirty="0"/>
          </a:p>
        </p:txBody>
      </p:sp>
      <p:sp>
        <p:nvSpPr>
          <p:cNvPr id="2" name="Rectangle 5">
            <a:extLst>
              <a:ext uri="{FF2B5EF4-FFF2-40B4-BE49-F238E27FC236}">
                <a16:creationId xmlns="" xmlns:a16="http://schemas.microsoft.com/office/drawing/2014/main" id="{5F7DA2D3-660E-4D2D-B775-C3B09E609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16513"/>
            <a:ext cx="40782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第二步 选择</a:t>
            </a:r>
            <a:r>
              <a:rPr lang="en-US" altLang="zh-CN" smtClean="0"/>
              <a:t>Linux</a:t>
            </a:r>
            <a:r>
              <a:rPr lang="zh-CN" altLang="en-US" smtClean="0"/>
              <a:t>主要版本</a:t>
            </a:r>
            <a:r>
              <a:rPr lang="en-US" altLang="zh-CN"/>
              <a:t>1</a:t>
            </a:r>
            <a:endParaRPr lang="zh-CN" altLang="en-US"/>
          </a:p>
        </p:txBody>
      </p:sp>
      <p:pic>
        <p:nvPicPr>
          <p:cNvPr id="4099" name="Picture 3" descr="C:\Users\U1\Downloads\v2-c79ecff3534b9e135aac51673172a7cf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967522"/>
            <a:ext cx="6675120" cy="561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83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第二步 选择</a:t>
            </a:r>
            <a:r>
              <a:rPr lang="en-US" altLang="zh-CN" smtClean="0"/>
              <a:t>Linux</a:t>
            </a:r>
            <a:r>
              <a:rPr lang="zh-CN" altLang="en-US" smtClean="0"/>
              <a:t>主要版本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920" y="1091248"/>
            <a:ext cx="7965440" cy="4984432"/>
          </a:xfrm>
        </p:spPr>
        <p:txBody>
          <a:bodyPr/>
          <a:lstStyle/>
          <a:p>
            <a:r>
              <a:rPr lang="en-US" altLang="zh-CN" sz="2000" smtClean="0"/>
              <a:t>Linux</a:t>
            </a:r>
            <a:r>
              <a:rPr lang="zh-CN" altLang="en-US" sz="2000" smtClean="0"/>
              <a:t>有很多不同的发行版本</a:t>
            </a:r>
            <a:endParaRPr lang="en-US" altLang="zh-CN" sz="2000" smtClean="0"/>
          </a:p>
          <a:p>
            <a:r>
              <a:rPr lang="zh-CN" altLang="en-US" sz="2000" smtClean="0"/>
              <a:t>我们当前的主要考虑：</a:t>
            </a:r>
            <a:r>
              <a:rPr lang="en-US" altLang="zh-CN" sz="2000" smtClean="0"/>
              <a:t>Free</a:t>
            </a:r>
            <a:r>
              <a:rPr lang="zh-CN" altLang="en-US" sz="2000" smtClean="0"/>
              <a:t>，无需技术支持，桌面版</a:t>
            </a:r>
            <a:r>
              <a:rPr lang="en-US" altLang="zh-CN" sz="2000" smtClean="0"/>
              <a:t>(</a:t>
            </a:r>
            <a:r>
              <a:rPr lang="zh-CN" altLang="en-US" sz="2000" smtClean="0"/>
              <a:t>无需</a:t>
            </a:r>
            <a:r>
              <a:rPr lang="en-US" altLang="zh-CN" sz="2000" smtClean="0"/>
              <a:t>Server</a:t>
            </a:r>
            <a:r>
              <a:rPr lang="zh-CN" altLang="en-US" sz="2000" smtClean="0"/>
              <a:t>功能</a:t>
            </a:r>
            <a:r>
              <a:rPr lang="en-US" altLang="zh-CN" sz="2000" smtClean="0"/>
              <a:t>)</a:t>
            </a:r>
            <a:r>
              <a:rPr lang="zh-CN" altLang="en-US" sz="2000" smtClean="0"/>
              <a:t>，</a:t>
            </a:r>
            <a:r>
              <a:rPr lang="en-US" altLang="zh-CN" sz="2000" smtClean="0"/>
              <a:t>32</a:t>
            </a:r>
            <a:r>
              <a:rPr lang="zh-CN" altLang="en-US" sz="2000" smtClean="0"/>
              <a:t>位</a:t>
            </a:r>
            <a:r>
              <a:rPr lang="en-US" altLang="zh-CN" sz="2000" smtClean="0"/>
              <a:t>(i386)</a:t>
            </a:r>
            <a:r>
              <a:rPr lang="zh-CN" altLang="en-US" sz="2000" smtClean="0"/>
              <a:t>或</a:t>
            </a:r>
            <a:r>
              <a:rPr lang="en-US" altLang="zh-CN" sz="2000" smtClean="0"/>
              <a:t>64</a:t>
            </a:r>
            <a:r>
              <a:rPr lang="zh-CN" altLang="en-US" sz="2000"/>
              <a:t>位</a:t>
            </a:r>
            <a:r>
              <a:rPr lang="en-US" altLang="zh-CN" sz="2000" smtClean="0"/>
              <a:t>(amd64)</a:t>
            </a:r>
            <a:r>
              <a:rPr lang="zh-CN" altLang="en-US" sz="2000" smtClean="0"/>
              <a:t> 均可</a:t>
            </a:r>
            <a:r>
              <a:rPr lang="en-US" altLang="zh-CN" sz="2000" smtClean="0"/>
              <a:t>(32</a:t>
            </a:r>
            <a:r>
              <a:rPr lang="zh-CN" altLang="en-US" sz="2000" smtClean="0"/>
              <a:t>位占用硬盘空间及内存小一点，</a:t>
            </a:r>
            <a:r>
              <a:rPr lang="en-US" altLang="zh-CN" sz="2000" smtClean="0"/>
              <a:t>64</a:t>
            </a:r>
            <a:r>
              <a:rPr lang="zh-CN" altLang="en-US" sz="2000" smtClean="0"/>
              <a:t>位的有更新的版本</a:t>
            </a:r>
            <a:r>
              <a:rPr lang="en-US" altLang="zh-CN" sz="2000" smtClean="0"/>
              <a:t>)</a:t>
            </a:r>
          </a:p>
          <a:p>
            <a:r>
              <a:rPr lang="zh-CN" altLang="en-US" sz="2000" smtClean="0"/>
              <a:t>比如我们选择常见的</a:t>
            </a:r>
            <a:r>
              <a:rPr lang="en-US" altLang="zh-CN" sz="2000" smtClean="0"/>
              <a:t>Ubuntu</a:t>
            </a:r>
            <a:r>
              <a:rPr lang="zh-CN" altLang="en-US" sz="2000" smtClean="0"/>
              <a:t>桌面版，假设为了小巧而选</a:t>
            </a:r>
            <a:r>
              <a:rPr lang="en-US" altLang="zh-CN" sz="2000" smtClean="0"/>
              <a:t>32</a:t>
            </a:r>
            <a:r>
              <a:rPr lang="zh-CN" altLang="en-US" sz="2000" smtClean="0"/>
              <a:t>位的</a:t>
            </a:r>
            <a:endParaRPr lang="en-US" altLang="zh-CN" sz="2000" smtClean="0"/>
          </a:p>
          <a:p>
            <a:r>
              <a:rPr lang="zh-CN" altLang="en-US" sz="2000" smtClean="0"/>
              <a:t>尽量选择带</a:t>
            </a:r>
            <a:r>
              <a:rPr lang="en-US" altLang="zh-CN" sz="2000"/>
              <a:t>LTS(Long Term </a:t>
            </a:r>
            <a:r>
              <a:rPr lang="en-US" altLang="zh-CN" sz="2000" smtClean="0"/>
              <a:t>Support)</a:t>
            </a:r>
            <a:r>
              <a:rPr lang="zh-CN" altLang="en-US" sz="2000" smtClean="0"/>
              <a:t>的版本，这样在线安装升级软件比较方便</a:t>
            </a:r>
            <a:endParaRPr lang="en-US" altLang="zh-CN" sz="2000" smtClean="0"/>
          </a:p>
          <a:p>
            <a:r>
              <a:rPr lang="en-US" altLang="zh-CN" sz="2000" smtClean="0"/>
              <a:t>Ubuntu</a:t>
            </a:r>
            <a:r>
              <a:rPr lang="zh-CN" altLang="en-US" sz="2000" smtClean="0"/>
              <a:t>在版本</a:t>
            </a:r>
            <a:r>
              <a:rPr lang="en-US" altLang="zh-CN" sz="2000" smtClean="0"/>
              <a:t>18.x</a:t>
            </a:r>
            <a:r>
              <a:rPr lang="zh-CN" altLang="en-US" sz="2000" smtClean="0"/>
              <a:t>及之后仅有</a:t>
            </a:r>
            <a:r>
              <a:rPr lang="en-US" altLang="zh-CN" sz="2000" smtClean="0"/>
              <a:t>64</a:t>
            </a:r>
            <a:r>
              <a:rPr lang="zh-CN" altLang="en-US" sz="2000" smtClean="0"/>
              <a:t>位版本，而</a:t>
            </a:r>
            <a:r>
              <a:rPr lang="en-US" altLang="zh-CN" sz="2000" smtClean="0"/>
              <a:t>17.x</a:t>
            </a:r>
            <a:r>
              <a:rPr lang="zh-CN" altLang="en-US" sz="2000" smtClean="0"/>
              <a:t>又无</a:t>
            </a:r>
            <a:r>
              <a:rPr lang="en-US" altLang="zh-CN" sz="2000" smtClean="0"/>
              <a:t>LTS</a:t>
            </a:r>
            <a:r>
              <a:rPr lang="zh-CN" altLang="en-US" sz="2000" smtClean="0"/>
              <a:t>版本</a:t>
            </a:r>
            <a:endParaRPr lang="en-US" altLang="zh-CN" sz="2000" smtClean="0"/>
          </a:p>
          <a:p>
            <a:r>
              <a:rPr lang="zh-CN" altLang="en-US" sz="2000" smtClean="0"/>
              <a:t>这样选择就是</a:t>
            </a:r>
            <a:r>
              <a:rPr lang="en-US" altLang="zh-CN" sz="2000" smtClean="0"/>
              <a:t>16.x</a:t>
            </a:r>
            <a:r>
              <a:rPr lang="zh-CN" altLang="en-US" sz="2000" smtClean="0"/>
              <a:t>中最后的</a:t>
            </a:r>
            <a:r>
              <a:rPr lang="en-US" altLang="zh-CN" sz="2000" smtClean="0"/>
              <a:t>LTS</a:t>
            </a:r>
            <a:r>
              <a:rPr lang="zh-CN" altLang="en-US" sz="2000" smtClean="0"/>
              <a:t>版本</a:t>
            </a:r>
            <a:r>
              <a:rPr lang="en-US" altLang="zh-CN" sz="2000" smtClean="0"/>
              <a:t>Ubuntu 16.04.6 desktop i386(2016</a:t>
            </a:r>
            <a:r>
              <a:rPr lang="zh-CN" altLang="en-US" sz="2000" smtClean="0"/>
              <a:t>年的版本</a:t>
            </a:r>
            <a:r>
              <a:rPr lang="en-US" altLang="zh-CN" sz="2000" smtClean="0"/>
              <a:t>)</a:t>
            </a:r>
          </a:p>
          <a:p>
            <a:r>
              <a:rPr lang="zh-CN" altLang="en-US" sz="2000" smtClean="0"/>
              <a:t>当然大家根据自己的情况，可选择其他版本，这里只是找一个具体的版本举例说明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65099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第三步 下载</a:t>
            </a:r>
            <a:r>
              <a:rPr lang="en-US" altLang="zh-CN" smtClean="0"/>
              <a:t>Linux</a:t>
            </a:r>
            <a:r>
              <a:rPr lang="zh-CN" altLang="en-US" smtClean="0"/>
              <a:t>版本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920" y="1091248"/>
            <a:ext cx="7965440" cy="4984432"/>
          </a:xfrm>
        </p:spPr>
        <p:txBody>
          <a:bodyPr/>
          <a:lstStyle/>
          <a:p>
            <a:r>
              <a:rPr lang="en-US" altLang="zh-CN" sz="2000" smtClean="0">
                <a:solidFill>
                  <a:srgbClr val="006699"/>
                </a:solidFill>
                <a:hlinkClick r:id="rId2"/>
              </a:rPr>
              <a:t>http</a:t>
            </a:r>
            <a:r>
              <a:rPr lang="en-US" altLang="zh-CN" sz="2000">
                <a:solidFill>
                  <a:srgbClr val="006699"/>
                </a:solidFill>
                <a:hlinkClick r:id="rId2"/>
              </a:rPr>
              <a:t>://releases.ubuntu.com</a:t>
            </a:r>
            <a:r>
              <a:rPr lang="en-US" altLang="zh-CN" sz="2000" smtClean="0">
                <a:solidFill>
                  <a:srgbClr val="006699"/>
                </a:solidFill>
                <a:hlinkClick r:id="rId2"/>
              </a:rPr>
              <a:t>/</a:t>
            </a:r>
            <a:r>
              <a:rPr lang="en-US" altLang="zh-CN" sz="2000" smtClean="0">
                <a:solidFill>
                  <a:srgbClr val="006699"/>
                </a:solidFill>
              </a:rPr>
              <a:t> </a:t>
            </a:r>
            <a:r>
              <a:rPr lang="zh-CN" altLang="en-US" sz="2000" smtClean="0"/>
              <a:t>查看版本列表</a:t>
            </a:r>
            <a:endParaRPr lang="en-US" altLang="zh-CN" sz="2000" smtClean="0"/>
          </a:p>
          <a:p>
            <a:endParaRPr lang="en-US" altLang="zh-CN" sz="2000" smtClean="0"/>
          </a:p>
          <a:p>
            <a:r>
              <a:rPr lang="en-US" altLang="zh-CN" sz="2000">
                <a:hlinkClick r:id="rId3"/>
              </a:rPr>
              <a:t>http://</a:t>
            </a:r>
            <a:r>
              <a:rPr lang="en-US" altLang="zh-CN" sz="2000" smtClean="0">
                <a:hlinkClick r:id="rId3"/>
              </a:rPr>
              <a:t>releases.ubuntu.com/xenial/ubuntu-16.04.6-desktop-i386.iso</a:t>
            </a:r>
            <a:r>
              <a:rPr lang="en-US" altLang="zh-CN" sz="2000" smtClean="0"/>
              <a:t>  </a:t>
            </a:r>
            <a:r>
              <a:rPr lang="zh-CN" altLang="en-US" sz="2000" smtClean="0"/>
              <a:t>下载</a:t>
            </a:r>
            <a:r>
              <a:rPr lang="en-US" altLang="zh-CN" sz="2000" smtClean="0"/>
              <a:t>ISO</a:t>
            </a:r>
            <a:r>
              <a:rPr lang="zh-CN" altLang="en-US" sz="2000" smtClean="0"/>
              <a:t>安装文件</a:t>
            </a:r>
            <a:r>
              <a:rPr lang="en-US" altLang="zh-CN" sz="2000"/>
              <a:t>(1,677,721,600 </a:t>
            </a:r>
            <a:r>
              <a:rPr lang="zh-CN" altLang="en-US" sz="2000"/>
              <a:t>字节</a:t>
            </a:r>
            <a:r>
              <a:rPr lang="en-US" altLang="zh-CN" sz="2000" smtClean="0"/>
              <a:t>)</a:t>
            </a:r>
            <a:endParaRPr lang="en-US" altLang="zh-CN" sz="2000"/>
          </a:p>
          <a:p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12302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第四步 在虚拟机中安装</a:t>
            </a:r>
            <a:r>
              <a:rPr lang="en-US" altLang="zh-CN" smtClean="0"/>
              <a:t>Linux1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6130" y="918528"/>
            <a:ext cx="7727950" cy="4530725"/>
          </a:xfrm>
        </p:spPr>
        <p:txBody>
          <a:bodyPr/>
          <a:lstStyle/>
          <a:p>
            <a:r>
              <a:rPr lang="zh-CN" altLang="en-US" smtClean="0"/>
              <a:t>以</a:t>
            </a:r>
            <a:r>
              <a:rPr lang="en-US" altLang="zh-CN"/>
              <a:t>VMware </a:t>
            </a:r>
            <a:r>
              <a:rPr lang="en-US" altLang="zh-CN" smtClean="0"/>
              <a:t>Workstation</a:t>
            </a:r>
            <a:r>
              <a:rPr lang="zh-CN" altLang="en-US" smtClean="0"/>
              <a:t>中安装</a:t>
            </a:r>
            <a:r>
              <a:rPr lang="en-US" altLang="zh-CN"/>
              <a:t>Ubuntu 16.04 </a:t>
            </a:r>
            <a:r>
              <a:rPr lang="en-US" altLang="zh-CN" smtClean="0"/>
              <a:t>LTS</a:t>
            </a:r>
            <a:r>
              <a:rPr lang="zh-CN" altLang="en-US" smtClean="0"/>
              <a:t>为例</a:t>
            </a:r>
            <a:endParaRPr lang="en-US" altLang="zh-CN"/>
          </a:p>
          <a:p>
            <a:r>
              <a:rPr lang="zh-CN" altLang="en-US" smtClean="0"/>
              <a:t>文件</a:t>
            </a:r>
            <a:r>
              <a:rPr lang="en-US" altLang="zh-CN" smtClean="0"/>
              <a:t>-&gt;</a:t>
            </a:r>
            <a:r>
              <a:rPr lang="zh-CN" altLang="en-US" smtClean="0"/>
              <a:t>新建虚拟机</a:t>
            </a:r>
            <a:r>
              <a:rPr lang="en-US" altLang="zh-CN" smtClean="0"/>
              <a:t>-&gt;</a:t>
            </a:r>
            <a:r>
              <a:rPr lang="zh-CN" altLang="en-US" smtClean="0"/>
              <a:t>下一步</a:t>
            </a:r>
            <a:r>
              <a:rPr lang="en-US" altLang="zh-CN" smtClean="0"/>
              <a:t>(</a:t>
            </a:r>
            <a:r>
              <a:rPr lang="zh-CN" altLang="en-US" smtClean="0"/>
              <a:t>典型</a:t>
            </a:r>
            <a:r>
              <a:rPr lang="en-US" altLang="zh-CN" smtClean="0"/>
              <a:t>)-&gt;</a:t>
            </a:r>
            <a:r>
              <a:rPr lang="zh-CN" altLang="en-US" smtClean="0"/>
              <a:t>浏览到下载的</a:t>
            </a:r>
            <a:r>
              <a:rPr lang="en-US" altLang="zh-CN" smtClean="0"/>
              <a:t>Ubuntu ISO</a:t>
            </a:r>
            <a:r>
              <a:rPr lang="zh-CN" altLang="en-US" smtClean="0"/>
              <a:t>文件</a:t>
            </a:r>
            <a:r>
              <a:rPr lang="en-US" altLang="zh-CN" smtClean="0"/>
              <a:t>-&gt;</a:t>
            </a:r>
            <a:r>
              <a:rPr lang="zh-CN" altLang="en-US" smtClean="0"/>
              <a:t>下一步</a:t>
            </a:r>
            <a:r>
              <a:rPr lang="en-US" altLang="zh-CN" smtClean="0"/>
              <a:t>-&gt;</a:t>
            </a:r>
            <a:r>
              <a:rPr lang="zh-CN" altLang="en-US" smtClean="0"/>
              <a:t>输入下图所示信息，然后下一步</a:t>
            </a:r>
            <a:endParaRPr lang="zh-CN" altLang="en-US"/>
          </a:p>
        </p:txBody>
      </p:sp>
      <p:pic>
        <p:nvPicPr>
          <p:cNvPr id="2050" name="Picture 2" descr="C:\Users\U1\Downloads\Clipboard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12" y="1971041"/>
            <a:ext cx="4971393" cy="480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53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第四步 在虚拟机中安装</a:t>
            </a:r>
            <a:r>
              <a:rPr lang="en-US" altLang="zh-CN" smtClean="0"/>
              <a:t>Linux2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6450" y="949008"/>
            <a:ext cx="7727950" cy="4530725"/>
          </a:xfrm>
        </p:spPr>
        <p:txBody>
          <a:bodyPr/>
          <a:lstStyle/>
          <a:p>
            <a:r>
              <a:rPr lang="zh-CN" altLang="en-US" smtClean="0"/>
              <a:t>为虚拟机起个名，并设置客户机映像文件在宿主机硬盘上的存放位置，例如：</a:t>
            </a:r>
            <a:endParaRPr lang="zh-CN" altLang="en-US"/>
          </a:p>
        </p:txBody>
      </p:sp>
      <p:pic>
        <p:nvPicPr>
          <p:cNvPr id="3074" name="Picture 2" descr="C:\Users\U1\Downloads\Clipboard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933" y="1373610"/>
            <a:ext cx="5673507" cy="548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45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第四步 在虚拟机中安装</a:t>
            </a:r>
            <a:r>
              <a:rPr lang="en-US" altLang="zh-CN" smtClean="0"/>
              <a:t>Linux3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010" y="1040448"/>
            <a:ext cx="7727950" cy="5340032"/>
          </a:xfrm>
        </p:spPr>
        <p:txBody>
          <a:bodyPr/>
          <a:lstStyle/>
          <a:p>
            <a:r>
              <a:rPr lang="zh-CN" altLang="en-US" sz="2400" smtClean="0"/>
              <a:t>然后若无特殊需求，可以用</a:t>
            </a:r>
            <a:r>
              <a:rPr lang="en-US" altLang="zh-CN" sz="2400" smtClean="0"/>
              <a:t>VMware</a:t>
            </a:r>
            <a:r>
              <a:rPr lang="zh-CN" altLang="en-US" sz="2400" smtClean="0"/>
              <a:t>的默认的设置，一路点“下一步”，即可完成安装</a:t>
            </a:r>
            <a:r>
              <a:rPr lang="en-US" altLang="zh-CN" sz="2400" smtClean="0"/>
              <a:t>(</a:t>
            </a:r>
            <a:r>
              <a:rPr lang="zh-CN" altLang="en-US" sz="2400" smtClean="0"/>
              <a:t>通常比自己在硬盘分区中安装</a:t>
            </a:r>
            <a:r>
              <a:rPr lang="en-US" altLang="zh-CN" sz="2400" smtClean="0"/>
              <a:t>Linux</a:t>
            </a:r>
            <a:r>
              <a:rPr lang="zh-CN" altLang="en-US" sz="2400" smtClean="0"/>
              <a:t>要简便不少</a:t>
            </a:r>
            <a:r>
              <a:rPr lang="en-US" altLang="zh-CN" sz="2400" smtClean="0"/>
              <a:t>)</a:t>
            </a:r>
          </a:p>
          <a:p>
            <a:endParaRPr lang="en-US" altLang="zh-CN" sz="2400" smtClean="0"/>
          </a:p>
          <a:p>
            <a:r>
              <a:rPr lang="zh-CN" altLang="en-US" sz="2400" smtClean="0"/>
              <a:t>视电脑及网络的速度</a:t>
            </a:r>
            <a:r>
              <a:rPr lang="en-US" altLang="zh-CN" sz="2400" smtClean="0"/>
              <a:t>(</a:t>
            </a:r>
            <a:r>
              <a:rPr lang="zh-CN" altLang="en-US" sz="2400" smtClean="0"/>
              <a:t>若有在线</a:t>
            </a:r>
            <a:r>
              <a:rPr lang="zh-CN" altLang="en-US" sz="2400"/>
              <a:t>更新，网络卡时有可能占用比较多的时间</a:t>
            </a:r>
            <a:r>
              <a:rPr lang="en-US" altLang="zh-CN" sz="2400"/>
              <a:t>)</a:t>
            </a:r>
            <a:r>
              <a:rPr lang="zh-CN" altLang="en-US" sz="2400" smtClean="0"/>
              <a:t>，需要安装一段时间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zh-CN" altLang="en-US" sz="2400" smtClean="0"/>
              <a:t>也可以拷贝别人安装好的虚拟机映像来用，当然</a:t>
            </a:r>
            <a:r>
              <a:rPr lang="en-US" altLang="zh-CN" sz="2400" smtClean="0"/>
              <a:t>VMware</a:t>
            </a:r>
            <a:r>
              <a:rPr lang="zh-CN" altLang="en-US" sz="2400" smtClean="0"/>
              <a:t>与</a:t>
            </a:r>
            <a:r>
              <a:rPr lang="en-US" altLang="zh-CN" sz="2400" smtClean="0"/>
              <a:t>VirtualBox</a:t>
            </a:r>
            <a:r>
              <a:rPr lang="zh-CN" altLang="en-US" sz="2400" smtClean="0"/>
              <a:t>之间不能交叉互用映像。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zh-CN" altLang="en-US" sz="2400" smtClean="0"/>
              <a:t>已在本课程的共享网盘中增加了两个用于</a:t>
            </a:r>
            <a:r>
              <a:rPr lang="en-US" altLang="zh-CN" sz="2400" smtClean="0"/>
              <a:t>VMware</a:t>
            </a:r>
            <a:r>
              <a:rPr lang="zh-CN" altLang="en-US" sz="2400" smtClean="0"/>
              <a:t>的</a:t>
            </a:r>
            <a:r>
              <a:rPr lang="en-US" altLang="zh-CN" sz="2400" smtClean="0"/>
              <a:t>Ubuntu 12.04 LTS</a:t>
            </a:r>
            <a:r>
              <a:rPr lang="zh-CN" altLang="en-US" sz="2400" smtClean="0"/>
              <a:t>映像，是</a:t>
            </a:r>
            <a:r>
              <a:rPr lang="en-US" altLang="zh-CN" sz="2400" smtClean="0"/>
              <a:t>2012</a:t>
            </a:r>
            <a:r>
              <a:rPr lang="zh-CN" altLang="en-US" sz="2400" smtClean="0"/>
              <a:t>年的</a:t>
            </a:r>
            <a:r>
              <a:rPr lang="en-US" altLang="zh-CN" sz="2400" smtClean="0"/>
              <a:t>Ubuntu</a:t>
            </a:r>
            <a:r>
              <a:rPr lang="zh-CN" altLang="en-US" sz="2400" smtClean="0"/>
              <a:t>版本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6102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</a:t>
            </a:r>
            <a:r>
              <a:rPr lang="zh-CN" altLang="en-US" smtClean="0"/>
              <a:t>中的</a:t>
            </a:r>
            <a:r>
              <a:rPr lang="en-US" altLang="zh-CN" smtClean="0"/>
              <a:t>root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一般</a:t>
            </a:r>
            <a:r>
              <a:rPr lang="en-US" altLang="zh-CN" smtClean="0"/>
              <a:t>Unix</a:t>
            </a:r>
            <a:r>
              <a:rPr lang="zh-CN" altLang="en-US" smtClean="0"/>
              <a:t>与</a:t>
            </a:r>
            <a:r>
              <a:rPr lang="en-US" altLang="zh-CN" smtClean="0"/>
              <a:t>Linux</a:t>
            </a:r>
            <a:r>
              <a:rPr lang="zh-CN" altLang="en-US" smtClean="0"/>
              <a:t>中都有一个超级账户</a:t>
            </a:r>
            <a:r>
              <a:rPr lang="en-US" altLang="zh-CN" smtClean="0"/>
              <a:t>root</a:t>
            </a:r>
            <a:r>
              <a:rPr lang="zh-CN" altLang="en-US" smtClean="0"/>
              <a:t>，一些重要的管理需要</a:t>
            </a:r>
            <a:r>
              <a:rPr lang="en-US" altLang="zh-CN" smtClean="0"/>
              <a:t>root</a:t>
            </a:r>
            <a:r>
              <a:rPr lang="zh-CN" altLang="en-US" smtClean="0"/>
              <a:t>的权限才能执行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但</a:t>
            </a:r>
            <a:r>
              <a:rPr lang="en-US" altLang="zh-CN" smtClean="0"/>
              <a:t>Ubuntu</a:t>
            </a:r>
            <a:r>
              <a:rPr lang="zh-CN" altLang="en-US"/>
              <a:t>在安装后</a:t>
            </a:r>
            <a:r>
              <a:rPr lang="zh-CN" altLang="en-US" smtClean="0"/>
              <a:t>，</a:t>
            </a:r>
            <a:r>
              <a:rPr lang="en-US" altLang="zh-CN" smtClean="0"/>
              <a:t>root</a:t>
            </a:r>
            <a:r>
              <a:rPr lang="zh-CN" altLang="en-US" smtClean="0"/>
              <a:t>默认是被锁住的，无法登录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若临时用一下</a:t>
            </a:r>
            <a:r>
              <a:rPr lang="en-US" altLang="zh-CN" smtClean="0"/>
              <a:t>root</a:t>
            </a:r>
            <a:r>
              <a:rPr lang="zh-CN" altLang="en-US" smtClean="0"/>
              <a:t>的权限，可在命令行前面加</a:t>
            </a:r>
            <a:r>
              <a:rPr lang="en-US" altLang="zh-CN" smtClean="0"/>
              <a:t>sudo</a:t>
            </a:r>
            <a:r>
              <a:rPr lang="zh-CN" altLang="en-US" smtClean="0"/>
              <a:t>。比如，普通用户权限无法用命令</a:t>
            </a:r>
            <a:r>
              <a:rPr lang="en-US" altLang="zh-CN" smtClean="0"/>
              <a:t>ls </a:t>
            </a:r>
            <a:r>
              <a:rPr lang="en-US" altLang="zh-CN"/>
              <a:t>–al /root</a:t>
            </a:r>
            <a:r>
              <a:rPr lang="zh-CN" altLang="en-US" smtClean="0"/>
              <a:t>列出</a:t>
            </a:r>
            <a:r>
              <a:rPr lang="en-US" altLang="zh-CN" smtClean="0"/>
              <a:t>/root</a:t>
            </a:r>
            <a:r>
              <a:rPr lang="zh-CN" altLang="en-US" smtClean="0"/>
              <a:t>目录下的内容，但可以用：</a:t>
            </a:r>
            <a:endParaRPr lang="en-US" altLang="zh-CN" smtClean="0"/>
          </a:p>
          <a:p>
            <a:r>
              <a:rPr lang="en-US" altLang="zh-CN" smtClean="0"/>
              <a:t>sudo ls –al /root</a:t>
            </a:r>
          </a:p>
          <a:p>
            <a:endParaRPr lang="en-US" altLang="zh-CN"/>
          </a:p>
          <a:p>
            <a:r>
              <a:rPr lang="en-US" altLang="zh-CN"/>
              <a:t>s</a:t>
            </a:r>
            <a:r>
              <a:rPr lang="en-US" altLang="zh-CN" smtClean="0"/>
              <a:t>udo –i  </a:t>
            </a:r>
            <a:r>
              <a:rPr lang="zh-CN" altLang="en-US" smtClean="0"/>
              <a:t>则方便在较长时间使用</a:t>
            </a:r>
            <a:r>
              <a:rPr lang="en-US" altLang="zh-CN" smtClean="0"/>
              <a:t>root</a:t>
            </a:r>
            <a:r>
              <a:rPr lang="zh-CN" altLang="en-US" smtClean="0"/>
              <a:t>权限</a:t>
            </a:r>
            <a:r>
              <a:rPr lang="en-US" altLang="zh-CN" smtClean="0"/>
              <a:t>(</a:t>
            </a:r>
            <a:r>
              <a:rPr lang="zh-CN" altLang="en-US" smtClean="0"/>
              <a:t>慎重操作！</a:t>
            </a:r>
            <a:r>
              <a:rPr lang="en-US" altLang="zh-CN" smtClean="0"/>
              <a:t>)</a:t>
            </a:r>
            <a:r>
              <a:rPr lang="zh-CN" altLang="en-US" smtClean="0"/>
              <a:t>，用</a:t>
            </a:r>
            <a:r>
              <a:rPr lang="en-US" altLang="zh-CN" smtClean="0"/>
              <a:t>exit</a:t>
            </a:r>
            <a:r>
              <a:rPr lang="zh-CN" altLang="en-US" smtClean="0"/>
              <a:t>退出</a:t>
            </a:r>
            <a:r>
              <a:rPr lang="en-US" altLang="zh-CN" smtClean="0"/>
              <a:t>root</a:t>
            </a:r>
            <a:r>
              <a:rPr lang="zh-CN" altLang="en-US" smtClean="0"/>
              <a:t>，返回普通用户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有关</a:t>
            </a:r>
            <a:r>
              <a:rPr lang="en-US" altLang="zh-CN" smtClean="0"/>
              <a:t>Ubuntu</a:t>
            </a:r>
            <a:r>
              <a:rPr lang="zh-CN" altLang="en-US" smtClean="0"/>
              <a:t>中</a:t>
            </a:r>
            <a:r>
              <a:rPr lang="en-US" altLang="zh-CN" smtClean="0"/>
              <a:t>root</a:t>
            </a:r>
            <a:r>
              <a:rPr lang="zh-CN" altLang="en-US" smtClean="0"/>
              <a:t>账号更详细的信息，请自行搜索网络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40346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17190</TotalTime>
  <Words>965</Words>
  <Application>Microsoft Office PowerPoint</Application>
  <PresentationFormat>全屏显示(4:3)</PresentationFormat>
  <Paragraphs>99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os-8</vt:lpstr>
      <vt:lpstr>虚拟机安装Linux简介</vt:lpstr>
      <vt:lpstr>第一步 Win10中安装虚拟机软件</vt:lpstr>
      <vt:lpstr>第二步 选择Linux主要版本1</vt:lpstr>
      <vt:lpstr>第二步 选择Linux主要版本2</vt:lpstr>
      <vt:lpstr>第三步 下载Linux版本</vt:lpstr>
      <vt:lpstr>第四步 在虚拟机中安装Linux1</vt:lpstr>
      <vt:lpstr>第四步 在虚拟机中安装Linux2</vt:lpstr>
      <vt:lpstr>第四步 在虚拟机中安装Linux3</vt:lpstr>
      <vt:lpstr>Ubuntu中的root</vt:lpstr>
      <vt:lpstr>无法与Win10间复制粘贴？</vt:lpstr>
      <vt:lpstr>试着更换为VMware自带的Tools</vt:lpstr>
      <vt:lpstr>安装Ubuntu 20.04 LTS Desktop AMD64</vt:lpstr>
      <vt:lpstr>附带：第0次作业(无需交的作业)</vt:lpstr>
      <vt:lpstr>摘自“在内存只有24KB的电脑上写操作系统”</vt:lpstr>
      <vt:lpstr>一些UNIX历史资料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/>
  <cp:lastModifiedBy>Windows 用户</cp:lastModifiedBy>
  <cp:revision>410</cp:revision>
  <cp:lastPrinted>2020-11-04T14:30:39Z</cp:lastPrinted>
  <dcterms:created xsi:type="dcterms:W3CDTF">2011-01-13T23:43:38Z</dcterms:created>
  <dcterms:modified xsi:type="dcterms:W3CDTF">2021-03-19T08:05:04Z</dcterms:modified>
</cp:coreProperties>
</file>