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331" r:id="rId2"/>
    <p:sldId id="545" r:id="rId3"/>
    <p:sldId id="535" r:id="rId4"/>
    <p:sldId id="533" r:id="rId5"/>
    <p:sldId id="534" r:id="rId6"/>
    <p:sldId id="411" r:id="rId7"/>
    <p:sldId id="518" r:id="rId8"/>
    <p:sldId id="519" r:id="rId9"/>
    <p:sldId id="520" r:id="rId10"/>
    <p:sldId id="521" r:id="rId11"/>
    <p:sldId id="522" r:id="rId12"/>
    <p:sldId id="523" r:id="rId13"/>
    <p:sldId id="525" r:id="rId14"/>
    <p:sldId id="524" r:id="rId15"/>
    <p:sldId id="539" r:id="rId16"/>
    <p:sldId id="526" r:id="rId17"/>
    <p:sldId id="527" r:id="rId18"/>
    <p:sldId id="550" r:id="rId19"/>
    <p:sldId id="529" r:id="rId20"/>
    <p:sldId id="530" r:id="rId21"/>
    <p:sldId id="531" r:id="rId22"/>
    <p:sldId id="532" r:id="rId23"/>
    <p:sldId id="540" r:id="rId24"/>
    <p:sldId id="541" r:id="rId25"/>
    <p:sldId id="542" r:id="rId26"/>
    <p:sldId id="543" r:id="rId27"/>
    <p:sldId id="544" r:id="rId28"/>
    <p:sldId id="536" r:id="rId29"/>
    <p:sldId id="547" r:id="rId30"/>
    <p:sldId id="548" r:id="rId31"/>
    <p:sldId id="551" r:id="rId32"/>
    <p:sldId id="404" r:id="rId33"/>
    <p:sldId id="552" r:id="rId34"/>
    <p:sldId id="553" r:id="rId35"/>
    <p:sldId id="554" r:id="rId3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/>
    <p:restoredTop sz="94646"/>
  </p:normalViewPr>
  <p:slideViewPr>
    <p:cSldViewPr snapToGrid="0">
      <p:cViewPr varScale="1">
        <p:scale>
          <a:sx n="63" d="100"/>
          <a:sy n="63" d="100"/>
        </p:scale>
        <p:origin x="584" y="60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用作者的话说，操作系统只有物理学一半难，那就叫 </a:t>
            </a:r>
            <a:r>
              <a:rPr lang="en-US" altLang="zh-CN">
                <a:latin typeface="Times New Roman" panose="02020603050405020304" pitchFamily="18" charset="0"/>
              </a:rPr>
              <a:t>《</a:t>
            </a:r>
            <a:r>
              <a:rPr lang="en-US" altLang="en-US">
                <a:latin typeface="Times New Roman" panose="02020603050405020304" pitchFamily="18" charset="0"/>
              </a:rPr>
              <a:t>Three Easy Pieces》</a:t>
            </a:r>
            <a:r>
              <a:rPr lang="zh-CN" altLang="en-US">
                <a:latin typeface="Times New Roman" panose="02020603050405020304" pitchFamily="18" charset="0"/>
              </a:rPr>
              <a:t>好了。</a:t>
            </a:r>
            <a:r>
              <a:rPr lang="en-US" altLang="en-US">
                <a:latin typeface="Times New Roman" panose="02020603050405020304" pitchFamily="18" charset="0"/>
              </a:rPr>
              <a:t>Three </a:t>
            </a:r>
            <a:r>
              <a:rPr lang="zh-CN" altLang="en-US">
                <a:latin typeface="Times New Roman" panose="02020603050405020304" pitchFamily="18" charset="0"/>
              </a:rPr>
              <a:t>也是指代本书三个部分：虚拟化（</a:t>
            </a:r>
            <a:r>
              <a:rPr lang="en-US" altLang="en-US">
                <a:latin typeface="Times New Roman" panose="02020603050405020304" pitchFamily="18" charset="0"/>
              </a:rPr>
              <a:t>Virtualization），</a:t>
            </a:r>
            <a:r>
              <a:rPr lang="zh-CN" altLang="en-US">
                <a:latin typeface="Times New Roman" panose="02020603050405020304" pitchFamily="18" charset="0"/>
              </a:rPr>
              <a:t>并发（</a:t>
            </a:r>
            <a:r>
              <a:rPr lang="en-US" altLang="en-US">
                <a:latin typeface="Times New Roman" panose="02020603050405020304" pitchFamily="18" charset="0"/>
              </a:rPr>
              <a:t>Concurrency），</a:t>
            </a:r>
            <a:r>
              <a:rPr lang="zh-CN" altLang="en-US">
                <a:latin typeface="Times New Roman" panose="02020603050405020304" pitchFamily="18" charset="0"/>
              </a:rPr>
              <a:t>持久化（</a:t>
            </a:r>
            <a:r>
              <a:rPr lang="en-US" altLang="en-US">
                <a:latin typeface="Times New Roman" panose="02020603050405020304" pitchFamily="18" charset="0"/>
              </a:rPr>
              <a:t>Persistence）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注：视频材料应作为补充材料使用，不能代替上课、看教科书、做习题作业、实验等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72E8-FDB0-4502-A51A-B7A4A00AC4E7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514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pic>
        <p:nvPicPr>
          <p:cNvPr id="1026" name="Picture 2" descr="D:\SDU\软件学院\课程\操作系统(双语)\OS2021\OS上课课件\OSC7 Smal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79" y="3474719"/>
            <a:ext cx="2763048" cy="29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87" y="3387438"/>
            <a:ext cx="2942032" cy="307432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2004" y="6550228"/>
            <a:ext cx="1048675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Ch0-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/33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08:40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DC6FEA-76BA-4682-ACC2-1FF5778D9F8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9599" y="225168"/>
            <a:ext cx="1123950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EC97C1-3B99-4B4D-B6D6-D4C007BD05B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17225" y="5932690"/>
            <a:ext cx="112395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cs.wiley.com/he-bcs/Books?action=index&amp;itemId=0471694665&amp;itemTypeId=BKS&amp;bcsId=221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Gfq_C8cUafXMgt-Nrcv8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d4411v7u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libili.com/video/BV18741137LS" TargetMode="External"/><Relationship Id="rId4" Type="http://schemas.openxmlformats.org/officeDocument/2006/relationships/hyperlink" Target="https://www.bilibili.com/video/BV1Gx411Q7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szhou@sd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Ft411V7JR" TargetMode="External"/><Relationship Id="rId2" Type="http://schemas.openxmlformats.org/officeDocument/2006/relationships/hyperlink" Target="https://www.bilibili.com/video/BV1xJ411W71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N741177F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J7411E7s1" TargetMode="External"/><Relationship Id="rId2" Type="http://schemas.openxmlformats.org/officeDocument/2006/relationships/hyperlink" Target="https://www.bilibili.com/video/BV1F4411F7h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4E411p7y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c54y1D7VC" TargetMode="External"/><Relationship Id="rId2" Type="http://schemas.openxmlformats.org/officeDocument/2006/relationships/hyperlink" Target="https://www.bilibili.com/video/BV1YE411D7n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LW411q7Kk" TargetMode="External"/><Relationship Id="rId5" Type="http://schemas.openxmlformats.org/officeDocument/2006/relationships/hyperlink" Target="https://www.bilibili.com/video/BV1KJ411X712" TargetMode="External"/><Relationship Id="rId4" Type="http://schemas.openxmlformats.org/officeDocument/2006/relationships/hyperlink" Target="https://www.bilibili.com/video/BV1P5411s7a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7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17.tmp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image" Target="../media/image17.tmp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cs.wiley.com/he-bcs/Books?action=index&amp;itemId=0471694665&amp;itemTypeId=BKS&amp;bcsId=22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-boo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bcs.wiley.com/he-bcs/Books?action=index&amp;itemId=1119320917&amp;bcsId=112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925001"/>
          </a:xfrm>
        </p:spPr>
        <p:txBody>
          <a:bodyPr/>
          <a:lstStyle/>
          <a:p>
            <a:pPr eaLnBrk="1" hangingPunct="1"/>
            <a:r>
              <a:rPr lang="en-US" altLang="en-US"/>
              <a:t>Operating Systems</a:t>
            </a:r>
            <a:br>
              <a:rPr lang="en-US" altLang="en-US"/>
            </a:br>
            <a:r>
              <a:rPr lang="en-US" altLang="en-US"/>
              <a:t>Course Information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教材其他版本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047" y="1184860"/>
            <a:ext cx="3909208" cy="4837564"/>
          </a:xfrm>
        </p:spPr>
        <p:txBody>
          <a:bodyPr/>
          <a:lstStyle/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 Concepts (Seventh Edition)</a:t>
            </a: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Abraham Silberschatz, Peter Baer Galvin, Greg Gagne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Wiley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第七版的英文原版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http://bcs.wiley.com/he-bcs/Books?action=index&amp;itemId=0471694665&amp;itemTypeId=BKS&amp;bcsId=2217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C:\Users\U1\Downloads\os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23" y="903148"/>
            <a:ext cx="4357063" cy="567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其他参考教材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6899" y="1149350"/>
            <a:ext cx="3909208" cy="47543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现代操作系统（原书第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Modern Operating Systems 4th Edition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Andrew S. Tanenbaum, Herbert Bos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陈向群，马洪兵 译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机械工业出版社，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</a:p>
        </p:txBody>
      </p:sp>
      <p:pic>
        <p:nvPicPr>
          <p:cNvPr id="6146" name="Picture 2" descr="C:\Users\U1\Downloads\fbedf565a8ae123f5ae2146a3b13f4af_0_0_0_0_wa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3" y="914399"/>
            <a:ext cx="4161482" cy="56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88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其他参考教材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1490" y="1202461"/>
            <a:ext cx="4059679" cy="5002875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精髓与设计原理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第九版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Systems: Internals and Design Principles 9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Ed.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William Stallings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陈向群，陈渝 译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中国工信出版社，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</a:p>
        </p:txBody>
      </p:sp>
      <p:pic>
        <p:nvPicPr>
          <p:cNvPr id="2" name="Picture 2" descr="C:\Users\U1\Downloads\Clipboard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68" y="891251"/>
            <a:ext cx="4180089" cy="56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2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其他参考教材</a:t>
            </a:r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2572" y="1149350"/>
            <a:ext cx="4902796" cy="50028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计算机操作系统（第四版）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汤小丹、 梁红兵、 哲凤屏 、汤子瀛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国内经典教程，一般说的汤子瀛的书，即指此书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U1\Downloads\TB2q0.YoFkoBKNjSZFEXXbrEVXa_!!7232586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3" y="882475"/>
            <a:ext cx="3750017" cy="56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9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其他参考教材</a:t>
            </a:r>
            <a:r>
              <a:rPr lang="en-US" altLang="zh-CN" dirty="0"/>
              <a:t>4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4299" y="1149350"/>
            <a:ext cx="4918082" cy="38227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Systems: Three Easy Pieces</a:t>
            </a:r>
          </a:p>
          <a:p>
            <a:r>
              <a:rPr lang="fr-FR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Remzi H. Arpaci-Dusseau,  Andrea C. Arpaci-Dusseau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V1.01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作者认为教科书应免费开放电子版，但也有纸质版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中文翻译版：操作系统导论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OSTEP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系呼应著名物理学家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Richard Feynman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写的书：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Six Easy Pieces: Essentials of Physics Explained by Its Most Brilliant Teacher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 descr="C:\Users\U1\Downloads\345369550_ba27f344-c753-4cc0-8ae5-c2f1e16bf8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20" y="911120"/>
            <a:ext cx="4388381" cy="56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4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其他参考教材</a:t>
            </a:r>
            <a:r>
              <a:rPr lang="en-US" altLang="zh-CN" dirty="0">
                <a:latin typeface="微软雅黑" panose="020B0503020204020204" pitchFamily="34" charset="-122"/>
              </a:rPr>
              <a:t>5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9" y="1167105"/>
            <a:ext cx="4379014" cy="4852865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操作系统设计与实现</a:t>
            </a:r>
            <a:r>
              <a:rPr lang="en-US" altLang="zh-CN">
                <a:latin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</a:rPr>
              <a:t>第三版</a:t>
            </a:r>
            <a:r>
              <a:rPr lang="en-US" altLang="zh-CN">
                <a:latin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</a:rPr>
              <a:t>上下册</a:t>
            </a:r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</a:rPr>
              <a:t>Operating Systems Design and Implementation</a:t>
            </a:r>
          </a:p>
          <a:p>
            <a:endParaRPr lang="en-US" altLang="zh-CN">
              <a:latin typeface="微软雅黑" panose="020B0503020204020204" pitchFamily="34" charset="-122"/>
            </a:endParaRPr>
          </a:p>
          <a:p>
            <a:r>
              <a:rPr lang="fr-FR" altLang="en-US">
                <a:latin typeface="微软雅黑" panose="020B0503020204020204" pitchFamily="34" charset="-122"/>
              </a:rPr>
              <a:t>Andrew S. Tanenbaum, </a:t>
            </a:r>
            <a:r>
              <a:rPr lang="en-US" altLang="zh-CN">
                <a:latin typeface="微软雅黑" panose="020B0503020204020204" pitchFamily="34" charset="-122"/>
              </a:rPr>
              <a:t>Albert S. Woodhull</a:t>
            </a:r>
          </a:p>
          <a:p>
            <a:r>
              <a:rPr lang="en-US" altLang="zh-CN">
                <a:latin typeface="微软雅黑" panose="020B0503020204020204" pitchFamily="34" charset="-122"/>
              </a:rPr>
              <a:t> </a:t>
            </a:r>
            <a:endParaRPr lang="fr-FR" altLang="en-US">
              <a:latin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</a:rPr>
              <a:t>电子工业出版社</a:t>
            </a:r>
            <a:r>
              <a:rPr lang="en-US" altLang="zh-CN">
                <a:latin typeface="微软雅黑" panose="020B0503020204020204" pitchFamily="34" charset="-122"/>
              </a:rPr>
              <a:t>, 2007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</a:rPr>
              <a:t>结合</a:t>
            </a:r>
            <a:r>
              <a:rPr lang="en-US" altLang="zh-CN">
                <a:latin typeface="微软雅黑" panose="020B0503020204020204" pitchFamily="34" charset="-122"/>
              </a:rPr>
              <a:t>MINIX3</a:t>
            </a:r>
            <a:r>
              <a:rPr lang="zh-CN" altLang="en-US">
                <a:latin typeface="微软雅黑" panose="020B0503020204020204" pitchFamily="34" charset="-122"/>
              </a:rPr>
              <a:t>讲述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Users\U1\Downloads\O1CN01agvvDe1GB3ZBCE0Yn_!!22103078605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24" y="956408"/>
            <a:ext cx="4255477" cy="552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9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其他参考教材</a:t>
            </a:r>
            <a:r>
              <a:rPr lang="en-US" altLang="zh-CN">
                <a:latin typeface="微软雅黑" panose="020B0503020204020204" pitchFamily="34" charset="-122"/>
              </a:rPr>
              <a:t>6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730" y="1104961"/>
            <a:ext cx="5231270" cy="5002875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计算机的心智：操作系统之哲学原理 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邹恒明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机械工业出版社，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 Pursuit of Absolute Simplicity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求于至简，归于永恒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总结了操作系统设计的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条哲学原理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C:\Users\U1\Downloads\20868185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41" y="902256"/>
            <a:ext cx="4197150" cy="559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9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操作系统之哲学原理 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 插图</a:t>
            </a:r>
          </a:p>
        </p:txBody>
      </p:sp>
      <p:pic>
        <p:nvPicPr>
          <p:cNvPr id="3074" name="Picture 2" descr="C:\Users\U1\Downloads\Clipboard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60" y="1019175"/>
            <a:ext cx="6328422" cy="539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47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9BF6-96C5-4A2B-A161-D7F8E4AF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Cloud Disk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57B2E-68AA-46FB-BC7D-717961AD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233489"/>
            <a:ext cx="10765653" cy="4626984"/>
          </a:xfrm>
        </p:spPr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https://pan.baidu.com/s/1Gfq_C8cUafXMgt-Nrcv8pg</a:t>
            </a:r>
            <a:r>
              <a:rPr lang="en-US" altLang="zh-CN" sz="2400">
                <a:solidFill>
                  <a:srgbClr val="0070C0"/>
                </a:solidFill>
              </a:rPr>
              <a:t>    </a:t>
            </a:r>
            <a:r>
              <a:rPr lang="zh-CN" altLang="en-US" sz="2400"/>
              <a:t>提取码：</a:t>
            </a:r>
            <a:r>
              <a:rPr lang="en-US" altLang="zh-CN" sz="2400"/>
              <a:t>osos</a:t>
            </a:r>
          </a:p>
          <a:p>
            <a:r>
              <a:rPr lang="zh-CN" altLang="en-US" sz="2400"/>
              <a:t>包括：</a:t>
            </a:r>
          </a:p>
          <a:p>
            <a:pPr lvl="1"/>
            <a:r>
              <a:rPr lang="zh-CN" altLang="en-US" sz="2400"/>
              <a:t>教学大纲，考试大纲，课件</a:t>
            </a:r>
          </a:p>
          <a:p>
            <a:pPr lvl="1"/>
            <a:r>
              <a:rPr lang="zh-CN" altLang="en-US" sz="2400"/>
              <a:t>实验教学大纲，实验教程，及实验相关资料</a:t>
            </a:r>
          </a:p>
          <a:p>
            <a:r>
              <a:rPr lang="zh-CN" altLang="en-US" sz="2400"/>
              <a:t>部分</a:t>
            </a:r>
            <a:r>
              <a:rPr lang="en-US" altLang="zh-CN" sz="2400"/>
              <a:t>Operating System Concepts</a:t>
            </a:r>
            <a:r>
              <a:rPr lang="zh-CN" altLang="en-US" sz="2400"/>
              <a:t>官方资料</a:t>
            </a:r>
          </a:p>
          <a:p>
            <a:r>
              <a:rPr lang="zh-CN" altLang="en-US" sz="2400"/>
              <a:t>若干学校的课件，其中”</a:t>
            </a:r>
            <a:r>
              <a:rPr lang="en-US" altLang="zh-CN" sz="2400"/>
              <a:t>os-syllabi-master.zip”</a:t>
            </a:r>
            <a:r>
              <a:rPr lang="zh-CN" altLang="en-US" sz="2400"/>
              <a:t>压缩包内含国内外十几个课件</a:t>
            </a:r>
          </a:p>
          <a:p>
            <a:r>
              <a:rPr lang="zh-CN" altLang="en-US" sz="2400"/>
              <a:t>一套视频录像</a:t>
            </a:r>
            <a:r>
              <a:rPr lang="en-US" altLang="zh-CN" sz="2400"/>
              <a:t>(</a:t>
            </a:r>
            <a:r>
              <a:rPr lang="zh-CN" altLang="en-US" sz="2400"/>
              <a:t>哈工大 李治军老师</a:t>
            </a:r>
            <a:r>
              <a:rPr lang="en-US" altLang="zh-CN" sz="2400"/>
              <a:t>)</a:t>
            </a:r>
          </a:p>
          <a:p>
            <a:r>
              <a:rPr lang="zh-CN" altLang="en-US" sz="2400"/>
              <a:t>一套录音</a:t>
            </a:r>
            <a:r>
              <a:rPr lang="en-US" altLang="zh-CN" sz="2400"/>
              <a:t>(</a:t>
            </a:r>
            <a:r>
              <a:rPr lang="zh-CN" altLang="en-US" sz="2400"/>
              <a:t>人大 石文昌老师</a:t>
            </a:r>
            <a:r>
              <a:rPr lang="en-US" altLang="zh-CN" sz="2400"/>
              <a:t>)</a:t>
            </a:r>
          </a:p>
          <a:p>
            <a:r>
              <a:rPr lang="zh-CN" altLang="en-US" sz="2400"/>
              <a:t>一本有关信号量的英文小书</a:t>
            </a:r>
            <a:r>
              <a:rPr lang="en-US" altLang="zh-CN" sz="2400"/>
              <a:t>(291 pp)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8461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Video1-3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https://www.bilibili.com/video/BV1d4411v7u7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/>
              <a:t>操作系统（哈工大李治军老师）</a:t>
            </a:r>
            <a:r>
              <a:rPr lang="en-US" altLang="zh-CN" sz="2400" dirty="0"/>
              <a:t>32</a:t>
            </a:r>
            <a:r>
              <a:rPr lang="zh-CN" altLang="en-US" sz="2400" dirty="0"/>
              <a:t>讲（全）超清   </a:t>
            </a:r>
            <a:r>
              <a:rPr lang="en-US" altLang="zh-CN" sz="2400" dirty="0"/>
              <a:t>22:12:32   </a:t>
            </a:r>
            <a:r>
              <a:rPr lang="zh-CN" altLang="en-US" sz="2400" dirty="0"/>
              <a:t>自编教材</a:t>
            </a:r>
            <a:r>
              <a:rPr lang="en-US" altLang="zh-CN" sz="2400" dirty="0"/>
              <a:t>《</a:t>
            </a:r>
            <a:r>
              <a:rPr lang="zh-CN" altLang="en-US" sz="2400" dirty="0"/>
              <a:t>操作系统原理与实践</a:t>
            </a:r>
            <a:r>
              <a:rPr lang="en-US" altLang="zh-CN" sz="2400" dirty="0"/>
              <a:t>》 mp4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https://www.bilibili.com/video/BV1Gx411Q7ro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[2015 SP] </a:t>
            </a:r>
            <a:r>
              <a:rPr lang="zh-CN" altLang="en-US" sz="2400" dirty="0"/>
              <a:t>北京大学 </a:t>
            </a:r>
            <a:r>
              <a:rPr lang="en-US" altLang="zh-CN" sz="2400" dirty="0"/>
              <a:t>Principles of Operating System </a:t>
            </a:r>
            <a:r>
              <a:rPr lang="zh-CN" altLang="en-US" sz="2400" dirty="0"/>
              <a:t>操作系统原理 </a:t>
            </a:r>
            <a:r>
              <a:rPr lang="en-US" altLang="zh-CN" sz="2400" dirty="0"/>
              <a:t>by </a:t>
            </a:r>
            <a:r>
              <a:rPr lang="zh-CN" altLang="en-US" sz="2400" dirty="0"/>
              <a:t>陈向群  </a:t>
            </a:r>
            <a:r>
              <a:rPr lang="en-US" altLang="zh-CN" sz="2400" dirty="0"/>
              <a:t>18:15:26  MOS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https://www.bilibili.com/video/BV18741137LS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/>
              <a:t>（电子科技大学）计算机操作系统  蒲晓蓉  </a:t>
            </a:r>
            <a:r>
              <a:rPr lang="en-US" altLang="zh-CN" sz="2400" dirty="0"/>
              <a:t>32:08:59</a:t>
            </a:r>
          </a:p>
          <a:p>
            <a:r>
              <a:rPr lang="en-US" altLang="zh-CN" sz="2400" dirty="0"/>
              <a:t>William Stallings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31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Instructor:  </a:t>
            </a:r>
            <a:r>
              <a:rPr lang="en-US" altLang="zh-CN" sz="2400" dirty="0" err="1"/>
              <a:t>Guozhen</a:t>
            </a:r>
            <a:r>
              <a:rPr lang="en-US" altLang="zh-CN" sz="2400" dirty="0"/>
              <a:t> Ren, </a:t>
            </a:r>
            <a:r>
              <a:rPr lang="zh-CN" altLang="en-US" sz="2400" dirty="0"/>
              <a:t>任国珍</a:t>
            </a:r>
            <a:endParaRPr lang="en-US" altLang="zh-CN" sz="2400" dirty="0"/>
          </a:p>
          <a:p>
            <a:endParaRPr lang="zh-CN" altLang="en-US" sz="2400" dirty="0"/>
          </a:p>
          <a:p>
            <a:pPr lvl="1"/>
            <a:r>
              <a:rPr lang="en-US" altLang="zh-CN" sz="2400" dirty="0"/>
              <a:t>Email:   </a:t>
            </a:r>
            <a:r>
              <a:rPr lang="en-US" altLang="zh-CN" sz="2400" dirty="0">
                <a:solidFill>
                  <a:srgbClr val="0070C0"/>
                </a:solidFill>
              </a:rPr>
              <a:t>rgz</a:t>
            </a:r>
            <a:r>
              <a:rPr lang="en-US" altLang="zh-CN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@sdu.edu.cn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pPr lvl="1"/>
            <a:r>
              <a:rPr lang="en-US" altLang="zh-CN" sz="2400" dirty="0"/>
              <a:t>Office:   Research Center of Software and Data Engineering.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          Digital media technology </a:t>
            </a:r>
            <a:r>
              <a:rPr lang="en-US" altLang="zh-CN" sz="2400" dirty="0"/>
              <a:t>Building Rm. 507, </a:t>
            </a:r>
          </a:p>
          <a:p>
            <a:pPr marL="0" indent="0">
              <a:buNone/>
            </a:pPr>
            <a:r>
              <a:rPr lang="en-US" altLang="zh-CN" sz="2400" dirty="0"/>
              <a:t>                      Software Campus, SDU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Assistant for Experiment: </a:t>
            </a:r>
            <a:r>
              <a:rPr lang="en-US" altLang="zh-CN" sz="2400" dirty="0" err="1"/>
              <a:t>Guozhen</a:t>
            </a:r>
            <a:r>
              <a:rPr lang="en-US" altLang="zh-CN" sz="2400" dirty="0"/>
              <a:t> Ren, </a:t>
            </a:r>
            <a:r>
              <a:rPr lang="zh-CN" altLang="en-US" sz="2400" dirty="0"/>
              <a:t>任国珍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02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Video4-6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https://www.bilibili.com/video/BV1xJ411W71v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zh-CN" altLang="en-US" sz="2400"/>
              <a:t>清华大学操作系统课程   向勇、陈渝  </a:t>
            </a:r>
            <a:r>
              <a:rPr lang="en-US" altLang="zh-CN" sz="2400"/>
              <a:t>23:31:50  OSC + William Stallings   uCore/rCore</a:t>
            </a:r>
          </a:p>
          <a:p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https://www.bilibili.com/video/BV1Ft411V7JR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zh-CN" altLang="en-US" sz="2400"/>
              <a:t>浙江大学</a:t>
            </a:r>
            <a:r>
              <a:rPr lang="en-US" altLang="zh-CN" sz="2400"/>
              <a:t>-</a:t>
            </a:r>
            <a:r>
              <a:rPr lang="zh-CN" altLang="en-US" sz="2400"/>
              <a:t>操作系统（国家级精品课） 李善平等五人  </a:t>
            </a:r>
            <a:r>
              <a:rPr lang="en-US" altLang="zh-CN" sz="2400"/>
              <a:t>27:57:44  OSC7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https://www.bilibili.com/video/BV1N741177F5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/>
              <a:t>[</a:t>
            </a:r>
            <a:r>
              <a:rPr lang="zh-CN" altLang="en-US" sz="2400"/>
              <a:t>完结</a:t>
            </a:r>
            <a:r>
              <a:rPr lang="en-US" altLang="zh-CN" sz="2400"/>
              <a:t>] 2020 </a:t>
            </a:r>
            <a:r>
              <a:rPr lang="zh-CN" altLang="en-US" sz="2400"/>
              <a:t>南京大学 “操作系统：设计与实现” </a:t>
            </a:r>
            <a:r>
              <a:rPr lang="en-US" altLang="zh-CN" sz="2400"/>
              <a:t>(</a:t>
            </a:r>
            <a:r>
              <a:rPr lang="zh-CN" altLang="en-US" sz="2400"/>
              <a:t>蒋炎岩</a:t>
            </a:r>
            <a:r>
              <a:rPr lang="en-US" altLang="zh-CN" sz="2400"/>
              <a:t>)   36:09:54   OSTEP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2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Video7-9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https://www.bilibili.com/video/BV1F4411F7hH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/>
              <a:t>《</a:t>
            </a:r>
            <a:r>
              <a:rPr lang="zh-CN" altLang="en-US" sz="2400"/>
              <a:t>操作系统</a:t>
            </a:r>
            <a:r>
              <a:rPr lang="en-US" altLang="zh-CN" sz="2400"/>
              <a:t>》</a:t>
            </a:r>
            <a:r>
              <a:rPr lang="zh-CN" altLang="en-US" sz="2400"/>
              <a:t>人大</a:t>
            </a:r>
            <a:r>
              <a:rPr lang="en-US" altLang="zh-CN" sz="2400"/>
              <a:t>CMR 35:03:15  </a:t>
            </a:r>
            <a:r>
              <a:rPr lang="zh-CN" altLang="en-US" sz="2400"/>
              <a:t>石文昌  </a:t>
            </a:r>
            <a:r>
              <a:rPr lang="en-US" altLang="zh-CN" sz="2400"/>
              <a:t>William Stallings  mp3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https://www.bilibili.com/video/BV1J7411E7s1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zh-CN" altLang="en-US" sz="2400"/>
              <a:t>操作系统原理</a:t>
            </a:r>
            <a:r>
              <a:rPr lang="en-US" altLang="zh-CN" sz="2400"/>
              <a:t>-</a:t>
            </a:r>
            <a:r>
              <a:rPr lang="zh-CN" altLang="en-US" sz="2400"/>
              <a:t>华中科技大学   苏曙光  </a:t>
            </a:r>
            <a:r>
              <a:rPr lang="en-US" altLang="zh-CN" sz="2400"/>
              <a:t>14:27:50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https://www.bilibili.com/video/BV14E411p7yP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zh-CN" altLang="en-US" sz="2400"/>
              <a:t>（西安交通大学）操作系统概念  田丽华  </a:t>
            </a:r>
            <a:r>
              <a:rPr lang="en-US" altLang="zh-CN" sz="2400"/>
              <a:t>9:45:34  OSC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4648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Video10-14(</a:t>
            </a:r>
            <a:r>
              <a:rPr lang="zh-CN" altLang="en-US"/>
              <a:t>考研辅导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4576" y="1233488"/>
            <a:ext cx="7743825" cy="4978776"/>
          </a:xfrm>
        </p:spPr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CN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://www.bilibili.com/video/BV1YE411D7nH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https://www.bilibili.com/video/BV1c54y1D7VC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https://www.bilibili.com/video/BV1P5411s7a7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https://www.bilibili.com/video/BV1KJ411X712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https://www.bilibili.com/video/BV1LW411q7Kk</a:t>
            </a:r>
            <a:endParaRPr lang="en-US" altLang="zh-CN" sz="2400">
              <a:solidFill>
                <a:srgbClr val="0070C0"/>
              </a:solidFill>
            </a:endParaRPr>
          </a:p>
          <a:p>
            <a:endParaRPr lang="en-US" altLang="zh-CN" sz="2400"/>
          </a:p>
          <a:p>
            <a:r>
              <a:rPr lang="en-US" altLang="zh-CN" sz="2400"/>
              <a:t>408 </a:t>
            </a:r>
            <a:r>
              <a:rPr lang="zh-CN" altLang="en-US" sz="2400"/>
              <a:t>计算机学科专业基础综合：数据结构</a:t>
            </a:r>
            <a:r>
              <a:rPr lang="en-US" altLang="zh-CN" sz="2400"/>
              <a:t>45</a:t>
            </a:r>
            <a:r>
              <a:rPr lang="zh-CN" altLang="en-US" sz="2400"/>
              <a:t>分，计算机组成</a:t>
            </a:r>
            <a:r>
              <a:rPr lang="en-US" altLang="zh-CN" sz="2400"/>
              <a:t>45</a:t>
            </a:r>
            <a:r>
              <a:rPr lang="zh-CN" altLang="en-US" sz="2400"/>
              <a:t>分，操作系统</a:t>
            </a:r>
            <a:r>
              <a:rPr lang="en-US" altLang="zh-CN" sz="2400"/>
              <a:t>35</a:t>
            </a:r>
            <a:r>
              <a:rPr lang="zh-CN" altLang="en-US" sz="2400"/>
              <a:t>分，计算机网络</a:t>
            </a:r>
            <a:r>
              <a:rPr lang="en-US" altLang="zh-CN" sz="2400"/>
              <a:t>25</a:t>
            </a:r>
            <a:r>
              <a:rPr lang="zh-CN" altLang="en-US" sz="24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2197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课程讲授范围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6555" y="997818"/>
            <a:ext cx="8877670" cy="5186166"/>
          </a:xfrm>
        </p:spPr>
        <p:txBody>
          <a:bodyPr/>
          <a:lstStyle/>
          <a:p>
            <a:r>
              <a:rPr lang="en-US" altLang="zh-CN" sz="3200" dirty="0"/>
              <a:t>Part 1 Overview(C1-2)</a:t>
            </a:r>
          </a:p>
          <a:p>
            <a:r>
              <a:rPr lang="en-US" altLang="zh-CN" sz="3200" dirty="0"/>
              <a:t>Part 2 Process Management(C3-7)</a:t>
            </a:r>
          </a:p>
          <a:p>
            <a:r>
              <a:rPr lang="en-US" altLang="zh-CN" sz="3200" dirty="0"/>
              <a:t>Part 3 Memory Management(C8-9)</a:t>
            </a:r>
          </a:p>
          <a:p>
            <a:r>
              <a:rPr lang="en-US" altLang="zh-CN" sz="3200" dirty="0"/>
              <a:t>Part 4 Storage Management(C10-13)</a:t>
            </a:r>
          </a:p>
          <a:p>
            <a:r>
              <a:rPr lang="en-US" altLang="zh-CN" sz="3200" dirty="0"/>
              <a:t>Part 5 Protection and Security    </a:t>
            </a:r>
          </a:p>
          <a:p>
            <a:pPr marL="0" indent="0">
              <a:buNone/>
            </a:pPr>
            <a:r>
              <a:rPr lang="en-US" altLang="zh-CN" sz="3200" dirty="0"/>
              <a:t>             (C14 Protection</a:t>
            </a:r>
            <a:r>
              <a:rPr lang="zh-CN" altLang="en-US" sz="3200" dirty="0"/>
              <a:t>部分</a:t>
            </a:r>
            <a:r>
              <a:rPr lang="en-US" altLang="zh-CN" sz="3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6497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课程讲授范围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4576" y="1047057"/>
            <a:ext cx="7743825" cy="5300477"/>
          </a:xfrm>
        </p:spPr>
        <p:txBody>
          <a:bodyPr/>
          <a:lstStyle/>
          <a:p>
            <a:r>
              <a:rPr lang="en-US" altLang="zh-CN"/>
              <a:t>Chapter 1 Introduction</a:t>
            </a:r>
          </a:p>
          <a:p>
            <a:r>
              <a:rPr lang="en-US" altLang="zh-CN"/>
              <a:t>Chapter 2 Operating-System Structures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3 Processes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4 Threads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5 CPU Scheduling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6 Process Synchronization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7 Deadlocks</a:t>
            </a:r>
          </a:p>
          <a:p>
            <a:r>
              <a:rPr lang="en-US" altLang="zh-CN"/>
              <a:t>Chapter 8 Main Memory</a:t>
            </a:r>
          </a:p>
          <a:p>
            <a:r>
              <a:rPr lang="en-US" altLang="zh-CN"/>
              <a:t>Chapter 9 Virtual Memory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10 File-System Interface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11 File-System Implementation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12 Mass-Storage Structure</a:t>
            </a:r>
          </a:p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Chapter 13 I/O Systems</a:t>
            </a:r>
          </a:p>
          <a:p>
            <a:r>
              <a:rPr lang="en-US" altLang="zh-CN"/>
              <a:t>Chapter 14 Protection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5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的三种</a:t>
            </a:r>
            <a:r>
              <a:rPr lang="en-US" altLang="zh-CN"/>
              <a:t> </a:t>
            </a:r>
            <a:r>
              <a:rPr lang="zh-CN" altLang="en-US"/>
              <a:t>“</a:t>
            </a:r>
            <a:r>
              <a:rPr lang="zh-CN" altLang="en-US">
                <a:solidFill>
                  <a:srgbClr val="0070C0"/>
                </a:solidFill>
              </a:rPr>
              <a:t>教学</a:t>
            </a:r>
            <a:r>
              <a:rPr lang="zh-CN" altLang="en-US"/>
              <a:t>”方式 之一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00208"/>
            <a:ext cx="10670959" cy="5057584"/>
          </a:xfrm>
        </p:spPr>
        <p:txBody>
          <a:bodyPr/>
          <a:lstStyle/>
          <a:p>
            <a:r>
              <a:rPr lang="zh-CN" altLang="en-US" sz="2400" b="1" dirty="0"/>
              <a:t>方式一：</a:t>
            </a:r>
            <a:endParaRPr lang="en-US" altLang="zh-CN" sz="2400" b="1" dirty="0"/>
          </a:p>
          <a:p>
            <a:r>
              <a:rPr lang="zh-CN" altLang="en-US" sz="2400" dirty="0"/>
              <a:t>从不同的</a:t>
            </a:r>
            <a:r>
              <a:rPr lang="en-US" altLang="zh-CN" sz="2400" dirty="0"/>
              <a:t>OS</a:t>
            </a:r>
            <a:r>
              <a:rPr lang="zh-CN" altLang="en-US" sz="2400" dirty="0"/>
              <a:t>中归纳总结出共性的东西，并上升到模型、结构、方法、算法、问题的高度。试图用一本教材，一门课程，涵盖并搞清楚</a:t>
            </a:r>
            <a:r>
              <a:rPr lang="en-US" altLang="zh-CN" sz="2400" dirty="0"/>
              <a:t>OS</a:t>
            </a:r>
            <a:r>
              <a:rPr lang="zh-CN" altLang="en-US" sz="2400" dirty="0"/>
              <a:t>主要的方方面面。</a:t>
            </a:r>
            <a:endParaRPr lang="en-US" altLang="zh-CN" sz="2400" dirty="0"/>
          </a:p>
          <a:p>
            <a:r>
              <a:rPr lang="zh-CN" altLang="en-US" sz="2400" dirty="0"/>
              <a:t>教材及课堂上，除非必要，不涉及过多的实际代码，存在的代码也大多是伪代码。</a:t>
            </a:r>
            <a:endParaRPr lang="en-US" altLang="zh-CN" sz="2400" dirty="0"/>
          </a:p>
          <a:p>
            <a:r>
              <a:rPr lang="zh-CN" altLang="en-US" sz="2400" dirty="0"/>
              <a:t>理论课程与附带的实验耦合度一般。实验内容可以加深对课堂内容的理解，但课堂上概念的教学并不依赖于实验代码。</a:t>
            </a:r>
            <a:endParaRPr lang="en-US" altLang="zh-CN" sz="2400" dirty="0"/>
          </a:p>
          <a:p>
            <a:r>
              <a:rPr lang="zh-CN" altLang="en-US" sz="2400" dirty="0"/>
              <a:t>优点：能在有限的时间内，覆盖</a:t>
            </a:r>
            <a:r>
              <a:rPr lang="en-US" altLang="zh-CN" sz="2400" dirty="0"/>
              <a:t>OS</a:t>
            </a:r>
            <a:r>
              <a:rPr lang="zh-CN" altLang="en-US" sz="2400" dirty="0"/>
              <a:t>的各个方面，并突出学习</a:t>
            </a:r>
            <a:r>
              <a:rPr lang="en-US" altLang="zh-CN" sz="2400" dirty="0"/>
              <a:t>OS</a:t>
            </a:r>
            <a:r>
              <a:rPr lang="zh-CN" altLang="en-US" sz="2400" dirty="0"/>
              <a:t>的重点章节。不与具体代码的细枝末叶纠缠</a:t>
            </a:r>
            <a:r>
              <a:rPr lang="en-US" altLang="zh-CN" sz="2400" dirty="0"/>
              <a:t>(</a:t>
            </a:r>
            <a:r>
              <a:rPr lang="zh-CN" altLang="en-US" sz="2400" dirty="0"/>
              <a:t>实际代码往往附带很多与具体硬件相关及语言实现的细节，容易造成失焦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缺点：部分理论知识可能略显抽象，影响理解与记忆，学完</a:t>
            </a:r>
            <a:r>
              <a:rPr lang="en-US" altLang="zh-CN" sz="2400" dirty="0"/>
              <a:t>OS</a:t>
            </a:r>
            <a:r>
              <a:rPr lang="zh-CN" altLang="en-US" sz="2400" dirty="0"/>
              <a:t>后可能依然缺乏感性认识。但可以通过增加后续</a:t>
            </a:r>
            <a:r>
              <a:rPr lang="zh-CN" altLang="en-US" sz="2400" b="1" dirty="0"/>
              <a:t>操作系统课程设计</a:t>
            </a:r>
            <a:r>
              <a:rPr lang="zh-CN" altLang="en-US" sz="2400" dirty="0"/>
              <a:t>来弥补。</a:t>
            </a:r>
          </a:p>
        </p:txBody>
      </p:sp>
    </p:spTree>
    <p:extLst>
      <p:ext uri="{BB962C8B-B14F-4D97-AF65-F5344CB8AC3E}">
        <p14:creationId xmlns:p14="http://schemas.microsoft.com/office/powerpoint/2010/main" val="416251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的三种</a:t>
            </a:r>
            <a:r>
              <a:rPr lang="en-US" altLang="zh-CN"/>
              <a:t> </a:t>
            </a:r>
            <a:r>
              <a:rPr lang="zh-CN" altLang="en-US"/>
              <a:t>“</a:t>
            </a:r>
            <a:r>
              <a:rPr lang="zh-CN" altLang="en-US">
                <a:solidFill>
                  <a:srgbClr val="0070C0"/>
                </a:solidFill>
              </a:rPr>
              <a:t>教学</a:t>
            </a:r>
            <a:r>
              <a:rPr lang="zh-CN" altLang="en-US"/>
              <a:t>”方式 之二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8179"/>
            <a:ext cx="10744940" cy="4957000"/>
          </a:xfrm>
        </p:spPr>
        <p:txBody>
          <a:bodyPr/>
          <a:lstStyle/>
          <a:p>
            <a:r>
              <a:rPr lang="zh-CN" altLang="en-US" sz="2400" b="1" dirty="0"/>
              <a:t>方式二：</a:t>
            </a:r>
            <a:endParaRPr lang="en-US" altLang="zh-CN" sz="2400" b="1" dirty="0"/>
          </a:p>
          <a:p>
            <a:r>
              <a:rPr lang="zh-CN" altLang="en-US" sz="2400" dirty="0"/>
              <a:t>教材及课程的大半内容与方式一类似，但小半是与具体某个实际</a:t>
            </a:r>
            <a:r>
              <a:rPr lang="en-US" altLang="zh-CN" sz="2400" dirty="0"/>
              <a:t>OS(</a:t>
            </a:r>
            <a:r>
              <a:rPr lang="zh-CN" altLang="en-US" sz="2400" dirty="0"/>
              <a:t>通常为低版本，比如</a:t>
            </a:r>
            <a:r>
              <a:rPr lang="en-US" altLang="zh-CN" sz="2400" dirty="0"/>
              <a:t>Linux 0.11)</a:t>
            </a:r>
            <a:r>
              <a:rPr lang="zh-CN" altLang="en-US" sz="2400" dirty="0"/>
              <a:t>，或者小型</a:t>
            </a:r>
            <a:r>
              <a:rPr lang="en-US" altLang="zh-CN" sz="2400" dirty="0"/>
              <a:t>OS(</a:t>
            </a:r>
            <a:r>
              <a:rPr lang="zh-CN" altLang="en-US" sz="2400" dirty="0"/>
              <a:t>比如</a:t>
            </a:r>
            <a:r>
              <a:rPr lang="en-US" altLang="zh-CN" sz="2400" dirty="0"/>
              <a:t>MINIX)</a:t>
            </a:r>
            <a:r>
              <a:rPr lang="zh-CN" altLang="en-US" sz="2400" dirty="0"/>
              <a:t>，或者某个教学用</a:t>
            </a:r>
            <a:r>
              <a:rPr lang="en-US" altLang="zh-CN" sz="2400" dirty="0"/>
              <a:t>OS(</a:t>
            </a:r>
            <a:r>
              <a:rPr lang="zh-CN" altLang="en-US" sz="2400" dirty="0"/>
              <a:t>比如</a:t>
            </a:r>
            <a:r>
              <a:rPr lang="en-US" altLang="zh-CN" sz="2400" dirty="0"/>
              <a:t>Xv6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ChCore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uCore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rCore</a:t>
            </a:r>
            <a:r>
              <a:rPr lang="zh-CN" altLang="en-US" sz="2400" dirty="0"/>
              <a:t>等</a:t>
            </a:r>
            <a:r>
              <a:rPr lang="en-US" altLang="zh-CN" sz="2400" dirty="0"/>
              <a:t>)</a:t>
            </a:r>
            <a:r>
              <a:rPr lang="zh-CN" altLang="en-US" sz="2400" dirty="0"/>
              <a:t>紧密联系在一起的。</a:t>
            </a:r>
            <a:endParaRPr lang="en-US" altLang="zh-CN" sz="2400" dirty="0"/>
          </a:p>
          <a:p>
            <a:r>
              <a:rPr lang="zh-CN" altLang="en-US" sz="2400" dirty="0"/>
              <a:t>教材或课堂上，讲授实际实际代码的地方比较多。</a:t>
            </a:r>
            <a:endParaRPr lang="en-US" altLang="zh-CN" sz="2400" dirty="0"/>
          </a:p>
          <a:p>
            <a:r>
              <a:rPr lang="zh-CN" altLang="en-US" sz="2400" dirty="0"/>
              <a:t>理论课程与附带的实验紧密耦合。</a:t>
            </a:r>
            <a:endParaRPr lang="en-US" altLang="zh-CN" sz="2400" dirty="0"/>
          </a:p>
          <a:p>
            <a:r>
              <a:rPr lang="zh-CN" altLang="en-US" sz="2400" dirty="0"/>
              <a:t>优点：部分章节结合代码与实验，能做到深入理解，捅破最后一层窗户纸。在时间充足的前提下，比方法一掌握的更透彻。</a:t>
            </a:r>
            <a:endParaRPr lang="en-US" altLang="zh-CN" sz="2400" dirty="0"/>
          </a:p>
          <a:p>
            <a:r>
              <a:rPr lang="zh-CN" altLang="en-US" sz="2400" dirty="0"/>
              <a:t>缺点：容易陷入具体的代码实现及繁琐的硬件操作细节上，造成耗费大量时间，而影响对重点章节概念的教学。</a:t>
            </a:r>
            <a:endParaRPr lang="en-US" altLang="zh-CN" sz="2400" dirty="0"/>
          </a:p>
          <a:p>
            <a:r>
              <a:rPr lang="zh-CN" altLang="en-US" sz="2400" dirty="0"/>
              <a:t>更适合于学习能动性比较强的学生及院校。对前序课程，比如对汇编语言的要求稍高。要求的教辅人数较多，水平较高。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95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的三种</a:t>
            </a:r>
            <a:r>
              <a:rPr lang="en-US" altLang="zh-CN"/>
              <a:t> </a:t>
            </a:r>
            <a:r>
              <a:rPr lang="zh-CN" altLang="en-US"/>
              <a:t>“</a:t>
            </a:r>
            <a:r>
              <a:rPr lang="zh-CN" altLang="en-US">
                <a:solidFill>
                  <a:srgbClr val="0070C0"/>
                </a:solidFill>
              </a:rPr>
              <a:t>教学</a:t>
            </a:r>
            <a:r>
              <a:rPr lang="zh-CN" altLang="en-US"/>
              <a:t>”方式 之三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8586" y="1233489"/>
            <a:ext cx="10049523" cy="4626984"/>
          </a:xfrm>
        </p:spPr>
        <p:txBody>
          <a:bodyPr/>
          <a:lstStyle/>
          <a:p>
            <a:r>
              <a:rPr lang="zh-CN" altLang="en-US" sz="2400" b="1"/>
              <a:t>方式三：</a:t>
            </a:r>
            <a:endParaRPr lang="en-US" altLang="zh-CN" sz="2400" b="1"/>
          </a:p>
          <a:p>
            <a:r>
              <a:rPr lang="zh-CN" altLang="en-US" sz="2400"/>
              <a:t>教材及课程的小半内容讲授一般性的理论，大半讲授某个实际的</a:t>
            </a:r>
            <a:r>
              <a:rPr lang="en-US" altLang="zh-CN" sz="2400"/>
              <a:t>OS(</a:t>
            </a:r>
            <a:r>
              <a:rPr lang="zh-CN" altLang="en-US" sz="2400"/>
              <a:t>比如</a:t>
            </a:r>
            <a:r>
              <a:rPr lang="en-US" altLang="zh-CN" sz="2400"/>
              <a:t>Linux</a:t>
            </a:r>
            <a:r>
              <a:rPr lang="zh-CN" altLang="en-US" sz="2400"/>
              <a:t>内核</a:t>
            </a:r>
            <a:r>
              <a:rPr lang="en-US" altLang="zh-CN" sz="2400"/>
              <a:t>)</a:t>
            </a:r>
            <a:r>
              <a:rPr lang="zh-CN" altLang="en-US" sz="2400"/>
              <a:t>，包括架构、模块、代码实现、系统调用等等。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适合于已经学过</a:t>
            </a:r>
            <a:r>
              <a:rPr lang="en-US" altLang="zh-CN" sz="2400"/>
              <a:t>OS</a:t>
            </a:r>
            <a:r>
              <a:rPr lang="zh-CN" altLang="en-US" sz="2400"/>
              <a:t>课程，进行某个方面再提高的人。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早期的某些</a:t>
            </a:r>
            <a:r>
              <a:rPr lang="en-US" altLang="zh-CN" sz="2400"/>
              <a:t>OS</a:t>
            </a:r>
            <a:r>
              <a:rPr lang="zh-CN" altLang="en-US" sz="2400"/>
              <a:t>教材，因为当时理论还不够系统，也大多这样讲授。其他课程，如计算机网络等，也存在相似的情况。</a:t>
            </a:r>
          </a:p>
        </p:txBody>
      </p:sp>
    </p:spTree>
    <p:extLst>
      <p:ext uri="{BB962C8B-B14F-4D97-AF65-F5344CB8AC3E}">
        <p14:creationId xmlns:p14="http://schemas.microsoft.com/office/powerpoint/2010/main" val="2505431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256" y="1233489"/>
            <a:ext cx="10351363" cy="4626984"/>
          </a:xfrm>
        </p:spPr>
        <p:txBody>
          <a:bodyPr/>
          <a:lstStyle/>
          <a:p>
            <a:r>
              <a:rPr lang="zh-CN" altLang="en-US" sz="3200"/>
              <a:t>期末闭卷考试成绩占大部分</a:t>
            </a:r>
            <a:r>
              <a:rPr lang="en-US" altLang="zh-CN" sz="3200"/>
              <a:t>(80%)</a:t>
            </a:r>
          </a:p>
          <a:p>
            <a:endParaRPr lang="en-US" altLang="zh-CN" sz="3200"/>
          </a:p>
          <a:p>
            <a:r>
              <a:rPr lang="zh-CN" altLang="en-US" sz="3200"/>
              <a:t>平时成绩占小部分</a:t>
            </a:r>
            <a:r>
              <a:rPr lang="en-US" altLang="zh-CN" sz="3200"/>
              <a:t>(</a:t>
            </a:r>
            <a:r>
              <a:rPr lang="zh-CN" altLang="en-US" sz="3200"/>
              <a:t>包括实验代码及实验报告、作业、考勤</a:t>
            </a:r>
            <a:r>
              <a:rPr lang="en-US" altLang="zh-CN" sz="3200"/>
              <a:t>)(20%)</a:t>
            </a:r>
          </a:p>
          <a:p>
            <a:endParaRPr lang="en-US" altLang="zh-CN" sz="3200"/>
          </a:p>
          <a:p>
            <a:r>
              <a:rPr lang="zh-CN" altLang="en-US" sz="3200"/>
              <a:t>若想取得好成绩，必须把每一部分都尽量做好，并且期末考试复习好发挥好</a:t>
            </a:r>
          </a:p>
        </p:txBody>
      </p:sp>
    </p:spTree>
    <p:extLst>
      <p:ext uri="{BB962C8B-B14F-4D97-AF65-F5344CB8AC3E}">
        <p14:creationId xmlns:p14="http://schemas.microsoft.com/office/powerpoint/2010/main" val="425619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976036"/>
            <a:ext cx="10972799" cy="4626984"/>
          </a:xfrm>
        </p:spPr>
        <p:txBody>
          <a:bodyPr/>
          <a:lstStyle/>
          <a:p>
            <a:r>
              <a:rPr lang="zh-CN" altLang="en-US" sz="2800" dirty="0"/>
              <a:t>老师在课后或课上，通过长江雨课堂布置作业</a:t>
            </a:r>
            <a:endParaRPr lang="en-US" altLang="zh-CN" sz="2800" dirty="0"/>
          </a:p>
          <a:p>
            <a:r>
              <a:rPr lang="zh-CN" altLang="en-US" sz="2800" dirty="0"/>
              <a:t>同学们通过雨课堂上交作业，注意截止时间</a:t>
            </a:r>
            <a:endParaRPr lang="en-US" altLang="zh-CN" sz="2800" dirty="0"/>
          </a:p>
          <a:p>
            <a:r>
              <a:rPr lang="zh-CN" altLang="en-US" sz="2800"/>
              <a:t>在雨课堂作业界面直接做作业，需要时写在纸上拍照发送。请注意拍照后文字的方向，微信没有图片旋转功能，电脑版微信难以旋转显示器，只能另存为后再看作业</a:t>
            </a:r>
            <a:endParaRPr lang="en-US" altLang="zh-CN" sz="2800"/>
          </a:p>
          <a:p>
            <a:r>
              <a:rPr lang="zh-CN" altLang="en-US" sz="2800"/>
              <a:t>一</a:t>
            </a:r>
            <a:r>
              <a:rPr lang="zh-CN" altLang="en-US" sz="2800" dirty="0"/>
              <a:t>次作业在超过截止时间后，无法再上交</a:t>
            </a:r>
            <a:endParaRPr lang="en-US" altLang="zh-CN" sz="2800" dirty="0"/>
          </a:p>
          <a:p>
            <a:r>
              <a:rPr lang="zh-CN" altLang="en-US" sz="2800" dirty="0"/>
              <a:t>补交作业可雨</a:t>
            </a:r>
            <a:r>
              <a:rPr lang="zh-CN" altLang="en-US" sz="2800"/>
              <a:t>课堂私信提交文字或</a:t>
            </a:r>
            <a:r>
              <a:rPr lang="en-US" altLang="zh-CN" sz="2800"/>
              <a:t>/</a:t>
            </a:r>
            <a:r>
              <a:rPr lang="zh-CN" altLang="en-US" sz="2800"/>
              <a:t>和图片，</a:t>
            </a:r>
            <a:r>
              <a:rPr lang="zh-CN" altLang="en-US" sz="2800" dirty="0"/>
              <a:t>但雨课堂没有私信提醒</a:t>
            </a:r>
            <a:r>
              <a:rPr lang="zh-CN" altLang="en-US" sz="2800"/>
              <a:t>显示，老师会不定期地检查有无补交作业的，回复“收到”就是已记录</a:t>
            </a:r>
            <a:endParaRPr lang="en-US" altLang="zh-CN" sz="2800"/>
          </a:p>
          <a:p>
            <a:r>
              <a:rPr lang="zh-CN" altLang="en-US" sz="2800"/>
              <a:t>补交的作业会扣掉部分分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141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0696" y="225426"/>
            <a:ext cx="8077200" cy="576263"/>
          </a:xfrm>
        </p:spPr>
        <p:txBody>
          <a:bodyPr/>
          <a:lstStyle/>
          <a:p>
            <a:r>
              <a:rPr lang="en-US" altLang="zh-CN" sz="2800"/>
              <a:t>Abstract View of Components of Computer</a:t>
            </a:r>
            <a:endParaRPr lang="zh-CN" alt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95" y="1567994"/>
            <a:ext cx="6287796" cy="445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83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248" y="1190803"/>
            <a:ext cx="8682360" cy="5330151"/>
          </a:xfrm>
        </p:spPr>
        <p:txBody>
          <a:bodyPr/>
          <a:lstStyle/>
          <a:p>
            <a:r>
              <a:rPr lang="en-US" altLang="zh-CN" sz="2400" dirty="0"/>
              <a:t>6-13</a:t>
            </a:r>
            <a:r>
              <a:rPr lang="zh-CN" altLang="en-US" sz="2400" dirty="0"/>
              <a:t>周，周二 </a:t>
            </a:r>
            <a:r>
              <a:rPr lang="en-US" altLang="zh-CN" sz="2400" dirty="0"/>
              <a:t>20:00-22:00</a:t>
            </a:r>
            <a:r>
              <a:rPr lang="zh-CN" altLang="en-US" sz="2400" dirty="0"/>
              <a:t>，实验楼</a:t>
            </a:r>
            <a:r>
              <a:rPr lang="en-US" altLang="zh-CN" sz="2400" dirty="0"/>
              <a:t>303</a:t>
            </a:r>
          </a:p>
          <a:p>
            <a:r>
              <a:rPr lang="zh-CN" altLang="en-US" sz="2400" dirty="0"/>
              <a:t>实验老师：任国珍</a:t>
            </a:r>
            <a:endParaRPr lang="en-US" altLang="zh-CN" sz="2400" dirty="0"/>
          </a:p>
          <a:p>
            <a:r>
              <a:rPr lang="zh-CN" altLang="en-US" sz="2400" dirty="0"/>
              <a:t>实验详情见网盘文档：</a:t>
            </a:r>
            <a:r>
              <a:rPr lang="zh-CN" altLang="en-US" sz="2400" b="1" dirty="0"/>
              <a:t>操作系统实验大纲</a:t>
            </a:r>
            <a:r>
              <a:rPr lang="en-US" altLang="zh-CN" sz="2400" b="1" dirty="0"/>
              <a:t>-2020.docx</a:t>
            </a:r>
          </a:p>
          <a:p>
            <a:r>
              <a:rPr lang="zh-CN" altLang="en-US" sz="2400" dirty="0"/>
              <a:t>实验教程见网盘文档：</a:t>
            </a:r>
            <a:r>
              <a:rPr lang="en-US" altLang="zh-CN" sz="2400" b="1" dirty="0"/>
              <a:t>2020-</a:t>
            </a:r>
            <a:r>
              <a:rPr lang="zh-CN" altLang="en-US" sz="2400" b="1" dirty="0"/>
              <a:t>操作系统实验指导书</a:t>
            </a:r>
            <a:r>
              <a:rPr lang="en-US" altLang="zh-CN" sz="2400" b="1" dirty="0"/>
              <a:t>.pdf</a:t>
            </a:r>
            <a:endParaRPr lang="en-US" altLang="zh-CN" sz="2400" dirty="0"/>
          </a:p>
          <a:p>
            <a:r>
              <a:rPr lang="zh-CN" altLang="en-US" sz="2400" dirty="0"/>
              <a:t>请在实验开始前，提前安装</a:t>
            </a:r>
            <a:r>
              <a:rPr lang="en-US" altLang="zh-CN" sz="2400" dirty="0"/>
              <a:t>Linux(</a:t>
            </a:r>
            <a:r>
              <a:rPr lang="zh-CN" altLang="en-US" sz="2400" dirty="0"/>
              <a:t>推荐在虚拟机内安装，也可安装</a:t>
            </a:r>
            <a:r>
              <a:rPr lang="en-US" altLang="zh-CN" sz="2400" dirty="0"/>
              <a:t>Windows + Linux</a:t>
            </a:r>
            <a:r>
              <a:rPr lang="zh-CN" altLang="en-US" sz="2400" dirty="0"/>
              <a:t>双系统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按照</a:t>
            </a:r>
            <a:r>
              <a:rPr lang="en-US" altLang="zh-CN" sz="2400" b="1" dirty="0">
                <a:solidFill>
                  <a:srgbClr val="0070C0"/>
                </a:solidFill>
              </a:rPr>
              <a:t>《</a:t>
            </a:r>
            <a:r>
              <a:rPr lang="zh-CN" altLang="en-US" sz="2400" b="1" dirty="0">
                <a:solidFill>
                  <a:srgbClr val="0070C0"/>
                </a:solidFill>
              </a:rPr>
              <a:t>操作系统原理实用实验教程</a:t>
            </a:r>
            <a:r>
              <a:rPr lang="en-US" altLang="zh-CN" sz="2400" b="1" dirty="0">
                <a:solidFill>
                  <a:srgbClr val="0070C0"/>
                </a:solidFill>
              </a:rPr>
              <a:t>》</a:t>
            </a:r>
            <a:r>
              <a:rPr lang="zh-CN" altLang="en-US" sz="2400" b="1" dirty="0">
                <a:solidFill>
                  <a:srgbClr val="0070C0"/>
                </a:solidFill>
              </a:rPr>
              <a:t>的“第一部分、操作系统命令实验”，自行学习，并完成其中的五个实验</a:t>
            </a:r>
            <a:r>
              <a:rPr lang="zh-CN" altLang="en-US" sz="2400" dirty="0"/>
              <a:t>。以达到熟悉</a:t>
            </a:r>
            <a:r>
              <a:rPr lang="en-US" altLang="zh-CN" sz="2400" dirty="0"/>
              <a:t>Linux</a:t>
            </a:r>
            <a:r>
              <a:rPr lang="zh-CN" altLang="en-US" sz="2400" dirty="0"/>
              <a:t>界面及常用命令，初步掌握</a:t>
            </a:r>
            <a:r>
              <a:rPr lang="en-US" altLang="zh-CN" sz="2400" dirty="0"/>
              <a:t>Linux</a:t>
            </a:r>
            <a:r>
              <a:rPr lang="zh-CN" altLang="en-US" sz="2400" dirty="0"/>
              <a:t>下常用</a:t>
            </a:r>
            <a:r>
              <a:rPr lang="en-US" altLang="zh-CN" sz="2400" dirty="0"/>
              <a:t>C/C++</a:t>
            </a:r>
            <a:r>
              <a:rPr lang="zh-CN" altLang="en-US" sz="2400" dirty="0"/>
              <a:t>开发工具的使用的目的。</a:t>
            </a:r>
          </a:p>
        </p:txBody>
      </p:sp>
    </p:spTree>
    <p:extLst>
      <p:ext uri="{BB962C8B-B14F-4D97-AF65-F5344CB8AC3E}">
        <p14:creationId xmlns:p14="http://schemas.microsoft.com/office/powerpoint/2010/main" val="68163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AC4F-499E-4260-AEFC-B2979559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Extra Keywords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FD1F1-D974-4238-8347-ED41B9A9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233489"/>
            <a:ext cx="10215238" cy="4626984"/>
          </a:xfrm>
        </p:spPr>
        <p:txBody>
          <a:bodyPr/>
          <a:lstStyle/>
          <a:p>
            <a:r>
              <a:rPr lang="zh-CN" altLang="en-US" sz="2400"/>
              <a:t>仅供有兴趣，有能力，又有时间的同学进一步深入学习研究之用</a:t>
            </a:r>
          </a:p>
          <a:p>
            <a:pPr lvl="1"/>
            <a:r>
              <a:rPr lang="en-US" altLang="zh-CN" sz="2400"/>
              <a:t>MIT 6.828</a:t>
            </a:r>
          </a:p>
          <a:p>
            <a:pPr lvl="1"/>
            <a:r>
              <a:rPr lang="en-US" altLang="zh-CN" sz="2400"/>
              <a:t>Xv6</a:t>
            </a:r>
          </a:p>
          <a:p>
            <a:pPr lvl="1"/>
            <a:r>
              <a:rPr lang="en-US" altLang="zh-CN" sz="2400"/>
              <a:t>uCore/rCore</a:t>
            </a:r>
          </a:p>
          <a:p>
            <a:pPr lvl="1"/>
            <a:r>
              <a:rPr lang="en-US" altLang="zh-CN" sz="2400"/>
              <a:t>ChCore</a:t>
            </a:r>
          </a:p>
          <a:p>
            <a:pPr lvl="1"/>
            <a:r>
              <a:rPr lang="en-US" altLang="zh-CN" sz="2400"/>
              <a:t>Nachos</a:t>
            </a:r>
          </a:p>
          <a:p>
            <a:pPr lvl="1"/>
            <a:r>
              <a:rPr lang="en-US" altLang="zh-CN" sz="2400"/>
              <a:t>Pintos</a:t>
            </a:r>
          </a:p>
          <a:p>
            <a:pPr lvl="1"/>
            <a:r>
              <a:rPr lang="en-US" altLang="zh-CN" sz="2400"/>
              <a:t>OS/161</a:t>
            </a:r>
          </a:p>
          <a:p>
            <a:pPr lvl="1"/>
            <a:r>
              <a:rPr lang="en-US" altLang="zh-CN" sz="2400"/>
              <a:t>Linux 0.11/0.12 Source Code</a:t>
            </a:r>
          </a:p>
          <a:p>
            <a:pPr lvl="1"/>
            <a:r>
              <a:rPr lang="en-US" altLang="zh-CN" sz="2400"/>
              <a:t>MINIX Source Code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0426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Systems</a:t>
            </a:r>
            <a:br>
              <a:rPr lang="en-US" altLang="en-US"/>
            </a:br>
            <a:r>
              <a:rPr lang="en-US" altLang="en-US"/>
              <a:t>Course Information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27E1A1-FD3B-447A-9601-76B92E60EE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1"/>
            <a:ext cx="9753600" cy="143909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Choose the operating system software from below: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823F7C-6FBE-4987-9470-31280A0DC0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17646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DOS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3A93EC-2FEA-4E2B-9599-49820A7B27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03371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virtual machine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B9BC61-0AA0-4072-A5E3-9070509E8F9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89096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C1D66F-84A7-4ED0-B1AF-C59232910FC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77046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B5E566-2522-447A-9821-67F01B44C9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571625" y="2240757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6B6A79-458F-4CE9-96BF-FE68F373F3D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3098007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21150-AE51-4B86-8D1C-2DDED64A660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955257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94599C-A219-4EC3-A262-FD2E5D400B3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77046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A2E427-EA11-45EB-8ED5-FCD820FFCEF9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81EDF8-059A-4930-9BDF-A1933137B04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80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BIOS(Basic Input/Output System)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61974A-5A79-42AA-84A5-2C1A90ECBB40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525905" y="57086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DCA346-9F68-4611-BB18-A33308BC9E7C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E2C70C2F-4582-4DA7-B81A-53E1021D4C5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48790DD4-727A-4F9E-A387-698504CE37E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620EFEBD-F57B-46BD-AD95-2E749422354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5DF5A837-164B-4058-8F0B-69CC3A10F5E8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0F85294-0CE2-4EDE-9963-9545AA5FA1B8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211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D408F3-0843-42AD-8D6D-FF7BFB8659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Can we use the computers without operating system?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BC94CB-0F4D-4A47-A5B9-64245EA105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2A0001-949B-4BA8-81EB-CB5C0AD5562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25A867-685B-4A65-B9EB-D533C16CCC8C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AECB51-9F2A-4C15-A839-595E16BF6FF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C86432-1CB3-4387-AE6F-730320322C5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E49352-F354-40E4-8F71-7FF9BC60DA4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585DF13-D543-43FA-A40B-373450CBAD2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46F8117-06DE-490E-BF04-82DE8A24479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BFF5385-E415-440D-B19E-165C77FB7ADE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E2E8E2F-0D47-4AFD-B48E-23711D4A5FE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8A44110-D81F-42E7-B9CC-9D50530317E2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9111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B43A5A-D7D5-4514-BB1C-EF863D2E65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50081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do you think the computer operating system can do :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566D8-C35A-4C44-BAD2-B00D17C666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Allocate hardware resources</a:t>
            </a:r>
            <a:endParaRPr kumimoji="0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AB7240-5B08-497D-8C50-ADB210C03A3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357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 </a:t>
            </a:r>
            <a:r>
              <a:rPr kumimoji="0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execution of one program from start to end </a:t>
            </a:r>
            <a:endParaRPr kumimoji="0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26CCDC-533E-4697-8EB5-4F6844D313D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Manage the programs' running progress</a:t>
            </a:r>
            <a:endParaRPr kumimoji="0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EBDFB-44A6-49E4-8265-80EDFCD43A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 methods for the user to use the computer</a:t>
            </a:r>
            <a:endParaRPr kumimoji="0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3044A2-8E44-4A18-8B5E-9727E531C4B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119E10-07CA-4E34-B908-F60E448E514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3421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C92973-DB9A-423E-91C9-22B8622892A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993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565A8C-740A-4E35-83DE-CF36E2E1622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5B361-F90A-42F3-8256-5B0AEBAB065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55070F-75A0-490B-8FC3-A4B3FAF966B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072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Execute user programs' instructions</a:t>
            </a:r>
            <a:endParaRPr kumimoji="0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669E76-6125-4454-BB02-A8E7D00BE2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571625" y="5136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B91524-E2AA-41AB-A7A1-E6F61CA5BF4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643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 methods for programming</a:t>
            </a:r>
            <a:endParaRPr kumimoji="0"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7D70AF-1CD7-4ECE-801E-835D1DC5F431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571625" y="5707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BE4B93-C722-4B21-823C-004BE5D3ADC6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1051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1AF9C1B9-4670-492D-8ED9-7F2F4893ACB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1051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CA6F52A-BB05-4B77-8196-DEE9FA21DBC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1051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F439B69E-6ECC-4712-9B00-A5080C7BCE68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1051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19998CB-0E43-4735-BE57-0725A0009E7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1973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0E2A4F9-C210-45CE-8524-D294600737B1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21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前序课程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33489"/>
            <a:ext cx="10972799" cy="4626984"/>
          </a:xfrm>
        </p:spPr>
        <p:txBody>
          <a:bodyPr/>
          <a:lstStyle/>
          <a:p>
            <a:r>
              <a:rPr lang="zh-CN" altLang="en-US" sz="2800"/>
              <a:t>数据结构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计算机组织与结构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高级程序设计语言</a:t>
            </a:r>
            <a:r>
              <a:rPr lang="en-US" altLang="zh-CN" sz="2800"/>
              <a:t>(c/c++)</a:t>
            </a:r>
          </a:p>
          <a:p>
            <a:endParaRPr lang="en-US" altLang="zh-CN" sz="2800"/>
          </a:p>
          <a:p>
            <a:r>
              <a:rPr lang="en-US" altLang="zh-CN" sz="2800"/>
              <a:t>(</a:t>
            </a:r>
            <a:r>
              <a:rPr lang="zh-CN" altLang="en-US" sz="2800"/>
              <a:t>汇编语言</a:t>
            </a:r>
            <a:r>
              <a:rPr lang="en-US" altLang="zh-CN" sz="2800"/>
              <a:t>(x86-32/64))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15649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后续课程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操作系统课程设计</a:t>
            </a:r>
            <a:r>
              <a:rPr lang="en-US" altLang="zh-CN" sz="2800" dirty="0"/>
              <a:t>(</a:t>
            </a:r>
            <a:r>
              <a:rPr lang="zh-CN" altLang="en-US" sz="2800" dirty="0"/>
              <a:t>部分班级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zh-CN" altLang="en-US" sz="2800" dirty="0"/>
              <a:t>计算机网络</a:t>
            </a:r>
            <a:r>
              <a:rPr lang="en-US" altLang="zh-CN" sz="2800" dirty="0"/>
              <a:t>)</a:t>
            </a:r>
          </a:p>
          <a:p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zh-CN" altLang="en-US" sz="2800" dirty="0"/>
              <a:t>高级操作系统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47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5022" y="1010202"/>
            <a:ext cx="3909208" cy="541884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操作系统概念（第七版 影印版）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 Concepts (Seventh Edition)</a:t>
            </a: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Abraham Silberschatz, Peter Baer Galvin, Greg Gagne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高等教育出版社，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目前国内英文影印版的最高版本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http://bcs.wiley.com/he-bcs/Books?action=index&amp;itemId=0471694665&amp;itemTypeId=BKS&amp;bcsId=2217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D:\SDU\软件学院\课程\操作系统(双语)\OS2021\OS上课课件\操作系统概念 (第七版 影印版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75" y="871054"/>
            <a:ext cx="4433103" cy="56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教材其他版本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0166" y="1220525"/>
            <a:ext cx="3909208" cy="4416949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操作系统概念 第七版 翻译版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 Concepts (Seventh Edition)</a:t>
            </a: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Abraham Silberschatz, Peter Baer Galvin, Greg Gagne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郑扣根 译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高等教育出版社，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D:\SDU\软件学院\课程\操作系统(双语)\OS2021\OS上课课件\操作系统概念 (第七版 翻译版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89" y="914401"/>
            <a:ext cx="4700093" cy="5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5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教材其他版本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047" y="1149351"/>
            <a:ext cx="3909208" cy="5367197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操作系统概念 第九版 翻译版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 Concepts (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Nin</a:t>
            </a:r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th Edition)</a:t>
            </a: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Abraham Silberschatz, Peter Baer Galvin, Greg Gagne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郑扣根，唐杰，李善平 译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高等教育出版社，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目前中文翻译版的最高版本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D:\SDU\软件学院\课程\操作系统(双语)\OS2021\OS上课课件\操作系统概念 (第九版 翻译版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74" y="925825"/>
            <a:ext cx="4424483" cy="55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0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651" y="228601"/>
            <a:ext cx="6380163" cy="576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教材其他版本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4909" y="1123498"/>
            <a:ext cx="3647483" cy="5241825"/>
          </a:xfrm>
        </p:spPr>
        <p:txBody>
          <a:bodyPr/>
          <a:lstStyle/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 Concepts (Tenth Edition)</a:t>
            </a:r>
          </a:p>
          <a:p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Abraham Silberschatz, Peter Baer Galvin, Greg Gagne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Wiley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目前英文原版的最高版本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https://os-book.com/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https://bcs.wiley.com/he-bcs/Books?action=index&amp;itemId=1119320917&amp;bcsId=11228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C:\Users\U1\Downloads\os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72" y="902827"/>
            <a:ext cx="4573929" cy="56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55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17223</TotalTime>
  <Words>2153</Words>
  <Application>Microsoft Office PowerPoint</Application>
  <PresentationFormat>宽屏</PresentationFormat>
  <Paragraphs>307</Paragraphs>
  <Slides>35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微软雅黑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Operating Systems Course Information</vt:lpstr>
      <vt:lpstr>Personnel</vt:lpstr>
      <vt:lpstr>Abstract View of Components of Computer</vt:lpstr>
      <vt:lpstr>前序课程</vt:lpstr>
      <vt:lpstr>后续课程</vt:lpstr>
      <vt:lpstr>教材</vt:lpstr>
      <vt:lpstr>教材其他版本1</vt:lpstr>
      <vt:lpstr>教材其他版本2</vt:lpstr>
      <vt:lpstr>教材其他版本3</vt:lpstr>
      <vt:lpstr>教材其他版本4</vt:lpstr>
      <vt:lpstr>其他参考教材1</vt:lpstr>
      <vt:lpstr>其他参考教材2</vt:lpstr>
      <vt:lpstr>其他参考教材3</vt:lpstr>
      <vt:lpstr>其他参考教材4</vt:lpstr>
      <vt:lpstr>其他参考教材5</vt:lpstr>
      <vt:lpstr>其他参考教材6</vt:lpstr>
      <vt:lpstr>操作系统之哲学原理 第2版 插图</vt:lpstr>
      <vt:lpstr>Cloud Disk</vt:lpstr>
      <vt:lpstr>Video1-3</vt:lpstr>
      <vt:lpstr>Video4-6</vt:lpstr>
      <vt:lpstr>Video7-9</vt:lpstr>
      <vt:lpstr>Video10-14(考研辅导)</vt:lpstr>
      <vt:lpstr>课程讲授范围</vt:lpstr>
      <vt:lpstr>课程讲授范围(续)</vt:lpstr>
      <vt:lpstr>OS的三种 “教学”方式 之一</vt:lpstr>
      <vt:lpstr>OS的三种 “教学”方式 之二</vt:lpstr>
      <vt:lpstr>OS的三种 “教学”方式 之三</vt:lpstr>
      <vt:lpstr>Grade</vt:lpstr>
      <vt:lpstr>Assignment</vt:lpstr>
      <vt:lpstr>Experiment</vt:lpstr>
      <vt:lpstr>Extra Keywords</vt:lpstr>
      <vt:lpstr>Operating Systems Course Information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rengz</cp:lastModifiedBy>
  <cp:revision>418</cp:revision>
  <cp:lastPrinted>2020-11-04T14:30:39Z</cp:lastPrinted>
  <dcterms:created xsi:type="dcterms:W3CDTF">2011-01-13T23:43:38Z</dcterms:created>
  <dcterms:modified xsi:type="dcterms:W3CDTF">2022-02-28T01:21:49Z</dcterms:modified>
</cp:coreProperties>
</file>