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84"/>
  </p:notesMasterIdLst>
  <p:handoutMasterIdLst>
    <p:handoutMasterId r:id="rId85"/>
  </p:handoutMasterIdLst>
  <p:sldIdLst>
    <p:sldId id="331" r:id="rId2"/>
    <p:sldId id="348" r:id="rId3"/>
    <p:sldId id="462" r:id="rId4"/>
    <p:sldId id="463" r:id="rId5"/>
    <p:sldId id="464" r:id="rId6"/>
    <p:sldId id="449" r:id="rId7"/>
    <p:sldId id="448" r:id="rId8"/>
    <p:sldId id="453" r:id="rId9"/>
    <p:sldId id="454" r:id="rId10"/>
    <p:sldId id="465" r:id="rId11"/>
    <p:sldId id="466" r:id="rId12"/>
    <p:sldId id="350" r:id="rId13"/>
    <p:sldId id="351" r:id="rId14"/>
    <p:sldId id="450" r:id="rId15"/>
    <p:sldId id="352" r:id="rId16"/>
    <p:sldId id="467" r:id="rId17"/>
    <p:sldId id="353" r:id="rId18"/>
    <p:sldId id="452" r:id="rId19"/>
    <p:sldId id="468" r:id="rId20"/>
    <p:sldId id="469" r:id="rId21"/>
    <p:sldId id="356" r:id="rId22"/>
    <p:sldId id="420" r:id="rId23"/>
    <p:sldId id="357" r:id="rId24"/>
    <p:sldId id="358" r:id="rId25"/>
    <p:sldId id="359" r:id="rId26"/>
    <p:sldId id="455" r:id="rId27"/>
    <p:sldId id="360" r:id="rId28"/>
    <p:sldId id="470" r:id="rId29"/>
    <p:sldId id="361" r:id="rId30"/>
    <p:sldId id="471" r:id="rId31"/>
    <p:sldId id="393" r:id="rId32"/>
    <p:sldId id="363" r:id="rId33"/>
    <p:sldId id="364" r:id="rId34"/>
    <p:sldId id="408" r:id="rId35"/>
    <p:sldId id="366" r:id="rId36"/>
    <p:sldId id="421" r:id="rId37"/>
    <p:sldId id="403" r:id="rId38"/>
    <p:sldId id="367" r:id="rId39"/>
    <p:sldId id="369" r:id="rId40"/>
    <p:sldId id="370" r:id="rId41"/>
    <p:sldId id="371" r:id="rId42"/>
    <p:sldId id="372" r:id="rId43"/>
    <p:sldId id="373" r:id="rId44"/>
    <p:sldId id="374" r:id="rId45"/>
    <p:sldId id="375" r:id="rId46"/>
    <p:sldId id="410" r:id="rId47"/>
    <p:sldId id="376" r:id="rId48"/>
    <p:sldId id="457" r:id="rId49"/>
    <p:sldId id="458" r:id="rId50"/>
    <p:sldId id="377" r:id="rId51"/>
    <p:sldId id="378" r:id="rId52"/>
    <p:sldId id="379" r:id="rId53"/>
    <p:sldId id="472" r:id="rId54"/>
    <p:sldId id="422" r:id="rId55"/>
    <p:sldId id="381" r:id="rId56"/>
    <p:sldId id="382" r:id="rId57"/>
    <p:sldId id="407" r:id="rId58"/>
    <p:sldId id="384" r:id="rId59"/>
    <p:sldId id="385" r:id="rId60"/>
    <p:sldId id="473" r:id="rId61"/>
    <p:sldId id="395" r:id="rId62"/>
    <p:sldId id="396" r:id="rId63"/>
    <p:sldId id="386" r:id="rId64"/>
    <p:sldId id="398" r:id="rId65"/>
    <p:sldId id="397" r:id="rId66"/>
    <p:sldId id="474" r:id="rId67"/>
    <p:sldId id="390" r:id="rId68"/>
    <p:sldId id="391" r:id="rId69"/>
    <p:sldId id="409" r:id="rId70"/>
    <p:sldId id="400" r:id="rId71"/>
    <p:sldId id="401" r:id="rId72"/>
    <p:sldId id="402" r:id="rId73"/>
    <p:sldId id="387" r:id="rId74"/>
    <p:sldId id="392" r:id="rId75"/>
    <p:sldId id="436" r:id="rId76"/>
    <p:sldId id="459" r:id="rId77"/>
    <p:sldId id="437" r:id="rId78"/>
    <p:sldId id="460" r:id="rId79"/>
    <p:sldId id="438" r:id="rId80"/>
    <p:sldId id="461" r:id="rId81"/>
    <p:sldId id="439" r:id="rId82"/>
    <p:sldId id="404" r:id="rId83"/>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63" d="100"/>
          <a:sy n="63" d="100"/>
        </p:scale>
        <p:origin x="584" y="40"/>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342900" y="696913"/>
            <a:ext cx="6197600" cy="3486150"/>
          </a:xfrm>
          <a:ln/>
        </p:spPr>
      </p:sp>
      <p:sp>
        <p:nvSpPr>
          <p:cNvPr id="5222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342900" y="696913"/>
            <a:ext cx="6197600" cy="3486150"/>
          </a:xfrm>
          <a:ln/>
        </p:spPr>
      </p:sp>
      <p:sp>
        <p:nvSpPr>
          <p:cNvPr id="573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342900" y="696913"/>
            <a:ext cx="6197600" cy="3486150"/>
          </a:xfrm>
          <a:ln/>
        </p:spPr>
      </p:sp>
      <p:sp>
        <p:nvSpPr>
          <p:cNvPr id="5939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342900" y="696913"/>
            <a:ext cx="6197600" cy="3486150"/>
          </a:xfrm>
          <a:ln/>
        </p:spPr>
      </p:sp>
      <p:sp>
        <p:nvSpPr>
          <p:cNvPr id="6144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342900" y="696913"/>
            <a:ext cx="6197600" cy="3486150"/>
          </a:xfrm>
          <a:ln/>
        </p:spPr>
      </p:sp>
      <p:sp>
        <p:nvSpPr>
          <p:cNvPr id="634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342900" y="696913"/>
            <a:ext cx="6197600" cy="3486150"/>
          </a:xfrm>
          <a:ln/>
        </p:spPr>
      </p:sp>
      <p:sp>
        <p:nvSpPr>
          <p:cNvPr id="655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342900" y="696913"/>
            <a:ext cx="6197600" cy="3486150"/>
          </a:xfrm>
          <a:ln/>
        </p:spPr>
      </p:sp>
      <p:sp>
        <p:nvSpPr>
          <p:cNvPr id="655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extLst>
      <p:ext uri="{BB962C8B-B14F-4D97-AF65-F5344CB8AC3E}">
        <p14:creationId xmlns:p14="http://schemas.microsoft.com/office/powerpoint/2010/main" val="410346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342900" y="696913"/>
            <a:ext cx="6197600" cy="3486150"/>
          </a:xfrm>
          <a:ln/>
        </p:spPr>
      </p:sp>
      <p:sp>
        <p:nvSpPr>
          <p:cNvPr id="686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zh-CN">
                <a:latin typeface="Times New Roman" pitchFamily="18" charset="0"/>
              </a:rPr>
              <a:t>Wear-Levelling</a:t>
            </a:r>
            <a:r>
              <a:rPr lang="zh-CN" altLang="en-US">
                <a:latin typeface="Times New Roman" pitchFamily="18" charset="0"/>
              </a:rPr>
              <a:t>。动态磨损均衡，静态磨损均衡，坏块管理</a:t>
            </a:r>
            <a:endParaRPr lang="zh-CN" altLang="zh-CN">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342900" y="696913"/>
            <a:ext cx="6197600" cy="3486150"/>
          </a:xfrm>
          <a:ln/>
        </p:spPr>
      </p:sp>
      <p:sp>
        <p:nvSpPr>
          <p:cNvPr id="706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42900" y="696913"/>
            <a:ext cx="6197600" cy="3486150"/>
          </a:xfrm>
          <a:ln/>
        </p:spPr>
      </p:sp>
      <p:sp>
        <p:nvSpPr>
          <p:cNvPr id="727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342900" y="696913"/>
            <a:ext cx="6197600" cy="3486150"/>
          </a:xfrm>
          <a:ln/>
        </p:spPr>
      </p:sp>
      <p:sp>
        <p:nvSpPr>
          <p:cNvPr id="215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42900" y="696913"/>
            <a:ext cx="6197600" cy="3486150"/>
          </a:xfrm>
          <a:ln/>
        </p:spPr>
      </p:sp>
      <p:sp>
        <p:nvSpPr>
          <p:cNvPr id="747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342900" y="696913"/>
            <a:ext cx="6197600" cy="3486150"/>
          </a:xfrm>
          <a:ln/>
        </p:spPr>
      </p:sp>
      <p:sp>
        <p:nvSpPr>
          <p:cNvPr id="7782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342900" y="696913"/>
            <a:ext cx="6197600" cy="3486150"/>
          </a:xfrm>
          <a:ln/>
        </p:spPr>
      </p:sp>
      <p:sp>
        <p:nvSpPr>
          <p:cNvPr id="7987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342900" y="696913"/>
            <a:ext cx="6197600" cy="3486150"/>
          </a:xfrm>
          <a:ln/>
        </p:spPr>
      </p:sp>
      <p:sp>
        <p:nvSpPr>
          <p:cNvPr id="8192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342900" y="696913"/>
            <a:ext cx="6197600" cy="3486150"/>
          </a:xfrm>
          <a:ln/>
        </p:spPr>
      </p:sp>
      <p:sp>
        <p:nvSpPr>
          <p:cNvPr id="8397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42900" y="696913"/>
            <a:ext cx="6197600" cy="3486150"/>
          </a:xfrm>
          <a:ln/>
        </p:spPr>
      </p:sp>
      <p:sp>
        <p:nvSpPr>
          <p:cNvPr id="8601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42900" y="696913"/>
            <a:ext cx="6197600" cy="3486150"/>
          </a:xfrm>
          <a:ln/>
        </p:spPr>
      </p:sp>
      <p:sp>
        <p:nvSpPr>
          <p:cNvPr id="890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42900" y="696913"/>
            <a:ext cx="6197600" cy="3486150"/>
          </a:xfrm>
          <a:ln/>
        </p:spPr>
      </p:sp>
      <p:sp>
        <p:nvSpPr>
          <p:cNvPr id="911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342900" y="696913"/>
            <a:ext cx="6197600" cy="3486150"/>
          </a:xfrm>
          <a:ln/>
        </p:spPr>
      </p:sp>
      <p:sp>
        <p:nvSpPr>
          <p:cNvPr id="9318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42900" y="696913"/>
            <a:ext cx="6197600" cy="3486150"/>
          </a:xfrm>
          <a:ln/>
        </p:spPr>
      </p:sp>
      <p:sp>
        <p:nvSpPr>
          <p:cNvPr id="952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342900" y="696913"/>
            <a:ext cx="6197600" cy="3486150"/>
          </a:xfrm>
          <a:ln/>
        </p:spPr>
      </p:sp>
      <p:sp>
        <p:nvSpPr>
          <p:cNvPr id="296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342900" y="696913"/>
            <a:ext cx="6197600" cy="3486150"/>
          </a:xfrm>
          <a:ln/>
        </p:spPr>
      </p:sp>
      <p:sp>
        <p:nvSpPr>
          <p:cNvPr id="972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342900" y="696913"/>
            <a:ext cx="6197600" cy="3486150"/>
          </a:xfrm>
          <a:ln/>
        </p:spPr>
      </p:sp>
      <p:sp>
        <p:nvSpPr>
          <p:cNvPr id="993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342900" y="696913"/>
            <a:ext cx="6197600" cy="3486150"/>
          </a:xfrm>
          <a:ln/>
        </p:spPr>
      </p:sp>
      <p:sp>
        <p:nvSpPr>
          <p:cNvPr id="10137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342900" y="696913"/>
            <a:ext cx="6197600" cy="3486150"/>
          </a:xfrm>
          <a:ln/>
        </p:spPr>
      </p:sp>
      <p:sp>
        <p:nvSpPr>
          <p:cNvPr id="10342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98500"/>
            <a:ext cx="6197600" cy="3486150"/>
          </a:xfrm>
        </p:spPr>
      </p:sp>
      <p:sp>
        <p:nvSpPr>
          <p:cNvPr id="3" name="备注占位符 2"/>
          <p:cNvSpPr>
            <a:spLocks noGrp="1"/>
          </p:cNvSpPr>
          <p:nvPr>
            <p:ph type="body" idx="1"/>
          </p:nvPr>
        </p:nvSpPr>
        <p:spPr/>
        <p:txBody>
          <a:bodyPr/>
          <a:lstStyle/>
          <a:p>
            <a:r>
              <a:rPr lang="en-US" altLang="zh-CN"/>
              <a:t>A secondary storage device refers to any non-volatile storage device that is internal or external to the computer. It can be any storage device beyond the primary storage that enables permanent data storage. A secondary storage device is also known as an auxiliary storage device, backup storage device, tier 2 storage, or external storage.</a:t>
            </a:r>
            <a:endParaRPr lang="zh-CN" altLang="en-US"/>
          </a:p>
        </p:txBody>
      </p:sp>
      <p:sp>
        <p:nvSpPr>
          <p:cNvPr id="4" name="灯片编号占位符 3"/>
          <p:cNvSpPr>
            <a:spLocks noGrp="1"/>
          </p:cNvSpPr>
          <p:nvPr>
            <p:ph type="sldNum" sz="quarter" idx="10"/>
          </p:nvPr>
        </p:nvSpPr>
        <p:spPr/>
        <p:txBody>
          <a:bodyPr/>
          <a:lstStyle/>
          <a:p>
            <a:fld id="{6C89CD5A-CACD-4127-B67B-A3F8E90DFE53}" type="slidenum">
              <a:rPr lang="en-US" altLang="zh-CN" smtClean="0"/>
              <a:pPr/>
              <a:t>54</a:t>
            </a:fld>
            <a:endParaRPr lang="en-US" altLang="zh-CN"/>
          </a:p>
        </p:txBody>
      </p:sp>
    </p:spTree>
    <p:extLst>
      <p:ext uri="{BB962C8B-B14F-4D97-AF65-F5344CB8AC3E}">
        <p14:creationId xmlns:p14="http://schemas.microsoft.com/office/powerpoint/2010/main" val="57411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342900" y="696913"/>
            <a:ext cx="6197600" cy="3486150"/>
          </a:xfrm>
          <a:ln/>
        </p:spPr>
      </p:sp>
      <p:sp>
        <p:nvSpPr>
          <p:cNvPr id="1085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zh-CN">
                <a:latin typeface="Times New Roman" pitchFamily="18" charset="0"/>
              </a:rPr>
              <a:t>Hinge:</a:t>
            </a:r>
            <a:r>
              <a:rPr lang="zh-CN" altLang="en-US">
                <a:latin typeface="Times New Roman" pitchFamily="18" charset="0"/>
              </a:rPr>
              <a:t>铰链；枢纽；中枢；关键。</a:t>
            </a:r>
            <a:endParaRPr lang="en-US" altLang="zh-CN">
              <a:latin typeface="Times New Roman" pitchFamily="18" charset="0"/>
            </a:endParaRPr>
          </a:p>
          <a:p>
            <a:r>
              <a:rPr lang="en-US" altLang="zh-CN">
                <a:latin typeface="Times New Roman" pitchFamily="18" charset="0"/>
              </a:rPr>
              <a:t>Tertiary</a:t>
            </a:r>
            <a:r>
              <a:rPr lang="zh-CN" altLang="en-US">
                <a:latin typeface="Times New Roman" pitchFamily="18" charset="0"/>
              </a:rPr>
              <a:t>：第三的；第三位的；第三级的</a:t>
            </a:r>
            <a:endParaRPr lang="zh-CN" altLang="zh-CN">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42900" y="696913"/>
            <a:ext cx="6197600" cy="3486150"/>
          </a:xfrm>
          <a:ln/>
        </p:spPr>
      </p:sp>
      <p:sp>
        <p:nvSpPr>
          <p:cNvPr id="11059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342900" y="696913"/>
            <a:ext cx="6197600" cy="3486150"/>
          </a:xfrm>
          <a:ln/>
        </p:spPr>
      </p:sp>
      <p:sp>
        <p:nvSpPr>
          <p:cNvPr id="11264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342900" y="696913"/>
            <a:ext cx="6197600" cy="3486150"/>
          </a:xfrm>
          <a:ln/>
        </p:spPr>
      </p:sp>
      <p:sp>
        <p:nvSpPr>
          <p:cNvPr id="1157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342900" y="696913"/>
            <a:ext cx="6197600" cy="3486150"/>
          </a:xfrm>
          <a:ln/>
        </p:spPr>
      </p:sp>
      <p:sp>
        <p:nvSpPr>
          <p:cNvPr id="1177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zh-CN">
                <a:latin typeface="Times New Roman" pitchFamily="18" charset="0"/>
              </a:rPr>
              <a:t>Escalation</a:t>
            </a:r>
            <a:r>
              <a:rPr lang="zh-CN" altLang="en-US">
                <a:latin typeface="Times New Roman" pitchFamily="18" charset="0"/>
              </a:rPr>
              <a:t>：升级；扩大；增加</a:t>
            </a:r>
            <a:endParaRPr lang="zh-CN" altLang="zh-CN">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42900" y="696913"/>
            <a:ext cx="6197600" cy="3486150"/>
          </a:xfrm>
          <a:ln/>
        </p:spPr>
      </p:sp>
      <p:sp>
        <p:nvSpPr>
          <p:cNvPr id="317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98500"/>
            <a:ext cx="6197600" cy="3486150"/>
          </a:xfrm>
        </p:spPr>
      </p:sp>
      <p:sp>
        <p:nvSpPr>
          <p:cNvPr id="3" name="备注占位符 2"/>
          <p:cNvSpPr>
            <a:spLocks noGrp="1"/>
          </p:cNvSpPr>
          <p:nvPr>
            <p:ph type="body" idx="1"/>
          </p:nvPr>
        </p:nvSpPr>
        <p:spPr/>
        <p:txBody>
          <a:bodyPr/>
          <a:lstStyle/>
          <a:p>
            <a:r>
              <a:rPr lang="en-US" altLang="zh-CN"/>
              <a:t>Blur</a:t>
            </a:r>
            <a:r>
              <a:rPr lang="zh-CN" altLang="en-US"/>
              <a:t>：（使）变得模糊不清；（使）视线模糊；（使）看不清；（使）难以区分。</a:t>
            </a:r>
            <a:endParaRPr lang="en-US" altLang="zh-CN"/>
          </a:p>
          <a:p>
            <a:r>
              <a:rPr lang="en-US" altLang="zh-CN"/>
              <a:t>Ubiquitous</a:t>
            </a:r>
            <a:r>
              <a:rPr lang="zh-CN" altLang="en-US"/>
              <a:t>：似乎无所不在的；十分普遍的</a:t>
            </a:r>
          </a:p>
        </p:txBody>
      </p:sp>
      <p:sp>
        <p:nvSpPr>
          <p:cNvPr id="4" name="灯片编号占位符 3"/>
          <p:cNvSpPr>
            <a:spLocks noGrp="1"/>
          </p:cNvSpPr>
          <p:nvPr>
            <p:ph type="sldNum" sz="quarter" idx="10"/>
          </p:nvPr>
        </p:nvSpPr>
        <p:spPr/>
        <p:txBody>
          <a:bodyPr/>
          <a:lstStyle/>
          <a:p>
            <a:fld id="{6C89CD5A-CACD-4127-B67B-A3F8E90DFE53}" type="slidenum">
              <a:rPr lang="en-US" altLang="zh-CN" smtClean="0"/>
              <a:pPr/>
              <a:t>63</a:t>
            </a:fld>
            <a:endParaRPr lang="en-US" altLang="zh-CN"/>
          </a:p>
        </p:txBody>
      </p:sp>
    </p:spTree>
    <p:extLst>
      <p:ext uri="{BB962C8B-B14F-4D97-AF65-F5344CB8AC3E}">
        <p14:creationId xmlns:p14="http://schemas.microsoft.com/office/powerpoint/2010/main" val="26787059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98500"/>
            <a:ext cx="6197600" cy="3486150"/>
          </a:xfrm>
        </p:spPr>
      </p:sp>
      <p:sp>
        <p:nvSpPr>
          <p:cNvPr id="3" name="备注占位符 2"/>
          <p:cNvSpPr>
            <a:spLocks noGrp="1"/>
          </p:cNvSpPr>
          <p:nvPr>
            <p:ph type="body" idx="1"/>
          </p:nvPr>
        </p:nvSpPr>
        <p:spPr/>
        <p:txBody>
          <a:bodyPr/>
          <a:lstStyle/>
          <a:p>
            <a:r>
              <a:rPr lang="en-US" altLang="zh-CN"/>
              <a:t>Gyroscope</a:t>
            </a:r>
            <a:r>
              <a:rPr lang="zh-CN" altLang="en-US"/>
              <a:t>：陀螺仪。这里应该指的是运动传感器</a:t>
            </a:r>
          </a:p>
        </p:txBody>
      </p:sp>
      <p:sp>
        <p:nvSpPr>
          <p:cNvPr id="4" name="灯片编号占位符 3"/>
          <p:cNvSpPr>
            <a:spLocks noGrp="1"/>
          </p:cNvSpPr>
          <p:nvPr>
            <p:ph type="sldNum" sz="quarter" idx="10"/>
          </p:nvPr>
        </p:nvSpPr>
        <p:spPr/>
        <p:txBody>
          <a:bodyPr/>
          <a:lstStyle/>
          <a:p>
            <a:fld id="{6C89CD5A-CACD-4127-B67B-A3F8E90DFE53}" type="slidenum">
              <a:rPr lang="en-US" altLang="zh-CN" smtClean="0"/>
              <a:pPr/>
              <a:t>64</a:t>
            </a:fld>
            <a:endParaRPr lang="en-US" altLang="zh-CN"/>
          </a:p>
        </p:txBody>
      </p:sp>
    </p:spTree>
    <p:extLst>
      <p:ext uri="{BB962C8B-B14F-4D97-AF65-F5344CB8AC3E}">
        <p14:creationId xmlns:p14="http://schemas.microsoft.com/office/powerpoint/2010/main" val="3505984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342900" y="696913"/>
            <a:ext cx="6197600" cy="3486150"/>
          </a:xfrm>
          <a:ln/>
        </p:spPr>
      </p:sp>
      <p:sp>
        <p:nvSpPr>
          <p:cNvPr id="1280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342900" y="696913"/>
            <a:ext cx="6197600" cy="3486150"/>
          </a:xfrm>
          <a:ln/>
        </p:spPr>
      </p:sp>
      <p:sp>
        <p:nvSpPr>
          <p:cNvPr id="13005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342900" y="696913"/>
            <a:ext cx="6197600" cy="3486150"/>
          </a:xfrm>
          <a:ln/>
        </p:spPr>
      </p:sp>
      <p:sp>
        <p:nvSpPr>
          <p:cNvPr id="1320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342900" y="696913"/>
            <a:ext cx="6197600" cy="3486150"/>
          </a:xfrm>
          <a:ln/>
        </p:spPr>
      </p:sp>
      <p:sp>
        <p:nvSpPr>
          <p:cNvPr id="1341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342900" y="696913"/>
            <a:ext cx="6197600" cy="3486150"/>
          </a:xfrm>
          <a:ln/>
        </p:spPr>
      </p:sp>
      <p:sp>
        <p:nvSpPr>
          <p:cNvPr id="13619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342900" y="696913"/>
            <a:ext cx="6197600" cy="3486150"/>
          </a:xfrm>
          <a:ln/>
        </p:spPr>
      </p:sp>
      <p:sp>
        <p:nvSpPr>
          <p:cNvPr id="13824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98500"/>
            <a:ext cx="6197600" cy="3486150"/>
          </a:xfrm>
        </p:spPr>
      </p:sp>
      <p:sp>
        <p:nvSpPr>
          <p:cNvPr id="3" name="备注占位符 2"/>
          <p:cNvSpPr>
            <a:spLocks noGrp="1"/>
          </p:cNvSpPr>
          <p:nvPr>
            <p:ph type="body" idx="1"/>
          </p:nvPr>
        </p:nvSpPr>
        <p:spPr/>
        <p:txBody>
          <a:bodyPr/>
          <a:lstStyle/>
          <a:p>
            <a:r>
              <a:rPr lang="en-US" altLang="zh-CN"/>
              <a:t>Prevalent:</a:t>
            </a:r>
            <a:r>
              <a:rPr lang="zh-CN" altLang="en-US"/>
              <a:t>流行的；普遍存在的；盛行的</a:t>
            </a:r>
          </a:p>
        </p:txBody>
      </p:sp>
      <p:sp>
        <p:nvSpPr>
          <p:cNvPr id="4" name="灯片编号占位符 3"/>
          <p:cNvSpPr>
            <a:spLocks noGrp="1"/>
          </p:cNvSpPr>
          <p:nvPr>
            <p:ph type="sldNum" sz="quarter" idx="10"/>
          </p:nvPr>
        </p:nvSpPr>
        <p:spPr/>
        <p:txBody>
          <a:bodyPr/>
          <a:lstStyle/>
          <a:p>
            <a:fld id="{6C89CD5A-CACD-4127-B67B-A3F8E90DFE53}" type="slidenum">
              <a:rPr lang="en-US" altLang="zh-CN" smtClean="0"/>
              <a:pPr/>
              <a:t>73</a:t>
            </a:fld>
            <a:endParaRPr lang="en-US" altLang="zh-CN"/>
          </a:p>
        </p:txBody>
      </p:sp>
    </p:spTree>
    <p:extLst>
      <p:ext uri="{BB962C8B-B14F-4D97-AF65-F5344CB8AC3E}">
        <p14:creationId xmlns:p14="http://schemas.microsoft.com/office/powerpoint/2010/main" val="14054358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342900" y="696913"/>
            <a:ext cx="6197600" cy="3486150"/>
          </a:xfrm>
          <a:ln/>
        </p:spPr>
      </p:sp>
      <p:sp>
        <p:nvSpPr>
          <p:cNvPr id="1413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342900" y="696913"/>
            <a:ext cx="6197600" cy="3486150"/>
          </a:xfrm>
          <a:ln/>
        </p:spPr>
      </p:sp>
      <p:sp>
        <p:nvSpPr>
          <p:cNvPr id="3584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82</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342900" y="696913"/>
            <a:ext cx="6197600" cy="3486150"/>
          </a:xfrm>
          <a:ln/>
        </p:spPr>
      </p:sp>
      <p:sp>
        <p:nvSpPr>
          <p:cNvPr id="378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42900" y="696913"/>
            <a:ext cx="6197600" cy="3486150"/>
          </a:xfrm>
          <a:ln/>
        </p:spPr>
      </p:sp>
      <p:sp>
        <p:nvSpPr>
          <p:cNvPr id="399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342900" y="696913"/>
            <a:ext cx="6197600" cy="3486150"/>
          </a:xfrm>
          <a:ln/>
        </p:spPr>
      </p:sp>
      <p:sp>
        <p:nvSpPr>
          <p:cNvPr id="440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342900" y="696913"/>
            <a:ext cx="6197600" cy="3486150"/>
          </a:xfrm>
          <a:ln/>
        </p:spPr>
      </p:sp>
      <p:sp>
        <p:nvSpPr>
          <p:cNvPr id="460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zh-CN" altLang="zh-CN">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222004" y="6550228"/>
            <a:ext cx="1048675"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a:solidFill>
                  <a:srgbClr val="006699"/>
                </a:solidFill>
                <a:latin typeface="Helvetica" panose="020B0604020202020204" pitchFamily="34" charset="0"/>
              </a:rPr>
              <a:t>Ch1-</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a:solidFill>
                  <a:srgbClr val="006699"/>
                </a:solidFill>
                <a:latin typeface="Helvetica" panose="020B0604020202020204" pitchFamily="34" charset="0"/>
              </a:rPr>
              <a:t>/82</a:t>
            </a:r>
            <a:endParaRPr lang="en-US" altLang="en-US" sz="1400" b="1" dirty="0">
              <a:solidFill>
                <a:srgbClr val="006699"/>
              </a:solidFill>
              <a:latin typeface="Helvetica" panose="020B0604020202020204" pitchFamily="34" charset="0"/>
            </a:endParaRP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09:22</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6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49BE2-237A-447F-8387-7393AD124F0B}"/>
              </a:ext>
            </a:extLst>
          </p:cNvPr>
          <p:cNvSpPr>
            <a:spLocks noGrp="1"/>
          </p:cNvSpPr>
          <p:nvPr>
            <p:ph type="title"/>
          </p:nvPr>
        </p:nvSpPr>
        <p:spPr/>
        <p:txBody>
          <a:bodyPr/>
          <a:lstStyle/>
          <a:p>
            <a:r>
              <a:rPr lang="en-US" altLang="zh-CN"/>
              <a:t>History of OS </a:t>
            </a:r>
            <a:endParaRPr lang="zh-CN" altLang="en-US"/>
          </a:p>
        </p:txBody>
      </p:sp>
      <p:sp>
        <p:nvSpPr>
          <p:cNvPr id="3" name="内容占位符 2">
            <a:extLst>
              <a:ext uri="{FF2B5EF4-FFF2-40B4-BE49-F238E27FC236}">
                <a16:creationId xmlns:a16="http://schemas.microsoft.com/office/drawing/2014/main" id="{CDF41CE2-0FA5-48AA-A7D1-03D243F9139F}"/>
              </a:ext>
            </a:extLst>
          </p:cNvPr>
          <p:cNvSpPr>
            <a:spLocks noGrp="1"/>
          </p:cNvSpPr>
          <p:nvPr>
            <p:ph idx="1"/>
          </p:nvPr>
        </p:nvSpPr>
        <p:spPr>
          <a:xfrm>
            <a:off x="1526960" y="1233489"/>
            <a:ext cx="9055224" cy="4626984"/>
          </a:xfrm>
        </p:spPr>
        <p:txBody>
          <a:bodyPr/>
          <a:lstStyle/>
          <a:p>
            <a:r>
              <a:rPr lang="en-US" altLang="zh-CN" sz="2800" dirty="0"/>
              <a:t>With the development of computer technology, OS becomes more powerful.</a:t>
            </a:r>
          </a:p>
          <a:p>
            <a:pPr lvl="1"/>
            <a:r>
              <a:rPr lang="en-US" altLang="zh-CN" sz="2800" dirty="0"/>
              <a:t>To improve the efficiency of resources</a:t>
            </a:r>
          </a:p>
          <a:p>
            <a:pPr lvl="1"/>
            <a:r>
              <a:rPr lang="en-US" altLang="zh-CN" sz="2800" dirty="0"/>
              <a:t>To become more comfortable for users</a:t>
            </a:r>
          </a:p>
          <a:p>
            <a:pPr lvl="1"/>
            <a:r>
              <a:rPr lang="en-US" altLang="zh-CN" sz="2800" dirty="0" err="1"/>
              <a:t>Hardwares</a:t>
            </a:r>
            <a:r>
              <a:rPr lang="en-US" altLang="zh-CN" sz="2800" dirty="0"/>
              <a:t> are developing</a:t>
            </a:r>
          </a:p>
          <a:p>
            <a:pPr lvl="1"/>
            <a:r>
              <a:rPr lang="en-US" altLang="zh-CN" sz="2800" dirty="0"/>
              <a:t>Architecture changes</a:t>
            </a:r>
            <a:br>
              <a:rPr lang="en-US" altLang="zh-CN" sz="2800" dirty="0"/>
            </a:br>
            <a:endParaRPr lang="zh-CN" altLang="en-US" sz="2800" dirty="0"/>
          </a:p>
        </p:txBody>
      </p:sp>
    </p:spTree>
    <p:extLst>
      <p:ext uri="{BB962C8B-B14F-4D97-AF65-F5344CB8AC3E}">
        <p14:creationId xmlns:p14="http://schemas.microsoft.com/office/powerpoint/2010/main" val="167040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02310-2796-46A4-8259-139043EA36BE}"/>
              </a:ext>
            </a:extLst>
          </p:cNvPr>
          <p:cNvSpPr>
            <a:spLocks noGrp="1"/>
          </p:cNvSpPr>
          <p:nvPr>
            <p:ph type="title"/>
          </p:nvPr>
        </p:nvSpPr>
        <p:spPr/>
        <p:txBody>
          <a:bodyPr/>
          <a:lstStyle/>
          <a:p>
            <a:r>
              <a:rPr lang="en-US" altLang="zh-CN"/>
              <a:t>History of OS </a:t>
            </a:r>
            <a:endParaRPr lang="zh-CN" altLang="en-US"/>
          </a:p>
        </p:txBody>
      </p:sp>
      <p:sp>
        <p:nvSpPr>
          <p:cNvPr id="3" name="内容占位符 2">
            <a:extLst>
              <a:ext uri="{FF2B5EF4-FFF2-40B4-BE49-F238E27FC236}">
                <a16:creationId xmlns:a16="http://schemas.microsoft.com/office/drawing/2014/main" id="{3778D27C-C8D0-471C-AD9E-E7C61DBEB2F9}"/>
              </a:ext>
            </a:extLst>
          </p:cNvPr>
          <p:cNvSpPr>
            <a:spLocks noGrp="1"/>
          </p:cNvSpPr>
          <p:nvPr>
            <p:ph idx="1"/>
          </p:nvPr>
        </p:nvSpPr>
        <p:spPr>
          <a:xfrm>
            <a:off x="3835154" y="1044486"/>
            <a:ext cx="7377343" cy="4626984"/>
          </a:xfrm>
        </p:spPr>
        <p:txBody>
          <a:bodyPr/>
          <a:lstStyle/>
          <a:p>
            <a:r>
              <a:rPr lang="en-US" altLang="zh-CN" sz="3200" dirty="0"/>
              <a:t>Nearly no OS</a:t>
            </a:r>
          </a:p>
          <a:p>
            <a:r>
              <a:rPr lang="en-US" altLang="zh-CN" sz="3200" dirty="0"/>
              <a:t>Batch Processing OS</a:t>
            </a:r>
          </a:p>
          <a:p>
            <a:r>
              <a:rPr lang="en-US" altLang="zh-CN" sz="3200" dirty="0"/>
              <a:t>Multi-Program System</a:t>
            </a:r>
          </a:p>
          <a:p>
            <a:r>
              <a:rPr lang="en-US" altLang="zh-CN" sz="3200" dirty="0"/>
              <a:t>Time-Sharing System</a:t>
            </a:r>
          </a:p>
          <a:p>
            <a:r>
              <a:rPr lang="en-US" altLang="zh-CN" sz="3200" dirty="0"/>
              <a:t>Desktop OS</a:t>
            </a:r>
          </a:p>
          <a:p>
            <a:r>
              <a:rPr lang="en-US" altLang="zh-CN" sz="3200" dirty="0"/>
              <a:t>Embedded OS</a:t>
            </a:r>
          </a:p>
          <a:p>
            <a:r>
              <a:rPr lang="en-US" altLang="zh-CN" sz="3200" dirty="0"/>
              <a:t>Parallel System</a:t>
            </a:r>
          </a:p>
          <a:p>
            <a:r>
              <a:rPr lang="en-US" altLang="zh-CN" sz="3200" dirty="0"/>
              <a:t>Clustered System </a:t>
            </a:r>
            <a:br>
              <a:rPr lang="en-US" altLang="zh-CN" sz="3200" dirty="0"/>
            </a:br>
            <a:endParaRPr lang="zh-CN" altLang="en-US" sz="3200" dirty="0"/>
          </a:p>
        </p:txBody>
      </p:sp>
    </p:spTree>
    <p:extLst>
      <p:ext uri="{BB962C8B-B14F-4D97-AF65-F5344CB8AC3E}">
        <p14:creationId xmlns:p14="http://schemas.microsoft.com/office/powerpoint/2010/main" val="419068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2565400" y="182563"/>
            <a:ext cx="7645400" cy="576262"/>
          </a:xfrm>
        </p:spPr>
        <p:txBody>
          <a:bodyPr/>
          <a:lstStyle/>
          <a:p>
            <a:pPr eaLnBrk="1" hangingPunct="1"/>
            <a:r>
              <a:rPr lang="en-US" altLang="zh-CN"/>
              <a:t>Computer System Structure</a:t>
            </a:r>
          </a:p>
        </p:txBody>
      </p:sp>
      <p:sp>
        <p:nvSpPr>
          <p:cNvPr id="34819" name="Rectangle 3"/>
          <p:cNvSpPr>
            <a:spLocks noGrp="1" noChangeArrowheads="1"/>
          </p:cNvSpPr>
          <p:nvPr>
            <p:ph type="body" idx="4294967295"/>
          </p:nvPr>
        </p:nvSpPr>
        <p:spPr>
          <a:xfrm>
            <a:off x="1046285" y="1204913"/>
            <a:ext cx="10304583" cy="4483100"/>
          </a:xfrm>
        </p:spPr>
        <p:txBody>
          <a:bodyPr/>
          <a:lstStyle/>
          <a:p>
            <a:r>
              <a:rPr lang="en-US" altLang="zh-CN" sz="2000" dirty="0"/>
              <a:t>Computer system can be divided into 4 components</a:t>
            </a:r>
            <a:r>
              <a:rPr lang="en-US" altLang="zh-CN" sz="2000" b="1" dirty="0">
                <a:solidFill>
                  <a:srgbClr val="0070C0"/>
                </a:solidFill>
                <a:ea typeface="宋体" pitchFamily="2" charset="-122"/>
                <a:sym typeface="Wingdings" pitchFamily="2" charset="2"/>
              </a:rPr>
              <a:t>(see Fig. below)</a:t>
            </a:r>
            <a:r>
              <a:rPr lang="en-US" altLang="zh-CN" sz="2000" dirty="0"/>
              <a:t>:</a:t>
            </a:r>
          </a:p>
          <a:p>
            <a:pPr lvl="1"/>
            <a:r>
              <a:rPr lang="en-US" altLang="zh-CN" sz="2000" b="1" dirty="0">
                <a:solidFill>
                  <a:srgbClr val="0070C0"/>
                </a:solidFill>
              </a:rPr>
              <a:t>Hardware</a:t>
            </a:r>
            <a:r>
              <a:rPr lang="en-US" altLang="zh-CN" sz="2000" dirty="0"/>
              <a:t> – provides basic computing resources</a:t>
            </a:r>
          </a:p>
          <a:p>
            <a:pPr lvl="2"/>
            <a:r>
              <a:rPr lang="en-US" altLang="zh-CN" sz="2000" dirty="0"/>
              <a:t>CPU, memory, I/O devices</a:t>
            </a:r>
          </a:p>
          <a:p>
            <a:pPr lvl="1"/>
            <a:r>
              <a:rPr lang="en-US" altLang="zh-CN" sz="2000" b="1" dirty="0">
                <a:solidFill>
                  <a:srgbClr val="0070C0"/>
                </a:solidFill>
              </a:rPr>
              <a:t>Operating system</a:t>
            </a:r>
          </a:p>
          <a:p>
            <a:pPr lvl="2"/>
            <a:r>
              <a:rPr lang="en-US" altLang="zh-CN" sz="2000" dirty="0"/>
              <a:t>Controls and coordinates use of hardware among various applications and users</a:t>
            </a:r>
          </a:p>
          <a:p>
            <a:pPr lvl="1"/>
            <a:r>
              <a:rPr lang="en-US" altLang="zh-CN" sz="2000" b="1" dirty="0">
                <a:solidFill>
                  <a:srgbClr val="0070C0"/>
                </a:solidFill>
              </a:rPr>
              <a:t>Application programs </a:t>
            </a:r>
            <a:r>
              <a:rPr lang="en-US" altLang="zh-CN" sz="2000" dirty="0"/>
              <a:t>– define the ways in which the system resources are used to solve the computing problems of the users</a:t>
            </a:r>
          </a:p>
          <a:p>
            <a:pPr lvl="2"/>
            <a:r>
              <a:rPr lang="en-US" altLang="zh-CN" sz="2000" dirty="0"/>
              <a:t>Word processors, compilers, web browsers, database systems, video games</a:t>
            </a:r>
          </a:p>
          <a:p>
            <a:pPr lvl="1"/>
            <a:r>
              <a:rPr lang="en-US" altLang="zh-CN" sz="2000" b="1" dirty="0">
                <a:solidFill>
                  <a:srgbClr val="0070C0"/>
                </a:solidFill>
              </a:rPr>
              <a:t>Users</a:t>
            </a:r>
          </a:p>
          <a:p>
            <a:pPr lvl="2"/>
            <a:r>
              <a:rPr lang="en-US" altLang="zh-CN" sz="2000" dirty="0"/>
              <a:t>People, machines, other computers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2368550" y="120651"/>
            <a:ext cx="8229600" cy="576263"/>
          </a:xfrm>
        </p:spPr>
        <p:txBody>
          <a:bodyPr/>
          <a:lstStyle/>
          <a:p>
            <a:pPr eaLnBrk="1" hangingPunct="1"/>
            <a:r>
              <a:rPr lang="en-US" altLang="zh-CN" sz="2800"/>
              <a:t>Four Components of a Computer System</a:t>
            </a:r>
          </a:p>
        </p:txBody>
      </p:sp>
      <p:pic>
        <p:nvPicPr>
          <p:cNvPr id="368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260" y="893622"/>
            <a:ext cx="7404102" cy="58980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368550" y="120651"/>
            <a:ext cx="8229600" cy="576263"/>
          </a:xfrm>
        </p:spPr>
        <p:txBody>
          <a:bodyPr/>
          <a:lstStyle/>
          <a:p>
            <a:pPr eaLnBrk="1" hangingPunct="1"/>
            <a:r>
              <a:rPr lang="en-US" altLang="zh-CN" sz="2800"/>
              <a:t>Abstract View of Components of Computer</a:t>
            </a:r>
          </a:p>
        </p:txBody>
      </p:sp>
      <p:pic>
        <p:nvPicPr>
          <p:cNvPr id="4" name="Picture 4">
            <a:extLst>
              <a:ext uri="{FF2B5EF4-FFF2-40B4-BE49-F238E27FC236}">
                <a16:creationId xmlns:a16="http://schemas.microsoft.com/office/drawing/2014/main" id="{21815D40-5D25-4B93-A397-C7A0DFC2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568" y="1125621"/>
            <a:ext cx="7626678" cy="540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idx="4294967295"/>
          </p:nvPr>
        </p:nvSpPr>
        <p:spPr>
          <a:xfrm>
            <a:off x="1981200" y="182563"/>
            <a:ext cx="8229600" cy="576262"/>
          </a:xfrm>
        </p:spPr>
        <p:txBody>
          <a:bodyPr/>
          <a:lstStyle/>
          <a:p>
            <a:r>
              <a:rPr lang="en-US" altLang="zh-CN"/>
              <a:t>1.1 What Operating Systems Do</a:t>
            </a:r>
          </a:p>
        </p:txBody>
      </p:sp>
      <p:sp>
        <p:nvSpPr>
          <p:cNvPr id="40963" name="Content Placeholder 2"/>
          <p:cNvSpPr>
            <a:spLocks noGrp="1" noChangeArrowheads="1"/>
          </p:cNvSpPr>
          <p:nvPr>
            <p:ph idx="4294967295"/>
          </p:nvPr>
        </p:nvSpPr>
        <p:spPr>
          <a:xfrm>
            <a:off x="1541943" y="1966705"/>
            <a:ext cx="8668857" cy="1101725"/>
          </a:xfrm>
        </p:spPr>
        <p:txBody>
          <a:bodyPr/>
          <a:lstStyle/>
          <a:p>
            <a:pPr marL="0" indent="0">
              <a:buNone/>
            </a:pPr>
            <a:r>
              <a:rPr lang="en-US" altLang="zh-CN" sz="2000"/>
              <a:t>                   </a:t>
            </a:r>
            <a:r>
              <a:rPr lang="en-US" altLang="zh-CN" sz="3600">
                <a:solidFill>
                  <a:srgbClr val="0070C0"/>
                </a:solidFill>
              </a:rPr>
              <a:t>Depends on the point of view </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690A0-F93B-45D4-9521-445053E99FF0}"/>
              </a:ext>
            </a:extLst>
          </p:cNvPr>
          <p:cNvSpPr>
            <a:spLocks noGrp="1"/>
          </p:cNvSpPr>
          <p:nvPr>
            <p:ph type="title"/>
          </p:nvPr>
        </p:nvSpPr>
        <p:spPr/>
        <p:txBody>
          <a:bodyPr/>
          <a:lstStyle/>
          <a:p>
            <a:r>
              <a:rPr lang="en-US" altLang="zh-CN"/>
              <a:t>What Operating Systems Do</a:t>
            </a:r>
            <a:endParaRPr lang="zh-CN" altLang="en-US"/>
          </a:p>
        </p:txBody>
      </p:sp>
      <p:sp>
        <p:nvSpPr>
          <p:cNvPr id="3" name="内容占位符 2">
            <a:extLst>
              <a:ext uri="{FF2B5EF4-FFF2-40B4-BE49-F238E27FC236}">
                <a16:creationId xmlns:a16="http://schemas.microsoft.com/office/drawing/2014/main" id="{0D8ED34A-95E0-4781-942F-A8D3CB980CD5}"/>
              </a:ext>
            </a:extLst>
          </p:cNvPr>
          <p:cNvSpPr>
            <a:spLocks noGrp="1"/>
          </p:cNvSpPr>
          <p:nvPr>
            <p:ph idx="1"/>
          </p:nvPr>
        </p:nvSpPr>
        <p:spPr>
          <a:xfrm>
            <a:off x="609601" y="967159"/>
            <a:ext cx="10972799" cy="4626984"/>
          </a:xfrm>
        </p:spPr>
        <p:txBody>
          <a:bodyPr/>
          <a:lstStyle/>
          <a:p>
            <a:pPr marL="0" indent="0">
              <a:buNone/>
            </a:pPr>
            <a:r>
              <a:rPr lang="en-US" altLang="zh-CN" sz="2400" b="1" dirty="0">
                <a:solidFill>
                  <a:srgbClr val="0070C0"/>
                </a:solidFill>
              </a:rPr>
              <a:t>User view:</a:t>
            </a:r>
          </a:p>
          <a:p>
            <a:r>
              <a:rPr lang="en-US" altLang="zh-CN" sz="2400" dirty="0"/>
              <a:t>Users want convenience, </a:t>
            </a:r>
            <a:r>
              <a:rPr lang="en-US" altLang="zh-CN" sz="2400" b="1" dirty="0">
                <a:solidFill>
                  <a:srgbClr val="0070C0"/>
                </a:solidFill>
              </a:rPr>
              <a:t>ease of use </a:t>
            </a:r>
            <a:r>
              <a:rPr lang="en-US" altLang="zh-CN" sz="2400" dirty="0"/>
              <a:t>and </a:t>
            </a:r>
            <a:r>
              <a:rPr lang="en-US" altLang="zh-CN" sz="2400" b="1" dirty="0">
                <a:solidFill>
                  <a:srgbClr val="0070C0"/>
                </a:solidFill>
              </a:rPr>
              <a:t>good performance </a:t>
            </a:r>
          </a:p>
          <a:p>
            <a:pPr lvl="1"/>
            <a:r>
              <a:rPr lang="en-US" altLang="zh-CN" sz="2400" dirty="0"/>
              <a:t>Don</a:t>
            </a:r>
            <a:r>
              <a:rPr lang="en-US" altLang="zh-CN" sz="2400" dirty="0">
                <a:latin typeface="Arial" panose="020B0604020202020204" pitchFamily="34" charset="0"/>
                <a:cs typeface="Arial" panose="020B0604020202020204" pitchFamily="34" charset="0"/>
              </a:rPr>
              <a:t>’</a:t>
            </a:r>
            <a:r>
              <a:rPr lang="en-US" altLang="zh-CN" sz="2400" dirty="0"/>
              <a:t>t care about resource utilization</a:t>
            </a:r>
          </a:p>
          <a:p>
            <a:endParaRPr lang="en-US" altLang="zh-CN" sz="2400" dirty="0"/>
          </a:p>
          <a:p>
            <a:r>
              <a:rPr lang="en-US" altLang="zh-CN" sz="2400" dirty="0"/>
              <a:t>But shared computer such as mainframe or minicomputer must keep all users happy</a:t>
            </a:r>
          </a:p>
          <a:p>
            <a:r>
              <a:rPr lang="en-US" altLang="zh-CN" sz="2400" dirty="0"/>
              <a:t>Users of dedicate systems such as workstations have dedicated resources but frequently use shared resources from servers</a:t>
            </a:r>
          </a:p>
          <a:p>
            <a:r>
              <a:rPr lang="en-US" altLang="zh-CN" sz="2400" dirty="0"/>
              <a:t>Handheld computers are resource poor,  optimized for usability and battery life</a:t>
            </a:r>
          </a:p>
          <a:p>
            <a:r>
              <a:rPr lang="en-US" altLang="zh-CN" sz="2400" dirty="0"/>
              <a:t>Some computers have little or no user interface, such as embedded computers in devices and automobiles</a:t>
            </a:r>
          </a:p>
          <a:p>
            <a:endParaRPr lang="zh-CN" altLang="en-US" sz="2400" dirty="0"/>
          </a:p>
        </p:txBody>
      </p:sp>
    </p:spTree>
    <p:extLst>
      <p:ext uri="{BB962C8B-B14F-4D97-AF65-F5344CB8AC3E}">
        <p14:creationId xmlns:p14="http://schemas.microsoft.com/office/powerpoint/2010/main" val="570989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2700338" y="166688"/>
            <a:ext cx="7510462" cy="576262"/>
          </a:xfrm>
        </p:spPr>
        <p:txBody>
          <a:bodyPr/>
          <a:lstStyle/>
          <a:p>
            <a:pPr eaLnBrk="1" hangingPunct="1"/>
            <a:r>
              <a:rPr lang="en-US" altLang="zh-CN"/>
              <a:t>Operating System Definition</a:t>
            </a:r>
          </a:p>
        </p:txBody>
      </p:sp>
      <p:sp>
        <p:nvSpPr>
          <p:cNvPr id="43011" name="Rectangle 3"/>
          <p:cNvSpPr>
            <a:spLocks noGrp="1" noChangeArrowheads="1"/>
          </p:cNvSpPr>
          <p:nvPr>
            <p:ph type="body" idx="4294967295"/>
          </p:nvPr>
        </p:nvSpPr>
        <p:spPr>
          <a:xfrm>
            <a:off x="1204547" y="933083"/>
            <a:ext cx="9908930" cy="5502885"/>
          </a:xfrm>
        </p:spPr>
        <p:txBody>
          <a:bodyPr/>
          <a:lstStyle/>
          <a:p>
            <a:pPr>
              <a:buFont typeface="Monotype Sorts" pitchFamily="-84" charset="2"/>
              <a:buNone/>
            </a:pPr>
            <a:r>
              <a:rPr lang="en-US" altLang="zh-CN" sz="3200" b="1" dirty="0">
                <a:solidFill>
                  <a:srgbClr val="0070C0"/>
                </a:solidFill>
              </a:rPr>
              <a:t>System view:</a:t>
            </a:r>
          </a:p>
          <a:p>
            <a:pPr>
              <a:buFont typeface="Monotype Sorts" pitchFamily="-84" charset="2"/>
              <a:buNone/>
            </a:pPr>
            <a:endParaRPr lang="en-US" altLang="zh-CN" sz="2400" dirty="0"/>
          </a:p>
          <a:p>
            <a:r>
              <a:rPr lang="en-US" altLang="zh-CN" sz="2800" dirty="0"/>
              <a:t>OS is a </a:t>
            </a:r>
            <a:r>
              <a:rPr lang="en-US" altLang="zh-CN" sz="2800" b="1" dirty="0">
                <a:solidFill>
                  <a:srgbClr val="0070C0"/>
                </a:solidFill>
              </a:rPr>
              <a:t>resource allocator</a:t>
            </a:r>
          </a:p>
          <a:p>
            <a:pPr lvl="1"/>
            <a:r>
              <a:rPr lang="en-US" altLang="zh-CN" sz="2800" dirty="0"/>
              <a:t>Manages all resources</a:t>
            </a:r>
          </a:p>
          <a:p>
            <a:pPr lvl="1"/>
            <a:r>
              <a:rPr lang="en-US" altLang="zh-CN" sz="2800" dirty="0"/>
              <a:t>Decides between conflicting requests for efficient and fair resource use</a:t>
            </a:r>
          </a:p>
          <a:p>
            <a:pPr lvl="1"/>
            <a:endParaRPr lang="en-US" altLang="zh-CN" sz="2800" dirty="0"/>
          </a:p>
          <a:p>
            <a:r>
              <a:rPr lang="en-US" altLang="zh-CN" sz="2800" dirty="0"/>
              <a:t>OS is a </a:t>
            </a:r>
            <a:r>
              <a:rPr lang="en-US" altLang="zh-CN" sz="2800" b="1" dirty="0">
                <a:solidFill>
                  <a:srgbClr val="0070C0"/>
                </a:solidFill>
              </a:rPr>
              <a:t>control program</a:t>
            </a:r>
          </a:p>
          <a:p>
            <a:pPr lvl="1"/>
            <a:r>
              <a:rPr lang="en-US" altLang="zh-CN" sz="2800" dirty="0"/>
              <a:t>Controls execution of programs to prevent errors and improper use of the computer</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557463" y="198438"/>
            <a:ext cx="8024812" cy="576262"/>
          </a:xfrm>
        </p:spPr>
        <p:txBody>
          <a:bodyPr/>
          <a:lstStyle/>
          <a:p>
            <a:pPr eaLnBrk="1" hangingPunct="1"/>
            <a:r>
              <a:rPr lang="en-US" altLang="zh-CN"/>
              <a:t>Operating System Definition (Cont.)</a:t>
            </a:r>
          </a:p>
        </p:txBody>
      </p:sp>
      <p:sp>
        <p:nvSpPr>
          <p:cNvPr id="45059" name="Rectangle 3"/>
          <p:cNvSpPr>
            <a:spLocks noGrp="1" noChangeArrowheads="1"/>
          </p:cNvSpPr>
          <p:nvPr>
            <p:ph type="body" idx="4294967295"/>
          </p:nvPr>
        </p:nvSpPr>
        <p:spPr>
          <a:xfrm>
            <a:off x="958362" y="1050315"/>
            <a:ext cx="10480431" cy="5227394"/>
          </a:xfrm>
        </p:spPr>
        <p:txBody>
          <a:bodyPr/>
          <a:lstStyle/>
          <a:p>
            <a:r>
              <a:rPr lang="en-US" altLang="zh-CN" sz="3600" dirty="0">
                <a:solidFill>
                  <a:srgbClr val="0070C0"/>
                </a:solidFill>
              </a:rPr>
              <a:t>No universally accepted definition</a:t>
            </a:r>
          </a:p>
          <a:p>
            <a:endParaRPr lang="en-US" altLang="zh-CN" sz="2400" dirty="0">
              <a:solidFill>
                <a:srgbClr val="0070C0"/>
              </a:solidFill>
            </a:endParaRPr>
          </a:p>
          <a:p>
            <a:r>
              <a:rPr lang="ja-JP" altLang="en-US" sz="2400" dirty="0"/>
              <a:t>“</a:t>
            </a:r>
            <a:r>
              <a:rPr lang="en-US" altLang="ja-JP" sz="2400" dirty="0"/>
              <a:t>Everything a vendor ships when you order an operating system</a:t>
            </a:r>
            <a:r>
              <a:rPr lang="ja-JP" altLang="en-US" sz="2400" dirty="0"/>
              <a:t>”</a:t>
            </a:r>
            <a:r>
              <a:rPr lang="en-US" altLang="ja-JP" sz="2400" dirty="0"/>
              <a:t> is a good approximation</a:t>
            </a:r>
          </a:p>
          <a:p>
            <a:pPr lvl="1"/>
            <a:r>
              <a:rPr lang="en-US" altLang="zh-CN" sz="2400" dirty="0"/>
              <a:t>But varies wildly</a:t>
            </a:r>
          </a:p>
          <a:p>
            <a:pPr lvl="1"/>
            <a:endParaRPr lang="en-US" altLang="zh-CN" sz="2400" dirty="0"/>
          </a:p>
          <a:p>
            <a:r>
              <a:rPr lang="ja-JP" altLang="en-US" sz="2400" dirty="0"/>
              <a:t>“</a:t>
            </a:r>
            <a:r>
              <a:rPr lang="en-US" altLang="ja-JP" sz="2400" dirty="0"/>
              <a:t>The one program running at all times on the computer</a:t>
            </a:r>
            <a:r>
              <a:rPr lang="ja-JP" altLang="en-US" sz="2400" dirty="0"/>
              <a:t>”</a:t>
            </a:r>
            <a:r>
              <a:rPr lang="en-US" altLang="ja-JP" sz="2400" dirty="0"/>
              <a:t> is the </a:t>
            </a:r>
            <a:r>
              <a:rPr lang="en-US" altLang="ja-JP" sz="2400" b="1" dirty="0">
                <a:solidFill>
                  <a:srgbClr val="0070C0"/>
                </a:solidFill>
              </a:rPr>
              <a:t>kernel</a:t>
            </a:r>
            <a:r>
              <a:rPr lang="en-US" altLang="ja-JP" sz="2400" dirty="0"/>
              <a:t>.</a:t>
            </a:r>
            <a:r>
              <a:rPr lang="en-US" altLang="ja-JP" sz="2400" b="1" dirty="0"/>
              <a:t>  </a:t>
            </a:r>
            <a:endParaRPr lang="en-US" altLang="ja-JP" sz="2400" dirty="0"/>
          </a:p>
          <a:p>
            <a:r>
              <a:rPr lang="en-US" altLang="ja-JP" sz="2400" dirty="0"/>
              <a:t>Everything else is either</a:t>
            </a:r>
          </a:p>
          <a:p>
            <a:pPr lvl="1"/>
            <a:r>
              <a:rPr lang="en-US" altLang="ja-JP" sz="2400" dirty="0"/>
              <a:t>a system program (ships with the operating system) , or</a:t>
            </a:r>
          </a:p>
          <a:p>
            <a:pPr lvl="1"/>
            <a:r>
              <a:rPr lang="en-US" altLang="ja-JP" sz="2400" dirty="0"/>
              <a:t>an application program.</a:t>
            </a:r>
            <a:endParaRPr lang="en-US" altLang="zh-CN" sz="2400"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DED0A-7A48-4F88-868D-0A5DBC8CEABD}"/>
              </a:ext>
            </a:extLst>
          </p:cNvPr>
          <p:cNvSpPr>
            <a:spLocks noGrp="1"/>
          </p:cNvSpPr>
          <p:nvPr>
            <p:ph type="title"/>
          </p:nvPr>
        </p:nvSpPr>
        <p:spPr/>
        <p:txBody>
          <a:bodyPr/>
          <a:lstStyle/>
          <a:p>
            <a:r>
              <a:rPr lang="en-US" altLang="zh-CN"/>
              <a:t>Operating System Definition (Cont.)</a:t>
            </a:r>
            <a:endParaRPr lang="zh-CN" altLang="en-US"/>
          </a:p>
        </p:txBody>
      </p:sp>
      <p:sp>
        <p:nvSpPr>
          <p:cNvPr id="3" name="内容占位符 2">
            <a:extLst>
              <a:ext uri="{FF2B5EF4-FFF2-40B4-BE49-F238E27FC236}">
                <a16:creationId xmlns:a16="http://schemas.microsoft.com/office/drawing/2014/main" id="{34FFECB2-6368-44D2-8837-1B7220985823}"/>
              </a:ext>
            </a:extLst>
          </p:cNvPr>
          <p:cNvSpPr>
            <a:spLocks noGrp="1"/>
          </p:cNvSpPr>
          <p:nvPr>
            <p:ph idx="1"/>
          </p:nvPr>
        </p:nvSpPr>
        <p:spPr>
          <a:xfrm>
            <a:off x="2805344" y="1233489"/>
            <a:ext cx="8777055" cy="4626984"/>
          </a:xfrm>
        </p:spPr>
        <p:txBody>
          <a:bodyPr/>
          <a:lstStyle/>
          <a:p>
            <a:r>
              <a:rPr lang="en-US" altLang="zh-CN" sz="2800"/>
              <a:t>Our definition:  </a:t>
            </a:r>
          </a:p>
          <a:p>
            <a:pPr lvl="1"/>
            <a:r>
              <a:rPr lang="en-US" altLang="zh-CN" sz="2800"/>
              <a:t>It is some software sets:</a:t>
            </a:r>
          </a:p>
          <a:p>
            <a:pPr lvl="2"/>
            <a:r>
              <a:rPr lang="en-US" altLang="zh-CN" sz="2800"/>
              <a:t>Resource management;</a:t>
            </a:r>
          </a:p>
          <a:p>
            <a:pPr lvl="2"/>
            <a:r>
              <a:rPr lang="en-US" altLang="zh-CN" sz="2800"/>
              <a:t>Control programs;</a:t>
            </a:r>
          </a:p>
          <a:p>
            <a:pPr lvl="2"/>
            <a:r>
              <a:rPr lang="en-US" altLang="zh-CN" sz="2800"/>
              <a:t>Be convenient to users</a:t>
            </a:r>
          </a:p>
          <a:p>
            <a:endParaRPr lang="zh-CN" altLang="en-US" sz="2800"/>
          </a:p>
        </p:txBody>
      </p:sp>
    </p:spTree>
    <p:extLst>
      <p:ext uri="{BB962C8B-B14F-4D97-AF65-F5344CB8AC3E}">
        <p14:creationId xmlns:p14="http://schemas.microsoft.com/office/powerpoint/2010/main" val="235706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981200" y="166688"/>
            <a:ext cx="8229600" cy="576262"/>
          </a:xfrm>
        </p:spPr>
        <p:txBody>
          <a:bodyPr/>
          <a:lstStyle/>
          <a:p>
            <a:pPr eaLnBrk="1" hangingPunct="1"/>
            <a:r>
              <a:rPr lang="en-US" altLang="zh-CN"/>
              <a:t>Objectives</a:t>
            </a:r>
          </a:p>
        </p:txBody>
      </p:sp>
      <p:sp>
        <p:nvSpPr>
          <p:cNvPr id="20483" name="Rectangle 3"/>
          <p:cNvSpPr>
            <a:spLocks noGrp="1" noChangeArrowheads="1"/>
          </p:cNvSpPr>
          <p:nvPr>
            <p:ph type="body" idx="4294967295"/>
          </p:nvPr>
        </p:nvSpPr>
        <p:spPr>
          <a:xfrm>
            <a:off x="1151792" y="1233489"/>
            <a:ext cx="10225453" cy="4991465"/>
          </a:xfrm>
        </p:spPr>
        <p:txBody>
          <a:bodyPr/>
          <a:lstStyle/>
          <a:p>
            <a:r>
              <a:rPr lang="en-US" altLang="zh-CN" sz="2800"/>
              <a:t>To describe the basic organization of computer systems</a:t>
            </a:r>
          </a:p>
          <a:p>
            <a:endParaRPr lang="en-US" altLang="zh-CN" sz="2800"/>
          </a:p>
          <a:p>
            <a:r>
              <a:rPr lang="en-US" altLang="zh-CN" sz="2800"/>
              <a:t>To provide a grand tour of the major components of operating systems</a:t>
            </a:r>
          </a:p>
          <a:p>
            <a:endParaRPr lang="en-US" altLang="zh-CN" sz="2800"/>
          </a:p>
          <a:p>
            <a:r>
              <a:rPr lang="en-US" altLang="zh-CN" sz="2800"/>
              <a:t>To give an overview of the many types of computing environments</a:t>
            </a:r>
          </a:p>
          <a:p>
            <a:endParaRPr lang="en-US" altLang="zh-CN" sz="2800"/>
          </a:p>
          <a:p>
            <a:r>
              <a:rPr lang="en-US" altLang="zh-CN" sz="2800"/>
              <a:t>To explore several open-source operating systems</a:t>
            </a:r>
          </a:p>
          <a:p>
            <a:pPr>
              <a:buFont typeface="Monotype Sorts" pitchFamily="-84" charset="2"/>
              <a:buNone/>
            </a:pPr>
            <a:endParaRPr lang="en-US" altLang="zh-CN" sz="28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26836-509A-462D-9116-BBB69DBE9CF9}"/>
              </a:ext>
            </a:extLst>
          </p:cNvPr>
          <p:cNvSpPr>
            <a:spLocks noGrp="1"/>
          </p:cNvSpPr>
          <p:nvPr>
            <p:ph type="title"/>
          </p:nvPr>
        </p:nvSpPr>
        <p:spPr/>
        <p:txBody>
          <a:bodyPr/>
          <a:lstStyle/>
          <a:p>
            <a:r>
              <a:rPr lang="en-US" altLang="zh-CN"/>
              <a:t>Computer Startup</a:t>
            </a:r>
            <a:endParaRPr lang="zh-CN" altLang="en-US"/>
          </a:p>
        </p:txBody>
      </p:sp>
      <p:sp>
        <p:nvSpPr>
          <p:cNvPr id="3" name="内容占位符 2">
            <a:extLst>
              <a:ext uri="{FF2B5EF4-FFF2-40B4-BE49-F238E27FC236}">
                <a16:creationId xmlns:a16="http://schemas.microsoft.com/office/drawing/2014/main" id="{C178A2E1-57F1-4952-AD9C-4D493827356A}"/>
              </a:ext>
            </a:extLst>
          </p:cNvPr>
          <p:cNvSpPr>
            <a:spLocks noGrp="1"/>
          </p:cNvSpPr>
          <p:nvPr>
            <p:ph idx="1"/>
          </p:nvPr>
        </p:nvSpPr>
        <p:spPr>
          <a:xfrm>
            <a:off x="1287262" y="1233489"/>
            <a:ext cx="10295137" cy="4626984"/>
          </a:xfrm>
        </p:spPr>
        <p:txBody>
          <a:bodyPr/>
          <a:lstStyle/>
          <a:p>
            <a:r>
              <a:rPr lang="en-US" altLang="zh-CN" sz="2800" b="1" dirty="0">
                <a:solidFill>
                  <a:srgbClr val="0070C0"/>
                </a:solidFill>
              </a:rPr>
              <a:t>Bootstrap program </a:t>
            </a:r>
            <a:r>
              <a:rPr lang="en-US" altLang="zh-CN" sz="2800" dirty="0"/>
              <a:t>is loaded at power-up or reboot</a:t>
            </a:r>
          </a:p>
          <a:p>
            <a:pPr lvl="1"/>
            <a:r>
              <a:rPr lang="en-US" altLang="zh-CN" sz="2800" dirty="0"/>
              <a:t>Typically stored in ROM, EPROM or Flash,  generally known as </a:t>
            </a:r>
            <a:r>
              <a:rPr lang="en-US" altLang="zh-CN" sz="2800" b="1" dirty="0">
                <a:solidFill>
                  <a:srgbClr val="0070C0"/>
                </a:solidFill>
              </a:rPr>
              <a:t>firmware(</a:t>
            </a:r>
            <a:r>
              <a:rPr lang="zh-CN" altLang="en-US" sz="2800" b="1" dirty="0">
                <a:solidFill>
                  <a:srgbClr val="0070C0"/>
                </a:solidFill>
              </a:rPr>
              <a:t>固件</a:t>
            </a:r>
            <a:r>
              <a:rPr lang="en-US" altLang="zh-CN" sz="2800" b="1" dirty="0">
                <a:solidFill>
                  <a:srgbClr val="0070C0"/>
                </a:solidFill>
              </a:rPr>
              <a:t>)</a:t>
            </a:r>
            <a:endParaRPr lang="zh-CN" altLang="en-US" sz="2800" b="1" dirty="0">
              <a:solidFill>
                <a:srgbClr val="0070C0"/>
              </a:solidFill>
            </a:endParaRPr>
          </a:p>
          <a:p>
            <a:pPr lvl="1"/>
            <a:r>
              <a:rPr lang="en-US" altLang="zh-CN" sz="2800" dirty="0"/>
              <a:t>Initializes (all aspects of) system</a:t>
            </a:r>
          </a:p>
          <a:p>
            <a:pPr lvl="1"/>
            <a:r>
              <a:rPr lang="en-US" altLang="zh-CN" sz="2800" dirty="0"/>
              <a:t>Loads operating system kernel and starts execution</a:t>
            </a:r>
          </a:p>
          <a:p>
            <a:endParaRPr lang="en-US" altLang="zh-CN" sz="2800" dirty="0"/>
          </a:p>
          <a:p>
            <a:r>
              <a:rPr lang="en-US" altLang="zh-CN" sz="2800" b="1" dirty="0">
                <a:solidFill>
                  <a:srgbClr val="0070C0"/>
                </a:solidFill>
              </a:rPr>
              <a:t>Interrupt driven</a:t>
            </a:r>
          </a:p>
          <a:p>
            <a:pPr lvl="1"/>
            <a:r>
              <a:rPr lang="en-US" altLang="zh-CN" sz="2800" dirty="0"/>
              <a:t>Hardware interrupts</a:t>
            </a:r>
          </a:p>
          <a:p>
            <a:pPr lvl="1"/>
            <a:r>
              <a:rPr lang="en-US" altLang="zh-CN" sz="2800" dirty="0"/>
              <a:t>Software interrupts(system call, or monitor call)</a:t>
            </a:r>
          </a:p>
          <a:p>
            <a:endParaRPr lang="zh-CN" altLang="en-US" sz="2800" dirty="0"/>
          </a:p>
        </p:txBody>
      </p:sp>
    </p:spTree>
    <p:extLst>
      <p:ext uri="{BB962C8B-B14F-4D97-AF65-F5344CB8AC3E}">
        <p14:creationId xmlns:p14="http://schemas.microsoft.com/office/powerpoint/2010/main" val="1132623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981200" y="214313"/>
            <a:ext cx="8229600" cy="576262"/>
          </a:xfrm>
        </p:spPr>
        <p:txBody>
          <a:bodyPr/>
          <a:lstStyle/>
          <a:p>
            <a:pPr eaLnBrk="1" hangingPunct="1"/>
            <a:r>
              <a:rPr lang="en-US" altLang="zh-CN"/>
              <a:t>1.2 Computer System Organization</a:t>
            </a:r>
          </a:p>
        </p:txBody>
      </p:sp>
      <p:sp>
        <p:nvSpPr>
          <p:cNvPr id="51203" name="Rectangle 3"/>
          <p:cNvSpPr>
            <a:spLocks noGrp="1" noChangeArrowheads="1"/>
          </p:cNvSpPr>
          <p:nvPr>
            <p:ph type="body" idx="4294967295"/>
          </p:nvPr>
        </p:nvSpPr>
        <p:spPr>
          <a:xfrm>
            <a:off x="2264569" y="947737"/>
            <a:ext cx="7597775" cy="4530725"/>
          </a:xfrm>
        </p:spPr>
        <p:txBody>
          <a:bodyPr/>
          <a:lstStyle/>
          <a:p>
            <a:r>
              <a:rPr lang="en-US" altLang="zh-CN" sz="2400" dirty="0"/>
              <a:t>Computer-system operation</a:t>
            </a:r>
          </a:p>
          <a:p>
            <a:pPr lvl="1"/>
            <a:r>
              <a:rPr lang="en-US" altLang="zh-CN" sz="2400" dirty="0"/>
              <a:t>One or more CPUs, device controllers connect through common bus providing access to shared memory</a:t>
            </a:r>
          </a:p>
          <a:p>
            <a:pPr lvl="1"/>
            <a:r>
              <a:rPr lang="en-US" altLang="zh-CN" sz="2400" dirty="0"/>
              <a:t>Concurrent execution of CPUs and devices competing for memory cycles</a:t>
            </a:r>
          </a:p>
          <a:p>
            <a:pPr lvl="1"/>
            <a:endParaRPr lang="en-US" altLang="zh-CN" sz="2400" dirty="0"/>
          </a:p>
        </p:txBody>
      </p:sp>
      <p:pic>
        <p:nvPicPr>
          <p:cNvPr id="512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6044" y="3549650"/>
            <a:ext cx="7291387"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6677" y="162516"/>
            <a:ext cx="7620531" cy="6624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981200" y="182563"/>
            <a:ext cx="8229600" cy="576262"/>
          </a:xfrm>
        </p:spPr>
        <p:txBody>
          <a:bodyPr/>
          <a:lstStyle/>
          <a:p>
            <a:pPr eaLnBrk="1" hangingPunct="1"/>
            <a:r>
              <a:rPr lang="en-US" altLang="zh-CN"/>
              <a:t>Computer-System Operation</a:t>
            </a:r>
          </a:p>
        </p:txBody>
      </p:sp>
      <p:sp>
        <p:nvSpPr>
          <p:cNvPr id="56323" name="Rectangle 3"/>
          <p:cNvSpPr>
            <a:spLocks noGrp="1" noChangeArrowheads="1"/>
          </p:cNvSpPr>
          <p:nvPr>
            <p:ph type="body" idx="4294967295"/>
          </p:nvPr>
        </p:nvSpPr>
        <p:spPr>
          <a:xfrm>
            <a:off x="800100" y="1233488"/>
            <a:ext cx="10691446" cy="4931642"/>
          </a:xfrm>
        </p:spPr>
        <p:txBody>
          <a:bodyPr/>
          <a:lstStyle/>
          <a:p>
            <a:r>
              <a:rPr lang="en-US" altLang="zh-CN" sz="2800">
                <a:solidFill>
                  <a:srgbClr val="0070C0"/>
                </a:solidFill>
              </a:rPr>
              <a:t>I/O devices and the CPU can execute </a:t>
            </a:r>
            <a:r>
              <a:rPr lang="en-US" altLang="zh-CN" sz="2800" b="1">
                <a:solidFill>
                  <a:srgbClr val="0070C0"/>
                </a:solidFill>
              </a:rPr>
              <a:t>concurrently</a:t>
            </a:r>
            <a:endParaRPr lang="en-US" altLang="zh-CN" sz="1050" b="1">
              <a:solidFill>
                <a:srgbClr val="0070C0"/>
              </a:solidFill>
            </a:endParaRPr>
          </a:p>
          <a:p>
            <a:pPr lvl="1"/>
            <a:r>
              <a:rPr lang="en-US" altLang="zh-CN" sz="2800"/>
              <a:t>Each device controller is in charge of a particular device type</a:t>
            </a:r>
            <a:endParaRPr lang="en-US" altLang="zh-CN" sz="1050"/>
          </a:p>
          <a:p>
            <a:pPr lvl="1"/>
            <a:r>
              <a:rPr lang="en-US" altLang="zh-CN" sz="2800"/>
              <a:t>Each device controller has a local buffer</a:t>
            </a:r>
            <a:endParaRPr lang="en-US" altLang="zh-CN" sz="1050"/>
          </a:p>
          <a:p>
            <a:pPr lvl="1"/>
            <a:r>
              <a:rPr lang="en-US" altLang="zh-CN" sz="2800"/>
              <a:t>CPU moves data from/to main memory to/from device local buffers(Or DMA)</a:t>
            </a:r>
            <a:endParaRPr lang="en-US" altLang="zh-CN" sz="1050"/>
          </a:p>
          <a:p>
            <a:pPr lvl="1"/>
            <a:r>
              <a:rPr lang="en-US" altLang="zh-CN" sz="2800"/>
              <a:t>I/O is from the device to local buffer of controller</a:t>
            </a:r>
            <a:endParaRPr lang="en-US" altLang="zh-CN" sz="1050"/>
          </a:p>
          <a:p>
            <a:pPr lvl="1"/>
            <a:r>
              <a:rPr lang="en-US" altLang="zh-CN" sz="2800"/>
              <a:t>Device controller informs CPU that it has finished its operation by causing an </a:t>
            </a:r>
            <a:r>
              <a:rPr lang="en-US" altLang="zh-CN" sz="2800">
                <a:solidFill>
                  <a:srgbClr val="0000FF"/>
                </a:solidFill>
              </a:rPr>
              <a:t>interrupt </a:t>
            </a:r>
            <a:r>
              <a:rPr lang="en-US" altLang="zh-CN" sz="2800">
                <a:ea typeface="宋体" pitchFamily="2" charset="-122"/>
              </a:rPr>
              <a:t>from hardware or software</a:t>
            </a:r>
            <a:endParaRPr lang="en-US" altLang="zh-CN" sz="2800">
              <a:solidFill>
                <a:srgbClr val="0000FF"/>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2470150" y="166688"/>
            <a:ext cx="8229600" cy="576262"/>
          </a:xfrm>
        </p:spPr>
        <p:txBody>
          <a:bodyPr/>
          <a:lstStyle/>
          <a:p>
            <a:pPr eaLnBrk="1" hangingPunct="1"/>
            <a:r>
              <a:rPr lang="en-US" altLang="zh-CN"/>
              <a:t>Common Functions of Interrupts</a:t>
            </a:r>
          </a:p>
        </p:txBody>
      </p:sp>
      <p:sp>
        <p:nvSpPr>
          <p:cNvPr id="58371" name="Rectangle 3"/>
          <p:cNvSpPr>
            <a:spLocks noGrp="1" noChangeArrowheads="1"/>
          </p:cNvSpPr>
          <p:nvPr>
            <p:ph type="body" idx="4294967295"/>
          </p:nvPr>
        </p:nvSpPr>
        <p:spPr>
          <a:xfrm>
            <a:off x="580292" y="1013682"/>
            <a:ext cx="10849708" cy="5114556"/>
          </a:xfrm>
        </p:spPr>
        <p:txBody>
          <a:bodyPr/>
          <a:lstStyle/>
          <a:p>
            <a:r>
              <a:rPr lang="en-US" altLang="zh-CN" sz="2800" b="1">
                <a:solidFill>
                  <a:srgbClr val="3366FF"/>
                </a:solidFill>
              </a:rPr>
              <a:t>Interrupt</a:t>
            </a:r>
            <a:r>
              <a:rPr lang="en-US" altLang="zh-CN" sz="2800"/>
              <a:t> transfers control to the interrupt service routine generally, through the </a:t>
            </a:r>
            <a:r>
              <a:rPr lang="en-US" altLang="zh-CN" sz="2800" b="1">
                <a:solidFill>
                  <a:srgbClr val="3366FF"/>
                </a:solidFill>
              </a:rPr>
              <a:t>interrupt</a:t>
            </a:r>
            <a:r>
              <a:rPr lang="en-US" altLang="zh-CN" sz="2800" i="1"/>
              <a:t> </a:t>
            </a:r>
            <a:r>
              <a:rPr lang="en-US" altLang="zh-CN" sz="2800" b="1">
                <a:solidFill>
                  <a:srgbClr val="3366FF"/>
                </a:solidFill>
              </a:rPr>
              <a:t>vector</a:t>
            </a:r>
            <a:r>
              <a:rPr lang="en-US" altLang="zh-CN" sz="2800"/>
              <a:t>, which contains the addresses of all the </a:t>
            </a:r>
            <a:r>
              <a:rPr lang="en-US" altLang="zh-CN" sz="2800" b="1">
                <a:solidFill>
                  <a:srgbClr val="0070C0"/>
                </a:solidFill>
              </a:rPr>
              <a:t>service routines</a:t>
            </a:r>
            <a:endParaRPr lang="en-US" altLang="zh-CN" sz="1050" b="1">
              <a:solidFill>
                <a:srgbClr val="0070C0"/>
              </a:solidFill>
            </a:endParaRPr>
          </a:p>
          <a:p>
            <a:r>
              <a:rPr lang="en-US" altLang="zh-CN" sz="2800" b="1">
                <a:solidFill>
                  <a:srgbClr val="3366FF"/>
                </a:solidFill>
              </a:rPr>
              <a:t>Interrupt architecture </a:t>
            </a:r>
            <a:r>
              <a:rPr lang="en-US" altLang="zh-CN" sz="2800"/>
              <a:t>must save the address of the interrupted instruction</a:t>
            </a:r>
          </a:p>
          <a:p>
            <a:r>
              <a:rPr lang="en-US" altLang="zh-CN" sz="2800"/>
              <a:t>Incoming interrupts are disabled while another interrupt is being processed to prevent a lost interrupt.</a:t>
            </a:r>
          </a:p>
          <a:p>
            <a:r>
              <a:rPr lang="en-US" altLang="zh-CN" sz="2800"/>
              <a:t>A </a:t>
            </a:r>
            <a:r>
              <a:rPr lang="en-US" altLang="zh-CN" sz="2800" b="1">
                <a:solidFill>
                  <a:srgbClr val="3366FF"/>
                </a:solidFill>
              </a:rPr>
              <a:t>trap</a:t>
            </a:r>
            <a:r>
              <a:rPr lang="en-US" altLang="zh-CN" sz="2800"/>
              <a:t> or </a:t>
            </a:r>
            <a:r>
              <a:rPr lang="en-US" altLang="zh-CN" sz="2800" b="1">
                <a:solidFill>
                  <a:srgbClr val="3366FF"/>
                </a:solidFill>
              </a:rPr>
              <a:t>exception</a:t>
            </a:r>
            <a:r>
              <a:rPr lang="en-US" altLang="zh-CN" sz="2800"/>
              <a:t> is a software-generated interrupt caused either by an error or a user request</a:t>
            </a:r>
            <a:endParaRPr lang="en-US" altLang="zh-CN" sz="1050"/>
          </a:p>
          <a:p>
            <a:r>
              <a:rPr lang="en-US" altLang="zh-CN" sz="2800"/>
              <a:t>An operating system is </a:t>
            </a:r>
            <a:r>
              <a:rPr lang="en-US" altLang="zh-CN" sz="2800" b="1">
                <a:solidFill>
                  <a:srgbClr val="3366FF"/>
                </a:solidFill>
              </a:rPr>
              <a:t>interrupt driven</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2587625" y="-95250"/>
            <a:ext cx="7772400" cy="844550"/>
          </a:xfrm>
        </p:spPr>
        <p:txBody>
          <a:bodyPr/>
          <a:lstStyle/>
          <a:p>
            <a:pPr eaLnBrk="1" hangingPunct="1"/>
            <a:r>
              <a:rPr lang="en-US" altLang="zh-CN"/>
              <a:t>Interrupt Handling</a:t>
            </a:r>
          </a:p>
        </p:txBody>
      </p:sp>
      <p:sp>
        <p:nvSpPr>
          <p:cNvPr id="60419" name="Rectangle 3"/>
          <p:cNvSpPr>
            <a:spLocks noGrp="1" noChangeArrowheads="1"/>
          </p:cNvSpPr>
          <p:nvPr>
            <p:ph type="body" idx="4294967295"/>
          </p:nvPr>
        </p:nvSpPr>
        <p:spPr>
          <a:xfrm>
            <a:off x="1014046" y="1084020"/>
            <a:ext cx="10363200" cy="4530725"/>
          </a:xfrm>
        </p:spPr>
        <p:txBody>
          <a:bodyPr/>
          <a:lstStyle/>
          <a:p>
            <a:r>
              <a:rPr lang="en-US" altLang="zh-CN" sz="2800" dirty="0"/>
              <a:t>The operating system preserves the state of the CPU by </a:t>
            </a:r>
            <a:r>
              <a:rPr lang="en-US" altLang="zh-CN" sz="2800" dirty="0">
                <a:solidFill>
                  <a:srgbClr val="0070C0"/>
                </a:solidFill>
              </a:rPr>
              <a:t>storing registers and the program counter</a:t>
            </a:r>
          </a:p>
          <a:p>
            <a:r>
              <a:rPr lang="en-US" altLang="zh-CN" sz="2800" dirty="0"/>
              <a:t>Determines which type of interrupt has occurred:</a:t>
            </a:r>
          </a:p>
          <a:p>
            <a:pPr lvl="1"/>
            <a:r>
              <a:rPr lang="en-US" altLang="zh-CN" sz="2800" b="1" dirty="0">
                <a:solidFill>
                  <a:srgbClr val="3366FF"/>
                </a:solidFill>
              </a:rPr>
              <a:t>polling(</a:t>
            </a:r>
            <a:r>
              <a:rPr lang="zh-CN" altLang="en-US" sz="2800" b="1" dirty="0">
                <a:solidFill>
                  <a:srgbClr val="3366FF"/>
                </a:solidFill>
                <a:latin typeface="微软雅黑" panose="020B0503020204020204" pitchFamily="34" charset="-122"/>
                <a:ea typeface="微软雅黑" panose="020B0503020204020204" pitchFamily="34" charset="-122"/>
              </a:rPr>
              <a:t>单一中断程序入口，中断处理程序先查询带有本次中断号码的寄存器，再决定具体调用哪个中断处理程序</a:t>
            </a:r>
            <a:r>
              <a:rPr lang="en-US" altLang="zh-CN" sz="2800" b="1" dirty="0">
                <a:solidFill>
                  <a:srgbClr val="3366FF"/>
                </a:solidFill>
              </a:rPr>
              <a:t>)</a:t>
            </a:r>
          </a:p>
          <a:p>
            <a:pPr lvl="1"/>
            <a:r>
              <a:rPr lang="en-US" altLang="zh-CN" sz="2800" b="1" dirty="0">
                <a:solidFill>
                  <a:srgbClr val="3366FF"/>
                </a:solidFill>
              </a:rPr>
              <a:t>vectored</a:t>
            </a:r>
            <a:r>
              <a:rPr lang="en-US" altLang="zh-CN" sz="2800" dirty="0"/>
              <a:t> interrupt system</a:t>
            </a:r>
          </a:p>
          <a:p>
            <a:r>
              <a:rPr lang="en-US" altLang="zh-CN" sz="2800" dirty="0"/>
              <a:t>Separate segments of code determine what action should be taken for each type of interrupt</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844" y="1127463"/>
            <a:ext cx="3491884" cy="1003177"/>
          </a:xfrm>
        </p:spPr>
        <p:txBody>
          <a:bodyPr/>
          <a:lstStyle/>
          <a:p>
            <a:r>
              <a:rPr lang="en-US" altLang="zh-CN"/>
              <a:t>Interrupt-drive I/O Cycle</a:t>
            </a:r>
            <a:endParaRPr lang="zh-CN" altLang="en-US"/>
          </a:p>
        </p:txBody>
      </p:sp>
      <p:pic>
        <p:nvPicPr>
          <p:cNvPr id="4" name="Picture 3">
            <a:extLst>
              <a:ext uri="{FF2B5EF4-FFF2-40B4-BE49-F238E27FC236}">
                <a16:creationId xmlns:a16="http://schemas.microsoft.com/office/drawing/2014/main" id="{E86048AC-75FB-4CAE-AB8A-81F852B95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416" y="172966"/>
            <a:ext cx="6606953" cy="651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488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1981200" y="214313"/>
            <a:ext cx="8229600" cy="576262"/>
          </a:xfrm>
        </p:spPr>
        <p:txBody>
          <a:bodyPr/>
          <a:lstStyle/>
          <a:p>
            <a:pPr eaLnBrk="1" hangingPunct="1"/>
            <a:r>
              <a:rPr lang="en-US" altLang="zh-CN" dirty="0"/>
              <a:t>Interrupt Timeline</a:t>
            </a:r>
            <a:r>
              <a:rPr lang="zh-CN" altLang="en-US" dirty="0"/>
              <a:t>（中断时间线）</a:t>
            </a:r>
            <a:endParaRPr lang="en-US" altLang="zh-CN" dirty="0"/>
          </a:p>
        </p:txBody>
      </p:sp>
      <p:pic>
        <p:nvPicPr>
          <p:cNvPr id="6246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973" y="1174626"/>
            <a:ext cx="11501351" cy="483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5E97D-6A78-46B8-8B7C-412B0B3184C1}"/>
              </a:ext>
            </a:extLst>
          </p:cNvPr>
          <p:cNvSpPr>
            <a:spLocks noGrp="1"/>
          </p:cNvSpPr>
          <p:nvPr>
            <p:ph type="title"/>
          </p:nvPr>
        </p:nvSpPr>
        <p:spPr/>
        <p:txBody>
          <a:bodyPr/>
          <a:lstStyle/>
          <a:p>
            <a:r>
              <a:rPr lang="en-US" altLang="zh-CN"/>
              <a:t>I/O Structure</a:t>
            </a:r>
            <a:endParaRPr lang="zh-CN" altLang="en-US"/>
          </a:p>
        </p:txBody>
      </p:sp>
      <p:sp>
        <p:nvSpPr>
          <p:cNvPr id="3" name="内容占位符 2">
            <a:extLst>
              <a:ext uri="{FF2B5EF4-FFF2-40B4-BE49-F238E27FC236}">
                <a16:creationId xmlns:a16="http://schemas.microsoft.com/office/drawing/2014/main" id="{67B97FEA-C69C-44B4-91DE-5E516C6E53B2}"/>
              </a:ext>
            </a:extLst>
          </p:cNvPr>
          <p:cNvSpPr>
            <a:spLocks noGrp="1"/>
          </p:cNvSpPr>
          <p:nvPr>
            <p:ph idx="1"/>
          </p:nvPr>
        </p:nvSpPr>
        <p:spPr>
          <a:xfrm>
            <a:off x="1615737" y="1233489"/>
            <a:ext cx="9206144" cy="4626984"/>
          </a:xfrm>
        </p:spPr>
        <p:txBody>
          <a:bodyPr/>
          <a:lstStyle/>
          <a:p>
            <a:r>
              <a:rPr lang="en-US" altLang="zh-CN" sz="2800" dirty="0"/>
              <a:t>Two methods for handling I/O</a:t>
            </a:r>
          </a:p>
          <a:p>
            <a:pPr lvl="1"/>
            <a:r>
              <a:rPr lang="en-US" altLang="zh-CN" sz="2800" dirty="0"/>
              <a:t>After I/O starts, control returns to user program only upon I/O completion</a:t>
            </a:r>
          </a:p>
          <a:p>
            <a:endParaRPr lang="en-US" altLang="zh-CN" sz="2800" dirty="0"/>
          </a:p>
          <a:p>
            <a:pPr lvl="1"/>
            <a:r>
              <a:rPr lang="en-US" altLang="zh-CN" sz="2800" dirty="0"/>
              <a:t>After I/O starts, control returns to user program without waiting for I/O completion</a:t>
            </a:r>
          </a:p>
          <a:p>
            <a:endParaRPr lang="zh-CN" altLang="en-US" sz="2800" dirty="0"/>
          </a:p>
        </p:txBody>
      </p:sp>
    </p:spTree>
    <p:extLst>
      <p:ext uri="{BB962C8B-B14F-4D97-AF65-F5344CB8AC3E}">
        <p14:creationId xmlns:p14="http://schemas.microsoft.com/office/powerpoint/2010/main" val="807553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pPr eaLnBrk="1" hangingPunct="1"/>
            <a:r>
              <a:rPr lang="en-US" altLang="zh-CN"/>
              <a:t>I/O Structure(Cont.)</a:t>
            </a:r>
          </a:p>
        </p:txBody>
      </p:sp>
      <p:sp>
        <p:nvSpPr>
          <p:cNvPr id="64515" name="Rectangle 3"/>
          <p:cNvSpPr>
            <a:spLocks noGrp="1" noChangeArrowheads="1"/>
          </p:cNvSpPr>
          <p:nvPr>
            <p:ph type="body" idx="4294967295"/>
          </p:nvPr>
        </p:nvSpPr>
        <p:spPr>
          <a:xfrm>
            <a:off x="1535837" y="1218171"/>
            <a:ext cx="9445842" cy="4578947"/>
          </a:xfrm>
        </p:spPr>
        <p:txBody>
          <a:bodyPr/>
          <a:lstStyle/>
          <a:p>
            <a:pPr>
              <a:lnSpc>
                <a:spcPct val="90000"/>
              </a:lnSpc>
            </a:pPr>
            <a:r>
              <a:rPr lang="en-US" altLang="zh-CN" sz="2800" dirty="0"/>
              <a:t>After I/O starts, control returns to user program </a:t>
            </a:r>
            <a:r>
              <a:rPr lang="en-US" altLang="zh-CN" sz="2800" dirty="0">
                <a:solidFill>
                  <a:srgbClr val="0C40E6"/>
                </a:solidFill>
              </a:rPr>
              <a:t>only upon I/O completion</a:t>
            </a:r>
          </a:p>
          <a:p>
            <a:pPr lvl="1">
              <a:lnSpc>
                <a:spcPct val="90000"/>
              </a:lnSpc>
            </a:pPr>
            <a:r>
              <a:rPr lang="en-US" altLang="zh-CN" sz="2800" dirty="0"/>
              <a:t>Wait instruction idles the CPU until the next interrupt</a:t>
            </a:r>
          </a:p>
          <a:p>
            <a:pPr lvl="1">
              <a:lnSpc>
                <a:spcPct val="90000"/>
              </a:lnSpc>
            </a:pPr>
            <a:r>
              <a:rPr lang="en-US" altLang="zh-CN" sz="2800" dirty="0"/>
              <a:t>Wait loop (contention for memory access)</a:t>
            </a:r>
          </a:p>
          <a:p>
            <a:pPr lvl="1">
              <a:lnSpc>
                <a:spcPct val="90000"/>
              </a:lnSpc>
            </a:pPr>
            <a:r>
              <a:rPr lang="en-US" altLang="zh-CN" sz="2800" dirty="0"/>
              <a:t>At most one I/O request is outstanding at a time, no simultaneous I/O processing</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D7093-ACD6-4196-886F-CC7F175FA1B5}"/>
              </a:ext>
            </a:extLst>
          </p:cNvPr>
          <p:cNvSpPr>
            <a:spLocks noGrp="1"/>
          </p:cNvSpPr>
          <p:nvPr>
            <p:ph type="title"/>
          </p:nvPr>
        </p:nvSpPr>
        <p:spPr/>
        <p:txBody>
          <a:bodyPr/>
          <a:lstStyle/>
          <a:p>
            <a:r>
              <a:rPr lang="en-US" altLang="zh-CN"/>
              <a:t>Chapter 1: Introduction</a:t>
            </a:r>
            <a:endParaRPr lang="zh-CN" altLang="en-US"/>
          </a:p>
        </p:txBody>
      </p:sp>
      <p:sp>
        <p:nvSpPr>
          <p:cNvPr id="3" name="内容占位符 2">
            <a:extLst>
              <a:ext uri="{FF2B5EF4-FFF2-40B4-BE49-F238E27FC236}">
                <a16:creationId xmlns:a16="http://schemas.microsoft.com/office/drawing/2014/main" id="{84EC3CA3-CE8C-4448-A404-80E2EC8F4812}"/>
              </a:ext>
            </a:extLst>
          </p:cNvPr>
          <p:cNvSpPr>
            <a:spLocks noGrp="1"/>
          </p:cNvSpPr>
          <p:nvPr>
            <p:ph idx="1"/>
          </p:nvPr>
        </p:nvSpPr>
        <p:spPr>
          <a:xfrm>
            <a:off x="3604335" y="1115508"/>
            <a:ext cx="7871533" cy="4626984"/>
          </a:xfrm>
        </p:spPr>
        <p:txBody>
          <a:bodyPr/>
          <a:lstStyle/>
          <a:p>
            <a:r>
              <a:rPr lang="en-US" altLang="zh-CN" sz="2000" dirty="0"/>
              <a:t>What Operating Systems Do</a:t>
            </a:r>
          </a:p>
          <a:p>
            <a:r>
              <a:rPr lang="en-US" altLang="zh-CN" sz="2000" dirty="0"/>
              <a:t>Computer-System Organization</a:t>
            </a:r>
          </a:p>
          <a:p>
            <a:r>
              <a:rPr lang="en-US" altLang="zh-CN" sz="2000" dirty="0"/>
              <a:t>Computer-System Architecture</a:t>
            </a:r>
          </a:p>
          <a:p>
            <a:r>
              <a:rPr lang="en-US" altLang="zh-CN" sz="2000" dirty="0"/>
              <a:t>Operating-System Structure</a:t>
            </a:r>
          </a:p>
          <a:p>
            <a:r>
              <a:rPr lang="en-US" altLang="zh-CN" sz="2000" dirty="0"/>
              <a:t>Operating-System Operations</a:t>
            </a:r>
          </a:p>
          <a:p>
            <a:r>
              <a:rPr lang="en-US" altLang="zh-CN" sz="2000" dirty="0"/>
              <a:t>Process Management</a:t>
            </a:r>
          </a:p>
          <a:p>
            <a:r>
              <a:rPr lang="en-US" altLang="zh-CN" sz="2000" dirty="0"/>
              <a:t>Memory Management</a:t>
            </a:r>
          </a:p>
          <a:p>
            <a:r>
              <a:rPr lang="en-US" altLang="zh-CN" sz="2000" dirty="0"/>
              <a:t>Storage Management</a:t>
            </a:r>
          </a:p>
          <a:p>
            <a:r>
              <a:rPr lang="en-US" altLang="zh-CN" sz="2000" dirty="0"/>
              <a:t>Protection and Security</a:t>
            </a:r>
          </a:p>
          <a:p>
            <a:r>
              <a:rPr lang="en-US" altLang="zh-CN" sz="2000" dirty="0">
                <a:solidFill>
                  <a:schemeClr val="tx1">
                    <a:lumMod val="50000"/>
                    <a:lumOff val="50000"/>
                  </a:schemeClr>
                </a:solidFill>
              </a:rPr>
              <a:t>Distributed Systems</a:t>
            </a:r>
          </a:p>
          <a:p>
            <a:r>
              <a:rPr lang="en-US" altLang="zh-CN" sz="2000" dirty="0">
                <a:solidFill>
                  <a:schemeClr val="tx1">
                    <a:lumMod val="50000"/>
                    <a:lumOff val="50000"/>
                  </a:schemeClr>
                </a:solidFill>
              </a:rPr>
              <a:t>Special-Purpose Systems</a:t>
            </a:r>
          </a:p>
          <a:p>
            <a:r>
              <a:rPr lang="en-US" altLang="zh-CN" sz="2000" dirty="0">
                <a:solidFill>
                  <a:schemeClr val="tx1">
                    <a:lumMod val="50000"/>
                    <a:lumOff val="50000"/>
                  </a:schemeClr>
                </a:solidFill>
              </a:rPr>
              <a:t>Computing Environments</a:t>
            </a:r>
            <a:endParaRPr lang="zh-CN" altLang="en-US" sz="2000" dirty="0">
              <a:solidFill>
                <a:schemeClr val="tx1">
                  <a:lumMod val="50000"/>
                  <a:lumOff val="50000"/>
                </a:schemeClr>
              </a:solidFill>
            </a:endParaRPr>
          </a:p>
        </p:txBody>
      </p:sp>
    </p:spTree>
    <p:extLst>
      <p:ext uri="{BB962C8B-B14F-4D97-AF65-F5344CB8AC3E}">
        <p14:creationId xmlns:p14="http://schemas.microsoft.com/office/powerpoint/2010/main" val="1468331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pPr eaLnBrk="1" hangingPunct="1"/>
            <a:r>
              <a:rPr lang="en-US" altLang="zh-CN"/>
              <a:t>I/O Structure(Cont.)</a:t>
            </a:r>
          </a:p>
        </p:txBody>
      </p:sp>
      <p:sp>
        <p:nvSpPr>
          <p:cNvPr id="64515" name="Rectangle 3"/>
          <p:cNvSpPr>
            <a:spLocks noGrp="1" noChangeArrowheads="1"/>
          </p:cNvSpPr>
          <p:nvPr>
            <p:ph type="body" idx="4294967295"/>
          </p:nvPr>
        </p:nvSpPr>
        <p:spPr>
          <a:xfrm>
            <a:off x="1500327" y="1200416"/>
            <a:ext cx="9321554" cy="4516803"/>
          </a:xfrm>
        </p:spPr>
        <p:txBody>
          <a:bodyPr/>
          <a:lstStyle/>
          <a:p>
            <a:pPr>
              <a:lnSpc>
                <a:spcPct val="90000"/>
              </a:lnSpc>
            </a:pPr>
            <a:r>
              <a:rPr lang="en-US" altLang="zh-CN" sz="2800"/>
              <a:t>After I/O starts, control returns to user program </a:t>
            </a:r>
            <a:r>
              <a:rPr lang="en-US" altLang="zh-CN" sz="2800">
                <a:solidFill>
                  <a:srgbClr val="0C40E6"/>
                </a:solidFill>
              </a:rPr>
              <a:t>without waiting for I/O completion</a:t>
            </a:r>
          </a:p>
          <a:p>
            <a:pPr lvl="1">
              <a:lnSpc>
                <a:spcPct val="90000"/>
              </a:lnSpc>
            </a:pPr>
            <a:r>
              <a:rPr lang="en-US" altLang="zh-CN" sz="2800" b="1">
                <a:solidFill>
                  <a:srgbClr val="3366FF"/>
                </a:solidFill>
              </a:rPr>
              <a:t>Syste</a:t>
            </a:r>
            <a:r>
              <a:rPr lang="en-US" altLang="zh-CN" sz="2800" b="1">
                <a:solidFill>
                  <a:srgbClr val="0C40E6"/>
                </a:solidFill>
              </a:rPr>
              <a:t>m </a:t>
            </a:r>
            <a:r>
              <a:rPr lang="en-US" altLang="zh-CN" sz="2800" b="1">
                <a:solidFill>
                  <a:srgbClr val="3366FF"/>
                </a:solidFill>
              </a:rPr>
              <a:t>call </a:t>
            </a:r>
            <a:r>
              <a:rPr lang="en-US" altLang="zh-CN" sz="2800"/>
              <a:t>– request to the OS to allow user to wait for I/O completion</a:t>
            </a:r>
          </a:p>
          <a:p>
            <a:pPr lvl="1">
              <a:lnSpc>
                <a:spcPct val="90000"/>
              </a:lnSpc>
            </a:pPr>
            <a:r>
              <a:rPr lang="en-US" altLang="zh-CN" sz="2800" b="1">
                <a:solidFill>
                  <a:srgbClr val="3366FF"/>
                </a:solidFill>
              </a:rPr>
              <a:t>Device-status table </a:t>
            </a:r>
            <a:r>
              <a:rPr lang="en-US" altLang="zh-CN" sz="2800"/>
              <a:t>contains entry for each I/O device indicating its type, address, and state</a:t>
            </a:r>
          </a:p>
          <a:p>
            <a:pPr lvl="1">
              <a:lnSpc>
                <a:spcPct val="90000"/>
              </a:lnSpc>
            </a:pPr>
            <a:r>
              <a:rPr lang="en-US" altLang="zh-CN" sz="2800"/>
              <a:t>OS indexes into I/O device table to determine device status and to modify table entry to include interrupt</a:t>
            </a:r>
          </a:p>
          <a:p>
            <a:pPr lvl="1">
              <a:lnSpc>
                <a:spcPct val="90000"/>
              </a:lnSpc>
            </a:pPr>
            <a:endParaRPr lang="en-US" altLang="zh-CN" sz="2800"/>
          </a:p>
        </p:txBody>
      </p:sp>
    </p:spTree>
    <p:extLst>
      <p:ext uri="{BB962C8B-B14F-4D97-AF65-F5344CB8AC3E}">
        <p14:creationId xmlns:p14="http://schemas.microsoft.com/office/powerpoint/2010/main" val="1282453448"/>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noChangeArrowheads="1"/>
          </p:cNvSpPr>
          <p:nvPr>
            <p:ph type="title"/>
          </p:nvPr>
        </p:nvSpPr>
        <p:spPr>
          <a:xfrm>
            <a:off x="1713391" y="301842"/>
            <a:ext cx="9303798" cy="461208"/>
          </a:xfrm>
        </p:spPr>
        <p:txBody>
          <a:bodyPr/>
          <a:lstStyle/>
          <a:p>
            <a:r>
              <a:rPr lang="en-US" altLang="zh-CN"/>
              <a:t>Storage Definitions and Notation Review</a:t>
            </a:r>
          </a:p>
        </p:txBody>
      </p:sp>
      <p:sp>
        <p:nvSpPr>
          <p:cNvPr id="19459" name="Rectangle 5">
            <a:extLst>
              <a:ext uri="{FF2B5EF4-FFF2-40B4-BE49-F238E27FC236}">
                <a16:creationId xmlns:a16="http://schemas.microsoft.com/office/drawing/2014/main" id="{04CBE0C1-A110-43DA-9ECE-74CA2C47A665}"/>
              </a:ext>
            </a:extLst>
          </p:cNvPr>
          <p:cNvSpPr>
            <a:spLocks noChangeArrowheads="1"/>
          </p:cNvSpPr>
          <p:nvPr/>
        </p:nvSpPr>
        <p:spPr bwMode="auto">
          <a:xfrm>
            <a:off x="1812071" y="950791"/>
            <a:ext cx="8755062" cy="5540375"/>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marL="285750" indent="-285750">
              <a:buFont typeface="Wingdings" panose="05000000000000000000" pitchFamily="2" charset="2"/>
              <a:buChar char="l"/>
              <a:defRPr/>
            </a:pPr>
            <a:r>
              <a:rPr lang="en-US" altLang="zh-CN" dirty="0"/>
              <a:t>The basic unit of computer storage is the </a:t>
            </a:r>
            <a:r>
              <a:rPr lang="en-US" altLang="zh-CN" b="1" dirty="0"/>
              <a:t>bit</a:t>
            </a:r>
            <a:r>
              <a:rPr lang="en-US" altLang="zh-CN" dirty="0"/>
              <a:t>. </a:t>
            </a:r>
          </a:p>
          <a:p>
            <a:pPr marL="285750" indent="-285750">
              <a:buFont typeface="Wingdings" panose="05000000000000000000" pitchFamily="2" charset="2"/>
              <a:buChar char="l"/>
              <a:defRPr/>
            </a:pPr>
            <a:r>
              <a:rPr lang="en-US" altLang="zh-CN" dirty="0"/>
              <a:t>a computer can represent: numbers, letters, images, movies, sounds, documents, and programs, to name a few. </a:t>
            </a:r>
          </a:p>
          <a:p>
            <a:pPr marL="285750" indent="-285750">
              <a:buFont typeface="Wingdings" panose="05000000000000000000" pitchFamily="2" charset="2"/>
              <a:buChar char="l"/>
              <a:defRPr/>
            </a:pPr>
            <a:r>
              <a:rPr lang="en-US" altLang="zh-CN" dirty="0"/>
              <a:t>A </a:t>
            </a:r>
            <a:r>
              <a:rPr lang="en-US" altLang="zh-CN" b="1" dirty="0"/>
              <a:t>byte </a:t>
            </a:r>
            <a:r>
              <a:rPr lang="en-US" altLang="zh-CN" dirty="0"/>
              <a:t>is 8 bits, and on most computers it is the smallest convenient chunk of storage. </a:t>
            </a:r>
          </a:p>
          <a:p>
            <a:pPr marL="285750" indent="-285750">
              <a:buFont typeface="Wingdings" panose="05000000000000000000" pitchFamily="2" charset="2"/>
              <a:buChar char="l"/>
              <a:defRPr/>
            </a:pPr>
            <a:r>
              <a:rPr lang="en-US" altLang="zh-CN" b="1" dirty="0"/>
              <a:t>word</a:t>
            </a:r>
            <a:r>
              <a:rPr lang="en-US" altLang="zh-CN" dirty="0"/>
              <a:t>, which is a given computer architecture</a:t>
            </a:r>
            <a:r>
              <a:rPr lang="en-US" altLang="en-US" dirty="0"/>
              <a:t>’</a:t>
            </a:r>
            <a:r>
              <a:rPr lang="en-US" altLang="zh-CN" dirty="0"/>
              <a:t>s native unit of data. A word is made up of one or more bytes. </a:t>
            </a:r>
          </a:p>
          <a:p>
            <a:pPr>
              <a:defRPr/>
            </a:pPr>
            <a:endParaRPr lang="en-US" altLang="zh-CN" baseline="-25000" dirty="0"/>
          </a:p>
          <a:p>
            <a:pPr marL="285750" indent="-285750">
              <a:buFont typeface="Wingdings" panose="05000000000000000000" pitchFamily="2" charset="2"/>
              <a:buChar char="l"/>
              <a:defRPr/>
            </a:pPr>
            <a:r>
              <a:rPr lang="en-US" altLang="zh-CN" dirty="0"/>
              <a:t>Computer storage, along with most computer throughput, is generally measured and manipulated in bytes and collections of bytes. </a:t>
            </a:r>
          </a:p>
          <a:p>
            <a:pPr lvl="1">
              <a:defRPr/>
            </a:pPr>
            <a:r>
              <a:rPr lang="en-US" altLang="zh-CN" dirty="0"/>
              <a:t>A </a:t>
            </a:r>
            <a:r>
              <a:rPr lang="en-US" altLang="zh-CN" b="1" dirty="0"/>
              <a:t>kilobyte</a:t>
            </a:r>
            <a:r>
              <a:rPr lang="en-US" altLang="zh-CN" dirty="0"/>
              <a:t>, or </a:t>
            </a:r>
            <a:r>
              <a:rPr lang="en-US" altLang="zh-CN" b="1" dirty="0"/>
              <a:t>KiB</a:t>
            </a:r>
            <a:r>
              <a:rPr lang="en-US" altLang="zh-CN" dirty="0"/>
              <a:t>, is 2</a:t>
            </a:r>
            <a:r>
              <a:rPr lang="en-US" altLang="zh-CN" baseline="30000" dirty="0"/>
              <a:t>10</a:t>
            </a:r>
            <a:r>
              <a:rPr lang="en-US" altLang="zh-CN" dirty="0"/>
              <a:t>=1,024 bytes</a:t>
            </a:r>
          </a:p>
          <a:p>
            <a:pPr lvl="1">
              <a:defRPr/>
            </a:pPr>
            <a:r>
              <a:rPr lang="en-US" altLang="zh-CN" dirty="0"/>
              <a:t>a </a:t>
            </a:r>
            <a:r>
              <a:rPr lang="en-US" altLang="zh-CN" b="1" dirty="0"/>
              <a:t>megabyte</a:t>
            </a:r>
            <a:r>
              <a:rPr lang="en-US" altLang="zh-CN" dirty="0"/>
              <a:t>, or </a:t>
            </a:r>
            <a:r>
              <a:rPr lang="en-US" altLang="zh-CN" b="1" dirty="0"/>
              <a:t>MiB</a:t>
            </a:r>
            <a:r>
              <a:rPr lang="en-US" altLang="zh-CN" dirty="0"/>
              <a:t>, is 2</a:t>
            </a:r>
            <a:r>
              <a:rPr lang="en-US" altLang="zh-CN" baseline="30000" dirty="0"/>
              <a:t>20</a:t>
            </a:r>
            <a:r>
              <a:rPr lang="en-US" altLang="zh-CN" dirty="0"/>
              <a:t>=1,024</a:t>
            </a:r>
            <a:r>
              <a:rPr lang="en-US" altLang="zh-CN" baseline="30000" dirty="0"/>
              <a:t>2</a:t>
            </a:r>
            <a:r>
              <a:rPr lang="en-US" altLang="zh-CN" dirty="0"/>
              <a:t> bytes</a:t>
            </a:r>
          </a:p>
          <a:p>
            <a:pPr lvl="1">
              <a:defRPr/>
            </a:pPr>
            <a:r>
              <a:rPr lang="en-US" altLang="zh-CN" dirty="0"/>
              <a:t>a </a:t>
            </a:r>
            <a:r>
              <a:rPr lang="en-US" altLang="zh-CN" b="1" dirty="0"/>
              <a:t>gigabyte</a:t>
            </a:r>
            <a:r>
              <a:rPr lang="en-US" altLang="zh-CN" dirty="0"/>
              <a:t>, or </a:t>
            </a:r>
            <a:r>
              <a:rPr lang="en-US" altLang="zh-CN" b="1" dirty="0"/>
              <a:t>GiB</a:t>
            </a:r>
            <a:r>
              <a:rPr lang="en-US" altLang="zh-CN" dirty="0"/>
              <a:t>, is 2</a:t>
            </a:r>
            <a:r>
              <a:rPr lang="en-US" altLang="zh-CN" baseline="30000" dirty="0"/>
              <a:t>30</a:t>
            </a:r>
            <a:r>
              <a:rPr lang="en-US" altLang="zh-CN" dirty="0"/>
              <a:t>=1,024</a:t>
            </a:r>
            <a:r>
              <a:rPr lang="en-US" altLang="zh-CN" baseline="30000" dirty="0"/>
              <a:t>3</a:t>
            </a:r>
            <a:r>
              <a:rPr lang="en-US" altLang="zh-CN" dirty="0"/>
              <a:t> bytes</a:t>
            </a:r>
          </a:p>
          <a:p>
            <a:pPr lvl="1">
              <a:defRPr/>
            </a:pPr>
            <a:r>
              <a:rPr lang="en-US" altLang="zh-CN" dirty="0"/>
              <a:t>a </a:t>
            </a:r>
            <a:r>
              <a:rPr lang="en-US" altLang="zh-CN" b="1" dirty="0"/>
              <a:t>terabyte</a:t>
            </a:r>
            <a:r>
              <a:rPr lang="en-US" altLang="zh-CN" dirty="0"/>
              <a:t>, or </a:t>
            </a:r>
            <a:r>
              <a:rPr lang="en-US" altLang="zh-CN" b="1" dirty="0"/>
              <a:t>TiB</a:t>
            </a:r>
            <a:r>
              <a:rPr lang="en-US" altLang="zh-CN" dirty="0"/>
              <a:t>, is 2</a:t>
            </a:r>
            <a:r>
              <a:rPr lang="en-US" altLang="zh-CN" baseline="30000" dirty="0"/>
              <a:t>40</a:t>
            </a:r>
            <a:r>
              <a:rPr lang="en-US" altLang="zh-CN" dirty="0"/>
              <a:t>=1,024</a:t>
            </a:r>
            <a:r>
              <a:rPr lang="en-US" altLang="zh-CN" baseline="30000" dirty="0"/>
              <a:t>4 </a:t>
            </a:r>
            <a:r>
              <a:rPr lang="en-US" altLang="zh-CN" dirty="0"/>
              <a:t>bytes </a:t>
            </a:r>
          </a:p>
          <a:p>
            <a:pPr lvl="1">
              <a:defRPr/>
            </a:pPr>
            <a:r>
              <a:rPr lang="en-US" altLang="zh-CN" dirty="0"/>
              <a:t>a </a:t>
            </a:r>
            <a:r>
              <a:rPr lang="en-US" altLang="zh-CN" b="1" dirty="0"/>
              <a:t>petabyte</a:t>
            </a:r>
            <a:r>
              <a:rPr lang="en-US" altLang="zh-CN" dirty="0"/>
              <a:t>, or </a:t>
            </a:r>
            <a:r>
              <a:rPr lang="en-US" altLang="zh-CN" b="1" dirty="0"/>
              <a:t>PiB</a:t>
            </a:r>
            <a:r>
              <a:rPr lang="en-US" altLang="zh-CN" dirty="0"/>
              <a:t>, is 2</a:t>
            </a:r>
            <a:r>
              <a:rPr lang="en-US" altLang="zh-CN" baseline="30000" dirty="0"/>
              <a:t>50</a:t>
            </a:r>
            <a:r>
              <a:rPr lang="en-US" altLang="zh-CN" dirty="0"/>
              <a:t>=1,024</a:t>
            </a:r>
            <a:r>
              <a:rPr lang="en-US" altLang="zh-CN" baseline="30000" dirty="0"/>
              <a:t>5</a:t>
            </a:r>
            <a:r>
              <a:rPr lang="en-US" altLang="zh-CN" dirty="0"/>
              <a:t> bytes</a:t>
            </a:r>
          </a:p>
          <a:p>
            <a:pPr>
              <a:defRPr/>
            </a:pPr>
            <a:endParaRPr lang="en-US" altLang="zh-CN" dirty="0"/>
          </a:p>
          <a:p>
            <a:pPr marL="285750" indent="-285750">
              <a:buFont typeface="Wingdings" panose="05000000000000000000" pitchFamily="2" charset="2"/>
              <a:buChar char="l"/>
              <a:defRPr/>
            </a:pPr>
            <a:r>
              <a:rPr lang="en-US" altLang="zh-CN" dirty="0"/>
              <a:t>Computer manufacturers often round off these numbers and say that a megabyte is </a:t>
            </a:r>
            <a:r>
              <a:rPr lang="en-US" altLang="zh-CN" dirty="0">
                <a:solidFill>
                  <a:srgbClr val="0C40E6"/>
                </a:solidFill>
              </a:rPr>
              <a:t>1 million bytes </a:t>
            </a:r>
            <a:r>
              <a:rPr lang="en-US" altLang="zh-CN" dirty="0"/>
              <a:t>and a </a:t>
            </a:r>
            <a:r>
              <a:rPr lang="en-US" altLang="zh-CN" dirty="0">
                <a:solidFill>
                  <a:srgbClr val="0C40E6"/>
                </a:solidFill>
              </a:rPr>
              <a:t>gigabyte </a:t>
            </a:r>
            <a:r>
              <a:rPr lang="en-US" altLang="zh-CN" dirty="0"/>
              <a:t>is 1 billion bytes. </a:t>
            </a:r>
          </a:p>
          <a:p>
            <a:pPr marL="285750" indent="-285750">
              <a:buFont typeface="Wingdings" panose="05000000000000000000" pitchFamily="2" charset="2"/>
              <a:buChar char="l"/>
              <a:defRPr/>
            </a:pPr>
            <a:r>
              <a:rPr lang="en-US" altLang="zh-CN" dirty="0"/>
              <a:t>Networking measurements are an exception to this general rule; they are given </a:t>
            </a:r>
            <a:r>
              <a:rPr lang="en-US" altLang="zh-CN" dirty="0">
                <a:solidFill>
                  <a:srgbClr val="0C40E6"/>
                </a:solidFill>
              </a:rPr>
              <a:t>in bits </a:t>
            </a:r>
            <a:r>
              <a:rPr lang="en-US" altLang="zh-CN" dirty="0"/>
              <a:t>(because networks move data a bit at a time).</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981200" y="198438"/>
            <a:ext cx="8229600" cy="576262"/>
          </a:xfrm>
        </p:spPr>
        <p:txBody>
          <a:bodyPr/>
          <a:lstStyle/>
          <a:p>
            <a:pPr eaLnBrk="1" hangingPunct="1"/>
            <a:r>
              <a:rPr lang="en-US" altLang="zh-CN"/>
              <a:t>Storage Structure</a:t>
            </a:r>
          </a:p>
        </p:txBody>
      </p:sp>
      <p:sp>
        <p:nvSpPr>
          <p:cNvPr id="67587" name="Rectangle 3"/>
          <p:cNvSpPr>
            <a:spLocks noGrp="1" noChangeArrowheads="1"/>
          </p:cNvSpPr>
          <p:nvPr>
            <p:ph type="body" idx="4294967295"/>
          </p:nvPr>
        </p:nvSpPr>
        <p:spPr>
          <a:xfrm>
            <a:off x="1063867" y="1026319"/>
            <a:ext cx="10366131" cy="4805362"/>
          </a:xfrm>
        </p:spPr>
        <p:txBody>
          <a:bodyPr/>
          <a:lstStyle/>
          <a:p>
            <a:r>
              <a:rPr lang="en-US" altLang="zh-CN" sz="2000" dirty="0">
                <a:solidFill>
                  <a:srgbClr val="0070C0"/>
                </a:solidFill>
              </a:rPr>
              <a:t>Main memory </a:t>
            </a:r>
            <a:r>
              <a:rPr lang="en-US" altLang="zh-CN" sz="2000" dirty="0"/>
              <a:t>– only large storage media that the CPU can access directly   </a:t>
            </a:r>
          </a:p>
          <a:p>
            <a:pPr lvl="1"/>
            <a:r>
              <a:rPr lang="en-US" altLang="zh-CN" dirty="0"/>
              <a:t>Random access </a:t>
            </a:r>
            <a:r>
              <a:rPr lang="en-US" altLang="zh-CN" b="1" dirty="0">
                <a:solidFill>
                  <a:srgbClr val="0070C0"/>
                </a:solidFill>
                <a:ea typeface="宋体" pitchFamily="2" charset="-122"/>
              </a:rPr>
              <a:t>RAM</a:t>
            </a:r>
            <a:endParaRPr lang="en-US" altLang="zh-CN" dirty="0">
              <a:solidFill>
                <a:srgbClr val="0070C0"/>
              </a:solidFill>
            </a:endParaRPr>
          </a:p>
          <a:p>
            <a:pPr lvl="1"/>
            <a:r>
              <a:rPr lang="en-US" altLang="zh-CN" dirty="0"/>
              <a:t>Typically volatile</a:t>
            </a:r>
          </a:p>
          <a:p>
            <a:r>
              <a:rPr lang="en-US" altLang="zh-CN" sz="2000" dirty="0">
                <a:solidFill>
                  <a:srgbClr val="0070C0"/>
                </a:solidFill>
              </a:rPr>
              <a:t>Secondary storage </a:t>
            </a:r>
            <a:r>
              <a:rPr lang="en-US" altLang="zh-CN" sz="2000" dirty="0"/>
              <a:t>– extension of main memory that provides large </a:t>
            </a:r>
            <a:r>
              <a:rPr lang="en-US" altLang="zh-CN" sz="2000" b="1" dirty="0"/>
              <a:t>nonvolatile</a:t>
            </a:r>
            <a:r>
              <a:rPr lang="en-US" altLang="zh-CN" sz="2000" dirty="0"/>
              <a:t> storage capacity</a:t>
            </a:r>
          </a:p>
          <a:p>
            <a:pPr lvl="1"/>
            <a:r>
              <a:rPr lang="en-US" altLang="zh-CN" sz="2000" dirty="0">
                <a:solidFill>
                  <a:srgbClr val="0070C0"/>
                </a:solidFill>
              </a:rPr>
              <a:t>Hard disks </a:t>
            </a:r>
            <a:r>
              <a:rPr lang="en-US" altLang="zh-CN" sz="2000" dirty="0"/>
              <a:t>– rigid metal or glass platters covered with magnetic recording material </a:t>
            </a:r>
          </a:p>
          <a:p>
            <a:pPr lvl="2"/>
            <a:r>
              <a:rPr lang="en-US" altLang="zh-CN" dirty="0"/>
              <a:t>Disk surface is logically divided into </a:t>
            </a:r>
            <a:r>
              <a:rPr lang="en-US" altLang="zh-CN" b="1" dirty="0">
                <a:solidFill>
                  <a:srgbClr val="3366FF"/>
                </a:solidFill>
              </a:rPr>
              <a:t>tracks</a:t>
            </a:r>
            <a:r>
              <a:rPr lang="en-US" altLang="zh-CN" dirty="0"/>
              <a:t>, which are subdivided into </a:t>
            </a:r>
            <a:r>
              <a:rPr lang="en-US" altLang="zh-CN" b="1" dirty="0">
                <a:solidFill>
                  <a:srgbClr val="3366FF"/>
                </a:solidFill>
              </a:rPr>
              <a:t>sectors</a:t>
            </a:r>
          </a:p>
          <a:p>
            <a:pPr lvl="2"/>
            <a:r>
              <a:rPr lang="en-US" altLang="zh-CN" dirty="0"/>
              <a:t>The </a:t>
            </a:r>
            <a:r>
              <a:rPr lang="en-US" altLang="zh-CN" b="1" dirty="0">
                <a:solidFill>
                  <a:srgbClr val="3366FF"/>
                </a:solidFill>
              </a:rPr>
              <a:t>disk controller </a:t>
            </a:r>
            <a:r>
              <a:rPr lang="en-US" altLang="zh-CN" dirty="0"/>
              <a:t>determines the logical interaction between the device and the computer </a:t>
            </a:r>
          </a:p>
          <a:p>
            <a:pPr lvl="1"/>
            <a:r>
              <a:rPr lang="en-US" altLang="zh-CN" sz="2000" dirty="0">
                <a:solidFill>
                  <a:srgbClr val="0070C0"/>
                </a:solidFill>
              </a:rPr>
              <a:t>Solid-state disks </a:t>
            </a:r>
            <a:r>
              <a:rPr lang="en-US" altLang="zh-CN" sz="2000" dirty="0"/>
              <a:t>– faster than hard disks, nonvolatile</a:t>
            </a:r>
          </a:p>
          <a:p>
            <a:pPr lvl="2"/>
            <a:r>
              <a:rPr lang="en-US" altLang="zh-CN" dirty="0"/>
              <a:t>Various technologies</a:t>
            </a:r>
          </a:p>
          <a:p>
            <a:pPr lvl="2"/>
            <a:r>
              <a:rPr lang="en-US" altLang="zh-CN" dirty="0"/>
              <a:t>Becoming more popular</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2400300" y="182563"/>
            <a:ext cx="7810500" cy="576262"/>
          </a:xfrm>
        </p:spPr>
        <p:txBody>
          <a:bodyPr/>
          <a:lstStyle/>
          <a:p>
            <a:pPr eaLnBrk="1" hangingPunct="1"/>
            <a:r>
              <a:rPr lang="en-US" altLang="zh-CN" dirty="0"/>
              <a:t>Storage Hierarchy</a:t>
            </a:r>
          </a:p>
        </p:txBody>
      </p:sp>
      <p:sp>
        <p:nvSpPr>
          <p:cNvPr id="69635" name="Rectangle 3"/>
          <p:cNvSpPr>
            <a:spLocks noGrp="1" noChangeArrowheads="1"/>
          </p:cNvSpPr>
          <p:nvPr>
            <p:ph type="body" idx="4294967295"/>
          </p:nvPr>
        </p:nvSpPr>
        <p:spPr>
          <a:xfrm>
            <a:off x="870013" y="1233489"/>
            <a:ext cx="10480856" cy="4530725"/>
          </a:xfrm>
        </p:spPr>
        <p:txBody>
          <a:bodyPr/>
          <a:lstStyle/>
          <a:p>
            <a:r>
              <a:rPr lang="en-US" altLang="zh-CN" sz="2800" dirty="0"/>
              <a:t>Storage systems organized in hierarchy</a:t>
            </a:r>
          </a:p>
          <a:p>
            <a:pPr lvl="1"/>
            <a:r>
              <a:rPr lang="en-US" altLang="zh-CN" sz="2800" dirty="0"/>
              <a:t>Speed</a:t>
            </a:r>
          </a:p>
          <a:p>
            <a:pPr lvl="1"/>
            <a:r>
              <a:rPr lang="en-US" altLang="zh-CN" sz="2800" dirty="0"/>
              <a:t>Cost</a:t>
            </a:r>
          </a:p>
          <a:p>
            <a:pPr lvl="1"/>
            <a:r>
              <a:rPr lang="en-US" altLang="zh-CN" sz="2800" dirty="0"/>
              <a:t>Volatility</a:t>
            </a:r>
          </a:p>
          <a:p>
            <a:r>
              <a:rPr lang="en-US" altLang="zh-CN" sz="2800" b="1" dirty="0">
                <a:solidFill>
                  <a:srgbClr val="3366FF"/>
                </a:solidFill>
              </a:rPr>
              <a:t>Caching</a:t>
            </a:r>
            <a:r>
              <a:rPr lang="en-US" altLang="zh-CN" sz="2800" dirty="0"/>
              <a:t> – copying information into faster storage system; main memory can be viewed as a cache for secondary storage</a:t>
            </a:r>
          </a:p>
          <a:p>
            <a:r>
              <a:rPr lang="en-US" altLang="zh-CN" sz="2800" b="1" dirty="0">
                <a:solidFill>
                  <a:srgbClr val="3366FF"/>
                </a:solidFill>
              </a:rPr>
              <a:t>Device Driver </a:t>
            </a:r>
            <a:r>
              <a:rPr lang="en-US" altLang="zh-CN" sz="2800" dirty="0"/>
              <a:t>for each device controller to manage I/O</a:t>
            </a:r>
          </a:p>
          <a:p>
            <a:pPr lvl="1"/>
            <a:r>
              <a:rPr lang="en-US" altLang="zh-CN" sz="2800" dirty="0"/>
              <a:t>Provides uniform interface between controller and kernel</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1981200" y="198438"/>
            <a:ext cx="8229600" cy="576262"/>
          </a:xfrm>
        </p:spPr>
        <p:txBody>
          <a:bodyPr/>
          <a:lstStyle/>
          <a:p>
            <a:pPr eaLnBrk="1" hangingPunct="1"/>
            <a:r>
              <a:rPr lang="en-US" altLang="zh-CN"/>
              <a:t>Storage-Device Hierarchy</a:t>
            </a:r>
          </a:p>
        </p:txBody>
      </p:sp>
      <p:pic>
        <p:nvPicPr>
          <p:cNvPr id="3" name="图片 2">
            <a:extLst>
              <a:ext uri="{FF2B5EF4-FFF2-40B4-BE49-F238E27FC236}">
                <a16:creationId xmlns:a16="http://schemas.microsoft.com/office/drawing/2014/main" id="{CDFA63ED-D8E3-48D5-8724-330CDB2C924A}"/>
              </a:ext>
            </a:extLst>
          </p:cNvPr>
          <p:cNvPicPr>
            <a:picLocks noChangeAspect="1"/>
          </p:cNvPicPr>
          <p:nvPr/>
        </p:nvPicPr>
        <p:blipFill>
          <a:blip r:embed="rId3"/>
          <a:stretch>
            <a:fillRect/>
          </a:stretch>
        </p:blipFill>
        <p:spPr>
          <a:xfrm>
            <a:off x="1365740" y="918123"/>
            <a:ext cx="9669962" cy="5614563"/>
          </a:xfrm>
          <a:prstGeom prst="rect">
            <a:avLst/>
          </a:prstGeom>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1981200" y="198438"/>
            <a:ext cx="8229600" cy="576262"/>
          </a:xfrm>
        </p:spPr>
        <p:txBody>
          <a:bodyPr/>
          <a:lstStyle/>
          <a:p>
            <a:pPr eaLnBrk="1" hangingPunct="1"/>
            <a:r>
              <a:rPr lang="en-US" altLang="zh-CN"/>
              <a:t>Caching</a:t>
            </a:r>
          </a:p>
        </p:txBody>
      </p:sp>
      <p:sp>
        <p:nvSpPr>
          <p:cNvPr id="73731" name="Rectangle 3"/>
          <p:cNvSpPr>
            <a:spLocks noGrp="1" noChangeArrowheads="1"/>
          </p:cNvSpPr>
          <p:nvPr>
            <p:ph type="body" idx="4294967295"/>
          </p:nvPr>
        </p:nvSpPr>
        <p:spPr>
          <a:xfrm>
            <a:off x="914400" y="1084019"/>
            <a:ext cx="10410093" cy="5110751"/>
          </a:xfrm>
        </p:spPr>
        <p:txBody>
          <a:bodyPr/>
          <a:lstStyle/>
          <a:p>
            <a:r>
              <a:rPr lang="en-US" altLang="zh-CN" sz="2400" dirty="0"/>
              <a:t>Important principle, performed at many levels in a computer (in hardware, operating system, software)</a:t>
            </a:r>
            <a:endParaRPr lang="en-US" altLang="zh-CN" sz="1000" dirty="0"/>
          </a:p>
          <a:p>
            <a:r>
              <a:rPr lang="en-US" altLang="zh-CN" sz="2400" dirty="0"/>
              <a:t>Information in use copied from slower to faster storage temporarily</a:t>
            </a:r>
            <a:endParaRPr lang="en-US" altLang="zh-CN" sz="1000" dirty="0"/>
          </a:p>
          <a:p>
            <a:r>
              <a:rPr lang="en-US" altLang="zh-CN" sz="2400" dirty="0"/>
              <a:t>Faster storage (cache) checked first to determine if information is there</a:t>
            </a:r>
          </a:p>
          <a:p>
            <a:pPr lvl="1"/>
            <a:r>
              <a:rPr lang="en-US" altLang="zh-CN" sz="2400" dirty="0"/>
              <a:t>If it is, information used directly from the cache (fast)</a:t>
            </a:r>
          </a:p>
          <a:p>
            <a:pPr lvl="1"/>
            <a:r>
              <a:rPr lang="en-US" altLang="zh-CN" sz="2400" dirty="0"/>
              <a:t>If not, data copied to cache and used there</a:t>
            </a:r>
            <a:endParaRPr lang="en-US" altLang="zh-CN" sz="1000" dirty="0"/>
          </a:p>
          <a:p>
            <a:r>
              <a:rPr lang="en-US" altLang="zh-CN" sz="2400" dirty="0"/>
              <a:t>Cache smaller than storage being cached</a:t>
            </a:r>
          </a:p>
          <a:p>
            <a:pPr lvl="1"/>
            <a:r>
              <a:rPr lang="en-US" altLang="zh-CN" sz="2400" dirty="0"/>
              <a:t>Cache management important design problem</a:t>
            </a:r>
          </a:p>
          <a:p>
            <a:pPr lvl="1"/>
            <a:r>
              <a:rPr lang="en-US" altLang="zh-CN" sz="2400" dirty="0"/>
              <a:t>Cache size and replacement policy</a:t>
            </a:r>
          </a:p>
          <a:p>
            <a:pPr>
              <a:buFont typeface="Monotype Sorts" pitchFamily="-84" charset="2"/>
              <a:buNone/>
            </a:pPr>
            <a:endParaRPr lang="en-US" altLang="zh-CN" sz="2400"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a:ea typeface="宋体" pitchFamily="2" charset="-122"/>
              </a:rPr>
              <a:t>I/O Structure</a:t>
            </a:r>
          </a:p>
        </p:txBody>
      </p:sp>
      <p:sp>
        <p:nvSpPr>
          <p:cNvPr id="75779" name="Rectangle 3"/>
          <p:cNvSpPr>
            <a:spLocks noGrp="1" noChangeArrowheads="1"/>
          </p:cNvSpPr>
          <p:nvPr>
            <p:ph type="body" idx="1"/>
          </p:nvPr>
        </p:nvSpPr>
        <p:spPr>
          <a:xfrm>
            <a:off x="2273300" y="1393826"/>
            <a:ext cx="7886700" cy="5065713"/>
          </a:xfrm>
        </p:spPr>
        <p:txBody>
          <a:bodyPr/>
          <a:lstStyle/>
          <a:p>
            <a:pPr>
              <a:lnSpc>
                <a:spcPct val="90000"/>
              </a:lnSpc>
            </a:pPr>
            <a:r>
              <a:rPr lang="en-US" altLang="zh-CN" sz="3200">
                <a:ea typeface="宋体" pitchFamily="2" charset="-122"/>
              </a:rPr>
              <a:t> Storage is only one of many types of I/O devices within a computer.</a:t>
            </a:r>
          </a:p>
          <a:p>
            <a:pPr>
              <a:lnSpc>
                <a:spcPct val="90000"/>
              </a:lnSpc>
            </a:pPr>
            <a:endParaRPr lang="en-US" altLang="zh-CN" sz="3200">
              <a:ea typeface="宋体" pitchFamily="2" charset="-122"/>
            </a:endParaRPr>
          </a:p>
          <a:p>
            <a:pPr>
              <a:lnSpc>
                <a:spcPct val="90000"/>
              </a:lnSpc>
            </a:pPr>
            <a:r>
              <a:rPr lang="en-US" altLang="zh-CN" sz="3200">
                <a:ea typeface="宋体" pitchFamily="2" charset="-122"/>
              </a:rPr>
              <a:t>CPU&lt;-&gt;Device Driver&lt;-&gt;Common Bus&lt;-&gt;Device Controller&lt;-&gt;Device</a:t>
            </a:r>
          </a:p>
          <a:p>
            <a:pPr lvl="1">
              <a:lnSpc>
                <a:spcPct val="90000"/>
              </a:lnSpc>
            </a:pPr>
            <a:endParaRPr lang="en-US" altLang="zh-CN" sz="3200">
              <a:ea typeface="宋体" pitchFamily="2" charset="-122"/>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1970843" y="166688"/>
            <a:ext cx="8771137" cy="576262"/>
          </a:xfrm>
        </p:spPr>
        <p:txBody>
          <a:bodyPr/>
          <a:lstStyle/>
          <a:p>
            <a:pPr eaLnBrk="1" hangingPunct="1"/>
            <a:r>
              <a:rPr lang="en-US" altLang="zh-CN"/>
              <a:t>Direct Memory Access(</a:t>
            </a:r>
            <a:r>
              <a:rPr lang="en-US" altLang="zh-CN">
                <a:solidFill>
                  <a:srgbClr val="0C40E6"/>
                </a:solidFill>
              </a:rPr>
              <a:t>DMA</a:t>
            </a:r>
            <a:r>
              <a:rPr lang="en-US" altLang="zh-CN"/>
              <a:t>) Structure</a:t>
            </a:r>
          </a:p>
        </p:txBody>
      </p:sp>
      <p:sp>
        <p:nvSpPr>
          <p:cNvPr id="76803" name="Rectangle 3"/>
          <p:cNvSpPr>
            <a:spLocks noGrp="1" noChangeArrowheads="1"/>
          </p:cNvSpPr>
          <p:nvPr>
            <p:ph type="body" idx="4294967295"/>
          </p:nvPr>
        </p:nvSpPr>
        <p:spPr>
          <a:xfrm>
            <a:off x="1343758" y="1031875"/>
            <a:ext cx="9901604" cy="1917700"/>
          </a:xfrm>
        </p:spPr>
        <p:txBody>
          <a:bodyPr/>
          <a:lstStyle/>
          <a:p>
            <a:r>
              <a:rPr lang="en-US" altLang="zh-CN" sz="2000" dirty="0"/>
              <a:t>Used for high-speed I/O devices able to transmit information at close to memory speeds</a:t>
            </a:r>
          </a:p>
          <a:p>
            <a:r>
              <a:rPr lang="en-US" altLang="zh-CN" sz="2000" dirty="0"/>
              <a:t>Device controller transfers blocks of data from buffer storage </a:t>
            </a:r>
            <a:r>
              <a:rPr lang="en-US" altLang="zh-CN" sz="2000" dirty="0">
                <a:solidFill>
                  <a:srgbClr val="0C40E6"/>
                </a:solidFill>
              </a:rPr>
              <a:t>directly to main memory without CPU intervention</a:t>
            </a:r>
          </a:p>
          <a:p>
            <a:r>
              <a:rPr lang="en-US" altLang="zh-CN" sz="2000" dirty="0">
                <a:solidFill>
                  <a:srgbClr val="0C40E6"/>
                </a:solidFill>
              </a:rPr>
              <a:t>Only one interrupt </a:t>
            </a:r>
            <a:r>
              <a:rPr lang="en-US" altLang="zh-CN" sz="2000" dirty="0"/>
              <a:t>is generated per block, rather than the one interrupt per byte</a:t>
            </a:r>
          </a:p>
        </p:txBody>
      </p:sp>
      <p:pic>
        <p:nvPicPr>
          <p:cNvPr id="76804"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134" y="2927386"/>
            <a:ext cx="4506059" cy="358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idx="4294967295"/>
          </p:nvPr>
        </p:nvSpPr>
        <p:spPr>
          <a:xfrm>
            <a:off x="2624138" y="198438"/>
            <a:ext cx="7586662" cy="576262"/>
          </a:xfrm>
        </p:spPr>
        <p:txBody>
          <a:bodyPr/>
          <a:lstStyle/>
          <a:p>
            <a:r>
              <a:rPr lang="en-US" altLang="zh-CN"/>
              <a:t>1.3 Computer-System Architecture</a:t>
            </a:r>
          </a:p>
        </p:txBody>
      </p:sp>
      <p:sp>
        <p:nvSpPr>
          <p:cNvPr id="78851" name="Content Placeholder 2"/>
          <p:cNvSpPr>
            <a:spLocks noGrp="1" noChangeArrowheads="1"/>
          </p:cNvSpPr>
          <p:nvPr>
            <p:ph idx="4294967295"/>
          </p:nvPr>
        </p:nvSpPr>
        <p:spPr>
          <a:xfrm>
            <a:off x="1143000" y="995362"/>
            <a:ext cx="10216661" cy="5141669"/>
          </a:xfrm>
        </p:spPr>
        <p:txBody>
          <a:bodyPr/>
          <a:lstStyle/>
          <a:p>
            <a:r>
              <a:rPr lang="en-US" altLang="zh-CN" sz="2000" b="1" dirty="0">
                <a:solidFill>
                  <a:srgbClr val="3366FF"/>
                </a:solidFill>
              </a:rPr>
              <a:t>Single general-purpose processor</a:t>
            </a:r>
          </a:p>
          <a:p>
            <a:pPr lvl="1"/>
            <a:r>
              <a:rPr lang="en-US" altLang="zh-CN" sz="2000" dirty="0"/>
              <a:t>Most systems have special-purpose processors as well</a:t>
            </a:r>
            <a:endParaRPr lang="en-US" altLang="zh-CN" sz="900" dirty="0"/>
          </a:p>
          <a:p>
            <a:r>
              <a:rPr lang="en-US" altLang="zh-CN" sz="2000" b="1" dirty="0">
                <a:solidFill>
                  <a:srgbClr val="3366FF"/>
                </a:solidFill>
              </a:rPr>
              <a:t>Multiprocessors</a:t>
            </a:r>
            <a:r>
              <a:rPr lang="en-US" altLang="zh-CN" sz="2000" dirty="0">
                <a:solidFill>
                  <a:srgbClr val="3366FF"/>
                </a:solidFill>
              </a:rPr>
              <a:t> </a:t>
            </a:r>
            <a:r>
              <a:rPr lang="en-US" altLang="zh-CN" sz="2000" dirty="0"/>
              <a:t>systems growing in use and importance</a:t>
            </a:r>
          </a:p>
          <a:p>
            <a:pPr lvl="1"/>
            <a:r>
              <a:rPr lang="en-US" altLang="zh-CN" sz="2000" dirty="0"/>
              <a:t>Also known as </a:t>
            </a:r>
            <a:r>
              <a:rPr lang="en-US" altLang="zh-CN" sz="2000" b="1" dirty="0">
                <a:solidFill>
                  <a:srgbClr val="3366FF"/>
                </a:solidFill>
              </a:rPr>
              <a:t>parallel systems</a:t>
            </a:r>
            <a:r>
              <a:rPr lang="en-US" altLang="zh-CN" sz="2000" dirty="0"/>
              <a:t>, </a:t>
            </a:r>
            <a:r>
              <a:rPr lang="en-US" altLang="zh-CN" sz="2000" b="1" dirty="0">
                <a:solidFill>
                  <a:srgbClr val="3366FF"/>
                </a:solidFill>
              </a:rPr>
              <a:t>tightly-coupled systems</a:t>
            </a:r>
          </a:p>
          <a:p>
            <a:pPr lvl="1"/>
            <a:r>
              <a:rPr lang="en-US" altLang="zh-CN" sz="2000" dirty="0"/>
              <a:t>Advantages include:</a:t>
            </a:r>
          </a:p>
          <a:p>
            <a:pPr marL="1200150" lvl="2" indent="-342900">
              <a:buFont typeface="Arial" pitchFamily="34" charset="0"/>
              <a:buAutoNum type="arabicPeriod"/>
            </a:pPr>
            <a:r>
              <a:rPr lang="en-US" altLang="zh-CN" sz="2000" b="1" dirty="0">
                <a:solidFill>
                  <a:srgbClr val="3366FF"/>
                </a:solidFill>
              </a:rPr>
              <a:t>Increased throughput</a:t>
            </a:r>
          </a:p>
          <a:p>
            <a:pPr marL="1200150" lvl="2" indent="-342900">
              <a:buFont typeface="Arial" pitchFamily="34" charset="0"/>
              <a:buAutoNum type="arabicPeriod"/>
            </a:pPr>
            <a:r>
              <a:rPr lang="en-US" altLang="zh-CN" sz="2000" b="1" dirty="0">
                <a:solidFill>
                  <a:srgbClr val="3366FF"/>
                </a:solidFill>
              </a:rPr>
              <a:t>Economy of scale</a:t>
            </a:r>
          </a:p>
          <a:p>
            <a:pPr marL="1200150" lvl="2" indent="-342900">
              <a:buFont typeface="Arial" pitchFamily="34" charset="0"/>
              <a:buAutoNum type="arabicPeriod"/>
            </a:pPr>
            <a:r>
              <a:rPr lang="en-US" altLang="zh-CN" sz="2000" b="1" dirty="0">
                <a:solidFill>
                  <a:srgbClr val="3366FF"/>
                </a:solidFill>
              </a:rPr>
              <a:t>Increased reliability </a:t>
            </a:r>
            <a:r>
              <a:rPr lang="en-US" altLang="zh-CN" sz="2000" dirty="0"/>
              <a:t>– graceful degradation or fault tolerance</a:t>
            </a:r>
          </a:p>
          <a:p>
            <a:pPr lvl="1"/>
            <a:r>
              <a:rPr lang="en-US" altLang="zh-CN" sz="2000" dirty="0"/>
              <a:t>Two types:</a:t>
            </a:r>
          </a:p>
          <a:p>
            <a:pPr marL="1200150" lvl="2" indent="-342900">
              <a:buFont typeface="Arial" pitchFamily="34" charset="0"/>
              <a:buAutoNum type="arabicPeriod"/>
            </a:pPr>
            <a:r>
              <a:rPr lang="en-US" altLang="zh-CN" sz="2000" b="1" dirty="0">
                <a:solidFill>
                  <a:srgbClr val="3366FF"/>
                </a:solidFill>
              </a:rPr>
              <a:t>Asymmetric Multiprocessing(AMP) </a:t>
            </a:r>
            <a:r>
              <a:rPr lang="en-US" altLang="zh-CN" sz="2000" dirty="0"/>
              <a:t>– each processor is assigned a specie task.</a:t>
            </a:r>
          </a:p>
          <a:p>
            <a:pPr marL="1200150" lvl="2" indent="-342900">
              <a:buFont typeface="Arial" pitchFamily="34" charset="0"/>
              <a:buAutoNum type="arabicPeriod"/>
            </a:pPr>
            <a:r>
              <a:rPr lang="en-US" altLang="zh-CN" sz="2000" b="1" dirty="0">
                <a:solidFill>
                  <a:srgbClr val="3366FF"/>
                </a:solidFill>
              </a:rPr>
              <a:t>Symmetric Multiprocessing(SMP) </a:t>
            </a:r>
            <a:r>
              <a:rPr lang="en-US" altLang="zh-CN" sz="2000" dirty="0"/>
              <a:t>– each processor performs all tasks</a:t>
            </a:r>
          </a:p>
          <a:p>
            <a:pPr marL="1200150" lvl="2" indent="-342900">
              <a:buNone/>
            </a:pPr>
            <a:endParaRPr lang="en-US" altLang="zh-CN" sz="2000" dirty="0">
              <a:solidFill>
                <a:srgbClr val="3366FF"/>
              </a:solidFill>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idx="4294967295"/>
          </p:nvPr>
        </p:nvSpPr>
        <p:spPr>
          <a:xfrm>
            <a:off x="1748900" y="140826"/>
            <a:ext cx="9277165" cy="576263"/>
          </a:xfrm>
        </p:spPr>
        <p:txBody>
          <a:bodyPr/>
          <a:lstStyle/>
          <a:p>
            <a:r>
              <a:rPr lang="en-US" altLang="zh-CN" sz="2800"/>
              <a:t>Symmetric Multiprocessing(SMP) Architecture</a:t>
            </a:r>
          </a:p>
        </p:txBody>
      </p:sp>
      <p:pic>
        <p:nvPicPr>
          <p:cNvPr id="80899"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31" y="1081453"/>
            <a:ext cx="10568424" cy="50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62970-C1BF-4B55-965B-A38DB5F51570}"/>
              </a:ext>
            </a:extLst>
          </p:cNvPr>
          <p:cNvSpPr>
            <a:spLocks noGrp="1"/>
          </p:cNvSpPr>
          <p:nvPr>
            <p:ph type="title"/>
          </p:nvPr>
        </p:nvSpPr>
        <p:spPr/>
        <p:txBody>
          <a:bodyPr/>
          <a:lstStyle/>
          <a:p>
            <a:r>
              <a:rPr lang="en-US" altLang="zh-CN"/>
              <a:t>What is an Operating System(OS)?</a:t>
            </a:r>
            <a:endParaRPr lang="zh-CN" altLang="en-US"/>
          </a:p>
        </p:txBody>
      </p:sp>
      <p:sp>
        <p:nvSpPr>
          <p:cNvPr id="3" name="内容占位符 2">
            <a:extLst>
              <a:ext uri="{FF2B5EF4-FFF2-40B4-BE49-F238E27FC236}">
                <a16:creationId xmlns:a16="http://schemas.microsoft.com/office/drawing/2014/main" id="{5F65981E-66E0-47C7-847C-4302AF5A2286}"/>
              </a:ext>
            </a:extLst>
          </p:cNvPr>
          <p:cNvSpPr>
            <a:spLocks noGrp="1"/>
          </p:cNvSpPr>
          <p:nvPr>
            <p:ph idx="1"/>
          </p:nvPr>
        </p:nvSpPr>
        <p:spPr>
          <a:xfrm>
            <a:off x="2815701" y="1908192"/>
            <a:ext cx="6560598" cy="2734829"/>
          </a:xfrm>
        </p:spPr>
        <p:txBody>
          <a:bodyPr/>
          <a:lstStyle/>
          <a:p>
            <a:r>
              <a:rPr lang="en-US" altLang="zh-CN" sz="3200" dirty="0"/>
              <a:t>A program that acts as an </a:t>
            </a:r>
            <a:r>
              <a:rPr lang="en-US" altLang="zh-CN" sz="3200" b="1" dirty="0">
                <a:solidFill>
                  <a:srgbClr val="0070C0"/>
                </a:solidFill>
              </a:rPr>
              <a:t>intermediary</a:t>
            </a:r>
            <a:r>
              <a:rPr lang="en-US" altLang="zh-CN" sz="3200" dirty="0"/>
              <a:t> between a user of a computer and the computer hardware</a:t>
            </a:r>
          </a:p>
          <a:p>
            <a:endParaRPr lang="zh-CN" altLang="en-US" sz="3200" dirty="0"/>
          </a:p>
        </p:txBody>
      </p:sp>
    </p:spTree>
    <p:extLst>
      <p:ext uri="{BB962C8B-B14F-4D97-AF65-F5344CB8AC3E}">
        <p14:creationId xmlns:p14="http://schemas.microsoft.com/office/powerpoint/2010/main" val="714570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a:xfrm>
            <a:off x="1981200" y="214313"/>
            <a:ext cx="8229600" cy="576262"/>
          </a:xfrm>
        </p:spPr>
        <p:txBody>
          <a:bodyPr/>
          <a:lstStyle/>
          <a:p>
            <a:r>
              <a:rPr lang="en-US" altLang="zh-CN"/>
              <a:t>A Dual-Core Design</a:t>
            </a:r>
          </a:p>
        </p:txBody>
      </p:sp>
      <p:sp>
        <p:nvSpPr>
          <p:cNvPr id="82947" name="Content Placeholder 1"/>
          <p:cNvSpPr>
            <a:spLocks noGrp="1" noChangeArrowheads="1"/>
          </p:cNvSpPr>
          <p:nvPr>
            <p:ph sz="half" idx="1"/>
          </p:nvPr>
        </p:nvSpPr>
        <p:spPr>
          <a:xfrm>
            <a:off x="664686" y="1143586"/>
            <a:ext cx="5105799" cy="2682875"/>
          </a:xfrm>
        </p:spPr>
        <p:txBody>
          <a:bodyPr/>
          <a:lstStyle/>
          <a:p>
            <a:r>
              <a:rPr lang="en-US" altLang="zh-CN" sz="2400"/>
              <a:t>Multi-chip and </a:t>
            </a:r>
            <a:r>
              <a:rPr lang="en-US" altLang="zh-CN" sz="2400" b="1">
                <a:solidFill>
                  <a:srgbClr val="3366FF"/>
                </a:solidFill>
              </a:rPr>
              <a:t>multicore</a:t>
            </a:r>
          </a:p>
          <a:p>
            <a:r>
              <a:rPr lang="en-US" altLang="zh-CN" sz="2400"/>
              <a:t>Systems containing all  chips</a:t>
            </a:r>
            <a:endParaRPr lang="en-US" altLang="zh-CN" sz="2400" b="1">
              <a:solidFill>
                <a:srgbClr val="3366FF"/>
              </a:solidFill>
            </a:endParaRPr>
          </a:p>
          <a:p>
            <a:pPr lvl="1"/>
            <a:r>
              <a:rPr lang="en-US" altLang="zh-CN"/>
              <a:t>Chassis containing multiple separate systems</a:t>
            </a:r>
          </a:p>
          <a:p>
            <a:pPr lvl="1"/>
            <a:endParaRPr lang="en-US" altLang="zh-CN" sz="3200"/>
          </a:p>
        </p:txBody>
      </p:sp>
      <p:pic>
        <p:nvPicPr>
          <p:cNvPr id="82948" name="Picture 10"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568" y="1010761"/>
            <a:ext cx="5530948" cy="407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idx="4294967295"/>
          </p:nvPr>
        </p:nvSpPr>
        <p:spPr>
          <a:xfrm>
            <a:off x="1981200" y="182563"/>
            <a:ext cx="8229600" cy="576262"/>
          </a:xfrm>
        </p:spPr>
        <p:txBody>
          <a:bodyPr/>
          <a:lstStyle/>
          <a:p>
            <a:r>
              <a:rPr lang="en-US" altLang="zh-CN"/>
              <a:t>Clustered Systems</a:t>
            </a:r>
          </a:p>
        </p:txBody>
      </p:sp>
      <p:sp>
        <p:nvSpPr>
          <p:cNvPr id="84995" name="Content Placeholder 2"/>
          <p:cNvSpPr>
            <a:spLocks noGrp="1" noChangeArrowheads="1"/>
          </p:cNvSpPr>
          <p:nvPr>
            <p:ph idx="4294967295"/>
          </p:nvPr>
        </p:nvSpPr>
        <p:spPr/>
        <p:txBody>
          <a:bodyPr/>
          <a:lstStyle/>
          <a:p>
            <a:r>
              <a:rPr lang="en-US" altLang="zh-CN" sz="2400" dirty="0"/>
              <a:t>Like multiprocessor systems, but multiple systems working together</a:t>
            </a:r>
          </a:p>
          <a:p>
            <a:pPr lvl="1"/>
            <a:r>
              <a:rPr lang="en-US" altLang="zh-CN" sz="2400" dirty="0"/>
              <a:t>Usually sharing storage via a </a:t>
            </a:r>
            <a:r>
              <a:rPr lang="en-US" altLang="zh-CN" sz="2400" b="1" dirty="0">
                <a:solidFill>
                  <a:srgbClr val="3366FF"/>
                </a:solidFill>
              </a:rPr>
              <a:t>storage-area network (SAN)</a:t>
            </a:r>
          </a:p>
          <a:p>
            <a:pPr lvl="1"/>
            <a:r>
              <a:rPr lang="en-US" altLang="zh-CN" sz="2400" dirty="0"/>
              <a:t>Provides a </a:t>
            </a:r>
            <a:r>
              <a:rPr lang="en-US" altLang="zh-CN" sz="2400" b="1" dirty="0">
                <a:solidFill>
                  <a:srgbClr val="3366FF"/>
                </a:solidFill>
              </a:rPr>
              <a:t>high-availability</a:t>
            </a:r>
            <a:r>
              <a:rPr lang="en-US" altLang="zh-CN" sz="2400" b="1" dirty="0"/>
              <a:t> </a:t>
            </a:r>
            <a:r>
              <a:rPr lang="en-US" altLang="zh-CN" sz="2400" dirty="0"/>
              <a:t>service which survives failures</a:t>
            </a:r>
          </a:p>
          <a:p>
            <a:pPr lvl="2"/>
            <a:r>
              <a:rPr lang="en-US" altLang="zh-CN" sz="2400" b="1" dirty="0">
                <a:solidFill>
                  <a:srgbClr val="3366FF"/>
                </a:solidFill>
              </a:rPr>
              <a:t>Asymmetric clustering</a:t>
            </a:r>
            <a:r>
              <a:rPr lang="en-US" altLang="zh-CN" sz="2400" dirty="0">
                <a:solidFill>
                  <a:srgbClr val="3366FF"/>
                </a:solidFill>
              </a:rPr>
              <a:t> </a:t>
            </a:r>
            <a:r>
              <a:rPr lang="en-US" altLang="zh-CN" sz="2400" dirty="0"/>
              <a:t>has one machine in hot-standby mode</a:t>
            </a:r>
          </a:p>
          <a:p>
            <a:pPr lvl="2"/>
            <a:r>
              <a:rPr lang="en-US" altLang="zh-CN" sz="2400" b="1" dirty="0">
                <a:solidFill>
                  <a:srgbClr val="3366FF"/>
                </a:solidFill>
              </a:rPr>
              <a:t>Symmetric clustering</a:t>
            </a:r>
            <a:r>
              <a:rPr lang="en-US" altLang="zh-CN" sz="2400" dirty="0">
                <a:solidFill>
                  <a:srgbClr val="3366FF"/>
                </a:solidFill>
              </a:rPr>
              <a:t> </a:t>
            </a:r>
            <a:r>
              <a:rPr lang="en-US" altLang="zh-CN" sz="2400" dirty="0"/>
              <a:t>has multiple nodes running applications, monitoring each other</a:t>
            </a:r>
          </a:p>
          <a:p>
            <a:pPr lvl="1"/>
            <a:r>
              <a:rPr lang="en-US" altLang="zh-CN" sz="2400" dirty="0"/>
              <a:t>Some clusters are for </a:t>
            </a:r>
            <a:r>
              <a:rPr lang="en-US" altLang="zh-CN" sz="2400" b="1" dirty="0">
                <a:solidFill>
                  <a:srgbClr val="3366FF"/>
                </a:solidFill>
              </a:rPr>
              <a:t>high-performance computing (HPC)</a:t>
            </a:r>
          </a:p>
          <a:p>
            <a:pPr lvl="2"/>
            <a:r>
              <a:rPr lang="en-US" altLang="zh-CN" sz="2400" dirty="0"/>
              <a:t>Applications must be written to use </a:t>
            </a:r>
            <a:r>
              <a:rPr lang="en-US" altLang="zh-CN" sz="2400" b="1" dirty="0">
                <a:solidFill>
                  <a:srgbClr val="3366FF"/>
                </a:solidFill>
              </a:rPr>
              <a:t>parallelization</a:t>
            </a:r>
          </a:p>
          <a:p>
            <a:pPr lvl="1"/>
            <a:r>
              <a:rPr lang="en-US" altLang="zh-CN" sz="2400" dirty="0"/>
              <a:t>Some have</a:t>
            </a:r>
            <a:r>
              <a:rPr lang="en-US" altLang="zh-CN" sz="2400" b="1" dirty="0">
                <a:solidFill>
                  <a:srgbClr val="3366FF"/>
                </a:solidFill>
              </a:rPr>
              <a:t> distributed lock manager </a:t>
            </a:r>
            <a:r>
              <a:rPr lang="en-US" altLang="zh-CN" sz="2400" dirty="0"/>
              <a:t>(</a:t>
            </a:r>
            <a:r>
              <a:rPr lang="en-US" altLang="zh-CN" sz="2400" b="1" dirty="0">
                <a:solidFill>
                  <a:srgbClr val="3366FF"/>
                </a:solidFill>
              </a:rPr>
              <a:t>DLM</a:t>
            </a:r>
            <a:r>
              <a:rPr lang="en-US" altLang="zh-CN" sz="2400" dirty="0"/>
              <a:t>) to avoid conflicting operations</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idx="4294967295"/>
          </p:nvPr>
        </p:nvSpPr>
        <p:spPr>
          <a:xfrm>
            <a:off x="1981200" y="198438"/>
            <a:ext cx="8229600" cy="576262"/>
          </a:xfrm>
        </p:spPr>
        <p:txBody>
          <a:bodyPr/>
          <a:lstStyle/>
          <a:p>
            <a:r>
              <a:rPr lang="en-US" altLang="zh-CN"/>
              <a:t>Clustered Systems</a:t>
            </a:r>
          </a:p>
        </p:txBody>
      </p:sp>
      <p:pic>
        <p:nvPicPr>
          <p:cNvPr id="87043" name="Content Placeholder 3" descr="1.08.pd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3476" b="-3476"/>
          <a:stretch>
            <a:fillRect/>
          </a:stretch>
        </p:blipFill>
        <p:spPr>
          <a:xfrm>
            <a:off x="2098669" y="1047383"/>
            <a:ext cx="8767013" cy="4825879"/>
          </a:xfrm>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2593976" y="166688"/>
            <a:ext cx="7616825" cy="576262"/>
          </a:xfrm>
        </p:spPr>
        <p:txBody>
          <a:bodyPr/>
          <a:lstStyle/>
          <a:p>
            <a:pPr eaLnBrk="1" hangingPunct="1"/>
            <a:r>
              <a:rPr lang="en-US" altLang="zh-CN"/>
              <a:t>1.4 Operating System Structure</a:t>
            </a:r>
          </a:p>
        </p:txBody>
      </p:sp>
      <p:sp>
        <p:nvSpPr>
          <p:cNvPr id="88067" name="Rectangle 3"/>
          <p:cNvSpPr>
            <a:spLocks noGrp="1" noChangeArrowheads="1"/>
          </p:cNvSpPr>
          <p:nvPr>
            <p:ph type="body" idx="4294967295"/>
          </p:nvPr>
        </p:nvSpPr>
        <p:spPr>
          <a:xfrm>
            <a:off x="1099039" y="742950"/>
            <a:ext cx="10427676" cy="5462588"/>
          </a:xfrm>
        </p:spPr>
        <p:txBody>
          <a:bodyPr/>
          <a:lstStyle/>
          <a:p>
            <a:pPr>
              <a:lnSpc>
                <a:spcPct val="90000"/>
              </a:lnSpc>
              <a:buFont typeface="Monotype Sorts" pitchFamily="-84" charset="2"/>
              <a:buNone/>
            </a:pPr>
            <a:endParaRPr lang="en-US" altLang="zh-CN"/>
          </a:p>
          <a:p>
            <a:pPr>
              <a:lnSpc>
                <a:spcPct val="90000"/>
              </a:lnSpc>
            </a:pPr>
            <a:r>
              <a:rPr lang="en-US" altLang="zh-CN" sz="2000" b="1">
                <a:solidFill>
                  <a:srgbClr val="3366FF"/>
                </a:solidFill>
              </a:rPr>
              <a:t>Multiprogramming</a:t>
            </a:r>
            <a:r>
              <a:rPr lang="en-US" altLang="zh-CN"/>
              <a:t> (</a:t>
            </a:r>
            <a:r>
              <a:rPr lang="en-US" altLang="zh-CN" sz="2000" b="1">
                <a:solidFill>
                  <a:srgbClr val="3366FF"/>
                </a:solidFill>
              </a:rPr>
              <a:t>Batch system</a:t>
            </a:r>
            <a:r>
              <a:rPr lang="en-US" altLang="zh-CN"/>
              <a:t>)</a:t>
            </a:r>
            <a:r>
              <a:rPr lang="en-US" altLang="zh-CN" sz="2000" b="1">
                <a:solidFill>
                  <a:srgbClr val="3366FF"/>
                </a:solidFill>
              </a:rPr>
              <a:t>(</a:t>
            </a:r>
            <a:r>
              <a:rPr lang="zh-CN" altLang="en-US" sz="2000" b="1">
                <a:solidFill>
                  <a:srgbClr val="3366FF"/>
                </a:solidFill>
              </a:rPr>
              <a:t>多道程序，批处理</a:t>
            </a:r>
            <a:r>
              <a:rPr lang="en-US" altLang="zh-CN" sz="2000" b="1">
                <a:solidFill>
                  <a:srgbClr val="3366FF"/>
                </a:solidFill>
              </a:rPr>
              <a:t>) </a:t>
            </a:r>
            <a:r>
              <a:rPr lang="en-US" altLang="zh-CN"/>
              <a:t>needed for efficiency</a:t>
            </a:r>
          </a:p>
          <a:p>
            <a:pPr lvl="1">
              <a:lnSpc>
                <a:spcPct val="90000"/>
              </a:lnSpc>
            </a:pPr>
            <a:r>
              <a:rPr lang="en-US" altLang="zh-CN"/>
              <a:t>Single user cannot keep CPU and I/O devices busy at all times</a:t>
            </a:r>
          </a:p>
          <a:p>
            <a:pPr lvl="1">
              <a:lnSpc>
                <a:spcPct val="90000"/>
              </a:lnSpc>
            </a:pPr>
            <a:r>
              <a:rPr lang="en-US" altLang="zh-CN"/>
              <a:t>Multiprogramming organizes jobs (code and data) so CPU always has one to execute</a:t>
            </a:r>
          </a:p>
          <a:p>
            <a:pPr lvl="1">
              <a:lnSpc>
                <a:spcPct val="90000"/>
              </a:lnSpc>
            </a:pPr>
            <a:r>
              <a:rPr lang="en-US" altLang="zh-CN"/>
              <a:t>A subset of total jobs in system is kept in memory</a:t>
            </a:r>
          </a:p>
          <a:p>
            <a:pPr lvl="1">
              <a:lnSpc>
                <a:spcPct val="90000"/>
              </a:lnSpc>
            </a:pPr>
            <a:r>
              <a:rPr lang="en-US" altLang="zh-CN"/>
              <a:t>One job selected and run via </a:t>
            </a:r>
            <a:r>
              <a:rPr lang="en-US" altLang="zh-CN" sz="2000" b="1">
                <a:solidFill>
                  <a:srgbClr val="3366FF"/>
                </a:solidFill>
              </a:rPr>
              <a:t>job scheduling</a:t>
            </a:r>
          </a:p>
          <a:p>
            <a:pPr lvl="1">
              <a:lnSpc>
                <a:spcPct val="90000"/>
              </a:lnSpc>
            </a:pPr>
            <a:r>
              <a:rPr lang="en-US" altLang="zh-CN"/>
              <a:t>When it has to wait (for I/O for example), OS switches to another job</a:t>
            </a:r>
          </a:p>
          <a:p>
            <a:pPr lvl="1">
              <a:lnSpc>
                <a:spcPct val="90000"/>
              </a:lnSpc>
            </a:pPr>
            <a:endParaRPr lang="en-US" altLang="zh-CN" sz="900"/>
          </a:p>
          <a:p>
            <a:pPr>
              <a:lnSpc>
                <a:spcPct val="90000"/>
              </a:lnSpc>
            </a:pPr>
            <a:r>
              <a:rPr lang="en-US" altLang="zh-CN" sz="2000" b="1">
                <a:solidFill>
                  <a:srgbClr val="3366FF"/>
                </a:solidFill>
              </a:rPr>
              <a:t>Timesharing </a:t>
            </a:r>
            <a:r>
              <a:rPr lang="en-US" altLang="zh-CN"/>
              <a:t>(</a:t>
            </a:r>
            <a:r>
              <a:rPr lang="en-US" altLang="zh-CN" sz="2000" b="1">
                <a:solidFill>
                  <a:srgbClr val="3366FF"/>
                </a:solidFill>
              </a:rPr>
              <a:t>multitasking</a:t>
            </a:r>
            <a:r>
              <a:rPr lang="en-US" altLang="zh-CN"/>
              <a:t>)</a:t>
            </a:r>
            <a:r>
              <a:rPr lang="en-US" altLang="zh-CN" sz="2000" b="1">
                <a:solidFill>
                  <a:srgbClr val="3366FF"/>
                </a:solidFill>
              </a:rPr>
              <a:t> (</a:t>
            </a:r>
            <a:r>
              <a:rPr lang="zh-CN" altLang="en-US" sz="2000" b="1">
                <a:solidFill>
                  <a:srgbClr val="3366FF"/>
                </a:solidFill>
                <a:latin typeface="微软雅黑" panose="020B0503020204020204" pitchFamily="34" charset="-122"/>
                <a:ea typeface="微软雅黑" panose="020B0503020204020204" pitchFamily="34" charset="-122"/>
              </a:rPr>
              <a:t>分时系统，多任务</a:t>
            </a:r>
            <a:r>
              <a:rPr lang="en-US" altLang="zh-CN" sz="2000" b="1">
                <a:solidFill>
                  <a:srgbClr val="3366FF"/>
                </a:solidFill>
              </a:rPr>
              <a:t>)</a:t>
            </a:r>
            <a:r>
              <a:rPr lang="en-US" altLang="zh-CN"/>
              <a:t>is logical extension in which CPU switches jobs so frequently that users can interact with each job while it is running, creating </a:t>
            </a:r>
            <a:r>
              <a:rPr lang="en-US" altLang="zh-CN" sz="2000" b="1">
                <a:solidFill>
                  <a:srgbClr val="3366FF"/>
                </a:solidFill>
              </a:rPr>
              <a:t>interactive</a:t>
            </a:r>
            <a:r>
              <a:rPr lang="en-US" altLang="zh-CN"/>
              <a:t> computing</a:t>
            </a:r>
          </a:p>
          <a:p>
            <a:pPr lvl="1">
              <a:lnSpc>
                <a:spcPct val="90000"/>
              </a:lnSpc>
            </a:pPr>
            <a:r>
              <a:rPr lang="en-US" altLang="zh-CN" sz="2000" b="1">
                <a:solidFill>
                  <a:srgbClr val="3366FF"/>
                </a:solidFill>
              </a:rPr>
              <a:t>Response time </a:t>
            </a:r>
            <a:r>
              <a:rPr lang="en-US" altLang="zh-CN"/>
              <a:t>should be &lt; 1 second</a:t>
            </a:r>
          </a:p>
          <a:p>
            <a:pPr lvl="1">
              <a:lnSpc>
                <a:spcPct val="90000"/>
              </a:lnSpc>
            </a:pPr>
            <a:r>
              <a:rPr lang="en-US" altLang="zh-CN"/>
              <a:t>Each user has at least one program executing in memory </a:t>
            </a:r>
            <a:r>
              <a:rPr lang="en-US" altLang="zh-CN">
                <a:sym typeface="Wingdings 3" pitchFamily="18" charset="2"/>
              </a:rPr>
              <a:t></a:t>
            </a:r>
            <a:r>
              <a:rPr lang="en-US" altLang="zh-CN" sz="2000" b="1">
                <a:solidFill>
                  <a:srgbClr val="3366FF"/>
                </a:solidFill>
                <a:sym typeface="Wingdings 3" pitchFamily="18" charset="2"/>
              </a:rPr>
              <a:t>process</a:t>
            </a:r>
          </a:p>
          <a:p>
            <a:pPr lvl="1">
              <a:lnSpc>
                <a:spcPct val="90000"/>
              </a:lnSpc>
            </a:pPr>
            <a:r>
              <a:rPr lang="en-US" altLang="zh-CN">
                <a:sym typeface="Wingdings 3" pitchFamily="18" charset="2"/>
              </a:rPr>
              <a:t>If several jobs ready to run at the same time  </a:t>
            </a:r>
            <a:r>
              <a:rPr lang="en-US" altLang="zh-CN" sz="2000" b="1">
                <a:solidFill>
                  <a:srgbClr val="3366FF"/>
                </a:solidFill>
                <a:sym typeface="Wingdings 3" pitchFamily="18" charset="2"/>
              </a:rPr>
              <a:t>CPU scheduling</a:t>
            </a:r>
          </a:p>
          <a:p>
            <a:pPr lvl="1">
              <a:lnSpc>
                <a:spcPct val="90000"/>
              </a:lnSpc>
            </a:pPr>
            <a:r>
              <a:rPr lang="en-US" altLang="zh-CN">
                <a:sym typeface="Wingdings 3" pitchFamily="18" charset="2"/>
              </a:rPr>
              <a:t>If processes don</a:t>
            </a:r>
            <a:r>
              <a:rPr lang="ja-JP" altLang="en-US">
                <a:sym typeface="Wingdings 3" pitchFamily="18" charset="2"/>
              </a:rPr>
              <a:t>’</a:t>
            </a:r>
            <a:r>
              <a:rPr lang="en-US" altLang="ja-JP">
                <a:sym typeface="Wingdings 3" pitchFamily="18" charset="2"/>
              </a:rPr>
              <a:t>t fit in memory, </a:t>
            </a:r>
            <a:r>
              <a:rPr lang="en-US" altLang="ja-JP" sz="2000" b="1">
                <a:solidFill>
                  <a:srgbClr val="3366FF"/>
                </a:solidFill>
                <a:sym typeface="Wingdings 3" pitchFamily="18" charset="2"/>
              </a:rPr>
              <a:t>swapping</a:t>
            </a:r>
            <a:r>
              <a:rPr lang="en-US" altLang="ja-JP">
                <a:sym typeface="Wingdings 3" pitchFamily="18" charset="2"/>
              </a:rPr>
              <a:t> moves them in and out to run</a:t>
            </a:r>
          </a:p>
          <a:p>
            <a:pPr lvl="1">
              <a:lnSpc>
                <a:spcPct val="90000"/>
              </a:lnSpc>
            </a:pPr>
            <a:r>
              <a:rPr lang="en-US" altLang="zh-CN" sz="2000" b="1">
                <a:solidFill>
                  <a:srgbClr val="3366FF"/>
                </a:solidFill>
                <a:sym typeface="Wingdings 3" pitchFamily="18" charset="2"/>
              </a:rPr>
              <a:t>Virtual memory </a:t>
            </a:r>
            <a:r>
              <a:rPr lang="en-US" altLang="zh-CN">
                <a:sym typeface="Wingdings 3" pitchFamily="18" charset="2"/>
              </a:rPr>
              <a:t>allows execution of processes not completely in memory</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1828800" y="198438"/>
            <a:ext cx="9374819" cy="576262"/>
          </a:xfrm>
        </p:spPr>
        <p:txBody>
          <a:bodyPr/>
          <a:lstStyle/>
          <a:p>
            <a:pPr eaLnBrk="1" hangingPunct="1"/>
            <a:r>
              <a:rPr lang="en-US" altLang="zh-CN" sz="2800"/>
              <a:t>Memory Layout for Multiprogrammed System</a:t>
            </a:r>
          </a:p>
        </p:txBody>
      </p:sp>
      <p:pic>
        <p:nvPicPr>
          <p:cNvPr id="901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619" y="931376"/>
            <a:ext cx="3804762" cy="5856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2419350" y="166688"/>
            <a:ext cx="7791450" cy="576262"/>
          </a:xfrm>
        </p:spPr>
        <p:txBody>
          <a:bodyPr/>
          <a:lstStyle/>
          <a:p>
            <a:pPr eaLnBrk="1" hangingPunct="1"/>
            <a:r>
              <a:rPr lang="en-US" altLang="zh-CN"/>
              <a:t>1.5 Operating-System Operations</a:t>
            </a:r>
          </a:p>
        </p:txBody>
      </p:sp>
      <p:sp>
        <p:nvSpPr>
          <p:cNvPr id="92163" name="Rectangle 3"/>
          <p:cNvSpPr>
            <a:spLocks noGrp="1" noChangeArrowheads="1"/>
          </p:cNvSpPr>
          <p:nvPr>
            <p:ph type="body" idx="4294967295"/>
          </p:nvPr>
        </p:nvSpPr>
        <p:spPr>
          <a:xfrm>
            <a:off x="2362201" y="1154113"/>
            <a:ext cx="8056684" cy="4938712"/>
          </a:xfrm>
        </p:spPr>
        <p:txBody>
          <a:bodyPr/>
          <a:lstStyle/>
          <a:p>
            <a:pPr>
              <a:lnSpc>
                <a:spcPct val="90000"/>
              </a:lnSpc>
            </a:pPr>
            <a:r>
              <a:rPr lang="en-US" altLang="zh-CN" sz="2800" b="1">
                <a:solidFill>
                  <a:srgbClr val="3366FF"/>
                </a:solidFill>
              </a:rPr>
              <a:t>Interrupt driven </a:t>
            </a:r>
            <a:r>
              <a:rPr lang="en-US" altLang="zh-CN" sz="2800"/>
              <a:t>(hardware and software)</a:t>
            </a:r>
          </a:p>
          <a:p>
            <a:pPr lvl="1">
              <a:lnSpc>
                <a:spcPct val="90000"/>
              </a:lnSpc>
            </a:pPr>
            <a:r>
              <a:rPr lang="en-US" altLang="zh-CN" sz="2800" b="1">
                <a:solidFill>
                  <a:srgbClr val="3366FF"/>
                </a:solidFill>
              </a:rPr>
              <a:t>Hardware interrupt </a:t>
            </a:r>
            <a:r>
              <a:rPr lang="en-US" altLang="zh-CN" sz="2800"/>
              <a:t>by one of the devices </a:t>
            </a:r>
          </a:p>
          <a:p>
            <a:pPr lvl="1">
              <a:lnSpc>
                <a:spcPct val="90000"/>
              </a:lnSpc>
            </a:pPr>
            <a:r>
              <a:rPr lang="en-US" altLang="zh-CN" sz="2800" b="1">
                <a:solidFill>
                  <a:srgbClr val="3366FF"/>
                </a:solidFill>
              </a:rPr>
              <a:t>Software interrupt </a:t>
            </a:r>
            <a:r>
              <a:rPr lang="en-US" altLang="zh-CN" sz="2800"/>
              <a:t>(</a:t>
            </a:r>
            <a:r>
              <a:rPr lang="en-US" altLang="zh-CN" sz="2800" b="1">
                <a:solidFill>
                  <a:srgbClr val="3366FF"/>
                </a:solidFill>
              </a:rPr>
              <a:t>exception </a:t>
            </a:r>
            <a:r>
              <a:rPr lang="en-US" altLang="zh-CN" sz="2800"/>
              <a:t>or </a:t>
            </a:r>
            <a:r>
              <a:rPr lang="en-US" altLang="zh-CN" sz="2800" b="1">
                <a:solidFill>
                  <a:srgbClr val="3366FF"/>
                </a:solidFill>
              </a:rPr>
              <a:t>trap):</a:t>
            </a:r>
          </a:p>
          <a:p>
            <a:pPr lvl="2">
              <a:lnSpc>
                <a:spcPct val="90000"/>
              </a:lnSpc>
            </a:pPr>
            <a:r>
              <a:rPr lang="en-US" altLang="zh-CN" sz="2800"/>
              <a:t>Software error (e.g., division by zero)</a:t>
            </a:r>
            <a:endParaRPr lang="en-US" altLang="zh-CN" sz="2800" b="1">
              <a:solidFill>
                <a:srgbClr val="3366FF"/>
              </a:solidFill>
            </a:endParaRPr>
          </a:p>
          <a:p>
            <a:pPr lvl="2">
              <a:lnSpc>
                <a:spcPct val="90000"/>
              </a:lnSpc>
            </a:pPr>
            <a:r>
              <a:rPr lang="en-US" altLang="zh-CN" sz="2800"/>
              <a:t>Request for operating system service</a:t>
            </a:r>
          </a:p>
          <a:p>
            <a:pPr lvl="2">
              <a:lnSpc>
                <a:spcPct val="90000"/>
              </a:lnSpc>
            </a:pPr>
            <a:r>
              <a:rPr lang="en-US" altLang="zh-CN" sz="2800"/>
              <a:t>Other process problems include infinite loop, processes modifying each other or the operating system</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703513" y="198438"/>
            <a:ext cx="7791450" cy="576262"/>
          </a:xfrm>
        </p:spPr>
        <p:txBody>
          <a:bodyPr/>
          <a:lstStyle/>
          <a:p>
            <a:pPr eaLnBrk="1" hangingPunct="1"/>
            <a:r>
              <a:rPr lang="en-US" altLang="zh-CN"/>
              <a:t>Operating-System Operations (cont.)</a:t>
            </a:r>
          </a:p>
        </p:txBody>
      </p:sp>
      <p:sp>
        <p:nvSpPr>
          <p:cNvPr id="94211" name="Rectangle 3"/>
          <p:cNvSpPr>
            <a:spLocks noGrp="1" noChangeArrowheads="1"/>
          </p:cNvSpPr>
          <p:nvPr>
            <p:ph type="body" idx="4294967295"/>
          </p:nvPr>
        </p:nvSpPr>
        <p:spPr>
          <a:xfrm>
            <a:off x="2330449" y="1233488"/>
            <a:ext cx="9064381" cy="4938712"/>
          </a:xfrm>
        </p:spPr>
        <p:txBody>
          <a:bodyPr/>
          <a:lstStyle/>
          <a:p>
            <a:pPr>
              <a:lnSpc>
                <a:spcPct val="90000"/>
              </a:lnSpc>
            </a:pPr>
            <a:r>
              <a:rPr lang="en-US" altLang="zh-CN" sz="2400" b="1">
                <a:solidFill>
                  <a:srgbClr val="3366FF"/>
                </a:solidFill>
              </a:rPr>
              <a:t>Dual-mode </a:t>
            </a:r>
            <a:r>
              <a:rPr lang="en-US" altLang="zh-CN" sz="2400"/>
              <a:t>operation allows OS to protect itself and other system components</a:t>
            </a:r>
          </a:p>
          <a:p>
            <a:pPr lvl="1">
              <a:lnSpc>
                <a:spcPct val="90000"/>
              </a:lnSpc>
            </a:pPr>
            <a:r>
              <a:rPr lang="en-US" altLang="zh-CN" sz="2400" b="1">
                <a:solidFill>
                  <a:srgbClr val="3366FF"/>
                </a:solidFill>
              </a:rPr>
              <a:t>User mode </a:t>
            </a:r>
            <a:r>
              <a:rPr lang="en-US" altLang="zh-CN" sz="2400"/>
              <a:t>and </a:t>
            </a:r>
            <a:r>
              <a:rPr lang="en-US" altLang="zh-CN" sz="2400" b="1">
                <a:solidFill>
                  <a:srgbClr val="3366FF"/>
                </a:solidFill>
              </a:rPr>
              <a:t>kernel mode </a:t>
            </a:r>
          </a:p>
          <a:p>
            <a:pPr lvl="1">
              <a:lnSpc>
                <a:spcPct val="90000"/>
              </a:lnSpc>
            </a:pPr>
            <a:r>
              <a:rPr lang="en-US" altLang="zh-CN" sz="2400" b="1">
                <a:solidFill>
                  <a:srgbClr val="3366FF"/>
                </a:solidFill>
              </a:rPr>
              <a:t>Mode bit </a:t>
            </a:r>
            <a:r>
              <a:rPr lang="en-US" altLang="zh-CN" sz="2400"/>
              <a:t>provided by hardware</a:t>
            </a:r>
          </a:p>
          <a:p>
            <a:pPr lvl="2">
              <a:lnSpc>
                <a:spcPct val="90000"/>
              </a:lnSpc>
            </a:pPr>
            <a:r>
              <a:rPr lang="en-US" altLang="zh-CN" sz="2400"/>
              <a:t>Provides ability to distinguish when system is running user code or kernel code</a:t>
            </a:r>
          </a:p>
          <a:p>
            <a:pPr lvl="2">
              <a:lnSpc>
                <a:spcPct val="90000"/>
              </a:lnSpc>
            </a:pPr>
            <a:r>
              <a:rPr lang="en-US" altLang="zh-CN" sz="2400"/>
              <a:t>Some instructions designated as </a:t>
            </a:r>
            <a:r>
              <a:rPr lang="en-US" altLang="zh-CN" sz="2400" b="1">
                <a:solidFill>
                  <a:srgbClr val="3366FF"/>
                </a:solidFill>
              </a:rPr>
              <a:t>privileged instructions</a:t>
            </a:r>
            <a:r>
              <a:rPr lang="en-US" altLang="zh-CN" sz="2400"/>
              <a:t>, only executable in kernel mode</a:t>
            </a:r>
          </a:p>
          <a:p>
            <a:pPr lvl="2">
              <a:lnSpc>
                <a:spcPct val="90000"/>
              </a:lnSpc>
            </a:pPr>
            <a:r>
              <a:rPr lang="en-US" altLang="zh-CN" sz="2400"/>
              <a:t>System call changes mode to kernel, return from call resets it to user</a:t>
            </a:r>
          </a:p>
          <a:p>
            <a:pPr>
              <a:lnSpc>
                <a:spcPct val="90000"/>
              </a:lnSpc>
            </a:pPr>
            <a:r>
              <a:rPr lang="en-US" altLang="zh-CN" sz="2400"/>
              <a:t>Increasingly CPUs support multi-mode operations</a:t>
            </a:r>
          </a:p>
          <a:p>
            <a:pPr lvl="1">
              <a:lnSpc>
                <a:spcPct val="90000"/>
              </a:lnSpc>
            </a:pPr>
            <a:r>
              <a:rPr lang="en-US" altLang="zh-CN" sz="2400"/>
              <a:t>i.e. </a:t>
            </a:r>
            <a:r>
              <a:rPr lang="en-US" altLang="zh-CN" sz="2400" b="1">
                <a:solidFill>
                  <a:srgbClr val="3366FF"/>
                </a:solidFill>
              </a:rPr>
              <a:t>virtual machine manager </a:t>
            </a:r>
            <a:r>
              <a:rPr lang="en-US" altLang="zh-CN" sz="2400"/>
              <a:t>(</a:t>
            </a:r>
            <a:r>
              <a:rPr lang="en-US" altLang="zh-CN" sz="2400" b="1">
                <a:solidFill>
                  <a:srgbClr val="3366FF"/>
                </a:solidFill>
              </a:rPr>
              <a:t>VMM</a:t>
            </a:r>
            <a:r>
              <a:rPr lang="en-US" altLang="zh-CN" sz="2400"/>
              <a:t>) mode for guest </a:t>
            </a:r>
            <a:r>
              <a:rPr lang="en-US" altLang="zh-CN" sz="2400" b="1">
                <a:solidFill>
                  <a:srgbClr val="3366FF"/>
                </a:solidFill>
              </a:rPr>
              <a:t>VMs</a:t>
            </a:r>
          </a:p>
          <a:p>
            <a:pPr lvl="1">
              <a:lnSpc>
                <a:spcPct val="90000"/>
              </a:lnSpc>
            </a:pPr>
            <a:endParaRPr lang="en-US" altLang="zh-CN" sz="200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2406650" y="136526"/>
            <a:ext cx="8415338" cy="576263"/>
          </a:xfrm>
        </p:spPr>
        <p:txBody>
          <a:bodyPr/>
          <a:lstStyle/>
          <a:p>
            <a:pPr eaLnBrk="1" hangingPunct="1"/>
            <a:r>
              <a:rPr lang="en-US" altLang="zh-CN"/>
              <a:t>Transition from User to Kernel Mode</a:t>
            </a:r>
          </a:p>
        </p:txBody>
      </p:sp>
      <p:sp>
        <p:nvSpPr>
          <p:cNvPr id="96259" name="Rectangle 4"/>
          <p:cNvSpPr>
            <a:spLocks noGrp="1" noChangeArrowheads="1"/>
          </p:cNvSpPr>
          <p:nvPr>
            <p:ph type="body" idx="4294967295"/>
          </p:nvPr>
        </p:nvSpPr>
        <p:spPr>
          <a:xfrm>
            <a:off x="1793545" y="886620"/>
            <a:ext cx="9434146" cy="2817813"/>
          </a:xfrm>
        </p:spPr>
        <p:txBody>
          <a:bodyPr/>
          <a:lstStyle/>
          <a:p>
            <a:r>
              <a:rPr lang="en-US" altLang="zh-CN" sz="2000" b="1" dirty="0">
                <a:solidFill>
                  <a:srgbClr val="3366FF"/>
                </a:solidFill>
              </a:rPr>
              <a:t>Timer</a:t>
            </a:r>
            <a:r>
              <a:rPr lang="en-US" altLang="zh-CN" sz="2000" dirty="0">
                <a:solidFill>
                  <a:srgbClr val="3366FF"/>
                </a:solidFill>
              </a:rPr>
              <a:t> </a:t>
            </a:r>
            <a:r>
              <a:rPr lang="en-US" altLang="zh-CN" sz="2000" dirty="0"/>
              <a:t>to prevent infinite loop / process hogging resources</a:t>
            </a:r>
          </a:p>
          <a:p>
            <a:pPr lvl="1"/>
            <a:r>
              <a:rPr lang="en-US" altLang="zh-CN" sz="2000" dirty="0"/>
              <a:t>Timer is set to interrupt the computer after some time period</a:t>
            </a:r>
          </a:p>
          <a:p>
            <a:pPr lvl="1"/>
            <a:r>
              <a:rPr lang="en-US" altLang="zh-CN" sz="2000" dirty="0"/>
              <a:t>Keep a counter that is decremented by the physical clock.</a:t>
            </a:r>
          </a:p>
          <a:p>
            <a:pPr lvl="1"/>
            <a:r>
              <a:rPr lang="en-US" altLang="zh-CN" sz="2000" dirty="0"/>
              <a:t>Operating system set the counter (privileged instruction)</a:t>
            </a:r>
          </a:p>
          <a:p>
            <a:pPr lvl="1"/>
            <a:r>
              <a:rPr lang="en-US" altLang="zh-CN" sz="2000" dirty="0"/>
              <a:t>When counter zero generate an interrupt</a:t>
            </a:r>
          </a:p>
          <a:p>
            <a:pPr lvl="1"/>
            <a:r>
              <a:rPr lang="en-US" altLang="zh-CN" sz="2000" dirty="0"/>
              <a:t>Set up before scheduling process to regain control or terminate program that exceeds allotted time</a:t>
            </a:r>
          </a:p>
        </p:txBody>
      </p:sp>
      <p:pic>
        <p:nvPicPr>
          <p:cNvPr id="962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835" y="3629689"/>
            <a:ext cx="9598329" cy="296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Synonyms for Kernel Mode</a:t>
            </a:r>
            <a:endParaRPr lang="zh-CN" altLang="en-US"/>
          </a:p>
        </p:txBody>
      </p:sp>
      <p:sp>
        <p:nvSpPr>
          <p:cNvPr id="3" name="内容占位符 2"/>
          <p:cNvSpPr>
            <a:spLocks noGrp="1"/>
          </p:cNvSpPr>
          <p:nvPr>
            <p:ph idx="1"/>
          </p:nvPr>
        </p:nvSpPr>
        <p:spPr>
          <a:xfrm>
            <a:off x="3187083" y="1102444"/>
            <a:ext cx="8528483" cy="5592725"/>
          </a:xfrm>
        </p:spPr>
        <p:txBody>
          <a:bodyPr/>
          <a:lstStyle/>
          <a:p>
            <a:r>
              <a:rPr lang="en-US" altLang="zh-CN" sz="2800"/>
              <a:t>Monitor mode</a:t>
            </a:r>
            <a:r>
              <a:rPr lang="zh-CN" altLang="en-US" sz="2800">
                <a:latin typeface="微软雅黑" panose="020B0503020204020204" pitchFamily="34" charset="-122"/>
                <a:ea typeface="微软雅黑" panose="020B0503020204020204" pitchFamily="34" charset="-122"/>
              </a:rPr>
              <a:t>，监督程序模式</a:t>
            </a:r>
            <a:endParaRPr lang="en-US" altLang="zh-CN" sz="28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r>
              <a:rPr lang="en-US" altLang="zh-CN" sz="2800">
                <a:latin typeface="微软雅黑" panose="020B0503020204020204" pitchFamily="34" charset="-122"/>
                <a:ea typeface="微软雅黑" panose="020B0503020204020204" pitchFamily="34" charset="-122"/>
              </a:rPr>
              <a:t>Supervisor mode</a:t>
            </a:r>
            <a:r>
              <a:rPr lang="zh-CN" altLang="en-US" sz="2800">
                <a:latin typeface="微软雅黑" panose="020B0503020204020204" pitchFamily="34" charset="-122"/>
                <a:ea typeface="微软雅黑" panose="020B0503020204020204" pitchFamily="34" charset="-122"/>
              </a:rPr>
              <a:t>，管理模式</a:t>
            </a:r>
            <a:endParaRPr lang="en-US" altLang="zh-CN" sz="28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r>
              <a:rPr lang="en-US" altLang="zh-CN" sz="2800">
                <a:latin typeface="微软雅黑" panose="020B0503020204020204" pitchFamily="34" charset="-122"/>
                <a:ea typeface="微软雅黑" panose="020B0503020204020204" pitchFamily="34" charset="-122"/>
              </a:rPr>
              <a:t>System mode</a:t>
            </a:r>
            <a:r>
              <a:rPr lang="zh-CN" altLang="en-US" sz="2800">
                <a:latin typeface="微软雅黑" panose="020B0503020204020204" pitchFamily="34" charset="-122"/>
                <a:ea typeface="微软雅黑" panose="020B0503020204020204" pitchFamily="34" charset="-122"/>
              </a:rPr>
              <a:t>，系统模式</a:t>
            </a:r>
            <a:endParaRPr lang="en-US" altLang="zh-CN" sz="2800">
              <a:latin typeface="微软雅黑" panose="020B0503020204020204" pitchFamily="34" charset="-122"/>
              <a:ea typeface="微软雅黑" panose="020B0503020204020204" pitchFamily="34" charset="-122"/>
            </a:endParaRPr>
          </a:p>
          <a:p>
            <a:endParaRPr lang="en-US" altLang="zh-CN" sz="2800">
              <a:latin typeface="微软雅黑" panose="020B0503020204020204" pitchFamily="34" charset="-122"/>
              <a:ea typeface="微软雅黑" panose="020B0503020204020204" pitchFamily="34" charset="-122"/>
            </a:endParaRPr>
          </a:p>
          <a:p>
            <a:r>
              <a:rPr lang="en-US" altLang="zh-CN" sz="2800">
                <a:latin typeface="微软雅黑" panose="020B0503020204020204" pitchFamily="34" charset="-122"/>
                <a:ea typeface="微软雅黑" panose="020B0503020204020204" pitchFamily="34" charset="-122"/>
              </a:rPr>
              <a:t>Privileged mode</a:t>
            </a:r>
            <a:r>
              <a:rPr lang="zh-CN" altLang="en-US" sz="2800">
                <a:latin typeface="微软雅黑" panose="020B0503020204020204" pitchFamily="34" charset="-122"/>
                <a:ea typeface="微软雅黑" panose="020B0503020204020204" pitchFamily="34" charset="-122"/>
              </a:rPr>
              <a:t>，特权模式</a:t>
            </a:r>
          </a:p>
        </p:txBody>
      </p:sp>
    </p:spTree>
    <p:extLst>
      <p:ext uri="{BB962C8B-B14F-4D97-AF65-F5344CB8AC3E}">
        <p14:creationId xmlns:p14="http://schemas.microsoft.com/office/powerpoint/2010/main" val="1910058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X86-32/64 Real Mode &amp; Protected Mode</a:t>
            </a:r>
            <a:endParaRPr lang="zh-CN" altLang="en-US"/>
          </a:p>
        </p:txBody>
      </p:sp>
      <p:sp>
        <p:nvSpPr>
          <p:cNvPr id="3" name="内容占位符 2"/>
          <p:cNvSpPr>
            <a:spLocks noGrp="1"/>
          </p:cNvSpPr>
          <p:nvPr>
            <p:ph idx="1"/>
          </p:nvPr>
        </p:nvSpPr>
        <p:spPr/>
        <p:txBody>
          <a:bodyPr/>
          <a:lstStyle/>
          <a:p>
            <a:r>
              <a:rPr lang="en-US" altLang="zh-CN" sz="2400" b="1"/>
              <a:t>Real mode: </a:t>
            </a:r>
            <a:r>
              <a:rPr lang="zh-CN" altLang="en-US" sz="2400" b="1">
                <a:latin typeface="微软雅黑" panose="020B0503020204020204" pitchFamily="34" charset="-122"/>
                <a:ea typeface="微软雅黑" panose="020B0503020204020204" pitchFamily="34" charset="-122"/>
              </a:rPr>
              <a:t>实模式</a:t>
            </a:r>
            <a:endParaRPr lang="en-US" altLang="zh-CN" sz="2400" b="1">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在实模式下，其访问的存储器物理地址为：</a:t>
            </a:r>
            <a:r>
              <a:rPr lang="en-US" altLang="zh-CN"/>
              <a:t>(segment_register &lt;&lt; 4) + offset</a:t>
            </a:r>
          </a:p>
          <a:p>
            <a:endParaRPr lang="en-US" altLang="zh-CN"/>
          </a:p>
          <a:p>
            <a:r>
              <a:rPr lang="zh-CN" altLang="en-US">
                <a:latin typeface="微软雅黑" panose="020B0503020204020204" pitchFamily="34" charset="-122"/>
                <a:ea typeface="微软雅黑" panose="020B0503020204020204" pitchFamily="34" charset="-122"/>
              </a:rPr>
              <a:t>比如对于取指令，段寄存器为</a:t>
            </a:r>
            <a:r>
              <a:rPr lang="en-US" altLang="zh-CN">
                <a:latin typeface="微软雅黑" panose="020B0503020204020204" pitchFamily="34" charset="-122"/>
                <a:ea typeface="微软雅黑" panose="020B0503020204020204" pitchFamily="34" charset="-122"/>
              </a:rPr>
              <a:t>cs</a:t>
            </a:r>
            <a:r>
              <a:rPr lang="zh-CN" altLang="en-US">
                <a:latin typeface="微软雅黑" panose="020B0503020204020204" pitchFamily="34" charset="-122"/>
                <a:ea typeface="微软雅黑" panose="020B0503020204020204" pitchFamily="34" charset="-122"/>
              </a:rPr>
              <a:t>，段内偏移为</a:t>
            </a:r>
            <a:r>
              <a:rPr lang="en-US" altLang="zh-CN">
                <a:latin typeface="微软雅黑" panose="020B0503020204020204" pitchFamily="34" charset="-122"/>
                <a:ea typeface="微软雅黑" panose="020B0503020204020204" pitchFamily="34" charset="-122"/>
              </a:rPr>
              <a:t>ip</a:t>
            </a:r>
            <a:r>
              <a:rPr lang="zh-CN" altLang="en-US">
                <a:latin typeface="微软雅黑" panose="020B0503020204020204" pitchFamily="34" charset="-122"/>
                <a:ea typeface="微软雅黑" panose="020B0503020204020204" pitchFamily="34" charset="-122"/>
              </a:rPr>
              <a:t>，其实际取指的物理地址为：</a:t>
            </a:r>
            <a:endParaRPr lang="en-US" altLang="zh-CN">
              <a:latin typeface="微软雅黑" panose="020B0503020204020204" pitchFamily="34" charset="-122"/>
              <a:ea typeface="微软雅黑" panose="020B0503020204020204" pitchFamily="34" charset="-122"/>
            </a:endParaRPr>
          </a:p>
          <a:p>
            <a:r>
              <a:rPr lang="en-US" altLang="zh-CN"/>
              <a:t>(cs &lt;&lt; 4) + ip    </a:t>
            </a:r>
            <a:r>
              <a:rPr lang="zh-CN" altLang="en-US">
                <a:latin typeface="微软雅黑" panose="020B0503020204020204" pitchFamily="34" charset="-122"/>
                <a:ea typeface="微软雅黑" panose="020B0503020204020204" pitchFamily="34" charset="-122"/>
              </a:rPr>
              <a:t>也就是</a:t>
            </a:r>
            <a:r>
              <a:rPr lang="zh-CN" altLang="en-US"/>
              <a:t> </a:t>
            </a:r>
            <a:r>
              <a:rPr lang="en-US" altLang="zh-CN"/>
              <a:t>cs * 16 + ip</a:t>
            </a:r>
          </a:p>
          <a:p>
            <a:endParaRPr lang="en-US" altLang="zh-CN"/>
          </a:p>
          <a:p>
            <a:r>
              <a:rPr lang="zh-CN" altLang="en-US"/>
              <a:t>在</a:t>
            </a:r>
            <a:r>
              <a:rPr lang="zh-CN" altLang="en-US">
                <a:latin typeface="微软雅黑" panose="020B0503020204020204" pitchFamily="34" charset="-122"/>
                <a:ea typeface="微软雅黑" panose="020B0503020204020204" pitchFamily="34" charset="-122"/>
              </a:rPr>
              <a:t>实模式下，没有双模式</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用户模式</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内核模式</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的机制，因此</a:t>
            </a:r>
            <a:r>
              <a:rPr lang="en-US" altLang="zh-CN">
                <a:latin typeface="微软雅黑" panose="020B0503020204020204" pitchFamily="34" charset="-122"/>
                <a:ea typeface="微软雅黑" panose="020B0503020204020204" pitchFamily="34" charset="-122"/>
              </a:rPr>
              <a:t>MS-DOS</a:t>
            </a:r>
            <a:r>
              <a:rPr lang="zh-CN" altLang="en-US">
                <a:latin typeface="微软雅黑" panose="020B0503020204020204" pitchFamily="34" charset="-122"/>
                <a:ea typeface="微软雅黑" panose="020B0503020204020204" pitchFamily="34" charset="-122"/>
              </a:rPr>
              <a:t>的内核没有受到保护，用户进程可以任意访问</a:t>
            </a:r>
            <a:r>
              <a:rPr lang="en-US" altLang="zh-CN">
                <a:latin typeface="微软雅黑" panose="020B0503020204020204" pitchFamily="34" charset="-122"/>
                <a:ea typeface="微软雅黑" panose="020B0503020204020204" pitchFamily="34" charset="-122"/>
              </a:rPr>
              <a:t>MS-DOS</a:t>
            </a:r>
            <a:r>
              <a:rPr lang="zh-CN" altLang="en-US">
                <a:latin typeface="微软雅黑" panose="020B0503020204020204" pitchFamily="34" charset="-122"/>
                <a:ea typeface="微软雅黑" panose="020B0503020204020204" pitchFamily="34" charset="-122"/>
              </a:rPr>
              <a:t>的数据及代码空间</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en-US" altLang="zh-CN" sz="2400" b="1">
                <a:latin typeface="微软雅黑" panose="020B0503020204020204" pitchFamily="34" charset="-122"/>
                <a:ea typeface="微软雅黑" panose="020B0503020204020204" pitchFamily="34" charset="-122"/>
              </a:rPr>
              <a:t>Protected mode</a:t>
            </a:r>
            <a:r>
              <a:rPr lang="zh-CN" altLang="en-US" sz="2400" b="1">
                <a:latin typeface="微软雅黑" panose="020B0503020204020204" pitchFamily="34" charset="-122"/>
                <a:ea typeface="微软雅黑" panose="020B0503020204020204" pitchFamily="34" charset="-122"/>
              </a:rPr>
              <a:t>：保护模式</a:t>
            </a:r>
            <a:endParaRPr lang="en-US" altLang="zh-CN" sz="2400" b="1">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其段寄存器的值只是一个索引表的索引</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保护模式下的</a:t>
            </a:r>
            <a:r>
              <a:rPr lang="en-US" altLang="zh-CN">
                <a:latin typeface="微软雅黑" panose="020B0503020204020204" pitchFamily="34" charset="-122"/>
                <a:ea typeface="微软雅黑" panose="020B0503020204020204" pitchFamily="34" charset="-122"/>
              </a:rPr>
              <a:t>x86-32/64</a:t>
            </a:r>
            <a:r>
              <a:rPr lang="zh-CN" altLang="en-US">
                <a:latin typeface="微软雅黑" panose="020B0503020204020204" pitchFamily="34" charset="-122"/>
                <a:ea typeface="微软雅黑" panose="020B0503020204020204" pitchFamily="34" charset="-122"/>
              </a:rPr>
              <a:t>为段页式内存管理</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保护模式下</a:t>
            </a:r>
            <a:r>
              <a:rPr lang="en-US" altLang="zh-CN">
                <a:latin typeface="微软雅黑" panose="020B0503020204020204" pitchFamily="34" charset="-122"/>
                <a:ea typeface="微软雅黑" panose="020B0503020204020204" pitchFamily="34" charset="-122"/>
              </a:rPr>
              <a:t>x86-32/64</a:t>
            </a:r>
            <a:r>
              <a:rPr lang="zh-CN" altLang="en-US">
                <a:latin typeface="微软雅黑" panose="020B0503020204020204" pitchFamily="34" charset="-122"/>
                <a:ea typeface="微软雅黑" panose="020B0503020204020204" pitchFamily="34" charset="-122"/>
              </a:rPr>
              <a:t>有</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个</a:t>
            </a:r>
            <a:r>
              <a:rPr lang="en-US" altLang="zh-CN">
                <a:latin typeface="微软雅黑" panose="020B0503020204020204" pitchFamily="34" charset="-122"/>
                <a:ea typeface="微软雅黑" panose="020B0503020204020204" pitchFamily="34" charset="-122"/>
              </a:rPr>
              <a:t>ring</a:t>
            </a:r>
            <a:r>
              <a:rPr lang="zh-CN" altLang="en-US">
                <a:latin typeface="微软雅黑" panose="020B0503020204020204" pitchFamily="34" charset="-122"/>
                <a:ea typeface="微软雅黑" panose="020B0503020204020204" pitchFamily="34" charset="-122"/>
              </a:rPr>
              <a:t>值，</a:t>
            </a:r>
            <a:r>
              <a:rPr lang="en-US" altLang="zh-CN">
                <a:latin typeface="微软雅黑" panose="020B0503020204020204" pitchFamily="34" charset="-122"/>
                <a:ea typeface="微软雅黑" panose="020B0503020204020204" pitchFamily="34" charset="-122"/>
              </a:rPr>
              <a:t>ring 0</a:t>
            </a:r>
            <a:r>
              <a:rPr lang="zh-CN" altLang="en-US">
                <a:latin typeface="微软雅黑" panose="020B0503020204020204" pitchFamily="34" charset="-122"/>
                <a:ea typeface="微软雅黑" panose="020B0503020204020204" pitchFamily="34" charset="-122"/>
              </a:rPr>
              <a:t>特权最高</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相当于双模式中的“内核模式”</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ring 3</a:t>
            </a:r>
            <a:r>
              <a:rPr lang="zh-CN" altLang="en-US">
                <a:latin typeface="微软雅黑" panose="020B0503020204020204" pitchFamily="34" charset="-122"/>
                <a:ea typeface="微软雅黑" panose="020B0503020204020204" pitchFamily="34" charset="-122"/>
              </a:rPr>
              <a:t>最低</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相当于双模式中的“用户模式”</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。一般的</a:t>
            </a:r>
            <a:r>
              <a:rPr lang="en-US" altLang="zh-CN">
                <a:latin typeface="微软雅黑" panose="020B0503020204020204" pitchFamily="34" charset="-122"/>
                <a:ea typeface="微软雅黑" panose="020B0503020204020204" pitchFamily="34" charset="-122"/>
              </a:rPr>
              <a:t>OS</a:t>
            </a:r>
            <a:r>
              <a:rPr lang="zh-CN" altLang="en-US">
                <a:latin typeface="微软雅黑" panose="020B0503020204020204" pitchFamily="34" charset="-122"/>
                <a:ea typeface="微软雅黑" panose="020B0503020204020204" pitchFamily="34" charset="-122"/>
              </a:rPr>
              <a:t>不用</a:t>
            </a:r>
            <a:r>
              <a:rPr lang="en-US" altLang="zh-CN">
                <a:latin typeface="微软雅黑" panose="020B0503020204020204" pitchFamily="34" charset="-122"/>
                <a:ea typeface="微软雅黑" panose="020B0503020204020204" pitchFamily="34" charset="-122"/>
              </a:rPr>
              <a:t>ring 1/2</a:t>
            </a:r>
            <a:endParaRPr lang="en-US" altLang="zh-CN"/>
          </a:p>
        </p:txBody>
      </p:sp>
    </p:spTree>
    <p:extLst>
      <p:ext uri="{BB962C8B-B14F-4D97-AF65-F5344CB8AC3E}">
        <p14:creationId xmlns:p14="http://schemas.microsoft.com/office/powerpoint/2010/main" val="134389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22D54-7949-49D3-BF1B-4497F9351BF0}"/>
              </a:ext>
            </a:extLst>
          </p:cNvPr>
          <p:cNvSpPr>
            <a:spLocks noGrp="1"/>
          </p:cNvSpPr>
          <p:nvPr>
            <p:ph type="title"/>
          </p:nvPr>
        </p:nvSpPr>
        <p:spPr/>
        <p:txBody>
          <a:bodyPr/>
          <a:lstStyle/>
          <a:p>
            <a:r>
              <a:rPr lang="en-US" altLang="zh-CN"/>
              <a:t>What is an Operating System(OS)?</a:t>
            </a:r>
            <a:endParaRPr lang="zh-CN" altLang="en-US"/>
          </a:p>
        </p:txBody>
      </p:sp>
      <p:sp>
        <p:nvSpPr>
          <p:cNvPr id="3" name="内容占位符 2">
            <a:extLst>
              <a:ext uri="{FF2B5EF4-FFF2-40B4-BE49-F238E27FC236}">
                <a16:creationId xmlns:a16="http://schemas.microsoft.com/office/drawing/2014/main" id="{476553FD-F569-48BA-A0E5-45E8147C2801}"/>
              </a:ext>
            </a:extLst>
          </p:cNvPr>
          <p:cNvSpPr>
            <a:spLocks noGrp="1"/>
          </p:cNvSpPr>
          <p:nvPr>
            <p:ph idx="1"/>
          </p:nvPr>
        </p:nvSpPr>
        <p:spPr>
          <a:xfrm>
            <a:off x="1882066" y="1233489"/>
            <a:ext cx="8859915" cy="4626984"/>
          </a:xfrm>
        </p:spPr>
        <p:txBody>
          <a:bodyPr/>
          <a:lstStyle/>
          <a:p>
            <a:r>
              <a:rPr lang="en-US" altLang="zh-CN" sz="2800" dirty="0"/>
              <a:t>Operating system </a:t>
            </a:r>
            <a:r>
              <a:rPr lang="en-US" altLang="zh-CN" sz="2800" b="1" dirty="0">
                <a:solidFill>
                  <a:srgbClr val="0070C0"/>
                </a:solidFill>
              </a:rPr>
              <a:t>goals</a:t>
            </a:r>
            <a:r>
              <a:rPr lang="en-US" altLang="zh-CN" sz="2800" dirty="0"/>
              <a:t>:</a:t>
            </a:r>
          </a:p>
          <a:p>
            <a:pPr lvl="1"/>
            <a:r>
              <a:rPr lang="en-US" altLang="zh-CN" sz="2800" dirty="0"/>
              <a:t>Use the computer hardware in an efficient manner</a:t>
            </a:r>
          </a:p>
          <a:p>
            <a:pPr lvl="1"/>
            <a:r>
              <a:rPr lang="en-US" altLang="zh-CN" sz="2800" dirty="0"/>
              <a:t>Execute user programs and make solving user problems easier</a:t>
            </a:r>
          </a:p>
          <a:p>
            <a:pPr lvl="1"/>
            <a:r>
              <a:rPr lang="en-US" altLang="zh-CN" sz="2800" dirty="0"/>
              <a:t>Make the computer system convenient to use</a:t>
            </a:r>
          </a:p>
          <a:p>
            <a:endParaRPr lang="zh-CN" altLang="en-US" sz="2800" dirty="0"/>
          </a:p>
        </p:txBody>
      </p:sp>
    </p:spTree>
    <p:extLst>
      <p:ext uri="{BB962C8B-B14F-4D97-AF65-F5344CB8AC3E}">
        <p14:creationId xmlns:p14="http://schemas.microsoft.com/office/powerpoint/2010/main" val="32186309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2613026" y="198438"/>
            <a:ext cx="7597775" cy="576262"/>
          </a:xfrm>
        </p:spPr>
        <p:txBody>
          <a:bodyPr/>
          <a:lstStyle/>
          <a:p>
            <a:pPr eaLnBrk="1" hangingPunct="1"/>
            <a:r>
              <a:rPr lang="en-US" altLang="zh-CN"/>
              <a:t>1.6 Process Management</a:t>
            </a:r>
          </a:p>
        </p:txBody>
      </p:sp>
      <p:sp>
        <p:nvSpPr>
          <p:cNvPr id="98307" name="Rectangle 3"/>
          <p:cNvSpPr>
            <a:spLocks noGrp="1" noChangeArrowheads="1"/>
          </p:cNvSpPr>
          <p:nvPr>
            <p:ph type="body" idx="4294967295"/>
          </p:nvPr>
        </p:nvSpPr>
        <p:spPr>
          <a:xfrm>
            <a:off x="967154" y="809624"/>
            <a:ext cx="10445261" cy="5353783"/>
          </a:xfrm>
        </p:spPr>
        <p:txBody>
          <a:bodyPr/>
          <a:lstStyle/>
          <a:p>
            <a:pPr>
              <a:lnSpc>
                <a:spcPct val="90000"/>
              </a:lnSpc>
            </a:pPr>
            <a:endParaRPr lang="en-US" altLang="zh-CN" sz="2000" dirty="0"/>
          </a:p>
          <a:p>
            <a:pPr>
              <a:lnSpc>
                <a:spcPct val="90000"/>
              </a:lnSpc>
            </a:pPr>
            <a:r>
              <a:rPr lang="en-US" altLang="zh-CN" sz="2000" b="1" dirty="0">
                <a:solidFill>
                  <a:srgbClr val="3366FF"/>
                </a:solidFill>
              </a:rPr>
              <a:t>A process is a program in execution</a:t>
            </a:r>
            <a:r>
              <a:rPr lang="en-US" altLang="zh-CN" sz="2000" dirty="0"/>
              <a:t>. It is a unit of work within the system. Program is a </a:t>
            </a:r>
            <a:r>
              <a:rPr lang="en-US" altLang="zh-CN" sz="2000" b="1" i="1" dirty="0">
                <a:solidFill>
                  <a:srgbClr val="3366FF"/>
                </a:solidFill>
              </a:rPr>
              <a:t>passive entity</a:t>
            </a:r>
            <a:r>
              <a:rPr lang="en-US" altLang="zh-CN" sz="2000" dirty="0"/>
              <a:t>, process is </a:t>
            </a:r>
            <a:r>
              <a:rPr lang="en-US" altLang="zh-CN" sz="2000" dirty="0">
                <a:solidFill>
                  <a:srgbClr val="000000"/>
                </a:solidFill>
              </a:rPr>
              <a:t>an </a:t>
            </a:r>
            <a:r>
              <a:rPr lang="en-US" altLang="zh-CN" sz="2000" b="1" i="1" dirty="0">
                <a:solidFill>
                  <a:srgbClr val="3366FF"/>
                </a:solidFill>
              </a:rPr>
              <a:t>active entity</a:t>
            </a:r>
            <a:r>
              <a:rPr lang="en-US" altLang="zh-CN" sz="2000" dirty="0"/>
              <a:t>.</a:t>
            </a:r>
          </a:p>
          <a:p>
            <a:pPr>
              <a:lnSpc>
                <a:spcPct val="90000"/>
              </a:lnSpc>
            </a:pPr>
            <a:r>
              <a:rPr lang="en-US" altLang="zh-CN" sz="2000" dirty="0"/>
              <a:t>Process needs resources to accomplish its task</a:t>
            </a:r>
          </a:p>
          <a:p>
            <a:pPr lvl="1">
              <a:lnSpc>
                <a:spcPct val="90000"/>
              </a:lnSpc>
            </a:pPr>
            <a:r>
              <a:rPr lang="en-US" altLang="zh-CN" sz="2000" dirty="0"/>
              <a:t>CPU, memory, I/O, files</a:t>
            </a:r>
          </a:p>
          <a:p>
            <a:pPr lvl="1">
              <a:lnSpc>
                <a:spcPct val="90000"/>
              </a:lnSpc>
            </a:pPr>
            <a:r>
              <a:rPr lang="en-US" altLang="zh-CN" sz="2000" dirty="0"/>
              <a:t>Initialization data</a:t>
            </a:r>
          </a:p>
          <a:p>
            <a:pPr>
              <a:lnSpc>
                <a:spcPct val="90000"/>
              </a:lnSpc>
            </a:pPr>
            <a:r>
              <a:rPr lang="en-US" altLang="zh-CN" sz="2000" dirty="0"/>
              <a:t>Process termination requires reclaim of any reusable resources</a:t>
            </a:r>
          </a:p>
          <a:p>
            <a:pPr>
              <a:lnSpc>
                <a:spcPct val="90000"/>
              </a:lnSpc>
            </a:pPr>
            <a:r>
              <a:rPr lang="en-US" altLang="zh-CN" sz="2000" b="1" dirty="0">
                <a:solidFill>
                  <a:srgbClr val="3366FF"/>
                </a:solidFill>
              </a:rPr>
              <a:t>Single-threaded process </a:t>
            </a:r>
            <a:r>
              <a:rPr lang="en-US" altLang="zh-CN" sz="2000" dirty="0"/>
              <a:t>has one </a:t>
            </a:r>
            <a:r>
              <a:rPr lang="en-US" altLang="zh-CN" sz="2000" b="1" dirty="0">
                <a:solidFill>
                  <a:srgbClr val="3366FF"/>
                </a:solidFill>
              </a:rPr>
              <a:t>program counter</a:t>
            </a:r>
            <a:r>
              <a:rPr lang="en-US" altLang="zh-CN" sz="2400" b="1" dirty="0">
                <a:solidFill>
                  <a:srgbClr val="3366FF"/>
                </a:solidFill>
              </a:rPr>
              <a:t> </a:t>
            </a:r>
            <a:r>
              <a:rPr lang="en-US" altLang="zh-CN" sz="2000" dirty="0"/>
              <a:t>specifying location of next instruction to execute</a:t>
            </a:r>
          </a:p>
          <a:p>
            <a:pPr lvl="1">
              <a:lnSpc>
                <a:spcPct val="90000"/>
              </a:lnSpc>
            </a:pPr>
            <a:r>
              <a:rPr lang="en-US" altLang="zh-CN" sz="2000" dirty="0"/>
              <a:t>Process executes instructions sequentially, one at a time, until completion</a:t>
            </a:r>
          </a:p>
          <a:p>
            <a:pPr>
              <a:lnSpc>
                <a:spcPct val="90000"/>
              </a:lnSpc>
            </a:pPr>
            <a:r>
              <a:rPr lang="en-US" altLang="zh-CN" sz="2000" b="1" dirty="0">
                <a:solidFill>
                  <a:srgbClr val="3366FF"/>
                </a:solidFill>
              </a:rPr>
              <a:t>Multi-threaded process </a:t>
            </a:r>
            <a:r>
              <a:rPr lang="en-US" altLang="zh-CN" sz="2000" dirty="0"/>
              <a:t>has one program counter per thread</a:t>
            </a:r>
          </a:p>
          <a:p>
            <a:pPr>
              <a:lnSpc>
                <a:spcPct val="90000"/>
              </a:lnSpc>
            </a:pPr>
            <a:r>
              <a:rPr lang="en-US" altLang="zh-CN" sz="2000" dirty="0"/>
              <a:t>Typically system has many processes, some user, some operating system running concurrently on one or more CPUs</a:t>
            </a:r>
          </a:p>
          <a:p>
            <a:pPr lvl="1">
              <a:lnSpc>
                <a:spcPct val="90000"/>
              </a:lnSpc>
            </a:pPr>
            <a:r>
              <a:rPr lang="en-US" altLang="zh-CN" sz="2000" dirty="0"/>
              <a:t>Concurrency by multiplexing the CPUs among the processes / threads</a:t>
            </a:r>
          </a:p>
          <a:p>
            <a:pPr>
              <a:lnSpc>
                <a:spcPct val="90000"/>
              </a:lnSpc>
              <a:buFont typeface="Monotype Sorts" pitchFamily="-84" charset="2"/>
              <a:buNone/>
            </a:pPr>
            <a:endParaRPr lang="en-US" altLang="zh-CN" sz="2000"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2652714" y="152401"/>
            <a:ext cx="7558087" cy="576263"/>
          </a:xfrm>
        </p:spPr>
        <p:txBody>
          <a:bodyPr/>
          <a:lstStyle/>
          <a:p>
            <a:pPr eaLnBrk="1" hangingPunct="1"/>
            <a:r>
              <a:rPr lang="en-US" altLang="zh-CN"/>
              <a:t>Process Management Activities</a:t>
            </a:r>
          </a:p>
        </p:txBody>
      </p:sp>
      <p:sp>
        <p:nvSpPr>
          <p:cNvPr id="100355" name="Rectangle 3"/>
          <p:cNvSpPr>
            <a:spLocks noGrp="1" noChangeArrowheads="1"/>
          </p:cNvSpPr>
          <p:nvPr>
            <p:ph type="body" idx="4294967295"/>
          </p:nvPr>
        </p:nvSpPr>
        <p:spPr>
          <a:xfrm>
            <a:off x="1714500" y="1879601"/>
            <a:ext cx="9337431" cy="4035425"/>
          </a:xfrm>
        </p:spPr>
        <p:txBody>
          <a:bodyPr/>
          <a:lstStyle/>
          <a:p>
            <a:pPr>
              <a:buFont typeface="Monotype Sorts" pitchFamily="-84" charset="2"/>
              <a:buNone/>
            </a:pPr>
            <a:r>
              <a:rPr lang="en-US" altLang="zh-CN" sz="2800"/>
              <a:t>     </a:t>
            </a:r>
          </a:p>
          <a:p>
            <a:r>
              <a:rPr lang="en-US" altLang="zh-CN" sz="2800"/>
              <a:t>Creating and deleting both </a:t>
            </a:r>
            <a:r>
              <a:rPr lang="en-US" altLang="zh-CN" sz="3200"/>
              <a:t>user</a:t>
            </a:r>
            <a:r>
              <a:rPr lang="en-US" altLang="zh-CN" sz="2800"/>
              <a:t> and </a:t>
            </a:r>
            <a:r>
              <a:rPr lang="en-US" altLang="zh-CN" sz="3200"/>
              <a:t>system</a:t>
            </a:r>
            <a:r>
              <a:rPr lang="en-US" altLang="zh-CN" sz="2800"/>
              <a:t> processes</a:t>
            </a:r>
          </a:p>
          <a:p>
            <a:r>
              <a:rPr lang="en-US" altLang="zh-CN" sz="2800"/>
              <a:t>Suspending and resuming processes</a:t>
            </a:r>
          </a:p>
          <a:p>
            <a:r>
              <a:rPr lang="en-US" altLang="zh-CN" sz="2800"/>
              <a:t>Providing mechanisms for process synchronization</a:t>
            </a:r>
          </a:p>
          <a:p>
            <a:r>
              <a:rPr lang="en-US" altLang="zh-CN" sz="2800"/>
              <a:t>Providing mechanisms for process communication</a:t>
            </a:r>
          </a:p>
          <a:p>
            <a:r>
              <a:rPr lang="en-US" altLang="zh-CN" sz="2800"/>
              <a:t>Providing mechanisms for deadlock handling</a:t>
            </a:r>
          </a:p>
        </p:txBody>
      </p:sp>
      <p:sp>
        <p:nvSpPr>
          <p:cNvPr id="100356" name="Text Box 4"/>
          <p:cNvSpPr txBox="1">
            <a:spLocks noChangeArrowheads="1"/>
          </p:cNvSpPr>
          <p:nvPr/>
        </p:nvSpPr>
        <p:spPr bwMode="auto">
          <a:xfrm>
            <a:off x="1714500" y="1238251"/>
            <a:ext cx="92407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50000"/>
              </a:spcBef>
              <a:buClrTx/>
              <a:buSzTx/>
              <a:buFontTx/>
              <a:buNone/>
            </a:pPr>
            <a:r>
              <a:rPr kumimoji="0" lang="en-US" altLang="zh-CN" sz="2800"/>
              <a:t>The operating system is responsible for the following activities in connection with process management:</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2614614" y="166688"/>
            <a:ext cx="7596187" cy="576262"/>
          </a:xfrm>
        </p:spPr>
        <p:txBody>
          <a:bodyPr/>
          <a:lstStyle/>
          <a:p>
            <a:pPr eaLnBrk="1" hangingPunct="1"/>
            <a:r>
              <a:rPr lang="en-US" altLang="zh-CN"/>
              <a:t>1.7 Memory Management</a:t>
            </a:r>
          </a:p>
        </p:txBody>
      </p:sp>
      <p:sp>
        <p:nvSpPr>
          <p:cNvPr id="102403" name="Rectangle 3"/>
          <p:cNvSpPr>
            <a:spLocks noGrp="1" noChangeArrowheads="1"/>
          </p:cNvSpPr>
          <p:nvPr>
            <p:ph type="body" idx="4294967295"/>
          </p:nvPr>
        </p:nvSpPr>
        <p:spPr>
          <a:xfrm>
            <a:off x="1002323" y="1233489"/>
            <a:ext cx="10445262" cy="5016483"/>
          </a:xfrm>
        </p:spPr>
        <p:txBody>
          <a:bodyPr/>
          <a:lstStyle/>
          <a:p>
            <a:r>
              <a:rPr lang="en-US" altLang="zh-CN" sz="2400" dirty="0"/>
              <a:t>To execute a program all (or part) of the instructions must be in memory</a:t>
            </a:r>
          </a:p>
          <a:p>
            <a:r>
              <a:rPr lang="en-US" altLang="zh-CN" sz="2400" dirty="0"/>
              <a:t>All  (or part) of the data that is needed by the program must be in memory.</a:t>
            </a:r>
            <a:endParaRPr lang="en-US" altLang="zh-CN" sz="1000" dirty="0"/>
          </a:p>
          <a:p>
            <a:r>
              <a:rPr lang="en-US" altLang="zh-CN" sz="2400" dirty="0"/>
              <a:t>Memory management determines what is in memory and when</a:t>
            </a:r>
          </a:p>
          <a:p>
            <a:pPr lvl="1"/>
            <a:r>
              <a:rPr lang="en-US" altLang="zh-CN" sz="2400" dirty="0"/>
              <a:t>Optimizing CPU utilization and computer response to users</a:t>
            </a:r>
            <a:endParaRPr lang="en-US" altLang="zh-CN" sz="1000" dirty="0"/>
          </a:p>
          <a:p>
            <a:r>
              <a:rPr lang="en-US" altLang="zh-CN" sz="2400" dirty="0"/>
              <a:t>Memory management activities</a:t>
            </a:r>
          </a:p>
          <a:p>
            <a:pPr lvl="1"/>
            <a:r>
              <a:rPr lang="en-US" altLang="zh-CN" sz="2400" dirty="0"/>
              <a:t>Keeping track of which parts of memory are currently being used and by whom</a:t>
            </a:r>
          </a:p>
          <a:p>
            <a:pPr lvl="1"/>
            <a:r>
              <a:rPr lang="en-US" altLang="zh-CN" sz="2400" dirty="0"/>
              <a:t>Deciding which processes (or parts thereof) and data to move into and out of memory</a:t>
            </a:r>
          </a:p>
          <a:p>
            <a:pPr lvl="1"/>
            <a:r>
              <a:rPr lang="en-US" altLang="zh-CN" sz="2400" dirty="0"/>
              <a:t>Allocating and deallocating memory space as needed</a:t>
            </a:r>
          </a:p>
          <a:p>
            <a:pPr lvl="1">
              <a:buFont typeface="Monotype Sorts" pitchFamily="-84" charset="2"/>
              <a:buNone/>
            </a:pPr>
            <a:endParaRPr lang="en-US" altLang="zh-CN" sz="2400" dirty="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8A612-02B3-4CAB-98CB-89069A452712}"/>
              </a:ext>
            </a:extLst>
          </p:cNvPr>
          <p:cNvSpPr>
            <a:spLocks noGrp="1"/>
          </p:cNvSpPr>
          <p:nvPr>
            <p:ph type="title"/>
          </p:nvPr>
        </p:nvSpPr>
        <p:spPr/>
        <p:txBody>
          <a:bodyPr/>
          <a:lstStyle/>
          <a:p>
            <a:r>
              <a:rPr lang="en-US" altLang="zh-CN"/>
              <a:t>1.8 Storage Management</a:t>
            </a:r>
            <a:endParaRPr lang="zh-CN" altLang="en-US"/>
          </a:p>
        </p:txBody>
      </p:sp>
      <p:sp>
        <p:nvSpPr>
          <p:cNvPr id="3" name="内容占位符 2">
            <a:extLst>
              <a:ext uri="{FF2B5EF4-FFF2-40B4-BE49-F238E27FC236}">
                <a16:creationId xmlns:a16="http://schemas.microsoft.com/office/drawing/2014/main" id="{83A09922-CD68-4E1F-994D-0645944DCC61}"/>
              </a:ext>
            </a:extLst>
          </p:cNvPr>
          <p:cNvSpPr>
            <a:spLocks noGrp="1"/>
          </p:cNvSpPr>
          <p:nvPr>
            <p:ph idx="1"/>
          </p:nvPr>
        </p:nvSpPr>
        <p:spPr>
          <a:xfrm>
            <a:off x="609601" y="1115508"/>
            <a:ext cx="10972799" cy="4626984"/>
          </a:xfrm>
        </p:spPr>
        <p:txBody>
          <a:bodyPr/>
          <a:lstStyle/>
          <a:p>
            <a:r>
              <a:rPr lang="en-US" altLang="zh-CN" sz="2400"/>
              <a:t>OS provides uniform, logical view of information storage</a:t>
            </a:r>
          </a:p>
          <a:p>
            <a:pPr lvl="1"/>
            <a:r>
              <a:rPr lang="en-US" altLang="zh-CN" sz="2400"/>
              <a:t>Abstracts physical properties to logical storage unit  - file</a:t>
            </a:r>
          </a:p>
          <a:p>
            <a:pPr lvl="1"/>
            <a:r>
              <a:rPr lang="en-US" altLang="zh-CN" sz="2400"/>
              <a:t>Each medium is controlled by device (i.e., disk drive, tape drive)</a:t>
            </a:r>
          </a:p>
          <a:p>
            <a:pPr lvl="2"/>
            <a:r>
              <a:rPr lang="en-US" altLang="zh-CN" sz="2400"/>
              <a:t>Varying properties include access speed, capacity, data-transfer rate, access method (sequential or random)</a:t>
            </a:r>
          </a:p>
          <a:p>
            <a:endParaRPr lang="en-US" altLang="zh-CN" sz="2400"/>
          </a:p>
          <a:p>
            <a:pPr lvl="1"/>
            <a:r>
              <a:rPr lang="en-US" altLang="zh-CN" sz="2400"/>
              <a:t>Storage Management</a:t>
            </a:r>
          </a:p>
          <a:p>
            <a:pPr lvl="2"/>
            <a:r>
              <a:rPr lang="en-US" altLang="zh-CN" sz="2400"/>
              <a:t>Logical Storage    ---   File-system management</a:t>
            </a:r>
          </a:p>
          <a:p>
            <a:pPr lvl="2"/>
            <a:r>
              <a:rPr lang="en-US" altLang="zh-CN" sz="2400"/>
              <a:t>Physical Storage  ---   Mass-storage management</a:t>
            </a:r>
          </a:p>
          <a:p>
            <a:endParaRPr lang="zh-CN" altLang="en-US" sz="2400"/>
          </a:p>
        </p:txBody>
      </p:sp>
    </p:spTree>
    <p:extLst>
      <p:ext uri="{BB962C8B-B14F-4D97-AF65-F5344CB8AC3E}">
        <p14:creationId xmlns:p14="http://schemas.microsoft.com/office/powerpoint/2010/main" val="31818045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ea typeface="宋体" pitchFamily="2" charset="-122"/>
              </a:rPr>
              <a:t>File-System Management</a:t>
            </a:r>
            <a:endParaRPr lang="zh-CN" altLang="en-US">
              <a:ea typeface="宋体" pitchFamily="2" charset="-122"/>
            </a:endParaRPr>
          </a:p>
        </p:txBody>
      </p:sp>
      <p:sp>
        <p:nvSpPr>
          <p:cNvPr id="106499" name="内容占位符 2"/>
          <p:cNvSpPr>
            <a:spLocks noGrp="1" noChangeArrowheads="1"/>
          </p:cNvSpPr>
          <p:nvPr>
            <p:ph idx="1"/>
          </p:nvPr>
        </p:nvSpPr>
        <p:spPr>
          <a:xfrm>
            <a:off x="1204546" y="966788"/>
            <a:ext cx="10146323" cy="5592762"/>
          </a:xfrm>
        </p:spPr>
        <p:txBody>
          <a:bodyPr/>
          <a:lstStyle/>
          <a:p>
            <a:pPr lvl="1">
              <a:lnSpc>
                <a:spcPct val="90000"/>
              </a:lnSpc>
            </a:pPr>
            <a:r>
              <a:rPr lang="en-US" altLang="zh-CN" sz="2800" dirty="0">
                <a:ea typeface="宋体" pitchFamily="2" charset="-122"/>
              </a:rPr>
              <a:t>Files usually organized into directories</a:t>
            </a:r>
          </a:p>
          <a:p>
            <a:pPr lvl="1">
              <a:lnSpc>
                <a:spcPct val="90000"/>
              </a:lnSpc>
            </a:pPr>
            <a:r>
              <a:rPr lang="en-US" altLang="zh-CN" sz="2800" dirty="0">
                <a:ea typeface="宋体" pitchFamily="2" charset="-122"/>
              </a:rPr>
              <a:t>Access control on most systems to determine who can access what</a:t>
            </a:r>
          </a:p>
          <a:p>
            <a:pPr lvl="1">
              <a:lnSpc>
                <a:spcPct val="90000"/>
              </a:lnSpc>
            </a:pPr>
            <a:r>
              <a:rPr lang="en-US" altLang="zh-CN" sz="2800" dirty="0">
                <a:ea typeface="宋体" pitchFamily="2" charset="-122"/>
              </a:rPr>
              <a:t>OS activities include</a:t>
            </a:r>
          </a:p>
          <a:p>
            <a:pPr lvl="2">
              <a:lnSpc>
                <a:spcPct val="90000"/>
              </a:lnSpc>
            </a:pPr>
            <a:r>
              <a:rPr lang="en-US" altLang="zh-CN" sz="2800" dirty="0">
                <a:ea typeface="宋体" pitchFamily="2" charset="-122"/>
              </a:rPr>
              <a:t>Creating and deleting files and directories</a:t>
            </a:r>
          </a:p>
          <a:p>
            <a:pPr lvl="2">
              <a:lnSpc>
                <a:spcPct val="90000"/>
              </a:lnSpc>
            </a:pPr>
            <a:r>
              <a:rPr lang="en-US" altLang="zh-CN" sz="2800" dirty="0">
                <a:ea typeface="宋体" pitchFamily="2" charset="-122"/>
              </a:rPr>
              <a:t>Primitives to manipulate files and </a:t>
            </a:r>
            <a:r>
              <a:rPr lang="en-US" altLang="zh-CN" sz="2800" dirty="0" err="1">
                <a:ea typeface="宋体" pitchFamily="2" charset="-122"/>
              </a:rPr>
              <a:t>dirs</a:t>
            </a:r>
            <a:endParaRPr lang="en-US" altLang="zh-CN" sz="2800" dirty="0">
              <a:ea typeface="宋体" pitchFamily="2" charset="-122"/>
            </a:endParaRPr>
          </a:p>
          <a:p>
            <a:pPr lvl="2">
              <a:lnSpc>
                <a:spcPct val="90000"/>
              </a:lnSpc>
            </a:pPr>
            <a:r>
              <a:rPr lang="en-US" altLang="zh-CN" sz="2800" dirty="0">
                <a:ea typeface="宋体" pitchFamily="2" charset="-122"/>
              </a:rPr>
              <a:t>Mapping files onto secondary storage</a:t>
            </a:r>
          </a:p>
          <a:p>
            <a:pPr lvl="2">
              <a:lnSpc>
                <a:spcPct val="90000"/>
              </a:lnSpc>
            </a:pPr>
            <a:r>
              <a:rPr lang="en-US" altLang="zh-CN" sz="2800" dirty="0">
                <a:ea typeface="宋体" pitchFamily="2" charset="-122"/>
              </a:rPr>
              <a:t>Backup files onto stable (non-volatile) storage media</a:t>
            </a:r>
          </a:p>
          <a:p>
            <a:endParaRPr lang="zh-CN" altLang="en-US" sz="2800" dirty="0">
              <a:ea typeface="宋体" pitchFamily="2" charset="-122"/>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2855914" y="277813"/>
            <a:ext cx="7354887" cy="576262"/>
          </a:xfrm>
        </p:spPr>
        <p:txBody>
          <a:bodyPr/>
          <a:lstStyle/>
          <a:p>
            <a:pPr eaLnBrk="1" hangingPunct="1"/>
            <a:r>
              <a:rPr lang="en-US" altLang="zh-CN" dirty="0"/>
              <a:t>Mass-Storage Management</a:t>
            </a:r>
          </a:p>
        </p:txBody>
      </p:sp>
      <p:sp>
        <p:nvSpPr>
          <p:cNvPr id="107523" name="Rectangle 3"/>
          <p:cNvSpPr>
            <a:spLocks noGrp="1" noChangeArrowheads="1"/>
          </p:cNvSpPr>
          <p:nvPr>
            <p:ph type="body" idx="4294967295"/>
          </p:nvPr>
        </p:nvSpPr>
        <p:spPr>
          <a:xfrm>
            <a:off x="1079988" y="1506049"/>
            <a:ext cx="10032023" cy="4938712"/>
          </a:xfrm>
        </p:spPr>
        <p:txBody>
          <a:bodyPr/>
          <a:lstStyle/>
          <a:p>
            <a:r>
              <a:rPr lang="en-US" altLang="zh-CN" sz="2000" dirty="0"/>
              <a:t>Usually disks used to store data that does not fit in main memory or data that must be kept for a </a:t>
            </a:r>
            <a:r>
              <a:rPr lang="ja-JP" altLang="en-US" sz="2000" dirty="0"/>
              <a:t>“</a:t>
            </a:r>
            <a:r>
              <a:rPr lang="en-US" altLang="ja-JP" sz="2000" dirty="0"/>
              <a:t>long</a:t>
            </a:r>
            <a:r>
              <a:rPr lang="ja-JP" altLang="en-US" sz="2000" dirty="0"/>
              <a:t>”</a:t>
            </a:r>
            <a:r>
              <a:rPr lang="en-US" altLang="ja-JP" sz="2000" dirty="0"/>
              <a:t> period of time</a:t>
            </a:r>
          </a:p>
          <a:p>
            <a:r>
              <a:rPr lang="en-US" altLang="zh-CN" sz="2000" dirty="0"/>
              <a:t>Proper management is of central importance</a:t>
            </a:r>
          </a:p>
          <a:p>
            <a:r>
              <a:rPr lang="en-US" altLang="zh-CN" sz="2000" dirty="0"/>
              <a:t>Entire speed of computer operation hinges on disk subsystem and its algorithms</a:t>
            </a:r>
          </a:p>
          <a:p>
            <a:r>
              <a:rPr lang="en-US" altLang="zh-CN" sz="2000" dirty="0"/>
              <a:t>OS activities</a:t>
            </a:r>
          </a:p>
          <a:p>
            <a:pPr lvl="1"/>
            <a:r>
              <a:rPr lang="en-US" altLang="zh-CN" sz="2000" dirty="0"/>
              <a:t>Free-space management</a:t>
            </a:r>
          </a:p>
          <a:p>
            <a:pPr lvl="1"/>
            <a:r>
              <a:rPr lang="en-US" altLang="zh-CN" sz="2000" dirty="0"/>
              <a:t>Storage allocation</a:t>
            </a:r>
          </a:p>
          <a:p>
            <a:pPr lvl="1"/>
            <a:r>
              <a:rPr lang="en-US" altLang="zh-CN" sz="2000" dirty="0"/>
              <a:t>Disk scheduling</a:t>
            </a:r>
          </a:p>
          <a:p>
            <a:r>
              <a:rPr lang="en-US" altLang="zh-CN" sz="2000" dirty="0"/>
              <a:t>Some storage need not be fast</a:t>
            </a:r>
          </a:p>
          <a:p>
            <a:pPr lvl="1"/>
            <a:r>
              <a:rPr lang="en-US" altLang="zh-CN" sz="2000" dirty="0"/>
              <a:t>Tertiary storage includes optical storage, magnetic tape</a:t>
            </a:r>
          </a:p>
          <a:p>
            <a:pPr lvl="1"/>
            <a:r>
              <a:rPr lang="en-US" altLang="zh-CN" sz="2000" dirty="0"/>
              <a:t>Still must be managed – by OS or applications</a:t>
            </a:r>
          </a:p>
          <a:p>
            <a:pPr lvl="1"/>
            <a:r>
              <a:rPr lang="en-US" altLang="zh-CN" sz="2000" dirty="0"/>
              <a:t>Varies between WORM (write-once, read-many-times) and RW (read-write)</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2357439" y="182563"/>
            <a:ext cx="8531225" cy="576262"/>
          </a:xfrm>
        </p:spPr>
        <p:txBody>
          <a:bodyPr/>
          <a:lstStyle/>
          <a:p>
            <a:pPr eaLnBrk="1" hangingPunct="1"/>
            <a:r>
              <a:rPr lang="en-US" altLang="zh-CN" sz="2800"/>
              <a:t>Performance of Various Levels of Storage</a:t>
            </a:r>
          </a:p>
        </p:txBody>
      </p:sp>
      <p:sp>
        <p:nvSpPr>
          <p:cNvPr id="39939" name="Rectangle 3">
            <a:extLst>
              <a:ext uri="{FF2B5EF4-FFF2-40B4-BE49-F238E27FC236}">
                <a16:creationId xmlns:a16="http://schemas.microsoft.com/office/drawing/2014/main" id="{0AB28B3D-FC8B-4FAC-912D-4189CF8101A2}"/>
              </a:ext>
            </a:extLst>
          </p:cNvPr>
          <p:cNvSpPr>
            <a:spLocks noGrp="1" noChangeArrowheads="1"/>
          </p:cNvSpPr>
          <p:nvPr>
            <p:ph type="body" idx="4294967295"/>
          </p:nvPr>
        </p:nvSpPr>
        <p:spPr>
          <a:xfrm>
            <a:off x="1620280" y="1916723"/>
            <a:ext cx="9414066" cy="4580792"/>
          </a:xfrm>
        </p:spPr>
        <p:txBody>
          <a:bodyPr/>
          <a:lstStyle/>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a:buFont typeface="Monotype Sorts" charset="0"/>
              <a:buChar char="n"/>
              <a:defRPr/>
            </a:pPr>
            <a:endParaRPr lang="en-US" sz="2000" dirty="0">
              <a:ea typeface="ＭＳ Ｐゴシック" charset="0"/>
              <a:cs typeface="ＭＳ Ｐゴシック" charset="0"/>
            </a:endParaRPr>
          </a:p>
          <a:p>
            <a:pPr marL="0" indent="0">
              <a:buNone/>
              <a:defRPr/>
            </a:pPr>
            <a:endParaRPr lang="en-US" sz="2000" dirty="0">
              <a:ea typeface="ＭＳ Ｐゴシック" charset="0"/>
              <a:cs typeface="ＭＳ Ｐゴシック" charset="0"/>
            </a:endParaRPr>
          </a:p>
          <a:p>
            <a:pPr>
              <a:buFont typeface="Monotype Sorts" pitchFamily="-84" charset="2"/>
              <a:buNone/>
              <a:defRPr/>
            </a:pPr>
            <a:r>
              <a:rPr lang="en-US" sz="2000" dirty="0">
                <a:ea typeface="ＭＳ Ｐゴシック" charset="0"/>
                <a:cs typeface="ＭＳ Ｐゴシック" charset="0"/>
              </a:rPr>
              <a:t>    Movement between </a:t>
            </a:r>
            <a:r>
              <a:rPr lang="en-US" sz="2400" dirty="0">
                <a:ea typeface="ＭＳ Ｐゴシック" charset="0"/>
                <a:cs typeface="ＭＳ Ｐゴシック" charset="0"/>
              </a:rPr>
              <a:t>levels</a:t>
            </a:r>
            <a:r>
              <a:rPr lang="en-US" sz="2000" dirty="0">
                <a:ea typeface="ＭＳ Ｐゴシック" charset="0"/>
                <a:cs typeface="ＭＳ Ｐゴシック" charset="0"/>
              </a:rPr>
              <a:t> of storage hierarchy can be explicit or implicit</a:t>
            </a:r>
          </a:p>
        </p:txBody>
      </p:sp>
      <p:pic>
        <p:nvPicPr>
          <p:cNvPr id="3" name="Picture 2" descr="C:\Users\U1\Downloads\Clipboard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543" y="955750"/>
            <a:ext cx="11350232" cy="47668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1819922" y="136526"/>
            <a:ext cx="9330431" cy="576263"/>
          </a:xfrm>
        </p:spPr>
        <p:txBody>
          <a:bodyPr/>
          <a:lstStyle/>
          <a:p>
            <a:pPr eaLnBrk="1" hangingPunct="1"/>
            <a:r>
              <a:rPr lang="en-US" altLang="zh-CN" sz="2800"/>
              <a:t>Migration of data “A” from Disk to Register</a:t>
            </a:r>
          </a:p>
        </p:txBody>
      </p:sp>
      <p:sp>
        <p:nvSpPr>
          <p:cNvPr id="111619" name="Rectangle 3"/>
          <p:cNvSpPr>
            <a:spLocks noGrp="1" noChangeArrowheads="1"/>
          </p:cNvSpPr>
          <p:nvPr>
            <p:ph type="body" idx="4294967295"/>
          </p:nvPr>
        </p:nvSpPr>
        <p:spPr>
          <a:xfrm>
            <a:off x="1492249" y="1233489"/>
            <a:ext cx="9735527" cy="4530725"/>
          </a:xfrm>
        </p:spPr>
        <p:txBody>
          <a:bodyPr/>
          <a:lstStyle/>
          <a:p>
            <a:r>
              <a:rPr lang="en-US" altLang="zh-CN" sz="2000" dirty="0"/>
              <a:t>Multitasking environments must be careful to use most recent value, no matter where it is stored in the storage hierarchy</a:t>
            </a:r>
            <a:br>
              <a:rPr lang="en-US" altLang="zh-CN" sz="2000" dirty="0"/>
            </a:br>
            <a:br>
              <a:rPr lang="en-US" altLang="zh-CN" sz="2000" dirty="0"/>
            </a:br>
            <a:br>
              <a:rPr lang="en-US" altLang="zh-CN" sz="2000" dirty="0"/>
            </a:br>
            <a:br>
              <a:rPr lang="en-US" altLang="zh-CN" sz="2000" dirty="0"/>
            </a:br>
            <a:br>
              <a:rPr lang="en-US" altLang="zh-CN" sz="2000" dirty="0"/>
            </a:br>
            <a:br>
              <a:rPr lang="en-US" altLang="zh-CN" sz="2000" dirty="0"/>
            </a:br>
            <a:endParaRPr lang="en-US" altLang="zh-CN" sz="2000" dirty="0"/>
          </a:p>
          <a:p>
            <a:r>
              <a:rPr lang="en-US" altLang="zh-CN" sz="2000" dirty="0"/>
              <a:t>Multiprocessor environment must provide </a:t>
            </a:r>
            <a:r>
              <a:rPr lang="en-US" altLang="zh-CN" sz="2000" b="1" dirty="0">
                <a:solidFill>
                  <a:srgbClr val="3366FF"/>
                </a:solidFill>
              </a:rPr>
              <a:t>cache coherency </a:t>
            </a:r>
            <a:r>
              <a:rPr lang="en-US" altLang="zh-CN" sz="2000" dirty="0"/>
              <a:t>in hardware such that all CPUs have the most recent value in their cache</a:t>
            </a:r>
            <a:endParaRPr lang="en-US" altLang="zh-CN" sz="900" dirty="0"/>
          </a:p>
          <a:p>
            <a:r>
              <a:rPr lang="en-US" altLang="zh-CN" sz="2000" dirty="0"/>
              <a:t>Distributed environment situation even more complex</a:t>
            </a:r>
          </a:p>
          <a:p>
            <a:pPr lvl="1"/>
            <a:r>
              <a:rPr lang="en-US" altLang="zh-CN" sz="2000" dirty="0"/>
              <a:t>Several copies of a datum can exist</a:t>
            </a:r>
          </a:p>
          <a:p>
            <a:pPr lvl="1"/>
            <a:r>
              <a:rPr lang="en-US" altLang="zh-CN" sz="2000" dirty="0"/>
              <a:t>Various solutions covered in Chapter 17</a:t>
            </a:r>
          </a:p>
        </p:txBody>
      </p:sp>
      <p:pic>
        <p:nvPicPr>
          <p:cNvPr id="111620" name="Picture 5" descr="C:\Users\as668\Desktop\1_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49" y="2193802"/>
            <a:ext cx="9891159" cy="1235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1981200" y="214313"/>
            <a:ext cx="8229600" cy="576262"/>
          </a:xfrm>
        </p:spPr>
        <p:txBody>
          <a:bodyPr/>
          <a:lstStyle/>
          <a:p>
            <a:pPr eaLnBrk="1" hangingPunct="1"/>
            <a:r>
              <a:rPr lang="en-US" altLang="zh-CN"/>
              <a:t>I/O Subsystem</a:t>
            </a:r>
          </a:p>
        </p:txBody>
      </p:sp>
      <p:sp>
        <p:nvSpPr>
          <p:cNvPr id="114691" name="Rectangle 3"/>
          <p:cNvSpPr>
            <a:spLocks noGrp="1" noChangeArrowheads="1"/>
          </p:cNvSpPr>
          <p:nvPr>
            <p:ph type="body" idx="4294967295"/>
          </p:nvPr>
        </p:nvSpPr>
        <p:spPr>
          <a:xfrm>
            <a:off x="1099038" y="1169989"/>
            <a:ext cx="10427677" cy="5142888"/>
          </a:xfrm>
        </p:spPr>
        <p:txBody>
          <a:bodyPr/>
          <a:lstStyle/>
          <a:p>
            <a:r>
              <a:rPr lang="en-US" altLang="zh-CN" sz="2800" dirty="0"/>
              <a:t>One purpose of OS is to hide peculiarities of hardware devices from the user</a:t>
            </a:r>
          </a:p>
          <a:p>
            <a:r>
              <a:rPr lang="en-US" altLang="zh-CN" sz="2800" dirty="0"/>
              <a:t>I/O subsystem responsible for</a:t>
            </a:r>
          </a:p>
          <a:p>
            <a:pPr lvl="1"/>
            <a:r>
              <a:rPr lang="en-US" altLang="zh-CN" sz="2800"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zh-CN" sz="2800" dirty="0"/>
              <a:t>General device-driver interface</a:t>
            </a:r>
          </a:p>
          <a:p>
            <a:pPr lvl="1"/>
            <a:r>
              <a:rPr lang="en-US" altLang="zh-CN" sz="2800" dirty="0"/>
              <a:t>Drivers for specific hardware devices</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2546350" y="182563"/>
            <a:ext cx="7664450" cy="576262"/>
          </a:xfrm>
        </p:spPr>
        <p:txBody>
          <a:bodyPr/>
          <a:lstStyle/>
          <a:p>
            <a:pPr eaLnBrk="1" hangingPunct="1"/>
            <a:r>
              <a:rPr lang="en-US" altLang="zh-CN"/>
              <a:t>1.9 Protection and Security</a:t>
            </a:r>
          </a:p>
        </p:txBody>
      </p:sp>
      <p:sp>
        <p:nvSpPr>
          <p:cNvPr id="116739" name="Rectangle 3"/>
          <p:cNvSpPr>
            <a:spLocks noGrp="1" noChangeArrowheads="1"/>
          </p:cNvSpPr>
          <p:nvPr>
            <p:ph type="body" idx="4294967295"/>
          </p:nvPr>
        </p:nvSpPr>
        <p:spPr>
          <a:xfrm>
            <a:off x="1380392" y="1040059"/>
            <a:ext cx="9829800" cy="5183187"/>
          </a:xfrm>
        </p:spPr>
        <p:txBody>
          <a:bodyPr/>
          <a:lstStyle/>
          <a:p>
            <a:pPr>
              <a:lnSpc>
                <a:spcPct val="90000"/>
              </a:lnSpc>
            </a:pPr>
            <a:r>
              <a:rPr lang="en-US" altLang="zh-CN" sz="2000" b="1" dirty="0">
                <a:solidFill>
                  <a:srgbClr val="3366FF"/>
                </a:solidFill>
              </a:rPr>
              <a:t>Protection </a:t>
            </a:r>
            <a:r>
              <a:rPr lang="en-US" altLang="zh-CN" sz="2000" dirty="0"/>
              <a:t>– any mechanism for controlling access of processes or users to resources defined by the OS</a:t>
            </a:r>
            <a:endParaRPr lang="en-US" altLang="zh-CN" sz="900" dirty="0"/>
          </a:p>
          <a:p>
            <a:pPr>
              <a:lnSpc>
                <a:spcPct val="90000"/>
              </a:lnSpc>
            </a:pPr>
            <a:r>
              <a:rPr lang="en-US" altLang="zh-CN" sz="2000" b="1" dirty="0">
                <a:solidFill>
                  <a:srgbClr val="3366FF"/>
                </a:solidFill>
              </a:rPr>
              <a:t>Security </a:t>
            </a:r>
            <a:r>
              <a:rPr lang="en-US" altLang="zh-CN" sz="2000" dirty="0"/>
              <a:t>– defense of the system against internal and external attacks</a:t>
            </a:r>
          </a:p>
          <a:p>
            <a:pPr lvl="1">
              <a:lnSpc>
                <a:spcPct val="90000"/>
              </a:lnSpc>
            </a:pPr>
            <a:r>
              <a:rPr lang="en-US" altLang="zh-CN" sz="2000" dirty="0"/>
              <a:t>Huge range, including denial-of-service, worms, viruses, identity theft, theft of service</a:t>
            </a:r>
            <a:endParaRPr lang="en-US" altLang="zh-CN" sz="900" dirty="0"/>
          </a:p>
          <a:p>
            <a:pPr>
              <a:lnSpc>
                <a:spcPct val="90000"/>
              </a:lnSpc>
            </a:pPr>
            <a:r>
              <a:rPr lang="en-US" altLang="zh-CN" sz="2000" dirty="0"/>
              <a:t>Systems generally first distinguish among users, to determine who can do what</a:t>
            </a:r>
          </a:p>
          <a:p>
            <a:pPr lvl="1">
              <a:lnSpc>
                <a:spcPct val="90000"/>
              </a:lnSpc>
            </a:pPr>
            <a:r>
              <a:rPr lang="en-US" altLang="zh-CN" sz="2000" dirty="0"/>
              <a:t>User identities (</a:t>
            </a:r>
            <a:r>
              <a:rPr lang="en-US" altLang="zh-CN" sz="2000" b="1" dirty="0">
                <a:solidFill>
                  <a:srgbClr val="3366FF"/>
                </a:solidFill>
              </a:rPr>
              <a:t>user IDs</a:t>
            </a:r>
            <a:r>
              <a:rPr lang="en-US" altLang="zh-CN" sz="2000" dirty="0"/>
              <a:t>, security IDs) include name and associated number, one per user</a:t>
            </a:r>
          </a:p>
          <a:p>
            <a:pPr lvl="1">
              <a:lnSpc>
                <a:spcPct val="90000"/>
              </a:lnSpc>
            </a:pPr>
            <a:r>
              <a:rPr lang="en-US" altLang="zh-CN" sz="2000" dirty="0"/>
              <a:t>User ID then associated with all files, processes of that user to determine access control</a:t>
            </a:r>
          </a:p>
          <a:p>
            <a:pPr lvl="1">
              <a:lnSpc>
                <a:spcPct val="90000"/>
              </a:lnSpc>
            </a:pPr>
            <a:r>
              <a:rPr lang="en-US" altLang="zh-CN" sz="2000" dirty="0"/>
              <a:t>Group identifier (</a:t>
            </a:r>
            <a:r>
              <a:rPr lang="en-US" altLang="zh-CN" sz="2000" b="1" dirty="0">
                <a:solidFill>
                  <a:srgbClr val="3366FF"/>
                </a:solidFill>
              </a:rPr>
              <a:t>group ID</a:t>
            </a:r>
            <a:r>
              <a:rPr lang="en-US" altLang="zh-CN" sz="2000" dirty="0"/>
              <a:t>) allows set of users to be defined and controls managed, then also associated with each process, file</a:t>
            </a:r>
          </a:p>
          <a:p>
            <a:pPr lvl="1">
              <a:lnSpc>
                <a:spcPct val="90000"/>
              </a:lnSpc>
            </a:pPr>
            <a:r>
              <a:rPr lang="en-US" altLang="zh-CN" sz="2000" b="1" dirty="0">
                <a:solidFill>
                  <a:srgbClr val="3366FF"/>
                </a:solidFill>
              </a:rPr>
              <a:t>Privilege escalation </a:t>
            </a:r>
            <a:r>
              <a:rPr lang="en-US" altLang="zh-CN" sz="2000" dirty="0"/>
              <a:t>allows user to change to effective ID with more rights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2487614" y="198438"/>
            <a:ext cx="7723187" cy="576262"/>
          </a:xfrm>
        </p:spPr>
        <p:txBody>
          <a:bodyPr/>
          <a:lstStyle/>
          <a:p>
            <a:pPr eaLnBrk="1" hangingPunct="1"/>
            <a:r>
              <a:rPr lang="en-US" altLang="zh-CN"/>
              <a:t>What is an Operating System(OS)?</a:t>
            </a:r>
          </a:p>
        </p:txBody>
      </p:sp>
      <p:pic>
        <p:nvPicPr>
          <p:cNvPr id="2867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7663" y="1011116"/>
            <a:ext cx="5321422" cy="555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5098" y="1230924"/>
            <a:ext cx="6122565" cy="494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532E0-7679-4CB8-A45D-FF243F069FF3}"/>
              </a:ext>
            </a:extLst>
          </p:cNvPr>
          <p:cNvSpPr>
            <a:spLocks noGrp="1"/>
          </p:cNvSpPr>
          <p:nvPr>
            <p:ph type="title"/>
          </p:nvPr>
        </p:nvSpPr>
        <p:spPr/>
        <p:txBody>
          <a:bodyPr/>
          <a:lstStyle/>
          <a:p>
            <a:r>
              <a:rPr lang="en-US" altLang="zh-CN"/>
              <a:t>*Kernel Data Structures</a:t>
            </a:r>
            <a:endParaRPr lang="zh-CN" altLang="en-US"/>
          </a:p>
        </p:txBody>
      </p:sp>
      <p:sp>
        <p:nvSpPr>
          <p:cNvPr id="3" name="内容占位符 2">
            <a:extLst>
              <a:ext uri="{FF2B5EF4-FFF2-40B4-BE49-F238E27FC236}">
                <a16:creationId xmlns:a16="http://schemas.microsoft.com/office/drawing/2014/main" id="{B183AF3A-53B6-481F-882A-15175C0555A3}"/>
              </a:ext>
            </a:extLst>
          </p:cNvPr>
          <p:cNvSpPr>
            <a:spLocks noGrp="1"/>
          </p:cNvSpPr>
          <p:nvPr>
            <p:ph idx="1"/>
          </p:nvPr>
        </p:nvSpPr>
        <p:spPr>
          <a:xfrm>
            <a:off x="858176" y="1115508"/>
            <a:ext cx="10972799" cy="4626984"/>
          </a:xfrm>
        </p:spPr>
        <p:txBody>
          <a:bodyPr/>
          <a:lstStyle/>
          <a:p>
            <a:pPr marL="0" indent="0">
              <a:buNone/>
            </a:pPr>
            <a:r>
              <a:rPr lang="en-US" altLang="zh-CN" sz="2000"/>
              <a:t>Many similar to standard programming data structures</a:t>
            </a:r>
          </a:p>
          <a:p>
            <a:r>
              <a:rPr lang="en-US" altLang="zh-CN" sz="2000"/>
              <a:t>Singly linked list</a:t>
            </a:r>
          </a:p>
          <a:p>
            <a:endParaRPr lang="en-US" altLang="zh-CN" sz="2000"/>
          </a:p>
          <a:p>
            <a:endParaRPr lang="en-US" altLang="zh-CN" sz="2000"/>
          </a:p>
          <a:p>
            <a:endParaRPr lang="en-US" altLang="zh-CN" sz="2000"/>
          </a:p>
          <a:p>
            <a:r>
              <a:rPr lang="en-US" altLang="zh-CN" sz="2000"/>
              <a:t>Doubly linked list</a:t>
            </a:r>
          </a:p>
          <a:p>
            <a:endParaRPr lang="en-US" altLang="zh-CN" sz="2000"/>
          </a:p>
          <a:p>
            <a:endParaRPr lang="en-US" altLang="zh-CN" sz="2000"/>
          </a:p>
          <a:p>
            <a:endParaRPr lang="en-US" altLang="zh-CN" sz="2000"/>
          </a:p>
          <a:p>
            <a:r>
              <a:rPr lang="en-US" altLang="zh-CN" sz="2000"/>
              <a:t>Circular linked list</a:t>
            </a:r>
          </a:p>
          <a:p>
            <a:endParaRPr lang="zh-CN" altLang="en-US" sz="2000"/>
          </a:p>
        </p:txBody>
      </p:sp>
      <p:pic>
        <p:nvPicPr>
          <p:cNvPr id="4" name="Picture 3" descr="1_13.pdf">
            <a:extLst>
              <a:ext uri="{FF2B5EF4-FFF2-40B4-BE49-F238E27FC236}">
                <a16:creationId xmlns:a16="http://schemas.microsoft.com/office/drawing/2014/main" id="{3DBFB63B-2DD1-43E3-AE45-02AC1DC0B0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5901" y="1950795"/>
            <a:ext cx="69326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1_14.pdf">
            <a:extLst>
              <a:ext uri="{FF2B5EF4-FFF2-40B4-BE49-F238E27FC236}">
                <a16:creationId xmlns:a16="http://schemas.microsoft.com/office/drawing/2014/main" id="{1F22B4D0-5D3D-4158-99CD-EDBD76C9F6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5901" y="3598496"/>
            <a:ext cx="70262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1_15.pdf">
            <a:extLst>
              <a:ext uri="{FF2B5EF4-FFF2-40B4-BE49-F238E27FC236}">
                <a16:creationId xmlns:a16="http://schemas.microsoft.com/office/drawing/2014/main" id="{BEBE3EDE-3F12-4C08-964E-F8B37D33E9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55901" y="5241437"/>
            <a:ext cx="6842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7160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noChangeArrowheads="1"/>
          </p:cNvSpPr>
          <p:nvPr>
            <p:ph type="title"/>
          </p:nvPr>
        </p:nvSpPr>
        <p:spPr>
          <a:xfrm>
            <a:off x="1981200" y="198438"/>
            <a:ext cx="8229600" cy="576262"/>
          </a:xfrm>
        </p:spPr>
        <p:txBody>
          <a:bodyPr/>
          <a:lstStyle/>
          <a:p>
            <a:r>
              <a:rPr lang="en-US" altLang="zh-CN">
                <a:solidFill>
                  <a:srgbClr val="0070C0"/>
                </a:solidFill>
              </a:rPr>
              <a:t>*</a:t>
            </a:r>
            <a:r>
              <a:rPr lang="en-US" altLang="zh-CN"/>
              <a:t>Kernel Data Structures</a:t>
            </a:r>
          </a:p>
        </p:txBody>
      </p:sp>
      <p:sp>
        <p:nvSpPr>
          <p:cNvPr id="119811" name="Content Placeholder 2"/>
          <p:cNvSpPr>
            <a:spLocks noGrp="1" noChangeArrowheads="1"/>
          </p:cNvSpPr>
          <p:nvPr>
            <p:ph sz="half" idx="1"/>
          </p:nvPr>
        </p:nvSpPr>
        <p:spPr>
          <a:xfrm>
            <a:off x="2352675" y="1074738"/>
            <a:ext cx="7537450" cy="2571750"/>
          </a:xfrm>
        </p:spPr>
        <p:txBody>
          <a:bodyPr/>
          <a:lstStyle/>
          <a:p>
            <a:r>
              <a:rPr lang="en-US" altLang="zh-CN" sz="2000" b="1">
                <a:solidFill>
                  <a:srgbClr val="3366FF"/>
                </a:solidFill>
              </a:rPr>
              <a:t>Stack</a:t>
            </a:r>
          </a:p>
          <a:p>
            <a:r>
              <a:rPr lang="en-US" altLang="zh-CN" sz="2000" b="1">
                <a:solidFill>
                  <a:srgbClr val="3366FF"/>
                </a:solidFill>
              </a:rPr>
              <a:t>Queue</a:t>
            </a:r>
          </a:p>
          <a:p>
            <a:r>
              <a:rPr lang="en-US" altLang="zh-CN" sz="2000" b="1">
                <a:solidFill>
                  <a:srgbClr val="3366FF"/>
                </a:solidFill>
              </a:rPr>
              <a:t>Binary search tree</a:t>
            </a:r>
            <a:br>
              <a:rPr lang="en-US" altLang="zh-CN" sz="2000"/>
            </a:br>
            <a:r>
              <a:rPr lang="en-US" altLang="zh-CN" sz="2000"/>
              <a:t>left &lt;= right</a:t>
            </a:r>
          </a:p>
          <a:p>
            <a:pPr lvl="1"/>
            <a:r>
              <a:rPr lang="en-US" altLang="zh-CN" sz="2000"/>
              <a:t>Search performance is </a:t>
            </a:r>
            <a:r>
              <a:rPr lang="en-US" altLang="zh-CN" sz="2000" i="1"/>
              <a:t>O(n)</a:t>
            </a:r>
          </a:p>
          <a:p>
            <a:pPr lvl="1"/>
            <a:r>
              <a:rPr lang="en-US" altLang="zh-CN" sz="2000" b="1">
                <a:solidFill>
                  <a:srgbClr val="3366FF"/>
                </a:solidFill>
              </a:rPr>
              <a:t>Balanced binary search tree </a:t>
            </a:r>
            <a:r>
              <a:rPr lang="en-US" altLang="zh-CN" sz="2000"/>
              <a:t>is </a:t>
            </a:r>
            <a:r>
              <a:rPr lang="en-US" altLang="zh-CN" sz="2000" i="1"/>
              <a:t>O(lg n)</a:t>
            </a:r>
          </a:p>
          <a:p>
            <a:endParaRPr lang="en-US" altLang="zh-CN" sz="3200"/>
          </a:p>
          <a:p>
            <a:endParaRPr lang="en-US" altLang="zh-CN" sz="3200"/>
          </a:p>
          <a:p>
            <a:endParaRPr lang="en-US" altLang="zh-CN" sz="3200"/>
          </a:p>
          <a:p>
            <a:endParaRPr lang="en-US" altLang="zh-CN" sz="3200"/>
          </a:p>
          <a:p>
            <a:endParaRPr lang="en-US" altLang="zh-CN" sz="3200"/>
          </a:p>
          <a:p>
            <a:endParaRPr lang="en-US" altLang="zh-CN" sz="3200"/>
          </a:p>
          <a:p>
            <a:endParaRPr lang="en-US" altLang="zh-CN" sz="3200"/>
          </a:p>
          <a:p>
            <a:pPr>
              <a:buFont typeface="Monotype Sorts" pitchFamily="-84" charset="2"/>
              <a:buNone/>
            </a:pPr>
            <a:endParaRPr lang="en-US" altLang="zh-CN" sz="3200"/>
          </a:p>
          <a:p>
            <a:endParaRPr lang="en-US" altLang="zh-CN" sz="3200"/>
          </a:p>
        </p:txBody>
      </p:sp>
      <p:pic>
        <p:nvPicPr>
          <p:cNvPr id="119812" name="Picture 1" descr="1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08489" y="3736975"/>
            <a:ext cx="3608387"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noChangeArrowheads="1"/>
          </p:cNvSpPr>
          <p:nvPr>
            <p:ph type="title"/>
          </p:nvPr>
        </p:nvSpPr>
        <p:spPr>
          <a:xfrm>
            <a:off x="1981200" y="198438"/>
            <a:ext cx="8229600" cy="576262"/>
          </a:xfrm>
        </p:spPr>
        <p:txBody>
          <a:bodyPr/>
          <a:lstStyle/>
          <a:p>
            <a:r>
              <a:rPr lang="en-US" altLang="zh-CN">
                <a:solidFill>
                  <a:srgbClr val="0070C0"/>
                </a:solidFill>
              </a:rPr>
              <a:t>*</a:t>
            </a:r>
            <a:r>
              <a:rPr lang="en-US" altLang="zh-CN"/>
              <a:t>Kernel Data Structures</a:t>
            </a:r>
          </a:p>
        </p:txBody>
      </p:sp>
      <p:sp>
        <p:nvSpPr>
          <p:cNvPr id="120835" name="Content Placeholder 2"/>
          <p:cNvSpPr>
            <a:spLocks noGrp="1" noChangeArrowheads="1"/>
          </p:cNvSpPr>
          <p:nvPr>
            <p:ph sz="half" idx="1"/>
          </p:nvPr>
        </p:nvSpPr>
        <p:spPr>
          <a:xfrm>
            <a:off x="2330450" y="1233488"/>
            <a:ext cx="7960478" cy="5195592"/>
          </a:xfrm>
        </p:spPr>
        <p:txBody>
          <a:bodyPr/>
          <a:lstStyle/>
          <a:p>
            <a:r>
              <a:rPr lang="en-US" altLang="zh-CN" sz="2000" b="1">
                <a:solidFill>
                  <a:srgbClr val="3366FF"/>
                </a:solidFill>
              </a:rPr>
              <a:t>Hash function </a:t>
            </a:r>
            <a:r>
              <a:rPr lang="en-US" altLang="zh-CN" sz="2000"/>
              <a:t>can create a</a:t>
            </a:r>
            <a:r>
              <a:rPr lang="en-US" altLang="zh-CN" sz="2000" b="1">
                <a:solidFill>
                  <a:srgbClr val="3366FF"/>
                </a:solidFill>
              </a:rPr>
              <a:t> hash map</a:t>
            </a:r>
          </a:p>
          <a:p>
            <a:endParaRPr lang="en-US" altLang="zh-CN" sz="2000" b="1" i="1">
              <a:solidFill>
                <a:srgbClr val="3366FF"/>
              </a:solidFill>
            </a:endParaRPr>
          </a:p>
          <a:p>
            <a:endParaRPr lang="en-US" altLang="zh-CN" sz="2000" b="1" i="1">
              <a:solidFill>
                <a:srgbClr val="3366FF"/>
              </a:solidFill>
            </a:endParaRPr>
          </a:p>
          <a:p>
            <a:endParaRPr lang="en-US" altLang="zh-CN" sz="2000" b="1" i="1">
              <a:solidFill>
                <a:srgbClr val="3366FF"/>
              </a:solidFill>
            </a:endParaRPr>
          </a:p>
          <a:p>
            <a:endParaRPr lang="en-US" altLang="zh-CN" sz="2000" b="1" i="1">
              <a:solidFill>
                <a:srgbClr val="3366FF"/>
              </a:solidFill>
            </a:endParaRPr>
          </a:p>
          <a:p>
            <a:endParaRPr lang="en-US" altLang="zh-CN" sz="2000" b="1" i="1">
              <a:solidFill>
                <a:srgbClr val="3366FF"/>
              </a:solidFill>
            </a:endParaRPr>
          </a:p>
          <a:p>
            <a:endParaRPr lang="en-US" altLang="zh-CN" sz="2000" b="1" i="1">
              <a:solidFill>
                <a:srgbClr val="3366FF"/>
              </a:solidFill>
            </a:endParaRPr>
          </a:p>
          <a:p>
            <a:pPr>
              <a:buFont typeface="Monotype Sorts" pitchFamily="-84" charset="2"/>
              <a:buNone/>
            </a:pPr>
            <a:endParaRPr lang="en-US" altLang="zh-CN" sz="2000" b="1" i="1">
              <a:solidFill>
                <a:srgbClr val="3366FF"/>
              </a:solidFill>
            </a:endParaRPr>
          </a:p>
          <a:p>
            <a:r>
              <a:rPr lang="en-US" altLang="zh-CN" sz="2000" b="1">
                <a:solidFill>
                  <a:srgbClr val="3366FF"/>
                </a:solidFill>
              </a:rPr>
              <a:t>Bitmap</a:t>
            </a:r>
            <a:r>
              <a:rPr lang="en-US" altLang="zh-CN" sz="2000"/>
              <a:t> – string of </a:t>
            </a:r>
            <a:r>
              <a:rPr lang="en-US" altLang="zh-CN" sz="2000" i="1"/>
              <a:t>n</a:t>
            </a:r>
            <a:r>
              <a:rPr lang="en-US" altLang="zh-CN" sz="2000"/>
              <a:t> binary digits representing the status of </a:t>
            </a:r>
            <a:r>
              <a:rPr lang="en-US" altLang="zh-CN" sz="2000" i="1"/>
              <a:t>n</a:t>
            </a:r>
            <a:r>
              <a:rPr lang="en-US" altLang="zh-CN" sz="2000"/>
              <a:t> items</a:t>
            </a:r>
          </a:p>
          <a:p>
            <a:r>
              <a:rPr lang="en-US" altLang="zh-CN" sz="2000"/>
              <a:t>Linux data structures defined in</a:t>
            </a:r>
          </a:p>
          <a:p>
            <a:pPr>
              <a:buFont typeface="Monotype Sorts" pitchFamily="-84" charset="2"/>
              <a:buNone/>
            </a:pPr>
            <a:r>
              <a:rPr lang="en-US" altLang="zh-CN" sz="2000"/>
              <a:t>             </a:t>
            </a:r>
            <a:r>
              <a:rPr lang="en-US" altLang="zh-CN" sz="2000" b="1" i="1"/>
              <a:t>include</a:t>
            </a:r>
            <a:r>
              <a:rPr lang="en-US" altLang="zh-CN" sz="2000"/>
              <a:t> files </a:t>
            </a:r>
            <a:r>
              <a:rPr lang="en-US" altLang="zh-CN" sz="2000">
                <a:latin typeface="Courier New" pitchFamily="49" charset="0"/>
                <a:cs typeface="Courier New" pitchFamily="49" charset="0"/>
              </a:rPr>
              <a:t>&lt;linux/list.h&gt;, &lt;linux/kfifo.h&gt;,       &lt;linux/rbtree.h&gt;</a:t>
            </a:r>
          </a:p>
          <a:p>
            <a:endParaRPr lang="en-US" altLang="zh-CN" sz="3200"/>
          </a:p>
          <a:p>
            <a:endParaRPr lang="en-US" altLang="zh-CN" sz="3200"/>
          </a:p>
          <a:p>
            <a:endParaRPr lang="en-US" altLang="zh-CN" sz="3200"/>
          </a:p>
          <a:p>
            <a:endParaRPr lang="en-US" altLang="zh-CN" sz="3200"/>
          </a:p>
          <a:p>
            <a:endParaRPr lang="en-US" altLang="zh-CN" sz="3200"/>
          </a:p>
          <a:p>
            <a:endParaRPr lang="en-US" altLang="zh-CN" sz="3200"/>
          </a:p>
          <a:p>
            <a:endParaRPr lang="en-US" altLang="zh-CN" sz="3200"/>
          </a:p>
          <a:p>
            <a:pPr>
              <a:buFont typeface="Monotype Sorts" pitchFamily="-84" charset="2"/>
              <a:buNone/>
            </a:pPr>
            <a:endParaRPr lang="en-US" altLang="zh-CN" sz="3200"/>
          </a:p>
          <a:p>
            <a:endParaRPr lang="en-US" altLang="zh-CN" sz="3200"/>
          </a:p>
        </p:txBody>
      </p:sp>
      <p:pic>
        <p:nvPicPr>
          <p:cNvPr id="120836" name="Picture 3" descr="1_17.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6326" y="1863725"/>
            <a:ext cx="48736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noChangeArrowheads="1"/>
          </p:cNvSpPr>
          <p:nvPr>
            <p:ph type="title" idx="4294967295"/>
          </p:nvPr>
        </p:nvSpPr>
        <p:spPr>
          <a:xfrm>
            <a:off x="1535837" y="152401"/>
            <a:ext cx="9841409" cy="576263"/>
          </a:xfrm>
        </p:spPr>
        <p:txBody>
          <a:bodyPr/>
          <a:lstStyle/>
          <a:p>
            <a:r>
              <a:rPr lang="en-US" altLang="zh-CN" sz="2800"/>
              <a:t>*Computing Environments – Traditional Computing</a:t>
            </a:r>
          </a:p>
        </p:txBody>
      </p:sp>
      <p:sp>
        <p:nvSpPr>
          <p:cNvPr id="121859" name="Content Placeholder 2"/>
          <p:cNvSpPr>
            <a:spLocks noGrp="1" noChangeArrowheads="1"/>
          </p:cNvSpPr>
          <p:nvPr>
            <p:ph idx="4294967295"/>
          </p:nvPr>
        </p:nvSpPr>
        <p:spPr>
          <a:xfrm>
            <a:off x="923193" y="1138238"/>
            <a:ext cx="10454054" cy="4932624"/>
          </a:xfrm>
        </p:spPr>
        <p:txBody>
          <a:bodyPr/>
          <a:lstStyle/>
          <a:p>
            <a:r>
              <a:rPr lang="en-US" altLang="zh-CN" sz="2800" dirty="0"/>
              <a:t>Stand-alone general purpose machines</a:t>
            </a:r>
          </a:p>
          <a:p>
            <a:r>
              <a:rPr lang="en-US" altLang="zh-CN" sz="2800" dirty="0"/>
              <a:t>But blurred as most systems interconnect with others (i.e., the Internet)</a:t>
            </a:r>
          </a:p>
          <a:p>
            <a:r>
              <a:rPr lang="en-US" altLang="zh-CN" sz="2800" b="1" dirty="0">
                <a:solidFill>
                  <a:srgbClr val="3366FF"/>
                </a:solidFill>
              </a:rPr>
              <a:t>Portals</a:t>
            </a:r>
            <a:r>
              <a:rPr lang="en-US" altLang="zh-CN" sz="2800" dirty="0"/>
              <a:t> provide web access to internal systems</a:t>
            </a:r>
          </a:p>
          <a:p>
            <a:r>
              <a:rPr lang="en-US" altLang="zh-CN" sz="2800" b="1" dirty="0">
                <a:solidFill>
                  <a:srgbClr val="3366FF"/>
                </a:solidFill>
              </a:rPr>
              <a:t>Network computers </a:t>
            </a:r>
            <a:r>
              <a:rPr lang="en-US" altLang="zh-CN" sz="2800" dirty="0"/>
              <a:t>(</a:t>
            </a:r>
            <a:r>
              <a:rPr lang="en-US" altLang="zh-CN" sz="2800" b="1" dirty="0">
                <a:solidFill>
                  <a:srgbClr val="3366FF"/>
                </a:solidFill>
              </a:rPr>
              <a:t>thin clients</a:t>
            </a:r>
            <a:r>
              <a:rPr lang="en-US" altLang="zh-CN" sz="2800" dirty="0"/>
              <a:t>) are like Web terminals</a:t>
            </a:r>
          </a:p>
          <a:p>
            <a:r>
              <a:rPr lang="en-US" altLang="zh-CN" sz="2800" dirty="0"/>
              <a:t>Mobile computers interconnect via </a:t>
            </a:r>
            <a:r>
              <a:rPr lang="en-US" altLang="zh-CN" sz="2800" b="1" dirty="0">
                <a:solidFill>
                  <a:srgbClr val="3366FF"/>
                </a:solidFill>
              </a:rPr>
              <a:t>wireless networks</a:t>
            </a:r>
          </a:p>
          <a:p>
            <a:r>
              <a:rPr lang="en-US" altLang="zh-CN" sz="2800" dirty="0"/>
              <a:t>Networking becoming ubiquitous – even home systems use </a:t>
            </a:r>
            <a:r>
              <a:rPr lang="en-US" altLang="zh-CN" sz="2800" b="1" dirty="0">
                <a:solidFill>
                  <a:srgbClr val="3366FF"/>
                </a:solidFill>
              </a:rPr>
              <a:t>firewalls</a:t>
            </a:r>
            <a:r>
              <a:rPr lang="en-US" altLang="zh-CN" sz="2800" dirty="0"/>
              <a:t> to protect home computers from Internet attacks</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noChangeArrowheads="1"/>
          </p:cNvSpPr>
          <p:nvPr>
            <p:ph type="title" idx="4294967295"/>
          </p:nvPr>
        </p:nvSpPr>
        <p:spPr>
          <a:xfrm>
            <a:off x="1695635" y="152401"/>
            <a:ext cx="9672819" cy="576263"/>
          </a:xfrm>
        </p:spPr>
        <p:txBody>
          <a:bodyPr/>
          <a:lstStyle/>
          <a:p>
            <a:r>
              <a:rPr lang="en-US" altLang="zh-CN" sz="2800"/>
              <a:t>*Computing Environments – Mobile Computing</a:t>
            </a:r>
          </a:p>
        </p:txBody>
      </p:sp>
      <p:sp>
        <p:nvSpPr>
          <p:cNvPr id="122883" name="Content Placeholder 2"/>
          <p:cNvSpPr>
            <a:spLocks noGrp="1" noChangeArrowheads="1"/>
          </p:cNvSpPr>
          <p:nvPr>
            <p:ph idx="4294967295"/>
          </p:nvPr>
        </p:nvSpPr>
        <p:spPr>
          <a:xfrm>
            <a:off x="1459524" y="1122364"/>
            <a:ext cx="9908930" cy="4530725"/>
          </a:xfrm>
        </p:spPr>
        <p:txBody>
          <a:bodyPr/>
          <a:lstStyle/>
          <a:p>
            <a:r>
              <a:rPr lang="en-US" altLang="zh-CN" sz="2800" dirty="0"/>
              <a:t>Handheld smartphones, tablets, </a:t>
            </a:r>
            <a:r>
              <a:rPr lang="en-US" altLang="zh-CN" sz="2800" dirty="0" err="1"/>
              <a:t>etc</a:t>
            </a:r>
            <a:endParaRPr lang="en-US" altLang="zh-CN" sz="2800" dirty="0"/>
          </a:p>
          <a:p>
            <a:r>
              <a:rPr lang="en-US" altLang="zh-CN" sz="2800" dirty="0"/>
              <a:t>What is the functional difference between them and a </a:t>
            </a:r>
            <a:r>
              <a:rPr lang="en-US" altLang="en-US" sz="2800" dirty="0"/>
              <a:t>“</a:t>
            </a:r>
            <a:r>
              <a:rPr lang="en-US" altLang="zh-CN" sz="2800" dirty="0"/>
              <a:t>traditional</a:t>
            </a:r>
            <a:r>
              <a:rPr lang="en-US" altLang="en-US" sz="2800" dirty="0"/>
              <a:t>”</a:t>
            </a:r>
            <a:r>
              <a:rPr lang="en-US" altLang="zh-CN" sz="2800" dirty="0"/>
              <a:t> laptop?</a:t>
            </a:r>
          </a:p>
          <a:p>
            <a:r>
              <a:rPr lang="en-US" altLang="zh-CN" sz="2800" dirty="0"/>
              <a:t>Extra feature – more OS features (GPS, gyroscope)</a:t>
            </a:r>
          </a:p>
          <a:p>
            <a:r>
              <a:rPr lang="en-US" altLang="zh-CN" sz="2800" dirty="0"/>
              <a:t>Allows new types of apps like </a:t>
            </a:r>
            <a:r>
              <a:rPr lang="en-US" altLang="zh-CN" sz="2800" b="1" i="1" dirty="0"/>
              <a:t>augmented reality</a:t>
            </a:r>
          </a:p>
          <a:p>
            <a:r>
              <a:rPr lang="en-US" altLang="zh-CN" sz="2800" dirty="0"/>
              <a:t>Use IEEE 802.11 wireless, or cellular data networks for connectivity</a:t>
            </a:r>
          </a:p>
          <a:p>
            <a:r>
              <a:rPr lang="en-US" altLang="zh-CN" sz="2800" dirty="0"/>
              <a:t>Leaders are </a:t>
            </a:r>
            <a:r>
              <a:rPr lang="en-US" altLang="zh-CN" sz="2800" b="1" dirty="0">
                <a:solidFill>
                  <a:srgbClr val="3366FF"/>
                </a:solidFill>
              </a:rPr>
              <a:t>Apple iOS </a:t>
            </a:r>
            <a:r>
              <a:rPr lang="en-US" altLang="zh-CN" sz="2800" dirty="0"/>
              <a:t>and </a:t>
            </a:r>
            <a:r>
              <a:rPr lang="en-US" altLang="zh-CN" sz="2800" b="1" dirty="0">
                <a:solidFill>
                  <a:srgbClr val="3366FF"/>
                </a:solidFill>
              </a:rPr>
              <a:t>Google Android</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noChangeArrowheads="1"/>
          </p:cNvSpPr>
          <p:nvPr>
            <p:ph type="title" idx="4294967295"/>
          </p:nvPr>
        </p:nvSpPr>
        <p:spPr>
          <a:xfrm>
            <a:off x="1669002" y="152401"/>
            <a:ext cx="9768253" cy="576263"/>
          </a:xfrm>
        </p:spPr>
        <p:txBody>
          <a:bodyPr/>
          <a:lstStyle/>
          <a:p>
            <a:r>
              <a:rPr lang="en-US" altLang="zh-CN" sz="2800"/>
              <a:t>*Computing Environments – Distributed Computing</a:t>
            </a:r>
          </a:p>
        </p:txBody>
      </p:sp>
      <p:sp>
        <p:nvSpPr>
          <p:cNvPr id="123907" name="Content Placeholder 2"/>
          <p:cNvSpPr>
            <a:spLocks noGrp="1" noChangeArrowheads="1"/>
          </p:cNvSpPr>
          <p:nvPr>
            <p:ph idx="4294967295"/>
          </p:nvPr>
        </p:nvSpPr>
        <p:spPr>
          <a:xfrm>
            <a:off x="1266093" y="1163082"/>
            <a:ext cx="9768254" cy="4754141"/>
          </a:xfrm>
        </p:spPr>
        <p:txBody>
          <a:bodyPr/>
          <a:lstStyle/>
          <a:p>
            <a:r>
              <a:rPr lang="en-US" altLang="zh-CN" sz="2000"/>
              <a:t>Distributed computiing</a:t>
            </a:r>
          </a:p>
          <a:p>
            <a:pPr lvl="1"/>
            <a:r>
              <a:rPr lang="en-US" altLang="zh-CN" sz="2000"/>
              <a:t>Collection of separate, possibly heterogeneous, systems networked together</a:t>
            </a:r>
          </a:p>
          <a:p>
            <a:pPr lvl="2"/>
            <a:r>
              <a:rPr lang="en-US" altLang="zh-CN" sz="2000" b="1">
                <a:solidFill>
                  <a:srgbClr val="3366FF"/>
                </a:solidFill>
              </a:rPr>
              <a:t>Network</a:t>
            </a:r>
            <a:r>
              <a:rPr lang="en-US" altLang="zh-CN" sz="2000"/>
              <a:t> is a communications path, </a:t>
            </a:r>
            <a:r>
              <a:rPr lang="en-US" altLang="zh-CN" sz="2000" b="1">
                <a:solidFill>
                  <a:srgbClr val="3366FF"/>
                </a:solidFill>
              </a:rPr>
              <a:t>TCP/IP </a:t>
            </a:r>
            <a:r>
              <a:rPr lang="en-US" altLang="zh-CN" sz="2000"/>
              <a:t>most common</a:t>
            </a:r>
          </a:p>
          <a:p>
            <a:pPr lvl="3"/>
            <a:r>
              <a:rPr lang="en-US" altLang="zh-CN" sz="2000" b="1">
                <a:solidFill>
                  <a:srgbClr val="3366FF"/>
                </a:solidFill>
              </a:rPr>
              <a:t>Local Area Network </a:t>
            </a:r>
            <a:r>
              <a:rPr lang="en-US" altLang="zh-CN" sz="2000"/>
              <a:t>(</a:t>
            </a:r>
            <a:r>
              <a:rPr lang="en-US" altLang="zh-CN" sz="2000" b="1">
                <a:solidFill>
                  <a:srgbClr val="3366FF"/>
                </a:solidFill>
              </a:rPr>
              <a:t>LAN</a:t>
            </a:r>
            <a:r>
              <a:rPr lang="en-US" altLang="zh-CN" sz="2000"/>
              <a:t>)</a:t>
            </a:r>
          </a:p>
          <a:p>
            <a:pPr lvl="3"/>
            <a:r>
              <a:rPr lang="en-US" altLang="zh-CN" sz="2000" b="1">
                <a:solidFill>
                  <a:srgbClr val="3366FF"/>
                </a:solidFill>
              </a:rPr>
              <a:t>Wide Area Network </a:t>
            </a:r>
            <a:r>
              <a:rPr lang="en-US" altLang="zh-CN" sz="2000"/>
              <a:t>(</a:t>
            </a:r>
            <a:r>
              <a:rPr lang="en-US" altLang="zh-CN" sz="2000" b="1">
                <a:solidFill>
                  <a:srgbClr val="3366FF"/>
                </a:solidFill>
              </a:rPr>
              <a:t>WAN</a:t>
            </a:r>
            <a:r>
              <a:rPr lang="en-US" altLang="zh-CN" sz="2000"/>
              <a:t>)</a:t>
            </a:r>
          </a:p>
          <a:p>
            <a:pPr lvl="3"/>
            <a:r>
              <a:rPr lang="en-US" altLang="zh-CN" sz="2000" b="1">
                <a:solidFill>
                  <a:srgbClr val="3366FF"/>
                </a:solidFill>
              </a:rPr>
              <a:t>Metropolitan Area Network </a:t>
            </a:r>
            <a:r>
              <a:rPr lang="en-US" altLang="zh-CN" sz="2000"/>
              <a:t>(</a:t>
            </a:r>
            <a:r>
              <a:rPr lang="en-US" altLang="zh-CN" sz="2000" b="1">
                <a:solidFill>
                  <a:srgbClr val="3366FF"/>
                </a:solidFill>
              </a:rPr>
              <a:t>MAN</a:t>
            </a:r>
            <a:r>
              <a:rPr lang="en-US" altLang="zh-CN" sz="2000"/>
              <a:t>)</a:t>
            </a:r>
            <a:endParaRPr lang="en-US" altLang="zh-CN" sz="2000" b="1">
              <a:solidFill>
                <a:srgbClr val="3366FF"/>
              </a:solidFill>
            </a:endParaRPr>
          </a:p>
          <a:p>
            <a:pPr lvl="3"/>
            <a:r>
              <a:rPr lang="en-US" altLang="zh-CN" sz="2000" b="1">
                <a:solidFill>
                  <a:srgbClr val="3366FF"/>
                </a:solidFill>
              </a:rPr>
              <a:t>Personal Area Network </a:t>
            </a:r>
            <a:r>
              <a:rPr lang="en-US" altLang="zh-CN" sz="2000"/>
              <a:t>(</a:t>
            </a:r>
            <a:r>
              <a:rPr lang="en-US" altLang="zh-CN" sz="2000" b="1">
                <a:solidFill>
                  <a:srgbClr val="3366FF"/>
                </a:solidFill>
              </a:rPr>
              <a:t>PAN</a:t>
            </a:r>
            <a:r>
              <a:rPr lang="en-US" altLang="zh-CN" sz="2000"/>
              <a:t>)</a:t>
            </a:r>
          </a:p>
          <a:p>
            <a:pPr lvl="1"/>
            <a:r>
              <a:rPr lang="en-US" altLang="zh-CN" sz="2000" b="1">
                <a:solidFill>
                  <a:srgbClr val="3366FF"/>
                </a:solidFill>
              </a:rPr>
              <a:t>Network Operating System </a:t>
            </a:r>
            <a:r>
              <a:rPr lang="en-US" altLang="zh-CN" sz="2000"/>
              <a:t>provides features between systems across network</a:t>
            </a:r>
          </a:p>
          <a:p>
            <a:pPr lvl="2"/>
            <a:r>
              <a:rPr lang="en-US" altLang="zh-CN" sz="2000"/>
              <a:t>Communication scheme allows systems to exchange messages</a:t>
            </a:r>
          </a:p>
          <a:p>
            <a:pPr lvl="2"/>
            <a:r>
              <a:rPr lang="en-US" altLang="zh-CN" sz="2000"/>
              <a:t>Illusion of a single system</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9C5A5-4702-40BF-ACD2-C57290C6FFA1}"/>
              </a:ext>
            </a:extLst>
          </p:cNvPr>
          <p:cNvSpPr>
            <a:spLocks noGrp="1"/>
          </p:cNvSpPr>
          <p:nvPr>
            <p:ph type="title"/>
          </p:nvPr>
        </p:nvSpPr>
        <p:spPr/>
        <p:txBody>
          <a:bodyPr/>
          <a:lstStyle/>
          <a:p>
            <a:r>
              <a:rPr lang="en-US" altLang="zh-CN"/>
              <a:t>*Computing Environments – Client-Server</a:t>
            </a:r>
            <a:endParaRPr lang="zh-CN" altLang="en-US"/>
          </a:p>
        </p:txBody>
      </p:sp>
      <p:sp>
        <p:nvSpPr>
          <p:cNvPr id="3" name="内容占位符 2">
            <a:extLst>
              <a:ext uri="{FF2B5EF4-FFF2-40B4-BE49-F238E27FC236}">
                <a16:creationId xmlns:a16="http://schemas.microsoft.com/office/drawing/2014/main" id="{D3F88C88-4ED4-4546-8859-3C1A1147A770}"/>
              </a:ext>
            </a:extLst>
          </p:cNvPr>
          <p:cNvSpPr>
            <a:spLocks noGrp="1"/>
          </p:cNvSpPr>
          <p:nvPr>
            <p:ph idx="1"/>
          </p:nvPr>
        </p:nvSpPr>
        <p:spPr>
          <a:xfrm>
            <a:off x="609600" y="967159"/>
            <a:ext cx="10972799" cy="4626984"/>
          </a:xfrm>
        </p:spPr>
        <p:txBody>
          <a:bodyPr/>
          <a:lstStyle/>
          <a:p>
            <a:r>
              <a:rPr lang="en-US" altLang="zh-CN" sz="2400" dirty="0"/>
              <a:t>Client-Server Computing</a:t>
            </a:r>
          </a:p>
          <a:p>
            <a:pPr lvl="1"/>
            <a:r>
              <a:rPr lang="en-US" altLang="zh-CN" sz="2400" dirty="0"/>
              <a:t>Dumb terminals supplanted by smart PCs</a:t>
            </a:r>
          </a:p>
          <a:p>
            <a:pPr lvl="1"/>
            <a:r>
              <a:rPr lang="en-US" altLang="zh-CN" sz="2400" dirty="0"/>
              <a:t>Many systems now servers, responding to requests generated by clients</a:t>
            </a:r>
          </a:p>
          <a:p>
            <a:pPr lvl="2"/>
            <a:r>
              <a:rPr lang="en-US" altLang="zh-CN" sz="2400" dirty="0"/>
              <a:t>Compute-server system provides an interface to client to request services (i.e., database)</a:t>
            </a:r>
          </a:p>
          <a:p>
            <a:pPr lvl="2"/>
            <a:r>
              <a:rPr lang="en-US" altLang="zh-CN" sz="2400" dirty="0"/>
              <a:t>File-server system provides interface for clients to store and retrieve files</a:t>
            </a:r>
          </a:p>
          <a:p>
            <a:endParaRPr lang="zh-CN" altLang="en-US" sz="2400" dirty="0"/>
          </a:p>
        </p:txBody>
      </p:sp>
      <p:pic>
        <p:nvPicPr>
          <p:cNvPr id="4" name="Picture 1" descr="1_18.pdf">
            <a:extLst>
              <a:ext uri="{FF2B5EF4-FFF2-40B4-BE49-F238E27FC236}">
                <a16:creationId xmlns:a16="http://schemas.microsoft.com/office/drawing/2014/main" id="{00CE2716-FCE3-45B2-8178-41CF5670A3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6592" y="4229350"/>
            <a:ext cx="5676601" cy="246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325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2676525" y="166688"/>
            <a:ext cx="7645400" cy="576262"/>
          </a:xfrm>
        </p:spPr>
        <p:txBody>
          <a:bodyPr/>
          <a:lstStyle/>
          <a:p>
            <a:pPr eaLnBrk="1" hangingPunct="1"/>
            <a:r>
              <a:rPr lang="en-US" altLang="zh-CN" sz="2800"/>
              <a:t>*Computing Environments - Peer-to-Peer</a:t>
            </a:r>
          </a:p>
        </p:txBody>
      </p:sp>
      <p:sp>
        <p:nvSpPr>
          <p:cNvPr id="126979" name="Rectangle 3"/>
          <p:cNvSpPr>
            <a:spLocks noGrp="1" noChangeArrowheads="1"/>
          </p:cNvSpPr>
          <p:nvPr>
            <p:ph type="body" idx="4294967295"/>
          </p:nvPr>
        </p:nvSpPr>
        <p:spPr>
          <a:xfrm>
            <a:off x="624253" y="960928"/>
            <a:ext cx="7031611" cy="5129605"/>
          </a:xfrm>
        </p:spPr>
        <p:txBody>
          <a:bodyPr/>
          <a:lstStyle/>
          <a:p>
            <a:r>
              <a:rPr lang="en-US" altLang="zh-CN" sz="2400" dirty="0"/>
              <a:t>Another model of distributed system</a:t>
            </a:r>
          </a:p>
          <a:p>
            <a:r>
              <a:rPr lang="en-US" altLang="zh-CN" sz="2400" dirty="0"/>
              <a:t>P2P does not distinguish clients and servers</a:t>
            </a:r>
          </a:p>
          <a:p>
            <a:pPr lvl="1"/>
            <a:r>
              <a:rPr lang="en-US" altLang="zh-CN" sz="2400" dirty="0"/>
              <a:t>Instead all nodes are considered peers</a:t>
            </a:r>
          </a:p>
          <a:p>
            <a:pPr lvl="1"/>
            <a:r>
              <a:rPr lang="en-US" altLang="zh-CN" sz="2400" dirty="0"/>
              <a:t>May each act as client, server or both</a:t>
            </a:r>
          </a:p>
          <a:p>
            <a:pPr lvl="1"/>
            <a:r>
              <a:rPr lang="en-US" altLang="zh-CN" sz="2400" dirty="0"/>
              <a:t>Node must join P2P network</a:t>
            </a:r>
          </a:p>
          <a:p>
            <a:pPr lvl="2"/>
            <a:r>
              <a:rPr lang="en-US" altLang="zh-CN" sz="2400" dirty="0"/>
              <a:t>Registers its service with central lookup service on network, or</a:t>
            </a:r>
          </a:p>
          <a:p>
            <a:pPr lvl="2"/>
            <a:r>
              <a:rPr lang="en-US" altLang="zh-CN" sz="2400" dirty="0"/>
              <a:t>Broadcast request for service and respond to requests for service via </a:t>
            </a:r>
            <a:r>
              <a:rPr lang="en-US" altLang="zh-CN" sz="2400" b="1" i="1" dirty="0"/>
              <a:t>discovery protocol</a:t>
            </a:r>
          </a:p>
          <a:p>
            <a:pPr lvl="1"/>
            <a:r>
              <a:rPr lang="en-US" altLang="zh-CN" sz="2400" dirty="0"/>
              <a:t>Examples include</a:t>
            </a:r>
            <a:r>
              <a:rPr lang="en-US" altLang="zh-CN" sz="2400" i="1" dirty="0"/>
              <a:t> </a:t>
            </a:r>
            <a:r>
              <a:rPr lang="en-US" altLang="zh-CN" sz="2400" dirty="0"/>
              <a:t>Napster</a:t>
            </a:r>
            <a:r>
              <a:rPr lang="en-US" altLang="zh-CN" sz="2400" i="1" dirty="0"/>
              <a:t> </a:t>
            </a:r>
            <a:r>
              <a:rPr lang="en-US" altLang="zh-CN" sz="2400" dirty="0"/>
              <a:t>and</a:t>
            </a:r>
            <a:r>
              <a:rPr lang="en-US" altLang="zh-CN" sz="2400" i="1" dirty="0"/>
              <a:t> </a:t>
            </a:r>
            <a:r>
              <a:rPr lang="en-US" altLang="zh-CN" sz="2400" dirty="0"/>
              <a:t>Gnutella</a:t>
            </a:r>
            <a:r>
              <a:rPr lang="en-US" altLang="zh-CN" sz="2400" i="1" dirty="0"/>
              <a:t>, </a:t>
            </a:r>
            <a:r>
              <a:rPr lang="en-US" altLang="zh-CN" sz="2400" b="1" dirty="0">
                <a:solidFill>
                  <a:srgbClr val="3366FF"/>
                </a:solidFill>
              </a:rPr>
              <a:t>Voice over IP </a:t>
            </a:r>
            <a:r>
              <a:rPr lang="en-US" altLang="zh-CN" sz="2400" dirty="0"/>
              <a:t>(</a:t>
            </a:r>
            <a:r>
              <a:rPr lang="en-US" altLang="zh-CN" sz="2400" b="1" dirty="0">
                <a:solidFill>
                  <a:srgbClr val="3366FF"/>
                </a:solidFill>
              </a:rPr>
              <a:t>VoIP</a:t>
            </a:r>
            <a:r>
              <a:rPr lang="en-US" altLang="zh-CN" sz="2400" dirty="0"/>
              <a:t>)</a:t>
            </a:r>
            <a:r>
              <a:rPr lang="en-US" altLang="zh-CN" sz="2400" i="1" dirty="0"/>
              <a:t> </a:t>
            </a:r>
            <a:r>
              <a:rPr lang="en-US" altLang="zh-CN" sz="2400" dirty="0"/>
              <a:t>such as Skype </a:t>
            </a:r>
          </a:p>
        </p:txBody>
      </p:sp>
      <p:pic>
        <p:nvPicPr>
          <p:cNvPr id="126980" name="Picture 1" descr="1_1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9" y="1984374"/>
            <a:ext cx="4089121" cy="3106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2792413" y="166688"/>
            <a:ext cx="7645400" cy="576262"/>
          </a:xfrm>
        </p:spPr>
        <p:txBody>
          <a:bodyPr/>
          <a:lstStyle/>
          <a:p>
            <a:pPr eaLnBrk="1" hangingPunct="1"/>
            <a:r>
              <a:rPr lang="en-US" altLang="zh-CN" sz="2800"/>
              <a:t>Computing Environments - Virtualization</a:t>
            </a:r>
          </a:p>
        </p:txBody>
      </p:sp>
      <p:sp>
        <p:nvSpPr>
          <p:cNvPr id="129027" name="Rectangle 3"/>
          <p:cNvSpPr>
            <a:spLocks noGrp="1" noChangeArrowheads="1"/>
          </p:cNvSpPr>
          <p:nvPr>
            <p:ph type="body" idx="4294967295"/>
          </p:nvPr>
        </p:nvSpPr>
        <p:spPr>
          <a:xfrm>
            <a:off x="923193" y="1013679"/>
            <a:ext cx="10489223" cy="5360743"/>
          </a:xfrm>
        </p:spPr>
        <p:txBody>
          <a:bodyPr/>
          <a:lstStyle/>
          <a:p>
            <a:r>
              <a:rPr lang="en-US" altLang="zh-CN" sz="2400" dirty="0"/>
              <a:t>Allows operating systems to run applications within other OSes</a:t>
            </a:r>
          </a:p>
          <a:p>
            <a:pPr lvl="1"/>
            <a:r>
              <a:rPr lang="en-US" altLang="zh-CN" sz="2400" dirty="0"/>
              <a:t>Vast and growing industry</a:t>
            </a:r>
            <a:endParaRPr lang="en-US" altLang="zh-CN" sz="1000" dirty="0"/>
          </a:p>
          <a:p>
            <a:r>
              <a:rPr lang="en-US" altLang="zh-CN" sz="2400" b="1" dirty="0">
                <a:solidFill>
                  <a:srgbClr val="3366FF"/>
                </a:solidFill>
              </a:rPr>
              <a:t>Emulation</a:t>
            </a:r>
            <a:r>
              <a:rPr lang="en-US" altLang="zh-CN" sz="2400" dirty="0"/>
              <a:t> used when source CPU type different from target type (i.e. PowerPC to Intel x86)</a:t>
            </a:r>
          </a:p>
          <a:p>
            <a:pPr lvl="1"/>
            <a:r>
              <a:rPr lang="en-US" altLang="zh-CN" sz="2400" dirty="0"/>
              <a:t>Generally slowest method</a:t>
            </a:r>
          </a:p>
          <a:p>
            <a:pPr lvl="1"/>
            <a:r>
              <a:rPr lang="en-US" altLang="zh-CN" sz="2400" dirty="0"/>
              <a:t>When computer language not compiled to native code – </a:t>
            </a:r>
            <a:r>
              <a:rPr lang="en-US" altLang="zh-CN" sz="2400" b="1" dirty="0">
                <a:solidFill>
                  <a:srgbClr val="3366FF"/>
                </a:solidFill>
              </a:rPr>
              <a:t>Interpretation</a:t>
            </a:r>
          </a:p>
          <a:p>
            <a:r>
              <a:rPr lang="en-US" altLang="zh-CN" sz="2400" b="1" dirty="0">
                <a:solidFill>
                  <a:srgbClr val="3366FF"/>
                </a:solidFill>
              </a:rPr>
              <a:t>Virtualization</a:t>
            </a:r>
            <a:r>
              <a:rPr lang="en-US" altLang="zh-CN" sz="2400" dirty="0"/>
              <a:t> – OS natively compiled for CPU, running </a:t>
            </a:r>
            <a:r>
              <a:rPr lang="en-US" altLang="zh-CN" sz="2400" b="1" dirty="0">
                <a:solidFill>
                  <a:srgbClr val="3366FF"/>
                </a:solidFill>
              </a:rPr>
              <a:t>guest</a:t>
            </a:r>
            <a:r>
              <a:rPr lang="en-US" altLang="zh-CN" sz="2400" dirty="0"/>
              <a:t> OSes  also natively compiled </a:t>
            </a:r>
          </a:p>
          <a:p>
            <a:pPr lvl="1"/>
            <a:r>
              <a:rPr lang="en-US" altLang="zh-CN" sz="2400" dirty="0"/>
              <a:t>Consider VMware running Linux guests, each running applications, all on native Win10 </a:t>
            </a:r>
            <a:r>
              <a:rPr lang="en-US" altLang="zh-CN" sz="2400" b="1" dirty="0">
                <a:solidFill>
                  <a:srgbClr val="3366FF"/>
                </a:solidFill>
              </a:rPr>
              <a:t>host</a:t>
            </a:r>
            <a:r>
              <a:rPr lang="en-US" altLang="zh-CN" sz="2400" dirty="0"/>
              <a:t> OS</a:t>
            </a:r>
          </a:p>
          <a:p>
            <a:pPr lvl="1"/>
            <a:r>
              <a:rPr lang="en-US" altLang="zh-CN" sz="2400" b="1" dirty="0">
                <a:solidFill>
                  <a:srgbClr val="3366FF"/>
                </a:solidFill>
              </a:rPr>
              <a:t>VMM</a:t>
            </a:r>
            <a:r>
              <a:rPr lang="en-US" altLang="zh-CN" sz="2400" dirty="0"/>
              <a:t> (Virtual Machine Manager) provides virtualization services</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idx="4294967295"/>
          </p:nvPr>
        </p:nvSpPr>
        <p:spPr>
          <a:xfrm>
            <a:off x="2641600" y="150813"/>
            <a:ext cx="7645400" cy="576262"/>
          </a:xfrm>
        </p:spPr>
        <p:txBody>
          <a:bodyPr/>
          <a:lstStyle/>
          <a:p>
            <a:pPr eaLnBrk="1" hangingPunct="1"/>
            <a:r>
              <a:rPr lang="en-US" altLang="zh-CN" sz="2800"/>
              <a:t>Computing Environments - Virtualization</a:t>
            </a:r>
          </a:p>
        </p:txBody>
      </p:sp>
      <p:sp>
        <p:nvSpPr>
          <p:cNvPr id="131075" name="Rectangle 3"/>
          <p:cNvSpPr>
            <a:spLocks noGrp="1" noChangeArrowheads="1"/>
          </p:cNvSpPr>
          <p:nvPr>
            <p:ph type="body" idx="4294967295"/>
          </p:nvPr>
        </p:nvSpPr>
        <p:spPr>
          <a:xfrm>
            <a:off x="870438" y="1233489"/>
            <a:ext cx="10489224" cy="4530725"/>
          </a:xfrm>
        </p:spPr>
        <p:txBody>
          <a:bodyPr/>
          <a:lstStyle/>
          <a:p>
            <a:r>
              <a:rPr lang="en-US" altLang="zh-CN" sz="2400"/>
              <a:t>Use cases involve laptops and desktops running multiple OSes for exploration or compatibility</a:t>
            </a:r>
          </a:p>
          <a:p>
            <a:pPr lvl="1"/>
            <a:r>
              <a:rPr lang="en-US" altLang="zh-CN" sz="2400"/>
              <a:t>Apple laptop running Mac OS X host, Windows as a guest</a:t>
            </a:r>
          </a:p>
          <a:p>
            <a:pPr lvl="1"/>
            <a:r>
              <a:rPr lang="en-US" altLang="zh-CN" sz="2400"/>
              <a:t>Developing apps for multiple OSes without having multiple systems</a:t>
            </a:r>
          </a:p>
          <a:p>
            <a:pPr lvl="1"/>
            <a:r>
              <a:rPr lang="en-US" altLang="zh-CN" sz="2400"/>
              <a:t>QA testing applications without having multiple systems</a:t>
            </a:r>
          </a:p>
          <a:p>
            <a:pPr lvl="1"/>
            <a:r>
              <a:rPr lang="en-US" altLang="zh-CN" sz="2400"/>
              <a:t>Executing and managing compute environments within data centers</a:t>
            </a:r>
          </a:p>
          <a:p>
            <a:r>
              <a:rPr lang="en-US" altLang="zh-CN" sz="2400"/>
              <a:t>VMM can run natively, in which case they are also the host</a:t>
            </a:r>
          </a:p>
          <a:p>
            <a:pPr lvl="1"/>
            <a:r>
              <a:rPr lang="en-US" altLang="zh-CN" sz="2400"/>
              <a:t>There is no general purpose host then (VMware ESX and Citrix XenServer)</a:t>
            </a:r>
          </a:p>
          <a:p>
            <a:pPr lvl="2"/>
            <a:endParaRPr lang="en-US" altLang="zh-CN" sz="240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2487614" y="198438"/>
            <a:ext cx="7723187" cy="576262"/>
          </a:xfrm>
        </p:spPr>
        <p:txBody>
          <a:bodyPr/>
          <a:lstStyle/>
          <a:p>
            <a:pPr eaLnBrk="1" hangingPunct="1"/>
            <a:r>
              <a:rPr lang="en-US" altLang="zh-CN"/>
              <a:t>What is an Operating System(OS)?</a:t>
            </a:r>
          </a:p>
        </p:txBody>
      </p:sp>
      <p:pic>
        <p:nvPicPr>
          <p:cNvPr id="30723"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6937" y="1038333"/>
            <a:ext cx="4669223" cy="487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7745" y="1390025"/>
            <a:ext cx="6429192" cy="3498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2644775" y="136526"/>
            <a:ext cx="7645400" cy="576263"/>
          </a:xfrm>
        </p:spPr>
        <p:txBody>
          <a:bodyPr/>
          <a:lstStyle/>
          <a:p>
            <a:pPr eaLnBrk="1" hangingPunct="1"/>
            <a:r>
              <a:rPr lang="en-US" altLang="zh-CN" sz="2800"/>
              <a:t>Computing Environments - Virtualization</a:t>
            </a:r>
          </a:p>
        </p:txBody>
      </p:sp>
      <p:pic>
        <p:nvPicPr>
          <p:cNvPr id="133123" name="Picture 1" descr="1_20.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9034" y="931509"/>
            <a:ext cx="8535591" cy="578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1819923" y="149812"/>
            <a:ext cx="8957569" cy="576263"/>
          </a:xfrm>
        </p:spPr>
        <p:txBody>
          <a:bodyPr/>
          <a:lstStyle/>
          <a:p>
            <a:pPr eaLnBrk="1" hangingPunct="1"/>
            <a:r>
              <a:rPr lang="en-US" altLang="zh-CN" sz="2800"/>
              <a:t>*Computing Environments – Cloud Computing</a:t>
            </a:r>
          </a:p>
        </p:txBody>
      </p:sp>
      <p:sp>
        <p:nvSpPr>
          <p:cNvPr id="135171" name="Rectangle 3"/>
          <p:cNvSpPr>
            <a:spLocks noGrp="1" noChangeArrowheads="1"/>
          </p:cNvSpPr>
          <p:nvPr>
            <p:ph type="body" idx="4294967295"/>
          </p:nvPr>
        </p:nvSpPr>
        <p:spPr>
          <a:xfrm>
            <a:off x="1644162" y="1060451"/>
            <a:ext cx="9680329" cy="5287595"/>
          </a:xfrm>
        </p:spPr>
        <p:txBody>
          <a:bodyPr/>
          <a:lstStyle/>
          <a:p>
            <a:r>
              <a:rPr lang="en-US" altLang="zh-CN" b="1"/>
              <a:t>Delivers </a:t>
            </a:r>
            <a:r>
              <a:rPr lang="en-US" altLang="zh-CN" b="1">
                <a:solidFill>
                  <a:srgbClr val="0070C0"/>
                </a:solidFill>
              </a:rPr>
              <a:t>computing, storage</a:t>
            </a:r>
            <a:r>
              <a:rPr lang="en-US" altLang="zh-CN" b="1"/>
              <a:t>, even </a:t>
            </a:r>
            <a:r>
              <a:rPr lang="en-US" altLang="zh-CN" b="1">
                <a:solidFill>
                  <a:srgbClr val="0070C0"/>
                </a:solidFill>
              </a:rPr>
              <a:t>apps</a:t>
            </a:r>
            <a:r>
              <a:rPr lang="en-US" altLang="zh-CN" b="1"/>
              <a:t> as </a:t>
            </a:r>
            <a:r>
              <a:rPr lang="en-US" altLang="zh-CN" b="1">
                <a:solidFill>
                  <a:srgbClr val="0070C0"/>
                </a:solidFill>
              </a:rPr>
              <a:t>a service </a:t>
            </a:r>
            <a:r>
              <a:rPr lang="en-US" altLang="zh-CN" b="1"/>
              <a:t>across a network</a:t>
            </a:r>
          </a:p>
          <a:p>
            <a:r>
              <a:rPr lang="en-US" altLang="zh-CN" b="1"/>
              <a:t>Logical extension of virtualization because it uses virtualization as the base for it functionality.</a:t>
            </a:r>
          </a:p>
          <a:p>
            <a:pPr lvl="1"/>
            <a:r>
              <a:rPr lang="en-US" altLang="zh-CN" b="1"/>
              <a:t>Amazon </a:t>
            </a:r>
            <a:r>
              <a:rPr lang="en-US" altLang="zh-CN" b="1">
                <a:solidFill>
                  <a:srgbClr val="3366FF"/>
                </a:solidFill>
              </a:rPr>
              <a:t>EC2</a:t>
            </a:r>
            <a:r>
              <a:rPr lang="en-US" altLang="zh-CN" b="1"/>
              <a:t>  has thousands of servers, millions of virtual machines, petabytes of storage available across the Internet, pay based on usage</a:t>
            </a:r>
          </a:p>
          <a:p>
            <a:r>
              <a:rPr lang="en-US" altLang="zh-CN" b="1"/>
              <a:t>Many types</a:t>
            </a:r>
          </a:p>
          <a:p>
            <a:pPr lvl="1"/>
            <a:r>
              <a:rPr lang="en-US" altLang="zh-CN" b="1">
                <a:solidFill>
                  <a:srgbClr val="3366FF"/>
                </a:solidFill>
              </a:rPr>
              <a:t>Public cloud </a:t>
            </a:r>
            <a:r>
              <a:rPr lang="en-US" altLang="zh-CN" b="1"/>
              <a:t>– available via Internet to anyone willing to pay</a:t>
            </a:r>
          </a:p>
          <a:p>
            <a:pPr lvl="1"/>
            <a:r>
              <a:rPr lang="en-US" altLang="zh-CN" b="1">
                <a:solidFill>
                  <a:srgbClr val="3366FF"/>
                </a:solidFill>
              </a:rPr>
              <a:t>Private cloud </a:t>
            </a:r>
            <a:r>
              <a:rPr lang="en-US" altLang="zh-CN" b="1"/>
              <a:t>– run by a company for the company</a:t>
            </a:r>
            <a:r>
              <a:rPr lang="en-US" altLang="en-US" b="1"/>
              <a:t>’</a:t>
            </a:r>
            <a:r>
              <a:rPr lang="en-US" altLang="zh-CN" b="1"/>
              <a:t>s own use</a:t>
            </a:r>
          </a:p>
          <a:p>
            <a:pPr lvl="1"/>
            <a:r>
              <a:rPr lang="en-US" altLang="zh-CN" b="1">
                <a:solidFill>
                  <a:srgbClr val="3366FF"/>
                </a:solidFill>
              </a:rPr>
              <a:t>Hybrid cloud </a:t>
            </a:r>
            <a:r>
              <a:rPr lang="en-US" altLang="zh-CN" b="1"/>
              <a:t>– includes both public and private cloud components</a:t>
            </a:r>
          </a:p>
          <a:p>
            <a:pPr lvl="1"/>
            <a:r>
              <a:rPr lang="en-US" altLang="zh-CN" b="1"/>
              <a:t>Software as a Service (</a:t>
            </a:r>
            <a:r>
              <a:rPr lang="en-US" altLang="zh-CN" b="1">
                <a:solidFill>
                  <a:srgbClr val="3366FF"/>
                </a:solidFill>
              </a:rPr>
              <a:t>SaaS</a:t>
            </a:r>
            <a:r>
              <a:rPr lang="zh-CN" altLang="en-US" b="1">
                <a:solidFill>
                  <a:srgbClr val="3366FF"/>
                </a:solidFill>
              </a:rPr>
              <a:t>，</a:t>
            </a:r>
            <a:r>
              <a:rPr lang="zh-CN" altLang="en-US" b="1">
                <a:solidFill>
                  <a:srgbClr val="3366FF"/>
                </a:solidFill>
                <a:latin typeface="微软雅黑" panose="020B0503020204020204" pitchFamily="34" charset="-122"/>
                <a:ea typeface="微软雅黑" panose="020B0503020204020204" pitchFamily="34" charset="-122"/>
              </a:rPr>
              <a:t>软件即服务</a:t>
            </a:r>
            <a:r>
              <a:rPr lang="en-US" altLang="zh-CN" b="1"/>
              <a:t>) – one or more applications available via the Internet (i.e., word processor)</a:t>
            </a:r>
          </a:p>
          <a:p>
            <a:pPr lvl="1"/>
            <a:r>
              <a:rPr lang="en-US" altLang="zh-CN" b="1"/>
              <a:t>Platform as a Service (</a:t>
            </a:r>
            <a:r>
              <a:rPr lang="en-US" altLang="zh-CN" b="1">
                <a:solidFill>
                  <a:srgbClr val="3366FF"/>
                </a:solidFill>
              </a:rPr>
              <a:t>PaaS</a:t>
            </a:r>
            <a:r>
              <a:rPr lang="zh-CN" altLang="en-US" b="1">
                <a:solidFill>
                  <a:srgbClr val="3366FF"/>
                </a:solidFill>
              </a:rPr>
              <a:t>，</a:t>
            </a:r>
            <a:r>
              <a:rPr lang="zh-CN" altLang="en-US" b="1">
                <a:solidFill>
                  <a:srgbClr val="3366FF"/>
                </a:solidFill>
                <a:latin typeface="微软雅黑" panose="020B0503020204020204" pitchFamily="34" charset="-122"/>
                <a:ea typeface="微软雅黑" panose="020B0503020204020204" pitchFamily="34" charset="-122"/>
              </a:rPr>
              <a:t>平台即服务</a:t>
            </a:r>
            <a:r>
              <a:rPr lang="en-US" altLang="zh-CN" b="1"/>
              <a:t>) – software stack ready for application use via the Internet (i.e., a database server)</a:t>
            </a:r>
          </a:p>
          <a:p>
            <a:pPr lvl="1"/>
            <a:r>
              <a:rPr lang="en-US" altLang="zh-CN" b="1"/>
              <a:t>Infrastructure as a Service (</a:t>
            </a:r>
            <a:r>
              <a:rPr lang="en-US" altLang="zh-CN" b="1">
                <a:solidFill>
                  <a:srgbClr val="3366FF"/>
                </a:solidFill>
              </a:rPr>
              <a:t>IaaS</a:t>
            </a:r>
            <a:r>
              <a:rPr lang="zh-CN" altLang="en-US" b="1">
                <a:solidFill>
                  <a:srgbClr val="3366FF"/>
                </a:solidFill>
              </a:rPr>
              <a:t>，</a:t>
            </a:r>
            <a:r>
              <a:rPr lang="zh-CN" altLang="en-US" b="1">
                <a:solidFill>
                  <a:srgbClr val="3366FF"/>
                </a:solidFill>
                <a:latin typeface="微软雅黑" panose="020B0503020204020204" pitchFamily="34" charset="-122"/>
                <a:ea typeface="微软雅黑" panose="020B0503020204020204" pitchFamily="34" charset="-122"/>
              </a:rPr>
              <a:t>基础设施即服务</a:t>
            </a:r>
            <a:r>
              <a:rPr lang="en-US" altLang="zh-CN" b="1"/>
              <a:t>) – servers or storage available over Internet (i.e., storage available for backup use)</a:t>
            </a: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2633663" y="73026"/>
            <a:ext cx="7645400" cy="576263"/>
          </a:xfrm>
        </p:spPr>
        <p:txBody>
          <a:bodyPr/>
          <a:lstStyle/>
          <a:p>
            <a:pPr eaLnBrk="1" hangingPunct="1"/>
            <a:r>
              <a:rPr lang="en-US" altLang="zh-CN" sz="2400"/>
              <a:t>Computing Environments – Cloud Computing</a:t>
            </a:r>
          </a:p>
        </p:txBody>
      </p:sp>
      <p:sp>
        <p:nvSpPr>
          <p:cNvPr id="137219" name="Rectangle 3"/>
          <p:cNvSpPr>
            <a:spLocks noGrp="1" noChangeArrowheads="1"/>
          </p:cNvSpPr>
          <p:nvPr>
            <p:ph type="body" idx="4294967295"/>
          </p:nvPr>
        </p:nvSpPr>
        <p:spPr>
          <a:xfrm>
            <a:off x="2047021" y="1004278"/>
            <a:ext cx="8818684" cy="1571625"/>
          </a:xfrm>
        </p:spPr>
        <p:txBody>
          <a:bodyPr/>
          <a:lstStyle/>
          <a:p>
            <a:r>
              <a:rPr lang="en-US" altLang="zh-CN" sz="2000"/>
              <a:t>Cloud computing environments composed of traditional OSes, plus VMMs, plus cloud management tools</a:t>
            </a:r>
          </a:p>
          <a:p>
            <a:pPr lvl="1"/>
            <a:r>
              <a:rPr lang="en-US" altLang="zh-CN" sz="2000"/>
              <a:t>Internet connectivity requires security like firewalls</a:t>
            </a:r>
            <a:endParaRPr lang="en-US" altLang="zh-CN" sz="900"/>
          </a:p>
          <a:p>
            <a:pPr lvl="1"/>
            <a:r>
              <a:rPr lang="en-US" altLang="zh-CN" sz="2000"/>
              <a:t>Load balancers spread traffic across multiple applications</a:t>
            </a:r>
          </a:p>
        </p:txBody>
      </p:sp>
      <p:pic>
        <p:nvPicPr>
          <p:cNvPr id="137220" name="Picture 1" descr="1_2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201" y="2663826"/>
            <a:ext cx="4900613"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noChangeArrowheads="1"/>
          </p:cNvSpPr>
          <p:nvPr>
            <p:ph type="title" idx="4294967295"/>
          </p:nvPr>
        </p:nvSpPr>
        <p:spPr>
          <a:xfrm>
            <a:off x="1776046" y="153499"/>
            <a:ext cx="9534618" cy="576263"/>
          </a:xfrm>
        </p:spPr>
        <p:txBody>
          <a:bodyPr/>
          <a:lstStyle/>
          <a:p>
            <a:r>
              <a:rPr lang="en-US" altLang="zh-CN" sz="2400"/>
              <a:t>Computing Environments – Real-Time Embedded Systems</a:t>
            </a:r>
          </a:p>
        </p:txBody>
      </p:sp>
      <p:sp>
        <p:nvSpPr>
          <p:cNvPr id="139267" name="Content Placeholder 2"/>
          <p:cNvSpPr>
            <a:spLocks noGrp="1" noChangeArrowheads="1"/>
          </p:cNvSpPr>
          <p:nvPr>
            <p:ph idx="4294967295"/>
          </p:nvPr>
        </p:nvSpPr>
        <p:spPr>
          <a:xfrm>
            <a:off x="1776046" y="1250829"/>
            <a:ext cx="9293469" cy="4877409"/>
          </a:xfrm>
        </p:spPr>
        <p:txBody>
          <a:bodyPr/>
          <a:lstStyle/>
          <a:p>
            <a:r>
              <a:rPr lang="en-US" altLang="zh-CN" sz="2400" dirty="0"/>
              <a:t>Real-time embedded systems most prevalent form of computers</a:t>
            </a:r>
          </a:p>
          <a:p>
            <a:pPr lvl="1"/>
            <a:r>
              <a:rPr lang="en-US" altLang="zh-CN" sz="2400" dirty="0"/>
              <a:t>Vary considerable, special purpose, limited purpose OS,    </a:t>
            </a:r>
            <a:r>
              <a:rPr lang="en-US" altLang="zh-CN" sz="2400" b="1" dirty="0">
                <a:solidFill>
                  <a:srgbClr val="3366FF"/>
                </a:solidFill>
              </a:rPr>
              <a:t>real-time OS</a:t>
            </a:r>
            <a:r>
              <a:rPr lang="zh-CN" altLang="en-US" sz="2400" b="1" dirty="0">
                <a:solidFill>
                  <a:srgbClr val="3366FF"/>
                </a:solidFill>
              </a:rPr>
              <a:t>（</a:t>
            </a:r>
            <a:r>
              <a:rPr lang="zh-CN" altLang="en-US" sz="2400" b="1" dirty="0">
                <a:solidFill>
                  <a:srgbClr val="3366FF"/>
                </a:solidFill>
                <a:latin typeface="微软雅黑" panose="020B0503020204020204" pitchFamily="34" charset="-122"/>
                <a:ea typeface="微软雅黑" panose="020B0503020204020204" pitchFamily="34" charset="-122"/>
              </a:rPr>
              <a:t>实时操作系统</a:t>
            </a:r>
            <a:r>
              <a:rPr lang="zh-CN" altLang="en-US" sz="2400" b="1" dirty="0">
                <a:solidFill>
                  <a:srgbClr val="3366FF"/>
                </a:solidFill>
              </a:rPr>
              <a:t>）</a:t>
            </a:r>
            <a:endParaRPr lang="en-US" altLang="zh-CN" sz="2400" b="1" dirty="0">
              <a:solidFill>
                <a:srgbClr val="3366FF"/>
              </a:solidFill>
            </a:endParaRPr>
          </a:p>
          <a:p>
            <a:pPr lvl="1"/>
            <a:r>
              <a:rPr lang="en-US" altLang="zh-CN" sz="2400" dirty="0"/>
              <a:t>Use expanding</a:t>
            </a:r>
          </a:p>
          <a:p>
            <a:r>
              <a:rPr lang="en-US" altLang="zh-CN" sz="2400" dirty="0"/>
              <a:t>Many other special computing environments as well</a:t>
            </a:r>
          </a:p>
          <a:p>
            <a:pPr lvl="1"/>
            <a:r>
              <a:rPr lang="en-US" altLang="zh-CN" sz="2400" dirty="0"/>
              <a:t>Some have OSes, some perform tasks without an OS</a:t>
            </a:r>
          </a:p>
          <a:p>
            <a:r>
              <a:rPr lang="en-US" altLang="zh-CN" sz="2400" dirty="0"/>
              <a:t>Real-time OS has well-defined fixed time constraints</a:t>
            </a:r>
          </a:p>
          <a:p>
            <a:pPr lvl="1"/>
            <a:r>
              <a:rPr lang="en-US" altLang="zh-CN" sz="2400" dirty="0"/>
              <a:t>Processing </a:t>
            </a:r>
            <a:r>
              <a:rPr lang="en-US" altLang="zh-CN" sz="2400" b="1" i="1" dirty="0"/>
              <a:t>must</a:t>
            </a:r>
            <a:r>
              <a:rPr lang="en-US" altLang="zh-CN" sz="2400" dirty="0"/>
              <a:t> be done within constraint</a:t>
            </a:r>
          </a:p>
          <a:p>
            <a:pPr lvl="1"/>
            <a:r>
              <a:rPr lang="en-US" altLang="zh-CN" sz="2400" dirty="0"/>
              <a:t>Correct operation only if constraints met</a:t>
            </a:r>
          </a:p>
          <a:p>
            <a:pPr lvl="1"/>
            <a:endParaRPr lang="en-US" altLang="zh-CN" sz="2400" dirty="0"/>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noChangeArrowheads="1"/>
          </p:cNvSpPr>
          <p:nvPr>
            <p:ph type="title" idx="4294967295"/>
          </p:nvPr>
        </p:nvSpPr>
        <p:spPr>
          <a:xfrm>
            <a:off x="2506664" y="127001"/>
            <a:ext cx="7704137" cy="576263"/>
          </a:xfrm>
        </p:spPr>
        <p:txBody>
          <a:bodyPr/>
          <a:lstStyle/>
          <a:p>
            <a:r>
              <a:rPr lang="en-US" altLang="zh-CN" sz="2800"/>
              <a:t>Open-Source Operating Systems</a:t>
            </a:r>
          </a:p>
        </p:txBody>
      </p:sp>
      <p:sp>
        <p:nvSpPr>
          <p:cNvPr id="140291" name="Content Placeholder 2"/>
          <p:cNvSpPr>
            <a:spLocks noGrp="1" noChangeArrowheads="1"/>
          </p:cNvSpPr>
          <p:nvPr>
            <p:ph idx="4294967295"/>
          </p:nvPr>
        </p:nvSpPr>
        <p:spPr>
          <a:xfrm>
            <a:off x="1540547" y="1004889"/>
            <a:ext cx="9636369" cy="5272819"/>
          </a:xfrm>
        </p:spPr>
        <p:txBody>
          <a:bodyPr/>
          <a:lstStyle/>
          <a:p>
            <a:r>
              <a:rPr lang="en-US" altLang="zh-CN" sz="2400" dirty="0"/>
              <a:t>Operating systems made available in source-code format rather than just binary </a:t>
            </a:r>
            <a:r>
              <a:rPr lang="en-US" altLang="zh-CN" sz="2400" b="1" dirty="0">
                <a:solidFill>
                  <a:srgbClr val="3366FF"/>
                </a:solidFill>
              </a:rPr>
              <a:t>closed-source</a:t>
            </a:r>
            <a:endParaRPr lang="en-US" altLang="zh-CN" sz="1000" b="1" dirty="0">
              <a:solidFill>
                <a:srgbClr val="3366FF"/>
              </a:solidFill>
            </a:endParaRPr>
          </a:p>
          <a:p>
            <a:r>
              <a:rPr lang="en-US" altLang="zh-CN" sz="2400" dirty="0"/>
              <a:t>Counter to the </a:t>
            </a:r>
            <a:r>
              <a:rPr lang="en-US" altLang="zh-CN" sz="2400" b="1" dirty="0">
                <a:solidFill>
                  <a:srgbClr val="3366FF"/>
                </a:solidFill>
              </a:rPr>
              <a:t>copy protection</a:t>
            </a:r>
            <a:r>
              <a:rPr lang="en-US" altLang="zh-CN" sz="2400" dirty="0">
                <a:solidFill>
                  <a:srgbClr val="3366FF"/>
                </a:solidFill>
              </a:rPr>
              <a:t> </a:t>
            </a:r>
            <a:r>
              <a:rPr lang="en-US" altLang="zh-CN" sz="2400" dirty="0">
                <a:solidFill>
                  <a:srgbClr val="000000"/>
                </a:solidFill>
              </a:rPr>
              <a:t>and </a:t>
            </a:r>
            <a:r>
              <a:rPr lang="en-US" altLang="zh-CN" sz="2400" b="1" dirty="0">
                <a:solidFill>
                  <a:srgbClr val="3366FF"/>
                </a:solidFill>
              </a:rPr>
              <a:t>Digital Rights Management (DRM)</a:t>
            </a:r>
            <a:r>
              <a:rPr lang="en-US" altLang="zh-CN" sz="2400" dirty="0">
                <a:solidFill>
                  <a:srgbClr val="3366FF"/>
                </a:solidFill>
              </a:rPr>
              <a:t> </a:t>
            </a:r>
            <a:r>
              <a:rPr lang="en-US" altLang="zh-CN" sz="2400" dirty="0">
                <a:solidFill>
                  <a:srgbClr val="000000"/>
                </a:solidFill>
              </a:rPr>
              <a:t>movement</a:t>
            </a:r>
            <a:endParaRPr lang="en-US" altLang="zh-CN" sz="1000" dirty="0">
              <a:solidFill>
                <a:srgbClr val="000000"/>
              </a:solidFill>
            </a:endParaRPr>
          </a:p>
          <a:p>
            <a:r>
              <a:rPr lang="en-US" altLang="zh-CN" sz="2400" dirty="0">
                <a:solidFill>
                  <a:srgbClr val="000000"/>
                </a:solidFill>
              </a:rPr>
              <a:t>Started by </a:t>
            </a:r>
            <a:r>
              <a:rPr lang="en-US" altLang="zh-CN" sz="2400" b="1" dirty="0">
                <a:solidFill>
                  <a:srgbClr val="3366FF"/>
                </a:solidFill>
              </a:rPr>
              <a:t>Free Software Foundation (FSF)</a:t>
            </a:r>
            <a:r>
              <a:rPr lang="en-US" altLang="zh-CN" sz="2400" dirty="0">
                <a:solidFill>
                  <a:srgbClr val="000000"/>
                </a:solidFill>
              </a:rPr>
              <a:t>, which has </a:t>
            </a:r>
            <a:r>
              <a:rPr lang="ja-JP" altLang="en-US" sz="2400" dirty="0">
                <a:solidFill>
                  <a:srgbClr val="000000"/>
                </a:solidFill>
              </a:rPr>
              <a:t>“</a:t>
            </a:r>
            <a:r>
              <a:rPr lang="en-US" altLang="ja-JP" sz="2400" dirty="0">
                <a:solidFill>
                  <a:srgbClr val="000000"/>
                </a:solidFill>
              </a:rPr>
              <a:t>copyleft</a:t>
            </a:r>
            <a:r>
              <a:rPr lang="ja-JP" altLang="en-US" sz="2400" dirty="0">
                <a:solidFill>
                  <a:srgbClr val="000000"/>
                </a:solidFill>
              </a:rPr>
              <a:t>”</a:t>
            </a:r>
            <a:r>
              <a:rPr lang="en-US" altLang="ja-JP" sz="2400" dirty="0">
                <a:solidFill>
                  <a:srgbClr val="000000"/>
                </a:solidFill>
              </a:rPr>
              <a:t> </a:t>
            </a:r>
            <a:r>
              <a:rPr lang="en-US" altLang="ja-JP" sz="2400" b="1" dirty="0">
                <a:solidFill>
                  <a:srgbClr val="3366FF"/>
                </a:solidFill>
              </a:rPr>
              <a:t>GNU Public License (GPL)</a:t>
            </a:r>
            <a:endParaRPr lang="en-US" altLang="zh-CN" sz="1000" b="1" dirty="0">
              <a:solidFill>
                <a:srgbClr val="3366FF"/>
              </a:solidFill>
            </a:endParaRPr>
          </a:p>
          <a:p>
            <a:r>
              <a:rPr lang="en-US" altLang="zh-CN" sz="2400" dirty="0">
                <a:solidFill>
                  <a:srgbClr val="000000"/>
                </a:solidFill>
              </a:rPr>
              <a:t>Examples include </a:t>
            </a:r>
            <a:r>
              <a:rPr lang="en-US" altLang="zh-CN" sz="2400" b="1" dirty="0">
                <a:solidFill>
                  <a:srgbClr val="3366FF"/>
                </a:solidFill>
              </a:rPr>
              <a:t>GNU/Linux</a:t>
            </a:r>
            <a:r>
              <a:rPr lang="en-US" altLang="zh-CN" sz="2400" dirty="0"/>
              <a:t> and </a:t>
            </a:r>
            <a:r>
              <a:rPr lang="en-US" altLang="zh-CN" sz="2400" b="1" dirty="0">
                <a:solidFill>
                  <a:srgbClr val="3366FF"/>
                </a:solidFill>
              </a:rPr>
              <a:t>BSD UNIX</a:t>
            </a:r>
            <a:r>
              <a:rPr lang="en-US" altLang="zh-CN" sz="2400" dirty="0">
                <a:solidFill>
                  <a:srgbClr val="3366FF"/>
                </a:solidFill>
              </a:rPr>
              <a:t> </a:t>
            </a:r>
            <a:r>
              <a:rPr lang="en-US" altLang="zh-CN" sz="2400" dirty="0">
                <a:solidFill>
                  <a:srgbClr val="000000"/>
                </a:solidFill>
              </a:rPr>
              <a:t>(including core of </a:t>
            </a:r>
            <a:r>
              <a:rPr lang="en-US" altLang="zh-CN" sz="2400" b="1" dirty="0">
                <a:solidFill>
                  <a:srgbClr val="3366FF"/>
                </a:solidFill>
              </a:rPr>
              <a:t>Mac OS X</a:t>
            </a:r>
            <a:r>
              <a:rPr lang="en-US" altLang="zh-CN" sz="2400" dirty="0">
                <a:solidFill>
                  <a:srgbClr val="000000"/>
                </a:solidFill>
              </a:rPr>
              <a:t>), and many more</a:t>
            </a:r>
          </a:p>
          <a:p>
            <a:r>
              <a:rPr lang="en-US" altLang="zh-CN" sz="2400" dirty="0">
                <a:solidFill>
                  <a:srgbClr val="000000"/>
                </a:solidFill>
              </a:rPr>
              <a:t>Can use VMM like VMware Player (Free on Windows), </a:t>
            </a:r>
            <a:r>
              <a:rPr lang="en-US" altLang="zh-CN" sz="2400" dirty="0" err="1">
                <a:solidFill>
                  <a:srgbClr val="000000"/>
                </a:solidFill>
              </a:rPr>
              <a:t>Virtualbox</a:t>
            </a:r>
            <a:r>
              <a:rPr lang="en-US" altLang="zh-CN" sz="2400" dirty="0">
                <a:solidFill>
                  <a:srgbClr val="000000"/>
                </a:solidFill>
              </a:rPr>
              <a:t> (open source and free on many platforms - </a:t>
            </a:r>
            <a:r>
              <a:rPr lang="en-US" altLang="zh-CN" sz="2400" dirty="0"/>
              <a:t>http://www.virtualbox.com) </a:t>
            </a:r>
          </a:p>
          <a:p>
            <a:pPr lvl="1"/>
            <a:r>
              <a:rPr lang="en-US" altLang="zh-CN" sz="2400" dirty="0">
                <a:solidFill>
                  <a:srgbClr val="000000"/>
                </a:solidFill>
              </a:rPr>
              <a:t>Use to run guest operating systems for exploration</a:t>
            </a:r>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noChangeArrowheads="1"/>
          </p:cNvSpPr>
          <p:nvPr>
            <p:ph type="title"/>
          </p:nvPr>
        </p:nvSpPr>
        <p:spPr/>
        <p:txBody>
          <a:bodyPr/>
          <a:lstStyle/>
          <a:p>
            <a:r>
              <a:rPr lang="en-US" altLang="zh-CN"/>
              <a:t>Summary 1/7</a:t>
            </a:r>
            <a:endParaRPr lang="zh-CN" altLang="en-US"/>
          </a:p>
        </p:txBody>
      </p:sp>
      <p:sp>
        <p:nvSpPr>
          <p:cNvPr id="142339" name="内容占位符 2"/>
          <p:cNvSpPr>
            <a:spLocks noGrp="1" noChangeArrowheads="1"/>
          </p:cNvSpPr>
          <p:nvPr>
            <p:ph idx="1"/>
          </p:nvPr>
        </p:nvSpPr>
        <p:spPr>
          <a:xfrm>
            <a:off x="1160586" y="966788"/>
            <a:ext cx="10234246" cy="5592762"/>
          </a:xfrm>
        </p:spPr>
        <p:txBody>
          <a:bodyPr/>
          <a:lstStyle/>
          <a:p>
            <a:r>
              <a:rPr lang="en-US" altLang="zh-CN" sz="2800"/>
              <a:t>An </a:t>
            </a:r>
            <a:r>
              <a:rPr lang="en-US" altLang="zh-CN" sz="2800" b="1">
                <a:solidFill>
                  <a:srgbClr val="0070C0"/>
                </a:solidFill>
              </a:rPr>
              <a:t>operating system </a:t>
            </a:r>
            <a:r>
              <a:rPr lang="en-US" altLang="zh-CN" sz="2800"/>
              <a:t>is software that manages the computer hardware, as well as providing an environment for application programs to run.</a:t>
            </a:r>
          </a:p>
          <a:p>
            <a:r>
              <a:rPr lang="en-US" altLang="zh-CN" sz="2800" b="1">
                <a:solidFill>
                  <a:srgbClr val="0070C0"/>
                </a:solidFill>
              </a:rPr>
              <a:t>Interrupts</a:t>
            </a:r>
            <a:r>
              <a:rPr lang="en-US" altLang="zh-CN" sz="2800"/>
              <a:t> are a key way in which hardware interacts with the operating system. A hardware device triggers an interrupt by sending a signal to the CPU to alert the CPU that some event requires attention. The interrupt is managed by the interrupt handler.</a:t>
            </a:r>
          </a:p>
          <a:p>
            <a:r>
              <a:rPr lang="en-US" altLang="zh-CN" sz="2800"/>
              <a:t>For a computer to do its job of executing programs, the programs must be in main memory, which is the only large storage area that the processor can access directly.</a:t>
            </a:r>
            <a:br>
              <a:rPr lang="en-US" altLang="zh-CN" sz="2800"/>
            </a:br>
            <a:br>
              <a:rPr lang="en-US" altLang="zh-CN" sz="2800"/>
            </a:br>
            <a:endParaRPr lang="zh-CN" altLang="en-US" sz="2800"/>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noChangeArrowheads="1"/>
          </p:cNvSpPr>
          <p:nvPr>
            <p:ph type="title"/>
          </p:nvPr>
        </p:nvSpPr>
        <p:spPr/>
        <p:txBody>
          <a:bodyPr/>
          <a:lstStyle/>
          <a:p>
            <a:r>
              <a:rPr lang="en-US" altLang="zh-CN"/>
              <a:t>Summary 2/7</a:t>
            </a:r>
            <a:endParaRPr lang="zh-CN" altLang="en-US"/>
          </a:p>
        </p:txBody>
      </p:sp>
      <p:sp>
        <p:nvSpPr>
          <p:cNvPr id="142339" name="内容占位符 2"/>
          <p:cNvSpPr>
            <a:spLocks noGrp="1" noChangeArrowheads="1"/>
          </p:cNvSpPr>
          <p:nvPr>
            <p:ph idx="1"/>
          </p:nvPr>
        </p:nvSpPr>
        <p:spPr>
          <a:xfrm>
            <a:off x="1468315" y="966788"/>
            <a:ext cx="9908931" cy="5592762"/>
          </a:xfrm>
        </p:spPr>
        <p:txBody>
          <a:bodyPr/>
          <a:lstStyle/>
          <a:p>
            <a:r>
              <a:rPr lang="en-US" altLang="zh-CN" sz="3200"/>
              <a:t>The main memory is usually a volatile storage device that loses its contents when power is turned off or lost. </a:t>
            </a:r>
          </a:p>
          <a:p>
            <a:r>
              <a:rPr lang="en-US" altLang="zh-CN" sz="3200"/>
              <a:t>Nonvolatile storage is an extension of main memory and is capable of holding large quantities of data permanently.</a:t>
            </a:r>
          </a:p>
          <a:p>
            <a:r>
              <a:rPr lang="en-US" altLang="zh-CN" sz="3200"/>
              <a:t>The most common nonvolatile storage device is a hard disk, which can provide storage of both programs and data. </a:t>
            </a:r>
            <a:br>
              <a:rPr lang="en-US" altLang="zh-CN" sz="3200"/>
            </a:br>
            <a:br>
              <a:rPr lang="en-US" altLang="zh-CN" sz="3200"/>
            </a:br>
            <a:endParaRPr lang="zh-CN" altLang="en-US" sz="3200"/>
          </a:p>
        </p:txBody>
      </p:sp>
    </p:spTree>
    <p:extLst>
      <p:ext uri="{BB962C8B-B14F-4D97-AF65-F5344CB8AC3E}">
        <p14:creationId xmlns:p14="http://schemas.microsoft.com/office/powerpoint/2010/main" val="1564161090"/>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noChangeArrowheads="1"/>
          </p:cNvSpPr>
          <p:nvPr>
            <p:ph type="title"/>
          </p:nvPr>
        </p:nvSpPr>
        <p:spPr/>
        <p:txBody>
          <a:bodyPr/>
          <a:lstStyle/>
          <a:p>
            <a:r>
              <a:rPr lang="en-US" altLang="zh-CN"/>
              <a:t>Summary 3/7</a:t>
            </a:r>
            <a:endParaRPr lang="zh-CN" altLang="en-US"/>
          </a:p>
        </p:txBody>
      </p:sp>
      <p:sp>
        <p:nvSpPr>
          <p:cNvPr id="144387" name="内容占位符 2"/>
          <p:cNvSpPr>
            <a:spLocks noGrp="1" noChangeArrowheads="1"/>
          </p:cNvSpPr>
          <p:nvPr>
            <p:ph idx="1"/>
          </p:nvPr>
        </p:nvSpPr>
        <p:spPr>
          <a:xfrm>
            <a:off x="1002323" y="966788"/>
            <a:ext cx="10410091" cy="5592762"/>
          </a:xfrm>
        </p:spPr>
        <p:txBody>
          <a:bodyPr/>
          <a:lstStyle/>
          <a:p>
            <a:r>
              <a:rPr lang="en-US" altLang="zh-CN" sz="2800"/>
              <a:t>The wide variety of storage systems in a computer system can be organized in a hierarchy according to speed and cost. The higher levels are expensive, but they are fast. As we move down the hierarchy, the cost per bit generally decreases, whereas the access time generally increases.</a:t>
            </a:r>
          </a:p>
          <a:p>
            <a:r>
              <a:rPr lang="en-US" altLang="zh-CN" sz="2800"/>
              <a:t>Modern computer architectures are multiprocessor systems in which each CPU contains several computing cores.</a:t>
            </a:r>
          </a:p>
          <a:p>
            <a:r>
              <a:rPr lang="en-US" altLang="zh-CN" sz="2800"/>
              <a:t>To best utilize the CPU, modern operating systems employ multiprogramming, which allows several jobs to be in memory at the same time, thus ensuring that the CPU always has a job to execute.</a:t>
            </a:r>
            <a:br>
              <a:rPr lang="en-US" altLang="zh-CN" sz="2800"/>
            </a:br>
            <a:br>
              <a:rPr lang="en-US" altLang="zh-CN" sz="2800"/>
            </a:br>
            <a:endParaRPr lang="zh-CN" altLang="en-US" sz="2800"/>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noChangeArrowheads="1"/>
          </p:cNvSpPr>
          <p:nvPr>
            <p:ph type="title"/>
          </p:nvPr>
        </p:nvSpPr>
        <p:spPr/>
        <p:txBody>
          <a:bodyPr/>
          <a:lstStyle/>
          <a:p>
            <a:r>
              <a:rPr lang="en-US" altLang="zh-CN"/>
              <a:t>Summary 4/7</a:t>
            </a:r>
            <a:endParaRPr lang="zh-CN" altLang="en-US"/>
          </a:p>
        </p:txBody>
      </p:sp>
      <p:sp>
        <p:nvSpPr>
          <p:cNvPr id="144387" name="内容占位符 2"/>
          <p:cNvSpPr>
            <a:spLocks noGrp="1" noChangeArrowheads="1"/>
          </p:cNvSpPr>
          <p:nvPr>
            <p:ph idx="1"/>
          </p:nvPr>
        </p:nvSpPr>
        <p:spPr>
          <a:xfrm>
            <a:off x="1178170" y="1136895"/>
            <a:ext cx="10032023" cy="4964967"/>
          </a:xfrm>
        </p:spPr>
        <p:txBody>
          <a:bodyPr/>
          <a:lstStyle/>
          <a:p>
            <a:r>
              <a:rPr lang="en-US" altLang="zh-CN" sz="2800"/>
              <a:t>Multitasking is an extension of multiprogramming wherein CPU scheduling algorithms rapidly switch between processes, providing users with a fast response time.</a:t>
            </a:r>
          </a:p>
          <a:p>
            <a:r>
              <a:rPr lang="en-US" altLang="zh-CN" sz="2800"/>
              <a:t>To prevent user programs from interfering with the proper operation of the system, the system hardware has two modes: user mode and kernel mode. </a:t>
            </a:r>
          </a:p>
          <a:p>
            <a:r>
              <a:rPr lang="en-US" altLang="zh-CN" sz="2800"/>
              <a:t>Various instructions are privileged and can be executed only in kernel mode. Examples include the instruction to switch to kernel mode, I/O control, timer management, and interrupt management. </a:t>
            </a:r>
            <a:br>
              <a:rPr lang="en-US" altLang="zh-CN" sz="2800"/>
            </a:br>
            <a:br>
              <a:rPr lang="en-US" altLang="zh-CN" sz="2800"/>
            </a:br>
            <a:endParaRPr lang="zh-CN" altLang="en-US" sz="2800"/>
          </a:p>
        </p:txBody>
      </p:sp>
    </p:spTree>
    <p:extLst>
      <p:ext uri="{BB962C8B-B14F-4D97-AF65-F5344CB8AC3E}">
        <p14:creationId xmlns:p14="http://schemas.microsoft.com/office/powerpoint/2010/main" val="857561801"/>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noChangeArrowheads="1"/>
          </p:cNvSpPr>
          <p:nvPr>
            <p:ph type="title"/>
          </p:nvPr>
        </p:nvSpPr>
        <p:spPr/>
        <p:txBody>
          <a:bodyPr/>
          <a:lstStyle/>
          <a:p>
            <a:r>
              <a:rPr lang="en-US" altLang="zh-CN"/>
              <a:t>Summary 5/7</a:t>
            </a:r>
            <a:endParaRPr lang="zh-CN" altLang="en-US"/>
          </a:p>
        </p:txBody>
      </p:sp>
      <p:sp>
        <p:nvSpPr>
          <p:cNvPr id="145411" name="内容占位符 2"/>
          <p:cNvSpPr>
            <a:spLocks noGrp="1" noChangeArrowheads="1"/>
          </p:cNvSpPr>
          <p:nvPr>
            <p:ph idx="1"/>
          </p:nvPr>
        </p:nvSpPr>
        <p:spPr>
          <a:xfrm>
            <a:off x="835269" y="966788"/>
            <a:ext cx="10629899" cy="5592762"/>
          </a:xfrm>
        </p:spPr>
        <p:txBody>
          <a:bodyPr/>
          <a:lstStyle/>
          <a:p>
            <a:r>
              <a:rPr lang="en-US" altLang="zh-CN" sz="2800"/>
              <a:t>A process is the fundamental unit of work in an operating system. Process management includes creating and deleting processes and providing mechanisms for processes to communicate and synchronize with each other.</a:t>
            </a:r>
          </a:p>
          <a:p>
            <a:r>
              <a:rPr lang="en-US" altLang="zh-CN" sz="2800"/>
              <a:t>An operating system manages memory by keeping track of what parts of memory are being used and by whom. It is also responsible for dynamically allocating and freeing memory space.</a:t>
            </a:r>
          </a:p>
          <a:p>
            <a:r>
              <a:rPr lang="en-US" altLang="zh-CN" sz="2800"/>
              <a:t>Storage space is managed by the operating system; this includes providing file systems for representing files and directories and managing space on mass-storage devices.</a:t>
            </a:r>
            <a:br>
              <a:rPr lang="en-US" altLang="zh-CN" sz="2800"/>
            </a:br>
            <a:endParaRPr lang="zh-CN" altLang="en-US" sz="280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OS System Call</a:t>
            </a:r>
            <a:endParaRPr lang="zh-CN" altLang="en-US"/>
          </a:p>
        </p:txBody>
      </p:sp>
      <p:pic>
        <p:nvPicPr>
          <p:cNvPr id="1026" name="Picture 2" descr="C:\Users\U1\Downloads\Clipboard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253" y="998401"/>
            <a:ext cx="8916637" cy="5581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4468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noChangeArrowheads="1"/>
          </p:cNvSpPr>
          <p:nvPr>
            <p:ph type="title"/>
          </p:nvPr>
        </p:nvSpPr>
        <p:spPr/>
        <p:txBody>
          <a:bodyPr/>
          <a:lstStyle/>
          <a:p>
            <a:r>
              <a:rPr lang="en-US" altLang="zh-CN"/>
              <a:t>Summary 6/7</a:t>
            </a:r>
            <a:endParaRPr lang="zh-CN" altLang="en-US"/>
          </a:p>
        </p:txBody>
      </p:sp>
      <p:sp>
        <p:nvSpPr>
          <p:cNvPr id="145411" name="内容占位符 2"/>
          <p:cNvSpPr>
            <a:spLocks noGrp="1" noChangeArrowheads="1"/>
          </p:cNvSpPr>
          <p:nvPr>
            <p:ph idx="1"/>
          </p:nvPr>
        </p:nvSpPr>
        <p:spPr>
          <a:xfrm>
            <a:off x="905608" y="966788"/>
            <a:ext cx="10594730" cy="5592762"/>
          </a:xfrm>
        </p:spPr>
        <p:txBody>
          <a:bodyPr/>
          <a:lstStyle/>
          <a:p>
            <a:r>
              <a:rPr lang="en-US" altLang="zh-CN" sz="3200"/>
              <a:t>Operating systems provide mechanisms for protecting and securing the operating system and users. Protection measures control the access of processes or users to the resources made available by the computer system. </a:t>
            </a:r>
          </a:p>
          <a:p>
            <a:r>
              <a:rPr lang="en-US" altLang="zh-CN" sz="3200"/>
              <a:t>Virtualization involves abstracting a computer’s hardware into several different execution environments.</a:t>
            </a:r>
          </a:p>
          <a:p>
            <a:r>
              <a:rPr lang="en-US" altLang="zh-CN" sz="3200"/>
              <a:t>Data structures that are used in an operating system include lists, stacks, queues, trees, and bit maps. </a:t>
            </a:r>
            <a:br>
              <a:rPr lang="en-US" altLang="zh-CN" sz="3200"/>
            </a:br>
            <a:br>
              <a:rPr lang="en-US" altLang="zh-CN" sz="3200"/>
            </a:br>
            <a:endParaRPr lang="zh-CN" altLang="en-US" sz="3200"/>
          </a:p>
        </p:txBody>
      </p:sp>
    </p:spTree>
    <p:extLst>
      <p:ext uri="{BB962C8B-B14F-4D97-AF65-F5344CB8AC3E}">
        <p14:creationId xmlns:p14="http://schemas.microsoft.com/office/powerpoint/2010/main" val="3662264445"/>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noChangeArrowheads="1"/>
          </p:cNvSpPr>
          <p:nvPr>
            <p:ph type="title"/>
          </p:nvPr>
        </p:nvSpPr>
        <p:spPr/>
        <p:txBody>
          <a:bodyPr/>
          <a:lstStyle/>
          <a:p>
            <a:r>
              <a:rPr lang="en-US" altLang="zh-CN"/>
              <a:t>Summary 7/7</a:t>
            </a:r>
            <a:endParaRPr lang="zh-CN" altLang="en-US"/>
          </a:p>
        </p:txBody>
      </p:sp>
      <p:sp>
        <p:nvSpPr>
          <p:cNvPr id="146435" name="内容占位符 2"/>
          <p:cNvSpPr>
            <a:spLocks noGrp="1" noChangeArrowheads="1"/>
          </p:cNvSpPr>
          <p:nvPr>
            <p:ph idx="1"/>
          </p:nvPr>
        </p:nvSpPr>
        <p:spPr>
          <a:xfrm>
            <a:off x="852854" y="966788"/>
            <a:ext cx="10568354" cy="5003189"/>
          </a:xfrm>
        </p:spPr>
        <p:txBody>
          <a:bodyPr/>
          <a:lstStyle/>
          <a:p>
            <a:r>
              <a:rPr lang="en-US" altLang="zh-CN" sz="3200"/>
              <a:t>Computing takes place in a variety of environments, including traditional computing, mobile computing, client–server systems, peer-to-peer systems, cloud computing, and real-time embedded systems. </a:t>
            </a:r>
          </a:p>
          <a:p>
            <a:r>
              <a:rPr lang="en-US" altLang="zh-CN" sz="3200"/>
              <a:t>Free and open-source operating systems are available in source-code format. Free software is licensed to allow no-cost use, redistribution, and modification. GNU/Linux, FreeBSD, and Solaris are examples of popular open-source systems. </a:t>
            </a:r>
            <a:br>
              <a:rPr lang="en-US" altLang="zh-CN" sz="3200"/>
            </a:br>
            <a:endParaRPr lang="zh-CN" altLang="en-US" sz="3200"/>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a:t>
            </a:r>
            <a:r>
              <a:rPr lang="en-US" altLang="zh-CN">
                <a:latin typeface="微软雅黑" panose="020B0503020204020204" pitchFamily="34" charset="-122"/>
                <a:ea typeface="微软雅黑" panose="020B0503020204020204" pitchFamily="34" charset="-122"/>
              </a:rPr>
              <a:t>Chapter </a:t>
            </a:r>
            <a:r>
              <a:rPr lang="en-US" altLang="zh-CN"/>
              <a:t>1: Introduction</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Another View of Hello World</a:t>
            </a:r>
            <a:endParaRPr lang="zh-CN" altLang="en-US"/>
          </a:p>
        </p:txBody>
      </p:sp>
      <p:pic>
        <p:nvPicPr>
          <p:cNvPr id="2050" name="Picture 2" descr="C:\Users\U1\Downloads\Clipboard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731" y="970457"/>
            <a:ext cx="8767613" cy="5509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153865"/>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20598</TotalTime>
  <Words>4841</Words>
  <Application>Microsoft Office PowerPoint</Application>
  <PresentationFormat>宽屏</PresentationFormat>
  <Paragraphs>549</Paragraphs>
  <Slides>82</Slides>
  <Notes>50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82</vt:i4>
      </vt:variant>
    </vt:vector>
  </HeadingPairs>
  <TitlesOfParts>
    <vt:vector size="92" baseType="lpstr">
      <vt:lpstr>Monotype Sorts</vt:lpstr>
      <vt:lpstr>微软雅黑</vt:lpstr>
      <vt:lpstr>Arial</vt:lpstr>
      <vt:lpstr>Courier New</vt:lpstr>
      <vt:lpstr>Helvetica</vt:lpstr>
      <vt:lpstr>Times New Roman</vt:lpstr>
      <vt:lpstr>Verdana</vt:lpstr>
      <vt:lpstr>Webdings</vt:lpstr>
      <vt:lpstr>Wingdings</vt:lpstr>
      <vt:lpstr>os-8</vt:lpstr>
      <vt:lpstr>Chapter 1: Introduction</vt:lpstr>
      <vt:lpstr>Objectives</vt:lpstr>
      <vt:lpstr>Chapter 1: Introduction</vt:lpstr>
      <vt:lpstr>What is an Operating System(OS)?</vt:lpstr>
      <vt:lpstr>What is an Operating System(OS)?</vt:lpstr>
      <vt:lpstr>What is an Operating System(OS)?</vt:lpstr>
      <vt:lpstr>What is an Operating System(OS)?</vt:lpstr>
      <vt:lpstr>OS System Call</vt:lpstr>
      <vt:lpstr>Another View of Hello World</vt:lpstr>
      <vt:lpstr>History of OS </vt:lpstr>
      <vt:lpstr>History of OS </vt:lpstr>
      <vt:lpstr>Computer System Structure</vt:lpstr>
      <vt:lpstr>Four Components of a Computer System</vt:lpstr>
      <vt:lpstr>Abstract View of Components of Computer</vt:lpstr>
      <vt:lpstr>1.1 What Operating Systems Do</vt:lpstr>
      <vt:lpstr>What Operating Systems Do</vt:lpstr>
      <vt:lpstr>Operating System Definition</vt:lpstr>
      <vt:lpstr>Operating System Definition (Cont.)</vt:lpstr>
      <vt:lpstr>Operating System Definition (Cont.)</vt:lpstr>
      <vt:lpstr>Computer Startup</vt:lpstr>
      <vt:lpstr>1.2 Computer System Organization</vt:lpstr>
      <vt:lpstr>PowerPoint 演示文稿</vt:lpstr>
      <vt:lpstr>Computer-System Operation</vt:lpstr>
      <vt:lpstr>Common Functions of Interrupts</vt:lpstr>
      <vt:lpstr>Interrupt Handling</vt:lpstr>
      <vt:lpstr>Interrupt-drive I/O Cycle</vt:lpstr>
      <vt:lpstr>Interrupt Timeline（中断时间线）</vt:lpstr>
      <vt:lpstr>I/O Structure</vt:lpstr>
      <vt:lpstr>I/O Structure(Cont.)</vt:lpstr>
      <vt:lpstr>I/O Structure(Cont.)</vt:lpstr>
      <vt:lpstr>Storage Definitions and Notation Review</vt:lpstr>
      <vt:lpstr>Storage Structure</vt:lpstr>
      <vt:lpstr>Storage Hierarchy</vt:lpstr>
      <vt:lpstr>Storage-Device Hierarchy</vt:lpstr>
      <vt:lpstr>Caching</vt:lpstr>
      <vt:lpstr>I/O Structure</vt:lpstr>
      <vt:lpstr>Direct Memory Access(DMA) Structure</vt:lpstr>
      <vt:lpstr>1.3 Computer-System Architecture</vt:lpstr>
      <vt:lpstr>Symmetric Multiprocessing(SMP) Architecture</vt:lpstr>
      <vt:lpstr>A Dual-Core Design</vt:lpstr>
      <vt:lpstr>Clustered Systems</vt:lpstr>
      <vt:lpstr>Clustered Systems</vt:lpstr>
      <vt:lpstr>1.4 Operating System Structure</vt:lpstr>
      <vt:lpstr>Memory Layout for Multiprogrammed System</vt:lpstr>
      <vt:lpstr>1.5 Operating-System Operations</vt:lpstr>
      <vt:lpstr>Operating-System Operations (cont.)</vt:lpstr>
      <vt:lpstr>Transition from User to Kernel Mode</vt:lpstr>
      <vt:lpstr>Synonyms for Kernel Mode</vt:lpstr>
      <vt:lpstr>X86-32/64 Real Mode &amp; Protected Mode</vt:lpstr>
      <vt:lpstr>1.6 Process Management</vt:lpstr>
      <vt:lpstr>Process Management Activities</vt:lpstr>
      <vt:lpstr>1.7 Memory Management</vt:lpstr>
      <vt:lpstr>1.8 Storage Management</vt:lpstr>
      <vt:lpstr>File-System Management</vt:lpstr>
      <vt:lpstr>Mass-Storage Management</vt:lpstr>
      <vt:lpstr>Performance of Various Levels of Storage</vt:lpstr>
      <vt:lpstr>Migration of data “A” from Disk to Register</vt:lpstr>
      <vt:lpstr>I/O Subsystem</vt:lpstr>
      <vt:lpstr>1.9 Protection and Security</vt:lpstr>
      <vt:lpstr>*Kernel Data Structures</vt:lpstr>
      <vt:lpstr>*Kernel Data Structures</vt:lpstr>
      <vt:lpstr>*Kernel Data Structures</vt:lpstr>
      <vt:lpstr>*Computing Environments – Traditional Computing</vt:lpstr>
      <vt:lpstr>*Computing Environments – Mobile Computing</vt:lpstr>
      <vt:lpstr>*Computing Environments – Distributed Computing</vt:lpstr>
      <vt:lpstr>*Computing Environments – Client-Server</vt:lpstr>
      <vt:lpstr>*Computing Environments - Peer-to-Peer</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lpstr>Summary 1/7</vt:lpstr>
      <vt:lpstr>Summary 2/7</vt:lpstr>
      <vt:lpstr>Summary 3/7</vt:lpstr>
      <vt:lpstr>Summary 4/7</vt:lpstr>
      <vt:lpstr>Summary 5/7</vt:lpstr>
      <vt:lpstr>Summary 6/7</vt:lpstr>
      <vt:lpstr>Summary 7/7</vt:lpstr>
      <vt:lpstr>End of Chapter 1: 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rengz</cp:lastModifiedBy>
  <cp:revision>415</cp:revision>
  <cp:lastPrinted>2020-11-04T14:30:39Z</cp:lastPrinted>
  <dcterms:created xsi:type="dcterms:W3CDTF">2011-01-13T23:43:38Z</dcterms:created>
  <dcterms:modified xsi:type="dcterms:W3CDTF">2022-02-28T01:36:38Z</dcterms:modified>
</cp:coreProperties>
</file>