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81"/>
  </p:notesMasterIdLst>
  <p:handoutMasterIdLst>
    <p:handoutMasterId r:id="rId82"/>
  </p:handoutMasterIdLst>
  <p:sldIdLst>
    <p:sldId id="331" r:id="rId2"/>
    <p:sldId id="287" r:id="rId3"/>
    <p:sldId id="275" r:id="rId4"/>
    <p:sldId id="277" r:id="rId5"/>
    <p:sldId id="332" r:id="rId6"/>
    <p:sldId id="288" r:id="rId7"/>
    <p:sldId id="336" r:id="rId8"/>
    <p:sldId id="278" r:id="rId9"/>
    <p:sldId id="365" r:id="rId10"/>
    <p:sldId id="289" r:id="rId11"/>
    <p:sldId id="421" r:id="rId12"/>
    <p:sldId id="366" r:id="rId13"/>
    <p:sldId id="279" r:id="rId14"/>
    <p:sldId id="290" r:id="rId15"/>
    <p:sldId id="368" r:id="rId16"/>
    <p:sldId id="367" r:id="rId17"/>
    <p:sldId id="294" r:id="rId18"/>
    <p:sldId id="293" r:id="rId19"/>
    <p:sldId id="295" r:id="rId20"/>
    <p:sldId id="296" r:id="rId21"/>
    <p:sldId id="411" r:id="rId22"/>
    <p:sldId id="412" r:id="rId23"/>
    <p:sldId id="413" r:id="rId24"/>
    <p:sldId id="414" r:id="rId25"/>
    <p:sldId id="415" r:id="rId26"/>
    <p:sldId id="280" r:id="rId27"/>
    <p:sldId id="349" r:id="rId28"/>
    <p:sldId id="343" r:id="rId29"/>
    <p:sldId id="350" r:id="rId30"/>
    <p:sldId id="339" r:id="rId31"/>
    <p:sldId id="335" r:id="rId32"/>
    <p:sldId id="344" r:id="rId33"/>
    <p:sldId id="407" r:id="rId34"/>
    <p:sldId id="345" r:id="rId35"/>
    <p:sldId id="416" r:id="rId36"/>
    <p:sldId id="419" r:id="rId37"/>
    <p:sldId id="420" r:id="rId38"/>
    <p:sldId id="417" r:id="rId39"/>
    <p:sldId id="298" r:id="rId40"/>
    <p:sldId id="302" r:id="rId41"/>
    <p:sldId id="329" r:id="rId42"/>
    <p:sldId id="351" r:id="rId43"/>
    <p:sldId id="282" r:id="rId44"/>
    <p:sldId id="333" r:id="rId45"/>
    <p:sldId id="352" r:id="rId46"/>
    <p:sldId id="353" r:id="rId47"/>
    <p:sldId id="303" r:id="rId48"/>
    <p:sldId id="369" r:id="rId49"/>
    <p:sldId id="305" r:id="rId50"/>
    <p:sldId id="306" r:id="rId51"/>
    <p:sldId id="408" r:id="rId52"/>
    <p:sldId id="354" r:id="rId53"/>
    <p:sldId id="310" r:id="rId54"/>
    <p:sldId id="313" r:id="rId55"/>
    <p:sldId id="314" r:id="rId56"/>
    <p:sldId id="355" r:id="rId57"/>
    <p:sldId id="356" r:id="rId58"/>
    <p:sldId id="357" r:id="rId59"/>
    <p:sldId id="358" r:id="rId60"/>
    <p:sldId id="359" r:id="rId61"/>
    <p:sldId id="370" r:id="rId62"/>
    <p:sldId id="371" r:id="rId63"/>
    <p:sldId id="372" r:id="rId64"/>
    <p:sldId id="373" r:id="rId65"/>
    <p:sldId id="374" r:id="rId66"/>
    <p:sldId id="375" r:id="rId67"/>
    <p:sldId id="376" r:id="rId68"/>
    <p:sldId id="377" r:id="rId69"/>
    <p:sldId id="342" r:id="rId70"/>
    <p:sldId id="361" r:id="rId71"/>
    <p:sldId id="301" r:id="rId72"/>
    <p:sldId id="360" r:id="rId73"/>
    <p:sldId id="382" r:id="rId74"/>
    <p:sldId id="409" r:id="rId75"/>
    <p:sldId id="383" r:id="rId76"/>
    <p:sldId id="410" r:id="rId77"/>
    <p:sldId id="384" r:id="rId78"/>
    <p:sldId id="418" r:id="rId79"/>
    <p:sldId id="404" r:id="rId80"/>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86" d="100"/>
          <a:sy n="86" d="100"/>
        </p:scale>
        <p:origin x="446" y="58"/>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C88B606-317D-447F-8584-AB14DB46A2C3}" type="slidenum">
              <a:rPr lang="en-US" altLang="zh-CN">
                <a:latin typeface="Times New Roman" pitchFamily="18" charset="0"/>
              </a:rPr>
              <a:pPr/>
              <a:t>10</a:t>
            </a:fld>
            <a:endParaRPr lang="en-US" altLang="zh-CN">
              <a:latin typeface="Times New Roman" pitchFamily="18" charset="0"/>
            </a:endParaRPr>
          </a:p>
        </p:txBody>
      </p:sp>
      <p:sp>
        <p:nvSpPr>
          <p:cNvPr id="24579" name="Rectangle 2"/>
          <p:cNvSpPr>
            <a:spLocks noGrp="1" noRot="1" noChangeAspect="1" noChangeArrowheads="1" noTextEdit="1"/>
          </p:cNvSpPr>
          <p:nvPr>
            <p:ph type="sldImg"/>
          </p:nvPr>
        </p:nvSpPr>
        <p:spPr>
          <a:xfrm>
            <a:off x="342900" y="698500"/>
            <a:ext cx="6197600" cy="3486150"/>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342900" y="698500"/>
            <a:ext cx="6197600" cy="3486150"/>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6B30EE3-5344-478B-BF03-7308ABBCCBC6}" type="slidenum">
              <a:rPr lang="en-US" altLang="zh-CN">
                <a:latin typeface="Times New Roman" pitchFamily="18" charset="0"/>
              </a:rPr>
              <a:pPr/>
              <a:t>13</a:t>
            </a:fld>
            <a:endParaRPr lang="en-US" altLang="zh-CN">
              <a:latin typeface="Times New Roman" pitchFamily="18" charset="0"/>
            </a:endParaRPr>
          </a:p>
        </p:txBody>
      </p:sp>
      <p:sp>
        <p:nvSpPr>
          <p:cNvPr id="31747" name="Rectangle 2"/>
          <p:cNvSpPr>
            <a:spLocks noGrp="1" noRot="1" noChangeAspect="1" noChangeArrowheads="1" noTextEdit="1"/>
          </p:cNvSpPr>
          <p:nvPr>
            <p:ph type="sldImg"/>
          </p:nvPr>
        </p:nvSpPr>
        <p:spPr>
          <a:xfrm>
            <a:off x="342900" y="698500"/>
            <a:ext cx="6197600" cy="348615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B4CC44B0-B398-4920-99B0-5B0F7CF34CFA}" type="slidenum">
              <a:rPr lang="en-US" altLang="zh-CN">
                <a:latin typeface="Times New Roman" pitchFamily="18" charset="0"/>
              </a:rPr>
              <a:pPr/>
              <a:t>14</a:t>
            </a:fld>
            <a:endParaRPr lang="en-US" altLang="zh-CN">
              <a:latin typeface="Times New Roman" pitchFamily="18" charset="0"/>
            </a:endParaRPr>
          </a:p>
        </p:txBody>
      </p:sp>
      <p:sp>
        <p:nvSpPr>
          <p:cNvPr id="33795" name="Rectangle 2"/>
          <p:cNvSpPr>
            <a:spLocks noGrp="1" noRot="1" noChangeAspect="1" noChangeArrowheads="1" noTextEdit="1"/>
          </p:cNvSpPr>
          <p:nvPr>
            <p:ph type="sldImg"/>
          </p:nvPr>
        </p:nvSpPr>
        <p:spPr>
          <a:xfrm>
            <a:off x="342900" y="698500"/>
            <a:ext cx="6197600" cy="348615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D5E0CC83-5A9E-4FB2-8B50-2E7A3E5A9082}" type="slidenum">
              <a:rPr lang="en-US" altLang="zh-CN">
                <a:latin typeface="Times New Roman" pitchFamily="18" charset="0"/>
              </a:rPr>
              <a:pPr/>
              <a:t>16</a:t>
            </a:fld>
            <a:endParaRPr lang="en-US" altLang="zh-CN">
              <a:latin typeface="Times New Roman" pitchFamily="18" charset="0"/>
            </a:endParaRPr>
          </a:p>
        </p:txBody>
      </p:sp>
      <p:sp>
        <p:nvSpPr>
          <p:cNvPr id="36867" name="Rectangle 2"/>
          <p:cNvSpPr>
            <a:spLocks noGrp="1" noRot="1" noChangeAspect="1" noChangeArrowheads="1" noTextEdit="1"/>
          </p:cNvSpPr>
          <p:nvPr>
            <p:ph type="sldImg"/>
          </p:nvPr>
        </p:nvSpPr>
        <p:spPr>
          <a:xfrm>
            <a:off x="342900" y="698500"/>
            <a:ext cx="6197600" cy="348615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2977092-77C0-4177-AF6A-E7514A3B2D11}" type="slidenum">
              <a:rPr lang="en-US" altLang="zh-CN">
                <a:latin typeface="Times New Roman" pitchFamily="18" charset="0"/>
              </a:rPr>
              <a:pPr/>
              <a:t>17</a:t>
            </a:fld>
            <a:endParaRPr lang="en-US" altLang="zh-CN">
              <a:latin typeface="Times New Roman" pitchFamily="18" charset="0"/>
            </a:endParaRPr>
          </a:p>
        </p:txBody>
      </p:sp>
      <p:sp>
        <p:nvSpPr>
          <p:cNvPr id="38915" name="Rectangle 2"/>
          <p:cNvSpPr>
            <a:spLocks noGrp="1" noRot="1" noChangeAspect="1" noChangeArrowheads="1" noTextEdit="1"/>
          </p:cNvSpPr>
          <p:nvPr>
            <p:ph type="sldImg"/>
          </p:nvPr>
        </p:nvSpPr>
        <p:spPr>
          <a:xfrm>
            <a:off x="342900" y="698500"/>
            <a:ext cx="6197600" cy="348615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823296A-5F90-4A9B-A003-6741B18CF7FF}" type="slidenum">
              <a:rPr lang="en-US" altLang="zh-CN">
                <a:latin typeface="Times New Roman" pitchFamily="18" charset="0"/>
              </a:rPr>
              <a:pPr/>
              <a:t>18</a:t>
            </a:fld>
            <a:endParaRPr lang="en-US" altLang="zh-CN">
              <a:latin typeface="Times New Roman" pitchFamily="18" charset="0"/>
            </a:endParaRPr>
          </a:p>
        </p:txBody>
      </p:sp>
      <p:sp>
        <p:nvSpPr>
          <p:cNvPr id="40963" name="Rectangle 2"/>
          <p:cNvSpPr>
            <a:spLocks noGrp="1" noRot="1" noChangeAspect="1" noChangeArrowheads="1" noTextEdit="1"/>
          </p:cNvSpPr>
          <p:nvPr>
            <p:ph type="sldImg"/>
          </p:nvPr>
        </p:nvSpPr>
        <p:spPr>
          <a:xfrm>
            <a:off x="342900" y="698500"/>
            <a:ext cx="6197600" cy="348615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92C4F85-662F-46AD-A5E9-13AD859E0357}" type="slidenum">
              <a:rPr lang="en-US" altLang="zh-CN">
                <a:latin typeface="Times New Roman" pitchFamily="18" charset="0"/>
              </a:rPr>
              <a:pPr/>
              <a:t>19</a:t>
            </a:fld>
            <a:endParaRPr lang="en-US" altLang="zh-CN">
              <a:latin typeface="Times New Roman" pitchFamily="18" charset="0"/>
            </a:endParaRPr>
          </a:p>
        </p:txBody>
      </p:sp>
      <p:sp>
        <p:nvSpPr>
          <p:cNvPr id="43011" name="Rectangle 2"/>
          <p:cNvSpPr>
            <a:spLocks noGrp="1" noRot="1" noChangeAspect="1" noChangeArrowheads="1" noTextEdit="1"/>
          </p:cNvSpPr>
          <p:nvPr>
            <p:ph type="sldImg"/>
          </p:nvPr>
        </p:nvSpPr>
        <p:spPr>
          <a:xfrm>
            <a:off x="342900" y="698500"/>
            <a:ext cx="6197600" cy="348615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1E37FBA-33E7-4DA1-B489-4ACF30EC9E5E}" type="slidenum">
              <a:rPr lang="en-US" altLang="zh-CN">
                <a:latin typeface="Times New Roman" pitchFamily="18" charset="0"/>
              </a:rPr>
              <a:pPr/>
              <a:t>20</a:t>
            </a:fld>
            <a:endParaRPr lang="en-US" altLang="zh-CN">
              <a:latin typeface="Times New Roman" pitchFamily="18" charset="0"/>
            </a:endParaRPr>
          </a:p>
        </p:txBody>
      </p:sp>
      <p:sp>
        <p:nvSpPr>
          <p:cNvPr id="45059" name="Rectangle 2"/>
          <p:cNvSpPr>
            <a:spLocks noGrp="1" noRot="1" noChangeAspect="1" noChangeArrowheads="1" noTextEdit="1"/>
          </p:cNvSpPr>
          <p:nvPr>
            <p:ph type="sldImg"/>
          </p:nvPr>
        </p:nvSpPr>
        <p:spPr>
          <a:xfrm>
            <a:off x="342900" y="698500"/>
            <a:ext cx="6197600" cy="348615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30E8F2A-82BE-4FC6-A244-09320A18DB66}" type="slidenum">
              <a:rPr lang="en-US" altLang="zh-CN">
                <a:latin typeface="Times New Roman" pitchFamily="18" charset="0"/>
              </a:rPr>
              <a:pPr/>
              <a:t>26</a:t>
            </a:fld>
            <a:endParaRPr lang="en-US" altLang="zh-CN">
              <a:latin typeface="Times New Roman" pitchFamily="18" charset="0"/>
            </a:endParaRPr>
          </a:p>
        </p:txBody>
      </p:sp>
      <p:sp>
        <p:nvSpPr>
          <p:cNvPr id="47107" name="Rectangle 2"/>
          <p:cNvSpPr>
            <a:spLocks noGrp="1" noRot="1" noChangeAspect="1" noChangeArrowheads="1" noTextEdit="1"/>
          </p:cNvSpPr>
          <p:nvPr>
            <p:ph type="sldImg"/>
          </p:nvPr>
        </p:nvSpPr>
        <p:spPr>
          <a:xfrm>
            <a:off x="342900" y="698500"/>
            <a:ext cx="6197600" cy="348615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8F7C983F-EF66-4DA0-9B28-18ED39FA1D14}" type="slidenum">
              <a:rPr lang="en-US" altLang="zh-CN">
                <a:latin typeface="Times New Roman" pitchFamily="18" charset="0"/>
              </a:rPr>
              <a:pPr/>
              <a:t>2</a:t>
            </a:fld>
            <a:endParaRPr lang="en-US" altLang="zh-CN">
              <a:latin typeface="Times New Roman" pitchFamily="18" charset="0"/>
            </a:endParaRPr>
          </a:p>
        </p:txBody>
      </p:sp>
      <p:sp>
        <p:nvSpPr>
          <p:cNvPr id="8195" name="Rectangle 2"/>
          <p:cNvSpPr>
            <a:spLocks noGrp="1" noRot="1" noChangeAspect="1" noChangeArrowheads="1" noTextEdit="1"/>
          </p:cNvSpPr>
          <p:nvPr>
            <p:ph type="sldImg"/>
          </p:nvPr>
        </p:nvSpPr>
        <p:spPr>
          <a:xfrm>
            <a:off x="342900" y="698500"/>
            <a:ext cx="6197600" cy="3486150"/>
          </a:xfrm>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28792FF-8616-4E66-8977-792972D01702}" type="slidenum">
              <a:rPr lang="en-US" altLang="zh-CN">
                <a:latin typeface="Times New Roman" pitchFamily="18" charset="0"/>
              </a:rPr>
              <a:pPr/>
              <a:t>27</a:t>
            </a:fld>
            <a:endParaRPr lang="en-US" altLang="zh-CN">
              <a:latin typeface="Times New Roman" pitchFamily="18" charset="0"/>
            </a:endParaRPr>
          </a:p>
        </p:txBody>
      </p:sp>
      <p:sp>
        <p:nvSpPr>
          <p:cNvPr id="49155" name="Rectangle 2"/>
          <p:cNvSpPr>
            <a:spLocks noGrp="1" noRot="1" noChangeAspect="1" noChangeArrowheads="1" noTextEdit="1"/>
          </p:cNvSpPr>
          <p:nvPr>
            <p:ph type="sldImg"/>
          </p:nvPr>
        </p:nvSpPr>
        <p:spPr>
          <a:xfrm>
            <a:off x="342900" y="698500"/>
            <a:ext cx="6197600" cy="348615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2734B11-D78F-4377-8AC2-2922E82E6AB9}" type="slidenum">
              <a:rPr lang="en-US" altLang="zh-CN">
                <a:latin typeface="Times New Roman" pitchFamily="18" charset="0"/>
              </a:rPr>
              <a:pPr/>
              <a:t>28</a:t>
            </a:fld>
            <a:endParaRPr lang="en-US" altLang="zh-CN">
              <a:latin typeface="Times New Roman" pitchFamily="18" charset="0"/>
            </a:endParaRPr>
          </a:p>
        </p:txBody>
      </p:sp>
      <p:sp>
        <p:nvSpPr>
          <p:cNvPr id="51203" name="Rectangle 2"/>
          <p:cNvSpPr>
            <a:spLocks noGrp="1" noRot="1" noChangeAspect="1" noChangeArrowheads="1" noTextEdit="1"/>
          </p:cNvSpPr>
          <p:nvPr>
            <p:ph type="sldImg"/>
          </p:nvPr>
        </p:nvSpPr>
        <p:spPr>
          <a:xfrm>
            <a:off x="342900" y="698500"/>
            <a:ext cx="6197600" cy="348615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9C5D6643-3E88-4D91-8458-3963D48CCE8D}" type="slidenum">
              <a:rPr lang="en-US" altLang="zh-CN">
                <a:latin typeface="Times New Roman" pitchFamily="18" charset="0"/>
              </a:rPr>
              <a:pPr/>
              <a:t>29</a:t>
            </a:fld>
            <a:endParaRPr lang="en-US" altLang="zh-CN">
              <a:latin typeface="Times New Roman" pitchFamily="18" charset="0"/>
            </a:endParaRPr>
          </a:p>
        </p:txBody>
      </p:sp>
      <p:sp>
        <p:nvSpPr>
          <p:cNvPr id="53251" name="Rectangle 2"/>
          <p:cNvSpPr>
            <a:spLocks noGrp="1" noRot="1" noChangeAspect="1" noChangeArrowheads="1" noTextEdit="1"/>
          </p:cNvSpPr>
          <p:nvPr>
            <p:ph type="sldImg"/>
          </p:nvPr>
        </p:nvSpPr>
        <p:spPr>
          <a:xfrm>
            <a:off x="342900" y="698500"/>
            <a:ext cx="6197600" cy="348615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42900" y="698500"/>
            <a:ext cx="6197600" cy="3486150"/>
          </a:xfrm>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1F16BE8-3BFC-4567-A724-B521DF77E6FC}" type="slidenum">
              <a:rPr lang="en-US" altLang="zh-CN">
                <a:latin typeface="Times New Roman" pitchFamily="18" charset="0"/>
              </a:rPr>
              <a:pPr/>
              <a:t>31</a:t>
            </a:fld>
            <a:endParaRPr lang="en-US" altLang="zh-CN">
              <a:latin typeface="Times New Roman" pitchFamily="18" charset="0"/>
            </a:endParaRPr>
          </a:p>
        </p:txBody>
      </p:sp>
      <p:sp>
        <p:nvSpPr>
          <p:cNvPr id="57347" name="Rectangle 2"/>
          <p:cNvSpPr>
            <a:spLocks noGrp="1" noRot="1" noChangeAspect="1" noChangeArrowheads="1" noTextEdit="1"/>
          </p:cNvSpPr>
          <p:nvPr>
            <p:ph type="sldImg"/>
          </p:nvPr>
        </p:nvSpPr>
        <p:spPr>
          <a:xfrm>
            <a:off x="342900" y="698500"/>
            <a:ext cx="6197600" cy="348615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800D981-ADA4-45E3-A051-05C4D10D4D01}" type="slidenum">
              <a:rPr lang="en-US" altLang="zh-CN">
                <a:latin typeface="Times New Roman" pitchFamily="18" charset="0"/>
              </a:rPr>
              <a:pPr/>
              <a:t>39</a:t>
            </a:fld>
            <a:endParaRPr lang="en-US" altLang="zh-CN">
              <a:latin typeface="Times New Roman" pitchFamily="18" charset="0"/>
            </a:endParaRPr>
          </a:p>
        </p:txBody>
      </p:sp>
      <p:sp>
        <p:nvSpPr>
          <p:cNvPr id="61443" name="Rectangle 2"/>
          <p:cNvSpPr>
            <a:spLocks noGrp="1" noRot="1" noChangeAspect="1" noChangeArrowheads="1" noTextEdit="1"/>
          </p:cNvSpPr>
          <p:nvPr>
            <p:ph type="sldImg"/>
          </p:nvPr>
        </p:nvSpPr>
        <p:spPr>
          <a:xfrm>
            <a:off x="342900" y="698500"/>
            <a:ext cx="6197600" cy="348615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FB7B6605-93A4-4184-A691-4CAC1A8B47BD}" type="slidenum">
              <a:rPr lang="en-US" altLang="zh-CN">
                <a:latin typeface="Times New Roman" pitchFamily="18" charset="0"/>
              </a:rPr>
              <a:pPr/>
              <a:t>40</a:t>
            </a:fld>
            <a:endParaRPr lang="en-US" altLang="zh-CN">
              <a:latin typeface="Times New Roman" pitchFamily="18" charset="0"/>
            </a:endParaRPr>
          </a:p>
        </p:txBody>
      </p:sp>
      <p:sp>
        <p:nvSpPr>
          <p:cNvPr id="63491" name="Rectangle 2"/>
          <p:cNvSpPr>
            <a:spLocks noGrp="1" noRot="1" noChangeAspect="1" noChangeArrowheads="1" noTextEdit="1"/>
          </p:cNvSpPr>
          <p:nvPr>
            <p:ph type="sldImg"/>
          </p:nvPr>
        </p:nvSpPr>
        <p:spPr>
          <a:xfrm>
            <a:off x="342900" y="698500"/>
            <a:ext cx="6197600" cy="348615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C0BE6DF-0158-49B2-9226-A0C7438A6813}" type="slidenum">
              <a:rPr lang="en-US" altLang="zh-CN">
                <a:latin typeface="Times New Roman" pitchFamily="18" charset="0"/>
              </a:rPr>
              <a:pPr/>
              <a:t>41</a:t>
            </a:fld>
            <a:endParaRPr lang="en-US" altLang="zh-CN">
              <a:latin typeface="Times New Roman" pitchFamily="18" charset="0"/>
            </a:endParaRPr>
          </a:p>
        </p:txBody>
      </p:sp>
      <p:sp>
        <p:nvSpPr>
          <p:cNvPr id="65539" name="Rectangle 2"/>
          <p:cNvSpPr>
            <a:spLocks noGrp="1" noRot="1" noChangeAspect="1" noChangeArrowheads="1" noTextEdit="1"/>
          </p:cNvSpPr>
          <p:nvPr>
            <p:ph type="sldImg"/>
          </p:nvPr>
        </p:nvSpPr>
        <p:spPr>
          <a:xfrm>
            <a:off x="342900" y="698500"/>
            <a:ext cx="6197600" cy="348615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2F786F80-DA63-43F1-862B-9A69360BE963}" type="slidenum">
              <a:rPr lang="en-US" altLang="zh-CN">
                <a:latin typeface="Times New Roman" pitchFamily="18" charset="0"/>
              </a:rPr>
              <a:pPr/>
              <a:t>42</a:t>
            </a:fld>
            <a:endParaRPr lang="en-US" altLang="zh-CN">
              <a:latin typeface="Times New Roman" pitchFamily="18" charset="0"/>
            </a:endParaRPr>
          </a:p>
        </p:txBody>
      </p:sp>
      <p:sp>
        <p:nvSpPr>
          <p:cNvPr id="67587" name="Rectangle 2"/>
          <p:cNvSpPr>
            <a:spLocks noGrp="1" noRot="1" noChangeAspect="1" noChangeArrowheads="1" noTextEdit="1"/>
          </p:cNvSpPr>
          <p:nvPr>
            <p:ph type="sldImg"/>
          </p:nvPr>
        </p:nvSpPr>
        <p:spPr>
          <a:xfrm>
            <a:off x="342900" y="698500"/>
            <a:ext cx="6197600" cy="348615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AFFD0716-A115-4D07-AC5B-0EEA950558AC}" type="slidenum">
              <a:rPr lang="en-US" altLang="zh-CN">
                <a:latin typeface="Times New Roman" pitchFamily="18" charset="0"/>
              </a:rPr>
              <a:pPr/>
              <a:t>43</a:t>
            </a:fld>
            <a:endParaRPr lang="en-US" altLang="zh-CN">
              <a:latin typeface="Times New Roman" pitchFamily="18" charset="0"/>
            </a:endParaRPr>
          </a:p>
        </p:txBody>
      </p:sp>
      <p:sp>
        <p:nvSpPr>
          <p:cNvPr id="69635" name="Rectangle 2"/>
          <p:cNvSpPr>
            <a:spLocks noGrp="1" noRot="1" noChangeAspect="1" noChangeArrowheads="1" noTextEdit="1"/>
          </p:cNvSpPr>
          <p:nvPr>
            <p:ph type="sldImg"/>
          </p:nvPr>
        </p:nvSpPr>
        <p:spPr>
          <a:xfrm>
            <a:off x="342900" y="698500"/>
            <a:ext cx="6197600" cy="348615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4268C25E-E670-4985-92C5-4A8201AE64BA}" type="slidenum">
              <a:rPr lang="en-US" altLang="zh-CN">
                <a:latin typeface="Times New Roman" pitchFamily="18" charset="0"/>
              </a:rPr>
              <a:pPr/>
              <a:t>3</a:t>
            </a:fld>
            <a:endParaRPr lang="en-US" altLang="zh-CN">
              <a:latin typeface="Times New Roman" pitchFamily="18" charset="0"/>
            </a:endParaRPr>
          </a:p>
        </p:txBody>
      </p:sp>
      <p:sp>
        <p:nvSpPr>
          <p:cNvPr id="10243" name="Rectangle 2"/>
          <p:cNvSpPr>
            <a:spLocks noGrp="1" noRot="1" noChangeAspect="1" noChangeArrowheads="1" noTextEdit="1"/>
          </p:cNvSpPr>
          <p:nvPr>
            <p:ph type="sldImg"/>
          </p:nvPr>
        </p:nvSpPr>
        <p:spPr>
          <a:xfrm>
            <a:off x="342900" y="698500"/>
            <a:ext cx="6197600" cy="34861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11B25D2-07FE-4F62-A8B6-B5DF036AA463}" type="slidenum">
              <a:rPr lang="en-US" altLang="zh-CN">
                <a:latin typeface="Times New Roman" pitchFamily="18" charset="0"/>
              </a:rPr>
              <a:pPr/>
              <a:t>44</a:t>
            </a:fld>
            <a:endParaRPr lang="en-US" altLang="zh-CN">
              <a:latin typeface="Times New Roman" pitchFamily="18" charset="0"/>
            </a:endParaRPr>
          </a:p>
        </p:txBody>
      </p:sp>
      <p:sp>
        <p:nvSpPr>
          <p:cNvPr id="71683" name="Rectangle 2"/>
          <p:cNvSpPr>
            <a:spLocks noGrp="1" noRot="1" noChangeAspect="1" noChangeArrowheads="1" noTextEdit="1"/>
          </p:cNvSpPr>
          <p:nvPr>
            <p:ph type="sldImg"/>
          </p:nvPr>
        </p:nvSpPr>
        <p:spPr>
          <a:xfrm>
            <a:off x="342900" y="698500"/>
            <a:ext cx="6197600" cy="348615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BFA35962-B104-4B85-BB01-7AB095061324}" type="slidenum">
              <a:rPr lang="en-US" altLang="zh-CN">
                <a:latin typeface="Times New Roman" pitchFamily="18" charset="0"/>
              </a:rPr>
              <a:pPr/>
              <a:t>45</a:t>
            </a:fld>
            <a:endParaRPr lang="en-US" altLang="zh-CN">
              <a:latin typeface="Times New Roman" pitchFamily="18" charset="0"/>
            </a:endParaRPr>
          </a:p>
        </p:txBody>
      </p:sp>
      <p:sp>
        <p:nvSpPr>
          <p:cNvPr id="73731" name="Rectangle 2"/>
          <p:cNvSpPr>
            <a:spLocks noGrp="1" noRot="1" noChangeAspect="1" noChangeArrowheads="1" noTextEdit="1"/>
          </p:cNvSpPr>
          <p:nvPr>
            <p:ph type="sldImg"/>
          </p:nvPr>
        </p:nvSpPr>
        <p:spPr>
          <a:xfrm>
            <a:off x="342900" y="698500"/>
            <a:ext cx="6197600" cy="348615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98500"/>
            <a:ext cx="6197600" cy="3486150"/>
          </a:xfrm>
        </p:spPr>
      </p:sp>
      <p:sp>
        <p:nvSpPr>
          <p:cNvPr id="3" name="备注占位符 2"/>
          <p:cNvSpPr>
            <a:spLocks noGrp="1"/>
          </p:cNvSpPr>
          <p:nvPr>
            <p:ph type="body" idx="1"/>
          </p:nvPr>
        </p:nvSpPr>
        <p:spPr/>
        <p:txBody>
          <a:bodyPr/>
          <a:lstStyle/>
          <a:p>
            <a:r>
              <a:rPr lang="en-US" altLang="zh-CN"/>
              <a:t>Mach</a:t>
            </a:r>
            <a:r>
              <a:rPr lang="zh-CN" altLang="en-US"/>
              <a:t>是一个由卡内基梅隆大学开发的用于支持操作系统研究的操作系统内核，为了用于操作系统之研究，特别是在分布式与并行运算上。是最早实现微核心操作系统的例子之一，是许多其它相似的项目的标准</a:t>
            </a:r>
          </a:p>
        </p:txBody>
      </p:sp>
      <p:sp>
        <p:nvSpPr>
          <p:cNvPr id="4" name="灯片编号占位符 3"/>
          <p:cNvSpPr>
            <a:spLocks noGrp="1"/>
          </p:cNvSpPr>
          <p:nvPr>
            <p:ph type="sldNum" sz="quarter" idx="5"/>
          </p:nvPr>
        </p:nvSpPr>
        <p:spPr/>
        <p:txBody>
          <a:bodyPr/>
          <a:lstStyle/>
          <a:p>
            <a:fld id="{D5E98F83-A228-4F2C-B9DB-0117978481F9}" type="slidenum">
              <a:rPr lang="en-US" altLang="zh-CN" smtClean="0"/>
              <a:pPr/>
              <a:t>46</a:t>
            </a:fld>
            <a:endParaRPr lang="en-US" altLang="zh-CN"/>
          </a:p>
        </p:txBody>
      </p:sp>
    </p:spTree>
    <p:extLst>
      <p:ext uri="{BB962C8B-B14F-4D97-AF65-F5344CB8AC3E}">
        <p14:creationId xmlns:p14="http://schemas.microsoft.com/office/powerpoint/2010/main" val="3547982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7071536-8EEE-4872-9C0C-65F9A9C9E2BE}" type="slidenum">
              <a:rPr lang="en-US" altLang="zh-CN">
                <a:latin typeface="Times New Roman" pitchFamily="18" charset="0"/>
              </a:rPr>
              <a:pPr/>
              <a:t>47</a:t>
            </a:fld>
            <a:endParaRPr lang="en-US" altLang="zh-CN">
              <a:latin typeface="Times New Roman" pitchFamily="18" charset="0"/>
            </a:endParaRPr>
          </a:p>
        </p:txBody>
      </p:sp>
      <p:sp>
        <p:nvSpPr>
          <p:cNvPr id="76803" name="Rectangle 2"/>
          <p:cNvSpPr>
            <a:spLocks noGrp="1" noRot="1" noChangeAspect="1" noChangeArrowheads="1" noTextEdit="1"/>
          </p:cNvSpPr>
          <p:nvPr>
            <p:ph type="sldImg"/>
          </p:nvPr>
        </p:nvSpPr>
        <p:spPr>
          <a:xfrm>
            <a:off x="342900" y="698500"/>
            <a:ext cx="6197600" cy="348615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EFCD4C07-E858-475A-A5B5-713F295936AE}" type="slidenum">
              <a:rPr lang="en-US" altLang="zh-CN">
                <a:latin typeface="Times New Roman" pitchFamily="18" charset="0"/>
              </a:rPr>
              <a:pPr/>
              <a:t>49</a:t>
            </a:fld>
            <a:endParaRPr lang="en-US" altLang="zh-CN">
              <a:latin typeface="Times New Roman" pitchFamily="18" charset="0"/>
            </a:endParaRPr>
          </a:p>
        </p:txBody>
      </p:sp>
      <p:sp>
        <p:nvSpPr>
          <p:cNvPr id="79875" name="Rectangle 2"/>
          <p:cNvSpPr>
            <a:spLocks noGrp="1" noRot="1" noChangeAspect="1" noChangeArrowheads="1" noTextEdit="1"/>
          </p:cNvSpPr>
          <p:nvPr>
            <p:ph type="sldImg"/>
          </p:nvPr>
        </p:nvSpPr>
        <p:spPr>
          <a:xfrm>
            <a:off x="342900" y="698500"/>
            <a:ext cx="6197600" cy="34861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567865F-5450-4559-BCF5-E1D726F5E1E7}" type="slidenum">
              <a:rPr lang="en-US" altLang="zh-CN">
                <a:latin typeface="Times New Roman" pitchFamily="18" charset="0"/>
              </a:rPr>
              <a:pPr/>
              <a:t>50</a:t>
            </a:fld>
            <a:endParaRPr lang="en-US" altLang="zh-CN">
              <a:latin typeface="Times New Roman" pitchFamily="18" charset="0"/>
            </a:endParaRPr>
          </a:p>
        </p:txBody>
      </p:sp>
      <p:sp>
        <p:nvSpPr>
          <p:cNvPr id="81923" name="Rectangle 2"/>
          <p:cNvSpPr>
            <a:spLocks noGrp="1" noRot="1" noChangeAspect="1" noChangeArrowheads="1" noTextEdit="1"/>
          </p:cNvSpPr>
          <p:nvPr>
            <p:ph type="sldImg"/>
          </p:nvPr>
        </p:nvSpPr>
        <p:spPr>
          <a:xfrm>
            <a:off x="342900" y="698500"/>
            <a:ext cx="6197600" cy="348615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E53A6CEE-B0D1-4B89-AA70-259F11F64A10}" type="slidenum">
              <a:rPr lang="en-US" altLang="zh-CN">
                <a:latin typeface="Times New Roman" pitchFamily="18" charset="0"/>
              </a:rPr>
              <a:pPr/>
              <a:t>52</a:t>
            </a:fld>
            <a:endParaRPr lang="en-US" altLang="zh-CN">
              <a:latin typeface="Times New Roman" pitchFamily="18" charset="0"/>
            </a:endParaRPr>
          </a:p>
        </p:txBody>
      </p:sp>
      <p:sp>
        <p:nvSpPr>
          <p:cNvPr id="83971" name="Rectangle 2"/>
          <p:cNvSpPr>
            <a:spLocks noGrp="1" noRot="1" noChangeAspect="1" noChangeArrowheads="1" noTextEdit="1"/>
          </p:cNvSpPr>
          <p:nvPr>
            <p:ph type="sldImg"/>
          </p:nvPr>
        </p:nvSpPr>
        <p:spPr>
          <a:xfrm>
            <a:off x="342900" y="698500"/>
            <a:ext cx="6197600" cy="348615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3C54D4A-1591-4B56-A407-770A1D25EA46}" type="slidenum">
              <a:rPr lang="en-US" altLang="zh-CN">
                <a:latin typeface="Times New Roman" pitchFamily="18" charset="0"/>
              </a:rPr>
              <a:pPr/>
              <a:t>53</a:t>
            </a:fld>
            <a:endParaRPr lang="en-US" altLang="zh-CN">
              <a:latin typeface="Times New Roman" pitchFamily="18" charset="0"/>
            </a:endParaRPr>
          </a:p>
        </p:txBody>
      </p:sp>
      <p:sp>
        <p:nvSpPr>
          <p:cNvPr id="86019" name="Rectangle 2"/>
          <p:cNvSpPr>
            <a:spLocks noGrp="1" noRot="1" noChangeAspect="1" noChangeArrowheads="1" noTextEdit="1"/>
          </p:cNvSpPr>
          <p:nvPr>
            <p:ph type="sldImg"/>
          </p:nvPr>
        </p:nvSpPr>
        <p:spPr>
          <a:xfrm>
            <a:off x="342900" y="698500"/>
            <a:ext cx="6197600" cy="348615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F266322-B44B-4612-BDE9-F3C010ECB672}" type="slidenum">
              <a:rPr lang="en-US" altLang="zh-CN">
                <a:latin typeface="Times New Roman" pitchFamily="18" charset="0"/>
              </a:rPr>
              <a:pPr/>
              <a:t>54</a:t>
            </a:fld>
            <a:endParaRPr lang="en-US" altLang="zh-CN">
              <a:latin typeface="Times New Roman" pitchFamily="18" charset="0"/>
            </a:endParaRPr>
          </a:p>
        </p:txBody>
      </p:sp>
      <p:sp>
        <p:nvSpPr>
          <p:cNvPr id="88067" name="Rectangle 2"/>
          <p:cNvSpPr>
            <a:spLocks noGrp="1" noRot="1" noChangeAspect="1" noChangeArrowheads="1" noTextEdit="1"/>
          </p:cNvSpPr>
          <p:nvPr>
            <p:ph type="sldImg"/>
          </p:nvPr>
        </p:nvSpPr>
        <p:spPr>
          <a:xfrm>
            <a:off x="342900" y="698500"/>
            <a:ext cx="6197600" cy="348615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4E28716-2522-46AF-9463-EB1105211109}" type="slidenum">
              <a:rPr lang="en-US" altLang="zh-CN">
                <a:latin typeface="Times New Roman" pitchFamily="18" charset="0"/>
              </a:rPr>
              <a:pPr/>
              <a:t>55</a:t>
            </a:fld>
            <a:endParaRPr lang="en-US" altLang="zh-CN">
              <a:latin typeface="Times New Roman" pitchFamily="18" charset="0"/>
            </a:endParaRPr>
          </a:p>
        </p:txBody>
      </p:sp>
      <p:sp>
        <p:nvSpPr>
          <p:cNvPr id="90115" name="Rectangle 2"/>
          <p:cNvSpPr>
            <a:spLocks noGrp="1" noRot="1" noChangeAspect="1" noChangeArrowheads="1" noTextEdit="1"/>
          </p:cNvSpPr>
          <p:nvPr>
            <p:ph type="sldImg"/>
          </p:nvPr>
        </p:nvSpPr>
        <p:spPr>
          <a:xfrm>
            <a:off x="342900" y="698500"/>
            <a:ext cx="6197600" cy="348615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1B6C8E5-2863-4C81-BEA2-9A70BECCCCA1}" type="slidenum">
              <a:rPr lang="en-US" altLang="zh-CN">
                <a:latin typeface="Times New Roman" pitchFamily="18" charset="0"/>
              </a:rPr>
              <a:pPr/>
              <a:t>4</a:t>
            </a:fld>
            <a:endParaRPr lang="en-US" altLang="zh-CN">
              <a:latin typeface="Times New Roman" pitchFamily="18" charset="0"/>
            </a:endParaRPr>
          </a:p>
        </p:txBody>
      </p:sp>
      <p:sp>
        <p:nvSpPr>
          <p:cNvPr id="12291" name="Rectangle 2"/>
          <p:cNvSpPr>
            <a:spLocks noGrp="1" noRot="1" noChangeAspect="1" noChangeArrowheads="1" noTextEdit="1"/>
          </p:cNvSpPr>
          <p:nvPr>
            <p:ph type="sldImg"/>
          </p:nvPr>
        </p:nvSpPr>
        <p:spPr>
          <a:xfrm>
            <a:off x="342900" y="698500"/>
            <a:ext cx="6197600" cy="3486150"/>
          </a:xfrm>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AF3CB3D-4020-41E4-B829-B0B07DE7F922}" type="slidenum">
              <a:rPr lang="en-US" altLang="zh-CN">
                <a:latin typeface="Times New Roman" pitchFamily="18" charset="0"/>
              </a:rPr>
              <a:pPr/>
              <a:t>56</a:t>
            </a:fld>
            <a:endParaRPr lang="en-US" altLang="zh-CN">
              <a:latin typeface="Times New Roman" pitchFamily="18" charset="0"/>
            </a:endParaRPr>
          </a:p>
        </p:txBody>
      </p:sp>
      <p:sp>
        <p:nvSpPr>
          <p:cNvPr id="92163" name="Rectangle 2"/>
          <p:cNvSpPr>
            <a:spLocks noGrp="1" noRot="1" noChangeAspect="1" noChangeArrowheads="1" noTextEdit="1"/>
          </p:cNvSpPr>
          <p:nvPr>
            <p:ph type="sldImg"/>
          </p:nvPr>
        </p:nvSpPr>
        <p:spPr>
          <a:xfrm>
            <a:off x="342900" y="698500"/>
            <a:ext cx="6197600" cy="348615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B9E189E-7760-49AF-8F3F-35C5D1C7C7CE}" type="slidenum">
              <a:rPr lang="en-US" altLang="zh-CN">
                <a:latin typeface="Times New Roman" pitchFamily="18" charset="0"/>
              </a:rPr>
              <a:pPr/>
              <a:t>58</a:t>
            </a:fld>
            <a:endParaRPr lang="en-US" altLang="zh-CN">
              <a:latin typeface="Times New Roman" pitchFamily="18" charset="0"/>
            </a:endParaRPr>
          </a:p>
        </p:txBody>
      </p:sp>
      <p:sp>
        <p:nvSpPr>
          <p:cNvPr id="95235" name="Rectangle 2"/>
          <p:cNvSpPr>
            <a:spLocks noGrp="1" noRot="1" noChangeAspect="1" noChangeArrowheads="1" noTextEdit="1"/>
          </p:cNvSpPr>
          <p:nvPr>
            <p:ph type="sldImg"/>
          </p:nvPr>
        </p:nvSpPr>
        <p:spPr>
          <a:xfrm>
            <a:off x="342900" y="698500"/>
            <a:ext cx="6197600" cy="348615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B70D873F-2EA6-4C21-9D6F-AABC7A9823D9}" type="slidenum">
              <a:rPr lang="en-US" altLang="zh-CN">
                <a:latin typeface="Times New Roman" pitchFamily="18" charset="0"/>
              </a:rPr>
              <a:pPr/>
              <a:t>59</a:t>
            </a:fld>
            <a:endParaRPr lang="en-US" altLang="zh-CN">
              <a:latin typeface="Times New Roman" pitchFamily="18" charset="0"/>
            </a:endParaRPr>
          </a:p>
        </p:txBody>
      </p:sp>
      <p:sp>
        <p:nvSpPr>
          <p:cNvPr id="97283" name="Rectangle 2"/>
          <p:cNvSpPr>
            <a:spLocks noGrp="1" noRot="1" noChangeAspect="1" noChangeArrowheads="1" noTextEdit="1"/>
          </p:cNvSpPr>
          <p:nvPr>
            <p:ph type="sldImg"/>
          </p:nvPr>
        </p:nvSpPr>
        <p:spPr>
          <a:xfrm>
            <a:off x="342900" y="698500"/>
            <a:ext cx="6197600" cy="348615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2B2BA728-1301-46B3-BFE7-FDFD4511B051}" type="slidenum">
              <a:rPr lang="en-US" altLang="zh-CN">
                <a:latin typeface="Times New Roman" pitchFamily="18" charset="0"/>
              </a:rPr>
              <a:pPr/>
              <a:t>60</a:t>
            </a:fld>
            <a:endParaRPr lang="en-US" altLang="zh-CN">
              <a:latin typeface="Times New Roman" pitchFamily="18" charset="0"/>
            </a:endParaRPr>
          </a:p>
        </p:txBody>
      </p:sp>
      <p:sp>
        <p:nvSpPr>
          <p:cNvPr id="99331" name="Rectangle 2"/>
          <p:cNvSpPr>
            <a:spLocks noGrp="1" noRot="1" noChangeAspect="1" noChangeArrowheads="1" noTextEdit="1"/>
          </p:cNvSpPr>
          <p:nvPr>
            <p:ph type="sldImg"/>
          </p:nvPr>
        </p:nvSpPr>
        <p:spPr>
          <a:xfrm>
            <a:off x="342900" y="698500"/>
            <a:ext cx="6197600" cy="348615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itchFamily="18" charset="0"/>
              </a:rPr>
              <a:t>Bionic</a:t>
            </a:r>
            <a:r>
              <a:rPr lang="zh-CN" altLang="en-US">
                <a:latin typeface="Times New Roman" pitchFamily="18" charset="0"/>
              </a:rPr>
              <a:t>（</a:t>
            </a:r>
            <a:r>
              <a:rPr lang="en-US" altLang="zh-CN">
                <a:latin typeface="Times New Roman" pitchFamily="18" charset="0"/>
              </a:rPr>
              <a:t>Android</a:t>
            </a:r>
            <a:r>
              <a:rPr lang="zh-CN" altLang="en-US">
                <a:latin typeface="Times New Roman" pitchFamily="18" charset="0"/>
              </a:rPr>
              <a:t>的</a:t>
            </a:r>
            <a:r>
              <a:rPr lang="en-US" altLang="zh-CN">
                <a:latin typeface="Times New Roman" pitchFamily="18" charset="0"/>
              </a:rPr>
              <a:t>Linux</a:t>
            </a:r>
            <a:r>
              <a:rPr lang="zh-CN" altLang="en-US">
                <a:latin typeface="Times New Roman" pitchFamily="18" charset="0"/>
              </a:rPr>
              <a:t>内核库）</a:t>
            </a:r>
            <a:endParaRPr lang="zh-CN" altLang="zh-CN">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98500"/>
            <a:ext cx="6197600" cy="3486150"/>
          </a:xfrm>
        </p:spPr>
      </p:sp>
      <p:sp>
        <p:nvSpPr>
          <p:cNvPr id="3" name="备注占位符 2"/>
          <p:cNvSpPr>
            <a:spLocks noGrp="1"/>
          </p:cNvSpPr>
          <p:nvPr>
            <p:ph type="body" idx="1"/>
          </p:nvPr>
        </p:nvSpPr>
        <p:spPr/>
        <p:txBody>
          <a:bodyPr/>
          <a:lstStyle/>
          <a:p>
            <a:r>
              <a:rPr lang="zh-CN" altLang="en-US"/>
              <a:t>统一可扩展固件接口（</a:t>
            </a:r>
            <a:r>
              <a:rPr lang="en-US" altLang="zh-CN"/>
              <a:t>Unified Extensible Firmware Interface</a:t>
            </a:r>
            <a:r>
              <a:rPr lang="zh-CN" altLang="en-US"/>
              <a:t>，缩写</a:t>
            </a:r>
            <a:r>
              <a:rPr lang="en-US" altLang="zh-CN"/>
              <a:t>UEFI</a:t>
            </a:r>
            <a:r>
              <a:rPr lang="zh-CN" altLang="en-US"/>
              <a:t>）是一种个人电脑系统规格，用来定义操作系统与系统固件之间的软件界面，作为</a:t>
            </a:r>
            <a:r>
              <a:rPr lang="en-US" altLang="zh-CN"/>
              <a:t>BIOS</a:t>
            </a:r>
            <a:r>
              <a:rPr lang="zh-CN" altLang="en-US"/>
              <a:t>的替代方案</a:t>
            </a:r>
          </a:p>
        </p:txBody>
      </p:sp>
      <p:sp>
        <p:nvSpPr>
          <p:cNvPr id="4" name="灯片编号占位符 3"/>
          <p:cNvSpPr>
            <a:spLocks noGrp="1"/>
          </p:cNvSpPr>
          <p:nvPr>
            <p:ph type="sldNum" sz="quarter" idx="5"/>
          </p:nvPr>
        </p:nvSpPr>
        <p:spPr/>
        <p:txBody>
          <a:bodyPr/>
          <a:lstStyle/>
          <a:p>
            <a:fld id="{D5E98F83-A228-4F2C-B9DB-0117978481F9}" type="slidenum">
              <a:rPr lang="en-US" altLang="zh-CN" smtClean="0"/>
              <a:pPr/>
              <a:t>68</a:t>
            </a:fld>
            <a:endParaRPr lang="en-US" altLang="zh-CN"/>
          </a:p>
        </p:txBody>
      </p:sp>
    </p:spTree>
    <p:extLst>
      <p:ext uri="{BB962C8B-B14F-4D97-AF65-F5344CB8AC3E}">
        <p14:creationId xmlns:p14="http://schemas.microsoft.com/office/powerpoint/2010/main" val="1581888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342900" y="698500"/>
            <a:ext cx="6197600" cy="3486150"/>
          </a:xfrm>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342900" y="698500"/>
            <a:ext cx="6197600" cy="3486150"/>
          </a:xfrm>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A32DB28C-7150-464F-8592-8E23F1195F55}" type="slidenum">
              <a:rPr lang="en-US" altLang="zh-CN">
                <a:latin typeface="Times New Roman" pitchFamily="18" charset="0"/>
              </a:rPr>
              <a:pPr/>
              <a:t>71</a:t>
            </a:fld>
            <a:endParaRPr lang="en-US" altLang="zh-CN">
              <a:latin typeface="Times New Roman" pitchFamily="18" charset="0"/>
            </a:endParaRPr>
          </a:p>
        </p:txBody>
      </p:sp>
      <p:sp>
        <p:nvSpPr>
          <p:cNvPr id="113667" name="Rectangle 2"/>
          <p:cNvSpPr>
            <a:spLocks noGrp="1" noRot="1" noChangeAspect="1" noChangeArrowheads="1" noTextEdit="1"/>
          </p:cNvSpPr>
          <p:nvPr>
            <p:ph type="sldImg"/>
          </p:nvPr>
        </p:nvSpPr>
        <p:spPr>
          <a:xfrm>
            <a:off x="342900" y="698500"/>
            <a:ext cx="6197600" cy="348615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EEFB05B-59F3-4DD3-9F67-2415460A8080}" type="slidenum">
              <a:rPr lang="en-US" altLang="zh-CN">
                <a:latin typeface="Times New Roman" pitchFamily="18" charset="0"/>
              </a:rPr>
              <a:pPr/>
              <a:t>72</a:t>
            </a:fld>
            <a:endParaRPr lang="en-US" altLang="zh-CN">
              <a:latin typeface="Times New Roman" pitchFamily="18" charset="0"/>
            </a:endParaRPr>
          </a:p>
        </p:txBody>
      </p:sp>
      <p:sp>
        <p:nvSpPr>
          <p:cNvPr id="115715" name="Rectangle 2"/>
          <p:cNvSpPr>
            <a:spLocks noGrp="1" noRot="1" noChangeAspect="1" noChangeArrowheads="1" noTextEdit="1"/>
          </p:cNvSpPr>
          <p:nvPr>
            <p:ph type="sldImg"/>
          </p:nvPr>
        </p:nvSpPr>
        <p:spPr>
          <a:xfrm>
            <a:off x="342900" y="698500"/>
            <a:ext cx="6197600" cy="348615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98500"/>
            <a:ext cx="6197600" cy="3486150"/>
          </a:xfrm>
        </p:spPr>
      </p:sp>
      <p:sp>
        <p:nvSpPr>
          <p:cNvPr id="3" name="备注占位符 2"/>
          <p:cNvSpPr>
            <a:spLocks noGrp="1"/>
          </p:cNvSpPr>
          <p:nvPr>
            <p:ph type="body" idx="1"/>
          </p:nvPr>
        </p:nvSpPr>
        <p:spPr/>
        <p:txBody>
          <a:bodyPr/>
          <a:lstStyle/>
          <a:p>
            <a:r>
              <a:rPr lang="en-US" altLang="zh-CN"/>
              <a:t>eligible adj.</a:t>
            </a:r>
            <a:r>
              <a:rPr lang="zh-CN" altLang="en-US"/>
              <a:t>有资格的；合格的；具备条件的</a:t>
            </a:r>
          </a:p>
        </p:txBody>
      </p:sp>
      <p:sp>
        <p:nvSpPr>
          <p:cNvPr id="4" name="灯片编号占位符 3"/>
          <p:cNvSpPr>
            <a:spLocks noGrp="1"/>
          </p:cNvSpPr>
          <p:nvPr>
            <p:ph type="sldNum" sz="quarter" idx="5"/>
          </p:nvPr>
        </p:nvSpPr>
        <p:spPr/>
        <p:txBody>
          <a:bodyPr/>
          <a:lstStyle/>
          <a:p>
            <a:fld id="{D5E98F83-A228-4F2C-B9DB-0117978481F9}" type="slidenum">
              <a:rPr lang="en-US" altLang="zh-CN" smtClean="0"/>
              <a:pPr/>
              <a:t>75</a:t>
            </a:fld>
            <a:endParaRPr lang="en-US" altLang="zh-CN"/>
          </a:p>
        </p:txBody>
      </p:sp>
    </p:spTree>
    <p:extLst>
      <p:ext uri="{BB962C8B-B14F-4D97-AF65-F5344CB8AC3E}">
        <p14:creationId xmlns:p14="http://schemas.microsoft.com/office/powerpoint/2010/main" val="274613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9A8967E0-C889-47DE-87A2-EEDDDCC3B43E}" type="slidenum">
              <a:rPr lang="en-US" altLang="zh-CN">
                <a:latin typeface="Times New Roman" pitchFamily="18" charset="0"/>
              </a:rPr>
              <a:pPr/>
              <a:t>5</a:t>
            </a:fld>
            <a:endParaRPr lang="en-US" altLang="zh-CN">
              <a:latin typeface="Times New Roman" pitchFamily="18" charset="0"/>
            </a:endParaRPr>
          </a:p>
        </p:txBody>
      </p:sp>
      <p:sp>
        <p:nvSpPr>
          <p:cNvPr id="14339" name="Rectangle 2"/>
          <p:cNvSpPr>
            <a:spLocks noGrp="1" noRot="1" noChangeAspect="1" noChangeArrowheads="1" noTextEdit="1"/>
          </p:cNvSpPr>
          <p:nvPr>
            <p:ph type="sldImg"/>
          </p:nvPr>
        </p:nvSpPr>
        <p:spPr>
          <a:xfrm>
            <a:off x="342900" y="698500"/>
            <a:ext cx="6197600" cy="3486150"/>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79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EBDEAB60-0FB3-4C6B-8F7B-2ECDCC07859B}" type="slidenum">
              <a:rPr lang="en-US" altLang="zh-CN">
                <a:latin typeface="Times New Roman" pitchFamily="18" charset="0"/>
              </a:rPr>
              <a:pPr/>
              <a:t>6</a:t>
            </a:fld>
            <a:endParaRPr lang="en-US" altLang="zh-CN">
              <a:latin typeface="Times New Roman" pitchFamily="18" charset="0"/>
            </a:endParaRPr>
          </a:p>
        </p:txBody>
      </p:sp>
      <p:sp>
        <p:nvSpPr>
          <p:cNvPr id="16387" name="Rectangle 2"/>
          <p:cNvSpPr>
            <a:spLocks noGrp="1" noRot="1" noChangeAspect="1" noChangeArrowheads="1" noTextEdit="1"/>
          </p:cNvSpPr>
          <p:nvPr>
            <p:ph type="sldImg"/>
          </p:nvPr>
        </p:nvSpPr>
        <p:spPr>
          <a:xfrm>
            <a:off x="342900" y="698500"/>
            <a:ext cx="6197600" cy="348615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42900" y="698500"/>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0E49B20-CFC9-49F6-901A-45E208C161C2}" type="slidenum">
              <a:rPr lang="en-US" altLang="zh-CN">
                <a:latin typeface="Times New Roman" pitchFamily="18" charset="0"/>
              </a:rPr>
              <a:pPr/>
              <a:t>8</a:t>
            </a:fld>
            <a:endParaRPr lang="en-US" altLang="zh-CN">
              <a:latin typeface="Times New Roman" pitchFamily="18" charset="0"/>
            </a:endParaRPr>
          </a:p>
        </p:txBody>
      </p:sp>
      <p:sp>
        <p:nvSpPr>
          <p:cNvPr id="20483" name="Rectangle 2"/>
          <p:cNvSpPr>
            <a:spLocks noGrp="1" noRot="1" noChangeAspect="1" noChangeArrowheads="1" noTextEdit="1"/>
          </p:cNvSpPr>
          <p:nvPr>
            <p:ph type="sldImg"/>
          </p:nvPr>
        </p:nvSpPr>
        <p:spPr>
          <a:xfrm>
            <a:off x="342900" y="698500"/>
            <a:ext cx="6197600" cy="3486150"/>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342900" y="698500"/>
            <a:ext cx="6197600" cy="3486150"/>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222004" y="6550228"/>
            <a:ext cx="1048675"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a:solidFill>
                  <a:srgbClr val="006699"/>
                </a:solidFill>
                <a:latin typeface="Helvetica" panose="020B0604020202020204" pitchFamily="34" charset="0"/>
              </a:rPr>
              <a:t>Ch2-</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/79</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09:35</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24403;&#21069;&#29992;&#25143;&#25968;&#65292;OS&#29256;&#26412;&#65292;&#20869;&#23384;&#21450;&#30913;&#30424;&#20351;&#29992;&#31561;&#20449;&#24687;"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n.&#20260;&#23475;&#65307;&#26377;&#23475;&#29289;"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a:t>Chapter 2:  Operating-System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60638" y="168276"/>
            <a:ext cx="8229600" cy="576263"/>
          </a:xfrm>
        </p:spPr>
        <p:txBody>
          <a:bodyPr/>
          <a:lstStyle/>
          <a:p>
            <a:pPr eaLnBrk="1" hangingPunct="1"/>
            <a:r>
              <a:rPr lang="en-US" altLang="zh-CN" sz="3000">
                <a:solidFill>
                  <a:srgbClr val="0070C0"/>
                </a:solidFill>
              </a:rPr>
              <a:t>User Operating System Interface - GUI</a:t>
            </a:r>
          </a:p>
        </p:txBody>
      </p:sp>
      <p:sp>
        <p:nvSpPr>
          <p:cNvPr id="23555" name="Rectangle 3"/>
          <p:cNvSpPr>
            <a:spLocks noGrp="1" noChangeArrowheads="1"/>
          </p:cNvSpPr>
          <p:nvPr>
            <p:ph type="body" idx="1"/>
          </p:nvPr>
        </p:nvSpPr>
        <p:spPr>
          <a:xfrm>
            <a:off x="943583" y="1144386"/>
            <a:ext cx="10749064" cy="5040499"/>
          </a:xfrm>
        </p:spPr>
        <p:txBody>
          <a:bodyPr/>
          <a:lstStyle/>
          <a:p>
            <a:r>
              <a:rPr lang="en-US" altLang="zh-CN" sz="2000"/>
              <a:t>User-friendly </a:t>
            </a:r>
            <a:r>
              <a:rPr lang="en-US" altLang="zh-CN" sz="2000" b="1">
                <a:solidFill>
                  <a:srgbClr val="3366FF"/>
                </a:solidFill>
              </a:rPr>
              <a:t>desktop</a:t>
            </a:r>
            <a:r>
              <a:rPr lang="en-US" altLang="zh-CN" sz="2000"/>
              <a:t> metaphor interface</a:t>
            </a:r>
          </a:p>
          <a:p>
            <a:pPr lvl="1"/>
            <a:r>
              <a:rPr lang="en-US" altLang="zh-CN" sz="2000"/>
              <a:t>Usually mouse, keyboard, and monitor</a:t>
            </a:r>
          </a:p>
          <a:p>
            <a:pPr lvl="1"/>
            <a:r>
              <a:rPr lang="en-US" altLang="zh-CN" sz="2000" b="1">
                <a:solidFill>
                  <a:srgbClr val="3366FF"/>
                </a:solidFill>
              </a:rPr>
              <a:t>Icons</a:t>
            </a:r>
            <a:r>
              <a:rPr lang="en-US" altLang="zh-CN" sz="2000"/>
              <a:t> represent files, programs, actions, etc</a:t>
            </a:r>
          </a:p>
          <a:p>
            <a:pPr lvl="1"/>
            <a:r>
              <a:rPr lang="en-US" altLang="zh-CN" sz="2000"/>
              <a:t>Various mouse buttons over objects in the interface cause various actions (provide information, options, execute function, open directory (known as a </a:t>
            </a:r>
            <a:r>
              <a:rPr lang="en-US" altLang="zh-CN" sz="2000" b="1">
                <a:solidFill>
                  <a:srgbClr val="3366FF"/>
                </a:solidFill>
              </a:rPr>
              <a:t>folder</a:t>
            </a:r>
            <a:r>
              <a:rPr lang="en-US" altLang="zh-CN" sz="2000"/>
              <a:t>)</a:t>
            </a:r>
          </a:p>
          <a:p>
            <a:pPr lvl="1"/>
            <a:r>
              <a:rPr lang="en-US" altLang="zh-CN" sz="2000"/>
              <a:t>Invented at Xerox PARC </a:t>
            </a:r>
            <a:r>
              <a:rPr lang="en-US" altLang="zh-CN" sz="2000">
                <a:ea typeface="宋体" pitchFamily="2" charset="-122"/>
              </a:rPr>
              <a:t>1970’s</a:t>
            </a:r>
            <a:endParaRPr lang="en-US" altLang="zh-CN" sz="2000"/>
          </a:p>
          <a:p>
            <a:r>
              <a:rPr lang="en-US" altLang="zh-CN" sz="2000"/>
              <a:t>Many systems now include both CLI and GUI interfaces</a:t>
            </a:r>
          </a:p>
          <a:p>
            <a:pPr lvl="1"/>
            <a:r>
              <a:rPr lang="en-US" altLang="zh-CN" sz="2000"/>
              <a:t>Microsoft Windows is GUI with CLI </a:t>
            </a:r>
            <a:r>
              <a:rPr lang="ja-JP" altLang="en-US" sz="2000"/>
              <a:t>“</a:t>
            </a:r>
            <a:r>
              <a:rPr lang="en-US" altLang="ja-JP" sz="2000"/>
              <a:t>command</a:t>
            </a:r>
            <a:r>
              <a:rPr lang="ja-JP" altLang="en-US" sz="2000"/>
              <a:t>”</a:t>
            </a:r>
            <a:r>
              <a:rPr lang="en-US" altLang="ja-JP" sz="2000"/>
              <a:t> shell</a:t>
            </a:r>
          </a:p>
          <a:p>
            <a:pPr lvl="1"/>
            <a:r>
              <a:rPr lang="en-US" altLang="zh-CN" sz="2000"/>
              <a:t>Apple Mac OS X is </a:t>
            </a:r>
            <a:r>
              <a:rPr lang="ja-JP" altLang="en-US" sz="2000"/>
              <a:t>“</a:t>
            </a:r>
            <a:r>
              <a:rPr lang="en-US" altLang="ja-JP" sz="2000"/>
              <a:t>Aqua</a:t>
            </a:r>
            <a:r>
              <a:rPr lang="ja-JP" altLang="en-US" sz="2000"/>
              <a:t>”</a:t>
            </a:r>
            <a:r>
              <a:rPr lang="en-US" altLang="ja-JP" sz="2000"/>
              <a:t> GUI interface with UNIX kernel underneath and shells available</a:t>
            </a:r>
          </a:p>
          <a:p>
            <a:pPr lvl="1"/>
            <a:r>
              <a:rPr lang="en-US" altLang="zh-CN" sz="2000"/>
              <a:t>Unix and Linux have CLI with optional GUI interfaces (CDE, KDE, GNOME)</a:t>
            </a:r>
          </a:p>
          <a:p>
            <a:pPr lvl="1"/>
            <a:endParaRPr lang="en-US" altLang="zh-CN"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D21E8-5BBB-418B-8CA8-1105A304493D}"/>
              </a:ext>
            </a:extLst>
          </p:cNvPr>
          <p:cNvSpPr>
            <a:spLocks noGrp="1"/>
          </p:cNvSpPr>
          <p:nvPr>
            <p:ph type="title"/>
          </p:nvPr>
        </p:nvSpPr>
        <p:spPr/>
        <p:txBody>
          <a:bodyPr/>
          <a:lstStyle/>
          <a:p>
            <a:r>
              <a:rPr lang="en-US" altLang="zh-CN"/>
              <a:t>Touchscreen Interfaces</a:t>
            </a:r>
            <a:endParaRPr lang="zh-CN" altLang="en-US"/>
          </a:p>
        </p:txBody>
      </p:sp>
      <p:sp>
        <p:nvSpPr>
          <p:cNvPr id="3" name="内容占位符 2">
            <a:extLst>
              <a:ext uri="{FF2B5EF4-FFF2-40B4-BE49-F238E27FC236}">
                <a16:creationId xmlns:a16="http://schemas.microsoft.com/office/drawing/2014/main" id="{70D98B23-3472-492A-99C4-0DCF28040C97}"/>
              </a:ext>
            </a:extLst>
          </p:cNvPr>
          <p:cNvSpPr>
            <a:spLocks noGrp="1"/>
          </p:cNvSpPr>
          <p:nvPr>
            <p:ph idx="1"/>
          </p:nvPr>
        </p:nvSpPr>
        <p:spPr>
          <a:xfrm>
            <a:off x="609600" y="1233489"/>
            <a:ext cx="5871099" cy="4626984"/>
          </a:xfrm>
        </p:spPr>
        <p:txBody>
          <a:bodyPr/>
          <a:lstStyle/>
          <a:p>
            <a:r>
              <a:rPr lang="en-US" altLang="zh-CN" sz="2400"/>
              <a:t>Touchscreen devices require new interfaces</a:t>
            </a:r>
          </a:p>
          <a:p>
            <a:pPr lvl="1"/>
            <a:r>
              <a:rPr lang="en-US" altLang="zh-CN" sz="2400"/>
              <a:t>Mouse not possible or not desired</a:t>
            </a:r>
          </a:p>
          <a:p>
            <a:pPr lvl="1"/>
            <a:r>
              <a:rPr lang="en-US" altLang="zh-CN" sz="2400"/>
              <a:t>Actions and selection based on gestures</a:t>
            </a:r>
          </a:p>
          <a:p>
            <a:pPr lvl="1"/>
            <a:r>
              <a:rPr lang="en-US" altLang="zh-CN" sz="2400"/>
              <a:t>Virtual keyboard for text entry</a:t>
            </a:r>
          </a:p>
          <a:p>
            <a:r>
              <a:rPr lang="en-US" altLang="zh-CN" sz="2400"/>
              <a:t>Voice commands.</a:t>
            </a:r>
          </a:p>
          <a:p>
            <a:endParaRPr lang="zh-CN" altLang="en-US" sz="2400"/>
          </a:p>
        </p:txBody>
      </p:sp>
      <p:pic>
        <p:nvPicPr>
          <p:cNvPr id="5" name="Picture 2" descr="C:\Users\U1\Downloads\图片3.png">
            <a:extLst>
              <a:ext uri="{FF2B5EF4-FFF2-40B4-BE49-F238E27FC236}">
                <a16:creationId xmlns:a16="http://schemas.microsoft.com/office/drawing/2014/main" id="{4E26650B-6670-4040-A445-D66FFBC05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696" y="906649"/>
            <a:ext cx="3194050" cy="568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10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a:xfrm>
            <a:off x="1981200" y="198438"/>
            <a:ext cx="8229600" cy="576262"/>
          </a:xfrm>
        </p:spPr>
        <p:txBody>
          <a:bodyPr/>
          <a:lstStyle/>
          <a:p>
            <a:pPr eaLnBrk="1" hangingPunct="1"/>
            <a:r>
              <a:rPr lang="en-US" altLang="zh-CN"/>
              <a:t>The Mac OS X GUI</a:t>
            </a:r>
          </a:p>
        </p:txBody>
      </p:sp>
      <p:pic>
        <p:nvPicPr>
          <p:cNvPr id="4098" name="Picture 2" descr="C:\Users\U1\Downloads\图片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046" y="944562"/>
            <a:ext cx="9735726" cy="54786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1200" y="155576"/>
            <a:ext cx="8229600" cy="576263"/>
          </a:xfrm>
        </p:spPr>
        <p:txBody>
          <a:bodyPr/>
          <a:lstStyle/>
          <a:p>
            <a:pPr eaLnBrk="1" hangingPunct="1"/>
            <a:r>
              <a:rPr lang="en-US" altLang="zh-CN"/>
              <a:t>2.3 System Calls</a:t>
            </a:r>
          </a:p>
        </p:txBody>
      </p:sp>
      <p:sp>
        <p:nvSpPr>
          <p:cNvPr id="30723" name="Rectangle 3"/>
          <p:cNvSpPr>
            <a:spLocks noGrp="1" noChangeArrowheads="1"/>
          </p:cNvSpPr>
          <p:nvPr>
            <p:ph type="body" idx="1"/>
          </p:nvPr>
        </p:nvSpPr>
        <p:spPr>
          <a:xfrm>
            <a:off x="1433146" y="1106488"/>
            <a:ext cx="9442939" cy="3689630"/>
          </a:xfrm>
        </p:spPr>
        <p:txBody>
          <a:bodyPr/>
          <a:lstStyle/>
          <a:p>
            <a:pPr>
              <a:lnSpc>
                <a:spcPct val="90000"/>
              </a:lnSpc>
            </a:pPr>
            <a:r>
              <a:rPr lang="en-US" altLang="zh-CN" sz="2400"/>
              <a:t>Programming interface to the services provided by the OS</a:t>
            </a:r>
            <a:endParaRPr lang="en-US" altLang="zh-CN" sz="1000"/>
          </a:p>
          <a:p>
            <a:pPr>
              <a:lnSpc>
                <a:spcPct val="90000"/>
              </a:lnSpc>
            </a:pPr>
            <a:r>
              <a:rPr lang="en-US" altLang="zh-CN" sz="2400"/>
              <a:t>Typically written in a high-level language (C or C++)</a:t>
            </a:r>
            <a:endParaRPr lang="en-US" altLang="zh-CN" sz="1000"/>
          </a:p>
          <a:p>
            <a:pPr>
              <a:lnSpc>
                <a:spcPct val="90000"/>
              </a:lnSpc>
            </a:pPr>
            <a:r>
              <a:rPr lang="en-US" altLang="zh-CN" sz="2400"/>
              <a:t>Mostly accessed by programs via a high-level </a:t>
            </a:r>
            <a:r>
              <a:rPr lang="en-US" altLang="zh-CN" sz="2400" b="1">
                <a:solidFill>
                  <a:srgbClr val="3366FF"/>
                </a:solidFill>
              </a:rPr>
              <a:t>Application Programming Interface </a:t>
            </a:r>
            <a:r>
              <a:rPr lang="en-US" altLang="zh-CN" sz="2400" b="1">
                <a:solidFill>
                  <a:srgbClr val="000000"/>
                </a:solidFill>
              </a:rPr>
              <a:t>(</a:t>
            </a:r>
            <a:r>
              <a:rPr lang="en-US" altLang="zh-CN" sz="2400" b="1">
                <a:solidFill>
                  <a:srgbClr val="3366FF"/>
                </a:solidFill>
              </a:rPr>
              <a:t>API</a:t>
            </a:r>
            <a:r>
              <a:rPr lang="en-US" altLang="zh-CN" sz="2400" b="1">
                <a:solidFill>
                  <a:srgbClr val="000000"/>
                </a:solidFill>
              </a:rPr>
              <a:t>)</a:t>
            </a:r>
            <a:r>
              <a:rPr lang="en-US" altLang="zh-CN" sz="2400">
                <a:solidFill>
                  <a:srgbClr val="3366FF"/>
                </a:solidFill>
              </a:rPr>
              <a:t> </a:t>
            </a:r>
            <a:r>
              <a:rPr lang="en-US" altLang="zh-CN" sz="2400"/>
              <a:t>rather than direct system call use</a:t>
            </a:r>
            <a:endParaRPr lang="en-US" altLang="zh-CN" sz="1000"/>
          </a:p>
          <a:p>
            <a:pPr>
              <a:lnSpc>
                <a:spcPct val="90000"/>
              </a:lnSpc>
            </a:pPr>
            <a:r>
              <a:rPr lang="en-US" altLang="zh-CN" sz="2400"/>
              <a:t>Three most common APIs are</a:t>
            </a:r>
            <a:r>
              <a:rPr lang="zh-CN" altLang="en-US" sz="2400"/>
              <a:t>：</a:t>
            </a:r>
            <a:endParaRPr lang="en-US" altLang="zh-CN" sz="2400"/>
          </a:p>
          <a:p>
            <a:pPr lvl="1">
              <a:lnSpc>
                <a:spcPct val="90000"/>
              </a:lnSpc>
            </a:pPr>
            <a:r>
              <a:rPr lang="en-US" altLang="zh-CN" sz="2400"/>
              <a:t> Win32 API for Windows, </a:t>
            </a:r>
          </a:p>
          <a:p>
            <a:pPr lvl="1">
              <a:lnSpc>
                <a:spcPct val="90000"/>
              </a:lnSpc>
            </a:pPr>
            <a:r>
              <a:rPr lang="en-US" altLang="zh-CN" sz="2400"/>
              <a:t>POSIX API for POSIX-based systems (including virtually all versions of UNIX, Linux, and Mac OS X), and</a:t>
            </a:r>
          </a:p>
          <a:p>
            <a:pPr lvl="1">
              <a:lnSpc>
                <a:spcPct val="90000"/>
              </a:lnSpc>
            </a:pPr>
            <a:r>
              <a:rPr lang="en-US" altLang="zh-CN" sz="2400"/>
              <a:t>Java API for the Java virtual machine (JVM)</a:t>
            </a:r>
          </a:p>
          <a:p>
            <a:pPr lvl="1">
              <a:lnSpc>
                <a:spcPct val="90000"/>
              </a:lnSpc>
            </a:pPr>
            <a:endParaRPr lang="en-US" altLang="zh-CN" sz="2400"/>
          </a:p>
        </p:txBody>
      </p:sp>
      <p:sp>
        <p:nvSpPr>
          <p:cNvPr id="30724" name="Rectangle 4"/>
          <p:cNvSpPr>
            <a:spLocks noChangeArrowheads="1"/>
          </p:cNvSpPr>
          <p:nvPr/>
        </p:nvSpPr>
        <p:spPr bwMode="auto">
          <a:xfrm>
            <a:off x="2544640" y="5170767"/>
            <a:ext cx="68897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nSpc>
                <a:spcPct val="90000"/>
              </a:lnSpc>
              <a:spcBef>
                <a:spcPct val="0"/>
              </a:spcBef>
              <a:buClrTx/>
              <a:buSzTx/>
              <a:buFont typeface="Monotype Sorts" pitchFamily="-84" charset="2"/>
              <a:buNone/>
            </a:pPr>
            <a:r>
              <a:rPr kumimoji="0" lang="en-US" altLang="zh-CN">
                <a:solidFill>
                  <a:srgbClr val="0070C0"/>
                </a:solidFill>
                <a:latin typeface="Verdana" pitchFamily="34" charset="0"/>
              </a:rPr>
              <a:t>Note that the system-call names used throughout this text are generic</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214313"/>
            <a:ext cx="8229600" cy="576262"/>
          </a:xfrm>
        </p:spPr>
        <p:txBody>
          <a:bodyPr/>
          <a:lstStyle/>
          <a:p>
            <a:pPr eaLnBrk="1" hangingPunct="1"/>
            <a:r>
              <a:rPr lang="en-US" altLang="zh-CN"/>
              <a:t>Example of System Calls</a:t>
            </a:r>
          </a:p>
        </p:txBody>
      </p:sp>
      <p:sp>
        <p:nvSpPr>
          <p:cNvPr id="32771" name="Rectangle 5"/>
          <p:cNvSpPr>
            <a:spLocks noGrp="1" noChangeArrowheads="1"/>
          </p:cNvSpPr>
          <p:nvPr>
            <p:ph type="body" idx="1"/>
          </p:nvPr>
        </p:nvSpPr>
        <p:spPr>
          <a:xfrm>
            <a:off x="2330450" y="1233488"/>
            <a:ext cx="8229600" cy="3833812"/>
          </a:xfrm>
        </p:spPr>
        <p:txBody>
          <a:bodyPr/>
          <a:lstStyle/>
          <a:p>
            <a:r>
              <a:rPr lang="en-US" altLang="zh-CN"/>
              <a:t>System call sequence to </a:t>
            </a:r>
            <a:r>
              <a:rPr lang="en-US" altLang="zh-CN">
                <a:solidFill>
                  <a:srgbClr val="002060"/>
                </a:solidFill>
              </a:rPr>
              <a:t>copy the contents of one file to another file</a:t>
            </a: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590" y="1646238"/>
            <a:ext cx="8327807" cy="394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6"/>
          <p:cNvSpPr>
            <a:spLocks noChangeShapeType="1"/>
          </p:cNvSpPr>
          <p:nvPr/>
        </p:nvSpPr>
        <p:spPr bwMode="auto">
          <a:xfrm>
            <a:off x="8882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74" name="Line 7"/>
          <p:cNvSpPr>
            <a:spLocks noChangeShapeType="1"/>
          </p:cNvSpPr>
          <p:nvPr/>
        </p:nvSpPr>
        <p:spPr bwMode="auto">
          <a:xfrm>
            <a:off x="3027363" y="2012951"/>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75" name="矩形 4"/>
          <p:cNvSpPr>
            <a:spLocks noChangeArrowheads="1"/>
          </p:cNvSpPr>
          <p:nvPr/>
        </p:nvSpPr>
        <p:spPr bwMode="auto">
          <a:xfrm>
            <a:off x="2554288" y="5702861"/>
            <a:ext cx="6953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 typeface="Wingdings" pitchFamily="2" charset="2"/>
              <a:buChar char="n"/>
            </a:pPr>
            <a:r>
              <a:rPr kumimoji="0" lang="en-US" altLang="zh-CN">
                <a:latin typeface="微软雅黑" panose="020B0503020204020204" pitchFamily="34" charset="-122"/>
                <a:ea typeface="微软雅黑" panose="020B0503020204020204" pitchFamily="34" charset="-122"/>
              </a:rPr>
              <a:t>  </a:t>
            </a:r>
            <a:r>
              <a:rPr kumimoji="0" lang="en-US" altLang="zh-CN" b="1">
                <a:solidFill>
                  <a:srgbClr val="0070C0"/>
                </a:solidFill>
                <a:latin typeface="微软雅黑" panose="020B0503020204020204" pitchFamily="34" charset="-122"/>
                <a:ea typeface="微软雅黑" panose="020B0503020204020204" pitchFamily="34" charset="-122"/>
              </a:rPr>
              <a:t>Why use APIs rather than system calls?</a:t>
            </a:r>
            <a:br>
              <a:rPr kumimoji="0" lang="en-US" altLang="zh-CN" b="1">
                <a:solidFill>
                  <a:srgbClr val="0070C0"/>
                </a:solidFill>
                <a:latin typeface="微软雅黑" panose="020B0503020204020204" pitchFamily="34" charset="-122"/>
                <a:ea typeface="微软雅黑" panose="020B0503020204020204" pitchFamily="34" charset="-122"/>
              </a:rPr>
            </a:br>
            <a:r>
              <a:rPr kumimoji="0" lang="en-US" altLang="zh-CN">
                <a:latin typeface="微软雅黑" panose="020B0503020204020204" pitchFamily="34" charset="-122"/>
                <a:ea typeface="微软雅黑" panose="020B0503020204020204" pitchFamily="34" charset="-122"/>
              </a:rPr>
              <a:t>         Program portability/convenience/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宋体" pitchFamily="2" charset="-122"/>
              </a:rPr>
              <a:t>Example of Standard API</a:t>
            </a:r>
          </a:p>
        </p:txBody>
      </p:sp>
      <p:sp>
        <p:nvSpPr>
          <p:cNvPr id="34819" name="Rectangle 3"/>
          <p:cNvSpPr>
            <a:spLocks noGrp="1" noChangeArrowheads="1"/>
          </p:cNvSpPr>
          <p:nvPr>
            <p:ph type="body" idx="1"/>
          </p:nvPr>
        </p:nvSpPr>
        <p:spPr>
          <a:xfrm>
            <a:off x="1973263" y="973139"/>
            <a:ext cx="8316912" cy="5354637"/>
          </a:xfrm>
        </p:spPr>
        <p:txBody>
          <a:bodyPr/>
          <a:lstStyle/>
          <a:p>
            <a:pPr>
              <a:lnSpc>
                <a:spcPct val="90000"/>
              </a:lnSpc>
            </a:pPr>
            <a:r>
              <a:rPr lang="en-US" altLang="zh-CN" sz="1600">
                <a:ea typeface="宋体" pitchFamily="2" charset="-122"/>
              </a:rPr>
              <a:t>Consider the </a:t>
            </a:r>
            <a:r>
              <a:rPr lang="en-US" altLang="zh-CN" sz="1600" b="1">
                <a:ea typeface="宋体" pitchFamily="2" charset="-122"/>
              </a:rPr>
              <a:t>ReadFile() </a:t>
            </a:r>
            <a:r>
              <a:rPr lang="en-US" altLang="zh-CN" sz="1600">
                <a:ea typeface="宋体" pitchFamily="2" charset="-122"/>
              </a:rPr>
              <a:t>function in the Win32 API—a function for reading from a file</a:t>
            </a:r>
            <a:br>
              <a:rPr lang="en-US" altLang="zh-CN" sz="1600">
                <a:ea typeface="宋体" pitchFamily="2" charset="-122"/>
              </a:rPr>
            </a:br>
            <a:br>
              <a:rPr lang="en-US" altLang="zh-CN" sz="1600">
                <a:ea typeface="宋体" pitchFamily="2" charset="-122"/>
              </a:rPr>
            </a:br>
            <a:br>
              <a:rPr lang="en-US" altLang="zh-CN" sz="1600">
                <a:ea typeface="宋体" pitchFamily="2" charset="-122"/>
              </a:rPr>
            </a:br>
            <a:br>
              <a:rPr lang="en-US" altLang="zh-CN" sz="1600">
                <a:ea typeface="宋体" pitchFamily="2" charset="-122"/>
              </a:rPr>
            </a:br>
            <a:endParaRPr lang="en-US" altLang="zh-CN" sz="1600">
              <a:ea typeface="宋体" pitchFamily="2" charset="-122"/>
            </a:endParaRPr>
          </a:p>
          <a:p>
            <a:pPr>
              <a:lnSpc>
                <a:spcPct val="90000"/>
              </a:lnSpc>
              <a:buFont typeface="Monotype Sorts" pitchFamily="-84" charset="2"/>
              <a:buNone/>
            </a:pPr>
            <a:br>
              <a:rPr lang="en-US" altLang="zh-CN" sz="1600">
                <a:ea typeface="宋体" pitchFamily="2" charset="-122"/>
              </a:rPr>
            </a:br>
            <a:br>
              <a:rPr lang="en-US" altLang="zh-CN" sz="1600">
                <a:ea typeface="宋体" pitchFamily="2" charset="-122"/>
              </a:rPr>
            </a:br>
            <a:br>
              <a:rPr lang="en-US" altLang="zh-CN" sz="1600">
                <a:ea typeface="宋体" pitchFamily="2" charset="-122"/>
              </a:rPr>
            </a:br>
            <a:br>
              <a:rPr lang="en-US" altLang="zh-CN" sz="1600">
                <a:ea typeface="宋体" pitchFamily="2" charset="-122"/>
              </a:rPr>
            </a:br>
            <a:endParaRPr lang="en-US" altLang="zh-CN" sz="1600">
              <a:ea typeface="宋体" pitchFamily="2" charset="-122"/>
            </a:endParaRPr>
          </a:p>
          <a:p>
            <a:pPr>
              <a:lnSpc>
                <a:spcPct val="90000"/>
              </a:lnSpc>
            </a:pPr>
            <a:endParaRPr lang="en-US" altLang="zh-CN" sz="1600">
              <a:ea typeface="宋体" pitchFamily="2" charset="-122"/>
            </a:endParaRPr>
          </a:p>
          <a:p>
            <a:pPr>
              <a:lnSpc>
                <a:spcPct val="90000"/>
              </a:lnSpc>
            </a:pPr>
            <a:endParaRPr lang="en-US" altLang="zh-CN" sz="1600">
              <a:ea typeface="宋体" pitchFamily="2" charset="-122"/>
            </a:endParaRPr>
          </a:p>
          <a:p>
            <a:pPr>
              <a:lnSpc>
                <a:spcPct val="90000"/>
              </a:lnSpc>
            </a:pPr>
            <a:endParaRPr lang="en-US" altLang="zh-CN" sz="1600">
              <a:ea typeface="宋体" pitchFamily="2" charset="-122"/>
            </a:endParaRPr>
          </a:p>
          <a:p>
            <a:pPr>
              <a:lnSpc>
                <a:spcPct val="90000"/>
              </a:lnSpc>
            </a:pPr>
            <a:r>
              <a:rPr lang="en-US" altLang="zh-CN" sz="1600">
                <a:ea typeface="宋体" pitchFamily="2" charset="-122"/>
              </a:rPr>
              <a:t>A description of the parameters passed to </a:t>
            </a:r>
            <a:r>
              <a:rPr lang="en-US" altLang="zh-CN" sz="1600" b="1">
                <a:ea typeface="宋体" pitchFamily="2" charset="-122"/>
              </a:rPr>
              <a:t>ReadFile()</a:t>
            </a:r>
          </a:p>
          <a:p>
            <a:pPr lvl="1">
              <a:lnSpc>
                <a:spcPct val="90000"/>
              </a:lnSpc>
            </a:pPr>
            <a:r>
              <a:rPr lang="en-US" altLang="zh-CN" sz="1600" b="1">
                <a:ea typeface="宋体" pitchFamily="2" charset="-122"/>
              </a:rPr>
              <a:t>HANDLE file </a:t>
            </a:r>
            <a:r>
              <a:rPr lang="en-US" altLang="zh-CN" sz="1600">
                <a:ea typeface="宋体" pitchFamily="2" charset="-122"/>
              </a:rPr>
              <a:t>—the file to be read</a:t>
            </a:r>
          </a:p>
          <a:p>
            <a:pPr lvl="1">
              <a:lnSpc>
                <a:spcPct val="90000"/>
              </a:lnSpc>
            </a:pPr>
            <a:r>
              <a:rPr lang="en-US" altLang="zh-CN" sz="1600" b="1">
                <a:ea typeface="宋体" pitchFamily="2" charset="-122"/>
              </a:rPr>
              <a:t>LPVOID buffer </a:t>
            </a:r>
            <a:r>
              <a:rPr lang="en-US" altLang="zh-CN" sz="1600">
                <a:ea typeface="宋体" pitchFamily="2" charset="-122"/>
              </a:rPr>
              <a:t>—a buffer where the data will be read into and written from</a:t>
            </a:r>
          </a:p>
          <a:p>
            <a:pPr lvl="1">
              <a:lnSpc>
                <a:spcPct val="90000"/>
              </a:lnSpc>
            </a:pPr>
            <a:r>
              <a:rPr lang="en-US" altLang="zh-CN" sz="1600" b="1">
                <a:ea typeface="宋体" pitchFamily="2" charset="-122"/>
              </a:rPr>
              <a:t>DWORD bytesToRead </a:t>
            </a:r>
            <a:r>
              <a:rPr lang="en-US" altLang="zh-CN" sz="1600">
                <a:ea typeface="宋体" pitchFamily="2" charset="-122"/>
              </a:rPr>
              <a:t>—the number of bytes to be read into the buffer</a:t>
            </a:r>
          </a:p>
          <a:p>
            <a:pPr lvl="1">
              <a:lnSpc>
                <a:spcPct val="90000"/>
              </a:lnSpc>
            </a:pPr>
            <a:r>
              <a:rPr lang="en-US" altLang="zh-CN" sz="1600" b="1">
                <a:ea typeface="宋体" pitchFamily="2" charset="-122"/>
              </a:rPr>
              <a:t>LPDWORD bytesRead </a:t>
            </a:r>
            <a:r>
              <a:rPr lang="en-US" altLang="zh-CN" sz="1600">
                <a:ea typeface="宋体" pitchFamily="2" charset="-122"/>
              </a:rPr>
              <a:t>—the number of bytes read during the last read</a:t>
            </a:r>
          </a:p>
          <a:p>
            <a:pPr lvl="1">
              <a:lnSpc>
                <a:spcPct val="90000"/>
              </a:lnSpc>
            </a:pPr>
            <a:r>
              <a:rPr lang="en-US" altLang="zh-CN" sz="1600" b="1">
                <a:ea typeface="宋体" pitchFamily="2" charset="-122"/>
              </a:rPr>
              <a:t>LPOVERLAPPED ovl </a:t>
            </a:r>
            <a:r>
              <a:rPr lang="en-US" altLang="zh-CN" sz="1600">
                <a:ea typeface="宋体" pitchFamily="2" charset="-122"/>
              </a:rPr>
              <a:t>—indicates if overlapped I/O is being used</a:t>
            </a:r>
          </a:p>
          <a:p>
            <a:pPr>
              <a:lnSpc>
                <a:spcPct val="90000"/>
              </a:lnSpc>
            </a:pPr>
            <a:endParaRPr lang="en-US" altLang="zh-CN" sz="1600">
              <a:ea typeface="宋体" pitchFamily="2" charset="-122"/>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l="1028" t="29630" r="1028" b="29355"/>
          <a:stretch>
            <a:fillRect/>
          </a:stretch>
        </p:blipFill>
        <p:spPr bwMode="auto">
          <a:xfrm>
            <a:off x="2084737" y="1481137"/>
            <a:ext cx="7928721" cy="249022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182563"/>
            <a:ext cx="8229600" cy="576262"/>
          </a:xfrm>
        </p:spPr>
        <p:txBody>
          <a:bodyPr/>
          <a:lstStyle/>
          <a:p>
            <a:pPr eaLnBrk="1" hangingPunct="1"/>
            <a:r>
              <a:rPr lang="en-US" altLang="zh-CN"/>
              <a:t>Example of Standard API</a:t>
            </a:r>
          </a:p>
        </p:txBody>
      </p:sp>
      <p:pic>
        <p:nvPicPr>
          <p:cNvPr id="35843"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7692" y="844124"/>
            <a:ext cx="6963508" cy="593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97075" y="198438"/>
            <a:ext cx="8229600" cy="576262"/>
          </a:xfrm>
        </p:spPr>
        <p:txBody>
          <a:bodyPr/>
          <a:lstStyle/>
          <a:p>
            <a:pPr eaLnBrk="1" hangingPunct="1"/>
            <a:r>
              <a:rPr lang="en-US" altLang="zh-CN"/>
              <a:t>System Call Implementation</a:t>
            </a:r>
          </a:p>
        </p:txBody>
      </p:sp>
      <p:sp>
        <p:nvSpPr>
          <p:cNvPr id="37891" name="Rectangle 3"/>
          <p:cNvSpPr>
            <a:spLocks noGrp="1" noChangeArrowheads="1"/>
          </p:cNvSpPr>
          <p:nvPr>
            <p:ph type="body" idx="1"/>
          </p:nvPr>
        </p:nvSpPr>
        <p:spPr>
          <a:xfrm>
            <a:off x="677008" y="1233489"/>
            <a:ext cx="10665069" cy="4996983"/>
          </a:xfrm>
        </p:spPr>
        <p:txBody>
          <a:bodyPr/>
          <a:lstStyle/>
          <a:p>
            <a:r>
              <a:rPr lang="en-US" altLang="zh-CN" sz="2400"/>
              <a:t>Typically, a number associated with each system call</a:t>
            </a:r>
          </a:p>
          <a:p>
            <a:pPr lvl="1"/>
            <a:r>
              <a:rPr lang="en-US" altLang="zh-CN" sz="2400" b="1">
                <a:solidFill>
                  <a:srgbClr val="3366FF"/>
                </a:solidFill>
              </a:rPr>
              <a:t>System-call interface </a:t>
            </a:r>
            <a:r>
              <a:rPr lang="en-US" altLang="zh-CN" sz="2400"/>
              <a:t>maintains a table indexed according to these numbers</a:t>
            </a:r>
            <a:endParaRPr lang="en-US" altLang="zh-CN" sz="1000"/>
          </a:p>
          <a:p>
            <a:r>
              <a:rPr lang="en-US" altLang="zh-CN" sz="2400"/>
              <a:t>The system call interface invokes the intended system call in OS kernel and returns status of the system call and any return values</a:t>
            </a:r>
            <a:endParaRPr lang="en-US" altLang="zh-CN" sz="1000"/>
          </a:p>
          <a:p>
            <a:r>
              <a:rPr lang="en-US" altLang="zh-CN" sz="2400"/>
              <a:t>The caller need know nothing about how the system call is implemented</a:t>
            </a:r>
          </a:p>
          <a:p>
            <a:pPr lvl="1"/>
            <a:r>
              <a:rPr lang="en-US" altLang="zh-CN" sz="2400"/>
              <a:t>Just needs to </a:t>
            </a:r>
            <a:r>
              <a:rPr lang="en-US" altLang="zh-CN" sz="2400" b="1">
                <a:solidFill>
                  <a:srgbClr val="0070C0"/>
                </a:solidFill>
              </a:rPr>
              <a:t>obey API </a:t>
            </a:r>
            <a:r>
              <a:rPr lang="en-US" altLang="zh-CN" sz="2400"/>
              <a:t>and understand what OS will do as a result call</a:t>
            </a:r>
          </a:p>
          <a:p>
            <a:pPr lvl="1"/>
            <a:r>
              <a:rPr lang="en-US" altLang="zh-CN" sz="2400"/>
              <a:t>Most details of  OS interface hidden from programmer by API  </a:t>
            </a:r>
          </a:p>
          <a:p>
            <a:pPr lvl="2"/>
            <a:r>
              <a:rPr lang="en-US" altLang="zh-CN" sz="2400"/>
              <a:t>Managed by run-time support library (set of functions built into libraries included with compiler)</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444750" y="182563"/>
            <a:ext cx="8229600" cy="576262"/>
          </a:xfrm>
        </p:spPr>
        <p:txBody>
          <a:bodyPr/>
          <a:lstStyle/>
          <a:p>
            <a:pPr eaLnBrk="1" hangingPunct="1"/>
            <a:r>
              <a:rPr lang="en-US" altLang="zh-CN"/>
              <a:t>API – System Call – OS Relationship</a:t>
            </a:r>
          </a:p>
        </p:txBody>
      </p:sp>
      <p:pic>
        <p:nvPicPr>
          <p:cNvPr id="5122" name="Picture 2" descr="C:\Users\U1\Downloads\图片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448" y="938772"/>
            <a:ext cx="8380089" cy="54620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06664" y="198438"/>
            <a:ext cx="7704137" cy="576262"/>
          </a:xfrm>
        </p:spPr>
        <p:txBody>
          <a:bodyPr/>
          <a:lstStyle/>
          <a:p>
            <a:pPr eaLnBrk="1" hangingPunct="1"/>
            <a:r>
              <a:rPr lang="en-US" altLang="zh-CN"/>
              <a:t>System Call Parameter Passing</a:t>
            </a:r>
          </a:p>
        </p:txBody>
      </p:sp>
      <p:sp>
        <p:nvSpPr>
          <p:cNvPr id="41987" name="Rectangle 3"/>
          <p:cNvSpPr>
            <a:spLocks noGrp="1" noChangeArrowheads="1"/>
          </p:cNvSpPr>
          <p:nvPr>
            <p:ph type="body" idx="1"/>
          </p:nvPr>
        </p:nvSpPr>
        <p:spPr>
          <a:xfrm>
            <a:off x="668215" y="1233489"/>
            <a:ext cx="10709031" cy="4530725"/>
          </a:xfrm>
        </p:spPr>
        <p:txBody>
          <a:bodyPr/>
          <a:lstStyle/>
          <a:p>
            <a:pPr>
              <a:lnSpc>
                <a:spcPct val="90000"/>
              </a:lnSpc>
            </a:pPr>
            <a:r>
              <a:rPr lang="en-US" altLang="zh-CN" sz="2000"/>
              <a:t>Often, more information is required than simply identity of desired system call</a:t>
            </a:r>
          </a:p>
          <a:p>
            <a:pPr lvl="1">
              <a:lnSpc>
                <a:spcPct val="90000"/>
              </a:lnSpc>
            </a:pPr>
            <a:r>
              <a:rPr lang="en-US" altLang="zh-CN" sz="2000"/>
              <a:t>Exact type and amount of information vary according to OS and call</a:t>
            </a:r>
            <a:endParaRPr lang="en-US" altLang="zh-CN" sz="1000"/>
          </a:p>
          <a:p>
            <a:pPr>
              <a:lnSpc>
                <a:spcPct val="90000"/>
              </a:lnSpc>
            </a:pPr>
            <a:r>
              <a:rPr lang="en-US" altLang="zh-CN" sz="2000"/>
              <a:t>Three general methods used to pass parameters to the OS</a:t>
            </a:r>
          </a:p>
          <a:p>
            <a:pPr lvl="1">
              <a:lnSpc>
                <a:spcPct val="90000"/>
              </a:lnSpc>
            </a:pPr>
            <a:r>
              <a:rPr lang="en-US" altLang="zh-CN" sz="2000"/>
              <a:t>Simplest:  pass the parameters in </a:t>
            </a:r>
            <a:r>
              <a:rPr lang="en-US" altLang="zh-CN" sz="2000">
                <a:solidFill>
                  <a:srgbClr val="0070C0"/>
                </a:solidFill>
              </a:rPr>
              <a:t>registers</a:t>
            </a:r>
          </a:p>
          <a:p>
            <a:pPr lvl="2">
              <a:lnSpc>
                <a:spcPct val="90000"/>
              </a:lnSpc>
            </a:pPr>
            <a:r>
              <a:rPr lang="en-US" altLang="zh-CN" sz="2000"/>
              <a:t> In some cases, may be more parameters than registers</a:t>
            </a:r>
          </a:p>
          <a:p>
            <a:pPr lvl="1">
              <a:lnSpc>
                <a:spcPct val="90000"/>
              </a:lnSpc>
            </a:pPr>
            <a:r>
              <a:rPr lang="en-US" altLang="zh-CN" sz="2000"/>
              <a:t>Parameters stored in a </a:t>
            </a:r>
            <a:r>
              <a:rPr lang="en-US" altLang="zh-CN" sz="2000">
                <a:solidFill>
                  <a:srgbClr val="0070C0"/>
                </a:solidFill>
              </a:rPr>
              <a:t>block</a:t>
            </a:r>
            <a:r>
              <a:rPr lang="en-US" altLang="zh-CN" sz="2000" i="1">
                <a:solidFill>
                  <a:srgbClr val="0070C0"/>
                </a:solidFill>
              </a:rPr>
              <a:t>, </a:t>
            </a:r>
            <a:r>
              <a:rPr lang="en-US" altLang="zh-CN" sz="2000">
                <a:solidFill>
                  <a:srgbClr val="0070C0"/>
                </a:solidFill>
              </a:rPr>
              <a:t>or table, in memory</a:t>
            </a:r>
            <a:r>
              <a:rPr lang="en-US" altLang="zh-CN" sz="2000"/>
              <a:t>, and address of block passed as a parameter in a register </a:t>
            </a:r>
          </a:p>
          <a:p>
            <a:pPr lvl="2">
              <a:lnSpc>
                <a:spcPct val="90000"/>
              </a:lnSpc>
            </a:pPr>
            <a:r>
              <a:rPr lang="en-US" altLang="zh-CN" sz="2000"/>
              <a:t>This approach taken by Linux and Solaris</a:t>
            </a:r>
          </a:p>
          <a:p>
            <a:pPr lvl="1">
              <a:lnSpc>
                <a:spcPct val="90000"/>
              </a:lnSpc>
            </a:pPr>
            <a:r>
              <a:rPr lang="en-US" altLang="zh-CN" sz="2000"/>
              <a:t>Parameters placed, or </a:t>
            </a:r>
            <a:r>
              <a:rPr lang="en-US" altLang="zh-CN" sz="2000" b="1">
                <a:solidFill>
                  <a:srgbClr val="3366FF"/>
                </a:solidFill>
              </a:rPr>
              <a:t>pushed</a:t>
            </a:r>
            <a:r>
              <a:rPr lang="en-US" altLang="zh-CN" sz="2000" i="1"/>
              <a:t>, </a:t>
            </a:r>
            <a:r>
              <a:rPr lang="en-US" altLang="zh-CN" sz="2000"/>
              <a:t>onto the </a:t>
            </a:r>
            <a:r>
              <a:rPr lang="en-US" altLang="zh-CN" sz="2000" b="1">
                <a:solidFill>
                  <a:srgbClr val="0070C0"/>
                </a:solidFill>
              </a:rPr>
              <a:t>stack</a:t>
            </a:r>
            <a:r>
              <a:rPr lang="en-US" altLang="zh-CN" sz="2000" i="1"/>
              <a:t> </a:t>
            </a:r>
            <a:r>
              <a:rPr lang="en-US" altLang="zh-CN" sz="2000"/>
              <a:t>by the program and </a:t>
            </a:r>
            <a:r>
              <a:rPr lang="en-US" altLang="zh-CN" sz="2000" b="1">
                <a:solidFill>
                  <a:srgbClr val="3366FF"/>
                </a:solidFill>
              </a:rPr>
              <a:t>popped</a:t>
            </a:r>
            <a:r>
              <a:rPr lang="en-US" altLang="zh-CN" sz="2000" i="1"/>
              <a:t> </a:t>
            </a:r>
            <a:r>
              <a:rPr lang="en-US" altLang="zh-CN" sz="2000"/>
              <a:t>off the stack by the operating system</a:t>
            </a:r>
          </a:p>
          <a:p>
            <a:pPr lvl="1">
              <a:lnSpc>
                <a:spcPct val="90000"/>
              </a:lnSpc>
            </a:pPr>
            <a:r>
              <a:rPr lang="en-US" altLang="zh-CN" sz="2000"/>
              <a:t>Block and stack methods do not limit the number or length of parameters being passed</a:t>
            </a:r>
          </a:p>
          <a:p>
            <a:pPr lvl="1">
              <a:lnSpc>
                <a:spcPct val="90000"/>
              </a:lnSpc>
            </a:pPr>
            <a:endParaRPr lang="en-US" altLang="zh-CN" sz="200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a:t>Objectives</a:t>
            </a:r>
          </a:p>
        </p:txBody>
      </p:sp>
      <p:sp>
        <p:nvSpPr>
          <p:cNvPr id="7171" name="Rectangle 3"/>
          <p:cNvSpPr>
            <a:spLocks noGrp="1" noChangeArrowheads="1"/>
          </p:cNvSpPr>
          <p:nvPr>
            <p:ph type="body" idx="1"/>
          </p:nvPr>
        </p:nvSpPr>
        <p:spPr>
          <a:xfrm>
            <a:off x="1330569" y="1040059"/>
            <a:ext cx="9530862" cy="4530725"/>
          </a:xfrm>
        </p:spPr>
        <p:txBody>
          <a:bodyPr/>
          <a:lstStyle/>
          <a:p>
            <a:r>
              <a:rPr lang="en-US" altLang="zh-CN" sz="2800">
                <a:ea typeface="宋体" pitchFamily="2" charset="-122"/>
              </a:rPr>
              <a:t>View OS from:</a:t>
            </a:r>
          </a:p>
          <a:p>
            <a:pPr lvl="1"/>
            <a:r>
              <a:rPr lang="en-US" altLang="zh-CN" sz="2800">
                <a:ea typeface="宋体" pitchFamily="2" charset="-122"/>
              </a:rPr>
              <a:t>Services</a:t>
            </a:r>
          </a:p>
          <a:p>
            <a:pPr lvl="1"/>
            <a:r>
              <a:rPr lang="en-US" altLang="zh-CN" sz="2800">
                <a:ea typeface="宋体" pitchFamily="2" charset="-122"/>
              </a:rPr>
              <a:t>Interfaces</a:t>
            </a:r>
          </a:p>
          <a:p>
            <a:pPr lvl="1"/>
            <a:r>
              <a:rPr lang="en-US" altLang="zh-CN" sz="2800">
                <a:ea typeface="宋体" pitchFamily="2" charset="-122"/>
              </a:rPr>
              <a:t>Components and Interconnections</a:t>
            </a:r>
            <a:endParaRPr lang="en-US" altLang="zh-CN" sz="2800"/>
          </a:p>
          <a:p>
            <a:r>
              <a:rPr lang="en-US" altLang="zh-CN" sz="2800"/>
              <a:t>To describe the services an operating system provides to users, processes, and other systems</a:t>
            </a:r>
          </a:p>
          <a:p>
            <a:r>
              <a:rPr lang="en-US" altLang="zh-CN" sz="2800"/>
              <a:t>To discuss the various ways of structuring an operating system</a:t>
            </a:r>
          </a:p>
          <a:p>
            <a:r>
              <a:rPr lang="en-US" altLang="zh-CN" sz="2800"/>
              <a:t>To explain how operating systems are installed and customized and how they boot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198438"/>
            <a:ext cx="8229600" cy="576262"/>
          </a:xfrm>
        </p:spPr>
        <p:txBody>
          <a:bodyPr/>
          <a:lstStyle/>
          <a:p>
            <a:pPr eaLnBrk="1" hangingPunct="1"/>
            <a:r>
              <a:rPr lang="en-US" altLang="zh-CN"/>
              <a:t>Parameter Passing via Table</a:t>
            </a:r>
          </a:p>
        </p:txBody>
      </p:sp>
      <p:sp>
        <p:nvSpPr>
          <p:cNvPr id="44036" name="TextBox 3"/>
          <p:cNvSpPr txBox="1">
            <a:spLocks noChangeArrowheads="1"/>
          </p:cNvSpPr>
          <p:nvPr/>
        </p:nvSpPr>
        <p:spPr bwMode="auto">
          <a:xfrm>
            <a:off x="1257301" y="5988235"/>
            <a:ext cx="325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zh-CN">
                <a:ea typeface="宋体" pitchFamily="2" charset="-122"/>
              </a:rPr>
              <a:t>X:  address of table</a:t>
            </a:r>
            <a:endParaRPr kumimoji="0" lang="zh-CN" altLang="en-US">
              <a:ea typeface="宋体" pitchFamily="2" charset="-122"/>
            </a:endParaRPr>
          </a:p>
        </p:txBody>
      </p:sp>
      <p:pic>
        <p:nvPicPr>
          <p:cNvPr id="1026" name="Picture 2" descr="C:\Users\U1\Downloads\图片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1" y="984249"/>
            <a:ext cx="9680330" cy="4978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Parameter Passing via Table 2</a:t>
            </a:r>
            <a:endParaRPr lang="zh-CN" altLang="en-US"/>
          </a:p>
        </p:txBody>
      </p:sp>
      <p:sp>
        <p:nvSpPr>
          <p:cNvPr id="4" name="内容占位符 3"/>
          <p:cNvSpPr>
            <a:spLocks noGrp="1"/>
          </p:cNvSpPr>
          <p:nvPr>
            <p:ph idx="1"/>
          </p:nvPr>
        </p:nvSpPr>
        <p:spPr>
          <a:xfrm>
            <a:off x="609600" y="1233488"/>
            <a:ext cx="10767646" cy="4970088"/>
          </a:xfrm>
        </p:spPr>
        <p:txBody>
          <a:bodyPr/>
          <a:lstStyle/>
          <a:p>
            <a:r>
              <a:rPr lang="zh-CN" altLang="en-US" sz="2000">
                <a:latin typeface="微软雅黑" panose="020B0503020204020204" pitchFamily="34" charset="-122"/>
                <a:ea typeface="微软雅黑" panose="020B0503020204020204" pitchFamily="34" charset="-122"/>
              </a:rPr>
              <a:t>我们假设在某具体</a:t>
            </a:r>
            <a:r>
              <a:rPr lang="en-US" altLang="zh-CN" sz="2000">
                <a:latin typeface="微软雅黑" panose="020B0503020204020204" pitchFamily="34" charset="-122"/>
                <a:ea typeface="微软雅黑" panose="020B0503020204020204" pitchFamily="34" charset="-122"/>
              </a:rPr>
              <a:t>OS</a:t>
            </a:r>
            <a:r>
              <a:rPr lang="zh-CN" altLang="en-US" sz="2000">
                <a:latin typeface="微软雅黑" panose="020B0503020204020204" pitchFamily="34" charset="-122"/>
                <a:ea typeface="微软雅黑" panose="020B0503020204020204" pitchFamily="34" charset="-122"/>
              </a:rPr>
              <a:t>上，前页的</a:t>
            </a:r>
            <a:r>
              <a:rPr lang="en-US" altLang="zh-CN" sz="2000">
                <a:latin typeface="微软雅黑" panose="020B0503020204020204" pitchFamily="34" charset="-122"/>
                <a:ea typeface="微软雅黑" panose="020B0503020204020204" pitchFamily="34" charset="-122"/>
              </a:rPr>
              <a:t>system call 13(13</a:t>
            </a:r>
            <a:r>
              <a:rPr lang="zh-CN" altLang="en-US" sz="2000">
                <a:latin typeface="微软雅黑" panose="020B0503020204020204" pitchFamily="34" charset="-122"/>
                <a:ea typeface="微软雅黑" panose="020B0503020204020204" pitchFamily="34" charset="-122"/>
              </a:rPr>
              <a:t>号系统调用</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就是</a:t>
            </a:r>
            <a:r>
              <a:rPr lang="en-US" altLang="zh-CN" sz="2000">
                <a:latin typeface="微软雅黑" panose="020B0503020204020204" pitchFamily="34" charset="-122"/>
                <a:ea typeface="微软雅黑" panose="020B0503020204020204" pitchFamily="34" charset="-122"/>
              </a:rPr>
              <a:t>API</a:t>
            </a:r>
            <a:r>
              <a:rPr lang="zh-CN" altLang="en-US" sz="2000">
                <a:latin typeface="微软雅黑" panose="020B0503020204020204" pitchFamily="34" charset="-122"/>
                <a:ea typeface="微软雅黑" panose="020B0503020204020204" pitchFamily="34" charset="-122"/>
              </a:rPr>
              <a:t>中的</a:t>
            </a:r>
            <a:r>
              <a:rPr lang="en-US" altLang="zh-CN" sz="2000">
                <a:latin typeface="微软雅黑" panose="020B0503020204020204" pitchFamily="34" charset="-122"/>
                <a:ea typeface="微软雅黑" panose="020B0503020204020204" pitchFamily="34" charset="-122"/>
              </a:rPr>
              <a:t>read</a:t>
            </a:r>
            <a:r>
              <a:rPr lang="zh-CN" altLang="en-US" sz="2000">
                <a:latin typeface="微软雅黑" panose="020B0503020204020204" pitchFamily="34" charset="-122"/>
                <a:ea typeface="微软雅黑" panose="020B0503020204020204" pitchFamily="34" charset="-122"/>
              </a:rPr>
              <a:t>函数对应的系统调用，该函数的定义为：</a:t>
            </a:r>
            <a:endParaRPr lang="en-US" altLang="zh-CN" sz="200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ssize_t  read(int fd, void *buf, size_t count);</a:t>
            </a:r>
          </a:p>
          <a:p>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我们再假设该</a:t>
            </a:r>
            <a:r>
              <a:rPr lang="en-US" altLang="zh-CN" sz="2000">
                <a:latin typeface="微软雅黑" panose="020B0503020204020204" pitchFamily="34" charset="-122"/>
                <a:ea typeface="微软雅黑" panose="020B0503020204020204" pitchFamily="34" charset="-122"/>
              </a:rPr>
              <a:t>OS</a:t>
            </a:r>
            <a:r>
              <a:rPr lang="zh-CN" altLang="en-US" sz="2000">
                <a:latin typeface="微软雅黑" panose="020B0503020204020204" pitchFamily="34" charset="-122"/>
                <a:ea typeface="微软雅黑" panose="020B0503020204020204" pitchFamily="34" charset="-122"/>
              </a:rPr>
              <a:t>运行在一个具有</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个通用寄存器</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X</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Y</a:t>
            </a:r>
            <a:r>
              <a:rPr lang="zh-CN" altLang="en-US" sz="2000">
                <a:latin typeface="微软雅黑" panose="020B0503020204020204" pitchFamily="34" charset="-122"/>
                <a:ea typeface="微软雅黑" panose="020B0503020204020204" pitchFamily="34" charset="-122"/>
              </a:rPr>
              <a:t>的</a:t>
            </a:r>
            <a:r>
              <a:rPr lang="en-US" altLang="zh-CN" sz="2000">
                <a:latin typeface="微软雅黑" panose="020B0503020204020204" pitchFamily="34" charset="-122"/>
                <a:ea typeface="微软雅黑" panose="020B0503020204020204" pitchFamily="34" charset="-122"/>
              </a:rPr>
              <a:t>32</a:t>
            </a:r>
            <a:r>
              <a:rPr lang="zh-CN" altLang="en-US" sz="2000">
                <a:latin typeface="微软雅黑" panose="020B0503020204020204" pitchFamily="34" charset="-122"/>
                <a:ea typeface="微软雅黑" panose="020B0503020204020204" pitchFamily="34" charset="-122"/>
              </a:rPr>
              <a:t>位</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上。栈指针专有寄存器</a:t>
            </a:r>
            <a:r>
              <a:rPr lang="en-US" altLang="zh-CN" sz="2000">
                <a:latin typeface="微软雅黑" panose="020B0503020204020204" pitchFamily="34" charset="-122"/>
                <a:ea typeface="微软雅黑" panose="020B0503020204020204" pitchFamily="34" charset="-122"/>
              </a:rPr>
              <a:t>sp</a:t>
            </a:r>
            <a:r>
              <a:rPr lang="zh-CN" altLang="en-US" sz="2000">
                <a:latin typeface="微软雅黑" panose="020B0503020204020204" pitchFamily="34" charset="-122"/>
                <a:ea typeface="微软雅黑" panose="020B0503020204020204" pitchFamily="34" charset="-122"/>
              </a:rPr>
              <a:t>，栈向地址减小的方向生长。系统调用有专门的汇编语言指令：</a:t>
            </a:r>
            <a:r>
              <a:rPr lang="en-US" altLang="zh-CN" sz="2000">
                <a:latin typeface="微软雅黑" panose="020B0503020204020204" pitchFamily="34" charset="-122"/>
                <a:ea typeface="微软雅黑" panose="020B0503020204020204" pitchFamily="34" charset="-122"/>
              </a:rPr>
              <a:t>syscall</a:t>
            </a:r>
          </a:p>
          <a:p>
            <a:endParaRPr lang="en-US" altLang="zh-CN" sz="200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system call 13</a:t>
            </a:r>
            <a:r>
              <a:rPr lang="zh-CN" altLang="en-US" sz="2000">
                <a:latin typeface="微软雅黑" panose="020B0503020204020204" pitchFamily="34" charset="-122"/>
                <a:ea typeface="微软雅黑" panose="020B0503020204020204" pitchFamily="34" charset="-122"/>
              </a:rPr>
              <a:t>已约定寄存器与</a:t>
            </a:r>
            <a:r>
              <a:rPr lang="en-US" altLang="zh-CN" sz="2000">
                <a:latin typeface="微软雅黑" panose="020B0503020204020204" pitchFamily="34" charset="-122"/>
                <a:ea typeface="微软雅黑" panose="020B0503020204020204" pitchFamily="34" charset="-122"/>
              </a:rPr>
              <a:t>API</a:t>
            </a:r>
            <a:r>
              <a:rPr lang="zh-CN" altLang="en-US" sz="2000">
                <a:latin typeface="微软雅黑" panose="020B0503020204020204" pitchFamily="34" charset="-122"/>
                <a:ea typeface="微软雅黑" panose="020B0503020204020204" pitchFamily="34" charset="-122"/>
              </a:rPr>
              <a:t>函数的入口参数这样对应：</a:t>
            </a:r>
            <a:endParaRPr lang="en-US" altLang="zh-CN" sz="200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A for system call number(13)</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 for fd</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X for buf</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Y for count</a:t>
            </a:r>
          </a:p>
          <a:p>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从</a:t>
            </a:r>
            <a:r>
              <a:rPr lang="en-US" altLang="zh-CN" sz="2000">
                <a:latin typeface="微软雅黑" panose="020B0503020204020204" pitchFamily="34" charset="-122"/>
                <a:ea typeface="微软雅黑" panose="020B0503020204020204" pitchFamily="34" charset="-122"/>
              </a:rPr>
              <a:t>system call 13</a:t>
            </a:r>
            <a:r>
              <a:rPr lang="zh-CN" altLang="en-US" sz="2000">
                <a:latin typeface="微软雅黑" panose="020B0503020204020204" pitchFamily="34" charset="-122"/>
                <a:ea typeface="微软雅黑" panose="020B0503020204020204" pitchFamily="34" charset="-122"/>
              </a:rPr>
              <a:t>返回的值：</a:t>
            </a:r>
            <a:r>
              <a:rPr lang="en-US" altLang="zh-CN" sz="2000">
                <a:latin typeface="微软雅黑" panose="020B0503020204020204" pitchFamily="34" charset="-122"/>
                <a:ea typeface="微软雅黑" panose="020B0503020204020204" pitchFamily="34" charset="-122"/>
              </a:rPr>
              <a:t>A for return value(actual bytes read, or 0 for EOF, or -1 for error); buf</a:t>
            </a:r>
            <a:r>
              <a:rPr lang="zh-CN" altLang="en-US" sz="2000">
                <a:latin typeface="微软雅黑" panose="020B0503020204020204" pitchFamily="34" charset="-122"/>
                <a:ea typeface="微软雅黑" panose="020B0503020204020204" pitchFamily="34" charset="-122"/>
              </a:rPr>
              <a:t>中存有读到的数据</a:t>
            </a:r>
            <a:endParaRPr lang="en-US" altLang="zh-CN" sz="2000">
              <a:latin typeface="微软雅黑" panose="020B0503020204020204" pitchFamily="34" charset="-122"/>
              <a:ea typeface="微软雅黑" panose="020B0503020204020204" pitchFamily="34" charset="-122"/>
            </a:endParaRPr>
          </a:p>
          <a:p>
            <a:pPr marL="0" indent="0">
              <a:buNone/>
            </a:pPr>
            <a:endParaRPr lang="en-US" altLang="zh-CN" sz="2000">
              <a:latin typeface="微软雅黑" panose="020B0503020204020204" pitchFamily="34" charset="-122"/>
              <a:ea typeface="微软雅黑" panose="020B0503020204020204" pitchFamily="34" charset="-122"/>
            </a:endParaRPr>
          </a:p>
          <a:p>
            <a:endParaRPr lang="en-US" altLang="zh-CN" sz="2000">
              <a:latin typeface="微软雅黑" panose="020B0503020204020204" pitchFamily="34" charset="-122"/>
              <a:ea typeface="微软雅黑" panose="020B0503020204020204" pitchFamily="34" charset="-122"/>
            </a:endParaRPr>
          </a:p>
          <a:p>
            <a:endParaRPr lang="en-US" altLang="zh-CN" sz="2000">
              <a:latin typeface="微软雅黑" panose="020B0503020204020204" pitchFamily="34" charset="-122"/>
              <a:ea typeface="微软雅黑" panose="020B0503020204020204" pitchFamily="34" charset="-122"/>
            </a:endParaRPr>
          </a:p>
          <a:p>
            <a:endParaRPr lang="en-US" altLang="zh-CN" sz="2000">
              <a:latin typeface="微软雅黑" panose="020B0503020204020204" pitchFamily="34" charset="-122"/>
              <a:ea typeface="微软雅黑" panose="020B0503020204020204" pitchFamily="34" charset="-122"/>
            </a:endParaRPr>
          </a:p>
          <a:p>
            <a:endParaRPr lang="en-US" altLang="zh-CN" sz="2000">
              <a:latin typeface="微软雅黑" panose="020B0503020204020204" pitchFamily="34" charset="-122"/>
              <a:ea typeface="微软雅黑" panose="020B0503020204020204" pitchFamily="34" charset="-122"/>
            </a:endParaRPr>
          </a:p>
          <a:p>
            <a:endParaRPr lang="en-US" altLang="zh-CN"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480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Parameter Passing via Table 3</a:t>
            </a:r>
            <a:endParaRPr lang="zh-CN" altLang="en-US"/>
          </a:p>
        </p:txBody>
      </p:sp>
      <p:sp>
        <p:nvSpPr>
          <p:cNvPr id="4" name="内容占位符 3"/>
          <p:cNvSpPr>
            <a:spLocks noGrp="1"/>
          </p:cNvSpPr>
          <p:nvPr>
            <p:ph idx="1"/>
          </p:nvPr>
        </p:nvSpPr>
        <p:spPr>
          <a:xfrm>
            <a:off x="609600" y="955583"/>
            <a:ext cx="10750062" cy="5221100"/>
          </a:xfrm>
        </p:spPr>
        <p:txBody>
          <a:bodyPr/>
          <a:lstStyle/>
          <a:p>
            <a:r>
              <a:rPr lang="zh-CN" altLang="en-US" sz="2400">
                <a:latin typeface="微软雅黑" panose="020B0503020204020204" pitchFamily="34" charset="-122"/>
                <a:ea typeface="微软雅黑" panose="020B0503020204020204" pitchFamily="34" charset="-122"/>
              </a:rPr>
              <a:t>我们再假设在该</a:t>
            </a:r>
            <a:r>
              <a:rPr lang="en-US" altLang="zh-CN" sz="2400">
                <a:latin typeface="微软雅黑" panose="020B0503020204020204" pitchFamily="34" charset="-122"/>
                <a:ea typeface="微软雅黑" panose="020B0503020204020204" pitchFamily="34" charset="-122"/>
              </a:rPr>
              <a:t>OS</a:t>
            </a:r>
            <a:r>
              <a:rPr lang="zh-CN" altLang="en-US" sz="2400">
                <a:latin typeface="微软雅黑" panose="020B0503020204020204" pitchFamily="34" charset="-122"/>
                <a:ea typeface="微软雅黑" panose="020B0503020204020204" pitchFamily="34" charset="-122"/>
              </a:rPr>
              <a:t>核内部处理</a:t>
            </a:r>
            <a:r>
              <a:rPr lang="en-US" altLang="zh-CN" sz="2400">
                <a:latin typeface="微软雅黑" panose="020B0503020204020204" pitchFamily="34" charset="-122"/>
                <a:ea typeface="微软雅黑" panose="020B0503020204020204" pitchFamily="34" charset="-122"/>
              </a:rPr>
              <a:t>system call 13</a:t>
            </a:r>
            <a:r>
              <a:rPr lang="zh-CN" altLang="en-US" sz="2400">
                <a:latin typeface="微软雅黑" panose="020B0503020204020204" pitchFamily="34" charset="-122"/>
                <a:ea typeface="微软雅黑" panose="020B0503020204020204" pitchFamily="34" charset="-122"/>
              </a:rPr>
              <a:t>的代码，又调用了内核函数</a:t>
            </a:r>
            <a:r>
              <a:rPr lang="en-US" altLang="zh-CN" sz="2400">
                <a:latin typeface="微软雅黑" panose="020B0503020204020204" pitchFamily="34" charset="-122"/>
                <a:ea typeface="微软雅黑" panose="020B0503020204020204" pitchFamily="34" charset="-122"/>
              </a:rPr>
              <a:t>_kread</a:t>
            </a:r>
            <a:r>
              <a:rPr lang="zh-CN" altLang="en-US" sz="2400">
                <a:latin typeface="微软雅黑" panose="020B0503020204020204" pitchFamily="34" charset="-122"/>
                <a:ea typeface="微软雅黑" panose="020B0503020204020204" pitchFamily="34" charset="-122"/>
              </a:rPr>
              <a:t>进行实际的读文件操作。</a:t>
            </a:r>
            <a:r>
              <a:rPr lang="en-US" altLang="zh-CN" sz="2400">
                <a:latin typeface="微软雅黑" panose="020B0503020204020204" pitchFamily="34" charset="-122"/>
                <a:ea typeface="微软雅黑" panose="020B0503020204020204" pitchFamily="34" charset="-122"/>
              </a:rPr>
              <a:t>_kread</a:t>
            </a:r>
            <a:r>
              <a:rPr lang="zh-CN" altLang="en-US" sz="2400">
                <a:latin typeface="微软雅黑" panose="020B0503020204020204" pitchFamily="34" charset="-122"/>
                <a:ea typeface="微软雅黑" panose="020B0503020204020204" pitchFamily="34" charset="-122"/>
              </a:rPr>
              <a:t>函数的定义与</a:t>
            </a:r>
            <a:r>
              <a:rPr lang="en-US" altLang="zh-CN" sz="2400">
                <a:latin typeface="微软雅黑" panose="020B0503020204020204" pitchFamily="34" charset="-122"/>
                <a:ea typeface="微软雅黑" panose="020B0503020204020204" pitchFamily="34" charset="-122"/>
              </a:rPr>
              <a:t>read</a:t>
            </a:r>
            <a:r>
              <a:rPr lang="zh-CN" altLang="en-US" sz="2400">
                <a:latin typeface="微软雅黑" panose="020B0503020204020204" pitchFamily="34" charset="-122"/>
                <a:ea typeface="微软雅黑" panose="020B0503020204020204" pitchFamily="34" charset="-122"/>
              </a:rPr>
              <a:t>一样：</a:t>
            </a:r>
          </a:p>
          <a:p>
            <a:r>
              <a:rPr lang="en-US" altLang="zh-CN" sz="2400">
                <a:latin typeface="微软雅黑" panose="020B0503020204020204" pitchFamily="34" charset="-122"/>
                <a:ea typeface="微软雅黑" panose="020B0503020204020204" pitchFamily="34" charset="-122"/>
              </a:rPr>
              <a:t>ssize_t  _kread(int fd, void *buf, size_t count);</a:t>
            </a:r>
          </a:p>
          <a:p>
            <a:endParaRPr lang="en-US" altLang="zh-CN" sz="2400">
              <a:latin typeface="微软雅黑" panose="020B0503020204020204" pitchFamily="34" charset="-122"/>
              <a:ea typeface="微软雅黑" panose="020B0503020204020204" pitchFamily="34" charset="-122"/>
            </a:endParaRPr>
          </a:p>
          <a:p>
            <a:r>
              <a:rPr lang="en-US" altLang="zh-CN" sz="2400">
                <a:latin typeface="微软雅黑" panose="020B0503020204020204" pitchFamily="34" charset="-122"/>
                <a:ea typeface="微软雅黑" panose="020B0503020204020204" pitchFamily="34" charset="-122"/>
              </a:rPr>
              <a:t>_kread</a:t>
            </a:r>
            <a:r>
              <a:rPr lang="zh-CN" altLang="en-US" sz="2400">
                <a:latin typeface="微软雅黑" panose="020B0503020204020204" pitchFamily="34" charset="-122"/>
                <a:ea typeface="微软雅黑" panose="020B0503020204020204" pitchFamily="34" charset="-122"/>
              </a:rPr>
              <a:t>函数出入口参数假定采用栈</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具体采用寄存器还是采用栈，或者二者结合的方式传入参数，取决于</a:t>
            </a:r>
            <a:r>
              <a:rPr lang="en-US" altLang="zh-CN" sz="2400">
                <a:latin typeface="微软雅黑" panose="020B0503020204020204" pitchFamily="34" charset="-122"/>
                <a:ea typeface="微软雅黑" panose="020B0503020204020204" pitchFamily="34" charset="-122"/>
              </a:rPr>
              <a:t>CPU</a:t>
            </a:r>
            <a:r>
              <a:rPr lang="zh-CN" altLang="en-US" sz="2400">
                <a:latin typeface="微软雅黑" panose="020B0503020204020204" pitchFamily="34" charset="-122"/>
                <a:ea typeface="微软雅黑" panose="020B0503020204020204" pitchFamily="34" charset="-122"/>
              </a:rPr>
              <a:t>寄存器数目以及编译器的选择</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传递，最后一个参数最先入栈</a:t>
            </a:r>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从</a:t>
            </a:r>
            <a:r>
              <a:rPr lang="en-US" altLang="zh-CN" sz="2400">
                <a:latin typeface="微软雅黑" panose="020B0503020204020204" pitchFamily="34" charset="-122"/>
                <a:ea typeface="微软雅黑" panose="020B0503020204020204" pitchFamily="34" charset="-122"/>
              </a:rPr>
              <a:t>_kread</a:t>
            </a:r>
            <a:r>
              <a:rPr lang="zh-CN" altLang="en-US" sz="2400">
                <a:latin typeface="微软雅黑" panose="020B0503020204020204" pitchFamily="34" charset="-122"/>
                <a:ea typeface="微软雅黑" panose="020B0503020204020204" pitchFamily="34" charset="-122"/>
              </a:rPr>
              <a:t>函数返回的值定义为：</a:t>
            </a:r>
            <a:r>
              <a:rPr lang="en-US" altLang="zh-CN" sz="2400">
                <a:latin typeface="微软雅黑" panose="020B0503020204020204" pitchFamily="34" charset="-122"/>
                <a:ea typeface="微软雅黑" panose="020B0503020204020204" pitchFamily="34" charset="-122"/>
              </a:rPr>
              <a:t>A for return value(actual bytes read, or 0 for EOF, or -1 for error); buf</a:t>
            </a:r>
            <a:r>
              <a:rPr lang="zh-CN" altLang="en-US" sz="2400">
                <a:latin typeface="微软雅黑" panose="020B0503020204020204" pitchFamily="34" charset="-122"/>
                <a:ea typeface="微软雅黑" panose="020B0503020204020204" pitchFamily="34" charset="-122"/>
              </a:rPr>
              <a:t>中存有读到的数据</a:t>
            </a:r>
            <a:endParaRPr lang="en-US" altLang="zh-CN" sz="2400">
              <a:latin typeface="微软雅黑" panose="020B0503020204020204" pitchFamily="34" charset="-122"/>
              <a:ea typeface="微软雅黑" panose="020B0503020204020204" pitchFamily="34" charset="-122"/>
            </a:endParaRPr>
          </a:p>
          <a:p>
            <a:pPr marL="0" indent="0">
              <a:buNone/>
            </a:pPr>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224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Parameter Passing via Table 4</a:t>
            </a:r>
            <a:endParaRPr lang="zh-CN" altLang="en-US"/>
          </a:p>
        </p:txBody>
      </p:sp>
      <p:sp>
        <p:nvSpPr>
          <p:cNvPr id="4" name="内容占位符 3"/>
          <p:cNvSpPr>
            <a:spLocks noGrp="1"/>
          </p:cNvSpPr>
          <p:nvPr>
            <p:ph idx="1"/>
          </p:nvPr>
        </p:nvSpPr>
        <p:spPr>
          <a:xfrm>
            <a:off x="2198077" y="1233489"/>
            <a:ext cx="7719646" cy="4530725"/>
          </a:xfrm>
        </p:spPr>
        <p:txBody>
          <a:bodyPr/>
          <a:lstStyle/>
          <a:p>
            <a:r>
              <a:rPr lang="zh-CN" altLang="en-US" sz="2400">
                <a:latin typeface="微软雅黑" panose="020B0503020204020204" pitchFamily="34" charset="-122"/>
                <a:ea typeface="微软雅黑" panose="020B0503020204020204" pitchFamily="34" charset="-122"/>
              </a:rPr>
              <a:t>则在</a:t>
            </a:r>
            <a:r>
              <a:rPr lang="en-US" altLang="zh-CN" sz="2400">
                <a:latin typeface="微软雅黑" panose="020B0503020204020204" pitchFamily="34" charset="-122"/>
                <a:ea typeface="微软雅黑" panose="020B0503020204020204" pitchFamily="34" charset="-122"/>
              </a:rPr>
              <a:t>API</a:t>
            </a:r>
            <a:r>
              <a:rPr lang="zh-CN" altLang="en-US" sz="2400">
                <a:latin typeface="微软雅黑" panose="020B0503020204020204" pitchFamily="34" charset="-122"/>
                <a:ea typeface="微软雅黑" panose="020B0503020204020204" pitchFamily="34" charset="-122"/>
              </a:rPr>
              <a:t>库实现的</a:t>
            </a:r>
            <a:r>
              <a:rPr lang="en-US" altLang="zh-CN" sz="2400">
                <a:latin typeface="微软雅黑" panose="020B0503020204020204" pitchFamily="34" charset="-122"/>
                <a:ea typeface="微软雅黑" panose="020B0503020204020204" pitchFamily="34" charset="-122"/>
              </a:rPr>
              <a:t>read</a:t>
            </a:r>
            <a:r>
              <a:rPr lang="zh-CN" altLang="en-US" sz="2400">
                <a:latin typeface="微软雅黑" panose="020B0503020204020204" pitchFamily="34" charset="-122"/>
                <a:ea typeface="微软雅黑" panose="020B0503020204020204" pitchFamily="34" charset="-122"/>
              </a:rPr>
              <a:t>函数中，对</a:t>
            </a:r>
            <a:r>
              <a:rPr lang="en-US" altLang="zh-CN" sz="2400">
                <a:latin typeface="微软雅黑" panose="020B0503020204020204" pitchFamily="34" charset="-122"/>
                <a:ea typeface="微软雅黑" panose="020B0503020204020204" pitchFamily="34" charset="-122"/>
              </a:rPr>
              <a:t>13</a:t>
            </a:r>
            <a:r>
              <a:rPr lang="zh-CN" altLang="en-US" sz="2400">
                <a:latin typeface="微软雅黑" panose="020B0503020204020204" pitchFamily="34" charset="-122"/>
                <a:ea typeface="微软雅黑" panose="020B0503020204020204" pitchFamily="34" charset="-122"/>
              </a:rPr>
              <a:t>号系统调用前的关键代码类似这样：</a:t>
            </a:r>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pPr marL="0" indent="0">
              <a:buNone/>
            </a:pPr>
            <a:r>
              <a:rPr lang="en-US" altLang="zh-CN" sz="2400">
                <a:latin typeface="微软雅黑" panose="020B0503020204020204" pitchFamily="34" charset="-122"/>
                <a:ea typeface="微软雅黑" panose="020B0503020204020204" pitchFamily="34" charset="-122"/>
              </a:rPr>
              <a:t>load B, fd</a:t>
            </a:r>
          </a:p>
          <a:p>
            <a:pPr marL="0" indent="0">
              <a:buNone/>
            </a:pPr>
            <a:r>
              <a:rPr lang="en-US" altLang="zh-CN" sz="2400">
                <a:latin typeface="微软雅黑" panose="020B0503020204020204" pitchFamily="34" charset="-122"/>
                <a:ea typeface="微软雅黑" panose="020B0503020204020204" pitchFamily="34" charset="-122"/>
              </a:rPr>
              <a:t>load X, buf</a:t>
            </a:r>
          </a:p>
          <a:p>
            <a:pPr marL="0" indent="0">
              <a:buNone/>
            </a:pPr>
            <a:r>
              <a:rPr lang="en-US" altLang="zh-CN" sz="2400">
                <a:latin typeface="微软雅黑" panose="020B0503020204020204" pitchFamily="34" charset="-122"/>
                <a:ea typeface="微软雅黑" panose="020B0503020204020204" pitchFamily="34" charset="-122"/>
              </a:rPr>
              <a:t>load Y, count</a:t>
            </a:r>
          </a:p>
          <a:p>
            <a:pPr marL="0" indent="0">
              <a:buNone/>
            </a:pPr>
            <a:r>
              <a:rPr lang="en-US" altLang="zh-CN" sz="2400">
                <a:latin typeface="微软雅黑" panose="020B0503020204020204" pitchFamily="34" charset="-122"/>
                <a:ea typeface="微软雅黑" panose="020B0503020204020204" pitchFamily="34" charset="-122"/>
              </a:rPr>
              <a:t>load A, 13</a:t>
            </a:r>
          </a:p>
          <a:p>
            <a:pPr marL="0" indent="0">
              <a:buNone/>
            </a:pPr>
            <a:r>
              <a:rPr lang="en-US" altLang="zh-CN" sz="2400">
                <a:latin typeface="微软雅黑" panose="020B0503020204020204" pitchFamily="34" charset="-122"/>
                <a:ea typeface="微软雅黑" panose="020B0503020204020204" pitchFamily="34" charset="-122"/>
              </a:rPr>
              <a:t>syscall</a:t>
            </a:r>
          </a:p>
          <a:p>
            <a:pPr marL="0" indent="0">
              <a:buNone/>
            </a:pPr>
            <a:r>
              <a:rPr lang="en-US" altLang="zh-CN" sz="2400">
                <a:latin typeface="微软雅黑" panose="020B0503020204020204" pitchFamily="34" charset="-122"/>
                <a:ea typeface="微软雅黑" panose="020B0503020204020204" pitchFamily="34" charset="-122"/>
              </a:rPr>
              <a:t>…</a:t>
            </a: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724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Parameter Passing via Table 5</a:t>
            </a:r>
            <a:endParaRPr lang="zh-CN" altLang="en-US"/>
          </a:p>
        </p:txBody>
      </p:sp>
      <p:sp>
        <p:nvSpPr>
          <p:cNvPr id="4" name="内容占位符 3"/>
          <p:cNvSpPr>
            <a:spLocks noGrp="1"/>
          </p:cNvSpPr>
          <p:nvPr>
            <p:ph idx="1"/>
          </p:nvPr>
        </p:nvSpPr>
        <p:spPr>
          <a:xfrm>
            <a:off x="2330450" y="1233489"/>
            <a:ext cx="8229600" cy="5023877"/>
          </a:xfrm>
        </p:spPr>
        <p:txBody>
          <a:bodyPr/>
          <a:lstStyle/>
          <a:p>
            <a:r>
              <a:rPr lang="zh-CN" altLang="en-US" sz="2000">
                <a:latin typeface="微软雅黑" panose="020B0503020204020204" pitchFamily="34" charset="-122"/>
                <a:ea typeface="微软雅黑" panose="020B0503020204020204" pitchFamily="34" charset="-122"/>
              </a:rPr>
              <a:t>在内核中，</a:t>
            </a:r>
            <a:r>
              <a:rPr lang="en-US" altLang="zh-CN" sz="2000">
                <a:latin typeface="微软雅黑" panose="020B0503020204020204" pitchFamily="34" charset="-122"/>
                <a:ea typeface="微软雅黑" panose="020B0503020204020204" pitchFamily="34" charset="-122"/>
              </a:rPr>
              <a:t>system call</a:t>
            </a:r>
            <a:r>
              <a:rPr lang="zh-CN" altLang="en-US" sz="2000">
                <a:latin typeface="微软雅黑" panose="020B0503020204020204" pitchFamily="34" charset="-122"/>
                <a:ea typeface="微软雅黑" panose="020B0503020204020204" pitchFamily="34" charset="-122"/>
              </a:rPr>
              <a:t>公共入口处理代码根据寄存器</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的值为</a:t>
            </a:r>
            <a:r>
              <a:rPr lang="en-US" altLang="zh-CN" sz="2000">
                <a:latin typeface="微软雅黑" panose="020B0503020204020204" pitchFamily="34" charset="-122"/>
                <a:ea typeface="微软雅黑" panose="020B0503020204020204" pitchFamily="34" charset="-122"/>
              </a:rPr>
              <a:t>13</a:t>
            </a:r>
            <a:r>
              <a:rPr lang="zh-CN" altLang="en-US" sz="2000">
                <a:latin typeface="微软雅黑" panose="020B0503020204020204" pitchFamily="34" charset="-122"/>
                <a:ea typeface="微软雅黑" panose="020B0503020204020204" pitchFamily="34" charset="-122"/>
              </a:rPr>
              <a:t>，跳转到处理</a:t>
            </a:r>
            <a:r>
              <a:rPr lang="en-US" altLang="zh-CN" sz="2000">
                <a:latin typeface="微软雅黑" panose="020B0503020204020204" pitchFamily="34" charset="-122"/>
                <a:ea typeface="微软雅黑" panose="020B0503020204020204" pitchFamily="34" charset="-122"/>
              </a:rPr>
              <a:t>13</a:t>
            </a:r>
            <a:r>
              <a:rPr lang="zh-CN" altLang="en-US" sz="2000">
                <a:latin typeface="微软雅黑" panose="020B0503020204020204" pitchFamily="34" charset="-122"/>
                <a:ea typeface="微软雅黑" panose="020B0503020204020204" pitchFamily="34" charset="-122"/>
              </a:rPr>
              <a:t>号系统调用的代码入口。</a:t>
            </a:r>
            <a:endParaRPr lang="en-US" altLang="zh-CN" sz="200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13</a:t>
            </a:r>
            <a:r>
              <a:rPr lang="zh-CN" altLang="en-US" sz="2000">
                <a:latin typeface="微软雅黑" panose="020B0503020204020204" pitchFamily="34" charset="-122"/>
                <a:ea typeface="微软雅黑" panose="020B0503020204020204" pitchFamily="34" charset="-122"/>
              </a:rPr>
              <a:t>号系统处理代码中实现到</a:t>
            </a:r>
            <a:r>
              <a:rPr lang="en-US" altLang="zh-CN" sz="2000">
                <a:latin typeface="微软雅黑" panose="020B0503020204020204" pitchFamily="34" charset="-122"/>
                <a:ea typeface="微软雅黑" panose="020B0503020204020204" pitchFamily="34" charset="-122"/>
              </a:rPr>
              <a:t>_kread</a:t>
            </a:r>
            <a:r>
              <a:rPr lang="zh-CN" altLang="en-US" sz="2000">
                <a:latin typeface="微软雅黑" panose="020B0503020204020204" pitchFamily="34" charset="-122"/>
                <a:ea typeface="微软雅黑" panose="020B0503020204020204" pitchFamily="34" charset="-122"/>
              </a:rPr>
              <a:t>函数调用的关键代码类似这样：</a:t>
            </a:r>
            <a:endParaRPr lang="en-US" altLang="zh-CN" sz="2000">
              <a:latin typeface="微软雅黑" panose="020B0503020204020204" pitchFamily="34" charset="-122"/>
              <a:ea typeface="微软雅黑" panose="020B0503020204020204" pitchFamily="34" charset="-122"/>
            </a:endParaRPr>
          </a:p>
          <a:p>
            <a:pPr marL="0" indent="0">
              <a:buNone/>
            </a:pP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push Y    // count</a:t>
            </a:r>
            <a:r>
              <a:rPr lang="zh-CN" altLang="en-US" sz="2000">
                <a:latin typeface="微软雅黑" panose="020B0503020204020204" pitchFamily="34" charset="-122"/>
                <a:ea typeface="微软雅黑" panose="020B0503020204020204" pitchFamily="34" charset="-122"/>
              </a:rPr>
              <a:t>入栈</a:t>
            </a: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push X    // buf</a:t>
            </a:r>
            <a:r>
              <a:rPr lang="zh-CN" altLang="en-US" sz="2000">
                <a:latin typeface="微软雅黑" panose="020B0503020204020204" pitchFamily="34" charset="-122"/>
                <a:ea typeface="微软雅黑" panose="020B0503020204020204" pitchFamily="34" charset="-122"/>
              </a:rPr>
              <a:t>入栈</a:t>
            </a: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push B    // fd</a:t>
            </a:r>
            <a:r>
              <a:rPr lang="zh-CN" altLang="en-US" sz="2000">
                <a:latin typeface="微软雅黑" panose="020B0503020204020204" pitchFamily="34" charset="-122"/>
                <a:ea typeface="微软雅黑" panose="020B0503020204020204" pitchFamily="34" charset="-122"/>
              </a:rPr>
              <a:t>入栈</a:t>
            </a: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call _kread</a:t>
            </a:r>
          </a:p>
          <a:p>
            <a:pPr marL="0" indent="0">
              <a:buNone/>
            </a:pPr>
            <a:r>
              <a:rPr lang="en-US" altLang="zh-CN" sz="2000">
                <a:latin typeface="微软雅黑" panose="020B0503020204020204" pitchFamily="34" charset="-122"/>
                <a:ea typeface="微软雅黑" panose="020B0503020204020204" pitchFamily="34" charset="-122"/>
              </a:rPr>
              <a:t>add sp, 12    /* </a:t>
            </a:r>
            <a:r>
              <a:rPr lang="zh-CN" altLang="en-US" sz="2000">
                <a:latin typeface="微软雅黑" panose="020B0503020204020204" pitchFamily="34" charset="-122"/>
                <a:ea typeface="微软雅黑" panose="020B0503020204020204" pitchFamily="34" charset="-122"/>
              </a:rPr>
              <a:t>恢复</a:t>
            </a:r>
            <a:r>
              <a:rPr lang="en-US" altLang="zh-CN" sz="2000">
                <a:latin typeface="微软雅黑" panose="020B0503020204020204" pitchFamily="34" charset="-122"/>
                <a:ea typeface="微软雅黑" panose="020B0503020204020204" pitchFamily="34" charset="-122"/>
              </a:rPr>
              <a:t>push Y</a:t>
            </a:r>
            <a:r>
              <a:rPr lang="zh-CN" altLang="en-US" sz="2000">
                <a:latin typeface="微软雅黑" panose="020B0503020204020204" pitchFamily="34" charset="-122"/>
                <a:ea typeface="微软雅黑" panose="020B0503020204020204" pitchFamily="34" charset="-122"/>
              </a:rPr>
              <a:t>前的栈指针寄存器</a:t>
            </a:r>
            <a:r>
              <a:rPr lang="en-US" altLang="zh-CN" sz="2000">
                <a:latin typeface="微软雅黑" panose="020B0503020204020204" pitchFamily="34" charset="-122"/>
                <a:ea typeface="微软雅黑" panose="020B0503020204020204" pitchFamily="34" charset="-122"/>
              </a:rPr>
              <a:t>sp</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个</a:t>
            </a:r>
            <a:r>
              <a:rPr lang="en-US" altLang="zh-CN" sz="2000">
                <a:latin typeface="微软雅黑" panose="020B0503020204020204" pitchFamily="34" charset="-122"/>
                <a:ea typeface="微软雅黑" panose="020B0503020204020204" pitchFamily="34" charset="-122"/>
              </a:rPr>
              <a:t>32</a:t>
            </a:r>
            <a:r>
              <a:rPr lang="zh-CN" altLang="en-US" sz="2000">
                <a:latin typeface="微软雅黑" panose="020B0503020204020204" pitchFamily="34" charset="-122"/>
                <a:ea typeface="微软雅黑" panose="020B0503020204020204" pitchFamily="34" charset="-122"/>
              </a:rPr>
              <a:t>比特，共</a:t>
            </a:r>
            <a:r>
              <a:rPr lang="en-US" altLang="zh-CN" sz="2000">
                <a:latin typeface="微软雅黑" panose="020B0503020204020204" pitchFamily="34" charset="-122"/>
                <a:ea typeface="微软雅黑" panose="020B0503020204020204" pitchFamily="34" charset="-122"/>
              </a:rPr>
              <a:t>12</a:t>
            </a:r>
            <a:r>
              <a:rPr lang="zh-CN" altLang="en-US" sz="2000">
                <a:latin typeface="微软雅黑" panose="020B0503020204020204" pitchFamily="34" charset="-122"/>
                <a:ea typeface="微软雅黑" panose="020B0503020204020204" pitchFamily="34" charset="-122"/>
              </a:rPr>
              <a:t>字节，所以需要把</a:t>
            </a:r>
            <a:r>
              <a:rPr lang="en-US" altLang="zh-CN" sz="2000">
                <a:latin typeface="微软雅黑" panose="020B0503020204020204" pitchFamily="34" charset="-122"/>
                <a:ea typeface="微软雅黑" panose="020B0503020204020204" pitchFamily="34" charset="-122"/>
              </a:rPr>
              <a:t>sp</a:t>
            </a:r>
            <a:r>
              <a:rPr lang="zh-CN" altLang="en-US" sz="2000">
                <a:latin typeface="微软雅黑" panose="020B0503020204020204" pitchFamily="34" charset="-122"/>
                <a:ea typeface="微软雅黑" panose="020B0503020204020204" pitchFamily="34" charset="-122"/>
              </a:rPr>
              <a:t>加上</a:t>
            </a:r>
            <a:r>
              <a:rPr lang="en-US" altLang="zh-CN" sz="2000">
                <a:latin typeface="微软雅黑" panose="020B0503020204020204" pitchFamily="34" charset="-122"/>
                <a:ea typeface="微软雅黑" panose="020B0503020204020204" pitchFamily="34" charset="-122"/>
              </a:rPr>
              <a:t>12</a:t>
            </a:r>
            <a:r>
              <a:rPr lang="zh-CN" altLang="en-US" sz="2000">
                <a:latin typeface="微软雅黑" panose="020B0503020204020204" pitchFamily="34" charset="-122"/>
                <a:ea typeface="微软雅黑" panose="020B0503020204020204" pitchFamily="34" charset="-122"/>
              </a:rPr>
              <a:t>，以恢复原值 </a:t>
            </a:r>
            <a:r>
              <a:rPr lang="en-US" altLang="zh-CN" sz="2000">
                <a:latin typeface="微软雅黑" panose="020B0503020204020204" pitchFamily="34" charset="-122"/>
                <a:ea typeface="微软雅黑" panose="020B0503020204020204" pitchFamily="34" charset="-122"/>
              </a:rPr>
              <a:t>*/</a:t>
            </a:r>
          </a:p>
          <a:p>
            <a:pPr marL="0" indent="0">
              <a:buNone/>
            </a:pPr>
            <a:r>
              <a:rPr lang="en-US" altLang="zh-CN" sz="2000">
                <a:latin typeface="微软雅黑" panose="020B0503020204020204" pitchFamily="34" charset="-122"/>
                <a:ea typeface="微软雅黑" panose="020B0503020204020204" pitchFamily="34" charset="-122"/>
              </a:rPr>
              <a:t>return           /* Return to user API function read. A</a:t>
            </a:r>
            <a:r>
              <a:rPr lang="zh-CN" altLang="en-US" sz="2000">
                <a:latin typeface="微软雅黑" panose="020B0503020204020204" pitchFamily="34" charset="-122"/>
                <a:ea typeface="微软雅黑" panose="020B0503020204020204" pitchFamily="34" charset="-122"/>
              </a:rPr>
              <a:t>寄存器值为实际读出的字节数或代表</a:t>
            </a:r>
            <a:r>
              <a:rPr lang="en-US" altLang="zh-CN" sz="2000">
                <a:latin typeface="微软雅黑" panose="020B0503020204020204" pitchFamily="34" charset="-122"/>
                <a:ea typeface="微软雅黑" panose="020B0503020204020204" pitchFamily="34" charset="-122"/>
              </a:rPr>
              <a:t>EOF</a:t>
            </a:r>
            <a:r>
              <a:rPr lang="zh-CN" altLang="en-US" sz="2000">
                <a:latin typeface="微软雅黑" panose="020B0503020204020204" pitchFamily="34" charset="-122"/>
                <a:ea typeface="微软雅黑" panose="020B0503020204020204" pitchFamily="34" charset="-122"/>
              </a:rPr>
              <a:t>的</a:t>
            </a:r>
            <a:r>
              <a:rPr lang="en-US" altLang="zh-CN" sz="200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或表示出错的</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buf</a:t>
            </a:r>
            <a:r>
              <a:rPr lang="zh-CN" altLang="en-US" sz="2000">
                <a:latin typeface="微软雅黑" panose="020B0503020204020204" pitchFamily="34" charset="-122"/>
                <a:ea typeface="微软雅黑" panose="020B0503020204020204" pitchFamily="34" charset="-122"/>
              </a:rPr>
              <a:t>指向的缓冲区中已存放了实际读到的数据 </a:t>
            </a:r>
            <a:r>
              <a:rPr lang="en-US" altLang="zh-CN" sz="2000">
                <a:latin typeface="微软雅黑" panose="020B0503020204020204" pitchFamily="34" charset="-122"/>
                <a:ea typeface="微软雅黑" panose="020B0503020204020204" pitchFamily="34" charset="-122"/>
              </a:rPr>
              <a:t>*/</a:t>
            </a:r>
          </a:p>
          <a:p>
            <a:endParaRPr lang="en-US" altLang="zh-CN" sz="2000">
              <a:latin typeface="微软雅黑" panose="020B0503020204020204" pitchFamily="34" charset="-122"/>
              <a:ea typeface="微软雅黑" panose="020B0503020204020204" pitchFamily="34" charset="-122"/>
            </a:endParaRPr>
          </a:p>
          <a:p>
            <a:endParaRPr lang="en-US" altLang="zh-CN" sz="2000">
              <a:latin typeface="微软雅黑" panose="020B0503020204020204" pitchFamily="34" charset="-122"/>
              <a:ea typeface="微软雅黑" panose="020B0503020204020204" pitchFamily="34" charset="-122"/>
            </a:endParaRPr>
          </a:p>
          <a:p>
            <a:endParaRPr lang="en-US" altLang="zh-CN"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5919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Parameter Passing via Table 6</a:t>
            </a:r>
            <a:endParaRPr lang="zh-CN" altLang="en-US"/>
          </a:p>
        </p:txBody>
      </p:sp>
      <p:sp>
        <p:nvSpPr>
          <p:cNvPr id="4" name="内容占位符 3"/>
          <p:cNvSpPr>
            <a:spLocks noGrp="1"/>
          </p:cNvSpPr>
          <p:nvPr>
            <p:ph idx="1"/>
          </p:nvPr>
        </p:nvSpPr>
        <p:spPr>
          <a:xfrm>
            <a:off x="2330450" y="1233489"/>
            <a:ext cx="8229600" cy="5023877"/>
          </a:xfrm>
        </p:spPr>
        <p:txBody>
          <a:bodyPr/>
          <a:lstStyle/>
          <a:p>
            <a:r>
              <a:rPr lang="zh-CN" altLang="en-US" sz="2400">
                <a:latin typeface="微软雅黑" panose="020B0503020204020204" pitchFamily="34" charset="-122"/>
                <a:ea typeface="微软雅黑" panose="020B0503020204020204" pitchFamily="34" charset="-122"/>
              </a:rPr>
              <a:t>在</a:t>
            </a:r>
            <a:r>
              <a:rPr lang="en-US" altLang="zh-CN" sz="2400">
                <a:latin typeface="微软雅黑" panose="020B0503020204020204" pitchFamily="34" charset="-122"/>
                <a:ea typeface="微软雅黑" panose="020B0503020204020204" pitchFamily="34" charset="-122"/>
              </a:rPr>
              <a:t>read</a:t>
            </a:r>
            <a:r>
              <a:rPr lang="zh-CN" altLang="en-US" sz="2400">
                <a:latin typeface="微软雅黑" panose="020B0503020204020204" pitchFamily="34" charset="-122"/>
                <a:ea typeface="微软雅黑" panose="020B0503020204020204" pitchFamily="34" charset="-122"/>
              </a:rPr>
              <a:t>这个例子中，进入</a:t>
            </a:r>
            <a:r>
              <a:rPr lang="en-US" altLang="zh-CN" sz="2400">
                <a:latin typeface="微软雅黑" panose="020B0503020204020204" pitchFamily="34" charset="-122"/>
                <a:ea typeface="微软雅黑" panose="020B0503020204020204" pitchFamily="34" charset="-122"/>
              </a:rPr>
              <a:t>system call</a:t>
            </a:r>
            <a:r>
              <a:rPr lang="zh-CN" altLang="en-US" sz="2400">
                <a:latin typeface="微软雅黑" panose="020B0503020204020204" pitchFamily="34" charset="-122"/>
                <a:ea typeface="微软雅黑" panose="020B0503020204020204" pitchFamily="34" charset="-122"/>
              </a:rPr>
              <a:t>的参数全部用寄存器传递，从</a:t>
            </a:r>
            <a:r>
              <a:rPr lang="en-US" altLang="zh-CN" sz="2400">
                <a:latin typeface="微软雅黑" panose="020B0503020204020204" pitchFamily="34" charset="-122"/>
                <a:ea typeface="微软雅黑" panose="020B0503020204020204" pitchFamily="34" charset="-122"/>
              </a:rPr>
              <a:t>system call</a:t>
            </a:r>
            <a:r>
              <a:rPr lang="zh-CN" altLang="en-US" sz="2400">
                <a:latin typeface="微软雅黑" panose="020B0503020204020204" pitchFamily="34" charset="-122"/>
                <a:ea typeface="微软雅黑" panose="020B0503020204020204" pitchFamily="34" charset="-122"/>
              </a:rPr>
              <a:t>的返回值采用寄存器</a:t>
            </a: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与数据块结合的方式</a:t>
            </a:r>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那么对于</a:t>
            </a:r>
            <a:r>
              <a:rPr lang="en-US" altLang="zh-CN" sz="2400">
                <a:latin typeface="微软雅黑" panose="020B0503020204020204" pitchFamily="34" charset="-122"/>
                <a:ea typeface="微软雅黑" panose="020B0503020204020204" pitchFamily="34" charset="-122"/>
              </a:rPr>
              <a:t>write</a:t>
            </a:r>
            <a:r>
              <a:rPr lang="zh-CN" altLang="en-US" sz="2400">
                <a:latin typeface="微软雅黑" panose="020B0503020204020204" pitchFamily="34" charset="-122"/>
                <a:ea typeface="微软雅黑" panose="020B0503020204020204" pitchFamily="34" charset="-122"/>
              </a:rPr>
              <a:t>系统调用的实现，与</a:t>
            </a:r>
            <a:r>
              <a:rPr lang="en-US" altLang="zh-CN" sz="2400">
                <a:latin typeface="微软雅黑" panose="020B0503020204020204" pitchFamily="34" charset="-122"/>
                <a:ea typeface="微软雅黑" panose="020B0503020204020204" pitchFamily="34" charset="-122"/>
              </a:rPr>
              <a:t>read</a:t>
            </a:r>
            <a:r>
              <a:rPr lang="zh-CN" altLang="en-US" sz="2400">
                <a:latin typeface="微软雅黑" panose="020B0503020204020204" pitchFamily="34" charset="-122"/>
                <a:ea typeface="微软雅黑" panose="020B0503020204020204" pitchFamily="34" charset="-122"/>
              </a:rPr>
              <a:t>非常类似。只不过发出</a:t>
            </a:r>
            <a:r>
              <a:rPr lang="en-US" altLang="zh-CN" sz="2400">
                <a:latin typeface="微软雅黑" panose="020B0503020204020204" pitchFamily="34" charset="-122"/>
                <a:ea typeface="微软雅黑" panose="020B0503020204020204" pitchFamily="34" charset="-122"/>
              </a:rPr>
              <a:t>syscall</a:t>
            </a:r>
            <a:r>
              <a:rPr lang="zh-CN" altLang="en-US" sz="2400">
                <a:latin typeface="微软雅黑" panose="020B0503020204020204" pitchFamily="34" charset="-122"/>
                <a:ea typeface="微软雅黑" panose="020B0503020204020204" pitchFamily="34" charset="-122"/>
              </a:rPr>
              <a:t>调用时，</a:t>
            </a: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寄存器的值不是</a:t>
            </a:r>
            <a:r>
              <a:rPr lang="en-US" altLang="zh-CN" sz="2400">
                <a:latin typeface="微软雅黑" panose="020B0503020204020204" pitchFamily="34" charset="-122"/>
                <a:ea typeface="微软雅黑" panose="020B0503020204020204" pitchFamily="34" charset="-122"/>
              </a:rPr>
              <a:t>13</a:t>
            </a:r>
            <a:r>
              <a:rPr lang="zh-CN" altLang="en-US" sz="2400">
                <a:latin typeface="微软雅黑" panose="020B0503020204020204" pitchFamily="34" charset="-122"/>
                <a:ea typeface="微软雅黑" panose="020B0503020204020204" pitchFamily="34" charset="-122"/>
              </a:rPr>
              <a:t>，而是系统约定的，代表</a:t>
            </a:r>
            <a:r>
              <a:rPr lang="en-US" altLang="zh-CN" sz="2400">
                <a:latin typeface="微软雅黑" panose="020B0503020204020204" pitchFamily="34" charset="-122"/>
                <a:ea typeface="微软雅黑" panose="020B0503020204020204" pitchFamily="34" charset="-122"/>
              </a:rPr>
              <a:t>write</a:t>
            </a:r>
            <a:r>
              <a:rPr lang="zh-CN" altLang="en-US" sz="2400">
                <a:latin typeface="微软雅黑" panose="020B0503020204020204" pitchFamily="34" charset="-122"/>
                <a:ea typeface="微软雅黑" panose="020B0503020204020204" pitchFamily="34" charset="-122"/>
              </a:rPr>
              <a:t>的其他值。且发出</a:t>
            </a:r>
            <a:r>
              <a:rPr lang="en-US" altLang="zh-CN" sz="2400">
                <a:latin typeface="微软雅黑" panose="020B0503020204020204" pitchFamily="34" charset="-122"/>
                <a:ea typeface="微软雅黑" panose="020B0503020204020204" pitchFamily="34" charset="-122"/>
              </a:rPr>
              <a:t>syscall</a:t>
            </a:r>
            <a:r>
              <a:rPr lang="zh-CN" altLang="en-US" sz="2400">
                <a:latin typeface="微软雅黑" panose="020B0503020204020204" pitchFamily="34" charset="-122"/>
                <a:ea typeface="微软雅黑" panose="020B0503020204020204" pitchFamily="34" charset="-122"/>
              </a:rPr>
              <a:t>调用时，</a:t>
            </a:r>
            <a:r>
              <a:rPr lang="en-US" altLang="zh-CN" sz="2400">
                <a:latin typeface="微软雅黑" panose="020B0503020204020204" pitchFamily="34" charset="-122"/>
                <a:ea typeface="微软雅黑" panose="020B0503020204020204" pitchFamily="34" charset="-122"/>
              </a:rPr>
              <a:t>buf</a:t>
            </a:r>
            <a:r>
              <a:rPr lang="zh-CN" altLang="en-US" sz="2400">
                <a:latin typeface="微软雅黑" panose="020B0503020204020204" pitchFamily="34" charset="-122"/>
                <a:ea typeface="微软雅黑" panose="020B0503020204020204" pitchFamily="34" charset="-122"/>
              </a:rPr>
              <a:t>中已存贮了待写入的数据</a:t>
            </a:r>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当然对其他的系统调用，</a:t>
            </a:r>
            <a:r>
              <a:rPr lang="en-US" altLang="zh-CN" sz="2400">
                <a:latin typeface="微软雅黑" panose="020B0503020204020204" pitchFamily="34" charset="-122"/>
                <a:ea typeface="微软雅黑" panose="020B0503020204020204" pitchFamily="34" charset="-122"/>
              </a:rPr>
              <a:t>buf</a:t>
            </a:r>
            <a:r>
              <a:rPr lang="zh-CN" altLang="en-US" sz="2400">
                <a:latin typeface="微软雅黑" panose="020B0503020204020204" pitchFamily="34" charset="-122"/>
                <a:ea typeface="微软雅黑" panose="020B0503020204020204" pitchFamily="34" charset="-122"/>
              </a:rPr>
              <a:t>可以存贮两侧约定好的任意数据结构，比如</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语言中的</a:t>
            </a:r>
            <a:r>
              <a:rPr lang="en-US" altLang="zh-CN" sz="2400">
                <a:latin typeface="微软雅黑" panose="020B0503020204020204" pitchFamily="34" charset="-122"/>
                <a:ea typeface="微软雅黑" panose="020B0503020204020204" pitchFamily="34" charset="-122"/>
              </a:rPr>
              <a:t>struct</a:t>
            </a: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4913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97075" y="214313"/>
            <a:ext cx="8229600" cy="576262"/>
          </a:xfrm>
        </p:spPr>
        <p:txBody>
          <a:bodyPr/>
          <a:lstStyle/>
          <a:p>
            <a:pPr eaLnBrk="1" hangingPunct="1"/>
            <a:r>
              <a:rPr lang="en-US" altLang="zh-CN"/>
              <a:t>2.4 Types of System Calls</a:t>
            </a:r>
          </a:p>
        </p:txBody>
      </p:sp>
      <p:sp>
        <p:nvSpPr>
          <p:cNvPr id="46083" name="Rectangle 4"/>
          <p:cNvSpPr>
            <a:spLocks noGrp="1" noChangeArrowheads="1"/>
          </p:cNvSpPr>
          <p:nvPr>
            <p:ph type="body" idx="1"/>
          </p:nvPr>
        </p:nvSpPr>
        <p:spPr>
          <a:xfrm>
            <a:off x="1997074" y="1138239"/>
            <a:ext cx="8966933" cy="5083453"/>
          </a:xfrm>
        </p:spPr>
        <p:txBody>
          <a:bodyPr/>
          <a:lstStyle/>
          <a:p>
            <a:r>
              <a:rPr lang="en-US" altLang="zh-CN" sz="2000" b="1"/>
              <a:t>Process control</a:t>
            </a:r>
          </a:p>
          <a:p>
            <a:pPr lvl="1"/>
            <a:r>
              <a:rPr lang="en-US" altLang="zh-CN" sz="2000"/>
              <a:t>create process, terminate process</a:t>
            </a:r>
          </a:p>
          <a:p>
            <a:pPr lvl="1"/>
            <a:r>
              <a:rPr lang="en-US" altLang="zh-CN" sz="2000"/>
              <a:t>end, abort</a:t>
            </a:r>
          </a:p>
          <a:p>
            <a:pPr lvl="1"/>
            <a:r>
              <a:rPr lang="en-US" altLang="zh-CN" sz="2000"/>
              <a:t>load, execute</a:t>
            </a:r>
          </a:p>
          <a:p>
            <a:pPr lvl="1"/>
            <a:r>
              <a:rPr lang="en-US" altLang="zh-CN" sz="2000"/>
              <a:t>get process attributes, set process attributes</a:t>
            </a:r>
          </a:p>
          <a:p>
            <a:pPr lvl="1"/>
            <a:r>
              <a:rPr lang="en-US" altLang="zh-CN" sz="2000"/>
              <a:t>wait for time</a:t>
            </a:r>
          </a:p>
          <a:p>
            <a:pPr lvl="1"/>
            <a:r>
              <a:rPr lang="en-US" altLang="zh-CN" sz="2000"/>
              <a:t>wait event, signal event</a:t>
            </a:r>
          </a:p>
          <a:p>
            <a:pPr lvl="1"/>
            <a:r>
              <a:rPr lang="en-US" altLang="zh-CN" sz="2000"/>
              <a:t>allocate and free memory</a:t>
            </a:r>
          </a:p>
          <a:p>
            <a:pPr lvl="1"/>
            <a:r>
              <a:rPr lang="en-US" altLang="zh-CN" sz="2000"/>
              <a:t>Dump memory if error</a:t>
            </a:r>
          </a:p>
          <a:p>
            <a:pPr lvl="1"/>
            <a:r>
              <a:rPr lang="en-US" altLang="zh-CN" sz="2000" b="1">
                <a:solidFill>
                  <a:srgbClr val="3366FF"/>
                </a:solidFill>
              </a:rPr>
              <a:t>Debugger</a:t>
            </a:r>
            <a:r>
              <a:rPr lang="en-US" altLang="zh-CN" sz="2000"/>
              <a:t> for determining </a:t>
            </a:r>
            <a:r>
              <a:rPr lang="en-US" altLang="zh-CN" sz="2000" b="1">
                <a:solidFill>
                  <a:srgbClr val="3366FF"/>
                </a:solidFill>
              </a:rPr>
              <a:t>bugs, single step </a:t>
            </a:r>
            <a:r>
              <a:rPr lang="en-US" altLang="zh-CN" sz="2000"/>
              <a:t>execution</a:t>
            </a:r>
          </a:p>
          <a:p>
            <a:pPr lvl="1"/>
            <a:r>
              <a:rPr lang="en-US" altLang="zh-CN" sz="2000" b="1">
                <a:solidFill>
                  <a:srgbClr val="3366FF"/>
                </a:solidFill>
              </a:rPr>
              <a:t>Locks</a:t>
            </a:r>
            <a:r>
              <a:rPr lang="en-US" altLang="zh-CN" sz="2000"/>
              <a:t> for managing access to shared data between processes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81200" y="198438"/>
            <a:ext cx="8229600" cy="576262"/>
          </a:xfrm>
        </p:spPr>
        <p:txBody>
          <a:bodyPr/>
          <a:lstStyle/>
          <a:p>
            <a:pPr eaLnBrk="1" hangingPunct="1"/>
            <a:r>
              <a:rPr lang="en-US" altLang="zh-CN"/>
              <a:t>Types of System Calls</a:t>
            </a:r>
          </a:p>
        </p:txBody>
      </p:sp>
      <p:sp>
        <p:nvSpPr>
          <p:cNvPr id="48131" name="Rectangle 4"/>
          <p:cNvSpPr>
            <a:spLocks noGrp="1" noChangeArrowheads="1"/>
          </p:cNvSpPr>
          <p:nvPr>
            <p:ph type="body" idx="1"/>
          </p:nvPr>
        </p:nvSpPr>
        <p:spPr>
          <a:xfrm>
            <a:off x="2330450" y="1233489"/>
            <a:ext cx="8229600" cy="5035337"/>
          </a:xfrm>
        </p:spPr>
        <p:txBody>
          <a:bodyPr/>
          <a:lstStyle/>
          <a:p>
            <a:r>
              <a:rPr lang="en-US" altLang="zh-CN" sz="2400" b="1"/>
              <a:t>File management</a:t>
            </a:r>
          </a:p>
          <a:p>
            <a:pPr lvl="1"/>
            <a:r>
              <a:rPr lang="en-US" altLang="zh-CN" sz="2400"/>
              <a:t>create file, delete file</a:t>
            </a:r>
          </a:p>
          <a:p>
            <a:pPr lvl="1"/>
            <a:r>
              <a:rPr lang="en-US" altLang="zh-CN" sz="2400"/>
              <a:t>open, close file</a:t>
            </a:r>
          </a:p>
          <a:p>
            <a:pPr lvl="1"/>
            <a:r>
              <a:rPr lang="en-US" altLang="zh-CN" sz="2400"/>
              <a:t>read, write, reposition</a:t>
            </a:r>
          </a:p>
          <a:p>
            <a:pPr lvl="1"/>
            <a:r>
              <a:rPr lang="en-US" altLang="zh-CN" sz="2400"/>
              <a:t>get and set file attributes</a:t>
            </a:r>
          </a:p>
          <a:p>
            <a:r>
              <a:rPr lang="en-US" altLang="zh-CN" sz="2400" b="1"/>
              <a:t>Device management</a:t>
            </a:r>
          </a:p>
          <a:p>
            <a:pPr lvl="1"/>
            <a:r>
              <a:rPr lang="en-US" altLang="zh-CN" sz="2400"/>
              <a:t>request device, release device</a:t>
            </a:r>
          </a:p>
          <a:p>
            <a:pPr lvl="1"/>
            <a:r>
              <a:rPr lang="en-US" altLang="zh-CN" sz="2400"/>
              <a:t>read, write, reposition</a:t>
            </a:r>
          </a:p>
          <a:p>
            <a:pPr lvl="1"/>
            <a:r>
              <a:rPr lang="en-US" altLang="zh-CN" sz="2400"/>
              <a:t>get device attributes, set device attributes</a:t>
            </a:r>
          </a:p>
          <a:p>
            <a:pPr lvl="1"/>
            <a:r>
              <a:rPr lang="en-US" altLang="zh-CN" sz="2400"/>
              <a:t>logically attach or detach devices</a:t>
            </a:r>
          </a:p>
          <a:p>
            <a:pPr lvl="1"/>
            <a:endParaRPr lang="en-US" altLang="zh-CN"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60575" y="198438"/>
            <a:ext cx="8229600" cy="576262"/>
          </a:xfrm>
        </p:spPr>
        <p:txBody>
          <a:bodyPr/>
          <a:lstStyle/>
          <a:p>
            <a:pPr eaLnBrk="1" hangingPunct="1"/>
            <a:r>
              <a:rPr lang="en-US" altLang="zh-CN"/>
              <a:t>Types of System Calls (Cont.)</a:t>
            </a:r>
          </a:p>
        </p:txBody>
      </p:sp>
      <p:sp>
        <p:nvSpPr>
          <p:cNvPr id="50179" name="Rectangle 4"/>
          <p:cNvSpPr>
            <a:spLocks noGrp="1" noChangeArrowheads="1"/>
          </p:cNvSpPr>
          <p:nvPr>
            <p:ph type="body" idx="1"/>
          </p:nvPr>
        </p:nvSpPr>
        <p:spPr>
          <a:xfrm>
            <a:off x="1389185" y="1233489"/>
            <a:ext cx="9794629" cy="4921127"/>
          </a:xfrm>
        </p:spPr>
        <p:txBody>
          <a:bodyPr/>
          <a:lstStyle/>
          <a:p>
            <a:r>
              <a:rPr lang="en-US" altLang="zh-CN" sz="2000" b="1"/>
              <a:t>Information maintenance</a:t>
            </a:r>
          </a:p>
          <a:p>
            <a:pPr lvl="1"/>
            <a:r>
              <a:rPr lang="en-US" altLang="zh-CN" sz="2000"/>
              <a:t>get time or date, set time or date</a:t>
            </a:r>
          </a:p>
          <a:p>
            <a:pPr lvl="1"/>
            <a:r>
              <a:rPr lang="en-US" altLang="zh-CN" sz="2000"/>
              <a:t>get system data, set system data</a:t>
            </a:r>
          </a:p>
          <a:p>
            <a:pPr lvl="1"/>
            <a:r>
              <a:rPr lang="en-US" altLang="zh-CN" sz="2000"/>
              <a:t>get and set process, file, or device attributes</a:t>
            </a:r>
          </a:p>
          <a:p>
            <a:r>
              <a:rPr lang="en-US" altLang="zh-CN" sz="2000" b="1"/>
              <a:t>Communications</a:t>
            </a:r>
          </a:p>
          <a:p>
            <a:pPr lvl="1"/>
            <a:r>
              <a:rPr lang="en-US" altLang="zh-CN" sz="2000"/>
              <a:t>create, delete communication connection</a:t>
            </a:r>
          </a:p>
          <a:p>
            <a:pPr lvl="1"/>
            <a:r>
              <a:rPr lang="en-US" altLang="zh-CN" sz="2000"/>
              <a:t>send, receive messages if </a:t>
            </a:r>
            <a:r>
              <a:rPr lang="en-US" altLang="zh-CN" sz="2000" b="1">
                <a:solidFill>
                  <a:srgbClr val="3366FF"/>
                </a:solidFill>
              </a:rPr>
              <a:t>message passing model </a:t>
            </a:r>
            <a:r>
              <a:rPr lang="en-US" altLang="zh-CN" sz="2000"/>
              <a:t>to </a:t>
            </a:r>
            <a:r>
              <a:rPr lang="en-US" altLang="zh-CN" sz="2000" b="1">
                <a:solidFill>
                  <a:srgbClr val="3366FF"/>
                </a:solidFill>
              </a:rPr>
              <a:t>host name</a:t>
            </a:r>
            <a:r>
              <a:rPr lang="en-US" altLang="zh-CN" sz="2000"/>
              <a:t> or </a:t>
            </a:r>
            <a:r>
              <a:rPr lang="en-US" altLang="zh-CN" sz="2000" b="1">
                <a:solidFill>
                  <a:srgbClr val="3366FF"/>
                </a:solidFill>
              </a:rPr>
              <a:t>process name</a:t>
            </a:r>
          </a:p>
          <a:p>
            <a:pPr lvl="2"/>
            <a:r>
              <a:rPr lang="en-US" altLang="zh-CN" sz="2000"/>
              <a:t>From</a:t>
            </a:r>
            <a:r>
              <a:rPr lang="en-US" altLang="zh-CN" sz="2000" b="1">
                <a:solidFill>
                  <a:srgbClr val="3366FF"/>
                </a:solidFill>
              </a:rPr>
              <a:t> client </a:t>
            </a:r>
            <a:r>
              <a:rPr lang="en-US" altLang="zh-CN" sz="2000"/>
              <a:t>to</a:t>
            </a:r>
            <a:r>
              <a:rPr lang="en-US" altLang="zh-CN" sz="2000" b="1">
                <a:solidFill>
                  <a:srgbClr val="3366FF"/>
                </a:solidFill>
              </a:rPr>
              <a:t> server</a:t>
            </a:r>
          </a:p>
          <a:p>
            <a:pPr lvl="1"/>
            <a:r>
              <a:rPr lang="en-US" altLang="zh-CN" sz="2000" b="1">
                <a:solidFill>
                  <a:srgbClr val="3366FF"/>
                </a:solidFill>
              </a:rPr>
              <a:t>Shared-memory model </a:t>
            </a:r>
            <a:r>
              <a:rPr lang="en-US" altLang="zh-CN" sz="2000"/>
              <a:t>create and gain access to memory regions</a:t>
            </a:r>
          </a:p>
          <a:p>
            <a:pPr lvl="1"/>
            <a:r>
              <a:rPr lang="en-US" altLang="zh-CN" sz="2000"/>
              <a:t>transfer status information</a:t>
            </a:r>
          </a:p>
          <a:p>
            <a:pPr lvl="1"/>
            <a:r>
              <a:rPr lang="en-US" altLang="zh-CN" sz="2000"/>
              <a:t>attach and detach remote devices</a:t>
            </a:r>
          </a:p>
        </p:txBody>
      </p:sp>
      <p:sp>
        <p:nvSpPr>
          <p:cNvPr id="3" name="文本框 2">
            <a:hlinkClick r:id="rId3" action="ppaction://hlinkfile" tooltip="当前用户数，OS版本，内存及磁盘使用等信息"/>
            <a:extLst>
              <a:ext uri="{FF2B5EF4-FFF2-40B4-BE49-F238E27FC236}">
                <a16:creationId xmlns:a16="http://schemas.microsoft.com/office/drawing/2014/main" id="{47DA0F07-CA33-4610-AAEA-AE773E0364DC}"/>
              </a:ext>
            </a:extLst>
          </p:cNvPr>
          <p:cNvSpPr txBox="1"/>
          <p:nvPr/>
        </p:nvSpPr>
        <p:spPr>
          <a:xfrm>
            <a:off x="2113089" y="2101362"/>
            <a:ext cx="4862147" cy="369332"/>
          </a:xfrm>
          <a:prstGeom prst="rect">
            <a:avLst/>
          </a:prstGeom>
          <a:solidFill>
            <a:schemeClr val="bg1"/>
          </a:solidFill>
        </p:spPr>
        <p:txBody>
          <a:bodyPr wrap="square" rtlCol="0">
            <a:spAutoFit/>
          </a:bodyPr>
          <a:lstStyle/>
          <a:p>
            <a:r>
              <a:rPr lang="en-US" altLang="zh-CN">
                <a:latin typeface="+mn-ea"/>
                <a:ea typeface="+mn-ea"/>
              </a:rPr>
              <a:t>get system data, set system data</a:t>
            </a:r>
            <a:endParaRPr lang="zh-CN" altLang="en-US">
              <a:latin typeface="+mn-ea"/>
              <a:ea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028825" y="198438"/>
            <a:ext cx="8229600" cy="576262"/>
          </a:xfrm>
        </p:spPr>
        <p:txBody>
          <a:bodyPr/>
          <a:lstStyle/>
          <a:p>
            <a:pPr eaLnBrk="1" hangingPunct="1"/>
            <a:r>
              <a:rPr lang="en-US" altLang="zh-CN"/>
              <a:t>Types of System Calls (Cont.)</a:t>
            </a:r>
          </a:p>
        </p:txBody>
      </p:sp>
      <p:sp>
        <p:nvSpPr>
          <p:cNvPr id="52227" name="Rectangle 4"/>
          <p:cNvSpPr>
            <a:spLocks noGrp="1" noChangeArrowheads="1"/>
          </p:cNvSpPr>
          <p:nvPr>
            <p:ph type="body" idx="1"/>
          </p:nvPr>
        </p:nvSpPr>
        <p:spPr>
          <a:xfrm>
            <a:off x="2028824" y="1233489"/>
            <a:ext cx="9553575" cy="4530725"/>
          </a:xfrm>
        </p:spPr>
        <p:txBody>
          <a:bodyPr/>
          <a:lstStyle/>
          <a:p>
            <a:r>
              <a:rPr lang="en-US" altLang="zh-CN" sz="2400" b="1"/>
              <a:t>Protection</a:t>
            </a:r>
          </a:p>
          <a:p>
            <a:pPr lvl="1"/>
            <a:r>
              <a:rPr lang="en-US" altLang="zh-CN" sz="2400"/>
              <a:t>Control access to resources</a:t>
            </a:r>
          </a:p>
          <a:p>
            <a:pPr lvl="1"/>
            <a:r>
              <a:rPr lang="en-US" altLang="zh-CN" sz="2400"/>
              <a:t>Get and set permissions</a:t>
            </a:r>
          </a:p>
          <a:p>
            <a:pPr lvl="1"/>
            <a:r>
              <a:rPr lang="en-US" altLang="zh-CN" sz="2400"/>
              <a:t>Allow and deny user access</a:t>
            </a:r>
          </a:p>
          <a:p>
            <a:pPr lvl="1"/>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87600" y="127001"/>
            <a:ext cx="8553450" cy="576263"/>
          </a:xfrm>
        </p:spPr>
        <p:txBody>
          <a:bodyPr/>
          <a:lstStyle/>
          <a:p>
            <a:pPr eaLnBrk="1" hangingPunct="1"/>
            <a:r>
              <a:rPr lang="en-US" altLang="zh-CN" sz="3000"/>
              <a:t>Chapter 2:  Operating-System Structures</a:t>
            </a:r>
          </a:p>
        </p:txBody>
      </p:sp>
      <p:sp>
        <p:nvSpPr>
          <p:cNvPr id="9219" name="Rectangle 3"/>
          <p:cNvSpPr>
            <a:spLocks noGrp="1" noChangeArrowheads="1"/>
          </p:cNvSpPr>
          <p:nvPr>
            <p:ph type="body" idx="1"/>
          </p:nvPr>
        </p:nvSpPr>
        <p:spPr>
          <a:xfrm>
            <a:off x="2378075" y="1138239"/>
            <a:ext cx="8229600" cy="5060338"/>
          </a:xfrm>
        </p:spPr>
        <p:txBody>
          <a:bodyPr/>
          <a:lstStyle/>
          <a:p>
            <a:r>
              <a:rPr lang="en-US" altLang="zh-CN" sz="2400"/>
              <a:t>Operating System Services</a:t>
            </a:r>
          </a:p>
          <a:p>
            <a:r>
              <a:rPr lang="en-US" altLang="zh-CN" sz="2400"/>
              <a:t>User Operating System Interface</a:t>
            </a:r>
          </a:p>
          <a:p>
            <a:r>
              <a:rPr lang="en-US" altLang="zh-CN" sz="2400"/>
              <a:t>System Calls</a:t>
            </a:r>
          </a:p>
          <a:p>
            <a:r>
              <a:rPr lang="en-US" altLang="zh-CN" sz="2400"/>
              <a:t>Types of System Calls</a:t>
            </a:r>
          </a:p>
          <a:p>
            <a:r>
              <a:rPr lang="en-US" altLang="zh-CN" sz="2400"/>
              <a:t>System Programs</a:t>
            </a:r>
          </a:p>
          <a:p>
            <a:r>
              <a:rPr lang="en-US" altLang="zh-CN" sz="2400"/>
              <a:t>Operating System Design and Implementation</a:t>
            </a:r>
          </a:p>
          <a:p>
            <a:r>
              <a:rPr lang="en-US" altLang="zh-CN" sz="2400"/>
              <a:t>Operating System Structure</a:t>
            </a:r>
          </a:p>
          <a:p>
            <a:r>
              <a:rPr lang="en-US" altLang="zh-CN" sz="2400"/>
              <a:t>Virtual Machines</a:t>
            </a:r>
          </a:p>
          <a:p>
            <a:r>
              <a:rPr lang="en-US" altLang="zh-CN" sz="2400"/>
              <a:t>Operating System Generation</a:t>
            </a:r>
          </a:p>
          <a:p>
            <a:r>
              <a:rPr lang="en-US" altLang="zh-CN" sz="2400"/>
              <a:t>System Boot</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a:xfrm>
            <a:off x="1943100" y="106363"/>
            <a:ext cx="8754492" cy="576262"/>
          </a:xfrm>
        </p:spPr>
        <p:txBody>
          <a:bodyPr/>
          <a:lstStyle/>
          <a:p>
            <a:pPr eaLnBrk="1" hangingPunct="1"/>
            <a:r>
              <a:rPr lang="en-US" altLang="zh-CN" sz="2800"/>
              <a:t>Examples of Windows and  Unix System Calls</a:t>
            </a:r>
          </a:p>
        </p:txBody>
      </p:sp>
      <p:pic>
        <p:nvPicPr>
          <p:cNvPr id="7170" name="Picture 2" descr="C:\Users\U1\Downloads\图片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850900"/>
            <a:ext cx="8335108" cy="6007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981200" y="184151"/>
            <a:ext cx="8229600" cy="576263"/>
          </a:xfrm>
        </p:spPr>
        <p:txBody>
          <a:bodyPr/>
          <a:lstStyle/>
          <a:p>
            <a:pPr eaLnBrk="1" hangingPunct="1"/>
            <a:r>
              <a:rPr lang="en-US" altLang="zh-CN"/>
              <a:t>Standard C Library Example</a:t>
            </a:r>
          </a:p>
        </p:txBody>
      </p:sp>
      <p:sp>
        <p:nvSpPr>
          <p:cNvPr id="56323" name="Rectangle 3"/>
          <p:cNvSpPr>
            <a:spLocks noGrp="1" noChangeArrowheads="1"/>
          </p:cNvSpPr>
          <p:nvPr>
            <p:ph type="body" idx="1"/>
          </p:nvPr>
        </p:nvSpPr>
        <p:spPr>
          <a:xfrm>
            <a:off x="1429305" y="931116"/>
            <a:ext cx="8505271" cy="5078412"/>
          </a:xfrm>
        </p:spPr>
        <p:txBody>
          <a:bodyPr/>
          <a:lstStyle/>
          <a:p>
            <a:r>
              <a:rPr lang="en-US" altLang="zh-CN"/>
              <a:t>C program invoking printf() library call, which calls write() system call</a:t>
            </a:r>
          </a:p>
        </p:txBody>
      </p:sp>
      <p:pic>
        <p:nvPicPr>
          <p:cNvPr id="1026" name="Picture 2" descr="C:\Users\U1\Pictures\图片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696" y="1386471"/>
            <a:ext cx="6620608" cy="5206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a:xfrm>
            <a:off x="1981200" y="141288"/>
            <a:ext cx="8229600" cy="576262"/>
          </a:xfrm>
        </p:spPr>
        <p:txBody>
          <a:bodyPr/>
          <a:lstStyle/>
          <a:p>
            <a:r>
              <a:rPr lang="en-US" altLang="zh-CN"/>
              <a:t>Example: MS-DOS</a:t>
            </a:r>
          </a:p>
        </p:txBody>
      </p:sp>
      <p:sp>
        <p:nvSpPr>
          <p:cNvPr id="58371" name="Content Placeholder 2"/>
          <p:cNvSpPr>
            <a:spLocks noGrp="1" noChangeArrowheads="1"/>
          </p:cNvSpPr>
          <p:nvPr>
            <p:ph idx="1"/>
          </p:nvPr>
        </p:nvSpPr>
        <p:spPr>
          <a:xfrm>
            <a:off x="764932" y="1233489"/>
            <a:ext cx="4771242" cy="4594225"/>
          </a:xfrm>
        </p:spPr>
        <p:txBody>
          <a:bodyPr/>
          <a:lstStyle/>
          <a:p>
            <a:r>
              <a:rPr lang="en-US" altLang="zh-CN" sz="2400"/>
              <a:t>Single-tasking</a:t>
            </a:r>
          </a:p>
          <a:p>
            <a:r>
              <a:rPr lang="en-US" altLang="zh-CN" sz="2400"/>
              <a:t>Shell invoked when system booted</a:t>
            </a:r>
          </a:p>
          <a:p>
            <a:r>
              <a:rPr lang="en-US" altLang="zh-CN" sz="2400"/>
              <a:t>Simple method to run program</a:t>
            </a:r>
          </a:p>
          <a:p>
            <a:pPr lvl="1"/>
            <a:r>
              <a:rPr lang="en-US" altLang="zh-CN" sz="2400"/>
              <a:t>No process created</a:t>
            </a:r>
          </a:p>
          <a:p>
            <a:r>
              <a:rPr lang="en-US" altLang="zh-CN" sz="2400"/>
              <a:t>Single memory space</a:t>
            </a:r>
          </a:p>
          <a:p>
            <a:r>
              <a:rPr lang="en-US" altLang="zh-CN" sz="2400"/>
              <a:t>Loads program into memory, overwriting all but the kernel</a:t>
            </a:r>
          </a:p>
          <a:p>
            <a:r>
              <a:rPr lang="en-US" altLang="zh-CN" sz="2400"/>
              <a:t>Program exit -&gt; shell reloaded</a:t>
            </a:r>
          </a:p>
        </p:txBody>
      </p:sp>
      <p:sp>
        <p:nvSpPr>
          <p:cNvPr id="58373" name="Rectangle 5"/>
          <p:cNvSpPr>
            <a:spLocks noChangeArrowheads="1"/>
          </p:cNvSpPr>
          <p:nvPr/>
        </p:nvSpPr>
        <p:spPr bwMode="auto">
          <a:xfrm>
            <a:off x="5536172" y="5825112"/>
            <a:ext cx="5527482"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Font typeface="Monotype Sorts" pitchFamily="-84" charset="2"/>
              <a:buNone/>
            </a:pPr>
            <a:r>
              <a:rPr lang="en-US" altLang="zh-CN"/>
              <a:t>At system startup                       Running a program</a:t>
            </a:r>
          </a:p>
          <a:p>
            <a:pPr>
              <a:spcBef>
                <a:spcPct val="50000"/>
              </a:spcBef>
              <a:buFont typeface="Monotype Sorts" pitchFamily="-84" charset="2"/>
              <a:buNone/>
            </a:pPr>
            <a:endParaRPr lang="en-US" altLang="zh-CN"/>
          </a:p>
        </p:txBody>
      </p:sp>
      <p:pic>
        <p:nvPicPr>
          <p:cNvPr id="8194" name="Picture 2" descr="C:\Users\U1\Downloads\图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173" y="970808"/>
            <a:ext cx="5243196" cy="4854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MS-DOS Memory Map</a:t>
            </a:r>
            <a:endParaRPr lang="zh-CN" altLang="en-US"/>
          </a:p>
        </p:txBody>
      </p:sp>
      <p:pic>
        <p:nvPicPr>
          <p:cNvPr id="1026" name="Picture 2" descr="C:\Users\U1\Downloads\ms-dos-memory-map-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107" y="914516"/>
            <a:ext cx="6435969" cy="59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97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a:xfrm>
            <a:off x="1981200" y="141288"/>
            <a:ext cx="8229600" cy="576262"/>
          </a:xfrm>
        </p:spPr>
        <p:txBody>
          <a:bodyPr/>
          <a:lstStyle/>
          <a:p>
            <a:r>
              <a:rPr lang="en-US" altLang="zh-CN"/>
              <a:t>Example: FreeBSD</a:t>
            </a:r>
          </a:p>
        </p:txBody>
      </p:sp>
      <p:sp>
        <p:nvSpPr>
          <p:cNvPr id="59395" name="Content Placeholder 2"/>
          <p:cNvSpPr>
            <a:spLocks noGrp="1" noChangeArrowheads="1"/>
          </p:cNvSpPr>
          <p:nvPr>
            <p:ph idx="1"/>
          </p:nvPr>
        </p:nvSpPr>
        <p:spPr>
          <a:xfrm>
            <a:off x="835269" y="893654"/>
            <a:ext cx="6673362" cy="5532071"/>
          </a:xfrm>
        </p:spPr>
        <p:txBody>
          <a:bodyPr/>
          <a:lstStyle/>
          <a:p>
            <a:r>
              <a:rPr lang="en-US" altLang="zh-CN" sz="2400"/>
              <a:t>Unix variant</a:t>
            </a:r>
          </a:p>
          <a:p>
            <a:r>
              <a:rPr lang="en-US" altLang="zh-CN" sz="2400"/>
              <a:t>Multitasking</a:t>
            </a:r>
          </a:p>
          <a:p>
            <a:r>
              <a:rPr lang="en-US" altLang="zh-CN" sz="2400"/>
              <a:t>User login -&gt; invoke user</a:t>
            </a:r>
            <a:r>
              <a:rPr lang="ja-JP" altLang="en-US" sz="2400"/>
              <a:t>’</a:t>
            </a:r>
            <a:r>
              <a:rPr lang="en-US" altLang="ja-JP" sz="2400"/>
              <a:t>s choice of shell</a:t>
            </a:r>
          </a:p>
          <a:p>
            <a:r>
              <a:rPr lang="en-US" altLang="zh-CN" sz="2400"/>
              <a:t>Shell executes fork() system call to create process</a:t>
            </a:r>
          </a:p>
          <a:p>
            <a:pPr lvl="1"/>
            <a:r>
              <a:rPr lang="en-US" altLang="zh-CN" sz="2400"/>
              <a:t>Executes exec() to load program into process</a:t>
            </a:r>
          </a:p>
          <a:p>
            <a:pPr lvl="1"/>
            <a:r>
              <a:rPr lang="en-US" altLang="zh-CN" sz="2400"/>
              <a:t>Shell waits for process to terminate or continues with user commands</a:t>
            </a:r>
          </a:p>
          <a:p>
            <a:r>
              <a:rPr lang="en-US" altLang="zh-CN" sz="2400"/>
              <a:t>Process exits with:</a:t>
            </a:r>
          </a:p>
          <a:p>
            <a:pPr lvl="1"/>
            <a:r>
              <a:rPr lang="en-US" altLang="zh-CN" sz="2400"/>
              <a:t> code = 0 – no error </a:t>
            </a:r>
          </a:p>
          <a:p>
            <a:pPr lvl="1"/>
            <a:r>
              <a:rPr lang="en-US" altLang="zh-CN" sz="2400"/>
              <a:t> code &gt; 0 – error code</a:t>
            </a:r>
          </a:p>
          <a:p>
            <a:endParaRPr lang="en-US" altLang="zh-CN" sz="2400"/>
          </a:p>
        </p:txBody>
      </p:sp>
      <p:pic>
        <p:nvPicPr>
          <p:cNvPr id="59396" name="Picture 3"/>
          <p:cNvPicPr>
            <a:picLocks noChangeAspect="1" noChangeArrowheads="1"/>
          </p:cNvPicPr>
          <p:nvPr/>
        </p:nvPicPr>
        <p:blipFill>
          <a:blip r:embed="rId2">
            <a:extLst>
              <a:ext uri="{28A0092B-C50C-407E-A947-70E740481C1C}">
                <a14:useLocalDpi xmlns:a14="http://schemas.microsoft.com/office/drawing/2010/main" val="0"/>
              </a:ext>
            </a:extLst>
          </a:blip>
          <a:srcRect l="31691" t="500" r="31691" b="500"/>
          <a:stretch>
            <a:fillRect/>
          </a:stretch>
        </p:blipFill>
        <p:spPr bwMode="auto">
          <a:xfrm>
            <a:off x="7670800" y="1163639"/>
            <a:ext cx="2305050" cy="467677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9B54FE9-AFF5-4264-9DB5-DA6EF201F534}"/>
              </a:ext>
            </a:extLst>
          </p:cNvPr>
          <p:cNvSpPr txBox="1"/>
          <p:nvPr/>
        </p:nvSpPr>
        <p:spPr>
          <a:xfrm>
            <a:off x="8156820" y="5974907"/>
            <a:ext cx="1819031" cy="369332"/>
          </a:xfrm>
          <a:prstGeom prst="rect">
            <a:avLst/>
          </a:prstGeom>
          <a:noFill/>
        </p:spPr>
        <p:txBody>
          <a:bodyPr wrap="square" rtlCol="0">
            <a:spAutoFit/>
          </a:bodyPr>
          <a:lstStyle/>
          <a:p>
            <a:r>
              <a:rPr lang="en-US" altLang="zh-CN"/>
              <a:t>Figure 2.8</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8D1D6-385B-4222-9563-27A8C3D444E1}"/>
              </a:ext>
            </a:extLst>
          </p:cNvPr>
          <p:cNvSpPr>
            <a:spLocks noGrp="1"/>
          </p:cNvSpPr>
          <p:nvPr>
            <p:ph type="title"/>
          </p:nvPr>
        </p:nvSpPr>
        <p:spPr/>
        <p:txBody>
          <a:bodyPr/>
          <a:lstStyle/>
          <a:p>
            <a:r>
              <a:rPr lang="en-US" altLang="zh-CN"/>
              <a:t>Example: FreeBSD 2</a:t>
            </a:r>
            <a:endParaRPr lang="zh-CN" altLang="en-US"/>
          </a:p>
        </p:txBody>
      </p:sp>
      <p:pic>
        <p:nvPicPr>
          <p:cNvPr id="5" name="图片 4">
            <a:extLst>
              <a:ext uri="{FF2B5EF4-FFF2-40B4-BE49-F238E27FC236}">
                <a16:creationId xmlns:a16="http://schemas.microsoft.com/office/drawing/2014/main" id="{C6ADD401-621A-4B7C-86A6-46F7A6026221}"/>
              </a:ext>
            </a:extLst>
          </p:cNvPr>
          <p:cNvPicPr>
            <a:picLocks noChangeAspect="1"/>
          </p:cNvPicPr>
          <p:nvPr/>
        </p:nvPicPr>
        <p:blipFill>
          <a:blip r:embed="rId2"/>
          <a:stretch>
            <a:fillRect/>
          </a:stretch>
        </p:blipFill>
        <p:spPr>
          <a:xfrm>
            <a:off x="730981" y="1019908"/>
            <a:ext cx="10479211" cy="5414400"/>
          </a:xfrm>
          <a:prstGeom prst="rect">
            <a:avLst/>
          </a:prstGeom>
        </p:spPr>
      </p:pic>
    </p:spTree>
    <p:extLst>
      <p:ext uri="{BB962C8B-B14F-4D97-AF65-F5344CB8AC3E}">
        <p14:creationId xmlns:p14="http://schemas.microsoft.com/office/powerpoint/2010/main" val="2299856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26B02-A220-4A0B-BD84-64D3C240BA23}"/>
              </a:ext>
            </a:extLst>
          </p:cNvPr>
          <p:cNvSpPr>
            <a:spLocks noGrp="1"/>
          </p:cNvSpPr>
          <p:nvPr>
            <p:ph type="title"/>
          </p:nvPr>
        </p:nvSpPr>
        <p:spPr/>
        <p:txBody>
          <a:bodyPr/>
          <a:lstStyle/>
          <a:p>
            <a:r>
              <a:rPr lang="en-US" altLang="zh-CN"/>
              <a:t>fork() &amp; exec()</a:t>
            </a:r>
            <a:endParaRPr lang="zh-CN" altLang="en-US"/>
          </a:p>
        </p:txBody>
      </p:sp>
      <p:sp>
        <p:nvSpPr>
          <p:cNvPr id="3" name="内容占位符 2">
            <a:extLst>
              <a:ext uri="{FF2B5EF4-FFF2-40B4-BE49-F238E27FC236}">
                <a16:creationId xmlns:a16="http://schemas.microsoft.com/office/drawing/2014/main" id="{5A775257-DB09-4331-9F8A-0521EBCD01CB}"/>
              </a:ext>
            </a:extLst>
          </p:cNvPr>
          <p:cNvSpPr>
            <a:spLocks noGrp="1"/>
          </p:cNvSpPr>
          <p:nvPr>
            <p:ph idx="1"/>
          </p:nvPr>
        </p:nvSpPr>
        <p:spPr>
          <a:xfrm>
            <a:off x="609600" y="854075"/>
            <a:ext cx="10972800" cy="5292968"/>
          </a:xfrm>
        </p:spPr>
        <p:txBody>
          <a:bodyPr/>
          <a:lstStyle/>
          <a:p>
            <a:pPr marL="0" indent="0">
              <a:buNone/>
            </a:pPr>
            <a:r>
              <a:rPr lang="en-US" altLang="zh-CN" b="1"/>
              <a:t>int main(void)  {    /* fork_execlp.c */</a:t>
            </a:r>
          </a:p>
          <a:p>
            <a:pPr marL="0" indent="0">
              <a:buNone/>
            </a:pPr>
            <a:r>
              <a:rPr lang="en-US" altLang="zh-CN" b="1"/>
              <a:t>    pid_t pid;</a:t>
            </a:r>
          </a:p>
          <a:p>
            <a:pPr marL="0" indent="0">
              <a:buNone/>
            </a:pPr>
            <a:r>
              <a:rPr lang="en-US" altLang="zh-CN" b="1"/>
              <a:t>    pid = </a:t>
            </a:r>
            <a:r>
              <a:rPr lang="en-US" altLang="zh-CN" b="1">
                <a:solidFill>
                  <a:srgbClr val="0070C0"/>
                </a:solidFill>
              </a:rPr>
              <a:t>fork</a:t>
            </a:r>
            <a:r>
              <a:rPr lang="en-US" altLang="zh-CN" b="1"/>
              <a:t>();   /* fork a child process */</a:t>
            </a:r>
          </a:p>
          <a:p>
            <a:pPr marL="0" indent="0">
              <a:buNone/>
            </a:pPr>
            <a:r>
              <a:rPr lang="en-US" altLang="zh-CN" b="1"/>
              <a:t>    if(pid &lt; 0) {     fprintf(stderr, "Fork Failed\n");          exit(-1);      }</a:t>
            </a:r>
          </a:p>
          <a:p>
            <a:pPr marL="0" indent="0">
              <a:buNone/>
            </a:pPr>
            <a:r>
              <a:rPr lang="en-US" altLang="zh-CN" b="1"/>
              <a:t>    else if (pid == 0) { /* child process */</a:t>
            </a:r>
          </a:p>
          <a:p>
            <a:pPr marL="0" indent="0">
              <a:buNone/>
            </a:pPr>
            <a:r>
              <a:rPr lang="en-US" altLang="zh-CN" b="1"/>
              <a:t>          printf("I am the child. My PID is %d, my parent's PID is %d\n", getpid(), getppid());</a:t>
            </a:r>
          </a:p>
          <a:p>
            <a:pPr marL="0" indent="0">
              <a:buNone/>
            </a:pPr>
            <a:r>
              <a:rPr lang="en-US" altLang="zh-CN" b="1"/>
              <a:t>          </a:t>
            </a:r>
            <a:r>
              <a:rPr lang="en-US" altLang="zh-CN" b="1">
                <a:solidFill>
                  <a:srgbClr val="0070C0"/>
                </a:solidFill>
              </a:rPr>
              <a:t>execlp</a:t>
            </a:r>
            <a:r>
              <a:rPr lang="en-US" altLang="zh-CN" b="1"/>
              <a:t>(“ls”, “ls”, (char</a:t>
            </a:r>
            <a:r>
              <a:rPr lang="zh-CN" altLang="en-US" b="1"/>
              <a:t> </a:t>
            </a:r>
            <a:r>
              <a:rPr lang="en-US" altLang="zh-CN" b="1"/>
              <a:t>*)NULL);</a:t>
            </a:r>
          </a:p>
          <a:p>
            <a:pPr marL="0" indent="0">
              <a:buNone/>
            </a:pPr>
            <a:r>
              <a:rPr lang="en-US" altLang="zh-CN" b="1"/>
              <a:t>          printf("Unreachable!\n");      }</a:t>
            </a:r>
          </a:p>
          <a:p>
            <a:pPr marL="0" indent="0">
              <a:buNone/>
            </a:pPr>
            <a:r>
              <a:rPr lang="en-US" altLang="zh-CN" b="1"/>
              <a:t>    else { /* parent process */</a:t>
            </a:r>
          </a:p>
          <a:p>
            <a:pPr marL="0" indent="0">
              <a:buNone/>
            </a:pPr>
            <a:r>
              <a:rPr lang="en-US" altLang="zh-CN" b="1"/>
              <a:t>          /* parent will wait for the child to complete */</a:t>
            </a:r>
          </a:p>
          <a:p>
            <a:pPr marL="0" indent="0">
              <a:buNone/>
            </a:pPr>
            <a:r>
              <a:rPr lang="en-US" altLang="zh-CN" b="1"/>
              <a:t>          printf("I am the parent. My PID is %d, my child's PID is %d\n", getpid(), pid);</a:t>
            </a:r>
          </a:p>
          <a:p>
            <a:pPr marL="0" indent="0">
              <a:buNone/>
            </a:pPr>
            <a:r>
              <a:rPr lang="en-US" altLang="zh-CN" b="1"/>
              <a:t>          wait(NULL);</a:t>
            </a:r>
          </a:p>
          <a:p>
            <a:pPr marL="0" indent="0">
              <a:buNone/>
            </a:pPr>
            <a:r>
              <a:rPr lang="en-US" altLang="zh-CN" b="1"/>
              <a:t>          printf("Child Complete\n");      }    </a:t>
            </a:r>
          </a:p>
          <a:p>
            <a:pPr marL="0" indent="0">
              <a:buNone/>
            </a:pPr>
            <a:r>
              <a:rPr lang="en-US" altLang="zh-CN" b="1"/>
              <a:t>    return 0;  }</a:t>
            </a:r>
          </a:p>
          <a:p>
            <a:endParaRPr lang="zh-CN" altLang="en-US" b="1"/>
          </a:p>
        </p:txBody>
      </p:sp>
    </p:spTree>
    <p:extLst>
      <p:ext uri="{BB962C8B-B14F-4D97-AF65-F5344CB8AC3E}">
        <p14:creationId xmlns:p14="http://schemas.microsoft.com/office/powerpoint/2010/main" val="2541615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DC873-4D74-4AE7-9EBD-6DA6138C6964}"/>
              </a:ext>
            </a:extLst>
          </p:cNvPr>
          <p:cNvSpPr>
            <a:spLocks noGrp="1"/>
          </p:cNvSpPr>
          <p:nvPr>
            <p:ph type="title"/>
          </p:nvPr>
        </p:nvSpPr>
        <p:spPr/>
        <p:txBody>
          <a:bodyPr/>
          <a:lstStyle/>
          <a:p>
            <a:r>
              <a:rPr lang="en-US" altLang="zh-CN"/>
              <a:t>fork() &amp; exec() 2</a:t>
            </a:r>
            <a:endParaRPr lang="zh-CN" altLang="en-US"/>
          </a:p>
        </p:txBody>
      </p:sp>
      <p:sp>
        <p:nvSpPr>
          <p:cNvPr id="3" name="内容占位符 2">
            <a:extLst>
              <a:ext uri="{FF2B5EF4-FFF2-40B4-BE49-F238E27FC236}">
                <a16:creationId xmlns:a16="http://schemas.microsoft.com/office/drawing/2014/main" id="{3A97BADC-95CD-4B4D-8D5D-B54663A61835}"/>
              </a:ext>
            </a:extLst>
          </p:cNvPr>
          <p:cNvSpPr>
            <a:spLocks noGrp="1"/>
          </p:cNvSpPr>
          <p:nvPr>
            <p:ph idx="1"/>
          </p:nvPr>
        </p:nvSpPr>
        <p:spPr/>
        <p:txBody>
          <a:bodyPr/>
          <a:lstStyle/>
          <a:p>
            <a:pPr marL="0" indent="0">
              <a:buNone/>
            </a:pPr>
            <a:r>
              <a:rPr lang="en-US" altLang="zh-CN" sz="1400" b="1">
                <a:solidFill>
                  <a:srgbClr val="00B050"/>
                </a:solidFill>
              </a:rPr>
              <a:t>u1@ubuntu:~$ </a:t>
            </a:r>
            <a:r>
              <a:rPr lang="en-US" altLang="zh-CN" sz="1400" b="1"/>
              <a:t>./fork_execlp</a:t>
            </a:r>
          </a:p>
          <a:p>
            <a:pPr marL="0" indent="0">
              <a:buNone/>
            </a:pPr>
            <a:r>
              <a:rPr lang="en-US" altLang="zh-CN" sz="1400" b="1"/>
              <a:t>I am the parent. My PID is 2269, my child's PID is 2270</a:t>
            </a:r>
          </a:p>
          <a:p>
            <a:pPr marL="0" indent="0">
              <a:buNone/>
            </a:pPr>
            <a:r>
              <a:rPr lang="en-US" altLang="zh-CN" sz="1400" b="1"/>
              <a:t>I am the child. My PID is 2270, my parent's PID is 2269</a:t>
            </a:r>
          </a:p>
          <a:p>
            <a:pPr marL="0" indent="0">
              <a:buNone/>
            </a:pPr>
            <a:r>
              <a:rPr lang="en-US" altLang="zh-CN" sz="1400" b="1"/>
              <a:t>Desktop    fig3-30    fig3-34.c   fork_execlp	 fork_pexit.c  hello	 hello.c       Music	 sleepn     test.sh</a:t>
            </a:r>
          </a:p>
          <a:p>
            <a:pPr marL="0" indent="0">
              <a:buNone/>
            </a:pPr>
            <a:r>
              <a:rPr lang="en-US" altLang="zh-CN" sz="1400" b="1"/>
              <a:t>Documents  fig3-30.c  fork_dsh	  fork_execlp.c  fork_var      hello2	 multi-fork    Pictures  sleepn.c   Videos</a:t>
            </a:r>
          </a:p>
          <a:p>
            <a:pPr marL="0" indent="0">
              <a:buNone/>
            </a:pPr>
            <a:r>
              <a:rPr lang="en-US" altLang="zh-CN" sz="1400" b="1"/>
              <a:t>Downloads  fig3-34    fork_dsh.c  fork_pexit	 fork_var.c    hello2.c  multi-fork.c  Public	 Templates</a:t>
            </a:r>
          </a:p>
          <a:p>
            <a:pPr marL="0" indent="0">
              <a:buNone/>
            </a:pPr>
            <a:r>
              <a:rPr lang="en-US" altLang="zh-CN" sz="1400" b="1"/>
              <a:t>Child Complete</a:t>
            </a:r>
          </a:p>
          <a:p>
            <a:endParaRPr lang="zh-CN" altLang="en-US" sz="1400" b="1"/>
          </a:p>
        </p:txBody>
      </p:sp>
    </p:spTree>
    <p:extLst>
      <p:ext uri="{BB962C8B-B14F-4D97-AF65-F5344CB8AC3E}">
        <p14:creationId xmlns:p14="http://schemas.microsoft.com/office/powerpoint/2010/main" val="868324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6FFA2-FC5A-4BB5-A6D1-EFBBA24B96D7}"/>
              </a:ext>
            </a:extLst>
          </p:cNvPr>
          <p:cNvSpPr>
            <a:spLocks noGrp="1"/>
          </p:cNvSpPr>
          <p:nvPr>
            <p:ph type="title"/>
          </p:nvPr>
        </p:nvSpPr>
        <p:spPr/>
        <p:txBody>
          <a:bodyPr/>
          <a:lstStyle/>
          <a:p>
            <a:r>
              <a:rPr lang="en-US" altLang="zh-CN"/>
              <a:t>Example: FreeBSD 3</a:t>
            </a:r>
            <a:endParaRPr lang="zh-CN" altLang="en-US"/>
          </a:p>
        </p:txBody>
      </p:sp>
      <p:sp>
        <p:nvSpPr>
          <p:cNvPr id="3" name="内容占位符 2">
            <a:extLst>
              <a:ext uri="{FF2B5EF4-FFF2-40B4-BE49-F238E27FC236}">
                <a16:creationId xmlns:a16="http://schemas.microsoft.com/office/drawing/2014/main" id="{8DD3B46F-06E6-4CB4-94D8-835F30B8D037}"/>
              </a:ext>
            </a:extLst>
          </p:cNvPr>
          <p:cNvSpPr>
            <a:spLocks noGrp="1"/>
          </p:cNvSpPr>
          <p:nvPr>
            <p:ph idx="1"/>
          </p:nvPr>
        </p:nvSpPr>
        <p:spPr>
          <a:xfrm>
            <a:off x="727970" y="1233488"/>
            <a:ext cx="10491016" cy="5044220"/>
          </a:xfrm>
        </p:spPr>
        <p:txBody>
          <a:bodyPr/>
          <a:lstStyle/>
          <a:p>
            <a:r>
              <a:rPr lang="zh-CN" altLang="en-US" sz="2800"/>
              <a:t>在</a:t>
            </a:r>
            <a:r>
              <a:rPr lang="en-US" altLang="zh-CN" sz="2800"/>
              <a:t>Unix</a:t>
            </a:r>
            <a:r>
              <a:rPr lang="zh-CN" altLang="en-US" sz="2800"/>
              <a:t>类的</a:t>
            </a:r>
            <a:r>
              <a:rPr lang="en-US" altLang="zh-CN" sz="2800"/>
              <a:t>OS shell</a:t>
            </a:r>
            <a:r>
              <a:rPr lang="zh-CN" altLang="en-US" sz="2800"/>
              <a:t>中，键入命令，并回车，表示执行该命令，且等待该命令执行完毕，才显示</a:t>
            </a:r>
            <a:r>
              <a:rPr lang="en-US" altLang="zh-CN" sz="2800"/>
              <a:t>shell</a:t>
            </a:r>
            <a:r>
              <a:rPr lang="zh-CN" altLang="en-US" sz="2800"/>
              <a:t>的提示符：</a:t>
            </a:r>
            <a:endParaRPr lang="en-US" altLang="zh-CN" sz="2800"/>
          </a:p>
          <a:p>
            <a:r>
              <a:rPr lang="en-US" altLang="zh-CN" sz="2800"/>
              <a:t>ls –R /</a:t>
            </a:r>
          </a:p>
          <a:p>
            <a:r>
              <a:rPr lang="zh-CN" altLang="en-US" sz="2800"/>
              <a:t>递归列出整个文件系统的目录后，再显示</a:t>
            </a:r>
            <a:r>
              <a:rPr lang="en-US" altLang="zh-CN" sz="2800"/>
              <a:t>shell</a:t>
            </a:r>
            <a:r>
              <a:rPr lang="zh-CN" altLang="en-US" sz="2800"/>
              <a:t>提示符</a:t>
            </a:r>
            <a:endParaRPr lang="en-US" altLang="zh-CN" sz="2800"/>
          </a:p>
          <a:p>
            <a:endParaRPr lang="en-US" altLang="zh-CN" sz="2800"/>
          </a:p>
          <a:p>
            <a:r>
              <a:rPr lang="zh-CN" altLang="en-US" sz="2800"/>
              <a:t>若在命令最后加上符号</a:t>
            </a:r>
            <a:r>
              <a:rPr lang="en-US" altLang="zh-CN" sz="2800"/>
              <a:t>&amp;</a:t>
            </a:r>
            <a:r>
              <a:rPr lang="zh-CN" altLang="en-US" sz="2800"/>
              <a:t>，就表示本命令在后台执行</a:t>
            </a:r>
            <a:endParaRPr lang="en-US" altLang="zh-CN" sz="2800"/>
          </a:p>
          <a:p>
            <a:r>
              <a:rPr lang="en-US" altLang="zh-CN" sz="2800"/>
              <a:t>myprog datainputfile resultfile &amp;</a:t>
            </a:r>
          </a:p>
          <a:p>
            <a:r>
              <a:rPr lang="zh-CN" altLang="en-US" sz="2800"/>
              <a:t>这样</a:t>
            </a:r>
            <a:r>
              <a:rPr lang="en-US" altLang="zh-CN" sz="2800"/>
              <a:t>mywork</a:t>
            </a:r>
            <a:r>
              <a:rPr lang="zh-CN" altLang="en-US" sz="2800"/>
              <a:t>在后台执行，</a:t>
            </a:r>
            <a:r>
              <a:rPr lang="en-US" altLang="zh-CN" sz="2800"/>
              <a:t>shell</a:t>
            </a:r>
            <a:r>
              <a:rPr lang="zh-CN" altLang="en-US" sz="2800"/>
              <a:t>马上显示下一个提示符，可以键入新的命令</a:t>
            </a:r>
          </a:p>
        </p:txBody>
      </p:sp>
    </p:spTree>
    <p:extLst>
      <p:ext uri="{BB962C8B-B14F-4D97-AF65-F5344CB8AC3E}">
        <p14:creationId xmlns:p14="http://schemas.microsoft.com/office/powerpoint/2010/main" val="789182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52401"/>
            <a:ext cx="8229600" cy="576263"/>
          </a:xfrm>
        </p:spPr>
        <p:txBody>
          <a:bodyPr/>
          <a:lstStyle/>
          <a:p>
            <a:pPr eaLnBrk="1" hangingPunct="1"/>
            <a:r>
              <a:rPr lang="en-US" altLang="zh-CN"/>
              <a:t>2.5 System Programs</a:t>
            </a:r>
          </a:p>
        </p:txBody>
      </p:sp>
      <p:sp>
        <p:nvSpPr>
          <p:cNvPr id="60419" name="Rectangle 3"/>
          <p:cNvSpPr>
            <a:spLocks noGrp="1" noChangeArrowheads="1"/>
          </p:cNvSpPr>
          <p:nvPr>
            <p:ph type="body" idx="1"/>
          </p:nvPr>
        </p:nvSpPr>
        <p:spPr>
          <a:xfrm>
            <a:off x="1003177" y="934104"/>
            <a:ext cx="10209319" cy="5686504"/>
          </a:xfrm>
        </p:spPr>
        <p:txBody>
          <a:bodyPr/>
          <a:lstStyle/>
          <a:p>
            <a:r>
              <a:rPr lang="en-US" altLang="zh-CN" sz="2400"/>
              <a:t>System programs provide a convenient environment for program development and execution.  They can be divided into:</a:t>
            </a:r>
          </a:p>
          <a:p>
            <a:pPr lvl="1"/>
            <a:r>
              <a:rPr lang="en-US" altLang="zh-CN" sz="2400"/>
              <a:t>File manipulation </a:t>
            </a:r>
          </a:p>
          <a:p>
            <a:pPr lvl="1"/>
            <a:r>
              <a:rPr lang="en-US" altLang="zh-CN" sz="2400"/>
              <a:t>Status information</a:t>
            </a:r>
          </a:p>
          <a:p>
            <a:pPr lvl="1"/>
            <a:r>
              <a:rPr lang="en-US" altLang="zh-CN" sz="2400"/>
              <a:t>File modification</a:t>
            </a:r>
          </a:p>
          <a:p>
            <a:pPr lvl="1"/>
            <a:r>
              <a:rPr lang="en-US" altLang="zh-CN" sz="2400"/>
              <a:t>Programming language support</a:t>
            </a:r>
          </a:p>
          <a:p>
            <a:pPr lvl="1"/>
            <a:r>
              <a:rPr lang="en-US" altLang="zh-CN" sz="2400"/>
              <a:t>Program loading and execution</a:t>
            </a:r>
          </a:p>
          <a:p>
            <a:pPr lvl="1"/>
            <a:r>
              <a:rPr lang="en-US" altLang="zh-CN" sz="2400"/>
              <a:t>Communications</a:t>
            </a:r>
          </a:p>
          <a:p>
            <a:pPr lvl="1"/>
            <a:r>
              <a:rPr lang="en-US" altLang="zh-CN" sz="2400"/>
              <a:t>Background services</a:t>
            </a:r>
          </a:p>
          <a:p>
            <a:pPr lvl="1"/>
            <a:r>
              <a:rPr lang="en-US" altLang="zh-CN" sz="2400"/>
              <a:t>Application programs</a:t>
            </a:r>
          </a:p>
          <a:p>
            <a:r>
              <a:rPr lang="en-US" altLang="zh-CN" sz="2400"/>
              <a:t>Most users</a:t>
            </a:r>
            <a:r>
              <a:rPr lang="ja-JP" altLang="en-US" sz="2400"/>
              <a:t>’</a:t>
            </a:r>
            <a:r>
              <a:rPr lang="en-US" altLang="ja-JP" sz="2400"/>
              <a:t> view of the operation system is defined by system programs, not the actual system calls</a:t>
            </a:r>
            <a:endParaRPr lang="en-US" altLang="zh-C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74926" y="198438"/>
            <a:ext cx="7635875" cy="576262"/>
          </a:xfrm>
        </p:spPr>
        <p:txBody>
          <a:bodyPr/>
          <a:lstStyle/>
          <a:p>
            <a:pPr eaLnBrk="1" hangingPunct="1"/>
            <a:r>
              <a:rPr lang="en-US" altLang="zh-CN">
                <a:solidFill>
                  <a:srgbClr val="0070C0"/>
                </a:solidFill>
              </a:rPr>
              <a:t>2.1 Operating System Services</a:t>
            </a:r>
          </a:p>
        </p:txBody>
      </p:sp>
      <p:sp>
        <p:nvSpPr>
          <p:cNvPr id="11267" name="Rectangle 3"/>
          <p:cNvSpPr>
            <a:spLocks noGrp="1" noChangeArrowheads="1"/>
          </p:cNvSpPr>
          <p:nvPr>
            <p:ph type="body" idx="1"/>
          </p:nvPr>
        </p:nvSpPr>
        <p:spPr>
          <a:xfrm>
            <a:off x="615460" y="996156"/>
            <a:ext cx="10858502" cy="5395852"/>
          </a:xfrm>
          <a:noFill/>
        </p:spPr>
        <p:txBody>
          <a:bodyPr/>
          <a:lstStyle/>
          <a:p>
            <a:r>
              <a:rPr lang="en-US" altLang="zh-CN" sz="2400"/>
              <a:t>Operating systems provide an environment for execution of programs and services to programs and users</a:t>
            </a:r>
          </a:p>
          <a:p>
            <a:r>
              <a:rPr lang="en-US" altLang="zh-CN" sz="2400"/>
              <a:t>One set of operating-system services provides functions that are helpful to the user:</a:t>
            </a:r>
          </a:p>
          <a:p>
            <a:pPr lvl="1"/>
            <a:r>
              <a:rPr lang="en-US" altLang="zh-CN" sz="2400" b="1"/>
              <a:t>User interface </a:t>
            </a:r>
            <a:r>
              <a:rPr lang="en-US" altLang="zh-CN" sz="2400"/>
              <a:t>- Almost all operating systems have a user interface (</a:t>
            </a:r>
            <a:r>
              <a:rPr lang="en-US" altLang="zh-CN" sz="2400" b="1">
                <a:solidFill>
                  <a:srgbClr val="3366FF"/>
                </a:solidFill>
              </a:rPr>
              <a:t>UI</a:t>
            </a:r>
            <a:r>
              <a:rPr lang="en-US" altLang="zh-CN" sz="2400"/>
              <a:t>).</a:t>
            </a:r>
          </a:p>
          <a:p>
            <a:pPr lvl="2"/>
            <a:r>
              <a:rPr lang="en-US" altLang="zh-CN" sz="2400"/>
              <a:t>Varies between </a:t>
            </a:r>
            <a:r>
              <a:rPr lang="en-US" altLang="zh-CN" sz="2400" b="1">
                <a:solidFill>
                  <a:srgbClr val="3366FF"/>
                </a:solidFill>
              </a:rPr>
              <a:t>Command-Line </a:t>
            </a:r>
            <a:r>
              <a:rPr lang="en-US" altLang="zh-CN" sz="2400" b="1"/>
              <a:t>(</a:t>
            </a:r>
            <a:r>
              <a:rPr lang="en-US" altLang="zh-CN" sz="2400" b="1">
                <a:solidFill>
                  <a:srgbClr val="3366FF"/>
                </a:solidFill>
              </a:rPr>
              <a:t>CLI</a:t>
            </a:r>
            <a:r>
              <a:rPr lang="en-US" altLang="zh-CN" sz="2400" b="1">
                <a:solidFill>
                  <a:srgbClr val="000000"/>
                </a:solidFill>
              </a:rPr>
              <a:t>)</a:t>
            </a:r>
            <a:r>
              <a:rPr lang="en-US" altLang="zh-CN" sz="2400">
                <a:solidFill>
                  <a:srgbClr val="000000"/>
                </a:solidFill>
              </a:rPr>
              <a:t>, </a:t>
            </a:r>
            <a:r>
              <a:rPr lang="en-US" altLang="zh-CN" sz="2400" b="1">
                <a:solidFill>
                  <a:srgbClr val="3366FF"/>
                </a:solidFill>
              </a:rPr>
              <a:t>Graphics User Interface </a:t>
            </a:r>
            <a:r>
              <a:rPr lang="en-US" altLang="zh-CN" sz="2400" b="1">
                <a:solidFill>
                  <a:srgbClr val="000000"/>
                </a:solidFill>
              </a:rPr>
              <a:t>(</a:t>
            </a:r>
            <a:r>
              <a:rPr lang="en-US" altLang="zh-CN" sz="2400" b="1">
                <a:solidFill>
                  <a:srgbClr val="3366FF"/>
                </a:solidFill>
              </a:rPr>
              <a:t>GUI</a:t>
            </a:r>
            <a:r>
              <a:rPr lang="en-US" altLang="zh-CN" sz="2400" b="1">
                <a:solidFill>
                  <a:srgbClr val="000000"/>
                </a:solidFill>
              </a:rPr>
              <a:t>)</a:t>
            </a:r>
            <a:r>
              <a:rPr lang="en-US" altLang="zh-CN" sz="2400">
                <a:solidFill>
                  <a:srgbClr val="000000"/>
                </a:solidFill>
              </a:rPr>
              <a:t>,</a:t>
            </a:r>
            <a:r>
              <a:rPr lang="en-US" altLang="zh-CN" sz="2400" b="1">
                <a:solidFill>
                  <a:srgbClr val="3366FF"/>
                </a:solidFill>
              </a:rPr>
              <a:t>   Batch</a:t>
            </a:r>
          </a:p>
          <a:p>
            <a:pPr lvl="1"/>
            <a:r>
              <a:rPr lang="en-US" altLang="zh-CN" sz="2400" b="1"/>
              <a:t>Program execution </a:t>
            </a:r>
            <a:r>
              <a:rPr lang="en-US" altLang="zh-CN" sz="2400"/>
              <a:t>- The system must be able to load a program into memory and to run that program, end execution, either normally or abnormally (indicating error)</a:t>
            </a:r>
          </a:p>
          <a:p>
            <a:pPr lvl="1"/>
            <a:r>
              <a:rPr lang="en-US" altLang="zh-CN" sz="2400" b="1"/>
              <a:t>I/O operations </a:t>
            </a:r>
            <a:r>
              <a:rPr lang="en-US" altLang="zh-CN" sz="2400"/>
              <a:t>-  A running program may require I/O, which may involve a file or an I/O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81200" y="198438"/>
            <a:ext cx="8229600" cy="576262"/>
          </a:xfrm>
        </p:spPr>
        <p:txBody>
          <a:bodyPr/>
          <a:lstStyle/>
          <a:p>
            <a:pPr eaLnBrk="1" hangingPunct="1"/>
            <a:r>
              <a:rPr lang="en-US" altLang="zh-CN"/>
              <a:t>System Programs</a:t>
            </a:r>
          </a:p>
        </p:txBody>
      </p:sp>
      <p:sp>
        <p:nvSpPr>
          <p:cNvPr id="62467" name="Rectangle 3"/>
          <p:cNvSpPr>
            <a:spLocks noGrp="1" noChangeArrowheads="1"/>
          </p:cNvSpPr>
          <p:nvPr>
            <p:ph type="body" idx="1"/>
          </p:nvPr>
        </p:nvSpPr>
        <p:spPr>
          <a:xfrm>
            <a:off x="606669" y="1092201"/>
            <a:ext cx="10726615" cy="5027613"/>
          </a:xfrm>
          <a:noFill/>
        </p:spPr>
        <p:txBody>
          <a:bodyPr/>
          <a:lstStyle/>
          <a:p>
            <a:pPr>
              <a:lnSpc>
                <a:spcPct val="90000"/>
              </a:lnSpc>
            </a:pPr>
            <a:r>
              <a:rPr lang="en-US" altLang="zh-CN" sz="2000"/>
              <a:t>Provide a convenient environment for program development and execution</a:t>
            </a:r>
          </a:p>
          <a:p>
            <a:pPr lvl="1">
              <a:lnSpc>
                <a:spcPct val="90000"/>
              </a:lnSpc>
            </a:pPr>
            <a:r>
              <a:rPr lang="en-US" altLang="zh-CN" sz="2000"/>
              <a:t>Some of them are simply user interfaces to system calls; others are considerably more complex</a:t>
            </a:r>
          </a:p>
          <a:p>
            <a:pPr lvl="1">
              <a:lnSpc>
                <a:spcPct val="90000"/>
              </a:lnSpc>
            </a:pPr>
            <a:endParaRPr lang="en-US" altLang="zh-CN" sz="900"/>
          </a:p>
          <a:p>
            <a:pPr>
              <a:lnSpc>
                <a:spcPct val="90000"/>
              </a:lnSpc>
            </a:pPr>
            <a:r>
              <a:rPr lang="en-US" altLang="zh-CN" sz="2000" b="1"/>
              <a:t>File management </a:t>
            </a:r>
            <a:r>
              <a:rPr lang="en-US" altLang="zh-CN" sz="2000"/>
              <a:t>- Create, delete, copy, rename, print, dump, list, and generally manipulate files and directories</a:t>
            </a:r>
          </a:p>
          <a:p>
            <a:pPr>
              <a:lnSpc>
                <a:spcPct val="90000"/>
              </a:lnSpc>
            </a:pPr>
            <a:endParaRPr lang="en-US" altLang="zh-CN" sz="900"/>
          </a:p>
          <a:p>
            <a:pPr>
              <a:lnSpc>
                <a:spcPct val="90000"/>
              </a:lnSpc>
            </a:pPr>
            <a:r>
              <a:rPr lang="en-US" altLang="zh-CN" sz="2000" b="1"/>
              <a:t>Status information</a:t>
            </a:r>
          </a:p>
          <a:p>
            <a:pPr lvl="1">
              <a:lnSpc>
                <a:spcPct val="90000"/>
              </a:lnSpc>
            </a:pPr>
            <a:r>
              <a:rPr lang="en-US" altLang="zh-CN" sz="2000"/>
              <a:t>Some ask the system for info - date, time, amount of available memory, disk space, number of users</a:t>
            </a:r>
          </a:p>
          <a:p>
            <a:pPr lvl="1">
              <a:lnSpc>
                <a:spcPct val="90000"/>
              </a:lnSpc>
            </a:pPr>
            <a:r>
              <a:rPr lang="en-US" altLang="zh-CN" sz="2000"/>
              <a:t>Others provide detailed performance, logging, and debugging information</a:t>
            </a:r>
          </a:p>
          <a:p>
            <a:pPr lvl="1">
              <a:lnSpc>
                <a:spcPct val="90000"/>
              </a:lnSpc>
            </a:pPr>
            <a:r>
              <a:rPr lang="en-US" altLang="zh-CN" sz="2000"/>
              <a:t>Typically, these programs format and print the output to the terminal or other output devices</a:t>
            </a:r>
          </a:p>
          <a:p>
            <a:pPr lvl="1">
              <a:lnSpc>
                <a:spcPct val="90000"/>
              </a:lnSpc>
            </a:pPr>
            <a:r>
              <a:rPr lang="en-US" altLang="zh-CN" sz="2000"/>
              <a:t>Some systems implement  a </a:t>
            </a:r>
            <a:r>
              <a:rPr lang="en-US" altLang="zh-CN" sz="2000" b="1">
                <a:solidFill>
                  <a:srgbClr val="3366FF"/>
                </a:solidFill>
              </a:rPr>
              <a:t>registry</a:t>
            </a:r>
            <a:r>
              <a:rPr lang="en-US" altLang="zh-CN" sz="2000"/>
              <a:t> - used to store and retrieve configuration information</a:t>
            </a:r>
          </a:p>
          <a:p>
            <a:pPr>
              <a:lnSpc>
                <a:spcPct val="90000"/>
              </a:lnSpc>
              <a:buFont typeface="Monotype Sorts" pitchFamily="-84" charset="2"/>
              <a:buNone/>
            </a:pPr>
            <a:endParaRPr lang="en-US" altLang="zh-CN"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43176" y="198438"/>
            <a:ext cx="7667625" cy="576262"/>
          </a:xfrm>
        </p:spPr>
        <p:txBody>
          <a:bodyPr/>
          <a:lstStyle/>
          <a:p>
            <a:pPr eaLnBrk="1" hangingPunct="1"/>
            <a:r>
              <a:rPr lang="en-US" altLang="zh-CN"/>
              <a:t>System Programs (Cont.)</a:t>
            </a:r>
          </a:p>
        </p:txBody>
      </p:sp>
      <p:sp>
        <p:nvSpPr>
          <p:cNvPr id="64515" name="Rectangle 3"/>
          <p:cNvSpPr>
            <a:spLocks noGrp="1" noChangeArrowheads="1"/>
          </p:cNvSpPr>
          <p:nvPr>
            <p:ph type="body" idx="1"/>
          </p:nvPr>
        </p:nvSpPr>
        <p:spPr>
          <a:xfrm>
            <a:off x="615462" y="999269"/>
            <a:ext cx="10761784" cy="5445491"/>
          </a:xfrm>
        </p:spPr>
        <p:txBody>
          <a:bodyPr/>
          <a:lstStyle/>
          <a:p>
            <a:pPr>
              <a:lnSpc>
                <a:spcPct val="90000"/>
              </a:lnSpc>
            </a:pPr>
            <a:r>
              <a:rPr lang="en-US" altLang="zh-CN" sz="2400" b="1"/>
              <a:t>File modification</a:t>
            </a:r>
          </a:p>
          <a:p>
            <a:pPr lvl="1">
              <a:lnSpc>
                <a:spcPct val="90000"/>
              </a:lnSpc>
            </a:pPr>
            <a:r>
              <a:rPr lang="en-US" altLang="zh-CN" sz="2400"/>
              <a:t>Text editors to create and modify files</a:t>
            </a:r>
          </a:p>
          <a:p>
            <a:pPr lvl="1">
              <a:lnSpc>
                <a:spcPct val="90000"/>
              </a:lnSpc>
            </a:pPr>
            <a:r>
              <a:rPr lang="en-US" altLang="zh-CN" sz="2400"/>
              <a:t>Special commands to search contents of files or perform transformations of the text</a:t>
            </a:r>
            <a:endParaRPr lang="en-US" altLang="zh-CN" sz="1000"/>
          </a:p>
          <a:p>
            <a:pPr>
              <a:lnSpc>
                <a:spcPct val="90000"/>
              </a:lnSpc>
            </a:pPr>
            <a:r>
              <a:rPr lang="en-US" altLang="zh-CN" sz="2400" b="1"/>
              <a:t>Programming-language support </a:t>
            </a:r>
            <a:r>
              <a:rPr lang="en-US" altLang="zh-CN" sz="2400"/>
              <a:t>- Compilers, assemblers, debuggers and interpreters sometimes provided</a:t>
            </a:r>
            <a:endParaRPr lang="en-US" altLang="zh-CN" sz="1000"/>
          </a:p>
          <a:p>
            <a:pPr>
              <a:lnSpc>
                <a:spcPct val="90000"/>
              </a:lnSpc>
            </a:pPr>
            <a:r>
              <a:rPr lang="en-US" altLang="zh-CN" sz="2400" b="1"/>
              <a:t>Program loading and execution</a:t>
            </a:r>
            <a:r>
              <a:rPr lang="en-US" altLang="zh-CN" sz="2400"/>
              <a:t>- Absolute loaders, relocatable loaders, linkage editors, and overlay-loaders, debugging systems for higher-level and machine language</a:t>
            </a:r>
            <a:endParaRPr lang="en-US" altLang="zh-CN" sz="1000"/>
          </a:p>
          <a:p>
            <a:pPr>
              <a:lnSpc>
                <a:spcPct val="90000"/>
              </a:lnSpc>
            </a:pPr>
            <a:r>
              <a:rPr lang="en-US" altLang="zh-CN" sz="2400" b="1"/>
              <a:t>Communications</a:t>
            </a:r>
            <a:r>
              <a:rPr lang="en-US" altLang="zh-CN" sz="2400"/>
              <a:t> - Provide the mechanism for creating virtual connections among processes, users, and computer systems</a:t>
            </a:r>
          </a:p>
          <a:p>
            <a:pPr lvl="1">
              <a:lnSpc>
                <a:spcPct val="90000"/>
              </a:lnSpc>
            </a:pPr>
            <a:r>
              <a:rPr lang="en-US" altLang="zh-CN" sz="2400"/>
              <a:t>Allow users to send messages to one another</a:t>
            </a:r>
            <a:r>
              <a:rPr lang="ja-JP" altLang="en-US" sz="2400"/>
              <a:t>’</a:t>
            </a:r>
            <a:r>
              <a:rPr lang="en-US" altLang="ja-JP" sz="2400"/>
              <a:t>s screens, browse web pages, send electronic-mail messages, log in remotely, transfer files from one machine to another</a:t>
            </a:r>
          </a:p>
          <a:p>
            <a:pPr>
              <a:lnSpc>
                <a:spcPct val="90000"/>
              </a:lnSpc>
            </a:pPr>
            <a:endParaRPr lang="en-US" altLang="zh-CN"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43176" y="198438"/>
            <a:ext cx="7667625" cy="576262"/>
          </a:xfrm>
        </p:spPr>
        <p:txBody>
          <a:bodyPr/>
          <a:lstStyle/>
          <a:p>
            <a:pPr eaLnBrk="1" hangingPunct="1"/>
            <a:r>
              <a:rPr lang="en-US" altLang="zh-CN"/>
              <a:t>System Programs (Cont.)</a:t>
            </a:r>
          </a:p>
        </p:txBody>
      </p:sp>
      <p:sp>
        <p:nvSpPr>
          <p:cNvPr id="66563" name="Rectangle 3"/>
          <p:cNvSpPr>
            <a:spLocks noGrp="1" noChangeArrowheads="1"/>
          </p:cNvSpPr>
          <p:nvPr>
            <p:ph type="body" idx="1"/>
          </p:nvPr>
        </p:nvSpPr>
        <p:spPr>
          <a:xfrm>
            <a:off x="940777" y="1108075"/>
            <a:ext cx="10348546" cy="5187950"/>
          </a:xfrm>
        </p:spPr>
        <p:txBody>
          <a:bodyPr/>
          <a:lstStyle/>
          <a:p>
            <a:pPr>
              <a:lnSpc>
                <a:spcPct val="90000"/>
              </a:lnSpc>
            </a:pPr>
            <a:r>
              <a:rPr lang="en-US" altLang="zh-CN" sz="2000" b="1"/>
              <a:t>Background Services</a:t>
            </a:r>
          </a:p>
          <a:p>
            <a:pPr lvl="1">
              <a:lnSpc>
                <a:spcPct val="90000"/>
              </a:lnSpc>
            </a:pPr>
            <a:r>
              <a:rPr lang="en-US" altLang="zh-CN" sz="2000"/>
              <a:t>Launch at boot time</a:t>
            </a:r>
          </a:p>
          <a:p>
            <a:pPr lvl="2">
              <a:lnSpc>
                <a:spcPct val="90000"/>
              </a:lnSpc>
            </a:pPr>
            <a:r>
              <a:rPr lang="en-US" altLang="zh-CN" sz="2000"/>
              <a:t>Some for system startup, then terminate</a:t>
            </a:r>
          </a:p>
          <a:p>
            <a:pPr lvl="2">
              <a:lnSpc>
                <a:spcPct val="90000"/>
              </a:lnSpc>
            </a:pPr>
            <a:r>
              <a:rPr lang="en-US" altLang="zh-CN" sz="2000"/>
              <a:t>Some from system boot to shutdown</a:t>
            </a:r>
          </a:p>
          <a:p>
            <a:pPr lvl="1">
              <a:lnSpc>
                <a:spcPct val="90000"/>
              </a:lnSpc>
            </a:pPr>
            <a:r>
              <a:rPr lang="en-US" altLang="zh-CN" sz="2000"/>
              <a:t>Provide facilities like disk checking, process scheduling, error logging, printing</a:t>
            </a:r>
          </a:p>
          <a:p>
            <a:pPr lvl="1">
              <a:lnSpc>
                <a:spcPct val="90000"/>
              </a:lnSpc>
            </a:pPr>
            <a:r>
              <a:rPr lang="en-US" altLang="zh-CN" sz="2000"/>
              <a:t>Run in user context not kernel context</a:t>
            </a:r>
          </a:p>
          <a:p>
            <a:pPr lvl="1">
              <a:lnSpc>
                <a:spcPct val="90000"/>
              </a:lnSpc>
            </a:pPr>
            <a:r>
              <a:rPr lang="en-US" altLang="zh-CN" sz="2000"/>
              <a:t>Known as </a:t>
            </a:r>
            <a:r>
              <a:rPr lang="en-US" altLang="zh-CN" sz="2000" b="1">
                <a:solidFill>
                  <a:srgbClr val="3366FF"/>
                </a:solidFill>
              </a:rPr>
              <a:t>services</a:t>
            </a:r>
            <a:r>
              <a:rPr lang="en-US" altLang="zh-CN" sz="2000"/>
              <a:t>, </a:t>
            </a:r>
            <a:r>
              <a:rPr lang="en-US" altLang="zh-CN" sz="2000" b="1">
                <a:solidFill>
                  <a:srgbClr val="3366FF"/>
                </a:solidFill>
              </a:rPr>
              <a:t>subsystems</a:t>
            </a:r>
            <a:r>
              <a:rPr lang="en-US" altLang="zh-CN" sz="2000"/>
              <a:t>, </a:t>
            </a:r>
            <a:r>
              <a:rPr lang="en-US" altLang="zh-CN" sz="2000" b="1">
                <a:solidFill>
                  <a:srgbClr val="3366FF"/>
                </a:solidFill>
              </a:rPr>
              <a:t>daemons</a:t>
            </a:r>
            <a:r>
              <a:rPr lang="en-US" altLang="zh-CN" sz="2000"/>
              <a:t> </a:t>
            </a:r>
            <a:endParaRPr lang="en-US" altLang="zh-CN" sz="2000" b="1"/>
          </a:p>
          <a:p>
            <a:pPr lvl="1">
              <a:lnSpc>
                <a:spcPct val="90000"/>
              </a:lnSpc>
              <a:buFont typeface="Monotype Sorts" pitchFamily="-84" charset="2"/>
              <a:buNone/>
            </a:pPr>
            <a:endParaRPr lang="en-US" altLang="zh-CN" sz="900"/>
          </a:p>
          <a:p>
            <a:pPr>
              <a:lnSpc>
                <a:spcPct val="90000"/>
              </a:lnSpc>
            </a:pPr>
            <a:r>
              <a:rPr lang="en-US" altLang="zh-CN" sz="2000" b="1"/>
              <a:t>Application programs</a:t>
            </a:r>
          </a:p>
          <a:p>
            <a:pPr lvl="1">
              <a:lnSpc>
                <a:spcPct val="90000"/>
              </a:lnSpc>
            </a:pPr>
            <a:r>
              <a:rPr lang="en-US" altLang="zh-CN" sz="2000"/>
              <a:t>Don</a:t>
            </a:r>
            <a:r>
              <a:rPr lang="en-US" altLang="en-US" sz="2000">
                <a:latin typeface="Arial" panose="020B0604020202020204" pitchFamily="34" charset="0"/>
                <a:cs typeface="Arial" panose="020B0604020202020204" pitchFamily="34" charset="0"/>
              </a:rPr>
              <a:t>’</a:t>
            </a:r>
            <a:r>
              <a:rPr lang="en-US" altLang="zh-CN" sz="2000"/>
              <a:t>t pertain to system</a:t>
            </a:r>
          </a:p>
          <a:p>
            <a:pPr lvl="1">
              <a:lnSpc>
                <a:spcPct val="90000"/>
              </a:lnSpc>
            </a:pPr>
            <a:r>
              <a:rPr lang="en-US" altLang="zh-CN" sz="2000"/>
              <a:t>Run by users</a:t>
            </a:r>
          </a:p>
          <a:p>
            <a:pPr lvl="1">
              <a:lnSpc>
                <a:spcPct val="90000"/>
              </a:lnSpc>
            </a:pPr>
            <a:r>
              <a:rPr lang="en-US" altLang="zh-CN" sz="2000"/>
              <a:t>Not typically considered part of OS</a:t>
            </a:r>
          </a:p>
          <a:p>
            <a:pPr lvl="1">
              <a:lnSpc>
                <a:spcPct val="90000"/>
              </a:lnSpc>
            </a:pPr>
            <a:r>
              <a:rPr lang="en-US" altLang="zh-CN" sz="2000"/>
              <a:t>Launched by command line, mouse click, finger poke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1784412" y="151485"/>
            <a:ext cx="9499105" cy="576262"/>
          </a:xfrm>
        </p:spPr>
        <p:txBody>
          <a:bodyPr/>
          <a:lstStyle/>
          <a:p>
            <a:pPr eaLnBrk="1" hangingPunct="1"/>
            <a:r>
              <a:rPr lang="en-US" altLang="zh-CN" sz="2800"/>
              <a:t>2.6 Operating System Design and Implementation</a:t>
            </a:r>
          </a:p>
        </p:txBody>
      </p:sp>
      <p:sp>
        <p:nvSpPr>
          <p:cNvPr id="68611" name="Rectangle 1027"/>
          <p:cNvSpPr>
            <a:spLocks noGrp="1" noChangeArrowheads="1"/>
          </p:cNvSpPr>
          <p:nvPr>
            <p:ph idx="1"/>
          </p:nvPr>
        </p:nvSpPr>
        <p:spPr>
          <a:xfrm>
            <a:off x="589085" y="1011359"/>
            <a:ext cx="10761785" cy="5407025"/>
          </a:xfrm>
        </p:spPr>
        <p:txBody>
          <a:bodyPr/>
          <a:lstStyle/>
          <a:p>
            <a:r>
              <a:rPr lang="en-US" altLang="zh-CN" sz="2400"/>
              <a:t>Design and Implementation of OS not </a:t>
            </a:r>
            <a:r>
              <a:rPr lang="ja-JP" altLang="en-US" sz="2400"/>
              <a:t>“</a:t>
            </a:r>
            <a:r>
              <a:rPr lang="en-US" altLang="ja-JP" sz="2400"/>
              <a:t>solvable</a:t>
            </a:r>
            <a:r>
              <a:rPr lang="ja-JP" altLang="en-US" sz="2400"/>
              <a:t>”</a:t>
            </a:r>
            <a:r>
              <a:rPr lang="en-US" altLang="ja-JP" sz="2400"/>
              <a:t>, but some approaches have proven successful</a:t>
            </a:r>
          </a:p>
          <a:p>
            <a:endParaRPr lang="en-US" altLang="zh-CN" sz="1000"/>
          </a:p>
          <a:p>
            <a:r>
              <a:rPr lang="en-US" altLang="zh-CN" sz="2400"/>
              <a:t>Internal structure of different Operating Systems  can vary widely</a:t>
            </a:r>
          </a:p>
          <a:p>
            <a:endParaRPr lang="en-US" altLang="zh-CN" sz="1000"/>
          </a:p>
          <a:p>
            <a:r>
              <a:rPr lang="en-US" altLang="zh-CN" sz="2400"/>
              <a:t>Start the design by defining goals and specifications </a:t>
            </a:r>
          </a:p>
          <a:p>
            <a:endParaRPr lang="en-US" altLang="zh-CN" sz="1000"/>
          </a:p>
          <a:p>
            <a:r>
              <a:rPr lang="en-US" altLang="zh-CN" sz="2400"/>
              <a:t>Affected by choice of hardware, type of system</a:t>
            </a:r>
          </a:p>
          <a:p>
            <a:endParaRPr lang="en-US" altLang="zh-CN" sz="1000"/>
          </a:p>
          <a:p>
            <a:r>
              <a:rPr lang="en-US" altLang="zh-CN" sz="2400" b="1">
                <a:solidFill>
                  <a:srgbClr val="3366FF"/>
                </a:solidFill>
              </a:rPr>
              <a:t>User </a:t>
            </a:r>
            <a:r>
              <a:rPr lang="en-US" altLang="zh-CN" sz="2400"/>
              <a:t>goals and </a:t>
            </a:r>
            <a:r>
              <a:rPr lang="en-US" altLang="zh-CN" sz="2400" b="1">
                <a:solidFill>
                  <a:srgbClr val="3366FF"/>
                </a:solidFill>
              </a:rPr>
              <a:t>System </a:t>
            </a:r>
            <a:r>
              <a:rPr lang="en-US" altLang="zh-CN" sz="2400"/>
              <a:t>goals</a:t>
            </a:r>
          </a:p>
          <a:p>
            <a:pPr lvl="1"/>
            <a:r>
              <a:rPr lang="en-US" altLang="zh-CN" sz="2400" b="1">
                <a:solidFill>
                  <a:srgbClr val="0070C0"/>
                </a:solidFill>
              </a:rPr>
              <a:t>User goals </a:t>
            </a:r>
            <a:r>
              <a:rPr lang="en-US" altLang="zh-CN" sz="2400"/>
              <a:t>– operating system should be convenient to use, easy to learn, reliable, safe, and fast</a:t>
            </a:r>
          </a:p>
          <a:p>
            <a:pPr lvl="1"/>
            <a:r>
              <a:rPr lang="en-US" altLang="zh-CN" sz="2400" b="1">
                <a:solidFill>
                  <a:srgbClr val="0070C0"/>
                </a:solidFill>
              </a:rPr>
              <a:t>System goals </a:t>
            </a:r>
            <a:r>
              <a:rPr lang="en-US" altLang="zh-CN" sz="2400"/>
              <a:t>– operating system should be easy to design, implement, and maintain, as well as flexible, reliable, error-free, and efficient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48900" y="106363"/>
            <a:ext cx="9610761" cy="576262"/>
          </a:xfrm>
        </p:spPr>
        <p:txBody>
          <a:bodyPr/>
          <a:lstStyle/>
          <a:p>
            <a:pPr eaLnBrk="1" hangingPunct="1"/>
            <a:r>
              <a:rPr lang="en-US" altLang="zh-CN" sz="2400"/>
              <a:t>Operating System Design and Implementation (Cont.)</a:t>
            </a:r>
          </a:p>
        </p:txBody>
      </p:sp>
      <p:sp>
        <p:nvSpPr>
          <p:cNvPr id="70659" name="Rectangle 3"/>
          <p:cNvSpPr>
            <a:spLocks noGrp="1" noChangeArrowheads="1"/>
          </p:cNvSpPr>
          <p:nvPr>
            <p:ph type="body" idx="1"/>
          </p:nvPr>
        </p:nvSpPr>
        <p:spPr>
          <a:xfrm>
            <a:off x="615462" y="1076326"/>
            <a:ext cx="10744199" cy="5022817"/>
          </a:xfrm>
        </p:spPr>
        <p:txBody>
          <a:bodyPr/>
          <a:lstStyle/>
          <a:p>
            <a:r>
              <a:rPr lang="en-US" altLang="zh-CN" sz="2800"/>
              <a:t>Important principle to separate</a:t>
            </a:r>
          </a:p>
          <a:p>
            <a:pPr>
              <a:buFont typeface="Monotype Sorts" pitchFamily="-84" charset="2"/>
              <a:buNone/>
            </a:pPr>
            <a:r>
              <a:rPr lang="en-US" altLang="zh-CN" sz="2800" b="1"/>
              <a:t>	</a:t>
            </a:r>
            <a:r>
              <a:rPr lang="en-US" altLang="zh-CN" sz="2800" b="1">
                <a:solidFill>
                  <a:srgbClr val="3366FF"/>
                </a:solidFill>
              </a:rPr>
              <a:t>Policy(</a:t>
            </a:r>
            <a:r>
              <a:rPr lang="zh-CN" altLang="en-US" sz="2800" b="1">
                <a:solidFill>
                  <a:srgbClr val="3366FF"/>
                </a:solidFill>
              </a:rPr>
              <a:t>策略</a:t>
            </a:r>
            <a:r>
              <a:rPr lang="en-US" altLang="zh-CN" sz="2800" b="1">
                <a:solidFill>
                  <a:srgbClr val="3366FF"/>
                </a:solidFill>
              </a:rPr>
              <a:t>)</a:t>
            </a:r>
            <a:r>
              <a:rPr lang="en-US" altLang="zh-CN" sz="2800" b="1"/>
              <a:t>:   </a:t>
            </a:r>
            <a:r>
              <a:rPr lang="en-US" altLang="zh-CN" sz="2800" b="1" i="1">
                <a:solidFill>
                  <a:srgbClr val="0070C0"/>
                </a:solidFill>
              </a:rPr>
              <a:t>What</a:t>
            </a:r>
            <a:r>
              <a:rPr lang="en-US" altLang="zh-CN" sz="2800"/>
              <a:t> will be done?</a:t>
            </a:r>
            <a:r>
              <a:rPr lang="en-US" altLang="zh-CN" sz="2800" b="1"/>
              <a:t> </a:t>
            </a:r>
            <a:br>
              <a:rPr lang="en-US" altLang="zh-CN" sz="2800" b="1"/>
            </a:br>
            <a:r>
              <a:rPr lang="en-US" altLang="zh-CN" sz="2800" b="1">
                <a:solidFill>
                  <a:srgbClr val="3366FF"/>
                </a:solidFill>
              </a:rPr>
              <a:t>Mechanism(</a:t>
            </a:r>
            <a:r>
              <a:rPr lang="zh-CN" altLang="en-US" sz="2800" b="1">
                <a:solidFill>
                  <a:srgbClr val="3366FF"/>
                </a:solidFill>
              </a:rPr>
              <a:t>机制</a:t>
            </a:r>
            <a:r>
              <a:rPr lang="en-US" altLang="zh-CN" sz="2800" b="1">
                <a:solidFill>
                  <a:srgbClr val="3366FF"/>
                </a:solidFill>
              </a:rPr>
              <a:t>)</a:t>
            </a:r>
            <a:r>
              <a:rPr lang="en-US" altLang="zh-CN" sz="2800" b="1"/>
              <a:t>:  </a:t>
            </a:r>
            <a:r>
              <a:rPr lang="en-US" altLang="zh-CN" sz="2800" b="1" i="1">
                <a:solidFill>
                  <a:srgbClr val="0070C0"/>
                </a:solidFill>
              </a:rPr>
              <a:t>How</a:t>
            </a:r>
            <a:r>
              <a:rPr lang="en-US" altLang="zh-CN" sz="2800"/>
              <a:t> to do it?</a:t>
            </a:r>
          </a:p>
          <a:p>
            <a:r>
              <a:rPr lang="en-US" altLang="zh-CN" sz="2800"/>
              <a:t>Mechanisms determine how to do something, policies decide what will be done</a:t>
            </a:r>
          </a:p>
          <a:p>
            <a:r>
              <a:rPr lang="en-US" altLang="zh-CN" sz="2800"/>
              <a:t>The separation of policy from mechanism is a very important principle, it allows maximum flexibility if policy decisions are to be changed later (example – timer)</a:t>
            </a:r>
          </a:p>
          <a:p>
            <a:r>
              <a:rPr lang="en-US" altLang="zh-CN" sz="2800"/>
              <a:t>Specifying and designing an OS is highly creative task of </a:t>
            </a:r>
            <a:r>
              <a:rPr lang="en-US" altLang="zh-CN" sz="2800" b="1">
                <a:solidFill>
                  <a:srgbClr val="3366FF"/>
                </a:solidFill>
              </a:rPr>
              <a:t>software engineering</a:t>
            </a:r>
          </a:p>
          <a:p>
            <a:pPr>
              <a:buFont typeface="Monotype Sorts" pitchFamily="-84" charset="2"/>
              <a:buNone/>
            </a:pPr>
            <a:endParaRPr lang="en-US" altLang="zh-CN" sz="2800"/>
          </a:p>
          <a:p>
            <a:pPr>
              <a:buFont typeface="Monotype Sorts" pitchFamily="-84" charset="2"/>
              <a:buNone/>
            </a:pPr>
            <a:endParaRPr lang="en-US" altLang="zh-CN"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362200" y="171451"/>
            <a:ext cx="8229600" cy="576263"/>
          </a:xfrm>
        </p:spPr>
        <p:txBody>
          <a:bodyPr/>
          <a:lstStyle/>
          <a:p>
            <a:pPr eaLnBrk="1" hangingPunct="1"/>
            <a:r>
              <a:rPr lang="en-US" altLang="zh-CN" sz="2800"/>
              <a:t>Implementation</a:t>
            </a:r>
          </a:p>
        </p:txBody>
      </p:sp>
      <p:sp>
        <p:nvSpPr>
          <p:cNvPr id="72707" name="Rectangle 3"/>
          <p:cNvSpPr>
            <a:spLocks noGrp="1" noChangeArrowheads="1"/>
          </p:cNvSpPr>
          <p:nvPr>
            <p:ph type="body" idx="1"/>
          </p:nvPr>
        </p:nvSpPr>
        <p:spPr>
          <a:xfrm>
            <a:off x="1415562" y="1092201"/>
            <a:ext cx="9926515" cy="5129491"/>
          </a:xfrm>
        </p:spPr>
        <p:txBody>
          <a:bodyPr/>
          <a:lstStyle/>
          <a:p>
            <a:r>
              <a:rPr lang="en-US" altLang="zh-CN" sz="2000"/>
              <a:t>Much variation</a:t>
            </a:r>
          </a:p>
          <a:p>
            <a:pPr lvl="1"/>
            <a:r>
              <a:rPr lang="en-US" altLang="zh-CN" sz="2000"/>
              <a:t>Early OSes in assembly language</a:t>
            </a:r>
          </a:p>
          <a:p>
            <a:pPr lvl="1"/>
            <a:r>
              <a:rPr lang="en-US" altLang="zh-CN" sz="2000"/>
              <a:t>Then system programming languages like Algol, PL/1</a:t>
            </a:r>
          </a:p>
          <a:p>
            <a:pPr lvl="1"/>
            <a:r>
              <a:rPr lang="en-US" altLang="zh-CN" sz="2000"/>
              <a:t>Now C, C++</a:t>
            </a:r>
          </a:p>
          <a:p>
            <a:r>
              <a:rPr lang="en-US" altLang="zh-CN" sz="2000"/>
              <a:t>Actually usually a mix of languages</a:t>
            </a:r>
          </a:p>
          <a:p>
            <a:pPr lvl="1"/>
            <a:r>
              <a:rPr lang="en-US" altLang="zh-CN" sz="2000"/>
              <a:t>Lowest levels in assembly</a:t>
            </a:r>
          </a:p>
          <a:p>
            <a:pPr lvl="1"/>
            <a:r>
              <a:rPr lang="en-US" altLang="zh-CN" sz="2000"/>
              <a:t>Main body in C</a:t>
            </a:r>
          </a:p>
          <a:p>
            <a:pPr lvl="1"/>
            <a:r>
              <a:rPr lang="en-US" altLang="zh-CN" sz="2000"/>
              <a:t>Systems programs in C, C++, and Rust, scripting languages like Perl, Python, shell scripts</a:t>
            </a:r>
          </a:p>
          <a:p>
            <a:r>
              <a:rPr lang="en-US" altLang="zh-CN" sz="2000"/>
              <a:t>More high-level language easier to</a:t>
            </a:r>
            <a:r>
              <a:rPr lang="en-US" altLang="zh-CN" sz="2000" b="1">
                <a:solidFill>
                  <a:srgbClr val="3366FF"/>
                </a:solidFill>
              </a:rPr>
              <a:t> port </a:t>
            </a:r>
            <a:r>
              <a:rPr lang="en-US" altLang="zh-CN" sz="2000"/>
              <a:t>to other hardware</a:t>
            </a:r>
          </a:p>
          <a:p>
            <a:pPr lvl="1"/>
            <a:r>
              <a:rPr lang="en-US" altLang="zh-CN" sz="2000"/>
              <a:t>But slower</a:t>
            </a:r>
          </a:p>
          <a:p>
            <a:r>
              <a:rPr lang="en-US" altLang="zh-CN" sz="2000" b="1">
                <a:solidFill>
                  <a:srgbClr val="3366FF"/>
                </a:solidFill>
              </a:rPr>
              <a:t>Emulation</a:t>
            </a:r>
            <a:r>
              <a:rPr lang="en-US" altLang="zh-CN" sz="2000"/>
              <a:t> can allow an OS to run on non-native hardware</a:t>
            </a:r>
          </a:p>
          <a:p>
            <a:pPr>
              <a:buFont typeface="Monotype Sorts" pitchFamily="-84" charset="2"/>
              <a:buNone/>
            </a:pPr>
            <a:endParaRPr lang="en-US" altLang="zh-CN" sz="2000"/>
          </a:p>
          <a:p>
            <a:pPr>
              <a:buFont typeface="Monotype Sorts" pitchFamily="-84" charset="2"/>
              <a:buNone/>
            </a:pPr>
            <a:endParaRPr lang="en-US" altLang="zh-CN"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a:xfrm>
            <a:off x="1981200" y="182563"/>
            <a:ext cx="8229600" cy="576262"/>
          </a:xfrm>
        </p:spPr>
        <p:txBody>
          <a:bodyPr/>
          <a:lstStyle/>
          <a:p>
            <a:r>
              <a:rPr lang="en-US" altLang="zh-CN"/>
              <a:t>2.7 Operating System Structure</a:t>
            </a:r>
          </a:p>
        </p:txBody>
      </p:sp>
      <p:sp>
        <p:nvSpPr>
          <p:cNvPr id="74755" name="Content Placeholder 2"/>
          <p:cNvSpPr>
            <a:spLocks noGrp="1" noChangeArrowheads="1"/>
          </p:cNvSpPr>
          <p:nvPr>
            <p:ph idx="1"/>
          </p:nvPr>
        </p:nvSpPr>
        <p:spPr>
          <a:xfrm>
            <a:off x="2330451" y="1092201"/>
            <a:ext cx="7880349" cy="4530725"/>
          </a:xfrm>
        </p:spPr>
        <p:txBody>
          <a:bodyPr/>
          <a:lstStyle/>
          <a:p>
            <a:r>
              <a:rPr lang="en-US" altLang="zh-CN" sz="2800"/>
              <a:t>General-purpose OS is very large program</a:t>
            </a:r>
          </a:p>
          <a:p>
            <a:r>
              <a:rPr lang="en-US" altLang="zh-CN" sz="2800"/>
              <a:t>Various ways to structure ones</a:t>
            </a:r>
          </a:p>
          <a:p>
            <a:pPr lvl="1"/>
            <a:r>
              <a:rPr lang="en-US" altLang="zh-CN" sz="2800" b="1">
                <a:solidFill>
                  <a:srgbClr val="0070C0"/>
                </a:solidFill>
              </a:rPr>
              <a:t>Simple structure </a:t>
            </a:r>
            <a:r>
              <a:rPr lang="en-US" altLang="zh-CN" sz="2800"/>
              <a:t>– MS-DOS</a:t>
            </a:r>
          </a:p>
          <a:p>
            <a:pPr lvl="1"/>
            <a:r>
              <a:rPr lang="en-US" altLang="zh-CN" sz="2800" b="1">
                <a:solidFill>
                  <a:srgbClr val="0070C0"/>
                </a:solidFill>
              </a:rPr>
              <a:t>More complex </a:t>
            </a:r>
            <a:r>
              <a:rPr lang="en-US" altLang="zh-CN" sz="2800"/>
              <a:t>-- UNIX</a:t>
            </a:r>
          </a:p>
          <a:p>
            <a:pPr lvl="1"/>
            <a:r>
              <a:rPr lang="en-US" altLang="zh-CN" sz="2800" b="1">
                <a:solidFill>
                  <a:srgbClr val="0070C0"/>
                </a:solidFill>
              </a:rPr>
              <a:t>Layered</a:t>
            </a:r>
            <a:r>
              <a:rPr lang="en-US" altLang="zh-CN" sz="2800"/>
              <a:t> – an abstrcation</a:t>
            </a:r>
          </a:p>
          <a:p>
            <a:pPr lvl="1"/>
            <a:r>
              <a:rPr lang="en-US" altLang="zh-CN" sz="2800" b="1">
                <a:solidFill>
                  <a:srgbClr val="0070C0"/>
                </a:solidFill>
              </a:rPr>
              <a:t>Microkernel(</a:t>
            </a:r>
            <a:r>
              <a:rPr lang="zh-CN" altLang="en-US" sz="2800" b="1">
                <a:solidFill>
                  <a:srgbClr val="0070C0"/>
                </a:solidFill>
                <a:latin typeface="微软雅黑" panose="020B0503020204020204" pitchFamily="34" charset="-122"/>
                <a:ea typeface="微软雅黑" panose="020B0503020204020204" pitchFamily="34" charset="-122"/>
              </a:rPr>
              <a:t>微内核</a:t>
            </a:r>
            <a:r>
              <a:rPr lang="en-US" altLang="zh-CN" sz="2800" b="1">
                <a:solidFill>
                  <a:srgbClr val="0070C0"/>
                </a:solidFill>
              </a:rPr>
              <a:t>)</a:t>
            </a:r>
            <a:r>
              <a:rPr lang="en-US" altLang="zh-CN" sz="2800"/>
              <a:t> -Mach</a:t>
            </a:r>
          </a:p>
          <a:p>
            <a:endParaRPr lang="en-US" altLang="zh-CN"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981200" y="182563"/>
            <a:ext cx="8229600" cy="576262"/>
          </a:xfrm>
        </p:spPr>
        <p:txBody>
          <a:bodyPr/>
          <a:lstStyle/>
          <a:p>
            <a:pPr eaLnBrk="1" hangingPunct="1"/>
            <a:r>
              <a:rPr lang="en-US" altLang="zh-CN"/>
              <a:t>Simple Structure  -- MS-DOS</a:t>
            </a:r>
            <a:endParaRPr lang="en-US" altLang="zh-CN" sz="2400"/>
          </a:p>
        </p:txBody>
      </p:sp>
      <p:sp>
        <p:nvSpPr>
          <p:cNvPr id="38915" name="Rectangle 3">
            <a:extLst>
              <a:ext uri="{FF2B5EF4-FFF2-40B4-BE49-F238E27FC236}">
                <a16:creationId xmlns:a16="http://schemas.microsoft.com/office/drawing/2014/main" id="{E36F0324-29E1-4488-BA4A-95ED69A84DCC}"/>
              </a:ext>
            </a:extLst>
          </p:cNvPr>
          <p:cNvSpPr>
            <a:spLocks noGrp="1" noChangeArrowheads="1"/>
          </p:cNvSpPr>
          <p:nvPr>
            <p:ph type="body" idx="1"/>
          </p:nvPr>
        </p:nvSpPr>
        <p:spPr>
          <a:xfrm>
            <a:off x="920087" y="1081154"/>
            <a:ext cx="5510020" cy="4961219"/>
          </a:xfrm>
        </p:spPr>
        <p:txBody>
          <a:bodyPr/>
          <a:lstStyle/>
          <a:p>
            <a:pPr>
              <a:defRPr/>
            </a:pPr>
            <a:r>
              <a:rPr lang="en-US" altLang="zh-CN" sz="2800" dirty="0"/>
              <a:t>MS-DOS – written to provide the most functionality in the least space</a:t>
            </a:r>
          </a:p>
          <a:p>
            <a:pPr lvl="1">
              <a:defRPr/>
            </a:pPr>
            <a:r>
              <a:rPr lang="en-US" altLang="zh-CN" sz="2800" dirty="0"/>
              <a:t>Not divided into modules</a:t>
            </a:r>
          </a:p>
          <a:p>
            <a:pPr lvl="1">
              <a:defRPr/>
            </a:pPr>
            <a:r>
              <a:rPr lang="en-US" altLang="zh-CN" sz="2800" dirty="0"/>
              <a:t>Although MS-DOS has some structure, its interfaces and levels of functionality are not well separated</a:t>
            </a:r>
          </a:p>
          <a:p>
            <a:pPr lvl="1">
              <a:defRPr/>
            </a:pPr>
            <a:r>
              <a:rPr lang="en-US" altLang="zh-CN" sz="2800" dirty="0">
                <a:ea typeface="宋体" panose="02010600030101010101" pitchFamily="2" charset="-122"/>
              </a:rPr>
              <a:t>Difficult to implement and maintain.</a:t>
            </a:r>
          </a:p>
          <a:p>
            <a:pPr marL="457200" lvl="1" indent="0">
              <a:buNone/>
              <a:defRPr/>
            </a:pPr>
            <a:endParaRPr lang="en-US" altLang="zh-CN" sz="2800" dirty="0"/>
          </a:p>
        </p:txBody>
      </p:sp>
      <p:pic>
        <p:nvPicPr>
          <p:cNvPr id="9218" name="Picture 2" descr="C:\Users\U1\Downloads\图片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999" y="1081154"/>
            <a:ext cx="4289510" cy="48538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ea typeface="宋体" pitchFamily="2" charset="-122"/>
              </a:rPr>
              <a:t>Layered Approach</a:t>
            </a:r>
          </a:p>
        </p:txBody>
      </p:sp>
      <p:sp>
        <p:nvSpPr>
          <p:cNvPr id="77827" name="Rectangle 3"/>
          <p:cNvSpPr>
            <a:spLocks noGrp="1" noChangeArrowheads="1"/>
          </p:cNvSpPr>
          <p:nvPr>
            <p:ph type="body" idx="1"/>
          </p:nvPr>
        </p:nvSpPr>
        <p:spPr>
          <a:xfrm>
            <a:off x="609600" y="963613"/>
            <a:ext cx="8852834" cy="4470033"/>
          </a:xfrm>
        </p:spPr>
        <p:txBody>
          <a:bodyPr/>
          <a:lstStyle/>
          <a:p>
            <a:r>
              <a:rPr lang="en-US" altLang="zh-CN" sz="2400">
                <a:ea typeface="宋体" pitchFamily="2" charset="-122"/>
              </a:rPr>
              <a:t>The operating system is divided into a number of layers (levels), each built on top of lower layers.  The bottom layer (layer 0), is the hardware; the highest (layer N) is the user interface.</a:t>
            </a:r>
          </a:p>
          <a:p>
            <a:r>
              <a:rPr lang="en-US" altLang="zh-CN" sz="2400">
                <a:ea typeface="宋体" pitchFamily="2" charset="-122"/>
              </a:rPr>
              <a:t>With modularity, layers are selected such that each uses functions (operations) and services of only lower-level layers</a:t>
            </a:r>
          </a:p>
          <a:p>
            <a:endParaRPr lang="en-US" altLang="zh-CN" sz="2400">
              <a:ea typeface="宋体" pitchFamily="2" charset="-122"/>
            </a:endParaRPr>
          </a:p>
          <a:p>
            <a:r>
              <a:rPr lang="en-US" altLang="zh-CN" sz="2400">
                <a:ea typeface="宋体" pitchFamily="2" charset="-122"/>
              </a:rPr>
              <a:t>Simplicity of construction and debugging</a:t>
            </a:r>
          </a:p>
          <a:p>
            <a:r>
              <a:rPr lang="en-US" altLang="zh-CN" sz="2400">
                <a:ea typeface="宋体" pitchFamily="2" charset="-122"/>
              </a:rPr>
              <a:t>It is difficult to define the various layers</a:t>
            </a:r>
          </a:p>
          <a:p>
            <a:r>
              <a:rPr lang="en-US" altLang="zh-CN" sz="2400">
                <a:ea typeface="宋体" pitchFamily="2" charset="-122"/>
              </a:rPr>
              <a:t>Less efficient</a:t>
            </a:r>
          </a:p>
        </p:txBody>
      </p:sp>
      <p:pic>
        <p:nvPicPr>
          <p:cNvPr id="77828" name="Picture 3"/>
          <p:cNvPicPr>
            <a:picLocks noChangeAspect="1" noChangeArrowheads="1"/>
          </p:cNvPicPr>
          <p:nvPr/>
        </p:nvPicPr>
        <p:blipFill>
          <a:blip r:embed="rId2">
            <a:extLst>
              <a:ext uri="{28A0092B-C50C-407E-A947-70E740481C1C}">
                <a14:useLocalDpi xmlns:a14="http://schemas.microsoft.com/office/drawing/2010/main" val="0"/>
              </a:ext>
            </a:extLst>
          </a:blip>
          <a:srcRect l="13089" t="708" r="13089" b="708"/>
          <a:stretch>
            <a:fillRect/>
          </a:stretch>
        </p:blipFill>
        <p:spPr bwMode="auto">
          <a:xfrm>
            <a:off x="7359162" y="3396798"/>
            <a:ext cx="3335215" cy="333982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014663" y="255588"/>
            <a:ext cx="6773862" cy="457200"/>
          </a:xfrm>
        </p:spPr>
        <p:txBody>
          <a:bodyPr/>
          <a:lstStyle/>
          <a:p>
            <a:pPr eaLnBrk="1" hangingPunct="1"/>
            <a:r>
              <a:rPr lang="en-US" altLang="zh-CN"/>
              <a:t>Non Simple Structure  -- UNIX</a:t>
            </a:r>
            <a:endParaRPr lang="en-US" altLang="zh-CN" sz="2400"/>
          </a:p>
        </p:txBody>
      </p:sp>
      <p:sp>
        <p:nvSpPr>
          <p:cNvPr id="78851" name="Rectangle 3"/>
          <p:cNvSpPr>
            <a:spLocks noGrp="1" noChangeArrowheads="1"/>
          </p:cNvSpPr>
          <p:nvPr>
            <p:ph type="body" idx="1"/>
          </p:nvPr>
        </p:nvSpPr>
        <p:spPr>
          <a:xfrm>
            <a:off x="1160585" y="1155701"/>
            <a:ext cx="10190284" cy="4931335"/>
          </a:xfrm>
        </p:spPr>
        <p:txBody>
          <a:bodyPr/>
          <a:lstStyle/>
          <a:p>
            <a:pPr>
              <a:buFont typeface="Monotype Sorts" pitchFamily="-84" charset="2"/>
              <a:buNone/>
            </a:pPr>
            <a:r>
              <a:rPr lang="en-US" altLang="zh-CN" sz="2800"/>
              <a:t>    UNIX – limited by hardware functionality, the original UNIX operating system had limited structuring.  The UNIX OS consists of two separable parts</a:t>
            </a:r>
          </a:p>
          <a:p>
            <a:pPr lvl="1"/>
            <a:r>
              <a:rPr lang="en-US" altLang="zh-CN" sz="2800" b="1">
                <a:solidFill>
                  <a:srgbClr val="0070C0"/>
                </a:solidFill>
              </a:rPr>
              <a:t>Systems programs</a:t>
            </a:r>
          </a:p>
          <a:p>
            <a:pPr lvl="1"/>
            <a:r>
              <a:rPr lang="en-US" altLang="zh-CN" sz="2800" b="1">
                <a:solidFill>
                  <a:srgbClr val="0070C0"/>
                </a:solidFill>
              </a:rPr>
              <a:t>The kernel</a:t>
            </a:r>
          </a:p>
          <a:p>
            <a:pPr lvl="2"/>
            <a:r>
              <a:rPr lang="en-US" altLang="zh-CN" sz="2800"/>
              <a:t>Consists of everything below the system-call interface and above the physical hardware</a:t>
            </a:r>
          </a:p>
          <a:p>
            <a:pPr lvl="2"/>
            <a:r>
              <a:rPr lang="en-US" altLang="zh-CN" sz="2800"/>
              <a:t>Provides the file system, CPU scheduling, memory management, and other operating-system functions; a large number of functions for one level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470150" y="182563"/>
            <a:ext cx="7869238" cy="576262"/>
          </a:xfrm>
        </p:spPr>
        <p:txBody>
          <a:bodyPr/>
          <a:lstStyle/>
          <a:p>
            <a:pPr eaLnBrk="1" hangingPunct="1"/>
            <a:r>
              <a:rPr lang="en-US" altLang="zh-CN"/>
              <a:t>Operating System Services (Cont.)</a:t>
            </a:r>
          </a:p>
        </p:txBody>
      </p:sp>
      <p:sp>
        <p:nvSpPr>
          <p:cNvPr id="13315" name="Rectangle 3"/>
          <p:cNvSpPr>
            <a:spLocks noGrp="1" noChangeArrowheads="1"/>
          </p:cNvSpPr>
          <p:nvPr>
            <p:ph type="body" idx="1"/>
          </p:nvPr>
        </p:nvSpPr>
        <p:spPr>
          <a:xfrm>
            <a:off x="606669" y="892175"/>
            <a:ext cx="10726616" cy="5729288"/>
          </a:xfrm>
          <a:noFill/>
        </p:spPr>
        <p:txBody>
          <a:bodyPr/>
          <a:lstStyle/>
          <a:p>
            <a:pPr lvl="1"/>
            <a:endParaRPr lang="en-US" altLang="zh-CN" b="1"/>
          </a:p>
          <a:p>
            <a:r>
              <a:rPr lang="en-US" altLang="zh-CN"/>
              <a:t>One set of operating-system services provides functions that are helpful to the user (Cont.):</a:t>
            </a:r>
            <a:endParaRPr lang="en-US" altLang="zh-CN" b="1"/>
          </a:p>
          <a:p>
            <a:pPr lvl="1"/>
            <a:r>
              <a:rPr lang="en-US" altLang="zh-CN" b="1"/>
              <a:t>File-system manipulation </a:t>
            </a:r>
            <a:r>
              <a:rPr lang="en-US" altLang="zh-CN"/>
              <a:t>-  The file system is of particular interest. Programs need to read and write files and directories, create and delete them, search them, list file Information, permission management.</a:t>
            </a:r>
            <a:endParaRPr lang="en-US" altLang="zh-CN" b="1"/>
          </a:p>
          <a:p>
            <a:pPr lvl="1"/>
            <a:r>
              <a:rPr lang="en-US" altLang="zh-CN" b="1"/>
              <a:t>Communications</a:t>
            </a:r>
            <a:r>
              <a:rPr lang="en-US" altLang="zh-CN"/>
              <a:t> – Processes may exchange information, on the same computer or between computers over a network</a:t>
            </a:r>
          </a:p>
          <a:p>
            <a:pPr lvl="2"/>
            <a:r>
              <a:rPr lang="en-US" altLang="zh-CN"/>
              <a:t>Communications may be via shared memory or through message passing (packets moved by the OS)</a:t>
            </a:r>
          </a:p>
          <a:p>
            <a:pPr lvl="1"/>
            <a:r>
              <a:rPr lang="en-US" altLang="zh-CN" b="1"/>
              <a:t>Error detection </a:t>
            </a:r>
            <a:r>
              <a:rPr lang="en-US" altLang="zh-CN"/>
              <a:t>– OS needs to be constantly aware of possible errors</a:t>
            </a:r>
          </a:p>
          <a:p>
            <a:pPr lvl="2"/>
            <a:r>
              <a:rPr lang="en-US" altLang="zh-CN"/>
              <a:t>May occur in the CPU and memory hardware, in I/O devices, in user program</a:t>
            </a:r>
          </a:p>
          <a:p>
            <a:pPr lvl="2"/>
            <a:r>
              <a:rPr lang="en-US" altLang="zh-CN"/>
              <a:t>For each type of error, OS should take the appropriate action to ensure correct and consistent computing</a:t>
            </a:r>
          </a:p>
          <a:p>
            <a:pPr lvl="2"/>
            <a:r>
              <a:rPr lang="en-US" altLang="zh-CN"/>
              <a:t>Debugging facilities can greatly enhance the user</a:t>
            </a:r>
            <a:r>
              <a:rPr lang="ja-JP" altLang="en-US"/>
              <a:t>’</a:t>
            </a:r>
            <a:r>
              <a:rPr lang="en-US" altLang="ja-JP"/>
              <a:t>s and programmer</a:t>
            </a:r>
            <a:r>
              <a:rPr lang="ja-JP" altLang="en-US"/>
              <a:t>’</a:t>
            </a:r>
            <a:r>
              <a:rPr lang="en-US" altLang="ja-JP"/>
              <a:t>s abilities to efficiently use the system</a:t>
            </a: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387600" y="150813"/>
            <a:ext cx="8229600" cy="576262"/>
          </a:xfrm>
        </p:spPr>
        <p:txBody>
          <a:bodyPr/>
          <a:lstStyle/>
          <a:p>
            <a:pPr eaLnBrk="1" hangingPunct="1"/>
            <a:r>
              <a:rPr lang="en-US" altLang="zh-CN"/>
              <a:t>Traditional UNIX System Structure</a:t>
            </a:r>
          </a:p>
        </p:txBody>
      </p:sp>
      <p:pic>
        <p:nvPicPr>
          <p:cNvPr id="808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124" y="1303104"/>
            <a:ext cx="9064868" cy="555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Box 1"/>
          <p:cNvSpPr txBox="1">
            <a:spLocks noChangeArrowheads="1"/>
          </p:cNvSpPr>
          <p:nvPr/>
        </p:nvSpPr>
        <p:spPr bwMode="auto">
          <a:xfrm>
            <a:off x="2749550" y="933218"/>
            <a:ext cx="698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r>
              <a:rPr kumimoji="0" lang="en-US" altLang="zh-CN">
                <a:latin typeface="Verdana" pitchFamily="34" charset="0"/>
              </a:rPr>
              <a:t>Beyond simple but not fully layered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Linux System Structure</a:t>
            </a:r>
            <a:endParaRPr lang="zh-CN" altLang="en-US"/>
          </a:p>
        </p:txBody>
      </p:sp>
      <p:sp>
        <p:nvSpPr>
          <p:cNvPr id="4" name="内容占位符 3"/>
          <p:cNvSpPr>
            <a:spLocks noGrp="1"/>
          </p:cNvSpPr>
          <p:nvPr>
            <p:ph idx="1"/>
          </p:nvPr>
        </p:nvSpPr>
        <p:spPr>
          <a:xfrm>
            <a:off x="1477109" y="1197711"/>
            <a:ext cx="3130752" cy="4530725"/>
          </a:xfrm>
        </p:spPr>
        <p:txBody>
          <a:bodyPr/>
          <a:lstStyle/>
          <a:p>
            <a:r>
              <a:rPr lang="en-US" altLang="zh-CN" sz="2800"/>
              <a:t>Monolithic plus modular design</a:t>
            </a:r>
          </a:p>
          <a:p>
            <a:endParaRPr lang="zh-CN" altLang="en-US" sz="2800"/>
          </a:p>
        </p:txBody>
      </p:sp>
      <p:pic>
        <p:nvPicPr>
          <p:cNvPr id="10242" name="Picture 2" descr="C:\Users\U1\Downloads\图片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027" y="878804"/>
            <a:ext cx="4595950" cy="597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112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028825" y="214313"/>
            <a:ext cx="8229600" cy="576262"/>
          </a:xfrm>
        </p:spPr>
        <p:txBody>
          <a:bodyPr/>
          <a:lstStyle/>
          <a:p>
            <a:pPr eaLnBrk="1" hangingPunct="1"/>
            <a:r>
              <a:rPr lang="en-US" altLang="zh-CN"/>
              <a:t>Microkernel System Structure </a:t>
            </a:r>
            <a:endParaRPr lang="en-US" altLang="zh-CN" sz="2400"/>
          </a:p>
        </p:txBody>
      </p:sp>
      <p:pic>
        <p:nvPicPr>
          <p:cNvPr id="11266" name="Picture 2" descr="C:\Users\U1\Downloads\图片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651" y="1008623"/>
            <a:ext cx="9875412" cy="5506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281238" y="198438"/>
            <a:ext cx="8229600" cy="576262"/>
          </a:xfrm>
        </p:spPr>
        <p:txBody>
          <a:bodyPr/>
          <a:lstStyle/>
          <a:p>
            <a:pPr eaLnBrk="1" hangingPunct="1"/>
            <a:r>
              <a:rPr lang="en-US" altLang="zh-CN"/>
              <a:t>Microkernel System Structure </a:t>
            </a:r>
            <a:endParaRPr lang="en-US" altLang="zh-CN" sz="2400"/>
          </a:p>
        </p:txBody>
      </p:sp>
      <p:sp>
        <p:nvSpPr>
          <p:cNvPr id="84995" name="Rectangle 3"/>
          <p:cNvSpPr>
            <a:spLocks noGrp="1" noChangeArrowheads="1"/>
          </p:cNvSpPr>
          <p:nvPr>
            <p:ph idx="1"/>
          </p:nvPr>
        </p:nvSpPr>
        <p:spPr>
          <a:xfrm>
            <a:off x="1056297" y="958607"/>
            <a:ext cx="10224233" cy="5337175"/>
          </a:xfrm>
        </p:spPr>
        <p:txBody>
          <a:bodyPr/>
          <a:lstStyle/>
          <a:p>
            <a:r>
              <a:rPr lang="en-US" altLang="zh-CN" sz="2000">
                <a:ea typeface="宋体" pitchFamily="2" charset="-122"/>
              </a:rPr>
              <a:t>Moves as much nonessential parts from the kernel into “</a:t>
            </a:r>
            <a:r>
              <a:rPr lang="en-US" altLang="zh-CN" sz="2000" i="1">
                <a:ea typeface="宋体" pitchFamily="2" charset="-122"/>
              </a:rPr>
              <a:t>user</a:t>
            </a:r>
            <a:r>
              <a:rPr lang="en-US" altLang="zh-CN" sz="2000">
                <a:ea typeface="宋体" pitchFamily="2" charset="-122"/>
              </a:rPr>
              <a:t>” space, provide minimal  process and memory management.</a:t>
            </a:r>
          </a:p>
          <a:p>
            <a:pPr lvl="1"/>
            <a:r>
              <a:rPr lang="en-US" altLang="zh-CN" sz="2000" b="1">
                <a:solidFill>
                  <a:srgbClr val="3366FF"/>
                </a:solidFill>
              </a:rPr>
              <a:t>Mach </a:t>
            </a:r>
            <a:r>
              <a:rPr lang="en-US" altLang="zh-CN" sz="2000"/>
              <a:t>example of </a:t>
            </a:r>
            <a:r>
              <a:rPr lang="en-US" altLang="zh-CN" sz="2000" b="1">
                <a:solidFill>
                  <a:srgbClr val="3366FF"/>
                </a:solidFill>
              </a:rPr>
              <a:t>microkernel</a:t>
            </a:r>
          </a:p>
          <a:p>
            <a:pPr lvl="1"/>
            <a:r>
              <a:rPr lang="en-US" altLang="zh-CN" sz="2000"/>
              <a:t>Mac OS X kernel (</a:t>
            </a:r>
            <a:r>
              <a:rPr lang="en-US" altLang="zh-CN" sz="2000" b="1">
                <a:solidFill>
                  <a:srgbClr val="3366FF"/>
                </a:solidFill>
              </a:rPr>
              <a:t>Darwin</a:t>
            </a:r>
            <a:r>
              <a:rPr lang="en-US" altLang="zh-CN" sz="2000"/>
              <a:t>) partly based on Mach</a:t>
            </a:r>
          </a:p>
          <a:p>
            <a:pPr lvl="1"/>
            <a:r>
              <a:rPr lang="en-US" altLang="zh-CN" sz="2000"/>
              <a:t>True64  Unix    QNX</a:t>
            </a:r>
          </a:p>
          <a:p>
            <a:r>
              <a:rPr lang="en-US" altLang="zh-CN" sz="2000"/>
              <a:t>Communication takes place between user modules using </a:t>
            </a:r>
            <a:r>
              <a:rPr lang="en-US" altLang="zh-CN" sz="2000" b="1">
                <a:solidFill>
                  <a:srgbClr val="3366FF"/>
                </a:solidFill>
              </a:rPr>
              <a:t>message passing</a:t>
            </a:r>
            <a:endParaRPr lang="en-US" altLang="zh-CN" sz="900"/>
          </a:p>
          <a:p>
            <a:r>
              <a:rPr lang="en-US" altLang="zh-CN" sz="2000"/>
              <a:t>Benefits:</a:t>
            </a:r>
          </a:p>
          <a:p>
            <a:pPr lvl="1"/>
            <a:r>
              <a:rPr lang="en-US" altLang="zh-CN" sz="2000"/>
              <a:t>Easier to extend a microkernel</a:t>
            </a:r>
          </a:p>
          <a:p>
            <a:pPr lvl="1"/>
            <a:r>
              <a:rPr lang="en-US" altLang="zh-CN" sz="2000"/>
              <a:t>Easier to port the operating system to new architectures</a:t>
            </a:r>
          </a:p>
          <a:p>
            <a:pPr lvl="1"/>
            <a:r>
              <a:rPr lang="en-US" altLang="zh-CN" sz="2000"/>
              <a:t>More reliable (less code is running in kernel mode)</a:t>
            </a:r>
          </a:p>
          <a:p>
            <a:pPr lvl="1"/>
            <a:r>
              <a:rPr lang="en-US" altLang="zh-CN" sz="2000"/>
              <a:t>More secure</a:t>
            </a:r>
            <a:endParaRPr lang="en-US" altLang="zh-CN" sz="900"/>
          </a:p>
          <a:p>
            <a:r>
              <a:rPr lang="en-US" altLang="zh-CN" sz="2000"/>
              <a:t>Detriments:</a:t>
            </a:r>
          </a:p>
          <a:p>
            <a:pPr lvl="1"/>
            <a:r>
              <a:rPr lang="en-US" altLang="zh-CN" sz="2000"/>
              <a:t>Performance overhead of user space to kernel space communication</a:t>
            </a:r>
          </a:p>
        </p:txBody>
      </p:sp>
      <p:sp>
        <p:nvSpPr>
          <p:cNvPr id="3" name="文本框 2">
            <a:hlinkClick r:id="rId3" action="ppaction://hlinkfile" tooltip="n.伤害；有害物"/>
            <a:extLst>
              <a:ext uri="{FF2B5EF4-FFF2-40B4-BE49-F238E27FC236}">
                <a16:creationId xmlns:a16="http://schemas.microsoft.com/office/drawing/2014/main" id="{7ED3E9F7-7645-4CD1-B0B0-6ED39585126C}"/>
              </a:ext>
            </a:extLst>
          </p:cNvPr>
          <p:cNvSpPr txBox="1"/>
          <p:nvPr/>
        </p:nvSpPr>
        <p:spPr>
          <a:xfrm>
            <a:off x="1411044" y="5384994"/>
            <a:ext cx="1740388" cy="369332"/>
          </a:xfrm>
          <a:prstGeom prst="rect">
            <a:avLst/>
          </a:prstGeom>
          <a:solidFill>
            <a:schemeClr val="bg1"/>
          </a:solidFill>
        </p:spPr>
        <p:txBody>
          <a:bodyPr wrap="square" rtlCol="0">
            <a:spAutoFit/>
          </a:bodyPr>
          <a:lstStyle/>
          <a:p>
            <a:r>
              <a:rPr lang="en-US" altLang="zh-CN">
                <a:latin typeface="+mn-ea"/>
                <a:ea typeface="+mn-ea"/>
              </a:rPr>
              <a:t>Detriments: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a:t>Modules</a:t>
            </a:r>
          </a:p>
        </p:txBody>
      </p:sp>
      <p:sp>
        <p:nvSpPr>
          <p:cNvPr id="87043" name="Rectangle 3"/>
          <p:cNvSpPr>
            <a:spLocks noGrp="1" noChangeArrowheads="1"/>
          </p:cNvSpPr>
          <p:nvPr>
            <p:ph type="body" idx="1"/>
          </p:nvPr>
        </p:nvSpPr>
        <p:spPr>
          <a:xfrm>
            <a:off x="1063869" y="1145565"/>
            <a:ext cx="10295791" cy="4817688"/>
          </a:xfrm>
        </p:spPr>
        <p:txBody>
          <a:bodyPr/>
          <a:lstStyle/>
          <a:p>
            <a:r>
              <a:rPr lang="en-US" altLang="zh-CN" sz="2400"/>
              <a:t>Many modern operating systems implement </a:t>
            </a:r>
            <a:r>
              <a:rPr lang="en-US" altLang="zh-CN" sz="2400" b="1">
                <a:solidFill>
                  <a:srgbClr val="3366FF"/>
                </a:solidFill>
              </a:rPr>
              <a:t>loadable</a:t>
            </a:r>
            <a:r>
              <a:rPr lang="en-US" altLang="zh-CN" sz="2400"/>
              <a:t> </a:t>
            </a:r>
            <a:r>
              <a:rPr lang="en-US" altLang="zh-CN" sz="2400" b="1">
                <a:solidFill>
                  <a:srgbClr val="3366FF"/>
                </a:solidFill>
              </a:rPr>
              <a:t>kernel modules</a:t>
            </a:r>
          </a:p>
          <a:p>
            <a:pPr lvl="1"/>
            <a:r>
              <a:rPr lang="en-US" altLang="zh-CN" sz="2400"/>
              <a:t>Uses object-oriented approach</a:t>
            </a:r>
          </a:p>
          <a:p>
            <a:pPr lvl="1"/>
            <a:r>
              <a:rPr lang="en-US" altLang="zh-CN" sz="2400"/>
              <a:t>Each core component is separate</a:t>
            </a:r>
          </a:p>
          <a:p>
            <a:pPr lvl="1"/>
            <a:r>
              <a:rPr lang="en-US" altLang="zh-CN" sz="2400"/>
              <a:t>Each talks to the others over known interfaces</a:t>
            </a:r>
          </a:p>
          <a:p>
            <a:pPr lvl="1"/>
            <a:r>
              <a:rPr lang="en-US" altLang="zh-CN" sz="2400"/>
              <a:t>Each is loadable as needed within the kernel</a:t>
            </a:r>
          </a:p>
          <a:p>
            <a:r>
              <a:rPr lang="en-US" altLang="zh-CN" sz="2400">
                <a:ea typeface="宋体" pitchFamily="2" charset="-122"/>
              </a:rPr>
              <a:t>Allows the kernel to provide core services yet also allows certain features to be implemented dynamically.</a:t>
            </a:r>
            <a:endParaRPr lang="en-US" altLang="zh-CN" sz="2400"/>
          </a:p>
          <a:p>
            <a:r>
              <a:rPr lang="en-US" altLang="zh-CN" sz="2400"/>
              <a:t>Overall, similar to layers but with more flexible</a:t>
            </a:r>
          </a:p>
          <a:p>
            <a:pPr lvl="1"/>
            <a:r>
              <a:rPr lang="en-US" altLang="zh-CN" sz="2400"/>
              <a:t>Linux, Solaris, Mac OS X etc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a:t>Solaris Modular Approach</a:t>
            </a:r>
          </a:p>
        </p:txBody>
      </p:sp>
      <p:pic>
        <p:nvPicPr>
          <p:cNvPr id="890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584" y="976434"/>
            <a:ext cx="9953356" cy="536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981200" y="198438"/>
            <a:ext cx="8229600" cy="576262"/>
          </a:xfrm>
        </p:spPr>
        <p:txBody>
          <a:bodyPr/>
          <a:lstStyle/>
          <a:p>
            <a:pPr eaLnBrk="1" hangingPunct="1"/>
            <a:r>
              <a:rPr lang="en-US" altLang="zh-CN"/>
              <a:t>Hybrid Systems</a:t>
            </a:r>
          </a:p>
        </p:txBody>
      </p:sp>
      <p:sp>
        <p:nvSpPr>
          <p:cNvPr id="91139" name="Rectangle 3"/>
          <p:cNvSpPr>
            <a:spLocks noGrp="1" noChangeArrowheads="1"/>
          </p:cNvSpPr>
          <p:nvPr>
            <p:ph type="body" idx="1"/>
          </p:nvPr>
        </p:nvSpPr>
        <p:spPr>
          <a:xfrm>
            <a:off x="633047" y="1101604"/>
            <a:ext cx="10709030" cy="5073044"/>
          </a:xfrm>
        </p:spPr>
        <p:txBody>
          <a:bodyPr/>
          <a:lstStyle/>
          <a:p>
            <a:r>
              <a:rPr lang="en-US" altLang="zh-CN" sz="2400"/>
              <a:t>Most modern operating systems are actually not one pure model</a:t>
            </a:r>
          </a:p>
          <a:p>
            <a:pPr lvl="1"/>
            <a:r>
              <a:rPr lang="en-US" altLang="zh-CN" sz="2400"/>
              <a:t>Hybrid combines multiple approaches to address performance, security, usability needs</a:t>
            </a:r>
          </a:p>
          <a:p>
            <a:pPr lvl="1"/>
            <a:r>
              <a:rPr lang="en-US" altLang="zh-CN" sz="2400"/>
              <a:t>Linux and Solaris kernels in kernel address space, so monolithic, plus modular for dynamic loading of functionality</a:t>
            </a:r>
          </a:p>
          <a:p>
            <a:pPr lvl="1"/>
            <a:r>
              <a:rPr lang="en-US" altLang="zh-CN" sz="2400"/>
              <a:t>Windows mostly monolithic, plus microkernel for different subsystem </a:t>
            </a:r>
            <a:r>
              <a:rPr lang="en-US" altLang="zh-CN" sz="2400" b="1" i="1"/>
              <a:t>personalities</a:t>
            </a:r>
          </a:p>
          <a:p>
            <a:r>
              <a:rPr lang="en-US" altLang="zh-CN" sz="2400"/>
              <a:t>Apple Mac OS X hybrid, layered, </a:t>
            </a:r>
            <a:r>
              <a:rPr lang="en-US" altLang="zh-CN" sz="2400" b="1">
                <a:solidFill>
                  <a:srgbClr val="3366FF"/>
                </a:solidFill>
              </a:rPr>
              <a:t>Aqua</a:t>
            </a:r>
            <a:r>
              <a:rPr lang="en-US" altLang="zh-CN" sz="2400"/>
              <a:t> UI plus </a:t>
            </a:r>
            <a:r>
              <a:rPr lang="en-US" altLang="zh-CN" sz="2400" b="1">
                <a:solidFill>
                  <a:srgbClr val="3366FF"/>
                </a:solidFill>
              </a:rPr>
              <a:t>Cocoa</a:t>
            </a:r>
            <a:r>
              <a:rPr lang="en-US" altLang="zh-CN" sz="2400"/>
              <a:t> programming environment</a:t>
            </a:r>
          </a:p>
          <a:p>
            <a:pPr lvl="1"/>
            <a:r>
              <a:rPr lang="en-US" altLang="zh-CN" sz="2400"/>
              <a:t>Below is kernel consisting of Mach microkernel and BSD Unix parts, plus I/O kit and dynamically loadable modules (called </a:t>
            </a:r>
            <a:r>
              <a:rPr lang="en-US" altLang="zh-CN" sz="2400" b="1">
                <a:solidFill>
                  <a:srgbClr val="3366FF"/>
                </a:solidFill>
              </a:rPr>
              <a:t>kernel extensions</a:t>
            </a:r>
            <a:r>
              <a:rPr lang="en-US" altLang="zh-CN" sz="240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noChangeArrowheads="1"/>
          </p:cNvSpPr>
          <p:nvPr>
            <p:ph type="title"/>
          </p:nvPr>
        </p:nvSpPr>
        <p:spPr/>
        <p:txBody>
          <a:bodyPr/>
          <a:lstStyle/>
          <a:p>
            <a:r>
              <a:rPr lang="en-US" altLang="zh-CN"/>
              <a:t>Mac OS X Structure</a:t>
            </a:r>
          </a:p>
        </p:txBody>
      </p:sp>
      <p:pic>
        <p:nvPicPr>
          <p:cNvPr id="12290" name="Picture 2" descr="C:\Users\U1\Downloads\图片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133" y="947831"/>
            <a:ext cx="9066604" cy="553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981200" y="166688"/>
            <a:ext cx="8229600" cy="576262"/>
          </a:xfrm>
        </p:spPr>
        <p:txBody>
          <a:bodyPr/>
          <a:lstStyle/>
          <a:p>
            <a:pPr eaLnBrk="1" hangingPunct="1"/>
            <a:r>
              <a:rPr lang="en-US" altLang="zh-CN"/>
              <a:t>iOS</a:t>
            </a:r>
          </a:p>
        </p:txBody>
      </p:sp>
      <p:sp>
        <p:nvSpPr>
          <p:cNvPr id="94211" name="Rectangle 3"/>
          <p:cNvSpPr>
            <a:spLocks noGrp="1" noChangeArrowheads="1"/>
          </p:cNvSpPr>
          <p:nvPr>
            <p:ph type="body" idx="1"/>
          </p:nvPr>
        </p:nvSpPr>
        <p:spPr>
          <a:xfrm>
            <a:off x="615460" y="1013680"/>
            <a:ext cx="8032065" cy="5148458"/>
          </a:xfrm>
        </p:spPr>
        <p:txBody>
          <a:bodyPr/>
          <a:lstStyle/>
          <a:p>
            <a:r>
              <a:rPr lang="en-US" altLang="zh-CN" sz="2400"/>
              <a:t>Apple mobile OS for </a:t>
            </a:r>
            <a:r>
              <a:rPr lang="en-US" altLang="zh-CN" sz="2400" b="1" i="1"/>
              <a:t>iPhone</a:t>
            </a:r>
            <a:r>
              <a:rPr lang="en-US" altLang="zh-CN" sz="2400"/>
              <a:t>, </a:t>
            </a:r>
            <a:r>
              <a:rPr lang="en-US" altLang="zh-CN" sz="2400" b="1" i="1"/>
              <a:t>iPad</a:t>
            </a:r>
            <a:endParaRPr lang="en-US" altLang="zh-CN" sz="2400"/>
          </a:p>
          <a:p>
            <a:pPr lvl="1"/>
            <a:r>
              <a:rPr lang="en-US" altLang="zh-CN" sz="2400"/>
              <a:t>Structured on Mac OS X, added functionality</a:t>
            </a:r>
          </a:p>
          <a:p>
            <a:pPr lvl="1"/>
            <a:r>
              <a:rPr lang="en-US" altLang="zh-CN" sz="2400"/>
              <a:t>Does not run OS X applications natively</a:t>
            </a:r>
          </a:p>
          <a:p>
            <a:pPr lvl="2"/>
            <a:r>
              <a:rPr lang="en-US" altLang="zh-CN" sz="2400"/>
              <a:t>Also runs on different CPU architecture (ARM vs. Intel)</a:t>
            </a:r>
          </a:p>
          <a:p>
            <a:pPr lvl="1"/>
            <a:r>
              <a:rPr lang="en-US" altLang="zh-CN" sz="2400" b="1">
                <a:solidFill>
                  <a:srgbClr val="3366FF"/>
                </a:solidFill>
              </a:rPr>
              <a:t>Cocoa Touch </a:t>
            </a:r>
            <a:r>
              <a:rPr lang="en-US" altLang="zh-CN" sz="2400"/>
              <a:t>Objective-C API for developing apps</a:t>
            </a:r>
          </a:p>
          <a:p>
            <a:pPr lvl="1"/>
            <a:r>
              <a:rPr lang="en-US" altLang="zh-CN" sz="2400" b="1">
                <a:solidFill>
                  <a:srgbClr val="3366FF"/>
                </a:solidFill>
              </a:rPr>
              <a:t>Media services </a:t>
            </a:r>
            <a:r>
              <a:rPr lang="en-US" altLang="zh-CN" sz="2400"/>
              <a:t>layer for graphics, audio, video</a:t>
            </a:r>
          </a:p>
          <a:p>
            <a:pPr lvl="1"/>
            <a:r>
              <a:rPr lang="en-US" altLang="zh-CN" sz="2400" b="1">
                <a:solidFill>
                  <a:srgbClr val="3366FF"/>
                </a:solidFill>
              </a:rPr>
              <a:t>Core services </a:t>
            </a:r>
            <a:r>
              <a:rPr lang="en-US" altLang="zh-CN" sz="2400"/>
              <a:t>provides cloud computing, databases</a:t>
            </a:r>
          </a:p>
          <a:p>
            <a:pPr lvl="1"/>
            <a:r>
              <a:rPr lang="en-US" altLang="zh-CN" sz="2400"/>
              <a:t>Core operating system, based on Mac OS X kernel</a:t>
            </a:r>
          </a:p>
        </p:txBody>
      </p:sp>
      <p:pic>
        <p:nvPicPr>
          <p:cNvPr id="13314" name="Picture 2" descr="C:\Users\U1\Downloads\图片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526" y="2008141"/>
            <a:ext cx="2714714" cy="2841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981200" y="152401"/>
            <a:ext cx="8229600" cy="576263"/>
          </a:xfrm>
        </p:spPr>
        <p:txBody>
          <a:bodyPr/>
          <a:lstStyle/>
          <a:p>
            <a:pPr eaLnBrk="1" hangingPunct="1"/>
            <a:r>
              <a:rPr lang="en-US" altLang="zh-CN"/>
              <a:t>Android</a:t>
            </a:r>
          </a:p>
        </p:txBody>
      </p:sp>
      <p:sp>
        <p:nvSpPr>
          <p:cNvPr id="96259" name="Rectangle 3"/>
          <p:cNvSpPr>
            <a:spLocks noGrp="1" noChangeArrowheads="1"/>
          </p:cNvSpPr>
          <p:nvPr>
            <p:ph type="body" idx="1"/>
          </p:nvPr>
        </p:nvSpPr>
        <p:spPr>
          <a:xfrm>
            <a:off x="597877" y="1044576"/>
            <a:ext cx="10788161" cy="5523278"/>
          </a:xfrm>
        </p:spPr>
        <p:txBody>
          <a:bodyPr/>
          <a:lstStyle/>
          <a:p>
            <a:r>
              <a:rPr lang="en-US" altLang="zh-CN" sz="2000"/>
              <a:t>Developed by Open Handset Alliance (mostly Google)</a:t>
            </a:r>
          </a:p>
          <a:p>
            <a:pPr lvl="1"/>
            <a:r>
              <a:rPr lang="en-US" altLang="zh-CN" sz="2000"/>
              <a:t>Open Source</a:t>
            </a:r>
          </a:p>
          <a:p>
            <a:r>
              <a:rPr lang="en-US" altLang="zh-CN" sz="2000"/>
              <a:t>Similar stack to IOS</a:t>
            </a:r>
          </a:p>
          <a:p>
            <a:r>
              <a:rPr lang="en-US" altLang="zh-CN" sz="2000"/>
              <a:t>Based on Linux kernel but modified</a:t>
            </a:r>
          </a:p>
          <a:p>
            <a:pPr lvl="1"/>
            <a:r>
              <a:rPr lang="en-US" altLang="zh-CN" sz="2000"/>
              <a:t>Provides process, memory, device-driver management</a:t>
            </a:r>
          </a:p>
          <a:p>
            <a:pPr lvl="1"/>
            <a:r>
              <a:rPr lang="en-US" altLang="zh-CN" sz="2000"/>
              <a:t>Adds power management </a:t>
            </a:r>
          </a:p>
          <a:p>
            <a:r>
              <a:rPr lang="en-US" altLang="zh-CN" sz="2000"/>
              <a:t>Runtime environment includes core set of libraries and Dalvik virtual machine</a:t>
            </a:r>
          </a:p>
          <a:p>
            <a:pPr lvl="1"/>
            <a:r>
              <a:rPr lang="en-US" altLang="zh-CN" sz="2000"/>
              <a:t>Apps developed in Java plus Android API</a:t>
            </a:r>
          </a:p>
          <a:p>
            <a:pPr lvl="2"/>
            <a:r>
              <a:rPr lang="en-US" altLang="zh-CN" sz="2000"/>
              <a:t>Java class files compiled to Java bytecode then translated to executable than runs in Dalvik VM</a:t>
            </a:r>
          </a:p>
          <a:p>
            <a:r>
              <a:rPr lang="en-US" altLang="zh-CN" sz="2000"/>
              <a:t>Libraries include frameworks for web browser (webkit), database (SQLite), multimedia, smaller libc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27300" y="182563"/>
            <a:ext cx="7812088" cy="576262"/>
          </a:xfrm>
        </p:spPr>
        <p:txBody>
          <a:bodyPr/>
          <a:lstStyle/>
          <a:p>
            <a:pPr eaLnBrk="1" hangingPunct="1"/>
            <a:r>
              <a:rPr lang="en-US" altLang="zh-CN"/>
              <a:t>Operating System Services (Cont.)</a:t>
            </a:r>
          </a:p>
        </p:txBody>
      </p:sp>
      <p:sp>
        <p:nvSpPr>
          <p:cNvPr id="15363" name="Rectangle 3"/>
          <p:cNvSpPr>
            <a:spLocks noGrp="1" noChangeArrowheads="1"/>
          </p:cNvSpPr>
          <p:nvPr>
            <p:ph type="body" idx="1"/>
          </p:nvPr>
        </p:nvSpPr>
        <p:spPr>
          <a:xfrm>
            <a:off x="615461" y="1168401"/>
            <a:ext cx="10779369" cy="4905375"/>
          </a:xfrm>
        </p:spPr>
        <p:txBody>
          <a:bodyPr/>
          <a:lstStyle/>
          <a:p>
            <a:pPr>
              <a:lnSpc>
                <a:spcPct val="90000"/>
              </a:lnSpc>
            </a:pPr>
            <a:r>
              <a:rPr lang="en-US" altLang="zh-CN" sz="2000"/>
              <a:t>Another set of OS functions exists for ensuring the efficient operation of the system itself via resource sharing</a:t>
            </a:r>
          </a:p>
          <a:p>
            <a:pPr lvl="1">
              <a:lnSpc>
                <a:spcPct val="90000"/>
              </a:lnSpc>
            </a:pPr>
            <a:r>
              <a:rPr lang="en-US" altLang="zh-CN" sz="2000" b="1"/>
              <a:t>Resource allocation - </a:t>
            </a:r>
            <a:r>
              <a:rPr lang="en-US" altLang="zh-CN" sz="2000"/>
              <a:t>When  multiple users or multiple jobs running concurrently, resources must be allocated to each of them</a:t>
            </a:r>
          </a:p>
          <a:p>
            <a:pPr lvl="2">
              <a:lnSpc>
                <a:spcPct val="90000"/>
              </a:lnSpc>
            </a:pPr>
            <a:r>
              <a:rPr lang="en-US" altLang="zh-CN" sz="2000"/>
              <a:t>Many types of resources -   CPU cycles, main memory, file storage, I/O devices.</a:t>
            </a:r>
          </a:p>
          <a:p>
            <a:pPr lvl="1">
              <a:lnSpc>
                <a:spcPct val="90000"/>
              </a:lnSpc>
            </a:pPr>
            <a:r>
              <a:rPr lang="en-US" altLang="zh-CN" sz="2000" b="1"/>
              <a:t>Accounting -</a:t>
            </a:r>
            <a:r>
              <a:rPr lang="en-US" altLang="zh-CN" sz="2000"/>
              <a:t> To keep track of which users use how much and what kinds of computer resources</a:t>
            </a:r>
          </a:p>
          <a:p>
            <a:pPr lvl="1">
              <a:lnSpc>
                <a:spcPct val="90000"/>
              </a:lnSpc>
            </a:pPr>
            <a:r>
              <a:rPr lang="en-US" altLang="zh-CN" sz="2000" b="1"/>
              <a:t>Protection and security - </a:t>
            </a:r>
            <a:r>
              <a:rPr lang="en-US" altLang="zh-CN" sz="2000"/>
              <a:t>The owners of information stored in a multiuser or networked computer system may want to control use of that information, concurrent processes should not interfere with each other</a:t>
            </a:r>
          </a:p>
          <a:p>
            <a:pPr lvl="2">
              <a:lnSpc>
                <a:spcPct val="90000"/>
              </a:lnSpc>
            </a:pPr>
            <a:r>
              <a:rPr lang="en-US" altLang="zh-CN" sz="2000" b="1"/>
              <a:t>Protection</a:t>
            </a:r>
            <a:r>
              <a:rPr lang="en-US" altLang="zh-CN" sz="2000"/>
              <a:t> involves ensuring that all access to system resources is controlled</a:t>
            </a:r>
          </a:p>
          <a:p>
            <a:pPr lvl="2">
              <a:lnSpc>
                <a:spcPct val="90000"/>
              </a:lnSpc>
            </a:pPr>
            <a:r>
              <a:rPr lang="en-US" altLang="zh-CN" sz="2000" b="1"/>
              <a:t>Security</a:t>
            </a:r>
            <a:r>
              <a:rPr lang="en-US" altLang="zh-CN" sz="2000"/>
              <a:t> of the system from outsiders requires user authentication, extends to defending external I/O devices from invalid access attempts</a:t>
            </a:r>
          </a:p>
          <a:p>
            <a:pPr>
              <a:lnSpc>
                <a:spcPct val="90000"/>
              </a:lnSpc>
              <a:buFont typeface="Monotype Sorts" pitchFamily="-84" charset="2"/>
              <a:buNone/>
            </a:pPr>
            <a:endParaRPr lang="en-US" altLang="zh-CN"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981200" y="214313"/>
            <a:ext cx="8229600" cy="576262"/>
          </a:xfrm>
        </p:spPr>
        <p:txBody>
          <a:bodyPr/>
          <a:lstStyle/>
          <a:p>
            <a:pPr eaLnBrk="1" hangingPunct="1"/>
            <a:r>
              <a:rPr lang="en-US" altLang="zh-CN"/>
              <a:t>Android Architecture</a:t>
            </a:r>
          </a:p>
        </p:txBody>
      </p:sp>
      <p:pic>
        <p:nvPicPr>
          <p:cNvPr id="14338" name="Picture 2" descr="C:\Users\U1\Downloads\图片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847" y="847726"/>
            <a:ext cx="4906108" cy="6010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ea typeface="宋体" pitchFamily="2" charset="-122"/>
              </a:rPr>
              <a:t>2.8 Virtual Machines</a:t>
            </a:r>
          </a:p>
        </p:txBody>
      </p:sp>
      <p:sp>
        <p:nvSpPr>
          <p:cNvPr id="100355" name="Rectangle 3"/>
          <p:cNvSpPr>
            <a:spLocks noGrp="1" noChangeArrowheads="1"/>
          </p:cNvSpPr>
          <p:nvPr>
            <p:ph type="body" idx="1"/>
          </p:nvPr>
        </p:nvSpPr>
        <p:spPr>
          <a:xfrm>
            <a:off x="1081454" y="1031080"/>
            <a:ext cx="10243038" cy="5053197"/>
          </a:xfrm>
        </p:spPr>
        <p:txBody>
          <a:bodyPr/>
          <a:lstStyle/>
          <a:p>
            <a:r>
              <a:rPr lang="en-US" altLang="zh-CN" sz="2400">
                <a:ea typeface="宋体" pitchFamily="2" charset="-122"/>
              </a:rPr>
              <a:t>The fundamental idea behind a virtual machine is to abstract the hardware of a single computer into several different execution environments, thereby creating the illusion that each separate execution environment is running its own private computer.</a:t>
            </a:r>
          </a:p>
          <a:p>
            <a:r>
              <a:rPr lang="en-US" altLang="zh-CN" sz="2400">
                <a:ea typeface="宋体" pitchFamily="2" charset="-122"/>
              </a:rPr>
              <a:t>A </a:t>
            </a:r>
            <a:r>
              <a:rPr lang="en-US" altLang="zh-CN" sz="2400" b="1" i="1">
                <a:solidFill>
                  <a:srgbClr val="0070C0"/>
                </a:solidFill>
                <a:ea typeface="宋体" pitchFamily="2" charset="-122"/>
              </a:rPr>
              <a:t>virtual machine</a:t>
            </a:r>
            <a:r>
              <a:rPr lang="en-US" altLang="zh-CN" sz="2400" b="1">
                <a:solidFill>
                  <a:srgbClr val="0070C0"/>
                </a:solidFill>
                <a:ea typeface="宋体" pitchFamily="2" charset="-122"/>
              </a:rPr>
              <a:t> </a:t>
            </a:r>
            <a:r>
              <a:rPr lang="en-US" altLang="zh-CN" sz="2400">
                <a:ea typeface="宋体" pitchFamily="2" charset="-122"/>
              </a:rPr>
              <a:t>takes the layered approach to its logical conclusion.  It treats hardware and the operating system kernel as though they were all hardware</a:t>
            </a:r>
          </a:p>
          <a:p>
            <a:r>
              <a:rPr lang="en-US" altLang="zh-CN" sz="2400">
                <a:ea typeface="宋体" pitchFamily="2" charset="-122"/>
              </a:rPr>
              <a:t>A virtual machine provides an interface </a:t>
            </a:r>
            <a:r>
              <a:rPr lang="en-US" altLang="zh-CN" sz="2400" b="1" i="1">
                <a:ea typeface="宋体" pitchFamily="2" charset="-122"/>
              </a:rPr>
              <a:t>identical</a:t>
            </a:r>
            <a:r>
              <a:rPr lang="en-US" altLang="zh-CN" sz="2400" b="1">
                <a:ea typeface="宋体" pitchFamily="2" charset="-122"/>
              </a:rPr>
              <a:t> </a:t>
            </a:r>
            <a:r>
              <a:rPr lang="en-US" altLang="zh-CN" sz="2400">
                <a:ea typeface="宋体" pitchFamily="2" charset="-122"/>
              </a:rPr>
              <a:t>to the underlying bare hardware</a:t>
            </a:r>
          </a:p>
          <a:p>
            <a:r>
              <a:rPr lang="en-US" altLang="zh-CN" sz="2400">
                <a:ea typeface="宋体" pitchFamily="2" charset="-122"/>
              </a:rPr>
              <a:t>The operating system creates the illusion of multiple processes, each executing on its own processor with its own (virtual) memory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ea typeface="宋体" pitchFamily="2" charset="-122"/>
              </a:rPr>
              <a:t>Virtual Machines (Cont.)</a:t>
            </a:r>
          </a:p>
        </p:txBody>
      </p:sp>
      <p:sp>
        <p:nvSpPr>
          <p:cNvPr id="101379" name="Rectangle 3"/>
          <p:cNvSpPr>
            <a:spLocks noGrp="1" noChangeArrowheads="1"/>
          </p:cNvSpPr>
          <p:nvPr>
            <p:ph type="body" idx="1"/>
          </p:nvPr>
        </p:nvSpPr>
        <p:spPr>
          <a:xfrm>
            <a:off x="767862" y="1066436"/>
            <a:ext cx="10656276" cy="4982673"/>
          </a:xfrm>
        </p:spPr>
        <p:txBody>
          <a:bodyPr/>
          <a:lstStyle/>
          <a:p>
            <a:r>
              <a:rPr lang="en-US" altLang="zh-CN" sz="3200">
                <a:ea typeface="宋体" pitchFamily="2" charset="-122"/>
              </a:rPr>
              <a:t>The resources of the physical computer are shared to create the virtual machines</a:t>
            </a:r>
          </a:p>
          <a:p>
            <a:pPr lvl="1"/>
            <a:r>
              <a:rPr lang="en-US" altLang="zh-CN" sz="3200">
                <a:ea typeface="宋体" pitchFamily="2" charset="-122"/>
              </a:rPr>
              <a:t>CPU scheduling can create the appearance that users have their own processor</a:t>
            </a:r>
          </a:p>
          <a:p>
            <a:pPr lvl="1"/>
            <a:r>
              <a:rPr lang="en-US" altLang="zh-CN" sz="3200">
                <a:ea typeface="宋体" pitchFamily="2" charset="-122"/>
              </a:rPr>
              <a:t>Spooling and a file system can provide virtual card readers and virtual line printers</a:t>
            </a:r>
          </a:p>
          <a:p>
            <a:pPr lvl="1"/>
            <a:r>
              <a:rPr lang="en-US" altLang="zh-CN" sz="3200">
                <a:ea typeface="宋体" pitchFamily="2" charset="-122"/>
              </a:rPr>
              <a:t>A normal user time-sharing terminal serves as the virtual machine operator’s console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ea typeface="宋体" pitchFamily="2" charset="-122"/>
              </a:rPr>
              <a:t>Virtual Machines (Cont.)</a:t>
            </a:r>
          </a:p>
        </p:txBody>
      </p:sp>
      <p:sp>
        <p:nvSpPr>
          <p:cNvPr id="102403" name="Rectangle 7"/>
          <p:cNvSpPr>
            <a:spLocks noGrp="1" noChangeArrowheads="1"/>
          </p:cNvSpPr>
          <p:nvPr>
            <p:ph type="body" idx="1"/>
          </p:nvPr>
        </p:nvSpPr>
        <p:spPr>
          <a:xfrm>
            <a:off x="993531" y="2082800"/>
            <a:ext cx="9785838" cy="4483100"/>
          </a:xfrm>
        </p:spPr>
        <p:txBody>
          <a:bodyPr/>
          <a:lstStyle/>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endParaRPr lang="en-US" altLang="zh-CN">
              <a:ea typeface="宋体" pitchFamily="2" charset="-122"/>
            </a:endParaRPr>
          </a:p>
          <a:p>
            <a:pPr>
              <a:buFont typeface="Monotype Sorts" pitchFamily="-84" charset="2"/>
              <a:buNone/>
            </a:pPr>
            <a:r>
              <a:rPr lang="en-US" altLang="zh-CN">
                <a:ea typeface="宋体" pitchFamily="2" charset="-122"/>
              </a:rPr>
              <a:t>            (a) Nonvirtual machine                                                   (b) Virtual machine</a:t>
            </a:r>
          </a:p>
        </p:txBody>
      </p:sp>
      <p:sp>
        <p:nvSpPr>
          <p:cNvPr id="102404" name="Text Box 3"/>
          <p:cNvSpPr txBox="1">
            <a:spLocks noChangeArrowheads="1"/>
          </p:cNvSpPr>
          <p:nvPr/>
        </p:nvSpPr>
        <p:spPr bwMode="auto">
          <a:xfrm>
            <a:off x="3475038" y="4573588"/>
            <a:ext cx="221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zh-CN">
                <a:ea typeface="宋体" pitchFamily="2" charset="-122"/>
              </a:rPr>
              <a:t>Non-virtual Machine</a:t>
            </a:r>
          </a:p>
        </p:txBody>
      </p:sp>
      <p:sp>
        <p:nvSpPr>
          <p:cNvPr id="102405" name="Text Box 4"/>
          <p:cNvSpPr txBox="1">
            <a:spLocks noChangeArrowheads="1"/>
          </p:cNvSpPr>
          <p:nvPr/>
        </p:nvSpPr>
        <p:spPr bwMode="auto">
          <a:xfrm>
            <a:off x="6867525" y="4600576"/>
            <a:ext cx="175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zh-CN">
                <a:ea typeface="宋体" pitchFamily="2" charset="-122"/>
              </a:rPr>
              <a:t>Virtual Machine</a:t>
            </a:r>
          </a:p>
        </p:txBody>
      </p:sp>
      <p:pic>
        <p:nvPicPr>
          <p:cNvPr id="102406" name="Picture 6"/>
          <p:cNvPicPr>
            <a:picLocks noChangeAspect="1" noChangeArrowheads="1"/>
          </p:cNvPicPr>
          <p:nvPr/>
        </p:nvPicPr>
        <p:blipFill>
          <a:blip r:embed="rId2">
            <a:extLst>
              <a:ext uri="{28A0092B-C50C-407E-A947-70E740481C1C}">
                <a14:useLocalDpi xmlns:a14="http://schemas.microsoft.com/office/drawing/2010/main" val="0"/>
              </a:ext>
            </a:extLst>
          </a:blip>
          <a:srcRect l="407" t="5431" r="610" b="5159"/>
          <a:stretch>
            <a:fillRect/>
          </a:stretch>
        </p:blipFill>
        <p:spPr bwMode="auto">
          <a:xfrm>
            <a:off x="1916723" y="900314"/>
            <a:ext cx="8317523" cy="51532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897064" y="182563"/>
            <a:ext cx="7729537" cy="544512"/>
          </a:xfrm>
        </p:spPr>
        <p:txBody>
          <a:bodyPr/>
          <a:lstStyle/>
          <a:p>
            <a:r>
              <a:rPr lang="en-US" altLang="zh-CN">
                <a:ea typeface="宋体" pitchFamily="2" charset="-122"/>
              </a:rPr>
              <a:t>Virtual Machines</a:t>
            </a:r>
            <a:r>
              <a:rPr lang="en-US" altLang="zh-CN" sz="2700">
                <a:ea typeface="宋体" pitchFamily="2" charset="-122"/>
              </a:rPr>
              <a:t> (Cont.)</a:t>
            </a:r>
          </a:p>
        </p:txBody>
      </p:sp>
      <p:sp>
        <p:nvSpPr>
          <p:cNvPr id="103427" name="Rectangle 3"/>
          <p:cNvSpPr>
            <a:spLocks noGrp="1" noChangeArrowheads="1"/>
          </p:cNvSpPr>
          <p:nvPr>
            <p:ph type="body" idx="1"/>
          </p:nvPr>
        </p:nvSpPr>
        <p:spPr>
          <a:xfrm>
            <a:off x="624254" y="1080247"/>
            <a:ext cx="10744200" cy="5212977"/>
          </a:xfrm>
        </p:spPr>
        <p:txBody>
          <a:bodyPr/>
          <a:lstStyle/>
          <a:p>
            <a:r>
              <a:rPr lang="en-US" altLang="zh-CN" sz="2800">
                <a:ea typeface="宋体" pitchFamily="2" charset="-122"/>
              </a:rPr>
              <a:t>The virtual-machine concept provides </a:t>
            </a:r>
            <a:r>
              <a:rPr lang="en-US" altLang="zh-CN" sz="2800" b="1">
                <a:ea typeface="宋体" pitchFamily="2" charset="-122"/>
              </a:rPr>
              <a:t>complete protection </a:t>
            </a:r>
            <a:r>
              <a:rPr lang="en-US" altLang="zh-CN" sz="2800">
                <a:ea typeface="宋体" pitchFamily="2" charset="-122"/>
              </a:rPr>
              <a:t>of system resources since each virtual machine is isolated from all other virtual machines.  This isolation, however, permits no direct sharing of resources.</a:t>
            </a:r>
          </a:p>
          <a:p>
            <a:r>
              <a:rPr lang="en-US" altLang="zh-CN" sz="2800">
                <a:ea typeface="宋体" pitchFamily="2" charset="-122"/>
              </a:rPr>
              <a:t>A virtual-machine system is a perfect vehicle for operating-systems research and development.  System development is done on the virtual machine, instead of on a physical machine and so does not disrupt normal system operation.</a:t>
            </a:r>
          </a:p>
          <a:p>
            <a:r>
              <a:rPr lang="en-US" altLang="zh-CN" sz="2800">
                <a:ea typeface="宋体" pitchFamily="2" charset="-122"/>
              </a:rPr>
              <a:t>The virtual machine concept is </a:t>
            </a:r>
            <a:r>
              <a:rPr lang="en-US" altLang="zh-CN" sz="2800" b="1">
                <a:ea typeface="宋体" pitchFamily="2" charset="-122"/>
              </a:rPr>
              <a:t>difficult to implement </a:t>
            </a:r>
            <a:r>
              <a:rPr lang="en-US" altLang="zh-CN" sz="2800">
                <a:ea typeface="宋体" pitchFamily="2" charset="-122"/>
              </a:rPr>
              <a:t>due to the effort required to provide an </a:t>
            </a:r>
            <a:r>
              <a:rPr lang="en-US" altLang="zh-CN" sz="2800" i="1">
                <a:ea typeface="宋体" pitchFamily="2" charset="-122"/>
              </a:rPr>
              <a:t>exact</a:t>
            </a:r>
            <a:r>
              <a:rPr lang="en-US" altLang="zh-CN" sz="2800">
                <a:ea typeface="宋体" pitchFamily="2" charset="-122"/>
              </a:rPr>
              <a:t> duplicate to the underlying machine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ea typeface="宋体" pitchFamily="2" charset="-122"/>
              </a:rPr>
              <a:t>VMware Architecture</a:t>
            </a:r>
          </a:p>
        </p:txBody>
      </p:sp>
      <p:pic>
        <p:nvPicPr>
          <p:cNvPr id="104451" name="Picture 3"/>
          <p:cNvPicPr>
            <a:picLocks noChangeAspect="1" noChangeArrowheads="1"/>
          </p:cNvPicPr>
          <p:nvPr/>
        </p:nvPicPr>
        <p:blipFill>
          <a:blip r:embed="rId2">
            <a:extLst>
              <a:ext uri="{28A0092B-C50C-407E-A947-70E740481C1C}">
                <a14:useLocalDpi xmlns:a14="http://schemas.microsoft.com/office/drawing/2010/main" val="0"/>
              </a:ext>
            </a:extLst>
          </a:blip>
          <a:srcRect l="381" t="3047" r="381" b="4318"/>
          <a:stretch>
            <a:fillRect/>
          </a:stretch>
        </p:blipFill>
        <p:spPr bwMode="auto">
          <a:xfrm>
            <a:off x="1696916" y="940120"/>
            <a:ext cx="8871438" cy="560235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ea typeface="宋体" pitchFamily="2" charset="-122"/>
              </a:rPr>
              <a:t>The Java Virtual Machine</a:t>
            </a:r>
          </a:p>
        </p:txBody>
      </p:sp>
      <p:pic>
        <p:nvPicPr>
          <p:cNvPr id="105475" name="Picture 3"/>
          <p:cNvPicPr>
            <a:picLocks noChangeAspect="1" noChangeArrowheads="1"/>
          </p:cNvPicPr>
          <p:nvPr/>
        </p:nvPicPr>
        <p:blipFill>
          <a:blip r:embed="rId2">
            <a:extLst>
              <a:ext uri="{28A0092B-C50C-407E-A947-70E740481C1C}">
                <a14:useLocalDpi xmlns:a14="http://schemas.microsoft.com/office/drawing/2010/main" val="0"/>
              </a:ext>
            </a:extLst>
          </a:blip>
          <a:srcRect l="395" t="18935" r="395" b="18935"/>
          <a:stretch>
            <a:fillRect/>
          </a:stretch>
        </p:blipFill>
        <p:spPr bwMode="auto">
          <a:xfrm>
            <a:off x="609600" y="1046285"/>
            <a:ext cx="10799795" cy="553390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ea typeface="宋体" pitchFamily="2" charset="-122"/>
              </a:rPr>
              <a:t>2.9 Operating System Generation</a:t>
            </a:r>
          </a:p>
        </p:txBody>
      </p:sp>
      <p:sp>
        <p:nvSpPr>
          <p:cNvPr id="106499" name="Rectangle 3"/>
          <p:cNvSpPr>
            <a:spLocks noGrp="1" noChangeArrowheads="1"/>
          </p:cNvSpPr>
          <p:nvPr>
            <p:ph type="body" idx="1"/>
          </p:nvPr>
        </p:nvSpPr>
        <p:spPr>
          <a:xfrm>
            <a:off x="609601" y="1224524"/>
            <a:ext cx="10767646" cy="4530725"/>
          </a:xfrm>
        </p:spPr>
        <p:txBody>
          <a:bodyPr/>
          <a:lstStyle/>
          <a:p>
            <a:r>
              <a:rPr lang="en-US" altLang="zh-CN" sz="2800">
                <a:ea typeface="宋体" pitchFamily="2" charset="-122"/>
              </a:rPr>
              <a:t>Operating systems are designed to run on any of a class of machines; the system must be configured for each specific computer site</a:t>
            </a:r>
          </a:p>
          <a:p>
            <a:r>
              <a:rPr lang="en-US" altLang="zh-CN" sz="2800" b="1">
                <a:ea typeface="宋体" pitchFamily="2" charset="-122"/>
              </a:rPr>
              <a:t>SYSGEN</a:t>
            </a:r>
            <a:r>
              <a:rPr lang="en-US" altLang="zh-CN" sz="2800">
                <a:ea typeface="宋体" pitchFamily="2" charset="-122"/>
              </a:rPr>
              <a:t> program obtains information concerning the specific configuration of the hardware system</a:t>
            </a:r>
          </a:p>
          <a:p>
            <a:r>
              <a:rPr lang="en-US" altLang="zh-CN" sz="2800" b="1" i="1">
                <a:ea typeface="宋体" pitchFamily="2" charset="-122"/>
              </a:rPr>
              <a:t>Booting</a:t>
            </a:r>
            <a:r>
              <a:rPr lang="en-US" altLang="zh-CN" sz="2800" b="1">
                <a:ea typeface="宋体" pitchFamily="2" charset="-122"/>
              </a:rPr>
              <a:t> </a:t>
            </a:r>
            <a:r>
              <a:rPr lang="en-US" altLang="zh-CN" sz="2800">
                <a:ea typeface="宋体" pitchFamily="2" charset="-122"/>
              </a:rPr>
              <a:t>– starting a computer by loading the kernel</a:t>
            </a:r>
          </a:p>
          <a:p>
            <a:r>
              <a:rPr lang="en-US" altLang="zh-CN" sz="2800" b="1" i="1">
                <a:ea typeface="宋体" pitchFamily="2" charset="-122"/>
              </a:rPr>
              <a:t>Bootstrap program</a:t>
            </a:r>
            <a:r>
              <a:rPr lang="en-US" altLang="zh-CN" sz="2800" b="1">
                <a:ea typeface="宋体" pitchFamily="2" charset="-122"/>
              </a:rPr>
              <a:t> </a:t>
            </a:r>
            <a:r>
              <a:rPr lang="en-US" altLang="zh-CN" sz="2800">
                <a:ea typeface="宋体" pitchFamily="2" charset="-122"/>
              </a:rPr>
              <a:t>– code stored in ROM that is able to locate the kernel, load it into memory, and start its execution</a:t>
            </a:r>
          </a:p>
          <a:p>
            <a:pPr>
              <a:buFont typeface="Monotype Sorts" pitchFamily="-84" charset="2"/>
              <a:buNone/>
            </a:pPr>
            <a:endParaRPr lang="en-US" altLang="zh-CN" sz="2800">
              <a:ea typeface="宋体"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a:ea typeface="宋体" pitchFamily="2" charset="-122"/>
              </a:rPr>
              <a:t>2.10  System Boot</a:t>
            </a:r>
          </a:p>
        </p:txBody>
      </p:sp>
      <p:sp>
        <p:nvSpPr>
          <p:cNvPr id="107523" name="Rectangle 3"/>
          <p:cNvSpPr>
            <a:spLocks noGrp="1" noChangeArrowheads="1"/>
          </p:cNvSpPr>
          <p:nvPr>
            <p:ph type="body" idx="1"/>
          </p:nvPr>
        </p:nvSpPr>
        <p:spPr>
          <a:xfrm>
            <a:off x="970084" y="964405"/>
            <a:ext cx="10251831" cy="5304509"/>
          </a:xfrm>
        </p:spPr>
        <p:txBody>
          <a:bodyPr/>
          <a:lstStyle/>
          <a:p>
            <a:r>
              <a:rPr lang="en-US" altLang="zh-CN" sz="3200">
                <a:ea typeface="宋体" pitchFamily="2" charset="-122"/>
              </a:rPr>
              <a:t>Operating system must be made available to hardware so hardware can start it</a:t>
            </a:r>
          </a:p>
          <a:p>
            <a:pPr lvl="1"/>
            <a:r>
              <a:rPr lang="en-US" altLang="zh-CN" sz="3200">
                <a:ea typeface="宋体" pitchFamily="2" charset="-122"/>
              </a:rPr>
              <a:t>Small piece of code – </a:t>
            </a:r>
            <a:r>
              <a:rPr lang="en-US" altLang="zh-CN" sz="3200" b="1">
                <a:ea typeface="宋体" pitchFamily="2" charset="-122"/>
              </a:rPr>
              <a:t>bootstrap loader</a:t>
            </a:r>
            <a:r>
              <a:rPr lang="en-US" altLang="zh-CN" sz="3200">
                <a:ea typeface="宋体" pitchFamily="2" charset="-122"/>
              </a:rPr>
              <a:t>, locates the kernel, loads it into memory, and starts it</a:t>
            </a:r>
          </a:p>
          <a:p>
            <a:pPr lvl="1"/>
            <a:r>
              <a:rPr lang="en-US" altLang="zh-CN" sz="3200">
                <a:ea typeface="宋体" pitchFamily="2" charset="-122"/>
              </a:rPr>
              <a:t>Sometimes two-step process where </a:t>
            </a:r>
            <a:r>
              <a:rPr lang="en-US" altLang="zh-CN" sz="3200" b="1">
                <a:ea typeface="宋体" pitchFamily="2" charset="-122"/>
              </a:rPr>
              <a:t>boot block</a:t>
            </a:r>
            <a:r>
              <a:rPr lang="en-US" altLang="zh-CN" sz="3200">
                <a:ea typeface="宋体" pitchFamily="2" charset="-122"/>
              </a:rPr>
              <a:t> at fixed location loads bootstrap loader</a:t>
            </a:r>
          </a:p>
          <a:p>
            <a:pPr lvl="1"/>
            <a:r>
              <a:rPr lang="en-US" altLang="zh-CN" sz="3200">
                <a:ea typeface="宋体" pitchFamily="2" charset="-122"/>
              </a:rPr>
              <a:t>When power initialized on system, execution starts at a fixed memory location</a:t>
            </a:r>
          </a:p>
          <a:p>
            <a:pPr lvl="2"/>
            <a:r>
              <a:rPr lang="en-US" altLang="zh-CN" sz="3200">
                <a:ea typeface="宋体" pitchFamily="2" charset="-122"/>
              </a:rPr>
              <a:t>Firmware used to hold initial boot code</a:t>
            </a:r>
          </a:p>
          <a:p>
            <a:pPr lvl="2"/>
            <a:endParaRPr lang="en-US" altLang="zh-CN" sz="3200">
              <a:ea typeface="宋体" pitchFamily="2" charset="-122"/>
            </a:endParaRPr>
          </a:p>
          <a:p>
            <a:pPr lvl="2"/>
            <a:endParaRPr lang="en-US" altLang="zh-CN" sz="3200">
              <a:ea typeface="宋体"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noChangeArrowheads="1"/>
          </p:cNvSpPr>
          <p:nvPr>
            <p:ph type="title"/>
          </p:nvPr>
        </p:nvSpPr>
        <p:spPr>
          <a:xfrm>
            <a:off x="2614614" y="198438"/>
            <a:ext cx="7596187" cy="576262"/>
          </a:xfrm>
        </p:spPr>
        <p:txBody>
          <a:bodyPr/>
          <a:lstStyle/>
          <a:p>
            <a:pPr eaLnBrk="1" hangingPunct="1"/>
            <a:r>
              <a:rPr lang="zh-CN" altLang="en-US">
                <a:solidFill>
                  <a:srgbClr val="C00000"/>
                </a:solidFill>
              </a:rPr>
              <a:t>*</a:t>
            </a:r>
            <a:r>
              <a:rPr lang="en-US" altLang="zh-CN"/>
              <a:t>Operating-System Debugging</a:t>
            </a:r>
          </a:p>
        </p:txBody>
      </p:sp>
      <p:sp>
        <p:nvSpPr>
          <p:cNvPr id="108547" name="Content Placeholder 2"/>
          <p:cNvSpPr>
            <a:spLocks noGrp="1" noChangeArrowheads="1"/>
          </p:cNvSpPr>
          <p:nvPr>
            <p:ph idx="1"/>
          </p:nvPr>
        </p:nvSpPr>
        <p:spPr>
          <a:xfrm>
            <a:off x="615461" y="1070646"/>
            <a:ext cx="10788161" cy="4864162"/>
          </a:xfrm>
        </p:spPr>
        <p:txBody>
          <a:bodyPr/>
          <a:lstStyle/>
          <a:p>
            <a:r>
              <a:rPr lang="en-US" altLang="zh-CN" sz="2000" b="1">
                <a:solidFill>
                  <a:srgbClr val="3366FF"/>
                </a:solidFill>
              </a:rPr>
              <a:t>Debugging</a:t>
            </a:r>
            <a:r>
              <a:rPr lang="en-US" altLang="zh-CN" sz="2000">
                <a:solidFill>
                  <a:srgbClr val="3366FF"/>
                </a:solidFill>
              </a:rPr>
              <a:t> </a:t>
            </a:r>
            <a:r>
              <a:rPr lang="en-US" altLang="zh-CN" sz="2000"/>
              <a:t>is finding and fixing errors, or </a:t>
            </a:r>
            <a:r>
              <a:rPr lang="en-US" altLang="zh-CN" sz="2000" b="1">
                <a:solidFill>
                  <a:srgbClr val="3366FF"/>
                </a:solidFill>
              </a:rPr>
              <a:t>bugs</a:t>
            </a:r>
          </a:p>
          <a:p>
            <a:r>
              <a:rPr lang="en-US" altLang="zh-CN" sz="2000"/>
              <a:t>OS generate </a:t>
            </a:r>
            <a:r>
              <a:rPr lang="en-US" altLang="zh-CN" sz="2000" b="1">
                <a:solidFill>
                  <a:srgbClr val="3366FF"/>
                </a:solidFill>
              </a:rPr>
              <a:t>log files</a:t>
            </a:r>
            <a:r>
              <a:rPr lang="en-US" altLang="zh-CN" sz="2000">
                <a:solidFill>
                  <a:srgbClr val="3366FF"/>
                </a:solidFill>
              </a:rPr>
              <a:t> </a:t>
            </a:r>
            <a:r>
              <a:rPr lang="en-US" altLang="zh-CN" sz="2000">
                <a:solidFill>
                  <a:srgbClr val="000000"/>
                </a:solidFill>
              </a:rPr>
              <a:t>containing error information</a:t>
            </a:r>
          </a:p>
          <a:p>
            <a:r>
              <a:rPr lang="en-US" altLang="zh-CN" sz="2000">
                <a:solidFill>
                  <a:srgbClr val="000000"/>
                </a:solidFill>
              </a:rPr>
              <a:t>Failure of an application can generate </a:t>
            </a:r>
            <a:r>
              <a:rPr lang="en-US" altLang="zh-CN" sz="2000" b="1">
                <a:solidFill>
                  <a:srgbClr val="3366FF"/>
                </a:solidFill>
              </a:rPr>
              <a:t>core dump(</a:t>
            </a:r>
            <a:r>
              <a:rPr lang="zh-CN" altLang="en-US" sz="2000" b="1">
                <a:solidFill>
                  <a:srgbClr val="3366FF"/>
                </a:solidFill>
                <a:latin typeface="微软雅黑" panose="020B0503020204020204" pitchFamily="34" charset="-122"/>
                <a:ea typeface="微软雅黑" panose="020B0503020204020204" pitchFamily="34" charset="-122"/>
              </a:rPr>
              <a:t>核心转储</a:t>
            </a:r>
            <a:r>
              <a:rPr lang="en-US" altLang="zh-CN" sz="2000" b="1">
                <a:solidFill>
                  <a:srgbClr val="3366FF"/>
                </a:solidFill>
              </a:rPr>
              <a:t>)</a:t>
            </a:r>
            <a:r>
              <a:rPr lang="en-US" altLang="zh-CN" sz="2000">
                <a:solidFill>
                  <a:srgbClr val="3366FF"/>
                </a:solidFill>
              </a:rPr>
              <a:t> </a:t>
            </a:r>
            <a:r>
              <a:rPr lang="en-US" altLang="zh-CN" sz="2000">
                <a:solidFill>
                  <a:srgbClr val="000000"/>
                </a:solidFill>
              </a:rPr>
              <a:t>file capturing memory of the process</a:t>
            </a:r>
          </a:p>
          <a:p>
            <a:r>
              <a:rPr lang="en-US" altLang="zh-CN" sz="2000">
                <a:solidFill>
                  <a:srgbClr val="000000"/>
                </a:solidFill>
              </a:rPr>
              <a:t>Operating system failure can generate </a:t>
            </a:r>
            <a:r>
              <a:rPr lang="en-US" altLang="zh-CN" sz="2000" b="1">
                <a:solidFill>
                  <a:srgbClr val="3366FF"/>
                </a:solidFill>
              </a:rPr>
              <a:t>crash dump(</a:t>
            </a:r>
            <a:r>
              <a:rPr lang="zh-CN" altLang="en-US" sz="2000" b="1">
                <a:solidFill>
                  <a:srgbClr val="3366FF"/>
                </a:solidFill>
                <a:latin typeface="微软雅黑" panose="020B0503020204020204" pitchFamily="34" charset="-122"/>
                <a:ea typeface="微软雅黑" panose="020B0503020204020204" pitchFamily="34" charset="-122"/>
              </a:rPr>
              <a:t>崩溃转储</a:t>
            </a:r>
            <a:r>
              <a:rPr lang="en-US" altLang="zh-CN" sz="2000" b="1">
                <a:solidFill>
                  <a:srgbClr val="3366FF"/>
                </a:solidFill>
              </a:rPr>
              <a:t>)</a:t>
            </a:r>
            <a:r>
              <a:rPr lang="en-US" altLang="zh-CN" sz="2000">
                <a:solidFill>
                  <a:srgbClr val="3366FF"/>
                </a:solidFill>
              </a:rPr>
              <a:t> </a:t>
            </a:r>
            <a:r>
              <a:rPr lang="en-US" altLang="zh-CN" sz="2000">
                <a:solidFill>
                  <a:srgbClr val="000000"/>
                </a:solidFill>
              </a:rPr>
              <a:t>file containing kernel memory</a:t>
            </a:r>
          </a:p>
          <a:p>
            <a:r>
              <a:rPr lang="en-US" altLang="zh-CN" sz="2000">
                <a:solidFill>
                  <a:srgbClr val="000000"/>
                </a:solidFill>
              </a:rPr>
              <a:t>Beyond crashes, performance tuning can optimize system performance</a:t>
            </a:r>
          </a:p>
          <a:p>
            <a:pPr lvl="1"/>
            <a:r>
              <a:rPr lang="en-US" altLang="zh-CN" sz="2000">
                <a:solidFill>
                  <a:srgbClr val="000000"/>
                </a:solidFill>
              </a:rPr>
              <a:t>Sometimes using </a:t>
            </a:r>
            <a:r>
              <a:rPr lang="en-US" altLang="zh-CN" sz="2000" b="1" i="1">
                <a:solidFill>
                  <a:srgbClr val="000000"/>
                </a:solidFill>
              </a:rPr>
              <a:t>trace listings</a:t>
            </a:r>
            <a:r>
              <a:rPr lang="en-US" altLang="zh-CN" sz="2000">
                <a:solidFill>
                  <a:srgbClr val="000000"/>
                </a:solidFill>
              </a:rPr>
              <a:t> of activities, recorded for analysis</a:t>
            </a:r>
          </a:p>
          <a:p>
            <a:pPr lvl="1"/>
            <a:r>
              <a:rPr lang="en-US" altLang="zh-CN" sz="2000" b="1">
                <a:solidFill>
                  <a:srgbClr val="3366FF"/>
                </a:solidFill>
              </a:rPr>
              <a:t>Profiling</a:t>
            </a:r>
            <a:r>
              <a:rPr lang="en-US" altLang="zh-CN" sz="2000">
                <a:solidFill>
                  <a:srgbClr val="000000"/>
                </a:solidFill>
              </a:rPr>
              <a:t> is periodic sampling of instruction pointer to look for statistical trends</a:t>
            </a:r>
          </a:p>
          <a:p>
            <a:pPr>
              <a:buFont typeface="Monotype Sorts" pitchFamily="-84" charset="2"/>
              <a:buNone/>
            </a:pPr>
            <a:r>
              <a:rPr lang="en-US" altLang="zh-CN" sz="2000">
                <a:solidFill>
                  <a:srgbClr val="000000"/>
                </a:solidFill>
              </a:rPr>
              <a:t>Kernighan</a:t>
            </a:r>
            <a:r>
              <a:rPr lang="ja-JP" altLang="en-US" sz="2000">
                <a:solidFill>
                  <a:srgbClr val="000000"/>
                </a:solidFill>
              </a:rPr>
              <a:t>’</a:t>
            </a:r>
            <a:r>
              <a:rPr lang="en-US" altLang="ja-JP" sz="2000">
                <a:solidFill>
                  <a:srgbClr val="000000"/>
                </a:solidFill>
              </a:rPr>
              <a:t>s Law: </a:t>
            </a:r>
            <a:r>
              <a:rPr lang="ja-JP" altLang="en-US" sz="2000"/>
              <a:t>“</a:t>
            </a:r>
            <a:r>
              <a:rPr lang="en-US" altLang="ja-JP" sz="2000"/>
              <a:t>Debugging is twice as hard as writing the code in the first place. Therefore, if you write the code as cleverly as possible, you are, by definition, not smart enough to debug it.</a:t>
            </a:r>
            <a:r>
              <a:rPr lang="ja-JP" altLang="en-US" sz="2000"/>
              <a:t>”</a:t>
            </a:r>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2516188" y="141288"/>
            <a:ext cx="8229600" cy="576262"/>
          </a:xfrm>
        </p:spPr>
        <p:txBody>
          <a:bodyPr/>
          <a:lstStyle/>
          <a:p>
            <a:pPr eaLnBrk="1" hangingPunct="1"/>
            <a:r>
              <a:rPr lang="en-US" altLang="zh-CN"/>
              <a:t>A View of Operating System Services</a:t>
            </a:r>
          </a:p>
        </p:txBody>
      </p:sp>
      <p:pic>
        <p:nvPicPr>
          <p:cNvPr id="1026" name="Picture 2" descr="C:\Users\U1\Downloads\图片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939" y="952249"/>
            <a:ext cx="9804849" cy="5614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noChangeArrowheads="1"/>
          </p:cNvSpPr>
          <p:nvPr>
            <p:ph type="title"/>
          </p:nvPr>
        </p:nvSpPr>
        <p:spPr>
          <a:xfrm>
            <a:off x="2614614" y="136526"/>
            <a:ext cx="7596187" cy="576263"/>
          </a:xfrm>
        </p:spPr>
        <p:txBody>
          <a:bodyPr/>
          <a:lstStyle/>
          <a:p>
            <a:pPr eaLnBrk="1" hangingPunct="1"/>
            <a:r>
              <a:rPr lang="zh-CN" altLang="en-US">
                <a:solidFill>
                  <a:srgbClr val="C00000"/>
                </a:solidFill>
              </a:rPr>
              <a:t>*</a:t>
            </a:r>
            <a:r>
              <a:rPr lang="en-US" altLang="zh-CN"/>
              <a:t>Performance Tuning</a:t>
            </a:r>
          </a:p>
        </p:txBody>
      </p:sp>
      <p:sp>
        <p:nvSpPr>
          <p:cNvPr id="110595" name="Content Placeholder 2"/>
          <p:cNvSpPr>
            <a:spLocks noGrp="1" noChangeArrowheads="1"/>
          </p:cNvSpPr>
          <p:nvPr>
            <p:ph idx="1"/>
          </p:nvPr>
        </p:nvSpPr>
        <p:spPr>
          <a:xfrm>
            <a:off x="596092" y="1045135"/>
            <a:ext cx="4519474" cy="4910137"/>
          </a:xfrm>
        </p:spPr>
        <p:txBody>
          <a:bodyPr/>
          <a:lstStyle/>
          <a:p>
            <a:r>
              <a:rPr lang="en-US" altLang="zh-CN" sz="2800"/>
              <a:t>Improve performance by removing bottlenecks</a:t>
            </a:r>
          </a:p>
          <a:p>
            <a:r>
              <a:rPr lang="en-US" altLang="zh-CN" sz="2800"/>
              <a:t>OS must provide means of computing and displaying measures of system behavior</a:t>
            </a:r>
            <a:endParaRPr lang="en-US" altLang="zh-CN" sz="2800">
              <a:solidFill>
                <a:srgbClr val="000000"/>
              </a:solidFill>
            </a:endParaRPr>
          </a:p>
          <a:p>
            <a:r>
              <a:rPr lang="en-US" altLang="zh-CN" sz="2800">
                <a:solidFill>
                  <a:srgbClr val="000000"/>
                </a:solidFill>
              </a:rPr>
              <a:t>For example, </a:t>
            </a:r>
            <a:r>
              <a:rPr lang="en-US" altLang="en-US" sz="2800">
                <a:solidFill>
                  <a:srgbClr val="000000"/>
                </a:solidFill>
              </a:rPr>
              <a:t>“</a:t>
            </a:r>
            <a:r>
              <a:rPr lang="en-US" altLang="zh-CN" sz="2800">
                <a:solidFill>
                  <a:srgbClr val="000000"/>
                </a:solidFill>
              </a:rPr>
              <a:t>top</a:t>
            </a:r>
            <a:r>
              <a:rPr lang="en-US" altLang="en-US" sz="2800">
                <a:solidFill>
                  <a:srgbClr val="000000"/>
                </a:solidFill>
              </a:rPr>
              <a:t>”</a:t>
            </a:r>
            <a:r>
              <a:rPr lang="en-US" altLang="zh-CN" sz="2800">
                <a:solidFill>
                  <a:srgbClr val="000000"/>
                </a:solidFill>
              </a:rPr>
              <a:t> program or Windows Task Manager</a:t>
            </a:r>
            <a:endParaRPr lang="en-US" altLang="zh-CN" sz="2800"/>
          </a:p>
        </p:txBody>
      </p:sp>
      <p:pic>
        <p:nvPicPr>
          <p:cNvPr id="15362" name="Picture 2" descr="C:\Users\U1\Downloads\Clipboard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5566" y="1045135"/>
            <a:ext cx="5552434" cy="5181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324100" y="136526"/>
            <a:ext cx="8229600" cy="576263"/>
          </a:xfrm>
        </p:spPr>
        <p:txBody>
          <a:bodyPr/>
          <a:lstStyle/>
          <a:p>
            <a:pPr eaLnBrk="1" hangingPunct="1"/>
            <a:r>
              <a:rPr lang="zh-CN" altLang="en-US" sz="3000">
                <a:solidFill>
                  <a:srgbClr val="C00000"/>
                </a:solidFill>
              </a:rPr>
              <a:t>*</a:t>
            </a:r>
            <a:r>
              <a:rPr lang="en-US" altLang="zh-CN" sz="3000"/>
              <a:t>DTrace</a:t>
            </a:r>
          </a:p>
        </p:txBody>
      </p:sp>
      <p:pic>
        <p:nvPicPr>
          <p:cNvPr id="112643" name="Picture 3"/>
          <p:cNvPicPr>
            <a:picLocks noChangeAspect="1" noChangeArrowheads="1"/>
          </p:cNvPicPr>
          <p:nvPr/>
        </p:nvPicPr>
        <p:blipFill>
          <a:blip r:embed="rId3">
            <a:extLst>
              <a:ext uri="{28A0092B-C50C-407E-A947-70E740481C1C}">
                <a14:useLocalDpi xmlns:a14="http://schemas.microsoft.com/office/drawing/2010/main" val="0"/>
              </a:ext>
            </a:extLst>
          </a:blip>
          <a:srcRect l="19221" t="1375" r="19221" b="2376"/>
          <a:stretch>
            <a:fillRect/>
          </a:stretch>
        </p:blipFill>
        <p:spPr bwMode="auto">
          <a:xfrm>
            <a:off x="5878513" y="921650"/>
            <a:ext cx="4839309" cy="5672994"/>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2644" name="Content Placeholder 2"/>
          <p:cNvSpPr txBox="1">
            <a:spLocks/>
          </p:cNvSpPr>
          <p:nvPr/>
        </p:nvSpPr>
        <p:spPr bwMode="auto">
          <a:xfrm>
            <a:off x="624254" y="1233489"/>
            <a:ext cx="5254259"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342900" indent="-34290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r>
              <a:rPr lang="en-US" altLang="zh-CN" sz="2400">
                <a:solidFill>
                  <a:srgbClr val="000000"/>
                </a:solidFill>
              </a:rPr>
              <a:t>Dtrace(</a:t>
            </a:r>
            <a:r>
              <a:rPr lang="zh-CN" altLang="en-US" sz="2400">
                <a:solidFill>
                  <a:srgbClr val="000000"/>
                </a:solidFill>
                <a:latin typeface="微软雅黑" panose="020B0503020204020204" pitchFamily="34" charset="-122"/>
                <a:ea typeface="微软雅黑" panose="020B0503020204020204" pitchFamily="34" charset="-122"/>
              </a:rPr>
              <a:t>动态跟踪</a:t>
            </a:r>
            <a:r>
              <a:rPr lang="en-US" altLang="zh-CN" sz="2400">
                <a:solidFill>
                  <a:srgbClr val="000000"/>
                </a:solidFill>
              </a:rPr>
              <a:t>) tool in Solaris, FreeBSD, Mac OS X allows live instrumentation on production systems</a:t>
            </a:r>
          </a:p>
          <a:p>
            <a:pPr lvl="1">
              <a:buClr>
                <a:srgbClr val="993300"/>
              </a:buClr>
              <a:buSzPct val="90000"/>
              <a:buFont typeface="Monotype Sorts" pitchFamily="-84" charset="2"/>
              <a:buChar char="n"/>
            </a:pPr>
            <a:r>
              <a:rPr lang="en-US" altLang="zh-CN" sz="2400" b="1">
                <a:solidFill>
                  <a:srgbClr val="3366FF"/>
                </a:solidFill>
              </a:rPr>
              <a:t>Probes </a:t>
            </a:r>
            <a:r>
              <a:rPr lang="en-US" altLang="zh-CN" sz="2400">
                <a:solidFill>
                  <a:srgbClr val="000000"/>
                </a:solidFill>
              </a:rPr>
              <a:t>fire when code is executed within a </a:t>
            </a:r>
            <a:r>
              <a:rPr lang="en-US" altLang="zh-CN" sz="2400" b="1">
                <a:solidFill>
                  <a:srgbClr val="3366FF"/>
                </a:solidFill>
              </a:rPr>
              <a:t>provider</a:t>
            </a:r>
            <a:r>
              <a:rPr lang="en-US" altLang="zh-CN" sz="2400">
                <a:solidFill>
                  <a:srgbClr val="000000"/>
                </a:solidFill>
              </a:rPr>
              <a:t>, capturing state data and sending it to </a:t>
            </a:r>
            <a:r>
              <a:rPr lang="en-US" altLang="zh-CN" sz="2400" b="1">
                <a:solidFill>
                  <a:srgbClr val="3366FF"/>
                </a:solidFill>
              </a:rPr>
              <a:t>consumers</a:t>
            </a:r>
            <a:r>
              <a:rPr lang="en-US" altLang="zh-CN" sz="2400">
                <a:solidFill>
                  <a:srgbClr val="000000"/>
                </a:solidFill>
              </a:rPr>
              <a:t> of those probes </a:t>
            </a:r>
            <a:br>
              <a:rPr lang="en-US" altLang="zh-CN" sz="2400">
                <a:solidFill>
                  <a:srgbClr val="000000"/>
                </a:solidFill>
              </a:rPr>
            </a:br>
            <a:endParaRPr lang="en-US" altLang="zh-CN" sz="2400">
              <a:solidFill>
                <a:srgbClr val="000000"/>
              </a:solidFill>
            </a:endParaRPr>
          </a:p>
          <a:p>
            <a:r>
              <a:rPr lang="en-US" altLang="zh-CN" sz="2400">
                <a:solidFill>
                  <a:srgbClr val="000000"/>
                </a:solidFill>
              </a:rPr>
              <a:t>Example of following XEventsQueued system call move from libc library to kernel and back</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2324100" y="136526"/>
            <a:ext cx="8229600" cy="576263"/>
          </a:xfrm>
        </p:spPr>
        <p:txBody>
          <a:bodyPr/>
          <a:lstStyle/>
          <a:p>
            <a:pPr eaLnBrk="1" hangingPunct="1"/>
            <a:r>
              <a:rPr lang="zh-CN" altLang="en-US" sz="3000">
                <a:solidFill>
                  <a:srgbClr val="C00000"/>
                </a:solidFill>
              </a:rPr>
              <a:t>*</a:t>
            </a:r>
            <a:r>
              <a:rPr lang="en-US" altLang="zh-CN" sz="3000"/>
              <a:t>Dtrace (Cont.)</a:t>
            </a:r>
          </a:p>
        </p:txBody>
      </p:sp>
      <p:sp>
        <p:nvSpPr>
          <p:cNvPr id="114691" name="Content Placeholder 2"/>
          <p:cNvSpPr txBox="1">
            <a:spLocks/>
          </p:cNvSpPr>
          <p:nvPr/>
        </p:nvSpPr>
        <p:spPr bwMode="auto">
          <a:xfrm>
            <a:off x="796636" y="1233489"/>
            <a:ext cx="587672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r>
              <a:rPr lang="en-US" altLang="zh-CN" sz="2400">
                <a:solidFill>
                  <a:srgbClr val="000000"/>
                </a:solidFill>
              </a:rPr>
              <a:t>DTrace code to record amount of time each process with UserID 101 is in running mode (on CPU) in nanoseconds</a:t>
            </a:r>
          </a:p>
        </p:txBody>
      </p:sp>
      <p:pic>
        <p:nvPicPr>
          <p:cNvPr id="114692" name="Picture 1" descr="Screen Shot 2012-12-01 at 2.40.37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6014" y="1233489"/>
            <a:ext cx="5027111" cy="4670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3" name="Picture 2" descr="Screen Shot 2012-12-01 at 2.40.46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6636" y="2945423"/>
            <a:ext cx="6314022" cy="3198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noChangeArrowheads="1"/>
          </p:cNvSpPr>
          <p:nvPr>
            <p:ph type="title"/>
          </p:nvPr>
        </p:nvSpPr>
        <p:spPr/>
        <p:txBody>
          <a:bodyPr/>
          <a:lstStyle/>
          <a:p>
            <a:r>
              <a:rPr lang="en-US" altLang="zh-CN"/>
              <a:t>Summary 1/6</a:t>
            </a:r>
            <a:endParaRPr lang="zh-CN" altLang="en-US"/>
          </a:p>
        </p:txBody>
      </p:sp>
      <p:sp>
        <p:nvSpPr>
          <p:cNvPr id="116739" name="内容占位符 2"/>
          <p:cNvSpPr>
            <a:spLocks noGrp="1" noChangeArrowheads="1"/>
          </p:cNvSpPr>
          <p:nvPr>
            <p:ph idx="1"/>
          </p:nvPr>
        </p:nvSpPr>
        <p:spPr>
          <a:xfrm>
            <a:off x="609600" y="1143000"/>
            <a:ext cx="10750062" cy="5310553"/>
          </a:xfrm>
        </p:spPr>
        <p:txBody>
          <a:bodyPr/>
          <a:lstStyle/>
          <a:p>
            <a:r>
              <a:rPr lang="en-US" altLang="zh-CN" sz="2800"/>
              <a:t>An operating system provides an environment for the execution of programs by providing services to users and programs.</a:t>
            </a:r>
          </a:p>
          <a:p>
            <a:r>
              <a:rPr lang="en-US" altLang="zh-CN" sz="2800"/>
              <a:t>The three primary approaches for interacting with an operating system are (1) command interpreters, (2) graphical user interfaces, and (3) touchscreen interfaces.</a:t>
            </a:r>
          </a:p>
          <a:p>
            <a:r>
              <a:rPr lang="en-US" altLang="zh-CN" sz="2800"/>
              <a:t>System calls provide an interface to the services made available by an operating system. Programmers use a system call’s application programming interface (API) for accessing system-call services.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noChangeArrowheads="1"/>
          </p:cNvSpPr>
          <p:nvPr>
            <p:ph type="title"/>
          </p:nvPr>
        </p:nvSpPr>
        <p:spPr/>
        <p:txBody>
          <a:bodyPr/>
          <a:lstStyle/>
          <a:p>
            <a:r>
              <a:rPr lang="en-US" altLang="zh-CN"/>
              <a:t>Summary 2/6</a:t>
            </a:r>
            <a:endParaRPr lang="zh-CN" altLang="en-US"/>
          </a:p>
        </p:txBody>
      </p:sp>
      <p:sp>
        <p:nvSpPr>
          <p:cNvPr id="116739" name="内容占位符 2"/>
          <p:cNvSpPr>
            <a:spLocks noGrp="1" noChangeArrowheads="1"/>
          </p:cNvSpPr>
          <p:nvPr>
            <p:ph idx="1"/>
          </p:nvPr>
        </p:nvSpPr>
        <p:spPr>
          <a:xfrm>
            <a:off x="609600" y="1233488"/>
            <a:ext cx="10723685" cy="5084762"/>
          </a:xfrm>
        </p:spPr>
        <p:txBody>
          <a:bodyPr/>
          <a:lstStyle/>
          <a:p>
            <a:r>
              <a:rPr lang="en-US" altLang="zh-CN" sz="3200"/>
              <a:t>System calls can be divided into six major categories: (1) process control, </a:t>
            </a:r>
            <a:r>
              <a:rPr lang="fr-FR" altLang="zh-CN" sz="3200"/>
              <a:t>(2) file management, (3) device management, (4) information maintenance, </a:t>
            </a:r>
            <a:r>
              <a:rPr lang="en-US" altLang="zh-CN" sz="3200"/>
              <a:t>(5) communications, and (6) protection.</a:t>
            </a:r>
          </a:p>
          <a:p>
            <a:r>
              <a:rPr lang="en-US" altLang="zh-CN" sz="3200"/>
              <a:t>The standard C library provides the system-call interface for UNIX and Linux systems.</a:t>
            </a:r>
          </a:p>
          <a:p>
            <a:r>
              <a:rPr lang="en-US" altLang="zh-CN" sz="3200"/>
              <a:t>Operating systems also include a collection of system programs that provide utilities to users.</a:t>
            </a:r>
          </a:p>
        </p:txBody>
      </p:sp>
    </p:spTree>
    <p:extLst>
      <p:ext uri="{BB962C8B-B14F-4D97-AF65-F5344CB8AC3E}">
        <p14:creationId xmlns:p14="http://schemas.microsoft.com/office/powerpoint/2010/main" val="2607677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noChangeArrowheads="1"/>
          </p:cNvSpPr>
          <p:nvPr>
            <p:ph type="title"/>
          </p:nvPr>
        </p:nvSpPr>
        <p:spPr/>
        <p:txBody>
          <a:bodyPr/>
          <a:lstStyle/>
          <a:p>
            <a:r>
              <a:rPr lang="en-US" altLang="zh-CN"/>
              <a:t>Summary 3/6</a:t>
            </a:r>
            <a:endParaRPr lang="zh-CN" altLang="en-US"/>
          </a:p>
        </p:txBody>
      </p:sp>
      <p:sp>
        <p:nvSpPr>
          <p:cNvPr id="117763" name="内容占位符 2"/>
          <p:cNvSpPr>
            <a:spLocks noGrp="1" noChangeArrowheads="1"/>
          </p:cNvSpPr>
          <p:nvPr>
            <p:ph idx="1"/>
          </p:nvPr>
        </p:nvSpPr>
        <p:spPr>
          <a:xfrm>
            <a:off x="1107831" y="1266092"/>
            <a:ext cx="9759461" cy="4973344"/>
          </a:xfrm>
        </p:spPr>
        <p:txBody>
          <a:bodyPr/>
          <a:lstStyle/>
          <a:p>
            <a:r>
              <a:rPr lang="en-US" altLang="zh-CN" sz="2400"/>
              <a:t>A linker combines several relocatable object modules into a single binary executable file. A loader loads the executable file into memory, where it becomes eligible to run on an available CPU.</a:t>
            </a:r>
          </a:p>
          <a:p>
            <a:r>
              <a:rPr lang="en-US" altLang="zh-CN" sz="2400"/>
              <a:t>There are several reasons why applications are operating-system specific. These include different binary formats for program executables, different instruction sets for different CPUs, and system calls that vary from one operating system to another.</a:t>
            </a:r>
          </a:p>
          <a:p>
            <a:r>
              <a:rPr lang="en-US" altLang="zh-CN" sz="2400"/>
              <a:t>An operating system is designed with specific goals in mind. These goals ultimately determine the operating system’s policies. An operating system implements these policies through specific mechanisms.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noChangeArrowheads="1"/>
          </p:cNvSpPr>
          <p:nvPr>
            <p:ph type="title"/>
          </p:nvPr>
        </p:nvSpPr>
        <p:spPr/>
        <p:txBody>
          <a:bodyPr/>
          <a:lstStyle/>
          <a:p>
            <a:r>
              <a:rPr lang="en-US" altLang="zh-CN"/>
              <a:t>Summary 4/6</a:t>
            </a:r>
            <a:endParaRPr lang="zh-CN" altLang="en-US"/>
          </a:p>
        </p:txBody>
      </p:sp>
      <p:sp>
        <p:nvSpPr>
          <p:cNvPr id="117763" name="内容占位符 2"/>
          <p:cNvSpPr>
            <a:spLocks noGrp="1" noChangeArrowheads="1"/>
          </p:cNvSpPr>
          <p:nvPr>
            <p:ph idx="1"/>
          </p:nvPr>
        </p:nvSpPr>
        <p:spPr>
          <a:xfrm>
            <a:off x="896815" y="1045229"/>
            <a:ext cx="10462847" cy="5418324"/>
          </a:xfrm>
        </p:spPr>
        <p:txBody>
          <a:bodyPr/>
          <a:lstStyle/>
          <a:p>
            <a:r>
              <a:rPr lang="en-US" altLang="zh-CN" sz="2800"/>
              <a:t>A monolithic(</a:t>
            </a:r>
            <a:r>
              <a:rPr lang="zh-CN" altLang="en-US" sz="2800">
                <a:latin typeface="微软雅黑" panose="020B0503020204020204" pitchFamily="34" charset="-122"/>
                <a:ea typeface="微软雅黑" panose="020B0503020204020204" pitchFamily="34" charset="-122"/>
              </a:rPr>
              <a:t>单体</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宏内核</a:t>
            </a:r>
            <a:r>
              <a:rPr lang="en-US" altLang="zh-CN" sz="2800"/>
              <a:t>) operating system has no structure; all functionality is provided in a single, static binary file that runs in a single address space. Although such systems are difficult to modify, their primary benefit is efficiency.</a:t>
            </a:r>
          </a:p>
          <a:p>
            <a:r>
              <a:rPr lang="en-US" altLang="zh-CN" sz="2800"/>
              <a:t>A layered operating system is divided into a number of discrete layers, where the bottom layer is the hardware interface and the highest layer is the user interface. Although layered software systems have had some success, this approach is generally not ideal for designing operating systems due to performance problems.</a:t>
            </a:r>
          </a:p>
          <a:p>
            <a:endParaRPr lang="en-US" altLang="zh-CN" sz="2800"/>
          </a:p>
        </p:txBody>
      </p:sp>
    </p:spTree>
    <p:extLst>
      <p:ext uri="{BB962C8B-B14F-4D97-AF65-F5344CB8AC3E}">
        <p14:creationId xmlns:p14="http://schemas.microsoft.com/office/powerpoint/2010/main" val="29499781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noChangeArrowheads="1"/>
          </p:cNvSpPr>
          <p:nvPr>
            <p:ph type="title"/>
          </p:nvPr>
        </p:nvSpPr>
        <p:spPr/>
        <p:txBody>
          <a:bodyPr/>
          <a:lstStyle/>
          <a:p>
            <a:r>
              <a:rPr lang="en-US" altLang="zh-CN"/>
              <a:t>Summary 5/6</a:t>
            </a:r>
            <a:endParaRPr lang="zh-CN" altLang="en-US"/>
          </a:p>
        </p:txBody>
      </p:sp>
      <p:sp>
        <p:nvSpPr>
          <p:cNvPr id="118787" name="内容占位符 2"/>
          <p:cNvSpPr>
            <a:spLocks noGrp="1" noChangeArrowheads="1"/>
          </p:cNvSpPr>
          <p:nvPr>
            <p:ph idx="1"/>
          </p:nvPr>
        </p:nvSpPr>
        <p:spPr>
          <a:xfrm>
            <a:off x="609600" y="1066435"/>
            <a:ext cx="10846776" cy="5214937"/>
          </a:xfrm>
        </p:spPr>
        <p:txBody>
          <a:bodyPr/>
          <a:lstStyle/>
          <a:p>
            <a:r>
              <a:rPr lang="en-US" altLang="zh-CN" sz="3200"/>
              <a:t>The microkernel approach for designing operating systems uses a minimal kernel; most services run as user-level applications. Communication takes place via message passing.</a:t>
            </a:r>
          </a:p>
          <a:p>
            <a:r>
              <a:rPr lang="en-US" altLang="zh-CN" sz="3200"/>
              <a:t>A modular approach for designing operating systems provides operating system services through modules that can be loaded and removed during run time. Many contemporary operating systems are constructed as hybrid systems using a combination of a monolithic kernel and modules.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noChangeArrowheads="1"/>
          </p:cNvSpPr>
          <p:nvPr>
            <p:ph type="title"/>
          </p:nvPr>
        </p:nvSpPr>
        <p:spPr/>
        <p:txBody>
          <a:bodyPr/>
          <a:lstStyle/>
          <a:p>
            <a:r>
              <a:rPr lang="en-US" altLang="zh-CN"/>
              <a:t>Summary 6/6</a:t>
            </a:r>
            <a:endParaRPr lang="zh-CN" altLang="en-US"/>
          </a:p>
        </p:txBody>
      </p:sp>
      <p:sp>
        <p:nvSpPr>
          <p:cNvPr id="118787" name="内容占位符 2"/>
          <p:cNvSpPr>
            <a:spLocks noGrp="1" noChangeArrowheads="1"/>
          </p:cNvSpPr>
          <p:nvPr>
            <p:ph idx="1"/>
          </p:nvPr>
        </p:nvSpPr>
        <p:spPr>
          <a:xfrm>
            <a:off x="609600" y="1031266"/>
            <a:ext cx="10732477" cy="5214937"/>
          </a:xfrm>
        </p:spPr>
        <p:txBody>
          <a:bodyPr/>
          <a:lstStyle/>
          <a:p>
            <a:r>
              <a:rPr lang="en-US" altLang="zh-CN" sz="3600"/>
              <a:t>A boot loader loads an operating system into memory, performs initialization, and begins system execution.</a:t>
            </a:r>
          </a:p>
          <a:p>
            <a:r>
              <a:rPr lang="en-US" altLang="zh-CN" sz="3600"/>
              <a:t>The performance of an operating system can be monitored using either counters or tracing. Counters are a collection of system-wide or preprocess statistics, while tracing follows the execution of a program through the operating system </a:t>
            </a:r>
            <a:endParaRPr lang="zh-CN" altLang="en-US" sz="3600"/>
          </a:p>
        </p:txBody>
      </p:sp>
    </p:spTree>
    <p:extLst>
      <p:ext uri="{BB962C8B-B14F-4D97-AF65-F5344CB8AC3E}">
        <p14:creationId xmlns:p14="http://schemas.microsoft.com/office/powerpoint/2010/main" val="3369589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a:t>
            </a:r>
            <a:r>
              <a:rPr lang="en-US" altLang="zh-CN">
                <a:latin typeface="微软雅黑" panose="020B0503020204020204" pitchFamily="34" charset="-122"/>
                <a:ea typeface="微软雅黑" panose="020B0503020204020204" pitchFamily="34" charset="-122"/>
              </a:rPr>
              <a:t>Chapter </a:t>
            </a:r>
            <a:r>
              <a:rPr lang="en-US" altLang="zh-CN"/>
              <a:t>2: </a:t>
            </a:r>
            <a:br>
              <a:rPr lang="en-US" altLang="zh-CN"/>
            </a:br>
            <a:r>
              <a:rPr lang="en-US" altLang="zh-CN"/>
              <a:t>Operating-System Structures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59201" y="110541"/>
            <a:ext cx="8229600" cy="576263"/>
          </a:xfrm>
        </p:spPr>
        <p:txBody>
          <a:bodyPr/>
          <a:lstStyle/>
          <a:p>
            <a:pPr eaLnBrk="1" hangingPunct="1"/>
            <a:r>
              <a:rPr lang="en-US" altLang="zh-CN" sz="2800">
                <a:solidFill>
                  <a:srgbClr val="0070C0"/>
                </a:solidFill>
              </a:rPr>
              <a:t>User Operating System Interface - CLI</a:t>
            </a:r>
          </a:p>
        </p:txBody>
      </p:sp>
      <p:sp>
        <p:nvSpPr>
          <p:cNvPr id="19459" name="Rectangle 3"/>
          <p:cNvSpPr>
            <a:spLocks noGrp="1" noChangeArrowheads="1"/>
          </p:cNvSpPr>
          <p:nvPr>
            <p:ph type="body" idx="1"/>
          </p:nvPr>
        </p:nvSpPr>
        <p:spPr>
          <a:xfrm>
            <a:off x="642026" y="1223963"/>
            <a:ext cx="10729608" cy="4863072"/>
          </a:xfrm>
        </p:spPr>
        <p:txBody>
          <a:bodyPr/>
          <a:lstStyle/>
          <a:p>
            <a:pPr>
              <a:buFont typeface="Monotype Sorts" pitchFamily="-84" charset="2"/>
              <a:buNone/>
            </a:pPr>
            <a:r>
              <a:rPr lang="en-US" altLang="zh-CN" sz="2800" b="1">
                <a:solidFill>
                  <a:srgbClr val="3366FF"/>
                </a:solidFill>
              </a:rPr>
              <a:t>CLI </a:t>
            </a:r>
            <a:r>
              <a:rPr lang="en-US" altLang="zh-CN" sz="2800"/>
              <a:t>or </a:t>
            </a:r>
            <a:r>
              <a:rPr lang="en-US" altLang="zh-CN" sz="2800" b="1">
                <a:solidFill>
                  <a:srgbClr val="3366FF"/>
                </a:solidFill>
              </a:rPr>
              <a:t>command interpreter</a:t>
            </a:r>
            <a:r>
              <a:rPr lang="en-US" altLang="zh-CN" sz="2800">
                <a:solidFill>
                  <a:srgbClr val="3366FF"/>
                </a:solidFill>
              </a:rPr>
              <a:t> </a:t>
            </a:r>
            <a:r>
              <a:rPr lang="en-US" altLang="zh-CN" sz="2800"/>
              <a:t>allows direct command entry</a:t>
            </a:r>
          </a:p>
          <a:p>
            <a:pPr lvl="1"/>
            <a:r>
              <a:rPr lang="en-US" altLang="zh-CN" sz="2800"/>
              <a:t>Sometimes implemented in kernel, sometimes by systems program</a:t>
            </a:r>
          </a:p>
          <a:p>
            <a:pPr lvl="1"/>
            <a:r>
              <a:rPr lang="en-US" altLang="zh-CN" sz="2800"/>
              <a:t>Sometimes multiple flavors implemented – </a:t>
            </a:r>
            <a:r>
              <a:rPr lang="en-US" altLang="zh-CN" sz="2800" b="1">
                <a:solidFill>
                  <a:srgbClr val="3366FF"/>
                </a:solidFill>
              </a:rPr>
              <a:t>shells</a:t>
            </a:r>
          </a:p>
          <a:p>
            <a:pPr lvl="1"/>
            <a:r>
              <a:rPr lang="en-US" altLang="zh-CN" sz="2800"/>
              <a:t>Primarily fetches a command from user and executes it</a:t>
            </a:r>
          </a:p>
          <a:p>
            <a:pPr lvl="1"/>
            <a:r>
              <a:rPr lang="en-US" altLang="zh-CN" sz="2800"/>
              <a:t>Sometimes commands built-in, sometimes just names of programs</a:t>
            </a:r>
          </a:p>
          <a:p>
            <a:pPr lvl="2"/>
            <a:r>
              <a:rPr lang="en-US" altLang="zh-CN" sz="2800"/>
              <a:t>If the latter, adding new features doesn</a:t>
            </a:r>
            <a:r>
              <a:rPr lang="en-US" altLang="en-US" sz="2800"/>
              <a:t>’</a:t>
            </a:r>
            <a:r>
              <a:rPr lang="en-US" altLang="ja-JP" sz="2800"/>
              <a:t>t require shell modification</a:t>
            </a:r>
            <a:endParaRPr lang="en-US" altLang="zh-CN"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a:xfrm>
            <a:off x="2643188" y="182563"/>
            <a:ext cx="8229600" cy="576262"/>
          </a:xfrm>
        </p:spPr>
        <p:txBody>
          <a:bodyPr/>
          <a:lstStyle/>
          <a:p>
            <a:pPr eaLnBrk="1" hangingPunct="1"/>
            <a:r>
              <a:rPr lang="en-US" altLang="zh-CN"/>
              <a:t>Bourne Shell Command Interpreter</a:t>
            </a:r>
          </a:p>
        </p:txBody>
      </p:sp>
      <p:pic>
        <p:nvPicPr>
          <p:cNvPr id="2050" name="Picture 2" descr="C:\Users\U1\Downloads\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26" y="920750"/>
            <a:ext cx="10739336" cy="5650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17144</TotalTime>
  <Words>5149</Words>
  <Application>Microsoft Office PowerPoint</Application>
  <PresentationFormat>宽屏</PresentationFormat>
  <Paragraphs>561</Paragraphs>
  <Slides>79</Slides>
  <Notes>50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79</vt:i4>
      </vt:variant>
    </vt:vector>
  </HeadingPairs>
  <TitlesOfParts>
    <vt:vector size="91" baseType="lpstr">
      <vt:lpstr>Monotype Sorts</vt:lpstr>
      <vt:lpstr>MS PGothic</vt:lpstr>
      <vt:lpstr>MS PGothic</vt:lpstr>
      <vt:lpstr>宋体</vt:lpstr>
      <vt:lpstr>微软雅黑</vt:lpstr>
      <vt:lpstr>Arial</vt:lpstr>
      <vt:lpstr>Helvetica</vt:lpstr>
      <vt:lpstr>Times New Roman</vt:lpstr>
      <vt:lpstr>Verdana</vt:lpstr>
      <vt:lpstr>Webdings</vt:lpstr>
      <vt:lpstr>Wingdings</vt:lpstr>
      <vt:lpstr>os-8</vt:lpstr>
      <vt:lpstr>Chapter 2:  Operating-System Structures</vt:lpstr>
      <vt:lpstr>Objectives</vt:lpstr>
      <vt:lpstr>Chapter 2:  Operating-System Structures</vt:lpstr>
      <vt:lpstr>2.1 Operating System Services</vt:lpstr>
      <vt:lpstr>Operating System Services (Cont.)</vt:lpstr>
      <vt:lpstr>Operating System Services (Cont.)</vt:lpstr>
      <vt:lpstr>A View of Operating System Services</vt:lpstr>
      <vt:lpstr>User Operating System Interface - CLI</vt:lpstr>
      <vt:lpstr>Bourne Shell Command Interpreter</vt:lpstr>
      <vt:lpstr>User Operating System Interface - GUI</vt:lpstr>
      <vt:lpstr>Touchscreen Interfaces</vt:lpstr>
      <vt:lpstr>The Mac OS X GUI</vt:lpstr>
      <vt:lpstr>2.3 System Calls</vt:lpstr>
      <vt:lpstr>Example of System Calls</vt:lpstr>
      <vt:lpstr>Example of Standard API</vt:lpstr>
      <vt:lpstr>Example of Standard API</vt:lpstr>
      <vt:lpstr>System Call Implementation</vt:lpstr>
      <vt:lpstr>API – System Call – OS Relationship</vt:lpstr>
      <vt:lpstr>System Call Parameter Passing</vt:lpstr>
      <vt:lpstr>Parameter Passing via Table</vt:lpstr>
      <vt:lpstr>Parameter Passing via Table 2</vt:lpstr>
      <vt:lpstr>Parameter Passing via Table 3</vt:lpstr>
      <vt:lpstr>Parameter Passing via Table 4</vt:lpstr>
      <vt:lpstr>Parameter Passing via Table 5</vt:lpstr>
      <vt:lpstr>Parameter Passing via Table 6</vt:lpstr>
      <vt:lpstr>2.4 Types of System Calls</vt:lpstr>
      <vt:lpstr>Types of System Calls</vt:lpstr>
      <vt:lpstr>Types of System Calls (Cont.)</vt:lpstr>
      <vt:lpstr>Types of System Calls (Cont.)</vt:lpstr>
      <vt:lpstr>Examples of Windows and  Unix System Calls</vt:lpstr>
      <vt:lpstr>Standard C Library Example</vt:lpstr>
      <vt:lpstr>Example: MS-DOS</vt:lpstr>
      <vt:lpstr>MS-DOS Memory Map</vt:lpstr>
      <vt:lpstr>Example: FreeBSD</vt:lpstr>
      <vt:lpstr>Example: FreeBSD 2</vt:lpstr>
      <vt:lpstr>fork() &amp; exec()</vt:lpstr>
      <vt:lpstr>fork() &amp; exec() 2</vt:lpstr>
      <vt:lpstr>Example: FreeBSD 3</vt:lpstr>
      <vt:lpstr>2.5 System Programs</vt:lpstr>
      <vt:lpstr>System Programs</vt:lpstr>
      <vt:lpstr>System Programs (Cont.)</vt:lpstr>
      <vt:lpstr>System Programs (Cont.)</vt:lpstr>
      <vt:lpstr>2.6 Operating System Design and Implementation</vt:lpstr>
      <vt:lpstr>Operating System Design and Implementation (Cont.)</vt:lpstr>
      <vt:lpstr>Implementation</vt:lpstr>
      <vt:lpstr>2.7 Operating System Structure</vt:lpstr>
      <vt:lpstr>Simple Structure  -- MS-DOS</vt:lpstr>
      <vt:lpstr>Layered Approach</vt:lpstr>
      <vt:lpstr>Non Simple Structure  -- UNIX</vt:lpstr>
      <vt:lpstr>Traditional UNIX System Structure</vt:lpstr>
      <vt:lpstr>Linux System Structure</vt:lpstr>
      <vt:lpstr>Microkernel System Structure </vt:lpstr>
      <vt:lpstr>Microkernel System Structure </vt:lpstr>
      <vt:lpstr>Modules</vt:lpstr>
      <vt:lpstr>Solaris Modular Approach</vt:lpstr>
      <vt:lpstr>Hybrid Systems</vt:lpstr>
      <vt:lpstr>Mac OS X Structure</vt:lpstr>
      <vt:lpstr>iOS</vt:lpstr>
      <vt:lpstr>Android</vt:lpstr>
      <vt:lpstr>Android Architecture</vt:lpstr>
      <vt:lpstr>2.8 Virtual Machines</vt:lpstr>
      <vt:lpstr>Virtual Machines (Cont.)</vt:lpstr>
      <vt:lpstr>Virtual Machines (Cont.)</vt:lpstr>
      <vt:lpstr>Virtual Machines (Cont.)</vt:lpstr>
      <vt:lpstr>VMware Architecture</vt:lpstr>
      <vt:lpstr>The Java Virtual Machine</vt:lpstr>
      <vt:lpstr>2.9 Operating System Generation</vt:lpstr>
      <vt:lpstr>2.10  System Boot</vt:lpstr>
      <vt:lpstr>*Operating-System Debugging</vt:lpstr>
      <vt:lpstr>*Performance Tuning</vt:lpstr>
      <vt:lpstr>*DTrace</vt:lpstr>
      <vt:lpstr>*Dtrace (Cont.)</vt:lpstr>
      <vt:lpstr>Summary 1/6</vt:lpstr>
      <vt:lpstr>Summary 2/6</vt:lpstr>
      <vt:lpstr>Summary 3/6</vt:lpstr>
      <vt:lpstr>Summary 4/6</vt:lpstr>
      <vt:lpstr>Summary 5/6</vt:lpstr>
      <vt:lpstr>Summary 6/6</vt:lpstr>
      <vt:lpstr>End of Chapter 2:  Operating-System Structures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U1</cp:lastModifiedBy>
  <cp:revision>405</cp:revision>
  <cp:lastPrinted>2020-11-04T14:30:39Z</cp:lastPrinted>
  <dcterms:created xsi:type="dcterms:W3CDTF">2011-01-13T23:43:38Z</dcterms:created>
  <dcterms:modified xsi:type="dcterms:W3CDTF">2021-06-03T01:58:53Z</dcterms:modified>
</cp:coreProperties>
</file>