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07"/>
  </p:notesMasterIdLst>
  <p:handoutMasterIdLst>
    <p:handoutMasterId r:id="rId108"/>
  </p:handoutMasterIdLst>
  <p:sldIdLst>
    <p:sldId id="331" r:id="rId2"/>
    <p:sldId id="501" r:id="rId3"/>
    <p:sldId id="412" r:id="rId4"/>
    <p:sldId id="411" r:id="rId5"/>
    <p:sldId id="413" r:id="rId6"/>
    <p:sldId id="468" r:id="rId7"/>
    <p:sldId id="414" r:id="rId8"/>
    <p:sldId id="415" r:id="rId9"/>
    <p:sldId id="504" r:id="rId10"/>
    <p:sldId id="417" r:id="rId11"/>
    <p:sldId id="418" r:id="rId12"/>
    <p:sldId id="419" r:id="rId13"/>
    <p:sldId id="469" r:id="rId14"/>
    <p:sldId id="421" r:id="rId15"/>
    <p:sldId id="422" r:id="rId16"/>
    <p:sldId id="423" r:id="rId17"/>
    <p:sldId id="424" r:id="rId18"/>
    <p:sldId id="425" r:id="rId19"/>
    <p:sldId id="499" r:id="rId20"/>
    <p:sldId id="426" r:id="rId21"/>
    <p:sldId id="427" r:id="rId22"/>
    <p:sldId id="428" r:id="rId23"/>
    <p:sldId id="429" r:id="rId24"/>
    <p:sldId id="430" r:id="rId25"/>
    <p:sldId id="431"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432" r:id="rId43"/>
    <p:sldId id="505" r:id="rId44"/>
    <p:sldId id="506" r:id="rId45"/>
    <p:sldId id="507" r:id="rId46"/>
    <p:sldId id="508" r:id="rId47"/>
    <p:sldId id="478" r:id="rId48"/>
    <p:sldId id="509" r:id="rId49"/>
    <p:sldId id="510" r:id="rId50"/>
    <p:sldId id="520" r:id="rId51"/>
    <p:sldId id="434" r:id="rId52"/>
    <p:sldId id="471" r:id="rId53"/>
    <p:sldId id="502" r:id="rId54"/>
    <p:sldId id="503" r:id="rId55"/>
    <p:sldId id="511" r:id="rId56"/>
    <p:sldId id="512" r:id="rId57"/>
    <p:sldId id="513" r:id="rId58"/>
    <p:sldId id="435" r:id="rId59"/>
    <p:sldId id="436" r:id="rId60"/>
    <p:sldId id="437" r:id="rId61"/>
    <p:sldId id="488" r:id="rId62"/>
    <p:sldId id="489" r:id="rId63"/>
    <p:sldId id="490" r:id="rId64"/>
    <p:sldId id="491" r:id="rId65"/>
    <p:sldId id="492" r:id="rId66"/>
    <p:sldId id="443" r:id="rId67"/>
    <p:sldId id="500" r:id="rId68"/>
    <p:sldId id="479" r:id="rId69"/>
    <p:sldId id="473" r:id="rId70"/>
    <p:sldId id="476" r:id="rId71"/>
    <p:sldId id="445" r:id="rId72"/>
    <p:sldId id="446" r:id="rId73"/>
    <p:sldId id="447" r:id="rId74"/>
    <p:sldId id="448" r:id="rId75"/>
    <p:sldId id="449" r:id="rId76"/>
    <p:sldId id="517" r:id="rId77"/>
    <p:sldId id="495" r:id="rId78"/>
    <p:sldId id="451" r:id="rId79"/>
    <p:sldId id="496" r:id="rId80"/>
    <p:sldId id="497" r:id="rId81"/>
    <p:sldId id="518" r:id="rId82"/>
    <p:sldId id="498" r:id="rId83"/>
    <p:sldId id="519" r:id="rId84"/>
    <p:sldId id="455" r:id="rId85"/>
    <p:sldId id="456" r:id="rId86"/>
    <p:sldId id="457" r:id="rId87"/>
    <p:sldId id="458" r:id="rId88"/>
    <p:sldId id="459" r:id="rId89"/>
    <p:sldId id="460" r:id="rId90"/>
    <p:sldId id="461" r:id="rId91"/>
    <p:sldId id="462" r:id="rId92"/>
    <p:sldId id="477" r:id="rId93"/>
    <p:sldId id="463" r:id="rId94"/>
    <p:sldId id="464" r:id="rId95"/>
    <p:sldId id="465" r:id="rId96"/>
    <p:sldId id="466" r:id="rId97"/>
    <p:sldId id="514" r:id="rId98"/>
    <p:sldId id="521" r:id="rId99"/>
    <p:sldId id="515" r:id="rId100"/>
    <p:sldId id="516" r:id="rId101"/>
    <p:sldId id="539" r:id="rId102"/>
    <p:sldId id="540" r:id="rId103"/>
    <p:sldId id="538" r:id="rId104"/>
    <p:sldId id="541" r:id="rId105"/>
    <p:sldId id="467" r:id="rId106"/>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993300"/>
    <a:srgbClr val="336699"/>
    <a:srgbClr val="0066CC"/>
    <a:srgbClr val="CC66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46"/>
  </p:normalViewPr>
  <p:slideViewPr>
    <p:cSldViewPr snapToGrid="0">
      <p:cViewPr varScale="1">
        <p:scale>
          <a:sx n="86" d="100"/>
          <a:sy n="86" d="100"/>
        </p:scale>
        <p:origin x="466" y="5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07988" y="698500"/>
            <a:ext cx="6196012" cy="348615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07988" y="698500"/>
            <a:ext cx="6196012" cy="3486150"/>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7988" y="698500"/>
            <a:ext cx="6196012" cy="3486150"/>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07988" y="698500"/>
            <a:ext cx="6196012" cy="3486150"/>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07988" y="698500"/>
            <a:ext cx="6196012" cy="3486150"/>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407988" y="698500"/>
            <a:ext cx="6196012" cy="3486150"/>
          </a:xfrm>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07988" y="698500"/>
            <a:ext cx="6196012" cy="3486150"/>
          </a:xfrm>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407988" y="698500"/>
            <a:ext cx="6196012" cy="3486150"/>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407988" y="698500"/>
            <a:ext cx="6196012" cy="348615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07988" y="698500"/>
            <a:ext cx="6196012" cy="3486150"/>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407988" y="698500"/>
            <a:ext cx="6196012" cy="348615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07988" y="698500"/>
            <a:ext cx="6196012" cy="3486150"/>
          </a:xfrm>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07988" y="698500"/>
            <a:ext cx="6196012" cy="3486150"/>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07988" y="698500"/>
            <a:ext cx="6196012" cy="3486150"/>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968916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282142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842743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197899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379628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939781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27574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07988" y="698500"/>
            <a:ext cx="6196012" cy="348615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76459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425834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912889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6879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383992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4258244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856868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457459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467524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07988" y="698500"/>
            <a:ext cx="6196012" cy="3486150"/>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407988" y="698500"/>
            <a:ext cx="6196012" cy="3486150"/>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07988" y="698500"/>
            <a:ext cx="6196012" cy="348615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为了写在一页内，省略了前面的</a:t>
            </a:r>
            <a:r>
              <a:rPr lang="en-US" altLang="zh-CN"/>
              <a:t>#include </a:t>
            </a:r>
            <a:r>
              <a:rPr lang="zh-CN" altLang="en-US"/>
              <a:t>头文件部分，另外格式上紧凑但不正规</a:t>
            </a:r>
          </a:p>
        </p:txBody>
      </p:sp>
      <p:sp>
        <p:nvSpPr>
          <p:cNvPr id="4" name="灯片编号占位符 3"/>
          <p:cNvSpPr>
            <a:spLocks noGrp="1"/>
          </p:cNvSpPr>
          <p:nvPr>
            <p:ph type="sldNum" sz="quarter" idx="5"/>
          </p:nvPr>
        </p:nvSpPr>
        <p:spPr/>
        <p:txBody>
          <a:bodyPr/>
          <a:lstStyle/>
          <a:p>
            <a:fld id="{55809B14-BED6-42A0-A748-27A419B72FAB}" type="slidenum">
              <a:rPr lang="en-US" altLang="zh-CN" smtClean="0"/>
              <a:pPr/>
              <a:t>48</a:t>
            </a:fld>
            <a:endParaRPr lang="en-US" altLang="zh-CN"/>
          </a:p>
        </p:txBody>
      </p:sp>
    </p:spTree>
    <p:extLst>
      <p:ext uri="{BB962C8B-B14F-4D97-AF65-F5344CB8AC3E}">
        <p14:creationId xmlns:p14="http://schemas.microsoft.com/office/powerpoint/2010/main" val="2603539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07988" y="698500"/>
            <a:ext cx="6196012" cy="3486150"/>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07988" y="698500"/>
            <a:ext cx="6196012" cy="3486150"/>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698500"/>
            <a:ext cx="6196012" cy="3486150"/>
          </a:xfrm>
        </p:spPr>
      </p:sp>
      <p:sp>
        <p:nvSpPr>
          <p:cNvPr id="3" name="备注占位符 2"/>
          <p:cNvSpPr>
            <a:spLocks noGrp="1"/>
          </p:cNvSpPr>
          <p:nvPr>
            <p:ph type="body" idx="1"/>
          </p:nvPr>
        </p:nvSpPr>
        <p:spPr/>
        <p:txBody>
          <a:bodyPr/>
          <a:lstStyle/>
          <a:p>
            <a:r>
              <a:rPr lang="zh-CN" altLang="en-US"/>
              <a:t>注：省略了</a:t>
            </a:r>
            <a:r>
              <a:rPr lang="en-US" altLang="zh-CN"/>
              <a:t>include</a:t>
            </a:r>
            <a:r>
              <a:rPr lang="zh-CN" altLang="en-US"/>
              <a:t>头文件</a:t>
            </a:r>
            <a:r>
              <a:rPr lang="en-US" altLang="zh-CN"/>
              <a:t>. </a:t>
            </a:r>
            <a:r>
              <a:rPr lang="zh-CN" altLang="en-US"/>
              <a:t>为了显示在一页，</a:t>
            </a:r>
            <a:r>
              <a:rPr lang="en-US" altLang="zh-CN"/>
              <a:t>C</a:t>
            </a:r>
            <a:r>
              <a:rPr lang="zh-CN" altLang="en-US"/>
              <a:t>语言格式不规范</a:t>
            </a:r>
          </a:p>
        </p:txBody>
      </p:sp>
      <p:sp>
        <p:nvSpPr>
          <p:cNvPr id="4" name="灯片编号占位符 3"/>
          <p:cNvSpPr>
            <a:spLocks noGrp="1"/>
          </p:cNvSpPr>
          <p:nvPr>
            <p:ph type="sldNum" sz="quarter" idx="5"/>
          </p:nvPr>
        </p:nvSpPr>
        <p:spPr/>
        <p:txBody>
          <a:bodyPr/>
          <a:lstStyle/>
          <a:p>
            <a:fld id="{55809B14-BED6-42A0-A748-27A419B72FAB}" type="slidenum">
              <a:rPr lang="en-US" altLang="zh-CN" smtClean="0"/>
              <a:pPr/>
              <a:t>53</a:t>
            </a:fld>
            <a:endParaRPr lang="en-US" altLang="zh-CN"/>
          </a:p>
        </p:txBody>
      </p:sp>
    </p:spTree>
    <p:extLst>
      <p:ext uri="{BB962C8B-B14F-4D97-AF65-F5344CB8AC3E}">
        <p14:creationId xmlns:p14="http://schemas.microsoft.com/office/powerpoint/2010/main" val="2774370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defunct - [dɪˈfʌŋkt] </a:t>
            </a:r>
            <a:r>
              <a:rPr lang="zh-CN" altLang="en-US"/>
              <a:t> </a:t>
            </a:r>
            <a:r>
              <a:rPr lang="en-US" altLang="zh-CN"/>
              <a:t>adj.</a:t>
            </a:r>
            <a:r>
              <a:rPr lang="zh-CN" altLang="en-US"/>
              <a:t>已故的；不复存在的；灭绝的；倒闭的     </a:t>
            </a:r>
            <a:r>
              <a:rPr lang="en-US" altLang="zh-CN"/>
              <a:t>n.</a:t>
            </a:r>
            <a:r>
              <a:rPr lang="zh-CN" altLang="en-US"/>
              <a:t>死者；死人</a:t>
            </a:r>
          </a:p>
        </p:txBody>
      </p:sp>
      <p:sp>
        <p:nvSpPr>
          <p:cNvPr id="4" name="灯片编号占位符 3"/>
          <p:cNvSpPr>
            <a:spLocks noGrp="1"/>
          </p:cNvSpPr>
          <p:nvPr>
            <p:ph type="sldNum" sz="quarter" idx="5"/>
          </p:nvPr>
        </p:nvSpPr>
        <p:spPr/>
        <p:txBody>
          <a:bodyPr/>
          <a:lstStyle/>
          <a:p>
            <a:fld id="{55809B14-BED6-42A0-A748-27A419B72FAB}" type="slidenum">
              <a:rPr lang="en-US" altLang="zh-CN" smtClean="0"/>
              <a:pPr/>
              <a:t>57</a:t>
            </a:fld>
            <a:endParaRPr lang="en-US" altLang="zh-CN"/>
          </a:p>
        </p:txBody>
      </p:sp>
    </p:spTree>
    <p:extLst>
      <p:ext uri="{BB962C8B-B14F-4D97-AF65-F5344CB8AC3E}">
        <p14:creationId xmlns:p14="http://schemas.microsoft.com/office/powerpoint/2010/main" val="234602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07988" y="698500"/>
            <a:ext cx="6196012" cy="3486150"/>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07988" y="698500"/>
            <a:ext cx="6196012" cy="3486150"/>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07988" y="698500"/>
            <a:ext cx="6196012" cy="3486150"/>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07988" y="698500"/>
            <a:ext cx="6196012" cy="3486150"/>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07988" y="698500"/>
            <a:ext cx="6196012" cy="3486150"/>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407988" y="698500"/>
            <a:ext cx="6196012" cy="3486150"/>
          </a:xfrm>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07988" y="698500"/>
            <a:ext cx="6196012" cy="3486150"/>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07988" y="698500"/>
            <a:ext cx="6196012" cy="3486150"/>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07988" y="698500"/>
            <a:ext cx="6196012" cy="3486150"/>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07988" y="698500"/>
            <a:ext cx="6196012" cy="3486150"/>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07988" y="698500"/>
            <a:ext cx="6196012" cy="3486150"/>
          </a:xfrm>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407988" y="698500"/>
            <a:ext cx="6196012" cy="3486150"/>
          </a:xfrm>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407988" y="698500"/>
            <a:ext cx="6196012" cy="3486150"/>
          </a:xfrm>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07988" y="698500"/>
            <a:ext cx="6196012" cy="3486150"/>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07988" y="698500"/>
            <a:ext cx="6196012" cy="3486150"/>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07988" y="698500"/>
            <a:ext cx="6196012" cy="348615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07988" y="698500"/>
            <a:ext cx="6196012" cy="3486150"/>
          </a:xfrm>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07988" y="698500"/>
            <a:ext cx="6196012" cy="3486150"/>
          </a:xfrm>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07988" y="698500"/>
            <a:ext cx="6196012" cy="3486150"/>
          </a:xfrm>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07988" y="698500"/>
            <a:ext cx="6196012" cy="348615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07988" y="698500"/>
            <a:ext cx="6196012" cy="3486150"/>
          </a:xfrm>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07988" y="698500"/>
            <a:ext cx="6196012" cy="3486150"/>
          </a:xfrm>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07988" y="698500"/>
            <a:ext cx="6196012" cy="3486150"/>
          </a:xfrm>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07988" y="698500"/>
            <a:ext cx="6196012" cy="3486150"/>
          </a:xfrm>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20015773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407988" y="698500"/>
            <a:ext cx="6196012" cy="3486150"/>
          </a:xfrm>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407988" y="698500"/>
            <a:ext cx="6196012" cy="3486150"/>
          </a:xfrm>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117294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07988" y="698500"/>
            <a:ext cx="6196012"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07988" y="698500"/>
            <a:ext cx="6196012" cy="3486150"/>
          </a:xfrm>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407988" y="698500"/>
            <a:ext cx="6196012" cy="3486150"/>
          </a:xfrm>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407988" y="698500"/>
            <a:ext cx="6196012" cy="3486150"/>
          </a:xfrm>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407988" y="698500"/>
            <a:ext cx="6196012" cy="3486150"/>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407988" y="698500"/>
            <a:ext cx="6196012" cy="348615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407988" y="698500"/>
            <a:ext cx="6196012" cy="3486150"/>
          </a:xfrm>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07988" y="698500"/>
            <a:ext cx="6196012" cy="3486150"/>
          </a:xfrm>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07988" y="698500"/>
            <a:ext cx="6196012" cy="3486150"/>
          </a:xfrm>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itchFamily="18" charset="0"/>
              </a:rPr>
              <a:t>m</a:t>
            </a:r>
            <a:r>
              <a:rPr lang="en-US" altLang="en-US">
                <a:latin typeface="Times New Roman" pitchFamily="18" charset="0"/>
              </a:rPr>
              <a:t>arshall </a:t>
            </a:r>
            <a:r>
              <a:rPr lang="zh-CN" altLang="en-US">
                <a:latin typeface="Times New Roman" pitchFamily="18" charset="0"/>
              </a:rPr>
              <a:t>编组，整理，分堆，排列</a:t>
            </a:r>
            <a:endParaRPr lang="en-US" altLang="en-US">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407988" y="698500"/>
            <a:ext cx="6196012" cy="3486150"/>
          </a:xfrm>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407988" y="698500"/>
            <a:ext cx="6196012" cy="3486150"/>
          </a:xfrm>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07988" y="698500"/>
            <a:ext cx="6196012"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758300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407988" y="698500"/>
            <a:ext cx="6196012" cy="348615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407988" y="698500"/>
            <a:ext cx="6196012" cy="3486150"/>
          </a:xfrm>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407988" y="698500"/>
            <a:ext cx="6196012" cy="3486150"/>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07988" y="698500"/>
            <a:ext cx="6196012" cy="348615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7047286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407988" y="698500"/>
            <a:ext cx="6196012" cy="348615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07988" y="698500"/>
            <a:ext cx="6196012" cy="3486150"/>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Ch3-</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/105</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19:12</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adj.&#24050;&#25925;&#30340;&#65307;&#19981;&#22797;&#23384;&#22312;&#30340;&#65307;&#28781;&#32477;&#30340;&#65307;&#20498;&#38381;&#30340;%20%20%20%20%20n.&#27515;&#32773;&#65307;&#27515;&#20154;"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ava&#36828;&#31243;&#26041;&#27861;&#35843;&#29992;"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3: Processes</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0814" y="136526"/>
            <a:ext cx="7519987" cy="576263"/>
          </a:xfrm>
        </p:spPr>
        <p:txBody>
          <a:bodyPr/>
          <a:lstStyle/>
          <a:p>
            <a:pPr eaLnBrk="1" hangingPunct="1"/>
            <a:r>
              <a:rPr lang="en-US" altLang="en-US"/>
              <a:t>Process Control Block (PCB)</a:t>
            </a:r>
          </a:p>
        </p:txBody>
      </p:sp>
      <p:sp>
        <p:nvSpPr>
          <p:cNvPr id="19459" name="Rectangle 3"/>
          <p:cNvSpPr>
            <a:spLocks noGrp="1" noChangeArrowheads="1"/>
          </p:cNvSpPr>
          <p:nvPr>
            <p:ph type="body" idx="1"/>
          </p:nvPr>
        </p:nvSpPr>
        <p:spPr>
          <a:xfrm>
            <a:off x="516976" y="914369"/>
            <a:ext cx="7519987" cy="5348288"/>
          </a:xfrm>
        </p:spPr>
        <p:txBody>
          <a:bodyPr/>
          <a:lstStyle/>
          <a:p>
            <a:pPr>
              <a:buFont typeface="Monotype Sorts" pitchFamily="-84" charset="2"/>
              <a:buNone/>
            </a:pPr>
            <a:r>
              <a:rPr lang="en-US" altLang="en-US" sz="2000" dirty="0"/>
              <a:t>Information associated with each process </a:t>
            </a:r>
          </a:p>
          <a:p>
            <a:pPr>
              <a:buFont typeface="Monotype Sorts" pitchFamily="-84" charset="2"/>
              <a:buNone/>
            </a:pPr>
            <a:r>
              <a:rPr lang="en-US" altLang="en-US" sz="2000" dirty="0"/>
              <a:t>(also called </a:t>
            </a:r>
            <a:r>
              <a:rPr lang="en-US" altLang="en-US" sz="2000" b="1" dirty="0">
                <a:solidFill>
                  <a:srgbClr val="3366FF"/>
                </a:solidFill>
              </a:rPr>
              <a:t>task control block</a:t>
            </a:r>
            <a:r>
              <a:rPr lang="en-US" altLang="en-US" sz="2000" dirty="0"/>
              <a:t>)</a:t>
            </a:r>
          </a:p>
          <a:p>
            <a:r>
              <a:rPr lang="en-US" altLang="en-US" sz="2000" b="1" dirty="0"/>
              <a:t>Process state </a:t>
            </a:r>
            <a:r>
              <a:rPr lang="en-US" altLang="en-US" sz="2000" dirty="0"/>
              <a:t>– running, waiting, </a:t>
            </a:r>
            <a:r>
              <a:rPr lang="en-US" altLang="en-US" sz="2000" dirty="0" err="1"/>
              <a:t>etc</a:t>
            </a:r>
            <a:endParaRPr lang="en-US" altLang="en-US" sz="2000" dirty="0"/>
          </a:p>
          <a:p>
            <a:r>
              <a:rPr lang="en-US" altLang="zh-CN" sz="2000" b="1" dirty="0"/>
              <a:t>P</a:t>
            </a:r>
            <a:r>
              <a:rPr lang="en-US" altLang="en-US" sz="2000" b="1" dirty="0"/>
              <a:t>rocess identifier(PID) </a:t>
            </a:r>
            <a:r>
              <a:rPr lang="en-US" altLang="en-US" sz="2000" dirty="0"/>
              <a:t>– usually a unique number</a:t>
            </a:r>
          </a:p>
          <a:p>
            <a:r>
              <a:rPr lang="en-US" altLang="en-US" sz="2000" b="1" dirty="0"/>
              <a:t>Program counter </a:t>
            </a:r>
            <a:r>
              <a:rPr lang="en-US" altLang="en-US" sz="2000" dirty="0"/>
              <a:t>– location of instruction to next execute</a:t>
            </a:r>
          </a:p>
          <a:p>
            <a:r>
              <a:rPr lang="en-US" altLang="en-US" sz="2000" b="1" dirty="0"/>
              <a:t>CPU registers </a:t>
            </a:r>
            <a:r>
              <a:rPr lang="en-US" altLang="en-US" sz="2000" dirty="0"/>
              <a:t>– contents of all process-centric registers</a:t>
            </a:r>
          </a:p>
          <a:p>
            <a:r>
              <a:rPr lang="en-US" altLang="en-US" sz="2000" b="1" dirty="0"/>
              <a:t>CPU scheduling information</a:t>
            </a:r>
            <a:r>
              <a:rPr lang="en-US" altLang="en-US" sz="2000" dirty="0"/>
              <a:t>-</a:t>
            </a:r>
            <a:r>
              <a:rPr lang="en-US" altLang="en-US" sz="2000" b="1" dirty="0"/>
              <a:t> </a:t>
            </a:r>
            <a:r>
              <a:rPr lang="en-US" altLang="en-US" sz="2000" dirty="0"/>
              <a:t>priorities, scheduling queue pointers</a:t>
            </a:r>
          </a:p>
          <a:p>
            <a:r>
              <a:rPr lang="en-US" altLang="en-US" sz="2000" b="1" dirty="0"/>
              <a:t>Memory-management information </a:t>
            </a:r>
            <a:r>
              <a:rPr lang="en-US" altLang="en-US" sz="2000" dirty="0"/>
              <a:t>– memory allocated to the process</a:t>
            </a:r>
          </a:p>
          <a:p>
            <a:r>
              <a:rPr lang="en-US" altLang="en-US" sz="2000" b="1" dirty="0"/>
              <a:t>Accounting information </a:t>
            </a:r>
            <a:r>
              <a:rPr lang="en-US" altLang="en-US" sz="2000" dirty="0"/>
              <a:t>– CPU used, clock time elapsed since start, time limits</a:t>
            </a:r>
          </a:p>
          <a:p>
            <a:r>
              <a:rPr lang="en-US" altLang="en-US" sz="2000" b="1" dirty="0"/>
              <a:t>I/O status information </a:t>
            </a:r>
            <a:r>
              <a:rPr lang="en-US" altLang="en-US" sz="2000" dirty="0"/>
              <a:t>– I/O devices allocated to process, list of open files</a:t>
            </a:r>
          </a:p>
          <a:p>
            <a:endParaRPr lang="en-US" altLang="en-US" sz="2000" dirty="0"/>
          </a:p>
        </p:txBody>
      </p:sp>
      <p:pic>
        <p:nvPicPr>
          <p:cNvPr id="1946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6963" y="914369"/>
            <a:ext cx="3488592" cy="560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636F2-9BE8-48D7-9021-17D60429B083}"/>
              </a:ext>
            </a:extLst>
          </p:cNvPr>
          <p:cNvSpPr>
            <a:spLocks noGrp="1"/>
          </p:cNvSpPr>
          <p:nvPr>
            <p:ph type="title"/>
          </p:nvPr>
        </p:nvSpPr>
        <p:spPr/>
        <p:txBody>
          <a:bodyPr/>
          <a:lstStyle/>
          <a:p>
            <a:r>
              <a:rPr lang="en-US" altLang="zh-CN"/>
              <a:t>Summary 4/4</a:t>
            </a:r>
            <a:endParaRPr lang="zh-CN" altLang="en-US"/>
          </a:p>
        </p:txBody>
      </p:sp>
      <p:sp>
        <p:nvSpPr>
          <p:cNvPr id="3" name="内容占位符 2">
            <a:extLst>
              <a:ext uri="{FF2B5EF4-FFF2-40B4-BE49-F238E27FC236}">
                <a16:creationId xmlns:a16="http://schemas.microsoft.com/office/drawing/2014/main" id="{9233734C-D1FB-40E5-8D4B-24B151EC39AD}"/>
              </a:ext>
            </a:extLst>
          </p:cNvPr>
          <p:cNvSpPr>
            <a:spLocks noGrp="1"/>
          </p:cNvSpPr>
          <p:nvPr>
            <p:ph idx="1"/>
          </p:nvPr>
        </p:nvSpPr>
        <p:spPr/>
        <p:txBody>
          <a:bodyPr/>
          <a:lstStyle/>
          <a:p>
            <a:r>
              <a:rPr lang="en-US" altLang="zh-CN" sz="2400"/>
              <a:t>Windows systems also provide two forms of pipes—anonymous and named pipes. Anonymous pipes are similar to UNIX ordinary pipes. They are unidirectional and employ parent–child relationships between the communicating processes. Named pipes offer a richer form of interprocess communication than the UNIX counterpart, FIFOs.</a:t>
            </a:r>
          </a:p>
          <a:p>
            <a:r>
              <a:rPr lang="en-US" altLang="zh-CN" sz="2400"/>
              <a:t>Two common forms of client–server communication are sockets and remote procedure calls (RPCs). Sockets allow two processes on different machines to communicate over a network. RPCs abstract the concept of function (procedure) calls in such a way that a function can be invoked on another process that may reside on a separate computer.</a:t>
            </a:r>
            <a:endParaRPr lang="zh-CN" altLang="en-US" sz="2400"/>
          </a:p>
        </p:txBody>
      </p:sp>
    </p:spTree>
    <p:extLst>
      <p:ext uri="{BB962C8B-B14F-4D97-AF65-F5344CB8AC3E}">
        <p14:creationId xmlns:p14="http://schemas.microsoft.com/office/powerpoint/2010/main" val="975761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166688"/>
            <a:ext cx="8229600" cy="576262"/>
          </a:xfrm>
        </p:spPr>
        <p:txBody>
          <a:bodyPr/>
          <a:lstStyle/>
          <a:p>
            <a:pPr eaLnBrk="1" hangingPunct="1"/>
            <a:r>
              <a:rPr lang="zh-CN" altLang="en-US"/>
              <a:t>进程地址空间</a:t>
            </a:r>
            <a:r>
              <a:rPr lang="en-US" altLang="zh-CN"/>
              <a:t>(Address Space)</a:t>
            </a:r>
            <a:endParaRPr lang="en-US" altLang="en-US" dirty="0"/>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557" y="911224"/>
            <a:ext cx="3719389" cy="58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9791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610D6-12F7-45FD-AC53-19858F84289C}"/>
              </a:ext>
            </a:extLst>
          </p:cNvPr>
          <p:cNvSpPr>
            <a:spLocks noGrp="1"/>
          </p:cNvSpPr>
          <p:nvPr>
            <p:ph type="title"/>
          </p:nvPr>
        </p:nvSpPr>
        <p:spPr/>
        <p:txBody>
          <a:bodyPr/>
          <a:lstStyle/>
          <a:p>
            <a:r>
              <a:rPr lang="zh-CN" altLang="en-US" dirty="0"/>
              <a:t>进程映像</a:t>
            </a:r>
            <a:r>
              <a:rPr lang="en-US" altLang="zh-CN" dirty="0"/>
              <a:t>(Image)</a:t>
            </a:r>
            <a:endParaRPr lang="zh-CN" altLang="en-US" dirty="0"/>
          </a:p>
        </p:txBody>
      </p:sp>
      <p:sp>
        <p:nvSpPr>
          <p:cNvPr id="3" name="内容占位符 2">
            <a:extLst>
              <a:ext uri="{FF2B5EF4-FFF2-40B4-BE49-F238E27FC236}">
                <a16:creationId xmlns:a16="http://schemas.microsoft.com/office/drawing/2014/main" id="{513CF096-1382-4361-AFD0-8CA7F8104226}"/>
              </a:ext>
            </a:extLst>
          </p:cNvPr>
          <p:cNvSpPr>
            <a:spLocks noGrp="1"/>
          </p:cNvSpPr>
          <p:nvPr>
            <p:ph idx="1"/>
          </p:nvPr>
        </p:nvSpPr>
        <p:spPr>
          <a:xfrm>
            <a:off x="609601" y="1233488"/>
            <a:ext cx="10731334" cy="4787301"/>
          </a:xfrm>
        </p:spPr>
        <p:txBody>
          <a:bodyPr/>
          <a:lstStyle/>
          <a:p>
            <a:r>
              <a:rPr lang="zh-CN" altLang="en-US" sz="2800" dirty="0"/>
              <a:t>对进程执行活动全过程的静态描述。由进程地址空间内容、硬件寄存器内容及与该进程相关的内核数据结构、内核栈组成</a:t>
            </a:r>
          </a:p>
          <a:p>
            <a:r>
              <a:rPr lang="zh-CN" altLang="en-US" sz="2800" dirty="0"/>
              <a:t>用户相关：进程地址空间（包括代码段、数据段、堆和栈、共享库</a:t>
            </a:r>
            <a:r>
              <a:rPr lang="en-US" altLang="zh-CN" sz="2800" dirty="0"/>
              <a:t>……</a:t>
            </a:r>
            <a:r>
              <a:rPr lang="zh-CN" altLang="en-US" sz="2800" dirty="0"/>
              <a:t>）</a:t>
            </a:r>
          </a:p>
          <a:p>
            <a:r>
              <a:rPr lang="zh-CN" altLang="en-US" sz="2800" dirty="0"/>
              <a:t>寄存器相关：程序计数器、指令寄存器、程序状态寄存器、栈指针、通用寄存器等的值</a:t>
            </a:r>
          </a:p>
          <a:p>
            <a:r>
              <a:rPr lang="zh-CN" altLang="en-US" sz="2800" dirty="0"/>
              <a:t>内核相关：</a:t>
            </a:r>
          </a:p>
          <a:p>
            <a:pPr lvl="1"/>
            <a:r>
              <a:rPr lang="zh-CN" altLang="en-US" sz="2800" dirty="0"/>
              <a:t>静态部分：</a:t>
            </a:r>
            <a:r>
              <a:rPr lang="en-US" altLang="zh-CN" sz="2800" dirty="0"/>
              <a:t>PCB</a:t>
            </a:r>
            <a:r>
              <a:rPr lang="zh-CN" altLang="en-US" sz="2800" dirty="0"/>
              <a:t>及各种资源数据结构</a:t>
            </a:r>
          </a:p>
          <a:p>
            <a:pPr lvl="1"/>
            <a:r>
              <a:rPr lang="zh-CN" altLang="en-US" sz="2800" dirty="0"/>
              <a:t>动态部分：内核栈</a:t>
            </a:r>
            <a:r>
              <a:rPr lang="en-US" altLang="zh-CN" sz="2800" dirty="0"/>
              <a:t>(</a:t>
            </a:r>
            <a:r>
              <a:rPr lang="zh-CN" altLang="en-US" sz="2800" dirty="0"/>
              <a:t>不同进程在进入内核后使用不同的内核栈</a:t>
            </a:r>
            <a:r>
              <a:rPr lang="en-US" altLang="zh-CN" sz="2800" dirty="0"/>
              <a:t>)</a:t>
            </a:r>
            <a:endParaRPr lang="zh-CN" altLang="en-US" sz="2800" dirty="0"/>
          </a:p>
        </p:txBody>
      </p:sp>
    </p:spTree>
    <p:extLst>
      <p:ext uri="{BB962C8B-B14F-4D97-AF65-F5344CB8AC3E}">
        <p14:creationId xmlns:p14="http://schemas.microsoft.com/office/powerpoint/2010/main" val="18722755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6013B-15E9-4183-8B96-5CF871EFB70D}"/>
              </a:ext>
            </a:extLst>
          </p:cNvPr>
          <p:cNvSpPr>
            <a:spLocks noGrp="1"/>
          </p:cNvSpPr>
          <p:nvPr>
            <p:ph type="title"/>
          </p:nvPr>
        </p:nvSpPr>
        <p:spPr/>
        <p:txBody>
          <a:bodyPr/>
          <a:lstStyle/>
          <a:p>
            <a:r>
              <a:rPr lang="zh-CN" altLang="en-US" dirty="0"/>
              <a:t>进程的一些特性总结</a:t>
            </a:r>
          </a:p>
        </p:txBody>
      </p:sp>
      <p:sp>
        <p:nvSpPr>
          <p:cNvPr id="3" name="内容占位符 2">
            <a:extLst>
              <a:ext uri="{FF2B5EF4-FFF2-40B4-BE49-F238E27FC236}">
                <a16:creationId xmlns:a16="http://schemas.microsoft.com/office/drawing/2014/main" id="{28681A74-C9C5-42C7-8A80-3C6CCE71139A}"/>
              </a:ext>
            </a:extLst>
          </p:cNvPr>
          <p:cNvSpPr>
            <a:spLocks noGrp="1"/>
          </p:cNvSpPr>
          <p:nvPr>
            <p:ph idx="1"/>
          </p:nvPr>
        </p:nvSpPr>
        <p:spPr>
          <a:xfrm>
            <a:off x="609601" y="984107"/>
            <a:ext cx="11418276" cy="5464194"/>
          </a:xfrm>
        </p:spPr>
        <p:txBody>
          <a:bodyPr/>
          <a:lstStyle/>
          <a:p>
            <a:r>
              <a:rPr lang="zh-CN" altLang="en-US" sz="2800" b="1" dirty="0">
                <a:solidFill>
                  <a:srgbClr val="006699"/>
                </a:solidFill>
              </a:rPr>
              <a:t>并发性</a:t>
            </a:r>
            <a:r>
              <a:rPr lang="zh-CN" altLang="en-US" sz="2800" dirty="0"/>
              <a:t>：任何进程都可以与其</a:t>
            </a:r>
            <a:r>
              <a:rPr lang="zh-CN" altLang="en-US" sz="2800"/>
              <a:t>他进程“一起”向前</a:t>
            </a:r>
            <a:r>
              <a:rPr lang="zh-CN" altLang="en-US" sz="2800" dirty="0"/>
              <a:t>推进</a:t>
            </a:r>
            <a:endParaRPr lang="en-US" altLang="zh-CN" sz="2800" dirty="0"/>
          </a:p>
          <a:p>
            <a:r>
              <a:rPr lang="zh-CN" altLang="en-US" sz="2800" b="1" dirty="0">
                <a:solidFill>
                  <a:srgbClr val="006699"/>
                </a:solidFill>
              </a:rPr>
              <a:t>动态性</a:t>
            </a:r>
            <a:r>
              <a:rPr lang="zh-CN" altLang="en-US" sz="2800" dirty="0"/>
              <a:t>：进程是正在执行的程序实例</a:t>
            </a:r>
            <a:endParaRPr lang="en-US" altLang="zh-CN" sz="2800" dirty="0"/>
          </a:p>
          <a:p>
            <a:pPr lvl="1"/>
            <a:r>
              <a:rPr lang="zh-CN" altLang="en-US" sz="2800" dirty="0"/>
              <a:t>进程是动态产生，动态消亡的</a:t>
            </a:r>
            <a:endParaRPr lang="en-US" altLang="zh-CN" sz="2800" dirty="0"/>
          </a:p>
          <a:p>
            <a:pPr lvl="1"/>
            <a:r>
              <a:rPr lang="zh-CN" altLang="en-US" sz="2800" dirty="0"/>
              <a:t>进程在其生命周期内，在三种基本状态</a:t>
            </a:r>
            <a:r>
              <a:rPr lang="en-US" altLang="zh-CN" sz="2800" dirty="0"/>
              <a:t>(</a:t>
            </a:r>
            <a:r>
              <a:rPr lang="zh-CN" altLang="en-US" sz="2800" dirty="0"/>
              <a:t>不考虑挂起时</a:t>
            </a:r>
            <a:r>
              <a:rPr lang="en-US" altLang="zh-CN" sz="2800" dirty="0"/>
              <a:t>)</a:t>
            </a:r>
            <a:r>
              <a:rPr lang="zh-CN" altLang="en-US" sz="2800" dirty="0"/>
              <a:t>之间转换</a:t>
            </a:r>
            <a:endParaRPr lang="en-US" altLang="zh-CN" sz="2800" dirty="0"/>
          </a:p>
          <a:p>
            <a:r>
              <a:rPr lang="zh-CN" altLang="en-US" sz="2800" b="1" dirty="0">
                <a:solidFill>
                  <a:srgbClr val="006699"/>
                </a:solidFill>
              </a:rPr>
              <a:t>独立性</a:t>
            </a:r>
            <a:r>
              <a:rPr lang="zh-CN" altLang="en-US" sz="2800" dirty="0"/>
              <a:t>：进程是资源分配的一个独立单位。例如，各进程的地址空间相互独立</a:t>
            </a:r>
            <a:endParaRPr lang="en-US" altLang="zh-CN" sz="2800" dirty="0"/>
          </a:p>
          <a:p>
            <a:r>
              <a:rPr lang="zh-CN" altLang="en-US" sz="2800" b="1" dirty="0">
                <a:solidFill>
                  <a:srgbClr val="006699"/>
                </a:solidFill>
              </a:rPr>
              <a:t>交互性</a:t>
            </a:r>
            <a:r>
              <a:rPr lang="zh-CN" altLang="en-US" sz="2800" dirty="0"/>
              <a:t>：指进程在执行过程中可能与其他进程产生直接或间接的关系</a:t>
            </a:r>
          </a:p>
          <a:p>
            <a:r>
              <a:rPr lang="zh-CN" altLang="en-US" sz="2800" b="1" dirty="0">
                <a:solidFill>
                  <a:srgbClr val="006699"/>
                </a:solidFill>
              </a:rPr>
              <a:t>异步性</a:t>
            </a:r>
            <a:r>
              <a:rPr lang="zh-CN" altLang="en-US" sz="2800" dirty="0"/>
              <a:t>：每个进程都以其相对独立的、不可预知的速度向前推进</a:t>
            </a:r>
          </a:p>
          <a:p>
            <a:r>
              <a:rPr lang="zh-CN" altLang="en-US" sz="2800" b="1" dirty="0">
                <a:solidFill>
                  <a:srgbClr val="006699"/>
                </a:solidFill>
              </a:rPr>
              <a:t>进程映像</a:t>
            </a:r>
            <a:r>
              <a:rPr lang="zh-CN" altLang="en-US" sz="2800" dirty="0"/>
              <a:t>：程序 </a:t>
            </a:r>
            <a:r>
              <a:rPr lang="en-US" altLang="zh-CN" sz="2800" dirty="0"/>
              <a:t>+ </a:t>
            </a:r>
            <a:r>
              <a:rPr lang="zh-CN" altLang="en-US" sz="2800" dirty="0"/>
              <a:t>数据 </a:t>
            </a:r>
            <a:r>
              <a:rPr lang="en-US" altLang="zh-CN" sz="2800" dirty="0"/>
              <a:t>+ </a:t>
            </a:r>
            <a:r>
              <a:rPr lang="zh-CN" altLang="en-US" sz="2800" dirty="0"/>
              <a:t>栈</a:t>
            </a:r>
            <a:r>
              <a:rPr lang="en-US" altLang="zh-CN" sz="2800" dirty="0"/>
              <a:t>(</a:t>
            </a:r>
            <a:r>
              <a:rPr lang="zh-CN" altLang="en-US" sz="2800" dirty="0"/>
              <a:t>用户栈、内核栈</a:t>
            </a:r>
            <a:r>
              <a:rPr lang="en-US" altLang="zh-CN" sz="2800" dirty="0"/>
              <a:t>) + </a:t>
            </a:r>
            <a:r>
              <a:rPr lang="zh-CN" altLang="en-US" sz="2800" dirty="0"/>
              <a:t>堆 </a:t>
            </a:r>
            <a:r>
              <a:rPr lang="en-US" altLang="zh-CN" sz="2800" dirty="0"/>
              <a:t>+ PCB</a:t>
            </a:r>
          </a:p>
          <a:p>
            <a:endParaRPr lang="en-US" altLang="zh-CN" sz="2800" dirty="0"/>
          </a:p>
        </p:txBody>
      </p:sp>
    </p:spTree>
    <p:extLst>
      <p:ext uri="{BB962C8B-B14F-4D97-AF65-F5344CB8AC3E}">
        <p14:creationId xmlns:p14="http://schemas.microsoft.com/office/powerpoint/2010/main" val="39329762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2CFCE-2BE1-4EC8-B72D-C7BE37828F74}"/>
              </a:ext>
            </a:extLst>
          </p:cNvPr>
          <p:cNvSpPr>
            <a:spLocks noGrp="1"/>
          </p:cNvSpPr>
          <p:nvPr>
            <p:ph type="title"/>
          </p:nvPr>
        </p:nvSpPr>
        <p:spPr/>
        <p:txBody>
          <a:bodyPr/>
          <a:lstStyle/>
          <a:p>
            <a:r>
              <a:rPr lang="zh-CN" altLang="en-US" dirty="0"/>
              <a:t>本章重要概念</a:t>
            </a:r>
          </a:p>
        </p:txBody>
      </p:sp>
      <p:sp>
        <p:nvSpPr>
          <p:cNvPr id="3" name="内容占位符 2">
            <a:extLst>
              <a:ext uri="{FF2B5EF4-FFF2-40B4-BE49-F238E27FC236}">
                <a16:creationId xmlns:a16="http://schemas.microsoft.com/office/drawing/2014/main" id="{55EF5958-2B85-41C7-91B2-A76263E877BA}"/>
              </a:ext>
            </a:extLst>
          </p:cNvPr>
          <p:cNvSpPr>
            <a:spLocks noGrp="1"/>
          </p:cNvSpPr>
          <p:nvPr>
            <p:ph idx="1"/>
          </p:nvPr>
        </p:nvSpPr>
        <p:spPr/>
        <p:txBody>
          <a:bodyPr/>
          <a:lstStyle/>
          <a:p>
            <a:r>
              <a:rPr lang="zh-CN" altLang="en-US" sz="2800" dirty="0"/>
              <a:t>进程</a:t>
            </a:r>
            <a:endParaRPr lang="en-US" altLang="zh-CN" sz="2800" dirty="0"/>
          </a:p>
          <a:p>
            <a:r>
              <a:rPr lang="zh-CN" altLang="en-US" sz="2800" dirty="0"/>
              <a:t>进程状态及状态转换</a:t>
            </a:r>
            <a:endParaRPr lang="en-US" altLang="zh-CN" sz="2800" dirty="0"/>
          </a:p>
          <a:p>
            <a:r>
              <a:rPr lang="zh-CN" altLang="en-US" sz="2800" dirty="0"/>
              <a:t>进程运行</a:t>
            </a:r>
            <a:r>
              <a:rPr lang="en-US" altLang="zh-CN" sz="2800" dirty="0"/>
              <a:t>(</a:t>
            </a:r>
            <a:r>
              <a:rPr lang="zh-CN" altLang="en-US" sz="2800" dirty="0"/>
              <a:t>创建及终止进程</a:t>
            </a:r>
            <a:r>
              <a:rPr lang="en-US" altLang="zh-CN" sz="2800" dirty="0"/>
              <a:t>)</a:t>
            </a:r>
            <a:endParaRPr lang="zh-CN" altLang="en-US" sz="2800" dirty="0"/>
          </a:p>
          <a:p>
            <a:r>
              <a:rPr lang="zh-CN" altLang="en-US" sz="2800" dirty="0"/>
              <a:t>进程控制块</a:t>
            </a:r>
            <a:r>
              <a:rPr lang="en-US" altLang="zh-CN" sz="2800" dirty="0"/>
              <a:t>(PCB)</a:t>
            </a:r>
          </a:p>
          <a:p>
            <a:r>
              <a:rPr lang="zh-CN" altLang="en-US" sz="2800" dirty="0"/>
              <a:t>进程地址空间</a:t>
            </a:r>
            <a:endParaRPr lang="en-US" altLang="zh-CN" sz="2800" dirty="0"/>
          </a:p>
          <a:p>
            <a:r>
              <a:rPr lang="zh-CN" altLang="en-US" sz="2800" dirty="0"/>
              <a:t>进程上下文环境及其切换</a:t>
            </a:r>
            <a:endParaRPr lang="en-US" altLang="zh-CN" sz="2800" dirty="0"/>
          </a:p>
          <a:p>
            <a:r>
              <a:rPr lang="zh-CN" altLang="en-US" sz="2800" dirty="0"/>
              <a:t>进程间通信</a:t>
            </a:r>
            <a:r>
              <a:rPr lang="en-US" altLang="zh-CN" sz="2800" dirty="0"/>
              <a:t>(IPC)</a:t>
            </a:r>
            <a:endParaRPr lang="zh-CN" altLang="en-US" sz="2800" dirty="0"/>
          </a:p>
        </p:txBody>
      </p:sp>
    </p:spTree>
    <p:extLst>
      <p:ext uri="{BB962C8B-B14F-4D97-AF65-F5344CB8AC3E}">
        <p14:creationId xmlns:p14="http://schemas.microsoft.com/office/powerpoint/2010/main" val="39616568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p:txBody>
          <a:bodyPr/>
          <a:lstStyle/>
          <a:p>
            <a:pPr eaLnBrk="1" hangingPunct="1"/>
            <a:r>
              <a:rPr lang="en-US" altLang="en-US"/>
              <a:t>End of Chapter 3: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6663" y="182563"/>
            <a:ext cx="8229600" cy="576262"/>
          </a:xfrm>
        </p:spPr>
        <p:txBody>
          <a:bodyPr/>
          <a:lstStyle/>
          <a:p>
            <a:pPr eaLnBrk="1" hangingPunct="1"/>
            <a:r>
              <a:rPr lang="en-US" altLang="en-US"/>
              <a:t>CPU Switch From Process to Process</a:t>
            </a:r>
          </a:p>
        </p:txBody>
      </p:sp>
      <p:pic>
        <p:nvPicPr>
          <p:cNvPr id="215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178" y="758825"/>
            <a:ext cx="8725085" cy="585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5400" y="136526"/>
            <a:ext cx="7645400" cy="576263"/>
          </a:xfrm>
        </p:spPr>
        <p:txBody>
          <a:bodyPr/>
          <a:lstStyle/>
          <a:p>
            <a:pPr eaLnBrk="1" hangingPunct="1"/>
            <a:r>
              <a:rPr lang="en-US" altLang="en-US"/>
              <a:t>Threads</a:t>
            </a:r>
          </a:p>
        </p:txBody>
      </p:sp>
      <p:sp>
        <p:nvSpPr>
          <p:cNvPr id="23555" name="Rectangle 3"/>
          <p:cNvSpPr>
            <a:spLocks noGrp="1" noChangeArrowheads="1"/>
          </p:cNvSpPr>
          <p:nvPr>
            <p:ph type="body" idx="1"/>
          </p:nvPr>
        </p:nvSpPr>
        <p:spPr>
          <a:xfrm>
            <a:off x="1529861" y="1093788"/>
            <a:ext cx="9821007" cy="4972903"/>
          </a:xfrm>
        </p:spPr>
        <p:txBody>
          <a:bodyPr/>
          <a:lstStyle/>
          <a:p>
            <a:r>
              <a:rPr lang="en-US" altLang="en-US" sz="3200"/>
              <a:t>So far, process has a single thread of execution</a:t>
            </a:r>
          </a:p>
          <a:p>
            <a:r>
              <a:rPr lang="en-US" altLang="en-US" sz="3200"/>
              <a:t>Consider having multiple program counters per process</a:t>
            </a:r>
          </a:p>
          <a:p>
            <a:pPr lvl="1"/>
            <a:r>
              <a:rPr lang="en-US" altLang="en-US" sz="3200"/>
              <a:t>Multiple locations can execute at once</a:t>
            </a:r>
          </a:p>
          <a:p>
            <a:pPr lvl="2"/>
            <a:r>
              <a:rPr lang="en-US" altLang="en-US" sz="3200"/>
              <a:t>Multiple threads of control -&gt; </a:t>
            </a:r>
            <a:r>
              <a:rPr lang="en-US" altLang="en-US" sz="3200" b="1">
                <a:solidFill>
                  <a:srgbClr val="3366FF"/>
                </a:solidFill>
              </a:rPr>
              <a:t>threads</a:t>
            </a:r>
          </a:p>
          <a:p>
            <a:r>
              <a:rPr lang="en-US" altLang="en-US" sz="3200"/>
              <a:t>Must then have storage for thread details, multiple program counters in PCB</a:t>
            </a:r>
          </a:p>
          <a:p>
            <a:r>
              <a:rPr lang="en-US" altLang="en-US" sz="3200"/>
              <a:t>See next chapter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2484438" y="144463"/>
            <a:ext cx="8229600" cy="576262"/>
          </a:xfrm>
        </p:spPr>
        <p:txBody>
          <a:bodyPr/>
          <a:lstStyle/>
          <a:p>
            <a:r>
              <a:rPr lang="en-US" altLang="en-US"/>
              <a:t>*Process Representation in Linux</a:t>
            </a:r>
          </a:p>
        </p:txBody>
      </p:sp>
      <p:sp>
        <p:nvSpPr>
          <p:cNvPr id="25603" name="Content Placeholder 2"/>
          <p:cNvSpPr>
            <a:spLocks noGrp="1" noChangeArrowheads="1"/>
          </p:cNvSpPr>
          <p:nvPr>
            <p:ph idx="1"/>
          </p:nvPr>
        </p:nvSpPr>
        <p:spPr>
          <a:xfrm>
            <a:off x="609601" y="1002323"/>
            <a:ext cx="11180884" cy="5376253"/>
          </a:xfrm>
        </p:spPr>
        <p:txBody>
          <a:bodyPr/>
          <a:lstStyle/>
          <a:p>
            <a:pPr>
              <a:buFont typeface="Monotype Sorts" pitchFamily="-84" charset="2"/>
              <a:buNone/>
            </a:pPr>
            <a:r>
              <a:rPr lang="en-US" altLang="en-US" b="1"/>
              <a:t>Represented by the C structure </a:t>
            </a:r>
            <a:r>
              <a:rPr lang="en-US" altLang="en-US" b="1">
                <a:latin typeface="Courier New" pitchFamily="49" charset="0"/>
                <a:cs typeface="Courier New" pitchFamily="49" charset="0"/>
              </a:rPr>
              <a:t>task_struct</a:t>
            </a:r>
          </a:p>
          <a:p>
            <a:pPr>
              <a:buFont typeface="Monotype Sorts" pitchFamily="-84" charset="2"/>
              <a:buNone/>
            </a:pPr>
            <a:br>
              <a:rPr lang="en-US" altLang="en-US" b="1">
                <a:latin typeface="Courier New" pitchFamily="49" charset="0"/>
                <a:cs typeface="Courier New" pitchFamily="49" charset="0"/>
              </a:rPr>
            </a:br>
            <a:r>
              <a:rPr lang="en-US" altLang="en-US" sz="1600" b="1">
                <a:latin typeface="Courier New" pitchFamily="49" charset="0"/>
                <a:cs typeface="Courier New" pitchFamily="49" charset="0"/>
              </a:rPr>
              <a:t>pid t_pid; /* process identifier */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long state; /* state of the process */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unsigned int time_slice /* scheduling information */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struct task_struct *parent; /* this process</a:t>
            </a:r>
            <a:r>
              <a:rPr lang="ja-JP" altLang="en-US" sz="1600" b="1">
                <a:latin typeface="Courier New" pitchFamily="49" charset="0"/>
                <a:cs typeface="Courier New" pitchFamily="49" charset="0"/>
              </a:rPr>
              <a:t>’</a:t>
            </a:r>
            <a:r>
              <a:rPr lang="en-US" altLang="ja-JP" sz="1600" b="1">
                <a:latin typeface="Courier New" pitchFamily="49" charset="0"/>
                <a:cs typeface="Courier New" pitchFamily="49" charset="0"/>
              </a:rPr>
              <a:t>s parent */ </a:t>
            </a:r>
            <a:br>
              <a:rPr lang="en-US" altLang="ja-JP" sz="1600" b="1">
                <a:latin typeface="Courier New" pitchFamily="49" charset="0"/>
                <a:cs typeface="Courier New" pitchFamily="49" charset="0"/>
              </a:rPr>
            </a:br>
            <a:r>
              <a:rPr lang="en-US" altLang="ja-JP" sz="1600" b="1">
                <a:latin typeface="Courier New" pitchFamily="49" charset="0"/>
                <a:cs typeface="Courier New" pitchFamily="49" charset="0"/>
              </a:rPr>
              <a:t>struct list_head children; /* this process</a:t>
            </a:r>
            <a:r>
              <a:rPr lang="ja-JP" altLang="en-US" sz="1600" b="1">
                <a:latin typeface="Courier New" pitchFamily="49" charset="0"/>
                <a:cs typeface="Courier New" pitchFamily="49" charset="0"/>
              </a:rPr>
              <a:t>’</a:t>
            </a:r>
            <a:r>
              <a:rPr lang="en-US" altLang="ja-JP" sz="1600" b="1">
                <a:latin typeface="Courier New" pitchFamily="49" charset="0"/>
                <a:cs typeface="Courier New" pitchFamily="49" charset="0"/>
              </a:rPr>
              <a:t>s children */ </a:t>
            </a:r>
            <a:br>
              <a:rPr lang="en-US" altLang="ja-JP" sz="1600" b="1">
                <a:latin typeface="Courier New" pitchFamily="49" charset="0"/>
                <a:cs typeface="Courier New" pitchFamily="49" charset="0"/>
              </a:rPr>
            </a:br>
            <a:r>
              <a:rPr lang="en-US" altLang="ja-JP" sz="1600" b="1">
                <a:latin typeface="Courier New" pitchFamily="49" charset="0"/>
                <a:cs typeface="Courier New" pitchFamily="49" charset="0"/>
              </a:rPr>
              <a:t>struct files_struct *files; /* list of open files */ </a:t>
            </a:r>
            <a:br>
              <a:rPr lang="en-US" altLang="ja-JP" sz="1600" b="1">
                <a:latin typeface="Courier New" pitchFamily="49" charset="0"/>
                <a:cs typeface="Courier New" pitchFamily="49" charset="0"/>
              </a:rPr>
            </a:br>
            <a:r>
              <a:rPr lang="en-US" altLang="ja-JP" sz="1600" b="1">
                <a:latin typeface="Courier New" pitchFamily="49" charset="0"/>
                <a:cs typeface="Courier New" pitchFamily="49" charset="0"/>
              </a:rPr>
              <a:t>struct mm_struct *mm; /* address space of this process */</a:t>
            </a:r>
            <a:endParaRPr lang="en-US" altLang="en-US" sz="1600" b="1">
              <a:latin typeface="Courier New" pitchFamily="49" charset="0"/>
              <a:cs typeface="Courier New" pitchFamily="49" charset="0"/>
            </a:endParaRPr>
          </a:p>
        </p:txBody>
      </p:sp>
      <p:pic>
        <p:nvPicPr>
          <p:cNvPr id="25604" name="Picture 3" descr="C:\Users\as668\Desktop\in-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251" y="3708034"/>
            <a:ext cx="7953497" cy="273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65400" y="136526"/>
            <a:ext cx="7645400" cy="576263"/>
          </a:xfrm>
        </p:spPr>
        <p:txBody>
          <a:bodyPr/>
          <a:lstStyle/>
          <a:p>
            <a:pPr eaLnBrk="1" hangingPunct="1"/>
            <a:r>
              <a:rPr lang="en-US" altLang="en-US"/>
              <a:t>3.2 Process Scheduling</a:t>
            </a:r>
          </a:p>
        </p:txBody>
      </p:sp>
      <p:sp>
        <p:nvSpPr>
          <p:cNvPr id="26627" name="Rectangle 3"/>
          <p:cNvSpPr>
            <a:spLocks noGrp="1" noChangeArrowheads="1"/>
          </p:cNvSpPr>
          <p:nvPr>
            <p:ph type="body" idx="1"/>
          </p:nvPr>
        </p:nvSpPr>
        <p:spPr>
          <a:xfrm>
            <a:off x="1406769" y="860426"/>
            <a:ext cx="9970478" cy="5584825"/>
          </a:xfrm>
        </p:spPr>
        <p:txBody>
          <a:bodyPr/>
          <a:lstStyle/>
          <a:p>
            <a:r>
              <a:rPr kumimoji="0" lang="en-US" altLang="zh-CN" sz="2000">
                <a:ea typeface="宋体" pitchFamily="2" charset="-122"/>
              </a:rPr>
              <a:t>The </a:t>
            </a:r>
            <a:r>
              <a:rPr kumimoji="0" lang="en-US" altLang="zh-CN" sz="2000" b="1">
                <a:solidFill>
                  <a:srgbClr val="0070C0"/>
                </a:solidFill>
                <a:ea typeface="宋体" pitchFamily="2" charset="-122"/>
              </a:rPr>
              <a:t>objective</a:t>
            </a:r>
            <a:r>
              <a:rPr kumimoji="0" lang="en-US" altLang="zh-CN" sz="2000" b="1">
                <a:solidFill>
                  <a:srgbClr val="FF0000"/>
                </a:solidFill>
                <a:ea typeface="宋体" pitchFamily="2" charset="-122"/>
              </a:rPr>
              <a:t> </a:t>
            </a:r>
            <a:r>
              <a:rPr kumimoji="0" lang="en-US" altLang="zh-CN" sz="2000">
                <a:ea typeface="宋体" pitchFamily="2" charset="-122"/>
              </a:rPr>
              <a:t>of multiprogramming is to have some process </a:t>
            </a:r>
            <a:r>
              <a:rPr kumimoji="0" lang="en-US" altLang="zh-CN" sz="2000">
                <a:solidFill>
                  <a:srgbClr val="0070C0"/>
                </a:solidFill>
                <a:ea typeface="宋体" pitchFamily="2" charset="-122"/>
              </a:rPr>
              <a:t>running at all times</a:t>
            </a:r>
            <a:r>
              <a:rPr kumimoji="0" lang="en-US" altLang="zh-CN" sz="2000">
                <a:ea typeface="宋体" pitchFamily="2" charset="-122"/>
              </a:rPr>
              <a:t>, to </a:t>
            </a:r>
            <a:r>
              <a:rPr kumimoji="0" lang="en-US" altLang="zh-CN" sz="2000">
                <a:solidFill>
                  <a:srgbClr val="0070C0"/>
                </a:solidFill>
                <a:ea typeface="宋体" pitchFamily="2" charset="-122"/>
              </a:rPr>
              <a:t>maximize CPU utilization</a:t>
            </a:r>
            <a:r>
              <a:rPr kumimoji="0" lang="en-US" altLang="zh-CN" sz="2000">
                <a:ea typeface="宋体" pitchFamily="2" charset="-122"/>
              </a:rPr>
              <a:t>. Q</a:t>
            </a:r>
            <a:r>
              <a:rPr lang="en-US" altLang="en-US" sz="2000"/>
              <a:t>uickly switch processes onto CPU for time sharing</a:t>
            </a:r>
          </a:p>
          <a:p>
            <a:r>
              <a:rPr kumimoji="0" lang="en-US" altLang="zh-CN" sz="2000">
                <a:ea typeface="宋体" pitchFamily="2" charset="-122"/>
              </a:rPr>
              <a:t>The objective of </a:t>
            </a:r>
            <a:r>
              <a:rPr kumimoji="0" lang="en-US" altLang="zh-CN" sz="2000">
                <a:solidFill>
                  <a:srgbClr val="0070C0"/>
                </a:solidFill>
                <a:ea typeface="宋体" pitchFamily="2" charset="-122"/>
              </a:rPr>
              <a:t>time sharing</a:t>
            </a:r>
            <a:r>
              <a:rPr kumimoji="0" lang="en-US" altLang="zh-CN" sz="2000">
                <a:solidFill>
                  <a:srgbClr val="FF0000"/>
                </a:solidFill>
                <a:ea typeface="宋体" pitchFamily="2" charset="-122"/>
              </a:rPr>
              <a:t> </a:t>
            </a:r>
            <a:r>
              <a:rPr kumimoji="0" lang="en-US" altLang="zh-CN" sz="2000">
                <a:ea typeface="宋体" pitchFamily="2" charset="-122"/>
              </a:rPr>
              <a:t>is to switch the CPU among processes so frequently that users can </a:t>
            </a:r>
            <a:r>
              <a:rPr kumimoji="0" lang="en-US" altLang="zh-CN" sz="2000" b="1">
                <a:ea typeface="宋体" pitchFamily="2" charset="-122"/>
              </a:rPr>
              <a:t>interact </a:t>
            </a:r>
            <a:r>
              <a:rPr kumimoji="0" lang="en-US" altLang="zh-CN" sz="2000">
                <a:ea typeface="宋体" pitchFamily="2" charset="-122"/>
              </a:rPr>
              <a:t>with each program while it is running. </a:t>
            </a:r>
            <a:endParaRPr lang="en-US" altLang="en-US" sz="2000"/>
          </a:p>
          <a:p>
            <a:r>
              <a:rPr lang="en-US" altLang="en-US" sz="2000" b="1">
                <a:solidFill>
                  <a:srgbClr val="3366FF"/>
                </a:solidFill>
              </a:rPr>
              <a:t>Process scheduler </a:t>
            </a:r>
            <a:r>
              <a:rPr lang="en-US" altLang="en-US" sz="2000"/>
              <a:t>selects among available processes for next execution on CPU</a:t>
            </a:r>
          </a:p>
          <a:p>
            <a:r>
              <a:rPr kumimoji="0" lang="en-US" altLang="zh-CN" sz="2000">
                <a:ea typeface="宋体" pitchFamily="2" charset="-122"/>
              </a:rPr>
              <a:t>For a single-processor system, there will never be more than one running process. If there are more processes, the rest will have to wait until the CPU is free and can be rescheduled.</a:t>
            </a:r>
            <a:endParaRPr lang="en-US" altLang="en-US" sz="2000"/>
          </a:p>
          <a:p>
            <a:r>
              <a:rPr lang="en-US" altLang="en-US" sz="2000"/>
              <a:t>Maintains </a:t>
            </a:r>
            <a:r>
              <a:rPr lang="en-US" altLang="en-US" sz="2000" b="1">
                <a:solidFill>
                  <a:srgbClr val="3366FF"/>
                </a:solidFill>
              </a:rPr>
              <a:t>scheduling queues </a:t>
            </a:r>
            <a:r>
              <a:rPr lang="en-US" altLang="en-US" sz="2000"/>
              <a:t>of processes</a:t>
            </a:r>
          </a:p>
          <a:p>
            <a:pPr lvl="1"/>
            <a:r>
              <a:rPr lang="en-US" altLang="en-US" sz="2000" b="1">
                <a:solidFill>
                  <a:srgbClr val="3366FF"/>
                </a:solidFill>
              </a:rPr>
              <a:t>Job queue </a:t>
            </a:r>
            <a:r>
              <a:rPr lang="en-US" altLang="en-US" sz="2000"/>
              <a:t>– set of all processes in the system</a:t>
            </a:r>
          </a:p>
          <a:p>
            <a:pPr lvl="1"/>
            <a:r>
              <a:rPr lang="en-US" altLang="en-US" sz="2000" b="1">
                <a:solidFill>
                  <a:srgbClr val="3366FF"/>
                </a:solidFill>
              </a:rPr>
              <a:t>Ready queue </a:t>
            </a:r>
            <a:r>
              <a:rPr lang="en-US" altLang="en-US" sz="2000"/>
              <a:t>– set of all processes residing in main memory, ready and waiting to execute</a:t>
            </a:r>
          </a:p>
          <a:p>
            <a:pPr lvl="1"/>
            <a:r>
              <a:rPr lang="en-US" altLang="en-US" sz="2000" b="1">
                <a:solidFill>
                  <a:srgbClr val="3366FF"/>
                </a:solidFill>
              </a:rPr>
              <a:t>Device queues </a:t>
            </a:r>
            <a:r>
              <a:rPr lang="en-US" altLang="en-US" sz="2000"/>
              <a:t>– set of processes waiting for an I/O device</a:t>
            </a:r>
          </a:p>
          <a:p>
            <a:pPr lvl="1"/>
            <a:r>
              <a:rPr lang="en-US" altLang="en-US" sz="2000"/>
              <a:t>Processes migrate among the various queues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17576" y="236538"/>
            <a:ext cx="9010835" cy="457200"/>
          </a:xfrm>
        </p:spPr>
        <p:txBody>
          <a:bodyPr/>
          <a:lstStyle/>
          <a:p>
            <a:pPr eaLnBrk="1" hangingPunct="1"/>
            <a:r>
              <a:rPr lang="en-US" altLang="en-US" sz="2800"/>
              <a:t>Ready Queue And Various I/O Device Queues</a:t>
            </a:r>
          </a:p>
        </p:txBody>
      </p:sp>
      <p:pic>
        <p:nvPicPr>
          <p:cNvPr id="286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20" y="973400"/>
            <a:ext cx="7247487" cy="555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495550" y="152401"/>
            <a:ext cx="8229600" cy="576263"/>
          </a:xfrm>
        </p:spPr>
        <p:txBody>
          <a:bodyPr/>
          <a:lstStyle/>
          <a:p>
            <a:pPr eaLnBrk="1" hangingPunct="1"/>
            <a:r>
              <a:rPr lang="en-US" altLang="en-US" sz="2800"/>
              <a:t>Representation of Process Scheduling</a:t>
            </a:r>
          </a:p>
        </p:txBody>
      </p:sp>
      <p:pic>
        <p:nvPicPr>
          <p:cNvPr id="30723"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406" y="1519543"/>
            <a:ext cx="8405340" cy="485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3"/>
          <p:cNvSpPr txBox="1">
            <a:spLocks noChangeArrowheads="1"/>
          </p:cNvSpPr>
          <p:nvPr/>
        </p:nvSpPr>
        <p:spPr bwMode="auto">
          <a:xfrm>
            <a:off x="2314454" y="1072175"/>
            <a:ext cx="7867038" cy="89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buFont typeface="Wingdings" panose="05000000000000000000" pitchFamily="2" charset="2"/>
              <a:buChar char="n"/>
            </a:pPr>
            <a:r>
              <a:rPr lang="en-US" altLang="en-US" sz="2000" b="1">
                <a:solidFill>
                  <a:srgbClr val="3366FF"/>
                </a:solidFill>
              </a:rPr>
              <a:t>Queueing diagram </a:t>
            </a:r>
            <a:r>
              <a:rPr lang="en-US" altLang="en-US" sz="2000"/>
              <a:t>represents queues, resources, flows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182563"/>
            <a:ext cx="8229600" cy="576262"/>
          </a:xfrm>
        </p:spPr>
        <p:txBody>
          <a:bodyPr/>
          <a:lstStyle/>
          <a:p>
            <a:pPr eaLnBrk="1" hangingPunct="1"/>
            <a:r>
              <a:rPr lang="en-US" altLang="en-US"/>
              <a:t>Schedulers</a:t>
            </a:r>
          </a:p>
        </p:txBody>
      </p:sp>
      <p:sp>
        <p:nvSpPr>
          <p:cNvPr id="32771" name="Rectangle 3"/>
          <p:cNvSpPr>
            <a:spLocks noGrp="1" noChangeArrowheads="1"/>
          </p:cNvSpPr>
          <p:nvPr>
            <p:ph type="body" idx="1"/>
          </p:nvPr>
        </p:nvSpPr>
        <p:spPr>
          <a:xfrm>
            <a:off x="798635" y="1002568"/>
            <a:ext cx="10594730" cy="5380648"/>
          </a:xfrm>
        </p:spPr>
        <p:txBody>
          <a:bodyPr/>
          <a:lstStyle/>
          <a:p>
            <a:r>
              <a:rPr lang="en-US" altLang="en-US" sz="2000" b="1">
                <a:solidFill>
                  <a:srgbClr val="3366FF"/>
                </a:solidFill>
              </a:rPr>
              <a:t>Short-term scheduler  </a:t>
            </a:r>
            <a:r>
              <a:rPr lang="en-US" altLang="en-US" sz="2000"/>
              <a:t>(or </a:t>
            </a:r>
            <a:r>
              <a:rPr lang="en-US" altLang="en-US" sz="2000" b="1">
                <a:solidFill>
                  <a:srgbClr val="3366FF"/>
                </a:solidFill>
              </a:rPr>
              <a:t>CPU scheduler</a:t>
            </a:r>
            <a:r>
              <a:rPr lang="en-US" altLang="en-US" sz="2000"/>
              <a:t>) – selects which process should be executed next and allocates CPU</a:t>
            </a:r>
          </a:p>
          <a:p>
            <a:pPr lvl="1"/>
            <a:r>
              <a:rPr lang="en-US" altLang="en-US" sz="2000"/>
              <a:t>Sometimes the only scheduler in a system</a:t>
            </a:r>
          </a:p>
          <a:p>
            <a:pPr lvl="1"/>
            <a:r>
              <a:rPr lang="en-US" altLang="en-US" sz="2000"/>
              <a:t>Short-term scheduler is invoked frequently (milliseconds) </a:t>
            </a:r>
            <a:r>
              <a:rPr lang="en-US" altLang="en-US" sz="2000">
                <a:sym typeface="Symbol" pitchFamily="18" charset="2"/>
              </a:rPr>
              <a:t> (must be fast)</a:t>
            </a:r>
            <a:endParaRPr lang="en-US" altLang="en-US" sz="1000">
              <a:sym typeface="Symbol" pitchFamily="18" charset="2"/>
            </a:endParaRPr>
          </a:p>
          <a:p>
            <a:r>
              <a:rPr lang="en-US" altLang="en-US" sz="2000" b="1">
                <a:solidFill>
                  <a:srgbClr val="3366FF"/>
                </a:solidFill>
              </a:rPr>
              <a:t>Long-term scheduler  </a:t>
            </a:r>
            <a:r>
              <a:rPr lang="en-US" altLang="en-US" sz="2000"/>
              <a:t>(or </a:t>
            </a:r>
            <a:r>
              <a:rPr lang="en-US" altLang="en-US" sz="2000" b="1">
                <a:solidFill>
                  <a:srgbClr val="3366FF"/>
                </a:solidFill>
              </a:rPr>
              <a:t>job scheduler</a:t>
            </a:r>
            <a:r>
              <a:rPr lang="en-US" altLang="en-US" sz="2000"/>
              <a:t>) – selects which processes should be brought into the ready queue</a:t>
            </a:r>
          </a:p>
          <a:p>
            <a:pPr lvl="1"/>
            <a:r>
              <a:rPr lang="en-US" altLang="en-US" sz="2000">
                <a:sym typeface="Symbol" pitchFamily="18" charset="2"/>
              </a:rPr>
              <a:t>Long-term scheduler is invoked  infrequently (seconds, minutes)  (may be slow)</a:t>
            </a:r>
            <a:endParaRPr lang="en-US" altLang="en-US" sz="1000">
              <a:sym typeface="Symbol" pitchFamily="18" charset="2"/>
            </a:endParaRPr>
          </a:p>
          <a:p>
            <a:pPr lvl="1"/>
            <a:r>
              <a:rPr lang="en-US" altLang="en-US" sz="2000">
                <a:sym typeface="Symbol" pitchFamily="18" charset="2"/>
              </a:rPr>
              <a:t>The long-term scheduler controls the </a:t>
            </a:r>
            <a:r>
              <a:rPr lang="en-US" altLang="en-US" sz="2000" b="1">
                <a:solidFill>
                  <a:srgbClr val="3366FF"/>
                </a:solidFill>
                <a:sym typeface="Symbol" pitchFamily="18" charset="2"/>
              </a:rPr>
              <a:t>degree of multiprogramming</a:t>
            </a:r>
            <a:endParaRPr lang="en-US" altLang="en-US" sz="1000" i="1">
              <a:sym typeface="Symbol" pitchFamily="18" charset="2"/>
            </a:endParaRPr>
          </a:p>
          <a:p>
            <a:r>
              <a:rPr lang="en-US" altLang="en-US" sz="2000">
                <a:sym typeface="Symbol" pitchFamily="18" charset="2"/>
              </a:rPr>
              <a:t>Processes can be described as either:</a:t>
            </a:r>
          </a:p>
          <a:p>
            <a:pPr lvl="1"/>
            <a:r>
              <a:rPr lang="en-US" altLang="en-US" sz="2000" b="1">
                <a:solidFill>
                  <a:srgbClr val="3366FF"/>
                </a:solidFill>
                <a:sym typeface="Symbol" pitchFamily="18" charset="2"/>
              </a:rPr>
              <a:t>I/O-bound process</a:t>
            </a:r>
            <a:r>
              <a:rPr lang="en-US" altLang="en-US" sz="2000">
                <a:solidFill>
                  <a:srgbClr val="000000"/>
                </a:solidFill>
                <a:sym typeface="Symbol" pitchFamily="18" charset="2"/>
              </a:rPr>
              <a:t> </a:t>
            </a:r>
            <a:r>
              <a:rPr lang="en-US" altLang="en-US" sz="2000">
                <a:sym typeface="Symbol" pitchFamily="18" charset="2"/>
              </a:rPr>
              <a:t>– spends more time doing I/O than computations, many short CPU bursts</a:t>
            </a:r>
          </a:p>
          <a:p>
            <a:pPr lvl="1"/>
            <a:r>
              <a:rPr lang="en-US" altLang="en-US" sz="2000" b="1">
                <a:solidFill>
                  <a:srgbClr val="3366FF"/>
                </a:solidFill>
                <a:sym typeface="Symbol" pitchFamily="18" charset="2"/>
              </a:rPr>
              <a:t>CPU-bound process </a:t>
            </a:r>
            <a:r>
              <a:rPr lang="en-US" altLang="en-US" sz="2000">
                <a:sym typeface="Symbol" pitchFamily="18" charset="2"/>
              </a:rPr>
              <a:t>– spends more time doing computations; few very long CPU bursts</a:t>
            </a:r>
          </a:p>
          <a:p>
            <a:r>
              <a:rPr lang="en-US" altLang="en-US" sz="2000">
                <a:sym typeface="Symbol" pitchFamily="18" charset="2"/>
              </a:rPr>
              <a:t>Long-term scheduler strives for good </a:t>
            </a:r>
            <a:r>
              <a:rPr lang="en-US" altLang="en-US" sz="2000" b="1" i="1">
                <a:sym typeface="Symbol" pitchFamily="18" charset="2"/>
              </a:rPr>
              <a:t>process mix</a:t>
            </a:r>
            <a:endParaRPr lang="en-US" altLang="en-US" sz="2000">
              <a:sym typeface="Symbol" pitchFamily="18" charset="2"/>
            </a:endParaRPr>
          </a:p>
          <a:p>
            <a:endParaRPr lang="en-US" altLang="en-US" sz="2400"/>
          </a:p>
          <a:p>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09850" y="182563"/>
            <a:ext cx="8229600" cy="576262"/>
          </a:xfrm>
        </p:spPr>
        <p:txBody>
          <a:bodyPr/>
          <a:lstStyle/>
          <a:p>
            <a:pPr eaLnBrk="1" hangingPunct="1"/>
            <a:r>
              <a:rPr lang="en-US" altLang="en-US"/>
              <a:t>Addition of Medium Term Scheduling</a:t>
            </a:r>
          </a:p>
        </p:txBody>
      </p:sp>
      <p:pic>
        <p:nvPicPr>
          <p:cNvPr id="348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34" y="2827337"/>
            <a:ext cx="9993571" cy="363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txBox="1">
            <a:spLocks noChangeArrowheads="1"/>
          </p:cNvSpPr>
          <p:nvPr/>
        </p:nvSpPr>
        <p:spPr bwMode="auto">
          <a:xfrm>
            <a:off x="2330450" y="1160463"/>
            <a:ext cx="84137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buFont typeface="Wingdings" panose="05000000000000000000" pitchFamily="2" charset="2"/>
              <a:buChar char="n"/>
            </a:pPr>
            <a:r>
              <a:rPr lang="en-US" altLang="en-US" sz="2000" b="1">
                <a:solidFill>
                  <a:srgbClr val="3366FF"/>
                </a:solidFill>
              </a:rPr>
              <a:t>Medium-term scheduler  </a:t>
            </a:r>
            <a:r>
              <a:rPr lang="en-US" altLang="en-US" sz="2000"/>
              <a:t>can be added if degree of multiple programming needs to decrease</a:t>
            </a:r>
          </a:p>
          <a:p>
            <a:pPr lvl="1">
              <a:buFont typeface="Arial" panose="020B0604020202020204" pitchFamily="34" charset="0"/>
              <a:buChar char="•"/>
            </a:pPr>
            <a:r>
              <a:rPr lang="en-US" altLang="en-US" sz="2000"/>
              <a:t>Remove process from memory, store on disk, bring back in from disk to continue execution: </a:t>
            </a:r>
            <a:r>
              <a:rPr lang="en-US" altLang="en-US" sz="2000" b="1">
                <a:solidFill>
                  <a:srgbClr val="3366FF"/>
                </a:solidFill>
              </a:rPr>
              <a:t>swapping</a:t>
            </a:r>
          </a:p>
          <a:p>
            <a:endParaRPr lang="en-US" altLang="en-US" sz="2000"/>
          </a:p>
          <a:p>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6A589-32B3-450D-9F30-3DB941C9C4AD}"/>
              </a:ext>
            </a:extLst>
          </p:cNvPr>
          <p:cNvSpPr>
            <a:spLocks noGrp="1"/>
          </p:cNvSpPr>
          <p:nvPr>
            <p:ph type="title"/>
          </p:nvPr>
        </p:nvSpPr>
        <p:spPr/>
        <p:txBody>
          <a:bodyPr/>
          <a:lstStyle/>
          <a:p>
            <a:r>
              <a:rPr lang="en-US" altLang="zh-CN"/>
              <a:t>Process State with Suspend</a:t>
            </a:r>
            <a:endParaRPr lang="zh-CN" altLang="en-US"/>
          </a:p>
        </p:txBody>
      </p:sp>
      <p:pic>
        <p:nvPicPr>
          <p:cNvPr id="5" name="内容占位符 4">
            <a:extLst>
              <a:ext uri="{FF2B5EF4-FFF2-40B4-BE49-F238E27FC236}">
                <a16:creationId xmlns:a16="http://schemas.microsoft.com/office/drawing/2014/main" id="{163A80A1-23DF-437F-9EF6-334C6CC088ED}"/>
              </a:ext>
            </a:extLst>
          </p:cNvPr>
          <p:cNvPicPr>
            <a:picLocks noGrp="1" noChangeAspect="1"/>
          </p:cNvPicPr>
          <p:nvPr>
            <p:ph idx="1"/>
          </p:nvPr>
        </p:nvPicPr>
        <p:blipFill>
          <a:blip r:embed="rId2"/>
          <a:stretch>
            <a:fillRect/>
          </a:stretch>
        </p:blipFill>
        <p:spPr>
          <a:xfrm>
            <a:off x="1912083" y="1424354"/>
            <a:ext cx="8578850" cy="5023180"/>
          </a:xfrm>
        </p:spPr>
      </p:pic>
      <p:sp>
        <p:nvSpPr>
          <p:cNvPr id="6" name="文本框 5">
            <a:extLst>
              <a:ext uri="{FF2B5EF4-FFF2-40B4-BE49-F238E27FC236}">
                <a16:creationId xmlns:a16="http://schemas.microsoft.com/office/drawing/2014/main" id="{81CC2AB3-7665-4799-8687-66443C48EAD2}"/>
              </a:ext>
            </a:extLst>
          </p:cNvPr>
          <p:cNvSpPr txBox="1"/>
          <p:nvPr/>
        </p:nvSpPr>
        <p:spPr>
          <a:xfrm>
            <a:off x="6605953" y="1248535"/>
            <a:ext cx="3807070" cy="1631216"/>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被挂起的进程被暂存在磁盘上，用于节省内存空间。</a:t>
            </a:r>
            <a:endParaRPr lang="en-US" altLang="zh-CN" sz="2000">
              <a:latin typeface="微软雅黑" panose="020B0503020204020204" pitchFamily="34" charset="-122"/>
              <a:ea typeface="微软雅黑" panose="020B0503020204020204" pitchFamily="34" charset="-122"/>
            </a:endParaRPr>
          </a:p>
          <a:p>
            <a:endParaRPr lang="en-US" altLang="zh-CN" sz="2000"/>
          </a:p>
          <a:p>
            <a:r>
              <a:rPr lang="zh-CN" altLang="en-US" sz="2000">
                <a:latin typeface="微软雅黑" panose="020B0503020204020204" pitchFamily="34" charset="-122"/>
                <a:ea typeface="微软雅黑" panose="020B0503020204020204" pitchFamily="34" charset="-122"/>
              </a:rPr>
              <a:t>挂起</a:t>
            </a:r>
            <a:r>
              <a:rPr lang="zh-CN" altLang="en-US" sz="2000"/>
              <a:t>： </a:t>
            </a:r>
            <a:r>
              <a:rPr lang="en-US" altLang="zh-CN" sz="2000"/>
              <a:t>Suspend</a:t>
            </a:r>
          </a:p>
          <a:p>
            <a:r>
              <a:rPr lang="zh-CN" altLang="en-US" sz="2000">
                <a:latin typeface="微软雅黑" panose="020B0503020204020204" pitchFamily="34" charset="-122"/>
                <a:ea typeface="微软雅黑" panose="020B0503020204020204" pitchFamily="34" charset="-122"/>
              </a:rPr>
              <a:t>激活</a:t>
            </a:r>
            <a:r>
              <a:rPr lang="zh-CN" altLang="en-US" sz="2000"/>
              <a:t>： </a:t>
            </a:r>
            <a:r>
              <a:rPr lang="en-US" altLang="zh-CN" sz="2000"/>
              <a:t>Activate</a:t>
            </a:r>
            <a:endParaRPr lang="zh-CN" altLang="en-US" sz="2000"/>
          </a:p>
        </p:txBody>
      </p:sp>
    </p:spTree>
    <p:extLst>
      <p:ext uri="{BB962C8B-B14F-4D97-AF65-F5344CB8AC3E}">
        <p14:creationId xmlns:p14="http://schemas.microsoft.com/office/powerpoint/2010/main" val="170273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34AB4-C175-4804-8D43-567523E0E3E5}"/>
              </a:ext>
            </a:extLst>
          </p:cNvPr>
          <p:cNvSpPr>
            <a:spLocks noGrp="1"/>
          </p:cNvSpPr>
          <p:nvPr>
            <p:ph type="title"/>
          </p:nvPr>
        </p:nvSpPr>
        <p:spPr/>
        <p:txBody>
          <a:bodyPr/>
          <a:lstStyle/>
          <a:p>
            <a:r>
              <a:rPr lang="en-US" altLang="zh-CN"/>
              <a:t>Three/Four Key Components of an OS</a:t>
            </a:r>
            <a:endParaRPr lang="zh-CN" altLang="en-US"/>
          </a:p>
        </p:txBody>
      </p:sp>
      <p:sp>
        <p:nvSpPr>
          <p:cNvPr id="3" name="内容占位符 2">
            <a:extLst>
              <a:ext uri="{FF2B5EF4-FFF2-40B4-BE49-F238E27FC236}">
                <a16:creationId xmlns:a16="http://schemas.microsoft.com/office/drawing/2014/main" id="{1D9DA507-6254-412F-8B0F-73FE888AF3B2}"/>
              </a:ext>
            </a:extLst>
          </p:cNvPr>
          <p:cNvSpPr>
            <a:spLocks noGrp="1"/>
          </p:cNvSpPr>
          <p:nvPr>
            <p:ph idx="1"/>
          </p:nvPr>
        </p:nvSpPr>
        <p:spPr>
          <a:xfrm>
            <a:off x="2470637" y="1233489"/>
            <a:ext cx="9111763" cy="5145087"/>
          </a:xfrm>
        </p:spPr>
        <p:txBody>
          <a:bodyPr/>
          <a:lstStyle/>
          <a:p>
            <a:r>
              <a:rPr lang="en-US" altLang="zh-CN" sz="4400" b="1"/>
              <a:t>1. Process Management</a:t>
            </a:r>
          </a:p>
          <a:p>
            <a:r>
              <a:rPr lang="en-US" altLang="zh-CN" sz="4400"/>
              <a:t>2. Memory Management</a:t>
            </a:r>
          </a:p>
          <a:p>
            <a:r>
              <a:rPr lang="en-US" altLang="zh-CN" sz="4400"/>
              <a:t>3. Storage Management</a:t>
            </a:r>
          </a:p>
          <a:p>
            <a:pPr marL="878187" indent="-571500">
              <a:buFont typeface="Arial" panose="020B0604020202020204" pitchFamily="34" charset="0"/>
              <a:buChar char="•"/>
            </a:pPr>
            <a:r>
              <a:rPr lang="en-US" altLang="zh-CN" sz="4000"/>
              <a:t> 3.5 I/O Systems</a:t>
            </a:r>
            <a:endParaRPr lang="zh-CN" altLang="en-US" sz="4000"/>
          </a:p>
        </p:txBody>
      </p:sp>
    </p:spTree>
    <p:extLst>
      <p:ext uri="{BB962C8B-B14F-4D97-AF65-F5344CB8AC3E}">
        <p14:creationId xmlns:p14="http://schemas.microsoft.com/office/powerpoint/2010/main" val="2332881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343150" y="182563"/>
            <a:ext cx="8229600" cy="576262"/>
          </a:xfrm>
        </p:spPr>
        <p:txBody>
          <a:bodyPr/>
          <a:lstStyle/>
          <a:p>
            <a:pPr eaLnBrk="1" hangingPunct="1"/>
            <a:r>
              <a:rPr lang="en-US" altLang="en-US"/>
              <a:t>Multitasking in Mobile Systems</a:t>
            </a:r>
          </a:p>
        </p:txBody>
      </p:sp>
      <p:sp>
        <p:nvSpPr>
          <p:cNvPr id="36867" name="Rectangle 3"/>
          <p:cNvSpPr>
            <a:spLocks noGrp="1" noChangeArrowheads="1"/>
          </p:cNvSpPr>
          <p:nvPr>
            <p:ph type="body" idx="1"/>
          </p:nvPr>
        </p:nvSpPr>
        <p:spPr>
          <a:xfrm>
            <a:off x="615462" y="981688"/>
            <a:ext cx="10867292" cy="5693749"/>
          </a:xfrm>
        </p:spPr>
        <p:txBody>
          <a:bodyPr/>
          <a:lstStyle/>
          <a:p>
            <a:r>
              <a:rPr lang="en-US" altLang="en-US" sz="2400"/>
              <a:t>Some mobile systems (e.g., early version of iOS)  allow only one process to run, others suspended</a:t>
            </a:r>
          </a:p>
          <a:p>
            <a:r>
              <a:rPr lang="en-US" altLang="en-US" sz="2400"/>
              <a:t>Due to screen real estate, user interface limits iOS provides for a </a:t>
            </a:r>
          </a:p>
          <a:p>
            <a:pPr lvl="1"/>
            <a:r>
              <a:rPr lang="en-US" altLang="en-US" sz="2400"/>
              <a:t>Single </a:t>
            </a:r>
            <a:r>
              <a:rPr lang="en-US" altLang="en-US" sz="2400" b="1">
                <a:solidFill>
                  <a:srgbClr val="3366FF"/>
                </a:solidFill>
              </a:rPr>
              <a:t>foreground</a:t>
            </a:r>
            <a:r>
              <a:rPr lang="en-US" altLang="en-US" sz="2400"/>
              <a:t> process- controlled via user interface</a:t>
            </a:r>
          </a:p>
          <a:p>
            <a:pPr lvl="1"/>
            <a:r>
              <a:rPr lang="en-US" altLang="en-US" sz="2400"/>
              <a:t>Multiple </a:t>
            </a:r>
            <a:r>
              <a:rPr lang="en-US" altLang="en-US" sz="2400" b="1">
                <a:solidFill>
                  <a:srgbClr val="3366FF"/>
                </a:solidFill>
              </a:rPr>
              <a:t>background</a:t>
            </a:r>
            <a:r>
              <a:rPr lang="en-US" altLang="en-US" sz="2400"/>
              <a:t> processes– in memory, running, but not on the display, and with limits</a:t>
            </a:r>
          </a:p>
          <a:p>
            <a:pPr lvl="1"/>
            <a:r>
              <a:rPr lang="en-US" altLang="en-US" sz="2400"/>
              <a:t>Limits include single, short task, receiving notification of events, specific long-running tasks like audio playback</a:t>
            </a:r>
          </a:p>
          <a:p>
            <a:r>
              <a:rPr lang="en-US" altLang="en-US" sz="2400"/>
              <a:t>Android runs foreground and background, with fewer limits</a:t>
            </a:r>
          </a:p>
          <a:p>
            <a:pPr lvl="1"/>
            <a:r>
              <a:rPr lang="en-US" altLang="en-US" sz="2400"/>
              <a:t>Background process uses a </a:t>
            </a:r>
            <a:r>
              <a:rPr lang="en-US" altLang="en-US" sz="2400" b="1">
                <a:solidFill>
                  <a:srgbClr val="3366FF"/>
                </a:solidFill>
              </a:rPr>
              <a:t>service</a:t>
            </a:r>
            <a:r>
              <a:rPr lang="en-US" altLang="en-US" sz="2400"/>
              <a:t> to perform tasks</a:t>
            </a:r>
          </a:p>
          <a:p>
            <a:pPr lvl="1"/>
            <a:r>
              <a:rPr lang="en-US" altLang="en-US" sz="2400"/>
              <a:t>Service can keep running even if background process is suspended</a:t>
            </a:r>
          </a:p>
          <a:p>
            <a:pPr lvl="1"/>
            <a:r>
              <a:rPr lang="en-US" altLang="en-US" sz="2400"/>
              <a:t>Service has no user interface, small memory use</a:t>
            </a:r>
          </a:p>
          <a:p>
            <a:pPr lvl="1"/>
            <a:endParaRPr lang="en-US" altLang="en-US" sz="2400"/>
          </a:p>
          <a:p>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66688"/>
            <a:ext cx="8229600" cy="576262"/>
          </a:xfrm>
        </p:spPr>
        <p:txBody>
          <a:bodyPr/>
          <a:lstStyle/>
          <a:p>
            <a:pPr eaLnBrk="1" hangingPunct="1"/>
            <a:r>
              <a:rPr lang="en-US" altLang="en-US"/>
              <a:t>Context Switch</a:t>
            </a:r>
          </a:p>
        </p:txBody>
      </p:sp>
      <p:sp>
        <p:nvSpPr>
          <p:cNvPr id="38915" name="Rectangle 3"/>
          <p:cNvSpPr>
            <a:spLocks noGrp="1" noChangeArrowheads="1"/>
          </p:cNvSpPr>
          <p:nvPr>
            <p:ph type="body" idx="1"/>
          </p:nvPr>
        </p:nvSpPr>
        <p:spPr>
          <a:xfrm>
            <a:off x="685800" y="1108076"/>
            <a:ext cx="10691446" cy="4888278"/>
          </a:xfrm>
        </p:spPr>
        <p:txBody>
          <a:bodyPr/>
          <a:lstStyle/>
          <a:p>
            <a:r>
              <a:rPr lang="en-US" altLang="en-US" sz="2400"/>
              <a:t>When CPU switches to another process, the system must </a:t>
            </a:r>
            <a:r>
              <a:rPr lang="en-US" altLang="en-US" sz="2400" b="1">
                <a:solidFill>
                  <a:srgbClr val="3366FF"/>
                </a:solidFill>
              </a:rPr>
              <a:t>save the state </a:t>
            </a:r>
            <a:r>
              <a:rPr lang="en-US" altLang="en-US" sz="2400"/>
              <a:t>of the old process and load the </a:t>
            </a:r>
            <a:r>
              <a:rPr lang="en-US" altLang="en-US" sz="2400" b="1">
                <a:solidFill>
                  <a:srgbClr val="3366FF"/>
                </a:solidFill>
              </a:rPr>
              <a:t>saved state </a:t>
            </a:r>
            <a:r>
              <a:rPr lang="en-US" altLang="en-US" sz="2400"/>
              <a:t>for the new process via a </a:t>
            </a:r>
            <a:r>
              <a:rPr lang="en-US" altLang="en-US" sz="2400" b="1">
                <a:solidFill>
                  <a:srgbClr val="3366FF"/>
                </a:solidFill>
              </a:rPr>
              <a:t>context switch</a:t>
            </a:r>
            <a:endParaRPr lang="en-US" altLang="en-US" sz="2400"/>
          </a:p>
          <a:p>
            <a:r>
              <a:rPr lang="en-US" altLang="en-US" sz="2400" b="1">
                <a:solidFill>
                  <a:srgbClr val="3366FF"/>
                </a:solidFill>
              </a:rPr>
              <a:t>Context </a:t>
            </a:r>
            <a:r>
              <a:rPr lang="en-US" altLang="en-US" sz="2400"/>
              <a:t>of a process represented in the PCB</a:t>
            </a:r>
          </a:p>
          <a:p>
            <a:r>
              <a:rPr lang="en-US" altLang="en-US" sz="2400"/>
              <a:t>Context-switch time is overhead; the system does no useful work while switching</a:t>
            </a:r>
          </a:p>
          <a:p>
            <a:pPr lvl="1"/>
            <a:r>
              <a:rPr lang="en-US" altLang="en-US" sz="2400"/>
              <a:t>The more complex the OS and the PCB </a:t>
            </a:r>
            <a:r>
              <a:rPr lang="en-US" altLang="en-US" sz="2400">
                <a:sym typeface="Wingdings" pitchFamily="2" charset="2"/>
              </a:rPr>
              <a:t> the </a:t>
            </a:r>
            <a:r>
              <a:rPr lang="en-US" altLang="en-US" sz="2400"/>
              <a:t>longer the context switch</a:t>
            </a:r>
          </a:p>
          <a:p>
            <a:r>
              <a:rPr lang="en-US" altLang="en-US" sz="2400"/>
              <a:t>Time dependent on hardware support</a:t>
            </a:r>
          </a:p>
          <a:p>
            <a:pPr lvl="1"/>
            <a:r>
              <a:rPr lang="en-US" altLang="en-US" sz="2400"/>
              <a:t>Some hardware provides multiple sets of registers per CPU </a:t>
            </a:r>
            <a:r>
              <a:rPr lang="en-US" altLang="en-US" sz="2400">
                <a:sym typeface="Wingdings" pitchFamily="2" charset="2"/>
              </a:rPr>
              <a:t></a:t>
            </a:r>
            <a:r>
              <a:rPr lang="en-US" altLang="en-US" sz="2400"/>
              <a:t> multiple contexts loaded at once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98438"/>
            <a:ext cx="8229600" cy="576262"/>
          </a:xfrm>
        </p:spPr>
        <p:txBody>
          <a:bodyPr/>
          <a:lstStyle/>
          <a:p>
            <a:pPr eaLnBrk="1" hangingPunct="1"/>
            <a:r>
              <a:rPr lang="en-US" altLang="en-US"/>
              <a:t>3.3 Operations on Processes</a:t>
            </a:r>
          </a:p>
        </p:txBody>
      </p:sp>
      <p:sp>
        <p:nvSpPr>
          <p:cNvPr id="40963" name="Rectangle 3"/>
          <p:cNvSpPr>
            <a:spLocks noGrp="1" noChangeArrowheads="1"/>
          </p:cNvSpPr>
          <p:nvPr>
            <p:ph type="body" idx="1"/>
          </p:nvPr>
        </p:nvSpPr>
        <p:spPr>
          <a:xfrm>
            <a:off x="2330449" y="1233489"/>
            <a:ext cx="8097227" cy="4448175"/>
          </a:xfrm>
        </p:spPr>
        <p:txBody>
          <a:bodyPr/>
          <a:lstStyle/>
          <a:p>
            <a:r>
              <a:rPr lang="en-US" altLang="en-US" sz="3200"/>
              <a:t>System must provide mechanisms for:</a:t>
            </a:r>
          </a:p>
          <a:p>
            <a:pPr lvl="1"/>
            <a:r>
              <a:rPr lang="en-US" altLang="en-US" sz="3200"/>
              <a:t> process creation,</a:t>
            </a:r>
          </a:p>
          <a:p>
            <a:pPr lvl="1"/>
            <a:r>
              <a:rPr lang="en-US" altLang="en-US" sz="3200"/>
              <a:t> process termination, </a:t>
            </a:r>
          </a:p>
          <a:p>
            <a:pPr lvl="1"/>
            <a:r>
              <a:rPr lang="en-US" altLang="en-US" sz="3200"/>
              <a:t> and so on as detailed next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198438"/>
            <a:ext cx="8229600" cy="576262"/>
          </a:xfrm>
        </p:spPr>
        <p:txBody>
          <a:bodyPr/>
          <a:lstStyle/>
          <a:p>
            <a:pPr eaLnBrk="1" hangingPunct="1"/>
            <a:r>
              <a:rPr lang="en-US" altLang="en-US"/>
              <a:t>Process Creation</a:t>
            </a:r>
          </a:p>
        </p:txBody>
      </p:sp>
      <p:sp>
        <p:nvSpPr>
          <p:cNvPr id="43011" name="Rectangle 3"/>
          <p:cNvSpPr>
            <a:spLocks noGrp="1" noChangeArrowheads="1"/>
          </p:cNvSpPr>
          <p:nvPr>
            <p:ph type="body" idx="1"/>
          </p:nvPr>
        </p:nvSpPr>
        <p:spPr>
          <a:xfrm>
            <a:off x="1981200" y="1169989"/>
            <a:ext cx="9228992" cy="5318734"/>
          </a:xfrm>
        </p:spPr>
        <p:txBody>
          <a:bodyPr/>
          <a:lstStyle/>
          <a:p>
            <a:r>
              <a:rPr lang="en-US" altLang="en-US" sz="2400" b="1">
                <a:solidFill>
                  <a:srgbClr val="3366FF"/>
                </a:solidFill>
              </a:rPr>
              <a:t>Parent</a:t>
            </a:r>
            <a:r>
              <a:rPr lang="en-US" altLang="en-US" sz="2400" b="1"/>
              <a:t> </a:t>
            </a:r>
            <a:r>
              <a:rPr lang="en-US" altLang="en-US" sz="2400"/>
              <a:t>process create </a:t>
            </a:r>
            <a:r>
              <a:rPr lang="en-US" altLang="en-US" sz="2400" b="1">
                <a:solidFill>
                  <a:srgbClr val="3366FF"/>
                </a:solidFill>
              </a:rPr>
              <a:t>children</a:t>
            </a:r>
            <a:r>
              <a:rPr lang="en-US" altLang="en-US" sz="2400" b="1"/>
              <a:t> </a:t>
            </a:r>
            <a:r>
              <a:rPr lang="en-US" altLang="en-US" sz="2400"/>
              <a:t>processes, which, in turn create other processes, forming a </a:t>
            </a:r>
            <a:r>
              <a:rPr lang="en-US" altLang="en-US" sz="2400" b="1">
                <a:solidFill>
                  <a:srgbClr val="3366FF"/>
                </a:solidFill>
              </a:rPr>
              <a:t>tree</a:t>
            </a:r>
            <a:r>
              <a:rPr lang="en-US" altLang="en-US" sz="2400"/>
              <a:t> of processes</a:t>
            </a:r>
            <a:endParaRPr lang="en-US" altLang="en-US" sz="1000"/>
          </a:p>
          <a:p>
            <a:r>
              <a:rPr lang="en-US" altLang="en-US" sz="2400"/>
              <a:t>Generally, process identified and managed via a</a:t>
            </a:r>
            <a:r>
              <a:rPr lang="en-US" altLang="en-US" sz="2400" b="1"/>
              <a:t> </a:t>
            </a:r>
            <a:r>
              <a:rPr lang="en-US" altLang="en-US" sz="2400" b="1">
                <a:solidFill>
                  <a:srgbClr val="3366FF"/>
                </a:solidFill>
              </a:rPr>
              <a:t>process identifier </a:t>
            </a:r>
            <a:r>
              <a:rPr lang="en-US" altLang="en-US" sz="2400"/>
              <a:t>(</a:t>
            </a:r>
            <a:r>
              <a:rPr lang="en-US" altLang="en-US" sz="2400" b="1">
                <a:solidFill>
                  <a:srgbClr val="3366FF"/>
                </a:solidFill>
              </a:rPr>
              <a:t>pid</a:t>
            </a:r>
            <a:r>
              <a:rPr lang="en-US" altLang="en-US" sz="2400"/>
              <a:t>)</a:t>
            </a:r>
            <a:endParaRPr lang="en-US" altLang="en-US" sz="1000"/>
          </a:p>
          <a:p>
            <a:r>
              <a:rPr lang="en-US" altLang="en-US" sz="2400"/>
              <a:t>Resource sharing options</a:t>
            </a:r>
          </a:p>
          <a:p>
            <a:pPr lvl="1"/>
            <a:r>
              <a:rPr lang="en-US" altLang="en-US" sz="2400"/>
              <a:t>Parent and children share all resources</a:t>
            </a:r>
          </a:p>
          <a:p>
            <a:pPr lvl="1"/>
            <a:r>
              <a:rPr lang="en-US" altLang="en-US" sz="2400"/>
              <a:t>Children share subset of parent</a:t>
            </a:r>
            <a:r>
              <a:rPr lang="ja-JP" altLang="en-US" sz="2400"/>
              <a:t>’</a:t>
            </a:r>
            <a:r>
              <a:rPr lang="en-US" altLang="ja-JP" sz="2400"/>
              <a:t>s resources</a:t>
            </a:r>
          </a:p>
          <a:p>
            <a:pPr lvl="1"/>
            <a:r>
              <a:rPr lang="en-US" altLang="en-US" sz="2400"/>
              <a:t>Parent and child share no resources</a:t>
            </a:r>
            <a:endParaRPr lang="en-US" altLang="en-US" sz="1000"/>
          </a:p>
          <a:p>
            <a:r>
              <a:rPr lang="en-US" altLang="en-US" sz="2400"/>
              <a:t>Execution options</a:t>
            </a:r>
          </a:p>
          <a:p>
            <a:pPr lvl="1"/>
            <a:r>
              <a:rPr lang="en-US" altLang="en-US" sz="2400"/>
              <a:t>Parent and children execute concurrently</a:t>
            </a:r>
          </a:p>
          <a:p>
            <a:pPr lvl="1"/>
            <a:r>
              <a:rPr lang="en-US" altLang="en-US" sz="2400"/>
              <a:t>Parent waits until children terminate</a:t>
            </a:r>
          </a:p>
          <a:p>
            <a:pPr>
              <a:buFont typeface="Monotype Sorts" pitchFamily="-84" charset="2"/>
              <a:buNone/>
            </a:pP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66988" y="277813"/>
            <a:ext cx="8229600" cy="576262"/>
          </a:xfrm>
        </p:spPr>
        <p:txBody>
          <a:bodyPr/>
          <a:lstStyle/>
          <a:p>
            <a:pPr eaLnBrk="1" hangingPunct="1"/>
            <a:r>
              <a:rPr lang="en-US" altLang="en-US"/>
              <a:t>A Tree of Processes in Linux</a:t>
            </a:r>
          </a:p>
        </p:txBody>
      </p:sp>
      <p:pic>
        <p:nvPicPr>
          <p:cNvPr id="45059"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711" y="975946"/>
            <a:ext cx="10371616" cy="549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93976" y="152401"/>
            <a:ext cx="7616825" cy="576263"/>
          </a:xfrm>
        </p:spPr>
        <p:txBody>
          <a:bodyPr/>
          <a:lstStyle/>
          <a:p>
            <a:pPr eaLnBrk="1" hangingPunct="1"/>
            <a:r>
              <a:rPr lang="en-US" altLang="en-US"/>
              <a:t>Process Creation (Cont.)</a:t>
            </a:r>
          </a:p>
        </p:txBody>
      </p:sp>
      <p:sp>
        <p:nvSpPr>
          <p:cNvPr id="47107" name="Rectangle 3"/>
          <p:cNvSpPr>
            <a:spLocks noGrp="1" noChangeArrowheads="1"/>
          </p:cNvSpPr>
          <p:nvPr>
            <p:ph type="body" idx="1"/>
          </p:nvPr>
        </p:nvSpPr>
        <p:spPr>
          <a:xfrm>
            <a:off x="2393951" y="1060451"/>
            <a:ext cx="7154863" cy="4530725"/>
          </a:xfrm>
        </p:spPr>
        <p:txBody>
          <a:bodyPr/>
          <a:lstStyle/>
          <a:p>
            <a:r>
              <a:rPr lang="en-US" altLang="en-US" sz="2000"/>
              <a:t>Address space</a:t>
            </a:r>
          </a:p>
          <a:p>
            <a:pPr lvl="1"/>
            <a:r>
              <a:rPr lang="en-US" altLang="en-US" sz="2000"/>
              <a:t>Child duplicate of parent</a:t>
            </a:r>
          </a:p>
          <a:p>
            <a:pPr lvl="1"/>
            <a:r>
              <a:rPr lang="en-US" altLang="en-US" sz="2000"/>
              <a:t>Child has a program loaded into it</a:t>
            </a:r>
          </a:p>
          <a:p>
            <a:r>
              <a:rPr lang="en-US" altLang="en-US" sz="2000"/>
              <a:t>UNIX examples</a:t>
            </a:r>
          </a:p>
          <a:p>
            <a:pPr lvl="1"/>
            <a:r>
              <a:rPr lang="en-US" altLang="en-US" sz="2000" b="1">
                <a:solidFill>
                  <a:srgbClr val="000000"/>
                </a:solidFill>
                <a:latin typeface="Courier New" pitchFamily="49" charset="0"/>
                <a:cs typeface="Courier New" pitchFamily="49" charset="0"/>
              </a:rPr>
              <a:t>fork()</a:t>
            </a:r>
            <a:r>
              <a:rPr lang="en-US" altLang="en-US" sz="2000">
                <a:solidFill>
                  <a:srgbClr val="000000"/>
                </a:solidFill>
              </a:rPr>
              <a:t> </a:t>
            </a:r>
            <a:r>
              <a:rPr lang="en-US" altLang="en-US" sz="2000"/>
              <a:t>system call creates new process</a:t>
            </a:r>
          </a:p>
          <a:p>
            <a:pPr lvl="1"/>
            <a:r>
              <a:rPr lang="en-US" altLang="en-US" sz="2000" b="1">
                <a:solidFill>
                  <a:srgbClr val="000000"/>
                </a:solidFill>
                <a:latin typeface="Courier New" pitchFamily="49" charset="0"/>
                <a:cs typeface="Courier New" pitchFamily="49" charset="0"/>
              </a:rPr>
              <a:t>exec()</a:t>
            </a:r>
            <a:r>
              <a:rPr lang="en-US" altLang="en-US" sz="2000"/>
              <a:t> system call used after a </a:t>
            </a:r>
            <a:r>
              <a:rPr lang="en-US" altLang="en-US" sz="2000" b="1">
                <a:solidFill>
                  <a:srgbClr val="000000"/>
                </a:solidFill>
                <a:latin typeface="Courier New" pitchFamily="49" charset="0"/>
                <a:cs typeface="Courier New" pitchFamily="49" charset="0"/>
              </a:rPr>
              <a:t>fork()</a:t>
            </a:r>
            <a:r>
              <a:rPr lang="en-US" altLang="en-US" sz="2000"/>
              <a:t> to replace the process</a:t>
            </a:r>
            <a:r>
              <a:rPr lang="ja-JP" altLang="en-US" sz="2000"/>
              <a:t>’</a:t>
            </a:r>
            <a:r>
              <a:rPr lang="en-US" altLang="ja-JP" sz="2000"/>
              <a:t> memory space with a new program</a:t>
            </a:r>
            <a:endParaRPr lang="en-US" altLang="en-US" sz="2000"/>
          </a:p>
        </p:txBody>
      </p:sp>
      <p:pic>
        <p:nvPicPr>
          <p:cNvPr id="47108"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6" y="4041692"/>
            <a:ext cx="8358650" cy="210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t>int</a:t>
            </a:r>
            <a:r>
              <a:rPr lang="en-US" altLang="zh-CN" sz="1600" b="1" dirty="0"/>
              <a:t> main()  {</a:t>
            </a:r>
          </a:p>
          <a:p>
            <a:r>
              <a:rPr lang="en-US" altLang="zh-CN" sz="1600" b="1" dirty="0"/>
              <a:t>    </a:t>
            </a:r>
            <a:r>
              <a:rPr lang="en-US" altLang="zh-CN" sz="1600" b="1" dirty="0" err="1"/>
              <a:t>pid_t</a:t>
            </a:r>
            <a:r>
              <a:rPr lang="en-US" altLang="zh-CN" sz="1600" b="1" dirty="0"/>
              <a:t> </a:t>
            </a:r>
            <a:r>
              <a:rPr lang="en-US" altLang="zh-CN" sz="1600" b="1" dirty="0" err="1"/>
              <a:t>pid</a:t>
            </a:r>
            <a:r>
              <a:rPr lang="en-US" altLang="zh-CN" sz="1600" b="1" dirty="0"/>
              <a:t>;</a:t>
            </a:r>
          </a:p>
          <a:p>
            <a:endParaRPr lang="en-US" altLang="zh-CN" sz="1600" b="1" dirty="0"/>
          </a:p>
          <a:p>
            <a:r>
              <a:rPr lang="en-US" altLang="zh-CN" sz="1600" b="1" dirty="0"/>
              <a:t>    </a:t>
            </a:r>
            <a:r>
              <a:rPr lang="en-US" altLang="zh-CN" sz="1600" b="1" err="1"/>
              <a:t>printf</a:t>
            </a:r>
            <a:r>
              <a:rPr lang="en-US" altLang="zh-CN" sz="1600" b="1"/>
              <a:t>("I </a:t>
            </a:r>
            <a:r>
              <a:rPr lang="en-US" altLang="zh-CN" sz="1600" b="1" dirty="0"/>
              <a:t>am parent, no child now\n");</a:t>
            </a:r>
          </a:p>
          <a:p>
            <a:r>
              <a:rPr lang="en-US" altLang="zh-CN" sz="1600" b="1" dirty="0"/>
              <a:t>    </a:t>
            </a:r>
            <a:r>
              <a:rPr lang="en-US" altLang="zh-CN" sz="1600" b="1" dirty="0" err="1"/>
              <a:t>pid</a:t>
            </a:r>
            <a:r>
              <a:rPr lang="en-US" altLang="zh-CN" sz="1600" b="1" dirty="0"/>
              <a:t> = 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Tree>
    <p:extLst>
      <p:ext uri="{BB962C8B-B14F-4D97-AF65-F5344CB8AC3E}">
        <p14:creationId xmlns:p14="http://schemas.microsoft.com/office/powerpoint/2010/main" val="27011214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2</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t>printf</a:t>
            </a:r>
            <a:r>
              <a:rPr lang="en-US" altLang="zh-CN" sz="1600" b="1"/>
              <a:t>("I </a:t>
            </a:r>
            <a:r>
              <a:rPr lang="en-US" altLang="zh-CN" sz="1600" b="1" dirty="0"/>
              <a:t>am parent, no child now\n");</a:t>
            </a:r>
          </a:p>
          <a:p>
            <a:r>
              <a:rPr lang="en-US" altLang="zh-CN" sz="1600" b="1" dirty="0"/>
              <a:t>    </a:t>
            </a:r>
            <a:r>
              <a:rPr lang="en-US" altLang="zh-CN" sz="1600" b="1" dirty="0" err="1"/>
              <a:t>pid</a:t>
            </a:r>
            <a:r>
              <a:rPr lang="en-US" altLang="zh-CN" sz="1600" b="1" dirty="0"/>
              <a:t> = 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Tree>
    <p:extLst>
      <p:ext uri="{BB962C8B-B14F-4D97-AF65-F5344CB8AC3E}">
        <p14:creationId xmlns:p14="http://schemas.microsoft.com/office/powerpoint/2010/main" val="7418687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3</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t>pid</a:t>
            </a:r>
            <a:r>
              <a:rPr lang="en-US" altLang="zh-CN" sz="1600" b="1" dirty="0"/>
              <a:t> = 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Tree>
    <p:extLst>
      <p:ext uri="{BB962C8B-B14F-4D97-AF65-F5344CB8AC3E}">
        <p14:creationId xmlns:p14="http://schemas.microsoft.com/office/powerpoint/2010/main" val="908578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4</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Tree>
    <p:extLst>
      <p:ext uri="{BB962C8B-B14F-4D97-AF65-F5344CB8AC3E}">
        <p14:creationId xmlns:p14="http://schemas.microsoft.com/office/powerpoint/2010/main" val="15843648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1981200" y="198438"/>
            <a:ext cx="8229600" cy="576262"/>
          </a:xfrm>
        </p:spPr>
        <p:txBody>
          <a:bodyPr/>
          <a:lstStyle/>
          <a:p>
            <a:pPr eaLnBrk="1" hangingPunct="1"/>
            <a:r>
              <a:rPr lang="en-US" altLang="en-US"/>
              <a:t>Objectives</a:t>
            </a:r>
          </a:p>
        </p:txBody>
      </p:sp>
      <p:sp>
        <p:nvSpPr>
          <p:cNvPr id="7171" name="Content Placeholder 2"/>
          <p:cNvSpPr>
            <a:spLocks noGrp="1" noChangeArrowheads="1"/>
          </p:cNvSpPr>
          <p:nvPr>
            <p:ph idx="1"/>
          </p:nvPr>
        </p:nvSpPr>
        <p:spPr>
          <a:xfrm>
            <a:off x="1142999" y="1138239"/>
            <a:ext cx="10225455" cy="4910869"/>
          </a:xfrm>
        </p:spPr>
        <p:txBody>
          <a:bodyPr/>
          <a:lstStyle/>
          <a:p>
            <a:r>
              <a:rPr lang="en-US" altLang="en-US" sz="3200"/>
              <a:t>To introduce the notion of a </a:t>
            </a:r>
            <a:r>
              <a:rPr lang="en-US" altLang="en-US" sz="3200" b="1">
                <a:solidFill>
                  <a:srgbClr val="0070C0"/>
                </a:solidFill>
              </a:rPr>
              <a:t>process</a:t>
            </a:r>
            <a:r>
              <a:rPr lang="en-US" altLang="en-US" sz="3200"/>
              <a:t> -- a program in execution, which forms the basis of all computation</a:t>
            </a:r>
          </a:p>
          <a:p>
            <a:r>
              <a:rPr lang="en-US" altLang="en-US" sz="3200"/>
              <a:t>To describe the various features of processes, including </a:t>
            </a:r>
            <a:r>
              <a:rPr lang="en-US" altLang="en-US" sz="3200">
                <a:solidFill>
                  <a:srgbClr val="0070C0"/>
                </a:solidFill>
              </a:rPr>
              <a:t>scheduling, creation and termination, and communication</a:t>
            </a:r>
          </a:p>
          <a:p>
            <a:r>
              <a:rPr lang="en-US" altLang="en-US" sz="3200"/>
              <a:t>To explore interprocess communication using shared memory and message passing</a:t>
            </a:r>
          </a:p>
          <a:p>
            <a:r>
              <a:rPr lang="en-US" altLang="en-US" sz="3200"/>
              <a:t>To describe communication in client-server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5</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alpha val="50000"/>
                  </a:srgbClr>
                </a:solidFill>
              </a:rPr>
              <a:t>int</a:t>
            </a:r>
            <a:r>
              <a:rPr lang="en-US" altLang="zh-CN" sz="1600" b="1" dirty="0">
                <a:solidFill>
                  <a:srgbClr val="0070C0">
                    <a:alpha val="50000"/>
                  </a:srgbClr>
                </a:solidFill>
              </a:rPr>
              <a: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latin typeface="微软雅黑" panose="020B0503020204020204" pitchFamily="34" charset="-122"/>
              <a:ea typeface="微软雅黑" panose="020B0503020204020204" pitchFamily="34" charset="-122"/>
            </a:endParaRPr>
          </a:p>
          <a:p>
            <a:endParaRPr lang="en-US" altLang="zh-CN" sz="1600" b="1" dirty="0">
              <a:solidFill>
                <a:schemeClr val="tx1">
                  <a:alpha val="50000"/>
                </a:schemeClr>
              </a:solidFill>
            </a:endParaRPr>
          </a:p>
          <a:p>
            <a:r>
              <a:rPr lang="en-US" altLang="zh-CN" sz="1600" b="1" dirty="0">
                <a:solidFill>
                  <a:schemeClr val="tx1">
                    <a:alpha val="50000"/>
                  </a:scheme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2" name="文本框 1">
            <a:extLst>
              <a:ext uri="{FF2B5EF4-FFF2-40B4-BE49-F238E27FC236}">
                <a16:creationId xmlns:a16="http://schemas.microsoft.com/office/drawing/2014/main" id="{F7CC902B-1C87-47CE-9312-9CCF5DAB9426}"/>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97DD3D41-FDF3-4396-B589-465F6E0B565A}"/>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75602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5</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8675B8B2-1302-45DD-A191-256A31397659}"/>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DE23507C-CADA-46C2-ACB7-BEBE1D0FBDA0}"/>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45515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6</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0909761E-900B-4E5C-8000-A8021237089B}"/>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836D2B2D-E834-4EE8-9BC8-42BC866C9596}"/>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2523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7</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474AE035-6E20-4E13-B11E-2C15FE7A3E91}"/>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8B7FFA15-457D-4051-9943-4D0DCA06950D}"/>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1135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8</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t>pid</a:t>
            </a:r>
            <a:r>
              <a:rPr lang="en-US" altLang="zh-CN" sz="1600" b="1" dirty="0"/>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2074428E-EFA5-42F2-8313-3A4DCA4038AC}"/>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3B481752-C38F-4114-B584-62485B3D3844}"/>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4305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9</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860C37C3-9128-4918-A927-6088C0CF978A}"/>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456BCDB8-389D-4444-B3EB-30CD1E89654F}"/>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13865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10</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9A53CA7A-50D4-43EE-828E-BFB7C285DB44}"/>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B7B62340-6670-4E9B-8E0B-4804BD2CE346}"/>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16982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11</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FF0000"/>
                </a:solidFill>
              </a:rPr>
              <a:t>else if (</a:t>
            </a:r>
            <a:r>
              <a:rPr lang="en-US" altLang="zh-CN" sz="1600" b="1" dirty="0" err="1">
                <a:solidFill>
                  <a:srgbClr val="FF0000"/>
                </a:solidFill>
              </a:rPr>
              <a:t>pid</a:t>
            </a:r>
            <a:r>
              <a:rPr lang="en-US" altLang="zh-CN" sz="1600" b="1" dirty="0">
                <a:solidFill>
                  <a:srgbClr val="FF000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F8E951B8-489C-46C8-8747-3824706FC20B}"/>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855805D2-78D8-4441-A78F-6162262C2D2B}"/>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20800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12</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dirty="0" err="1"/>
              <a:t>printf</a:t>
            </a:r>
            <a:r>
              <a:rPr lang="en-US" altLang="zh-CN" sz="1600" b="1" dirty="0"/>
              <a:t>(“I 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FF0000"/>
                </a:solidFill>
              </a:rPr>
              <a:t>else if (</a:t>
            </a:r>
            <a:r>
              <a:rPr lang="en-US" altLang="zh-CN" sz="1600" b="1" dirty="0" err="1">
                <a:solidFill>
                  <a:srgbClr val="FF0000"/>
                </a:solidFill>
              </a:rPr>
              <a:t>pid</a:t>
            </a:r>
            <a:r>
              <a:rPr lang="en-US" altLang="zh-CN" sz="1600" b="1" dirty="0">
                <a:solidFill>
                  <a:srgbClr val="FF0000"/>
                </a:solidFill>
              </a:rPr>
              <a:t> == 0)     /* child process */</a:t>
            </a:r>
          </a:p>
          <a:p>
            <a:r>
              <a:rPr lang="en-US" altLang="zh-CN" sz="1600" b="1" dirty="0"/>
              <a:t>        </a:t>
            </a:r>
            <a:r>
              <a:rPr lang="en-US" altLang="zh-CN" sz="1600" b="1" dirty="0" err="1">
                <a:solidFill>
                  <a:srgbClr val="FF0000"/>
                </a:solidFill>
              </a:rPr>
              <a:t>printf</a:t>
            </a:r>
            <a:r>
              <a:rPr lang="en-US" altLang="zh-CN" sz="1600" b="1" dirty="0">
                <a:solidFill>
                  <a:srgbClr val="FF0000"/>
                </a:solidFill>
              </a:rPr>
              <a:t>(“I 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6" name="文本框 5">
            <a:extLst>
              <a:ext uri="{FF2B5EF4-FFF2-40B4-BE49-F238E27FC236}">
                <a16:creationId xmlns:a16="http://schemas.microsoft.com/office/drawing/2014/main" id="{CC78590D-B22C-41A7-A71B-26C07BE7B46B}"/>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9CB34D27-7D9E-427A-AB94-5008D33DEFC9}"/>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5412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13</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dirty="0" err="1"/>
              <a:t>printf</a:t>
            </a:r>
            <a:r>
              <a:rPr lang="en-US" altLang="zh-CN" sz="1600" b="1" dirty="0"/>
              <a:t>(“I 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 //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FF0000"/>
                </a:solidFill>
              </a:rPr>
              <a:t>else if (</a:t>
            </a:r>
            <a:r>
              <a:rPr lang="en-US" altLang="zh-CN" sz="1600" b="1" dirty="0" err="1">
                <a:solidFill>
                  <a:srgbClr val="FF0000"/>
                </a:solidFill>
              </a:rPr>
              <a:t>pid</a:t>
            </a:r>
            <a:r>
              <a:rPr lang="en-US" altLang="zh-CN" sz="1600" b="1" dirty="0">
                <a:solidFill>
                  <a:srgbClr val="FF0000"/>
                </a:solidFill>
              </a:rPr>
              <a:t> == 0)     /* child process */</a:t>
            </a:r>
          </a:p>
          <a:p>
            <a:r>
              <a:rPr lang="en-US" altLang="zh-CN" sz="1600" b="1" dirty="0"/>
              <a:t>        </a:t>
            </a:r>
            <a:r>
              <a:rPr lang="en-US" altLang="zh-CN" sz="1600" b="1" dirty="0" err="1">
                <a:solidFill>
                  <a:srgbClr val="FF0000"/>
                </a:solidFill>
              </a:rPr>
              <a:t>printf</a:t>
            </a:r>
            <a:r>
              <a:rPr lang="en-US" altLang="zh-CN" sz="1600" b="1" dirty="0">
                <a:solidFill>
                  <a:srgbClr val="FF0000"/>
                </a:solidFill>
              </a:rPr>
              <a:t>(“I 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solidFill>
                  <a:srgbClr val="FF0000"/>
                </a:solidFill>
              </a:rPr>
              <a:t>    return 0;</a:t>
            </a:r>
          </a:p>
          <a:p>
            <a:r>
              <a:rPr lang="en-US" altLang="zh-CN" sz="1600" b="1" dirty="0"/>
              <a:t>}</a:t>
            </a:r>
          </a:p>
        </p:txBody>
      </p:sp>
      <p:sp>
        <p:nvSpPr>
          <p:cNvPr id="6" name="文本框 5">
            <a:extLst>
              <a:ext uri="{FF2B5EF4-FFF2-40B4-BE49-F238E27FC236}">
                <a16:creationId xmlns:a16="http://schemas.microsoft.com/office/drawing/2014/main" id="{D266D158-545E-4CD7-B988-C672DEDC4D31}"/>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5B7DF2CD-7581-49ED-BCBF-8BEEED8678D8}"/>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89259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68651" y="182563"/>
            <a:ext cx="6380163" cy="576262"/>
          </a:xfrm>
        </p:spPr>
        <p:txBody>
          <a:bodyPr/>
          <a:lstStyle/>
          <a:p>
            <a:pPr eaLnBrk="1" hangingPunct="1"/>
            <a:r>
              <a:rPr lang="en-US" altLang="en-US"/>
              <a:t>Chapter 3:  Processes</a:t>
            </a:r>
          </a:p>
        </p:txBody>
      </p:sp>
      <p:sp>
        <p:nvSpPr>
          <p:cNvPr id="9219" name="Rectangle 3"/>
          <p:cNvSpPr>
            <a:spLocks noGrp="1" noChangeArrowheads="1"/>
          </p:cNvSpPr>
          <p:nvPr>
            <p:ph type="body" idx="1"/>
          </p:nvPr>
        </p:nvSpPr>
        <p:spPr>
          <a:xfrm>
            <a:off x="1784839" y="1120774"/>
            <a:ext cx="9451730" cy="4655771"/>
          </a:xfrm>
        </p:spPr>
        <p:txBody>
          <a:bodyPr/>
          <a:lstStyle/>
          <a:p>
            <a:r>
              <a:rPr lang="en-US" altLang="en-US" sz="3600"/>
              <a:t>Process Concept</a:t>
            </a:r>
          </a:p>
          <a:p>
            <a:r>
              <a:rPr lang="en-US" altLang="en-US" sz="3600"/>
              <a:t>Process Scheduling</a:t>
            </a:r>
          </a:p>
          <a:p>
            <a:r>
              <a:rPr lang="en-US" altLang="en-US" sz="3600"/>
              <a:t>Operations on Processes</a:t>
            </a:r>
          </a:p>
          <a:p>
            <a:r>
              <a:rPr lang="en-US" altLang="en-US" sz="3600"/>
              <a:t>Interprocess Communication</a:t>
            </a:r>
          </a:p>
          <a:p>
            <a:r>
              <a:rPr lang="en-US" altLang="en-US" sz="3600">
                <a:solidFill>
                  <a:schemeClr val="tx1">
                    <a:lumMod val="50000"/>
                    <a:lumOff val="50000"/>
                  </a:schemeClr>
                </a:solidFill>
              </a:rPr>
              <a:t>Examples of IPC Systems</a:t>
            </a:r>
          </a:p>
          <a:p>
            <a:r>
              <a:rPr lang="en-US" altLang="en-US" sz="3600"/>
              <a:t>Communication in Client-Server Systems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14</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a:t>
            </a: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now\n");</a:t>
            </a: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solidFill>
                  <a:srgbClr val="00B050"/>
                </a:solidFill>
              </a:rPr>
              <a:t>    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solidFill>
                  <a:srgbClr val="0070C0"/>
                </a:solidFill>
              </a:rPr>
              <a:t>        </a:t>
            </a:r>
            <a:r>
              <a:rPr lang="en-US" altLang="zh-CN" sz="1600" b="1" dirty="0" err="1">
                <a:solidFill>
                  <a:srgbClr val="7030A0"/>
                </a:solidFill>
              </a:rPr>
              <a:t>printf</a:t>
            </a:r>
            <a:r>
              <a:rPr lang="en-US" altLang="zh-CN" sz="1600" b="1" dirty="0">
                <a:solidFill>
                  <a:srgbClr val="7030A0"/>
                </a:solidFill>
              </a:rPr>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a:t>
            </a:r>
            <a:r>
              <a:rPr lang="en-US" altLang="zh-CN" sz="1600" b="1" dirty="0">
                <a:solidFill>
                  <a:srgbClr val="0070C0"/>
                </a:solidFill>
              </a:rPr>
              <a:t> </a:t>
            </a:r>
            <a:r>
              <a:rPr lang="en-US" altLang="zh-CN" sz="1600" b="1" dirty="0">
                <a:solidFill>
                  <a:srgbClr val="0070C0">
                    <a:alpha val="50000"/>
                  </a:srgbClr>
                </a:solidFill>
              </a:rPr>
              <a:t>//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FF0000"/>
                </a:solidFill>
              </a:rPr>
              <a:t>else if (</a:t>
            </a:r>
            <a:r>
              <a:rPr lang="en-US" altLang="zh-CN" sz="1600" b="1" dirty="0" err="1">
                <a:solidFill>
                  <a:srgbClr val="FF0000"/>
                </a:solidFill>
              </a:rPr>
              <a:t>pid</a:t>
            </a:r>
            <a:r>
              <a:rPr lang="en-US" altLang="zh-CN" sz="1600" b="1" dirty="0">
                <a:solidFill>
                  <a:srgbClr val="FF0000"/>
                </a:solidFill>
              </a:rPr>
              <a:t> == 0)     /* child process */</a:t>
            </a:r>
          </a:p>
          <a:p>
            <a:r>
              <a:rPr lang="en-US" altLang="zh-CN" sz="1600" b="1" dirty="0"/>
              <a:t>        </a:t>
            </a:r>
            <a:r>
              <a:rPr lang="en-US" altLang="zh-CN" sz="1600" b="1" err="1">
                <a:solidFill>
                  <a:srgbClr val="FF0000"/>
                </a:solidFill>
              </a:rPr>
              <a:t>printf</a:t>
            </a:r>
            <a:r>
              <a:rPr lang="en-US" altLang="zh-CN" sz="1600" b="1">
                <a:solidFill>
                  <a:srgbClr val="FF0000"/>
                </a:solidFill>
              </a:rPr>
              <a:t>("I </a:t>
            </a:r>
            <a:r>
              <a:rPr lang="en-US" altLang="zh-CN" sz="1600" b="1" dirty="0">
                <a:solidFill>
                  <a:srgbClr val="FF0000"/>
                </a:solidFill>
              </a:rPr>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solidFill>
                  <a:srgbClr val="FF0000"/>
                </a:solidFill>
              </a:rPr>
              <a:t>    return 0;</a:t>
            </a:r>
          </a:p>
          <a:p>
            <a:r>
              <a:rPr lang="en-US" altLang="zh-CN" sz="1600" b="1" dirty="0"/>
              <a:t>}</a:t>
            </a:r>
          </a:p>
        </p:txBody>
      </p:sp>
      <p:sp>
        <p:nvSpPr>
          <p:cNvPr id="6" name="文本框 5">
            <a:extLst>
              <a:ext uri="{FF2B5EF4-FFF2-40B4-BE49-F238E27FC236}">
                <a16:creationId xmlns:a16="http://schemas.microsoft.com/office/drawing/2014/main" id="{89931C5A-279C-4316-96A0-34A86351FBA1}"/>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304F2BCF-B668-4143-BD65-C4C23EC93ACD}"/>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88053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dirty="0"/>
              <a:t>C Program Forking Process 15</a:t>
            </a:r>
          </a:p>
        </p:txBody>
      </p:sp>
      <p:sp>
        <p:nvSpPr>
          <p:cNvPr id="4" name="文本框 3">
            <a:extLst>
              <a:ext uri="{FF2B5EF4-FFF2-40B4-BE49-F238E27FC236}">
                <a16:creationId xmlns:a16="http://schemas.microsoft.com/office/drawing/2014/main" id="{D728A3FC-A42A-45DA-BE6B-F8998FF52727}"/>
              </a:ext>
            </a:extLst>
          </p:cNvPr>
          <p:cNvSpPr txBox="1"/>
          <p:nvPr/>
        </p:nvSpPr>
        <p:spPr>
          <a:xfrm>
            <a:off x="565275"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solidFill>
                  <a:srgbClr val="0070C0"/>
                </a:solidFill>
              </a:rPr>
              <a:t>int</a:t>
            </a:r>
            <a:r>
              <a:rPr lang="en-US" altLang="zh-CN" sz="1600" b="1" dirty="0">
                <a:solidFill>
                  <a:srgbClr val="0070C0"/>
                </a:solidFill>
              </a:rPr>
              <a:t> main()  {</a:t>
            </a:r>
          </a:p>
          <a:p>
            <a:r>
              <a:rPr lang="en-US" altLang="zh-CN" sz="1600" b="1" dirty="0">
                <a:solidFill>
                  <a:srgbClr val="0070C0"/>
                </a:solidFill>
              </a:rPr>
              <a:t>    </a:t>
            </a:r>
            <a:r>
              <a:rPr lang="en-US" altLang="zh-CN" sz="1600" b="1" dirty="0" err="1">
                <a:solidFill>
                  <a:srgbClr val="0070C0"/>
                </a:solidFill>
              </a:rPr>
              <a:t>pid_t</a:t>
            </a:r>
            <a:r>
              <a:rPr lang="en-US" altLang="zh-CN" sz="1600" b="1" dirty="0">
                <a:solidFill>
                  <a:srgbClr val="0070C0"/>
                </a:solidFill>
              </a:rPr>
              <a:t> </a:t>
            </a:r>
            <a:r>
              <a:rPr lang="en-US" altLang="zh-CN" sz="1600" b="1" dirty="0" err="1">
                <a:solidFill>
                  <a:srgbClr val="0070C0"/>
                </a:solidFill>
              </a:rPr>
              <a:t>pid</a:t>
            </a:r>
            <a:r>
              <a:rPr lang="en-US" altLang="zh-CN" sz="1600" b="1" dirty="0">
                <a:solidFill>
                  <a:srgbClr val="0070C0"/>
                </a:solidFill>
              </a:rPr>
              <a:t>;  // </a:t>
            </a:r>
            <a:r>
              <a:rPr lang="zh-CN" altLang="en-US" sz="1600" b="1" dirty="0">
                <a:solidFill>
                  <a:srgbClr val="0070C0"/>
                </a:solidFill>
                <a:latin typeface="微软雅黑" panose="020B0503020204020204" pitchFamily="34" charset="-122"/>
                <a:ea typeface="微软雅黑" panose="020B0503020204020204" pitchFamily="34" charset="-122"/>
              </a:rPr>
              <a:t>蓝色部分先执行</a:t>
            </a:r>
            <a:endParaRPr lang="en-US" altLang="zh-CN" sz="1600" b="1" dirty="0">
              <a:solidFill>
                <a:srgbClr val="0070C0"/>
              </a:solidFill>
              <a:latin typeface="微软雅黑" panose="020B0503020204020204" pitchFamily="34" charset="-122"/>
              <a:ea typeface="微软雅黑" panose="020B0503020204020204" pitchFamily="34" charset="-122"/>
            </a:endParaRPr>
          </a:p>
          <a:p>
            <a:endParaRPr lang="en-US" altLang="zh-CN" sz="1600" b="1" dirty="0"/>
          </a:p>
          <a:p>
            <a:r>
              <a:rPr lang="en-US" altLang="zh-CN" sz="1600" b="1" dirty="0"/>
              <a:t>    </a:t>
            </a:r>
            <a:r>
              <a:rPr lang="en-US" altLang="zh-CN" sz="1600" b="1" err="1">
                <a:solidFill>
                  <a:srgbClr val="0070C0"/>
                </a:solidFill>
              </a:rPr>
              <a:t>printf</a:t>
            </a:r>
            <a:r>
              <a:rPr lang="en-US" altLang="zh-CN" sz="1600" b="1">
                <a:solidFill>
                  <a:srgbClr val="0070C0"/>
                </a:solidFill>
              </a:rPr>
              <a:t>("I </a:t>
            </a:r>
            <a:r>
              <a:rPr lang="en-US" altLang="zh-CN" sz="1600" b="1" dirty="0">
                <a:solidFill>
                  <a:srgbClr val="0070C0"/>
                </a:solidFill>
              </a:rPr>
              <a:t>am parent, no child now</a:t>
            </a:r>
            <a:r>
              <a:rPr lang="en-US" altLang="zh-CN" sz="1600" b="1">
                <a:solidFill>
                  <a:srgbClr val="0070C0"/>
                </a:solidFill>
              </a:rPr>
              <a:t>\n");</a:t>
            </a:r>
            <a:endParaRPr lang="en-US" altLang="zh-CN" sz="1600" b="1" dirty="0">
              <a:solidFill>
                <a:srgbClr val="0070C0"/>
              </a:solidFill>
            </a:endParaRPr>
          </a:p>
          <a:p>
            <a:r>
              <a:rPr lang="en-US" altLang="zh-CN" sz="1600" b="1" dirty="0"/>
              <a:t>    </a:t>
            </a:r>
            <a:r>
              <a:rPr lang="en-US" altLang="zh-CN" sz="1600" b="1" dirty="0" err="1">
                <a:solidFill>
                  <a:srgbClr val="00B050"/>
                </a:solidFill>
              </a:rPr>
              <a:t>pid</a:t>
            </a:r>
            <a:r>
              <a:rPr lang="en-US" altLang="zh-CN" sz="1600" b="1" dirty="0">
                <a:solidFill>
                  <a:srgbClr val="00B050"/>
                </a:solidFill>
              </a:rPr>
              <a:t> = </a:t>
            </a:r>
            <a:r>
              <a:rPr lang="en-US" altLang="zh-CN" sz="1600" b="1" dirty="0">
                <a:solidFill>
                  <a:srgbClr val="0070C0"/>
                </a:solidFill>
              </a:rPr>
              <a:t>fork();   /* fork a child process */</a:t>
            </a:r>
          </a:p>
          <a:p>
            <a:r>
              <a:rPr lang="en-US" altLang="zh-CN" sz="1600" b="1" dirty="0"/>
              <a:t>    </a:t>
            </a:r>
            <a:r>
              <a:rPr lang="en-US" altLang="zh-CN" sz="1600" b="1" dirty="0">
                <a:solidFill>
                  <a:srgbClr val="00B050"/>
                </a:solidFill>
              </a:rPr>
              <a:t>if (</a:t>
            </a:r>
            <a:r>
              <a:rPr lang="en-US" altLang="zh-CN" sz="1600" b="1" dirty="0" err="1">
                <a:solidFill>
                  <a:srgbClr val="00B050"/>
                </a:solidFill>
              </a:rPr>
              <a:t>pid</a:t>
            </a:r>
            <a:r>
              <a:rPr lang="en-US" altLang="zh-CN" sz="1600" b="1" dirty="0">
                <a:solidFill>
                  <a:srgbClr val="00B05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00B050"/>
                </a:solidFill>
              </a:rPr>
              <a:t>else if (</a:t>
            </a:r>
            <a:r>
              <a:rPr lang="en-US" altLang="zh-CN" sz="1600" b="1" dirty="0" err="1">
                <a:solidFill>
                  <a:srgbClr val="00B050"/>
                </a:solidFill>
              </a:rPr>
              <a:t>pid</a:t>
            </a:r>
            <a:r>
              <a:rPr lang="en-US" altLang="zh-CN" sz="1600" b="1" dirty="0">
                <a:solidFill>
                  <a:srgbClr val="00B050"/>
                </a:solidFill>
              </a:rPr>
              <a:t> == 0)     /* child process */</a:t>
            </a:r>
          </a:p>
          <a:p>
            <a:r>
              <a:rPr lang="en-US" altLang="zh-CN" sz="1600" b="1" dirty="0"/>
              <a:t>        </a:t>
            </a:r>
            <a:r>
              <a:rPr lang="en-US" altLang="zh-CN" sz="1600" b="1" err="1"/>
              <a:t>printf</a:t>
            </a:r>
            <a:r>
              <a:rPr lang="en-US" altLang="zh-CN" sz="1600" b="1"/>
              <a:t>("I </a:t>
            </a:r>
            <a:r>
              <a:rPr lang="en-US" altLang="zh-CN" sz="1600" b="1" dirty="0"/>
              <a:t>am child\n");</a:t>
            </a:r>
          </a:p>
          <a:p>
            <a:r>
              <a:rPr lang="en-US" altLang="zh-CN" sz="1600" b="1" dirty="0">
                <a:solidFill>
                  <a:srgbClr val="0070C0"/>
                </a:solidFill>
              </a:rPr>
              <a:t>    </a:t>
            </a:r>
            <a:r>
              <a:rPr lang="en-US" altLang="zh-CN" sz="1600" b="1" dirty="0">
                <a:solidFill>
                  <a:srgbClr val="00B050"/>
                </a:solidFill>
              </a:rPr>
              <a:t>else {     /* parent process */</a:t>
            </a:r>
          </a:p>
          <a:p>
            <a:r>
              <a:rPr lang="en-US" altLang="zh-CN" sz="1600" b="1" dirty="0"/>
              <a:t>        /* parent wait for child to complete */</a:t>
            </a:r>
          </a:p>
          <a:p>
            <a:r>
              <a:rPr lang="en-US" altLang="zh-CN" sz="1600" b="1" dirty="0"/>
              <a:t>        </a:t>
            </a:r>
            <a:r>
              <a:rPr lang="en-US" altLang="zh-CN" sz="1600" b="1" dirty="0">
                <a:solidFill>
                  <a:srgbClr val="00B050"/>
                </a:solidFill>
              </a:rPr>
              <a:t>wait(NULL);</a:t>
            </a:r>
          </a:p>
          <a:p>
            <a:r>
              <a:rPr lang="en-US" altLang="zh-CN" sz="1600" b="1" dirty="0">
                <a:solidFill>
                  <a:srgbClr val="0070C0"/>
                </a:solidFill>
              </a:rPr>
              <a:t>        </a:t>
            </a:r>
            <a:r>
              <a:rPr lang="en-US" altLang="zh-CN" sz="1600" b="1" dirty="0" err="1">
                <a:solidFill>
                  <a:srgbClr val="7030A0"/>
                </a:solidFill>
              </a:rPr>
              <a:t>printf</a:t>
            </a:r>
            <a:r>
              <a:rPr lang="en-US" altLang="zh-CN" sz="1600" b="1" dirty="0">
                <a:solidFill>
                  <a:srgbClr val="7030A0"/>
                </a:solidFill>
              </a:rPr>
              <a:t>("Child complete\n");</a:t>
            </a:r>
          </a:p>
          <a:p>
            <a:r>
              <a:rPr lang="en-US" altLang="zh-CN" sz="1600" b="1" dirty="0"/>
              <a:t>    }</a:t>
            </a:r>
          </a:p>
          <a:p>
            <a:endParaRPr lang="en-US" altLang="zh-CN" sz="1600" b="1" dirty="0"/>
          </a:p>
          <a:p>
            <a:r>
              <a:rPr lang="en-US" altLang="zh-CN" sz="1600" b="1" dirty="0"/>
              <a:t>    </a:t>
            </a:r>
            <a:r>
              <a:rPr lang="en-US" altLang="zh-CN" sz="1600" b="1" dirty="0">
                <a:solidFill>
                  <a:srgbClr val="7030A0"/>
                </a:solidFill>
              </a:rPr>
              <a:t>return 0;  //</a:t>
            </a:r>
            <a:r>
              <a:rPr lang="zh-CN" altLang="en-US" sz="1600" b="1" dirty="0">
                <a:solidFill>
                  <a:srgbClr val="7030A0"/>
                </a:solidFill>
              </a:rPr>
              <a:t> </a:t>
            </a:r>
            <a:r>
              <a:rPr lang="zh-CN" altLang="en-US" sz="1600" b="1" dirty="0">
                <a:solidFill>
                  <a:srgbClr val="7030A0"/>
                </a:solidFill>
                <a:latin typeface="微软雅黑" panose="020B0503020204020204" pitchFamily="34" charset="-122"/>
                <a:ea typeface="微软雅黑" panose="020B0503020204020204" pitchFamily="34" charset="-122"/>
              </a:rPr>
              <a:t>紫色部分在红色部分之后执行</a:t>
            </a:r>
            <a:endParaRPr lang="en-US" altLang="zh-CN" sz="1600" b="1" dirty="0">
              <a:solidFill>
                <a:srgbClr val="7030A0"/>
              </a:solidFill>
              <a:latin typeface="微软雅黑" panose="020B0503020204020204" pitchFamily="34" charset="-122"/>
              <a:ea typeface="微软雅黑" panose="020B0503020204020204" pitchFamily="34" charset="-122"/>
            </a:endParaRPr>
          </a:p>
          <a:p>
            <a:r>
              <a:rPr lang="en-US" altLang="zh-CN" sz="1600" b="1" dirty="0"/>
              <a:t>}</a:t>
            </a:r>
          </a:p>
        </p:txBody>
      </p:sp>
      <p:sp>
        <p:nvSpPr>
          <p:cNvPr id="5" name="文本框 4">
            <a:extLst>
              <a:ext uri="{FF2B5EF4-FFF2-40B4-BE49-F238E27FC236}">
                <a16:creationId xmlns:a16="http://schemas.microsoft.com/office/drawing/2014/main" id="{A87F4B24-0D0D-4FF8-9E17-44D763EDD37C}"/>
              </a:ext>
            </a:extLst>
          </p:cNvPr>
          <p:cNvSpPr txBox="1"/>
          <p:nvPr/>
        </p:nvSpPr>
        <p:spPr>
          <a:xfrm>
            <a:off x="6285472" y="978724"/>
            <a:ext cx="5341255" cy="5509200"/>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a:solidFill>
                  <a:srgbClr val="0070C0">
                    <a:alpha val="50000"/>
                  </a:srgbClr>
                </a:solidFill>
              </a:rPr>
              <a:t>int main()  {</a:t>
            </a:r>
          </a:p>
          <a:p>
            <a:r>
              <a:rPr lang="en-US" altLang="zh-CN" sz="1600" b="1" dirty="0">
                <a:solidFill>
                  <a:srgbClr val="0070C0">
                    <a:alpha val="50000"/>
                  </a:srgbClr>
                </a:solidFill>
              </a:rPr>
              <a:t>    </a:t>
            </a:r>
            <a:r>
              <a:rPr lang="en-US" altLang="zh-CN" sz="1600" b="1" dirty="0" err="1">
                <a:solidFill>
                  <a:srgbClr val="0070C0">
                    <a:alpha val="50000"/>
                  </a:srgbClr>
                </a:solidFill>
              </a:rPr>
              <a:t>pid_t</a:t>
            </a:r>
            <a:r>
              <a:rPr lang="en-US" altLang="zh-CN" sz="1600" b="1" dirty="0">
                <a:solidFill>
                  <a:srgbClr val="0070C0">
                    <a:alpha val="50000"/>
                  </a:srgbClr>
                </a:solidFill>
              </a:rPr>
              <a:t> </a:t>
            </a:r>
            <a:r>
              <a:rPr lang="en-US" altLang="zh-CN" sz="1600" b="1" dirty="0" err="1">
                <a:solidFill>
                  <a:srgbClr val="0070C0">
                    <a:alpha val="50000"/>
                  </a:srgbClr>
                </a:solidFill>
              </a:rPr>
              <a:t>pid</a:t>
            </a:r>
            <a:r>
              <a:rPr lang="en-US" altLang="zh-CN" sz="1600" b="1" dirty="0">
                <a:solidFill>
                  <a:srgbClr val="0070C0">
                    <a:alpha val="50000"/>
                  </a:srgbClr>
                </a:solidFill>
              </a:rPr>
              <a:t>;</a:t>
            </a:r>
            <a:r>
              <a:rPr lang="en-US" altLang="zh-CN" sz="1600" b="1" dirty="0">
                <a:solidFill>
                  <a:srgbClr val="0070C0"/>
                </a:solidFill>
              </a:rPr>
              <a:t> </a:t>
            </a:r>
            <a:r>
              <a:rPr lang="en-US" altLang="zh-CN" sz="1600" b="1" dirty="0">
                <a:solidFill>
                  <a:srgbClr val="0070C0">
                    <a:alpha val="50000"/>
                  </a:srgbClr>
                </a:solidFill>
              </a:rPr>
              <a:t>// </a:t>
            </a:r>
            <a:r>
              <a:rPr lang="zh-CN" altLang="en-US" sz="1600" b="1" dirty="0">
                <a:solidFill>
                  <a:srgbClr val="0070C0">
                    <a:alpha val="50000"/>
                  </a:srgbClr>
                </a:solidFill>
                <a:latin typeface="微软雅黑" panose="020B0503020204020204" pitchFamily="34" charset="-122"/>
                <a:ea typeface="微软雅黑" panose="020B0503020204020204" pitchFamily="34" charset="-122"/>
              </a:rPr>
              <a:t>浅蓝色部分为子进程宛如已执行</a:t>
            </a:r>
            <a:endParaRPr lang="en-US" altLang="zh-CN" sz="1600" b="1" dirty="0">
              <a:solidFill>
                <a:srgbClr val="0070C0">
                  <a:alpha val="50000"/>
                </a:srgbClr>
              </a:solidFill>
            </a:endParaRPr>
          </a:p>
          <a:p>
            <a:endParaRPr lang="en-US" altLang="zh-CN" sz="1600" b="1" dirty="0">
              <a:solidFill>
                <a:srgbClr val="0070C0">
                  <a:alpha val="50000"/>
                </a:srgbClr>
              </a:solidFill>
            </a:endParaRPr>
          </a:p>
          <a:p>
            <a:r>
              <a:rPr lang="en-US" altLang="zh-CN" sz="1600" b="1" dirty="0">
                <a:solidFill>
                  <a:srgbClr val="0070C0">
                    <a:alpha val="50000"/>
                  </a:srgbClr>
                </a:solidFill>
              </a:rPr>
              <a:t>    </a:t>
            </a:r>
            <a:r>
              <a:rPr lang="en-US" altLang="zh-CN" sz="1600" b="1" err="1">
                <a:solidFill>
                  <a:srgbClr val="0070C0">
                    <a:alpha val="50000"/>
                  </a:srgbClr>
                </a:solidFill>
              </a:rPr>
              <a:t>printf</a:t>
            </a:r>
            <a:r>
              <a:rPr lang="en-US" altLang="zh-CN" sz="1600" b="1">
                <a:solidFill>
                  <a:srgbClr val="0070C0">
                    <a:alpha val="50000"/>
                  </a:srgbClr>
                </a:solidFill>
              </a:rPr>
              <a:t>("I </a:t>
            </a:r>
            <a:r>
              <a:rPr lang="en-US" altLang="zh-CN" sz="1600" b="1" dirty="0">
                <a:solidFill>
                  <a:srgbClr val="0070C0">
                    <a:alpha val="50000"/>
                  </a:srgbClr>
                </a:solidFill>
              </a:rPr>
              <a:t>am parent, no child now\n");</a:t>
            </a:r>
          </a:p>
          <a:p>
            <a:r>
              <a:rPr lang="en-US" altLang="zh-CN" sz="1600" b="1" dirty="0"/>
              <a:t>    </a:t>
            </a:r>
            <a:r>
              <a:rPr lang="en-US" altLang="zh-CN" sz="1600" b="1" dirty="0" err="1">
                <a:solidFill>
                  <a:srgbClr val="FF0000"/>
                </a:solidFill>
              </a:rPr>
              <a:t>pid</a:t>
            </a:r>
            <a:r>
              <a:rPr lang="en-US" altLang="zh-CN" sz="1600" b="1" dirty="0">
                <a:solidFill>
                  <a:srgbClr val="FF0000"/>
                </a:solidFill>
              </a:rPr>
              <a:t> = </a:t>
            </a:r>
            <a:r>
              <a:rPr lang="en-US" altLang="zh-CN" sz="1600" b="1" dirty="0">
                <a:solidFill>
                  <a:srgbClr val="0070C0">
                    <a:alpha val="50000"/>
                  </a:srgbClr>
                </a:solidFill>
              </a:rPr>
              <a:t>fork();   /* fork a child process */</a:t>
            </a:r>
          </a:p>
          <a:p>
            <a:r>
              <a:rPr lang="en-US" altLang="zh-CN" sz="1600" b="1" dirty="0"/>
              <a:t>    </a:t>
            </a:r>
            <a:r>
              <a:rPr lang="en-US" altLang="zh-CN" sz="1600" b="1" dirty="0">
                <a:solidFill>
                  <a:srgbClr val="FF0000"/>
                </a:solidFill>
              </a:rPr>
              <a:t>if (</a:t>
            </a:r>
            <a:r>
              <a:rPr lang="en-US" altLang="zh-CN" sz="1600" b="1" dirty="0" err="1">
                <a:solidFill>
                  <a:srgbClr val="FF0000"/>
                </a:solidFill>
              </a:rPr>
              <a:t>pid</a:t>
            </a:r>
            <a:r>
              <a:rPr lang="en-US" altLang="zh-CN" sz="1600" b="1" dirty="0">
                <a:solidFill>
                  <a:srgbClr val="FF0000"/>
                </a:solidFill>
              </a:rPr>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a:t>
            </a:r>
            <a:r>
              <a:rPr lang="en-US" altLang="zh-CN" sz="1600" b="1" dirty="0">
                <a:solidFill>
                  <a:srgbClr val="FF0000"/>
                </a:solidFill>
              </a:rPr>
              <a:t>else if (</a:t>
            </a:r>
            <a:r>
              <a:rPr lang="en-US" altLang="zh-CN" sz="1600" b="1" dirty="0" err="1">
                <a:solidFill>
                  <a:srgbClr val="FF0000"/>
                </a:solidFill>
              </a:rPr>
              <a:t>pid</a:t>
            </a:r>
            <a:r>
              <a:rPr lang="en-US" altLang="zh-CN" sz="1600" b="1" dirty="0">
                <a:solidFill>
                  <a:srgbClr val="FF0000"/>
                </a:solidFill>
              </a:rPr>
              <a:t> == 0)     /* child process */</a:t>
            </a:r>
          </a:p>
          <a:p>
            <a:r>
              <a:rPr lang="en-US" altLang="zh-CN" sz="1600" b="1" dirty="0"/>
              <a:t>        </a:t>
            </a:r>
            <a:r>
              <a:rPr lang="en-US" altLang="zh-CN" sz="1600" b="1" err="1">
                <a:solidFill>
                  <a:srgbClr val="FF0000"/>
                </a:solidFill>
              </a:rPr>
              <a:t>printf</a:t>
            </a:r>
            <a:r>
              <a:rPr lang="en-US" altLang="zh-CN" sz="1600" b="1">
                <a:solidFill>
                  <a:srgbClr val="FF0000"/>
                </a:solidFill>
              </a:rPr>
              <a:t>("I </a:t>
            </a:r>
            <a:r>
              <a:rPr lang="en-US" altLang="zh-CN" sz="1600" b="1" dirty="0">
                <a:solidFill>
                  <a:srgbClr val="FF0000"/>
                </a:solidFill>
              </a:rPr>
              <a:t>am child\n");</a:t>
            </a:r>
          </a:p>
          <a:p>
            <a:r>
              <a:rPr lang="en-US" altLang="zh-CN" sz="1600" b="1" dirty="0"/>
              <a:t>    else {     /* parent process */</a:t>
            </a:r>
          </a:p>
          <a:p>
            <a:r>
              <a:rPr lang="en-US" altLang="zh-CN" sz="1600" b="1" dirty="0"/>
              <a:t>        /* parent wait for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solidFill>
                  <a:srgbClr val="FF0000"/>
                </a:solidFill>
              </a:rPr>
              <a:t>    return 0;  //</a:t>
            </a:r>
            <a:r>
              <a:rPr lang="zh-CN" altLang="en-US" sz="1600" b="1" dirty="0">
                <a:solidFill>
                  <a:srgbClr val="FF0000"/>
                </a:solidFill>
              </a:rPr>
              <a:t> </a:t>
            </a:r>
            <a:r>
              <a:rPr lang="zh-CN" altLang="en-US" sz="1600" b="1" dirty="0">
                <a:solidFill>
                  <a:srgbClr val="FF0000"/>
                </a:solidFill>
                <a:latin typeface="微软雅黑" panose="020B0503020204020204" pitchFamily="34" charset="-122"/>
                <a:ea typeface="微软雅黑" panose="020B0503020204020204" pitchFamily="34" charset="-122"/>
              </a:rPr>
              <a:t>红</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00B050"/>
                </a:solidFill>
                <a:latin typeface="微软雅黑" panose="020B0503020204020204" pitchFamily="34" charset="-122"/>
                <a:ea typeface="微软雅黑" panose="020B0503020204020204" pitchFamily="34" charset="-122"/>
              </a:rPr>
              <a:t>绿</a:t>
            </a:r>
            <a:r>
              <a:rPr lang="zh-CN" altLang="en-US" sz="1600" b="1" dirty="0">
                <a:latin typeface="微软雅黑" panose="020B0503020204020204" pitchFamily="34" charset="-122"/>
                <a:ea typeface="微软雅黑" panose="020B0503020204020204" pitchFamily="34" charset="-122"/>
              </a:rPr>
              <a:t>部分执行顺序看调度情况</a:t>
            </a:r>
            <a:endParaRPr lang="en-US" altLang="zh-CN" sz="1600" b="1" dirty="0">
              <a:latin typeface="微软雅黑" panose="020B0503020204020204" pitchFamily="34" charset="-122"/>
              <a:ea typeface="微软雅黑" panose="020B0503020204020204" pitchFamily="34" charset="-122"/>
            </a:endParaRPr>
          </a:p>
          <a:p>
            <a:r>
              <a:rPr lang="en-US" altLang="zh-CN" sz="1600" b="1" dirty="0"/>
              <a:t>}</a:t>
            </a:r>
          </a:p>
        </p:txBody>
      </p:sp>
      <p:sp>
        <p:nvSpPr>
          <p:cNvPr id="6" name="文本框 5">
            <a:extLst>
              <a:ext uri="{FF2B5EF4-FFF2-40B4-BE49-F238E27FC236}">
                <a16:creationId xmlns:a16="http://schemas.microsoft.com/office/drawing/2014/main" id="{42DA644F-F1BA-4433-9670-AC2B8FBEFEEA}"/>
              </a:ext>
            </a:extLst>
          </p:cNvPr>
          <p:cNvSpPr txBox="1"/>
          <p:nvPr/>
        </p:nvSpPr>
        <p:spPr>
          <a:xfrm>
            <a:off x="3645244" y="1208844"/>
            <a:ext cx="1983259"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Parent</a:t>
            </a:r>
            <a:endParaRPr lang="zh-CN" altLang="en-US" sz="2800" b="1" i="1" dirty="0">
              <a:solidFill>
                <a:srgbClr val="993300"/>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D217DE53-DB02-4433-A986-68419C54546B}"/>
              </a:ext>
            </a:extLst>
          </p:cNvPr>
          <p:cNvSpPr txBox="1"/>
          <p:nvPr/>
        </p:nvSpPr>
        <p:spPr>
          <a:xfrm>
            <a:off x="9638273" y="1208844"/>
            <a:ext cx="1680518" cy="523220"/>
          </a:xfrm>
          <a:prstGeom prst="rect">
            <a:avLst/>
          </a:prstGeom>
          <a:noFill/>
        </p:spPr>
        <p:txBody>
          <a:bodyPr wrap="square" rtlCol="0">
            <a:spAutoFit/>
          </a:bodyPr>
          <a:lstStyle/>
          <a:p>
            <a:r>
              <a:rPr lang="en-US" altLang="zh-CN" sz="2800" b="1" i="1" dirty="0">
                <a:solidFill>
                  <a:srgbClr val="993300"/>
                </a:solidFill>
                <a:effectLst>
                  <a:outerShdw blurRad="38100" dist="38100" dir="2700000" algn="tl">
                    <a:srgbClr val="000000">
                      <a:alpha val="43137"/>
                    </a:srgbClr>
                  </a:outerShdw>
                </a:effectLst>
              </a:rPr>
              <a:t>Child</a:t>
            </a:r>
            <a:endParaRPr lang="zh-CN" altLang="en-US" sz="2800" b="1" i="1" dirty="0">
              <a:solidFill>
                <a:srgbClr val="99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25289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20950" y="161926"/>
            <a:ext cx="8229600" cy="576263"/>
          </a:xfrm>
        </p:spPr>
        <p:txBody>
          <a:bodyPr/>
          <a:lstStyle/>
          <a:p>
            <a:pPr eaLnBrk="1" hangingPunct="1"/>
            <a:r>
              <a:rPr lang="en-US" altLang="en-US"/>
              <a:t>C Program Forking Separate Process</a:t>
            </a:r>
          </a:p>
        </p:txBody>
      </p:sp>
      <p:sp>
        <p:nvSpPr>
          <p:cNvPr id="4" name="文本框 3">
            <a:extLst>
              <a:ext uri="{FF2B5EF4-FFF2-40B4-BE49-F238E27FC236}">
                <a16:creationId xmlns:a16="http://schemas.microsoft.com/office/drawing/2014/main" id="{D728A3FC-A42A-45DA-BE6B-F8998FF52727}"/>
              </a:ext>
            </a:extLst>
          </p:cNvPr>
          <p:cNvSpPr txBox="1"/>
          <p:nvPr/>
        </p:nvSpPr>
        <p:spPr>
          <a:xfrm>
            <a:off x="3450578" y="984903"/>
            <a:ext cx="7493062" cy="5262979"/>
          </a:xfrm>
          <a:prstGeom prst="rect">
            <a:avLst/>
          </a:prstGeom>
          <a:noFill/>
        </p:spPr>
        <p:txBody>
          <a:bodyPr wrap="square" rtlCol="0">
            <a:spAutoFit/>
          </a:bodyPr>
          <a:lstStyle/>
          <a:p>
            <a:r>
              <a:rPr lang="en-US" altLang="zh-CN" sz="1600" b="1" dirty="0"/>
              <a:t>#include &lt;sys/</a:t>
            </a:r>
            <a:r>
              <a:rPr lang="en-US" altLang="zh-CN" sz="1600" b="1" dirty="0" err="1"/>
              <a:t>types.h</a:t>
            </a:r>
            <a:r>
              <a:rPr lang="en-US" altLang="zh-CN" sz="1600" b="1" dirty="0"/>
              <a:t>&gt;</a:t>
            </a:r>
          </a:p>
          <a:p>
            <a:r>
              <a:rPr lang="en-US" altLang="zh-CN" sz="1600" b="1" dirty="0"/>
              <a:t>#include &lt;</a:t>
            </a:r>
            <a:r>
              <a:rPr lang="en-US" altLang="zh-CN" sz="1600" b="1" dirty="0" err="1"/>
              <a:t>stdio.h</a:t>
            </a:r>
            <a:r>
              <a:rPr lang="en-US" altLang="zh-CN" sz="1600" b="1" dirty="0"/>
              <a:t>&gt;</a:t>
            </a:r>
          </a:p>
          <a:p>
            <a:r>
              <a:rPr lang="en-US" altLang="zh-CN" sz="1600" b="1" dirty="0"/>
              <a:t>#include &lt;</a:t>
            </a:r>
            <a:r>
              <a:rPr lang="en-US" altLang="zh-CN" sz="1600" b="1" dirty="0" err="1"/>
              <a:t>unistd.h</a:t>
            </a:r>
            <a:r>
              <a:rPr lang="en-US" altLang="zh-CN" sz="1600" b="1" dirty="0"/>
              <a:t>&gt;</a:t>
            </a:r>
          </a:p>
          <a:p>
            <a:r>
              <a:rPr lang="en-US" altLang="zh-CN" sz="1600" b="1" dirty="0" err="1"/>
              <a:t>int</a:t>
            </a:r>
            <a:r>
              <a:rPr lang="en-US" altLang="zh-CN" sz="1600" b="1" dirty="0"/>
              <a:t> main()  {</a:t>
            </a:r>
          </a:p>
          <a:p>
            <a:r>
              <a:rPr lang="en-US" altLang="zh-CN" sz="1600" b="1" dirty="0"/>
              <a:t>    </a:t>
            </a:r>
            <a:r>
              <a:rPr lang="en-US" altLang="zh-CN" sz="1600" b="1" dirty="0" err="1"/>
              <a:t>pid_t</a:t>
            </a:r>
            <a:r>
              <a:rPr lang="en-US" altLang="zh-CN" sz="1600" b="1" dirty="0"/>
              <a:t> </a:t>
            </a:r>
            <a:r>
              <a:rPr lang="en-US" altLang="zh-CN" sz="1600" b="1" dirty="0" err="1"/>
              <a:t>pid</a:t>
            </a:r>
            <a:r>
              <a:rPr lang="en-US" altLang="zh-CN" sz="1600" b="1" dirty="0"/>
              <a:t>;</a:t>
            </a:r>
          </a:p>
          <a:p>
            <a:endParaRPr lang="en-US" altLang="zh-CN" sz="1600" b="1" dirty="0"/>
          </a:p>
          <a:p>
            <a:r>
              <a:rPr lang="en-US" altLang="zh-CN" sz="1600" b="1" dirty="0"/>
              <a:t>    </a:t>
            </a:r>
            <a:r>
              <a:rPr lang="en-US" altLang="zh-CN" sz="1600" b="1" dirty="0" err="1"/>
              <a:t>pid</a:t>
            </a:r>
            <a:r>
              <a:rPr lang="en-US" altLang="zh-CN" sz="1600" b="1" dirty="0"/>
              <a:t> = fork();     /* fork a child process */</a:t>
            </a:r>
          </a:p>
          <a:p>
            <a:r>
              <a:rPr lang="en-US" altLang="zh-CN" sz="1600" b="1" dirty="0"/>
              <a:t>    if (</a:t>
            </a:r>
            <a:r>
              <a:rPr lang="en-US" altLang="zh-CN" sz="1600" b="1" dirty="0" err="1"/>
              <a:t>pid</a:t>
            </a:r>
            <a:r>
              <a:rPr lang="en-US" altLang="zh-CN" sz="1600" b="1" dirty="0"/>
              <a:t> &lt; 0) {    /* error occurred */</a:t>
            </a:r>
          </a:p>
          <a:p>
            <a:r>
              <a:rPr lang="en-US" altLang="zh-CN" sz="1600" b="1" dirty="0"/>
              <a:t>        </a:t>
            </a:r>
            <a:r>
              <a:rPr lang="en-US" altLang="zh-CN" sz="1600" b="1" dirty="0" err="1"/>
              <a:t>fprintf</a:t>
            </a:r>
            <a:r>
              <a:rPr lang="en-US" altLang="zh-CN" sz="1600" b="1" dirty="0"/>
              <a:t>(stderr, "Fork failed\n");</a:t>
            </a:r>
          </a:p>
          <a:p>
            <a:r>
              <a:rPr lang="en-US" altLang="zh-CN" sz="1600" b="1" dirty="0"/>
              <a:t>        return 1;</a:t>
            </a:r>
          </a:p>
          <a:p>
            <a:r>
              <a:rPr lang="en-US" altLang="zh-CN" sz="1600" b="1" dirty="0"/>
              <a:t>    }</a:t>
            </a:r>
          </a:p>
          <a:p>
            <a:r>
              <a:rPr lang="en-US" altLang="zh-CN" sz="1600" b="1" dirty="0"/>
              <a:t>    else if (</a:t>
            </a:r>
            <a:r>
              <a:rPr lang="en-US" altLang="zh-CN" sz="1600" b="1" dirty="0" err="1"/>
              <a:t>pid</a:t>
            </a:r>
            <a:r>
              <a:rPr lang="en-US" altLang="zh-CN" sz="1600" b="1" dirty="0"/>
              <a:t> == 0)     /* child process */</a:t>
            </a:r>
          </a:p>
          <a:p>
            <a:r>
              <a:rPr lang="en-US" altLang="zh-CN" sz="1600" b="1" dirty="0"/>
              <a:t>        </a:t>
            </a:r>
            <a:r>
              <a:rPr lang="en-US" altLang="zh-CN" sz="1600" b="1" dirty="0" err="1"/>
              <a:t>execlp</a:t>
            </a:r>
            <a:r>
              <a:rPr lang="en-US" altLang="zh-CN" sz="1600" b="1" dirty="0"/>
              <a:t>(“ls”, “ls”, “/”, (char</a:t>
            </a:r>
            <a:r>
              <a:rPr lang="zh-CN" altLang="en-US" sz="1600" b="1" dirty="0"/>
              <a:t> </a:t>
            </a:r>
            <a:r>
              <a:rPr lang="en-US" altLang="zh-CN" sz="1600" b="1" dirty="0"/>
              <a:t>*)NULL);</a:t>
            </a:r>
          </a:p>
          <a:p>
            <a:r>
              <a:rPr lang="en-US" altLang="zh-CN" sz="1600" b="1" dirty="0"/>
              <a:t>    else {     /* parent process */</a:t>
            </a:r>
          </a:p>
          <a:p>
            <a:r>
              <a:rPr lang="en-US" altLang="zh-CN" sz="1600" b="1" dirty="0"/>
              <a:t>        /* parent will wait for the child to complete */</a:t>
            </a:r>
          </a:p>
          <a:p>
            <a:r>
              <a:rPr lang="en-US" altLang="zh-CN" sz="1600" b="1" dirty="0"/>
              <a:t>        wait(NULL);</a:t>
            </a:r>
          </a:p>
          <a:p>
            <a:r>
              <a:rPr lang="en-US" altLang="zh-CN" sz="1600" b="1" dirty="0"/>
              <a:t>        </a:t>
            </a:r>
            <a:r>
              <a:rPr lang="en-US" altLang="zh-CN" sz="1600" b="1" dirty="0" err="1"/>
              <a:t>printf</a:t>
            </a:r>
            <a:r>
              <a:rPr lang="en-US" altLang="zh-CN" sz="1600" b="1" dirty="0"/>
              <a:t>("Child complete\n");</a:t>
            </a:r>
          </a:p>
          <a:p>
            <a:r>
              <a:rPr lang="en-US" altLang="zh-CN" sz="1600" b="1" dirty="0"/>
              <a:t>    }</a:t>
            </a:r>
          </a:p>
          <a:p>
            <a:endParaRPr lang="en-US" altLang="zh-CN" sz="1600" b="1" dirty="0"/>
          </a:p>
          <a:p>
            <a:r>
              <a:rPr lang="en-US" altLang="zh-CN" sz="1600" b="1" dirty="0"/>
              <a:t>    return 0;</a:t>
            </a:r>
          </a:p>
          <a:p>
            <a:r>
              <a:rPr lang="en-US" altLang="zh-CN" sz="1600" b="1" dirty="0"/>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4252D-2356-457F-B9F3-0ABD5EE5B2A0}"/>
              </a:ext>
            </a:extLst>
          </p:cNvPr>
          <p:cNvSpPr>
            <a:spLocks noGrp="1"/>
          </p:cNvSpPr>
          <p:nvPr>
            <p:ph type="title"/>
          </p:nvPr>
        </p:nvSpPr>
        <p:spPr/>
        <p:txBody>
          <a:bodyPr/>
          <a:lstStyle/>
          <a:p>
            <a:r>
              <a:rPr lang="en-US" altLang="zh-CN"/>
              <a:t>How Many Processes are Created?</a:t>
            </a:r>
            <a:endParaRPr lang="zh-CN" altLang="en-US"/>
          </a:p>
        </p:txBody>
      </p:sp>
      <p:sp>
        <p:nvSpPr>
          <p:cNvPr id="3" name="内容占位符 2">
            <a:extLst>
              <a:ext uri="{FF2B5EF4-FFF2-40B4-BE49-F238E27FC236}">
                <a16:creationId xmlns:a16="http://schemas.microsoft.com/office/drawing/2014/main" id="{ECCF0FE4-38EC-4A09-9231-A51D5A0CD355}"/>
              </a:ext>
            </a:extLst>
          </p:cNvPr>
          <p:cNvSpPr>
            <a:spLocks noGrp="1"/>
          </p:cNvSpPr>
          <p:nvPr>
            <p:ph idx="1"/>
          </p:nvPr>
        </p:nvSpPr>
        <p:spPr>
          <a:xfrm>
            <a:off x="4193931" y="996096"/>
            <a:ext cx="7174524" cy="5457458"/>
          </a:xfrm>
        </p:spPr>
        <p:txBody>
          <a:bodyPr/>
          <a:lstStyle/>
          <a:p>
            <a:pPr marL="0" indent="0">
              <a:buNone/>
            </a:pPr>
            <a:r>
              <a:rPr lang="en-US" altLang="zh-CN" b="1"/>
              <a:t>int main()  {      /* multi-fork.c */</a:t>
            </a:r>
          </a:p>
          <a:p>
            <a:pPr marL="0" indent="0">
              <a:buNone/>
            </a:pPr>
            <a:r>
              <a:rPr lang="en-US" altLang="zh-CN" b="1"/>
              <a:t>    printf("%d*\n", getpid());</a:t>
            </a:r>
          </a:p>
          <a:p>
            <a:pPr marL="0" indent="0">
              <a:buNone/>
            </a:pPr>
            <a:r>
              <a:rPr lang="en-US" altLang="zh-CN" b="1"/>
              <a:t>    fork();</a:t>
            </a:r>
          </a:p>
          <a:p>
            <a:pPr marL="0" indent="0">
              <a:buNone/>
            </a:pPr>
            <a:endParaRPr lang="en-US" altLang="zh-CN" b="1"/>
          </a:p>
          <a:p>
            <a:pPr marL="0" indent="0">
              <a:buNone/>
            </a:pPr>
            <a:r>
              <a:rPr lang="en-US" altLang="zh-CN" b="1"/>
              <a:t>    printf("%d**\n", getpid());</a:t>
            </a:r>
          </a:p>
          <a:p>
            <a:pPr marL="0" indent="0">
              <a:buNone/>
            </a:pPr>
            <a:r>
              <a:rPr lang="en-US" altLang="zh-CN" b="1"/>
              <a:t>    fork();</a:t>
            </a:r>
          </a:p>
          <a:p>
            <a:pPr marL="0" indent="0">
              <a:buNone/>
            </a:pPr>
            <a:endParaRPr lang="en-US" altLang="zh-CN" b="1"/>
          </a:p>
          <a:p>
            <a:pPr marL="0" indent="0">
              <a:buNone/>
            </a:pPr>
            <a:r>
              <a:rPr lang="en-US" altLang="zh-CN" b="1"/>
              <a:t>    printf("%d***\n", getpid());</a:t>
            </a:r>
          </a:p>
          <a:p>
            <a:pPr marL="0" indent="0">
              <a:buNone/>
            </a:pPr>
            <a:r>
              <a:rPr lang="en-US" altLang="zh-CN" b="1"/>
              <a:t>    fork();</a:t>
            </a:r>
          </a:p>
          <a:p>
            <a:pPr marL="0" indent="0">
              <a:buNone/>
            </a:pPr>
            <a:r>
              <a:rPr lang="en-US" altLang="zh-CN" b="1"/>
              <a:t>	</a:t>
            </a:r>
          </a:p>
          <a:p>
            <a:pPr marL="0" indent="0">
              <a:buNone/>
            </a:pPr>
            <a:r>
              <a:rPr lang="en-US" altLang="zh-CN" b="1"/>
              <a:t>    printf("%d****\n", getpid());</a:t>
            </a:r>
          </a:p>
          <a:p>
            <a:pPr marL="0" indent="0">
              <a:buNone/>
            </a:pPr>
            <a:endParaRPr lang="en-US" altLang="zh-CN" b="1"/>
          </a:p>
          <a:p>
            <a:pPr marL="0" indent="0">
              <a:buNone/>
            </a:pPr>
            <a:r>
              <a:rPr lang="en-US" altLang="zh-CN" b="1"/>
              <a:t>    sleep(15);</a:t>
            </a:r>
          </a:p>
          <a:p>
            <a:pPr marL="0" indent="0">
              <a:buNone/>
            </a:pPr>
            <a:r>
              <a:rPr lang="en-US" altLang="zh-CN" b="1"/>
              <a:t>    return 0;   }</a:t>
            </a:r>
            <a:endParaRPr lang="zh-CN" altLang="en-US" b="1"/>
          </a:p>
        </p:txBody>
      </p:sp>
    </p:spTree>
    <p:extLst>
      <p:ext uri="{BB962C8B-B14F-4D97-AF65-F5344CB8AC3E}">
        <p14:creationId xmlns:p14="http://schemas.microsoft.com/office/powerpoint/2010/main" val="2299932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B8FFF-A7EC-43C3-83AE-1326D4C8C082}"/>
              </a:ext>
            </a:extLst>
          </p:cNvPr>
          <p:cNvSpPr>
            <a:spLocks noGrp="1"/>
          </p:cNvSpPr>
          <p:nvPr>
            <p:ph type="title"/>
          </p:nvPr>
        </p:nvSpPr>
        <p:spPr/>
        <p:txBody>
          <a:bodyPr/>
          <a:lstStyle/>
          <a:p>
            <a:r>
              <a:rPr lang="en-US" altLang="zh-CN"/>
              <a:t>Terminal Display</a:t>
            </a:r>
            <a:endParaRPr lang="zh-CN" altLang="en-US"/>
          </a:p>
        </p:txBody>
      </p:sp>
      <p:sp>
        <p:nvSpPr>
          <p:cNvPr id="3" name="内容占位符 2">
            <a:extLst>
              <a:ext uri="{FF2B5EF4-FFF2-40B4-BE49-F238E27FC236}">
                <a16:creationId xmlns:a16="http://schemas.microsoft.com/office/drawing/2014/main" id="{EB462E17-82BD-4BB1-AF89-52FC488E1481}"/>
              </a:ext>
            </a:extLst>
          </p:cNvPr>
          <p:cNvSpPr>
            <a:spLocks noGrp="1"/>
          </p:cNvSpPr>
          <p:nvPr>
            <p:ph idx="1"/>
          </p:nvPr>
        </p:nvSpPr>
        <p:spPr>
          <a:xfrm>
            <a:off x="5073162" y="960927"/>
            <a:ext cx="6509238" cy="5721227"/>
          </a:xfrm>
        </p:spPr>
        <p:txBody>
          <a:bodyPr/>
          <a:lstStyle/>
          <a:p>
            <a:pPr marL="0" indent="0">
              <a:buNone/>
            </a:pPr>
            <a:r>
              <a:rPr lang="en-US" altLang="zh-CN" b="1"/>
              <a:t>2725*</a:t>
            </a:r>
          </a:p>
          <a:p>
            <a:pPr marL="0" indent="0">
              <a:buNone/>
            </a:pPr>
            <a:r>
              <a:rPr lang="en-US" altLang="zh-CN" b="1"/>
              <a:t>2725**</a:t>
            </a:r>
          </a:p>
          <a:p>
            <a:pPr marL="0" indent="0">
              <a:buNone/>
            </a:pPr>
            <a:r>
              <a:rPr lang="en-US" altLang="zh-CN" b="1"/>
              <a:t>2725***</a:t>
            </a:r>
          </a:p>
          <a:p>
            <a:pPr marL="0" indent="0">
              <a:buNone/>
            </a:pPr>
            <a:r>
              <a:rPr lang="en-US" altLang="zh-CN" b="1"/>
              <a:t>2727***</a:t>
            </a:r>
          </a:p>
          <a:p>
            <a:pPr marL="0" indent="0">
              <a:buNone/>
            </a:pPr>
            <a:r>
              <a:rPr lang="en-US" altLang="zh-CN" b="1"/>
              <a:t>2725****</a:t>
            </a:r>
          </a:p>
          <a:p>
            <a:pPr marL="0" indent="0">
              <a:buNone/>
            </a:pPr>
            <a:r>
              <a:rPr lang="en-US" altLang="zh-CN" b="1"/>
              <a:t>2726**</a:t>
            </a:r>
          </a:p>
          <a:p>
            <a:pPr marL="0" indent="0">
              <a:buNone/>
            </a:pPr>
            <a:r>
              <a:rPr lang="en-US" altLang="zh-CN" b="1"/>
              <a:t>2727****</a:t>
            </a:r>
          </a:p>
          <a:p>
            <a:pPr marL="0" indent="0">
              <a:buNone/>
            </a:pPr>
            <a:r>
              <a:rPr lang="en-US" altLang="zh-CN" b="1"/>
              <a:t>2728****</a:t>
            </a:r>
          </a:p>
          <a:p>
            <a:pPr marL="0" indent="0">
              <a:buNone/>
            </a:pPr>
            <a:r>
              <a:rPr lang="en-US" altLang="zh-CN" b="1"/>
              <a:t>2726***</a:t>
            </a:r>
          </a:p>
          <a:p>
            <a:pPr marL="0" indent="0">
              <a:buNone/>
            </a:pPr>
            <a:r>
              <a:rPr lang="en-US" altLang="zh-CN" b="1"/>
              <a:t>2726****</a:t>
            </a:r>
          </a:p>
          <a:p>
            <a:pPr marL="0" indent="0">
              <a:buNone/>
            </a:pPr>
            <a:r>
              <a:rPr lang="en-US" altLang="zh-CN" b="1"/>
              <a:t>2731****</a:t>
            </a:r>
          </a:p>
          <a:p>
            <a:pPr marL="0" indent="0">
              <a:buNone/>
            </a:pPr>
            <a:r>
              <a:rPr lang="en-US" altLang="zh-CN" b="1"/>
              <a:t>2729****</a:t>
            </a:r>
          </a:p>
          <a:p>
            <a:pPr marL="0" indent="0">
              <a:buNone/>
            </a:pPr>
            <a:r>
              <a:rPr lang="en-US" altLang="zh-CN" b="1"/>
              <a:t>2730***</a:t>
            </a:r>
          </a:p>
          <a:p>
            <a:pPr marL="0" indent="0">
              <a:buNone/>
            </a:pPr>
            <a:r>
              <a:rPr lang="en-US" altLang="zh-CN" b="1"/>
              <a:t>2730****</a:t>
            </a:r>
          </a:p>
          <a:p>
            <a:pPr marL="0" indent="0">
              <a:buNone/>
            </a:pPr>
            <a:r>
              <a:rPr lang="en-US" altLang="zh-CN" b="1"/>
              <a:t>2732****</a:t>
            </a:r>
          </a:p>
        </p:txBody>
      </p:sp>
    </p:spTree>
    <p:extLst>
      <p:ext uri="{BB962C8B-B14F-4D97-AF65-F5344CB8AC3E}">
        <p14:creationId xmlns:p14="http://schemas.microsoft.com/office/powerpoint/2010/main" val="2936786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504E7-4065-459C-AF7E-970CF3D80079}"/>
              </a:ext>
            </a:extLst>
          </p:cNvPr>
          <p:cNvSpPr>
            <a:spLocks noGrp="1"/>
          </p:cNvSpPr>
          <p:nvPr>
            <p:ph type="title"/>
          </p:nvPr>
        </p:nvSpPr>
        <p:spPr/>
        <p:txBody>
          <a:bodyPr/>
          <a:lstStyle/>
          <a:p>
            <a:r>
              <a:rPr lang="en-US" altLang="zh-CN"/>
              <a:t>ps –el Command Display(Another Terminal)</a:t>
            </a:r>
            <a:endParaRPr lang="zh-CN" altLang="en-US"/>
          </a:p>
        </p:txBody>
      </p:sp>
      <p:sp>
        <p:nvSpPr>
          <p:cNvPr id="3" name="内容占位符 2">
            <a:extLst>
              <a:ext uri="{FF2B5EF4-FFF2-40B4-BE49-F238E27FC236}">
                <a16:creationId xmlns:a16="http://schemas.microsoft.com/office/drawing/2014/main" id="{4A372B79-788F-4314-9CC2-F09FADD5C96D}"/>
              </a:ext>
            </a:extLst>
          </p:cNvPr>
          <p:cNvSpPr>
            <a:spLocks noGrp="1"/>
          </p:cNvSpPr>
          <p:nvPr>
            <p:ph idx="1"/>
          </p:nvPr>
        </p:nvSpPr>
        <p:spPr>
          <a:xfrm>
            <a:off x="1682262" y="1013682"/>
            <a:ext cx="9800491" cy="5487375"/>
          </a:xfrm>
        </p:spPr>
        <p:txBody>
          <a:bodyPr/>
          <a:lstStyle/>
          <a:p>
            <a:pPr marL="0" indent="0">
              <a:buNone/>
            </a:pPr>
            <a:r>
              <a:rPr lang="en-US" altLang="zh-CN" sz="2000" b="1"/>
              <a:t>F S   UID     PID    PPID  C PRI  NI ADDR SZ WCHAN  TTY TIME CMD</a:t>
            </a:r>
          </a:p>
          <a:p>
            <a:pPr marL="0" indent="0">
              <a:buNone/>
            </a:pPr>
            <a:r>
              <a:rPr lang="en-US" altLang="zh-CN" sz="2000" b="1"/>
              <a:t>…</a:t>
            </a:r>
          </a:p>
          <a:p>
            <a:pPr marL="0" indent="0">
              <a:buNone/>
            </a:pPr>
            <a:r>
              <a:rPr lang="en-US" altLang="zh-CN" sz="2000" b="1"/>
              <a:t>0 S  1000    2725    2083  0  80   0 -   624 hrtime pts/0    00:00:00 multi-fork</a:t>
            </a:r>
          </a:p>
          <a:p>
            <a:pPr marL="0" indent="0">
              <a:buNone/>
            </a:pPr>
            <a:r>
              <a:rPr lang="en-US" altLang="zh-CN" sz="2000" b="1"/>
              <a:t>1 S  1000    2726    2725  0  80   0 -   624 hrtime pts/0    00:00:00 multi-fork</a:t>
            </a:r>
          </a:p>
          <a:p>
            <a:pPr marL="0" indent="0">
              <a:buNone/>
            </a:pPr>
            <a:r>
              <a:rPr lang="en-US" altLang="zh-CN" sz="2000" b="1"/>
              <a:t>1 S  1000    2727    2725  0  80   0 -   624 hrtime pts/0    00:00:00 multi-fork</a:t>
            </a:r>
          </a:p>
          <a:p>
            <a:pPr marL="0" indent="0">
              <a:buNone/>
            </a:pPr>
            <a:r>
              <a:rPr lang="en-US" altLang="zh-CN" sz="2000" b="1"/>
              <a:t>1 S  1000    2728    2725  0  80   0 -   624 hrtime pts/0    00:00:00 multi-fork</a:t>
            </a:r>
          </a:p>
          <a:p>
            <a:pPr marL="0" indent="0">
              <a:buNone/>
            </a:pPr>
            <a:r>
              <a:rPr lang="en-US" altLang="zh-CN" sz="2000" b="1"/>
              <a:t>1 S  1000    2729    2727  0  80   0 -   624 hrtime pts/0    00:00:00 multi-fork</a:t>
            </a:r>
          </a:p>
          <a:p>
            <a:pPr marL="0" indent="0">
              <a:buNone/>
            </a:pPr>
            <a:r>
              <a:rPr lang="en-US" altLang="zh-CN" sz="2000" b="1"/>
              <a:t>1 S  1000    2730    2726  0  80   0 -   624 hrtime pts/0    00:00:00 multi-fork</a:t>
            </a:r>
          </a:p>
          <a:p>
            <a:pPr marL="0" indent="0">
              <a:buNone/>
            </a:pPr>
            <a:r>
              <a:rPr lang="en-US" altLang="zh-CN" sz="2000" b="1"/>
              <a:t>1 S  1000    2731    2726  0  80   0 -   624 hrtime pts/0    00:00:00 multi-fork</a:t>
            </a:r>
          </a:p>
          <a:p>
            <a:pPr marL="0" indent="0">
              <a:buNone/>
            </a:pPr>
            <a:r>
              <a:rPr lang="en-US" altLang="zh-CN" sz="2000" b="1"/>
              <a:t>1 S  1000    2732    2730  0  80   0 -   624 hrtime pts/0    00:00:00 multi-fork</a:t>
            </a:r>
          </a:p>
          <a:p>
            <a:pPr marL="0" indent="0">
              <a:buNone/>
            </a:pPr>
            <a:r>
              <a:rPr lang="pt-BR" altLang="zh-CN" sz="2000" b="1"/>
              <a:t>0 R  1000    2733    2569  0  80   0 -  5013 -         pts/1    00:00:00 ps</a:t>
            </a:r>
          </a:p>
          <a:p>
            <a:pPr marL="0" indent="0">
              <a:buNone/>
            </a:pPr>
            <a:r>
              <a:rPr lang="zh-CN" altLang="en-US" sz="2000" b="1">
                <a:latin typeface="华文楷体" panose="02010600040101010101" pitchFamily="2" charset="-122"/>
                <a:ea typeface="华文楷体" panose="02010600040101010101" pitchFamily="2" charset="-122"/>
              </a:rPr>
              <a:t>除了启动的第</a:t>
            </a:r>
            <a:r>
              <a:rPr lang="en-US" altLang="zh-CN" sz="2000" b="1">
                <a:latin typeface="华文楷体" panose="02010600040101010101" pitchFamily="2" charset="-122"/>
                <a:ea typeface="华文楷体" panose="02010600040101010101" pitchFamily="2" charset="-122"/>
              </a:rPr>
              <a:t>1</a:t>
            </a:r>
            <a:r>
              <a:rPr lang="zh-CN" altLang="en-US" sz="2000" b="1">
                <a:latin typeface="华文楷体" panose="02010600040101010101" pitchFamily="2" charset="-122"/>
                <a:ea typeface="华文楷体" panose="02010600040101010101" pitchFamily="2" charset="-122"/>
              </a:rPr>
              <a:t>个</a:t>
            </a:r>
            <a:r>
              <a:rPr lang="en-US" altLang="zh-CN" sz="2000" b="1">
                <a:latin typeface="华文楷体" panose="02010600040101010101" pitchFamily="2" charset="-122"/>
                <a:ea typeface="华文楷体" panose="02010600040101010101" pitchFamily="2" charset="-122"/>
              </a:rPr>
              <a:t>multi-fork</a:t>
            </a:r>
            <a:r>
              <a:rPr lang="zh-CN" altLang="en-US" sz="2000" b="1">
                <a:latin typeface="华文楷体" panose="02010600040101010101" pitchFamily="2" charset="-122"/>
                <a:ea typeface="华文楷体" panose="02010600040101010101" pitchFamily="2" charset="-122"/>
              </a:rPr>
              <a:t>，还</a:t>
            </a:r>
            <a:r>
              <a:rPr lang="en-US" altLang="zh-CN" sz="2000" b="1">
                <a:latin typeface="华文楷体" panose="02010600040101010101" pitchFamily="2" charset="-122"/>
                <a:ea typeface="华文楷体" panose="02010600040101010101" pitchFamily="2" charset="-122"/>
              </a:rPr>
              <a:t>fork</a:t>
            </a:r>
            <a:r>
              <a:rPr lang="zh-CN" altLang="en-US" sz="2000" b="1">
                <a:latin typeface="华文楷体" panose="02010600040101010101" pitchFamily="2" charset="-122"/>
                <a:ea typeface="华文楷体" panose="02010600040101010101" pitchFamily="2" charset="-122"/>
              </a:rPr>
              <a:t>出了</a:t>
            </a:r>
            <a:r>
              <a:rPr lang="en-US" altLang="zh-CN" sz="2000" b="1">
                <a:latin typeface="华文楷体" panose="02010600040101010101" pitchFamily="2" charset="-122"/>
                <a:ea typeface="华文楷体" panose="02010600040101010101" pitchFamily="2" charset="-122"/>
              </a:rPr>
              <a:t>7</a:t>
            </a:r>
            <a:r>
              <a:rPr lang="zh-CN" altLang="en-US" sz="2000" b="1">
                <a:latin typeface="华文楷体" panose="02010600040101010101" pitchFamily="2" charset="-122"/>
                <a:ea typeface="华文楷体" panose="02010600040101010101" pitchFamily="2" charset="-122"/>
              </a:rPr>
              <a:t>个子进程，因此共显示了</a:t>
            </a:r>
            <a:r>
              <a:rPr lang="en-US" altLang="zh-CN" sz="2000" b="1">
                <a:latin typeface="华文楷体" panose="02010600040101010101" pitchFamily="2" charset="-122"/>
                <a:ea typeface="华文楷体" panose="02010600040101010101" pitchFamily="2" charset="-122"/>
              </a:rPr>
              <a:t>8</a:t>
            </a:r>
            <a:r>
              <a:rPr lang="zh-CN" altLang="en-US" sz="2000" b="1">
                <a:latin typeface="华文楷体" panose="02010600040101010101" pitchFamily="2" charset="-122"/>
                <a:ea typeface="华文楷体" panose="02010600040101010101" pitchFamily="2" charset="-122"/>
              </a:rPr>
              <a:t>个</a:t>
            </a:r>
            <a:r>
              <a:rPr lang="en-US" altLang="zh-CN" sz="2000" b="1">
                <a:latin typeface="华文楷体" panose="02010600040101010101" pitchFamily="2" charset="-122"/>
                <a:ea typeface="华文楷体" panose="02010600040101010101" pitchFamily="2" charset="-122"/>
              </a:rPr>
              <a:t>multi-fork</a:t>
            </a:r>
            <a:r>
              <a:rPr lang="zh-CN" altLang="en-US" sz="2000" b="1">
                <a:latin typeface="华文楷体" panose="02010600040101010101" pitchFamily="2" charset="-122"/>
                <a:ea typeface="华文楷体" panose="02010600040101010101" pitchFamily="2" charset="-122"/>
              </a:rPr>
              <a:t>进程</a:t>
            </a:r>
          </a:p>
          <a:p>
            <a:endParaRPr lang="zh-CN" altLang="en-US" sz="2000"/>
          </a:p>
        </p:txBody>
      </p:sp>
    </p:spTree>
    <p:extLst>
      <p:ext uri="{BB962C8B-B14F-4D97-AF65-F5344CB8AC3E}">
        <p14:creationId xmlns:p14="http://schemas.microsoft.com/office/powerpoint/2010/main" val="3035423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7B1D1-3D6C-4DA8-94C9-6438CB492AB4}"/>
              </a:ext>
            </a:extLst>
          </p:cNvPr>
          <p:cNvSpPr>
            <a:spLocks noGrp="1"/>
          </p:cNvSpPr>
          <p:nvPr>
            <p:ph type="title"/>
          </p:nvPr>
        </p:nvSpPr>
        <p:spPr/>
        <p:txBody>
          <a:bodyPr/>
          <a:lstStyle/>
          <a:p>
            <a:r>
              <a:rPr lang="en-US" altLang="zh-CN"/>
              <a:t>Processes Tree of multi-fork</a:t>
            </a:r>
            <a:endParaRPr lang="zh-CN" altLang="en-US"/>
          </a:p>
        </p:txBody>
      </p:sp>
      <p:sp>
        <p:nvSpPr>
          <p:cNvPr id="3" name="内容占位符 2">
            <a:extLst>
              <a:ext uri="{FF2B5EF4-FFF2-40B4-BE49-F238E27FC236}">
                <a16:creationId xmlns:a16="http://schemas.microsoft.com/office/drawing/2014/main" id="{3BB7D02A-AA44-4D54-BE31-912FF53EC71D}"/>
              </a:ext>
            </a:extLst>
          </p:cNvPr>
          <p:cNvSpPr>
            <a:spLocks noGrp="1"/>
          </p:cNvSpPr>
          <p:nvPr>
            <p:ph idx="1"/>
          </p:nvPr>
        </p:nvSpPr>
        <p:spPr>
          <a:xfrm>
            <a:off x="1708637" y="1277451"/>
            <a:ext cx="9560169" cy="5145087"/>
          </a:xfrm>
        </p:spPr>
        <p:txBody>
          <a:bodyPr/>
          <a:lstStyle/>
          <a:p>
            <a:pPr marL="0" indent="0">
              <a:buNone/>
            </a:pPr>
            <a:r>
              <a:rPr lang="en-US" altLang="zh-CN" sz="3200"/>
              <a:t>2725	2726	2730	2732</a:t>
            </a:r>
          </a:p>
          <a:p>
            <a:pPr marL="0" indent="0">
              <a:buNone/>
            </a:pPr>
            <a:r>
              <a:rPr lang="en-US" altLang="zh-CN" sz="3200"/>
              <a:t>				2731</a:t>
            </a:r>
          </a:p>
          <a:p>
            <a:pPr marL="1543050" lvl="4" indent="0">
              <a:buNone/>
            </a:pPr>
            <a:r>
              <a:rPr lang="en-US" altLang="zh-CN" sz="3200"/>
              <a:t>	2727	2729</a:t>
            </a:r>
          </a:p>
          <a:p>
            <a:pPr marL="1543050" lvl="4" indent="0">
              <a:buNone/>
            </a:pPr>
            <a:r>
              <a:rPr lang="en-US" altLang="zh-CN" sz="3200"/>
              <a:t>	</a:t>
            </a:r>
          </a:p>
          <a:p>
            <a:pPr marL="1543050" lvl="4" indent="0">
              <a:buNone/>
            </a:pPr>
            <a:r>
              <a:rPr lang="en-US" altLang="zh-CN" sz="3200"/>
              <a:t>	2728</a:t>
            </a:r>
          </a:p>
        </p:txBody>
      </p:sp>
      <p:cxnSp>
        <p:nvCxnSpPr>
          <p:cNvPr id="5" name="直接箭头连接符 4">
            <a:extLst>
              <a:ext uri="{FF2B5EF4-FFF2-40B4-BE49-F238E27FC236}">
                <a16:creationId xmlns:a16="http://schemas.microsoft.com/office/drawing/2014/main" id="{D1F01AAD-21A7-4BE7-A9CC-71B9A912B87D}"/>
              </a:ext>
            </a:extLst>
          </p:cNvPr>
          <p:cNvCxnSpPr/>
          <p:nvPr/>
        </p:nvCxnSpPr>
        <p:spPr bwMode="auto">
          <a:xfrm>
            <a:off x="2769576" y="1509835"/>
            <a:ext cx="84406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6" name="直接箭头连接符 5">
            <a:extLst>
              <a:ext uri="{FF2B5EF4-FFF2-40B4-BE49-F238E27FC236}">
                <a16:creationId xmlns:a16="http://schemas.microsoft.com/office/drawing/2014/main" id="{495163A9-450B-4150-822F-D402BB1FE2A1}"/>
              </a:ext>
            </a:extLst>
          </p:cNvPr>
          <p:cNvCxnSpPr/>
          <p:nvPr/>
        </p:nvCxnSpPr>
        <p:spPr bwMode="auto">
          <a:xfrm>
            <a:off x="4598376" y="1509835"/>
            <a:ext cx="84406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B462F504-3EDD-4C5F-AF1F-BB377C720B20}"/>
              </a:ext>
            </a:extLst>
          </p:cNvPr>
          <p:cNvCxnSpPr/>
          <p:nvPr/>
        </p:nvCxnSpPr>
        <p:spPr bwMode="auto">
          <a:xfrm>
            <a:off x="6427176" y="1509835"/>
            <a:ext cx="84406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B99C2D9B-A606-4C4B-B2E9-E441ACC71EFE}"/>
              </a:ext>
            </a:extLst>
          </p:cNvPr>
          <p:cNvCxnSpPr>
            <a:cxnSpLocks/>
          </p:cNvCxnSpPr>
          <p:nvPr/>
        </p:nvCxnSpPr>
        <p:spPr bwMode="auto">
          <a:xfrm>
            <a:off x="2769576" y="1573697"/>
            <a:ext cx="844062" cy="1263776"/>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E31A5B9E-9EA1-4FAE-94F1-D10F4CB04C3A}"/>
              </a:ext>
            </a:extLst>
          </p:cNvPr>
          <p:cNvCxnSpPr/>
          <p:nvPr/>
        </p:nvCxnSpPr>
        <p:spPr bwMode="auto">
          <a:xfrm>
            <a:off x="4598376" y="2837473"/>
            <a:ext cx="84406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D5DB101F-6FE0-4AF8-93D1-3D4B51B07F17}"/>
              </a:ext>
            </a:extLst>
          </p:cNvPr>
          <p:cNvCxnSpPr>
            <a:cxnSpLocks/>
          </p:cNvCxnSpPr>
          <p:nvPr/>
        </p:nvCxnSpPr>
        <p:spPr bwMode="auto">
          <a:xfrm>
            <a:off x="2769576" y="1700701"/>
            <a:ext cx="844062" cy="2429241"/>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697B2C35-B07D-4534-8EF6-4D686C017368}"/>
              </a:ext>
            </a:extLst>
          </p:cNvPr>
          <p:cNvCxnSpPr>
            <a:cxnSpLocks/>
          </p:cNvCxnSpPr>
          <p:nvPr/>
        </p:nvCxnSpPr>
        <p:spPr bwMode="auto">
          <a:xfrm>
            <a:off x="4598376" y="1573697"/>
            <a:ext cx="844062" cy="57541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083515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07931" y="115888"/>
            <a:ext cx="8929932" cy="576262"/>
          </a:xfrm>
        </p:spPr>
        <p:txBody>
          <a:bodyPr/>
          <a:lstStyle/>
          <a:p>
            <a:pPr eaLnBrk="1" hangingPunct="1"/>
            <a:r>
              <a:rPr lang="en-US" altLang="en-US" sz="2800"/>
              <a:t>Creating a Separate Process via Windows API</a:t>
            </a:r>
          </a:p>
        </p:txBody>
      </p:sp>
      <p:pic>
        <p:nvPicPr>
          <p:cNvPr id="51203" name="Picture 1" descr="Screen Shot 2012-12-04 at 11.23.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847726"/>
            <a:ext cx="5181600"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04" name="直接连接符 2"/>
          <p:cNvCxnSpPr>
            <a:cxnSpLocks noChangeShapeType="1"/>
          </p:cNvCxnSpPr>
          <p:nvPr/>
        </p:nvCxnSpPr>
        <p:spPr bwMode="auto">
          <a:xfrm>
            <a:off x="5083175" y="3305175"/>
            <a:ext cx="1111250" cy="0"/>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409AB-47AB-478E-AD00-095D5984CA59}"/>
              </a:ext>
            </a:extLst>
          </p:cNvPr>
          <p:cNvSpPr>
            <a:spLocks noGrp="1"/>
          </p:cNvSpPr>
          <p:nvPr>
            <p:ph type="title"/>
          </p:nvPr>
        </p:nvSpPr>
        <p:spPr/>
        <p:txBody>
          <a:bodyPr/>
          <a:lstStyle/>
          <a:p>
            <a:r>
              <a:rPr lang="en-US" altLang="zh-CN"/>
              <a:t>Data, Stack and Heap in Forked Process 1/2</a:t>
            </a:r>
            <a:endParaRPr lang="zh-CN" altLang="en-US"/>
          </a:p>
        </p:txBody>
      </p:sp>
      <p:sp>
        <p:nvSpPr>
          <p:cNvPr id="3" name="内容占位符 2">
            <a:extLst>
              <a:ext uri="{FF2B5EF4-FFF2-40B4-BE49-F238E27FC236}">
                <a16:creationId xmlns:a16="http://schemas.microsoft.com/office/drawing/2014/main" id="{D0EBE8E7-F19B-4DED-966C-144B265C951C}"/>
              </a:ext>
            </a:extLst>
          </p:cNvPr>
          <p:cNvSpPr>
            <a:spLocks noGrp="1"/>
          </p:cNvSpPr>
          <p:nvPr>
            <p:ph idx="1"/>
          </p:nvPr>
        </p:nvSpPr>
        <p:spPr>
          <a:xfrm>
            <a:off x="2189284" y="960927"/>
            <a:ext cx="9393115" cy="5492627"/>
          </a:xfrm>
        </p:spPr>
        <p:txBody>
          <a:bodyPr/>
          <a:lstStyle/>
          <a:p>
            <a:pPr marL="0" indent="0">
              <a:buNone/>
            </a:pPr>
            <a:r>
              <a:rPr lang="en-US" altLang="zh-CN" b="1" dirty="0"/>
              <a:t>int </a:t>
            </a:r>
            <a:r>
              <a:rPr lang="en-US" altLang="zh-CN" b="1" dirty="0" err="1"/>
              <a:t>d_var</a:t>
            </a:r>
            <a:r>
              <a:rPr lang="en-US" altLang="zh-CN" b="1" dirty="0"/>
              <a:t> = 1;</a:t>
            </a:r>
          </a:p>
          <a:p>
            <a:pPr marL="0" indent="0">
              <a:buNone/>
            </a:pPr>
            <a:r>
              <a:rPr lang="en-US" altLang="zh-CN" b="1" dirty="0"/>
              <a:t>int main(void)  {   /*  </a:t>
            </a:r>
            <a:r>
              <a:rPr lang="en-US" altLang="zh-CN" b="1" dirty="0" err="1"/>
              <a:t>fork_dsh.c</a:t>
            </a:r>
            <a:r>
              <a:rPr lang="zh-CN" altLang="en-US" b="1" dirty="0"/>
              <a:t>， </a:t>
            </a:r>
            <a:r>
              <a:rPr lang="en-US" altLang="zh-CN" b="1" dirty="0"/>
              <a:t>w/o #include &lt;*.h&gt;  */</a:t>
            </a:r>
          </a:p>
          <a:p>
            <a:pPr marL="0" indent="0">
              <a:buNone/>
            </a:pPr>
            <a:r>
              <a:rPr lang="en-US" altLang="zh-CN" b="1" dirty="0"/>
              <a:t>    </a:t>
            </a:r>
            <a:r>
              <a:rPr lang="en-US" altLang="zh-CN" b="1" dirty="0" err="1"/>
              <a:t>pid_t</a:t>
            </a:r>
            <a:r>
              <a:rPr lang="en-US" altLang="zh-CN" b="1" dirty="0"/>
              <a:t> </a:t>
            </a:r>
            <a:r>
              <a:rPr lang="en-US" altLang="zh-CN" b="1" dirty="0" err="1"/>
              <a:t>pid</a:t>
            </a:r>
            <a:r>
              <a:rPr lang="en-US" altLang="zh-CN" b="1" dirty="0"/>
              <a:t>;      int </a:t>
            </a:r>
            <a:r>
              <a:rPr lang="en-US" altLang="zh-CN" b="1" dirty="0" err="1"/>
              <a:t>s_var</a:t>
            </a:r>
            <a:r>
              <a:rPr lang="en-US" altLang="zh-CN" b="1" dirty="0"/>
              <a:t> = 2;</a:t>
            </a:r>
          </a:p>
          <a:p>
            <a:pPr marL="0" indent="0">
              <a:buNone/>
            </a:pPr>
            <a:r>
              <a:rPr lang="en-US" altLang="zh-CN" b="1" dirty="0"/>
              <a:t>    int* h = (int *)malloc(</a:t>
            </a:r>
            <a:r>
              <a:rPr lang="en-US" altLang="zh-CN" b="1" dirty="0" err="1"/>
              <a:t>sizeof</a:t>
            </a:r>
            <a:r>
              <a:rPr lang="en-US" altLang="zh-CN" b="1" dirty="0"/>
              <a:t>(int));        *h = 3;</a:t>
            </a:r>
          </a:p>
          <a:p>
            <a:pPr marL="0" indent="0">
              <a:buNone/>
            </a:pPr>
            <a:r>
              <a:rPr lang="en-US" altLang="zh-CN" b="1" dirty="0"/>
              <a:t>    </a:t>
            </a:r>
            <a:r>
              <a:rPr lang="en-US" altLang="zh-CN" b="1" dirty="0" err="1"/>
              <a:t>pid</a:t>
            </a:r>
            <a:r>
              <a:rPr lang="en-US" altLang="zh-CN" b="1" dirty="0"/>
              <a:t> = fork();</a:t>
            </a:r>
          </a:p>
          <a:p>
            <a:pPr marL="0" indent="0">
              <a:buNone/>
            </a:pPr>
            <a:r>
              <a:rPr lang="en-US" altLang="zh-CN" b="1" dirty="0"/>
              <a:t>    if (</a:t>
            </a:r>
            <a:r>
              <a:rPr lang="en-US" altLang="zh-CN" b="1" dirty="0" err="1"/>
              <a:t>pid</a:t>
            </a:r>
            <a:r>
              <a:rPr lang="en-US" altLang="zh-CN" b="1" dirty="0"/>
              <a:t> == 0) {   /* Child process */</a:t>
            </a:r>
          </a:p>
          <a:p>
            <a:pPr marL="0" indent="0">
              <a:buNone/>
            </a:pPr>
            <a:r>
              <a:rPr lang="en-US" altLang="zh-CN" b="1" dirty="0"/>
              <a:t>          sleep(3);   /* Wait parent run. Not reliable, for demo only! */</a:t>
            </a:r>
          </a:p>
          <a:p>
            <a:pPr marL="0" indent="0">
              <a:buNone/>
            </a:pPr>
            <a:r>
              <a:rPr lang="en-US" altLang="zh-CN" b="1" dirty="0"/>
              <a:t>          </a:t>
            </a:r>
            <a:r>
              <a:rPr lang="en-US" altLang="zh-CN" b="1" dirty="0" err="1"/>
              <a:t>d_var</a:t>
            </a:r>
            <a:r>
              <a:rPr lang="en-US" altLang="zh-CN" b="1" dirty="0"/>
              <a:t> += 100;          </a:t>
            </a:r>
            <a:r>
              <a:rPr lang="en-US" altLang="zh-CN" b="1" dirty="0" err="1"/>
              <a:t>s_var</a:t>
            </a:r>
            <a:r>
              <a:rPr lang="en-US" altLang="zh-CN" b="1" dirty="0"/>
              <a:t> += 100;          *h += 100;</a:t>
            </a:r>
          </a:p>
          <a:p>
            <a:pPr marL="0" indent="0">
              <a:buNone/>
            </a:pPr>
            <a:r>
              <a:rPr lang="en-US" altLang="zh-CN" b="1" dirty="0"/>
              <a:t>          </a:t>
            </a:r>
            <a:r>
              <a:rPr lang="en-US" altLang="zh-CN" b="1" dirty="0" err="1"/>
              <a:t>printf</a:t>
            </a:r>
            <a:r>
              <a:rPr lang="en-US" altLang="zh-CN" b="1" dirty="0"/>
              <a:t> ("Child: </a:t>
            </a:r>
            <a:r>
              <a:rPr lang="en-US" altLang="zh-CN" b="1" dirty="0" err="1"/>
              <a:t>d_var</a:t>
            </a:r>
            <a:r>
              <a:rPr lang="en-US" altLang="zh-CN" b="1" dirty="0"/>
              <a:t>=%d, </a:t>
            </a:r>
            <a:r>
              <a:rPr lang="en-US" altLang="zh-CN" b="1" dirty="0" err="1"/>
              <a:t>s_var</a:t>
            </a:r>
            <a:r>
              <a:rPr lang="en-US" altLang="zh-CN" b="1" dirty="0"/>
              <a:t>=%d, *h=%d\n", </a:t>
            </a:r>
            <a:r>
              <a:rPr lang="en-US" altLang="zh-CN" b="1" dirty="0" err="1"/>
              <a:t>d_var</a:t>
            </a:r>
            <a:r>
              <a:rPr lang="en-US" altLang="zh-CN" b="1" dirty="0"/>
              <a:t>, </a:t>
            </a:r>
            <a:r>
              <a:rPr lang="en-US" altLang="zh-CN" b="1" dirty="0" err="1"/>
              <a:t>s_var</a:t>
            </a:r>
            <a:r>
              <a:rPr lang="en-US" altLang="zh-CN" b="1" dirty="0"/>
              <a:t>, *h);    }</a:t>
            </a:r>
          </a:p>
          <a:p>
            <a:pPr marL="0" indent="0">
              <a:buNone/>
            </a:pPr>
            <a:r>
              <a:rPr lang="en-US" altLang="zh-CN" b="1" dirty="0"/>
              <a:t>    else if (</a:t>
            </a:r>
            <a:r>
              <a:rPr lang="en-US" altLang="zh-CN" b="1" dirty="0" err="1"/>
              <a:t>pid</a:t>
            </a:r>
            <a:r>
              <a:rPr lang="en-US" altLang="zh-CN" b="1" dirty="0"/>
              <a:t> &gt; 0) {   /* Parent process */</a:t>
            </a:r>
          </a:p>
          <a:p>
            <a:pPr marL="0" indent="0">
              <a:buNone/>
            </a:pPr>
            <a:r>
              <a:rPr lang="en-US" altLang="zh-CN" b="1" dirty="0"/>
              <a:t>          </a:t>
            </a:r>
            <a:r>
              <a:rPr lang="en-US" altLang="zh-CN" b="1" dirty="0" err="1"/>
              <a:t>d_var</a:t>
            </a:r>
            <a:r>
              <a:rPr lang="en-US" altLang="zh-CN" b="1" dirty="0"/>
              <a:t> += 10;          </a:t>
            </a:r>
            <a:r>
              <a:rPr lang="en-US" altLang="zh-CN" b="1" dirty="0" err="1"/>
              <a:t>s_var</a:t>
            </a:r>
            <a:r>
              <a:rPr lang="en-US" altLang="zh-CN" b="1" dirty="0"/>
              <a:t> += 10;          *h += 10;</a:t>
            </a:r>
          </a:p>
          <a:p>
            <a:pPr marL="0" indent="0">
              <a:buNone/>
            </a:pPr>
            <a:r>
              <a:rPr lang="en-US" altLang="zh-CN" b="1" dirty="0"/>
              <a:t>          wait(NULL);    /* Wait child exit */</a:t>
            </a:r>
          </a:p>
          <a:p>
            <a:pPr marL="0" indent="0">
              <a:buNone/>
            </a:pPr>
            <a:r>
              <a:rPr lang="en-US" altLang="zh-CN" b="1" dirty="0"/>
              <a:t>          </a:t>
            </a:r>
            <a:r>
              <a:rPr lang="en-US" altLang="zh-CN" b="1" dirty="0" err="1"/>
              <a:t>printf</a:t>
            </a:r>
            <a:r>
              <a:rPr lang="en-US" altLang="zh-CN" b="1" dirty="0"/>
              <a:t> ("Parent: </a:t>
            </a:r>
            <a:r>
              <a:rPr lang="en-US" altLang="zh-CN" b="1" dirty="0" err="1"/>
              <a:t>d_var</a:t>
            </a:r>
            <a:r>
              <a:rPr lang="en-US" altLang="zh-CN" b="1" dirty="0"/>
              <a:t>=%d, </a:t>
            </a:r>
            <a:r>
              <a:rPr lang="en-US" altLang="zh-CN" b="1" dirty="0" err="1"/>
              <a:t>s_var</a:t>
            </a:r>
            <a:r>
              <a:rPr lang="en-US" altLang="zh-CN" b="1" dirty="0"/>
              <a:t>=%d, *h=%d\n", </a:t>
            </a:r>
            <a:r>
              <a:rPr lang="en-US" altLang="zh-CN" b="1" dirty="0" err="1"/>
              <a:t>d_var</a:t>
            </a:r>
            <a:r>
              <a:rPr lang="en-US" altLang="zh-CN" b="1" dirty="0"/>
              <a:t>, </a:t>
            </a:r>
            <a:r>
              <a:rPr lang="en-US" altLang="zh-CN" b="1" dirty="0" err="1"/>
              <a:t>s_var</a:t>
            </a:r>
            <a:r>
              <a:rPr lang="en-US" altLang="zh-CN" b="1" dirty="0"/>
              <a:t>, *h);    }</a:t>
            </a:r>
          </a:p>
          <a:p>
            <a:pPr marL="0" indent="0">
              <a:buNone/>
            </a:pPr>
            <a:r>
              <a:rPr lang="en-US" altLang="zh-CN" b="1" dirty="0"/>
              <a:t>    free(h);</a:t>
            </a:r>
          </a:p>
          <a:p>
            <a:pPr marL="0" indent="0">
              <a:buNone/>
            </a:pPr>
            <a:r>
              <a:rPr lang="en-US" altLang="zh-CN" b="1" dirty="0"/>
              <a:t>    return 0;    }</a:t>
            </a:r>
            <a:endParaRPr lang="zh-CN" altLang="en-US" b="1" dirty="0"/>
          </a:p>
        </p:txBody>
      </p:sp>
    </p:spTree>
    <p:extLst>
      <p:ext uri="{BB962C8B-B14F-4D97-AF65-F5344CB8AC3E}">
        <p14:creationId xmlns:p14="http://schemas.microsoft.com/office/powerpoint/2010/main" val="2478029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DF85B-A554-431D-9C6B-3627A835F93D}"/>
              </a:ext>
            </a:extLst>
          </p:cNvPr>
          <p:cNvSpPr>
            <a:spLocks noGrp="1"/>
          </p:cNvSpPr>
          <p:nvPr>
            <p:ph type="title"/>
          </p:nvPr>
        </p:nvSpPr>
        <p:spPr/>
        <p:txBody>
          <a:bodyPr/>
          <a:lstStyle/>
          <a:p>
            <a:r>
              <a:rPr lang="en-US" altLang="zh-CN"/>
              <a:t>Data, Stack and Heap in Forked Process 2/2</a:t>
            </a:r>
            <a:endParaRPr lang="zh-CN" altLang="en-US"/>
          </a:p>
        </p:txBody>
      </p:sp>
      <p:sp>
        <p:nvSpPr>
          <p:cNvPr id="3" name="内容占位符 2">
            <a:extLst>
              <a:ext uri="{FF2B5EF4-FFF2-40B4-BE49-F238E27FC236}">
                <a16:creationId xmlns:a16="http://schemas.microsoft.com/office/drawing/2014/main" id="{643860A7-A828-4D84-A5DA-D86E62F8B2C7}"/>
              </a:ext>
            </a:extLst>
          </p:cNvPr>
          <p:cNvSpPr>
            <a:spLocks noGrp="1"/>
          </p:cNvSpPr>
          <p:nvPr>
            <p:ph idx="1"/>
          </p:nvPr>
        </p:nvSpPr>
        <p:spPr>
          <a:xfrm>
            <a:off x="609600" y="1084020"/>
            <a:ext cx="10972800" cy="5145087"/>
          </a:xfrm>
        </p:spPr>
        <p:txBody>
          <a:bodyPr/>
          <a:lstStyle/>
          <a:p>
            <a:r>
              <a:rPr lang="en-US" altLang="zh-CN" sz="2000" b="1">
                <a:solidFill>
                  <a:srgbClr val="00B050"/>
                </a:solidFill>
              </a:rPr>
              <a:t>u1@ubuntu:~$ </a:t>
            </a:r>
            <a:r>
              <a:rPr lang="en-US" altLang="zh-CN" sz="2000" b="1"/>
              <a:t>./fork_dsh</a:t>
            </a:r>
          </a:p>
          <a:p>
            <a:r>
              <a:rPr lang="en-US" altLang="zh-CN" sz="2000" b="1"/>
              <a:t>Child: d_var=101, s_var=102, *h=103</a:t>
            </a:r>
          </a:p>
          <a:p>
            <a:r>
              <a:rPr lang="en-US" altLang="zh-CN" sz="2000" b="1"/>
              <a:t>Parent: d_var=11, s_var=12, *h=13</a:t>
            </a:r>
          </a:p>
          <a:p>
            <a:endParaRPr lang="en-US" altLang="zh-CN" sz="2000"/>
          </a:p>
          <a:p>
            <a:r>
              <a:rPr lang="zh-CN" altLang="en-US" sz="2000">
                <a:latin typeface="微软雅黑" panose="020B0503020204020204" pitchFamily="34" charset="-122"/>
                <a:ea typeface="微软雅黑" panose="020B0503020204020204" pitchFamily="34" charset="-122"/>
              </a:rPr>
              <a:t>运行结果表明</a:t>
            </a:r>
            <a:r>
              <a:rPr lang="zh-CN" altLang="en-US" sz="2000"/>
              <a:t>：</a:t>
            </a:r>
            <a:endParaRPr lang="en-US" altLang="zh-CN" sz="2000"/>
          </a:p>
          <a:p>
            <a:r>
              <a:rPr lang="en-US" altLang="zh-CN" sz="2000"/>
              <a:t>1. fork()</a:t>
            </a:r>
            <a:r>
              <a:rPr lang="zh-CN" altLang="en-US" sz="2000">
                <a:latin typeface="微软雅黑" panose="020B0503020204020204" pitchFamily="34" charset="-122"/>
                <a:ea typeface="微软雅黑" panose="020B0503020204020204" pitchFamily="34" charset="-122"/>
              </a:rPr>
              <a:t>后，子进程除了复制了父进程的代码，也复制了全局数据、栈及堆的内容，这从子进程中</a:t>
            </a:r>
            <a:r>
              <a:rPr lang="en-US" altLang="zh-CN" sz="2000">
                <a:latin typeface="微软雅黑" panose="020B0503020204020204" pitchFamily="34" charset="-122"/>
                <a:ea typeface="微软雅黑" panose="020B0503020204020204" pitchFamily="34" charset="-122"/>
              </a:rPr>
              <a:t> d_var, s_var, *h</a:t>
            </a:r>
            <a:r>
              <a:rPr lang="zh-CN" altLang="en-US" sz="2000">
                <a:latin typeface="微软雅黑" panose="020B0503020204020204" pitchFamily="34" charset="-122"/>
                <a:ea typeface="微软雅黑" panose="020B0503020204020204" pitchFamily="34" charset="-122"/>
              </a:rPr>
              <a:t>这三个变量的初始值分别为</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可以看出</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2. fork()</a:t>
            </a:r>
            <a:r>
              <a:rPr lang="zh-CN" altLang="en-US" sz="2000">
                <a:latin typeface="微软雅黑" panose="020B0503020204020204" pitchFamily="34" charset="-122"/>
                <a:ea typeface="微软雅黑" panose="020B0503020204020204" pitchFamily="34" charset="-122"/>
              </a:rPr>
              <a:t>后，不管父子进程哪一方修改全局数据、栈及堆的内容，均不影响对方那一份的值</a:t>
            </a:r>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事实上，</a:t>
            </a:r>
            <a:r>
              <a:rPr lang="en-US" altLang="zh-CN" sz="2000">
                <a:latin typeface="微软雅黑" panose="020B0503020204020204" pitchFamily="34" charset="-122"/>
                <a:ea typeface="微软雅黑" panose="020B0503020204020204" pitchFamily="34" charset="-122"/>
              </a:rPr>
              <a:t>fork()</a:t>
            </a:r>
            <a:r>
              <a:rPr lang="zh-CN" altLang="en-US" sz="2000">
                <a:latin typeface="微软雅黑" panose="020B0503020204020204" pitchFamily="34" charset="-122"/>
                <a:ea typeface="微软雅黑" panose="020B0503020204020204" pitchFamily="34" charset="-122"/>
              </a:rPr>
              <a:t>后，父子进程共享同一个内存空间</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逻辑上两个内存进程空间，实际上指向同一个物理空间</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，但被系统标记为“只读”。当父子进程之一有写入某一段的行为发生时，再为子进程分配物理空间，并进行实际复制操作后再进行写入。</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这种技术称为“</a:t>
            </a:r>
            <a:r>
              <a:rPr lang="zh-CN" altLang="en-US" sz="2400" b="1">
                <a:solidFill>
                  <a:srgbClr val="0070C0"/>
                </a:solidFill>
                <a:latin typeface="微软雅黑" panose="020B0503020204020204" pitchFamily="34" charset="-122"/>
                <a:ea typeface="微软雅黑" panose="020B0503020204020204" pitchFamily="34" charset="-122"/>
              </a:rPr>
              <a:t>写时复制</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t>
            </a:r>
            <a:r>
              <a:rPr lang="en-US" altLang="zh-CN" sz="2000" b="1">
                <a:solidFill>
                  <a:srgbClr val="0070C0"/>
                </a:solidFill>
                <a:latin typeface="微软雅黑" panose="020B0503020204020204" pitchFamily="34" charset="-122"/>
                <a:ea typeface="微软雅黑" panose="020B0503020204020204" pitchFamily="34" charset="-122"/>
              </a:rPr>
              <a:t>Copy on Write</a:t>
            </a:r>
            <a:r>
              <a:rPr lang="en-US"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65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00388" y="166688"/>
            <a:ext cx="6107112" cy="576262"/>
          </a:xfrm>
        </p:spPr>
        <p:txBody>
          <a:bodyPr/>
          <a:lstStyle/>
          <a:p>
            <a:pPr eaLnBrk="1" hangingPunct="1"/>
            <a:r>
              <a:rPr lang="en-US" altLang="en-US"/>
              <a:t>3.1 Process Concept</a:t>
            </a:r>
          </a:p>
        </p:txBody>
      </p:sp>
      <p:sp>
        <p:nvSpPr>
          <p:cNvPr id="11267" name="Rectangle 3"/>
          <p:cNvSpPr>
            <a:spLocks noGrp="1" noChangeArrowheads="1"/>
          </p:cNvSpPr>
          <p:nvPr>
            <p:ph type="body" idx="1"/>
          </p:nvPr>
        </p:nvSpPr>
        <p:spPr>
          <a:xfrm>
            <a:off x="606669" y="1177926"/>
            <a:ext cx="10744199" cy="5099782"/>
          </a:xfrm>
        </p:spPr>
        <p:txBody>
          <a:bodyPr/>
          <a:lstStyle/>
          <a:p>
            <a:pPr>
              <a:lnSpc>
                <a:spcPct val="90000"/>
              </a:lnSpc>
            </a:pPr>
            <a:r>
              <a:rPr lang="en-US" altLang="en-US" sz="2000"/>
              <a:t>An operating system executes a variety of programs:</a:t>
            </a:r>
          </a:p>
          <a:p>
            <a:pPr lvl="1">
              <a:lnSpc>
                <a:spcPct val="90000"/>
              </a:lnSpc>
            </a:pPr>
            <a:r>
              <a:rPr lang="en-US" altLang="en-US" sz="2000"/>
              <a:t>Batch system – </a:t>
            </a:r>
            <a:r>
              <a:rPr lang="en-US" altLang="en-US" sz="2000" b="1">
                <a:solidFill>
                  <a:srgbClr val="3366FF"/>
                </a:solidFill>
              </a:rPr>
              <a:t>jobs</a:t>
            </a:r>
          </a:p>
          <a:p>
            <a:pPr lvl="1">
              <a:lnSpc>
                <a:spcPct val="90000"/>
              </a:lnSpc>
            </a:pPr>
            <a:r>
              <a:rPr lang="en-US" altLang="en-US" sz="2000"/>
              <a:t>Time-shared systems – </a:t>
            </a:r>
            <a:r>
              <a:rPr lang="en-US" altLang="en-US" sz="2000" b="1">
                <a:solidFill>
                  <a:srgbClr val="3366FF"/>
                </a:solidFill>
              </a:rPr>
              <a:t>user programs </a:t>
            </a:r>
            <a:r>
              <a:rPr lang="en-US" altLang="en-US" sz="2000"/>
              <a:t>or </a:t>
            </a:r>
            <a:r>
              <a:rPr lang="en-US" altLang="en-US" sz="2000" b="1">
                <a:solidFill>
                  <a:srgbClr val="3366FF"/>
                </a:solidFill>
              </a:rPr>
              <a:t>tasks</a:t>
            </a:r>
            <a:endParaRPr lang="en-US" altLang="en-US" sz="2000"/>
          </a:p>
          <a:p>
            <a:pPr>
              <a:lnSpc>
                <a:spcPct val="90000"/>
              </a:lnSpc>
            </a:pPr>
            <a:r>
              <a:rPr lang="en-US" altLang="en-US" sz="2000"/>
              <a:t>Textbook uses the terms </a:t>
            </a:r>
            <a:r>
              <a:rPr lang="en-US" altLang="en-US" sz="2000" b="1" i="1">
                <a:solidFill>
                  <a:srgbClr val="0070C0"/>
                </a:solidFill>
              </a:rPr>
              <a:t>job</a:t>
            </a:r>
            <a:r>
              <a:rPr lang="en-US" altLang="en-US" sz="2000">
                <a:solidFill>
                  <a:srgbClr val="0070C0"/>
                </a:solidFill>
              </a:rPr>
              <a:t> and </a:t>
            </a:r>
            <a:r>
              <a:rPr lang="en-US" altLang="en-US" sz="2000" b="1" i="1">
                <a:solidFill>
                  <a:srgbClr val="0070C0"/>
                </a:solidFill>
              </a:rPr>
              <a:t>process</a:t>
            </a:r>
            <a:r>
              <a:rPr lang="en-US" altLang="en-US" sz="2000">
                <a:solidFill>
                  <a:srgbClr val="0070C0"/>
                </a:solidFill>
              </a:rPr>
              <a:t> </a:t>
            </a:r>
            <a:r>
              <a:rPr lang="en-US" altLang="en-US" sz="2000"/>
              <a:t>almost interchangeably</a:t>
            </a:r>
          </a:p>
          <a:p>
            <a:pPr>
              <a:lnSpc>
                <a:spcPct val="90000"/>
              </a:lnSpc>
            </a:pPr>
            <a:r>
              <a:rPr lang="en-US" altLang="en-US" sz="2000" b="1">
                <a:solidFill>
                  <a:srgbClr val="3366FF"/>
                </a:solidFill>
              </a:rPr>
              <a:t>Process</a:t>
            </a:r>
            <a:r>
              <a:rPr lang="en-US" altLang="en-US" sz="2000"/>
              <a:t> – a program in execution; process execution must progress in sequential fashion</a:t>
            </a:r>
          </a:p>
          <a:p>
            <a:r>
              <a:rPr lang="en-US" altLang="en-US" sz="2000"/>
              <a:t>Multiple parts</a:t>
            </a:r>
          </a:p>
          <a:p>
            <a:pPr lvl="1"/>
            <a:r>
              <a:rPr lang="en-US" altLang="zh-CN" sz="2000" b="1">
                <a:solidFill>
                  <a:srgbClr val="3366FF"/>
                </a:solidFill>
              </a:rPr>
              <a:t>T</a:t>
            </a:r>
            <a:r>
              <a:rPr lang="en-US" altLang="en-US" sz="2000" b="1">
                <a:solidFill>
                  <a:srgbClr val="3366FF"/>
                </a:solidFill>
              </a:rPr>
              <a:t>ext section</a:t>
            </a:r>
            <a:r>
              <a:rPr lang="zh-CN" altLang="en-US" sz="2000" b="1">
                <a:solidFill>
                  <a:srgbClr val="3366FF"/>
                </a:solidFill>
              </a:rPr>
              <a:t>：</a:t>
            </a:r>
            <a:r>
              <a:rPr lang="en-US" altLang="en-US" sz="2000"/>
              <a:t>The program code</a:t>
            </a:r>
          </a:p>
          <a:p>
            <a:pPr lvl="1"/>
            <a:r>
              <a:rPr lang="en-US" altLang="en-US" sz="2000" b="1">
                <a:solidFill>
                  <a:srgbClr val="3366FF"/>
                </a:solidFill>
              </a:rPr>
              <a:t>Data section</a:t>
            </a:r>
            <a:r>
              <a:rPr lang="zh-CN" altLang="en-US" sz="2000" b="1">
                <a:solidFill>
                  <a:srgbClr val="3366FF"/>
                </a:solidFill>
              </a:rPr>
              <a:t>：</a:t>
            </a:r>
            <a:r>
              <a:rPr lang="en-US" altLang="en-US" sz="2000" b="1"/>
              <a:t> </a:t>
            </a:r>
            <a:r>
              <a:rPr lang="en-US" altLang="en-US" sz="2000"/>
              <a:t>containing global variables</a:t>
            </a:r>
          </a:p>
          <a:p>
            <a:pPr lvl="1"/>
            <a:r>
              <a:rPr lang="en-US" altLang="zh-CN" sz="2000" b="1">
                <a:solidFill>
                  <a:srgbClr val="3366FF"/>
                </a:solidFill>
              </a:rPr>
              <a:t>P</a:t>
            </a:r>
            <a:r>
              <a:rPr lang="en-US" altLang="en-US" sz="2000" b="1">
                <a:solidFill>
                  <a:srgbClr val="3366FF"/>
                </a:solidFill>
              </a:rPr>
              <a:t>rogram</a:t>
            </a:r>
            <a:r>
              <a:rPr lang="en-US" altLang="en-US" sz="2000" b="1"/>
              <a:t> </a:t>
            </a:r>
            <a:r>
              <a:rPr lang="en-US" altLang="en-US" sz="2000" b="1">
                <a:solidFill>
                  <a:srgbClr val="3366FF"/>
                </a:solidFill>
              </a:rPr>
              <a:t>counter</a:t>
            </a:r>
            <a:r>
              <a:rPr lang="zh-CN" altLang="en-US" sz="2000" b="1">
                <a:solidFill>
                  <a:srgbClr val="3366FF"/>
                </a:solidFill>
              </a:rPr>
              <a:t>：</a:t>
            </a:r>
            <a:endParaRPr lang="en-US" altLang="zh-CN" sz="2000" b="1">
              <a:solidFill>
                <a:srgbClr val="3366FF"/>
              </a:solidFill>
            </a:endParaRPr>
          </a:p>
          <a:p>
            <a:pPr lvl="1"/>
            <a:r>
              <a:rPr lang="en-US" altLang="en-US" sz="2000" b="1">
                <a:solidFill>
                  <a:srgbClr val="3366FF"/>
                </a:solidFill>
              </a:rPr>
              <a:t>Stack</a:t>
            </a:r>
            <a:r>
              <a:rPr lang="zh-CN" altLang="en-US" sz="2000" b="1">
                <a:solidFill>
                  <a:srgbClr val="3366FF"/>
                </a:solidFill>
              </a:rPr>
              <a:t>：</a:t>
            </a:r>
            <a:r>
              <a:rPr lang="en-US" altLang="en-US" sz="2000" b="1"/>
              <a:t> </a:t>
            </a:r>
            <a:r>
              <a:rPr lang="en-US" altLang="en-US" sz="2000"/>
              <a:t>containing temporary data</a:t>
            </a:r>
          </a:p>
          <a:p>
            <a:pPr lvl="2"/>
            <a:r>
              <a:rPr lang="en-US" altLang="en-US" sz="2000"/>
              <a:t>Function parameters, return addresses, local variables</a:t>
            </a:r>
          </a:p>
          <a:p>
            <a:pPr lvl="1"/>
            <a:r>
              <a:rPr lang="en-US" altLang="en-US" sz="2000" b="1">
                <a:solidFill>
                  <a:srgbClr val="3366FF"/>
                </a:solidFill>
              </a:rPr>
              <a:t>Heap</a:t>
            </a:r>
            <a:r>
              <a:rPr lang="zh-CN" altLang="en-US" sz="2000" b="1">
                <a:solidFill>
                  <a:srgbClr val="3366FF"/>
                </a:solidFill>
              </a:rPr>
              <a:t>：</a:t>
            </a:r>
            <a:r>
              <a:rPr lang="en-US" altLang="en-US" sz="2000" b="1"/>
              <a:t> </a:t>
            </a:r>
            <a:r>
              <a:rPr lang="en-US" altLang="en-US" sz="2000"/>
              <a:t>containing memory dynamically allocated during run time</a:t>
            </a:r>
          </a:p>
          <a:p>
            <a:pPr>
              <a:lnSpc>
                <a:spcPct val="90000"/>
              </a:lnSpc>
              <a:buFont typeface="Monotype Sorts" pitchFamily="-84" charset="2"/>
              <a:buNone/>
            </a:pPr>
            <a:endParaRPr lang="en-US" altLang="en-US" sz="2000"/>
          </a:p>
          <a:p>
            <a:pPr>
              <a:lnSpc>
                <a:spcPct val="90000"/>
              </a:lnSpc>
              <a:buFont typeface="Monotype Sorts" pitchFamily="-84" charset="2"/>
              <a:buNone/>
            </a:pPr>
            <a:endParaRPr lang="en-US" altLang="en-US" sz="200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FFD-05DF-4348-8406-AF147DD29D42}"/>
              </a:ext>
            </a:extLst>
          </p:cNvPr>
          <p:cNvSpPr>
            <a:spLocks noGrp="1"/>
          </p:cNvSpPr>
          <p:nvPr>
            <p:ph type="title"/>
          </p:nvPr>
        </p:nvSpPr>
        <p:spPr/>
        <p:txBody>
          <a:bodyPr/>
          <a:lstStyle/>
          <a:p>
            <a:r>
              <a:rPr lang="en-US" altLang="zh-CN"/>
              <a:t>Fork() &amp; Copy on Write(CoW)</a:t>
            </a:r>
            <a:endParaRPr lang="zh-CN" altLang="en-US"/>
          </a:p>
        </p:txBody>
      </p:sp>
      <p:sp>
        <p:nvSpPr>
          <p:cNvPr id="3" name="内容占位符 2">
            <a:extLst>
              <a:ext uri="{FF2B5EF4-FFF2-40B4-BE49-F238E27FC236}">
                <a16:creationId xmlns:a16="http://schemas.microsoft.com/office/drawing/2014/main" id="{F2CDE341-CCF7-42FE-83E5-97FF1262AF94}"/>
              </a:ext>
            </a:extLst>
          </p:cNvPr>
          <p:cNvSpPr>
            <a:spLocks noGrp="1"/>
          </p:cNvSpPr>
          <p:nvPr>
            <p:ph idx="1"/>
          </p:nvPr>
        </p:nvSpPr>
        <p:spPr/>
        <p:txBody>
          <a:bodyPr/>
          <a:lstStyle/>
          <a:p>
            <a:r>
              <a:rPr lang="en-US" altLang="zh-CN" sz="2800"/>
              <a:t>fork()</a:t>
            </a:r>
            <a:r>
              <a:rPr lang="zh-CN" altLang="en-US" sz="2800">
                <a:latin typeface="微软雅黑" panose="020B0503020204020204" pitchFamily="34" charset="-122"/>
                <a:ea typeface="微软雅黑" panose="020B0503020204020204" pitchFamily="34" charset="-122"/>
              </a:rPr>
              <a:t>后，子进程复制了父进程的几乎所有一切</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除了</a:t>
            </a:r>
            <a:r>
              <a:rPr lang="en-US" altLang="zh-CN" sz="2800"/>
              <a:t>fork</a:t>
            </a:r>
            <a:r>
              <a:rPr lang="zh-CN" altLang="en-US" sz="2800">
                <a:latin typeface="微软雅黑" panose="020B0503020204020204" pitchFamily="34" charset="-122"/>
                <a:ea typeface="微软雅黑" panose="020B0503020204020204" pitchFamily="34" charset="-122"/>
              </a:rPr>
              <a:t>函数的返回值，当然各有自己的</a:t>
            </a:r>
            <a:r>
              <a:rPr lang="en-US" altLang="zh-CN" sz="2800"/>
              <a:t>PCB</a:t>
            </a:r>
            <a:r>
              <a:rPr lang="zh-CN" altLang="en-US" sz="2800"/>
              <a:t>，</a:t>
            </a:r>
            <a:r>
              <a:rPr lang="zh-CN" altLang="en-US" sz="2800">
                <a:latin typeface="微软雅黑" panose="020B0503020204020204" pitchFamily="34" charset="-122"/>
                <a:ea typeface="微软雅黑" panose="020B0503020204020204" pitchFamily="34" charset="-122"/>
              </a:rPr>
              <a:t>其</a:t>
            </a:r>
            <a:r>
              <a:rPr lang="en-US" altLang="zh-CN" sz="2800"/>
              <a:t>PID</a:t>
            </a:r>
            <a:r>
              <a:rPr lang="zh-CN" altLang="en-US" sz="2800"/>
              <a:t>，</a:t>
            </a:r>
            <a:r>
              <a:rPr lang="zh-CN" altLang="en-US" sz="2800">
                <a:latin typeface="微软雅黑" panose="020B0503020204020204" pitchFamily="34" charset="-122"/>
                <a:ea typeface="微软雅黑" panose="020B0503020204020204" pitchFamily="34" charset="-122"/>
              </a:rPr>
              <a:t>父进程</a:t>
            </a:r>
            <a:r>
              <a:rPr lang="en-US" altLang="zh-CN" sz="2800"/>
              <a:t>PID</a:t>
            </a:r>
            <a:r>
              <a:rPr lang="zh-CN" altLang="en-US" sz="2800">
                <a:latin typeface="微软雅黑" panose="020B0503020204020204" pitchFamily="34" charset="-122"/>
                <a:ea typeface="微软雅黑" panose="020B0503020204020204" pitchFamily="34" charset="-122"/>
              </a:rPr>
              <a:t>等也不同</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，但仍共用一个内存空间，也就是内存空间的复制只是逻辑上的，而非物理上的，并没有实际复制内存空间。</a:t>
            </a:r>
            <a:endParaRPr lang="en-US" altLang="zh-CN" sz="2800">
              <a:latin typeface="微软雅黑" panose="020B0503020204020204" pitchFamily="34" charset="-122"/>
              <a:ea typeface="微软雅黑" panose="020B0503020204020204" pitchFamily="34" charset="-122"/>
            </a:endParaRPr>
          </a:p>
          <a:p>
            <a:r>
              <a:rPr lang="zh-CN" altLang="en-US" sz="2800">
                <a:latin typeface="微软雅黑" panose="020B0503020204020204" pitchFamily="34" charset="-122"/>
                <a:ea typeface="微软雅黑" panose="020B0503020204020204" pitchFamily="34" charset="-122"/>
              </a:rPr>
              <a:t>虽然</a:t>
            </a:r>
            <a:r>
              <a:rPr lang="en-US" altLang="zh-CN" sz="2800"/>
              <a:t>CoW</a:t>
            </a:r>
            <a:r>
              <a:rPr lang="zh-CN" altLang="en-US" sz="2800"/>
              <a:t>或</a:t>
            </a:r>
            <a:r>
              <a:rPr lang="en-US" altLang="zh-CN" sz="2800"/>
              <a:t>exec()</a:t>
            </a:r>
            <a:r>
              <a:rPr lang="zh-CN" altLang="en-US" sz="2800">
                <a:latin typeface="微软雅黑" panose="020B0503020204020204" pitchFamily="34" charset="-122"/>
                <a:ea typeface="微软雅黑" panose="020B0503020204020204" pitchFamily="34" charset="-122"/>
              </a:rPr>
              <a:t>前共用一个内存空间，但父子进程间已“貌合神离”，一旦任何一方有风吹草动</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写入内存空间的动作，包括写入全局数据、栈、堆</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，都会进行实际的复制。</a:t>
            </a:r>
            <a:endParaRPr lang="en-US" altLang="zh-CN" sz="2800">
              <a:latin typeface="微软雅黑" panose="020B0503020204020204" pitchFamily="34" charset="-122"/>
              <a:ea typeface="微软雅黑" panose="020B0503020204020204" pitchFamily="34" charset="-122"/>
            </a:endParaRPr>
          </a:p>
          <a:p>
            <a:r>
              <a:rPr lang="zh-CN" altLang="en-US" sz="2800">
                <a:latin typeface="微软雅黑" panose="020B0503020204020204" pitchFamily="34" charset="-122"/>
                <a:ea typeface="微软雅黑" panose="020B0503020204020204" pitchFamily="34" charset="-122"/>
              </a:rPr>
              <a:t>之所以在</a:t>
            </a:r>
            <a:r>
              <a:rPr lang="en-US" altLang="zh-CN" sz="2800"/>
              <a:t>fork()</a:t>
            </a:r>
            <a:r>
              <a:rPr lang="zh-CN" altLang="en-US" sz="2800">
                <a:latin typeface="微软雅黑" panose="020B0503020204020204" pitchFamily="34" charset="-122"/>
                <a:ea typeface="微软雅黑" panose="020B0503020204020204" pitchFamily="34" charset="-122"/>
              </a:rPr>
              <a:t>后，系统不自动复制内存空间，是因为子进程可能会马上调用</a:t>
            </a:r>
            <a:r>
              <a:rPr lang="en-US" altLang="zh-CN" sz="2800">
                <a:latin typeface="微软雅黑" panose="020B0503020204020204" pitchFamily="34" charset="-122"/>
                <a:ea typeface="微软雅黑" panose="020B0503020204020204" pitchFamily="34" charset="-122"/>
              </a:rPr>
              <a:t>exec()</a:t>
            </a:r>
            <a:r>
              <a:rPr lang="zh-CN" altLang="en-US" sz="2800">
                <a:latin typeface="微软雅黑" panose="020B0503020204020204" pitchFamily="34" charset="-122"/>
                <a:ea typeface="微软雅黑" panose="020B0503020204020204" pitchFamily="34" charset="-122"/>
              </a:rPr>
              <a:t>，用另外的程序覆盖内存空间，那样</a:t>
            </a:r>
            <a:r>
              <a:rPr lang="en-US" altLang="zh-CN" sz="2800">
                <a:latin typeface="微软雅黑" panose="020B0503020204020204" pitchFamily="34" charset="-122"/>
                <a:ea typeface="微软雅黑" panose="020B0503020204020204" pitchFamily="34" charset="-122"/>
              </a:rPr>
              <a:t>exec()</a:t>
            </a:r>
            <a:r>
              <a:rPr lang="zh-CN" altLang="en-US" sz="2800">
                <a:latin typeface="微软雅黑" panose="020B0503020204020204" pitchFamily="34" charset="-122"/>
                <a:ea typeface="微软雅黑" panose="020B0503020204020204" pitchFamily="34" charset="-122"/>
              </a:rPr>
              <a:t>前的物理复制就是多余的耗时操作了。</a:t>
            </a:r>
          </a:p>
        </p:txBody>
      </p:sp>
    </p:spTree>
    <p:extLst>
      <p:ext uri="{BB962C8B-B14F-4D97-AF65-F5344CB8AC3E}">
        <p14:creationId xmlns:p14="http://schemas.microsoft.com/office/powerpoint/2010/main" val="57422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81200" y="198438"/>
            <a:ext cx="8229600" cy="576262"/>
          </a:xfrm>
        </p:spPr>
        <p:txBody>
          <a:bodyPr/>
          <a:lstStyle/>
          <a:p>
            <a:pPr eaLnBrk="1" hangingPunct="1"/>
            <a:r>
              <a:rPr lang="en-US" altLang="en-US"/>
              <a:t>Process Termination 1/2</a:t>
            </a:r>
          </a:p>
        </p:txBody>
      </p:sp>
      <p:sp>
        <p:nvSpPr>
          <p:cNvPr id="53251" name="Rectangle 3"/>
          <p:cNvSpPr>
            <a:spLocks noGrp="1" noChangeArrowheads="1"/>
          </p:cNvSpPr>
          <p:nvPr>
            <p:ph type="body" idx="1"/>
          </p:nvPr>
        </p:nvSpPr>
        <p:spPr>
          <a:xfrm>
            <a:off x="1186961" y="953752"/>
            <a:ext cx="9680331" cy="4950496"/>
          </a:xfrm>
        </p:spPr>
        <p:txBody>
          <a:bodyPr/>
          <a:lstStyle/>
          <a:p>
            <a:r>
              <a:rPr lang="en-US" altLang="en-US" sz="2400"/>
              <a:t>Process executes last statement and then asks the operating system to delete it using the </a:t>
            </a:r>
            <a:r>
              <a:rPr lang="en-US" altLang="en-US" sz="2400" b="1">
                <a:solidFill>
                  <a:srgbClr val="000000"/>
                </a:solidFill>
                <a:latin typeface="Courier New" pitchFamily="49" charset="0"/>
                <a:cs typeface="Courier New" pitchFamily="49" charset="0"/>
              </a:rPr>
              <a:t>exit()</a:t>
            </a:r>
            <a:r>
              <a:rPr lang="en-US" altLang="en-US" sz="2400">
                <a:cs typeface="Courier New" pitchFamily="49" charset="0"/>
              </a:rPr>
              <a:t> system call.</a:t>
            </a:r>
            <a:endParaRPr lang="en-US" altLang="en-US" sz="2400"/>
          </a:p>
          <a:p>
            <a:pPr lvl="1"/>
            <a:r>
              <a:rPr lang="en-US" altLang="en-US" sz="2400"/>
              <a:t>Returns  status data from child to parent (via </a:t>
            </a:r>
            <a:r>
              <a:rPr lang="en-US" altLang="en-US" sz="2400" b="1">
                <a:solidFill>
                  <a:srgbClr val="000000"/>
                </a:solidFill>
                <a:latin typeface="Courier New" pitchFamily="49" charset="0"/>
                <a:cs typeface="Courier New" pitchFamily="49" charset="0"/>
              </a:rPr>
              <a:t>wait()</a:t>
            </a:r>
            <a:r>
              <a:rPr lang="en-US" altLang="en-US" sz="2400"/>
              <a:t>)</a:t>
            </a:r>
          </a:p>
          <a:p>
            <a:pPr lvl="1"/>
            <a:r>
              <a:rPr lang="en-US" altLang="en-US" sz="2400"/>
              <a:t>Process</a:t>
            </a:r>
            <a:r>
              <a:rPr lang="ja-JP" altLang="en-US" sz="2400"/>
              <a:t>’</a:t>
            </a:r>
            <a:r>
              <a:rPr lang="en-US" altLang="ja-JP" sz="2400"/>
              <a:t> resources are deallocated by operating system</a:t>
            </a:r>
            <a:endParaRPr lang="en-US" altLang="en-US" sz="2400"/>
          </a:p>
          <a:p>
            <a:r>
              <a:rPr lang="en-US" altLang="en-US" sz="2400"/>
              <a:t>Parent may terminate the execution of children processes  via an appropriate system call</a:t>
            </a:r>
            <a:r>
              <a:rPr lang="en-US" altLang="en-US" sz="2400">
                <a:cs typeface="Courier New" pitchFamily="49" charset="0"/>
              </a:rPr>
              <a:t>(for example, TerminateProcess() in Windows).  Some reasons for doing so:</a:t>
            </a:r>
            <a:endParaRPr lang="en-US" altLang="en-US" sz="2400"/>
          </a:p>
          <a:p>
            <a:pPr lvl="1"/>
            <a:r>
              <a:rPr lang="en-US" altLang="en-US" sz="2400"/>
              <a:t>Child has exceeded allocated resources</a:t>
            </a:r>
          </a:p>
          <a:p>
            <a:pPr lvl="1"/>
            <a:r>
              <a:rPr lang="en-US" altLang="en-US" sz="2400"/>
              <a:t>Task assigned to child is no longer required</a:t>
            </a:r>
          </a:p>
          <a:p>
            <a:pPr lvl="1"/>
            <a:r>
              <a:rPr lang="en-US" altLang="en-US" sz="2400"/>
              <a:t>The parent is exiting and the operating systems does not allow  a child to continue if its parent terminates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81200" y="182563"/>
            <a:ext cx="8229600" cy="576262"/>
          </a:xfrm>
        </p:spPr>
        <p:txBody>
          <a:bodyPr/>
          <a:lstStyle/>
          <a:p>
            <a:pPr eaLnBrk="1" hangingPunct="1"/>
            <a:r>
              <a:rPr lang="en-US" altLang="en-US"/>
              <a:t>Process Termination 2/2</a:t>
            </a:r>
          </a:p>
        </p:txBody>
      </p:sp>
      <p:sp>
        <p:nvSpPr>
          <p:cNvPr id="55299" name="Rectangle 3"/>
          <p:cNvSpPr>
            <a:spLocks noGrp="1" noChangeArrowheads="1"/>
          </p:cNvSpPr>
          <p:nvPr>
            <p:ph type="body" idx="1"/>
          </p:nvPr>
        </p:nvSpPr>
        <p:spPr>
          <a:xfrm>
            <a:off x="553914" y="905608"/>
            <a:ext cx="10928839" cy="5644661"/>
          </a:xfrm>
        </p:spPr>
        <p:txBody>
          <a:bodyPr/>
          <a:lstStyle/>
          <a:p>
            <a:pPr lvl="1"/>
            <a:endParaRPr lang="en-US" altLang="en-US" sz="900"/>
          </a:p>
          <a:p>
            <a:r>
              <a:rPr lang="en-US" altLang="en-US" sz="2000"/>
              <a:t>Some operating systems do not allow child to exists if its parent has terminated.  If a process terminates, then all its children must also be terminated.</a:t>
            </a:r>
          </a:p>
          <a:p>
            <a:pPr lvl="1"/>
            <a:r>
              <a:rPr lang="en-US" altLang="en-US" sz="2000" b="1">
                <a:solidFill>
                  <a:srgbClr val="0070C0"/>
                </a:solidFill>
              </a:rPr>
              <a:t>cascading termination(</a:t>
            </a:r>
            <a:r>
              <a:rPr lang="zh-CN" altLang="en-US" sz="2000" b="1">
                <a:solidFill>
                  <a:srgbClr val="0070C0"/>
                </a:solidFill>
              </a:rPr>
              <a:t>级联终止</a:t>
            </a:r>
            <a:r>
              <a:rPr lang="en-US" altLang="en-US" sz="2000" b="1">
                <a:solidFill>
                  <a:srgbClr val="0070C0"/>
                </a:solidFill>
              </a:rPr>
              <a:t>)</a:t>
            </a:r>
            <a:r>
              <a:rPr lang="en-US" altLang="en-US" sz="2000" b="1"/>
              <a:t>.  </a:t>
            </a:r>
            <a:r>
              <a:rPr lang="en-US" altLang="en-US" sz="2000"/>
              <a:t>All children, grandchildren, etc.  are  terminated.</a:t>
            </a:r>
            <a:endParaRPr lang="en-US" altLang="en-US" sz="2000" b="1"/>
          </a:p>
          <a:p>
            <a:pPr lvl="1"/>
            <a:r>
              <a:rPr lang="en-US" altLang="en-US" sz="2000"/>
              <a:t>The termination is initiated by the operating system.</a:t>
            </a:r>
            <a:endParaRPr lang="en-US" altLang="en-US" sz="2000" b="1"/>
          </a:p>
          <a:p>
            <a:r>
              <a:rPr lang="en-US" altLang="en-US" sz="2000"/>
              <a:t>The parent process may wait for termination of a child process by using the </a:t>
            </a:r>
            <a:r>
              <a:rPr lang="en-US" altLang="en-US" sz="2000" b="1">
                <a:solidFill>
                  <a:srgbClr val="000000"/>
                </a:solidFill>
                <a:latin typeface="Courier New" pitchFamily="49" charset="0"/>
                <a:cs typeface="Courier New" pitchFamily="49" charset="0"/>
              </a:rPr>
              <a:t>wait()</a:t>
            </a:r>
            <a:r>
              <a:rPr lang="en-US" altLang="en-US" sz="2000"/>
              <a:t>system call</a:t>
            </a:r>
            <a:r>
              <a:rPr lang="en-US" altLang="en-US" sz="2000" b="1">
                <a:solidFill>
                  <a:srgbClr val="000000"/>
                </a:solidFill>
                <a:latin typeface="Courier New" pitchFamily="49" charset="0"/>
                <a:cs typeface="Courier New" pitchFamily="49" charset="0"/>
              </a:rPr>
              <a:t>. </a:t>
            </a:r>
            <a:r>
              <a:rPr lang="en-US" altLang="en-US" sz="2000"/>
              <a:t>The call returns status information and the pid of the terminated process</a:t>
            </a:r>
            <a:endParaRPr lang="en-US" altLang="en-US" sz="2000" b="1">
              <a:solidFill>
                <a:srgbClr val="000000"/>
              </a:solidFill>
              <a:latin typeface="Courier New" pitchFamily="49" charset="0"/>
              <a:cs typeface="Courier New" pitchFamily="49" charset="0"/>
            </a:endParaRPr>
          </a:p>
          <a:p>
            <a:pPr>
              <a:buFont typeface="Monotype Sorts" pitchFamily="-84" charset="2"/>
              <a:buNone/>
            </a:pPr>
            <a:r>
              <a:rPr lang="en-US" altLang="en-US" sz="2000" b="1">
                <a:solidFill>
                  <a:srgbClr val="000000"/>
                </a:solidFill>
                <a:latin typeface="Courier New" pitchFamily="49" charset="0"/>
                <a:cs typeface="Courier New" pitchFamily="49" charset="0"/>
              </a:rPr>
              <a:t>      pid = wait(&amp;status); </a:t>
            </a:r>
          </a:p>
          <a:p>
            <a:r>
              <a:rPr lang="en-US" altLang="en-US" sz="2000"/>
              <a:t>If no parent waiting (did not invoke </a:t>
            </a:r>
            <a:r>
              <a:rPr lang="en-US" altLang="en-US" sz="2000" b="1">
                <a:solidFill>
                  <a:srgbClr val="000000"/>
                </a:solidFill>
                <a:latin typeface="Courier New" pitchFamily="49" charset="0"/>
                <a:cs typeface="Courier New" pitchFamily="49" charset="0"/>
              </a:rPr>
              <a:t>wait()</a:t>
            </a:r>
            <a:r>
              <a:rPr lang="en-US" altLang="en-US" sz="2000">
                <a:cs typeface="Courier New" pitchFamily="49" charset="0"/>
              </a:rPr>
              <a:t>) </a:t>
            </a:r>
            <a:r>
              <a:rPr lang="en-US" altLang="en-US" sz="2000"/>
              <a:t>process is a </a:t>
            </a:r>
            <a:r>
              <a:rPr lang="en-US" altLang="en-US" sz="2000" b="1">
                <a:solidFill>
                  <a:srgbClr val="3366FF"/>
                </a:solidFill>
              </a:rPr>
              <a:t>zombie(</a:t>
            </a:r>
            <a:r>
              <a:rPr lang="zh-CN" altLang="en-US" sz="2000" b="1">
                <a:solidFill>
                  <a:srgbClr val="3366FF"/>
                </a:solidFill>
                <a:latin typeface="微软雅黑" panose="020B0503020204020204" pitchFamily="34" charset="-122"/>
                <a:ea typeface="微软雅黑" panose="020B0503020204020204" pitchFamily="34" charset="-122"/>
              </a:rPr>
              <a:t>僵尸进程</a:t>
            </a:r>
            <a:r>
              <a:rPr lang="en-US" altLang="en-US" sz="2000" b="1">
                <a:solidFill>
                  <a:srgbClr val="3366FF"/>
                </a:solidFill>
              </a:rPr>
              <a:t>)</a:t>
            </a:r>
          </a:p>
          <a:p>
            <a:r>
              <a:rPr lang="en-US" altLang="en-US" sz="2000"/>
              <a:t>If parent terminated without invoking</a:t>
            </a:r>
            <a:r>
              <a:rPr lang="en-US" altLang="en-US" sz="2000" b="1">
                <a:solidFill>
                  <a:srgbClr val="000000"/>
                </a:solidFill>
                <a:latin typeface="Courier New" pitchFamily="49" charset="0"/>
                <a:cs typeface="Courier New" pitchFamily="49" charset="0"/>
              </a:rPr>
              <a:t> wait</a:t>
            </a:r>
            <a:r>
              <a:rPr lang="en-US" altLang="en-US" sz="2000"/>
              <a:t> , process is an </a:t>
            </a:r>
            <a:r>
              <a:rPr lang="en-US" altLang="en-US" sz="2000" b="1">
                <a:solidFill>
                  <a:srgbClr val="3366FF"/>
                </a:solidFill>
              </a:rPr>
              <a:t>orphan(</a:t>
            </a:r>
            <a:r>
              <a:rPr lang="zh-CN" altLang="en-US" sz="2000" b="1">
                <a:solidFill>
                  <a:srgbClr val="3366FF"/>
                </a:solidFill>
                <a:latin typeface="微软雅黑" panose="020B0503020204020204" pitchFamily="34" charset="-122"/>
                <a:ea typeface="微软雅黑" panose="020B0503020204020204" pitchFamily="34" charset="-122"/>
              </a:rPr>
              <a:t>孤儿进程</a:t>
            </a:r>
            <a:r>
              <a:rPr lang="en-US" altLang="en-US" sz="2000" b="1">
                <a:solidFill>
                  <a:srgbClr val="3366FF"/>
                </a:solidFill>
              </a:rPr>
              <a:t>). </a:t>
            </a:r>
            <a:r>
              <a:rPr lang="en-US" altLang="en-US" sz="2000"/>
              <a:t>Some OS may changes the process’ parent to a system process.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A7B1-B65A-4630-A355-2D3559A233F8}"/>
              </a:ext>
            </a:extLst>
          </p:cNvPr>
          <p:cNvSpPr>
            <a:spLocks noGrp="1"/>
          </p:cNvSpPr>
          <p:nvPr>
            <p:ph type="title"/>
          </p:nvPr>
        </p:nvSpPr>
        <p:spPr>
          <a:xfrm>
            <a:off x="1981200" y="86580"/>
            <a:ext cx="8229600" cy="576262"/>
          </a:xfrm>
        </p:spPr>
        <p:txBody>
          <a:bodyPr/>
          <a:lstStyle/>
          <a:p>
            <a:r>
              <a:rPr lang="en-US" altLang="zh-CN"/>
              <a:t>Cascading Termination in Linux?</a:t>
            </a:r>
            <a:endParaRPr lang="zh-CN" altLang="en-US"/>
          </a:p>
        </p:txBody>
      </p:sp>
      <p:sp>
        <p:nvSpPr>
          <p:cNvPr id="3" name="内容占位符 2">
            <a:extLst>
              <a:ext uri="{FF2B5EF4-FFF2-40B4-BE49-F238E27FC236}">
                <a16:creationId xmlns:a16="http://schemas.microsoft.com/office/drawing/2014/main" id="{B7EB55E2-7372-4A2B-8B04-5695B2A8ED99}"/>
              </a:ext>
            </a:extLst>
          </p:cNvPr>
          <p:cNvSpPr>
            <a:spLocks noGrp="1"/>
          </p:cNvSpPr>
          <p:nvPr>
            <p:ph idx="1"/>
          </p:nvPr>
        </p:nvSpPr>
        <p:spPr>
          <a:xfrm>
            <a:off x="2294793" y="854075"/>
            <a:ext cx="9064870" cy="6003925"/>
          </a:xfrm>
        </p:spPr>
        <p:txBody>
          <a:bodyPr/>
          <a:lstStyle/>
          <a:p>
            <a:pPr marL="0" indent="0">
              <a:buNone/>
            </a:pPr>
            <a:r>
              <a:rPr lang="en-US" altLang="zh-CN" sz="1600" b="1" dirty="0"/>
              <a:t>int main(void) {    /* </a:t>
            </a:r>
            <a:r>
              <a:rPr lang="zh-CN" altLang="en-US" sz="1600" b="1" dirty="0"/>
              <a:t> </a:t>
            </a:r>
            <a:r>
              <a:rPr lang="en-US" altLang="zh-CN" sz="1600" b="1" dirty="0" err="1"/>
              <a:t>fork_pexit.c</a:t>
            </a:r>
            <a:r>
              <a:rPr lang="zh-CN" altLang="en-US" sz="1600" b="1" dirty="0"/>
              <a:t>， </a:t>
            </a:r>
            <a:r>
              <a:rPr lang="en-US" altLang="zh-CN" sz="1600" b="1" dirty="0"/>
              <a:t>w/o #include &lt;*.h&gt;  */</a:t>
            </a:r>
          </a:p>
          <a:p>
            <a:pPr marL="0" indent="0">
              <a:buNone/>
            </a:pPr>
            <a:r>
              <a:rPr lang="en-US" altLang="zh-CN" sz="1600" b="1" dirty="0"/>
              <a:t>    </a:t>
            </a:r>
            <a:r>
              <a:rPr lang="en-US" altLang="zh-CN" sz="1600" b="1" dirty="0" err="1"/>
              <a:t>pid_t</a:t>
            </a:r>
            <a:r>
              <a:rPr lang="en-US" altLang="zh-CN" sz="1600" b="1" dirty="0"/>
              <a:t> </a:t>
            </a:r>
            <a:r>
              <a:rPr lang="en-US" altLang="zh-CN" sz="1600" b="1" dirty="0" err="1"/>
              <a:t>pid</a:t>
            </a:r>
            <a:r>
              <a:rPr lang="en-US" altLang="zh-CN" sz="1600" b="1" dirty="0"/>
              <a:t> = fork();  /* fork a child process */</a:t>
            </a:r>
          </a:p>
          <a:p>
            <a:pPr marL="0" indent="0">
              <a:buNone/>
            </a:pPr>
            <a:r>
              <a:rPr lang="en-US" altLang="zh-CN" sz="1600" b="1" dirty="0"/>
              <a:t>    if (</a:t>
            </a:r>
            <a:r>
              <a:rPr lang="en-US" altLang="zh-CN" sz="1600" b="1" dirty="0" err="1"/>
              <a:t>pid</a:t>
            </a:r>
            <a:r>
              <a:rPr lang="en-US" altLang="zh-CN" sz="1600" b="1" dirty="0"/>
              <a:t> &lt; 0)   {  /* error occurred */</a:t>
            </a:r>
          </a:p>
          <a:p>
            <a:pPr marL="0" indent="0">
              <a:buNone/>
            </a:pPr>
            <a:r>
              <a:rPr lang="en-US" altLang="zh-CN" sz="1600" b="1" dirty="0"/>
              <a:t>          </a:t>
            </a:r>
            <a:r>
              <a:rPr lang="en-US" altLang="zh-CN" sz="1600" b="1" dirty="0" err="1"/>
              <a:t>fprintf</a:t>
            </a:r>
            <a:r>
              <a:rPr lang="en-US" altLang="zh-CN" sz="1600" b="1" dirty="0"/>
              <a:t>(stderr, "Fork failed\n");</a:t>
            </a:r>
          </a:p>
          <a:p>
            <a:pPr marL="0" indent="0">
              <a:buNone/>
            </a:pPr>
            <a:r>
              <a:rPr lang="en-US" altLang="zh-CN" sz="1600" b="1" dirty="0"/>
              <a:t>          exit(-1);    }</a:t>
            </a:r>
          </a:p>
          <a:p>
            <a:pPr marL="0" indent="0">
              <a:buNone/>
            </a:pPr>
            <a:r>
              <a:rPr lang="en-US" altLang="zh-CN" sz="1600" b="1" dirty="0"/>
              <a:t>    else if (</a:t>
            </a:r>
            <a:r>
              <a:rPr lang="en-US" altLang="zh-CN" sz="1600" b="1" dirty="0" err="1"/>
              <a:t>pid</a:t>
            </a:r>
            <a:r>
              <a:rPr lang="en-US" altLang="zh-CN" sz="1600" b="1" dirty="0"/>
              <a:t> == 0)  {  /* child process */</a:t>
            </a:r>
          </a:p>
          <a:p>
            <a:pPr marL="0" indent="0">
              <a:buNone/>
            </a:pPr>
            <a:r>
              <a:rPr lang="en-US" altLang="zh-CN" sz="1600" b="1" dirty="0"/>
              <a:t>          </a:t>
            </a:r>
            <a:r>
              <a:rPr lang="en-US" altLang="zh-CN" sz="1600" b="1" dirty="0" err="1"/>
              <a:t>printf</a:t>
            </a:r>
            <a:r>
              <a:rPr lang="en-US" altLang="zh-CN" sz="1600" b="1" dirty="0"/>
              <a:t>("I am the child. My PID is %d, my parent's PID is %d\n", </a:t>
            </a:r>
            <a:r>
              <a:rPr lang="en-US" altLang="zh-CN" sz="1600" b="1" dirty="0" err="1"/>
              <a:t>getpid</a:t>
            </a:r>
            <a:r>
              <a:rPr lang="en-US" altLang="zh-CN" sz="1600" b="1" dirty="0"/>
              <a:t>(), </a:t>
            </a:r>
            <a:r>
              <a:rPr lang="en-US" altLang="zh-CN" sz="1600" b="1" dirty="0" err="1"/>
              <a:t>getppid</a:t>
            </a:r>
            <a:r>
              <a:rPr lang="en-US" altLang="zh-CN" sz="1600" b="1" dirty="0"/>
              <a:t>());</a:t>
            </a:r>
          </a:p>
          <a:p>
            <a:pPr marL="0" indent="0">
              <a:buNone/>
            </a:pPr>
            <a:r>
              <a:rPr lang="en-US" altLang="zh-CN" sz="1600" b="1" dirty="0"/>
              <a:t>          sleep(5);    /* Wait parent run. Not reliable, for demo only! */</a:t>
            </a:r>
          </a:p>
          <a:p>
            <a:pPr marL="0" indent="0">
              <a:buNone/>
            </a:pPr>
            <a:r>
              <a:rPr lang="en-US" altLang="zh-CN" sz="1600" b="1" dirty="0"/>
              <a:t>          </a:t>
            </a:r>
            <a:r>
              <a:rPr lang="en-US" altLang="zh-CN" sz="1600" b="1" dirty="0" err="1"/>
              <a:t>printf</a:t>
            </a:r>
            <a:r>
              <a:rPr lang="en-US" altLang="zh-CN" sz="1600" b="1" dirty="0"/>
              <a:t>("Wake up. My PID is %d, my parent's PID is %d\n", </a:t>
            </a:r>
            <a:r>
              <a:rPr lang="en-US" altLang="zh-CN" sz="1600" b="1" dirty="0" err="1"/>
              <a:t>getpid</a:t>
            </a:r>
            <a:r>
              <a:rPr lang="en-US" altLang="zh-CN" sz="1600" b="1" dirty="0"/>
              <a:t>(), </a:t>
            </a:r>
            <a:r>
              <a:rPr lang="en-US" altLang="zh-CN" sz="1600" b="1" dirty="0" err="1"/>
              <a:t>getppid</a:t>
            </a:r>
            <a:r>
              <a:rPr lang="en-US" altLang="zh-CN" sz="1600" b="1" dirty="0"/>
              <a:t>());</a:t>
            </a:r>
          </a:p>
          <a:p>
            <a:pPr marL="0" indent="0">
              <a:buNone/>
            </a:pPr>
            <a:r>
              <a:rPr lang="en-US" altLang="zh-CN" sz="1600" b="1" dirty="0"/>
              <a:t>          </a:t>
            </a:r>
            <a:r>
              <a:rPr lang="en-US" altLang="zh-CN" sz="1600" b="1" dirty="0" err="1"/>
              <a:t>execlp</a:t>
            </a:r>
            <a:r>
              <a:rPr lang="en-US" altLang="zh-CN" sz="1600" b="1" dirty="0"/>
              <a:t>(“ls”, “ls”, (char</a:t>
            </a:r>
            <a:r>
              <a:rPr lang="zh-CN" altLang="en-US" sz="1600" b="1" dirty="0"/>
              <a:t> </a:t>
            </a:r>
            <a:r>
              <a:rPr lang="en-US" altLang="zh-CN" sz="1600" b="1" dirty="0"/>
              <a:t>*)NULL);</a:t>
            </a:r>
          </a:p>
          <a:p>
            <a:pPr marL="0" indent="0">
              <a:buNone/>
            </a:pPr>
            <a:r>
              <a:rPr lang="en-US" altLang="zh-CN" sz="1600" b="1" dirty="0"/>
              <a:t>          </a:t>
            </a:r>
            <a:r>
              <a:rPr lang="en-US" altLang="zh-CN" sz="1600" b="1" dirty="0" err="1"/>
              <a:t>printf</a:t>
            </a:r>
            <a:r>
              <a:rPr lang="en-US" altLang="zh-CN" sz="1600" b="1" dirty="0"/>
              <a:t>("Unreachable 1!\n");    }</a:t>
            </a:r>
          </a:p>
          <a:p>
            <a:pPr marL="0" indent="0">
              <a:buNone/>
            </a:pPr>
            <a:r>
              <a:rPr lang="en-US" altLang="zh-CN" sz="1600" b="1" dirty="0"/>
              <a:t>    else  {  /* parent process */</a:t>
            </a:r>
          </a:p>
          <a:p>
            <a:pPr marL="0" indent="0">
              <a:buNone/>
            </a:pPr>
            <a:r>
              <a:rPr lang="en-US" altLang="zh-CN" sz="1600" b="1" dirty="0"/>
              <a:t>          </a:t>
            </a:r>
            <a:r>
              <a:rPr lang="en-US" altLang="zh-CN" sz="1600" b="1" dirty="0" err="1"/>
              <a:t>printf</a:t>
            </a:r>
            <a:r>
              <a:rPr lang="en-US" altLang="zh-CN" sz="1600" b="1" dirty="0"/>
              <a:t>("I am the parent. My PID is %d, my child's PID is %d\n", </a:t>
            </a:r>
            <a:r>
              <a:rPr lang="en-US" altLang="zh-CN" sz="1600" b="1" dirty="0" err="1"/>
              <a:t>getpid</a:t>
            </a:r>
            <a:r>
              <a:rPr lang="en-US" altLang="zh-CN" sz="1600" b="1" dirty="0"/>
              <a:t>(), </a:t>
            </a:r>
            <a:r>
              <a:rPr lang="en-US" altLang="zh-CN" sz="1600" b="1" dirty="0" err="1"/>
              <a:t>pid</a:t>
            </a:r>
            <a:r>
              <a:rPr lang="en-US" altLang="zh-CN" sz="1600" b="1" dirty="0"/>
              <a:t>);</a:t>
            </a:r>
          </a:p>
          <a:p>
            <a:pPr marL="0" indent="0">
              <a:buNone/>
            </a:pPr>
            <a:r>
              <a:rPr lang="en-US" altLang="zh-CN" sz="1600" b="1" dirty="0"/>
              <a:t>          sleep(1);    /* Wait child run. Not reliable, for demo only! */</a:t>
            </a:r>
          </a:p>
          <a:p>
            <a:pPr marL="0" indent="0">
              <a:buNone/>
            </a:pPr>
            <a:r>
              <a:rPr lang="en-US" altLang="zh-CN" sz="1600" b="1" dirty="0"/>
              <a:t>          exit(0);</a:t>
            </a:r>
          </a:p>
          <a:p>
            <a:pPr marL="0" indent="0">
              <a:buNone/>
            </a:pPr>
            <a:r>
              <a:rPr lang="en-US" altLang="zh-CN" sz="1600" b="1" dirty="0"/>
              <a:t>          </a:t>
            </a:r>
            <a:r>
              <a:rPr lang="en-US" altLang="zh-CN" sz="1600" b="1" dirty="0" err="1"/>
              <a:t>printf</a:t>
            </a:r>
            <a:r>
              <a:rPr lang="en-US" altLang="zh-CN" sz="1600" b="1" dirty="0"/>
              <a:t>("Unreachable 2!\n");    }</a:t>
            </a:r>
          </a:p>
          <a:p>
            <a:pPr marL="0" indent="0">
              <a:buNone/>
            </a:pPr>
            <a:r>
              <a:rPr lang="en-US" altLang="zh-CN" sz="1600" b="1" dirty="0"/>
              <a:t>    </a:t>
            </a:r>
            <a:r>
              <a:rPr lang="en-US" altLang="zh-CN" sz="1600" b="1" dirty="0" err="1"/>
              <a:t>printf</a:t>
            </a:r>
            <a:r>
              <a:rPr lang="en-US" altLang="zh-CN" sz="1600" b="1" dirty="0"/>
              <a:t>("Unreachable 3!\n");    return 0;    }</a:t>
            </a:r>
            <a:endParaRPr lang="zh-CN" altLang="en-US" sz="1600" b="1" dirty="0"/>
          </a:p>
        </p:txBody>
      </p:sp>
    </p:spTree>
    <p:extLst>
      <p:ext uri="{BB962C8B-B14F-4D97-AF65-F5344CB8AC3E}">
        <p14:creationId xmlns:p14="http://schemas.microsoft.com/office/powerpoint/2010/main" val="3298516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74117-B9A7-4601-9050-823CB821354E}"/>
              </a:ext>
            </a:extLst>
          </p:cNvPr>
          <p:cNvSpPr>
            <a:spLocks noGrp="1"/>
          </p:cNvSpPr>
          <p:nvPr>
            <p:ph type="title"/>
          </p:nvPr>
        </p:nvSpPr>
        <p:spPr/>
        <p:txBody>
          <a:bodyPr/>
          <a:lstStyle/>
          <a:p>
            <a:r>
              <a:rPr lang="en-US" altLang="zh-CN"/>
              <a:t>Running Output in Linux(Ubuntu 20.04)</a:t>
            </a:r>
            <a:endParaRPr lang="zh-CN" altLang="en-US"/>
          </a:p>
        </p:txBody>
      </p:sp>
      <p:sp>
        <p:nvSpPr>
          <p:cNvPr id="3" name="内容占位符 2">
            <a:extLst>
              <a:ext uri="{FF2B5EF4-FFF2-40B4-BE49-F238E27FC236}">
                <a16:creationId xmlns:a16="http://schemas.microsoft.com/office/drawing/2014/main" id="{BAC2A788-B3D0-4A64-90C2-06387B442C9B}"/>
              </a:ext>
            </a:extLst>
          </p:cNvPr>
          <p:cNvSpPr>
            <a:spLocks noGrp="1"/>
          </p:cNvSpPr>
          <p:nvPr>
            <p:ph idx="1"/>
          </p:nvPr>
        </p:nvSpPr>
        <p:spPr>
          <a:xfrm>
            <a:off x="2294791" y="1040058"/>
            <a:ext cx="9287609" cy="5145087"/>
          </a:xfrm>
        </p:spPr>
        <p:txBody>
          <a:bodyPr/>
          <a:lstStyle/>
          <a:p>
            <a:pPr marL="0" indent="0">
              <a:buNone/>
            </a:pPr>
            <a:r>
              <a:rPr lang="en-US" altLang="zh-CN" sz="2000" b="1">
                <a:latin typeface="MS Gothic" panose="020B0609070205080204" pitchFamily="49" charset="-128"/>
                <a:ea typeface="MS Gothic" panose="020B0609070205080204" pitchFamily="49" charset="-128"/>
              </a:rPr>
              <a:t>I am the parent. My PID is 2101, my child's PID is 2102</a:t>
            </a:r>
          </a:p>
          <a:p>
            <a:pPr marL="0" indent="0">
              <a:buNone/>
            </a:pPr>
            <a:r>
              <a:rPr lang="en-US" altLang="zh-CN" sz="2000" b="1">
                <a:latin typeface="MS Gothic" panose="020B0609070205080204" pitchFamily="49" charset="-128"/>
                <a:ea typeface="MS Gothic" panose="020B0609070205080204" pitchFamily="49" charset="-128"/>
              </a:rPr>
              <a:t>I am the child. My PID is 2102, my parent's PID is 2101</a:t>
            </a:r>
          </a:p>
          <a:p>
            <a:pPr marL="0" indent="0">
              <a:buNone/>
            </a:pPr>
            <a:r>
              <a:rPr lang="en-US" altLang="zh-CN" sz="2000" b="1">
                <a:solidFill>
                  <a:srgbClr val="00B050"/>
                </a:solidFill>
                <a:latin typeface="MS Gothic" panose="020B0609070205080204" pitchFamily="49" charset="-128"/>
                <a:ea typeface="MS Gothic" panose="020B0609070205080204" pitchFamily="49" charset="-128"/>
              </a:rPr>
              <a:t>u1@ubuntu:~$ </a:t>
            </a:r>
            <a:r>
              <a:rPr lang="en-US" altLang="zh-CN" sz="2000" b="1">
                <a:latin typeface="MS Gothic" panose="020B0609070205080204" pitchFamily="49" charset="-128"/>
                <a:ea typeface="MS Gothic" panose="020B0609070205080204" pitchFamily="49" charset="-128"/>
              </a:rPr>
              <a:t>Wake up. My PID is 2102, my parent's PID is 1369</a:t>
            </a:r>
          </a:p>
          <a:p>
            <a:pPr marL="0" indent="0">
              <a:buNone/>
            </a:pPr>
            <a:r>
              <a:rPr lang="en-US" altLang="zh-CN" sz="2000" b="1">
                <a:latin typeface="MS Gothic" panose="020B0609070205080204" pitchFamily="49" charset="-128"/>
                <a:ea typeface="MS Gothic" panose="020B0609070205080204" pitchFamily="49" charset="-128"/>
              </a:rPr>
              <a:t>Desktop    fork_execlp	  fork_pexit.c	Music	  Videos</a:t>
            </a:r>
          </a:p>
          <a:p>
            <a:pPr marL="0" indent="0">
              <a:buNone/>
            </a:pPr>
            <a:r>
              <a:rPr lang="en-US" altLang="zh-CN" sz="2000" b="1">
                <a:latin typeface="MS Gothic" panose="020B0609070205080204" pitchFamily="49" charset="-128"/>
                <a:ea typeface="MS Gothic" panose="020B0609070205080204" pitchFamily="49" charset="-128"/>
              </a:rPr>
              <a:t>Documents  fork_execlp.c  hello	Pictures</a:t>
            </a:r>
          </a:p>
          <a:p>
            <a:pPr marL="0" indent="0">
              <a:buNone/>
            </a:pPr>
            <a:r>
              <a:rPr lang="en-US" altLang="zh-CN" sz="2000" b="1">
                <a:latin typeface="MS Gothic" panose="020B0609070205080204" pitchFamily="49" charset="-128"/>
                <a:ea typeface="MS Gothic" panose="020B0609070205080204" pitchFamily="49" charset="-128"/>
              </a:rPr>
              <a:t>Downloads  fork_pexit	  hello.c	Public	  Templates</a:t>
            </a:r>
          </a:p>
          <a:p>
            <a:pPr marL="0" indent="0">
              <a:buNone/>
            </a:pPr>
            <a:endParaRPr lang="en-US" altLang="zh-CN" sz="2000" b="1">
              <a:latin typeface="MS Gothic" panose="020B0609070205080204" pitchFamily="49" charset="-128"/>
              <a:ea typeface="MS Gothic" panose="020B0609070205080204" pitchFamily="49" charset="-128"/>
            </a:endParaRPr>
          </a:p>
          <a:p>
            <a:pPr marL="0" indent="0">
              <a:buNone/>
            </a:pPr>
            <a:endParaRPr lang="en-US" altLang="zh-CN" sz="2000" b="1">
              <a:latin typeface="MS Gothic" panose="020B0609070205080204" pitchFamily="49" charset="-128"/>
              <a:ea typeface="MS Gothic" panose="020B0609070205080204" pitchFamily="49" charset="-128"/>
            </a:endParaRPr>
          </a:p>
          <a:p>
            <a:pPr marL="0" indent="0">
              <a:buNone/>
            </a:pPr>
            <a:endParaRPr lang="en-US" altLang="zh-CN" sz="2000" b="1">
              <a:latin typeface="MS Gothic" panose="020B0609070205080204" pitchFamily="49" charset="-128"/>
              <a:ea typeface="MS Gothic" panose="020B0609070205080204" pitchFamily="49" charset="-128"/>
            </a:endParaRPr>
          </a:p>
          <a:p>
            <a:pPr marL="0" indent="0">
              <a:buNone/>
            </a:pPr>
            <a:r>
              <a:rPr lang="en-US" altLang="zh-CN" sz="2000" b="1">
                <a:solidFill>
                  <a:srgbClr val="00B050"/>
                </a:solidFill>
                <a:latin typeface="MS Gothic" panose="020B0609070205080204" pitchFamily="49" charset="-128"/>
                <a:ea typeface="MS Gothic" panose="020B0609070205080204" pitchFamily="49" charset="-128"/>
              </a:rPr>
              <a:t>u1@ubuntu:~$ </a:t>
            </a:r>
            <a:r>
              <a:rPr lang="en-US" altLang="zh-CN" sz="2000" b="1">
                <a:latin typeface="MS Gothic" panose="020B0609070205080204" pitchFamily="49" charset="-128"/>
                <a:ea typeface="MS Gothic" panose="020B0609070205080204" pitchFamily="49" charset="-128"/>
              </a:rPr>
              <a:t>ps 1369</a:t>
            </a:r>
          </a:p>
          <a:p>
            <a:pPr marL="0" indent="0">
              <a:buNone/>
            </a:pPr>
            <a:r>
              <a:rPr lang="en-US" altLang="zh-CN" sz="2000" b="1">
                <a:latin typeface="MS Gothic" panose="020B0609070205080204" pitchFamily="49" charset="-128"/>
                <a:ea typeface="MS Gothic" panose="020B0609070205080204" pitchFamily="49" charset="-128"/>
              </a:rPr>
              <a:t> PID  TTY      STAT   TIME    COMMAND</a:t>
            </a:r>
          </a:p>
          <a:p>
            <a:pPr marL="0" indent="0">
              <a:buNone/>
            </a:pPr>
            <a:r>
              <a:rPr lang="en-US" altLang="zh-CN" sz="2000" b="1">
                <a:latin typeface="MS Gothic" panose="020B0609070205080204" pitchFamily="49" charset="-128"/>
                <a:ea typeface="MS Gothic" panose="020B0609070205080204" pitchFamily="49" charset="-128"/>
              </a:rPr>
              <a:t>1369  ?        Ss     0:02     /lib/systemd/systemd --user</a:t>
            </a:r>
            <a:endParaRPr lang="zh-CN" altLang="en-US" sz="2000" b="1">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704108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02679-4377-4210-B67C-E7E57E0915C8}"/>
              </a:ext>
            </a:extLst>
          </p:cNvPr>
          <p:cNvSpPr>
            <a:spLocks noGrp="1"/>
          </p:cNvSpPr>
          <p:nvPr>
            <p:ph type="title"/>
          </p:nvPr>
        </p:nvSpPr>
        <p:spPr/>
        <p:txBody>
          <a:bodyPr/>
          <a:lstStyle/>
          <a:p>
            <a:r>
              <a:rPr lang="en-US" altLang="zh-CN"/>
              <a:t>Create a Zombie Deliberately 1/3</a:t>
            </a:r>
            <a:endParaRPr lang="zh-CN" altLang="en-US"/>
          </a:p>
        </p:txBody>
      </p:sp>
      <p:sp>
        <p:nvSpPr>
          <p:cNvPr id="3" name="内容占位符 2">
            <a:extLst>
              <a:ext uri="{FF2B5EF4-FFF2-40B4-BE49-F238E27FC236}">
                <a16:creationId xmlns:a16="http://schemas.microsoft.com/office/drawing/2014/main" id="{D7831FEC-E090-486C-8F6F-E1B091F87BAD}"/>
              </a:ext>
            </a:extLst>
          </p:cNvPr>
          <p:cNvSpPr>
            <a:spLocks noGrp="1"/>
          </p:cNvSpPr>
          <p:nvPr>
            <p:ph idx="1"/>
          </p:nvPr>
        </p:nvSpPr>
        <p:spPr>
          <a:xfrm>
            <a:off x="609600" y="952135"/>
            <a:ext cx="10972800" cy="5145087"/>
          </a:xfrm>
        </p:spPr>
        <p:txBody>
          <a:bodyPr/>
          <a:lstStyle/>
          <a:p>
            <a:pPr marL="0" indent="0">
              <a:buNone/>
            </a:pPr>
            <a:r>
              <a:rPr lang="en-US" altLang="zh-CN" b="1" dirty="0"/>
              <a:t>#include &lt;</a:t>
            </a:r>
            <a:r>
              <a:rPr lang="en-US" altLang="zh-CN" b="1" dirty="0" err="1"/>
              <a:t>stdio.h</a:t>
            </a:r>
            <a:r>
              <a:rPr lang="en-US" altLang="zh-CN" b="1" dirty="0"/>
              <a:t>&gt;</a:t>
            </a:r>
          </a:p>
          <a:p>
            <a:pPr marL="0" indent="0">
              <a:buNone/>
            </a:pPr>
            <a:r>
              <a:rPr lang="en-US" altLang="zh-CN" b="1" dirty="0"/>
              <a:t>#include &lt;</a:t>
            </a:r>
            <a:r>
              <a:rPr lang="en-US" altLang="zh-CN" b="1" dirty="0" err="1"/>
              <a:t>unistd.h</a:t>
            </a:r>
            <a:r>
              <a:rPr lang="en-US" altLang="zh-CN" b="1" dirty="0"/>
              <a:t>&gt;</a:t>
            </a:r>
          </a:p>
          <a:p>
            <a:pPr marL="0" indent="0">
              <a:buNone/>
            </a:pPr>
            <a:r>
              <a:rPr lang="en-US" altLang="zh-CN" b="1" dirty="0"/>
              <a:t>#include &lt;sys/</a:t>
            </a:r>
            <a:r>
              <a:rPr lang="en-US" altLang="zh-CN" b="1" dirty="0" err="1"/>
              <a:t>types.h</a:t>
            </a:r>
            <a:r>
              <a:rPr lang="en-US" altLang="zh-CN" b="1" dirty="0"/>
              <a:t>&gt;</a:t>
            </a:r>
          </a:p>
          <a:p>
            <a:pPr marL="0" indent="0">
              <a:buNone/>
            </a:pPr>
            <a:r>
              <a:rPr lang="en-US" altLang="zh-CN" b="1" dirty="0"/>
              <a:t>#include &lt;sys/</a:t>
            </a:r>
            <a:r>
              <a:rPr lang="en-US" altLang="zh-CN" b="1" dirty="0" err="1"/>
              <a:t>wait.h</a:t>
            </a:r>
            <a:r>
              <a:rPr lang="en-US" altLang="zh-CN" b="1" dirty="0"/>
              <a:t>&gt;</a:t>
            </a:r>
          </a:p>
          <a:p>
            <a:pPr marL="0" indent="0">
              <a:buNone/>
            </a:pPr>
            <a:r>
              <a:rPr lang="en-US" altLang="zh-CN" b="1" dirty="0"/>
              <a:t>#include &lt;</a:t>
            </a:r>
            <a:r>
              <a:rPr lang="en-US" altLang="zh-CN" b="1" dirty="0" err="1"/>
              <a:t>stdlib.h</a:t>
            </a:r>
            <a:r>
              <a:rPr lang="en-US" altLang="zh-CN" b="1" dirty="0"/>
              <a:t>&gt;</a:t>
            </a:r>
          </a:p>
          <a:p>
            <a:pPr marL="0" indent="0">
              <a:buNone/>
            </a:pPr>
            <a:endParaRPr lang="en-US" altLang="zh-CN" b="1" dirty="0"/>
          </a:p>
          <a:p>
            <a:pPr marL="0" indent="0">
              <a:buNone/>
            </a:pPr>
            <a:r>
              <a:rPr lang="en-US" altLang="zh-CN" b="1" dirty="0"/>
              <a:t>int main(void)   /*</a:t>
            </a:r>
            <a:r>
              <a:rPr lang="zh-CN" altLang="en-US" b="1" dirty="0"/>
              <a:t> </a:t>
            </a:r>
            <a:r>
              <a:rPr lang="en-US" altLang="zh-CN" b="1" dirty="0" err="1"/>
              <a:t>zombie.c</a:t>
            </a:r>
            <a:r>
              <a:rPr lang="zh-CN" altLang="en-US" b="1" dirty="0"/>
              <a:t> </a:t>
            </a:r>
            <a:r>
              <a:rPr lang="en-US" altLang="zh-CN" b="1" dirty="0"/>
              <a:t>*/</a:t>
            </a:r>
          </a:p>
          <a:p>
            <a:pPr marL="0" indent="0">
              <a:buNone/>
            </a:pPr>
            <a:r>
              <a:rPr lang="en-US" altLang="zh-CN" b="1" dirty="0"/>
              <a:t>{</a:t>
            </a:r>
          </a:p>
          <a:p>
            <a:pPr marL="0" indent="0">
              <a:buNone/>
            </a:pPr>
            <a:r>
              <a:rPr lang="en-US" altLang="zh-CN" b="1" dirty="0"/>
              <a:t>    </a:t>
            </a:r>
            <a:r>
              <a:rPr lang="en-US" altLang="zh-CN" b="1" dirty="0" err="1"/>
              <a:t>pid_t</a:t>
            </a:r>
            <a:r>
              <a:rPr lang="en-US" altLang="zh-CN" b="1" dirty="0"/>
              <a:t> </a:t>
            </a:r>
            <a:r>
              <a:rPr lang="en-US" altLang="zh-CN" b="1" dirty="0" err="1"/>
              <a:t>pid</a:t>
            </a:r>
            <a:r>
              <a:rPr lang="en-US" altLang="zh-CN" b="1" dirty="0"/>
              <a:t>, pid2;</a:t>
            </a:r>
          </a:p>
          <a:p>
            <a:pPr marL="0" indent="0">
              <a:buNone/>
            </a:pPr>
            <a:r>
              <a:rPr lang="en-US" altLang="zh-CN" b="1" dirty="0"/>
              <a:t>    </a:t>
            </a:r>
            <a:r>
              <a:rPr lang="en-US" altLang="zh-CN" b="1" dirty="0" err="1"/>
              <a:t>pid</a:t>
            </a:r>
            <a:r>
              <a:rPr lang="en-US" altLang="zh-CN" b="1" dirty="0"/>
              <a:t> = fork();  /* fork a child process */</a:t>
            </a:r>
          </a:p>
          <a:p>
            <a:pPr marL="0" indent="0">
              <a:buNone/>
            </a:pPr>
            <a:r>
              <a:rPr lang="en-US" altLang="zh-CN" b="1" dirty="0"/>
              <a:t>    if (</a:t>
            </a:r>
            <a:r>
              <a:rPr lang="en-US" altLang="zh-CN" b="1" dirty="0" err="1"/>
              <a:t>pid</a:t>
            </a:r>
            <a:r>
              <a:rPr lang="en-US" altLang="zh-CN" b="1" dirty="0"/>
              <a:t> &lt; 0) { /* error occurred */</a:t>
            </a:r>
          </a:p>
          <a:p>
            <a:pPr marL="0" indent="0">
              <a:buNone/>
            </a:pPr>
            <a:r>
              <a:rPr lang="en-US" altLang="zh-CN" b="1" dirty="0"/>
              <a:t>        </a:t>
            </a:r>
            <a:r>
              <a:rPr lang="en-US" altLang="zh-CN" b="1" dirty="0" err="1"/>
              <a:t>fprintf</a:t>
            </a:r>
            <a:r>
              <a:rPr lang="en-US" altLang="zh-CN" b="1" dirty="0"/>
              <a:t>(stderr, "Fork failed\n");</a:t>
            </a:r>
          </a:p>
          <a:p>
            <a:pPr marL="0" indent="0">
              <a:buNone/>
            </a:pPr>
            <a:r>
              <a:rPr lang="en-US" altLang="zh-CN" b="1" dirty="0"/>
              <a:t>        exit(-1);</a:t>
            </a:r>
          </a:p>
          <a:p>
            <a:pPr marL="0" indent="0">
              <a:buNone/>
            </a:pPr>
            <a:r>
              <a:rPr lang="en-US" altLang="zh-CN" b="1" dirty="0"/>
              <a:t>    }</a:t>
            </a:r>
            <a:endParaRPr lang="zh-CN" altLang="en-US" b="1" dirty="0"/>
          </a:p>
        </p:txBody>
      </p:sp>
    </p:spTree>
    <p:extLst>
      <p:ext uri="{BB962C8B-B14F-4D97-AF65-F5344CB8AC3E}">
        <p14:creationId xmlns:p14="http://schemas.microsoft.com/office/powerpoint/2010/main" val="554014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02679-4377-4210-B67C-E7E57E0915C8}"/>
              </a:ext>
            </a:extLst>
          </p:cNvPr>
          <p:cNvSpPr>
            <a:spLocks noGrp="1"/>
          </p:cNvSpPr>
          <p:nvPr>
            <p:ph type="title"/>
          </p:nvPr>
        </p:nvSpPr>
        <p:spPr/>
        <p:txBody>
          <a:bodyPr/>
          <a:lstStyle/>
          <a:p>
            <a:r>
              <a:rPr lang="en-US" altLang="zh-CN"/>
              <a:t>Create a Zombie Deliberately 2/3</a:t>
            </a:r>
            <a:endParaRPr lang="zh-CN" altLang="en-US"/>
          </a:p>
        </p:txBody>
      </p:sp>
      <p:sp>
        <p:nvSpPr>
          <p:cNvPr id="3" name="内容占位符 2">
            <a:extLst>
              <a:ext uri="{FF2B5EF4-FFF2-40B4-BE49-F238E27FC236}">
                <a16:creationId xmlns:a16="http://schemas.microsoft.com/office/drawing/2014/main" id="{D7831FEC-E090-486C-8F6F-E1B091F87BAD}"/>
              </a:ext>
            </a:extLst>
          </p:cNvPr>
          <p:cNvSpPr>
            <a:spLocks noGrp="1"/>
          </p:cNvSpPr>
          <p:nvPr>
            <p:ph idx="1"/>
          </p:nvPr>
        </p:nvSpPr>
        <p:spPr>
          <a:xfrm>
            <a:off x="609600" y="952135"/>
            <a:ext cx="10972800" cy="5431080"/>
          </a:xfrm>
        </p:spPr>
        <p:txBody>
          <a:bodyPr/>
          <a:lstStyle/>
          <a:p>
            <a:pPr marL="0" indent="0">
              <a:buNone/>
            </a:pPr>
            <a:r>
              <a:rPr lang="en-US" altLang="zh-CN" b="1"/>
              <a:t>   else if (pid == 0) /* child process */</a:t>
            </a:r>
          </a:p>
          <a:p>
            <a:pPr marL="0" indent="0">
              <a:buNone/>
            </a:pPr>
            <a:r>
              <a:rPr lang="en-US" altLang="zh-CN" b="1"/>
              <a:t>          printf("I am the child. My PID is %d, my parent's PID is %d\n", getpid(), getppid());</a:t>
            </a:r>
          </a:p>
          <a:p>
            <a:pPr marL="0" indent="0">
              <a:buNone/>
            </a:pPr>
            <a:r>
              <a:rPr lang="en-US" altLang="zh-CN" b="1"/>
              <a:t>   else { /* parent process */</a:t>
            </a:r>
          </a:p>
          <a:p>
            <a:pPr marL="0" indent="0">
              <a:buNone/>
            </a:pPr>
            <a:r>
              <a:rPr lang="en-US" altLang="zh-CN" b="1"/>
              <a:t>          printf("I am the parent. My PID is %d, my child's PID is %d\n", getpid(), pid);</a:t>
            </a:r>
          </a:p>
          <a:p>
            <a:pPr marL="0" indent="0">
              <a:buNone/>
            </a:pPr>
            <a:r>
              <a:rPr lang="en-US" altLang="zh-CN" b="1"/>
              <a:t>          sleep(3);   /* Wait child terminate. Not reliable, for demo only! */</a:t>
            </a:r>
          </a:p>
          <a:p>
            <a:pPr marL="0" indent="0">
              <a:buNone/>
            </a:pPr>
            <a:r>
              <a:rPr lang="en-US" altLang="zh-CN" b="1"/>
              <a:t>          /* No wait() here, to make child 1 zombie */</a:t>
            </a:r>
          </a:p>
          <a:p>
            <a:pPr marL="0" indent="0">
              <a:buNone/>
            </a:pPr>
            <a:r>
              <a:rPr lang="en-US" altLang="zh-CN" b="1"/>
              <a:t>          pid2 = fork();  /* fork 2nd child process */</a:t>
            </a:r>
          </a:p>
          <a:p>
            <a:pPr marL="0" indent="0">
              <a:buNone/>
            </a:pPr>
            <a:r>
              <a:rPr lang="en-US" altLang="zh-CN" b="1"/>
              <a:t>          if(pid2 == 0) /* 2nd child process */</a:t>
            </a:r>
          </a:p>
          <a:p>
            <a:pPr marL="0" indent="0">
              <a:buNone/>
            </a:pPr>
            <a:r>
              <a:rPr lang="en-US" altLang="zh-CN" b="1"/>
              <a:t>              execlp(“ps”, “ps”, “-Al”, (char *)NULL);  </a:t>
            </a:r>
            <a:r>
              <a:rPr lang="zh-CN" altLang="en-US" b="1"/>
              <a:t>  </a:t>
            </a:r>
            <a:r>
              <a:rPr lang="en-US" altLang="zh-CN" b="1"/>
              <a:t>//</a:t>
            </a:r>
            <a:r>
              <a:rPr lang="zh-CN" altLang="en-US" b="1"/>
              <a:t> </a:t>
            </a:r>
            <a:r>
              <a:rPr lang="en-US" altLang="zh-CN" b="1"/>
              <a:t>ps</a:t>
            </a:r>
            <a:r>
              <a:rPr lang="zh-CN" altLang="en-US" b="1"/>
              <a:t> </a:t>
            </a:r>
            <a:r>
              <a:rPr lang="en-US" altLang="zh-CN" b="1"/>
              <a:t>-Al</a:t>
            </a:r>
          </a:p>
          <a:p>
            <a:pPr marL="0" indent="0">
              <a:buNone/>
            </a:pPr>
            <a:r>
              <a:rPr lang="en-US" altLang="zh-CN" b="1"/>
              <a:t>          else /* parent process, or fork failed */</a:t>
            </a:r>
          </a:p>
          <a:p>
            <a:pPr marL="0" indent="0">
              <a:buNone/>
            </a:pPr>
            <a:r>
              <a:rPr lang="en-US" altLang="zh-CN" b="1"/>
              <a:t>              sleep(3);   /* Wait ps done. Not reliable, for demo only! */</a:t>
            </a:r>
          </a:p>
          <a:p>
            <a:pPr marL="0" indent="0">
              <a:buNone/>
            </a:pPr>
            <a:r>
              <a:rPr lang="en-US" altLang="zh-CN" b="1"/>
              <a:t>    }</a:t>
            </a:r>
          </a:p>
          <a:p>
            <a:pPr marL="0" indent="0">
              <a:buNone/>
            </a:pPr>
            <a:r>
              <a:rPr lang="en-US" altLang="zh-CN" b="1"/>
              <a:t>    return 0;</a:t>
            </a:r>
          </a:p>
          <a:p>
            <a:pPr marL="0" indent="0">
              <a:buNone/>
            </a:pPr>
            <a:r>
              <a:rPr lang="en-US" altLang="zh-CN" b="1"/>
              <a:t>}</a:t>
            </a:r>
            <a:endParaRPr lang="zh-CN" altLang="en-US" b="1"/>
          </a:p>
        </p:txBody>
      </p:sp>
    </p:spTree>
    <p:extLst>
      <p:ext uri="{BB962C8B-B14F-4D97-AF65-F5344CB8AC3E}">
        <p14:creationId xmlns:p14="http://schemas.microsoft.com/office/powerpoint/2010/main" val="696710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02679-4377-4210-B67C-E7E57E0915C8}"/>
              </a:ext>
            </a:extLst>
          </p:cNvPr>
          <p:cNvSpPr>
            <a:spLocks noGrp="1"/>
          </p:cNvSpPr>
          <p:nvPr>
            <p:ph type="title"/>
          </p:nvPr>
        </p:nvSpPr>
        <p:spPr/>
        <p:txBody>
          <a:bodyPr/>
          <a:lstStyle/>
          <a:p>
            <a:r>
              <a:rPr lang="en-US" altLang="zh-CN"/>
              <a:t>Create a Zombie Deliberately 3/3</a:t>
            </a:r>
            <a:endParaRPr lang="zh-CN" altLang="en-US"/>
          </a:p>
        </p:txBody>
      </p:sp>
      <p:sp>
        <p:nvSpPr>
          <p:cNvPr id="3" name="内容占位符 2">
            <a:extLst>
              <a:ext uri="{FF2B5EF4-FFF2-40B4-BE49-F238E27FC236}">
                <a16:creationId xmlns:a16="http://schemas.microsoft.com/office/drawing/2014/main" id="{D7831FEC-E090-486C-8F6F-E1B091F87BAD}"/>
              </a:ext>
            </a:extLst>
          </p:cNvPr>
          <p:cNvSpPr>
            <a:spLocks noGrp="1"/>
          </p:cNvSpPr>
          <p:nvPr>
            <p:ph idx="1"/>
          </p:nvPr>
        </p:nvSpPr>
        <p:spPr>
          <a:xfrm>
            <a:off x="609600" y="952135"/>
            <a:ext cx="10972800" cy="5431080"/>
          </a:xfrm>
        </p:spPr>
        <p:txBody>
          <a:bodyPr/>
          <a:lstStyle/>
          <a:p>
            <a:pPr marL="0" indent="0">
              <a:buNone/>
            </a:pPr>
            <a:r>
              <a:rPr lang="en-US" altLang="zh-CN" b="1">
                <a:solidFill>
                  <a:srgbClr val="00B050"/>
                </a:solidFill>
                <a:latin typeface="MS Gothic" panose="020B0609070205080204" pitchFamily="49" charset="-128"/>
                <a:ea typeface="MS Gothic" panose="020B0609070205080204" pitchFamily="49" charset="-128"/>
              </a:rPr>
              <a:t>u1@ubuntu:~$ </a:t>
            </a:r>
            <a:r>
              <a:rPr lang="en-US" altLang="zh-CN" b="1">
                <a:latin typeface="MS Gothic" panose="020B0609070205080204" pitchFamily="49" charset="-128"/>
                <a:ea typeface="MS Gothic" panose="020B0609070205080204" pitchFamily="49" charset="-128"/>
              </a:rPr>
              <a:t>./zombie</a:t>
            </a:r>
          </a:p>
          <a:p>
            <a:pPr marL="0" indent="0">
              <a:buNone/>
            </a:pPr>
            <a:r>
              <a:rPr lang="en-US" altLang="zh-CN" b="1">
                <a:latin typeface="MS Gothic" panose="020B0609070205080204" pitchFamily="49" charset="-128"/>
                <a:ea typeface="MS Gothic" panose="020B0609070205080204" pitchFamily="49" charset="-128"/>
              </a:rPr>
              <a:t>I am the parent. My PID is 2080, my child's PID is 2081</a:t>
            </a:r>
          </a:p>
          <a:p>
            <a:pPr marL="0" indent="0">
              <a:buNone/>
            </a:pPr>
            <a:r>
              <a:rPr lang="en-US" altLang="zh-CN" b="1">
                <a:latin typeface="MS Gothic" panose="020B0609070205080204" pitchFamily="49" charset="-128"/>
                <a:ea typeface="MS Gothic" panose="020B0609070205080204" pitchFamily="49" charset="-128"/>
              </a:rPr>
              <a:t>I am the child. My PID is 2081, my parent's PID is 2080</a:t>
            </a:r>
          </a:p>
          <a:p>
            <a:pPr marL="0" indent="0">
              <a:buNone/>
            </a:pPr>
            <a:r>
              <a:rPr lang="en-US" altLang="zh-CN" b="1">
                <a:latin typeface="MS Gothic" panose="020B0609070205080204" pitchFamily="49" charset="-128"/>
                <a:ea typeface="MS Gothic" panose="020B0609070205080204" pitchFamily="49" charset="-128"/>
              </a:rPr>
              <a:t>F S   UID     PID    PPID  C PRI  NI ADDR SZ WCHAN  TTY          TIME CMD</a:t>
            </a:r>
          </a:p>
          <a:p>
            <a:pPr marL="0" indent="0">
              <a:buNone/>
            </a:pPr>
            <a:r>
              <a:rPr lang="en-US" altLang="zh-CN" b="1">
                <a:latin typeface="MS Gothic" panose="020B0609070205080204" pitchFamily="49" charset="-128"/>
                <a:ea typeface="MS Gothic" panose="020B0609070205080204" pitchFamily="49" charset="-128"/>
              </a:rPr>
              <a:t>4 S     0       1       0  4  80   0 - 41960 -      ?        00:00:19 systemd</a:t>
            </a:r>
          </a:p>
          <a:p>
            <a:pPr marL="0" indent="0">
              <a:buNone/>
            </a:pPr>
            <a:r>
              <a:rPr lang="en-US" altLang="zh-CN" b="1">
                <a:latin typeface="MS Gothic" panose="020B0609070205080204" pitchFamily="49" charset="-128"/>
                <a:ea typeface="MS Gothic" panose="020B0609070205080204" pitchFamily="49" charset="-128"/>
              </a:rPr>
              <a:t>1 S     0       2       0  0  80   0 -     0 -      ?        00:00:00 kthreadd</a:t>
            </a:r>
          </a:p>
          <a:p>
            <a:pPr marL="0" indent="0">
              <a:buNone/>
            </a:pPr>
            <a:r>
              <a:rPr lang="en-US" altLang="zh-CN" b="1">
                <a:latin typeface="MS Gothic" panose="020B0609070205080204" pitchFamily="49" charset="-128"/>
                <a:ea typeface="MS Gothic" panose="020B0609070205080204" pitchFamily="49" charset="-128"/>
              </a:rPr>
              <a:t>1 I     0       3       2  0  60 -20 -     0 -      ?        00:00:00 rcu_gp</a:t>
            </a:r>
          </a:p>
          <a:p>
            <a:pPr marL="0" indent="0">
              <a:buNone/>
            </a:pPr>
            <a:r>
              <a:rPr lang="en-US" altLang="zh-CN" b="1">
                <a:latin typeface="MS Gothic" panose="020B0609070205080204" pitchFamily="49" charset="-128"/>
                <a:ea typeface="MS Gothic" panose="020B0609070205080204" pitchFamily="49" charset="-128"/>
              </a:rPr>
              <a:t>1 I     0       4       2  0  60 -20 -     0 -      ?        00:00:00 rcu_par_gp</a:t>
            </a:r>
          </a:p>
          <a:p>
            <a:pPr marL="0" indent="0">
              <a:buNone/>
            </a:pPr>
            <a:r>
              <a:rPr lang="en-US" altLang="zh-CN" b="1">
                <a:latin typeface="MS Gothic" panose="020B0609070205080204" pitchFamily="49" charset="-128"/>
                <a:ea typeface="MS Gothic" panose="020B0609070205080204" pitchFamily="49" charset="-128"/>
              </a:rPr>
              <a:t>…</a:t>
            </a:r>
          </a:p>
          <a:p>
            <a:pPr marL="0" indent="0">
              <a:buNone/>
            </a:pPr>
            <a:r>
              <a:rPr lang="en-US" altLang="zh-CN" b="1">
                <a:latin typeface="MS Gothic" panose="020B0609070205080204" pitchFamily="49" charset="-128"/>
                <a:ea typeface="MS Gothic" panose="020B0609070205080204" pitchFamily="49" charset="-128"/>
              </a:rPr>
              <a:t>0 R  1000    2054    1384  9  80   0 - 205696 -     ?        00:00:03 gnome-terminal-</a:t>
            </a:r>
          </a:p>
          <a:p>
            <a:pPr marL="0" indent="0">
              <a:buNone/>
            </a:pPr>
            <a:r>
              <a:rPr lang="en-US" altLang="zh-CN" b="1">
                <a:latin typeface="MS Gothic" panose="020B0609070205080204" pitchFamily="49" charset="-128"/>
                <a:ea typeface="MS Gothic" panose="020B0609070205080204" pitchFamily="49" charset="-128"/>
              </a:rPr>
              <a:t>0 S  1000    2062    2054  0  80   0 -  4812 do_wai pts/0    00:00:00 bash</a:t>
            </a:r>
          </a:p>
          <a:p>
            <a:pPr marL="0" indent="0">
              <a:buNone/>
            </a:pPr>
            <a:r>
              <a:rPr lang="en-US" altLang="zh-CN" b="1">
                <a:latin typeface="MS Gothic" panose="020B0609070205080204" pitchFamily="49" charset="-128"/>
                <a:ea typeface="MS Gothic" panose="020B0609070205080204" pitchFamily="49" charset="-128"/>
              </a:rPr>
              <a:t>0 S  1000    2080    2062  0  80   0 -   624 hrtime pts/0    00:00:00 zombie</a:t>
            </a:r>
          </a:p>
          <a:p>
            <a:pPr marL="0" indent="0">
              <a:buNone/>
            </a:pPr>
            <a:r>
              <a:rPr lang="en-US" altLang="zh-CN" b="1">
                <a:latin typeface="MS Gothic" panose="020B0609070205080204" pitchFamily="49" charset="-128"/>
                <a:ea typeface="MS Gothic" panose="020B0609070205080204" pitchFamily="49" charset="-128"/>
              </a:rPr>
              <a:t>1 Z  1000    2081    2080  0  80   0 -     0 -      pts/0    00:00:00 zombie &lt;defunct&gt;</a:t>
            </a:r>
          </a:p>
          <a:p>
            <a:pPr marL="0" indent="0">
              <a:buNone/>
            </a:pPr>
            <a:r>
              <a:rPr lang="en-US" altLang="zh-CN" b="1">
                <a:latin typeface="MS Gothic" panose="020B0609070205080204" pitchFamily="49" charset="-128"/>
                <a:ea typeface="MS Gothic" panose="020B0609070205080204" pitchFamily="49" charset="-128"/>
              </a:rPr>
              <a:t>0 R  1000    2082    2080  0  80   0 -  5013 -      pts/0    00:00:00 ps</a:t>
            </a:r>
          </a:p>
          <a:p>
            <a:pPr marL="0" indent="0">
              <a:buNone/>
            </a:pPr>
            <a:endParaRPr lang="zh-CN" altLang="en-US"/>
          </a:p>
        </p:txBody>
      </p:sp>
      <p:sp>
        <p:nvSpPr>
          <p:cNvPr id="8" name="文本框 7">
            <a:hlinkClick r:id="rId3" action="ppaction://hlinkfile" tooltip="adj.已故的；不复存在的；灭绝的；倒闭的     n.死者；死人"/>
            <a:extLst>
              <a:ext uri="{FF2B5EF4-FFF2-40B4-BE49-F238E27FC236}">
                <a16:creationId xmlns:a16="http://schemas.microsoft.com/office/drawing/2014/main" id="{B7F7AAA4-3C2C-492A-BEC2-7D772F7AF7C8}"/>
              </a:ext>
            </a:extLst>
          </p:cNvPr>
          <p:cNvSpPr txBox="1"/>
          <p:nvPr/>
        </p:nvSpPr>
        <p:spPr>
          <a:xfrm>
            <a:off x="9552374" y="5388745"/>
            <a:ext cx="1237839" cy="369332"/>
          </a:xfrm>
          <a:prstGeom prst="rect">
            <a:avLst/>
          </a:prstGeom>
          <a:solidFill>
            <a:schemeClr val="bg1"/>
          </a:solidFill>
        </p:spPr>
        <p:txBody>
          <a:bodyPr wrap="none" rtlCol="0">
            <a:spAutoFit/>
          </a:bodyPr>
          <a:lstStyle/>
          <a:p>
            <a:r>
              <a:rPr lang="en-US" altLang="zh-CN" b="1">
                <a:latin typeface="MS Gothic" panose="020B0609070205080204" pitchFamily="49" charset="-128"/>
                <a:ea typeface="MS Gothic" panose="020B0609070205080204" pitchFamily="49" charset="-128"/>
              </a:rPr>
              <a:t>&lt;defunct&gt;</a:t>
            </a:r>
          </a:p>
        </p:txBody>
      </p:sp>
    </p:spTree>
    <p:extLst>
      <p:ext uri="{BB962C8B-B14F-4D97-AF65-F5344CB8AC3E}">
        <p14:creationId xmlns:p14="http://schemas.microsoft.com/office/powerpoint/2010/main" val="1283095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a:xfrm>
            <a:off x="1995855" y="150813"/>
            <a:ext cx="8751522" cy="576262"/>
          </a:xfrm>
        </p:spPr>
        <p:txBody>
          <a:bodyPr/>
          <a:lstStyle/>
          <a:p>
            <a:r>
              <a:rPr lang="en-US" altLang="en-US" sz="2800"/>
              <a:t>Multiprocess Architecture – Chrome Browser</a:t>
            </a:r>
          </a:p>
        </p:txBody>
      </p:sp>
      <p:sp>
        <p:nvSpPr>
          <p:cNvPr id="57347" name="Content Placeholder 2"/>
          <p:cNvSpPr>
            <a:spLocks noGrp="1" noChangeArrowheads="1"/>
          </p:cNvSpPr>
          <p:nvPr>
            <p:ph idx="1"/>
          </p:nvPr>
        </p:nvSpPr>
        <p:spPr>
          <a:xfrm>
            <a:off x="580292" y="1040059"/>
            <a:ext cx="10814539" cy="4530725"/>
          </a:xfrm>
        </p:spPr>
        <p:txBody>
          <a:bodyPr/>
          <a:lstStyle/>
          <a:p>
            <a:r>
              <a:rPr lang="en-US" altLang="en-US" sz="2000"/>
              <a:t>Many web browsers ran as single process (some still do)</a:t>
            </a:r>
          </a:p>
          <a:p>
            <a:pPr lvl="1"/>
            <a:r>
              <a:rPr lang="en-US" altLang="en-US" sz="2000"/>
              <a:t>If one web site causes trouble, entire browser can hang or crash</a:t>
            </a:r>
          </a:p>
          <a:p>
            <a:r>
              <a:rPr lang="en-US" altLang="en-US" sz="2000"/>
              <a:t>Google Chrome Browser is multiprocess with 3 different types of processes: </a:t>
            </a:r>
          </a:p>
          <a:p>
            <a:pPr lvl="1"/>
            <a:r>
              <a:rPr lang="en-US" altLang="en-US" sz="2000" b="1">
                <a:solidFill>
                  <a:srgbClr val="3366FF"/>
                </a:solidFill>
              </a:rPr>
              <a:t>Browser</a:t>
            </a:r>
            <a:r>
              <a:rPr lang="en-US" altLang="en-US" sz="2000"/>
              <a:t> process manages user interface, disk and network I/O</a:t>
            </a:r>
          </a:p>
          <a:p>
            <a:pPr lvl="1"/>
            <a:r>
              <a:rPr lang="en-US" altLang="en-US" sz="2000" b="1">
                <a:solidFill>
                  <a:srgbClr val="3366FF"/>
                </a:solidFill>
              </a:rPr>
              <a:t>Renderer</a:t>
            </a:r>
            <a:r>
              <a:rPr lang="en-US" altLang="en-US" sz="2000"/>
              <a:t> process renders web pages, deals with HTML, Javascript. A new renderer created for each website opened</a:t>
            </a:r>
          </a:p>
          <a:p>
            <a:pPr lvl="2"/>
            <a:r>
              <a:rPr lang="en-US" altLang="en-US" sz="2000"/>
              <a:t>Runs in </a:t>
            </a:r>
            <a:r>
              <a:rPr lang="en-US" altLang="en-US" sz="2000" b="1">
                <a:solidFill>
                  <a:srgbClr val="3366FF"/>
                </a:solidFill>
              </a:rPr>
              <a:t>sandbox</a:t>
            </a:r>
            <a:r>
              <a:rPr lang="en-US" altLang="en-US" sz="2000"/>
              <a:t> restricting disk and network I/O, minimizing effect of security exploits</a:t>
            </a:r>
          </a:p>
          <a:p>
            <a:pPr lvl="1"/>
            <a:r>
              <a:rPr lang="en-US" altLang="en-US" sz="2000" b="1">
                <a:solidFill>
                  <a:srgbClr val="3366FF"/>
                </a:solidFill>
              </a:rPr>
              <a:t>Plug-in </a:t>
            </a:r>
            <a:r>
              <a:rPr lang="en-US" altLang="en-US" sz="2000"/>
              <a:t>process for each type of plug-in</a:t>
            </a:r>
          </a:p>
          <a:p>
            <a:pPr lvl="1"/>
            <a:endParaRPr lang="en-US" altLang="en-US" sz="2000"/>
          </a:p>
          <a:p>
            <a:pPr lvl="1"/>
            <a:endParaRPr lang="en-US" altLang="en-US" sz="2000"/>
          </a:p>
          <a:p>
            <a:pPr lvl="1"/>
            <a:endParaRPr lang="en-US" altLang="en-US" sz="2000"/>
          </a:p>
        </p:txBody>
      </p:sp>
      <p:pic>
        <p:nvPicPr>
          <p:cNvPr id="57348"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721" y="4521567"/>
            <a:ext cx="10602987" cy="192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a:xfrm>
            <a:off x="2506664" y="168276"/>
            <a:ext cx="7704137" cy="576263"/>
          </a:xfrm>
        </p:spPr>
        <p:txBody>
          <a:bodyPr/>
          <a:lstStyle/>
          <a:p>
            <a:r>
              <a:rPr lang="en-US" altLang="en-US"/>
              <a:t>3.4 Interprocess Communication</a:t>
            </a:r>
          </a:p>
        </p:txBody>
      </p:sp>
      <p:sp>
        <p:nvSpPr>
          <p:cNvPr id="60419" name="Content Placeholder 2"/>
          <p:cNvSpPr>
            <a:spLocks noGrp="1" noChangeArrowheads="1"/>
          </p:cNvSpPr>
          <p:nvPr>
            <p:ph idx="1"/>
          </p:nvPr>
        </p:nvSpPr>
        <p:spPr>
          <a:xfrm>
            <a:off x="2162908" y="987060"/>
            <a:ext cx="9249507" cy="5058151"/>
          </a:xfrm>
        </p:spPr>
        <p:txBody>
          <a:bodyPr/>
          <a:lstStyle/>
          <a:p>
            <a:r>
              <a:rPr lang="en-US" altLang="en-US" sz="2000"/>
              <a:t>Processes within a system may be </a:t>
            </a:r>
            <a:r>
              <a:rPr lang="en-US" altLang="en-US" sz="2000" b="1" i="1">
                <a:solidFill>
                  <a:srgbClr val="0070C0"/>
                </a:solidFill>
              </a:rPr>
              <a:t>independent</a:t>
            </a:r>
            <a:r>
              <a:rPr lang="en-US" altLang="en-US" sz="2000" b="1">
                <a:solidFill>
                  <a:srgbClr val="0070C0"/>
                </a:solidFill>
              </a:rPr>
              <a:t> </a:t>
            </a:r>
            <a:r>
              <a:rPr lang="en-US" altLang="en-US" sz="2000">
                <a:solidFill>
                  <a:srgbClr val="0070C0"/>
                </a:solidFill>
              </a:rPr>
              <a:t>or </a:t>
            </a:r>
            <a:r>
              <a:rPr lang="en-US" altLang="en-US" sz="2000" b="1" i="1">
                <a:solidFill>
                  <a:srgbClr val="0070C0"/>
                </a:solidFill>
              </a:rPr>
              <a:t>cooperating</a:t>
            </a:r>
          </a:p>
          <a:p>
            <a:r>
              <a:rPr lang="en-US" altLang="en-US" sz="2000"/>
              <a:t>Cooperating process can affect or be affected by other processes, including sharing data</a:t>
            </a:r>
          </a:p>
          <a:p>
            <a:r>
              <a:rPr lang="en-US" altLang="en-US" sz="2000"/>
              <a:t>Reasons for cooperating processes:</a:t>
            </a:r>
          </a:p>
          <a:p>
            <a:pPr lvl="1"/>
            <a:r>
              <a:rPr lang="en-US" altLang="en-US" sz="2000"/>
              <a:t>Information sharing</a:t>
            </a:r>
          </a:p>
          <a:p>
            <a:pPr lvl="1"/>
            <a:r>
              <a:rPr lang="en-US" altLang="en-US" sz="2000"/>
              <a:t>Computation speedup</a:t>
            </a:r>
          </a:p>
          <a:p>
            <a:pPr lvl="1"/>
            <a:r>
              <a:rPr lang="en-US" altLang="en-US" sz="2000"/>
              <a:t>Modularity</a:t>
            </a:r>
          </a:p>
          <a:p>
            <a:pPr lvl="1"/>
            <a:r>
              <a:rPr lang="en-US" altLang="en-US" sz="2000"/>
              <a:t>Convenience	</a:t>
            </a:r>
          </a:p>
          <a:p>
            <a:r>
              <a:rPr lang="en-US" altLang="en-US" sz="2000"/>
              <a:t>Cooperating processes need </a:t>
            </a:r>
            <a:r>
              <a:rPr lang="en-US" altLang="en-US" sz="2000" b="1">
                <a:solidFill>
                  <a:srgbClr val="3366FF"/>
                </a:solidFill>
              </a:rPr>
              <a:t>interprocess communication </a:t>
            </a:r>
            <a:r>
              <a:rPr lang="en-US" altLang="en-US" sz="2000"/>
              <a:t>(</a:t>
            </a:r>
            <a:r>
              <a:rPr lang="en-US" altLang="en-US" sz="2000" b="1">
                <a:solidFill>
                  <a:srgbClr val="3366FF"/>
                </a:solidFill>
              </a:rPr>
              <a:t>IPC</a:t>
            </a:r>
            <a:r>
              <a:rPr lang="en-US" altLang="en-US" sz="2000"/>
              <a:t>)</a:t>
            </a:r>
          </a:p>
          <a:p>
            <a:r>
              <a:rPr lang="en-US" altLang="en-US" sz="2000"/>
              <a:t>Two models of IPC</a:t>
            </a:r>
          </a:p>
          <a:p>
            <a:pPr lvl="1"/>
            <a:r>
              <a:rPr lang="en-US" altLang="en-US" sz="2000" b="1">
                <a:solidFill>
                  <a:srgbClr val="3366FF"/>
                </a:solidFill>
              </a:rPr>
              <a:t>Shared memory</a:t>
            </a:r>
          </a:p>
          <a:p>
            <a:pPr lvl="1"/>
            <a:r>
              <a:rPr lang="en-US" altLang="en-US" sz="2000" b="1">
                <a:solidFill>
                  <a:srgbClr val="3366FF"/>
                </a:solidFill>
              </a:rPr>
              <a:t>Message passing</a:t>
            </a:r>
          </a:p>
          <a:p>
            <a:pPr lvl="1"/>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00388" y="155576"/>
            <a:ext cx="6107112" cy="576263"/>
          </a:xfrm>
        </p:spPr>
        <p:txBody>
          <a:bodyPr/>
          <a:lstStyle/>
          <a:p>
            <a:pPr eaLnBrk="1" hangingPunct="1"/>
            <a:r>
              <a:rPr lang="en-US" altLang="en-US"/>
              <a:t>Process Concept (Cont.)</a:t>
            </a:r>
          </a:p>
        </p:txBody>
      </p:sp>
      <p:sp>
        <p:nvSpPr>
          <p:cNvPr id="13315" name="Rectangle 3"/>
          <p:cNvSpPr>
            <a:spLocks noGrp="1" noChangeArrowheads="1"/>
          </p:cNvSpPr>
          <p:nvPr>
            <p:ph type="body" idx="1"/>
          </p:nvPr>
        </p:nvSpPr>
        <p:spPr>
          <a:xfrm>
            <a:off x="773723" y="1041401"/>
            <a:ext cx="10629900" cy="5341814"/>
          </a:xfrm>
        </p:spPr>
        <p:txBody>
          <a:bodyPr/>
          <a:lstStyle/>
          <a:p>
            <a:r>
              <a:rPr lang="en-US" altLang="en-US" sz="3200" dirty="0">
                <a:solidFill>
                  <a:srgbClr val="0070C0"/>
                </a:solidFill>
              </a:rPr>
              <a:t>Program</a:t>
            </a:r>
            <a:r>
              <a:rPr lang="en-US" altLang="en-US" sz="3200" dirty="0"/>
              <a:t> is </a:t>
            </a:r>
            <a:r>
              <a:rPr lang="en-US" altLang="en-US" sz="3200" b="1" i="1" dirty="0"/>
              <a:t>passive</a:t>
            </a:r>
            <a:r>
              <a:rPr lang="en-US" altLang="en-US" sz="3200" dirty="0"/>
              <a:t> entity stored on disk (</a:t>
            </a:r>
            <a:r>
              <a:rPr lang="en-US" altLang="en-US" sz="3200" b="1" dirty="0">
                <a:solidFill>
                  <a:srgbClr val="3366FF"/>
                </a:solidFill>
              </a:rPr>
              <a:t>executable file</a:t>
            </a:r>
            <a:r>
              <a:rPr lang="en-US" altLang="en-US" sz="3200" dirty="0"/>
              <a:t>), process is </a:t>
            </a:r>
            <a:r>
              <a:rPr lang="en-US" altLang="en-US" sz="3200" b="1" i="1" dirty="0"/>
              <a:t>active </a:t>
            </a:r>
          </a:p>
          <a:p>
            <a:pPr lvl="1"/>
            <a:r>
              <a:rPr lang="en-US" altLang="en-US" sz="3200" dirty="0">
                <a:solidFill>
                  <a:srgbClr val="0070C0"/>
                </a:solidFill>
              </a:rPr>
              <a:t>Program becomes process</a:t>
            </a:r>
            <a:r>
              <a:rPr lang="en-US" altLang="en-US" sz="3200" dirty="0">
                <a:solidFill>
                  <a:srgbClr val="FF0000"/>
                </a:solidFill>
              </a:rPr>
              <a:t> </a:t>
            </a:r>
            <a:r>
              <a:rPr lang="en-US" altLang="en-US" sz="3200" dirty="0"/>
              <a:t>when executable file loaded into memory</a:t>
            </a:r>
          </a:p>
          <a:p>
            <a:r>
              <a:rPr lang="en-US" altLang="en-US" sz="3200" dirty="0"/>
              <a:t>Execution of program started via GUI mouse clicks, command line entry of its name, </a:t>
            </a:r>
            <a:r>
              <a:rPr lang="en-US" altLang="en-US" sz="3200" dirty="0" err="1"/>
              <a:t>etc</a:t>
            </a:r>
            <a:endParaRPr lang="en-US" altLang="en-US" sz="3200" dirty="0"/>
          </a:p>
          <a:p>
            <a:r>
              <a:rPr lang="en-US" altLang="en-US" sz="3200" dirty="0"/>
              <a:t>One program can be </a:t>
            </a:r>
            <a:r>
              <a:rPr lang="en-US" altLang="en-US" sz="3200" b="1" dirty="0">
                <a:solidFill>
                  <a:srgbClr val="0070C0"/>
                </a:solidFill>
              </a:rPr>
              <a:t>several</a:t>
            </a:r>
            <a:r>
              <a:rPr lang="en-US" altLang="en-US" sz="3200" dirty="0"/>
              <a:t> processes</a:t>
            </a:r>
          </a:p>
          <a:p>
            <a:pPr lvl="1"/>
            <a:r>
              <a:rPr lang="en-US" altLang="en-US" sz="3200" dirty="0"/>
              <a:t>Consider multiple users executing the same program</a:t>
            </a:r>
          </a:p>
          <a:p>
            <a:pPr>
              <a:lnSpc>
                <a:spcPct val="90000"/>
              </a:lnSpc>
            </a:pPr>
            <a:endParaRPr lang="en-US" altLang="en-US" sz="3200" dirty="0"/>
          </a:p>
          <a:p>
            <a:pPr>
              <a:lnSpc>
                <a:spcPct val="90000"/>
              </a:lnSpc>
              <a:buFont typeface="Monotype Sorts" pitchFamily="-84" charset="2"/>
              <a:buNone/>
            </a:pPr>
            <a:endParaRPr lang="en-US"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1200" y="182563"/>
            <a:ext cx="8229600" cy="576262"/>
          </a:xfrm>
        </p:spPr>
        <p:txBody>
          <a:bodyPr/>
          <a:lstStyle/>
          <a:p>
            <a:pPr eaLnBrk="1" hangingPunct="1"/>
            <a:r>
              <a:rPr lang="en-US" altLang="en-US"/>
              <a:t>Communications Models </a:t>
            </a:r>
          </a:p>
        </p:txBody>
      </p:sp>
      <p:pic>
        <p:nvPicPr>
          <p:cNvPr id="62467"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1198" y="1511300"/>
            <a:ext cx="7209325" cy="511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3"/>
          <p:cNvSpPr>
            <a:spLocks noChangeArrowheads="1"/>
          </p:cNvSpPr>
          <p:nvPr/>
        </p:nvSpPr>
        <p:spPr bwMode="auto">
          <a:xfrm>
            <a:off x="2493964" y="1143000"/>
            <a:ext cx="6966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solidFill>
                  <a:srgbClr val="000000"/>
                </a:solidFill>
                <a:latin typeface="Courier New" pitchFamily="49" charset="0"/>
                <a:cs typeface="Courier New" pitchFamily="49" charset="0"/>
              </a:rPr>
              <a:t>(a) Message passing.        (b) shared memory. </a:t>
            </a:r>
            <a:r>
              <a:rPr kumimoji="0" lang="en-US" altLang="en-US">
                <a:latin typeface="Verdana" pitchFamily="34" charset="0"/>
                <a:cs typeface="Courier New" pitchFamily="49"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84450" y="277813"/>
            <a:ext cx="7626350" cy="576262"/>
          </a:xfrm>
        </p:spPr>
        <p:txBody>
          <a:bodyPr/>
          <a:lstStyle/>
          <a:p>
            <a:pPr eaLnBrk="1" hangingPunct="1"/>
            <a:r>
              <a:rPr lang="en-US" altLang="zh-CN"/>
              <a:t>Cooperating Processes</a:t>
            </a:r>
          </a:p>
        </p:txBody>
      </p:sp>
      <p:sp>
        <p:nvSpPr>
          <p:cNvPr id="64515" name="Rectangle 3"/>
          <p:cNvSpPr>
            <a:spLocks noGrp="1" noChangeArrowheads="1"/>
          </p:cNvSpPr>
          <p:nvPr>
            <p:ph type="body" idx="1"/>
          </p:nvPr>
        </p:nvSpPr>
        <p:spPr>
          <a:xfrm>
            <a:off x="1088781" y="969720"/>
            <a:ext cx="10350012" cy="5202480"/>
          </a:xfrm>
        </p:spPr>
        <p:txBody>
          <a:bodyPr/>
          <a:lstStyle/>
          <a:p>
            <a:r>
              <a:rPr lang="en-US" altLang="zh-CN" sz="2800" b="1" i="1"/>
              <a:t>Independent</a:t>
            </a:r>
            <a:r>
              <a:rPr lang="en-US" altLang="zh-CN" sz="2800"/>
              <a:t> process cannot affect or be affected by the execution of another process</a:t>
            </a:r>
          </a:p>
          <a:p>
            <a:r>
              <a:rPr lang="en-US" altLang="zh-CN" sz="2800" b="1" i="1">
                <a:solidFill>
                  <a:srgbClr val="000000"/>
                </a:solidFill>
              </a:rPr>
              <a:t>Cooperating</a:t>
            </a:r>
            <a:r>
              <a:rPr lang="en-US" altLang="zh-CN" sz="2800"/>
              <a:t> process can affect or be affected by the execution of another process</a:t>
            </a:r>
          </a:p>
          <a:p>
            <a:r>
              <a:rPr lang="en-US" altLang="zh-CN" sz="2800"/>
              <a:t>Advantages of process cooperation</a:t>
            </a:r>
          </a:p>
          <a:p>
            <a:pPr lvl="1"/>
            <a:r>
              <a:rPr lang="en-US" altLang="zh-CN" sz="2800"/>
              <a:t>Information sharing </a:t>
            </a:r>
          </a:p>
          <a:p>
            <a:pPr lvl="1"/>
            <a:r>
              <a:rPr lang="en-US" altLang="zh-CN" sz="2800"/>
              <a:t>Computation speed-up</a:t>
            </a:r>
          </a:p>
          <a:p>
            <a:pPr lvl="1"/>
            <a:r>
              <a:rPr lang="en-US" altLang="zh-CN" sz="2800"/>
              <a:t>Modularity</a:t>
            </a:r>
          </a:p>
          <a:p>
            <a:pPr lvl="1"/>
            <a:r>
              <a:rPr lang="en-US" altLang="zh-CN" sz="2800"/>
              <a:t>Convenience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73300" y="247651"/>
            <a:ext cx="7937500" cy="576263"/>
          </a:xfrm>
        </p:spPr>
        <p:txBody>
          <a:bodyPr/>
          <a:lstStyle/>
          <a:p>
            <a:pPr eaLnBrk="1" hangingPunct="1"/>
            <a:r>
              <a:rPr lang="en-US" altLang="zh-CN"/>
              <a:t>Producer-Consumer Problem</a:t>
            </a:r>
          </a:p>
        </p:txBody>
      </p:sp>
      <p:sp>
        <p:nvSpPr>
          <p:cNvPr id="66563" name="Rectangle 3"/>
          <p:cNvSpPr>
            <a:spLocks noGrp="1" noChangeArrowheads="1"/>
          </p:cNvSpPr>
          <p:nvPr>
            <p:ph type="body" idx="1"/>
          </p:nvPr>
        </p:nvSpPr>
        <p:spPr>
          <a:xfrm>
            <a:off x="1229458" y="1062772"/>
            <a:ext cx="9733084" cy="4498975"/>
          </a:xfrm>
        </p:spPr>
        <p:txBody>
          <a:bodyPr/>
          <a:lstStyle/>
          <a:p>
            <a:r>
              <a:rPr lang="en-US" altLang="zh-CN" sz="3600"/>
              <a:t>Paradigm for cooperating processes, </a:t>
            </a:r>
            <a:r>
              <a:rPr lang="en-US" altLang="zh-CN" sz="3600" i="1"/>
              <a:t>producer</a:t>
            </a:r>
            <a:r>
              <a:rPr lang="en-US" altLang="zh-CN" sz="3600"/>
              <a:t> process produces information that is consumed by a </a:t>
            </a:r>
            <a:r>
              <a:rPr lang="en-US" altLang="zh-CN" sz="3600" i="1"/>
              <a:t>consumer</a:t>
            </a:r>
            <a:r>
              <a:rPr lang="en-US" altLang="zh-CN" sz="3600"/>
              <a:t> process</a:t>
            </a:r>
          </a:p>
          <a:p>
            <a:pPr lvl="1"/>
            <a:r>
              <a:rPr lang="en-US" altLang="zh-CN" sz="3600" b="1">
                <a:solidFill>
                  <a:srgbClr val="3366FF"/>
                </a:solidFill>
              </a:rPr>
              <a:t>unbounded-buffer </a:t>
            </a:r>
            <a:r>
              <a:rPr lang="en-US" altLang="zh-CN" sz="3600"/>
              <a:t>places no practical limit on the size of the buffer</a:t>
            </a:r>
          </a:p>
          <a:p>
            <a:pPr lvl="1"/>
            <a:r>
              <a:rPr lang="en-US" altLang="zh-CN" sz="3600" b="1">
                <a:solidFill>
                  <a:srgbClr val="3366FF"/>
                </a:solidFill>
              </a:rPr>
              <a:t>bounded-buffer </a:t>
            </a:r>
            <a:r>
              <a:rPr lang="en-US" altLang="zh-CN" sz="3600"/>
              <a:t>assumes that there is a fixed buffer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70164" y="300038"/>
            <a:ext cx="8074025" cy="457200"/>
          </a:xfrm>
        </p:spPr>
        <p:txBody>
          <a:bodyPr/>
          <a:lstStyle/>
          <a:p>
            <a:pPr eaLnBrk="1" hangingPunct="1"/>
            <a:r>
              <a:rPr lang="en-US" altLang="zh-CN" sz="2800"/>
              <a:t>Bounded-Buffer – Shared-Memory Solution</a:t>
            </a:r>
          </a:p>
        </p:txBody>
      </p:sp>
      <p:sp>
        <p:nvSpPr>
          <p:cNvPr id="68611" name="Rectangle 3"/>
          <p:cNvSpPr>
            <a:spLocks noGrp="1" noChangeArrowheads="1"/>
          </p:cNvSpPr>
          <p:nvPr>
            <p:ph type="body" idx="1"/>
          </p:nvPr>
        </p:nvSpPr>
        <p:spPr>
          <a:xfrm>
            <a:off x="888023" y="949569"/>
            <a:ext cx="10234246" cy="5477608"/>
          </a:xfrm>
        </p:spPr>
        <p:txBody>
          <a:bodyPr/>
          <a:lstStyle/>
          <a:p>
            <a:r>
              <a:rPr lang="en-US" altLang="zh-CN" sz="2400" b="1"/>
              <a:t>Shared data</a:t>
            </a:r>
          </a:p>
          <a:p>
            <a:pPr marL="1598613" lvl="3">
              <a:buNone/>
            </a:pPr>
            <a:r>
              <a:rPr lang="en-US" altLang="zh-CN" sz="2400" b="1">
                <a:latin typeface="Courier New" pitchFamily="49" charset="0"/>
                <a:cs typeface="Courier New" pitchFamily="49" charset="0"/>
              </a:rPr>
              <a:t>#define BUFFER_SIZE 10</a:t>
            </a:r>
          </a:p>
          <a:p>
            <a:pPr marL="1598613" lvl="3">
              <a:buNone/>
            </a:pPr>
            <a:r>
              <a:rPr lang="en-US" altLang="zh-CN" sz="2400" b="1">
                <a:latin typeface="Courier New" pitchFamily="49" charset="0"/>
                <a:cs typeface="Courier New" pitchFamily="49" charset="0"/>
              </a:rPr>
              <a:t>typedef struct {</a:t>
            </a:r>
          </a:p>
          <a:p>
            <a:pPr marL="1598613" lvl="3">
              <a:buNone/>
            </a:pPr>
            <a:r>
              <a:rPr lang="en-US" altLang="zh-CN" sz="2400" b="1">
                <a:latin typeface="Courier New" pitchFamily="49" charset="0"/>
                <a:cs typeface="Courier New" pitchFamily="49" charset="0"/>
              </a:rPr>
              <a:t>	. . .</a:t>
            </a:r>
          </a:p>
          <a:p>
            <a:pPr marL="1598613" lvl="3">
              <a:buNone/>
            </a:pPr>
            <a:r>
              <a:rPr lang="en-US" altLang="zh-CN" sz="2400" b="1">
                <a:latin typeface="Courier New" pitchFamily="49" charset="0"/>
                <a:cs typeface="Courier New" pitchFamily="49" charset="0"/>
              </a:rPr>
              <a:t>} item;</a:t>
            </a:r>
          </a:p>
          <a:p>
            <a:pPr marL="1598613" lvl="3">
              <a:buNone/>
            </a:pPr>
            <a:endParaRPr lang="en-US" altLang="zh-CN" sz="2400" b="1">
              <a:latin typeface="Courier New" pitchFamily="49" charset="0"/>
              <a:cs typeface="Courier New" pitchFamily="49" charset="0"/>
            </a:endParaRPr>
          </a:p>
          <a:p>
            <a:pPr marL="1598613" lvl="3">
              <a:buNone/>
            </a:pPr>
            <a:r>
              <a:rPr lang="en-US" altLang="zh-CN" sz="2400" b="1">
                <a:latin typeface="Courier New" pitchFamily="49" charset="0"/>
                <a:cs typeface="Courier New" pitchFamily="49" charset="0"/>
              </a:rPr>
              <a:t>item buffer[BUFFER_SIZE];</a:t>
            </a:r>
          </a:p>
          <a:p>
            <a:pPr marL="1598613" lvl="3">
              <a:buNone/>
            </a:pPr>
            <a:r>
              <a:rPr lang="en-US" altLang="zh-CN" sz="2400" b="1">
                <a:latin typeface="Courier New" pitchFamily="49" charset="0"/>
                <a:cs typeface="Courier New" pitchFamily="49" charset="0"/>
              </a:rPr>
              <a:t>int in = 0;</a:t>
            </a:r>
          </a:p>
          <a:p>
            <a:pPr marL="1598613" lvl="3">
              <a:buNone/>
            </a:pPr>
            <a:r>
              <a:rPr lang="en-US" altLang="zh-CN" sz="2400" b="1">
                <a:latin typeface="Courier New" pitchFamily="49" charset="0"/>
                <a:cs typeface="Courier New" pitchFamily="49" charset="0"/>
              </a:rPr>
              <a:t>int out = 0;</a:t>
            </a:r>
          </a:p>
          <a:p>
            <a:pPr marL="1598613" lvl="3">
              <a:buNone/>
            </a:pPr>
            <a:endParaRPr lang="en-US" altLang="zh-CN" sz="2400" b="1"/>
          </a:p>
          <a:p>
            <a:r>
              <a:rPr lang="en-US" altLang="zh-CN" sz="2400" b="1"/>
              <a:t>Solution is correct, but can only use BUFFER_SIZE-1 elements</a:t>
            </a:r>
          </a:p>
          <a:p>
            <a:pPr marL="1598613" lvl="3">
              <a:buNone/>
            </a:pPr>
            <a:endParaRPr lang="en-US" altLang="zh-CN" sz="3200"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641600" y="203201"/>
            <a:ext cx="7569200" cy="576263"/>
          </a:xfrm>
        </p:spPr>
        <p:txBody>
          <a:bodyPr/>
          <a:lstStyle/>
          <a:p>
            <a:pPr eaLnBrk="1" hangingPunct="1"/>
            <a:r>
              <a:rPr lang="en-US" altLang="zh-CN"/>
              <a:t>Bounded-Buffer – Producer</a:t>
            </a:r>
          </a:p>
        </p:txBody>
      </p:sp>
      <p:sp>
        <p:nvSpPr>
          <p:cNvPr id="33795" name="Rectangle 3">
            <a:extLst>
              <a:ext uri="{FF2B5EF4-FFF2-40B4-BE49-F238E27FC236}">
                <a16:creationId xmlns:a16="http://schemas.microsoft.com/office/drawing/2014/main" id="{3DC8DFEE-FDFC-4174-9774-5191B4DA70DE}"/>
              </a:ext>
            </a:extLst>
          </p:cNvPr>
          <p:cNvSpPr>
            <a:spLocks noGrp="1" noChangeArrowheads="1"/>
          </p:cNvSpPr>
          <p:nvPr>
            <p:ph type="body" idx="1"/>
          </p:nvPr>
        </p:nvSpPr>
        <p:spPr>
          <a:xfrm>
            <a:off x="2514600" y="1014412"/>
            <a:ext cx="8739554" cy="4973149"/>
          </a:xfrm>
        </p:spPr>
        <p:txBody>
          <a:bodyPr/>
          <a:lstStyle/>
          <a:p>
            <a:pPr>
              <a:buFont typeface="Monotype Sorts" charset="0"/>
              <a:buNone/>
              <a:defRPr/>
            </a:pPr>
            <a:endParaRPr lang="en-US" sz="2400" b="1" dirty="0">
              <a:latin typeface="Monaco" charset="0"/>
              <a:ea typeface="ＭＳ Ｐゴシック" charset="0"/>
              <a:cs typeface="ＭＳ Ｐゴシック" charset="0"/>
            </a:endParaRPr>
          </a:p>
          <a:p>
            <a:pPr marL="0" indent="0">
              <a:buNone/>
              <a:defRPr/>
            </a:pPr>
            <a:r>
              <a:rPr lang="en-US" sz="2400" b="1" dirty="0"/>
              <a:t>item </a:t>
            </a:r>
            <a:r>
              <a:rPr lang="en-US" sz="2400" b="1" dirty="0" err="1"/>
              <a:t>next_produced</a:t>
            </a:r>
            <a:r>
              <a:rPr lang="en-US" sz="2400" b="1" dirty="0"/>
              <a:t>; </a:t>
            </a:r>
          </a:p>
          <a:p>
            <a:pPr marL="0" indent="0">
              <a:buNone/>
              <a:defRPr/>
            </a:pPr>
            <a:r>
              <a:rPr lang="en-US" sz="2400" b="1" dirty="0"/>
              <a:t>while (true) { </a:t>
            </a:r>
          </a:p>
          <a:p>
            <a:pPr marL="0" indent="0">
              <a:buNone/>
              <a:defRPr/>
            </a:pPr>
            <a:r>
              <a:rPr lang="en-US" sz="2400" b="1" dirty="0"/>
              <a:t>	/* produce an item </a:t>
            </a:r>
            <a:r>
              <a:rPr lang="en-US" sz="2400" b="1"/>
              <a:t>in next_produced </a:t>
            </a:r>
            <a:r>
              <a:rPr lang="en-US" sz="2400" b="1" dirty="0"/>
              <a:t>*/ </a:t>
            </a:r>
          </a:p>
          <a:p>
            <a:pPr marL="0" indent="0">
              <a:buNone/>
              <a:defRPr/>
            </a:pPr>
            <a:r>
              <a:rPr lang="en-US" sz="2400" b="1" dirty="0"/>
              <a:t>	while (((in + 1) % BUFFER_SIZE) == out</a:t>
            </a:r>
            <a:r>
              <a:rPr lang="en-US" sz="2400" b="1"/>
              <a:t>) // full</a:t>
            </a:r>
            <a:endParaRPr lang="en-US" sz="2400" b="1" dirty="0"/>
          </a:p>
          <a:p>
            <a:pPr marL="0" indent="0">
              <a:buNone/>
              <a:defRPr/>
            </a:pPr>
            <a:r>
              <a:rPr lang="en-US" sz="2400" b="1" dirty="0"/>
              <a:t>		</a:t>
            </a:r>
            <a:r>
              <a:rPr lang="en-US" sz="2400" b="1"/>
              <a:t>;  /* </a:t>
            </a:r>
            <a:r>
              <a:rPr lang="en-US" sz="2400" b="1" dirty="0"/>
              <a:t>do nothing */ </a:t>
            </a:r>
          </a:p>
          <a:p>
            <a:pPr marL="0" indent="0">
              <a:buNone/>
              <a:defRPr/>
            </a:pPr>
            <a:r>
              <a:rPr lang="en-US" sz="2400" b="1" dirty="0"/>
              <a:t>	buffer[in] = </a:t>
            </a:r>
            <a:r>
              <a:rPr lang="en-US" sz="2400" b="1" dirty="0" err="1"/>
              <a:t>next_produced</a:t>
            </a:r>
            <a:r>
              <a:rPr lang="en-US" sz="2400" b="1" dirty="0"/>
              <a:t>; </a:t>
            </a:r>
          </a:p>
          <a:p>
            <a:pPr marL="0" indent="0">
              <a:buNone/>
              <a:defRPr/>
            </a:pPr>
            <a:r>
              <a:rPr lang="en-US" sz="2400" b="1" dirty="0"/>
              <a:t>	in = (in + 1) % BUFFER_SIZE; </a:t>
            </a:r>
          </a:p>
          <a:p>
            <a:pPr marL="0" indent="0">
              <a:buNone/>
              <a:defRPr/>
            </a:pPr>
            <a:r>
              <a:rPr lang="en-US" sz="2400" b="1" dirty="0"/>
              <a:t>} </a:t>
            </a:r>
          </a:p>
          <a:p>
            <a:pPr>
              <a:buFont typeface="Monotype Sorts" charset="0"/>
              <a:buNone/>
              <a:defRPr/>
            </a:pPr>
            <a:endParaRPr lang="en-US" sz="3200" b="1" dirty="0">
              <a:latin typeface="Monaco" charset="0"/>
              <a:ea typeface="ＭＳ Ｐゴシック" charset="0"/>
              <a:cs typeface="ＭＳ Ｐゴシック" charset="0"/>
            </a:endParaRPr>
          </a:p>
          <a:p>
            <a:pPr>
              <a:buFont typeface="Monotype Sorts" charset="0"/>
              <a:buNone/>
              <a:defRPr/>
            </a:pPr>
            <a:endParaRPr lang="en-US" sz="3200" b="1" dirty="0">
              <a:ea typeface="ＭＳ Ｐゴシック" charset="0"/>
              <a:cs typeface="ＭＳ Ｐゴシック" charset="0"/>
            </a:endParaRPr>
          </a:p>
          <a:p>
            <a:pPr>
              <a:buFont typeface="Monotype Sorts" charset="0"/>
              <a:buNone/>
              <a:defRPr/>
            </a:pPr>
            <a:r>
              <a:rPr lang="en-US" sz="2000" b="1" dirty="0">
                <a:ea typeface="ＭＳ Ｐゴシック" charset="0"/>
                <a:cs typeface="ＭＳ Ｐゴシック" charset="0"/>
              </a:rPr>
              <a:t>	</a:t>
            </a:r>
          </a:p>
          <a:p>
            <a:pPr marL="7168674" lvl="4">
              <a:buNone/>
              <a:defRPr/>
            </a:pPr>
            <a:endParaRPr lang="en-US" sz="1600" b="1" dirty="0">
              <a:ea typeface="ＭＳ Ｐゴシック"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981200" y="203201"/>
            <a:ext cx="8229600" cy="576263"/>
          </a:xfrm>
        </p:spPr>
        <p:txBody>
          <a:bodyPr/>
          <a:lstStyle/>
          <a:p>
            <a:pPr eaLnBrk="1" hangingPunct="1"/>
            <a:r>
              <a:rPr lang="en-US" altLang="zh-CN"/>
              <a:t>Bounded Buffer – Consumer</a:t>
            </a:r>
          </a:p>
        </p:txBody>
      </p:sp>
      <p:sp>
        <p:nvSpPr>
          <p:cNvPr id="72707" name="Rectangle 3"/>
          <p:cNvSpPr>
            <a:spLocks noGrp="1" noChangeArrowheads="1"/>
          </p:cNvSpPr>
          <p:nvPr>
            <p:ph type="body" idx="1"/>
          </p:nvPr>
        </p:nvSpPr>
        <p:spPr>
          <a:xfrm>
            <a:off x="2860676" y="1222376"/>
            <a:ext cx="8446232" cy="4411663"/>
          </a:xfrm>
        </p:spPr>
        <p:txBody>
          <a:bodyPr/>
          <a:lstStyle/>
          <a:p>
            <a:pPr marL="0" indent="0">
              <a:buNone/>
            </a:pPr>
            <a:r>
              <a:rPr lang="en-US" altLang="zh-CN" sz="2400" b="1"/>
              <a:t>item next_consumed; </a:t>
            </a:r>
          </a:p>
          <a:p>
            <a:pPr marL="0" indent="0">
              <a:buNone/>
            </a:pPr>
            <a:r>
              <a:rPr lang="en-US" altLang="zh-CN" sz="2400" b="1"/>
              <a:t>while (true) {</a:t>
            </a:r>
            <a:br>
              <a:rPr lang="en-US" altLang="zh-CN" sz="2400" b="1"/>
            </a:br>
            <a:r>
              <a:rPr lang="en-US" altLang="zh-CN" sz="2400" b="1"/>
              <a:t>	while (in == out)   // empty</a:t>
            </a:r>
          </a:p>
          <a:p>
            <a:pPr marL="0" indent="0">
              <a:buNone/>
            </a:pPr>
            <a:r>
              <a:rPr lang="en-US" altLang="zh-CN" sz="2400" b="1"/>
              <a:t>		;  /* do nothing */</a:t>
            </a:r>
            <a:br>
              <a:rPr lang="en-US" altLang="zh-CN" sz="2400" b="1"/>
            </a:br>
            <a:r>
              <a:rPr lang="en-US" altLang="zh-CN" sz="2400" b="1"/>
              <a:t>	next_consumed = buffer[out]; </a:t>
            </a:r>
          </a:p>
          <a:p>
            <a:pPr marL="0" indent="0">
              <a:buNone/>
            </a:pPr>
            <a:r>
              <a:rPr lang="en-US" altLang="zh-CN" sz="2400" b="1"/>
              <a:t>	out = (out + 1) % BUFFER_SIZE;</a:t>
            </a:r>
            <a:br>
              <a:rPr lang="en-US" altLang="zh-CN" sz="2400" b="1"/>
            </a:br>
            <a:endParaRPr lang="en-US" altLang="zh-CN" sz="2400" b="1"/>
          </a:p>
          <a:p>
            <a:pPr marL="0" indent="0">
              <a:buNone/>
            </a:pPr>
            <a:r>
              <a:rPr lang="en-US" altLang="zh-CN" sz="2400" b="1"/>
              <a:t>	/* consume the item in next_consumed */ </a:t>
            </a:r>
          </a:p>
          <a:p>
            <a:pPr marL="0" indent="0">
              <a:buNone/>
            </a:pPr>
            <a:r>
              <a:rPr lang="en-US" altLang="zh-CN" sz="2400" b="1"/>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44210" y="201783"/>
            <a:ext cx="9268288" cy="576263"/>
          </a:xfrm>
        </p:spPr>
        <p:txBody>
          <a:bodyPr/>
          <a:lstStyle/>
          <a:p>
            <a:pPr eaLnBrk="1" hangingPunct="1"/>
            <a:r>
              <a:rPr lang="en-US" altLang="en-US" sz="2800"/>
              <a:t>Interprocess Communication –  Shared Memory</a:t>
            </a:r>
          </a:p>
        </p:txBody>
      </p:sp>
      <p:sp>
        <p:nvSpPr>
          <p:cNvPr id="74755" name="Rectangle 3"/>
          <p:cNvSpPr>
            <a:spLocks noGrp="1" noChangeArrowheads="1"/>
          </p:cNvSpPr>
          <p:nvPr>
            <p:ph type="body" idx="1"/>
          </p:nvPr>
        </p:nvSpPr>
        <p:spPr>
          <a:xfrm>
            <a:off x="2422526" y="1233489"/>
            <a:ext cx="8954720" cy="4530725"/>
          </a:xfrm>
        </p:spPr>
        <p:txBody>
          <a:bodyPr/>
          <a:lstStyle/>
          <a:p>
            <a:pPr>
              <a:lnSpc>
                <a:spcPct val="90000"/>
              </a:lnSpc>
            </a:pPr>
            <a:r>
              <a:rPr lang="en-US" altLang="en-US" sz="2800"/>
              <a:t>An area of memory shared among the processes that wish to communicate</a:t>
            </a:r>
          </a:p>
          <a:p>
            <a:pPr>
              <a:lnSpc>
                <a:spcPct val="90000"/>
              </a:lnSpc>
            </a:pPr>
            <a:r>
              <a:rPr lang="en-US" altLang="en-US" sz="2800"/>
              <a:t>The communication is under the control of the users processes not the operating system.</a:t>
            </a:r>
          </a:p>
          <a:p>
            <a:pPr>
              <a:lnSpc>
                <a:spcPct val="90000"/>
              </a:lnSpc>
            </a:pPr>
            <a:r>
              <a:rPr lang="en-US" altLang="en-US" sz="2800"/>
              <a:t>Major issues is to provide mechanism that will allow the user processes to synchronize their actions when they access shared memory. </a:t>
            </a:r>
          </a:p>
          <a:p>
            <a:pPr>
              <a:lnSpc>
                <a:spcPct val="90000"/>
              </a:lnSpc>
            </a:pPr>
            <a:r>
              <a:rPr lang="en-US" altLang="en-US" sz="2800">
                <a:solidFill>
                  <a:srgbClr val="0070C0"/>
                </a:solidFill>
              </a:rPr>
              <a:t>Synchronization is discussed in great details in Chapter 6:</a:t>
            </a:r>
            <a:r>
              <a:rPr lang="zh-CN" altLang="en-US" sz="2800">
                <a:solidFill>
                  <a:srgbClr val="0070C0"/>
                </a:solidFill>
              </a:rPr>
              <a:t> </a:t>
            </a:r>
            <a:r>
              <a:rPr lang="en-US" altLang="zh-CN" sz="2800">
                <a:solidFill>
                  <a:srgbClr val="0070C0"/>
                </a:solidFill>
              </a:rPr>
              <a:t>Process </a:t>
            </a:r>
            <a:r>
              <a:rPr lang="en-US" altLang="en-US" sz="2800">
                <a:solidFill>
                  <a:srgbClr val="0070C0"/>
                </a:solidFill>
              </a:rPr>
              <a:t>Synchronization</a:t>
            </a:r>
            <a:r>
              <a:rPr lang="en-US" altLang="en-US" sz="2800"/>
              <a:t>.</a:t>
            </a:r>
          </a:p>
          <a:p>
            <a:pPr>
              <a:lnSpc>
                <a:spcPct val="90000"/>
              </a:lnSpc>
            </a:pPr>
            <a:endParaRPr lang="en-US" altLang="en-US" sz="2800"/>
          </a:p>
          <a:p>
            <a:pPr>
              <a:lnSpc>
                <a:spcPct val="90000"/>
              </a:lnSpc>
            </a:pPr>
            <a:endParaRPr lang="en-US" altLang="en-US" sz="2800"/>
          </a:p>
          <a:p>
            <a:pPr lvl="1">
              <a:lnSpc>
                <a:spcPct val="90000"/>
              </a:lnSpc>
              <a:buFont typeface="Monotype Sorts" pitchFamily="-84" charset="2"/>
              <a:buNone/>
            </a:pPr>
            <a:endParaRPr lang="en-US" altLang="en-US" sz="2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B85A3-4B5E-4B87-BBA6-6B8930B47053}"/>
              </a:ext>
            </a:extLst>
          </p:cNvPr>
          <p:cNvSpPr>
            <a:spLocks noGrp="1"/>
          </p:cNvSpPr>
          <p:nvPr>
            <p:ph type="title"/>
          </p:nvPr>
        </p:nvSpPr>
        <p:spPr/>
        <p:txBody>
          <a:bodyPr/>
          <a:lstStyle/>
          <a:p>
            <a:r>
              <a:rPr lang="en-US" altLang="zh-CN"/>
              <a:t>Errata</a:t>
            </a:r>
            <a:endParaRPr lang="zh-CN" altLang="en-US"/>
          </a:p>
        </p:txBody>
      </p:sp>
      <p:sp>
        <p:nvSpPr>
          <p:cNvPr id="3" name="内容占位符 2">
            <a:extLst>
              <a:ext uri="{FF2B5EF4-FFF2-40B4-BE49-F238E27FC236}">
                <a16:creationId xmlns:a16="http://schemas.microsoft.com/office/drawing/2014/main" id="{97BC9E1E-CE3D-4BB2-86BA-2BDEA984A13C}"/>
              </a:ext>
            </a:extLst>
          </p:cNvPr>
          <p:cNvSpPr>
            <a:spLocks noGrp="1"/>
          </p:cNvSpPr>
          <p:nvPr>
            <p:ph idx="1"/>
          </p:nvPr>
        </p:nvSpPr>
        <p:spPr>
          <a:xfrm>
            <a:off x="2039816" y="1119189"/>
            <a:ext cx="9214338" cy="5145087"/>
          </a:xfrm>
        </p:spPr>
        <p:txBody>
          <a:bodyPr/>
          <a:lstStyle/>
          <a:p>
            <a:r>
              <a:rPr lang="en-US" altLang="zh-CN" sz="2400"/>
              <a:t>OSC7 </a:t>
            </a:r>
            <a:r>
              <a:rPr lang="zh-CN" altLang="en-US" sz="2400">
                <a:latin typeface="微软雅黑" panose="020B0503020204020204" pitchFamily="34" charset="-122"/>
                <a:ea typeface="微软雅黑" panose="020B0503020204020204" pitchFamily="34" charset="-122"/>
              </a:rPr>
              <a:t>翻译版</a:t>
            </a:r>
            <a:r>
              <a:rPr lang="zh-CN" altLang="en-US" sz="2400"/>
              <a:t>，</a:t>
            </a:r>
            <a:r>
              <a:rPr lang="en-US" altLang="zh-CN" sz="2400"/>
              <a:t>3.4.1 P86</a:t>
            </a:r>
            <a:r>
              <a:rPr lang="zh-CN" altLang="en-US" sz="2400"/>
              <a:t> </a:t>
            </a:r>
            <a:r>
              <a:rPr lang="zh-CN" altLang="en-US" sz="2400">
                <a:latin typeface="微软雅黑" panose="020B0503020204020204" pitchFamily="34" charset="-122"/>
                <a:ea typeface="微软雅黑" panose="020B0503020204020204" pitchFamily="34" charset="-122"/>
              </a:rPr>
              <a:t>第二自然段：</a:t>
            </a:r>
            <a:endParaRPr lang="en-US" altLang="zh-CN" sz="2400">
              <a:latin typeface="微软雅黑" panose="020B0503020204020204" pitchFamily="34" charset="-122"/>
              <a:ea typeface="微软雅黑" panose="020B0503020204020204" pitchFamily="34" charset="-122"/>
            </a:endParaRPr>
          </a:p>
          <a:p>
            <a:endParaRPr lang="en-US" altLang="zh-CN" sz="2400"/>
          </a:p>
          <a:p>
            <a:r>
              <a:rPr lang="zh-CN" altLang="en-US" sz="2400" strike="sngStrike">
                <a:latin typeface="微软雅黑" panose="020B0503020204020204" pitchFamily="34" charset="-122"/>
                <a:ea typeface="微软雅黑" panose="020B0503020204020204" pitchFamily="34" charset="-122"/>
              </a:rPr>
              <a:t>通常将客户机当作一个生产者，而将服务器当作一个消费者。</a:t>
            </a:r>
            <a:endParaRPr lang="en-US" altLang="zh-CN" sz="2400" strike="sngStrike">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改为：</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通常将服务器当作一个生产者，而将客户机当作一个消费者。</a:t>
            </a:r>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6141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47539" y="189144"/>
            <a:ext cx="9135122" cy="576263"/>
          </a:xfrm>
        </p:spPr>
        <p:txBody>
          <a:bodyPr/>
          <a:lstStyle/>
          <a:p>
            <a:pPr eaLnBrk="1" hangingPunct="1"/>
            <a:r>
              <a:rPr lang="en-US" altLang="en-US" sz="2800"/>
              <a:t>Interprocess Communication – Message Passing</a:t>
            </a:r>
          </a:p>
        </p:txBody>
      </p:sp>
      <p:sp>
        <p:nvSpPr>
          <p:cNvPr id="76803" name="Rectangle 3"/>
          <p:cNvSpPr>
            <a:spLocks noGrp="1" noChangeArrowheads="1"/>
          </p:cNvSpPr>
          <p:nvPr>
            <p:ph type="body" idx="1"/>
          </p:nvPr>
        </p:nvSpPr>
        <p:spPr>
          <a:xfrm>
            <a:off x="1688123" y="1201739"/>
            <a:ext cx="9653954" cy="4530725"/>
          </a:xfrm>
        </p:spPr>
        <p:txBody>
          <a:bodyPr/>
          <a:lstStyle/>
          <a:p>
            <a:pPr>
              <a:lnSpc>
                <a:spcPct val="90000"/>
              </a:lnSpc>
            </a:pPr>
            <a:r>
              <a:rPr lang="en-US" altLang="en-US" sz="2800"/>
              <a:t>Mechanism for processes to communicate and to synchronize their actions</a:t>
            </a:r>
          </a:p>
          <a:p>
            <a:pPr>
              <a:lnSpc>
                <a:spcPct val="90000"/>
              </a:lnSpc>
            </a:pPr>
            <a:endParaRPr lang="en-US" altLang="en-US" sz="1050"/>
          </a:p>
          <a:p>
            <a:pPr>
              <a:lnSpc>
                <a:spcPct val="90000"/>
              </a:lnSpc>
            </a:pPr>
            <a:r>
              <a:rPr lang="en-US" altLang="en-US" sz="2800">
                <a:solidFill>
                  <a:srgbClr val="0070C0"/>
                </a:solidFill>
              </a:rPr>
              <a:t>Message system </a:t>
            </a:r>
            <a:r>
              <a:rPr lang="en-US" altLang="en-US" sz="2800"/>
              <a:t>– processes communicate with each other without resorting to shared variables</a:t>
            </a:r>
          </a:p>
          <a:p>
            <a:pPr>
              <a:lnSpc>
                <a:spcPct val="90000"/>
              </a:lnSpc>
            </a:pPr>
            <a:endParaRPr lang="en-US" altLang="en-US" sz="1050"/>
          </a:p>
          <a:p>
            <a:pPr>
              <a:lnSpc>
                <a:spcPct val="90000"/>
              </a:lnSpc>
            </a:pPr>
            <a:r>
              <a:rPr lang="en-US" altLang="en-US" sz="2800"/>
              <a:t>IPC facility provides two operations:</a:t>
            </a:r>
          </a:p>
          <a:p>
            <a:pPr lvl="1">
              <a:lnSpc>
                <a:spcPct val="90000"/>
              </a:lnSpc>
            </a:pPr>
            <a:r>
              <a:rPr lang="en-US" altLang="en-US" sz="2800" b="1">
                <a:latin typeface="Courier New" pitchFamily="49" charset="0"/>
                <a:cs typeface="Courier New" pitchFamily="49" charset="0"/>
              </a:rPr>
              <a:t>send</a:t>
            </a:r>
            <a:r>
              <a:rPr lang="en-US" altLang="en-US" sz="2800"/>
              <a:t>(</a:t>
            </a:r>
            <a:r>
              <a:rPr lang="en-US" altLang="en-US" sz="2800" i="1"/>
              <a:t>message</a:t>
            </a:r>
            <a:r>
              <a:rPr lang="en-US" altLang="en-US" sz="2800"/>
              <a:t>)</a:t>
            </a:r>
          </a:p>
          <a:p>
            <a:pPr lvl="1">
              <a:lnSpc>
                <a:spcPct val="90000"/>
              </a:lnSpc>
            </a:pPr>
            <a:r>
              <a:rPr lang="en-US" altLang="en-US" sz="2800" b="1">
                <a:latin typeface="Courier New" pitchFamily="49" charset="0"/>
                <a:cs typeface="Courier New" pitchFamily="49" charset="0"/>
              </a:rPr>
              <a:t>receive</a:t>
            </a:r>
            <a:r>
              <a:rPr lang="en-US" altLang="en-US" sz="2800"/>
              <a:t>(</a:t>
            </a:r>
            <a:r>
              <a:rPr lang="en-US" altLang="en-US" sz="2800" i="1"/>
              <a:t>message</a:t>
            </a:r>
            <a:r>
              <a:rPr lang="en-US" altLang="en-US" sz="2800"/>
              <a:t>)</a:t>
            </a:r>
          </a:p>
          <a:p>
            <a:pPr lvl="1">
              <a:lnSpc>
                <a:spcPct val="90000"/>
              </a:lnSpc>
              <a:buFont typeface="Monotype Sorts" pitchFamily="-84" charset="2"/>
              <a:buNone/>
            </a:pPr>
            <a:endParaRPr lang="en-US" altLang="en-US" sz="1050"/>
          </a:p>
          <a:p>
            <a:pPr>
              <a:lnSpc>
                <a:spcPct val="90000"/>
              </a:lnSpc>
            </a:pPr>
            <a:r>
              <a:rPr lang="en-US" altLang="en-US" sz="2800"/>
              <a:t>The</a:t>
            </a:r>
            <a:r>
              <a:rPr lang="en-US" altLang="en-US" sz="2800" i="1"/>
              <a:t> message</a:t>
            </a:r>
            <a:r>
              <a:rPr lang="en-US" altLang="en-US" sz="2800"/>
              <a:t> size is either fixed or variable</a:t>
            </a:r>
          </a:p>
          <a:p>
            <a:pPr lvl="1">
              <a:lnSpc>
                <a:spcPct val="90000"/>
              </a:lnSpc>
              <a:buFont typeface="Monotype Sorts" pitchFamily="-84" charset="2"/>
              <a:buNone/>
            </a:pPr>
            <a:endParaRPr lang="en-US" altLang="en-US" sz="2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20950" y="107951"/>
            <a:ext cx="8229600" cy="576263"/>
          </a:xfrm>
        </p:spPr>
        <p:txBody>
          <a:bodyPr/>
          <a:lstStyle/>
          <a:p>
            <a:pPr eaLnBrk="1" hangingPunct="1"/>
            <a:r>
              <a:rPr lang="en-US" altLang="en-US" sz="2500"/>
              <a:t>Message Passing (Cont.)</a:t>
            </a:r>
          </a:p>
        </p:txBody>
      </p:sp>
      <p:sp>
        <p:nvSpPr>
          <p:cNvPr id="78851" name="Rectangle 3"/>
          <p:cNvSpPr>
            <a:spLocks noGrp="1" noChangeArrowheads="1"/>
          </p:cNvSpPr>
          <p:nvPr>
            <p:ph type="body" idx="1"/>
          </p:nvPr>
        </p:nvSpPr>
        <p:spPr>
          <a:xfrm>
            <a:off x="688731" y="822571"/>
            <a:ext cx="11095892" cy="5472722"/>
          </a:xfrm>
        </p:spPr>
        <p:txBody>
          <a:bodyPr/>
          <a:lstStyle/>
          <a:p>
            <a:pPr lvl="1">
              <a:lnSpc>
                <a:spcPct val="90000"/>
              </a:lnSpc>
            </a:pPr>
            <a:endParaRPr lang="en-US" altLang="en-US" sz="1000"/>
          </a:p>
          <a:p>
            <a:pPr>
              <a:lnSpc>
                <a:spcPct val="90000"/>
              </a:lnSpc>
            </a:pPr>
            <a:r>
              <a:rPr lang="en-US" altLang="en-US" sz="2400"/>
              <a:t>If processes </a:t>
            </a:r>
            <a:r>
              <a:rPr lang="en-US" altLang="en-US" sz="2400" i="1"/>
              <a:t>P</a:t>
            </a:r>
            <a:r>
              <a:rPr lang="en-US" altLang="en-US" sz="2400"/>
              <a:t> and </a:t>
            </a:r>
            <a:r>
              <a:rPr lang="en-US" altLang="en-US" sz="2400" i="1"/>
              <a:t>Q</a:t>
            </a:r>
            <a:r>
              <a:rPr lang="en-US" altLang="en-US" sz="2400"/>
              <a:t> wish to communicate, they need to:</a:t>
            </a:r>
          </a:p>
          <a:p>
            <a:pPr lvl="1">
              <a:lnSpc>
                <a:spcPct val="90000"/>
              </a:lnSpc>
            </a:pPr>
            <a:r>
              <a:rPr lang="en-US" altLang="en-US" sz="2400"/>
              <a:t>Establish a </a:t>
            </a:r>
            <a:r>
              <a:rPr lang="en-US" altLang="en-US" sz="2400" b="1" i="1"/>
              <a:t>communication</a:t>
            </a:r>
            <a:r>
              <a:rPr lang="en-US" altLang="en-US" sz="2400" b="1"/>
              <a:t> </a:t>
            </a:r>
            <a:r>
              <a:rPr lang="en-US" altLang="en-US" sz="2400" b="1" i="1"/>
              <a:t>link</a:t>
            </a:r>
            <a:r>
              <a:rPr lang="en-US" altLang="en-US" sz="2400" b="1"/>
              <a:t> </a:t>
            </a:r>
            <a:r>
              <a:rPr lang="en-US" altLang="en-US" sz="2400"/>
              <a:t>between them</a:t>
            </a:r>
          </a:p>
          <a:p>
            <a:pPr lvl="1">
              <a:lnSpc>
                <a:spcPct val="90000"/>
              </a:lnSpc>
            </a:pPr>
            <a:r>
              <a:rPr lang="en-US" altLang="en-US" sz="2400"/>
              <a:t>Exchange messages via send/receive</a:t>
            </a:r>
          </a:p>
          <a:p>
            <a:pPr>
              <a:lnSpc>
                <a:spcPct val="90000"/>
              </a:lnSpc>
            </a:pPr>
            <a:r>
              <a:rPr lang="en-US" altLang="en-US" sz="2400"/>
              <a:t>Implementation issues:</a:t>
            </a:r>
          </a:p>
          <a:p>
            <a:pPr lvl="1"/>
            <a:r>
              <a:rPr lang="en-US" altLang="en-US" sz="2400"/>
              <a:t>How are links established?</a:t>
            </a:r>
          </a:p>
          <a:p>
            <a:pPr lvl="1"/>
            <a:r>
              <a:rPr lang="en-US" altLang="en-US" sz="2400"/>
              <a:t>Can a link be associated with more than two processes?</a:t>
            </a:r>
          </a:p>
          <a:p>
            <a:pPr lvl="1"/>
            <a:r>
              <a:rPr lang="en-US" altLang="en-US" sz="2400"/>
              <a:t>How many links can there be between every pair of communicating processes?</a:t>
            </a:r>
          </a:p>
          <a:p>
            <a:pPr lvl="1"/>
            <a:r>
              <a:rPr lang="en-US" altLang="en-US" sz="2400"/>
              <a:t>What is the capacity of a link?</a:t>
            </a:r>
          </a:p>
          <a:p>
            <a:pPr lvl="1"/>
            <a:r>
              <a:rPr lang="en-US" altLang="en-US" sz="2400"/>
              <a:t>Is the size of a message that the link can accommodate fixed or variable?</a:t>
            </a:r>
          </a:p>
          <a:p>
            <a:pPr lvl="1"/>
            <a:r>
              <a:rPr lang="en-US" altLang="en-US" sz="2400"/>
              <a:t>Is a link unidirectional or bi-directional?</a:t>
            </a:r>
          </a:p>
          <a:p>
            <a:pPr>
              <a:lnSpc>
                <a:spcPct val="90000"/>
              </a:lnSpc>
              <a:buFont typeface="Monotype Sorts" pitchFamily="-84" charset="2"/>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166688"/>
            <a:ext cx="8229600" cy="576262"/>
          </a:xfrm>
        </p:spPr>
        <p:txBody>
          <a:bodyPr/>
          <a:lstStyle/>
          <a:p>
            <a:pPr eaLnBrk="1" hangingPunct="1"/>
            <a:r>
              <a:rPr lang="en-US" altLang="en-US"/>
              <a:t>Process in Memory</a:t>
            </a:r>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557" y="911224"/>
            <a:ext cx="3719389" cy="58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457450" y="123826"/>
            <a:ext cx="8229600" cy="576263"/>
          </a:xfrm>
        </p:spPr>
        <p:txBody>
          <a:bodyPr/>
          <a:lstStyle/>
          <a:p>
            <a:pPr eaLnBrk="1" hangingPunct="1"/>
            <a:r>
              <a:rPr lang="en-US" altLang="en-US" sz="2500"/>
              <a:t>Message Passing (Cont.)</a:t>
            </a:r>
          </a:p>
        </p:txBody>
      </p:sp>
      <p:sp>
        <p:nvSpPr>
          <p:cNvPr id="80899" name="Rectangle 3"/>
          <p:cNvSpPr>
            <a:spLocks noGrp="1" noChangeArrowheads="1"/>
          </p:cNvSpPr>
          <p:nvPr>
            <p:ph type="body" idx="1"/>
          </p:nvPr>
        </p:nvSpPr>
        <p:spPr>
          <a:xfrm>
            <a:off x="2425701" y="891321"/>
            <a:ext cx="8229600" cy="5509478"/>
          </a:xfrm>
        </p:spPr>
        <p:txBody>
          <a:bodyPr/>
          <a:lstStyle/>
          <a:p>
            <a:pPr lvl="1">
              <a:lnSpc>
                <a:spcPct val="90000"/>
              </a:lnSpc>
            </a:pPr>
            <a:endParaRPr lang="en-US" altLang="en-US" sz="1050"/>
          </a:p>
          <a:p>
            <a:pPr>
              <a:lnSpc>
                <a:spcPct val="90000"/>
              </a:lnSpc>
            </a:pPr>
            <a:r>
              <a:rPr lang="en-US" altLang="en-US" sz="2800"/>
              <a:t>Implementation of communication link</a:t>
            </a:r>
          </a:p>
          <a:p>
            <a:pPr lvl="1">
              <a:lnSpc>
                <a:spcPct val="90000"/>
              </a:lnSpc>
            </a:pPr>
            <a:r>
              <a:rPr lang="en-US" altLang="en-US" sz="2800"/>
              <a:t>Physical:</a:t>
            </a:r>
          </a:p>
          <a:p>
            <a:pPr lvl="2">
              <a:lnSpc>
                <a:spcPct val="90000"/>
              </a:lnSpc>
            </a:pPr>
            <a:r>
              <a:rPr lang="en-US" altLang="en-US" sz="2800"/>
              <a:t>Shared memory</a:t>
            </a:r>
          </a:p>
          <a:p>
            <a:pPr lvl="2">
              <a:lnSpc>
                <a:spcPct val="90000"/>
              </a:lnSpc>
            </a:pPr>
            <a:r>
              <a:rPr lang="en-US" altLang="en-US" sz="2800"/>
              <a:t>Hardware bus</a:t>
            </a:r>
          </a:p>
          <a:p>
            <a:pPr lvl="2">
              <a:lnSpc>
                <a:spcPct val="90000"/>
              </a:lnSpc>
            </a:pPr>
            <a:r>
              <a:rPr lang="en-US" altLang="en-US" sz="2800"/>
              <a:t>Network</a:t>
            </a:r>
          </a:p>
          <a:p>
            <a:pPr lvl="1">
              <a:lnSpc>
                <a:spcPct val="90000"/>
              </a:lnSpc>
            </a:pPr>
            <a:r>
              <a:rPr lang="en-US" altLang="en-US" sz="2800"/>
              <a:t>Logical:</a:t>
            </a:r>
          </a:p>
          <a:p>
            <a:pPr lvl="2">
              <a:lnSpc>
                <a:spcPct val="90000"/>
              </a:lnSpc>
            </a:pPr>
            <a:r>
              <a:rPr lang="en-US" altLang="en-US" sz="2800"/>
              <a:t> Direct or indirect</a:t>
            </a:r>
          </a:p>
          <a:p>
            <a:pPr lvl="2">
              <a:lnSpc>
                <a:spcPct val="90000"/>
              </a:lnSpc>
            </a:pPr>
            <a:r>
              <a:rPr lang="en-US" altLang="en-US" sz="2800"/>
              <a:t> Synchronous or asynchronous</a:t>
            </a:r>
          </a:p>
          <a:p>
            <a:pPr lvl="2">
              <a:lnSpc>
                <a:spcPct val="90000"/>
              </a:lnSpc>
            </a:pPr>
            <a:r>
              <a:rPr lang="en-US" altLang="en-US" sz="2800"/>
              <a:t> Automatic or explicit buffering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981200" y="177801"/>
            <a:ext cx="8229600" cy="576263"/>
          </a:xfrm>
        </p:spPr>
        <p:txBody>
          <a:bodyPr/>
          <a:lstStyle/>
          <a:p>
            <a:pPr eaLnBrk="1" hangingPunct="1"/>
            <a:r>
              <a:rPr lang="en-US" altLang="en-US"/>
              <a:t>Direct Communication - Naming</a:t>
            </a:r>
          </a:p>
        </p:txBody>
      </p:sp>
      <p:sp>
        <p:nvSpPr>
          <p:cNvPr id="82947" name="Rectangle 3"/>
          <p:cNvSpPr>
            <a:spLocks noGrp="1" noChangeArrowheads="1"/>
          </p:cNvSpPr>
          <p:nvPr>
            <p:ph type="body" idx="1"/>
          </p:nvPr>
        </p:nvSpPr>
        <p:spPr>
          <a:xfrm>
            <a:off x="1714500" y="1138239"/>
            <a:ext cx="9398977" cy="4530725"/>
          </a:xfrm>
        </p:spPr>
        <p:txBody>
          <a:bodyPr/>
          <a:lstStyle/>
          <a:p>
            <a:r>
              <a:rPr lang="en-US" altLang="en-US" sz="2400"/>
              <a:t>Processes must name each other explicitly:</a:t>
            </a:r>
          </a:p>
          <a:p>
            <a:pPr lvl="1"/>
            <a:r>
              <a:rPr lang="en-US" altLang="en-US" sz="2400" b="1">
                <a:latin typeface="Courier New" pitchFamily="49" charset="0"/>
                <a:cs typeface="Courier New" pitchFamily="49" charset="0"/>
              </a:rPr>
              <a:t>send</a:t>
            </a:r>
            <a:r>
              <a:rPr lang="en-US" altLang="en-US" sz="2400"/>
              <a:t> (</a:t>
            </a:r>
            <a:r>
              <a:rPr lang="en-US" altLang="en-US" sz="2400" i="1"/>
              <a:t>P, message</a:t>
            </a:r>
            <a:r>
              <a:rPr lang="en-US" altLang="en-US" sz="2400"/>
              <a:t>) – send a message to process P</a:t>
            </a:r>
          </a:p>
          <a:p>
            <a:pPr lvl="1"/>
            <a:r>
              <a:rPr lang="en-US" altLang="en-US" sz="2400" b="1">
                <a:latin typeface="Courier New" pitchFamily="49" charset="0"/>
                <a:cs typeface="Courier New" pitchFamily="49" charset="0"/>
              </a:rPr>
              <a:t>receive</a:t>
            </a:r>
            <a:r>
              <a:rPr lang="en-US" altLang="en-US" sz="2400"/>
              <a:t>(</a:t>
            </a:r>
            <a:r>
              <a:rPr lang="en-US" altLang="en-US" sz="2400" i="1"/>
              <a:t>Q, message</a:t>
            </a:r>
            <a:r>
              <a:rPr lang="en-US" altLang="en-US" sz="2400"/>
              <a:t>) – receive a message from process Q</a:t>
            </a:r>
          </a:p>
          <a:p>
            <a:r>
              <a:rPr lang="en-US" altLang="en-US" sz="2400"/>
              <a:t>Properties of communication link</a:t>
            </a:r>
          </a:p>
          <a:p>
            <a:pPr lvl="1"/>
            <a:r>
              <a:rPr lang="en-US" altLang="en-US" sz="2400"/>
              <a:t>Links are established automatically</a:t>
            </a:r>
          </a:p>
          <a:p>
            <a:pPr lvl="1"/>
            <a:r>
              <a:rPr lang="en-US" altLang="en-US" sz="2400"/>
              <a:t>A link is associated with exactly one pair of communicating processes</a:t>
            </a:r>
          </a:p>
          <a:p>
            <a:pPr lvl="1"/>
            <a:r>
              <a:rPr lang="en-US" altLang="en-US" sz="2400"/>
              <a:t>Between each pair there exists exactly one link</a:t>
            </a:r>
          </a:p>
          <a:p>
            <a:pPr lvl="1"/>
            <a:r>
              <a:rPr lang="en-US" altLang="en-US" sz="2400"/>
              <a:t>The link may be unidirectional, but is usually bi-directional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981200" y="152401"/>
            <a:ext cx="8229600" cy="576263"/>
          </a:xfrm>
        </p:spPr>
        <p:txBody>
          <a:bodyPr/>
          <a:lstStyle/>
          <a:p>
            <a:pPr eaLnBrk="1" hangingPunct="1"/>
            <a:r>
              <a:rPr lang="en-US" altLang="en-US"/>
              <a:t>Indirect Communication - mailbox</a:t>
            </a:r>
          </a:p>
        </p:txBody>
      </p:sp>
      <p:sp>
        <p:nvSpPr>
          <p:cNvPr id="84995" name="Rectangle 3"/>
          <p:cNvSpPr>
            <a:spLocks noGrp="1" noChangeArrowheads="1"/>
          </p:cNvSpPr>
          <p:nvPr>
            <p:ph type="body" idx="1"/>
          </p:nvPr>
        </p:nvSpPr>
        <p:spPr>
          <a:xfrm>
            <a:off x="1433146" y="1166813"/>
            <a:ext cx="9838591" cy="4644902"/>
          </a:xfrm>
        </p:spPr>
        <p:txBody>
          <a:bodyPr/>
          <a:lstStyle/>
          <a:p>
            <a:r>
              <a:rPr lang="en-US" altLang="en-US" sz="2400"/>
              <a:t>Messages are directed and received from mailboxes (also referred to as ports)</a:t>
            </a:r>
          </a:p>
          <a:p>
            <a:pPr lvl="1"/>
            <a:r>
              <a:rPr lang="en-US" altLang="en-US" sz="2400"/>
              <a:t>Each mailbox has a unique id</a:t>
            </a:r>
          </a:p>
          <a:p>
            <a:pPr lvl="1"/>
            <a:r>
              <a:rPr lang="en-US" altLang="en-US" sz="2400"/>
              <a:t>Processes can communicate only if they share a mailbox</a:t>
            </a:r>
          </a:p>
          <a:p>
            <a:r>
              <a:rPr lang="en-US" altLang="en-US" sz="2400"/>
              <a:t>Properties of communication link</a:t>
            </a:r>
          </a:p>
          <a:p>
            <a:pPr lvl="1"/>
            <a:r>
              <a:rPr lang="en-US" altLang="en-US" sz="2400"/>
              <a:t>Link established only if processes share a common mailbox</a:t>
            </a:r>
          </a:p>
          <a:p>
            <a:pPr lvl="1"/>
            <a:r>
              <a:rPr lang="en-US" altLang="en-US" sz="2400"/>
              <a:t>A link may be associated with many processes</a:t>
            </a:r>
          </a:p>
          <a:p>
            <a:pPr lvl="1"/>
            <a:r>
              <a:rPr lang="en-US" altLang="en-US" sz="2400"/>
              <a:t>Each pair of processes may share several communication links</a:t>
            </a:r>
          </a:p>
          <a:p>
            <a:pPr lvl="1"/>
            <a:r>
              <a:rPr lang="en-US" altLang="en-US" sz="2400"/>
              <a:t>Link may be unidirectional or bi-directional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406650" y="182563"/>
            <a:ext cx="8229600" cy="576262"/>
          </a:xfrm>
        </p:spPr>
        <p:txBody>
          <a:bodyPr/>
          <a:lstStyle/>
          <a:p>
            <a:pPr eaLnBrk="1" hangingPunct="1"/>
            <a:r>
              <a:rPr lang="en-US" altLang="en-US"/>
              <a:t>Indirect Communication</a:t>
            </a:r>
          </a:p>
        </p:txBody>
      </p:sp>
      <p:sp>
        <p:nvSpPr>
          <p:cNvPr id="87043" name="Rectangle 3"/>
          <p:cNvSpPr>
            <a:spLocks noGrp="1" noChangeArrowheads="1"/>
          </p:cNvSpPr>
          <p:nvPr>
            <p:ph type="body" idx="1"/>
          </p:nvPr>
        </p:nvSpPr>
        <p:spPr>
          <a:xfrm>
            <a:off x="1090247" y="976802"/>
            <a:ext cx="10392506" cy="5300906"/>
          </a:xfrm>
        </p:spPr>
        <p:txBody>
          <a:bodyPr/>
          <a:lstStyle/>
          <a:p>
            <a:r>
              <a:rPr lang="en-US" altLang="en-US" sz="3200"/>
              <a:t>Operations</a:t>
            </a:r>
          </a:p>
          <a:p>
            <a:pPr lvl="1"/>
            <a:r>
              <a:rPr lang="en-US" altLang="en-US" sz="3200"/>
              <a:t>create a new mailbox (port)</a:t>
            </a:r>
          </a:p>
          <a:p>
            <a:pPr lvl="1"/>
            <a:r>
              <a:rPr lang="en-US" altLang="en-US" sz="3200"/>
              <a:t>send and receive messages through mailbox</a:t>
            </a:r>
          </a:p>
          <a:p>
            <a:pPr lvl="1"/>
            <a:r>
              <a:rPr lang="en-US" altLang="en-US" sz="3200"/>
              <a:t>destroy a mailbox</a:t>
            </a:r>
          </a:p>
          <a:p>
            <a:r>
              <a:rPr lang="en-US" altLang="en-US" sz="3200"/>
              <a:t>Primitives are defined as:</a:t>
            </a:r>
          </a:p>
          <a:p>
            <a:pPr>
              <a:buFont typeface="Monotype Sorts" pitchFamily="-84" charset="2"/>
              <a:buNone/>
            </a:pPr>
            <a:r>
              <a:rPr lang="en-US" altLang="en-US" sz="3200"/>
              <a:t>	</a:t>
            </a:r>
            <a:r>
              <a:rPr lang="en-US" altLang="en-US" sz="3200" b="1">
                <a:latin typeface="Courier New" pitchFamily="49" charset="0"/>
                <a:cs typeface="Courier New" pitchFamily="49" charset="0"/>
              </a:rPr>
              <a:t>send</a:t>
            </a:r>
            <a:r>
              <a:rPr lang="en-US" altLang="en-US" sz="3200"/>
              <a:t>(</a:t>
            </a:r>
            <a:r>
              <a:rPr lang="en-US" altLang="en-US" sz="3200" i="1"/>
              <a:t>A, message</a:t>
            </a:r>
            <a:r>
              <a:rPr lang="en-US" altLang="en-US" sz="3200"/>
              <a:t>) – send a message to mailbox A</a:t>
            </a:r>
          </a:p>
          <a:p>
            <a:pPr>
              <a:buFont typeface="Monotype Sorts" pitchFamily="-84" charset="2"/>
              <a:buNone/>
            </a:pPr>
            <a:r>
              <a:rPr lang="en-US" altLang="en-US" sz="3200"/>
              <a:t>	</a:t>
            </a:r>
            <a:r>
              <a:rPr lang="en-US" altLang="en-US" sz="3200" b="1">
                <a:latin typeface="Courier New" pitchFamily="49" charset="0"/>
                <a:cs typeface="Courier New" pitchFamily="49" charset="0"/>
              </a:rPr>
              <a:t>receive</a:t>
            </a:r>
            <a:r>
              <a:rPr lang="en-US" altLang="en-US" sz="3200"/>
              <a:t>(</a:t>
            </a:r>
            <a:r>
              <a:rPr lang="en-US" altLang="en-US" sz="3200" i="1"/>
              <a:t>A, message</a:t>
            </a:r>
            <a:r>
              <a:rPr lang="en-US" altLang="en-US" sz="3200"/>
              <a:t>) – receive a message from mailbox 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400300" y="182563"/>
            <a:ext cx="7810500" cy="576262"/>
          </a:xfrm>
        </p:spPr>
        <p:txBody>
          <a:bodyPr/>
          <a:lstStyle/>
          <a:p>
            <a:pPr eaLnBrk="1" hangingPunct="1"/>
            <a:r>
              <a:rPr lang="en-US" altLang="en-US"/>
              <a:t>Indirect Communication</a:t>
            </a:r>
          </a:p>
        </p:txBody>
      </p:sp>
      <p:sp>
        <p:nvSpPr>
          <p:cNvPr id="89091" name="Rectangle 3"/>
          <p:cNvSpPr>
            <a:spLocks noGrp="1" noChangeArrowheads="1"/>
          </p:cNvSpPr>
          <p:nvPr>
            <p:ph type="body" idx="1"/>
          </p:nvPr>
        </p:nvSpPr>
        <p:spPr>
          <a:xfrm>
            <a:off x="668215" y="960072"/>
            <a:ext cx="11069516" cy="5511066"/>
          </a:xfrm>
        </p:spPr>
        <p:txBody>
          <a:bodyPr/>
          <a:lstStyle/>
          <a:p>
            <a:r>
              <a:rPr lang="en-US" altLang="en-US" sz="2800"/>
              <a:t>Mailbox sharing</a:t>
            </a:r>
          </a:p>
          <a:p>
            <a:pPr lvl="1"/>
            <a:r>
              <a:rPr lang="en-US" altLang="en-US" sz="2800" i="1"/>
              <a:t>P</a:t>
            </a:r>
            <a:r>
              <a:rPr lang="en-US" altLang="en-US" sz="2800" i="1" baseline="-25000"/>
              <a:t>1</a:t>
            </a:r>
            <a:r>
              <a:rPr lang="en-US" altLang="en-US" sz="2800" i="1"/>
              <a:t>, P</a:t>
            </a:r>
            <a:r>
              <a:rPr lang="en-US" altLang="en-US" sz="2800" i="1" baseline="-25000"/>
              <a:t>2</a:t>
            </a:r>
            <a:r>
              <a:rPr lang="en-US" altLang="en-US" sz="2800" i="1"/>
              <a:t>,</a:t>
            </a:r>
            <a:r>
              <a:rPr lang="en-US" altLang="en-US" sz="2800"/>
              <a:t> and</a:t>
            </a:r>
            <a:r>
              <a:rPr lang="en-US" altLang="en-US" sz="2800" i="1"/>
              <a:t> P</a:t>
            </a:r>
            <a:r>
              <a:rPr lang="en-US" altLang="en-US" sz="2800" i="1" baseline="-25000"/>
              <a:t>3</a:t>
            </a:r>
            <a:r>
              <a:rPr lang="en-US" altLang="en-US" sz="2800"/>
              <a:t> share mailbox A</a:t>
            </a:r>
          </a:p>
          <a:p>
            <a:pPr lvl="1"/>
            <a:r>
              <a:rPr lang="en-US" altLang="en-US" sz="2800" i="1"/>
              <a:t>P</a:t>
            </a:r>
            <a:r>
              <a:rPr lang="en-US" altLang="en-US" sz="2800" i="1" baseline="-25000"/>
              <a:t>1</a:t>
            </a:r>
            <a:r>
              <a:rPr lang="en-US" altLang="en-US" sz="2800"/>
              <a:t>, sends; </a:t>
            </a:r>
            <a:r>
              <a:rPr lang="en-US" altLang="en-US" sz="2800" i="1"/>
              <a:t>P</a:t>
            </a:r>
            <a:r>
              <a:rPr lang="en-US" altLang="en-US" sz="2800" i="1" baseline="-25000"/>
              <a:t>2</a:t>
            </a:r>
            <a:r>
              <a:rPr lang="en-US" altLang="en-US" sz="2800" i="1"/>
              <a:t> </a:t>
            </a:r>
            <a:r>
              <a:rPr lang="en-US" altLang="en-US" sz="2800"/>
              <a:t>and</a:t>
            </a:r>
            <a:r>
              <a:rPr lang="en-US" altLang="en-US" sz="2800" i="1"/>
              <a:t> P</a:t>
            </a:r>
            <a:r>
              <a:rPr lang="en-US" altLang="en-US" sz="2800" i="1" baseline="-25000"/>
              <a:t>3</a:t>
            </a:r>
            <a:r>
              <a:rPr lang="en-US" altLang="en-US" sz="2800"/>
              <a:t> receive</a:t>
            </a:r>
          </a:p>
          <a:p>
            <a:pPr lvl="1"/>
            <a:r>
              <a:rPr lang="en-US" altLang="en-US" sz="2800"/>
              <a:t>Who gets the message?</a:t>
            </a:r>
          </a:p>
          <a:p>
            <a:r>
              <a:rPr lang="en-US" altLang="en-US" sz="2800"/>
              <a:t>Solutions</a:t>
            </a:r>
          </a:p>
          <a:p>
            <a:pPr lvl="1"/>
            <a:r>
              <a:rPr lang="en-US" altLang="en-US" sz="2800"/>
              <a:t>Allow a link to be associated with at most two processes</a:t>
            </a:r>
          </a:p>
          <a:p>
            <a:pPr lvl="1"/>
            <a:r>
              <a:rPr lang="en-US" altLang="en-US" sz="2800"/>
              <a:t>Allow only one process at a time to execute a receive operation</a:t>
            </a:r>
          </a:p>
          <a:p>
            <a:pPr lvl="1"/>
            <a:r>
              <a:rPr lang="en-US" altLang="en-US" sz="2800"/>
              <a:t>Allow the system to select arbitrarily the receiver.  Sender is notified who the receiver was.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81200" y="168276"/>
            <a:ext cx="8229600" cy="576263"/>
          </a:xfrm>
        </p:spPr>
        <p:txBody>
          <a:bodyPr/>
          <a:lstStyle/>
          <a:p>
            <a:pPr eaLnBrk="1" hangingPunct="1"/>
            <a:r>
              <a:rPr lang="en-US" altLang="en-US"/>
              <a:t>Synchronization</a:t>
            </a:r>
          </a:p>
        </p:txBody>
      </p:sp>
      <p:sp>
        <p:nvSpPr>
          <p:cNvPr id="44035" name="Rectangle 3">
            <a:extLst>
              <a:ext uri="{FF2B5EF4-FFF2-40B4-BE49-F238E27FC236}">
                <a16:creationId xmlns:a16="http://schemas.microsoft.com/office/drawing/2014/main" id="{48841CD7-4F57-4A94-8E4C-0F42E9D7B38A}"/>
              </a:ext>
            </a:extLst>
          </p:cNvPr>
          <p:cNvSpPr>
            <a:spLocks noGrp="1" noChangeArrowheads="1"/>
          </p:cNvSpPr>
          <p:nvPr>
            <p:ph type="body" idx="1"/>
          </p:nvPr>
        </p:nvSpPr>
        <p:spPr>
          <a:xfrm>
            <a:off x="606670" y="936624"/>
            <a:ext cx="11157438" cy="5587267"/>
          </a:xfrm>
        </p:spPr>
        <p:txBody>
          <a:bodyPr/>
          <a:lstStyle/>
          <a:p>
            <a:pPr>
              <a:buFont typeface="Wingdings" panose="05000000000000000000" pitchFamily="2" charset="2"/>
              <a:buChar char="n"/>
              <a:defRPr/>
            </a:pPr>
            <a:r>
              <a:rPr lang="en-US" sz="2400" dirty="0"/>
              <a:t>Message passing may be either </a:t>
            </a:r>
            <a:r>
              <a:rPr lang="en-US" sz="2400" dirty="0">
                <a:solidFill>
                  <a:srgbClr val="0070C0"/>
                </a:solidFill>
              </a:rPr>
              <a:t>blocking or non-blocking</a:t>
            </a:r>
          </a:p>
          <a:p>
            <a:pPr>
              <a:buFont typeface="Wingdings" panose="05000000000000000000" pitchFamily="2" charset="2"/>
              <a:buChar char="n"/>
              <a:defRPr/>
            </a:pPr>
            <a:r>
              <a:rPr lang="en-US" sz="2400" b="1" dirty="0">
                <a:solidFill>
                  <a:srgbClr val="3366FF"/>
                </a:solidFill>
              </a:rPr>
              <a:t>Blocking</a:t>
            </a:r>
            <a:r>
              <a:rPr lang="en-US" sz="2400" dirty="0"/>
              <a:t> is considered </a:t>
            </a:r>
            <a:r>
              <a:rPr lang="en-US" sz="2400" b="1" dirty="0">
                <a:solidFill>
                  <a:srgbClr val="3366FF"/>
                </a:solidFill>
              </a:rPr>
              <a:t>synchronous</a:t>
            </a:r>
          </a:p>
          <a:p>
            <a:pPr lvl="1">
              <a:defRPr/>
            </a:pPr>
            <a:r>
              <a:rPr lang="en-US" sz="2400" b="1" dirty="0"/>
              <a:t>Blocking send </a:t>
            </a:r>
            <a:r>
              <a:rPr lang="en-US" sz="2400" dirty="0"/>
              <a:t>--</a:t>
            </a:r>
            <a:r>
              <a:rPr lang="en-US" sz="2400" b="1" dirty="0"/>
              <a:t> </a:t>
            </a:r>
            <a:r>
              <a:rPr lang="en-US" sz="2400" dirty="0"/>
              <a:t>the sender is blocked until the message is received</a:t>
            </a:r>
          </a:p>
          <a:p>
            <a:pPr lvl="1">
              <a:defRPr/>
            </a:pPr>
            <a:r>
              <a:rPr lang="en-US" sz="2400" b="1" dirty="0"/>
              <a:t>Blocking receive </a:t>
            </a:r>
            <a:r>
              <a:rPr lang="en-US" sz="2400" dirty="0"/>
              <a:t>--</a:t>
            </a:r>
            <a:r>
              <a:rPr lang="en-US" sz="2400" b="1" dirty="0"/>
              <a:t> </a:t>
            </a:r>
            <a:r>
              <a:rPr lang="en-US" sz="2400" dirty="0"/>
              <a:t>the receiver is  blocked until a message is available</a:t>
            </a:r>
          </a:p>
          <a:p>
            <a:pPr>
              <a:buFont typeface="Wingdings" panose="05000000000000000000" pitchFamily="2" charset="2"/>
              <a:buChar char="n"/>
              <a:defRPr/>
            </a:pPr>
            <a:r>
              <a:rPr lang="en-US" sz="2400" b="1" dirty="0">
                <a:solidFill>
                  <a:srgbClr val="3366FF"/>
                </a:solidFill>
              </a:rPr>
              <a:t>Non-blocking</a:t>
            </a:r>
            <a:r>
              <a:rPr lang="en-US" sz="2400" dirty="0"/>
              <a:t> is considered </a:t>
            </a:r>
            <a:r>
              <a:rPr lang="en-US" sz="2400" b="1" dirty="0">
                <a:solidFill>
                  <a:srgbClr val="3366FF"/>
                </a:solidFill>
              </a:rPr>
              <a:t>asynchronous</a:t>
            </a:r>
          </a:p>
          <a:p>
            <a:pPr lvl="1">
              <a:defRPr/>
            </a:pPr>
            <a:r>
              <a:rPr lang="en-US" sz="2400" b="1" dirty="0"/>
              <a:t>Non-blocking send</a:t>
            </a:r>
            <a:r>
              <a:rPr lang="en-US" sz="2400" dirty="0"/>
              <a:t> -- the sender sends the message and continue</a:t>
            </a:r>
          </a:p>
          <a:p>
            <a:pPr lvl="1">
              <a:defRPr/>
            </a:pPr>
            <a:r>
              <a:rPr lang="en-US" sz="2400" b="1" dirty="0"/>
              <a:t>Non-blocking receive</a:t>
            </a:r>
            <a:r>
              <a:rPr lang="en-US" sz="2400" dirty="0"/>
              <a:t> -- the receiver receives:</a:t>
            </a:r>
          </a:p>
          <a:p>
            <a:pPr marL="1141413" lvl="2" indent="-341313">
              <a:buFont typeface="Arial" panose="020B0604020202020204" pitchFamily="34" charset="0"/>
              <a:buChar char="•"/>
              <a:defRPr/>
            </a:pPr>
            <a:r>
              <a:rPr lang="en-US" sz="2400" dirty="0"/>
              <a:t> A valid message,  or </a:t>
            </a:r>
          </a:p>
          <a:p>
            <a:pPr marL="1141413" lvl="2" indent="-341313">
              <a:buFont typeface="Arial" panose="020B0604020202020204" pitchFamily="34" charset="0"/>
              <a:buChar char="•"/>
              <a:defRPr/>
            </a:pPr>
            <a:r>
              <a:rPr lang="en-US" sz="2400" dirty="0"/>
              <a:t> Null message</a:t>
            </a:r>
          </a:p>
          <a:p>
            <a:pPr marL="400526" indent="-342900">
              <a:buFont typeface="Wingdings" panose="05000000000000000000" pitchFamily="2" charset="2"/>
              <a:buChar char="n"/>
              <a:defRPr/>
            </a:pPr>
            <a:r>
              <a:rPr lang="en-US" sz="2400" dirty="0">
                <a:ea typeface="ＭＳ Ｐゴシック" charset="0"/>
              </a:rPr>
              <a:t>Different combinations possible</a:t>
            </a:r>
          </a:p>
          <a:p>
            <a:pPr marL="398463" indent="-341313">
              <a:defRPr/>
            </a:pPr>
            <a:endParaRPr lang="en-US" sz="2400" dirty="0"/>
          </a:p>
          <a:p>
            <a:pPr marL="1141413" lvl="2" indent="-341313">
              <a:buFont typeface="Monotype Sorts" pitchFamily="-84" charset="2"/>
              <a:buChar char="l"/>
              <a:defRPr/>
            </a:pPr>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5AE81-7FF9-47ED-8499-237C3FB5D6A5}"/>
              </a:ext>
            </a:extLst>
          </p:cNvPr>
          <p:cNvSpPr>
            <a:spLocks noGrp="1"/>
          </p:cNvSpPr>
          <p:nvPr>
            <p:ph type="title"/>
          </p:nvPr>
        </p:nvSpPr>
        <p:spPr/>
        <p:txBody>
          <a:bodyPr/>
          <a:lstStyle/>
          <a:p>
            <a:r>
              <a:rPr lang="en-US" altLang="zh-CN" sz="2800"/>
              <a:t>When Both send() and receive() are Blocking 1/2</a:t>
            </a:r>
            <a:endParaRPr lang="zh-CN" altLang="en-US" sz="2800"/>
          </a:p>
        </p:txBody>
      </p:sp>
      <p:sp>
        <p:nvSpPr>
          <p:cNvPr id="3" name="内容占位符 2">
            <a:extLst>
              <a:ext uri="{FF2B5EF4-FFF2-40B4-BE49-F238E27FC236}">
                <a16:creationId xmlns:a16="http://schemas.microsoft.com/office/drawing/2014/main" id="{6BB00B13-6CE6-41BC-B349-9913F8AD0D72}"/>
              </a:ext>
            </a:extLst>
          </p:cNvPr>
          <p:cNvSpPr>
            <a:spLocks noGrp="1"/>
          </p:cNvSpPr>
          <p:nvPr>
            <p:ph idx="1"/>
          </p:nvPr>
        </p:nvSpPr>
        <p:spPr>
          <a:xfrm>
            <a:off x="609600" y="984915"/>
            <a:ext cx="10972800" cy="5145087"/>
          </a:xfrm>
        </p:spPr>
        <p:txBody>
          <a:bodyPr/>
          <a:lstStyle/>
          <a:p>
            <a:r>
              <a:rPr lang="en-US" altLang="zh-CN" sz="3200"/>
              <a:t>We have a </a:t>
            </a:r>
            <a:r>
              <a:rPr lang="en-US" altLang="zh-CN" sz="3200">
                <a:solidFill>
                  <a:srgbClr val="0070C0"/>
                </a:solidFill>
              </a:rPr>
              <a:t>rendezvous(</a:t>
            </a:r>
            <a:r>
              <a:rPr lang="zh-CN" altLang="en-US" sz="3200">
                <a:solidFill>
                  <a:srgbClr val="0070C0"/>
                </a:solidFill>
              </a:rPr>
              <a:t>交会，集合点</a:t>
            </a:r>
            <a:r>
              <a:rPr lang="en-US" altLang="zh-CN" sz="3200">
                <a:solidFill>
                  <a:srgbClr val="0070C0"/>
                </a:solidFill>
              </a:rPr>
              <a:t>) </a:t>
            </a:r>
            <a:r>
              <a:rPr lang="en-US" altLang="zh-CN" sz="3200"/>
              <a:t>between the sender and the receiver.</a:t>
            </a:r>
          </a:p>
          <a:p>
            <a:r>
              <a:rPr lang="en-US" altLang="zh-CN" sz="3200"/>
              <a:t>The solution to the producer–consumer problem becomes trivial. </a:t>
            </a:r>
          </a:p>
          <a:p>
            <a:r>
              <a:rPr lang="en-US" altLang="zh-CN" sz="3200"/>
              <a:t>The producer merely invokes the blocking send() call and waits until the message is delivered to either the receiver or the mailbox. </a:t>
            </a:r>
          </a:p>
          <a:p>
            <a:r>
              <a:rPr lang="en-US" altLang="zh-CN" sz="3200"/>
              <a:t>Likewise, when the consumer invokes receive(), it blocks until a message is available.</a:t>
            </a:r>
            <a:endParaRPr lang="zh-CN" altLang="en-US" sz="3200"/>
          </a:p>
        </p:txBody>
      </p:sp>
    </p:spTree>
    <p:extLst>
      <p:ext uri="{BB962C8B-B14F-4D97-AF65-F5344CB8AC3E}">
        <p14:creationId xmlns:p14="http://schemas.microsoft.com/office/powerpoint/2010/main" val="3260741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559" y="203201"/>
            <a:ext cx="10804123" cy="576263"/>
          </a:xfrm>
        </p:spPr>
        <p:txBody>
          <a:bodyPr/>
          <a:lstStyle/>
          <a:p>
            <a:pPr eaLnBrk="1" hangingPunct="1"/>
            <a:r>
              <a:rPr lang="en-US" altLang="zh-CN" sz="2800"/>
              <a:t>When Both send() and receive() are Blocking 2/2</a:t>
            </a:r>
          </a:p>
        </p:txBody>
      </p:sp>
      <p:sp>
        <p:nvSpPr>
          <p:cNvPr id="41987" name="Rectangle 3">
            <a:extLst>
              <a:ext uri="{FF2B5EF4-FFF2-40B4-BE49-F238E27FC236}">
                <a16:creationId xmlns:a16="http://schemas.microsoft.com/office/drawing/2014/main" id="{2C8924B0-9D9E-494E-AA4F-C3B155F2F763}"/>
              </a:ext>
            </a:extLst>
          </p:cNvPr>
          <p:cNvSpPr>
            <a:spLocks noGrp="1" noChangeArrowheads="1"/>
          </p:cNvSpPr>
          <p:nvPr>
            <p:ph type="body" idx="1"/>
          </p:nvPr>
        </p:nvSpPr>
        <p:spPr>
          <a:xfrm>
            <a:off x="2405064" y="1203324"/>
            <a:ext cx="7805736" cy="2621329"/>
          </a:xfrm>
        </p:spPr>
        <p:txBody>
          <a:bodyPr/>
          <a:lstStyle/>
          <a:p>
            <a:pPr>
              <a:buFont typeface="Wingdings" panose="05000000000000000000" pitchFamily="2" charset="2"/>
              <a:buChar char="l"/>
              <a:defRPr/>
            </a:pPr>
            <a:r>
              <a:rPr lang="en-US" sz="2000" b="1" dirty="0">
                <a:ea typeface="ＭＳ Ｐゴシック" charset="0"/>
              </a:rPr>
              <a:t>Producer-consumer becomes trivial </a:t>
            </a:r>
            <a:r>
              <a:rPr lang="en-US" altLang="zh-CN" sz="2000" b="1" dirty="0">
                <a:ea typeface="ＭＳ Ｐゴシック" charset="0"/>
              </a:rPr>
              <a:t>w</a:t>
            </a:r>
            <a:r>
              <a:rPr lang="en-US" sz="2000" b="1" dirty="0">
                <a:ea typeface="ＭＳ Ｐゴシック" charset="0"/>
              </a:rPr>
              <a:t>hen both send() and receive() are blocking </a:t>
            </a:r>
            <a:br>
              <a:rPr lang="en-US" sz="2000" b="1" dirty="0">
                <a:ea typeface="ＭＳ Ｐゴシック" charset="0"/>
              </a:rPr>
            </a:br>
            <a:endParaRPr lang="en-US" sz="2000" b="1" dirty="0">
              <a:ea typeface="ＭＳ Ｐゴシック" charset="0"/>
            </a:endParaRPr>
          </a:p>
          <a:p>
            <a:pPr marL="0" indent="0">
              <a:buNone/>
              <a:defRPr/>
            </a:pPr>
            <a:r>
              <a:rPr lang="en-US" b="1" dirty="0">
                <a:latin typeface="Courier New"/>
                <a:ea typeface="ＭＳ Ｐゴシック" charset="-128"/>
                <a:cs typeface="Courier New"/>
              </a:rPr>
              <a:t>       message </a:t>
            </a:r>
            <a:r>
              <a:rPr lang="en-US" b="1" dirty="0" err="1">
                <a:latin typeface="Courier New"/>
                <a:ea typeface="ＭＳ Ｐゴシック" charset="-128"/>
                <a:cs typeface="Courier New"/>
              </a:rPr>
              <a:t>next_produced</a:t>
            </a:r>
            <a:r>
              <a:rPr lang="en-US" b="1" dirty="0">
                <a:latin typeface="Courier New"/>
                <a:ea typeface="ＭＳ Ｐゴシック" charset="-128"/>
                <a:cs typeface="Courier New"/>
              </a:rPr>
              <a:t>; </a:t>
            </a:r>
          </a:p>
          <a:p>
            <a:pPr marL="0" indent="0">
              <a:buNone/>
              <a:defRPr/>
            </a:pPr>
            <a:r>
              <a:rPr lang="en-US" b="1" dirty="0">
                <a:latin typeface="Courier New"/>
                <a:ea typeface="ＭＳ Ｐゴシック" charset="-128"/>
                <a:cs typeface="Courier New"/>
              </a:rPr>
              <a:t>       while (true) {</a:t>
            </a:r>
            <a:br>
              <a:rPr lang="en-US" b="1" dirty="0">
                <a:latin typeface="Courier New"/>
                <a:ea typeface="ＭＳ Ｐゴシック" charset="-128"/>
                <a:cs typeface="Courier New"/>
              </a:rPr>
            </a:br>
            <a:r>
              <a:rPr lang="en-US" b="1" dirty="0">
                <a:latin typeface="Courier New"/>
                <a:ea typeface="ＭＳ Ｐゴシック" charset="-128"/>
                <a:cs typeface="Courier New"/>
              </a:rPr>
              <a:t>           /* produce an item in next produced */ </a:t>
            </a:r>
          </a:p>
          <a:p>
            <a:pPr marL="0" indent="0">
              <a:buNone/>
              <a:defRPr/>
            </a:pPr>
            <a:r>
              <a:rPr lang="en-US" b="1" dirty="0">
                <a:latin typeface="Courier New"/>
                <a:ea typeface="ＭＳ Ｐゴシック" charset="-128"/>
                <a:cs typeface="Courier New"/>
              </a:rPr>
              <a:t>       send(</a:t>
            </a:r>
            <a:r>
              <a:rPr lang="en-US" b="1" dirty="0" err="1">
                <a:latin typeface="Courier New"/>
                <a:ea typeface="ＭＳ Ｐゴシック" charset="-128"/>
                <a:cs typeface="Courier New"/>
              </a:rPr>
              <a:t>next_produced</a:t>
            </a:r>
            <a:r>
              <a:rPr lang="en-US" b="1" dirty="0">
                <a:latin typeface="Courier New"/>
                <a:ea typeface="ＭＳ Ｐゴシック" charset="-128"/>
                <a:cs typeface="Courier New"/>
              </a:rPr>
              <a:t>); </a:t>
            </a:r>
          </a:p>
          <a:p>
            <a:pPr marL="0" indent="0">
              <a:buNone/>
              <a:defRPr/>
            </a:pPr>
            <a:r>
              <a:rPr lang="en-US" b="1" dirty="0">
                <a:latin typeface="Courier New"/>
                <a:ea typeface="ＭＳ Ｐゴシック" charset="-128"/>
                <a:cs typeface="Courier New"/>
              </a:rPr>
              <a:t>       } </a:t>
            </a:r>
          </a:p>
        </p:txBody>
      </p:sp>
      <p:sp>
        <p:nvSpPr>
          <p:cNvPr id="93188" name="TextBox 1"/>
          <p:cNvSpPr txBox="1">
            <a:spLocks noChangeArrowheads="1"/>
          </p:cNvSpPr>
          <p:nvPr/>
        </p:nvSpPr>
        <p:spPr bwMode="auto">
          <a:xfrm>
            <a:off x="3364278" y="4353005"/>
            <a:ext cx="7344752" cy="17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008" tIns="32004" rIns="64008" bIns="32004">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lang="en-US" altLang="zh-CN" b="1" dirty="0">
                <a:latin typeface="Courier New" pitchFamily="49" charset="0"/>
                <a:cs typeface="Courier New" pitchFamily="49" charset="0"/>
              </a:rPr>
              <a:t>message </a:t>
            </a:r>
            <a:r>
              <a:rPr lang="en-US" altLang="zh-CN" b="1" dirty="0" err="1">
                <a:latin typeface="Courier New" pitchFamily="49" charset="0"/>
                <a:cs typeface="Courier New" pitchFamily="49" charset="0"/>
              </a:rPr>
              <a:t>next_consumed</a:t>
            </a:r>
            <a:r>
              <a:rPr lang="en-US" altLang="zh-CN" b="1" dirty="0">
                <a:latin typeface="Courier New" pitchFamily="49" charset="0"/>
                <a:cs typeface="Courier New" pitchFamily="49" charset="0"/>
              </a:rPr>
              <a:t>;</a:t>
            </a:r>
          </a:p>
          <a:p>
            <a:pPr>
              <a:spcBef>
                <a:spcPct val="0"/>
              </a:spcBef>
              <a:buClrTx/>
              <a:buSzTx/>
              <a:buFontTx/>
              <a:buNone/>
            </a:pPr>
            <a:r>
              <a:rPr lang="en-US" altLang="zh-CN" b="1" dirty="0">
                <a:latin typeface="Courier New" pitchFamily="49" charset="0"/>
                <a:cs typeface="Courier New" pitchFamily="49" charset="0"/>
              </a:rPr>
              <a:t>while (true) {</a:t>
            </a:r>
          </a:p>
          <a:p>
            <a:pPr>
              <a:spcBef>
                <a:spcPct val="0"/>
              </a:spcBef>
              <a:buClrTx/>
              <a:buSzTx/>
              <a:buFontTx/>
              <a:buNone/>
            </a:pPr>
            <a:r>
              <a:rPr lang="en-US" altLang="zh-CN" b="1" dirty="0">
                <a:latin typeface="Courier New" pitchFamily="49" charset="0"/>
                <a:cs typeface="Courier New" pitchFamily="49" charset="0"/>
              </a:rPr>
              <a:t>   receive(</a:t>
            </a:r>
            <a:r>
              <a:rPr lang="en-US" altLang="zh-CN" b="1" dirty="0" err="1">
                <a:latin typeface="Courier New" pitchFamily="49" charset="0"/>
                <a:cs typeface="Courier New" pitchFamily="49" charset="0"/>
              </a:rPr>
              <a:t>next_consumed</a:t>
            </a:r>
            <a:r>
              <a:rPr lang="en-US" altLang="zh-CN" b="1" dirty="0">
                <a:latin typeface="Courier New" pitchFamily="49" charset="0"/>
                <a:cs typeface="Courier New" pitchFamily="49" charset="0"/>
              </a:rPr>
              <a:t>);</a:t>
            </a:r>
          </a:p>
          <a:p>
            <a:pPr>
              <a:spcBef>
                <a:spcPct val="0"/>
              </a:spcBef>
              <a:buClrTx/>
              <a:buSzTx/>
              <a:buFontTx/>
              <a:buNone/>
            </a:pPr>
            <a:r>
              <a:rPr lang="en-US" altLang="zh-CN" b="1" dirty="0">
                <a:latin typeface="Courier New" pitchFamily="49" charset="0"/>
                <a:cs typeface="Courier New" pitchFamily="49" charset="0"/>
              </a:rPr>
              <a:t>   </a:t>
            </a:r>
          </a:p>
          <a:p>
            <a:pPr>
              <a:spcBef>
                <a:spcPct val="0"/>
              </a:spcBef>
              <a:buClrTx/>
              <a:buSzTx/>
              <a:buFontTx/>
              <a:buNone/>
            </a:pPr>
            <a:r>
              <a:rPr lang="en-US" altLang="zh-CN" b="1" dirty="0">
                <a:latin typeface="Courier New" pitchFamily="49" charset="0"/>
                <a:cs typeface="Courier New" pitchFamily="49" charset="0"/>
              </a:rPr>
              <a:t>   /* consume the item in next consumed */</a:t>
            </a:r>
          </a:p>
          <a:p>
            <a:pPr>
              <a:spcBef>
                <a:spcPct val="0"/>
              </a:spcBef>
              <a:buClrTx/>
              <a:buSzTx/>
              <a:buFontTx/>
              <a:buNone/>
            </a:pPr>
            <a:r>
              <a:rPr lang="en-US" altLang="zh-CN" b="1" dirty="0">
                <a:latin typeface="Courier New" pitchFamily="49" charset="0"/>
                <a:cs typeface="Courier New" pitchFamily="49"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981200" y="136526"/>
            <a:ext cx="8229600" cy="576263"/>
          </a:xfrm>
        </p:spPr>
        <p:txBody>
          <a:bodyPr/>
          <a:lstStyle/>
          <a:p>
            <a:pPr eaLnBrk="1" hangingPunct="1"/>
            <a:r>
              <a:rPr lang="en-US" altLang="en-US"/>
              <a:t>Buffering</a:t>
            </a:r>
          </a:p>
        </p:txBody>
      </p:sp>
      <p:sp>
        <p:nvSpPr>
          <p:cNvPr id="95235" name="Rectangle 3"/>
          <p:cNvSpPr>
            <a:spLocks noGrp="1" noChangeArrowheads="1"/>
          </p:cNvSpPr>
          <p:nvPr>
            <p:ph type="body" idx="1"/>
          </p:nvPr>
        </p:nvSpPr>
        <p:spPr>
          <a:xfrm>
            <a:off x="785446" y="1084020"/>
            <a:ext cx="10621107" cy="4530725"/>
          </a:xfrm>
        </p:spPr>
        <p:txBody>
          <a:bodyPr/>
          <a:lstStyle/>
          <a:p>
            <a:r>
              <a:rPr lang="en-US" altLang="en-US" sz="3200"/>
              <a:t>Queue of messages attached to the link.</a:t>
            </a:r>
          </a:p>
          <a:p>
            <a:r>
              <a:rPr lang="en-US" altLang="en-US" sz="3200"/>
              <a:t>Implemented in one of three ways</a:t>
            </a:r>
          </a:p>
          <a:p>
            <a:pPr lvl="1">
              <a:buFont typeface="Monotype Sorts" pitchFamily="-84" charset="2"/>
              <a:buNone/>
            </a:pPr>
            <a:r>
              <a:rPr lang="en-US" altLang="en-US" sz="3200">
                <a:solidFill>
                  <a:srgbClr val="CC6600"/>
                </a:solidFill>
              </a:rPr>
              <a:t>1.</a:t>
            </a:r>
            <a:r>
              <a:rPr lang="en-US" altLang="en-US" sz="3200"/>
              <a:t>	</a:t>
            </a:r>
            <a:r>
              <a:rPr lang="en-US" altLang="en-US" sz="3200" b="1"/>
              <a:t>Zero capacity </a:t>
            </a:r>
            <a:r>
              <a:rPr lang="en-US" altLang="en-US" sz="3200"/>
              <a:t>– no messages are queued on a link.</a:t>
            </a:r>
            <a:br>
              <a:rPr lang="en-US" altLang="en-US" sz="3200"/>
            </a:br>
            <a:r>
              <a:rPr lang="en-US" altLang="en-US" sz="3200"/>
              <a:t>Sender must wait for receiver (rendezvous)</a:t>
            </a:r>
          </a:p>
          <a:p>
            <a:pPr lvl="1">
              <a:buFont typeface="Monotype Sorts" pitchFamily="-84" charset="2"/>
              <a:buNone/>
            </a:pPr>
            <a:r>
              <a:rPr lang="en-US" altLang="en-US" sz="3200">
                <a:solidFill>
                  <a:srgbClr val="CC6600"/>
                </a:solidFill>
              </a:rPr>
              <a:t>2.</a:t>
            </a:r>
            <a:r>
              <a:rPr lang="en-US" altLang="en-US" sz="3200"/>
              <a:t>	</a:t>
            </a:r>
            <a:r>
              <a:rPr lang="en-US" altLang="en-US" sz="3200" b="1"/>
              <a:t>Bounded capacity </a:t>
            </a:r>
            <a:r>
              <a:rPr lang="en-US" altLang="en-US" sz="3200"/>
              <a:t>– finite length of </a:t>
            </a:r>
            <a:r>
              <a:rPr lang="en-US" altLang="en-US" sz="3200" i="1"/>
              <a:t>n</a:t>
            </a:r>
            <a:r>
              <a:rPr lang="en-US" altLang="en-US" sz="3200"/>
              <a:t> messages</a:t>
            </a:r>
            <a:br>
              <a:rPr lang="en-US" altLang="en-US" sz="3200"/>
            </a:br>
            <a:r>
              <a:rPr lang="en-US" altLang="en-US" sz="3200"/>
              <a:t>Sender must wait if link full</a:t>
            </a:r>
          </a:p>
          <a:p>
            <a:pPr lvl="1">
              <a:buFont typeface="Monotype Sorts" pitchFamily="-84" charset="2"/>
              <a:buNone/>
            </a:pPr>
            <a:r>
              <a:rPr lang="en-US" altLang="en-US" sz="3200">
                <a:solidFill>
                  <a:srgbClr val="CC6600"/>
                </a:solidFill>
              </a:rPr>
              <a:t>3.</a:t>
            </a:r>
            <a:r>
              <a:rPr lang="en-US" altLang="en-US" sz="3200"/>
              <a:t>	</a:t>
            </a:r>
            <a:r>
              <a:rPr lang="en-US" altLang="en-US" sz="3200" b="1"/>
              <a:t>Unbounded capacity </a:t>
            </a:r>
            <a:r>
              <a:rPr lang="en-US" altLang="en-US" sz="3200"/>
              <a:t>– infinite length </a:t>
            </a:r>
            <a:br>
              <a:rPr lang="en-US" altLang="en-US" sz="3200"/>
            </a:br>
            <a:r>
              <a:rPr lang="en-US" altLang="en-US" sz="3200"/>
              <a:t>Sender never waits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a:xfrm>
            <a:off x="2121763" y="187326"/>
            <a:ext cx="8682361" cy="576263"/>
          </a:xfrm>
        </p:spPr>
        <p:txBody>
          <a:bodyPr/>
          <a:lstStyle/>
          <a:p>
            <a:r>
              <a:rPr lang="en-US" altLang="zh-CN"/>
              <a:t>*3.5 Examples of IPC Systems - POSIX</a:t>
            </a:r>
          </a:p>
        </p:txBody>
      </p:sp>
      <p:sp>
        <p:nvSpPr>
          <p:cNvPr id="44035" name="Content Placeholder 2">
            <a:extLst>
              <a:ext uri="{FF2B5EF4-FFF2-40B4-BE49-F238E27FC236}">
                <a16:creationId xmlns:a16="http://schemas.microsoft.com/office/drawing/2014/main" id="{84B305BB-2D9D-4922-8466-B48B9298AC22}"/>
              </a:ext>
            </a:extLst>
          </p:cNvPr>
          <p:cNvSpPr>
            <a:spLocks noGrp="1"/>
          </p:cNvSpPr>
          <p:nvPr>
            <p:ph idx="1"/>
          </p:nvPr>
        </p:nvSpPr>
        <p:spPr>
          <a:xfrm>
            <a:off x="1661746" y="1233489"/>
            <a:ext cx="9812216" cy="4530725"/>
          </a:xfrm>
        </p:spPr>
        <p:txBody>
          <a:bodyPr/>
          <a:lstStyle/>
          <a:p>
            <a:pPr>
              <a:buFont typeface="Wingdings" panose="05000000000000000000" pitchFamily="2" charset="2"/>
              <a:buChar char="n"/>
              <a:defRPr/>
            </a:pPr>
            <a:r>
              <a:rPr lang="en-US" sz="2400" dirty="0">
                <a:ea typeface="ＭＳ Ｐゴシック" charset="0"/>
                <a:cs typeface="ＭＳ Ｐゴシック" charset="0"/>
              </a:rPr>
              <a:t>POSIX Shared Memory</a:t>
            </a:r>
          </a:p>
          <a:p>
            <a:pPr lvl="1">
              <a:defRPr/>
            </a:pPr>
            <a:r>
              <a:rPr lang="en-US" sz="2400" dirty="0">
                <a:ea typeface="ＭＳ Ｐゴシック" charset="0"/>
              </a:rPr>
              <a:t>Process first creates shared memory segment</a:t>
            </a:r>
            <a:br>
              <a:rPr lang="en-US" sz="2400" dirty="0">
                <a:ea typeface="ＭＳ Ｐゴシック" charset="0"/>
              </a:rPr>
            </a:br>
            <a:r>
              <a:rPr lang="en-US" sz="2400" b="1" dirty="0" err="1">
                <a:latin typeface="Courier New" charset="0"/>
                <a:ea typeface="ＭＳ Ｐゴシック" charset="0"/>
                <a:cs typeface="Courier New" charset="0"/>
              </a:rPr>
              <a:t>shm_fd</a:t>
            </a:r>
            <a:r>
              <a:rPr lang="en-US" sz="2400" b="1" dirty="0">
                <a:latin typeface="Courier New" charset="0"/>
                <a:ea typeface="ＭＳ Ｐゴシック" charset="0"/>
                <a:cs typeface="Courier New" charset="0"/>
              </a:rPr>
              <a:t> = </a:t>
            </a:r>
            <a:r>
              <a:rPr lang="en-US" sz="2400" b="1" dirty="0" err="1">
                <a:latin typeface="Courier New" charset="0"/>
                <a:ea typeface="ＭＳ Ｐゴシック" charset="0"/>
                <a:cs typeface="Courier New" charset="0"/>
              </a:rPr>
              <a:t>shm_open</a:t>
            </a:r>
            <a:r>
              <a:rPr lang="en-US" sz="2400" b="1" dirty="0">
                <a:latin typeface="Courier New" charset="0"/>
                <a:ea typeface="ＭＳ Ｐゴシック" charset="0"/>
                <a:cs typeface="Courier New" charset="0"/>
              </a:rPr>
              <a:t>(name, O_CREAT | O_RDWR, 0666);</a:t>
            </a:r>
          </a:p>
          <a:p>
            <a:pPr lvl="1">
              <a:defRPr/>
            </a:pPr>
            <a:r>
              <a:rPr lang="en-US" sz="2400" dirty="0">
                <a:ea typeface="ＭＳ Ｐゴシック" charset="0"/>
              </a:rPr>
              <a:t>Also used to open an existing segment to share it </a:t>
            </a:r>
          </a:p>
          <a:p>
            <a:pPr lvl="1">
              <a:defRPr/>
            </a:pPr>
            <a:r>
              <a:rPr lang="en-US" sz="2400" dirty="0">
                <a:ea typeface="ＭＳ Ｐゴシック" charset="0"/>
              </a:rPr>
              <a:t>Set the size of the object</a:t>
            </a:r>
          </a:p>
          <a:p>
            <a:pPr marL="457200" lvl="1" indent="0">
              <a:buNone/>
              <a:defRPr/>
            </a:pPr>
            <a:r>
              <a:rPr lang="en-US" sz="2400" b="1" dirty="0">
                <a:latin typeface="Courier New" charset="0"/>
                <a:ea typeface="ＭＳ Ｐゴシック" charset="0"/>
                <a:cs typeface="Courier New" charset="0"/>
              </a:rPr>
              <a:t>  </a:t>
            </a:r>
            <a:r>
              <a:rPr lang="en-US" sz="2400" b="1" dirty="0" err="1">
                <a:latin typeface="Courier New" charset="0"/>
                <a:ea typeface="ＭＳ Ｐゴシック" charset="0"/>
                <a:cs typeface="Courier New" charset="0"/>
              </a:rPr>
              <a:t>ftruncate</a:t>
            </a:r>
            <a:r>
              <a:rPr lang="en-US" sz="2400" b="1" dirty="0">
                <a:latin typeface="Courier New" charset="0"/>
                <a:ea typeface="ＭＳ Ｐゴシック" charset="0"/>
                <a:cs typeface="Courier New" charset="0"/>
              </a:rPr>
              <a:t>(</a:t>
            </a:r>
            <a:r>
              <a:rPr lang="en-US" sz="2400" b="1" dirty="0" err="1">
                <a:latin typeface="Courier New" charset="0"/>
                <a:ea typeface="ＭＳ Ｐゴシック" charset="0"/>
                <a:cs typeface="Courier New" charset="0"/>
              </a:rPr>
              <a:t>shm_fd</a:t>
            </a:r>
            <a:r>
              <a:rPr lang="en-US" sz="2400" b="1" dirty="0">
                <a:latin typeface="Courier New" charset="0"/>
                <a:ea typeface="ＭＳ Ｐゴシック" charset="0"/>
                <a:cs typeface="Courier New" charset="0"/>
              </a:rPr>
              <a:t>, 4096); </a:t>
            </a:r>
          </a:p>
          <a:p>
            <a:pPr lvl="1">
              <a:defRPr/>
            </a:pPr>
            <a:r>
              <a:rPr lang="en-US" sz="2400" dirty="0">
                <a:ea typeface="ＭＳ Ｐゴシック" charset="0"/>
              </a:rPr>
              <a:t>Now the process could write to the shared memory</a:t>
            </a:r>
          </a:p>
          <a:p>
            <a:pPr marL="457200" lvl="1" indent="0">
              <a:buNone/>
              <a:defRPr/>
            </a:pPr>
            <a:r>
              <a:rPr lang="en-US" sz="2400" b="1" dirty="0">
                <a:latin typeface="Courier New" charset="0"/>
                <a:ea typeface="ＭＳ Ｐゴシック" charset="0"/>
                <a:cs typeface="Courier New" charset="0"/>
              </a:rPr>
              <a:t>	</a:t>
            </a:r>
            <a:r>
              <a:rPr lang="en-US" sz="2400" b="1" dirty="0" err="1">
                <a:latin typeface="Courier New" charset="0"/>
                <a:ea typeface="ＭＳ Ｐゴシック" charset="0"/>
                <a:cs typeface="Courier New" charset="0"/>
              </a:rPr>
              <a:t>sprintf</a:t>
            </a:r>
            <a:r>
              <a:rPr lang="en-US" sz="2400" b="1" dirty="0">
                <a:latin typeface="Courier New" charset="0"/>
                <a:ea typeface="ＭＳ Ｐゴシック" charset="0"/>
                <a:cs typeface="Courier New" charset="0"/>
              </a:rPr>
              <a:t>(</a:t>
            </a:r>
            <a:r>
              <a:rPr lang="en-US" sz="2400" b="1" dirty="0" err="1">
                <a:latin typeface="Courier New" charset="0"/>
                <a:ea typeface="ＭＳ Ｐゴシック" charset="0"/>
                <a:cs typeface="Courier New" charset="0"/>
              </a:rPr>
              <a:t>shared_memory</a:t>
            </a:r>
            <a:r>
              <a:rPr lang="en-US" sz="2400" b="1" dirty="0">
                <a:latin typeface="Courier New" charset="0"/>
                <a:ea typeface="ＭＳ Ｐゴシック" charset="0"/>
                <a:cs typeface="Courier New" charset="0"/>
              </a:rPr>
              <a:t>, "Writing to shared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84489" y="182563"/>
            <a:ext cx="6251575" cy="576262"/>
          </a:xfrm>
        </p:spPr>
        <p:txBody>
          <a:bodyPr/>
          <a:lstStyle/>
          <a:p>
            <a:pPr eaLnBrk="1" hangingPunct="1"/>
            <a:r>
              <a:rPr lang="en-US" altLang="en-US"/>
              <a:t>Process State 1/2</a:t>
            </a:r>
          </a:p>
        </p:txBody>
      </p:sp>
      <p:sp>
        <p:nvSpPr>
          <p:cNvPr id="17411" name="Rectangle 3"/>
          <p:cNvSpPr>
            <a:spLocks noGrp="1" noChangeArrowheads="1"/>
          </p:cNvSpPr>
          <p:nvPr>
            <p:ph type="body" idx="1"/>
          </p:nvPr>
        </p:nvSpPr>
        <p:spPr>
          <a:xfrm>
            <a:off x="2324101" y="900723"/>
            <a:ext cx="7370763" cy="2224088"/>
          </a:xfrm>
        </p:spPr>
        <p:txBody>
          <a:bodyPr/>
          <a:lstStyle/>
          <a:p>
            <a:r>
              <a:rPr lang="en-US" altLang="en-US"/>
              <a:t>As a process executes, it changes </a:t>
            </a:r>
            <a:r>
              <a:rPr lang="en-US" altLang="en-US" b="1">
                <a:solidFill>
                  <a:srgbClr val="3366FF"/>
                </a:solidFill>
              </a:rPr>
              <a:t>state</a:t>
            </a:r>
          </a:p>
          <a:p>
            <a:pPr lvl="1"/>
            <a:r>
              <a:rPr lang="en-US" altLang="en-US" b="1"/>
              <a:t>new</a:t>
            </a:r>
            <a:r>
              <a:rPr lang="en-US" altLang="en-US"/>
              <a:t>:  The process is being created</a:t>
            </a:r>
          </a:p>
          <a:p>
            <a:pPr lvl="1"/>
            <a:r>
              <a:rPr lang="en-US" altLang="en-US" b="1"/>
              <a:t>running</a:t>
            </a:r>
            <a:r>
              <a:rPr lang="en-US" altLang="en-US"/>
              <a:t>:  Instructions are being executed</a:t>
            </a:r>
          </a:p>
          <a:p>
            <a:pPr lvl="1"/>
            <a:r>
              <a:rPr lang="en-US" altLang="en-US" b="1"/>
              <a:t>waiting(blocking)</a:t>
            </a:r>
            <a:r>
              <a:rPr lang="en-US" altLang="en-US"/>
              <a:t>:  The process is waiting for some event to occur</a:t>
            </a:r>
          </a:p>
          <a:p>
            <a:pPr lvl="1"/>
            <a:r>
              <a:rPr lang="en-US" altLang="en-US" b="1"/>
              <a:t>ready</a:t>
            </a:r>
            <a:r>
              <a:rPr lang="en-US" altLang="en-US"/>
              <a:t>:  The process is waiting to be assigned to a processor</a:t>
            </a:r>
          </a:p>
          <a:p>
            <a:pPr lvl="1"/>
            <a:r>
              <a:rPr lang="en-US" altLang="en-US" b="1"/>
              <a:t>terminated</a:t>
            </a:r>
            <a:r>
              <a:rPr lang="en-US" altLang="en-US"/>
              <a:t>:  The process has finished execution</a:t>
            </a:r>
          </a:p>
        </p:txBody>
      </p:sp>
      <p:pic>
        <p:nvPicPr>
          <p:cNvPr id="5" name="图片 4">
            <a:extLst>
              <a:ext uri="{FF2B5EF4-FFF2-40B4-BE49-F238E27FC236}">
                <a16:creationId xmlns:a16="http://schemas.microsoft.com/office/drawing/2014/main" id="{2A506647-722C-4B68-BAA6-F5E1A7433B88}"/>
              </a:ext>
            </a:extLst>
          </p:cNvPr>
          <p:cNvPicPr>
            <a:picLocks noChangeAspect="1"/>
          </p:cNvPicPr>
          <p:nvPr/>
        </p:nvPicPr>
        <p:blipFill>
          <a:blip r:embed="rId3"/>
          <a:stretch>
            <a:fillRect/>
          </a:stretch>
        </p:blipFill>
        <p:spPr>
          <a:xfrm>
            <a:off x="2558288" y="3603008"/>
            <a:ext cx="7136576" cy="307242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a:xfrm>
            <a:off x="2460625" y="173038"/>
            <a:ext cx="7850188" cy="576262"/>
          </a:xfrm>
        </p:spPr>
        <p:txBody>
          <a:bodyPr/>
          <a:lstStyle/>
          <a:p>
            <a:r>
              <a:rPr lang="en-US" altLang="zh-CN"/>
              <a:t>IPC POSIX Producer 1/2</a:t>
            </a:r>
          </a:p>
        </p:txBody>
      </p:sp>
      <p:sp>
        <p:nvSpPr>
          <p:cNvPr id="2" name="文本框 1">
            <a:extLst>
              <a:ext uri="{FF2B5EF4-FFF2-40B4-BE49-F238E27FC236}">
                <a16:creationId xmlns:a16="http://schemas.microsoft.com/office/drawing/2014/main" id="{BF2C144E-799A-47E6-AE81-B8AB94431260}"/>
              </a:ext>
            </a:extLst>
          </p:cNvPr>
          <p:cNvSpPr txBox="1"/>
          <p:nvPr/>
        </p:nvSpPr>
        <p:spPr>
          <a:xfrm>
            <a:off x="720571" y="948690"/>
            <a:ext cx="10750858" cy="5909310"/>
          </a:xfrm>
          <a:prstGeom prst="rect">
            <a:avLst/>
          </a:prstGeom>
          <a:noFill/>
        </p:spPr>
        <p:txBody>
          <a:bodyPr wrap="square" rtlCol="0">
            <a:spAutoFit/>
          </a:bodyPr>
          <a:lstStyle/>
          <a:p>
            <a:r>
              <a:rPr lang="en-US" altLang="zh-CN" b="1" dirty="0"/>
              <a:t>#include &lt;</a:t>
            </a:r>
            <a:r>
              <a:rPr lang="en-US" altLang="zh-CN" b="1" dirty="0" err="1"/>
              <a:t>stdio.h</a:t>
            </a:r>
            <a:r>
              <a:rPr lang="en-US" altLang="zh-CN" b="1" dirty="0"/>
              <a:t>&gt;</a:t>
            </a:r>
          </a:p>
          <a:p>
            <a:r>
              <a:rPr lang="en-US" altLang="zh-CN" b="1" dirty="0"/>
              <a:t>#include &lt;</a:t>
            </a:r>
            <a:r>
              <a:rPr lang="en-US" altLang="zh-CN" b="1" dirty="0" err="1"/>
              <a:t>stdlib.h</a:t>
            </a:r>
            <a:r>
              <a:rPr lang="en-US" altLang="zh-CN" b="1" dirty="0"/>
              <a:t>&gt;</a:t>
            </a:r>
          </a:p>
          <a:p>
            <a:r>
              <a:rPr lang="en-US" altLang="zh-CN" b="1" dirty="0"/>
              <a:t>#include &lt;</a:t>
            </a:r>
            <a:r>
              <a:rPr lang="en-US" altLang="zh-CN" b="1" dirty="0" err="1"/>
              <a:t>string.h</a:t>
            </a:r>
            <a:r>
              <a:rPr lang="en-US" altLang="zh-CN" b="1" dirty="0"/>
              <a:t>&gt;</a:t>
            </a:r>
          </a:p>
          <a:p>
            <a:r>
              <a:rPr lang="en-US" altLang="zh-CN" b="1" dirty="0"/>
              <a:t>#include &lt;</a:t>
            </a:r>
            <a:r>
              <a:rPr lang="en-US" altLang="zh-CN" b="1" dirty="0" err="1"/>
              <a:t>fcntl.h</a:t>
            </a:r>
            <a:r>
              <a:rPr lang="en-US" altLang="zh-CN" b="1" dirty="0"/>
              <a:t>&gt;</a:t>
            </a:r>
          </a:p>
          <a:p>
            <a:r>
              <a:rPr lang="en-US" altLang="zh-CN" b="1" dirty="0"/>
              <a:t>#include &lt;sys/</a:t>
            </a:r>
            <a:r>
              <a:rPr lang="en-US" altLang="zh-CN" b="1" dirty="0" err="1"/>
              <a:t>shm.h</a:t>
            </a:r>
            <a:r>
              <a:rPr lang="en-US" altLang="zh-CN" b="1" dirty="0"/>
              <a:t>&gt;</a:t>
            </a:r>
          </a:p>
          <a:p>
            <a:r>
              <a:rPr lang="en-US" altLang="zh-CN" b="1" dirty="0"/>
              <a:t>#include &lt;sys/</a:t>
            </a:r>
            <a:r>
              <a:rPr lang="en-US" altLang="zh-CN" b="1" dirty="0" err="1"/>
              <a:t>stat.h</a:t>
            </a:r>
            <a:r>
              <a:rPr lang="en-US" altLang="zh-CN" b="1" dirty="0"/>
              <a:t>&gt;</a:t>
            </a:r>
          </a:p>
          <a:p>
            <a:r>
              <a:rPr lang="en-US" altLang="zh-CN" b="1" dirty="0"/>
              <a:t>#include &lt;sys/</a:t>
            </a:r>
            <a:r>
              <a:rPr lang="en-US" altLang="zh-CN" b="1" dirty="0" err="1"/>
              <a:t>mman.h</a:t>
            </a:r>
            <a:r>
              <a:rPr lang="en-US" altLang="zh-CN" b="1" dirty="0"/>
              <a:t>&gt;</a:t>
            </a:r>
          </a:p>
          <a:p>
            <a:r>
              <a:rPr lang="en-US" altLang="zh-CN" b="1" dirty="0"/>
              <a:t>int main()   // </a:t>
            </a:r>
            <a:r>
              <a:rPr lang="en-US" altLang="zh-CN" b="1" dirty="0">
                <a:solidFill>
                  <a:srgbClr val="006699"/>
                </a:solidFill>
              </a:rPr>
              <a:t>OSC9 &amp; OSC10</a:t>
            </a:r>
          </a:p>
          <a:p>
            <a:r>
              <a:rPr lang="en-US" altLang="zh-CN" b="1" dirty="0"/>
              <a:t>{</a:t>
            </a:r>
          </a:p>
          <a:p>
            <a:r>
              <a:rPr lang="en-US" altLang="zh-CN" b="1" dirty="0"/>
              <a:t>    /* the size (in bytes) of shared memory object */</a:t>
            </a:r>
          </a:p>
          <a:p>
            <a:r>
              <a:rPr lang="en-US" altLang="zh-CN" b="1" dirty="0"/>
              <a:t>    const int SIZE = 4096;</a:t>
            </a:r>
          </a:p>
          <a:p>
            <a:r>
              <a:rPr lang="en-US" altLang="zh-CN" b="1" dirty="0"/>
              <a:t>    /* name of the shared memory object */</a:t>
            </a:r>
          </a:p>
          <a:p>
            <a:r>
              <a:rPr lang="en-US" altLang="zh-CN" b="1" dirty="0"/>
              <a:t>    const char *name = "OS";</a:t>
            </a:r>
          </a:p>
          <a:p>
            <a:r>
              <a:rPr lang="en-US" altLang="zh-CN" b="1" dirty="0"/>
              <a:t>    /* strings written to shared memory */</a:t>
            </a:r>
          </a:p>
          <a:p>
            <a:r>
              <a:rPr lang="en-US" altLang="zh-CN" b="1" dirty="0"/>
              <a:t>    const char *message_0 = "Hello";</a:t>
            </a:r>
          </a:p>
          <a:p>
            <a:r>
              <a:rPr lang="en-US" altLang="zh-CN" b="1" dirty="0"/>
              <a:t>    const char *message_1 = “ World!";</a:t>
            </a:r>
          </a:p>
          <a:p>
            <a:r>
              <a:rPr lang="en-US" altLang="zh-CN" b="1" dirty="0"/>
              <a:t>    /* shared memory file descriptor */</a:t>
            </a:r>
          </a:p>
          <a:p>
            <a:r>
              <a:rPr lang="en-US" altLang="zh-CN" b="1" dirty="0"/>
              <a:t>    int </a:t>
            </a:r>
            <a:r>
              <a:rPr lang="en-US" altLang="zh-CN" b="1" dirty="0" err="1"/>
              <a:t>fd</a:t>
            </a:r>
            <a:r>
              <a:rPr lang="en-US" altLang="zh-CN" b="1" dirty="0"/>
              <a:t>;</a:t>
            </a:r>
          </a:p>
          <a:p>
            <a:r>
              <a:rPr lang="en-US" altLang="zh-CN" b="1" dirty="0"/>
              <a:t>    /* pointer to shared memory </a:t>
            </a:r>
            <a:r>
              <a:rPr lang="en-US" altLang="zh-CN" b="1" dirty="0" err="1"/>
              <a:t>obect</a:t>
            </a:r>
            <a:r>
              <a:rPr lang="en-US" altLang="zh-CN" b="1" dirty="0"/>
              <a:t> */</a:t>
            </a:r>
          </a:p>
          <a:p>
            <a:r>
              <a:rPr lang="en-US" altLang="zh-CN" b="1" dirty="0"/>
              <a:t>    char *</a:t>
            </a:r>
            <a:r>
              <a:rPr lang="en-US" altLang="zh-CN" b="1" dirty="0" err="1"/>
              <a:t>ptr</a:t>
            </a:r>
            <a:r>
              <a:rPr lang="en-US" altLang="zh-CN" b="1" dirty="0"/>
              <a:t>;</a:t>
            </a:r>
          </a:p>
          <a:p>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a:xfrm>
            <a:off x="2460625" y="173038"/>
            <a:ext cx="7850188" cy="576262"/>
          </a:xfrm>
        </p:spPr>
        <p:txBody>
          <a:bodyPr/>
          <a:lstStyle/>
          <a:p>
            <a:r>
              <a:rPr lang="en-US" altLang="zh-CN"/>
              <a:t>IPC POSIX Producer 2/2</a:t>
            </a:r>
          </a:p>
        </p:txBody>
      </p:sp>
      <p:sp>
        <p:nvSpPr>
          <p:cNvPr id="2" name="文本框 1">
            <a:extLst>
              <a:ext uri="{FF2B5EF4-FFF2-40B4-BE49-F238E27FC236}">
                <a16:creationId xmlns:a16="http://schemas.microsoft.com/office/drawing/2014/main" id="{BF2C144E-799A-47E6-AE81-B8AB94431260}"/>
              </a:ext>
            </a:extLst>
          </p:cNvPr>
          <p:cNvSpPr txBox="1"/>
          <p:nvPr/>
        </p:nvSpPr>
        <p:spPr>
          <a:xfrm>
            <a:off x="656948" y="1100831"/>
            <a:ext cx="10750858" cy="5324535"/>
          </a:xfrm>
          <a:prstGeom prst="rect">
            <a:avLst/>
          </a:prstGeom>
          <a:noFill/>
        </p:spPr>
        <p:txBody>
          <a:bodyPr wrap="square" rtlCol="0">
            <a:spAutoFit/>
          </a:bodyPr>
          <a:lstStyle/>
          <a:p>
            <a:r>
              <a:rPr lang="en-US" altLang="zh-CN" sz="2000" b="1" dirty="0"/>
              <a:t>    /* create the shared memory object */</a:t>
            </a:r>
          </a:p>
          <a:p>
            <a:r>
              <a:rPr lang="en-US" altLang="zh-CN" sz="2000" b="1" dirty="0"/>
              <a:t>    </a:t>
            </a:r>
            <a:r>
              <a:rPr lang="en-US" altLang="zh-CN" sz="2000" b="1" dirty="0" err="1"/>
              <a:t>fd</a:t>
            </a:r>
            <a:r>
              <a:rPr lang="en-US" altLang="zh-CN" sz="2000" b="1" dirty="0"/>
              <a:t> = </a:t>
            </a:r>
            <a:r>
              <a:rPr lang="en-US" altLang="zh-CN" sz="2000" b="1" dirty="0" err="1"/>
              <a:t>shm_open</a:t>
            </a:r>
            <a:r>
              <a:rPr lang="en-US" altLang="zh-CN" sz="2000" b="1" dirty="0"/>
              <a:t>(name, O_CREAT | O_RDWR, 0666);</a:t>
            </a:r>
          </a:p>
          <a:p>
            <a:r>
              <a:rPr lang="en-US" altLang="zh-CN" sz="2000" b="1" dirty="0"/>
              <a:t>    /* configure the size of the shared memory object */</a:t>
            </a:r>
          </a:p>
          <a:p>
            <a:r>
              <a:rPr lang="en-US" altLang="zh-CN" sz="2000" b="1" dirty="0"/>
              <a:t>    </a:t>
            </a:r>
            <a:r>
              <a:rPr lang="en-US" altLang="zh-CN" sz="2000" b="1" dirty="0" err="1"/>
              <a:t>ftruncate</a:t>
            </a:r>
            <a:r>
              <a:rPr lang="en-US" altLang="zh-CN" sz="2000" b="1" dirty="0"/>
              <a:t>(</a:t>
            </a:r>
            <a:r>
              <a:rPr lang="en-US" altLang="zh-CN" sz="2000" b="1" dirty="0" err="1"/>
              <a:t>fd</a:t>
            </a:r>
            <a:r>
              <a:rPr lang="en-US" altLang="zh-CN" sz="2000" b="1" dirty="0"/>
              <a:t>, SIZE);</a:t>
            </a:r>
          </a:p>
          <a:p>
            <a:endParaRPr lang="en-US" altLang="zh-CN" sz="2000" b="1" dirty="0"/>
          </a:p>
          <a:p>
            <a:r>
              <a:rPr lang="en-US" altLang="zh-CN" sz="2000" b="1" dirty="0"/>
              <a:t>    /* memory map the shared memory object */</a:t>
            </a:r>
          </a:p>
          <a:p>
            <a:r>
              <a:rPr lang="en-US" altLang="zh-CN" sz="2000" b="1" dirty="0"/>
              <a:t>    </a:t>
            </a:r>
            <a:r>
              <a:rPr lang="en-US" altLang="zh-CN" sz="2000" b="1" dirty="0" err="1"/>
              <a:t>ptr</a:t>
            </a:r>
            <a:r>
              <a:rPr lang="en-US" altLang="zh-CN" sz="2000" b="1" dirty="0"/>
              <a:t> = (char *) \</a:t>
            </a:r>
          </a:p>
          <a:p>
            <a:r>
              <a:rPr lang="en-US" altLang="zh-CN" sz="2000" b="1" dirty="0"/>
              <a:t>    </a:t>
            </a:r>
            <a:r>
              <a:rPr lang="en-US" altLang="zh-CN" sz="2000" b="1" dirty="0" err="1"/>
              <a:t>mmap</a:t>
            </a:r>
            <a:r>
              <a:rPr lang="en-US" altLang="zh-CN" sz="2000" b="1" dirty="0"/>
              <a:t>(0, SIZE, PROT_READ | PROT_WRITE, MAP_SHARED, </a:t>
            </a:r>
            <a:r>
              <a:rPr lang="en-US" altLang="zh-CN" sz="2000" b="1" dirty="0" err="1"/>
              <a:t>fd</a:t>
            </a:r>
            <a:r>
              <a:rPr lang="en-US" altLang="zh-CN" sz="2000" b="1" dirty="0"/>
              <a:t>, 0);</a:t>
            </a:r>
          </a:p>
          <a:p>
            <a:endParaRPr lang="en-US" altLang="zh-CN" sz="2000" b="1" dirty="0"/>
          </a:p>
          <a:p>
            <a:r>
              <a:rPr lang="en-US" altLang="zh-CN" sz="2000" b="1" dirty="0"/>
              <a:t>    /* write to the shared memory object */</a:t>
            </a:r>
          </a:p>
          <a:p>
            <a:r>
              <a:rPr lang="en-US" altLang="zh-CN" sz="2000" b="1" dirty="0"/>
              <a:t>    </a:t>
            </a:r>
            <a:r>
              <a:rPr lang="en-US" altLang="zh-CN" sz="2000" b="1" dirty="0" err="1"/>
              <a:t>sprintf</a:t>
            </a:r>
            <a:r>
              <a:rPr lang="en-US" altLang="zh-CN" sz="2000" b="1" dirty="0"/>
              <a:t>(</a:t>
            </a:r>
            <a:r>
              <a:rPr lang="en-US" altLang="zh-CN" sz="2000" b="1" dirty="0" err="1"/>
              <a:t>ptr</a:t>
            </a:r>
            <a:r>
              <a:rPr lang="en-US" altLang="zh-CN" sz="2000" b="1" dirty="0"/>
              <a:t>, "%s", message_0);</a:t>
            </a:r>
          </a:p>
          <a:p>
            <a:r>
              <a:rPr lang="en-US" altLang="zh-CN" sz="2000" b="1" dirty="0"/>
              <a:t>    </a:t>
            </a:r>
            <a:r>
              <a:rPr lang="en-US" altLang="zh-CN" sz="2000" b="1" dirty="0" err="1"/>
              <a:t>ptr</a:t>
            </a:r>
            <a:r>
              <a:rPr lang="en-US" altLang="zh-CN" sz="2000" b="1" dirty="0"/>
              <a:t> += </a:t>
            </a:r>
            <a:r>
              <a:rPr lang="en-US" altLang="zh-CN" sz="2000" b="1" dirty="0" err="1"/>
              <a:t>strlen</a:t>
            </a:r>
            <a:r>
              <a:rPr lang="en-US" altLang="zh-CN" sz="2000" b="1" dirty="0"/>
              <a:t>(message_0);</a:t>
            </a:r>
          </a:p>
          <a:p>
            <a:r>
              <a:rPr lang="en-US" altLang="zh-CN" sz="2000" b="1" dirty="0"/>
              <a:t>    </a:t>
            </a:r>
            <a:r>
              <a:rPr lang="en-US" altLang="zh-CN" sz="2000" b="1" dirty="0" err="1"/>
              <a:t>sprintf</a:t>
            </a:r>
            <a:r>
              <a:rPr lang="en-US" altLang="zh-CN" sz="2000" b="1" dirty="0"/>
              <a:t>(</a:t>
            </a:r>
            <a:r>
              <a:rPr lang="en-US" altLang="zh-CN" sz="2000" b="1" dirty="0" err="1"/>
              <a:t>ptr</a:t>
            </a:r>
            <a:r>
              <a:rPr lang="en-US" altLang="zh-CN" sz="2000" b="1" dirty="0"/>
              <a:t>, "%s", message_1);</a:t>
            </a:r>
          </a:p>
          <a:p>
            <a:r>
              <a:rPr lang="en-US" altLang="zh-CN" sz="2000" b="1" dirty="0"/>
              <a:t>    </a:t>
            </a:r>
            <a:r>
              <a:rPr lang="en-US" altLang="zh-CN" sz="2000" b="1" dirty="0" err="1"/>
              <a:t>ptr</a:t>
            </a:r>
            <a:r>
              <a:rPr lang="en-US" altLang="zh-CN" sz="2000" b="1" dirty="0"/>
              <a:t> += </a:t>
            </a:r>
            <a:r>
              <a:rPr lang="en-US" altLang="zh-CN" sz="2000" b="1" dirty="0" err="1"/>
              <a:t>strlen</a:t>
            </a:r>
            <a:r>
              <a:rPr lang="en-US" altLang="zh-CN" sz="2000" b="1" dirty="0"/>
              <a:t>(message_1);</a:t>
            </a:r>
          </a:p>
          <a:p>
            <a:endParaRPr lang="en-US" altLang="zh-CN" sz="2000" b="1" dirty="0"/>
          </a:p>
          <a:p>
            <a:r>
              <a:rPr lang="en-US" altLang="zh-CN" sz="2000" b="1" dirty="0"/>
              <a:t>    return 0;</a:t>
            </a:r>
          </a:p>
          <a:p>
            <a:r>
              <a:rPr lang="en-US" altLang="zh-CN" sz="2000" b="1" dirty="0"/>
              <a:t>}  </a:t>
            </a:r>
            <a:r>
              <a:rPr lang="en-US" altLang="zh-CN" b="1" dirty="0">
                <a:solidFill>
                  <a:srgbClr val="0070C0"/>
                </a:solidFill>
              </a:rPr>
              <a:t>// $ gcc -o </a:t>
            </a:r>
            <a:r>
              <a:rPr lang="en-US" altLang="zh-CN" b="1" dirty="0" err="1">
                <a:solidFill>
                  <a:srgbClr val="0070C0"/>
                </a:solidFill>
              </a:rPr>
              <a:t>shm</a:t>
            </a:r>
            <a:r>
              <a:rPr lang="en-US" altLang="zh-CN" b="1" dirty="0">
                <a:solidFill>
                  <a:srgbClr val="0070C0"/>
                </a:solidFill>
              </a:rPr>
              <a:t>-</a:t>
            </a:r>
            <a:r>
              <a:rPr lang="en-US" altLang="zh-CN" b="1" dirty="0" err="1">
                <a:solidFill>
                  <a:srgbClr val="0070C0"/>
                </a:solidFill>
              </a:rPr>
              <a:t>posix</a:t>
            </a:r>
            <a:r>
              <a:rPr lang="en-US" altLang="zh-CN" b="1" dirty="0">
                <a:solidFill>
                  <a:srgbClr val="0070C0"/>
                </a:solidFill>
              </a:rPr>
              <a:t>-producer </a:t>
            </a:r>
            <a:r>
              <a:rPr lang="en-US" altLang="zh-CN" b="1" dirty="0" err="1">
                <a:solidFill>
                  <a:srgbClr val="0070C0"/>
                </a:solidFill>
              </a:rPr>
              <a:t>shm-posix-producer.c</a:t>
            </a:r>
            <a:r>
              <a:rPr lang="en-US" altLang="zh-CN" b="1" dirty="0">
                <a:solidFill>
                  <a:srgbClr val="0070C0"/>
                </a:solidFill>
              </a:rPr>
              <a:t> -</a:t>
            </a:r>
            <a:r>
              <a:rPr lang="en-US" altLang="zh-CN" b="1" dirty="0" err="1">
                <a:solidFill>
                  <a:srgbClr val="0070C0"/>
                </a:solidFill>
              </a:rPr>
              <a:t>lrt</a:t>
            </a:r>
            <a:endParaRPr lang="en-US" altLang="zh-CN" sz="2000" b="1" dirty="0">
              <a:solidFill>
                <a:srgbClr val="0070C0"/>
              </a:solidFill>
            </a:endParaRPr>
          </a:p>
        </p:txBody>
      </p:sp>
    </p:spTree>
    <p:extLst>
      <p:ext uri="{BB962C8B-B14F-4D97-AF65-F5344CB8AC3E}">
        <p14:creationId xmlns:p14="http://schemas.microsoft.com/office/powerpoint/2010/main" val="1772167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a:xfrm>
            <a:off x="2460625" y="187326"/>
            <a:ext cx="7850188" cy="576263"/>
          </a:xfrm>
        </p:spPr>
        <p:txBody>
          <a:bodyPr/>
          <a:lstStyle/>
          <a:p>
            <a:r>
              <a:rPr lang="en-US" altLang="zh-CN"/>
              <a:t>IPC POSIX Consumer 1/2</a:t>
            </a:r>
          </a:p>
        </p:txBody>
      </p:sp>
      <p:sp>
        <p:nvSpPr>
          <p:cNvPr id="2" name="文本框 1">
            <a:extLst>
              <a:ext uri="{FF2B5EF4-FFF2-40B4-BE49-F238E27FC236}">
                <a16:creationId xmlns:a16="http://schemas.microsoft.com/office/drawing/2014/main" id="{7429AA30-EDDD-4973-AB11-599102F75984}"/>
              </a:ext>
            </a:extLst>
          </p:cNvPr>
          <p:cNvSpPr txBox="1"/>
          <p:nvPr/>
        </p:nvSpPr>
        <p:spPr>
          <a:xfrm>
            <a:off x="630315" y="1100831"/>
            <a:ext cx="10741980" cy="5293757"/>
          </a:xfrm>
          <a:prstGeom prst="rect">
            <a:avLst/>
          </a:prstGeom>
          <a:noFill/>
        </p:spPr>
        <p:txBody>
          <a:bodyPr wrap="square" rtlCol="0">
            <a:spAutoFit/>
          </a:bodyPr>
          <a:lstStyle/>
          <a:p>
            <a:r>
              <a:rPr lang="en-US" altLang="zh-CN" sz="2000" b="1"/>
              <a:t>#include &lt;stdio.h&gt;</a:t>
            </a:r>
          </a:p>
          <a:p>
            <a:r>
              <a:rPr lang="en-US" altLang="zh-CN" sz="2000" b="1"/>
              <a:t>#include &lt;stdlib.h&gt;</a:t>
            </a:r>
          </a:p>
          <a:p>
            <a:r>
              <a:rPr lang="en-US" altLang="zh-CN" sz="2000" b="1"/>
              <a:t>#include &lt;fcntl.h&gt;</a:t>
            </a:r>
          </a:p>
          <a:p>
            <a:r>
              <a:rPr lang="en-US" altLang="zh-CN" sz="2000" b="1"/>
              <a:t>#include &lt;sys/shm.h&gt;</a:t>
            </a:r>
          </a:p>
          <a:p>
            <a:r>
              <a:rPr lang="en-US" altLang="zh-CN" sz="2000" b="1"/>
              <a:t>#include &lt;sys/stat.h&gt;</a:t>
            </a:r>
          </a:p>
          <a:p>
            <a:r>
              <a:rPr lang="en-US" altLang="zh-CN" sz="2000" b="1"/>
              <a:t>#include &lt;sys/mman.h&gt;</a:t>
            </a:r>
          </a:p>
          <a:p>
            <a:r>
              <a:rPr lang="en-US" altLang="zh-CN" sz="2000" b="1"/>
              <a:t>int main()  // </a:t>
            </a:r>
            <a:r>
              <a:rPr lang="en-US" altLang="zh-CN" sz="2000" b="1">
                <a:solidFill>
                  <a:srgbClr val="006699"/>
                </a:solidFill>
              </a:rPr>
              <a:t>OSC9 &amp; OSC10</a:t>
            </a:r>
          </a:p>
          <a:p>
            <a:r>
              <a:rPr lang="en-US" altLang="zh-CN" sz="2000" b="1"/>
              <a:t>{</a:t>
            </a:r>
          </a:p>
          <a:p>
            <a:r>
              <a:rPr lang="en-US" altLang="zh-CN" sz="2000" b="1"/>
              <a:t>    /* the size (in bytes) of shared memory object */</a:t>
            </a:r>
          </a:p>
          <a:p>
            <a:r>
              <a:rPr lang="en-US" altLang="zh-CN" sz="2000" b="1"/>
              <a:t>    const int SIZE = 4096;</a:t>
            </a:r>
          </a:p>
          <a:p>
            <a:r>
              <a:rPr lang="en-US" altLang="zh-CN" sz="2000" b="1"/>
              <a:t>    /* name of the shared memory object */</a:t>
            </a:r>
          </a:p>
          <a:p>
            <a:r>
              <a:rPr lang="en-US" altLang="zh-CN" sz="2000" b="1"/>
              <a:t>    const char *name = "OS";</a:t>
            </a:r>
          </a:p>
          <a:p>
            <a:r>
              <a:rPr lang="en-US" altLang="zh-CN" sz="2000" b="1"/>
              <a:t>    /* shared memory file descriptor */</a:t>
            </a:r>
          </a:p>
          <a:p>
            <a:r>
              <a:rPr lang="en-US" altLang="zh-CN" sz="2000" b="1"/>
              <a:t>    int fd;</a:t>
            </a:r>
          </a:p>
          <a:p>
            <a:r>
              <a:rPr lang="en-US" altLang="zh-CN" sz="2000" b="1"/>
              <a:t>    /* pointer to shared memory obect */</a:t>
            </a:r>
          </a:p>
          <a:p>
            <a:r>
              <a:rPr lang="en-US" altLang="zh-CN" sz="2000" b="1"/>
              <a:t>    char *ptr;</a:t>
            </a:r>
          </a:p>
          <a:p>
            <a:endParaRPr lang="zh-CN" altLang="en-US" sz="20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a:xfrm>
            <a:off x="2460625" y="187326"/>
            <a:ext cx="7850188" cy="576263"/>
          </a:xfrm>
        </p:spPr>
        <p:txBody>
          <a:bodyPr/>
          <a:lstStyle/>
          <a:p>
            <a:r>
              <a:rPr lang="en-US" altLang="zh-CN"/>
              <a:t>IPC POSIX Consumer 2/2</a:t>
            </a:r>
          </a:p>
        </p:txBody>
      </p:sp>
      <p:sp>
        <p:nvSpPr>
          <p:cNvPr id="2" name="文本框 1">
            <a:extLst>
              <a:ext uri="{FF2B5EF4-FFF2-40B4-BE49-F238E27FC236}">
                <a16:creationId xmlns:a16="http://schemas.microsoft.com/office/drawing/2014/main" id="{7429AA30-EDDD-4973-AB11-599102F75984}"/>
              </a:ext>
            </a:extLst>
          </p:cNvPr>
          <p:cNvSpPr txBox="1"/>
          <p:nvPr/>
        </p:nvSpPr>
        <p:spPr>
          <a:xfrm>
            <a:off x="601740" y="910331"/>
            <a:ext cx="10741980" cy="5632311"/>
          </a:xfrm>
          <a:prstGeom prst="rect">
            <a:avLst/>
          </a:prstGeom>
          <a:noFill/>
        </p:spPr>
        <p:txBody>
          <a:bodyPr wrap="square" rtlCol="0">
            <a:spAutoFit/>
          </a:bodyPr>
          <a:lstStyle/>
          <a:p>
            <a:r>
              <a:rPr lang="en-US" altLang="zh-CN" sz="2400" b="1" dirty="0"/>
              <a:t>    /* open the shared memory object */</a:t>
            </a:r>
          </a:p>
          <a:p>
            <a:r>
              <a:rPr lang="en-US" altLang="zh-CN" sz="2400" b="1" dirty="0"/>
              <a:t>    </a:t>
            </a:r>
            <a:r>
              <a:rPr lang="en-US" altLang="zh-CN" sz="2400" b="1" dirty="0" err="1"/>
              <a:t>fd</a:t>
            </a:r>
            <a:r>
              <a:rPr lang="en-US" altLang="zh-CN" sz="2400" b="1" dirty="0"/>
              <a:t> = </a:t>
            </a:r>
            <a:r>
              <a:rPr lang="en-US" altLang="zh-CN" sz="2400" b="1" dirty="0" err="1"/>
              <a:t>shm_open</a:t>
            </a:r>
            <a:r>
              <a:rPr lang="en-US" altLang="zh-CN" sz="2400" b="1" dirty="0"/>
              <a:t>(name, O_RDONLY, 0666);</a:t>
            </a:r>
          </a:p>
          <a:p>
            <a:endParaRPr lang="en-US" altLang="zh-CN" sz="2400" b="1" dirty="0"/>
          </a:p>
          <a:p>
            <a:r>
              <a:rPr lang="en-US" altLang="zh-CN" sz="2400" b="1" dirty="0"/>
              <a:t>    /* memory map the shared memory object */</a:t>
            </a:r>
          </a:p>
          <a:p>
            <a:r>
              <a:rPr lang="en-US" altLang="zh-CN" sz="2400" b="1" dirty="0"/>
              <a:t>    </a:t>
            </a:r>
            <a:r>
              <a:rPr lang="en-US" altLang="zh-CN" sz="2400" b="1" dirty="0" err="1"/>
              <a:t>ptr</a:t>
            </a:r>
            <a:r>
              <a:rPr lang="en-US" altLang="zh-CN" sz="2400" b="1" dirty="0"/>
              <a:t> = (char *) </a:t>
            </a:r>
            <a:r>
              <a:rPr lang="en-US" altLang="zh-CN" sz="2400" b="1" dirty="0" err="1"/>
              <a:t>mmap</a:t>
            </a:r>
            <a:r>
              <a:rPr lang="en-US" altLang="zh-CN" sz="2400" b="1" dirty="0"/>
              <a:t>(0, SIZE, PROT_READ | PROT_WRITE, MAP_SHARED, </a:t>
            </a:r>
            <a:r>
              <a:rPr lang="en-US" altLang="zh-CN" sz="2400" b="1" dirty="0" err="1"/>
              <a:t>fd</a:t>
            </a:r>
            <a:r>
              <a:rPr lang="en-US" altLang="zh-CN" sz="2400" b="1" dirty="0"/>
              <a:t>, 0);</a:t>
            </a:r>
          </a:p>
          <a:p>
            <a:endParaRPr lang="en-US" altLang="zh-CN" sz="2400" b="1" dirty="0"/>
          </a:p>
          <a:p>
            <a:r>
              <a:rPr lang="en-US" altLang="zh-CN" sz="2400" b="1" dirty="0"/>
              <a:t>    /* read from the shared memory object */</a:t>
            </a:r>
          </a:p>
          <a:p>
            <a:r>
              <a:rPr lang="en-US" altLang="zh-CN" sz="2400" b="1" dirty="0"/>
              <a:t>    </a:t>
            </a:r>
            <a:r>
              <a:rPr lang="en-US" altLang="zh-CN" sz="2400" b="1" dirty="0" err="1"/>
              <a:t>printf</a:t>
            </a:r>
            <a:r>
              <a:rPr lang="en-US" altLang="zh-CN" sz="2400" b="1" dirty="0"/>
              <a:t>("%s", (char *)</a:t>
            </a:r>
            <a:r>
              <a:rPr lang="en-US" altLang="zh-CN" sz="2400" b="1" dirty="0" err="1"/>
              <a:t>ptr</a:t>
            </a:r>
            <a:r>
              <a:rPr lang="en-US" altLang="zh-CN" sz="2400" b="1" dirty="0"/>
              <a:t>);</a:t>
            </a:r>
          </a:p>
          <a:p>
            <a:endParaRPr lang="en-US" altLang="zh-CN" sz="2400" b="1" dirty="0"/>
          </a:p>
          <a:p>
            <a:r>
              <a:rPr lang="en-US" altLang="zh-CN" sz="2400" b="1" dirty="0"/>
              <a:t>    /* remove the shared memory object */</a:t>
            </a:r>
          </a:p>
          <a:p>
            <a:r>
              <a:rPr lang="en-US" altLang="zh-CN" sz="2400" b="1" dirty="0"/>
              <a:t>    </a:t>
            </a:r>
            <a:r>
              <a:rPr lang="en-US" altLang="zh-CN" sz="2400" b="1" dirty="0" err="1"/>
              <a:t>shm_unlink</a:t>
            </a:r>
            <a:r>
              <a:rPr lang="en-US" altLang="zh-CN" sz="2400" b="1" dirty="0"/>
              <a:t>(name);</a:t>
            </a:r>
          </a:p>
          <a:p>
            <a:endParaRPr lang="en-US" altLang="zh-CN" sz="2400" b="1" dirty="0"/>
          </a:p>
          <a:p>
            <a:r>
              <a:rPr lang="en-US" altLang="zh-CN" sz="2400" b="1" dirty="0"/>
              <a:t>    return 0;</a:t>
            </a:r>
          </a:p>
          <a:p>
            <a:r>
              <a:rPr lang="en-US" altLang="zh-CN" sz="2400" b="1" dirty="0"/>
              <a:t>}  </a:t>
            </a:r>
            <a:r>
              <a:rPr lang="en-US" altLang="zh-CN" b="1" dirty="0">
                <a:solidFill>
                  <a:srgbClr val="0070C0"/>
                </a:solidFill>
              </a:rPr>
              <a:t>// $ gcc -o </a:t>
            </a:r>
            <a:r>
              <a:rPr lang="en-US" altLang="zh-CN" b="1" dirty="0" err="1">
                <a:solidFill>
                  <a:srgbClr val="0070C0"/>
                </a:solidFill>
              </a:rPr>
              <a:t>shm</a:t>
            </a:r>
            <a:r>
              <a:rPr lang="en-US" altLang="zh-CN" b="1" dirty="0">
                <a:solidFill>
                  <a:srgbClr val="0070C0"/>
                </a:solidFill>
              </a:rPr>
              <a:t>-</a:t>
            </a:r>
            <a:r>
              <a:rPr lang="en-US" altLang="zh-CN" b="1" dirty="0" err="1">
                <a:solidFill>
                  <a:srgbClr val="0070C0"/>
                </a:solidFill>
              </a:rPr>
              <a:t>posix</a:t>
            </a:r>
            <a:r>
              <a:rPr lang="en-US" altLang="zh-CN" b="1" dirty="0">
                <a:solidFill>
                  <a:srgbClr val="0070C0"/>
                </a:solidFill>
              </a:rPr>
              <a:t>-consumer </a:t>
            </a:r>
            <a:r>
              <a:rPr lang="en-US" altLang="zh-CN" b="1" dirty="0" err="1">
                <a:solidFill>
                  <a:srgbClr val="0070C0"/>
                </a:solidFill>
              </a:rPr>
              <a:t>shm-posix-consumer.c</a:t>
            </a:r>
            <a:r>
              <a:rPr lang="en-US" altLang="zh-CN" b="1" dirty="0">
                <a:solidFill>
                  <a:srgbClr val="0070C0"/>
                </a:solidFill>
              </a:rPr>
              <a:t> -</a:t>
            </a:r>
            <a:r>
              <a:rPr lang="en-US" altLang="zh-CN" b="1" dirty="0" err="1">
                <a:solidFill>
                  <a:srgbClr val="0070C0"/>
                </a:solidFill>
              </a:rPr>
              <a:t>lrt</a:t>
            </a:r>
            <a:endParaRPr lang="en-US" altLang="zh-CN" sz="2400" b="1" dirty="0">
              <a:solidFill>
                <a:srgbClr val="0070C0"/>
              </a:solidFill>
            </a:endParaRPr>
          </a:p>
        </p:txBody>
      </p:sp>
    </p:spTree>
    <p:extLst>
      <p:ext uri="{BB962C8B-B14F-4D97-AF65-F5344CB8AC3E}">
        <p14:creationId xmlns:p14="http://schemas.microsoft.com/office/powerpoint/2010/main" val="3656568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noChangeArrowheads="1"/>
          </p:cNvSpPr>
          <p:nvPr>
            <p:ph type="title"/>
          </p:nvPr>
        </p:nvSpPr>
        <p:spPr>
          <a:xfrm>
            <a:off x="2662238" y="155576"/>
            <a:ext cx="7548562" cy="576263"/>
          </a:xfrm>
        </p:spPr>
        <p:txBody>
          <a:bodyPr/>
          <a:lstStyle/>
          <a:p>
            <a:r>
              <a:rPr lang="en-US" altLang="en-US"/>
              <a:t>Examples of IPC Systems - Mach</a:t>
            </a:r>
          </a:p>
        </p:txBody>
      </p:sp>
      <p:sp>
        <p:nvSpPr>
          <p:cNvPr id="103427" name="Content Placeholder 2"/>
          <p:cNvSpPr>
            <a:spLocks noGrp="1" noChangeArrowheads="1"/>
          </p:cNvSpPr>
          <p:nvPr>
            <p:ph idx="1"/>
          </p:nvPr>
        </p:nvSpPr>
        <p:spPr>
          <a:xfrm>
            <a:off x="2378075" y="1076326"/>
            <a:ext cx="9069510" cy="5254136"/>
          </a:xfrm>
        </p:spPr>
        <p:txBody>
          <a:bodyPr/>
          <a:lstStyle/>
          <a:p>
            <a:r>
              <a:rPr lang="en-US" altLang="en-US" sz="2000"/>
              <a:t>Mach communication is message based</a:t>
            </a:r>
          </a:p>
          <a:p>
            <a:pPr lvl="1"/>
            <a:r>
              <a:rPr lang="en-US" altLang="en-US" sz="2000"/>
              <a:t>Even system calls are messages</a:t>
            </a:r>
          </a:p>
          <a:p>
            <a:pPr lvl="1"/>
            <a:r>
              <a:rPr lang="en-US" altLang="en-US" sz="2000"/>
              <a:t>Each task gets two mailboxes at creation- Kernel and Notify</a:t>
            </a:r>
          </a:p>
          <a:p>
            <a:pPr lvl="1"/>
            <a:r>
              <a:rPr lang="en-US" altLang="en-US" sz="2000"/>
              <a:t>Only three system calls needed for message transfer</a:t>
            </a:r>
          </a:p>
          <a:p>
            <a:pPr lvl="1">
              <a:buFont typeface="Monotype Sorts" pitchFamily="-84" charset="2"/>
              <a:buNone/>
            </a:pPr>
            <a:r>
              <a:rPr lang="en-US" altLang="en-US" sz="2000" b="1">
                <a:latin typeface="Courier New" pitchFamily="49" charset="0"/>
                <a:cs typeface="Courier New" pitchFamily="49" charset="0"/>
              </a:rPr>
              <a:t>	msg_send(), msg_receive(), msg_rpc()</a:t>
            </a:r>
          </a:p>
          <a:p>
            <a:pPr lvl="1"/>
            <a:r>
              <a:rPr lang="en-US" altLang="en-US" sz="2000"/>
              <a:t>Mailboxes needed for commuication, created via</a:t>
            </a:r>
          </a:p>
          <a:p>
            <a:pPr lvl="1">
              <a:buFont typeface="Monotype Sorts" pitchFamily="-84" charset="2"/>
              <a:buNone/>
            </a:pPr>
            <a:r>
              <a:rPr lang="en-US" altLang="en-US" sz="2000" b="1">
                <a:latin typeface="Courier New" pitchFamily="49" charset="0"/>
                <a:cs typeface="Courier New" pitchFamily="49" charset="0"/>
              </a:rPr>
              <a:t>	port_allocate()</a:t>
            </a:r>
          </a:p>
          <a:p>
            <a:pPr lvl="1"/>
            <a:r>
              <a:rPr lang="en-US" altLang="en-US" sz="2000"/>
              <a:t>Send and receive are flexible, for example four options if mailbox full:</a:t>
            </a:r>
          </a:p>
          <a:p>
            <a:pPr lvl="2"/>
            <a:r>
              <a:rPr lang="en-US" altLang="en-US" sz="2000"/>
              <a:t>Wait indefinitely</a:t>
            </a:r>
          </a:p>
          <a:p>
            <a:pPr lvl="2"/>
            <a:r>
              <a:rPr lang="en-US" altLang="en-US" sz="2000"/>
              <a:t>Wait at most n milliseconds</a:t>
            </a:r>
          </a:p>
          <a:p>
            <a:pPr lvl="2"/>
            <a:r>
              <a:rPr lang="en-US" altLang="en-US" sz="2000"/>
              <a:t>Return immediately</a:t>
            </a:r>
          </a:p>
          <a:p>
            <a:pPr lvl="2"/>
            <a:r>
              <a:rPr lang="en-US" altLang="en-US" sz="2000"/>
              <a:t>Temporarily cache a message</a:t>
            </a:r>
          </a:p>
          <a:p>
            <a:pPr lvl="1"/>
            <a:endParaRPr lang="en-US" altLang="en-US" sz="2000" b="1">
              <a:latin typeface="Courier New" pitchFamily="49" charset="0"/>
              <a:cs typeface="Courier New"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noChangeArrowheads="1"/>
          </p:cNvSpPr>
          <p:nvPr>
            <p:ph type="title"/>
          </p:nvPr>
        </p:nvSpPr>
        <p:spPr>
          <a:xfrm>
            <a:off x="2281238" y="182563"/>
            <a:ext cx="8229600" cy="576262"/>
          </a:xfrm>
        </p:spPr>
        <p:txBody>
          <a:bodyPr/>
          <a:lstStyle/>
          <a:p>
            <a:r>
              <a:rPr lang="en-US" altLang="en-US"/>
              <a:t>Examples of IPC Systems – Windows</a:t>
            </a:r>
          </a:p>
        </p:txBody>
      </p:sp>
      <p:sp>
        <p:nvSpPr>
          <p:cNvPr id="105475" name="Content Placeholder 2"/>
          <p:cNvSpPr>
            <a:spLocks noGrp="1" noChangeArrowheads="1"/>
          </p:cNvSpPr>
          <p:nvPr>
            <p:ph idx="1"/>
          </p:nvPr>
        </p:nvSpPr>
        <p:spPr>
          <a:xfrm>
            <a:off x="1872763" y="1154114"/>
            <a:ext cx="9557238" cy="4530725"/>
          </a:xfrm>
        </p:spPr>
        <p:txBody>
          <a:bodyPr/>
          <a:lstStyle/>
          <a:p>
            <a:r>
              <a:rPr lang="en-US" altLang="en-US" sz="2000"/>
              <a:t>Message-passing centric via </a:t>
            </a:r>
            <a:r>
              <a:rPr lang="en-US" altLang="en-US" sz="2000" b="1">
                <a:solidFill>
                  <a:srgbClr val="0000FF"/>
                </a:solidFill>
              </a:rPr>
              <a:t>advanced local procedure call </a:t>
            </a:r>
            <a:r>
              <a:rPr lang="en-US" altLang="en-US" sz="2000" b="1">
                <a:solidFill>
                  <a:srgbClr val="000000"/>
                </a:solidFill>
              </a:rPr>
              <a:t>(</a:t>
            </a:r>
            <a:r>
              <a:rPr lang="en-US" altLang="en-US" sz="2000" b="1">
                <a:solidFill>
                  <a:srgbClr val="0000FF"/>
                </a:solidFill>
              </a:rPr>
              <a:t>LPC</a:t>
            </a:r>
            <a:r>
              <a:rPr lang="en-US" altLang="en-US" sz="2000" b="1">
                <a:solidFill>
                  <a:srgbClr val="000000"/>
                </a:solidFill>
              </a:rPr>
              <a:t>)</a:t>
            </a:r>
            <a:r>
              <a:rPr lang="en-US" altLang="en-US" sz="2000"/>
              <a:t> facility</a:t>
            </a:r>
          </a:p>
          <a:p>
            <a:pPr lvl="1"/>
            <a:r>
              <a:rPr lang="en-US" altLang="en-US" sz="2000"/>
              <a:t>Only works between processes on the same system</a:t>
            </a:r>
          </a:p>
          <a:p>
            <a:pPr lvl="1"/>
            <a:r>
              <a:rPr lang="en-US" altLang="en-US" sz="2000"/>
              <a:t>Uses ports (like mailboxes) to establish and maintain communication channels</a:t>
            </a:r>
          </a:p>
          <a:p>
            <a:pPr lvl="1"/>
            <a:r>
              <a:rPr lang="en-US" altLang="en-US" sz="2000"/>
              <a:t>Communication works as follows:</a:t>
            </a:r>
          </a:p>
          <a:p>
            <a:pPr lvl="2"/>
            <a:r>
              <a:rPr lang="en-US" altLang="en-US" sz="2000"/>
              <a:t>The client opens a handle to the subsystem’</a:t>
            </a:r>
            <a:r>
              <a:rPr lang="en-US" altLang="ja-JP" sz="2000"/>
              <a:t>s </a:t>
            </a:r>
            <a:r>
              <a:rPr lang="en-US" altLang="ja-JP" sz="2000" b="1">
                <a:solidFill>
                  <a:srgbClr val="0000FF"/>
                </a:solidFill>
              </a:rPr>
              <a:t>connection port</a:t>
            </a:r>
            <a:r>
              <a:rPr lang="en-US" altLang="ja-JP" sz="2000"/>
              <a:t> object.</a:t>
            </a:r>
          </a:p>
          <a:p>
            <a:pPr lvl="2"/>
            <a:r>
              <a:rPr lang="en-US" altLang="en-US" sz="2000"/>
              <a:t>The client sends a connection request.</a:t>
            </a:r>
          </a:p>
          <a:p>
            <a:pPr lvl="2"/>
            <a:r>
              <a:rPr lang="en-US" altLang="en-US" sz="2000"/>
              <a:t>The server creates two private </a:t>
            </a:r>
            <a:r>
              <a:rPr lang="en-US" altLang="en-US" sz="2000" b="1">
                <a:solidFill>
                  <a:srgbClr val="0000FF"/>
                </a:solidFill>
              </a:rPr>
              <a:t>communication ports </a:t>
            </a:r>
            <a:r>
              <a:rPr lang="en-US" altLang="en-US" sz="2000"/>
              <a:t>and returns the handle to one of them to the client.</a:t>
            </a:r>
          </a:p>
          <a:p>
            <a:pPr lvl="2"/>
            <a:r>
              <a:rPr lang="en-US" altLang="en-US" sz="2000"/>
              <a:t>The client and server use the corresponding port handle to send messages or callbacks and to listen for replies.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noChangeArrowheads="1"/>
          </p:cNvSpPr>
          <p:nvPr>
            <p:ph type="title"/>
          </p:nvPr>
        </p:nvSpPr>
        <p:spPr>
          <a:xfrm>
            <a:off x="2549525" y="182563"/>
            <a:ext cx="8229600" cy="576262"/>
          </a:xfrm>
        </p:spPr>
        <p:txBody>
          <a:bodyPr/>
          <a:lstStyle/>
          <a:p>
            <a:r>
              <a:rPr lang="en-US" altLang="en-US"/>
              <a:t>Local Procedure Calls in Windows</a:t>
            </a:r>
          </a:p>
        </p:txBody>
      </p:sp>
      <p:pic>
        <p:nvPicPr>
          <p:cNvPr id="107523"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93" y="905974"/>
            <a:ext cx="10737817" cy="552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024109" y="123826"/>
            <a:ext cx="9108489" cy="576263"/>
          </a:xfrm>
        </p:spPr>
        <p:txBody>
          <a:bodyPr/>
          <a:lstStyle/>
          <a:p>
            <a:pPr eaLnBrk="1" hangingPunct="1"/>
            <a:r>
              <a:rPr lang="en-US" altLang="en-US" sz="2800"/>
              <a:t>3.6 Communications in Client-Server Systems</a:t>
            </a:r>
          </a:p>
        </p:txBody>
      </p:sp>
      <p:sp>
        <p:nvSpPr>
          <p:cNvPr id="109571" name="Rectangle 3"/>
          <p:cNvSpPr>
            <a:spLocks noGrp="1" noChangeArrowheads="1"/>
          </p:cNvSpPr>
          <p:nvPr>
            <p:ph type="body" idx="1"/>
          </p:nvPr>
        </p:nvSpPr>
        <p:spPr>
          <a:xfrm>
            <a:off x="2552700" y="1476255"/>
            <a:ext cx="7681546" cy="4530725"/>
          </a:xfrm>
        </p:spPr>
        <p:txBody>
          <a:bodyPr/>
          <a:lstStyle/>
          <a:p>
            <a:r>
              <a:rPr lang="en-US" altLang="en-US" sz="3200"/>
              <a:t>Sockets</a:t>
            </a:r>
          </a:p>
          <a:p>
            <a:r>
              <a:rPr lang="en-US" altLang="en-US" sz="3200"/>
              <a:t>Remote Procedure Calls</a:t>
            </a:r>
          </a:p>
          <a:p>
            <a:r>
              <a:rPr lang="en-US" altLang="en-US" sz="3200"/>
              <a:t>Pipes</a:t>
            </a:r>
          </a:p>
          <a:p>
            <a:r>
              <a:rPr lang="en-US" altLang="en-US" sz="3200"/>
              <a:t>Remote Method Invocation (Java)</a:t>
            </a:r>
          </a:p>
        </p:txBody>
      </p:sp>
      <p:sp>
        <p:nvSpPr>
          <p:cNvPr id="3" name="文本框 2">
            <a:hlinkClick r:id="rId3" action="ppaction://hlinkfile" tooltip="Java远程方法调用"/>
            <a:extLst>
              <a:ext uri="{FF2B5EF4-FFF2-40B4-BE49-F238E27FC236}">
                <a16:creationId xmlns:a16="http://schemas.microsoft.com/office/drawing/2014/main" id="{85A0B378-34C8-40F9-87BC-9A3DCBE0AE91}"/>
              </a:ext>
            </a:extLst>
          </p:cNvPr>
          <p:cNvSpPr txBox="1"/>
          <p:nvPr/>
        </p:nvSpPr>
        <p:spPr>
          <a:xfrm>
            <a:off x="2919293" y="3480007"/>
            <a:ext cx="6794500" cy="553998"/>
          </a:xfrm>
          <a:prstGeom prst="rect">
            <a:avLst/>
          </a:prstGeom>
          <a:solidFill>
            <a:schemeClr val="bg1"/>
          </a:solidFill>
        </p:spPr>
        <p:txBody>
          <a:bodyPr wrap="square" rtlCol="0">
            <a:spAutoFit/>
          </a:bodyPr>
          <a:lstStyle/>
          <a:p>
            <a:r>
              <a:rPr lang="en-US" altLang="zh-CN" sz="3000">
                <a:latin typeface="+mn-ea"/>
                <a:ea typeface="+mn-ea"/>
              </a:rPr>
              <a:t>Remote Method Invocation (Java)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981200" y="152401"/>
            <a:ext cx="8229600" cy="576263"/>
          </a:xfrm>
        </p:spPr>
        <p:txBody>
          <a:bodyPr/>
          <a:lstStyle/>
          <a:p>
            <a:pPr eaLnBrk="1" hangingPunct="1"/>
            <a:r>
              <a:rPr lang="en-US" altLang="en-US"/>
              <a:t>Sockets</a:t>
            </a:r>
          </a:p>
        </p:txBody>
      </p:sp>
      <p:sp>
        <p:nvSpPr>
          <p:cNvPr id="111619" name="Rectangle 3"/>
          <p:cNvSpPr>
            <a:spLocks noGrp="1" noChangeArrowheads="1"/>
          </p:cNvSpPr>
          <p:nvPr>
            <p:ph type="body" idx="1"/>
          </p:nvPr>
        </p:nvSpPr>
        <p:spPr>
          <a:xfrm>
            <a:off x="1257300" y="1154113"/>
            <a:ext cx="10137531" cy="5142992"/>
          </a:xfrm>
        </p:spPr>
        <p:txBody>
          <a:bodyPr/>
          <a:lstStyle/>
          <a:p>
            <a:r>
              <a:rPr lang="en-US" altLang="en-US" sz="2400"/>
              <a:t>A </a:t>
            </a:r>
            <a:r>
              <a:rPr lang="en-US" altLang="en-US" sz="2400" b="1">
                <a:solidFill>
                  <a:srgbClr val="0000FF"/>
                </a:solidFill>
              </a:rPr>
              <a:t>socket(</a:t>
            </a:r>
            <a:r>
              <a:rPr lang="zh-CN" altLang="en-US" sz="2400" b="1">
                <a:solidFill>
                  <a:srgbClr val="0000FF"/>
                </a:solidFill>
                <a:latin typeface="微软雅黑" panose="020B0503020204020204" pitchFamily="34" charset="-122"/>
                <a:ea typeface="微软雅黑" panose="020B0503020204020204" pitchFamily="34" charset="-122"/>
              </a:rPr>
              <a:t>套接字</a:t>
            </a:r>
            <a:r>
              <a:rPr lang="en-US" altLang="en-US" sz="2400" b="1">
                <a:solidFill>
                  <a:srgbClr val="0000FF"/>
                </a:solidFill>
              </a:rPr>
              <a:t>) </a:t>
            </a:r>
            <a:r>
              <a:rPr lang="en-US" altLang="en-US" sz="2400"/>
              <a:t>is defined as an endpoint for communication</a:t>
            </a:r>
          </a:p>
          <a:p>
            <a:endParaRPr lang="en-US" altLang="en-US" sz="1000"/>
          </a:p>
          <a:p>
            <a:r>
              <a:rPr lang="en-US" altLang="en-US" sz="2400"/>
              <a:t>Concatenation of IP address and </a:t>
            </a:r>
            <a:r>
              <a:rPr lang="en-US" altLang="en-US" sz="2400" b="1">
                <a:solidFill>
                  <a:srgbClr val="0000FF"/>
                </a:solidFill>
              </a:rPr>
              <a:t>port</a:t>
            </a:r>
            <a:r>
              <a:rPr lang="en-US" altLang="en-US" sz="2400"/>
              <a:t> – a number included at start of message packet to differentiate network services on a host</a:t>
            </a:r>
          </a:p>
          <a:p>
            <a:endParaRPr lang="en-US" altLang="en-US" sz="1000"/>
          </a:p>
          <a:p>
            <a:r>
              <a:rPr lang="en-US" altLang="en-US" sz="2400"/>
              <a:t>The socket </a:t>
            </a:r>
            <a:r>
              <a:rPr lang="en-US" altLang="en-US" sz="2400" b="1"/>
              <a:t>161.25.19.8:1625</a:t>
            </a:r>
            <a:r>
              <a:rPr lang="en-US" altLang="en-US" sz="2400"/>
              <a:t> refers to port </a:t>
            </a:r>
            <a:r>
              <a:rPr lang="en-US" altLang="en-US" sz="2400" b="1"/>
              <a:t>1625</a:t>
            </a:r>
            <a:r>
              <a:rPr lang="en-US" altLang="en-US" sz="2400"/>
              <a:t> on host </a:t>
            </a:r>
            <a:r>
              <a:rPr lang="en-US" altLang="en-US" sz="2400" b="1"/>
              <a:t>161.25.19.8</a:t>
            </a:r>
          </a:p>
          <a:p>
            <a:endParaRPr lang="en-US" altLang="en-US" sz="1000" b="1"/>
          </a:p>
          <a:p>
            <a:r>
              <a:rPr lang="en-US" altLang="en-US" sz="2400"/>
              <a:t>Communication consists between a pair of sockets</a:t>
            </a:r>
          </a:p>
          <a:p>
            <a:endParaRPr lang="en-US" altLang="en-US" sz="1000"/>
          </a:p>
          <a:p>
            <a:r>
              <a:rPr lang="en-US" altLang="en-US" sz="2400"/>
              <a:t>All ports below 1024 are </a:t>
            </a:r>
            <a:r>
              <a:rPr lang="en-US" altLang="en-US" sz="2400" b="1" i="1"/>
              <a:t>well known</a:t>
            </a:r>
            <a:r>
              <a:rPr lang="en-US" altLang="en-US" sz="2400"/>
              <a:t>, used for standard services</a:t>
            </a:r>
          </a:p>
          <a:p>
            <a:endParaRPr lang="en-US" altLang="en-US" sz="1000"/>
          </a:p>
          <a:p>
            <a:r>
              <a:rPr lang="en-US" altLang="en-US" sz="2400"/>
              <a:t>Special IP address 127.0.0.1 (</a:t>
            </a:r>
            <a:r>
              <a:rPr lang="en-US" altLang="en-US" sz="2400" b="1">
                <a:solidFill>
                  <a:srgbClr val="0000FF"/>
                </a:solidFill>
              </a:rPr>
              <a:t>loopback</a:t>
            </a:r>
            <a:r>
              <a:rPr lang="en-US" altLang="en-US" sz="2400"/>
              <a:t>) to refer to system on which process is running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281238" y="152401"/>
            <a:ext cx="8229600" cy="576263"/>
          </a:xfrm>
        </p:spPr>
        <p:txBody>
          <a:bodyPr/>
          <a:lstStyle/>
          <a:p>
            <a:pPr eaLnBrk="1" hangingPunct="1"/>
            <a:r>
              <a:rPr lang="en-US" altLang="en-US"/>
              <a:t>Socket Communication</a:t>
            </a:r>
          </a:p>
        </p:txBody>
      </p:sp>
      <p:pic>
        <p:nvPicPr>
          <p:cNvPr id="1136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600" y="955798"/>
            <a:ext cx="7795297" cy="533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84489" y="182563"/>
            <a:ext cx="6251575" cy="576262"/>
          </a:xfrm>
        </p:spPr>
        <p:txBody>
          <a:bodyPr/>
          <a:lstStyle/>
          <a:p>
            <a:pPr eaLnBrk="1" hangingPunct="1"/>
            <a:r>
              <a:rPr lang="en-US" altLang="en-US"/>
              <a:t>Process State 2/2</a:t>
            </a:r>
          </a:p>
        </p:txBody>
      </p:sp>
      <p:pic>
        <p:nvPicPr>
          <p:cNvPr id="5" name="图片 4">
            <a:extLst>
              <a:ext uri="{FF2B5EF4-FFF2-40B4-BE49-F238E27FC236}">
                <a16:creationId xmlns:a16="http://schemas.microsoft.com/office/drawing/2014/main" id="{2A506647-722C-4B68-BAA6-F5E1A7433B88}"/>
              </a:ext>
            </a:extLst>
          </p:cNvPr>
          <p:cNvPicPr>
            <a:picLocks noChangeAspect="1"/>
          </p:cNvPicPr>
          <p:nvPr/>
        </p:nvPicPr>
        <p:blipFill>
          <a:blip r:embed="rId3"/>
          <a:stretch>
            <a:fillRect/>
          </a:stretch>
        </p:blipFill>
        <p:spPr>
          <a:xfrm>
            <a:off x="1259240" y="1110754"/>
            <a:ext cx="9673520" cy="4164631"/>
          </a:xfrm>
          <a:prstGeom prst="rect">
            <a:avLst/>
          </a:prstGeom>
        </p:spPr>
      </p:pic>
    </p:spTree>
    <p:extLst>
      <p:ext uri="{BB962C8B-B14F-4D97-AF65-F5344CB8AC3E}">
        <p14:creationId xmlns:p14="http://schemas.microsoft.com/office/powerpoint/2010/main" val="1217296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152401"/>
            <a:ext cx="8229600" cy="576263"/>
          </a:xfrm>
        </p:spPr>
        <p:txBody>
          <a:bodyPr/>
          <a:lstStyle/>
          <a:p>
            <a:pPr eaLnBrk="1" hangingPunct="1"/>
            <a:r>
              <a:rPr lang="en-US" altLang="en-US"/>
              <a:t>Sockets in Java</a:t>
            </a:r>
          </a:p>
        </p:txBody>
      </p:sp>
      <p:sp>
        <p:nvSpPr>
          <p:cNvPr id="115715" name="Rectangle 3"/>
          <p:cNvSpPr>
            <a:spLocks noGrp="1" noChangeArrowheads="1"/>
          </p:cNvSpPr>
          <p:nvPr>
            <p:ph type="body" idx="1"/>
          </p:nvPr>
        </p:nvSpPr>
        <p:spPr>
          <a:xfrm>
            <a:off x="1151792" y="1092812"/>
            <a:ext cx="4721470" cy="4530725"/>
          </a:xfrm>
        </p:spPr>
        <p:txBody>
          <a:bodyPr/>
          <a:lstStyle/>
          <a:p>
            <a:r>
              <a:rPr lang="en-US" altLang="en-US" sz="2400"/>
              <a:t>Three types of sockets</a:t>
            </a:r>
          </a:p>
          <a:p>
            <a:pPr lvl="1"/>
            <a:r>
              <a:rPr lang="en-US" altLang="en-US" sz="2400" b="1">
                <a:solidFill>
                  <a:srgbClr val="0000FF"/>
                </a:solidFill>
              </a:rPr>
              <a:t>Connection-oriented </a:t>
            </a:r>
            <a:r>
              <a:rPr lang="en-US" altLang="en-US" sz="2400"/>
              <a:t>(</a:t>
            </a:r>
            <a:r>
              <a:rPr lang="en-US" altLang="en-US" sz="2400" b="1">
                <a:solidFill>
                  <a:srgbClr val="0000FF"/>
                </a:solidFill>
              </a:rPr>
              <a:t>TCP</a:t>
            </a:r>
            <a:r>
              <a:rPr lang="en-US" altLang="en-US" sz="2400"/>
              <a:t>)</a:t>
            </a:r>
          </a:p>
          <a:p>
            <a:pPr lvl="1"/>
            <a:r>
              <a:rPr lang="en-US" altLang="en-US" sz="2400" b="1">
                <a:solidFill>
                  <a:srgbClr val="0000FF"/>
                </a:solidFill>
              </a:rPr>
              <a:t>Connectionless</a:t>
            </a:r>
            <a:r>
              <a:rPr lang="en-US" altLang="en-US" sz="2400"/>
              <a:t> (</a:t>
            </a:r>
            <a:r>
              <a:rPr lang="en-US" altLang="en-US" sz="2400" b="1">
                <a:solidFill>
                  <a:srgbClr val="0000FF"/>
                </a:solidFill>
              </a:rPr>
              <a:t>UDP</a:t>
            </a:r>
            <a:r>
              <a:rPr lang="en-US" altLang="en-US" sz="2400"/>
              <a:t>)</a:t>
            </a:r>
          </a:p>
          <a:p>
            <a:pPr lvl="1"/>
            <a:r>
              <a:rPr lang="en-US" altLang="en-US" sz="2400" b="1">
                <a:latin typeface="Courier New" pitchFamily="49" charset="0"/>
                <a:cs typeface="Courier New" pitchFamily="49" charset="0"/>
              </a:rPr>
              <a:t>MulticastSocket</a:t>
            </a:r>
            <a:r>
              <a:rPr lang="en-US" altLang="en-US" sz="2400"/>
              <a:t> class– data can be sent to multiple recipients</a:t>
            </a:r>
          </a:p>
          <a:p>
            <a:pPr>
              <a:buFont typeface="Monotype Sorts" pitchFamily="-84" charset="2"/>
              <a:buNone/>
            </a:pPr>
            <a:endParaRPr lang="en-US" altLang="en-US" sz="2400"/>
          </a:p>
          <a:p>
            <a:r>
              <a:rPr lang="en-US" altLang="en-US" sz="2400"/>
              <a:t>Consider this “Date” server:</a:t>
            </a:r>
          </a:p>
          <a:p>
            <a:pPr lvl="1"/>
            <a:endParaRPr lang="en-US" altLang="en-US" sz="2400"/>
          </a:p>
          <a:p>
            <a:endParaRPr lang="en-US" altLang="en-US" sz="2400"/>
          </a:p>
        </p:txBody>
      </p:sp>
      <p:pic>
        <p:nvPicPr>
          <p:cNvPr id="115716" name="Picture 1" descr="Screen Shot 2012-12-04 at 1.11.2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262" y="956111"/>
            <a:ext cx="5360986" cy="55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168276"/>
            <a:ext cx="8229600" cy="576263"/>
          </a:xfrm>
        </p:spPr>
        <p:txBody>
          <a:bodyPr/>
          <a:lstStyle/>
          <a:p>
            <a:pPr eaLnBrk="1" hangingPunct="1"/>
            <a:r>
              <a:rPr lang="en-US" altLang="en-US"/>
              <a:t>Remote Procedure Calls</a:t>
            </a:r>
          </a:p>
        </p:txBody>
      </p:sp>
      <p:sp>
        <p:nvSpPr>
          <p:cNvPr id="117763" name="Rectangle 3"/>
          <p:cNvSpPr>
            <a:spLocks noGrp="1" noChangeArrowheads="1"/>
          </p:cNvSpPr>
          <p:nvPr>
            <p:ph type="body" idx="1"/>
          </p:nvPr>
        </p:nvSpPr>
        <p:spPr>
          <a:xfrm>
            <a:off x="782516" y="1138239"/>
            <a:ext cx="10884876" cy="4867275"/>
          </a:xfrm>
        </p:spPr>
        <p:txBody>
          <a:bodyPr/>
          <a:lstStyle/>
          <a:p>
            <a:r>
              <a:rPr lang="en-US" altLang="en-US" sz="2400"/>
              <a:t>Remote procedure call (RPC</a:t>
            </a:r>
            <a:r>
              <a:rPr lang="zh-CN" altLang="en-US" sz="2400"/>
              <a:t>，</a:t>
            </a:r>
            <a:r>
              <a:rPr lang="zh-CN" altLang="en-US" sz="2400">
                <a:latin typeface="微软雅黑" panose="020B0503020204020204" pitchFamily="34" charset="-122"/>
                <a:ea typeface="微软雅黑" panose="020B0503020204020204" pitchFamily="34" charset="-122"/>
              </a:rPr>
              <a:t>远程过程调用</a:t>
            </a:r>
            <a:r>
              <a:rPr lang="en-US" altLang="en-US" sz="2400"/>
              <a:t>) abstracts procedure calls between processes on networked systems(</a:t>
            </a:r>
            <a:r>
              <a:rPr lang="zh-CN" altLang="en-US" sz="2400"/>
              <a:t>跨越网络，调用远程系统中的过程，这里的过程相当于子程序</a:t>
            </a:r>
            <a:r>
              <a:rPr lang="en-US" altLang="en-US" sz="2400"/>
              <a:t>)</a:t>
            </a:r>
          </a:p>
          <a:p>
            <a:pPr lvl="1"/>
            <a:r>
              <a:rPr lang="en-US" altLang="en-US" sz="2400"/>
              <a:t>Again uses ports(IDs) for service differentiation</a:t>
            </a:r>
          </a:p>
          <a:p>
            <a:r>
              <a:rPr lang="en-US" altLang="en-US" sz="2400" b="1">
                <a:solidFill>
                  <a:srgbClr val="0000FF"/>
                </a:solidFill>
              </a:rPr>
              <a:t>Stubs(</a:t>
            </a:r>
            <a:r>
              <a:rPr lang="zh-CN" altLang="en-US" sz="2400" b="1">
                <a:solidFill>
                  <a:srgbClr val="0000FF"/>
                </a:solidFill>
                <a:latin typeface="微软雅黑" panose="020B0503020204020204" pitchFamily="34" charset="-122"/>
                <a:ea typeface="微软雅黑" panose="020B0503020204020204" pitchFamily="34" charset="-122"/>
              </a:rPr>
              <a:t>存根</a:t>
            </a:r>
            <a:r>
              <a:rPr lang="en-US" altLang="en-US" sz="2400" b="1">
                <a:solidFill>
                  <a:srgbClr val="0000FF"/>
                </a:solidFill>
              </a:rPr>
              <a:t>)</a:t>
            </a:r>
            <a:r>
              <a:rPr lang="en-US" altLang="en-US" sz="2400"/>
              <a:t> – client-side proxy for the actual procedure on the server</a:t>
            </a:r>
          </a:p>
          <a:p>
            <a:r>
              <a:rPr lang="en-US" altLang="en-US" sz="2400"/>
              <a:t>The client-side stub locates the server and </a:t>
            </a:r>
            <a:r>
              <a:rPr lang="en-US" altLang="en-US" sz="2400" b="1">
                <a:solidFill>
                  <a:srgbClr val="0000FF"/>
                </a:solidFill>
              </a:rPr>
              <a:t>marshalls</a:t>
            </a:r>
            <a:r>
              <a:rPr lang="en-US" altLang="en-US" sz="2400"/>
              <a:t> the parameters(</a:t>
            </a:r>
            <a:r>
              <a:rPr lang="zh-CN" altLang="en-US" sz="2400"/>
              <a:t>参数序列化</a:t>
            </a:r>
            <a:r>
              <a:rPr lang="en-US" altLang="en-US" sz="2400"/>
              <a:t>)</a:t>
            </a:r>
          </a:p>
          <a:p>
            <a:r>
              <a:rPr lang="en-US" altLang="en-US" sz="2400"/>
              <a:t>The server-side stub receives this message, unpacks the marshalled parameters(</a:t>
            </a:r>
            <a:r>
              <a:rPr lang="zh-CN" altLang="en-US" sz="2400"/>
              <a:t>参数反序列化</a:t>
            </a:r>
            <a:r>
              <a:rPr lang="en-US" altLang="en-US" sz="2400"/>
              <a:t>), and performs the procedure on the server</a:t>
            </a:r>
          </a:p>
          <a:p>
            <a:r>
              <a:rPr lang="en-US" altLang="en-US" sz="2400"/>
              <a:t>On Windows, stub code compile from specification written in </a:t>
            </a:r>
            <a:r>
              <a:rPr lang="en-US" altLang="en-US" sz="2400" b="1">
                <a:solidFill>
                  <a:srgbClr val="0000FF"/>
                </a:solidFill>
              </a:rPr>
              <a:t>Microsoft Interface Definition Language </a:t>
            </a:r>
            <a:r>
              <a:rPr lang="en-US" altLang="en-US" sz="2400"/>
              <a:t>(</a:t>
            </a:r>
            <a:r>
              <a:rPr lang="en-US" altLang="en-US" sz="2400" b="1">
                <a:solidFill>
                  <a:srgbClr val="0000FF"/>
                </a:solidFill>
              </a:rPr>
              <a:t>MIDL</a:t>
            </a:r>
            <a:r>
              <a:rPr lang="en-US" altLang="en-US" sz="240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454275" y="230188"/>
            <a:ext cx="8229600" cy="576262"/>
          </a:xfrm>
        </p:spPr>
        <p:txBody>
          <a:bodyPr/>
          <a:lstStyle/>
          <a:p>
            <a:pPr eaLnBrk="1" hangingPunct="1"/>
            <a:r>
              <a:rPr lang="en-US" altLang="en-US"/>
              <a:t>Remote Procedure Calls (Cont.)</a:t>
            </a:r>
          </a:p>
        </p:txBody>
      </p:sp>
      <p:sp>
        <p:nvSpPr>
          <p:cNvPr id="119811" name="Rectangle 3"/>
          <p:cNvSpPr>
            <a:spLocks noGrp="1" noChangeArrowheads="1"/>
          </p:cNvSpPr>
          <p:nvPr>
            <p:ph type="body" idx="1"/>
          </p:nvPr>
        </p:nvSpPr>
        <p:spPr>
          <a:xfrm>
            <a:off x="1063870" y="1204302"/>
            <a:ext cx="10383715" cy="4449396"/>
          </a:xfrm>
        </p:spPr>
        <p:txBody>
          <a:bodyPr/>
          <a:lstStyle/>
          <a:p>
            <a:r>
              <a:rPr lang="en-US" altLang="en-US" sz="2800"/>
              <a:t>Data representation handled via </a:t>
            </a:r>
            <a:r>
              <a:rPr lang="en-US" altLang="en-US" sz="2800" b="1">
                <a:solidFill>
                  <a:srgbClr val="0000FF"/>
                </a:solidFill>
              </a:rPr>
              <a:t>External Data Representation </a:t>
            </a:r>
            <a:r>
              <a:rPr lang="en-US" altLang="en-US" sz="2800"/>
              <a:t>(</a:t>
            </a:r>
            <a:r>
              <a:rPr lang="en-US" altLang="en-US" sz="2800" b="1">
                <a:solidFill>
                  <a:srgbClr val="0000FF"/>
                </a:solidFill>
              </a:rPr>
              <a:t>XDL</a:t>
            </a:r>
            <a:r>
              <a:rPr lang="zh-CN" altLang="en-US" sz="2800" b="1">
                <a:solidFill>
                  <a:srgbClr val="0000FF"/>
                </a:solidFill>
              </a:rPr>
              <a:t>，</a:t>
            </a:r>
            <a:r>
              <a:rPr lang="zh-CN" altLang="en-US" sz="2800" b="1">
                <a:solidFill>
                  <a:srgbClr val="0000FF"/>
                </a:solidFill>
                <a:latin typeface="微软雅黑" panose="020B0503020204020204" pitchFamily="34" charset="-122"/>
                <a:ea typeface="微软雅黑" panose="020B0503020204020204" pitchFamily="34" charset="-122"/>
              </a:rPr>
              <a:t>外部数据表示</a:t>
            </a:r>
            <a:r>
              <a:rPr lang="en-US" altLang="en-US" sz="2800"/>
              <a:t>) format to account for different architectures</a:t>
            </a:r>
          </a:p>
          <a:p>
            <a:pPr lvl="1"/>
            <a:r>
              <a:rPr lang="en-US" altLang="en-US" sz="2800" b="1">
                <a:solidFill>
                  <a:srgbClr val="0000FF"/>
                </a:solidFill>
              </a:rPr>
              <a:t>Big-endian </a:t>
            </a:r>
            <a:r>
              <a:rPr lang="en-US" altLang="en-US" sz="2800"/>
              <a:t>and </a:t>
            </a:r>
            <a:r>
              <a:rPr lang="en-US" altLang="en-US" sz="2800" b="1">
                <a:solidFill>
                  <a:srgbClr val="0000FF"/>
                </a:solidFill>
              </a:rPr>
              <a:t>little-endian</a:t>
            </a:r>
          </a:p>
          <a:p>
            <a:r>
              <a:rPr lang="en-US" altLang="en-US" sz="2800"/>
              <a:t>Remote communication has more failure scenarios than local</a:t>
            </a:r>
          </a:p>
          <a:p>
            <a:pPr lvl="1"/>
            <a:r>
              <a:rPr lang="en-US" altLang="en-US" sz="2800"/>
              <a:t>Messages can be delivered </a:t>
            </a:r>
            <a:r>
              <a:rPr lang="en-US" altLang="en-US" sz="2800" b="1" i="1"/>
              <a:t>exactly once </a:t>
            </a:r>
            <a:r>
              <a:rPr lang="en-US" altLang="en-US" sz="2800"/>
              <a:t>rather than </a:t>
            </a:r>
            <a:r>
              <a:rPr lang="en-US" altLang="en-US" sz="2800" b="1" i="1"/>
              <a:t>at most once</a:t>
            </a:r>
          </a:p>
          <a:p>
            <a:r>
              <a:rPr lang="en-US" altLang="en-US" sz="2800"/>
              <a:t>OS typically provides a rendezvous (or </a:t>
            </a:r>
            <a:r>
              <a:rPr lang="en-US" altLang="en-US" sz="2800" b="1">
                <a:solidFill>
                  <a:srgbClr val="0000FF"/>
                </a:solidFill>
              </a:rPr>
              <a:t>matchmaker</a:t>
            </a:r>
            <a:r>
              <a:rPr lang="en-US" altLang="en-US" sz="2800"/>
              <a:t>) service to connect client and server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81200" y="136526"/>
            <a:ext cx="8229600" cy="576263"/>
          </a:xfrm>
        </p:spPr>
        <p:txBody>
          <a:bodyPr/>
          <a:lstStyle/>
          <a:p>
            <a:pPr eaLnBrk="1" hangingPunct="1"/>
            <a:r>
              <a:rPr lang="en-US" altLang="en-US"/>
              <a:t>Execution of RPC</a:t>
            </a:r>
          </a:p>
        </p:txBody>
      </p:sp>
      <p:pic>
        <p:nvPicPr>
          <p:cNvPr id="121859" name="Picture 6"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593" y="881064"/>
            <a:ext cx="6488722"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981200" y="182563"/>
            <a:ext cx="8229600" cy="576262"/>
          </a:xfrm>
        </p:spPr>
        <p:txBody>
          <a:bodyPr/>
          <a:lstStyle/>
          <a:p>
            <a:pPr eaLnBrk="1" hangingPunct="1"/>
            <a:r>
              <a:rPr lang="en-US" altLang="en-US"/>
              <a:t>Pipes(</a:t>
            </a:r>
            <a:r>
              <a:rPr lang="zh-CN" altLang="en-US">
                <a:latin typeface="微软雅黑" panose="020B0503020204020204" pitchFamily="34" charset="-122"/>
                <a:ea typeface="微软雅黑" panose="020B0503020204020204" pitchFamily="34" charset="-122"/>
              </a:rPr>
              <a:t>管道</a:t>
            </a:r>
            <a:r>
              <a:rPr lang="en-US" altLang="en-US"/>
              <a:t>)(OSC9 &amp; OSC10)</a:t>
            </a:r>
          </a:p>
        </p:txBody>
      </p:sp>
      <p:sp>
        <p:nvSpPr>
          <p:cNvPr id="123907" name="Rectangle 3"/>
          <p:cNvSpPr>
            <a:spLocks noGrp="1" noChangeArrowheads="1"/>
          </p:cNvSpPr>
          <p:nvPr>
            <p:ph type="body" idx="1"/>
          </p:nvPr>
        </p:nvSpPr>
        <p:spPr>
          <a:xfrm>
            <a:off x="984738" y="995853"/>
            <a:ext cx="10357338" cy="5466731"/>
          </a:xfrm>
        </p:spPr>
        <p:txBody>
          <a:bodyPr/>
          <a:lstStyle/>
          <a:p>
            <a:r>
              <a:rPr lang="en-US" altLang="en-US" sz="2400" dirty="0"/>
              <a:t>Acts as a conduit allowing two processes to communicate</a:t>
            </a:r>
          </a:p>
          <a:p>
            <a:r>
              <a:rPr lang="en-US" altLang="en-US" sz="2400" dirty="0"/>
              <a:t>Issues:</a:t>
            </a:r>
          </a:p>
          <a:p>
            <a:pPr lvl="1"/>
            <a:r>
              <a:rPr lang="en-US" altLang="en-US" sz="2400" dirty="0"/>
              <a:t>Is communication unidirectional or bidirectional?</a:t>
            </a:r>
          </a:p>
          <a:p>
            <a:pPr lvl="1"/>
            <a:r>
              <a:rPr lang="en-US" altLang="en-US" sz="2400" dirty="0"/>
              <a:t>In the case of two-way communication, is it half or full-duplex?</a:t>
            </a:r>
          </a:p>
          <a:p>
            <a:pPr lvl="1"/>
            <a:r>
              <a:rPr lang="en-US" altLang="en-US" sz="2400" dirty="0"/>
              <a:t>Must there exist a relationship (i.e., </a:t>
            </a:r>
            <a:r>
              <a:rPr lang="en-US" altLang="en-US" sz="2400" b="1" i="1" dirty="0"/>
              <a:t>parent-child</a:t>
            </a:r>
            <a:r>
              <a:rPr lang="en-US" altLang="en-US" sz="2400" dirty="0"/>
              <a:t>) between the communicating processes?</a:t>
            </a:r>
          </a:p>
          <a:p>
            <a:pPr lvl="1"/>
            <a:r>
              <a:rPr lang="en-US" altLang="en-US" sz="2400" dirty="0"/>
              <a:t>Can the pipes be used over a network?</a:t>
            </a:r>
          </a:p>
          <a:p>
            <a:r>
              <a:rPr lang="en-US" altLang="en-US" sz="2400" b="1" dirty="0">
                <a:solidFill>
                  <a:srgbClr val="006699"/>
                </a:solidFill>
              </a:rPr>
              <a:t>Ordinary pipes(</a:t>
            </a:r>
            <a:r>
              <a:rPr lang="zh-CN" altLang="en-US" sz="2400" b="1" dirty="0">
                <a:solidFill>
                  <a:srgbClr val="006699"/>
                </a:solidFill>
                <a:latin typeface="微软雅黑" panose="020B0503020204020204" pitchFamily="34" charset="-122"/>
                <a:ea typeface="微软雅黑" panose="020B0503020204020204" pitchFamily="34" charset="-122"/>
              </a:rPr>
              <a:t>普通管道</a:t>
            </a:r>
            <a:r>
              <a:rPr lang="en-US" altLang="en-US" sz="2400" b="1" dirty="0">
                <a:solidFill>
                  <a:srgbClr val="006699"/>
                </a:solidFill>
              </a:rPr>
              <a:t>) </a:t>
            </a:r>
            <a:r>
              <a:rPr lang="en-US" altLang="en-US" sz="2400" dirty="0"/>
              <a:t>– cannot be accessed  from outside the process that created it. Typically, a parent process creates a pipe and uses it to communicate with a child process that it created. </a:t>
            </a:r>
          </a:p>
          <a:p>
            <a:r>
              <a:rPr lang="en-US" altLang="en-US" sz="2400" b="1" dirty="0">
                <a:solidFill>
                  <a:srgbClr val="006699"/>
                </a:solidFill>
              </a:rPr>
              <a:t>Named pipes(</a:t>
            </a:r>
            <a:r>
              <a:rPr lang="zh-CN" altLang="en-US" sz="2400" b="1" dirty="0">
                <a:solidFill>
                  <a:srgbClr val="006699"/>
                </a:solidFill>
                <a:latin typeface="微软雅黑" panose="020B0503020204020204" pitchFamily="34" charset="-122"/>
                <a:ea typeface="微软雅黑" panose="020B0503020204020204" pitchFamily="34" charset="-122"/>
              </a:rPr>
              <a:t>命名管道</a:t>
            </a:r>
            <a:r>
              <a:rPr lang="en-US" altLang="en-US" sz="2400" b="1" dirty="0">
                <a:solidFill>
                  <a:srgbClr val="006699"/>
                </a:solidFill>
              </a:rPr>
              <a:t>) </a:t>
            </a:r>
            <a:r>
              <a:rPr lang="en-US" altLang="en-US" sz="2400" dirty="0"/>
              <a:t>– can be accessed without a parent-child relationship.</a:t>
            </a:r>
          </a:p>
          <a:p>
            <a:pPr>
              <a:buFont typeface="Monotype Sorts" pitchFamily="-84" charset="2"/>
              <a:buNone/>
            </a:pPr>
            <a:endParaRPr lang="en-US" altLang="en-US" sz="2400" dirty="0"/>
          </a:p>
          <a:p>
            <a:pPr lvl="1"/>
            <a:endParaRPr lang="en-US"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6"/>
          <p:cNvSpPr>
            <a:spLocks noGrp="1" noChangeArrowheads="1"/>
          </p:cNvSpPr>
          <p:nvPr>
            <p:ph type="title"/>
          </p:nvPr>
        </p:nvSpPr>
        <p:spPr>
          <a:xfrm>
            <a:off x="1981200" y="130176"/>
            <a:ext cx="8229600" cy="576263"/>
          </a:xfrm>
        </p:spPr>
        <p:txBody>
          <a:bodyPr/>
          <a:lstStyle/>
          <a:p>
            <a:r>
              <a:rPr lang="en-US" altLang="en-US"/>
              <a:t>Ordinary Pipes(</a:t>
            </a:r>
            <a:r>
              <a:rPr lang="zh-CN" altLang="en-US">
                <a:latin typeface="微软雅黑" panose="020B0503020204020204" pitchFamily="34" charset="-122"/>
                <a:ea typeface="微软雅黑" panose="020B0503020204020204" pitchFamily="34" charset="-122"/>
              </a:rPr>
              <a:t>普通管道</a:t>
            </a:r>
            <a:r>
              <a:rPr lang="en-US" altLang="en-US"/>
              <a:t>)</a:t>
            </a:r>
          </a:p>
        </p:txBody>
      </p:sp>
      <p:sp>
        <p:nvSpPr>
          <p:cNvPr id="54275" name="Content Placeholder 7">
            <a:extLst>
              <a:ext uri="{FF2B5EF4-FFF2-40B4-BE49-F238E27FC236}">
                <a16:creationId xmlns:a16="http://schemas.microsoft.com/office/drawing/2014/main" id="{D9D01C59-DAB2-4A65-B1D0-871AFC1EB2F6}"/>
              </a:ext>
            </a:extLst>
          </p:cNvPr>
          <p:cNvSpPr>
            <a:spLocks noGrp="1"/>
          </p:cNvSpPr>
          <p:nvPr>
            <p:ph idx="1"/>
          </p:nvPr>
        </p:nvSpPr>
        <p:spPr>
          <a:xfrm>
            <a:off x="1406769" y="1138239"/>
            <a:ext cx="9451731" cy="5288938"/>
          </a:xfrm>
        </p:spPr>
        <p:txBody>
          <a:bodyPr/>
          <a:lstStyle/>
          <a:p>
            <a:pPr>
              <a:buFont typeface="Wingdings" panose="05000000000000000000" pitchFamily="2" charset="2"/>
              <a:buChar char="n"/>
              <a:defRPr/>
            </a:pPr>
            <a:r>
              <a:rPr lang="en-US" sz="2000" dirty="0">
                <a:ea typeface="ＭＳ Ｐゴシック" charset="0"/>
                <a:cs typeface="ＭＳ Ｐゴシック" charset="0"/>
              </a:rPr>
              <a:t>Ordinary Pipes</a:t>
            </a:r>
            <a:r>
              <a:rPr lang="en-US" sz="2000" b="1" dirty="0">
                <a:ea typeface="ＭＳ Ｐゴシック" charset="0"/>
                <a:cs typeface="ＭＳ Ｐゴシック" charset="0"/>
              </a:rPr>
              <a:t> </a:t>
            </a:r>
            <a:r>
              <a:rPr lang="en-US" sz="2000" dirty="0">
                <a:ea typeface="ＭＳ Ｐゴシック" charset="0"/>
                <a:cs typeface="ＭＳ Ｐゴシック" charset="0"/>
              </a:rPr>
              <a:t>allow communication in standard producer-consumer style</a:t>
            </a:r>
          </a:p>
          <a:p>
            <a:pPr>
              <a:buFont typeface="Wingdings" panose="05000000000000000000" pitchFamily="2" charset="2"/>
              <a:buChar char="n"/>
              <a:defRPr/>
            </a:pPr>
            <a:r>
              <a:rPr lang="en-US" sz="2000" dirty="0">
                <a:ea typeface="ＭＳ Ｐゴシック" charset="0"/>
                <a:cs typeface="ＭＳ Ｐゴシック" charset="0"/>
              </a:rPr>
              <a:t>Producer writes to one end (the </a:t>
            </a:r>
            <a:r>
              <a:rPr lang="en-US" sz="2000" b="1" dirty="0">
                <a:solidFill>
                  <a:srgbClr val="0000FF"/>
                </a:solidFill>
                <a:ea typeface="ＭＳ Ｐゴシック" charset="0"/>
                <a:cs typeface="ＭＳ Ｐゴシック" charset="0"/>
              </a:rPr>
              <a:t>write-end </a:t>
            </a:r>
            <a:r>
              <a:rPr lang="en-US" sz="2000" dirty="0">
                <a:ea typeface="ＭＳ Ｐゴシック" charset="0"/>
                <a:cs typeface="ＭＳ Ｐゴシック" charset="0"/>
              </a:rPr>
              <a:t>of the pipe)</a:t>
            </a:r>
          </a:p>
          <a:p>
            <a:pPr>
              <a:buFont typeface="Wingdings" panose="05000000000000000000" pitchFamily="2" charset="2"/>
              <a:buChar char="n"/>
              <a:defRPr/>
            </a:pPr>
            <a:r>
              <a:rPr lang="en-US" sz="2000" dirty="0">
                <a:ea typeface="ＭＳ Ｐゴシック" charset="0"/>
                <a:cs typeface="ＭＳ Ｐゴシック" charset="0"/>
              </a:rPr>
              <a:t>Consumer reads from the other end (the </a:t>
            </a:r>
            <a:r>
              <a:rPr lang="en-US" sz="2000" b="1" dirty="0">
                <a:solidFill>
                  <a:srgbClr val="0000FF"/>
                </a:solidFill>
                <a:ea typeface="ＭＳ Ｐゴシック" charset="0"/>
                <a:cs typeface="ＭＳ Ｐゴシック" charset="0"/>
              </a:rPr>
              <a:t>read-end</a:t>
            </a:r>
            <a:r>
              <a:rPr lang="en-US" sz="2000" i="1" dirty="0">
                <a:ea typeface="ＭＳ Ｐゴシック" charset="0"/>
                <a:cs typeface="ＭＳ Ｐゴシック" charset="0"/>
              </a:rPr>
              <a:t> </a:t>
            </a:r>
            <a:r>
              <a:rPr lang="en-US" sz="2000" dirty="0">
                <a:ea typeface="ＭＳ Ｐゴシック" charset="0"/>
                <a:cs typeface="ＭＳ Ｐゴシック" charset="0"/>
              </a:rPr>
              <a:t>of the pipe)</a:t>
            </a:r>
          </a:p>
          <a:p>
            <a:pPr>
              <a:buFont typeface="Wingdings" panose="05000000000000000000" pitchFamily="2" charset="2"/>
              <a:buChar char="n"/>
              <a:defRPr/>
            </a:pPr>
            <a:r>
              <a:rPr lang="en-US" sz="2000" dirty="0">
                <a:ea typeface="ＭＳ Ｐゴシック" charset="0"/>
                <a:cs typeface="ＭＳ Ｐゴシック" charset="0"/>
              </a:rPr>
              <a:t>Ordinary pipes are therefore </a:t>
            </a:r>
            <a:r>
              <a:rPr lang="en-US" sz="2000" b="1" dirty="0">
                <a:solidFill>
                  <a:srgbClr val="0070C0"/>
                </a:solidFill>
                <a:ea typeface="ＭＳ Ｐゴシック" charset="0"/>
                <a:cs typeface="ＭＳ Ｐゴシック" charset="0"/>
              </a:rPr>
              <a:t>unidirectional</a:t>
            </a:r>
          </a:p>
          <a:p>
            <a:pPr>
              <a:buFont typeface="Wingdings" panose="05000000000000000000" pitchFamily="2" charset="2"/>
              <a:buChar char="n"/>
              <a:defRPr/>
            </a:pPr>
            <a:r>
              <a:rPr lang="en-US" sz="2000" dirty="0">
                <a:ea typeface="ＭＳ Ｐゴシック" charset="0"/>
                <a:cs typeface="ＭＳ Ｐゴシック" charset="0"/>
              </a:rPr>
              <a:t>Require parent-child relationship between communicating processes</a:t>
            </a:r>
          </a:p>
          <a:p>
            <a:pPr>
              <a:buFont typeface="Wingdings" panose="05000000000000000000" pitchFamily="2" charset="2"/>
              <a:buChar char="n"/>
              <a:defRPr/>
            </a:pPr>
            <a:r>
              <a:rPr lang="en-US" sz="2000" dirty="0">
                <a:ea typeface="ＭＳ Ｐゴシック" charset="0"/>
                <a:cs typeface="ＭＳ Ｐゴシック" charset="0"/>
              </a:rPr>
              <a:t>Windows calls these </a:t>
            </a:r>
            <a:r>
              <a:rPr lang="en-US" sz="2000" b="1" dirty="0">
                <a:solidFill>
                  <a:srgbClr val="0000FF"/>
                </a:solidFill>
                <a:ea typeface="ＭＳ Ｐゴシック" charset="0"/>
                <a:cs typeface="ＭＳ Ｐゴシック" charset="0"/>
              </a:rPr>
              <a:t>anonymous pipes</a:t>
            </a:r>
          </a:p>
          <a:p>
            <a:pPr>
              <a:buFont typeface="Wingdings" panose="05000000000000000000" pitchFamily="2" charset="2"/>
              <a:buChar char="n"/>
              <a:defRPr/>
            </a:pPr>
            <a:r>
              <a:rPr lang="en-US" sz="2000" dirty="0">
                <a:ea typeface="ＭＳ Ｐゴシック" charset="0"/>
                <a:cs typeface="ＭＳ Ｐゴシック" charset="0"/>
              </a:rPr>
              <a:t>See Unix and Windows code samples </a:t>
            </a:r>
            <a:r>
              <a:rPr lang="en-US" sz="2000">
                <a:ea typeface="ＭＳ Ｐゴシック" charset="0"/>
                <a:cs typeface="ＭＳ Ｐゴシック" charset="0"/>
              </a:rPr>
              <a:t>in textbook(9</a:t>
            </a:r>
            <a:r>
              <a:rPr lang="en-US" sz="2000" baseline="30000">
                <a:ea typeface="ＭＳ Ｐゴシック" charset="0"/>
                <a:cs typeface="ＭＳ Ｐゴシック" charset="0"/>
              </a:rPr>
              <a:t>th</a:t>
            </a:r>
            <a:r>
              <a:rPr lang="en-US" sz="2000">
                <a:ea typeface="ＭＳ Ｐゴシック" charset="0"/>
                <a:cs typeface="ＭＳ Ｐゴシック" charset="0"/>
              </a:rPr>
              <a:t> &amp; 10</a:t>
            </a:r>
            <a:r>
              <a:rPr lang="en-US" sz="2000" baseline="30000">
                <a:ea typeface="ＭＳ Ｐゴシック" charset="0"/>
                <a:cs typeface="ＭＳ Ｐゴシック" charset="0"/>
              </a:rPr>
              <a:t>th</a:t>
            </a:r>
            <a:r>
              <a:rPr lang="en-US" sz="2000">
                <a:ea typeface="ＭＳ Ｐゴシック" charset="0"/>
                <a:cs typeface="ＭＳ Ｐゴシック" charset="0"/>
              </a:rPr>
              <a:t> ed.)</a:t>
            </a: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p:txBody>
      </p:sp>
      <p:pic>
        <p:nvPicPr>
          <p:cNvPr id="4" name="图片 3">
            <a:extLst>
              <a:ext uri="{FF2B5EF4-FFF2-40B4-BE49-F238E27FC236}">
                <a16:creationId xmlns:a16="http://schemas.microsoft.com/office/drawing/2014/main" id="{2DB91C2A-D3FA-4609-A257-93521F5CB97E}"/>
              </a:ext>
            </a:extLst>
          </p:cNvPr>
          <p:cNvPicPr>
            <a:picLocks noChangeAspect="1"/>
          </p:cNvPicPr>
          <p:nvPr/>
        </p:nvPicPr>
        <p:blipFill>
          <a:blip r:embed="rId3"/>
          <a:stretch>
            <a:fillRect/>
          </a:stretch>
        </p:blipFill>
        <p:spPr>
          <a:xfrm>
            <a:off x="2356338" y="4347955"/>
            <a:ext cx="6602291" cy="244141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6"/>
          <p:cNvSpPr>
            <a:spLocks noGrp="1" noChangeArrowheads="1"/>
          </p:cNvSpPr>
          <p:nvPr>
            <p:ph type="title"/>
          </p:nvPr>
        </p:nvSpPr>
        <p:spPr>
          <a:xfrm>
            <a:off x="1997075" y="152401"/>
            <a:ext cx="8229600" cy="576263"/>
          </a:xfrm>
        </p:spPr>
        <p:txBody>
          <a:bodyPr/>
          <a:lstStyle/>
          <a:p>
            <a:r>
              <a:rPr lang="en-US" altLang="en-US"/>
              <a:t>Named Pipes</a:t>
            </a:r>
            <a:r>
              <a:rPr lang="en-US" altLang="zh-CN"/>
              <a:t>(</a:t>
            </a:r>
            <a:r>
              <a:rPr lang="zh-CN" altLang="en-US">
                <a:latin typeface="微软雅黑" panose="020B0503020204020204" pitchFamily="34" charset="-122"/>
                <a:ea typeface="微软雅黑" panose="020B0503020204020204" pitchFamily="34" charset="-122"/>
              </a:rPr>
              <a:t>命名管道</a:t>
            </a:r>
            <a:r>
              <a:rPr lang="en-US" altLang="zh-CN"/>
              <a:t>) </a:t>
            </a:r>
            <a:endParaRPr lang="en-US" altLang="en-US"/>
          </a:p>
        </p:txBody>
      </p:sp>
      <p:sp>
        <p:nvSpPr>
          <p:cNvPr id="128003" name="Content Placeholder 7"/>
          <p:cNvSpPr>
            <a:spLocks noGrp="1" noChangeArrowheads="1"/>
          </p:cNvSpPr>
          <p:nvPr>
            <p:ph idx="1"/>
          </p:nvPr>
        </p:nvSpPr>
        <p:spPr>
          <a:xfrm>
            <a:off x="1011115" y="1092812"/>
            <a:ext cx="10304586" cy="4530725"/>
          </a:xfrm>
        </p:spPr>
        <p:txBody>
          <a:bodyPr/>
          <a:lstStyle/>
          <a:p>
            <a:r>
              <a:rPr lang="en-US" altLang="en-US" sz="3200" dirty="0">
                <a:solidFill>
                  <a:srgbClr val="0070C0"/>
                </a:solidFill>
              </a:rPr>
              <a:t>Named Pipes </a:t>
            </a:r>
            <a:r>
              <a:rPr lang="en-US" altLang="en-US" sz="3200" dirty="0"/>
              <a:t>are more powerful than ordinary pipes</a:t>
            </a:r>
          </a:p>
          <a:p>
            <a:r>
              <a:rPr lang="en-US" altLang="en-US" sz="3200" dirty="0"/>
              <a:t>Communication is </a:t>
            </a:r>
            <a:r>
              <a:rPr lang="en-US" altLang="en-US" sz="3200" b="1" dirty="0">
                <a:solidFill>
                  <a:srgbClr val="0070C0"/>
                </a:solidFill>
              </a:rPr>
              <a:t>bidirectional</a:t>
            </a:r>
          </a:p>
          <a:p>
            <a:r>
              <a:rPr lang="en-US" altLang="en-US" sz="3200" dirty="0"/>
              <a:t>No parent-child relationship is necessary between the communicating processes</a:t>
            </a:r>
          </a:p>
          <a:p>
            <a:r>
              <a:rPr lang="en-US" altLang="en-US" sz="3200" dirty="0"/>
              <a:t>Several processes can use the named pipe for communication</a:t>
            </a:r>
          </a:p>
          <a:p>
            <a:r>
              <a:rPr lang="en-US" altLang="en-US" sz="3200" dirty="0"/>
              <a:t>Provided on both UNIX and Windows systems</a:t>
            </a:r>
          </a:p>
          <a:p>
            <a:endParaRPr lang="en-US" altLang="en-US" sz="3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F66D5-4D9A-40EC-AD14-534B96E3B1E7}"/>
              </a:ext>
            </a:extLst>
          </p:cNvPr>
          <p:cNvSpPr>
            <a:spLocks noGrp="1"/>
          </p:cNvSpPr>
          <p:nvPr>
            <p:ph type="title"/>
          </p:nvPr>
        </p:nvSpPr>
        <p:spPr/>
        <p:txBody>
          <a:bodyPr/>
          <a:lstStyle/>
          <a:p>
            <a:r>
              <a:rPr lang="en-US" altLang="zh-CN"/>
              <a:t>Summary 1/4</a:t>
            </a:r>
            <a:endParaRPr lang="zh-CN" altLang="en-US"/>
          </a:p>
        </p:txBody>
      </p:sp>
      <p:sp>
        <p:nvSpPr>
          <p:cNvPr id="3" name="内容占位符 2">
            <a:extLst>
              <a:ext uri="{FF2B5EF4-FFF2-40B4-BE49-F238E27FC236}">
                <a16:creationId xmlns:a16="http://schemas.microsoft.com/office/drawing/2014/main" id="{3C1C326D-70CF-4AC4-B788-ECFDC150D1A1}"/>
              </a:ext>
            </a:extLst>
          </p:cNvPr>
          <p:cNvSpPr>
            <a:spLocks noGrp="1"/>
          </p:cNvSpPr>
          <p:nvPr>
            <p:ph idx="1"/>
          </p:nvPr>
        </p:nvSpPr>
        <p:spPr>
          <a:xfrm>
            <a:off x="609600" y="1233488"/>
            <a:ext cx="10972799" cy="4929805"/>
          </a:xfrm>
        </p:spPr>
        <p:txBody>
          <a:bodyPr/>
          <a:lstStyle/>
          <a:p>
            <a:r>
              <a:rPr lang="en-US" altLang="zh-CN" sz="2800" dirty="0"/>
              <a:t>A process is a program in execution, and the status of the current activity of a process is represented by the program counter, as well as other registers.</a:t>
            </a:r>
          </a:p>
          <a:p>
            <a:r>
              <a:rPr lang="en-US" altLang="zh-CN" sz="2800" dirty="0"/>
              <a:t>The layout of a process in memory is represented by four different sections: (1) text, (2) data, (3) heap, and (4) stack.</a:t>
            </a:r>
          </a:p>
          <a:p>
            <a:r>
              <a:rPr lang="en-US" altLang="zh-CN" sz="2800" dirty="0"/>
              <a:t>As a process executes, it changes state. There are five states of a process: (1) new, </a:t>
            </a:r>
            <a:r>
              <a:rPr lang="en-US" altLang="zh-CN" sz="2800" b="1" dirty="0">
                <a:solidFill>
                  <a:srgbClr val="006699"/>
                </a:solidFill>
              </a:rPr>
              <a:t>(2) ready, (3) running, (4) waiting(blocking)</a:t>
            </a:r>
            <a:r>
              <a:rPr lang="en-US" altLang="zh-CN" sz="2800" dirty="0"/>
              <a:t>, and (5) terminated.</a:t>
            </a:r>
          </a:p>
          <a:p>
            <a:r>
              <a:rPr lang="en-US" altLang="zh-CN" sz="2800" dirty="0"/>
              <a:t>A process control block (PCB) is the kernel data structure that represents a process in an operating system.</a:t>
            </a:r>
          </a:p>
        </p:txBody>
      </p:sp>
    </p:spTree>
    <p:extLst>
      <p:ext uri="{BB962C8B-B14F-4D97-AF65-F5344CB8AC3E}">
        <p14:creationId xmlns:p14="http://schemas.microsoft.com/office/powerpoint/2010/main" val="41135317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F66D5-4D9A-40EC-AD14-534B96E3B1E7}"/>
              </a:ext>
            </a:extLst>
          </p:cNvPr>
          <p:cNvSpPr>
            <a:spLocks noGrp="1"/>
          </p:cNvSpPr>
          <p:nvPr>
            <p:ph type="title"/>
          </p:nvPr>
        </p:nvSpPr>
        <p:spPr/>
        <p:txBody>
          <a:bodyPr/>
          <a:lstStyle/>
          <a:p>
            <a:r>
              <a:rPr lang="en-US" altLang="zh-CN"/>
              <a:t>Summary 2/4</a:t>
            </a:r>
            <a:endParaRPr lang="zh-CN" altLang="en-US"/>
          </a:p>
        </p:txBody>
      </p:sp>
      <p:sp>
        <p:nvSpPr>
          <p:cNvPr id="3" name="内容占位符 2">
            <a:extLst>
              <a:ext uri="{FF2B5EF4-FFF2-40B4-BE49-F238E27FC236}">
                <a16:creationId xmlns:a16="http://schemas.microsoft.com/office/drawing/2014/main" id="{3C1C326D-70CF-4AC4-B788-ECFDC150D1A1}"/>
              </a:ext>
            </a:extLst>
          </p:cNvPr>
          <p:cNvSpPr>
            <a:spLocks noGrp="1"/>
          </p:cNvSpPr>
          <p:nvPr>
            <p:ph idx="1"/>
          </p:nvPr>
        </p:nvSpPr>
        <p:spPr/>
        <p:txBody>
          <a:bodyPr/>
          <a:lstStyle/>
          <a:p>
            <a:r>
              <a:rPr lang="en-US" altLang="zh-CN" sz="2800"/>
              <a:t>The role of the process scheduler is to select an available process to run on a CPU.</a:t>
            </a:r>
          </a:p>
          <a:p>
            <a:r>
              <a:rPr lang="en-US" altLang="zh-CN" sz="2800"/>
              <a:t>An operating system performs a context switch when it switches from running one process to running another.</a:t>
            </a:r>
          </a:p>
          <a:p>
            <a:r>
              <a:rPr lang="en-US" altLang="zh-CN" sz="2800"/>
              <a:t>The fork() and CreateProcess() system calls are used to create processes on UNIX and Windows systems, respectively.</a:t>
            </a:r>
          </a:p>
          <a:p>
            <a:r>
              <a:rPr lang="en-US" altLang="zh-CN" sz="2800"/>
              <a:t>When shared memory is used for communication between processes, two (or more) processes share the same region of memory. POSIX provides an API for shared memory.</a:t>
            </a:r>
          </a:p>
          <a:p>
            <a:endParaRPr lang="zh-CN" altLang="en-US" sz="2800"/>
          </a:p>
        </p:txBody>
      </p:sp>
    </p:spTree>
    <p:extLst>
      <p:ext uri="{BB962C8B-B14F-4D97-AF65-F5344CB8AC3E}">
        <p14:creationId xmlns:p14="http://schemas.microsoft.com/office/powerpoint/2010/main" val="36156163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198CD-EB55-4DA6-9EEA-657D085F9449}"/>
              </a:ext>
            </a:extLst>
          </p:cNvPr>
          <p:cNvSpPr>
            <a:spLocks noGrp="1"/>
          </p:cNvSpPr>
          <p:nvPr>
            <p:ph type="title"/>
          </p:nvPr>
        </p:nvSpPr>
        <p:spPr/>
        <p:txBody>
          <a:bodyPr/>
          <a:lstStyle/>
          <a:p>
            <a:r>
              <a:rPr lang="en-US" altLang="zh-CN"/>
              <a:t>Summary 3/4</a:t>
            </a:r>
            <a:endParaRPr lang="zh-CN" altLang="en-US"/>
          </a:p>
        </p:txBody>
      </p:sp>
      <p:sp>
        <p:nvSpPr>
          <p:cNvPr id="3" name="内容占位符 2">
            <a:extLst>
              <a:ext uri="{FF2B5EF4-FFF2-40B4-BE49-F238E27FC236}">
                <a16:creationId xmlns:a16="http://schemas.microsoft.com/office/drawing/2014/main" id="{9136F3DB-1E2F-4EC5-8E31-28B72F5B01D4}"/>
              </a:ext>
            </a:extLst>
          </p:cNvPr>
          <p:cNvSpPr>
            <a:spLocks noGrp="1"/>
          </p:cNvSpPr>
          <p:nvPr>
            <p:ph idx="1"/>
          </p:nvPr>
        </p:nvSpPr>
        <p:spPr>
          <a:xfrm>
            <a:off x="609600" y="934551"/>
            <a:ext cx="10972800" cy="5145087"/>
          </a:xfrm>
        </p:spPr>
        <p:txBody>
          <a:bodyPr/>
          <a:lstStyle/>
          <a:p>
            <a:r>
              <a:rPr lang="en-US" altLang="zh-CN" sz="2400"/>
              <a:t>Two processes may communicate by exchanging messages with one another using message passing. The Mach operating system uses message passing as its primary form of interprocess communication. Windows provides a form of message passing as well.</a:t>
            </a:r>
          </a:p>
          <a:p>
            <a:r>
              <a:rPr lang="en-US" altLang="zh-CN" sz="2400"/>
              <a:t>A pipe provides a conduit for two processes to communicate. There are two forms of pipes, ordinary and named. Ordinary pipes are designed for communication between processes that have a parent–child relationship. Named pipes are more general and allow several processes to communicate.</a:t>
            </a:r>
          </a:p>
          <a:p>
            <a:r>
              <a:rPr lang="en-US" altLang="zh-CN" sz="2400"/>
              <a:t>UNIX systems provide ordinary pipes through the pipe() system call. Ordinary pipes have a read end and a write end. A parent process can, for example, send data to the pipe using its write end, and the child process can read it from its read end</a:t>
            </a:r>
            <a:r>
              <a:rPr lang="zh-CN" altLang="en-US" sz="2400"/>
              <a:t>，</a:t>
            </a:r>
            <a:r>
              <a:rPr lang="en-US" altLang="zh-CN" sz="2400"/>
              <a:t>and vice verse. Named pipes in UNIX are termed FIFOs.</a:t>
            </a:r>
            <a:endParaRPr lang="zh-CN" altLang="en-US" sz="2400"/>
          </a:p>
        </p:txBody>
      </p:sp>
    </p:spTree>
    <p:extLst>
      <p:ext uri="{BB962C8B-B14F-4D97-AF65-F5344CB8AC3E}">
        <p14:creationId xmlns:p14="http://schemas.microsoft.com/office/powerpoint/2010/main" val="1645270587"/>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17399</TotalTime>
  <Words>11253</Words>
  <Application>Microsoft Office PowerPoint</Application>
  <PresentationFormat>宽屏</PresentationFormat>
  <Paragraphs>1393</Paragraphs>
  <Slides>105</Slides>
  <Notes>84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105</vt:i4>
      </vt:variant>
    </vt:vector>
  </HeadingPairs>
  <TitlesOfParts>
    <vt:vector size="122" baseType="lpstr">
      <vt:lpstr>Monaco</vt:lpstr>
      <vt:lpstr>Monotype Sorts</vt:lpstr>
      <vt:lpstr>MS Gothic</vt:lpstr>
      <vt:lpstr>ＭＳ Ｐゴシック</vt:lpstr>
      <vt:lpstr>ＭＳ Ｐゴシック</vt:lpstr>
      <vt:lpstr>华文楷体</vt:lpstr>
      <vt:lpstr>宋体</vt:lpstr>
      <vt:lpstr>微软雅黑</vt:lpstr>
      <vt:lpstr>Arial</vt:lpstr>
      <vt:lpstr>Courier New</vt:lpstr>
      <vt:lpstr>Helvetica</vt:lpstr>
      <vt:lpstr>Symbol</vt:lpstr>
      <vt:lpstr>Times New Roman</vt:lpstr>
      <vt:lpstr>Verdana</vt:lpstr>
      <vt:lpstr>Webdings</vt:lpstr>
      <vt:lpstr>Wingdings</vt:lpstr>
      <vt:lpstr>os-8</vt:lpstr>
      <vt:lpstr>Chapter 3: Processes</vt:lpstr>
      <vt:lpstr>Three/Four Key Components of an OS</vt:lpstr>
      <vt:lpstr>Objectives</vt:lpstr>
      <vt:lpstr>Chapter 3:  Processes</vt:lpstr>
      <vt:lpstr>3.1 Process Concept</vt:lpstr>
      <vt:lpstr>Process Concept (Cont.)</vt:lpstr>
      <vt:lpstr>Process in Memory</vt:lpstr>
      <vt:lpstr>Process State 1/2</vt:lpstr>
      <vt:lpstr>Process State 2/2</vt:lpstr>
      <vt:lpstr>Process Control Block (PCB)</vt:lpstr>
      <vt:lpstr>CPU Switch From Process to Process</vt:lpstr>
      <vt:lpstr>Threads</vt:lpstr>
      <vt:lpstr>*Process Representation in Linux</vt:lpstr>
      <vt:lpstr>3.2 Process Scheduling</vt:lpstr>
      <vt:lpstr>Ready Queue And Various I/O Device Queues</vt:lpstr>
      <vt:lpstr>Representation of Process Scheduling</vt:lpstr>
      <vt:lpstr>Schedulers</vt:lpstr>
      <vt:lpstr>Addition of Medium Term Scheduling</vt:lpstr>
      <vt:lpstr>Process State with Suspend</vt:lpstr>
      <vt:lpstr>Multitasking in Mobile Systems</vt:lpstr>
      <vt:lpstr>Context Switch</vt:lpstr>
      <vt:lpstr>3.3 Operations on Processes</vt:lpstr>
      <vt:lpstr>Process Creation</vt:lpstr>
      <vt:lpstr>A Tree of Processes in Linux</vt:lpstr>
      <vt:lpstr>Process Creation (Cont.)</vt:lpstr>
      <vt:lpstr>C Program Forking Process 1</vt:lpstr>
      <vt:lpstr>C Program Forking Process 2</vt:lpstr>
      <vt:lpstr>C Program Forking Process 3</vt:lpstr>
      <vt:lpstr>C Program Forking Process 4</vt:lpstr>
      <vt:lpstr>C Program Forking Process 5</vt:lpstr>
      <vt:lpstr>C Program Forking Process 5</vt:lpstr>
      <vt:lpstr>C Program Forking Process 6</vt:lpstr>
      <vt:lpstr>C Program Forking Process 7</vt:lpstr>
      <vt:lpstr>C Program Forking Process 8</vt:lpstr>
      <vt:lpstr>C Program Forking Process 9</vt:lpstr>
      <vt:lpstr>C Program Forking Process 10</vt:lpstr>
      <vt:lpstr>C Program Forking Process 11</vt:lpstr>
      <vt:lpstr>C Program Forking Process 12</vt:lpstr>
      <vt:lpstr>C Program Forking Process 13</vt:lpstr>
      <vt:lpstr>C Program Forking Process 14</vt:lpstr>
      <vt:lpstr>C Program Forking Process 15</vt:lpstr>
      <vt:lpstr>C Program Forking Separate Process</vt:lpstr>
      <vt:lpstr>How Many Processes are Created?</vt:lpstr>
      <vt:lpstr>Terminal Display</vt:lpstr>
      <vt:lpstr>ps –el Command Display(Another Terminal)</vt:lpstr>
      <vt:lpstr>Processes Tree of multi-fork</vt:lpstr>
      <vt:lpstr>Creating a Separate Process via Windows API</vt:lpstr>
      <vt:lpstr>Data, Stack and Heap in Forked Process 1/2</vt:lpstr>
      <vt:lpstr>Data, Stack and Heap in Forked Process 2/2</vt:lpstr>
      <vt:lpstr>Fork() &amp; Copy on Write(CoW)</vt:lpstr>
      <vt:lpstr>Process Termination 1/2</vt:lpstr>
      <vt:lpstr>Process Termination 2/2</vt:lpstr>
      <vt:lpstr>Cascading Termination in Linux?</vt:lpstr>
      <vt:lpstr>Running Output in Linux(Ubuntu 20.04)</vt:lpstr>
      <vt:lpstr>Create a Zombie Deliberately 1/3</vt:lpstr>
      <vt:lpstr>Create a Zombie Deliberately 2/3</vt:lpstr>
      <vt:lpstr>Create a Zombie Deliberately 3/3</vt:lpstr>
      <vt:lpstr>Multiprocess Architecture – Chrome Browser</vt:lpstr>
      <vt:lpstr>3.4 Interprocess Communication</vt:lpstr>
      <vt:lpstr>Communications Models </vt:lpstr>
      <vt:lpstr>Cooperating Processes</vt:lpstr>
      <vt:lpstr>Producer-Consumer Problem</vt:lpstr>
      <vt:lpstr>Bounded-Buffer – Shared-Memory Solution</vt:lpstr>
      <vt:lpstr>Bounded-Buffer – Producer</vt:lpstr>
      <vt:lpstr>Bounded Buffer – Consumer</vt:lpstr>
      <vt:lpstr>Interprocess Communication –  Shared Memory</vt:lpstr>
      <vt:lpstr>Errata</vt:lpstr>
      <vt:lpstr>Interprocess Communication – Message Passing</vt:lpstr>
      <vt:lpstr>Message Passing (Cont.)</vt:lpstr>
      <vt:lpstr>Message Passing (Cont.)</vt:lpstr>
      <vt:lpstr>Direct Communication - Naming</vt:lpstr>
      <vt:lpstr>Indirect Communication - mailbox</vt:lpstr>
      <vt:lpstr>Indirect Communication</vt:lpstr>
      <vt:lpstr>Indirect Communication</vt:lpstr>
      <vt:lpstr>Synchronization</vt:lpstr>
      <vt:lpstr>When Both send() and receive() are Blocking 1/2</vt:lpstr>
      <vt:lpstr>When Both send() and receive() are Blocking 2/2</vt:lpstr>
      <vt:lpstr>Buffering</vt:lpstr>
      <vt:lpstr>*3.5 Examples of IPC Systems - POSIX</vt:lpstr>
      <vt:lpstr>IPC POSIX Producer 1/2</vt:lpstr>
      <vt:lpstr>IPC POSIX Producer 2/2</vt:lpstr>
      <vt:lpstr>IPC POSIX Consumer 1/2</vt:lpstr>
      <vt:lpstr>IPC POSIX Consumer 2/2</vt:lpstr>
      <vt:lpstr>Examples of IPC Systems - Mach</vt:lpstr>
      <vt:lpstr>Examples of IPC Systems – Windows</vt:lpstr>
      <vt:lpstr>Local Procedure Calls in Windows</vt:lpstr>
      <vt:lpstr>3.6 Communications in Client-Server Systems</vt:lpstr>
      <vt:lpstr>Sockets</vt:lpstr>
      <vt:lpstr>Socket Communication</vt:lpstr>
      <vt:lpstr>Sockets in Java</vt:lpstr>
      <vt:lpstr>Remote Procedure Calls</vt:lpstr>
      <vt:lpstr>Remote Procedure Calls (Cont.)</vt:lpstr>
      <vt:lpstr>Execution of RPC</vt:lpstr>
      <vt:lpstr>Pipes(管道)(OSC9 &amp; OSC10)</vt:lpstr>
      <vt:lpstr>Ordinary Pipes(普通管道)</vt:lpstr>
      <vt:lpstr>Named Pipes(命名管道) </vt:lpstr>
      <vt:lpstr>Summary 1/4</vt:lpstr>
      <vt:lpstr>Summary 2/4</vt:lpstr>
      <vt:lpstr>Summary 3/4</vt:lpstr>
      <vt:lpstr>Summary 4/4</vt:lpstr>
      <vt:lpstr>进程地址空间(Address Space)</vt:lpstr>
      <vt:lpstr>进程映像(Image)</vt:lpstr>
      <vt:lpstr>进程的一些特性总结</vt:lpstr>
      <vt:lpstr>本章重要概念</vt:lpstr>
      <vt:lpstr>End of Chapter 3: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423</cp:revision>
  <cp:lastPrinted>2020-11-04T14:30:39Z</cp:lastPrinted>
  <dcterms:created xsi:type="dcterms:W3CDTF">2011-01-13T23:43:38Z</dcterms:created>
  <dcterms:modified xsi:type="dcterms:W3CDTF">2021-06-13T11:50:12Z</dcterms:modified>
</cp:coreProperties>
</file>