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42"/>
  </p:notesMasterIdLst>
  <p:handoutMasterIdLst>
    <p:handoutMasterId r:id="rId43"/>
  </p:handoutMasterIdLst>
  <p:sldIdLst>
    <p:sldId id="331" r:id="rId2"/>
    <p:sldId id="329" r:id="rId3"/>
    <p:sldId id="263" r:id="rId4"/>
    <p:sldId id="330" r:id="rId5"/>
    <p:sldId id="264" r:id="rId6"/>
    <p:sldId id="487" r:id="rId7"/>
    <p:sldId id="285" r:id="rId8"/>
    <p:sldId id="279" r:id="rId9"/>
    <p:sldId id="490" r:id="rId10"/>
    <p:sldId id="344" r:id="rId11"/>
    <p:sldId id="281" r:id="rId12"/>
    <p:sldId id="282" r:id="rId13"/>
    <p:sldId id="283" r:id="rId14"/>
    <p:sldId id="286" r:id="rId15"/>
    <p:sldId id="304" r:id="rId16"/>
    <p:sldId id="257" r:id="rId17"/>
    <p:sldId id="489" r:id="rId18"/>
    <p:sldId id="339" r:id="rId19"/>
    <p:sldId id="288" r:id="rId20"/>
    <p:sldId id="345" r:id="rId21"/>
    <p:sldId id="346" r:id="rId22"/>
    <p:sldId id="289" r:id="rId23"/>
    <p:sldId id="347" r:id="rId24"/>
    <p:sldId id="348" r:id="rId25"/>
    <p:sldId id="265" r:id="rId26"/>
    <p:sldId id="349" r:id="rId27"/>
    <p:sldId id="350" r:id="rId28"/>
    <p:sldId id="312" r:id="rId29"/>
    <p:sldId id="482" r:id="rId30"/>
    <p:sldId id="483" r:id="rId31"/>
    <p:sldId id="333" r:id="rId32"/>
    <p:sldId id="334" r:id="rId33"/>
    <p:sldId id="335" r:id="rId34"/>
    <p:sldId id="336" r:id="rId35"/>
    <p:sldId id="367" r:id="rId36"/>
    <p:sldId id="491" r:id="rId37"/>
    <p:sldId id="484" r:id="rId38"/>
    <p:sldId id="485" r:id="rId39"/>
    <p:sldId id="488" r:id="rId40"/>
    <p:sldId id="404" r:id="rId41"/>
  </p:sldIdLst>
  <p:sldSz cx="12192000" cy="6858000"/>
  <p:notesSz cx="7102475" cy="9388475"/>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userDrawn="1">
          <p15:clr>
            <a:srgbClr val="A4A3A4"/>
          </p15:clr>
        </p15:guide>
        <p15:guide id="2" pos="5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336699"/>
    <a:srgbClr val="0066CC"/>
    <a:srgbClr val="CC6600"/>
    <a:srgbClr val="993300"/>
    <a:srgbClr val="FF0000"/>
    <a:srgbClr val="CCECFF"/>
    <a:srgbClr val="66CCFF"/>
    <a:srgbClr val="CC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5"/>
    <p:restoredTop sz="94646"/>
  </p:normalViewPr>
  <p:slideViewPr>
    <p:cSldViewPr snapToGrid="0">
      <p:cViewPr varScale="1">
        <p:scale>
          <a:sx n="86" d="100"/>
          <a:sy n="86" d="100"/>
        </p:scale>
        <p:origin x="446" y="58"/>
      </p:cViewPr>
      <p:guideLst>
        <p:guide orient="horz" pos="816"/>
        <p:guide pos="58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9BB9D20-1A90-4A9F-AC31-CAE3CC12B0C1}"/>
              </a:ext>
            </a:extLst>
          </p:cNvPr>
          <p:cNvSpPr>
            <a:spLocks noGrp="1" noChangeArrowheads="1"/>
          </p:cNvSpPr>
          <p:nvPr>
            <p:ph type="hdr" sz="quarter"/>
          </p:nvPr>
        </p:nvSpPr>
        <p:spPr bwMode="auto">
          <a:xfrm>
            <a:off x="0" y="0"/>
            <a:ext cx="3113766"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F4296A01-89DA-4C44-BA5C-CEB7EB69E050}"/>
              </a:ext>
            </a:extLst>
          </p:cNvPr>
          <p:cNvSpPr>
            <a:spLocks noGrp="1" noChangeArrowheads="1"/>
          </p:cNvSpPr>
          <p:nvPr>
            <p:ph type="dt" sz="quarter" idx="1"/>
          </p:nvPr>
        </p:nvSpPr>
        <p:spPr bwMode="auto">
          <a:xfrm>
            <a:off x="4003185" y="0"/>
            <a:ext cx="3112157"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algn="r" defTabSz="892536">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3CF4E157-594E-4AE6-92E3-BEB09A7772DB}"/>
              </a:ext>
            </a:extLst>
          </p:cNvPr>
          <p:cNvSpPr>
            <a:spLocks noGrp="1" noChangeArrowheads="1"/>
          </p:cNvSpPr>
          <p:nvPr>
            <p:ph type="ftr" sz="quarter" idx="2"/>
          </p:nvPr>
        </p:nvSpPr>
        <p:spPr bwMode="auto">
          <a:xfrm>
            <a:off x="0" y="8954002"/>
            <a:ext cx="3113766"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E2E27B97-18A3-4634-BA57-DE82D332581E}"/>
              </a:ext>
            </a:extLst>
          </p:cNvPr>
          <p:cNvSpPr>
            <a:spLocks noGrp="1" noChangeArrowheads="1"/>
          </p:cNvSpPr>
          <p:nvPr>
            <p:ph type="sldNum" sz="quarter" idx="3"/>
          </p:nvPr>
        </p:nvSpPr>
        <p:spPr bwMode="auto">
          <a:xfrm>
            <a:off x="4003185" y="8954002"/>
            <a:ext cx="3112157"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algn="r" defTabSz="892536">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D11CEAF-4ACE-425B-9299-B448630D790A}"/>
              </a:ext>
            </a:extLst>
          </p:cNvPr>
          <p:cNvSpPr>
            <a:spLocks noGrp="1" noChangeArrowheads="1"/>
          </p:cNvSpPr>
          <p:nvPr>
            <p:ph type="hdr" sz="quarter"/>
          </p:nvPr>
        </p:nvSpPr>
        <p:spPr bwMode="auto">
          <a:xfrm>
            <a:off x="0" y="0"/>
            <a:ext cx="3076775"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2D4B00DE-F358-4549-B75C-012C98E4231B}"/>
              </a:ext>
            </a:extLst>
          </p:cNvPr>
          <p:cNvSpPr>
            <a:spLocks noGrp="1" noChangeArrowheads="1"/>
          </p:cNvSpPr>
          <p:nvPr>
            <p:ph type="dt" idx="1"/>
          </p:nvPr>
        </p:nvSpPr>
        <p:spPr bwMode="auto">
          <a:xfrm>
            <a:off x="4025702" y="0"/>
            <a:ext cx="3076774"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algn="r" defTabSz="940694">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C14FE0F0-1774-492C-8406-AF15195F9295}"/>
              </a:ext>
            </a:extLst>
          </p:cNvPr>
          <p:cNvSpPr>
            <a:spLocks noGrp="1" noRot="1" noChangeAspect="1" noChangeArrowheads="1" noTextEdit="1"/>
          </p:cNvSpPr>
          <p:nvPr>
            <p:ph type="sldImg" idx="2"/>
          </p:nvPr>
        </p:nvSpPr>
        <p:spPr bwMode="auto">
          <a:xfrm>
            <a:off x="422275" y="704850"/>
            <a:ext cx="6259513" cy="3521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A7FA788-195B-4044-BEB0-4CFF18BC4A11}"/>
              </a:ext>
            </a:extLst>
          </p:cNvPr>
          <p:cNvSpPr>
            <a:spLocks noGrp="1" noChangeArrowheads="1"/>
          </p:cNvSpPr>
          <p:nvPr>
            <p:ph type="body" sz="quarter" idx="3"/>
          </p:nvPr>
        </p:nvSpPr>
        <p:spPr bwMode="auto">
          <a:xfrm>
            <a:off x="947320" y="4460167"/>
            <a:ext cx="5207838" cy="4222890"/>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F7E00ECD-7CEA-44E6-96BC-1C7D77F329E3}"/>
              </a:ext>
            </a:extLst>
          </p:cNvPr>
          <p:cNvSpPr>
            <a:spLocks noGrp="1" noChangeArrowheads="1"/>
          </p:cNvSpPr>
          <p:nvPr>
            <p:ph type="ftr" sz="quarter" idx="4"/>
          </p:nvPr>
        </p:nvSpPr>
        <p:spPr bwMode="auto">
          <a:xfrm>
            <a:off x="0" y="8920334"/>
            <a:ext cx="3076775"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C1C60DC8-8CE3-4439-A7A8-7E7948200B96}"/>
              </a:ext>
            </a:extLst>
          </p:cNvPr>
          <p:cNvSpPr>
            <a:spLocks noGrp="1" noChangeArrowheads="1"/>
          </p:cNvSpPr>
          <p:nvPr>
            <p:ph type="sldNum" sz="quarter" idx="5"/>
          </p:nvPr>
        </p:nvSpPr>
        <p:spPr bwMode="auto">
          <a:xfrm>
            <a:off x="4025702" y="8920334"/>
            <a:ext cx="3076774"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algn="r" defTabSz="940694">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extLst>
      <p:ext uri="{BB962C8B-B14F-4D97-AF65-F5344CB8AC3E}">
        <p14:creationId xmlns:p14="http://schemas.microsoft.com/office/powerpoint/2010/main" val="19201975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5D5FC33A-937F-4E68-B2B3-4B4BD24C084F}"/>
              </a:ext>
            </a:extLst>
          </p:cNvPr>
          <p:cNvSpPr>
            <a:spLocks noGrp="1" noRot="1" noChangeAspect="1" noChangeArrowheads="1" noTextEdit="1"/>
          </p:cNvSpPr>
          <p:nvPr>
            <p:ph type="sldImg"/>
          </p:nvPr>
        </p:nvSpPr>
        <p:spPr>
          <a:xfrm>
            <a:off x="422275" y="704850"/>
            <a:ext cx="6259513" cy="3521075"/>
          </a:xfrm>
          <a:ln/>
        </p:spPr>
      </p:sp>
      <p:sp>
        <p:nvSpPr>
          <p:cNvPr id="6147" name="Rectangle 3">
            <a:extLst>
              <a:ext uri="{FF2B5EF4-FFF2-40B4-BE49-F238E27FC236}">
                <a16:creationId xmlns:a16="http://schemas.microsoft.com/office/drawing/2014/main"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a:extLst>
              <a:ext uri="{FF2B5EF4-FFF2-40B4-BE49-F238E27FC236}">
                <a16:creationId xmlns:a16="http://schemas.microsoft.com/office/drawing/2014/main" id="{825BBC46-A330-4F4A-B305-93B88114E3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anose="020B0600070205080204" pitchFamily="34" charset="-128"/>
              </a:defRPr>
            </a:lvl1pPr>
            <a:lvl2pPr marL="742950" indent="-285750" defTabSz="912813">
              <a:defRPr>
                <a:solidFill>
                  <a:schemeClr val="tx1"/>
                </a:solidFill>
                <a:latin typeface="Verdana" panose="020B0604030504040204" pitchFamily="34" charset="0"/>
                <a:ea typeface="MS PGothic" panose="020B0600070205080204" pitchFamily="34" charset="-128"/>
              </a:defRPr>
            </a:lvl2pPr>
            <a:lvl3pPr marL="1143000" indent="-228600" defTabSz="912813">
              <a:defRPr>
                <a:solidFill>
                  <a:schemeClr val="tx1"/>
                </a:solidFill>
                <a:latin typeface="Verdana" panose="020B0604030504040204" pitchFamily="34" charset="0"/>
                <a:ea typeface="MS PGothic" panose="020B0600070205080204" pitchFamily="34" charset="-128"/>
              </a:defRPr>
            </a:lvl3pPr>
            <a:lvl4pPr marL="1600200" indent="-228600" defTabSz="912813">
              <a:defRPr>
                <a:solidFill>
                  <a:schemeClr val="tx1"/>
                </a:solidFill>
                <a:latin typeface="Verdana" panose="020B0604030504040204" pitchFamily="34" charset="0"/>
                <a:ea typeface="MS PGothic" panose="020B0600070205080204" pitchFamily="34" charset="-128"/>
              </a:defRPr>
            </a:lvl4pPr>
            <a:lvl5pPr marL="2057400" indent="-228600" defTabSz="912813">
              <a:defRPr>
                <a:solidFill>
                  <a:schemeClr val="tx1"/>
                </a:solidFill>
                <a:latin typeface="Verdana" panose="020B0604030504040204"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AF1AA22-768A-4441-B4A7-7B9EE0F1CEA2}" type="slidenum">
              <a:rPr lang="en-US" altLang="en-US" smtClean="0">
                <a:latin typeface="Helvetica" panose="020B0604020202020204" pitchFamily="34" charset="0"/>
              </a:rPr>
              <a:pPr/>
              <a:t>35</a:t>
            </a:fld>
            <a:endParaRPr lang="en-US" altLang="en-US">
              <a:latin typeface="Helvetica" panose="020B0604020202020204" pitchFamily="34" charset="0"/>
            </a:endParaRPr>
          </a:p>
        </p:txBody>
      </p:sp>
      <p:sp>
        <p:nvSpPr>
          <p:cNvPr id="95234" name="Rectangle 2">
            <a:extLst>
              <a:ext uri="{FF2B5EF4-FFF2-40B4-BE49-F238E27FC236}">
                <a16:creationId xmlns:a16="http://schemas.microsoft.com/office/drawing/2014/main" id="{52C4AF6F-3A33-4B3D-A9C5-999D34DE6596}"/>
              </a:ext>
            </a:extLst>
          </p:cNvPr>
          <p:cNvSpPr>
            <a:spLocks noGrp="1" noRot="1" noChangeAspect="1" noChangeArrowheads="1" noTextEdit="1"/>
          </p:cNvSpPr>
          <p:nvPr>
            <p:ph type="sldImg"/>
          </p:nvPr>
        </p:nvSpPr>
        <p:spPr>
          <a:ln/>
        </p:spPr>
      </p:sp>
      <p:sp>
        <p:nvSpPr>
          <p:cNvPr id="95235" name="Rectangle 3">
            <a:extLst>
              <a:ext uri="{FF2B5EF4-FFF2-40B4-BE49-F238E27FC236}">
                <a16:creationId xmlns:a16="http://schemas.microsoft.com/office/drawing/2014/main" id="{03C39424-7CC6-4EAD-B6CC-B6829E4E36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FE1C5EA7-B174-4E26-B477-FFF72EF73B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264869-670A-4456-94F0-35BE1D40917D}" type="slidenum">
              <a:rPr lang="en-US" altLang="en-US" smtClean="0">
                <a:latin typeface="Times New Roman" panose="02020603050405020304" pitchFamily="18" charset="0"/>
              </a:rPr>
              <a:pPr/>
              <a:t>40</a:t>
            </a:fld>
            <a:endParaRPr lang="en-US" altLang="en-US">
              <a:latin typeface="Times New Roman" panose="02020603050405020304" pitchFamily="18" charset="0"/>
            </a:endParaRPr>
          </a:p>
        </p:txBody>
      </p:sp>
      <p:sp>
        <p:nvSpPr>
          <p:cNvPr id="88066" name="Rectangle 2">
            <a:extLst>
              <a:ext uri="{FF2B5EF4-FFF2-40B4-BE49-F238E27FC236}">
                <a16:creationId xmlns:a16="http://schemas.microsoft.com/office/drawing/2014/main" id="{230705A2-DA89-47C3-9FB3-19749B58EAF2}"/>
              </a:ext>
            </a:extLst>
          </p:cNvPr>
          <p:cNvSpPr>
            <a:spLocks noGrp="1" noRot="1" noChangeAspect="1" noChangeArrowheads="1" noTextEdit="1"/>
          </p:cNvSpPr>
          <p:nvPr>
            <p:ph type="sldImg"/>
          </p:nvPr>
        </p:nvSpPr>
        <p:spPr>
          <a:xfrm>
            <a:off x="422275" y="704850"/>
            <a:ext cx="6259513" cy="3521075"/>
          </a:xfrm>
          <a:ln/>
        </p:spPr>
      </p:sp>
      <p:sp>
        <p:nvSpPr>
          <p:cNvPr id="88067" name="Rectangle 3">
            <a:extLst>
              <a:ext uri="{FF2B5EF4-FFF2-40B4-BE49-F238E27FC236}">
                <a16:creationId xmlns:a16="http://schemas.microsoft.com/office/drawing/2014/main" id="{58A6CE70-EE5B-4268-A3D5-C2857B8913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1E2106FC-965F-4B36-95C9-85F38CB1D2AF}"/>
              </a:ext>
            </a:extLst>
          </p:cNvPr>
          <p:cNvGrpSpPr>
            <a:grpSpLocks/>
          </p:cNvGrpSpPr>
          <p:nvPr/>
        </p:nvGrpSpPr>
        <p:grpSpPr bwMode="auto">
          <a:xfrm>
            <a:off x="264584" y="2960688"/>
            <a:ext cx="11480800" cy="201612"/>
            <a:chOff x="125" y="1865"/>
            <a:chExt cx="5424" cy="127"/>
          </a:xfrm>
        </p:grpSpPr>
        <p:sp>
          <p:nvSpPr>
            <p:cNvPr id="4" name="Rectangle 4">
              <a:extLst>
                <a:ext uri="{FF2B5EF4-FFF2-40B4-BE49-F238E27FC236}">
                  <a16:creationId xmlns:a16="http://schemas.microsoft.com/office/drawing/2014/main"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152578" name="Rectangle 2"/>
          <p:cNvSpPr>
            <a:spLocks noGrp="1" noChangeArrowheads="1"/>
          </p:cNvSpPr>
          <p:nvPr>
            <p:ph type="ctrTitle" hasCustomPrompt="1"/>
          </p:nvPr>
        </p:nvSpPr>
        <p:spPr>
          <a:xfrm>
            <a:off x="914400" y="685800"/>
            <a:ext cx="10363200" cy="2127250"/>
          </a:xfrm>
        </p:spPr>
        <p:txBody>
          <a:bodyPr/>
          <a:lstStyle>
            <a:lvl1pPr>
              <a:defRPr sz="4300"/>
            </a:lvl1pPr>
          </a:lstStyle>
          <a:p>
            <a:r>
              <a:rPr lang="en-US" dirty="0"/>
              <a:t>Click to edit Master </a:t>
            </a:r>
            <a:r>
              <a:rPr lang="en-US"/>
              <a:t>title style </a:t>
            </a:r>
            <a:r>
              <a:rPr lang="zh-CN" altLang="en-US"/>
              <a:t>中文</a:t>
            </a:r>
            <a:endParaRPr lang="en-US" dirty="0"/>
          </a:p>
        </p:txBody>
      </p:sp>
      <p:pic>
        <p:nvPicPr>
          <p:cNvPr id="1026" name="Picture 2" descr="D:\SDU\软件学院\课程\操作系统(双语)\OS2021\OS上课课件\OSC7 Small.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70479" y="3474719"/>
            <a:ext cx="2763048" cy="293072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455C5716-1072-48FA-8BE4-518F8A1BAB62}"/>
              </a:ext>
            </a:extLst>
          </p:cNvPr>
          <p:cNvSpPr>
            <a:spLocks noChangeArrowheads="1"/>
          </p:cNvSpPr>
          <p:nvPr/>
        </p:nvSpPr>
        <p:spPr bwMode="auto">
          <a:xfrm>
            <a:off x="4580987" y="3387438"/>
            <a:ext cx="2942032" cy="3074323"/>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Tree>
    <p:extLst>
      <p:ext uri="{BB962C8B-B14F-4D97-AF65-F5344CB8AC3E}">
        <p14:creationId xmlns:p14="http://schemas.microsoft.com/office/powerpoint/2010/main"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8451" y="277813"/>
            <a:ext cx="2859616"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7813"/>
            <a:ext cx="8375651"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39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微软雅黑" panose="020B0503020204020204" pitchFamily="34" charset="-122"/>
                <a:ea typeface="微软雅黑" panose="020B0503020204020204" pitchFamily="34" charset="-122"/>
              </a:defRPr>
            </a:lvl1pPr>
          </a:lstStyle>
          <a:p>
            <a:r>
              <a:rPr lang="en-US"/>
              <a:t>Click to edit Master title style </a:t>
            </a:r>
            <a:r>
              <a:rPr lang="zh-CN" altLang="en-US"/>
              <a:t>中文</a:t>
            </a:r>
            <a:endParaRPr lang="en-US"/>
          </a:p>
        </p:txBody>
      </p:sp>
      <p:sp>
        <p:nvSpPr>
          <p:cNvPr id="3" name="Content Placeholder 2"/>
          <p:cNvSpPr>
            <a:spLocks noGrp="1"/>
          </p:cNvSpPr>
          <p:nvPr>
            <p:ph idx="1" hasCustomPrompt="1"/>
          </p:nvPr>
        </p:nvSpPr>
        <p:spPr>
          <a:xfrm>
            <a:off x="609600" y="1233489"/>
            <a:ext cx="10972799" cy="462698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t>Click to edit Master text styles </a:t>
            </a:r>
            <a:r>
              <a:rPr lang="zh-CN" altLang="en-US"/>
              <a:t>中文</a:t>
            </a:r>
            <a:endParaRPr lang="en-US"/>
          </a:p>
          <a:p>
            <a:pPr lvl="1"/>
            <a:r>
              <a:rPr lang="en-US"/>
              <a:t>Second level </a:t>
            </a:r>
            <a:r>
              <a:rPr lang="zh-CN" altLang="en-US"/>
              <a:t>中文</a:t>
            </a:r>
            <a:endParaRPr lang="en-US"/>
          </a:p>
          <a:p>
            <a:pPr lvl="2"/>
            <a:r>
              <a:rPr lang="en-US"/>
              <a:t>Third level </a:t>
            </a:r>
            <a:r>
              <a:rPr lang="zh-CN" altLang="en-US"/>
              <a:t>中文</a:t>
            </a:r>
            <a:endParaRPr lang="en-US"/>
          </a:p>
          <a:p>
            <a:pPr lvl="3"/>
            <a:r>
              <a:rPr lang="en-US"/>
              <a:t>Fourth level </a:t>
            </a:r>
            <a:r>
              <a:rPr lang="zh-CN" altLang="en-US"/>
              <a:t>中文</a:t>
            </a:r>
            <a:endParaRPr lang="en-US"/>
          </a:p>
          <a:p>
            <a:pPr lvl="4"/>
            <a:r>
              <a:rPr lang="en-US"/>
              <a:t>Fifth level </a:t>
            </a:r>
            <a:r>
              <a:rPr lang="zh-CN" altLang="en-US"/>
              <a:t>中文</a:t>
            </a:r>
            <a:endParaRPr lang="en-US"/>
          </a:p>
        </p:txBody>
      </p:sp>
    </p:spTree>
    <p:extLst>
      <p:ext uri="{BB962C8B-B14F-4D97-AF65-F5344CB8AC3E}">
        <p14:creationId xmlns:p14="http://schemas.microsoft.com/office/powerpoint/2010/main" val="283279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edit Master title style </a:t>
            </a:r>
            <a:r>
              <a:rPr lang="zh-CN" altLang="en-US"/>
              <a:t>中文</a:t>
            </a:r>
            <a:endParaRPr lang="en-US"/>
          </a:p>
        </p:txBody>
      </p:sp>
    </p:spTree>
    <p:extLst>
      <p:ext uri="{BB962C8B-B14F-4D97-AF65-F5344CB8AC3E}">
        <p14:creationId xmlns:p14="http://schemas.microsoft.com/office/powerpoint/2010/main"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a:extLst>
              <a:ext uri="{FF2B5EF4-FFF2-40B4-BE49-F238E27FC236}">
                <a16:creationId xmlns:a16="http://schemas.microsoft.com/office/drawing/2014/main" id="{279327FA-57D7-4967-BC36-A4ACCFBBDACE}"/>
              </a:ext>
            </a:extLst>
          </p:cNvPr>
          <p:cNvSpPr>
            <a:spLocks noGrp="1" noChangeArrowheads="1"/>
          </p:cNvSpPr>
          <p:nvPr>
            <p:ph type="title"/>
          </p:nvPr>
        </p:nvSpPr>
        <p:spPr bwMode="auto">
          <a:xfrm>
            <a:off x="609600" y="233853"/>
            <a:ext cx="1097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 </a:t>
            </a:r>
            <a:r>
              <a:rPr lang="zh-CN" altLang="en-US"/>
              <a:t>中文</a:t>
            </a:r>
            <a:endParaRPr lang="en-US" altLang="en-US"/>
          </a:p>
        </p:txBody>
      </p:sp>
      <p:sp>
        <p:nvSpPr>
          <p:cNvPr id="1028" name="Rectangle 4">
            <a:extLst>
              <a:ext uri="{FF2B5EF4-FFF2-40B4-BE49-F238E27FC236}">
                <a16:creationId xmlns:a16="http://schemas.microsoft.com/office/drawing/2014/main" id="{3ED111BB-DF84-4F58-B786-823E8FDBA444}"/>
              </a:ext>
            </a:extLst>
          </p:cNvPr>
          <p:cNvSpPr>
            <a:spLocks noGrp="1" noChangeArrowheads="1"/>
          </p:cNvSpPr>
          <p:nvPr>
            <p:ph type="body" idx="1"/>
          </p:nvPr>
        </p:nvSpPr>
        <p:spPr bwMode="auto">
          <a:xfrm>
            <a:off x="1075267" y="1233489"/>
            <a:ext cx="10303933"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a:t>
            </a:r>
            <a:r>
              <a:rPr lang="en-US" altLang="en-US"/>
              <a:t>text styles </a:t>
            </a:r>
            <a:r>
              <a:rPr lang="zh-CN" altLang="en-US"/>
              <a:t>中文</a:t>
            </a:r>
            <a:endParaRPr lang="en-US" altLang="en-US" dirty="0"/>
          </a:p>
          <a:p>
            <a:pPr lvl="1"/>
            <a:r>
              <a:rPr lang="en-US" altLang="en-US"/>
              <a:t>Second level </a:t>
            </a:r>
            <a:r>
              <a:rPr lang="zh-CN" altLang="en-US"/>
              <a:t>中文</a:t>
            </a:r>
            <a:endParaRPr lang="en-US" altLang="en-US" dirty="0"/>
          </a:p>
          <a:p>
            <a:pPr lvl="2"/>
            <a:r>
              <a:rPr lang="en-US" altLang="en-US"/>
              <a:t>Third level </a:t>
            </a:r>
            <a:r>
              <a:rPr lang="zh-CN" altLang="en-US"/>
              <a:t>中文</a:t>
            </a:r>
            <a:endParaRPr lang="en-US" altLang="en-US" dirty="0"/>
          </a:p>
          <a:p>
            <a:pPr lvl="3"/>
            <a:r>
              <a:rPr lang="en-US" altLang="en-US"/>
              <a:t>Fourth level </a:t>
            </a:r>
            <a:r>
              <a:rPr lang="zh-CN" altLang="en-US"/>
              <a:t>中文</a:t>
            </a:r>
            <a:endParaRPr lang="en-US" altLang="en-US" dirty="0"/>
          </a:p>
          <a:p>
            <a:pPr lvl="4"/>
            <a:r>
              <a:rPr lang="en-US" altLang="en-US"/>
              <a:t>Fifth level </a:t>
            </a:r>
            <a:r>
              <a:rPr lang="zh-CN" altLang="en-US"/>
              <a:t>中文</a:t>
            </a:r>
            <a:endParaRPr lang="en-US" altLang="en-US" dirty="0"/>
          </a:p>
        </p:txBody>
      </p:sp>
      <p:sp>
        <p:nvSpPr>
          <p:cNvPr id="1029" name="Rectangle 5">
            <a:extLst>
              <a:ext uri="{FF2B5EF4-FFF2-40B4-BE49-F238E27FC236}">
                <a16:creationId xmlns:a16="http://schemas.microsoft.com/office/drawing/2014/main" id="{585C16BD-7326-4520-8A0D-21DEA40BCD90}"/>
              </a:ext>
            </a:extLst>
          </p:cNvPr>
          <p:cNvSpPr>
            <a:spLocks noChangeArrowheads="1"/>
          </p:cNvSpPr>
          <p:nvPr/>
        </p:nvSpPr>
        <p:spPr bwMode="auto">
          <a:xfrm>
            <a:off x="0" y="0"/>
            <a:ext cx="3048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id="{4FEECE86-85D6-4503-8E41-BA3D1D29C581}"/>
              </a:ext>
            </a:extLst>
          </p:cNvPr>
          <p:cNvSpPr>
            <a:spLocks noChangeShapeType="1"/>
          </p:cNvSpPr>
          <p:nvPr/>
        </p:nvSpPr>
        <p:spPr bwMode="auto">
          <a:xfrm>
            <a:off x="609600" y="860425"/>
            <a:ext cx="107696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id="{A8AF8B84-EECE-43B8-82D5-89568A3D0AF9}"/>
              </a:ext>
            </a:extLst>
          </p:cNvPr>
          <p:cNvSpPr>
            <a:spLocks noChangeArrowheads="1"/>
          </p:cNvSpPr>
          <p:nvPr/>
        </p:nvSpPr>
        <p:spPr bwMode="auto">
          <a:xfrm>
            <a:off x="0" y="2286000"/>
            <a:ext cx="3048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id="{A8BC53B9-C98D-42F0-A4EA-7A43ACEE4E79}"/>
              </a:ext>
            </a:extLst>
          </p:cNvPr>
          <p:cNvSpPr>
            <a:spLocks noChangeArrowheads="1"/>
          </p:cNvSpPr>
          <p:nvPr/>
        </p:nvSpPr>
        <p:spPr bwMode="auto">
          <a:xfrm>
            <a:off x="0" y="4572000"/>
            <a:ext cx="3048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a16="http://schemas.microsoft.com/office/drawing/2014/main" id="{31F5A16B-4537-4ED4-AD9B-027F3994BC40}"/>
              </a:ext>
            </a:extLst>
          </p:cNvPr>
          <p:cNvSpPr txBox="1">
            <a:spLocks noChangeArrowheads="1"/>
          </p:cNvSpPr>
          <p:nvPr/>
        </p:nvSpPr>
        <p:spPr bwMode="auto">
          <a:xfrm>
            <a:off x="10222004" y="6550228"/>
            <a:ext cx="1048675" cy="30777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400" b="1" dirty="0">
                <a:solidFill>
                  <a:srgbClr val="006699"/>
                </a:solidFill>
                <a:latin typeface="Helvetica" panose="020B0604020202020204" pitchFamily="34" charset="0"/>
              </a:rPr>
              <a:t>Ch4-</a:t>
            </a:r>
            <a:fld id="{B911E7D7-D784-4B10-991E-22AC2D897065}" type="slidenum">
              <a:rPr lang="en-US" altLang="en-US" sz="1400" b="1" smtClean="0">
                <a:solidFill>
                  <a:srgbClr val="006699"/>
                </a:solidFill>
                <a:latin typeface="Helvetica" panose="020B0604020202020204" pitchFamily="34" charset="0"/>
              </a:rPr>
              <a:pPr algn="ctr">
                <a:spcBef>
                  <a:spcPct val="50000"/>
                </a:spcBef>
                <a:defRPr/>
              </a:pPr>
              <a:t>‹#›</a:t>
            </a:fld>
            <a:r>
              <a:rPr lang="en-US" altLang="en-US" sz="1400" b="1" dirty="0">
                <a:solidFill>
                  <a:srgbClr val="006699"/>
                </a:solidFill>
                <a:latin typeface="Helvetica" panose="020B0604020202020204" pitchFamily="34" charset="0"/>
              </a:rPr>
              <a:t>/40</a:t>
            </a:r>
          </a:p>
        </p:txBody>
      </p:sp>
      <p:sp>
        <p:nvSpPr>
          <p:cNvPr id="1035" name="Text Box 11">
            <a:extLst>
              <a:ext uri="{FF2B5EF4-FFF2-40B4-BE49-F238E27FC236}">
                <a16:creationId xmlns:a16="http://schemas.microsoft.com/office/drawing/2014/main" id="{585F01FE-DCF0-4E11-AA32-AAECD1961C79}"/>
              </a:ext>
            </a:extLst>
          </p:cNvPr>
          <p:cNvSpPr txBox="1">
            <a:spLocks noChangeArrowheads="1"/>
          </p:cNvSpPr>
          <p:nvPr/>
        </p:nvSpPr>
        <p:spPr bwMode="auto">
          <a:xfrm>
            <a:off x="609600" y="6542290"/>
            <a:ext cx="641512" cy="30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fld id="{EFB0CA53-DA0E-4995-8759-A7A81F59EB3E}" type="datetime10">
              <a:rPr lang="zh-CN" altLang="en-US" sz="1400" b="1" smtClean="0">
                <a:solidFill>
                  <a:srgbClr val="006699"/>
                </a:solidFill>
                <a:latin typeface="Helvetica" panose="020B0604020202020204" pitchFamily="34" charset="0"/>
              </a:rPr>
              <a:t>19:24</a:t>
            </a:fld>
            <a:endParaRPr lang="en-US" altLang="en-US" sz="1400" b="1">
              <a:solidFill>
                <a:srgbClr val="006699"/>
              </a:solidFill>
              <a:latin typeface="Helvetica" panose="020B0604020202020204" pitchFamily="34" charset="0"/>
            </a:endParaRPr>
          </a:p>
        </p:txBody>
      </p:sp>
      <p:pic>
        <p:nvPicPr>
          <p:cNvPr id="7" name="图片 6">
            <a:extLst>
              <a:ext uri="{FF2B5EF4-FFF2-40B4-BE49-F238E27FC236}">
                <a16:creationId xmlns:a16="http://schemas.microsoft.com/office/drawing/2014/main" id="{E4DC6FEA-76BA-4682-ACC2-1FF5778D9F8C}"/>
              </a:ext>
            </a:extLst>
          </p:cNvPr>
          <p:cNvPicPr>
            <a:picLocks noChangeAspect="1"/>
          </p:cNvPicPr>
          <p:nvPr userDrawn="1"/>
        </p:nvPicPr>
        <p:blipFill>
          <a:blip r:embed="rId13"/>
          <a:stretch>
            <a:fillRect/>
          </a:stretch>
        </p:blipFill>
        <p:spPr>
          <a:xfrm>
            <a:off x="609599" y="225168"/>
            <a:ext cx="1123950" cy="609600"/>
          </a:xfrm>
          <a:prstGeom prst="rect">
            <a:avLst/>
          </a:prstGeom>
        </p:spPr>
      </p:pic>
      <p:pic>
        <p:nvPicPr>
          <p:cNvPr id="9" name="图片 8">
            <a:extLst>
              <a:ext uri="{FF2B5EF4-FFF2-40B4-BE49-F238E27FC236}">
                <a16:creationId xmlns:a16="http://schemas.microsoft.com/office/drawing/2014/main" id="{19EC97C1-3B99-4B4D-B6D6-D4C007BD05B6}"/>
              </a:ext>
            </a:extLst>
          </p:cNvPr>
          <p:cNvPicPr>
            <a:picLocks noChangeAspect="1"/>
          </p:cNvPicPr>
          <p:nvPr userDrawn="1"/>
        </p:nvPicPr>
        <p:blipFill>
          <a:blip r:embed="rId14"/>
          <a:stretch>
            <a:fillRect/>
          </a:stretch>
        </p:blipFill>
        <p:spPr>
          <a:xfrm>
            <a:off x="10817225" y="5932690"/>
            <a:ext cx="1123950" cy="609600"/>
          </a:xfrm>
          <a:prstGeom prst="rect">
            <a:avLst/>
          </a:prstGeom>
        </p:spPr>
      </p:pic>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txStyles>
    <p:titleStyle>
      <a:lvl1pPr algn="ctr" rtl="0" eaLnBrk="0" fontAlgn="base" hangingPunct="0">
        <a:spcBef>
          <a:spcPct val="0"/>
        </a:spcBef>
        <a:spcAft>
          <a:spcPct val="0"/>
        </a:spcAft>
        <a:defRPr sz="3200" b="1">
          <a:solidFill>
            <a:srgbClr val="006699"/>
          </a:solidFill>
          <a:latin typeface="微软雅黑" panose="020B0503020204020204" pitchFamily="34" charset="-122"/>
          <a:ea typeface="微软雅黑" panose="020B0503020204020204" pitchFamily="34" charset="-122"/>
          <a:cs typeface="微软雅黑" panose="020B0503020204020204" pitchFamily="34" charset="-122"/>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DFA84464-F8AB-4CD4-8982-CE48FC8A6BA9}"/>
              </a:ext>
            </a:extLst>
          </p:cNvPr>
          <p:cNvSpPr>
            <a:spLocks noGrp="1" noChangeArrowheads="1"/>
          </p:cNvSpPr>
          <p:nvPr>
            <p:ph type="ctrTitle"/>
          </p:nvPr>
        </p:nvSpPr>
        <p:spPr>
          <a:xfrm>
            <a:off x="2209800" y="808040"/>
            <a:ext cx="7772400" cy="1925001"/>
          </a:xfrm>
        </p:spPr>
        <p:txBody>
          <a:bodyPr/>
          <a:lstStyle/>
          <a:p>
            <a:pPr eaLnBrk="1" hangingPunct="1"/>
            <a:r>
              <a:rPr lang="en-US" altLang="en-US"/>
              <a:t>Chapter 4:  Threads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063BEA-82DF-41FC-9279-AB45FC490118}"/>
              </a:ext>
            </a:extLst>
          </p:cNvPr>
          <p:cNvSpPr>
            <a:spLocks noGrp="1"/>
          </p:cNvSpPr>
          <p:nvPr>
            <p:ph type="title"/>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Kernel Threads</a:t>
            </a:r>
            <a:endParaRPr lang="zh-CN" altLang="en-US" dirty="0">
              <a:effectLst>
                <a:outerShdw blurRad="38100" dist="38100" dir="2700000" algn="tl">
                  <a:srgbClr val="C0C0C0"/>
                </a:outerShdw>
              </a:effectLst>
              <a:ea typeface="宋体" panose="02010600030101010101" pitchFamily="2" charset="-122"/>
            </a:endParaRPr>
          </a:p>
        </p:txBody>
      </p:sp>
      <p:sp>
        <p:nvSpPr>
          <p:cNvPr id="12291" name="内容占位符 2"/>
          <p:cNvSpPr>
            <a:spLocks noGrp="1" noChangeArrowheads="1"/>
          </p:cNvSpPr>
          <p:nvPr>
            <p:ph idx="1"/>
          </p:nvPr>
        </p:nvSpPr>
        <p:spPr>
          <a:xfrm>
            <a:off x="2209800" y="1082675"/>
            <a:ext cx="8077200" cy="1985840"/>
          </a:xfrm>
        </p:spPr>
        <p:txBody>
          <a:bodyPr/>
          <a:lstStyle/>
          <a:p>
            <a:r>
              <a:rPr lang="en-US" altLang="zh-CN" sz="2400" dirty="0">
                <a:ea typeface="宋体" pitchFamily="2" charset="-122"/>
              </a:rPr>
              <a:t>Kernel threads are supported and managed directly by the operating system.  Supported by the kernel</a:t>
            </a:r>
          </a:p>
          <a:p>
            <a:r>
              <a:rPr lang="en-US" altLang="zh-CN" sz="2400" dirty="0">
                <a:ea typeface="宋体" pitchFamily="2" charset="-122"/>
              </a:rPr>
              <a:t>Thread blocking doesn</a:t>
            </a:r>
            <a:r>
              <a:rPr lang="en-US" altLang="zh-CN" sz="2400" dirty="0">
                <a:latin typeface="Arial" panose="020B0604020202020204" pitchFamily="34" charset="0"/>
                <a:ea typeface="宋体" pitchFamily="2" charset="-122"/>
                <a:cs typeface="Arial" panose="020B0604020202020204" pitchFamily="34" charset="0"/>
              </a:rPr>
              <a:t>’</a:t>
            </a:r>
            <a:r>
              <a:rPr lang="en-US" altLang="zh-CN" sz="2400" dirty="0">
                <a:ea typeface="宋体" pitchFamily="2" charset="-122"/>
              </a:rPr>
              <a:t>t affect others</a:t>
            </a:r>
          </a:p>
          <a:p>
            <a:r>
              <a:rPr lang="en-US" altLang="zh-CN" sz="2400" dirty="0">
                <a:ea typeface="宋体" pitchFamily="2" charset="-122"/>
              </a:rPr>
              <a:t>Management cost is more high</a:t>
            </a:r>
          </a:p>
          <a:p>
            <a:endParaRPr lang="zh-CN" altLang="en-US" sz="2400" dirty="0">
              <a:ea typeface="宋体" pitchFamily="2" charset="-122"/>
            </a:endParaRPr>
          </a:p>
        </p:txBody>
      </p:sp>
      <p:pic>
        <p:nvPicPr>
          <p:cNvPr id="12292"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40038" y="3200400"/>
            <a:ext cx="6081712" cy="317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D419DC36-E034-4E8B-BDAF-976A093C5B40}"/>
              </a:ext>
            </a:extLst>
          </p:cNvPr>
          <p:cNvSpPr>
            <a:spLocks noGrp="1" noChangeArrowheads="1"/>
          </p:cNvSpPr>
          <p:nvPr>
            <p:ph type="title"/>
          </p:nvPr>
        </p:nvSpPr>
        <p:spPr/>
        <p:txBody>
          <a:bodyPr/>
          <a:lstStyle/>
          <a:p>
            <a:pPr>
              <a:defRPr/>
            </a:pPr>
            <a:r>
              <a:rPr lang="en-US" altLang="zh-CN" dirty="0">
                <a:ea typeface="宋体" charset="-122"/>
              </a:rPr>
              <a:t>4.2 Multithreading Models</a:t>
            </a:r>
          </a:p>
        </p:txBody>
      </p:sp>
      <p:sp>
        <p:nvSpPr>
          <p:cNvPr id="13315" name="Rectangle 3"/>
          <p:cNvSpPr>
            <a:spLocks noGrp="1" noChangeArrowheads="1"/>
          </p:cNvSpPr>
          <p:nvPr>
            <p:ph type="body" idx="1"/>
          </p:nvPr>
        </p:nvSpPr>
        <p:spPr>
          <a:xfrm>
            <a:off x="2892669" y="838200"/>
            <a:ext cx="8791331" cy="5172075"/>
          </a:xfrm>
        </p:spPr>
        <p:txBody>
          <a:bodyPr/>
          <a:lstStyle/>
          <a:p>
            <a:endParaRPr lang="en-US" altLang="zh-CN" sz="2800">
              <a:ea typeface="宋体" pitchFamily="2" charset="-122"/>
            </a:endParaRPr>
          </a:p>
          <a:p>
            <a:r>
              <a:rPr lang="en-US" altLang="zh-CN" sz="2800">
                <a:ea typeface="宋体" pitchFamily="2" charset="-122"/>
              </a:rPr>
              <a:t>Ultimately, there must exist a relationship between user threads and kernel threads.</a:t>
            </a:r>
          </a:p>
          <a:p>
            <a:endParaRPr lang="en-US" altLang="zh-CN" sz="2800">
              <a:ea typeface="宋体" pitchFamily="2" charset="-122"/>
            </a:endParaRPr>
          </a:p>
          <a:p>
            <a:r>
              <a:rPr lang="en-US" altLang="zh-CN" sz="2800" b="1">
                <a:ea typeface="宋体" pitchFamily="2" charset="-122"/>
              </a:rPr>
              <a:t>Many-to-One</a:t>
            </a:r>
            <a:br>
              <a:rPr lang="en-US" altLang="zh-CN" sz="2800" b="1">
                <a:ea typeface="宋体" pitchFamily="2" charset="-122"/>
              </a:rPr>
            </a:br>
            <a:endParaRPr lang="en-US" altLang="zh-CN" sz="2800" b="1">
              <a:ea typeface="宋体" pitchFamily="2" charset="-122"/>
            </a:endParaRPr>
          </a:p>
          <a:p>
            <a:r>
              <a:rPr lang="en-US" altLang="zh-CN" sz="2800" b="1">
                <a:ea typeface="宋体" pitchFamily="2" charset="-122"/>
              </a:rPr>
              <a:t>One-to-One</a:t>
            </a:r>
            <a:br>
              <a:rPr lang="en-US" altLang="zh-CN" sz="2800" b="1">
                <a:ea typeface="宋体" pitchFamily="2" charset="-122"/>
              </a:rPr>
            </a:br>
            <a:endParaRPr lang="en-US" altLang="zh-CN" sz="2800" b="1">
              <a:ea typeface="宋体" pitchFamily="2" charset="-122"/>
            </a:endParaRPr>
          </a:p>
          <a:p>
            <a:r>
              <a:rPr lang="en-US" altLang="zh-CN" sz="2800" b="1">
                <a:ea typeface="宋体" pitchFamily="2" charset="-122"/>
              </a:rPr>
              <a:t>Many-to-Many</a:t>
            </a:r>
          </a:p>
          <a:p>
            <a:endParaRPr lang="en-US" altLang="zh-CN" sz="2800">
              <a:ea typeface="宋体"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0089DE09-0EC8-4EE7-BD3C-722CDD965D95}"/>
              </a:ext>
            </a:extLst>
          </p:cNvPr>
          <p:cNvSpPr>
            <a:spLocks noGrp="1" noChangeArrowheads="1"/>
          </p:cNvSpPr>
          <p:nvPr>
            <p:ph type="title"/>
          </p:nvPr>
        </p:nvSpPr>
        <p:spPr/>
        <p:txBody>
          <a:bodyPr/>
          <a:lstStyle/>
          <a:p>
            <a:pPr>
              <a:defRPr/>
            </a:pPr>
            <a:r>
              <a:rPr lang="en-US" altLang="zh-CN">
                <a:ea typeface="宋体" charset="-122"/>
              </a:rPr>
              <a:t>Many-to-One</a:t>
            </a:r>
          </a:p>
        </p:txBody>
      </p:sp>
      <p:sp>
        <p:nvSpPr>
          <p:cNvPr id="14339" name="Rectangle 3"/>
          <p:cNvSpPr>
            <a:spLocks noGrp="1" noChangeArrowheads="1"/>
          </p:cNvSpPr>
          <p:nvPr>
            <p:ph type="body" idx="1"/>
          </p:nvPr>
        </p:nvSpPr>
        <p:spPr>
          <a:xfrm>
            <a:off x="984738" y="983761"/>
            <a:ext cx="7156939" cy="5640386"/>
          </a:xfrm>
        </p:spPr>
        <p:txBody>
          <a:bodyPr/>
          <a:lstStyle/>
          <a:p>
            <a:r>
              <a:rPr lang="en-US" altLang="zh-CN" sz="2400">
                <a:ea typeface="宋体" pitchFamily="2" charset="-122"/>
              </a:rPr>
              <a:t>Many user-level threads mapped to single kernel thread</a:t>
            </a:r>
          </a:p>
          <a:p>
            <a:r>
              <a:rPr lang="en-US" altLang="zh-CN" sz="2400">
                <a:ea typeface="宋体" pitchFamily="2" charset="-122"/>
              </a:rPr>
              <a:t>Examples:</a:t>
            </a:r>
          </a:p>
          <a:p>
            <a:pPr lvl="1"/>
            <a:r>
              <a:rPr lang="en-US" altLang="zh-CN" sz="2400">
                <a:ea typeface="宋体" pitchFamily="2" charset="-122"/>
              </a:rPr>
              <a:t>Solaris Green Threads</a:t>
            </a:r>
          </a:p>
          <a:p>
            <a:pPr lvl="1"/>
            <a:r>
              <a:rPr lang="en-US" altLang="zh-CN" sz="2400">
                <a:ea typeface="宋体" pitchFamily="2" charset="-122"/>
              </a:rPr>
              <a:t>GNU Portable Threads</a:t>
            </a:r>
          </a:p>
          <a:p>
            <a:r>
              <a:rPr lang="en-US" altLang="zh-CN" sz="2400">
                <a:ea typeface="宋体" pitchFamily="2" charset="-122"/>
              </a:rPr>
              <a:t>Thread management is done by the thread library in user space, so it is efficient;</a:t>
            </a:r>
          </a:p>
          <a:p>
            <a:r>
              <a:rPr lang="en-US" altLang="zh-CN" sz="2400">
                <a:ea typeface="宋体" pitchFamily="2" charset="-122"/>
              </a:rPr>
              <a:t>But the entire process will block if a thread makes a blocking system call.</a:t>
            </a:r>
          </a:p>
          <a:p>
            <a:r>
              <a:rPr lang="en-US" altLang="zh-CN" sz="2400">
                <a:ea typeface="宋体" pitchFamily="2" charset="-122"/>
              </a:rPr>
              <a:t>Because only one thread can access the kernel at a time, multiple threads are unable to run in parallel on multiprocessors.</a:t>
            </a:r>
          </a:p>
          <a:p>
            <a:endParaRPr lang="en-US" altLang="zh-CN" sz="2400">
              <a:ea typeface="宋体" pitchFamily="2" charset="-122"/>
            </a:endParaRPr>
          </a:p>
          <a:p>
            <a:pPr>
              <a:buFont typeface="Monotype Sorts" pitchFamily="-84" charset="2"/>
              <a:buNone/>
            </a:pPr>
            <a:endParaRPr lang="en-US" altLang="zh-CN" sz="2400">
              <a:ea typeface="宋体" pitchFamily="2" charset="-122"/>
            </a:endParaRPr>
          </a:p>
          <a:p>
            <a:endParaRPr lang="en-US" altLang="zh-CN" sz="2400">
              <a:ea typeface="宋体" pitchFamily="2" charset="-122"/>
            </a:endParaRPr>
          </a:p>
        </p:txBody>
      </p:sp>
      <p:pic>
        <p:nvPicPr>
          <p:cNvPr id="1434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l="12682" t="1207" r="12682" b="1208"/>
          <a:stretch>
            <a:fillRect/>
          </a:stretch>
        </p:blipFill>
        <p:spPr bwMode="auto">
          <a:xfrm>
            <a:off x="7974623" y="1360489"/>
            <a:ext cx="3709377" cy="363804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82738696-1CB8-4307-967F-B8024660D539}"/>
              </a:ext>
            </a:extLst>
          </p:cNvPr>
          <p:cNvSpPr>
            <a:spLocks noGrp="1" noChangeArrowheads="1"/>
          </p:cNvSpPr>
          <p:nvPr>
            <p:ph type="title"/>
          </p:nvPr>
        </p:nvSpPr>
        <p:spPr/>
        <p:txBody>
          <a:bodyPr/>
          <a:lstStyle/>
          <a:p>
            <a:pPr>
              <a:defRPr/>
            </a:pPr>
            <a:r>
              <a:rPr lang="en-US" altLang="zh-CN">
                <a:ea typeface="宋体" charset="-122"/>
              </a:rPr>
              <a:t>One-to-One</a:t>
            </a:r>
          </a:p>
        </p:txBody>
      </p:sp>
      <p:sp>
        <p:nvSpPr>
          <p:cNvPr id="15363" name="Rectangle 3"/>
          <p:cNvSpPr>
            <a:spLocks noGrp="1" noChangeArrowheads="1"/>
          </p:cNvSpPr>
          <p:nvPr>
            <p:ph type="body" idx="1"/>
          </p:nvPr>
        </p:nvSpPr>
        <p:spPr>
          <a:xfrm>
            <a:off x="914400" y="1071684"/>
            <a:ext cx="10769600" cy="5172075"/>
          </a:xfrm>
        </p:spPr>
        <p:txBody>
          <a:bodyPr/>
          <a:lstStyle/>
          <a:p>
            <a:r>
              <a:rPr lang="en-US" altLang="zh-CN" sz="2400">
                <a:ea typeface="宋体" pitchFamily="2" charset="-122"/>
              </a:rPr>
              <a:t>Each user-level thread maps to a kernel thread</a:t>
            </a:r>
          </a:p>
          <a:p>
            <a:r>
              <a:rPr lang="en-US" altLang="zh-CN" sz="2400">
                <a:ea typeface="宋体" pitchFamily="2" charset="-122"/>
              </a:rPr>
              <a:t>It provides more concurrency than the many-to-one model by allowing another thread to run when a thread makes a blocking system call; </a:t>
            </a:r>
          </a:p>
          <a:p>
            <a:r>
              <a:rPr lang="en-US" altLang="zh-CN" sz="2400">
                <a:ea typeface="宋体" pitchFamily="2" charset="-122"/>
              </a:rPr>
              <a:t>It also allows multiple threads to run in parallel on multiprocessors. </a:t>
            </a:r>
          </a:p>
          <a:p>
            <a:r>
              <a:rPr lang="en-US" altLang="zh-CN" sz="2400">
                <a:ea typeface="宋体" pitchFamily="2" charset="-122"/>
              </a:rPr>
              <a:t>The only drawback is that creating a user thread requires creating the corresponding kernel thread, so restriction to the number of threads supported by the  system is neccesary</a:t>
            </a:r>
          </a:p>
          <a:p>
            <a:r>
              <a:rPr lang="en-US" altLang="zh-CN" sz="2400">
                <a:ea typeface="宋体" pitchFamily="2" charset="-122"/>
              </a:rPr>
              <a:t>Examples</a:t>
            </a:r>
          </a:p>
          <a:p>
            <a:pPr lvl="1"/>
            <a:r>
              <a:rPr lang="en-US" altLang="zh-CN" sz="2400">
                <a:ea typeface="宋体" pitchFamily="2" charset="-122"/>
              </a:rPr>
              <a:t>Windows NT/XP/2000</a:t>
            </a:r>
          </a:p>
          <a:p>
            <a:pPr lvl="1"/>
            <a:r>
              <a:rPr lang="en-US" altLang="zh-CN" sz="2400">
                <a:ea typeface="宋体" pitchFamily="2" charset="-122"/>
              </a:rPr>
              <a:t>Linux</a:t>
            </a:r>
          </a:p>
          <a:p>
            <a:pPr lvl="1"/>
            <a:r>
              <a:rPr lang="en-US" altLang="zh-CN" sz="2400">
                <a:ea typeface="宋体" pitchFamily="2" charset="-122"/>
              </a:rPr>
              <a:t>Solaris 9 and later</a:t>
            </a:r>
          </a:p>
        </p:txBody>
      </p:sp>
      <p:pic>
        <p:nvPicPr>
          <p:cNvPr id="15364" name="Picture 7"/>
          <p:cNvPicPr>
            <a:picLocks noChangeAspect="1" noChangeArrowheads="1"/>
          </p:cNvPicPr>
          <p:nvPr/>
        </p:nvPicPr>
        <p:blipFill>
          <a:blip r:embed="rId2">
            <a:extLst>
              <a:ext uri="{28A0092B-C50C-407E-A947-70E740481C1C}">
                <a14:useLocalDpi xmlns:a14="http://schemas.microsoft.com/office/drawing/2010/main" val="0"/>
              </a:ext>
            </a:extLst>
          </a:blip>
          <a:srcRect l="360" t="25420" r="540" b="25180"/>
          <a:stretch>
            <a:fillRect/>
          </a:stretch>
        </p:blipFill>
        <p:spPr bwMode="auto">
          <a:xfrm>
            <a:off x="5622315" y="4552218"/>
            <a:ext cx="4906962" cy="183356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F007F59B-267B-4FC9-B88B-24912C7A6A98}"/>
              </a:ext>
            </a:extLst>
          </p:cNvPr>
          <p:cNvSpPr>
            <a:spLocks noGrp="1" noChangeArrowheads="1"/>
          </p:cNvSpPr>
          <p:nvPr>
            <p:ph type="title"/>
          </p:nvPr>
        </p:nvSpPr>
        <p:spPr/>
        <p:txBody>
          <a:bodyPr/>
          <a:lstStyle/>
          <a:p>
            <a:pPr>
              <a:defRPr/>
            </a:pPr>
            <a:r>
              <a:rPr lang="en-US" altLang="zh-CN">
                <a:ea typeface="宋体" charset="-122"/>
              </a:rPr>
              <a:t>Many-to-Many Model</a:t>
            </a:r>
          </a:p>
        </p:txBody>
      </p:sp>
      <p:sp>
        <p:nvSpPr>
          <p:cNvPr id="16387" name="Rectangle 3"/>
          <p:cNvSpPr>
            <a:spLocks noGrp="1" noChangeArrowheads="1"/>
          </p:cNvSpPr>
          <p:nvPr>
            <p:ph type="body" idx="1"/>
          </p:nvPr>
        </p:nvSpPr>
        <p:spPr>
          <a:xfrm>
            <a:off x="2351088" y="935039"/>
            <a:ext cx="9332912" cy="2105025"/>
          </a:xfrm>
        </p:spPr>
        <p:txBody>
          <a:bodyPr/>
          <a:lstStyle/>
          <a:p>
            <a:r>
              <a:rPr lang="en-US" altLang="zh-CN" sz="2000">
                <a:ea typeface="宋体" pitchFamily="2" charset="-122"/>
              </a:rPr>
              <a:t>Allows many user level threads to be mapped to many kernel threads</a:t>
            </a:r>
          </a:p>
          <a:p>
            <a:r>
              <a:rPr lang="en-US" altLang="zh-CN" sz="2000">
                <a:ea typeface="宋体" pitchFamily="2" charset="-122"/>
              </a:rPr>
              <a:t>Allows the  operating system to create a sufficient number of kernel threads</a:t>
            </a:r>
          </a:p>
          <a:p>
            <a:r>
              <a:rPr lang="en-US" altLang="zh-CN" sz="2000">
                <a:ea typeface="宋体" pitchFamily="2" charset="-122"/>
              </a:rPr>
              <a:t>Solaris prior to version 9</a:t>
            </a:r>
          </a:p>
          <a:p>
            <a:r>
              <a:rPr lang="en-US" altLang="zh-CN" sz="2000">
                <a:ea typeface="宋体" pitchFamily="2" charset="-122"/>
              </a:rPr>
              <a:t>Windows NT/2000 with the </a:t>
            </a:r>
            <a:r>
              <a:rPr lang="en-US" altLang="zh-CN" sz="2000" i="1">
                <a:ea typeface="宋体" pitchFamily="2" charset="-122"/>
              </a:rPr>
              <a:t>ThreadFiber</a:t>
            </a:r>
            <a:r>
              <a:rPr lang="en-US" altLang="zh-CN" sz="2000">
                <a:ea typeface="宋体" pitchFamily="2" charset="-122"/>
              </a:rPr>
              <a:t> package</a:t>
            </a:r>
          </a:p>
        </p:txBody>
      </p:sp>
      <p:pic>
        <p:nvPicPr>
          <p:cNvPr id="16388" name="Picture 7"/>
          <p:cNvPicPr>
            <a:picLocks noChangeAspect="1" noChangeArrowheads="1"/>
          </p:cNvPicPr>
          <p:nvPr/>
        </p:nvPicPr>
        <p:blipFill>
          <a:blip r:embed="rId2">
            <a:extLst>
              <a:ext uri="{28A0092B-C50C-407E-A947-70E740481C1C}">
                <a14:useLocalDpi xmlns:a14="http://schemas.microsoft.com/office/drawing/2010/main" val="0"/>
              </a:ext>
            </a:extLst>
          </a:blip>
          <a:srcRect l="6703" t="838" r="6912" b="838"/>
          <a:stretch>
            <a:fillRect/>
          </a:stretch>
        </p:blipFill>
        <p:spPr bwMode="auto">
          <a:xfrm>
            <a:off x="3535364" y="3040064"/>
            <a:ext cx="4364037" cy="37242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8BC5AAC9-DF1B-46FB-B4BD-33639BDCE0BC}"/>
              </a:ext>
            </a:extLst>
          </p:cNvPr>
          <p:cNvSpPr>
            <a:spLocks noGrp="1" noChangeArrowheads="1"/>
          </p:cNvSpPr>
          <p:nvPr>
            <p:ph type="title"/>
          </p:nvPr>
        </p:nvSpPr>
        <p:spPr/>
        <p:txBody>
          <a:bodyPr/>
          <a:lstStyle/>
          <a:p>
            <a:pPr>
              <a:defRPr/>
            </a:pPr>
            <a:r>
              <a:rPr lang="en-US" altLang="zh-CN">
                <a:ea typeface="宋体" charset="-122"/>
              </a:rPr>
              <a:t>Two-level Model</a:t>
            </a:r>
          </a:p>
        </p:txBody>
      </p:sp>
      <p:sp>
        <p:nvSpPr>
          <p:cNvPr id="17411" name="Rectangle 3"/>
          <p:cNvSpPr>
            <a:spLocks noGrp="1" noChangeArrowheads="1"/>
          </p:cNvSpPr>
          <p:nvPr>
            <p:ph type="body" idx="1"/>
          </p:nvPr>
        </p:nvSpPr>
        <p:spPr>
          <a:xfrm>
            <a:off x="2395049" y="1200943"/>
            <a:ext cx="8129343" cy="4456113"/>
          </a:xfrm>
        </p:spPr>
        <p:txBody>
          <a:bodyPr/>
          <a:lstStyle/>
          <a:p>
            <a:r>
              <a:rPr lang="en-US" altLang="zh-CN" sz="2800">
                <a:ea typeface="宋体" pitchFamily="2" charset="-122"/>
              </a:rPr>
              <a:t>Similar to M:M, except that it allows a user thread to be </a:t>
            </a:r>
            <a:r>
              <a:rPr lang="en-US" altLang="zh-CN" sz="2800" b="1">
                <a:ea typeface="宋体" pitchFamily="2" charset="-122"/>
              </a:rPr>
              <a:t>bound</a:t>
            </a:r>
            <a:r>
              <a:rPr lang="en-US" altLang="zh-CN" sz="2800">
                <a:ea typeface="宋体" pitchFamily="2" charset="-122"/>
              </a:rPr>
              <a:t> to kernel thread</a:t>
            </a:r>
          </a:p>
          <a:p>
            <a:endParaRPr lang="en-US" altLang="zh-CN" sz="2800">
              <a:ea typeface="宋体" pitchFamily="2" charset="-122"/>
            </a:endParaRPr>
          </a:p>
          <a:p>
            <a:r>
              <a:rPr lang="en-US" altLang="zh-CN" sz="2800">
                <a:ea typeface="宋体" pitchFamily="2" charset="-122"/>
              </a:rPr>
              <a:t>Examples</a:t>
            </a:r>
          </a:p>
          <a:p>
            <a:pPr lvl="1"/>
            <a:r>
              <a:rPr lang="en-US" altLang="zh-CN" sz="2800">
                <a:ea typeface="宋体" pitchFamily="2" charset="-122"/>
              </a:rPr>
              <a:t>SGI IRIX</a:t>
            </a:r>
          </a:p>
          <a:p>
            <a:pPr lvl="1"/>
            <a:r>
              <a:rPr lang="en-US" altLang="zh-CN" sz="2800">
                <a:ea typeface="宋体" pitchFamily="2" charset="-122"/>
              </a:rPr>
              <a:t>HP-UX</a:t>
            </a:r>
          </a:p>
          <a:p>
            <a:pPr lvl="1"/>
            <a:r>
              <a:rPr lang="en-US" altLang="zh-CN" sz="2800">
                <a:ea typeface="宋体" pitchFamily="2" charset="-122"/>
              </a:rPr>
              <a:t>DEC(HP) Tru64 UNIX</a:t>
            </a:r>
          </a:p>
          <a:p>
            <a:pPr lvl="1"/>
            <a:r>
              <a:rPr lang="en-US" altLang="zh-CN" sz="2800">
                <a:ea typeface="宋体" pitchFamily="2" charset="-122"/>
              </a:rPr>
              <a:t>Sun Solaris 8 and earlier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C24740B1-8A75-4804-BE1A-D99A1C357A6D}"/>
              </a:ext>
            </a:extLst>
          </p:cNvPr>
          <p:cNvSpPr>
            <a:spLocks noGrp="1" noChangeArrowheads="1"/>
          </p:cNvSpPr>
          <p:nvPr>
            <p:ph type="title"/>
          </p:nvPr>
        </p:nvSpPr>
        <p:spPr/>
        <p:txBody>
          <a:bodyPr/>
          <a:lstStyle/>
          <a:p>
            <a:pPr>
              <a:defRPr/>
            </a:pPr>
            <a:r>
              <a:rPr lang="en-US" altLang="zh-CN">
                <a:ea typeface="宋体" charset="-122"/>
              </a:rPr>
              <a:t>Two-level Model</a:t>
            </a:r>
          </a:p>
        </p:txBody>
      </p:sp>
      <p:pic>
        <p:nvPicPr>
          <p:cNvPr id="18435" name="Picture 9"/>
          <p:cNvPicPr>
            <a:picLocks noChangeAspect="1" noChangeArrowheads="1"/>
          </p:cNvPicPr>
          <p:nvPr/>
        </p:nvPicPr>
        <p:blipFill>
          <a:blip r:embed="rId2">
            <a:extLst>
              <a:ext uri="{28A0092B-C50C-407E-A947-70E740481C1C}">
                <a14:useLocalDpi xmlns:a14="http://schemas.microsoft.com/office/drawing/2010/main" val="0"/>
              </a:ext>
            </a:extLst>
          </a:blip>
          <a:srcRect l="717" t="5733" r="240" b="5414"/>
          <a:stretch>
            <a:fillRect/>
          </a:stretch>
        </p:blipFill>
        <p:spPr bwMode="auto">
          <a:xfrm>
            <a:off x="2750529" y="1187432"/>
            <a:ext cx="7040868" cy="4738584"/>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E4C619DF-CEEC-4412-9A87-CFA2999C1F42}"/>
              </a:ext>
            </a:extLst>
          </p:cNvPr>
          <p:cNvSpPr txBox="1"/>
          <p:nvPr/>
        </p:nvSpPr>
        <p:spPr>
          <a:xfrm>
            <a:off x="4286993" y="1555668"/>
            <a:ext cx="1258784" cy="400110"/>
          </a:xfrm>
          <a:prstGeom prst="rect">
            <a:avLst/>
          </a:prstGeom>
          <a:noFill/>
        </p:spPr>
        <p:txBody>
          <a:bodyPr wrap="square" rtlCol="0">
            <a:spAutoFit/>
          </a:bodyPr>
          <a:lstStyle/>
          <a:p>
            <a:r>
              <a:rPr lang="en-US" altLang="zh-CN" sz="2000" b="1" dirty="0"/>
              <a:t>M:M</a:t>
            </a:r>
            <a:endParaRPr lang="zh-CN" altLang="en-US" sz="20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004475-FEDD-4348-BD92-7C25AAD6D3C5}"/>
              </a:ext>
            </a:extLst>
          </p:cNvPr>
          <p:cNvSpPr>
            <a:spLocks noGrp="1"/>
          </p:cNvSpPr>
          <p:nvPr>
            <p:ph type="title"/>
          </p:nvPr>
        </p:nvSpPr>
        <p:spPr/>
        <p:txBody>
          <a:bodyPr/>
          <a:lstStyle/>
          <a:p>
            <a:r>
              <a:rPr lang="en-US" altLang="zh-CN"/>
              <a:t>Comparison of User &amp; Kernel Threads</a:t>
            </a:r>
            <a:endParaRPr lang="zh-CN" altLang="en-US"/>
          </a:p>
        </p:txBody>
      </p:sp>
      <p:pic>
        <p:nvPicPr>
          <p:cNvPr id="4" name="图片 3">
            <a:extLst>
              <a:ext uri="{FF2B5EF4-FFF2-40B4-BE49-F238E27FC236}">
                <a16:creationId xmlns:a16="http://schemas.microsoft.com/office/drawing/2014/main" id="{849A4F90-2107-45E3-B1F5-CA8E499F5DCC}"/>
              </a:ext>
            </a:extLst>
          </p:cNvPr>
          <p:cNvPicPr>
            <a:picLocks noChangeAspect="1"/>
          </p:cNvPicPr>
          <p:nvPr/>
        </p:nvPicPr>
        <p:blipFill>
          <a:blip r:embed="rId2"/>
          <a:stretch>
            <a:fillRect/>
          </a:stretch>
        </p:blipFill>
        <p:spPr>
          <a:xfrm>
            <a:off x="1556238" y="1038736"/>
            <a:ext cx="8689364" cy="5585411"/>
          </a:xfrm>
          <a:prstGeom prst="rect">
            <a:avLst/>
          </a:prstGeom>
        </p:spPr>
      </p:pic>
    </p:spTree>
    <p:extLst>
      <p:ext uri="{BB962C8B-B14F-4D97-AF65-F5344CB8AC3E}">
        <p14:creationId xmlns:p14="http://schemas.microsoft.com/office/powerpoint/2010/main" val="3046155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F0B84-C3C0-480C-A77B-42C293D2FF16}"/>
              </a:ext>
            </a:extLst>
          </p:cNvPr>
          <p:cNvSpPr>
            <a:spLocks noGrp="1"/>
          </p:cNvSpPr>
          <p:nvPr>
            <p:ph type="title"/>
          </p:nvPr>
        </p:nvSpPr>
        <p:spPr/>
        <p:txBody>
          <a:bodyPr/>
          <a:lstStyle/>
          <a:p>
            <a:pPr>
              <a:defRPr/>
            </a:pPr>
            <a:r>
              <a:rPr lang="en-US" altLang="zh-CN">
                <a:effectLst>
                  <a:outerShdw blurRad="38100" dist="38100" dir="2700000" algn="tl">
                    <a:srgbClr val="C0C0C0"/>
                  </a:outerShdw>
                </a:effectLst>
                <a:ea typeface="宋体" charset="-122"/>
              </a:rPr>
              <a:t>4.3 </a:t>
            </a:r>
            <a:r>
              <a:rPr lang="en-US" altLang="zh-CN" dirty="0">
                <a:effectLst>
                  <a:outerShdw blurRad="38100" dist="38100" dir="2700000" algn="tl">
                    <a:srgbClr val="C0C0C0"/>
                  </a:outerShdw>
                </a:effectLst>
                <a:ea typeface="宋体" charset="-122"/>
              </a:rPr>
              <a:t>Thread Libraries</a:t>
            </a:r>
            <a:endParaRPr lang="zh-CN" altLang="en-US" dirty="0">
              <a:effectLst>
                <a:outerShdw blurRad="38100" dist="38100" dir="2700000" algn="tl">
                  <a:srgbClr val="C0C0C0"/>
                </a:outerShdw>
              </a:effectLst>
              <a:ea typeface="宋体" charset="-122"/>
            </a:endParaRPr>
          </a:p>
        </p:txBody>
      </p:sp>
      <p:sp>
        <p:nvSpPr>
          <p:cNvPr id="19459" name="内容占位符 2"/>
          <p:cNvSpPr>
            <a:spLocks noGrp="1" noChangeArrowheads="1"/>
          </p:cNvSpPr>
          <p:nvPr>
            <p:ph idx="1"/>
          </p:nvPr>
        </p:nvSpPr>
        <p:spPr>
          <a:xfrm>
            <a:off x="1415561" y="922216"/>
            <a:ext cx="9961685" cy="5540130"/>
          </a:xfrm>
        </p:spPr>
        <p:txBody>
          <a:bodyPr/>
          <a:lstStyle/>
          <a:p>
            <a:r>
              <a:rPr lang="en-US" altLang="zh-CN" sz="2400" dirty="0">
                <a:ea typeface="宋体" pitchFamily="2" charset="-122"/>
              </a:rPr>
              <a:t>Provides the programmer an API for creating and managing threads. </a:t>
            </a:r>
          </a:p>
          <a:p>
            <a:r>
              <a:rPr lang="en-US" altLang="zh-CN" sz="2400" dirty="0">
                <a:ea typeface="宋体" pitchFamily="2" charset="-122"/>
              </a:rPr>
              <a:t>Two primary ways of implementing a thread library. </a:t>
            </a:r>
          </a:p>
          <a:p>
            <a:pPr lvl="1"/>
            <a:r>
              <a:rPr lang="en-US" altLang="zh-CN" sz="2400" dirty="0">
                <a:ea typeface="宋体" pitchFamily="2" charset="-122"/>
              </a:rPr>
              <a:t>Provide a library entirely in user space with no kernel support. All code and data structures for the library exist in user space. This means that invoking a function in the library results in a local function call in user space and not a system call.</a:t>
            </a:r>
          </a:p>
          <a:p>
            <a:pPr lvl="1"/>
            <a:r>
              <a:rPr lang="en-US" altLang="zh-CN" sz="2400" dirty="0">
                <a:ea typeface="宋体" pitchFamily="2" charset="-122"/>
              </a:rPr>
              <a:t>Implement a kernel-level library supported directly by the operating system. In this case, code and data structures for the library exist in kernel space. Invoking a function in the API for the library typically results in a system call to the kernel.</a:t>
            </a:r>
          </a:p>
          <a:p>
            <a:r>
              <a:rPr lang="en-US" altLang="zh-CN" sz="2400" dirty="0">
                <a:ea typeface="宋体" pitchFamily="2" charset="-122"/>
              </a:rPr>
              <a:t>Three main thread libraries are in use</a:t>
            </a:r>
          </a:p>
          <a:p>
            <a:pPr>
              <a:buFont typeface="Monotype Sorts" pitchFamily="-84" charset="2"/>
              <a:buNone/>
            </a:pPr>
            <a:r>
              <a:rPr lang="en-US" altLang="zh-CN" sz="2400" b="1" dirty="0">
                <a:ea typeface="宋体" pitchFamily="2" charset="-122"/>
              </a:rPr>
              <a:t>       (1) POSIX </a:t>
            </a:r>
            <a:r>
              <a:rPr lang="en-US" altLang="zh-CN" sz="2400" b="1" dirty="0" err="1">
                <a:ea typeface="宋体" pitchFamily="2" charset="-122"/>
              </a:rPr>
              <a:t>Pthreads</a:t>
            </a:r>
            <a:r>
              <a:rPr lang="en-US" altLang="zh-CN" sz="2400" b="1" dirty="0">
                <a:ea typeface="宋体" pitchFamily="2" charset="-122"/>
              </a:rPr>
              <a:t>, (2) Win32, and (3) Java.</a:t>
            </a:r>
          </a:p>
          <a:p>
            <a:pPr>
              <a:buFont typeface="Monotype Sorts" pitchFamily="-84" charset="2"/>
              <a:buNone/>
            </a:pPr>
            <a:endParaRPr lang="en-US" altLang="zh-CN" sz="2400" dirty="0">
              <a:ea typeface="宋体" pitchFamily="2" charset="-122"/>
            </a:endParaRPr>
          </a:p>
          <a:p>
            <a:endParaRPr lang="zh-CN" altLang="en-US" sz="2400" dirty="0">
              <a:ea typeface="宋体"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A6C74750-6336-42DA-930B-CF2FF3ACDACE}"/>
              </a:ext>
            </a:extLst>
          </p:cNvPr>
          <p:cNvSpPr>
            <a:spLocks noGrp="1" noChangeArrowheads="1"/>
          </p:cNvSpPr>
          <p:nvPr>
            <p:ph type="title"/>
          </p:nvPr>
        </p:nvSpPr>
        <p:spPr/>
        <p:txBody>
          <a:bodyPr/>
          <a:lstStyle/>
          <a:p>
            <a:pPr>
              <a:defRPr/>
            </a:pPr>
            <a:r>
              <a:rPr lang="en-US" altLang="zh-CN">
                <a:ea typeface="宋体" charset="-122"/>
              </a:rPr>
              <a:t>Pthreads</a:t>
            </a:r>
          </a:p>
        </p:txBody>
      </p:sp>
      <p:sp>
        <p:nvSpPr>
          <p:cNvPr id="20483" name="Rectangle 3"/>
          <p:cNvSpPr>
            <a:spLocks noGrp="1" noChangeArrowheads="1"/>
          </p:cNvSpPr>
          <p:nvPr>
            <p:ph type="body" idx="1"/>
          </p:nvPr>
        </p:nvSpPr>
        <p:spPr>
          <a:xfrm>
            <a:off x="2321475" y="1089270"/>
            <a:ext cx="7549049" cy="5003799"/>
          </a:xfrm>
        </p:spPr>
        <p:txBody>
          <a:bodyPr/>
          <a:lstStyle/>
          <a:p>
            <a:r>
              <a:rPr lang="en-US" altLang="zh-CN" sz="2800">
                <a:ea typeface="宋体" pitchFamily="2" charset="-122"/>
              </a:rPr>
              <a:t>A POSIX standard (IEEE 1003.1c) API for thread creation and synchronization</a:t>
            </a:r>
          </a:p>
          <a:p>
            <a:endParaRPr lang="en-US" altLang="zh-CN" sz="2800">
              <a:ea typeface="宋体" pitchFamily="2" charset="-122"/>
            </a:endParaRPr>
          </a:p>
          <a:p>
            <a:r>
              <a:rPr lang="en-US" altLang="zh-CN" sz="2800">
                <a:ea typeface="宋体" pitchFamily="2" charset="-122"/>
              </a:rPr>
              <a:t>API specifies behavior of the thread library, implementation is up to development of the library</a:t>
            </a:r>
          </a:p>
          <a:p>
            <a:endParaRPr lang="en-US" altLang="zh-CN" sz="2800">
              <a:ea typeface="宋体" pitchFamily="2" charset="-122"/>
            </a:endParaRPr>
          </a:p>
          <a:p>
            <a:r>
              <a:rPr lang="en-US" altLang="zh-CN" sz="2800">
                <a:ea typeface="宋体" pitchFamily="2" charset="-122"/>
              </a:rPr>
              <a:t>Common in UNIX operating systems (Solaris, Linux, Mac OS X)</a:t>
            </a:r>
          </a:p>
          <a:p>
            <a:pPr>
              <a:buFont typeface="Monotype Sorts" pitchFamily="-84" charset="2"/>
              <a:buNone/>
            </a:pPr>
            <a:endParaRPr lang="en-US" altLang="zh-CN" sz="2800">
              <a:ea typeface="宋体"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F0F42A-D07B-4D16-8B47-42C5168CBE14}"/>
              </a:ext>
            </a:extLst>
          </p:cNvPr>
          <p:cNvSpPr>
            <a:spLocks noGrp="1"/>
          </p:cNvSpPr>
          <p:nvPr>
            <p:ph type="title"/>
          </p:nvPr>
        </p:nvSpPr>
        <p:spPr/>
        <p:txBody>
          <a:bodyPr/>
          <a:lstStyle/>
          <a:p>
            <a:pPr>
              <a:defRPr/>
            </a:pPr>
            <a:r>
              <a:rPr lang="en-US" altLang="zh-CN">
                <a:effectLst>
                  <a:outerShdw blurRad="38100" dist="38100" dir="2700000" algn="tl">
                    <a:srgbClr val="C0C0C0"/>
                  </a:outerShdw>
                </a:effectLst>
                <a:ea typeface="宋体" charset="-122"/>
              </a:rPr>
              <a:t>Chapter Objectives</a:t>
            </a:r>
            <a:endParaRPr lang="zh-CN" altLang="en-US" dirty="0">
              <a:effectLst>
                <a:outerShdw blurRad="38100" dist="38100" dir="2700000" algn="tl">
                  <a:srgbClr val="C0C0C0"/>
                </a:outerShdw>
              </a:effectLst>
              <a:ea typeface="宋体" charset="-122"/>
            </a:endParaRPr>
          </a:p>
        </p:txBody>
      </p:sp>
      <p:sp>
        <p:nvSpPr>
          <p:cNvPr id="6147" name="内容占位符 2"/>
          <p:cNvSpPr>
            <a:spLocks noGrp="1" noChangeArrowheads="1"/>
          </p:cNvSpPr>
          <p:nvPr>
            <p:ph idx="1"/>
          </p:nvPr>
        </p:nvSpPr>
        <p:spPr>
          <a:xfrm>
            <a:off x="1327638" y="1282700"/>
            <a:ext cx="9935308" cy="5172075"/>
          </a:xfrm>
        </p:spPr>
        <p:txBody>
          <a:bodyPr/>
          <a:lstStyle/>
          <a:p>
            <a:r>
              <a:rPr lang="en-US" altLang="zh-CN" sz="2800">
                <a:ea typeface="宋体" pitchFamily="2" charset="-122"/>
              </a:rPr>
              <a:t>To introduce the notion of a thread - </a:t>
            </a:r>
            <a:r>
              <a:rPr lang="en-US" altLang="zh-CN" sz="2800" b="1">
                <a:ea typeface="宋体" pitchFamily="2" charset="-122"/>
              </a:rPr>
              <a:t>a fundamental unit of CPU utilization</a:t>
            </a:r>
            <a:r>
              <a:rPr lang="en-US" altLang="zh-CN" sz="2800">
                <a:ea typeface="宋体" pitchFamily="2" charset="-122"/>
              </a:rPr>
              <a:t> that forms the basis of multithreaded computer systems.</a:t>
            </a:r>
          </a:p>
          <a:p>
            <a:endParaRPr lang="en-US" altLang="zh-CN" sz="2800">
              <a:ea typeface="宋体" pitchFamily="2" charset="-122"/>
            </a:endParaRPr>
          </a:p>
          <a:p>
            <a:r>
              <a:rPr lang="en-US" altLang="zh-CN" sz="2800">
                <a:ea typeface="宋体" pitchFamily="2" charset="-122"/>
              </a:rPr>
              <a:t>To discuss the APls for Phtreads, Win32, and Java thread libraries.</a:t>
            </a:r>
          </a:p>
          <a:p>
            <a:endParaRPr lang="zh-CN" altLang="en-US" sz="2800">
              <a:ea typeface="宋体"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F10664-FD8E-418A-940F-5A23A5A24D60}"/>
              </a:ext>
            </a:extLst>
          </p:cNvPr>
          <p:cNvSpPr>
            <a:spLocks noGrp="1"/>
          </p:cNvSpPr>
          <p:nvPr>
            <p:ph type="title"/>
          </p:nvPr>
        </p:nvSpPr>
        <p:spPr/>
        <p:txBody>
          <a:bodyPr/>
          <a:lstStyle/>
          <a:p>
            <a:r>
              <a:rPr lang="en-US" altLang="zh-CN"/>
              <a:t>Pthreads Example 1/2</a:t>
            </a:r>
            <a:endParaRPr lang="zh-CN" altLang="en-US"/>
          </a:p>
        </p:txBody>
      </p:sp>
      <p:sp>
        <p:nvSpPr>
          <p:cNvPr id="3" name="文本框 2">
            <a:extLst>
              <a:ext uri="{FF2B5EF4-FFF2-40B4-BE49-F238E27FC236}">
                <a16:creationId xmlns:a16="http://schemas.microsoft.com/office/drawing/2014/main" id="{47F9D68B-3339-41A7-BD83-0D505EC22D96}"/>
              </a:ext>
            </a:extLst>
          </p:cNvPr>
          <p:cNvSpPr txBox="1"/>
          <p:nvPr/>
        </p:nvSpPr>
        <p:spPr>
          <a:xfrm>
            <a:off x="1292469" y="1063869"/>
            <a:ext cx="9768254" cy="5632311"/>
          </a:xfrm>
          <a:prstGeom prst="rect">
            <a:avLst/>
          </a:prstGeom>
          <a:noFill/>
        </p:spPr>
        <p:txBody>
          <a:bodyPr wrap="square" rtlCol="0">
            <a:spAutoFit/>
          </a:bodyPr>
          <a:lstStyle/>
          <a:p>
            <a:r>
              <a:rPr lang="en-US" altLang="zh-CN" sz="2000" b="1" dirty="0"/>
              <a:t>#include &lt;</a:t>
            </a:r>
            <a:r>
              <a:rPr lang="en-US" altLang="zh-CN" sz="2000" b="1" dirty="0" err="1"/>
              <a:t>pthread.h</a:t>
            </a:r>
            <a:r>
              <a:rPr lang="en-US" altLang="zh-CN" sz="2000" b="1" dirty="0"/>
              <a:t>&gt;</a:t>
            </a:r>
          </a:p>
          <a:p>
            <a:r>
              <a:rPr lang="en-US" altLang="zh-CN" sz="2000" b="1" dirty="0"/>
              <a:t>#include &lt;</a:t>
            </a:r>
            <a:r>
              <a:rPr lang="en-US" altLang="zh-CN" sz="2000" b="1" dirty="0" err="1"/>
              <a:t>stdio.h</a:t>
            </a:r>
            <a:r>
              <a:rPr lang="en-US" altLang="zh-CN" sz="2000" b="1" dirty="0"/>
              <a:t>&gt;</a:t>
            </a:r>
          </a:p>
          <a:p>
            <a:r>
              <a:rPr lang="en-US" altLang="zh-CN" sz="2000" b="1" dirty="0"/>
              <a:t>#include &lt;</a:t>
            </a:r>
            <a:r>
              <a:rPr lang="en-US" altLang="zh-CN" sz="2000" b="1" dirty="0" err="1"/>
              <a:t>stdlib.h</a:t>
            </a:r>
            <a:r>
              <a:rPr lang="en-US" altLang="zh-CN" sz="2000" b="1" dirty="0"/>
              <a:t>&gt;</a:t>
            </a:r>
          </a:p>
          <a:p>
            <a:r>
              <a:rPr lang="en-US" altLang="zh-CN" sz="2000" b="1" dirty="0"/>
              <a:t>int sum;  /* this data is shared by the thread(s) */</a:t>
            </a:r>
          </a:p>
          <a:p>
            <a:r>
              <a:rPr lang="en-US" altLang="zh-CN" sz="2000" b="1" dirty="0"/>
              <a:t>void *runner(void *param);  /* threads call this function */</a:t>
            </a:r>
          </a:p>
          <a:p>
            <a:r>
              <a:rPr lang="en-US" altLang="zh-CN" sz="2000" b="1" dirty="0"/>
              <a:t>int main(int </a:t>
            </a:r>
            <a:r>
              <a:rPr lang="en-US" altLang="zh-CN" sz="2000" b="1" dirty="0" err="1"/>
              <a:t>argc</a:t>
            </a:r>
            <a:r>
              <a:rPr lang="en-US" altLang="zh-CN" sz="2000" b="1" dirty="0"/>
              <a:t>, char *</a:t>
            </a:r>
            <a:r>
              <a:rPr lang="en-US" altLang="zh-CN" sz="2000" b="1" dirty="0" err="1"/>
              <a:t>argv</a:t>
            </a:r>
            <a:r>
              <a:rPr lang="en-US" altLang="zh-CN" sz="2000" b="1" dirty="0"/>
              <a:t>[])</a:t>
            </a:r>
          </a:p>
          <a:p>
            <a:r>
              <a:rPr lang="en-US" altLang="zh-CN" sz="2000" b="1" dirty="0"/>
              <a:t>{</a:t>
            </a:r>
          </a:p>
          <a:p>
            <a:r>
              <a:rPr lang="en-US" altLang="zh-CN" sz="2000" b="1" dirty="0"/>
              <a:t>    </a:t>
            </a:r>
            <a:r>
              <a:rPr lang="en-US" altLang="zh-CN" sz="2000" b="1" dirty="0" err="1"/>
              <a:t>pthread_t</a:t>
            </a:r>
            <a:r>
              <a:rPr lang="en-US" altLang="zh-CN" sz="2000" b="1" dirty="0"/>
              <a:t> </a:t>
            </a:r>
            <a:r>
              <a:rPr lang="en-US" altLang="zh-CN" sz="2000" b="1" dirty="0" err="1"/>
              <a:t>tid</a:t>
            </a:r>
            <a:r>
              <a:rPr lang="en-US" altLang="zh-CN" sz="2000" b="1" dirty="0"/>
              <a:t>;  /* the thread identifier */</a:t>
            </a:r>
          </a:p>
          <a:p>
            <a:r>
              <a:rPr lang="en-US" altLang="zh-CN" sz="2000" b="1" dirty="0"/>
              <a:t>    </a:t>
            </a:r>
            <a:r>
              <a:rPr lang="en-US" altLang="zh-CN" sz="2000" b="1" dirty="0" err="1"/>
              <a:t>pthread_attr_t</a:t>
            </a:r>
            <a:r>
              <a:rPr lang="en-US" altLang="zh-CN" sz="2000" b="1" dirty="0"/>
              <a:t> </a:t>
            </a:r>
            <a:r>
              <a:rPr lang="en-US" altLang="zh-CN" sz="2000" b="1" dirty="0" err="1"/>
              <a:t>attr</a:t>
            </a:r>
            <a:r>
              <a:rPr lang="en-US" altLang="zh-CN" sz="2000" b="1" dirty="0"/>
              <a:t>;  /* set of thread attributes */</a:t>
            </a:r>
          </a:p>
          <a:p>
            <a:r>
              <a:rPr lang="en-US" altLang="zh-CN" sz="2000" b="1" dirty="0"/>
              <a:t>    /* set the default attributes of the thread */</a:t>
            </a:r>
          </a:p>
          <a:p>
            <a:r>
              <a:rPr lang="en-US" altLang="zh-CN" sz="2000" b="1" dirty="0"/>
              <a:t>    </a:t>
            </a:r>
            <a:r>
              <a:rPr lang="en-US" altLang="zh-CN" sz="2000" b="1" dirty="0" err="1"/>
              <a:t>pthread_attr_init</a:t>
            </a:r>
            <a:r>
              <a:rPr lang="en-US" altLang="zh-CN" sz="2000" b="1" dirty="0"/>
              <a:t>(&amp;</a:t>
            </a:r>
            <a:r>
              <a:rPr lang="en-US" altLang="zh-CN" sz="2000" b="1" dirty="0" err="1"/>
              <a:t>attr</a:t>
            </a:r>
            <a:r>
              <a:rPr lang="en-US" altLang="zh-CN" sz="2000" b="1" dirty="0"/>
              <a:t>);</a:t>
            </a:r>
          </a:p>
          <a:p>
            <a:r>
              <a:rPr lang="en-US" altLang="zh-CN" sz="2000" b="1" dirty="0"/>
              <a:t>    /* create the thread */</a:t>
            </a:r>
          </a:p>
          <a:p>
            <a:r>
              <a:rPr lang="en-US" altLang="zh-CN" sz="2000" b="1" dirty="0"/>
              <a:t>    </a:t>
            </a:r>
            <a:r>
              <a:rPr lang="en-US" altLang="zh-CN" sz="2000" b="1" dirty="0" err="1"/>
              <a:t>pthread_create</a:t>
            </a:r>
            <a:r>
              <a:rPr lang="en-US" altLang="zh-CN" sz="2000" b="1" dirty="0"/>
              <a:t>(&amp;</a:t>
            </a:r>
            <a:r>
              <a:rPr lang="en-US" altLang="zh-CN" sz="2000" b="1" dirty="0" err="1"/>
              <a:t>tid</a:t>
            </a:r>
            <a:r>
              <a:rPr lang="en-US" altLang="zh-CN" sz="2000" b="1" dirty="0"/>
              <a:t>, &amp;</a:t>
            </a:r>
            <a:r>
              <a:rPr lang="en-US" altLang="zh-CN" sz="2000" b="1" dirty="0" err="1"/>
              <a:t>attr</a:t>
            </a:r>
            <a:r>
              <a:rPr lang="en-US" altLang="zh-CN" sz="2000" b="1" dirty="0"/>
              <a:t>, runner, </a:t>
            </a:r>
            <a:r>
              <a:rPr lang="en-US" altLang="zh-CN" sz="2000" b="1" dirty="0" err="1"/>
              <a:t>argv</a:t>
            </a:r>
            <a:r>
              <a:rPr lang="en-US" altLang="zh-CN" sz="2000" b="1" dirty="0"/>
              <a:t>[1]);</a:t>
            </a:r>
          </a:p>
          <a:p>
            <a:r>
              <a:rPr lang="en-US" altLang="zh-CN" sz="2000" b="1" dirty="0"/>
              <a:t>    /* wait for the thread to exit */</a:t>
            </a:r>
          </a:p>
          <a:p>
            <a:r>
              <a:rPr lang="en-US" altLang="zh-CN" sz="2000" b="1" dirty="0"/>
              <a:t>    </a:t>
            </a:r>
            <a:r>
              <a:rPr lang="en-US" altLang="zh-CN" sz="2000" b="1" dirty="0" err="1"/>
              <a:t>pthread_join</a:t>
            </a:r>
            <a:r>
              <a:rPr lang="en-US" altLang="zh-CN" sz="2000" b="1" dirty="0"/>
              <a:t>(</a:t>
            </a:r>
            <a:r>
              <a:rPr lang="en-US" altLang="zh-CN" sz="2000" b="1" dirty="0" err="1"/>
              <a:t>tid</a:t>
            </a:r>
            <a:r>
              <a:rPr lang="en-US" altLang="zh-CN" sz="2000" b="1" dirty="0"/>
              <a:t>, NULL);</a:t>
            </a:r>
          </a:p>
          <a:p>
            <a:r>
              <a:rPr lang="en-US" altLang="zh-CN" sz="2000" b="1" dirty="0"/>
              <a:t>    </a:t>
            </a:r>
            <a:r>
              <a:rPr lang="en-US" altLang="zh-CN" sz="2000" b="1" dirty="0" err="1"/>
              <a:t>printf</a:t>
            </a:r>
            <a:r>
              <a:rPr lang="en-US" altLang="zh-CN" sz="2000" b="1" dirty="0"/>
              <a:t>("sum = %</a:t>
            </a:r>
            <a:r>
              <a:rPr lang="en-US" altLang="zh-CN" sz="2000" b="1" dirty="0" err="1"/>
              <a:t>d∖n</a:t>
            </a:r>
            <a:r>
              <a:rPr lang="en-US" altLang="zh-CN" sz="2000" b="1" dirty="0"/>
              <a:t>", sum);</a:t>
            </a:r>
          </a:p>
          <a:p>
            <a:r>
              <a:rPr lang="en-US" altLang="zh-CN" sz="2000" b="1" dirty="0"/>
              <a:t>    return 0;</a:t>
            </a:r>
          </a:p>
          <a:p>
            <a:r>
              <a:rPr lang="en-US" altLang="zh-CN" sz="2000" b="1" dirty="0"/>
              <a:t>}    // </a:t>
            </a:r>
            <a:r>
              <a:rPr lang="en-US" altLang="zh-CN" sz="2000" b="1" dirty="0" err="1">
                <a:solidFill>
                  <a:srgbClr val="006699"/>
                </a:solidFill>
              </a:rPr>
              <a:t>gcc</a:t>
            </a:r>
            <a:r>
              <a:rPr lang="en-US" altLang="zh-CN" sz="2000" b="1" dirty="0">
                <a:solidFill>
                  <a:srgbClr val="006699"/>
                </a:solidFill>
              </a:rPr>
              <a:t> -o </a:t>
            </a:r>
            <a:r>
              <a:rPr lang="en-US" altLang="zh-CN" sz="2000" b="1" dirty="0" err="1">
                <a:solidFill>
                  <a:srgbClr val="006699"/>
                </a:solidFill>
              </a:rPr>
              <a:t>thrd-posix</a:t>
            </a:r>
            <a:r>
              <a:rPr lang="en-US" altLang="zh-CN" sz="2000" b="1" dirty="0">
                <a:solidFill>
                  <a:srgbClr val="006699"/>
                </a:solidFill>
              </a:rPr>
              <a:t> </a:t>
            </a:r>
            <a:r>
              <a:rPr lang="en-US" altLang="zh-CN" sz="2000" b="1" dirty="0" err="1">
                <a:solidFill>
                  <a:srgbClr val="006699"/>
                </a:solidFill>
              </a:rPr>
              <a:t>thrd-posix.c</a:t>
            </a:r>
            <a:r>
              <a:rPr lang="en-US" altLang="zh-CN" sz="2000" b="1" dirty="0">
                <a:solidFill>
                  <a:srgbClr val="006699"/>
                </a:solidFill>
              </a:rPr>
              <a:t> -</a:t>
            </a:r>
            <a:r>
              <a:rPr lang="en-US" altLang="zh-CN" sz="2000" b="1" dirty="0" err="1">
                <a:solidFill>
                  <a:srgbClr val="006699"/>
                </a:solidFill>
              </a:rPr>
              <a:t>lpthread</a:t>
            </a:r>
            <a:endParaRPr lang="zh-CN" altLang="en-US" sz="2000" b="1" dirty="0">
              <a:solidFill>
                <a:srgbClr val="006699"/>
              </a:solidFill>
            </a:endParaRPr>
          </a:p>
        </p:txBody>
      </p:sp>
    </p:spTree>
    <p:extLst>
      <p:ext uri="{BB962C8B-B14F-4D97-AF65-F5344CB8AC3E}">
        <p14:creationId xmlns:p14="http://schemas.microsoft.com/office/powerpoint/2010/main" val="4177920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484303-BD40-4EE7-A1A4-AF8E9400112C}"/>
              </a:ext>
            </a:extLst>
          </p:cNvPr>
          <p:cNvSpPr>
            <a:spLocks noGrp="1"/>
          </p:cNvSpPr>
          <p:nvPr>
            <p:ph type="title"/>
          </p:nvPr>
        </p:nvSpPr>
        <p:spPr/>
        <p:txBody>
          <a:bodyPr/>
          <a:lstStyle/>
          <a:p>
            <a:r>
              <a:rPr lang="en-US" altLang="zh-CN"/>
              <a:t>Pthreads Example 2/2</a:t>
            </a:r>
            <a:endParaRPr lang="zh-CN" altLang="en-US"/>
          </a:p>
        </p:txBody>
      </p:sp>
      <p:sp>
        <p:nvSpPr>
          <p:cNvPr id="3" name="文本框 2">
            <a:extLst>
              <a:ext uri="{FF2B5EF4-FFF2-40B4-BE49-F238E27FC236}">
                <a16:creationId xmlns:a16="http://schemas.microsoft.com/office/drawing/2014/main" id="{83ED35D1-CBFB-4762-86C7-C3EBDE9EB2EA}"/>
              </a:ext>
            </a:extLst>
          </p:cNvPr>
          <p:cNvSpPr txBox="1"/>
          <p:nvPr/>
        </p:nvSpPr>
        <p:spPr>
          <a:xfrm>
            <a:off x="1037492" y="1169377"/>
            <a:ext cx="9777046" cy="3970318"/>
          </a:xfrm>
          <a:prstGeom prst="rect">
            <a:avLst/>
          </a:prstGeom>
          <a:noFill/>
        </p:spPr>
        <p:txBody>
          <a:bodyPr wrap="square" rtlCol="0">
            <a:spAutoFit/>
          </a:bodyPr>
          <a:lstStyle/>
          <a:p>
            <a:r>
              <a:rPr lang="en-US" altLang="zh-CN" sz="2800" b="1"/>
              <a:t>/* The thread will execute in this function */</a:t>
            </a:r>
          </a:p>
          <a:p>
            <a:r>
              <a:rPr lang="en-US" altLang="zh-CN" sz="2800" b="1"/>
              <a:t>void *runner(void *param)</a:t>
            </a:r>
          </a:p>
          <a:p>
            <a:r>
              <a:rPr lang="en-US" altLang="zh-CN" sz="2800" b="1"/>
              <a:t>{</a:t>
            </a:r>
          </a:p>
          <a:p>
            <a:r>
              <a:rPr lang="en-US" altLang="zh-CN" sz="2800" b="1"/>
              <a:t>    int i, upper = atoi((char *)param);</a:t>
            </a:r>
          </a:p>
          <a:p>
            <a:r>
              <a:rPr lang="en-US" altLang="zh-CN" sz="2800" b="1"/>
              <a:t>    sum = 0;</a:t>
            </a:r>
          </a:p>
          <a:p>
            <a:r>
              <a:rPr lang="en-US" altLang="zh-CN" sz="2800" b="1"/>
              <a:t>    for (i = 1; i &lt;= upper; i++)</a:t>
            </a:r>
          </a:p>
          <a:p>
            <a:r>
              <a:rPr lang="en-US" altLang="zh-CN" sz="2800" b="1"/>
              <a:t>    sum += i;</a:t>
            </a:r>
          </a:p>
          <a:p>
            <a:r>
              <a:rPr lang="en-US" altLang="zh-CN" sz="2800" b="1"/>
              <a:t>    pthread_exit(0);</a:t>
            </a:r>
          </a:p>
          <a:p>
            <a:r>
              <a:rPr lang="en-US" altLang="zh-CN" sz="2800" b="1"/>
              <a:t>}</a:t>
            </a:r>
            <a:endParaRPr lang="zh-CN" altLang="en-US" sz="2800" b="1"/>
          </a:p>
        </p:txBody>
      </p:sp>
    </p:spTree>
    <p:extLst>
      <p:ext uri="{BB962C8B-B14F-4D97-AF65-F5344CB8AC3E}">
        <p14:creationId xmlns:p14="http://schemas.microsoft.com/office/powerpoint/2010/main" val="4273834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375A9171-BF30-4112-9BE4-91A0B4CCA343}"/>
              </a:ext>
            </a:extLst>
          </p:cNvPr>
          <p:cNvSpPr>
            <a:spLocks noGrp="1" noChangeArrowheads="1"/>
          </p:cNvSpPr>
          <p:nvPr>
            <p:ph type="title"/>
          </p:nvPr>
        </p:nvSpPr>
        <p:spPr/>
        <p:txBody>
          <a:bodyPr/>
          <a:lstStyle/>
          <a:p>
            <a:pPr>
              <a:defRPr/>
            </a:pPr>
            <a:r>
              <a:rPr lang="en-US" altLang="zh-CN">
                <a:ea typeface="宋体" charset="-122"/>
              </a:rPr>
              <a:t>Windows XP Threads</a:t>
            </a:r>
          </a:p>
        </p:txBody>
      </p:sp>
      <p:sp>
        <p:nvSpPr>
          <p:cNvPr id="22531" name="Rectangle 3"/>
          <p:cNvSpPr>
            <a:spLocks noGrp="1" noChangeArrowheads="1"/>
          </p:cNvSpPr>
          <p:nvPr>
            <p:ph type="body" idx="1"/>
          </p:nvPr>
        </p:nvSpPr>
        <p:spPr>
          <a:xfrm>
            <a:off x="2769577" y="1282701"/>
            <a:ext cx="8502162" cy="5346699"/>
          </a:xfrm>
        </p:spPr>
        <p:txBody>
          <a:bodyPr/>
          <a:lstStyle/>
          <a:p>
            <a:r>
              <a:rPr lang="en-US" altLang="zh-CN" sz="2000">
                <a:ea typeface="宋体" pitchFamily="2" charset="-122"/>
              </a:rPr>
              <a:t>Implements the one-to-one mapping</a:t>
            </a:r>
          </a:p>
          <a:p>
            <a:r>
              <a:rPr lang="en-US" altLang="zh-CN" sz="2000">
                <a:ea typeface="宋体" pitchFamily="2" charset="-122"/>
              </a:rPr>
              <a:t>Each thread contains</a:t>
            </a:r>
          </a:p>
          <a:p>
            <a:pPr lvl="1"/>
            <a:r>
              <a:rPr lang="en-US" altLang="zh-CN" sz="2000">
                <a:ea typeface="宋体" pitchFamily="2" charset="-122"/>
              </a:rPr>
              <a:t>A thread id</a:t>
            </a:r>
          </a:p>
          <a:p>
            <a:pPr lvl="1"/>
            <a:r>
              <a:rPr lang="en-US" altLang="zh-CN" sz="2000">
                <a:ea typeface="宋体" pitchFamily="2" charset="-122"/>
              </a:rPr>
              <a:t>Register set</a:t>
            </a:r>
          </a:p>
          <a:p>
            <a:pPr lvl="1"/>
            <a:r>
              <a:rPr lang="en-US" altLang="zh-CN" sz="2000">
                <a:ea typeface="宋体" pitchFamily="2" charset="-122"/>
              </a:rPr>
              <a:t>Separate user and kernel stacks</a:t>
            </a:r>
          </a:p>
          <a:p>
            <a:pPr lvl="1"/>
            <a:r>
              <a:rPr lang="en-US" altLang="zh-CN" sz="2000">
                <a:ea typeface="宋体" pitchFamily="2" charset="-122"/>
              </a:rPr>
              <a:t>Private data storage area</a:t>
            </a:r>
          </a:p>
          <a:p>
            <a:r>
              <a:rPr lang="en-US" altLang="zh-CN" sz="2000">
                <a:ea typeface="宋体" pitchFamily="2" charset="-122"/>
              </a:rPr>
              <a:t>The register set, stacks, and private storage area are known as the </a:t>
            </a:r>
            <a:r>
              <a:rPr lang="en-US" altLang="zh-CN" sz="2000" b="1">
                <a:ea typeface="宋体" pitchFamily="2" charset="-122"/>
              </a:rPr>
              <a:t>context </a:t>
            </a:r>
            <a:r>
              <a:rPr lang="en-US" altLang="zh-CN" sz="2000">
                <a:ea typeface="宋体" pitchFamily="2" charset="-122"/>
              </a:rPr>
              <a:t>of the threads</a:t>
            </a:r>
          </a:p>
          <a:p>
            <a:r>
              <a:rPr lang="en-US" altLang="zh-CN" sz="2000">
                <a:ea typeface="宋体" pitchFamily="2" charset="-122"/>
              </a:rPr>
              <a:t>The primary data structures of a thread include:</a:t>
            </a:r>
          </a:p>
          <a:p>
            <a:pPr lvl="1"/>
            <a:r>
              <a:rPr lang="en-US" altLang="zh-CN" sz="2000">
                <a:ea typeface="宋体" pitchFamily="2" charset="-122"/>
              </a:rPr>
              <a:t>ETHREAD (executive thread block)</a:t>
            </a:r>
          </a:p>
          <a:p>
            <a:pPr lvl="1"/>
            <a:r>
              <a:rPr lang="en-US" altLang="zh-CN" sz="2000">
                <a:ea typeface="宋体" pitchFamily="2" charset="-122"/>
              </a:rPr>
              <a:t>KTHREAD (kernel thread block)</a:t>
            </a:r>
          </a:p>
          <a:p>
            <a:pPr lvl="1"/>
            <a:r>
              <a:rPr lang="en-US" altLang="zh-CN" sz="2000">
                <a:ea typeface="宋体" pitchFamily="2" charset="-122"/>
              </a:rPr>
              <a:t>TEB (thread environment block)</a:t>
            </a:r>
          </a:p>
          <a:p>
            <a:pPr>
              <a:buFont typeface="Monotype Sorts" pitchFamily="-84" charset="2"/>
              <a:buNone/>
            </a:pPr>
            <a:endParaRPr lang="en-US" altLang="zh-CN" sz="2000">
              <a:ea typeface="宋体"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8A38A1-519B-4C3B-9C9A-1CFABBBC359C}"/>
              </a:ext>
            </a:extLst>
          </p:cNvPr>
          <p:cNvSpPr>
            <a:spLocks noGrp="1"/>
          </p:cNvSpPr>
          <p:nvPr>
            <p:ph type="title"/>
          </p:nvPr>
        </p:nvSpPr>
        <p:spPr/>
        <p:txBody>
          <a:bodyPr/>
          <a:lstStyle/>
          <a:p>
            <a:r>
              <a:rPr lang="en-US" altLang="zh-CN"/>
              <a:t>Windows Multithreaded C Program 1/2</a:t>
            </a:r>
            <a:endParaRPr lang="zh-CN" altLang="en-US"/>
          </a:p>
        </p:txBody>
      </p:sp>
      <p:sp>
        <p:nvSpPr>
          <p:cNvPr id="3" name="文本框 2">
            <a:extLst>
              <a:ext uri="{FF2B5EF4-FFF2-40B4-BE49-F238E27FC236}">
                <a16:creationId xmlns:a16="http://schemas.microsoft.com/office/drawing/2014/main" id="{00EC2BAF-B87D-4212-8159-98EF3522B3F1}"/>
              </a:ext>
            </a:extLst>
          </p:cNvPr>
          <p:cNvSpPr txBox="1"/>
          <p:nvPr/>
        </p:nvSpPr>
        <p:spPr>
          <a:xfrm>
            <a:off x="1248508" y="1151792"/>
            <a:ext cx="10333892" cy="4154984"/>
          </a:xfrm>
          <a:prstGeom prst="rect">
            <a:avLst/>
          </a:prstGeom>
          <a:noFill/>
        </p:spPr>
        <p:txBody>
          <a:bodyPr wrap="square" rtlCol="0">
            <a:spAutoFit/>
          </a:bodyPr>
          <a:lstStyle/>
          <a:p>
            <a:r>
              <a:rPr lang="en-US" altLang="zh-CN" sz="2400" b="1"/>
              <a:t>#include &lt;windows.h&gt;</a:t>
            </a:r>
          </a:p>
          <a:p>
            <a:r>
              <a:rPr lang="en-US" altLang="zh-CN" sz="2400" b="1"/>
              <a:t>#include &lt;stdio.h&gt;</a:t>
            </a:r>
          </a:p>
          <a:p>
            <a:r>
              <a:rPr lang="en-US" altLang="zh-CN" sz="2400" b="1"/>
              <a:t>DWORD Sum;  /* data is shared by the thread(s) */</a:t>
            </a:r>
          </a:p>
          <a:p>
            <a:r>
              <a:rPr lang="en-US" altLang="zh-CN" sz="2400" b="1"/>
              <a:t>/* The thread will execute in this function */</a:t>
            </a:r>
          </a:p>
          <a:p>
            <a:r>
              <a:rPr lang="en-US" altLang="zh-CN" sz="2400" b="1"/>
              <a:t>DWORD WINAPI Summation(LPVOID Param)</a:t>
            </a:r>
          </a:p>
          <a:p>
            <a:r>
              <a:rPr lang="en-US" altLang="zh-CN" sz="2400" b="1"/>
              <a:t>{</a:t>
            </a:r>
          </a:p>
          <a:p>
            <a:r>
              <a:rPr lang="en-US" altLang="zh-CN" sz="2400" b="1"/>
              <a:t>    DWORD Upper = *(DWORD*)Param;</a:t>
            </a:r>
          </a:p>
          <a:p>
            <a:r>
              <a:rPr lang="en-US" altLang="zh-CN" sz="2400" b="1"/>
              <a:t>    for (DWORD i = 1; i &lt;= Upper; i++)</a:t>
            </a:r>
          </a:p>
          <a:p>
            <a:r>
              <a:rPr lang="en-US" altLang="zh-CN" sz="2400" b="1"/>
              <a:t>        Sum += i;</a:t>
            </a:r>
          </a:p>
          <a:p>
            <a:r>
              <a:rPr lang="en-US" altLang="zh-CN" sz="2400" b="1"/>
              <a:t>    return 0;</a:t>
            </a:r>
          </a:p>
          <a:p>
            <a:r>
              <a:rPr lang="en-US" altLang="zh-CN" sz="2400" b="1"/>
              <a:t>}</a:t>
            </a:r>
            <a:endParaRPr lang="zh-CN" altLang="en-US" sz="2400" b="1"/>
          </a:p>
        </p:txBody>
      </p:sp>
    </p:spTree>
    <p:extLst>
      <p:ext uri="{BB962C8B-B14F-4D97-AF65-F5344CB8AC3E}">
        <p14:creationId xmlns:p14="http://schemas.microsoft.com/office/powerpoint/2010/main" val="2664431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DC2872-8B79-4E90-959F-A6F7195D936B}"/>
              </a:ext>
            </a:extLst>
          </p:cNvPr>
          <p:cNvSpPr>
            <a:spLocks noGrp="1"/>
          </p:cNvSpPr>
          <p:nvPr>
            <p:ph type="title"/>
          </p:nvPr>
        </p:nvSpPr>
        <p:spPr/>
        <p:txBody>
          <a:bodyPr/>
          <a:lstStyle/>
          <a:p>
            <a:r>
              <a:rPr lang="en-US" altLang="zh-CN"/>
              <a:t>Windows Multithreaded C Program 2/2</a:t>
            </a:r>
            <a:endParaRPr lang="zh-CN" altLang="en-US"/>
          </a:p>
        </p:txBody>
      </p:sp>
      <p:sp>
        <p:nvSpPr>
          <p:cNvPr id="3" name="文本框 2">
            <a:extLst>
              <a:ext uri="{FF2B5EF4-FFF2-40B4-BE49-F238E27FC236}">
                <a16:creationId xmlns:a16="http://schemas.microsoft.com/office/drawing/2014/main" id="{E38BF2C1-A9FE-4BC6-97B8-B3D2D0B07B5E}"/>
              </a:ext>
            </a:extLst>
          </p:cNvPr>
          <p:cNvSpPr txBox="1"/>
          <p:nvPr/>
        </p:nvSpPr>
        <p:spPr>
          <a:xfrm>
            <a:off x="2038349" y="914401"/>
            <a:ext cx="9680331" cy="5632311"/>
          </a:xfrm>
          <a:prstGeom prst="rect">
            <a:avLst/>
          </a:prstGeom>
          <a:noFill/>
        </p:spPr>
        <p:txBody>
          <a:bodyPr wrap="square" rtlCol="0">
            <a:spAutoFit/>
          </a:bodyPr>
          <a:lstStyle/>
          <a:p>
            <a:r>
              <a:rPr lang="en-US" altLang="zh-CN" b="1"/>
              <a:t>int main(int argc, char *argv[])  {</a:t>
            </a:r>
          </a:p>
          <a:p>
            <a:r>
              <a:rPr lang="en-US" altLang="zh-CN" b="1"/>
              <a:t>    DWORD ThreadId;</a:t>
            </a:r>
          </a:p>
          <a:p>
            <a:r>
              <a:rPr lang="en-US" altLang="zh-CN" b="1"/>
              <a:t>    HANDLE ThreadHandle;</a:t>
            </a:r>
          </a:p>
          <a:p>
            <a:r>
              <a:rPr lang="en-US" altLang="zh-CN" b="1"/>
              <a:t>    int Param;</a:t>
            </a:r>
          </a:p>
          <a:p>
            <a:r>
              <a:rPr lang="en-US" altLang="zh-CN" b="1"/>
              <a:t>    Param = atoi(argv[1]);</a:t>
            </a:r>
          </a:p>
          <a:p>
            <a:endParaRPr lang="en-US" altLang="zh-CN" b="1"/>
          </a:p>
          <a:p>
            <a:r>
              <a:rPr lang="en-US" altLang="zh-CN" b="1"/>
              <a:t>    /* create the thread */</a:t>
            </a:r>
          </a:p>
          <a:p>
            <a:r>
              <a:rPr lang="en-US" altLang="zh-CN" b="1"/>
              <a:t>    ThreadHandle = CreateThread(</a:t>
            </a:r>
          </a:p>
          <a:p>
            <a:r>
              <a:rPr lang="en-US" altLang="zh-CN" b="1"/>
              <a:t>        NULL,  /* default security attributes */</a:t>
            </a:r>
          </a:p>
          <a:p>
            <a:r>
              <a:rPr lang="en-US" altLang="zh-CN" b="1"/>
              <a:t>        0,  /* default stack size */</a:t>
            </a:r>
          </a:p>
          <a:p>
            <a:r>
              <a:rPr lang="en-US" altLang="zh-CN" b="1"/>
              <a:t>        Summation,  /* thread function */</a:t>
            </a:r>
          </a:p>
          <a:p>
            <a:r>
              <a:rPr lang="en-US" altLang="zh-CN" b="1"/>
              <a:t>        &amp;Param,  /* parameter to thread function */</a:t>
            </a:r>
          </a:p>
          <a:p>
            <a:r>
              <a:rPr lang="en-US" altLang="zh-CN" b="1"/>
              <a:t>        0,  /* default creation flags */</a:t>
            </a:r>
          </a:p>
          <a:p>
            <a:r>
              <a:rPr lang="en-US" altLang="zh-CN" b="1"/>
              <a:t>        &amp;ThreadId); /* returns the thread identifier */</a:t>
            </a:r>
          </a:p>
          <a:p>
            <a:r>
              <a:rPr lang="en-US" altLang="zh-CN" b="1"/>
              <a:t>    /* now wait for the thread to finish */</a:t>
            </a:r>
          </a:p>
          <a:p>
            <a:r>
              <a:rPr lang="en-US" altLang="zh-CN" b="1"/>
              <a:t>    WaitForSingleObject(ThreadHandle, INFINITE);</a:t>
            </a:r>
          </a:p>
          <a:p>
            <a:r>
              <a:rPr lang="en-US" altLang="zh-CN" b="1"/>
              <a:t>    /* close the thread handle */</a:t>
            </a:r>
          </a:p>
          <a:p>
            <a:r>
              <a:rPr lang="en-US" altLang="zh-CN" b="1"/>
              <a:t>    CloseHandle(ThreadHandle);</a:t>
            </a:r>
          </a:p>
          <a:p>
            <a:r>
              <a:rPr lang="en-US" altLang="zh-CN" b="1"/>
              <a:t>    printf("sum = %d∖n",Sum);</a:t>
            </a:r>
          </a:p>
          <a:p>
            <a:r>
              <a:rPr lang="en-US" altLang="zh-CN" b="1"/>
              <a:t>    return 0;  }</a:t>
            </a:r>
            <a:endParaRPr lang="zh-CN" altLang="en-US" b="1"/>
          </a:p>
        </p:txBody>
      </p:sp>
    </p:spTree>
    <p:extLst>
      <p:ext uri="{BB962C8B-B14F-4D97-AF65-F5344CB8AC3E}">
        <p14:creationId xmlns:p14="http://schemas.microsoft.com/office/powerpoint/2010/main" val="2119180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a:extLst>
              <a:ext uri="{FF2B5EF4-FFF2-40B4-BE49-F238E27FC236}">
                <a16:creationId xmlns:a16="http://schemas.microsoft.com/office/drawing/2014/main" id="{643F8DB6-5DDD-4A95-B508-A97848B63C6A}"/>
              </a:ext>
            </a:extLst>
          </p:cNvPr>
          <p:cNvSpPr>
            <a:spLocks noGrp="1" noChangeArrowheads="1"/>
          </p:cNvSpPr>
          <p:nvPr>
            <p:ph type="title"/>
          </p:nvPr>
        </p:nvSpPr>
        <p:spPr/>
        <p:txBody>
          <a:bodyPr/>
          <a:lstStyle/>
          <a:p>
            <a:pPr>
              <a:defRPr/>
            </a:pPr>
            <a:r>
              <a:rPr lang="en-US" altLang="zh-CN">
                <a:ea typeface="宋体" charset="-122"/>
              </a:rPr>
              <a:t>Java Threads</a:t>
            </a:r>
          </a:p>
        </p:txBody>
      </p:sp>
      <p:sp>
        <p:nvSpPr>
          <p:cNvPr id="24579" name="Rectangle 5"/>
          <p:cNvSpPr>
            <a:spLocks noGrp="1" noChangeArrowheads="1"/>
          </p:cNvSpPr>
          <p:nvPr>
            <p:ph type="body" idx="1"/>
          </p:nvPr>
        </p:nvSpPr>
        <p:spPr>
          <a:xfrm>
            <a:off x="2355850" y="1281113"/>
            <a:ext cx="7397750" cy="4294934"/>
          </a:xfrm>
        </p:spPr>
        <p:txBody>
          <a:bodyPr/>
          <a:lstStyle/>
          <a:p>
            <a:r>
              <a:rPr lang="en-US" altLang="zh-CN" sz="2800">
                <a:ea typeface="宋体" pitchFamily="2" charset="-122"/>
              </a:rPr>
              <a:t>Java threads are managed by the JVM</a:t>
            </a:r>
          </a:p>
          <a:p>
            <a:pPr>
              <a:buFont typeface="Monotype Sorts" pitchFamily="-84" charset="2"/>
              <a:buNone/>
            </a:pPr>
            <a:endParaRPr lang="en-US" altLang="zh-CN" sz="2800">
              <a:ea typeface="宋体" pitchFamily="2" charset="-122"/>
            </a:endParaRPr>
          </a:p>
          <a:p>
            <a:r>
              <a:rPr lang="en-US" altLang="zh-CN" sz="2800">
                <a:ea typeface="宋体" pitchFamily="2" charset="-122"/>
              </a:rPr>
              <a:t>Java threads may be created by:</a:t>
            </a:r>
            <a:br>
              <a:rPr lang="en-US" altLang="zh-CN" sz="2800">
                <a:ea typeface="宋体" pitchFamily="2" charset="-122"/>
              </a:rPr>
            </a:br>
            <a:endParaRPr lang="en-US" altLang="zh-CN" sz="2800">
              <a:ea typeface="宋体" pitchFamily="2" charset="-122"/>
            </a:endParaRPr>
          </a:p>
          <a:p>
            <a:pPr lvl="1"/>
            <a:r>
              <a:rPr lang="en-US" altLang="zh-CN" sz="2400">
                <a:ea typeface="宋体" pitchFamily="2" charset="-122"/>
              </a:rPr>
              <a:t>Extending Thread class</a:t>
            </a:r>
          </a:p>
          <a:p>
            <a:pPr lvl="1"/>
            <a:r>
              <a:rPr lang="en-US" altLang="zh-CN" sz="2400">
                <a:ea typeface="宋体" pitchFamily="2" charset="-122"/>
              </a:rPr>
              <a:t>Implementing the Runnable interface</a:t>
            </a:r>
            <a:br>
              <a:rPr lang="en-US" altLang="zh-CN">
                <a:ea typeface="宋体" pitchFamily="2" charset="-122"/>
              </a:rPr>
            </a:br>
            <a:endParaRPr lang="en-US" altLang="zh-CN">
              <a:ea typeface="宋体"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E2BF90-C733-47BB-BDB9-A15FD5C0BCFC}"/>
              </a:ext>
            </a:extLst>
          </p:cNvPr>
          <p:cNvSpPr>
            <a:spLocks noGrp="1"/>
          </p:cNvSpPr>
          <p:nvPr>
            <p:ph type="title"/>
          </p:nvPr>
        </p:nvSpPr>
        <p:spPr/>
        <p:txBody>
          <a:bodyPr/>
          <a:lstStyle/>
          <a:p>
            <a:r>
              <a:rPr lang="en-US" altLang="zh-CN"/>
              <a:t>Java Threads 1/2</a:t>
            </a:r>
            <a:endParaRPr lang="zh-CN" altLang="en-US"/>
          </a:p>
        </p:txBody>
      </p:sp>
      <p:pic>
        <p:nvPicPr>
          <p:cNvPr id="5" name="图片 4">
            <a:extLst>
              <a:ext uri="{FF2B5EF4-FFF2-40B4-BE49-F238E27FC236}">
                <a16:creationId xmlns:a16="http://schemas.microsoft.com/office/drawing/2014/main" id="{084967C1-3F41-48B2-99A6-78918C3946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6730" y="815631"/>
            <a:ext cx="4835769" cy="6010084"/>
          </a:xfrm>
          <a:prstGeom prst="rect">
            <a:avLst/>
          </a:prstGeom>
        </p:spPr>
      </p:pic>
    </p:spTree>
    <p:extLst>
      <p:ext uri="{BB962C8B-B14F-4D97-AF65-F5344CB8AC3E}">
        <p14:creationId xmlns:p14="http://schemas.microsoft.com/office/powerpoint/2010/main" val="7559099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7A520F-262F-459E-9EBF-48EE632CD0E0}"/>
              </a:ext>
            </a:extLst>
          </p:cNvPr>
          <p:cNvSpPr>
            <a:spLocks noGrp="1"/>
          </p:cNvSpPr>
          <p:nvPr>
            <p:ph type="title"/>
          </p:nvPr>
        </p:nvSpPr>
        <p:spPr/>
        <p:txBody>
          <a:bodyPr/>
          <a:lstStyle/>
          <a:p>
            <a:r>
              <a:rPr lang="en-US" altLang="zh-CN"/>
              <a:t>Java Threads 2/2</a:t>
            </a:r>
            <a:endParaRPr lang="zh-CN" altLang="en-US"/>
          </a:p>
        </p:txBody>
      </p:sp>
      <p:pic>
        <p:nvPicPr>
          <p:cNvPr id="5" name="图片 4">
            <a:extLst>
              <a:ext uri="{FF2B5EF4-FFF2-40B4-BE49-F238E27FC236}">
                <a16:creationId xmlns:a16="http://schemas.microsoft.com/office/drawing/2014/main" id="{6AACB6CD-66A1-43C6-A6EB-C8B4B187E2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6485" y="829725"/>
            <a:ext cx="7538915" cy="5900021"/>
          </a:xfrm>
          <a:prstGeom prst="rect">
            <a:avLst/>
          </a:prstGeom>
        </p:spPr>
      </p:pic>
    </p:spTree>
    <p:extLst>
      <p:ext uri="{BB962C8B-B14F-4D97-AF65-F5344CB8AC3E}">
        <p14:creationId xmlns:p14="http://schemas.microsoft.com/office/powerpoint/2010/main" val="1907268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F13AD669-D23A-4AB3-97EE-92BC7BF40025}"/>
              </a:ext>
            </a:extLst>
          </p:cNvPr>
          <p:cNvSpPr>
            <a:spLocks noGrp="1" noChangeArrowheads="1"/>
          </p:cNvSpPr>
          <p:nvPr>
            <p:ph type="title"/>
          </p:nvPr>
        </p:nvSpPr>
        <p:spPr/>
        <p:txBody>
          <a:bodyPr/>
          <a:lstStyle/>
          <a:p>
            <a:pPr>
              <a:defRPr/>
            </a:pPr>
            <a:r>
              <a:rPr lang="en-US" altLang="zh-CN">
                <a:ea typeface="宋体" charset="-122"/>
              </a:rPr>
              <a:t>Java Thread States </a:t>
            </a:r>
          </a:p>
        </p:txBody>
      </p:sp>
      <p:pic>
        <p:nvPicPr>
          <p:cNvPr id="26627" name="Picture 4"/>
          <p:cNvPicPr>
            <a:picLocks noChangeAspect="1" noChangeArrowheads="1"/>
          </p:cNvPicPr>
          <p:nvPr/>
        </p:nvPicPr>
        <p:blipFill>
          <a:blip r:embed="rId2">
            <a:extLst>
              <a:ext uri="{28A0092B-C50C-407E-A947-70E740481C1C}">
                <a14:useLocalDpi xmlns:a14="http://schemas.microsoft.com/office/drawing/2010/main" val="0"/>
              </a:ext>
            </a:extLst>
          </a:blip>
          <a:srcRect l="751" t="25182" r="2225" b="26837"/>
          <a:stretch>
            <a:fillRect/>
          </a:stretch>
        </p:blipFill>
        <p:spPr bwMode="auto">
          <a:xfrm>
            <a:off x="1142985" y="1662113"/>
            <a:ext cx="9906029" cy="367481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27005BD8-C18E-4C08-8E85-C5E40C74CE2D}"/>
              </a:ext>
            </a:extLst>
          </p:cNvPr>
          <p:cNvSpPr>
            <a:spLocks noGrp="1" noChangeArrowheads="1"/>
          </p:cNvSpPr>
          <p:nvPr>
            <p:ph type="title"/>
          </p:nvPr>
        </p:nvSpPr>
        <p:spPr/>
        <p:txBody>
          <a:bodyPr/>
          <a:lstStyle/>
          <a:p>
            <a:pPr>
              <a:defRPr/>
            </a:pPr>
            <a:r>
              <a:rPr lang="en-US" altLang="zh-CN" dirty="0">
                <a:ea typeface="宋体" charset="-122"/>
              </a:rPr>
              <a:t>4.4 Threading Issues</a:t>
            </a:r>
          </a:p>
        </p:txBody>
      </p:sp>
      <p:sp>
        <p:nvSpPr>
          <p:cNvPr id="27651" name="Rectangle 3"/>
          <p:cNvSpPr>
            <a:spLocks noGrp="1" noChangeArrowheads="1"/>
          </p:cNvSpPr>
          <p:nvPr>
            <p:ph type="body" idx="1"/>
          </p:nvPr>
        </p:nvSpPr>
        <p:spPr>
          <a:xfrm>
            <a:off x="1900052" y="1257300"/>
            <a:ext cx="9682348" cy="4483100"/>
          </a:xfrm>
        </p:spPr>
        <p:txBody>
          <a:bodyPr/>
          <a:lstStyle/>
          <a:p>
            <a:r>
              <a:rPr lang="en-US" altLang="zh-CN" sz="3200" dirty="0">
                <a:ea typeface="宋体" pitchFamily="2" charset="-122"/>
              </a:rPr>
              <a:t>Semantics of </a:t>
            </a:r>
            <a:r>
              <a:rPr lang="en-US" altLang="zh-CN" sz="3200" b="1" dirty="0">
                <a:ea typeface="宋体" pitchFamily="2" charset="-122"/>
              </a:rPr>
              <a:t>fork()</a:t>
            </a:r>
            <a:r>
              <a:rPr lang="en-US" altLang="zh-CN" sz="3200" dirty="0">
                <a:ea typeface="宋体" pitchFamily="2" charset="-122"/>
              </a:rPr>
              <a:t> and </a:t>
            </a:r>
            <a:r>
              <a:rPr lang="en-US" altLang="zh-CN" sz="3200" b="1" dirty="0">
                <a:ea typeface="宋体" pitchFamily="2" charset="-122"/>
              </a:rPr>
              <a:t>exec()</a:t>
            </a:r>
            <a:r>
              <a:rPr lang="en-US" altLang="zh-CN" sz="3200" dirty="0">
                <a:ea typeface="宋体" pitchFamily="2" charset="-122"/>
              </a:rPr>
              <a:t> system calls</a:t>
            </a:r>
          </a:p>
          <a:p>
            <a:r>
              <a:rPr lang="en-US" altLang="zh-CN" sz="3200" dirty="0">
                <a:ea typeface="宋体" pitchFamily="2" charset="-122"/>
              </a:rPr>
              <a:t>Thread cancellation</a:t>
            </a:r>
          </a:p>
          <a:p>
            <a:r>
              <a:rPr lang="en-US" altLang="zh-CN" sz="3200" dirty="0">
                <a:ea typeface="宋体" pitchFamily="2" charset="-122"/>
              </a:rPr>
              <a:t>Signal handling</a:t>
            </a:r>
          </a:p>
          <a:p>
            <a:r>
              <a:rPr lang="en-US" altLang="zh-CN" sz="3200">
                <a:ea typeface="宋体" pitchFamily="2" charset="-122"/>
              </a:rPr>
              <a:t>Thread pools(</a:t>
            </a:r>
            <a:r>
              <a:rPr lang="zh-CN" altLang="en-US" sz="3200"/>
              <a:t>线程池</a:t>
            </a:r>
            <a:r>
              <a:rPr lang="en-US" altLang="zh-CN" sz="3200">
                <a:ea typeface="宋体" pitchFamily="2" charset="-122"/>
              </a:rPr>
              <a:t>)</a:t>
            </a:r>
            <a:endParaRPr lang="en-US" altLang="zh-CN" sz="3200" dirty="0">
              <a:ea typeface="宋体" pitchFamily="2" charset="-122"/>
            </a:endParaRPr>
          </a:p>
          <a:p>
            <a:r>
              <a:rPr lang="en-US" altLang="zh-CN" sz="3200" dirty="0">
                <a:ea typeface="宋体" pitchFamily="2" charset="-122"/>
              </a:rPr>
              <a:t>Thread specific data</a:t>
            </a:r>
          </a:p>
          <a:p>
            <a:r>
              <a:rPr lang="en-US" altLang="zh-CN" sz="3200" dirty="0">
                <a:ea typeface="宋体" pitchFamily="2" charset="-122"/>
              </a:rPr>
              <a:t>Scheduler activations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5985D63-65B6-4A14-8204-8BB072D98BBC}"/>
              </a:ext>
            </a:extLst>
          </p:cNvPr>
          <p:cNvSpPr>
            <a:spLocks noGrp="1" noChangeArrowheads="1"/>
          </p:cNvSpPr>
          <p:nvPr>
            <p:ph type="title"/>
          </p:nvPr>
        </p:nvSpPr>
        <p:spPr/>
        <p:txBody>
          <a:bodyPr/>
          <a:lstStyle/>
          <a:p>
            <a:pPr>
              <a:defRPr/>
            </a:pPr>
            <a:r>
              <a:rPr lang="en-US" altLang="zh-CN" dirty="0">
                <a:ea typeface="宋体" charset="-122"/>
              </a:rPr>
              <a:t>Content Overview</a:t>
            </a:r>
          </a:p>
        </p:txBody>
      </p:sp>
      <p:sp>
        <p:nvSpPr>
          <p:cNvPr id="7171" name="Rectangle 3"/>
          <p:cNvSpPr>
            <a:spLocks noGrp="1" noChangeArrowheads="1"/>
          </p:cNvSpPr>
          <p:nvPr>
            <p:ph type="body" idx="1"/>
          </p:nvPr>
        </p:nvSpPr>
        <p:spPr>
          <a:xfrm>
            <a:off x="4589584" y="1282700"/>
            <a:ext cx="7094415" cy="5172075"/>
          </a:xfrm>
        </p:spPr>
        <p:txBody>
          <a:bodyPr/>
          <a:lstStyle/>
          <a:p>
            <a:r>
              <a:rPr lang="en-US" altLang="zh-CN" sz="2800">
                <a:ea typeface="宋体" pitchFamily="2" charset="-122"/>
              </a:rPr>
              <a:t>Overview</a:t>
            </a:r>
          </a:p>
          <a:p>
            <a:r>
              <a:rPr lang="en-US" altLang="zh-CN" sz="2800">
                <a:ea typeface="宋体" pitchFamily="2" charset="-122"/>
              </a:rPr>
              <a:t>Multithreading Models</a:t>
            </a:r>
          </a:p>
          <a:p>
            <a:r>
              <a:rPr lang="en-US" altLang="zh-CN" sz="2800">
                <a:ea typeface="宋体" pitchFamily="2" charset="-122"/>
              </a:rPr>
              <a:t>Threading Issues</a:t>
            </a:r>
          </a:p>
          <a:p>
            <a:endParaRPr lang="en-US" altLang="zh-CN" sz="2800">
              <a:ea typeface="宋体" pitchFamily="2" charset="-122"/>
            </a:endParaRPr>
          </a:p>
          <a:p>
            <a:r>
              <a:rPr lang="en-US" altLang="zh-CN" sz="2800">
                <a:ea typeface="宋体" pitchFamily="2" charset="-122"/>
              </a:rPr>
              <a:t>Pthreads</a:t>
            </a:r>
          </a:p>
          <a:p>
            <a:r>
              <a:rPr lang="en-US" altLang="zh-CN" sz="2800">
                <a:ea typeface="宋体" pitchFamily="2" charset="-122"/>
              </a:rPr>
              <a:t>Windows XP Threads</a:t>
            </a:r>
          </a:p>
          <a:p>
            <a:r>
              <a:rPr lang="en-US" altLang="zh-CN" sz="2800">
                <a:ea typeface="宋体" pitchFamily="2" charset="-122"/>
              </a:rPr>
              <a:t>Linux Threads</a:t>
            </a:r>
          </a:p>
          <a:p>
            <a:r>
              <a:rPr lang="en-US" altLang="zh-CN" sz="2800">
                <a:ea typeface="宋体" pitchFamily="2" charset="-122"/>
              </a:rPr>
              <a:t>Java Threads</a:t>
            </a:r>
          </a:p>
          <a:p>
            <a:endParaRPr lang="en-US" altLang="zh-CN" sz="2800">
              <a:ea typeface="宋体"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187897E9-DF26-40A9-A1D3-C12242582C6B}"/>
              </a:ext>
            </a:extLst>
          </p:cNvPr>
          <p:cNvSpPr>
            <a:spLocks noGrp="1" noChangeArrowheads="1"/>
          </p:cNvSpPr>
          <p:nvPr>
            <p:ph type="title"/>
          </p:nvPr>
        </p:nvSpPr>
        <p:spPr/>
        <p:txBody>
          <a:bodyPr/>
          <a:lstStyle/>
          <a:p>
            <a:pPr>
              <a:defRPr/>
            </a:pPr>
            <a:r>
              <a:rPr lang="en-US" altLang="zh-CN">
                <a:ea typeface="宋体" charset="-122"/>
              </a:rPr>
              <a:t>Semantics of fork() and exec()</a:t>
            </a:r>
          </a:p>
        </p:txBody>
      </p:sp>
      <p:sp>
        <p:nvSpPr>
          <p:cNvPr id="28675" name="Rectangle 3"/>
          <p:cNvSpPr>
            <a:spLocks noGrp="1" noChangeArrowheads="1"/>
          </p:cNvSpPr>
          <p:nvPr>
            <p:ph type="body" idx="1"/>
          </p:nvPr>
        </p:nvSpPr>
        <p:spPr>
          <a:xfrm>
            <a:off x="1266092" y="1282700"/>
            <a:ext cx="9970477" cy="5172075"/>
          </a:xfrm>
        </p:spPr>
        <p:txBody>
          <a:bodyPr/>
          <a:lstStyle/>
          <a:p>
            <a:r>
              <a:rPr lang="en-US" altLang="zh-CN" sz="2800" dirty="0">
                <a:ea typeface="宋体" pitchFamily="2" charset="-122"/>
              </a:rPr>
              <a:t>Does </a:t>
            </a:r>
            <a:r>
              <a:rPr lang="en-US" altLang="zh-CN" sz="2800" b="1" dirty="0">
                <a:ea typeface="宋体" pitchFamily="2" charset="-122"/>
              </a:rPr>
              <a:t>fork()</a:t>
            </a:r>
            <a:r>
              <a:rPr lang="en-US" altLang="zh-CN" sz="2800" dirty="0">
                <a:ea typeface="宋体" pitchFamily="2" charset="-122"/>
              </a:rPr>
              <a:t> duplicate only the calling thread or all threads?</a:t>
            </a:r>
          </a:p>
          <a:p>
            <a:pPr marL="540000">
              <a:buFont typeface="Arial" panose="020B0604020202020204" pitchFamily="34" charset="0"/>
              <a:buChar char="•"/>
            </a:pPr>
            <a:r>
              <a:rPr lang="en-US" altLang="zh-CN" sz="2800" dirty="0">
                <a:ea typeface="宋体" pitchFamily="2" charset="-122"/>
              </a:rPr>
              <a:t>Some </a:t>
            </a:r>
            <a:r>
              <a:rPr lang="en-US" altLang="zh-CN" sz="2800" dirty="0" err="1">
                <a:ea typeface="宋体" pitchFamily="2" charset="-122"/>
              </a:rPr>
              <a:t>UNIXes</a:t>
            </a:r>
            <a:r>
              <a:rPr lang="en-US" altLang="zh-CN" sz="2800" dirty="0">
                <a:ea typeface="宋体" pitchFamily="2" charset="-122"/>
              </a:rPr>
              <a:t> have two versions of fork()</a:t>
            </a:r>
          </a:p>
          <a:p>
            <a:r>
              <a:rPr lang="en-US" altLang="zh-CN" sz="2800" b="1" dirty="0">
                <a:ea typeface="宋体" pitchFamily="2" charset="-122"/>
              </a:rPr>
              <a:t>exec() </a:t>
            </a:r>
            <a:r>
              <a:rPr lang="en-US" altLang="zh-CN" sz="2800" dirty="0">
                <a:ea typeface="宋体" pitchFamily="2" charset="-122"/>
              </a:rPr>
              <a:t>usually works as normal – replace the running process including all threads</a:t>
            </a:r>
          </a:p>
          <a:p>
            <a:endParaRPr lang="en-US" altLang="zh-CN" sz="2800" dirty="0">
              <a:ea typeface="宋体"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4004DFBE-7AAA-4851-BE6E-0CBB302C0599}"/>
              </a:ext>
            </a:extLst>
          </p:cNvPr>
          <p:cNvSpPr>
            <a:spLocks noGrp="1" noChangeArrowheads="1"/>
          </p:cNvSpPr>
          <p:nvPr>
            <p:ph type="title"/>
          </p:nvPr>
        </p:nvSpPr>
        <p:spPr/>
        <p:txBody>
          <a:bodyPr/>
          <a:lstStyle/>
          <a:p>
            <a:pPr>
              <a:defRPr/>
            </a:pPr>
            <a:r>
              <a:rPr lang="en-US" altLang="zh-CN">
                <a:ea typeface="宋体" charset="-122"/>
              </a:rPr>
              <a:t>Thread Cancellation</a:t>
            </a:r>
          </a:p>
        </p:txBody>
      </p:sp>
      <p:sp>
        <p:nvSpPr>
          <p:cNvPr id="29699" name="Rectangle 3"/>
          <p:cNvSpPr>
            <a:spLocks noGrp="1" noChangeArrowheads="1"/>
          </p:cNvSpPr>
          <p:nvPr>
            <p:ph type="body" idx="1"/>
          </p:nvPr>
        </p:nvSpPr>
        <p:spPr>
          <a:xfrm>
            <a:off x="2031023" y="1435101"/>
            <a:ext cx="8721969" cy="4430713"/>
          </a:xfrm>
        </p:spPr>
        <p:txBody>
          <a:bodyPr/>
          <a:lstStyle/>
          <a:p>
            <a:r>
              <a:rPr lang="en-US" altLang="zh-CN" sz="2800">
                <a:ea typeface="宋体" pitchFamily="2" charset="-122"/>
              </a:rPr>
              <a:t>Terminating a thread before it has finished</a:t>
            </a:r>
          </a:p>
          <a:p>
            <a:endParaRPr lang="en-US" altLang="zh-CN" sz="2800">
              <a:ea typeface="宋体" pitchFamily="2" charset="-122"/>
            </a:endParaRPr>
          </a:p>
          <a:p>
            <a:r>
              <a:rPr lang="en-US" altLang="zh-CN" sz="2800">
                <a:ea typeface="宋体" pitchFamily="2" charset="-122"/>
              </a:rPr>
              <a:t>Two general approaches:</a:t>
            </a:r>
          </a:p>
          <a:p>
            <a:pPr lvl="1"/>
            <a:r>
              <a:rPr lang="en-US" altLang="zh-CN" sz="2400" b="1">
                <a:ea typeface="宋体" pitchFamily="2" charset="-122"/>
              </a:rPr>
              <a:t>Asynchronous cancellation(</a:t>
            </a:r>
            <a:r>
              <a:rPr lang="zh-CN" altLang="en-US" sz="2400" b="1"/>
              <a:t>异步撤销</a:t>
            </a:r>
            <a:r>
              <a:rPr lang="en-US" altLang="zh-CN" sz="2400" b="1">
                <a:ea typeface="宋体" pitchFamily="2" charset="-122"/>
              </a:rPr>
              <a:t>)</a:t>
            </a:r>
            <a:r>
              <a:rPr lang="en-US" altLang="zh-CN" sz="2400">
                <a:ea typeface="宋体" pitchFamily="2" charset="-122"/>
              </a:rPr>
              <a:t> terminates the target thread  immediately</a:t>
            </a:r>
          </a:p>
          <a:p>
            <a:pPr lvl="1"/>
            <a:r>
              <a:rPr lang="en-US" altLang="zh-CN" sz="2400" b="1">
                <a:ea typeface="宋体" pitchFamily="2" charset="-122"/>
              </a:rPr>
              <a:t>Deferred cancellation(</a:t>
            </a:r>
            <a:r>
              <a:rPr lang="zh-CN" altLang="en-US" sz="2400" b="1"/>
              <a:t>延迟撤销</a:t>
            </a:r>
            <a:r>
              <a:rPr lang="en-US" altLang="zh-CN" sz="2400" b="1">
                <a:ea typeface="宋体" pitchFamily="2" charset="-122"/>
              </a:rPr>
              <a:t>)</a:t>
            </a:r>
            <a:r>
              <a:rPr lang="en-US" altLang="zh-CN" sz="2400">
                <a:ea typeface="宋体" pitchFamily="2" charset="-122"/>
              </a:rPr>
              <a:t> allows the target thread to periodically check if it should be cancelled</a:t>
            </a:r>
          </a:p>
          <a:p>
            <a:pPr lvl="1">
              <a:buFont typeface="Monotype Sorts" pitchFamily="-84" charset="2"/>
              <a:buNone/>
            </a:pPr>
            <a:endParaRPr lang="en-US" altLang="zh-CN">
              <a:ea typeface="宋体" pitchFamily="2" charset="-122"/>
            </a:endParaRPr>
          </a:p>
          <a:p>
            <a:pPr lvl="1"/>
            <a:endParaRPr lang="en-US" altLang="zh-CN">
              <a:ea typeface="宋体"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F7C37903-F0F1-4F78-9658-6333C94BB1E7}"/>
              </a:ext>
            </a:extLst>
          </p:cNvPr>
          <p:cNvSpPr>
            <a:spLocks noGrp="1" noChangeArrowheads="1"/>
          </p:cNvSpPr>
          <p:nvPr>
            <p:ph type="title"/>
          </p:nvPr>
        </p:nvSpPr>
        <p:spPr/>
        <p:txBody>
          <a:bodyPr/>
          <a:lstStyle/>
          <a:p>
            <a:pPr>
              <a:defRPr/>
            </a:pPr>
            <a:r>
              <a:rPr lang="en-US" altLang="zh-CN">
                <a:ea typeface="宋体" charset="-122"/>
              </a:rPr>
              <a:t>Signal Handling</a:t>
            </a:r>
          </a:p>
        </p:txBody>
      </p:sp>
      <p:sp>
        <p:nvSpPr>
          <p:cNvPr id="30723" name="Rectangle 3"/>
          <p:cNvSpPr>
            <a:spLocks noGrp="1" noChangeArrowheads="1"/>
          </p:cNvSpPr>
          <p:nvPr>
            <p:ph type="body" idx="1"/>
          </p:nvPr>
        </p:nvSpPr>
        <p:spPr>
          <a:xfrm>
            <a:off x="1037492" y="972327"/>
            <a:ext cx="10489223" cy="5358135"/>
          </a:xfrm>
        </p:spPr>
        <p:txBody>
          <a:bodyPr/>
          <a:lstStyle/>
          <a:p>
            <a:pPr marL="381000" indent="-381000"/>
            <a:r>
              <a:rPr lang="en-US" altLang="zh-CN" sz="2400">
                <a:ea typeface="宋体" pitchFamily="2" charset="-122"/>
              </a:rPr>
              <a:t>Signals are used in UNIX systems to notify a process that a particular event has occurred</a:t>
            </a:r>
          </a:p>
          <a:p>
            <a:pPr marL="381000" indent="-381000"/>
            <a:r>
              <a:rPr lang="en-US" altLang="zh-CN" sz="2400">
                <a:ea typeface="宋体" pitchFamily="2" charset="-122"/>
              </a:rPr>
              <a:t>A </a:t>
            </a:r>
            <a:r>
              <a:rPr lang="en-US" altLang="zh-CN" sz="2400" b="1">
                <a:ea typeface="宋体" pitchFamily="2" charset="-122"/>
              </a:rPr>
              <a:t>signal handler</a:t>
            </a:r>
            <a:r>
              <a:rPr lang="en-US" altLang="zh-CN" sz="2400">
                <a:ea typeface="宋体" pitchFamily="2" charset="-122"/>
              </a:rPr>
              <a:t> is used to process signals</a:t>
            </a:r>
          </a:p>
          <a:p>
            <a:pPr marL="800100" lvl="1" indent="-342900">
              <a:buFont typeface="Webdings" pitchFamily="18" charset="2"/>
              <a:buAutoNum type="arabicPeriod"/>
            </a:pPr>
            <a:r>
              <a:rPr lang="en-US" altLang="zh-CN" sz="2400">
                <a:ea typeface="宋体" pitchFamily="2" charset="-122"/>
              </a:rPr>
              <a:t>Signal is generated by particular event</a:t>
            </a:r>
          </a:p>
          <a:p>
            <a:pPr marL="800100" lvl="1" indent="-342900">
              <a:buFont typeface="Webdings" pitchFamily="18" charset="2"/>
              <a:buAutoNum type="arabicPeriod"/>
            </a:pPr>
            <a:r>
              <a:rPr lang="en-US" altLang="zh-CN" sz="2400">
                <a:ea typeface="宋体" pitchFamily="2" charset="-122"/>
              </a:rPr>
              <a:t>Signal is delivered to a process</a:t>
            </a:r>
          </a:p>
          <a:p>
            <a:pPr marL="800100" lvl="1" indent="-342900">
              <a:buFont typeface="Webdings" pitchFamily="18" charset="2"/>
              <a:buAutoNum type="arabicPeriod"/>
            </a:pPr>
            <a:r>
              <a:rPr lang="en-US" altLang="zh-CN" sz="2400">
                <a:ea typeface="宋体" pitchFamily="2" charset="-122"/>
              </a:rPr>
              <a:t>Signal is handled</a:t>
            </a:r>
          </a:p>
          <a:p>
            <a:pPr marL="381000" indent="-381000"/>
            <a:r>
              <a:rPr lang="en-US" altLang="zh-CN" sz="2400">
                <a:ea typeface="宋体" pitchFamily="2" charset="-122"/>
              </a:rPr>
              <a:t>Options:</a:t>
            </a:r>
          </a:p>
          <a:p>
            <a:pPr marL="800100" lvl="1" indent="-342900"/>
            <a:r>
              <a:rPr lang="en-US" altLang="zh-CN" sz="2400">
                <a:ea typeface="宋体" pitchFamily="2" charset="-122"/>
              </a:rPr>
              <a:t>Deliver the signal to the thread to which the signal applies</a:t>
            </a:r>
          </a:p>
          <a:p>
            <a:pPr marL="800100" lvl="1" indent="-342900"/>
            <a:r>
              <a:rPr lang="en-US" altLang="zh-CN" sz="2400">
                <a:ea typeface="宋体" pitchFamily="2" charset="-122"/>
              </a:rPr>
              <a:t>Deliver the signal to every thread in the process</a:t>
            </a:r>
          </a:p>
          <a:p>
            <a:pPr marL="800100" lvl="1" indent="-342900"/>
            <a:r>
              <a:rPr lang="en-US" altLang="zh-CN" sz="2400">
                <a:ea typeface="宋体" pitchFamily="2" charset="-122"/>
              </a:rPr>
              <a:t>Deliver the signal to certain threads in the process</a:t>
            </a:r>
          </a:p>
          <a:p>
            <a:pPr marL="800100" lvl="1" indent="-342900"/>
            <a:r>
              <a:rPr lang="en-US" altLang="zh-CN" sz="2400">
                <a:ea typeface="宋体" pitchFamily="2" charset="-122"/>
              </a:rPr>
              <a:t>Assign a specific thread to receive all signals for the process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2B195F41-2029-4C02-BF8D-F16C919EA9ED}"/>
              </a:ext>
            </a:extLst>
          </p:cNvPr>
          <p:cNvSpPr>
            <a:spLocks noGrp="1" noChangeArrowheads="1"/>
          </p:cNvSpPr>
          <p:nvPr>
            <p:ph type="title"/>
          </p:nvPr>
        </p:nvSpPr>
        <p:spPr/>
        <p:txBody>
          <a:bodyPr/>
          <a:lstStyle/>
          <a:p>
            <a:pPr>
              <a:defRPr/>
            </a:pPr>
            <a:r>
              <a:rPr lang="en-US" altLang="zh-CN">
                <a:ea typeface="宋体" charset="-122"/>
              </a:rPr>
              <a:t>Thread Pools(</a:t>
            </a:r>
            <a:r>
              <a:rPr lang="zh-CN" altLang="en-US"/>
              <a:t>线程池</a:t>
            </a:r>
            <a:r>
              <a:rPr lang="en-US" altLang="zh-CN">
                <a:ea typeface="宋体" charset="-122"/>
              </a:rPr>
              <a:t>)</a:t>
            </a:r>
          </a:p>
        </p:txBody>
      </p:sp>
      <p:sp>
        <p:nvSpPr>
          <p:cNvPr id="31747" name="Rectangle 3"/>
          <p:cNvSpPr>
            <a:spLocks noGrp="1" noChangeArrowheads="1"/>
          </p:cNvSpPr>
          <p:nvPr>
            <p:ph type="body" idx="1"/>
          </p:nvPr>
        </p:nvSpPr>
        <p:spPr>
          <a:xfrm>
            <a:off x="2351088" y="1282701"/>
            <a:ext cx="8850312" cy="4430713"/>
          </a:xfrm>
        </p:spPr>
        <p:txBody>
          <a:bodyPr/>
          <a:lstStyle/>
          <a:p>
            <a:r>
              <a:rPr lang="en-US" altLang="zh-CN" sz="2800">
                <a:ea typeface="宋体" pitchFamily="2" charset="-122"/>
              </a:rPr>
              <a:t>Create a number of threads in a pool where they await work</a:t>
            </a:r>
          </a:p>
          <a:p>
            <a:endParaRPr lang="en-US" altLang="zh-CN" sz="2800">
              <a:ea typeface="宋体" pitchFamily="2" charset="-122"/>
            </a:endParaRPr>
          </a:p>
          <a:p>
            <a:r>
              <a:rPr lang="en-US" altLang="zh-CN" sz="2800">
                <a:ea typeface="宋体" pitchFamily="2" charset="-122"/>
              </a:rPr>
              <a:t>Advantages:</a:t>
            </a:r>
          </a:p>
          <a:p>
            <a:pPr lvl="1"/>
            <a:r>
              <a:rPr lang="en-US" altLang="zh-CN" sz="2400">
                <a:ea typeface="宋体" pitchFamily="2" charset="-122"/>
              </a:rPr>
              <a:t>Usually slightly faster to service a request with an existing thread than create a new thread</a:t>
            </a:r>
          </a:p>
          <a:p>
            <a:pPr lvl="1"/>
            <a:r>
              <a:rPr lang="en-US" altLang="zh-CN" sz="2400">
                <a:ea typeface="宋体" pitchFamily="2" charset="-122"/>
              </a:rPr>
              <a:t>Allows the number of threads in the application(s) to be bound to the size of the pool</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8213DA49-8161-4387-98E7-06A586B27698}"/>
              </a:ext>
            </a:extLst>
          </p:cNvPr>
          <p:cNvSpPr>
            <a:spLocks noGrp="1" noChangeArrowheads="1"/>
          </p:cNvSpPr>
          <p:nvPr>
            <p:ph type="title"/>
          </p:nvPr>
        </p:nvSpPr>
        <p:spPr/>
        <p:txBody>
          <a:bodyPr/>
          <a:lstStyle/>
          <a:p>
            <a:pPr>
              <a:defRPr/>
            </a:pPr>
            <a:r>
              <a:rPr lang="en-US" altLang="zh-CN">
                <a:ea typeface="宋体" charset="-122"/>
              </a:rPr>
              <a:t>Thread Specific Data</a:t>
            </a:r>
          </a:p>
        </p:txBody>
      </p:sp>
      <p:sp>
        <p:nvSpPr>
          <p:cNvPr id="32771" name="Rectangle 3"/>
          <p:cNvSpPr>
            <a:spLocks noGrp="1" noChangeArrowheads="1"/>
          </p:cNvSpPr>
          <p:nvPr>
            <p:ph type="body" idx="1"/>
          </p:nvPr>
        </p:nvSpPr>
        <p:spPr>
          <a:xfrm>
            <a:off x="2494524" y="1300630"/>
            <a:ext cx="7205288" cy="4430713"/>
          </a:xfrm>
        </p:spPr>
        <p:txBody>
          <a:bodyPr/>
          <a:lstStyle/>
          <a:p>
            <a:r>
              <a:rPr lang="en-US" altLang="zh-CN" sz="2800">
                <a:ea typeface="宋体" pitchFamily="2" charset="-122"/>
              </a:rPr>
              <a:t>Allows each thread to have its own copy of data</a:t>
            </a:r>
          </a:p>
          <a:p>
            <a:endParaRPr lang="en-US" altLang="zh-CN" sz="2800">
              <a:ea typeface="宋体" pitchFamily="2" charset="-122"/>
            </a:endParaRPr>
          </a:p>
          <a:p>
            <a:r>
              <a:rPr lang="en-US" altLang="zh-CN" sz="2800">
                <a:ea typeface="宋体" pitchFamily="2" charset="-122"/>
              </a:rPr>
              <a:t>Useful when you do not have control over the thread creation process (i.e., when using a thread pool)</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a:extLst>
              <a:ext uri="{FF2B5EF4-FFF2-40B4-BE49-F238E27FC236}">
                <a16:creationId xmlns:a16="http://schemas.microsoft.com/office/drawing/2014/main" id="{65E82D8D-F606-4BB6-910E-3E1D7A764C24}"/>
              </a:ext>
            </a:extLst>
          </p:cNvPr>
          <p:cNvSpPr>
            <a:spLocks noGrp="1" noChangeArrowheads="1"/>
          </p:cNvSpPr>
          <p:nvPr>
            <p:ph type="title"/>
          </p:nvPr>
        </p:nvSpPr>
        <p:spPr>
          <a:xfrm>
            <a:off x="2426677" y="228830"/>
            <a:ext cx="8115299" cy="576262"/>
          </a:xfrm>
        </p:spPr>
        <p:txBody>
          <a:bodyPr/>
          <a:lstStyle/>
          <a:p>
            <a:pPr eaLnBrk="1" hangingPunct="1"/>
            <a:r>
              <a:rPr lang="en-US" altLang="en-US" dirty="0"/>
              <a:t>Scheduler Activations(</a:t>
            </a:r>
            <a:r>
              <a:rPr lang="zh-CN" altLang="en-US" dirty="0"/>
              <a:t>调度程序激活</a:t>
            </a:r>
            <a:r>
              <a:rPr lang="en-US" altLang="en-US" dirty="0"/>
              <a:t>)</a:t>
            </a:r>
          </a:p>
        </p:txBody>
      </p:sp>
      <p:sp>
        <p:nvSpPr>
          <p:cNvPr id="94210" name="Rectangle 3">
            <a:extLst>
              <a:ext uri="{FF2B5EF4-FFF2-40B4-BE49-F238E27FC236}">
                <a16:creationId xmlns:a16="http://schemas.microsoft.com/office/drawing/2014/main" id="{A8495397-A30B-4D32-9963-DA7E646999AA}"/>
              </a:ext>
            </a:extLst>
          </p:cNvPr>
          <p:cNvSpPr>
            <a:spLocks noGrp="1" noChangeArrowheads="1"/>
          </p:cNvSpPr>
          <p:nvPr>
            <p:ph type="body" idx="1"/>
          </p:nvPr>
        </p:nvSpPr>
        <p:spPr>
          <a:xfrm>
            <a:off x="773723" y="1017588"/>
            <a:ext cx="7051431" cy="4964112"/>
          </a:xfrm>
        </p:spPr>
        <p:txBody>
          <a:bodyPr/>
          <a:lstStyle/>
          <a:p>
            <a:r>
              <a:rPr lang="en-US" altLang="en-US" sz="2000" dirty="0"/>
              <a:t>Both M:M and Two-level models require communication to maintain the appropriate number of kernel threads allocated to the application</a:t>
            </a:r>
          </a:p>
          <a:p>
            <a:r>
              <a:rPr lang="en-US" altLang="en-US" sz="2000" dirty="0"/>
              <a:t>Typically use an intermediate data structure between user and kernel threads – </a:t>
            </a:r>
            <a:r>
              <a:rPr lang="en-US" altLang="en-US" sz="2000" b="1" dirty="0">
                <a:solidFill>
                  <a:srgbClr val="006699"/>
                </a:solidFill>
                <a:latin typeface="+mj-lt"/>
              </a:rPr>
              <a:t>lightweight</a:t>
            </a:r>
            <a:r>
              <a:rPr lang="en-US" altLang="en-US" sz="2000" b="1" dirty="0">
                <a:solidFill>
                  <a:srgbClr val="3366FF"/>
                </a:solidFill>
              </a:rPr>
              <a:t> </a:t>
            </a:r>
            <a:r>
              <a:rPr lang="en-US" altLang="en-US" sz="2000" b="1" dirty="0">
                <a:solidFill>
                  <a:srgbClr val="006699"/>
                </a:solidFill>
                <a:latin typeface="+mj-lt"/>
              </a:rPr>
              <a:t>process</a:t>
            </a:r>
            <a:r>
              <a:rPr lang="en-US" altLang="en-US" sz="2000" b="1" dirty="0">
                <a:solidFill>
                  <a:srgbClr val="3366FF"/>
                </a:solidFill>
              </a:rPr>
              <a:t> </a:t>
            </a:r>
            <a:r>
              <a:rPr lang="en-US" altLang="en-US" sz="2000" dirty="0"/>
              <a:t>(</a:t>
            </a:r>
            <a:r>
              <a:rPr lang="en-US" altLang="en-US" sz="2000" b="1" dirty="0">
                <a:solidFill>
                  <a:srgbClr val="006699"/>
                </a:solidFill>
                <a:latin typeface="+mj-lt"/>
              </a:rPr>
              <a:t>LWP</a:t>
            </a:r>
            <a:r>
              <a:rPr lang="en-US" altLang="en-US" sz="2000" dirty="0"/>
              <a:t>)</a:t>
            </a:r>
          </a:p>
          <a:p>
            <a:pPr lvl="1"/>
            <a:r>
              <a:rPr lang="en-US" altLang="en-US" sz="2000" dirty="0"/>
              <a:t>Appears to be a virtual processor on which process can schedule user thread to run</a:t>
            </a:r>
          </a:p>
          <a:p>
            <a:pPr lvl="1"/>
            <a:r>
              <a:rPr lang="en-US" altLang="en-US" sz="2000" dirty="0"/>
              <a:t>Each LWP attached to kernel thread</a:t>
            </a:r>
          </a:p>
          <a:p>
            <a:pPr lvl="1"/>
            <a:r>
              <a:rPr lang="en-US" altLang="en-US" sz="2000" dirty="0"/>
              <a:t>How many LWPs to create?</a:t>
            </a:r>
          </a:p>
          <a:p>
            <a:r>
              <a:rPr lang="en-US" altLang="en-US" sz="2000" dirty="0"/>
              <a:t>Scheduler activations provide </a:t>
            </a:r>
            <a:r>
              <a:rPr lang="en-US" altLang="en-US" sz="2000" b="1" dirty="0">
                <a:solidFill>
                  <a:srgbClr val="006699"/>
                </a:solidFill>
                <a:latin typeface="+mj-lt"/>
              </a:rPr>
              <a:t>upcalls</a:t>
            </a:r>
            <a:r>
              <a:rPr lang="en-US" altLang="en-US" sz="2000" dirty="0">
                <a:solidFill>
                  <a:srgbClr val="3366FF"/>
                </a:solidFill>
              </a:rPr>
              <a:t> </a:t>
            </a:r>
            <a:r>
              <a:rPr lang="en-US" altLang="en-US" sz="2000" dirty="0"/>
              <a:t>- a communication mechanism from the kernel to the </a:t>
            </a:r>
            <a:r>
              <a:rPr lang="en-US" altLang="en-US" sz="2000" b="1" dirty="0">
                <a:solidFill>
                  <a:srgbClr val="006699"/>
                </a:solidFill>
                <a:latin typeface="+mj-lt"/>
              </a:rPr>
              <a:t>upcall</a:t>
            </a:r>
            <a:r>
              <a:rPr lang="en-US" altLang="en-US" sz="2000" b="1" dirty="0">
                <a:solidFill>
                  <a:srgbClr val="3366FF"/>
                </a:solidFill>
              </a:rPr>
              <a:t> </a:t>
            </a:r>
            <a:r>
              <a:rPr lang="en-US" altLang="en-US" sz="2000" b="1" dirty="0">
                <a:solidFill>
                  <a:srgbClr val="006699"/>
                </a:solidFill>
                <a:latin typeface="+mj-lt"/>
              </a:rPr>
              <a:t>handler</a:t>
            </a:r>
            <a:r>
              <a:rPr lang="en-US" altLang="en-US" sz="2000" b="1" dirty="0">
                <a:solidFill>
                  <a:srgbClr val="3366FF"/>
                </a:solidFill>
              </a:rPr>
              <a:t> </a:t>
            </a:r>
            <a:r>
              <a:rPr lang="en-US" altLang="en-US" sz="2000" dirty="0"/>
              <a:t>in the thread library</a:t>
            </a:r>
          </a:p>
          <a:p>
            <a:r>
              <a:rPr lang="en-US" altLang="en-US" sz="2000" dirty="0"/>
              <a:t>This communication allows an application to maintain the correct number kernel threads</a:t>
            </a:r>
          </a:p>
        </p:txBody>
      </p:sp>
      <p:pic>
        <p:nvPicPr>
          <p:cNvPr id="94211" name="Picture 1">
            <a:extLst>
              <a:ext uri="{FF2B5EF4-FFF2-40B4-BE49-F238E27FC236}">
                <a16:creationId xmlns:a16="http://schemas.microsoft.com/office/drawing/2014/main" id="{7DC26CCE-1C29-4F40-8E4C-6E7777036F8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08078" y="2106429"/>
            <a:ext cx="3230569" cy="297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F78D45-E5EE-427A-9B7C-31BAA1C77091}"/>
              </a:ext>
            </a:extLst>
          </p:cNvPr>
          <p:cNvSpPr>
            <a:spLocks noGrp="1"/>
          </p:cNvSpPr>
          <p:nvPr>
            <p:ph type="title"/>
          </p:nvPr>
        </p:nvSpPr>
        <p:spPr/>
        <p:txBody>
          <a:bodyPr/>
          <a:lstStyle/>
          <a:p>
            <a:r>
              <a:rPr lang="zh-CN" altLang="en-US" dirty="0"/>
              <a:t>调度程序激活</a:t>
            </a:r>
          </a:p>
        </p:txBody>
      </p:sp>
      <p:pic>
        <p:nvPicPr>
          <p:cNvPr id="5" name="图片 4">
            <a:extLst>
              <a:ext uri="{FF2B5EF4-FFF2-40B4-BE49-F238E27FC236}">
                <a16:creationId xmlns:a16="http://schemas.microsoft.com/office/drawing/2014/main" id="{79E2BB2E-C0E7-499D-85EC-A9E64C4FE0E9}"/>
              </a:ext>
            </a:extLst>
          </p:cNvPr>
          <p:cNvPicPr>
            <a:picLocks noChangeAspect="1"/>
          </p:cNvPicPr>
          <p:nvPr/>
        </p:nvPicPr>
        <p:blipFill>
          <a:blip r:embed="rId2"/>
          <a:stretch>
            <a:fillRect/>
          </a:stretch>
        </p:blipFill>
        <p:spPr>
          <a:xfrm>
            <a:off x="346194" y="966306"/>
            <a:ext cx="11653204" cy="5518642"/>
          </a:xfrm>
          <a:prstGeom prst="rect">
            <a:avLst/>
          </a:prstGeom>
        </p:spPr>
      </p:pic>
    </p:spTree>
    <p:extLst>
      <p:ext uri="{BB962C8B-B14F-4D97-AF65-F5344CB8AC3E}">
        <p14:creationId xmlns:p14="http://schemas.microsoft.com/office/powerpoint/2010/main" val="17245072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2D1FCB-5022-4FC6-ADF0-37A991615706}"/>
              </a:ext>
            </a:extLst>
          </p:cNvPr>
          <p:cNvSpPr>
            <a:spLocks noGrp="1"/>
          </p:cNvSpPr>
          <p:nvPr>
            <p:ph type="title"/>
          </p:nvPr>
        </p:nvSpPr>
        <p:spPr/>
        <p:txBody>
          <a:bodyPr/>
          <a:lstStyle/>
          <a:p>
            <a:r>
              <a:rPr lang="en-US" altLang="zh-CN"/>
              <a:t>Summary 1/3</a:t>
            </a:r>
            <a:endParaRPr lang="zh-CN" altLang="en-US"/>
          </a:p>
        </p:txBody>
      </p:sp>
      <p:sp>
        <p:nvSpPr>
          <p:cNvPr id="3" name="内容占位符 2">
            <a:extLst>
              <a:ext uri="{FF2B5EF4-FFF2-40B4-BE49-F238E27FC236}">
                <a16:creationId xmlns:a16="http://schemas.microsoft.com/office/drawing/2014/main" id="{FD592116-4271-4056-806B-7901F20C794C}"/>
              </a:ext>
            </a:extLst>
          </p:cNvPr>
          <p:cNvSpPr>
            <a:spLocks noGrp="1"/>
          </p:cNvSpPr>
          <p:nvPr>
            <p:ph idx="1"/>
          </p:nvPr>
        </p:nvSpPr>
        <p:spPr>
          <a:xfrm>
            <a:off x="609601" y="1233489"/>
            <a:ext cx="10776438" cy="4626984"/>
          </a:xfrm>
        </p:spPr>
        <p:txBody>
          <a:bodyPr/>
          <a:lstStyle/>
          <a:p>
            <a:r>
              <a:rPr lang="en-US" altLang="zh-CN" sz="2400"/>
              <a:t>A thread represents a basic unit of CPU utilization, and threads belonging to the same process share many of the process resources, including code and data.</a:t>
            </a:r>
          </a:p>
          <a:p>
            <a:r>
              <a:rPr lang="en-US" altLang="zh-CN" sz="2400"/>
              <a:t>There are four primary benefits to multithreaded applications: (1) responsiveness, (2) resource sharing, (3) economy, and (4) scalability.</a:t>
            </a:r>
          </a:p>
          <a:p>
            <a:r>
              <a:rPr lang="en-US" altLang="zh-CN" sz="2400"/>
              <a:t>Concurrency exists when multiple threads are making progress, whereas parallelism exists when multiple threads are making progress simultaneously. On a system with a single CPU, only concurrency is possible; parallelism requires a multicore system that provides multiple CPUs.</a:t>
            </a:r>
          </a:p>
          <a:p>
            <a:endParaRPr lang="zh-CN" altLang="en-US" sz="2400"/>
          </a:p>
        </p:txBody>
      </p:sp>
    </p:spTree>
    <p:extLst>
      <p:ext uri="{BB962C8B-B14F-4D97-AF65-F5344CB8AC3E}">
        <p14:creationId xmlns:p14="http://schemas.microsoft.com/office/powerpoint/2010/main" val="3490660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2D1FCB-5022-4FC6-ADF0-37A991615706}"/>
              </a:ext>
            </a:extLst>
          </p:cNvPr>
          <p:cNvSpPr>
            <a:spLocks noGrp="1"/>
          </p:cNvSpPr>
          <p:nvPr>
            <p:ph type="title"/>
          </p:nvPr>
        </p:nvSpPr>
        <p:spPr/>
        <p:txBody>
          <a:bodyPr/>
          <a:lstStyle/>
          <a:p>
            <a:r>
              <a:rPr lang="en-US" altLang="zh-CN"/>
              <a:t>Summary 2/3</a:t>
            </a:r>
            <a:endParaRPr lang="zh-CN" altLang="en-US"/>
          </a:p>
        </p:txBody>
      </p:sp>
      <p:sp>
        <p:nvSpPr>
          <p:cNvPr id="3" name="内容占位符 2">
            <a:extLst>
              <a:ext uri="{FF2B5EF4-FFF2-40B4-BE49-F238E27FC236}">
                <a16:creationId xmlns:a16="http://schemas.microsoft.com/office/drawing/2014/main" id="{FD592116-4271-4056-806B-7901F20C794C}"/>
              </a:ext>
            </a:extLst>
          </p:cNvPr>
          <p:cNvSpPr>
            <a:spLocks noGrp="1"/>
          </p:cNvSpPr>
          <p:nvPr>
            <p:ph idx="1"/>
          </p:nvPr>
        </p:nvSpPr>
        <p:spPr>
          <a:xfrm>
            <a:off x="609601" y="1233489"/>
            <a:ext cx="10776438" cy="4626984"/>
          </a:xfrm>
        </p:spPr>
        <p:txBody>
          <a:bodyPr/>
          <a:lstStyle/>
          <a:p>
            <a:r>
              <a:rPr lang="en-US" altLang="zh-CN" sz="2400"/>
              <a:t>User applications create user-level threads, which must ultimately be mapped to kernel threads to execute on a CPU. The many-to-one model maps many user-level threads to one kernel thread. Other approaches include the one-to-one and many-to-many models.</a:t>
            </a:r>
          </a:p>
          <a:p>
            <a:r>
              <a:rPr lang="en-US" altLang="zh-CN" sz="2400"/>
              <a:t>A thread library provides an API for creating and managing threads. Three common thread libraries include Windows, Pthreads, and Java threading. Windows is for the Windows system only, while Pthreads is available for POSIX-compatible systems such as UNIX, Linux, and macOS. Java threads will run on any system that supports a Java virtual machine.</a:t>
            </a:r>
          </a:p>
          <a:p>
            <a:endParaRPr lang="zh-CN" altLang="en-US" sz="2400"/>
          </a:p>
        </p:txBody>
      </p:sp>
    </p:spTree>
    <p:extLst>
      <p:ext uri="{BB962C8B-B14F-4D97-AF65-F5344CB8AC3E}">
        <p14:creationId xmlns:p14="http://schemas.microsoft.com/office/powerpoint/2010/main" val="14611238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361602-F986-4CF4-908C-928A94CAC9DE}"/>
              </a:ext>
            </a:extLst>
          </p:cNvPr>
          <p:cNvSpPr>
            <a:spLocks noGrp="1"/>
          </p:cNvSpPr>
          <p:nvPr>
            <p:ph type="title"/>
          </p:nvPr>
        </p:nvSpPr>
        <p:spPr/>
        <p:txBody>
          <a:bodyPr/>
          <a:lstStyle/>
          <a:p>
            <a:r>
              <a:rPr lang="en-US" altLang="zh-CN"/>
              <a:t>Summary 3/3</a:t>
            </a:r>
            <a:endParaRPr lang="zh-CN" altLang="en-US"/>
          </a:p>
        </p:txBody>
      </p:sp>
      <p:sp>
        <p:nvSpPr>
          <p:cNvPr id="3" name="内容占位符 2">
            <a:extLst>
              <a:ext uri="{FF2B5EF4-FFF2-40B4-BE49-F238E27FC236}">
                <a16:creationId xmlns:a16="http://schemas.microsoft.com/office/drawing/2014/main" id="{3708B734-46B3-450E-81C1-EF8DA09BD47B}"/>
              </a:ext>
            </a:extLst>
          </p:cNvPr>
          <p:cNvSpPr>
            <a:spLocks noGrp="1"/>
          </p:cNvSpPr>
          <p:nvPr>
            <p:ph idx="1"/>
          </p:nvPr>
        </p:nvSpPr>
        <p:spPr/>
        <p:txBody>
          <a:bodyPr/>
          <a:lstStyle/>
          <a:p>
            <a:r>
              <a:rPr lang="en-US" altLang="zh-CN" sz="2400"/>
              <a:t>Threads may be terminated using either asynchronous or deferred cancellation. Asynchronous cancellation stops a thread immediately, even if it is in the middle of performing an update. Deferred cancellation informs a thread that it should terminate but allows the thread to terminate in an orderly fashion. In most circumstances, deferred cancellation is preferred to asynchronous termination.</a:t>
            </a:r>
          </a:p>
          <a:p>
            <a:r>
              <a:rPr lang="en-US" altLang="zh-CN" sz="2400"/>
              <a:t>Unlike many other operating systems, Linux does not distinguish between processes and threads; instead, it refers to each as a task. The Linux clone() system call can be used to create tasks that behave either more like processes or more like threads.</a:t>
            </a:r>
          </a:p>
          <a:p>
            <a:endParaRPr lang="zh-CN" altLang="en-US" sz="2400"/>
          </a:p>
        </p:txBody>
      </p:sp>
    </p:spTree>
    <p:extLst>
      <p:ext uri="{BB962C8B-B14F-4D97-AF65-F5344CB8AC3E}">
        <p14:creationId xmlns:p14="http://schemas.microsoft.com/office/powerpoint/2010/main" val="477796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FDB690-0437-4972-B577-121D59C1DDF5}"/>
              </a:ext>
            </a:extLst>
          </p:cNvPr>
          <p:cNvSpPr>
            <a:spLocks noGrp="1"/>
          </p:cNvSpPr>
          <p:nvPr>
            <p:ph type="title"/>
          </p:nvPr>
        </p:nvSpPr>
        <p:spPr/>
        <p:txBody>
          <a:bodyPr/>
          <a:lstStyle/>
          <a:p>
            <a:pPr>
              <a:defRPr/>
            </a:pPr>
            <a:r>
              <a:rPr lang="en-US" altLang="zh-CN">
                <a:effectLst>
                  <a:outerShdw blurRad="38100" dist="38100" dir="2700000" algn="tl">
                    <a:srgbClr val="C0C0C0"/>
                  </a:outerShdw>
                </a:effectLst>
                <a:ea typeface="宋体" charset="-122"/>
              </a:rPr>
              <a:t>4.1  Overview</a:t>
            </a:r>
            <a:endParaRPr lang="zh-CN" altLang="en-US" dirty="0">
              <a:effectLst>
                <a:outerShdw blurRad="38100" dist="38100" dir="2700000" algn="tl">
                  <a:srgbClr val="C0C0C0"/>
                </a:outerShdw>
              </a:effectLst>
              <a:ea typeface="宋体" charset="-122"/>
            </a:endParaRPr>
          </a:p>
        </p:txBody>
      </p:sp>
      <p:sp>
        <p:nvSpPr>
          <p:cNvPr id="8195" name="内容占位符 2"/>
          <p:cNvSpPr>
            <a:spLocks noGrp="1" noChangeArrowheads="1"/>
          </p:cNvSpPr>
          <p:nvPr>
            <p:ph idx="1"/>
          </p:nvPr>
        </p:nvSpPr>
        <p:spPr>
          <a:xfrm>
            <a:off x="1415562" y="1282700"/>
            <a:ext cx="10128738" cy="5172075"/>
          </a:xfrm>
        </p:spPr>
        <p:txBody>
          <a:bodyPr/>
          <a:lstStyle/>
          <a:p>
            <a:r>
              <a:rPr lang="en-US" altLang="zh-CN" sz="2800">
                <a:ea typeface="宋体" pitchFamily="2" charset="-122"/>
              </a:rPr>
              <a:t>A thread is a basic unit of CPU utilization.</a:t>
            </a:r>
          </a:p>
          <a:p>
            <a:endParaRPr lang="en-US" altLang="zh-CN" sz="2800">
              <a:ea typeface="宋体" pitchFamily="2" charset="-122"/>
            </a:endParaRPr>
          </a:p>
          <a:p>
            <a:r>
              <a:rPr lang="en-US" altLang="zh-CN" sz="2800">
                <a:ea typeface="宋体" pitchFamily="2" charset="-122"/>
              </a:rPr>
              <a:t>It comprises a </a:t>
            </a:r>
            <a:r>
              <a:rPr lang="en-US" altLang="zh-CN" sz="2800" b="1">
                <a:ea typeface="宋体" pitchFamily="2" charset="-122"/>
              </a:rPr>
              <a:t>thread ID, a program counter, a register set, and a stack</a:t>
            </a:r>
            <a:r>
              <a:rPr lang="en-US" altLang="zh-CN" sz="2800">
                <a:ea typeface="宋体" pitchFamily="2" charset="-122"/>
              </a:rPr>
              <a:t>.</a:t>
            </a:r>
          </a:p>
          <a:p>
            <a:endParaRPr lang="en-US" altLang="zh-CN" sz="2800">
              <a:ea typeface="宋体" pitchFamily="2" charset="-122"/>
            </a:endParaRPr>
          </a:p>
          <a:p>
            <a:r>
              <a:rPr lang="en-US" altLang="zh-CN" sz="2800">
                <a:ea typeface="宋体" pitchFamily="2" charset="-122"/>
              </a:rPr>
              <a:t>It shares with other threads belonging to the same process its </a:t>
            </a:r>
            <a:r>
              <a:rPr lang="en-US" altLang="zh-CN" sz="2800" b="1">
                <a:solidFill>
                  <a:srgbClr val="0070C0"/>
                </a:solidFill>
                <a:ea typeface="宋体" pitchFamily="2" charset="-122"/>
              </a:rPr>
              <a:t>code section, data section</a:t>
            </a:r>
            <a:r>
              <a:rPr lang="en-US" altLang="zh-CN" sz="2800">
                <a:solidFill>
                  <a:srgbClr val="0070C0"/>
                </a:solidFill>
                <a:ea typeface="宋体" pitchFamily="2" charset="-122"/>
              </a:rPr>
              <a:t>, and other operating-system resources</a:t>
            </a:r>
            <a:r>
              <a:rPr lang="en-US" altLang="zh-CN" sz="2800">
                <a:ea typeface="宋体" pitchFamily="2" charset="-122"/>
              </a:rPr>
              <a:t>, such as open files and signals. </a:t>
            </a:r>
          </a:p>
          <a:p>
            <a:endParaRPr lang="zh-CN" altLang="en-US" sz="2800">
              <a:ea typeface="宋体"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1CB13DB1-791A-46D1-A33A-C4962EF627D0}"/>
              </a:ext>
            </a:extLst>
          </p:cNvPr>
          <p:cNvSpPr>
            <a:spLocks noGrp="1" noChangeArrowheads="1"/>
          </p:cNvSpPr>
          <p:nvPr>
            <p:ph type="ctrTitle"/>
          </p:nvPr>
        </p:nvSpPr>
        <p:spPr/>
        <p:txBody>
          <a:bodyPr/>
          <a:lstStyle/>
          <a:p>
            <a:pPr eaLnBrk="1" hangingPunct="1"/>
            <a:r>
              <a:rPr lang="en-US" altLang="en-US"/>
              <a:t>End of </a:t>
            </a:r>
            <a:r>
              <a:rPr lang="en-US" altLang="zh-CN">
                <a:latin typeface="微软雅黑" panose="020B0503020204020204" pitchFamily="34" charset="-122"/>
                <a:ea typeface="微软雅黑" panose="020B0503020204020204" pitchFamily="34" charset="-122"/>
              </a:rPr>
              <a:t>Chapter 4: Threads</a:t>
            </a:r>
            <a:endParaRPr lang="en-US"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52F9A44D-C575-4925-BAFC-30B252D7D1F8}"/>
              </a:ext>
            </a:extLst>
          </p:cNvPr>
          <p:cNvSpPr>
            <a:spLocks noGrp="1" noChangeArrowheads="1"/>
          </p:cNvSpPr>
          <p:nvPr>
            <p:ph type="title"/>
          </p:nvPr>
        </p:nvSpPr>
        <p:spPr/>
        <p:txBody>
          <a:bodyPr/>
          <a:lstStyle/>
          <a:p>
            <a:pPr>
              <a:defRPr/>
            </a:pPr>
            <a:r>
              <a:rPr lang="en-US" altLang="zh-CN">
                <a:ea typeface="宋体" charset="-122"/>
              </a:rPr>
              <a:t>Single and Multithreaded Processes</a:t>
            </a:r>
          </a:p>
        </p:txBody>
      </p:sp>
      <p:pic>
        <p:nvPicPr>
          <p:cNvPr id="9219" name="Picture 9"/>
          <p:cNvPicPr>
            <a:picLocks noChangeAspect="1" noChangeArrowheads="1"/>
          </p:cNvPicPr>
          <p:nvPr/>
        </p:nvPicPr>
        <p:blipFill>
          <a:blip r:embed="rId2">
            <a:extLst>
              <a:ext uri="{28A0092B-C50C-407E-A947-70E740481C1C}">
                <a14:useLocalDpi xmlns:a14="http://schemas.microsoft.com/office/drawing/2010/main" val="0"/>
              </a:ext>
            </a:extLst>
          </a:blip>
          <a:srcRect l="392" t="11746" r="392" b="11746"/>
          <a:stretch>
            <a:fillRect/>
          </a:stretch>
        </p:blipFill>
        <p:spPr bwMode="auto">
          <a:xfrm>
            <a:off x="2012061" y="1080966"/>
            <a:ext cx="8574278" cy="495983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14D96E-EED7-48A1-873D-D5C756DA8F92}"/>
              </a:ext>
            </a:extLst>
          </p:cNvPr>
          <p:cNvSpPr>
            <a:spLocks noGrp="1"/>
          </p:cNvSpPr>
          <p:nvPr>
            <p:ph type="title"/>
          </p:nvPr>
        </p:nvSpPr>
        <p:spPr/>
        <p:txBody>
          <a:bodyPr/>
          <a:lstStyle/>
          <a:p>
            <a:r>
              <a:rPr lang="en-US" altLang="zh-CN"/>
              <a:t>Multithreaded Server Architecture</a:t>
            </a:r>
            <a:endParaRPr lang="zh-CN" altLang="en-US"/>
          </a:p>
        </p:txBody>
      </p:sp>
      <p:pic>
        <p:nvPicPr>
          <p:cNvPr id="5" name="内容占位符 4">
            <a:extLst>
              <a:ext uri="{FF2B5EF4-FFF2-40B4-BE49-F238E27FC236}">
                <a16:creationId xmlns:a16="http://schemas.microsoft.com/office/drawing/2014/main" id="{98A905FC-CB59-4ED9-A004-56724AE8B407}"/>
              </a:ext>
            </a:extLst>
          </p:cNvPr>
          <p:cNvPicPr>
            <a:picLocks noGrp="1" noChangeAspect="1"/>
          </p:cNvPicPr>
          <p:nvPr>
            <p:ph idx="1"/>
          </p:nvPr>
        </p:nvPicPr>
        <p:blipFill>
          <a:blip r:embed="rId2"/>
          <a:stretch>
            <a:fillRect/>
          </a:stretch>
        </p:blipFill>
        <p:spPr>
          <a:xfrm>
            <a:off x="1360976" y="1500860"/>
            <a:ext cx="9839325" cy="3600450"/>
          </a:xfrm>
        </p:spPr>
      </p:pic>
    </p:spTree>
    <p:extLst>
      <p:ext uri="{BB962C8B-B14F-4D97-AF65-F5344CB8AC3E}">
        <p14:creationId xmlns:p14="http://schemas.microsoft.com/office/powerpoint/2010/main" val="1602439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4A6B0DBB-D92B-41B5-B533-1D186DD89D2B}"/>
              </a:ext>
            </a:extLst>
          </p:cNvPr>
          <p:cNvSpPr>
            <a:spLocks noGrp="1" noChangeArrowheads="1"/>
          </p:cNvSpPr>
          <p:nvPr>
            <p:ph type="title"/>
          </p:nvPr>
        </p:nvSpPr>
        <p:spPr>
          <a:xfrm>
            <a:off x="2271714" y="420688"/>
            <a:ext cx="7158037" cy="330200"/>
          </a:xfrm>
        </p:spPr>
        <p:txBody>
          <a:bodyPr/>
          <a:lstStyle/>
          <a:p>
            <a:pPr>
              <a:defRPr/>
            </a:pPr>
            <a:r>
              <a:rPr lang="en-US" altLang="zh-CN">
                <a:ea typeface="宋体" charset="-122"/>
              </a:rPr>
              <a:t>Benefits</a:t>
            </a:r>
          </a:p>
        </p:txBody>
      </p:sp>
      <p:sp>
        <p:nvSpPr>
          <p:cNvPr id="10243" name="Rectangle 3"/>
          <p:cNvSpPr>
            <a:spLocks noGrp="1" noChangeArrowheads="1"/>
          </p:cNvSpPr>
          <p:nvPr>
            <p:ph type="body" idx="1"/>
          </p:nvPr>
        </p:nvSpPr>
        <p:spPr>
          <a:xfrm>
            <a:off x="3391634" y="1140436"/>
            <a:ext cx="6886575" cy="5059362"/>
          </a:xfrm>
        </p:spPr>
        <p:txBody>
          <a:bodyPr/>
          <a:lstStyle/>
          <a:p>
            <a:r>
              <a:rPr lang="en-US" altLang="zh-CN" sz="2800" b="1">
                <a:ea typeface="宋体" pitchFamily="2" charset="-122"/>
              </a:rPr>
              <a:t>Responsiveness</a:t>
            </a:r>
            <a:br>
              <a:rPr lang="en-US" altLang="zh-CN" sz="2800" b="1">
                <a:ea typeface="宋体" pitchFamily="2" charset="-122"/>
              </a:rPr>
            </a:br>
            <a:endParaRPr lang="en-US" altLang="zh-CN" sz="2800" b="1">
              <a:ea typeface="宋体" pitchFamily="2" charset="-122"/>
            </a:endParaRPr>
          </a:p>
          <a:p>
            <a:r>
              <a:rPr lang="en-US" altLang="zh-CN" sz="2800" b="1">
                <a:ea typeface="宋体" pitchFamily="2" charset="-122"/>
              </a:rPr>
              <a:t>Resource Sharing</a:t>
            </a:r>
            <a:br>
              <a:rPr lang="en-US" altLang="zh-CN" sz="2800" b="1">
                <a:ea typeface="宋体" pitchFamily="2" charset="-122"/>
              </a:rPr>
            </a:br>
            <a:endParaRPr lang="en-US" altLang="zh-CN" sz="2800" b="1">
              <a:ea typeface="宋体" pitchFamily="2" charset="-122"/>
            </a:endParaRPr>
          </a:p>
          <a:p>
            <a:r>
              <a:rPr lang="en-US" altLang="zh-CN" sz="2800" b="1">
                <a:ea typeface="宋体" pitchFamily="2" charset="-122"/>
              </a:rPr>
              <a:t>Economy</a:t>
            </a:r>
            <a:br>
              <a:rPr lang="en-US" altLang="zh-CN" sz="2800" b="1">
                <a:ea typeface="宋体" pitchFamily="2" charset="-122"/>
              </a:rPr>
            </a:br>
            <a:endParaRPr lang="en-US" altLang="zh-CN" sz="2800" b="1">
              <a:ea typeface="宋体" pitchFamily="2" charset="-122"/>
            </a:endParaRPr>
          </a:p>
          <a:p>
            <a:r>
              <a:rPr lang="en-US" altLang="zh-CN" sz="2800" b="1">
                <a:ea typeface="宋体" pitchFamily="2" charset="-122"/>
              </a:rPr>
              <a:t>Utilization of MP Architectures</a:t>
            </a:r>
          </a:p>
        </p:txBody>
      </p:sp>
      <p:sp>
        <p:nvSpPr>
          <p:cNvPr id="10244" name="Text Box 4"/>
          <p:cNvSpPr txBox="1">
            <a:spLocks noChangeArrowheads="1"/>
          </p:cNvSpPr>
          <p:nvPr/>
        </p:nvSpPr>
        <p:spPr bwMode="auto">
          <a:xfrm>
            <a:off x="2946400" y="165100"/>
            <a:ext cx="3100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0"/>
              </a:spcBef>
              <a:buClrTx/>
              <a:buSzTx/>
              <a:buFontTx/>
              <a:buNone/>
            </a:pPr>
            <a:endParaRPr lang="zh-CN" altLang="zh-CN" b="1">
              <a:solidFill>
                <a:schemeClr val="tx2"/>
              </a:solidFill>
              <a:ea typeface="宋体"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DE4E75E1-0C31-4787-B887-7B64E76B2EE6}"/>
              </a:ext>
            </a:extLst>
          </p:cNvPr>
          <p:cNvSpPr>
            <a:spLocks noGrp="1" noChangeArrowheads="1"/>
          </p:cNvSpPr>
          <p:nvPr>
            <p:ph type="title"/>
          </p:nvPr>
        </p:nvSpPr>
        <p:spPr/>
        <p:txBody>
          <a:bodyPr/>
          <a:lstStyle/>
          <a:p>
            <a:pPr>
              <a:defRPr/>
            </a:pPr>
            <a:r>
              <a:rPr lang="en-US" altLang="zh-CN" dirty="0">
                <a:ea typeface="宋体" charset="-122"/>
              </a:rPr>
              <a:t>User Threads</a:t>
            </a:r>
          </a:p>
        </p:txBody>
      </p:sp>
      <p:sp>
        <p:nvSpPr>
          <p:cNvPr id="11267" name="Rectangle 3"/>
          <p:cNvSpPr>
            <a:spLocks noGrp="1" noChangeArrowheads="1"/>
          </p:cNvSpPr>
          <p:nvPr>
            <p:ph type="body" idx="1"/>
          </p:nvPr>
        </p:nvSpPr>
        <p:spPr>
          <a:xfrm>
            <a:off x="422030" y="1055078"/>
            <a:ext cx="7631601" cy="5477607"/>
          </a:xfrm>
        </p:spPr>
        <p:txBody>
          <a:bodyPr/>
          <a:lstStyle/>
          <a:p>
            <a:r>
              <a:rPr lang="en-US" altLang="zh-CN" sz="2400" dirty="0">
                <a:ea typeface="宋体" pitchFamily="2" charset="-122"/>
              </a:rPr>
              <a:t>User threads are supported </a:t>
            </a:r>
            <a:r>
              <a:rPr lang="en-US" altLang="zh-CN" sz="2400" b="1" dirty="0">
                <a:solidFill>
                  <a:srgbClr val="006699"/>
                </a:solidFill>
                <a:ea typeface="宋体" pitchFamily="2" charset="-122"/>
              </a:rPr>
              <a:t>above</a:t>
            </a:r>
            <a:r>
              <a:rPr lang="en-US" altLang="zh-CN" sz="2400" dirty="0">
                <a:ea typeface="宋体" pitchFamily="2" charset="-122"/>
              </a:rPr>
              <a:t> the kernel and are managed without kernel support(kernel know nothing about threads); </a:t>
            </a:r>
          </a:p>
          <a:p>
            <a:pPr lvl="1"/>
            <a:r>
              <a:rPr lang="en-US" altLang="zh-CN" sz="2400" dirty="0">
                <a:ea typeface="宋体" pitchFamily="2" charset="-122"/>
              </a:rPr>
              <a:t>Switch is fast</a:t>
            </a:r>
          </a:p>
          <a:p>
            <a:pPr lvl="1"/>
            <a:r>
              <a:rPr lang="en-US" altLang="zh-CN" sz="2400" dirty="0">
                <a:ea typeface="宋体" pitchFamily="2" charset="-122"/>
              </a:rPr>
              <a:t>Scheduling algorithms can be written by user</a:t>
            </a:r>
          </a:p>
          <a:p>
            <a:pPr lvl="1"/>
            <a:r>
              <a:rPr lang="en-US" altLang="zh-CN" sz="2400" dirty="0">
                <a:ea typeface="宋体" pitchFamily="2" charset="-122"/>
              </a:rPr>
              <a:t>Blocking the whole process</a:t>
            </a:r>
          </a:p>
          <a:p>
            <a:pPr lvl="1"/>
            <a:r>
              <a:rPr lang="en-US" altLang="zh-CN" sz="2400" dirty="0">
                <a:ea typeface="宋体" pitchFamily="2" charset="-122"/>
              </a:rPr>
              <a:t>Doesn</a:t>
            </a:r>
            <a:r>
              <a:rPr lang="en-US" altLang="zh-CN" sz="2400" dirty="0">
                <a:latin typeface="Arial" panose="020B0604020202020204" pitchFamily="34" charset="0"/>
                <a:ea typeface="宋体" pitchFamily="2" charset="-122"/>
                <a:cs typeface="Arial" panose="020B0604020202020204" pitchFamily="34" charset="0"/>
              </a:rPr>
              <a:t>’</a:t>
            </a:r>
            <a:r>
              <a:rPr lang="en-US" altLang="zh-CN" sz="2400" dirty="0">
                <a:ea typeface="宋体" pitchFamily="2" charset="-122"/>
              </a:rPr>
              <a:t>t support </a:t>
            </a:r>
            <a:r>
              <a:rPr lang="en-US" altLang="zh-CN" sz="2400">
                <a:ea typeface="宋体" pitchFamily="2" charset="-122"/>
              </a:rPr>
              <a:t>preemptive scheduling(</a:t>
            </a:r>
            <a:r>
              <a:rPr lang="zh-CN" altLang="en-US" sz="2400"/>
              <a:t>抢占式调度</a:t>
            </a:r>
            <a:r>
              <a:rPr lang="en-US" altLang="zh-CN" sz="2400">
                <a:ea typeface="宋体" pitchFamily="2" charset="-122"/>
              </a:rPr>
              <a:t>)</a:t>
            </a:r>
            <a:endParaRPr lang="en-US" altLang="zh-CN" sz="2400" dirty="0">
              <a:ea typeface="宋体" pitchFamily="2" charset="-122"/>
            </a:endParaRPr>
          </a:p>
          <a:p>
            <a:pPr lvl="1"/>
            <a:r>
              <a:rPr lang="en-US" altLang="zh-CN" sz="2400" dirty="0">
                <a:ea typeface="宋体" pitchFamily="2" charset="-122"/>
              </a:rPr>
              <a:t>Time slice is more short for thread</a:t>
            </a:r>
          </a:p>
          <a:p>
            <a:r>
              <a:rPr lang="en-US" altLang="zh-CN" sz="2400" dirty="0">
                <a:ea typeface="宋体" pitchFamily="2" charset="-122"/>
              </a:rPr>
              <a:t>Thread management done by </a:t>
            </a:r>
            <a:r>
              <a:rPr lang="en-US" altLang="zh-CN" sz="2400" b="1" dirty="0">
                <a:solidFill>
                  <a:srgbClr val="006699"/>
                </a:solidFill>
                <a:ea typeface="宋体" pitchFamily="2" charset="-122"/>
              </a:rPr>
              <a:t>user-level threads library</a:t>
            </a:r>
          </a:p>
        </p:txBody>
      </p:sp>
      <p:pic>
        <p:nvPicPr>
          <p:cNvPr id="11268"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74501" y="1055078"/>
            <a:ext cx="3894138"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78804F-DEB0-482E-A81E-23C4A0C6D344}"/>
              </a:ext>
            </a:extLst>
          </p:cNvPr>
          <p:cNvSpPr>
            <a:spLocks noGrp="1"/>
          </p:cNvSpPr>
          <p:nvPr>
            <p:ph type="title"/>
          </p:nvPr>
        </p:nvSpPr>
        <p:spPr/>
        <p:txBody>
          <a:bodyPr/>
          <a:lstStyle/>
          <a:p>
            <a:r>
              <a:rPr lang="zh-CN" altLang="en-US" dirty="0"/>
              <a:t>用户级线程优缺点</a:t>
            </a:r>
          </a:p>
        </p:txBody>
      </p:sp>
      <p:sp>
        <p:nvSpPr>
          <p:cNvPr id="3" name="内容占位符 2">
            <a:extLst>
              <a:ext uri="{FF2B5EF4-FFF2-40B4-BE49-F238E27FC236}">
                <a16:creationId xmlns:a16="http://schemas.microsoft.com/office/drawing/2014/main" id="{E10444C8-C887-4EC2-A6DE-833596A7A01E}"/>
              </a:ext>
            </a:extLst>
          </p:cNvPr>
          <p:cNvSpPr>
            <a:spLocks noGrp="1"/>
          </p:cNvSpPr>
          <p:nvPr>
            <p:ph idx="1"/>
          </p:nvPr>
        </p:nvSpPr>
        <p:spPr>
          <a:xfrm>
            <a:off x="609600" y="916982"/>
            <a:ext cx="10972799" cy="5024035"/>
          </a:xfrm>
        </p:spPr>
        <p:txBody>
          <a:bodyPr/>
          <a:lstStyle/>
          <a:p>
            <a:r>
              <a:rPr lang="zh-CN" altLang="en-US" sz="2400" dirty="0"/>
              <a:t>优点：</a:t>
            </a:r>
          </a:p>
          <a:p>
            <a:pPr lvl="1"/>
            <a:r>
              <a:rPr lang="zh-CN" altLang="en-US" sz="2400" dirty="0"/>
              <a:t>线程切换快</a:t>
            </a:r>
          </a:p>
          <a:p>
            <a:pPr lvl="1"/>
            <a:r>
              <a:rPr lang="zh-CN" altLang="en-US" sz="2400" dirty="0"/>
              <a:t>调度算法是应用程序特定的</a:t>
            </a:r>
          </a:p>
          <a:p>
            <a:pPr lvl="1"/>
            <a:r>
              <a:rPr lang="zh-CN" altLang="en-US" sz="2400" dirty="0"/>
              <a:t>用户级线程可运行在任何操作系统上</a:t>
            </a:r>
            <a:r>
              <a:rPr lang="en-US" altLang="zh-CN" sz="2400" dirty="0"/>
              <a:t>(</a:t>
            </a:r>
            <a:r>
              <a:rPr lang="zh-CN" altLang="en-US" sz="2400" dirty="0"/>
              <a:t>只需要实现线程库</a:t>
            </a:r>
            <a:r>
              <a:rPr lang="en-US" altLang="zh-CN" sz="2400" dirty="0"/>
              <a:t>)</a:t>
            </a:r>
            <a:endParaRPr lang="zh-CN" altLang="en-US" sz="2400" dirty="0"/>
          </a:p>
          <a:p>
            <a:r>
              <a:rPr lang="zh-CN" altLang="en-US" sz="2400" dirty="0"/>
              <a:t>缺点：</a:t>
            </a:r>
          </a:p>
          <a:p>
            <a:pPr lvl="1"/>
            <a:r>
              <a:rPr lang="zh-CN" altLang="en-US" sz="2400" dirty="0"/>
              <a:t>内核只将处理器分配给进程，同一进程中的两个线程不能同时运行于两个处理器上，同属一个进程的多个线程无法发挥多处理器的性能</a:t>
            </a:r>
          </a:p>
          <a:p>
            <a:pPr lvl="1"/>
            <a:r>
              <a:rPr lang="zh-CN" altLang="en-US" sz="2400" dirty="0"/>
              <a:t>大多数系统调用是阻塞的，因此，若内核阻塞进程，则进程中所有的线程也</a:t>
            </a:r>
            <a:r>
              <a:rPr lang="zh-CN" altLang="en-US" sz="2400"/>
              <a:t>被阻塞</a:t>
            </a:r>
            <a:endParaRPr lang="en-US" altLang="zh-CN" sz="2400"/>
          </a:p>
          <a:p>
            <a:pPr lvl="1"/>
            <a:endParaRPr lang="en-US" altLang="zh-CN" sz="2400"/>
          </a:p>
          <a:p>
            <a:r>
              <a:rPr lang="zh-CN" altLang="en-US" sz="2400"/>
              <a:t>有时用户级线程也称为“协程”，</a:t>
            </a:r>
            <a:r>
              <a:rPr lang="en-US" altLang="zh-CN" sz="2400"/>
              <a:t>Windows</a:t>
            </a:r>
            <a:r>
              <a:rPr lang="zh-CN" altLang="en-US" sz="2400"/>
              <a:t>下的实现叫“纤程”</a:t>
            </a:r>
            <a:endParaRPr lang="zh-CN" altLang="en-US" sz="2400" dirty="0"/>
          </a:p>
        </p:txBody>
      </p:sp>
    </p:spTree>
    <p:extLst>
      <p:ext uri="{BB962C8B-B14F-4D97-AF65-F5344CB8AC3E}">
        <p14:creationId xmlns:p14="http://schemas.microsoft.com/office/powerpoint/2010/main" val="586924858"/>
      </p:ext>
    </p:extLst>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17121</TotalTime>
  <Words>2074</Words>
  <Application>Microsoft Office PowerPoint</Application>
  <PresentationFormat>宽屏</PresentationFormat>
  <Paragraphs>247</Paragraphs>
  <Slides>40</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40</vt:i4>
      </vt:variant>
    </vt:vector>
  </HeadingPairs>
  <TitlesOfParts>
    <vt:vector size="52" baseType="lpstr">
      <vt:lpstr>Monotype Sorts</vt:lpstr>
      <vt:lpstr>ＭＳ Ｐゴシック</vt:lpstr>
      <vt:lpstr>ＭＳ Ｐゴシック</vt:lpstr>
      <vt:lpstr>宋体</vt:lpstr>
      <vt:lpstr>微软雅黑</vt:lpstr>
      <vt:lpstr>Arial</vt:lpstr>
      <vt:lpstr>Helvetica</vt:lpstr>
      <vt:lpstr>Times New Roman</vt:lpstr>
      <vt:lpstr>Verdana</vt:lpstr>
      <vt:lpstr>Webdings</vt:lpstr>
      <vt:lpstr>Wingdings</vt:lpstr>
      <vt:lpstr>os-8</vt:lpstr>
      <vt:lpstr>Chapter 4:  Threads</vt:lpstr>
      <vt:lpstr>Chapter Objectives</vt:lpstr>
      <vt:lpstr>Content Overview</vt:lpstr>
      <vt:lpstr>4.1  Overview</vt:lpstr>
      <vt:lpstr>Single and Multithreaded Processes</vt:lpstr>
      <vt:lpstr>Multithreaded Server Architecture</vt:lpstr>
      <vt:lpstr>Benefits</vt:lpstr>
      <vt:lpstr>User Threads</vt:lpstr>
      <vt:lpstr>用户级线程优缺点</vt:lpstr>
      <vt:lpstr>Kernel Threads</vt:lpstr>
      <vt:lpstr>4.2 Multithreading Models</vt:lpstr>
      <vt:lpstr>Many-to-One</vt:lpstr>
      <vt:lpstr>One-to-One</vt:lpstr>
      <vt:lpstr>Many-to-Many Model</vt:lpstr>
      <vt:lpstr>Two-level Model</vt:lpstr>
      <vt:lpstr>Two-level Model</vt:lpstr>
      <vt:lpstr>Comparison of User &amp; Kernel Threads</vt:lpstr>
      <vt:lpstr>4.3 Thread Libraries</vt:lpstr>
      <vt:lpstr>Pthreads</vt:lpstr>
      <vt:lpstr>Pthreads Example 1/2</vt:lpstr>
      <vt:lpstr>Pthreads Example 2/2</vt:lpstr>
      <vt:lpstr>Windows XP Threads</vt:lpstr>
      <vt:lpstr>Windows Multithreaded C Program 1/2</vt:lpstr>
      <vt:lpstr>Windows Multithreaded C Program 2/2</vt:lpstr>
      <vt:lpstr>Java Threads</vt:lpstr>
      <vt:lpstr>Java Threads 1/2</vt:lpstr>
      <vt:lpstr>Java Threads 2/2</vt:lpstr>
      <vt:lpstr>Java Thread States </vt:lpstr>
      <vt:lpstr>4.4 Threading Issues</vt:lpstr>
      <vt:lpstr>Semantics of fork() and exec()</vt:lpstr>
      <vt:lpstr>Thread Cancellation</vt:lpstr>
      <vt:lpstr>Signal Handling</vt:lpstr>
      <vt:lpstr>Thread Pools(线程池)</vt:lpstr>
      <vt:lpstr>Thread Specific Data</vt:lpstr>
      <vt:lpstr>Scheduler Activations(调度程序激活)</vt:lpstr>
      <vt:lpstr>调度程序激活</vt:lpstr>
      <vt:lpstr>Summary 1/3</vt:lpstr>
      <vt:lpstr>Summary 2/3</vt:lpstr>
      <vt:lpstr>Summary 3/3</vt:lpstr>
      <vt:lpstr>End of Chapter 4: Threads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
  <cp:lastModifiedBy>U1</cp:lastModifiedBy>
  <cp:revision>402</cp:revision>
  <cp:lastPrinted>2020-11-04T14:30:39Z</cp:lastPrinted>
  <dcterms:created xsi:type="dcterms:W3CDTF">2011-01-13T23:43:38Z</dcterms:created>
  <dcterms:modified xsi:type="dcterms:W3CDTF">2021-04-30T11:25:36Z</dcterms:modified>
</cp:coreProperties>
</file>