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83"/>
  </p:notesMasterIdLst>
  <p:handoutMasterIdLst>
    <p:handoutMasterId r:id="rId84"/>
  </p:handoutMasterIdLst>
  <p:sldIdLst>
    <p:sldId id="331" r:id="rId2"/>
    <p:sldId id="353" r:id="rId3"/>
    <p:sldId id="256" r:id="rId4"/>
    <p:sldId id="257" r:id="rId5"/>
    <p:sldId id="278" r:id="rId6"/>
    <p:sldId id="279" r:id="rId7"/>
    <p:sldId id="258" r:id="rId8"/>
    <p:sldId id="412" r:id="rId9"/>
    <p:sldId id="415" r:id="rId10"/>
    <p:sldId id="259" r:id="rId11"/>
    <p:sldId id="260" r:id="rId12"/>
    <p:sldId id="261" r:id="rId13"/>
    <p:sldId id="354" r:id="rId14"/>
    <p:sldId id="262" r:id="rId15"/>
    <p:sldId id="263" r:id="rId16"/>
    <p:sldId id="416" r:id="rId17"/>
    <p:sldId id="433" r:id="rId18"/>
    <p:sldId id="264" r:id="rId19"/>
    <p:sldId id="265" r:id="rId20"/>
    <p:sldId id="266" r:id="rId21"/>
    <p:sldId id="352" r:id="rId22"/>
    <p:sldId id="291" r:id="rId23"/>
    <p:sldId id="343" r:id="rId24"/>
    <p:sldId id="413" r:id="rId25"/>
    <p:sldId id="269" r:id="rId26"/>
    <p:sldId id="417" r:id="rId27"/>
    <p:sldId id="418" r:id="rId28"/>
    <p:sldId id="270" r:id="rId29"/>
    <p:sldId id="271" r:id="rId30"/>
    <p:sldId id="419" r:id="rId31"/>
    <p:sldId id="434" r:id="rId32"/>
    <p:sldId id="281" r:id="rId33"/>
    <p:sldId id="282" r:id="rId34"/>
    <p:sldId id="420" r:id="rId35"/>
    <p:sldId id="272" r:id="rId36"/>
    <p:sldId id="422" r:id="rId37"/>
    <p:sldId id="421" r:id="rId38"/>
    <p:sldId id="283" r:id="rId39"/>
    <p:sldId id="273" r:id="rId40"/>
    <p:sldId id="432" r:id="rId41"/>
    <p:sldId id="275" r:id="rId42"/>
    <p:sldId id="425" r:id="rId43"/>
    <p:sldId id="365" r:id="rId44"/>
    <p:sldId id="426" r:id="rId45"/>
    <p:sldId id="427" r:id="rId46"/>
    <p:sldId id="428" r:id="rId47"/>
    <p:sldId id="364" r:id="rId48"/>
    <p:sldId id="429" r:id="rId49"/>
    <p:sldId id="363" r:id="rId50"/>
    <p:sldId id="320" r:id="rId51"/>
    <p:sldId id="321" r:id="rId52"/>
    <p:sldId id="322" r:id="rId53"/>
    <p:sldId id="405" r:id="rId54"/>
    <p:sldId id="386" r:id="rId55"/>
    <p:sldId id="387" r:id="rId56"/>
    <p:sldId id="388" r:id="rId57"/>
    <p:sldId id="389" r:id="rId58"/>
    <p:sldId id="383" r:id="rId59"/>
    <p:sldId id="384" r:id="rId60"/>
    <p:sldId id="398" r:id="rId61"/>
    <p:sldId id="385" r:id="rId62"/>
    <p:sldId id="379" r:id="rId63"/>
    <p:sldId id="430" r:id="rId64"/>
    <p:sldId id="380" r:id="rId65"/>
    <p:sldId id="381" r:id="rId66"/>
    <p:sldId id="382" r:id="rId67"/>
    <p:sldId id="431" r:id="rId68"/>
    <p:sldId id="390" r:id="rId69"/>
    <p:sldId id="391" r:id="rId70"/>
    <p:sldId id="392" r:id="rId71"/>
    <p:sldId id="393" r:id="rId72"/>
    <p:sldId id="394" r:id="rId73"/>
    <p:sldId id="395" r:id="rId74"/>
    <p:sldId id="396" r:id="rId75"/>
    <p:sldId id="407" r:id="rId76"/>
    <p:sldId id="408" r:id="rId77"/>
    <p:sldId id="414" r:id="rId78"/>
    <p:sldId id="409" r:id="rId79"/>
    <p:sldId id="410" r:id="rId80"/>
    <p:sldId id="411" r:id="rId81"/>
    <p:sldId id="404" r:id="rId82"/>
  </p:sldIdLst>
  <p:sldSz cx="12192000" cy="6858000"/>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5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6699"/>
    <a:srgbClr val="66CCFF"/>
    <a:srgbClr val="CCFFFF"/>
    <a:srgbClr val="993300"/>
    <a:srgbClr val="CC6600"/>
    <a:srgbClr val="CCECFF"/>
    <a:srgbClr val="006699"/>
    <a:srgbClr val="FF000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1765" autoAdjust="0"/>
  </p:normalViewPr>
  <p:slideViewPr>
    <p:cSldViewPr snapToGrid="0">
      <p:cViewPr varScale="1">
        <p:scale>
          <a:sx n="84" d="100"/>
          <a:sy n="84" d="100"/>
        </p:scale>
        <p:origin x="542" y="53"/>
      </p:cViewPr>
      <p:guideLst>
        <p:guide orient="horz" pos="816"/>
        <p:guide pos="5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422275" y="704850"/>
            <a:ext cx="6259513"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1920197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xfrm>
            <a:off x="422275" y="704850"/>
            <a:ext cx="6259513" cy="3521075"/>
          </a:xfrm>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2E0A71F8-07F8-413A-8835-3E32F0F24C04}" type="slidenum">
              <a:rPr lang="en-US" altLang="zh-CN">
                <a:latin typeface="Times New Roman" pitchFamily="18" charset="0"/>
              </a:rPr>
              <a:pPr/>
              <a:t>14</a:t>
            </a:fld>
            <a:endParaRPr lang="en-US" altLang="zh-CN">
              <a:latin typeface="Times New Roman"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本教材中，最关心的是平均等待时间的比较</a:t>
            </a:r>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9B0C3A70-9295-4010-88AB-FDC81A30C8A2}" type="slidenum">
              <a:rPr lang="en-US" altLang="zh-CN">
                <a:latin typeface="Times New Roman" pitchFamily="18" charset="0"/>
              </a:rPr>
              <a:pPr/>
              <a:t>15</a:t>
            </a:fld>
            <a:endParaRPr lang="en-US" altLang="zh-CN">
              <a:latin typeface="Times New Roman"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Convoy effect(</a:t>
            </a:r>
            <a:r>
              <a:rPr lang="zh-CN" altLang="en-US" dirty="0"/>
              <a:t>护航效果</a:t>
            </a:r>
            <a:r>
              <a:rPr lang="en-US" altLang="zh-CN" dirty="0"/>
              <a:t>) </a:t>
            </a:r>
            <a:r>
              <a:rPr lang="zh-CN" altLang="en-US" dirty="0"/>
              <a:t>：众多短</a:t>
            </a:r>
            <a:r>
              <a:rPr lang="en-US" altLang="zh-CN" dirty="0"/>
              <a:t>CPU</a:t>
            </a:r>
            <a:r>
              <a:rPr lang="zh-CN" altLang="en-US" dirty="0"/>
              <a:t>周期的进程，等待一个长</a:t>
            </a:r>
            <a:r>
              <a:rPr lang="en-US" altLang="zh-CN" dirty="0"/>
              <a:t>CPU</a:t>
            </a:r>
            <a:r>
              <a:rPr lang="zh-CN" altLang="en-US" dirty="0"/>
              <a:t>周期的进程完成当前</a:t>
            </a:r>
            <a:r>
              <a:rPr lang="en-US" altLang="zh-CN" dirty="0"/>
              <a:t>CPU</a:t>
            </a:r>
            <a:r>
              <a:rPr lang="zh-CN" altLang="en-US" dirty="0"/>
              <a:t>周期。与让较短进程最先执行相比，会让</a:t>
            </a:r>
            <a:r>
              <a:rPr lang="en-US" altLang="zh-CN" dirty="0"/>
              <a:t>CPU</a:t>
            </a:r>
            <a:r>
              <a:rPr lang="zh-CN" altLang="en-US" dirty="0"/>
              <a:t>及设备利用率变得更低</a:t>
            </a:r>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D0DAEF01-EFD5-454D-967A-473E0BB5E026}" type="slidenum">
              <a:rPr lang="en-US" altLang="zh-CN">
                <a:latin typeface="Times New Roman" pitchFamily="18" charset="0"/>
              </a:rPr>
              <a:pPr/>
              <a:t>18</a:t>
            </a:fld>
            <a:endParaRPr lang="en-US" altLang="zh-CN">
              <a:latin typeface="Times New Roman"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27FC5DED-AD59-429F-9903-D5840CB48C75}" type="slidenum">
              <a:rPr lang="en-US" altLang="zh-CN">
                <a:latin typeface="Times New Roman" pitchFamily="18" charset="0"/>
              </a:rPr>
              <a:pPr/>
              <a:t>19</a:t>
            </a:fld>
            <a:endParaRPr lang="en-US" altLang="zh-CN">
              <a:latin typeface="Times New Roman"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C096F0C2-0E4C-4A56-9DC4-7DAF505FE122}" type="slidenum">
              <a:rPr lang="en-US" altLang="zh-CN">
                <a:latin typeface="Times New Roman" pitchFamily="18" charset="0"/>
              </a:rPr>
              <a:pPr/>
              <a:t>20</a:t>
            </a:fld>
            <a:endParaRPr lang="en-US" altLang="zh-CN">
              <a:latin typeface="Times New Roman"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CE14ECA6-1FCF-447B-8985-E4578E885D94}" type="slidenum">
              <a:rPr lang="en-US" altLang="zh-CN">
                <a:latin typeface="Times New Roman" pitchFamily="18" charset="0"/>
              </a:rPr>
              <a:pPr/>
              <a:t>21</a:t>
            </a:fld>
            <a:endParaRPr lang="en-US" altLang="zh-CN">
              <a:latin typeface="Times New Roman"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C4B62241-07A8-4BA5-804E-8F60A5E9D18F}" type="slidenum">
              <a:rPr lang="en-US" altLang="zh-CN">
                <a:latin typeface="Times New Roman" pitchFamily="18" charset="0"/>
              </a:rPr>
              <a:pPr/>
              <a:t>22</a:t>
            </a:fld>
            <a:endParaRPr lang="en-US" altLang="zh-CN">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21A239BD-7C77-40C1-8F2B-E183FCD190D0}" type="slidenum">
              <a:rPr lang="en-US" altLang="zh-CN">
                <a:latin typeface="Times New Roman" pitchFamily="18" charset="0"/>
              </a:rPr>
              <a:pPr/>
              <a:t>23</a:t>
            </a:fld>
            <a:endParaRPr lang="en-US" altLang="zh-CN">
              <a:latin typeface="Times New Roman"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OSC</a:t>
            </a:r>
            <a:r>
              <a:rPr lang="zh-CN" altLang="en-US" dirty="0"/>
              <a:t>书中无</a:t>
            </a:r>
            <a:r>
              <a:rPr lang="en-US" altLang="zh-CN" dirty="0"/>
              <a:t>HRRN</a:t>
            </a:r>
            <a:endParaRPr lang="zh-CN" altLang="en-US" dirty="0"/>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24</a:t>
            </a:fld>
            <a:endParaRPr lang="en-US" altLang="en-US"/>
          </a:p>
        </p:txBody>
      </p:sp>
    </p:spTree>
    <p:extLst>
      <p:ext uri="{BB962C8B-B14F-4D97-AF65-F5344CB8AC3E}">
        <p14:creationId xmlns:p14="http://schemas.microsoft.com/office/powerpoint/2010/main" val="296326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6853EE78-48C5-47E8-B1FA-F0C401FA252C}" type="slidenum">
              <a:rPr lang="en-US" altLang="zh-CN">
                <a:latin typeface="Times New Roman" pitchFamily="18" charset="0"/>
              </a:rPr>
              <a:pPr/>
              <a:t>25</a:t>
            </a:fld>
            <a:endParaRPr lang="en-US" altLang="zh-CN">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6B1BFE24-271B-4A82-BE23-5EF8C3FA0BA7}" type="slidenum">
              <a:rPr lang="en-US" altLang="zh-CN">
                <a:latin typeface="Times New Roman" pitchFamily="18" charset="0"/>
              </a:rPr>
              <a:pPr/>
              <a:t>3</a:t>
            </a:fld>
            <a:endParaRPr lang="en-US" altLang="zh-CN">
              <a:latin typeface="Times New Roman" pitchFamily="18"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EB3C649B-4ECC-470B-A132-B8BA3D103926}" type="slidenum">
              <a:rPr lang="en-US" altLang="zh-CN">
                <a:latin typeface="Times New Roman" pitchFamily="18" charset="0"/>
              </a:rPr>
              <a:pPr/>
              <a:t>28</a:t>
            </a:fld>
            <a:endParaRPr lang="en-US" altLang="zh-CN">
              <a:latin typeface="Times New Roman"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round robin </a:t>
            </a:r>
            <a:r>
              <a:rPr lang="zh-CN" altLang="en-US" dirty="0"/>
              <a:t>的词源如下：源自法国，其中 </a:t>
            </a:r>
            <a:r>
              <a:rPr lang="en-US" altLang="zh-CN" dirty="0"/>
              <a:t>robin </a:t>
            </a:r>
            <a:r>
              <a:rPr lang="zh-CN" altLang="en-US" dirty="0"/>
              <a:t>与意为“知更鸟”的 </a:t>
            </a:r>
            <a:r>
              <a:rPr lang="en-US" altLang="zh-CN" dirty="0"/>
              <a:t>robin </a:t>
            </a:r>
            <a:r>
              <a:rPr lang="zh-CN" altLang="en-US" dirty="0"/>
              <a:t>毫无关系。这个 </a:t>
            </a:r>
            <a:r>
              <a:rPr lang="en-US" altLang="zh-CN" dirty="0"/>
              <a:t>robin </a:t>
            </a:r>
            <a:r>
              <a:rPr lang="zh-CN" altLang="en-US" dirty="0"/>
              <a:t>似乎是法语 </a:t>
            </a:r>
            <a:r>
              <a:rPr lang="en-US" altLang="zh-CN" dirty="0" err="1"/>
              <a:t>ruban</a:t>
            </a:r>
            <a:r>
              <a:rPr lang="en-US" altLang="zh-CN" dirty="0"/>
              <a:t> (</a:t>
            </a:r>
            <a:r>
              <a:rPr lang="zh-CN" altLang="en-US" dirty="0"/>
              <a:t>缎带，丝带，带子</a:t>
            </a:r>
            <a:r>
              <a:rPr lang="en-US" altLang="zh-CN" dirty="0"/>
              <a:t>)</a:t>
            </a:r>
            <a:r>
              <a:rPr lang="zh-CN" altLang="en-US" dirty="0"/>
              <a:t>一词的讹误。在</a:t>
            </a:r>
            <a:r>
              <a:rPr lang="en-US" altLang="zh-CN" dirty="0"/>
              <a:t>17</a:t>
            </a:r>
            <a:r>
              <a:rPr lang="zh-CN" altLang="en-US" dirty="0"/>
              <a:t>至</a:t>
            </a:r>
            <a:r>
              <a:rPr lang="en-US" altLang="zh-CN" dirty="0"/>
              <a:t>18</a:t>
            </a:r>
            <a:r>
              <a:rPr lang="zh-CN" altLang="en-US" dirty="0"/>
              <a:t>世纪的法国，凡带头在请愿书或抗议书上签名的人几乎总是判以死罪，斩首示众。以后请愿人便不愿在请愿书而在一条带子上签名，并使所有签名呈环状，然后将带子系在请愿书上。签名的先后次序就不会被显露，发起者或带头签名这也就可以少担些风险。这种圆形签名请愿书或抗议书法语叫做 </a:t>
            </a:r>
            <a:r>
              <a:rPr lang="en-US" altLang="zh-CN" dirty="0" err="1"/>
              <a:t>ruban</a:t>
            </a:r>
            <a:r>
              <a:rPr lang="en-US" altLang="zh-CN" dirty="0"/>
              <a:t> </a:t>
            </a:r>
            <a:r>
              <a:rPr lang="en-US" altLang="zh-CN" dirty="0" err="1"/>
              <a:t>rond</a:t>
            </a:r>
            <a:r>
              <a:rPr lang="en-US" altLang="zh-CN" dirty="0"/>
              <a:t> </a:t>
            </a:r>
            <a:r>
              <a:rPr lang="zh-CN" altLang="en-US" dirty="0"/>
              <a:t>，相当于英语中的 </a:t>
            </a:r>
            <a:r>
              <a:rPr lang="en-US" altLang="zh-CN" dirty="0"/>
              <a:t>round robin </a:t>
            </a:r>
            <a:r>
              <a:rPr lang="zh-CN" altLang="en-US" dirty="0"/>
              <a:t>。</a:t>
            </a:r>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20CA460C-A19D-4456-8C80-A78B7C006092}" type="slidenum">
              <a:rPr lang="en-US" altLang="zh-CN">
                <a:latin typeface="Times New Roman" pitchFamily="18" charset="0"/>
              </a:rPr>
              <a:pPr/>
              <a:t>29</a:t>
            </a:fld>
            <a:endParaRPr lang="en-US" altLang="zh-CN">
              <a:latin typeface="Times New Roman"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80730414-1500-457F-97A1-77B1FEFA4D1B}" type="slidenum">
              <a:rPr lang="en-US" altLang="zh-CN">
                <a:latin typeface="Times New Roman" pitchFamily="18" charset="0"/>
              </a:rPr>
              <a:pPr/>
              <a:t>32</a:t>
            </a:fld>
            <a:endParaRPr lang="en-US" altLang="zh-CN">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16DC0964-AC20-4562-998D-411A90058EA6}" type="slidenum">
              <a:rPr lang="en-US" altLang="zh-CN">
                <a:latin typeface="Times New Roman" pitchFamily="18" charset="0"/>
              </a:rPr>
              <a:pPr/>
              <a:t>33</a:t>
            </a:fld>
            <a:endParaRPr lang="en-US" altLang="zh-CN">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F0C536D1-80CD-4776-90CA-AC4D8C924563}" type="slidenum">
              <a:rPr lang="en-US" altLang="zh-CN">
                <a:latin typeface="Times New Roman" pitchFamily="18" charset="0"/>
              </a:rPr>
              <a:pPr/>
              <a:t>35</a:t>
            </a:fld>
            <a:endParaRPr lang="en-US" altLang="zh-CN">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2CD69B52-9942-437E-BBC6-31AE207D57E0}" type="slidenum">
              <a:rPr lang="en-US" altLang="zh-CN">
                <a:latin typeface="Times New Roman" pitchFamily="18" charset="0"/>
              </a:rPr>
              <a:pPr/>
              <a:t>38</a:t>
            </a:fld>
            <a:endParaRPr lang="en-US" altLang="zh-CN">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FD83806E-F096-443A-B756-75F94EFE2E4C}" type="slidenum">
              <a:rPr lang="en-US" altLang="zh-CN">
                <a:latin typeface="Times New Roman" pitchFamily="18" charset="0"/>
              </a:rPr>
              <a:pPr/>
              <a:t>39</a:t>
            </a:fld>
            <a:endParaRPr lang="en-US" altLang="zh-CN">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4AC5CF01-D722-4A54-87E2-5ACC8F7C95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4E645-70B9-4D60-95A0-CCC1F65E091F}"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4260DBA0-67A3-4083-8D43-2641C27B526F}"/>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813C787B-5ED3-489E-A585-F3FD4B97B7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613616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6B21E3D4-1D46-4D31-BECF-6EDCF7D735E6}" type="slidenum">
              <a:rPr lang="en-US" altLang="zh-CN">
                <a:latin typeface="Times New Roman" pitchFamily="18" charset="0"/>
              </a:rPr>
              <a:pPr/>
              <a:t>41</a:t>
            </a:fld>
            <a:endParaRPr lang="en-US" altLang="zh-CN">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E0397353-417D-41B7-9952-5281074BA3CD}"/>
              </a:ext>
            </a:extLst>
          </p:cNvPr>
          <p:cNvSpPr>
            <a:spLocks noGrp="1" noRot="1" noChangeAspect="1" noChangeArrowheads="1" noTextEdit="1"/>
          </p:cNvSpPr>
          <p:nvPr>
            <p:ph type="sldImg"/>
          </p:nvPr>
        </p:nvSpPr>
        <p:spPr>
          <a:ln/>
        </p:spPr>
      </p:sp>
      <p:sp>
        <p:nvSpPr>
          <p:cNvPr id="73730" name="Rectangle 3">
            <a:extLst>
              <a:ext uri="{FF2B5EF4-FFF2-40B4-BE49-F238E27FC236}">
                <a16:creationId xmlns:a16="http://schemas.microsoft.com/office/drawing/2014/main" id="{C82FBBC2-631F-44E5-A9AF-36CCDAF3F1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0F28C561-043E-4671-A64D-B84C161777BD}" type="slidenum">
              <a:rPr lang="en-US" altLang="zh-CN">
                <a:latin typeface="Times New Roman" pitchFamily="18" charset="0"/>
              </a:rPr>
              <a:pPr/>
              <a:t>4</a:t>
            </a:fld>
            <a:endParaRPr lang="en-US" altLang="zh-CN">
              <a:latin typeface="Times New Roman"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B15668DC-5037-408F-A18B-C49D8F3C40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1FFB914-7B67-4023-B91D-BDAED6184615}"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D01442BD-7C9F-4C09-95EC-24ABEFC4AF51}"/>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542FF4BC-BEAF-4FA5-A3D8-E000D2F815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094547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601D3384-8B05-485F-A2EF-9587B33F33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3389D00-F0DB-4575-A202-8ED00A374984}"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7717566B-D582-4B91-9A71-0FBF1749F47A}"/>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7C69C62F-2959-411E-8350-C197A5B2F6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9744F318-B901-4759-942A-94AE30C6E7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556A34F-CE26-48DF-BDB6-8512C2015D3A}"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5C86FCDC-1A33-4EE6-8446-8BE755FA938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2E8154DC-D491-430E-8E74-BCAA616BD2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DE094DDD-260E-455D-8EB0-8BB12FEAE4E8}"/>
              </a:ext>
            </a:extLst>
          </p:cNvPr>
          <p:cNvSpPr>
            <a:spLocks noGrp="1" noRot="1" noChangeAspect="1" noChangeArrowheads="1" noTextEdit="1"/>
          </p:cNvSpPr>
          <p:nvPr>
            <p:ph type="sldImg"/>
          </p:nvPr>
        </p:nvSpPr>
        <p:spPr>
          <a:ln/>
        </p:spPr>
      </p:sp>
      <p:sp>
        <p:nvSpPr>
          <p:cNvPr id="83970" name="Rectangle 3">
            <a:extLst>
              <a:ext uri="{FF2B5EF4-FFF2-40B4-BE49-F238E27FC236}">
                <a16:creationId xmlns:a16="http://schemas.microsoft.com/office/drawing/2014/main" id="{02F1DB9E-007C-446E-AB01-7ED8075C47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80386914-B32F-402F-9044-E439D4EB4BCE}" type="slidenum">
              <a:rPr lang="en-US" altLang="zh-CN">
                <a:latin typeface="Times New Roman" pitchFamily="18" charset="0"/>
              </a:rPr>
              <a:pPr/>
              <a:t>50</a:t>
            </a:fld>
            <a:endParaRPr lang="en-US" altLang="zh-CN">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C744CDD8-39C5-417B-9062-807A49D7F717}" type="slidenum">
              <a:rPr lang="en-US" altLang="zh-CN">
                <a:latin typeface="Times New Roman" pitchFamily="18" charset="0"/>
              </a:rPr>
              <a:pPr/>
              <a:t>51</a:t>
            </a:fld>
            <a:endParaRPr lang="en-US" altLang="zh-CN">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9A038B5F-EDE5-4284-9839-E52C7AD93FFA}" type="slidenum">
              <a:rPr lang="en-US" altLang="zh-CN">
                <a:latin typeface="Times New Roman" pitchFamily="18" charset="0"/>
              </a:rPr>
              <a:pPr/>
              <a:t>52</a:t>
            </a:fld>
            <a:endParaRPr lang="en-US" altLang="zh-CN">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4DCCFCBF-4080-437F-AA5A-136A22636F36}" type="slidenum">
              <a:rPr lang="en-US" altLang="zh-CN">
                <a:latin typeface="Times New Roman" pitchFamily="18" charset="0"/>
              </a:rPr>
              <a:pPr/>
              <a:t>53</a:t>
            </a:fld>
            <a:endParaRPr lang="en-US" altLang="zh-CN">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a:extLst>
              <a:ext uri="{FF2B5EF4-FFF2-40B4-BE49-F238E27FC236}">
                <a16:creationId xmlns:a16="http://schemas.microsoft.com/office/drawing/2014/main" id="{5C5A5839-50F4-45D9-AEAE-5667E21135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4F695C-5F2E-482E-8B6B-62AF14C87ED6}" type="slidenum">
              <a:rPr lang="en-US" altLang="en-US" smtClean="0">
                <a:latin typeface="Times New Roman" panose="02020603050405020304" pitchFamily="18" charset="0"/>
              </a:rPr>
              <a:pPr/>
              <a:t>55</a:t>
            </a:fld>
            <a:endParaRPr lang="en-US" altLang="en-US">
              <a:latin typeface="Times New Roman" panose="02020603050405020304" pitchFamily="18" charset="0"/>
            </a:endParaRPr>
          </a:p>
        </p:txBody>
      </p:sp>
      <p:sp>
        <p:nvSpPr>
          <p:cNvPr id="125954" name="Rectangle 2">
            <a:extLst>
              <a:ext uri="{FF2B5EF4-FFF2-40B4-BE49-F238E27FC236}">
                <a16:creationId xmlns:a16="http://schemas.microsoft.com/office/drawing/2014/main" id="{AFDE3679-E12F-4EC6-AEFF-563863F2D181}"/>
              </a:ext>
            </a:extLst>
          </p:cNvPr>
          <p:cNvSpPr>
            <a:spLocks noGrp="1" noRot="1" noChangeAspect="1" noChangeArrowheads="1" noTextEdit="1"/>
          </p:cNvSpPr>
          <p:nvPr>
            <p:ph type="sldImg"/>
          </p:nvPr>
        </p:nvSpPr>
        <p:spPr>
          <a:ln/>
        </p:spPr>
      </p:sp>
      <p:sp>
        <p:nvSpPr>
          <p:cNvPr id="125955" name="Rectangle 3">
            <a:extLst>
              <a:ext uri="{FF2B5EF4-FFF2-40B4-BE49-F238E27FC236}">
                <a16:creationId xmlns:a16="http://schemas.microsoft.com/office/drawing/2014/main" id="{91F7994F-0D20-4662-93D9-382F127816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a:extLst>
              <a:ext uri="{FF2B5EF4-FFF2-40B4-BE49-F238E27FC236}">
                <a16:creationId xmlns:a16="http://schemas.microsoft.com/office/drawing/2014/main" id="{6D8B87B8-4A4B-41E0-AC9C-6A94DDEE4E78}"/>
              </a:ext>
            </a:extLst>
          </p:cNvPr>
          <p:cNvSpPr>
            <a:spLocks noGrp="1" noRot="1" noChangeAspect="1" noChangeArrowheads="1" noTextEdit="1"/>
          </p:cNvSpPr>
          <p:nvPr>
            <p:ph type="sldImg"/>
          </p:nvPr>
        </p:nvSpPr>
        <p:spPr>
          <a:ln/>
        </p:spPr>
      </p:sp>
      <p:sp>
        <p:nvSpPr>
          <p:cNvPr id="128002" name="Rectangle 3">
            <a:extLst>
              <a:ext uri="{FF2B5EF4-FFF2-40B4-BE49-F238E27FC236}">
                <a16:creationId xmlns:a16="http://schemas.microsoft.com/office/drawing/2014/main" id="{51DE5DE0-7651-48B8-98BA-EBB364F88C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0066EA44-C5E0-4857-B4AD-74D740F78904}" type="slidenum">
              <a:rPr lang="en-US" altLang="zh-CN">
                <a:latin typeface="Times New Roman" pitchFamily="18" charset="0"/>
              </a:rPr>
              <a:pPr/>
              <a:t>5</a:t>
            </a:fld>
            <a:endParaRPr lang="en-US" altLang="zh-CN">
              <a:latin typeface="Times New Roman"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a:extLst>
              <a:ext uri="{FF2B5EF4-FFF2-40B4-BE49-F238E27FC236}">
                <a16:creationId xmlns:a16="http://schemas.microsoft.com/office/drawing/2014/main" id="{3F17DCC5-0162-4C65-A6B7-1F3634D871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9309D8D-5C8E-47B5-B76C-995FF4B425D8}" type="slidenum">
              <a:rPr lang="en-US" altLang="en-US" smtClean="0">
                <a:latin typeface="Times New Roman" panose="02020603050405020304" pitchFamily="18" charset="0"/>
              </a:rPr>
              <a:pPr/>
              <a:t>61</a:t>
            </a:fld>
            <a:endParaRPr lang="en-US" altLang="en-US">
              <a:latin typeface="Times New Roman" panose="02020603050405020304" pitchFamily="18" charset="0"/>
            </a:endParaRPr>
          </a:p>
        </p:txBody>
      </p:sp>
      <p:sp>
        <p:nvSpPr>
          <p:cNvPr id="122882" name="Rectangle 2">
            <a:extLst>
              <a:ext uri="{FF2B5EF4-FFF2-40B4-BE49-F238E27FC236}">
                <a16:creationId xmlns:a16="http://schemas.microsoft.com/office/drawing/2014/main" id="{A6EEBBBF-E4B7-44BF-8D3E-4E75A9CF28A7}"/>
              </a:ext>
            </a:extLst>
          </p:cNvPr>
          <p:cNvSpPr>
            <a:spLocks noGrp="1" noRot="1" noChangeAspect="1" noChangeArrowheads="1" noTextEdit="1"/>
          </p:cNvSpPr>
          <p:nvPr>
            <p:ph type="sldImg"/>
          </p:nvPr>
        </p:nvSpPr>
        <p:spPr>
          <a:ln/>
        </p:spPr>
      </p:sp>
      <p:sp>
        <p:nvSpPr>
          <p:cNvPr id="122883" name="Rectangle 3">
            <a:extLst>
              <a:ext uri="{FF2B5EF4-FFF2-40B4-BE49-F238E27FC236}">
                <a16:creationId xmlns:a16="http://schemas.microsoft.com/office/drawing/2014/main" id="{3DF1B668-5AF4-487A-B6A0-0D84D219C7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984279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a:extLst>
              <a:ext uri="{FF2B5EF4-FFF2-40B4-BE49-F238E27FC236}">
                <a16:creationId xmlns:a16="http://schemas.microsoft.com/office/drawing/2014/main" id="{DAC8869F-FF99-4234-BF9F-6981A2322E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8F9C382-E9CB-4121-9295-821692F9295E}" type="slidenum">
              <a:rPr lang="en-US" altLang="en-US" smtClean="0">
                <a:latin typeface="Times New Roman" panose="02020603050405020304" pitchFamily="18" charset="0"/>
              </a:rPr>
              <a:pPr/>
              <a:t>62</a:t>
            </a:fld>
            <a:endParaRPr lang="en-US" altLang="en-US">
              <a:latin typeface="Times New Roman" panose="02020603050405020304" pitchFamily="18" charset="0"/>
            </a:endParaRPr>
          </a:p>
        </p:txBody>
      </p:sp>
      <p:sp>
        <p:nvSpPr>
          <p:cNvPr id="111618" name="Rectangle 2">
            <a:extLst>
              <a:ext uri="{FF2B5EF4-FFF2-40B4-BE49-F238E27FC236}">
                <a16:creationId xmlns:a16="http://schemas.microsoft.com/office/drawing/2014/main" id="{F4B9B201-551A-4715-A46B-58B15F548286}"/>
              </a:ext>
            </a:extLst>
          </p:cNvPr>
          <p:cNvSpPr>
            <a:spLocks noGrp="1" noRot="1" noChangeAspect="1" noChangeArrowheads="1" noTextEdit="1"/>
          </p:cNvSpPr>
          <p:nvPr>
            <p:ph type="sldImg"/>
          </p:nvPr>
        </p:nvSpPr>
        <p:spPr>
          <a:ln/>
        </p:spPr>
      </p:sp>
      <p:sp>
        <p:nvSpPr>
          <p:cNvPr id="111619" name="Rectangle 3">
            <a:extLst>
              <a:ext uri="{FF2B5EF4-FFF2-40B4-BE49-F238E27FC236}">
                <a16:creationId xmlns:a16="http://schemas.microsoft.com/office/drawing/2014/main" id="{425B08B2-27C5-4BFD-AF86-4649346844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a:extLst>
              <a:ext uri="{FF2B5EF4-FFF2-40B4-BE49-F238E27FC236}">
                <a16:creationId xmlns:a16="http://schemas.microsoft.com/office/drawing/2014/main" id="{2791A9A1-933F-48E4-A663-A9A44F3842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144CDA-524B-42CB-B6A8-1F82635CA2A0}" type="slidenum">
              <a:rPr lang="en-US" altLang="en-US" smtClean="0">
                <a:latin typeface="Times New Roman" panose="02020603050405020304" pitchFamily="18" charset="0"/>
              </a:rPr>
              <a:pPr/>
              <a:t>63</a:t>
            </a:fld>
            <a:endParaRPr lang="en-US" altLang="en-US">
              <a:latin typeface="Times New Roman" panose="02020603050405020304" pitchFamily="18" charset="0"/>
            </a:endParaRPr>
          </a:p>
        </p:txBody>
      </p:sp>
      <p:sp>
        <p:nvSpPr>
          <p:cNvPr id="113666" name="Rectangle 2">
            <a:extLst>
              <a:ext uri="{FF2B5EF4-FFF2-40B4-BE49-F238E27FC236}">
                <a16:creationId xmlns:a16="http://schemas.microsoft.com/office/drawing/2014/main" id="{22B584FC-47BF-4329-A73D-AE03445B463A}"/>
              </a:ext>
            </a:extLst>
          </p:cNvPr>
          <p:cNvSpPr>
            <a:spLocks noGrp="1" noRot="1" noChangeAspect="1" noChangeArrowheads="1" noTextEdit="1"/>
          </p:cNvSpPr>
          <p:nvPr>
            <p:ph type="sldImg"/>
          </p:nvPr>
        </p:nvSpPr>
        <p:spPr>
          <a:ln/>
        </p:spPr>
      </p:sp>
      <p:sp>
        <p:nvSpPr>
          <p:cNvPr id="113667" name="Rectangle 3">
            <a:extLst>
              <a:ext uri="{FF2B5EF4-FFF2-40B4-BE49-F238E27FC236}">
                <a16:creationId xmlns:a16="http://schemas.microsoft.com/office/drawing/2014/main" id="{0EF88E9A-5692-479E-86D8-D453385FBD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917002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a:extLst>
              <a:ext uri="{FF2B5EF4-FFF2-40B4-BE49-F238E27FC236}">
                <a16:creationId xmlns:a16="http://schemas.microsoft.com/office/drawing/2014/main" id="{2791A9A1-933F-48E4-A663-A9A44F3842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144CDA-524B-42CB-B6A8-1F82635CA2A0}" type="slidenum">
              <a:rPr lang="en-US" altLang="en-US" smtClean="0">
                <a:latin typeface="Times New Roman" panose="02020603050405020304" pitchFamily="18" charset="0"/>
              </a:rPr>
              <a:pPr/>
              <a:t>64</a:t>
            </a:fld>
            <a:endParaRPr lang="en-US" altLang="en-US">
              <a:latin typeface="Times New Roman" panose="02020603050405020304" pitchFamily="18" charset="0"/>
            </a:endParaRPr>
          </a:p>
        </p:txBody>
      </p:sp>
      <p:sp>
        <p:nvSpPr>
          <p:cNvPr id="113666" name="Rectangle 2">
            <a:extLst>
              <a:ext uri="{FF2B5EF4-FFF2-40B4-BE49-F238E27FC236}">
                <a16:creationId xmlns:a16="http://schemas.microsoft.com/office/drawing/2014/main" id="{22B584FC-47BF-4329-A73D-AE03445B463A}"/>
              </a:ext>
            </a:extLst>
          </p:cNvPr>
          <p:cNvSpPr>
            <a:spLocks noGrp="1" noRot="1" noChangeAspect="1" noChangeArrowheads="1" noTextEdit="1"/>
          </p:cNvSpPr>
          <p:nvPr>
            <p:ph type="sldImg"/>
          </p:nvPr>
        </p:nvSpPr>
        <p:spPr>
          <a:ln/>
        </p:spPr>
      </p:sp>
      <p:sp>
        <p:nvSpPr>
          <p:cNvPr id="113667" name="Rectangle 3">
            <a:extLst>
              <a:ext uri="{FF2B5EF4-FFF2-40B4-BE49-F238E27FC236}">
                <a16:creationId xmlns:a16="http://schemas.microsoft.com/office/drawing/2014/main" id="{0EF88E9A-5692-479E-86D8-D453385FBD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a:extLst>
              <a:ext uri="{FF2B5EF4-FFF2-40B4-BE49-F238E27FC236}">
                <a16:creationId xmlns:a16="http://schemas.microsoft.com/office/drawing/2014/main" id="{04233C27-8849-4252-91D2-6553BF31EC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033E44-AE0A-43BF-A520-184D3757D382}" type="slidenum">
              <a:rPr lang="en-US" altLang="en-US" smtClean="0">
                <a:latin typeface="Times New Roman" panose="02020603050405020304" pitchFamily="18" charset="0"/>
              </a:rPr>
              <a:pPr/>
              <a:t>65</a:t>
            </a:fld>
            <a:endParaRPr lang="en-US" altLang="en-US">
              <a:latin typeface="Times New Roman" panose="02020603050405020304" pitchFamily="18" charset="0"/>
            </a:endParaRPr>
          </a:p>
        </p:txBody>
      </p:sp>
      <p:sp>
        <p:nvSpPr>
          <p:cNvPr id="115714" name="Rectangle 2">
            <a:extLst>
              <a:ext uri="{FF2B5EF4-FFF2-40B4-BE49-F238E27FC236}">
                <a16:creationId xmlns:a16="http://schemas.microsoft.com/office/drawing/2014/main" id="{A615ED96-D2E9-4926-A603-58BB15867773}"/>
              </a:ext>
            </a:extLst>
          </p:cNvPr>
          <p:cNvSpPr>
            <a:spLocks noGrp="1" noRot="1" noChangeAspect="1" noChangeArrowheads="1" noTextEdit="1"/>
          </p:cNvSpPr>
          <p:nvPr>
            <p:ph type="sldImg"/>
          </p:nvPr>
        </p:nvSpPr>
        <p:spPr>
          <a:ln/>
        </p:spPr>
      </p:sp>
      <p:sp>
        <p:nvSpPr>
          <p:cNvPr id="115715" name="Rectangle 3">
            <a:extLst>
              <a:ext uri="{FF2B5EF4-FFF2-40B4-BE49-F238E27FC236}">
                <a16:creationId xmlns:a16="http://schemas.microsoft.com/office/drawing/2014/main" id="{17D404A4-62DB-49DD-A17D-967D6DD89A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a:extLst>
              <a:ext uri="{FF2B5EF4-FFF2-40B4-BE49-F238E27FC236}">
                <a16:creationId xmlns:a16="http://schemas.microsoft.com/office/drawing/2014/main" id="{B4D2F53A-EAE3-418A-BB66-6424E5A129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C970466-3449-4494-8D09-9CEF39776B3E}" type="slidenum">
              <a:rPr lang="en-US" altLang="en-US" smtClean="0">
                <a:latin typeface="Times New Roman" panose="02020603050405020304" pitchFamily="18" charset="0"/>
              </a:rPr>
              <a:pPr/>
              <a:t>68</a:t>
            </a:fld>
            <a:endParaRPr lang="en-US" altLang="en-US">
              <a:latin typeface="Times New Roman" panose="02020603050405020304" pitchFamily="18" charset="0"/>
            </a:endParaRPr>
          </a:p>
        </p:txBody>
      </p:sp>
      <p:sp>
        <p:nvSpPr>
          <p:cNvPr id="131074" name="Rectangle 2">
            <a:extLst>
              <a:ext uri="{FF2B5EF4-FFF2-40B4-BE49-F238E27FC236}">
                <a16:creationId xmlns:a16="http://schemas.microsoft.com/office/drawing/2014/main" id="{B822E183-1692-4D48-BA88-87F0B1822975}"/>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CA1A4E23-F289-4B51-A9B3-418DE56116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a:extLst>
              <a:ext uri="{FF2B5EF4-FFF2-40B4-BE49-F238E27FC236}">
                <a16:creationId xmlns:a16="http://schemas.microsoft.com/office/drawing/2014/main" id="{EDA12628-4C86-479D-9171-1641D98D7B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C541504-7C9A-4526-994E-304A048D608D}" type="slidenum">
              <a:rPr lang="en-US" altLang="en-US" smtClean="0">
                <a:latin typeface="Times New Roman" panose="02020603050405020304" pitchFamily="18" charset="0"/>
              </a:rPr>
              <a:pPr/>
              <a:t>69</a:t>
            </a:fld>
            <a:endParaRPr lang="en-US" altLang="en-US">
              <a:latin typeface="Times New Roman" panose="02020603050405020304" pitchFamily="18" charset="0"/>
            </a:endParaRPr>
          </a:p>
        </p:txBody>
      </p:sp>
      <p:sp>
        <p:nvSpPr>
          <p:cNvPr id="133122" name="Rectangle 2">
            <a:extLst>
              <a:ext uri="{FF2B5EF4-FFF2-40B4-BE49-F238E27FC236}">
                <a16:creationId xmlns:a16="http://schemas.microsoft.com/office/drawing/2014/main" id="{13D5EBB1-DC43-4A05-9978-1A0E671EAC83}"/>
              </a:ext>
            </a:extLst>
          </p:cNvPr>
          <p:cNvSpPr>
            <a:spLocks noGrp="1" noRot="1" noChangeAspect="1" noChangeArrowheads="1" noTextEdit="1"/>
          </p:cNvSpPr>
          <p:nvPr>
            <p:ph type="sldImg"/>
          </p:nvPr>
        </p:nvSpPr>
        <p:spPr>
          <a:ln/>
        </p:spPr>
      </p:sp>
      <p:sp>
        <p:nvSpPr>
          <p:cNvPr id="133123" name="Rectangle 3">
            <a:extLst>
              <a:ext uri="{FF2B5EF4-FFF2-40B4-BE49-F238E27FC236}">
                <a16:creationId xmlns:a16="http://schemas.microsoft.com/office/drawing/2014/main" id="{7653D829-07D7-4B63-8D2E-7CD44E1908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a:extLst>
              <a:ext uri="{FF2B5EF4-FFF2-40B4-BE49-F238E27FC236}">
                <a16:creationId xmlns:a16="http://schemas.microsoft.com/office/drawing/2014/main" id="{A350F77D-618E-4516-9F52-3197275158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0EA1C6A-8A64-43BB-91B2-5F5909240046}" type="slidenum">
              <a:rPr lang="en-US" altLang="en-US" smtClean="0">
                <a:latin typeface="Times New Roman" panose="02020603050405020304" pitchFamily="18" charset="0"/>
              </a:rPr>
              <a:pPr/>
              <a:t>73</a:t>
            </a:fld>
            <a:endParaRPr lang="en-US" altLang="en-US">
              <a:latin typeface="Times New Roman" panose="02020603050405020304" pitchFamily="18" charset="0"/>
            </a:endParaRPr>
          </a:p>
        </p:txBody>
      </p:sp>
      <p:sp>
        <p:nvSpPr>
          <p:cNvPr id="138242" name="Rectangle 2">
            <a:extLst>
              <a:ext uri="{FF2B5EF4-FFF2-40B4-BE49-F238E27FC236}">
                <a16:creationId xmlns:a16="http://schemas.microsoft.com/office/drawing/2014/main" id="{6A5F7160-2558-4837-96D7-957DDEA6B04D}"/>
              </a:ext>
            </a:extLst>
          </p:cNvPr>
          <p:cNvSpPr>
            <a:spLocks noGrp="1" noRot="1" noChangeAspect="1" noChangeArrowheads="1" noTextEdit="1"/>
          </p:cNvSpPr>
          <p:nvPr>
            <p:ph type="sldImg"/>
          </p:nvPr>
        </p:nvSpPr>
        <p:spPr>
          <a:ln/>
        </p:spPr>
      </p:sp>
      <p:sp>
        <p:nvSpPr>
          <p:cNvPr id="138243" name="Rectangle 3">
            <a:extLst>
              <a:ext uri="{FF2B5EF4-FFF2-40B4-BE49-F238E27FC236}">
                <a16:creationId xmlns:a16="http://schemas.microsoft.com/office/drawing/2014/main" id="{84B2144B-1F9A-405F-AA84-7C73138F26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81</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xfrm>
            <a:off x="422275" y="704850"/>
            <a:ext cx="6259513" cy="3521075"/>
          </a:xfrm>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857CE120-4EDE-4EA9-957D-BC37EA82B775}" type="slidenum">
              <a:rPr lang="en-US" altLang="zh-CN">
                <a:latin typeface="Times New Roman" pitchFamily="18" charset="0"/>
              </a:rPr>
              <a:pPr/>
              <a:t>6</a:t>
            </a:fld>
            <a:endParaRPr lang="en-US" altLang="zh-CN">
              <a:latin typeface="Times New Roman" pitchFamily="18"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5D79612F-D846-4095-926C-DEAD2E26C71D}" type="slidenum">
              <a:rPr lang="en-US" altLang="zh-CN">
                <a:latin typeface="Times New Roman" pitchFamily="18" charset="0"/>
              </a:rPr>
              <a:pPr/>
              <a:t>7</a:t>
            </a:fld>
            <a:endParaRPr lang="en-US" altLang="zh-CN">
              <a:latin typeface="Times New Roman"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97901CD7-7963-4792-9E55-F52AB6AF95BA}" type="slidenum">
              <a:rPr lang="en-US" altLang="zh-CN">
                <a:latin typeface="Times New Roman" pitchFamily="18" charset="0"/>
              </a:rPr>
              <a:pPr/>
              <a:t>10</a:t>
            </a:fld>
            <a:endParaRPr lang="en-US" altLang="zh-CN">
              <a:latin typeface="Times New Roman"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FE69BA14-6593-4566-AA54-E8981B764731}" type="slidenum">
              <a:rPr lang="en-US" altLang="zh-CN">
                <a:latin typeface="Times New Roman" pitchFamily="18" charset="0"/>
              </a:rPr>
              <a:pPr/>
              <a:t>11</a:t>
            </a:fld>
            <a:endParaRPr lang="en-US" altLang="zh-CN">
              <a:latin typeface="Times New Roman"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84" charset="0"/>
              </a:defRPr>
            </a:lvl1pPr>
            <a:lvl2pPr marL="742950" indent="-285750" defTabSz="966788">
              <a:defRPr>
                <a:solidFill>
                  <a:schemeClr val="tx1"/>
                </a:solidFill>
                <a:latin typeface="Helvetica" pitchFamily="-84" charset="0"/>
              </a:defRPr>
            </a:lvl2pPr>
            <a:lvl3pPr marL="1143000" indent="-228600" defTabSz="966788">
              <a:defRPr>
                <a:solidFill>
                  <a:schemeClr val="tx1"/>
                </a:solidFill>
                <a:latin typeface="Helvetica" pitchFamily="-84" charset="0"/>
              </a:defRPr>
            </a:lvl3pPr>
            <a:lvl4pPr marL="1600200" indent="-228600" defTabSz="966788">
              <a:defRPr>
                <a:solidFill>
                  <a:schemeClr val="tx1"/>
                </a:solidFill>
                <a:latin typeface="Helvetica" pitchFamily="-84" charset="0"/>
              </a:defRPr>
            </a:lvl4pPr>
            <a:lvl5pPr marL="2057400" indent="-228600" defTabSz="966788">
              <a:defRPr>
                <a:solidFill>
                  <a:schemeClr val="tx1"/>
                </a:solidFill>
                <a:latin typeface="Helvetica" pitchFamily="-84" charset="0"/>
              </a:defRPr>
            </a:lvl5pPr>
            <a:lvl6pPr marL="2514600" indent="-228600" defTabSz="966788" eaLnBrk="0" fontAlgn="base" hangingPunct="0">
              <a:spcBef>
                <a:spcPct val="0"/>
              </a:spcBef>
              <a:spcAft>
                <a:spcPct val="0"/>
              </a:spcAft>
              <a:defRPr>
                <a:solidFill>
                  <a:schemeClr val="tx1"/>
                </a:solidFill>
                <a:latin typeface="Helvetica" pitchFamily="-84" charset="0"/>
              </a:defRPr>
            </a:lvl6pPr>
            <a:lvl7pPr marL="2971800" indent="-228600" defTabSz="966788" eaLnBrk="0" fontAlgn="base" hangingPunct="0">
              <a:spcBef>
                <a:spcPct val="0"/>
              </a:spcBef>
              <a:spcAft>
                <a:spcPct val="0"/>
              </a:spcAft>
              <a:defRPr>
                <a:solidFill>
                  <a:schemeClr val="tx1"/>
                </a:solidFill>
                <a:latin typeface="Helvetica" pitchFamily="-84" charset="0"/>
              </a:defRPr>
            </a:lvl7pPr>
            <a:lvl8pPr marL="3429000" indent="-228600" defTabSz="966788" eaLnBrk="0" fontAlgn="base" hangingPunct="0">
              <a:spcBef>
                <a:spcPct val="0"/>
              </a:spcBef>
              <a:spcAft>
                <a:spcPct val="0"/>
              </a:spcAft>
              <a:defRPr>
                <a:solidFill>
                  <a:schemeClr val="tx1"/>
                </a:solidFill>
                <a:latin typeface="Helvetica" pitchFamily="-84" charset="0"/>
              </a:defRPr>
            </a:lvl8pPr>
            <a:lvl9pPr marL="3886200" indent="-228600" defTabSz="966788" eaLnBrk="0" fontAlgn="base" hangingPunct="0">
              <a:spcBef>
                <a:spcPct val="0"/>
              </a:spcBef>
              <a:spcAft>
                <a:spcPct val="0"/>
              </a:spcAft>
              <a:defRPr>
                <a:solidFill>
                  <a:schemeClr val="tx1"/>
                </a:solidFill>
                <a:latin typeface="Helvetica" pitchFamily="-84" charset="0"/>
              </a:defRPr>
            </a:lvl9pPr>
          </a:lstStyle>
          <a:p>
            <a:fld id="{BD0AC755-B638-48C6-A3A6-40C24AE939B7}" type="slidenum">
              <a:rPr lang="en-US" altLang="zh-CN">
                <a:latin typeface="Times New Roman" pitchFamily="18" charset="0"/>
              </a:rPr>
              <a:pPr/>
              <a:t>12</a:t>
            </a:fld>
            <a:endParaRPr lang="en-US" altLang="zh-CN">
              <a:latin typeface="Times New Roman"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264584" y="2960688"/>
            <a:ext cx="114808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52578" name="Rectangle 2"/>
          <p:cNvSpPr>
            <a:spLocks noGrp="1" noChangeArrowheads="1"/>
          </p:cNvSpPr>
          <p:nvPr>
            <p:ph type="ctrTitle" hasCustomPrompt="1"/>
          </p:nvPr>
        </p:nvSpPr>
        <p:spPr>
          <a:xfrm>
            <a:off x="914400" y="685800"/>
            <a:ext cx="10363200" cy="2127250"/>
          </a:xfrm>
        </p:spPr>
        <p:txBody>
          <a:bodyPr/>
          <a:lstStyle>
            <a:lvl1pPr>
              <a:defRPr sz="4300"/>
            </a:lvl1pPr>
          </a:lstStyle>
          <a:p>
            <a:r>
              <a:rPr lang="en-US" dirty="0"/>
              <a:t>Click to edit Master </a:t>
            </a:r>
            <a:r>
              <a:rPr lang="en-US"/>
              <a:t>title style </a:t>
            </a:r>
            <a:r>
              <a:rPr lang="zh-CN" altLang="en-US"/>
              <a:t>中文</a:t>
            </a:r>
            <a:endParaRPr lang="en-US" dirty="0"/>
          </a:p>
        </p:txBody>
      </p:sp>
      <p:pic>
        <p:nvPicPr>
          <p:cNvPr id="1026" name="Picture 2" descr="D:\SDU\软件学院\课程\操作系统(双语)\OS2021\OS上课课件\OSC7 Small.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0479" y="3474719"/>
            <a:ext cx="2763048" cy="293072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4580987" y="3387438"/>
            <a:ext cx="2942032" cy="3074323"/>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微软雅黑" panose="020B0503020204020204" pitchFamily="34" charset="-122"/>
                <a:ea typeface="微软雅黑" panose="020B0503020204020204" pitchFamily="34" charset="-122"/>
              </a:defRPr>
            </a:lvl1pPr>
          </a:lstStyle>
          <a:p>
            <a:r>
              <a:rPr lang="en-US"/>
              <a:t>Click to edit Master title style </a:t>
            </a:r>
            <a:r>
              <a:rPr lang="zh-CN" altLang="en-US"/>
              <a:t>中文</a:t>
            </a:r>
            <a:endParaRPr lang="en-US"/>
          </a:p>
        </p:txBody>
      </p:sp>
      <p:sp>
        <p:nvSpPr>
          <p:cNvPr id="3" name="Content Placeholder 2"/>
          <p:cNvSpPr>
            <a:spLocks noGrp="1"/>
          </p:cNvSpPr>
          <p:nvPr>
            <p:ph idx="1" hasCustomPrompt="1"/>
          </p:nvPr>
        </p:nvSpPr>
        <p:spPr>
          <a:xfrm>
            <a:off x="609600" y="1233489"/>
            <a:ext cx="10972799" cy="462698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t>Click to edit Master text styles </a:t>
            </a:r>
            <a:r>
              <a:rPr lang="zh-CN" altLang="en-US"/>
              <a:t>中文</a:t>
            </a:r>
            <a:endParaRPr lang="en-US"/>
          </a:p>
          <a:p>
            <a:pPr lvl="1"/>
            <a:r>
              <a:rPr lang="en-US"/>
              <a:t>Second level </a:t>
            </a:r>
            <a:r>
              <a:rPr lang="zh-CN" altLang="en-US"/>
              <a:t>中文</a:t>
            </a:r>
            <a:endParaRPr lang="en-US"/>
          </a:p>
          <a:p>
            <a:pPr lvl="2"/>
            <a:r>
              <a:rPr lang="en-US"/>
              <a:t>Third level </a:t>
            </a:r>
            <a:r>
              <a:rPr lang="zh-CN" altLang="en-US"/>
              <a:t>中文</a:t>
            </a:r>
            <a:endParaRPr lang="en-US"/>
          </a:p>
          <a:p>
            <a:pPr lvl="3"/>
            <a:r>
              <a:rPr lang="en-US"/>
              <a:t>Fourth level </a:t>
            </a:r>
            <a:r>
              <a:rPr lang="zh-CN" altLang="en-US"/>
              <a:t>中文</a:t>
            </a:r>
            <a:endParaRPr lang="en-US"/>
          </a:p>
          <a:p>
            <a:pPr lvl="4"/>
            <a:r>
              <a:rPr lang="en-US"/>
              <a:t>Fifth level </a:t>
            </a:r>
            <a:r>
              <a:rPr lang="zh-CN" altLang="en-US"/>
              <a:t>中文</a:t>
            </a:r>
            <a:endParaRPr lang="en-US"/>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 </a:t>
            </a:r>
            <a:r>
              <a:rPr lang="zh-CN" altLang="en-US"/>
              <a:t>中文</a:t>
            </a:r>
            <a:endParaRPr lang="en-US"/>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609600" y="23385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 </a:t>
            </a:r>
            <a:r>
              <a:rPr lang="zh-CN" altLang="en-US"/>
              <a:t>中文</a:t>
            </a:r>
            <a:endParaRPr lang="en-US" altLang="en-US"/>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1075267" y="1233489"/>
            <a:ext cx="1030393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 </a:t>
            </a:r>
            <a:r>
              <a:rPr lang="zh-CN" altLang="en-US" dirty="0"/>
              <a:t>中文</a:t>
            </a:r>
            <a:endParaRPr lang="en-US" altLang="en-US" dirty="0"/>
          </a:p>
          <a:p>
            <a:pPr lvl="1"/>
            <a:r>
              <a:rPr lang="en-US" altLang="en-US" dirty="0"/>
              <a:t>Second level </a:t>
            </a:r>
            <a:r>
              <a:rPr lang="zh-CN" altLang="en-US" dirty="0"/>
              <a:t>中文</a:t>
            </a:r>
            <a:endParaRPr lang="en-US" altLang="en-US" dirty="0"/>
          </a:p>
          <a:p>
            <a:pPr lvl="2"/>
            <a:r>
              <a:rPr lang="en-US" altLang="en-US" dirty="0"/>
              <a:t>Third level </a:t>
            </a:r>
            <a:r>
              <a:rPr lang="zh-CN" altLang="en-US" dirty="0"/>
              <a:t>中文</a:t>
            </a:r>
            <a:endParaRPr lang="en-US" altLang="en-US" dirty="0"/>
          </a:p>
          <a:p>
            <a:pPr lvl="3"/>
            <a:r>
              <a:rPr lang="en-US" altLang="en-US" dirty="0"/>
              <a:t>Fourth level </a:t>
            </a:r>
            <a:r>
              <a:rPr lang="zh-CN" altLang="en-US" dirty="0"/>
              <a:t>中文</a:t>
            </a:r>
            <a:endParaRPr lang="en-US" altLang="en-US" dirty="0"/>
          </a:p>
          <a:p>
            <a:pPr lvl="4"/>
            <a:r>
              <a:rPr lang="en-US" altLang="en-US" dirty="0"/>
              <a:t>Fifth level </a:t>
            </a:r>
            <a:r>
              <a:rPr lang="zh-CN" altLang="en-US" dirty="0"/>
              <a:t>中文</a:t>
            </a:r>
            <a:endParaRPr lang="en-US" altLang="en-US" dirty="0"/>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3048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10222004" y="6550228"/>
            <a:ext cx="1048675" cy="30777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400" b="1">
                <a:solidFill>
                  <a:srgbClr val="006699"/>
                </a:solidFill>
                <a:latin typeface="Helvetica" panose="020B0604020202020204" pitchFamily="34" charset="0"/>
              </a:rPr>
              <a:t>Ch5-</a:t>
            </a:r>
            <a:fld id="{B911E7D7-D784-4B10-991E-22AC2D897065}" type="slidenum">
              <a:rPr lang="en-US" altLang="en-US" sz="1400" b="1" smtClean="0">
                <a:solidFill>
                  <a:srgbClr val="006699"/>
                </a:solidFill>
                <a:latin typeface="Helvetica" panose="020B0604020202020204" pitchFamily="34" charset="0"/>
              </a:rPr>
              <a:pPr algn="ctr">
                <a:spcBef>
                  <a:spcPct val="50000"/>
                </a:spcBef>
                <a:defRPr/>
              </a:pPr>
              <a:t>‹#›</a:t>
            </a:fld>
            <a:r>
              <a:rPr lang="en-US" altLang="en-US" sz="1400" b="1">
                <a:solidFill>
                  <a:srgbClr val="006699"/>
                </a:solidFill>
                <a:latin typeface="Helvetica" panose="020B0604020202020204" pitchFamily="34" charset="0"/>
              </a:rPr>
              <a:t>/81</a:t>
            </a:r>
            <a:endParaRPr lang="en-US" altLang="en-US" sz="1400" b="1" dirty="0">
              <a:solidFill>
                <a:srgbClr val="006699"/>
              </a:solidFill>
              <a:latin typeface="Helvetica" panose="020B0604020202020204" pitchFamily="34" charset="0"/>
            </a:endParaRP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609600" y="6542290"/>
            <a:ext cx="641512"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fld id="{EFB0CA53-DA0E-4995-8759-A7A81F59EB3E}" type="datetime10">
              <a:rPr lang="zh-CN" altLang="en-US" sz="1400" b="1" smtClean="0">
                <a:solidFill>
                  <a:srgbClr val="006699"/>
                </a:solidFill>
                <a:latin typeface="Helvetica" panose="020B0604020202020204" pitchFamily="34" charset="0"/>
              </a:rPr>
              <a:t>10:18</a:t>
            </a:fld>
            <a:endParaRPr lang="en-US" altLang="en-US" sz="1400" b="1">
              <a:solidFill>
                <a:srgbClr val="006699"/>
              </a:solidFill>
              <a:latin typeface="Helvetica" panose="020B0604020202020204" pitchFamily="34" charset="0"/>
            </a:endParaRPr>
          </a:p>
        </p:txBody>
      </p:sp>
      <p:pic>
        <p:nvPicPr>
          <p:cNvPr id="7" name="图片 6">
            <a:extLst>
              <a:ext uri="{FF2B5EF4-FFF2-40B4-BE49-F238E27FC236}">
                <a16:creationId xmlns:a16="http://schemas.microsoft.com/office/drawing/2014/main" id="{E4DC6FEA-76BA-4682-ACC2-1FF5778D9F8C}"/>
              </a:ext>
            </a:extLst>
          </p:cNvPr>
          <p:cNvPicPr>
            <a:picLocks noChangeAspect="1"/>
          </p:cNvPicPr>
          <p:nvPr userDrawn="1"/>
        </p:nvPicPr>
        <p:blipFill>
          <a:blip r:embed="rId13"/>
          <a:stretch>
            <a:fillRect/>
          </a:stretch>
        </p:blipFill>
        <p:spPr>
          <a:xfrm>
            <a:off x="609599" y="225168"/>
            <a:ext cx="1123950" cy="609600"/>
          </a:xfrm>
          <a:prstGeom prst="rect">
            <a:avLst/>
          </a:prstGeom>
        </p:spPr>
      </p:pic>
      <p:pic>
        <p:nvPicPr>
          <p:cNvPr id="9" name="图片 8">
            <a:extLst>
              <a:ext uri="{FF2B5EF4-FFF2-40B4-BE49-F238E27FC236}">
                <a16:creationId xmlns:a16="http://schemas.microsoft.com/office/drawing/2014/main" id="{19EC97C1-3B99-4B4D-B6D6-D4C007BD05B6}"/>
              </a:ext>
            </a:extLst>
          </p:cNvPr>
          <p:cNvPicPr>
            <a:picLocks noChangeAspect="1"/>
          </p:cNvPicPr>
          <p:nvPr userDrawn="1"/>
        </p:nvPicPr>
        <p:blipFill>
          <a:blip r:embed="rId14"/>
          <a:stretch>
            <a:fillRect/>
          </a:stretch>
        </p:blipFill>
        <p:spPr>
          <a:xfrm>
            <a:off x="10817225" y="5932690"/>
            <a:ext cx="1123950" cy="609600"/>
          </a:xfrm>
          <a:prstGeom prst="rect">
            <a:avLst/>
          </a:prstGeom>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0.png"/><Relationship Id="rId5" Type="http://schemas.openxmlformats.org/officeDocument/2006/relationships/image" Target="../media/image8.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2209800" y="808040"/>
            <a:ext cx="7772400" cy="1925001"/>
          </a:xfrm>
        </p:spPr>
        <p:txBody>
          <a:bodyPr/>
          <a:lstStyle/>
          <a:p>
            <a:pPr eaLnBrk="1" hangingPunct="1"/>
            <a:r>
              <a:rPr lang="en-US" altLang="en-US" dirty="0"/>
              <a:t>Chapter 5:  CPU Scheduling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F4FE2C1-9DD5-46AB-BA8E-84A524C73584}"/>
              </a:ext>
            </a:extLst>
          </p:cNvPr>
          <p:cNvSpPr>
            <a:spLocks noGrp="1" noChangeArrowheads="1"/>
          </p:cNvSpPr>
          <p:nvPr>
            <p:ph type="title"/>
          </p:nvPr>
        </p:nvSpPr>
        <p:spPr/>
        <p:txBody>
          <a:bodyPr/>
          <a:lstStyle/>
          <a:p>
            <a:pPr>
              <a:defRPr/>
            </a:pPr>
            <a:r>
              <a:rPr lang="en-US" altLang="zh-CN">
                <a:ea typeface="宋体" charset="-122"/>
              </a:rPr>
              <a:t>Dispatcher</a:t>
            </a:r>
          </a:p>
        </p:txBody>
      </p:sp>
      <p:sp>
        <p:nvSpPr>
          <p:cNvPr id="18435" name="Rectangle 3"/>
          <p:cNvSpPr>
            <a:spLocks noGrp="1" noChangeArrowheads="1"/>
          </p:cNvSpPr>
          <p:nvPr>
            <p:ph type="body" idx="1"/>
          </p:nvPr>
        </p:nvSpPr>
        <p:spPr>
          <a:xfrm>
            <a:off x="712177" y="1100408"/>
            <a:ext cx="6180992" cy="5372183"/>
          </a:xfrm>
        </p:spPr>
        <p:txBody>
          <a:bodyPr/>
          <a:lstStyle/>
          <a:p>
            <a:r>
              <a:rPr lang="en-US" altLang="zh-CN" sz="2400" dirty="0">
                <a:ea typeface="宋体" pitchFamily="2" charset="-122"/>
              </a:rPr>
              <a:t>Dispatcher module gives control of the CPU to the process selected by the short-term scheduler; this involves:</a:t>
            </a:r>
          </a:p>
          <a:p>
            <a:pPr lvl="1"/>
            <a:r>
              <a:rPr lang="en-US" altLang="zh-CN" sz="2400" dirty="0">
                <a:ea typeface="宋体" pitchFamily="2" charset="-122"/>
              </a:rPr>
              <a:t>switching context</a:t>
            </a:r>
          </a:p>
          <a:p>
            <a:pPr lvl="1"/>
            <a:r>
              <a:rPr lang="en-US" altLang="zh-CN" sz="2400" dirty="0">
                <a:ea typeface="宋体" pitchFamily="2" charset="-122"/>
              </a:rPr>
              <a:t>switching to user mode</a:t>
            </a:r>
          </a:p>
          <a:p>
            <a:pPr lvl="1"/>
            <a:r>
              <a:rPr lang="en-US" altLang="zh-CN" sz="2400" dirty="0">
                <a:ea typeface="宋体" pitchFamily="2" charset="-122"/>
              </a:rPr>
              <a:t>jumping to the proper location in the user program to restart that program</a:t>
            </a:r>
          </a:p>
          <a:p>
            <a:pPr lvl="1"/>
            <a:endParaRPr lang="en-US" altLang="zh-CN" sz="2400" dirty="0">
              <a:ea typeface="宋体" pitchFamily="2" charset="-122"/>
            </a:endParaRPr>
          </a:p>
          <a:p>
            <a:r>
              <a:rPr lang="en-US" altLang="zh-CN" sz="2400" b="1" i="1" dirty="0">
                <a:ea typeface="宋体" pitchFamily="2" charset="-122"/>
              </a:rPr>
              <a:t>Dispatch latency</a:t>
            </a:r>
            <a:r>
              <a:rPr lang="en-US" altLang="zh-CN" sz="2400" b="1" dirty="0">
                <a:ea typeface="宋体" pitchFamily="2" charset="-122"/>
              </a:rPr>
              <a:t> </a:t>
            </a:r>
            <a:r>
              <a:rPr lang="en-US" altLang="zh-CN" sz="2400" dirty="0">
                <a:ea typeface="宋体" pitchFamily="2" charset="-122"/>
              </a:rPr>
              <a:t>– time it takes for the dispatcher to stop one process and start another running</a:t>
            </a:r>
          </a:p>
        </p:txBody>
      </p:sp>
      <p:pic>
        <p:nvPicPr>
          <p:cNvPr id="3" name="图片 2">
            <a:extLst>
              <a:ext uri="{FF2B5EF4-FFF2-40B4-BE49-F238E27FC236}">
                <a16:creationId xmlns:a16="http://schemas.microsoft.com/office/drawing/2014/main" id="{0F255C26-E82A-4FE8-A107-994760AB0651}"/>
              </a:ext>
            </a:extLst>
          </p:cNvPr>
          <p:cNvPicPr>
            <a:picLocks noChangeAspect="1"/>
          </p:cNvPicPr>
          <p:nvPr/>
        </p:nvPicPr>
        <p:blipFill>
          <a:blip r:embed="rId3"/>
          <a:stretch>
            <a:fillRect/>
          </a:stretch>
        </p:blipFill>
        <p:spPr>
          <a:xfrm>
            <a:off x="7086599" y="1100409"/>
            <a:ext cx="4126059" cy="53721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AAF5EB3-C571-4DCF-8198-58DDBC1C3F93}"/>
              </a:ext>
            </a:extLst>
          </p:cNvPr>
          <p:cNvSpPr>
            <a:spLocks noGrp="1" noChangeArrowheads="1"/>
          </p:cNvSpPr>
          <p:nvPr>
            <p:ph type="title"/>
          </p:nvPr>
        </p:nvSpPr>
        <p:spPr/>
        <p:txBody>
          <a:bodyPr/>
          <a:lstStyle/>
          <a:p>
            <a:pPr>
              <a:defRPr/>
            </a:pPr>
            <a:r>
              <a:rPr lang="en-US" altLang="zh-CN">
                <a:ea typeface="宋体" charset="-122"/>
              </a:rPr>
              <a:t>5.2 Scheduling Criteria(</a:t>
            </a:r>
            <a:r>
              <a:rPr lang="zh-CN" altLang="en-US"/>
              <a:t>调度准则</a:t>
            </a:r>
            <a:r>
              <a:rPr lang="en-US" altLang="zh-CN">
                <a:ea typeface="宋体" charset="-122"/>
              </a:rPr>
              <a:t>)</a:t>
            </a:r>
            <a:endParaRPr lang="en-US" altLang="zh-CN" dirty="0">
              <a:ea typeface="宋体" charset="-122"/>
            </a:endParaRPr>
          </a:p>
        </p:txBody>
      </p:sp>
      <p:sp>
        <p:nvSpPr>
          <p:cNvPr id="20483" name="Rectangle 3"/>
          <p:cNvSpPr>
            <a:spLocks noGrp="1" noChangeArrowheads="1"/>
          </p:cNvSpPr>
          <p:nvPr>
            <p:ph type="body" idx="1"/>
          </p:nvPr>
        </p:nvSpPr>
        <p:spPr>
          <a:xfrm>
            <a:off x="1696914" y="1265238"/>
            <a:ext cx="9460523" cy="5243138"/>
          </a:xfrm>
        </p:spPr>
        <p:txBody>
          <a:bodyPr/>
          <a:lstStyle/>
          <a:p>
            <a:r>
              <a:rPr lang="en-US" altLang="zh-CN" sz="2400" b="1">
                <a:ea typeface="宋体" pitchFamily="2" charset="-122"/>
              </a:rPr>
              <a:t>CPU utilization(CPU</a:t>
            </a:r>
            <a:r>
              <a:rPr lang="zh-CN" altLang="en-US" sz="2400" b="1"/>
              <a:t>利用率</a:t>
            </a:r>
            <a:r>
              <a:rPr lang="en-US" altLang="zh-CN" sz="2400" b="1">
                <a:ea typeface="宋体" pitchFamily="2" charset="-122"/>
              </a:rPr>
              <a:t>) </a:t>
            </a:r>
            <a:r>
              <a:rPr lang="en-US" altLang="zh-CN" sz="2400" dirty="0">
                <a:ea typeface="宋体" pitchFamily="2" charset="-122"/>
              </a:rPr>
              <a:t>– keep the CPU as busy as possible</a:t>
            </a:r>
          </a:p>
          <a:p>
            <a:r>
              <a:rPr lang="en-US" altLang="zh-CN" sz="2400" b="1">
                <a:ea typeface="宋体" pitchFamily="2" charset="-122"/>
              </a:rPr>
              <a:t>Throughput(</a:t>
            </a:r>
            <a:r>
              <a:rPr lang="zh-CN" altLang="en-US" sz="2400" b="1"/>
              <a:t>吞吐量</a:t>
            </a:r>
            <a:r>
              <a:rPr lang="en-US" altLang="zh-CN" sz="2400" b="1">
                <a:ea typeface="宋体" pitchFamily="2" charset="-122"/>
              </a:rPr>
              <a:t>) </a:t>
            </a:r>
            <a:r>
              <a:rPr lang="en-US" altLang="zh-CN" sz="2400" dirty="0">
                <a:ea typeface="宋体" pitchFamily="2" charset="-122"/>
              </a:rPr>
              <a:t>– # of processes that complete their execution per time unit</a:t>
            </a:r>
          </a:p>
          <a:p>
            <a:r>
              <a:rPr lang="en-US" altLang="zh-CN" sz="2400" b="1">
                <a:ea typeface="宋体" pitchFamily="2" charset="-122"/>
              </a:rPr>
              <a:t>Turnaround time(</a:t>
            </a:r>
            <a:r>
              <a:rPr lang="zh-CN" altLang="en-US" sz="2400" b="1"/>
              <a:t>周转时间</a:t>
            </a:r>
            <a:r>
              <a:rPr lang="en-US" altLang="zh-CN" sz="2400" b="1">
                <a:ea typeface="宋体" pitchFamily="2" charset="-122"/>
              </a:rPr>
              <a:t>) </a:t>
            </a:r>
            <a:r>
              <a:rPr lang="en-US" altLang="zh-CN" sz="2400" dirty="0">
                <a:ea typeface="宋体" pitchFamily="2" charset="-122"/>
              </a:rPr>
              <a:t>– amount of time to execute a particular process</a:t>
            </a:r>
          </a:p>
          <a:p>
            <a:r>
              <a:rPr lang="en-US" altLang="zh-CN" sz="2400" b="1">
                <a:ea typeface="宋体" pitchFamily="2" charset="-122"/>
              </a:rPr>
              <a:t>Waiting time(</a:t>
            </a:r>
            <a:r>
              <a:rPr lang="zh-CN" altLang="en-US" sz="2400" b="1"/>
              <a:t>等待时间</a:t>
            </a:r>
            <a:r>
              <a:rPr lang="en-US" altLang="zh-CN" sz="2400" b="1">
                <a:ea typeface="宋体" pitchFamily="2" charset="-122"/>
              </a:rPr>
              <a:t>) </a:t>
            </a:r>
            <a:r>
              <a:rPr lang="en-US" altLang="zh-CN" sz="2400" dirty="0">
                <a:ea typeface="宋体" pitchFamily="2" charset="-122"/>
              </a:rPr>
              <a:t>– amount of time a process has been waiting in the ready queue</a:t>
            </a:r>
          </a:p>
          <a:p>
            <a:r>
              <a:rPr lang="en-US" altLang="zh-CN" sz="2400" b="1">
                <a:ea typeface="宋体" pitchFamily="2" charset="-122"/>
              </a:rPr>
              <a:t>Response time(</a:t>
            </a:r>
            <a:r>
              <a:rPr lang="zh-CN" altLang="en-US" sz="2400" b="1"/>
              <a:t>响应时间</a:t>
            </a:r>
            <a:r>
              <a:rPr lang="en-US" altLang="zh-CN" sz="2400" b="1">
                <a:ea typeface="宋体" pitchFamily="2" charset="-122"/>
              </a:rPr>
              <a:t>) </a:t>
            </a:r>
            <a:r>
              <a:rPr lang="en-US" altLang="zh-CN" sz="2400" dirty="0">
                <a:ea typeface="宋体" pitchFamily="2" charset="-122"/>
              </a:rPr>
              <a:t>– amount of time it takes from when a request was submitted until the </a:t>
            </a:r>
            <a:r>
              <a:rPr lang="en-US" altLang="zh-CN" sz="2400" b="1" dirty="0">
                <a:ea typeface="宋体" pitchFamily="2" charset="-122"/>
              </a:rPr>
              <a:t>first response </a:t>
            </a:r>
            <a:r>
              <a:rPr lang="en-US" altLang="zh-CN" sz="2400" dirty="0">
                <a:ea typeface="宋体" pitchFamily="2" charset="-122"/>
              </a:rPr>
              <a:t>is produced, not output  (for time-sharing environment)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93037B4-9BF7-4898-97A8-F0AE73CC5631}"/>
              </a:ext>
            </a:extLst>
          </p:cNvPr>
          <p:cNvSpPr>
            <a:spLocks noGrp="1" noChangeArrowheads="1"/>
          </p:cNvSpPr>
          <p:nvPr>
            <p:ph type="title"/>
          </p:nvPr>
        </p:nvSpPr>
        <p:spPr/>
        <p:txBody>
          <a:bodyPr/>
          <a:lstStyle/>
          <a:p>
            <a:pPr>
              <a:defRPr/>
            </a:pPr>
            <a:r>
              <a:rPr lang="en-US" altLang="zh-CN">
                <a:ea typeface="宋体" charset="-122"/>
              </a:rPr>
              <a:t>Optimization Criteria</a:t>
            </a:r>
          </a:p>
        </p:txBody>
      </p:sp>
      <p:sp>
        <p:nvSpPr>
          <p:cNvPr id="22531" name="Rectangle 3"/>
          <p:cNvSpPr>
            <a:spLocks noGrp="1" noChangeArrowheads="1"/>
          </p:cNvSpPr>
          <p:nvPr>
            <p:ph type="body" idx="1"/>
          </p:nvPr>
        </p:nvSpPr>
        <p:spPr>
          <a:xfrm>
            <a:off x="3652349" y="1431070"/>
            <a:ext cx="7351712" cy="4483100"/>
          </a:xfrm>
        </p:spPr>
        <p:txBody>
          <a:bodyPr/>
          <a:lstStyle/>
          <a:p>
            <a:r>
              <a:rPr lang="en-US" altLang="zh-CN" sz="2400" b="1" dirty="0">
                <a:ea typeface="宋体" pitchFamily="2" charset="-122"/>
              </a:rPr>
              <a:t>Max CPU utilization</a:t>
            </a:r>
          </a:p>
          <a:p>
            <a:endParaRPr lang="en-US" altLang="zh-CN" sz="2400" b="1" dirty="0">
              <a:ea typeface="宋体" pitchFamily="2" charset="-122"/>
            </a:endParaRPr>
          </a:p>
          <a:p>
            <a:r>
              <a:rPr lang="en-US" altLang="zh-CN" sz="2400" b="1" dirty="0">
                <a:ea typeface="宋体" pitchFamily="2" charset="-122"/>
              </a:rPr>
              <a:t>Max throughput</a:t>
            </a:r>
          </a:p>
          <a:p>
            <a:endParaRPr lang="en-US" altLang="zh-CN" sz="2400" b="1" dirty="0">
              <a:ea typeface="宋体" pitchFamily="2" charset="-122"/>
            </a:endParaRPr>
          </a:p>
          <a:p>
            <a:r>
              <a:rPr lang="en-US" altLang="zh-CN" sz="2400" b="1" dirty="0">
                <a:ea typeface="宋体" pitchFamily="2" charset="-122"/>
              </a:rPr>
              <a:t>Min turnaround time </a:t>
            </a:r>
          </a:p>
          <a:p>
            <a:endParaRPr lang="en-US" altLang="zh-CN" sz="2400" b="1" dirty="0">
              <a:ea typeface="宋体" pitchFamily="2" charset="-122"/>
            </a:endParaRPr>
          </a:p>
          <a:p>
            <a:r>
              <a:rPr lang="en-US" altLang="zh-CN" sz="2400" b="1" dirty="0">
                <a:ea typeface="宋体" pitchFamily="2" charset="-122"/>
              </a:rPr>
              <a:t>Min waiting time </a:t>
            </a:r>
          </a:p>
          <a:p>
            <a:endParaRPr lang="en-US" altLang="zh-CN" sz="2400" b="1" dirty="0">
              <a:ea typeface="宋体" pitchFamily="2" charset="-122"/>
            </a:endParaRPr>
          </a:p>
          <a:p>
            <a:r>
              <a:rPr lang="en-US" altLang="zh-CN" sz="2400" b="1" dirty="0">
                <a:ea typeface="宋体" pitchFamily="2" charset="-122"/>
              </a:rPr>
              <a:t>Min response time</a:t>
            </a:r>
          </a:p>
          <a:p>
            <a:endParaRPr lang="en-US" altLang="zh-CN" sz="2400" dirty="0">
              <a:ea typeface="宋体" pitchFamily="2" charset="-122"/>
            </a:endParaRPr>
          </a:p>
          <a:p>
            <a:endParaRPr lang="en-US" altLang="zh-CN" sz="2400" dirty="0">
              <a:ea typeface="宋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71ECC3-195C-4CD8-B1BA-5EC8CBE1450D}"/>
              </a:ext>
            </a:extLst>
          </p:cNvPr>
          <p:cNvSpPr>
            <a:spLocks noGrp="1"/>
          </p:cNvSpPr>
          <p:nvPr>
            <p:ph type="title"/>
          </p:nvPr>
        </p:nvSpPr>
        <p:spPr/>
        <p:txBody>
          <a:bodyPr/>
          <a:lstStyle/>
          <a:p>
            <a:pPr>
              <a:defRPr/>
            </a:pPr>
            <a:r>
              <a:rPr lang="en-US" altLang="zh-CN">
                <a:effectLst>
                  <a:outerShdw blurRad="38100" dist="38100" dir="2700000" algn="tl">
                    <a:srgbClr val="C0C0C0"/>
                  </a:outerShdw>
                </a:effectLst>
                <a:ea typeface="宋体" charset="-122"/>
              </a:rPr>
              <a:t>5.3 Scheduling </a:t>
            </a:r>
            <a:r>
              <a:rPr lang="en-US" altLang="zh-CN" dirty="0">
                <a:effectLst>
                  <a:outerShdw blurRad="38100" dist="38100" dir="2700000" algn="tl">
                    <a:srgbClr val="C0C0C0"/>
                  </a:outerShdw>
                </a:effectLst>
                <a:ea typeface="宋体" charset="-122"/>
              </a:rPr>
              <a:t>Algorithms</a:t>
            </a:r>
            <a:endParaRPr lang="zh-CN" altLang="en-US" dirty="0">
              <a:effectLst>
                <a:outerShdw blurRad="38100" dist="38100" dir="2700000" algn="tl">
                  <a:srgbClr val="C0C0C0"/>
                </a:outerShdw>
              </a:effectLst>
              <a:ea typeface="宋体" charset="-122"/>
            </a:endParaRPr>
          </a:p>
        </p:txBody>
      </p:sp>
      <p:sp>
        <p:nvSpPr>
          <p:cNvPr id="24579" name="内容占位符 2"/>
          <p:cNvSpPr>
            <a:spLocks noGrp="1" noChangeArrowheads="1"/>
          </p:cNvSpPr>
          <p:nvPr>
            <p:ph idx="1"/>
          </p:nvPr>
        </p:nvSpPr>
        <p:spPr>
          <a:xfrm>
            <a:off x="2198077" y="1233489"/>
            <a:ext cx="9384322" cy="4626984"/>
          </a:xfrm>
        </p:spPr>
        <p:txBody>
          <a:bodyPr/>
          <a:lstStyle/>
          <a:p>
            <a:r>
              <a:rPr lang="en-US" altLang="zh-CN" sz="2400" b="1" dirty="0">
                <a:ea typeface="宋体" pitchFamily="2" charset="-122"/>
              </a:rPr>
              <a:t>First-Come, First-Served (</a:t>
            </a:r>
            <a:r>
              <a:rPr lang="en-US" altLang="zh-CN" sz="2400" b="1">
                <a:ea typeface="宋体" pitchFamily="2" charset="-122"/>
              </a:rPr>
              <a:t>FCFS) </a:t>
            </a:r>
            <a:r>
              <a:rPr lang="zh-CN" altLang="en-US" sz="2400" b="1"/>
              <a:t>先到先服务</a:t>
            </a:r>
            <a:endParaRPr lang="en-US" altLang="zh-CN" sz="2400" b="1" dirty="0"/>
          </a:p>
          <a:p>
            <a:r>
              <a:rPr lang="en-US" altLang="zh-CN" sz="2400" b="1">
                <a:ea typeface="宋体" pitchFamily="2" charset="-122"/>
              </a:rPr>
              <a:t>Shortest-Job-First </a:t>
            </a:r>
            <a:r>
              <a:rPr lang="en-US" altLang="zh-CN" sz="2400" b="1" dirty="0">
                <a:ea typeface="宋体" pitchFamily="2" charset="-122"/>
              </a:rPr>
              <a:t>(</a:t>
            </a:r>
            <a:r>
              <a:rPr lang="en-US" altLang="zh-CN" sz="2400" b="1">
                <a:ea typeface="宋体" pitchFamily="2" charset="-122"/>
              </a:rPr>
              <a:t>SJF) </a:t>
            </a:r>
            <a:r>
              <a:rPr lang="zh-CN" altLang="en-US" sz="2400" b="1"/>
              <a:t>最短作业优先</a:t>
            </a:r>
            <a:endParaRPr lang="en-US" altLang="zh-CN" sz="2400" b="1" dirty="0"/>
          </a:p>
          <a:p>
            <a:r>
              <a:rPr lang="en-US" altLang="zh-CN" sz="2400" b="1">
                <a:ea typeface="宋体" pitchFamily="2" charset="-122"/>
              </a:rPr>
              <a:t>Shortest-Remaining-Time-First (SRTF) </a:t>
            </a:r>
            <a:r>
              <a:rPr lang="zh-CN" altLang="en-US" sz="2400" b="1"/>
              <a:t>最短剩余时间优先</a:t>
            </a:r>
            <a:endParaRPr lang="en-US" altLang="zh-CN" sz="2400" b="1"/>
          </a:p>
          <a:p>
            <a:r>
              <a:rPr lang="en-US" altLang="zh-CN" sz="2400" b="1">
                <a:ea typeface="宋体" pitchFamily="2" charset="-122"/>
              </a:rPr>
              <a:t>Highest Response Ratio Next (HRRN) </a:t>
            </a:r>
            <a:r>
              <a:rPr lang="zh-CN" altLang="en-US" sz="2400" b="1"/>
              <a:t>最高响应比优先</a:t>
            </a:r>
            <a:endParaRPr lang="en-US" altLang="zh-CN" sz="2400" b="1" dirty="0"/>
          </a:p>
          <a:p>
            <a:r>
              <a:rPr lang="en-US" altLang="zh-CN" sz="2400" b="1">
                <a:ea typeface="宋体" pitchFamily="2" charset="-122"/>
              </a:rPr>
              <a:t>Priority Scheduling </a:t>
            </a:r>
            <a:r>
              <a:rPr lang="zh-CN" altLang="en-US" sz="2400" b="1"/>
              <a:t>优先级调度</a:t>
            </a:r>
            <a:endParaRPr lang="en-US" altLang="zh-CN" sz="2400" b="1" dirty="0"/>
          </a:p>
          <a:p>
            <a:r>
              <a:rPr lang="en-US" altLang="zh-CN" sz="2400" b="1">
                <a:ea typeface="宋体" pitchFamily="2" charset="-122"/>
              </a:rPr>
              <a:t>Round </a:t>
            </a:r>
            <a:r>
              <a:rPr lang="en-US" altLang="zh-CN" sz="2400" b="1" dirty="0">
                <a:ea typeface="宋体" pitchFamily="2" charset="-122"/>
              </a:rPr>
              <a:t>Robin (RR</a:t>
            </a:r>
            <a:r>
              <a:rPr lang="en-US" altLang="zh-CN" sz="2400" b="1">
                <a:ea typeface="宋体" pitchFamily="2" charset="-122"/>
              </a:rPr>
              <a:t>)  </a:t>
            </a:r>
            <a:r>
              <a:rPr lang="zh-CN" altLang="en-US" sz="2400" b="1"/>
              <a:t>轮转法调度</a:t>
            </a:r>
            <a:endParaRPr lang="en-US" altLang="zh-CN" sz="2400" b="1" dirty="0"/>
          </a:p>
          <a:p>
            <a:r>
              <a:rPr lang="en-US" altLang="zh-CN" sz="2400" b="1">
                <a:ea typeface="宋体" pitchFamily="2" charset="-122"/>
              </a:rPr>
              <a:t>Multilevel </a:t>
            </a:r>
            <a:r>
              <a:rPr lang="en-US" altLang="zh-CN" sz="2400" b="1" dirty="0">
                <a:ea typeface="宋体" pitchFamily="2" charset="-122"/>
              </a:rPr>
              <a:t>Queue </a:t>
            </a:r>
            <a:r>
              <a:rPr lang="en-US" altLang="zh-CN" sz="2400" b="1">
                <a:ea typeface="宋体" pitchFamily="2" charset="-122"/>
              </a:rPr>
              <a:t>Scheduling </a:t>
            </a:r>
            <a:r>
              <a:rPr lang="zh-CN" altLang="en-US" sz="2400" b="1"/>
              <a:t>多级队列调度</a:t>
            </a:r>
            <a:endParaRPr lang="en-US" altLang="zh-CN" sz="2400" b="1" dirty="0"/>
          </a:p>
          <a:p>
            <a:r>
              <a:rPr lang="en-US" altLang="zh-CN" sz="2400" b="1">
                <a:ea typeface="宋体" pitchFamily="2" charset="-122"/>
              </a:rPr>
              <a:t>Multilevel </a:t>
            </a:r>
            <a:r>
              <a:rPr lang="en-US" altLang="zh-CN" sz="2400" b="1" dirty="0">
                <a:ea typeface="宋体" pitchFamily="2" charset="-122"/>
              </a:rPr>
              <a:t>Feedback </a:t>
            </a:r>
            <a:r>
              <a:rPr lang="en-US" altLang="zh-CN" sz="2400" b="1">
                <a:ea typeface="宋体" pitchFamily="2" charset="-122"/>
              </a:rPr>
              <a:t>Queue Scheduling </a:t>
            </a:r>
            <a:r>
              <a:rPr lang="zh-CN" altLang="en-US" sz="2400" b="1"/>
              <a:t>多级反馈队列调度</a:t>
            </a:r>
            <a:endParaRPr lang="en-US" altLang="zh-CN" sz="24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75CEE43-F889-49F7-8291-098166A7C04E}"/>
              </a:ext>
            </a:extLst>
          </p:cNvPr>
          <p:cNvSpPr>
            <a:spLocks noGrp="1" noChangeArrowheads="1"/>
          </p:cNvSpPr>
          <p:nvPr>
            <p:ph type="title"/>
          </p:nvPr>
        </p:nvSpPr>
        <p:spPr>
          <a:xfrm>
            <a:off x="2178051" y="355600"/>
            <a:ext cx="8340725" cy="457200"/>
          </a:xfrm>
        </p:spPr>
        <p:txBody>
          <a:bodyPr/>
          <a:lstStyle/>
          <a:p>
            <a:pPr>
              <a:defRPr/>
            </a:pPr>
            <a:r>
              <a:rPr lang="en-US" altLang="zh-CN" sz="2800" dirty="0">
                <a:ea typeface="宋体" charset="-122"/>
              </a:rPr>
              <a:t>First-Come, First-Served (FCFS) Scheduling</a:t>
            </a:r>
          </a:p>
        </p:txBody>
      </p:sp>
      <p:sp>
        <p:nvSpPr>
          <p:cNvPr id="25603" name="Rectangle 3"/>
          <p:cNvSpPr>
            <a:spLocks noGrp="1" noChangeArrowheads="1"/>
          </p:cNvSpPr>
          <p:nvPr>
            <p:ph type="body" idx="1"/>
          </p:nvPr>
        </p:nvSpPr>
        <p:spPr>
          <a:xfrm>
            <a:off x="2119184" y="1081216"/>
            <a:ext cx="8149281" cy="5194078"/>
          </a:xfrm>
        </p:spPr>
        <p:txBody>
          <a:bodyPr/>
          <a:lstStyle/>
          <a:p>
            <a:pPr>
              <a:lnSpc>
                <a:spcPct val="90000"/>
              </a:lnSpc>
              <a:buNone/>
              <a:tabLst>
                <a:tab pos="3032125" algn="ctr"/>
                <a:tab pos="4635500" algn="ctr"/>
              </a:tabLst>
            </a:pPr>
            <a:r>
              <a:rPr lang="en-US" altLang="zh-CN" dirty="0">
                <a:ea typeface="宋体" pitchFamily="2" charset="-122"/>
              </a:rPr>
              <a:t>		</a:t>
            </a:r>
            <a:r>
              <a:rPr lang="en-US" altLang="zh-CN" sz="2000" u="sng" dirty="0">
                <a:ea typeface="宋体" pitchFamily="2" charset="-122"/>
              </a:rPr>
              <a:t>Process</a:t>
            </a:r>
            <a:r>
              <a:rPr lang="en-US" altLang="zh-CN" sz="2000" dirty="0">
                <a:ea typeface="宋体" pitchFamily="2" charset="-122"/>
              </a:rPr>
              <a:t>	</a:t>
            </a:r>
            <a:r>
              <a:rPr lang="en-US" altLang="zh-CN" sz="2000" u="sng" dirty="0">
                <a:ea typeface="宋体" pitchFamily="2" charset="-122"/>
              </a:rPr>
              <a:t>Burst Time	</a:t>
            </a:r>
          </a:p>
          <a:p>
            <a:pPr>
              <a:lnSpc>
                <a:spcPct val="90000"/>
              </a:lnSpc>
              <a:buNone/>
              <a:tabLst>
                <a:tab pos="3032125" algn="ctr"/>
                <a:tab pos="4635500" algn="ctr"/>
              </a:tabLst>
            </a:pPr>
            <a:r>
              <a:rPr lang="en-US" altLang="zh-CN" sz="2000" dirty="0">
                <a:ea typeface="宋体" pitchFamily="2" charset="-122"/>
              </a:rPr>
              <a:t>		</a:t>
            </a:r>
            <a:r>
              <a:rPr lang="en-US" altLang="zh-CN" sz="2000" i="1" dirty="0">
                <a:ea typeface="宋体" pitchFamily="2" charset="-122"/>
              </a:rPr>
              <a:t>P</a:t>
            </a:r>
            <a:r>
              <a:rPr lang="en-US" altLang="zh-CN" sz="2000" i="1" baseline="-25000" dirty="0">
                <a:ea typeface="宋体" pitchFamily="2" charset="-122"/>
              </a:rPr>
              <a:t>1</a:t>
            </a:r>
            <a:r>
              <a:rPr lang="en-US" altLang="zh-CN" sz="2000" dirty="0">
                <a:ea typeface="宋体" pitchFamily="2" charset="-122"/>
              </a:rPr>
              <a:t>	24</a:t>
            </a:r>
          </a:p>
          <a:p>
            <a:pPr>
              <a:lnSpc>
                <a:spcPct val="90000"/>
              </a:lnSpc>
              <a:buNone/>
              <a:tabLst>
                <a:tab pos="3032125" algn="ctr"/>
                <a:tab pos="4635500" algn="ctr"/>
              </a:tabLst>
            </a:pPr>
            <a:r>
              <a:rPr lang="en-US" altLang="zh-CN" sz="2000" dirty="0">
                <a:ea typeface="宋体" pitchFamily="2" charset="-122"/>
              </a:rPr>
              <a:t>		 </a:t>
            </a:r>
            <a:r>
              <a:rPr lang="en-US" altLang="zh-CN" sz="2000" i="1" dirty="0">
                <a:ea typeface="宋体" pitchFamily="2" charset="-122"/>
              </a:rPr>
              <a:t>P</a:t>
            </a:r>
            <a:r>
              <a:rPr lang="en-US" altLang="zh-CN" sz="2000" i="1" baseline="-25000" dirty="0">
                <a:ea typeface="宋体" pitchFamily="2" charset="-122"/>
              </a:rPr>
              <a:t>2</a:t>
            </a:r>
            <a:r>
              <a:rPr lang="en-US" altLang="zh-CN" sz="2000" dirty="0">
                <a:ea typeface="宋体" pitchFamily="2" charset="-122"/>
              </a:rPr>
              <a:t> 	3</a:t>
            </a:r>
          </a:p>
          <a:p>
            <a:pPr>
              <a:lnSpc>
                <a:spcPct val="90000"/>
              </a:lnSpc>
              <a:buNone/>
              <a:tabLst>
                <a:tab pos="3032125" algn="ctr"/>
                <a:tab pos="4635500" algn="ctr"/>
              </a:tabLst>
            </a:pPr>
            <a:r>
              <a:rPr lang="en-US" altLang="zh-CN" sz="2000" dirty="0">
                <a:ea typeface="宋体" pitchFamily="2" charset="-122"/>
              </a:rPr>
              <a:t>		 </a:t>
            </a:r>
            <a:r>
              <a:rPr lang="en-US" altLang="zh-CN" sz="2000" i="1" dirty="0">
                <a:ea typeface="宋体" pitchFamily="2" charset="-122"/>
              </a:rPr>
              <a:t>P</a:t>
            </a:r>
            <a:r>
              <a:rPr lang="en-US" altLang="zh-CN" sz="2000" i="1" baseline="-25000" dirty="0">
                <a:ea typeface="宋体" pitchFamily="2" charset="-122"/>
              </a:rPr>
              <a:t>3	 </a:t>
            </a:r>
            <a:r>
              <a:rPr lang="en-US" altLang="zh-CN" sz="2000" dirty="0">
                <a:ea typeface="宋体" pitchFamily="2" charset="-122"/>
              </a:rPr>
              <a:t>3</a:t>
            </a:r>
            <a:r>
              <a:rPr lang="en-US" altLang="zh-CN" sz="2000" i="1" baseline="-25000" dirty="0">
                <a:ea typeface="宋体" pitchFamily="2" charset="-122"/>
              </a:rPr>
              <a:t> </a:t>
            </a:r>
          </a:p>
          <a:p>
            <a:pPr>
              <a:lnSpc>
                <a:spcPct val="90000"/>
              </a:lnSpc>
              <a:tabLst>
                <a:tab pos="3032125" algn="ctr"/>
                <a:tab pos="4635500" algn="ctr"/>
              </a:tabLst>
            </a:pPr>
            <a:r>
              <a:rPr lang="en-US" altLang="zh-CN" sz="2000" dirty="0">
                <a:ea typeface="宋体" pitchFamily="2" charset="-122"/>
              </a:rPr>
              <a:t>Suppose that the processes arrive in the order: </a:t>
            </a:r>
            <a:r>
              <a:rPr lang="en-US" altLang="zh-CN" sz="2000" i="1" dirty="0">
                <a:ea typeface="宋体" pitchFamily="2" charset="-122"/>
              </a:rPr>
              <a:t>P</a:t>
            </a:r>
            <a:r>
              <a:rPr lang="en-US" altLang="zh-CN" sz="2000" i="1" baseline="-25000" dirty="0">
                <a:ea typeface="宋体" pitchFamily="2" charset="-122"/>
              </a:rPr>
              <a:t>1</a:t>
            </a:r>
            <a:r>
              <a:rPr lang="en-US" altLang="zh-CN" sz="2000" dirty="0">
                <a:ea typeface="宋体" pitchFamily="2" charset="-122"/>
              </a:rPr>
              <a:t> , </a:t>
            </a:r>
            <a:r>
              <a:rPr lang="en-US" altLang="zh-CN" sz="2000" i="1" dirty="0">
                <a:ea typeface="宋体" pitchFamily="2" charset="-122"/>
              </a:rPr>
              <a:t>P</a:t>
            </a:r>
            <a:r>
              <a:rPr lang="en-US" altLang="zh-CN" sz="2000" i="1" baseline="-25000" dirty="0">
                <a:ea typeface="宋体" pitchFamily="2" charset="-122"/>
              </a:rPr>
              <a:t>2</a:t>
            </a:r>
            <a:r>
              <a:rPr lang="en-US" altLang="zh-CN" sz="2000" dirty="0">
                <a:ea typeface="宋体" pitchFamily="2" charset="-122"/>
              </a:rPr>
              <a:t> , </a:t>
            </a:r>
            <a:r>
              <a:rPr lang="en-US" altLang="zh-CN" sz="2000" i="1" dirty="0">
                <a:ea typeface="宋体" pitchFamily="2" charset="-122"/>
              </a:rPr>
              <a:t>P</a:t>
            </a:r>
            <a:r>
              <a:rPr lang="en-US" altLang="zh-CN" sz="2000" i="1" baseline="-25000" dirty="0">
                <a:ea typeface="宋体" pitchFamily="2" charset="-122"/>
              </a:rPr>
              <a:t>3  </a:t>
            </a:r>
            <a:br>
              <a:rPr lang="en-US" altLang="zh-CN" sz="2000" i="1" baseline="-25000" dirty="0">
                <a:ea typeface="宋体" pitchFamily="2" charset="-122"/>
              </a:rPr>
            </a:br>
            <a:r>
              <a:rPr lang="en-US" altLang="zh-CN" sz="2000" dirty="0">
                <a:ea typeface="宋体" pitchFamily="2" charset="-122"/>
              </a:rPr>
              <a:t>The Gantt Chart for the schedule is:</a:t>
            </a:r>
            <a:br>
              <a:rPr lang="en-US" altLang="zh-CN" sz="2000" dirty="0">
                <a:ea typeface="宋体" pitchFamily="2" charset="-122"/>
              </a:rPr>
            </a:br>
            <a:br>
              <a:rPr lang="en-US" altLang="zh-CN" dirty="0">
                <a:ea typeface="宋体" pitchFamily="2" charset="-122"/>
              </a:rPr>
            </a:br>
            <a:br>
              <a:rPr lang="en-US" altLang="zh-CN" dirty="0">
                <a:ea typeface="宋体" pitchFamily="2" charset="-122"/>
              </a:rPr>
            </a:br>
            <a:br>
              <a:rPr lang="en-US" altLang="zh-CN" dirty="0">
                <a:ea typeface="宋体" pitchFamily="2" charset="-122"/>
              </a:rPr>
            </a:br>
            <a:br>
              <a:rPr lang="en-US" altLang="zh-CN" dirty="0">
                <a:ea typeface="宋体" pitchFamily="2" charset="-122"/>
              </a:rPr>
            </a:br>
            <a:endParaRPr lang="en-US" altLang="zh-CN" dirty="0">
              <a:ea typeface="宋体" pitchFamily="2" charset="-122"/>
            </a:endParaRPr>
          </a:p>
          <a:p>
            <a:pPr>
              <a:lnSpc>
                <a:spcPct val="90000"/>
              </a:lnSpc>
              <a:buNone/>
              <a:tabLst>
                <a:tab pos="3032125" algn="ctr"/>
                <a:tab pos="4635500" algn="ctr"/>
              </a:tabLst>
            </a:pPr>
            <a:endParaRPr lang="en-US" altLang="zh-CN" dirty="0">
              <a:ea typeface="宋体" pitchFamily="2" charset="-122"/>
            </a:endParaRPr>
          </a:p>
          <a:p>
            <a:pPr>
              <a:lnSpc>
                <a:spcPct val="90000"/>
              </a:lnSpc>
              <a:tabLst>
                <a:tab pos="3032125" algn="ctr"/>
                <a:tab pos="4635500" algn="ctr"/>
              </a:tabLst>
            </a:pPr>
            <a:r>
              <a:rPr lang="en-US" altLang="zh-CN" sz="2000" dirty="0">
                <a:ea typeface="宋体" pitchFamily="2" charset="-122"/>
              </a:rPr>
              <a:t>Waiting time for </a:t>
            </a:r>
            <a:r>
              <a:rPr lang="en-US" altLang="zh-CN" sz="2000" i="1" dirty="0">
                <a:ea typeface="宋体" pitchFamily="2" charset="-122"/>
              </a:rPr>
              <a:t>P</a:t>
            </a:r>
            <a:r>
              <a:rPr lang="en-US" altLang="zh-CN" sz="2000" i="1" baseline="-25000" dirty="0">
                <a:ea typeface="宋体" pitchFamily="2" charset="-122"/>
              </a:rPr>
              <a:t>1</a:t>
            </a:r>
            <a:r>
              <a:rPr lang="en-US" altLang="zh-CN" sz="2000" dirty="0">
                <a:ea typeface="宋体" pitchFamily="2" charset="-122"/>
              </a:rPr>
              <a:t>  = 0; </a:t>
            </a:r>
            <a:r>
              <a:rPr lang="en-US" altLang="zh-CN" sz="2000" i="1" dirty="0">
                <a:ea typeface="宋体" pitchFamily="2" charset="-122"/>
              </a:rPr>
              <a:t>P</a:t>
            </a:r>
            <a:r>
              <a:rPr lang="en-US" altLang="zh-CN" sz="2000" i="1" baseline="-25000" dirty="0">
                <a:ea typeface="宋体" pitchFamily="2" charset="-122"/>
              </a:rPr>
              <a:t>2</a:t>
            </a:r>
            <a:r>
              <a:rPr lang="en-US" altLang="zh-CN" sz="2000" dirty="0">
                <a:ea typeface="宋体" pitchFamily="2" charset="-122"/>
              </a:rPr>
              <a:t>  = 24; </a:t>
            </a:r>
            <a:r>
              <a:rPr lang="en-US" altLang="zh-CN" sz="2000" i="1" dirty="0">
                <a:ea typeface="宋体" pitchFamily="2" charset="-122"/>
              </a:rPr>
              <a:t>P</a:t>
            </a:r>
            <a:r>
              <a:rPr lang="en-US" altLang="zh-CN" sz="2000" i="1" baseline="-25000" dirty="0">
                <a:ea typeface="宋体" pitchFamily="2" charset="-122"/>
              </a:rPr>
              <a:t>3 </a:t>
            </a:r>
            <a:r>
              <a:rPr lang="en-US" altLang="zh-CN" sz="2000" dirty="0">
                <a:ea typeface="宋体" pitchFamily="2" charset="-122"/>
              </a:rPr>
              <a:t>= 27</a:t>
            </a:r>
          </a:p>
          <a:p>
            <a:pPr>
              <a:lnSpc>
                <a:spcPct val="90000"/>
              </a:lnSpc>
              <a:tabLst>
                <a:tab pos="3032125" algn="ctr"/>
                <a:tab pos="4635500" algn="ctr"/>
              </a:tabLst>
            </a:pPr>
            <a:r>
              <a:rPr lang="en-US" altLang="zh-CN" sz="2000" b="1" dirty="0">
                <a:ea typeface="宋体" pitchFamily="2" charset="-122"/>
              </a:rPr>
              <a:t>Average waiting time:  (0 + 24 + </a:t>
            </a:r>
            <a:r>
              <a:rPr lang="en-US" altLang="zh-CN" sz="2000" b="1">
                <a:ea typeface="宋体" pitchFamily="2" charset="-122"/>
              </a:rPr>
              <a:t>27) / 3 = 17</a:t>
            </a:r>
          </a:p>
          <a:p>
            <a:pPr>
              <a:lnSpc>
                <a:spcPct val="90000"/>
              </a:lnSpc>
              <a:tabLst>
                <a:tab pos="3032125" algn="ctr"/>
                <a:tab pos="4635500" algn="ctr"/>
              </a:tabLst>
            </a:pPr>
            <a:r>
              <a:rPr lang="en-US" altLang="zh-CN" sz="2000">
                <a:solidFill>
                  <a:schemeClr val="tx1">
                    <a:lumMod val="85000"/>
                    <a:lumOff val="15000"/>
                  </a:schemeClr>
                </a:solidFill>
                <a:ea typeface="宋体" pitchFamily="2" charset="-122"/>
              </a:rPr>
              <a:t>Turnaround time </a:t>
            </a:r>
            <a:r>
              <a:rPr lang="en-US" altLang="zh-CN" sz="2000" i="1">
                <a:solidFill>
                  <a:schemeClr val="tx1">
                    <a:lumMod val="85000"/>
                    <a:lumOff val="15000"/>
                  </a:schemeClr>
                </a:solidFill>
                <a:ea typeface="宋体" pitchFamily="2" charset="-122"/>
              </a:rPr>
              <a:t>P</a:t>
            </a:r>
            <a:r>
              <a:rPr lang="en-US" altLang="zh-CN" sz="2000" i="1" baseline="-25000">
                <a:solidFill>
                  <a:schemeClr val="tx1">
                    <a:lumMod val="85000"/>
                    <a:lumOff val="15000"/>
                  </a:schemeClr>
                </a:solidFill>
                <a:ea typeface="宋体" pitchFamily="2" charset="-122"/>
              </a:rPr>
              <a:t>1</a:t>
            </a:r>
            <a:r>
              <a:rPr lang="en-US" altLang="zh-CN" sz="2000">
                <a:solidFill>
                  <a:schemeClr val="tx1">
                    <a:lumMod val="85000"/>
                    <a:lumOff val="15000"/>
                  </a:schemeClr>
                </a:solidFill>
                <a:ea typeface="宋体" pitchFamily="2" charset="-122"/>
              </a:rPr>
              <a:t>  = 24; </a:t>
            </a:r>
            <a:r>
              <a:rPr lang="en-US" altLang="zh-CN" sz="2000" i="1">
                <a:solidFill>
                  <a:schemeClr val="tx1">
                    <a:lumMod val="85000"/>
                    <a:lumOff val="15000"/>
                  </a:schemeClr>
                </a:solidFill>
                <a:ea typeface="宋体" pitchFamily="2" charset="-122"/>
              </a:rPr>
              <a:t>P</a:t>
            </a:r>
            <a:r>
              <a:rPr lang="en-US" altLang="zh-CN" sz="2000" i="1" baseline="-25000">
                <a:solidFill>
                  <a:schemeClr val="tx1">
                    <a:lumMod val="85000"/>
                    <a:lumOff val="15000"/>
                  </a:schemeClr>
                </a:solidFill>
                <a:ea typeface="宋体" pitchFamily="2" charset="-122"/>
              </a:rPr>
              <a:t>2</a:t>
            </a:r>
            <a:r>
              <a:rPr lang="en-US" altLang="zh-CN" sz="2000">
                <a:solidFill>
                  <a:schemeClr val="tx1">
                    <a:lumMod val="85000"/>
                    <a:lumOff val="15000"/>
                  </a:schemeClr>
                </a:solidFill>
                <a:ea typeface="宋体" pitchFamily="2" charset="-122"/>
              </a:rPr>
              <a:t>  = 27; </a:t>
            </a:r>
            <a:r>
              <a:rPr lang="en-US" altLang="zh-CN" sz="2000" i="1">
                <a:solidFill>
                  <a:schemeClr val="tx1">
                    <a:lumMod val="85000"/>
                    <a:lumOff val="15000"/>
                  </a:schemeClr>
                </a:solidFill>
                <a:ea typeface="宋体" pitchFamily="2" charset="-122"/>
              </a:rPr>
              <a:t>P</a:t>
            </a:r>
            <a:r>
              <a:rPr lang="en-US" altLang="zh-CN" sz="2000" i="1" baseline="-25000">
                <a:solidFill>
                  <a:schemeClr val="tx1">
                    <a:lumMod val="85000"/>
                    <a:lumOff val="15000"/>
                  </a:schemeClr>
                </a:solidFill>
                <a:ea typeface="宋体" pitchFamily="2" charset="-122"/>
              </a:rPr>
              <a:t>3 </a:t>
            </a:r>
            <a:r>
              <a:rPr lang="en-US" altLang="zh-CN" sz="2000">
                <a:solidFill>
                  <a:schemeClr val="tx1">
                    <a:lumMod val="85000"/>
                    <a:lumOff val="15000"/>
                  </a:schemeClr>
                </a:solidFill>
                <a:ea typeface="宋体" pitchFamily="2" charset="-122"/>
              </a:rPr>
              <a:t>= 30</a:t>
            </a:r>
          </a:p>
          <a:p>
            <a:pPr>
              <a:lnSpc>
                <a:spcPct val="90000"/>
              </a:lnSpc>
              <a:tabLst>
                <a:tab pos="3032125" algn="ctr"/>
                <a:tab pos="4635500" algn="ctr"/>
              </a:tabLst>
            </a:pPr>
            <a:r>
              <a:rPr lang="en-US" altLang="zh-CN" sz="2000">
                <a:solidFill>
                  <a:schemeClr val="tx1">
                    <a:lumMod val="85000"/>
                    <a:lumOff val="15000"/>
                  </a:schemeClr>
                </a:solidFill>
                <a:ea typeface="宋体" pitchFamily="2" charset="-122"/>
              </a:rPr>
              <a:t>Average turnaround time:</a:t>
            </a:r>
            <a:r>
              <a:rPr lang="zh-CN" altLang="en-US" sz="2000">
                <a:solidFill>
                  <a:schemeClr val="tx1">
                    <a:lumMod val="85000"/>
                    <a:lumOff val="15000"/>
                  </a:schemeClr>
                </a:solidFill>
                <a:ea typeface="宋体" pitchFamily="2" charset="-122"/>
              </a:rPr>
              <a:t> </a:t>
            </a:r>
            <a:r>
              <a:rPr lang="en-US" altLang="zh-CN" sz="2000">
                <a:solidFill>
                  <a:schemeClr val="tx1">
                    <a:lumMod val="85000"/>
                    <a:lumOff val="15000"/>
                  </a:schemeClr>
                </a:solidFill>
                <a:ea typeface="宋体" pitchFamily="2" charset="-122"/>
              </a:rPr>
              <a:t>(24</a:t>
            </a:r>
            <a:r>
              <a:rPr lang="zh-CN" altLang="en-US" sz="2000">
                <a:solidFill>
                  <a:schemeClr val="tx1">
                    <a:lumMod val="85000"/>
                    <a:lumOff val="15000"/>
                  </a:schemeClr>
                </a:solidFill>
                <a:ea typeface="宋体" pitchFamily="2" charset="-122"/>
              </a:rPr>
              <a:t> </a:t>
            </a:r>
            <a:r>
              <a:rPr lang="en-US" altLang="zh-CN" sz="2000">
                <a:solidFill>
                  <a:schemeClr val="tx1">
                    <a:lumMod val="85000"/>
                    <a:lumOff val="15000"/>
                  </a:schemeClr>
                </a:solidFill>
                <a:ea typeface="宋体" pitchFamily="2" charset="-122"/>
              </a:rPr>
              <a:t>+</a:t>
            </a:r>
            <a:r>
              <a:rPr lang="zh-CN" altLang="en-US" sz="2000">
                <a:solidFill>
                  <a:schemeClr val="tx1">
                    <a:lumMod val="85000"/>
                    <a:lumOff val="15000"/>
                  </a:schemeClr>
                </a:solidFill>
                <a:ea typeface="宋体" pitchFamily="2" charset="-122"/>
              </a:rPr>
              <a:t> </a:t>
            </a:r>
            <a:r>
              <a:rPr lang="en-US" altLang="zh-CN" sz="2000">
                <a:solidFill>
                  <a:schemeClr val="tx1">
                    <a:lumMod val="85000"/>
                    <a:lumOff val="15000"/>
                  </a:schemeClr>
                </a:solidFill>
                <a:ea typeface="宋体" pitchFamily="2" charset="-122"/>
              </a:rPr>
              <a:t>27</a:t>
            </a:r>
            <a:r>
              <a:rPr lang="zh-CN" altLang="en-US" sz="2000">
                <a:solidFill>
                  <a:schemeClr val="tx1">
                    <a:lumMod val="85000"/>
                    <a:lumOff val="15000"/>
                  </a:schemeClr>
                </a:solidFill>
                <a:ea typeface="宋体" pitchFamily="2" charset="-122"/>
              </a:rPr>
              <a:t> </a:t>
            </a:r>
            <a:r>
              <a:rPr lang="en-US" altLang="zh-CN" sz="2000">
                <a:solidFill>
                  <a:schemeClr val="tx1">
                    <a:lumMod val="85000"/>
                    <a:lumOff val="15000"/>
                  </a:schemeClr>
                </a:solidFill>
                <a:ea typeface="宋体" pitchFamily="2" charset="-122"/>
              </a:rPr>
              <a:t>+</a:t>
            </a:r>
            <a:r>
              <a:rPr lang="zh-CN" altLang="en-US" sz="2000">
                <a:solidFill>
                  <a:schemeClr val="tx1">
                    <a:lumMod val="85000"/>
                    <a:lumOff val="15000"/>
                  </a:schemeClr>
                </a:solidFill>
                <a:ea typeface="宋体" pitchFamily="2" charset="-122"/>
              </a:rPr>
              <a:t> </a:t>
            </a:r>
            <a:r>
              <a:rPr lang="en-US" altLang="zh-CN" sz="2000">
                <a:solidFill>
                  <a:schemeClr val="tx1">
                    <a:lumMod val="85000"/>
                    <a:lumOff val="15000"/>
                  </a:schemeClr>
                </a:solidFill>
                <a:ea typeface="宋体" pitchFamily="2" charset="-122"/>
              </a:rPr>
              <a:t>30) / 3</a:t>
            </a:r>
            <a:r>
              <a:rPr lang="zh-CN" altLang="en-US" sz="2000">
                <a:solidFill>
                  <a:schemeClr val="tx1">
                    <a:lumMod val="85000"/>
                    <a:lumOff val="15000"/>
                  </a:schemeClr>
                </a:solidFill>
                <a:ea typeface="宋体" pitchFamily="2" charset="-122"/>
              </a:rPr>
              <a:t> </a:t>
            </a:r>
            <a:r>
              <a:rPr lang="en-US" altLang="zh-CN" sz="2000">
                <a:solidFill>
                  <a:schemeClr val="tx1">
                    <a:lumMod val="85000"/>
                    <a:lumOff val="15000"/>
                  </a:schemeClr>
                </a:solidFill>
                <a:ea typeface="宋体" pitchFamily="2" charset="-122"/>
              </a:rPr>
              <a:t>=</a:t>
            </a:r>
            <a:r>
              <a:rPr lang="zh-CN" altLang="en-US" sz="2000">
                <a:solidFill>
                  <a:schemeClr val="tx1">
                    <a:lumMod val="85000"/>
                    <a:lumOff val="15000"/>
                  </a:schemeClr>
                </a:solidFill>
                <a:ea typeface="宋体" pitchFamily="2" charset="-122"/>
              </a:rPr>
              <a:t> </a:t>
            </a:r>
            <a:r>
              <a:rPr lang="en-US" altLang="zh-CN" sz="2000">
                <a:solidFill>
                  <a:schemeClr val="tx1">
                    <a:lumMod val="85000"/>
                    <a:lumOff val="15000"/>
                  </a:schemeClr>
                </a:solidFill>
                <a:ea typeface="宋体" pitchFamily="2" charset="-122"/>
              </a:rPr>
              <a:t>27 </a:t>
            </a:r>
          </a:p>
          <a:p>
            <a:pPr>
              <a:lnSpc>
                <a:spcPct val="90000"/>
              </a:lnSpc>
              <a:tabLst>
                <a:tab pos="3032125" algn="ctr"/>
                <a:tab pos="4635500" algn="ctr"/>
              </a:tabLst>
            </a:pPr>
            <a:endParaRPr lang="en-US" altLang="zh-CN" sz="2000" dirty="0">
              <a:ea typeface="宋体" pitchFamily="2" charset="-122"/>
            </a:endParaRPr>
          </a:p>
        </p:txBody>
      </p:sp>
      <p:grpSp>
        <p:nvGrpSpPr>
          <p:cNvPr id="25604" name="Group 18"/>
          <p:cNvGrpSpPr>
            <a:grpSpLocks/>
          </p:cNvGrpSpPr>
          <p:nvPr/>
        </p:nvGrpSpPr>
        <p:grpSpPr bwMode="auto">
          <a:xfrm>
            <a:off x="1169377" y="3578226"/>
            <a:ext cx="9706708" cy="1128713"/>
            <a:chOff x="856" y="2688"/>
            <a:chExt cx="3500" cy="711"/>
          </a:xfrm>
        </p:grpSpPr>
        <p:sp>
          <p:nvSpPr>
            <p:cNvPr id="25605" name="Rectangle 4"/>
            <p:cNvSpPr>
              <a:spLocks noChangeArrowheads="1"/>
            </p:cNvSpPr>
            <p:nvPr/>
          </p:nvSpPr>
          <p:spPr bwMode="auto">
            <a:xfrm>
              <a:off x="960" y="2688"/>
              <a:ext cx="3312"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endParaRPr kumimoji="0" lang="zh-CN" altLang="en-US" sz="1800">
                <a:ea typeface="宋体" pitchFamily="2" charset="-122"/>
              </a:endParaRPr>
            </a:p>
          </p:txBody>
        </p:sp>
        <p:sp>
          <p:nvSpPr>
            <p:cNvPr id="25606" name="Text Box 5"/>
            <p:cNvSpPr txBox="1">
              <a:spLocks noChangeArrowheads="1"/>
            </p:cNvSpPr>
            <p:nvPr/>
          </p:nvSpPr>
          <p:spPr bwMode="auto">
            <a:xfrm>
              <a:off x="1776" y="2736"/>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P</a:t>
              </a:r>
              <a:r>
                <a:rPr kumimoji="0" lang="en-US" altLang="zh-CN" sz="1800" baseline="-25000">
                  <a:ea typeface="宋体" pitchFamily="2" charset="-122"/>
                </a:rPr>
                <a:t>1</a:t>
              </a:r>
              <a:endParaRPr kumimoji="0" lang="en-US" altLang="zh-CN" sz="1800">
                <a:ea typeface="宋体" pitchFamily="2" charset="-122"/>
              </a:endParaRPr>
            </a:p>
          </p:txBody>
        </p:sp>
        <p:sp>
          <p:nvSpPr>
            <p:cNvPr id="25607" name="Text Box 6"/>
            <p:cNvSpPr txBox="1">
              <a:spLocks noChangeArrowheads="1"/>
            </p:cNvSpPr>
            <p:nvPr/>
          </p:nvSpPr>
          <p:spPr bwMode="auto">
            <a:xfrm>
              <a:off x="3264" y="2736"/>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P</a:t>
              </a:r>
              <a:r>
                <a:rPr kumimoji="0" lang="en-US" altLang="zh-CN" sz="1800" baseline="-25000">
                  <a:ea typeface="宋体" pitchFamily="2" charset="-122"/>
                </a:rPr>
                <a:t>2</a:t>
              </a:r>
              <a:endParaRPr kumimoji="0" lang="en-US" altLang="zh-CN" sz="1800">
                <a:ea typeface="宋体" pitchFamily="2" charset="-122"/>
              </a:endParaRPr>
            </a:p>
          </p:txBody>
        </p:sp>
        <p:sp>
          <p:nvSpPr>
            <p:cNvPr id="25608" name="Text Box 7"/>
            <p:cNvSpPr txBox="1">
              <a:spLocks noChangeArrowheads="1"/>
            </p:cNvSpPr>
            <p:nvPr/>
          </p:nvSpPr>
          <p:spPr bwMode="auto">
            <a:xfrm>
              <a:off x="3840" y="2736"/>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P</a:t>
              </a:r>
              <a:r>
                <a:rPr kumimoji="0" lang="en-US" altLang="zh-CN" sz="1800" baseline="-25000">
                  <a:ea typeface="宋体" pitchFamily="2" charset="-122"/>
                </a:rPr>
                <a:t>3</a:t>
              </a:r>
              <a:endParaRPr kumimoji="0" lang="en-US" altLang="zh-CN" sz="1800">
                <a:ea typeface="宋体" pitchFamily="2" charset="-122"/>
              </a:endParaRPr>
            </a:p>
          </p:txBody>
        </p:sp>
        <p:sp>
          <p:nvSpPr>
            <p:cNvPr id="25609" name="Line 8"/>
            <p:cNvSpPr>
              <a:spLocks noChangeShapeType="1"/>
            </p:cNvSpPr>
            <p:nvPr/>
          </p:nvSpPr>
          <p:spPr bwMode="auto">
            <a:xfrm>
              <a:off x="960"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0" name="Line 9"/>
            <p:cNvSpPr>
              <a:spLocks noChangeShapeType="1"/>
            </p:cNvSpPr>
            <p:nvPr/>
          </p:nvSpPr>
          <p:spPr bwMode="auto">
            <a:xfrm>
              <a:off x="4272"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1" name="Line 10"/>
            <p:cNvSpPr>
              <a:spLocks noChangeShapeType="1"/>
            </p:cNvSpPr>
            <p:nvPr/>
          </p:nvSpPr>
          <p:spPr bwMode="auto">
            <a:xfrm>
              <a:off x="3072" y="268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2" name="Line 11"/>
            <p:cNvSpPr>
              <a:spLocks noChangeShapeType="1"/>
            </p:cNvSpPr>
            <p:nvPr/>
          </p:nvSpPr>
          <p:spPr bwMode="auto">
            <a:xfrm>
              <a:off x="3648" y="268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3" name="Line 12"/>
            <p:cNvSpPr>
              <a:spLocks noChangeShapeType="1"/>
            </p:cNvSpPr>
            <p:nvPr/>
          </p:nvSpPr>
          <p:spPr bwMode="auto">
            <a:xfrm>
              <a:off x="3072"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4" name="Line 13"/>
            <p:cNvSpPr>
              <a:spLocks noChangeShapeType="1"/>
            </p:cNvSpPr>
            <p:nvPr/>
          </p:nvSpPr>
          <p:spPr bwMode="auto">
            <a:xfrm>
              <a:off x="3648"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5" name="Text Box 14"/>
            <p:cNvSpPr txBox="1">
              <a:spLocks noChangeArrowheads="1"/>
            </p:cNvSpPr>
            <p:nvPr/>
          </p:nvSpPr>
          <p:spPr bwMode="auto">
            <a:xfrm>
              <a:off x="2928" y="3168"/>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24</a:t>
              </a:r>
            </a:p>
          </p:txBody>
        </p:sp>
        <p:sp>
          <p:nvSpPr>
            <p:cNvPr id="25616" name="Text Box 15"/>
            <p:cNvSpPr txBox="1">
              <a:spLocks noChangeArrowheads="1"/>
            </p:cNvSpPr>
            <p:nvPr/>
          </p:nvSpPr>
          <p:spPr bwMode="auto">
            <a:xfrm>
              <a:off x="3504" y="3168"/>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27</a:t>
              </a:r>
            </a:p>
          </p:txBody>
        </p:sp>
        <p:sp>
          <p:nvSpPr>
            <p:cNvPr id="25617" name="Text Box 16"/>
            <p:cNvSpPr txBox="1">
              <a:spLocks noChangeArrowheads="1"/>
            </p:cNvSpPr>
            <p:nvPr/>
          </p:nvSpPr>
          <p:spPr bwMode="auto">
            <a:xfrm>
              <a:off x="4080" y="3168"/>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30</a:t>
              </a:r>
            </a:p>
          </p:txBody>
        </p:sp>
        <p:sp>
          <p:nvSpPr>
            <p:cNvPr id="25618" name="Text Box 17"/>
            <p:cNvSpPr txBox="1">
              <a:spLocks noChangeArrowheads="1"/>
            </p:cNvSpPr>
            <p:nvPr/>
          </p:nvSpPr>
          <p:spPr bwMode="auto">
            <a:xfrm>
              <a:off x="856" y="316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0</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7F2B0A2-9B67-4DE0-82FE-E42ABEA31CF7}"/>
              </a:ext>
            </a:extLst>
          </p:cNvPr>
          <p:cNvSpPr>
            <a:spLocks noGrp="1" noChangeArrowheads="1"/>
          </p:cNvSpPr>
          <p:nvPr>
            <p:ph type="title"/>
          </p:nvPr>
        </p:nvSpPr>
        <p:spPr/>
        <p:txBody>
          <a:bodyPr/>
          <a:lstStyle/>
          <a:p>
            <a:pPr>
              <a:defRPr/>
            </a:pPr>
            <a:r>
              <a:rPr lang="en-US" altLang="zh-CN">
                <a:ea typeface="宋体" charset="-122"/>
              </a:rPr>
              <a:t>FCFS Scheduling (Cont.)</a:t>
            </a:r>
          </a:p>
        </p:txBody>
      </p:sp>
      <p:sp>
        <p:nvSpPr>
          <p:cNvPr id="27651" name="Rectangle 3"/>
          <p:cNvSpPr>
            <a:spLocks noGrp="1" noChangeArrowheads="1"/>
          </p:cNvSpPr>
          <p:nvPr>
            <p:ph type="body" idx="1"/>
          </p:nvPr>
        </p:nvSpPr>
        <p:spPr>
          <a:xfrm>
            <a:off x="2602524" y="1233488"/>
            <a:ext cx="8979876" cy="5158519"/>
          </a:xfrm>
        </p:spPr>
        <p:txBody>
          <a:bodyPr/>
          <a:lstStyle/>
          <a:p>
            <a:pPr>
              <a:buNone/>
              <a:tabLst>
                <a:tab pos="3651250" algn="ctr"/>
              </a:tabLst>
            </a:pPr>
            <a:r>
              <a:rPr lang="en-US" altLang="zh-CN" sz="2000" dirty="0">
                <a:ea typeface="宋体" pitchFamily="2" charset="-122"/>
              </a:rPr>
              <a:t>Suppose that the processes arrive in the order</a:t>
            </a:r>
          </a:p>
          <a:p>
            <a:pPr>
              <a:buNone/>
              <a:tabLst>
                <a:tab pos="3651250" algn="ctr"/>
              </a:tabLst>
            </a:pPr>
            <a:r>
              <a:rPr lang="en-US" altLang="zh-CN" sz="2000" dirty="0">
                <a:ea typeface="宋体" pitchFamily="2" charset="-122"/>
              </a:rPr>
              <a:t>		 </a:t>
            </a:r>
            <a:r>
              <a:rPr lang="en-US" altLang="zh-CN" sz="2000" i="1" dirty="0">
                <a:ea typeface="宋体" pitchFamily="2" charset="-122"/>
              </a:rPr>
              <a:t>P</a:t>
            </a:r>
            <a:r>
              <a:rPr lang="en-US" altLang="zh-CN" sz="2000" i="1" baseline="-25000" dirty="0">
                <a:ea typeface="宋体" pitchFamily="2" charset="-122"/>
              </a:rPr>
              <a:t>2</a:t>
            </a:r>
            <a:r>
              <a:rPr lang="en-US" altLang="zh-CN" sz="2000" dirty="0">
                <a:ea typeface="宋体" pitchFamily="2" charset="-122"/>
              </a:rPr>
              <a:t> , </a:t>
            </a:r>
            <a:r>
              <a:rPr lang="en-US" altLang="zh-CN" sz="2000" i="1" dirty="0">
                <a:ea typeface="宋体" pitchFamily="2" charset="-122"/>
              </a:rPr>
              <a:t>P</a:t>
            </a:r>
            <a:r>
              <a:rPr lang="en-US" altLang="zh-CN" sz="2000" i="1" baseline="-25000" dirty="0">
                <a:ea typeface="宋体" pitchFamily="2" charset="-122"/>
              </a:rPr>
              <a:t>3</a:t>
            </a:r>
            <a:r>
              <a:rPr lang="en-US" altLang="zh-CN" sz="2000" dirty="0">
                <a:ea typeface="宋体" pitchFamily="2" charset="-122"/>
              </a:rPr>
              <a:t> , </a:t>
            </a:r>
            <a:r>
              <a:rPr lang="en-US" altLang="zh-CN" sz="2000" i="1" dirty="0">
                <a:ea typeface="宋体" pitchFamily="2" charset="-122"/>
              </a:rPr>
              <a:t>P</a:t>
            </a:r>
            <a:r>
              <a:rPr lang="en-US" altLang="zh-CN" sz="2000" i="1" baseline="-25000" dirty="0">
                <a:ea typeface="宋体" pitchFamily="2" charset="-122"/>
              </a:rPr>
              <a:t>1</a:t>
            </a:r>
            <a:r>
              <a:rPr lang="en-US" altLang="zh-CN" sz="2000" dirty="0">
                <a:ea typeface="宋体" pitchFamily="2" charset="-122"/>
              </a:rPr>
              <a:t> </a:t>
            </a:r>
          </a:p>
          <a:p>
            <a:pPr>
              <a:tabLst>
                <a:tab pos="3651250" algn="ctr"/>
              </a:tabLst>
            </a:pPr>
            <a:r>
              <a:rPr lang="en-US" altLang="zh-CN" sz="2000" dirty="0">
                <a:ea typeface="宋体" pitchFamily="2" charset="-122"/>
              </a:rPr>
              <a:t>The Gantt chart for the schedule is:</a:t>
            </a:r>
            <a:br>
              <a:rPr lang="en-US" altLang="zh-CN" sz="2000" dirty="0">
                <a:ea typeface="宋体" pitchFamily="2" charset="-122"/>
              </a:rPr>
            </a:br>
            <a:endParaRPr lang="en-US" altLang="zh-CN" sz="2000" dirty="0">
              <a:ea typeface="宋体" pitchFamily="2" charset="-122"/>
            </a:endParaRPr>
          </a:p>
          <a:p>
            <a:pPr>
              <a:tabLst>
                <a:tab pos="3651250" algn="ctr"/>
              </a:tabLst>
            </a:pPr>
            <a:endParaRPr lang="en-US" altLang="zh-CN" sz="2000" dirty="0">
              <a:ea typeface="宋体" pitchFamily="2" charset="-122"/>
            </a:endParaRPr>
          </a:p>
          <a:p>
            <a:pPr>
              <a:tabLst>
                <a:tab pos="3651250" algn="ctr"/>
              </a:tabLst>
            </a:pPr>
            <a:endParaRPr lang="en-US" altLang="zh-CN" sz="2000" dirty="0">
              <a:ea typeface="宋体" pitchFamily="2" charset="-122"/>
            </a:endParaRPr>
          </a:p>
          <a:p>
            <a:pPr>
              <a:tabLst>
                <a:tab pos="3651250" algn="ctr"/>
              </a:tabLst>
            </a:pPr>
            <a:endParaRPr lang="en-US" altLang="zh-CN" sz="2000" dirty="0">
              <a:ea typeface="宋体" pitchFamily="2" charset="-122"/>
            </a:endParaRPr>
          </a:p>
          <a:p>
            <a:pPr>
              <a:tabLst>
                <a:tab pos="3651250" algn="ctr"/>
              </a:tabLst>
            </a:pPr>
            <a:r>
              <a:rPr lang="en-US" altLang="zh-CN" sz="2000" dirty="0">
                <a:ea typeface="宋体" pitchFamily="2" charset="-122"/>
              </a:rPr>
              <a:t>Waiting time for </a:t>
            </a:r>
            <a:r>
              <a:rPr lang="en-US" altLang="zh-CN" sz="2000" i="1" dirty="0">
                <a:ea typeface="宋体" pitchFamily="2" charset="-122"/>
              </a:rPr>
              <a:t>P</a:t>
            </a:r>
            <a:r>
              <a:rPr lang="en-US" altLang="zh-CN" sz="2000" i="1" baseline="-25000" dirty="0">
                <a:ea typeface="宋体" pitchFamily="2" charset="-122"/>
              </a:rPr>
              <a:t>1 </a:t>
            </a:r>
            <a:r>
              <a:rPr lang="en-US" altLang="zh-CN" sz="2000" i="1" dirty="0">
                <a:ea typeface="宋体" pitchFamily="2" charset="-122"/>
              </a:rPr>
              <a:t>=</a:t>
            </a:r>
            <a:r>
              <a:rPr lang="en-US" altLang="zh-CN" sz="2000" dirty="0">
                <a:ea typeface="宋体" pitchFamily="2" charset="-122"/>
              </a:rPr>
              <a:t> 6</a:t>
            </a:r>
            <a:r>
              <a:rPr lang="en-US" altLang="zh-CN" sz="2000" i="1" dirty="0">
                <a:ea typeface="宋体" pitchFamily="2" charset="-122"/>
              </a:rPr>
              <a:t>;</a:t>
            </a:r>
            <a:r>
              <a:rPr lang="en-US" altLang="zh-CN" sz="2000" i="1" baseline="-25000" dirty="0">
                <a:ea typeface="宋体" pitchFamily="2" charset="-122"/>
              </a:rPr>
              <a:t> </a:t>
            </a:r>
            <a:r>
              <a:rPr lang="en-US" altLang="zh-CN" sz="2000" i="1" dirty="0">
                <a:ea typeface="宋体" pitchFamily="2" charset="-122"/>
              </a:rPr>
              <a:t>P</a:t>
            </a:r>
            <a:r>
              <a:rPr lang="en-US" altLang="zh-CN" sz="2000" i="1" baseline="-25000" dirty="0">
                <a:ea typeface="宋体" pitchFamily="2" charset="-122"/>
              </a:rPr>
              <a:t>2</a:t>
            </a:r>
            <a:r>
              <a:rPr lang="en-US" altLang="zh-CN" sz="2000" dirty="0">
                <a:ea typeface="宋体" pitchFamily="2" charset="-122"/>
              </a:rPr>
              <a:t> = 0</a:t>
            </a:r>
            <a:r>
              <a:rPr lang="en-US" altLang="zh-CN" sz="2000" i="1" baseline="-25000" dirty="0">
                <a:ea typeface="宋体" pitchFamily="2" charset="-122"/>
              </a:rPr>
              <a:t>; </a:t>
            </a:r>
            <a:r>
              <a:rPr lang="en-US" altLang="zh-CN" sz="2000" i="1" dirty="0">
                <a:ea typeface="宋体" pitchFamily="2" charset="-122"/>
              </a:rPr>
              <a:t>P</a:t>
            </a:r>
            <a:r>
              <a:rPr lang="en-US" altLang="zh-CN" sz="2000" i="1" baseline="-25000" dirty="0">
                <a:ea typeface="宋体" pitchFamily="2" charset="-122"/>
              </a:rPr>
              <a:t>3 </a:t>
            </a:r>
            <a:r>
              <a:rPr lang="en-US" altLang="zh-CN" sz="2000" i="1" dirty="0">
                <a:ea typeface="宋体" pitchFamily="2" charset="-122"/>
              </a:rPr>
              <a:t>= </a:t>
            </a:r>
            <a:r>
              <a:rPr lang="en-US" altLang="zh-CN" sz="2000" dirty="0">
                <a:ea typeface="宋体" pitchFamily="2" charset="-122"/>
              </a:rPr>
              <a:t>3</a:t>
            </a:r>
            <a:endParaRPr lang="en-US" altLang="zh-CN" sz="2000" i="1" dirty="0">
              <a:ea typeface="宋体" pitchFamily="2" charset="-122"/>
            </a:endParaRPr>
          </a:p>
          <a:p>
            <a:pPr>
              <a:tabLst>
                <a:tab pos="3651250" algn="ctr"/>
              </a:tabLst>
            </a:pPr>
            <a:r>
              <a:rPr lang="en-US" altLang="zh-CN" sz="2000" b="1" dirty="0">
                <a:ea typeface="宋体" pitchFamily="2" charset="-122"/>
              </a:rPr>
              <a:t>Average waiting time:   (6 + 0 + 3) / 3 = 3</a:t>
            </a:r>
          </a:p>
          <a:p>
            <a:pPr>
              <a:tabLst>
                <a:tab pos="3651250" algn="ctr"/>
              </a:tabLst>
            </a:pPr>
            <a:r>
              <a:rPr lang="en-US" altLang="zh-CN" sz="2000" dirty="0">
                <a:ea typeface="宋体" pitchFamily="2" charset="-122"/>
              </a:rPr>
              <a:t>Much better than previous case</a:t>
            </a:r>
          </a:p>
          <a:p>
            <a:pPr>
              <a:tabLst>
                <a:tab pos="3651250" algn="ctr"/>
              </a:tabLst>
            </a:pPr>
            <a:r>
              <a:rPr lang="en-US" altLang="zh-CN" sz="2000" dirty="0">
                <a:ea typeface="宋体" pitchFamily="2" charset="-122"/>
              </a:rPr>
              <a:t>Nonpreemptive</a:t>
            </a:r>
          </a:p>
          <a:p>
            <a:pPr>
              <a:tabLst>
                <a:tab pos="3651250" algn="ctr"/>
              </a:tabLst>
            </a:pPr>
            <a:r>
              <a:rPr lang="en-US" altLang="zh-CN" sz="2000" b="1" i="1" dirty="0">
                <a:solidFill>
                  <a:srgbClr val="0066CC"/>
                </a:solidFill>
                <a:ea typeface="宋体" pitchFamily="2" charset="-122"/>
              </a:rPr>
              <a:t>Convoy effect(</a:t>
            </a:r>
            <a:r>
              <a:rPr lang="zh-CN" altLang="en-US" sz="2000" b="1" i="1" dirty="0">
                <a:solidFill>
                  <a:srgbClr val="0066CC"/>
                </a:solidFill>
              </a:rPr>
              <a:t>护航效果</a:t>
            </a:r>
            <a:r>
              <a:rPr lang="en-US" altLang="zh-CN" sz="2000" b="1" i="1" dirty="0">
                <a:solidFill>
                  <a:srgbClr val="0066CC"/>
                </a:solidFill>
                <a:ea typeface="宋体" pitchFamily="2" charset="-122"/>
              </a:rPr>
              <a:t>)</a:t>
            </a:r>
            <a:r>
              <a:rPr lang="en-US" altLang="zh-CN" sz="2000" b="1" dirty="0">
                <a:solidFill>
                  <a:srgbClr val="0066CC"/>
                </a:solidFill>
                <a:ea typeface="宋体" pitchFamily="2" charset="-122"/>
              </a:rPr>
              <a:t> </a:t>
            </a:r>
            <a:r>
              <a:rPr lang="en-US" altLang="zh-CN" sz="2000" dirty="0">
                <a:ea typeface="宋体" pitchFamily="2" charset="-122"/>
              </a:rPr>
              <a:t>short process behind long process</a:t>
            </a:r>
          </a:p>
          <a:p>
            <a:pPr lvl="1">
              <a:tabLst>
                <a:tab pos="3651250" algn="ctr"/>
              </a:tabLst>
            </a:pPr>
            <a:r>
              <a:rPr lang="en-US" altLang="zh-CN" sz="2000" dirty="0">
                <a:ea typeface="宋体" pitchFamily="2" charset="-122"/>
              </a:rPr>
              <a:t>Consider one CPU-bound and many I/O-bound processes</a:t>
            </a:r>
          </a:p>
          <a:p>
            <a:pPr>
              <a:tabLst>
                <a:tab pos="3651250" algn="ctr"/>
              </a:tabLst>
            </a:pPr>
            <a:endParaRPr lang="en-US" altLang="zh-CN" sz="2000" dirty="0">
              <a:ea typeface="宋体" pitchFamily="2" charset="-122"/>
            </a:endParaRPr>
          </a:p>
        </p:txBody>
      </p:sp>
      <p:grpSp>
        <p:nvGrpSpPr>
          <p:cNvPr id="27652" name="Group 20"/>
          <p:cNvGrpSpPr>
            <a:grpSpLocks/>
          </p:cNvGrpSpPr>
          <p:nvPr/>
        </p:nvGrpSpPr>
        <p:grpSpPr bwMode="auto">
          <a:xfrm>
            <a:off x="1310055" y="2605088"/>
            <a:ext cx="9741876" cy="1128712"/>
            <a:chOff x="852" y="1650"/>
            <a:chExt cx="3512" cy="711"/>
          </a:xfrm>
        </p:grpSpPr>
        <p:sp>
          <p:nvSpPr>
            <p:cNvPr id="27653" name="Rectangle 6"/>
            <p:cNvSpPr>
              <a:spLocks noChangeArrowheads="1"/>
            </p:cNvSpPr>
            <p:nvPr/>
          </p:nvSpPr>
          <p:spPr bwMode="auto">
            <a:xfrm flipH="1">
              <a:off x="948" y="1650"/>
              <a:ext cx="3312"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endParaRPr kumimoji="0" lang="zh-CN" altLang="en-US" sz="1800">
                <a:ea typeface="宋体" pitchFamily="2" charset="-122"/>
              </a:endParaRPr>
            </a:p>
          </p:txBody>
        </p:sp>
        <p:sp>
          <p:nvSpPr>
            <p:cNvPr id="27654" name="Text Box 7"/>
            <p:cNvSpPr txBox="1">
              <a:spLocks noChangeArrowheads="1"/>
            </p:cNvSpPr>
            <p:nvPr/>
          </p:nvSpPr>
          <p:spPr bwMode="auto">
            <a:xfrm flipH="1">
              <a:off x="3179" y="169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P</a:t>
              </a:r>
              <a:r>
                <a:rPr kumimoji="0" lang="en-US" altLang="zh-CN" sz="1800" baseline="-25000">
                  <a:ea typeface="宋体" pitchFamily="2" charset="-122"/>
                </a:rPr>
                <a:t>1</a:t>
              </a:r>
              <a:endParaRPr kumimoji="0" lang="en-US" altLang="zh-CN" sz="1800">
                <a:ea typeface="宋体" pitchFamily="2" charset="-122"/>
              </a:endParaRPr>
            </a:p>
          </p:txBody>
        </p:sp>
        <p:sp>
          <p:nvSpPr>
            <p:cNvPr id="27655" name="Text Box 8"/>
            <p:cNvSpPr txBox="1">
              <a:spLocks noChangeArrowheads="1"/>
            </p:cNvSpPr>
            <p:nvPr/>
          </p:nvSpPr>
          <p:spPr bwMode="auto">
            <a:xfrm flipH="1">
              <a:off x="1691" y="169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P</a:t>
              </a:r>
              <a:r>
                <a:rPr kumimoji="0" lang="en-US" altLang="zh-CN" sz="1800" baseline="-25000">
                  <a:ea typeface="宋体" pitchFamily="2" charset="-122"/>
                </a:rPr>
                <a:t>3</a:t>
              </a:r>
              <a:endParaRPr kumimoji="0" lang="en-US" altLang="zh-CN" sz="1800">
                <a:ea typeface="宋体" pitchFamily="2" charset="-122"/>
              </a:endParaRPr>
            </a:p>
          </p:txBody>
        </p:sp>
        <p:sp>
          <p:nvSpPr>
            <p:cNvPr id="27656" name="Text Box 9"/>
            <p:cNvSpPr txBox="1">
              <a:spLocks noChangeArrowheads="1"/>
            </p:cNvSpPr>
            <p:nvPr/>
          </p:nvSpPr>
          <p:spPr bwMode="auto">
            <a:xfrm flipH="1">
              <a:off x="1115" y="169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P</a:t>
              </a:r>
              <a:r>
                <a:rPr kumimoji="0" lang="en-US" altLang="zh-CN" sz="1800" baseline="-25000">
                  <a:ea typeface="宋体" pitchFamily="2" charset="-122"/>
                </a:rPr>
                <a:t>2</a:t>
              </a:r>
              <a:endParaRPr kumimoji="0" lang="en-US" altLang="zh-CN" sz="1800">
                <a:ea typeface="宋体" pitchFamily="2" charset="-122"/>
              </a:endParaRPr>
            </a:p>
          </p:txBody>
        </p:sp>
        <p:sp>
          <p:nvSpPr>
            <p:cNvPr id="27657" name="Line 10"/>
            <p:cNvSpPr>
              <a:spLocks noChangeShapeType="1"/>
            </p:cNvSpPr>
            <p:nvPr/>
          </p:nvSpPr>
          <p:spPr bwMode="auto">
            <a:xfrm flipH="1">
              <a:off x="4260" y="203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8" name="Line 11"/>
            <p:cNvSpPr>
              <a:spLocks noChangeShapeType="1"/>
            </p:cNvSpPr>
            <p:nvPr/>
          </p:nvSpPr>
          <p:spPr bwMode="auto">
            <a:xfrm flipH="1">
              <a:off x="948" y="203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9" name="Line 12"/>
            <p:cNvSpPr>
              <a:spLocks noChangeShapeType="1"/>
            </p:cNvSpPr>
            <p:nvPr/>
          </p:nvSpPr>
          <p:spPr bwMode="auto">
            <a:xfrm flipH="1">
              <a:off x="2148" y="165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0" name="Line 13"/>
            <p:cNvSpPr>
              <a:spLocks noChangeShapeType="1"/>
            </p:cNvSpPr>
            <p:nvPr/>
          </p:nvSpPr>
          <p:spPr bwMode="auto">
            <a:xfrm flipH="1">
              <a:off x="1572" y="165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1" name="Line 14"/>
            <p:cNvSpPr>
              <a:spLocks noChangeShapeType="1"/>
            </p:cNvSpPr>
            <p:nvPr/>
          </p:nvSpPr>
          <p:spPr bwMode="auto">
            <a:xfrm flipH="1">
              <a:off x="2148" y="203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2" name="Line 15"/>
            <p:cNvSpPr>
              <a:spLocks noChangeShapeType="1"/>
            </p:cNvSpPr>
            <p:nvPr/>
          </p:nvSpPr>
          <p:spPr bwMode="auto">
            <a:xfrm flipH="1">
              <a:off x="1572" y="203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3" name="Text Box 16"/>
            <p:cNvSpPr txBox="1">
              <a:spLocks noChangeArrowheads="1"/>
            </p:cNvSpPr>
            <p:nvPr/>
          </p:nvSpPr>
          <p:spPr bwMode="auto">
            <a:xfrm flipH="1">
              <a:off x="2056" y="213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6</a:t>
              </a:r>
            </a:p>
          </p:txBody>
        </p:sp>
        <p:sp>
          <p:nvSpPr>
            <p:cNvPr id="27664" name="Text Box 17"/>
            <p:cNvSpPr txBox="1">
              <a:spLocks noChangeArrowheads="1"/>
            </p:cNvSpPr>
            <p:nvPr/>
          </p:nvSpPr>
          <p:spPr bwMode="auto">
            <a:xfrm flipH="1">
              <a:off x="1480" y="213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3</a:t>
              </a:r>
            </a:p>
          </p:txBody>
        </p:sp>
        <p:sp>
          <p:nvSpPr>
            <p:cNvPr id="27665" name="Text Box 18"/>
            <p:cNvSpPr txBox="1">
              <a:spLocks noChangeArrowheads="1"/>
            </p:cNvSpPr>
            <p:nvPr/>
          </p:nvSpPr>
          <p:spPr bwMode="auto">
            <a:xfrm flipH="1">
              <a:off x="4088" y="213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30</a:t>
              </a:r>
            </a:p>
          </p:txBody>
        </p:sp>
        <p:sp>
          <p:nvSpPr>
            <p:cNvPr id="27666" name="Text Box 19"/>
            <p:cNvSpPr txBox="1">
              <a:spLocks noChangeArrowheads="1"/>
            </p:cNvSpPr>
            <p:nvPr/>
          </p:nvSpPr>
          <p:spPr bwMode="auto">
            <a:xfrm flipH="1">
              <a:off x="852" y="213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0</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6052D4-64FD-4A2E-A0C1-11D2C79F494A}"/>
              </a:ext>
            </a:extLst>
          </p:cNvPr>
          <p:cNvSpPr>
            <a:spLocks noGrp="1"/>
          </p:cNvSpPr>
          <p:nvPr>
            <p:ph type="title"/>
          </p:nvPr>
        </p:nvSpPr>
        <p:spPr/>
        <p:txBody>
          <a:bodyPr/>
          <a:lstStyle/>
          <a:p>
            <a:r>
              <a:rPr lang="en-US" altLang="zh-CN"/>
              <a:t>Convoy Effect(</a:t>
            </a:r>
            <a:r>
              <a:rPr lang="zh-CN" altLang="en-US"/>
              <a:t>护航效果</a:t>
            </a:r>
            <a:r>
              <a:rPr lang="en-US" altLang="zh-CN"/>
              <a:t>) </a:t>
            </a:r>
            <a:endParaRPr lang="zh-CN" altLang="en-US"/>
          </a:p>
        </p:txBody>
      </p:sp>
      <p:sp>
        <p:nvSpPr>
          <p:cNvPr id="3" name="内容占位符 2">
            <a:extLst>
              <a:ext uri="{FF2B5EF4-FFF2-40B4-BE49-F238E27FC236}">
                <a16:creationId xmlns:a16="http://schemas.microsoft.com/office/drawing/2014/main" id="{7ECCEB93-E4FC-43E3-8AE1-64FDB6C9636D}"/>
              </a:ext>
            </a:extLst>
          </p:cNvPr>
          <p:cNvSpPr>
            <a:spLocks noGrp="1"/>
          </p:cNvSpPr>
          <p:nvPr>
            <p:ph idx="1"/>
          </p:nvPr>
        </p:nvSpPr>
        <p:spPr>
          <a:xfrm>
            <a:off x="609601" y="925757"/>
            <a:ext cx="10972800" cy="5580549"/>
          </a:xfrm>
        </p:spPr>
        <p:txBody>
          <a:bodyPr/>
          <a:lstStyle/>
          <a:p>
            <a:r>
              <a:rPr lang="en-US" altLang="zh-CN" sz="2400"/>
              <a:t>Assume we have one CPU-bound process and many I/O-bound processes. As the processes flow around the system, the following scenario may result. The CPU-bound process will get and hold the CPU. During this time, all the other processes will finish their I/O and will move into the ready queue, waiting for the CPU. While the processes wait in the ready queue, the I/O devices are idle. Eventually, the CPU-bound process finishes its CPU burst and moves to an I/O device. All the I/O-bound processes, which have short CPU bursts, execute quickly and move back to the I/O queues. At this point, the CPU sits idle. The CPU-bound process will then move back to the ready queue and be allocated the CPU. Again, all the I/O processes end up waiting in the ready queue until the CPU-bound process is done. There is a </a:t>
            </a:r>
            <a:r>
              <a:rPr lang="en-US" altLang="zh-CN" sz="2400" b="1">
                <a:solidFill>
                  <a:srgbClr val="0066CC"/>
                </a:solidFill>
              </a:rPr>
              <a:t>convoy effect </a:t>
            </a:r>
            <a:r>
              <a:rPr lang="en-US" altLang="zh-CN" sz="2400"/>
              <a:t>as all the other processeswait for the one big process to get off the CPU. </a:t>
            </a:r>
            <a:r>
              <a:rPr lang="en-US" altLang="zh-CN" sz="2400">
                <a:solidFill>
                  <a:srgbClr val="0066CC"/>
                </a:solidFill>
              </a:rPr>
              <a:t>This effect results in lower CPU and device utilization </a:t>
            </a:r>
            <a:r>
              <a:rPr lang="en-US" altLang="zh-CN" sz="2400"/>
              <a:t>than might be possible if the shorter processeswere allowed to go first.</a:t>
            </a:r>
            <a:endParaRPr lang="zh-CN" altLang="en-US" sz="2400"/>
          </a:p>
        </p:txBody>
      </p:sp>
    </p:spTree>
    <p:extLst>
      <p:ext uri="{BB962C8B-B14F-4D97-AF65-F5344CB8AC3E}">
        <p14:creationId xmlns:p14="http://schemas.microsoft.com/office/powerpoint/2010/main" val="3172132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3EE3B-AD75-4A3F-ADB2-5C713595D357}"/>
              </a:ext>
            </a:extLst>
          </p:cNvPr>
          <p:cNvSpPr>
            <a:spLocks noGrp="1"/>
          </p:cNvSpPr>
          <p:nvPr>
            <p:ph type="title"/>
          </p:nvPr>
        </p:nvSpPr>
        <p:spPr/>
        <p:txBody>
          <a:bodyPr/>
          <a:lstStyle/>
          <a:p>
            <a:r>
              <a:rPr lang="en-US" altLang="zh-CN"/>
              <a:t>Convoy Effect(</a:t>
            </a:r>
            <a:r>
              <a:rPr lang="zh-CN" altLang="en-US"/>
              <a:t>护航效果</a:t>
            </a:r>
            <a:r>
              <a:rPr lang="en-US" altLang="zh-CN"/>
              <a:t>) </a:t>
            </a:r>
            <a:endParaRPr lang="zh-CN" altLang="en-US"/>
          </a:p>
        </p:txBody>
      </p:sp>
      <p:sp>
        <p:nvSpPr>
          <p:cNvPr id="3" name="内容占位符 2">
            <a:extLst>
              <a:ext uri="{FF2B5EF4-FFF2-40B4-BE49-F238E27FC236}">
                <a16:creationId xmlns:a16="http://schemas.microsoft.com/office/drawing/2014/main" id="{8A03F3FA-0497-4AC0-A0B4-D5D8870E0E4F}"/>
              </a:ext>
            </a:extLst>
          </p:cNvPr>
          <p:cNvSpPr>
            <a:spLocks noGrp="1"/>
          </p:cNvSpPr>
          <p:nvPr>
            <p:ph idx="1"/>
          </p:nvPr>
        </p:nvSpPr>
        <p:spPr>
          <a:xfrm>
            <a:off x="609600" y="1233489"/>
            <a:ext cx="10972799" cy="1893759"/>
          </a:xfrm>
        </p:spPr>
        <p:txBody>
          <a:bodyPr/>
          <a:lstStyle/>
          <a:p>
            <a:r>
              <a:rPr lang="en-US" altLang="zh-CN" sz="2400"/>
              <a:t>FCFS</a:t>
            </a:r>
            <a:r>
              <a:rPr lang="zh-CN" altLang="en-US" sz="2400"/>
              <a:t>的护航效果是指，若干个具有</a:t>
            </a:r>
            <a:r>
              <a:rPr lang="en-US" altLang="zh-CN" sz="2400"/>
              <a:t>short cpu burst</a:t>
            </a:r>
            <a:r>
              <a:rPr lang="zh-CN" altLang="en-US" sz="2400"/>
              <a:t>特性的小进程，会被迫跟在一个具有</a:t>
            </a:r>
            <a:r>
              <a:rPr lang="en-US" altLang="zh-CN" sz="2400"/>
              <a:t>long cpu burst</a:t>
            </a:r>
            <a:r>
              <a:rPr lang="zh-CN" altLang="en-US" sz="2400"/>
              <a:t>特性的大进程之后，很长时间才获得一次</a:t>
            </a:r>
            <a:r>
              <a:rPr lang="en-US" altLang="zh-CN" sz="2400"/>
              <a:t>cpu</a:t>
            </a:r>
            <a:r>
              <a:rPr lang="zh-CN" altLang="en-US" sz="2400"/>
              <a:t>执行机会，而这些小进程本身</a:t>
            </a:r>
            <a:r>
              <a:rPr lang="en-US" altLang="zh-CN" sz="2400"/>
              <a:t>cpu burst</a:t>
            </a:r>
            <a:r>
              <a:rPr lang="zh-CN" altLang="en-US" sz="2400"/>
              <a:t>又很短</a:t>
            </a:r>
            <a:r>
              <a:rPr lang="en-US" altLang="zh-CN" sz="2400"/>
              <a:t>(</a:t>
            </a:r>
            <a:r>
              <a:rPr lang="zh-CN" altLang="en-US" sz="2400"/>
              <a:t>因为要频繁做</a:t>
            </a:r>
            <a:r>
              <a:rPr lang="en-US" altLang="zh-CN" sz="2400"/>
              <a:t>I/O)</a:t>
            </a:r>
            <a:r>
              <a:rPr lang="zh-CN" altLang="en-US" sz="2400"/>
              <a:t>，好不容易获得一次</a:t>
            </a:r>
            <a:r>
              <a:rPr lang="en-US" altLang="zh-CN" sz="2400"/>
              <a:t>cpu</a:t>
            </a:r>
            <a:r>
              <a:rPr lang="zh-CN" altLang="en-US" sz="2400"/>
              <a:t>执行机会，很快就被迫放弃</a:t>
            </a:r>
            <a:r>
              <a:rPr lang="en-US" altLang="zh-CN" sz="2400"/>
              <a:t>cpu</a:t>
            </a:r>
            <a:r>
              <a:rPr lang="zh-CN" altLang="en-US" sz="2400"/>
              <a:t>进入</a:t>
            </a:r>
            <a:r>
              <a:rPr lang="en-US" altLang="zh-CN" sz="2400"/>
              <a:t>wait</a:t>
            </a:r>
            <a:r>
              <a:rPr lang="zh-CN" altLang="en-US" sz="2400"/>
              <a:t>队列了，因此进程推进缓慢</a:t>
            </a:r>
          </a:p>
        </p:txBody>
      </p:sp>
      <p:pic>
        <p:nvPicPr>
          <p:cNvPr id="9" name="图片 8">
            <a:extLst>
              <a:ext uri="{FF2B5EF4-FFF2-40B4-BE49-F238E27FC236}">
                <a16:creationId xmlns:a16="http://schemas.microsoft.com/office/drawing/2014/main" id="{6BEB6EAD-5D90-48EC-8662-F1715ECACC93}"/>
              </a:ext>
            </a:extLst>
          </p:cNvPr>
          <p:cNvPicPr>
            <a:picLocks noChangeAspect="1"/>
          </p:cNvPicPr>
          <p:nvPr/>
        </p:nvPicPr>
        <p:blipFill>
          <a:blip r:embed="rId2"/>
          <a:stretch>
            <a:fillRect/>
          </a:stretch>
        </p:blipFill>
        <p:spPr>
          <a:xfrm>
            <a:off x="1085849" y="2907220"/>
            <a:ext cx="10020300" cy="3000375"/>
          </a:xfrm>
          <a:prstGeom prst="rect">
            <a:avLst/>
          </a:prstGeom>
        </p:spPr>
      </p:pic>
    </p:spTree>
    <p:extLst>
      <p:ext uri="{BB962C8B-B14F-4D97-AF65-F5344CB8AC3E}">
        <p14:creationId xmlns:p14="http://schemas.microsoft.com/office/powerpoint/2010/main" val="2630602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841F194-0DA0-4080-87BE-816D45EB7775}"/>
              </a:ext>
            </a:extLst>
          </p:cNvPr>
          <p:cNvSpPr>
            <a:spLocks noGrp="1" noChangeArrowheads="1"/>
          </p:cNvSpPr>
          <p:nvPr>
            <p:ph type="title"/>
          </p:nvPr>
        </p:nvSpPr>
        <p:spPr/>
        <p:txBody>
          <a:bodyPr/>
          <a:lstStyle/>
          <a:p>
            <a:pPr>
              <a:defRPr/>
            </a:pPr>
            <a:r>
              <a:rPr lang="en-US" altLang="zh-CN" dirty="0">
                <a:ea typeface="宋体" charset="-122"/>
              </a:rPr>
              <a:t>Shortest-Job-First (SJF) Scheduling</a:t>
            </a:r>
          </a:p>
        </p:txBody>
      </p:sp>
      <p:sp>
        <p:nvSpPr>
          <p:cNvPr id="29699" name="Rectangle 3"/>
          <p:cNvSpPr>
            <a:spLocks noGrp="1" noChangeArrowheads="1"/>
          </p:cNvSpPr>
          <p:nvPr>
            <p:ph type="body" idx="1"/>
          </p:nvPr>
        </p:nvSpPr>
        <p:spPr>
          <a:xfrm>
            <a:off x="1134209" y="1233489"/>
            <a:ext cx="10190284" cy="4626984"/>
          </a:xfrm>
        </p:spPr>
        <p:txBody>
          <a:bodyPr/>
          <a:lstStyle/>
          <a:p>
            <a:r>
              <a:rPr lang="en-US" altLang="zh-CN" sz="2000" dirty="0">
                <a:ea typeface="宋体" pitchFamily="2" charset="-122"/>
              </a:rPr>
              <a:t>Associate with each process the length of its next CPU burst.  Use these lengths to schedule the process with the shortest time(</a:t>
            </a:r>
            <a:r>
              <a:rPr lang="zh-CN" altLang="en-US" sz="2000" b="1" dirty="0">
                <a:solidFill>
                  <a:srgbClr val="0066CC"/>
                </a:solidFill>
              </a:rPr>
              <a:t>最短作业优先调度</a:t>
            </a:r>
            <a:r>
              <a:rPr lang="en-US" altLang="zh-CN" sz="2000" dirty="0">
                <a:ea typeface="宋体" pitchFamily="2" charset="-122"/>
              </a:rPr>
              <a:t>)</a:t>
            </a:r>
          </a:p>
          <a:p>
            <a:pPr>
              <a:buFont typeface="Monotype Sorts" pitchFamily="-84" charset="2"/>
              <a:buNone/>
            </a:pPr>
            <a:r>
              <a:rPr lang="en-US" altLang="zh-CN" sz="2000" dirty="0">
                <a:ea typeface="宋体" pitchFamily="2" charset="-122"/>
              </a:rPr>
              <a:t>                             </a:t>
            </a:r>
            <a:r>
              <a:rPr lang="en-US" altLang="zh-CN" sz="2000" dirty="0">
                <a:solidFill>
                  <a:srgbClr val="0066CC"/>
                </a:solidFill>
                <a:ea typeface="宋体" pitchFamily="2" charset="-122"/>
              </a:rPr>
              <a:t>Shortest-next-CPU-burst algorithm</a:t>
            </a:r>
          </a:p>
          <a:p>
            <a:r>
              <a:rPr lang="en-US" altLang="zh-CN" sz="2000" dirty="0">
                <a:ea typeface="宋体" pitchFamily="2" charset="-122"/>
              </a:rPr>
              <a:t>Two schemes: </a:t>
            </a:r>
          </a:p>
          <a:p>
            <a:pPr lvl="1"/>
            <a:r>
              <a:rPr lang="en-US" altLang="zh-CN" sz="2000" b="1" dirty="0">
                <a:ea typeface="宋体" pitchFamily="2" charset="-122"/>
              </a:rPr>
              <a:t>nonpreemptive </a:t>
            </a:r>
            <a:r>
              <a:rPr lang="en-US" altLang="zh-CN" sz="2000" dirty="0">
                <a:ea typeface="宋体" pitchFamily="2" charset="-122"/>
              </a:rPr>
              <a:t>– once CPU given to the process it cannot be preempted until completes its CPU burst</a:t>
            </a:r>
          </a:p>
          <a:p>
            <a:pPr lvl="1"/>
            <a:r>
              <a:rPr lang="en-US" altLang="zh-CN" sz="2000" b="1" dirty="0">
                <a:ea typeface="宋体" pitchFamily="2" charset="-122"/>
              </a:rPr>
              <a:t>preemptive</a:t>
            </a:r>
            <a:r>
              <a:rPr lang="en-US" altLang="zh-CN" sz="2000" dirty="0">
                <a:ea typeface="宋体" pitchFamily="2" charset="-122"/>
              </a:rPr>
              <a:t> – if a new process arrives with CPU burst length less than remaining time of current executing process, preempt.  This scheme is know as the </a:t>
            </a:r>
            <a:r>
              <a:rPr lang="en-US" altLang="zh-CN" sz="2000" b="1" dirty="0">
                <a:solidFill>
                  <a:srgbClr val="0066CC"/>
                </a:solidFill>
                <a:ea typeface="宋体" pitchFamily="2" charset="-122"/>
              </a:rPr>
              <a:t>Shortest-Remaining-Time-First (SRTF</a:t>
            </a:r>
            <a:r>
              <a:rPr lang="zh-CN" altLang="en-US" sz="2000" b="1" dirty="0">
                <a:solidFill>
                  <a:srgbClr val="0066CC"/>
                </a:solidFill>
                <a:ea typeface="宋体" pitchFamily="2" charset="-122"/>
              </a:rPr>
              <a:t>，</a:t>
            </a:r>
            <a:r>
              <a:rPr lang="zh-CN" altLang="en-US" sz="2000" b="1" dirty="0">
                <a:solidFill>
                  <a:srgbClr val="0066CC"/>
                </a:solidFill>
              </a:rPr>
              <a:t>最短剩余时间调度</a:t>
            </a:r>
            <a:r>
              <a:rPr lang="en-US" altLang="zh-CN" sz="2000" b="1" dirty="0">
                <a:solidFill>
                  <a:srgbClr val="0066CC"/>
                </a:solidFill>
                <a:ea typeface="宋体" pitchFamily="2" charset="-122"/>
              </a:rPr>
              <a:t>)</a:t>
            </a:r>
            <a:r>
              <a:rPr lang="zh-CN" altLang="en-US" sz="2000" dirty="0">
                <a:solidFill>
                  <a:srgbClr val="0066CC"/>
                </a:solidFill>
                <a:ea typeface="宋体" pitchFamily="2" charset="-122"/>
              </a:rPr>
              <a:t>，</a:t>
            </a:r>
            <a:r>
              <a:rPr lang="en-US" altLang="zh-CN" sz="2000" dirty="0">
                <a:ea typeface="宋体" pitchFamily="2" charset="-122"/>
              </a:rPr>
              <a:t>also called </a:t>
            </a:r>
            <a:r>
              <a:rPr lang="en-US" altLang="zh-CN" sz="2000" b="1" dirty="0">
                <a:solidFill>
                  <a:srgbClr val="0066CC"/>
                </a:solidFill>
                <a:ea typeface="宋体" pitchFamily="2" charset="-122"/>
              </a:rPr>
              <a:t>Shortest-Remaining-Time-Next (SRTN)</a:t>
            </a:r>
          </a:p>
          <a:p>
            <a:r>
              <a:rPr lang="en-US" altLang="zh-CN" sz="2000" dirty="0">
                <a:ea typeface="宋体" pitchFamily="2" charset="-122"/>
              </a:rPr>
              <a:t>SJF is </a:t>
            </a:r>
            <a:r>
              <a:rPr lang="en-US" altLang="zh-CN" sz="2000" b="1" dirty="0">
                <a:ea typeface="宋体" pitchFamily="2" charset="-122"/>
              </a:rPr>
              <a:t>provably optimal </a:t>
            </a:r>
            <a:r>
              <a:rPr lang="en-US" altLang="zh-CN" sz="2000" dirty="0">
                <a:ea typeface="宋体" pitchFamily="2" charset="-122"/>
              </a:rPr>
              <a:t>– gives minimum average waiting time for a given set of processes</a:t>
            </a:r>
          </a:p>
          <a:p>
            <a:r>
              <a:rPr lang="en-US" altLang="zh-CN" sz="2000" dirty="0">
                <a:ea typeface="宋体" pitchFamily="2" charset="-122"/>
              </a:rPr>
              <a:t>The difficulty is knowing the length of the next CPU request</a:t>
            </a:r>
          </a:p>
          <a:p>
            <a:endParaRPr lang="en-US" altLang="zh-CN" sz="2000" dirty="0">
              <a:ea typeface="宋体"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1629920" y="1233489"/>
            <a:ext cx="9952479" cy="4626984"/>
          </a:xfrm>
        </p:spPr>
        <p:txBody>
          <a:bodyPr/>
          <a:lstStyle/>
          <a:p>
            <a:pPr>
              <a:buNone/>
              <a:tabLst>
                <a:tab pos="1603375" algn="ctr"/>
                <a:tab pos="3254375" algn="ctr"/>
                <a:tab pos="5143500" algn="ctr"/>
              </a:tabLst>
            </a:pPr>
            <a:r>
              <a:rPr lang="en-US" altLang="zh-CN" sz="2000" dirty="0">
                <a:ea typeface="宋体" pitchFamily="2" charset="-122"/>
              </a:rPr>
              <a:t>		</a:t>
            </a:r>
            <a:r>
              <a:rPr lang="en-US" altLang="zh-CN" sz="2000" u="sng" dirty="0">
                <a:ea typeface="宋体" pitchFamily="2" charset="-122"/>
              </a:rPr>
              <a:t>Process	Arrival Time</a:t>
            </a:r>
            <a:r>
              <a:rPr lang="en-US" altLang="zh-CN" sz="2000" dirty="0">
                <a:ea typeface="宋体" pitchFamily="2" charset="-122"/>
              </a:rPr>
              <a:t>	</a:t>
            </a:r>
            <a:r>
              <a:rPr lang="en-US" altLang="zh-CN" sz="2000" u="sng" dirty="0">
                <a:ea typeface="宋体" pitchFamily="2" charset="-122"/>
              </a:rPr>
              <a:t>Burst Time</a:t>
            </a:r>
            <a:endParaRPr lang="en-US" altLang="zh-CN" sz="2000" dirty="0">
              <a:ea typeface="宋体" pitchFamily="2" charset="-122"/>
            </a:endParaRPr>
          </a:p>
          <a:p>
            <a:pPr>
              <a:buNone/>
              <a:tabLst>
                <a:tab pos="1603375" algn="ctr"/>
                <a:tab pos="3254375" algn="ctr"/>
                <a:tab pos="5143500" algn="ctr"/>
              </a:tabLst>
            </a:pPr>
            <a:r>
              <a:rPr lang="en-US" altLang="zh-CN" sz="2000" dirty="0">
                <a:ea typeface="宋体" pitchFamily="2" charset="-122"/>
              </a:rPr>
              <a:t>		</a:t>
            </a:r>
            <a:r>
              <a:rPr lang="en-US" altLang="zh-CN" sz="2000" i="1" dirty="0">
                <a:ea typeface="宋体" pitchFamily="2" charset="-122"/>
              </a:rPr>
              <a:t>P</a:t>
            </a:r>
            <a:r>
              <a:rPr lang="en-US" altLang="zh-CN" sz="2000" i="1" baseline="-25000" dirty="0">
                <a:ea typeface="宋体" pitchFamily="2" charset="-122"/>
              </a:rPr>
              <a:t>1</a:t>
            </a:r>
            <a:r>
              <a:rPr lang="en-US" altLang="zh-CN" sz="2000" dirty="0">
                <a:ea typeface="宋体" pitchFamily="2" charset="-122"/>
              </a:rPr>
              <a:t>	0.0	7</a:t>
            </a:r>
          </a:p>
          <a:p>
            <a:pPr>
              <a:buNone/>
              <a:tabLst>
                <a:tab pos="1603375" algn="ctr"/>
                <a:tab pos="3254375" algn="ctr"/>
                <a:tab pos="5143500" algn="ctr"/>
              </a:tabLst>
            </a:pPr>
            <a:r>
              <a:rPr lang="en-US" altLang="zh-CN" sz="2000" dirty="0">
                <a:ea typeface="宋体" pitchFamily="2" charset="-122"/>
              </a:rPr>
              <a:t>		 </a:t>
            </a:r>
            <a:r>
              <a:rPr lang="en-US" altLang="zh-CN" sz="2000" i="1" dirty="0">
                <a:ea typeface="宋体" pitchFamily="2" charset="-122"/>
              </a:rPr>
              <a:t>P</a:t>
            </a:r>
            <a:r>
              <a:rPr lang="en-US" altLang="zh-CN" sz="2000" i="1" baseline="-25000" dirty="0">
                <a:ea typeface="宋体" pitchFamily="2" charset="-122"/>
              </a:rPr>
              <a:t>2	</a:t>
            </a:r>
            <a:r>
              <a:rPr lang="en-US" altLang="zh-CN" sz="2000" dirty="0">
                <a:ea typeface="宋体" pitchFamily="2" charset="-122"/>
              </a:rPr>
              <a:t>2.0	4</a:t>
            </a:r>
          </a:p>
          <a:p>
            <a:pPr>
              <a:buNone/>
              <a:tabLst>
                <a:tab pos="1603375" algn="ctr"/>
                <a:tab pos="3254375" algn="ctr"/>
                <a:tab pos="5143500" algn="ctr"/>
              </a:tabLst>
            </a:pPr>
            <a:r>
              <a:rPr lang="en-US" altLang="zh-CN" sz="2000" dirty="0">
                <a:ea typeface="宋体" pitchFamily="2" charset="-122"/>
              </a:rPr>
              <a:t>		 </a:t>
            </a:r>
            <a:r>
              <a:rPr lang="en-US" altLang="zh-CN" sz="2000" i="1" dirty="0">
                <a:ea typeface="宋体" pitchFamily="2" charset="-122"/>
              </a:rPr>
              <a:t>P</a:t>
            </a:r>
            <a:r>
              <a:rPr lang="en-US" altLang="zh-CN" sz="2000" i="1" baseline="-25000" dirty="0">
                <a:ea typeface="宋体" pitchFamily="2" charset="-122"/>
              </a:rPr>
              <a:t>3</a:t>
            </a:r>
            <a:r>
              <a:rPr lang="en-US" altLang="zh-CN" sz="2000" dirty="0">
                <a:ea typeface="宋体" pitchFamily="2" charset="-122"/>
              </a:rPr>
              <a:t>	4.0	1</a:t>
            </a:r>
          </a:p>
          <a:p>
            <a:pPr>
              <a:buNone/>
              <a:tabLst>
                <a:tab pos="1603375" algn="ctr"/>
                <a:tab pos="3254375" algn="ctr"/>
                <a:tab pos="5143500" algn="ctr"/>
              </a:tabLst>
            </a:pPr>
            <a:r>
              <a:rPr lang="en-US" altLang="zh-CN" sz="2000" dirty="0">
                <a:ea typeface="宋体" pitchFamily="2" charset="-122"/>
              </a:rPr>
              <a:t>		 </a:t>
            </a:r>
            <a:r>
              <a:rPr lang="en-US" altLang="zh-CN" sz="2000" i="1" dirty="0">
                <a:ea typeface="宋体" pitchFamily="2" charset="-122"/>
              </a:rPr>
              <a:t>P</a:t>
            </a:r>
            <a:r>
              <a:rPr lang="en-US" altLang="zh-CN" sz="2000" i="1" baseline="-25000" dirty="0">
                <a:ea typeface="宋体" pitchFamily="2" charset="-122"/>
              </a:rPr>
              <a:t>4</a:t>
            </a:r>
            <a:r>
              <a:rPr lang="en-US" altLang="zh-CN" sz="2000" dirty="0">
                <a:ea typeface="宋体" pitchFamily="2" charset="-122"/>
              </a:rPr>
              <a:t>	5.0	4</a:t>
            </a:r>
          </a:p>
          <a:p>
            <a:pPr>
              <a:tabLst>
                <a:tab pos="1603375" algn="ctr"/>
                <a:tab pos="3254375" algn="ctr"/>
                <a:tab pos="5143500" algn="ctr"/>
              </a:tabLst>
            </a:pPr>
            <a:r>
              <a:rPr lang="en-US" altLang="zh-CN" sz="2000" dirty="0">
                <a:ea typeface="宋体" pitchFamily="2" charset="-122"/>
              </a:rPr>
              <a:t>SJF (non-preemptive)</a:t>
            </a:r>
          </a:p>
          <a:p>
            <a:pPr>
              <a:tabLst>
                <a:tab pos="1603375" algn="ctr"/>
                <a:tab pos="3254375" algn="ctr"/>
                <a:tab pos="5143500" algn="ctr"/>
              </a:tabLst>
            </a:pPr>
            <a:endParaRPr lang="en-US" altLang="zh-CN" sz="2000" dirty="0">
              <a:ea typeface="宋体" pitchFamily="2" charset="-122"/>
            </a:endParaRPr>
          </a:p>
          <a:p>
            <a:pPr>
              <a:tabLst>
                <a:tab pos="1603375" algn="ctr"/>
                <a:tab pos="3254375" algn="ctr"/>
                <a:tab pos="5143500" algn="ctr"/>
              </a:tabLst>
            </a:pPr>
            <a:endParaRPr lang="en-US" altLang="zh-CN" sz="2000" dirty="0">
              <a:ea typeface="宋体" pitchFamily="2" charset="-122"/>
            </a:endParaRPr>
          </a:p>
          <a:p>
            <a:pPr>
              <a:tabLst>
                <a:tab pos="1603375" algn="ctr"/>
                <a:tab pos="3254375" algn="ctr"/>
                <a:tab pos="5143500" algn="ctr"/>
              </a:tabLst>
            </a:pPr>
            <a:endParaRPr lang="en-US" altLang="zh-CN" sz="2000" dirty="0">
              <a:ea typeface="宋体" pitchFamily="2" charset="-122"/>
            </a:endParaRPr>
          </a:p>
          <a:p>
            <a:pPr>
              <a:tabLst>
                <a:tab pos="1603375" algn="ctr"/>
                <a:tab pos="3254375" algn="ctr"/>
                <a:tab pos="5143500" algn="ctr"/>
              </a:tabLst>
            </a:pPr>
            <a:endParaRPr lang="en-US" altLang="zh-CN" sz="2000" dirty="0">
              <a:ea typeface="宋体" pitchFamily="2" charset="-122"/>
            </a:endParaRPr>
          </a:p>
          <a:p>
            <a:pPr>
              <a:tabLst>
                <a:tab pos="1603375" algn="ctr"/>
                <a:tab pos="3254375" algn="ctr"/>
                <a:tab pos="5143500" algn="ctr"/>
              </a:tabLst>
            </a:pPr>
            <a:r>
              <a:rPr lang="en-US" altLang="zh-CN" sz="2000" b="1" dirty="0">
                <a:ea typeface="宋体" pitchFamily="2" charset="-122"/>
              </a:rPr>
              <a:t>Average waiting time = (0 </a:t>
            </a:r>
            <a:r>
              <a:rPr lang="en-US" altLang="zh-CN" sz="2000" b="1">
                <a:ea typeface="宋体" pitchFamily="2" charset="-122"/>
              </a:rPr>
              <a:t>+ (8 – 2) + (7 - 4) + (12 – 5)) / 4  </a:t>
            </a:r>
            <a:r>
              <a:rPr lang="en-US" altLang="zh-CN" sz="2000" b="1" dirty="0">
                <a:ea typeface="宋体" pitchFamily="2" charset="-122"/>
              </a:rPr>
              <a:t>= 4</a:t>
            </a:r>
            <a:endParaRPr lang="en-US" altLang="zh-CN" sz="2000" b="1" i="1" baseline="-25000" dirty="0">
              <a:ea typeface="宋体" pitchFamily="2" charset="-122"/>
            </a:endParaRPr>
          </a:p>
        </p:txBody>
      </p:sp>
      <p:sp>
        <p:nvSpPr>
          <p:cNvPr id="40964" name="Rectangle 4">
            <a:extLst>
              <a:ext uri="{FF2B5EF4-FFF2-40B4-BE49-F238E27FC236}">
                <a16:creationId xmlns:a16="http://schemas.microsoft.com/office/drawing/2014/main" id="{FCBAAF14-D841-4C36-A2C4-A3FD3AC992F7}"/>
              </a:ext>
            </a:extLst>
          </p:cNvPr>
          <p:cNvSpPr>
            <a:spLocks noGrp="1" noChangeArrowheads="1"/>
          </p:cNvSpPr>
          <p:nvPr>
            <p:ph type="title"/>
          </p:nvPr>
        </p:nvSpPr>
        <p:spPr/>
        <p:txBody>
          <a:bodyPr anchor="ctr"/>
          <a:lstStyle/>
          <a:p>
            <a:pPr>
              <a:defRPr/>
            </a:pPr>
            <a:r>
              <a:rPr lang="en-US" altLang="zh-CN">
                <a:ea typeface="宋体" charset="-122"/>
              </a:rPr>
              <a:t>Example of Non-Preemptive SJF</a:t>
            </a:r>
          </a:p>
        </p:txBody>
      </p:sp>
      <p:grpSp>
        <p:nvGrpSpPr>
          <p:cNvPr id="31748" name="Group 37"/>
          <p:cNvGrpSpPr>
            <a:grpSpLocks/>
          </p:cNvGrpSpPr>
          <p:nvPr/>
        </p:nvGrpSpPr>
        <p:grpSpPr bwMode="auto">
          <a:xfrm>
            <a:off x="1354015" y="3954707"/>
            <a:ext cx="10093570" cy="1128712"/>
            <a:chOff x="864" y="2325"/>
            <a:chExt cx="3512" cy="711"/>
          </a:xfrm>
        </p:grpSpPr>
        <p:sp>
          <p:nvSpPr>
            <p:cNvPr id="31749" name="Rectangle 5"/>
            <p:cNvSpPr>
              <a:spLocks noChangeArrowheads="1"/>
            </p:cNvSpPr>
            <p:nvPr/>
          </p:nvSpPr>
          <p:spPr bwMode="auto">
            <a:xfrm flipH="1">
              <a:off x="960" y="2325"/>
              <a:ext cx="3312"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endParaRPr kumimoji="0" lang="zh-CN" altLang="en-US" sz="1800">
                <a:ea typeface="宋体" pitchFamily="2" charset="-122"/>
              </a:endParaRPr>
            </a:p>
          </p:txBody>
        </p:sp>
        <p:sp>
          <p:nvSpPr>
            <p:cNvPr id="31750" name="Text Box 6"/>
            <p:cNvSpPr txBox="1">
              <a:spLocks noChangeArrowheads="1"/>
            </p:cNvSpPr>
            <p:nvPr/>
          </p:nvSpPr>
          <p:spPr bwMode="auto">
            <a:xfrm flipH="1">
              <a:off x="1392" y="2373"/>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P</a:t>
              </a:r>
              <a:r>
                <a:rPr kumimoji="0" lang="en-US" altLang="zh-CN" sz="1800" baseline="-25000">
                  <a:ea typeface="宋体" pitchFamily="2" charset="-122"/>
                </a:rPr>
                <a:t>1</a:t>
              </a:r>
              <a:endParaRPr kumimoji="0" lang="en-US" altLang="zh-CN" sz="1800">
                <a:ea typeface="宋体" pitchFamily="2" charset="-122"/>
              </a:endParaRPr>
            </a:p>
          </p:txBody>
        </p:sp>
        <p:sp>
          <p:nvSpPr>
            <p:cNvPr id="31751" name="Text Box 7"/>
            <p:cNvSpPr txBox="1">
              <a:spLocks noChangeArrowheads="1"/>
            </p:cNvSpPr>
            <p:nvPr/>
          </p:nvSpPr>
          <p:spPr bwMode="auto">
            <a:xfrm flipH="1">
              <a:off x="2400" y="2373"/>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P</a:t>
              </a:r>
              <a:r>
                <a:rPr kumimoji="0" lang="en-US" altLang="zh-CN" sz="1800" baseline="-25000">
                  <a:ea typeface="宋体" pitchFamily="2" charset="-122"/>
                </a:rPr>
                <a:t>3</a:t>
              </a:r>
              <a:endParaRPr kumimoji="0" lang="en-US" altLang="zh-CN" sz="1800">
                <a:ea typeface="宋体" pitchFamily="2" charset="-122"/>
              </a:endParaRPr>
            </a:p>
          </p:txBody>
        </p:sp>
        <p:sp>
          <p:nvSpPr>
            <p:cNvPr id="31752" name="Text Box 8"/>
            <p:cNvSpPr txBox="1">
              <a:spLocks noChangeArrowheads="1"/>
            </p:cNvSpPr>
            <p:nvPr/>
          </p:nvSpPr>
          <p:spPr bwMode="auto">
            <a:xfrm flipH="1">
              <a:off x="2976" y="2373"/>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P</a:t>
              </a:r>
              <a:r>
                <a:rPr kumimoji="0" lang="en-US" altLang="zh-CN" sz="1800" baseline="-25000">
                  <a:ea typeface="宋体" pitchFamily="2" charset="-122"/>
                </a:rPr>
                <a:t>2</a:t>
              </a:r>
              <a:endParaRPr kumimoji="0" lang="en-US" altLang="zh-CN" sz="1800">
                <a:ea typeface="宋体" pitchFamily="2" charset="-122"/>
              </a:endParaRPr>
            </a:p>
          </p:txBody>
        </p:sp>
        <p:sp>
          <p:nvSpPr>
            <p:cNvPr id="31753" name="Line 9"/>
            <p:cNvSpPr>
              <a:spLocks noChangeShapeType="1"/>
            </p:cNvSpPr>
            <p:nvPr/>
          </p:nvSpPr>
          <p:spPr bwMode="auto">
            <a:xfrm flipH="1">
              <a:off x="4272" y="2709"/>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4" name="Line 10"/>
            <p:cNvSpPr>
              <a:spLocks noChangeShapeType="1"/>
            </p:cNvSpPr>
            <p:nvPr/>
          </p:nvSpPr>
          <p:spPr bwMode="auto">
            <a:xfrm flipH="1">
              <a:off x="960" y="2709"/>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5" name="Line 11"/>
            <p:cNvSpPr>
              <a:spLocks noChangeShapeType="1"/>
            </p:cNvSpPr>
            <p:nvPr/>
          </p:nvSpPr>
          <p:spPr bwMode="auto">
            <a:xfrm flipH="1">
              <a:off x="2688" y="2325"/>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6" name="Line 12"/>
            <p:cNvSpPr>
              <a:spLocks noChangeShapeType="1"/>
            </p:cNvSpPr>
            <p:nvPr/>
          </p:nvSpPr>
          <p:spPr bwMode="auto">
            <a:xfrm flipH="1">
              <a:off x="2400" y="2325"/>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7" name="Line 13"/>
            <p:cNvSpPr>
              <a:spLocks noChangeShapeType="1"/>
            </p:cNvSpPr>
            <p:nvPr/>
          </p:nvSpPr>
          <p:spPr bwMode="auto">
            <a:xfrm flipH="1">
              <a:off x="2400" y="2709"/>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8" name="Line 14"/>
            <p:cNvSpPr>
              <a:spLocks noChangeShapeType="1"/>
            </p:cNvSpPr>
            <p:nvPr/>
          </p:nvSpPr>
          <p:spPr bwMode="auto">
            <a:xfrm flipH="1">
              <a:off x="1392"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9" name="Text Box 15"/>
            <p:cNvSpPr txBox="1">
              <a:spLocks noChangeArrowheads="1"/>
            </p:cNvSpPr>
            <p:nvPr/>
          </p:nvSpPr>
          <p:spPr bwMode="auto">
            <a:xfrm flipH="1">
              <a:off x="2304" y="280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7</a:t>
              </a:r>
            </a:p>
          </p:txBody>
        </p:sp>
        <p:sp>
          <p:nvSpPr>
            <p:cNvPr id="31760" name="Text Box 16"/>
            <p:cNvSpPr txBox="1">
              <a:spLocks noChangeArrowheads="1"/>
            </p:cNvSpPr>
            <p:nvPr/>
          </p:nvSpPr>
          <p:spPr bwMode="auto">
            <a:xfrm flipH="1">
              <a:off x="1492" y="280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3</a:t>
              </a:r>
            </a:p>
          </p:txBody>
        </p:sp>
        <p:sp>
          <p:nvSpPr>
            <p:cNvPr id="31761" name="Text Box 17"/>
            <p:cNvSpPr txBox="1">
              <a:spLocks noChangeArrowheads="1"/>
            </p:cNvSpPr>
            <p:nvPr/>
          </p:nvSpPr>
          <p:spPr bwMode="auto">
            <a:xfrm flipH="1">
              <a:off x="4100" y="2805"/>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16</a:t>
              </a:r>
            </a:p>
          </p:txBody>
        </p:sp>
        <p:sp>
          <p:nvSpPr>
            <p:cNvPr id="31762" name="Text Box 18"/>
            <p:cNvSpPr txBox="1">
              <a:spLocks noChangeArrowheads="1"/>
            </p:cNvSpPr>
            <p:nvPr/>
          </p:nvSpPr>
          <p:spPr bwMode="auto">
            <a:xfrm flipH="1">
              <a:off x="864" y="280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0</a:t>
              </a:r>
            </a:p>
          </p:txBody>
        </p:sp>
        <p:sp>
          <p:nvSpPr>
            <p:cNvPr id="31763" name="Text Box 20"/>
            <p:cNvSpPr txBox="1">
              <a:spLocks noChangeArrowheads="1"/>
            </p:cNvSpPr>
            <p:nvPr/>
          </p:nvSpPr>
          <p:spPr bwMode="auto">
            <a:xfrm flipH="1">
              <a:off x="3696" y="2373"/>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P</a:t>
              </a:r>
              <a:r>
                <a:rPr kumimoji="0" lang="en-US" altLang="zh-CN" sz="1800" baseline="-25000">
                  <a:ea typeface="宋体" pitchFamily="2" charset="-122"/>
                </a:rPr>
                <a:t>4</a:t>
              </a:r>
              <a:endParaRPr kumimoji="0" lang="en-US" altLang="zh-CN" sz="1800">
                <a:ea typeface="宋体" pitchFamily="2" charset="-122"/>
              </a:endParaRPr>
            </a:p>
          </p:txBody>
        </p:sp>
        <p:sp>
          <p:nvSpPr>
            <p:cNvPr id="31764" name="Line 21"/>
            <p:cNvSpPr>
              <a:spLocks noChangeShapeType="1"/>
            </p:cNvSpPr>
            <p:nvPr/>
          </p:nvSpPr>
          <p:spPr bwMode="auto">
            <a:xfrm flipH="1">
              <a:off x="3456" y="2325"/>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5" name="Line 22"/>
            <p:cNvSpPr>
              <a:spLocks noChangeShapeType="1"/>
            </p:cNvSpPr>
            <p:nvPr/>
          </p:nvSpPr>
          <p:spPr bwMode="auto">
            <a:xfrm flipH="1">
              <a:off x="1152"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6" name="Line 23"/>
            <p:cNvSpPr>
              <a:spLocks noChangeShapeType="1"/>
            </p:cNvSpPr>
            <p:nvPr/>
          </p:nvSpPr>
          <p:spPr bwMode="auto">
            <a:xfrm flipH="1">
              <a:off x="1632"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7" name="Line 24"/>
            <p:cNvSpPr>
              <a:spLocks noChangeShapeType="1"/>
            </p:cNvSpPr>
            <p:nvPr/>
          </p:nvSpPr>
          <p:spPr bwMode="auto">
            <a:xfrm flipH="1">
              <a:off x="1872"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8" name="Line 25"/>
            <p:cNvSpPr>
              <a:spLocks noChangeShapeType="1"/>
            </p:cNvSpPr>
            <p:nvPr/>
          </p:nvSpPr>
          <p:spPr bwMode="auto">
            <a:xfrm flipH="1">
              <a:off x="2064"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9" name="Line 26"/>
            <p:cNvSpPr>
              <a:spLocks noChangeShapeType="1"/>
            </p:cNvSpPr>
            <p:nvPr/>
          </p:nvSpPr>
          <p:spPr bwMode="auto">
            <a:xfrm flipH="1">
              <a:off x="2256"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0" name="Line 27"/>
            <p:cNvSpPr>
              <a:spLocks noChangeShapeType="1"/>
            </p:cNvSpPr>
            <p:nvPr/>
          </p:nvSpPr>
          <p:spPr bwMode="auto">
            <a:xfrm flipH="1">
              <a:off x="2688" y="2709"/>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1" name="Text Box 28"/>
            <p:cNvSpPr txBox="1">
              <a:spLocks noChangeArrowheads="1"/>
            </p:cNvSpPr>
            <p:nvPr/>
          </p:nvSpPr>
          <p:spPr bwMode="auto">
            <a:xfrm flipH="1">
              <a:off x="2592" y="280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8</a:t>
              </a:r>
            </a:p>
          </p:txBody>
        </p:sp>
        <p:sp>
          <p:nvSpPr>
            <p:cNvPr id="31772" name="Line 29"/>
            <p:cNvSpPr>
              <a:spLocks noChangeShapeType="1"/>
            </p:cNvSpPr>
            <p:nvPr/>
          </p:nvSpPr>
          <p:spPr bwMode="auto">
            <a:xfrm flipH="1">
              <a:off x="2928"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3" name="Line 30"/>
            <p:cNvSpPr>
              <a:spLocks noChangeShapeType="1"/>
            </p:cNvSpPr>
            <p:nvPr/>
          </p:nvSpPr>
          <p:spPr bwMode="auto">
            <a:xfrm flipH="1">
              <a:off x="3120"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4" name="Line 31"/>
            <p:cNvSpPr>
              <a:spLocks noChangeShapeType="1"/>
            </p:cNvSpPr>
            <p:nvPr/>
          </p:nvSpPr>
          <p:spPr bwMode="auto">
            <a:xfrm flipH="1">
              <a:off x="3312"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5" name="Line 32"/>
            <p:cNvSpPr>
              <a:spLocks noChangeShapeType="1"/>
            </p:cNvSpPr>
            <p:nvPr/>
          </p:nvSpPr>
          <p:spPr bwMode="auto">
            <a:xfrm flipH="1">
              <a:off x="3456" y="2709"/>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6" name="Text Box 33"/>
            <p:cNvSpPr txBox="1">
              <a:spLocks noChangeArrowheads="1"/>
            </p:cNvSpPr>
            <p:nvPr/>
          </p:nvSpPr>
          <p:spPr bwMode="auto">
            <a:xfrm flipH="1">
              <a:off x="3312" y="2805"/>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12</a:t>
              </a:r>
            </a:p>
          </p:txBody>
        </p:sp>
        <p:sp>
          <p:nvSpPr>
            <p:cNvPr id="31777" name="Line 34"/>
            <p:cNvSpPr>
              <a:spLocks noChangeShapeType="1"/>
            </p:cNvSpPr>
            <p:nvPr/>
          </p:nvSpPr>
          <p:spPr bwMode="auto">
            <a:xfrm flipH="1">
              <a:off x="3696"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8" name="Line 35"/>
            <p:cNvSpPr>
              <a:spLocks noChangeShapeType="1"/>
            </p:cNvSpPr>
            <p:nvPr/>
          </p:nvSpPr>
          <p:spPr bwMode="auto">
            <a:xfrm flipH="1">
              <a:off x="3888"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9" name="Line 36"/>
            <p:cNvSpPr>
              <a:spLocks noChangeShapeType="1"/>
            </p:cNvSpPr>
            <p:nvPr/>
          </p:nvSpPr>
          <p:spPr bwMode="auto">
            <a:xfrm flipH="1">
              <a:off x="4080"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5A035-3D39-45BB-8E45-77AC5C637F86}"/>
              </a:ext>
            </a:extLst>
          </p:cNvPr>
          <p:cNvSpPr>
            <a:spLocks noGrp="1"/>
          </p:cNvSpPr>
          <p:nvPr>
            <p:ph type="title"/>
          </p:nvPr>
        </p:nvSpPr>
        <p:spPr/>
        <p:txBody>
          <a:bodyPr/>
          <a:lstStyle/>
          <a:p>
            <a:pPr>
              <a:defRPr/>
            </a:pPr>
            <a:r>
              <a:rPr lang="en-US" altLang="zh-CN">
                <a:effectLst>
                  <a:outerShdw blurRad="38100" dist="38100" dir="2700000" algn="tl">
                    <a:srgbClr val="C0C0C0"/>
                  </a:outerShdw>
                </a:effectLst>
                <a:ea typeface="宋体" charset="-122"/>
              </a:rPr>
              <a:t>Chapter Objectives</a:t>
            </a:r>
            <a:endParaRPr lang="zh-CN" altLang="en-US" dirty="0">
              <a:effectLst>
                <a:outerShdw blurRad="38100" dist="38100" dir="2700000" algn="tl">
                  <a:srgbClr val="C0C0C0"/>
                </a:outerShdw>
              </a:effectLst>
              <a:ea typeface="宋体" charset="-122"/>
            </a:endParaRPr>
          </a:p>
        </p:txBody>
      </p:sp>
      <p:sp>
        <p:nvSpPr>
          <p:cNvPr id="7171" name="内容占位符 2"/>
          <p:cNvSpPr>
            <a:spLocks noGrp="1" noChangeArrowheads="1"/>
          </p:cNvSpPr>
          <p:nvPr>
            <p:ph idx="1"/>
          </p:nvPr>
        </p:nvSpPr>
        <p:spPr>
          <a:xfrm>
            <a:off x="1837592" y="1233489"/>
            <a:ext cx="9744807" cy="4626984"/>
          </a:xfrm>
        </p:spPr>
        <p:txBody>
          <a:bodyPr/>
          <a:lstStyle/>
          <a:p>
            <a:r>
              <a:rPr lang="en-US" altLang="zh-CN" sz="2800" dirty="0">
                <a:ea typeface="宋体" pitchFamily="2" charset="-122"/>
              </a:rPr>
              <a:t>To introduce CPU scheduling, which is the basis for multi-programmed operating systems.</a:t>
            </a:r>
          </a:p>
          <a:p>
            <a:endParaRPr lang="en-US" altLang="zh-CN" sz="2800" dirty="0">
              <a:ea typeface="宋体" pitchFamily="2" charset="-122"/>
            </a:endParaRPr>
          </a:p>
          <a:p>
            <a:r>
              <a:rPr lang="en-US" altLang="zh-CN" sz="2800" dirty="0">
                <a:ea typeface="宋体" pitchFamily="2" charset="-122"/>
              </a:rPr>
              <a:t>To describe various CPU-scheduling algorithms.</a:t>
            </a:r>
          </a:p>
          <a:p>
            <a:endParaRPr lang="en-US" altLang="zh-CN" sz="2800" dirty="0">
              <a:ea typeface="宋体" pitchFamily="2" charset="-122"/>
            </a:endParaRPr>
          </a:p>
          <a:p>
            <a:r>
              <a:rPr lang="en-US" altLang="zh-CN" sz="2800" dirty="0">
                <a:ea typeface="宋体" pitchFamily="2" charset="-122"/>
              </a:rPr>
              <a:t>To discuss evaluation criteria for selecting a CPU-scheduling algorithm for a particular system.</a:t>
            </a:r>
          </a:p>
          <a:p>
            <a:endParaRPr lang="zh-CN" altLang="en-US" sz="2800" dirty="0">
              <a:ea typeface="宋体"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07092D9-5161-4DA7-A595-5E9427355B63}"/>
              </a:ext>
            </a:extLst>
          </p:cNvPr>
          <p:cNvSpPr>
            <a:spLocks noGrp="1" noChangeArrowheads="1"/>
          </p:cNvSpPr>
          <p:nvPr>
            <p:ph type="title"/>
          </p:nvPr>
        </p:nvSpPr>
        <p:spPr/>
        <p:txBody>
          <a:bodyPr/>
          <a:lstStyle/>
          <a:p>
            <a:pPr>
              <a:defRPr/>
            </a:pPr>
            <a:r>
              <a:rPr lang="en-US" altLang="zh-CN">
                <a:ea typeface="宋体" charset="-122"/>
              </a:rPr>
              <a:t>Example of Preemptive SJF</a:t>
            </a:r>
          </a:p>
        </p:txBody>
      </p:sp>
      <p:sp>
        <p:nvSpPr>
          <p:cNvPr id="33795" name="Rectangle 36"/>
          <p:cNvSpPr>
            <a:spLocks noGrp="1" noChangeArrowheads="1"/>
          </p:cNvSpPr>
          <p:nvPr>
            <p:ph type="body" idx="1"/>
          </p:nvPr>
        </p:nvSpPr>
        <p:spPr>
          <a:xfrm>
            <a:off x="1723771" y="1233489"/>
            <a:ext cx="9858628" cy="4626984"/>
          </a:xfrm>
          <a:noFill/>
        </p:spPr>
        <p:txBody>
          <a:bodyPr/>
          <a:lstStyle/>
          <a:p>
            <a:pPr>
              <a:buNone/>
              <a:tabLst>
                <a:tab pos="1603375" algn="ctr"/>
                <a:tab pos="3254375" algn="ctr"/>
                <a:tab pos="5143500" algn="ctr"/>
              </a:tabLst>
            </a:pPr>
            <a:r>
              <a:rPr lang="en-US" altLang="zh-CN" sz="2000" dirty="0">
                <a:ea typeface="宋体" pitchFamily="2" charset="-122"/>
              </a:rPr>
              <a:t>		</a:t>
            </a:r>
            <a:r>
              <a:rPr lang="en-US" altLang="zh-CN" sz="2000" u="sng" dirty="0">
                <a:ea typeface="宋体" pitchFamily="2" charset="-122"/>
              </a:rPr>
              <a:t>Process	Arrival Time</a:t>
            </a:r>
            <a:r>
              <a:rPr lang="en-US" altLang="zh-CN" sz="2000" dirty="0">
                <a:ea typeface="宋体" pitchFamily="2" charset="-122"/>
              </a:rPr>
              <a:t>	</a:t>
            </a:r>
            <a:r>
              <a:rPr lang="en-US" altLang="zh-CN" sz="2000" u="sng" dirty="0">
                <a:ea typeface="宋体" pitchFamily="2" charset="-122"/>
              </a:rPr>
              <a:t>Burst Time</a:t>
            </a:r>
            <a:endParaRPr lang="en-US" altLang="zh-CN" sz="2000" dirty="0">
              <a:ea typeface="宋体" pitchFamily="2" charset="-122"/>
            </a:endParaRPr>
          </a:p>
          <a:p>
            <a:pPr>
              <a:buNone/>
              <a:tabLst>
                <a:tab pos="1603375" algn="ctr"/>
                <a:tab pos="3254375" algn="ctr"/>
                <a:tab pos="5143500" algn="ctr"/>
              </a:tabLst>
            </a:pPr>
            <a:r>
              <a:rPr lang="en-US" altLang="zh-CN" sz="2000" dirty="0">
                <a:ea typeface="宋体" pitchFamily="2" charset="-122"/>
              </a:rPr>
              <a:t>		</a:t>
            </a:r>
            <a:r>
              <a:rPr lang="en-US" altLang="zh-CN" sz="2000" i="1" dirty="0">
                <a:ea typeface="宋体" pitchFamily="2" charset="-122"/>
              </a:rPr>
              <a:t>P</a:t>
            </a:r>
            <a:r>
              <a:rPr lang="en-US" altLang="zh-CN" sz="2000" i="1" baseline="-25000" dirty="0">
                <a:ea typeface="宋体" pitchFamily="2" charset="-122"/>
              </a:rPr>
              <a:t>1</a:t>
            </a:r>
            <a:r>
              <a:rPr lang="en-US" altLang="zh-CN" sz="2000" dirty="0">
                <a:ea typeface="宋体" pitchFamily="2" charset="-122"/>
              </a:rPr>
              <a:t>	0.0	7</a:t>
            </a:r>
          </a:p>
          <a:p>
            <a:pPr>
              <a:buNone/>
              <a:tabLst>
                <a:tab pos="1603375" algn="ctr"/>
                <a:tab pos="3254375" algn="ctr"/>
                <a:tab pos="5143500" algn="ctr"/>
              </a:tabLst>
            </a:pPr>
            <a:r>
              <a:rPr lang="en-US" altLang="zh-CN" sz="2000" dirty="0">
                <a:ea typeface="宋体" pitchFamily="2" charset="-122"/>
              </a:rPr>
              <a:t>		 </a:t>
            </a:r>
            <a:r>
              <a:rPr lang="en-US" altLang="zh-CN" sz="2000" i="1" dirty="0">
                <a:ea typeface="宋体" pitchFamily="2" charset="-122"/>
              </a:rPr>
              <a:t>P</a:t>
            </a:r>
            <a:r>
              <a:rPr lang="en-US" altLang="zh-CN" sz="2000" i="1" baseline="-25000" dirty="0">
                <a:ea typeface="宋体" pitchFamily="2" charset="-122"/>
              </a:rPr>
              <a:t>2	</a:t>
            </a:r>
            <a:r>
              <a:rPr lang="en-US" altLang="zh-CN" sz="2000" dirty="0">
                <a:ea typeface="宋体" pitchFamily="2" charset="-122"/>
              </a:rPr>
              <a:t>2.0	4</a:t>
            </a:r>
          </a:p>
          <a:p>
            <a:pPr>
              <a:buNone/>
              <a:tabLst>
                <a:tab pos="1603375" algn="ctr"/>
                <a:tab pos="3254375" algn="ctr"/>
                <a:tab pos="5143500" algn="ctr"/>
              </a:tabLst>
            </a:pPr>
            <a:r>
              <a:rPr lang="en-US" altLang="zh-CN" sz="2000" dirty="0">
                <a:ea typeface="宋体" pitchFamily="2" charset="-122"/>
              </a:rPr>
              <a:t>		 </a:t>
            </a:r>
            <a:r>
              <a:rPr lang="en-US" altLang="zh-CN" sz="2000" i="1" dirty="0">
                <a:ea typeface="宋体" pitchFamily="2" charset="-122"/>
              </a:rPr>
              <a:t>P</a:t>
            </a:r>
            <a:r>
              <a:rPr lang="en-US" altLang="zh-CN" sz="2000" i="1" baseline="-25000" dirty="0">
                <a:ea typeface="宋体" pitchFamily="2" charset="-122"/>
              </a:rPr>
              <a:t>3</a:t>
            </a:r>
            <a:r>
              <a:rPr lang="en-US" altLang="zh-CN" sz="2000" dirty="0">
                <a:ea typeface="宋体" pitchFamily="2" charset="-122"/>
              </a:rPr>
              <a:t>	4.0	1</a:t>
            </a:r>
          </a:p>
          <a:p>
            <a:pPr>
              <a:buNone/>
              <a:tabLst>
                <a:tab pos="1603375" algn="ctr"/>
                <a:tab pos="3254375" algn="ctr"/>
                <a:tab pos="5143500" algn="ctr"/>
              </a:tabLst>
            </a:pPr>
            <a:r>
              <a:rPr lang="en-US" altLang="zh-CN" sz="2000" dirty="0">
                <a:ea typeface="宋体" pitchFamily="2" charset="-122"/>
              </a:rPr>
              <a:t>		 </a:t>
            </a:r>
            <a:r>
              <a:rPr lang="en-US" altLang="zh-CN" sz="2000" i="1" dirty="0">
                <a:ea typeface="宋体" pitchFamily="2" charset="-122"/>
              </a:rPr>
              <a:t>P</a:t>
            </a:r>
            <a:r>
              <a:rPr lang="en-US" altLang="zh-CN" sz="2000" i="1" baseline="-25000" dirty="0">
                <a:ea typeface="宋体" pitchFamily="2" charset="-122"/>
              </a:rPr>
              <a:t>4</a:t>
            </a:r>
            <a:r>
              <a:rPr lang="en-US" altLang="zh-CN" sz="2000" dirty="0">
                <a:ea typeface="宋体" pitchFamily="2" charset="-122"/>
              </a:rPr>
              <a:t>	5.0	4</a:t>
            </a:r>
          </a:p>
          <a:p>
            <a:pPr>
              <a:tabLst>
                <a:tab pos="1603375" algn="ctr"/>
                <a:tab pos="3254375" algn="ctr"/>
                <a:tab pos="5143500" algn="ctr"/>
              </a:tabLst>
            </a:pPr>
            <a:r>
              <a:rPr lang="en-US" altLang="zh-CN" sz="2000" dirty="0">
                <a:ea typeface="宋体" pitchFamily="2" charset="-122"/>
              </a:rPr>
              <a:t>SJF (preemptive)</a:t>
            </a:r>
          </a:p>
          <a:p>
            <a:pPr>
              <a:tabLst>
                <a:tab pos="1603375" algn="ctr"/>
                <a:tab pos="3254375" algn="ctr"/>
                <a:tab pos="5143500" algn="ctr"/>
              </a:tabLst>
            </a:pPr>
            <a:endParaRPr lang="en-US" altLang="zh-CN" sz="2000" dirty="0">
              <a:ea typeface="宋体" pitchFamily="2" charset="-122"/>
            </a:endParaRPr>
          </a:p>
          <a:p>
            <a:pPr>
              <a:tabLst>
                <a:tab pos="1603375" algn="ctr"/>
                <a:tab pos="3254375" algn="ctr"/>
                <a:tab pos="5143500" algn="ctr"/>
              </a:tabLst>
            </a:pPr>
            <a:endParaRPr lang="en-US" altLang="zh-CN" sz="2000" dirty="0">
              <a:ea typeface="宋体" pitchFamily="2" charset="-122"/>
            </a:endParaRPr>
          </a:p>
          <a:p>
            <a:pPr>
              <a:tabLst>
                <a:tab pos="1603375" algn="ctr"/>
                <a:tab pos="3254375" algn="ctr"/>
                <a:tab pos="5143500" algn="ctr"/>
              </a:tabLst>
            </a:pPr>
            <a:endParaRPr lang="en-US" altLang="zh-CN" sz="2000" dirty="0">
              <a:ea typeface="宋体" pitchFamily="2" charset="-122"/>
            </a:endParaRPr>
          </a:p>
          <a:p>
            <a:pPr>
              <a:tabLst>
                <a:tab pos="1603375" algn="ctr"/>
                <a:tab pos="3254375" algn="ctr"/>
                <a:tab pos="5143500" algn="ctr"/>
              </a:tabLst>
            </a:pPr>
            <a:endParaRPr lang="en-US" altLang="zh-CN" sz="2000" dirty="0">
              <a:ea typeface="宋体" pitchFamily="2" charset="-122"/>
            </a:endParaRPr>
          </a:p>
          <a:p>
            <a:pPr>
              <a:tabLst>
                <a:tab pos="1603375" algn="ctr"/>
                <a:tab pos="3254375" algn="ctr"/>
                <a:tab pos="5143500" algn="ctr"/>
              </a:tabLst>
            </a:pPr>
            <a:r>
              <a:rPr lang="en-US" altLang="zh-CN" sz="2000" b="1" dirty="0">
                <a:ea typeface="宋体" pitchFamily="2" charset="-122"/>
              </a:rPr>
              <a:t>Average waiting time </a:t>
            </a:r>
            <a:r>
              <a:rPr lang="en-US" altLang="zh-CN" sz="2000" b="1">
                <a:ea typeface="宋体" pitchFamily="2" charset="-122"/>
              </a:rPr>
              <a:t>= ((11 – 2) + (5 – 4) </a:t>
            </a:r>
            <a:r>
              <a:rPr lang="en-US" altLang="zh-CN" sz="2000" b="1" dirty="0">
                <a:ea typeface="宋体" pitchFamily="2" charset="-122"/>
              </a:rPr>
              <a:t>+ </a:t>
            </a:r>
            <a:r>
              <a:rPr lang="en-US" altLang="zh-CN" sz="2000" b="1">
                <a:ea typeface="宋体" pitchFamily="2" charset="-122"/>
              </a:rPr>
              <a:t>0 + (7 – 5)) / 4 </a:t>
            </a:r>
            <a:r>
              <a:rPr lang="en-US" altLang="zh-CN" sz="2000" b="1" dirty="0">
                <a:ea typeface="宋体" pitchFamily="2" charset="-122"/>
              </a:rPr>
              <a:t>= 3</a:t>
            </a:r>
            <a:endParaRPr lang="en-US" altLang="zh-CN" sz="2000" b="1" i="1" baseline="-25000" dirty="0">
              <a:ea typeface="宋体" pitchFamily="2" charset="-122"/>
            </a:endParaRPr>
          </a:p>
        </p:txBody>
      </p:sp>
      <p:grpSp>
        <p:nvGrpSpPr>
          <p:cNvPr id="33796" name="Group 74"/>
          <p:cNvGrpSpPr>
            <a:grpSpLocks/>
          </p:cNvGrpSpPr>
          <p:nvPr/>
        </p:nvGrpSpPr>
        <p:grpSpPr bwMode="auto">
          <a:xfrm>
            <a:off x="1480038" y="3937489"/>
            <a:ext cx="9475177" cy="1204913"/>
            <a:chOff x="864" y="2364"/>
            <a:chExt cx="3732" cy="759"/>
          </a:xfrm>
        </p:grpSpPr>
        <p:sp>
          <p:nvSpPr>
            <p:cNvPr id="33797" name="Rectangle 37"/>
            <p:cNvSpPr>
              <a:spLocks noChangeArrowheads="1"/>
            </p:cNvSpPr>
            <p:nvPr/>
          </p:nvSpPr>
          <p:spPr bwMode="auto">
            <a:xfrm flipH="1">
              <a:off x="960" y="2373"/>
              <a:ext cx="3504"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endParaRPr kumimoji="0" lang="zh-CN" altLang="en-US" sz="1800">
                <a:ea typeface="宋体" pitchFamily="2" charset="-122"/>
              </a:endParaRPr>
            </a:p>
          </p:txBody>
        </p:sp>
        <p:sp>
          <p:nvSpPr>
            <p:cNvPr id="33798" name="Text Box 38"/>
            <p:cNvSpPr txBox="1">
              <a:spLocks noChangeArrowheads="1"/>
            </p:cNvSpPr>
            <p:nvPr/>
          </p:nvSpPr>
          <p:spPr bwMode="auto">
            <a:xfrm flipH="1">
              <a:off x="1008" y="2412"/>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P</a:t>
              </a:r>
              <a:r>
                <a:rPr kumimoji="0" lang="en-US" altLang="zh-CN" sz="1800" baseline="-25000">
                  <a:ea typeface="宋体" pitchFamily="2" charset="-122"/>
                </a:rPr>
                <a:t>1</a:t>
              </a:r>
              <a:endParaRPr kumimoji="0" lang="en-US" altLang="zh-CN" sz="1800">
                <a:ea typeface="宋体" pitchFamily="2" charset="-122"/>
              </a:endParaRPr>
            </a:p>
          </p:txBody>
        </p:sp>
        <p:sp>
          <p:nvSpPr>
            <p:cNvPr id="33799" name="Text Box 39"/>
            <p:cNvSpPr txBox="1">
              <a:spLocks noChangeArrowheads="1"/>
            </p:cNvSpPr>
            <p:nvPr/>
          </p:nvSpPr>
          <p:spPr bwMode="auto">
            <a:xfrm flipH="1">
              <a:off x="1824" y="2412"/>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P</a:t>
              </a:r>
              <a:r>
                <a:rPr kumimoji="0" lang="en-US" altLang="zh-CN" sz="1800" baseline="-25000">
                  <a:ea typeface="宋体" pitchFamily="2" charset="-122"/>
                </a:rPr>
                <a:t>3</a:t>
              </a:r>
              <a:endParaRPr kumimoji="0" lang="en-US" altLang="zh-CN" sz="1800">
                <a:ea typeface="宋体" pitchFamily="2" charset="-122"/>
              </a:endParaRPr>
            </a:p>
          </p:txBody>
        </p:sp>
        <p:sp>
          <p:nvSpPr>
            <p:cNvPr id="33800" name="Text Box 40"/>
            <p:cNvSpPr txBox="1">
              <a:spLocks noChangeArrowheads="1"/>
            </p:cNvSpPr>
            <p:nvPr/>
          </p:nvSpPr>
          <p:spPr bwMode="auto">
            <a:xfrm flipH="1">
              <a:off x="1488" y="2412"/>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P</a:t>
              </a:r>
              <a:r>
                <a:rPr kumimoji="0" lang="en-US" altLang="zh-CN" sz="1800" baseline="-25000">
                  <a:ea typeface="宋体" pitchFamily="2" charset="-122"/>
                </a:rPr>
                <a:t>2</a:t>
              </a:r>
              <a:endParaRPr kumimoji="0" lang="en-US" altLang="zh-CN" sz="1800">
                <a:ea typeface="宋体" pitchFamily="2" charset="-122"/>
              </a:endParaRPr>
            </a:p>
          </p:txBody>
        </p:sp>
        <p:sp>
          <p:nvSpPr>
            <p:cNvPr id="33801" name="Line 41"/>
            <p:cNvSpPr>
              <a:spLocks noChangeShapeType="1"/>
            </p:cNvSpPr>
            <p:nvPr/>
          </p:nvSpPr>
          <p:spPr bwMode="auto">
            <a:xfrm flipH="1">
              <a:off x="4452" y="27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2" name="Line 42"/>
            <p:cNvSpPr>
              <a:spLocks noChangeShapeType="1"/>
            </p:cNvSpPr>
            <p:nvPr/>
          </p:nvSpPr>
          <p:spPr bwMode="auto">
            <a:xfrm flipH="1">
              <a:off x="960" y="2757"/>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3" name="Line 43"/>
            <p:cNvSpPr>
              <a:spLocks noChangeShapeType="1"/>
            </p:cNvSpPr>
            <p:nvPr/>
          </p:nvSpPr>
          <p:spPr bwMode="auto">
            <a:xfrm flipH="1">
              <a:off x="2688" y="2373"/>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4" name="Line 44"/>
            <p:cNvSpPr>
              <a:spLocks noChangeShapeType="1"/>
            </p:cNvSpPr>
            <p:nvPr/>
          </p:nvSpPr>
          <p:spPr bwMode="auto">
            <a:xfrm flipH="1">
              <a:off x="1344" y="2364"/>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5" name="Line 45"/>
            <p:cNvSpPr>
              <a:spLocks noChangeShapeType="1"/>
            </p:cNvSpPr>
            <p:nvPr/>
          </p:nvSpPr>
          <p:spPr bwMode="auto">
            <a:xfrm flipH="1">
              <a:off x="2400" y="2757"/>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6" name="Text Box 47"/>
            <p:cNvSpPr txBox="1">
              <a:spLocks noChangeArrowheads="1"/>
            </p:cNvSpPr>
            <p:nvPr/>
          </p:nvSpPr>
          <p:spPr bwMode="auto">
            <a:xfrm flipH="1">
              <a:off x="1728" y="289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4</a:t>
              </a:r>
            </a:p>
          </p:txBody>
        </p:sp>
        <p:sp>
          <p:nvSpPr>
            <p:cNvPr id="33807" name="Text Box 48"/>
            <p:cNvSpPr txBox="1">
              <a:spLocks noChangeArrowheads="1"/>
            </p:cNvSpPr>
            <p:nvPr/>
          </p:nvSpPr>
          <p:spPr bwMode="auto">
            <a:xfrm flipH="1">
              <a:off x="1248" y="289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2</a:t>
              </a:r>
            </a:p>
          </p:txBody>
        </p:sp>
        <p:sp>
          <p:nvSpPr>
            <p:cNvPr id="33808" name="Text Box 49"/>
            <p:cNvSpPr txBox="1">
              <a:spLocks noChangeArrowheads="1"/>
            </p:cNvSpPr>
            <p:nvPr/>
          </p:nvSpPr>
          <p:spPr bwMode="auto">
            <a:xfrm flipH="1">
              <a:off x="3312" y="284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11</a:t>
              </a:r>
            </a:p>
          </p:txBody>
        </p:sp>
        <p:sp>
          <p:nvSpPr>
            <p:cNvPr id="33809" name="Text Box 50"/>
            <p:cNvSpPr txBox="1">
              <a:spLocks noChangeArrowheads="1"/>
            </p:cNvSpPr>
            <p:nvPr/>
          </p:nvSpPr>
          <p:spPr bwMode="auto">
            <a:xfrm flipH="1">
              <a:off x="864" y="28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0</a:t>
              </a:r>
            </a:p>
          </p:txBody>
        </p:sp>
        <p:sp>
          <p:nvSpPr>
            <p:cNvPr id="33810" name="Text Box 51"/>
            <p:cNvSpPr txBox="1">
              <a:spLocks noChangeArrowheads="1"/>
            </p:cNvSpPr>
            <p:nvPr/>
          </p:nvSpPr>
          <p:spPr bwMode="auto">
            <a:xfrm flipH="1">
              <a:off x="2976" y="2412"/>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P</a:t>
              </a:r>
              <a:r>
                <a:rPr kumimoji="0" lang="en-US" altLang="zh-CN" sz="1800" baseline="-25000">
                  <a:ea typeface="宋体" pitchFamily="2" charset="-122"/>
                </a:rPr>
                <a:t>4</a:t>
              </a:r>
              <a:endParaRPr kumimoji="0" lang="en-US" altLang="zh-CN" sz="1800">
                <a:ea typeface="宋体" pitchFamily="2" charset="-122"/>
              </a:endParaRPr>
            </a:p>
          </p:txBody>
        </p:sp>
        <p:sp>
          <p:nvSpPr>
            <p:cNvPr id="33811" name="Line 52"/>
            <p:cNvSpPr>
              <a:spLocks noChangeShapeType="1"/>
            </p:cNvSpPr>
            <p:nvPr/>
          </p:nvSpPr>
          <p:spPr bwMode="auto">
            <a:xfrm flipH="1">
              <a:off x="3456" y="2373"/>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2" name="Line 53"/>
            <p:cNvSpPr>
              <a:spLocks noChangeShapeType="1"/>
            </p:cNvSpPr>
            <p:nvPr/>
          </p:nvSpPr>
          <p:spPr bwMode="auto">
            <a:xfrm flipH="1">
              <a:off x="1152"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3" name="Line 54"/>
            <p:cNvSpPr>
              <a:spLocks noChangeShapeType="1"/>
            </p:cNvSpPr>
            <p:nvPr/>
          </p:nvSpPr>
          <p:spPr bwMode="auto">
            <a:xfrm flipH="1">
              <a:off x="1632"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4" name="Line 58"/>
            <p:cNvSpPr>
              <a:spLocks noChangeShapeType="1"/>
            </p:cNvSpPr>
            <p:nvPr/>
          </p:nvSpPr>
          <p:spPr bwMode="auto">
            <a:xfrm flipH="1">
              <a:off x="2688" y="2757"/>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5" name="Text Box 59"/>
            <p:cNvSpPr txBox="1">
              <a:spLocks noChangeArrowheads="1"/>
            </p:cNvSpPr>
            <p:nvPr/>
          </p:nvSpPr>
          <p:spPr bwMode="auto">
            <a:xfrm flipH="1">
              <a:off x="2064" y="289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5</a:t>
              </a:r>
            </a:p>
          </p:txBody>
        </p:sp>
        <p:sp>
          <p:nvSpPr>
            <p:cNvPr id="33816" name="Line 60"/>
            <p:cNvSpPr>
              <a:spLocks noChangeShapeType="1"/>
            </p:cNvSpPr>
            <p:nvPr/>
          </p:nvSpPr>
          <p:spPr bwMode="auto">
            <a:xfrm flipH="1">
              <a:off x="2928"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7" name="Line 61"/>
            <p:cNvSpPr>
              <a:spLocks noChangeShapeType="1"/>
            </p:cNvSpPr>
            <p:nvPr/>
          </p:nvSpPr>
          <p:spPr bwMode="auto">
            <a:xfrm flipH="1">
              <a:off x="3120"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8" name="Line 62"/>
            <p:cNvSpPr>
              <a:spLocks noChangeShapeType="1"/>
            </p:cNvSpPr>
            <p:nvPr/>
          </p:nvSpPr>
          <p:spPr bwMode="auto">
            <a:xfrm flipH="1">
              <a:off x="3312"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9" name="Line 63"/>
            <p:cNvSpPr>
              <a:spLocks noChangeShapeType="1"/>
            </p:cNvSpPr>
            <p:nvPr/>
          </p:nvSpPr>
          <p:spPr bwMode="auto">
            <a:xfrm flipH="1">
              <a:off x="3456" y="2757"/>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0" name="Text Box 64"/>
            <p:cNvSpPr txBox="1">
              <a:spLocks noChangeArrowheads="1"/>
            </p:cNvSpPr>
            <p:nvPr/>
          </p:nvSpPr>
          <p:spPr bwMode="auto">
            <a:xfrm flipH="1">
              <a:off x="2592" y="289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7</a:t>
              </a:r>
            </a:p>
          </p:txBody>
        </p:sp>
        <p:sp>
          <p:nvSpPr>
            <p:cNvPr id="33821" name="Line 65"/>
            <p:cNvSpPr>
              <a:spLocks noChangeShapeType="1"/>
            </p:cNvSpPr>
            <p:nvPr/>
          </p:nvSpPr>
          <p:spPr bwMode="auto">
            <a:xfrm flipH="1">
              <a:off x="3696"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2" name="Line 66"/>
            <p:cNvSpPr>
              <a:spLocks noChangeShapeType="1"/>
            </p:cNvSpPr>
            <p:nvPr/>
          </p:nvSpPr>
          <p:spPr bwMode="auto">
            <a:xfrm flipH="1">
              <a:off x="3888"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3" name="Line 67"/>
            <p:cNvSpPr>
              <a:spLocks noChangeShapeType="1"/>
            </p:cNvSpPr>
            <p:nvPr/>
          </p:nvSpPr>
          <p:spPr bwMode="auto">
            <a:xfrm flipH="1">
              <a:off x="4080"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4" name="Line 68"/>
            <p:cNvSpPr>
              <a:spLocks noChangeShapeType="1"/>
            </p:cNvSpPr>
            <p:nvPr/>
          </p:nvSpPr>
          <p:spPr bwMode="auto">
            <a:xfrm flipH="1">
              <a:off x="1824" y="2364"/>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5" name="Line 69"/>
            <p:cNvSpPr>
              <a:spLocks noChangeShapeType="1"/>
            </p:cNvSpPr>
            <p:nvPr/>
          </p:nvSpPr>
          <p:spPr bwMode="auto">
            <a:xfrm flipH="1">
              <a:off x="2160" y="2364"/>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6" name="Text Box 70"/>
            <p:cNvSpPr txBox="1">
              <a:spLocks noChangeArrowheads="1"/>
            </p:cNvSpPr>
            <p:nvPr/>
          </p:nvSpPr>
          <p:spPr bwMode="auto">
            <a:xfrm flipH="1">
              <a:off x="2256" y="2412"/>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P</a:t>
              </a:r>
              <a:r>
                <a:rPr kumimoji="0" lang="en-US" altLang="zh-CN" sz="1800" baseline="-25000">
                  <a:ea typeface="宋体" pitchFamily="2" charset="-122"/>
                </a:rPr>
                <a:t>2</a:t>
              </a:r>
              <a:endParaRPr kumimoji="0" lang="en-US" altLang="zh-CN" sz="1800">
                <a:ea typeface="宋体" pitchFamily="2" charset="-122"/>
              </a:endParaRPr>
            </a:p>
          </p:txBody>
        </p:sp>
        <p:sp>
          <p:nvSpPr>
            <p:cNvPr id="33827" name="Text Box 71"/>
            <p:cNvSpPr txBox="1">
              <a:spLocks noChangeArrowheads="1"/>
            </p:cNvSpPr>
            <p:nvPr/>
          </p:nvSpPr>
          <p:spPr bwMode="auto">
            <a:xfrm flipH="1">
              <a:off x="3840" y="2412"/>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P</a:t>
              </a:r>
              <a:r>
                <a:rPr kumimoji="0" lang="en-US" altLang="zh-CN" sz="1800" baseline="-25000">
                  <a:ea typeface="宋体" pitchFamily="2" charset="-122"/>
                </a:rPr>
                <a:t>1</a:t>
              </a:r>
              <a:endParaRPr kumimoji="0" lang="en-US" altLang="zh-CN" sz="1800">
                <a:ea typeface="宋体" pitchFamily="2" charset="-122"/>
              </a:endParaRPr>
            </a:p>
          </p:txBody>
        </p:sp>
        <p:sp>
          <p:nvSpPr>
            <p:cNvPr id="33828" name="Line 72"/>
            <p:cNvSpPr>
              <a:spLocks noChangeShapeType="1"/>
            </p:cNvSpPr>
            <p:nvPr/>
          </p:nvSpPr>
          <p:spPr bwMode="auto">
            <a:xfrm flipH="1">
              <a:off x="4272"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9" name="Text Box 73"/>
            <p:cNvSpPr txBox="1">
              <a:spLocks noChangeArrowheads="1"/>
            </p:cNvSpPr>
            <p:nvPr/>
          </p:nvSpPr>
          <p:spPr bwMode="auto">
            <a:xfrm flipH="1">
              <a:off x="4320" y="284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16</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id="{5A9E8B4F-8B4D-43E4-999E-BBFC90036FFC}"/>
              </a:ext>
            </a:extLst>
          </p:cNvPr>
          <p:cNvSpPr>
            <a:spLocks noGrp="1" noChangeArrowheads="1"/>
          </p:cNvSpPr>
          <p:nvPr>
            <p:ph type="title"/>
          </p:nvPr>
        </p:nvSpPr>
        <p:spPr>
          <a:xfrm>
            <a:off x="2212848" y="-76200"/>
            <a:ext cx="8503920" cy="844550"/>
          </a:xfrm>
        </p:spPr>
        <p:txBody>
          <a:bodyPr/>
          <a:lstStyle/>
          <a:p>
            <a:pPr>
              <a:defRPr/>
            </a:pPr>
            <a:r>
              <a:rPr lang="en-US" altLang="zh-CN" dirty="0">
                <a:ea typeface="宋体" charset="-122"/>
              </a:rPr>
              <a:t>Determining Length of Next CPU Burst</a:t>
            </a:r>
          </a:p>
        </p:txBody>
      </p:sp>
      <p:sp>
        <p:nvSpPr>
          <p:cNvPr id="35843" name="Rectangle 3"/>
          <p:cNvSpPr>
            <a:spLocks noGrp="1" noChangeArrowheads="1"/>
          </p:cNvSpPr>
          <p:nvPr>
            <p:ph type="body" idx="1"/>
          </p:nvPr>
        </p:nvSpPr>
        <p:spPr>
          <a:xfrm>
            <a:off x="1960685" y="1233489"/>
            <a:ext cx="9621714" cy="4626984"/>
          </a:xfrm>
        </p:spPr>
        <p:txBody>
          <a:bodyPr/>
          <a:lstStyle/>
          <a:p>
            <a:r>
              <a:rPr lang="en-US" altLang="zh-CN" sz="2400" dirty="0">
                <a:ea typeface="宋体" pitchFamily="2" charset="-122"/>
              </a:rPr>
              <a:t>Can only estimate the length</a:t>
            </a:r>
          </a:p>
          <a:p>
            <a:r>
              <a:rPr lang="en-US" altLang="zh-CN" sz="2400" dirty="0">
                <a:ea typeface="宋体" pitchFamily="2" charset="-122"/>
              </a:rPr>
              <a:t>Can be done by using the length of previous CPU bursts, using exponential averaging</a:t>
            </a:r>
          </a:p>
          <a:p>
            <a:pPr lvl="1">
              <a:buFont typeface="Monotype Sorts" pitchFamily="-84" charset="2"/>
              <a:buNone/>
            </a:pPr>
            <a:endParaRPr lang="en-US" altLang="zh-CN" sz="2000" dirty="0">
              <a:ea typeface="宋体" pitchFamily="2" charset="-122"/>
            </a:endParaRPr>
          </a:p>
          <a:p>
            <a:pPr lvl="1">
              <a:buFont typeface="Monotype Sorts" pitchFamily="-84" charset="2"/>
              <a:buNone/>
            </a:pPr>
            <a:endParaRPr lang="en-US" altLang="zh-CN" sz="2000" dirty="0">
              <a:ea typeface="宋体" pitchFamily="2" charset="-122"/>
            </a:endParaRPr>
          </a:p>
        </p:txBody>
      </p:sp>
      <p:graphicFrame>
        <p:nvGraphicFramePr>
          <p:cNvPr id="35844" name="Object 4"/>
          <p:cNvGraphicFramePr>
            <a:graphicFrameLocks noChangeAspect="1"/>
          </p:cNvGraphicFramePr>
          <p:nvPr>
            <p:extLst>
              <p:ext uri="{D42A27DB-BD31-4B8C-83A1-F6EECF244321}">
                <p14:modId xmlns:p14="http://schemas.microsoft.com/office/powerpoint/2010/main" val="1222104273"/>
              </p:ext>
            </p:extLst>
          </p:nvPr>
        </p:nvGraphicFramePr>
        <p:xfrm>
          <a:off x="3202843" y="2770554"/>
          <a:ext cx="6400800" cy="1778000"/>
        </p:xfrm>
        <a:graphic>
          <a:graphicData uri="http://schemas.openxmlformats.org/presentationml/2006/ole">
            <mc:AlternateContent xmlns:mc="http://schemas.openxmlformats.org/markup-compatibility/2006">
              <mc:Choice xmlns:v="urn:schemas-microsoft-com:vml" Requires="v">
                <p:oleObj spid="_x0000_s1105" name="Equation" r:id="rId4" imgW="6400800" imgH="1778000" progId="Equation.3">
                  <p:embed/>
                </p:oleObj>
              </mc:Choice>
              <mc:Fallback>
                <p:oleObj name="Equation" r:id="rId4" imgW="6400800" imgH="1778000" progId="Equation.3">
                  <p:embed/>
                  <p:pic>
                    <p:nvPicPr>
                      <p:cNvPr id="3584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2843" y="2770554"/>
                        <a:ext cx="6400800" cy="1778000"/>
                      </a:xfrm>
                      <a:prstGeom prst="rect">
                        <a:avLst/>
                      </a:prstGeom>
                      <a:noFill/>
                      <a:ln>
                        <a:noFill/>
                      </a:ln>
                      <a:effectLst/>
                      <a:extLst/>
                    </p:spPr>
                  </p:pic>
                </p:oleObj>
              </mc:Fallback>
            </mc:AlternateContent>
          </a:graphicData>
        </a:graphic>
      </p:graphicFrame>
      <mc:AlternateContent xmlns:mc="http://schemas.openxmlformats.org/markup-compatibility/2006" xmlns:a14="http://schemas.microsoft.com/office/drawing/2010/main">
        <mc:Choice Requires="a14">
          <p:sp>
            <p:nvSpPr>
              <p:cNvPr id="35845" name="Object 5"/>
              <p:cNvSpPr txBox="1"/>
              <p:nvPr/>
            </p:nvSpPr>
            <p:spPr bwMode="auto">
              <a:xfrm>
                <a:off x="4730139" y="4132384"/>
                <a:ext cx="3525838" cy="589084"/>
              </a:xfrm>
              <a:prstGeom prst="rect">
                <a:avLst/>
              </a:prstGeom>
              <a:noFill/>
              <a:ln>
                <a:noFill/>
              </a:ln>
              <a:effectLst/>
              <a:ex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𝜏</m:t>
                          </m:r>
                        </m:e>
                        <m:sub>
                          <m:r>
                            <a:rPr lang="zh-CN" altLang="en-US" sz="2400" i="1">
                              <a:solidFill>
                                <a:srgbClr val="000000"/>
                              </a:solidFill>
                              <a:latin typeface="Cambria Math" panose="02040503050406030204" pitchFamily="18" charset="0"/>
                            </a:rPr>
                            <m:t>𝑛</m:t>
                          </m:r>
                          <m:r>
                            <a:rPr lang="en-US" altLang="zh-CN" sz="2400" b="0" i="1" smtClean="0">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𝛼</m:t>
                      </m:r>
                      <m:r>
                        <a:rPr lang="zh-CN" altLang="en-US" sz="2400" i="0">
                          <a:solidFill>
                            <a:srgbClr val="000000"/>
                          </a:solidFill>
                          <a:latin typeface="Cambria Math" panose="02040503050406030204" pitchFamily="18" charset="0"/>
                        </a:rPr>
                        <m:t> </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𝑡</m:t>
                          </m:r>
                        </m:e>
                        <m:sub>
                          <m:r>
                            <a:rPr lang="zh-CN" altLang="en-US" sz="2400" i="1">
                              <a:solidFill>
                                <a:srgbClr val="000000"/>
                              </a:solidFill>
                              <a:latin typeface="Cambria Math" panose="02040503050406030204" pitchFamily="18" charset="0"/>
                            </a:rPr>
                            <m:t>𝑛</m:t>
                          </m:r>
                        </m:sub>
                      </m:sSub>
                      <m:r>
                        <a:rPr lang="zh-CN" altLang="en-US" sz="2400" i="1">
                          <a:solidFill>
                            <a:srgbClr val="000000"/>
                          </a:solidFill>
                          <a:latin typeface="Cambria Math" panose="02040503050406030204" pitchFamily="18" charset="0"/>
                        </a:rPr>
                        <m:t>+</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𝛼</m:t>
                          </m:r>
                        </m:e>
                      </m:d>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𝜏</m:t>
                          </m:r>
                        </m:e>
                        <m:sub>
                          <m:r>
                            <a:rPr lang="zh-CN" altLang="en-US" sz="2400" i="1">
                              <a:solidFill>
                                <a:srgbClr val="000000"/>
                              </a:solidFill>
                              <a:latin typeface="Cambria Math" panose="02040503050406030204" pitchFamily="18" charset="0"/>
                            </a:rPr>
                            <m:t>𝑛</m:t>
                          </m:r>
                        </m:sub>
                      </m:sSub>
                    </m:oMath>
                  </m:oMathPara>
                </a14:m>
                <a:endParaRPr lang="zh-CN" altLang="en-US" sz="2400"/>
              </a:p>
            </p:txBody>
          </p:sp>
        </mc:Choice>
        <mc:Fallback xmlns="">
          <p:sp>
            <p:nvSpPr>
              <p:cNvPr id="35845" name="Object 5"/>
              <p:cNvSpPr txBox="1">
                <a:spLocks noRot="1" noChangeAspect="1" noMove="1" noResize="1" noEditPoints="1" noAdjustHandles="1" noChangeArrowheads="1" noChangeShapeType="1" noTextEdit="1"/>
              </p:cNvSpPr>
              <p:nvPr/>
            </p:nvSpPr>
            <p:spPr bwMode="auto">
              <a:xfrm>
                <a:off x="4730139" y="4132384"/>
                <a:ext cx="3525838" cy="589084"/>
              </a:xfrm>
              <a:prstGeom prst="rect">
                <a:avLst/>
              </a:prstGeom>
              <a:blipFill>
                <a:blip r:embed="rId6"/>
                <a:stretch>
                  <a:fillRect/>
                </a:stretch>
              </a:blipFill>
              <a:ln>
                <a:noFill/>
              </a:ln>
              <a:effectLst/>
              <a:extLst/>
            </p:spPr>
            <p:txBody>
              <a:bodyPr/>
              <a:lstStyle/>
              <a:p>
                <a:r>
                  <a:rPr lang="zh-CN"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C1D811DB-67EB-4318-8FC7-691FDB530AE9}"/>
              </a:ext>
            </a:extLst>
          </p:cNvPr>
          <p:cNvSpPr>
            <a:spLocks noGrp="1" noChangeArrowheads="1"/>
          </p:cNvSpPr>
          <p:nvPr>
            <p:ph type="title"/>
          </p:nvPr>
        </p:nvSpPr>
        <p:spPr>
          <a:xfrm>
            <a:off x="1767254" y="0"/>
            <a:ext cx="9179169" cy="844550"/>
          </a:xfrm>
        </p:spPr>
        <p:txBody>
          <a:bodyPr/>
          <a:lstStyle/>
          <a:p>
            <a:pPr>
              <a:defRPr/>
            </a:pPr>
            <a:r>
              <a:rPr lang="en-US" altLang="zh-CN" sz="2800" dirty="0">
                <a:ea typeface="宋体" charset="-122"/>
              </a:rPr>
              <a:t>Prediction of the Length of the Next CPU Burst</a:t>
            </a:r>
          </a:p>
        </p:txBody>
      </p:sp>
      <p:pic>
        <p:nvPicPr>
          <p:cNvPr id="3" name="图片 2">
            <a:extLst>
              <a:ext uri="{FF2B5EF4-FFF2-40B4-BE49-F238E27FC236}">
                <a16:creationId xmlns:a16="http://schemas.microsoft.com/office/drawing/2014/main" id="{037E06CD-790F-465A-832A-F6D40091FB45}"/>
              </a:ext>
            </a:extLst>
          </p:cNvPr>
          <p:cNvPicPr>
            <a:picLocks noChangeAspect="1"/>
          </p:cNvPicPr>
          <p:nvPr/>
        </p:nvPicPr>
        <p:blipFill>
          <a:blip r:embed="rId3"/>
          <a:stretch>
            <a:fillRect/>
          </a:stretch>
        </p:blipFill>
        <p:spPr>
          <a:xfrm>
            <a:off x="2700682" y="1052272"/>
            <a:ext cx="7454433" cy="541007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B76365F4-7580-4BA0-A2CA-B7A43734C3A7}"/>
              </a:ext>
            </a:extLst>
          </p:cNvPr>
          <p:cNvSpPr>
            <a:spLocks noGrp="1" noChangeArrowheads="1"/>
          </p:cNvSpPr>
          <p:nvPr>
            <p:ph type="title"/>
          </p:nvPr>
        </p:nvSpPr>
        <p:spPr/>
        <p:txBody>
          <a:bodyPr/>
          <a:lstStyle/>
          <a:p>
            <a:pPr>
              <a:defRPr/>
            </a:pPr>
            <a:r>
              <a:rPr lang="en-US" altLang="zh-CN">
                <a:ea typeface="宋体" charset="-122"/>
              </a:rPr>
              <a:t>Examples of Exponential Averaging</a:t>
            </a:r>
          </a:p>
        </p:txBody>
      </p:sp>
      <p:sp>
        <p:nvSpPr>
          <p:cNvPr id="39939" name="Rectangle 3"/>
          <p:cNvSpPr>
            <a:spLocks noGrp="1" noChangeArrowheads="1"/>
          </p:cNvSpPr>
          <p:nvPr>
            <p:ph type="body" idx="1"/>
          </p:nvPr>
        </p:nvSpPr>
        <p:spPr>
          <a:xfrm>
            <a:off x="2180968" y="1233488"/>
            <a:ext cx="9401431" cy="5173489"/>
          </a:xfrm>
        </p:spPr>
        <p:txBody>
          <a:bodyPr/>
          <a:lstStyle/>
          <a:p>
            <a:pPr>
              <a:lnSpc>
                <a:spcPct val="90000"/>
              </a:lnSpc>
            </a:pPr>
            <a:r>
              <a:rPr lang="en-US" altLang="zh-CN" sz="2000" dirty="0">
                <a:ea typeface="宋体" pitchFamily="2" charset="-122"/>
                <a:sym typeface="Symbol" pitchFamily="18" charset="2"/>
              </a:rPr>
              <a:t> = 0</a:t>
            </a:r>
          </a:p>
          <a:p>
            <a:pPr lvl="1">
              <a:lnSpc>
                <a:spcPct val="90000"/>
              </a:lnSpc>
            </a:pPr>
            <a:r>
              <a:rPr lang="en-US" altLang="zh-CN" sz="2000" dirty="0">
                <a:ea typeface="宋体" pitchFamily="2" charset="-122"/>
                <a:sym typeface="Symbol" pitchFamily="18" charset="2"/>
              </a:rPr>
              <a:t></a:t>
            </a:r>
            <a:r>
              <a:rPr lang="en-US" altLang="zh-CN" sz="2000" baseline="-25000" dirty="0">
                <a:ea typeface="宋体" pitchFamily="2" charset="-122"/>
                <a:sym typeface="Symbol" pitchFamily="18" charset="2"/>
              </a:rPr>
              <a:t>n+1</a:t>
            </a:r>
            <a:r>
              <a:rPr lang="en-US" altLang="zh-CN" sz="2000" dirty="0">
                <a:ea typeface="宋体" pitchFamily="2" charset="-122"/>
                <a:sym typeface="Symbol" pitchFamily="18" charset="2"/>
              </a:rPr>
              <a:t> = </a:t>
            </a:r>
            <a:r>
              <a:rPr lang="en-US" altLang="zh-CN" sz="2000" baseline="-25000" dirty="0">
                <a:ea typeface="宋体" pitchFamily="2" charset="-122"/>
                <a:sym typeface="Symbol" pitchFamily="18" charset="2"/>
              </a:rPr>
              <a:t>n</a:t>
            </a:r>
          </a:p>
          <a:p>
            <a:pPr lvl="1">
              <a:lnSpc>
                <a:spcPct val="90000"/>
              </a:lnSpc>
            </a:pPr>
            <a:r>
              <a:rPr lang="en-US" altLang="zh-CN" sz="2000" dirty="0">
                <a:ea typeface="宋体" pitchFamily="2" charset="-122"/>
                <a:sym typeface="Symbol" pitchFamily="18" charset="2"/>
              </a:rPr>
              <a:t>Recent history does not count</a:t>
            </a:r>
          </a:p>
          <a:p>
            <a:pPr>
              <a:lnSpc>
                <a:spcPct val="90000"/>
              </a:lnSpc>
            </a:pPr>
            <a:r>
              <a:rPr lang="en-US" altLang="zh-CN" sz="2000" dirty="0">
                <a:ea typeface="宋体" pitchFamily="2" charset="-122"/>
                <a:sym typeface="Symbol" pitchFamily="18" charset="2"/>
              </a:rPr>
              <a:t> = 1</a:t>
            </a:r>
          </a:p>
          <a:p>
            <a:pPr lvl="1">
              <a:lnSpc>
                <a:spcPct val="90000"/>
              </a:lnSpc>
            </a:pPr>
            <a:r>
              <a:rPr lang="en-US" altLang="zh-CN" sz="2000" dirty="0">
                <a:ea typeface="宋体" pitchFamily="2" charset="-122"/>
                <a:sym typeface="Symbol" pitchFamily="18" charset="2"/>
              </a:rPr>
              <a:t> </a:t>
            </a:r>
            <a:r>
              <a:rPr lang="en-US" altLang="zh-CN" sz="2000" baseline="-25000" dirty="0">
                <a:ea typeface="宋体" pitchFamily="2" charset="-122"/>
                <a:sym typeface="Symbol" pitchFamily="18" charset="2"/>
              </a:rPr>
              <a:t>n+1</a:t>
            </a:r>
            <a:r>
              <a:rPr lang="en-US" altLang="zh-CN" sz="2000" dirty="0">
                <a:ea typeface="宋体" pitchFamily="2" charset="-122"/>
                <a:sym typeface="Symbol" pitchFamily="18" charset="2"/>
              </a:rPr>
              <a:t> = </a:t>
            </a:r>
            <a:r>
              <a:rPr lang="en-US" altLang="zh-CN" sz="2000" i="1" dirty="0" err="1">
                <a:ea typeface="宋体" pitchFamily="2" charset="-122"/>
                <a:sym typeface="Symbol" pitchFamily="18" charset="2"/>
              </a:rPr>
              <a:t>t</a:t>
            </a:r>
            <a:r>
              <a:rPr lang="en-US" altLang="zh-CN" sz="2000" baseline="-25000" dirty="0" err="1">
                <a:ea typeface="宋体" pitchFamily="2" charset="-122"/>
                <a:sym typeface="Symbol" pitchFamily="18" charset="2"/>
              </a:rPr>
              <a:t>n</a:t>
            </a:r>
            <a:endParaRPr lang="en-US" altLang="zh-CN" sz="2000" baseline="-25000" dirty="0">
              <a:ea typeface="宋体" pitchFamily="2" charset="-122"/>
              <a:sym typeface="Symbol" pitchFamily="18" charset="2"/>
            </a:endParaRPr>
          </a:p>
          <a:p>
            <a:pPr lvl="1">
              <a:lnSpc>
                <a:spcPct val="90000"/>
              </a:lnSpc>
            </a:pPr>
            <a:r>
              <a:rPr lang="en-US" altLang="zh-CN" sz="2000" dirty="0">
                <a:ea typeface="宋体" pitchFamily="2" charset="-122"/>
                <a:sym typeface="Symbol" pitchFamily="18" charset="2"/>
              </a:rPr>
              <a:t>Only the actual last CPU burst counts</a:t>
            </a:r>
          </a:p>
          <a:p>
            <a:pPr>
              <a:lnSpc>
                <a:spcPct val="90000"/>
              </a:lnSpc>
            </a:pPr>
            <a:r>
              <a:rPr lang="en-US" altLang="zh-CN" sz="2000" dirty="0">
                <a:ea typeface="宋体" pitchFamily="2" charset="-122"/>
                <a:sym typeface="Symbol" pitchFamily="18" charset="2"/>
              </a:rPr>
              <a:t>If we expand the formula, we get:</a:t>
            </a:r>
          </a:p>
          <a:p>
            <a:pPr lvl="2">
              <a:lnSpc>
                <a:spcPct val="90000"/>
              </a:lnSpc>
              <a:buFont typeface="Webdings" pitchFamily="18" charset="2"/>
              <a:buNone/>
            </a:pPr>
            <a:r>
              <a:rPr lang="en-US" altLang="zh-CN" sz="2000" dirty="0">
                <a:ea typeface="宋体" pitchFamily="2" charset="-122"/>
                <a:sym typeface="Symbol" pitchFamily="18" charset="2"/>
              </a:rPr>
              <a:t></a:t>
            </a:r>
            <a:r>
              <a:rPr lang="en-US" altLang="zh-CN" sz="2000" i="1" baseline="-25000" dirty="0">
                <a:ea typeface="宋体" pitchFamily="2" charset="-122"/>
                <a:sym typeface="Symbol" pitchFamily="18" charset="2"/>
              </a:rPr>
              <a:t>n</a:t>
            </a:r>
            <a:r>
              <a:rPr lang="en-US" altLang="zh-CN" sz="2000" baseline="-25000" dirty="0">
                <a:ea typeface="宋体" pitchFamily="2" charset="-122"/>
                <a:sym typeface="Symbol" pitchFamily="18" charset="2"/>
              </a:rPr>
              <a:t>+1</a:t>
            </a:r>
            <a:r>
              <a:rPr lang="en-US" altLang="zh-CN" sz="2000" dirty="0">
                <a:ea typeface="宋体" pitchFamily="2" charset="-122"/>
                <a:sym typeface="Symbol" pitchFamily="18" charset="2"/>
              </a:rPr>
              <a:t> =  </a:t>
            </a:r>
            <a:r>
              <a:rPr lang="en-US" altLang="zh-CN" sz="2000" dirty="0" err="1">
                <a:ea typeface="宋体" pitchFamily="2" charset="-122"/>
                <a:sym typeface="Symbol" pitchFamily="18" charset="2"/>
              </a:rPr>
              <a:t>t</a:t>
            </a:r>
            <a:r>
              <a:rPr lang="en-US" altLang="zh-CN" sz="2000" i="1" baseline="-25000" dirty="0" err="1">
                <a:ea typeface="宋体" pitchFamily="2" charset="-122"/>
                <a:sym typeface="Symbol" pitchFamily="18" charset="2"/>
              </a:rPr>
              <a:t>n</a:t>
            </a:r>
            <a:r>
              <a:rPr lang="en-US" altLang="zh-CN" sz="2000" i="1" baseline="-25000" dirty="0">
                <a:ea typeface="宋体" pitchFamily="2" charset="-122"/>
                <a:sym typeface="Symbol" pitchFamily="18" charset="2"/>
              </a:rPr>
              <a:t>  </a:t>
            </a:r>
            <a:r>
              <a:rPr lang="en-US" altLang="zh-CN" sz="2000" dirty="0">
                <a:ea typeface="宋体" pitchFamily="2" charset="-122"/>
                <a:sym typeface="Symbol" pitchFamily="18" charset="2"/>
              </a:rPr>
              <a:t>+ (1</a:t>
            </a:r>
            <a:r>
              <a:rPr lang="en-US" altLang="zh-CN" sz="2000" i="1" dirty="0">
                <a:ea typeface="宋体" pitchFamily="2" charset="-122"/>
                <a:sym typeface="Symbol" pitchFamily="18" charset="2"/>
              </a:rPr>
              <a:t> - </a:t>
            </a:r>
            <a:r>
              <a:rPr lang="en-US" altLang="zh-CN" sz="2000" dirty="0">
                <a:ea typeface="宋体" pitchFamily="2" charset="-122"/>
                <a:sym typeface="Symbol" pitchFamily="18" charset="2"/>
              </a:rPr>
              <a:t></a:t>
            </a:r>
            <a:r>
              <a:rPr lang="en-US" altLang="zh-CN" sz="2000" i="1" dirty="0">
                <a:ea typeface="宋体" pitchFamily="2" charset="-122"/>
                <a:sym typeface="Symbol" pitchFamily="18" charset="2"/>
              </a:rPr>
              <a:t>)</a:t>
            </a:r>
            <a:r>
              <a:rPr lang="en-US" altLang="zh-CN" sz="2000" dirty="0">
                <a:ea typeface="宋体" pitchFamily="2" charset="-122"/>
                <a:sym typeface="Symbol" pitchFamily="18" charset="2"/>
              </a:rPr>
              <a:t> </a:t>
            </a:r>
            <a:r>
              <a:rPr lang="en-US" altLang="zh-CN" sz="2000" i="1" dirty="0">
                <a:ea typeface="宋体" pitchFamily="2" charset="-122"/>
                <a:sym typeface="Symbol" pitchFamily="18" charset="2"/>
              </a:rPr>
              <a:t>t</a:t>
            </a:r>
            <a:r>
              <a:rPr lang="en-US" altLang="zh-CN" sz="2000" i="1" baseline="-25000" dirty="0">
                <a:ea typeface="宋体" pitchFamily="2" charset="-122"/>
                <a:sym typeface="Symbol" pitchFamily="18" charset="2"/>
              </a:rPr>
              <a:t>n-1</a:t>
            </a:r>
            <a:r>
              <a:rPr lang="en-US" altLang="zh-CN" sz="2000" i="1" dirty="0">
                <a:ea typeface="宋体" pitchFamily="2" charset="-122"/>
                <a:sym typeface="Symbol" pitchFamily="18" charset="2"/>
              </a:rPr>
              <a:t>  </a:t>
            </a:r>
            <a:r>
              <a:rPr lang="en-US" altLang="zh-CN" sz="2000" dirty="0">
                <a:ea typeface="宋体" pitchFamily="2" charset="-122"/>
                <a:sym typeface="Symbol" pitchFamily="18" charset="2"/>
              </a:rPr>
              <a:t>+ …</a:t>
            </a:r>
          </a:p>
          <a:p>
            <a:pPr lvl="2">
              <a:lnSpc>
                <a:spcPct val="90000"/>
              </a:lnSpc>
              <a:buFont typeface="Webdings" pitchFamily="18" charset="2"/>
              <a:buNone/>
            </a:pPr>
            <a:r>
              <a:rPr lang="en-US" altLang="zh-CN" sz="2000" dirty="0">
                <a:ea typeface="宋体" pitchFamily="2" charset="-122"/>
                <a:sym typeface="Symbol" pitchFamily="18" charset="2"/>
              </a:rPr>
              <a:t>                 </a:t>
            </a:r>
            <a:r>
              <a:rPr lang="en-US" altLang="zh-CN" sz="2000" i="1" dirty="0">
                <a:ea typeface="宋体" pitchFamily="2" charset="-122"/>
                <a:sym typeface="Symbol" pitchFamily="18" charset="2"/>
              </a:rPr>
              <a:t>+ (</a:t>
            </a:r>
            <a:r>
              <a:rPr lang="en-US" altLang="zh-CN" sz="2000" dirty="0">
                <a:ea typeface="宋体" pitchFamily="2" charset="-122"/>
                <a:sym typeface="Symbol" pitchFamily="18" charset="2"/>
              </a:rPr>
              <a:t>1 -  </a:t>
            </a:r>
            <a:r>
              <a:rPr lang="en-US" altLang="zh-CN" sz="2000" i="1" dirty="0">
                <a:ea typeface="宋体" pitchFamily="2" charset="-122"/>
                <a:sym typeface="Symbol" pitchFamily="18" charset="2"/>
              </a:rPr>
              <a:t>)</a:t>
            </a:r>
            <a:r>
              <a:rPr lang="en-US" altLang="zh-CN" sz="2000" i="1" baseline="30000" dirty="0">
                <a:ea typeface="宋体" pitchFamily="2" charset="-122"/>
                <a:sym typeface="Symbol" pitchFamily="18" charset="2"/>
              </a:rPr>
              <a:t>j</a:t>
            </a:r>
            <a:r>
              <a:rPr lang="en-US" altLang="zh-CN" sz="2000" baseline="30000" dirty="0">
                <a:ea typeface="宋体" pitchFamily="2" charset="-122"/>
                <a:sym typeface="Symbol" pitchFamily="18" charset="2"/>
              </a:rPr>
              <a:t> </a:t>
            </a:r>
            <a:r>
              <a:rPr lang="en-US" altLang="zh-CN" sz="2000" dirty="0">
                <a:ea typeface="宋体" pitchFamily="2" charset="-122"/>
                <a:sym typeface="Symbol" pitchFamily="18" charset="2"/>
              </a:rPr>
              <a:t> </a:t>
            </a:r>
            <a:r>
              <a:rPr lang="en-US" altLang="zh-CN" sz="2000" i="1" dirty="0" err="1">
                <a:ea typeface="宋体" pitchFamily="2" charset="-122"/>
                <a:sym typeface="Symbol" pitchFamily="18" charset="2"/>
              </a:rPr>
              <a:t>t</a:t>
            </a:r>
            <a:r>
              <a:rPr lang="en-US" altLang="zh-CN" sz="2000" i="1" baseline="-25000" dirty="0" err="1">
                <a:ea typeface="宋体" pitchFamily="2" charset="-122"/>
                <a:sym typeface="Symbol" pitchFamily="18" charset="2"/>
              </a:rPr>
              <a:t>n</a:t>
            </a:r>
            <a:r>
              <a:rPr lang="en-US" altLang="zh-CN" sz="2000" i="1" baseline="-25000" dirty="0">
                <a:ea typeface="宋体" pitchFamily="2" charset="-122"/>
                <a:sym typeface="Symbol" pitchFamily="18" charset="2"/>
              </a:rPr>
              <a:t>-j</a:t>
            </a:r>
            <a:r>
              <a:rPr lang="en-US" altLang="zh-CN" sz="2000" dirty="0">
                <a:ea typeface="宋体" pitchFamily="2" charset="-122"/>
                <a:sym typeface="Symbol" pitchFamily="18" charset="2"/>
              </a:rPr>
              <a:t>  + …</a:t>
            </a:r>
          </a:p>
          <a:p>
            <a:pPr lvl="2">
              <a:lnSpc>
                <a:spcPct val="90000"/>
              </a:lnSpc>
              <a:buFont typeface="Webdings" pitchFamily="18" charset="2"/>
              <a:buNone/>
            </a:pPr>
            <a:r>
              <a:rPr lang="en-US" altLang="zh-CN" sz="2000" dirty="0">
                <a:ea typeface="宋体" pitchFamily="2" charset="-122"/>
                <a:sym typeface="Symbol" pitchFamily="18" charset="2"/>
              </a:rPr>
              <a:t>                 </a:t>
            </a:r>
            <a:r>
              <a:rPr lang="en-US" altLang="zh-CN" sz="2000" i="1" dirty="0">
                <a:ea typeface="宋体" pitchFamily="2" charset="-122"/>
                <a:sym typeface="Symbol" pitchFamily="18" charset="2"/>
              </a:rPr>
              <a:t>+ (</a:t>
            </a:r>
            <a:r>
              <a:rPr lang="en-US" altLang="zh-CN" sz="2000" dirty="0">
                <a:ea typeface="宋体" pitchFamily="2" charset="-122"/>
                <a:sym typeface="Symbol" pitchFamily="18" charset="2"/>
              </a:rPr>
              <a:t>1 -  </a:t>
            </a:r>
            <a:r>
              <a:rPr lang="en-US" altLang="zh-CN" sz="2000" i="1" dirty="0">
                <a:ea typeface="宋体" pitchFamily="2" charset="-122"/>
                <a:sym typeface="Symbol" pitchFamily="18" charset="2"/>
              </a:rPr>
              <a:t>)</a:t>
            </a:r>
            <a:r>
              <a:rPr lang="en-US" altLang="zh-CN" sz="2000" i="1" baseline="30000" dirty="0">
                <a:ea typeface="宋体" pitchFamily="2" charset="-122"/>
                <a:sym typeface="Symbol" pitchFamily="18" charset="2"/>
              </a:rPr>
              <a:t>n</a:t>
            </a:r>
            <a:r>
              <a:rPr lang="en-US" altLang="zh-CN" sz="2000" baseline="30000" dirty="0">
                <a:ea typeface="宋体" pitchFamily="2" charset="-122"/>
                <a:sym typeface="Symbol" pitchFamily="18" charset="2"/>
              </a:rPr>
              <a:t> +1 </a:t>
            </a:r>
            <a:r>
              <a:rPr lang="en-US" altLang="zh-CN" sz="2000" dirty="0">
                <a:ea typeface="宋体" pitchFamily="2" charset="-122"/>
                <a:sym typeface="Symbol" pitchFamily="18" charset="2"/>
              </a:rPr>
              <a:t></a:t>
            </a:r>
            <a:r>
              <a:rPr lang="en-US" altLang="zh-CN" sz="2000" baseline="-25000" dirty="0">
                <a:ea typeface="宋体" pitchFamily="2" charset="-122"/>
                <a:sym typeface="Symbol" pitchFamily="18" charset="2"/>
              </a:rPr>
              <a:t>0</a:t>
            </a:r>
            <a:br>
              <a:rPr lang="en-US" altLang="zh-CN" sz="2000" baseline="-25000" dirty="0">
                <a:ea typeface="宋体" pitchFamily="2" charset="-122"/>
                <a:sym typeface="Symbol" pitchFamily="18" charset="2"/>
              </a:rPr>
            </a:br>
            <a:endParaRPr lang="en-US" altLang="zh-CN" sz="2000" baseline="-25000" dirty="0">
              <a:ea typeface="宋体" pitchFamily="2" charset="-122"/>
              <a:sym typeface="Symbol" pitchFamily="18" charset="2"/>
            </a:endParaRPr>
          </a:p>
          <a:p>
            <a:pPr>
              <a:lnSpc>
                <a:spcPct val="90000"/>
              </a:lnSpc>
            </a:pPr>
            <a:r>
              <a:rPr lang="en-US" altLang="zh-CN" sz="2000" dirty="0">
                <a:ea typeface="宋体" pitchFamily="2" charset="-122"/>
                <a:sym typeface="Symbol" pitchFamily="18" charset="2"/>
              </a:rPr>
              <a:t>Since both  and (1 - ) are less than or equal to 1, each successive term has less weight than its predecessor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96246-2C7B-461D-B3CB-F3AE2E2BEC4D}"/>
              </a:ext>
            </a:extLst>
          </p:cNvPr>
          <p:cNvSpPr>
            <a:spLocks noGrp="1"/>
          </p:cNvSpPr>
          <p:nvPr>
            <p:ph type="title"/>
          </p:nvPr>
        </p:nvSpPr>
        <p:spPr/>
        <p:txBody>
          <a:bodyPr/>
          <a:lstStyle/>
          <a:p>
            <a:r>
              <a:rPr lang="en-US" altLang="zh-CN"/>
              <a:t>Highest Response Ratio Next</a:t>
            </a:r>
            <a:endParaRPr lang="zh-CN" altLang="en-US"/>
          </a:p>
        </p:txBody>
      </p:sp>
      <p:sp>
        <p:nvSpPr>
          <p:cNvPr id="3" name="内容占位符 2">
            <a:extLst>
              <a:ext uri="{FF2B5EF4-FFF2-40B4-BE49-F238E27FC236}">
                <a16:creationId xmlns:a16="http://schemas.microsoft.com/office/drawing/2014/main" id="{48FA501C-C784-473B-8C9F-1910D240224C}"/>
              </a:ext>
            </a:extLst>
          </p:cNvPr>
          <p:cNvSpPr>
            <a:spLocks noGrp="1"/>
          </p:cNvSpPr>
          <p:nvPr>
            <p:ph idx="1"/>
          </p:nvPr>
        </p:nvSpPr>
        <p:spPr>
          <a:xfrm>
            <a:off x="609601" y="1264978"/>
            <a:ext cx="10972799" cy="4626984"/>
          </a:xfrm>
        </p:spPr>
        <p:txBody>
          <a:bodyPr/>
          <a:lstStyle/>
          <a:p>
            <a:r>
              <a:rPr lang="zh-CN" altLang="en-US" sz="2800" b="1">
                <a:solidFill>
                  <a:srgbClr val="0066CC"/>
                </a:solidFill>
              </a:rPr>
              <a:t>最高响应比优先</a:t>
            </a:r>
            <a:r>
              <a:rPr lang="en-US" altLang="zh-CN" sz="2800"/>
              <a:t>(</a:t>
            </a:r>
            <a:r>
              <a:rPr lang="en-US" altLang="zh-CN" sz="2800" b="1">
                <a:solidFill>
                  <a:srgbClr val="0066CC"/>
                </a:solidFill>
              </a:rPr>
              <a:t>HRRN</a:t>
            </a:r>
            <a:r>
              <a:rPr lang="en-US" altLang="zh-CN" sz="2800"/>
              <a:t>)                          </a:t>
            </a:r>
            <a:r>
              <a:rPr lang="en-US" altLang="zh-CN" sz="2000" i="1"/>
              <a:t>Ref. William Stallings;  </a:t>
            </a:r>
            <a:r>
              <a:rPr lang="zh-CN" altLang="en-US" sz="2000" i="1"/>
              <a:t>汤小丹</a:t>
            </a:r>
            <a:endParaRPr lang="en-US" altLang="zh-CN" sz="2000" i="1"/>
          </a:p>
          <a:p>
            <a:r>
              <a:rPr lang="en-US" altLang="zh-CN" sz="2800"/>
              <a:t>FCFS</a:t>
            </a:r>
            <a:r>
              <a:rPr lang="zh-CN" altLang="en-US" sz="2800"/>
              <a:t>仅考虑作业的等待时间</a:t>
            </a:r>
            <a:endParaRPr lang="en-US" altLang="zh-CN" sz="2800"/>
          </a:p>
          <a:p>
            <a:r>
              <a:rPr lang="en-US" altLang="zh-CN" sz="2800"/>
              <a:t>SJF</a:t>
            </a:r>
            <a:r>
              <a:rPr lang="zh-CN" altLang="en-US" sz="2800"/>
              <a:t>仅考虑作业的运行时间</a:t>
            </a:r>
            <a:endParaRPr lang="en-US" altLang="zh-CN" sz="2800"/>
          </a:p>
          <a:p>
            <a:r>
              <a:rPr lang="en-US" altLang="zh-CN" sz="2800"/>
              <a:t>HRRN</a:t>
            </a:r>
            <a:r>
              <a:rPr lang="zh-CN" altLang="en-US" sz="2800"/>
              <a:t>综合考虑两者。调度时，首先计算</a:t>
            </a:r>
            <a:r>
              <a:rPr lang="en-US" altLang="zh-CN" sz="2800"/>
              <a:t>Ready</a:t>
            </a:r>
            <a:r>
              <a:rPr lang="zh-CN" altLang="en-US" sz="2800"/>
              <a:t>队列中每个进程的响应比</a:t>
            </a:r>
            <a:r>
              <a:rPr lang="en-US" altLang="zh-CN" sz="2800"/>
              <a:t>R</a:t>
            </a:r>
            <a:r>
              <a:rPr lang="zh-CN" altLang="en-US" sz="2800"/>
              <a:t>，并</a:t>
            </a:r>
            <a:r>
              <a:rPr lang="zh-CN" altLang="en-US" sz="2800" b="1">
                <a:solidFill>
                  <a:srgbClr val="0066CC"/>
                </a:solidFill>
              </a:rPr>
              <a:t>选择</a:t>
            </a:r>
            <a:r>
              <a:rPr lang="en-US" altLang="zh-CN" sz="2800" b="1">
                <a:solidFill>
                  <a:srgbClr val="0066CC"/>
                </a:solidFill>
              </a:rPr>
              <a:t>R</a:t>
            </a:r>
            <a:r>
              <a:rPr lang="zh-CN" altLang="en-US" sz="2800" b="1">
                <a:solidFill>
                  <a:srgbClr val="0066CC"/>
                </a:solidFill>
              </a:rPr>
              <a:t>值最高的进程获得</a:t>
            </a:r>
            <a:r>
              <a:rPr lang="en-US" altLang="zh-CN" sz="2800" b="1">
                <a:solidFill>
                  <a:srgbClr val="0066CC"/>
                </a:solidFill>
              </a:rPr>
              <a:t>CPU</a:t>
            </a:r>
            <a:r>
              <a:rPr lang="zh-CN" altLang="en-US" sz="2800" b="1">
                <a:solidFill>
                  <a:srgbClr val="0066CC"/>
                </a:solidFill>
              </a:rPr>
              <a:t>执行</a:t>
            </a:r>
            <a:endParaRPr lang="en-US" altLang="zh-CN" sz="2800" b="1">
              <a:solidFill>
                <a:srgbClr val="0066CC"/>
              </a:solidFill>
            </a:endParaRPr>
          </a:p>
          <a:p>
            <a:r>
              <a:rPr lang="zh-CN" altLang="en-US" sz="2800" b="1"/>
              <a:t>响应比</a:t>
            </a:r>
            <a:r>
              <a:rPr lang="en-US" altLang="zh-CN" sz="2800" b="1"/>
              <a:t>R = </a:t>
            </a:r>
            <a:r>
              <a:rPr lang="zh-CN" altLang="en-US" sz="2800" b="1"/>
              <a:t>周转时间 </a:t>
            </a:r>
            <a:r>
              <a:rPr lang="en-US" altLang="zh-CN" sz="2800" b="1"/>
              <a:t>/ </a:t>
            </a:r>
            <a:r>
              <a:rPr lang="zh-CN" altLang="en-US" sz="2800" b="1"/>
              <a:t>处理时间</a:t>
            </a:r>
            <a:endParaRPr lang="en-US" altLang="zh-CN" sz="2800" b="1"/>
          </a:p>
          <a:p>
            <a:pPr marL="0" indent="0">
              <a:buNone/>
            </a:pPr>
            <a:r>
              <a:rPr lang="en-US" altLang="zh-CN" sz="2800" b="1"/>
              <a:t>                 =</a:t>
            </a:r>
            <a:r>
              <a:rPr lang="zh-CN" altLang="en-US" sz="2800" b="1"/>
              <a:t>（处理时间 </a:t>
            </a:r>
            <a:r>
              <a:rPr lang="en-US" altLang="zh-CN" sz="2800" b="1"/>
              <a:t>+ </a:t>
            </a:r>
            <a:r>
              <a:rPr lang="zh-CN" altLang="en-US" sz="2800" b="1"/>
              <a:t>等待时间）</a:t>
            </a:r>
            <a:r>
              <a:rPr lang="en-US" altLang="zh-CN" sz="2800" b="1"/>
              <a:t>/ </a:t>
            </a:r>
            <a:r>
              <a:rPr lang="zh-CN" altLang="en-US" sz="2800" b="1"/>
              <a:t>处理时间</a:t>
            </a:r>
            <a:endParaRPr lang="en-US" altLang="zh-CN" sz="2800" b="1"/>
          </a:p>
          <a:p>
            <a:pPr marL="0" indent="0">
              <a:buNone/>
            </a:pPr>
            <a:r>
              <a:rPr lang="en-US" altLang="zh-CN" sz="2800" b="1"/>
              <a:t>            </a:t>
            </a:r>
            <a:r>
              <a:rPr lang="zh-CN" altLang="en-US" sz="2800" b="1"/>
              <a:t>     </a:t>
            </a:r>
            <a:r>
              <a:rPr lang="en-US" altLang="zh-CN" sz="2800" b="1"/>
              <a:t>= 1 +</a:t>
            </a:r>
            <a:r>
              <a:rPr lang="zh-CN" altLang="en-US" sz="2800" b="1"/>
              <a:t>（等待时间 </a:t>
            </a:r>
            <a:r>
              <a:rPr lang="en-US" altLang="zh-CN" sz="2800" b="1"/>
              <a:t>/ </a:t>
            </a:r>
            <a:r>
              <a:rPr lang="zh-CN" altLang="en-US" sz="2800" b="1"/>
              <a:t>处理时间）</a:t>
            </a:r>
            <a:endParaRPr lang="en-US" altLang="zh-CN" sz="2800" b="1"/>
          </a:p>
          <a:p>
            <a:pPr marL="0" indent="0">
              <a:buNone/>
            </a:pPr>
            <a:endParaRPr lang="en-US" altLang="zh-CN" sz="2400"/>
          </a:p>
          <a:p>
            <a:pPr marL="0" indent="0">
              <a:buNone/>
            </a:pPr>
            <a:endParaRPr lang="zh-CN" altLang="en-US" sz="2800"/>
          </a:p>
        </p:txBody>
      </p:sp>
    </p:spTree>
    <p:extLst>
      <p:ext uri="{BB962C8B-B14F-4D97-AF65-F5344CB8AC3E}">
        <p14:creationId xmlns:p14="http://schemas.microsoft.com/office/powerpoint/2010/main" val="3978760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AFA3D25-5BA2-4D45-A02E-CB44B569183B}"/>
              </a:ext>
            </a:extLst>
          </p:cNvPr>
          <p:cNvSpPr>
            <a:spLocks noGrp="1" noChangeArrowheads="1"/>
          </p:cNvSpPr>
          <p:nvPr>
            <p:ph type="title"/>
          </p:nvPr>
        </p:nvSpPr>
        <p:spPr/>
        <p:txBody>
          <a:bodyPr/>
          <a:lstStyle/>
          <a:p>
            <a:pPr>
              <a:defRPr/>
            </a:pPr>
            <a:r>
              <a:rPr lang="en-US" altLang="zh-CN" dirty="0">
                <a:ea typeface="宋体" charset="-122"/>
              </a:rPr>
              <a:t>Priority Scheduling</a:t>
            </a:r>
          </a:p>
        </p:txBody>
      </p:sp>
      <p:sp>
        <p:nvSpPr>
          <p:cNvPr id="41987" name="Rectangle 3"/>
          <p:cNvSpPr>
            <a:spLocks noGrp="1" noChangeArrowheads="1"/>
          </p:cNvSpPr>
          <p:nvPr>
            <p:ph type="body" idx="1"/>
          </p:nvPr>
        </p:nvSpPr>
        <p:spPr>
          <a:xfrm>
            <a:off x="1173892" y="1233489"/>
            <a:ext cx="10408507" cy="4957246"/>
          </a:xfrm>
        </p:spPr>
        <p:txBody>
          <a:bodyPr/>
          <a:lstStyle/>
          <a:p>
            <a:r>
              <a:rPr lang="en-US" altLang="zh-CN" sz="2400" dirty="0">
                <a:ea typeface="宋体" pitchFamily="2" charset="-122"/>
              </a:rPr>
              <a:t>A priority number (integer) is associated with each process</a:t>
            </a:r>
          </a:p>
          <a:p>
            <a:r>
              <a:rPr lang="en-US" altLang="zh-CN" sz="2400" dirty="0">
                <a:ea typeface="宋体" pitchFamily="2" charset="-122"/>
              </a:rPr>
              <a:t>The CPU is allocated to the process with the highest priority (smallest integer </a:t>
            </a:r>
            <a:r>
              <a:rPr lang="en-US" altLang="zh-CN" sz="2400" dirty="0">
                <a:ea typeface="宋体" pitchFamily="2" charset="-122"/>
                <a:sym typeface="Symbol" pitchFamily="18" charset="2"/>
              </a:rPr>
              <a:t> highest priority)</a:t>
            </a:r>
          </a:p>
          <a:p>
            <a:pPr lvl="1"/>
            <a:r>
              <a:rPr lang="en-US" altLang="zh-CN" sz="2400" dirty="0">
                <a:ea typeface="宋体" pitchFamily="2" charset="-122"/>
              </a:rPr>
              <a:t>Preemptive</a:t>
            </a:r>
          </a:p>
          <a:p>
            <a:pPr lvl="1"/>
            <a:r>
              <a:rPr lang="en-US" altLang="zh-CN" sz="2400" dirty="0">
                <a:ea typeface="宋体" pitchFamily="2" charset="-122"/>
              </a:rPr>
              <a:t>Nonpreemptive</a:t>
            </a:r>
          </a:p>
          <a:p>
            <a:r>
              <a:rPr lang="en-US" altLang="zh-CN" sz="2400" dirty="0">
                <a:ea typeface="宋体" pitchFamily="2" charset="-122"/>
              </a:rPr>
              <a:t>SJF is a priority scheduling where priority is the predicted next CPU burst time</a:t>
            </a:r>
          </a:p>
          <a:p>
            <a:r>
              <a:rPr lang="en-US" altLang="zh-CN" sz="2400" dirty="0">
                <a:solidFill>
                  <a:srgbClr val="0066CC"/>
                </a:solidFill>
                <a:ea typeface="宋体" pitchFamily="2" charset="-122"/>
              </a:rPr>
              <a:t>Problem </a:t>
            </a:r>
            <a:r>
              <a:rPr lang="en-US" altLang="zh-CN" sz="2400" dirty="0">
                <a:solidFill>
                  <a:srgbClr val="0066CC"/>
                </a:solidFill>
                <a:ea typeface="宋体" pitchFamily="2" charset="-122"/>
                <a:sym typeface="Symbol" pitchFamily="18" charset="2"/>
              </a:rPr>
              <a:t> Starvation </a:t>
            </a:r>
            <a:r>
              <a:rPr lang="en-US" altLang="zh-CN" sz="2400" dirty="0">
                <a:ea typeface="宋体" pitchFamily="2" charset="-122"/>
                <a:sym typeface="Symbol" pitchFamily="18" charset="2"/>
              </a:rPr>
              <a:t>– low priority processes may never execute</a:t>
            </a:r>
          </a:p>
          <a:p>
            <a:r>
              <a:rPr lang="en-US" altLang="zh-CN" sz="2400" dirty="0">
                <a:solidFill>
                  <a:srgbClr val="0066CC"/>
                </a:solidFill>
                <a:ea typeface="宋体" pitchFamily="2" charset="-122"/>
                <a:sym typeface="Symbol" pitchFamily="18" charset="2"/>
              </a:rPr>
              <a:t>Solution  Aging(</a:t>
            </a:r>
            <a:r>
              <a:rPr lang="zh-CN" altLang="en-US" sz="2400" dirty="0">
                <a:solidFill>
                  <a:srgbClr val="0066CC"/>
                </a:solidFill>
                <a:sym typeface="Symbol" pitchFamily="18" charset="2"/>
              </a:rPr>
              <a:t>老化</a:t>
            </a:r>
            <a:r>
              <a:rPr lang="en-US" altLang="zh-CN" sz="2400" dirty="0">
                <a:solidFill>
                  <a:srgbClr val="0066CC"/>
                </a:solidFill>
                <a:ea typeface="宋体" pitchFamily="2" charset="-122"/>
                <a:sym typeface="Symbol" pitchFamily="18" charset="2"/>
              </a:rPr>
              <a:t>) </a:t>
            </a:r>
            <a:r>
              <a:rPr lang="en-US" altLang="zh-CN" sz="2400" dirty="0">
                <a:ea typeface="宋体" pitchFamily="2" charset="-122"/>
                <a:sym typeface="Symbol" pitchFamily="18" charset="2"/>
              </a:rPr>
              <a:t>– as time progresses, increase the priority of the process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B5E85-44D4-4ADA-A9F3-0447000B4D31}"/>
              </a:ext>
            </a:extLst>
          </p:cNvPr>
          <p:cNvSpPr>
            <a:spLocks noGrp="1"/>
          </p:cNvSpPr>
          <p:nvPr>
            <p:ph type="title"/>
          </p:nvPr>
        </p:nvSpPr>
        <p:spPr/>
        <p:txBody>
          <a:bodyPr/>
          <a:lstStyle/>
          <a:p>
            <a:r>
              <a:rPr lang="en-US" altLang="zh-CN"/>
              <a:t>Example of Priority Scheduling</a:t>
            </a:r>
            <a:endParaRPr lang="zh-CN" altLang="en-US"/>
          </a:p>
        </p:txBody>
      </p:sp>
      <p:sp>
        <p:nvSpPr>
          <p:cNvPr id="4" name="Rectangle 36">
            <a:extLst>
              <a:ext uri="{FF2B5EF4-FFF2-40B4-BE49-F238E27FC236}">
                <a16:creationId xmlns:a16="http://schemas.microsoft.com/office/drawing/2014/main" id="{A45A0D9F-67E5-405E-BEC3-4D18FD41A378}"/>
              </a:ext>
            </a:extLst>
          </p:cNvPr>
          <p:cNvSpPr txBox="1">
            <a:spLocks noChangeArrowheads="1"/>
          </p:cNvSpPr>
          <p:nvPr/>
        </p:nvSpPr>
        <p:spPr bwMode="auto">
          <a:xfrm>
            <a:off x="1967526" y="1233488"/>
            <a:ext cx="9005274" cy="488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buFont typeface="Monotype Sorts" pitchFamily="-84" charset="2"/>
              <a:buNone/>
              <a:tabLst>
                <a:tab pos="1600200" algn="ctr"/>
                <a:tab pos="3251200" algn="ctr"/>
                <a:tab pos="5140325" algn="ctr"/>
              </a:tabLst>
            </a:pPr>
            <a:r>
              <a:rPr lang="en-US" altLang="en-US" kern="0" dirty="0"/>
              <a:t>		         </a:t>
            </a:r>
            <a:r>
              <a:rPr lang="en-US" altLang="en-US" u="sng" kern="0" dirty="0" err="1"/>
              <a:t>Process</a:t>
            </a:r>
            <a:r>
              <a:rPr lang="en-US" altLang="en-US" u="sng" kern="0" dirty="0" err="1">
                <a:solidFill>
                  <a:schemeClr val="bg1"/>
                </a:solidFill>
              </a:rPr>
              <a:t>A</a:t>
            </a:r>
            <a:r>
              <a:rPr lang="en-US" altLang="en-US" u="sng" kern="0" dirty="0">
                <a:solidFill>
                  <a:schemeClr val="bg1"/>
                </a:solidFill>
              </a:rPr>
              <a:t>	</a:t>
            </a:r>
            <a:r>
              <a:rPr lang="en-US" altLang="en-US" u="sng" kern="0" dirty="0" err="1">
                <a:solidFill>
                  <a:schemeClr val="bg1"/>
                </a:solidFill>
              </a:rPr>
              <a:t>arri</a:t>
            </a:r>
            <a:r>
              <a:rPr lang="en-US" altLang="en-US" u="sng" kern="0" dirty="0">
                <a:solidFill>
                  <a:schemeClr val="bg1"/>
                </a:solidFill>
              </a:rPr>
              <a:t> </a:t>
            </a:r>
            <a:r>
              <a:rPr lang="en-US" altLang="en-US" u="sng" kern="0" dirty="0"/>
              <a:t>Burst </a:t>
            </a:r>
            <a:r>
              <a:rPr lang="en-US" altLang="en-US" u="sng" kern="0" dirty="0" err="1"/>
              <a:t>Time</a:t>
            </a:r>
            <a:r>
              <a:rPr lang="en-US" altLang="en-US" u="sng" kern="0" dirty="0" err="1">
                <a:solidFill>
                  <a:schemeClr val="bg1"/>
                </a:solidFill>
              </a:rPr>
              <a:t>T</a:t>
            </a:r>
            <a:r>
              <a:rPr lang="en-US" altLang="en-US" kern="0" dirty="0"/>
              <a:t>	</a:t>
            </a:r>
            <a:r>
              <a:rPr lang="en-US" altLang="en-US" u="sng" kern="0" dirty="0"/>
              <a:t>Priority</a:t>
            </a:r>
            <a:endParaRPr lang="en-US" altLang="en-US" kern="0" dirty="0"/>
          </a:p>
          <a:p>
            <a:pPr>
              <a:buFont typeface="Monotype Sorts" pitchFamily="-84" charset="2"/>
              <a:buNone/>
              <a:tabLst>
                <a:tab pos="1600200" algn="ctr"/>
                <a:tab pos="3251200" algn="ctr"/>
                <a:tab pos="5140325" algn="ctr"/>
              </a:tabLst>
            </a:pPr>
            <a:r>
              <a:rPr lang="en-US" altLang="en-US" kern="0" dirty="0"/>
              <a:t>		 </a:t>
            </a:r>
            <a:r>
              <a:rPr lang="en-US" altLang="en-US" i="1" kern="0" dirty="0"/>
              <a:t>P</a:t>
            </a:r>
            <a:r>
              <a:rPr lang="en-US" altLang="en-US" i="1" kern="0" baseline="-25000" dirty="0"/>
              <a:t>1</a:t>
            </a:r>
            <a:r>
              <a:rPr lang="en-US" altLang="en-US" kern="0" dirty="0"/>
              <a:t>	1</a:t>
            </a:r>
            <a:r>
              <a:rPr lang="en-US" altLang="en-US" kern="0" dirty="0">
                <a:solidFill>
                  <a:srgbClr val="000000"/>
                </a:solidFill>
              </a:rPr>
              <a:t>0</a:t>
            </a:r>
            <a:r>
              <a:rPr lang="en-US" altLang="en-US" kern="0" dirty="0"/>
              <a:t>	3</a:t>
            </a:r>
          </a:p>
          <a:p>
            <a:pPr>
              <a:buFont typeface="Monotype Sorts" pitchFamily="-84" charset="2"/>
              <a:buNone/>
              <a:tabLst>
                <a:tab pos="1600200" algn="ctr"/>
                <a:tab pos="3251200" algn="ctr"/>
                <a:tab pos="5140325" algn="ctr"/>
              </a:tabLst>
            </a:pPr>
            <a:r>
              <a:rPr lang="en-US" altLang="en-US" kern="0" dirty="0"/>
              <a:t>		 </a:t>
            </a:r>
            <a:r>
              <a:rPr lang="en-US" altLang="en-US" i="1" kern="0" dirty="0"/>
              <a:t>P</a:t>
            </a:r>
            <a:r>
              <a:rPr lang="en-US" altLang="en-US" i="1" kern="0" baseline="-25000" dirty="0"/>
              <a:t>2 	</a:t>
            </a:r>
            <a:r>
              <a:rPr lang="en-US" altLang="en-US" kern="0" dirty="0">
                <a:solidFill>
                  <a:srgbClr val="000000"/>
                </a:solidFill>
              </a:rPr>
              <a:t>1</a:t>
            </a:r>
            <a:r>
              <a:rPr lang="en-US" altLang="en-US" kern="0" dirty="0"/>
              <a:t>	                          1 (Highest Priority)</a:t>
            </a:r>
          </a:p>
          <a:p>
            <a:pPr>
              <a:buFont typeface="Monotype Sorts" pitchFamily="-84" charset="2"/>
              <a:buNone/>
              <a:tabLst>
                <a:tab pos="1600200" algn="ctr"/>
                <a:tab pos="3251200" algn="ctr"/>
                <a:tab pos="5140325" algn="ctr"/>
              </a:tabLst>
            </a:pPr>
            <a:r>
              <a:rPr lang="en-US" altLang="en-US" kern="0" dirty="0"/>
              <a:t>		 </a:t>
            </a:r>
            <a:r>
              <a:rPr lang="en-US" altLang="en-US" i="1" kern="0" dirty="0"/>
              <a:t>P</a:t>
            </a:r>
            <a:r>
              <a:rPr lang="en-US" altLang="en-US" i="1" kern="0" baseline="-25000" dirty="0"/>
              <a:t>3</a:t>
            </a:r>
            <a:r>
              <a:rPr lang="en-US" altLang="en-US" kern="0" dirty="0"/>
              <a:t>	</a:t>
            </a:r>
            <a:r>
              <a:rPr lang="en-US" altLang="en-US" kern="0" dirty="0">
                <a:solidFill>
                  <a:srgbClr val="000000"/>
                </a:solidFill>
              </a:rPr>
              <a:t>2</a:t>
            </a:r>
            <a:r>
              <a:rPr lang="en-US" altLang="en-US" kern="0" dirty="0"/>
              <a:t>	4</a:t>
            </a:r>
          </a:p>
          <a:p>
            <a:pPr>
              <a:buNone/>
              <a:tabLst>
                <a:tab pos="1600200" algn="ctr"/>
                <a:tab pos="3251200" algn="ctr"/>
                <a:tab pos="5140325" algn="ctr"/>
              </a:tabLst>
            </a:pPr>
            <a:r>
              <a:rPr lang="en-US" altLang="en-US" kern="0" dirty="0"/>
              <a:t>		 </a:t>
            </a:r>
            <a:r>
              <a:rPr lang="en-US" altLang="en-US" i="1" kern="0" dirty="0"/>
              <a:t>P</a:t>
            </a:r>
            <a:r>
              <a:rPr lang="en-US" altLang="en-US" i="1" kern="0" baseline="-25000" dirty="0"/>
              <a:t>4</a:t>
            </a:r>
            <a:r>
              <a:rPr lang="en-US" altLang="en-US" kern="0" dirty="0"/>
              <a:t>	</a:t>
            </a:r>
            <a:r>
              <a:rPr lang="en-US" altLang="en-US" kern="0" dirty="0">
                <a:solidFill>
                  <a:srgbClr val="000000"/>
                </a:solidFill>
              </a:rPr>
              <a:t>1</a:t>
            </a:r>
            <a:r>
              <a:rPr lang="en-US" altLang="en-US" kern="0" dirty="0"/>
              <a:t>	                          5 (Lowest Priority)</a:t>
            </a:r>
          </a:p>
          <a:p>
            <a:pPr>
              <a:buFont typeface="Monotype Sorts" pitchFamily="-84" charset="2"/>
              <a:buNone/>
              <a:tabLst>
                <a:tab pos="1600200" algn="ctr"/>
                <a:tab pos="3251200" algn="ctr"/>
                <a:tab pos="5140325" algn="ctr"/>
              </a:tabLst>
            </a:pPr>
            <a:r>
              <a:rPr lang="en-US" altLang="en-US" kern="0" dirty="0"/>
              <a:t>		</a:t>
            </a:r>
            <a:r>
              <a:rPr lang="en-US" altLang="en-US" i="1" kern="0" dirty="0"/>
              <a:t>P</a:t>
            </a:r>
            <a:r>
              <a:rPr lang="en-US" altLang="en-US" i="1" kern="0" baseline="-25000" dirty="0"/>
              <a:t>5	</a:t>
            </a:r>
            <a:r>
              <a:rPr lang="en-US" altLang="en-US" kern="0" dirty="0"/>
              <a:t>5	2</a:t>
            </a:r>
          </a:p>
          <a:p>
            <a:pPr>
              <a:buFont typeface="Monotype Sorts" pitchFamily="-84" charset="2"/>
              <a:buNone/>
              <a:tabLst>
                <a:tab pos="1600200" algn="ctr"/>
                <a:tab pos="3251200" algn="ctr"/>
                <a:tab pos="5140325" algn="ctr"/>
              </a:tabLst>
            </a:pPr>
            <a:endParaRPr lang="en-US" altLang="en-US" kern="0" baseline="-25000" dirty="0"/>
          </a:p>
          <a:p>
            <a:pPr>
              <a:tabLst>
                <a:tab pos="1600200" algn="ctr"/>
                <a:tab pos="3251200" algn="ctr"/>
                <a:tab pos="5140325" algn="ctr"/>
              </a:tabLst>
            </a:pPr>
            <a:r>
              <a:rPr lang="en-US" altLang="en-US" kern="0" dirty="0"/>
              <a:t>Priority scheduling Gantt Chart</a:t>
            </a:r>
          </a:p>
          <a:p>
            <a:pPr>
              <a:tabLst>
                <a:tab pos="1600200" algn="ctr"/>
                <a:tab pos="3251200" algn="ctr"/>
                <a:tab pos="5140325" algn="ctr"/>
              </a:tabLst>
            </a:pPr>
            <a:endParaRPr lang="en-US" altLang="en-US" kern="0" dirty="0"/>
          </a:p>
          <a:p>
            <a:pPr>
              <a:tabLst>
                <a:tab pos="1600200" algn="ctr"/>
                <a:tab pos="3251200" algn="ctr"/>
                <a:tab pos="5140325" algn="ctr"/>
              </a:tabLst>
            </a:pPr>
            <a:endParaRPr lang="en-US" altLang="en-US" kern="0" dirty="0"/>
          </a:p>
          <a:p>
            <a:pPr>
              <a:tabLst>
                <a:tab pos="1600200" algn="ctr"/>
                <a:tab pos="3251200" algn="ctr"/>
                <a:tab pos="5140325" algn="ctr"/>
              </a:tabLst>
            </a:pPr>
            <a:endParaRPr lang="en-US" altLang="en-US" kern="0" dirty="0"/>
          </a:p>
          <a:p>
            <a:pPr>
              <a:buFont typeface="Monotype Sorts" pitchFamily="-84" charset="2"/>
              <a:buNone/>
              <a:tabLst>
                <a:tab pos="1600200" algn="ctr"/>
                <a:tab pos="3251200" algn="ctr"/>
                <a:tab pos="5140325" algn="ctr"/>
              </a:tabLst>
            </a:pPr>
            <a:endParaRPr lang="en-US" altLang="en-US" kern="0" dirty="0"/>
          </a:p>
          <a:p>
            <a:pPr>
              <a:tabLst>
                <a:tab pos="1600200" algn="ctr"/>
                <a:tab pos="3251200" algn="ctr"/>
                <a:tab pos="5140325" algn="ctr"/>
              </a:tabLst>
            </a:pPr>
            <a:r>
              <a:rPr lang="en-US" altLang="en-US" b="1" kern="0" dirty="0"/>
              <a:t>Average waiting time = (6 + 0 + 16 +18 + 1) / 5 = 8.2</a:t>
            </a:r>
            <a:endParaRPr lang="en-US" altLang="en-US" b="1" i="1" kern="0" baseline="-25000" dirty="0"/>
          </a:p>
        </p:txBody>
      </p:sp>
      <p:pic>
        <p:nvPicPr>
          <p:cNvPr id="5" name="Picture 1">
            <a:extLst>
              <a:ext uri="{FF2B5EF4-FFF2-40B4-BE49-F238E27FC236}">
                <a16:creationId xmlns:a16="http://schemas.microsoft.com/office/drawing/2014/main" id="{771C69D2-3AA5-4458-80D3-FFD87E1FAD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4314" y="4364831"/>
            <a:ext cx="10519875"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1151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D739F-474D-4943-A888-1DCF98B9D69C}"/>
              </a:ext>
            </a:extLst>
          </p:cNvPr>
          <p:cNvSpPr>
            <a:spLocks noGrp="1"/>
          </p:cNvSpPr>
          <p:nvPr>
            <p:ph type="title"/>
          </p:nvPr>
        </p:nvSpPr>
        <p:spPr/>
        <p:txBody>
          <a:bodyPr/>
          <a:lstStyle/>
          <a:p>
            <a:r>
              <a:rPr lang="en-US" altLang="zh-CN"/>
              <a:t>Priorities Definition </a:t>
            </a:r>
            <a:endParaRPr lang="zh-CN" altLang="en-US"/>
          </a:p>
        </p:txBody>
      </p:sp>
      <p:sp>
        <p:nvSpPr>
          <p:cNvPr id="3" name="内容占位符 2">
            <a:extLst>
              <a:ext uri="{FF2B5EF4-FFF2-40B4-BE49-F238E27FC236}">
                <a16:creationId xmlns:a16="http://schemas.microsoft.com/office/drawing/2014/main" id="{0A80A77D-AE32-4B21-97FB-67A15D16C1EC}"/>
              </a:ext>
            </a:extLst>
          </p:cNvPr>
          <p:cNvSpPr>
            <a:spLocks noGrp="1"/>
          </p:cNvSpPr>
          <p:nvPr>
            <p:ph idx="1"/>
          </p:nvPr>
        </p:nvSpPr>
        <p:spPr>
          <a:xfrm>
            <a:off x="1011115" y="1233489"/>
            <a:ext cx="10410094" cy="4626984"/>
          </a:xfrm>
        </p:spPr>
        <p:txBody>
          <a:bodyPr/>
          <a:lstStyle/>
          <a:p>
            <a:r>
              <a:rPr lang="en-US" altLang="zh-CN" sz="2400"/>
              <a:t>Priorities can be defined either internally or externally. </a:t>
            </a:r>
          </a:p>
          <a:p>
            <a:r>
              <a:rPr lang="en-US" altLang="zh-CN" sz="2400"/>
              <a:t>Internally defined priorities use some measurable quantity or quantities to compute the priority of a process. For example, time limits, memory requirements, the number of open files, and the ratio of average I/O burst to average CPU burst have been used in computing priorities. </a:t>
            </a:r>
          </a:p>
          <a:p>
            <a:r>
              <a:rPr lang="en-US" altLang="zh-CN" sz="2400"/>
              <a:t>External priorities are set by criteria outside the operating system, such as the importance of the process, the type and amount of funds being paid for computer use, the department sponsoring the work, and other, often political, factors.</a:t>
            </a:r>
            <a:endParaRPr lang="zh-CN" altLang="en-US" sz="2400"/>
          </a:p>
        </p:txBody>
      </p:sp>
    </p:spTree>
    <p:extLst>
      <p:ext uri="{BB962C8B-B14F-4D97-AF65-F5344CB8AC3E}">
        <p14:creationId xmlns:p14="http://schemas.microsoft.com/office/powerpoint/2010/main" val="3839151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E1302BF-B0E4-4993-93B8-B561F8982295}"/>
              </a:ext>
            </a:extLst>
          </p:cNvPr>
          <p:cNvSpPr>
            <a:spLocks noGrp="1" noChangeArrowheads="1"/>
          </p:cNvSpPr>
          <p:nvPr>
            <p:ph type="title"/>
          </p:nvPr>
        </p:nvSpPr>
        <p:spPr/>
        <p:txBody>
          <a:bodyPr/>
          <a:lstStyle/>
          <a:p>
            <a:pPr>
              <a:defRPr/>
            </a:pPr>
            <a:r>
              <a:rPr lang="en-US" altLang="zh-CN" dirty="0">
                <a:ea typeface="宋体" charset="-122"/>
              </a:rPr>
              <a:t>Round Robin </a:t>
            </a:r>
            <a:r>
              <a:rPr lang="en-US" altLang="zh-CN">
                <a:ea typeface="宋体" charset="-122"/>
              </a:rPr>
              <a:t>(RR</a:t>
            </a:r>
            <a:r>
              <a:rPr lang="zh-CN" altLang="en-US">
                <a:ea typeface="宋体" charset="-122"/>
              </a:rPr>
              <a:t>，</a:t>
            </a:r>
            <a:r>
              <a:rPr lang="zh-CN" altLang="en-US"/>
              <a:t>轮转法调度</a:t>
            </a:r>
            <a:r>
              <a:rPr lang="en-US" altLang="zh-CN">
                <a:ea typeface="宋体" charset="-122"/>
              </a:rPr>
              <a:t>)</a:t>
            </a:r>
            <a:endParaRPr lang="en-US" altLang="zh-CN" dirty="0">
              <a:ea typeface="宋体" charset="-122"/>
            </a:endParaRPr>
          </a:p>
        </p:txBody>
      </p:sp>
      <p:sp>
        <p:nvSpPr>
          <p:cNvPr id="45059" name="Rectangle 3"/>
          <p:cNvSpPr>
            <a:spLocks noGrp="1" noChangeArrowheads="1"/>
          </p:cNvSpPr>
          <p:nvPr>
            <p:ph type="body" idx="1"/>
          </p:nvPr>
        </p:nvSpPr>
        <p:spPr>
          <a:xfrm>
            <a:off x="1118286" y="1162221"/>
            <a:ext cx="10249929" cy="5287740"/>
          </a:xfrm>
        </p:spPr>
        <p:txBody>
          <a:bodyPr/>
          <a:lstStyle/>
          <a:p>
            <a:r>
              <a:rPr lang="en-US" altLang="zh-CN" sz="2400" dirty="0">
                <a:ea typeface="宋体" pitchFamily="2" charset="-122"/>
              </a:rPr>
              <a:t>Each process gets a small unit of CPU time (</a:t>
            </a:r>
            <a:r>
              <a:rPr lang="en-US" altLang="zh-CN" sz="2400" b="1" i="1">
                <a:solidFill>
                  <a:srgbClr val="0066CC"/>
                </a:solidFill>
                <a:ea typeface="宋体" pitchFamily="2" charset="-122"/>
              </a:rPr>
              <a:t>time quantum q</a:t>
            </a:r>
            <a:r>
              <a:rPr lang="en-US" altLang="zh-CN" sz="2400">
                <a:ea typeface="宋体" pitchFamily="2" charset="-122"/>
              </a:rPr>
              <a:t>), </a:t>
            </a:r>
            <a:r>
              <a:rPr lang="en-US" altLang="zh-CN" sz="2400" dirty="0">
                <a:ea typeface="宋体" pitchFamily="2" charset="-122"/>
              </a:rPr>
              <a:t>usually 10-100 milliseconds.  After this time has elapsed, the process is preempted and added to the end of the ready queue.</a:t>
            </a:r>
          </a:p>
          <a:p>
            <a:r>
              <a:rPr lang="en-US" altLang="zh-CN" sz="2400" dirty="0">
                <a:ea typeface="宋体" pitchFamily="2" charset="-122"/>
              </a:rPr>
              <a:t>If there are </a:t>
            </a:r>
            <a:r>
              <a:rPr lang="en-US" altLang="zh-CN" sz="2400" i="1" dirty="0">
                <a:ea typeface="宋体" pitchFamily="2" charset="-122"/>
              </a:rPr>
              <a:t>n</a:t>
            </a:r>
            <a:r>
              <a:rPr lang="en-US" altLang="zh-CN" sz="2400" dirty="0">
                <a:ea typeface="宋体" pitchFamily="2" charset="-122"/>
              </a:rPr>
              <a:t> processes in the ready queue and the time quantum is </a:t>
            </a:r>
            <a:r>
              <a:rPr lang="en-US" altLang="zh-CN" sz="2400" i="1" dirty="0">
                <a:ea typeface="宋体" pitchFamily="2" charset="-122"/>
              </a:rPr>
              <a:t>q</a:t>
            </a:r>
            <a:r>
              <a:rPr lang="en-US" altLang="zh-CN" sz="2400" dirty="0">
                <a:ea typeface="宋体" pitchFamily="2" charset="-122"/>
              </a:rPr>
              <a:t>, then each process gets 1/</a:t>
            </a:r>
            <a:r>
              <a:rPr lang="en-US" altLang="zh-CN" sz="2400" i="1" dirty="0">
                <a:ea typeface="宋体" pitchFamily="2" charset="-122"/>
              </a:rPr>
              <a:t>n</a:t>
            </a:r>
            <a:r>
              <a:rPr lang="en-US" altLang="zh-CN" sz="2400" dirty="0">
                <a:ea typeface="宋体" pitchFamily="2" charset="-122"/>
              </a:rPr>
              <a:t> of the CPU time in chunks of at most </a:t>
            </a:r>
            <a:r>
              <a:rPr lang="en-US" altLang="zh-CN" sz="2400" i="1" dirty="0">
                <a:ea typeface="宋体" pitchFamily="2" charset="-122"/>
              </a:rPr>
              <a:t>q</a:t>
            </a:r>
            <a:r>
              <a:rPr lang="en-US" altLang="zh-CN" sz="2400" dirty="0">
                <a:ea typeface="宋体" pitchFamily="2" charset="-122"/>
              </a:rPr>
              <a:t> time units at once.  No process waits more than (</a:t>
            </a:r>
            <a:r>
              <a:rPr lang="en-US" altLang="zh-CN" sz="2400" i="1" dirty="0">
                <a:ea typeface="宋体" pitchFamily="2" charset="-122"/>
              </a:rPr>
              <a:t>n</a:t>
            </a:r>
            <a:r>
              <a:rPr lang="en-US" altLang="zh-CN" sz="2400" dirty="0">
                <a:ea typeface="宋体" pitchFamily="2" charset="-122"/>
              </a:rPr>
              <a:t>-1)</a:t>
            </a:r>
            <a:r>
              <a:rPr lang="en-US" altLang="zh-CN" sz="2400" i="1" dirty="0">
                <a:ea typeface="宋体" pitchFamily="2" charset="-122"/>
              </a:rPr>
              <a:t>q </a:t>
            </a:r>
            <a:r>
              <a:rPr lang="en-US" altLang="zh-CN" sz="2400" dirty="0">
                <a:ea typeface="宋体" pitchFamily="2" charset="-122"/>
              </a:rPr>
              <a:t>time </a:t>
            </a:r>
            <a:r>
              <a:rPr lang="en-US" altLang="zh-CN" sz="2400">
                <a:ea typeface="宋体" pitchFamily="2" charset="-122"/>
              </a:rPr>
              <a:t>units.</a:t>
            </a:r>
          </a:p>
          <a:p>
            <a:r>
              <a:rPr lang="en-US" altLang="zh-CN" sz="2400">
                <a:ea typeface="宋体" pitchFamily="2" charset="-122"/>
              </a:rPr>
              <a:t>Timer interrupts every quantum to schedule next process</a:t>
            </a:r>
            <a:endParaRPr lang="en-US" altLang="zh-CN" sz="2400" dirty="0">
              <a:ea typeface="宋体" pitchFamily="2" charset="-122"/>
            </a:endParaRPr>
          </a:p>
          <a:p>
            <a:r>
              <a:rPr lang="en-US" altLang="zh-CN" sz="2400" dirty="0">
                <a:ea typeface="宋体" pitchFamily="2" charset="-122"/>
              </a:rPr>
              <a:t>Performance</a:t>
            </a:r>
          </a:p>
          <a:p>
            <a:pPr lvl="1"/>
            <a:r>
              <a:rPr lang="en-US" altLang="zh-CN" sz="2400" i="1" dirty="0">
                <a:ea typeface="宋体" pitchFamily="2" charset="-122"/>
              </a:rPr>
              <a:t>q</a:t>
            </a:r>
            <a:r>
              <a:rPr lang="en-US" altLang="zh-CN" sz="2400" dirty="0">
                <a:ea typeface="宋体" pitchFamily="2" charset="-122"/>
              </a:rPr>
              <a:t> large </a:t>
            </a:r>
            <a:r>
              <a:rPr lang="en-US" altLang="zh-CN" sz="2400">
                <a:ea typeface="宋体" pitchFamily="2" charset="-122"/>
                <a:sym typeface="Symbol" pitchFamily="18" charset="2"/>
              </a:rPr>
              <a:t> FIFO(FCFS)</a:t>
            </a:r>
            <a:endParaRPr lang="en-US" altLang="zh-CN" sz="2400" dirty="0">
              <a:ea typeface="宋体" pitchFamily="2" charset="-122"/>
              <a:sym typeface="Symbol" pitchFamily="18" charset="2"/>
            </a:endParaRPr>
          </a:p>
          <a:p>
            <a:pPr lvl="1"/>
            <a:r>
              <a:rPr lang="en-US" altLang="zh-CN" sz="2400" i="1" dirty="0">
                <a:ea typeface="宋体" pitchFamily="2" charset="-122"/>
                <a:sym typeface="Symbol" pitchFamily="18" charset="2"/>
              </a:rPr>
              <a:t>q </a:t>
            </a:r>
            <a:r>
              <a:rPr lang="en-US" altLang="zh-CN" sz="2400" dirty="0">
                <a:ea typeface="宋体" pitchFamily="2" charset="-122"/>
                <a:sym typeface="Symbol" pitchFamily="18" charset="2"/>
              </a:rPr>
              <a:t>small  </a:t>
            </a:r>
            <a:r>
              <a:rPr lang="en-US" altLang="zh-CN" sz="2400" i="1" dirty="0">
                <a:ea typeface="宋体" pitchFamily="2" charset="-122"/>
                <a:sym typeface="Symbol" pitchFamily="18" charset="2"/>
              </a:rPr>
              <a:t>q </a:t>
            </a:r>
            <a:r>
              <a:rPr lang="en-US" altLang="zh-CN" sz="2400" dirty="0">
                <a:ea typeface="宋体" pitchFamily="2" charset="-122"/>
                <a:sym typeface="Symbol" pitchFamily="18" charset="2"/>
              </a:rPr>
              <a:t>must be large with respect to context switch, otherwise overhead is too high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0BF2AFD-C811-4251-9AA6-0DF9363028DC}"/>
              </a:ext>
            </a:extLst>
          </p:cNvPr>
          <p:cNvSpPr>
            <a:spLocks noGrp="1" noChangeArrowheads="1"/>
          </p:cNvSpPr>
          <p:nvPr>
            <p:ph type="title"/>
          </p:nvPr>
        </p:nvSpPr>
        <p:spPr>
          <a:xfrm>
            <a:off x="1799303" y="0"/>
            <a:ext cx="9419303" cy="844550"/>
          </a:xfrm>
        </p:spPr>
        <p:txBody>
          <a:bodyPr/>
          <a:lstStyle/>
          <a:p>
            <a:pPr>
              <a:defRPr/>
            </a:pPr>
            <a:r>
              <a:rPr lang="en-US" altLang="zh-CN" dirty="0">
                <a:ea typeface="宋体" charset="-122"/>
              </a:rPr>
              <a:t>Example of RR with Time Quantum = 20</a:t>
            </a:r>
          </a:p>
        </p:txBody>
      </p:sp>
      <p:sp>
        <p:nvSpPr>
          <p:cNvPr id="47107" name="Rectangle 3"/>
          <p:cNvSpPr>
            <a:spLocks noGrp="1" noChangeArrowheads="1"/>
          </p:cNvSpPr>
          <p:nvPr>
            <p:ph type="body" idx="1"/>
          </p:nvPr>
        </p:nvSpPr>
        <p:spPr>
          <a:xfrm>
            <a:off x="1603641" y="1300285"/>
            <a:ext cx="9035824" cy="4483100"/>
          </a:xfrm>
        </p:spPr>
        <p:txBody>
          <a:bodyPr/>
          <a:lstStyle/>
          <a:p>
            <a:pPr>
              <a:lnSpc>
                <a:spcPct val="90000"/>
              </a:lnSpc>
              <a:buNone/>
              <a:tabLst>
                <a:tab pos="2222500" algn="ctr"/>
                <a:tab pos="3997325" algn="ctr"/>
              </a:tabLst>
            </a:pPr>
            <a:r>
              <a:rPr lang="en-US" altLang="zh-CN" sz="2000" dirty="0">
                <a:ea typeface="宋体" pitchFamily="2" charset="-122"/>
              </a:rPr>
              <a:t>		</a:t>
            </a:r>
            <a:r>
              <a:rPr lang="en-US" altLang="zh-CN" sz="2000" u="sng" dirty="0">
                <a:ea typeface="宋体" pitchFamily="2" charset="-122"/>
              </a:rPr>
              <a:t>Process</a:t>
            </a:r>
            <a:r>
              <a:rPr lang="en-US" altLang="zh-CN" sz="2000" dirty="0">
                <a:ea typeface="宋体" pitchFamily="2" charset="-122"/>
              </a:rPr>
              <a:t>	</a:t>
            </a:r>
            <a:r>
              <a:rPr lang="en-US" altLang="zh-CN" sz="2000" u="sng" dirty="0">
                <a:ea typeface="宋体" pitchFamily="2" charset="-122"/>
              </a:rPr>
              <a:t>Burst Time</a:t>
            </a:r>
          </a:p>
          <a:p>
            <a:pPr>
              <a:lnSpc>
                <a:spcPct val="90000"/>
              </a:lnSpc>
              <a:buNone/>
              <a:tabLst>
                <a:tab pos="2222500" algn="ctr"/>
                <a:tab pos="3997325" algn="ctr"/>
              </a:tabLst>
            </a:pPr>
            <a:r>
              <a:rPr lang="en-US" altLang="zh-CN" sz="2000" i="1" dirty="0">
                <a:ea typeface="宋体" pitchFamily="2" charset="-122"/>
              </a:rPr>
              <a:t>		P</a:t>
            </a:r>
            <a:r>
              <a:rPr lang="en-US" altLang="zh-CN" sz="2000" i="1" baseline="-25000" dirty="0">
                <a:ea typeface="宋体" pitchFamily="2" charset="-122"/>
              </a:rPr>
              <a:t>1	</a:t>
            </a:r>
            <a:r>
              <a:rPr lang="en-US" altLang="zh-CN" sz="2000" dirty="0">
                <a:ea typeface="宋体" pitchFamily="2" charset="-122"/>
              </a:rPr>
              <a:t>53</a:t>
            </a:r>
          </a:p>
          <a:p>
            <a:pPr>
              <a:lnSpc>
                <a:spcPct val="90000"/>
              </a:lnSpc>
              <a:buNone/>
              <a:tabLst>
                <a:tab pos="2222500" algn="ctr"/>
                <a:tab pos="3997325" algn="ctr"/>
              </a:tabLst>
            </a:pPr>
            <a:r>
              <a:rPr lang="en-US" altLang="zh-CN" sz="2000" dirty="0">
                <a:ea typeface="宋体" pitchFamily="2" charset="-122"/>
              </a:rPr>
              <a:t>		 </a:t>
            </a:r>
            <a:r>
              <a:rPr lang="en-US" altLang="zh-CN" sz="2000" i="1" dirty="0">
                <a:ea typeface="宋体" pitchFamily="2" charset="-122"/>
              </a:rPr>
              <a:t>P</a:t>
            </a:r>
            <a:r>
              <a:rPr lang="en-US" altLang="zh-CN" sz="2000" i="1" baseline="-25000" dirty="0">
                <a:ea typeface="宋体" pitchFamily="2" charset="-122"/>
              </a:rPr>
              <a:t>2	 </a:t>
            </a:r>
            <a:r>
              <a:rPr lang="en-US" altLang="zh-CN" sz="2000" dirty="0">
                <a:ea typeface="宋体" pitchFamily="2" charset="-122"/>
              </a:rPr>
              <a:t>17</a:t>
            </a:r>
          </a:p>
          <a:p>
            <a:pPr>
              <a:lnSpc>
                <a:spcPct val="90000"/>
              </a:lnSpc>
              <a:buNone/>
              <a:tabLst>
                <a:tab pos="2222500" algn="ctr"/>
                <a:tab pos="3997325" algn="ctr"/>
              </a:tabLst>
            </a:pPr>
            <a:r>
              <a:rPr lang="en-US" altLang="zh-CN" sz="2000" dirty="0">
                <a:ea typeface="宋体" pitchFamily="2" charset="-122"/>
              </a:rPr>
              <a:t>		 </a:t>
            </a:r>
            <a:r>
              <a:rPr lang="en-US" altLang="zh-CN" sz="2000" i="1" dirty="0">
                <a:ea typeface="宋体" pitchFamily="2" charset="-122"/>
              </a:rPr>
              <a:t>P</a:t>
            </a:r>
            <a:r>
              <a:rPr lang="en-US" altLang="zh-CN" sz="2000" i="1" baseline="-25000" dirty="0">
                <a:ea typeface="宋体" pitchFamily="2" charset="-122"/>
              </a:rPr>
              <a:t>3	</a:t>
            </a:r>
            <a:r>
              <a:rPr lang="en-US" altLang="zh-CN" sz="2000" dirty="0">
                <a:ea typeface="宋体" pitchFamily="2" charset="-122"/>
              </a:rPr>
              <a:t>68</a:t>
            </a:r>
          </a:p>
          <a:p>
            <a:pPr>
              <a:lnSpc>
                <a:spcPct val="90000"/>
              </a:lnSpc>
              <a:buNone/>
              <a:tabLst>
                <a:tab pos="2222500" algn="ctr"/>
                <a:tab pos="3997325" algn="ctr"/>
              </a:tabLst>
            </a:pPr>
            <a:r>
              <a:rPr lang="en-US" altLang="zh-CN" sz="2000" dirty="0">
                <a:ea typeface="宋体" pitchFamily="2" charset="-122"/>
              </a:rPr>
              <a:t>		 </a:t>
            </a:r>
            <a:r>
              <a:rPr lang="en-US" altLang="zh-CN" sz="2000" i="1" dirty="0">
                <a:ea typeface="宋体" pitchFamily="2" charset="-122"/>
              </a:rPr>
              <a:t>P</a:t>
            </a:r>
            <a:r>
              <a:rPr lang="en-US" altLang="zh-CN" sz="2000" i="1" baseline="-25000" dirty="0">
                <a:ea typeface="宋体" pitchFamily="2" charset="-122"/>
              </a:rPr>
              <a:t>4	 </a:t>
            </a:r>
            <a:r>
              <a:rPr lang="en-US" altLang="zh-CN" sz="2000" dirty="0">
                <a:ea typeface="宋体" pitchFamily="2" charset="-122"/>
              </a:rPr>
              <a:t>24</a:t>
            </a:r>
          </a:p>
          <a:p>
            <a:pPr>
              <a:lnSpc>
                <a:spcPct val="90000"/>
              </a:lnSpc>
              <a:tabLst>
                <a:tab pos="2222500" algn="ctr"/>
                <a:tab pos="3997325" algn="ctr"/>
              </a:tabLst>
            </a:pPr>
            <a:r>
              <a:rPr lang="en-US" altLang="zh-CN" sz="2000" dirty="0">
                <a:ea typeface="宋体" pitchFamily="2" charset="-122"/>
              </a:rPr>
              <a:t>The Gantt chart is: </a:t>
            </a:r>
            <a:br>
              <a:rPr lang="en-US" altLang="zh-CN" sz="2000" dirty="0">
                <a:ea typeface="宋体" pitchFamily="2" charset="-122"/>
              </a:rPr>
            </a:br>
            <a:br>
              <a:rPr lang="en-US" altLang="zh-CN" sz="2000" dirty="0">
                <a:ea typeface="宋体" pitchFamily="2" charset="-122"/>
              </a:rPr>
            </a:br>
            <a:br>
              <a:rPr lang="en-US" altLang="zh-CN" sz="2000" dirty="0">
                <a:ea typeface="宋体" pitchFamily="2" charset="-122"/>
              </a:rPr>
            </a:br>
            <a:br>
              <a:rPr lang="en-US" altLang="zh-CN" sz="2000" dirty="0">
                <a:ea typeface="宋体" pitchFamily="2" charset="-122"/>
              </a:rPr>
            </a:br>
            <a:br>
              <a:rPr lang="en-US" altLang="zh-CN" sz="2000" dirty="0">
                <a:ea typeface="宋体" pitchFamily="2" charset="-122"/>
              </a:rPr>
            </a:br>
            <a:br>
              <a:rPr lang="en-US" altLang="zh-CN" sz="2000" dirty="0">
                <a:ea typeface="宋体" pitchFamily="2" charset="-122"/>
              </a:rPr>
            </a:br>
            <a:endParaRPr lang="en-US" altLang="zh-CN" sz="2000" dirty="0">
              <a:ea typeface="宋体" pitchFamily="2" charset="-122"/>
            </a:endParaRPr>
          </a:p>
          <a:p>
            <a:pPr>
              <a:lnSpc>
                <a:spcPct val="90000"/>
              </a:lnSpc>
              <a:tabLst>
                <a:tab pos="2222500" algn="ctr"/>
                <a:tab pos="3997325" algn="ctr"/>
              </a:tabLst>
            </a:pPr>
            <a:r>
              <a:rPr lang="en-US" altLang="zh-CN" sz="2000" dirty="0">
                <a:ea typeface="宋体" pitchFamily="2" charset="-122"/>
              </a:rPr>
              <a:t>Typically, higher average turnaround than SJF, but better </a:t>
            </a:r>
            <a:r>
              <a:rPr lang="en-US" altLang="zh-CN" sz="2000" i="1" dirty="0">
                <a:ea typeface="宋体" pitchFamily="2" charset="-122"/>
              </a:rPr>
              <a:t>response</a:t>
            </a:r>
            <a:endParaRPr lang="en-US" altLang="zh-CN" sz="2000" dirty="0">
              <a:ea typeface="宋体" pitchFamily="2" charset="-122"/>
            </a:endParaRPr>
          </a:p>
        </p:txBody>
      </p:sp>
      <p:grpSp>
        <p:nvGrpSpPr>
          <p:cNvPr id="47108" name="Group 27"/>
          <p:cNvGrpSpPr>
            <a:grpSpLocks/>
          </p:cNvGrpSpPr>
          <p:nvPr/>
        </p:nvGrpSpPr>
        <p:grpSpPr bwMode="auto">
          <a:xfrm>
            <a:off x="1063869" y="3952876"/>
            <a:ext cx="10498016" cy="976313"/>
            <a:chOff x="1056" y="2640"/>
            <a:chExt cx="3812" cy="615"/>
          </a:xfrm>
        </p:grpSpPr>
        <p:grpSp>
          <p:nvGrpSpPr>
            <p:cNvPr id="47109" name="Group 14"/>
            <p:cNvGrpSpPr>
              <a:grpSpLocks/>
            </p:cNvGrpSpPr>
            <p:nvPr/>
          </p:nvGrpSpPr>
          <p:grpSpPr bwMode="auto">
            <a:xfrm>
              <a:off x="1152" y="2640"/>
              <a:ext cx="3552" cy="384"/>
              <a:chOff x="1152" y="2736"/>
              <a:chExt cx="2880" cy="288"/>
            </a:xfrm>
          </p:grpSpPr>
          <p:sp>
            <p:nvSpPr>
              <p:cNvPr id="47121" name="Rectangle 4"/>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P</a:t>
                </a:r>
                <a:r>
                  <a:rPr kumimoji="0" lang="en-US" altLang="zh-CN" sz="1800" baseline="-25000">
                    <a:ea typeface="宋体" pitchFamily="2" charset="-122"/>
                  </a:rPr>
                  <a:t>1</a:t>
                </a:r>
                <a:endParaRPr kumimoji="0" lang="en-US" altLang="zh-CN" sz="1800">
                  <a:ea typeface="宋体" pitchFamily="2" charset="-122"/>
                </a:endParaRPr>
              </a:p>
            </p:txBody>
          </p:sp>
          <p:sp>
            <p:nvSpPr>
              <p:cNvPr id="47122" name="Rectangle 5"/>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P</a:t>
                </a:r>
                <a:r>
                  <a:rPr kumimoji="0" lang="en-US" altLang="zh-CN" sz="1800" baseline="-25000">
                    <a:ea typeface="宋体" pitchFamily="2" charset="-122"/>
                  </a:rPr>
                  <a:t>2</a:t>
                </a:r>
              </a:p>
            </p:txBody>
          </p:sp>
          <p:sp>
            <p:nvSpPr>
              <p:cNvPr id="47123" name="Rectangle 6"/>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P</a:t>
                </a:r>
                <a:r>
                  <a:rPr kumimoji="0" lang="en-US" altLang="zh-CN" sz="1800" baseline="-25000">
                    <a:ea typeface="宋体" pitchFamily="2" charset="-122"/>
                  </a:rPr>
                  <a:t>3</a:t>
                </a:r>
              </a:p>
            </p:txBody>
          </p:sp>
          <p:sp>
            <p:nvSpPr>
              <p:cNvPr id="47124" name="Rectangle 7"/>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P</a:t>
                </a:r>
                <a:r>
                  <a:rPr kumimoji="0" lang="en-US" altLang="zh-CN" sz="1800" baseline="-25000">
                    <a:ea typeface="宋体" pitchFamily="2" charset="-122"/>
                  </a:rPr>
                  <a:t>4</a:t>
                </a:r>
              </a:p>
            </p:txBody>
          </p:sp>
          <p:sp>
            <p:nvSpPr>
              <p:cNvPr id="47125" name="Rectangle 8"/>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P</a:t>
                </a:r>
                <a:r>
                  <a:rPr kumimoji="0" lang="en-US" altLang="zh-CN" sz="1800" baseline="-25000">
                    <a:ea typeface="宋体" pitchFamily="2" charset="-122"/>
                  </a:rPr>
                  <a:t>1</a:t>
                </a:r>
              </a:p>
            </p:txBody>
          </p:sp>
          <p:sp>
            <p:nvSpPr>
              <p:cNvPr id="47126" name="Rectangle 9"/>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P</a:t>
                </a:r>
                <a:r>
                  <a:rPr kumimoji="0" lang="en-US" altLang="zh-CN" sz="1800" baseline="-25000">
                    <a:ea typeface="宋体" pitchFamily="2" charset="-122"/>
                  </a:rPr>
                  <a:t>3</a:t>
                </a:r>
              </a:p>
            </p:txBody>
          </p:sp>
          <p:sp>
            <p:nvSpPr>
              <p:cNvPr id="47127" name="Rectangle 10"/>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P</a:t>
                </a:r>
                <a:r>
                  <a:rPr kumimoji="0" lang="en-US" altLang="zh-CN" sz="1800" baseline="-25000">
                    <a:ea typeface="宋体" pitchFamily="2" charset="-122"/>
                  </a:rPr>
                  <a:t>4</a:t>
                </a:r>
              </a:p>
            </p:txBody>
          </p:sp>
          <p:sp>
            <p:nvSpPr>
              <p:cNvPr id="47128" name="Rectangle 11"/>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P</a:t>
                </a:r>
                <a:r>
                  <a:rPr kumimoji="0" lang="en-US" altLang="zh-CN" sz="1800" baseline="-25000">
                    <a:ea typeface="宋体" pitchFamily="2" charset="-122"/>
                  </a:rPr>
                  <a:t>1</a:t>
                </a:r>
              </a:p>
            </p:txBody>
          </p:sp>
          <p:sp>
            <p:nvSpPr>
              <p:cNvPr id="47129" name="Rectangle 12"/>
              <p:cNvSpPr>
                <a:spLocks noChangeArrowheads="1"/>
              </p:cNvSpPr>
              <p:nvPr/>
            </p:nvSpPr>
            <p:spPr bwMode="auto">
              <a:xfrm>
                <a:off x="3456"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P</a:t>
                </a:r>
                <a:r>
                  <a:rPr kumimoji="0" lang="en-US" altLang="zh-CN" sz="1800" baseline="-25000">
                    <a:ea typeface="宋体" pitchFamily="2" charset="-122"/>
                  </a:rPr>
                  <a:t>3</a:t>
                </a:r>
              </a:p>
            </p:txBody>
          </p:sp>
          <p:sp>
            <p:nvSpPr>
              <p:cNvPr id="47130" name="Rectangle 13"/>
              <p:cNvSpPr>
                <a:spLocks noChangeArrowheads="1"/>
              </p:cNvSpPr>
              <p:nvPr/>
            </p:nvSpPr>
            <p:spPr bwMode="auto">
              <a:xfrm>
                <a:off x="3744"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P</a:t>
                </a:r>
                <a:r>
                  <a:rPr kumimoji="0" lang="en-US" altLang="zh-CN" sz="1800" baseline="-25000">
                    <a:ea typeface="宋体" pitchFamily="2" charset="-122"/>
                  </a:rPr>
                  <a:t>3</a:t>
                </a:r>
              </a:p>
            </p:txBody>
          </p:sp>
        </p:grpSp>
        <p:sp>
          <p:nvSpPr>
            <p:cNvPr id="47110" name="Text Box 15"/>
            <p:cNvSpPr txBox="1">
              <a:spLocks noChangeArrowheads="1"/>
            </p:cNvSpPr>
            <p:nvPr/>
          </p:nvSpPr>
          <p:spPr bwMode="auto">
            <a:xfrm>
              <a:off x="1056" y="302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0</a:t>
              </a:r>
            </a:p>
          </p:txBody>
        </p:sp>
        <p:sp>
          <p:nvSpPr>
            <p:cNvPr id="47111" name="Text Box 16"/>
            <p:cNvSpPr txBox="1">
              <a:spLocks noChangeArrowheads="1"/>
            </p:cNvSpPr>
            <p:nvPr/>
          </p:nvSpPr>
          <p:spPr bwMode="auto">
            <a:xfrm>
              <a:off x="1352" y="302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20</a:t>
              </a:r>
            </a:p>
          </p:txBody>
        </p:sp>
        <p:sp>
          <p:nvSpPr>
            <p:cNvPr id="47112" name="Text Box 17"/>
            <p:cNvSpPr txBox="1">
              <a:spLocks noChangeArrowheads="1"/>
            </p:cNvSpPr>
            <p:nvPr/>
          </p:nvSpPr>
          <p:spPr bwMode="auto">
            <a:xfrm>
              <a:off x="1688" y="302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37</a:t>
              </a:r>
            </a:p>
          </p:txBody>
        </p:sp>
        <p:sp>
          <p:nvSpPr>
            <p:cNvPr id="47113" name="Text Box 18"/>
            <p:cNvSpPr txBox="1">
              <a:spLocks noChangeArrowheads="1"/>
            </p:cNvSpPr>
            <p:nvPr/>
          </p:nvSpPr>
          <p:spPr bwMode="auto">
            <a:xfrm>
              <a:off x="2068" y="302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57</a:t>
              </a:r>
            </a:p>
          </p:txBody>
        </p:sp>
        <p:sp>
          <p:nvSpPr>
            <p:cNvPr id="47114" name="Text Box 19"/>
            <p:cNvSpPr txBox="1">
              <a:spLocks noChangeArrowheads="1"/>
            </p:cNvSpPr>
            <p:nvPr/>
          </p:nvSpPr>
          <p:spPr bwMode="auto">
            <a:xfrm>
              <a:off x="2456" y="302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77</a:t>
              </a:r>
            </a:p>
          </p:txBody>
        </p:sp>
        <p:sp>
          <p:nvSpPr>
            <p:cNvPr id="47115" name="Text Box 20"/>
            <p:cNvSpPr txBox="1">
              <a:spLocks noChangeArrowheads="1"/>
            </p:cNvSpPr>
            <p:nvPr/>
          </p:nvSpPr>
          <p:spPr bwMode="auto">
            <a:xfrm>
              <a:off x="2792" y="302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97</a:t>
              </a:r>
            </a:p>
          </p:txBody>
        </p:sp>
        <p:sp>
          <p:nvSpPr>
            <p:cNvPr id="47116" name="Text Box 21"/>
            <p:cNvSpPr txBox="1">
              <a:spLocks noChangeArrowheads="1"/>
            </p:cNvSpPr>
            <p:nvPr/>
          </p:nvSpPr>
          <p:spPr bwMode="auto">
            <a:xfrm>
              <a:off x="3088" y="302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117</a:t>
              </a:r>
            </a:p>
          </p:txBody>
        </p:sp>
        <p:sp>
          <p:nvSpPr>
            <p:cNvPr id="47117" name="Text Box 22"/>
            <p:cNvSpPr txBox="1">
              <a:spLocks noChangeArrowheads="1"/>
            </p:cNvSpPr>
            <p:nvPr/>
          </p:nvSpPr>
          <p:spPr bwMode="auto">
            <a:xfrm>
              <a:off x="3472" y="302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121</a:t>
              </a:r>
            </a:p>
          </p:txBody>
        </p:sp>
        <p:sp>
          <p:nvSpPr>
            <p:cNvPr id="47118" name="Text Box 24"/>
            <p:cNvSpPr txBox="1">
              <a:spLocks noChangeArrowheads="1"/>
            </p:cNvSpPr>
            <p:nvPr/>
          </p:nvSpPr>
          <p:spPr bwMode="auto">
            <a:xfrm>
              <a:off x="3808" y="302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134</a:t>
              </a:r>
            </a:p>
          </p:txBody>
        </p:sp>
        <p:sp>
          <p:nvSpPr>
            <p:cNvPr id="47119" name="Text Box 25"/>
            <p:cNvSpPr txBox="1">
              <a:spLocks noChangeArrowheads="1"/>
            </p:cNvSpPr>
            <p:nvPr/>
          </p:nvSpPr>
          <p:spPr bwMode="auto">
            <a:xfrm>
              <a:off x="4176" y="302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154</a:t>
              </a:r>
            </a:p>
          </p:txBody>
        </p:sp>
        <p:sp>
          <p:nvSpPr>
            <p:cNvPr id="47120" name="Text Box 26"/>
            <p:cNvSpPr txBox="1">
              <a:spLocks noChangeArrowheads="1"/>
            </p:cNvSpPr>
            <p:nvPr/>
          </p:nvSpPr>
          <p:spPr bwMode="auto">
            <a:xfrm>
              <a:off x="4512" y="302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162</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20C4234-F0E8-4EE3-B03A-B92899E6036D}"/>
              </a:ext>
            </a:extLst>
          </p:cNvPr>
          <p:cNvSpPr>
            <a:spLocks noGrp="1" noChangeArrowheads="1"/>
          </p:cNvSpPr>
          <p:nvPr>
            <p:ph type="title"/>
          </p:nvPr>
        </p:nvSpPr>
        <p:spPr/>
        <p:txBody>
          <a:bodyPr/>
          <a:lstStyle/>
          <a:p>
            <a:pPr>
              <a:defRPr/>
            </a:pPr>
            <a:r>
              <a:rPr lang="en-US" altLang="zh-CN" dirty="0">
                <a:ea typeface="宋体" charset="-122"/>
              </a:rPr>
              <a:t>Content Overview</a:t>
            </a:r>
          </a:p>
        </p:txBody>
      </p:sp>
      <p:sp>
        <p:nvSpPr>
          <p:cNvPr id="8195" name="Rectangle 3"/>
          <p:cNvSpPr>
            <a:spLocks noGrp="1" noChangeArrowheads="1"/>
          </p:cNvSpPr>
          <p:nvPr>
            <p:ph type="body" idx="1"/>
          </p:nvPr>
        </p:nvSpPr>
        <p:spPr>
          <a:xfrm>
            <a:off x="3675184" y="1221276"/>
            <a:ext cx="7407344" cy="4732150"/>
          </a:xfrm>
        </p:spPr>
        <p:txBody>
          <a:bodyPr/>
          <a:lstStyle/>
          <a:p>
            <a:r>
              <a:rPr lang="en-US" altLang="zh-CN" sz="3200" dirty="0">
                <a:ea typeface="宋体" pitchFamily="2" charset="-122"/>
              </a:rPr>
              <a:t>Basic Concepts</a:t>
            </a:r>
          </a:p>
          <a:p>
            <a:r>
              <a:rPr lang="en-US" altLang="zh-CN" sz="3200" dirty="0">
                <a:ea typeface="宋体" pitchFamily="2" charset="-122"/>
              </a:rPr>
              <a:t>Scheduling Criteria </a:t>
            </a:r>
          </a:p>
          <a:p>
            <a:r>
              <a:rPr lang="en-US" altLang="zh-CN" sz="3200" dirty="0">
                <a:ea typeface="宋体" pitchFamily="2" charset="-122"/>
              </a:rPr>
              <a:t>Scheduling Algorithms</a:t>
            </a:r>
          </a:p>
          <a:p>
            <a:r>
              <a:rPr lang="en-US" altLang="zh-CN" sz="3200" dirty="0">
                <a:solidFill>
                  <a:schemeClr val="bg1">
                    <a:lumMod val="50000"/>
                  </a:schemeClr>
                </a:solidFill>
                <a:ea typeface="宋体" pitchFamily="2" charset="-122"/>
              </a:rPr>
              <a:t>Multiple-Processor Scheduling</a:t>
            </a:r>
          </a:p>
          <a:p>
            <a:r>
              <a:rPr lang="en-US" altLang="zh-CN" sz="3200" dirty="0">
                <a:solidFill>
                  <a:schemeClr val="bg1">
                    <a:lumMod val="50000"/>
                  </a:schemeClr>
                </a:solidFill>
                <a:ea typeface="宋体" pitchFamily="2" charset="-122"/>
              </a:rPr>
              <a:t>Thread Scheduling</a:t>
            </a:r>
          </a:p>
          <a:p>
            <a:r>
              <a:rPr lang="en-US" altLang="zh-CN" sz="3200" dirty="0">
                <a:solidFill>
                  <a:schemeClr val="bg1">
                    <a:lumMod val="50000"/>
                  </a:schemeClr>
                </a:solidFill>
                <a:ea typeface="宋体" pitchFamily="2" charset="-122"/>
              </a:rPr>
              <a:t>Operating Systems Examples</a:t>
            </a:r>
          </a:p>
          <a:p>
            <a:r>
              <a:rPr lang="en-US" altLang="zh-CN" sz="3200" dirty="0">
                <a:ea typeface="宋体" pitchFamily="2" charset="-122"/>
              </a:rPr>
              <a:t>Algorithm Evaluation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D264DB-261A-47DF-9F65-41F34468FBEC}"/>
              </a:ext>
            </a:extLst>
          </p:cNvPr>
          <p:cNvSpPr>
            <a:spLocks noGrp="1"/>
          </p:cNvSpPr>
          <p:nvPr>
            <p:ph type="title"/>
          </p:nvPr>
        </p:nvSpPr>
        <p:spPr/>
        <p:txBody>
          <a:bodyPr/>
          <a:lstStyle/>
          <a:p>
            <a:r>
              <a:rPr lang="en-US" altLang="zh-CN"/>
              <a:t>Example of RR with Time Quantum = 20</a:t>
            </a:r>
            <a:endParaRPr lang="zh-CN" altLang="en-US"/>
          </a:p>
        </p:txBody>
      </p:sp>
      <p:graphicFrame>
        <p:nvGraphicFramePr>
          <p:cNvPr id="4" name="表格 3">
            <a:extLst>
              <a:ext uri="{FF2B5EF4-FFF2-40B4-BE49-F238E27FC236}">
                <a16:creationId xmlns:a16="http://schemas.microsoft.com/office/drawing/2014/main" id="{3BB5CBAC-2304-43DA-B7C8-BBF43DA06312}"/>
              </a:ext>
            </a:extLst>
          </p:cNvPr>
          <p:cNvGraphicFramePr>
            <a:graphicFrameLocks noGrp="1"/>
          </p:cNvGraphicFramePr>
          <p:nvPr>
            <p:extLst>
              <p:ext uri="{D42A27DB-BD31-4B8C-83A1-F6EECF244321}">
                <p14:modId xmlns:p14="http://schemas.microsoft.com/office/powerpoint/2010/main" val="1733568190"/>
              </p:ext>
            </p:extLst>
          </p:nvPr>
        </p:nvGraphicFramePr>
        <p:xfrm>
          <a:off x="609600" y="1195875"/>
          <a:ext cx="10758852" cy="4483955"/>
        </p:xfrm>
        <a:graphic>
          <a:graphicData uri="http://schemas.openxmlformats.org/drawingml/2006/table">
            <a:tbl>
              <a:tblPr firstRow="1" bandRow="1">
                <a:tableStyleId>{5C22544A-7EE6-4342-B048-85BDC9FD1C3A}</a:tableStyleId>
              </a:tblPr>
              <a:tblGrid>
                <a:gridCol w="896571">
                  <a:extLst>
                    <a:ext uri="{9D8B030D-6E8A-4147-A177-3AD203B41FA5}">
                      <a16:colId xmlns:a16="http://schemas.microsoft.com/office/drawing/2014/main" val="1804502436"/>
                    </a:ext>
                  </a:extLst>
                </a:gridCol>
                <a:gridCol w="896571">
                  <a:extLst>
                    <a:ext uri="{9D8B030D-6E8A-4147-A177-3AD203B41FA5}">
                      <a16:colId xmlns:a16="http://schemas.microsoft.com/office/drawing/2014/main" val="674951993"/>
                    </a:ext>
                  </a:extLst>
                </a:gridCol>
                <a:gridCol w="896571">
                  <a:extLst>
                    <a:ext uri="{9D8B030D-6E8A-4147-A177-3AD203B41FA5}">
                      <a16:colId xmlns:a16="http://schemas.microsoft.com/office/drawing/2014/main" val="3106043012"/>
                    </a:ext>
                  </a:extLst>
                </a:gridCol>
                <a:gridCol w="896571">
                  <a:extLst>
                    <a:ext uri="{9D8B030D-6E8A-4147-A177-3AD203B41FA5}">
                      <a16:colId xmlns:a16="http://schemas.microsoft.com/office/drawing/2014/main" val="3874859397"/>
                    </a:ext>
                  </a:extLst>
                </a:gridCol>
                <a:gridCol w="896571">
                  <a:extLst>
                    <a:ext uri="{9D8B030D-6E8A-4147-A177-3AD203B41FA5}">
                      <a16:colId xmlns:a16="http://schemas.microsoft.com/office/drawing/2014/main" val="3484244976"/>
                    </a:ext>
                  </a:extLst>
                </a:gridCol>
                <a:gridCol w="896571">
                  <a:extLst>
                    <a:ext uri="{9D8B030D-6E8A-4147-A177-3AD203B41FA5}">
                      <a16:colId xmlns:a16="http://schemas.microsoft.com/office/drawing/2014/main" val="2985545283"/>
                    </a:ext>
                  </a:extLst>
                </a:gridCol>
                <a:gridCol w="896571">
                  <a:extLst>
                    <a:ext uri="{9D8B030D-6E8A-4147-A177-3AD203B41FA5}">
                      <a16:colId xmlns:a16="http://schemas.microsoft.com/office/drawing/2014/main" val="2395100149"/>
                    </a:ext>
                  </a:extLst>
                </a:gridCol>
                <a:gridCol w="896571">
                  <a:extLst>
                    <a:ext uri="{9D8B030D-6E8A-4147-A177-3AD203B41FA5}">
                      <a16:colId xmlns:a16="http://schemas.microsoft.com/office/drawing/2014/main" val="2179310665"/>
                    </a:ext>
                  </a:extLst>
                </a:gridCol>
                <a:gridCol w="896571">
                  <a:extLst>
                    <a:ext uri="{9D8B030D-6E8A-4147-A177-3AD203B41FA5}">
                      <a16:colId xmlns:a16="http://schemas.microsoft.com/office/drawing/2014/main" val="1864606315"/>
                    </a:ext>
                  </a:extLst>
                </a:gridCol>
                <a:gridCol w="896571">
                  <a:extLst>
                    <a:ext uri="{9D8B030D-6E8A-4147-A177-3AD203B41FA5}">
                      <a16:colId xmlns:a16="http://schemas.microsoft.com/office/drawing/2014/main" val="586870541"/>
                    </a:ext>
                  </a:extLst>
                </a:gridCol>
                <a:gridCol w="896571">
                  <a:extLst>
                    <a:ext uri="{9D8B030D-6E8A-4147-A177-3AD203B41FA5}">
                      <a16:colId xmlns:a16="http://schemas.microsoft.com/office/drawing/2014/main" val="4085116144"/>
                    </a:ext>
                  </a:extLst>
                </a:gridCol>
                <a:gridCol w="896571">
                  <a:extLst>
                    <a:ext uri="{9D8B030D-6E8A-4147-A177-3AD203B41FA5}">
                      <a16:colId xmlns:a16="http://schemas.microsoft.com/office/drawing/2014/main" val="2840737499"/>
                    </a:ext>
                  </a:extLst>
                </a:gridCol>
              </a:tblGrid>
              <a:tr h="896791">
                <a:tc>
                  <a:txBody>
                    <a:bodyPr/>
                    <a:lstStyle/>
                    <a:p>
                      <a:pPr algn="ctr"/>
                      <a:r>
                        <a:rPr lang="en-US" altLang="zh-CN" sz="2400" i="1">
                          <a:solidFill>
                            <a:srgbClr val="002060"/>
                          </a:solidFill>
                          <a:effectLst>
                            <a:outerShdw blurRad="38100" dist="38100" dir="2700000" algn="tl">
                              <a:srgbClr val="000000">
                                <a:alpha val="43137"/>
                              </a:srgbClr>
                            </a:outerShdw>
                          </a:effectLst>
                        </a:rPr>
                        <a:t>Time</a:t>
                      </a:r>
                      <a:endParaRPr lang="zh-CN" altLang="en-US" sz="2400" i="1">
                        <a:solidFill>
                          <a:srgbClr val="00206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a:solidFill>
                            <a:srgbClr val="002060"/>
                          </a:solidFill>
                          <a:effectLst>
                            <a:outerShdw blurRad="38100" dist="38100" dir="2700000" algn="tl">
                              <a:srgbClr val="000000">
                                <a:alpha val="43137"/>
                              </a:srgbClr>
                            </a:outerShdw>
                          </a:effectLst>
                        </a:rPr>
                        <a:t>0</a:t>
                      </a:r>
                      <a:endParaRPr lang="zh-CN" altLang="en-US" sz="2400">
                        <a:solidFill>
                          <a:srgbClr val="00206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a:solidFill>
                            <a:srgbClr val="002060"/>
                          </a:solidFill>
                          <a:effectLst>
                            <a:outerShdw blurRad="38100" dist="38100" dir="2700000" algn="tl">
                              <a:srgbClr val="000000">
                                <a:alpha val="43137"/>
                              </a:srgbClr>
                            </a:outerShdw>
                          </a:effectLst>
                        </a:rPr>
                        <a:t>20</a:t>
                      </a:r>
                      <a:endParaRPr lang="zh-CN" altLang="en-US" sz="2400">
                        <a:solidFill>
                          <a:srgbClr val="00206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a:solidFill>
                            <a:srgbClr val="002060"/>
                          </a:solidFill>
                          <a:effectLst>
                            <a:outerShdw blurRad="38100" dist="38100" dir="2700000" algn="tl">
                              <a:srgbClr val="000000">
                                <a:alpha val="43137"/>
                              </a:srgbClr>
                            </a:outerShdw>
                          </a:effectLst>
                        </a:rPr>
                        <a:t>37</a:t>
                      </a:r>
                      <a:endParaRPr lang="zh-CN" altLang="en-US" sz="2400">
                        <a:solidFill>
                          <a:srgbClr val="00206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a:solidFill>
                            <a:srgbClr val="002060"/>
                          </a:solidFill>
                          <a:effectLst>
                            <a:outerShdw blurRad="38100" dist="38100" dir="2700000" algn="tl">
                              <a:srgbClr val="000000">
                                <a:alpha val="43137"/>
                              </a:srgbClr>
                            </a:outerShdw>
                          </a:effectLst>
                        </a:rPr>
                        <a:t>57</a:t>
                      </a:r>
                      <a:endParaRPr lang="zh-CN" altLang="en-US" sz="2400">
                        <a:solidFill>
                          <a:srgbClr val="00206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a:solidFill>
                            <a:srgbClr val="002060"/>
                          </a:solidFill>
                          <a:effectLst>
                            <a:outerShdw blurRad="38100" dist="38100" dir="2700000" algn="tl">
                              <a:srgbClr val="000000">
                                <a:alpha val="43137"/>
                              </a:srgbClr>
                            </a:outerShdw>
                          </a:effectLst>
                        </a:rPr>
                        <a:t>77</a:t>
                      </a:r>
                      <a:endParaRPr lang="zh-CN" altLang="en-US" sz="2400">
                        <a:solidFill>
                          <a:srgbClr val="00206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a:solidFill>
                            <a:srgbClr val="002060"/>
                          </a:solidFill>
                          <a:effectLst>
                            <a:outerShdw blurRad="38100" dist="38100" dir="2700000" algn="tl">
                              <a:srgbClr val="000000">
                                <a:alpha val="43137"/>
                              </a:srgbClr>
                            </a:outerShdw>
                          </a:effectLst>
                        </a:rPr>
                        <a:t>97</a:t>
                      </a:r>
                      <a:endParaRPr lang="zh-CN" altLang="en-US" sz="2400">
                        <a:solidFill>
                          <a:srgbClr val="00206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a:solidFill>
                            <a:srgbClr val="002060"/>
                          </a:solidFill>
                          <a:effectLst>
                            <a:outerShdw blurRad="38100" dist="38100" dir="2700000" algn="tl">
                              <a:srgbClr val="000000">
                                <a:alpha val="43137"/>
                              </a:srgbClr>
                            </a:outerShdw>
                          </a:effectLst>
                        </a:rPr>
                        <a:t>117</a:t>
                      </a:r>
                      <a:endParaRPr lang="zh-CN" altLang="en-US" sz="2400">
                        <a:solidFill>
                          <a:srgbClr val="00206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a:solidFill>
                            <a:srgbClr val="002060"/>
                          </a:solidFill>
                          <a:effectLst>
                            <a:outerShdw blurRad="38100" dist="38100" dir="2700000" algn="tl">
                              <a:srgbClr val="000000">
                                <a:alpha val="43137"/>
                              </a:srgbClr>
                            </a:outerShdw>
                          </a:effectLst>
                        </a:rPr>
                        <a:t>121</a:t>
                      </a:r>
                      <a:endParaRPr lang="zh-CN" altLang="en-US" sz="2400">
                        <a:solidFill>
                          <a:srgbClr val="00206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a:solidFill>
                            <a:srgbClr val="002060"/>
                          </a:solidFill>
                          <a:effectLst>
                            <a:outerShdw blurRad="38100" dist="38100" dir="2700000" algn="tl">
                              <a:srgbClr val="000000">
                                <a:alpha val="43137"/>
                              </a:srgbClr>
                            </a:outerShdw>
                          </a:effectLst>
                        </a:rPr>
                        <a:t>134</a:t>
                      </a:r>
                      <a:endParaRPr lang="zh-CN" altLang="en-US" sz="2400">
                        <a:solidFill>
                          <a:srgbClr val="00206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a:solidFill>
                            <a:srgbClr val="002060"/>
                          </a:solidFill>
                          <a:effectLst>
                            <a:outerShdw blurRad="38100" dist="38100" dir="2700000" algn="tl">
                              <a:srgbClr val="000000">
                                <a:alpha val="43137"/>
                              </a:srgbClr>
                            </a:outerShdw>
                          </a:effectLst>
                        </a:rPr>
                        <a:t>154</a:t>
                      </a:r>
                      <a:endParaRPr lang="zh-CN" altLang="en-US" sz="2400">
                        <a:solidFill>
                          <a:srgbClr val="00206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a:solidFill>
                            <a:srgbClr val="002060"/>
                          </a:solidFill>
                          <a:effectLst>
                            <a:outerShdw blurRad="38100" dist="38100" dir="2700000" algn="tl">
                              <a:srgbClr val="000000">
                                <a:alpha val="43137"/>
                              </a:srgbClr>
                            </a:outerShdw>
                          </a:effectLst>
                        </a:rPr>
                        <a:t>162</a:t>
                      </a:r>
                      <a:endParaRPr lang="zh-CN" altLang="en-US" sz="2400">
                        <a:solidFill>
                          <a:srgbClr val="00206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extLst>
                  <a:ext uri="{0D108BD9-81ED-4DB2-BD59-A6C34878D82A}">
                    <a16:rowId xmlns:a16="http://schemas.microsoft.com/office/drawing/2014/main" val="3035933143"/>
                  </a:ext>
                </a:extLst>
              </a:tr>
              <a:tr h="896791">
                <a:tc>
                  <a:txBody>
                    <a:bodyPr/>
                    <a:lstStyle/>
                    <a:p>
                      <a:pPr algn="ctr"/>
                      <a:r>
                        <a:rPr lang="en-US" altLang="zh-CN" sz="2400" b="1" i="1">
                          <a:effectLst>
                            <a:outerShdw blurRad="38100" dist="38100" dir="2700000" algn="tl">
                              <a:srgbClr val="000000">
                                <a:alpha val="43137"/>
                              </a:srgbClr>
                            </a:outerShdw>
                          </a:effectLst>
                        </a:rPr>
                        <a:t>P1</a:t>
                      </a:r>
                      <a:endParaRPr lang="zh-CN" altLang="en-US" sz="2400" b="1" i="1">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b="1" u="sng"/>
                        <a:t>53</a:t>
                      </a:r>
                      <a:endParaRPr lang="zh-CN" altLang="en-US" sz="2400" b="1" u="sng"/>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b="1"/>
                        <a:t>33</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b="1"/>
                        <a:t>__</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b="1"/>
                        <a:t>13</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b="1"/>
                        <a:t>__</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b="1"/>
                        <a:t>0</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extLst>
                  <a:ext uri="{0D108BD9-81ED-4DB2-BD59-A6C34878D82A}">
                    <a16:rowId xmlns:a16="http://schemas.microsoft.com/office/drawing/2014/main" val="1518016637"/>
                  </a:ext>
                </a:extLst>
              </a:tr>
              <a:tr h="896791">
                <a:tc>
                  <a:txBody>
                    <a:bodyPr/>
                    <a:lstStyle/>
                    <a:p>
                      <a:pPr algn="ctr"/>
                      <a:r>
                        <a:rPr lang="en-US" altLang="zh-CN" sz="2400" b="1" i="1">
                          <a:effectLst>
                            <a:outerShdw blurRad="38100" dist="38100" dir="2700000" algn="tl">
                              <a:srgbClr val="000000">
                                <a:alpha val="43137"/>
                              </a:srgbClr>
                            </a:outerShdw>
                          </a:effectLst>
                        </a:rPr>
                        <a:t>P2</a:t>
                      </a:r>
                      <a:endParaRPr lang="zh-CN" altLang="en-US" sz="2400" b="1" i="1">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b="1"/>
                        <a:t>17</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b="1" i="0"/>
                        <a:t>__</a:t>
                      </a:r>
                      <a:endParaRPr lang="zh-CN" altLang="en-US" sz="2400" b="1" i="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b="1"/>
                        <a:t>0</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extLst>
                  <a:ext uri="{0D108BD9-81ED-4DB2-BD59-A6C34878D82A}">
                    <a16:rowId xmlns:a16="http://schemas.microsoft.com/office/drawing/2014/main" val="1376272814"/>
                  </a:ext>
                </a:extLst>
              </a:tr>
              <a:tr h="896791">
                <a:tc>
                  <a:txBody>
                    <a:bodyPr/>
                    <a:lstStyle/>
                    <a:p>
                      <a:pPr algn="ctr"/>
                      <a:r>
                        <a:rPr lang="en-US" altLang="zh-CN" sz="2400" b="1" i="1">
                          <a:effectLst>
                            <a:outerShdw blurRad="38100" dist="38100" dir="2700000" algn="tl">
                              <a:srgbClr val="000000">
                                <a:alpha val="43137"/>
                              </a:srgbClr>
                            </a:outerShdw>
                          </a:effectLst>
                        </a:rPr>
                        <a:t>P3</a:t>
                      </a:r>
                      <a:endParaRPr lang="zh-CN" altLang="en-US" sz="2400" b="1" i="1">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b="1"/>
                        <a:t>68</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b="1"/>
                        <a:t>__</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b="1"/>
                        <a:t>48</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b="1"/>
                        <a:t>__</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b="1"/>
                        <a:t>28</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b="1"/>
                        <a:t>__</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b="1" i="0" u="sng"/>
                        <a:t>8_</a:t>
                      </a:r>
                      <a:endParaRPr lang="zh-CN" altLang="en-US" sz="2400" b="1" i="0" u="sng"/>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b="1"/>
                        <a:t>0</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extLst>
                  <a:ext uri="{0D108BD9-81ED-4DB2-BD59-A6C34878D82A}">
                    <a16:rowId xmlns:a16="http://schemas.microsoft.com/office/drawing/2014/main" val="2993057298"/>
                  </a:ext>
                </a:extLst>
              </a:tr>
              <a:tr h="896791">
                <a:tc>
                  <a:txBody>
                    <a:bodyPr/>
                    <a:lstStyle/>
                    <a:p>
                      <a:pPr algn="ctr"/>
                      <a:r>
                        <a:rPr lang="en-US" altLang="zh-CN" sz="2400" b="1" i="1">
                          <a:effectLst>
                            <a:outerShdw blurRad="38100" dist="38100" dir="2700000" algn="tl">
                              <a:srgbClr val="000000">
                                <a:alpha val="43137"/>
                              </a:srgbClr>
                            </a:outerShdw>
                          </a:effectLst>
                        </a:rPr>
                        <a:t>P4</a:t>
                      </a:r>
                      <a:endParaRPr lang="zh-CN" altLang="en-US" sz="2400" b="1" i="1">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b="1"/>
                        <a:t>24</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b="1"/>
                        <a:t>__</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b="1"/>
                        <a:t>4</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b="1"/>
                        <a:t>__</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b="1"/>
                        <a:t>0</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extLst>
                  <a:ext uri="{0D108BD9-81ED-4DB2-BD59-A6C34878D82A}">
                    <a16:rowId xmlns:a16="http://schemas.microsoft.com/office/drawing/2014/main" val="1457681720"/>
                  </a:ext>
                </a:extLst>
              </a:tr>
            </a:tbl>
          </a:graphicData>
        </a:graphic>
      </p:graphicFrame>
    </p:spTree>
    <p:extLst>
      <p:ext uri="{BB962C8B-B14F-4D97-AF65-F5344CB8AC3E}">
        <p14:creationId xmlns:p14="http://schemas.microsoft.com/office/powerpoint/2010/main" val="596850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A117D-AD8B-4CB7-B8E1-1888BA0040CF}"/>
              </a:ext>
            </a:extLst>
          </p:cNvPr>
          <p:cNvSpPr>
            <a:spLocks noGrp="1"/>
          </p:cNvSpPr>
          <p:nvPr>
            <p:ph type="title"/>
          </p:nvPr>
        </p:nvSpPr>
        <p:spPr/>
        <p:txBody>
          <a:bodyPr/>
          <a:lstStyle/>
          <a:p>
            <a:r>
              <a:rPr lang="zh-CN" altLang="en-US"/>
              <a:t>单个进程等待时间的一种计算方法</a:t>
            </a:r>
          </a:p>
        </p:txBody>
      </p:sp>
      <p:sp>
        <p:nvSpPr>
          <p:cNvPr id="3" name="内容占位符 2">
            <a:extLst>
              <a:ext uri="{FF2B5EF4-FFF2-40B4-BE49-F238E27FC236}">
                <a16:creationId xmlns:a16="http://schemas.microsoft.com/office/drawing/2014/main" id="{7845BA36-96FF-48A0-B45B-3991D588BD0F}"/>
              </a:ext>
            </a:extLst>
          </p:cNvPr>
          <p:cNvSpPr>
            <a:spLocks noGrp="1"/>
          </p:cNvSpPr>
          <p:nvPr>
            <p:ph idx="1"/>
          </p:nvPr>
        </p:nvSpPr>
        <p:spPr>
          <a:xfrm>
            <a:off x="1344168" y="1233489"/>
            <a:ext cx="10238231" cy="4626984"/>
          </a:xfrm>
        </p:spPr>
        <p:txBody>
          <a:bodyPr/>
          <a:lstStyle/>
          <a:p>
            <a:endParaRPr lang="en-US" altLang="zh-CN" sz="2800"/>
          </a:p>
          <a:p>
            <a:r>
              <a:rPr lang="zh-CN" altLang="en-US" sz="2400"/>
              <a:t>对所有调度算法均有</a:t>
            </a:r>
            <a:r>
              <a:rPr lang="zh-CN" altLang="en-US" sz="2800"/>
              <a:t>：</a:t>
            </a:r>
            <a:endParaRPr lang="en-US" altLang="zh-CN" sz="2800"/>
          </a:p>
          <a:p>
            <a:endParaRPr lang="en-US" altLang="zh-CN" sz="2800"/>
          </a:p>
          <a:p>
            <a:pPr marL="0" indent="0">
              <a:buNone/>
            </a:pPr>
            <a:r>
              <a:rPr lang="zh-CN" altLang="en-US" sz="2800" b="1"/>
              <a:t>      单个进程等待时间 </a:t>
            </a:r>
            <a:r>
              <a:rPr lang="en-US" altLang="zh-CN" sz="2800" b="1"/>
              <a:t>= (</a:t>
            </a:r>
            <a:r>
              <a:rPr lang="zh-CN" altLang="en-US" sz="2800" b="1"/>
              <a:t>结束时间 </a:t>
            </a:r>
            <a:r>
              <a:rPr lang="en-US" altLang="zh-CN" sz="2800" b="1"/>
              <a:t>- </a:t>
            </a:r>
            <a:r>
              <a:rPr lang="zh-CN" altLang="en-US" sz="2800" b="1"/>
              <a:t>到达时间</a:t>
            </a:r>
            <a:r>
              <a:rPr lang="en-US" altLang="zh-CN" sz="2800" b="1"/>
              <a:t>)</a:t>
            </a:r>
            <a:r>
              <a:rPr lang="zh-CN" altLang="en-US" sz="2800" b="1"/>
              <a:t> </a:t>
            </a:r>
            <a:r>
              <a:rPr lang="en-US" altLang="zh-CN" sz="2800" b="1"/>
              <a:t>- </a:t>
            </a:r>
            <a:r>
              <a:rPr lang="zh-CN" altLang="en-US" sz="2800" b="1"/>
              <a:t>执行时间</a:t>
            </a:r>
            <a:endParaRPr lang="en-US" altLang="zh-CN" sz="2800" b="1"/>
          </a:p>
          <a:p>
            <a:endParaRPr lang="en-US" altLang="zh-CN" sz="2800"/>
          </a:p>
          <a:p>
            <a:r>
              <a:rPr lang="en-US" altLang="zh-CN" sz="2400"/>
              <a:t>(</a:t>
            </a:r>
            <a:r>
              <a:rPr lang="zh-CN" altLang="en-US" sz="2400"/>
              <a:t>结束时间 </a:t>
            </a:r>
            <a:r>
              <a:rPr lang="en-US" altLang="zh-CN" sz="2400"/>
              <a:t>- </a:t>
            </a:r>
            <a:r>
              <a:rPr lang="zh-CN" altLang="en-US" sz="2400"/>
              <a:t>到达时间</a:t>
            </a:r>
            <a:r>
              <a:rPr lang="en-US" altLang="zh-CN" sz="2400"/>
              <a:t>)  </a:t>
            </a:r>
            <a:r>
              <a:rPr lang="zh-CN" altLang="en-US" sz="2400"/>
              <a:t>也就是进程的生命周期。而在生命周期里，要么在运行，要么在等待。因此生命周期减去执行时间，就是</a:t>
            </a:r>
            <a:r>
              <a:rPr lang="zh-CN" altLang="en-US" sz="2400" b="1"/>
              <a:t>等待时间</a:t>
            </a:r>
            <a:endParaRPr lang="en-US" altLang="zh-CN" sz="2400" b="1"/>
          </a:p>
          <a:p>
            <a:r>
              <a:rPr lang="zh-CN" altLang="en-US" sz="2400"/>
              <a:t>特别适合于计算单个进程时间片数比较多的情况</a:t>
            </a:r>
          </a:p>
        </p:txBody>
      </p:sp>
    </p:spTree>
    <p:extLst>
      <p:ext uri="{BB962C8B-B14F-4D97-AF65-F5344CB8AC3E}">
        <p14:creationId xmlns:p14="http://schemas.microsoft.com/office/powerpoint/2010/main" val="411884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CC273DC-529D-4C68-94F2-2D206A5940A8}"/>
              </a:ext>
            </a:extLst>
          </p:cNvPr>
          <p:cNvSpPr>
            <a:spLocks noGrp="1" noChangeArrowheads="1"/>
          </p:cNvSpPr>
          <p:nvPr>
            <p:ph type="title"/>
          </p:nvPr>
        </p:nvSpPr>
        <p:spPr>
          <a:xfrm>
            <a:off x="2041742" y="256784"/>
            <a:ext cx="9031266" cy="579916"/>
          </a:xfrm>
        </p:spPr>
        <p:txBody>
          <a:bodyPr/>
          <a:lstStyle/>
          <a:p>
            <a:pPr>
              <a:defRPr/>
            </a:pPr>
            <a:r>
              <a:rPr lang="en-US" altLang="zh-CN" dirty="0">
                <a:ea typeface="宋体" charset="-122"/>
              </a:rPr>
              <a:t>Time Quantum and Context Switch Time</a:t>
            </a:r>
          </a:p>
        </p:txBody>
      </p:sp>
      <p:pic>
        <p:nvPicPr>
          <p:cNvPr id="49155" name="Picture 6"/>
          <p:cNvPicPr>
            <a:picLocks noChangeAspect="1" noChangeArrowheads="1"/>
          </p:cNvPicPr>
          <p:nvPr/>
        </p:nvPicPr>
        <p:blipFill>
          <a:blip r:embed="rId3">
            <a:extLst>
              <a:ext uri="{28A0092B-C50C-407E-A947-70E740481C1C}">
                <a14:useLocalDpi xmlns:a14="http://schemas.microsoft.com/office/drawing/2010/main" val="0"/>
              </a:ext>
            </a:extLst>
          </a:blip>
          <a:srcRect l="380" t="22278" r="569" b="22531"/>
          <a:stretch>
            <a:fillRect/>
          </a:stretch>
        </p:blipFill>
        <p:spPr bwMode="auto">
          <a:xfrm>
            <a:off x="1333852" y="1317867"/>
            <a:ext cx="9626591" cy="402407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4F5B3BEA-7C64-49AD-AD7B-1C75B18A28EA}"/>
              </a:ext>
            </a:extLst>
          </p:cNvPr>
          <p:cNvSpPr>
            <a:spLocks noGrp="1" noChangeArrowheads="1"/>
          </p:cNvSpPr>
          <p:nvPr>
            <p:ph type="title"/>
          </p:nvPr>
        </p:nvSpPr>
        <p:spPr>
          <a:xfrm>
            <a:off x="1837944" y="306388"/>
            <a:ext cx="9409176" cy="457200"/>
          </a:xfrm>
        </p:spPr>
        <p:txBody>
          <a:bodyPr/>
          <a:lstStyle/>
          <a:p>
            <a:pPr>
              <a:defRPr/>
            </a:pPr>
            <a:r>
              <a:rPr lang="en-US" altLang="zh-CN" sz="2800" dirty="0">
                <a:ea typeface="宋体" charset="-122"/>
              </a:rPr>
              <a:t>Turnaround Time Varies With The Time Quantum</a:t>
            </a:r>
          </a:p>
        </p:txBody>
      </p:sp>
      <p:pic>
        <p:nvPicPr>
          <p:cNvPr id="51203" name="Picture 6"/>
          <p:cNvPicPr>
            <a:picLocks noChangeAspect="1" noChangeArrowheads="1"/>
          </p:cNvPicPr>
          <p:nvPr/>
        </p:nvPicPr>
        <p:blipFill>
          <a:blip r:embed="rId3">
            <a:extLst>
              <a:ext uri="{28A0092B-C50C-407E-A947-70E740481C1C}">
                <a14:useLocalDpi xmlns:a14="http://schemas.microsoft.com/office/drawing/2010/main" val="0"/>
              </a:ext>
            </a:extLst>
          </a:blip>
          <a:srcRect l="5371" t="768" r="5179" b="1022"/>
          <a:stretch>
            <a:fillRect/>
          </a:stretch>
        </p:blipFill>
        <p:spPr bwMode="auto">
          <a:xfrm>
            <a:off x="4022726" y="1003423"/>
            <a:ext cx="6562725" cy="54038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B647A59-ACCE-41B6-842D-DC62023F5AD8}"/>
              </a:ext>
            </a:extLst>
          </p:cNvPr>
          <p:cNvSpPr txBox="1">
            <a:spLocks noChangeArrowheads="1"/>
          </p:cNvSpPr>
          <p:nvPr/>
        </p:nvSpPr>
        <p:spPr bwMode="auto">
          <a:xfrm>
            <a:off x="914400" y="2734652"/>
            <a:ext cx="2879728" cy="163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9" rIns="91417" bIns="45709">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a:latin typeface="微软雅黑" panose="020B0503020204020204" pitchFamily="34" charset="-122"/>
                <a:ea typeface="微软雅黑" panose="020B0503020204020204" pitchFamily="34" charset="-122"/>
              </a:rPr>
              <a:t>A rule of thumb is that 80% of the CPU bursts should be shorter than the time quantum.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D5278-6DD7-4B80-AF9E-428848D549E6}"/>
              </a:ext>
            </a:extLst>
          </p:cNvPr>
          <p:cNvSpPr>
            <a:spLocks noGrp="1"/>
          </p:cNvSpPr>
          <p:nvPr>
            <p:ph type="title"/>
          </p:nvPr>
        </p:nvSpPr>
        <p:spPr/>
        <p:txBody>
          <a:bodyPr/>
          <a:lstStyle/>
          <a:p>
            <a:r>
              <a:rPr lang="en-US" altLang="zh-CN"/>
              <a:t>Priority Scheduling w/ Round-Robin</a:t>
            </a:r>
            <a:endParaRPr lang="zh-CN" altLang="en-US"/>
          </a:p>
        </p:txBody>
      </p:sp>
      <p:sp>
        <p:nvSpPr>
          <p:cNvPr id="3" name="Rectangle 36">
            <a:extLst>
              <a:ext uri="{FF2B5EF4-FFF2-40B4-BE49-F238E27FC236}">
                <a16:creationId xmlns:a16="http://schemas.microsoft.com/office/drawing/2014/main" id="{A71D407F-5BFE-4D17-8105-42360F4545E3}"/>
              </a:ext>
            </a:extLst>
          </p:cNvPr>
          <p:cNvSpPr txBox="1">
            <a:spLocks noChangeArrowheads="1"/>
          </p:cNvSpPr>
          <p:nvPr/>
        </p:nvSpPr>
        <p:spPr>
          <a:xfrm>
            <a:off x="806450" y="877887"/>
            <a:ext cx="8996973" cy="4309575"/>
          </a:xfrm>
          <a:prstGeom prst="rect">
            <a:avLst/>
          </a:prstGeom>
          <a:noFill/>
        </p:spPr>
        <p:txBody>
          <a:bodyPr/>
          <a:lst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buFont typeface="Monotype Sorts" pitchFamily="-84" charset="2"/>
              <a:buNone/>
              <a:tabLst>
                <a:tab pos="1600200" algn="ctr"/>
                <a:tab pos="3251200" algn="ctr"/>
                <a:tab pos="5140325" algn="ctr"/>
              </a:tabLst>
            </a:pPr>
            <a:r>
              <a:rPr lang="en-US" altLang="en-US" sz="2400" kern="0"/>
              <a:t>		         </a:t>
            </a:r>
            <a:r>
              <a:rPr lang="en-US" altLang="en-US" sz="2400" u="sng" kern="0"/>
              <a:t>Process</a:t>
            </a:r>
            <a:r>
              <a:rPr lang="en-US" altLang="en-US" sz="2400" u="sng" kern="0">
                <a:solidFill>
                  <a:schemeClr val="bg1"/>
                </a:solidFill>
              </a:rPr>
              <a:t>A	arri </a:t>
            </a:r>
            <a:r>
              <a:rPr lang="en-US" altLang="en-US" sz="2400" u="sng" kern="0"/>
              <a:t>Burst Time</a:t>
            </a:r>
            <a:r>
              <a:rPr lang="en-US" altLang="en-US" sz="2400" u="sng" kern="0">
                <a:solidFill>
                  <a:schemeClr val="bg1"/>
                </a:solidFill>
              </a:rPr>
              <a:t>T</a:t>
            </a:r>
            <a:r>
              <a:rPr lang="en-US" altLang="en-US" sz="2400" kern="0"/>
              <a:t>	</a:t>
            </a:r>
            <a:r>
              <a:rPr lang="en-US" altLang="en-US" sz="2400" u="sng" kern="0"/>
              <a:t>Priority</a:t>
            </a:r>
            <a:endParaRPr lang="en-US" altLang="en-US" sz="2400" kern="0"/>
          </a:p>
          <a:p>
            <a:pPr>
              <a:buFont typeface="Monotype Sorts" pitchFamily="-84" charset="2"/>
              <a:buNone/>
              <a:tabLst>
                <a:tab pos="1600200" algn="ctr"/>
                <a:tab pos="3251200" algn="ctr"/>
                <a:tab pos="5140325" algn="ctr"/>
              </a:tabLst>
            </a:pPr>
            <a:r>
              <a:rPr lang="en-US" altLang="en-US" sz="2400" kern="0"/>
              <a:t>		 </a:t>
            </a:r>
            <a:r>
              <a:rPr lang="en-US" altLang="en-US" sz="2400" i="1" kern="0"/>
              <a:t>P</a:t>
            </a:r>
            <a:r>
              <a:rPr lang="en-US" altLang="en-US" sz="2400" i="1" kern="0" baseline="-25000"/>
              <a:t>1</a:t>
            </a:r>
            <a:r>
              <a:rPr lang="en-US" altLang="en-US" sz="2400" kern="0"/>
              <a:t>	4	3</a:t>
            </a:r>
          </a:p>
          <a:p>
            <a:pPr>
              <a:buFont typeface="Monotype Sorts" pitchFamily="-84" charset="2"/>
              <a:buNone/>
              <a:tabLst>
                <a:tab pos="1600200" algn="ctr"/>
                <a:tab pos="3251200" algn="ctr"/>
                <a:tab pos="5140325" algn="ctr"/>
              </a:tabLst>
            </a:pPr>
            <a:r>
              <a:rPr lang="en-US" altLang="en-US" sz="2400" kern="0"/>
              <a:t>		 </a:t>
            </a:r>
            <a:r>
              <a:rPr lang="en-US" altLang="en-US" sz="2400" i="1" kern="0"/>
              <a:t>P</a:t>
            </a:r>
            <a:r>
              <a:rPr lang="en-US" altLang="en-US" sz="2400" i="1" kern="0" baseline="-25000"/>
              <a:t>2 	</a:t>
            </a:r>
            <a:r>
              <a:rPr lang="en-US" altLang="en-US" sz="2400" kern="0">
                <a:solidFill>
                  <a:srgbClr val="000000"/>
                </a:solidFill>
              </a:rPr>
              <a:t>5</a:t>
            </a:r>
            <a:r>
              <a:rPr lang="en-US" altLang="en-US" sz="2400" kern="0"/>
              <a:t>	2</a:t>
            </a:r>
          </a:p>
          <a:p>
            <a:pPr>
              <a:buFont typeface="Monotype Sorts" pitchFamily="-84" charset="2"/>
              <a:buNone/>
              <a:tabLst>
                <a:tab pos="1600200" algn="ctr"/>
                <a:tab pos="3251200" algn="ctr"/>
                <a:tab pos="5140325" algn="ctr"/>
              </a:tabLst>
            </a:pPr>
            <a:r>
              <a:rPr lang="en-US" altLang="en-US" sz="2400" kern="0"/>
              <a:t>		 </a:t>
            </a:r>
            <a:r>
              <a:rPr lang="en-US" altLang="en-US" sz="2400" i="1" kern="0"/>
              <a:t>P</a:t>
            </a:r>
            <a:r>
              <a:rPr lang="en-US" altLang="en-US" sz="2400" i="1" kern="0" baseline="-25000"/>
              <a:t>3</a:t>
            </a:r>
            <a:r>
              <a:rPr lang="en-US" altLang="en-US" sz="2400" kern="0"/>
              <a:t>	</a:t>
            </a:r>
            <a:r>
              <a:rPr lang="en-US" altLang="en-US" sz="2400" kern="0">
                <a:solidFill>
                  <a:srgbClr val="000000"/>
                </a:solidFill>
              </a:rPr>
              <a:t>8</a:t>
            </a:r>
            <a:r>
              <a:rPr lang="en-US" altLang="en-US" sz="2400" kern="0"/>
              <a:t>	2</a:t>
            </a:r>
          </a:p>
          <a:p>
            <a:pPr>
              <a:buFont typeface="Monotype Sorts" pitchFamily="-84" charset="2"/>
              <a:buNone/>
              <a:tabLst>
                <a:tab pos="1600200" algn="ctr"/>
                <a:tab pos="3251200" algn="ctr"/>
                <a:tab pos="5140325" algn="ctr"/>
              </a:tabLst>
            </a:pPr>
            <a:r>
              <a:rPr lang="en-US" altLang="en-US" sz="2400" kern="0"/>
              <a:t>		 </a:t>
            </a:r>
            <a:r>
              <a:rPr lang="en-US" altLang="en-US" sz="2400" i="1" kern="0"/>
              <a:t>P</a:t>
            </a:r>
            <a:r>
              <a:rPr lang="en-US" altLang="en-US" sz="2400" i="1" kern="0" baseline="-25000"/>
              <a:t>4</a:t>
            </a:r>
            <a:r>
              <a:rPr lang="en-US" altLang="en-US" sz="2400" kern="0"/>
              <a:t>	</a:t>
            </a:r>
            <a:r>
              <a:rPr lang="en-US" altLang="en-US" sz="2400" kern="0">
                <a:solidFill>
                  <a:srgbClr val="000000"/>
                </a:solidFill>
              </a:rPr>
              <a:t>7</a:t>
            </a:r>
            <a:r>
              <a:rPr lang="en-US" altLang="en-US" sz="2400" kern="0"/>
              <a:t>	1</a:t>
            </a:r>
          </a:p>
          <a:p>
            <a:pPr>
              <a:buFont typeface="Monotype Sorts" pitchFamily="-84" charset="2"/>
              <a:buNone/>
              <a:tabLst>
                <a:tab pos="1600200" algn="ctr"/>
                <a:tab pos="3251200" algn="ctr"/>
                <a:tab pos="5140325" algn="ctr"/>
              </a:tabLst>
            </a:pPr>
            <a:r>
              <a:rPr lang="en-US" altLang="en-US" sz="2400" kern="0"/>
              <a:t>		</a:t>
            </a:r>
            <a:r>
              <a:rPr lang="en-US" altLang="en-US" sz="2400" i="1" kern="0"/>
              <a:t>P</a:t>
            </a:r>
            <a:r>
              <a:rPr lang="en-US" altLang="en-US" sz="2400" i="1" kern="0" baseline="-25000"/>
              <a:t>5	</a:t>
            </a:r>
            <a:r>
              <a:rPr lang="en-US" altLang="en-US" sz="2400" kern="0"/>
              <a:t>3	3</a:t>
            </a:r>
          </a:p>
          <a:p>
            <a:pPr>
              <a:tabLst>
                <a:tab pos="1600200" algn="ctr"/>
                <a:tab pos="3251200" algn="ctr"/>
                <a:tab pos="5140325" algn="ctr"/>
              </a:tabLst>
            </a:pPr>
            <a:r>
              <a:rPr lang="en-US" altLang="en-US" sz="2400" kern="0"/>
              <a:t>Run the process with the highest priority. Processes with the same priority run round-robin</a:t>
            </a:r>
            <a:endParaRPr lang="en-US" altLang="en-US" sz="2400" kern="0" baseline="-25000"/>
          </a:p>
          <a:p>
            <a:pPr>
              <a:tabLst>
                <a:tab pos="1600200" algn="ctr"/>
                <a:tab pos="3251200" algn="ctr"/>
                <a:tab pos="5140325" algn="ctr"/>
              </a:tabLst>
            </a:pPr>
            <a:r>
              <a:rPr lang="en-US" altLang="en-US" sz="2400" kern="0"/>
              <a:t>Gantt Chart with time quantum = 2</a:t>
            </a:r>
          </a:p>
          <a:p>
            <a:pPr>
              <a:tabLst>
                <a:tab pos="1600200" algn="ctr"/>
                <a:tab pos="3251200" algn="ctr"/>
                <a:tab pos="5140325" algn="ctr"/>
              </a:tabLst>
            </a:pPr>
            <a:endParaRPr lang="en-US" altLang="en-US" sz="2400" kern="0"/>
          </a:p>
          <a:p>
            <a:pPr>
              <a:tabLst>
                <a:tab pos="1600200" algn="ctr"/>
                <a:tab pos="3251200" algn="ctr"/>
                <a:tab pos="5140325" algn="ctr"/>
              </a:tabLst>
            </a:pPr>
            <a:endParaRPr lang="en-US" altLang="en-US" sz="2400" kern="0"/>
          </a:p>
          <a:p>
            <a:pPr>
              <a:tabLst>
                <a:tab pos="1600200" algn="ctr"/>
                <a:tab pos="3251200" algn="ctr"/>
                <a:tab pos="5140325" algn="ctr"/>
              </a:tabLst>
            </a:pPr>
            <a:endParaRPr lang="en-US" altLang="en-US" sz="2400" kern="0"/>
          </a:p>
          <a:p>
            <a:pPr>
              <a:buFont typeface="Monotype Sorts" pitchFamily="-84" charset="2"/>
              <a:buNone/>
              <a:tabLst>
                <a:tab pos="1600200" algn="ctr"/>
                <a:tab pos="3251200" algn="ctr"/>
                <a:tab pos="5140325" algn="ctr"/>
              </a:tabLst>
            </a:pPr>
            <a:endParaRPr lang="en-US" altLang="en-US" sz="2400" kern="0" dirty="0"/>
          </a:p>
        </p:txBody>
      </p:sp>
      <p:pic>
        <p:nvPicPr>
          <p:cNvPr id="5" name="图片 4">
            <a:extLst>
              <a:ext uri="{FF2B5EF4-FFF2-40B4-BE49-F238E27FC236}">
                <a16:creationId xmlns:a16="http://schemas.microsoft.com/office/drawing/2014/main" id="{2059ADFF-D0FA-4D04-AEBB-192FC600F528}"/>
              </a:ext>
            </a:extLst>
          </p:cNvPr>
          <p:cNvPicPr>
            <a:picLocks noChangeAspect="1"/>
          </p:cNvPicPr>
          <p:nvPr/>
        </p:nvPicPr>
        <p:blipFill>
          <a:blip r:embed="rId2"/>
          <a:stretch>
            <a:fillRect/>
          </a:stretch>
        </p:blipFill>
        <p:spPr>
          <a:xfrm>
            <a:off x="806450" y="5255233"/>
            <a:ext cx="9832242" cy="1112283"/>
          </a:xfrm>
          <a:prstGeom prst="rect">
            <a:avLst/>
          </a:prstGeom>
        </p:spPr>
      </p:pic>
    </p:spTree>
    <p:extLst>
      <p:ext uri="{BB962C8B-B14F-4D97-AF65-F5344CB8AC3E}">
        <p14:creationId xmlns:p14="http://schemas.microsoft.com/office/powerpoint/2010/main" val="255381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5C50349-DC0C-4FA5-AA20-F618C5FB563B}"/>
              </a:ext>
            </a:extLst>
          </p:cNvPr>
          <p:cNvSpPr>
            <a:spLocks noGrp="1" noChangeArrowheads="1"/>
          </p:cNvSpPr>
          <p:nvPr>
            <p:ph type="title"/>
          </p:nvPr>
        </p:nvSpPr>
        <p:spPr/>
        <p:txBody>
          <a:bodyPr/>
          <a:lstStyle/>
          <a:p>
            <a:pPr>
              <a:defRPr/>
            </a:pPr>
            <a:r>
              <a:rPr lang="en-US" altLang="zh-CN">
                <a:ea typeface="宋体" charset="-122"/>
              </a:rPr>
              <a:t>Multilevel Queue(</a:t>
            </a:r>
            <a:r>
              <a:rPr lang="zh-CN" altLang="en-US"/>
              <a:t>多级队列调度</a:t>
            </a:r>
            <a:r>
              <a:rPr lang="en-US" altLang="zh-CN">
                <a:ea typeface="宋体" charset="-122"/>
              </a:rPr>
              <a:t>)</a:t>
            </a:r>
            <a:endParaRPr lang="en-US" altLang="zh-CN" dirty="0">
              <a:ea typeface="宋体" charset="-122"/>
            </a:endParaRPr>
          </a:p>
        </p:txBody>
      </p:sp>
      <p:sp>
        <p:nvSpPr>
          <p:cNvPr id="53251" name="Rectangle 3"/>
          <p:cNvSpPr>
            <a:spLocks noGrp="1" noChangeArrowheads="1"/>
          </p:cNvSpPr>
          <p:nvPr>
            <p:ph type="body" idx="1"/>
          </p:nvPr>
        </p:nvSpPr>
        <p:spPr>
          <a:xfrm>
            <a:off x="2303584" y="1282701"/>
            <a:ext cx="8590085" cy="4841875"/>
          </a:xfrm>
        </p:spPr>
        <p:txBody>
          <a:bodyPr/>
          <a:lstStyle/>
          <a:p>
            <a:r>
              <a:rPr lang="en-US" altLang="zh-CN" sz="2000" dirty="0">
                <a:ea typeface="宋体" pitchFamily="2" charset="-122"/>
              </a:rPr>
              <a:t>Ready queue is partitioned into separate </a:t>
            </a:r>
            <a:r>
              <a:rPr lang="en-US" altLang="zh-CN" sz="2000">
                <a:ea typeface="宋体" pitchFamily="2" charset="-122"/>
              </a:rPr>
              <a:t>queues:</a:t>
            </a:r>
          </a:p>
          <a:p>
            <a:pPr lvl="1"/>
            <a:r>
              <a:rPr lang="en-US" altLang="zh-CN" sz="2000">
                <a:ea typeface="宋体" pitchFamily="2" charset="-122"/>
              </a:rPr>
              <a:t>foreground </a:t>
            </a:r>
            <a:r>
              <a:rPr lang="en-US" altLang="zh-CN" sz="2000" dirty="0">
                <a:ea typeface="宋体" pitchFamily="2" charset="-122"/>
              </a:rPr>
              <a:t>(</a:t>
            </a:r>
            <a:r>
              <a:rPr lang="en-US" altLang="zh-CN" sz="2000">
                <a:ea typeface="宋体" pitchFamily="2" charset="-122"/>
              </a:rPr>
              <a:t>interactive)</a:t>
            </a:r>
          </a:p>
          <a:p>
            <a:pPr lvl="1"/>
            <a:r>
              <a:rPr lang="en-US" altLang="zh-CN" sz="2000">
                <a:ea typeface="宋体" pitchFamily="2" charset="-122"/>
              </a:rPr>
              <a:t>background </a:t>
            </a:r>
            <a:r>
              <a:rPr lang="en-US" altLang="zh-CN" sz="2000" dirty="0">
                <a:ea typeface="宋体" pitchFamily="2" charset="-122"/>
              </a:rPr>
              <a:t>(batch)</a:t>
            </a:r>
          </a:p>
          <a:p>
            <a:r>
              <a:rPr lang="en-US" altLang="zh-CN" sz="2000" dirty="0">
                <a:ea typeface="宋体" pitchFamily="2" charset="-122"/>
              </a:rPr>
              <a:t>Each queue has its own scheduling algorithm</a:t>
            </a:r>
          </a:p>
          <a:p>
            <a:pPr lvl="1"/>
            <a:r>
              <a:rPr lang="en-US" altLang="zh-CN" sz="2000" dirty="0">
                <a:ea typeface="宋体" pitchFamily="2" charset="-122"/>
              </a:rPr>
              <a:t>foreground – RR</a:t>
            </a:r>
          </a:p>
          <a:p>
            <a:pPr lvl="1"/>
            <a:r>
              <a:rPr lang="en-US" altLang="zh-CN" sz="2000" dirty="0">
                <a:ea typeface="宋体" pitchFamily="2" charset="-122"/>
              </a:rPr>
              <a:t>background – FCFS</a:t>
            </a:r>
          </a:p>
          <a:p>
            <a:r>
              <a:rPr lang="en-US" altLang="zh-CN" sz="2000" dirty="0">
                <a:ea typeface="宋体" pitchFamily="2" charset="-122"/>
              </a:rPr>
              <a:t>Scheduling must be done between the queues</a:t>
            </a:r>
          </a:p>
          <a:p>
            <a:pPr lvl="1"/>
            <a:r>
              <a:rPr lang="en-US" altLang="zh-CN" sz="2000" b="1" dirty="0">
                <a:ea typeface="宋体" pitchFamily="2" charset="-122"/>
              </a:rPr>
              <a:t>Fixed priority </a:t>
            </a:r>
            <a:r>
              <a:rPr lang="en-US" altLang="zh-CN" sz="2000" dirty="0">
                <a:ea typeface="宋体" pitchFamily="2" charset="-122"/>
              </a:rPr>
              <a:t>scheduling; (i.e., serve all from foreground then from background).  Possibility of starvation.</a:t>
            </a:r>
          </a:p>
          <a:p>
            <a:pPr lvl="1"/>
            <a:r>
              <a:rPr lang="en-US" altLang="zh-CN" sz="2000" b="1" dirty="0">
                <a:ea typeface="宋体" pitchFamily="2" charset="-122"/>
              </a:rPr>
              <a:t>Time slice </a:t>
            </a:r>
            <a:r>
              <a:rPr lang="en-US" altLang="zh-CN" sz="2000" dirty="0">
                <a:ea typeface="宋体" pitchFamily="2" charset="-122"/>
              </a:rPr>
              <a:t>– each queue gets a certain amount of CPU time which it can schedule amongst its processes; i.e., 80% to foreground in RR, 20% to background </a:t>
            </a:r>
            <a:r>
              <a:rPr lang="en-US" altLang="zh-CN" sz="2000">
                <a:ea typeface="宋体" pitchFamily="2" charset="-122"/>
              </a:rPr>
              <a:t>in FCFS</a:t>
            </a:r>
            <a:endParaRPr lang="en-US" altLang="zh-CN" sz="2000" dirty="0">
              <a:ea typeface="宋体"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C2D73-9FDD-4808-83EA-756BCCED06A7}"/>
              </a:ext>
            </a:extLst>
          </p:cNvPr>
          <p:cNvSpPr>
            <a:spLocks noGrp="1"/>
          </p:cNvSpPr>
          <p:nvPr>
            <p:ph type="title"/>
          </p:nvPr>
        </p:nvSpPr>
        <p:spPr/>
        <p:txBody>
          <a:bodyPr/>
          <a:lstStyle/>
          <a:p>
            <a:r>
              <a:rPr lang="en-US" altLang="zh-CN"/>
              <a:t>Multilevel Queue</a:t>
            </a:r>
            <a:endParaRPr lang="zh-CN" altLang="en-US"/>
          </a:p>
        </p:txBody>
      </p:sp>
      <p:sp>
        <p:nvSpPr>
          <p:cNvPr id="3" name="内容占位符 2">
            <a:extLst>
              <a:ext uri="{FF2B5EF4-FFF2-40B4-BE49-F238E27FC236}">
                <a16:creationId xmlns:a16="http://schemas.microsoft.com/office/drawing/2014/main" id="{4357352C-6AB9-470C-94FC-789D75EAC56B}"/>
              </a:ext>
            </a:extLst>
          </p:cNvPr>
          <p:cNvSpPr>
            <a:spLocks noGrp="1"/>
          </p:cNvSpPr>
          <p:nvPr>
            <p:ph idx="1"/>
          </p:nvPr>
        </p:nvSpPr>
        <p:spPr>
          <a:xfrm>
            <a:off x="813816" y="1115508"/>
            <a:ext cx="10287000" cy="4626984"/>
          </a:xfrm>
        </p:spPr>
        <p:txBody>
          <a:bodyPr/>
          <a:lstStyle/>
          <a:p>
            <a:r>
              <a:rPr lang="en-US" altLang="zh-CN" sz="2400"/>
              <a:t>Each queue has absolute priority over lower-priority queues. No process in the batch queue, for example, could run unless the queues for real-time processes, system processes, and interactive processes were all empty. If an interactive process entered the ready queue while a batch process was running, the batch process would be preempted.</a:t>
            </a:r>
          </a:p>
          <a:p>
            <a:r>
              <a:rPr lang="en-US" altLang="zh-CN" sz="2400"/>
              <a:t>Another possibility is to time-slice among the queues. Here, each queue gets a certain portion of the CPU time,which it can then schedule among its various processes. For instance, in the foreground–background queue example, the foreground queue can be given 80 percent of the CPU time for RR scheduling among its processes, while the background queue receives 20 percent of the CPU to give to its processes on an FCFS basis.</a:t>
            </a:r>
            <a:endParaRPr lang="zh-CN" altLang="en-US" sz="2400"/>
          </a:p>
        </p:txBody>
      </p:sp>
    </p:spTree>
    <p:extLst>
      <p:ext uri="{BB962C8B-B14F-4D97-AF65-F5344CB8AC3E}">
        <p14:creationId xmlns:p14="http://schemas.microsoft.com/office/powerpoint/2010/main" val="28818790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D3799-F8C3-4108-B1D3-B5905B485D72}"/>
              </a:ext>
            </a:extLst>
          </p:cNvPr>
          <p:cNvSpPr>
            <a:spLocks noGrp="1"/>
          </p:cNvSpPr>
          <p:nvPr>
            <p:ph type="title"/>
          </p:nvPr>
        </p:nvSpPr>
        <p:spPr/>
        <p:txBody>
          <a:bodyPr/>
          <a:lstStyle/>
          <a:p>
            <a:r>
              <a:rPr lang="en-US" altLang="zh-CN"/>
              <a:t>Multilevel Queue</a:t>
            </a:r>
            <a:endParaRPr lang="zh-CN" altLang="en-US"/>
          </a:p>
        </p:txBody>
      </p:sp>
      <p:sp>
        <p:nvSpPr>
          <p:cNvPr id="3" name="内容占位符 2">
            <a:extLst>
              <a:ext uri="{FF2B5EF4-FFF2-40B4-BE49-F238E27FC236}">
                <a16:creationId xmlns:a16="http://schemas.microsoft.com/office/drawing/2014/main" id="{047C24BB-E026-46B6-9994-68D47D0DD434}"/>
              </a:ext>
            </a:extLst>
          </p:cNvPr>
          <p:cNvSpPr>
            <a:spLocks noGrp="1"/>
          </p:cNvSpPr>
          <p:nvPr>
            <p:ph idx="1"/>
          </p:nvPr>
        </p:nvSpPr>
        <p:spPr>
          <a:xfrm>
            <a:off x="2724912" y="1233489"/>
            <a:ext cx="8857487" cy="4626984"/>
          </a:xfrm>
        </p:spPr>
        <p:txBody>
          <a:bodyPr/>
          <a:lstStyle/>
          <a:p>
            <a:r>
              <a:rPr lang="en-US" altLang="zh-CN"/>
              <a:t>With priority scheduling, have separate queues for each priority.</a:t>
            </a:r>
          </a:p>
          <a:p>
            <a:endParaRPr lang="zh-CN" altLang="en-US"/>
          </a:p>
        </p:txBody>
      </p:sp>
      <p:pic>
        <p:nvPicPr>
          <p:cNvPr id="5" name="图片 4">
            <a:extLst>
              <a:ext uri="{FF2B5EF4-FFF2-40B4-BE49-F238E27FC236}">
                <a16:creationId xmlns:a16="http://schemas.microsoft.com/office/drawing/2014/main" id="{8E775B9C-9236-4A1F-BB5A-25423F593589}"/>
              </a:ext>
            </a:extLst>
          </p:cNvPr>
          <p:cNvPicPr>
            <a:picLocks noChangeAspect="1"/>
          </p:cNvPicPr>
          <p:nvPr/>
        </p:nvPicPr>
        <p:blipFill>
          <a:blip r:embed="rId2"/>
          <a:stretch>
            <a:fillRect/>
          </a:stretch>
        </p:blipFill>
        <p:spPr>
          <a:xfrm>
            <a:off x="4041648" y="1813700"/>
            <a:ext cx="4291520" cy="4742810"/>
          </a:xfrm>
          <a:prstGeom prst="rect">
            <a:avLst/>
          </a:prstGeom>
        </p:spPr>
      </p:pic>
    </p:spTree>
    <p:extLst>
      <p:ext uri="{BB962C8B-B14F-4D97-AF65-F5344CB8AC3E}">
        <p14:creationId xmlns:p14="http://schemas.microsoft.com/office/powerpoint/2010/main" val="3826302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977C97C-52FB-4D43-BB83-95981B177496}"/>
              </a:ext>
            </a:extLst>
          </p:cNvPr>
          <p:cNvSpPr>
            <a:spLocks noGrp="1" noChangeArrowheads="1"/>
          </p:cNvSpPr>
          <p:nvPr>
            <p:ph type="title"/>
          </p:nvPr>
        </p:nvSpPr>
        <p:spPr/>
        <p:txBody>
          <a:bodyPr/>
          <a:lstStyle/>
          <a:p>
            <a:pPr>
              <a:defRPr/>
            </a:pPr>
            <a:r>
              <a:rPr lang="en-US" altLang="zh-CN" dirty="0">
                <a:ea typeface="宋体" charset="-122"/>
              </a:rPr>
              <a:t>Multilevel Queue Scheduling</a:t>
            </a:r>
          </a:p>
        </p:txBody>
      </p:sp>
      <p:pic>
        <p:nvPicPr>
          <p:cNvPr id="3" name="图片 2">
            <a:extLst>
              <a:ext uri="{FF2B5EF4-FFF2-40B4-BE49-F238E27FC236}">
                <a16:creationId xmlns:a16="http://schemas.microsoft.com/office/drawing/2014/main" id="{E6DFA53C-CF60-438B-AC62-A79D06BDB72A}"/>
              </a:ext>
            </a:extLst>
          </p:cNvPr>
          <p:cNvPicPr>
            <a:picLocks noChangeAspect="1"/>
          </p:cNvPicPr>
          <p:nvPr/>
        </p:nvPicPr>
        <p:blipFill>
          <a:blip r:embed="rId3"/>
          <a:stretch>
            <a:fillRect/>
          </a:stretch>
        </p:blipFill>
        <p:spPr>
          <a:xfrm>
            <a:off x="1581912" y="1036116"/>
            <a:ext cx="9270111" cy="494405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DFB932A-F16D-476B-81BA-BFECCD24F002}"/>
              </a:ext>
            </a:extLst>
          </p:cNvPr>
          <p:cNvSpPr>
            <a:spLocks noGrp="1" noChangeArrowheads="1"/>
          </p:cNvSpPr>
          <p:nvPr>
            <p:ph type="title"/>
          </p:nvPr>
        </p:nvSpPr>
        <p:spPr/>
        <p:txBody>
          <a:bodyPr/>
          <a:lstStyle/>
          <a:p>
            <a:pPr>
              <a:defRPr/>
            </a:pPr>
            <a:r>
              <a:rPr lang="en-US" altLang="zh-CN" dirty="0">
                <a:ea typeface="宋体" charset="-122"/>
              </a:rPr>
              <a:t>Multilevel </a:t>
            </a:r>
            <a:r>
              <a:rPr lang="en-US" altLang="zh-CN" dirty="0">
                <a:solidFill>
                  <a:srgbClr val="0070C0"/>
                </a:solidFill>
                <a:ea typeface="宋体" charset="-122"/>
              </a:rPr>
              <a:t>Feedback </a:t>
            </a:r>
            <a:r>
              <a:rPr lang="en-US" altLang="zh-CN" dirty="0">
                <a:ea typeface="宋体" charset="-122"/>
              </a:rPr>
              <a:t>Queue</a:t>
            </a:r>
          </a:p>
        </p:txBody>
      </p:sp>
      <p:sp>
        <p:nvSpPr>
          <p:cNvPr id="57347" name="Rectangle 3"/>
          <p:cNvSpPr>
            <a:spLocks noGrp="1" noChangeArrowheads="1"/>
          </p:cNvSpPr>
          <p:nvPr>
            <p:ph type="body" idx="1"/>
          </p:nvPr>
        </p:nvSpPr>
        <p:spPr>
          <a:xfrm>
            <a:off x="1998140" y="1065315"/>
            <a:ext cx="8933935" cy="5148671"/>
          </a:xfrm>
        </p:spPr>
        <p:txBody>
          <a:bodyPr/>
          <a:lstStyle/>
          <a:p>
            <a:r>
              <a:rPr lang="zh-CN" altLang="en-US" sz="2400">
                <a:solidFill>
                  <a:srgbClr val="0066CC"/>
                </a:solidFill>
              </a:rPr>
              <a:t>多级反馈队列调度</a:t>
            </a:r>
            <a:endParaRPr lang="en-US" altLang="zh-CN" sz="2400">
              <a:solidFill>
                <a:srgbClr val="0066CC"/>
              </a:solidFill>
            </a:endParaRPr>
          </a:p>
          <a:p>
            <a:r>
              <a:rPr lang="en-US" altLang="zh-CN" sz="2400">
                <a:ea typeface="宋体" pitchFamily="2" charset="-122"/>
              </a:rPr>
              <a:t>A </a:t>
            </a:r>
            <a:r>
              <a:rPr lang="en-US" altLang="zh-CN" sz="2400" dirty="0">
                <a:ea typeface="宋体" pitchFamily="2" charset="-122"/>
              </a:rPr>
              <a:t>process can move between the various queues; aging can be implemented this way</a:t>
            </a:r>
          </a:p>
          <a:p>
            <a:r>
              <a:rPr lang="en-US" altLang="zh-CN" sz="2400" dirty="0">
                <a:ea typeface="宋体" pitchFamily="2" charset="-122"/>
              </a:rPr>
              <a:t>Multilevel-feedback-queue scheduler defined by the following parameters:</a:t>
            </a:r>
          </a:p>
          <a:p>
            <a:pPr lvl="1"/>
            <a:r>
              <a:rPr lang="en-US" altLang="zh-CN" sz="2400" dirty="0">
                <a:ea typeface="宋体" pitchFamily="2" charset="-122"/>
              </a:rPr>
              <a:t>number of queues</a:t>
            </a:r>
          </a:p>
          <a:p>
            <a:pPr lvl="1"/>
            <a:r>
              <a:rPr lang="en-US" altLang="zh-CN" sz="2400" dirty="0">
                <a:ea typeface="宋体" pitchFamily="2" charset="-122"/>
              </a:rPr>
              <a:t>scheduling algorithms for each queue</a:t>
            </a:r>
          </a:p>
          <a:p>
            <a:pPr lvl="1"/>
            <a:r>
              <a:rPr lang="en-US" altLang="zh-CN" sz="2400" dirty="0">
                <a:ea typeface="宋体" pitchFamily="2" charset="-122"/>
              </a:rPr>
              <a:t>method used to determine when to upgrade a process</a:t>
            </a:r>
          </a:p>
          <a:p>
            <a:pPr lvl="1"/>
            <a:r>
              <a:rPr lang="en-US" altLang="zh-CN" sz="2400" dirty="0">
                <a:ea typeface="宋体" pitchFamily="2" charset="-122"/>
              </a:rPr>
              <a:t>method used to determine when to demote a process</a:t>
            </a:r>
          </a:p>
          <a:p>
            <a:pPr lvl="1"/>
            <a:r>
              <a:rPr lang="en-US" altLang="zh-CN" sz="2400" dirty="0">
                <a:ea typeface="宋体" pitchFamily="2" charset="-122"/>
              </a:rPr>
              <a:t>method used to determine which queue a process will enter when that process needs service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6E47C99-5409-4DC7-BF13-16D9B7DF75E3}"/>
              </a:ext>
            </a:extLst>
          </p:cNvPr>
          <p:cNvSpPr>
            <a:spLocks noGrp="1" noChangeArrowheads="1"/>
          </p:cNvSpPr>
          <p:nvPr>
            <p:ph type="title"/>
          </p:nvPr>
        </p:nvSpPr>
        <p:spPr/>
        <p:txBody>
          <a:bodyPr/>
          <a:lstStyle/>
          <a:p>
            <a:pPr>
              <a:defRPr/>
            </a:pPr>
            <a:r>
              <a:rPr lang="en-US" altLang="zh-CN" dirty="0">
                <a:ea typeface="宋体" charset="-122"/>
              </a:rPr>
              <a:t>5.1  Basic Concepts</a:t>
            </a:r>
          </a:p>
        </p:txBody>
      </p:sp>
      <p:sp>
        <p:nvSpPr>
          <p:cNvPr id="10243" name="Rectangle 3"/>
          <p:cNvSpPr>
            <a:spLocks noGrp="1" noChangeArrowheads="1"/>
          </p:cNvSpPr>
          <p:nvPr>
            <p:ph type="body" idx="1"/>
          </p:nvPr>
        </p:nvSpPr>
        <p:spPr>
          <a:xfrm>
            <a:off x="747585" y="1105930"/>
            <a:ext cx="10558848" cy="5396470"/>
          </a:xfrm>
        </p:spPr>
        <p:txBody>
          <a:bodyPr/>
          <a:lstStyle/>
          <a:p>
            <a:r>
              <a:rPr lang="en-US" altLang="zh-CN" sz="2400" b="1" dirty="0">
                <a:ea typeface="宋体" pitchFamily="2" charset="-122"/>
              </a:rPr>
              <a:t>Maximum CPU utilization obtained with multiprogramming</a:t>
            </a:r>
          </a:p>
          <a:p>
            <a:pPr>
              <a:buFont typeface="Monotype Sorts" pitchFamily="-84" charset="2"/>
              <a:buNone/>
            </a:pPr>
            <a:r>
              <a:rPr lang="en-US" altLang="zh-CN" sz="2400" dirty="0">
                <a:ea typeface="宋体" pitchFamily="2" charset="-122"/>
              </a:rPr>
              <a:t>       In a single-processor system, only one process can run at a time; any others must wait until the CPU is free and can be rescheduled. The objective of multiprogramming is to have some process running at all times.</a:t>
            </a:r>
          </a:p>
          <a:p>
            <a:pPr>
              <a:buFont typeface="Monotype Sorts" pitchFamily="-84" charset="2"/>
              <a:buNone/>
            </a:pPr>
            <a:r>
              <a:rPr lang="en-US" altLang="zh-CN" sz="2400" dirty="0">
                <a:ea typeface="宋体" pitchFamily="2" charset="-122"/>
              </a:rPr>
              <a:t>        A process is executed until it must wait, typically for the completion of some I/O request. In a simple computer system, the CPU then just sits idle. All this waiting time is wasted; With multiprogramming, several processes are kept in memory at one time. When one process has to wait, the operating system takes the CPU away from that process and gives the CPU to another process. This pattern continues. Every time one process has to wait, another process can take over use of the CPU.</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5" name="Picture 1">
            <a:extLst>
              <a:ext uri="{FF2B5EF4-FFF2-40B4-BE49-F238E27FC236}">
                <a16:creationId xmlns:a16="http://schemas.microsoft.com/office/drawing/2014/main" id="{BE9B9DB7-2D01-4469-B225-66245C9CC0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90735" y="1555585"/>
            <a:ext cx="4463845" cy="2711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3" name="Rectangle 2">
            <a:extLst>
              <a:ext uri="{FF2B5EF4-FFF2-40B4-BE49-F238E27FC236}">
                <a16:creationId xmlns:a16="http://schemas.microsoft.com/office/drawing/2014/main" id="{4CCD566E-DD44-408E-84CD-E9F177C9548D}"/>
              </a:ext>
            </a:extLst>
          </p:cNvPr>
          <p:cNvSpPr>
            <a:spLocks noGrp="1" noChangeArrowheads="1"/>
          </p:cNvSpPr>
          <p:nvPr>
            <p:ph type="title"/>
          </p:nvPr>
        </p:nvSpPr>
        <p:spPr>
          <a:xfrm>
            <a:off x="2762138" y="42179"/>
            <a:ext cx="8186349" cy="679450"/>
          </a:xfrm>
        </p:spPr>
        <p:txBody>
          <a:bodyPr/>
          <a:lstStyle/>
          <a:p>
            <a:pPr eaLnBrk="1" hangingPunct="1"/>
            <a:r>
              <a:rPr lang="en-US" altLang="en-US" dirty="0"/>
              <a:t>Example of Multilevel Feedback Queue</a:t>
            </a:r>
          </a:p>
        </p:txBody>
      </p:sp>
      <p:sp>
        <p:nvSpPr>
          <p:cNvPr id="59394" name="Rectangle 3">
            <a:extLst>
              <a:ext uri="{FF2B5EF4-FFF2-40B4-BE49-F238E27FC236}">
                <a16:creationId xmlns:a16="http://schemas.microsoft.com/office/drawing/2014/main" id="{613E5F61-646B-48FF-83DC-0216A8F01A46}"/>
              </a:ext>
            </a:extLst>
          </p:cNvPr>
          <p:cNvSpPr>
            <a:spLocks noGrp="1" noChangeArrowheads="1"/>
          </p:cNvSpPr>
          <p:nvPr>
            <p:ph type="body" idx="1"/>
          </p:nvPr>
        </p:nvSpPr>
        <p:spPr>
          <a:xfrm>
            <a:off x="737420" y="1022877"/>
            <a:ext cx="6833419" cy="5495910"/>
          </a:xfrm>
        </p:spPr>
        <p:txBody>
          <a:bodyPr/>
          <a:lstStyle/>
          <a:p>
            <a:r>
              <a:rPr lang="en-US" altLang="en-US" sz="2400" dirty="0"/>
              <a:t>Three queues: </a:t>
            </a:r>
          </a:p>
          <a:p>
            <a:pPr lvl="1"/>
            <a:r>
              <a:rPr lang="en-US" altLang="en-US" sz="2000" i="1" dirty="0"/>
              <a:t>Q</a:t>
            </a:r>
            <a:r>
              <a:rPr lang="en-US" altLang="en-US" sz="2000" baseline="-25000" dirty="0"/>
              <a:t>0</a:t>
            </a:r>
            <a:r>
              <a:rPr lang="en-US" altLang="en-US" sz="2000" dirty="0"/>
              <a:t> – RR with time quantum 8 milliseconds</a:t>
            </a:r>
          </a:p>
          <a:p>
            <a:pPr lvl="1"/>
            <a:r>
              <a:rPr lang="en-US" altLang="en-US" sz="2000" i="1" dirty="0"/>
              <a:t>Q</a:t>
            </a:r>
            <a:r>
              <a:rPr lang="en-US" altLang="en-US" sz="2000" baseline="-25000" dirty="0"/>
              <a:t>1</a:t>
            </a:r>
            <a:r>
              <a:rPr lang="en-US" altLang="en-US" sz="2000" dirty="0"/>
              <a:t> – RR time quantum 16 milliseconds</a:t>
            </a:r>
          </a:p>
          <a:p>
            <a:pPr lvl="1"/>
            <a:r>
              <a:rPr lang="en-US" altLang="en-US" sz="2000" i="1" dirty="0"/>
              <a:t>Q</a:t>
            </a:r>
            <a:r>
              <a:rPr lang="en-US" altLang="en-US" sz="2000" baseline="-25000" dirty="0"/>
              <a:t>2</a:t>
            </a:r>
            <a:r>
              <a:rPr lang="en-US" altLang="en-US" sz="2000" dirty="0"/>
              <a:t> – FCFS</a:t>
            </a:r>
            <a:endParaRPr lang="en-US" altLang="en-US" dirty="0"/>
          </a:p>
          <a:p>
            <a:r>
              <a:rPr lang="en-US" altLang="en-US" sz="2400" dirty="0"/>
              <a:t>Scheduling</a:t>
            </a:r>
          </a:p>
          <a:p>
            <a:pPr lvl="1"/>
            <a:r>
              <a:rPr lang="en-US" altLang="en-US" sz="2000" dirty="0"/>
              <a:t>A new process enters queue </a:t>
            </a:r>
            <a:r>
              <a:rPr lang="en-US" altLang="en-US" sz="2000" i="1" dirty="0"/>
              <a:t>Q</a:t>
            </a:r>
            <a:r>
              <a:rPr lang="en-US" altLang="en-US" sz="2000" i="1" baseline="-25000" dirty="0"/>
              <a:t>0</a:t>
            </a:r>
            <a:r>
              <a:rPr lang="en-US" altLang="en-US" sz="2000" i="1" dirty="0"/>
              <a:t> </a:t>
            </a:r>
            <a:r>
              <a:rPr lang="en-US" altLang="en-US" sz="2000" dirty="0"/>
              <a:t>which is served</a:t>
            </a:r>
            <a:r>
              <a:rPr lang="en-US" altLang="en-US" sz="2000" i="1" dirty="0"/>
              <a:t> </a:t>
            </a:r>
            <a:r>
              <a:rPr lang="en-US" altLang="en-US" sz="2000" dirty="0"/>
              <a:t>in</a:t>
            </a:r>
            <a:r>
              <a:rPr lang="en-US" altLang="en-US" sz="2000" i="1" dirty="0"/>
              <a:t> </a:t>
            </a:r>
            <a:r>
              <a:rPr lang="en-US" altLang="en-US" sz="2000" dirty="0"/>
              <a:t>RR</a:t>
            </a:r>
          </a:p>
          <a:p>
            <a:pPr lvl="2"/>
            <a:r>
              <a:rPr lang="en-US" altLang="en-US" dirty="0"/>
              <a:t>When it gains CPU, the process </a:t>
            </a:r>
            <a:r>
              <a:rPr lang="en-US" altLang="en-US"/>
              <a:t>receives 8</a:t>
            </a:r>
            <a:r>
              <a:rPr lang="en-US" altLang="zh-CN"/>
              <a:t>ms</a:t>
            </a:r>
            <a:endParaRPr lang="en-US" altLang="en-US" dirty="0"/>
          </a:p>
          <a:p>
            <a:pPr lvl="2"/>
            <a:r>
              <a:rPr lang="en-US" altLang="en-US" dirty="0"/>
              <a:t>If it does not finish </a:t>
            </a:r>
            <a:r>
              <a:rPr lang="en-US" altLang="en-US"/>
              <a:t>in 8</a:t>
            </a:r>
            <a:r>
              <a:rPr lang="en-US" altLang="zh-CN"/>
              <a:t>ms</a:t>
            </a:r>
            <a:r>
              <a:rPr lang="en-US" altLang="en-US"/>
              <a:t>, </a:t>
            </a:r>
            <a:r>
              <a:rPr lang="en-US" altLang="en-US" dirty="0"/>
              <a:t>the process  is moved to queue </a:t>
            </a:r>
            <a:r>
              <a:rPr lang="en-US" altLang="en-US" i="1" dirty="0"/>
              <a:t>Q</a:t>
            </a:r>
            <a:r>
              <a:rPr lang="en-US" altLang="en-US" baseline="-25000" dirty="0"/>
              <a:t>1</a:t>
            </a:r>
            <a:endParaRPr lang="en-US" altLang="en-US" dirty="0"/>
          </a:p>
          <a:p>
            <a:pPr lvl="1"/>
            <a:r>
              <a:rPr lang="en-US" altLang="en-US" sz="2000" dirty="0"/>
              <a:t>At </a:t>
            </a:r>
            <a:r>
              <a:rPr lang="en-US" altLang="en-US" sz="2000" i="1" dirty="0"/>
              <a:t>Q</a:t>
            </a:r>
            <a:r>
              <a:rPr lang="en-US" altLang="en-US" sz="2000" baseline="-25000" dirty="0"/>
              <a:t>1</a:t>
            </a:r>
            <a:r>
              <a:rPr lang="en-US" altLang="en-US" sz="2000" dirty="0"/>
              <a:t> job is again served in RR and receives 16 additional milliseconds</a:t>
            </a:r>
          </a:p>
          <a:p>
            <a:pPr lvl="2"/>
            <a:r>
              <a:rPr lang="en-US" altLang="en-US" dirty="0"/>
              <a:t>If it still does not complete, it is preempted and moved to queue </a:t>
            </a:r>
            <a:r>
              <a:rPr lang="en-US" altLang="en-US" i="1" dirty="0"/>
              <a:t>Q</a:t>
            </a:r>
            <a:r>
              <a:rPr lang="en-US" altLang="en-US" baseline="-25000" dirty="0"/>
              <a:t>2</a:t>
            </a:r>
            <a:endParaRPr lang="en-US" altLang="en-US" dirty="0"/>
          </a:p>
        </p:txBody>
      </p:sp>
    </p:spTree>
    <p:extLst>
      <p:ext uri="{BB962C8B-B14F-4D97-AF65-F5344CB8AC3E}">
        <p14:creationId xmlns:p14="http://schemas.microsoft.com/office/powerpoint/2010/main" val="452647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2CABA3A-6FEB-4E8A-AFFB-9CFA791BB712}"/>
              </a:ext>
            </a:extLst>
          </p:cNvPr>
          <p:cNvSpPr>
            <a:spLocks noGrp="1" noChangeArrowheads="1"/>
          </p:cNvSpPr>
          <p:nvPr>
            <p:ph type="title"/>
          </p:nvPr>
        </p:nvSpPr>
        <p:spPr/>
        <p:txBody>
          <a:bodyPr/>
          <a:lstStyle/>
          <a:p>
            <a:pPr>
              <a:defRPr/>
            </a:pPr>
            <a:r>
              <a:rPr lang="en-US" altLang="zh-CN">
                <a:ea typeface="宋体" charset="-122"/>
              </a:rPr>
              <a:t>*5.4  </a:t>
            </a:r>
            <a:r>
              <a:rPr lang="en-US" altLang="zh-CN" dirty="0">
                <a:ea typeface="宋体" charset="-122"/>
              </a:rPr>
              <a:t>Multiple-Processor Scheduling</a:t>
            </a:r>
          </a:p>
        </p:txBody>
      </p:sp>
      <p:sp>
        <p:nvSpPr>
          <p:cNvPr id="61443" name="Rectangle 3"/>
          <p:cNvSpPr>
            <a:spLocks noGrp="1" noChangeArrowheads="1"/>
          </p:cNvSpPr>
          <p:nvPr>
            <p:ph type="body" idx="1"/>
          </p:nvPr>
        </p:nvSpPr>
        <p:spPr>
          <a:xfrm>
            <a:off x="1028699" y="1411289"/>
            <a:ext cx="10207869" cy="4410075"/>
          </a:xfrm>
        </p:spPr>
        <p:txBody>
          <a:bodyPr/>
          <a:lstStyle/>
          <a:p>
            <a:r>
              <a:rPr lang="en-US" altLang="zh-CN" sz="2400" dirty="0">
                <a:ea typeface="宋体" pitchFamily="2" charset="-122"/>
              </a:rPr>
              <a:t>CPU scheduling more complex when multiple CPUs are available</a:t>
            </a:r>
          </a:p>
          <a:p>
            <a:r>
              <a:rPr lang="en-US" altLang="zh-CN" sz="2400" i="1" dirty="0">
                <a:ea typeface="宋体" pitchFamily="2" charset="-122"/>
              </a:rPr>
              <a:t>Homogeneous processors</a:t>
            </a:r>
            <a:r>
              <a:rPr lang="en-US" altLang="zh-CN" sz="2400" dirty="0">
                <a:ea typeface="宋体" pitchFamily="2" charset="-122"/>
              </a:rPr>
              <a:t> within a multiprocessor system</a:t>
            </a:r>
          </a:p>
          <a:p>
            <a:pPr algn="just"/>
            <a:r>
              <a:rPr lang="en-US" altLang="zh-CN" sz="2400" i="1" dirty="0">
                <a:ea typeface="宋体" pitchFamily="2" charset="-122"/>
              </a:rPr>
              <a:t>Asymmetric multiprocessing(</a:t>
            </a:r>
            <a:r>
              <a:rPr lang="en-US" altLang="zh-CN" sz="2400" b="1" i="1" dirty="0">
                <a:ea typeface="宋体" pitchFamily="2" charset="-122"/>
              </a:rPr>
              <a:t>AMP</a:t>
            </a:r>
            <a:r>
              <a:rPr lang="en-US" altLang="zh-CN" sz="2400" i="1" dirty="0">
                <a:ea typeface="宋体" pitchFamily="2" charset="-122"/>
              </a:rPr>
              <a:t>)</a:t>
            </a:r>
            <a:r>
              <a:rPr lang="en-US" altLang="zh-CN" sz="2400" dirty="0">
                <a:ea typeface="宋体" pitchFamily="2" charset="-122"/>
              </a:rPr>
              <a:t> – only one processor accesses the system data structures, reducing the need for data sharing, The other processors execute only user code.</a:t>
            </a:r>
          </a:p>
          <a:p>
            <a:pPr algn="just"/>
            <a:r>
              <a:rPr lang="en-US" altLang="zh-CN" sz="2400" i="1" dirty="0">
                <a:ea typeface="宋体" pitchFamily="2" charset="-122"/>
              </a:rPr>
              <a:t>symmetric multiprocessing (</a:t>
            </a:r>
            <a:r>
              <a:rPr lang="en-US" altLang="zh-CN" sz="2400" b="1" i="1" dirty="0">
                <a:ea typeface="宋体" pitchFamily="2" charset="-122"/>
              </a:rPr>
              <a:t>SMP</a:t>
            </a:r>
            <a:r>
              <a:rPr lang="en-US" altLang="zh-CN" sz="2400" i="1" dirty="0">
                <a:ea typeface="宋体" pitchFamily="2" charset="-122"/>
              </a:rPr>
              <a:t>) </a:t>
            </a:r>
            <a:r>
              <a:rPr lang="en-US" altLang="zh-CN" sz="2400" b="1" dirty="0">
                <a:ea typeface="宋体" pitchFamily="2" charset="-122"/>
              </a:rPr>
              <a:t>-</a:t>
            </a:r>
            <a:r>
              <a:rPr lang="en-US" altLang="zh-CN" sz="2400" dirty="0">
                <a:ea typeface="宋体" pitchFamily="2" charset="-122"/>
              </a:rPr>
              <a:t> each processor is self-scheduling. All processes may be in a common ready queue, or each processor may have its own private queue of ready processes. </a:t>
            </a:r>
            <a:r>
              <a:rPr lang="en-US" altLang="zh-CN" sz="2400">
                <a:ea typeface="宋体" pitchFamily="2" charset="-122"/>
              </a:rPr>
              <a:t>Regardless, scheduling </a:t>
            </a:r>
            <a:r>
              <a:rPr lang="en-US" altLang="zh-CN" sz="2400" dirty="0">
                <a:ea typeface="宋体" pitchFamily="2" charset="-122"/>
              </a:rPr>
              <a:t>proceeds by having the scheduler for each processor examine the ready queue and select a process to execute.</a:t>
            </a:r>
          </a:p>
          <a:p>
            <a:endParaRPr lang="en-US" altLang="zh-CN" sz="2400" b="1" dirty="0">
              <a:ea typeface="宋体" pitchFamily="2" charset="-122"/>
            </a:endParaRPr>
          </a:p>
          <a:p>
            <a:endParaRPr lang="en-US" altLang="zh-CN" sz="2400" dirty="0">
              <a:ea typeface="宋体"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a:extLst>
              <a:ext uri="{FF2B5EF4-FFF2-40B4-BE49-F238E27FC236}">
                <a16:creationId xmlns:a16="http://schemas.microsoft.com/office/drawing/2014/main" id="{C7F1E55F-983C-47F8-ADBE-54E15FEFD9AB}"/>
              </a:ext>
            </a:extLst>
          </p:cNvPr>
          <p:cNvSpPr>
            <a:spLocks noGrp="1"/>
          </p:cNvSpPr>
          <p:nvPr>
            <p:ph type="title"/>
          </p:nvPr>
        </p:nvSpPr>
        <p:spPr>
          <a:xfrm>
            <a:off x="2418080" y="173722"/>
            <a:ext cx="8229600" cy="576262"/>
          </a:xfrm>
        </p:spPr>
        <p:txBody>
          <a:bodyPr/>
          <a:lstStyle/>
          <a:p>
            <a:r>
              <a:rPr lang="en-US" altLang="en-US" dirty="0"/>
              <a:t>Multiple-Processor Scheduling</a:t>
            </a:r>
          </a:p>
        </p:txBody>
      </p:sp>
      <p:sp>
        <p:nvSpPr>
          <p:cNvPr id="71682" name="Content Placeholder 2">
            <a:extLst>
              <a:ext uri="{FF2B5EF4-FFF2-40B4-BE49-F238E27FC236}">
                <a16:creationId xmlns:a16="http://schemas.microsoft.com/office/drawing/2014/main" id="{7A08C823-220F-4189-B103-BC03391E7F6B}"/>
              </a:ext>
            </a:extLst>
          </p:cNvPr>
          <p:cNvSpPr>
            <a:spLocks noGrp="1"/>
          </p:cNvSpPr>
          <p:nvPr>
            <p:ph idx="1"/>
          </p:nvPr>
        </p:nvSpPr>
        <p:spPr>
          <a:xfrm>
            <a:off x="1325880" y="1233489"/>
            <a:ext cx="9884663" cy="4626984"/>
          </a:xfrm>
        </p:spPr>
        <p:txBody>
          <a:bodyPr/>
          <a:lstStyle/>
          <a:p>
            <a:r>
              <a:rPr lang="en-US" altLang="en-US" sz="2400"/>
              <a:t>Symmetric multiprocessing (SMP) is where each processor is self scheduling.</a:t>
            </a:r>
          </a:p>
          <a:p>
            <a:r>
              <a:rPr lang="en-US" altLang="en-US" sz="2400"/>
              <a:t>All threads may be in a common ready queue (a)</a:t>
            </a:r>
          </a:p>
          <a:p>
            <a:r>
              <a:rPr lang="en-US" altLang="en-US" sz="2400"/>
              <a:t>Each processor may have its own private queue of threads (b)</a:t>
            </a:r>
          </a:p>
        </p:txBody>
      </p:sp>
      <p:pic>
        <p:nvPicPr>
          <p:cNvPr id="71683" name="Picture 3">
            <a:extLst>
              <a:ext uri="{FF2B5EF4-FFF2-40B4-BE49-F238E27FC236}">
                <a16:creationId xmlns:a16="http://schemas.microsoft.com/office/drawing/2014/main" id="{4F31D85D-3236-4616-BD79-8F32A1CE24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05186" y="3312615"/>
            <a:ext cx="6109996" cy="316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4EE83DAD-0182-4281-9CC2-965A55B66551}"/>
              </a:ext>
            </a:extLst>
          </p:cNvPr>
          <p:cNvSpPr>
            <a:spLocks noGrp="1"/>
          </p:cNvSpPr>
          <p:nvPr>
            <p:ph type="title"/>
          </p:nvPr>
        </p:nvSpPr>
        <p:spPr>
          <a:xfrm>
            <a:off x="2389188" y="121920"/>
            <a:ext cx="7821612" cy="575610"/>
          </a:xfrm>
        </p:spPr>
        <p:txBody>
          <a:bodyPr/>
          <a:lstStyle/>
          <a:p>
            <a:pPr eaLnBrk="1" hangingPunct="1"/>
            <a:r>
              <a:rPr lang="en-US" altLang="en-US" dirty="0"/>
              <a:t>Multicore Processors</a:t>
            </a:r>
          </a:p>
        </p:txBody>
      </p:sp>
      <p:sp>
        <p:nvSpPr>
          <p:cNvPr id="72706" name="Content Placeholder 2">
            <a:extLst>
              <a:ext uri="{FF2B5EF4-FFF2-40B4-BE49-F238E27FC236}">
                <a16:creationId xmlns:a16="http://schemas.microsoft.com/office/drawing/2014/main" id="{AEEE112F-E1F9-4A4D-91F5-E4A039580C88}"/>
              </a:ext>
            </a:extLst>
          </p:cNvPr>
          <p:cNvSpPr>
            <a:spLocks noGrp="1"/>
          </p:cNvSpPr>
          <p:nvPr>
            <p:ph idx="1"/>
          </p:nvPr>
        </p:nvSpPr>
        <p:spPr>
          <a:xfrm>
            <a:off x="2326434" y="1020129"/>
            <a:ext cx="8609790" cy="4530725"/>
          </a:xfrm>
        </p:spPr>
        <p:txBody>
          <a:bodyPr/>
          <a:lstStyle/>
          <a:p>
            <a:r>
              <a:rPr lang="en-US" altLang="en-US" sz="2000" dirty="0"/>
              <a:t>Recent trend to place multiple processor cores on same physical chip</a:t>
            </a:r>
          </a:p>
          <a:p>
            <a:r>
              <a:rPr lang="en-US" altLang="en-US" sz="2000" dirty="0"/>
              <a:t>Faster and consumes less power</a:t>
            </a:r>
          </a:p>
          <a:p>
            <a:r>
              <a:rPr lang="en-US" altLang="en-US" sz="2000" dirty="0"/>
              <a:t>Multiple threads per core also growing</a:t>
            </a:r>
          </a:p>
          <a:p>
            <a:pPr lvl="1"/>
            <a:r>
              <a:rPr lang="en-US" altLang="en-US" sz="2000" dirty="0"/>
              <a:t>Takes advantage of memory stall to make progress on another thread while memory retrieve happens</a:t>
            </a:r>
          </a:p>
          <a:p>
            <a:r>
              <a:rPr lang="en-US" altLang="en-US" sz="2000" dirty="0"/>
              <a:t>Figure</a:t>
            </a:r>
          </a:p>
          <a:p>
            <a:pPr lvl="1"/>
            <a:endParaRPr lang="en-US" altLang="en-US" sz="2000" dirty="0"/>
          </a:p>
          <a:p>
            <a:pPr lvl="1">
              <a:buFont typeface="Monotype Sorts" pitchFamily="-84" charset="2"/>
              <a:buNone/>
            </a:pPr>
            <a:r>
              <a:rPr lang="en-US" altLang="en-US" sz="2000" dirty="0"/>
              <a:t> </a:t>
            </a:r>
          </a:p>
        </p:txBody>
      </p:sp>
      <p:pic>
        <p:nvPicPr>
          <p:cNvPr id="72707" name="Picture 1">
            <a:extLst>
              <a:ext uri="{FF2B5EF4-FFF2-40B4-BE49-F238E27FC236}">
                <a16:creationId xmlns:a16="http://schemas.microsoft.com/office/drawing/2014/main" id="{0F6CBE17-826B-42D1-8128-EDC6A8A708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26434" y="3921696"/>
            <a:ext cx="7802728" cy="19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BF0D8640-FCB0-4988-9C40-1D8E1028F211}"/>
              </a:ext>
            </a:extLst>
          </p:cNvPr>
          <p:cNvSpPr>
            <a:spLocks noGrp="1" noChangeArrowheads="1"/>
          </p:cNvSpPr>
          <p:nvPr>
            <p:ph type="title"/>
          </p:nvPr>
        </p:nvSpPr>
        <p:spPr>
          <a:xfrm>
            <a:off x="2487614" y="121920"/>
            <a:ext cx="7723187" cy="601892"/>
          </a:xfrm>
        </p:spPr>
        <p:txBody>
          <a:bodyPr/>
          <a:lstStyle/>
          <a:p>
            <a:pPr eaLnBrk="1" hangingPunct="1"/>
            <a:r>
              <a:rPr lang="en-US" altLang="en-US" dirty="0"/>
              <a:t>Multithreaded Multicore System</a:t>
            </a:r>
          </a:p>
        </p:txBody>
      </p:sp>
      <p:sp>
        <p:nvSpPr>
          <p:cNvPr id="69634" name="Rectangle 3">
            <a:extLst>
              <a:ext uri="{FF2B5EF4-FFF2-40B4-BE49-F238E27FC236}">
                <a16:creationId xmlns:a16="http://schemas.microsoft.com/office/drawing/2014/main" id="{2B71E613-2379-4021-8ED5-E283592561A9}"/>
              </a:ext>
            </a:extLst>
          </p:cNvPr>
          <p:cNvSpPr>
            <a:spLocks noGrp="1" noChangeArrowheads="1"/>
          </p:cNvSpPr>
          <p:nvPr>
            <p:ph type="body" idx="1"/>
          </p:nvPr>
        </p:nvSpPr>
        <p:spPr>
          <a:xfrm>
            <a:off x="1389888" y="1122364"/>
            <a:ext cx="9180576" cy="4808537"/>
          </a:xfrm>
        </p:spPr>
        <p:txBody>
          <a:bodyPr/>
          <a:lstStyle/>
          <a:p>
            <a:r>
              <a:rPr kumimoji="0" lang="en-US" altLang="en-US" sz="2400" dirty="0"/>
              <a:t>Each core has &gt; 1 hardware threads. </a:t>
            </a:r>
          </a:p>
          <a:p>
            <a:r>
              <a:rPr kumimoji="0" lang="en-US" altLang="en-US" sz="2400" dirty="0"/>
              <a:t>If one thread has a memory stall, switch to another thread!</a:t>
            </a:r>
          </a:p>
          <a:p>
            <a:r>
              <a:rPr kumimoji="0" lang="en-US" altLang="en-US" sz="2400" dirty="0"/>
              <a:t>Figure</a:t>
            </a:r>
          </a:p>
          <a:p>
            <a:endParaRPr kumimoji="0" lang="en-US" altLang="en-US" sz="2400" dirty="0"/>
          </a:p>
          <a:p>
            <a:endParaRPr kumimoji="0" lang="en-US" altLang="en-US" sz="2400" dirty="0"/>
          </a:p>
          <a:p>
            <a:pPr>
              <a:spcBef>
                <a:spcPct val="0"/>
              </a:spcBef>
              <a:buClrTx/>
              <a:buSzTx/>
              <a:buFontTx/>
              <a:buNone/>
            </a:pPr>
            <a:endParaRPr kumimoji="0" lang="en-US" altLang="en-US" sz="2400" dirty="0"/>
          </a:p>
          <a:p>
            <a:endParaRPr lang="en-US" altLang="en-US" sz="2400" dirty="0"/>
          </a:p>
        </p:txBody>
      </p:sp>
      <p:pic>
        <p:nvPicPr>
          <p:cNvPr id="4" name="Picture 2">
            <a:extLst>
              <a:ext uri="{FF2B5EF4-FFF2-40B4-BE49-F238E27FC236}">
                <a16:creationId xmlns:a16="http://schemas.microsoft.com/office/drawing/2014/main" id="{5E06ED42-4179-4AE5-A555-4A87568625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91098" y="2910978"/>
            <a:ext cx="9311014" cy="2273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68285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a:extLst>
              <a:ext uri="{FF2B5EF4-FFF2-40B4-BE49-F238E27FC236}">
                <a16:creationId xmlns:a16="http://schemas.microsoft.com/office/drawing/2014/main" id="{A98C968A-AF4F-450D-BAED-792FA6118868}"/>
              </a:ext>
            </a:extLst>
          </p:cNvPr>
          <p:cNvSpPr>
            <a:spLocks noGrp="1"/>
          </p:cNvSpPr>
          <p:nvPr>
            <p:ph idx="1"/>
          </p:nvPr>
        </p:nvSpPr>
        <p:spPr>
          <a:xfrm>
            <a:off x="1427761" y="1046480"/>
            <a:ext cx="4295014" cy="4524693"/>
          </a:xfrm>
        </p:spPr>
        <p:txBody>
          <a:bodyPr/>
          <a:lstStyle/>
          <a:p>
            <a:r>
              <a:rPr lang="en-US" altLang="en-US" sz="2400" b="1" dirty="0"/>
              <a:t>Chip-multithreading</a:t>
            </a:r>
            <a:r>
              <a:rPr lang="en-US" altLang="en-US" sz="2400" dirty="0"/>
              <a:t> (CMT) assigns each core multiple hardware threads. (Intel refers to this as </a:t>
            </a:r>
            <a:r>
              <a:rPr lang="en-US" altLang="en-US" sz="2400" b="1" dirty="0"/>
              <a:t>hyperthreading</a:t>
            </a:r>
            <a:r>
              <a:rPr lang="en-US" altLang="en-US" sz="2400" dirty="0"/>
              <a:t>.)</a:t>
            </a:r>
            <a:br>
              <a:rPr lang="en-US" altLang="en-US" sz="2400"/>
            </a:br>
            <a:endParaRPr lang="en-US" altLang="en-US" sz="2400" dirty="0"/>
          </a:p>
          <a:p>
            <a:r>
              <a:rPr lang="en-US" altLang="en-US" sz="2400" dirty="0"/>
              <a:t>On a quad-core system with 2 hardware threads per core, the operating system sees 8 logical processors.</a:t>
            </a:r>
          </a:p>
          <a:p>
            <a:endParaRPr lang="en-US" altLang="en-US" sz="2400" dirty="0"/>
          </a:p>
        </p:txBody>
      </p:sp>
      <p:pic>
        <p:nvPicPr>
          <p:cNvPr id="76803" name="Picture 3">
            <a:extLst>
              <a:ext uri="{FF2B5EF4-FFF2-40B4-BE49-F238E27FC236}">
                <a16:creationId xmlns:a16="http://schemas.microsoft.com/office/drawing/2014/main" id="{DF01EFD5-3757-4F74-AA03-D72BD64181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00906" y="936752"/>
            <a:ext cx="4005550" cy="5797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4B1BCE2B-FB82-4DE4-8AC5-8A0BF114B3D4}"/>
              </a:ext>
            </a:extLst>
          </p:cNvPr>
          <p:cNvSpPr>
            <a:spLocks noGrp="1"/>
          </p:cNvSpPr>
          <p:nvPr>
            <p:ph type="title"/>
          </p:nvPr>
        </p:nvSpPr>
        <p:spPr>
          <a:xfrm>
            <a:off x="2690328" y="123751"/>
            <a:ext cx="7557796" cy="576262"/>
          </a:xfrm>
        </p:spPr>
        <p:txBody>
          <a:bodyPr/>
          <a:lstStyle/>
          <a:p>
            <a:pPr eaLnBrk="1" hangingPunct="1"/>
            <a:r>
              <a:rPr lang="en-US" altLang="en-US" dirty="0"/>
              <a:t>Multithreaded Multicore System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a:extLst>
              <a:ext uri="{FF2B5EF4-FFF2-40B4-BE49-F238E27FC236}">
                <a16:creationId xmlns:a16="http://schemas.microsoft.com/office/drawing/2014/main" id="{72A2F406-D6BE-4B79-BE65-E498FF964134}"/>
              </a:ext>
            </a:extLst>
          </p:cNvPr>
          <p:cNvSpPr>
            <a:spLocks noGrp="1"/>
          </p:cNvSpPr>
          <p:nvPr>
            <p:ph type="title"/>
          </p:nvPr>
        </p:nvSpPr>
        <p:spPr>
          <a:xfrm>
            <a:off x="2569032" y="123751"/>
            <a:ext cx="7809722" cy="576262"/>
          </a:xfrm>
        </p:spPr>
        <p:txBody>
          <a:bodyPr/>
          <a:lstStyle/>
          <a:p>
            <a:r>
              <a:rPr lang="en-US" altLang="en-US" dirty="0"/>
              <a:t>Multithreaded Multicore System</a:t>
            </a:r>
          </a:p>
        </p:txBody>
      </p:sp>
      <p:sp>
        <p:nvSpPr>
          <p:cNvPr id="77826" name="Content Placeholder 2">
            <a:extLst>
              <a:ext uri="{FF2B5EF4-FFF2-40B4-BE49-F238E27FC236}">
                <a16:creationId xmlns:a16="http://schemas.microsoft.com/office/drawing/2014/main" id="{1282DD5F-B7F7-4A28-B908-F260F89F83FA}"/>
              </a:ext>
            </a:extLst>
          </p:cNvPr>
          <p:cNvSpPr>
            <a:spLocks noGrp="1"/>
          </p:cNvSpPr>
          <p:nvPr>
            <p:ph idx="1"/>
          </p:nvPr>
        </p:nvSpPr>
        <p:spPr>
          <a:xfrm>
            <a:off x="1307592" y="1260476"/>
            <a:ext cx="4164522" cy="4530725"/>
          </a:xfrm>
        </p:spPr>
        <p:txBody>
          <a:bodyPr/>
          <a:lstStyle/>
          <a:p>
            <a:r>
              <a:rPr lang="en-US" altLang="en-US" sz="2000" dirty="0"/>
              <a:t>Two levels of scheduling:</a:t>
            </a:r>
            <a:br>
              <a:rPr lang="en-US" altLang="en-US" sz="2000" dirty="0"/>
            </a:br>
            <a:endParaRPr lang="en-US" altLang="en-US" sz="2000" dirty="0"/>
          </a:p>
          <a:p>
            <a:pPr lvl="1">
              <a:buFont typeface="Arial" panose="020B0604020202020204" pitchFamily="34" charset="0"/>
              <a:buAutoNum type="arabicPeriod"/>
            </a:pPr>
            <a:r>
              <a:rPr lang="en-US" altLang="en-US" sz="2000" dirty="0"/>
              <a:t>The operating system deciding which software thread to run on a logical CPU</a:t>
            </a:r>
            <a:br>
              <a:rPr lang="en-US" altLang="en-US" sz="2000" dirty="0"/>
            </a:br>
            <a:br>
              <a:rPr lang="en-US" altLang="en-US" sz="2000" dirty="0"/>
            </a:br>
            <a:endParaRPr lang="en-US" altLang="en-US" sz="2000" dirty="0"/>
          </a:p>
          <a:p>
            <a:pPr lvl="1">
              <a:buFont typeface="Arial" panose="020B0604020202020204" pitchFamily="34" charset="0"/>
              <a:buAutoNum type="arabicPeriod"/>
            </a:pPr>
            <a:r>
              <a:rPr lang="en-US" altLang="en-US" sz="2000" dirty="0"/>
              <a:t>How each core decides which hardware thread to run on the physical core.</a:t>
            </a:r>
            <a:br>
              <a:rPr lang="en-US" altLang="en-US" sz="2000" dirty="0"/>
            </a:br>
            <a:br>
              <a:rPr lang="en-US" altLang="en-US" sz="2000" dirty="0"/>
            </a:br>
            <a:br>
              <a:rPr lang="en-US" altLang="en-US" sz="2000" dirty="0"/>
            </a:br>
            <a:endParaRPr lang="en-US" altLang="en-US" sz="2000" dirty="0"/>
          </a:p>
        </p:txBody>
      </p:sp>
      <p:pic>
        <p:nvPicPr>
          <p:cNvPr id="77827" name="Picture 4">
            <a:extLst>
              <a:ext uri="{FF2B5EF4-FFF2-40B4-BE49-F238E27FC236}">
                <a16:creationId xmlns:a16="http://schemas.microsoft.com/office/drawing/2014/main" id="{CDFC70F4-8A1C-480B-820D-DE1F116FFD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72114" y="1190626"/>
            <a:ext cx="6106014" cy="474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54839094-C3D3-496D-831C-D61F7F14A2B2}"/>
              </a:ext>
            </a:extLst>
          </p:cNvPr>
          <p:cNvSpPr>
            <a:spLocks noGrp="1" noChangeArrowheads="1"/>
          </p:cNvSpPr>
          <p:nvPr>
            <p:ph type="title"/>
          </p:nvPr>
        </p:nvSpPr>
        <p:spPr>
          <a:xfrm>
            <a:off x="2029216" y="153235"/>
            <a:ext cx="9062581" cy="566312"/>
          </a:xfrm>
        </p:spPr>
        <p:txBody>
          <a:bodyPr/>
          <a:lstStyle/>
          <a:p>
            <a:pPr eaLnBrk="1" hangingPunct="1"/>
            <a:r>
              <a:rPr lang="en-US" altLang="en-US" sz="2800" dirty="0"/>
              <a:t>Multiple-Processor Scheduling – Load Balancing</a:t>
            </a:r>
          </a:p>
        </p:txBody>
      </p:sp>
      <p:sp>
        <p:nvSpPr>
          <p:cNvPr id="78850" name="Rectangle 3">
            <a:extLst>
              <a:ext uri="{FF2B5EF4-FFF2-40B4-BE49-F238E27FC236}">
                <a16:creationId xmlns:a16="http://schemas.microsoft.com/office/drawing/2014/main" id="{820781A6-111F-4348-AA18-D0475B89840C}"/>
              </a:ext>
            </a:extLst>
          </p:cNvPr>
          <p:cNvSpPr>
            <a:spLocks noGrp="1" noChangeArrowheads="1"/>
          </p:cNvSpPr>
          <p:nvPr>
            <p:ph type="body" idx="1"/>
          </p:nvPr>
        </p:nvSpPr>
        <p:spPr>
          <a:xfrm>
            <a:off x="1773936" y="1030289"/>
            <a:ext cx="8476488" cy="4699952"/>
          </a:xfrm>
        </p:spPr>
        <p:txBody>
          <a:bodyPr/>
          <a:lstStyle/>
          <a:p>
            <a:r>
              <a:rPr lang="en-US" altLang="en-US" sz="2800" dirty="0"/>
              <a:t>If SMP, need to keep all CPUs loaded for efficiency</a:t>
            </a:r>
          </a:p>
          <a:p>
            <a:r>
              <a:rPr lang="en-US" altLang="en-US" sz="2800" b="1" dirty="0">
                <a:solidFill>
                  <a:srgbClr val="006699"/>
                </a:solidFill>
                <a:latin typeface="+mj-lt"/>
              </a:rPr>
              <a:t>Load</a:t>
            </a:r>
            <a:r>
              <a:rPr lang="en-US" altLang="en-US" sz="2800" b="1" dirty="0">
                <a:solidFill>
                  <a:srgbClr val="3366FF"/>
                </a:solidFill>
              </a:rPr>
              <a:t> </a:t>
            </a:r>
            <a:r>
              <a:rPr lang="en-US" altLang="en-US" sz="2800" b="1" dirty="0">
                <a:solidFill>
                  <a:srgbClr val="006699"/>
                </a:solidFill>
                <a:latin typeface="+mj-lt"/>
              </a:rPr>
              <a:t>balancing</a:t>
            </a:r>
            <a:r>
              <a:rPr lang="en-US" altLang="en-US" sz="2800" b="1" dirty="0">
                <a:solidFill>
                  <a:srgbClr val="3366FF"/>
                </a:solidFill>
              </a:rPr>
              <a:t> </a:t>
            </a:r>
            <a:r>
              <a:rPr lang="en-US" altLang="en-US" sz="2800" dirty="0"/>
              <a:t>attempts to keep workload evenly distributed</a:t>
            </a:r>
          </a:p>
          <a:p>
            <a:r>
              <a:rPr lang="en-US" altLang="en-US" sz="2800" b="1" dirty="0">
                <a:solidFill>
                  <a:srgbClr val="006699"/>
                </a:solidFill>
                <a:latin typeface="+mj-lt"/>
              </a:rPr>
              <a:t>Push</a:t>
            </a:r>
            <a:r>
              <a:rPr lang="en-US" altLang="en-US" sz="2800" b="1" dirty="0">
                <a:solidFill>
                  <a:srgbClr val="3366FF"/>
                </a:solidFill>
              </a:rPr>
              <a:t> </a:t>
            </a:r>
            <a:r>
              <a:rPr lang="en-US" altLang="en-US" sz="2800" b="1" dirty="0">
                <a:solidFill>
                  <a:srgbClr val="006699"/>
                </a:solidFill>
                <a:latin typeface="+mj-lt"/>
              </a:rPr>
              <a:t>migration</a:t>
            </a:r>
            <a:r>
              <a:rPr lang="en-US" altLang="en-US" sz="2800" b="1" dirty="0">
                <a:solidFill>
                  <a:srgbClr val="3366FF"/>
                </a:solidFill>
              </a:rPr>
              <a:t> </a:t>
            </a:r>
            <a:r>
              <a:rPr lang="en-US" altLang="en-US" sz="2800" dirty="0"/>
              <a:t>– periodic task checks load on each processor, and if found pushes task from overloaded CPU to other CPUs</a:t>
            </a:r>
            <a:endParaRPr lang="en-US" altLang="en-US" sz="2800" b="1" dirty="0">
              <a:solidFill>
                <a:srgbClr val="3366FF"/>
              </a:solidFill>
            </a:endParaRPr>
          </a:p>
          <a:p>
            <a:r>
              <a:rPr lang="en-US" altLang="en-US" sz="2800" b="1" dirty="0">
                <a:solidFill>
                  <a:srgbClr val="006699"/>
                </a:solidFill>
                <a:latin typeface="+mj-lt"/>
              </a:rPr>
              <a:t>Pull</a:t>
            </a:r>
            <a:r>
              <a:rPr lang="en-US" altLang="en-US" sz="2800" b="1" dirty="0">
                <a:solidFill>
                  <a:srgbClr val="3366FF"/>
                </a:solidFill>
              </a:rPr>
              <a:t> </a:t>
            </a:r>
            <a:r>
              <a:rPr lang="en-US" altLang="en-US" sz="2800" b="1" dirty="0">
                <a:solidFill>
                  <a:srgbClr val="006699"/>
                </a:solidFill>
                <a:latin typeface="+mj-lt"/>
              </a:rPr>
              <a:t>migration</a:t>
            </a:r>
            <a:r>
              <a:rPr lang="en-US" altLang="en-US" sz="2800" b="1" dirty="0">
                <a:solidFill>
                  <a:srgbClr val="3366FF"/>
                </a:solidFill>
              </a:rPr>
              <a:t> </a:t>
            </a:r>
            <a:r>
              <a:rPr lang="en-US" altLang="en-US" sz="2800" dirty="0"/>
              <a:t>– idle processors pulls waiting task from busy processor</a:t>
            </a:r>
          </a:p>
          <a:p>
            <a:endParaRPr lang="en-US" altLang="en-US" sz="105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4A39CD83-8114-4F93-99FA-773F54549A49}"/>
              </a:ext>
            </a:extLst>
          </p:cNvPr>
          <p:cNvSpPr>
            <a:spLocks noGrp="1" noChangeArrowheads="1"/>
          </p:cNvSpPr>
          <p:nvPr>
            <p:ph type="title"/>
          </p:nvPr>
        </p:nvSpPr>
        <p:spPr>
          <a:xfrm>
            <a:off x="1901952" y="142240"/>
            <a:ext cx="9473183" cy="535832"/>
          </a:xfrm>
        </p:spPr>
        <p:txBody>
          <a:bodyPr/>
          <a:lstStyle/>
          <a:p>
            <a:pPr eaLnBrk="1" hangingPunct="1"/>
            <a:r>
              <a:rPr lang="en-US" altLang="en-US" sz="2800" dirty="0"/>
              <a:t>Multiple-Processor Scheduling – Processor Affinity</a:t>
            </a:r>
          </a:p>
        </p:txBody>
      </p:sp>
      <p:sp>
        <p:nvSpPr>
          <p:cNvPr id="80898" name="Rectangle 3">
            <a:extLst>
              <a:ext uri="{FF2B5EF4-FFF2-40B4-BE49-F238E27FC236}">
                <a16:creationId xmlns:a16="http://schemas.microsoft.com/office/drawing/2014/main" id="{94EFBBBE-DEF2-46B3-983A-153F37FA81BA}"/>
              </a:ext>
            </a:extLst>
          </p:cNvPr>
          <p:cNvSpPr>
            <a:spLocks noGrp="1" noChangeArrowheads="1"/>
          </p:cNvSpPr>
          <p:nvPr>
            <p:ph type="body" idx="1"/>
          </p:nvPr>
        </p:nvSpPr>
        <p:spPr>
          <a:xfrm>
            <a:off x="961644" y="915481"/>
            <a:ext cx="10268712" cy="4808537"/>
          </a:xfrm>
        </p:spPr>
        <p:txBody>
          <a:bodyPr/>
          <a:lstStyle/>
          <a:p>
            <a:r>
              <a:rPr lang="en-US" altLang="en-US" sz="2400" dirty="0"/>
              <a:t>When a thread has been running on one processor, the cache contents of that processor stores the memory accesses by that thread.</a:t>
            </a:r>
          </a:p>
          <a:p>
            <a:r>
              <a:rPr lang="en-US" altLang="en-US" sz="2400" dirty="0"/>
              <a:t>We refer to this as a thread having affinity for a processor (i.e., “</a:t>
            </a:r>
            <a:r>
              <a:rPr lang="en-US" altLang="en-US" sz="2400" b="1" dirty="0">
                <a:solidFill>
                  <a:srgbClr val="0066CC"/>
                </a:solidFill>
              </a:rPr>
              <a:t>processor </a:t>
            </a:r>
            <a:r>
              <a:rPr lang="en-US" altLang="en-US" sz="2400" b="1">
                <a:solidFill>
                  <a:srgbClr val="0066CC"/>
                </a:solidFill>
              </a:rPr>
              <a:t>affinity</a:t>
            </a:r>
            <a:r>
              <a:rPr lang="en-US" altLang="en-US" sz="2400"/>
              <a:t>”</a:t>
            </a:r>
            <a:r>
              <a:rPr lang="zh-CN" altLang="en-US" sz="2400"/>
              <a:t>，</a:t>
            </a:r>
            <a:r>
              <a:rPr lang="zh-CN" altLang="en-US" sz="2400" b="1">
                <a:solidFill>
                  <a:srgbClr val="0066CC"/>
                </a:solidFill>
              </a:rPr>
              <a:t>处理器亲和性</a:t>
            </a:r>
            <a:r>
              <a:rPr lang="en-US" altLang="en-US" sz="2400"/>
              <a:t>)</a:t>
            </a:r>
            <a:endParaRPr lang="en-US" altLang="en-US" sz="2400" dirty="0"/>
          </a:p>
          <a:p>
            <a:r>
              <a:rPr lang="en-US" altLang="en-US" sz="2400" dirty="0"/>
              <a:t>Load balancing may affect processor affinity as a thread may be moved from one processor to another to balance loads, yet that thread loses the contents of what it had in the cache of the processor it was moved off of.</a:t>
            </a:r>
          </a:p>
          <a:p>
            <a:r>
              <a:rPr lang="en-US" altLang="en-US" sz="2400" b="1" dirty="0"/>
              <a:t>Soft affinity </a:t>
            </a:r>
            <a:r>
              <a:rPr lang="en-US" altLang="en-US" sz="2400" dirty="0"/>
              <a:t>– the operating system attempts to keep a thread running on the same processor, but no guarantees.</a:t>
            </a:r>
          </a:p>
          <a:p>
            <a:r>
              <a:rPr lang="en-US" altLang="en-US" sz="2400" b="1" dirty="0"/>
              <a:t>Hard affinity </a:t>
            </a:r>
            <a:r>
              <a:rPr lang="en-US" altLang="en-US" sz="2400" dirty="0"/>
              <a:t>– allows a process to specify a set of processors it may run on.</a:t>
            </a:r>
          </a:p>
          <a:p>
            <a:endParaRPr lang="en-US" altLang="en-US" sz="1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FF506B49-8507-4B53-82D1-3323C7D17F8E}"/>
              </a:ext>
            </a:extLst>
          </p:cNvPr>
          <p:cNvSpPr>
            <a:spLocks noGrp="1"/>
          </p:cNvSpPr>
          <p:nvPr>
            <p:ph type="title"/>
          </p:nvPr>
        </p:nvSpPr>
        <p:spPr>
          <a:xfrm>
            <a:off x="2643188" y="91440"/>
            <a:ext cx="7567612" cy="653468"/>
          </a:xfrm>
        </p:spPr>
        <p:txBody>
          <a:bodyPr/>
          <a:lstStyle/>
          <a:p>
            <a:pPr eaLnBrk="1" hangingPunct="1"/>
            <a:r>
              <a:rPr lang="en-US" altLang="en-US" dirty="0"/>
              <a:t>NUMA and CPU Scheduling</a:t>
            </a:r>
          </a:p>
        </p:txBody>
      </p:sp>
      <p:pic>
        <p:nvPicPr>
          <p:cNvPr id="82946" name="Picture 1" descr="6_09.pdf">
            <a:extLst>
              <a:ext uri="{FF2B5EF4-FFF2-40B4-BE49-F238E27FC236}">
                <a16:creationId xmlns:a16="http://schemas.microsoft.com/office/drawing/2014/main" id="{980E063E-45DD-4BA6-BC11-815B31E3F0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88910" y="1880971"/>
            <a:ext cx="7814180" cy="4758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7" name="TextBox 1">
            <a:extLst>
              <a:ext uri="{FF2B5EF4-FFF2-40B4-BE49-F238E27FC236}">
                <a16:creationId xmlns:a16="http://schemas.microsoft.com/office/drawing/2014/main" id="{D8060294-AB44-4240-A269-8D0E3CF3A7C3}"/>
              </a:ext>
            </a:extLst>
          </p:cNvPr>
          <p:cNvSpPr txBox="1">
            <a:spLocks noChangeArrowheads="1"/>
          </p:cNvSpPr>
          <p:nvPr/>
        </p:nvSpPr>
        <p:spPr bwMode="auto">
          <a:xfrm>
            <a:off x="1389888" y="1049974"/>
            <a:ext cx="97566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dirty="0">
                <a:latin typeface="+mn-lt"/>
              </a:rPr>
              <a:t>If the operating system </a:t>
            </a:r>
            <a:r>
              <a:rPr kumimoji="0" lang="en-US" altLang="en-US" sz="2400">
                <a:latin typeface="+mn-lt"/>
              </a:rPr>
              <a:t>is </a:t>
            </a:r>
            <a:r>
              <a:rPr kumimoji="0" lang="en-US" altLang="en-US" sz="2400" b="1">
                <a:solidFill>
                  <a:srgbClr val="0066CC"/>
                </a:solidFill>
                <a:latin typeface="+mn-lt"/>
              </a:rPr>
              <a:t>NUMA-aware</a:t>
            </a:r>
            <a:r>
              <a:rPr kumimoji="0" lang="en-US" altLang="en-US" sz="2400" b="1">
                <a:latin typeface="+mn-lt"/>
              </a:rPr>
              <a:t>(</a:t>
            </a:r>
            <a:r>
              <a:rPr kumimoji="0" lang="zh-CN" altLang="en-US" sz="2400" b="1">
                <a:solidFill>
                  <a:srgbClr val="0066CC"/>
                </a:solidFill>
                <a:latin typeface="微软雅黑" panose="020B0503020204020204" pitchFamily="34" charset="-122"/>
                <a:ea typeface="微软雅黑" panose="020B0503020204020204" pitchFamily="34" charset="-122"/>
              </a:rPr>
              <a:t>非统一内存访问感知</a:t>
            </a:r>
            <a:r>
              <a:rPr kumimoji="0" lang="en-US" altLang="en-US" sz="2400" b="1">
                <a:latin typeface="+mn-lt"/>
              </a:rPr>
              <a:t>)</a:t>
            </a:r>
            <a:r>
              <a:rPr kumimoji="0" lang="en-US" altLang="en-US" sz="2400">
                <a:latin typeface="+mn-lt"/>
              </a:rPr>
              <a:t>, </a:t>
            </a:r>
            <a:r>
              <a:rPr kumimoji="0" lang="en-US" altLang="en-US" sz="2400" dirty="0">
                <a:latin typeface="+mn-lt"/>
              </a:rPr>
              <a:t>it will assign memory closes to the CPU the thread is running 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ABD3945-285C-4008-AC49-EAB640D56629}"/>
              </a:ext>
            </a:extLst>
          </p:cNvPr>
          <p:cNvSpPr>
            <a:spLocks noGrp="1" noChangeArrowheads="1"/>
          </p:cNvSpPr>
          <p:nvPr>
            <p:ph type="title"/>
          </p:nvPr>
        </p:nvSpPr>
        <p:spPr>
          <a:xfrm>
            <a:off x="2039814" y="376238"/>
            <a:ext cx="8880231" cy="457200"/>
          </a:xfrm>
        </p:spPr>
        <p:txBody>
          <a:bodyPr/>
          <a:lstStyle/>
          <a:p>
            <a:pPr>
              <a:defRPr/>
            </a:pPr>
            <a:r>
              <a:rPr lang="en-US" altLang="zh-CN" sz="2800" dirty="0">
                <a:ea typeface="宋体" charset="-122"/>
              </a:rPr>
              <a:t>Alternating Sequence of CPU And I/O Bursts</a:t>
            </a:r>
          </a:p>
        </p:txBody>
      </p:sp>
      <p:pic>
        <p:nvPicPr>
          <p:cNvPr id="12291" name="Picture 6"/>
          <p:cNvPicPr>
            <a:picLocks noChangeAspect="1" noChangeArrowheads="1"/>
          </p:cNvPicPr>
          <p:nvPr/>
        </p:nvPicPr>
        <p:blipFill>
          <a:blip r:embed="rId3">
            <a:extLst>
              <a:ext uri="{28A0092B-C50C-407E-A947-70E740481C1C}">
                <a14:useLocalDpi xmlns:a14="http://schemas.microsoft.com/office/drawing/2010/main" val="0"/>
              </a:ext>
            </a:extLst>
          </a:blip>
          <a:srcRect l="30032" t="789" r="30032" b="1576"/>
          <a:stretch>
            <a:fillRect/>
          </a:stretch>
        </p:blipFill>
        <p:spPr bwMode="auto">
          <a:xfrm>
            <a:off x="6479929" y="1002506"/>
            <a:ext cx="3055937" cy="56022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A035A21-AB4B-4C02-BADA-1F005F3F06F6}"/>
              </a:ext>
            </a:extLst>
          </p:cNvPr>
          <p:cNvSpPr txBox="1">
            <a:spLocks noChangeArrowheads="1"/>
          </p:cNvSpPr>
          <p:nvPr/>
        </p:nvSpPr>
        <p:spPr>
          <a:xfrm>
            <a:off x="685800" y="1274763"/>
            <a:ext cx="5530362" cy="5057775"/>
          </a:xfrm>
          <a:prstGeom prst="rect">
            <a:avLst/>
          </a:prstGeom>
        </p:spPr>
        <p:txBody>
          <a:bodyPr/>
          <a:lst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en-US" altLang="en-US" sz="2400" kern="0"/>
              <a:t>Maximum CPU utilization obtained with multiprogramming</a:t>
            </a:r>
          </a:p>
          <a:p>
            <a:r>
              <a:rPr lang="en-US" altLang="en-US" sz="2400" kern="0"/>
              <a:t>CPU–I/O Burst Cycle – Process execution consists of a </a:t>
            </a:r>
            <a:r>
              <a:rPr lang="en-US" altLang="en-US" sz="2400" b="1" kern="0">
                <a:solidFill>
                  <a:srgbClr val="006699"/>
                </a:solidFill>
                <a:latin typeface="+mj-lt"/>
              </a:rPr>
              <a:t>cycle</a:t>
            </a:r>
            <a:r>
              <a:rPr lang="en-US" altLang="en-US" sz="2400" kern="0"/>
              <a:t> of CPU execution and I/O wait</a:t>
            </a:r>
          </a:p>
          <a:p>
            <a:r>
              <a:rPr lang="en-US" altLang="en-US" sz="2400" b="1" kern="0">
                <a:solidFill>
                  <a:srgbClr val="006699"/>
                </a:solidFill>
                <a:latin typeface="+mj-lt"/>
              </a:rPr>
              <a:t>CPU</a:t>
            </a:r>
            <a:r>
              <a:rPr lang="en-US" altLang="en-US" sz="2400" b="1" kern="0">
                <a:solidFill>
                  <a:srgbClr val="3366FF"/>
                </a:solidFill>
              </a:rPr>
              <a:t> </a:t>
            </a:r>
            <a:r>
              <a:rPr lang="en-US" altLang="en-US" sz="2400" b="1" kern="0">
                <a:solidFill>
                  <a:srgbClr val="006699"/>
                </a:solidFill>
                <a:latin typeface="+mj-lt"/>
              </a:rPr>
              <a:t>burst</a:t>
            </a:r>
            <a:r>
              <a:rPr lang="en-US" altLang="en-US" sz="2400" b="1" kern="0">
                <a:solidFill>
                  <a:srgbClr val="3366FF"/>
                </a:solidFill>
              </a:rPr>
              <a:t> </a:t>
            </a:r>
            <a:r>
              <a:rPr lang="en-US" altLang="en-US" sz="2400" kern="0"/>
              <a:t>followed by </a:t>
            </a:r>
            <a:r>
              <a:rPr lang="en-US" altLang="en-US" sz="2400" b="1" kern="0">
                <a:solidFill>
                  <a:srgbClr val="006699"/>
                </a:solidFill>
                <a:latin typeface="+mj-lt"/>
              </a:rPr>
              <a:t>I/O burst</a:t>
            </a:r>
          </a:p>
          <a:p>
            <a:r>
              <a:rPr lang="en-US" altLang="en-US" sz="2400" kern="0"/>
              <a:t>CPU burst distribution is of main concern</a:t>
            </a:r>
          </a:p>
          <a:p>
            <a:pPr>
              <a:buFont typeface="Monotype Sorts" pitchFamily="-84" charset="2"/>
              <a:buNone/>
            </a:pPr>
            <a:endParaRPr lang="en-US" altLang="en-US" sz="2400" kern="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637D527D-1C85-4407-87CE-20D580AE460A}"/>
              </a:ext>
            </a:extLst>
          </p:cNvPr>
          <p:cNvSpPr>
            <a:spLocks noGrp="1" noChangeArrowheads="1"/>
          </p:cNvSpPr>
          <p:nvPr>
            <p:ph type="title"/>
          </p:nvPr>
        </p:nvSpPr>
        <p:spPr/>
        <p:txBody>
          <a:bodyPr/>
          <a:lstStyle/>
          <a:p>
            <a:pPr>
              <a:defRPr/>
            </a:pPr>
            <a:r>
              <a:rPr lang="en-US" altLang="zh-CN">
                <a:ea typeface="宋体" charset="-122"/>
              </a:rPr>
              <a:t>*5.5  </a:t>
            </a:r>
            <a:r>
              <a:rPr lang="en-US" altLang="zh-CN" dirty="0">
                <a:ea typeface="宋体" charset="-122"/>
              </a:rPr>
              <a:t>Thread Scheduling</a:t>
            </a:r>
          </a:p>
        </p:txBody>
      </p:sp>
      <p:sp>
        <p:nvSpPr>
          <p:cNvPr id="63491" name="Rectangle 3"/>
          <p:cNvSpPr>
            <a:spLocks noGrp="1" noChangeArrowheads="1"/>
          </p:cNvSpPr>
          <p:nvPr>
            <p:ph type="body" idx="1"/>
          </p:nvPr>
        </p:nvSpPr>
        <p:spPr>
          <a:xfrm>
            <a:off x="1115568" y="1157670"/>
            <a:ext cx="10204704" cy="4328730"/>
          </a:xfrm>
        </p:spPr>
        <p:txBody>
          <a:bodyPr/>
          <a:lstStyle/>
          <a:p>
            <a:r>
              <a:rPr lang="en-US" altLang="zh-CN" sz="2400">
                <a:ea typeface="宋体" pitchFamily="2" charset="-122"/>
              </a:rPr>
              <a:t>Distinction between user-level and kernel-level threads</a:t>
            </a:r>
          </a:p>
          <a:p>
            <a:r>
              <a:rPr lang="en-US" altLang="zh-CN" sz="2400">
                <a:ea typeface="宋体" pitchFamily="2" charset="-122"/>
              </a:rPr>
              <a:t>When threads supported, threads scheduled, not processes</a:t>
            </a:r>
          </a:p>
          <a:p>
            <a:r>
              <a:rPr lang="en-US" altLang="zh-CN" sz="2400">
                <a:ea typeface="宋体" pitchFamily="2" charset="-122"/>
              </a:rPr>
              <a:t>Many-to-one and many-to-many models, thread library schedules user-level threads to run on LWP</a:t>
            </a:r>
          </a:p>
          <a:p>
            <a:r>
              <a:rPr lang="en-US" altLang="zh-CN" sz="2400">
                <a:ea typeface="宋体" pitchFamily="2" charset="-122"/>
              </a:rPr>
              <a:t>Known as process-contention scope (PCS) since scheduling competition is within the process</a:t>
            </a:r>
          </a:p>
          <a:p>
            <a:r>
              <a:rPr lang="en-US" altLang="zh-CN" sz="2400">
                <a:ea typeface="宋体" pitchFamily="2" charset="-122"/>
              </a:rPr>
              <a:t>Typically done via priority set by programmer</a:t>
            </a:r>
          </a:p>
          <a:p>
            <a:r>
              <a:rPr lang="en-US" altLang="zh-CN" sz="2400">
                <a:ea typeface="宋体" pitchFamily="2" charset="-122"/>
              </a:rPr>
              <a:t>Kernel thread scheduled onto available CPU is system-contention scope (SCS) – competition among all threads in system</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ABB27BB2-67D9-4811-B5CF-01696A2669DF}"/>
              </a:ext>
            </a:extLst>
          </p:cNvPr>
          <p:cNvSpPr>
            <a:spLocks noGrp="1" noChangeArrowheads="1"/>
          </p:cNvSpPr>
          <p:nvPr>
            <p:ph type="title"/>
          </p:nvPr>
        </p:nvSpPr>
        <p:spPr/>
        <p:txBody>
          <a:bodyPr/>
          <a:lstStyle/>
          <a:p>
            <a:pPr>
              <a:defRPr/>
            </a:pPr>
            <a:r>
              <a:rPr lang="en-US" altLang="zh-CN">
                <a:ea typeface="宋体" charset="-122"/>
              </a:rPr>
              <a:t>Pthread Scheduling API</a:t>
            </a:r>
          </a:p>
        </p:txBody>
      </p:sp>
      <p:sp>
        <p:nvSpPr>
          <p:cNvPr id="65539" name="Rectangle 3"/>
          <p:cNvSpPr>
            <a:spLocks noGrp="1" noChangeArrowheads="1"/>
          </p:cNvSpPr>
          <p:nvPr>
            <p:ph type="body" idx="1"/>
          </p:nvPr>
        </p:nvSpPr>
        <p:spPr>
          <a:xfrm>
            <a:off x="2148840" y="956660"/>
            <a:ext cx="8311649" cy="5512039"/>
          </a:xfrm>
        </p:spPr>
        <p:txBody>
          <a:bodyPr/>
          <a:lstStyle/>
          <a:p>
            <a:pPr>
              <a:lnSpc>
                <a:spcPct val="80000"/>
              </a:lnSpc>
              <a:buFont typeface="Monotype Sorts" pitchFamily="-84" charset="2"/>
              <a:buNone/>
            </a:pPr>
            <a:r>
              <a:rPr kumimoji="0" lang="en-US" altLang="zh-CN" dirty="0">
                <a:solidFill>
                  <a:srgbClr val="000000"/>
                </a:solidFill>
                <a:latin typeface="Monaco" charset="0"/>
                <a:ea typeface="宋体" pitchFamily="2" charset="-122"/>
              </a:rPr>
              <a:t>#include &lt;</a:t>
            </a:r>
            <a:r>
              <a:rPr kumimoji="0" lang="en-US" altLang="zh-CN" dirty="0" err="1">
                <a:solidFill>
                  <a:srgbClr val="000000"/>
                </a:solidFill>
                <a:latin typeface="Monaco" charset="0"/>
                <a:ea typeface="宋体" pitchFamily="2" charset="-122"/>
              </a:rPr>
              <a:t>pthread.h</a:t>
            </a:r>
            <a:r>
              <a:rPr kumimoji="0" lang="en-US" altLang="zh-CN" dirty="0">
                <a:solidFill>
                  <a:srgbClr val="000000"/>
                </a:solidFill>
                <a:latin typeface="Monaco" charset="0"/>
                <a:ea typeface="宋体" pitchFamily="2" charset="-122"/>
              </a:rPr>
              <a:t>&gt;</a:t>
            </a:r>
          </a:p>
          <a:p>
            <a:pPr>
              <a:lnSpc>
                <a:spcPct val="80000"/>
              </a:lnSpc>
              <a:buFont typeface="Monotype Sorts" pitchFamily="-84" charset="2"/>
              <a:buNone/>
            </a:pPr>
            <a:r>
              <a:rPr kumimoji="0" lang="en-US" altLang="zh-CN" dirty="0">
                <a:solidFill>
                  <a:srgbClr val="000000"/>
                </a:solidFill>
                <a:latin typeface="Monaco" charset="0"/>
                <a:ea typeface="宋体" pitchFamily="2" charset="-122"/>
              </a:rPr>
              <a:t>#include &lt;</a:t>
            </a:r>
            <a:r>
              <a:rPr kumimoji="0" lang="en-US" altLang="zh-CN" dirty="0" err="1">
                <a:solidFill>
                  <a:srgbClr val="000000"/>
                </a:solidFill>
                <a:latin typeface="Monaco" charset="0"/>
                <a:ea typeface="宋体" pitchFamily="2" charset="-122"/>
              </a:rPr>
              <a:t>stdio.h</a:t>
            </a:r>
            <a:r>
              <a:rPr kumimoji="0" lang="en-US" altLang="zh-CN" dirty="0">
                <a:solidFill>
                  <a:srgbClr val="000000"/>
                </a:solidFill>
                <a:latin typeface="Monaco" charset="0"/>
                <a:ea typeface="宋体" pitchFamily="2" charset="-122"/>
              </a:rPr>
              <a:t>&gt;</a:t>
            </a:r>
          </a:p>
          <a:p>
            <a:pPr>
              <a:lnSpc>
                <a:spcPct val="80000"/>
              </a:lnSpc>
              <a:buFont typeface="Monotype Sorts" pitchFamily="-84" charset="2"/>
              <a:buNone/>
            </a:pPr>
            <a:r>
              <a:rPr kumimoji="0" lang="en-US" altLang="zh-CN" dirty="0">
                <a:solidFill>
                  <a:srgbClr val="000000"/>
                </a:solidFill>
                <a:latin typeface="Monaco" charset="0"/>
                <a:ea typeface="宋体" pitchFamily="2" charset="-122"/>
              </a:rPr>
              <a:t>#define NUM THREADS 5</a:t>
            </a:r>
          </a:p>
          <a:p>
            <a:pPr>
              <a:lnSpc>
                <a:spcPct val="80000"/>
              </a:lnSpc>
              <a:buFont typeface="Monotype Sorts" pitchFamily="-84" charset="2"/>
              <a:buNone/>
            </a:pPr>
            <a:r>
              <a:rPr kumimoji="0" lang="en-US" altLang="zh-CN" dirty="0">
                <a:solidFill>
                  <a:srgbClr val="000000"/>
                </a:solidFill>
                <a:latin typeface="Monaco" charset="0"/>
                <a:ea typeface="宋体" pitchFamily="2" charset="-122"/>
              </a:rPr>
              <a:t>int main(int </a:t>
            </a:r>
            <a:r>
              <a:rPr kumimoji="0" lang="en-US" altLang="zh-CN" dirty="0" err="1">
                <a:solidFill>
                  <a:srgbClr val="000000"/>
                </a:solidFill>
                <a:latin typeface="Monaco" charset="0"/>
                <a:ea typeface="宋体" pitchFamily="2" charset="-122"/>
              </a:rPr>
              <a:t>argc</a:t>
            </a:r>
            <a:r>
              <a:rPr kumimoji="0" lang="en-US" altLang="zh-CN" dirty="0">
                <a:solidFill>
                  <a:srgbClr val="000000"/>
                </a:solidFill>
                <a:latin typeface="Monaco" charset="0"/>
                <a:ea typeface="宋体" pitchFamily="2" charset="-122"/>
              </a:rPr>
              <a:t>, char *</a:t>
            </a:r>
            <a:r>
              <a:rPr kumimoji="0" lang="en-US" altLang="zh-CN" dirty="0" err="1">
                <a:solidFill>
                  <a:srgbClr val="000000"/>
                </a:solidFill>
                <a:latin typeface="Monaco" charset="0"/>
                <a:ea typeface="宋体" pitchFamily="2" charset="-122"/>
              </a:rPr>
              <a:t>argv</a:t>
            </a:r>
            <a:r>
              <a:rPr kumimoji="0" lang="en-US" altLang="zh-CN" dirty="0">
                <a:solidFill>
                  <a:srgbClr val="000000"/>
                </a:solidFill>
                <a:latin typeface="Monaco" charset="0"/>
                <a:ea typeface="宋体" pitchFamily="2" charset="-122"/>
              </a:rPr>
              <a:t>[])</a:t>
            </a:r>
          </a:p>
          <a:p>
            <a:pPr>
              <a:lnSpc>
                <a:spcPct val="80000"/>
              </a:lnSpc>
              <a:buFont typeface="Monotype Sorts" pitchFamily="-84" charset="2"/>
              <a:buNone/>
            </a:pPr>
            <a:r>
              <a:rPr kumimoji="0" lang="en-US" altLang="zh-CN" dirty="0">
                <a:solidFill>
                  <a:srgbClr val="000000"/>
                </a:solidFill>
                <a:latin typeface="Monaco" charset="0"/>
                <a:ea typeface="宋体" pitchFamily="2" charset="-122"/>
              </a:rPr>
              <a:t>{</a:t>
            </a:r>
          </a:p>
          <a:p>
            <a:pPr>
              <a:lnSpc>
                <a:spcPct val="80000"/>
              </a:lnSpc>
              <a:buFont typeface="Monotype Sorts" pitchFamily="-84" charset="2"/>
              <a:buNone/>
            </a:pPr>
            <a:r>
              <a:rPr kumimoji="0" lang="en-US" altLang="zh-CN" dirty="0">
                <a:solidFill>
                  <a:srgbClr val="000000"/>
                </a:solidFill>
                <a:latin typeface="Monaco" charset="0"/>
                <a:ea typeface="宋体" pitchFamily="2" charset="-122"/>
              </a:rPr>
              <a:t>	 int </a:t>
            </a:r>
            <a:r>
              <a:rPr kumimoji="0" lang="en-US" altLang="zh-CN" dirty="0" err="1">
                <a:solidFill>
                  <a:srgbClr val="000000"/>
                </a:solidFill>
                <a:latin typeface="Monaco" charset="0"/>
                <a:ea typeface="宋体" pitchFamily="2" charset="-122"/>
              </a:rPr>
              <a:t>i</a:t>
            </a:r>
            <a:r>
              <a:rPr kumimoji="0" lang="en-US" altLang="zh-CN" dirty="0">
                <a:solidFill>
                  <a:srgbClr val="000000"/>
                </a:solidFill>
                <a:latin typeface="Monaco" charset="0"/>
                <a:ea typeface="宋体" pitchFamily="2" charset="-122"/>
              </a:rPr>
              <a:t>;</a:t>
            </a:r>
          </a:p>
          <a:p>
            <a:pPr>
              <a:lnSpc>
                <a:spcPct val="80000"/>
              </a:lnSpc>
              <a:buFont typeface="Monotype Sorts" pitchFamily="-84" charset="2"/>
              <a:buNone/>
            </a:pPr>
            <a:r>
              <a:rPr kumimoji="0" lang="en-US" altLang="zh-CN" dirty="0">
                <a:solidFill>
                  <a:srgbClr val="000000"/>
                </a:solidFill>
                <a:latin typeface="Monaco" charset="0"/>
                <a:ea typeface="宋体" pitchFamily="2" charset="-122"/>
              </a:rPr>
              <a:t>	</a:t>
            </a:r>
            <a:r>
              <a:rPr kumimoji="0" lang="en-US" altLang="zh-CN" dirty="0" err="1">
                <a:solidFill>
                  <a:srgbClr val="000000"/>
                </a:solidFill>
                <a:latin typeface="Monaco" charset="0"/>
                <a:ea typeface="宋体" pitchFamily="2" charset="-122"/>
              </a:rPr>
              <a:t>pthread_t</a:t>
            </a:r>
            <a:r>
              <a:rPr kumimoji="0" lang="en-US" altLang="zh-CN" dirty="0">
                <a:solidFill>
                  <a:srgbClr val="000000"/>
                </a:solidFill>
                <a:latin typeface="Monaco" charset="0"/>
                <a:ea typeface="宋体" pitchFamily="2" charset="-122"/>
              </a:rPr>
              <a:t> </a:t>
            </a:r>
            <a:r>
              <a:rPr kumimoji="0" lang="en-US" altLang="zh-CN" dirty="0" err="1">
                <a:solidFill>
                  <a:srgbClr val="000000"/>
                </a:solidFill>
                <a:latin typeface="Monaco" charset="0"/>
                <a:ea typeface="宋体" pitchFamily="2" charset="-122"/>
              </a:rPr>
              <a:t>tid</a:t>
            </a:r>
            <a:r>
              <a:rPr kumimoji="0" lang="en-US" altLang="zh-CN" dirty="0">
                <a:solidFill>
                  <a:srgbClr val="000000"/>
                </a:solidFill>
                <a:latin typeface="Monaco" charset="0"/>
                <a:ea typeface="宋体" pitchFamily="2" charset="-122"/>
              </a:rPr>
              <a:t>[NUM THREADS];</a:t>
            </a:r>
          </a:p>
          <a:p>
            <a:pPr>
              <a:lnSpc>
                <a:spcPct val="80000"/>
              </a:lnSpc>
              <a:buFont typeface="Monotype Sorts" pitchFamily="-84" charset="2"/>
              <a:buNone/>
            </a:pPr>
            <a:r>
              <a:rPr kumimoji="0" lang="en-US" altLang="zh-CN" dirty="0">
                <a:solidFill>
                  <a:srgbClr val="000000"/>
                </a:solidFill>
                <a:latin typeface="Monaco" charset="0"/>
                <a:ea typeface="宋体" pitchFamily="2" charset="-122"/>
              </a:rPr>
              <a:t>	</a:t>
            </a:r>
            <a:r>
              <a:rPr kumimoji="0" lang="en-US" altLang="zh-CN" dirty="0" err="1">
                <a:solidFill>
                  <a:srgbClr val="000000"/>
                </a:solidFill>
                <a:latin typeface="Monaco" charset="0"/>
                <a:ea typeface="宋体" pitchFamily="2" charset="-122"/>
              </a:rPr>
              <a:t>pthread_attr_t</a:t>
            </a:r>
            <a:r>
              <a:rPr kumimoji="0" lang="en-US" altLang="zh-CN" dirty="0">
                <a:solidFill>
                  <a:srgbClr val="000000"/>
                </a:solidFill>
                <a:latin typeface="Monaco" charset="0"/>
                <a:ea typeface="宋体" pitchFamily="2" charset="-122"/>
              </a:rPr>
              <a:t> </a:t>
            </a:r>
            <a:r>
              <a:rPr kumimoji="0" lang="en-US" altLang="zh-CN" dirty="0" err="1">
                <a:solidFill>
                  <a:srgbClr val="000000"/>
                </a:solidFill>
                <a:latin typeface="Monaco" charset="0"/>
                <a:ea typeface="宋体" pitchFamily="2" charset="-122"/>
              </a:rPr>
              <a:t>attr</a:t>
            </a:r>
            <a:r>
              <a:rPr kumimoji="0" lang="en-US" altLang="zh-CN" dirty="0">
                <a:solidFill>
                  <a:srgbClr val="000000"/>
                </a:solidFill>
                <a:latin typeface="Monaco" charset="0"/>
                <a:ea typeface="宋体" pitchFamily="2" charset="-122"/>
              </a:rPr>
              <a:t>;</a:t>
            </a:r>
          </a:p>
          <a:p>
            <a:pPr>
              <a:lnSpc>
                <a:spcPct val="80000"/>
              </a:lnSpc>
              <a:buFont typeface="Monotype Sorts" pitchFamily="-84" charset="2"/>
              <a:buNone/>
            </a:pPr>
            <a:r>
              <a:rPr kumimoji="0" lang="en-US" altLang="zh-CN" dirty="0">
                <a:solidFill>
                  <a:srgbClr val="000000"/>
                </a:solidFill>
                <a:latin typeface="Monaco" charset="0"/>
                <a:ea typeface="宋体" pitchFamily="2" charset="-122"/>
              </a:rPr>
              <a:t>	/* get the default attributes */</a:t>
            </a:r>
          </a:p>
          <a:p>
            <a:pPr>
              <a:lnSpc>
                <a:spcPct val="80000"/>
              </a:lnSpc>
              <a:buFont typeface="Monotype Sorts" pitchFamily="-84" charset="2"/>
              <a:buNone/>
            </a:pPr>
            <a:r>
              <a:rPr kumimoji="0" lang="en-US" altLang="zh-CN" dirty="0">
                <a:solidFill>
                  <a:srgbClr val="000000"/>
                </a:solidFill>
                <a:latin typeface="Monaco" charset="0"/>
                <a:ea typeface="宋体" pitchFamily="2" charset="-122"/>
              </a:rPr>
              <a:t>	</a:t>
            </a:r>
            <a:r>
              <a:rPr kumimoji="0" lang="en-US" altLang="zh-CN" dirty="0" err="1">
                <a:solidFill>
                  <a:srgbClr val="000000"/>
                </a:solidFill>
                <a:latin typeface="Monaco" charset="0"/>
                <a:ea typeface="宋体" pitchFamily="2" charset="-122"/>
              </a:rPr>
              <a:t>pthread_attr_init</a:t>
            </a:r>
            <a:r>
              <a:rPr kumimoji="0" lang="en-US" altLang="zh-CN" dirty="0">
                <a:solidFill>
                  <a:srgbClr val="000000"/>
                </a:solidFill>
                <a:latin typeface="Monaco" charset="0"/>
                <a:ea typeface="宋体" pitchFamily="2" charset="-122"/>
              </a:rPr>
              <a:t>(&amp;</a:t>
            </a:r>
            <a:r>
              <a:rPr kumimoji="0" lang="en-US" altLang="zh-CN" dirty="0" err="1">
                <a:solidFill>
                  <a:srgbClr val="000000"/>
                </a:solidFill>
                <a:latin typeface="Monaco" charset="0"/>
                <a:ea typeface="宋体" pitchFamily="2" charset="-122"/>
              </a:rPr>
              <a:t>attr</a:t>
            </a:r>
            <a:r>
              <a:rPr kumimoji="0" lang="en-US" altLang="zh-CN" dirty="0">
                <a:solidFill>
                  <a:srgbClr val="000000"/>
                </a:solidFill>
                <a:latin typeface="Monaco" charset="0"/>
                <a:ea typeface="宋体" pitchFamily="2" charset="-122"/>
              </a:rPr>
              <a:t>);</a:t>
            </a:r>
          </a:p>
          <a:p>
            <a:pPr>
              <a:lnSpc>
                <a:spcPct val="80000"/>
              </a:lnSpc>
              <a:buFont typeface="Monotype Sorts" pitchFamily="-84" charset="2"/>
              <a:buNone/>
            </a:pPr>
            <a:r>
              <a:rPr kumimoji="0" lang="en-US" altLang="zh-CN" dirty="0">
                <a:solidFill>
                  <a:srgbClr val="000000"/>
                </a:solidFill>
                <a:latin typeface="Monaco" charset="0"/>
                <a:ea typeface="宋体" pitchFamily="2" charset="-122"/>
              </a:rPr>
              <a:t>	/* set the scheduling algorithm to PROCESS or SYSTEM */</a:t>
            </a:r>
          </a:p>
          <a:p>
            <a:pPr>
              <a:lnSpc>
                <a:spcPct val="80000"/>
              </a:lnSpc>
              <a:buFont typeface="Monotype Sorts" pitchFamily="-84" charset="2"/>
              <a:buNone/>
            </a:pPr>
            <a:r>
              <a:rPr kumimoji="0" lang="en-US" altLang="zh-CN" dirty="0">
                <a:solidFill>
                  <a:srgbClr val="000000"/>
                </a:solidFill>
                <a:latin typeface="Monaco" charset="0"/>
                <a:ea typeface="宋体" pitchFamily="2" charset="-122"/>
              </a:rPr>
              <a:t>	</a:t>
            </a:r>
            <a:r>
              <a:rPr kumimoji="0" lang="en-US" altLang="zh-CN" dirty="0" err="1">
                <a:solidFill>
                  <a:srgbClr val="000000"/>
                </a:solidFill>
                <a:latin typeface="Monaco" charset="0"/>
                <a:ea typeface="宋体" pitchFamily="2" charset="-122"/>
              </a:rPr>
              <a:t>pthread_attr_setscope</a:t>
            </a:r>
            <a:r>
              <a:rPr kumimoji="0" lang="en-US" altLang="zh-CN" dirty="0">
                <a:solidFill>
                  <a:srgbClr val="000000"/>
                </a:solidFill>
                <a:latin typeface="Monaco" charset="0"/>
                <a:ea typeface="宋体" pitchFamily="2" charset="-122"/>
              </a:rPr>
              <a:t>(&amp;</a:t>
            </a:r>
            <a:r>
              <a:rPr kumimoji="0" lang="en-US" altLang="zh-CN" dirty="0" err="1">
                <a:solidFill>
                  <a:srgbClr val="000000"/>
                </a:solidFill>
                <a:latin typeface="Monaco" charset="0"/>
                <a:ea typeface="宋体" pitchFamily="2" charset="-122"/>
              </a:rPr>
              <a:t>attr</a:t>
            </a:r>
            <a:r>
              <a:rPr kumimoji="0" lang="en-US" altLang="zh-CN" dirty="0">
                <a:solidFill>
                  <a:srgbClr val="000000"/>
                </a:solidFill>
                <a:latin typeface="Monaco" charset="0"/>
                <a:ea typeface="宋体" pitchFamily="2" charset="-122"/>
              </a:rPr>
              <a:t>, PTHREAD SCOPE SYSTEM);</a:t>
            </a:r>
          </a:p>
          <a:p>
            <a:pPr>
              <a:lnSpc>
                <a:spcPct val="80000"/>
              </a:lnSpc>
              <a:buFont typeface="Monotype Sorts" pitchFamily="-84" charset="2"/>
              <a:buNone/>
            </a:pPr>
            <a:r>
              <a:rPr kumimoji="0" lang="en-US" altLang="zh-CN" dirty="0">
                <a:solidFill>
                  <a:srgbClr val="000000"/>
                </a:solidFill>
                <a:latin typeface="Monaco" charset="0"/>
                <a:ea typeface="宋体" pitchFamily="2" charset="-122"/>
              </a:rPr>
              <a:t>	/* set the scheduling policy - FIFO, RT, or OTHER */</a:t>
            </a:r>
          </a:p>
          <a:p>
            <a:pPr>
              <a:lnSpc>
                <a:spcPct val="80000"/>
              </a:lnSpc>
              <a:buFont typeface="Monotype Sorts" pitchFamily="-84" charset="2"/>
              <a:buNone/>
            </a:pPr>
            <a:r>
              <a:rPr kumimoji="0" lang="en-US" altLang="zh-CN" dirty="0">
                <a:solidFill>
                  <a:srgbClr val="000000"/>
                </a:solidFill>
                <a:latin typeface="Monaco" charset="0"/>
                <a:ea typeface="宋体" pitchFamily="2" charset="-122"/>
              </a:rPr>
              <a:t>	</a:t>
            </a:r>
            <a:r>
              <a:rPr kumimoji="0" lang="en-US" altLang="zh-CN" dirty="0" err="1">
                <a:solidFill>
                  <a:srgbClr val="000000"/>
                </a:solidFill>
                <a:latin typeface="Monaco" charset="0"/>
                <a:ea typeface="宋体" pitchFamily="2" charset="-122"/>
              </a:rPr>
              <a:t>pthread_attr_setschedpolicy</a:t>
            </a:r>
            <a:r>
              <a:rPr kumimoji="0" lang="en-US" altLang="zh-CN" dirty="0">
                <a:solidFill>
                  <a:srgbClr val="000000"/>
                </a:solidFill>
                <a:latin typeface="Monaco" charset="0"/>
                <a:ea typeface="宋体" pitchFamily="2" charset="-122"/>
              </a:rPr>
              <a:t>(&amp;</a:t>
            </a:r>
            <a:r>
              <a:rPr kumimoji="0" lang="en-US" altLang="zh-CN" dirty="0" err="1">
                <a:solidFill>
                  <a:srgbClr val="000000"/>
                </a:solidFill>
                <a:latin typeface="Monaco" charset="0"/>
                <a:ea typeface="宋体" pitchFamily="2" charset="-122"/>
              </a:rPr>
              <a:t>attr</a:t>
            </a:r>
            <a:r>
              <a:rPr kumimoji="0" lang="en-US" altLang="zh-CN" dirty="0">
                <a:solidFill>
                  <a:srgbClr val="000000"/>
                </a:solidFill>
                <a:latin typeface="Monaco" charset="0"/>
                <a:ea typeface="宋体" pitchFamily="2" charset="-122"/>
              </a:rPr>
              <a:t>, SCHED OTHER);</a:t>
            </a:r>
          </a:p>
          <a:p>
            <a:pPr>
              <a:lnSpc>
                <a:spcPct val="80000"/>
              </a:lnSpc>
              <a:buFont typeface="Monotype Sorts" pitchFamily="-84" charset="2"/>
              <a:buNone/>
            </a:pPr>
            <a:r>
              <a:rPr kumimoji="0" lang="en-US" altLang="zh-CN" dirty="0">
                <a:solidFill>
                  <a:srgbClr val="000000"/>
                </a:solidFill>
                <a:latin typeface="Monaco" charset="0"/>
                <a:ea typeface="宋体" pitchFamily="2" charset="-122"/>
              </a:rPr>
              <a:t>	/* create the threads */</a:t>
            </a:r>
          </a:p>
          <a:p>
            <a:pPr>
              <a:lnSpc>
                <a:spcPct val="80000"/>
              </a:lnSpc>
              <a:buFont typeface="Monotype Sorts" pitchFamily="-84" charset="2"/>
              <a:buNone/>
            </a:pPr>
            <a:r>
              <a:rPr kumimoji="0" lang="en-US" altLang="zh-CN" dirty="0">
                <a:solidFill>
                  <a:srgbClr val="000000"/>
                </a:solidFill>
                <a:latin typeface="Monaco" charset="0"/>
                <a:ea typeface="宋体" pitchFamily="2" charset="-122"/>
              </a:rPr>
              <a:t>	for (</a:t>
            </a:r>
            <a:r>
              <a:rPr kumimoji="0" lang="en-US" altLang="zh-CN" dirty="0" err="1">
                <a:solidFill>
                  <a:srgbClr val="000000"/>
                </a:solidFill>
                <a:latin typeface="Monaco" charset="0"/>
                <a:ea typeface="宋体" pitchFamily="2" charset="-122"/>
              </a:rPr>
              <a:t>i</a:t>
            </a:r>
            <a:r>
              <a:rPr kumimoji="0" lang="en-US" altLang="zh-CN" dirty="0">
                <a:solidFill>
                  <a:srgbClr val="000000"/>
                </a:solidFill>
                <a:latin typeface="Monaco" charset="0"/>
                <a:ea typeface="宋体" pitchFamily="2" charset="-122"/>
              </a:rPr>
              <a:t> = 0; </a:t>
            </a:r>
            <a:r>
              <a:rPr kumimoji="0" lang="en-US" altLang="zh-CN" dirty="0" err="1">
                <a:solidFill>
                  <a:srgbClr val="000000"/>
                </a:solidFill>
                <a:latin typeface="Monaco" charset="0"/>
                <a:ea typeface="宋体" pitchFamily="2" charset="-122"/>
              </a:rPr>
              <a:t>i</a:t>
            </a:r>
            <a:r>
              <a:rPr kumimoji="0" lang="en-US" altLang="zh-CN" dirty="0">
                <a:solidFill>
                  <a:srgbClr val="000000"/>
                </a:solidFill>
                <a:latin typeface="Monaco" charset="0"/>
                <a:ea typeface="宋体" pitchFamily="2" charset="-122"/>
              </a:rPr>
              <a:t> &lt; NUM THREADS; </a:t>
            </a:r>
            <a:r>
              <a:rPr kumimoji="0" lang="en-US" altLang="zh-CN" dirty="0" err="1">
                <a:solidFill>
                  <a:srgbClr val="000000"/>
                </a:solidFill>
                <a:latin typeface="Monaco" charset="0"/>
                <a:ea typeface="宋体" pitchFamily="2" charset="-122"/>
              </a:rPr>
              <a:t>i</a:t>
            </a:r>
            <a:r>
              <a:rPr kumimoji="0" lang="en-US" altLang="zh-CN" dirty="0">
                <a:solidFill>
                  <a:srgbClr val="000000"/>
                </a:solidFill>
                <a:latin typeface="Monaco" charset="0"/>
                <a:ea typeface="宋体" pitchFamily="2" charset="-122"/>
              </a:rPr>
              <a:t>++)</a:t>
            </a:r>
          </a:p>
          <a:p>
            <a:pPr>
              <a:lnSpc>
                <a:spcPct val="80000"/>
              </a:lnSpc>
              <a:buFont typeface="Monotype Sorts" pitchFamily="-84" charset="2"/>
              <a:buNone/>
            </a:pPr>
            <a:r>
              <a:rPr kumimoji="0" lang="en-US" altLang="zh-CN" dirty="0">
                <a:solidFill>
                  <a:srgbClr val="000000"/>
                </a:solidFill>
                <a:latin typeface="Monaco" charset="0"/>
                <a:ea typeface="宋体" pitchFamily="2" charset="-122"/>
              </a:rPr>
              <a:t>		</a:t>
            </a:r>
            <a:r>
              <a:rPr kumimoji="0" lang="en-US" altLang="zh-CN" dirty="0" err="1">
                <a:solidFill>
                  <a:srgbClr val="000000"/>
                </a:solidFill>
                <a:latin typeface="Monaco" charset="0"/>
                <a:ea typeface="宋体" pitchFamily="2" charset="-122"/>
              </a:rPr>
              <a:t>pthread_create</a:t>
            </a:r>
            <a:r>
              <a:rPr kumimoji="0" lang="en-US" altLang="zh-CN" dirty="0">
                <a:solidFill>
                  <a:srgbClr val="000000"/>
                </a:solidFill>
                <a:latin typeface="Monaco" charset="0"/>
                <a:ea typeface="宋体" pitchFamily="2" charset="-122"/>
              </a:rPr>
              <a:t>(&amp;</a:t>
            </a:r>
            <a:r>
              <a:rPr kumimoji="0" lang="en-US" altLang="zh-CN" dirty="0" err="1">
                <a:solidFill>
                  <a:srgbClr val="000000"/>
                </a:solidFill>
                <a:latin typeface="Monaco" charset="0"/>
                <a:ea typeface="宋体" pitchFamily="2" charset="-122"/>
              </a:rPr>
              <a:t>tid</a:t>
            </a:r>
            <a:r>
              <a:rPr kumimoji="0" lang="en-US" altLang="zh-CN" dirty="0">
                <a:solidFill>
                  <a:srgbClr val="000000"/>
                </a:solidFill>
                <a:latin typeface="Monaco" charset="0"/>
                <a:ea typeface="宋体" pitchFamily="2" charset="-122"/>
              </a:rPr>
              <a:t>[</a:t>
            </a:r>
            <a:r>
              <a:rPr kumimoji="0" lang="en-US" altLang="zh-CN" dirty="0" err="1">
                <a:solidFill>
                  <a:srgbClr val="000000"/>
                </a:solidFill>
                <a:latin typeface="Monaco" charset="0"/>
                <a:ea typeface="宋体" pitchFamily="2" charset="-122"/>
              </a:rPr>
              <a:t>i</a:t>
            </a:r>
            <a:r>
              <a:rPr kumimoji="0" lang="en-US" altLang="zh-CN" dirty="0">
                <a:solidFill>
                  <a:srgbClr val="000000"/>
                </a:solidFill>
                <a:latin typeface="Monaco" charset="0"/>
                <a:ea typeface="宋体" pitchFamily="2" charset="-122"/>
              </a:rPr>
              <a:t>], &amp;</a:t>
            </a:r>
            <a:r>
              <a:rPr kumimoji="0" lang="en-US" altLang="zh-CN" dirty="0" err="1">
                <a:solidFill>
                  <a:srgbClr val="000000"/>
                </a:solidFill>
                <a:latin typeface="Monaco" charset="0"/>
                <a:ea typeface="宋体" pitchFamily="2" charset="-122"/>
              </a:rPr>
              <a:t>attr</a:t>
            </a:r>
            <a:r>
              <a:rPr kumimoji="0" lang="en-US" altLang="zh-CN" dirty="0">
                <a:solidFill>
                  <a:srgbClr val="000000"/>
                </a:solidFill>
                <a:latin typeface="Monaco" charset="0"/>
                <a:ea typeface="宋体" pitchFamily="2" charset="-122"/>
              </a:rPr>
              <a:t>, runner, NULL);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D005CD42-2750-4C1C-BBF2-3D8F688D8724}"/>
              </a:ext>
            </a:extLst>
          </p:cNvPr>
          <p:cNvSpPr>
            <a:spLocks noGrp="1" noChangeArrowheads="1"/>
          </p:cNvSpPr>
          <p:nvPr>
            <p:ph type="title"/>
          </p:nvPr>
        </p:nvSpPr>
        <p:spPr/>
        <p:txBody>
          <a:bodyPr/>
          <a:lstStyle/>
          <a:p>
            <a:pPr>
              <a:defRPr/>
            </a:pPr>
            <a:r>
              <a:rPr lang="en-US" altLang="zh-CN">
                <a:ea typeface="宋体" charset="-122"/>
              </a:rPr>
              <a:t>Pthread Scheduling API</a:t>
            </a:r>
          </a:p>
        </p:txBody>
      </p:sp>
      <p:sp>
        <p:nvSpPr>
          <p:cNvPr id="67587" name="Rectangle 3"/>
          <p:cNvSpPr>
            <a:spLocks noGrp="1" noChangeArrowheads="1"/>
          </p:cNvSpPr>
          <p:nvPr>
            <p:ph type="body" idx="1"/>
          </p:nvPr>
        </p:nvSpPr>
        <p:spPr>
          <a:xfrm>
            <a:off x="3538728" y="1448500"/>
            <a:ext cx="6611111" cy="3960999"/>
          </a:xfrm>
        </p:spPr>
        <p:txBody>
          <a:bodyPr/>
          <a:lstStyle/>
          <a:p>
            <a:pPr>
              <a:buFont typeface="Monotype Sorts" pitchFamily="-84" charset="2"/>
              <a:buNone/>
            </a:pPr>
            <a:r>
              <a:rPr kumimoji="0" lang="en-US" altLang="zh-CN" sz="2000" dirty="0">
                <a:solidFill>
                  <a:srgbClr val="000000"/>
                </a:solidFill>
                <a:latin typeface="Monaco" charset="0"/>
                <a:ea typeface="宋体" pitchFamily="2" charset="-122"/>
              </a:rPr>
              <a:t>	/* now join on each thread */</a:t>
            </a:r>
          </a:p>
          <a:p>
            <a:pPr>
              <a:buFont typeface="Monotype Sorts" pitchFamily="-84" charset="2"/>
              <a:buNone/>
            </a:pPr>
            <a:r>
              <a:rPr kumimoji="0" lang="en-US" altLang="zh-CN" sz="2000" dirty="0">
                <a:solidFill>
                  <a:srgbClr val="000000"/>
                </a:solidFill>
                <a:latin typeface="Monaco" charset="0"/>
                <a:ea typeface="宋体" pitchFamily="2" charset="-122"/>
              </a:rPr>
              <a:t>	for (</a:t>
            </a:r>
            <a:r>
              <a:rPr kumimoji="0" lang="en-US" altLang="zh-CN" sz="2000" dirty="0" err="1">
                <a:solidFill>
                  <a:srgbClr val="000000"/>
                </a:solidFill>
                <a:latin typeface="Monaco" charset="0"/>
                <a:ea typeface="宋体" pitchFamily="2" charset="-122"/>
              </a:rPr>
              <a:t>i</a:t>
            </a:r>
            <a:r>
              <a:rPr kumimoji="0" lang="en-US" altLang="zh-CN" sz="2000" dirty="0">
                <a:solidFill>
                  <a:srgbClr val="000000"/>
                </a:solidFill>
                <a:latin typeface="Monaco" charset="0"/>
                <a:ea typeface="宋体" pitchFamily="2" charset="-122"/>
              </a:rPr>
              <a:t> = 0; </a:t>
            </a:r>
            <a:r>
              <a:rPr kumimoji="0" lang="en-US" altLang="zh-CN" sz="2000" dirty="0" err="1">
                <a:solidFill>
                  <a:srgbClr val="000000"/>
                </a:solidFill>
                <a:latin typeface="Monaco" charset="0"/>
                <a:ea typeface="宋体" pitchFamily="2" charset="-122"/>
              </a:rPr>
              <a:t>i</a:t>
            </a:r>
            <a:r>
              <a:rPr kumimoji="0" lang="en-US" altLang="zh-CN" sz="2000" dirty="0">
                <a:solidFill>
                  <a:srgbClr val="000000"/>
                </a:solidFill>
                <a:latin typeface="Monaco" charset="0"/>
                <a:ea typeface="宋体" pitchFamily="2" charset="-122"/>
              </a:rPr>
              <a:t> &lt; NUM THREADS; </a:t>
            </a:r>
            <a:r>
              <a:rPr kumimoji="0" lang="en-US" altLang="zh-CN" sz="2000" dirty="0" err="1">
                <a:solidFill>
                  <a:srgbClr val="000000"/>
                </a:solidFill>
                <a:latin typeface="Monaco" charset="0"/>
                <a:ea typeface="宋体" pitchFamily="2" charset="-122"/>
              </a:rPr>
              <a:t>i</a:t>
            </a:r>
            <a:r>
              <a:rPr kumimoji="0" lang="en-US" altLang="zh-CN" sz="2000" dirty="0">
                <a:solidFill>
                  <a:srgbClr val="000000"/>
                </a:solidFill>
                <a:latin typeface="Monaco" charset="0"/>
                <a:ea typeface="宋体" pitchFamily="2" charset="-122"/>
              </a:rPr>
              <a:t>++)</a:t>
            </a:r>
          </a:p>
          <a:p>
            <a:pPr>
              <a:buFont typeface="Monotype Sorts" pitchFamily="-84" charset="2"/>
              <a:buNone/>
            </a:pPr>
            <a:r>
              <a:rPr kumimoji="0" lang="en-US" altLang="zh-CN" sz="2000" dirty="0">
                <a:solidFill>
                  <a:srgbClr val="000000"/>
                </a:solidFill>
                <a:latin typeface="Monaco" charset="0"/>
                <a:ea typeface="宋体" pitchFamily="2" charset="-122"/>
              </a:rPr>
              <a:t>		</a:t>
            </a:r>
            <a:r>
              <a:rPr kumimoji="0" lang="en-US" altLang="zh-CN" sz="2000" dirty="0" err="1">
                <a:solidFill>
                  <a:srgbClr val="000000"/>
                </a:solidFill>
                <a:latin typeface="Monaco" charset="0"/>
                <a:ea typeface="宋体" pitchFamily="2" charset="-122"/>
              </a:rPr>
              <a:t>pthread_join</a:t>
            </a:r>
            <a:r>
              <a:rPr kumimoji="0" lang="en-US" altLang="zh-CN" sz="2000" dirty="0">
                <a:solidFill>
                  <a:srgbClr val="000000"/>
                </a:solidFill>
                <a:latin typeface="Monaco" charset="0"/>
                <a:ea typeface="宋体" pitchFamily="2" charset="-122"/>
              </a:rPr>
              <a:t>(</a:t>
            </a:r>
            <a:r>
              <a:rPr kumimoji="0" lang="en-US" altLang="zh-CN" sz="2000" dirty="0" err="1">
                <a:solidFill>
                  <a:srgbClr val="000000"/>
                </a:solidFill>
                <a:latin typeface="Monaco" charset="0"/>
                <a:ea typeface="宋体" pitchFamily="2" charset="-122"/>
              </a:rPr>
              <a:t>tid</a:t>
            </a:r>
            <a:r>
              <a:rPr kumimoji="0" lang="en-US" altLang="zh-CN" sz="2000" dirty="0">
                <a:solidFill>
                  <a:srgbClr val="000000"/>
                </a:solidFill>
                <a:latin typeface="Monaco" charset="0"/>
                <a:ea typeface="宋体" pitchFamily="2" charset="-122"/>
              </a:rPr>
              <a:t>[</a:t>
            </a:r>
            <a:r>
              <a:rPr kumimoji="0" lang="en-US" altLang="zh-CN" sz="2000" dirty="0" err="1">
                <a:solidFill>
                  <a:srgbClr val="000000"/>
                </a:solidFill>
                <a:latin typeface="Monaco" charset="0"/>
                <a:ea typeface="宋体" pitchFamily="2" charset="-122"/>
              </a:rPr>
              <a:t>i</a:t>
            </a:r>
            <a:r>
              <a:rPr kumimoji="0" lang="en-US" altLang="zh-CN" sz="2000" dirty="0">
                <a:solidFill>
                  <a:srgbClr val="000000"/>
                </a:solidFill>
                <a:latin typeface="Monaco" charset="0"/>
                <a:ea typeface="宋体" pitchFamily="2" charset="-122"/>
              </a:rPr>
              <a:t>], NULL);</a:t>
            </a:r>
          </a:p>
          <a:p>
            <a:pPr>
              <a:buFont typeface="Monotype Sorts" pitchFamily="-84" charset="2"/>
              <a:buNone/>
            </a:pPr>
            <a:r>
              <a:rPr kumimoji="0" lang="en-US" altLang="zh-CN" sz="2000" dirty="0">
                <a:solidFill>
                  <a:srgbClr val="000000"/>
                </a:solidFill>
                <a:latin typeface="Monaco" charset="0"/>
                <a:ea typeface="宋体" pitchFamily="2" charset="-122"/>
              </a:rPr>
              <a:t>}</a:t>
            </a:r>
          </a:p>
          <a:p>
            <a:pPr>
              <a:buFont typeface="Monotype Sorts" pitchFamily="-84" charset="2"/>
              <a:buNone/>
            </a:pPr>
            <a:r>
              <a:rPr kumimoji="0" lang="en-US" altLang="zh-CN" sz="2000" dirty="0">
                <a:solidFill>
                  <a:srgbClr val="000000"/>
                </a:solidFill>
                <a:latin typeface="Monaco" charset="0"/>
                <a:ea typeface="宋体" pitchFamily="2" charset="-122"/>
              </a:rPr>
              <a:t> /* Each thread will begin control in this function */</a:t>
            </a:r>
          </a:p>
          <a:p>
            <a:pPr>
              <a:buFont typeface="Monotype Sorts" pitchFamily="-84" charset="2"/>
              <a:buNone/>
            </a:pPr>
            <a:r>
              <a:rPr kumimoji="0" lang="en-US" altLang="zh-CN" sz="2000" dirty="0">
                <a:solidFill>
                  <a:srgbClr val="000000"/>
                </a:solidFill>
                <a:latin typeface="Monaco" charset="0"/>
                <a:ea typeface="宋体" pitchFamily="2" charset="-122"/>
              </a:rPr>
              <a:t>void *runner(void *param)</a:t>
            </a:r>
          </a:p>
          <a:p>
            <a:pPr>
              <a:buFont typeface="Monotype Sorts" pitchFamily="-84" charset="2"/>
              <a:buNone/>
            </a:pPr>
            <a:r>
              <a:rPr kumimoji="0" lang="en-US" altLang="zh-CN" sz="2000" dirty="0">
                <a:solidFill>
                  <a:srgbClr val="000000"/>
                </a:solidFill>
                <a:latin typeface="Monaco" charset="0"/>
                <a:ea typeface="宋体" pitchFamily="2" charset="-122"/>
              </a:rPr>
              <a:t>{ </a:t>
            </a:r>
          </a:p>
          <a:p>
            <a:pPr>
              <a:buFont typeface="Monotype Sorts" pitchFamily="-84" charset="2"/>
              <a:buNone/>
            </a:pPr>
            <a:r>
              <a:rPr kumimoji="0" lang="en-US" altLang="zh-CN" sz="2000" dirty="0">
                <a:solidFill>
                  <a:srgbClr val="000000"/>
                </a:solidFill>
                <a:latin typeface="Monaco" charset="0"/>
                <a:ea typeface="宋体" pitchFamily="2" charset="-122"/>
              </a:rPr>
              <a:t>	</a:t>
            </a:r>
            <a:r>
              <a:rPr kumimoji="0" lang="en-US" altLang="zh-CN" sz="2000" dirty="0" err="1">
                <a:solidFill>
                  <a:srgbClr val="000000"/>
                </a:solidFill>
                <a:latin typeface="Monaco" charset="0"/>
                <a:ea typeface="宋体" pitchFamily="2" charset="-122"/>
              </a:rPr>
              <a:t>printf</a:t>
            </a:r>
            <a:r>
              <a:rPr kumimoji="0" lang="en-US" altLang="zh-CN" sz="2000" dirty="0">
                <a:solidFill>
                  <a:srgbClr val="000000"/>
                </a:solidFill>
                <a:latin typeface="Monaco" charset="0"/>
                <a:ea typeface="宋体" pitchFamily="2" charset="-122"/>
              </a:rPr>
              <a:t>("I am a thread\n");</a:t>
            </a:r>
          </a:p>
          <a:p>
            <a:pPr>
              <a:buFont typeface="Monotype Sorts" pitchFamily="-84" charset="2"/>
              <a:buNone/>
            </a:pPr>
            <a:r>
              <a:rPr kumimoji="0" lang="en-US" altLang="zh-CN" sz="2000" dirty="0">
                <a:solidFill>
                  <a:srgbClr val="000000"/>
                </a:solidFill>
                <a:latin typeface="Monaco" charset="0"/>
                <a:ea typeface="宋体" pitchFamily="2" charset="-122"/>
              </a:rPr>
              <a:t>	</a:t>
            </a:r>
            <a:r>
              <a:rPr kumimoji="0" lang="en-US" altLang="zh-CN" sz="2000" dirty="0" err="1">
                <a:solidFill>
                  <a:srgbClr val="000000"/>
                </a:solidFill>
                <a:latin typeface="Monaco" charset="0"/>
                <a:ea typeface="宋体" pitchFamily="2" charset="-122"/>
              </a:rPr>
              <a:t>pthread_exit</a:t>
            </a:r>
            <a:r>
              <a:rPr kumimoji="0" lang="en-US" altLang="zh-CN" sz="2000" dirty="0">
                <a:solidFill>
                  <a:srgbClr val="000000"/>
                </a:solidFill>
                <a:latin typeface="Monaco" charset="0"/>
                <a:ea typeface="宋体" pitchFamily="2" charset="-122"/>
              </a:rPr>
              <a:t>(0);</a:t>
            </a:r>
          </a:p>
          <a:p>
            <a:pPr>
              <a:buFont typeface="Monotype Sorts" pitchFamily="-84" charset="2"/>
              <a:buNone/>
            </a:pPr>
            <a:r>
              <a:rPr kumimoji="0" lang="en-US" altLang="zh-CN" sz="2000" dirty="0">
                <a:solidFill>
                  <a:srgbClr val="000000"/>
                </a:solidFill>
                <a:latin typeface="Monaco" charset="0"/>
                <a:ea typeface="宋体" pitchFamily="2" charset="-122"/>
              </a:rPr>
              <a:t>}</a:t>
            </a:r>
            <a:endParaRPr lang="en-US" altLang="zh-CN" sz="2400" dirty="0">
              <a:ea typeface="宋体"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696F8A11-C716-4EF9-BAC8-995AE3B72E53}"/>
              </a:ext>
            </a:extLst>
          </p:cNvPr>
          <p:cNvSpPr>
            <a:spLocks noGrp="1" noChangeArrowheads="1"/>
          </p:cNvSpPr>
          <p:nvPr>
            <p:ph type="title"/>
          </p:nvPr>
        </p:nvSpPr>
        <p:spPr/>
        <p:txBody>
          <a:bodyPr/>
          <a:lstStyle/>
          <a:p>
            <a:pPr>
              <a:defRPr/>
            </a:pPr>
            <a:r>
              <a:rPr lang="en-US" altLang="zh-CN">
                <a:ea typeface="宋体" charset="-122"/>
              </a:rPr>
              <a:t>*5.6  </a:t>
            </a:r>
            <a:r>
              <a:rPr lang="en-US" altLang="zh-CN" dirty="0">
                <a:ea typeface="宋体" charset="-122"/>
              </a:rPr>
              <a:t>Operating System Examples</a:t>
            </a:r>
          </a:p>
        </p:txBody>
      </p:sp>
      <p:sp>
        <p:nvSpPr>
          <p:cNvPr id="69635" name="Rectangle 3"/>
          <p:cNvSpPr>
            <a:spLocks noGrp="1" noChangeArrowheads="1"/>
          </p:cNvSpPr>
          <p:nvPr>
            <p:ph type="body" idx="1"/>
          </p:nvPr>
        </p:nvSpPr>
        <p:spPr>
          <a:xfrm>
            <a:off x="2279651" y="1109664"/>
            <a:ext cx="6843713" cy="3508375"/>
          </a:xfrm>
        </p:spPr>
        <p:txBody>
          <a:bodyPr/>
          <a:lstStyle/>
          <a:p>
            <a:endParaRPr lang="en-US" altLang="zh-CN" sz="2800" dirty="0">
              <a:ea typeface="宋体" pitchFamily="2" charset="-122"/>
            </a:endParaRPr>
          </a:p>
          <a:p>
            <a:r>
              <a:rPr lang="en-US" altLang="zh-CN" sz="2800" b="1" dirty="0">
                <a:ea typeface="宋体" pitchFamily="2" charset="-122"/>
              </a:rPr>
              <a:t>Solaris scheduling</a:t>
            </a:r>
          </a:p>
          <a:p>
            <a:endParaRPr lang="en-US" altLang="zh-CN" sz="2800" b="1" dirty="0">
              <a:ea typeface="宋体" pitchFamily="2" charset="-122"/>
            </a:endParaRPr>
          </a:p>
          <a:p>
            <a:r>
              <a:rPr lang="en-US" altLang="zh-CN" sz="2800" b="1">
                <a:ea typeface="宋体" pitchFamily="2" charset="-122"/>
              </a:rPr>
              <a:t>Windows </a:t>
            </a:r>
            <a:r>
              <a:rPr lang="en-US" altLang="zh-CN" sz="2800" b="1" dirty="0">
                <a:ea typeface="宋体" pitchFamily="2" charset="-122"/>
              </a:rPr>
              <a:t>scheduling</a:t>
            </a:r>
          </a:p>
          <a:p>
            <a:endParaRPr lang="en-US" altLang="zh-CN" sz="2800" b="1" dirty="0">
              <a:ea typeface="宋体" pitchFamily="2" charset="-122"/>
            </a:endParaRPr>
          </a:p>
          <a:p>
            <a:r>
              <a:rPr lang="en-US" altLang="zh-CN" sz="2800" b="1" dirty="0">
                <a:ea typeface="宋体" pitchFamily="2" charset="-122"/>
              </a:rPr>
              <a:t>Linux scheduling</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a:extLst>
              <a:ext uri="{FF2B5EF4-FFF2-40B4-BE49-F238E27FC236}">
                <a16:creationId xmlns:a16="http://schemas.microsoft.com/office/drawing/2014/main" id="{8AB69425-24AD-45D8-8836-826ED249B451}"/>
              </a:ext>
            </a:extLst>
          </p:cNvPr>
          <p:cNvSpPr>
            <a:spLocks noGrp="1"/>
          </p:cNvSpPr>
          <p:nvPr>
            <p:ph type="title"/>
          </p:nvPr>
        </p:nvSpPr>
        <p:spPr>
          <a:xfrm>
            <a:off x="1981200" y="130652"/>
            <a:ext cx="8229600" cy="576262"/>
          </a:xfrm>
        </p:spPr>
        <p:txBody>
          <a:bodyPr/>
          <a:lstStyle/>
          <a:p>
            <a:r>
              <a:rPr lang="en-US" altLang="en-US" dirty="0"/>
              <a:t>Solaris</a:t>
            </a:r>
          </a:p>
        </p:txBody>
      </p:sp>
      <p:sp>
        <p:nvSpPr>
          <p:cNvPr id="123906" name="Content Placeholder 2">
            <a:extLst>
              <a:ext uri="{FF2B5EF4-FFF2-40B4-BE49-F238E27FC236}">
                <a16:creationId xmlns:a16="http://schemas.microsoft.com/office/drawing/2014/main" id="{9E96F03D-671D-4EDD-9F10-F7195DEFBC5A}"/>
              </a:ext>
            </a:extLst>
          </p:cNvPr>
          <p:cNvSpPr>
            <a:spLocks noGrp="1"/>
          </p:cNvSpPr>
          <p:nvPr>
            <p:ph idx="1"/>
          </p:nvPr>
        </p:nvSpPr>
        <p:spPr>
          <a:xfrm>
            <a:off x="1755648" y="1081089"/>
            <a:ext cx="8759952" cy="5072823"/>
          </a:xfrm>
        </p:spPr>
        <p:txBody>
          <a:bodyPr/>
          <a:lstStyle/>
          <a:p>
            <a:r>
              <a:rPr lang="en-US" altLang="en-US" sz="2000"/>
              <a:t>Priority-based scheduling</a:t>
            </a:r>
          </a:p>
          <a:p>
            <a:r>
              <a:rPr lang="en-US" altLang="en-US" sz="2000"/>
              <a:t>Six classes available</a:t>
            </a:r>
          </a:p>
          <a:p>
            <a:pPr lvl="1"/>
            <a:r>
              <a:rPr lang="en-US" altLang="en-US" sz="2000"/>
              <a:t>Time sharing (default) (TS)</a:t>
            </a:r>
          </a:p>
          <a:p>
            <a:pPr lvl="1"/>
            <a:r>
              <a:rPr lang="en-US" altLang="en-US" sz="2000"/>
              <a:t>Interactive (IA)</a:t>
            </a:r>
          </a:p>
          <a:p>
            <a:pPr lvl="1"/>
            <a:r>
              <a:rPr lang="en-US" altLang="en-US" sz="2000"/>
              <a:t>Real time (RT)</a:t>
            </a:r>
          </a:p>
          <a:p>
            <a:pPr lvl="1"/>
            <a:r>
              <a:rPr lang="en-US" altLang="en-US" sz="2000"/>
              <a:t>System (SYS)</a:t>
            </a:r>
          </a:p>
          <a:p>
            <a:pPr lvl="1"/>
            <a:r>
              <a:rPr lang="en-US" altLang="en-US" sz="2000"/>
              <a:t>Fair Share (FSS)</a:t>
            </a:r>
          </a:p>
          <a:p>
            <a:pPr lvl="1"/>
            <a:r>
              <a:rPr lang="en-US" altLang="en-US" sz="2000"/>
              <a:t>Fixed priority (FP)</a:t>
            </a:r>
          </a:p>
          <a:p>
            <a:r>
              <a:rPr lang="en-US" altLang="en-US" sz="2000"/>
              <a:t>Given thread can be in one class at a time</a:t>
            </a:r>
          </a:p>
          <a:p>
            <a:r>
              <a:rPr lang="en-US" altLang="en-US" sz="2000"/>
              <a:t>Each class has its own scheduling algorithm</a:t>
            </a:r>
          </a:p>
          <a:p>
            <a:r>
              <a:rPr lang="en-US" altLang="en-US" sz="2000"/>
              <a:t>Time sharing is multi-level feedback queue</a:t>
            </a:r>
          </a:p>
          <a:p>
            <a:pPr lvl="1"/>
            <a:r>
              <a:rPr lang="en-US" altLang="en-US" sz="2000"/>
              <a:t>Loadable table configurable by sysadmin</a:t>
            </a:r>
          </a:p>
          <a:p>
            <a:endParaRPr lang="en-US" altLang="en-US" sz="2000"/>
          </a:p>
          <a:p>
            <a:pPr lvl="1"/>
            <a:endParaRPr lang="en-US" altLang="en-US" sz="2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a:extLst>
              <a:ext uri="{FF2B5EF4-FFF2-40B4-BE49-F238E27FC236}">
                <a16:creationId xmlns:a16="http://schemas.microsoft.com/office/drawing/2014/main" id="{0D62A802-7E18-499C-A146-A07CCE8557A7}"/>
              </a:ext>
            </a:extLst>
          </p:cNvPr>
          <p:cNvSpPr>
            <a:spLocks noGrp="1" noChangeArrowheads="1"/>
          </p:cNvSpPr>
          <p:nvPr>
            <p:ph type="title"/>
          </p:nvPr>
        </p:nvSpPr>
        <p:spPr>
          <a:xfrm>
            <a:off x="2351088" y="111760"/>
            <a:ext cx="7859712" cy="632372"/>
          </a:xfrm>
        </p:spPr>
        <p:txBody>
          <a:bodyPr/>
          <a:lstStyle/>
          <a:p>
            <a:pPr eaLnBrk="1" hangingPunct="1"/>
            <a:r>
              <a:rPr lang="en-US" altLang="en-US" dirty="0"/>
              <a:t>Solaris Dispatch Table </a:t>
            </a:r>
          </a:p>
        </p:txBody>
      </p:sp>
      <p:pic>
        <p:nvPicPr>
          <p:cNvPr id="124930" name="Picture 1">
            <a:extLst>
              <a:ext uri="{FF2B5EF4-FFF2-40B4-BE49-F238E27FC236}">
                <a16:creationId xmlns:a16="http://schemas.microsoft.com/office/drawing/2014/main" id="{7160601A-B1BF-48C6-9397-33A5E4EDAF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18688" y="991522"/>
            <a:ext cx="5925311" cy="536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a:extLst>
              <a:ext uri="{FF2B5EF4-FFF2-40B4-BE49-F238E27FC236}">
                <a16:creationId xmlns:a16="http://schemas.microsoft.com/office/drawing/2014/main" id="{276C3EB7-7E70-4D36-896B-C046F89421FE}"/>
              </a:ext>
            </a:extLst>
          </p:cNvPr>
          <p:cNvSpPr>
            <a:spLocks noGrp="1"/>
          </p:cNvSpPr>
          <p:nvPr>
            <p:ph type="title"/>
          </p:nvPr>
        </p:nvSpPr>
        <p:spPr>
          <a:xfrm>
            <a:off x="1981200" y="168646"/>
            <a:ext cx="8229600" cy="576262"/>
          </a:xfrm>
        </p:spPr>
        <p:txBody>
          <a:bodyPr/>
          <a:lstStyle/>
          <a:p>
            <a:pPr eaLnBrk="1" hangingPunct="1"/>
            <a:r>
              <a:rPr lang="en-US" altLang="en-US" dirty="0"/>
              <a:t>Solaris Scheduling</a:t>
            </a:r>
          </a:p>
        </p:txBody>
      </p:sp>
      <p:pic>
        <p:nvPicPr>
          <p:cNvPr id="126978" name="Picture 1">
            <a:extLst>
              <a:ext uri="{FF2B5EF4-FFF2-40B4-BE49-F238E27FC236}">
                <a16:creationId xmlns:a16="http://schemas.microsoft.com/office/drawing/2014/main" id="{54EE688C-E0C5-4D9D-8FA8-535F608F7A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40480" y="1053464"/>
            <a:ext cx="4462272" cy="554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a:extLst>
              <a:ext uri="{FF2B5EF4-FFF2-40B4-BE49-F238E27FC236}">
                <a16:creationId xmlns:a16="http://schemas.microsoft.com/office/drawing/2014/main" id="{413EBEC1-908A-4F6D-8816-4377406CA1EA}"/>
              </a:ext>
            </a:extLst>
          </p:cNvPr>
          <p:cNvSpPr>
            <a:spLocks noGrp="1"/>
          </p:cNvSpPr>
          <p:nvPr>
            <p:ph type="title"/>
          </p:nvPr>
        </p:nvSpPr>
        <p:spPr>
          <a:xfrm>
            <a:off x="2255520" y="143193"/>
            <a:ext cx="8229600" cy="576262"/>
          </a:xfrm>
        </p:spPr>
        <p:txBody>
          <a:bodyPr/>
          <a:lstStyle/>
          <a:p>
            <a:r>
              <a:rPr lang="en-US" altLang="en-US" dirty="0"/>
              <a:t>Solaris Scheduling (Cont.)</a:t>
            </a:r>
          </a:p>
        </p:txBody>
      </p:sp>
      <p:sp>
        <p:nvSpPr>
          <p:cNvPr id="129026" name="Content Placeholder 2">
            <a:extLst>
              <a:ext uri="{FF2B5EF4-FFF2-40B4-BE49-F238E27FC236}">
                <a16:creationId xmlns:a16="http://schemas.microsoft.com/office/drawing/2014/main" id="{A4FDB664-01BF-4BD6-9938-4E94F386DB4D}"/>
              </a:ext>
            </a:extLst>
          </p:cNvPr>
          <p:cNvSpPr>
            <a:spLocks noGrp="1"/>
          </p:cNvSpPr>
          <p:nvPr>
            <p:ph idx="1"/>
          </p:nvPr>
        </p:nvSpPr>
        <p:spPr>
          <a:xfrm>
            <a:off x="2311400" y="1103949"/>
            <a:ext cx="7984744" cy="4484052"/>
          </a:xfrm>
        </p:spPr>
        <p:txBody>
          <a:bodyPr/>
          <a:lstStyle/>
          <a:p>
            <a:r>
              <a:rPr lang="en-US" altLang="en-US" sz="2400" dirty="0"/>
              <a:t>Scheduler converts class-specific priorities into a per-thread global priority</a:t>
            </a:r>
          </a:p>
          <a:p>
            <a:pPr lvl="1"/>
            <a:r>
              <a:rPr lang="en-US" altLang="en-US" sz="2400" dirty="0"/>
              <a:t>Thread with highest priority runs next</a:t>
            </a:r>
          </a:p>
          <a:p>
            <a:pPr lvl="1"/>
            <a:r>
              <a:rPr lang="en-US" altLang="en-US" sz="2400" dirty="0"/>
              <a:t>Runs until (1) blocks, (2) uses time slice, (3) preempted by higher-priority thread</a:t>
            </a:r>
          </a:p>
          <a:p>
            <a:pPr lvl="1"/>
            <a:r>
              <a:rPr lang="en-US" altLang="en-US" sz="2400" dirty="0"/>
              <a:t>Multiple threads at same priority selected via RR</a:t>
            </a:r>
          </a:p>
          <a:p>
            <a:pPr lvl="1">
              <a:buFont typeface="Monotype Sorts" pitchFamily="-84" charset="2"/>
              <a:buNone/>
            </a:pPr>
            <a:endParaRPr lang="en-US" altLang="en-US"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itle 1">
            <a:extLst>
              <a:ext uri="{FF2B5EF4-FFF2-40B4-BE49-F238E27FC236}">
                <a16:creationId xmlns:a16="http://schemas.microsoft.com/office/drawing/2014/main" id="{57846D64-B929-4C0F-B0F2-2317AECF5035}"/>
              </a:ext>
            </a:extLst>
          </p:cNvPr>
          <p:cNvSpPr>
            <a:spLocks noGrp="1"/>
          </p:cNvSpPr>
          <p:nvPr>
            <p:ph type="title"/>
          </p:nvPr>
        </p:nvSpPr>
        <p:spPr>
          <a:xfrm>
            <a:off x="1981200" y="114477"/>
            <a:ext cx="8229600" cy="576262"/>
          </a:xfrm>
        </p:spPr>
        <p:txBody>
          <a:bodyPr/>
          <a:lstStyle/>
          <a:p>
            <a:r>
              <a:rPr lang="en-US" altLang="en-US" dirty="0"/>
              <a:t>Windows Scheduling</a:t>
            </a:r>
          </a:p>
        </p:txBody>
      </p:sp>
      <p:sp>
        <p:nvSpPr>
          <p:cNvPr id="118786" name="Content Placeholder 2">
            <a:extLst>
              <a:ext uri="{FF2B5EF4-FFF2-40B4-BE49-F238E27FC236}">
                <a16:creationId xmlns:a16="http://schemas.microsoft.com/office/drawing/2014/main" id="{0F277E99-A9C4-42A6-8C98-C4958ADB5423}"/>
              </a:ext>
            </a:extLst>
          </p:cNvPr>
          <p:cNvSpPr>
            <a:spLocks noGrp="1"/>
          </p:cNvSpPr>
          <p:nvPr>
            <p:ph idx="1"/>
          </p:nvPr>
        </p:nvSpPr>
        <p:spPr>
          <a:xfrm>
            <a:off x="1472184" y="951262"/>
            <a:ext cx="9811512" cy="5623274"/>
          </a:xfrm>
        </p:spPr>
        <p:txBody>
          <a:bodyPr/>
          <a:lstStyle/>
          <a:p>
            <a:r>
              <a:rPr lang="en-US" altLang="en-US" sz="2400" dirty="0"/>
              <a:t>Windows uses priority-based preemptive scheduling</a:t>
            </a:r>
          </a:p>
          <a:p>
            <a:r>
              <a:rPr lang="en-US" altLang="en-US" sz="2400" dirty="0"/>
              <a:t>Highest-priority thread runs next</a:t>
            </a:r>
          </a:p>
          <a:p>
            <a:r>
              <a:rPr lang="en-US" altLang="en-US" sz="2400" b="1" dirty="0">
                <a:solidFill>
                  <a:srgbClr val="006699"/>
                </a:solidFill>
                <a:latin typeface="+mj-lt"/>
              </a:rPr>
              <a:t>Dispatcher</a:t>
            </a:r>
            <a:r>
              <a:rPr lang="en-US" altLang="en-US" sz="2400" i="1" dirty="0"/>
              <a:t> </a:t>
            </a:r>
            <a:r>
              <a:rPr lang="en-US" altLang="en-US" sz="2400" dirty="0"/>
              <a:t>is scheduler</a:t>
            </a:r>
          </a:p>
          <a:p>
            <a:r>
              <a:rPr lang="en-US" altLang="en-US" sz="2400" dirty="0"/>
              <a:t>Thread runs until (1) blocks, (2) uses time slice, (3) preempted by higher-priority thread</a:t>
            </a:r>
          </a:p>
          <a:p>
            <a:r>
              <a:rPr lang="en-US" altLang="en-US" sz="2400" dirty="0"/>
              <a:t>Real-time threads can preempt non-real-time</a:t>
            </a:r>
          </a:p>
          <a:p>
            <a:r>
              <a:rPr lang="en-US" altLang="en-US" sz="2400" dirty="0"/>
              <a:t>32-level priority scheme</a:t>
            </a:r>
          </a:p>
          <a:p>
            <a:r>
              <a:rPr lang="en-US" altLang="en-US" sz="2400" b="1" dirty="0">
                <a:solidFill>
                  <a:srgbClr val="006699"/>
                </a:solidFill>
                <a:latin typeface="+mj-lt"/>
              </a:rPr>
              <a:t>Variable</a:t>
            </a:r>
            <a:r>
              <a:rPr lang="en-US" altLang="en-US" sz="2400" b="1" dirty="0">
                <a:solidFill>
                  <a:srgbClr val="3366FF"/>
                </a:solidFill>
              </a:rPr>
              <a:t> </a:t>
            </a:r>
            <a:r>
              <a:rPr lang="en-US" altLang="en-US" sz="2400" b="1" dirty="0">
                <a:solidFill>
                  <a:srgbClr val="006699"/>
                </a:solidFill>
                <a:latin typeface="+mj-lt"/>
              </a:rPr>
              <a:t>class</a:t>
            </a:r>
            <a:r>
              <a:rPr lang="en-US" altLang="en-US" sz="2400" b="1" dirty="0">
                <a:solidFill>
                  <a:srgbClr val="3366FF"/>
                </a:solidFill>
              </a:rPr>
              <a:t> </a:t>
            </a:r>
            <a:r>
              <a:rPr lang="en-US" altLang="en-US" sz="2400" dirty="0"/>
              <a:t>is 1-15, </a:t>
            </a:r>
            <a:r>
              <a:rPr lang="en-US" altLang="en-US" sz="2400" b="1" dirty="0">
                <a:solidFill>
                  <a:srgbClr val="006699"/>
                </a:solidFill>
                <a:latin typeface="+mj-lt"/>
              </a:rPr>
              <a:t>real-time</a:t>
            </a:r>
            <a:r>
              <a:rPr lang="en-US" altLang="en-US" sz="2400" b="1" dirty="0">
                <a:solidFill>
                  <a:srgbClr val="3366FF"/>
                </a:solidFill>
              </a:rPr>
              <a:t> </a:t>
            </a:r>
            <a:r>
              <a:rPr lang="en-US" altLang="en-US" sz="2400" b="1" dirty="0">
                <a:solidFill>
                  <a:srgbClr val="006699"/>
                </a:solidFill>
                <a:latin typeface="+mj-lt"/>
              </a:rPr>
              <a:t>class</a:t>
            </a:r>
            <a:r>
              <a:rPr lang="en-US" altLang="en-US" sz="2400" b="1" dirty="0">
                <a:solidFill>
                  <a:srgbClr val="3366FF"/>
                </a:solidFill>
              </a:rPr>
              <a:t> </a:t>
            </a:r>
            <a:r>
              <a:rPr lang="en-US" altLang="en-US" sz="2400" dirty="0"/>
              <a:t>is</a:t>
            </a:r>
            <a:r>
              <a:rPr lang="en-US" altLang="en-US" sz="2400" b="1" dirty="0">
                <a:solidFill>
                  <a:srgbClr val="3366FF"/>
                </a:solidFill>
              </a:rPr>
              <a:t> </a:t>
            </a:r>
            <a:r>
              <a:rPr lang="en-US" altLang="en-US" sz="2400" dirty="0"/>
              <a:t>16-31</a:t>
            </a:r>
          </a:p>
          <a:p>
            <a:r>
              <a:rPr lang="en-US" altLang="en-US" sz="2400" dirty="0"/>
              <a:t>Priority 0 is memory-management thread</a:t>
            </a:r>
          </a:p>
          <a:p>
            <a:r>
              <a:rPr lang="en-US" altLang="en-US" sz="2400" dirty="0"/>
              <a:t>Queue for each priority</a:t>
            </a:r>
          </a:p>
          <a:p>
            <a:r>
              <a:rPr lang="en-US" altLang="en-US" sz="2400" dirty="0"/>
              <a:t>If no run-able thread, runs </a:t>
            </a:r>
            <a:r>
              <a:rPr lang="en-US" altLang="en-US" sz="2400" b="1" dirty="0">
                <a:solidFill>
                  <a:srgbClr val="006699"/>
                </a:solidFill>
                <a:latin typeface="+mj-lt"/>
              </a:rPr>
              <a:t>idle</a:t>
            </a:r>
            <a:r>
              <a:rPr lang="en-US" altLang="en-US" sz="2400" b="1" dirty="0">
                <a:solidFill>
                  <a:srgbClr val="3366FF"/>
                </a:solidFill>
              </a:rPr>
              <a:t> </a:t>
            </a:r>
            <a:r>
              <a:rPr lang="en-US" altLang="en-US" sz="2400" b="1" dirty="0">
                <a:solidFill>
                  <a:srgbClr val="006699"/>
                </a:solidFill>
                <a:latin typeface="+mj-lt"/>
              </a:rPr>
              <a:t>thread</a:t>
            </a:r>
          </a:p>
        </p:txBody>
      </p:sp>
    </p:spTree>
    <p:extLst>
      <p:ext uri="{BB962C8B-B14F-4D97-AF65-F5344CB8AC3E}">
        <p14:creationId xmlns:p14="http://schemas.microsoft.com/office/powerpoint/2010/main" val="21774674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1">
            <a:extLst>
              <a:ext uri="{FF2B5EF4-FFF2-40B4-BE49-F238E27FC236}">
                <a16:creationId xmlns:a16="http://schemas.microsoft.com/office/drawing/2014/main" id="{214258E6-EE47-481F-8719-5DE0EA27B5B0}"/>
              </a:ext>
            </a:extLst>
          </p:cNvPr>
          <p:cNvSpPr>
            <a:spLocks noGrp="1"/>
          </p:cNvSpPr>
          <p:nvPr>
            <p:ph type="title"/>
          </p:nvPr>
        </p:nvSpPr>
        <p:spPr>
          <a:xfrm>
            <a:off x="1981200" y="173673"/>
            <a:ext cx="8229600" cy="576262"/>
          </a:xfrm>
        </p:spPr>
        <p:txBody>
          <a:bodyPr/>
          <a:lstStyle/>
          <a:p>
            <a:r>
              <a:rPr lang="en-US" altLang="en-US" dirty="0"/>
              <a:t>Windows Priority Classes</a:t>
            </a:r>
          </a:p>
        </p:txBody>
      </p:sp>
      <p:sp>
        <p:nvSpPr>
          <p:cNvPr id="119810" name="Content Placeholder 2">
            <a:extLst>
              <a:ext uri="{FF2B5EF4-FFF2-40B4-BE49-F238E27FC236}">
                <a16:creationId xmlns:a16="http://schemas.microsoft.com/office/drawing/2014/main" id="{5EE62716-21CA-4281-A3FF-131F55341FBF}"/>
              </a:ext>
            </a:extLst>
          </p:cNvPr>
          <p:cNvSpPr>
            <a:spLocks noGrp="1"/>
          </p:cNvSpPr>
          <p:nvPr>
            <p:ph idx="1"/>
          </p:nvPr>
        </p:nvSpPr>
        <p:spPr>
          <a:xfrm>
            <a:off x="1353312" y="1060769"/>
            <a:ext cx="9921240" cy="4530725"/>
          </a:xfrm>
        </p:spPr>
        <p:txBody>
          <a:bodyPr/>
          <a:lstStyle/>
          <a:p>
            <a:r>
              <a:rPr lang="en-US" altLang="en-US" sz="2000" dirty="0"/>
              <a:t>Win32 API identifies several priority classes to which a process can belong</a:t>
            </a:r>
          </a:p>
          <a:p>
            <a:pPr lvl="1"/>
            <a:r>
              <a:rPr lang="en-US" altLang="en-US" sz="2000" dirty="0"/>
              <a:t>REALTIME_PRIORITY_CLASS, HIGH_PRIORITY_CLASS, ABOVE_NORMAL_PRIORITY_CLASS,NORMAL_PRIORITY_CLASS, BELOW_NORMAL_PRIORITY_CLASS, IDLE_PRIORITY_CLASS</a:t>
            </a:r>
            <a:endParaRPr lang="en-US" altLang="en-US" sz="2000" b="1" dirty="0">
              <a:solidFill>
                <a:srgbClr val="3366FF"/>
              </a:solidFill>
            </a:endParaRPr>
          </a:p>
          <a:p>
            <a:pPr lvl="1"/>
            <a:r>
              <a:rPr lang="en-US" altLang="en-US" sz="2000" dirty="0"/>
              <a:t>All are variable except REALTIME</a:t>
            </a:r>
          </a:p>
          <a:p>
            <a:r>
              <a:rPr lang="en-US" altLang="en-US" sz="2000" dirty="0"/>
              <a:t>A thread within a given priority class has a relative priority</a:t>
            </a:r>
          </a:p>
          <a:p>
            <a:pPr lvl="1"/>
            <a:r>
              <a:rPr lang="en-US" altLang="en-US" sz="2000" dirty="0"/>
              <a:t>TIME_CRITICAL, HIGHEST, ABOVE_NORMAL, NORMAL, BELOW_NORMAL, LOWEST, IDLE</a:t>
            </a:r>
          </a:p>
          <a:p>
            <a:r>
              <a:rPr lang="en-US" altLang="en-US" sz="2000" dirty="0"/>
              <a:t>Priority class and relative priority combine to give numeric priority</a:t>
            </a:r>
          </a:p>
          <a:p>
            <a:r>
              <a:rPr lang="en-US" altLang="en-US" sz="2000" dirty="0"/>
              <a:t>Base priority is NORMAL within the class</a:t>
            </a:r>
          </a:p>
          <a:p>
            <a:r>
              <a:rPr lang="en-US" altLang="en-US" sz="2000" dirty="0"/>
              <a:t>If quantum expires, priority lowered, but never below base</a:t>
            </a:r>
          </a:p>
        </p:txBody>
      </p:sp>
    </p:spTree>
    <p:extLst>
      <p:ext uri="{BB962C8B-B14F-4D97-AF65-F5344CB8AC3E}">
        <p14:creationId xmlns:p14="http://schemas.microsoft.com/office/powerpoint/2010/main" val="2129047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F13A5D5-1CEB-4516-B623-35519D36F540}"/>
              </a:ext>
            </a:extLst>
          </p:cNvPr>
          <p:cNvSpPr>
            <a:spLocks noGrp="1" noChangeArrowheads="1"/>
          </p:cNvSpPr>
          <p:nvPr>
            <p:ph type="title"/>
          </p:nvPr>
        </p:nvSpPr>
        <p:spPr/>
        <p:txBody>
          <a:bodyPr/>
          <a:lstStyle/>
          <a:p>
            <a:pPr>
              <a:defRPr/>
            </a:pPr>
            <a:r>
              <a:rPr lang="en-US" altLang="zh-CN">
                <a:ea typeface="宋体" charset="-122"/>
              </a:rPr>
              <a:t>Histogram of CPU-burst Times</a:t>
            </a:r>
          </a:p>
        </p:txBody>
      </p:sp>
      <p:pic>
        <p:nvPicPr>
          <p:cNvPr id="14339" name="Picture 7"/>
          <p:cNvPicPr>
            <a:picLocks noChangeAspect="1" noChangeArrowheads="1"/>
          </p:cNvPicPr>
          <p:nvPr/>
        </p:nvPicPr>
        <p:blipFill>
          <a:blip r:embed="rId3">
            <a:extLst>
              <a:ext uri="{28A0092B-C50C-407E-A947-70E740481C1C}">
                <a14:useLocalDpi xmlns:a14="http://schemas.microsoft.com/office/drawing/2010/main" val="0"/>
              </a:ext>
            </a:extLst>
          </a:blip>
          <a:srcRect l="626" t="6123" r="418" b="6123"/>
          <a:stretch>
            <a:fillRect/>
          </a:stretch>
        </p:blipFill>
        <p:spPr bwMode="auto">
          <a:xfrm>
            <a:off x="2405404" y="1213622"/>
            <a:ext cx="7381191" cy="49091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a:extLst>
              <a:ext uri="{FF2B5EF4-FFF2-40B4-BE49-F238E27FC236}">
                <a16:creationId xmlns:a16="http://schemas.microsoft.com/office/drawing/2014/main" id="{48F43CB8-283D-472C-AF85-1D6014DBBFB7}"/>
              </a:ext>
            </a:extLst>
          </p:cNvPr>
          <p:cNvSpPr>
            <a:spLocks noGrp="1"/>
          </p:cNvSpPr>
          <p:nvPr>
            <p:ph type="title"/>
          </p:nvPr>
        </p:nvSpPr>
        <p:spPr>
          <a:xfrm>
            <a:off x="2405694" y="101600"/>
            <a:ext cx="8229600" cy="618842"/>
          </a:xfrm>
        </p:spPr>
        <p:txBody>
          <a:bodyPr/>
          <a:lstStyle/>
          <a:p>
            <a:r>
              <a:rPr lang="en-US" altLang="en-US" dirty="0"/>
              <a:t>Windows Priority Classes (Cont.)</a:t>
            </a:r>
          </a:p>
        </p:txBody>
      </p:sp>
      <p:sp>
        <p:nvSpPr>
          <p:cNvPr id="120834" name="Content Placeholder 2">
            <a:extLst>
              <a:ext uri="{FF2B5EF4-FFF2-40B4-BE49-F238E27FC236}">
                <a16:creationId xmlns:a16="http://schemas.microsoft.com/office/drawing/2014/main" id="{257CB95D-3C4B-410B-A126-05623DC45CA4}"/>
              </a:ext>
            </a:extLst>
          </p:cNvPr>
          <p:cNvSpPr>
            <a:spLocks noGrp="1"/>
          </p:cNvSpPr>
          <p:nvPr>
            <p:ph idx="1"/>
          </p:nvPr>
        </p:nvSpPr>
        <p:spPr>
          <a:xfrm>
            <a:off x="1645920" y="1114109"/>
            <a:ext cx="9784080" cy="4530725"/>
          </a:xfrm>
        </p:spPr>
        <p:txBody>
          <a:bodyPr/>
          <a:lstStyle/>
          <a:p>
            <a:r>
              <a:rPr lang="en-US" altLang="en-US" sz="2400" dirty="0"/>
              <a:t>If wait occurs, priority boosted depending on what was waited for</a:t>
            </a:r>
          </a:p>
          <a:p>
            <a:r>
              <a:rPr lang="en-US" altLang="en-US" sz="2400" dirty="0"/>
              <a:t>Foreground window given 3x priority boost</a:t>
            </a:r>
          </a:p>
          <a:p>
            <a:r>
              <a:rPr lang="en-US" altLang="en-US" sz="2400" dirty="0"/>
              <a:t>Windows 7 added </a:t>
            </a:r>
            <a:r>
              <a:rPr lang="en-US" altLang="en-US" sz="2400" b="1" dirty="0">
                <a:solidFill>
                  <a:srgbClr val="006699"/>
                </a:solidFill>
                <a:latin typeface="+mj-lt"/>
              </a:rPr>
              <a:t>user-mode</a:t>
            </a:r>
            <a:r>
              <a:rPr lang="en-US" altLang="en-US" sz="2400" b="1" dirty="0">
                <a:solidFill>
                  <a:srgbClr val="3366FF"/>
                </a:solidFill>
              </a:rPr>
              <a:t> </a:t>
            </a:r>
            <a:r>
              <a:rPr lang="en-US" altLang="en-US" sz="2400" b="1" dirty="0">
                <a:solidFill>
                  <a:srgbClr val="006699"/>
                </a:solidFill>
                <a:latin typeface="+mj-lt"/>
              </a:rPr>
              <a:t>scheduling</a:t>
            </a:r>
            <a:r>
              <a:rPr lang="en-US" altLang="en-US" sz="2400" b="1" dirty="0">
                <a:solidFill>
                  <a:srgbClr val="3366FF"/>
                </a:solidFill>
              </a:rPr>
              <a:t> </a:t>
            </a:r>
            <a:r>
              <a:rPr lang="en-US" altLang="en-US" sz="2400" dirty="0"/>
              <a:t>(</a:t>
            </a:r>
            <a:r>
              <a:rPr lang="en-US" altLang="en-US" sz="2400" b="1" dirty="0">
                <a:solidFill>
                  <a:srgbClr val="006699"/>
                </a:solidFill>
                <a:latin typeface="+mj-lt"/>
              </a:rPr>
              <a:t>UMS</a:t>
            </a:r>
            <a:r>
              <a:rPr lang="en-US" altLang="en-US" sz="2400" dirty="0"/>
              <a:t>) </a:t>
            </a:r>
          </a:p>
          <a:p>
            <a:pPr lvl="1"/>
            <a:r>
              <a:rPr lang="en-US" altLang="en-US" sz="2400" dirty="0"/>
              <a:t>Applications create and manage threads independent of kernel</a:t>
            </a:r>
          </a:p>
          <a:p>
            <a:pPr lvl="1"/>
            <a:r>
              <a:rPr lang="en-US" altLang="en-US" sz="2400" dirty="0"/>
              <a:t>For large number of threads, much more efficient</a:t>
            </a:r>
          </a:p>
          <a:p>
            <a:pPr lvl="1"/>
            <a:r>
              <a:rPr lang="en-US" altLang="en-US" sz="2400" dirty="0"/>
              <a:t>UMS schedulers come from programming language </a:t>
            </a:r>
            <a:r>
              <a:rPr lang="en-US" altLang="en-US" sz="2400"/>
              <a:t>libraries like C</a:t>
            </a:r>
            <a:r>
              <a:rPr lang="en-US" altLang="en-US" sz="2400" dirty="0"/>
              <a:t>++ </a:t>
            </a:r>
            <a:r>
              <a:rPr lang="en-US" altLang="en-US" sz="2400" b="1" dirty="0">
                <a:solidFill>
                  <a:srgbClr val="006699"/>
                </a:solidFill>
                <a:latin typeface="+mj-lt"/>
              </a:rPr>
              <a:t>Concurrent Runtime </a:t>
            </a:r>
            <a:r>
              <a:rPr lang="en-US" altLang="en-US" sz="2400" dirty="0"/>
              <a:t>(</a:t>
            </a:r>
            <a:r>
              <a:rPr lang="en-US" altLang="en-US" sz="2400" dirty="0" err="1"/>
              <a:t>ConcRT</a:t>
            </a:r>
            <a:r>
              <a:rPr lang="en-US" altLang="en-US" sz="2400" dirty="0"/>
              <a:t>) framework</a:t>
            </a:r>
          </a:p>
        </p:txBody>
      </p:sp>
    </p:spTree>
    <p:extLst>
      <p:ext uri="{BB962C8B-B14F-4D97-AF65-F5344CB8AC3E}">
        <p14:creationId xmlns:p14="http://schemas.microsoft.com/office/powerpoint/2010/main" val="40726483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a:extLst>
              <a:ext uri="{FF2B5EF4-FFF2-40B4-BE49-F238E27FC236}">
                <a16:creationId xmlns:a16="http://schemas.microsoft.com/office/drawing/2014/main" id="{F3C715D7-99EA-40E4-A265-7365C35A3E12}"/>
              </a:ext>
            </a:extLst>
          </p:cNvPr>
          <p:cNvSpPr>
            <a:spLocks noGrp="1" noChangeArrowheads="1"/>
          </p:cNvSpPr>
          <p:nvPr>
            <p:ph type="title"/>
          </p:nvPr>
        </p:nvSpPr>
        <p:spPr>
          <a:xfrm>
            <a:off x="2409826" y="111108"/>
            <a:ext cx="7800975" cy="576262"/>
          </a:xfrm>
        </p:spPr>
        <p:txBody>
          <a:bodyPr/>
          <a:lstStyle/>
          <a:p>
            <a:pPr eaLnBrk="1" hangingPunct="1"/>
            <a:r>
              <a:rPr lang="en-US" altLang="en-US" dirty="0"/>
              <a:t>Windows Priorities</a:t>
            </a:r>
          </a:p>
        </p:txBody>
      </p:sp>
      <p:pic>
        <p:nvPicPr>
          <p:cNvPr id="121858" name="Picture 1">
            <a:extLst>
              <a:ext uri="{FF2B5EF4-FFF2-40B4-BE49-F238E27FC236}">
                <a16:creationId xmlns:a16="http://schemas.microsoft.com/office/drawing/2014/main" id="{13B7C937-29C4-4257-9403-EC1858659C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7344" y="1211678"/>
            <a:ext cx="10490727" cy="4247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17722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a:extLst>
              <a:ext uri="{FF2B5EF4-FFF2-40B4-BE49-F238E27FC236}">
                <a16:creationId xmlns:a16="http://schemas.microsoft.com/office/drawing/2014/main" id="{8169387F-9479-4DF2-BB9E-7943E278796F}"/>
              </a:ext>
            </a:extLst>
          </p:cNvPr>
          <p:cNvSpPr>
            <a:spLocks noGrp="1" noChangeArrowheads="1"/>
          </p:cNvSpPr>
          <p:nvPr>
            <p:ph type="title"/>
          </p:nvPr>
        </p:nvSpPr>
        <p:spPr>
          <a:xfrm>
            <a:off x="2029968" y="129823"/>
            <a:ext cx="8732520" cy="576262"/>
          </a:xfrm>
        </p:spPr>
        <p:txBody>
          <a:bodyPr/>
          <a:lstStyle/>
          <a:p>
            <a:pPr eaLnBrk="1" hangingPunct="1"/>
            <a:r>
              <a:rPr lang="en-US" altLang="en-US" dirty="0"/>
              <a:t>Linux Scheduling Through Version 2.5</a:t>
            </a:r>
          </a:p>
        </p:txBody>
      </p:sp>
      <p:sp>
        <p:nvSpPr>
          <p:cNvPr id="110594" name="Rectangle 3">
            <a:extLst>
              <a:ext uri="{FF2B5EF4-FFF2-40B4-BE49-F238E27FC236}">
                <a16:creationId xmlns:a16="http://schemas.microsoft.com/office/drawing/2014/main" id="{1C80CB74-75D9-44E9-B5BE-5FA82CDE499B}"/>
              </a:ext>
            </a:extLst>
          </p:cNvPr>
          <p:cNvSpPr>
            <a:spLocks noGrp="1" noChangeArrowheads="1"/>
          </p:cNvSpPr>
          <p:nvPr>
            <p:ph type="body" idx="1"/>
          </p:nvPr>
        </p:nvSpPr>
        <p:spPr>
          <a:xfrm>
            <a:off x="640080" y="1057262"/>
            <a:ext cx="10835640" cy="4733938"/>
          </a:xfrm>
        </p:spPr>
        <p:txBody>
          <a:bodyPr/>
          <a:lstStyle/>
          <a:p>
            <a:pPr>
              <a:lnSpc>
                <a:spcPct val="90000"/>
              </a:lnSpc>
            </a:pPr>
            <a:r>
              <a:rPr lang="en-US" altLang="en-US" sz="2000" dirty="0"/>
              <a:t>Prior to kernel version 2.5, ran variation of standard UNIX scheduling algorithm</a:t>
            </a:r>
          </a:p>
          <a:p>
            <a:pPr>
              <a:lnSpc>
                <a:spcPct val="90000"/>
              </a:lnSpc>
            </a:pPr>
            <a:r>
              <a:rPr lang="en-US" altLang="en-US" sz="2000" dirty="0"/>
              <a:t>Version 2.5 moved to constant order </a:t>
            </a:r>
            <a:r>
              <a:rPr lang="en-US" altLang="en-US" sz="2000" i="1" dirty="0"/>
              <a:t>O</a:t>
            </a:r>
            <a:r>
              <a:rPr lang="en-US" altLang="en-US" sz="2000" dirty="0"/>
              <a:t>(1) scheduling time</a:t>
            </a:r>
          </a:p>
          <a:p>
            <a:pPr lvl="1">
              <a:lnSpc>
                <a:spcPct val="90000"/>
              </a:lnSpc>
            </a:pPr>
            <a:r>
              <a:rPr lang="en-US" altLang="en-US" sz="2000" dirty="0"/>
              <a:t>Preemptive, priority based</a:t>
            </a:r>
          </a:p>
          <a:p>
            <a:pPr lvl="1">
              <a:lnSpc>
                <a:spcPct val="90000"/>
              </a:lnSpc>
            </a:pPr>
            <a:r>
              <a:rPr lang="en-US" altLang="en-US" sz="2000" dirty="0"/>
              <a:t>Two priority ranges: time-sharing and real-time</a:t>
            </a:r>
          </a:p>
          <a:p>
            <a:pPr lvl="1">
              <a:lnSpc>
                <a:spcPct val="90000"/>
              </a:lnSpc>
            </a:pPr>
            <a:r>
              <a:rPr lang="en-US" altLang="en-US" sz="2000" b="1" dirty="0"/>
              <a:t>Real-time </a:t>
            </a:r>
            <a:r>
              <a:rPr lang="en-US" altLang="en-US" sz="2000" dirty="0"/>
              <a:t>range from 0 to 99 and </a:t>
            </a:r>
            <a:r>
              <a:rPr lang="en-US" altLang="en-US" sz="2000" b="1" dirty="0"/>
              <a:t>nice </a:t>
            </a:r>
            <a:r>
              <a:rPr lang="en-US" altLang="en-US" sz="2000" dirty="0"/>
              <a:t>value from 100 to 140</a:t>
            </a:r>
          </a:p>
          <a:p>
            <a:pPr lvl="1">
              <a:lnSpc>
                <a:spcPct val="90000"/>
              </a:lnSpc>
            </a:pPr>
            <a:r>
              <a:rPr lang="en-US" altLang="en-US" sz="2000" dirty="0"/>
              <a:t>Map into  global priority with numerically lower values indicating higher priority</a:t>
            </a:r>
          </a:p>
          <a:p>
            <a:pPr lvl="1">
              <a:lnSpc>
                <a:spcPct val="90000"/>
              </a:lnSpc>
            </a:pPr>
            <a:r>
              <a:rPr lang="en-US" altLang="en-US" sz="2000" dirty="0"/>
              <a:t>Higher priority gets larger q</a:t>
            </a:r>
          </a:p>
          <a:p>
            <a:pPr lvl="1">
              <a:lnSpc>
                <a:spcPct val="90000"/>
              </a:lnSpc>
            </a:pPr>
            <a:r>
              <a:rPr lang="en-US" altLang="en-US" sz="2000" dirty="0"/>
              <a:t>Task run-able as long as time left in time slice (</a:t>
            </a:r>
            <a:r>
              <a:rPr lang="en-US" altLang="en-US" sz="2000" b="1" dirty="0">
                <a:solidFill>
                  <a:srgbClr val="006699"/>
                </a:solidFill>
                <a:latin typeface="+mj-lt"/>
              </a:rPr>
              <a:t>active</a:t>
            </a:r>
            <a:r>
              <a:rPr lang="en-US" altLang="en-US" sz="2000" dirty="0"/>
              <a:t>)</a:t>
            </a:r>
          </a:p>
          <a:p>
            <a:pPr lvl="1">
              <a:lnSpc>
                <a:spcPct val="90000"/>
              </a:lnSpc>
            </a:pPr>
            <a:r>
              <a:rPr lang="en-US" altLang="en-US" sz="2000" dirty="0"/>
              <a:t>If no time left (</a:t>
            </a:r>
            <a:r>
              <a:rPr lang="en-US" altLang="en-US" sz="2000" b="1" dirty="0">
                <a:solidFill>
                  <a:srgbClr val="006699"/>
                </a:solidFill>
                <a:latin typeface="+mj-lt"/>
              </a:rPr>
              <a:t>expired</a:t>
            </a:r>
            <a:r>
              <a:rPr lang="en-US" altLang="en-US" sz="2000" dirty="0"/>
              <a:t>), not run-able until all other tasks use their slices</a:t>
            </a:r>
          </a:p>
          <a:p>
            <a:pPr lvl="1">
              <a:lnSpc>
                <a:spcPct val="90000"/>
              </a:lnSpc>
            </a:pPr>
            <a:r>
              <a:rPr lang="en-US" altLang="en-US" sz="2000" dirty="0"/>
              <a:t>All run-able tasks tracked in per-CPU </a:t>
            </a:r>
            <a:r>
              <a:rPr lang="en-US" altLang="en-US" sz="2000" b="1" dirty="0" err="1">
                <a:solidFill>
                  <a:srgbClr val="006699"/>
                </a:solidFill>
                <a:latin typeface="+mj-lt"/>
              </a:rPr>
              <a:t>runqueue</a:t>
            </a:r>
            <a:r>
              <a:rPr lang="en-US" altLang="en-US" sz="2000" b="1" dirty="0">
                <a:solidFill>
                  <a:srgbClr val="3366FF"/>
                </a:solidFill>
              </a:rPr>
              <a:t> </a:t>
            </a:r>
            <a:r>
              <a:rPr lang="en-US" altLang="en-US" sz="2000" dirty="0"/>
              <a:t>data structure</a:t>
            </a:r>
          </a:p>
          <a:p>
            <a:pPr lvl="2">
              <a:lnSpc>
                <a:spcPct val="90000"/>
              </a:lnSpc>
            </a:pPr>
            <a:r>
              <a:rPr lang="en-US" altLang="en-US" sz="2000" dirty="0"/>
              <a:t>Two priority arrays (active, expired)</a:t>
            </a:r>
          </a:p>
          <a:p>
            <a:pPr lvl="2">
              <a:lnSpc>
                <a:spcPct val="90000"/>
              </a:lnSpc>
            </a:pPr>
            <a:r>
              <a:rPr lang="en-US" altLang="en-US" sz="2000" dirty="0"/>
              <a:t>Tasks indexed by priority</a:t>
            </a:r>
          </a:p>
          <a:p>
            <a:pPr lvl="2">
              <a:lnSpc>
                <a:spcPct val="90000"/>
              </a:lnSpc>
            </a:pPr>
            <a:r>
              <a:rPr lang="en-US" altLang="en-US" sz="2000" dirty="0"/>
              <a:t>When no more active, arrays are exchanged</a:t>
            </a:r>
          </a:p>
          <a:p>
            <a:pPr lvl="1">
              <a:lnSpc>
                <a:spcPct val="90000"/>
              </a:lnSpc>
            </a:pPr>
            <a:r>
              <a:rPr lang="en-US" altLang="en-US" sz="2000" dirty="0"/>
              <a:t>Worked well, but poor response times for interactive processes</a:t>
            </a:r>
          </a:p>
          <a:p>
            <a:pPr>
              <a:lnSpc>
                <a:spcPct val="90000"/>
              </a:lnSpc>
              <a:buFont typeface="Monotype Sorts" pitchFamily="-84" charset="2"/>
              <a:buNone/>
            </a:pPr>
            <a:endParaRPr lang="en-US" alt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a:extLst>
              <a:ext uri="{FF2B5EF4-FFF2-40B4-BE49-F238E27FC236}">
                <a16:creationId xmlns:a16="http://schemas.microsoft.com/office/drawing/2014/main" id="{72308EB8-7072-4BEA-AF27-9B27AEE14DED}"/>
              </a:ext>
            </a:extLst>
          </p:cNvPr>
          <p:cNvSpPr>
            <a:spLocks noGrp="1" noChangeArrowheads="1"/>
          </p:cNvSpPr>
          <p:nvPr>
            <p:ph type="title"/>
          </p:nvPr>
        </p:nvSpPr>
        <p:spPr>
          <a:xfrm>
            <a:off x="2286000" y="161908"/>
            <a:ext cx="8421624" cy="576262"/>
          </a:xfrm>
        </p:spPr>
        <p:txBody>
          <a:bodyPr/>
          <a:lstStyle/>
          <a:p>
            <a:pPr eaLnBrk="1" hangingPunct="1"/>
            <a:r>
              <a:rPr lang="en-US" altLang="en-US" dirty="0"/>
              <a:t>Linux Scheduling in Version 2.6.23 +</a:t>
            </a:r>
          </a:p>
        </p:txBody>
      </p:sp>
      <p:sp>
        <p:nvSpPr>
          <p:cNvPr id="112642" name="Rectangle 3">
            <a:extLst>
              <a:ext uri="{FF2B5EF4-FFF2-40B4-BE49-F238E27FC236}">
                <a16:creationId xmlns:a16="http://schemas.microsoft.com/office/drawing/2014/main" id="{2B145118-E234-40BA-B90B-2874CDDAE191}"/>
              </a:ext>
            </a:extLst>
          </p:cNvPr>
          <p:cNvSpPr>
            <a:spLocks noGrp="1" noChangeArrowheads="1"/>
          </p:cNvSpPr>
          <p:nvPr>
            <p:ph type="body" idx="1"/>
          </p:nvPr>
        </p:nvSpPr>
        <p:spPr>
          <a:xfrm>
            <a:off x="832104" y="1063482"/>
            <a:ext cx="10451592" cy="5071253"/>
          </a:xfrm>
        </p:spPr>
        <p:txBody>
          <a:bodyPr/>
          <a:lstStyle/>
          <a:p>
            <a:pPr>
              <a:lnSpc>
                <a:spcPct val="90000"/>
              </a:lnSpc>
            </a:pPr>
            <a:r>
              <a:rPr lang="en-US" altLang="en-US" sz="2800" b="1" dirty="0">
                <a:solidFill>
                  <a:srgbClr val="006699"/>
                </a:solidFill>
                <a:latin typeface="+mj-lt"/>
              </a:rPr>
              <a:t>Completely Fair Scheduler (CFS)</a:t>
            </a:r>
          </a:p>
          <a:p>
            <a:pPr>
              <a:lnSpc>
                <a:spcPct val="90000"/>
              </a:lnSpc>
            </a:pPr>
            <a:r>
              <a:rPr lang="en-US" altLang="en-US" sz="2800" b="1" dirty="0">
                <a:latin typeface="+mj-lt"/>
              </a:rPr>
              <a:t>Scheduling classes</a:t>
            </a:r>
          </a:p>
          <a:p>
            <a:pPr lvl="1">
              <a:lnSpc>
                <a:spcPct val="90000"/>
              </a:lnSpc>
            </a:pPr>
            <a:r>
              <a:rPr lang="en-US" altLang="en-US" sz="2800" dirty="0"/>
              <a:t>Each has specific priority</a:t>
            </a:r>
          </a:p>
          <a:p>
            <a:pPr lvl="1">
              <a:lnSpc>
                <a:spcPct val="90000"/>
              </a:lnSpc>
            </a:pPr>
            <a:r>
              <a:rPr lang="en-US" altLang="en-US" sz="2800" dirty="0"/>
              <a:t>Scheduler picks highest priority task in highest scheduling class</a:t>
            </a:r>
          </a:p>
          <a:p>
            <a:pPr lvl="1">
              <a:lnSpc>
                <a:spcPct val="90000"/>
              </a:lnSpc>
            </a:pPr>
            <a:r>
              <a:rPr lang="en-US" altLang="en-US" sz="2800" dirty="0"/>
              <a:t>Rather than quantum based on fixed time allotments, based on proportion of CPU time</a:t>
            </a:r>
          </a:p>
          <a:p>
            <a:pPr lvl="1">
              <a:lnSpc>
                <a:spcPct val="90000"/>
              </a:lnSpc>
            </a:pPr>
            <a:r>
              <a:rPr lang="en-US" altLang="en-US" sz="2800" dirty="0"/>
              <a:t>Two scheduling classes included, others can be added</a:t>
            </a:r>
          </a:p>
          <a:p>
            <a:pPr marL="1095375" lvl="2" indent="-239713">
              <a:lnSpc>
                <a:spcPct val="90000"/>
              </a:lnSpc>
              <a:buFont typeface="Arial" panose="020B0604020202020204" pitchFamily="34" charset="0"/>
              <a:buAutoNum type="arabicPeriod"/>
            </a:pPr>
            <a:r>
              <a:rPr lang="en-US" altLang="en-US" sz="2800" dirty="0"/>
              <a:t>default</a:t>
            </a:r>
          </a:p>
          <a:p>
            <a:pPr marL="1095375" lvl="2" indent="-239713">
              <a:lnSpc>
                <a:spcPct val="90000"/>
              </a:lnSpc>
              <a:buFont typeface="Arial" panose="020B0604020202020204" pitchFamily="34" charset="0"/>
              <a:buAutoNum type="arabicPeriod"/>
            </a:pPr>
            <a:r>
              <a:rPr lang="en-US" altLang="en-US" sz="2800" dirty="0"/>
              <a:t>real-time</a:t>
            </a:r>
          </a:p>
          <a:p>
            <a:pPr marL="457200" lvl="1" indent="0">
              <a:lnSpc>
                <a:spcPct val="90000"/>
              </a:lnSpc>
              <a:buNone/>
            </a:pPr>
            <a:endParaRPr lang="en-US" altLang="en-US" sz="2800" dirty="0"/>
          </a:p>
        </p:txBody>
      </p:sp>
    </p:spTree>
    <p:extLst>
      <p:ext uri="{BB962C8B-B14F-4D97-AF65-F5344CB8AC3E}">
        <p14:creationId xmlns:p14="http://schemas.microsoft.com/office/powerpoint/2010/main" val="12408946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a:extLst>
              <a:ext uri="{FF2B5EF4-FFF2-40B4-BE49-F238E27FC236}">
                <a16:creationId xmlns:a16="http://schemas.microsoft.com/office/drawing/2014/main" id="{72308EB8-7072-4BEA-AF27-9B27AEE14DED}"/>
              </a:ext>
            </a:extLst>
          </p:cNvPr>
          <p:cNvSpPr>
            <a:spLocks noGrp="1" noChangeArrowheads="1"/>
          </p:cNvSpPr>
          <p:nvPr>
            <p:ph type="title"/>
          </p:nvPr>
        </p:nvSpPr>
        <p:spPr>
          <a:xfrm>
            <a:off x="1737360" y="188268"/>
            <a:ext cx="9509760" cy="576262"/>
          </a:xfrm>
        </p:spPr>
        <p:txBody>
          <a:bodyPr/>
          <a:lstStyle/>
          <a:p>
            <a:pPr eaLnBrk="1" hangingPunct="1"/>
            <a:r>
              <a:rPr lang="en-US" altLang="en-US" dirty="0"/>
              <a:t>Linux Scheduling in Version 2.6.23 + (Cont.)</a:t>
            </a:r>
          </a:p>
        </p:txBody>
      </p:sp>
      <p:sp>
        <p:nvSpPr>
          <p:cNvPr id="112642" name="Rectangle 3">
            <a:extLst>
              <a:ext uri="{FF2B5EF4-FFF2-40B4-BE49-F238E27FC236}">
                <a16:creationId xmlns:a16="http://schemas.microsoft.com/office/drawing/2014/main" id="{2B145118-E234-40BA-B90B-2874CDDAE191}"/>
              </a:ext>
            </a:extLst>
          </p:cNvPr>
          <p:cNvSpPr>
            <a:spLocks noGrp="1" noChangeArrowheads="1"/>
          </p:cNvSpPr>
          <p:nvPr>
            <p:ph type="body" idx="1"/>
          </p:nvPr>
        </p:nvSpPr>
        <p:spPr>
          <a:xfrm>
            <a:off x="822960" y="951722"/>
            <a:ext cx="10533888" cy="4943753"/>
          </a:xfrm>
        </p:spPr>
        <p:txBody>
          <a:bodyPr/>
          <a:lstStyle/>
          <a:p>
            <a:pPr>
              <a:lnSpc>
                <a:spcPct val="90000"/>
              </a:lnSpc>
            </a:pPr>
            <a:r>
              <a:rPr lang="en-US" altLang="en-US" sz="2400" dirty="0"/>
              <a:t>Quantum calculated based on </a:t>
            </a:r>
            <a:r>
              <a:rPr lang="en-US" altLang="en-US" sz="2400" b="1" dirty="0">
                <a:solidFill>
                  <a:srgbClr val="006699"/>
                </a:solidFill>
                <a:latin typeface="+mj-lt"/>
              </a:rPr>
              <a:t>nice value </a:t>
            </a:r>
            <a:r>
              <a:rPr lang="en-US" altLang="en-US" sz="2400" dirty="0"/>
              <a:t>from -20 to +19</a:t>
            </a:r>
          </a:p>
          <a:p>
            <a:pPr lvl="1">
              <a:lnSpc>
                <a:spcPct val="90000"/>
              </a:lnSpc>
            </a:pPr>
            <a:r>
              <a:rPr lang="en-US" altLang="en-US" sz="2400" dirty="0"/>
              <a:t>Lower value is higher priority</a:t>
            </a:r>
          </a:p>
          <a:p>
            <a:pPr lvl="1">
              <a:lnSpc>
                <a:spcPct val="90000"/>
              </a:lnSpc>
            </a:pPr>
            <a:r>
              <a:rPr lang="en-US" altLang="en-US" sz="2400" dirty="0"/>
              <a:t>Calculates </a:t>
            </a:r>
            <a:r>
              <a:rPr lang="en-US" altLang="en-US" sz="2400" b="1" dirty="0">
                <a:solidFill>
                  <a:srgbClr val="006699"/>
                </a:solidFill>
                <a:latin typeface="+mj-lt"/>
              </a:rPr>
              <a:t>target latency </a:t>
            </a:r>
            <a:r>
              <a:rPr lang="en-US" altLang="en-US" sz="2400" dirty="0"/>
              <a:t>– interval of time during which task should run at least once</a:t>
            </a:r>
          </a:p>
          <a:p>
            <a:pPr lvl="1">
              <a:lnSpc>
                <a:spcPct val="90000"/>
              </a:lnSpc>
            </a:pPr>
            <a:r>
              <a:rPr lang="en-US" altLang="en-US" sz="2400" dirty="0"/>
              <a:t>Target latency can increase if say number of active tasks increases</a:t>
            </a:r>
          </a:p>
          <a:p>
            <a:pPr>
              <a:lnSpc>
                <a:spcPct val="90000"/>
              </a:lnSpc>
            </a:pPr>
            <a:r>
              <a:rPr lang="en-US" altLang="en-US" sz="2400" dirty="0"/>
              <a:t>CFS scheduler maintains per task </a:t>
            </a:r>
            <a:r>
              <a:rPr lang="en-US" altLang="en-US" sz="2400" b="1" dirty="0">
                <a:solidFill>
                  <a:srgbClr val="006699"/>
                </a:solidFill>
                <a:latin typeface="+mj-lt"/>
              </a:rPr>
              <a:t>virtual run time </a:t>
            </a:r>
            <a:r>
              <a:rPr lang="en-US" altLang="en-US" sz="2400" dirty="0"/>
              <a:t>in variable </a:t>
            </a:r>
            <a:r>
              <a:rPr lang="en-US" altLang="en-US" sz="2400" b="1" dirty="0" err="1">
                <a:latin typeface="Courier New" panose="02070309020205020404" pitchFamily="49" charset="0"/>
              </a:rPr>
              <a:t>vruntime</a:t>
            </a:r>
            <a:endParaRPr lang="en-US" altLang="en-US" sz="2400" b="1" dirty="0">
              <a:latin typeface="Courier New" panose="02070309020205020404" pitchFamily="49" charset="0"/>
            </a:endParaRPr>
          </a:p>
          <a:p>
            <a:pPr lvl="1">
              <a:lnSpc>
                <a:spcPct val="90000"/>
              </a:lnSpc>
            </a:pPr>
            <a:r>
              <a:rPr lang="en-US" altLang="en-US" sz="2400" dirty="0"/>
              <a:t>Associated with decay factor based on priority of task – lower priority is higher decay rate</a:t>
            </a:r>
          </a:p>
          <a:p>
            <a:pPr lvl="1">
              <a:lnSpc>
                <a:spcPct val="90000"/>
              </a:lnSpc>
            </a:pPr>
            <a:r>
              <a:rPr lang="en-US" altLang="en-US" sz="2400" dirty="0"/>
              <a:t>Normal default priority yields virtual run time = actual run time</a:t>
            </a:r>
          </a:p>
          <a:p>
            <a:pPr>
              <a:lnSpc>
                <a:spcPct val="90000"/>
              </a:lnSpc>
            </a:pPr>
            <a:r>
              <a:rPr lang="en-US" altLang="en-US" sz="2400" dirty="0"/>
              <a:t>To decide next task to run, scheduler picks task with lowest virtual run time</a:t>
            </a:r>
          </a:p>
          <a:p>
            <a:pPr lvl="1">
              <a:lnSpc>
                <a:spcPct val="90000"/>
              </a:lnSpc>
            </a:pPr>
            <a:endParaRPr lang="en-US" altLang="en-US" sz="2400" dirty="0"/>
          </a:p>
          <a:p>
            <a:pPr marL="1095375" lvl="2" indent="-239713">
              <a:lnSpc>
                <a:spcPct val="90000"/>
              </a:lnSpc>
            </a:pPr>
            <a:endParaRPr lang="en-US" altLang="en-US" sz="2000" dirty="0"/>
          </a:p>
          <a:p>
            <a:pPr lvl="1">
              <a:lnSpc>
                <a:spcPct val="90000"/>
              </a:lnSpc>
            </a:pPr>
            <a:endParaRPr lang="en-US" alt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a:extLst>
              <a:ext uri="{FF2B5EF4-FFF2-40B4-BE49-F238E27FC236}">
                <a16:creationId xmlns:a16="http://schemas.microsoft.com/office/drawing/2014/main" id="{0051E590-6092-4C16-A466-20459637CDD0}"/>
              </a:ext>
            </a:extLst>
          </p:cNvPr>
          <p:cNvSpPr>
            <a:spLocks noGrp="1" noChangeArrowheads="1"/>
          </p:cNvSpPr>
          <p:nvPr>
            <p:ph type="title"/>
          </p:nvPr>
        </p:nvSpPr>
        <p:spPr>
          <a:xfrm>
            <a:off x="2351088" y="130652"/>
            <a:ext cx="7859712" cy="576262"/>
          </a:xfrm>
        </p:spPr>
        <p:txBody>
          <a:bodyPr/>
          <a:lstStyle/>
          <a:p>
            <a:pPr eaLnBrk="1" hangingPunct="1"/>
            <a:r>
              <a:rPr lang="en-US" altLang="en-US" dirty="0"/>
              <a:t>CFS Performance</a:t>
            </a:r>
          </a:p>
        </p:txBody>
      </p:sp>
      <p:pic>
        <p:nvPicPr>
          <p:cNvPr id="114690" name="Picture 4" descr="Screen Shot 2012-12-17 at 9.25.06 PM.png">
            <a:extLst>
              <a:ext uri="{FF2B5EF4-FFF2-40B4-BE49-F238E27FC236}">
                <a16:creationId xmlns:a16="http://schemas.microsoft.com/office/drawing/2014/main" id="{E26FC3A4-5035-4C42-831C-EFBC436295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66160" y="971288"/>
            <a:ext cx="5724144" cy="568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a:extLst>
              <a:ext uri="{FF2B5EF4-FFF2-40B4-BE49-F238E27FC236}">
                <a16:creationId xmlns:a16="http://schemas.microsoft.com/office/drawing/2014/main" id="{77CC9487-DADE-43D0-8ECA-52F4E44EB927}"/>
              </a:ext>
            </a:extLst>
          </p:cNvPr>
          <p:cNvSpPr>
            <a:spLocks noGrp="1"/>
          </p:cNvSpPr>
          <p:nvPr>
            <p:ph type="title"/>
          </p:nvPr>
        </p:nvSpPr>
        <p:spPr>
          <a:xfrm>
            <a:off x="1981200" y="137390"/>
            <a:ext cx="8229600" cy="576262"/>
          </a:xfrm>
        </p:spPr>
        <p:txBody>
          <a:bodyPr/>
          <a:lstStyle/>
          <a:p>
            <a:r>
              <a:rPr lang="en-US" altLang="en-US" dirty="0"/>
              <a:t>Linux Scheduling (Cont.)</a:t>
            </a:r>
          </a:p>
        </p:txBody>
      </p:sp>
      <p:sp>
        <p:nvSpPr>
          <p:cNvPr id="116738" name="Content Placeholder 2">
            <a:extLst>
              <a:ext uri="{FF2B5EF4-FFF2-40B4-BE49-F238E27FC236}">
                <a16:creationId xmlns:a16="http://schemas.microsoft.com/office/drawing/2014/main" id="{E02DB423-4929-4748-A706-EFB4B1D0D838}"/>
              </a:ext>
            </a:extLst>
          </p:cNvPr>
          <p:cNvSpPr>
            <a:spLocks noGrp="1"/>
          </p:cNvSpPr>
          <p:nvPr>
            <p:ph idx="1"/>
          </p:nvPr>
        </p:nvSpPr>
        <p:spPr>
          <a:xfrm>
            <a:off x="2406650" y="1022669"/>
            <a:ext cx="8694166" cy="4530725"/>
          </a:xfrm>
        </p:spPr>
        <p:txBody>
          <a:bodyPr/>
          <a:lstStyle/>
          <a:p>
            <a:r>
              <a:rPr lang="en-US" altLang="en-US" sz="2400" dirty="0"/>
              <a:t>Real-time scheduling according to POSIX.1b</a:t>
            </a:r>
          </a:p>
          <a:p>
            <a:pPr lvl="1"/>
            <a:r>
              <a:rPr lang="en-US" altLang="en-US" sz="2400" dirty="0"/>
              <a:t>Real-time tasks have static priorities</a:t>
            </a:r>
          </a:p>
          <a:p>
            <a:r>
              <a:rPr lang="en-US" altLang="en-US" sz="2400" dirty="0"/>
              <a:t>Real-time plus normal map into global priority scheme</a:t>
            </a:r>
          </a:p>
          <a:p>
            <a:r>
              <a:rPr lang="en-US" altLang="en-US" sz="2400" dirty="0"/>
              <a:t>Nice value of -20 maps to global priority 100</a:t>
            </a:r>
          </a:p>
          <a:p>
            <a:r>
              <a:rPr lang="en-US" altLang="en-US" sz="2400" dirty="0"/>
              <a:t>Nice value of +19 maps to priority 139</a:t>
            </a:r>
          </a:p>
          <a:p>
            <a:endParaRPr lang="en-US" altLang="en-US" sz="2400" dirty="0"/>
          </a:p>
        </p:txBody>
      </p:sp>
      <p:pic>
        <p:nvPicPr>
          <p:cNvPr id="116739" name="Picture 1" descr="Screen Shot 2012-12-17 at 9.28.34 PM.png">
            <a:extLst>
              <a:ext uri="{FF2B5EF4-FFF2-40B4-BE49-F238E27FC236}">
                <a16:creationId xmlns:a16="http://schemas.microsoft.com/office/drawing/2014/main" id="{962147AC-858B-4382-8168-1FA988CFB0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0617" y="3529060"/>
            <a:ext cx="8686085" cy="2432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a:extLst>
              <a:ext uri="{FF2B5EF4-FFF2-40B4-BE49-F238E27FC236}">
                <a16:creationId xmlns:a16="http://schemas.microsoft.com/office/drawing/2014/main" id="{15E5355E-AE48-4BA0-9903-BD07675EB4FA}"/>
              </a:ext>
            </a:extLst>
          </p:cNvPr>
          <p:cNvSpPr>
            <a:spLocks noGrp="1"/>
          </p:cNvSpPr>
          <p:nvPr>
            <p:ph type="title"/>
          </p:nvPr>
        </p:nvSpPr>
        <p:spPr>
          <a:xfrm>
            <a:off x="1981200" y="228830"/>
            <a:ext cx="8229600" cy="576262"/>
          </a:xfrm>
        </p:spPr>
        <p:txBody>
          <a:bodyPr/>
          <a:lstStyle/>
          <a:p>
            <a:r>
              <a:rPr lang="en-US" altLang="en-US" dirty="0"/>
              <a:t>Linux Scheduling (Cont.)</a:t>
            </a:r>
          </a:p>
        </p:txBody>
      </p:sp>
      <p:sp>
        <p:nvSpPr>
          <p:cNvPr id="117762" name="Content Placeholder 2">
            <a:extLst>
              <a:ext uri="{FF2B5EF4-FFF2-40B4-BE49-F238E27FC236}">
                <a16:creationId xmlns:a16="http://schemas.microsoft.com/office/drawing/2014/main" id="{A42B57D8-264F-4D4F-9A5A-A9E3DC09C54C}"/>
              </a:ext>
            </a:extLst>
          </p:cNvPr>
          <p:cNvSpPr>
            <a:spLocks noGrp="1"/>
          </p:cNvSpPr>
          <p:nvPr>
            <p:ph idx="1"/>
          </p:nvPr>
        </p:nvSpPr>
        <p:spPr>
          <a:xfrm>
            <a:off x="1380744" y="1144589"/>
            <a:ext cx="10076688" cy="4530725"/>
          </a:xfrm>
        </p:spPr>
        <p:txBody>
          <a:bodyPr/>
          <a:lstStyle/>
          <a:p>
            <a:r>
              <a:rPr lang="en-US" altLang="en-US" sz="2400" dirty="0"/>
              <a:t>Linux supports load balancing, but is also NUMA-aware.</a:t>
            </a:r>
          </a:p>
          <a:p>
            <a:r>
              <a:rPr lang="en-US" altLang="en-US" sz="2400" b="1" dirty="0"/>
              <a:t>Scheduling domain </a:t>
            </a:r>
            <a:r>
              <a:rPr lang="en-US" altLang="en-US" sz="2400" dirty="0"/>
              <a:t>is a set of CPU cores that can be balanced against one another. </a:t>
            </a:r>
          </a:p>
          <a:p>
            <a:r>
              <a:rPr lang="en-US" altLang="en-US" sz="2400" dirty="0"/>
              <a:t>Domains are organized by what they share (i.e., cache memory.) Goal is to keep threads from migrating between domains.</a:t>
            </a:r>
          </a:p>
        </p:txBody>
      </p:sp>
      <p:pic>
        <p:nvPicPr>
          <p:cNvPr id="117763" name="Picture 1">
            <a:extLst>
              <a:ext uri="{FF2B5EF4-FFF2-40B4-BE49-F238E27FC236}">
                <a16:creationId xmlns:a16="http://schemas.microsoft.com/office/drawing/2014/main" id="{419DDE73-3A6B-402B-AD36-41FFBDF50E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35974" y="3429000"/>
            <a:ext cx="5023394" cy="3312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a:extLst>
              <a:ext uri="{FF2B5EF4-FFF2-40B4-BE49-F238E27FC236}">
                <a16:creationId xmlns:a16="http://schemas.microsoft.com/office/drawing/2014/main" id="{E3E49DFF-D595-4F44-93F4-CD017991939A}"/>
              </a:ext>
            </a:extLst>
          </p:cNvPr>
          <p:cNvSpPr>
            <a:spLocks noGrp="1" noChangeArrowheads="1"/>
          </p:cNvSpPr>
          <p:nvPr>
            <p:ph type="title"/>
          </p:nvPr>
        </p:nvSpPr>
        <p:spPr>
          <a:xfrm>
            <a:off x="2330245" y="97526"/>
            <a:ext cx="8121445" cy="576262"/>
          </a:xfrm>
        </p:spPr>
        <p:txBody>
          <a:bodyPr/>
          <a:lstStyle/>
          <a:p>
            <a:pPr eaLnBrk="1" hangingPunct="1"/>
            <a:r>
              <a:rPr lang="en-US" altLang="en-US"/>
              <a:t>5.7 Algorithm Evaluation(</a:t>
            </a:r>
            <a:r>
              <a:rPr lang="zh-CN" altLang="en-US"/>
              <a:t>算法评估</a:t>
            </a:r>
            <a:r>
              <a:rPr lang="en-US" altLang="en-US"/>
              <a:t>)</a:t>
            </a:r>
            <a:endParaRPr lang="en-US" altLang="en-US" dirty="0"/>
          </a:p>
        </p:txBody>
      </p:sp>
      <p:sp>
        <p:nvSpPr>
          <p:cNvPr id="130050" name="Rectangle 3">
            <a:extLst>
              <a:ext uri="{FF2B5EF4-FFF2-40B4-BE49-F238E27FC236}">
                <a16:creationId xmlns:a16="http://schemas.microsoft.com/office/drawing/2014/main" id="{91026CB7-CF57-408F-913C-6C7B82EF621E}"/>
              </a:ext>
            </a:extLst>
          </p:cNvPr>
          <p:cNvSpPr>
            <a:spLocks noGrp="1" noChangeArrowheads="1"/>
          </p:cNvSpPr>
          <p:nvPr>
            <p:ph type="body" idx="1"/>
          </p:nvPr>
        </p:nvSpPr>
        <p:spPr>
          <a:xfrm>
            <a:off x="1664208" y="873762"/>
            <a:ext cx="9180576" cy="4622799"/>
          </a:xfrm>
        </p:spPr>
        <p:txBody>
          <a:bodyPr/>
          <a:lstStyle/>
          <a:p>
            <a:r>
              <a:rPr lang="en-US" altLang="en-US" sz="2400" dirty="0"/>
              <a:t>How to select CPU-scheduling algorithm for an OS?</a:t>
            </a:r>
          </a:p>
          <a:p>
            <a:r>
              <a:rPr lang="en-US" altLang="en-US" sz="2400" dirty="0"/>
              <a:t>Determine criteria, then evaluate algorithms</a:t>
            </a:r>
          </a:p>
          <a:p>
            <a:r>
              <a:rPr lang="en-US" altLang="en-US" sz="2400" b="1" dirty="0">
                <a:solidFill>
                  <a:srgbClr val="006699"/>
                </a:solidFill>
                <a:latin typeface="+mj-lt"/>
              </a:rPr>
              <a:t>Deterministic modeling</a:t>
            </a:r>
          </a:p>
          <a:p>
            <a:pPr lvl="1"/>
            <a:r>
              <a:rPr lang="en-US" altLang="en-US" sz="2400" dirty="0"/>
              <a:t>Type of </a:t>
            </a:r>
            <a:r>
              <a:rPr lang="en-US" altLang="en-US" sz="2400" b="1" dirty="0">
                <a:solidFill>
                  <a:srgbClr val="006699"/>
                </a:solidFill>
                <a:latin typeface="+mj-lt"/>
              </a:rPr>
              <a:t>analytic evaluation</a:t>
            </a:r>
          </a:p>
          <a:p>
            <a:pPr lvl="1"/>
            <a:r>
              <a:rPr lang="en-US" altLang="en-US" sz="2400" dirty="0"/>
              <a:t>Takes a particular predetermined workload and defines the performance of each algorithm  for that workload</a:t>
            </a:r>
          </a:p>
          <a:p>
            <a:r>
              <a:rPr lang="en-US" altLang="en-US" sz="2400" dirty="0"/>
              <a:t>Consider 5 processes arriving at time 0:</a:t>
            </a:r>
          </a:p>
        </p:txBody>
      </p:sp>
      <p:pic>
        <p:nvPicPr>
          <p:cNvPr id="130051" name="Picture 1" descr="Screen Shot 2012-12-17 at 9.44.14 PM.png">
            <a:extLst>
              <a:ext uri="{FF2B5EF4-FFF2-40B4-BE49-F238E27FC236}">
                <a16:creationId xmlns:a16="http://schemas.microsoft.com/office/drawing/2014/main" id="{1186B308-DDF2-452D-A47E-6EF7019C0B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54488" y="4195023"/>
            <a:ext cx="3508184" cy="2662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a:extLst>
              <a:ext uri="{FF2B5EF4-FFF2-40B4-BE49-F238E27FC236}">
                <a16:creationId xmlns:a16="http://schemas.microsoft.com/office/drawing/2014/main" id="{0C6E6845-850D-4810-9EA5-1EB2B3843012}"/>
              </a:ext>
            </a:extLst>
          </p:cNvPr>
          <p:cNvSpPr>
            <a:spLocks noGrp="1" noChangeArrowheads="1"/>
          </p:cNvSpPr>
          <p:nvPr>
            <p:ph type="title"/>
          </p:nvPr>
        </p:nvSpPr>
        <p:spPr>
          <a:xfrm>
            <a:off x="2593976" y="89747"/>
            <a:ext cx="7616825" cy="576262"/>
          </a:xfrm>
        </p:spPr>
        <p:txBody>
          <a:bodyPr/>
          <a:lstStyle/>
          <a:p>
            <a:pPr eaLnBrk="1" hangingPunct="1"/>
            <a:r>
              <a:rPr lang="en-US" altLang="en-US" dirty="0"/>
              <a:t>Deterministic Evaluation</a:t>
            </a:r>
          </a:p>
        </p:txBody>
      </p:sp>
      <p:sp>
        <p:nvSpPr>
          <p:cNvPr id="101378" name="Rectangle 3">
            <a:extLst>
              <a:ext uri="{FF2B5EF4-FFF2-40B4-BE49-F238E27FC236}">
                <a16:creationId xmlns:a16="http://schemas.microsoft.com/office/drawing/2014/main" id="{42D64333-B7E5-4612-A296-895B3529B10E}"/>
              </a:ext>
            </a:extLst>
          </p:cNvPr>
          <p:cNvSpPr>
            <a:spLocks noGrp="1" noChangeArrowheads="1"/>
          </p:cNvSpPr>
          <p:nvPr>
            <p:ph type="body" idx="1"/>
          </p:nvPr>
        </p:nvSpPr>
        <p:spPr>
          <a:xfrm>
            <a:off x="1728216" y="1097280"/>
            <a:ext cx="9308592" cy="4683760"/>
          </a:xfrm>
        </p:spPr>
        <p:txBody>
          <a:bodyPr/>
          <a:lstStyle/>
          <a:p>
            <a:r>
              <a:rPr lang="en-US" altLang="en-US" sz="2000" dirty="0"/>
              <a:t>For each algorithm, calculate </a:t>
            </a:r>
            <a:r>
              <a:rPr lang="en-US" altLang="en-US" sz="2000" b="1" dirty="0">
                <a:solidFill>
                  <a:srgbClr val="0066CC"/>
                </a:solidFill>
              </a:rPr>
              <a:t>minimum average waiting time</a:t>
            </a:r>
          </a:p>
          <a:p>
            <a:r>
              <a:rPr lang="en-US" altLang="en-US" sz="2000" dirty="0"/>
              <a:t>Simple and fast, but requires exact numbers for input, applies only to those inputs</a:t>
            </a:r>
          </a:p>
          <a:p>
            <a:pPr lvl="1"/>
            <a:r>
              <a:rPr lang="en-US" altLang="en-US" sz="2000" dirty="0"/>
              <a:t>FC</a:t>
            </a:r>
            <a:r>
              <a:rPr lang="en-US" altLang="zh-CN" sz="2000" dirty="0"/>
              <a:t>F</a:t>
            </a:r>
            <a:r>
              <a:rPr lang="en-US" altLang="en-US" sz="2000" dirty="0"/>
              <a:t>S is 28ms:</a:t>
            </a:r>
          </a:p>
          <a:p>
            <a:endParaRPr lang="en-US" altLang="en-US" sz="2000" dirty="0"/>
          </a:p>
          <a:p>
            <a:pPr>
              <a:buNone/>
            </a:pPr>
            <a:endParaRPr lang="en-US" altLang="en-US" sz="2000" dirty="0"/>
          </a:p>
          <a:p>
            <a:pPr lvl="1"/>
            <a:r>
              <a:rPr lang="en-US" altLang="en-US" sz="2000" dirty="0"/>
              <a:t>Non-preemptive SFJ is 13ms:</a:t>
            </a:r>
          </a:p>
          <a:p>
            <a:endParaRPr lang="en-US" altLang="en-US" sz="2000" dirty="0"/>
          </a:p>
          <a:p>
            <a:pPr>
              <a:buNone/>
            </a:pPr>
            <a:endParaRPr lang="en-US" altLang="en-US" sz="2000" dirty="0"/>
          </a:p>
          <a:p>
            <a:pPr lvl="1"/>
            <a:r>
              <a:rPr lang="en-US" altLang="en-US" sz="2000" dirty="0"/>
              <a:t>RR is 23ms:</a:t>
            </a:r>
          </a:p>
          <a:p>
            <a:pPr>
              <a:buNone/>
            </a:pPr>
            <a:endParaRPr lang="en-US" altLang="en-US" sz="2000" dirty="0"/>
          </a:p>
        </p:txBody>
      </p:sp>
      <p:pic>
        <p:nvPicPr>
          <p:cNvPr id="132099" name="Picture 2" descr="Screen Shot 2012-12-17 at 9.47.12 PM.png">
            <a:extLst>
              <a:ext uri="{FF2B5EF4-FFF2-40B4-BE49-F238E27FC236}">
                <a16:creationId xmlns:a16="http://schemas.microsoft.com/office/drawing/2014/main" id="{72B613C9-9DEE-4CD7-ABD1-8B5F8F52BB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432" y="2633852"/>
            <a:ext cx="7649497"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0" name="Picture 3" descr="Screen Shot 2012-12-17 at 9.47.18 PM.png">
            <a:extLst>
              <a:ext uri="{FF2B5EF4-FFF2-40B4-BE49-F238E27FC236}">
                <a16:creationId xmlns:a16="http://schemas.microsoft.com/office/drawing/2014/main" id="{F75A4BF0-7381-4B89-90CE-E8DC92F8F29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43432" y="3953257"/>
            <a:ext cx="7649497" cy="773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1" name="Picture 4" descr="Screen Shot 2012-12-17 at 9.47.24 PM.png">
            <a:extLst>
              <a:ext uri="{FF2B5EF4-FFF2-40B4-BE49-F238E27FC236}">
                <a16:creationId xmlns:a16="http://schemas.microsoft.com/office/drawing/2014/main" id="{00B7072B-4655-4652-80B5-B7ADAFC32C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43431" y="5126737"/>
            <a:ext cx="7649497"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F2A2479-C0A0-4B47-B791-4A6653A4BC20}"/>
              </a:ext>
            </a:extLst>
          </p:cNvPr>
          <p:cNvSpPr>
            <a:spLocks noGrp="1" noChangeArrowheads="1"/>
          </p:cNvSpPr>
          <p:nvPr>
            <p:ph type="title"/>
          </p:nvPr>
        </p:nvSpPr>
        <p:spPr/>
        <p:txBody>
          <a:bodyPr/>
          <a:lstStyle/>
          <a:p>
            <a:pPr>
              <a:defRPr/>
            </a:pPr>
            <a:r>
              <a:rPr lang="en-US" altLang="zh-CN">
                <a:ea typeface="宋体" charset="-122"/>
              </a:rPr>
              <a:t>CPU Scheduler</a:t>
            </a:r>
          </a:p>
        </p:txBody>
      </p:sp>
      <p:sp>
        <p:nvSpPr>
          <p:cNvPr id="16387" name="Rectangle 3"/>
          <p:cNvSpPr>
            <a:spLocks noGrp="1" noChangeArrowheads="1"/>
          </p:cNvSpPr>
          <p:nvPr>
            <p:ph type="body" idx="1"/>
          </p:nvPr>
        </p:nvSpPr>
        <p:spPr>
          <a:xfrm>
            <a:off x="1424354" y="1233489"/>
            <a:ext cx="10158045" cy="4626984"/>
          </a:xfrm>
        </p:spPr>
        <p:txBody>
          <a:bodyPr/>
          <a:lstStyle/>
          <a:p>
            <a:r>
              <a:rPr lang="en-US" altLang="zh-CN" sz="2400" dirty="0">
                <a:ea typeface="宋体" pitchFamily="2" charset="-122"/>
              </a:rPr>
              <a:t>Selects from among the processes in memory that are ready to execute, and allocates the CPU to one of them</a:t>
            </a:r>
          </a:p>
          <a:p>
            <a:r>
              <a:rPr lang="en-US" altLang="zh-CN" sz="2400" dirty="0">
                <a:ea typeface="宋体" pitchFamily="2" charset="-122"/>
              </a:rPr>
              <a:t>CPU scheduling decisions may take place when a process:</a:t>
            </a:r>
          </a:p>
          <a:p>
            <a:pPr lvl="1">
              <a:buFont typeface="Monotype Sorts" pitchFamily="-84" charset="2"/>
              <a:buNone/>
            </a:pPr>
            <a:r>
              <a:rPr lang="en-US" altLang="zh-CN" sz="2400" dirty="0">
                <a:solidFill>
                  <a:srgbClr val="CC6600"/>
                </a:solidFill>
                <a:ea typeface="宋体" pitchFamily="2" charset="-122"/>
              </a:rPr>
              <a:t>1.</a:t>
            </a:r>
            <a:r>
              <a:rPr lang="en-US" altLang="zh-CN" sz="2400" b="1" dirty="0">
                <a:solidFill>
                  <a:srgbClr val="0066CC"/>
                </a:solidFill>
                <a:ea typeface="宋体" pitchFamily="2" charset="-122"/>
              </a:rPr>
              <a:t>	Switches from running to waiting state</a:t>
            </a:r>
          </a:p>
          <a:p>
            <a:pPr lvl="1">
              <a:buFont typeface="Monotype Sorts" pitchFamily="-84" charset="2"/>
              <a:buNone/>
            </a:pPr>
            <a:r>
              <a:rPr lang="en-US" altLang="zh-CN" sz="2400" dirty="0">
                <a:solidFill>
                  <a:srgbClr val="CC6600"/>
                </a:solidFill>
                <a:ea typeface="宋体" pitchFamily="2" charset="-122"/>
              </a:rPr>
              <a:t>2.</a:t>
            </a:r>
            <a:r>
              <a:rPr lang="en-US" altLang="zh-CN" sz="2400" dirty="0">
                <a:ea typeface="宋体" pitchFamily="2" charset="-122"/>
              </a:rPr>
              <a:t>	</a:t>
            </a:r>
            <a:r>
              <a:rPr lang="en-US" altLang="zh-CN" sz="2400" b="1" dirty="0">
                <a:solidFill>
                  <a:srgbClr val="993300"/>
                </a:solidFill>
                <a:ea typeface="宋体" pitchFamily="2" charset="-122"/>
              </a:rPr>
              <a:t>Switches from running to ready state</a:t>
            </a:r>
          </a:p>
          <a:p>
            <a:pPr lvl="1">
              <a:buFont typeface="Monotype Sorts" pitchFamily="-84" charset="2"/>
              <a:buNone/>
            </a:pPr>
            <a:r>
              <a:rPr lang="en-US" altLang="zh-CN" sz="2400" dirty="0">
                <a:solidFill>
                  <a:srgbClr val="CC6600"/>
                </a:solidFill>
                <a:ea typeface="宋体" pitchFamily="2" charset="-122"/>
              </a:rPr>
              <a:t>3.</a:t>
            </a:r>
            <a:r>
              <a:rPr lang="en-US" altLang="zh-CN" sz="2400" dirty="0">
                <a:ea typeface="宋体" pitchFamily="2" charset="-122"/>
              </a:rPr>
              <a:t>	</a:t>
            </a:r>
            <a:r>
              <a:rPr lang="en-US" altLang="zh-CN" sz="2400" b="1" dirty="0">
                <a:solidFill>
                  <a:srgbClr val="993300"/>
                </a:solidFill>
                <a:ea typeface="宋体" pitchFamily="2" charset="-122"/>
              </a:rPr>
              <a:t>Switches from waiting to ready</a:t>
            </a:r>
          </a:p>
          <a:p>
            <a:pPr lvl="1">
              <a:buFont typeface="Monotype Sorts" pitchFamily="-84" charset="2"/>
              <a:buNone/>
            </a:pPr>
            <a:r>
              <a:rPr lang="en-US" altLang="zh-CN" sz="2400" dirty="0">
                <a:solidFill>
                  <a:srgbClr val="CC6600"/>
                </a:solidFill>
                <a:ea typeface="宋体" pitchFamily="2" charset="-122"/>
              </a:rPr>
              <a:t>4.</a:t>
            </a:r>
            <a:r>
              <a:rPr lang="en-US" altLang="zh-CN" sz="2400" dirty="0">
                <a:ea typeface="宋体" pitchFamily="2" charset="-122"/>
              </a:rPr>
              <a:t>	</a:t>
            </a:r>
            <a:r>
              <a:rPr lang="en-US" altLang="zh-CN" sz="2400" b="1" dirty="0">
                <a:solidFill>
                  <a:srgbClr val="0066CC"/>
                </a:solidFill>
                <a:ea typeface="宋体" pitchFamily="2" charset="-122"/>
              </a:rPr>
              <a:t>Terminates</a:t>
            </a:r>
          </a:p>
          <a:p>
            <a:r>
              <a:rPr lang="en-US" altLang="zh-CN" sz="2400" dirty="0">
                <a:ea typeface="宋体" pitchFamily="2" charset="-122"/>
              </a:rPr>
              <a:t>Scheduling under 1 and 4 is </a:t>
            </a:r>
            <a:r>
              <a:rPr lang="en-US" altLang="zh-CN" sz="2400" b="1" i="1" dirty="0">
                <a:solidFill>
                  <a:srgbClr val="0066CC"/>
                </a:solidFill>
                <a:ea typeface="宋体" pitchFamily="2" charset="-122"/>
              </a:rPr>
              <a:t>nonpreemptive</a:t>
            </a:r>
            <a:r>
              <a:rPr lang="en-US" altLang="zh-CN" sz="2400" b="1" dirty="0">
                <a:solidFill>
                  <a:srgbClr val="0066CC"/>
                </a:solidFill>
                <a:ea typeface="宋体" pitchFamily="2" charset="-122"/>
              </a:rPr>
              <a:t>(</a:t>
            </a:r>
            <a:r>
              <a:rPr lang="zh-CN" altLang="en-US" sz="2400" b="1" dirty="0">
                <a:solidFill>
                  <a:srgbClr val="0066CC"/>
                </a:solidFill>
              </a:rPr>
              <a:t>非抢占</a:t>
            </a:r>
            <a:r>
              <a:rPr lang="en-US" altLang="zh-CN" sz="2400" b="1" dirty="0">
                <a:solidFill>
                  <a:srgbClr val="0066CC"/>
                </a:solidFill>
                <a:ea typeface="宋体" pitchFamily="2" charset="-122"/>
              </a:rPr>
              <a:t>) or cooperative(</a:t>
            </a:r>
            <a:r>
              <a:rPr lang="zh-CN" altLang="en-US" sz="2400" b="1" dirty="0">
                <a:solidFill>
                  <a:srgbClr val="0066CC"/>
                </a:solidFill>
              </a:rPr>
              <a:t>协作</a:t>
            </a:r>
            <a:r>
              <a:rPr lang="en-US" altLang="zh-CN" sz="2400" b="1" dirty="0">
                <a:solidFill>
                  <a:srgbClr val="0066CC"/>
                </a:solidFill>
                <a:ea typeface="宋体" pitchFamily="2" charset="-122"/>
              </a:rPr>
              <a:t>) </a:t>
            </a:r>
          </a:p>
          <a:p>
            <a:r>
              <a:rPr lang="en-US" altLang="zh-CN" sz="2400" dirty="0">
                <a:ea typeface="宋体" pitchFamily="2" charset="-122"/>
              </a:rPr>
              <a:t>All other scheduling is </a:t>
            </a:r>
            <a:r>
              <a:rPr lang="en-US" altLang="zh-CN" sz="2400" b="1" i="1" dirty="0">
                <a:solidFill>
                  <a:srgbClr val="993300"/>
                </a:solidFill>
                <a:ea typeface="宋体" pitchFamily="2" charset="-122"/>
              </a:rPr>
              <a:t>preemptive</a:t>
            </a:r>
            <a:r>
              <a:rPr lang="en-US" altLang="zh-CN" sz="2400" b="1" dirty="0">
                <a:solidFill>
                  <a:srgbClr val="993300"/>
                </a:solidFill>
                <a:ea typeface="宋体" pitchFamily="2" charset="-122"/>
              </a:rPr>
              <a:t>(</a:t>
            </a:r>
            <a:r>
              <a:rPr lang="zh-CN" altLang="en-US" sz="2400" b="1" dirty="0">
                <a:solidFill>
                  <a:srgbClr val="993300"/>
                </a:solidFill>
              </a:rPr>
              <a:t>抢占</a:t>
            </a:r>
            <a:r>
              <a:rPr lang="en-US" altLang="zh-CN" sz="2400" b="1" dirty="0">
                <a:solidFill>
                  <a:srgbClr val="993300"/>
                </a:solidFill>
                <a:ea typeface="宋体" pitchFamily="2" charset="-122"/>
              </a:rPr>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a:extLst>
              <a:ext uri="{FF2B5EF4-FFF2-40B4-BE49-F238E27FC236}">
                <a16:creationId xmlns:a16="http://schemas.microsoft.com/office/drawing/2014/main" id="{4D59D635-40DB-4181-BA9E-36E3809C0F54}"/>
              </a:ext>
            </a:extLst>
          </p:cNvPr>
          <p:cNvSpPr>
            <a:spLocks noGrp="1"/>
          </p:cNvSpPr>
          <p:nvPr>
            <p:ph type="title"/>
          </p:nvPr>
        </p:nvSpPr>
        <p:spPr>
          <a:xfrm>
            <a:off x="1981200" y="144071"/>
            <a:ext cx="8229600" cy="576262"/>
          </a:xfrm>
        </p:spPr>
        <p:txBody>
          <a:bodyPr/>
          <a:lstStyle/>
          <a:p>
            <a:r>
              <a:rPr lang="en-US" altLang="en-US" dirty="0"/>
              <a:t>Queueing Models</a:t>
            </a:r>
          </a:p>
        </p:txBody>
      </p:sp>
      <p:sp>
        <p:nvSpPr>
          <p:cNvPr id="134146" name="Content Placeholder 2">
            <a:extLst>
              <a:ext uri="{FF2B5EF4-FFF2-40B4-BE49-F238E27FC236}">
                <a16:creationId xmlns:a16="http://schemas.microsoft.com/office/drawing/2014/main" id="{51085166-B3B1-42A3-B00E-DD980BA90BA0}"/>
              </a:ext>
            </a:extLst>
          </p:cNvPr>
          <p:cNvSpPr>
            <a:spLocks noGrp="1"/>
          </p:cNvSpPr>
          <p:nvPr>
            <p:ph idx="1"/>
          </p:nvPr>
        </p:nvSpPr>
        <p:spPr>
          <a:xfrm>
            <a:off x="1472184" y="1050609"/>
            <a:ext cx="9884664" cy="4517072"/>
          </a:xfrm>
        </p:spPr>
        <p:txBody>
          <a:bodyPr/>
          <a:lstStyle/>
          <a:p>
            <a:r>
              <a:rPr lang="en-US" altLang="en-US" sz="2400" dirty="0"/>
              <a:t>Describes the arrival of processes, and CPU and I/O bursts probabilistically</a:t>
            </a:r>
          </a:p>
          <a:p>
            <a:pPr lvl="1"/>
            <a:r>
              <a:rPr lang="en-US" altLang="en-US" sz="2400" dirty="0"/>
              <a:t>Commonly exponential, and described by mean</a:t>
            </a:r>
          </a:p>
          <a:p>
            <a:pPr lvl="1"/>
            <a:r>
              <a:rPr lang="en-US" altLang="en-US" sz="2400" dirty="0"/>
              <a:t>Computes average throughput, utilization, waiting time, etc.</a:t>
            </a:r>
          </a:p>
          <a:p>
            <a:r>
              <a:rPr lang="en-US" altLang="en-US" sz="2400" dirty="0"/>
              <a:t>Computer system described as network of servers, each with queue of waiting processes</a:t>
            </a:r>
          </a:p>
          <a:p>
            <a:pPr lvl="1"/>
            <a:r>
              <a:rPr lang="en-US" altLang="en-US" sz="2400" dirty="0"/>
              <a:t>Knowing arrival rates and service rates</a:t>
            </a:r>
          </a:p>
          <a:p>
            <a:pPr lvl="1"/>
            <a:r>
              <a:rPr lang="en-US" altLang="en-US" sz="2400" dirty="0"/>
              <a:t>Computes utilization, average queue length, average wait time, etc.</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a:extLst>
              <a:ext uri="{FF2B5EF4-FFF2-40B4-BE49-F238E27FC236}">
                <a16:creationId xmlns:a16="http://schemas.microsoft.com/office/drawing/2014/main" id="{88836614-251E-456A-8F63-CF63948BE84F}"/>
              </a:ext>
            </a:extLst>
          </p:cNvPr>
          <p:cNvSpPr>
            <a:spLocks noGrp="1"/>
          </p:cNvSpPr>
          <p:nvPr>
            <p:ph type="title"/>
          </p:nvPr>
        </p:nvSpPr>
        <p:spPr>
          <a:xfrm>
            <a:off x="1981200" y="113591"/>
            <a:ext cx="8229600" cy="576262"/>
          </a:xfrm>
        </p:spPr>
        <p:txBody>
          <a:bodyPr/>
          <a:lstStyle/>
          <a:p>
            <a:r>
              <a:rPr lang="en-US" altLang="en-US"/>
              <a:t>Little</a:t>
            </a:r>
            <a:r>
              <a:rPr lang="en-US" altLang="en-US">
                <a:latin typeface="+mj-lt"/>
                <a:ea typeface="+mj-ea"/>
                <a:cs typeface="Arial" panose="020B0604020202020204" pitchFamily="34" charset="0"/>
              </a:rPr>
              <a:t>’</a:t>
            </a:r>
            <a:r>
              <a:rPr lang="en-US" altLang="ja-JP"/>
              <a:t>s </a:t>
            </a:r>
            <a:r>
              <a:rPr lang="en-US" altLang="ja-JP" dirty="0"/>
              <a:t>Formula</a:t>
            </a:r>
            <a:endParaRPr lang="en-US" altLang="en-US" dirty="0"/>
          </a:p>
        </p:txBody>
      </p:sp>
      <p:sp>
        <p:nvSpPr>
          <p:cNvPr id="135170" name="Content Placeholder 2">
            <a:extLst>
              <a:ext uri="{FF2B5EF4-FFF2-40B4-BE49-F238E27FC236}">
                <a16:creationId xmlns:a16="http://schemas.microsoft.com/office/drawing/2014/main" id="{0FB86F5A-AC04-4507-85EB-409F60BB9661}"/>
              </a:ext>
            </a:extLst>
          </p:cNvPr>
          <p:cNvSpPr>
            <a:spLocks noGrp="1"/>
          </p:cNvSpPr>
          <p:nvPr>
            <p:ph idx="1"/>
          </p:nvPr>
        </p:nvSpPr>
        <p:spPr>
          <a:xfrm>
            <a:off x="1005840" y="1089152"/>
            <a:ext cx="10332720" cy="4551680"/>
          </a:xfrm>
        </p:spPr>
        <p:txBody>
          <a:bodyPr/>
          <a:lstStyle/>
          <a:p>
            <a:r>
              <a:rPr lang="en-US" altLang="en-US" sz="2400" i="1" dirty="0"/>
              <a:t>n</a:t>
            </a:r>
            <a:r>
              <a:rPr lang="en-US" altLang="en-US" sz="2400" dirty="0"/>
              <a:t> = average queue length</a:t>
            </a:r>
          </a:p>
          <a:p>
            <a:r>
              <a:rPr lang="en-US" altLang="en-US" sz="2400" i="1" dirty="0"/>
              <a:t>W</a:t>
            </a:r>
            <a:r>
              <a:rPr lang="en-US" altLang="en-US" sz="2400" dirty="0"/>
              <a:t> = average waiting time in queue</a:t>
            </a:r>
          </a:p>
          <a:p>
            <a:r>
              <a:rPr lang="en-US" altLang="en-US" sz="2400" i="1" dirty="0"/>
              <a:t>λ</a:t>
            </a:r>
            <a:r>
              <a:rPr lang="en-US" altLang="en-US" sz="2400" dirty="0"/>
              <a:t> = average arrival rate into queue</a:t>
            </a:r>
          </a:p>
          <a:p>
            <a:r>
              <a:rPr lang="en-US" altLang="en-US" sz="2400"/>
              <a:t>Little</a:t>
            </a:r>
            <a:r>
              <a:rPr lang="en-US" altLang="en-US" sz="2400">
                <a:latin typeface="Arial" panose="020B0604020202020204" pitchFamily="34" charset="0"/>
                <a:cs typeface="Arial" panose="020B0604020202020204" pitchFamily="34" charset="0"/>
              </a:rPr>
              <a:t>’</a:t>
            </a:r>
            <a:r>
              <a:rPr lang="en-US" altLang="ja-JP" sz="2400"/>
              <a:t>s </a:t>
            </a:r>
            <a:r>
              <a:rPr lang="en-US" altLang="ja-JP" sz="2400" dirty="0"/>
              <a:t>law – in steady state, processes leaving queue must equal processes arriving, thus:</a:t>
            </a:r>
            <a:br>
              <a:rPr lang="en-US" altLang="ja-JP" sz="2400" dirty="0"/>
            </a:br>
            <a:r>
              <a:rPr lang="en-US" altLang="ja-JP" sz="2400" dirty="0"/>
              <a:t>      </a:t>
            </a:r>
            <a:r>
              <a:rPr lang="en-US" altLang="ja-JP" sz="2400" i="1" dirty="0"/>
              <a:t>n </a:t>
            </a:r>
            <a:r>
              <a:rPr lang="en-US" altLang="ja-JP" sz="2400" dirty="0"/>
              <a:t>= </a:t>
            </a:r>
            <a:r>
              <a:rPr lang="en-US" altLang="ja-JP" sz="2400" i="1" dirty="0"/>
              <a:t>λ </a:t>
            </a:r>
            <a:r>
              <a:rPr lang="en-US" altLang="ja-JP" sz="2400" dirty="0"/>
              <a:t>x</a:t>
            </a:r>
            <a:r>
              <a:rPr lang="en-US" altLang="ja-JP" sz="2400" i="1" dirty="0"/>
              <a:t> W</a:t>
            </a:r>
          </a:p>
          <a:p>
            <a:pPr lvl="1"/>
            <a:r>
              <a:rPr lang="en-US" altLang="en-US" sz="2400" dirty="0"/>
              <a:t>Valid for any scheduling algorithm and arrival distribution</a:t>
            </a:r>
          </a:p>
          <a:p>
            <a:r>
              <a:rPr lang="en-US" altLang="en-US" sz="2400" dirty="0"/>
              <a:t>For example, if on average 7 processes arrive per second, and normally 14 processes in queue, then average wait time per process = 2 seconds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a:extLst>
              <a:ext uri="{FF2B5EF4-FFF2-40B4-BE49-F238E27FC236}">
                <a16:creationId xmlns:a16="http://schemas.microsoft.com/office/drawing/2014/main" id="{3F4B6F1F-014D-4B12-B2C5-CED652555A6A}"/>
              </a:ext>
            </a:extLst>
          </p:cNvPr>
          <p:cNvSpPr>
            <a:spLocks noGrp="1"/>
          </p:cNvSpPr>
          <p:nvPr>
            <p:ph type="title"/>
          </p:nvPr>
        </p:nvSpPr>
        <p:spPr>
          <a:xfrm>
            <a:off x="1981200" y="122922"/>
            <a:ext cx="8229600" cy="576262"/>
          </a:xfrm>
        </p:spPr>
        <p:txBody>
          <a:bodyPr/>
          <a:lstStyle/>
          <a:p>
            <a:r>
              <a:rPr lang="en-US" altLang="en-US" dirty="0"/>
              <a:t>Simulations</a:t>
            </a:r>
          </a:p>
        </p:txBody>
      </p:sp>
      <p:sp>
        <p:nvSpPr>
          <p:cNvPr id="136194" name="Content Placeholder 2">
            <a:extLst>
              <a:ext uri="{FF2B5EF4-FFF2-40B4-BE49-F238E27FC236}">
                <a16:creationId xmlns:a16="http://schemas.microsoft.com/office/drawing/2014/main" id="{31DCE5BD-01E8-435B-870B-5EBAC0600C01}"/>
              </a:ext>
            </a:extLst>
          </p:cNvPr>
          <p:cNvSpPr>
            <a:spLocks noGrp="1"/>
          </p:cNvSpPr>
          <p:nvPr>
            <p:ph idx="1"/>
          </p:nvPr>
        </p:nvSpPr>
        <p:spPr>
          <a:xfrm>
            <a:off x="1106424" y="1060769"/>
            <a:ext cx="10204704" cy="4530725"/>
          </a:xfrm>
        </p:spPr>
        <p:txBody>
          <a:bodyPr/>
          <a:lstStyle/>
          <a:p>
            <a:r>
              <a:rPr lang="en-US" altLang="en-US" sz="2400" dirty="0"/>
              <a:t>Queueing models limited</a:t>
            </a:r>
          </a:p>
          <a:p>
            <a:r>
              <a:rPr lang="en-US" altLang="en-US" sz="2400" b="1" dirty="0">
                <a:solidFill>
                  <a:srgbClr val="006699"/>
                </a:solidFill>
                <a:latin typeface="+mj-lt"/>
              </a:rPr>
              <a:t>Simulations</a:t>
            </a:r>
            <a:r>
              <a:rPr lang="en-US" altLang="en-US" sz="2400" b="1" dirty="0"/>
              <a:t> </a:t>
            </a:r>
            <a:r>
              <a:rPr lang="en-US" altLang="en-US" sz="2400" dirty="0"/>
              <a:t>more accurate</a:t>
            </a:r>
          </a:p>
          <a:p>
            <a:pPr lvl="1"/>
            <a:r>
              <a:rPr lang="en-US" altLang="en-US" sz="2400" dirty="0"/>
              <a:t>Programmed model of computer system</a:t>
            </a:r>
          </a:p>
          <a:p>
            <a:pPr lvl="1"/>
            <a:r>
              <a:rPr lang="en-US" altLang="en-US" sz="2400" dirty="0"/>
              <a:t>Clock is a variable</a:t>
            </a:r>
          </a:p>
          <a:p>
            <a:pPr lvl="1"/>
            <a:r>
              <a:rPr lang="en-US" altLang="en-US" sz="2400" dirty="0"/>
              <a:t>Gather statistics  indicating algorithm performance</a:t>
            </a:r>
          </a:p>
          <a:p>
            <a:pPr lvl="1"/>
            <a:r>
              <a:rPr lang="en-US" altLang="en-US" sz="2400" dirty="0"/>
              <a:t>Data to drive simulation gathered via</a:t>
            </a:r>
          </a:p>
          <a:p>
            <a:pPr lvl="2"/>
            <a:r>
              <a:rPr lang="en-US" altLang="en-US" sz="2400" dirty="0"/>
              <a:t>Random number generator according to probabilities</a:t>
            </a:r>
          </a:p>
          <a:p>
            <a:pPr lvl="2"/>
            <a:r>
              <a:rPr lang="en-US" altLang="en-US" sz="2400" dirty="0"/>
              <a:t>Distributions defined mathematically or empirically</a:t>
            </a:r>
          </a:p>
          <a:p>
            <a:pPr lvl="2"/>
            <a:r>
              <a:rPr lang="en-US" altLang="en-US" sz="2400" dirty="0"/>
              <a:t>Trace tapes record sequences of real events in real systems</a:t>
            </a:r>
          </a:p>
          <a:p>
            <a:pPr lvl="2"/>
            <a:endParaRPr lang="en-US" altLang="en-US" sz="2400" dirty="0"/>
          </a:p>
          <a:p>
            <a:pPr lvl="1"/>
            <a:endParaRPr lang="en-US" altLang="en-US"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a:extLst>
              <a:ext uri="{FF2B5EF4-FFF2-40B4-BE49-F238E27FC236}">
                <a16:creationId xmlns:a16="http://schemas.microsoft.com/office/drawing/2014/main" id="{E376DC34-4892-46A6-9D5E-C8B743E88B4A}"/>
              </a:ext>
            </a:extLst>
          </p:cNvPr>
          <p:cNvSpPr>
            <a:spLocks noGrp="1" noChangeArrowheads="1"/>
          </p:cNvSpPr>
          <p:nvPr>
            <p:ph type="title"/>
          </p:nvPr>
        </p:nvSpPr>
        <p:spPr>
          <a:xfrm>
            <a:off x="1640910" y="127826"/>
            <a:ext cx="9707671" cy="576262"/>
          </a:xfrm>
        </p:spPr>
        <p:txBody>
          <a:bodyPr/>
          <a:lstStyle/>
          <a:p>
            <a:pPr eaLnBrk="1" hangingPunct="1"/>
            <a:r>
              <a:rPr lang="en-US" altLang="en-US" dirty="0"/>
              <a:t>Evaluation of CPU Schedulers by Simulation</a:t>
            </a:r>
          </a:p>
        </p:txBody>
      </p:sp>
      <p:pic>
        <p:nvPicPr>
          <p:cNvPr id="137218" name="Picture 1">
            <a:extLst>
              <a:ext uri="{FF2B5EF4-FFF2-40B4-BE49-F238E27FC236}">
                <a16:creationId xmlns:a16="http://schemas.microsoft.com/office/drawing/2014/main" id="{AD0A361C-0911-4B85-9766-5E4140F2E0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92347" y="1150939"/>
            <a:ext cx="8027879" cy="5002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itle 1">
            <a:extLst>
              <a:ext uri="{FF2B5EF4-FFF2-40B4-BE49-F238E27FC236}">
                <a16:creationId xmlns:a16="http://schemas.microsoft.com/office/drawing/2014/main" id="{2B258A3D-0DCD-4490-A722-4FB661159D96}"/>
              </a:ext>
            </a:extLst>
          </p:cNvPr>
          <p:cNvSpPr>
            <a:spLocks noGrp="1"/>
          </p:cNvSpPr>
          <p:nvPr>
            <p:ph type="title" idx="4294967295"/>
          </p:nvPr>
        </p:nvSpPr>
        <p:spPr>
          <a:xfrm>
            <a:off x="2928938" y="124637"/>
            <a:ext cx="6824662" cy="576262"/>
          </a:xfrm>
        </p:spPr>
        <p:txBody>
          <a:bodyPr/>
          <a:lstStyle/>
          <a:p>
            <a:r>
              <a:rPr lang="en-US" altLang="en-US" dirty="0"/>
              <a:t>Implementation</a:t>
            </a:r>
          </a:p>
        </p:txBody>
      </p:sp>
      <p:sp>
        <p:nvSpPr>
          <p:cNvPr id="139266" name="Content Placeholder 2">
            <a:extLst>
              <a:ext uri="{FF2B5EF4-FFF2-40B4-BE49-F238E27FC236}">
                <a16:creationId xmlns:a16="http://schemas.microsoft.com/office/drawing/2014/main" id="{3D12B624-FA4C-4339-BD1B-8776B542F48E}"/>
              </a:ext>
            </a:extLst>
          </p:cNvPr>
          <p:cNvSpPr txBox="1">
            <a:spLocks/>
          </p:cNvSpPr>
          <p:nvPr/>
        </p:nvSpPr>
        <p:spPr bwMode="auto">
          <a:xfrm>
            <a:off x="1828800" y="1055689"/>
            <a:ext cx="9372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lstStyle>
            <a:lvl1pPr marL="488950" indent="-488950" defTabSz="1304925">
              <a:defRPr>
                <a:solidFill>
                  <a:schemeClr val="tx1"/>
                </a:solidFill>
                <a:latin typeface="Verdana" panose="020B0604030504040204" pitchFamily="34" charset="0"/>
                <a:ea typeface="MS PGothic" panose="020B0600070205080204" pitchFamily="34" charset="-128"/>
              </a:defRPr>
            </a:lvl1pPr>
            <a:lvl2pPr marL="1141413" indent="-488950" defTabSz="1304925">
              <a:defRPr>
                <a:solidFill>
                  <a:schemeClr val="tx1"/>
                </a:solidFill>
                <a:latin typeface="Verdana" panose="020B0604030504040204" pitchFamily="34" charset="0"/>
                <a:ea typeface="MS PGothic" panose="020B0600070205080204" pitchFamily="34" charset="-128"/>
              </a:defRPr>
            </a:lvl2pPr>
            <a:lvl3pPr marL="1550988" indent="-325438" defTabSz="1304925">
              <a:defRPr>
                <a:solidFill>
                  <a:schemeClr val="tx1"/>
                </a:solidFill>
                <a:latin typeface="Verdana" panose="020B0604030504040204" pitchFamily="34" charset="0"/>
                <a:ea typeface="MS PGothic" panose="020B0600070205080204" pitchFamily="34" charset="-128"/>
              </a:defRPr>
            </a:lvl3pPr>
            <a:lvl4pPr marL="1600200" indent="-228600" defTabSz="1304925">
              <a:defRPr>
                <a:solidFill>
                  <a:schemeClr val="tx1"/>
                </a:solidFill>
                <a:latin typeface="Verdana" panose="020B0604030504040204" pitchFamily="34" charset="0"/>
                <a:ea typeface="MS PGothic" panose="020B0600070205080204" pitchFamily="34" charset="-128"/>
              </a:defRPr>
            </a:lvl4pPr>
            <a:lvl5pPr marL="2057400" indent="-228600" defTabSz="1304925">
              <a:defRPr>
                <a:solidFill>
                  <a:schemeClr val="tx1"/>
                </a:solidFill>
                <a:latin typeface="Verdana" panose="020B0604030504040204" pitchFamily="34" charset="0"/>
                <a:ea typeface="MS PGothic" panose="020B0600070205080204" pitchFamily="34" charset="-128"/>
              </a:defRPr>
            </a:lvl5pPr>
            <a:lvl6pPr marL="2514600" indent="-228600" defTabSz="1304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1304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1304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1304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35000"/>
              </a:spcBef>
              <a:buClr>
                <a:srgbClr val="993300"/>
              </a:buClr>
              <a:buSzPct val="110000"/>
              <a:buFont typeface="Wingdings" panose="05000000000000000000" pitchFamily="2" charset="2"/>
              <a:buChar char="§"/>
            </a:pPr>
            <a:r>
              <a:rPr kumimoji="1" lang="en-US" altLang="en-US" sz="2400" dirty="0">
                <a:latin typeface="Helvetica" panose="020B0604020202020204" pitchFamily="34" charset="0"/>
              </a:rPr>
              <a:t>Even simulations have limited accuracy</a:t>
            </a:r>
          </a:p>
          <a:p>
            <a:pPr>
              <a:spcBef>
                <a:spcPct val="35000"/>
              </a:spcBef>
              <a:buClr>
                <a:srgbClr val="993300"/>
              </a:buClr>
              <a:buSzPct val="110000"/>
              <a:buFont typeface="Wingdings" panose="05000000000000000000" pitchFamily="2" charset="2"/>
              <a:buChar char="§"/>
            </a:pPr>
            <a:r>
              <a:rPr kumimoji="1" lang="en-US" altLang="en-US" sz="2400" dirty="0">
                <a:latin typeface="Helvetica" panose="020B0604020202020204" pitchFamily="34" charset="0"/>
              </a:rPr>
              <a:t>Just implement new scheduler and test in real systems</a:t>
            </a:r>
          </a:p>
          <a:p>
            <a:pPr lvl="1">
              <a:spcBef>
                <a:spcPct val="35000"/>
              </a:spcBef>
              <a:buClr>
                <a:srgbClr val="993300"/>
              </a:buClr>
              <a:buSzPct val="110000"/>
              <a:buFont typeface="Arial" panose="020B0604020202020204" pitchFamily="34" charset="0"/>
              <a:buChar char="•"/>
            </a:pPr>
            <a:r>
              <a:rPr kumimoji="1" lang="en-US" altLang="en-US" sz="2400" dirty="0">
                <a:latin typeface="Helvetica" panose="020B0604020202020204" pitchFamily="34" charset="0"/>
              </a:rPr>
              <a:t>High cost, high risk</a:t>
            </a:r>
          </a:p>
          <a:p>
            <a:pPr lvl="1">
              <a:spcBef>
                <a:spcPct val="35000"/>
              </a:spcBef>
              <a:buClr>
                <a:srgbClr val="993300"/>
              </a:buClr>
              <a:buSzPct val="110000"/>
              <a:buFont typeface="Arial" panose="020B0604020202020204" pitchFamily="34" charset="0"/>
              <a:buChar char="•"/>
            </a:pPr>
            <a:r>
              <a:rPr kumimoji="1" lang="en-US" altLang="en-US" sz="2400" dirty="0">
                <a:latin typeface="Helvetica" panose="020B0604020202020204" pitchFamily="34" charset="0"/>
              </a:rPr>
              <a:t>Environments vary</a:t>
            </a:r>
          </a:p>
          <a:p>
            <a:pPr>
              <a:spcBef>
                <a:spcPct val="35000"/>
              </a:spcBef>
              <a:buClr>
                <a:srgbClr val="993300"/>
              </a:buClr>
              <a:buSzPct val="110000"/>
              <a:buFont typeface="Wingdings" panose="05000000000000000000" pitchFamily="2" charset="2"/>
              <a:buChar char="§"/>
            </a:pPr>
            <a:r>
              <a:rPr kumimoji="1" lang="en-US" altLang="en-US" sz="2400" dirty="0">
                <a:latin typeface="Helvetica" panose="020B0604020202020204" pitchFamily="34" charset="0"/>
              </a:rPr>
              <a:t>Most flexible schedulers can be modified per-site or per-system</a:t>
            </a:r>
          </a:p>
          <a:p>
            <a:pPr>
              <a:spcBef>
                <a:spcPct val="35000"/>
              </a:spcBef>
              <a:buClr>
                <a:srgbClr val="993300"/>
              </a:buClr>
              <a:buSzPct val="110000"/>
              <a:buFont typeface="Wingdings" panose="05000000000000000000" pitchFamily="2" charset="2"/>
              <a:buChar char="§"/>
            </a:pPr>
            <a:r>
              <a:rPr kumimoji="1" lang="en-US" altLang="en-US" sz="2400" dirty="0">
                <a:latin typeface="Helvetica" panose="020B0604020202020204" pitchFamily="34" charset="0"/>
              </a:rPr>
              <a:t>Or APIs to modify priorities</a:t>
            </a:r>
          </a:p>
          <a:p>
            <a:pPr>
              <a:spcBef>
                <a:spcPct val="35000"/>
              </a:spcBef>
              <a:buClr>
                <a:srgbClr val="993300"/>
              </a:buClr>
              <a:buSzPct val="110000"/>
              <a:buFont typeface="Wingdings" panose="05000000000000000000" pitchFamily="2" charset="2"/>
              <a:buChar char="§"/>
            </a:pPr>
            <a:r>
              <a:rPr kumimoji="1" lang="en-US" altLang="en-US" sz="2400" dirty="0">
                <a:latin typeface="Helvetica" panose="020B0604020202020204" pitchFamily="34" charset="0"/>
              </a:rPr>
              <a:t>But again environments vary</a:t>
            </a:r>
          </a:p>
          <a:p>
            <a:pPr>
              <a:spcBef>
                <a:spcPct val="35000"/>
              </a:spcBef>
              <a:buClr>
                <a:srgbClr val="993300"/>
              </a:buClr>
              <a:buSzPct val="90000"/>
              <a:buFont typeface="Monotype Sorts" pitchFamily="-84" charset="2"/>
              <a:buChar char="n"/>
            </a:pPr>
            <a:endParaRPr kumimoji="1" lang="en-US" altLang="en-US" sz="2400" dirty="0">
              <a:latin typeface="Helvetica" panose="020B0604020202020204" pitchFamily="34" charset="0"/>
            </a:endParaRPr>
          </a:p>
          <a:p>
            <a:pPr lvl="2">
              <a:spcBef>
                <a:spcPct val="35000"/>
              </a:spcBef>
              <a:buClr>
                <a:srgbClr val="009900"/>
              </a:buClr>
              <a:buSzPct val="75000"/>
              <a:buFont typeface="Webdings" panose="05030102010509060703" pitchFamily="18" charset="2"/>
              <a:buChar char="4"/>
            </a:pPr>
            <a:endParaRPr kumimoji="1" lang="en-US" altLang="en-US" sz="2400" dirty="0">
              <a:latin typeface="Helvetica" panose="020B0604020202020204" pitchFamily="34" charset="0"/>
            </a:endParaRPr>
          </a:p>
          <a:p>
            <a:pPr lvl="1">
              <a:spcBef>
                <a:spcPct val="35000"/>
              </a:spcBef>
              <a:buClr>
                <a:srgbClr val="CC6600"/>
              </a:buClr>
              <a:buSzPct val="80000"/>
              <a:buFont typeface="Monotype Sorts" pitchFamily="-84" charset="2"/>
              <a:buChar char="l"/>
            </a:pPr>
            <a:endParaRPr kumimoji="1" lang="en-US" altLang="en-US" sz="2400" dirty="0">
              <a:latin typeface="Helvetica"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EEA1524-56E6-46E8-B625-21969EC40B3F}"/>
              </a:ext>
            </a:extLst>
          </p:cNvPr>
          <p:cNvSpPr>
            <a:spLocks noGrp="1"/>
          </p:cNvSpPr>
          <p:nvPr>
            <p:ph type="title"/>
          </p:nvPr>
        </p:nvSpPr>
        <p:spPr/>
        <p:txBody>
          <a:bodyPr/>
          <a:lstStyle/>
          <a:p>
            <a:r>
              <a:rPr lang="en-US" altLang="zh-CN"/>
              <a:t>Summary 1/6</a:t>
            </a:r>
            <a:endParaRPr lang="zh-CN" altLang="en-US" dirty="0"/>
          </a:p>
        </p:txBody>
      </p:sp>
      <p:sp>
        <p:nvSpPr>
          <p:cNvPr id="4" name="内容占位符 3">
            <a:extLst>
              <a:ext uri="{FF2B5EF4-FFF2-40B4-BE49-F238E27FC236}">
                <a16:creationId xmlns:a16="http://schemas.microsoft.com/office/drawing/2014/main" id="{8B828053-8DD8-4DFD-B12F-20E8995C6681}"/>
              </a:ext>
            </a:extLst>
          </p:cNvPr>
          <p:cNvSpPr>
            <a:spLocks noGrp="1"/>
          </p:cNvSpPr>
          <p:nvPr>
            <p:ph idx="1"/>
          </p:nvPr>
        </p:nvSpPr>
        <p:spPr/>
        <p:txBody>
          <a:bodyPr/>
          <a:lstStyle/>
          <a:p>
            <a:r>
              <a:rPr lang="en-US" altLang="zh-CN" sz="2400" dirty="0"/>
              <a:t>CPU scheduling is the task of selecting a waiting process from the ready queue and allocating the CPU to it. The CPU is allocated to the selected process by the dispatcher.</a:t>
            </a:r>
          </a:p>
          <a:p>
            <a:r>
              <a:rPr lang="en-US" altLang="zh-CN" sz="2400" dirty="0"/>
              <a:t>Scheduling algorithms may be either preemptive (where the CPU can be taken away from a process) or nonpreemptive (where a process must voluntarily relinquish control of the CPU). Almost all modern operating systems are preemptive.</a:t>
            </a:r>
          </a:p>
          <a:p>
            <a:r>
              <a:rPr lang="en-US" altLang="zh-CN" sz="2400" dirty="0"/>
              <a:t>Scheduling algorithms can be evaluated according to the following five criteria: (1) CPU utilization, (2) throughput, (3) turnaround time, (4)waiting time, and (5) response time.</a:t>
            </a:r>
            <a:endParaRPr lang="zh-CN" altLang="en-US" sz="2400" dirty="0"/>
          </a:p>
        </p:txBody>
      </p:sp>
    </p:spTree>
    <p:extLst>
      <p:ext uri="{BB962C8B-B14F-4D97-AF65-F5344CB8AC3E}">
        <p14:creationId xmlns:p14="http://schemas.microsoft.com/office/powerpoint/2010/main" val="22421674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EEA1524-56E6-46E8-B625-21969EC40B3F}"/>
              </a:ext>
            </a:extLst>
          </p:cNvPr>
          <p:cNvSpPr>
            <a:spLocks noGrp="1"/>
          </p:cNvSpPr>
          <p:nvPr>
            <p:ph type="title"/>
          </p:nvPr>
        </p:nvSpPr>
        <p:spPr/>
        <p:txBody>
          <a:bodyPr/>
          <a:lstStyle/>
          <a:p>
            <a:r>
              <a:rPr lang="en-US" altLang="zh-CN"/>
              <a:t>Summary 2/6</a:t>
            </a:r>
            <a:endParaRPr lang="zh-CN" altLang="en-US" dirty="0"/>
          </a:p>
        </p:txBody>
      </p:sp>
      <p:sp>
        <p:nvSpPr>
          <p:cNvPr id="4" name="内容占位符 3">
            <a:extLst>
              <a:ext uri="{FF2B5EF4-FFF2-40B4-BE49-F238E27FC236}">
                <a16:creationId xmlns:a16="http://schemas.microsoft.com/office/drawing/2014/main" id="{8B828053-8DD8-4DFD-B12F-20E8995C6681}"/>
              </a:ext>
            </a:extLst>
          </p:cNvPr>
          <p:cNvSpPr>
            <a:spLocks noGrp="1"/>
          </p:cNvSpPr>
          <p:nvPr>
            <p:ph idx="1"/>
          </p:nvPr>
        </p:nvSpPr>
        <p:spPr/>
        <p:txBody>
          <a:bodyPr/>
          <a:lstStyle/>
          <a:p>
            <a:r>
              <a:rPr lang="en-US" altLang="zh-CN" sz="2800" dirty="0"/>
              <a:t>First-come, first-served (FCFS) scheduling is the simplest scheduling algorithm, but it can cause short processes to wait for very long processes.</a:t>
            </a:r>
          </a:p>
          <a:p>
            <a:r>
              <a:rPr lang="en-US" altLang="zh-CN" sz="2800" dirty="0"/>
              <a:t>Shortest-job-first (SJF) scheduling is provably optimal, providing the shortest average waiting time. Implementing SJF scheduling is difficult, however, because predicting the length of the next CPU burst is difficult. The SJF algorithm can be either preemptive or nonpreemptive,</a:t>
            </a:r>
            <a:r>
              <a:rPr lang="zh-CN" altLang="en-US" sz="2800" dirty="0"/>
              <a:t> </a:t>
            </a:r>
            <a:r>
              <a:rPr lang="en-US" altLang="zh-CN" sz="2800" dirty="0"/>
              <a:t>preemptive SJF scheduling is sometimes called shortest-remaining-time-firs scheduling.</a:t>
            </a:r>
          </a:p>
        </p:txBody>
      </p:sp>
    </p:spTree>
    <p:extLst>
      <p:ext uri="{BB962C8B-B14F-4D97-AF65-F5344CB8AC3E}">
        <p14:creationId xmlns:p14="http://schemas.microsoft.com/office/powerpoint/2010/main" val="6284250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EEA1524-56E6-46E8-B625-21969EC40B3F}"/>
              </a:ext>
            </a:extLst>
          </p:cNvPr>
          <p:cNvSpPr>
            <a:spLocks noGrp="1"/>
          </p:cNvSpPr>
          <p:nvPr>
            <p:ph type="title"/>
          </p:nvPr>
        </p:nvSpPr>
        <p:spPr/>
        <p:txBody>
          <a:bodyPr/>
          <a:lstStyle/>
          <a:p>
            <a:r>
              <a:rPr lang="en-US" altLang="zh-CN"/>
              <a:t>Summary 3/6</a:t>
            </a:r>
            <a:endParaRPr lang="zh-CN" altLang="en-US" dirty="0"/>
          </a:p>
        </p:txBody>
      </p:sp>
      <p:sp>
        <p:nvSpPr>
          <p:cNvPr id="4" name="内容占位符 3">
            <a:extLst>
              <a:ext uri="{FF2B5EF4-FFF2-40B4-BE49-F238E27FC236}">
                <a16:creationId xmlns:a16="http://schemas.microsoft.com/office/drawing/2014/main" id="{8B828053-8DD8-4DFD-B12F-20E8995C6681}"/>
              </a:ext>
            </a:extLst>
          </p:cNvPr>
          <p:cNvSpPr>
            <a:spLocks noGrp="1"/>
          </p:cNvSpPr>
          <p:nvPr>
            <p:ph idx="1"/>
          </p:nvPr>
        </p:nvSpPr>
        <p:spPr>
          <a:xfrm>
            <a:off x="609600" y="1233488"/>
            <a:ext cx="10972799" cy="5085015"/>
          </a:xfrm>
        </p:spPr>
        <p:txBody>
          <a:bodyPr/>
          <a:lstStyle/>
          <a:p>
            <a:r>
              <a:rPr lang="en-US" altLang="zh-CN" sz="2800"/>
              <a:t>Highest response ratio next (HRRN) scheduling is a non-preemptive discipline, similar to shortest job next (SJN), in which the priority of each job is dependent on its estimated run time, and also the amount of time it has spent waiting. Jobs gain higher priority the longer they wait, which prevents indefinite postponement (process starvation).</a:t>
            </a:r>
          </a:p>
          <a:p>
            <a:r>
              <a:rPr lang="en-US" altLang="zh-CN" sz="2800"/>
              <a:t>Round-robin </a:t>
            </a:r>
            <a:r>
              <a:rPr lang="en-US" altLang="zh-CN" sz="2800" dirty="0"/>
              <a:t>(RR) scheduling allocates the CPU to each process for a time quantum. If the process does not relinquish the CPU before its time quantum expires, the process is preempted, and another process is scheduled to run for a time quantum.</a:t>
            </a:r>
            <a:endParaRPr lang="zh-CN" altLang="en-US" sz="2800" dirty="0"/>
          </a:p>
        </p:txBody>
      </p:sp>
    </p:spTree>
    <p:extLst>
      <p:ext uri="{BB962C8B-B14F-4D97-AF65-F5344CB8AC3E}">
        <p14:creationId xmlns:p14="http://schemas.microsoft.com/office/powerpoint/2010/main" val="21813376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EEA1524-56E6-46E8-B625-21969EC40B3F}"/>
              </a:ext>
            </a:extLst>
          </p:cNvPr>
          <p:cNvSpPr>
            <a:spLocks noGrp="1"/>
          </p:cNvSpPr>
          <p:nvPr>
            <p:ph type="title"/>
          </p:nvPr>
        </p:nvSpPr>
        <p:spPr/>
        <p:txBody>
          <a:bodyPr/>
          <a:lstStyle/>
          <a:p>
            <a:r>
              <a:rPr lang="en-US" altLang="zh-CN"/>
              <a:t>Summary 4/6</a:t>
            </a:r>
            <a:endParaRPr lang="zh-CN" altLang="en-US" dirty="0"/>
          </a:p>
        </p:txBody>
      </p:sp>
      <p:sp>
        <p:nvSpPr>
          <p:cNvPr id="4" name="内容占位符 3">
            <a:extLst>
              <a:ext uri="{FF2B5EF4-FFF2-40B4-BE49-F238E27FC236}">
                <a16:creationId xmlns:a16="http://schemas.microsoft.com/office/drawing/2014/main" id="{8B828053-8DD8-4DFD-B12F-20E8995C6681}"/>
              </a:ext>
            </a:extLst>
          </p:cNvPr>
          <p:cNvSpPr>
            <a:spLocks noGrp="1"/>
          </p:cNvSpPr>
          <p:nvPr>
            <p:ph idx="1"/>
          </p:nvPr>
        </p:nvSpPr>
        <p:spPr/>
        <p:txBody>
          <a:bodyPr/>
          <a:lstStyle/>
          <a:p>
            <a:r>
              <a:rPr lang="en-US" altLang="zh-CN" sz="2400" dirty="0"/>
              <a:t>Priority scheduling assigns each process a priority, and the CPU is allocated to the process with the highest priority. Processes with the same priority can be scheduled in FCFS order or using RR scheduling.</a:t>
            </a:r>
          </a:p>
          <a:p>
            <a:r>
              <a:rPr lang="en-US" altLang="zh-CN" sz="2400" dirty="0"/>
              <a:t>Multilevel queue scheduling partitions processes into several separate queues arranged by priority, and the scheduler executes the processes in the highest-priority queue. Different scheduling algorithms may be used in each queue.</a:t>
            </a:r>
          </a:p>
          <a:p>
            <a:r>
              <a:rPr lang="en-US" altLang="zh-CN" sz="2400" dirty="0"/>
              <a:t>Multilevel feedback queues are similar to multilevel queues, except that a process may migrate between different queues.</a:t>
            </a:r>
            <a:endParaRPr lang="zh-CN" altLang="en-US" sz="2400" dirty="0"/>
          </a:p>
        </p:txBody>
      </p:sp>
    </p:spTree>
    <p:extLst>
      <p:ext uri="{BB962C8B-B14F-4D97-AF65-F5344CB8AC3E}">
        <p14:creationId xmlns:p14="http://schemas.microsoft.com/office/powerpoint/2010/main" val="35341506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EEA1524-56E6-46E8-B625-21969EC40B3F}"/>
              </a:ext>
            </a:extLst>
          </p:cNvPr>
          <p:cNvSpPr>
            <a:spLocks noGrp="1"/>
          </p:cNvSpPr>
          <p:nvPr>
            <p:ph type="title"/>
          </p:nvPr>
        </p:nvSpPr>
        <p:spPr/>
        <p:txBody>
          <a:bodyPr/>
          <a:lstStyle/>
          <a:p>
            <a:r>
              <a:rPr lang="en-US" altLang="zh-CN"/>
              <a:t>Summary 5/6</a:t>
            </a:r>
            <a:endParaRPr lang="zh-CN" altLang="en-US" dirty="0"/>
          </a:p>
        </p:txBody>
      </p:sp>
      <p:sp>
        <p:nvSpPr>
          <p:cNvPr id="4" name="内容占位符 3">
            <a:extLst>
              <a:ext uri="{FF2B5EF4-FFF2-40B4-BE49-F238E27FC236}">
                <a16:creationId xmlns:a16="http://schemas.microsoft.com/office/drawing/2014/main" id="{8B828053-8DD8-4DFD-B12F-20E8995C6681}"/>
              </a:ext>
            </a:extLst>
          </p:cNvPr>
          <p:cNvSpPr>
            <a:spLocks noGrp="1"/>
          </p:cNvSpPr>
          <p:nvPr>
            <p:ph idx="1"/>
          </p:nvPr>
        </p:nvSpPr>
        <p:spPr/>
        <p:txBody>
          <a:bodyPr/>
          <a:lstStyle/>
          <a:p>
            <a:r>
              <a:rPr lang="en-US" altLang="zh-CN" sz="2400" dirty="0"/>
              <a:t>Multicore processors place one or more CPUs on the same physical chip, and each CPU may have more than one hardware thread. From the perspective of the operating system, each hardware thread appears to be a logical CPU.</a:t>
            </a:r>
          </a:p>
          <a:p>
            <a:r>
              <a:rPr lang="en-US" altLang="zh-CN" sz="2400" dirty="0"/>
              <a:t>Load balancing on multicore systems equalizes loads between CPU cores, although migrating threads between cores to balance loads may invalidate cache contents and therefore may increase memory access times.</a:t>
            </a:r>
          </a:p>
          <a:p>
            <a:r>
              <a:rPr lang="en-US" altLang="zh-CN" sz="2400" dirty="0"/>
              <a:t>Soft real-time scheduling gives priority to real-time tasks over non-</a:t>
            </a:r>
            <a:r>
              <a:rPr lang="en-US" altLang="zh-CN" sz="2400" dirty="0" err="1"/>
              <a:t>realtime</a:t>
            </a:r>
            <a:r>
              <a:rPr lang="en-US" altLang="zh-CN" sz="2400" dirty="0"/>
              <a:t> tasks. Hard real-time scheduling provides timing guarantees for </a:t>
            </a:r>
            <a:r>
              <a:rPr lang="en-US" altLang="zh-CN" sz="2400" dirty="0" err="1"/>
              <a:t>realtime</a:t>
            </a:r>
            <a:r>
              <a:rPr lang="en-US" altLang="zh-CN" sz="2400" dirty="0"/>
              <a:t> tasks.</a:t>
            </a:r>
            <a:endParaRPr lang="zh-CN" altLang="en-US" sz="2400" dirty="0"/>
          </a:p>
        </p:txBody>
      </p:sp>
    </p:spTree>
    <p:extLst>
      <p:ext uri="{BB962C8B-B14F-4D97-AF65-F5344CB8AC3E}">
        <p14:creationId xmlns:p14="http://schemas.microsoft.com/office/powerpoint/2010/main" val="2854765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A5A113-DA40-4A60-81FB-B1E83F47FE54}"/>
              </a:ext>
            </a:extLst>
          </p:cNvPr>
          <p:cNvSpPr>
            <a:spLocks noGrp="1"/>
          </p:cNvSpPr>
          <p:nvPr>
            <p:ph type="title"/>
          </p:nvPr>
        </p:nvSpPr>
        <p:spPr/>
        <p:txBody>
          <a:bodyPr/>
          <a:lstStyle/>
          <a:p>
            <a:r>
              <a:rPr lang="en-US" altLang="zh-CN" dirty="0"/>
              <a:t>Preemptive and Nonpreemptive</a:t>
            </a:r>
            <a:endParaRPr lang="zh-CN" altLang="en-US" dirty="0"/>
          </a:p>
        </p:txBody>
      </p:sp>
      <p:sp>
        <p:nvSpPr>
          <p:cNvPr id="3" name="内容占位符 2">
            <a:extLst>
              <a:ext uri="{FF2B5EF4-FFF2-40B4-BE49-F238E27FC236}">
                <a16:creationId xmlns:a16="http://schemas.microsoft.com/office/drawing/2014/main" id="{6B44AE30-B088-4A72-9715-1E2511FD2FA1}"/>
              </a:ext>
            </a:extLst>
          </p:cNvPr>
          <p:cNvSpPr>
            <a:spLocks noGrp="1"/>
          </p:cNvSpPr>
          <p:nvPr>
            <p:ph idx="1"/>
          </p:nvPr>
        </p:nvSpPr>
        <p:spPr/>
        <p:txBody>
          <a:bodyPr/>
          <a:lstStyle/>
          <a:p>
            <a:pPr marL="0" indent="0">
              <a:buNone/>
            </a:pPr>
            <a:r>
              <a:rPr lang="zh-CN" altLang="en-US" sz="3200"/>
              <a:t>   指占用</a:t>
            </a:r>
            <a:r>
              <a:rPr lang="en-US" altLang="zh-CN" sz="3200"/>
              <a:t>CPU</a:t>
            </a:r>
            <a:r>
              <a:rPr lang="zh-CN" altLang="en-US" sz="3200"/>
              <a:t>的方式</a:t>
            </a:r>
          </a:p>
          <a:p>
            <a:r>
              <a:rPr lang="zh-CN" altLang="en-US" sz="3200" b="1">
                <a:solidFill>
                  <a:srgbClr val="0066CC"/>
                </a:solidFill>
              </a:rPr>
              <a:t>可抢占式</a:t>
            </a:r>
            <a:r>
              <a:rPr lang="en-US" altLang="zh-CN" sz="3200" b="1">
                <a:solidFill>
                  <a:srgbClr val="0066CC"/>
                </a:solidFill>
              </a:rPr>
              <a:t>Preemptive</a:t>
            </a:r>
            <a:r>
              <a:rPr lang="zh-CN" altLang="en-US" sz="3200" b="1">
                <a:solidFill>
                  <a:srgbClr val="0066CC"/>
                </a:solidFill>
              </a:rPr>
              <a:t>（可剥夺式）</a:t>
            </a:r>
          </a:p>
          <a:p>
            <a:pPr lvl="1"/>
            <a:r>
              <a:rPr lang="zh-CN" altLang="en-US" sz="3200"/>
              <a:t>当有比正在运行的进程优先级更高的进程就绪时，系统可强行剥夺正在运行进程的</a:t>
            </a:r>
            <a:r>
              <a:rPr lang="en-US" altLang="zh-CN" sz="3200"/>
              <a:t>CPU</a:t>
            </a:r>
            <a:r>
              <a:rPr lang="zh-CN" altLang="en-US" sz="3200"/>
              <a:t>，提供给具有更高优先级的进程使用。现代的主流</a:t>
            </a:r>
            <a:r>
              <a:rPr lang="en-US" altLang="zh-CN" sz="3200"/>
              <a:t>OS</a:t>
            </a:r>
            <a:r>
              <a:rPr lang="zh-CN" altLang="en-US" sz="3200"/>
              <a:t>均为抢占式</a:t>
            </a:r>
          </a:p>
          <a:p>
            <a:r>
              <a:rPr lang="zh-CN" altLang="en-US" sz="3200" b="1">
                <a:solidFill>
                  <a:srgbClr val="0066CC"/>
                </a:solidFill>
              </a:rPr>
              <a:t>不可抢占式</a:t>
            </a:r>
            <a:r>
              <a:rPr lang="en-US" altLang="zh-CN" sz="3200" b="1">
                <a:solidFill>
                  <a:srgbClr val="0066CC"/>
                </a:solidFill>
              </a:rPr>
              <a:t>Non-preemptive</a:t>
            </a:r>
            <a:r>
              <a:rPr lang="zh-CN" altLang="en-US" sz="3200" b="1">
                <a:solidFill>
                  <a:srgbClr val="0066CC"/>
                </a:solidFill>
              </a:rPr>
              <a:t>（不可剥夺式 ）</a:t>
            </a:r>
          </a:p>
          <a:p>
            <a:pPr lvl="1"/>
            <a:r>
              <a:rPr lang="zh-CN" altLang="en-US" sz="3200"/>
              <a:t>某一进程被调度运行后，除非由于它自身的原因不能运行，否则一直运行下去</a:t>
            </a:r>
          </a:p>
        </p:txBody>
      </p:sp>
    </p:spTree>
    <p:extLst>
      <p:ext uri="{BB962C8B-B14F-4D97-AF65-F5344CB8AC3E}">
        <p14:creationId xmlns:p14="http://schemas.microsoft.com/office/powerpoint/2010/main" val="16605613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EEA1524-56E6-46E8-B625-21969EC40B3F}"/>
              </a:ext>
            </a:extLst>
          </p:cNvPr>
          <p:cNvSpPr>
            <a:spLocks noGrp="1"/>
          </p:cNvSpPr>
          <p:nvPr>
            <p:ph type="title"/>
          </p:nvPr>
        </p:nvSpPr>
        <p:spPr/>
        <p:txBody>
          <a:bodyPr/>
          <a:lstStyle/>
          <a:p>
            <a:r>
              <a:rPr lang="en-US" altLang="zh-CN"/>
              <a:t>Summary 6/6</a:t>
            </a:r>
            <a:endParaRPr lang="zh-CN" altLang="en-US" dirty="0"/>
          </a:p>
        </p:txBody>
      </p:sp>
      <p:sp>
        <p:nvSpPr>
          <p:cNvPr id="4" name="内容占位符 3">
            <a:extLst>
              <a:ext uri="{FF2B5EF4-FFF2-40B4-BE49-F238E27FC236}">
                <a16:creationId xmlns:a16="http://schemas.microsoft.com/office/drawing/2014/main" id="{8B828053-8DD8-4DFD-B12F-20E8995C6681}"/>
              </a:ext>
            </a:extLst>
          </p:cNvPr>
          <p:cNvSpPr>
            <a:spLocks noGrp="1"/>
          </p:cNvSpPr>
          <p:nvPr>
            <p:ph idx="1"/>
          </p:nvPr>
        </p:nvSpPr>
        <p:spPr>
          <a:xfrm>
            <a:off x="609600" y="1115507"/>
            <a:ext cx="10972799" cy="5099941"/>
          </a:xfrm>
        </p:spPr>
        <p:txBody>
          <a:bodyPr/>
          <a:lstStyle/>
          <a:p>
            <a:r>
              <a:rPr lang="en-US" altLang="zh-CN" sz="2400" dirty="0"/>
              <a:t>Linux uses the completely fair scheduler (CFS), which assigns a proportion of CPU processing time to each task. The proportion is based on the virtual runtime (</a:t>
            </a:r>
            <a:r>
              <a:rPr lang="en-US" altLang="zh-CN" sz="2400" dirty="0" err="1"/>
              <a:t>vruntime</a:t>
            </a:r>
            <a:r>
              <a:rPr lang="en-US" altLang="zh-CN" sz="2400" dirty="0"/>
              <a:t>) value associated with each task.</a:t>
            </a:r>
          </a:p>
          <a:p>
            <a:r>
              <a:rPr lang="en-US" altLang="zh-CN" sz="2400" dirty="0"/>
              <a:t>Windows scheduling uses a preemptive, 32-level priority scheme to determine the order of thread scheduling.</a:t>
            </a:r>
          </a:p>
          <a:p>
            <a:r>
              <a:rPr lang="en-US" altLang="zh-CN" sz="2400" dirty="0"/>
              <a:t>Solaris identifies six unique scheduling classes that are mapped to a global priority. CPU-intensive threads are generally assigned lower priorities (and longer time </a:t>
            </a:r>
            <a:r>
              <a:rPr lang="en-US" altLang="zh-CN" sz="2400" dirty="0" err="1"/>
              <a:t>quantums</a:t>
            </a:r>
            <a:r>
              <a:rPr lang="en-US" altLang="zh-CN" sz="2400" dirty="0"/>
              <a:t>), and I/O-bound threads are usually assigned higher priorities (with shorter time </a:t>
            </a:r>
            <a:r>
              <a:rPr lang="en-US" altLang="zh-CN" sz="2400" dirty="0" err="1"/>
              <a:t>quantums</a:t>
            </a:r>
            <a:r>
              <a:rPr lang="en-US" altLang="zh-CN" sz="2400" dirty="0"/>
              <a:t>.)</a:t>
            </a:r>
          </a:p>
          <a:p>
            <a:r>
              <a:rPr lang="en-US" altLang="zh-CN" sz="2400" dirty="0"/>
              <a:t>Modeling and simulations can be used to evaluate a CPU scheduling algorithm.</a:t>
            </a:r>
            <a:endParaRPr lang="zh-CN" altLang="en-US" sz="2400" dirty="0"/>
          </a:p>
        </p:txBody>
      </p:sp>
    </p:spTree>
    <p:extLst>
      <p:ext uri="{BB962C8B-B14F-4D97-AF65-F5344CB8AC3E}">
        <p14:creationId xmlns:p14="http://schemas.microsoft.com/office/powerpoint/2010/main" val="25838769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dirty="0"/>
              <a:t>End </a:t>
            </a:r>
            <a:r>
              <a:rPr lang="en-US" altLang="en-US"/>
              <a:t>of </a:t>
            </a:r>
            <a:r>
              <a:rPr lang="en-US" altLang="zh-CN">
                <a:latin typeface="微软雅黑" panose="020B0503020204020204" pitchFamily="34" charset="-122"/>
                <a:ea typeface="微软雅黑" panose="020B0503020204020204" pitchFamily="34" charset="-122"/>
              </a:rPr>
              <a:t>Chapter </a:t>
            </a:r>
            <a:r>
              <a:rPr lang="en-US" altLang="zh-CN" dirty="0">
                <a:latin typeface="微软雅黑" panose="020B0503020204020204" pitchFamily="34" charset="-122"/>
                <a:ea typeface="微软雅黑" panose="020B0503020204020204" pitchFamily="34" charset="-122"/>
              </a:rPr>
              <a:t>5: </a:t>
            </a:r>
            <a:r>
              <a:rPr lang="en-US" altLang="zh-CN" dirty="0"/>
              <a:t> CPU Scheduling</a:t>
            </a:r>
            <a:endParaRPr lang="en-US"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82B03C-EEFD-473B-88F5-98A5C39BDCCC}"/>
              </a:ext>
            </a:extLst>
          </p:cNvPr>
          <p:cNvSpPr>
            <a:spLocks noGrp="1"/>
          </p:cNvSpPr>
          <p:nvPr>
            <p:ph type="title"/>
          </p:nvPr>
        </p:nvSpPr>
        <p:spPr>
          <a:xfrm>
            <a:off x="864577" y="242645"/>
            <a:ext cx="10972800" cy="576262"/>
          </a:xfrm>
        </p:spPr>
        <p:txBody>
          <a:bodyPr/>
          <a:lstStyle/>
          <a:p>
            <a:r>
              <a:rPr lang="en-US" altLang="zh-CN"/>
              <a:t>Preemptive Scheduling and Race Conditions</a:t>
            </a:r>
            <a:endParaRPr lang="zh-CN" altLang="en-US"/>
          </a:p>
        </p:txBody>
      </p:sp>
      <p:sp>
        <p:nvSpPr>
          <p:cNvPr id="3" name="内容占位符 2">
            <a:extLst>
              <a:ext uri="{FF2B5EF4-FFF2-40B4-BE49-F238E27FC236}">
                <a16:creationId xmlns:a16="http://schemas.microsoft.com/office/drawing/2014/main" id="{0902DD36-551A-4A6F-918E-3BE47A393136}"/>
              </a:ext>
            </a:extLst>
          </p:cNvPr>
          <p:cNvSpPr>
            <a:spLocks noGrp="1"/>
          </p:cNvSpPr>
          <p:nvPr>
            <p:ph idx="1"/>
          </p:nvPr>
        </p:nvSpPr>
        <p:spPr>
          <a:xfrm>
            <a:off x="1565031" y="1233489"/>
            <a:ext cx="9592407" cy="4626984"/>
          </a:xfrm>
        </p:spPr>
        <p:txBody>
          <a:bodyPr/>
          <a:lstStyle/>
          <a:p>
            <a:r>
              <a:rPr lang="en-US" altLang="zh-CN" sz="2800"/>
              <a:t>Preemptive scheduling can result in race conditions(</a:t>
            </a:r>
            <a:r>
              <a:rPr lang="zh-CN" altLang="en-US" sz="2800"/>
              <a:t>竞争条件 </a:t>
            </a:r>
            <a:r>
              <a:rPr lang="en-US" altLang="zh-CN" sz="2800"/>
              <a:t>or </a:t>
            </a:r>
            <a:r>
              <a:rPr lang="zh-CN" altLang="en-US" sz="2800"/>
              <a:t>竞态条件</a:t>
            </a:r>
            <a:r>
              <a:rPr lang="en-US" altLang="zh-CN" sz="2800"/>
              <a:t>) when data are shared among several processes.</a:t>
            </a:r>
          </a:p>
          <a:p>
            <a:r>
              <a:rPr lang="en-US" altLang="zh-CN" sz="2800"/>
              <a:t>Consider the case of two processes that share data. While one process is updating the data, it is preempted so that the second process can run. The second process then tries to read the data, which are in an inconsistent state. </a:t>
            </a:r>
          </a:p>
          <a:p>
            <a:r>
              <a:rPr lang="en-US" altLang="zh-CN" sz="2800"/>
              <a:t>This issue will be explored in detail in Chapter 6.</a:t>
            </a:r>
          </a:p>
          <a:p>
            <a:endParaRPr lang="zh-CN" altLang="en-US" sz="2800"/>
          </a:p>
        </p:txBody>
      </p:sp>
    </p:spTree>
    <p:extLst>
      <p:ext uri="{BB962C8B-B14F-4D97-AF65-F5344CB8AC3E}">
        <p14:creationId xmlns:p14="http://schemas.microsoft.com/office/powerpoint/2010/main" val="2873872249"/>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17551</TotalTime>
  <Words>5777</Words>
  <Application>Microsoft Office PowerPoint</Application>
  <PresentationFormat>宽屏</PresentationFormat>
  <Paragraphs>660</Paragraphs>
  <Slides>81</Slides>
  <Notes>48</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98" baseType="lpstr">
      <vt:lpstr>Monaco</vt:lpstr>
      <vt:lpstr>Monotype Sorts</vt:lpstr>
      <vt:lpstr>MS PGothic</vt:lpstr>
      <vt:lpstr>MS PGothic</vt:lpstr>
      <vt:lpstr>宋体</vt:lpstr>
      <vt:lpstr>微软雅黑</vt:lpstr>
      <vt:lpstr>Arial</vt:lpstr>
      <vt:lpstr>Cambria Math</vt:lpstr>
      <vt:lpstr>Courier New</vt:lpstr>
      <vt:lpstr>Helvetica</vt:lpstr>
      <vt:lpstr>Symbol</vt:lpstr>
      <vt:lpstr>Times New Roman</vt:lpstr>
      <vt:lpstr>Verdana</vt:lpstr>
      <vt:lpstr>Webdings</vt:lpstr>
      <vt:lpstr>Wingdings</vt:lpstr>
      <vt:lpstr>os-8</vt:lpstr>
      <vt:lpstr>Equation</vt:lpstr>
      <vt:lpstr>Chapter 5:  CPU Scheduling</vt:lpstr>
      <vt:lpstr>Chapter Objectives</vt:lpstr>
      <vt:lpstr>Content Overview</vt:lpstr>
      <vt:lpstr>5.1  Basic Concepts</vt:lpstr>
      <vt:lpstr>Alternating Sequence of CPU And I/O Bursts</vt:lpstr>
      <vt:lpstr>Histogram of CPU-burst Times</vt:lpstr>
      <vt:lpstr>CPU Scheduler</vt:lpstr>
      <vt:lpstr>Preemptive and Nonpreemptive</vt:lpstr>
      <vt:lpstr>Preemptive Scheduling and Race Conditions</vt:lpstr>
      <vt:lpstr>Dispatcher</vt:lpstr>
      <vt:lpstr>5.2 Scheduling Criteria(调度准则)</vt:lpstr>
      <vt:lpstr>Optimization Criteria</vt:lpstr>
      <vt:lpstr>5.3 Scheduling Algorithms</vt:lpstr>
      <vt:lpstr>First-Come, First-Served (FCFS) Scheduling</vt:lpstr>
      <vt:lpstr>FCFS Scheduling (Cont.)</vt:lpstr>
      <vt:lpstr>Convoy Effect(护航效果) </vt:lpstr>
      <vt:lpstr>Convoy Effect(护航效果) </vt:lpstr>
      <vt:lpstr>Shortest-Job-First (SJF) Scheduling</vt:lpstr>
      <vt:lpstr>Example of Non-Preemptive SJF</vt:lpstr>
      <vt:lpstr>Example of Preemptive SJF</vt:lpstr>
      <vt:lpstr>Determining Length of Next CPU Burst</vt:lpstr>
      <vt:lpstr>Prediction of the Length of the Next CPU Burst</vt:lpstr>
      <vt:lpstr>Examples of Exponential Averaging</vt:lpstr>
      <vt:lpstr>Highest Response Ratio Next</vt:lpstr>
      <vt:lpstr>Priority Scheduling</vt:lpstr>
      <vt:lpstr>Example of Priority Scheduling</vt:lpstr>
      <vt:lpstr>Priorities Definition </vt:lpstr>
      <vt:lpstr>Round Robin (RR，轮转法调度)</vt:lpstr>
      <vt:lpstr>Example of RR with Time Quantum = 20</vt:lpstr>
      <vt:lpstr>Example of RR with Time Quantum = 20</vt:lpstr>
      <vt:lpstr>单个进程等待时间的一种计算方法</vt:lpstr>
      <vt:lpstr>Time Quantum and Context Switch Time</vt:lpstr>
      <vt:lpstr>Turnaround Time Varies With The Time Quantum</vt:lpstr>
      <vt:lpstr>Priority Scheduling w/ Round-Robin</vt:lpstr>
      <vt:lpstr>Multilevel Queue(多级队列调度)</vt:lpstr>
      <vt:lpstr>Multilevel Queue</vt:lpstr>
      <vt:lpstr>Multilevel Queue</vt:lpstr>
      <vt:lpstr>Multilevel Queue Scheduling</vt:lpstr>
      <vt:lpstr>Multilevel Feedback Queue</vt:lpstr>
      <vt:lpstr>Example of Multilevel Feedback Queue</vt:lpstr>
      <vt:lpstr>*5.4  Multiple-Processor Scheduling</vt:lpstr>
      <vt:lpstr>Multiple-Processor Scheduling</vt:lpstr>
      <vt:lpstr>Multicore Processors</vt:lpstr>
      <vt:lpstr>Multithreaded Multicore System</vt:lpstr>
      <vt:lpstr>Multithreaded Multicore System</vt:lpstr>
      <vt:lpstr>Multithreaded Multicore System</vt:lpstr>
      <vt:lpstr>Multiple-Processor Scheduling – Load Balancing</vt:lpstr>
      <vt:lpstr>Multiple-Processor Scheduling – Processor Affinity</vt:lpstr>
      <vt:lpstr>NUMA and CPU Scheduling</vt:lpstr>
      <vt:lpstr>*5.5  Thread Scheduling</vt:lpstr>
      <vt:lpstr>Pthread Scheduling API</vt:lpstr>
      <vt:lpstr>Pthread Scheduling API</vt:lpstr>
      <vt:lpstr>*5.6  Operating System Examples</vt:lpstr>
      <vt:lpstr>Solaris</vt:lpstr>
      <vt:lpstr>Solaris Dispatch Table </vt:lpstr>
      <vt:lpstr>Solaris Scheduling</vt:lpstr>
      <vt:lpstr>Solaris Scheduling (Cont.)</vt:lpstr>
      <vt:lpstr>Windows Scheduling</vt:lpstr>
      <vt:lpstr>Windows Priority Classes</vt:lpstr>
      <vt:lpstr>Windows Priority Classes (Cont.)</vt:lpstr>
      <vt:lpstr>Windows Priorities</vt:lpstr>
      <vt:lpstr>Linux Scheduling Through Version 2.5</vt:lpstr>
      <vt:lpstr>Linux Scheduling in Version 2.6.23 +</vt:lpstr>
      <vt:lpstr>Linux Scheduling in Version 2.6.23 + (Cont.)</vt:lpstr>
      <vt:lpstr>CFS Performance</vt:lpstr>
      <vt:lpstr>Linux Scheduling (Cont.)</vt:lpstr>
      <vt:lpstr>Linux Scheduling (Cont.)</vt:lpstr>
      <vt:lpstr>5.7 Algorithm Evaluation(算法评估)</vt:lpstr>
      <vt:lpstr>Deterministic Evaluation</vt:lpstr>
      <vt:lpstr>Queueing Models</vt:lpstr>
      <vt:lpstr>Little’s Formula</vt:lpstr>
      <vt:lpstr>Simulations</vt:lpstr>
      <vt:lpstr>Evaluation of CPU Schedulers by Simulation</vt:lpstr>
      <vt:lpstr>Implementation</vt:lpstr>
      <vt:lpstr>Summary 1/6</vt:lpstr>
      <vt:lpstr>Summary 2/6</vt:lpstr>
      <vt:lpstr>Summary 3/6</vt:lpstr>
      <vt:lpstr>Summary 4/6</vt:lpstr>
      <vt:lpstr>Summary 5/6</vt:lpstr>
      <vt:lpstr>Summary 6/6</vt:lpstr>
      <vt:lpstr>End of Chapter 5:  CPU Scheduling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
  <cp:lastModifiedBy>U1</cp:lastModifiedBy>
  <cp:revision>467</cp:revision>
  <cp:lastPrinted>2020-11-04T14:30:39Z</cp:lastPrinted>
  <dcterms:created xsi:type="dcterms:W3CDTF">2011-01-13T23:43:38Z</dcterms:created>
  <dcterms:modified xsi:type="dcterms:W3CDTF">2021-06-03T02:25:40Z</dcterms:modified>
</cp:coreProperties>
</file>