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27"/>
  </p:notesMasterIdLst>
  <p:handoutMasterIdLst>
    <p:handoutMasterId r:id="rId128"/>
  </p:handoutMasterIdLst>
  <p:sldIdLst>
    <p:sldId id="331" r:id="rId2"/>
    <p:sldId id="503" r:id="rId3"/>
    <p:sldId id="541" r:id="rId4"/>
    <p:sldId id="256" r:id="rId5"/>
    <p:sldId id="257" r:id="rId6"/>
    <p:sldId id="393" r:id="rId7"/>
    <p:sldId id="394" r:id="rId8"/>
    <p:sldId id="392" r:id="rId9"/>
    <p:sldId id="521" r:id="rId10"/>
    <p:sldId id="504" r:id="rId11"/>
    <p:sldId id="546" r:id="rId12"/>
    <p:sldId id="261" r:id="rId13"/>
    <p:sldId id="274" r:id="rId14"/>
    <p:sldId id="275" r:id="rId15"/>
    <p:sldId id="276" r:id="rId16"/>
    <p:sldId id="458" r:id="rId17"/>
    <p:sldId id="457" r:id="rId18"/>
    <p:sldId id="547" r:id="rId19"/>
    <p:sldId id="407" r:id="rId20"/>
    <p:sldId id="550" r:id="rId21"/>
    <p:sldId id="551" r:id="rId22"/>
    <p:sldId id="545" r:id="rId23"/>
    <p:sldId id="427" r:id="rId24"/>
    <p:sldId id="447" r:id="rId25"/>
    <p:sldId id="429" r:id="rId26"/>
    <p:sldId id="522" r:id="rId27"/>
    <p:sldId id="462" r:id="rId28"/>
    <p:sldId id="463" r:id="rId29"/>
    <p:sldId id="464" r:id="rId30"/>
    <p:sldId id="280" r:id="rId31"/>
    <p:sldId id="448" r:id="rId32"/>
    <p:sldId id="346" r:id="rId33"/>
    <p:sldId id="449" r:id="rId34"/>
    <p:sldId id="348" r:id="rId35"/>
    <p:sldId id="523" r:id="rId36"/>
    <p:sldId id="524" r:id="rId37"/>
    <p:sldId id="525" r:id="rId38"/>
    <p:sldId id="432" r:id="rId39"/>
    <p:sldId id="352" r:id="rId40"/>
    <p:sldId id="553" r:id="rId41"/>
    <p:sldId id="542" r:id="rId42"/>
    <p:sldId id="526" r:id="rId43"/>
    <p:sldId id="472" r:id="rId44"/>
    <p:sldId id="354" r:id="rId45"/>
    <p:sldId id="355" r:id="rId46"/>
    <p:sldId id="527" r:id="rId47"/>
    <p:sldId id="356" r:id="rId48"/>
    <p:sldId id="533" r:id="rId49"/>
    <p:sldId id="528" r:id="rId50"/>
    <p:sldId id="287" r:id="rId51"/>
    <p:sldId id="292" r:id="rId52"/>
    <p:sldId id="293" r:id="rId53"/>
    <p:sldId id="453" r:id="rId54"/>
    <p:sldId id="333" r:id="rId55"/>
    <p:sldId id="548" r:id="rId56"/>
    <p:sldId id="549" r:id="rId57"/>
    <p:sldId id="536" r:id="rId58"/>
    <p:sldId id="575" r:id="rId59"/>
    <p:sldId id="529" r:id="rId60"/>
    <p:sldId id="552" r:id="rId61"/>
    <p:sldId id="339" r:id="rId62"/>
    <p:sldId id="455" r:id="rId63"/>
    <p:sldId id="365" r:id="rId64"/>
    <p:sldId id="506" r:id="rId65"/>
    <p:sldId id="554" r:id="rId66"/>
    <p:sldId id="555" r:id="rId67"/>
    <p:sldId id="534" r:id="rId68"/>
    <p:sldId id="367" r:id="rId69"/>
    <p:sldId id="556" r:id="rId70"/>
    <p:sldId id="557" r:id="rId71"/>
    <p:sldId id="558" r:id="rId72"/>
    <p:sldId id="559" r:id="rId73"/>
    <p:sldId id="561" r:id="rId74"/>
    <p:sldId id="572" r:id="rId75"/>
    <p:sldId id="573" r:id="rId76"/>
    <p:sldId id="574" r:id="rId77"/>
    <p:sldId id="563" r:id="rId78"/>
    <p:sldId id="535" r:id="rId79"/>
    <p:sldId id="562" r:id="rId80"/>
    <p:sldId id="564" r:id="rId81"/>
    <p:sldId id="567" r:id="rId82"/>
    <p:sldId id="565" r:id="rId83"/>
    <p:sldId id="566" r:id="rId84"/>
    <p:sldId id="371" r:id="rId85"/>
    <p:sldId id="568" r:id="rId86"/>
    <p:sldId id="569" r:id="rId87"/>
    <p:sldId id="368" r:id="rId88"/>
    <p:sldId id="376" r:id="rId89"/>
    <p:sldId id="508" r:id="rId90"/>
    <p:sldId id="509" r:id="rId91"/>
    <p:sldId id="510" r:id="rId92"/>
    <p:sldId id="570" r:id="rId93"/>
    <p:sldId id="571" r:id="rId94"/>
    <p:sldId id="482" r:id="rId95"/>
    <p:sldId id="483" r:id="rId96"/>
    <p:sldId id="416" r:id="rId97"/>
    <p:sldId id="417" r:id="rId98"/>
    <p:sldId id="530" r:id="rId99"/>
    <p:sldId id="419" r:id="rId100"/>
    <p:sldId id="420" r:id="rId101"/>
    <p:sldId id="501" r:id="rId102"/>
    <p:sldId id="485" r:id="rId103"/>
    <p:sldId id="486" r:id="rId104"/>
    <p:sldId id="487" r:id="rId105"/>
    <p:sldId id="488" r:id="rId106"/>
    <p:sldId id="489" r:id="rId107"/>
    <p:sldId id="490" r:id="rId108"/>
    <p:sldId id="491" r:id="rId109"/>
    <p:sldId id="492" r:id="rId110"/>
    <p:sldId id="493" r:id="rId111"/>
    <p:sldId id="494" r:id="rId112"/>
    <p:sldId id="495" r:id="rId113"/>
    <p:sldId id="496" r:id="rId114"/>
    <p:sldId id="497" r:id="rId115"/>
    <p:sldId id="498" r:id="rId116"/>
    <p:sldId id="499" r:id="rId117"/>
    <p:sldId id="500" r:id="rId118"/>
    <p:sldId id="531" r:id="rId119"/>
    <p:sldId id="537" r:id="rId120"/>
    <p:sldId id="543" r:id="rId121"/>
    <p:sldId id="538" r:id="rId122"/>
    <p:sldId id="539" r:id="rId123"/>
    <p:sldId id="540" r:id="rId124"/>
    <p:sldId id="544" r:id="rId125"/>
    <p:sldId id="404" r:id="rId126"/>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CC6600"/>
    <a:srgbClr val="993300"/>
    <a:srgbClr val="66CCFF"/>
    <a:srgbClr val="CCFFFF"/>
    <a:srgbClr val="0066CC"/>
    <a:srgbClr val="006699"/>
    <a:srgbClr val="336699"/>
    <a:srgbClr val="FF00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3704" autoAdjust="0"/>
  </p:normalViewPr>
  <p:slideViewPr>
    <p:cSldViewPr snapToGrid="0">
      <p:cViewPr varScale="1">
        <p:scale>
          <a:sx n="85" d="100"/>
          <a:sy n="85" d="100"/>
        </p:scale>
        <p:origin x="475" y="58"/>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OSC5</a:t>
            </a:r>
            <a:r>
              <a:rPr lang="zh-CN" altLang="en-US" dirty="0"/>
              <a:t>有算法</a:t>
            </a:r>
            <a:r>
              <a:rPr lang="en-US" altLang="zh-CN" dirty="0"/>
              <a:t>1</a:t>
            </a:r>
            <a:r>
              <a:rPr lang="zh-CN" altLang="en-US" dirty="0"/>
              <a:t>。限制轮流进入</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14</a:t>
            </a:fld>
            <a:endParaRPr lang="en-US" altLang="en-US"/>
          </a:p>
        </p:txBody>
      </p:sp>
    </p:spTree>
    <p:extLst>
      <p:ext uri="{BB962C8B-B14F-4D97-AF65-F5344CB8AC3E}">
        <p14:creationId xmlns:p14="http://schemas.microsoft.com/office/powerpoint/2010/main" val="155627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OSC5</a:t>
            </a:r>
            <a:r>
              <a:rPr lang="zh-CN" altLang="en-US" dirty="0"/>
              <a:t>有算法</a:t>
            </a:r>
            <a:r>
              <a:rPr lang="en-US" altLang="zh-CN" dirty="0"/>
              <a:t>2</a:t>
            </a:r>
            <a:r>
              <a:rPr lang="zh-CN" altLang="en-US" dirty="0"/>
              <a:t>。有可能死锁。两个进程的</a:t>
            </a:r>
            <a:r>
              <a:rPr lang="en-US" altLang="zh-CN" dirty="0"/>
              <a:t>flag</a:t>
            </a:r>
            <a:r>
              <a:rPr lang="zh-CN" altLang="en-US" dirty="0"/>
              <a:t>都设置为</a:t>
            </a:r>
            <a:r>
              <a:rPr lang="en-US" altLang="zh-CN" dirty="0"/>
              <a:t>true</a:t>
            </a:r>
            <a:r>
              <a:rPr lang="zh-CN" altLang="en-US" dirty="0"/>
              <a:t>，互相忙等待，无法推进</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15</a:t>
            </a:fld>
            <a:endParaRPr lang="en-US" altLang="en-US"/>
          </a:p>
        </p:txBody>
      </p:sp>
    </p:spTree>
    <p:extLst>
      <p:ext uri="{BB962C8B-B14F-4D97-AF65-F5344CB8AC3E}">
        <p14:creationId xmlns:p14="http://schemas.microsoft.com/office/powerpoint/2010/main" val="3902604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Times New Roman" panose="02020603050405020304" pitchFamily="18" charset="0"/>
              </a:rPr>
              <a:t>Peterson 1981</a:t>
            </a:r>
            <a:r>
              <a:rPr lang="zh-CN" altLang="en-US" dirty="0">
                <a:latin typeface="Times New Roman" panose="02020603050405020304" pitchFamily="18" charset="0"/>
              </a:rPr>
              <a:t>年，仅可用于</a:t>
            </a:r>
            <a:r>
              <a:rPr lang="en-US" altLang="zh-CN" dirty="0">
                <a:latin typeface="Times New Roman" panose="02020603050405020304" pitchFamily="18" charset="0"/>
              </a:rPr>
              <a:t>2</a:t>
            </a:r>
            <a:r>
              <a:rPr lang="zh-CN" altLang="en-US" dirty="0">
                <a:latin typeface="Times New Roman" panose="02020603050405020304" pitchFamily="18" charset="0"/>
              </a:rPr>
              <a:t>个进程。第一个正确解决</a:t>
            </a:r>
            <a:r>
              <a:rPr lang="en-US" altLang="zh-CN" dirty="0">
                <a:latin typeface="Times New Roman" panose="02020603050405020304" pitchFamily="18" charset="0"/>
              </a:rPr>
              <a:t>2</a:t>
            </a:r>
            <a:r>
              <a:rPr lang="zh-CN" altLang="en-US" dirty="0">
                <a:latin typeface="Times New Roman" panose="02020603050405020304" pitchFamily="18" charset="0"/>
              </a:rPr>
              <a:t>个进程临界区问题的软件方法，是由</a:t>
            </a:r>
            <a:r>
              <a:rPr lang="en-US" altLang="zh-CN" dirty="0">
                <a:latin typeface="Times New Roman" panose="02020603050405020304" pitchFamily="18" charset="0"/>
              </a:rPr>
              <a:t>Dekker</a:t>
            </a:r>
            <a:r>
              <a:rPr lang="zh-CN" altLang="en-US" dirty="0">
                <a:latin typeface="Times New Roman" panose="02020603050405020304" pitchFamily="18" charset="0"/>
              </a:rPr>
              <a:t>设计的，详见</a:t>
            </a:r>
            <a:r>
              <a:rPr lang="en-US" altLang="zh-CN" dirty="0">
                <a:latin typeface="Times New Roman" panose="02020603050405020304" pitchFamily="18" charset="0"/>
              </a:rPr>
              <a:t>OSC7</a:t>
            </a:r>
            <a:r>
              <a:rPr lang="zh-CN" altLang="en-US" dirty="0">
                <a:latin typeface="Times New Roman" panose="02020603050405020304" pitchFamily="18" charset="0"/>
              </a:rPr>
              <a:t>习题</a:t>
            </a:r>
            <a:r>
              <a:rPr lang="en-US" altLang="zh-CN" dirty="0">
                <a:latin typeface="Times New Roman" panose="02020603050405020304" pitchFamily="18" charset="0"/>
              </a:rPr>
              <a:t>6.1</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我想进，轮到你；若你想进，且轮到你，那么我就再等等</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17</a:t>
            </a:fld>
            <a:endParaRPr lang="en-US" altLang="en-US"/>
          </a:p>
        </p:txBody>
      </p:sp>
    </p:spTree>
    <p:extLst>
      <p:ext uri="{BB962C8B-B14F-4D97-AF65-F5344CB8AC3E}">
        <p14:creationId xmlns:p14="http://schemas.microsoft.com/office/powerpoint/2010/main" val="406857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18</a:t>
            </a:fld>
            <a:endParaRPr lang="en-US" altLang="en-US"/>
          </a:p>
        </p:txBody>
      </p:sp>
    </p:spTree>
    <p:extLst>
      <p:ext uri="{BB962C8B-B14F-4D97-AF65-F5344CB8AC3E}">
        <p14:creationId xmlns:p14="http://schemas.microsoft.com/office/powerpoint/2010/main" val="1034595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20</a:t>
            </a:fld>
            <a:endParaRPr lang="en-US" altLang="en-US"/>
          </a:p>
        </p:txBody>
      </p:sp>
    </p:spTree>
    <p:extLst>
      <p:ext uri="{BB962C8B-B14F-4D97-AF65-F5344CB8AC3E}">
        <p14:creationId xmlns:p14="http://schemas.microsoft.com/office/powerpoint/2010/main" val="2556027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21</a:t>
            </a:fld>
            <a:endParaRPr lang="en-US" altLang="en-US"/>
          </a:p>
        </p:txBody>
      </p:sp>
    </p:spTree>
    <p:extLst>
      <p:ext uri="{BB962C8B-B14F-4D97-AF65-F5344CB8AC3E}">
        <p14:creationId xmlns:p14="http://schemas.microsoft.com/office/powerpoint/2010/main" val="3745211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即使我们的编码顺序正确，为了执行的效率，现代的编译器或</a:t>
            </a:r>
            <a:r>
              <a:rPr lang="en-US" altLang="zh-CN"/>
              <a:t>CPU</a:t>
            </a:r>
            <a:r>
              <a:rPr lang="zh-CN" altLang="en-US"/>
              <a:t>的指令执行，也有可能与源码顺序不一致</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22</a:t>
            </a:fld>
            <a:endParaRPr lang="en-US" altLang="en-US"/>
          </a:p>
        </p:txBody>
      </p:sp>
    </p:spTree>
    <p:extLst>
      <p:ext uri="{BB962C8B-B14F-4D97-AF65-F5344CB8AC3E}">
        <p14:creationId xmlns:p14="http://schemas.microsoft.com/office/powerpoint/2010/main" val="2615926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5B15AC44-7B0A-4E85-9F47-D177C3DF4FAB}" type="slidenum">
              <a:rPr lang="en-US" altLang="zh-CN">
                <a:latin typeface="Times New Roman" pitchFamily="18" charset="0"/>
              </a:rPr>
              <a:pPr/>
              <a:t>30</a:t>
            </a:fld>
            <a:endParaRPr lang="en-US" altLang="zh-CN">
              <a:latin typeface="Times New Roman"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00D68704-B77A-4E44-A1FE-43A50DDB8A4E}" type="slidenum">
              <a:rPr lang="en-US" altLang="zh-CN">
                <a:latin typeface="Times New Roman" pitchFamily="18" charset="0"/>
              </a:rPr>
              <a:pPr/>
              <a:t>4</a:t>
            </a:fld>
            <a:endParaRPr lang="en-US" altLang="zh-CN">
              <a:latin typeface="Times New Roman"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这仅仅是</a:t>
            </a:r>
            <a:r>
              <a:rPr lang="en-US" altLang="zh-CN"/>
              <a:t>TestAndSet</a:t>
            </a:r>
            <a:r>
              <a:rPr lang="zh-CN" altLang="en-US"/>
              <a:t>机器指令的功能描述，而非</a:t>
            </a:r>
            <a:r>
              <a:rPr lang="en-US" altLang="zh-CN"/>
              <a:t>TestAndSet</a:t>
            </a:r>
            <a:r>
              <a:rPr lang="zh-CN" altLang="en-US"/>
              <a:t>是用这样的函数实现的</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31</a:t>
            </a:fld>
            <a:endParaRPr lang="en-US" altLang="en-US"/>
          </a:p>
        </p:txBody>
      </p:sp>
    </p:spTree>
    <p:extLst>
      <p:ext uri="{BB962C8B-B14F-4D97-AF65-F5344CB8AC3E}">
        <p14:creationId xmlns:p14="http://schemas.microsoft.com/office/powerpoint/2010/main" val="3681931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满足了互斥及有空让进，但没有解决有限等待要求</a:t>
            </a:r>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这仅仅是</a:t>
            </a:r>
            <a:r>
              <a:rPr lang="en-US" altLang="zh-CN"/>
              <a:t>Swap</a:t>
            </a:r>
            <a:r>
              <a:rPr lang="zh-CN" altLang="en-US"/>
              <a:t>机器指令的功能描述，而非</a:t>
            </a:r>
            <a:r>
              <a:rPr lang="en-US" altLang="zh-CN"/>
              <a:t>Swap</a:t>
            </a:r>
            <a:r>
              <a:rPr lang="zh-CN" altLang="en-US"/>
              <a:t>是用这样的函数实现的</a:t>
            </a:r>
          </a:p>
          <a:p>
            <a:endParaRPr lang="zh-CN" altLang="en-US"/>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33</a:t>
            </a:fld>
            <a:endParaRPr lang="en-US" altLang="en-US"/>
          </a:p>
        </p:txBody>
      </p:sp>
    </p:spTree>
    <p:extLst>
      <p:ext uri="{BB962C8B-B14F-4D97-AF65-F5344CB8AC3E}">
        <p14:creationId xmlns:p14="http://schemas.microsoft.com/office/powerpoint/2010/main" val="1200242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满足了互斥及有空让进，但没有解决有限等待要求</a:t>
            </a:r>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OSC7 Fig. 6.8</a:t>
            </a:r>
            <a:endParaRPr lang="zh-CN" altLang="en-US" dirty="0"/>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36</a:t>
            </a:fld>
            <a:endParaRPr lang="en-US" altLang="en-US"/>
          </a:p>
        </p:txBody>
      </p:sp>
    </p:spTree>
    <p:extLst>
      <p:ext uri="{BB962C8B-B14F-4D97-AF65-F5344CB8AC3E}">
        <p14:creationId xmlns:p14="http://schemas.microsoft.com/office/powerpoint/2010/main" val="2953827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Mutex: mutual exclusive</a:t>
            </a:r>
          </a:p>
        </p:txBody>
      </p:sp>
    </p:spTree>
    <p:extLst>
      <p:ext uri="{BB962C8B-B14F-4D97-AF65-F5344CB8AC3E}">
        <p14:creationId xmlns:p14="http://schemas.microsoft.com/office/powerpoint/2010/main" val="2373574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P/V</a:t>
            </a:r>
            <a:r>
              <a:rPr lang="zh-CN" altLang="en-US" dirty="0">
                <a:latin typeface="Times New Roman" panose="02020603050405020304" pitchFamily="18" charset="0"/>
              </a:rPr>
              <a:t>来自荷兰语</a:t>
            </a:r>
            <a:endParaRPr lang="en-US" altLang="en-US"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anose="02020603050405020304" pitchFamily="18" charset="0"/>
              </a:rPr>
              <a:t>w</a:t>
            </a:r>
            <a:r>
              <a:rPr lang="en-US" altLang="en-US">
                <a:latin typeface="Times New Roman" panose="02020603050405020304" pitchFamily="18" charset="0"/>
              </a:rPr>
              <a:t>ait</a:t>
            </a:r>
            <a:r>
              <a:rPr lang="zh-CN" altLang="en-US">
                <a:latin typeface="Times New Roman" panose="02020603050405020304" pitchFamily="18" charset="0"/>
              </a:rPr>
              <a:t>操作先检查</a:t>
            </a:r>
            <a:r>
              <a:rPr lang="en-US" altLang="zh-CN">
                <a:latin typeface="Times New Roman" panose="02020603050405020304" pitchFamily="18" charset="0"/>
              </a:rPr>
              <a:t>S</a:t>
            </a:r>
            <a:r>
              <a:rPr lang="zh-CN" altLang="en-US">
                <a:latin typeface="Times New Roman" panose="02020603050405020304" pitchFamily="18" charset="0"/>
              </a:rPr>
              <a:t>，再</a:t>
            </a:r>
            <a:r>
              <a:rPr lang="en-US" altLang="zh-CN">
                <a:latin typeface="Times New Roman" panose="02020603050405020304" pitchFamily="18" charset="0"/>
              </a:rPr>
              <a:t>--</a:t>
            </a:r>
            <a:r>
              <a:rPr lang="zh-CN" altLang="en-US">
                <a:latin typeface="Times New Roman" panose="02020603050405020304" pitchFamily="18" charset="0"/>
              </a:rPr>
              <a:t>，因此</a:t>
            </a:r>
            <a:r>
              <a:rPr lang="en-US" altLang="zh-CN">
                <a:latin typeface="Times New Roman" panose="02020603050405020304" pitchFamily="18" charset="0"/>
              </a:rPr>
              <a:t>S</a:t>
            </a:r>
            <a:r>
              <a:rPr lang="zh-CN" altLang="en-US">
                <a:latin typeface="Times New Roman" panose="02020603050405020304" pitchFamily="18" charset="0"/>
              </a:rPr>
              <a:t>值恒为非负</a:t>
            </a:r>
            <a:endParaRPr lang="en-US" altLang="en-US">
              <a:latin typeface="Times New Roman" panose="02020603050405020304" pitchFamily="18" charset="0"/>
            </a:endParaRPr>
          </a:p>
        </p:txBody>
      </p:sp>
    </p:spTree>
    <p:extLst>
      <p:ext uri="{BB962C8B-B14F-4D97-AF65-F5344CB8AC3E}">
        <p14:creationId xmlns:p14="http://schemas.microsoft.com/office/powerpoint/2010/main" val="1917548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8E611A05-DF7F-4478-9B18-C37C54557C92}" type="slidenum">
              <a:rPr lang="en-US" altLang="zh-CN">
                <a:latin typeface="Times New Roman" pitchFamily="18" charset="0"/>
              </a:rPr>
              <a:pPr/>
              <a:t>5</a:t>
            </a:fld>
            <a:endParaRPr lang="en-US" altLang="zh-CN">
              <a:latin typeface="Times New Roman"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a:t>
            </a:r>
            <a:r>
              <a:rPr lang="en-US" altLang="zh-CN"/>
              <a:t>3</a:t>
            </a:r>
            <a:r>
              <a:rPr lang="zh-CN" altLang="en-US"/>
              <a:t>章 进程 </a:t>
            </a:r>
            <a:r>
              <a:rPr lang="en-US" altLang="zh-CN"/>
              <a:t>3.4.1</a:t>
            </a:r>
            <a:r>
              <a:rPr lang="zh-CN" altLang="en-US"/>
              <a:t>小节中的生产者</a:t>
            </a:r>
            <a:r>
              <a:rPr lang="en-US" altLang="zh-CN"/>
              <a:t>-</a:t>
            </a:r>
            <a:r>
              <a:rPr lang="zh-CN" altLang="en-US"/>
              <a:t>消费者代码，使用</a:t>
            </a:r>
            <a:r>
              <a:rPr lang="en-US" altLang="zh-CN"/>
              <a:t>in</a:t>
            </a:r>
            <a:r>
              <a:rPr lang="zh-CN" altLang="en-US"/>
              <a:t>和</a:t>
            </a:r>
            <a:r>
              <a:rPr lang="en-US" altLang="zh-CN"/>
              <a:t>out</a:t>
            </a:r>
            <a:r>
              <a:rPr lang="zh-CN" altLang="en-US"/>
              <a:t>两个数组下标判断缓冲区空满，只能利用</a:t>
            </a:r>
            <a:r>
              <a:rPr lang="en-US" altLang="zh-CN"/>
              <a:t>BUFFER_SIZE-1</a:t>
            </a:r>
            <a:r>
              <a:rPr lang="zh-CN" altLang="en-US"/>
              <a:t>个缓冲区单元</a:t>
            </a:r>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注意这里无忙等待的</a:t>
            </a:r>
            <a:r>
              <a:rPr lang="en-US" altLang="zh-CN">
                <a:latin typeface="Times New Roman" panose="02020603050405020304" pitchFamily="18" charset="0"/>
              </a:rPr>
              <a:t>wait</a:t>
            </a:r>
            <a:r>
              <a:rPr lang="zh-CN" altLang="en-US">
                <a:latin typeface="Times New Roman" panose="02020603050405020304" pitchFamily="18" charset="0"/>
              </a:rPr>
              <a:t>，是先将</a:t>
            </a:r>
            <a:r>
              <a:rPr lang="en-US" altLang="zh-CN">
                <a:latin typeface="Times New Roman" panose="02020603050405020304" pitchFamily="18" charset="0"/>
              </a:rPr>
              <a:t>value--</a:t>
            </a:r>
            <a:r>
              <a:rPr lang="zh-CN" altLang="en-US">
                <a:latin typeface="Times New Roman" panose="02020603050405020304" pitchFamily="18" charset="0"/>
              </a:rPr>
              <a:t>，再判断</a:t>
            </a:r>
            <a:r>
              <a:rPr lang="en-US" altLang="zh-CN">
                <a:latin typeface="Times New Roman" panose="02020603050405020304" pitchFamily="18" charset="0"/>
              </a:rPr>
              <a:t>value</a:t>
            </a:r>
            <a:r>
              <a:rPr lang="zh-CN" altLang="en-US">
                <a:latin typeface="Times New Roman" panose="02020603050405020304" pitchFamily="18" charset="0"/>
              </a:rPr>
              <a:t>值的。</a:t>
            </a:r>
            <a:r>
              <a:rPr lang="en-US" altLang="zh-CN">
                <a:latin typeface="Times New Roman" panose="02020603050405020304" pitchFamily="18" charset="0"/>
              </a:rPr>
              <a:t>Signal</a:t>
            </a:r>
            <a:r>
              <a:rPr lang="zh-CN" altLang="en-US">
                <a:latin typeface="Times New Roman" panose="02020603050405020304" pitchFamily="18" charset="0"/>
              </a:rPr>
              <a:t>中的进程</a:t>
            </a:r>
            <a:r>
              <a:rPr lang="en-US" altLang="zh-CN">
                <a:latin typeface="Times New Roman" panose="02020603050405020304" pitchFamily="18" charset="0"/>
              </a:rPr>
              <a:t>P</a:t>
            </a:r>
            <a:r>
              <a:rPr lang="zh-CN" altLang="en-US">
                <a:latin typeface="Times New Roman" panose="02020603050405020304" pitchFamily="18" charset="0"/>
              </a:rPr>
              <a:t>是从</a:t>
            </a:r>
            <a:r>
              <a:rPr lang="en-US" altLang="zh-CN">
                <a:latin typeface="Times New Roman" panose="02020603050405020304" pitchFamily="18" charset="0"/>
              </a:rPr>
              <a:t>list</a:t>
            </a:r>
            <a:r>
              <a:rPr lang="zh-CN" altLang="en-US">
                <a:latin typeface="Times New Roman" panose="02020603050405020304" pitchFamily="18" charset="0"/>
              </a:rPr>
              <a:t>中选出来的另一个进程，而非调用</a:t>
            </a:r>
            <a:r>
              <a:rPr lang="en-US" altLang="zh-CN">
                <a:latin typeface="Times New Roman" panose="02020603050405020304" pitchFamily="18" charset="0"/>
              </a:rPr>
              <a:t>signal</a:t>
            </a:r>
            <a:r>
              <a:rPr lang="zh-CN" altLang="en-US">
                <a:latin typeface="Times New Roman" panose="02020603050405020304" pitchFamily="18" charset="0"/>
              </a:rPr>
              <a:t>的进程</a:t>
            </a:r>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10788B17-C1EA-4AB6-B1CA-308AF77C4459}" type="slidenum">
              <a:rPr lang="en-US" altLang="zh-CN">
                <a:latin typeface="Times New Roman" pitchFamily="18" charset="0"/>
              </a:rPr>
              <a:pPr/>
              <a:t>50</a:t>
            </a:fld>
            <a:endParaRPr lang="en-US" altLang="zh-CN">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当仅有一个进程活动时，没有问题。但当</a:t>
            </a:r>
            <a:r>
              <a:rPr lang="en-US" altLang="zh-CN"/>
              <a:t>P0</a:t>
            </a:r>
            <a:r>
              <a:rPr lang="zh-CN" altLang="en-US"/>
              <a:t>先执行</a:t>
            </a:r>
            <a:r>
              <a:rPr lang="en-US" altLang="zh-CN"/>
              <a:t>wait(S)</a:t>
            </a:r>
            <a:r>
              <a:rPr lang="zh-CN" altLang="en-US"/>
              <a:t>后，紧接着切换为</a:t>
            </a:r>
            <a:r>
              <a:rPr lang="en-US" altLang="zh-CN"/>
              <a:t>P1</a:t>
            </a:r>
            <a:r>
              <a:rPr lang="zh-CN" altLang="en-US"/>
              <a:t>再执行</a:t>
            </a:r>
            <a:r>
              <a:rPr lang="en-US" altLang="zh-CN"/>
              <a:t>wait(Q)</a:t>
            </a:r>
            <a:r>
              <a:rPr lang="zh-CN" altLang="en-US"/>
              <a:t>，双方各持一把互斥锁</a:t>
            </a:r>
            <a:r>
              <a:rPr lang="en-US" altLang="zh-CN"/>
              <a:t>S</a:t>
            </a:r>
            <a:r>
              <a:rPr lang="zh-CN" altLang="en-US"/>
              <a:t>与</a:t>
            </a:r>
            <a:r>
              <a:rPr lang="en-US" altLang="zh-CN"/>
              <a:t>Q</a:t>
            </a:r>
            <a:r>
              <a:rPr lang="zh-CN" altLang="en-US"/>
              <a:t>，无法再推进，死锁</a:t>
            </a:r>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68EDBD21-D46D-4124-A867-056D507D7CBF}" type="slidenum">
              <a:rPr lang="en-US" altLang="zh-CN">
                <a:latin typeface="Times New Roman" pitchFamily="18" charset="0"/>
              </a:rPr>
              <a:pPr/>
              <a:t>51</a:t>
            </a:fld>
            <a:endParaRPr lang="en-US" altLang="zh-CN">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88D110F6-C0BC-40D9-B089-F05E8E0ADCA6}" type="slidenum">
              <a:rPr lang="en-US" altLang="zh-CN">
                <a:latin typeface="Times New Roman" pitchFamily="18" charset="0"/>
              </a:rPr>
              <a:pPr/>
              <a:t>52</a:t>
            </a:fld>
            <a:endParaRPr lang="en-US" altLang="zh-CN">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有界缓冲问题，又称为生产者</a:t>
            </a:r>
            <a:r>
              <a:rPr lang="en-US" altLang="zh-CN"/>
              <a:t>-</a:t>
            </a:r>
            <a:r>
              <a:rPr lang="zh-CN" altLang="en-US"/>
              <a:t>消费者问题。可以是多个生产者，多个消费者</a:t>
            </a:r>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2443BFEE-833E-4457-94DE-095ED93165F2}" type="slidenum">
              <a:rPr lang="en-US" altLang="zh-CN">
                <a:latin typeface="Times New Roman" pitchFamily="18" charset="0"/>
              </a:rPr>
              <a:pPr/>
              <a:t>53</a:t>
            </a:fld>
            <a:endParaRPr lang="en-US" altLang="zh-CN">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95D048DF-749C-44F3-823F-362DF99AFE9D}" type="slidenum">
              <a:rPr lang="en-US" altLang="zh-CN">
                <a:latin typeface="Times New Roman" pitchFamily="18" charset="0"/>
              </a:rPr>
              <a:pPr/>
              <a:t>6</a:t>
            </a:fld>
            <a:endParaRPr lang="en-US" altLang="zh-CN">
              <a:latin typeface="Times New Roman"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6D39A3AC-2493-4FDC-BFF9-DABDCB2D9503}" type="slidenum">
              <a:rPr lang="en-US" altLang="zh-CN">
                <a:latin typeface="Times New Roman" pitchFamily="18" charset="0"/>
              </a:rPr>
              <a:pPr/>
              <a:t>54</a:t>
            </a:fld>
            <a:endParaRPr lang="en-US" altLang="zh-CN">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6D39A3AC-2493-4FDC-BFF9-DABDCB2D9503}" type="slidenum">
              <a:rPr lang="en-US" altLang="zh-CN">
                <a:latin typeface="Times New Roman" pitchFamily="18" charset="0"/>
              </a:rPr>
              <a:pPr/>
              <a:t>55</a:t>
            </a:fld>
            <a:endParaRPr lang="en-US" altLang="zh-CN">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在缓冲区全空，生产者也没在生产时：消费者先获得</a:t>
            </a:r>
            <a:r>
              <a:rPr lang="en-US" altLang="zh-CN"/>
              <a:t>mutex</a:t>
            </a:r>
            <a:r>
              <a:rPr lang="zh-CN" altLang="en-US"/>
              <a:t>，并阻塞在</a:t>
            </a:r>
            <a:r>
              <a:rPr lang="en-US" altLang="zh-CN"/>
              <a:t>wait(full)</a:t>
            </a:r>
            <a:r>
              <a:rPr lang="zh-CN" altLang="en-US"/>
              <a:t>；生产者此时无法取得</a:t>
            </a:r>
            <a:r>
              <a:rPr lang="en-US" altLang="zh-CN"/>
              <a:t>mutex</a:t>
            </a:r>
            <a:r>
              <a:rPr lang="zh-CN" altLang="en-US"/>
              <a:t>，也就无法更新</a:t>
            </a:r>
            <a:r>
              <a:rPr lang="en-US" altLang="zh-CN"/>
              <a:t>full</a:t>
            </a:r>
            <a:r>
              <a:rPr lang="zh-CN" altLang="en-US"/>
              <a:t>值，死锁</a:t>
            </a:r>
          </a:p>
          <a:p>
            <a:endParaRPr lang="zh-CN" altLang="zh-CN"/>
          </a:p>
        </p:txBody>
      </p:sp>
    </p:spTree>
    <p:extLst>
      <p:ext uri="{BB962C8B-B14F-4D97-AF65-F5344CB8AC3E}">
        <p14:creationId xmlns:p14="http://schemas.microsoft.com/office/powerpoint/2010/main" val="33242160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45FD6A41-E36E-4666-A54F-E0F0617EE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FF6CAB1-B51D-444E-A465-8AF1E0A4B97E}"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21F25817-AF20-4FAD-9524-7E59BC9A54BD}"/>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B13E8DE0-FE2C-4E20-BCD3-2600EA110E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读者</a:t>
            </a:r>
            <a:r>
              <a:rPr lang="en-US" altLang="zh-CN">
                <a:latin typeface="Times New Roman" panose="02020603050405020304" pitchFamily="18" charset="0"/>
              </a:rPr>
              <a:t>-</a:t>
            </a:r>
            <a:r>
              <a:rPr lang="zh-CN" altLang="en-US">
                <a:latin typeface="Times New Roman" panose="02020603050405020304" pitchFamily="18" charset="0"/>
              </a:rPr>
              <a:t>写者问题</a:t>
            </a:r>
            <a:endParaRPr lang="en-US" altLang="en-US">
              <a:latin typeface="Times New Roman" panose="02020603050405020304" pitchFamily="18" charset="0"/>
            </a:endParaRPr>
          </a:p>
        </p:txBody>
      </p:sp>
    </p:spTree>
    <p:extLst>
      <p:ext uri="{BB962C8B-B14F-4D97-AF65-F5344CB8AC3E}">
        <p14:creationId xmlns:p14="http://schemas.microsoft.com/office/powerpoint/2010/main" val="25695442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60</a:t>
            </a:fld>
            <a:endParaRPr lang="en-US" altLang="en-US"/>
          </a:p>
        </p:txBody>
      </p:sp>
    </p:spTree>
    <p:extLst>
      <p:ext uri="{BB962C8B-B14F-4D97-AF65-F5344CB8AC3E}">
        <p14:creationId xmlns:p14="http://schemas.microsoft.com/office/powerpoint/2010/main" val="16816286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C4799371-D01A-47AF-8A04-950BC0DCE39B}" type="slidenum">
              <a:rPr lang="en-US" altLang="zh-CN">
                <a:latin typeface="Times New Roman" pitchFamily="18" charset="0"/>
              </a:rPr>
              <a:pPr/>
              <a:t>61</a:t>
            </a:fld>
            <a:endParaRPr lang="en-US" altLang="zh-CN">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此为读者优先实现</a:t>
            </a:r>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EA34D4A5-C0AA-4097-9327-EB81DA88F328}" type="slidenum">
              <a:rPr lang="en-US" altLang="zh-CN">
                <a:latin typeface="Times New Roman" pitchFamily="18" charset="0"/>
              </a:rPr>
              <a:pPr/>
              <a:t>62</a:t>
            </a:fld>
            <a:endParaRPr lang="en-US" altLang="zh-CN">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此为读者优先实现</a:t>
            </a:r>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William Stallings</a:t>
            </a:r>
            <a:r>
              <a:rPr lang="zh-CN" altLang="en-US"/>
              <a:t>的</a:t>
            </a:r>
            <a:r>
              <a:rPr lang="en-US" altLang="zh-CN"/>
              <a:t>《</a:t>
            </a:r>
            <a:r>
              <a:rPr lang="zh-CN" altLang="en-US"/>
              <a:t>操作系统</a:t>
            </a:r>
            <a:r>
              <a:rPr lang="en-US" altLang="zh-CN"/>
              <a:t>-</a:t>
            </a:r>
            <a:r>
              <a:rPr lang="zh-CN" altLang="en-US"/>
              <a:t>精髓与设计原理</a:t>
            </a:r>
            <a:r>
              <a:rPr lang="en-US" altLang="zh-CN"/>
              <a:t>》</a:t>
            </a:r>
            <a:r>
              <a:rPr lang="zh-CN" altLang="en-US"/>
              <a:t>中，给出了一个略微不同的写者优先的</a:t>
            </a:r>
            <a:r>
              <a:rPr lang="en-US" altLang="zh-CN"/>
              <a:t>reader</a:t>
            </a:r>
            <a:r>
              <a:rPr lang="zh-CN" altLang="en-US"/>
              <a:t>代码</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64</a:t>
            </a:fld>
            <a:endParaRPr lang="en-US" altLang="en-US"/>
          </a:p>
        </p:txBody>
      </p:sp>
    </p:spTree>
    <p:extLst>
      <p:ext uri="{BB962C8B-B14F-4D97-AF65-F5344CB8AC3E}">
        <p14:creationId xmlns:p14="http://schemas.microsoft.com/office/powerpoint/2010/main" val="16235293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65</a:t>
            </a:fld>
            <a:endParaRPr lang="en-US" altLang="en-US"/>
          </a:p>
        </p:txBody>
      </p:sp>
    </p:spTree>
    <p:extLst>
      <p:ext uri="{BB962C8B-B14F-4D97-AF65-F5344CB8AC3E}">
        <p14:creationId xmlns:p14="http://schemas.microsoft.com/office/powerpoint/2010/main" val="19042679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66</a:t>
            </a:fld>
            <a:endParaRPr lang="en-US" altLang="en-US"/>
          </a:p>
        </p:txBody>
      </p:sp>
    </p:spTree>
    <p:extLst>
      <p:ext uri="{BB962C8B-B14F-4D97-AF65-F5344CB8AC3E}">
        <p14:creationId xmlns:p14="http://schemas.microsoft.com/office/powerpoint/2010/main" val="13745682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EF30C6CA-0F10-4E2E-ADBB-88AAB3EE58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9A9972C-A281-4ED9-A13B-A6C6E2D45CB3}" type="slidenum">
              <a:rPr lang="en-US" altLang="en-US" smtClean="0">
                <a:latin typeface="Times New Roman" panose="02020603050405020304" pitchFamily="18" charset="0"/>
              </a:rPr>
              <a:pPr/>
              <a:t>67</a:t>
            </a:fld>
            <a:endParaRPr lang="en-US" altLang="en-US">
              <a:latin typeface="Times New Roman" panose="02020603050405020304" pitchFamily="18" charset="0"/>
            </a:endParaRPr>
          </a:p>
        </p:txBody>
      </p:sp>
      <p:sp>
        <p:nvSpPr>
          <p:cNvPr id="25602" name="Rectangle 2">
            <a:extLst>
              <a:ext uri="{FF2B5EF4-FFF2-40B4-BE49-F238E27FC236}">
                <a16:creationId xmlns:a16="http://schemas.microsoft.com/office/drawing/2014/main" id="{B3679CC6-842E-4CC5-B72C-F6CA84D12CF0}"/>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E78DDD2C-05BB-4045-8228-45C12D6406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哲学家就餐问题。逆时针编号</a:t>
            </a:r>
            <a:endParaRPr lang="en-US" altLang="en-US">
              <a:latin typeface="Times New Roman" panose="02020603050405020304" pitchFamily="18" charset="0"/>
            </a:endParaRPr>
          </a:p>
        </p:txBody>
      </p:sp>
    </p:spTree>
    <p:extLst>
      <p:ext uri="{BB962C8B-B14F-4D97-AF65-F5344CB8AC3E}">
        <p14:creationId xmlns:p14="http://schemas.microsoft.com/office/powerpoint/2010/main" val="196461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1D26E0BC-E0A5-4B1E-8048-40AE5A48405F}" type="slidenum">
              <a:rPr lang="en-US" altLang="zh-CN">
                <a:latin typeface="Times New Roman" pitchFamily="18" charset="0"/>
              </a:rPr>
              <a:pPr/>
              <a:t>7</a:t>
            </a:fld>
            <a:endParaRPr lang="en-US" altLang="zh-CN">
              <a:latin typeface="Times New Roman"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31EF95C2-30F5-4674-B550-61EA8B43CE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FCA2DBE-B6D1-4FB7-B4F4-1496EA4F2FD3}" type="slidenum">
              <a:rPr lang="en-US" altLang="en-US" smtClean="0">
                <a:latin typeface="Times New Roman" panose="02020603050405020304" pitchFamily="18" charset="0"/>
              </a:rPr>
              <a:pPr/>
              <a:t>68</a:t>
            </a:fld>
            <a:endParaRPr lang="en-US" altLang="en-US">
              <a:latin typeface="Times New Roman" panose="02020603050405020304" pitchFamily="18" charset="0"/>
            </a:endParaRPr>
          </a:p>
        </p:txBody>
      </p:sp>
      <p:sp>
        <p:nvSpPr>
          <p:cNvPr id="27650" name="Rectangle 2">
            <a:extLst>
              <a:ext uri="{FF2B5EF4-FFF2-40B4-BE49-F238E27FC236}">
                <a16:creationId xmlns:a16="http://schemas.microsoft.com/office/drawing/2014/main" id="{63B1BE69-F2AE-4073-AD7F-EC55BF74D2E0}"/>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00DDF634-7FF2-4300-8F34-0D079A7CE0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仅允许</a:t>
            </a:r>
            <a:r>
              <a:rPr lang="en-US" altLang="zh-CN"/>
              <a:t>1</a:t>
            </a:r>
            <a:r>
              <a:rPr lang="zh-CN" altLang="en-US"/>
              <a:t>个哲学家同时就餐。无死锁，但可能饥饿</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69</a:t>
            </a:fld>
            <a:endParaRPr lang="en-US" altLang="en-US"/>
          </a:p>
        </p:txBody>
      </p:sp>
    </p:spTree>
    <p:extLst>
      <p:ext uri="{BB962C8B-B14F-4D97-AF65-F5344CB8AC3E}">
        <p14:creationId xmlns:p14="http://schemas.microsoft.com/office/powerpoint/2010/main" val="18346543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也可以把</a:t>
            </a:r>
            <a:r>
              <a:rPr lang="en-US" altLang="zh-CN"/>
              <a:t>mutex-a</a:t>
            </a:r>
            <a:r>
              <a:rPr lang="zh-CN" altLang="en-US"/>
              <a:t>与</a:t>
            </a:r>
            <a:r>
              <a:rPr lang="en-US" altLang="zh-CN"/>
              <a:t>mutex_b</a:t>
            </a:r>
            <a:r>
              <a:rPr lang="zh-CN" altLang="en-US"/>
              <a:t>合并为</a:t>
            </a:r>
            <a:r>
              <a:rPr lang="en-US" altLang="zh-CN"/>
              <a:t>1</a:t>
            </a:r>
            <a:r>
              <a:rPr lang="zh-CN" altLang="en-US"/>
              <a:t>把</a:t>
            </a:r>
            <a:r>
              <a:rPr lang="en-US" altLang="zh-CN"/>
              <a:t>mutex</a:t>
            </a:r>
            <a:r>
              <a:rPr lang="zh-CN" altLang="en-US"/>
              <a:t>互斥锁实现，但</a:t>
            </a:r>
            <a:r>
              <a:rPr lang="en-US" altLang="zh-CN"/>
              <a:t>a</a:t>
            </a:r>
            <a:r>
              <a:rPr lang="zh-CN" altLang="en-US"/>
              <a:t>部件进</a:t>
            </a:r>
            <a:r>
              <a:rPr lang="en-US" altLang="zh-CN"/>
              <a:t>A</a:t>
            </a:r>
            <a:r>
              <a:rPr lang="zh-CN" altLang="en-US"/>
              <a:t>流水线，与</a:t>
            </a:r>
            <a:r>
              <a:rPr lang="en-US" altLang="zh-CN"/>
              <a:t>b</a:t>
            </a:r>
            <a:r>
              <a:rPr lang="zh-CN" altLang="en-US"/>
              <a:t>部件进</a:t>
            </a:r>
            <a:r>
              <a:rPr lang="en-US" altLang="zh-CN"/>
              <a:t>B</a:t>
            </a:r>
            <a:r>
              <a:rPr lang="zh-CN" altLang="en-US"/>
              <a:t>流水线之间，实际上是不需要互斥的</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76</a:t>
            </a:fld>
            <a:endParaRPr lang="en-US" altLang="en-US"/>
          </a:p>
        </p:txBody>
      </p:sp>
    </p:spTree>
    <p:extLst>
      <p:ext uri="{BB962C8B-B14F-4D97-AF65-F5344CB8AC3E}">
        <p14:creationId xmlns:p14="http://schemas.microsoft.com/office/powerpoint/2010/main" val="6445613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OSC7</a:t>
            </a:r>
            <a:r>
              <a:rPr lang="zh-CN" altLang="en-US"/>
              <a:t>书中习题</a:t>
            </a:r>
            <a:r>
              <a:rPr lang="en-US" altLang="zh-CN"/>
              <a:t>6.11</a:t>
            </a:r>
            <a:endParaRPr lang="zh-CN" altLang="en-US"/>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77</a:t>
            </a:fld>
            <a:endParaRPr lang="en-US" altLang="en-US"/>
          </a:p>
        </p:txBody>
      </p:sp>
    </p:spTree>
    <p:extLst>
      <p:ext uri="{BB962C8B-B14F-4D97-AF65-F5344CB8AC3E}">
        <p14:creationId xmlns:p14="http://schemas.microsoft.com/office/powerpoint/2010/main" val="30723734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Mesa (programming language)  History. Mesa was orig­i­nally de­signed in the Com­puter Sys­tems Lab­o­ra­tory (CSL), a branch of the Xerox Palo Alto Re­search Cen­ter, for the Alto, an ex­per­i­men­tal mi­cro-coded work­sta­tion.</a:t>
            </a:r>
            <a:endParaRPr lang="zh-CN" altLang="en-US"/>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82</a:t>
            </a:fld>
            <a:endParaRPr lang="en-US" altLang="en-US"/>
          </a:p>
        </p:txBody>
      </p:sp>
    </p:spTree>
    <p:extLst>
      <p:ext uri="{BB962C8B-B14F-4D97-AF65-F5344CB8AC3E}">
        <p14:creationId xmlns:p14="http://schemas.microsoft.com/office/powerpoint/2010/main" val="13120994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注：入口队列中的箭头方向是其数据结构中指针的方向，而非入口进程移动的方向</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83</a:t>
            </a:fld>
            <a:endParaRPr lang="en-US" altLang="en-US"/>
          </a:p>
        </p:txBody>
      </p:sp>
    </p:spTree>
    <p:extLst>
      <p:ext uri="{BB962C8B-B14F-4D97-AF65-F5344CB8AC3E}">
        <p14:creationId xmlns:p14="http://schemas.microsoft.com/office/powerpoint/2010/main" val="19843303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84</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85</a:t>
            </a:fld>
            <a:endParaRPr lang="en-US" altLang="en-US"/>
          </a:p>
        </p:txBody>
      </p:sp>
    </p:spTree>
    <p:extLst>
      <p:ext uri="{BB962C8B-B14F-4D97-AF65-F5344CB8AC3E}">
        <p14:creationId xmlns:p14="http://schemas.microsoft.com/office/powerpoint/2010/main" val="38222951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86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6BD7BD6B-34C4-4075-9305-CEE533C308F9}" type="slidenum">
              <a:rPr lang="en-US" altLang="zh-CN">
                <a:latin typeface="Times New Roman" pitchFamily="18" charset="0"/>
              </a:rPr>
              <a:pPr/>
              <a:t>87</a:t>
            </a:fld>
            <a:endParaRPr lang="en-US" altLang="zh-CN">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0982452F-EEE7-4032-90DA-5871B41C16C9}" type="slidenum">
              <a:rPr lang="en-US" altLang="zh-CN">
                <a:latin typeface="Times New Roman" pitchFamily="18" charset="0"/>
              </a:rPr>
              <a:pPr/>
              <a:t>8</a:t>
            </a:fld>
            <a:endParaRPr lang="en-US" altLang="zh-CN">
              <a:latin typeface="Times New Roman"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竞争条件，或竞态条件</a:t>
            </a:r>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3E634DBD-1EC5-462D-BC22-327F348F05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FC2B6B4-BF24-4262-A303-E000472979C4}" type="slidenum">
              <a:rPr lang="en-US" altLang="en-US" smtClean="0">
                <a:latin typeface="Times New Roman" panose="02020603050405020304" pitchFamily="18" charset="0"/>
              </a:rPr>
              <a:pPr/>
              <a:t>88</a:t>
            </a:fld>
            <a:endParaRPr lang="en-US" altLang="en-US">
              <a:latin typeface="Times New Roman" panose="02020603050405020304" pitchFamily="18" charset="0"/>
            </a:endParaRPr>
          </a:p>
        </p:txBody>
      </p:sp>
      <p:sp>
        <p:nvSpPr>
          <p:cNvPr id="33794" name="Rectangle 2">
            <a:extLst>
              <a:ext uri="{FF2B5EF4-FFF2-40B4-BE49-F238E27FC236}">
                <a16:creationId xmlns:a16="http://schemas.microsoft.com/office/drawing/2014/main" id="{A07EA455-67B3-4FB5-8874-BE2716912EF9}"/>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7F0F9981-F39D-4C6B-B808-D9D1D2A439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注：本图复制自北大陈向群老师的课件</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93</a:t>
            </a:fld>
            <a:endParaRPr lang="en-US" altLang="en-US"/>
          </a:p>
        </p:txBody>
      </p:sp>
    </p:spTree>
    <p:extLst>
      <p:ext uri="{BB962C8B-B14F-4D97-AF65-F5344CB8AC3E}">
        <p14:creationId xmlns:p14="http://schemas.microsoft.com/office/powerpoint/2010/main" val="506960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9021C2EF-861A-4ECA-BA6F-6478CA259B53}" type="slidenum">
              <a:rPr lang="en-US" altLang="zh-CN">
                <a:latin typeface="Times New Roman" pitchFamily="18" charset="0"/>
              </a:rPr>
              <a:pPr/>
              <a:t>94</a:t>
            </a:fld>
            <a:endParaRPr lang="en-US" altLang="zh-CN">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注：这里的</a:t>
            </a:r>
            <a:r>
              <a:rPr lang="en-US" altLang="zh-CN"/>
              <a:t>wait</a:t>
            </a:r>
            <a:r>
              <a:rPr lang="zh-CN" altLang="en-US"/>
              <a:t>与</a:t>
            </a:r>
            <a:r>
              <a:rPr lang="en-US" altLang="zh-CN"/>
              <a:t>signal</a:t>
            </a:r>
            <a:r>
              <a:rPr lang="zh-CN" altLang="en-US"/>
              <a:t>为普通信号量的操作，而不是管程的</a:t>
            </a:r>
            <a:r>
              <a:rPr lang="en-US" altLang="zh-CN"/>
              <a:t>wait/signal</a:t>
            </a:r>
            <a:r>
              <a:rPr lang="zh-CN" altLang="en-US"/>
              <a:t>操作</a:t>
            </a:r>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B881EE10-5A50-4CBA-A6B7-632FED88A1AE}" type="slidenum">
              <a:rPr lang="en-US" altLang="zh-CN">
                <a:latin typeface="Times New Roman" pitchFamily="18" charset="0"/>
              </a:rPr>
              <a:pPr/>
              <a:t>95</a:t>
            </a:fld>
            <a:endParaRPr lang="en-US" altLang="zh-CN">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F15378CB-EBB0-4302-8207-EB4A8FC8FAB2}" type="slidenum">
              <a:rPr lang="en-US" altLang="zh-CN">
                <a:latin typeface="Times New Roman" pitchFamily="18" charset="0"/>
              </a:rPr>
              <a:pPr/>
              <a:t>96</a:t>
            </a:fld>
            <a:endParaRPr lang="en-US" altLang="zh-CN">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35C7957B-6FDB-42CC-8E56-3667CDD4E56A}" type="slidenum">
              <a:rPr lang="en-US" altLang="zh-CN">
                <a:latin typeface="Times New Roman" pitchFamily="18" charset="0"/>
              </a:rPr>
              <a:pPr/>
              <a:t>97</a:t>
            </a:fld>
            <a:endParaRPr lang="en-US" altLang="zh-CN">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A829414B-733A-4B82-AA9B-93310C9313DF}" type="slidenum">
              <a:rPr lang="en-US" altLang="zh-CN">
                <a:latin typeface="Times New Roman" pitchFamily="18" charset="0"/>
              </a:rPr>
              <a:pPr/>
              <a:t>99</a:t>
            </a:fld>
            <a:endParaRPr lang="en-US" altLang="zh-CN">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9E8510FE-24FF-4D7F-809B-06D771EFFEAF}" type="slidenum">
              <a:rPr lang="en-US" altLang="zh-CN">
                <a:latin typeface="Times New Roman" pitchFamily="18" charset="0"/>
              </a:rPr>
              <a:pPr/>
              <a:t>100</a:t>
            </a:fld>
            <a:endParaRPr lang="en-US" altLang="zh-CN">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58CF4685-4B07-44BE-84B7-842123F4DE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3BDA77A8-4082-4204-AF90-EBA099A547C7}" type="slidenum">
              <a:rPr lang="zh-CN" altLang="en-US" sz="1400">
                <a:solidFill>
                  <a:schemeClr val="tx1"/>
                </a:solidFill>
                <a:latin typeface="Times New Roman" panose="02020603050405020304" pitchFamily="18" charset="0"/>
              </a:rPr>
              <a:pPr/>
              <a:t>101</a:t>
            </a:fld>
            <a:endParaRPr lang="en-US" altLang="zh-CN" sz="1400">
              <a:solidFill>
                <a:schemeClr val="tx1"/>
              </a:solidFill>
              <a:latin typeface="Times New Roman" panose="02020603050405020304" pitchFamily="18" charset="0"/>
            </a:endParaRPr>
          </a:p>
        </p:txBody>
      </p:sp>
      <p:sp>
        <p:nvSpPr>
          <p:cNvPr id="167939" name="Rectangle 2">
            <a:extLst>
              <a:ext uri="{FF2B5EF4-FFF2-40B4-BE49-F238E27FC236}">
                <a16:creationId xmlns:a16="http://schemas.microsoft.com/office/drawing/2014/main" id="{7D049794-5574-4703-AAB0-C465D36220A3}"/>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61CCF6A3-13E1-47A8-92D2-B55972DF84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D7933A91-85ED-45DD-8A9D-DE1ADFDA21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54896B31-3362-4C94-944B-636EF47F94A7}" type="slidenum">
              <a:rPr lang="zh-CN" altLang="en-US" sz="1400">
                <a:solidFill>
                  <a:schemeClr val="tx1"/>
                </a:solidFill>
                <a:latin typeface="Times New Roman" panose="02020603050405020304" pitchFamily="18" charset="0"/>
              </a:rPr>
              <a:pPr/>
              <a:t>102</a:t>
            </a:fld>
            <a:endParaRPr lang="en-US" altLang="zh-CN" sz="1400">
              <a:solidFill>
                <a:schemeClr val="tx1"/>
              </a:solidFill>
              <a:latin typeface="Times New Roman" panose="02020603050405020304" pitchFamily="18" charset="0"/>
            </a:endParaRPr>
          </a:p>
        </p:txBody>
      </p:sp>
      <p:sp>
        <p:nvSpPr>
          <p:cNvPr id="168963" name="Rectangle 2">
            <a:extLst>
              <a:ext uri="{FF2B5EF4-FFF2-40B4-BE49-F238E27FC236}">
                <a16:creationId xmlns:a16="http://schemas.microsoft.com/office/drawing/2014/main" id="{C253F5BF-A44D-484B-AC93-B99C64B1A479}"/>
              </a:ext>
            </a:extLst>
          </p:cNvPr>
          <p:cNvSpPr>
            <a:spLocks noGrp="1" noRot="1" noChangeAspect="1" noChangeArrowheads="1" noTextEdit="1"/>
          </p:cNvSpPr>
          <p:nvPr>
            <p:ph type="sldImg"/>
          </p:nvPr>
        </p:nvSpPr>
        <p:spPr>
          <a:ln/>
        </p:spPr>
      </p:sp>
      <p:sp>
        <p:nvSpPr>
          <p:cNvPr id="168964" name="Rectangle 3">
            <a:extLst>
              <a:ext uri="{FF2B5EF4-FFF2-40B4-BE49-F238E27FC236}">
                <a16:creationId xmlns:a16="http://schemas.microsoft.com/office/drawing/2014/main" id="{EBC93768-2CE6-474E-B63C-815D04265F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0982452F-EEE7-4032-90DA-5871B41C16C9}" type="slidenum">
              <a:rPr lang="en-US" altLang="zh-CN">
                <a:latin typeface="Times New Roman" pitchFamily="18" charset="0"/>
              </a:rPr>
              <a:pPr/>
              <a:t>9</a:t>
            </a:fld>
            <a:endParaRPr lang="en-US" altLang="zh-CN">
              <a:latin typeface="Times New Roman"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OS kernel</a:t>
            </a:r>
            <a:r>
              <a:rPr lang="zh-CN" altLang="en-US"/>
              <a:t>中的</a:t>
            </a:r>
            <a:r>
              <a:rPr lang="en-US" altLang="zh-CN"/>
              <a:t>next pid</a:t>
            </a:r>
            <a:r>
              <a:rPr lang="zh-CN" altLang="en-US"/>
              <a:t>问题</a:t>
            </a:r>
            <a:endParaRPr lang="zh-CN" altLang="zh-CN"/>
          </a:p>
        </p:txBody>
      </p:sp>
    </p:spTree>
    <p:extLst>
      <p:ext uri="{BB962C8B-B14F-4D97-AF65-F5344CB8AC3E}">
        <p14:creationId xmlns:p14="http://schemas.microsoft.com/office/powerpoint/2010/main" val="27500588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EBEE48F9-70D0-42D7-A00C-BE47364469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2C2557F7-77B9-4B95-BEEF-018A357A9BB4}" type="slidenum">
              <a:rPr lang="zh-CN" altLang="en-US" sz="1400">
                <a:solidFill>
                  <a:schemeClr val="tx1"/>
                </a:solidFill>
                <a:latin typeface="Times New Roman" panose="02020603050405020304" pitchFamily="18" charset="0"/>
              </a:rPr>
              <a:pPr/>
              <a:t>103</a:t>
            </a:fld>
            <a:endParaRPr lang="en-US" altLang="zh-CN" sz="1400">
              <a:solidFill>
                <a:schemeClr val="tx1"/>
              </a:solidFill>
              <a:latin typeface="Times New Roman" panose="02020603050405020304" pitchFamily="18" charset="0"/>
            </a:endParaRPr>
          </a:p>
        </p:txBody>
      </p:sp>
      <p:sp>
        <p:nvSpPr>
          <p:cNvPr id="169987" name="Rectangle 2">
            <a:extLst>
              <a:ext uri="{FF2B5EF4-FFF2-40B4-BE49-F238E27FC236}">
                <a16:creationId xmlns:a16="http://schemas.microsoft.com/office/drawing/2014/main" id="{E0CE71DD-3FDB-4F1D-98AD-7981212D1985}"/>
              </a:ext>
            </a:extLst>
          </p:cNvPr>
          <p:cNvSpPr>
            <a:spLocks noGrp="1" noRot="1" noChangeAspect="1" noChangeArrowheads="1" noTextEdit="1"/>
          </p:cNvSpPr>
          <p:nvPr>
            <p:ph type="sldImg"/>
          </p:nvPr>
        </p:nvSpPr>
        <p:spPr>
          <a:ln/>
        </p:spPr>
      </p:sp>
      <p:sp>
        <p:nvSpPr>
          <p:cNvPr id="169988" name="Rectangle 3">
            <a:extLst>
              <a:ext uri="{FF2B5EF4-FFF2-40B4-BE49-F238E27FC236}">
                <a16:creationId xmlns:a16="http://schemas.microsoft.com/office/drawing/2014/main" id="{AA996EAD-567E-4DD2-AB80-F044BAE272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866078C3-616B-42F7-9AF5-65747FDA54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2222E7E8-817D-409A-8B2A-688F180A4F40}" type="slidenum">
              <a:rPr lang="zh-CN" altLang="en-US" sz="1400">
                <a:solidFill>
                  <a:schemeClr val="tx1"/>
                </a:solidFill>
                <a:latin typeface="Times New Roman" panose="02020603050405020304" pitchFamily="18" charset="0"/>
              </a:rPr>
              <a:pPr/>
              <a:t>104</a:t>
            </a:fld>
            <a:endParaRPr lang="en-US" altLang="zh-CN" sz="1400">
              <a:solidFill>
                <a:schemeClr val="tx1"/>
              </a:solidFill>
              <a:latin typeface="Times New Roman" panose="02020603050405020304" pitchFamily="18" charset="0"/>
            </a:endParaRPr>
          </a:p>
        </p:txBody>
      </p:sp>
      <p:sp>
        <p:nvSpPr>
          <p:cNvPr id="171011" name="Rectangle 2">
            <a:extLst>
              <a:ext uri="{FF2B5EF4-FFF2-40B4-BE49-F238E27FC236}">
                <a16:creationId xmlns:a16="http://schemas.microsoft.com/office/drawing/2014/main" id="{3C0F9A41-7C71-4080-9AB6-946C72588E2E}"/>
              </a:ext>
            </a:extLst>
          </p:cNvPr>
          <p:cNvSpPr>
            <a:spLocks noGrp="1" noRot="1" noChangeAspect="1" noChangeArrowheads="1" noTextEdit="1"/>
          </p:cNvSpPr>
          <p:nvPr>
            <p:ph type="sldImg"/>
          </p:nvPr>
        </p:nvSpPr>
        <p:spPr>
          <a:ln/>
        </p:spPr>
      </p:sp>
      <p:sp>
        <p:nvSpPr>
          <p:cNvPr id="171012" name="Rectangle 3">
            <a:extLst>
              <a:ext uri="{FF2B5EF4-FFF2-40B4-BE49-F238E27FC236}">
                <a16:creationId xmlns:a16="http://schemas.microsoft.com/office/drawing/2014/main" id="{959337BA-1036-4F24-BFC6-C8F5E22C04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77ECEE4F-E34F-4267-B2C4-9A14977056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89A6F432-002F-4DEE-A19C-373F8F2A1CCC}" type="slidenum">
              <a:rPr lang="zh-CN" altLang="en-US" sz="1400">
                <a:solidFill>
                  <a:schemeClr val="tx1"/>
                </a:solidFill>
                <a:latin typeface="Times New Roman" panose="02020603050405020304" pitchFamily="18" charset="0"/>
              </a:rPr>
              <a:pPr/>
              <a:t>105</a:t>
            </a:fld>
            <a:endParaRPr lang="en-US" altLang="zh-CN" sz="1400">
              <a:solidFill>
                <a:schemeClr val="tx1"/>
              </a:solidFill>
              <a:latin typeface="Times New Roman" panose="02020603050405020304" pitchFamily="18" charset="0"/>
            </a:endParaRPr>
          </a:p>
        </p:txBody>
      </p:sp>
      <p:sp>
        <p:nvSpPr>
          <p:cNvPr id="172035" name="Rectangle 2">
            <a:extLst>
              <a:ext uri="{FF2B5EF4-FFF2-40B4-BE49-F238E27FC236}">
                <a16:creationId xmlns:a16="http://schemas.microsoft.com/office/drawing/2014/main" id="{B7734C2F-E66D-4099-8E9F-02CFF82D059E}"/>
              </a:ext>
            </a:extLst>
          </p:cNvPr>
          <p:cNvSpPr>
            <a:spLocks noGrp="1" noRot="1" noChangeAspect="1" noChangeArrowheads="1" noTextEdit="1"/>
          </p:cNvSpPr>
          <p:nvPr>
            <p:ph type="sldImg"/>
          </p:nvPr>
        </p:nvSpPr>
        <p:spPr>
          <a:ln/>
        </p:spPr>
      </p:sp>
      <p:sp>
        <p:nvSpPr>
          <p:cNvPr id="172036" name="Rectangle 3">
            <a:extLst>
              <a:ext uri="{FF2B5EF4-FFF2-40B4-BE49-F238E27FC236}">
                <a16:creationId xmlns:a16="http://schemas.microsoft.com/office/drawing/2014/main" id="{4A099585-92E4-466D-AA2C-65A7F9966D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E6D25B65-E079-4614-A0A6-F695F5BBA7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5977EF80-E98D-42E0-908F-9E6E69226B74}" type="slidenum">
              <a:rPr lang="zh-CN" altLang="en-US" sz="1400">
                <a:solidFill>
                  <a:schemeClr val="tx1"/>
                </a:solidFill>
                <a:latin typeface="Times New Roman" panose="02020603050405020304" pitchFamily="18" charset="0"/>
              </a:rPr>
              <a:pPr/>
              <a:t>106</a:t>
            </a:fld>
            <a:endParaRPr lang="en-US" altLang="zh-CN" sz="1400">
              <a:solidFill>
                <a:schemeClr val="tx1"/>
              </a:solidFill>
              <a:latin typeface="Times New Roman" panose="02020603050405020304" pitchFamily="18" charset="0"/>
            </a:endParaRPr>
          </a:p>
        </p:txBody>
      </p:sp>
      <p:sp>
        <p:nvSpPr>
          <p:cNvPr id="173059" name="Rectangle 2">
            <a:extLst>
              <a:ext uri="{FF2B5EF4-FFF2-40B4-BE49-F238E27FC236}">
                <a16:creationId xmlns:a16="http://schemas.microsoft.com/office/drawing/2014/main" id="{33E8DF15-661C-456C-807A-B48421408C74}"/>
              </a:ext>
            </a:extLst>
          </p:cNvPr>
          <p:cNvSpPr>
            <a:spLocks noGrp="1" noRot="1" noChangeAspect="1" noChangeArrowheads="1" noTextEdit="1"/>
          </p:cNvSpPr>
          <p:nvPr>
            <p:ph type="sldImg"/>
          </p:nvPr>
        </p:nvSpPr>
        <p:spPr>
          <a:ln/>
        </p:spPr>
      </p:sp>
      <p:sp>
        <p:nvSpPr>
          <p:cNvPr id="173060" name="Rectangle 3">
            <a:extLst>
              <a:ext uri="{FF2B5EF4-FFF2-40B4-BE49-F238E27FC236}">
                <a16:creationId xmlns:a16="http://schemas.microsoft.com/office/drawing/2014/main" id="{E21B4FAC-DDFF-4E2F-B91E-9FE1991F24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C06ED494-F52A-4E66-887B-DD92074C14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CC962F21-F769-4B92-B67C-D47148B1B771}" type="slidenum">
              <a:rPr lang="zh-CN" altLang="en-US" sz="1400">
                <a:solidFill>
                  <a:schemeClr val="tx1"/>
                </a:solidFill>
                <a:latin typeface="Times New Roman" panose="02020603050405020304" pitchFamily="18" charset="0"/>
              </a:rPr>
              <a:pPr/>
              <a:t>107</a:t>
            </a:fld>
            <a:endParaRPr lang="en-US" altLang="zh-CN" sz="1400">
              <a:solidFill>
                <a:schemeClr val="tx1"/>
              </a:solidFill>
              <a:latin typeface="Times New Roman" panose="02020603050405020304" pitchFamily="18" charset="0"/>
            </a:endParaRPr>
          </a:p>
        </p:txBody>
      </p:sp>
      <p:sp>
        <p:nvSpPr>
          <p:cNvPr id="174083" name="Rectangle 2">
            <a:extLst>
              <a:ext uri="{FF2B5EF4-FFF2-40B4-BE49-F238E27FC236}">
                <a16:creationId xmlns:a16="http://schemas.microsoft.com/office/drawing/2014/main" id="{06CF3D6F-8782-4E06-B53E-18D2FBF6E1A2}"/>
              </a:ext>
            </a:extLst>
          </p:cNvPr>
          <p:cNvSpPr>
            <a:spLocks noGrp="1" noRot="1" noChangeAspect="1" noChangeArrowheads="1" noTextEdit="1"/>
          </p:cNvSpPr>
          <p:nvPr>
            <p:ph type="sldImg"/>
          </p:nvPr>
        </p:nvSpPr>
        <p:spPr>
          <a:ln/>
        </p:spPr>
      </p:sp>
      <p:sp>
        <p:nvSpPr>
          <p:cNvPr id="174084" name="Rectangle 3">
            <a:extLst>
              <a:ext uri="{FF2B5EF4-FFF2-40B4-BE49-F238E27FC236}">
                <a16:creationId xmlns:a16="http://schemas.microsoft.com/office/drawing/2014/main" id="{BA735EC2-C99D-434B-B6D6-0A4FEE73C6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F0692208-AFB2-4112-A928-B05FAE144F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541DD632-4028-478B-A2A1-6C0588056234}" type="slidenum">
              <a:rPr lang="zh-CN" altLang="en-US" sz="1400">
                <a:solidFill>
                  <a:schemeClr val="tx1"/>
                </a:solidFill>
                <a:latin typeface="Times New Roman" panose="02020603050405020304" pitchFamily="18" charset="0"/>
              </a:rPr>
              <a:pPr/>
              <a:t>108</a:t>
            </a:fld>
            <a:endParaRPr lang="en-US" altLang="zh-CN" sz="1400">
              <a:solidFill>
                <a:schemeClr val="tx1"/>
              </a:solidFill>
              <a:latin typeface="Times New Roman" panose="02020603050405020304" pitchFamily="18" charset="0"/>
            </a:endParaRPr>
          </a:p>
        </p:txBody>
      </p:sp>
      <p:sp>
        <p:nvSpPr>
          <p:cNvPr id="175107" name="Rectangle 2">
            <a:extLst>
              <a:ext uri="{FF2B5EF4-FFF2-40B4-BE49-F238E27FC236}">
                <a16:creationId xmlns:a16="http://schemas.microsoft.com/office/drawing/2014/main" id="{DCF85A11-4105-453D-815F-417D7317FCF6}"/>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EF8B2BD4-463B-4DFC-A2C6-B4AE3D0E29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D4E62C55-4B35-41EA-8334-9C2C5FC43A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72C428B2-B289-47DC-9A59-EA4354664AB5}" type="slidenum">
              <a:rPr lang="zh-CN" altLang="en-US" sz="1400">
                <a:solidFill>
                  <a:schemeClr val="tx1"/>
                </a:solidFill>
                <a:latin typeface="Times New Roman" panose="02020603050405020304" pitchFamily="18" charset="0"/>
              </a:rPr>
              <a:pPr/>
              <a:t>109</a:t>
            </a:fld>
            <a:endParaRPr lang="en-US" altLang="zh-CN" sz="1400">
              <a:solidFill>
                <a:schemeClr val="tx1"/>
              </a:solidFill>
              <a:latin typeface="Times New Roman" panose="02020603050405020304" pitchFamily="18" charset="0"/>
            </a:endParaRPr>
          </a:p>
        </p:txBody>
      </p:sp>
      <p:sp>
        <p:nvSpPr>
          <p:cNvPr id="176131" name="Rectangle 2">
            <a:extLst>
              <a:ext uri="{FF2B5EF4-FFF2-40B4-BE49-F238E27FC236}">
                <a16:creationId xmlns:a16="http://schemas.microsoft.com/office/drawing/2014/main" id="{F8598D58-BA76-4C36-BC2E-BDD4504710BC}"/>
              </a:ext>
            </a:extLst>
          </p:cNvPr>
          <p:cNvSpPr>
            <a:spLocks noGrp="1" noRot="1" noChangeAspect="1" noChangeArrowheads="1" noTextEdit="1"/>
          </p:cNvSpPr>
          <p:nvPr>
            <p:ph type="sldImg"/>
          </p:nvPr>
        </p:nvSpPr>
        <p:spPr>
          <a:ln/>
        </p:spPr>
      </p:sp>
      <p:sp>
        <p:nvSpPr>
          <p:cNvPr id="176132" name="Rectangle 3">
            <a:extLst>
              <a:ext uri="{FF2B5EF4-FFF2-40B4-BE49-F238E27FC236}">
                <a16:creationId xmlns:a16="http://schemas.microsoft.com/office/drawing/2014/main" id="{171EE44E-F40B-41C2-80F5-5CED855B02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17612001-4E5F-4398-B03A-379F6F5B6F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76127B07-3328-4E75-BEA0-25CAFE8622EB}" type="slidenum">
              <a:rPr lang="zh-CN" altLang="en-US" sz="1400">
                <a:solidFill>
                  <a:schemeClr val="tx1"/>
                </a:solidFill>
                <a:latin typeface="Times New Roman" panose="02020603050405020304" pitchFamily="18" charset="0"/>
              </a:rPr>
              <a:pPr/>
              <a:t>110</a:t>
            </a:fld>
            <a:endParaRPr lang="en-US" altLang="zh-CN" sz="1400">
              <a:solidFill>
                <a:schemeClr val="tx1"/>
              </a:solidFill>
              <a:latin typeface="Times New Roman" panose="02020603050405020304" pitchFamily="18" charset="0"/>
            </a:endParaRPr>
          </a:p>
        </p:txBody>
      </p:sp>
      <p:sp>
        <p:nvSpPr>
          <p:cNvPr id="177155" name="Rectangle 2">
            <a:extLst>
              <a:ext uri="{FF2B5EF4-FFF2-40B4-BE49-F238E27FC236}">
                <a16:creationId xmlns:a16="http://schemas.microsoft.com/office/drawing/2014/main" id="{EE43CA55-1EC0-489D-A35C-5CB4432ECDA4}"/>
              </a:ext>
            </a:extLst>
          </p:cNvPr>
          <p:cNvSpPr>
            <a:spLocks noGrp="1" noRot="1" noChangeAspect="1" noChangeArrowheads="1" noTextEdit="1"/>
          </p:cNvSpPr>
          <p:nvPr>
            <p:ph type="sldImg"/>
          </p:nvPr>
        </p:nvSpPr>
        <p:spPr>
          <a:ln/>
        </p:spPr>
      </p:sp>
      <p:sp>
        <p:nvSpPr>
          <p:cNvPr id="177156" name="Rectangle 3">
            <a:extLst>
              <a:ext uri="{FF2B5EF4-FFF2-40B4-BE49-F238E27FC236}">
                <a16:creationId xmlns:a16="http://schemas.microsoft.com/office/drawing/2014/main" id="{38D67F57-6E55-416D-9AF1-7BEE6F4D30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ED2E241F-8356-40D1-9349-ED64B2A7FA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506625A9-54F1-4842-9895-FDD9FB434C3E}" type="slidenum">
              <a:rPr lang="zh-CN" altLang="en-US" sz="1400">
                <a:solidFill>
                  <a:schemeClr val="tx1"/>
                </a:solidFill>
                <a:latin typeface="Times New Roman" panose="02020603050405020304" pitchFamily="18" charset="0"/>
              </a:rPr>
              <a:pPr/>
              <a:t>111</a:t>
            </a:fld>
            <a:endParaRPr lang="en-US" altLang="zh-CN" sz="1400">
              <a:solidFill>
                <a:schemeClr val="tx1"/>
              </a:solidFill>
              <a:latin typeface="Times New Roman" panose="02020603050405020304" pitchFamily="18" charset="0"/>
            </a:endParaRPr>
          </a:p>
        </p:txBody>
      </p:sp>
      <p:sp>
        <p:nvSpPr>
          <p:cNvPr id="178179" name="Rectangle 2">
            <a:extLst>
              <a:ext uri="{FF2B5EF4-FFF2-40B4-BE49-F238E27FC236}">
                <a16:creationId xmlns:a16="http://schemas.microsoft.com/office/drawing/2014/main" id="{5875259D-78DB-4F56-8521-C20CB0A4A6FF}"/>
              </a:ext>
            </a:extLst>
          </p:cNvPr>
          <p:cNvSpPr>
            <a:spLocks noGrp="1" noRot="1" noChangeAspect="1" noChangeArrowheads="1" noTextEdit="1"/>
          </p:cNvSpPr>
          <p:nvPr>
            <p:ph type="sldImg"/>
          </p:nvPr>
        </p:nvSpPr>
        <p:spPr>
          <a:ln/>
        </p:spPr>
      </p:sp>
      <p:sp>
        <p:nvSpPr>
          <p:cNvPr id="178180" name="Rectangle 3">
            <a:extLst>
              <a:ext uri="{FF2B5EF4-FFF2-40B4-BE49-F238E27FC236}">
                <a16:creationId xmlns:a16="http://schemas.microsoft.com/office/drawing/2014/main" id="{85BC75FE-6CD6-45A9-876D-2308DDF2A4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44739B8A-F574-4544-B3EA-2CA7A67E94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D1FE27FF-4C43-485C-B65C-8F55344EFF34}" type="slidenum">
              <a:rPr lang="zh-CN" altLang="en-US" sz="1400">
                <a:solidFill>
                  <a:schemeClr val="tx1"/>
                </a:solidFill>
                <a:latin typeface="Times New Roman" panose="02020603050405020304" pitchFamily="18" charset="0"/>
              </a:rPr>
              <a:pPr/>
              <a:t>112</a:t>
            </a:fld>
            <a:endParaRPr lang="en-US" altLang="zh-CN" sz="1400">
              <a:solidFill>
                <a:schemeClr val="tx1"/>
              </a:solidFill>
              <a:latin typeface="Times New Roman" panose="02020603050405020304" pitchFamily="18" charset="0"/>
            </a:endParaRPr>
          </a:p>
        </p:txBody>
      </p:sp>
      <p:sp>
        <p:nvSpPr>
          <p:cNvPr id="179203" name="Rectangle 2">
            <a:extLst>
              <a:ext uri="{FF2B5EF4-FFF2-40B4-BE49-F238E27FC236}">
                <a16:creationId xmlns:a16="http://schemas.microsoft.com/office/drawing/2014/main" id="{9BF9AC22-8DD2-4E83-B574-DC9053028C0A}"/>
              </a:ext>
            </a:extLst>
          </p:cNvPr>
          <p:cNvSpPr>
            <a:spLocks noGrp="1" noRot="1" noChangeAspect="1" noChangeArrowheads="1" noTextEdit="1"/>
          </p:cNvSpPr>
          <p:nvPr>
            <p:ph type="sldImg"/>
          </p:nvPr>
        </p:nvSpPr>
        <p:spPr>
          <a:ln/>
        </p:spPr>
      </p:sp>
      <p:sp>
        <p:nvSpPr>
          <p:cNvPr id="179204" name="Rectangle 3">
            <a:extLst>
              <a:ext uri="{FF2B5EF4-FFF2-40B4-BE49-F238E27FC236}">
                <a16:creationId xmlns:a16="http://schemas.microsoft.com/office/drawing/2014/main" id="{CEB910F8-1D4E-41BC-8A25-C13C09F7D2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临界区问题</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10</a:t>
            </a:fld>
            <a:endParaRPr lang="en-US" altLang="en-US"/>
          </a:p>
        </p:txBody>
      </p:sp>
    </p:spTree>
    <p:extLst>
      <p:ext uri="{BB962C8B-B14F-4D97-AF65-F5344CB8AC3E}">
        <p14:creationId xmlns:p14="http://schemas.microsoft.com/office/powerpoint/2010/main" val="16035820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DE63320E-FA8B-41BA-94D4-6E8B4866DD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5BF767D6-3196-4F5C-82DF-CA293E8C1BD5}" type="slidenum">
              <a:rPr lang="zh-CN" altLang="en-US" sz="1400">
                <a:solidFill>
                  <a:schemeClr val="tx1"/>
                </a:solidFill>
                <a:latin typeface="Times New Roman" panose="02020603050405020304" pitchFamily="18" charset="0"/>
              </a:rPr>
              <a:pPr/>
              <a:t>113</a:t>
            </a:fld>
            <a:endParaRPr lang="en-US" altLang="zh-CN" sz="1400">
              <a:solidFill>
                <a:schemeClr val="tx1"/>
              </a:solidFill>
              <a:latin typeface="Times New Roman" panose="02020603050405020304" pitchFamily="18" charset="0"/>
            </a:endParaRPr>
          </a:p>
        </p:txBody>
      </p:sp>
      <p:sp>
        <p:nvSpPr>
          <p:cNvPr id="180227" name="Rectangle 2">
            <a:extLst>
              <a:ext uri="{FF2B5EF4-FFF2-40B4-BE49-F238E27FC236}">
                <a16:creationId xmlns:a16="http://schemas.microsoft.com/office/drawing/2014/main" id="{BBC9635F-0E73-47C6-8DF6-67C789794245}"/>
              </a:ext>
            </a:extLst>
          </p:cNvPr>
          <p:cNvSpPr>
            <a:spLocks noGrp="1" noRot="1" noChangeAspect="1" noChangeArrowheads="1" noTextEdit="1"/>
          </p:cNvSpPr>
          <p:nvPr>
            <p:ph type="sldImg"/>
          </p:nvPr>
        </p:nvSpPr>
        <p:spPr>
          <a:ln/>
        </p:spPr>
      </p:sp>
      <p:sp>
        <p:nvSpPr>
          <p:cNvPr id="180228" name="Rectangle 3">
            <a:extLst>
              <a:ext uri="{FF2B5EF4-FFF2-40B4-BE49-F238E27FC236}">
                <a16:creationId xmlns:a16="http://schemas.microsoft.com/office/drawing/2014/main" id="{7FBD2E59-C9D3-4B65-8BEC-7828F5DA97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19117DFB-0974-4458-A671-C8B5E79AFF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3D620671-F9F7-4B92-B46E-02D5EB1649D0}" type="slidenum">
              <a:rPr lang="zh-CN" altLang="en-US" sz="1400">
                <a:solidFill>
                  <a:schemeClr val="tx1"/>
                </a:solidFill>
                <a:latin typeface="Times New Roman" panose="02020603050405020304" pitchFamily="18" charset="0"/>
              </a:rPr>
              <a:pPr/>
              <a:t>114</a:t>
            </a:fld>
            <a:endParaRPr lang="en-US" altLang="zh-CN" sz="1400">
              <a:solidFill>
                <a:schemeClr val="tx1"/>
              </a:solidFill>
              <a:latin typeface="Times New Roman" panose="02020603050405020304" pitchFamily="18" charset="0"/>
            </a:endParaRPr>
          </a:p>
        </p:txBody>
      </p:sp>
      <p:sp>
        <p:nvSpPr>
          <p:cNvPr id="181251" name="Rectangle 2">
            <a:extLst>
              <a:ext uri="{FF2B5EF4-FFF2-40B4-BE49-F238E27FC236}">
                <a16:creationId xmlns:a16="http://schemas.microsoft.com/office/drawing/2014/main" id="{A9F37AB7-5356-4CCE-8E71-D23537C31A09}"/>
              </a:ext>
            </a:extLst>
          </p:cNvPr>
          <p:cNvSpPr>
            <a:spLocks noGrp="1" noRot="1" noChangeAspect="1" noChangeArrowheads="1" noTextEdit="1"/>
          </p:cNvSpPr>
          <p:nvPr>
            <p:ph type="sldImg"/>
          </p:nvPr>
        </p:nvSpPr>
        <p:spPr>
          <a:ln/>
        </p:spPr>
      </p:sp>
      <p:sp>
        <p:nvSpPr>
          <p:cNvPr id="181252" name="Rectangle 3">
            <a:extLst>
              <a:ext uri="{FF2B5EF4-FFF2-40B4-BE49-F238E27FC236}">
                <a16:creationId xmlns:a16="http://schemas.microsoft.com/office/drawing/2014/main" id="{B8D8D0CE-566B-4096-A551-50A904B49D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E198C6FC-4FB4-4D18-A3F4-93F994F781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D05E5DCB-110B-41B0-AAEB-F1425A5E370E}" type="slidenum">
              <a:rPr lang="zh-CN" altLang="en-US" sz="1400">
                <a:solidFill>
                  <a:schemeClr val="tx1"/>
                </a:solidFill>
                <a:latin typeface="Times New Roman" panose="02020603050405020304" pitchFamily="18" charset="0"/>
              </a:rPr>
              <a:pPr/>
              <a:t>115</a:t>
            </a:fld>
            <a:endParaRPr lang="en-US" altLang="zh-CN" sz="1400">
              <a:solidFill>
                <a:schemeClr val="tx1"/>
              </a:solidFill>
              <a:latin typeface="Times New Roman" panose="02020603050405020304" pitchFamily="18" charset="0"/>
            </a:endParaRPr>
          </a:p>
        </p:txBody>
      </p:sp>
      <p:sp>
        <p:nvSpPr>
          <p:cNvPr id="182275" name="Rectangle 2">
            <a:extLst>
              <a:ext uri="{FF2B5EF4-FFF2-40B4-BE49-F238E27FC236}">
                <a16:creationId xmlns:a16="http://schemas.microsoft.com/office/drawing/2014/main" id="{97FF5B65-C5A1-4A79-BFD3-FF1770D8F015}"/>
              </a:ext>
            </a:extLst>
          </p:cNvPr>
          <p:cNvSpPr>
            <a:spLocks noGrp="1" noRot="1" noChangeAspect="1" noChangeArrowheads="1" noTextEdit="1"/>
          </p:cNvSpPr>
          <p:nvPr>
            <p:ph type="sldImg"/>
          </p:nvPr>
        </p:nvSpPr>
        <p:spPr>
          <a:ln/>
        </p:spPr>
      </p:sp>
      <p:sp>
        <p:nvSpPr>
          <p:cNvPr id="182276" name="Rectangle 3">
            <a:extLst>
              <a:ext uri="{FF2B5EF4-FFF2-40B4-BE49-F238E27FC236}">
                <a16:creationId xmlns:a16="http://schemas.microsoft.com/office/drawing/2014/main" id="{F5514C9D-7417-4A2C-B93C-E7DA727511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9CF53D4B-DBF8-4BF2-BE7E-A6EE5B6773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DF116591-614B-41EF-8749-AD530DAC3530}" type="slidenum">
              <a:rPr lang="zh-CN" altLang="en-US" sz="1400">
                <a:solidFill>
                  <a:schemeClr val="tx1"/>
                </a:solidFill>
                <a:latin typeface="Times New Roman" panose="02020603050405020304" pitchFamily="18" charset="0"/>
              </a:rPr>
              <a:pPr/>
              <a:t>116</a:t>
            </a:fld>
            <a:endParaRPr lang="en-US" altLang="zh-CN" sz="1400">
              <a:solidFill>
                <a:schemeClr val="tx1"/>
              </a:solidFill>
              <a:latin typeface="Times New Roman" panose="02020603050405020304" pitchFamily="18" charset="0"/>
            </a:endParaRPr>
          </a:p>
        </p:txBody>
      </p:sp>
      <p:sp>
        <p:nvSpPr>
          <p:cNvPr id="183299" name="Rectangle 2">
            <a:extLst>
              <a:ext uri="{FF2B5EF4-FFF2-40B4-BE49-F238E27FC236}">
                <a16:creationId xmlns:a16="http://schemas.microsoft.com/office/drawing/2014/main" id="{C58484C5-07C5-4410-A946-1134FFE634CD}"/>
              </a:ext>
            </a:extLst>
          </p:cNvPr>
          <p:cNvSpPr>
            <a:spLocks noGrp="1" noRot="1" noChangeAspect="1" noChangeArrowheads="1" noTextEdit="1"/>
          </p:cNvSpPr>
          <p:nvPr>
            <p:ph type="sldImg"/>
          </p:nvPr>
        </p:nvSpPr>
        <p:spPr>
          <a:ln/>
        </p:spPr>
      </p:sp>
      <p:sp>
        <p:nvSpPr>
          <p:cNvPr id="183300" name="Rectangle 3">
            <a:extLst>
              <a:ext uri="{FF2B5EF4-FFF2-40B4-BE49-F238E27FC236}">
                <a16:creationId xmlns:a16="http://schemas.microsoft.com/office/drawing/2014/main" id="{703C4095-8225-4CBA-A6A5-0D8EEF403D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CC2A40AF-C522-4811-925F-322952675C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2"/>
                </a:solidFill>
                <a:latin typeface="Verdana" panose="020B0604030504040204" pitchFamily="34" charset="0"/>
                <a:ea typeface="宋体" panose="02010600030101010101" pitchFamily="2" charset="-122"/>
              </a:defRPr>
            </a:lvl1pPr>
            <a:lvl2pPr marL="742950" indent="-285750" defTabSz="966788" eaLnBrk="0" hangingPunct="0">
              <a:defRPr sz="3600">
                <a:solidFill>
                  <a:schemeClr val="tx2"/>
                </a:solidFill>
                <a:latin typeface="Verdana" panose="020B0604030504040204" pitchFamily="34" charset="0"/>
                <a:ea typeface="宋体" panose="02010600030101010101" pitchFamily="2" charset="-122"/>
              </a:defRPr>
            </a:lvl2pPr>
            <a:lvl3pPr marL="1143000" indent="-228600" defTabSz="966788" eaLnBrk="0" hangingPunct="0">
              <a:defRPr sz="3600">
                <a:solidFill>
                  <a:schemeClr val="tx2"/>
                </a:solidFill>
                <a:latin typeface="Verdana" panose="020B0604030504040204" pitchFamily="34" charset="0"/>
                <a:ea typeface="宋体" panose="02010600030101010101" pitchFamily="2" charset="-122"/>
              </a:defRPr>
            </a:lvl3pPr>
            <a:lvl4pPr marL="1600200" indent="-228600" defTabSz="966788" eaLnBrk="0" hangingPunct="0">
              <a:defRPr sz="3600">
                <a:solidFill>
                  <a:schemeClr val="tx2"/>
                </a:solidFill>
                <a:latin typeface="Verdana" panose="020B0604030504040204" pitchFamily="34" charset="0"/>
                <a:ea typeface="宋体" panose="02010600030101010101" pitchFamily="2" charset="-122"/>
              </a:defRPr>
            </a:lvl4pPr>
            <a:lvl5pPr marL="2057400" indent="-228600" defTabSz="966788" eaLnBrk="0" hangingPunct="0">
              <a:defRPr sz="3600">
                <a:solidFill>
                  <a:schemeClr val="tx2"/>
                </a:solidFill>
                <a:latin typeface="Verdana" panose="020B0604030504040204" pitchFamily="34" charset="0"/>
                <a:ea typeface="宋体" panose="02010600030101010101" pitchFamily="2" charset="-122"/>
              </a:defRPr>
            </a:lvl5pPr>
            <a:lvl6pPr marL="25146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6pPr>
            <a:lvl7pPr marL="29718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7pPr>
            <a:lvl8pPr marL="34290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8pPr>
            <a:lvl9pPr marL="3886200" indent="-228600" defTabSz="966788" eaLnBrk="0" fontAlgn="base" hangingPunct="0">
              <a:spcBef>
                <a:spcPct val="0"/>
              </a:spcBef>
              <a:spcAft>
                <a:spcPct val="0"/>
              </a:spcAft>
              <a:defRPr sz="3600">
                <a:solidFill>
                  <a:schemeClr val="tx2"/>
                </a:solidFill>
                <a:latin typeface="Verdana" panose="020B0604030504040204" pitchFamily="34" charset="0"/>
                <a:ea typeface="宋体" panose="02010600030101010101" pitchFamily="2" charset="-122"/>
              </a:defRPr>
            </a:lvl9pPr>
          </a:lstStyle>
          <a:p>
            <a:fld id="{C86E28C2-F9F2-4781-89BF-1E069167B08F}" type="slidenum">
              <a:rPr lang="zh-CN" altLang="en-US" sz="1400">
                <a:solidFill>
                  <a:schemeClr val="tx1"/>
                </a:solidFill>
                <a:latin typeface="Times New Roman" panose="02020603050405020304" pitchFamily="18" charset="0"/>
              </a:rPr>
              <a:pPr/>
              <a:t>117</a:t>
            </a:fld>
            <a:endParaRPr lang="en-US" altLang="zh-CN" sz="1400">
              <a:solidFill>
                <a:schemeClr val="tx1"/>
              </a:solidFill>
              <a:latin typeface="Times New Roman" panose="02020603050405020304" pitchFamily="18" charset="0"/>
            </a:endParaRPr>
          </a:p>
        </p:txBody>
      </p:sp>
      <p:sp>
        <p:nvSpPr>
          <p:cNvPr id="184323" name="Rectangle 2">
            <a:extLst>
              <a:ext uri="{FF2B5EF4-FFF2-40B4-BE49-F238E27FC236}">
                <a16:creationId xmlns:a16="http://schemas.microsoft.com/office/drawing/2014/main" id="{43CDB383-886F-4064-B1C7-8D2BDDF50D30}"/>
              </a:ext>
            </a:extLst>
          </p:cNvPr>
          <p:cNvSpPr>
            <a:spLocks noGrp="1" noRot="1" noChangeAspect="1" noChangeArrowheads="1" noTextEdit="1"/>
          </p:cNvSpPr>
          <p:nvPr>
            <p:ph type="sldImg"/>
          </p:nvPr>
        </p:nvSpPr>
        <p:spPr>
          <a:ln/>
        </p:spPr>
      </p:sp>
      <p:sp>
        <p:nvSpPr>
          <p:cNvPr id="184324" name="Rectangle 3">
            <a:extLst>
              <a:ext uri="{FF2B5EF4-FFF2-40B4-BE49-F238E27FC236}">
                <a16:creationId xmlns:a16="http://schemas.microsoft.com/office/drawing/2014/main" id="{170EEB51-023F-40A8-AF6E-8B9C800AED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125</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709C45A5-C8A5-4665-982F-7C3B99D4A45C}" type="slidenum">
              <a:rPr lang="en-US" altLang="zh-CN">
                <a:latin typeface="Times New Roman" pitchFamily="18" charset="0"/>
              </a:rPr>
              <a:pPr/>
              <a:t>12</a:t>
            </a:fld>
            <a:endParaRPr lang="en-US" altLang="zh-CN">
              <a:latin typeface="Times New Roman"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685800"/>
            <a:ext cx="10363200" cy="2127250"/>
          </a:xfrm>
        </p:spPr>
        <p:txBody>
          <a:bodyPr/>
          <a:lstStyle>
            <a:lvl1pPr>
              <a:defRPr sz="4300"/>
            </a:lvl1pPr>
          </a:lstStyle>
          <a:p>
            <a:r>
              <a:rPr lang="en-US" dirty="0"/>
              <a:t>Click to edit Master </a:t>
            </a:r>
            <a:r>
              <a:rPr lang="en-US"/>
              <a:t>title style </a:t>
            </a:r>
            <a:r>
              <a:rPr lang="zh-CN" altLang="en-US"/>
              <a:t>中文</a:t>
            </a:r>
            <a:endParaRPr lang="en-US" dirty="0"/>
          </a:p>
        </p:txBody>
      </p:sp>
      <p:pic>
        <p:nvPicPr>
          <p:cNvPr id="1026" name="Picture 2" descr="D:\SDU\软件学院\课程\操作系统(双语)\OS2021\OS上课课件\OSC7 Smal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0479" y="3474719"/>
            <a:ext cx="2763048" cy="29307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4580987" y="3387438"/>
            <a:ext cx="2942032" cy="3074323"/>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28600"/>
            <a:ext cx="107696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1102784" y="1282700"/>
            <a:ext cx="4798483"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04467" y="1282700"/>
            <a:ext cx="480060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009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172310" y="6550228"/>
            <a:ext cx="1148061"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dirty="0">
                <a:solidFill>
                  <a:srgbClr val="006699"/>
                </a:solidFill>
                <a:latin typeface="Helvetica" panose="020B0604020202020204" pitchFamily="34" charset="0"/>
              </a:rPr>
              <a:t>Ch6-</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a:solidFill>
                  <a:srgbClr val="006699"/>
                </a:solidFill>
                <a:latin typeface="Helvetica" panose="020B0604020202020204" pitchFamily="34" charset="0"/>
              </a:rPr>
              <a:t>/125</a:t>
            </a:r>
            <a:endParaRPr lang="en-US" altLang="en-US" sz="1400" b="1" dirty="0">
              <a:solidFill>
                <a:srgbClr val="006699"/>
              </a:solidFill>
              <a:latin typeface="Helvetica" panose="020B0604020202020204" pitchFamily="34" charset="0"/>
            </a:endParaRP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10:24</a:t>
            </a:fld>
            <a:endParaRPr lang="en-US" altLang="en-US" sz="1400" b="1">
              <a:solidFill>
                <a:srgbClr val="006699"/>
              </a:solidFill>
              <a:latin typeface="Helvetica" panose="020B0604020202020204" pitchFamily="34" charset="0"/>
            </a:endParaRPr>
          </a:p>
        </p:txBody>
      </p:sp>
      <p:pic>
        <p:nvPicPr>
          <p:cNvPr id="7" name="图片 6">
            <a:extLst>
              <a:ext uri="{FF2B5EF4-FFF2-40B4-BE49-F238E27FC236}">
                <a16:creationId xmlns:a16="http://schemas.microsoft.com/office/drawing/2014/main" id="{E4DC6FEA-76BA-4682-ACC2-1FF5778D9F8C}"/>
              </a:ext>
            </a:extLst>
          </p:cNvPr>
          <p:cNvPicPr>
            <a:picLocks noChangeAspect="1"/>
          </p:cNvPicPr>
          <p:nvPr userDrawn="1"/>
        </p:nvPicPr>
        <p:blipFill>
          <a:blip r:embed="rId14"/>
          <a:stretch>
            <a:fillRect/>
          </a:stretch>
        </p:blipFill>
        <p:spPr>
          <a:xfrm>
            <a:off x="609599" y="225168"/>
            <a:ext cx="1123950" cy="609600"/>
          </a:xfrm>
          <a:prstGeom prst="rect">
            <a:avLst/>
          </a:prstGeom>
        </p:spPr>
      </p:pic>
      <p:pic>
        <p:nvPicPr>
          <p:cNvPr id="9" name="图片 8">
            <a:extLst>
              <a:ext uri="{FF2B5EF4-FFF2-40B4-BE49-F238E27FC236}">
                <a16:creationId xmlns:a16="http://schemas.microsoft.com/office/drawing/2014/main" id="{19EC97C1-3B99-4B4D-B6D6-D4C007BD05B6}"/>
              </a:ext>
            </a:extLst>
          </p:cNvPr>
          <p:cNvPicPr>
            <a:picLocks noChangeAspect="1"/>
          </p:cNvPicPr>
          <p:nvPr userDrawn="1"/>
        </p:nvPicPr>
        <p:blipFill>
          <a:blip r:embed="rId15"/>
          <a:stretch>
            <a:fillRect/>
          </a:stretch>
        </p:blipFill>
        <p:spPr>
          <a:xfrm>
            <a:off x="10817225" y="5932690"/>
            <a:ext cx="1123950" cy="609600"/>
          </a:xfrm>
          <a:prstGeom prst="rect">
            <a:avLst/>
          </a:prstGeom>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1" r:id="rId12"/>
  </p:sldLayoutIdLst>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925001"/>
          </a:xfrm>
        </p:spPr>
        <p:txBody>
          <a:bodyPr/>
          <a:lstStyle/>
          <a:p>
            <a:pPr eaLnBrk="1" hangingPunct="1"/>
            <a:r>
              <a:rPr lang="en-US" altLang="en-US" dirty="0"/>
              <a:t>Chapter 6:  </a:t>
            </a:r>
            <a:br>
              <a:rPr lang="en-US" altLang="en-US" dirty="0"/>
            </a:br>
            <a:r>
              <a:rPr lang="en-US" altLang="en-US" dirty="0"/>
              <a:t>Process Synchronization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3259C-AB41-4F00-BC6D-AC37AD2A0909}"/>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charset="-122"/>
              </a:rPr>
              <a:t>6.2 The Critical-Section Problem</a:t>
            </a:r>
            <a:endParaRPr lang="zh-CN" altLang="en-US">
              <a:effectLst>
                <a:outerShdw blurRad="38100" dist="38100" dir="2700000" algn="tl">
                  <a:srgbClr val="C0C0C0"/>
                </a:outerShdw>
              </a:effectLst>
              <a:ea typeface="宋体" charset="-122"/>
            </a:endParaRPr>
          </a:p>
        </p:txBody>
      </p:sp>
      <p:sp>
        <p:nvSpPr>
          <p:cNvPr id="18435" name="内容占位符 2"/>
          <p:cNvSpPr>
            <a:spLocks noGrp="1" noChangeArrowheads="1"/>
          </p:cNvSpPr>
          <p:nvPr>
            <p:ph idx="1"/>
          </p:nvPr>
        </p:nvSpPr>
        <p:spPr/>
        <p:txBody>
          <a:bodyPr/>
          <a:lstStyle/>
          <a:p>
            <a:r>
              <a:rPr lang="en-US" altLang="zh-CN" sz="2400" b="1" dirty="0">
                <a:ea typeface="宋体" pitchFamily="2" charset="-122"/>
              </a:rPr>
              <a:t>critical section, </a:t>
            </a:r>
            <a:r>
              <a:rPr lang="en-US" altLang="zh-CN" sz="2400" dirty="0">
                <a:ea typeface="宋体" pitchFamily="2" charset="-122"/>
              </a:rPr>
              <a:t>in which the process may be changing common variables, updating a table, writing a file, and so on.</a:t>
            </a:r>
          </a:p>
          <a:p>
            <a:r>
              <a:rPr lang="en-US" altLang="zh-CN" sz="2400" b="1">
                <a:ea typeface="宋体" pitchFamily="2" charset="-122"/>
              </a:rPr>
              <a:t>entry section / </a:t>
            </a:r>
            <a:r>
              <a:rPr lang="en-US" altLang="zh-CN" sz="2400" b="1" dirty="0">
                <a:ea typeface="宋体" pitchFamily="2" charset="-122"/>
              </a:rPr>
              <a:t>exit section</a:t>
            </a:r>
          </a:p>
          <a:p>
            <a:pPr marL="2000149" lvl="5" indent="0">
              <a:buNone/>
            </a:pPr>
            <a:r>
              <a:rPr lang="en-US" altLang="zh-CN" sz="2800" b="1">
                <a:solidFill>
                  <a:srgbClr val="006699"/>
                </a:solidFill>
                <a:effectLst>
                  <a:outerShdw blurRad="38100" dist="38100" dir="2700000" algn="tl">
                    <a:srgbClr val="000000">
                      <a:alpha val="43137"/>
                    </a:srgbClr>
                  </a:outerShdw>
                </a:effectLst>
                <a:ea typeface="宋体" pitchFamily="2" charset="-122"/>
              </a:rPr>
              <a:t>while </a:t>
            </a:r>
            <a:r>
              <a:rPr lang="en-US" altLang="zh-CN" sz="2800" b="1" dirty="0">
                <a:solidFill>
                  <a:srgbClr val="006699"/>
                </a:solidFill>
                <a:effectLst>
                  <a:outerShdw blurRad="38100" dist="38100" dir="2700000" algn="tl">
                    <a:srgbClr val="000000">
                      <a:alpha val="43137"/>
                    </a:srgbClr>
                  </a:outerShdw>
                </a:effectLst>
                <a:ea typeface="宋体" pitchFamily="2" charset="-122"/>
              </a:rPr>
              <a:t>(true)  {</a:t>
            </a:r>
          </a:p>
          <a:p>
            <a:pPr marL="2457326" lvl="6" indent="0">
              <a:buNone/>
            </a:pPr>
            <a:r>
              <a:rPr lang="en-US" altLang="zh-CN" sz="2800" b="1" dirty="0">
                <a:solidFill>
                  <a:srgbClr val="006699"/>
                </a:solidFill>
                <a:effectLst>
                  <a:outerShdw blurRad="38100" dist="38100" dir="2700000" algn="tl">
                    <a:srgbClr val="000000">
                      <a:alpha val="43137"/>
                    </a:srgbClr>
                  </a:outerShdw>
                </a:effectLst>
                <a:ea typeface="宋体" pitchFamily="2" charset="-122"/>
              </a:rPr>
              <a:t>entry section</a:t>
            </a:r>
          </a:p>
          <a:p>
            <a:pPr marL="2914504" lvl="7" indent="0">
              <a:buNone/>
            </a:pPr>
            <a:r>
              <a:rPr lang="en-US" altLang="zh-CN" sz="2800" b="1" dirty="0">
                <a:solidFill>
                  <a:srgbClr val="006699"/>
                </a:solidFill>
                <a:effectLst>
                  <a:outerShdw blurRad="38100" dist="38100" dir="2700000" algn="tl">
                    <a:srgbClr val="000000">
                      <a:alpha val="43137"/>
                    </a:srgbClr>
                  </a:outerShdw>
                </a:effectLst>
                <a:ea typeface="宋体" pitchFamily="2" charset="-122"/>
              </a:rPr>
              <a:t>critical section</a:t>
            </a:r>
          </a:p>
          <a:p>
            <a:pPr marL="2457326" lvl="6" indent="0">
              <a:buNone/>
            </a:pPr>
            <a:r>
              <a:rPr lang="en-US" altLang="zh-CN" sz="2800" b="1" dirty="0">
                <a:solidFill>
                  <a:srgbClr val="006699"/>
                </a:solidFill>
                <a:effectLst>
                  <a:outerShdw blurRad="38100" dist="38100" dir="2700000" algn="tl">
                    <a:srgbClr val="000000">
                      <a:alpha val="43137"/>
                    </a:srgbClr>
                  </a:outerShdw>
                </a:effectLst>
                <a:ea typeface="宋体" pitchFamily="2" charset="-122"/>
              </a:rPr>
              <a:t>exit section</a:t>
            </a:r>
          </a:p>
          <a:p>
            <a:pPr marL="2914504" lvl="7" indent="0">
              <a:buNone/>
            </a:pPr>
            <a:r>
              <a:rPr lang="en-US" altLang="zh-CN" sz="2800" b="1" dirty="0">
                <a:solidFill>
                  <a:srgbClr val="006699"/>
                </a:solidFill>
                <a:effectLst>
                  <a:outerShdw blurRad="38100" dist="38100" dir="2700000" algn="tl">
                    <a:srgbClr val="000000">
                      <a:alpha val="43137"/>
                    </a:srgbClr>
                  </a:outerShdw>
                </a:effectLst>
                <a:ea typeface="宋体" pitchFamily="2" charset="-122"/>
              </a:rPr>
              <a:t>remainder section</a:t>
            </a:r>
          </a:p>
          <a:p>
            <a:pPr marL="2000149" lvl="5" indent="0">
              <a:buNone/>
            </a:pPr>
            <a:r>
              <a:rPr lang="en-US" altLang="zh-CN" sz="2800" b="1" dirty="0">
                <a:solidFill>
                  <a:srgbClr val="006699"/>
                </a:solidFill>
                <a:effectLst>
                  <a:outerShdw blurRad="38100" dist="38100" dir="2700000" algn="tl">
                    <a:srgbClr val="000000">
                      <a:alpha val="43137"/>
                    </a:srgbClr>
                  </a:outerShdw>
                </a:effectLst>
                <a:ea typeface="宋体" pitchFamily="2" charset="-122"/>
              </a:rPr>
              <a:t>}</a:t>
            </a:r>
          </a:p>
          <a:p>
            <a:pPr>
              <a:buFont typeface="Monotype Sorts" pitchFamily="-84" charset="2"/>
              <a:buNone/>
            </a:pPr>
            <a:endParaRPr lang="zh-CN" altLang="en-US" sz="2000" dirty="0">
              <a:ea typeface="宋体"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28C30B10-82D2-4974-9F38-EC51E1E2E01C}"/>
              </a:ext>
            </a:extLst>
          </p:cNvPr>
          <p:cNvSpPr>
            <a:spLocks noGrp="1" noChangeArrowheads="1"/>
          </p:cNvSpPr>
          <p:nvPr>
            <p:ph type="title"/>
          </p:nvPr>
        </p:nvSpPr>
        <p:spPr/>
        <p:txBody>
          <a:bodyPr/>
          <a:lstStyle/>
          <a:p>
            <a:pPr>
              <a:defRPr/>
            </a:pPr>
            <a:r>
              <a:rPr lang="en-US" altLang="zh-CN">
                <a:ea typeface="宋体" charset="-122"/>
              </a:rPr>
              <a:t>Pthreads Synchronization</a:t>
            </a:r>
          </a:p>
        </p:txBody>
      </p:sp>
      <p:sp>
        <p:nvSpPr>
          <p:cNvPr id="108547" name="Rectangle 3"/>
          <p:cNvSpPr>
            <a:spLocks noGrp="1" noChangeArrowheads="1"/>
          </p:cNvSpPr>
          <p:nvPr>
            <p:ph type="body" sz="half" idx="1"/>
          </p:nvPr>
        </p:nvSpPr>
        <p:spPr>
          <a:xfrm>
            <a:off x="2574925" y="1427164"/>
            <a:ext cx="5484346" cy="4613275"/>
          </a:xfrm>
        </p:spPr>
        <p:txBody>
          <a:bodyPr/>
          <a:lstStyle/>
          <a:p>
            <a:r>
              <a:rPr lang="en-US" altLang="zh-CN" sz="2400">
                <a:ea typeface="宋体" pitchFamily="2" charset="-122"/>
              </a:rPr>
              <a:t>Pthreads API is OS-independent</a:t>
            </a:r>
          </a:p>
          <a:p>
            <a:r>
              <a:rPr lang="en-US" altLang="zh-CN" sz="2400">
                <a:ea typeface="宋体" pitchFamily="2" charset="-122"/>
              </a:rPr>
              <a:t>It provides:</a:t>
            </a:r>
          </a:p>
          <a:p>
            <a:pPr lvl="1"/>
            <a:r>
              <a:rPr lang="en-US" altLang="zh-CN" sz="2400">
                <a:ea typeface="宋体" pitchFamily="2" charset="-122"/>
              </a:rPr>
              <a:t>mutex locks</a:t>
            </a:r>
          </a:p>
          <a:p>
            <a:pPr lvl="1"/>
            <a:r>
              <a:rPr lang="en-US" altLang="zh-CN" sz="2400">
                <a:ea typeface="宋体" pitchFamily="2" charset="-122"/>
              </a:rPr>
              <a:t>condition variables</a:t>
            </a:r>
            <a:br>
              <a:rPr lang="en-US" altLang="zh-CN" sz="2400">
                <a:ea typeface="宋体" pitchFamily="2" charset="-122"/>
              </a:rPr>
            </a:br>
            <a:endParaRPr lang="en-US" altLang="zh-CN" sz="2400">
              <a:ea typeface="宋体" pitchFamily="2" charset="-122"/>
            </a:endParaRPr>
          </a:p>
          <a:p>
            <a:r>
              <a:rPr lang="en-US" altLang="zh-CN" sz="2400">
                <a:ea typeface="宋体" pitchFamily="2" charset="-122"/>
              </a:rPr>
              <a:t>Non-portable extensions include:</a:t>
            </a:r>
          </a:p>
          <a:p>
            <a:pPr lvl="1"/>
            <a:r>
              <a:rPr lang="en-US" altLang="zh-CN" sz="2400">
                <a:ea typeface="宋体" pitchFamily="2" charset="-122"/>
              </a:rPr>
              <a:t>read-write locks</a:t>
            </a:r>
          </a:p>
          <a:p>
            <a:pPr lvl="1"/>
            <a:r>
              <a:rPr lang="en-US" altLang="zh-CN" sz="2400">
                <a:ea typeface="宋体" pitchFamily="2" charset="-122"/>
              </a:rPr>
              <a:t>spin locks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134FF0B-547D-4A82-8D95-C823D4C6FFD5}"/>
              </a:ext>
            </a:extLst>
          </p:cNvPr>
          <p:cNvSpPr>
            <a:spLocks noGrp="1" noChangeArrowheads="1"/>
          </p:cNvSpPr>
          <p:nvPr>
            <p:ph type="title"/>
          </p:nvPr>
        </p:nvSpPr>
        <p:spPr>
          <a:xfrm>
            <a:off x="609600" y="233853"/>
            <a:ext cx="10972800" cy="576262"/>
          </a:xfrm>
        </p:spPr>
        <p:txBody>
          <a:bodyPr/>
          <a:lstStyle/>
          <a:p>
            <a:pPr eaLnBrk="1" hangingPunct="1"/>
            <a:r>
              <a:rPr lang="en-US" altLang="zh-CN"/>
              <a:t>*6.9 </a:t>
            </a:r>
            <a:r>
              <a:rPr lang="en-US" altLang="zh-CN" dirty="0"/>
              <a:t>Atomic Transactions(</a:t>
            </a:r>
            <a:r>
              <a:rPr lang="zh-CN" altLang="en-US" dirty="0"/>
              <a:t>原子事务</a:t>
            </a:r>
            <a:r>
              <a:rPr lang="en-US" altLang="zh-CN" dirty="0"/>
              <a:t>)</a:t>
            </a:r>
          </a:p>
        </p:txBody>
      </p:sp>
      <p:sp>
        <p:nvSpPr>
          <p:cNvPr id="83971" name="Rectangle 3">
            <a:extLst>
              <a:ext uri="{FF2B5EF4-FFF2-40B4-BE49-F238E27FC236}">
                <a16:creationId xmlns:a16="http://schemas.microsoft.com/office/drawing/2014/main" id="{7FD0B851-EB8F-4605-B752-3B730489EB82}"/>
              </a:ext>
            </a:extLst>
          </p:cNvPr>
          <p:cNvSpPr>
            <a:spLocks noGrp="1" noChangeArrowheads="1"/>
          </p:cNvSpPr>
          <p:nvPr>
            <p:ph type="body" idx="1"/>
          </p:nvPr>
        </p:nvSpPr>
        <p:spPr>
          <a:xfrm>
            <a:off x="2652395" y="1381760"/>
            <a:ext cx="7297738" cy="4646931"/>
          </a:xfrm>
        </p:spPr>
        <p:txBody>
          <a:bodyPr/>
          <a:lstStyle/>
          <a:p>
            <a:pPr eaLnBrk="1" hangingPunct="1"/>
            <a:r>
              <a:rPr lang="en-US" altLang="zh-CN" sz="2800"/>
              <a:t>System Model</a:t>
            </a:r>
          </a:p>
          <a:p>
            <a:pPr eaLnBrk="1" hangingPunct="1"/>
            <a:r>
              <a:rPr lang="en-US" altLang="zh-CN" sz="2800"/>
              <a:t>Log-based Recovery</a:t>
            </a:r>
          </a:p>
          <a:p>
            <a:pPr eaLnBrk="1" hangingPunct="1"/>
            <a:r>
              <a:rPr lang="en-US" altLang="zh-CN" sz="2800"/>
              <a:t>Checkpoints</a:t>
            </a:r>
          </a:p>
          <a:p>
            <a:pPr eaLnBrk="1" hangingPunct="1"/>
            <a:r>
              <a:rPr lang="en-US" altLang="zh-CN" sz="2800"/>
              <a:t>Concurrent Atomic Transactions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EE5919A-DC5D-4FAD-A066-918E8EFEAE9D}"/>
              </a:ext>
            </a:extLst>
          </p:cNvPr>
          <p:cNvSpPr>
            <a:spLocks noGrp="1" noChangeArrowheads="1"/>
          </p:cNvSpPr>
          <p:nvPr>
            <p:ph type="title"/>
          </p:nvPr>
        </p:nvSpPr>
        <p:spPr/>
        <p:txBody>
          <a:bodyPr/>
          <a:lstStyle/>
          <a:p>
            <a:pPr eaLnBrk="1" hangingPunct="1"/>
            <a:r>
              <a:rPr lang="en-US" altLang="zh-CN"/>
              <a:t>System Model</a:t>
            </a:r>
          </a:p>
        </p:txBody>
      </p:sp>
      <p:sp>
        <p:nvSpPr>
          <p:cNvPr id="84995" name="Rectangle 3">
            <a:extLst>
              <a:ext uri="{FF2B5EF4-FFF2-40B4-BE49-F238E27FC236}">
                <a16:creationId xmlns:a16="http://schemas.microsoft.com/office/drawing/2014/main" id="{80788B5E-C12E-469A-9B1D-0E874DF30A61}"/>
              </a:ext>
            </a:extLst>
          </p:cNvPr>
          <p:cNvSpPr>
            <a:spLocks noGrp="1" noChangeArrowheads="1"/>
          </p:cNvSpPr>
          <p:nvPr>
            <p:ph type="body" idx="1"/>
          </p:nvPr>
        </p:nvSpPr>
        <p:spPr>
          <a:xfrm>
            <a:off x="762000" y="1055689"/>
            <a:ext cx="10678160" cy="5334951"/>
          </a:xfrm>
        </p:spPr>
        <p:txBody>
          <a:bodyPr/>
          <a:lstStyle/>
          <a:p>
            <a:pPr eaLnBrk="1" hangingPunct="1"/>
            <a:r>
              <a:rPr lang="en-US" altLang="zh-CN" sz="2500"/>
              <a:t>Assure that operations happen as a single logical unit of work, in its</a:t>
            </a:r>
            <a:r>
              <a:rPr lang="en-US" altLang="zh-CN" sz="2500" u="sng"/>
              <a:t> entirety</a:t>
            </a:r>
            <a:r>
              <a:rPr lang="en-US" altLang="zh-CN" sz="2500"/>
              <a:t>, or </a:t>
            </a:r>
            <a:r>
              <a:rPr lang="en-US" altLang="zh-CN" sz="2500" u="sng"/>
              <a:t>not at all</a:t>
            </a:r>
          </a:p>
          <a:p>
            <a:pPr eaLnBrk="1" hangingPunct="1"/>
            <a:r>
              <a:rPr lang="en-US" altLang="zh-CN" sz="2500"/>
              <a:t>Related to field of database systems</a:t>
            </a:r>
          </a:p>
          <a:p>
            <a:pPr eaLnBrk="1" hangingPunct="1"/>
            <a:r>
              <a:rPr lang="en-US" altLang="zh-CN" sz="2500"/>
              <a:t>Challenge is assuring atomicity  despite computer system failures</a:t>
            </a:r>
          </a:p>
          <a:p>
            <a:pPr eaLnBrk="1" hangingPunct="1"/>
            <a:r>
              <a:rPr lang="en-US" altLang="zh-CN" sz="2500">
                <a:solidFill>
                  <a:srgbClr val="CC6600"/>
                </a:solidFill>
              </a:rPr>
              <a:t>Transaction</a:t>
            </a:r>
            <a:r>
              <a:rPr lang="en-US" altLang="zh-CN" sz="2500"/>
              <a:t> - collection of instructions or operations that performs single logical function</a:t>
            </a:r>
          </a:p>
          <a:p>
            <a:pPr lvl="1" eaLnBrk="1" hangingPunct="1"/>
            <a:r>
              <a:rPr lang="en-US" altLang="zh-CN" sz="2200"/>
              <a:t>Here we are concerned with changes to stable storage </a:t>
            </a:r>
            <a:r>
              <a:rPr lang="en-US" altLang="zh-CN" sz="2200">
                <a:latin typeface="Helvetica" panose="020B0604020202020204" pitchFamily="34" charset="0"/>
              </a:rPr>
              <a:t>–</a:t>
            </a:r>
            <a:r>
              <a:rPr lang="en-US" altLang="zh-CN" sz="2200"/>
              <a:t> disk</a:t>
            </a:r>
          </a:p>
          <a:p>
            <a:pPr lvl="1" eaLnBrk="1" hangingPunct="1"/>
            <a:r>
              <a:rPr lang="en-US" altLang="zh-CN" sz="2200"/>
              <a:t>Transaction is series of </a:t>
            </a:r>
            <a:r>
              <a:rPr lang="en-US" altLang="zh-CN" sz="2200">
                <a:solidFill>
                  <a:srgbClr val="0000FF"/>
                </a:solidFill>
              </a:rPr>
              <a:t>read</a:t>
            </a:r>
            <a:r>
              <a:rPr lang="en-US" altLang="zh-CN" sz="2200"/>
              <a:t> and </a:t>
            </a:r>
            <a:r>
              <a:rPr lang="en-US" altLang="zh-CN" sz="2200">
                <a:solidFill>
                  <a:srgbClr val="0000FF"/>
                </a:solidFill>
              </a:rPr>
              <a:t>write</a:t>
            </a:r>
            <a:r>
              <a:rPr lang="en-US" altLang="zh-CN" sz="2200"/>
              <a:t> operations</a:t>
            </a:r>
          </a:p>
          <a:p>
            <a:pPr lvl="1" eaLnBrk="1" hangingPunct="1"/>
            <a:r>
              <a:rPr lang="en-US" altLang="zh-CN" sz="2200"/>
              <a:t>Terminated by </a:t>
            </a:r>
            <a:r>
              <a:rPr lang="en-US" altLang="zh-CN" sz="2200">
                <a:solidFill>
                  <a:srgbClr val="0000FF"/>
                </a:solidFill>
              </a:rPr>
              <a:t>commit</a:t>
            </a:r>
            <a:r>
              <a:rPr lang="en-US" altLang="zh-CN" sz="2200"/>
              <a:t>  (transaction successful) or </a:t>
            </a:r>
            <a:r>
              <a:rPr lang="en-US" altLang="zh-CN" sz="2200">
                <a:solidFill>
                  <a:srgbClr val="0000FF"/>
                </a:solidFill>
              </a:rPr>
              <a:t>abort</a:t>
            </a:r>
            <a:r>
              <a:rPr lang="en-US" altLang="zh-CN" sz="2200"/>
              <a:t> (transaction failed) operation</a:t>
            </a:r>
          </a:p>
          <a:p>
            <a:pPr lvl="1" eaLnBrk="1" hangingPunct="1"/>
            <a:r>
              <a:rPr lang="en-US" altLang="zh-CN" sz="2200"/>
              <a:t>Aborted transaction must be </a:t>
            </a:r>
            <a:r>
              <a:rPr lang="en-US" altLang="zh-CN" sz="2200">
                <a:solidFill>
                  <a:srgbClr val="CC6600"/>
                </a:solidFill>
              </a:rPr>
              <a:t>rolled back</a:t>
            </a:r>
            <a:r>
              <a:rPr lang="en-US" altLang="zh-CN" sz="2200"/>
              <a:t> to undo any changes it performed</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51E456B-6279-414A-97D6-B34C83281550}"/>
              </a:ext>
            </a:extLst>
          </p:cNvPr>
          <p:cNvSpPr>
            <a:spLocks noGrp="1" noChangeArrowheads="1"/>
          </p:cNvSpPr>
          <p:nvPr>
            <p:ph type="title"/>
          </p:nvPr>
        </p:nvSpPr>
        <p:spPr/>
        <p:txBody>
          <a:bodyPr/>
          <a:lstStyle/>
          <a:p>
            <a:pPr eaLnBrk="1" hangingPunct="1"/>
            <a:r>
              <a:rPr lang="en-US" altLang="zh-CN"/>
              <a:t>Types of Storage Media</a:t>
            </a:r>
          </a:p>
        </p:txBody>
      </p:sp>
      <p:sp>
        <p:nvSpPr>
          <p:cNvPr id="86019" name="Rectangle 3">
            <a:extLst>
              <a:ext uri="{FF2B5EF4-FFF2-40B4-BE49-F238E27FC236}">
                <a16:creationId xmlns:a16="http://schemas.microsoft.com/office/drawing/2014/main" id="{8B46BFED-E6CB-42FD-8FEA-1385D4B46203}"/>
              </a:ext>
            </a:extLst>
          </p:cNvPr>
          <p:cNvSpPr>
            <a:spLocks noGrp="1" noChangeArrowheads="1"/>
          </p:cNvSpPr>
          <p:nvPr>
            <p:ph type="body" idx="1"/>
          </p:nvPr>
        </p:nvSpPr>
        <p:spPr>
          <a:xfrm>
            <a:off x="1422400" y="1076324"/>
            <a:ext cx="9702800" cy="5131436"/>
          </a:xfrm>
        </p:spPr>
        <p:txBody>
          <a:bodyPr/>
          <a:lstStyle/>
          <a:p>
            <a:pPr eaLnBrk="1" hangingPunct="1"/>
            <a:r>
              <a:rPr lang="en-US" altLang="zh-CN" sz="2500">
                <a:solidFill>
                  <a:srgbClr val="CC6600"/>
                </a:solidFill>
              </a:rPr>
              <a:t>Volatile storage</a:t>
            </a:r>
            <a:r>
              <a:rPr lang="en-US" altLang="zh-CN" sz="2500"/>
              <a:t> </a:t>
            </a:r>
            <a:r>
              <a:rPr lang="en-US" altLang="zh-CN" sz="2500">
                <a:latin typeface="Helvetica" panose="020B0604020202020204" pitchFamily="34" charset="0"/>
              </a:rPr>
              <a:t>–</a:t>
            </a:r>
            <a:r>
              <a:rPr lang="en-US" altLang="zh-CN" sz="2500"/>
              <a:t> information stored here does not survive system crashes</a:t>
            </a:r>
          </a:p>
          <a:p>
            <a:pPr lvl="1" eaLnBrk="1" hangingPunct="1"/>
            <a:r>
              <a:rPr lang="en-US" altLang="zh-CN" sz="2200"/>
              <a:t>Example:  main memory, cache</a:t>
            </a:r>
          </a:p>
          <a:p>
            <a:pPr eaLnBrk="1" hangingPunct="1"/>
            <a:r>
              <a:rPr lang="en-US" altLang="zh-CN" sz="2500">
                <a:solidFill>
                  <a:srgbClr val="CC6600"/>
                </a:solidFill>
              </a:rPr>
              <a:t>Nonvolatile storage</a:t>
            </a:r>
            <a:r>
              <a:rPr lang="en-US" altLang="zh-CN" sz="2500"/>
              <a:t> </a:t>
            </a:r>
            <a:r>
              <a:rPr lang="en-US" altLang="zh-CN" sz="2500">
                <a:latin typeface="Helvetica" panose="020B0604020202020204" pitchFamily="34" charset="0"/>
              </a:rPr>
              <a:t>–</a:t>
            </a:r>
            <a:r>
              <a:rPr lang="en-US" altLang="zh-CN" sz="2500"/>
              <a:t> Information usually survives crashes</a:t>
            </a:r>
          </a:p>
          <a:p>
            <a:pPr lvl="1" eaLnBrk="1" hangingPunct="1"/>
            <a:r>
              <a:rPr lang="en-US" altLang="zh-CN" sz="2200"/>
              <a:t>Example:  disk and tape</a:t>
            </a:r>
          </a:p>
          <a:p>
            <a:pPr eaLnBrk="1" hangingPunct="1"/>
            <a:r>
              <a:rPr lang="en-US" altLang="zh-CN" sz="2500">
                <a:solidFill>
                  <a:srgbClr val="CC6600"/>
                </a:solidFill>
              </a:rPr>
              <a:t>Stable storage</a:t>
            </a:r>
            <a:r>
              <a:rPr lang="en-US" altLang="zh-CN" sz="2500"/>
              <a:t> </a:t>
            </a:r>
            <a:r>
              <a:rPr lang="en-US" altLang="zh-CN" sz="2500">
                <a:latin typeface="Helvetica" panose="020B0604020202020204" pitchFamily="34" charset="0"/>
              </a:rPr>
              <a:t>–</a:t>
            </a:r>
            <a:r>
              <a:rPr lang="en-US" altLang="zh-CN" sz="2500"/>
              <a:t> Information never lost</a:t>
            </a:r>
          </a:p>
          <a:p>
            <a:pPr lvl="1" eaLnBrk="1" hangingPunct="1"/>
            <a:r>
              <a:rPr lang="en-US" altLang="zh-CN" sz="2200"/>
              <a:t>Not actually possible, so approximated via replication or RAID to devices with independent failure modes</a:t>
            </a:r>
          </a:p>
          <a:p>
            <a:pPr marL="457200" lvl="1" indent="0" eaLnBrk="1" hangingPunct="1">
              <a:buNone/>
            </a:pPr>
            <a:endParaRPr lang="en-US" altLang="zh-CN" sz="2200"/>
          </a:p>
          <a:p>
            <a:pPr marL="457200" lvl="1" indent="0" eaLnBrk="1" hangingPunct="1">
              <a:buNone/>
            </a:pPr>
            <a:r>
              <a:rPr lang="en-US" altLang="zh-CN" sz="2200"/>
              <a:t>Goal is to assure transaction atomicity where failures cause loss of information on volatile storage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BC46417-9832-4D6D-827F-0D9DA64F0100}"/>
              </a:ext>
            </a:extLst>
          </p:cNvPr>
          <p:cNvSpPr>
            <a:spLocks noGrp="1" noChangeArrowheads="1"/>
          </p:cNvSpPr>
          <p:nvPr>
            <p:ph type="title"/>
          </p:nvPr>
        </p:nvSpPr>
        <p:spPr/>
        <p:txBody>
          <a:bodyPr/>
          <a:lstStyle/>
          <a:p>
            <a:pPr eaLnBrk="1" hangingPunct="1"/>
            <a:r>
              <a:rPr lang="en-US" altLang="zh-CN"/>
              <a:t>Log-Based Recovery</a:t>
            </a:r>
          </a:p>
        </p:txBody>
      </p:sp>
      <p:sp>
        <p:nvSpPr>
          <p:cNvPr id="87043" name="Rectangle 3">
            <a:extLst>
              <a:ext uri="{FF2B5EF4-FFF2-40B4-BE49-F238E27FC236}">
                <a16:creationId xmlns:a16="http://schemas.microsoft.com/office/drawing/2014/main" id="{B98A1790-973B-4536-9FF1-125CD82448B7}"/>
              </a:ext>
            </a:extLst>
          </p:cNvPr>
          <p:cNvSpPr>
            <a:spLocks noGrp="1" noChangeArrowheads="1"/>
          </p:cNvSpPr>
          <p:nvPr>
            <p:ph type="body" idx="1"/>
          </p:nvPr>
        </p:nvSpPr>
        <p:spPr>
          <a:xfrm>
            <a:off x="609600" y="932628"/>
            <a:ext cx="10972799" cy="5285292"/>
          </a:xfrm>
        </p:spPr>
        <p:txBody>
          <a:bodyPr/>
          <a:lstStyle/>
          <a:p>
            <a:pPr eaLnBrk="1" hangingPunct="1"/>
            <a:r>
              <a:rPr lang="en-US" altLang="zh-CN" sz="2400"/>
              <a:t>Record to stable storage information about all modifications by a transaction</a:t>
            </a:r>
          </a:p>
          <a:p>
            <a:pPr eaLnBrk="1" hangingPunct="1"/>
            <a:r>
              <a:rPr lang="en-US" altLang="zh-CN" sz="2400"/>
              <a:t>Most common is </a:t>
            </a:r>
            <a:r>
              <a:rPr lang="en-US" altLang="zh-CN" sz="2400">
                <a:solidFill>
                  <a:srgbClr val="CC6600"/>
                </a:solidFill>
              </a:rPr>
              <a:t>write-ahead logging</a:t>
            </a:r>
          </a:p>
          <a:p>
            <a:pPr lvl="1" eaLnBrk="1" hangingPunct="1"/>
            <a:r>
              <a:rPr lang="en-US" altLang="zh-CN" sz="2200"/>
              <a:t>Log on stable storage, each log record describes single transaction </a:t>
            </a:r>
            <a:r>
              <a:rPr lang="en-US" altLang="zh-CN" sz="2200" u="sng"/>
              <a:t>write operation</a:t>
            </a:r>
            <a:r>
              <a:rPr lang="en-US" altLang="zh-CN" sz="2200"/>
              <a:t>, including</a:t>
            </a:r>
          </a:p>
          <a:p>
            <a:pPr lvl="2" eaLnBrk="1" hangingPunct="1"/>
            <a:r>
              <a:rPr lang="en-US" altLang="zh-CN"/>
              <a:t>Transaction name</a:t>
            </a:r>
          </a:p>
          <a:p>
            <a:pPr lvl="2" eaLnBrk="1" hangingPunct="1"/>
            <a:r>
              <a:rPr lang="en-US" altLang="zh-CN"/>
              <a:t>Data item name</a:t>
            </a:r>
          </a:p>
          <a:p>
            <a:pPr lvl="2" eaLnBrk="1" hangingPunct="1"/>
            <a:r>
              <a:rPr lang="en-US" altLang="zh-CN"/>
              <a:t>Old value</a:t>
            </a:r>
          </a:p>
          <a:p>
            <a:pPr lvl="2" eaLnBrk="1" hangingPunct="1"/>
            <a:r>
              <a:rPr lang="en-US" altLang="zh-CN"/>
              <a:t>New value</a:t>
            </a:r>
          </a:p>
          <a:p>
            <a:pPr lvl="1" eaLnBrk="1" hangingPunct="1"/>
            <a:r>
              <a:rPr lang="en-US" altLang="zh-CN" sz="2200"/>
              <a:t>&lt;T</a:t>
            </a:r>
            <a:r>
              <a:rPr lang="en-US" altLang="zh-CN" sz="2200" baseline="-25000"/>
              <a:t>i</a:t>
            </a:r>
            <a:r>
              <a:rPr lang="en-US" altLang="zh-CN" sz="2200"/>
              <a:t> starts&gt; written to log when transaction T</a:t>
            </a:r>
            <a:r>
              <a:rPr lang="en-US" altLang="zh-CN" sz="2200" baseline="-25000"/>
              <a:t>i</a:t>
            </a:r>
            <a:r>
              <a:rPr lang="en-US" altLang="zh-CN" sz="2200"/>
              <a:t> starts</a:t>
            </a:r>
          </a:p>
          <a:p>
            <a:pPr lvl="1" eaLnBrk="1" hangingPunct="1"/>
            <a:r>
              <a:rPr lang="en-US" altLang="zh-CN" sz="2200"/>
              <a:t>&lt;T</a:t>
            </a:r>
            <a:r>
              <a:rPr lang="en-US" altLang="zh-CN" sz="2200" baseline="-25000"/>
              <a:t>i </a:t>
            </a:r>
            <a:r>
              <a:rPr lang="en-US" altLang="zh-CN" sz="2200"/>
              <a:t>commits&gt; written when T</a:t>
            </a:r>
            <a:r>
              <a:rPr lang="en-US" altLang="zh-CN" sz="2200" baseline="-25000"/>
              <a:t>i</a:t>
            </a:r>
            <a:r>
              <a:rPr lang="en-US" altLang="zh-CN" sz="2200"/>
              <a:t> commits</a:t>
            </a:r>
          </a:p>
          <a:p>
            <a:pPr eaLnBrk="1" hangingPunct="1"/>
            <a:r>
              <a:rPr lang="en-US" altLang="zh-CN" sz="2400"/>
              <a:t>Log entry must reach stable storage before operation on data occurs</a:t>
            </a:r>
          </a:p>
          <a:p>
            <a:pPr lvl="2" eaLnBrk="1" hangingPunct="1"/>
            <a:endParaRPr lang="en-US" altLang="zh-CN" sz="2200"/>
          </a:p>
          <a:p>
            <a:pPr lvl="2" eaLnBrk="1" hangingPunct="1"/>
            <a:endParaRPr lang="en-US" altLang="zh-CN" sz="22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F445E38-940E-4781-B1ED-97E986EF8BF5}"/>
              </a:ext>
            </a:extLst>
          </p:cNvPr>
          <p:cNvSpPr>
            <a:spLocks noGrp="1" noChangeArrowheads="1"/>
          </p:cNvSpPr>
          <p:nvPr>
            <p:ph type="title"/>
          </p:nvPr>
        </p:nvSpPr>
        <p:spPr/>
        <p:txBody>
          <a:bodyPr/>
          <a:lstStyle/>
          <a:p>
            <a:pPr eaLnBrk="1" hangingPunct="1"/>
            <a:r>
              <a:rPr lang="en-US" altLang="zh-CN"/>
              <a:t>Log-Based Recovery Algorithm</a:t>
            </a:r>
          </a:p>
        </p:txBody>
      </p:sp>
      <p:sp>
        <p:nvSpPr>
          <p:cNvPr id="88067" name="Rectangle 3">
            <a:extLst>
              <a:ext uri="{FF2B5EF4-FFF2-40B4-BE49-F238E27FC236}">
                <a16:creationId xmlns:a16="http://schemas.microsoft.com/office/drawing/2014/main" id="{23DA88F9-1765-44C4-A221-50A379EE2AB5}"/>
              </a:ext>
            </a:extLst>
          </p:cNvPr>
          <p:cNvSpPr>
            <a:spLocks noGrp="1" noChangeArrowheads="1"/>
          </p:cNvSpPr>
          <p:nvPr>
            <p:ph type="body" idx="1"/>
          </p:nvPr>
        </p:nvSpPr>
        <p:spPr>
          <a:xfrm>
            <a:off x="863600" y="1047750"/>
            <a:ext cx="10393680" cy="5029200"/>
          </a:xfrm>
        </p:spPr>
        <p:txBody>
          <a:bodyPr/>
          <a:lstStyle/>
          <a:p>
            <a:pPr eaLnBrk="1" hangingPunct="1"/>
            <a:r>
              <a:rPr lang="en-US" altLang="zh-CN" sz="2800"/>
              <a:t>Using the log, system can handle any volatile memory errors</a:t>
            </a:r>
          </a:p>
          <a:p>
            <a:pPr lvl="1" eaLnBrk="1" hangingPunct="1"/>
            <a:r>
              <a:rPr lang="en-US" altLang="zh-CN" sz="2400">
                <a:solidFill>
                  <a:srgbClr val="0000FF"/>
                </a:solidFill>
              </a:rPr>
              <a:t>Undo(T</a:t>
            </a:r>
            <a:r>
              <a:rPr lang="en-US" altLang="zh-CN" sz="2400" baseline="-25000">
                <a:solidFill>
                  <a:srgbClr val="0000FF"/>
                </a:solidFill>
              </a:rPr>
              <a:t>i</a:t>
            </a:r>
            <a:r>
              <a:rPr lang="en-US" altLang="zh-CN" sz="2400">
                <a:solidFill>
                  <a:srgbClr val="0000FF"/>
                </a:solidFill>
              </a:rPr>
              <a:t>)</a:t>
            </a:r>
            <a:r>
              <a:rPr lang="en-US" altLang="zh-CN" sz="2400"/>
              <a:t> restores value of all data updated by T</a:t>
            </a:r>
            <a:r>
              <a:rPr lang="en-US" altLang="zh-CN" sz="2400" baseline="-25000"/>
              <a:t>i</a:t>
            </a:r>
          </a:p>
          <a:p>
            <a:pPr lvl="1" eaLnBrk="1" hangingPunct="1"/>
            <a:r>
              <a:rPr lang="en-US" altLang="zh-CN" sz="2400">
                <a:solidFill>
                  <a:srgbClr val="0000FF"/>
                </a:solidFill>
              </a:rPr>
              <a:t>Redo(T</a:t>
            </a:r>
            <a:r>
              <a:rPr lang="en-US" altLang="zh-CN" sz="2400" baseline="-25000">
                <a:solidFill>
                  <a:srgbClr val="0000FF"/>
                </a:solidFill>
              </a:rPr>
              <a:t>i</a:t>
            </a:r>
            <a:r>
              <a:rPr lang="en-US" altLang="zh-CN" sz="2400">
                <a:solidFill>
                  <a:srgbClr val="0000FF"/>
                </a:solidFill>
              </a:rPr>
              <a:t>)</a:t>
            </a:r>
            <a:r>
              <a:rPr lang="en-US" altLang="zh-CN" sz="2400"/>
              <a:t> sets values of all data in transaction T</a:t>
            </a:r>
            <a:r>
              <a:rPr lang="en-US" altLang="zh-CN" sz="2400" baseline="-25000"/>
              <a:t>i</a:t>
            </a:r>
            <a:r>
              <a:rPr lang="en-US" altLang="zh-CN" sz="2400"/>
              <a:t> to new values</a:t>
            </a:r>
          </a:p>
          <a:p>
            <a:pPr eaLnBrk="1" hangingPunct="1"/>
            <a:r>
              <a:rPr lang="en-US" altLang="zh-CN" sz="2800"/>
              <a:t>Undo(T</a:t>
            </a:r>
            <a:r>
              <a:rPr lang="en-US" altLang="zh-CN" sz="2800" baseline="-25000"/>
              <a:t>i</a:t>
            </a:r>
            <a:r>
              <a:rPr lang="en-US" altLang="zh-CN" sz="2800"/>
              <a:t>) and redo(T</a:t>
            </a:r>
            <a:r>
              <a:rPr lang="en-US" altLang="zh-CN" sz="2800" baseline="-25000"/>
              <a:t>i</a:t>
            </a:r>
            <a:r>
              <a:rPr lang="en-US" altLang="zh-CN" sz="2800"/>
              <a:t>) must be </a:t>
            </a:r>
            <a:r>
              <a:rPr lang="en-US" altLang="zh-CN" sz="2800">
                <a:solidFill>
                  <a:srgbClr val="CC6600"/>
                </a:solidFill>
              </a:rPr>
              <a:t>idempotent</a:t>
            </a:r>
          </a:p>
          <a:p>
            <a:pPr lvl="1" eaLnBrk="1" hangingPunct="1"/>
            <a:r>
              <a:rPr lang="en-US" altLang="zh-CN" sz="2400"/>
              <a:t>Multiple executions must have the same result as one execution</a:t>
            </a:r>
          </a:p>
          <a:p>
            <a:pPr eaLnBrk="1" hangingPunct="1"/>
            <a:r>
              <a:rPr lang="en-US" altLang="zh-CN" sz="2800"/>
              <a:t>If system fails, restore state of all updated data via log</a:t>
            </a:r>
          </a:p>
          <a:p>
            <a:pPr lvl="1" eaLnBrk="1" hangingPunct="1"/>
            <a:r>
              <a:rPr lang="en-US" altLang="zh-CN" sz="2400"/>
              <a:t>If log contains &lt;T</a:t>
            </a:r>
            <a:r>
              <a:rPr lang="en-US" altLang="zh-CN" sz="2400" baseline="-25000"/>
              <a:t>i</a:t>
            </a:r>
            <a:r>
              <a:rPr lang="en-US" altLang="zh-CN" sz="2400"/>
              <a:t> starts&gt; without &lt;T</a:t>
            </a:r>
            <a:r>
              <a:rPr lang="en-US" altLang="zh-CN" sz="2400" baseline="-25000"/>
              <a:t>i</a:t>
            </a:r>
            <a:r>
              <a:rPr lang="en-US" altLang="zh-CN" sz="2400"/>
              <a:t> commits&gt;, </a:t>
            </a:r>
            <a:r>
              <a:rPr lang="en-US" altLang="zh-CN" sz="2400">
                <a:solidFill>
                  <a:schemeClr val="tx2"/>
                </a:solidFill>
              </a:rPr>
              <a:t>undo(T</a:t>
            </a:r>
            <a:r>
              <a:rPr lang="en-US" altLang="zh-CN" sz="2400" baseline="-25000">
                <a:solidFill>
                  <a:schemeClr val="tx2"/>
                </a:solidFill>
              </a:rPr>
              <a:t>i</a:t>
            </a:r>
            <a:r>
              <a:rPr lang="en-US" altLang="zh-CN" sz="2400">
                <a:solidFill>
                  <a:schemeClr val="tx2"/>
                </a:solidFill>
              </a:rPr>
              <a:t>)</a:t>
            </a:r>
          </a:p>
          <a:p>
            <a:pPr lvl="1" eaLnBrk="1" hangingPunct="1"/>
            <a:r>
              <a:rPr lang="en-US" altLang="zh-CN" sz="2400"/>
              <a:t>If log contains &lt;T</a:t>
            </a:r>
            <a:r>
              <a:rPr lang="en-US" altLang="zh-CN" sz="2400" baseline="-25000"/>
              <a:t>i</a:t>
            </a:r>
            <a:r>
              <a:rPr lang="en-US" altLang="zh-CN" sz="2400"/>
              <a:t> starts&gt; and &lt;T</a:t>
            </a:r>
            <a:r>
              <a:rPr lang="en-US" altLang="zh-CN" sz="2400" baseline="-25000"/>
              <a:t>i</a:t>
            </a:r>
            <a:r>
              <a:rPr lang="en-US" altLang="zh-CN" sz="2400"/>
              <a:t> commits&gt;, </a:t>
            </a:r>
            <a:r>
              <a:rPr lang="en-US" altLang="zh-CN" sz="2400">
                <a:solidFill>
                  <a:schemeClr val="tx2"/>
                </a:solidFill>
              </a:rPr>
              <a:t>redo(T</a:t>
            </a:r>
            <a:r>
              <a:rPr lang="en-US" altLang="zh-CN" sz="2400" baseline="-25000">
                <a:solidFill>
                  <a:schemeClr val="tx2"/>
                </a:solidFill>
              </a:rPr>
              <a:t>i</a:t>
            </a:r>
            <a:r>
              <a:rPr lang="en-US" altLang="zh-CN" sz="2400">
                <a:solidFill>
                  <a:schemeClr val="tx2"/>
                </a:solidFill>
              </a:rPr>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E08C673-FDBF-4005-8345-FB3DFB3B3A33}"/>
              </a:ext>
            </a:extLst>
          </p:cNvPr>
          <p:cNvSpPr>
            <a:spLocks noGrp="1" noChangeArrowheads="1"/>
          </p:cNvSpPr>
          <p:nvPr>
            <p:ph type="title"/>
          </p:nvPr>
        </p:nvSpPr>
        <p:spPr/>
        <p:txBody>
          <a:bodyPr/>
          <a:lstStyle/>
          <a:p>
            <a:pPr eaLnBrk="1" hangingPunct="1"/>
            <a:r>
              <a:rPr lang="en-US" altLang="zh-CN"/>
              <a:t>Checkpoints</a:t>
            </a:r>
          </a:p>
        </p:txBody>
      </p:sp>
      <p:sp>
        <p:nvSpPr>
          <p:cNvPr id="89091" name="Rectangle 3">
            <a:extLst>
              <a:ext uri="{FF2B5EF4-FFF2-40B4-BE49-F238E27FC236}">
                <a16:creationId xmlns:a16="http://schemas.microsoft.com/office/drawing/2014/main" id="{70444896-E188-4C1B-863F-4FEDFBB7EDDA}"/>
              </a:ext>
            </a:extLst>
          </p:cNvPr>
          <p:cNvSpPr>
            <a:spLocks noGrp="1" noChangeArrowheads="1"/>
          </p:cNvSpPr>
          <p:nvPr>
            <p:ph type="body" idx="1"/>
          </p:nvPr>
        </p:nvSpPr>
        <p:spPr/>
        <p:txBody>
          <a:bodyPr/>
          <a:lstStyle/>
          <a:p>
            <a:pPr marL="381000" indent="-381000" defTabSz="465138" eaLnBrk="1" hangingPunct="1"/>
            <a:r>
              <a:rPr lang="en-US" altLang="zh-CN" sz="2500"/>
              <a:t>Log could become </a:t>
            </a:r>
            <a:r>
              <a:rPr lang="en-US" altLang="zh-CN" sz="2500">
                <a:solidFill>
                  <a:srgbClr val="CC6600"/>
                </a:solidFill>
              </a:rPr>
              <a:t>long</a:t>
            </a:r>
            <a:r>
              <a:rPr lang="en-US" altLang="zh-CN" sz="2500"/>
              <a:t>, and recovery could take </a:t>
            </a:r>
            <a:r>
              <a:rPr lang="en-US" altLang="zh-CN" sz="2500">
                <a:solidFill>
                  <a:srgbClr val="CC6600"/>
                </a:solidFill>
              </a:rPr>
              <a:t>long</a:t>
            </a:r>
          </a:p>
          <a:p>
            <a:pPr marL="381000" indent="-381000" defTabSz="465138" eaLnBrk="1" hangingPunct="1"/>
            <a:r>
              <a:rPr lang="en-US" altLang="zh-CN" sz="2500"/>
              <a:t>Checkpoints </a:t>
            </a:r>
            <a:r>
              <a:rPr lang="en-US" altLang="zh-CN" sz="2500" u="sng"/>
              <a:t>shorten</a:t>
            </a:r>
            <a:r>
              <a:rPr lang="en-US" altLang="zh-CN" sz="2500"/>
              <a:t> log and recovery time.</a:t>
            </a:r>
          </a:p>
          <a:p>
            <a:pPr marL="381000" indent="-381000" defTabSz="465138" eaLnBrk="1" hangingPunct="1"/>
            <a:r>
              <a:rPr lang="en-US" altLang="zh-CN" sz="2500"/>
              <a:t>Checkpoint scheme:</a:t>
            </a:r>
          </a:p>
          <a:p>
            <a:pPr marL="800100" lvl="1" indent="-342900" defTabSz="465138" eaLnBrk="1" hangingPunct="1">
              <a:buFont typeface="Monotype Sorts" pitchFamily="2" charset="2"/>
              <a:buAutoNum type="arabicPeriod"/>
            </a:pPr>
            <a:r>
              <a:rPr lang="en-US" altLang="zh-CN" sz="2200"/>
              <a:t>Output all </a:t>
            </a:r>
            <a:r>
              <a:rPr lang="en-US" altLang="zh-CN" sz="2200">
                <a:solidFill>
                  <a:srgbClr val="0033CC"/>
                </a:solidFill>
              </a:rPr>
              <a:t>log records</a:t>
            </a:r>
            <a:r>
              <a:rPr lang="en-US" altLang="zh-CN" sz="2200"/>
              <a:t> currently in volatile storage to stable storage</a:t>
            </a:r>
          </a:p>
          <a:p>
            <a:pPr marL="800100" lvl="1" indent="-342900" defTabSz="465138" eaLnBrk="1" hangingPunct="1">
              <a:buFont typeface="Monotype Sorts" pitchFamily="2" charset="2"/>
              <a:buAutoNum type="arabicPeriod"/>
            </a:pPr>
            <a:r>
              <a:rPr lang="en-US" altLang="zh-CN" sz="2200"/>
              <a:t>Output all </a:t>
            </a:r>
            <a:r>
              <a:rPr lang="en-US" altLang="zh-CN" sz="2200">
                <a:solidFill>
                  <a:srgbClr val="0033CC"/>
                </a:solidFill>
              </a:rPr>
              <a:t>modified data</a:t>
            </a:r>
            <a:r>
              <a:rPr lang="en-US" altLang="zh-CN" sz="2200"/>
              <a:t> from volatile to stable storage</a:t>
            </a:r>
          </a:p>
          <a:p>
            <a:pPr marL="800100" lvl="1" indent="-342900" defTabSz="465138" eaLnBrk="1" hangingPunct="1">
              <a:buFont typeface="Monotype Sorts" pitchFamily="2" charset="2"/>
              <a:buAutoNum type="arabicPeriod"/>
            </a:pPr>
            <a:r>
              <a:rPr lang="en-US" altLang="zh-CN" sz="2200"/>
              <a:t>Output a </a:t>
            </a:r>
            <a:r>
              <a:rPr lang="en-US" altLang="zh-CN" sz="2200">
                <a:solidFill>
                  <a:srgbClr val="0033CC"/>
                </a:solidFill>
              </a:rPr>
              <a:t>log record &lt;checkpoint&gt;</a:t>
            </a:r>
            <a:r>
              <a:rPr lang="en-US" altLang="zh-CN" sz="2200"/>
              <a:t> to the log on stable storage</a:t>
            </a:r>
          </a:p>
          <a:p>
            <a:pPr marL="381000" indent="-381000" defTabSz="465138" eaLnBrk="1" hangingPunct="1"/>
            <a:r>
              <a:rPr lang="en-US" altLang="zh-CN" sz="2500"/>
              <a:t>Now recovery only includes Ti, such that Ti started executing before the most recent checkpoint, and all transactions after Ti All other transactions already on stable storage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E06A9EA-9C1A-456A-84A0-FF54D00C813A}"/>
              </a:ext>
            </a:extLst>
          </p:cNvPr>
          <p:cNvSpPr>
            <a:spLocks noGrp="1" noChangeArrowheads="1"/>
          </p:cNvSpPr>
          <p:nvPr>
            <p:ph type="title"/>
          </p:nvPr>
        </p:nvSpPr>
        <p:spPr/>
        <p:txBody>
          <a:bodyPr/>
          <a:lstStyle/>
          <a:p>
            <a:pPr eaLnBrk="1" hangingPunct="1"/>
            <a:r>
              <a:rPr lang="en-US" altLang="zh-CN"/>
              <a:t>Concurrent Transactions</a:t>
            </a:r>
          </a:p>
        </p:txBody>
      </p:sp>
      <p:sp>
        <p:nvSpPr>
          <p:cNvPr id="90115" name="Rectangle 3">
            <a:extLst>
              <a:ext uri="{FF2B5EF4-FFF2-40B4-BE49-F238E27FC236}">
                <a16:creationId xmlns:a16="http://schemas.microsoft.com/office/drawing/2014/main" id="{8FED3F3F-D6C0-4FE9-8BAF-8E2E6F0A906B}"/>
              </a:ext>
            </a:extLst>
          </p:cNvPr>
          <p:cNvSpPr>
            <a:spLocks noGrp="1" noChangeArrowheads="1"/>
          </p:cNvSpPr>
          <p:nvPr>
            <p:ph type="body" idx="1"/>
          </p:nvPr>
        </p:nvSpPr>
        <p:spPr>
          <a:xfrm>
            <a:off x="1127760" y="1233489"/>
            <a:ext cx="10454639" cy="4626984"/>
          </a:xfrm>
        </p:spPr>
        <p:txBody>
          <a:bodyPr/>
          <a:lstStyle/>
          <a:p>
            <a:pPr eaLnBrk="1" hangingPunct="1"/>
            <a:r>
              <a:rPr lang="en-US" altLang="zh-CN" sz="2800"/>
              <a:t>Must be equivalent to serial execution </a:t>
            </a:r>
            <a:r>
              <a:rPr lang="en-US" altLang="zh-CN" sz="2800">
                <a:latin typeface="Helvetica" panose="020B0604020202020204" pitchFamily="34" charset="0"/>
              </a:rPr>
              <a:t>–</a:t>
            </a:r>
            <a:r>
              <a:rPr lang="en-US" altLang="zh-CN" sz="2800"/>
              <a:t> </a:t>
            </a:r>
            <a:r>
              <a:rPr lang="en-US" altLang="zh-CN" sz="2800">
                <a:solidFill>
                  <a:schemeClr val="tx2"/>
                </a:solidFill>
              </a:rPr>
              <a:t>serializability</a:t>
            </a:r>
          </a:p>
          <a:p>
            <a:pPr eaLnBrk="1" hangingPunct="1"/>
            <a:r>
              <a:rPr lang="en-US" altLang="zh-CN" sz="2800"/>
              <a:t>Could perform all transactions in </a:t>
            </a:r>
            <a:r>
              <a:rPr lang="en-US" altLang="zh-CN" sz="2800">
                <a:solidFill>
                  <a:srgbClr val="CC6600"/>
                </a:solidFill>
              </a:rPr>
              <a:t>critical section</a:t>
            </a:r>
          </a:p>
          <a:p>
            <a:pPr lvl="1" eaLnBrk="1" hangingPunct="1"/>
            <a:r>
              <a:rPr lang="en-US" altLang="zh-CN" sz="3200"/>
              <a:t>Inefficient, too restrictive</a:t>
            </a:r>
          </a:p>
          <a:p>
            <a:pPr eaLnBrk="1" hangingPunct="1"/>
            <a:r>
              <a:rPr lang="en-US" altLang="zh-CN" sz="2800">
                <a:solidFill>
                  <a:schemeClr val="tx2"/>
                </a:solidFill>
              </a:rPr>
              <a:t>Concurrency-control algorithms</a:t>
            </a:r>
            <a:r>
              <a:rPr lang="en-US" altLang="zh-CN" sz="2800"/>
              <a:t> provide serializability</a:t>
            </a:r>
          </a:p>
          <a:p>
            <a:pPr eaLnBrk="1" hangingPunct="1">
              <a:buFont typeface="Wingdings" panose="05000000000000000000" pitchFamily="2" charset="2"/>
              <a:buNone/>
            </a:pPr>
            <a:endParaRPr lang="zh-CN" altLang="en-US" sz="28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B2899404-D63C-4BC6-B041-03B258ECD577}"/>
              </a:ext>
            </a:extLst>
          </p:cNvPr>
          <p:cNvSpPr>
            <a:spLocks noGrp="1" noChangeArrowheads="1"/>
          </p:cNvSpPr>
          <p:nvPr>
            <p:ph type="title"/>
          </p:nvPr>
        </p:nvSpPr>
        <p:spPr/>
        <p:txBody>
          <a:bodyPr/>
          <a:lstStyle/>
          <a:p>
            <a:pPr eaLnBrk="1" hangingPunct="1"/>
            <a:r>
              <a:rPr lang="en-US" altLang="zh-CN"/>
              <a:t>Serializability</a:t>
            </a:r>
          </a:p>
        </p:txBody>
      </p:sp>
      <p:sp>
        <p:nvSpPr>
          <p:cNvPr id="91139" name="Rectangle 3">
            <a:extLst>
              <a:ext uri="{FF2B5EF4-FFF2-40B4-BE49-F238E27FC236}">
                <a16:creationId xmlns:a16="http://schemas.microsoft.com/office/drawing/2014/main" id="{48A832AF-4855-4F14-AE8A-E5D93B9343FC}"/>
              </a:ext>
            </a:extLst>
          </p:cNvPr>
          <p:cNvSpPr>
            <a:spLocks noGrp="1" noChangeArrowheads="1"/>
          </p:cNvSpPr>
          <p:nvPr>
            <p:ph type="body" idx="1"/>
          </p:nvPr>
        </p:nvSpPr>
        <p:spPr/>
        <p:txBody>
          <a:bodyPr/>
          <a:lstStyle/>
          <a:p>
            <a:pPr eaLnBrk="1" hangingPunct="1"/>
            <a:r>
              <a:rPr lang="en-US" altLang="zh-CN" sz="2800"/>
              <a:t>Consider two </a:t>
            </a:r>
            <a:r>
              <a:rPr lang="en-US" altLang="zh-CN" sz="2800">
                <a:solidFill>
                  <a:srgbClr val="CC6600"/>
                </a:solidFill>
              </a:rPr>
              <a:t>data items</a:t>
            </a:r>
            <a:r>
              <a:rPr lang="en-US" altLang="zh-CN" sz="2800"/>
              <a:t> A and B</a:t>
            </a:r>
          </a:p>
          <a:p>
            <a:pPr eaLnBrk="1" hangingPunct="1"/>
            <a:r>
              <a:rPr lang="en-US" altLang="zh-CN" sz="2800"/>
              <a:t>Consider </a:t>
            </a:r>
            <a:r>
              <a:rPr lang="en-US" altLang="zh-CN" sz="2800">
                <a:solidFill>
                  <a:srgbClr val="CC6600"/>
                </a:solidFill>
              </a:rPr>
              <a:t>Transactions</a:t>
            </a:r>
            <a:r>
              <a:rPr lang="en-US" altLang="zh-CN" sz="2800"/>
              <a:t> T</a:t>
            </a:r>
            <a:r>
              <a:rPr lang="en-US" altLang="zh-CN" sz="2800" baseline="-25000"/>
              <a:t>0 </a:t>
            </a:r>
            <a:r>
              <a:rPr lang="en-US" altLang="zh-CN" sz="2800"/>
              <a:t>and T</a:t>
            </a:r>
            <a:r>
              <a:rPr lang="en-US" altLang="zh-CN" sz="2800" baseline="-25000"/>
              <a:t>1</a:t>
            </a:r>
          </a:p>
          <a:p>
            <a:pPr eaLnBrk="1" hangingPunct="1"/>
            <a:r>
              <a:rPr lang="en-US" altLang="zh-CN" sz="2800"/>
              <a:t>Execute T</a:t>
            </a:r>
            <a:r>
              <a:rPr lang="en-US" altLang="zh-CN" sz="2800" baseline="-25000"/>
              <a:t>0</a:t>
            </a:r>
            <a:r>
              <a:rPr lang="en-US" altLang="zh-CN" sz="2800"/>
              <a:t>, T</a:t>
            </a:r>
            <a:r>
              <a:rPr lang="en-US" altLang="zh-CN" sz="2800" baseline="-25000"/>
              <a:t>1</a:t>
            </a:r>
            <a:r>
              <a:rPr lang="en-US" altLang="zh-CN" sz="2800"/>
              <a:t> atomically</a:t>
            </a:r>
          </a:p>
          <a:p>
            <a:pPr eaLnBrk="1" hangingPunct="1"/>
            <a:r>
              <a:rPr lang="en-US" altLang="zh-CN" sz="2800"/>
              <a:t>Execution sequence called </a:t>
            </a:r>
            <a:r>
              <a:rPr lang="en-US" altLang="zh-CN" sz="2800">
                <a:solidFill>
                  <a:srgbClr val="CC6600"/>
                </a:solidFill>
              </a:rPr>
              <a:t>schedule</a:t>
            </a:r>
          </a:p>
          <a:p>
            <a:pPr eaLnBrk="1" hangingPunct="1"/>
            <a:r>
              <a:rPr lang="en-US" altLang="zh-CN" sz="2800"/>
              <a:t>Atomically executed transaction order called </a:t>
            </a:r>
            <a:r>
              <a:rPr lang="en-US" altLang="zh-CN" sz="2800">
                <a:solidFill>
                  <a:srgbClr val="CC6600"/>
                </a:solidFill>
              </a:rPr>
              <a:t>serial schedule</a:t>
            </a:r>
          </a:p>
          <a:p>
            <a:pPr eaLnBrk="1" hangingPunct="1"/>
            <a:r>
              <a:rPr lang="en-US" altLang="zh-CN" sz="2800"/>
              <a:t>For N transactions, there are N! valid serial schedules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1215F504-98BB-48EE-94DB-DB6BBA330FFF}"/>
              </a:ext>
            </a:extLst>
          </p:cNvPr>
          <p:cNvSpPr>
            <a:spLocks noGrp="1" noChangeArrowheads="1"/>
          </p:cNvSpPr>
          <p:nvPr>
            <p:ph type="title"/>
          </p:nvPr>
        </p:nvSpPr>
        <p:spPr>
          <a:xfrm>
            <a:off x="1755796" y="121602"/>
            <a:ext cx="8077200" cy="731838"/>
          </a:xfrm>
        </p:spPr>
        <p:txBody>
          <a:bodyPr/>
          <a:lstStyle/>
          <a:p>
            <a:pPr eaLnBrk="1" hangingPunct="1"/>
            <a:r>
              <a:rPr lang="en-US" altLang="zh-CN"/>
              <a:t>Schedule 1: T</a:t>
            </a:r>
            <a:r>
              <a:rPr lang="en-US" altLang="zh-CN" baseline="-25000"/>
              <a:t>0</a:t>
            </a:r>
            <a:r>
              <a:rPr lang="en-US" altLang="zh-CN"/>
              <a:t> then T</a:t>
            </a:r>
            <a:r>
              <a:rPr lang="en-US" altLang="zh-CN" baseline="-25000"/>
              <a:t>1</a:t>
            </a:r>
          </a:p>
        </p:txBody>
      </p:sp>
      <p:pic>
        <p:nvPicPr>
          <p:cNvPr id="92163" name="Picture 3">
            <a:extLst>
              <a:ext uri="{FF2B5EF4-FFF2-40B4-BE49-F238E27FC236}">
                <a16:creationId xmlns:a16="http://schemas.microsoft.com/office/drawing/2014/main" id="{5DCDFC27-4F7B-4A66-9314-3DA2801F3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115" t="2287" r="19363" b="2287"/>
          <a:stretch>
            <a:fillRect/>
          </a:stretch>
        </p:blipFill>
        <p:spPr bwMode="auto">
          <a:xfrm>
            <a:off x="3688080" y="1238482"/>
            <a:ext cx="4097358" cy="476607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ECE2A-F175-4F91-80FE-6B3523ED89BB}"/>
              </a:ext>
            </a:extLst>
          </p:cNvPr>
          <p:cNvSpPr>
            <a:spLocks noGrp="1"/>
          </p:cNvSpPr>
          <p:nvPr>
            <p:ph type="title"/>
          </p:nvPr>
        </p:nvSpPr>
        <p:spPr/>
        <p:txBody>
          <a:bodyPr/>
          <a:lstStyle/>
          <a:p>
            <a:r>
              <a:rPr lang="en-US" altLang="zh-CN"/>
              <a:t>Preemptive and Nonpreemptive Kernel</a:t>
            </a:r>
            <a:endParaRPr lang="zh-CN" altLang="en-US"/>
          </a:p>
        </p:txBody>
      </p:sp>
      <p:sp>
        <p:nvSpPr>
          <p:cNvPr id="3" name="内容占位符 2">
            <a:extLst>
              <a:ext uri="{FF2B5EF4-FFF2-40B4-BE49-F238E27FC236}">
                <a16:creationId xmlns:a16="http://schemas.microsoft.com/office/drawing/2014/main" id="{4F99F331-99C0-4345-9E8E-68CB2365520A}"/>
              </a:ext>
            </a:extLst>
          </p:cNvPr>
          <p:cNvSpPr>
            <a:spLocks noGrp="1"/>
          </p:cNvSpPr>
          <p:nvPr>
            <p:ph idx="1"/>
          </p:nvPr>
        </p:nvSpPr>
        <p:spPr>
          <a:xfrm>
            <a:off x="905435" y="1233489"/>
            <a:ext cx="10425954" cy="4626984"/>
          </a:xfrm>
        </p:spPr>
        <p:txBody>
          <a:bodyPr/>
          <a:lstStyle/>
          <a:p>
            <a:r>
              <a:rPr lang="en-US" altLang="zh-CN" sz="2400"/>
              <a:t>Preemptive kernel(</a:t>
            </a:r>
            <a:r>
              <a:rPr lang="zh-CN" altLang="en-US" sz="2400"/>
              <a:t>抢占内核</a:t>
            </a:r>
            <a:r>
              <a:rPr lang="en-US" altLang="zh-CN" sz="2400"/>
              <a:t>) allows a process in execution in the kernel mode to be interrupted by some other process</a:t>
            </a:r>
          </a:p>
          <a:p>
            <a:r>
              <a:rPr lang="en-US" altLang="zh-CN" sz="2400"/>
              <a:t>Nonpreemptive kernel(</a:t>
            </a:r>
            <a:r>
              <a:rPr lang="zh-CN" altLang="en-US" sz="2400"/>
              <a:t>非抢占内核</a:t>
            </a:r>
            <a:r>
              <a:rPr lang="en-US" altLang="zh-CN" sz="2400"/>
              <a:t>) does not allow a process in execution in the kernel mode to be interrupted by some other process.</a:t>
            </a:r>
            <a:r>
              <a:rPr lang="zh-CN" altLang="en-US" sz="2400"/>
              <a:t> </a:t>
            </a:r>
            <a:r>
              <a:rPr lang="en-US" altLang="zh-CN" sz="2400"/>
              <a:t>a kernel-mode process will run until it exits kernel mode, blocks, or voluntarily yields control of the CPU</a:t>
            </a:r>
          </a:p>
          <a:p>
            <a:r>
              <a:rPr lang="en-US" altLang="zh-CN" sz="2400"/>
              <a:t>It is harder to design preemptive kernels than</a:t>
            </a:r>
            <a:r>
              <a:rPr lang="zh-CN" altLang="en-US" sz="2400"/>
              <a:t> </a:t>
            </a:r>
            <a:r>
              <a:rPr lang="en-US" altLang="zh-CN" sz="2400"/>
              <a:t>nonpreemptive kernels</a:t>
            </a:r>
          </a:p>
          <a:p>
            <a:r>
              <a:rPr lang="en-US" altLang="zh-CN" sz="2400"/>
              <a:t>Preemptive kernel is more suitable for real-time programming than the nonpremptive kernel</a:t>
            </a:r>
            <a:endParaRPr lang="zh-CN" altLang="en-US" sz="2400"/>
          </a:p>
        </p:txBody>
      </p:sp>
    </p:spTree>
    <p:extLst>
      <p:ext uri="{BB962C8B-B14F-4D97-AF65-F5344CB8AC3E}">
        <p14:creationId xmlns:p14="http://schemas.microsoft.com/office/powerpoint/2010/main" val="38170951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E1DC87BB-0CB7-461A-8204-E4ECB3B144C9}"/>
              </a:ext>
            </a:extLst>
          </p:cNvPr>
          <p:cNvSpPr>
            <a:spLocks noGrp="1" noChangeArrowheads="1"/>
          </p:cNvSpPr>
          <p:nvPr>
            <p:ph type="title"/>
          </p:nvPr>
        </p:nvSpPr>
        <p:spPr/>
        <p:txBody>
          <a:bodyPr/>
          <a:lstStyle/>
          <a:p>
            <a:pPr eaLnBrk="1" hangingPunct="1"/>
            <a:r>
              <a:rPr lang="en-US" altLang="zh-CN"/>
              <a:t>Nonserial Schedule</a:t>
            </a:r>
          </a:p>
        </p:txBody>
      </p:sp>
      <p:sp>
        <p:nvSpPr>
          <p:cNvPr id="93187" name="Rectangle 3">
            <a:extLst>
              <a:ext uri="{FF2B5EF4-FFF2-40B4-BE49-F238E27FC236}">
                <a16:creationId xmlns:a16="http://schemas.microsoft.com/office/drawing/2014/main" id="{9AD38A3F-D866-4B7E-A428-B7143FB0EF87}"/>
              </a:ext>
            </a:extLst>
          </p:cNvPr>
          <p:cNvSpPr>
            <a:spLocks noGrp="1" noChangeArrowheads="1"/>
          </p:cNvSpPr>
          <p:nvPr>
            <p:ph type="body" idx="1"/>
          </p:nvPr>
        </p:nvSpPr>
        <p:spPr/>
        <p:txBody>
          <a:bodyPr/>
          <a:lstStyle/>
          <a:p>
            <a:pPr eaLnBrk="1" hangingPunct="1"/>
            <a:r>
              <a:rPr lang="en-US" altLang="zh-CN" sz="2800">
                <a:solidFill>
                  <a:srgbClr val="CC6600"/>
                </a:solidFill>
              </a:rPr>
              <a:t>Nonserial schedule</a:t>
            </a:r>
            <a:r>
              <a:rPr lang="en-US" altLang="zh-CN" sz="2800"/>
              <a:t> allows overlapped execute</a:t>
            </a:r>
          </a:p>
          <a:p>
            <a:pPr lvl="1" eaLnBrk="1" hangingPunct="1"/>
            <a:r>
              <a:rPr lang="en-US" altLang="zh-CN" sz="2400"/>
              <a:t>Resulting execution not necessarily incorrect</a:t>
            </a:r>
          </a:p>
          <a:p>
            <a:pPr eaLnBrk="1" hangingPunct="1"/>
            <a:r>
              <a:rPr lang="en-US" altLang="zh-CN" sz="2800"/>
              <a:t>Consider schedule S, operations O</a:t>
            </a:r>
            <a:r>
              <a:rPr lang="en-US" altLang="zh-CN" sz="2800" baseline="-25000"/>
              <a:t>i</a:t>
            </a:r>
            <a:r>
              <a:rPr lang="en-US" altLang="zh-CN" sz="2800"/>
              <a:t>, O</a:t>
            </a:r>
            <a:r>
              <a:rPr lang="en-US" altLang="zh-CN" sz="2800" baseline="-25000"/>
              <a:t>j</a:t>
            </a:r>
          </a:p>
          <a:p>
            <a:pPr lvl="1" eaLnBrk="1" hangingPunct="1"/>
            <a:r>
              <a:rPr lang="en-US" altLang="zh-CN" sz="2400">
                <a:solidFill>
                  <a:srgbClr val="CC6600"/>
                </a:solidFill>
              </a:rPr>
              <a:t>Conflict</a:t>
            </a:r>
            <a:r>
              <a:rPr lang="en-US" altLang="zh-CN" sz="2400"/>
              <a:t> if access </a:t>
            </a:r>
            <a:r>
              <a:rPr lang="en-US" altLang="zh-CN" sz="2400" u="sng"/>
              <a:t>same data</a:t>
            </a:r>
            <a:r>
              <a:rPr lang="en-US" altLang="zh-CN" sz="2400"/>
              <a:t> item, with </a:t>
            </a:r>
            <a:r>
              <a:rPr lang="en-US" altLang="zh-CN" sz="2400" u="sng"/>
              <a:t>at least one write</a:t>
            </a:r>
          </a:p>
          <a:p>
            <a:pPr eaLnBrk="1" hangingPunct="1"/>
            <a:r>
              <a:rPr lang="en-US" altLang="zh-CN" sz="2800"/>
              <a:t>If O</a:t>
            </a:r>
            <a:r>
              <a:rPr lang="en-US" altLang="zh-CN" sz="2800" baseline="-25000"/>
              <a:t>i</a:t>
            </a:r>
            <a:r>
              <a:rPr lang="en-US" altLang="zh-CN" sz="2800"/>
              <a:t>, O</a:t>
            </a:r>
            <a:r>
              <a:rPr lang="en-US" altLang="zh-CN" sz="2800" baseline="-25000"/>
              <a:t>j</a:t>
            </a:r>
            <a:r>
              <a:rPr lang="en-US" altLang="zh-CN" sz="2800"/>
              <a:t> consecutive operations of different transactions </a:t>
            </a:r>
            <a:r>
              <a:rPr lang="en-US" altLang="zh-CN" sz="2800" b="1"/>
              <a:t>&amp;&amp;</a:t>
            </a:r>
            <a:r>
              <a:rPr lang="en-US" altLang="zh-CN" sz="2800"/>
              <a:t> O</a:t>
            </a:r>
            <a:r>
              <a:rPr lang="en-US" altLang="zh-CN" sz="2800" baseline="-25000"/>
              <a:t>i</a:t>
            </a:r>
            <a:r>
              <a:rPr lang="en-US" altLang="zh-CN" sz="2800"/>
              <a:t> and O</a:t>
            </a:r>
            <a:r>
              <a:rPr lang="en-US" altLang="zh-CN" sz="2800" baseline="-25000"/>
              <a:t>j</a:t>
            </a:r>
            <a:r>
              <a:rPr lang="en-US" altLang="zh-CN" sz="2800"/>
              <a:t> don</a:t>
            </a:r>
            <a:r>
              <a:rPr lang="en-US" altLang="zh-CN" sz="2800">
                <a:latin typeface="Helvetica" panose="020B0604020202020204" pitchFamily="34" charset="0"/>
              </a:rPr>
              <a:t>’</a:t>
            </a:r>
            <a:r>
              <a:rPr lang="en-US" altLang="zh-CN" sz="2800"/>
              <a:t>t conflict</a:t>
            </a:r>
          </a:p>
          <a:p>
            <a:pPr lvl="1" eaLnBrk="1" hangingPunct="1"/>
            <a:r>
              <a:rPr lang="en-US" altLang="zh-CN" sz="2400"/>
              <a:t>Then S</a:t>
            </a:r>
            <a:r>
              <a:rPr lang="en-US" altLang="zh-CN" sz="2400">
                <a:latin typeface="Helvetica" panose="020B0604020202020204" pitchFamily="34" charset="0"/>
              </a:rPr>
              <a:t>’</a:t>
            </a:r>
            <a:r>
              <a:rPr lang="en-US" altLang="zh-CN" sz="2400"/>
              <a:t> with swapped order O</a:t>
            </a:r>
            <a:r>
              <a:rPr lang="en-US" altLang="zh-CN" sz="2400" baseline="-25000"/>
              <a:t>j</a:t>
            </a:r>
            <a:r>
              <a:rPr lang="en-US" altLang="zh-CN" sz="2400"/>
              <a:t> O</a:t>
            </a:r>
            <a:r>
              <a:rPr lang="en-US" altLang="zh-CN" sz="2400" baseline="-25000"/>
              <a:t>i </a:t>
            </a:r>
            <a:r>
              <a:rPr lang="en-US" altLang="zh-CN" sz="2400"/>
              <a:t>equivalent to S</a:t>
            </a:r>
          </a:p>
          <a:p>
            <a:pPr eaLnBrk="1" hangingPunct="1"/>
            <a:r>
              <a:rPr lang="en-US" altLang="zh-CN" sz="2800"/>
              <a:t>If S can become </a:t>
            </a:r>
            <a:r>
              <a:rPr lang="en-US" altLang="zh-CN" sz="2800" u="sng"/>
              <a:t>serial schedule</a:t>
            </a:r>
            <a:r>
              <a:rPr lang="en-US" altLang="zh-CN" sz="2800"/>
              <a:t> S</a:t>
            </a:r>
            <a:r>
              <a:rPr lang="en-US" altLang="zh-CN" sz="2800">
                <a:latin typeface="Helvetica" panose="020B0604020202020204" pitchFamily="34" charset="0"/>
              </a:rPr>
              <a:t>’</a:t>
            </a:r>
            <a:r>
              <a:rPr lang="en-US" altLang="zh-CN" sz="2800"/>
              <a:t> via swapping nonconflicting operations</a:t>
            </a:r>
          </a:p>
          <a:p>
            <a:pPr lvl="1" eaLnBrk="1" hangingPunct="1"/>
            <a:r>
              <a:rPr lang="en-US" altLang="zh-CN" sz="2400"/>
              <a:t>S is </a:t>
            </a:r>
            <a:r>
              <a:rPr lang="en-US" altLang="zh-CN" sz="2400">
                <a:solidFill>
                  <a:srgbClr val="CC6600"/>
                </a:solidFill>
              </a:rPr>
              <a:t>conflict serializable</a:t>
            </a:r>
          </a:p>
          <a:p>
            <a:pPr lvl="2" eaLnBrk="1" hangingPunct="1"/>
            <a:endParaRPr lang="zh-CN" altLang="en-US" sz="22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3F566A98-ED65-43AD-B1C9-CB207B33375E}"/>
              </a:ext>
            </a:extLst>
          </p:cNvPr>
          <p:cNvSpPr>
            <a:spLocks noGrp="1" noChangeArrowheads="1"/>
          </p:cNvSpPr>
          <p:nvPr>
            <p:ph type="title"/>
          </p:nvPr>
        </p:nvSpPr>
        <p:spPr>
          <a:xfrm>
            <a:off x="1691640" y="216535"/>
            <a:ext cx="9545320" cy="609600"/>
          </a:xfrm>
        </p:spPr>
        <p:txBody>
          <a:bodyPr/>
          <a:lstStyle/>
          <a:p>
            <a:pPr eaLnBrk="1" hangingPunct="1"/>
            <a:r>
              <a:rPr lang="en-US" altLang="zh-CN"/>
              <a:t>Schedule 2: Concurrent Serializable Schedule</a:t>
            </a:r>
          </a:p>
        </p:txBody>
      </p:sp>
      <p:pic>
        <p:nvPicPr>
          <p:cNvPr id="94211" name="Picture 3">
            <a:extLst>
              <a:ext uri="{FF2B5EF4-FFF2-40B4-BE49-F238E27FC236}">
                <a16:creationId xmlns:a16="http://schemas.microsoft.com/office/drawing/2014/main" id="{C935A233-FCE2-41C4-A614-F7746E5E3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951" t="3987" r="19218" b="4343"/>
          <a:stretch>
            <a:fillRect/>
          </a:stretch>
        </p:blipFill>
        <p:spPr bwMode="auto">
          <a:xfrm>
            <a:off x="4151314" y="1611313"/>
            <a:ext cx="3635375" cy="40433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A06A860-0389-430A-966E-6C498E995D29}"/>
              </a:ext>
            </a:extLst>
          </p:cNvPr>
          <p:cNvSpPr>
            <a:spLocks noGrp="1" noChangeArrowheads="1"/>
          </p:cNvSpPr>
          <p:nvPr>
            <p:ph type="title"/>
          </p:nvPr>
        </p:nvSpPr>
        <p:spPr/>
        <p:txBody>
          <a:bodyPr/>
          <a:lstStyle/>
          <a:p>
            <a:pPr eaLnBrk="1" hangingPunct="1"/>
            <a:r>
              <a:rPr lang="en-US" altLang="zh-CN"/>
              <a:t>Locking Protocol</a:t>
            </a:r>
          </a:p>
        </p:txBody>
      </p:sp>
      <p:sp>
        <p:nvSpPr>
          <p:cNvPr id="95235" name="Rectangle 3">
            <a:extLst>
              <a:ext uri="{FF2B5EF4-FFF2-40B4-BE49-F238E27FC236}">
                <a16:creationId xmlns:a16="http://schemas.microsoft.com/office/drawing/2014/main" id="{9E1B5408-0A68-4B4B-A25B-05499623674B}"/>
              </a:ext>
            </a:extLst>
          </p:cNvPr>
          <p:cNvSpPr>
            <a:spLocks noGrp="1" noChangeArrowheads="1"/>
          </p:cNvSpPr>
          <p:nvPr>
            <p:ph type="body" idx="1"/>
          </p:nvPr>
        </p:nvSpPr>
        <p:spPr>
          <a:xfrm>
            <a:off x="721360" y="1085850"/>
            <a:ext cx="10972799" cy="5029200"/>
          </a:xfrm>
        </p:spPr>
        <p:txBody>
          <a:bodyPr/>
          <a:lstStyle/>
          <a:p>
            <a:pPr eaLnBrk="1" hangingPunct="1"/>
            <a:r>
              <a:rPr lang="en-US" altLang="zh-CN" sz="2800"/>
              <a:t>Ensure serializability by associating lock with each data item</a:t>
            </a:r>
          </a:p>
          <a:p>
            <a:pPr lvl="1" eaLnBrk="1" hangingPunct="1"/>
            <a:r>
              <a:rPr lang="en-US" altLang="zh-CN" sz="2400"/>
              <a:t>Follow locking protocol for access control</a:t>
            </a:r>
          </a:p>
          <a:p>
            <a:pPr eaLnBrk="1" hangingPunct="1"/>
            <a:r>
              <a:rPr lang="en-US" altLang="zh-CN" sz="2800"/>
              <a:t>Locks</a:t>
            </a:r>
          </a:p>
          <a:p>
            <a:pPr lvl="1" eaLnBrk="1" hangingPunct="1"/>
            <a:r>
              <a:rPr lang="en-US" altLang="zh-CN" sz="2400">
                <a:solidFill>
                  <a:srgbClr val="CC6600"/>
                </a:solidFill>
              </a:rPr>
              <a:t>Shared</a:t>
            </a:r>
            <a:r>
              <a:rPr lang="en-US" altLang="zh-CN" sz="2400"/>
              <a:t> </a:t>
            </a:r>
            <a:r>
              <a:rPr lang="en-US" altLang="zh-CN" sz="2400">
                <a:latin typeface="Helvetica" panose="020B0604020202020204" pitchFamily="34" charset="0"/>
              </a:rPr>
              <a:t>–</a:t>
            </a:r>
            <a:r>
              <a:rPr lang="en-US" altLang="zh-CN" sz="2400"/>
              <a:t> T</a:t>
            </a:r>
            <a:r>
              <a:rPr lang="en-US" altLang="zh-CN" sz="2400" baseline="-25000"/>
              <a:t>i</a:t>
            </a:r>
            <a:r>
              <a:rPr lang="en-US" altLang="zh-CN" sz="2400"/>
              <a:t> has shared-mode lock (S) on item Q, T</a:t>
            </a:r>
            <a:r>
              <a:rPr lang="en-US" altLang="zh-CN" sz="2400" baseline="-25000"/>
              <a:t>i</a:t>
            </a:r>
            <a:r>
              <a:rPr lang="en-US" altLang="zh-CN" sz="2400"/>
              <a:t> can read Q but not write Q</a:t>
            </a:r>
          </a:p>
          <a:p>
            <a:pPr lvl="1" eaLnBrk="1" hangingPunct="1"/>
            <a:r>
              <a:rPr lang="en-US" altLang="zh-CN" sz="2400">
                <a:solidFill>
                  <a:srgbClr val="CC6600"/>
                </a:solidFill>
              </a:rPr>
              <a:t>Exclusive</a:t>
            </a:r>
            <a:r>
              <a:rPr lang="en-US" altLang="zh-CN" sz="2400"/>
              <a:t> </a:t>
            </a:r>
            <a:r>
              <a:rPr lang="en-US" altLang="zh-CN" sz="2400">
                <a:latin typeface="Helvetica" panose="020B0604020202020204" pitchFamily="34" charset="0"/>
              </a:rPr>
              <a:t>–</a:t>
            </a:r>
            <a:r>
              <a:rPr lang="en-US" altLang="zh-CN" sz="2400"/>
              <a:t> T</a:t>
            </a:r>
            <a:r>
              <a:rPr lang="en-US" altLang="zh-CN" sz="2400" baseline="-25000"/>
              <a:t>i</a:t>
            </a:r>
            <a:r>
              <a:rPr lang="en-US" altLang="zh-CN" sz="2400"/>
              <a:t> has exclusive-mode lock (X) on Q, T</a:t>
            </a:r>
            <a:r>
              <a:rPr lang="en-US" altLang="zh-CN" sz="2400" baseline="-25000"/>
              <a:t>i</a:t>
            </a:r>
            <a:r>
              <a:rPr lang="en-US" altLang="zh-CN" sz="2400"/>
              <a:t> can read and write Q</a:t>
            </a:r>
          </a:p>
          <a:p>
            <a:pPr eaLnBrk="1" hangingPunct="1"/>
            <a:r>
              <a:rPr lang="en-US" altLang="zh-CN" sz="2800"/>
              <a:t>Require every transaction on item Q acquire appropriate lock</a:t>
            </a:r>
          </a:p>
          <a:p>
            <a:pPr eaLnBrk="1" hangingPunct="1"/>
            <a:r>
              <a:rPr lang="en-US" altLang="zh-CN" sz="2800"/>
              <a:t>If lock already held, new request may have to wait</a:t>
            </a:r>
          </a:p>
          <a:p>
            <a:pPr lvl="1" eaLnBrk="1" hangingPunct="1"/>
            <a:r>
              <a:rPr lang="en-US" altLang="zh-CN" sz="2400"/>
              <a:t>Similar to readers-writers algorithm</a:t>
            </a:r>
            <a:endParaRPr lang="zh-CN" altLang="en-US" sz="24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2E2568B7-E476-4B06-A82F-B9538C836F59}"/>
              </a:ext>
            </a:extLst>
          </p:cNvPr>
          <p:cNvSpPr>
            <a:spLocks noGrp="1" noChangeArrowheads="1"/>
          </p:cNvSpPr>
          <p:nvPr>
            <p:ph type="title"/>
          </p:nvPr>
        </p:nvSpPr>
        <p:spPr/>
        <p:txBody>
          <a:bodyPr/>
          <a:lstStyle/>
          <a:p>
            <a:pPr eaLnBrk="1" hangingPunct="1"/>
            <a:r>
              <a:rPr lang="en-US" altLang="zh-CN"/>
              <a:t>Two-phase Locking Protocol</a:t>
            </a:r>
          </a:p>
        </p:txBody>
      </p:sp>
      <p:sp>
        <p:nvSpPr>
          <p:cNvPr id="96259" name="Rectangle 3">
            <a:extLst>
              <a:ext uri="{FF2B5EF4-FFF2-40B4-BE49-F238E27FC236}">
                <a16:creationId xmlns:a16="http://schemas.microsoft.com/office/drawing/2014/main" id="{88173161-1D2C-4900-84DD-90151FA206E9}"/>
              </a:ext>
            </a:extLst>
          </p:cNvPr>
          <p:cNvSpPr>
            <a:spLocks noGrp="1" noChangeArrowheads="1"/>
          </p:cNvSpPr>
          <p:nvPr>
            <p:ph type="body" idx="1"/>
          </p:nvPr>
        </p:nvSpPr>
        <p:spPr>
          <a:xfrm>
            <a:off x="1635759" y="1233489"/>
            <a:ext cx="9540241" cy="4626984"/>
          </a:xfrm>
        </p:spPr>
        <p:txBody>
          <a:bodyPr/>
          <a:lstStyle/>
          <a:p>
            <a:pPr eaLnBrk="1" hangingPunct="1"/>
            <a:r>
              <a:rPr lang="en-US" altLang="zh-CN" sz="2800"/>
              <a:t>Each transaction issues lock and unlock requests in two phases</a:t>
            </a:r>
          </a:p>
          <a:p>
            <a:pPr lvl="1" eaLnBrk="1" hangingPunct="1"/>
            <a:r>
              <a:rPr lang="en-US" altLang="zh-CN" sz="2800"/>
              <a:t>Growing </a:t>
            </a:r>
            <a:r>
              <a:rPr lang="en-US" altLang="zh-CN" sz="2800">
                <a:latin typeface="Helvetica" panose="020B0604020202020204" pitchFamily="34" charset="0"/>
              </a:rPr>
              <a:t>–</a:t>
            </a:r>
            <a:r>
              <a:rPr lang="en-US" altLang="zh-CN" sz="2800"/>
              <a:t> obtaining locks</a:t>
            </a:r>
          </a:p>
          <a:p>
            <a:pPr lvl="1" eaLnBrk="1" hangingPunct="1"/>
            <a:r>
              <a:rPr lang="en-US" altLang="zh-CN" sz="2800"/>
              <a:t>Shrinking </a:t>
            </a:r>
            <a:r>
              <a:rPr lang="en-US" altLang="zh-CN" sz="2800">
                <a:latin typeface="Helvetica" panose="020B0604020202020204" pitchFamily="34" charset="0"/>
              </a:rPr>
              <a:t>–</a:t>
            </a:r>
            <a:r>
              <a:rPr lang="en-US" altLang="zh-CN" sz="2800"/>
              <a:t> releasing locks</a:t>
            </a:r>
          </a:p>
          <a:p>
            <a:pPr eaLnBrk="1" hangingPunct="1"/>
            <a:r>
              <a:rPr lang="en-US" altLang="zh-CN" sz="2800"/>
              <a:t>Generally ensures </a:t>
            </a:r>
            <a:r>
              <a:rPr lang="en-US" altLang="zh-CN" sz="2800" u="sng"/>
              <a:t>conflict serializability</a:t>
            </a:r>
          </a:p>
          <a:p>
            <a:pPr eaLnBrk="1" hangingPunct="1"/>
            <a:r>
              <a:rPr lang="en-US" altLang="zh-CN" sz="2800"/>
              <a:t>Does </a:t>
            </a:r>
            <a:r>
              <a:rPr lang="en-US" altLang="zh-CN" sz="2800">
                <a:solidFill>
                  <a:srgbClr val="CC6600"/>
                </a:solidFill>
              </a:rPr>
              <a:t>not </a:t>
            </a:r>
            <a:r>
              <a:rPr lang="en-US" altLang="zh-CN" sz="2800"/>
              <a:t>prevent deadlock</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CDC5EA35-43B3-415F-8EB3-D35034CCE383}"/>
              </a:ext>
            </a:extLst>
          </p:cNvPr>
          <p:cNvSpPr>
            <a:spLocks noGrp="1" noChangeArrowheads="1"/>
          </p:cNvSpPr>
          <p:nvPr>
            <p:ph type="title"/>
          </p:nvPr>
        </p:nvSpPr>
        <p:spPr/>
        <p:txBody>
          <a:bodyPr/>
          <a:lstStyle/>
          <a:p>
            <a:pPr eaLnBrk="1" hangingPunct="1"/>
            <a:r>
              <a:rPr lang="en-US" altLang="zh-CN"/>
              <a:t>Timestamp-based Protocols</a:t>
            </a:r>
          </a:p>
        </p:txBody>
      </p:sp>
      <p:sp>
        <p:nvSpPr>
          <p:cNvPr id="97283" name="Rectangle 3">
            <a:extLst>
              <a:ext uri="{FF2B5EF4-FFF2-40B4-BE49-F238E27FC236}">
                <a16:creationId xmlns:a16="http://schemas.microsoft.com/office/drawing/2014/main" id="{2A25DF56-3DE6-4717-A084-2DE8C2EA3007}"/>
              </a:ext>
            </a:extLst>
          </p:cNvPr>
          <p:cNvSpPr>
            <a:spLocks noGrp="1" noChangeArrowheads="1"/>
          </p:cNvSpPr>
          <p:nvPr>
            <p:ph type="body" idx="1"/>
          </p:nvPr>
        </p:nvSpPr>
        <p:spPr/>
        <p:txBody>
          <a:bodyPr/>
          <a:lstStyle/>
          <a:p>
            <a:pPr eaLnBrk="1" hangingPunct="1"/>
            <a:r>
              <a:rPr lang="en-US" altLang="zh-CN" sz="2800"/>
              <a:t>Select order among transactions in advance </a:t>
            </a:r>
            <a:r>
              <a:rPr lang="en-US" altLang="zh-CN" sz="2800">
                <a:latin typeface="Helvetica" panose="020B0604020202020204" pitchFamily="34" charset="0"/>
              </a:rPr>
              <a:t>–</a:t>
            </a:r>
            <a:r>
              <a:rPr lang="en-US" altLang="zh-CN" sz="2800"/>
              <a:t> </a:t>
            </a:r>
            <a:r>
              <a:rPr lang="en-US" altLang="zh-CN" sz="2800">
                <a:solidFill>
                  <a:srgbClr val="CC6600"/>
                </a:solidFill>
              </a:rPr>
              <a:t>timestamp-ordering</a:t>
            </a:r>
          </a:p>
          <a:p>
            <a:pPr eaLnBrk="1" hangingPunct="1"/>
            <a:r>
              <a:rPr lang="en-US" altLang="zh-CN" sz="2800"/>
              <a:t>Transaction T</a:t>
            </a:r>
            <a:r>
              <a:rPr lang="en-US" altLang="zh-CN" sz="2800" baseline="-25000"/>
              <a:t>i </a:t>
            </a:r>
            <a:r>
              <a:rPr lang="en-US" altLang="zh-CN" sz="2800"/>
              <a:t>associated with timestamp TS(T</a:t>
            </a:r>
            <a:r>
              <a:rPr lang="en-US" altLang="zh-CN" sz="2800" baseline="-25000"/>
              <a:t>i</a:t>
            </a:r>
            <a:r>
              <a:rPr lang="en-US" altLang="zh-CN" sz="2800"/>
              <a:t>) before T</a:t>
            </a:r>
            <a:r>
              <a:rPr lang="en-US" altLang="zh-CN" sz="2800" baseline="-25000"/>
              <a:t>i</a:t>
            </a:r>
            <a:r>
              <a:rPr lang="en-US" altLang="zh-CN" sz="2800"/>
              <a:t> starts</a:t>
            </a:r>
          </a:p>
          <a:p>
            <a:pPr lvl="1" eaLnBrk="1" hangingPunct="1"/>
            <a:r>
              <a:rPr lang="en-US" altLang="zh-CN" sz="2400"/>
              <a:t>TS(T</a:t>
            </a:r>
            <a:r>
              <a:rPr lang="en-US" altLang="zh-CN" sz="2400" baseline="-25000"/>
              <a:t>i</a:t>
            </a:r>
            <a:r>
              <a:rPr lang="en-US" altLang="zh-CN" sz="2400"/>
              <a:t>) &lt; TS(T</a:t>
            </a:r>
            <a:r>
              <a:rPr lang="en-US" altLang="zh-CN" sz="2400" baseline="-25000"/>
              <a:t>j</a:t>
            </a:r>
            <a:r>
              <a:rPr lang="en-US" altLang="zh-CN" sz="2400"/>
              <a:t>) if Ti entered system before T</a:t>
            </a:r>
            <a:r>
              <a:rPr lang="en-US" altLang="zh-CN" sz="2400" baseline="-25000"/>
              <a:t>j</a:t>
            </a:r>
          </a:p>
          <a:p>
            <a:pPr lvl="1" eaLnBrk="1" hangingPunct="1"/>
            <a:r>
              <a:rPr lang="en-US" altLang="zh-CN" sz="2400"/>
              <a:t>TS can be generated from system clock or as logical counter incremented at each entry of transaction</a:t>
            </a:r>
          </a:p>
          <a:p>
            <a:pPr eaLnBrk="1" hangingPunct="1"/>
            <a:r>
              <a:rPr lang="en-US" altLang="zh-CN" sz="2800"/>
              <a:t>Timestamps determine serializability order</a:t>
            </a:r>
          </a:p>
          <a:p>
            <a:pPr lvl="1" eaLnBrk="1" hangingPunct="1"/>
            <a:r>
              <a:rPr lang="en-US" altLang="zh-CN" sz="2400"/>
              <a:t>If TS(T</a:t>
            </a:r>
            <a:r>
              <a:rPr lang="en-US" altLang="zh-CN" sz="2400" baseline="-25000"/>
              <a:t>i</a:t>
            </a:r>
            <a:r>
              <a:rPr lang="en-US" altLang="zh-CN" sz="2400"/>
              <a:t>) &lt; TS(T</a:t>
            </a:r>
            <a:r>
              <a:rPr lang="en-US" altLang="zh-CN" sz="2400" baseline="-25000"/>
              <a:t>j</a:t>
            </a:r>
            <a:r>
              <a:rPr lang="en-US" altLang="zh-CN" sz="2400"/>
              <a:t>), system must ensure produced schedule equivalent to serial schedule where T</a:t>
            </a:r>
            <a:r>
              <a:rPr lang="en-US" altLang="zh-CN" sz="2400" baseline="-25000"/>
              <a:t>i</a:t>
            </a:r>
            <a:r>
              <a:rPr lang="en-US" altLang="zh-CN" sz="2400"/>
              <a:t> appears before T</a:t>
            </a:r>
            <a:r>
              <a:rPr lang="en-US" altLang="zh-CN" sz="2400" baseline="-25000"/>
              <a:t>j</a:t>
            </a:r>
          </a:p>
          <a:p>
            <a:pPr eaLnBrk="1" hangingPunct="1">
              <a:buFont typeface="Wingdings" panose="05000000000000000000" pitchFamily="2" charset="2"/>
              <a:buNone/>
            </a:pPr>
            <a:endParaRPr lang="en-US" altLang="zh-CN" sz="2800"/>
          </a:p>
          <a:p>
            <a:pPr lvl="1" eaLnBrk="1" hangingPunct="1"/>
            <a:endParaRPr lang="zh-CN" altLang="en-US" sz="24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3EE540E9-925F-4B21-8DDF-D75F08148DB6}"/>
              </a:ext>
            </a:extLst>
          </p:cNvPr>
          <p:cNvSpPr>
            <a:spLocks noGrp="1" noChangeArrowheads="1"/>
          </p:cNvSpPr>
          <p:nvPr>
            <p:ph type="title"/>
          </p:nvPr>
        </p:nvSpPr>
        <p:spPr>
          <a:xfrm>
            <a:off x="833120" y="284653"/>
            <a:ext cx="10972800" cy="576262"/>
          </a:xfrm>
        </p:spPr>
        <p:txBody>
          <a:bodyPr/>
          <a:lstStyle/>
          <a:p>
            <a:pPr eaLnBrk="1" hangingPunct="1"/>
            <a:r>
              <a:rPr lang="en-US" altLang="zh-CN"/>
              <a:t>Timestamp-based Protocol Implementation</a:t>
            </a:r>
          </a:p>
        </p:txBody>
      </p:sp>
      <p:sp>
        <p:nvSpPr>
          <p:cNvPr id="98307" name="Rectangle 3">
            <a:extLst>
              <a:ext uri="{FF2B5EF4-FFF2-40B4-BE49-F238E27FC236}">
                <a16:creationId xmlns:a16="http://schemas.microsoft.com/office/drawing/2014/main" id="{794E522D-5863-4366-853E-394F8CE21956}"/>
              </a:ext>
            </a:extLst>
          </p:cNvPr>
          <p:cNvSpPr>
            <a:spLocks noGrp="1" noChangeArrowheads="1"/>
          </p:cNvSpPr>
          <p:nvPr>
            <p:ph type="body" idx="1"/>
          </p:nvPr>
        </p:nvSpPr>
        <p:spPr/>
        <p:txBody>
          <a:bodyPr/>
          <a:lstStyle/>
          <a:p>
            <a:pPr eaLnBrk="1" hangingPunct="1">
              <a:lnSpc>
                <a:spcPct val="90000"/>
              </a:lnSpc>
            </a:pPr>
            <a:r>
              <a:rPr lang="en-US" altLang="zh-CN" sz="2500"/>
              <a:t>Data item </a:t>
            </a:r>
            <a:r>
              <a:rPr lang="en-US" altLang="zh-CN" sz="2500">
                <a:solidFill>
                  <a:srgbClr val="CC6600"/>
                </a:solidFill>
              </a:rPr>
              <a:t>Q</a:t>
            </a:r>
            <a:r>
              <a:rPr lang="en-US" altLang="zh-CN" sz="2500"/>
              <a:t> gets two timestamps</a:t>
            </a:r>
          </a:p>
          <a:p>
            <a:pPr lvl="1" eaLnBrk="1" hangingPunct="1">
              <a:lnSpc>
                <a:spcPct val="90000"/>
              </a:lnSpc>
            </a:pPr>
            <a:r>
              <a:rPr lang="en-US" altLang="zh-CN" sz="2200">
                <a:solidFill>
                  <a:srgbClr val="CC6600"/>
                </a:solidFill>
              </a:rPr>
              <a:t>W-timestamp</a:t>
            </a:r>
            <a:r>
              <a:rPr lang="en-US" altLang="zh-CN" sz="2200"/>
              <a:t>(Q) </a:t>
            </a:r>
            <a:r>
              <a:rPr lang="en-US" altLang="zh-CN" sz="2200">
                <a:latin typeface="Helvetica" panose="020B0604020202020204" pitchFamily="34" charset="0"/>
              </a:rPr>
              <a:t>–</a:t>
            </a:r>
            <a:r>
              <a:rPr lang="en-US" altLang="zh-CN" sz="2200"/>
              <a:t> largest timestamp of any </a:t>
            </a:r>
            <a:r>
              <a:rPr lang="en-US" altLang="zh-CN" sz="2200" u="sng">
                <a:solidFill>
                  <a:srgbClr val="FF0000"/>
                </a:solidFill>
              </a:rPr>
              <a:t>transaction</a:t>
            </a:r>
            <a:r>
              <a:rPr lang="en-US" altLang="zh-CN" sz="2200"/>
              <a:t> that executed write(Q) successfully</a:t>
            </a:r>
          </a:p>
          <a:p>
            <a:pPr lvl="1" eaLnBrk="1" hangingPunct="1">
              <a:lnSpc>
                <a:spcPct val="90000"/>
              </a:lnSpc>
            </a:pPr>
            <a:r>
              <a:rPr lang="en-US" altLang="zh-CN" sz="2200">
                <a:solidFill>
                  <a:srgbClr val="CC6600"/>
                </a:solidFill>
              </a:rPr>
              <a:t>R-timestamp</a:t>
            </a:r>
            <a:r>
              <a:rPr lang="en-US" altLang="zh-CN" sz="2200"/>
              <a:t>(Q) </a:t>
            </a:r>
            <a:r>
              <a:rPr lang="en-US" altLang="zh-CN" sz="2200">
                <a:latin typeface="Helvetica" panose="020B0604020202020204" pitchFamily="34" charset="0"/>
              </a:rPr>
              <a:t>–</a:t>
            </a:r>
            <a:r>
              <a:rPr lang="en-US" altLang="zh-CN" sz="2200"/>
              <a:t> largest timestamp of successful read(Q)</a:t>
            </a:r>
          </a:p>
          <a:p>
            <a:pPr lvl="1" eaLnBrk="1" hangingPunct="1">
              <a:lnSpc>
                <a:spcPct val="90000"/>
              </a:lnSpc>
            </a:pPr>
            <a:r>
              <a:rPr lang="en-US" altLang="zh-CN" sz="2200"/>
              <a:t>Updated whenever read(Q) or write(Q) executed</a:t>
            </a:r>
          </a:p>
          <a:p>
            <a:pPr eaLnBrk="1" hangingPunct="1">
              <a:lnSpc>
                <a:spcPct val="90000"/>
              </a:lnSpc>
            </a:pPr>
            <a:r>
              <a:rPr lang="en-US" altLang="zh-CN" sz="2500">
                <a:solidFill>
                  <a:schemeClr val="tx2"/>
                </a:solidFill>
              </a:rPr>
              <a:t>Timestamp-ordering protocol </a:t>
            </a:r>
            <a:r>
              <a:rPr lang="en-US" altLang="zh-CN" sz="2500"/>
              <a:t>assures any conflicting </a:t>
            </a:r>
            <a:r>
              <a:rPr lang="en-US" altLang="zh-CN" sz="2500">
                <a:solidFill>
                  <a:srgbClr val="0000FF"/>
                </a:solidFill>
              </a:rPr>
              <a:t>read</a:t>
            </a:r>
            <a:r>
              <a:rPr lang="en-US" altLang="zh-CN" sz="2500"/>
              <a:t> and </a:t>
            </a:r>
            <a:r>
              <a:rPr lang="en-US" altLang="zh-CN" sz="2500">
                <a:solidFill>
                  <a:srgbClr val="0000FF"/>
                </a:solidFill>
              </a:rPr>
              <a:t>write</a:t>
            </a:r>
            <a:r>
              <a:rPr lang="en-US" altLang="zh-CN" sz="2500"/>
              <a:t> executed in timestamp order</a:t>
            </a:r>
          </a:p>
          <a:p>
            <a:pPr eaLnBrk="1" hangingPunct="1">
              <a:lnSpc>
                <a:spcPct val="90000"/>
              </a:lnSpc>
            </a:pPr>
            <a:r>
              <a:rPr lang="en-US" altLang="zh-CN" sz="2500"/>
              <a:t>Suppose Ti executes </a:t>
            </a:r>
            <a:r>
              <a:rPr lang="en-US" altLang="zh-CN" sz="2500">
                <a:solidFill>
                  <a:srgbClr val="0000FF"/>
                </a:solidFill>
              </a:rPr>
              <a:t>read(Q)</a:t>
            </a:r>
          </a:p>
          <a:p>
            <a:pPr lvl="1" eaLnBrk="1" hangingPunct="1">
              <a:lnSpc>
                <a:spcPct val="90000"/>
              </a:lnSpc>
            </a:pPr>
            <a:r>
              <a:rPr lang="en-US" altLang="zh-CN" sz="2200"/>
              <a:t>If TS(T</a:t>
            </a:r>
            <a:r>
              <a:rPr lang="en-US" altLang="zh-CN" sz="2200" baseline="-25000"/>
              <a:t>i</a:t>
            </a:r>
            <a:r>
              <a:rPr lang="en-US" altLang="zh-CN" sz="2200"/>
              <a:t>) &lt; W-timestamp(Q), Ti needs to read value of Q that was already overwritten</a:t>
            </a:r>
          </a:p>
          <a:p>
            <a:pPr lvl="2" eaLnBrk="1" hangingPunct="1">
              <a:lnSpc>
                <a:spcPct val="90000"/>
              </a:lnSpc>
            </a:pPr>
            <a:r>
              <a:rPr lang="en-US" altLang="zh-CN">
                <a:solidFill>
                  <a:srgbClr val="0000FF"/>
                </a:solidFill>
              </a:rPr>
              <a:t>read</a:t>
            </a:r>
            <a:r>
              <a:rPr lang="en-US" altLang="zh-CN"/>
              <a:t> operation rejected and T</a:t>
            </a:r>
            <a:r>
              <a:rPr lang="en-US" altLang="zh-CN" baseline="-25000"/>
              <a:t>i</a:t>
            </a:r>
            <a:r>
              <a:rPr lang="en-US" altLang="zh-CN"/>
              <a:t> rolled back</a:t>
            </a:r>
          </a:p>
          <a:p>
            <a:pPr lvl="1" eaLnBrk="1" hangingPunct="1">
              <a:lnSpc>
                <a:spcPct val="90000"/>
              </a:lnSpc>
            </a:pPr>
            <a:r>
              <a:rPr lang="en-US" altLang="zh-CN" sz="2200"/>
              <a:t>If TS(T</a:t>
            </a:r>
            <a:r>
              <a:rPr lang="en-US" altLang="zh-CN" sz="2200" baseline="-25000"/>
              <a:t>i</a:t>
            </a:r>
            <a:r>
              <a:rPr lang="en-US" altLang="zh-CN" sz="2200"/>
              <a:t>) ≥ W-timestamp(Q)</a:t>
            </a:r>
          </a:p>
          <a:p>
            <a:pPr lvl="2" eaLnBrk="1" hangingPunct="1">
              <a:lnSpc>
                <a:spcPct val="90000"/>
              </a:lnSpc>
            </a:pPr>
            <a:r>
              <a:rPr lang="en-US" altLang="zh-CN">
                <a:solidFill>
                  <a:srgbClr val="0000FF"/>
                </a:solidFill>
              </a:rPr>
              <a:t>read</a:t>
            </a:r>
            <a:r>
              <a:rPr lang="en-US" altLang="zh-CN"/>
              <a:t> executed, R-timestamp(Q) set to max(R-timestamp(Q), TS(T</a:t>
            </a:r>
            <a:r>
              <a:rPr lang="en-US" altLang="zh-CN" baseline="-25000"/>
              <a:t>i</a:t>
            </a:r>
            <a:r>
              <a:rPr lang="en-US" altLang="zh-CN"/>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93D2EBF-362C-4FDB-B0DB-178A7335C2DF}"/>
              </a:ext>
            </a:extLst>
          </p:cNvPr>
          <p:cNvSpPr>
            <a:spLocks noGrp="1" noChangeArrowheads="1"/>
          </p:cNvSpPr>
          <p:nvPr>
            <p:ph type="title"/>
          </p:nvPr>
        </p:nvSpPr>
        <p:spPr/>
        <p:txBody>
          <a:bodyPr/>
          <a:lstStyle/>
          <a:p>
            <a:pPr eaLnBrk="1" hangingPunct="1"/>
            <a:r>
              <a:rPr lang="en-US" altLang="zh-CN"/>
              <a:t>Timestamp-ordering Protocol</a:t>
            </a:r>
          </a:p>
        </p:txBody>
      </p:sp>
      <p:sp>
        <p:nvSpPr>
          <p:cNvPr id="99331" name="Rectangle 3">
            <a:extLst>
              <a:ext uri="{FF2B5EF4-FFF2-40B4-BE49-F238E27FC236}">
                <a16:creationId xmlns:a16="http://schemas.microsoft.com/office/drawing/2014/main" id="{2222238C-4BBF-4E6D-AF66-4A464FF66FEC}"/>
              </a:ext>
            </a:extLst>
          </p:cNvPr>
          <p:cNvSpPr>
            <a:spLocks noGrp="1" noChangeArrowheads="1"/>
          </p:cNvSpPr>
          <p:nvPr>
            <p:ph type="body" idx="1"/>
          </p:nvPr>
        </p:nvSpPr>
        <p:spPr>
          <a:xfrm>
            <a:off x="1381760" y="1066800"/>
            <a:ext cx="9560560" cy="5029200"/>
          </a:xfrm>
        </p:spPr>
        <p:txBody>
          <a:bodyPr/>
          <a:lstStyle/>
          <a:p>
            <a:pPr eaLnBrk="1" hangingPunct="1"/>
            <a:r>
              <a:rPr lang="en-US" altLang="zh-CN" sz="2500"/>
              <a:t>Suppose Ti executes write(Q)</a:t>
            </a:r>
          </a:p>
          <a:p>
            <a:pPr lvl="1" eaLnBrk="1" hangingPunct="1"/>
            <a:r>
              <a:rPr lang="en-US" altLang="zh-CN" sz="2200"/>
              <a:t>If TS(T</a:t>
            </a:r>
            <a:r>
              <a:rPr lang="en-US" altLang="zh-CN" sz="2200" baseline="-25000"/>
              <a:t>i</a:t>
            </a:r>
            <a:r>
              <a:rPr lang="en-US" altLang="zh-CN" sz="2200"/>
              <a:t>) &lt; R-timestamp(Q), value Q produced by T</a:t>
            </a:r>
            <a:r>
              <a:rPr lang="en-US" altLang="zh-CN" sz="2200" baseline="-25000"/>
              <a:t>i</a:t>
            </a:r>
            <a:r>
              <a:rPr lang="en-US" altLang="zh-CN" sz="2200"/>
              <a:t> was needed previously and T</a:t>
            </a:r>
            <a:r>
              <a:rPr lang="en-US" altLang="zh-CN" sz="2200" baseline="-25000"/>
              <a:t>i</a:t>
            </a:r>
            <a:r>
              <a:rPr lang="en-US" altLang="zh-CN" sz="2200"/>
              <a:t> assumed it would never be produced</a:t>
            </a:r>
          </a:p>
          <a:p>
            <a:pPr lvl="2" eaLnBrk="1" hangingPunct="1"/>
            <a:r>
              <a:rPr lang="en-US" altLang="zh-CN">
                <a:solidFill>
                  <a:srgbClr val="0000FF"/>
                </a:solidFill>
              </a:rPr>
              <a:t>Write</a:t>
            </a:r>
            <a:r>
              <a:rPr lang="en-US" altLang="zh-CN"/>
              <a:t> operation rejected, T</a:t>
            </a:r>
            <a:r>
              <a:rPr lang="en-US" altLang="zh-CN" baseline="-25000"/>
              <a:t>i</a:t>
            </a:r>
            <a:r>
              <a:rPr lang="en-US" altLang="zh-CN"/>
              <a:t> rolled back</a:t>
            </a:r>
          </a:p>
          <a:p>
            <a:pPr lvl="1" eaLnBrk="1" hangingPunct="1"/>
            <a:r>
              <a:rPr lang="en-US" altLang="zh-CN" sz="2200"/>
              <a:t>If TS(T</a:t>
            </a:r>
            <a:r>
              <a:rPr lang="en-US" altLang="zh-CN" sz="2200" baseline="-25000"/>
              <a:t>i</a:t>
            </a:r>
            <a:r>
              <a:rPr lang="en-US" altLang="zh-CN" sz="2200"/>
              <a:t>) &lt; W-timestamp(Q), T</a:t>
            </a:r>
            <a:r>
              <a:rPr lang="en-US" altLang="zh-CN" sz="2200" baseline="-25000"/>
              <a:t>i</a:t>
            </a:r>
            <a:r>
              <a:rPr lang="en-US" altLang="zh-CN" sz="2200"/>
              <a:t> attempting to write obsolete value of Q</a:t>
            </a:r>
          </a:p>
          <a:p>
            <a:pPr lvl="2" eaLnBrk="1" hangingPunct="1"/>
            <a:r>
              <a:rPr lang="en-US" altLang="zh-CN">
                <a:solidFill>
                  <a:srgbClr val="0000FF"/>
                </a:solidFill>
              </a:rPr>
              <a:t>Write</a:t>
            </a:r>
            <a:r>
              <a:rPr lang="en-US" altLang="zh-CN"/>
              <a:t> operation rejected and T</a:t>
            </a:r>
            <a:r>
              <a:rPr lang="en-US" altLang="zh-CN" baseline="-25000"/>
              <a:t>i</a:t>
            </a:r>
            <a:r>
              <a:rPr lang="en-US" altLang="zh-CN"/>
              <a:t> rolled back</a:t>
            </a:r>
          </a:p>
          <a:p>
            <a:pPr lvl="1" eaLnBrk="1" hangingPunct="1"/>
            <a:r>
              <a:rPr lang="en-US" altLang="zh-CN" sz="2200"/>
              <a:t>Otherwise, </a:t>
            </a:r>
            <a:r>
              <a:rPr lang="en-US" altLang="zh-CN" sz="2200">
                <a:solidFill>
                  <a:srgbClr val="0000FF"/>
                </a:solidFill>
              </a:rPr>
              <a:t>write</a:t>
            </a:r>
            <a:r>
              <a:rPr lang="en-US" altLang="zh-CN" sz="2200"/>
              <a:t> executed</a:t>
            </a:r>
          </a:p>
          <a:p>
            <a:pPr eaLnBrk="1" hangingPunct="1"/>
            <a:r>
              <a:rPr lang="en-US" altLang="zh-CN" sz="2500"/>
              <a:t>Any rolled back transaction T</a:t>
            </a:r>
            <a:r>
              <a:rPr lang="en-US" altLang="zh-CN" sz="2500" baseline="-25000"/>
              <a:t>i</a:t>
            </a:r>
            <a:r>
              <a:rPr lang="en-US" altLang="zh-CN" sz="2500"/>
              <a:t> is assigned new timestamp and restarted</a:t>
            </a:r>
          </a:p>
          <a:p>
            <a:pPr eaLnBrk="1" hangingPunct="1"/>
            <a:r>
              <a:rPr lang="en-US" altLang="zh-CN" sz="2500"/>
              <a:t>Algorithm ensures </a:t>
            </a:r>
            <a:r>
              <a:rPr lang="en-US" altLang="zh-CN" sz="2500">
                <a:solidFill>
                  <a:srgbClr val="CC6600"/>
                </a:solidFill>
              </a:rPr>
              <a:t>conflict serializability</a:t>
            </a:r>
            <a:r>
              <a:rPr lang="en-US" altLang="zh-CN" sz="2500"/>
              <a:t> and freedom from </a:t>
            </a:r>
            <a:r>
              <a:rPr lang="en-US" altLang="zh-CN" sz="2500">
                <a:solidFill>
                  <a:srgbClr val="CC6600"/>
                </a:solidFill>
              </a:rPr>
              <a:t>deadlock</a:t>
            </a:r>
          </a:p>
          <a:p>
            <a:pPr eaLnBrk="1" hangingPunct="1"/>
            <a:endParaRPr lang="en-US" altLang="zh-CN" sz="25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384D16C9-D4FC-4883-9045-D47F956E8879}"/>
              </a:ext>
            </a:extLst>
          </p:cNvPr>
          <p:cNvSpPr>
            <a:spLocks noGrp="1" noChangeArrowheads="1"/>
          </p:cNvSpPr>
          <p:nvPr>
            <p:ph type="title"/>
          </p:nvPr>
        </p:nvSpPr>
        <p:spPr>
          <a:xfrm>
            <a:off x="1574800" y="253365"/>
            <a:ext cx="9966960" cy="609600"/>
          </a:xfrm>
        </p:spPr>
        <p:txBody>
          <a:bodyPr/>
          <a:lstStyle/>
          <a:p>
            <a:pPr eaLnBrk="1" hangingPunct="1"/>
            <a:r>
              <a:rPr lang="zh-CN" altLang="en-US"/>
              <a:t> </a:t>
            </a:r>
            <a:r>
              <a:rPr lang="en-US" altLang="zh-CN"/>
              <a:t>Schedule Possible Under Timestamp Protocol</a:t>
            </a:r>
          </a:p>
        </p:txBody>
      </p:sp>
      <p:pic>
        <p:nvPicPr>
          <p:cNvPr id="100355" name="Picture 3">
            <a:extLst>
              <a:ext uri="{FF2B5EF4-FFF2-40B4-BE49-F238E27FC236}">
                <a16:creationId xmlns:a16="http://schemas.microsoft.com/office/drawing/2014/main" id="{3155A86A-BBBA-42E4-A48B-6A81593AA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501" t="4010" r="11266" b="6343"/>
          <a:stretch>
            <a:fillRect/>
          </a:stretch>
        </p:blipFill>
        <p:spPr bwMode="auto">
          <a:xfrm>
            <a:off x="3783013" y="1933576"/>
            <a:ext cx="4170362" cy="35845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EBEC889C-22C6-4E6A-B028-45B5E1748F03}"/>
              </a:ext>
            </a:extLst>
          </p:cNvPr>
          <p:cNvSpPr>
            <a:spLocks noGrp="1" noChangeArrowheads="1"/>
          </p:cNvSpPr>
          <p:nvPr>
            <p:ph type="title"/>
          </p:nvPr>
        </p:nvSpPr>
        <p:spPr/>
        <p:txBody>
          <a:bodyPr/>
          <a:lstStyle/>
          <a:p>
            <a:pPr eaLnBrk="1" hangingPunct="1"/>
            <a:r>
              <a:rPr lang="en-US" altLang="zh-CN"/>
              <a:t>Timestamp-ordering Protocol</a:t>
            </a:r>
            <a:endParaRPr lang="zh-CN" altLang="en-US"/>
          </a:p>
        </p:txBody>
      </p:sp>
      <p:sp>
        <p:nvSpPr>
          <p:cNvPr id="101379" name="Rectangle 3">
            <a:extLst>
              <a:ext uri="{FF2B5EF4-FFF2-40B4-BE49-F238E27FC236}">
                <a16:creationId xmlns:a16="http://schemas.microsoft.com/office/drawing/2014/main" id="{89896386-2A1B-42DC-AA16-7B2C14D14F5B}"/>
              </a:ext>
            </a:extLst>
          </p:cNvPr>
          <p:cNvSpPr>
            <a:spLocks noGrp="1" noChangeArrowheads="1"/>
          </p:cNvSpPr>
          <p:nvPr>
            <p:ph type="body" idx="1"/>
          </p:nvPr>
        </p:nvSpPr>
        <p:spPr>
          <a:xfrm>
            <a:off x="518160" y="999809"/>
            <a:ext cx="11165839" cy="4626984"/>
          </a:xfrm>
        </p:spPr>
        <p:txBody>
          <a:bodyPr/>
          <a:lstStyle/>
          <a:p>
            <a:pPr eaLnBrk="1" hangingPunct="1">
              <a:lnSpc>
                <a:spcPct val="90000"/>
              </a:lnSpc>
            </a:pPr>
            <a:r>
              <a:rPr lang="en-US" altLang="zh-CN" sz="2800"/>
              <a:t>Problem with timestamp-ordering protocol:</a:t>
            </a:r>
          </a:p>
          <a:p>
            <a:pPr lvl="1" eaLnBrk="1" hangingPunct="1">
              <a:lnSpc>
                <a:spcPct val="90000"/>
              </a:lnSpc>
            </a:pPr>
            <a:r>
              <a:rPr lang="en-US" altLang="zh-CN" sz="2400"/>
              <a:t>Suppose </a:t>
            </a:r>
            <a:r>
              <a:rPr lang="en-US" altLang="zh-CN" sz="2400" i="1"/>
              <a:t>T</a:t>
            </a:r>
            <a:r>
              <a:rPr lang="en-US" altLang="zh-CN" sz="2400" i="1" baseline="-25000"/>
              <a:t>i</a:t>
            </a:r>
            <a:r>
              <a:rPr lang="en-US" altLang="zh-CN" sz="2400"/>
              <a:t> aborts, but </a:t>
            </a:r>
            <a:r>
              <a:rPr lang="en-US" altLang="zh-CN" sz="2400" i="1"/>
              <a:t>T</a:t>
            </a:r>
            <a:r>
              <a:rPr lang="en-US" altLang="zh-CN" sz="2400" i="1" baseline="-25000"/>
              <a:t>j</a:t>
            </a:r>
            <a:r>
              <a:rPr lang="en-US" altLang="zh-CN" sz="2400"/>
              <a:t> has read a data item written by  </a:t>
            </a:r>
            <a:r>
              <a:rPr lang="en-US" altLang="zh-CN" sz="2400" i="1"/>
              <a:t>T</a:t>
            </a:r>
            <a:r>
              <a:rPr lang="en-US" altLang="zh-CN" sz="2400" i="1" baseline="-25000"/>
              <a:t>i</a:t>
            </a:r>
            <a:endParaRPr lang="en-US" altLang="zh-CN" sz="2400"/>
          </a:p>
          <a:p>
            <a:pPr lvl="1" eaLnBrk="1" hangingPunct="1">
              <a:lnSpc>
                <a:spcPct val="90000"/>
              </a:lnSpc>
            </a:pPr>
            <a:r>
              <a:rPr lang="en-US" altLang="zh-CN" sz="2400"/>
              <a:t>Then </a:t>
            </a:r>
            <a:r>
              <a:rPr lang="en-US" altLang="zh-CN" sz="2400" i="1"/>
              <a:t>T</a:t>
            </a:r>
            <a:r>
              <a:rPr lang="en-US" altLang="zh-CN" sz="2400" i="1" baseline="-25000"/>
              <a:t>j</a:t>
            </a:r>
            <a:r>
              <a:rPr lang="en-US" altLang="zh-CN" sz="2400" i="1"/>
              <a:t> </a:t>
            </a:r>
            <a:r>
              <a:rPr lang="en-US" altLang="zh-CN" sz="2400"/>
              <a:t>must abort; if </a:t>
            </a:r>
            <a:r>
              <a:rPr lang="en-US" altLang="zh-CN" sz="2400" i="1"/>
              <a:t>T</a:t>
            </a:r>
            <a:r>
              <a:rPr lang="en-US" altLang="zh-CN" sz="2400" i="1" baseline="-25000"/>
              <a:t>j</a:t>
            </a:r>
            <a:r>
              <a:rPr lang="en-US" altLang="zh-CN" sz="2400" i="1"/>
              <a:t> </a:t>
            </a:r>
            <a:r>
              <a:rPr lang="en-US" altLang="zh-CN" sz="2400"/>
              <a:t>had been allowed to commit earlier, the schedule is not recoverable.</a:t>
            </a:r>
          </a:p>
          <a:p>
            <a:pPr lvl="1" eaLnBrk="1" hangingPunct="1">
              <a:lnSpc>
                <a:spcPct val="90000"/>
              </a:lnSpc>
            </a:pPr>
            <a:r>
              <a:rPr lang="en-US" altLang="zh-CN" sz="2400"/>
              <a:t>Further, any transaction that has read a data item written by </a:t>
            </a:r>
            <a:r>
              <a:rPr lang="en-US" altLang="zh-CN" sz="2400" i="1"/>
              <a:t>T</a:t>
            </a:r>
            <a:r>
              <a:rPr lang="en-US" altLang="zh-CN" sz="2400" i="1" baseline="-25000"/>
              <a:t>j</a:t>
            </a:r>
            <a:r>
              <a:rPr lang="en-US" altLang="zh-CN" sz="2400"/>
              <a:t> must abort</a:t>
            </a:r>
          </a:p>
          <a:p>
            <a:pPr lvl="1" eaLnBrk="1" hangingPunct="1">
              <a:lnSpc>
                <a:spcPct val="90000"/>
              </a:lnSpc>
            </a:pPr>
            <a:r>
              <a:rPr lang="en-US" altLang="zh-CN" sz="2400"/>
              <a:t>This can lead to cascading rollback --- that is, a chain of rollbacks </a:t>
            </a:r>
          </a:p>
          <a:p>
            <a:pPr eaLnBrk="1" hangingPunct="1">
              <a:lnSpc>
                <a:spcPct val="90000"/>
              </a:lnSpc>
            </a:pPr>
            <a:r>
              <a:rPr lang="en-US" altLang="zh-CN" sz="2800"/>
              <a:t> Solution:</a:t>
            </a:r>
          </a:p>
          <a:p>
            <a:pPr lvl="1" eaLnBrk="1" hangingPunct="1">
              <a:lnSpc>
                <a:spcPct val="90000"/>
              </a:lnSpc>
            </a:pPr>
            <a:r>
              <a:rPr lang="en-US" altLang="zh-CN" sz="2400"/>
              <a:t>A transaction is structured such that its </a:t>
            </a:r>
            <a:r>
              <a:rPr lang="en-US" altLang="zh-CN" sz="2400">
                <a:solidFill>
                  <a:srgbClr val="CC6600"/>
                </a:solidFill>
              </a:rPr>
              <a:t>writes</a:t>
            </a:r>
            <a:r>
              <a:rPr lang="en-US" altLang="zh-CN" sz="2400"/>
              <a:t> are </a:t>
            </a:r>
            <a:r>
              <a:rPr lang="en-US" altLang="zh-CN" sz="2400">
                <a:solidFill>
                  <a:srgbClr val="CC6600"/>
                </a:solidFill>
              </a:rPr>
              <a:t>all performed at the end</a:t>
            </a:r>
            <a:r>
              <a:rPr lang="en-US" altLang="zh-CN" sz="2400"/>
              <a:t> of its processing</a:t>
            </a:r>
          </a:p>
          <a:p>
            <a:pPr lvl="1" eaLnBrk="1" hangingPunct="1">
              <a:lnSpc>
                <a:spcPct val="90000"/>
              </a:lnSpc>
            </a:pPr>
            <a:r>
              <a:rPr lang="en-US" altLang="zh-CN" sz="2400"/>
              <a:t>All </a:t>
            </a:r>
            <a:r>
              <a:rPr lang="en-US" altLang="zh-CN" sz="2400">
                <a:solidFill>
                  <a:srgbClr val="CC6600"/>
                </a:solidFill>
              </a:rPr>
              <a:t>writes</a:t>
            </a:r>
            <a:r>
              <a:rPr lang="en-US" altLang="zh-CN" sz="2400"/>
              <a:t> of a transaction form an </a:t>
            </a:r>
            <a:r>
              <a:rPr lang="en-US" altLang="zh-CN" sz="2400">
                <a:solidFill>
                  <a:srgbClr val="CC6600"/>
                </a:solidFill>
              </a:rPr>
              <a:t>atomic action</a:t>
            </a:r>
            <a:r>
              <a:rPr lang="en-US" altLang="zh-CN" sz="2400"/>
              <a:t>; no transaction may execute while a transaction is being written</a:t>
            </a:r>
          </a:p>
          <a:p>
            <a:pPr lvl="1" eaLnBrk="1" hangingPunct="1">
              <a:lnSpc>
                <a:spcPct val="90000"/>
              </a:lnSpc>
            </a:pPr>
            <a:r>
              <a:rPr lang="en-US" altLang="zh-CN" sz="2400"/>
              <a:t>A transaction that aborts is restarted with a new timestamp</a:t>
            </a:r>
            <a:endParaRPr lang="zh-CN" altLang="en-US" sz="24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8253A-925C-4B6B-BF65-B8D2539EACD6}"/>
              </a:ext>
            </a:extLst>
          </p:cNvPr>
          <p:cNvSpPr>
            <a:spLocks noGrp="1"/>
          </p:cNvSpPr>
          <p:nvPr>
            <p:ph type="title"/>
          </p:nvPr>
        </p:nvSpPr>
        <p:spPr/>
        <p:txBody>
          <a:bodyPr/>
          <a:lstStyle/>
          <a:p>
            <a:r>
              <a:rPr lang="en-US" altLang="zh-CN" dirty="0"/>
              <a:t>Summary 1/6</a:t>
            </a:r>
            <a:endParaRPr lang="zh-CN" altLang="en-US" dirty="0"/>
          </a:p>
        </p:txBody>
      </p:sp>
      <p:sp>
        <p:nvSpPr>
          <p:cNvPr id="3" name="内容占位符 2">
            <a:extLst>
              <a:ext uri="{FF2B5EF4-FFF2-40B4-BE49-F238E27FC236}">
                <a16:creationId xmlns:a16="http://schemas.microsoft.com/office/drawing/2014/main" id="{78F05065-1296-4654-8DB0-FB841D707793}"/>
              </a:ext>
            </a:extLst>
          </p:cNvPr>
          <p:cNvSpPr>
            <a:spLocks noGrp="1"/>
          </p:cNvSpPr>
          <p:nvPr>
            <p:ph idx="1"/>
          </p:nvPr>
        </p:nvSpPr>
        <p:spPr/>
        <p:txBody>
          <a:bodyPr/>
          <a:lstStyle/>
          <a:p>
            <a:r>
              <a:rPr lang="en-US" altLang="zh-CN" sz="2800" dirty="0"/>
              <a:t>A race condition occurs when processes have concurrent access to shared data and the final result depends on the particular order in which concurrent accesses occur. Race conditions can result in corrupted values of shared data.</a:t>
            </a:r>
          </a:p>
          <a:p>
            <a:r>
              <a:rPr lang="en-US" altLang="zh-CN" sz="2800" dirty="0"/>
              <a:t>A critical section is a section of code where shared data may be manipulated and a possible race condition may occur. The critical-section problem is to design a protocol whereby processes can synchronize their activity to cooperatively share data.</a:t>
            </a:r>
          </a:p>
        </p:txBody>
      </p:sp>
    </p:spTree>
    <p:extLst>
      <p:ext uri="{BB962C8B-B14F-4D97-AF65-F5344CB8AC3E}">
        <p14:creationId xmlns:p14="http://schemas.microsoft.com/office/powerpoint/2010/main" val="81750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18203D1-EFBB-49F8-A4C8-82848020F540}"/>
              </a:ext>
            </a:extLst>
          </p:cNvPr>
          <p:cNvSpPr>
            <a:spLocks noGrp="1" noChangeArrowheads="1"/>
          </p:cNvSpPr>
          <p:nvPr>
            <p:ph type="title"/>
          </p:nvPr>
        </p:nvSpPr>
        <p:spPr/>
        <p:txBody>
          <a:bodyPr/>
          <a:lstStyle/>
          <a:p>
            <a:pPr>
              <a:defRPr/>
            </a:pPr>
            <a:br>
              <a:rPr lang="en-US" altLang="zh-CN" dirty="0">
                <a:effectLst>
                  <a:outerShdw blurRad="38100" dist="38100" dir="2700000" algn="tl">
                    <a:srgbClr val="C0C0C0"/>
                  </a:outerShdw>
                </a:effectLst>
                <a:ea typeface="宋体" charset="-122"/>
              </a:rPr>
            </a:br>
            <a:r>
              <a:rPr lang="en-US" altLang="zh-CN" dirty="0">
                <a:effectLst>
                  <a:outerShdw blurRad="38100" dist="38100" dir="2700000" algn="tl">
                    <a:srgbClr val="C0C0C0"/>
                  </a:outerShdw>
                </a:effectLst>
                <a:ea typeface="宋体" charset="-122"/>
              </a:rPr>
              <a:t>Requirement to the Solutions</a:t>
            </a:r>
          </a:p>
        </p:txBody>
      </p:sp>
      <p:sp>
        <p:nvSpPr>
          <p:cNvPr id="19459" name="Rectangle 3"/>
          <p:cNvSpPr>
            <a:spLocks noGrp="1" noChangeArrowheads="1"/>
          </p:cNvSpPr>
          <p:nvPr>
            <p:ph type="body" idx="1"/>
          </p:nvPr>
        </p:nvSpPr>
        <p:spPr>
          <a:xfrm>
            <a:off x="771525" y="981160"/>
            <a:ext cx="10648949" cy="5419639"/>
          </a:xfrm>
        </p:spPr>
        <p:txBody>
          <a:bodyPr/>
          <a:lstStyle/>
          <a:p>
            <a:pPr>
              <a:buFont typeface="Monotype Sorts" pitchFamily="-84" charset="2"/>
              <a:buNone/>
            </a:pPr>
            <a:r>
              <a:rPr lang="en-US" altLang="zh-CN" sz="2400" dirty="0">
                <a:ea typeface="宋体" pitchFamily="2" charset="-122"/>
              </a:rPr>
              <a:t>1.	</a:t>
            </a:r>
            <a:r>
              <a:rPr lang="en-US" altLang="zh-CN" sz="2400" b="1">
                <a:solidFill>
                  <a:srgbClr val="0066CC"/>
                </a:solidFill>
                <a:ea typeface="宋体" pitchFamily="2" charset="-122"/>
              </a:rPr>
              <a:t>Mutual Exclusion(</a:t>
            </a:r>
            <a:r>
              <a:rPr lang="zh-CN" altLang="en-US" sz="2400" b="1">
                <a:solidFill>
                  <a:srgbClr val="0066CC"/>
                </a:solidFill>
              </a:rPr>
              <a:t>互斥</a:t>
            </a:r>
            <a:r>
              <a:rPr lang="en-US" altLang="zh-CN" sz="2400" b="1">
                <a:solidFill>
                  <a:srgbClr val="0066CC"/>
                </a:solidFill>
                <a:ea typeface="宋体" pitchFamily="2" charset="-122"/>
              </a:rPr>
              <a:t>) </a:t>
            </a:r>
            <a:r>
              <a:rPr lang="en-US" altLang="zh-CN" sz="2400" dirty="0">
                <a:ea typeface="宋体" pitchFamily="2" charset="-122"/>
              </a:rPr>
              <a:t>- If process </a:t>
            </a:r>
            <a:r>
              <a:rPr lang="en-US" altLang="zh-CN" sz="2400" dirty="0">
                <a:solidFill>
                  <a:srgbClr val="0066CC"/>
                </a:solidFill>
                <a:ea typeface="宋体" pitchFamily="2" charset="-122"/>
              </a:rPr>
              <a:t>P</a:t>
            </a:r>
            <a:r>
              <a:rPr lang="en-US" altLang="zh-CN" sz="2400" baseline="-25000" dirty="0">
                <a:solidFill>
                  <a:srgbClr val="0066CC"/>
                </a:solidFill>
                <a:ea typeface="宋体" pitchFamily="2" charset="-122"/>
              </a:rPr>
              <a:t>i</a:t>
            </a:r>
            <a:r>
              <a:rPr lang="en-US" altLang="zh-CN" sz="2400" dirty="0">
                <a:ea typeface="宋体" pitchFamily="2" charset="-122"/>
              </a:rPr>
              <a:t> is executing in its critical section, then no other processes can be executing in their critical sections  </a:t>
            </a:r>
            <a:r>
              <a:rPr lang="en-US" altLang="zh-CN" sz="2400" dirty="0">
                <a:solidFill>
                  <a:srgbClr val="0066CC"/>
                </a:solidFill>
                <a:ea typeface="宋体" pitchFamily="2" charset="-122"/>
              </a:rPr>
              <a:t>(waiting while busy)</a:t>
            </a:r>
          </a:p>
          <a:p>
            <a:pPr>
              <a:buFont typeface="Monotype Sorts" pitchFamily="-84" charset="2"/>
              <a:buNone/>
            </a:pPr>
            <a:r>
              <a:rPr lang="en-US" altLang="zh-CN" sz="2400" dirty="0">
                <a:ea typeface="宋体" pitchFamily="2" charset="-122"/>
              </a:rPr>
              <a:t>2.</a:t>
            </a:r>
            <a:r>
              <a:rPr lang="en-US" altLang="zh-CN" sz="2400">
                <a:ea typeface="宋体" pitchFamily="2" charset="-122"/>
              </a:rPr>
              <a:t>	</a:t>
            </a:r>
            <a:r>
              <a:rPr lang="en-US" altLang="zh-CN" sz="2400" b="1">
                <a:solidFill>
                  <a:srgbClr val="0066CC"/>
                </a:solidFill>
                <a:ea typeface="宋体" pitchFamily="2" charset="-122"/>
              </a:rPr>
              <a:t>Progress(</a:t>
            </a:r>
            <a:r>
              <a:rPr lang="zh-CN" altLang="en-US" sz="2400" b="1">
                <a:solidFill>
                  <a:srgbClr val="0066CC"/>
                </a:solidFill>
              </a:rPr>
              <a:t>有空让进</a:t>
            </a:r>
            <a:r>
              <a:rPr lang="en-US" altLang="zh-CN" sz="2400" b="1">
                <a:solidFill>
                  <a:srgbClr val="0066CC"/>
                </a:solidFill>
                <a:ea typeface="宋体" pitchFamily="2" charset="-122"/>
              </a:rPr>
              <a:t>)</a:t>
            </a:r>
            <a:r>
              <a:rPr lang="en-US" altLang="zh-CN" sz="2400">
                <a:ea typeface="宋体" pitchFamily="2" charset="-122"/>
              </a:rPr>
              <a:t> </a:t>
            </a:r>
            <a:r>
              <a:rPr lang="en-US" altLang="zh-CN" sz="2400" dirty="0">
                <a:ea typeface="宋体" pitchFamily="2" charset="-122"/>
              </a:rPr>
              <a:t>- If no process is executing in its critical section and there exist some processes that wish to enter their critical section, then the selection of the processes that will enter the critical section next cannot be postponed indefinitely  </a:t>
            </a:r>
            <a:r>
              <a:rPr lang="en-US" altLang="zh-CN" sz="2400" dirty="0">
                <a:solidFill>
                  <a:srgbClr val="006699"/>
                </a:solidFill>
                <a:ea typeface="宋体" pitchFamily="2" charset="-122"/>
              </a:rPr>
              <a:t>(Let it in if empty)</a:t>
            </a:r>
          </a:p>
          <a:p>
            <a:pPr>
              <a:buFont typeface="Monotype Sorts" pitchFamily="-84" charset="2"/>
              <a:buNone/>
            </a:pPr>
            <a:r>
              <a:rPr lang="en-US" altLang="zh-CN" sz="2400" dirty="0">
                <a:ea typeface="宋体" pitchFamily="2" charset="-122"/>
              </a:rPr>
              <a:t>3.	</a:t>
            </a:r>
            <a:r>
              <a:rPr lang="en-US" altLang="zh-CN" sz="2400" b="1">
                <a:solidFill>
                  <a:srgbClr val="0066CC"/>
                </a:solidFill>
                <a:ea typeface="宋体" pitchFamily="2" charset="-122"/>
              </a:rPr>
              <a:t>Bounded Waiting(</a:t>
            </a:r>
            <a:r>
              <a:rPr lang="zh-CN" altLang="en-US" sz="2400" b="1">
                <a:solidFill>
                  <a:srgbClr val="0066CC"/>
                </a:solidFill>
              </a:rPr>
              <a:t>有限等待</a:t>
            </a:r>
            <a:r>
              <a:rPr lang="en-US" altLang="zh-CN" sz="2400" b="1">
                <a:solidFill>
                  <a:srgbClr val="0066CC"/>
                </a:solidFill>
                <a:ea typeface="宋体" pitchFamily="2" charset="-122"/>
              </a:rPr>
              <a:t>) </a:t>
            </a:r>
            <a:r>
              <a:rPr lang="en-US" altLang="zh-CN" sz="2400" dirty="0">
                <a:ea typeface="宋体" pitchFamily="2" charset="-122"/>
              </a:rPr>
              <a:t>-  A bound must exist on the number of times that other processes are allowed to enter their critical sections after a process has made a request to enter its critical section and before that request is granted  </a:t>
            </a:r>
            <a:r>
              <a:rPr lang="en-US" altLang="zh-CN" sz="2400" dirty="0">
                <a:solidFill>
                  <a:srgbClr val="006699"/>
                </a:solidFill>
                <a:ea typeface="宋体" pitchFamily="2" charset="-122"/>
              </a:rPr>
              <a:t>(limited waiting)</a:t>
            </a:r>
          </a:p>
          <a:p>
            <a:pPr lvl="1">
              <a:buSzPct val="125000"/>
              <a:buFont typeface="Wingdings 2" pitchFamily="18" charset="2"/>
              <a:buChar char=""/>
            </a:pPr>
            <a:r>
              <a:rPr lang="en-US" altLang="zh-CN" sz="2400" dirty="0">
                <a:ea typeface="宋体" pitchFamily="2" charset="-122"/>
              </a:rPr>
              <a:t>Assume that each process executes at a nonzero speed </a:t>
            </a:r>
          </a:p>
          <a:p>
            <a:pPr lvl="1">
              <a:buSzPct val="125000"/>
              <a:buFont typeface="Wingdings 2" pitchFamily="18" charset="2"/>
              <a:buChar char=""/>
            </a:pPr>
            <a:r>
              <a:rPr lang="en-US" altLang="zh-CN" sz="2400" dirty="0">
                <a:ea typeface="宋体" pitchFamily="2" charset="-122"/>
              </a:rPr>
              <a:t>No assumption concerning relative speed of the </a:t>
            </a:r>
            <a:r>
              <a:rPr lang="en-US" altLang="zh-CN" sz="2400" dirty="0">
                <a:solidFill>
                  <a:srgbClr val="0066CC"/>
                </a:solidFill>
                <a:ea typeface="宋体" pitchFamily="2" charset="-122"/>
              </a:rPr>
              <a:t>N</a:t>
            </a:r>
            <a:r>
              <a:rPr lang="en-US" altLang="zh-CN" sz="2400" dirty="0">
                <a:ea typeface="宋体" pitchFamily="2" charset="-122"/>
              </a:rPr>
              <a:t> processes</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8253A-925C-4B6B-BF65-B8D2539EACD6}"/>
              </a:ext>
            </a:extLst>
          </p:cNvPr>
          <p:cNvSpPr>
            <a:spLocks noGrp="1"/>
          </p:cNvSpPr>
          <p:nvPr>
            <p:ph type="title"/>
          </p:nvPr>
        </p:nvSpPr>
        <p:spPr/>
        <p:txBody>
          <a:bodyPr/>
          <a:lstStyle/>
          <a:p>
            <a:r>
              <a:rPr lang="en-US" altLang="zh-CN" dirty="0"/>
              <a:t>Summary 2/6</a:t>
            </a:r>
            <a:endParaRPr lang="zh-CN" altLang="en-US" dirty="0"/>
          </a:p>
        </p:txBody>
      </p:sp>
      <p:sp>
        <p:nvSpPr>
          <p:cNvPr id="3" name="内容占位符 2">
            <a:extLst>
              <a:ext uri="{FF2B5EF4-FFF2-40B4-BE49-F238E27FC236}">
                <a16:creationId xmlns:a16="http://schemas.microsoft.com/office/drawing/2014/main" id="{78F05065-1296-4654-8DB0-FB841D707793}"/>
              </a:ext>
            </a:extLst>
          </p:cNvPr>
          <p:cNvSpPr>
            <a:spLocks noGrp="1"/>
          </p:cNvSpPr>
          <p:nvPr>
            <p:ph idx="1"/>
          </p:nvPr>
        </p:nvSpPr>
        <p:spPr>
          <a:xfrm>
            <a:off x="799070" y="1072851"/>
            <a:ext cx="10783330" cy="4988138"/>
          </a:xfrm>
        </p:spPr>
        <p:txBody>
          <a:bodyPr/>
          <a:lstStyle/>
          <a:p>
            <a:r>
              <a:rPr lang="en-US" altLang="zh-CN" sz="2800" dirty="0"/>
              <a:t>A solution to the critical-section problem must satisfy the following three requirements: (1) mutual exclusion, (2) progress, and (3) bounded waiting. Mutual exclusion ensures that only one process at a time is active in its critical section. Progress ensures that programs will cooperatively determine what process will next enter its critical section. Bounded waiting limits how much time a program will wait before it can enter its critical section.</a:t>
            </a:r>
          </a:p>
          <a:p>
            <a:r>
              <a:rPr lang="en-US" altLang="zh-CN" sz="2800" dirty="0"/>
              <a:t>Software solutions to the critical-section problem, such as Peterson</a:t>
            </a:r>
            <a:r>
              <a:rPr lang="en-US" altLang="zh-CN" sz="2800" dirty="0">
                <a:latin typeface="Arial" panose="020B0604020202020204" pitchFamily="34" charset="0"/>
                <a:cs typeface="Arial" panose="020B0604020202020204" pitchFamily="34" charset="0"/>
              </a:rPr>
              <a:t>’</a:t>
            </a:r>
            <a:r>
              <a:rPr lang="en-US" altLang="zh-CN" sz="2800" dirty="0"/>
              <a:t>s solution, do not work well on modern computer architectures.</a:t>
            </a:r>
          </a:p>
          <a:p>
            <a:endParaRPr lang="zh-CN" altLang="en-US" sz="2800" dirty="0"/>
          </a:p>
        </p:txBody>
      </p:sp>
    </p:spTree>
    <p:extLst>
      <p:ext uri="{BB962C8B-B14F-4D97-AF65-F5344CB8AC3E}">
        <p14:creationId xmlns:p14="http://schemas.microsoft.com/office/powerpoint/2010/main" val="389597428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BF023-9BCC-4745-8598-C129D9287965}"/>
              </a:ext>
            </a:extLst>
          </p:cNvPr>
          <p:cNvSpPr>
            <a:spLocks noGrp="1"/>
          </p:cNvSpPr>
          <p:nvPr>
            <p:ph type="title"/>
          </p:nvPr>
        </p:nvSpPr>
        <p:spPr/>
        <p:txBody>
          <a:bodyPr/>
          <a:lstStyle/>
          <a:p>
            <a:r>
              <a:rPr lang="en-US" altLang="zh-CN" dirty="0"/>
              <a:t>Summary 3/6</a:t>
            </a:r>
            <a:endParaRPr lang="zh-CN" altLang="en-US" dirty="0"/>
          </a:p>
        </p:txBody>
      </p:sp>
      <p:sp>
        <p:nvSpPr>
          <p:cNvPr id="3" name="内容占位符 2">
            <a:extLst>
              <a:ext uri="{FF2B5EF4-FFF2-40B4-BE49-F238E27FC236}">
                <a16:creationId xmlns:a16="http://schemas.microsoft.com/office/drawing/2014/main" id="{74823369-48C0-4B17-8C29-4DC790756118}"/>
              </a:ext>
            </a:extLst>
          </p:cNvPr>
          <p:cNvSpPr>
            <a:spLocks noGrp="1"/>
          </p:cNvSpPr>
          <p:nvPr>
            <p:ph idx="1"/>
          </p:nvPr>
        </p:nvSpPr>
        <p:spPr>
          <a:xfrm>
            <a:off x="671385" y="1008236"/>
            <a:ext cx="10715368" cy="5538786"/>
          </a:xfrm>
        </p:spPr>
        <p:txBody>
          <a:bodyPr/>
          <a:lstStyle/>
          <a:p>
            <a:r>
              <a:rPr lang="en-US" altLang="zh-CN" sz="2800" dirty="0"/>
              <a:t>Hardware support for the critical-section problem includes memory barriers; hardware instructions, such as </a:t>
            </a:r>
            <a:r>
              <a:rPr lang="en-US" altLang="zh-CN" sz="2800"/>
              <a:t>the test-and-set </a:t>
            </a:r>
            <a:r>
              <a:rPr lang="en-US" altLang="zh-CN" sz="2800" dirty="0"/>
              <a:t>instruction; and atomic variables.</a:t>
            </a:r>
          </a:p>
          <a:p>
            <a:r>
              <a:rPr lang="en-US" altLang="zh-CN" sz="2800" dirty="0"/>
              <a:t>A mutex lock provides mutual exclusion by requiring that a process acquire a lock before entering a critical section and release the lock on exiting the critical section.</a:t>
            </a:r>
          </a:p>
          <a:p>
            <a:r>
              <a:rPr lang="en-US" altLang="zh-CN" sz="2800" dirty="0"/>
              <a:t>Semaphores, like mutex locks, can be used to provide mutual exclusion. However, where as a mutex lock has a binary value that indicates if the lock is available or not, a semaphore has an integer value and can therefore be used to solve a variety of synchronization problems.</a:t>
            </a:r>
            <a:endParaRPr lang="zh-CN" altLang="en-US" sz="2800" dirty="0"/>
          </a:p>
        </p:txBody>
      </p:sp>
    </p:spTree>
    <p:extLst>
      <p:ext uri="{BB962C8B-B14F-4D97-AF65-F5344CB8AC3E}">
        <p14:creationId xmlns:p14="http://schemas.microsoft.com/office/powerpoint/2010/main" val="208775238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5C230-17F5-4A62-A661-78260759BB69}"/>
              </a:ext>
            </a:extLst>
          </p:cNvPr>
          <p:cNvSpPr>
            <a:spLocks noGrp="1"/>
          </p:cNvSpPr>
          <p:nvPr>
            <p:ph type="title"/>
          </p:nvPr>
        </p:nvSpPr>
        <p:spPr/>
        <p:txBody>
          <a:bodyPr/>
          <a:lstStyle/>
          <a:p>
            <a:r>
              <a:rPr lang="en-US" altLang="zh-CN" dirty="0"/>
              <a:t>Summary 4/6</a:t>
            </a:r>
            <a:endParaRPr lang="zh-CN" altLang="en-US" dirty="0"/>
          </a:p>
        </p:txBody>
      </p:sp>
      <p:sp>
        <p:nvSpPr>
          <p:cNvPr id="3" name="内容占位符 2">
            <a:extLst>
              <a:ext uri="{FF2B5EF4-FFF2-40B4-BE49-F238E27FC236}">
                <a16:creationId xmlns:a16="http://schemas.microsoft.com/office/drawing/2014/main" id="{D721883B-19EC-44AD-B6BA-977AF5B48A0D}"/>
              </a:ext>
            </a:extLst>
          </p:cNvPr>
          <p:cNvSpPr>
            <a:spLocks noGrp="1"/>
          </p:cNvSpPr>
          <p:nvPr>
            <p:ph idx="1"/>
          </p:nvPr>
        </p:nvSpPr>
        <p:spPr>
          <a:xfrm>
            <a:off x="791862" y="1115508"/>
            <a:ext cx="10608276" cy="4626984"/>
          </a:xfrm>
        </p:spPr>
        <p:txBody>
          <a:bodyPr/>
          <a:lstStyle/>
          <a:p>
            <a:r>
              <a:rPr lang="en-US" altLang="zh-CN" sz="3200" dirty="0"/>
              <a:t>A monitor is an abstract data type that provides a high-level form of process synchronization. A monitor uses condition variables that allow processes to wait for certain conditions to become true and to signal one another when conditions have been set to true.</a:t>
            </a:r>
          </a:p>
          <a:p>
            <a:r>
              <a:rPr lang="en-US" altLang="zh-CN" sz="3200" dirty="0"/>
              <a:t>Solutions to the critical-section problem may suffer from liveness problems, including deadlock.</a:t>
            </a:r>
          </a:p>
        </p:txBody>
      </p:sp>
    </p:spTree>
    <p:extLst>
      <p:ext uri="{BB962C8B-B14F-4D97-AF65-F5344CB8AC3E}">
        <p14:creationId xmlns:p14="http://schemas.microsoft.com/office/powerpoint/2010/main" val="116119028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B9D00-B60B-4095-A286-425CB1CA0A62}"/>
              </a:ext>
            </a:extLst>
          </p:cNvPr>
          <p:cNvSpPr>
            <a:spLocks noGrp="1"/>
          </p:cNvSpPr>
          <p:nvPr>
            <p:ph type="title"/>
          </p:nvPr>
        </p:nvSpPr>
        <p:spPr/>
        <p:txBody>
          <a:bodyPr/>
          <a:lstStyle/>
          <a:p>
            <a:r>
              <a:rPr lang="en-US" altLang="zh-CN" dirty="0"/>
              <a:t>Summary 5/6</a:t>
            </a:r>
            <a:endParaRPr lang="zh-CN" altLang="en-US" dirty="0"/>
          </a:p>
        </p:txBody>
      </p:sp>
      <p:sp>
        <p:nvSpPr>
          <p:cNvPr id="3" name="内容占位符 2">
            <a:extLst>
              <a:ext uri="{FF2B5EF4-FFF2-40B4-BE49-F238E27FC236}">
                <a16:creationId xmlns:a16="http://schemas.microsoft.com/office/drawing/2014/main" id="{5C96D500-4681-490D-8772-B82849436DF7}"/>
              </a:ext>
            </a:extLst>
          </p:cNvPr>
          <p:cNvSpPr>
            <a:spLocks noGrp="1"/>
          </p:cNvSpPr>
          <p:nvPr>
            <p:ph idx="1"/>
          </p:nvPr>
        </p:nvSpPr>
        <p:spPr>
          <a:xfrm>
            <a:off x="819666" y="1190240"/>
            <a:ext cx="10684476" cy="4626984"/>
          </a:xfrm>
        </p:spPr>
        <p:txBody>
          <a:bodyPr/>
          <a:lstStyle/>
          <a:p>
            <a:r>
              <a:rPr lang="en-US" altLang="zh-CN" sz="2800" dirty="0"/>
              <a:t>Classic problems of process synchronization include the bounded-buffer, readers–writers, and dining-philosophers problems. Solutions to these problems can be developed using the tools presented in this chapter, including mutex locks, semaphores, monitors, and condition variables.</a:t>
            </a:r>
          </a:p>
          <a:p>
            <a:r>
              <a:rPr lang="en-US" altLang="zh-CN" sz="2800" dirty="0"/>
              <a:t>Windows uses dispatcher objects as well as events to implement process synchronization tools.</a:t>
            </a:r>
          </a:p>
          <a:p>
            <a:r>
              <a:rPr lang="en-US" altLang="zh-CN" sz="2800" dirty="0"/>
              <a:t>Linux uses a variety of approaches to protect against race conditions, including atomic variables, spinlocks, and mutex locks. </a:t>
            </a:r>
          </a:p>
        </p:txBody>
      </p:sp>
    </p:spTree>
    <p:extLst>
      <p:ext uri="{BB962C8B-B14F-4D97-AF65-F5344CB8AC3E}">
        <p14:creationId xmlns:p14="http://schemas.microsoft.com/office/powerpoint/2010/main" val="14949170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B9D00-B60B-4095-A286-425CB1CA0A62}"/>
              </a:ext>
            </a:extLst>
          </p:cNvPr>
          <p:cNvSpPr>
            <a:spLocks noGrp="1"/>
          </p:cNvSpPr>
          <p:nvPr>
            <p:ph type="title"/>
          </p:nvPr>
        </p:nvSpPr>
        <p:spPr/>
        <p:txBody>
          <a:bodyPr/>
          <a:lstStyle/>
          <a:p>
            <a:r>
              <a:rPr lang="en-US" altLang="zh-CN" dirty="0"/>
              <a:t>Summary 6/6</a:t>
            </a:r>
            <a:endParaRPr lang="zh-CN" altLang="en-US" dirty="0"/>
          </a:p>
        </p:txBody>
      </p:sp>
      <p:sp>
        <p:nvSpPr>
          <p:cNvPr id="3" name="内容占位符 2">
            <a:extLst>
              <a:ext uri="{FF2B5EF4-FFF2-40B4-BE49-F238E27FC236}">
                <a16:creationId xmlns:a16="http://schemas.microsoft.com/office/drawing/2014/main" id="{5C96D500-4681-490D-8772-B82849436DF7}"/>
              </a:ext>
            </a:extLst>
          </p:cNvPr>
          <p:cNvSpPr>
            <a:spLocks noGrp="1"/>
          </p:cNvSpPr>
          <p:nvPr>
            <p:ph idx="1"/>
          </p:nvPr>
        </p:nvSpPr>
        <p:spPr>
          <a:xfrm>
            <a:off x="609600" y="1165526"/>
            <a:ext cx="10972799" cy="4994316"/>
          </a:xfrm>
        </p:spPr>
        <p:txBody>
          <a:bodyPr/>
          <a:lstStyle/>
          <a:p>
            <a:r>
              <a:rPr lang="en-US" altLang="zh-CN" sz="2800" dirty="0"/>
              <a:t>The POSIX API provides mutex locks, semaphores, and condition variables. POSIX provides two forms of semaphores: named and unnamed. Several unrelated processes can easily access the same named semaphore by simply referring to its name. Unnamed semaphores cannot be shared as easily, and require placing the semaphore in a region of shared memory.</a:t>
            </a:r>
          </a:p>
          <a:p>
            <a:r>
              <a:rPr lang="en-US" altLang="zh-CN" sz="2800" dirty="0"/>
              <a:t>Java has a rich library and API for synchronization. Available tools include monitors (which are provided at the language level) as well as reentrant locks, semaphores, and condition variables (which are supported by the API).</a:t>
            </a:r>
            <a:endParaRPr lang="zh-CN" altLang="en-US" sz="2800" dirty="0"/>
          </a:p>
        </p:txBody>
      </p:sp>
    </p:spTree>
    <p:extLst>
      <p:ext uri="{BB962C8B-B14F-4D97-AF65-F5344CB8AC3E}">
        <p14:creationId xmlns:p14="http://schemas.microsoft.com/office/powerpoint/2010/main" val="5848616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dirty="0"/>
              <a:t>End </a:t>
            </a:r>
            <a:r>
              <a:rPr lang="en-US" altLang="en-US"/>
              <a:t>of </a:t>
            </a:r>
            <a:r>
              <a:rPr lang="en-US" altLang="zh-CN">
                <a:latin typeface="微软雅黑" panose="020B0503020204020204" pitchFamily="34" charset="-122"/>
                <a:ea typeface="微软雅黑" panose="020B0503020204020204" pitchFamily="34" charset="-122"/>
              </a:rPr>
              <a:t>Chapter </a:t>
            </a:r>
            <a:r>
              <a:rPr lang="en-US" altLang="zh-CN" dirty="0">
                <a:latin typeface="微软雅黑" panose="020B0503020204020204" pitchFamily="34" charset="-122"/>
                <a:ea typeface="微软雅黑" panose="020B0503020204020204" pitchFamily="34" charset="-122"/>
              </a:rPr>
              <a:t>6</a:t>
            </a:r>
            <a:r>
              <a:rPr lang="en-US" altLang="zh-CN" dirty="0"/>
              <a:t>: </a:t>
            </a:r>
            <a:br>
              <a:rPr lang="en-US" altLang="zh-CN" dirty="0"/>
            </a:br>
            <a:r>
              <a:rPr lang="en-US" altLang="zh-CN" dirty="0"/>
              <a:t>Process Synchronization</a:t>
            </a:r>
            <a:endParaRPr lang="en-US"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a:extLst>
              <a:ext uri="{FF2B5EF4-FFF2-40B4-BE49-F238E27FC236}">
                <a16:creationId xmlns:a16="http://schemas.microsoft.com/office/drawing/2014/main" id="{BCB48CDE-4605-480E-A13B-7A3AA12DCFF4}"/>
              </a:ext>
            </a:extLst>
          </p:cNvPr>
          <p:cNvSpPr>
            <a:spLocks noGrp="1"/>
          </p:cNvSpPr>
          <p:nvPr>
            <p:ph type="ftr" sz="quarter" idx="10"/>
          </p:nvPr>
        </p:nvSpPr>
        <p:spPr/>
        <p:txBody>
          <a:bodyPr/>
          <a:lstStyle/>
          <a:p>
            <a:endParaRPr lang="en-US" altLang="zh-CN"/>
          </a:p>
        </p:txBody>
      </p:sp>
      <p:sp>
        <p:nvSpPr>
          <p:cNvPr id="49154" name="Rectangle 2">
            <a:extLst>
              <a:ext uri="{FF2B5EF4-FFF2-40B4-BE49-F238E27FC236}">
                <a16:creationId xmlns:a16="http://schemas.microsoft.com/office/drawing/2014/main" id="{AC5A291A-FA4C-4B6D-A835-0723C6A4EA3E}"/>
              </a:ext>
            </a:extLst>
          </p:cNvPr>
          <p:cNvSpPr>
            <a:spLocks noGrp="1" noChangeArrowheads="1"/>
          </p:cNvSpPr>
          <p:nvPr>
            <p:ph type="title"/>
          </p:nvPr>
        </p:nvSpPr>
        <p:spPr>
          <a:xfrm>
            <a:off x="2038349" y="200027"/>
            <a:ext cx="9077325" cy="576262"/>
          </a:xfrm>
        </p:spPr>
        <p:txBody>
          <a:bodyPr/>
          <a:lstStyle/>
          <a:p>
            <a:r>
              <a:rPr lang="en-US" altLang="zh-CN">
                <a:ea typeface="宋体" panose="02010600030101010101" pitchFamily="2" charset="-122"/>
              </a:rPr>
              <a:t>Initial Attempts to Solve Problem</a:t>
            </a:r>
          </a:p>
        </p:txBody>
      </p:sp>
      <p:sp>
        <p:nvSpPr>
          <p:cNvPr id="49155" name="Rectangle 3">
            <a:extLst>
              <a:ext uri="{FF2B5EF4-FFF2-40B4-BE49-F238E27FC236}">
                <a16:creationId xmlns:a16="http://schemas.microsoft.com/office/drawing/2014/main" id="{8FE3CA57-BAE4-463E-BE74-0838827E832A}"/>
              </a:ext>
            </a:extLst>
          </p:cNvPr>
          <p:cNvSpPr>
            <a:spLocks noGrp="1" noChangeArrowheads="1"/>
          </p:cNvSpPr>
          <p:nvPr>
            <p:ph type="body" idx="1"/>
          </p:nvPr>
        </p:nvSpPr>
        <p:spPr>
          <a:xfrm>
            <a:off x="733425" y="963108"/>
            <a:ext cx="10382249" cy="4847142"/>
          </a:xfrm>
        </p:spPr>
        <p:txBody>
          <a:bodyPr/>
          <a:lstStyle/>
          <a:p>
            <a:pPr>
              <a:tabLst>
                <a:tab pos="2286000" algn="l"/>
                <a:tab pos="2630488" algn="l"/>
                <a:tab pos="2911475" algn="l"/>
              </a:tabLst>
            </a:pPr>
            <a:r>
              <a:rPr lang="en-US" altLang="zh-CN" sz="2400">
                <a:ea typeface="宋体" panose="02010600030101010101" pitchFamily="2" charset="-122"/>
              </a:rPr>
              <a:t>Only 2  processes, </a:t>
            </a:r>
            <a:r>
              <a:rPr lang="en-US" altLang="zh-CN" sz="2400" i="1">
                <a:ea typeface="宋体" panose="02010600030101010101" pitchFamily="2" charset="-122"/>
              </a:rPr>
              <a:t>P</a:t>
            </a:r>
            <a:r>
              <a:rPr lang="en-US" altLang="zh-CN" sz="2400" baseline="-25000">
                <a:ea typeface="宋体" panose="02010600030101010101" pitchFamily="2" charset="-122"/>
              </a:rPr>
              <a:t>0</a:t>
            </a:r>
            <a:r>
              <a:rPr lang="en-US" altLang="zh-CN" sz="2400">
                <a:ea typeface="宋体" panose="02010600030101010101" pitchFamily="2" charset="-122"/>
              </a:rPr>
              <a:t> and </a:t>
            </a:r>
            <a:r>
              <a:rPr lang="en-US" altLang="zh-CN" sz="2400" i="1">
                <a:ea typeface="宋体" panose="02010600030101010101" pitchFamily="2" charset="-122"/>
              </a:rPr>
              <a:t>P</a:t>
            </a:r>
            <a:r>
              <a:rPr lang="en-US" altLang="zh-CN" sz="2400" baseline="-25000">
                <a:ea typeface="宋体" panose="02010600030101010101" pitchFamily="2" charset="-122"/>
              </a:rPr>
              <a:t>1</a:t>
            </a:r>
          </a:p>
          <a:p>
            <a:pPr>
              <a:tabLst>
                <a:tab pos="2286000" algn="l"/>
                <a:tab pos="2630488" algn="l"/>
                <a:tab pos="2911475" algn="l"/>
              </a:tabLst>
            </a:pPr>
            <a:r>
              <a:rPr lang="en-US" altLang="zh-CN" sz="2400">
                <a:ea typeface="宋体" panose="02010600030101010101" pitchFamily="2" charset="-122"/>
              </a:rPr>
              <a:t>General structure of process </a:t>
            </a:r>
            <a:r>
              <a:rPr lang="en-US" altLang="zh-CN" sz="2400" i="1">
                <a:ea typeface="宋体" panose="02010600030101010101" pitchFamily="2" charset="-122"/>
              </a:rPr>
              <a:t>P</a:t>
            </a:r>
            <a:r>
              <a:rPr lang="en-US" altLang="zh-CN" sz="2400" i="1" baseline="-25000">
                <a:ea typeface="宋体" panose="02010600030101010101" pitchFamily="2" charset="-122"/>
              </a:rPr>
              <a:t>i</a:t>
            </a:r>
            <a:r>
              <a:rPr lang="en-US" altLang="zh-CN" sz="2400" i="1">
                <a:ea typeface="宋体" panose="02010600030101010101" pitchFamily="2" charset="-122"/>
              </a:rPr>
              <a:t> </a:t>
            </a:r>
            <a:r>
              <a:rPr lang="en-US" altLang="zh-CN" sz="2400">
                <a:ea typeface="宋体" panose="02010600030101010101" pitchFamily="2" charset="-122"/>
              </a:rPr>
              <a:t>(other process </a:t>
            </a:r>
            <a:r>
              <a:rPr lang="en-US" altLang="zh-CN" sz="2400" i="1">
                <a:ea typeface="宋体" panose="02010600030101010101" pitchFamily="2" charset="-122"/>
              </a:rPr>
              <a:t>P</a:t>
            </a:r>
            <a:r>
              <a:rPr lang="en-US" altLang="zh-CN" sz="2400" i="1" baseline="-25000">
                <a:ea typeface="宋体" panose="02010600030101010101" pitchFamily="2" charset="-122"/>
              </a:rPr>
              <a:t>j</a:t>
            </a:r>
            <a:r>
              <a:rPr lang="en-US" altLang="zh-CN" sz="2400">
                <a:ea typeface="宋体" panose="02010600030101010101" pitchFamily="2" charset="-122"/>
              </a:rPr>
              <a:t>)</a:t>
            </a:r>
          </a:p>
          <a:p>
            <a:pPr>
              <a:buNone/>
              <a:tabLst>
                <a:tab pos="2286000" algn="l"/>
                <a:tab pos="2630488" algn="l"/>
                <a:tab pos="2911475" algn="l"/>
              </a:tabLst>
            </a:pPr>
            <a:r>
              <a:rPr lang="en-US" altLang="zh-CN" sz="2400">
                <a:ea typeface="宋体" panose="02010600030101010101" pitchFamily="2" charset="-122"/>
              </a:rPr>
              <a:t>		</a:t>
            </a:r>
            <a:r>
              <a:rPr lang="en-US" altLang="zh-CN" sz="2400" b="1">
                <a:ea typeface="宋体" panose="02010600030101010101" pitchFamily="2" charset="-122"/>
              </a:rPr>
              <a:t>repeat</a:t>
            </a:r>
          </a:p>
          <a:p>
            <a:pPr>
              <a:buNone/>
              <a:tabLst>
                <a:tab pos="2286000" algn="l"/>
                <a:tab pos="2630488" algn="l"/>
                <a:tab pos="2911475" algn="l"/>
              </a:tabLst>
            </a:pPr>
            <a:r>
              <a:rPr lang="en-US" altLang="zh-CN" sz="2400">
                <a:ea typeface="宋体" panose="02010600030101010101" pitchFamily="2" charset="-122"/>
              </a:rPr>
              <a:t>			</a:t>
            </a:r>
            <a:r>
              <a:rPr lang="en-US" altLang="zh-CN" sz="2400" i="1">
                <a:ea typeface="宋体" panose="02010600030101010101" pitchFamily="2" charset="-122"/>
              </a:rPr>
              <a:t>entry section</a:t>
            </a:r>
          </a:p>
          <a:p>
            <a:pPr>
              <a:buNone/>
              <a:tabLst>
                <a:tab pos="2286000" algn="l"/>
                <a:tab pos="2630488" algn="l"/>
                <a:tab pos="2911475" algn="l"/>
              </a:tabLst>
            </a:pPr>
            <a:r>
              <a:rPr lang="en-US" altLang="zh-CN" sz="2400">
                <a:ea typeface="宋体" panose="02010600030101010101" pitchFamily="2" charset="-122"/>
              </a:rPr>
              <a:t>				critical section</a:t>
            </a:r>
          </a:p>
          <a:p>
            <a:pPr>
              <a:buNone/>
              <a:tabLst>
                <a:tab pos="2286000" algn="l"/>
                <a:tab pos="2630488" algn="l"/>
                <a:tab pos="2911475" algn="l"/>
              </a:tabLst>
            </a:pPr>
            <a:r>
              <a:rPr lang="en-US" altLang="zh-CN" sz="2400">
                <a:ea typeface="宋体" panose="02010600030101010101" pitchFamily="2" charset="-122"/>
              </a:rPr>
              <a:t>			</a:t>
            </a:r>
            <a:r>
              <a:rPr lang="en-US" altLang="zh-CN" sz="2400" i="1">
                <a:ea typeface="宋体" panose="02010600030101010101" pitchFamily="2" charset="-122"/>
              </a:rPr>
              <a:t>exit section</a:t>
            </a:r>
            <a:endParaRPr lang="en-US" altLang="zh-CN" sz="2400">
              <a:ea typeface="宋体" panose="02010600030101010101" pitchFamily="2" charset="-122"/>
            </a:endParaRPr>
          </a:p>
          <a:p>
            <a:pPr>
              <a:buNone/>
              <a:tabLst>
                <a:tab pos="2286000" algn="l"/>
                <a:tab pos="2630488" algn="l"/>
                <a:tab pos="2911475" algn="l"/>
              </a:tabLst>
            </a:pPr>
            <a:r>
              <a:rPr lang="en-US" altLang="zh-CN" sz="2400">
                <a:ea typeface="宋体" panose="02010600030101010101" pitchFamily="2" charset="-122"/>
              </a:rPr>
              <a:t>				reminder section</a:t>
            </a:r>
          </a:p>
          <a:p>
            <a:pPr>
              <a:buNone/>
              <a:tabLst>
                <a:tab pos="2286000" algn="l"/>
                <a:tab pos="2630488" algn="l"/>
                <a:tab pos="2911475" algn="l"/>
              </a:tabLst>
            </a:pPr>
            <a:r>
              <a:rPr lang="en-US" altLang="zh-CN" sz="2400">
                <a:ea typeface="宋体" panose="02010600030101010101" pitchFamily="2" charset="-122"/>
              </a:rPr>
              <a:t>		</a:t>
            </a:r>
            <a:r>
              <a:rPr lang="en-US" altLang="zh-CN" sz="2400" b="1">
                <a:ea typeface="宋体" panose="02010600030101010101" pitchFamily="2" charset="-122"/>
              </a:rPr>
              <a:t>until</a:t>
            </a:r>
            <a:r>
              <a:rPr lang="en-US" altLang="zh-CN" sz="2400">
                <a:ea typeface="宋体" panose="02010600030101010101" pitchFamily="2" charset="-122"/>
              </a:rPr>
              <a:t> </a:t>
            </a:r>
            <a:r>
              <a:rPr lang="en-US" altLang="zh-CN" sz="2400" i="1">
                <a:ea typeface="宋体" panose="02010600030101010101" pitchFamily="2" charset="-122"/>
              </a:rPr>
              <a:t>false;</a:t>
            </a:r>
          </a:p>
          <a:p>
            <a:pPr>
              <a:tabLst>
                <a:tab pos="2286000" algn="l"/>
                <a:tab pos="2630488" algn="l"/>
                <a:tab pos="2911475" algn="l"/>
              </a:tabLst>
            </a:pPr>
            <a:r>
              <a:rPr lang="en-US" altLang="zh-CN" sz="2400">
                <a:ea typeface="宋体" panose="02010600030101010101" pitchFamily="2" charset="-122"/>
              </a:rPr>
              <a:t>Processes may share some common variables to synchronize their actions.</a:t>
            </a:r>
          </a:p>
        </p:txBody>
      </p:sp>
      <p:sp>
        <p:nvSpPr>
          <p:cNvPr id="49156" name="Rectangle 4">
            <a:extLst>
              <a:ext uri="{FF2B5EF4-FFF2-40B4-BE49-F238E27FC236}">
                <a16:creationId xmlns:a16="http://schemas.microsoft.com/office/drawing/2014/main" id="{11A47913-F54A-44C3-BB7D-FA86DE2E0D9B}"/>
              </a:ext>
            </a:extLst>
          </p:cNvPr>
          <p:cNvSpPr>
            <a:spLocks noChangeArrowheads="1"/>
          </p:cNvSpPr>
          <p:nvPr/>
        </p:nvSpPr>
        <p:spPr bwMode="auto">
          <a:xfrm>
            <a:off x="3314701" y="2481263"/>
            <a:ext cx="2190750" cy="481012"/>
          </a:xfrm>
          <a:prstGeom prst="rect">
            <a:avLst/>
          </a:prstGeom>
          <a:noFill/>
          <a:ln w="9525">
            <a:solidFill>
              <a:schemeClr val="tx1"/>
            </a:solidFill>
            <a:miter lim="800000"/>
            <a:headEnd/>
            <a:tailEnd/>
          </a:ln>
          <a:effectLst/>
        </p:spPr>
        <p:txBody>
          <a:bodyPr wrap="none" anchor="ctr"/>
          <a:lstStyle/>
          <a:p>
            <a:endParaRPr lang="zh-CN" altLang="en-US"/>
          </a:p>
        </p:txBody>
      </p:sp>
      <p:sp>
        <p:nvSpPr>
          <p:cNvPr id="49157" name="Rectangle 5">
            <a:extLst>
              <a:ext uri="{FF2B5EF4-FFF2-40B4-BE49-F238E27FC236}">
                <a16:creationId xmlns:a16="http://schemas.microsoft.com/office/drawing/2014/main" id="{2998315C-6637-4FFA-8B71-B29919457640}"/>
              </a:ext>
            </a:extLst>
          </p:cNvPr>
          <p:cNvSpPr>
            <a:spLocks noChangeArrowheads="1"/>
          </p:cNvSpPr>
          <p:nvPr/>
        </p:nvSpPr>
        <p:spPr bwMode="auto">
          <a:xfrm>
            <a:off x="3314700" y="3467101"/>
            <a:ext cx="2019299" cy="428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a:extLst>
              <a:ext uri="{FF2B5EF4-FFF2-40B4-BE49-F238E27FC236}">
                <a16:creationId xmlns:a16="http://schemas.microsoft.com/office/drawing/2014/main" id="{8FA84D1F-9626-4590-9ECF-0D324A4B255A}"/>
              </a:ext>
            </a:extLst>
          </p:cNvPr>
          <p:cNvSpPr>
            <a:spLocks noGrp="1"/>
          </p:cNvSpPr>
          <p:nvPr>
            <p:ph type="ftr" sz="quarter" idx="10"/>
          </p:nvPr>
        </p:nvSpPr>
        <p:spPr/>
        <p:txBody>
          <a:bodyPr/>
          <a:lstStyle/>
          <a:p>
            <a:endParaRPr lang="en-US" altLang="zh-CN"/>
          </a:p>
        </p:txBody>
      </p:sp>
      <p:sp>
        <p:nvSpPr>
          <p:cNvPr id="50178" name="Rectangle 2">
            <a:extLst>
              <a:ext uri="{FF2B5EF4-FFF2-40B4-BE49-F238E27FC236}">
                <a16:creationId xmlns:a16="http://schemas.microsoft.com/office/drawing/2014/main" id="{AD7EE79D-C51D-4318-8BAA-9335C6956F1B}"/>
              </a:ext>
            </a:extLst>
          </p:cNvPr>
          <p:cNvSpPr>
            <a:spLocks noGrp="1" noChangeArrowheads="1"/>
          </p:cNvSpPr>
          <p:nvPr>
            <p:ph type="title"/>
          </p:nvPr>
        </p:nvSpPr>
        <p:spPr/>
        <p:txBody>
          <a:bodyPr/>
          <a:lstStyle/>
          <a:p>
            <a:r>
              <a:rPr lang="en-US" altLang="zh-CN">
                <a:ea typeface="宋体" panose="02010600030101010101" pitchFamily="2" charset="-122"/>
              </a:rPr>
              <a:t>Algorithm 1</a:t>
            </a:r>
          </a:p>
        </p:txBody>
      </p:sp>
      <p:sp>
        <p:nvSpPr>
          <p:cNvPr id="50179" name="Rectangle 3">
            <a:extLst>
              <a:ext uri="{FF2B5EF4-FFF2-40B4-BE49-F238E27FC236}">
                <a16:creationId xmlns:a16="http://schemas.microsoft.com/office/drawing/2014/main" id="{F2A232CF-2F52-4DE0-A29C-02681C34E28A}"/>
              </a:ext>
            </a:extLst>
          </p:cNvPr>
          <p:cNvSpPr>
            <a:spLocks noGrp="1" noChangeArrowheads="1"/>
          </p:cNvSpPr>
          <p:nvPr>
            <p:ph type="body" idx="1"/>
          </p:nvPr>
        </p:nvSpPr>
        <p:spPr>
          <a:xfrm>
            <a:off x="609600" y="1066799"/>
            <a:ext cx="10678297" cy="5229225"/>
          </a:xfrm>
        </p:spPr>
        <p:txBody>
          <a:bodyPr/>
          <a:lstStyle/>
          <a:p>
            <a:pPr>
              <a:tabLst>
                <a:tab pos="2005013" algn="l"/>
                <a:tab pos="2339975" algn="l"/>
                <a:tab pos="2630488" algn="l"/>
              </a:tabLst>
            </a:pPr>
            <a:r>
              <a:rPr lang="en-US" altLang="zh-CN" sz="2000" dirty="0">
                <a:ea typeface="宋体" panose="02010600030101010101" pitchFamily="2" charset="-122"/>
              </a:rPr>
              <a:t>Shared variables: </a:t>
            </a:r>
          </a:p>
          <a:p>
            <a:pPr lvl="1">
              <a:tabLst>
                <a:tab pos="2005013" algn="l"/>
                <a:tab pos="2339975" algn="l"/>
                <a:tab pos="2630488" algn="l"/>
              </a:tabLst>
            </a:pPr>
            <a:r>
              <a:rPr lang="en-US" altLang="zh-CN" sz="2000" b="1" dirty="0">
                <a:ea typeface="宋体" panose="02010600030101010101" pitchFamily="2" charset="-122"/>
              </a:rPr>
              <a:t>var</a:t>
            </a:r>
            <a:r>
              <a:rPr lang="en-US" altLang="zh-CN" sz="2000" dirty="0">
                <a:ea typeface="宋体" panose="02010600030101010101" pitchFamily="2" charset="-122"/>
              </a:rPr>
              <a:t> </a:t>
            </a:r>
            <a:r>
              <a:rPr lang="en-US" altLang="zh-CN" sz="2000" i="1" dirty="0">
                <a:ea typeface="宋体" panose="02010600030101010101" pitchFamily="2" charset="-122"/>
              </a:rPr>
              <a:t>turn:</a:t>
            </a:r>
            <a:r>
              <a:rPr lang="en-US" altLang="zh-CN" sz="2000" dirty="0">
                <a:ea typeface="宋体" panose="02010600030101010101" pitchFamily="2" charset="-122"/>
              </a:rPr>
              <a:t> (0..1);</a:t>
            </a:r>
            <a:br>
              <a:rPr lang="en-US" altLang="zh-CN" sz="2000" dirty="0">
                <a:ea typeface="宋体" panose="02010600030101010101" pitchFamily="2" charset="-122"/>
              </a:rPr>
            </a:br>
            <a:r>
              <a:rPr lang="en-US" altLang="zh-CN" sz="2000" dirty="0">
                <a:ea typeface="宋体" panose="02010600030101010101" pitchFamily="2" charset="-122"/>
              </a:rPr>
              <a:t>initially </a:t>
            </a:r>
            <a:r>
              <a:rPr lang="en-US" altLang="zh-CN" sz="2000" i="1" dirty="0">
                <a:ea typeface="宋体" panose="02010600030101010101" pitchFamily="2" charset="-122"/>
              </a:rPr>
              <a:t>turn</a:t>
            </a:r>
            <a:r>
              <a:rPr lang="en-US" altLang="zh-CN" sz="2000" dirty="0">
                <a:ea typeface="宋体" panose="02010600030101010101" pitchFamily="2" charset="-122"/>
              </a:rPr>
              <a:t> = 0</a:t>
            </a:r>
          </a:p>
          <a:p>
            <a:pPr lvl="1">
              <a:tabLst>
                <a:tab pos="2005013" algn="l"/>
                <a:tab pos="2339975" algn="l"/>
                <a:tab pos="2630488" algn="l"/>
              </a:tabLst>
            </a:pPr>
            <a:r>
              <a:rPr lang="en-US" altLang="zh-CN" sz="2000" i="1" dirty="0">
                <a:ea typeface="宋体" panose="02010600030101010101" pitchFamily="2" charset="-122"/>
              </a:rPr>
              <a:t>turn</a:t>
            </a:r>
            <a:r>
              <a:rPr lang="en-US" altLang="zh-CN" sz="2000" dirty="0">
                <a:ea typeface="宋体" panose="02010600030101010101" pitchFamily="2" charset="-122"/>
              </a:rPr>
              <a:t> - </a:t>
            </a:r>
            <a:r>
              <a:rPr lang="en-US" altLang="zh-CN" sz="2000" i="1" dirty="0" err="1">
                <a:ea typeface="宋体" panose="02010600030101010101" pitchFamily="2" charset="-122"/>
              </a:rPr>
              <a:t>i</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a:t>
            </a:r>
            <a:r>
              <a:rPr lang="en-US" altLang="zh-CN" sz="2000" i="1" dirty="0">
                <a:ea typeface="宋体" panose="02010600030101010101" pitchFamily="2" charset="-122"/>
                <a:sym typeface="Symbol" panose="05050102010706020507" pitchFamily="18" charset="2"/>
              </a:rPr>
              <a:t>P</a:t>
            </a:r>
            <a:r>
              <a:rPr lang="en-US" altLang="zh-CN" sz="2000" i="1" baseline="-25000" dirty="0">
                <a:ea typeface="宋体" panose="02010600030101010101" pitchFamily="2" charset="-122"/>
                <a:sym typeface="Symbol" panose="05050102010706020507" pitchFamily="18" charset="2"/>
              </a:rPr>
              <a:t>i</a:t>
            </a:r>
            <a:r>
              <a:rPr lang="en-US" altLang="zh-CN" sz="2000" dirty="0">
                <a:ea typeface="宋体" panose="02010600030101010101" pitchFamily="2" charset="-122"/>
                <a:sym typeface="Symbol" panose="05050102010706020507" pitchFamily="18" charset="2"/>
              </a:rPr>
              <a:t> can enter its </a:t>
            </a:r>
            <a:r>
              <a:rPr lang="en-US" altLang="zh-CN" sz="2000">
                <a:ea typeface="宋体" panose="02010600030101010101" pitchFamily="2" charset="-122"/>
                <a:sym typeface="Symbol" panose="05050102010706020507" pitchFamily="18" charset="2"/>
              </a:rPr>
              <a:t>critical section.</a:t>
            </a:r>
            <a:r>
              <a:rPr lang="zh-CN" altLang="en-US" sz="2000">
                <a:ea typeface="宋体" panose="02010600030101010101" pitchFamily="2" charset="-122"/>
                <a:sym typeface="Symbol" panose="05050102010706020507" pitchFamily="18" charset="2"/>
              </a:rPr>
              <a:t>  </a:t>
            </a:r>
            <a:r>
              <a:rPr lang="en-US" altLang="zh-CN" sz="2000">
                <a:ea typeface="宋体" panose="02010600030101010101" pitchFamily="2" charset="-122"/>
                <a:sym typeface="Symbol" panose="05050102010706020507" pitchFamily="18" charset="2"/>
              </a:rPr>
              <a:t>i</a:t>
            </a:r>
            <a:r>
              <a:rPr lang="zh-CN" altLang="en-US" sz="2000">
                <a:ea typeface="宋体" panose="02010600030101010101" pitchFamily="2" charset="-122"/>
                <a:sym typeface="Symbol" panose="05050102010706020507" pitchFamily="18" charset="2"/>
              </a:rPr>
              <a:t> </a:t>
            </a:r>
            <a:r>
              <a:rPr lang="en-US" altLang="zh-CN" sz="2000">
                <a:ea typeface="宋体" panose="02010600030101010101" pitchFamily="2" charset="-122"/>
                <a:sym typeface="Symbol" panose="05050102010706020507" pitchFamily="18" charset="2"/>
              </a:rPr>
              <a:t>,</a:t>
            </a:r>
            <a:r>
              <a:rPr lang="zh-CN" altLang="en-US" sz="2000">
                <a:ea typeface="宋体" panose="02010600030101010101" pitchFamily="2" charset="-122"/>
                <a:sym typeface="Symbol" panose="05050102010706020507" pitchFamily="18" charset="2"/>
              </a:rPr>
              <a:t> </a:t>
            </a:r>
            <a:r>
              <a:rPr lang="en-US" altLang="zh-CN" sz="2000">
                <a:ea typeface="宋体" panose="02010600030101010101" pitchFamily="2" charset="-122"/>
                <a:sym typeface="Symbol" panose="05050102010706020507" pitchFamily="18" charset="2"/>
              </a:rPr>
              <a:t>j = 0,</a:t>
            </a:r>
            <a:r>
              <a:rPr lang="zh-CN" altLang="en-US" sz="2000">
                <a:ea typeface="宋体" panose="02010600030101010101" pitchFamily="2" charset="-122"/>
                <a:sym typeface="Symbol" panose="05050102010706020507" pitchFamily="18" charset="2"/>
              </a:rPr>
              <a:t> </a:t>
            </a:r>
            <a:r>
              <a:rPr lang="en-US" altLang="zh-CN" sz="2000">
                <a:ea typeface="宋体" panose="02010600030101010101" pitchFamily="2" charset="-122"/>
                <a:sym typeface="Symbol" panose="05050102010706020507" pitchFamily="18" charset="2"/>
              </a:rPr>
              <a:t>1;  j = 1 - i</a:t>
            </a:r>
            <a:endParaRPr lang="en-US" altLang="zh-CN" sz="2000" dirty="0">
              <a:ea typeface="宋体" panose="02010600030101010101" pitchFamily="2" charset="-122"/>
              <a:sym typeface="Symbol" panose="05050102010706020507" pitchFamily="18" charset="2"/>
            </a:endParaRPr>
          </a:p>
          <a:p>
            <a:pPr marL="1200150" lvl="3" indent="0">
              <a:buNone/>
              <a:tabLst>
                <a:tab pos="2005013" algn="l"/>
                <a:tab pos="2339975" algn="l"/>
                <a:tab pos="2630488" algn="l"/>
              </a:tabLst>
            </a:pPr>
            <a:r>
              <a:rPr lang="en-US" altLang="zh-CN" sz="2000" dirty="0">
                <a:ea typeface="宋体" panose="02010600030101010101" pitchFamily="2" charset="-122"/>
              </a:rPr>
              <a:t>   Process </a:t>
            </a:r>
            <a:r>
              <a:rPr lang="en-US" altLang="zh-CN" sz="2000" i="1" dirty="0">
                <a:ea typeface="宋体" panose="02010600030101010101" pitchFamily="2" charset="-122"/>
              </a:rPr>
              <a:t>P</a:t>
            </a:r>
            <a:r>
              <a:rPr lang="en-US" altLang="zh-CN" sz="2000" i="1" baseline="-25000" dirty="0">
                <a:ea typeface="宋体" panose="02010600030101010101" pitchFamily="2" charset="-122"/>
              </a:rPr>
              <a:t>i                                                               </a:t>
            </a:r>
            <a:r>
              <a:rPr lang="en-US" altLang="zh-CN" sz="2000" dirty="0">
                <a:ea typeface="宋体" panose="02010600030101010101" pitchFamily="2" charset="-122"/>
              </a:rPr>
              <a:t>Process </a:t>
            </a:r>
            <a:r>
              <a:rPr lang="en-US" altLang="zh-CN" sz="2000" i="1" dirty="0" err="1">
                <a:ea typeface="宋体" panose="02010600030101010101" pitchFamily="2" charset="-122"/>
              </a:rPr>
              <a:t>P</a:t>
            </a:r>
            <a:r>
              <a:rPr lang="en-US" altLang="zh-CN" sz="2000" i="1" baseline="-25000" dirty="0" err="1">
                <a:ea typeface="宋体" panose="02010600030101010101" pitchFamily="2" charset="-122"/>
              </a:rPr>
              <a:t>j</a:t>
            </a:r>
            <a:endParaRPr lang="en-US" altLang="zh-CN" sz="2000" dirty="0">
              <a:ea typeface="宋体" panose="02010600030101010101" pitchFamily="2" charset="-122"/>
            </a:endParaRPr>
          </a:p>
          <a:p>
            <a:pPr>
              <a:buNone/>
              <a:tabLst>
                <a:tab pos="2005013" algn="l"/>
                <a:tab pos="2339975" algn="l"/>
                <a:tab pos="2630488" algn="l"/>
              </a:tabLst>
            </a:pPr>
            <a:r>
              <a:rPr lang="en-US" altLang="zh-CN" sz="2000" dirty="0">
                <a:ea typeface="宋体" panose="02010600030101010101" pitchFamily="2" charset="-122"/>
              </a:rPr>
              <a:t>		</a:t>
            </a:r>
            <a:r>
              <a:rPr lang="en-US" altLang="zh-CN" sz="2000" b="1" dirty="0">
                <a:ea typeface="宋体" panose="02010600030101010101" pitchFamily="2" charset="-122"/>
              </a:rPr>
              <a:t>repeat				repeat</a:t>
            </a:r>
            <a:endParaRPr lang="en-US" altLang="zh-CN" sz="2000" dirty="0">
              <a:ea typeface="宋体" panose="02010600030101010101" pitchFamily="2" charset="-122"/>
            </a:endParaRPr>
          </a:p>
          <a:p>
            <a:pPr>
              <a:buNone/>
              <a:tabLst>
                <a:tab pos="2005013" algn="l"/>
                <a:tab pos="2339975" algn="l"/>
                <a:tab pos="2630488" algn="l"/>
              </a:tabLst>
            </a:pPr>
            <a:r>
              <a:rPr lang="en-US" altLang="zh-CN" sz="2000" dirty="0">
                <a:ea typeface="宋体" panose="02010600030101010101" pitchFamily="2" charset="-122"/>
              </a:rPr>
              <a:t>			</a:t>
            </a:r>
            <a:r>
              <a:rPr lang="en-US" altLang="zh-CN" sz="2000" b="1" dirty="0">
                <a:ea typeface="宋体" panose="02010600030101010101" pitchFamily="2" charset="-122"/>
              </a:rPr>
              <a:t>while</a:t>
            </a:r>
            <a:r>
              <a:rPr lang="en-US" altLang="zh-CN" sz="2000" dirty="0">
                <a:ea typeface="宋体" panose="02010600030101010101" pitchFamily="2" charset="-122"/>
              </a:rPr>
              <a:t> </a:t>
            </a:r>
            <a:r>
              <a:rPr lang="en-US" altLang="zh-CN" sz="2000" i="1" dirty="0">
                <a:ea typeface="宋体" panose="02010600030101010101" pitchFamily="2" charset="-122"/>
              </a:rPr>
              <a:t>turn</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a:t>
            </a:r>
            <a:r>
              <a:rPr lang="en-US" altLang="zh-CN" sz="2000" i="1" dirty="0" err="1">
                <a:ea typeface="宋体" panose="02010600030101010101" pitchFamily="2" charset="-122"/>
                <a:sym typeface="Symbol" panose="05050102010706020507" pitchFamily="18" charset="2"/>
              </a:rPr>
              <a:t>i</a:t>
            </a:r>
            <a:r>
              <a:rPr lang="en-US" altLang="zh-CN" sz="2000" dirty="0">
                <a:ea typeface="宋体" panose="02010600030101010101" pitchFamily="2" charset="-122"/>
                <a:sym typeface="Symbol" panose="05050102010706020507" pitchFamily="18" charset="2"/>
              </a:rPr>
              <a:t> </a:t>
            </a:r>
            <a:r>
              <a:rPr lang="en-US" altLang="zh-CN" sz="2000" b="1" dirty="0">
                <a:ea typeface="宋体" panose="02010600030101010101" pitchFamily="2" charset="-122"/>
                <a:sym typeface="Symbol" panose="05050102010706020507" pitchFamily="18" charset="2"/>
              </a:rPr>
              <a:t>do</a:t>
            </a:r>
            <a:r>
              <a:rPr lang="en-US" altLang="zh-CN" sz="2000" dirty="0">
                <a:ea typeface="宋体" panose="02010600030101010101" pitchFamily="2" charset="-122"/>
                <a:sym typeface="Symbol" panose="05050102010706020507" pitchFamily="18" charset="2"/>
              </a:rPr>
              <a:t> </a:t>
            </a:r>
            <a:r>
              <a:rPr lang="en-US" altLang="zh-CN" sz="2000" i="1" dirty="0">
                <a:ea typeface="宋体" panose="02010600030101010101" pitchFamily="2" charset="-122"/>
                <a:sym typeface="Symbol" panose="05050102010706020507" pitchFamily="18" charset="2"/>
              </a:rPr>
              <a:t>no-op; 		    </a:t>
            </a:r>
            <a:r>
              <a:rPr lang="en-US" altLang="zh-CN" sz="2000" b="1" dirty="0">
                <a:ea typeface="宋体" panose="02010600030101010101" pitchFamily="2" charset="-122"/>
              </a:rPr>
              <a:t>while</a:t>
            </a:r>
            <a:r>
              <a:rPr lang="en-US" altLang="zh-CN" sz="2000" dirty="0">
                <a:ea typeface="宋体" panose="02010600030101010101" pitchFamily="2" charset="-122"/>
              </a:rPr>
              <a:t> </a:t>
            </a:r>
            <a:r>
              <a:rPr lang="en-US" altLang="zh-CN" sz="2000" i="1" dirty="0">
                <a:ea typeface="宋体" panose="02010600030101010101" pitchFamily="2" charset="-122"/>
              </a:rPr>
              <a:t>turn</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a:t>
            </a:r>
            <a:r>
              <a:rPr lang="en-US" altLang="zh-CN" sz="2000" i="1" dirty="0">
                <a:ea typeface="宋体" panose="02010600030101010101" pitchFamily="2" charset="-122"/>
                <a:sym typeface="Symbol" panose="05050102010706020507" pitchFamily="18" charset="2"/>
              </a:rPr>
              <a:t>j </a:t>
            </a:r>
            <a:r>
              <a:rPr lang="en-US" altLang="zh-CN" sz="2000" b="1" dirty="0">
                <a:ea typeface="宋体" panose="02010600030101010101" pitchFamily="2" charset="-122"/>
                <a:sym typeface="Symbol" panose="05050102010706020507" pitchFamily="18" charset="2"/>
              </a:rPr>
              <a:t>do</a:t>
            </a:r>
            <a:r>
              <a:rPr lang="en-US" altLang="zh-CN" sz="2000" dirty="0">
                <a:ea typeface="宋体" panose="02010600030101010101" pitchFamily="2" charset="-122"/>
                <a:sym typeface="Symbol" panose="05050102010706020507" pitchFamily="18" charset="2"/>
              </a:rPr>
              <a:t> </a:t>
            </a:r>
            <a:r>
              <a:rPr lang="en-US" altLang="zh-CN" sz="2000" i="1" dirty="0">
                <a:ea typeface="宋体" panose="02010600030101010101" pitchFamily="2" charset="-122"/>
                <a:sym typeface="Symbol" panose="05050102010706020507" pitchFamily="18" charset="2"/>
              </a:rPr>
              <a:t>no-op;</a:t>
            </a:r>
          </a:p>
          <a:p>
            <a:pPr>
              <a:buNone/>
              <a:tabLst>
                <a:tab pos="2005013" algn="l"/>
                <a:tab pos="2339975" algn="l"/>
                <a:tab pos="2630488" algn="l"/>
              </a:tabLst>
            </a:pPr>
            <a:r>
              <a:rPr lang="en-US" altLang="zh-CN" sz="2000" dirty="0">
                <a:ea typeface="宋体" panose="02010600030101010101" pitchFamily="2" charset="-122"/>
                <a:sym typeface="Symbol" panose="05050102010706020507" pitchFamily="18" charset="2"/>
              </a:rPr>
              <a:t>				critical section			        critical section</a:t>
            </a:r>
          </a:p>
          <a:p>
            <a:pPr>
              <a:buNone/>
              <a:tabLst>
                <a:tab pos="2005013" algn="l"/>
                <a:tab pos="2339975" algn="l"/>
                <a:tab pos="2630488" algn="l"/>
              </a:tabLst>
            </a:pPr>
            <a:r>
              <a:rPr lang="en-US" altLang="zh-CN" sz="2000" dirty="0">
                <a:ea typeface="宋体" panose="02010600030101010101" pitchFamily="2" charset="-122"/>
                <a:sym typeface="Symbol" panose="05050102010706020507" pitchFamily="18" charset="2"/>
              </a:rPr>
              <a:t>			</a:t>
            </a:r>
            <a:r>
              <a:rPr lang="en-US" altLang="zh-CN" sz="2000" i="1" dirty="0">
                <a:ea typeface="宋体" panose="02010600030101010101" pitchFamily="2" charset="-122"/>
                <a:sym typeface="Symbol" panose="05050102010706020507" pitchFamily="18" charset="2"/>
              </a:rPr>
              <a:t>turn</a:t>
            </a:r>
            <a:r>
              <a:rPr lang="en-US" altLang="zh-CN" sz="2000" dirty="0">
                <a:ea typeface="宋体" panose="02010600030101010101" pitchFamily="2" charset="-122"/>
                <a:sym typeface="Symbol" panose="05050102010706020507" pitchFamily="18" charset="2"/>
              </a:rPr>
              <a:t> :=</a:t>
            </a:r>
            <a:r>
              <a:rPr lang="en-US" altLang="zh-CN" sz="2000" i="1" dirty="0">
                <a:ea typeface="宋体" panose="02010600030101010101" pitchFamily="2" charset="-122"/>
                <a:sym typeface="Symbol" panose="05050102010706020507" pitchFamily="18" charset="2"/>
              </a:rPr>
              <a:t> j;				    turn</a:t>
            </a:r>
            <a:r>
              <a:rPr lang="en-US" altLang="zh-CN" sz="2000" dirty="0">
                <a:ea typeface="宋体" panose="02010600030101010101" pitchFamily="2" charset="-122"/>
                <a:sym typeface="Symbol" panose="05050102010706020507" pitchFamily="18" charset="2"/>
              </a:rPr>
              <a:t> :=</a:t>
            </a:r>
            <a:r>
              <a:rPr lang="en-US" altLang="zh-CN" sz="2000" i="1" dirty="0">
                <a:ea typeface="宋体" panose="02010600030101010101" pitchFamily="2" charset="-122"/>
                <a:sym typeface="Symbol" panose="05050102010706020507" pitchFamily="18" charset="2"/>
              </a:rPr>
              <a:t> </a:t>
            </a:r>
            <a:r>
              <a:rPr lang="en-US" altLang="zh-CN" sz="2000" i="1" dirty="0" err="1">
                <a:ea typeface="宋体" panose="02010600030101010101" pitchFamily="2" charset="-122"/>
                <a:sym typeface="Symbol" panose="05050102010706020507" pitchFamily="18" charset="2"/>
              </a:rPr>
              <a:t>i</a:t>
            </a:r>
            <a:r>
              <a:rPr lang="en-US" altLang="zh-CN" sz="2000" i="1" dirty="0">
                <a:ea typeface="宋体" panose="02010600030101010101" pitchFamily="2" charset="-122"/>
                <a:sym typeface="Symbol" panose="05050102010706020507" pitchFamily="18" charset="2"/>
              </a:rPr>
              <a:t>;                 </a:t>
            </a:r>
          </a:p>
          <a:p>
            <a:pPr>
              <a:buNone/>
              <a:tabLst>
                <a:tab pos="2005013" algn="l"/>
                <a:tab pos="2339975" algn="l"/>
                <a:tab pos="2630488" algn="l"/>
              </a:tabLst>
            </a:pPr>
            <a:r>
              <a:rPr lang="en-US" altLang="zh-CN" sz="2000" dirty="0">
                <a:ea typeface="宋体" panose="02010600030101010101" pitchFamily="2" charset="-122"/>
                <a:sym typeface="Symbol" panose="05050102010706020507" pitchFamily="18" charset="2"/>
              </a:rPr>
              <a:t>				reminder section		        reminder section</a:t>
            </a:r>
          </a:p>
          <a:p>
            <a:pPr lvl="5">
              <a:buNone/>
              <a:tabLst>
                <a:tab pos="2005013" algn="l"/>
                <a:tab pos="2339975" algn="l"/>
                <a:tab pos="2630488" algn="l"/>
              </a:tabLst>
            </a:pPr>
            <a:r>
              <a:rPr lang="en-US" altLang="zh-CN" sz="2000">
                <a:ea typeface="宋体" panose="02010600030101010101" pitchFamily="2" charset="-122"/>
                <a:sym typeface="Symbol" panose="05050102010706020507" pitchFamily="18" charset="2"/>
              </a:rPr>
              <a:t> </a:t>
            </a:r>
            <a:r>
              <a:rPr lang="en-US" altLang="zh-CN" sz="2000" dirty="0">
                <a:ea typeface="宋体" panose="02010600030101010101" pitchFamily="2" charset="-122"/>
                <a:sym typeface="Symbol" panose="05050102010706020507" pitchFamily="18" charset="2"/>
              </a:rPr>
              <a:t>	</a:t>
            </a:r>
            <a:r>
              <a:rPr lang="en-US" altLang="zh-CN" sz="2000" b="1" dirty="0">
                <a:ea typeface="宋体" panose="02010600030101010101" pitchFamily="2" charset="-122"/>
                <a:sym typeface="Symbol" panose="05050102010706020507" pitchFamily="18" charset="2"/>
              </a:rPr>
              <a:t>until</a:t>
            </a:r>
            <a:r>
              <a:rPr lang="en-US" altLang="zh-CN" sz="2000" dirty="0">
                <a:ea typeface="宋体" panose="02010600030101010101" pitchFamily="2" charset="-122"/>
                <a:sym typeface="Symbol" panose="05050102010706020507" pitchFamily="18" charset="2"/>
              </a:rPr>
              <a:t> </a:t>
            </a:r>
            <a:r>
              <a:rPr lang="en-US" altLang="zh-CN" sz="2000" i="1" dirty="0">
                <a:ea typeface="宋体" panose="02010600030101010101" pitchFamily="2" charset="-122"/>
                <a:sym typeface="Symbol" panose="05050102010706020507" pitchFamily="18" charset="2"/>
              </a:rPr>
              <a:t>false;				</a:t>
            </a:r>
            <a:r>
              <a:rPr lang="en-US" altLang="zh-CN" sz="2000" b="1" dirty="0">
                <a:ea typeface="宋体" panose="02010600030101010101" pitchFamily="2" charset="-122"/>
                <a:sym typeface="Symbol" panose="05050102010706020507" pitchFamily="18" charset="2"/>
              </a:rPr>
              <a:t>until</a:t>
            </a:r>
            <a:r>
              <a:rPr lang="en-US" altLang="zh-CN" sz="2000" dirty="0">
                <a:ea typeface="宋体" panose="02010600030101010101" pitchFamily="2" charset="-122"/>
                <a:sym typeface="Symbol" panose="05050102010706020507" pitchFamily="18" charset="2"/>
              </a:rPr>
              <a:t> </a:t>
            </a:r>
            <a:r>
              <a:rPr lang="en-US" altLang="zh-CN" sz="2000" i="1" dirty="0">
                <a:ea typeface="宋体" panose="02010600030101010101" pitchFamily="2" charset="-122"/>
                <a:sym typeface="Symbol" panose="05050102010706020507" pitchFamily="18" charset="2"/>
              </a:rPr>
              <a:t>false;</a:t>
            </a:r>
          </a:p>
          <a:p>
            <a:pPr>
              <a:tabLst>
                <a:tab pos="2005013" algn="l"/>
                <a:tab pos="2339975" algn="l"/>
                <a:tab pos="2630488" algn="l"/>
              </a:tabLst>
            </a:pPr>
            <a:endParaRPr lang="en-US" altLang="zh-CN" sz="2000" dirty="0">
              <a:ea typeface="宋体" panose="02010600030101010101" pitchFamily="2" charset="-122"/>
            </a:endParaRPr>
          </a:p>
          <a:p>
            <a:pPr>
              <a:tabLst>
                <a:tab pos="2005013" algn="l"/>
                <a:tab pos="2339975" algn="l"/>
                <a:tab pos="2630488" algn="l"/>
              </a:tabLst>
            </a:pPr>
            <a:r>
              <a:rPr lang="en-US" altLang="zh-CN" sz="2000" dirty="0">
                <a:ea typeface="宋体" panose="02010600030101010101" pitchFamily="2" charset="-122"/>
              </a:rPr>
              <a:t>Satisfies mutual exclusion, </a:t>
            </a:r>
            <a:r>
              <a:rPr lang="en-US" altLang="zh-CN" sz="2000" b="1" dirty="0">
                <a:solidFill>
                  <a:srgbClr val="0066CC"/>
                </a:solidFill>
                <a:ea typeface="宋体" panose="02010600030101010101" pitchFamily="2" charset="-122"/>
              </a:rPr>
              <a:t>but not progress</a:t>
            </a:r>
          </a:p>
        </p:txBody>
      </p:sp>
      <p:sp>
        <p:nvSpPr>
          <p:cNvPr id="50180" name="Rectangle 4">
            <a:extLst>
              <a:ext uri="{FF2B5EF4-FFF2-40B4-BE49-F238E27FC236}">
                <a16:creationId xmlns:a16="http://schemas.microsoft.com/office/drawing/2014/main" id="{614B1ED6-6E83-476F-84FA-F5D931B732A6}"/>
              </a:ext>
            </a:extLst>
          </p:cNvPr>
          <p:cNvSpPr>
            <a:spLocks noChangeArrowheads="1"/>
          </p:cNvSpPr>
          <p:nvPr/>
        </p:nvSpPr>
        <p:spPr bwMode="auto">
          <a:xfrm>
            <a:off x="3001364" y="3486150"/>
            <a:ext cx="3059112" cy="704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1" name="Rectangle 5">
            <a:extLst>
              <a:ext uri="{FF2B5EF4-FFF2-40B4-BE49-F238E27FC236}">
                <a16:creationId xmlns:a16="http://schemas.microsoft.com/office/drawing/2014/main" id="{0556D89A-B150-4101-A50D-1DEDF9DA1363}"/>
              </a:ext>
            </a:extLst>
          </p:cNvPr>
          <p:cNvSpPr>
            <a:spLocks noChangeArrowheads="1"/>
          </p:cNvSpPr>
          <p:nvPr/>
        </p:nvSpPr>
        <p:spPr bwMode="auto">
          <a:xfrm>
            <a:off x="3001364" y="4286250"/>
            <a:ext cx="1173162" cy="352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4">
            <a:extLst>
              <a:ext uri="{FF2B5EF4-FFF2-40B4-BE49-F238E27FC236}">
                <a16:creationId xmlns:a16="http://schemas.microsoft.com/office/drawing/2014/main" id="{9670D095-E304-4C9D-8AD5-A1C1E45CDAC3}"/>
              </a:ext>
            </a:extLst>
          </p:cNvPr>
          <p:cNvSpPr>
            <a:spLocks noChangeArrowheads="1"/>
          </p:cNvSpPr>
          <p:nvPr/>
        </p:nvSpPr>
        <p:spPr bwMode="auto">
          <a:xfrm>
            <a:off x="7346206" y="3486150"/>
            <a:ext cx="3059112" cy="704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5">
            <a:extLst>
              <a:ext uri="{FF2B5EF4-FFF2-40B4-BE49-F238E27FC236}">
                <a16:creationId xmlns:a16="http://schemas.microsoft.com/office/drawing/2014/main" id="{7C3767A5-6EC9-4594-8DB4-1D2365B4DA9A}"/>
              </a:ext>
            </a:extLst>
          </p:cNvPr>
          <p:cNvSpPr>
            <a:spLocks noChangeArrowheads="1"/>
          </p:cNvSpPr>
          <p:nvPr/>
        </p:nvSpPr>
        <p:spPr bwMode="auto">
          <a:xfrm>
            <a:off x="7346206" y="4286250"/>
            <a:ext cx="1173162" cy="352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 name="直接连接符 2">
            <a:extLst>
              <a:ext uri="{FF2B5EF4-FFF2-40B4-BE49-F238E27FC236}">
                <a16:creationId xmlns:a16="http://schemas.microsoft.com/office/drawing/2014/main" id="{F71AE319-CEA8-4E7C-9A1B-24B69554B68C}"/>
              </a:ext>
            </a:extLst>
          </p:cNvPr>
          <p:cNvCxnSpPr/>
          <p:nvPr/>
        </p:nvCxnSpPr>
        <p:spPr bwMode="auto">
          <a:xfrm>
            <a:off x="6271054" y="2774092"/>
            <a:ext cx="0" cy="2601097"/>
          </a:xfrm>
          <a:prstGeom prst="line">
            <a:avLst/>
          </a:prstGeom>
          <a:ln w="635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a:extLst>
              <a:ext uri="{FF2B5EF4-FFF2-40B4-BE49-F238E27FC236}">
                <a16:creationId xmlns:a16="http://schemas.microsoft.com/office/drawing/2014/main" id="{C6C1C824-8AE1-4618-A618-0C754194F265}"/>
              </a:ext>
            </a:extLst>
          </p:cNvPr>
          <p:cNvSpPr>
            <a:spLocks noGrp="1"/>
          </p:cNvSpPr>
          <p:nvPr>
            <p:ph type="ftr" sz="quarter" idx="10"/>
          </p:nvPr>
        </p:nvSpPr>
        <p:spPr/>
        <p:txBody>
          <a:bodyPr/>
          <a:lstStyle/>
          <a:p>
            <a:endParaRPr lang="en-US" altLang="zh-CN"/>
          </a:p>
        </p:txBody>
      </p:sp>
      <p:sp>
        <p:nvSpPr>
          <p:cNvPr id="51202" name="Rectangle 2">
            <a:extLst>
              <a:ext uri="{FF2B5EF4-FFF2-40B4-BE49-F238E27FC236}">
                <a16:creationId xmlns:a16="http://schemas.microsoft.com/office/drawing/2014/main" id="{B262F6B8-EA66-4A16-AF63-CBAF159C3EEF}"/>
              </a:ext>
            </a:extLst>
          </p:cNvPr>
          <p:cNvSpPr>
            <a:spLocks noGrp="1" noChangeArrowheads="1"/>
          </p:cNvSpPr>
          <p:nvPr>
            <p:ph type="title"/>
          </p:nvPr>
        </p:nvSpPr>
        <p:spPr/>
        <p:txBody>
          <a:bodyPr/>
          <a:lstStyle/>
          <a:p>
            <a:r>
              <a:rPr lang="en-US" altLang="zh-CN">
                <a:ea typeface="宋体" panose="02010600030101010101" pitchFamily="2" charset="-122"/>
              </a:rPr>
              <a:t>Algorithm 2</a:t>
            </a:r>
          </a:p>
        </p:txBody>
      </p:sp>
      <p:sp>
        <p:nvSpPr>
          <p:cNvPr id="51203" name="Rectangle 3">
            <a:extLst>
              <a:ext uri="{FF2B5EF4-FFF2-40B4-BE49-F238E27FC236}">
                <a16:creationId xmlns:a16="http://schemas.microsoft.com/office/drawing/2014/main" id="{A7DF74E0-ED68-4319-B3FF-C02397090090}"/>
              </a:ext>
            </a:extLst>
          </p:cNvPr>
          <p:cNvSpPr>
            <a:spLocks noGrp="1" noChangeArrowheads="1"/>
          </p:cNvSpPr>
          <p:nvPr>
            <p:ph type="body" idx="1"/>
          </p:nvPr>
        </p:nvSpPr>
        <p:spPr>
          <a:xfrm>
            <a:off x="609600" y="1019175"/>
            <a:ext cx="10239375" cy="5524500"/>
          </a:xfrm>
        </p:spPr>
        <p:txBody>
          <a:bodyPr/>
          <a:lstStyle/>
          <a:p>
            <a:pPr>
              <a:tabLst>
                <a:tab pos="2403475" algn="l"/>
                <a:tab pos="2684463" algn="l"/>
                <a:tab pos="2974975" algn="l"/>
              </a:tabLst>
            </a:pPr>
            <a:r>
              <a:rPr lang="en-US" altLang="zh-CN" sz="2000" dirty="0">
                <a:ea typeface="宋体" panose="02010600030101010101" pitchFamily="2" charset="-122"/>
              </a:rPr>
              <a:t>Shared variables</a:t>
            </a:r>
          </a:p>
          <a:p>
            <a:pPr lvl="1">
              <a:tabLst>
                <a:tab pos="2403475" algn="l"/>
                <a:tab pos="2684463" algn="l"/>
                <a:tab pos="2974975" algn="l"/>
              </a:tabLst>
            </a:pPr>
            <a:r>
              <a:rPr lang="en-US" altLang="zh-CN" sz="2000" b="1" dirty="0">
                <a:ea typeface="宋体" panose="02010600030101010101" pitchFamily="2" charset="-122"/>
              </a:rPr>
              <a:t>var</a:t>
            </a:r>
            <a:r>
              <a:rPr lang="en-US" altLang="zh-CN" sz="2000" dirty="0">
                <a:ea typeface="宋体" panose="02010600030101010101" pitchFamily="2" charset="-122"/>
              </a:rPr>
              <a:t> </a:t>
            </a:r>
            <a:r>
              <a:rPr lang="en-US" altLang="zh-CN" sz="2000" i="1" dirty="0">
                <a:ea typeface="宋体" panose="02010600030101010101" pitchFamily="2" charset="-122"/>
              </a:rPr>
              <a:t>flag</a:t>
            </a:r>
            <a:r>
              <a:rPr lang="en-US" altLang="zh-CN" sz="2000" dirty="0">
                <a:ea typeface="宋体" panose="02010600030101010101" pitchFamily="2" charset="-122"/>
              </a:rPr>
              <a:t>: </a:t>
            </a:r>
            <a:r>
              <a:rPr lang="en-US" altLang="zh-CN" sz="2000" b="1" dirty="0">
                <a:ea typeface="宋体" panose="02010600030101010101" pitchFamily="2" charset="-122"/>
              </a:rPr>
              <a:t>array</a:t>
            </a:r>
            <a:r>
              <a:rPr lang="en-US" altLang="zh-CN" sz="2000" dirty="0">
                <a:ea typeface="宋体" panose="02010600030101010101" pitchFamily="2" charset="-122"/>
              </a:rPr>
              <a:t> [0..1] </a:t>
            </a:r>
            <a:r>
              <a:rPr lang="en-US" altLang="zh-CN" sz="2000" b="1" dirty="0">
                <a:ea typeface="宋体" panose="02010600030101010101" pitchFamily="2" charset="-122"/>
              </a:rPr>
              <a:t>of</a:t>
            </a:r>
            <a:r>
              <a:rPr lang="en-US" altLang="zh-CN" sz="2000" dirty="0">
                <a:ea typeface="宋体" panose="02010600030101010101" pitchFamily="2" charset="-122"/>
              </a:rPr>
              <a:t> </a:t>
            </a:r>
            <a:r>
              <a:rPr lang="en-US" altLang="zh-CN" sz="2000" i="1" dirty="0" err="1">
                <a:ea typeface="宋体" panose="02010600030101010101" pitchFamily="2" charset="-122"/>
              </a:rPr>
              <a:t>boolean</a:t>
            </a:r>
            <a:r>
              <a:rPr lang="en-US" altLang="zh-CN" sz="2000" i="1" dirty="0">
                <a:ea typeface="宋体" panose="02010600030101010101" pitchFamily="2" charset="-122"/>
              </a:rPr>
              <a:t>;</a:t>
            </a:r>
            <a:br>
              <a:rPr lang="en-US" altLang="zh-CN" sz="2000" dirty="0">
                <a:ea typeface="宋体" panose="02010600030101010101" pitchFamily="2" charset="-122"/>
              </a:rPr>
            </a:br>
            <a:r>
              <a:rPr lang="en-US" altLang="zh-CN" sz="2000" dirty="0">
                <a:ea typeface="宋体" panose="02010600030101010101" pitchFamily="2" charset="-122"/>
              </a:rPr>
              <a:t>initially </a:t>
            </a:r>
            <a:r>
              <a:rPr lang="en-US" altLang="zh-CN" sz="2000" i="1" dirty="0">
                <a:ea typeface="宋体" panose="02010600030101010101" pitchFamily="2" charset="-122"/>
              </a:rPr>
              <a:t>flag</a:t>
            </a:r>
            <a:r>
              <a:rPr lang="en-US" altLang="zh-CN" sz="2000" dirty="0">
                <a:ea typeface="宋体" panose="02010600030101010101" pitchFamily="2" charset="-122"/>
              </a:rPr>
              <a:t> [0] = </a:t>
            </a:r>
            <a:r>
              <a:rPr lang="en-US" altLang="zh-CN" sz="2000" i="1" dirty="0">
                <a:ea typeface="宋体" panose="02010600030101010101" pitchFamily="2" charset="-122"/>
              </a:rPr>
              <a:t>flag</a:t>
            </a:r>
            <a:r>
              <a:rPr lang="en-US" altLang="zh-CN" sz="2000" dirty="0">
                <a:ea typeface="宋体" panose="02010600030101010101" pitchFamily="2" charset="-122"/>
              </a:rPr>
              <a:t> [1] = </a:t>
            </a:r>
            <a:r>
              <a:rPr lang="en-US" altLang="zh-CN" sz="2000" i="1" dirty="0">
                <a:ea typeface="宋体" panose="02010600030101010101" pitchFamily="2" charset="-122"/>
              </a:rPr>
              <a:t>false</a:t>
            </a:r>
            <a:r>
              <a:rPr lang="en-US" altLang="zh-CN" sz="2000" dirty="0">
                <a:ea typeface="宋体" panose="02010600030101010101" pitchFamily="2" charset="-122"/>
              </a:rPr>
              <a:t>.</a:t>
            </a:r>
          </a:p>
          <a:p>
            <a:pPr lvl="1">
              <a:tabLst>
                <a:tab pos="2403475" algn="l"/>
                <a:tab pos="2684463" algn="l"/>
                <a:tab pos="2974975" algn="l"/>
              </a:tabLst>
            </a:pPr>
            <a:r>
              <a:rPr lang="en-US" altLang="zh-CN" sz="2000" i="1" dirty="0">
                <a:ea typeface="宋体" panose="02010600030101010101" pitchFamily="2" charset="-122"/>
              </a:rPr>
              <a:t>flag</a:t>
            </a:r>
            <a:r>
              <a:rPr lang="en-US" altLang="zh-CN" sz="2000" dirty="0">
                <a:ea typeface="宋体" panose="02010600030101010101" pitchFamily="2" charset="-122"/>
              </a:rPr>
              <a:t> [</a:t>
            </a:r>
            <a:r>
              <a:rPr lang="en-US" altLang="zh-CN" sz="2000" dirty="0" err="1">
                <a:ea typeface="宋体" panose="02010600030101010101" pitchFamily="2" charset="-122"/>
              </a:rPr>
              <a:t>i</a:t>
            </a:r>
            <a:r>
              <a:rPr lang="en-US" altLang="zh-CN" sz="2000" dirty="0">
                <a:ea typeface="宋体" panose="02010600030101010101" pitchFamily="2" charset="-122"/>
              </a:rPr>
              <a:t>] = </a:t>
            </a:r>
            <a:r>
              <a:rPr lang="en-US" altLang="zh-CN" sz="2000" i="1" dirty="0">
                <a:ea typeface="宋体" panose="02010600030101010101" pitchFamily="2" charset="-122"/>
              </a:rPr>
              <a:t>true</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a:t>
            </a:r>
            <a:r>
              <a:rPr lang="en-US" altLang="zh-CN" sz="2000" i="1" dirty="0">
                <a:ea typeface="宋体" panose="02010600030101010101" pitchFamily="2" charset="-122"/>
                <a:sym typeface="Symbol" panose="05050102010706020507" pitchFamily="18" charset="2"/>
              </a:rPr>
              <a:t>P</a:t>
            </a:r>
            <a:r>
              <a:rPr lang="en-US" altLang="zh-CN" sz="2000" i="1" baseline="-25000" dirty="0">
                <a:ea typeface="宋体" panose="02010600030101010101" pitchFamily="2" charset="-122"/>
                <a:sym typeface="Symbol" panose="05050102010706020507" pitchFamily="18" charset="2"/>
              </a:rPr>
              <a:t>i</a:t>
            </a:r>
            <a:r>
              <a:rPr lang="en-US" altLang="zh-CN" sz="2000" dirty="0">
                <a:ea typeface="宋体" panose="02010600030101010101" pitchFamily="2" charset="-122"/>
                <a:sym typeface="Symbol" panose="05050102010706020507" pitchFamily="18" charset="2"/>
              </a:rPr>
              <a:t> ready to enter its </a:t>
            </a:r>
            <a:r>
              <a:rPr lang="en-US" altLang="zh-CN" sz="2000">
                <a:ea typeface="宋体" panose="02010600030101010101" pitchFamily="2" charset="-122"/>
                <a:sym typeface="Symbol" panose="05050102010706020507" pitchFamily="18" charset="2"/>
              </a:rPr>
              <a:t>critical section. i , j = 0, 1;  j = 1 - i</a:t>
            </a:r>
            <a:endParaRPr lang="en-US" altLang="zh-CN" sz="2000" dirty="0">
              <a:ea typeface="宋体" panose="02010600030101010101" pitchFamily="2" charset="-122"/>
              <a:sym typeface="Symbol" panose="05050102010706020507" pitchFamily="18" charset="2"/>
            </a:endParaRPr>
          </a:p>
          <a:p>
            <a:pPr>
              <a:tabLst>
                <a:tab pos="2403475" algn="l"/>
                <a:tab pos="2684463" algn="l"/>
                <a:tab pos="2974975" algn="l"/>
              </a:tabLst>
            </a:pPr>
            <a:r>
              <a:rPr lang="en-US" altLang="zh-CN" sz="2000" dirty="0">
                <a:ea typeface="宋体" panose="02010600030101010101" pitchFamily="2" charset="-122"/>
              </a:rPr>
              <a:t>Process </a:t>
            </a:r>
            <a:r>
              <a:rPr lang="en-US" altLang="zh-CN" sz="2000" i="1" dirty="0">
                <a:ea typeface="宋体" panose="02010600030101010101" pitchFamily="2" charset="-122"/>
              </a:rPr>
              <a:t>P</a:t>
            </a:r>
            <a:r>
              <a:rPr lang="en-US" altLang="zh-CN" sz="2000" i="1" baseline="-25000" dirty="0">
                <a:ea typeface="宋体" panose="02010600030101010101" pitchFamily="2" charset="-122"/>
              </a:rPr>
              <a:t>i						       </a:t>
            </a:r>
            <a:r>
              <a:rPr lang="en-US" altLang="zh-CN" sz="2000" dirty="0">
                <a:ea typeface="宋体" panose="02010600030101010101" pitchFamily="2" charset="-122"/>
              </a:rPr>
              <a:t>Process </a:t>
            </a:r>
            <a:r>
              <a:rPr lang="en-US" altLang="zh-CN" sz="2000" i="1" dirty="0" err="1">
                <a:ea typeface="宋体" panose="02010600030101010101" pitchFamily="2" charset="-122"/>
              </a:rPr>
              <a:t>P</a:t>
            </a:r>
            <a:r>
              <a:rPr lang="en-US" altLang="zh-CN" sz="2000" i="1" baseline="-25000" dirty="0" err="1">
                <a:ea typeface="宋体" panose="02010600030101010101" pitchFamily="2" charset="-122"/>
              </a:rPr>
              <a:t>j</a:t>
            </a:r>
            <a:endParaRPr lang="en-US" altLang="zh-CN" sz="2000" i="1" baseline="-25000" dirty="0">
              <a:ea typeface="宋体" panose="02010600030101010101" pitchFamily="2" charset="-122"/>
            </a:endParaRPr>
          </a:p>
          <a:p>
            <a:pPr marL="857250" lvl="2" indent="0">
              <a:buNone/>
              <a:tabLst>
                <a:tab pos="2403475" algn="l"/>
                <a:tab pos="2684463" algn="l"/>
                <a:tab pos="2974975" algn="l"/>
              </a:tabLst>
            </a:pPr>
            <a:r>
              <a:rPr lang="en-US" altLang="zh-CN" sz="2000" b="1" dirty="0">
                <a:ea typeface="宋体" panose="02010600030101010101" pitchFamily="2" charset="-122"/>
              </a:rPr>
              <a:t>repeat							repeat</a:t>
            </a:r>
            <a:endParaRPr lang="en-US" altLang="zh-CN" sz="2000" dirty="0">
              <a:ea typeface="宋体" panose="02010600030101010101" pitchFamily="2" charset="-122"/>
            </a:endParaRPr>
          </a:p>
          <a:p>
            <a:pPr>
              <a:buNone/>
              <a:tabLst>
                <a:tab pos="2403475" algn="l"/>
                <a:tab pos="2684463" algn="l"/>
                <a:tab pos="2974975" algn="l"/>
              </a:tabLst>
            </a:pPr>
            <a:r>
              <a:rPr lang="en-US" altLang="zh-CN" sz="2000" dirty="0">
                <a:ea typeface="宋体" panose="02010600030101010101" pitchFamily="2" charset="-122"/>
              </a:rPr>
              <a:t>               </a:t>
            </a:r>
            <a:r>
              <a:rPr lang="en-US" altLang="zh-CN" sz="2000" i="1" dirty="0">
                <a:ea typeface="宋体" panose="02010600030101010101" pitchFamily="2" charset="-122"/>
              </a:rPr>
              <a:t>flag</a:t>
            </a:r>
            <a:r>
              <a:rPr lang="en-US" altLang="zh-CN" sz="2000" dirty="0">
                <a:ea typeface="宋体" panose="02010600030101010101" pitchFamily="2" charset="-122"/>
              </a:rPr>
              <a:t>[</a:t>
            </a:r>
            <a:r>
              <a:rPr lang="en-US" altLang="zh-CN" sz="2000" dirty="0" err="1">
                <a:ea typeface="宋体" panose="02010600030101010101" pitchFamily="2" charset="-122"/>
              </a:rPr>
              <a:t>i</a:t>
            </a:r>
            <a:r>
              <a:rPr lang="en-US" altLang="zh-CN" sz="2000" dirty="0">
                <a:ea typeface="宋体" panose="02010600030101010101" pitchFamily="2" charset="-122"/>
              </a:rPr>
              <a:t>] := </a:t>
            </a:r>
            <a:r>
              <a:rPr lang="en-US" altLang="zh-CN" sz="2000" i="1" dirty="0">
                <a:ea typeface="宋体" panose="02010600030101010101" pitchFamily="2" charset="-122"/>
              </a:rPr>
              <a:t>true;					   flag</a:t>
            </a:r>
            <a:r>
              <a:rPr lang="en-US" altLang="zh-CN" sz="2000" dirty="0">
                <a:ea typeface="宋体" panose="02010600030101010101" pitchFamily="2" charset="-122"/>
              </a:rPr>
              <a:t>[j] := </a:t>
            </a:r>
            <a:r>
              <a:rPr lang="en-US" altLang="zh-CN" sz="2000" i="1" dirty="0">
                <a:ea typeface="宋体" panose="02010600030101010101" pitchFamily="2" charset="-122"/>
              </a:rPr>
              <a:t>true;</a:t>
            </a:r>
            <a:br>
              <a:rPr lang="en-US" altLang="zh-CN" sz="2000" dirty="0">
                <a:ea typeface="宋体" panose="02010600030101010101" pitchFamily="2" charset="-122"/>
              </a:rPr>
            </a:br>
            <a:r>
              <a:rPr lang="en-US" altLang="zh-CN" sz="2000" dirty="0">
                <a:ea typeface="宋体" panose="02010600030101010101" pitchFamily="2" charset="-122"/>
              </a:rPr>
              <a:t>           </a:t>
            </a:r>
            <a:r>
              <a:rPr lang="en-US" altLang="zh-CN" sz="2000" b="1" dirty="0">
                <a:ea typeface="宋体" panose="02010600030101010101" pitchFamily="2" charset="-122"/>
              </a:rPr>
              <a:t>while</a:t>
            </a:r>
            <a:r>
              <a:rPr lang="en-US" altLang="zh-CN" sz="2000" dirty="0">
                <a:ea typeface="宋体" panose="02010600030101010101" pitchFamily="2" charset="-122"/>
              </a:rPr>
              <a:t> </a:t>
            </a:r>
            <a:r>
              <a:rPr lang="en-US" altLang="zh-CN" sz="2000" i="1" dirty="0">
                <a:ea typeface="宋体" panose="02010600030101010101" pitchFamily="2" charset="-122"/>
              </a:rPr>
              <a:t>flag</a:t>
            </a:r>
            <a:r>
              <a:rPr lang="en-US" altLang="zh-CN" sz="2000" dirty="0">
                <a:ea typeface="宋体" panose="02010600030101010101" pitchFamily="2" charset="-122"/>
              </a:rPr>
              <a:t>[j] </a:t>
            </a:r>
            <a:r>
              <a:rPr lang="en-US" altLang="zh-CN" sz="2000" b="1" dirty="0">
                <a:ea typeface="宋体" panose="02010600030101010101" pitchFamily="2" charset="-122"/>
              </a:rPr>
              <a:t>do</a:t>
            </a:r>
            <a:r>
              <a:rPr lang="en-US" altLang="zh-CN" sz="2000" dirty="0">
                <a:ea typeface="宋体" panose="02010600030101010101" pitchFamily="2" charset="-122"/>
              </a:rPr>
              <a:t> </a:t>
            </a:r>
            <a:r>
              <a:rPr lang="en-US" altLang="zh-CN" sz="2000" i="1" dirty="0">
                <a:ea typeface="宋体" panose="02010600030101010101" pitchFamily="2" charset="-122"/>
              </a:rPr>
              <a:t>no-op;			   </a:t>
            </a:r>
            <a:r>
              <a:rPr lang="en-US" altLang="zh-CN" sz="2000" b="1" dirty="0">
                <a:ea typeface="宋体" panose="02010600030101010101" pitchFamily="2" charset="-122"/>
              </a:rPr>
              <a:t>while</a:t>
            </a:r>
            <a:r>
              <a:rPr lang="en-US" altLang="zh-CN" sz="2000" dirty="0">
                <a:ea typeface="宋体" panose="02010600030101010101" pitchFamily="2" charset="-122"/>
              </a:rPr>
              <a:t> </a:t>
            </a:r>
            <a:r>
              <a:rPr lang="en-US" altLang="zh-CN" sz="2000" i="1" dirty="0">
                <a:ea typeface="宋体" panose="02010600030101010101" pitchFamily="2" charset="-122"/>
              </a:rPr>
              <a:t>flag</a:t>
            </a:r>
            <a:r>
              <a:rPr lang="en-US" altLang="zh-CN" sz="2000" dirty="0">
                <a:ea typeface="宋体" panose="02010600030101010101" pitchFamily="2" charset="-122"/>
              </a:rPr>
              <a:t>[</a:t>
            </a:r>
            <a:r>
              <a:rPr lang="en-US" altLang="zh-CN" sz="2000" dirty="0" err="1">
                <a:ea typeface="宋体" panose="02010600030101010101" pitchFamily="2" charset="-122"/>
              </a:rPr>
              <a:t>i</a:t>
            </a:r>
            <a:r>
              <a:rPr lang="en-US" altLang="zh-CN" sz="2000" dirty="0">
                <a:ea typeface="宋体" panose="02010600030101010101" pitchFamily="2" charset="-122"/>
              </a:rPr>
              <a:t>] </a:t>
            </a:r>
            <a:r>
              <a:rPr lang="en-US" altLang="zh-CN" sz="2000" b="1" dirty="0">
                <a:ea typeface="宋体" panose="02010600030101010101" pitchFamily="2" charset="-122"/>
              </a:rPr>
              <a:t>do</a:t>
            </a:r>
            <a:r>
              <a:rPr lang="en-US" altLang="zh-CN" sz="2000" dirty="0">
                <a:ea typeface="宋体" panose="02010600030101010101" pitchFamily="2" charset="-122"/>
              </a:rPr>
              <a:t> </a:t>
            </a:r>
            <a:r>
              <a:rPr lang="en-US" altLang="zh-CN" sz="2000" i="1" dirty="0">
                <a:ea typeface="宋体" panose="02010600030101010101" pitchFamily="2" charset="-122"/>
              </a:rPr>
              <a:t>no-op;</a:t>
            </a:r>
          </a:p>
          <a:p>
            <a:pPr>
              <a:buNone/>
              <a:tabLst>
                <a:tab pos="2403475" algn="l"/>
                <a:tab pos="2684463" algn="l"/>
                <a:tab pos="2974975" algn="l"/>
              </a:tabLst>
            </a:pPr>
            <a:r>
              <a:rPr lang="en-US" altLang="zh-CN" sz="2000" dirty="0">
                <a:ea typeface="宋体" panose="02010600030101010101" pitchFamily="2" charset="-122"/>
              </a:rPr>
              <a:t>                     critical section				        critical section</a:t>
            </a:r>
          </a:p>
          <a:p>
            <a:pPr>
              <a:buNone/>
              <a:tabLst>
                <a:tab pos="2403475" algn="l"/>
                <a:tab pos="2684463" algn="l"/>
                <a:tab pos="2974975" algn="l"/>
              </a:tabLst>
            </a:pPr>
            <a:r>
              <a:rPr lang="en-US" altLang="zh-CN" sz="2000" dirty="0">
                <a:ea typeface="宋体" panose="02010600030101010101" pitchFamily="2" charset="-122"/>
              </a:rPr>
              <a:t>                </a:t>
            </a:r>
            <a:r>
              <a:rPr lang="en-US" altLang="zh-CN" sz="2000" i="1" dirty="0">
                <a:ea typeface="宋体" panose="02010600030101010101" pitchFamily="2" charset="-122"/>
              </a:rPr>
              <a:t>flag</a:t>
            </a:r>
            <a:r>
              <a:rPr lang="en-US" altLang="zh-CN" sz="2000" dirty="0">
                <a:ea typeface="宋体" panose="02010600030101010101" pitchFamily="2" charset="-122"/>
              </a:rPr>
              <a:t> [</a:t>
            </a:r>
            <a:r>
              <a:rPr lang="en-US" altLang="zh-CN" sz="2000" dirty="0" err="1">
                <a:ea typeface="宋体" panose="02010600030101010101" pitchFamily="2" charset="-122"/>
              </a:rPr>
              <a:t>i</a:t>
            </a:r>
            <a:r>
              <a:rPr lang="en-US" altLang="zh-CN" sz="2000" dirty="0">
                <a:ea typeface="宋体" panose="02010600030101010101" pitchFamily="2" charset="-122"/>
              </a:rPr>
              <a:t>] := </a:t>
            </a:r>
            <a:r>
              <a:rPr lang="en-US" altLang="zh-CN" sz="2000" i="1" dirty="0">
                <a:ea typeface="宋体" panose="02010600030101010101" pitchFamily="2" charset="-122"/>
              </a:rPr>
              <a:t>false;				   flag</a:t>
            </a:r>
            <a:r>
              <a:rPr lang="en-US" altLang="zh-CN" sz="2000" dirty="0">
                <a:ea typeface="宋体" panose="02010600030101010101" pitchFamily="2" charset="-122"/>
              </a:rPr>
              <a:t> [j] := </a:t>
            </a:r>
            <a:r>
              <a:rPr lang="en-US" altLang="zh-CN" sz="2000" i="1" dirty="0">
                <a:ea typeface="宋体" panose="02010600030101010101" pitchFamily="2" charset="-122"/>
              </a:rPr>
              <a:t>false;</a:t>
            </a:r>
          </a:p>
          <a:p>
            <a:pPr>
              <a:buNone/>
              <a:tabLst>
                <a:tab pos="2403475" algn="l"/>
                <a:tab pos="2684463" algn="l"/>
                <a:tab pos="2974975" algn="l"/>
              </a:tabLst>
            </a:pPr>
            <a:r>
              <a:rPr lang="en-US" altLang="zh-CN" sz="2000" dirty="0">
                <a:ea typeface="宋体" panose="02010600030101010101" pitchFamily="2" charset="-122"/>
              </a:rPr>
              <a:t>                     remainder section			        remainder section</a:t>
            </a:r>
          </a:p>
          <a:p>
            <a:pPr>
              <a:buNone/>
              <a:tabLst>
                <a:tab pos="2403475" algn="l"/>
                <a:tab pos="2684463" algn="l"/>
                <a:tab pos="2974975" algn="l"/>
              </a:tabLst>
            </a:pPr>
            <a:r>
              <a:rPr lang="en-US" altLang="zh-CN" sz="2000" b="1" dirty="0">
                <a:ea typeface="宋体" panose="02010600030101010101" pitchFamily="2" charset="-122"/>
              </a:rPr>
              <a:t>             until</a:t>
            </a:r>
            <a:r>
              <a:rPr lang="en-US" altLang="zh-CN" sz="2000" dirty="0">
                <a:ea typeface="宋体" panose="02010600030101010101" pitchFamily="2" charset="-122"/>
              </a:rPr>
              <a:t> </a:t>
            </a:r>
            <a:r>
              <a:rPr lang="en-US" altLang="zh-CN" sz="2000" i="1" dirty="0">
                <a:ea typeface="宋体" panose="02010600030101010101" pitchFamily="2" charset="-122"/>
              </a:rPr>
              <a:t>false;							</a:t>
            </a:r>
            <a:r>
              <a:rPr lang="en-US" altLang="zh-CN" sz="2000" b="1" dirty="0">
                <a:ea typeface="宋体" panose="02010600030101010101" pitchFamily="2" charset="-122"/>
              </a:rPr>
              <a:t>until</a:t>
            </a:r>
            <a:r>
              <a:rPr lang="en-US" altLang="zh-CN" sz="2000" dirty="0">
                <a:ea typeface="宋体" panose="02010600030101010101" pitchFamily="2" charset="-122"/>
              </a:rPr>
              <a:t> </a:t>
            </a:r>
            <a:r>
              <a:rPr lang="en-US" altLang="zh-CN" sz="2000" i="1" dirty="0">
                <a:ea typeface="宋体" panose="02010600030101010101" pitchFamily="2" charset="-122"/>
              </a:rPr>
              <a:t>false;</a:t>
            </a:r>
          </a:p>
          <a:p>
            <a:pPr>
              <a:buNone/>
              <a:tabLst>
                <a:tab pos="2403475" algn="l"/>
                <a:tab pos="2684463" algn="l"/>
                <a:tab pos="2974975" algn="l"/>
              </a:tabLst>
            </a:pPr>
            <a:endParaRPr lang="en-US" altLang="zh-CN" sz="2000" i="1" dirty="0">
              <a:ea typeface="宋体" panose="02010600030101010101" pitchFamily="2" charset="-122"/>
            </a:endParaRPr>
          </a:p>
          <a:p>
            <a:pPr>
              <a:tabLst>
                <a:tab pos="2403475" algn="l"/>
                <a:tab pos="2684463" algn="l"/>
                <a:tab pos="2974975" algn="l"/>
              </a:tabLst>
            </a:pPr>
            <a:r>
              <a:rPr lang="en-US" altLang="zh-CN" sz="2000" dirty="0">
                <a:ea typeface="宋体" panose="02010600030101010101" pitchFamily="2" charset="-122"/>
              </a:rPr>
              <a:t>Satisfies mutual exclusion, </a:t>
            </a:r>
            <a:r>
              <a:rPr lang="en-US" altLang="zh-CN" sz="2000" b="1" dirty="0">
                <a:solidFill>
                  <a:srgbClr val="0066CC"/>
                </a:solidFill>
                <a:ea typeface="宋体" panose="02010600030101010101" pitchFamily="2" charset="-122"/>
              </a:rPr>
              <a:t>but not progress requirement</a:t>
            </a:r>
            <a:r>
              <a:rPr lang="en-US" altLang="zh-CN" sz="2000" dirty="0">
                <a:ea typeface="宋体" panose="02010600030101010101" pitchFamily="2" charset="-122"/>
              </a:rPr>
              <a:t>.</a:t>
            </a:r>
          </a:p>
        </p:txBody>
      </p:sp>
      <p:sp>
        <p:nvSpPr>
          <p:cNvPr id="51204" name="Rectangle 4">
            <a:extLst>
              <a:ext uri="{FF2B5EF4-FFF2-40B4-BE49-F238E27FC236}">
                <a16:creationId xmlns:a16="http://schemas.microsoft.com/office/drawing/2014/main" id="{A7C19456-140C-4B43-A647-BAE44C407B6A}"/>
              </a:ext>
            </a:extLst>
          </p:cNvPr>
          <p:cNvSpPr>
            <a:spLocks noChangeArrowheads="1"/>
          </p:cNvSpPr>
          <p:nvPr/>
        </p:nvSpPr>
        <p:spPr bwMode="auto">
          <a:xfrm>
            <a:off x="1792604" y="3409950"/>
            <a:ext cx="2943225"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5" name="Rectangle 5">
            <a:extLst>
              <a:ext uri="{FF2B5EF4-FFF2-40B4-BE49-F238E27FC236}">
                <a16:creationId xmlns:a16="http://schemas.microsoft.com/office/drawing/2014/main" id="{DB0833FE-8FD5-4C3E-9576-9A6A46D5074D}"/>
              </a:ext>
            </a:extLst>
          </p:cNvPr>
          <p:cNvSpPr>
            <a:spLocks noChangeArrowheads="1"/>
          </p:cNvSpPr>
          <p:nvPr/>
        </p:nvSpPr>
        <p:spPr bwMode="auto">
          <a:xfrm>
            <a:off x="1792603" y="4533900"/>
            <a:ext cx="2000251"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连接符 7">
            <a:extLst>
              <a:ext uri="{FF2B5EF4-FFF2-40B4-BE49-F238E27FC236}">
                <a16:creationId xmlns:a16="http://schemas.microsoft.com/office/drawing/2014/main" id="{491B0592-CA12-4CE3-B8A0-7742F482B9CA}"/>
              </a:ext>
            </a:extLst>
          </p:cNvPr>
          <p:cNvCxnSpPr>
            <a:cxnSpLocks/>
          </p:cNvCxnSpPr>
          <p:nvPr/>
        </p:nvCxnSpPr>
        <p:spPr bwMode="auto">
          <a:xfrm>
            <a:off x="6096000" y="2663602"/>
            <a:ext cx="0" cy="3028538"/>
          </a:xfrm>
          <a:prstGeom prst="line">
            <a:avLst/>
          </a:prstGeom>
          <a:ln w="635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4">
            <a:extLst>
              <a:ext uri="{FF2B5EF4-FFF2-40B4-BE49-F238E27FC236}">
                <a16:creationId xmlns:a16="http://schemas.microsoft.com/office/drawing/2014/main" id="{6F8739C1-76F2-4801-B088-8B31BD76925D}"/>
              </a:ext>
            </a:extLst>
          </p:cNvPr>
          <p:cNvSpPr>
            <a:spLocks noChangeArrowheads="1"/>
          </p:cNvSpPr>
          <p:nvPr/>
        </p:nvSpPr>
        <p:spPr bwMode="auto">
          <a:xfrm>
            <a:off x="7279004" y="3409950"/>
            <a:ext cx="2943225"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5">
            <a:extLst>
              <a:ext uri="{FF2B5EF4-FFF2-40B4-BE49-F238E27FC236}">
                <a16:creationId xmlns:a16="http://schemas.microsoft.com/office/drawing/2014/main" id="{750B0327-229C-49CB-AC38-E79717D964EB}"/>
              </a:ext>
            </a:extLst>
          </p:cNvPr>
          <p:cNvSpPr>
            <a:spLocks noChangeArrowheads="1"/>
          </p:cNvSpPr>
          <p:nvPr/>
        </p:nvSpPr>
        <p:spPr bwMode="auto">
          <a:xfrm>
            <a:off x="7279003" y="4533900"/>
            <a:ext cx="2000251"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2139820" y="223644"/>
            <a:ext cx="8070980" cy="576262"/>
          </a:xfrm>
        </p:spPr>
        <p:txBody>
          <a:bodyPr/>
          <a:lstStyle/>
          <a:p>
            <a:pPr eaLnBrk="1" hangingPunct="1"/>
            <a:r>
              <a:rPr lang="en-US" altLang="en-US"/>
              <a:t>6.3 Peterson</a:t>
            </a:r>
            <a:r>
              <a:rPr lang="en-US" altLang="en-US">
                <a:latin typeface="Arial" panose="020B0604020202020204" pitchFamily="34" charset="0"/>
                <a:cs typeface="Arial" panose="020B0604020202020204" pitchFamily="34" charset="0"/>
              </a:rPr>
              <a:t>’</a:t>
            </a:r>
            <a:r>
              <a:rPr lang="en-US" altLang="ja-JP"/>
              <a:t>s </a:t>
            </a:r>
            <a:r>
              <a:rPr lang="en-US" altLang="ja-JP" dirty="0"/>
              <a:t>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1762125" y="1016031"/>
            <a:ext cx="9267825" cy="5394294"/>
          </a:xfrm>
        </p:spPr>
        <p:txBody>
          <a:bodyPr/>
          <a:lstStyle/>
          <a:p>
            <a:pPr>
              <a:lnSpc>
                <a:spcPct val="90000"/>
              </a:lnSpc>
              <a:tabLst>
                <a:tab pos="739775" algn="l"/>
                <a:tab pos="1020763" algn="l"/>
                <a:tab pos="1257300" algn="l"/>
              </a:tabLst>
            </a:pPr>
            <a:r>
              <a:rPr lang="en-US" altLang="en-US" sz="2400" dirty="0"/>
              <a:t>Two process solution</a:t>
            </a:r>
            <a:endParaRPr lang="en-US" altLang="en-US" sz="1000" dirty="0"/>
          </a:p>
          <a:p>
            <a:pPr>
              <a:lnSpc>
                <a:spcPct val="90000"/>
              </a:lnSpc>
              <a:tabLst>
                <a:tab pos="739775" algn="l"/>
                <a:tab pos="1020763" algn="l"/>
                <a:tab pos="1257300" algn="l"/>
              </a:tabLst>
            </a:pPr>
            <a:r>
              <a:rPr lang="en-US" altLang="en-US" sz="2400" dirty="0"/>
              <a:t>Assume that the </a:t>
            </a:r>
            <a:r>
              <a:rPr lang="en-US" altLang="en-US" sz="2800" b="1" dirty="0">
                <a:latin typeface="Courier New" panose="02070309020205020404" pitchFamily="49" charset="0"/>
              </a:rPr>
              <a:t>load</a:t>
            </a:r>
            <a:r>
              <a:rPr lang="en-US" altLang="en-US" sz="2400" dirty="0">
                <a:latin typeface="Courier New" panose="02070309020205020404" pitchFamily="49" charset="0"/>
              </a:rPr>
              <a:t> </a:t>
            </a:r>
            <a:r>
              <a:rPr lang="en-US" altLang="en-US" sz="2400" dirty="0"/>
              <a:t>and </a:t>
            </a:r>
            <a:r>
              <a:rPr lang="en-US" altLang="en-US" sz="2800" b="1" dirty="0">
                <a:latin typeface="Courier New" panose="02070309020205020404" pitchFamily="49" charset="0"/>
              </a:rPr>
              <a:t>store</a:t>
            </a:r>
            <a:r>
              <a:rPr lang="en-US" altLang="en-US" sz="2400" dirty="0"/>
              <a:t> machine-language instructions are atomic; that is, cannot be interrupted</a:t>
            </a:r>
            <a:endParaRPr lang="en-US" altLang="en-US" sz="1000" dirty="0"/>
          </a:p>
          <a:p>
            <a:pPr>
              <a:lnSpc>
                <a:spcPct val="90000"/>
              </a:lnSpc>
              <a:tabLst>
                <a:tab pos="739775" algn="l"/>
                <a:tab pos="1020763" algn="l"/>
                <a:tab pos="1257300" algn="l"/>
              </a:tabLst>
            </a:pPr>
            <a:r>
              <a:rPr lang="en-US" altLang="en-US" sz="2400" dirty="0">
                <a:solidFill>
                  <a:srgbClr val="000000"/>
                </a:solidFill>
              </a:rPr>
              <a:t>The two processes share two variables:</a:t>
            </a:r>
          </a:p>
          <a:p>
            <a:pPr lvl="1">
              <a:lnSpc>
                <a:spcPct val="90000"/>
              </a:lnSpc>
              <a:tabLst>
                <a:tab pos="739775" algn="l"/>
                <a:tab pos="1020763" algn="l"/>
                <a:tab pos="1257300" algn="l"/>
              </a:tabLst>
            </a:pPr>
            <a:r>
              <a:rPr lang="en-US" altLang="en-US" sz="2400" b="1" dirty="0" err="1">
                <a:latin typeface="Courier New" panose="02070309020205020404" pitchFamily="49" charset="0"/>
              </a:rPr>
              <a:t>int</a:t>
            </a:r>
            <a:r>
              <a:rPr lang="en-US" altLang="en-US" sz="2400" b="1" dirty="0">
                <a:latin typeface="Courier New" panose="02070309020205020404" pitchFamily="49" charset="0"/>
              </a:rPr>
              <a:t> turn; </a:t>
            </a:r>
          </a:p>
          <a:p>
            <a:pPr lvl="1">
              <a:lnSpc>
                <a:spcPct val="90000"/>
              </a:lnSpc>
              <a:tabLst>
                <a:tab pos="739775" algn="l"/>
                <a:tab pos="1020763" algn="l"/>
                <a:tab pos="1257300" algn="l"/>
              </a:tabLst>
            </a:pPr>
            <a:r>
              <a:rPr lang="en-US" altLang="en-US" sz="2400" b="1" dirty="0" err="1">
                <a:latin typeface="Courier New" panose="02070309020205020404" pitchFamily="49" charset="0"/>
              </a:rPr>
              <a:t>boolean</a:t>
            </a:r>
            <a:r>
              <a:rPr lang="en-US" altLang="en-US" sz="2400" b="1" dirty="0">
                <a:latin typeface="Courier New" panose="02070309020205020404" pitchFamily="49" charset="0"/>
              </a:rPr>
              <a:t> flag[2]</a:t>
            </a:r>
          </a:p>
          <a:p>
            <a:pPr lvl="1">
              <a:lnSpc>
                <a:spcPct val="90000"/>
              </a:lnSpc>
              <a:tabLst>
                <a:tab pos="739775" algn="l"/>
                <a:tab pos="1020763" algn="l"/>
                <a:tab pos="1257300" algn="l"/>
              </a:tabLst>
            </a:pPr>
            <a:endParaRPr lang="en-US" altLang="en-US" sz="1000" b="1" dirty="0">
              <a:solidFill>
                <a:srgbClr val="000000"/>
              </a:solidFill>
            </a:endParaRPr>
          </a:p>
          <a:p>
            <a:pPr>
              <a:lnSpc>
                <a:spcPct val="90000"/>
              </a:lnSpc>
              <a:tabLst>
                <a:tab pos="739775" algn="l"/>
                <a:tab pos="1020763" algn="l"/>
                <a:tab pos="1257300" algn="l"/>
              </a:tabLst>
            </a:pPr>
            <a:r>
              <a:rPr lang="en-US" altLang="en-US" sz="2400" dirty="0">
                <a:solidFill>
                  <a:srgbClr val="000000"/>
                </a:solidFill>
              </a:rPr>
              <a:t>The variable </a:t>
            </a:r>
            <a:r>
              <a:rPr lang="en-US" altLang="en-US" sz="2800" b="1" dirty="0">
                <a:latin typeface="Courier New" panose="02070309020205020404" pitchFamily="49" charset="0"/>
              </a:rPr>
              <a:t>turn</a:t>
            </a:r>
            <a:r>
              <a:rPr lang="en-US" altLang="en-US" sz="2400" dirty="0">
                <a:solidFill>
                  <a:srgbClr val="000000"/>
                </a:solidFill>
              </a:rPr>
              <a:t> indicates whose turn it is to enter the critical section</a:t>
            </a:r>
            <a:endParaRPr lang="en-US" altLang="en-US" sz="1000" dirty="0">
              <a:solidFill>
                <a:srgbClr val="000000"/>
              </a:solidFill>
            </a:endParaRPr>
          </a:p>
          <a:p>
            <a:pPr>
              <a:lnSpc>
                <a:spcPct val="90000"/>
              </a:lnSpc>
              <a:tabLst>
                <a:tab pos="739775" algn="l"/>
                <a:tab pos="1020763" algn="l"/>
                <a:tab pos="1257300" algn="l"/>
              </a:tabLst>
            </a:pPr>
            <a:r>
              <a:rPr lang="en-US" altLang="en-US" sz="2400" dirty="0">
                <a:solidFill>
                  <a:srgbClr val="000000"/>
                </a:solidFill>
              </a:rPr>
              <a:t>The </a:t>
            </a:r>
            <a:r>
              <a:rPr lang="en-US" altLang="en-US" sz="2400" b="1" dirty="0">
                <a:latin typeface="Courier New" panose="02070309020205020404" pitchFamily="49" charset="0"/>
              </a:rPr>
              <a:t>flag </a:t>
            </a:r>
            <a:r>
              <a:rPr lang="en-US" altLang="en-US" sz="2400"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sz="2400" b="1" dirty="0">
                <a:latin typeface="Courier New" panose="02070309020205020404" pitchFamily="49" charset="0"/>
              </a:rPr>
              <a:t>flag[</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a:t>
            </a:r>
            <a:r>
              <a:rPr lang="en-US" altLang="en-US" sz="2400" b="1" i="1" dirty="0">
                <a:latin typeface="Courier New" panose="02070309020205020404" pitchFamily="49" charset="0"/>
              </a:rPr>
              <a:t>true</a:t>
            </a:r>
            <a:r>
              <a:rPr lang="en-US" altLang="en-US" sz="2400" dirty="0">
                <a:solidFill>
                  <a:srgbClr val="000000"/>
                </a:solidFill>
              </a:rPr>
              <a:t>  implies that process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1981200" y="150725"/>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3228975" y="1154259"/>
            <a:ext cx="77343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400" b="1" dirty="0">
                <a:solidFill>
                  <a:srgbClr val="000000"/>
                </a:solidFill>
                <a:latin typeface="Courier New" panose="02070309020205020404" pitchFamily="49" charset="0"/>
              </a:rPr>
              <a:t>while (true) {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flag[</a:t>
            </a:r>
            <a:r>
              <a:rPr lang="en-US" altLang="en-US" sz="2400" b="1" dirty="0" err="1">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 true; </a:t>
            </a:r>
          </a:p>
          <a:p>
            <a:pPr>
              <a:buFont typeface="Monotype Sorts" pitchFamily="-84" charset="2"/>
              <a:buNone/>
            </a:pPr>
            <a:r>
              <a:rPr lang="en-US" altLang="en-US" sz="2400" b="1" dirty="0">
                <a:solidFill>
                  <a:srgbClr val="000000"/>
                </a:solidFill>
                <a:latin typeface="Courier New" panose="02070309020205020404" pitchFamily="49" charset="0"/>
              </a:rPr>
              <a:t>	turn = j; </a:t>
            </a:r>
          </a:p>
          <a:p>
            <a:pPr>
              <a:buFont typeface="Monotype Sorts" pitchFamily="-84" charset="2"/>
              <a:buNone/>
            </a:pPr>
            <a:r>
              <a:rPr lang="en-US" altLang="en-US" sz="2400" b="1" dirty="0">
                <a:solidFill>
                  <a:srgbClr val="000000"/>
                </a:solidFill>
                <a:latin typeface="Courier New" panose="02070309020205020404" pitchFamily="49" charset="0"/>
              </a:rPr>
              <a:t>	while (flag[j] &amp;&amp; </a:t>
            </a:r>
            <a:r>
              <a:rPr lang="en-US" altLang="en-US" sz="2400" b="1">
                <a:solidFill>
                  <a:srgbClr val="000000"/>
                </a:solidFill>
                <a:latin typeface="Courier New" panose="02070309020205020404" pitchFamily="49" charset="0"/>
              </a:rPr>
              <a:t>turn == </a:t>
            </a:r>
            <a:r>
              <a:rPr lang="en-US" altLang="en-US" sz="2400" b="1" dirty="0">
                <a:solidFill>
                  <a:srgbClr val="000000"/>
                </a:solidFill>
                <a:latin typeface="Courier New" panose="02070309020205020404" pitchFamily="49" charset="0"/>
              </a:rPr>
              <a:t>j)</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 critical section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flag[</a:t>
            </a:r>
            <a:r>
              <a:rPr lang="en-US" altLang="en-US" sz="2400" b="1" dirty="0" err="1">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 false;</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 remainder section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4105275" y="1911928"/>
            <a:ext cx="5289737" cy="151707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4105275" y="4376300"/>
            <a:ext cx="3248025"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
        <p:nvSpPr>
          <p:cNvPr id="4" name="文本框 3">
            <a:extLst>
              <a:ext uri="{FF2B5EF4-FFF2-40B4-BE49-F238E27FC236}">
                <a16:creationId xmlns:a16="http://schemas.microsoft.com/office/drawing/2014/main" id="{C7D550B6-48ED-4D27-8A85-C965107CA582}"/>
              </a:ext>
            </a:extLst>
          </p:cNvPr>
          <p:cNvSpPr txBox="1"/>
          <p:nvPr/>
        </p:nvSpPr>
        <p:spPr>
          <a:xfrm>
            <a:off x="8791573" y="1163762"/>
            <a:ext cx="2895601" cy="461665"/>
          </a:xfrm>
          <a:prstGeom prst="rect">
            <a:avLst/>
          </a:prstGeom>
          <a:noFill/>
        </p:spPr>
        <p:txBody>
          <a:bodyPr wrap="square" rtlCol="0">
            <a:spAutoFit/>
          </a:bodyPr>
          <a:lstStyle/>
          <a:p>
            <a:r>
              <a:rPr lang="en-US" altLang="zh-CN" sz="2400" b="1" i="1" dirty="0">
                <a:solidFill>
                  <a:srgbClr val="993300"/>
                </a:solidFill>
                <a:effectLst>
                  <a:outerShdw blurRad="38100" dist="38100" dir="2700000" algn="tl">
                    <a:srgbClr val="000000">
                      <a:alpha val="43137"/>
                    </a:srgbClr>
                  </a:outerShdw>
                </a:effectLst>
              </a:rPr>
              <a:t>Must in order!</a:t>
            </a:r>
            <a:endParaRPr lang="zh-CN" altLang="en-US" sz="2400" b="1" i="1" dirty="0">
              <a:solidFill>
                <a:srgbClr val="993300"/>
              </a:solidFill>
              <a:effectLst>
                <a:outerShdw blurRad="38100" dist="38100" dir="2700000" algn="tl">
                  <a:srgbClr val="000000">
                    <a:alpha val="43137"/>
                  </a:srgbClr>
                </a:outerShdw>
              </a:effectLst>
            </a:endParaRPr>
          </a:p>
        </p:txBody>
      </p:sp>
      <p:cxnSp>
        <p:nvCxnSpPr>
          <p:cNvPr id="6" name="直接箭头连接符 5">
            <a:extLst>
              <a:ext uri="{FF2B5EF4-FFF2-40B4-BE49-F238E27FC236}">
                <a16:creationId xmlns:a16="http://schemas.microsoft.com/office/drawing/2014/main" id="{D0313FEC-E8A4-4BFF-BE80-A5C5C616CE44}"/>
              </a:ext>
            </a:extLst>
          </p:cNvPr>
          <p:cNvCxnSpPr>
            <a:cxnSpLocks/>
          </p:cNvCxnSpPr>
          <p:nvPr/>
        </p:nvCxnSpPr>
        <p:spPr bwMode="auto">
          <a:xfrm flipH="1">
            <a:off x="7038975" y="1625427"/>
            <a:ext cx="2781300" cy="489123"/>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cxnSp>
        <p:nvCxnSpPr>
          <p:cNvPr id="8" name="直接箭头连接符 7">
            <a:extLst>
              <a:ext uri="{FF2B5EF4-FFF2-40B4-BE49-F238E27FC236}">
                <a16:creationId xmlns:a16="http://schemas.microsoft.com/office/drawing/2014/main" id="{95EA22BD-FC43-4F5B-A4E5-68DC31A9B3EB}"/>
              </a:ext>
            </a:extLst>
          </p:cNvPr>
          <p:cNvCxnSpPr>
            <a:cxnSpLocks/>
            <a:stCxn id="4" idx="2"/>
          </p:cNvCxnSpPr>
          <p:nvPr/>
        </p:nvCxnSpPr>
        <p:spPr bwMode="auto">
          <a:xfrm flipH="1">
            <a:off x="5895974" y="1625427"/>
            <a:ext cx="4343400" cy="908223"/>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1931689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1981200" y="150725"/>
            <a:ext cx="8229600" cy="576262"/>
          </a:xfrm>
        </p:spPr>
        <p:txBody>
          <a:bodyPr/>
          <a:lstStyle/>
          <a:p>
            <a:r>
              <a:rPr lang="en-US" altLang="en-US"/>
              <a:t>Peterson</a:t>
            </a:r>
            <a:r>
              <a:rPr lang="en-US" altLang="en-US">
                <a:latin typeface="Arial" panose="020B0604020202020204" pitchFamily="34" charset="0"/>
                <a:cs typeface="Arial" panose="020B0604020202020204" pitchFamily="34" charset="0"/>
              </a:rPr>
              <a:t>’</a:t>
            </a:r>
            <a:r>
              <a:rPr lang="en-US" altLang="en-US"/>
              <a:t>s Solution </a:t>
            </a:r>
            <a:r>
              <a:rPr lang="en-US" altLang="en-US" i="1"/>
              <a:t>P</a:t>
            </a:r>
            <a:r>
              <a:rPr lang="en-US" altLang="en-US" i="1" baseline="-25000"/>
              <a:t>i</a:t>
            </a:r>
            <a:r>
              <a:rPr lang="en-US" altLang="en-US"/>
              <a:t>  &amp; </a:t>
            </a:r>
            <a:r>
              <a:rPr lang="en-US" altLang="en-US" i="1"/>
              <a:t>P</a:t>
            </a:r>
            <a:r>
              <a:rPr lang="en-US" altLang="zh-CN" i="1" baseline="-25000"/>
              <a:t>j</a:t>
            </a:r>
            <a:endParaRPr lang="en-US" altLang="en-US" i="1"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575422" y="1172188"/>
            <a:ext cx="529646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b="1" dirty="0">
                <a:solidFill>
                  <a:srgbClr val="000000"/>
                </a:solidFill>
                <a:latin typeface="Courier New" panose="02070309020205020404" pitchFamily="49" charset="0"/>
              </a:rPr>
              <a:t>while (true) {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a:solidFill>
                  <a:srgbClr val="000000"/>
                </a:solidFill>
                <a:latin typeface="Courier New" panose="02070309020205020404" pitchFamily="49" charset="0"/>
              </a:rPr>
              <a:t>    flag</a:t>
            </a:r>
            <a:r>
              <a:rPr lang="en-US" altLang="en-US" sz="2000" b="1" dirty="0">
                <a:solidFill>
                  <a:srgbClr val="000000"/>
                </a:solidFill>
                <a:latin typeface="Courier New" panose="02070309020205020404" pitchFamily="49" charset="0"/>
              </a:rPr>
              <a:t>[</a:t>
            </a:r>
            <a:r>
              <a:rPr lang="en-US" altLang="en-US" sz="2000" b="1" dirty="0" err="1">
                <a:solidFill>
                  <a:srgbClr val="000000"/>
                </a:solidFill>
                <a:latin typeface="Courier New" panose="02070309020205020404" pitchFamily="49" charset="0"/>
              </a:rPr>
              <a:t>i</a:t>
            </a:r>
            <a:r>
              <a:rPr lang="en-US" altLang="en-US" sz="2000" b="1" dirty="0">
                <a:solidFill>
                  <a:srgbClr val="000000"/>
                </a:solidFill>
                <a:latin typeface="Courier New" panose="02070309020205020404" pitchFamily="49" charset="0"/>
              </a:rPr>
              <a:t>] = true; </a:t>
            </a:r>
          </a:p>
          <a:p>
            <a:pPr>
              <a:buFont typeface="Monotype Sorts" pitchFamily="-84" charset="2"/>
              <a:buNone/>
            </a:pPr>
            <a:r>
              <a:rPr lang="en-US" altLang="en-US" sz="2000" b="1">
                <a:solidFill>
                  <a:srgbClr val="000000"/>
                </a:solidFill>
                <a:latin typeface="Courier New" panose="02070309020205020404" pitchFamily="49" charset="0"/>
              </a:rPr>
              <a:t>    turn </a:t>
            </a:r>
            <a:r>
              <a:rPr lang="en-US" altLang="en-US" sz="2000" b="1" dirty="0">
                <a:solidFill>
                  <a:srgbClr val="000000"/>
                </a:solidFill>
                <a:latin typeface="Courier New" panose="02070309020205020404" pitchFamily="49" charset="0"/>
              </a:rPr>
              <a:t>= j; </a:t>
            </a:r>
          </a:p>
          <a:p>
            <a:pPr>
              <a:buFont typeface="Monotype Sorts" pitchFamily="-84" charset="2"/>
              <a:buNone/>
            </a:pPr>
            <a:r>
              <a:rPr lang="en-US" altLang="en-US" sz="2000" b="1">
                <a:solidFill>
                  <a:srgbClr val="000000"/>
                </a:solidFill>
                <a:latin typeface="Courier New" panose="02070309020205020404" pitchFamily="49" charset="0"/>
              </a:rPr>
              <a:t>    while(</a:t>
            </a:r>
            <a:r>
              <a:rPr lang="en-US" altLang="en-US" sz="2000" b="1" dirty="0">
                <a:solidFill>
                  <a:srgbClr val="000000"/>
                </a:solidFill>
                <a:latin typeface="Courier New" panose="02070309020205020404" pitchFamily="49" charset="0"/>
              </a:rPr>
              <a:t>flag[j] &amp;&amp; </a:t>
            </a:r>
            <a:r>
              <a:rPr lang="en-US" altLang="en-US" sz="2000" b="1">
                <a:solidFill>
                  <a:srgbClr val="000000"/>
                </a:solidFill>
                <a:latin typeface="Courier New" panose="02070309020205020404" pitchFamily="49" charset="0"/>
              </a:rPr>
              <a:t>turn == </a:t>
            </a:r>
            <a:r>
              <a:rPr lang="en-US" altLang="en-US" sz="2000" b="1" dirty="0">
                <a:solidFill>
                  <a:srgbClr val="000000"/>
                </a:solidFill>
                <a:latin typeface="Courier New" panose="02070309020205020404" pitchFamily="49" charset="0"/>
              </a:rPr>
              <a:t>j)</a:t>
            </a:r>
          </a:p>
          <a:p>
            <a:pPr>
              <a:buFont typeface="Monotype Sorts" pitchFamily="-84" charset="2"/>
              <a:buNone/>
            </a:pPr>
            <a:r>
              <a:rPr lang="en-US" altLang="en-US" sz="2000" b="1">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 </a:t>
            </a:r>
            <a:r>
              <a:rPr lang="en-US" altLang="en-US" sz="2000" b="1">
                <a:solidFill>
                  <a:srgbClr val="000000"/>
                </a:solidFill>
                <a:latin typeface="Courier New" panose="02070309020205020404" pitchFamily="49" charset="0"/>
              </a:rPr>
              <a:t>;</a:t>
            </a:r>
            <a:endParaRPr lang="en-US" altLang="en-US" sz="2000" b="1" dirty="0">
              <a:solidFill>
                <a:srgbClr val="000000"/>
              </a:solidFill>
              <a:latin typeface="Courier New" panose="02070309020205020404" pitchFamily="49" charset="0"/>
            </a:endParaRP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a:solidFill>
                  <a:srgbClr val="000000"/>
                </a:solidFill>
                <a:latin typeface="Courier New" panose="02070309020205020404" pitchFamily="49" charset="0"/>
              </a:rPr>
              <a:t>  /* </a:t>
            </a:r>
            <a:r>
              <a:rPr lang="en-US" altLang="en-US" sz="2000" b="1" dirty="0">
                <a:solidFill>
                  <a:srgbClr val="000000"/>
                </a:solidFill>
                <a:latin typeface="Courier New" panose="02070309020205020404" pitchFamily="49" charset="0"/>
              </a:rPr>
              <a:t>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 </a:t>
            </a:r>
            <a:r>
              <a:rPr lang="en-US" altLang="en-US" sz="2000" b="1">
                <a:solidFill>
                  <a:srgbClr val="000000"/>
                </a:solidFill>
                <a:latin typeface="Courier New" panose="02070309020205020404" pitchFamily="49" charset="0"/>
              </a:rPr>
              <a:t>flag</a:t>
            </a:r>
            <a:r>
              <a:rPr lang="en-US" altLang="en-US" sz="2000" b="1" dirty="0">
                <a:solidFill>
                  <a:srgbClr val="000000"/>
                </a:solidFill>
                <a:latin typeface="Courier New" panose="02070309020205020404" pitchFamily="49" charset="0"/>
              </a:rPr>
              <a:t>[</a:t>
            </a:r>
            <a:r>
              <a:rPr lang="en-US" altLang="en-US" sz="2000" b="1" dirty="0" err="1">
                <a:solidFill>
                  <a:srgbClr val="000000"/>
                </a:solidFill>
                <a:latin typeface="Courier New" panose="02070309020205020404" pitchFamily="49" charset="0"/>
              </a:rPr>
              <a:t>i</a:t>
            </a:r>
            <a:r>
              <a:rPr lang="en-US" altLang="en-US" sz="2000" b="1" dirty="0">
                <a:solidFill>
                  <a:srgbClr val="000000"/>
                </a:solidFill>
                <a:latin typeface="Courier New" panose="02070309020205020404" pitchFamily="49" charset="0"/>
              </a:rPr>
              <a:t>]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a:solidFill>
                  <a:srgbClr val="000000"/>
                </a:solidFill>
                <a:latin typeface="Courier New" panose="02070309020205020404" pitchFamily="49" charset="0"/>
              </a:rPr>
              <a:t>  /* </a:t>
            </a:r>
            <a:r>
              <a:rPr lang="en-US" altLang="en-US" sz="2000" b="1" dirty="0">
                <a:solidFill>
                  <a:srgbClr val="000000"/>
                </a:solidFill>
                <a:latin typeface="Courier New" panose="02070309020205020404" pitchFamily="49" charset="0"/>
              </a:rPr>
              <a:t>remainder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1191745" y="1741094"/>
            <a:ext cx="4222937" cy="135173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1191746" y="3801035"/>
            <a:ext cx="2707902"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
        <p:nvSpPr>
          <p:cNvPr id="9" name="Rectangle 3">
            <a:extLst>
              <a:ext uri="{FF2B5EF4-FFF2-40B4-BE49-F238E27FC236}">
                <a16:creationId xmlns:a16="http://schemas.microsoft.com/office/drawing/2014/main" id="{5F41E8FA-7371-4BE7-8A4A-E9AF79511240}"/>
              </a:ext>
            </a:extLst>
          </p:cNvPr>
          <p:cNvSpPr>
            <a:spLocks noChangeArrowheads="1"/>
          </p:cNvSpPr>
          <p:nvPr/>
        </p:nvSpPr>
        <p:spPr bwMode="auto">
          <a:xfrm>
            <a:off x="6488205" y="1172188"/>
            <a:ext cx="529646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b="1" dirty="0">
                <a:solidFill>
                  <a:srgbClr val="000000"/>
                </a:solidFill>
                <a:latin typeface="Courier New" panose="02070309020205020404" pitchFamily="49" charset="0"/>
              </a:rPr>
              <a:t>while (true) {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a:solidFill>
                  <a:srgbClr val="000000"/>
                </a:solidFill>
                <a:latin typeface="Courier New" panose="02070309020205020404" pitchFamily="49" charset="0"/>
              </a:rPr>
              <a:t>    flag[</a:t>
            </a:r>
            <a:r>
              <a:rPr lang="en-US" altLang="zh-CN" sz="2000" b="1">
                <a:solidFill>
                  <a:srgbClr val="000000"/>
                </a:solidFill>
                <a:latin typeface="Courier New" panose="02070309020205020404" pitchFamily="49" charset="0"/>
              </a:rPr>
              <a:t>j</a:t>
            </a:r>
            <a:r>
              <a:rPr lang="en-US" altLang="en-US" sz="2000" b="1">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 true; </a:t>
            </a:r>
          </a:p>
          <a:p>
            <a:pPr>
              <a:buFont typeface="Monotype Sorts" pitchFamily="-84" charset="2"/>
              <a:buNone/>
            </a:pPr>
            <a:r>
              <a:rPr lang="en-US" altLang="en-US" sz="2000" b="1">
                <a:solidFill>
                  <a:srgbClr val="000000"/>
                </a:solidFill>
                <a:latin typeface="Courier New" panose="02070309020205020404" pitchFamily="49" charset="0"/>
              </a:rPr>
              <a:t>    turn = i; </a:t>
            </a: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a:solidFill>
                  <a:srgbClr val="000000"/>
                </a:solidFill>
                <a:latin typeface="Courier New" panose="02070309020205020404" pitchFamily="49" charset="0"/>
              </a:rPr>
              <a:t>    while(flag[i] </a:t>
            </a:r>
            <a:r>
              <a:rPr lang="en-US" altLang="en-US" sz="2000" b="1" dirty="0">
                <a:solidFill>
                  <a:srgbClr val="000000"/>
                </a:solidFill>
                <a:latin typeface="Courier New" panose="02070309020205020404" pitchFamily="49" charset="0"/>
              </a:rPr>
              <a:t>&amp;&amp; </a:t>
            </a:r>
            <a:r>
              <a:rPr lang="en-US" altLang="en-US" sz="2000" b="1">
                <a:solidFill>
                  <a:srgbClr val="000000"/>
                </a:solidFill>
                <a:latin typeface="Courier New" panose="02070309020205020404" pitchFamily="49" charset="0"/>
              </a:rPr>
              <a:t>turn == i)</a:t>
            </a: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 </a:t>
            </a:r>
            <a:r>
              <a:rPr lang="en-US" altLang="en-US" sz="2000" b="1">
                <a:solidFill>
                  <a:srgbClr val="000000"/>
                </a:solidFill>
                <a:latin typeface="Courier New" panose="02070309020205020404" pitchFamily="49" charset="0"/>
              </a:rPr>
              <a:t>;</a:t>
            </a:r>
            <a:endParaRPr lang="en-US" altLang="en-US" sz="2000" b="1" dirty="0">
              <a:solidFill>
                <a:srgbClr val="000000"/>
              </a:solidFill>
              <a:latin typeface="Courier New" panose="02070309020205020404" pitchFamily="49" charset="0"/>
            </a:endParaRP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a:solidFill>
                  <a:srgbClr val="000000"/>
                </a:solidFill>
                <a:latin typeface="Courier New" panose="02070309020205020404" pitchFamily="49" charset="0"/>
              </a:rPr>
              <a:t>  /* </a:t>
            </a:r>
            <a:r>
              <a:rPr lang="en-US" altLang="en-US" sz="2000" b="1" dirty="0">
                <a:solidFill>
                  <a:srgbClr val="000000"/>
                </a:solidFill>
                <a:latin typeface="Courier New" panose="02070309020205020404" pitchFamily="49" charset="0"/>
              </a:rPr>
              <a:t>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 </a:t>
            </a:r>
            <a:r>
              <a:rPr lang="en-US" altLang="en-US" sz="2000" b="1">
                <a:solidFill>
                  <a:srgbClr val="000000"/>
                </a:solidFill>
                <a:latin typeface="Courier New" panose="02070309020205020404" pitchFamily="49" charset="0"/>
              </a:rPr>
              <a:t>flag[j] </a:t>
            </a:r>
            <a:r>
              <a:rPr lang="en-US" altLang="en-US" sz="2000" b="1" dirty="0">
                <a:solidFill>
                  <a:srgbClr val="000000"/>
                </a:solidFill>
                <a:latin typeface="Courier New" panose="02070309020205020404" pitchFamily="49" charset="0"/>
              </a:rPr>
              <a:t>=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a:solidFill>
                  <a:srgbClr val="000000"/>
                </a:solidFill>
                <a:latin typeface="Courier New" panose="02070309020205020404" pitchFamily="49" charset="0"/>
              </a:rPr>
              <a:t>  /* </a:t>
            </a:r>
            <a:r>
              <a:rPr lang="en-US" altLang="en-US" sz="2000" b="1" dirty="0">
                <a:solidFill>
                  <a:srgbClr val="000000"/>
                </a:solidFill>
                <a:latin typeface="Courier New" panose="02070309020205020404" pitchFamily="49" charset="0"/>
              </a:rPr>
              <a:t>remainder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a:t>
            </a:r>
          </a:p>
        </p:txBody>
      </p:sp>
      <p:sp>
        <p:nvSpPr>
          <p:cNvPr id="10" name="Rectangle 7">
            <a:extLst>
              <a:ext uri="{FF2B5EF4-FFF2-40B4-BE49-F238E27FC236}">
                <a16:creationId xmlns:a16="http://schemas.microsoft.com/office/drawing/2014/main" id="{9EDE4278-9DD5-407E-AEF8-7255C7DB3DBB}"/>
              </a:ext>
            </a:extLst>
          </p:cNvPr>
          <p:cNvSpPr>
            <a:spLocks noChangeArrowheads="1"/>
          </p:cNvSpPr>
          <p:nvPr/>
        </p:nvSpPr>
        <p:spPr bwMode="auto">
          <a:xfrm>
            <a:off x="7104528" y="1741094"/>
            <a:ext cx="4214533" cy="135173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11" name="Rectangle 8">
            <a:extLst>
              <a:ext uri="{FF2B5EF4-FFF2-40B4-BE49-F238E27FC236}">
                <a16:creationId xmlns:a16="http://schemas.microsoft.com/office/drawing/2014/main" id="{80964796-1C0A-4480-A446-51362ACB801D}"/>
              </a:ext>
            </a:extLst>
          </p:cNvPr>
          <p:cNvSpPr>
            <a:spLocks noChangeArrowheads="1"/>
          </p:cNvSpPr>
          <p:nvPr/>
        </p:nvSpPr>
        <p:spPr bwMode="auto">
          <a:xfrm>
            <a:off x="7104529" y="3801035"/>
            <a:ext cx="2707902"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
        <p:nvSpPr>
          <p:cNvPr id="2" name="文本框 1">
            <a:extLst>
              <a:ext uri="{FF2B5EF4-FFF2-40B4-BE49-F238E27FC236}">
                <a16:creationId xmlns:a16="http://schemas.microsoft.com/office/drawing/2014/main" id="{DD09D9B4-FB4C-4E97-A10D-B254653F482D}"/>
              </a:ext>
            </a:extLst>
          </p:cNvPr>
          <p:cNvSpPr txBox="1"/>
          <p:nvPr/>
        </p:nvSpPr>
        <p:spPr>
          <a:xfrm>
            <a:off x="2662518" y="5818539"/>
            <a:ext cx="6849033" cy="400110"/>
          </a:xfrm>
          <a:prstGeom prst="rect">
            <a:avLst/>
          </a:prstGeom>
          <a:noFill/>
          <a:ln w="19050">
            <a:solidFill>
              <a:schemeClr val="accent1"/>
            </a:solidFill>
          </a:ln>
        </p:spPr>
        <p:txBody>
          <a:bodyPr wrap="square" rtlCol="0">
            <a:spAutoFit/>
          </a:bodyPr>
          <a:lstStyle/>
          <a:p>
            <a:pPr algn="ctr"/>
            <a:r>
              <a:rPr lang="zh-CN" altLang="en-US" sz="2000" b="1">
                <a:solidFill>
                  <a:srgbClr val="0066CC"/>
                </a:solidFill>
                <a:latin typeface="微软雅黑" panose="020B0503020204020204" pitchFamily="34" charset="-122"/>
                <a:ea typeface="微软雅黑" panose="020B0503020204020204" pitchFamily="34" charset="-122"/>
              </a:rPr>
              <a:t>我想进，轮到你；若你想进，且轮到你，那么我就再等等</a:t>
            </a:r>
          </a:p>
        </p:txBody>
      </p:sp>
      <p:cxnSp>
        <p:nvCxnSpPr>
          <p:cNvPr id="13" name="直接连接符 12">
            <a:extLst>
              <a:ext uri="{FF2B5EF4-FFF2-40B4-BE49-F238E27FC236}">
                <a16:creationId xmlns:a16="http://schemas.microsoft.com/office/drawing/2014/main" id="{0CA45DC6-8E94-45BB-AC81-D9FE21497AF6}"/>
              </a:ext>
            </a:extLst>
          </p:cNvPr>
          <p:cNvCxnSpPr>
            <a:cxnSpLocks/>
          </p:cNvCxnSpPr>
          <p:nvPr/>
        </p:nvCxnSpPr>
        <p:spPr bwMode="auto">
          <a:xfrm>
            <a:off x="6087035" y="1281953"/>
            <a:ext cx="0" cy="4199516"/>
          </a:xfrm>
          <a:prstGeom prst="line">
            <a:avLst/>
          </a:prstGeom>
          <a:ln w="635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372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3029387" y="149090"/>
            <a:ext cx="7586662" cy="576262"/>
          </a:xfrm>
        </p:spPr>
        <p:txBody>
          <a:bodyPr/>
          <a:lstStyle/>
          <a:p>
            <a:pPr eaLnBrk="1" hangingPunct="1"/>
            <a:r>
              <a:rPr lang="en-US" altLang="en-US" dirty="0"/>
              <a:t>Correctness of Peterson</a:t>
            </a:r>
            <a:r>
              <a:rPr lang="en-US" altLang="en-US" dirty="0">
                <a:latin typeface="Arial" panose="020B0604020202020204" pitchFamily="34" charset="0"/>
                <a:cs typeface="Arial" panose="020B0604020202020204" pitchFamily="34" charset="0"/>
              </a:rPr>
              <a:t>’</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1876425" y="1233489"/>
            <a:ext cx="9258300" cy="4422775"/>
          </a:xfrm>
        </p:spPr>
        <p:txBody>
          <a:bodyPr/>
          <a:lstStyle/>
          <a:p>
            <a:r>
              <a:rPr lang="en-US" altLang="en-US" sz="2400" dirty="0">
                <a:solidFill>
                  <a:srgbClr val="000000"/>
                </a:solidFill>
              </a:rPr>
              <a:t>Provable that the three  CS requirement are met:</a:t>
            </a:r>
          </a:p>
          <a:p>
            <a:pPr>
              <a:buFont typeface="Monotype Sorts" pitchFamily="-84" charset="2"/>
              <a:buNone/>
            </a:pPr>
            <a:r>
              <a:rPr lang="en-US" altLang="en-US" sz="2400" dirty="0">
                <a:solidFill>
                  <a:srgbClr val="000000"/>
                </a:solidFill>
              </a:rPr>
              <a:t>        1.   Mutual exclusion is preserved</a:t>
            </a:r>
          </a:p>
          <a:p>
            <a:pPr>
              <a:buFont typeface="Monotype Sorts" pitchFamily="-84" charset="2"/>
              <a:buNone/>
            </a:pPr>
            <a:r>
              <a:rPr lang="en-US" altLang="en-US" sz="2400" dirty="0">
                <a:solidFill>
                  <a:srgbClr val="000000"/>
                </a:solidFill>
              </a:rPr>
              <a:t>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r>
              <a:rPr lang="en-US" altLang="en-US" sz="2400" dirty="0">
                <a:solidFill>
                  <a:srgbClr val="000000"/>
                </a:solidFill>
              </a:rPr>
              <a:t>enters CS only if:</a:t>
            </a:r>
          </a:p>
          <a:p>
            <a:pPr>
              <a:buFont typeface="Monotype Sorts" pitchFamily="-84" charset="2"/>
              <a:buNone/>
            </a:pPr>
            <a:r>
              <a:rPr lang="en-US" altLang="en-US" sz="2400" dirty="0">
                <a:solidFill>
                  <a:srgbClr val="000000"/>
                </a:solidFill>
              </a:rPr>
              <a:t>                      either </a:t>
            </a:r>
            <a:r>
              <a:rPr lang="en-US" altLang="en-US" sz="2800" b="1" dirty="0">
                <a:solidFill>
                  <a:srgbClr val="000000"/>
                </a:solidFill>
                <a:latin typeface="Courier New" panose="02070309020205020404" pitchFamily="49" charset="0"/>
              </a:rPr>
              <a:t>flag[j] = false</a:t>
            </a:r>
            <a:r>
              <a:rPr lang="en-US" altLang="en-US" sz="2400" b="1" dirty="0">
                <a:solidFill>
                  <a:srgbClr val="000000"/>
                </a:solidFill>
                <a:latin typeface="Courier New" panose="02070309020205020404" pitchFamily="49" charset="0"/>
              </a:rPr>
              <a:t> </a:t>
            </a:r>
            <a:r>
              <a:rPr lang="en-US" altLang="en-US" sz="2400" dirty="0">
                <a:solidFill>
                  <a:srgbClr val="000000"/>
                </a:solidFill>
              </a:rPr>
              <a:t>or</a:t>
            </a:r>
            <a:r>
              <a:rPr lang="en-US" altLang="en-US" sz="2400" b="1" dirty="0">
                <a:solidFill>
                  <a:srgbClr val="000000"/>
                </a:solidFill>
                <a:latin typeface="Courier New" panose="02070309020205020404" pitchFamily="49" charset="0"/>
              </a:rPr>
              <a:t> </a:t>
            </a:r>
            <a:r>
              <a:rPr lang="en-US" altLang="en-US" sz="2800" b="1" dirty="0">
                <a:solidFill>
                  <a:srgbClr val="000000"/>
                </a:solidFill>
                <a:latin typeface="Courier New" panose="02070309020205020404" pitchFamily="49" charset="0"/>
              </a:rPr>
              <a:t>turn = i</a:t>
            </a:r>
            <a:endParaRPr lang="en-US" altLang="en-US" sz="2800" dirty="0">
              <a:solidFill>
                <a:srgbClr val="000000"/>
              </a:solidFill>
            </a:endParaRPr>
          </a:p>
          <a:p>
            <a:pPr>
              <a:buFont typeface="Monotype Sorts" pitchFamily="-84" charset="2"/>
              <a:buNone/>
            </a:pPr>
            <a:r>
              <a:rPr lang="en-US" altLang="en-US" sz="2400" dirty="0">
                <a:solidFill>
                  <a:srgbClr val="000000"/>
                </a:solidFill>
              </a:rPr>
              <a:t>        2.   Progress requirement is satisfied</a:t>
            </a:r>
          </a:p>
          <a:p>
            <a:pPr>
              <a:buFont typeface="Monotype Sorts" pitchFamily="-84" charset="2"/>
              <a:buNone/>
            </a:pPr>
            <a:r>
              <a:rPr lang="en-US" altLang="en-US" sz="2400" dirty="0">
                <a:solidFill>
                  <a:srgbClr val="000000"/>
                </a:solidFill>
              </a:rPr>
              <a:t>        3.   Bounded-waiting requirement is met</a:t>
            </a:r>
            <a:endParaRPr lang="en-US" altLang="en-US" sz="2000" dirty="0">
              <a:solidFill>
                <a:srgbClr val="000000"/>
              </a:solidFill>
            </a:endParaRPr>
          </a:p>
          <a:p>
            <a:pPr>
              <a:lnSpc>
                <a:spcPct val="90000"/>
              </a:lnSpc>
            </a:pP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714F1-CDB3-4C75-AC4A-85761887BFDE}"/>
              </a:ext>
            </a:extLst>
          </p:cNvPr>
          <p:cNvSpPr>
            <a:spLocks noGrp="1"/>
          </p:cNvSpPr>
          <p:nvPr>
            <p:ph type="title"/>
          </p:nvPr>
        </p:nvSpPr>
        <p:spPr/>
        <p:txBody>
          <a:bodyPr/>
          <a:lstStyle/>
          <a:p>
            <a:pPr>
              <a:defRPr/>
            </a:pPr>
            <a:r>
              <a:rPr lang="en-US" altLang="zh-CN" dirty="0">
                <a:effectLst>
                  <a:outerShdw blurRad="38100" dist="38100" dir="2700000" algn="tl">
                    <a:srgbClr val="C0C0C0"/>
                  </a:outerShdw>
                </a:effectLst>
                <a:ea typeface="宋体" charset="-122"/>
              </a:rPr>
              <a:t>Chapter Objectives 1/2</a:t>
            </a:r>
            <a:endParaRPr lang="zh-CN" altLang="en-US" dirty="0">
              <a:effectLst>
                <a:outerShdw blurRad="38100" dist="38100" dir="2700000" algn="tl">
                  <a:srgbClr val="C0C0C0"/>
                </a:outerShdw>
              </a:effectLst>
              <a:ea typeface="宋体" charset="-122"/>
            </a:endParaRPr>
          </a:p>
        </p:txBody>
      </p:sp>
      <p:sp>
        <p:nvSpPr>
          <p:cNvPr id="7171" name="内容占位符 2"/>
          <p:cNvSpPr>
            <a:spLocks noGrp="1" noChangeArrowheads="1"/>
          </p:cNvSpPr>
          <p:nvPr>
            <p:ph idx="1"/>
          </p:nvPr>
        </p:nvSpPr>
        <p:spPr>
          <a:xfrm>
            <a:off x="1138518" y="1024068"/>
            <a:ext cx="10157011" cy="5356412"/>
          </a:xfrm>
        </p:spPr>
        <p:txBody>
          <a:bodyPr/>
          <a:lstStyle/>
          <a:p>
            <a:r>
              <a:rPr lang="en-US" altLang="zh-CN" sz="2800" dirty="0">
                <a:ea typeface="宋体" pitchFamily="2" charset="-122"/>
              </a:rPr>
              <a:t>Describe </a:t>
            </a:r>
            <a:r>
              <a:rPr lang="en-US" altLang="zh-CN" sz="2800">
                <a:ea typeface="宋体" pitchFamily="2" charset="-122"/>
              </a:rPr>
              <a:t>the critical-section(</a:t>
            </a:r>
            <a:r>
              <a:rPr lang="zh-CN" altLang="en-US" sz="2800"/>
              <a:t>临界区</a:t>
            </a:r>
            <a:r>
              <a:rPr lang="en-US" altLang="zh-CN" sz="2800">
                <a:ea typeface="宋体" pitchFamily="2" charset="-122"/>
              </a:rPr>
              <a:t>) </a:t>
            </a:r>
            <a:r>
              <a:rPr lang="en-US" altLang="zh-CN" sz="2800" dirty="0">
                <a:ea typeface="宋体" pitchFamily="2" charset="-122"/>
              </a:rPr>
              <a:t>problem and illustrate a </a:t>
            </a:r>
            <a:r>
              <a:rPr lang="en-US" altLang="zh-CN" sz="2800">
                <a:ea typeface="宋体" pitchFamily="2" charset="-122"/>
              </a:rPr>
              <a:t>race condition(</a:t>
            </a:r>
            <a:r>
              <a:rPr lang="zh-CN" altLang="en-US" sz="2800"/>
              <a:t>竞争条件</a:t>
            </a:r>
            <a:r>
              <a:rPr lang="en-US" altLang="zh-CN" sz="2800">
                <a:ea typeface="宋体" pitchFamily="2" charset="-122"/>
              </a:rPr>
              <a:t>)</a:t>
            </a:r>
            <a:endParaRPr lang="en-US" altLang="zh-CN" sz="2800" dirty="0">
              <a:ea typeface="宋体" pitchFamily="2" charset="-122"/>
            </a:endParaRPr>
          </a:p>
          <a:p>
            <a:r>
              <a:rPr lang="en-US" altLang="zh-CN" sz="2800" dirty="0">
                <a:ea typeface="宋体" pitchFamily="2" charset="-122"/>
              </a:rPr>
              <a:t>Illustrate hardware solutions to the critical-section problem using </a:t>
            </a:r>
            <a:r>
              <a:rPr lang="en-US" altLang="zh-CN" sz="2800">
                <a:ea typeface="宋体" pitchFamily="2" charset="-122"/>
              </a:rPr>
              <a:t>memory barriers(</a:t>
            </a:r>
            <a:r>
              <a:rPr lang="zh-CN" altLang="en-US" sz="2800"/>
              <a:t>内存屏障</a:t>
            </a:r>
            <a:r>
              <a:rPr lang="en-US" altLang="zh-CN" sz="2800">
                <a:ea typeface="宋体" pitchFamily="2" charset="-122"/>
              </a:rPr>
              <a:t>), </a:t>
            </a:r>
            <a:r>
              <a:rPr lang="en-US" altLang="zh-CN" sz="2800" dirty="0">
                <a:ea typeface="宋体" pitchFamily="2" charset="-122"/>
              </a:rPr>
              <a:t>test-and-set operations, swap operations</a:t>
            </a:r>
          </a:p>
          <a:p>
            <a:r>
              <a:rPr lang="en-US" altLang="zh-CN" sz="2800" dirty="0">
                <a:ea typeface="宋体" pitchFamily="2" charset="-122"/>
              </a:rPr>
              <a:t>Demonstrate how </a:t>
            </a:r>
            <a:r>
              <a:rPr lang="en-US" altLang="zh-CN" sz="2800">
                <a:ea typeface="宋体" pitchFamily="2" charset="-122"/>
              </a:rPr>
              <a:t>mutex locks(</a:t>
            </a:r>
            <a:r>
              <a:rPr lang="zh-CN" altLang="en-US" sz="2800"/>
              <a:t>互斥锁</a:t>
            </a:r>
            <a:r>
              <a:rPr lang="en-US" altLang="zh-CN" sz="2800">
                <a:ea typeface="宋体" pitchFamily="2" charset="-122"/>
              </a:rPr>
              <a:t>), semaphores(</a:t>
            </a:r>
            <a:r>
              <a:rPr lang="zh-CN" altLang="en-US" sz="2800"/>
              <a:t>信号量</a:t>
            </a:r>
            <a:r>
              <a:rPr lang="en-US" altLang="zh-CN" sz="2800">
                <a:ea typeface="宋体" pitchFamily="2" charset="-122"/>
              </a:rPr>
              <a:t>), monitors(</a:t>
            </a:r>
            <a:r>
              <a:rPr lang="zh-CN" altLang="en-US" sz="2800"/>
              <a:t>管程</a:t>
            </a:r>
            <a:r>
              <a:rPr lang="en-US" altLang="zh-CN" sz="2800">
                <a:ea typeface="宋体" pitchFamily="2" charset="-122"/>
              </a:rPr>
              <a:t>), </a:t>
            </a:r>
            <a:r>
              <a:rPr lang="en-US" altLang="zh-CN" sz="2800" dirty="0">
                <a:ea typeface="宋体" pitchFamily="2" charset="-122"/>
              </a:rPr>
              <a:t>and </a:t>
            </a:r>
            <a:r>
              <a:rPr lang="en-US" altLang="zh-CN" sz="2800">
                <a:ea typeface="宋体" pitchFamily="2" charset="-122"/>
              </a:rPr>
              <a:t>condition variables(</a:t>
            </a:r>
            <a:r>
              <a:rPr lang="zh-CN" altLang="en-US" sz="2800"/>
              <a:t>条件变量</a:t>
            </a:r>
            <a:r>
              <a:rPr lang="en-US" altLang="zh-CN" sz="2800">
                <a:ea typeface="宋体" pitchFamily="2" charset="-122"/>
              </a:rPr>
              <a:t>) </a:t>
            </a:r>
            <a:r>
              <a:rPr lang="en-US" altLang="zh-CN" sz="2800" dirty="0">
                <a:ea typeface="宋体" pitchFamily="2" charset="-122"/>
              </a:rPr>
              <a:t>can be used to solve the critical section problem</a:t>
            </a:r>
          </a:p>
          <a:p>
            <a:r>
              <a:rPr lang="en-US" altLang="zh-CN" sz="2800" dirty="0">
                <a:ea typeface="宋体" pitchFamily="2" charset="-122"/>
              </a:rPr>
              <a:t>Explain </a:t>
            </a:r>
            <a:r>
              <a:rPr lang="en-US" altLang="zh-CN" sz="2800">
                <a:ea typeface="宋体" pitchFamily="2" charset="-122"/>
              </a:rPr>
              <a:t>the bounded-buffer(</a:t>
            </a:r>
            <a:r>
              <a:rPr lang="zh-CN" altLang="en-US" sz="2800"/>
              <a:t>有界缓冲</a:t>
            </a:r>
            <a:r>
              <a:rPr lang="en-US" altLang="zh-CN" sz="2800">
                <a:ea typeface="宋体" pitchFamily="2" charset="-122"/>
              </a:rPr>
              <a:t>) synchronization problem(</a:t>
            </a:r>
            <a:r>
              <a:rPr lang="zh-CN" altLang="en-US" sz="2800"/>
              <a:t>生产者</a:t>
            </a:r>
            <a:r>
              <a:rPr lang="en-US" altLang="zh-CN" sz="2800"/>
              <a:t>-</a:t>
            </a:r>
            <a:r>
              <a:rPr lang="zh-CN" altLang="en-US" sz="2800"/>
              <a:t>消费者问题</a:t>
            </a:r>
            <a:r>
              <a:rPr lang="en-US" altLang="zh-CN" sz="2800">
                <a:ea typeface="宋体" pitchFamily="2" charset="-122"/>
              </a:rPr>
              <a:t>)</a:t>
            </a:r>
            <a:endParaRPr lang="zh-CN" altLang="en-US" sz="2800" dirty="0">
              <a:ea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1847339" y="150725"/>
            <a:ext cx="9001892" cy="576262"/>
          </a:xfrm>
        </p:spPr>
        <p:txBody>
          <a:bodyPr/>
          <a:lstStyle/>
          <a:p>
            <a:r>
              <a:rPr lang="en-US" altLang="en-US" dirty="0"/>
              <a:t>Example Executing Sequence of </a:t>
            </a:r>
            <a:r>
              <a:rPr lang="en-US" altLang="en-US" i="1" dirty="0"/>
              <a:t>P</a:t>
            </a:r>
            <a:r>
              <a:rPr lang="en-US" altLang="en-US" i="1" baseline="-25000" dirty="0"/>
              <a:t>i</a:t>
            </a:r>
            <a:r>
              <a:rPr lang="en-US" altLang="en-US" dirty="0"/>
              <a:t>  &amp; </a:t>
            </a:r>
            <a:r>
              <a:rPr lang="en-US" altLang="en-US" i="1" dirty="0" err="1"/>
              <a:t>P</a:t>
            </a:r>
            <a:r>
              <a:rPr lang="en-US" altLang="zh-CN" i="1" baseline="-25000" dirty="0" err="1"/>
              <a:t>j</a:t>
            </a:r>
            <a:endParaRPr lang="en-US" altLang="en-US" i="1"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575422" y="1172188"/>
            <a:ext cx="529646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b="1" dirty="0">
                <a:solidFill>
                  <a:srgbClr val="000000"/>
                </a:solidFill>
                <a:latin typeface="Courier New" panose="02070309020205020404" pitchFamily="49" charset="0"/>
              </a:rPr>
              <a:t>while (true) {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flag[</a:t>
            </a:r>
            <a:r>
              <a:rPr lang="en-US" altLang="en-US" sz="2000" b="1" dirty="0" err="1">
                <a:solidFill>
                  <a:srgbClr val="000000"/>
                </a:solidFill>
                <a:latin typeface="Courier New" panose="02070309020205020404" pitchFamily="49" charset="0"/>
              </a:rPr>
              <a:t>i</a:t>
            </a:r>
            <a:r>
              <a:rPr lang="en-US" altLang="en-US" sz="2000" b="1" dirty="0">
                <a:solidFill>
                  <a:srgbClr val="000000"/>
                </a:solidFill>
                <a:latin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rPr>
              <a:t>    while(flag[j] &amp;&amp; turn == j)</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flag[</a:t>
            </a:r>
            <a:r>
              <a:rPr lang="en-US" altLang="en-US" sz="2000" b="1" dirty="0" err="1">
                <a:solidFill>
                  <a:srgbClr val="000000"/>
                </a:solidFill>
                <a:latin typeface="Courier New" panose="02070309020205020404" pitchFamily="49" charset="0"/>
              </a:rPr>
              <a:t>i</a:t>
            </a:r>
            <a:r>
              <a:rPr lang="en-US" altLang="en-US" sz="2000" b="1" dirty="0">
                <a:solidFill>
                  <a:srgbClr val="000000"/>
                </a:solidFill>
                <a:latin typeface="Courier New" panose="02070309020205020404" pitchFamily="49" charset="0"/>
              </a:rPr>
              <a:t>]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 remainder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1191745" y="1741094"/>
            <a:ext cx="4222937" cy="135173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1191746" y="3801035"/>
            <a:ext cx="2707902"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
        <p:nvSpPr>
          <p:cNvPr id="9" name="Rectangle 3">
            <a:extLst>
              <a:ext uri="{FF2B5EF4-FFF2-40B4-BE49-F238E27FC236}">
                <a16:creationId xmlns:a16="http://schemas.microsoft.com/office/drawing/2014/main" id="{5F41E8FA-7371-4BE7-8A4A-E9AF79511240}"/>
              </a:ext>
            </a:extLst>
          </p:cNvPr>
          <p:cNvSpPr>
            <a:spLocks noChangeArrowheads="1"/>
          </p:cNvSpPr>
          <p:nvPr/>
        </p:nvSpPr>
        <p:spPr bwMode="auto">
          <a:xfrm>
            <a:off x="6488205" y="1172188"/>
            <a:ext cx="529646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b="1" dirty="0">
                <a:solidFill>
                  <a:srgbClr val="000000"/>
                </a:solidFill>
                <a:latin typeface="Courier New" panose="02070309020205020404" pitchFamily="49" charset="0"/>
              </a:rPr>
              <a:t>while (true) {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flag[</a:t>
            </a:r>
            <a:r>
              <a:rPr lang="en-US" altLang="zh-CN" sz="2000" b="1" dirty="0">
                <a:solidFill>
                  <a:srgbClr val="000000"/>
                </a:solidFill>
                <a:latin typeface="Courier New" panose="02070309020205020404" pitchFamily="49" charset="0"/>
              </a:rPr>
              <a:t>j</a:t>
            </a:r>
            <a:r>
              <a:rPr lang="en-US" altLang="en-US" sz="2000" b="1" dirty="0">
                <a:solidFill>
                  <a:srgbClr val="000000"/>
                </a:solidFill>
                <a:latin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rPr>
              <a:t>    turn = </a:t>
            </a:r>
            <a:r>
              <a:rPr lang="en-US" altLang="en-US" sz="2000" b="1" dirty="0" err="1">
                <a:solidFill>
                  <a:srgbClr val="000000"/>
                </a:solidFill>
                <a:latin typeface="Courier New" panose="02070309020205020404" pitchFamily="49" charset="0"/>
              </a:rPr>
              <a:t>i</a:t>
            </a: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while(flag[</a:t>
            </a:r>
            <a:r>
              <a:rPr lang="en-US" altLang="en-US" sz="2000" b="1" dirty="0" err="1">
                <a:solidFill>
                  <a:srgbClr val="000000"/>
                </a:solidFill>
                <a:latin typeface="Courier New" panose="02070309020205020404" pitchFamily="49" charset="0"/>
              </a:rPr>
              <a:t>i</a:t>
            </a:r>
            <a:r>
              <a:rPr lang="en-US" altLang="en-US" sz="2000" b="1" dirty="0">
                <a:solidFill>
                  <a:srgbClr val="000000"/>
                </a:solidFill>
                <a:latin typeface="Courier New" panose="02070309020205020404" pitchFamily="49" charset="0"/>
              </a:rPr>
              <a:t>] &amp;&amp; turn == </a:t>
            </a:r>
            <a:r>
              <a:rPr lang="en-US" altLang="en-US" sz="2000" b="1" dirty="0" err="1">
                <a:solidFill>
                  <a:srgbClr val="000000"/>
                </a:solidFill>
                <a:latin typeface="Courier New" panose="02070309020205020404" pitchFamily="49" charset="0"/>
              </a:rPr>
              <a:t>i</a:t>
            </a:r>
            <a:r>
              <a:rPr lang="en-US" altLang="en-US" sz="2000" b="1" dirty="0">
                <a:solidFill>
                  <a:srgbClr val="000000"/>
                </a:solidFill>
                <a:latin typeface="Courier New" panose="02070309020205020404" pitchFamily="49" charset="0"/>
              </a:rPr>
              <a:t>)</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flag[j]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 remainder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a:t>
            </a:r>
          </a:p>
        </p:txBody>
      </p:sp>
      <p:sp>
        <p:nvSpPr>
          <p:cNvPr id="10" name="Rectangle 7">
            <a:extLst>
              <a:ext uri="{FF2B5EF4-FFF2-40B4-BE49-F238E27FC236}">
                <a16:creationId xmlns:a16="http://schemas.microsoft.com/office/drawing/2014/main" id="{9EDE4278-9DD5-407E-AEF8-7255C7DB3DBB}"/>
              </a:ext>
            </a:extLst>
          </p:cNvPr>
          <p:cNvSpPr>
            <a:spLocks noChangeArrowheads="1"/>
          </p:cNvSpPr>
          <p:nvPr/>
        </p:nvSpPr>
        <p:spPr bwMode="auto">
          <a:xfrm>
            <a:off x="7104528" y="1741094"/>
            <a:ext cx="4214533" cy="135173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11" name="Rectangle 8">
            <a:extLst>
              <a:ext uri="{FF2B5EF4-FFF2-40B4-BE49-F238E27FC236}">
                <a16:creationId xmlns:a16="http://schemas.microsoft.com/office/drawing/2014/main" id="{80964796-1C0A-4480-A446-51362ACB801D}"/>
              </a:ext>
            </a:extLst>
          </p:cNvPr>
          <p:cNvSpPr>
            <a:spLocks noChangeArrowheads="1"/>
          </p:cNvSpPr>
          <p:nvPr/>
        </p:nvSpPr>
        <p:spPr bwMode="auto">
          <a:xfrm>
            <a:off x="7104529" y="3801035"/>
            <a:ext cx="2707902"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
        <p:nvSpPr>
          <p:cNvPr id="2" name="文本框 1">
            <a:extLst>
              <a:ext uri="{FF2B5EF4-FFF2-40B4-BE49-F238E27FC236}">
                <a16:creationId xmlns:a16="http://schemas.microsoft.com/office/drawing/2014/main" id="{DD09D9B4-FB4C-4E97-A10D-B254653F482D}"/>
              </a:ext>
            </a:extLst>
          </p:cNvPr>
          <p:cNvSpPr txBox="1"/>
          <p:nvPr/>
        </p:nvSpPr>
        <p:spPr>
          <a:xfrm>
            <a:off x="2662518" y="5818539"/>
            <a:ext cx="6849033" cy="400110"/>
          </a:xfrm>
          <a:prstGeom prst="rect">
            <a:avLst/>
          </a:prstGeom>
          <a:noFill/>
          <a:ln w="19050">
            <a:solidFill>
              <a:schemeClr val="accent1"/>
            </a:solidFill>
          </a:ln>
        </p:spPr>
        <p:txBody>
          <a:bodyPr wrap="square" rtlCol="0">
            <a:spAutoFit/>
          </a:bodyPr>
          <a:lstStyle/>
          <a:p>
            <a:pPr algn="ctr"/>
            <a:r>
              <a:rPr lang="zh-CN" altLang="en-US" sz="2000" b="1">
                <a:solidFill>
                  <a:srgbClr val="0066CC"/>
                </a:solidFill>
                <a:latin typeface="微软雅黑" panose="020B0503020204020204" pitchFamily="34" charset="-122"/>
                <a:ea typeface="微软雅黑" panose="020B0503020204020204" pitchFamily="34" charset="-122"/>
              </a:rPr>
              <a:t>我想进，轮到你；若你想进，且轮到你，那么我就再等等</a:t>
            </a:r>
          </a:p>
        </p:txBody>
      </p:sp>
      <p:cxnSp>
        <p:nvCxnSpPr>
          <p:cNvPr id="13" name="直接连接符 12">
            <a:extLst>
              <a:ext uri="{FF2B5EF4-FFF2-40B4-BE49-F238E27FC236}">
                <a16:creationId xmlns:a16="http://schemas.microsoft.com/office/drawing/2014/main" id="{0CA45DC6-8E94-45BB-AC81-D9FE21497AF6}"/>
              </a:ext>
            </a:extLst>
          </p:cNvPr>
          <p:cNvCxnSpPr>
            <a:cxnSpLocks/>
          </p:cNvCxnSpPr>
          <p:nvPr/>
        </p:nvCxnSpPr>
        <p:spPr bwMode="auto">
          <a:xfrm>
            <a:off x="6087035" y="1281953"/>
            <a:ext cx="0" cy="4199516"/>
          </a:xfrm>
          <a:prstGeom prst="line">
            <a:avLst/>
          </a:prstGeom>
          <a:ln w="635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94833552-8F0E-450B-9B6C-11AC4A5F19C1}"/>
              </a:ext>
            </a:extLst>
          </p:cNvPr>
          <p:cNvSpPr txBox="1"/>
          <p:nvPr/>
        </p:nvSpPr>
        <p:spPr>
          <a:xfrm>
            <a:off x="518539" y="1755667"/>
            <a:ext cx="882431" cy="1015663"/>
          </a:xfrm>
          <a:prstGeom prst="rect">
            <a:avLst/>
          </a:prstGeom>
          <a:noFill/>
        </p:spPr>
        <p:txBody>
          <a:bodyPr wrap="square" rtlCol="0">
            <a:spAutoFit/>
          </a:bodyPr>
          <a:lstStyle/>
          <a:p>
            <a:r>
              <a:rPr lang="en-US" altLang="zh-CN" sz="2000" b="1" dirty="0">
                <a:solidFill>
                  <a:srgbClr val="0070C0"/>
                </a:solidFill>
              </a:rPr>
              <a:t>1</a:t>
            </a:r>
          </a:p>
          <a:p>
            <a:r>
              <a:rPr lang="en-US" altLang="zh-CN" sz="2000" b="1" dirty="0">
                <a:solidFill>
                  <a:srgbClr val="0070C0"/>
                </a:solidFill>
              </a:rPr>
              <a:t>2</a:t>
            </a:r>
          </a:p>
          <a:p>
            <a:r>
              <a:rPr lang="en-US" altLang="zh-CN" sz="2000" b="1" dirty="0">
                <a:solidFill>
                  <a:srgbClr val="0070C0"/>
                </a:solidFill>
              </a:rPr>
              <a:t>6</a:t>
            </a:r>
            <a:endParaRPr lang="zh-CN" altLang="en-US" sz="2000" b="1" dirty="0">
              <a:solidFill>
                <a:srgbClr val="0070C0"/>
              </a:solidFill>
            </a:endParaRPr>
          </a:p>
        </p:txBody>
      </p:sp>
      <p:sp>
        <p:nvSpPr>
          <p:cNvPr id="12" name="文本框 11">
            <a:extLst>
              <a:ext uri="{FF2B5EF4-FFF2-40B4-BE49-F238E27FC236}">
                <a16:creationId xmlns:a16="http://schemas.microsoft.com/office/drawing/2014/main" id="{23A46655-2CE3-44ED-853C-98E91ED558DB}"/>
              </a:ext>
            </a:extLst>
          </p:cNvPr>
          <p:cNvSpPr txBox="1"/>
          <p:nvPr/>
        </p:nvSpPr>
        <p:spPr>
          <a:xfrm>
            <a:off x="6488205" y="1812481"/>
            <a:ext cx="678621" cy="1015663"/>
          </a:xfrm>
          <a:prstGeom prst="rect">
            <a:avLst/>
          </a:prstGeom>
          <a:noFill/>
        </p:spPr>
        <p:txBody>
          <a:bodyPr wrap="square" rtlCol="0">
            <a:spAutoFit/>
          </a:bodyPr>
          <a:lstStyle/>
          <a:p>
            <a:r>
              <a:rPr lang="en-US" altLang="zh-CN" sz="2000" b="1" dirty="0">
                <a:solidFill>
                  <a:srgbClr val="00B050"/>
                </a:solidFill>
              </a:rPr>
              <a:t>3</a:t>
            </a:r>
          </a:p>
          <a:p>
            <a:r>
              <a:rPr lang="en-US" altLang="zh-CN" sz="2000" b="1" dirty="0">
                <a:solidFill>
                  <a:srgbClr val="00B050"/>
                </a:solidFill>
              </a:rPr>
              <a:t>4</a:t>
            </a:r>
          </a:p>
          <a:p>
            <a:r>
              <a:rPr lang="en-US" altLang="zh-CN" sz="2000" b="1" dirty="0">
                <a:solidFill>
                  <a:srgbClr val="00B050"/>
                </a:solidFill>
              </a:rPr>
              <a:t>5,9</a:t>
            </a:r>
            <a:endParaRPr lang="zh-CN" altLang="en-US" sz="2000" b="1" dirty="0">
              <a:solidFill>
                <a:srgbClr val="00B050"/>
              </a:solidFill>
            </a:endParaRPr>
          </a:p>
        </p:txBody>
      </p:sp>
      <p:sp>
        <p:nvSpPr>
          <p:cNvPr id="14" name="文本框 13">
            <a:extLst>
              <a:ext uri="{FF2B5EF4-FFF2-40B4-BE49-F238E27FC236}">
                <a16:creationId xmlns:a16="http://schemas.microsoft.com/office/drawing/2014/main" id="{F06766B3-B122-4A0A-A1E3-78B3A5D327DE}"/>
              </a:ext>
            </a:extLst>
          </p:cNvPr>
          <p:cNvSpPr txBox="1"/>
          <p:nvPr/>
        </p:nvSpPr>
        <p:spPr>
          <a:xfrm>
            <a:off x="6519094" y="3332141"/>
            <a:ext cx="678621" cy="1631216"/>
          </a:xfrm>
          <a:prstGeom prst="rect">
            <a:avLst/>
          </a:prstGeom>
          <a:noFill/>
        </p:spPr>
        <p:txBody>
          <a:bodyPr wrap="square" rtlCol="0">
            <a:spAutoFit/>
          </a:bodyPr>
          <a:lstStyle/>
          <a:p>
            <a:r>
              <a:rPr lang="en-US" altLang="zh-CN" sz="2000" b="1" dirty="0">
                <a:solidFill>
                  <a:srgbClr val="00B050"/>
                </a:solidFill>
              </a:rPr>
              <a:t>10</a:t>
            </a:r>
          </a:p>
          <a:p>
            <a:endParaRPr lang="en-US" altLang="zh-CN" sz="2000" b="1" dirty="0">
              <a:solidFill>
                <a:srgbClr val="00B050"/>
              </a:solidFill>
            </a:endParaRPr>
          </a:p>
          <a:p>
            <a:r>
              <a:rPr lang="en-US" altLang="zh-CN" sz="2000" b="1" dirty="0">
                <a:solidFill>
                  <a:srgbClr val="00B050"/>
                </a:solidFill>
              </a:rPr>
              <a:t>11</a:t>
            </a:r>
          </a:p>
          <a:p>
            <a:endParaRPr lang="en-US" altLang="zh-CN" sz="2000" b="1" dirty="0">
              <a:solidFill>
                <a:srgbClr val="00B050"/>
              </a:solidFill>
            </a:endParaRPr>
          </a:p>
          <a:p>
            <a:r>
              <a:rPr lang="en-US" altLang="zh-CN" sz="2000" b="1" dirty="0">
                <a:solidFill>
                  <a:srgbClr val="00B050"/>
                </a:solidFill>
              </a:rPr>
              <a:t>?</a:t>
            </a:r>
            <a:endParaRPr lang="zh-CN" altLang="en-US" sz="2000" b="1" dirty="0">
              <a:solidFill>
                <a:srgbClr val="00B050"/>
              </a:solidFill>
            </a:endParaRPr>
          </a:p>
        </p:txBody>
      </p:sp>
      <p:sp>
        <p:nvSpPr>
          <p:cNvPr id="15" name="文本框 14">
            <a:extLst>
              <a:ext uri="{FF2B5EF4-FFF2-40B4-BE49-F238E27FC236}">
                <a16:creationId xmlns:a16="http://schemas.microsoft.com/office/drawing/2014/main" id="{385C90F0-816F-4DD4-8038-FB76DE14EADB}"/>
              </a:ext>
            </a:extLst>
          </p:cNvPr>
          <p:cNvSpPr txBox="1"/>
          <p:nvPr/>
        </p:nvSpPr>
        <p:spPr>
          <a:xfrm>
            <a:off x="513046" y="3332141"/>
            <a:ext cx="678621" cy="1631216"/>
          </a:xfrm>
          <a:prstGeom prst="rect">
            <a:avLst/>
          </a:prstGeom>
          <a:noFill/>
        </p:spPr>
        <p:txBody>
          <a:bodyPr wrap="square" rtlCol="0">
            <a:spAutoFit/>
          </a:bodyPr>
          <a:lstStyle/>
          <a:p>
            <a:r>
              <a:rPr lang="en-US" altLang="zh-CN" sz="2000" b="1" dirty="0">
                <a:solidFill>
                  <a:srgbClr val="0070C0"/>
                </a:solidFill>
              </a:rPr>
              <a:t>7</a:t>
            </a:r>
          </a:p>
          <a:p>
            <a:endParaRPr lang="en-US" altLang="zh-CN" sz="2000" b="1" dirty="0">
              <a:solidFill>
                <a:srgbClr val="0070C0"/>
              </a:solidFill>
            </a:endParaRPr>
          </a:p>
          <a:p>
            <a:r>
              <a:rPr lang="en-US" altLang="zh-CN" sz="2000" b="1" dirty="0">
                <a:solidFill>
                  <a:srgbClr val="0070C0"/>
                </a:solidFill>
              </a:rPr>
              <a:t>8</a:t>
            </a:r>
          </a:p>
          <a:p>
            <a:endParaRPr lang="en-US" altLang="zh-CN" sz="2000" b="1" dirty="0">
              <a:solidFill>
                <a:srgbClr val="0070C0"/>
              </a:solidFill>
            </a:endParaRPr>
          </a:p>
          <a:p>
            <a:r>
              <a:rPr lang="en-US" altLang="zh-CN" sz="2000" b="1" dirty="0">
                <a:solidFill>
                  <a:srgbClr val="0070C0"/>
                </a:solidFill>
              </a:rPr>
              <a:t>?</a:t>
            </a:r>
            <a:endParaRPr lang="zh-CN" altLang="en-US" sz="2000" b="1" dirty="0">
              <a:solidFill>
                <a:srgbClr val="0070C0"/>
              </a:solidFill>
            </a:endParaRPr>
          </a:p>
        </p:txBody>
      </p:sp>
    </p:spTree>
    <p:extLst>
      <p:ext uri="{BB962C8B-B14F-4D97-AF65-F5344CB8AC3E}">
        <p14:creationId xmlns:p14="http://schemas.microsoft.com/office/powerpoint/2010/main" val="597409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1847339" y="150725"/>
            <a:ext cx="9001892" cy="576262"/>
          </a:xfrm>
        </p:spPr>
        <p:txBody>
          <a:bodyPr/>
          <a:lstStyle/>
          <a:p>
            <a:r>
              <a:rPr lang="en-US" altLang="en-US" dirty="0"/>
              <a:t>Example Executing Sequence of </a:t>
            </a:r>
            <a:r>
              <a:rPr lang="en-US" altLang="en-US" i="1" dirty="0"/>
              <a:t>P</a:t>
            </a:r>
            <a:r>
              <a:rPr lang="en-US" altLang="en-US" i="1" baseline="-25000" dirty="0"/>
              <a:t>i</a:t>
            </a:r>
            <a:r>
              <a:rPr lang="en-US" altLang="en-US" dirty="0"/>
              <a:t>  &amp; </a:t>
            </a:r>
            <a:r>
              <a:rPr lang="en-US" altLang="en-US" i="1" dirty="0" err="1"/>
              <a:t>P</a:t>
            </a:r>
            <a:r>
              <a:rPr lang="en-US" altLang="zh-CN" i="1" baseline="-25000" dirty="0" err="1"/>
              <a:t>j</a:t>
            </a:r>
            <a:endParaRPr lang="en-US" altLang="en-US" i="1"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575422" y="1172188"/>
            <a:ext cx="529646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b="1" dirty="0">
                <a:solidFill>
                  <a:srgbClr val="000000"/>
                </a:solidFill>
                <a:latin typeface="Courier New" panose="02070309020205020404" pitchFamily="49" charset="0"/>
              </a:rPr>
              <a:t>while (true) {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flag[</a:t>
            </a:r>
            <a:r>
              <a:rPr lang="en-US" altLang="en-US" sz="2000" b="1" dirty="0" err="1">
                <a:solidFill>
                  <a:srgbClr val="000000"/>
                </a:solidFill>
                <a:latin typeface="Courier New" panose="02070309020205020404" pitchFamily="49" charset="0"/>
              </a:rPr>
              <a:t>i</a:t>
            </a:r>
            <a:r>
              <a:rPr lang="en-US" altLang="en-US" sz="2000" b="1" dirty="0">
                <a:solidFill>
                  <a:srgbClr val="000000"/>
                </a:solidFill>
                <a:latin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rPr>
              <a:t>    while(flag[j] &amp;&amp; turn == j)</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flag[</a:t>
            </a:r>
            <a:r>
              <a:rPr lang="en-US" altLang="en-US" sz="2000" b="1" dirty="0" err="1">
                <a:solidFill>
                  <a:srgbClr val="000000"/>
                </a:solidFill>
                <a:latin typeface="Courier New" panose="02070309020205020404" pitchFamily="49" charset="0"/>
              </a:rPr>
              <a:t>i</a:t>
            </a:r>
            <a:r>
              <a:rPr lang="en-US" altLang="en-US" sz="2000" b="1" dirty="0">
                <a:solidFill>
                  <a:srgbClr val="000000"/>
                </a:solidFill>
                <a:latin typeface="Courier New" panose="02070309020205020404" pitchFamily="49" charset="0"/>
              </a:rPr>
              <a:t>]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 remainder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1191745" y="1741094"/>
            <a:ext cx="4222937" cy="135173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1191746" y="3801035"/>
            <a:ext cx="2707902"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
        <p:nvSpPr>
          <p:cNvPr id="9" name="Rectangle 3">
            <a:extLst>
              <a:ext uri="{FF2B5EF4-FFF2-40B4-BE49-F238E27FC236}">
                <a16:creationId xmlns:a16="http://schemas.microsoft.com/office/drawing/2014/main" id="{5F41E8FA-7371-4BE7-8A4A-E9AF79511240}"/>
              </a:ext>
            </a:extLst>
          </p:cNvPr>
          <p:cNvSpPr>
            <a:spLocks noChangeArrowheads="1"/>
          </p:cNvSpPr>
          <p:nvPr/>
        </p:nvSpPr>
        <p:spPr bwMode="auto">
          <a:xfrm>
            <a:off x="6488205" y="1172188"/>
            <a:ext cx="529646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b="1" dirty="0">
                <a:solidFill>
                  <a:srgbClr val="000000"/>
                </a:solidFill>
                <a:latin typeface="Courier New" panose="02070309020205020404" pitchFamily="49" charset="0"/>
              </a:rPr>
              <a:t>while (true) {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flag[</a:t>
            </a:r>
            <a:r>
              <a:rPr lang="en-US" altLang="zh-CN" sz="2000" b="1" dirty="0">
                <a:solidFill>
                  <a:srgbClr val="000000"/>
                </a:solidFill>
                <a:latin typeface="Courier New" panose="02070309020205020404" pitchFamily="49" charset="0"/>
              </a:rPr>
              <a:t>j</a:t>
            </a:r>
            <a:r>
              <a:rPr lang="en-US" altLang="en-US" sz="2000" b="1" dirty="0">
                <a:solidFill>
                  <a:srgbClr val="000000"/>
                </a:solidFill>
                <a:latin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rPr>
              <a:t>    turn = </a:t>
            </a:r>
            <a:r>
              <a:rPr lang="en-US" altLang="en-US" sz="2000" b="1" dirty="0" err="1">
                <a:solidFill>
                  <a:srgbClr val="000000"/>
                </a:solidFill>
                <a:latin typeface="Courier New" panose="02070309020205020404" pitchFamily="49" charset="0"/>
              </a:rPr>
              <a:t>i</a:t>
            </a: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while(flag[</a:t>
            </a:r>
            <a:r>
              <a:rPr lang="en-US" altLang="en-US" sz="2000" b="1" dirty="0" err="1">
                <a:solidFill>
                  <a:srgbClr val="000000"/>
                </a:solidFill>
                <a:latin typeface="Courier New" panose="02070309020205020404" pitchFamily="49" charset="0"/>
              </a:rPr>
              <a:t>i</a:t>
            </a:r>
            <a:r>
              <a:rPr lang="en-US" altLang="en-US" sz="2000" b="1" dirty="0">
                <a:solidFill>
                  <a:srgbClr val="000000"/>
                </a:solidFill>
                <a:latin typeface="Courier New" panose="02070309020205020404" pitchFamily="49" charset="0"/>
              </a:rPr>
              <a:t>] &amp;&amp; turn == </a:t>
            </a:r>
            <a:r>
              <a:rPr lang="en-US" altLang="en-US" sz="2000" b="1" dirty="0" err="1">
                <a:solidFill>
                  <a:srgbClr val="000000"/>
                </a:solidFill>
                <a:latin typeface="Courier New" panose="02070309020205020404" pitchFamily="49" charset="0"/>
              </a:rPr>
              <a:t>i</a:t>
            </a:r>
            <a:r>
              <a:rPr lang="en-US" altLang="en-US" sz="2000" b="1" dirty="0">
                <a:solidFill>
                  <a:srgbClr val="000000"/>
                </a:solidFill>
                <a:latin typeface="Courier New" panose="02070309020205020404" pitchFamily="49" charset="0"/>
              </a:rPr>
              <a:t>)</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flag[j]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 remainder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a:t>
            </a:r>
          </a:p>
        </p:txBody>
      </p:sp>
      <p:sp>
        <p:nvSpPr>
          <p:cNvPr id="10" name="Rectangle 7">
            <a:extLst>
              <a:ext uri="{FF2B5EF4-FFF2-40B4-BE49-F238E27FC236}">
                <a16:creationId xmlns:a16="http://schemas.microsoft.com/office/drawing/2014/main" id="{9EDE4278-9DD5-407E-AEF8-7255C7DB3DBB}"/>
              </a:ext>
            </a:extLst>
          </p:cNvPr>
          <p:cNvSpPr>
            <a:spLocks noChangeArrowheads="1"/>
          </p:cNvSpPr>
          <p:nvPr/>
        </p:nvSpPr>
        <p:spPr bwMode="auto">
          <a:xfrm>
            <a:off x="7104528" y="1741094"/>
            <a:ext cx="4214533" cy="135173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11" name="Rectangle 8">
            <a:extLst>
              <a:ext uri="{FF2B5EF4-FFF2-40B4-BE49-F238E27FC236}">
                <a16:creationId xmlns:a16="http://schemas.microsoft.com/office/drawing/2014/main" id="{80964796-1C0A-4480-A446-51362ACB801D}"/>
              </a:ext>
            </a:extLst>
          </p:cNvPr>
          <p:cNvSpPr>
            <a:spLocks noChangeArrowheads="1"/>
          </p:cNvSpPr>
          <p:nvPr/>
        </p:nvSpPr>
        <p:spPr bwMode="auto">
          <a:xfrm>
            <a:off x="7104529" y="3801035"/>
            <a:ext cx="2707902"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
        <p:nvSpPr>
          <p:cNvPr id="2" name="文本框 1">
            <a:extLst>
              <a:ext uri="{FF2B5EF4-FFF2-40B4-BE49-F238E27FC236}">
                <a16:creationId xmlns:a16="http://schemas.microsoft.com/office/drawing/2014/main" id="{DD09D9B4-FB4C-4E97-A10D-B254653F482D}"/>
              </a:ext>
            </a:extLst>
          </p:cNvPr>
          <p:cNvSpPr txBox="1"/>
          <p:nvPr/>
        </p:nvSpPr>
        <p:spPr>
          <a:xfrm>
            <a:off x="2662518" y="5818539"/>
            <a:ext cx="6849033" cy="400110"/>
          </a:xfrm>
          <a:prstGeom prst="rect">
            <a:avLst/>
          </a:prstGeom>
          <a:noFill/>
          <a:ln w="19050">
            <a:solidFill>
              <a:schemeClr val="accent1"/>
            </a:solidFill>
          </a:ln>
        </p:spPr>
        <p:txBody>
          <a:bodyPr wrap="square" rtlCol="0">
            <a:spAutoFit/>
          </a:bodyPr>
          <a:lstStyle/>
          <a:p>
            <a:pPr algn="ctr"/>
            <a:r>
              <a:rPr lang="zh-CN" altLang="en-US" sz="2000" b="1">
                <a:solidFill>
                  <a:srgbClr val="0066CC"/>
                </a:solidFill>
                <a:latin typeface="微软雅黑" panose="020B0503020204020204" pitchFamily="34" charset="-122"/>
                <a:ea typeface="微软雅黑" panose="020B0503020204020204" pitchFamily="34" charset="-122"/>
              </a:rPr>
              <a:t>我想进，轮到你；若你想进，且轮到你，那么我就再等等</a:t>
            </a:r>
          </a:p>
        </p:txBody>
      </p:sp>
      <p:cxnSp>
        <p:nvCxnSpPr>
          <p:cNvPr id="13" name="直接连接符 12">
            <a:extLst>
              <a:ext uri="{FF2B5EF4-FFF2-40B4-BE49-F238E27FC236}">
                <a16:creationId xmlns:a16="http://schemas.microsoft.com/office/drawing/2014/main" id="{0CA45DC6-8E94-45BB-AC81-D9FE21497AF6}"/>
              </a:ext>
            </a:extLst>
          </p:cNvPr>
          <p:cNvCxnSpPr>
            <a:cxnSpLocks/>
          </p:cNvCxnSpPr>
          <p:nvPr/>
        </p:nvCxnSpPr>
        <p:spPr bwMode="auto">
          <a:xfrm>
            <a:off x="6087035" y="1281953"/>
            <a:ext cx="0" cy="4199516"/>
          </a:xfrm>
          <a:prstGeom prst="line">
            <a:avLst/>
          </a:prstGeom>
          <a:ln w="635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94833552-8F0E-450B-9B6C-11AC4A5F19C1}"/>
              </a:ext>
            </a:extLst>
          </p:cNvPr>
          <p:cNvSpPr txBox="1"/>
          <p:nvPr/>
        </p:nvSpPr>
        <p:spPr>
          <a:xfrm>
            <a:off x="407335" y="1755667"/>
            <a:ext cx="882431" cy="1015663"/>
          </a:xfrm>
          <a:prstGeom prst="rect">
            <a:avLst/>
          </a:prstGeom>
          <a:noFill/>
        </p:spPr>
        <p:txBody>
          <a:bodyPr wrap="square" rtlCol="0">
            <a:spAutoFit/>
          </a:bodyPr>
          <a:lstStyle/>
          <a:p>
            <a:r>
              <a:rPr lang="en-US" altLang="zh-CN" sz="2000" b="1" dirty="0">
                <a:solidFill>
                  <a:srgbClr val="0070C0"/>
                </a:solidFill>
              </a:rPr>
              <a:t>1</a:t>
            </a:r>
          </a:p>
          <a:p>
            <a:r>
              <a:rPr lang="en-US" altLang="zh-CN" sz="2000" b="1" dirty="0">
                <a:solidFill>
                  <a:srgbClr val="0070C0"/>
                </a:solidFill>
              </a:rPr>
              <a:t>5</a:t>
            </a:r>
          </a:p>
          <a:p>
            <a:r>
              <a:rPr lang="en-US" altLang="zh-CN" sz="2000" b="1" dirty="0">
                <a:solidFill>
                  <a:srgbClr val="0070C0"/>
                </a:solidFill>
              </a:rPr>
              <a:t>6,10</a:t>
            </a:r>
            <a:endParaRPr lang="zh-CN" altLang="en-US" sz="2000" b="1" dirty="0">
              <a:solidFill>
                <a:srgbClr val="0070C0"/>
              </a:solidFill>
            </a:endParaRPr>
          </a:p>
        </p:txBody>
      </p:sp>
      <p:sp>
        <p:nvSpPr>
          <p:cNvPr id="12" name="文本框 11">
            <a:extLst>
              <a:ext uri="{FF2B5EF4-FFF2-40B4-BE49-F238E27FC236}">
                <a16:creationId xmlns:a16="http://schemas.microsoft.com/office/drawing/2014/main" id="{23A46655-2CE3-44ED-853C-98E91ED558DB}"/>
              </a:ext>
            </a:extLst>
          </p:cNvPr>
          <p:cNvSpPr txBox="1"/>
          <p:nvPr/>
        </p:nvSpPr>
        <p:spPr>
          <a:xfrm>
            <a:off x="6488205" y="1812481"/>
            <a:ext cx="678621" cy="1015663"/>
          </a:xfrm>
          <a:prstGeom prst="rect">
            <a:avLst/>
          </a:prstGeom>
          <a:noFill/>
        </p:spPr>
        <p:txBody>
          <a:bodyPr wrap="square" rtlCol="0">
            <a:spAutoFit/>
          </a:bodyPr>
          <a:lstStyle/>
          <a:p>
            <a:r>
              <a:rPr lang="en-US" altLang="zh-CN" sz="2000" b="1" dirty="0">
                <a:solidFill>
                  <a:srgbClr val="00B050"/>
                </a:solidFill>
              </a:rPr>
              <a:t>2</a:t>
            </a:r>
          </a:p>
          <a:p>
            <a:r>
              <a:rPr lang="en-US" altLang="zh-CN" sz="2000" b="1" dirty="0">
                <a:solidFill>
                  <a:srgbClr val="00B050"/>
                </a:solidFill>
              </a:rPr>
              <a:t>3</a:t>
            </a:r>
          </a:p>
          <a:p>
            <a:r>
              <a:rPr lang="en-US" altLang="zh-CN" sz="2000" b="1" dirty="0">
                <a:solidFill>
                  <a:srgbClr val="00B050"/>
                </a:solidFill>
              </a:rPr>
              <a:t>4,7</a:t>
            </a:r>
            <a:endParaRPr lang="zh-CN" altLang="en-US" sz="2000" b="1" dirty="0">
              <a:solidFill>
                <a:srgbClr val="00B050"/>
              </a:solidFill>
            </a:endParaRPr>
          </a:p>
        </p:txBody>
      </p:sp>
      <p:sp>
        <p:nvSpPr>
          <p:cNvPr id="14" name="文本框 13">
            <a:extLst>
              <a:ext uri="{FF2B5EF4-FFF2-40B4-BE49-F238E27FC236}">
                <a16:creationId xmlns:a16="http://schemas.microsoft.com/office/drawing/2014/main" id="{F06766B3-B122-4A0A-A1E3-78B3A5D327DE}"/>
              </a:ext>
            </a:extLst>
          </p:cNvPr>
          <p:cNvSpPr txBox="1"/>
          <p:nvPr/>
        </p:nvSpPr>
        <p:spPr>
          <a:xfrm>
            <a:off x="6519094" y="3332141"/>
            <a:ext cx="678621" cy="1631216"/>
          </a:xfrm>
          <a:prstGeom prst="rect">
            <a:avLst/>
          </a:prstGeom>
          <a:noFill/>
        </p:spPr>
        <p:txBody>
          <a:bodyPr wrap="square" rtlCol="0">
            <a:spAutoFit/>
          </a:bodyPr>
          <a:lstStyle/>
          <a:p>
            <a:r>
              <a:rPr lang="en-US" altLang="zh-CN" sz="2000" b="1" dirty="0">
                <a:solidFill>
                  <a:srgbClr val="00B050"/>
                </a:solidFill>
              </a:rPr>
              <a:t>8</a:t>
            </a:r>
          </a:p>
          <a:p>
            <a:endParaRPr lang="en-US" altLang="zh-CN" sz="2000" b="1" dirty="0">
              <a:solidFill>
                <a:srgbClr val="00B050"/>
              </a:solidFill>
            </a:endParaRPr>
          </a:p>
          <a:p>
            <a:r>
              <a:rPr lang="en-US" altLang="zh-CN" sz="2000" b="1" dirty="0">
                <a:solidFill>
                  <a:srgbClr val="00B050"/>
                </a:solidFill>
              </a:rPr>
              <a:t>9</a:t>
            </a:r>
          </a:p>
          <a:p>
            <a:endParaRPr lang="en-US" altLang="zh-CN" sz="2000" b="1" dirty="0">
              <a:solidFill>
                <a:srgbClr val="00B050"/>
              </a:solidFill>
            </a:endParaRPr>
          </a:p>
          <a:p>
            <a:r>
              <a:rPr lang="en-US" altLang="zh-CN" sz="2000" b="1" dirty="0">
                <a:solidFill>
                  <a:srgbClr val="00B050"/>
                </a:solidFill>
              </a:rPr>
              <a:t>?</a:t>
            </a:r>
            <a:endParaRPr lang="zh-CN" altLang="en-US" sz="2000" b="1" dirty="0">
              <a:solidFill>
                <a:srgbClr val="00B050"/>
              </a:solidFill>
            </a:endParaRPr>
          </a:p>
        </p:txBody>
      </p:sp>
      <p:sp>
        <p:nvSpPr>
          <p:cNvPr id="15" name="文本框 14">
            <a:extLst>
              <a:ext uri="{FF2B5EF4-FFF2-40B4-BE49-F238E27FC236}">
                <a16:creationId xmlns:a16="http://schemas.microsoft.com/office/drawing/2014/main" id="{385C90F0-816F-4DD4-8038-FB76DE14EADB}"/>
              </a:ext>
            </a:extLst>
          </p:cNvPr>
          <p:cNvSpPr txBox="1"/>
          <p:nvPr/>
        </p:nvSpPr>
        <p:spPr>
          <a:xfrm>
            <a:off x="451266" y="3332141"/>
            <a:ext cx="678621" cy="1631216"/>
          </a:xfrm>
          <a:prstGeom prst="rect">
            <a:avLst/>
          </a:prstGeom>
          <a:noFill/>
        </p:spPr>
        <p:txBody>
          <a:bodyPr wrap="square" rtlCol="0">
            <a:spAutoFit/>
          </a:bodyPr>
          <a:lstStyle/>
          <a:p>
            <a:r>
              <a:rPr lang="en-US" altLang="zh-CN" sz="2000" b="1" dirty="0">
                <a:solidFill>
                  <a:srgbClr val="0070C0"/>
                </a:solidFill>
              </a:rPr>
              <a:t>11</a:t>
            </a:r>
          </a:p>
          <a:p>
            <a:endParaRPr lang="en-US" altLang="zh-CN" sz="2000" b="1" dirty="0">
              <a:solidFill>
                <a:srgbClr val="0070C0"/>
              </a:solidFill>
            </a:endParaRPr>
          </a:p>
          <a:p>
            <a:r>
              <a:rPr lang="en-US" altLang="zh-CN" sz="2000" b="1" dirty="0">
                <a:solidFill>
                  <a:srgbClr val="0070C0"/>
                </a:solidFill>
              </a:rPr>
              <a:t>12</a:t>
            </a:r>
          </a:p>
          <a:p>
            <a:endParaRPr lang="en-US" altLang="zh-CN" sz="2000" b="1" dirty="0">
              <a:solidFill>
                <a:srgbClr val="0070C0"/>
              </a:solidFill>
            </a:endParaRPr>
          </a:p>
          <a:p>
            <a:r>
              <a:rPr lang="en-US" altLang="zh-CN" sz="2000" b="1" dirty="0">
                <a:solidFill>
                  <a:srgbClr val="0070C0"/>
                </a:solidFill>
              </a:rPr>
              <a:t>?</a:t>
            </a:r>
            <a:endParaRPr lang="zh-CN" altLang="en-US" sz="2000" b="1" dirty="0">
              <a:solidFill>
                <a:srgbClr val="0070C0"/>
              </a:solidFill>
            </a:endParaRPr>
          </a:p>
        </p:txBody>
      </p:sp>
    </p:spTree>
    <p:extLst>
      <p:ext uri="{BB962C8B-B14F-4D97-AF65-F5344CB8AC3E}">
        <p14:creationId xmlns:p14="http://schemas.microsoft.com/office/powerpoint/2010/main" val="249307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1981199" y="150725"/>
            <a:ext cx="8570259" cy="576262"/>
          </a:xfrm>
        </p:spPr>
        <p:txBody>
          <a:bodyPr/>
          <a:lstStyle/>
          <a:p>
            <a:r>
              <a:rPr lang="en-US" altLang="zh-CN"/>
              <a:t>Incorrect Coding of </a:t>
            </a:r>
            <a:r>
              <a:rPr lang="en-US" altLang="en-US"/>
              <a:t>Peterson</a:t>
            </a:r>
            <a:r>
              <a:rPr lang="en-US" altLang="en-US">
                <a:latin typeface="Arial" panose="020B0604020202020204" pitchFamily="34" charset="0"/>
                <a:cs typeface="Arial" panose="020B0604020202020204" pitchFamily="34" charset="0"/>
              </a:rPr>
              <a:t>’</a:t>
            </a:r>
            <a:r>
              <a:rPr lang="en-US" altLang="ja-JP"/>
              <a:t>s Solution</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4966957" y="1154260"/>
            <a:ext cx="651566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400" b="1" dirty="0">
                <a:solidFill>
                  <a:srgbClr val="000000"/>
                </a:solidFill>
                <a:latin typeface="Courier New" panose="02070309020205020404" pitchFamily="49" charset="0"/>
              </a:rPr>
              <a:t>while (true) {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a:solidFill>
                  <a:srgbClr val="000000"/>
                </a:solidFill>
                <a:latin typeface="Courier New" panose="02070309020205020404" pitchFamily="49" charset="0"/>
              </a:rPr>
              <a:t>     turn = j;</a:t>
            </a:r>
          </a:p>
          <a:p>
            <a:pPr>
              <a:buFont typeface="Monotype Sorts" pitchFamily="-84" charset="2"/>
              <a:buNone/>
            </a:pPr>
            <a:r>
              <a:rPr lang="en-US" altLang="en-US" sz="2400" b="1">
                <a:solidFill>
                  <a:srgbClr val="000000"/>
                </a:solidFill>
                <a:latin typeface="Courier New" panose="02070309020205020404" pitchFamily="49" charset="0"/>
              </a:rPr>
              <a:t> 	flag[i] = true; </a:t>
            </a:r>
          </a:p>
          <a:p>
            <a:pPr>
              <a:buFont typeface="Monotype Sorts" pitchFamily="-84" charset="2"/>
              <a:buNone/>
            </a:pPr>
            <a:r>
              <a:rPr lang="en-US" altLang="en-US" sz="2400" b="1" dirty="0">
                <a:solidFill>
                  <a:srgbClr val="000000"/>
                </a:solidFill>
                <a:latin typeface="Courier New" panose="02070309020205020404" pitchFamily="49" charset="0"/>
              </a:rPr>
              <a:t>	while (flag[j] &amp;&amp; </a:t>
            </a:r>
            <a:r>
              <a:rPr lang="en-US" altLang="en-US" sz="2400" b="1">
                <a:solidFill>
                  <a:srgbClr val="000000"/>
                </a:solidFill>
                <a:latin typeface="Courier New" panose="02070309020205020404" pitchFamily="49" charset="0"/>
              </a:rPr>
              <a:t>turn == </a:t>
            </a:r>
            <a:r>
              <a:rPr lang="en-US" altLang="en-US" sz="2400" b="1" dirty="0">
                <a:solidFill>
                  <a:srgbClr val="000000"/>
                </a:solidFill>
                <a:latin typeface="Courier New" panose="02070309020205020404" pitchFamily="49" charset="0"/>
              </a:rPr>
              <a:t>j)</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b="1">
                <a:solidFill>
                  <a:srgbClr val="000000"/>
                </a:solidFill>
                <a:latin typeface="Courier New" panose="02070309020205020404" pitchFamily="49" charset="0"/>
              </a:rPr>
              <a:t>	;</a:t>
            </a:r>
            <a:endParaRPr lang="en-US" altLang="en-US" sz="2400" b="1" dirty="0">
              <a:solidFill>
                <a:srgbClr val="000000"/>
              </a:solidFill>
              <a:latin typeface="Courier New" panose="02070309020205020404" pitchFamily="49" charset="0"/>
            </a:endParaRP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 critical section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flag[</a:t>
            </a:r>
            <a:r>
              <a:rPr lang="en-US" altLang="en-US" sz="2400" b="1" dirty="0" err="1">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 false;</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 remainder section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5843257" y="1911929"/>
            <a:ext cx="5353661" cy="151707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5843257" y="4376301"/>
            <a:ext cx="3248025"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
        <p:nvSpPr>
          <p:cNvPr id="4" name="文本框 3">
            <a:extLst>
              <a:ext uri="{FF2B5EF4-FFF2-40B4-BE49-F238E27FC236}">
                <a16:creationId xmlns:a16="http://schemas.microsoft.com/office/drawing/2014/main" id="{C7D550B6-48ED-4D27-8A85-C965107CA582}"/>
              </a:ext>
            </a:extLst>
          </p:cNvPr>
          <p:cNvSpPr txBox="1"/>
          <p:nvPr/>
        </p:nvSpPr>
        <p:spPr>
          <a:xfrm>
            <a:off x="8662656" y="1163763"/>
            <a:ext cx="2895601" cy="461665"/>
          </a:xfrm>
          <a:prstGeom prst="rect">
            <a:avLst/>
          </a:prstGeom>
          <a:noFill/>
        </p:spPr>
        <p:txBody>
          <a:bodyPr wrap="square" rtlCol="0">
            <a:spAutoFit/>
          </a:bodyPr>
          <a:lstStyle/>
          <a:p>
            <a:r>
              <a:rPr lang="en-US" altLang="zh-CN" sz="2400" b="1" i="1">
                <a:solidFill>
                  <a:srgbClr val="993300"/>
                </a:solidFill>
                <a:effectLst>
                  <a:outerShdw blurRad="38100" dist="38100" dir="2700000" algn="tl">
                    <a:srgbClr val="000000">
                      <a:alpha val="43137"/>
                    </a:srgbClr>
                  </a:outerShdw>
                </a:effectLst>
              </a:rPr>
              <a:t>Wrong order</a:t>
            </a:r>
            <a:r>
              <a:rPr lang="en-US" altLang="zh-CN" sz="2400" b="1" i="1" dirty="0">
                <a:solidFill>
                  <a:srgbClr val="993300"/>
                </a:solidFill>
                <a:effectLst>
                  <a:outerShdw blurRad="38100" dist="38100" dir="2700000" algn="tl">
                    <a:srgbClr val="000000">
                      <a:alpha val="43137"/>
                    </a:srgbClr>
                  </a:outerShdw>
                </a:effectLst>
              </a:rPr>
              <a:t>!</a:t>
            </a:r>
            <a:endParaRPr lang="zh-CN" altLang="en-US" sz="2400" b="1" i="1" dirty="0">
              <a:solidFill>
                <a:srgbClr val="993300"/>
              </a:solidFill>
              <a:effectLst>
                <a:outerShdw blurRad="38100" dist="38100" dir="2700000" algn="tl">
                  <a:srgbClr val="000000">
                    <a:alpha val="43137"/>
                  </a:srgbClr>
                </a:outerShdw>
              </a:effectLst>
            </a:endParaRPr>
          </a:p>
        </p:txBody>
      </p:sp>
      <p:cxnSp>
        <p:nvCxnSpPr>
          <p:cNvPr id="6" name="直接箭头连接符 5">
            <a:extLst>
              <a:ext uri="{FF2B5EF4-FFF2-40B4-BE49-F238E27FC236}">
                <a16:creationId xmlns:a16="http://schemas.microsoft.com/office/drawing/2014/main" id="{D0313FEC-E8A4-4BFF-BE80-A5C5C616CE44}"/>
              </a:ext>
            </a:extLst>
          </p:cNvPr>
          <p:cNvCxnSpPr>
            <a:cxnSpLocks/>
          </p:cNvCxnSpPr>
          <p:nvPr/>
        </p:nvCxnSpPr>
        <p:spPr bwMode="auto">
          <a:xfrm flipH="1">
            <a:off x="8757348" y="1674289"/>
            <a:ext cx="1228163" cy="805683"/>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cxnSp>
        <p:nvCxnSpPr>
          <p:cNvPr id="8" name="直接箭头连接符 7">
            <a:extLst>
              <a:ext uri="{FF2B5EF4-FFF2-40B4-BE49-F238E27FC236}">
                <a16:creationId xmlns:a16="http://schemas.microsoft.com/office/drawing/2014/main" id="{95EA22BD-FC43-4F5B-A4E5-68DC31A9B3EB}"/>
              </a:ext>
            </a:extLst>
          </p:cNvPr>
          <p:cNvCxnSpPr>
            <a:cxnSpLocks/>
          </p:cNvCxnSpPr>
          <p:nvPr/>
        </p:nvCxnSpPr>
        <p:spPr bwMode="auto">
          <a:xfrm flipH="1">
            <a:off x="7614349" y="1634931"/>
            <a:ext cx="2214281" cy="503249"/>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13" name="文本框 12">
            <a:extLst>
              <a:ext uri="{FF2B5EF4-FFF2-40B4-BE49-F238E27FC236}">
                <a16:creationId xmlns:a16="http://schemas.microsoft.com/office/drawing/2014/main" id="{A80359BC-CA8E-4CAF-8D7D-92FFCE9660CE}"/>
              </a:ext>
            </a:extLst>
          </p:cNvPr>
          <p:cNvSpPr txBox="1"/>
          <p:nvPr/>
        </p:nvSpPr>
        <p:spPr>
          <a:xfrm>
            <a:off x="395570" y="2067043"/>
            <a:ext cx="4482629" cy="3912802"/>
          </a:xfrm>
          <a:prstGeom prst="rect">
            <a:avLst/>
          </a:prstGeom>
          <a:noFill/>
          <a:ln w="25400">
            <a:solidFill>
              <a:srgbClr val="FFC000"/>
            </a:solidFill>
          </a:ln>
        </p:spPr>
        <p:txBody>
          <a:bodyPr wrap="square" rtlCol="0">
            <a:spAutoFit/>
          </a:bodyPr>
          <a:lstStyle/>
          <a:p>
            <a:r>
              <a:rPr lang="en-US" altLang="zh-CN" b="1"/>
              <a:t>Consider such running sequence</a:t>
            </a:r>
            <a:r>
              <a:rPr lang="zh-CN" altLang="en-US" b="1"/>
              <a:t>：</a:t>
            </a:r>
            <a:endParaRPr lang="en-US" altLang="zh-CN" b="1"/>
          </a:p>
          <a:p>
            <a:endParaRPr lang="en-US" altLang="zh-CN" b="1">
              <a:solidFill>
                <a:srgbClr val="0066CC"/>
              </a:solidFill>
            </a:endParaRPr>
          </a:p>
          <a:p>
            <a:pPr>
              <a:lnSpc>
                <a:spcPct val="150000"/>
              </a:lnSpc>
            </a:pPr>
            <a:r>
              <a:rPr lang="en-US" altLang="zh-CN" b="1">
                <a:solidFill>
                  <a:srgbClr val="0066CC"/>
                </a:solidFill>
              </a:rPr>
              <a:t>Pi: turn = j</a:t>
            </a:r>
          </a:p>
          <a:p>
            <a:pPr>
              <a:lnSpc>
                <a:spcPct val="150000"/>
              </a:lnSpc>
            </a:pPr>
            <a:r>
              <a:rPr lang="en-US" altLang="zh-CN" b="1">
                <a:solidFill>
                  <a:srgbClr val="00B050"/>
                </a:solidFill>
              </a:rPr>
              <a:t>Pj: turn = i</a:t>
            </a:r>
          </a:p>
          <a:p>
            <a:pPr>
              <a:lnSpc>
                <a:spcPct val="150000"/>
              </a:lnSpc>
            </a:pPr>
            <a:r>
              <a:rPr lang="en-US" altLang="zh-CN" b="1">
                <a:solidFill>
                  <a:srgbClr val="00B050"/>
                </a:solidFill>
              </a:rPr>
              <a:t>Pj: flag[j] = true</a:t>
            </a:r>
          </a:p>
          <a:p>
            <a:pPr>
              <a:lnSpc>
                <a:spcPct val="150000"/>
              </a:lnSpc>
            </a:pPr>
            <a:r>
              <a:rPr lang="en-US" altLang="zh-CN" b="1">
                <a:solidFill>
                  <a:srgbClr val="00B050"/>
                </a:solidFill>
              </a:rPr>
              <a:t>Pj: while(</a:t>
            </a:r>
            <a:r>
              <a:rPr lang="en-US" altLang="zh-CN" b="1">
                <a:solidFill>
                  <a:srgbClr val="993300"/>
                </a:solidFill>
              </a:rPr>
              <a:t>flag[i]</a:t>
            </a:r>
            <a:r>
              <a:rPr lang="en-US" altLang="zh-CN" b="1">
                <a:solidFill>
                  <a:srgbClr val="0066CC"/>
                </a:solidFill>
              </a:rPr>
              <a:t> </a:t>
            </a:r>
            <a:r>
              <a:rPr lang="en-US" altLang="zh-CN" b="1">
                <a:solidFill>
                  <a:srgbClr val="00B050"/>
                </a:solidFill>
              </a:rPr>
              <a:t>&amp;&amp; turn == i) ;</a:t>
            </a:r>
          </a:p>
          <a:p>
            <a:pPr>
              <a:lnSpc>
                <a:spcPct val="150000"/>
              </a:lnSpc>
            </a:pPr>
            <a:r>
              <a:rPr lang="en-US" altLang="zh-CN" b="1">
                <a:solidFill>
                  <a:srgbClr val="00B050"/>
                </a:solidFill>
              </a:rPr>
              <a:t>Pj: enter CS</a:t>
            </a:r>
          </a:p>
          <a:p>
            <a:pPr>
              <a:lnSpc>
                <a:spcPct val="150000"/>
              </a:lnSpc>
            </a:pPr>
            <a:r>
              <a:rPr lang="en-US" altLang="zh-CN" b="1">
                <a:solidFill>
                  <a:srgbClr val="0066CC"/>
                </a:solidFill>
              </a:rPr>
              <a:t>Pi: flag[i] = true</a:t>
            </a:r>
          </a:p>
          <a:p>
            <a:pPr>
              <a:lnSpc>
                <a:spcPct val="150000"/>
              </a:lnSpc>
            </a:pPr>
            <a:r>
              <a:rPr lang="en-US" altLang="zh-CN" b="1">
                <a:solidFill>
                  <a:srgbClr val="0066CC"/>
                </a:solidFill>
              </a:rPr>
              <a:t>Pi: while(flag[j] &amp;&amp; </a:t>
            </a:r>
            <a:r>
              <a:rPr lang="en-US" altLang="zh-CN" b="1">
                <a:solidFill>
                  <a:srgbClr val="993300"/>
                </a:solidFill>
              </a:rPr>
              <a:t>turn == j</a:t>
            </a:r>
            <a:r>
              <a:rPr lang="en-US" altLang="zh-CN" b="1">
                <a:solidFill>
                  <a:srgbClr val="0066CC"/>
                </a:solidFill>
              </a:rPr>
              <a:t>) ;</a:t>
            </a:r>
          </a:p>
          <a:p>
            <a:pPr>
              <a:lnSpc>
                <a:spcPct val="150000"/>
              </a:lnSpc>
            </a:pPr>
            <a:r>
              <a:rPr lang="en-US" altLang="zh-CN" b="1">
                <a:solidFill>
                  <a:srgbClr val="0066CC"/>
                </a:solidFill>
              </a:rPr>
              <a:t>Pi: enter CS too</a:t>
            </a:r>
            <a:r>
              <a:rPr lang="zh-CN" altLang="en-US" b="1">
                <a:solidFill>
                  <a:srgbClr val="0066CC"/>
                </a:solidFill>
              </a:rPr>
              <a:t>！</a:t>
            </a:r>
          </a:p>
        </p:txBody>
      </p:sp>
    </p:spTree>
    <p:extLst>
      <p:ext uri="{BB962C8B-B14F-4D97-AF65-F5344CB8AC3E}">
        <p14:creationId xmlns:p14="http://schemas.microsoft.com/office/powerpoint/2010/main" val="4161672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2047875" y="105026"/>
            <a:ext cx="8867775" cy="576262"/>
          </a:xfrm>
        </p:spPr>
        <p:txBody>
          <a:bodyPr/>
          <a:lstStyle/>
          <a:p>
            <a:r>
              <a:rPr lang="en-US" altLang="en-US" sz="2800"/>
              <a:t>*Peterson</a:t>
            </a:r>
            <a:r>
              <a:rPr lang="en-US" altLang="en-US" sz="2800">
                <a:latin typeface="Arial" panose="020B0604020202020204" pitchFamily="34" charset="0"/>
                <a:cs typeface="Arial" panose="020B0604020202020204" pitchFamily="34" charset="0"/>
              </a:rPr>
              <a:t>’</a:t>
            </a:r>
            <a:r>
              <a:rPr lang="en-US" altLang="en-US" sz="2800"/>
              <a:t>s </a:t>
            </a:r>
            <a:r>
              <a:rPr lang="en-US" altLang="en-US" sz="2800" dirty="0"/>
              <a:t>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1438275" y="1233489"/>
            <a:ext cx="9620250" cy="4385647"/>
          </a:xfrm>
        </p:spPr>
        <p:txBody>
          <a:bodyPr/>
          <a:lstStyle/>
          <a:p>
            <a:r>
              <a:rPr lang="en-US" altLang="en-US" sz="2400" dirty="0"/>
              <a:t>Although useful for demonstrating an algorithm, Peterson</a:t>
            </a:r>
            <a:r>
              <a:rPr lang="en-US" altLang="en-US" sz="2400" dirty="0">
                <a:latin typeface="Arial" panose="020B0604020202020204" pitchFamily="34" charset="0"/>
                <a:cs typeface="Arial" panose="020B0604020202020204" pitchFamily="34" charset="0"/>
              </a:rPr>
              <a:t>’</a:t>
            </a:r>
            <a:r>
              <a:rPr lang="en-US" altLang="en-US" sz="2400" dirty="0"/>
              <a:t>s Solution is not guaranteed to work on modern architectures.</a:t>
            </a:r>
          </a:p>
          <a:p>
            <a:pPr lvl="1"/>
            <a:r>
              <a:rPr lang="en-US" altLang="en-US" sz="2400" dirty="0"/>
              <a:t>To improve performance, processors and/or compilers may </a:t>
            </a:r>
            <a:r>
              <a:rPr lang="en-US" altLang="en-US" sz="2400" b="1" dirty="0">
                <a:solidFill>
                  <a:srgbClr val="993300"/>
                </a:solidFill>
              </a:rPr>
              <a:t>reorder</a:t>
            </a:r>
            <a:r>
              <a:rPr lang="en-US" altLang="en-US" sz="2400" b="1" dirty="0"/>
              <a:t> </a:t>
            </a:r>
            <a:r>
              <a:rPr lang="en-US" altLang="en-US" sz="2400" dirty="0"/>
              <a:t>operations that have no dependencies</a:t>
            </a:r>
          </a:p>
          <a:p>
            <a:r>
              <a:rPr lang="en-US" altLang="en-US" sz="2400" dirty="0"/>
              <a:t>Understanding why it will not work is useful for better understanding race conditions.</a:t>
            </a:r>
          </a:p>
          <a:p>
            <a:r>
              <a:rPr lang="en-US" altLang="en-US" sz="2400" dirty="0"/>
              <a:t>For single-threaded this is ok as the result will always be the same.</a:t>
            </a:r>
          </a:p>
          <a:p>
            <a:r>
              <a:rPr lang="en-US" altLang="en-US" sz="2400" dirty="0"/>
              <a:t>For multithreaded the reordering may produce inconsistent or unexpected results!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1981200" y="131003"/>
            <a:ext cx="8229600" cy="576262"/>
          </a:xfrm>
        </p:spPr>
        <p:txBody>
          <a:bodyPr/>
          <a:lstStyle/>
          <a:p>
            <a:r>
              <a:rPr lang="en-US" altLang="en-US"/>
              <a:t>*Modern </a:t>
            </a:r>
            <a:r>
              <a:rPr lang="en-US" altLang="en-US" dirty="0"/>
              <a:t>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2301875" y="1116807"/>
            <a:ext cx="7727950" cy="4624386"/>
          </a:xfrm>
        </p:spPr>
        <p:txBody>
          <a:bodyPr/>
          <a:lstStyle/>
          <a:p>
            <a:r>
              <a:rPr lang="en-US" altLang="en-US" sz="2400" dirty="0"/>
              <a:t>Two threads share the data:</a:t>
            </a:r>
            <a:br>
              <a:rPr lang="en-US" altLang="en-US" sz="2400" dirty="0"/>
            </a:br>
            <a:r>
              <a:rPr lang="en-US" altLang="en-US" sz="2400" dirty="0"/>
              <a:t>      </a:t>
            </a:r>
            <a:r>
              <a:rPr lang="en-US" altLang="en-US" sz="2400" dirty="0" err="1">
                <a:latin typeface="Courier New" panose="02070309020205020404" pitchFamily="49" charset="0"/>
                <a:cs typeface="Courier New" panose="02070309020205020404" pitchFamily="49" charset="0"/>
              </a:rPr>
              <a:t>boolean</a:t>
            </a:r>
            <a:r>
              <a:rPr lang="en-US" altLang="en-US" sz="2400" dirty="0">
                <a:latin typeface="Courier New" panose="02070309020205020404" pitchFamily="49" charset="0"/>
                <a:cs typeface="Courier New" panose="02070309020205020404" pitchFamily="49" charset="0"/>
              </a:rPr>
              <a:t> flag = false;</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int x = 0;</a:t>
            </a:r>
          </a:p>
          <a:p>
            <a:r>
              <a:rPr lang="en-US" altLang="en-US" sz="2400" dirty="0"/>
              <a:t>Thread 1 performs</a:t>
            </a: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while (!flag)</a:t>
            </a:r>
            <a:br>
              <a:rPr lang="en-US" altLang="en-US" sz="2400" dirty="0">
                <a:latin typeface="Courier New" panose="02070309020205020404" pitchFamily="49" charset="0"/>
                <a:cs typeface="Courier New" panose="02070309020205020404" pitchFamily="49" charset="0"/>
              </a:rPr>
            </a:br>
            <a:r>
              <a:rPr lang="en-US" altLang="en-US" sz="2400">
                <a:latin typeface="Courier New" panose="02070309020205020404" pitchFamily="49" charset="0"/>
                <a:cs typeface="Courier New" panose="02070309020205020404" pitchFamily="49" charset="0"/>
              </a:rPr>
              <a:t>	    ;</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a:t>
            </a:r>
            <a:r>
              <a:rPr lang="en-US" altLang="en-US" sz="2400">
                <a:latin typeface="Courier New" panose="02070309020205020404" pitchFamily="49" charset="0"/>
                <a:cs typeface="Courier New" panose="02070309020205020404" pitchFamily="49" charset="0"/>
              </a:rPr>
              <a:t>print x;</a:t>
            </a:r>
            <a:endParaRPr lang="en-US" altLang="en-US" sz="2400" dirty="0">
              <a:latin typeface="Courier New" panose="02070309020205020404" pitchFamily="49" charset="0"/>
              <a:cs typeface="Courier New" panose="02070309020205020404" pitchFamily="49" charset="0"/>
            </a:endParaRPr>
          </a:p>
          <a:p>
            <a:r>
              <a:rPr lang="en-US" altLang="en-US" sz="2400" dirty="0"/>
              <a:t>Thread 2 performs</a:t>
            </a: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x = 100;</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flag </a:t>
            </a:r>
            <a:r>
              <a:rPr lang="en-US" altLang="en-US" sz="2400">
                <a:latin typeface="Courier New" panose="02070309020205020404" pitchFamily="49" charset="0"/>
                <a:cs typeface="Courier New" panose="02070309020205020404" pitchFamily="49" charset="0"/>
              </a:rPr>
              <a:t>= true;</a:t>
            </a:r>
            <a:endParaRPr lang="en-US" altLang="en-US" sz="2400" dirty="0">
              <a:latin typeface="Courier New" panose="02070309020205020404" pitchFamily="49" charset="0"/>
              <a:cs typeface="Courier New" panose="02070309020205020404" pitchFamily="49" charset="0"/>
            </a:endParaRPr>
          </a:p>
          <a:p>
            <a:r>
              <a:rPr lang="en-US" altLang="en-US" sz="2400" dirty="0"/>
              <a:t>What is the expected output?</a:t>
            </a:r>
          </a:p>
          <a:p>
            <a:pPr marL="0" indent="0">
              <a:buNone/>
            </a:pPr>
            <a:r>
              <a:rPr lang="en-US" altLang="en-US" sz="2400" dirty="0"/>
              <a:t>            </a:t>
            </a:r>
          </a:p>
          <a:p>
            <a:pPr marL="0" indent="0">
              <a:buNone/>
            </a:pPr>
            <a:r>
              <a:rPr lang="en-US" altLang="en-US" sz="2400" dirty="0"/>
              <a:t>            </a:t>
            </a:r>
          </a:p>
        </p:txBody>
      </p:sp>
      <p:sp>
        <p:nvSpPr>
          <p:cNvPr id="2" name="TextBox 1">
            <a:extLst>
              <a:ext uri="{FF2B5EF4-FFF2-40B4-BE49-F238E27FC236}">
                <a16:creationId xmlns:a16="http://schemas.microsoft.com/office/drawing/2014/main" id="{4E9A5473-147F-4669-8110-D8DF8A3CF96B}"/>
              </a:ext>
            </a:extLst>
          </p:cNvPr>
          <p:cNvSpPr txBox="1"/>
          <p:nvPr/>
        </p:nvSpPr>
        <p:spPr>
          <a:xfrm>
            <a:off x="7476930" y="5156444"/>
            <a:ext cx="2733870" cy="461665"/>
          </a:xfrm>
          <a:prstGeom prst="rect">
            <a:avLst/>
          </a:prstGeom>
          <a:noFill/>
        </p:spPr>
        <p:txBody>
          <a:bodyPr wrap="square" rtlCol="0">
            <a:spAutoFit/>
          </a:bodyPr>
          <a:lstStyle/>
          <a:p>
            <a:r>
              <a:rPr lang="en-US" sz="2400" b="1"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2635833" y="182958"/>
            <a:ext cx="8229600" cy="576262"/>
          </a:xfrm>
        </p:spPr>
        <p:txBody>
          <a:bodyPr/>
          <a:lstStyle/>
          <a:p>
            <a:r>
              <a:rPr lang="en-US" altLang="en-US"/>
              <a:t>*Modern </a:t>
            </a:r>
            <a:r>
              <a:rPr lang="en-US" altLang="en-US" dirty="0"/>
              <a:t>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2330450" y="1233488"/>
            <a:ext cx="7575550" cy="4510087"/>
          </a:xfrm>
        </p:spPr>
        <p:txBody>
          <a:bodyPr/>
          <a:lstStyle/>
          <a:p>
            <a:r>
              <a:rPr lang="en-US" altLang="en-US" sz="2400" dirty="0"/>
              <a:t>However, since the variables </a:t>
            </a:r>
            <a:r>
              <a:rPr lang="en-US" altLang="en-US" sz="2400" dirty="0">
                <a:latin typeface="Courier New" panose="02070309020205020404" pitchFamily="49" charset="0"/>
                <a:cs typeface="Courier New" panose="02070309020205020404" pitchFamily="49" charset="0"/>
              </a:rPr>
              <a:t>flag</a:t>
            </a:r>
            <a:r>
              <a:rPr lang="en-US" altLang="en-US" sz="2400" dirty="0"/>
              <a:t> and </a:t>
            </a:r>
            <a:r>
              <a:rPr lang="en-US" altLang="en-US" sz="2400" dirty="0">
                <a:latin typeface="Courier New" panose="02070309020205020404" pitchFamily="49" charset="0"/>
                <a:cs typeface="Courier New" panose="02070309020205020404" pitchFamily="49" charset="0"/>
              </a:rPr>
              <a:t>x</a:t>
            </a:r>
            <a:r>
              <a:rPr lang="en-US" altLang="en-US" sz="2400" dirty="0"/>
              <a:t> are independent of each other, the instructions:</a:t>
            </a:r>
          </a:p>
          <a:p>
            <a:pPr marL="0" indent="0">
              <a:buNone/>
            </a:pPr>
            <a:r>
              <a:rPr lang="en-US" altLang="en-US" sz="2400" dirty="0">
                <a:latin typeface="Courier New" panose="02070309020205020404" pitchFamily="49" charset="0"/>
                <a:cs typeface="Courier New" panose="02070309020205020404" pitchFamily="49" charset="0"/>
              </a:rPr>
              <a:t>      x = 100;</a:t>
            </a:r>
          </a:p>
          <a:p>
            <a:pPr marL="0" indent="0">
              <a:buNone/>
            </a:pPr>
            <a:r>
              <a:rPr lang="en-US" altLang="en-US" sz="2400" dirty="0"/>
              <a:t>            </a:t>
            </a:r>
            <a:r>
              <a:rPr lang="en-US" altLang="en-US" sz="2400" dirty="0">
                <a:latin typeface="Courier New" panose="02070309020205020404" pitchFamily="49" charset="0"/>
                <a:cs typeface="Courier New" panose="02070309020205020404" pitchFamily="49" charset="0"/>
              </a:rPr>
              <a:t>flag = true;</a:t>
            </a:r>
            <a:br>
              <a:rPr lang="en-US" altLang="en-US" sz="2400" dirty="0">
                <a:latin typeface="Courier New" panose="02070309020205020404" pitchFamily="49" charset="0"/>
                <a:cs typeface="Courier New" panose="02070309020205020404" pitchFamily="49" charset="0"/>
              </a:rPr>
            </a:br>
            <a:endParaRPr lang="en-US" altLang="en-US" sz="2400" dirty="0">
              <a:latin typeface="Courier New" panose="02070309020205020404" pitchFamily="49" charset="0"/>
              <a:cs typeface="Courier New" panose="02070309020205020404" pitchFamily="49" charset="0"/>
            </a:endParaRPr>
          </a:p>
          <a:p>
            <a:pPr marL="0" indent="0">
              <a:buNone/>
            </a:pPr>
            <a:r>
              <a:rPr lang="en-US" altLang="en-US" sz="2400" dirty="0"/>
              <a:t>    for Thread 2 may be reordered:</a:t>
            </a:r>
          </a:p>
          <a:p>
            <a:pPr marL="0" indent="0">
              <a:buNone/>
            </a:pPr>
            <a:r>
              <a:rPr lang="en-US" altLang="en-US" sz="2400" dirty="0">
                <a:latin typeface="Courier New" panose="02070309020205020404" pitchFamily="49" charset="0"/>
                <a:cs typeface="Courier New" panose="02070309020205020404" pitchFamily="49" charset="0"/>
              </a:rPr>
              <a:t>      flag = true;</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x = 100;</a:t>
            </a:r>
            <a:r>
              <a:rPr lang="en-US" altLang="en-US" sz="2400" dirty="0"/>
              <a:t> </a:t>
            </a:r>
          </a:p>
          <a:p>
            <a:r>
              <a:rPr lang="en-US" altLang="en-US" sz="2400" dirty="0"/>
              <a:t>If this occurs, the output may be </a:t>
            </a:r>
            <a:r>
              <a:rPr lang="en-US" altLang="en-US" sz="2400" b="1" dirty="0">
                <a:solidFill>
                  <a:srgbClr val="006699"/>
                </a:solidFill>
              </a:rPr>
              <a:t>0</a:t>
            </a:r>
            <a:r>
              <a:rPr lang="en-US" altLang="en-US" sz="2400" dirty="0"/>
              <a:t>!</a:t>
            </a:r>
          </a:p>
          <a:p>
            <a:pPr marL="0" indent="0">
              <a:buNone/>
            </a:pPr>
            <a:br>
              <a:rPr lang="en-US" altLang="en-US" sz="2400" dirty="0"/>
            </a:br>
            <a:br>
              <a:rPr lang="en-US" altLang="en-US" sz="2400" dirty="0"/>
            </a:br>
            <a:br>
              <a:rPr lang="en-US" altLang="en-US" sz="2400" dirty="0"/>
            </a:br>
            <a:endParaRPr lang="en-US"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2487549" y="182958"/>
            <a:ext cx="8229600" cy="576262"/>
          </a:xfrm>
        </p:spPr>
        <p:txBody>
          <a:bodyPr/>
          <a:lstStyle/>
          <a:p>
            <a:r>
              <a:rPr lang="en-US" altLang="en-US"/>
              <a:t>*Peterson</a:t>
            </a:r>
            <a:r>
              <a:rPr lang="en-US" altLang="en-US">
                <a:latin typeface="Arial" panose="020B0604020202020204" pitchFamily="34" charset="0"/>
                <a:cs typeface="Arial" panose="020B0604020202020204" pitchFamily="34" charset="0"/>
              </a:rPr>
              <a:t>’</a:t>
            </a:r>
            <a:r>
              <a:rPr lang="en-US" altLang="en-US"/>
              <a:t>s </a:t>
            </a:r>
            <a:r>
              <a:rPr lang="en-US" altLang="en-US" dirty="0"/>
              <a:t>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sz="2400" dirty="0"/>
              <a:t>The effects of instruction reordering in Peterson</a:t>
            </a:r>
            <a:r>
              <a:rPr lang="en-US" altLang="en-US" sz="2400" dirty="0">
                <a:latin typeface="Arial" panose="020B0604020202020204" pitchFamily="34" charset="0"/>
                <a:cs typeface="Arial" panose="020B0604020202020204" pitchFamily="34" charset="0"/>
              </a:rPr>
              <a:t>’</a:t>
            </a:r>
            <a:r>
              <a:rPr lang="en-US" altLang="en-US" sz="2400" dirty="0"/>
              <a:t>s Solution</a:t>
            </a:r>
          </a:p>
          <a:p>
            <a:endParaRPr lang="en-US" altLang="en-US" sz="2400" dirty="0"/>
          </a:p>
          <a:p>
            <a:endParaRPr lang="en-US" altLang="en-US" sz="2400" dirty="0"/>
          </a:p>
          <a:p>
            <a:endParaRPr lang="en-US" altLang="en-US" sz="2400" dirty="0"/>
          </a:p>
          <a:p>
            <a:endParaRPr lang="en-US" altLang="en-US" sz="2400" dirty="0"/>
          </a:p>
          <a:p>
            <a:endParaRPr lang="en-US" altLang="en-US" sz="2400" dirty="0"/>
          </a:p>
          <a:p>
            <a:r>
              <a:rPr lang="en-US" altLang="en-US" sz="2400" dirty="0"/>
              <a:t>This allows both processes to be in their critical section at the same time!</a:t>
            </a:r>
          </a:p>
          <a:p>
            <a:r>
              <a:rPr lang="en-US" altLang="en-US" sz="2400" dirty="0"/>
              <a:t>To ensure that Peterson</a:t>
            </a:r>
            <a:r>
              <a:rPr lang="en-US" altLang="en-US" sz="2400" dirty="0">
                <a:latin typeface="Arial" panose="020B0604020202020204" pitchFamily="34" charset="0"/>
                <a:cs typeface="Arial" panose="020B0604020202020204" pitchFamily="34" charset="0"/>
              </a:rPr>
              <a:t>’</a:t>
            </a:r>
            <a:r>
              <a:rPr lang="en-US" altLang="en-US" sz="2400" dirty="0"/>
              <a:t>s solution will work correctly on modern computer architecture we must use </a:t>
            </a:r>
            <a:r>
              <a:rPr lang="en-US" altLang="en-US" sz="2400" b="1">
                <a:solidFill>
                  <a:srgbClr val="006699"/>
                </a:solidFill>
                <a:latin typeface="+mj-lt"/>
              </a:rPr>
              <a:t>Memory Barrier(</a:t>
            </a:r>
            <a:r>
              <a:rPr lang="zh-CN" altLang="en-US" sz="2400" b="1">
                <a:solidFill>
                  <a:srgbClr val="006699"/>
                </a:solidFill>
                <a:latin typeface="+mj-lt"/>
              </a:rPr>
              <a:t>内存屏障</a:t>
            </a:r>
            <a:r>
              <a:rPr lang="en-US" altLang="en-US" sz="2400" b="1">
                <a:solidFill>
                  <a:srgbClr val="006699"/>
                </a:solidFill>
                <a:latin typeface="+mj-lt"/>
              </a:rPr>
              <a:t>)</a:t>
            </a:r>
            <a:r>
              <a:rPr lang="en-US" altLang="en-US" sz="2400"/>
              <a:t>.</a:t>
            </a:r>
            <a:br>
              <a:rPr lang="en-US" altLang="en-US" sz="2400" dirty="0"/>
            </a:br>
            <a:br>
              <a:rPr lang="en-US" altLang="en-US" sz="2400" dirty="0"/>
            </a:br>
            <a:br>
              <a:rPr lang="en-US" altLang="en-US" sz="2400" dirty="0"/>
            </a:br>
            <a:br>
              <a:rPr lang="en-US" altLang="en-US" sz="2400" dirty="0"/>
            </a:br>
            <a:endParaRPr lang="en-US" altLang="en-US" sz="2400"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830968"/>
            <a:ext cx="9848849" cy="224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1981200" y="224522"/>
            <a:ext cx="8229600" cy="576262"/>
          </a:xfrm>
        </p:spPr>
        <p:txBody>
          <a:bodyPr/>
          <a:lstStyle/>
          <a:p>
            <a:r>
              <a:rPr lang="en-US" altLang="en-US"/>
              <a:t>*Memory </a:t>
            </a:r>
            <a:r>
              <a:rPr lang="en-US" altLang="en-US" dirty="0"/>
              <a:t>Barrier(</a:t>
            </a:r>
            <a:r>
              <a:rPr lang="zh-CN" altLang="en-US" dirty="0"/>
              <a:t>内存屏障</a:t>
            </a:r>
            <a:r>
              <a:rPr lang="en-US" altLang="en-US" dirty="0"/>
              <a:t>)</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1162049" y="1233489"/>
            <a:ext cx="10106025" cy="4590537"/>
          </a:xfrm>
        </p:spPr>
        <p:txBody>
          <a:bodyPr/>
          <a:lstStyle/>
          <a:p>
            <a:r>
              <a:rPr lang="en-US" altLang="en-US" sz="2400" b="1" dirty="0"/>
              <a:t>Memory model </a:t>
            </a:r>
            <a:r>
              <a:rPr lang="en-US" altLang="en-US" sz="2400" dirty="0"/>
              <a:t>are the memory guarantees a computer architecture makes to application programs.</a:t>
            </a:r>
          </a:p>
          <a:p>
            <a:r>
              <a:rPr lang="en-US" altLang="en-US" sz="2400" dirty="0"/>
              <a:t>Memory models may be either:</a:t>
            </a:r>
          </a:p>
          <a:p>
            <a:pPr lvl="1"/>
            <a:r>
              <a:rPr lang="en-US" altLang="en-US" sz="2400" b="1" dirty="0"/>
              <a:t>Strongly ordered </a:t>
            </a:r>
            <a:r>
              <a:rPr lang="en-US" altLang="en-US" sz="2400" dirty="0"/>
              <a:t>– where a memory modification of one processor is immediately visible to all other processors.</a:t>
            </a:r>
          </a:p>
          <a:p>
            <a:pPr lvl="1"/>
            <a:r>
              <a:rPr lang="en-US" altLang="en-US" sz="2400" b="1" dirty="0"/>
              <a:t>Weakly ordered  </a:t>
            </a:r>
            <a:r>
              <a:rPr lang="en-US" altLang="en-US" sz="2400" dirty="0"/>
              <a:t>– where a memory modification of one processor may not be immediately visible to all other processors.</a:t>
            </a:r>
          </a:p>
          <a:p>
            <a:r>
              <a:rPr lang="en-US" altLang="en-US" sz="2400" dirty="0"/>
              <a:t>A </a:t>
            </a:r>
            <a:r>
              <a:rPr lang="en-US" altLang="en-US" sz="2400" b="1" dirty="0"/>
              <a:t>memory barrier </a:t>
            </a:r>
            <a:r>
              <a:rPr lang="en-US" altLang="en-US" sz="2400" dirty="0"/>
              <a:t>is an instruction that forces any change in memory to be propagated (made visible) to all other processors.</a:t>
            </a:r>
            <a:br>
              <a:rPr lang="en-US" altLang="en-US" sz="2400" dirty="0"/>
            </a:br>
            <a:endParaRPr lang="en-US" altLang="en-US" sz="2400" dirty="0"/>
          </a:p>
        </p:txBody>
      </p:sp>
    </p:spTree>
    <p:extLst>
      <p:ext uri="{BB962C8B-B14F-4D97-AF65-F5344CB8AC3E}">
        <p14:creationId xmlns:p14="http://schemas.microsoft.com/office/powerpoint/2010/main" val="2482274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1981200" y="191570"/>
            <a:ext cx="8229600" cy="576262"/>
          </a:xfrm>
        </p:spPr>
        <p:txBody>
          <a:bodyPr/>
          <a:lstStyle/>
          <a:p>
            <a:r>
              <a:rPr lang="en-US" altLang="en-US"/>
              <a:t>*Memory </a:t>
            </a:r>
            <a:r>
              <a:rPr lang="en-US" altLang="en-US" dirty="0"/>
              <a:t>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1609725" y="1233489"/>
            <a:ext cx="9429750" cy="4590537"/>
          </a:xfrm>
        </p:spPr>
        <p:txBody>
          <a:bodyPr/>
          <a:lstStyle/>
          <a:p>
            <a:r>
              <a:rPr lang="en-US" altLang="en-US" sz="2800" dirty="0"/>
              <a:t>When a memory barrier instruction is performed, the system ensures that </a:t>
            </a:r>
            <a:r>
              <a:rPr lang="en-US" altLang="en-US" sz="2800" b="1" dirty="0">
                <a:solidFill>
                  <a:srgbClr val="0070C0"/>
                </a:solidFill>
              </a:rPr>
              <a:t>all loads and stores are completed before any subsequent load or store operations are performed</a:t>
            </a:r>
            <a:r>
              <a:rPr lang="en-US" altLang="en-US" sz="2800" dirty="0"/>
              <a:t>.</a:t>
            </a:r>
          </a:p>
          <a:p>
            <a:r>
              <a:rPr lang="en-US" altLang="en-US" sz="2800" dirty="0"/>
              <a:t>Therefore, even if instructions were reordered, the memory barrier ensures that the store operations are completed in memory and visible to other processors before future load or store operations are performed.</a:t>
            </a:r>
          </a:p>
          <a:p>
            <a:endParaRPr lang="en-US" altLang="en-US" sz="2800" dirty="0"/>
          </a:p>
        </p:txBody>
      </p:sp>
    </p:spTree>
    <p:extLst>
      <p:ext uri="{BB962C8B-B14F-4D97-AF65-F5344CB8AC3E}">
        <p14:creationId xmlns:p14="http://schemas.microsoft.com/office/powerpoint/2010/main" val="1006609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1981200" y="224522"/>
            <a:ext cx="8229600" cy="576262"/>
          </a:xfrm>
        </p:spPr>
        <p:txBody>
          <a:bodyPr/>
          <a:lstStyle/>
          <a:p>
            <a:r>
              <a:rPr lang="en-US" altLang="en-US"/>
              <a:t>*Memory </a:t>
            </a:r>
            <a:r>
              <a:rPr lang="en-US" altLang="en-US" dirty="0"/>
              <a:t>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76300" y="1001765"/>
            <a:ext cx="10439400" cy="5355786"/>
          </a:xfrm>
        </p:spPr>
        <p:txBody>
          <a:bodyPr/>
          <a:lstStyle/>
          <a:p>
            <a:r>
              <a:rPr lang="en-US" altLang="en-US" sz="2000" dirty="0"/>
              <a:t>Returning to the example of </a:t>
            </a:r>
            <a:r>
              <a:rPr lang="en-US" altLang="en-US" sz="2000"/>
              <a:t>slides ch6-22 &amp; ch6-23</a:t>
            </a:r>
            <a:endParaRPr lang="en-US" altLang="en-US" sz="2000" dirty="0"/>
          </a:p>
          <a:p>
            <a:r>
              <a:rPr lang="en-US" altLang="en-US" sz="2000" dirty="0"/>
              <a:t>We could add a memory barrier to the following instructions to ensure Thread 1 outputs 100:</a:t>
            </a:r>
          </a:p>
          <a:p>
            <a:r>
              <a:rPr lang="en-US" altLang="en-US" sz="2000" dirty="0"/>
              <a:t>Thread 1 now performs</a:t>
            </a:r>
            <a:br>
              <a:rPr lang="en-US" altLang="en-US" sz="2000" dirty="0"/>
            </a:br>
            <a:r>
              <a:rPr lang="en-US" altLang="en-US" sz="2000" b="1" dirty="0"/>
              <a:t>     </a:t>
            </a:r>
            <a:r>
              <a:rPr lang="en-US" altLang="en-US" sz="2000" b="1" dirty="0">
                <a:latin typeface="Courier New" panose="02070309020205020404" pitchFamily="49" charset="0"/>
                <a:cs typeface="Courier New" panose="02070309020205020404" pitchFamily="49" charset="0"/>
              </a:rPr>
              <a:t>while (!flag)</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memory_barrier</a:t>
            </a: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print x</a:t>
            </a:r>
          </a:p>
          <a:p>
            <a:r>
              <a:rPr lang="en-US" altLang="en-US" sz="2000" dirty="0"/>
              <a:t>Thread 2 now performs</a:t>
            </a:r>
            <a:br>
              <a:rPr lang="en-US" altLang="en-US" sz="2000" dirty="0"/>
            </a:br>
            <a:r>
              <a:rPr lang="en-US" altLang="en-US" sz="2000" b="1" dirty="0"/>
              <a:t>     </a:t>
            </a:r>
            <a:r>
              <a:rPr lang="en-US" altLang="en-US" sz="2000" b="1" dirty="0">
                <a:latin typeface="Courier New" panose="02070309020205020404" pitchFamily="49" charset="0"/>
                <a:cs typeface="Courier New" panose="02070309020205020404" pitchFamily="49" charset="0"/>
              </a:rPr>
              <a:t>x = 100;</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memory_barrier</a:t>
            </a: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flag = true</a:t>
            </a:r>
          </a:p>
          <a:p>
            <a:r>
              <a:rPr lang="en-US" altLang="en-US" sz="2000" dirty="0"/>
              <a:t>For</a:t>
            </a:r>
            <a:r>
              <a:rPr lang="en-US" altLang="en-US" sz="2000" dirty="0">
                <a:latin typeface="Courier New" panose="02070309020205020404" pitchFamily="49" charset="0"/>
                <a:cs typeface="Courier New" panose="02070309020205020404" pitchFamily="49" charset="0"/>
              </a:rPr>
              <a:t> </a:t>
            </a:r>
            <a:r>
              <a:rPr lang="en-US" altLang="en-US" sz="2000" dirty="0"/>
              <a:t>Thread 1 we are guaranteed that  that the value of </a:t>
            </a:r>
            <a:r>
              <a:rPr lang="en-US" altLang="en-US" sz="2000" b="1" dirty="0">
                <a:latin typeface="Courier New" panose="02070309020205020404" pitchFamily="49" charset="0"/>
                <a:cs typeface="Courier New" panose="02070309020205020404" pitchFamily="49" charset="0"/>
              </a:rPr>
              <a:t>flag</a:t>
            </a:r>
            <a:r>
              <a:rPr lang="en-US" altLang="en-US" sz="2000" dirty="0"/>
              <a:t> is loaded before the value of </a:t>
            </a:r>
            <a:r>
              <a:rPr lang="en-US" altLang="en-US" sz="2000" b="1" dirty="0">
                <a:latin typeface="Courier New" panose="02070309020205020404" pitchFamily="49" charset="0"/>
                <a:cs typeface="Courier New" panose="02070309020205020404" pitchFamily="49" charset="0"/>
              </a:rPr>
              <a:t>x</a:t>
            </a:r>
            <a:r>
              <a:rPr lang="en-US" altLang="en-US" sz="2000" dirty="0"/>
              <a:t>.</a:t>
            </a:r>
          </a:p>
          <a:p>
            <a:r>
              <a:rPr lang="en-US" altLang="en-US" sz="2000" dirty="0"/>
              <a:t>For Thread 2 we ensure that the assignment to </a:t>
            </a:r>
            <a:r>
              <a:rPr lang="en-US" altLang="en-US" sz="2000" b="1" dirty="0">
                <a:latin typeface="Courier New" panose="02070309020205020404" pitchFamily="49" charset="0"/>
                <a:cs typeface="Courier New" panose="02070309020205020404" pitchFamily="49" charset="0"/>
              </a:rPr>
              <a:t>x</a:t>
            </a:r>
            <a:r>
              <a:rPr lang="en-US" altLang="en-US" sz="2000" dirty="0"/>
              <a:t> occurs before the assignment </a:t>
            </a:r>
            <a:r>
              <a:rPr lang="en-US" altLang="en-US" sz="2000" b="1" dirty="0">
                <a:latin typeface="Courier New" panose="02070309020205020404" pitchFamily="49" charset="0"/>
                <a:cs typeface="Courier New" panose="02070309020205020404" pitchFamily="49" charset="0"/>
              </a:rPr>
              <a:t>flag</a:t>
            </a:r>
            <a:r>
              <a:rPr lang="en-US" altLang="en-US" sz="2000" dirty="0">
                <a:latin typeface="Courier New" panose="02070309020205020404" pitchFamily="49" charset="0"/>
                <a:cs typeface="Courier New" panose="02070309020205020404" pitchFamily="49" charset="0"/>
              </a:rPr>
              <a:t>.</a:t>
            </a:r>
          </a:p>
          <a:p>
            <a:pPr marL="0" indent="0">
              <a:buNone/>
            </a:pPr>
            <a:endParaRPr lang="en-US" altLang="en-US" sz="2000" dirty="0"/>
          </a:p>
        </p:txBody>
      </p:sp>
    </p:spTree>
    <p:extLst>
      <p:ext uri="{BB962C8B-B14F-4D97-AF65-F5344CB8AC3E}">
        <p14:creationId xmlns:p14="http://schemas.microsoft.com/office/powerpoint/2010/main" val="2104174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714F1-CDB3-4C75-AC4A-85761887BFDE}"/>
              </a:ext>
            </a:extLst>
          </p:cNvPr>
          <p:cNvSpPr>
            <a:spLocks noGrp="1"/>
          </p:cNvSpPr>
          <p:nvPr>
            <p:ph type="title"/>
          </p:nvPr>
        </p:nvSpPr>
        <p:spPr/>
        <p:txBody>
          <a:bodyPr/>
          <a:lstStyle/>
          <a:p>
            <a:pPr>
              <a:defRPr/>
            </a:pPr>
            <a:r>
              <a:rPr lang="en-US" altLang="zh-CN" dirty="0">
                <a:effectLst>
                  <a:outerShdw blurRad="38100" dist="38100" dir="2700000" algn="tl">
                    <a:srgbClr val="C0C0C0"/>
                  </a:outerShdw>
                </a:effectLst>
                <a:ea typeface="宋体" charset="-122"/>
              </a:rPr>
              <a:t>Chapter Objectives 2/2</a:t>
            </a:r>
            <a:endParaRPr lang="zh-CN" altLang="en-US" dirty="0">
              <a:effectLst>
                <a:outerShdw blurRad="38100" dist="38100" dir="2700000" algn="tl">
                  <a:srgbClr val="C0C0C0"/>
                </a:outerShdw>
              </a:effectLst>
              <a:ea typeface="宋体" charset="-122"/>
            </a:endParaRPr>
          </a:p>
        </p:txBody>
      </p:sp>
      <p:sp>
        <p:nvSpPr>
          <p:cNvPr id="7171" name="内容占位符 2"/>
          <p:cNvSpPr>
            <a:spLocks noGrp="1" noChangeArrowheads="1"/>
          </p:cNvSpPr>
          <p:nvPr>
            <p:ph idx="1"/>
          </p:nvPr>
        </p:nvSpPr>
        <p:spPr>
          <a:xfrm>
            <a:off x="941294" y="1024068"/>
            <a:ext cx="10273553" cy="5356412"/>
          </a:xfrm>
        </p:spPr>
        <p:txBody>
          <a:bodyPr/>
          <a:lstStyle/>
          <a:p>
            <a:r>
              <a:rPr lang="en-US" altLang="zh-CN" sz="2800" dirty="0">
                <a:ea typeface="宋体" pitchFamily="2" charset="-122"/>
              </a:rPr>
              <a:t>Explain the readers-writers </a:t>
            </a:r>
            <a:r>
              <a:rPr lang="en-US" altLang="zh-CN" sz="2800">
                <a:ea typeface="宋体" pitchFamily="2" charset="-122"/>
              </a:rPr>
              <a:t>synchronization problem(</a:t>
            </a:r>
            <a:r>
              <a:rPr lang="zh-CN" altLang="en-US" sz="2800"/>
              <a:t>读者</a:t>
            </a:r>
            <a:r>
              <a:rPr lang="en-US" altLang="zh-CN" sz="2800"/>
              <a:t>-</a:t>
            </a:r>
            <a:r>
              <a:rPr lang="zh-CN" altLang="en-US" sz="2800"/>
              <a:t>写者问题</a:t>
            </a:r>
            <a:r>
              <a:rPr lang="en-US" altLang="zh-CN" sz="2800">
                <a:ea typeface="宋体" pitchFamily="2" charset="-122"/>
              </a:rPr>
              <a:t>)</a:t>
            </a:r>
            <a:endParaRPr lang="en-US" altLang="zh-CN" sz="2800" dirty="0">
              <a:ea typeface="宋体" pitchFamily="2" charset="-122"/>
            </a:endParaRPr>
          </a:p>
          <a:p>
            <a:r>
              <a:rPr lang="en-US" altLang="zh-CN" sz="2800" dirty="0">
                <a:ea typeface="宋体" pitchFamily="2" charset="-122"/>
              </a:rPr>
              <a:t>Explain and dining-philosophers </a:t>
            </a:r>
            <a:r>
              <a:rPr lang="en-US" altLang="zh-CN" sz="2800">
                <a:ea typeface="宋体" pitchFamily="2" charset="-122"/>
              </a:rPr>
              <a:t>synchronization problems(</a:t>
            </a:r>
            <a:r>
              <a:rPr lang="zh-CN" altLang="en-US" sz="2800"/>
              <a:t>哲学家就餐问题</a:t>
            </a:r>
            <a:r>
              <a:rPr lang="en-US" altLang="zh-CN" sz="2800">
                <a:ea typeface="宋体" pitchFamily="2" charset="-122"/>
              </a:rPr>
              <a:t>)</a:t>
            </a:r>
            <a:endParaRPr lang="en-US" altLang="zh-CN" sz="2800" dirty="0">
              <a:ea typeface="宋体" pitchFamily="2" charset="-122"/>
            </a:endParaRPr>
          </a:p>
          <a:p>
            <a:r>
              <a:rPr lang="en-US" altLang="zh-CN" sz="2800" dirty="0">
                <a:solidFill>
                  <a:schemeClr val="tx1">
                    <a:lumMod val="50000"/>
                    <a:lumOff val="50000"/>
                  </a:schemeClr>
                </a:solidFill>
                <a:ea typeface="宋体" pitchFamily="2" charset="-122"/>
              </a:rPr>
              <a:t>Describe the tools used by Linux and Windows to solve synchronization problems.</a:t>
            </a:r>
          </a:p>
          <a:p>
            <a:r>
              <a:rPr lang="en-US" altLang="zh-CN" sz="2800" dirty="0">
                <a:solidFill>
                  <a:schemeClr val="tx1">
                    <a:lumMod val="50000"/>
                    <a:lumOff val="50000"/>
                  </a:schemeClr>
                </a:solidFill>
                <a:ea typeface="宋体" pitchFamily="2" charset="-122"/>
              </a:rPr>
              <a:t>Illustrate how POSIX and Java can be used to solve process synchronization problems</a:t>
            </a:r>
          </a:p>
          <a:p>
            <a:r>
              <a:rPr lang="en-US" altLang="zh-CN" sz="2800" dirty="0">
                <a:solidFill>
                  <a:schemeClr val="tx1">
                    <a:lumMod val="50000"/>
                    <a:lumOff val="50000"/>
                  </a:schemeClr>
                </a:solidFill>
                <a:ea typeface="宋体" pitchFamily="2" charset="-122"/>
              </a:rPr>
              <a:t>To introduce the concept of </a:t>
            </a:r>
            <a:r>
              <a:rPr lang="en-US" altLang="zh-CN" sz="2800">
                <a:solidFill>
                  <a:schemeClr val="tx1">
                    <a:lumMod val="50000"/>
                    <a:lumOff val="50000"/>
                  </a:schemeClr>
                </a:solidFill>
                <a:ea typeface="宋体" pitchFamily="2" charset="-122"/>
              </a:rPr>
              <a:t>atomic transaction(</a:t>
            </a:r>
            <a:r>
              <a:rPr lang="zh-CN" altLang="en-US" sz="2800">
                <a:solidFill>
                  <a:schemeClr val="tx1">
                    <a:lumMod val="50000"/>
                    <a:lumOff val="50000"/>
                  </a:schemeClr>
                </a:solidFill>
              </a:rPr>
              <a:t>原子事务</a:t>
            </a:r>
            <a:r>
              <a:rPr lang="en-US" altLang="zh-CN" sz="2800">
                <a:solidFill>
                  <a:schemeClr val="tx1">
                    <a:lumMod val="50000"/>
                    <a:lumOff val="50000"/>
                  </a:schemeClr>
                </a:solidFill>
                <a:ea typeface="宋体" pitchFamily="2" charset="-122"/>
              </a:rPr>
              <a:t>) </a:t>
            </a:r>
            <a:r>
              <a:rPr lang="en-US" altLang="zh-CN" sz="2800" dirty="0">
                <a:solidFill>
                  <a:schemeClr val="tx1">
                    <a:lumMod val="50000"/>
                    <a:lumOff val="50000"/>
                  </a:schemeClr>
                </a:solidFill>
                <a:ea typeface="宋体" pitchFamily="2" charset="-122"/>
              </a:rPr>
              <a:t>and describe mechanisms to ensure atomicity.</a:t>
            </a:r>
          </a:p>
          <a:p>
            <a:endParaRPr lang="zh-CN" altLang="en-US" sz="2800" dirty="0">
              <a:ea typeface="宋体" pitchFamily="2" charset="-122"/>
            </a:endParaRPr>
          </a:p>
        </p:txBody>
      </p:sp>
    </p:spTree>
    <p:extLst>
      <p:ext uri="{BB962C8B-B14F-4D97-AF65-F5344CB8AC3E}">
        <p14:creationId xmlns:p14="http://schemas.microsoft.com/office/powerpoint/2010/main" val="1443246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B2C782F-2BB1-4C68-A83B-E4F0AD07B5AA}"/>
              </a:ext>
            </a:extLst>
          </p:cNvPr>
          <p:cNvSpPr>
            <a:spLocks noGrp="1" noChangeArrowheads="1"/>
          </p:cNvSpPr>
          <p:nvPr>
            <p:ph type="title"/>
          </p:nvPr>
        </p:nvSpPr>
        <p:spPr/>
        <p:txBody>
          <a:bodyPr/>
          <a:lstStyle/>
          <a:p>
            <a:pPr>
              <a:defRPr/>
            </a:pPr>
            <a:r>
              <a:rPr lang="en-US" altLang="zh-CN">
                <a:ea typeface="宋体" charset="-122"/>
              </a:rPr>
              <a:t>6.4 Synchronization </a:t>
            </a:r>
            <a:r>
              <a:rPr lang="en-US" altLang="zh-CN" dirty="0">
                <a:ea typeface="宋体" charset="-122"/>
              </a:rPr>
              <a:t>Hardware</a:t>
            </a:r>
          </a:p>
        </p:txBody>
      </p:sp>
      <p:sp>
        <p:nvSpPr>
          <p:cNvPr id="25603" name="Rectangle 3"/>
          <p:cNvSpPr>
            <a:spLocks noGrp="1" noChangeArrowheads="1"/>
          </p:cNvSpPr>
          <p:nvPr>
            <p:ph type="body" idx="1"/>
          </p:nvPr>
        </p:nvSpPr>
        <p:spPr>
          <a:xfrm>
            <a:off x="1148080" y="1282700"/>
            <a:ext cx="10088880" cy="4376738"/>
          </a:xfrm>
        </p:spPr>
        <p:txBody>
          <a:bodyPr/>
          <a:lstStyle/>
          <a:p>
            <a:pPr>
              <a:lnSpc>
                <a:spcPct val="90000"/>
              </a:lnSpc>
              <a:tabLst>
                <a:tab pos="744538" algn="l"/>
                <a:tab pos="1025525" algn="l"/>
                <a:tab pos="1260475" algn="l"/>
              </a:tabLst>
            </a:pPr>
            <a:r>
              <a:rPr lang="en-US" altLang="zh-CN" sz="2400" dirty="0">
                <a:ea typeface="宋体" pitchFamily="2" charset="-122"/>
              </a:rPr>
              <a:t>Many systems provide hardware support for critical section code</a:t>
            </a:r>
          </a:p>
          <a:p>
            <a:pPr>
              <a:lnSpc>
                <a:spcPct val="90000"/>
              </a:lnSpc>
              <a:tabLst>
                <a:tab pos="744538" algn="l"/>
                <a:tab pos="1025525" algn="l"/>
                <a:tab pos="1260475" algn="l"/>
              </a:tabLst>
            </a:pPr>
            <a:r>
              <a:rPr lang="en-US" altLang="zh-CN" sz="2400" dirty="0">
                <a:ea typeface="宋体" pitchFamily="2" charset="-122"/>
              </a:rPr>
              <a:t>Uniprocessors – could </a:t>
            </a:r>
            <a:r>
              <a:rPr lang="en-US" altLang="zh-CN" sz="2400" b="1" dirty="0">
                <a:solidFill>
                  <a:srgbClr val="006699"/>
                </a:solidFill>
                <a:ea typeface="宋体" pitchFamily="2" charset="-122"/>
              </a:rPr>
              <a:t>disable interrupts</a:t>
            </a:r>
          </a:p>
          <a:p>
            <a:pPr lvl="1">
              <a:lnSpc>
                <a:spcPct val="90000"/>
              </a:lnSpc>
              <a:tabLst>
                <a:tab pos="744538" algn="l"/>
                <a:tab pos="1025525" algn="l"/>
                <a:tab pos="1260475" algn="l"/>
              </a:tabLst>
            </a:pPr>
            <a:r>
              <a:rPr lang="en-US" altLang="zh-CN" sz="2400" dirty="0">
                <a:ea typeface="宋体" pitchFamily="2" charset="-122"/>
              </a:rPr>
              <a:t>Currently running code would execute without preemption</a:t>
            </a:r>
          </a:p>
          <a:p>
            <a:pPr lvl="1">
              <a:lnSpc>
                <a:spcPct val="90000"/>
              </a:lnSpc>
              <a:tabLst>
                <a:tab pos="744538" algn="l"/>
                <a:tab pos="1025525" algn="l"/>
                <a:tab pos="1260475" algn="l"/>
              </a:tabLst>
            </a:pPr>
            <a:r>
              <a:rPr lang="en-US" altLang="zh-CN" sz="2400" dirty="0">
                <a:ea typeface="宋体" pitchFamily="2" charset="-122"/>
              </a:rPr>
              <a:t>Generally too inefficient on multiprocessor systems</a:t>
            </a:r>
          </a:p>
          <a:p>
            <a:pPr lvl="2">
              <a:lnSpc>
                <a:spcPct val="90000"/>
              </a:lnSpc>
              <a:tabLst>
                <a:tab pos="744538" algn="l"/>
                <a:tab pos="1025525" algn="l"/>
                <a:tab pos="1260475" algn="l"/>
              </a:tabLst>
            </a:pPr>
            <a:r>
              <a:rPr lang="en-US" altLang="zh-CN" sz="2400" dirty="0">
                <a:ea typeface="宋体" pitchFamily="2" charset="-122"/>
              </a:rPr>
              <a:t>Operating systems using this not broadly scalable</a:t>
            </a:r>
          </a:p>
          <a:p>
            <a:pPr>
              <a:lnSpc>
                <a:spcPct val="90000"/>
              </a:lnSpc>
              <a:tabLst>
                <a:tab pos="744538" algn="l"/>
                <a:tab pos="1025525" algn="l"/>
                <a:tab pos="1260475" algn="l"/>
              </a:tabLst>
            </a:pPr>
            <a:r>
              <a:rPr lang="en-US" altLang="zh-CN" sz="2400" dirty="0">
                <a:ea typeface="宋体" pitchFamily="2" charset="-122"/>
              </a:rPr>
              <a:t>Modern machines provide special atomic hardware instructions</a:t>
            </a:r>
          </a:p>
          <a:p>
            <a:pPr lvl="2">
              <a:lnSpc>
                <a:spcPct val="90000"/>
              </a:lnSpc>
              <a:tabLst>
                <a:tab pos="744538" algn="l"/>
                <a:tab pos="1025525" algn="l"/>
                <a:tab pos="1260475" algn="l"/>
              </a:tabLst>
            </a:pPr>
            <a:r>
              <a:rPr lang="en-US" altLang="zh-CN" sz="2400" b="1" dirty="0">
                <a:solidFill>
                  <a:srgbClr val="006699"/>
                </a:solidFill>
                <a:ea typeface="宋体" pitchFamily="2" charset="-122"/>
              </a:rPr>
              <a:t>Atomic = non-</a:t>
            </a:r>
            <a:r>
              <a:rPr lang="en-US" altLang="zh-CN" sz="2400" b="1" dirty="0" err="1">
                <a:solidFill>
                  <a:srgbClr val="006699"/>
                </a:solidFill>
                <a:ea typeface="宋体" pitchFamily="2" charset="-122"/>
              </a:rPr>
              <a:t>interruptable</a:t>
            </a:r>
            <a:endParaRPr lang="en-US" altLang="zh-CN" sz="2400" b="1" dirty="0">
              <a:solidFill>
                <a:srgbClr val="006699"/>
              </a:solidFill>
              <a:ea typeface="宋体" pitchFamily="2" charset="-122"/>
            </a:endParaRPr>
          </a:p>
          <a:p>
            <a:pPr lvl="1">
              <a:lnSpc>
                <a:spcPct val="90000"/>
              </a:lnSpc>
              <a:tabLst>
                <a:tab pos="744538" algn="l"/>
                <a:tab pos="1025525" algn="l"/>
                <a:tab pos="1260475" algn="l"/>
              </a:tabLst>
            </a:pPr>
            <a:r>
              <a:rPr lang="en-US" altLang="zh-CN" sz="2400" b="1" dirty="0">
                <a:ea typeface="宋体" pitchFamily="2" charset="-122"/>
              </a:rPr>
              <a:t>Either </a:t>
            </a:r>
            <a:r>
              <a:rPr lang="en-US" altLang="zh-CN" sz="2400" b="1" dirty="0">
                <a:solidFill>
                  <a:srgbClr val="006699"/>
                </a:solidFill>
                <a:ea typeface="宋体" pitchFamily="2" charset="-122"/>
              </a:rPr>
              <a:t>test</a:t>
            </a:r>
            <a:r>
              <a:rPr lang="en-US" altLang="zh-CN" sz="2400" b="1" dirty="0">
                <a:ea typeface="宋体" pitchFamily="2" charset="-122"/>
              </a:rPr>
              <a:t> memory word and </a:t>
            </a:r>
            <a:r>
              <a:rPr lang="en-US" altLang="zh-CN" sz="2400" b="1" dirty="0">
                <a:solidFill>
                  <a:srgbClr val="006699"/>
                </a:solidFill>
                <a:ea typeface="宋体" pitchFamily="2" charset="-122"/>
              </a:rPr>
              <a:t>set</a:t>
            </a:r>
            <a:r>
              <a:rPr lang="en-US" altLang="zh-CN" sz="2400" b="1" dirty="0">
                <a:ea typeface="宋体" pitchFamily="2" charset="-122"/>
              </a:rPr>
              <a:t> value</a:t>
            </a:r>
          </a:p>
          <a:p>
            <a:pPr lvl="1">
              <a:lnSpc>
                <a:spcPct val="90000"/>
              </a:lnSpc>
              <a:tabLst>
                <a:tab pos="744538" algn="l"/>
                <a:tab pos="1025525" algn="l"/>
                <a:tab pos="1260475" algn="l"/>
              </a:tabLst>
            </a:pPr>
            <a:r>
              <a:rPr lang="en-US" altLang="zh-CN" sz="2400" b="1" dirty="0">
                <a:ea typeface="宋体" pitchFamily="2" charset="-122"/>
              </a:rPr>
              <a:t>Or </a:t>
            </a:r>
            <a:r>
              <a:rPr lang="en-US" altLang="zh-CN" sz="2400" b="1" dirty="0">
                <a:solidFill>
                  <a:srgbClr val="006699"/>
                </a:solidFill>
                <a:ea typeface="宋体" pitchFamily="2" charset="-122"/>
              </a:rPr>
              <a:t>swap</a:t>
            </a:r>
            <a:r>
              <a:rPr lang="en-US" altLang="zh-CN" sz="2400" b="1" dirty="0">
                <a:ea typeface="宋体" pitchFamily="2" charset="-122"/>
              </a:rPr>
              <a:t> contents of two memory words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2038866" y="161216"/>
            <a:ext cx="8229600" cy="576262"/>
          </a:xfrm>
        </p:spPr>
        <p:txBody>
          <a:bodyPr/>
          <a:lstStyle/>
          <a:p>
            <a:r>
              <a:rPr lang="en-US" altLang="en-US"/>
              <a:t>The TestAndSet Instruction </a:t>
            </a:r>
            <a:endParaRPr lang="en-US" altLang="en-US" dirty="0"/>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1733550" y="1071563"/>
            <a:ext cx="9191625" cy="5319711"/>
          </a:xfrm>
        </p:spPr>
        <p:txBody>
          <a:bodyPr/>
          <a:lstStyle/>
          <a:p>
            <a:r>
              <a:rPr lang="en-US" altLang="en-US" sz="2400" dirty="0"/>
              <a:t>Definition</a:t>
            </a:r>
          </a:p>
          <a:p>
            <a:pPr>
              <a:lnSpc>
                <a:spcPct val="90000"/>
              </a:lnSpc>
              <a:buNone/>
              <a:tabLst>
                <a:tab pos="739775" algn="l"/>
                <a:tab pos="1020763" algn="l"/>
                <a:tab pos="1257300" algn="l"/>
              </a:tabLst>
            </a:pPr>
            <a:r>
              <a:rPr lang="en-US" altLang="en-US" sz="2400" b="1" dirty="0">
                <a:solidFill>
                  <a:srgbClr val="000000"/>
                </a:solidFill>
                <a:latin typeface="Courier New" panose="02070309020205020404" pitchFamily="49" charset="0"/>
              </a:rPr>
              <a:t>      </a:t>
            </a:r>
            <a:r>
              <a:rPr lang="en-US" altLang="en-US" sz="2400" b="1" err="1">
                <a:solidFill>
                  <a:srgbClr val="000000"/>
                </a:solidFill>
                <a:latin typeface="Courier New" panose="02070309020205020404" pitchFamily="49" charset="0"/>
              </a:rPr>
              <a:t>boolean</a:t>
            </a:r>
            <a:r>
              <a:rPr lang="en-US" altLang="en-US" sz="2400" b="1">
                <a:solidFill>
                  <a:srgbClr val="000000"/>
                </a:solidFill>
                <a:latin typeface="Courier New" panose="02070309020205020404" pitchFamily="49" charset="0"/>
              </a:rPr>
              <a:t> TestAndSet(</a:t>
            </a:r>
            <a:r>
              <a:rPr lang="en-US" altLang="en-US" sz="2400" b="1" dirty="0" err="1">
                <a:solidFill>
                  <a:srgbClr val="000000"/>
                </a:solidFill>
                <a:latin typeface="Courier New" panose="02070309020205020404" pitchFamily="49" charset="0"/>
              </a:rPr>
              <a:t>boolean</a:t>
            </a:r>
            <a:r>
              <a:rPr lang="en-US" altLang="en-US" sz="2400" b="1" dirty="0">
                <a:solidFill>
                  <a:srgbClr val="000000"/>
                </a:solidFill>
                <a:latin typeface="Courier New" panose="02070309020205020404" pitchFamily="49" charset="0"/>
              </a:rPr>
              <a:t> *target)</a:t>
            </a:r>
          </a:p>
          <a:p>
            <a:pPr>
              <a:lnSpc>
                <a:spcPct val="90000"/>
              </a:lnSpc>
              <a:buNone/>
              <a:tabLst>
                <a:tab pos="739775" algn="l"/>
                <a:tab pos="1020763" algn="l"/>
                <a:tab pos="1257300" algn="l"/>
              </a:tabLst>
            </a:pPr>
            <a:r>
              <a:rPr lang="en-US" altLang="en-US" sz="2400" b="1" dirty="0">
                <a:solidFill>
                  <a:srgbClr val="000000"/>
                </a:solidFill>
                <a:latin typeface="Courier New" panose="02070309020205020404" pitchFamily="49" charset="0"/>
              </a:rPr>
              <a:t>        {</a:t>
            </a:r>
          </a:p>
          <a:p>
            <a:pPr>
              <a:lnSpc>
                <a:spcPct val="90000"/>
              </a:lnSpc>
              <a:buNone/>
              <a:tabLst>
                <a:tab pos="739775" algn="l"/>
                <a:tab pos="1020763" algn="l"/>
                <a:tab pos="1257300" algn="l"/>
              </a:tabLst>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boolean</a:t>
            </a: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rv</a:t>
            </a:r>
            <a:r>
              <a:rPr lang="en-US" altLang="en-US" sz="2400" b="1" dirty="0">
                <a:solidFill>
                  <a:srgbClr val="000000"/>
                </a:solidFill>
                <a:latin typeface="Courier New" panose="02070309020205020404" pitchFamily="49" charset="0"/>
              </a:rPr>
              <a:t> = *target;</a:t>
            </a:r>
          </a:p>
          <a:p>
            <a:pPr>
              <a:lnSpc>
                <a:spcPct val="90000"/>
              </a:lnSpc>
              <a:buNone/>
              <a:tabLst>
                <a:tab pos="739775" algn="l"/>
                <a:tab pos="1020763" algn="l"/>
                <a:tab pos="1257300" algn="l"/>
              </a:tabLst>
            </a:pPr>
            <a:r>
              <a:rPr lang="en-US" altLang="en-US" sz="2400" b="1" dirty="0">
                <a:solidFill>
                  <a:srgbClr val="000000"/>
                </a:solidFill>
                <a:latin typeface="Courier New" panose="02070309020205020404" pitchFamily="49" charset="0"/>
              </a:rPr>
              <a:t>               *target </a:t>
            </a:r>
            <a:r>
              <a:rPr lang="en-US" altLang="en-US" sz="2400" b="1">
                <a:solidFill>
                  <a:srgbClr val="000000"/>
                </a:solidFill>
                <a:latin typeface="Courier New" panose="02070309020205020404" pitchFamily="49" charset="0"/>
              </a:rPr>
              <a:t>= TRUE;</a:t>
            </a:r>
            <a:endParaRPr lang="en-US" altLang="en-US" sz="2400" b="1" dirty="0">
              <a:solidFill>
                <a:srgbClr val="000000"/>
              </a:solidFill>
              <a:latin typeface="Courier New" panose="02070309020205020404" pitchFamily="49" charset="0"/>
            </a:endParaRPr>
          </a:p>
          <a:p>
            <a:pPr>
              <a:lnSpc>
                <a:spcPct val="90000"/>
              </a:lnSpc>
              <a:buNone/>
              <a:tabLst>
                <a:tab pos="739775" algn="l"/>
                <a:tab pos="1020763" algn="l"/>
                <a:tab pos="1257300" algn="l"/>
              </a:tabLst>
            </a:pPr>
            <a:r>
              <a:rPr lang="en-US" altLang="en-US" sz="2400" b="1" dirty="0">
                <a:solidFill>
                  <a:srgbClr val="000000"/>
                </a:solidFill>
                <a:latin typeface="Courier New" panose="02070309020205020404" pitchFamily="49" charset="0"/>
              </a:rPr>
              <a:t>               return </a:t>
            </a:r>
            <a:r>
              <a:rPr lang="en-US" altLang="en-US" sz="2400" b="1" dirty="0" err="1">
                <a:solidFill>
                  <a:srgbClr val="000000"/>
                </a:solidFill>
                <a:latin typeface="Courier New" panose="02070309020205020404" pitchFamily="49" charset="0"/>
              </a:rPr>
              <a:t>rv</a:t>
            </a:r>
            <a:r>
              <a:rPr lang="en-US" altLang="en-US" sz="2400" b="1" dirty="0">
                <a:solidFill>
                  <a:srgbClr val="000000"/>
                </a:solidFill>
                <a:latin typeface="Courier New" panose="02070309020205020404" pitchFamily="49" charset="0"/>
              </a:rPr>
              <a:t>:</a:t>
            </a:r>
          </a:p>
          <a:p>
            <a:pPr>
              <a:lnSpc>
                <a:spcPct val="90000"/>
              </a:lnSpc>
              <a:buNone/>
              <a:tabLst>
                <a:tab pos="739775" algn="l"/>
                <a:tab pos="1020763" algn="l"/>
                <a:tab pos="1257300" algn="l"/>
              </a:tabLst>
            </a:pPr>
            <a:r>
              <a:rPr lang="en-US" altLang="en-US" sz="2400" b="1" dirty="0">
                <a:solidFill>
                  <a:srgbClr val="000000"/>
                </a:solidFill>
                <a:latin typeface="Courier New" panose="02070309020205020404" pitchFamily="49" charset="0"/>
              </a:rPr>
              <a:t>        }</a:t>
            </a:r>
            <a:endParaRPr lang="en-US" altLang="en-US" sz="2400" dirty="0">
              <a:solidFill>
                <a:srgbClr val="0000FF"/>
              </a:solidFill>
            </a:endParaRPr>
          </a:p>
          <a:p>
            <a:r>
              <a:rPr lang="en-US" altLang="en-US" sz="2400" dirty="0"/>
              <a:t>Properties</a:t>
            </a:r>
          </a:p>
          <a:p>
            <a:pPr lvl="1"/>
            <a:r>
              <a:rPr lang="en-US" altLang="en-US" sz="2400" dirty="0"/>
              <a:t>Executed atomically</a:t>
            </a:r>
          </a:p>
          <a:p>
            <a:pPr lvl="1"/>
            <a:r>
              <a:rPr lang="en-US" altLang="en-US" sz="2400" dirty="0"/>
              <a:t>Returns the original value of passed parameter</a:t>
            </a:r>
          </a:p>
          <a:p>
            <a:pPr lvl="1"/>
            <a:r>
              <a:rPr lang="en-US" altLang="en-US" sz="2400" dirty="0"/>
              <a:t>Set the new value of passed parameter </a:t>
            </a:r>
            <a:r>
              <a:rPr lang="en-US" altLang="en-US" sz="2400"/>
              <a:t>to </a:t>
            </a:r>
            <a:r>
              <a:rPr lang="en-US" altLang="en-US" sz="2400" b="1">
                <a:solidFill>
                  <a:srgbClr val="000000"/>
                </a:solidFill>
                <a:latin typeface="Courier New" panose="02070309020205020404" pitchFamily="49" charset="0"/>
              </a:rPr>
              <a:t>TRUE</a:t>
            </a:r>
            <a:endParaRPr lang="en-US" altLang="en-US" sz="2400" b="1" dirty="0">
              <a:latin typeface="Courier New" panose="02070309020205020404" pitchFamily="49" charset="0"/>
              <a:cs typeface="Courier New" panose="02070309020205020404" pitchFamily="49" charset="0"/>
            </a:endParaRPr>
          </a:p>
          <a:p>
            <a:pPr lvl="1"/>
            <a:endParaRPr lang="en-US" altLang="en-US" sz="2400" dirty="0"/>
          </a:p>
        </p:txBody>
      </p:sp>
      <p:sp>
        <p:nvSpPr>
          <p:cNvPr id="2" name="文本框 1">
            <a:extLst>
              <a:ext uri="{FF2B5EF4-FFF2-40B4-BE49-F238E27FC236}">
                <a16:creationId xmlns:a16="http://schemas.microsoft.com/office/drawing/2014/main" id="{93D0A1D1-677C-4BF3-B079-FC5C247A29B6}"/>
              </a:ext>
            </a:extLst>
          </p:cNvPr>
          <p:cNvSpPr txBox="1"/>
          <p:nvPr/>
        </p:nvSpPr>
        <p:spPr>
          <a:xfrm>
            <a:off x="8603317" y="3247795"/>
            <a:ext cx="2468096" cy="1200329"/>
          </a:xfrm>
          <a:prstGeom prst="rect">
            <a:avLst/>
          </a:prstGeom>
          <a:noFill/>
          <a:ln w="19050">
            <a:solidFill>
              <a:schemeClr val="accent1"/>
            </a:solidFill>
          </a:ln>
        </p:spPr>
        <p:txBody>
          <a:bodyPr wrap="square" rtlCol="0">
            <a:spAutoFit/>
          </a:bodyPr>
          <a:lstStyle/>
          <a:p>
            <a:r>
              <a:rPr lang="zh-CN" altLang="en-US">
                <a:solidFill>
                  <a:srgbClr val="0066CC"/>
                </a:solidFill>
              </a:rPr>
              <a:t>这仅仅是</a:t>
            </a:r>
            <a:r>
              <a:rPr lang="en-US" altLang="zh-CN">
                <a:solidFill>
                  <a:srgbClr val="0066CC"/>
                </a:solidFill>
              </a:rPr>
              <a:t>TestAndSet</a:t>
            </a:r>
            <a:r>
              <a:rPr lang="zh-CN" altLang="en-US">
                <a:solidFill>
                  <a:srgbClr val="0066CC"/>
                </a:solidFill>
              </a:rPr>
              <a:t>机器指令的功能描述，而非</a:t>
            </a:r>
            <a:r>
              <a:rPr lang="en-US" altLang="zh-CN">
                <a:solidFill>
                  <a:srgbClr val="0066CC"/>
                </a:solidFill>
              </a:rPr>
              <a:t>TestAndSet</a:t>
            </a:r>
            <a:r>
              <a:rPr lang="zh-CN" altLang="en-US">
                <a:solidFill>
                  <a:srgbClr val="0066CC"/>
                </a:solidFill>
              </a:rPr>
              <a:t>是用这样的函数实现的</a:t>
            </a:r>
          </a:p>
        </p:txBody>
      </p:sp>
    </p:spTree>
    <p:extLst>
      <p:ext uri="{BB962C8B-B14F-4D97-AF65-F5344CB8AC3E}">
        <p14:creationId xmlns:p14="http://schemas.microsoft.com/office/powerpoint/2010/main" val="3986950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2373314" y="227243"/>
            <a:ext cx="7837487" cy="576263"/>
          </a:xfrm>
        </p:spPr>
        <p:txBody>
          <a:bodyPr/>
          <a:lstStyle/>
          <a:p>
            <a:pPr eaLnBrk="1" hangingPunct="1"/>
            <a:r>
              <a:rPr lang="en-US" altLang="en-US" dirty="0"/>
              <a:t>Solution </a:t>
            </a:r>
            <a:r>
              <a:rPr lang="en-US" altLang="en-US"/>
              <a:t>Using TestAndSet</a:t>
            </a:r>
            <a:endParaRPr lang="en-US" altLang="en-US" dirty="0"/>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2085975" y="1193800"/>
            <a:ext cx="8915400" cy="5067300"/>
          </a:xfrm>
        </p:spPr>
        <p:txBody>
          <a:bodyPr/>
          <a:lstStyle/>
          <a:p>
            <a:pPr>
              <a:lnSpc>
                <a:spcPct val="90000"/>
              </a:lnSpc>
              <a:tabLst>
                <a:tab pos="741363" algn="l"/>
                <a:tab pos="1022350" algn="l"/>
                <a:tab pos="1258888" algn="l"/>
              </a:tabLst>
            </a:pPr>
            <a:r>
              <a:rPr lang="en-US" altLang="en-US" sz="2400" dirty="0"/>
              <a:t>Shared </a:t>
            </a:r>
            <a:r>
              <a:rPr lang="en-US" altLang="en-US" sz="2400" dirty="0" err="1"/>
              <a:t>boolean</a:t>
            </a:r>
            <a:r>
              <a:rPr lang="en-US" altLang="en-US" sz="2400" dirty="0"/>
              <a:t> variable </a:t>
            </a:r>
            <a:r>
              <a:rPr lang="en-US" altLang="en-US" sz="2400" b="1" dirty="0">
                <a:latin typeface="Courier New" panose="02070309020205020404" pitchFamily="49" charset="0"/>
                <a:cs typeface="Courier New" panose="02070309020205020404" pitchFamily="49" charset="0"/>
              </a:rPr>
              <a:t>lock</a:t>
            </a:r>
            <a:r>
              <a:rPr lang="en-US" altLang="en-US" sz="2400" dirty="0"/>
              <a:t>, initialized </a:t>
            </a:r>
            <a:r>
              <a:rPr lang="en-US" altLang="en-US" sz="2400"/>
              <a:t>to </a:t>
            </a:r>
            <a:r>
              <a:rPr lang="en-US" altLang="en-US" sz="2400" b="1">
                <a:latin typeface="Courier New" panose="02070309020205020404" pitchFamily="49" charset="0"/>
                <a:cs typeface="Courier New" panose="02070309020205020404" pitchFamily="49" charset="0"/>
              </a:rPr>
              <a:t>FALSE</a:t>
            </a:r>
            <a:endParaRPr lang="en-US" altLang="en-US" sz="2400" b="1" dirty="0">
              <a:latin typeface="Courier New" panose="02070309020205020404" pitchFamily="49" charset="0"/>
              <a:cs typeface="Courier New" panose="02070309020205020404" pitchFamily="49" charset="0"/>
            </a:endParaRPr>
          </a:p>
          <a:p>
            <a:pPr>
              <a:lnSpc>
                <a:spcPct val="90000"/>
              </a:lnSpc>
              <a:tabLst>
                <a:tab pos="741363" algn="l"/>
                <a:tab pos="1022350" algn="l"/>
                <a:tab pos="1258888" algn="l"/>
              </a:tabLst>
            </a:pPr>
            <a:r>
              <a:rPr lang="en-US" altLang="en-US" sz="2400" dirty="0"/>
              <a:t>Solution:</a:t>
            </a:r>
            <a:endParaRPr lang="en-US" altLang="en-US" b="1" dirty="0">
              <a:latin typeface="Courier New" panose="02070309020205020404" pitchFamily="49" charset="0"/>
              <a:cs typeface="Courier New" panose="02070309020205020404" pitchFamily="49" charset="0"/>
            </a:endParaRPr>
          </a:p>
          <a:p>
            <a:pPr>
              <a:buNone/>
              <a:tabLst>
                <a:tab pos="741363" algn="l"/>
                <a:tab pos="1022350" algn="l"/>
                <a:tab pos="1258888" algn="l"/>
              </a:tabLst>
            </a:pPr>
            <a:r>
              <a:rPr lang="en-US" altLang="en-US" b="1" dirty="0">
                <a:latin typeface="Courier New" panose="02070309020205020404" pitchFamily="49" charset="0"/>
                <a:cs typeface="Courier New" panose="02070309020205020404" pitchFamily="49" charset="0"/>
              </a:rPr>
              <a:t>       </a:t>
            </a:r>
            <a:r>
              <a:rPr lang="en-US" altLang="en-US" sz="2000" b="1" dirty="0">
                <a:solidFill>
                  <a:srgbClr val="000000"/>
                </a:solidFill>
                <a:latin typeface="Courier New" panose="02070309020205020404" pitchFamily="49" charset="0"/>
                <a:cs typeface="Courier New" panose="02070309020205020404" pitchFamily="49" charset="0"/>
              </a:rPr>
              <a:t>do {</a:t>
            </a:r>
            <a:br>
              <a:rPr lang="en-US" altLang="en-US" sz="2000" b="1" dirty="0">
                <a:solidFill>
                  <a:srgbClr val="000000"/>
                </a:solidFill>
                <a:latin typeface="Courier New" panose="02070309020205020404" pitchFamily="49" charset="0"/>
                <a:cs typeface="Courier New" panose="02070309020205020404" pitchFamily="49" charset="0"/>
              </a:rPr>
            </a:br>
            <a:r>
              <a:rPr lang="en-US" altLang="en-US" sz="2000" b="1">
                <a:solidFill>
                  <a:srgbClr val="000000"/>
                </a:solidFill>
                <a:latin typeface="Courier New" panose="02070309020205020404" pitchFamily="49" charset="0"/>
                <a:cs typeface="Courier New" panose="02070309020205020404" pitchFamily="49" charset="0"/>
              </a:rPr>
              <a:t>          while(TestAndSet</a:t>
            </a:r>
            <a:r>
              <a:rPr lang="en-US" altLang="en-US" sz="2000" b="1" dirty="0">
                <a:solidFill>
                  <a:srgbClr val="000000"/>
                </a:solidFill>
                <a:latin typeface="Courier New" panose="02070309020205020404" pitchFamily="49" charset="0"/>
                <a:cs typeface="Courier New" panose="02070309020205020404" pitchFamily="49" charset="0"/>
              </a:rPr>
              <a:t>(&amp;lock)) </a:t>
            </a:r>
          </a:p>
          <a:p>
            <a:pPr>
              <a:buNone/>
              <a:tabLst>
                <a:tab pos="741363" algn="l"/>
                <a:tab pos="1022350" algn="l"/>
                <a:tab pos="1258888" algn="l"/>
              </a:tabLst>
            </a:pPr>
            <a:r>
              <a:rPr lang="en-US" altLang="en-US" sz="2000" b="1">
                <a:solidFill>
                  <a:srgbClr val="000000"/>
                </a:solidFill>
                <a:latin typeface="Courier New" panose="02070309020205020404" pitchFamily="49" charset="0"/>
                <a:cs typeface="Courier New" panose="02070309020205020404" pitchFamily="49" charset="0"/>
              </a:rPr>
              <a:t>                ; </a:t>
            </a:r>
            <a:r>
              <a:rPr lang="en-US" altLang="en-US" sz="2000" b="1" dirty="0">
                <a:solidFill>
                  <a:srgbClr val="000000"/>
                </a:solidFill>
                <a:latin typeface="Courier New" panose="02070309020205020404" pitchFamily="49" charset="0"/>
                <a:cs typeface="Courier New" panose="02070309020205020404" pitchFamily="49" charset="0"/>
              </a:rPr>
              <a:t>/* do nothing */ </a:t>
            </a:r>
            <a:br>
              <a:rPr lang="en-US" altLang="en-US" sz="2000" b="1" dirty="0">
                <a:solidFill>
                  <a:srgbClr val="000000"/>
                </a:solidFill>
                <a:latin typeface="Courier New" panose="02070309020205020404" pitchFamily="49" charset="0"/>
                <a:cs typeface="Courier New" panose="02070309020205020404" pitchFamily="49" charset="0"/>
              </a:rPr>
            </a:br>
            <a:endParaRPr lang="en-US" altLang="en-US" sz="2000" b="1" dirty="0">
              <a:solidFill>
                <a:srgbClr val="000000"/>
              </a:solidFill>
              <a:latin typeface="Courier New" panose="02070309020205020404" pitchFamily="49" charset="0"/>
              <a:cs typeface="Courier New" panose="02070309020205020404" pitchFamily="49" charset="0"/>
            </a:endParaRPr>
          </a:p>
          <a:p>
            <a:pPr>
              <a:buNone/>
              <a:tabLst>
                <a:tab pos="741363" algn="l"/>
                <a:tab pos="1022350" algn="l"/>
                <a:tab pos="1258888" algn="l"/>
              </a:tabLst>
            </a:pPr>
            <a:r>
              <a:rPr lang="en-US" altLang="en-US" sz="2000" b="1">
                <a:solidFill>
                  <a:srgbClr val="000000"/>
                </a:solidFill>
                <a:latin typeface="Courier New" panose="02070309020205020404" pitchFamily="49" charset="0"/>
                <a:cs typeface="Courier New" panose="02070309020205020404" pitchFamily="49" charset="0"/>
              </a:rPr>
              <a:t>                /* </a:t>
            </a:r>
            <a:r>
              <a:rPr lang="en-US" altLang="en-US" sz="2000" b="1" dirty="0">
                <a:solidFill>
                  <a:srgbClr val="000000"/>
                </a:solidFill>
                <a:latin typeface="Courier New" panose="02070309020205020404" pitchFamily="49" charset="0"/>
                <a:cs typeface="Courier New" panose="02070309020205020404" pitchFamily="49" charset="0"/>
              </a:rPr>
              <a:t>critical section */ </a:t>
            </a:r>
            <a:br>
              <a:rPr lang="en-US" altLang="en-US" sz="2000" b="1" dirty="0">
                <a:solidFill>
                  <a:srgbClr val="000000"/>
                </a:solidFill>
                <a:latin typeface="Courier New" panose="02070309020205020404" pitchFamily="49" charset="0"/>
                <a:cs typeface="Courier New" panose="02070309020205020404" pitchFamily="49" charset="0"/>
              </a:rPr>
            </a:br>
            <a:endParaRPr lang="en-US" altLang="en-US" sz="2000" b="1" dirty="0">
              <a:solidFill>
                <a:srgbClr val="000000"/>
              </a:solidFill>
              <a:latin typeface="Courier New" panose="02070309020205020404" pitchFamily="49" charset="0"/>
              <a:cs typeface="Courier New" panose="02070309020205020404" pitchFamily="49" charset="0"/>
            </a:endParaRPr>
          </a:p>
          <a:p>
            <a:pPr>
              <a:buNone/>
              <a:tabLst>
                <a:tab pos="741363" algn="l"/>
                <a:tab pos="1022350" algn="l"/>
                <a:tab pos="1258888" algn="l"/>
              </a:tabLst>
            </a:pPr>
            <a:r>
              <a:rPr lang="en-US" altLang="en-US" sz="2000" b="1">
                <a:solidFill>
                  <a:srgbClr val="000000"/>
                </a:solidFill>
                <a:latin typeface="Courier New" panose="02070309020205020404" pitchFamily="49" charset="0"/>
                <a:cs typeface="Courier New" panose="02070309020205020404" pitchFamily="49" charset="0"/>
              </a:rPr>
              <a:t>            lock = FALSE; </a:t>
            </a:r>
            <a:endParaRPr lang="en-US" altLang="en-US" sz="2000" b="1" dirty="0">
              <a:solidFill>
                <a:srgbClr val="000000"/>
              </a:solidFill>
              <a:latin typeface="Courier New" panose="02070309020205020404" pitchFamily="49" charset="0"/>
              <a:cs typeface="Courier New" panose="02070309020205020404" pitchFamily="49" charset="0"/>
            </a:endParaRPr>
          </a:p>
          <a:p>
            <a:pPr>
              <a:buNone/>
              <a:tabLst>
                <a:tab pos="741363" algn="l"/>
                <a:tab pos="1022350" algn="l"/>
                <a:tab pos="1258888" algn="l"/>
              </a:tabLst>
            </a:pPr>
            <a:r>
              <a:rPr lang="en-US" altLang="en-US" sz="2000" b="1">
                <a:solidFill>
                  <a:srgbClr val="000000"/>
                </a:solidFill>
                <a:latin typeface="Courier New" panose="02070309020205020404" pitchFamily="49" charset="0"/>
                <a:cs typeface="Courier New" panose="02070309020205020404" pitchFamily="49" charset="0"/>
              </a:rPr>
              <a:t>                /* </a:t>
            </a:r>
            <a:r>
              <a:rPr lang="en-US" altLang="en-US" sz="2000" b="1" dirty="0">
                <a:solidFill>
                  <a:srgbClr val="000000"/>
                </a:solidFill>
                <a:latin typeface="Courier New" panose="02070309020205020404" pitchFamily="49" charset="0"/>
                <a:cs typeface="Courier New" panose="02070309020205020404" pitchFamily="49" charset="0"/>
              </a:rPr>
              <a:t>remainder section */ </a:t>
            </a:r>
          </a:p>
          <a:p>
            <a:pPr>
              <a:buNone/>
              <a:tabLst>
                <a:tab pos="741363" algn="l"/>
                <a:tab pos="1022350" algn="l"/>
                <a:tab pos="1258888" algn="l"/>
              </a:tabLst>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a:solidFill>
                  <a:srgbClr val="000000"/>
                </a:solidFill>
                <a:latin typeface="Courier New" panose="02070309020205020404" pitchFamily="49" charset="0"/>
                <a:cs typeface="Courier New" panose="02070309020205020404" pitchFamily="49" charset="0"/>
              </a:rPr>
              <a:t>} while(TRUE);</a:t>
            </a:r>
            <a:endParaRPr lang="en-US" altLang="en-US" sz="2000" b="1" dirty="0">
              <a:solidFill>
                <a:srgbClr val="000000"/>
              </a:solidFill>
              <a:latin typeface="Courier New" panose="02070309020205020404" pitchFamily="49" charset="0"/>
              <a:cs typeface="Courier New" panose="02070309020205020404" pitchFamily="49" charset="0"/>
            </a:endParaRPr>
          </a:p>
          <a:p>
            <a:pPr>
              <a:buNone/>
              <a:tabLst>
                <a:tab pos="741363" algn="l"/>
                <a:tab pos="1022350" algn="l"/>
                <a:tab pos="1258888" algn="l"/>
              </a:tabLst>
            </a:pPr>
            <a:endParaRPr lang="en-US" altLang="en-US" sz="20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sz="2400" dirty="0"/>
              <a:t>Does it solve the critical-section problem?</a:t>
            </a:r>
          </a:p>
          <a:p>
            <a:pPr>
              <a:lnSpc>
                <a:spcPct val="90000"/>
              </a:lnSpc>
              <a:buNone/>
              <a:tabLst>
                <a:tab pos="741363" algn="l"/>
                <a:tab pos="1022350" algn="l"/>
                <a:tab pos="1258888" algn="l"/>
              </a:tabLst>
            </a:pPr>
            <a:endParaRPr lang="en-US" altLang="en-US" sz="2400" dirty="0"/>
          </a:p>
          <a:p>
            <a:pPr>
              <a:lnSpc>
                <a:spcPct val="90000"/>
              </a:lnSpc>
              <a:buNone/>
              <a:tabLst>
                <a:tab pos="741363" algn="l"/>
                <a:tab pos="1022350" algn="l"/>
                <a:tab pos="1258888" algn="l"/>
              </a:tabLst>
            </a:pPr>
            <a:r>
              <a:rPr lang="en-US" altLang="en-US" sz="2400"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2417622" y="140434"/>
            <a:ext cx="8229600" cy="576262"/>
          </a:xfrm>
        </p:spPr>
        <p:txBody>
          <a:bodyPr/>
          <a:lstStyle/>
          <a:p>
            <a:r>
              <a:rPr lang="en-US" altLang="en-US"/>
              <a:t>The Swap Instruction </a:t>
            </a:r>
            <a:endParaRPr lang="en-US" altLang="en-US" dirty="0"/>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1076325" y="875000"/>
            <a:ext cx="10039349" cy="5671116"/>
          </a:xfrm>
        </p:spPr>
        <p:txBody>
          <a:bodyPr/>
          <a:lstStyle/>
          <a:p>
            <a:r>
              <a:rPr lang="en-US" altLang="en-US" sz="2400"/>
              <a:t>Definition</a:t>
            </a:r>
            <a:endParaRPr lang="en-US" altLang="en-US" sz="2400" dirty="0"/>
          </a:p>
          <a:p>
            <a:pPr>
              <a:buNone/>
              <a:tabLst>
                <a:tab pos="741363" algn="l"/>
                <a:tab pos="1022350" algn="l"/>
                <a:tab pos="1258888" algn="l"/>
              </a:tabLst>
            </a:pPr>
            <a:r>
              <a:rPr lang="en-US" altLang="en-US" sz="2400" b="1">
                <a:latin typeface="Courier New" panose="02070309020205020404" pitchFamily="49" charset="0"/>
              </a:rPr>
              <a:t>    void Swap(</a:t>
            </a:r>
            <a:r>
              <a:rPr lang="en-US" altLang="zh-CN" sz="2400" b="1">
                <a:latin typeface="Courier New" panose="02070309020205020404" pitchFamily="49" charset="0"/>
              </a:rPr>
              <a:t>boolean</a:t>
            </a:r>
            <a:r>
              <a:rPr lang="en-US" altLang="en-US" sz="2400" b="1">
                <a:latin typeface="Courier New" panose="02070309020205020404" pitchFamily="49" charset="0"/>
              </a:rPr>
              <a:t> *a, Boolean *b)</a:t>
            </a:r>
            <a:endParaRPr lang="en-US" altLang="en-US" sz="2400" b="1" dirty="0">
              <a:latin typeface="Courier New" panose="02070309020205020404" pitchFamily="49" charset="0"/>
            </a:endParaRPr>
          </a:p>
          <a:p>
            <a:pPr>
              <a:buNone/>
              <a:tabLst>
                <a:tab pos="741363" algn="l"/>
                <a:tab pos="1022350" algn="l"/>
                <a:tab pos="1258888" algn="l"/>
              </a:tabLst>
            </a:pPr>
            <a:r>
              <a:rPr lang="en-US" altLang="en-US" sz="2400" b="1">
                <a:latin typeface="Courier New" panose="02070309020205020404" pitchFamily="49" charset="0"/>
              </a:rPr>
              <a:t>    {                  </a:t>
            </a:r>
            <a:endParaRPr lang="en-US" altLang="en-US" sz="2400" b="1" dirty="0">
              <a:latin typeface="Courier New" panose="02070309020205020404" pitchFamily="49" charset="0"/>
            </a:endParaRPr>
          </a:p>
          <a:p>
            <a:pPr>
              <a:buNone/>
              <a:tabLst>
                <a:tab pos="741363" algn="l"/>
                <a:tab pos="1022350" algn="l"/>
                <a:tab pos="1258888" algn="l"/>
              </a:tabLst>
            </a:pPr>
            <a:r>
              <a:rPr lang="en-US" altLang="en-US" sz="2400" b="1">
                <a:latin typeface="Courier New" panose="02070309020205020404" pitchFamily="49" charset="0"/>
              </a:rPr>
              <a:t>       boolean </a:t>
            </a:r>
            <a:r>
              <a:rPr lang="en-US" altLang="en-US" sz="2400" b="1" dirty="0">
                <a:latin typeface="Courier New" panose="02070309020205020404" pitchFamily="49" charset="0"/>
              </a:rPr>
              <a:t>temp </a:t>
            </a:r>
            <a:r>
              <a:rPr lang="en-US" altLang="en-US" sz="2400" b="1">
                <a:latin typeface="Courier New" panose="02070309020205020404" pitchFamily="49" charset="0"/>
              </a:rPr>
              <a:t>= *a; </a:t>
            </a:r>
            <a:endParaRPr lang="en-US" altLang="en-US" sz="2400" b="1" dirty="0">
              <a:latin typeface="Courier New" panose="02070309020205020404" pitchFamily="49" charset="0"/>
            </a:endParaRPr>
          </a:p>
          <a:p>
            <a:pPr>
              <a:buNone/>
              <a:tabLst>
                <a:tab pos="741363" algn="l"/>
                <a:tab pos="1022350" algn="l"/>
                <a:tab pos="1258888" algn="l"/>
              </a:tabLst>
            </a:pPr>
            <a:r>
              <a:rPr lang="en-US" altLang="en-US" sz="2400" b="1">
                <a:latin typeface="Courier New" panose="02070309020205020404" pitchFamily="49" charset="0"/>
              </a:rPr>
              <a:t>        *a = *b; </a:t>
            </a:r>
            <a:endParaRPr lang="en-US" altLang="en-US" sz="2400" b="1" dirty="0">
              <a:latin typeface="Courier New" panose="02070309020205020404" pitchFamily="49" charset="0"/>
            </a:endParaRPr>
          </a:p>
          <a:p>
            <a:pPr>
              <a:buNone/>
              <a:tabLst>
                <a:tab pos="741363" algn="l"/>
                <a:tab pos="1022350" algn="l"/>
                <a:tab pos="1258888" algn="l"/>
              </a:tabLst>
            </a:pPr>
            <a:r>
              <a:rPr lang="en-US" altLang="en-US" sz="2400" b="1">
                <a:latin typeface="Courier New" panose="02070309020205020404" pitchFamily="49" charset="0"/>
              </a:rPr>
              <a:t>        *b = temp</a:t>
            </a:r>
            <a:r>
              <a:rPr lang="en-US" altLang="en-US" sz="2400" b="1" dirty="0">
                <a:latin typeface="Courier New" panose="02070309020205020404" pitchFamily="49" charset="0"/>
              </a:rPr>
              <a:t>; </a:t>
            </a:r>
          </a:p>
          <a:p>
            <a:pPr>
              <a:buNone/>
              <a:tabLst>
                <a:tab pos="741363" algn="l"/>
                <a:tab pos="1022350" algn="l"/>
                <a:tab pos="1258888" algn="l"/>
              </a:tabLst>
            </a:pPr>
            <a:r>
              <a:rPr lang="en-US" altLang="en-US" sz="2400" b="1">
                <a:latin typeface="Courier New" panose="02070309020205020404" pitchFamily="49" charset="0"/>
              </a:rPr>
              <a:t>    } </a:t>
            </a:r>
            <a:endParaRPr lang="en-US" altLang="en-US" sz="2400" dirty="0"/>
          </a:p>
          <a:p>
            <a:endParaRPr lang="en-US" altLang="en-US" sz="2400"/>
          </a:p>
          <a:p>
            <a:r>
              <a:rPr lang="en-US" altLang="en-US" sz="2400"/>
              <a:t>Properties</a:t>
            </a:r>
            <a:endParaRPr lang="en-US" altLang="en-US" sz="2400" dirty="0"/>
          </a:p>
          <a:p>
            <a:pPr lvl="1"/>
            <a:r>
              <a:rPr lang="en-US" altLang="en-US" sz="2400"/>
              <a:t>Swap two values </a:t>
            </a:r>
            <a:r>
              <a:rPr lang="en-US" altLang="en-US" sz="2400" dirty="0"/>
              <a:t>atomically</a:t>
            </a:r>
          </a:p>
          <a:p>
            <a:pPr lvl="1"/>
            <a:endParaRPr lang="en-US" altLang="en-US" sz="2400" dirty="0"/>
          </a:p>
        </p:txBody>
      </p:sp>
      <p:sp>
        <p:nvSpPr>
          <p:cNvPr id="4" name="文本框 3">
            <a:extLst>
              <a:ext uri="{FF2B5EF4-FFF2-40B4-BE49-F238E27FC236}">
                <a16:creationId xmlns:a16="http://schemas.microsoft.com/office/drawing/2014/main" id="{CA1C5A96-1575-4FAD-86E8-9D4213CD1F7F}"/>
              </a:ext>
            </a:extLst>
          </p:cNvPr>
          <p:cNvSpPr txBox="1"/>
          <p:nvPr/>
        </p:nvSpPr>
        <p:spPr>
          <a:xfrm>
            <a:off x="8256495" y="3429000"/>
            <a:ext cx="2205318" cy="1200329"/>
          </a:xfrm>
          <a:prstGeom prst="rect">
            <a:avLst/>
          </a:prstGeom>
          <a:noFill/>
          <a:ln w="19050">
            <a:solidFill>
              <a:schemeClr val="accent1"/>
            </a:solidFill>
          </a:ln>
        </p:spPr>
        <p:txBody>
          <a:bodyPr wrap="square" rtlCol="0">
            <a:spAutoFit/>
          </a:bodyPr>
          <a:lstStyle/>
          <a:p>
            <a:r>
              <a:rPr lang="zh-CN" altLang="en-US">
                <a:solidFill>
                  <a:srgbClr val="0066CC"/>
                </a:solidFill>
              </a:rPr>
              <a:t>这仅仅是</a:t>
            </a:r>
            <a:r>
              <a:rPr lang="en-US" altLang="zh-CN">
                <a:solidFill>
                  <a:srgbClr val="0066CC"/>
                </a:solidFill>
              </a:rPr>
              <a:t>Swap</a:t>
            </a:r>
            <a:r>
              <a:rPr lang="zh-CN" altLang="en-US">
                <a:solidFill>
                  <a:srgbClr val="0066CC"/>
                </a:solidFill>
              </a:rPr>
              <a:t>机器指令的功能描述，而非</a:t>
            </a:r>
            <a:r>
              <a:rPr lang="en-US" altLang="zh-CN">
                <a:solidFill>
                  <a:srgbClr val="0066CC"/>
                </a:solidFill>
              </a:rPr>
              <a:t>Swap</a:t>
            </a:r>
            <a:r>
              <a:rPr lang="zh-CN" altLang="en-US">
                <a:solidFill>
                  <a:srgbClr val="0066CC"/>
                </a:solidFill>
              </a:rPr>
              <a:t>是用这样的函数实现的</a:t>
            </a:r>
          </a:p>
        </p:txBody>
      </p:sp>
    </p:spTree>
    <p:extLst>
      <p:ext uri="{BB962C8B-B14F-4D97-AF65-F5344CB8AC3E}">
        <p14:creationId xmlns:p14="http://schemas.microsoft.com/office/powerpoint/2010/main" val="3881873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2716213" y="219076"/>
            <a:ext cx="7567612" cy="576263"/>
          </a:xfrm>
        </p:spPr>
        <p:txBody>
          <a:bodyPr/>
          <a:lstStyle/>
          <a:p>
            <a:pPr eaLnBrk="1" hangingPunct="1"/>
            <a:r>
              <a:rPr lang="en-US" altLang="en-US"/>
              <a:t>Solution Using 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1914525" y="992189"/>
            <a:ext cx="9496425" cy="5427660"/>
          </a:xfrm>
        </p:spPr>
        <p:txBody>
          <a:bodyPr/>
          <a:lstStyle/>
          <a:p>
            <a:pPr>
              <a:lnSpc>
                <a:spcPct val="90000"/>
              </a:lnSpc>
              <a:tabLst>
                <a:tab pos="741363" algn="l"/>
                <a:tab pos="1022350" algn="l"/>
                <a:tab pos="1258888" algn="l"/>
              </a:tabLst>
            </a:pPr>
            <a:r>
              <a:rPr lang="en-US" altLang="en-US" sz="2400"/>
              <a:t>Shared Boolean variable </a:t>
            </a:r>
            <a:r>
              <a:rPr lang="en-US" altLang="en-US" sz="2400" b="1">
                <a:solidFill>
                  <a:srgbClr val="0070C0"/>
                </a:solidFill>
              </a:rPr>
              <a:t>lock</a:t>
            </a:r>
            <a:r>
              <a:rPr lang="en-US" altLang="en-US" sz="2400"/>
              <a:t> initialized to FALSE; Each process has a local Boolean variable key.</a:t>
            </a:r>
          </a:p>
          <a:p>
            <a:pPr>
              <a:lnSpc>
                <a:spcPct val="90000"/>
              </a:lnSpc>
              <a:tabLst>
                <a:tab pos="741363" algn="l"/>
                <a:tab pos="1022350" algn="l"/>
                <a:tab pos="1258888" algn="l"/>
              </a:tabLst>
            </a:pPr>
            <a:r>
              <a:rPr lang="en-US" altLang="en-US" sz="2400"/>
              <a:t>Solution:</a:t>
            </a:r>
          </a:p>
          <a:p>
            <a:pPr marL="0" indent="0">
              <a:lnSpc>
                <a:spcPct val="90000"/>
              </a:lnSpc>
              <a:buNone/>
              <a:tabLst>
                <a:tab pos="741363" algn="l"/>
                <a:tab pos="1022350" algn="l"/>
                <a:tab pos="1258888" algn="l"/>
              </a:tabLst>
            </a:pPr>
            <a:r>
              <a:rPr lang="en-US" altLang="en-US" sz="2400" b="1"/>
              <a:t>          while (true)  {</a:t>
            </a:r>
          </a:p>
          <a:p>
            <a:pPr marL="0" indent="0">
              <a:lnSpc>
                <a:spcPct val="90000"/>
              </a:lnSpc>
              <a:buNone/>
              <a:tabLst>
                <a:tab pos="741363" algn="l"/>
                <a:tab pos="1022350" algn="l"/>
                <a:tab pos="1258888" algn="l"/>
              </a:tabLst>
            </a:pPr>
            <a:r>
              <a:rPr lang="en-US" altLang="en-US" sz="2400" b="1"/>
              <a:t>                    key = TRUE;</a:t>
            </a:r>
          </a:p>
          <a:p>
            <a:pPr marL="0" indent="0">
              <a:lnSpc>
                <a:spcPct val="90000"/>
              </a:lnSpc>
              <a:buNone/>
              <a:tabLst>
                <a:tab pos="741363" algn="l"/>
                <a:tab pos="1022350" algn="l"/>
                <a:tab pos="1258888" algn="l"/>
              </a:tabLst>
            </a:pPr>
            <a:r>
              <a:rPr lang="en-US" altLang="en-US" sz="2400" b="1"/>
              <a:t>                    while ( key == TRUE)</a:t>
            </a:r>
          </a:p>
          <a:p>
            <a:pPr marL="0" indent="0">
              <a:lnSpc>
                <a:spcPct val="90000"/>
              </a:lnSpc>
              <a:buNone/>
              <a:tabLst>
                <a:tab pos="741363" algn="l"/>
                <a:tab pos="1022350" algn="l"/>
                <a:tab pos="1258888" algn="l"/>
              </a:tabLst>
            </a:pPr>
            <a:r>
              <a:rPr lang="en-US" altLang="en-US" sz="2400" b="1"/>
              <a:t>                             Swap (&amp;lock, &amp;key ) ;      </a:t>
            </a:r>
          </a:p>
          <a:p>
            <a:pPr marL="0" indent="0">
              <a:lnSpc>
                <a:spcPct val="90000"/>
              </a:lnSpc>
              <a:buNone/>
              <a:tabLst>
                <a:tab pos="741363" algn="l"/>
                <a:tab pos="1022350" algn="l"/>
                <a:tab pos="1258888" algn="l"/>
              </a:tabLst>
            </a:pPr>
            <a:r>
              <a:rPr lang="en-US" altLang="en-US" sz="2400" b="1"/>
              <a:t>                                 //    critical section</a:t>
            </a:r>
          </a:p>
          <a:p>
            <a:pPr marL="0" indent="0">
              <a:lnSpc>
                <a:spcPct val="90000"/>
              </a:lnSpc>
              <a:buNone/>
              <a:tabLst>
                <a:tab pos="741363" algn="l"/>
                <a:tab pos="1022350" algn="l"/>
                <a:tab pos="1258888" algn="l"/>
              </a:tabLst>
            </a:pPr>
            <a:r>
              <a:rPr lang="en-US" altLang="en-US" sz="2400" b="1"/>
              <a:t>                     lock = FALSE;</a:t>
            </a:r>
          </a:p>
          <a:p>
            <a:pPr marL="0" indent="0">
              <a:lnSpc>
                <a:spcPct val="90000"/>
              </a:lnSpc>
              <a:buNone/>
              <a:tabLst>
                <a:tab pos="741363" algn="l"/>
                <a:tab pos="1022350" algn="l"/>
                <a:tab pos="1258888" algn="l"/>
              </a:tabLst>
            </a:pPr>
            <a:r>
              <a:rPr lang="en-US" altLang="en-US" sz="2400" b="1"/>
              <a:t>                                //     remainder section </a:t>
            </a:r>
          </a:p>
          <a:p>
            <a:pPr marL="0" indent="0">
              <a:lnSpc>
                <a:spcPct val="90000"/>
              </a:lnSpc>
              <a:buNone/>
              <a:tabLst>
                <a:tab pos="741363" algn="l"/>
                <a:tab pos="1022350" algn="l"/>
                <a:tab pos="1258888" algn="l"/>
              </a:tabLst>
            </a:pPr>
            <a:r>
              <a:rPr lang="en-US" altLang="en-US" sz="2400" b="1"/>
              <a:t>           }</a:t>
            </a:r>
          </a:p>
          <a:p>
            <a:pPr>
              <a:lnSpc>
                <a:spcPct val="90000"/>
              </a:lnSpc>
              <a:tabLst>
                <a:tab pos="741363" algn="l"/>
                <a:tab pos="1022350" algn="l"/>
                <a:tab pos="1258888" algn="l"/>
              </a:tabLst>
            </a:pPr>
            <a:r>
              <a:rPr lang="en-US" altLang="en-US" sz="2400"/>
              <a:t>Does it solve the critical-section problem?</a:t>
            </a:r>
          </a:p>
          <a:p>
            <a:pPr marL="0" indent="0">
              <a:buNone/>
              <a:tabLst>
                <a:tab pos="741363" algn="l"/>
                <a:tab pos="1022350" algn="l"/>
                <a:tab pos="1258888" algn="l"/>
              </a:tabLst>
            </a:pPr>
            <a:endParaRPr lang="en-US" altLang="en-US" sz="2000" b="1" dirty="0">
              <a:latin typeface="Courier New" panose="02070309020205020404" pitchFamily="49" charset="0"/>
            </a:endParaRPr>
          </a:p>
          <a:p>
            <a:pPr>
              <a:lnSpc>
                <a:spcPct val="90000"/>
              </a:lnSpc>
              <a:buNone/>
              <a:tabLst>
                <a:tab pos="741363" algn="l"/>
                <a:tab pos="1022350" algn="l"/>
                <a:tab pos="1258888" algn="l"/>
              </a:tabLst>
            </a:pPr>
            <a:r>
              <a:rPr lang="en-US" altLang="en-US" sz="2000"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227C0-37A9-4562-B829-AB474FD42ED2}"/>
              </a:ext>
            </a:extLst>
          </p:cNvPr>
          <p:cNvSpPr>
            <a:spLocks noGrp="1"/>
          </p:cNvSpPr>
          <p:nvPr>
            <p:ph type="title"/>
          </p:nvPr>
        </p:nvSpPr>
        <p:spPr>
          <a:xfrm>
            <a:off x="1417320" y="233853"/>
            <a:ext cx="10347960" cy="576262"/>
          </a:xfrm>
        </p:spPr>
        <p:txBody>
          <a:bodyPr/>
          <a:lstStyle/>
          <a:p>
            <a:r>
              <a:rPr lang="en-US" altLang="zh-CN" sz="2800" dirty="0"/>
              <a:t>Bounded-Waiting Mutual Exclusion </a:t>
            </a:r>
            <a:r>
              <a:rPr lang="en-US" altLang="zh-CN" sz="2800"/>
              <a:t>with TestAndSet</a:t>
            </a:r>
            <a:endParaRPr lang="zh-CN" altLang="en-US" sz="2800" dirty="0"/>
          </a:p>
        </p:txBody>
      </p:sp>
      <p:sp>
        <p:nvSpPr>
          <p:cNvPr id="3" name="内容占位符 2">
            <a:extLst>
              <a:ext uri="{FF2B5EF4-FFF2-40B4-BE49-F238E27FC236}">
                <a16:creationId xmlns:a16="http://schemas.microsoft.com/office/drawing/2014/main" id="{06FBEE18-B64B-4404-B11C-66D1B9BA01BC}"/>
              </a:ext>
            </a:extLst>
          </p:cNvPr>
          <p:cNvSpPr>
            <a:spLocks noGrp="1"/>
          </p:cNvSpPr>
          <p:nvPr>
            <p:ph idx="1"/>
          </p:nvPr>
        </p:nvSpPr>
        <p:spPr>
          <a:xfrm>
            <a:off x="690881" y="1223329"/>
            <a:ext cx="10627360" cy="4626984"/>
          </a:xfrm>
        </p:spPr>
        <p:txBody>
          <a:bodyPr/>
          <a:lstStyle/>
          <a:p>
            <a:r>
              <a:rPr lang="en-US" altLang="zh-CN" sz="2800"/>
              <a:t>n</a:t>
            </a:r>
            <a:r>
              <a:rPr lang="zh-CN" altLang="en-US" sz="2800"/>
              <a:t>个进程，组成一个单向环。在锁为空时，首个申请的进程得到锁；在锁忙时，所有等待的进程，按在环中的位置顺序得到锁</a:t>
            </a:r>
            <a:endParaRPr lang="en-US" altLang="zh-CN" sz="2800"/>
          </a:p>
          <a:p>
            <a:r>
              <a:rPr lang="en-US" altLang="zh-CN" sz="2800"/>
              <a:t>waiting</a:t>
            </a:r>
            <a:r>
              <a:rPr lang="en-US" altLang="zh-CN" sz="2800" dirty="0"/>
              <a:t>[n]</a:t>
            </a:r>
            <a:r>
              <a:rPr lang="zh-CN" altLang="en-US" sz="2800" dirty="0"/>
              <a:t>及</a:t>
            </a:r>
            <a:r>
              <a:rPr lang="en-US" altLang="zh-CN" sz="2800" dirty="0"/>
              <a:t>lock</a:t>
            </a:r>
            <a:r>
              <a:rPr lang="zh-CN" altLang="en-US" sz="2800" dirty="0"/>
              <a:t>为</a:t>
            </a:r>
            <a:r>
              <a:rPr lang="en-US" altLang="zh-CN" sz="2800" dirty="0"/>
              <a:t>n</a:t>
            </a:r>
            <a:r>
              <a:rPr lang="zh-CN" altLang="en-US" sz="2800" dirty="0"/>
              <a:t>个进程共享的变量，初值均为</a:t>
            </a:r>
            <a:r>
              <a:rPr lang="en-US" altLang="zh-CN" sz="2800" dirty="0"/>
              <a:t>false</a:t>
            </a:r>
          </a:p>
          <a:p>
            <a:r>
              <a:rPr lang="en-US" altLang="zh-CN" sz="2800"/>
              <a:t>waiting</a:t>
            </a:r>
            <a:r>
              <a:rPr lang="en-US" altLang="zh-CN" sz="2800" dirty="0"/>
              <a:t>[</a:t>
            </a:r>
            <a:r>
              <a:rPr lang="en-US" altLang="zh-CN" sz="2800" dirty="0" err="1"/>
              <a:t>i</a:t>
            </a:r>
            <a:r>
              <a:rPr lang="en-US" altLang="zh-CN" sz="2800" dirty="0"/>
              <a:t>]</a:t>
            </a:r>
            <a:r>
              <a:rPr lang="zh-CN" altLang="en-US" sz="2800" dirty="0"/>
              <a:t>为</a:t>
            </a:r>
            <a:r>
              <a:rPr lang="en-US" altLang="zh-CN" sz="2800"/>
              <a:t>true</a:t>
            </a:r>
            <a:r>
              <a:rPr lang="zh-CN" altLang="en-US" sz="2800"/>
              <a:t>表示进程</a:t>
            </a:r>
            <a:r>
              <a:rPr lang="en-US" altLang="zh-CN" sz="2800"/>
              <a:t>i</a:t>
            </a:r>
            <a:r>
              <a:rPr lang="zh-CN" altLang="en-US" sz="2800"/>
              <a:t>正在</a:t>
            </a:r>
            <a:r>
              <a:rPr lang="zh-CN" altLang="en-US" sz="2800" dirty="0"/>
              <a:t>申请锁，但尚未得到</a:t>
            </a:r>
            <a:endParaRPr lang="en-US" altLang="zh-CN" sz="2800" dirty="0"/>
          </a:p>
          <a:p>
            <a:r>
              <a:rPr lang="en-US" altLang="zh-CN" sz="2800" dirty="0"/>
              <a:t>lock</a:t>
            </a:r>
            <a:r>
              <a:rPr lang="zh-CN" altLang="en-US" sz="2800" dirty="0"/>
              <a:t>为</a:t>
            </a:r>
            <a:r>
              <a:rPr lang="en-US" altLang="zh-CN" sz="2800" dirty="0"/>
              <a:t>false</a:t>
            </a:r>
            <a:r>
              <a:rPr lang="zh-CN" altLang="en-US" sz="2800" dirty="0"/>
              <a:t>表示无进程得到锁，为</a:t>
            </a:r>
            <a:r>
              <a:rPr lang="en-US" altLang="zh-CN" sz="2800" dirty="0"/>
              <a:t>true</a:t>
            </a:r>
            <a:r>
              <a:rPr lang="zh-CN" altLang="en-US" sz="2800" dirty="0"/>
              <a:t>表示已有进程得到了锁</a:t>
            </a:r>
            <a:endParaRPr lang="en-US" altLang="zh-CN" sz="2800" dirty="0"/>
          </a:p>
          <a:p>
            <a:r>
              <a:rPr lang="en-US" altLang="zh-CN" sz="2800"/>
              <a:t>key</a:t>
            </a:r>
            <a:r>
              <a:rPr lang="zh-CN" altLang="en-US" sz="2800"/>
              <a:t>为各进程的局部</a:t>
            </a:r>
            <a:r>
              <a:rPr lang="en-US" altLang="zh-CN" sz="2800"/>
              <a:t>bool</a:t>
            </a:r>
            <a:r>
              <a:rPr lang="zh-CN" altLang="en-US" sz="2800"/>
              <a:t>变量</a:t>
            </a:r>
            <a:r>
              <a:rPr lang="zh-CN" altLang="en-US" sz="2800" dirty="0"/>
              <a:t>，用于获得锁</a:t>
            </a:r>
            <a:r>
              <a:rPr lang="zh-CN" altLang="en-US" sz="2800"/>
              <a:t>的状态，</a:t>
            </a:r>
            <a:r>
              <a:rPr lang="en-US" altLang="zh-CN" sz="2800"/>
              <a:t>true</a:t>
            </a:r>
            <a:r>
              <a:rPr lang="zh-CN" altLang="en-US" sz="2800"/>
              <a:t>表示已有其他进程得到了锁</a:t>
            </a:r>
            <a:endParaRPr lang="en-US" altLang="zh-CN" sz="2800" dirty="0"/>
          </a:p>
          <a:p>
            <a:r>
              <a:rPr lang="en-US" altLang="zh-CN" sz="2800" dirty="0" err="1"/>
              <a:t>i</a:t>
            </a:r>
            <a:r>
              <a:rPr lang="zh-CN" altLang="en-US" sz="2800" dirty="0"/>
              <a:t>，</a:t>
            </a:r>
            <a:r>
              <a:rPr lang="en-US" altLang="zh-CN" sz="2800" dirty="0"/>
              <a:t>j</a:t>
            </a:r>
            <a:r>
              <a:rPr lang="zh-CN" altLang="en-US" sz="2800" dirty="0"/>
              <a:t>为</a:t>
            </a:r>
            <a:r>
              <a:rPr lang="zh-CN" altLang="en-US" sz="2800"/>
              <a:t>各进程的局部</a:t>
            </a:r>
            <a:r>
              <a:rPr lang="en-US" altLang="zh-CN" sz="2800"/>
              <a:t>int</a:t>
            </a:r>
            <a:r>
              <a:rPr lang="zh-CN" altLang="en-US" sz="2800"/>
              <a:t>变量</a:t>
            </a:r>
            <a:r>
              <a:rPr lang="zh-CN" altLang="en-US" sz="2800" dirty="0"/>
              <a:t>。</a:t>
            </a:r>
            <a:r>
              <a:rPr lang="en-US" altLang="zh-CN" sz="2800" dirty="0" err="1"/>
              <a:t>i</a:t>
            </a:r>
            <a:r>
              <a:rPr lang="zh-CN" altLang="en-US" sz="2800"/>
              <a:t>代表自己，</a:t>
            </a:r>
            <a:r>
              <a:rPr lang="en-US" altLang="zh-CN" sz="2800" dirty="0"/>
              <a:t>j</a:t>
            </a:r>
            <a:r>
              <a:rPr lang="zh-CN" altLang="en-US" sz="2800" dirty="0"/>
              <a:t>用于寻找环中下一个申请锁的进程</a:t>
            </a:r>
            <a:endParaRPr lang="en-US" altLang="zh-CN" sz="2800" dirty="0"/>
          </a:p>
          <a:p>
            <a:endParaRPr lang="en-US" altLang="zh-CN" sz="2800" dirty="0"/>
          </a:p>
          <a:p>
            <a:endParaRPr lang="zh-CN" altLang="en-US" sz="2800" dirty="0"/>
          </a:p>
        </p:txBody>
      </p:sp>
    </p:spTree>
    <p:extLst>
      <p:ext uri="{BB962C8B-B14F-4D97-AF65-F5344CB8AC3E}">
        <p14:creationId xmlns:p14="http://schemas.microsoft.com/office/powerpoint/2010/main" val="3335974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289E73F-8DC1-4648-BEFB-8EA2BD7611E9}"/>
              </a:ext>
            </a:extLst>
          </p:cNvPr>
          <p:cNvSpPr>
            <a:spLocks noGrp="1"/>
          </p:cNvSpPr>
          <p:nvPr>
            <p:ph idx="1"/>
          </p:nvPr>
        </p:nvSpPr>
        <p:spPr>
          <a:xfrm>
            <a:off x="2121116" y="219205"/>
            <a:ext cx="10972799" cy="6419589"/>
          </a:xfrm>
        </p:spPr>
        <p:txBody>
          <a:bodyPr/>
          <a:lstStyle/>
          <a:p>
            <a:pPr marL="0" indent="0">
              <a:buNone/>
            </a:pPr>
            <a:r>
              <a:rPr lang="en-US" altLang="zh-CN" sz="1400" b="1" dirty="0"/>
              <a:t>bool waiting[n</a:t>
            </a:r>
            <a:r>
              <a:rPr lang="en-US" altLang="zh-CN" sz="1400" b="1"/>
              <a:t>];  // Shared </a:t>
            </a:r>
            <a:r>
              <a:rPr lang="en-US" altLang="zh-CN" sz="1400" b="1" dirty="0"/>
              <a:t>var, all initialized to false</a:t>
            </a:r>
          </a:p>
          <a:p>
            <a:pPr marL="0" indent="0">
              <a:buNone/>
            </a:pPr>
            <a:r>
              <a:rPr lang="en-US" altLang="zh-CN" sz="1400" b="1" dirty="0"/>
              <a:t>bool lock = false</a:t>
            </a:r>
            <a:r>
              <a:rPr lang="en-US" altLang="zh-CN" sz="1400" b="1"/>
              <a:t>;   // Shared </a:t>
            </a:r>
            <a:r>
              <a:rPr lang="en-US" altLang="zh-CN" sz="1400" b="1" dirty="0"/>
              <a:t>var</a:t>
            </a:r>
          </a:p>
          <a:p>
            <a:pPr marL="0" indent="0">
              <a:buNone/>
            </a:pPr>
            <a:endParaRPr lang="en-US" altLang="zh-CN" sz="1400" b="1" dirty="0"/>
          </a:p>
          <a:p>
            <a:pPr marL="0" indent="0">
              <a:buNone/>
            </a:pPr>
            <a:r>
              <a:rPr lang="en-US" altLang="zh-CN" sz="1400" b="1" dirty="0"/>
              <a:t>do {</a:t>
            </a:r>
          </a:p>
          <a:p>
            <a:pPr marL="0" indent="0">
              <a:buNone/>
            </a:pPr>
            <a:r>
              <a:rPr lang="en-US" altLang="zh-CN" sz="1400" b="1" dirty="0"/>
              <a:t>    waiting[</a:t>
            </a:r>
            <a:r>
              <a:rPr lang="en-US" altLang="zh-CN" sz="1400" b="1" dirty="0" err="1"/>
              <a:t>i</a:t>
            </a:r>
            <a:r>
              <a:rPr lang="en-US" altLang="zh-CN" sz="1400" b="1" dirty="0"/>
              <a:t>] = true</a:t>
            </a:r>
            <a:r>
              <a:rPr lang="en-US" altLang="zh-CN" sz="1400" b="1"/>
              <a:t>;   // Want </a:t>
            </a:r>
            <a:r>
              <a:rPr lang="en-US" altLang="zh-CN" sz="1400" b="1" dirty="0"/>
              <a:t>to acquire the lock</a:t>
            </a:r>
          </a:p>
          <a:p>
            <a:pPr marL="0" indent="0">
              <a:buNone/>
            </a:pPr>
            <a:r>
              <a:rPr lang="en-US" altLang="zh-CN" sz="1400" b="1" dirty="0"/>
              <a:t>    key = true;</a:t>
            </a:r>
          </a:p>
          <a:p>
            <a:pPr marL="0" indent="0">
              <a:buNone/>
            </a:pPr>
            <a:r>
              <a:rPr lang="en-US" altLang="zh-CN" sz="1400" b="1" dirty="0"/>
              <a:t>    while (waiting[</a:t>
            </a:r>
            <a:r>
              <a:rPr lang="en-US" altLang="zh-CN" sz="1400" b="1" dirty="0" err="1"/>
              <a:t>i</a:t>
            </a:r>
            <a:r>
              <a:rPr lang="en-US" altLang="zh-CN" sz="1400" b="1" dirty="0"/>
              <a:t>] &amp;&amp; </a:t>
            </a:r>
            <a:r>
              <a:rPr lang="en-US" altLang="zh-CN" sz="1400" b="1"/>
              <a:t>key)      //</a:t>
            </a:r>
            <a:r>
              <a:rPr lang="zh-CN" altLang="en-US" sz="1400" b="1"/>
              <a:t> </a:t>
            </a:r>
            <a:r>
              <a:rPr lang="en-US" altLang="zh-CN" sz="1400" b="1"/>
              <a:t>I</a:t>
            </a:r>
            <a:r>
              <a:rPr lang="zh-CN" altLang="en-US" sz="1400" b="1"/>
              <a:t> </a:t>
            </a:r>
            <a:r>
              <a:rPr lang="en-US" altLang="zh-CN" sz="1400" b="1"/>
              <a:t>need,</a:t>
            </a:r>
            <a:r>
              <a:rPr lang="zh-CN" altLang="en-US" sz="1400" b="1"/>
              <a:t> </a:t>
            </a:r>
            <a:r>
              <a:rPr lang="en-US" altLang="zh-CN" sz="1400" b="1"/>
              <a:t>but</a:t>
            </a:r>
            <a:r>
              <a:rPr lang="zh-CN" altLang="en-US" sz="1400" b="1"/>
              <a:t> </a:t>
            </a:r>
            <a:r>
              <a:rPr lang="en-US" altLang="zh-CN" sz="1400" b="1"/>
              <a:t>not</a:t>
            </a:r>
            <a:r>
              <a:rPr lang="zh-CN" altLang="en-US" sz="1400" b="1"/>
              <a:t> </a:t>
            </a:r>
            <a:r>
              <a:rPr lang="en-US" altLang="zh-CN" sz="1400" b="1"/>
              <a:t>acquired</a:t>
            </a:r>
            <a:endParaRPr lang="en-US" altLang="zh-CN" sz="1400" b="1" dirty="0"/>
          </a:p>
          <a:p>
            <a:pPr marL="0" indent="0">
              <a:buNone/>
            </a:pPr>
            <a:r>
              <a:rPr lang="en-US" altLang="zh-CN" sz="1400" b="1" dirty="0"/>
              <a:t>        key = </a:t>
            </a:r>
            <a:r>
              <a:rPr lang="en-US" altLang="zh-CN" sz="1400" b="1" dirty="0" err="1"/>
              <a:t>TestAndSet</a:t>
            </a:r>
            <a:r>
              <a:rPr lang="en-US" altLang="zh-CN" sz="1400" b="1" dirty="0"/>
              <a:t>(&amp;lock);</a:t>
            </a:r>
          </a:p>
          <a:p>
            <a:pPr marL="0" indent="0">
              <a:buNone/>
            </a:pPr>
            <a:r>
              <a:rPr lang="en-US" altLang="zh-CN" sz="1400" b="1" dirty="0"/>
              <a:t>    waiting[</a:t>
            </a:r>
            <a:r>
              <a:rPr lang="en-US" altLang="zh-CN" sz="1400" b="1" dirty="0" err="1"/>
              <a:t>i</a:t>
            </a:r>
            <a:r>
              <a:rPr lang="en-US" altLang="zh-CN" sz="1400" b="1" dirty="0"/>
              <a:t>] = false</a:t>
            </a:r>
            <a:r>
              <a:rPr lang="en-US" altLang="zh-CN" sz="1400" b="1"/>
              <a:t>;   // </a:t>
            </a:r>
            <a:r>
              <a:rPr lang="en-US" altLang="zh-CN" sz="1400" b="1" dirty="0"/>
              <a:t>Lock acquired</a:t>
            </a:r>
          </a:p>
          <a:p>
            <a:pPr marL="0" indent="0">
              <a:buNone/>
            </a:pPr>
            <a:r>
              <a:rPr lang="en-US" altLang="zh-CN" sz="1400" b="1" dirty="0"/>
              <a:t>        /* critical section */</a:t>
            </a:r>
          </a:p>
          <a:p>
            <a:pPr marL="0" indent="0">
              <a:buNone/>
            </a:pPr>
            <a:endParaRPr lang="en-US" altLang="zh-CN" sz="1400" b="1" dirty="0"/>
          </a:p>
          <a:p>
            <a:pPr marL="0" indent="0">
              <a:buNone/>
            </a:pPr>
            <a:r>
              <a:rPr lang="en-US" altLang="zh-CN" sz="1400" b="1" dirty="0"/>
              <a:t>    j = (</a:t>
            </a:r>
            <a:r>
              <a:rPr lang="en-US" altLang="zh-CN" sz="1400" b="1" dirty="0" err="1"/>
              <a:t>i</a:t>
            </a:r>
            <a:r>
              <a:rPr lang="en-US" altLang="zh-CN" sz="1400" b="1" dirty="0"/>
              <a:t> + 1) % n</a:t>
            </a:r>
            <a:r>
              <a:rPr lang="en-US" altLang="zh-CN" sz="1400" b="1"/>
              <a:t>;   // </a:t>
            </a:r>
            <a:r>
              <a:rPr lang="en-US" altLang="zh-CN" sz="1400" b="1">
                <a:solidFill>
                  <a:srgbClr val="0066CC"/>
                </a:solidFill>
                <a:effectLst>
                  <a:outerShdw blurRad="38100" dist="38100" dir="2700000" algn="tl">
                    <a:srgbClr val="000000">
                      <a:alpha val="43137"/>
                    </a:srgbClr>
                  </a:outerShdw>
                </a:effectLst>
              </a:rPr>
              <a:t>Circular</a:t>
            </a:r>
            <a:r>
              <a:rPr lang="en-US" altLang="zh-CN" sz="1400" b="1"/>
              <a:t> serach from i + 1 </a:t>
            </a:r>
            <a:r>
              <a:rPr lang="en-US" altLang="zh-CN" sz="1400" b="1" dirty="0"/>
              <a:t>process</a:t>
            </a:r>
          </a:p>
          <a:p>
            <a:pPr marL="0" indent="0">
              <a:buNone/>
            </a:pPr>
            <a:r>
              <a:rPr lang="en-US" altLang="zh-CN" sz="1400" b="1" dirty="0"/>
              <a:t>    while ((j != </a:t>
            </a:r>
            <a:r>
              <a:rPr lang="en-US" altLang="zh-CN" sz="1400" b="1" dirty="0" err="1"/>
              <a:t>i</a:t>
            </a:r>
            <a:r>
              <a:rPr lang="en-US" altLang="zh-CN" sz="1400" b="1" dirty="0"/>
              <a:t>) &amp;&amp; !waiting[j</a:t>
            </a:r>
            <a:r>
              <a:rPr lang="en-US" altLang="zh-CN" sz="1400" b="1"/>
              <a:t>])   // Finish searching or find one?</a:t>
            </a:r>
            <a:endParaRPr lang="en-US" altLang="zh-CN" sz="1400" b="1" dirty="0"/>
          </a:p>
          <a:p>
            <a:pPr marL="0" indent="0">
              <a:buNone/>
            </a:pPr>
            <a:r>
              <a:rPr lang="en-US" altLang="zh-CN" sz="1400" b="1" dirty="0"/>
              <a:t>        j = (j + 1) % </a:t>
            </a:r>
            <a:r>
              <a:rPr lang="en-US" altLang="zh-CN" sz="1400" b="1"/>
              <a:t>n;   //</a:t>
            </a:r>
            <a:r>
              <a:rPr lang="zh-CN" altLang="en-US" sz="1400" b="1"/>
              <a:t> </a:t>
            </a:r>
            <a:r>
              <a:rPr lang="en-US" altLang="zh-CN" sz="1400" b="1"/>
              <a:t>No, search next</a:t>
            </a:r>
            <a:r>
              <a:rPr lang="zh-CN" altLang="en-US" sz="1400" b="1"/>
              <a:t> </a:t>
            </a:r>
            <a:r>
              <a:rPr lang="en-US" altLang="zh-CN" sz="1400" b="1"/>
              <a:t>process</a:t>
            </a:r>
            <a:endParaRPr lang="en-US" altLang="zh-CN" sz="1400" b="1" dirty="0"/>
          </a:p>
          <a:p>
            <a:pPr marL="0" indent="0">
              <a:buNone/>
            </a:pPr>
            <a:endParaRPr lang="en-US" altLang="zh-CN" sz="1400" b="1" dirty="0"/>
          </a:p>
          <a:p>
            <a:pPr marL="0" indent="0">
              <a:buNone/>
            </a:pPr>
            <a:r>
              <a:rPr lang="en-US" altLang="zh-CN" sz="1400" b="1" dirty="0"/>
              <a:t>    if (j == </a:t>
            </a:r>
            <a:r>
              <a:rPr lang="en-US" altLang="zh-CN" sz="1400" b="1" err="1"/>
              <a:t>i</a:t>
            </a:r>
            <a:r>
              <a:rPr lang="en-US" altLang="zh-CN" sz="1400" b="1"/>
              <a:t>)   // No other process</a:t>
            </a:r>
            <a:r>
              <a:rPr lang="en-US" altLang="zh-CN" sz="1400" b="1">
                <a:latin typeface="Arial" panose="020B0604020202020204" pitchFamily="34" charset="0"/>
                <a:cs typeface="Arial" panose="020B0604020202020204" pitchFamily="34" charset="0"/>
              </a:rPr>
              <a:t>’</a:t>
            </a:r>
            <a:r>
              <a:rPr lang="en-US" altLang="zh-CN" sz="1400" b="1"/>
              <a:t>s claim</a:t>
            </a:r>
            <a:endParaRPr lang="en-US" altLang="zh-CN" sz="1400" b="1" dirty="0"/>
          </a:p>
          <a:p>
            <a:pPr marL="0" indent="0">
              <a:buNone/>
            </a:pPr>
            <a:r>
              <a:rPr lang="en-US" altLang="zh-CN" sz="1400" b="1" dirty="0"/>
              <a:t>        lock = false</a:t>
            </a:r>
            <a:r>
              <a:rPr lang="en-US" altLang="zh-CN" sz="1400" b="1"/>
              <a:t>;   // Just release </a:t>
            </a:r>
            <a:r>
              <a:rPr lang="en-US" altLang="zh-CN" sz="1400" b="1" dirty="0"/>
              <a:t>the</a:t>
            </a:r>
            <a:r>
              <a:rPr lang="zh-CN" altLang="en-US" sz="1400" b="1" dirty="0"/>
              <a:t> </a:t>
            </a:r>
            <a:r>
              <a:rPr lang="en-US" altLang="zh-CN" sz="1400" b="1" dirty="0"/>
              <a:t>lock</a:t>
            </a:r>
          </a:p>
          <a:p>
            <a:pPr marL="0" indent="0">
              <a:buNone/>
            </a:pPr>
            <a:r>
              <a:rPr lang="en-US" altLang="zh-CN" sz="1400" b="1"/>
              <a:t>    else   // Process j has claimed</a:t>
            </a:r>
            <a:endParaRPr lang="en-US" altLang="zh-CN" sz="1400" b="1" dirty="0"/>
          </a:p>
          <a:p>
            <a:pPr marL="0" indent="0">
              <a:buNone/>
            </a:pPr>
            <a:r>
              <a:rPr lang="en-US" altLang="zh-CN" sz="1400" b="1" dirty="0"/>
              <a:t>        waiting[j] = false</a:t>
            </a:r>
            <a:r>
              <a:rPr lang="en-US" altLang="zh-CN" sz="1400" b="1"/>
              <a:t>;   </a:t>
            </a:r>
            <a:r>
              <a:rPr lang="en-US" altLang="zh-CN" sz="1400" b="1" dirty="0"/>
              <a:t>// </a:t>
            </a:r>
            <a:r>
              <a:rPr lang="en-US" altLang="zh-CN" sz="1400" b="1"/>
              <a:t>Let process j </a:t>
            </a:r>
            <a:r>
              <a:rPr lang="en-US" altLang="zh-CN" sz="1400" b="1" dirty="0"/>
              <a:t>get the lock </a:t>
            </a:r>
            <a:r>
              <a:rPr lang="en-US" altLang="zh-CN" sz="1400" b="1" dirty="0">
                <a:solidFill>
                  <a:srgbClr val="0066CC"/>
                </a:solidFill>
                <a:effectLst>
                  <a:outerShdw blurRad="38100" dist="38100" dir="2700000" algn="tl">
                    <a:srgbClr val="000000">
                      <a:alpha val="43137"/>
                    </a:srgbClr>
                  </a:outerShdw>
                </a:effectLst>
              </a:rPr>
              <a:t>directly</a:t>
            </a:r>
          </a:p>
          <a:p>
            <a:pPr marL="0" indent="0">
              <a:buNone/>
            </a:pPr>
            <a:endParaRPr lang="en-US" altLang="zh-CN" sz="1400" b="1" dirty="0"/>
          </a:p>
          <a:p>
            <a:pPr marL="0" indent="0">
              <a:buNone/>
            </a:pPr>
            <a:r>
              <a:rPr lang="en-US" altLang="zh-CN" sz="1400" b="1" dirty="0"/>
              <a:t>        /* remainder section */</a:t>
            </a:r>
          </a:p>
          <a:p>
            <a:pPr marL="0" indent="0">
              <a:buNone/>
            </a:pPr>
            <a:r>
              <a:rPr lang="en-US" altLang="zh-CN" sz="1400" b="1" dirty="0"/>
              <a:t>} while(true);</a:t>
            </a:r>
            <a:endParaRPr lang="zh-CN" altLang="en-US" sz="1400" b="1" dirty="0"/>
          </a:p>
        </p:txBody>
      </p:sp>
      <p:cxnSp>
        <p:nvCxnSpPr>
          <p:cNvPr id="35845" name="直接连接符 5"/>
          <p:cNvCxnSpPr>
            <a:cxnSpLocks noChangeShapeType="1"/>
          </p:cNvCxnSpPr>
          <p:nvPr/>
        </p:nvCxnSpPr>
        <p:spPr bwMode="auto">
          <a:xfrm>
            <a:off x="2971800" y="2254107"/>
            <a:ext cx="1742123" cy="0"/>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sp>
        <p:nvSpPr>
          <p:cNvPr id="35846" name="椭圆 6"/>
          <p:cNvSpPr>
            <a:spLocks noChangeArrowheads="1"/>
          </p:cNvSpPr>
          <p:nvPr/>
        </p:nvSpPr>
        <p:spPr bwMode="auto">
          <a:xfrm>
            <a:off x="8420246" y="2510271"/>
            <a:ext cx="352425" cy="328613"/>
          </a:xfrm>
          <a:prstGeom prst="ellipse">
            <a:avLst/>
          </a:prstGeom>
          <a:solidFill>
            <a:schemeClr val="accent1"/>
          </a:solidFill>
          <a:ln w="9525" algn="ctr">
            <a:solidFill>
              <a:schemeClr val="tx1"/>
            </a:solidFill>
            <a:round/>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4</a:t>
            </a:r>
            <a:endParaRPr kumimoji="0" lang="zh-CN" altLang="en-US" sz="1800">
              <a:ea typeface="宋体" pitchFamily="2" charset="-122"/>
            </a:endParaRPr>
          </a:p>
        </p:txBody>
      </p:sp>
      <p:sp>
        <p:nvSpPr>
          <p:cNvPr id="35847" name="椭圆 9"/>
          <p:cNvSpPr>
            <a:spLocks noChangeArrowheads="1"/>
          </p:cNvSpPr>
          <p:nvPr/>
        </p:nvSpPr>
        <p:spPr bwMode="auto">
          <a:xfrm>
            <a:off x="8825057" y="3251633"/>
            <a:ext cx="350838" cy="328612"/>
          </a:xfrm>
          <a:prstGeom prst="ellipse">
            <a:avLst/>
          </a:prstGeom>
          <a:solidFill>
            <a:schemeClr val="accent1"/>
          </a:solidFill>
          <a:ln w="9525" algn="ctr">
            <a:solidFill>
              <a:schemeClr val="tx1"/>
            </a:solidFill>
            <a:round/>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3</a:t>
            </a:r>
            <a:endParaRPr kumimoji="0" lang="zh-CN" altLang="en-US" sz="1800">
              <a:ea typeface="宋体" pitchFamily="2" charset="-122"/>
            </a:endParaRPr>
          </a:p>
        </p:txBody>
      </p:sp>
      <p:sp>
        <p:nvSpPr>
          <p:cNvPr id="35848" name="椭圆 10"/>
          <p:cNvSpPr>
            <a:spLocks noChangeArrowheads="1"/>
          </p:cNvSpPr>
          <p:nvPr/>
        </p:nvSpPr>
        <p:spPr bwMode="auto">
          <a:xfrm>
            <a:off x="9633096" y="3537383"/>
            <a:ext cx="352425" cy="328612"/>
          </a:xfrm>
          <a:prstGeom prst="ellipse">
            <a:avLst/>
          </a:prstGeom>
          <a:solidFill>
            <a:srgbClr val="FFC000"/>
          </a:solidFill>
          <a:ln w="9525" algn="ctr">
            <a:solidFill>
              <a:schemeClr val="tx1"/>
            </a:solidFill>
            <a:round/>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2</a:t>
            </a:r>
            <a:endParaRPr kumimoji="0" lang="zh-CN" altLang="en-US" sz="1800">
              <a:ea typeface="宋体" pitchFamily="2" charset="-122"/>
            </a:endParaRPr>
          </a:p>
        </p:txBody>
      </p:sp>
      <p:sp>
        <p:nvSpPr>
          <p:cNvPr id="35849" name="椭圆 11"/>
          <p:cNvSpPr>
            <a:spLocks noChangeArrowheads="1"/>
          </p:cNvSpPr>
          <p:nvPr/>
        </p:nvSpPr>
        <p:spPr bwMode="auto">
          <a:xfrm>
            <a:off x="10407796" y="3205596"/>
            <a:ext cx="350837" cy="328613"/>
          </a:xfrm>
          <a:prstGeom prst="ellipse">
            <a:avLst/>
          </a:prstGeom>
          <a:solidFill>
            <a:schemeClr val="accent1"/>
          </a:solidFill>
          <a:ln w="9525" algn="ctr">
            <a:solidFill>
              <a:schemeClr val="tx1"/>
            </a:solidFill>
            <a:round/>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1</a:t>
            </a:r>
            <a:endParaRPr kumimoji="0" lang="zh-CN" altLang="en-US" sz="1800">
              <a:ea typeface="宋体" pitchFamily="2" charset="-122"/>
            </a:endParaRPr>
          </a:p>
        </p:txBody>
      </p:sp>
      <p:sp>
        <p:nvSpPr>
          <p:cNvPr id="35850" name="椭圆 12"/>
          <p:cNvSpPr>
            <a:spLocks noChangeArrowheads="1"/>
          </p:cNvSpPr>
          <p:nvPr/>
        </p:nvSpPr>
        <p:spPr bwMode="auto">
          <a:xfrm>
            <a:off x="10758633" y="2492809"/>
            <a:ext cx="352425" cy="327025"/>
          </a:xfrm>
          <a:prstGeom prst="ellipse">
            <a:avLst/>
          </a:prstGeom>
          <a:solidFill>
            <a:srgbClr val="00B0F0"/>
          </a:solidFill>
          <a:ln w="9525" algn="ctr">
            <a:solidFill>
              <a:schemeClr val="tx1"/>
            </a:solidFill>
            <a:round/>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0</a:t>
            </a:r>
            <a:endParaRPr kumimoji="0" lang="zh-CN" altLang="en-US" sz="1800">
              <a:ea typeface="宋体" pitchFamily="2" charset="-122"/>
            </a:endParaRPr>
          </a:p>
        </p:txBody>
      </p:sp>
      <p:sp>
        <p:nvSpPr>
          <p:cNvPr id="35851" name="椭圆 13"/>
          <p:cNvSpPr>
            <a:spLocks noChangeArrowheads="1"/>
          </p:cNvSpPr>
          <p:nvPr/>
        </p:nvSpPr>
        <p:spPr bwMode="auto">
          <a:xfrm>
            <a:off x="8701232" y="1633971"/>
            <a:ext cx="350838" cy="327025"/>
          </a:xfrm>
          <a:prstGeom prst="ellipse">
            <a:avLst/>
          </a:prstGeom>
          <a:solidFill>
            <a:schemeClr val="accent1"/>
          </a:solidFill>
          <a:ln w="9525" algn="ctr">
            <a:solidFill>
              <a:schemeClr val="tx1"/>
            </a:solidFill>
            <a:round/>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5</a:t>
            </a:r>
            <a:endParaRPr kumimoji="0" lang="zh-CN" altLang="en-US" sz="1800">
              <a:ea typeface="宋体" pitchFamily="2" charset="-122"/>
            </a:endParaRPr>
          </a:p>
        </p:txBody>
      </p:sp>
      <p:sp>
        <p:nvSpPr>
          <p:cNvPr id="35852" name="椭圆 14"/>
          <p:cNvSpPr>
            <a:spLocks noChangeArrowheads="1"/>
          </p:cNvSpPr>
          <p:nvPr/>
        </p:nvSpPr>
        <p:spPr bwMode="auto">
          <a:xfrm>
            <a:off x="10407796" y="1627621"/>
            <a:ext cx="350837" cy="328613"/>
          </a:xfrm>
          <a:prstGeom prst="ellipse">
            <a:avLst/>
          </a:prstGeom>
          <a:solidFill>
            <a:srgbClr val="00B0F0"/>
          </a:solidFill>
          <a:ln w="9525" algn="ctr">
            <a:solidFill>
              <a:schemeClr val="tx1"/>
            </a:solidFill>
            <a:round/>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7</a:t>
            </a:r>
            <a:endParaRPr kumimoji="0" lang="zh-CN" altLang="en-US" sz="1800">
              <a:ea typeface="宋体" pitchFamily="2" charset="-122"/>
            </a:endParaRPr>
          </a:p>
        </p:txBody>
      </p:sp>
      <p:sp>
        <p:nvSpPr>
          <p:cNvPr id="35853" name="椭圆 15"/>
          <p:cNvSpPr>
            <a:spLocks noChangeArrowheads="1"/>
          </p:cNvSpPr>
          <p:nvPr/>
        </p:nvSpPr>
        <p:spPr bwMode="auto">
          <a:xfrm>
            <a:off x="9566421" y="1218046"/>
            <a:ext cx="352425" cy="328613"/>
          </a:xfrm>
          <a:prstGeom prst="ellipse">
            <a:avLst/>
          </a:prstGeom>
          <a:solidFill>
            <a:schemeClr val="accent1"/>
          </a:solidFill>
          <a:ln w="9525" algn="ctr">
            <a:solidFill>
              <a:schemeClr val="tx1"/>
            </a:solidFill>
            <a:round/>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6</a:t>
            </a:r>
            <a:endParaRPr kumimoji="0" lang="zh-CN" altLang="en-US" sz="1800">
              <a:ea typeface="宋体" pitchFamily="2" charset="-122"/>
            </a:endParaRPr>
          </a:p>
        </p:txBody>
      </p:sp>
      <p:cxnSp>
        <p:nvCxnSpPr>
          <p:cNvPr id="35854" name="直接箭头连接符 8"/>
          <p:cNvCxnSpPr>
            <a:cxnSpLocks noChangeShapeType="1"/>
            <a:endCxn id="35850" idx="0"/>
          </p:cNvCxnSpPr>
          <p:nvPr/>
        </p:nvCxnSpPr>
        <p:spPr bwMode="auto">
          <a:xfrm>
            <a:off x="10671321" y="1954646"/>
            <a:ext cx="263525" cy="53816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5" name="直接箭头连接符 18"/>
          <p:cNvCxnSpPr>
            <a:cxnSpLocks noChangeShapeType="1"/>
            <a:stCxn id="35850" idx="4"/>
            <a:endCxn id="35849" idx="7"/>
          </p:cNvCxnSpPr>
          <p:nvPr/>
        </p:nvCxnSpPr>
        <p:spPr bwMode="auto">
          <a:xfrm flipH="1">
            <a:off x="10707833" y="2819834"/>
            <a:ext cx="227013" cy="43497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6" name="直接箭头连接符 21"/>
          <p:cNvCxnSpPr>
            <a:cxnSpLocks noChangeShapeType="1"/>
            <a:stCxn id="35849" idx="3"/>
          </p:cNvCxnSpPr>
          <p:nvPr/>
        </p:nvCxnSpPr>
        <p:spPr bwMode="auto">
          <a:xfrm flipH="1">
            <a:off x="9960121" y="3486583"/>
            <a:ext cx="498475" cy="3175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7" name="直接箭头连接符 24"/>
          <p:cNvCxnSpPr>
            <a:cxnSpLocks noChangeShapeType="1"/>
            <a:endCxn id="35847" idx="5"/>
          </p:cNvCxnSpPr>
          <p:nvPr/>
        </p:nvCxnSpPr>
        <p:spPr bwMode="auto">
          <a:xfrm flipH="1" flipV="1">
            <a:off x="9125096" y="3532620"/>
            <a:ext cx="522287" cy="23653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8" name="直接箭头连接符 28"/>
          <p:cNvCxnSpPr>
            <a:cxnSpLocks noChangeShapeType="1"/>
            <a:stCxn id="35847" idx="1"/>
          </p:cNvCxnSpPr>
          <p:nvPr/>
        </p:nvCxnSpPr>
        <p:spPr bwMode="auto">
          <a:xfrm flipH="1" flipV="1">
            <a:off x="8585345" y="2848409"/>
            <a:ext cx="290512" cy="4524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9" name="直接箭头连接符 32"/>
          <p:cNvCxnSpPr>
            <a:cxnSpLocks noChangeShapeType="1"/>
            <a:stCxn id="35846" idx="0"/>
            <a:endCxn id="35851" idx="3"/>
          </p:cNvCxnSpPr>
          <p:nvPr/>
        </p:nvCxnSpPr>
        <p:spPr bwMode="auto">
          <a:xfrm flipV="1">
            <a:off x="8596458" y="1913370"/>
            <a:ext cx="155575" cy="5969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0" name="直接箭头连接符 36"/>
          <p:cNvCxnSpPr>
            <a:cxnSpLocks noChangeShapeType="1"/>
            <a:stCxn id="35851" idx="7"/>
            <a:endCxn id="35853" idx="2"/>
          </p:cNvCxnSpPr>
          <p:nvPr/>
        </p:nvCxnSpPr>
        <p:spPr bwMode="auto">
          <a:xfrm flipV="1">
            <a:off x="9001270" y="1381559"/>
            <a:ext cx="565150" cy="3000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1" name="直接箭头连接符 39"/>
          <p:cNvCxnSpPr>
            <a:cxnSpLocks noChangeShapeType="1"/>
            <a:stCxn id="35853" idx="6"/>
            <a:endCxn id="35852" idx="1"/>
          </p:cNvCxnSpPr>
          <p:nvPr/>
        </p:nvCxnSpPr>
        <p:spPr bwMode="auto">
          <a:xfrm>
            <a:off x="9918845" y="1381559"/>
            <a:ext cx="539750" cy="2936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2" name="直接箭头连接符 47"/>
          <p:cNvCxnSpPr>
            <a:cxnSpLocks noChangeShapeType="1"/>
            <a:endCxn id="35848" idx="4"/>
          </p:cNvCxnSpPr>
          <p:nvPr/>
        </p:nvCxnSpPr>
        <p:spPr bwMode="auto">
          <a:xfrm flipH="1" flipV="1">
            <a:off x="9809307" y="3865995"/>
            <a:ext cx="6350" cy="382588"/>
          </a:xfrm>
          <a:prstGeom prst="straightConnector1">
            <a:avLst/>
          </a:prstGeom>
          <a:noFill/>
          <a:ln w="31750"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35863" name="文本框 48"/>
          <p:cNvSpPr txBox="1">
            <a:spLocks noChangeArrowheads="1"/>
          </p:cNvSpPr>
          <p:nvPr/>
        </p:nvSpPr>
        <p:spPr bwMode="auto">
          <a:xfrm>
            <a:off x="9698182" y="4393045"/>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effectLst>
                  <a:outerShdw blurRad="38100" dist="38100" dir="2700000" algn="tl">
                    <a:srgbClr val="000000">
                      <a:alpha val="43137"/>
                    </a:srgbClr>
                  </a:outerShdw>
                </a:effectLst>
                <a:ea typeface="宋体" pitchFamily="2" charset="-122"/>
              </a:rPr>
              <a:t>i</a:t>
            </a:r>
            <a:endParaRPr kumimoji="0" lang="zh-CN" altLang="en-US" sz="1800" b="1">
              <a:effectLst>
                <a:outerShdw blurRad="38100" dist="38100" dir="2700000" algn="tl">
                  <a:srgbClr val="000000">
                    <a:alpha val="43137"/>
                  </a:srgbClr>
                </a:outerShdw>
              </a:effectLst>
              <a:ea typeface="宋体" pitchFamily="2" charset="-122"/>
            </a:endParaRPr>
          </a:p>
        </p:txBody>
      </p:sp>
      <p:sp>
        <p:nvSpPr>
          <p:cNvPr id="35864" name="文本框 51"/>
          <p:cNvSpPr txBox="1">
            <a:spLocks noChangeArrowheads="1"/>
          </p:cNvSpPr>
          <p:nvPr/>
        </p:nvSpPr>
        <p:spPr bwMode="auto">
          <a:xfrm>
            <a:off x="8526607" y="1221221"/>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effectLst>
                  <a:outerShdw blurRad="38100" dist="38100" dir="2700000" algn="tl">
                    <a:srgbClr val="000000">
                      <a:alpha val="43137"/>
                    </a:srgbClr>
                  </a:outerShdw>
                </a:effectLst>
                <a:ea typeface="宋体" pitchFamily="2" charset="-122"/>
              </a:rPr>
              <a:t>j</a:t>
            </a:r>
            <a:endParaRPr kumimoji="0" lang="zh-CN" altLang="en-US" sz="1800" b="1">
              <a:effectLst>
                <a:outerShdw blurRad="38100" dist="38100" dir="2700000" algn="tl">
                  <a:srgbClr val="000000">
                    <a:alpha val="43137"/>
                  </a:srgbClr>
                </a:outerShdw>
              </a:effectLst>
              <a:ea typeface="宋体" pitchFamily="2" charset="-122"/>
            </a:endParaRPr>
          </a:p>
        </p:txBody>
      </p:sp>
      <p:cxnSp>
        <p:nvCxnSpPr>
          <p:cNvPr id="23" name="直接箭头连接符 3">
            <a:extLst>
              <a:ext uri="{FF2B5EF4-FFF2-40B4-BE49-F238E27FC236}">
                <a16:creationId xmlns:a16="http://schemas.microsoft.com/office/drawing/2014/main" id="{15027087-BF99-4007-A8B2-A18D6359474E}"/>
              </a:ext>
            </a:extLst>
          </p:cNvPr>
          <p:cNvCxnSpPr>
            <a:cxnSpLocks noChangeShapeType="1"/>
          </p:cNvCxnSpPr>
          <p:nvPr/>
        </p:nvCxnSpPr>
        <p:spPr bwMode="auto">
          <a:xfrm flipH="1">
            <a:off x="4713924" y="1984922"/>
            <a:ext cx="172401" cy="155028"/>
          </a:xfrm>
          <a:prstGeom prst="straightConnector1">
            <a:avLst/>
          </a:prstGeom>
          <a:noFill/>
          <a:ln w="31750" algn="ctr">
            <a:solidFill>
              <a:srgbClr val="C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78113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1981200" y="144697"/>
            <a:ext cx="8229600" cy="576263"/>
          </a:xfrm>
        </p:spPr>
        <p:txBody>
          <a:bodyPr/>
          <a:lstStyle/>
          <a:p>
            <a:pPr eaLnBrk="1" hangingPunct="1"/>
            <a:r>
              <a:rPr lang="en-US" altLang="en-US" dirty="0"/>
              <a:t>Mutex Locks(</a:t>
            </a:r>
            <a:r>
              <a:rPr lang="zh-CN" altLang="en-US" dirty="0"/>
              <a:t>互斥锁</a:t>
            </a:r>
            <a:r>
              <a:rPr lang="en-US" altLang="en-US" dirty="0"/>
              <a:t>)</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685799" y="1074015"/>
            <a:ext cx="10848975" cy="5336309"/>
          </a:xfrm>
        </p:spPr>
        <p:txBody>
          <a:bodyPr/>
          <a:lstStyle/>
          <a:p>
            <a:pPr>
              <a:lnSpc>
                <a:spcPct val="90000"/>
              </a:lnSpc>
            </a:pPr>
            <a:r>
              <a:rPr lang="en-US" altLang="en-US" sz="2000" dirty="0"/>
              <a:t>Previous solutions are complicated and generally inaccessible to application programmers</a:t>
            </a:r>
          </a:p>
          <a:p>
            <a:pPr>
              <a:lnSpc>
                <a:spcPct val="90000"/>
              </a:lnSpc>
            </a:pPr>
            <a:r>
              <a:rPr lang="en-US" altLang="en-US" sz="2000" dirty="0"/>
              <a:t>OS designers build software tools to solve critical section problem</a:t>
            </a:r>
          </a:p>
          <a:p>
            <a:pPr>
              <a:lnSpc>
                <a:spcPct val="90000"/>
              </a:lnSpc>
            </a:pPr>
            <a:r>
              <a:rPr lang="en-US" altLang="en-US" sz="2000" dirty="0"/>
              <a:t>Simplest </a:t>
            </a:r>
            <a:r>
              <a:rPr lang="en-US" altLang="en-US" sz="2000"/>
              <a:t>is </a:t>
            </a:r>
            <a:r>
              <a:rPr lang="en-US" altLang="en-US" sz="2400" b="1"/>
              <a:t>mutex</a:t>
            </a:r>
            <a:r>
              <a:rPr lang="en-US" altLang="en-US" sz="2400"/>
              <a:t>(</a:t>
            </a:r>
            <a:r>
              <a:rPr lang="en-US" altLang="en-US" sz="2400" b="1" u="sng"/>
              <a:t>mut</a:t>
            </a:r>
            <a:r>
              <a:rPr lang="en-US" altLang="en-US" sz="2400"/>
              <a:t>ual </a:t>
            </a:r>
            <a:r>
              <a:rPr lang="en-US" altLang="en-US" sz="2400" b="1" u="sng"/>
              <a:t>ex</a:t>
            </a:r>
            <a:r>
              <a:rPr lang="en-US" altLang="en-US" sz="2400"/>
              <a:t>clusion )</a:t>
            </a:r>
            <a:r>
              <a:rPr lang="en-US" altLang="en-US" sz="2000"/>
              <a:t> </a:t>
            </a:r>
            <a:r>
              <a:rPr lang="en-US" altLang="en-US" sz="2000" dirty="0"/>
              <a:t>lock</a:t>
            </a:r>
          </a:p>
          <a:p>
            <a:pPr lvl="1">
              <a:lnSpc>
                <a:spcPct val="90000"/>
              </a:lnSpc>
            </a:pPr>
            <a:r>
              <a:rPr lang="en-US" altLang="en-US" sz="2000" dirty="0"/>
              <a:t>Boolean variable indicating if lock is available or not</a:t>
            </a:r>
          </a:p>
          <a:p>
            <a:pPr>
              <a:lnSpc>
                <a:spcPct val="90000"/>
              </a:lnSpc>
            </a:pPr>
            <a:r>
              <a:rPr lang="en-US" altLang="en-US" sz="2000" dirty="0"/>
              <a:t>Protect a critical section  by </a:t>
            </a:r>
          </a:p>
          <a:p>
            <a:pPr lvl="1">
              <a:lnSpc>
                <a:spcPct val="90000"/>
              </a:lnSpc>
            </a:pPr>
            <a:r>
              <a:rPr lang="en-US" altLang="en-US" sz="2000" dirty="0"/>
              <a:t>First </a:t>
            </a:r>
            <a:r>
              <a:rPr lang="en-US" altLang="en-US" sz="2400" b="1" dirty="0">
                <a:latin typeface="Courier New" panose="02070309020205020404" pitchFamily="49" charset="0"/>
                <a:cs typeface="Courier New" panose="02070309020205020404" pitchFamily="49" charset="0"/>
              </a:rPr>
              <a:t>acquire()</a:t>
            </a:r>
            <a:r>
              <a:rPr lang="en-US" altLang="en-US" sz="2400" dirty="0"/>
              <a:t> </a:t>
            </a:r>
            <a:r>
              <a:rPr lang="en-US" altLang="en-US" sz="2000" dirty="0"/>
              <a:t>a lock </a:t>
            </a:r>
          </a:p>
          <a:p>
            <a:pPr lvl="1">
              <a:lnSpc>
                <a:spcPct val="90000"/>
              </a:lnSpc>
            </a:pPr>
            <a:r>
              <a:rPr lang="en-US" altLang="en-US" sz="2000" dirty="0"/>
              <a:t>Then </a:t>
            </a:r>
            <a:r>
              <a:rPr lang="en-US" altLang="en-US" sz="2400" b="1" dirty="0">
                <a:latin typeface="Courier New" panose="02070309020205020404" pitchFamily="49" charset="0"/>
              </a:rPr>
              <a:t>release()</a:t>
            </a:r>
            <a:r>
              <a:rPr lang="en-US" altLang="en-US" sz="2400" dirty="0"/>
              <a:t> </a:t>
            </a:r>
            <a:r>
              <a:rPr lang="en-US" altLang="en-US" sz="2000" dirty="0"/>
              <a:t>the lock</a:t>
            </a:r>
          </a:p>
          <a:p>
            <a:pPr>
              <a:lnSpc>
                <a:spcPct val="90000"/>
              </a:lnSpc>
            </a:pPr>
            <a:r>
              <a:rPr lang="en-US" altLang="en-US" sz="2000" dirty="0"/>
              <a:t>Calls to </a:t>
            </a:r>
            <a:r>
              <a:rPr lang="en-US" altLang="en-US" sz="2400" b="1" dirty="0">
                <a:latin typeface="Courier New" panose="02070309020205020404" pitchFamily="49" charset="0"/>
              </a:rPr>
              <a:t>acquire()</a:t>
            </a:r>
            <a:r>
              <a:rPr lang="en-US" altLang="en-US" sz="2400" dirty="0"/>
              <a:t> </a:t>
            </a:r>
            <a:r>
              <a:rPr lang="en-US" altLang="en-US" sz="2000" dirty="0"/>
              <a:t>and </a:t>
            </a:r>
            <a:r>
              <a:rPr lang="en-US" altLang="en-US" sz="2400" b="1" dirty="0">
                <a:latin typeface="Courier New" panose="02070309020205020404" pitchFamily="49" charset="0"/>
              </a:rPr>
              <a:t>release()</a:t>
            </a:r>
            <a:r>
              <a:rPr lang="en-US" altLang="en-US" sz="2400" dirty="0"/>
              <a:t> </a:t>
            </a:r>
            <a:r>
              <a:rPr lang="en-US" altLang="en-US" sz="2000" dirty="0"/>
              <a:t>must </a:t>
            </a:r>
            <a:r>
              <a:rPr lang="en-US" altLang="en-US" sz="2000"/>
              <a:t>be </a:t>
            </a:r>
            <a:r>
              <a:rPr lang="en-US" altLang="en-US" sz="2000" b="1">
                <a:solidFill>
                  <a:srgbClr val="006699"/>
                </a:solidFill>
                <a:latin typeface="+mj-lt"/>
              </a:rPr>
              <a:t>atomic(</a:t>
            </a:r>
            <a:r>
              <a:rPr lang="zh-CN" altLang="en-US" sz="2000" b="1">
                <a:solidFill>
                  <a:srgbClr val="006699"/>
                </a:solidFill>
                <a:latin typeface="+mj-lt"/>
              </a:rPr>
              <a:t>原子操作</a:t>
            </a:r>
            <a:r>
              <a:rPr lang="en-US" altLang="en-US" sz="2000" b="1">
                <a:solidFill>
                  <a:srgbClr val="006699"/>
                </a:solidFill>
                <a:latin typeface="+mj-lt"/>
              </a:rPr>
              <a:t>)</a:t>
            </a:r>
            <a:endParaRPr lang="en-US" altLang="en-US" sz="2000" b="1" dirty="0">
              <a:solidFill>
                <a:srgbClr val="006699"/>
              </a:solidFill>
              <a:latin typeface="+mj-lt"/>
            </a:endParaRPr>
          </a:p>
          <a:p>
            <a:pPr lvl="1">
              <a:lnSpc>
                <a:spcPct val="90000"/>
              </a:lnSpc>
            </a:pPr>
            <a:r>
              <a:rPr lang="en-US" altLang="en-US" sz="2000" dirty="0"/>
              <a:t>Usually implemented via hardware atomic instructions such </a:t>
            </a:r>
            <a:r>
              <a:rPr lang="en-US" altLang="en-US" sz="2000"/>
              <a:t>as </a:t>
            </a:r>
            <a:r>
              <a:rPr lang="en-US" altLang="zh-CN" sz="2000"/>
              <a:t>test</a:t>
            </a:r>
            <a:r>
              <a:rPr lang="en-US" altLang="en-US" sz="2000"/>
              <a:t>-and-</a:t>
            </a:r>
            <a:r>
              <a:rPr lang="en-US" altLang="zh-CN" sz="2000"/>
              <a:t>set or </a:t>
            </a:r>
            <a:r>
              <a:rPr lang="en-US" altLang="en-US" sz="2000"/>
              <a:t>swap</a:t>
            </a:r>
            <a:r>
              <a:rPr lang="en-US" altLang="en-US" sz="2000" dirty="0"/>
              <a:t>.</a:t>
            </a:r>
          </a:p>
          <a:p>
            <a:pPr>
              <a:lnSpc>
                <a:spcPct val="90000"/>
              </a:lnSpc>
            </a:pPr>
            <a:r>
              <a:rPr lang="en-US" altLang="en-US" sz="2000" dirty="0"/>
              <a:t>But this solution requires </a:t>
            </a:r>
            <a:r>
              <a:rPr lang="en-US" altLang="en-US" sz="2000" b="1">
                <a:solidFill>
                  <a:srgbClr val="006699"/>
                </a:solidFill>
                <a:latin typeface="+mj-lt"/>
              </a:rPr>
              <a:t>busy waiting(</a:t>
            </a:r>
            <a:r>
              <a:rPr lang="zh-CN" altLang="en-US" sz="2000" b="1">
                <a:solidFill>
                  <a:srgbClr val="006699"/>
                </a:solidFill>
                <a:latin typeface="+mj-lt"/>
              </a:rPr>
              <a:t>忙等待</a:t>
            </a:r>
            <a:r>
              <a:rPr lang="en-US" altLang="en-US" sz="2000" b="1">
                <a:solidFill>
                  <a:srgbClr val="006699"/>
                </a:solidFill>
                <a:latin typeface="+mj-lt"/>
              </a:rPr>
              <a:t>)</a:t>
            </a:r>
            <a:endParaRPr lang="en-US" altLang="en-US" sz="2000" b="1" dirty="0">
              <a:solidFill>
                <a:srgbClr val="006699"/>
              </a:solidFill>
              <a:latin typeface="+mj-lt"/>
            </a:endParaRPr>
          </a:p>
          <a:p>
            <a:pPr lvl="1">
              <a:lnSpc>
                <a:spcPct val="90000"/>
              </a:lnSpc>
            </a:pPr>
            <a:r>
              <a:rPr lang="en-US" altLang="en-US" sz="2000" dirty="0"/>
              <a:t>This lock therefore called </a:t>
            </a:r>
            <a:r>
              <a:rPr lang="en-US" altLang="en-US" sz="2000"/>
              <a:t>a </a:t>
            </a:r>
            <a:r>
              <a:rPr lang="en-US" altLang="en-US" sz="2000" b="1">
                <a:solidFill>
                  <a:srgbClr val="006699"/>
                </a:solidFill>
                <a:latin typeface="+mj-lt"/>
              </a:rPr>
              <a:t>spinlock(</a:t>
            </a:r>
            <a:r>
              <a:rPr lang="zh-CN" altLang="en-US" sz="2000" b="1">
                <a:solidFill>
                  <a:srgbClr val="006699"/>
                </a:solidFill>
                <a:latin typeface="+mj-lt"/>
              </a:rPr>
              <a:t>自旋锁</a:t>
            </a:r>
            <a:r>
              <a:rPr lang="en-US" altLang="en-US" sz="2000" b="1">
                <a:solidFill>
                  <a:srgbClr val="006699"/>
                </a:solidFill>
                <a:latin typeface="+mj-lt"/>
              </a:rPr>
              <a:t>)</a:t>
            </a:r>
            <a:endParaRPr lang="en-US" altLang="en-US" sz="2000" b="1" dirty="0">
              <a:solidFill>
                <a:srgbClr val="006699"/>
              </a:solidFill>
              <a:latin typeface="+mj-lt"/>
            </a:endParaRPr>
          </a:p>
          <a:p>
            <a:pPr>
              <a:lnSpc>
                <a:spcPct val="90000"/>
              </a:lnSpc>
              <a:buFont typeface="Monotype Sorts" pitchFamily="-84" charset="2"/>
              <a:buNone/>
            </a:pPr>
            <a:endParaRPr lang="en-US" altLang="en-US" dirty="0"/>
          </a:p>
        </p:txBody>
      </p:sp>
    </p:spTree>
    <p:extLst>
      <p:ext uri="{BB962C8B-B14F-4D97-AF65-F5344CB8AC3E}">
        <p14:creationId xmlns:p14="http://schemas.microsoft.com/office/powerpoint/2010/main" val="3899450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3728720" y="1831648"/>
            <a:ext cx="638048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800" b="1">
                <a:solidFill>
                  <a:srgbClr val="000000"/>
                </a:solidFill>
                <a:latin typeface="Courier New" panose="02070309020205020404" pitchFamily="49" charset="0"/>
              </a:rPr>
              <a:t>while </a:t>
            </a:r>
            <a:r>
              <a:rPr lang="en-US" altLang="en-US" sz="2800" b="1" dirty="0">
                <a:solidFill>
                  <a:srgbClr val="000000"/>
                </a:solidFill>
                <a:latin typeface="Courier New" panose="02070309020205020404" pitchFamily="49" charset="0"/>
              </a:rPr>
              <a:t>(true</a:t>
            </a:r>
            <a:r>
              <a:rPr lang="en-US" altLang="en-US" sz="2800" b="1">
                <a:solidFill>
                  <a:srgbClr val="000000"/>
                </a:solidFill>
                <a:latin typeface="Courier New" panose="02070309020205020404" pitchFamily="49" charset="0"/>
              </a:rPr>
              <a:t>) {</a:t>
            </a:r>
          </a:p>
          <a:p>
            <a:pPr>
              <a:buFont typeface="Monotype Sorts" pitchFamily="-84" charset="2"/>
              <a:buNone/>
            </a:pPr>
            <a:r>
              <a:rPr lang="en-US" altLang="en-US" sz="2800" b="1">
                <a:solidFill>
                  <a:srgbClr val="000000"/>
                </a:solidFill>
                <a:latin typeface="Courier New" panose="02070309020205020404" pitchFamily="49" charset="0"/>
              </a:rPr>
              <a:t> </a:t>
            </a:r>
            <a:endParaRPr lang="en-US" altLang="en-US" sz="2800" b="1" dirty="0">
              <a:solidFill>
                <a:srgbClr val="000000"/>
              </a:solidFill>
              <a:latin typeface="Courier New" panose="02070309020205020404" pitchFamily="49" charset="0"/>
            </a:endParaRPr>
          </a:p>
          <a:p>
            <a:pPr>
              <a:buFont typeface="Monotype Sorts" pitchFamily="-84" charset="2"/>
              <a:buNone/>
            </a:pPr>
            <a:r>
              <a:rPr lang="en-US" altLang="en-US" sz="2800" b="1" dirty="0">
                <a:solidFill>
                  <a:srgbClr val="000000"/>
                </a:solidFill>
                <a:latin typeface="Courier New" panose="02070309020205020404" pitchFamily="49" charset="0"/>
              </a:rPr>
              <a:t>	acquire lock </a:t>
            </a:r>
          </a:p>
          <a:p>
            <a:pPr>
              <a:buFont typeface="Monotype Sorts" pitchFamily="-84" charset="2"/>
              <a:buNone/>
            </a:pPr>
            <a:r>
              <a:rPr lang="en-US" altLang="en-US" sz="2800" b="1" dirty="0">
                <a:solidFill>
                  <a:srgbClr val="000000"/>
                </a:solidFill>
                <a:latin typeface="Courier New" panose="02070309020205020404" pitchFamily="49" charset="0"/>
              </a:rPr>
              <a:t>			</a:t>
            </a:r>
          </a:p>
          <a:p>
            <a:pPr lvl="2"/>
            <a:r>
              <a:rPr lang="en-US" altLang="en-US" sz="2800" b="1">
                <a:solidFill>
                  <a:srgbClr val="000000"/>
                </a:solidFill>
                <a:latin typeface="Courier New" panose="02070309020205020404" pitchFamily="49" charset="0"/>
              </a:rPr>
              <a:t>	critical </a:t>
            </a:r>
            <a:r>
              <a:rPr lang="en-US" altLang="en-US" sz="2800" b="1" dirty="0">
                <a:solidFill>
                  <a:srgbClr val="000000"/>
                </a:solidFill>
                <a:latin typeface="Courier New" panose="02070309020205020404" pitchFamily="49" charset="0"/>
              </a:rPr>
              <a:t>section </a:t>
            </a:r>
          </a:p>
          <a:p>
            <a:pPr>
              <a:buFont typeface="Monotype Sorts" pitchFamily="-84" charset="2"/>
              <a:buNone/>
            </a:pPr>
            <a:endParaRPr lang="en-US" altLang="en-US" sz="2800" b="1" dirty="0">
              <a:solidFill>
                <a:srgbClr val="000000"/>
              </a:solidFill>
              <a:latin typeface="Courier New" panose="02070309020205020404" pitchFamily="49" charset="0"/>
            </a:endParaRPr>
          </a:p>
          <a:p>
            <a:pPr>
              <a:buFont typeface="Monotype Sorts" pitchFamily="-84" charset="2"/>
              <a:buNone/>
            </a:pPr>
            <a:r>
              <a:rPr lang="en-US" altLang="en-US" sz="2800" b="1" dirty="0">
                <a:solidFill>
                  <a:srgbClr val="000000"/>
                </a:solidFill>
                <a:latin typeface="Courier New" panose="02070309020205020404" pitchFamily="49" charset="0"/>
              </a:rPr>
              <a:t>	release lock </a:t>
            </a:r>
          </a:p>
          <a:p>
            <a:pPr>
              <a:buFont typeface="Monotype Sorts" pitchFamily="-84" charset="2"/>
              <a:buNone/>
            </a:pPr>
            <a:r>
              <a:rPr lang="en-US" altLang="en-US" sz="2800" b="1" dirty="0">
                <a:solidFill>
                  <a:srgbClr val="000000"/>
                </a:solidFill>
                <a:latin typeface="Courier New" panose="02070309020205020404" pitchFamily="49" charset="0"/>
              </a:rPr>
              <a:t>	</a:t>
            </a:r>
          </a:p>
          <a:p>
            <a:pPr>
              <a:buFont typeface="Monotype Sorts" pitchFamily="-84" charset="2"/>
              <a:buNone/>
            </a:pPr>
            <a:r>
              <a:rPr lang="en-US" altLang="en-US" sz="2800" b="1">
                <a:solidFill>
                  <a:srgbClr val="000000"/>
                </a:solidFill>
                <a:latin typeface="Courier New" panose="02070309020205020404" pitchFamily="49" charset="0"/>
              </a:rPr>
              <a:t>		remainder </a:t>
            </a:r>
            <a:r>
              <a:rPr lang="en-US" altLang="en-US" sz="2800" b="1" dirty="0">
                <a:solidFill>
                  <a:srgbClr val="000000"/>
                </a:solidFill>
                <a:latin typeface="Courier New" panose="02070309020205020404" pitchFamily="49" charset="0"/>
              </a:rPr>
              <a:t>section </a:t>
            </a:r>
          </a:p>
          <a:p>
            <a:pPr>
              <a:buFont typeface="Monotype Sorts" pitchFamily="-84" charset="2"/>
              <a:buNone/>
            </a:pPr>
            <a:r>
              <a:rPr lang="en-US" altLang="en-US" sz="2800" b="1" dirty="0">
                <a:solidFill>
                  <a:srgbClr val="000000"/>
                </a:solidFill>
                <a:latin typeface="Courier New" panose="02070309020205020404" pitchFamily="49" charset="0"/>
              </a:rPr>
              <a:t>} </a:t>
            </a:r>
          </a:p>
        </p:txBody>
      </p:sp>
      <p:sp>
        <p:nvSpPr>
          <p:cNvPr id="7" name="Rectangle 6">
            <a:extLst>
              <a:ext uri="{FF2B5EF4-FFF2-40B4-BE49-F238E27FC236}">
                <a16:creationId xmlns:a16="http://schemas.microsoft.com/office/drawing/2014/main" id="{F874A0C2-4038-40CE-B8F5-4EE988D17AB5}"/>
              </a:ext>
            </a:extLst>
          </p:cNvPr>
          <p:cNvSpPr/>
          <p:nvPr/>
        </p:nvSpPr>
        <p:spPr bwMode="auto">
          <a:xfrm>
            <a:off x="4602480" y="2701444"/>
            <a:ext cx="2783840" cy="458470"/>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841156" y="161266"/>
            <a:ext cx="9323173" cy="576262"/>
          </a:xfrm>
        </p:spPr>
        <p:txBody>
          <a:bodyPr/>
          <a:lstStyle/>
          <a:p>
            <a:r>
              <a:rPr lang="en-US" altLang="en-US" dirty="0"/>
              <a:t>Solution to CS Problem Using Mutex Locks</a:t>
            </a:r>
          </a:p>
        </p:txBody>
      </p:sp>
      <p:sp>
        <p:nvSpPr>
          <p:cNvPr id="8" name="Rectangle 6">
            <a:extLst>
              <a:ext uri="{FF2B5EF4-FFF2-40B4-BE49-F238E27FC236}">
                <a16:creationId xmlns:a16="http://schemas.microsoft.com/office/drawing/2014/main" id="{66C98151-304E-4918-A566-3AC9C19A42E8}"/>
              </a:ext>
            </a:extLst>
          </p:cNvPr>
          <p:cNvSpPr/>
          <p:nvPr/>
        </p:nvSpPr>
        <p:spPr bwMode="auto">
          <a:xfrm>
            <a:off x="4602480" y="4453736"/>
            <a:ext cx="2783840" cy="458470"/>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1981200" y="107983"/>
            <a:ext cx="8229600" cy="576262"/>
          </a:xfrm>
        </p:spPr>
        <p:txBody>
          <a:bodyPr/>
          <a:lstStyle/>
          <a:p>
            <a:pPr eaLnBrk="1" hangingPunct="1"/>
            <a:r>
              <a:rPr lang="en-US" altLang="en-US" dirty="0"/>
              <a:t>6.5 Semaphore(</a:t>
            </a:r>
            <a:r>
              <a:rPr lang="zh-CN" altLang="en-US" dirty="0"/>
              <a:t>信号量</a:t>
            </a:r>
            <a:r>
              <a:rPr lang="en-US" altLang="en-US" dirty="0"/>
              <a:t>)</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1637271" y="1045992"/>
            <a:ext cx="9230498" cy="4916144"/>
          </a:xfrm>
        </p:spPr>
        <p:txBody>
          <a:bodyPr/>
          <a:lstStyle/>
          <a:p>
            <a:pPr>
              <a:lnSpc>
                <a:spcPct val="90000"/>
              </a:lnSpc>
            </a:pPr>
            <a:r>
              <a:rPr lang="en-US" altLang="en-US" sz="3200" dirty="0"/>
              <a:t>Synchronization tool that provides more sophisticated ways (than Mutex locks)  for processes to synchronize their activities.</a:t>
            </a:r>
            <a:endParaRPr lang="en-US" altLang="en-US" sz="3200" i="1" dirty="0">
              <a:solidFill>
                <a:schemeClr val="tx2"/>
              </a:solidFill>
            </a:endParaRPr>
          </a:p>
          <a:p>
            <a:pPr>
              <a:lnSpc>
                <a:spcPct val="90000"/>
              </a:lnSpc>
            </a:pPr>
            <a:r>
              <a:rPr lang="en-US" altLang="en-US" sz="3200" dirty="0"/>
              <a:t>Semaphore </a:t>
            </a:r>
            <a:r>
              <a:rPr lang="en-US" altLang="en-US" sz="3200" b="1" i="1" dirty="0"/>
              <a:t>S</a:t>
            </a:r>
            <a:r>
              <a:rPr lang="en-US" altLang="en-US" sz="3200" dirty="0"/>
              <a:t> – integer variable</a:t>
            </a:r>
          </a:p>
          <a:p>
            <a:pPr>
              <a:lnSpc>
                <a:spcPct val="90000"/>
              </a:lnSpc>
            </a:pPr>
            <a:r>
              <a:rPr lang="en-US" altLang="en-US" sz="3200" dirty="0"/>
              <a:t>Can only be accessed via two indivisible (atomic) operations</a:t>
            </a:r>
          </a:p>
          <a:p>
            <a:pPr lvl="1">
              <a:lnSpc>
                <a:spcPct val="90000"/>
              </a:lnSpc>
            </a:pPr>
            <a:r>
              <a:rPr lang="en-US" altLang="en-US" sz="3600" b="1" dirty="0">
                <a:solidFill>
                  <a:srgbClr val="000000"/>
                </a:solidFill>
                <a:latin typeface="Courier New" panose="02070309020205020404" pitchFamily="49" charset="0"/>
              </a:rPr>
              <a:t>wait()</a:t>
            </a:r>
            <a:r>
              <a:rPr lang="en-US" altLang="en-US" sz="3600" dirty="0">
                <a:solidFill>
                  <a:srgbClr val="000000"/>
                </a:solidFill>
              </a:rPr>
              <a:t> </a:t>
            </a:r>
            <a:r>
              <a:rPr lang="en-US" altLang="en-US" sz="3200" dirty="0">
                <a:solidFill>
                  <a:srgbClr val="000000"/>
                </a:solidFill>
              </a:rPr>
              <a:t>and </a:t>
            </a:r>
            <a:r>
              <a:rPr lang="en-US" altLang="en-US" sz="3600" b="1" dirty="0">
                <a:solidFill>
                  <a:srgbClr val="000000"/>
                </a:solidFill>
                <a:latin typeface="Courier New" panose="02070309020205020404" pitchFamily="49" charset="0"/>
              </a:rPr>
              <a:t>signal()</a:t>
            </a:r>
          </a:p>
          <a:p>
            <a:pPr lvl="2">
              <a:lnSpc>
                <a:spcPct val="90000"/>
              </a:lnSpc>
            </a:pPr>
            <a:r>
              <a:rPr lang="en-US" altLang="en-US" sz="3200" dirty="0"/>
              <a:t>Originally called </a:t>
            </a:r>
            <a:r>
              <a:rPr lang="en-US" altLang="en-US" sz="3600" b="1" dirty="0">
                <a:solidFill>
                  <a:srgbClr val="000000"/>
                </a:solidFill>
                <a:latin typeface="Courier New" panose="02070309020205020404" pitchFamily="49" charset="0"/>
              </a:rPr>
              <a:t>P()</a:t>
            </a:r>
            <a:r>
              <a:rPr lang="en-US" altLang="en-US" sz="3600" dirty="0"/>
              <a:t> </a:t>
            </a:r>
            <a:r>
              <a:rPr lang="en-US" altLang="en-US" sz="3200" dirty="0"/>
              <a:t>and </a:t>
            </a:r>
            <a:r>
              <a:rPr lang="en-US" altLang="en-US" sz="3600" b="1" dirty="0">
                <a:solidFill>
                  <a:srgbClr val="000000"/>
                </a:solidFill>
                <a:latin typeface="Courier New" panose="02070309020205020404" pitchFamily="49" charset="0"/>
              </a:rPr>
              <a:t>V()</a:t>
            </a:r>
          </a:p>
          <a:p>
            <a:pPr lvl="1">
              <a:lnSpc>
                <a:spcPct val="90000"/>
              </a:lnSpc>
              <a:buFont typeface="Monotype Sorts" pitchFamily="-84" charset="2"/>
              <a:buNone/>
            </a:pPr>
            <a:endParaRPr lang="en-US" altLang="en-US" sz="3600" b="1" dirty="0">
              <a:latin typeface="Courier New" panose="02070309020205020404" pitchFamily="49" charset="0"/>
              <a:sym typeface="Symbol" panose="05050102010706020507"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2E19138-63B8-44C9-90E7-7B9EA43C3C0E}"/>
              </a:ext>
            </a:extLst>
          </p:cNvPr>
          <p:cNvSpPr>
            <a:spLocks noGrp="1" noChangeArrowheads="1"/>
          </p:cNvSpPr>
          <p:nvPr>
            <p:ph type="title"/>
          </p:nvPr>
        </p:nvSpPr>
        <p:spPr/>
        <p:txBody>
          <a:bodyPr/>
          <a:lstStyle/>
          <a:p>
            <a:pPr>
              <a:defRPr/>
            </a:pPr>
            <a:r>
              <a:rPr lang="en-US" altLang="zh-CN" dirty="0">
                <a:ea typeface="宋体" charset="-122"/>
              </a:rPr>
              <a:t>Content Overview</a:t>
            </a:r>
          </a:p>
        </p:txBody>
      </p:sp>
      <p:sp>
        <p:nvSpPr>
          <p:cNvPr id="8195" name="Rectangle 3"/>
          <p:cNvSpPr>
            <a:spLocks noGrp="1" noChangeArrowheads="1"/>
          </p:cNvSpPr>
          <p:nvPr>
            <p:ph type="body" idx="1"/>
          </p:nvPr>
        </p:nvSpPr>
        <p:spPr>
          <a:xfrm>
            <a:off x="3370456" y="1201522"/>
            <a:ext cx="7256355" cy="4686472"/>
          </a:xfrm>
        </p:spPr>
        <p:txBody>
          <a:bodyPr/>
          <a:lstStyle/>
          <a:p>
            <a:pPr>
              <a:lnSpc>
                <a:spcPct val="80000"/>
              </a:lnSpc>
            </a:pPr>
            <a:r>
              <a:rPr lang="en-US" altLang="zh-CN" sz="2800" dirty="0">
                <a:ea typeface="宋体" pitchFamily="2" charset="-122"/>
              </a:rPr>
              <a:t>Background</a:t>
            </a:r>
          </a:p>
          <a:p>
            <a:pPr>
              <a:lnSpc>
                <a:spcPct val="80000"/>
              </a:lnSpc>
            </a:pPr>
            <a:r>
              <a:rPr lang="en-US" altLang="zh-CN" sz="2800" dirty="0">
                <a:ea typeface="宋体" pitchFamily="2" charset="-122"/>
              </a:rPr>
              <a:t>The Critical-Section Problem</a:t>
            </a:r>
          </a:p>
          <a:p>
            <a:pPr>
              <a:lnSpc>
                <a:spcPct val="80000"/>
              </a:lnSpc>
            </a:pPr>
            <a:r>
              <a:rPr lang="en-US" altLang="zh-CN" sz="2800" dirty="0">
                <a:ea typeface="宋体" pitchFamily="2" charset="-122"/>
              </a:rPr>
              <a:t>Peterson</a:t>
            </a:r>
            <a:r>
              <a:rPr lang="en-US" altLang="zh-CN" sz="2800" dirty="0">
                <a:latin typeface="Arial" panose="020B0604020202020204" pitchFamily="34" charset="0"/>
                <a:ea typeface="宋体" pitchFamily="2" charset="-122"/>
                <a:cs typeface="Arial" panose="020B0604020202020204" pitchFamily="34" charset="0"/>
              </a:rPr>
              <a:t>’</a:t>
            </a:r>
            <a:r>
              <a:rPr lang="en-US" altLang="zh-CN" sz="2800" dirty="0">
                <a:ea typeface="宋体" pitchFamily="2" charset="-122"/>
              </a:rPr>
              <a:t>s Solution</a:t>
            </a:r>
          </a:p>
          <a:p>
            <a:pPr>
              <a:lnSpc>
                <a:spcPct val="80000"/>
              </a:lnSpc>
            </a:pPr>
            <a:r>
              <a:rPr lang="en-US" altLang="zh-CN" sz="2800" dirty="0">
                <a:ea typeface="宋体" pitchFamily="2" charset="-122"/>
              </a:rPr>
              <a:t>Synchronization Hardware</a:t>
            </a:r>
          </a:p>
          <a:p>
            <a:pPr>
              <a:lnSpc>
                <a:spcPct val="80000"/>
              </a:lnSpc>
            </a:pPr>
            <a:r>
              <a:rPr lang="en-US" altLang="zh-CN" sz="2800" dirty="0">
                <a:ea typeface="宋体" pitchFamily="2" charset="-122"/>
              </a:rPr>
              <a:t>Semaphores</a:t>
            </a:r>
          </a:p>
          <a:p>
            <a:pPr>
              <a:lnSpc>
                <a:spcPct val="80000"/>
              </a:lnSpc>
            </a:pPr>
            <a:r>
              <a:rPr lang="en-US" altLang="zh-CN" sz="2800" dirty="0">
                <a:ea typeface="宋体" pitchFamily="2" charset="-122"/>
              </a:rPr>
              <a:t>Classic Problems of Synchronization</a:t>
            </a:r>
          </a:p>
          <a:p>
            <a:pPr>
              <a:lnSpc>
                <a:spcPct val="80000"/>
              </a:lnSpc>
            </a:pPr>
            <a:r>
              <a:rPr lang="en-US" altLang="zh-CN" sz="2800" dirty="0">
                <a:ea typeface="宋体" pitchFamily="2" charset="-122"/>
              </a:rPr>
              <a:t>Monitors</a:t>
            </a:r>
          </a:p>
          <a:p>
            <a:pPr>
              <a:lnSpc>
                <a:spcPct val="80000"/>
              </a:lnSpc>
            </a:pPr>
            <a:r>
              <a:rPr lang="en-US" altLang="zh-CN" sz="2800" dirty="0">
                <a:solidFill>
                  <a:schemeClr val="tx1">
                    <a:lumMod val="50000"/>
                    <a:lumOff val="50000"/>
                  </a:schemeClr>
                </a:solidFill>
                <a:ea typeface="宋体" pitchFamily="2" charset="-122"/>
              </a:rPr>
              <a:t>Synchronization Examples </a:t>
            </a:r>
          </a:p>
          <a:p>
            <a:pPr>
              <a:lnSpc>
                <a:spcPct val="80000"/>
              </a:lnSpc>
            </a:pPr>
            <a:r>
              <a:rPr lang="en-US" altLang="zh-CN" sz="2800" dirty="0">
                <a:solidFill>
                  <a:schemeClr val="tx1">
                    <a:lumMod val="50000"/>
                    <a:lumOff val="50000"/>
                  </a:schemeClr>
                </a:solidFill>
                <a:ea typeface="宋体" pitchFamily="2" charset="-122"/>
              </a:rPr>
              <a:t>Atomic Transactions</a:t>
            </a:r>
          </a:p>
        </p:txBody>
      </p:sp>
      <p:sp>
        <p:nvSpPr>
          <p:cNvPr id="8196" name="Rectangle 5"/>
          <p:cNvSpPr>
            <a:spLocks noChangeArrowheads="1"/>
          </p:cNvSpPr>
          <p:nvPr/>
        </p:nvSpPr>
        <p:spPr bwMode="auto">
          <a:xfrm>
            <a:off x="3810000" y="5116514"/>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lang="en-US" altLang="zh-CN" sz="1800">
              <a:ea typeface="宋体" pitchFamily="2" charset="-122"/>
            </a:endParaRPr>
          </a:p>
          <a:p>
            <a:pPr>
              <a:spcBef>
                <a:spcPct val="0"/>
              </a:spcBef>
              <a:buClrTx/>
              <a:buSzTx/>
              <a:buFontTx/>
              <a:buNone/>
            </a:pPr>
            <a:endParaRPr lang="en-US" altLang="zh-CN" sz="1800">
              <a:ea typeface="宋体" pitchFamily="2" charset="-122"/>
            </a:endParaRPr>
          </a:p>
          <a:p>
            <a:pPr>
              <a:spcBef>
                <a:spcPct val="0"/>
              </a:spcBef>
              <a:buClrTx/>
              <a:buSzTx/>
              <a:buFontTx/>
              <a:buNone/>
            </a:pPr>
            <a:endParaRPr lang="en-US" altLang="zh-CN" sz="1800">
              <a:ea typeface="宋体"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66182-036D-4888-AFCB-7F5FA3FE6E68}"/>
              </a:ext>
            </a:extLst>
          </p:cNvPr>
          <p:cNvSpPr>
            <a:spLocks noGrp="1"/>
          </p:cNvSpPr>
          <p:nvPr>
            <p:ph type="title"/>
          </p:nvPr>
        </p:nvSpPr>
        <p:spPr/>
        <p:txBody>
          <a:bodyPr/>
          <a:lstStyle/>
          <a:p>
            <a:r>
              <a:rPr lang="zh-CN" altLang="en-US" dirty="0"/>
              <a:t>信号量</a:t>
            </a:r>
            <a:r>
              <a:rPr lang="en-US" altLang="zh-CN" dirty="0"/>
              <a:t>(Semaphore)</a:t>
            </a:r>
            <a:r>
              <a:rPr lang="zh-CN" altLang="en-US" dirty="0"/>
              <a:t>机制</a:t>
            </a:r>
          </a:p>
        </p:txBody>
      </p:sp>
      <p:sp>
        <p:nvSpPr>
          <p:cNvPr id="3" name="内容占位符 2">
            <a:extLst>
              <a:ext uri="{FF2B5EF4-FFF2-40B4-BE49-F238E27FC236}">
                <a16:creationId xmlns:a16="http://schemas.microsoft.com/office/drawing/2014/main" id="{E3CEDE47-AF96-4816-B1EB-08B589FC38C4}"/>
              </a:ext>
            </a:extLst>
          </p:cNvPr>
          <p:cNvSpPr>
            <a:spLocks noGrp="1"/>
          </p:cNvSpPr>
          <p:nvPr>
            <p:ph idx="1"/>
          </p:nvPr>
        </p:nvSpPr>
        <p:spPr>
          <a:xfrm>
            <a:off x="5474043" y="1202598"/>
            <a:ext cx="5912708" cy="4626984"/>
          </a:xfrm>
        </p:spPr>
        <p:txBody>
          <a:bodyPr/>
          <a:lstStyle/>
          <a:p>
            <a:r>
              <a:rPr lang="zh-CN" altLang="en-US" sz="2400" dirty="0"/>
              <a:t>荷兰学者</a:t>
            </a:r>
            <a:r>
              <a:rPr lang="en-US" altLang="zh-CN" sz="2400" err="1"/>
              <a:t>Edsger</a:t>
            </a:r>
            <a:r>
              <a:rPr lang="en-US" altLang="zh-CN" sz="2400"/>
              <a:t> Dijkstra(</a:t>
            </a:r>
            <a:r>
              <a:rPr lang="zh-CN" altLang="en-US" sz="2400"/>
              <a:t>迪杰斯特拉</a:t>
            </a:r>
            <a:r>
              <a:rPr lang="en-US" altLang="zh-CN" sz="2400"/>
              <a:t>)</a:t>
            </a:r>
            <a:r>
              <a:rPr lang="zh-CN" altLang="en-US" sz="2400"/>
              <a:t>，</a:t>
            </a:r>
            <a:r>
              <a:rPr lang="en-US" altLang="zh-CN" sz="2400" dirty="0"/>
              <a:t>1965</a:t>
            </a:r>
            <a:r>
              <a:rPr lang="zh-CN" altLang="en-US" sz="2400" dirty="0"/>
              <a:t>年提出</a:t>
            </a:r>
            <a:endParaRPr lang="en-US" altLang="zh-CN" sz="2400" dirty="0"/>
          </a:p>
          <a:p>
            <a:endParaRPr lang="en-US" altLang="zh-CN" sz="2400" dirty="0"/>
          </a:p>
          <a:p>
            <a:r>
              <a:rPr lang="en-US" altLang="zh-CN" sz="2400" dirty="0"/>
              <a:t>semaphore  ['</a:t>
            </a:r>
            <a:r>
              <a:rPr lang="en-US" altLang="zh-CN" sz="2400" dirty="0" err="1"/>
              <a:t>seməfɔ</a:t>
            </a:r>
            <a:r>
              <a:rPr lang="en-US" altLang="zh-CN" sz="2400" dirty="0"/>
              <a:t>:]</a:t>
            </a:r>
          </a:p>
          <a:p>
            <a:pPr marL="0" indent="0">
              <a:buNone/>
            </a:pPr>
            <a:r>
              <a:rPr lang="en-US" altLang="zh-CN" sz="2400" dirty="0"/>
              <a:t>    vi. </a:t>
            </a:r>
            <a:r>
              <a:rPr lang="zh-CN" altLang="en-US" sz="2400" dirty="0"/>
              <a:t>打旗语；发信号</a:t>
            </a:r>
          </a:p>
          <a:p>
            <a:pPr marL="0" indent="0">
              <a:buNone/>
            </a:pPr>
            <a:r>
              <a:rPr lang="en-US" altLang="zh-CN" sz="2400" dirty="0"/>
              <a:t>    n. </a:t>
            </a:r>
            <a:r>
              <a:rPr lang="zh-CN" altLang="en-US" sz="2400" dirty="0"/>
              <a:t>信号；旗语；臂板信号机</a:t>
            </a:r>
          </a:p>
          <a:p>
            <a:pPr marL="0" indent="0">
              <a:buNone/>
            </a:pPr>
            <a:r>
              <a:rPr lang="en-US" altLang="zh-CN" sz="2400" dirty="0"/>
              <a:t>    </a:t>
            </a:r>
            <a:r>
              <a:rPr lang="en-US" altLang="zh-CN" sz="2400" dirty="0" err="1"/>
              <a:t>vt.</a:t>
            </a:r>
            <a:r>
              <a:rPr lang="en-US" altLang="zh-CN" sz="2400" dirty="0"/>
              <a:t> </a:t>
            </a:r>
            <a:r>
              <a:rPr lang="zh-CN" altLang="en-US" sz="2400" dirty="0"/>
              <a:t>用信号联络</a:t>
            </a:r>
            <a:endParaRPr lang="en-US" altLang="zh-CN" sz="2400" dirty="0"/>
          </a:p>
          <a:p>
            <a:endParaRPr lang="en-US" altLang="zh-CN" sz="2400" dirty="0"/>
          </a:p>
          <a:p>
            <a:r>
              <a:rPr lang="en-US" altLang="zh-CN" sz="2400" dirty="0"/>
              <a:t>P()/V()</a:t>
            </a:r>
            <a:r>
              <a:rPr lang="zh-CN" altLang="en-US" sz="2400" dirty="0"/>
              <a:t>分别来自荷兰语</a:t>
            </a:r>
            <a:r>
              <a:rPr lang="en-US" altLang="zh-CN" sz="2400" b="1" i="1" dirty="0" err="1"/>
              <a:t>proberen</a:t>
            </a:r>
            <a:r>
              <a:rPr lang="en-US" altLang="zh-CN" sz="2400" dirty="0"/>
              <a:t>(to test)</a:t>
            </a:r>
            <a:r>
              <a:rPr lang="zh-CN" altLang="en-US" sz="2400" dirty="0"/>
              <a:t>，及</a:t>
            </a:r>
            <a:r>
              <a:rPr lang="en-US" altLang="zh-CN" sz="2400" b="1" i="1" dirty="0" err="1"/>
              <a:t>verhogen</a:t>
            </a:r>
            <a:r>
              <a:rPr lang="en-US" altLang="zh-CN" sz="2400" dirty="0"/>
              <a:t>(to increment)</a:t>
            </a:r>
            <a:r>
              <a:rPr lang="zh-CN" altLang="en-US" sz="2400" dirty="0"/>
              <a:t>的首字母</a:t>
            </a:r>
            <a:endParaRPr lang="en-US" altLang="zh-CN" sz="2400" dirty="0"/>
          </a:p>
          <a:p>
            <a:endParaRPr lang="zh-CN" altLang="en-US" sz="2400" dirty="0"/>
          </a:p>
        </p:txBody>
      </p:sp>
      <p:pic>
        <p:nvPicPr>
          <p:cNvPr id="7" name="图片 6">
            <a:extLst>
              <a:ext uri="{FF2B5EF4-FFF2-40B4-BE49-F238E27FC236}">
                <a16:creationId xmlns:a16="http://schemas.microsoft.com/office/drawing/2014/main" id="{0D8365B1-B69D-4385-8563-7FDF4C4F6DDD}"/>
              </a:ext>
            </a:extLst>
          </p:cNvPr>
          <p:cNvPicPr>
            <a:picLocks noChangeAspect="1"/>
          </p:cNvPicPr>
          <p:nvPr/>
        </p:nvPicPr>
        <p:blipFill>
          <a:blip r:embed="rId2"/>
          <a:stretch>
            <a:fillRect/>
          </a:stretch>
        </p:blipFill>
        <p:spPr>
          <a:xfrm>
            <a:off x="1114169" y="2099962"/>
            <a:ext cx="3575221" cy="2979351"/>
          </a:xfrm>
          <a:prstGeom prst="rect">
            <a:avLst/>
          </a:prstGeom>
        </p:spPr>
      </p:pic>
    </p:spTree>
    <p:extLst>
      <p:ext uri="{BB962C8B-B14F-4D97-AF65-F5344CB8AC3E}">
        <p14:creationId xmlns:p14="http://schemas.microsoft.com/office/powerpoint/2010/main" val="2942779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1981200" y="107983"/>
            <a:ext cx="8229600" cy="576262"/>
          </a:xfrm>
        </p:spPr>
        <p:txBody>
          <a:bodyPr/>
          <a:lstStyle/>
          <a:p>
            <a:pPr eaLnBrk="1" hangingPunct="1"/>
            <a:r>
              <a:rPr lang="en-US" altLang="en-US" dirty="0"/>
              <a:t>Semaphore (Cont.)</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1181100" y="1039813"/>
            <a:ext cx="9182100" cy="5614987"/>
          </a:xfrm>
        </p:spPr>
        <p:txBody>
          <a:bodyPr/>
          <a:lstStyle/>
          <a:p>
            <a:pPr lvl="1">
              <a:lnSpc>
                <a:spcPct val="90000"/>
              </a:lnSpc>
              <a:buFont typeface="Monotype Sorts" pitchFamily="-84" charset="2"/>
              <a:buNone/>
            </a:pPr>
            <a:r>
              <a:rPr lang="en-US" altLang="en-US" sz="3200" b="1" dirty="0">
                <a:latin typeface="Courier New" panose="02070309020205020404" pitchFamily="49" charset="0"/>
                <a:sym typeface="Symbol" panose="05050102010706020507" pitchFamily="18" charset="2"/>
              </a:rPr>
              <a:t>wait(S) { </a:t>
            </a:r>
          </a:p>
          <a:p>
            <a:pPr lvl="1">
              <a:lnSpc>
                <a:spcPct val="90000"/>
              </a:lnSpc>
              <a:buFont typeface="Monotype Sorts" pitchFamily="-84" charset="2"/>
              <a:buNone/>
            </a:pPr>
            <a:r>
              <a:rPr lang="en-US" altLang="en-US" sz="32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32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32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3200" b="1" dirty="0">
                <a:latin typeface="Courier New" panose="02070309020205020404" pitchFamily="49" charset="0"/>
                <a:sym typeface="Symbol" panose="05050102010706020507" pitchFamily="18" charset="2"/>
              </a:rPr>
              <a:t>}</a:t>
            </a:r>
          </a:p>
          <a:p>
            <a:pPr>
              <a:lnSpc>
                <a:spcPct val="90000"/>
              </a:lnSpc>
            </a:pPr>
            <a:endParaRPr lang="en-US" altLang="en-US" sz="3200" dirty="0"/>
          </a:p>
          <a:p>
            <a:pPr lvl="1">
              <a:lnSpc>
                <a:spcPct val="90000"/>
              </a:lnSpc>
              <a:buFont typeface="Monotype Sorts" pitchFamily="-84" charset="2"/>
              <a:buNone/>
            </a:pPr>
            <a:r>
              <a:rPr lang="en-US" altLang="en-US" sz="3200" b="1" dirty="0">
                <a:latin typeface="Courier New" panose="02070309020205020404" pitchFamily="49" charset="0"/>
                <a:sym typeface="Symbol" panose="05050102010706020507" pitchFamily="18" charset="2"/>
              </a:rPr>
              <a:t>signal(S) { </a:t>
            </a:r>
          </a:p>
          <a:p>
            <a:pPr lvl="1">
              <a:lnSpc>
                <a:spcPct val="90000"/>
              </a:lnSpc>
              <a:buFont typeface="Monotype Sorts" pitchFamily="-84" charset="2"/>
              <a:buNone/>
            </a:pPr>
            <a:r>
              <a:rPr lang="en-US" altLang="en-US" sz="32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3200" b="1" dirty="0">
                <a:latin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511628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2085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1783976" y="1093790"/>
            <a:ext cx="8769725" cy="5118751"/>
          </a:xfrm>
        </p:spPr>
        <p:txBody>
          <a:bodyPr/>
          <a:lstStyle/>
          <a:p>
            <a:pPr>
              <a:tabLst>
                <a:tab pos="2001838" algn="ctr"/>
                <a:tab pos="4513263" algn="ctr"/>
              </a:tabLst>
            </a:pPr>
            <a:r>
              <a:rPr lang="en-US" altLang="en-US" sz="2800" b="1" dirty="0">
                <a:solidFill>
                  <a:srgbClr val="006699"/>
                </a:solidFill>
                <a:latin typeface="+mj-lt"/>
              </a:rPr>
              <a:t>Counting semaphore</a:t>
            </a:r>
            <a:r>
              <a:rPr lang="en-US" altLang="en-US" sz="2800" b="1" dirty="0">
                <a:solidFill>
                  <a:srgbClr val="3366FF"/>
                </a:solidFill>
              </a:rPr>
              <a:t> </a:t>
            </a:r>
            <a:r>
              <a:rPr lang="en-US" altLang="en-US" sz="2800" dirty="0"/>
              <a:t>– integer value can range over an unrestricted domain</a:t>
            </a:r>
          </a:p>
          <a:p>
            <a:pPr>
              <a:tabLst>
                <a:tab pos="2001838" algn="ctr"/>
                <a:tab pos="4513263" algn="ctr"/>
              </a:tabLst>
            </a:pPr>
            <a:r>
              <a:rPr lang="en-US" altLang="en-US" sz="2800" b="1" dirty="0">
                <a:solidFill>
                  <a:srgbClr val="006699"/>
                </a:solidFill>
                <a:latin typeface="+mj-lt"/>
              </a:rPr>
              <a:t>Binary semaphore </a:t>
            </a:r>
            <a:r>
              <a:rPr lang="en-US" altLang="en-US" sz="2800" dirty="0"/>
              <a:t>– integer value can range only between 0 and 1</a:t>
            </a:r>
          </a:p>
          <a:p>
            <a:pPr lvl="1">
              <a:tabLst>
                <a:tab pos="2001838" algn="ctr"/>
                <a:tab pos="4513263" algn="ctr"/>
              </a:tabLst>
            </a:pPr>
            <a:r>
              <a:rPr lang="en-US" altLang="en-US" sz="2800" dirty="0">
                <a:sym typeface="MT Extra" panose="05050102010205020202" pitchFamily="18" charset="2"/>
              </a:rPr>
              <a:t>Same as a </a:t>
            </a:r>
            <a:r>
              <a:rPr lang="en-US" altLang="en-US" sz="2800" b="1" dirty="0">
                <a:solidFill>
                  <a:srgbClr val="006699"/>
                </a:solidFill>
                <a:latin typeface="+mj-lt"/>
                <a:sym typeface="MT Extra" panose="05050102010205020202" pitchFamily="18" charset="2"/>
              </a:rPr>
              <a:t>mutex lock</a:t>
            </a:r>
          </a:p>
          <a:p>
            <a:pPr>
              <a:tabLst>
                <a:tab pos="2001838" algn="ctr"/>
                <a:tab pos="4513263" algn="ctr"/>
              </a:tabLst>
            </a:pPr>
            <a:r>
              <a:rPr lang="en-US" altLang="en-US" sz="2800" dirty="0"/>
              <a:t>Can implement a counting semaphore </a:t>
            </a:r>
            <a:r>
              <a:rPr lang="en-US" altLang="en-US" sz="2800" b="1" i="1" dirty="0">
                <a:solidFill>
                  <a:srgbClr val="000000"/>
                </a:solidFill>
              </a:rPr>
              <a:t>S</a:t>
            </a:r>
            <a:r>
              <a:rPr lang="en-US" altLang="en-US" sz="2800" dirty="0"/>
              <a:t> as a </a:t>
            </a:r>
            <a:r>
              <a:rPr lang="en-US" altLang="en-US" sz="2800"/>
              <a:t>binary semaphore(</a:t>
            </a:r>
            <a:r>
              <a:rPr lang="zh-CN" altLang="en-US" sz="2800"/>
              <a:t>在没有提供互斥锁的系统上，可以使用二进制信号量来提供互斥</a:t>
            </a:r>
            <a:r>
              <a:rPr lang="en-US" altLang="en-US" sz="2800"/>
              <a:t>)</a:t>
            </a:r>
            <a:endParaRPr lang="en-US" altLang="en-US" sz="2800" b="1" dirty="0">
              <a:solidFill>
                <a:srgbClr val="3366FF"/>
              </a:solidFill>
            </a:endParaRPr>
          </a:p>
          <a:p>
            <a:pPr>
              <a:tabLst>
                <a:tab pos="2001838" algn="ctr"/>
                <a:tab pos="4513263" algn="ctr"/>
              </a:tabLst>
            </a:pPr>
            <a:r>
              <a:rPr lang="en-US" altLang="en-US" sz="2800"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24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2085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1704975" y="912814"/>
            <a:ext cx="8734425" cy="5693794"/>
          </a:xfrm>
        </p:spPr>
        <p:txBody>
          <a:bodyPr/>
          <a:lstStyle/>
          <a:p>
            <a:pPr>
              <a:tabLst>
                <a:tab pos="2001838" algn="ctr"/>
                <a:tab pos="4513263" algn="ctr"/>
              </a:tabLst>
            </a:pPr>
            <a:r>
              <a:rPr lang="en-US" altLang="en-US" sz="2000" dirty="0">
                <a:sym typeface="MT Extra" panose="05050102010205020202" pitchFamily="18" charset="2"/>
              </a:rPr>
              <a:t>Solution to the CS Problem</a:t>
            </a:r>
          </a:p>
          <a:p>
            <a:pPr lvl="1">
              <a:tabLst>
                <a:tab pos="2001838" algn="ctr"/>
                <a:tab pos="4513263" algn="ctr"/>
              </a:tabLst>
            </a:pPr>
            <a:r>
              <a:rPr lang="en-US" altLang="en-US" sz="2000" dirty="0">
                <a:sym typeface="MT Extra" panose="05050102010205020202" pitchFamily="18" charset="2"/>
              </a:rPr>
              <a:t>Create a semaphore “</a:t>
            </a:r>
            <a:r>
              <a:rPr lang="en-US" altLang="en-US" sz="2000" b="1" dirty="0">
                <a:solidFill>
                  <a:srgbClr val="000000"/>
                </a:solidFill>
                <a:latin typeface="Courier New" panose="02070309020205020404" pitchFamily="49" charset="0"/>
                <a:sym typeface="MT Extra" panose="05050102010205020202" pitchFamily="18" charset="2"/>
              </a:rPr>
              <a:t>mutex</a:t>
            </a:r>
            <a:r>
              <a:rPr lang="en-US" altLang="en-US" sz="2000" dirty="0">
                <a:sym typeface="MT Extra" panose="05050102010205020202" pitchFamily="18" charset="2"/>
              </a:rPr>
              <a:t>”</a:t>
            </a:r>
            <a:r>
              <a:rPr lang="en-US" altLang="ja-JP" sz="2000" dirty="0">
                <a:sym typeface="MT Extra" panose="05050102010205020202" pitchFamily="18" charset="2"/>
              </a:rPr>
              <a:t> initialized to 1 </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signal(mutex)</a:t>
            </a:r>
            <a:r>
              <a:rPr lang="en-US" altLang="en-US" sz="2000" b="1" dirty="0">
                <a:solidFill>
                  <a:srgbClr val="0000FF"/>
                </a:solidFill>
                <a:latin typeface="Courier New" panose="02070309020205020404" pitchFamily="49" charset="0"/>
                <a:sym typeface="MT Extra" panose="05050102010205020202" pitchFamily="18" charset="2"/>
              </a:rPr>
              <a:t>;</a:t>
            </a:r>
            <a:endParaRPr lang="en-US" altLang="en-US" sz="2000" dirty="0">
              <a:sym typeface="MT Extra" panose="05050102010205020202" pitchFamily="18" charset="2"/>
            </a:endParaRPr>
          </a:p>
          <a:p>
            <a:pPr>
              <a:tabLst>
                <a:tab pos="2001838" algn="ctr"/>
                <a:tab pos="4513263" algn="ctr"/>
              </a:tabLst>
            </a:pPr>
            <a:r>
              <a:rPr lang="en-US" altLang="en-US" sz="2000" dirty="0">
                <a:sym typeface="MT Extra" panose="05050102010205020202" pitchFamily="18" charset="2"/>
              </a:rPr>
              <a:t>Consider </a:t>
            </a:r>
            <a:r>
              <a:rPr lang="en-US" altLang="en-US" sz="2000" b="1" i="1" dirty="0">
                <a:sym typeface="MT Extra" panose="05050102010205020202" pitchFamily="18" charset="2"/>
              </a:rPr>
              <a:t>P</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b="1" i="1" dirty="0">
                <a:sym typeface="MT Extra" panose="05050102010205020202" pitchFamily="18" charset="2"/>
              </a:rPr>
              <a:t>P</a:t>
            </a:r>
            <a:r>
              <a:rPr lang="en-US" altLang="en-US" sz="2000" b="1" i="1" baseline="-25000" dirty="0">
                <a:sym typeface="MT Extra" panose="05050102010205020202" pitchFamily="18" charset="2"/>
              </a:rPr>
              <a:t>2</a:t>
            </a:r>
            <a:r>
              <a:rPr lang="en-US" altLang="en-US" sz="2000" dirty="0">
                <a:sym typeface="MT Extra" panose="05050102010205020202" pitchFamily="18" charset="2"/>
              </a:rPr>
              <a:t> that with two statements </a:t>
            </a:r>
            <a:r>
              <a:rPr lang="en-US" altLang="en-US" sz="2000" b="1" i="1" dirty="0">
                <a:sym typeface="MT Extra" panose="05050102010205020202" pitchFamily="18" charset="2"/>
              </a:rPr>
              <a:t>S</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and</a:t>
            </a:r>
            <a:r>
              <a:rPr lang="en-US" altLang="en-US" sz="2000" b="1" i="1" dirty="0">
                <a:sym typeface="MT Extra" panose="05050102010205020202" pitchFamily="18" charset="2"/>
              </a:rPr>
              <a:t> S</a:t>
            </a:r>
            <a:r>
              <a:rPr lang="en-US" altLang="en-US" sz="2000" b="1" i="1" baseline="-25000" dirty="0">
                <a:sym typeface="MT Extra" panose="05050102010205020202" pitchFamily="18" charset="2"/>
              </a:rPr>
              <a:t>2    </a:t>
            </a:r>
            <a:r>
              <a:rPr lang="en-US" altLang="en-US" sz="2000" dirty="0">
                <a:sym typeface="MT Extra" panose="05050102010205020202" pitchFamily="18" charset="2"/>
              </a:rPr>
              <a:t>and the requirement </a:t>
            </a:r>
            <a:r>
              <a:rPr lang="en-US" altLang="en-US" sz="2000" b="1" i="1" dirty="0">
                <a:sym typeface="MT Extra" panose="05050102010205020202" pitchFamily="18" charset="2"/>
              </a:rPr>
              <a:t> </a:t>
            </a:r>
            <a:r>
              <a:rPr lang="en-US" altLang="en-US" sz="2000" dirty="0">
                <a:sym typeface="MT Extra" panose="05050102010205020202" pitchFamily="18" charset="2"/>
              </a:rPr>
              <a:t>that</a:t>
            </a:r>
            <a:r>
              <a:rPr lang="en-US" altLang="en-US" sz="2000" b="1" i="1" dirty="0">
                <a:sym typeface="MT Extra" panose="05050102010205020202" pitchFamily="18" charset="2"/>
              </a:rPr>
              <a:t> S</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to happen before </a:t>
            </a:r>
            <a:r>
              <a:rPr lang="en-US" altLang="en-US" sz="2000" b="1" i="1" dirty="0">
                <a:sym typeface="MT Extra" panose="05050102010205020202" pitchFamily="18" charset="2"/>
              </a:rPr>
              <a:t>S</a:t>
            </a:r>
            <a:r>
              <a:rPr lang="en-US" altLang="en-US" sz="2000" b="1" i="1" baseline="-25000" dirty="0">
                <a:sym typeface="MT Extra" panose="05050102010205020202" pitchFamily="18" charset="2"/>
              </a:rPr>
              <a:t>2</a:t>
            </a:r>
          </a:p>
          <a:p>
            <a:pPr lvl="1">
              <a:tabLst>
                <a:tab pos="2001838" algn="ctr"/>
                <a:tab pos="4513263" algn="ctr"/>
              </a:tabLst>
            </a:pPr>
            <a:r>
              <a:rPr lang="en-US" altLang="en-US" sz="2000" dirty="0">
                <a:sym typeface="MT Extra" panose="05050102010205020202" pitchFamily="18" charset="2"/>
              </a:rPr>
              <a:t>Create a semaphore “</a:t>
            </a:r>
            <a:r>
              <a:rPr lang="en-US" altLang="ja-JP" sz="2000" b="1" dirty="0">
                <a:solidFill>
                  <a:srgbClr val="000000"/>
                </a:solidFill>
                <a:latin typeface="Courier New" panose="02070309020205020404" pitchFamily="49" charset="0"/>
                <a:sym typeface="MT Extra" panose="05050102010205020202" pitchFamily="18" charset="2"/>
              </a:rPr>
              <a:t>synch</a:t>
            </a:r>
            <a:r>
              <a:rPr lang="en-US" altLang="en-US" sz="2000" dirty="0">
                <a:sym typeface="MT Extra" panose="05050102010205020202" pitchFamily="18" charset="2"/>
              </a:rPr>
              <a:t>”</a:t>
            </a:r>
            <a:r>
              <a:rPr lang="en-US" altLang="ja-JP" sz="2000" dirty="0">
                <a:sym typeface="MT Extra" panose="05050102010205020202" pitchFamily="18" charset="2"/>
              </a:rPr>
              <a:t> initialized to 0 </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1</a:t>
            </a:r>
            <a:r>
              <a:rPr lang="en-US" altLang="en-US" sz="20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wait(synch)</a:t>
            </a:r>
            <a:r>
              <a:rPr lang="en-US" altLang="en-US" sz="2000" dirty="0">
                <a:solidFill>
                  <a:srgbClr val="0000FF"/>
                </a:solidFill>
                <a:sym typeface="MT Extra" panose="05050102010205020202" pitchFamily="18" charset="2"/>
              </a:rPr>
              <a:t>;</a:t>
            </a:r>
            <a:endParaRPr lang="en-US" altLang="en-US" sz="2000"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2</a:t>
            </a:r>
            <a:r>
              <a:rPr lang="en-US" altLang="en-US" sz="2000" b="1" dirty="0">
                <a:solidFill>
                  <a:srgbClr val="000000"/>
                </a:solidFill>
                <a:latin typeface="Courier New" panose="02070309020205020404" pitchFamily="49" charset="0"/>
                <a:sym typeface="MT Extra" panose="05050102010205020202" pitchFamily="18" charset="2"/>
              </a:rPr>
              <a:t>;</a:t>
            </a:r>
            <a:endParaRPr lang="en-US" altLang="en-US" sz="2000" dirty="0">
              <a:sym typeface="MT Extra" panose="05050102010205020202" pitchFamily="18" charset="2"/>
            </a:endParaRPr>
          </a:p>
          <a:p>
            <a:pPr>
              <a:tabLst>
                <a:tab pos="2001838" algn="ctr"/>
                <a:tab pos="4513263" algn="ctr"/>
              </a:tabLst>
            </a:pPr>
            <a:endParaRPr lang="en-US" altLang="en-US"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1981200" y="227825"/>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1619250" y="957263"/>
            <a:ext cx="9239249" cy="5338761"/>
          </a:xfrm>
        </p:spPr>
        <p:txBody>
          <a:bodyPr/>
          <a:lstStyle/>
          <a:p>
            <a:r>
              <a:rPr lang="en-US" altLang="en-US" sz="2400" dirty="0"/>
              <a:t>Must guarantee that no two processes can execute  the </a:t>
            </a:r>
            <a:r>
              <a:rPr lang="en-US" altLang="en-US" sz="2800" b="1">
                <a:latin typeface="Courier New" panose="02070309020205020404" pitchFamily="49" charset="0"/>
              </a:rPr>
              <a:t>wait() </a:t>
            </a:r>
            <a:r>
              <a:rPr lang="en-US" altLang="en-US" sz="2400"/>
              <a:t>and </a:t>
            </a:r>
            <a:r>
              <a:rPr lang="en-US" altLang="en-US" sz="2800" b="1" dirty="0">
                <a:latin typeface="Courier New" panose="02070309020205020404" pitchFamily="49" charset="0"/>
              </a:rPr>
              <a:t>signal() </a:t>
            </a:r>
            <a:r>
              <a:rPr lang="en-US" altLang="en-US" sz="2400" dirty="0"/>
              <a:t>on the same semaphore at the same time</a:t>
            </a:r>
          </a:p>
          <a:p>
            <a:r>
              <a:rPr lang="en-US" altLang="en-US" sz="2400" dirty="0"/>
              <a:t>Thus, the implementation becomes the critical section problem where the </a:t>
            </a:r>
            <a:r>
              <a:rPr lang="en-US" altLang="en-US" sz="2800" b="1" dirty="0">
                <a:latin typeface="Courier New" panose="02070309020205020404" pitchFamily="49" charset="0"/>
              </a:rPr>
              <a:t>wait</a:t>
            </a:r>
            <a:r>
              <a:rPr lang="en-US" altLang="en-US" sz="2400" dirty="0"/>
              <a:t> and </a:t>
            </a:r>
            <a:r>
              <a:rPr lang="en-US" altLang="en-US" sz="2800" b="1" dirty="0">
                <a:latin typeface="Courier New" panose="02070309020205020404" pitchFamily="49" charset="0"/>
              </a:rPr>
              <a:t>signal</a:t>
            </a:r>
            <a:r>
              <a:rPr lang="en-US" altLang="en-US" sz="2400" dirty="0"/>
              <a:t> code are placed in the critical section</a:t>
            </a:r>
          </a:p>
          <a:p>
            <a:r>
              <a:rPr lang="en-US" altLang="en-US" sz="2400" dirty="0"/>
              <a:t>Could now have </a:t>
            </a:r>
            <a:r>
              <a:rPr lang="en-US" altLang="en-US" sz="2400" b="1" dirty="0">
                <a:solidFill>
                  <a:srgbClr val="006699"/>
                </a:solidFill>
                <a:latin typeface="+mj-lt"/>
              </a:rPr>
              <a:t>busy waiting </a:t>
            </a:r>
            <a:r>
              <a:rPr lang="en-US" altLang="en-US" sz="2400" dirty="0"/>
              <a:t>in critical section implementation</a:t>
            </a:r>
          </a:p>
          <a:p>
            <a:pPr lvl="1"/>
            <a:r>
              <a:rPr lang="en-US" altLang="en-US" sz="2400" dirty="0"/>
              <a:t>But implementation code is short</a:t>
            </a:r>
          </a:p>
          <a:p>
            <a:pPr lvl="1"/>
            <a:r>
              <a:rPr lang="en-US" altLang="en-US" sz="2400" dirty="0"/>
              <a:t>Little busy waiting if critical section rarely occupied</a:t>
            </a:r>
          </a:p>
          <a:p>
            <a:r>
              <a:rPr lang="en-US" altLang="en-US" sz="2400" dirty="0"/>
              <a:t>Note that applications may spend lots of time in critical sections and therefore this is not a good solution</a:t>
            </a:r>
          </a:p>
          <a:p>
            <a:pPr>
              <a:buFont typeface="Monotype Sorts" pitchFamily="-84" charset="2"/>
              <a:buNone/>
            </a:pPr>
            <a:r>
              <a:rPr lang="en-US" altLang="en-US" sz="2400" dirty="0"/>
              <a:t> </a:t>
            </a:r>
          </a:p>
          <a:p>
            <a:pPr lvl="1">
              <a:buFont typeface="Monotype Sorts" pitchFamily="-84" charset="2"/>
              <a:buNone/>
            </a:pPr>
            <a:endParaRPr lang="en-US" alt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1647824" y="52295"/>
            <a:ext cx="9733398" cy="609600"/>
          </a:xfrm>
        </p:spPr>
        <p:txBody>
          <a:bodyPr/>
          <a:lstStyle/>
          <a:p>
            <a:pPr eaLnBrk="1" hangingPunct="1"/>
            <a:r>
              <a:rPr lang="en-US" altLang="en-US" sz="28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1371600" y="935831"/>
            <a:ext cx="9733398" cy="5388769"/>
          </a:xfrm>
        </p:spPr>
        <p:txBody>
          <a:bodyPr/>
          <a:lstStyle/>
          <a:p>
            <a:r>
              <a:rPr lang="en-US" altLang="en-US" sz="2800" dirty="0"/>
              <a:t>With each semaphore there is an associated </a:t>
            </a:r>
            <a:r>
              <a:rPr lang="en-US" altLang="en-US" sz="2800" b="1" dirty="0">
                <a:solidFill>
                  <a:srgbClr val="006699"/>
                </a:solidFill>
              </a:rPr>
              <a:t>waiting queue</a:t>
            </a:r>
          </a:p>
          <a:p>
            <a:r>
              <a:rPr lang="en-US" altLang="en-US" sz="2800" dirty="0"/>
              <a:t>Each entry in a waiting queue has two data items:</a:t>
            </a:r>
          </a:p>
          <a:p>
            <a:pPr lvl="1"/>
            <a:r>
              <a:rPr lang="en-US" altLang="en-US" sz="2800" dirty="0"/>
              <a:t> Value (of type integer)</a:t>
            </a:r>
          </a:p>
          <a:p>
            <a:pPr lvl="1"/>
            <a:r>
              <a:rPr lang="en-US" altLang="en-US" sz="2800" dirty="0"/>
              <a:t> Pointer to next record in the list</a:t>
            </a:r>
          </a:p>
          <a:p>
            <a:r>
              <a:rPr lang="en-US" altLang="en-US" sz="2800" dirty="0"/>
              <a:t>Two operations:</a:t>
            </a:r>
          </a:p>
          <a:p>
            <a:pPr lvl="1"/>
            <a:r>
              <a:rPr lang="en-US" altLang="en-US" sz="2800" b="1" dirty="0">
                <a:solidFill>
                  <a:srgbClr val="006699"/>
                </a:solidFill>
                <a:latin typeface="+mj-lt"/>
              </a:rPr>
              <a:t>block </a:t>
            </a:r>
            <a:r>
              <a:rPr lang="en-US" altLang="en-US" sz="2800" dirty="0"/>
              <a:t>– place the process invoking the operation on the appropriate waiting queue</a:t>
            </a:r>
          </a:p>
          <a:p>
            <a:pPr lvl="1"/>
            <a:r>
              <a:rPr lang="en-US" altLang="en-US" sz="2800" b="1" dirty="0">
                <a:solidFill>
                  <a:srgbClr val="006699"/>
                </a:solidFill>
                <a:latin typeface="+mj-lt"/>
              </a:rPr>
              <a:t>wakeup</a:t>
            </a:r>
            <a:r>
              <a:rPr lang="en-US" altLang="en-US" sz="2800" dirty="0">
                <a:solidFill>
                  <a:srgbClr val="3366FF"/>
                </a:solidFill>
              </a:rPr>
              <a:t> </a:t>
            </a:r>
            <a:r>
              <a:rPr lang="en-US" altLang="en-US" sz="2800" dirty="0"/>
              <a:t>– remove one of processes in the waiting queue and place it in the ready queue</a:t>
            </a:r>
          </a:p>
          <a:p>
            <a:pPr marL="0" indent="0">
              <a:buNone/>
            </a:pPr>
            <a:endParaRPr lang="en-US" altLang="en-US" sz="2800" dirty="0"/>
          </a:p>
          <a:p>
            <a:pPr lvl="1"/>
            <a:endParaRPr lang="en-US" altLang="en-US" sz="2800" dirty="0"/>
          </a:p>
          <a:p>
            <a:pPr>
              <a:buFont typeface="Monotype Sorts" pitchFamily="-84" charset="2"/>
              <a:buNone/>
            </a:pPr>
            <a:r>
              <a:rPr lang="en-US" altLang="en-US" sz="2800" dirty="0">
                <a:solidFill>
                  <a:srgbClr val="0000FF"/>
                </a:solid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1809750" y="135423"/>
            <a:ext cx="9563099" cy="609600"/>
          </a:xfrm>
        </p:spPr>
        <p:txBody>
          <a:bodyPr/>
          <a:lstStyle/>
          <a:p>
            <a:pPr eaLnBrk="1" hangingPunct="1"/>
            <a:r>
              <a:rPr lang="en-US" altLang="en-US" dirty="0"/>
              <a:t>Implementation with no Busy waiting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2385980" y="1078706"/>
            <a:ext cx="7582224" cy="4700588"/>
          </a:xfrm>
        </p:spPr>
        <p:txBody>
          <a:bodyPr/>
          <a:lstStyle/>
          <a:p>
            <a:endParaRPr lang="en-US" altLang="en-US" sz="3200" dirty="0"/>
          </a:p>
          <a:p>
            <a:r>
              <a:rPr lang="en-US" altLang="en-US" sz="3200" dirty="0"/>
              <a:t>Waiting queue</a:t>
            </a:r>
          </a:p>
          <a:p>
            <a:pPr marL="0" indent="0">
              <a:buNone/>
            </a:pPr>
            <a:r>
              <a:rPr lang="en-US" altLang="en-US" sz="3200" b="1" dirty="0">
                <a:latin typeface="Courier New" panose="02070309020205020404" pitchFamily="49" charset="0"/>
              </a:rPr>
              <a:t>    typedef struct { </a:t>
            </a:r>
          </a:p>
          <a:p>
            <a:pPr>
              <a:buFont typeface="Monotype Sorts" pitchFamily="-84" charset="2"/>
              <a:buNone/>
            </a:pPr>
            <a:r>
              <a:rPr lang="en-US" altLang="en-US" sz="3200" b="1" dirty="0">
                <a:latin typeface="Courier New" panose="02070309020205020404" pitchFamily="49" charset="0"/>
              </a:rPr>
              <a:t>   </a:t>
            </a:r>
            <a:r>
              <a:rPr lang="en-US" altLang="en-US" sz="3200" b="1">
                <a:latin typeface="Courier New" panose="02070309020205020404" pitchFamily="49" charset="0"/>
              </a:rPr>
              <a:t>	    int </a:t>
            </a:r>
            <a:r>
              <a:rPr lang="en-US" altLang="en-US" sz="3200" b="1" dirty="0">
                <a:latin typeface="Courier New" panose="02070309020205020404" pitchFamily="49" charset="0"/>
              </a:rPr>
              <a:t>value; </a:t>
            </a:r>
          </a:p>
          <a:p>
            <a:pPr>
              <a:buFont typeface="Monotype Sorts" pitchFamily="-84" charset="2"/>
              <a:buNone/>
            </a:pPr>
            <a:r>
              <a:rPr lang="en-US" altLang="en-US" sz="3200" b="1" dirty="0">
                <a:latin typeface="Courier New" panose="02070309020205020404" pitchFamily="49" charset="0"/>
              </a:rPr>
              <a:t>   </a:t>
            </a:r>
            <a:r>
              <a:rPr lang="en-US" altLang="en-US" sz="3200" b="1">
                <a:latin typeface="Courier New" panose="02070309020205020404" pitchFamily="49" charset="0"/>
              </a:rPr>
              <a:t>	    struct </a:t>
            </a:r>
            <a:r>
              <a:rPr lang="en-US" altLang="en-US" sz="3200" b="1" dirty="0">
                <a:latin typeface="Courier New" panose="02070309020205020404" pitchFamily="49" charset="0"/>
              </a:rPr>
              <a:t>process *list; </a:t>
            </a:r>
          </a:p>
          <a:p>
            <a:pPr>
              <a:buFont typeface="Monotype Sorts" pitchFamily="-84" charset="2"/>
              <a:buNone/>
            </a:pPr>
            <a:r>
              <a:rPr lang="en-US" altLang="en-US" sz="3200" b="1" dirty="0">
                <a:latin typeface="Courier New" panose="02070309020205020404" pitchFamily="49" charset="0"/>
              </a:rPr>
              <a:t>    } semaphore; </a:t>
            </a:r>
          </a:p>
          <a:p>
            <a:endParaRPr lang="en-US" altLang="en-US" sz="3200" dirty="0"/>
          </a:p>
          <a:p>
            <a:pPr lvl="1"/>
            <a:endParaRPr lang="en-US" altLang="en-US" sz="3200" dirty="0"/>
          </a:p>
          <a:p>
            <a:pPr>
              <a:buFont typeface="Monotype Sorts" pitchFamily="-84" charset="2"/>
              <a:buNone/>
            </a:pPr>
            <a:r>
              <a:rPr lang="en-US" altLang="en-US" sz="3200"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2483708" y="150734"/>
            <a:ext cx="8229600" cy="5575300"/>
          </a:xfrm>
          <a:solidFill>
            <a:schemeClr val="bg1"/>
          </a:solidFill>
        </p:spPr>
        <p:txBody>
          <a:bodyPr/>
          <a:lstStyle/>
          <a:p>
            <a:pPr marL="0" indent="0">
              <a:buNone/>
            </a:pPr>
            <a:r>
              <a:rPr lang="en-US" altLang="en-US" sz="2400" b="1" dirty="0">
                <a:latin typeface="Courier New" panose="02070309020205020404" pitchFamily="49" charset="0"/>
              </a:rPr>
              <a:t>wait(semaphore *S) { </a:t>
            </a:r>
          </a:p>
          <a:p>
            <a:pPr marL="0" indent="0">
              <a:buNone/>
            </a:pPr>
            <a:r>
              <a:rPr lang="en-US" altLang="en-US" sz="2400" b="1" dirty="0">
                <a:latin typeface="Courier New" panose="02070309020205020404" pitchFamily="49" charset="0"/>
              </a:rPr>
              <a:t>   S-&gt;value--; </a:t>
            </a:r>
          </a:p>
          <a:p>
            <a:pPr marL="0" indent="0">
              <a:buNone/>
            </a:pPr>
            <a:r>
              <a:rPr lang="en-US" altLang="en-US" sz="2400" b="1" dirty="0">
                <a:latin typeface="Courier New" panose="02070309020205020404" pitchFamily="49" charset="0"/>
              </a:rPr>
              <a:t>   if (S-&gt;value &lt; 0) {</a:t>
            </a:r>
            <a:br>
              <a:rPr lang="en-US" altLang="en-US" sz="2400" b="1" dirty="0">
                <a:latin typeface="Courier New" panose="02070309020205020404" pitchFamily="49" charset="0"/>
              </a:rPr>
            </a:br>
            <a:r>
              <a:rPr lang="en-US" altLang="en-US" sz="2400" b="1" dirty="0">
                <a:latin typeface="Courier New" panose="02070309020205020404" pitchFamily="49" charset="0"/>
              </a:rPr>
              <a:t>      </a:t>
            </a:r>
            <a:r>
              <a:rPr lang="en-US" altLang="en-US" sz="2400" b="1" dirty="0">
                <a:solidFill>
                  <a:srgbClr val="0066CC"/>
                </a:solidFill>
                <a:latin typeface="Courier New" panose="02070309020205020404" pitchFamily="49" charset="0"/>
              </a:rPr>
              <a:t>add this process to S-&gt;list; </a:t>
            </a:r>
          </a:p>
          <a:p>
            <a:pPr marL="0" indent="0">
              <a:buNone/>
            </a:pPr>
            <a:r>
              <a:rPr lang="en-US" altLang="en-US" sz="2400" b="1" dirty="0">
                <a:latin typeface="Courier New" panose="02070309020205020404" pitchFamily="49" charset="0"/>
              </a:rPr>
              <a:t>      block(); </a:t>
            </a:r>
          </a:p>
          <a:p>
            <a:pPr marL="0" indent="0">
              <a:buNone/>
            </a:pPr>
            <a:r>
              <a:rPr lang="en-US" altLang="en-US" sz="2400" b="1" dirty="0">
                <a:latin typeface="Courier New" panose="02070309020205020404" pitchFamily="49" charset="0"/>
              </a:rPr>
              <a:t>   } </a:t>
            </a:r>
          </a:p>
          <a:p>
            <a:pPr marL="0" indent="0">
              <a:buNone/>
            </a:pPr>
            <a:r>
              <a:rPr lang="en-US" altLang="en-US" sz="2400" b="1" dirty="0">
                <a:latin typeface="Courier New" panose="02070309020205020404" pitchFamily="49" charset="0"/>
              </a:rPr>
              <a:t>}</a:t>
            </a:r>
          </a:p>
          <a:p>
            <a:pPr marL="0" indent="0">
              <a:buNone/>
            </a:pPr>
            <a:r>
              <a:rPr lang="en-US" altLang="en-US" sz="2400" b="1" dirty="0">
                <a:latin typeface="Courier New" panose="02070309020205020404" pitchFamily="49" charset="0"/>
              </a:rPr>
              <a:t>signal(semaphore *S) { </a:t>
            </a:r>
          </a:p>
          <a:p>
            <a:pPr marL="0" indent="0">
              <a:buNone/>
            </a:pPr>
            <a:r>
              <a:rPr lang="en-US" altLang="en-US" sz="2400" b="1" dirty="0">
                <a:latin typeface="Courier New" panose="02070309020205020404" pitchFamily="49" charset="0"/>
              </a:rPr>
              <a:t>   S-&gt;value++; </a:t>
            </a:r>
          </a:p>
          <a:p>
            <a:pPr marL="0" indent="0">
              <a:buNone/>
            </a:pPr>
            <a:r>
              <a:rPr lang="en-US" altLang="en-US" sz="2400" b="1" dirty="0">
                <a:latin typeface="Courier New" panose="02070309020205020404" pitchFamily="49" charset="0"/>
              </a:rPr>
              <a:t>   if (S-&gt;value &lt;= 0) {</a:t>
            </a:r>
            <a:br>
              <a:rPr lang="en-US" altLang="en-US" sz="2400" b="1" dirty="0">
                <a:latin typeface="Courier New" panose="02070309020205020404" pitchFamily="49" charset="0"/>
              </a:rPr>
            </a:br>
            <a:r>
              <a:rPr lang="en-US" altLang="en-US" sz="2400" b="1" dirty="0">
                <a:latin typeface="Courier New" panose="02070309020205020404" pitchFamily="49" charset="0"/>
              </a:rPr>
              <a:t>      </a:t>
            </a:r>
            <a:r>
              <a:rPr lang="en-US" altLang="en-US" sz="2400" b="1" dirty="0">
                <a:solidFill>
                  <a:srgbClr val="0066CC"/>
                </a:solidFill>
                <a:latin typeface="Courier New" panose="02070309020205020404" pitchFamily="49" charset="0"/>
              </a:rPr>
              <a:t>remove a process P from S-&gt;list; </a:t>
            </a:r>
          </a:p>
          <a:p>
            <a:pPr marL="0" indent="0">
              <a:buNone/>
            </a:pPr>
            <a:r>
              <a:rPr lang="en-US" altLang="en-US" sz="2400" b="1" dirty="0">
                <a:latin typeface="Courier New" panose="02070309020205020404" pitchFamily="49" charset="0"/>
              </a:rPr>
              <a:t>      wakeup(P); </a:t>
            </a:r>
          </a:p>
          <a:p>
            <a:pPr marL="0" indent="0">
              <a:buNone/>
            </a:pPr>
            <a:r>
              <a:rPr lang="en-US" altLang="en-US" sz="2400" b="1" dirty="0">
                <a:latin typeface="Courier New" panose="02070309020205020404" pitchFamily="49" charset="0"/>
              </a:rPr>
              <a:t>   } </a:t>
            </a:r>
          </a:p>
          <a:p>
            <a:pPr marL="0" indent="0">
              <a:buNone/>
            </a:pPr>
            <a:r>
              <a:rPr lang="en-US" altLang="en-US" sz="2400" b="1" dirty="0">
                <a:latin typeface="Courier New" panose="02070309020205020404"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D1363-B949-4D10-9666-07BAFD3931EF}"/>
              </a:ext>
            </a:extLst>
          </p:cNvPr>
          <p:cNvSpPr>
            <a:spLocks noGrp="1"/>
          </p:cNvSpPr>
          <p:nvPr>
            <p:ph type="title"/>
          </p:nvPr>
        </p:nvSpPr>
        <p:spPr>
          <a:xfrm>
            <a:off x="1381125" y="190038"/>
            <a:ext cx="10414000" cy="576262"/>
          </a:xfrm>
        </p:spPr>
        <p:txBody>
          <a:bodyPr/>
          <a:lstStyle/>
          <a:p>
            <a:r>
              <a:rPr lang="en-US" altLang="zh-CN"/>
              <a:t>Implementation with no Busy waiting (Cont.)</a:t>
            </a:r>
            <a:endParaRPr lang="zh-CN" altLang="en-US"/>
          </a:p>
        </p:txBody>
      </p:sp>
      <p:sp>
        <p:nvSpPr>
          <p:cNvPr id="3" name="内容占位符 2">
            <a:extLst>
              <a:ext uri="{FF2B5EF4-FFF2-40B4-BE49-F238E27FC236}">
                <a16:creationId xmlns:a16="http://schemas.microsoft.com/office/drawing/2014/main" id="{457E6939-5519-4A1B-96A5-59D7B22AEFF6}"/>
              </a:ext>
            </a:extLst>
          </p:cNvPr>
          <p:cNvSpPr>
            <a:spLocks noGrp="1"/>
          </p:cNvSpPr>
          <p:nvPr>
            <p:ph idx="1"/>
          </p:nvPr>
        </p:nvSpPr>
        <p:spPr>
          <a:xfrm>
            <a:off x="1163320" y="1034227"/>
            <a:ext cx="9865359" cy="5528959"/>
          </a:xfrm>
        </p:spPr>
        <p:txBody>
          <a:bodyPr/>
          <a:lstStyle/>
          <a:p>
            <a:r>
              <a:rPr lang="zh-CN" altLang="en-US" sz="2400"/>
              <a:t>在无忙等待的</a:t>
            </a:r>
            <a:r>
              <a:rPr lang="en-US" altLang="zh-CN" sz="2400"/>
              <a:t>wait</a:t>
            </a:r>
            <a:r>
              <a:rPr lang="zh-CN" altLang="en-US" sz="2400"/>
              <a:t>及</a:t>
            </a:r>
            <a:r>
              <a:rPr lang="en-US" altLang="zh-CN" sz="2400"/>
              <a:t>signal</a:t>
            </a:r>
            <a:r>
              <a:rPr lang="zh-CN" altLang="en-US" sz="2400"/>
              <a:t>实现中，信号量</a:t>
            </a:r>
            <a:r>
              <a:rPr lang="en-US" altLang="zh-CN" sz="2400"/>
              <a:t>S</a:t>
            </a:r>
            <a:r>
              <a:rPr lang="zh-CN" altLang="en-US" sz="2400"/>
              <a:t>值的含义：</a:t>
            </a:r>
          </a:p>
          <a:p>
            <a:pPr lvl="1"/>
            <a:r>
              <a:rPr lang="en-US" altLang="zh-CN" sz="2400"/>
              <a:t>S &gt; 0</a:t>
            </a:r>
            <a:r>
              <a:rPr lang="zh-CN" altLang="en-US" sz="2400"/>
              <a:t>：</a:t>
            </a:r>
            <a:r>
              <a:rPr lang="en-US" altLang="zh-CN" sz="2400"/>
              <a:t>S</a:t>
            </a:r>
            <a:r>
              <a:rPr lang="zh-CN" altLang="en-US" sz="2400"/>
              <a:t>的值为当前资源数目</a:t>
            </a:r>
          </a:p>
          <a:p>
            <a:pPr lvl="1"/>
            <a:r>
              <a:rPr lang="en-US" altLang="zh-CN" sz="2400"/>
              <a:t>S &lt; 0</a:t>
            </a:r>
            <a:r>
              <a:rPr lang="zh-CN" altLang="en-US" sz="2400"/>
              <a:t>：</a:t>
            </a:r>
            <a:r>
              <a:rPr lang="en-US" altLang="zh-CN" sz="2400"/>
              <a:t>S</a:t>
            </a:r>
            <a:r>
              <a:rPr lang="zh-CN" altLang="en-US" sz="2400"/>
              <a:t>的绝对值为在等待队列中等待资源的进程数目</a:t>
            </a:r>
            <a:endParaRPr lang="en-US" altLang="zh-CN" sz="2400"/>
          </a:p>
          <a:p>
            <a:pPr lvl="1"/>
            <a:r>
              <a:rPr lang="en-US" altLang="zh-CN" sz="2400"/>
              <a:t>S = 0</a:t>
            </a:r>
            <a:r>
              <a:rPr lang="zh-CN" altLang="en-US" sz="2400"/>
              <a:t>：当前没有资源可用，也没有等待资源的进程</a:t>
            </a:r>
          </a:p>
          <a:p>
            <a:r>
              <a:rPr lang="zh-CN" altLang="en-US" sz="2400"/>
              <a:t>对于进程互斥问题，通常</a:t>
            </a:r>
            <a:r>
              <a:rPr lang="en-US" altLang="zh-CN" sz="2400"/>
              <a:t>wait</a:t>
            </a:r>
            <a:r>
              <a:rPr lang="zh-CN" altLang="en-US" sz="2400"/>
              <a:t>与</a:t>
            </a:r>
            <a:r>
              <a:rPr lang="en-US" altLang="zh-CN" sz="2400"/>
              <a:t>signal</a:t>
            </a:r>
            <a:r>
              <a:rPr lang="zh-CN" altLang="en-US" sz="2400"/>
              <a:t>在同一个进程中</a:t>
            </a:r>
            <a:endParaRPr lang="en-US" altLang="zh-CN" sz="2400"/>
          </a:p>
          <a:p>
            <a:r>
              <a:rPr lang="zh-CN" altLang="en-US" sz="2400"/>
              <a:t>对于进程同步问题，通常</a:t>
            </a:r>
            <a:r>
              <a:rPr lang="en-US" altLang="zh-CN" sz="2400"/>
              <a:t>wait</a:t>
            </a:r>
            <a:r>
              <a:rPr lang="zh-CN" altLang="en-US" sz="2400"/>
              <a:t>与</a:t>
            </a:r>
            <a:r>
              <a:rPr lang="en-US" altLang="zh-CN" sz="2400"/>
              <a:t>signal</a:t>
            </a:r>
            <a:r>
              <a:rPr lang="zh-CN" altLang="en-US" sz="2400"/>
              <a:t>在不同的进程中</a:t>
            </a:r>
            <a:endParaRPr lang="en-US" altLang="zh-CN" sz="2400"/>
          </a:p>
          <a:p>
            <a:r>
              <a:rPr lang="zh-CN" altLang="en-US" sz="2400"/>
              <a:t>对</a:t>
            </a:r>
            <a:r>
              <a:rPr lang="en-US" altLang="zh-CN" sz="2400"/>
              <a:t>wait</a:t>
            </a:r>
            <a:r>
              <a:rPr lang="zh-CN" altLang="en-US" sz="2400"/>
              <a:t>与</a:t>
            </a:r>
            <a:r>
              <a:rPr lang="en-US" altLang="zh-CN" sz="2400"/>
              <a:t>signal</a:t>
            </a:r>
            <a:r>
              <a:rPr lang="zh-CN" altLang="en-US" sz="2400"/>
              <a:t>的调用必须总体上数量平衡</a:t>
            </a:r>
            <a:r>
              <a:rPr lang="en-US" altLang="zh-CN" sz="2400"/>
              <a:t>(</a:t>
            </a:r>
            <a:r>
              <a:rPr lang="zh-CN" altLang="en-US" sz="2400"/>
              <a:t>指代码的动态执行次数是平衡的，而非源码中</a:t>
            </a:r>
            <a:r>
              <a:rPr lang="en-US" altLang="zh-CN" sz="2400"/>
              <a:t>)</a:t>
            </a:r>
          </a:p>
          <a:p>
            <a:r>
              <a:rPr lang="zh-CN" altLang="en-US" sz="2400"/>
              <a:t>对于</a:t>
            </a:r>
            <a:r>
              <a:rPr lang="en-US" altLang="zh-CN" sz="2400"/>
              <a:t>2</a:t>
            </a:r>
            <a:r>
              <a:rPr lang="zh-CN" altLang="en-US" sz="2400"/>
              <a:t>个不同的信号量的连续操作，通常同步操作在前，互斥操作在后</a:t>
            </a:r>
            <a:r>
              <a:rPr lang="en-US" altLang="zh-CN" sz="2400"/>
              <a:t>(</a:t>
            </a:r>
            <a:r>
              <a:rPr lang="zh-CN" altLang="en-US" sz="2400"/>
              <a:t>见后面的生产者消费者问题</a:t>
            </a:r>
            <a:r>
              <a:rPr lang="en-US" altLang="zh-CN" sz="2400"/>
              <a:t>)</a:t>
            </a:r>
          </a:p>
          <a:p>
            <a:r>
              <a:rPr lang="zh-CN" altLang="en-US" sz="2400"/>
              <a:t>信号量</a:t>
            </a:r>
            <a:r>
              <a:rPr lang="en-US" altLang="zh-CN" sz="2400"/>
              <a:t>S</a:t>
            </a:r>
            <a:r>
              <a:rPr lang="zh-CN" altLang="en-US" sz="2400"/>
              <a:t>值的初值通常 </a:t>
            </a:r>
            <a:r>
              <a:rPr lang="en-US" altLang="zh-CN" sz="2400"/>
              <a:t>&gt;= 0</a:t>
            </a:r>
            <a:endParaRPr lang="zh-CN" altLang="en-US" sz="2400"/>
          </a:p>
        </p:txBody>
      </p:sp>
    </p:spTree>
    <p:extLst>
      <p:ext uri="{BB962C8B-B14F-4D97-AF65-F5344CB8AC3E}">
        <p14:creationId xmlns:p14="http://schemas.microsoft.com/office/powerpoint/2010/main" val="25325261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2447926" y="175870"/>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1533525" y="998537"/>
            <a:ext cx="9363075" cy="5554663"/>
          </a:xfrm>
        </p:spPr>
        <p:txBody>
          <a:bodyPr/>
          <a:lstStyle/>
          <a:p>
            <a:r>
              <a:rPr lang="en-US" altLang="en-US" sz="2400" dirty="0"/>
              <a:t> Incorrect use of </a:t>
            </a:r>
            <a:r>
              <a:rPr lang="en-US" altLang="en-US" sz="2400"/>
              <a:t>semaphore operations(</a:t>
            </a:r>
            <a:r>
              <a:rPr lang="en-US" altLang="zh-CN" sz="2400"/>
              <a:t>in source code</a:t>
            </a:r>
            <a:r>
              <a:rPr lang="en-US" altLang="en-US" sz="2400"/>
              <a:t>):</a:t>
            </a:r>
            <a:br>
              <a:rPr lang="en-US" altLang="en-US" sz="2400" dirty="0"/>
            </a:br>
            <a:endParaRPr lang="en-US" altLang="en-US" sz="2400" dirty="0"/>
          </a:p>
          <a:p>
            <a:pPr lvl="1"/>
            <a:r>
              <a:rPr lang="en-US" altLang="en-US" sz="2400" dirty="0"/>
              <a:t> </a:t>
            </a:r>
            <a:r>
              <a:rPr lang="en-US" altLang="en-US" sz="2400" b="1" dirty="0">
                <a:latin typeface="Courier New" panose="02070309020205020404" pitchFamily="49" charset="0"/>
                <a:cs typeface="Courier New" panose="02070309020205020404" pitchFamily="49" charset="0"/>
              </a:rPr>
              <a:t>signal(mutex</a:t>
            </a:r>
            <a:r>
              <a:rPr lang="en-US" altLang="en-US" sz="2400" b="1">
                <a:latin typeface="Courier New" panose="02070309020205020404" pitchFamily="49" charset="0"/>
                <a:cs typeface="Courier New" panose="02070309020205020404" pitchFamily="49" charset="0"/>
              </a:rPr>
              <a:t>)  …  </a:t>
            </a:r>
            <a:r>
              <a:rPr lang="en-US" altLang="en-US" sz="2400" b="1" dirty="0">
                <a:latin typeface="Courier New" panose="02070309020205020404" pitchFamily="49" charset="0"/>
                <a:cs typeface="Courier New" panose="02070309020205020404" pitchFamily="49" charset="0"/>
              </a:rPr>
              <a:t>wait(mutex)</a:t>
            </a:r>
            <a:br>
              <a:rPr lang="en-US" altLang="en-US" sz="2400" b="1" dirty="0">
                <a:latin typeface="Courier New" panose="02070309020205020404" pitchFamily="49" charset="0"/>
                <a:cs typeface="Courier New" panose="02070309020205020404" pitchFamily="49" charset="0"/>
              </a:rPr>
            </a:br>
            <a:endParaRPr lang="en-US" altLang="en-US" sz="2400" b="1" dirty="0">
              <a:latin typeface="Courier New" panose="02070309020205020404" pitchFamily="49" charset="0"/>
              <a:cs typeface="Courier New" panose="02070309020205020404" pitchFamily="49" charset="0"/>
            </a:endParaRPr>
          </a:p>
          <a:p>
            <a:pPr lvl="1"/>
            <a:r>
              <a:rPr lang="en-US" altLang="en-US" sz="2400" dirty="0"/>
              <a:t> </a:t>
            </a:r>
            <a:r>
              <a:rPr lang="en-US" altLang="en-US" sz="2400" b="1" dirty="0">
                <a:latin typeface="Courier New" panose="02070309020205020404" pitchFamily="49" charset="0"/>
                <a:cs typeface="Courier New" panose="02070309020205020404" pitchFamily="49" charset="0"/>
              </a:rPr>
              <a:t>wait(mutex)  …  wait(mutex)</a:t>
            </a:r>
          </a:p>
          <a:p>
            <a:pPr lvl="1"/>
            <a:endParaRPr lang="en-US" altLang="en-US" sz="2400" b="1" dirty="0">
              <a:latin typeface="Courier New" panose="02070309020205020404" pitchFamily="49" charset="0"/>
              <a:cs typeface="Courier New" panose="02070309020205020404" pitchFamily="49" charset="0"/>
            </a:endParaRPr>
          </a:p>
          <a:p>
            <a:pPr lvl="1"/>
            <a:r>
              <a:rPr lang="en-US" altLang="en-US" sz="2400" dirty="0"/>
              <a:t> Omitting  </a:t>
            </a:r>
            <a:r>
              <a:rPr lang="en-US" altLang="en-US" sz="2400"/>
              <a:t>of </a:t>
            </a:r>
            <a:r>
              <a:rPr lang="en-US" altLang="en-US" sz="2400" b="1">
                <a:latin typeface="Courier New" panose="02070309020205020404" pitchFamily="49" charset="0"/>
                <a:cs typeface="Courier New" panose="02070309020205020404" pitchFamily="49" charset="0"/>
              </a:rPr>
              <a:t>wait(</a:t>
            </a:r>
            <a:r>
              <a:rPr lang="en-US" altLang="en-US" sz="2400" b="1" dirty="0">
                <a:latin typeface="Courier New" panose="02070309020205020404" pitchFamily="49" charset="0"/>
                <a:cs typeface="Courier New" panose="02070309020205020404" pitchFamily="49" charset="0"/>
              </a:rPr>
              <a:t>mutex) </a:t>
            </a:r>
            <a:r>
              <a:rPr lang="en-US" altLang="en-US" sz="2400" dirty="0"/>
              <a:t>and/</a:t>
            </a:r>
            <a:r>
              <a:rPr lang="en-US" altLang="en-US" sz="2400"/>
              <a:t>or </a:t>
            </a:r>
            <a:r>
              <a:rPr lang="en-US" altLang="en-US" sz="2400" b="1">
                <a:latin typeface="Courier New" panose="02070309020205020404" pitchFamily="49" charset="0"/>
                <a:cs typeface="Courier New" panose="02070309020205020404" pitchFamily="49" charset="0"/>
              </a:rPr>
              <a:t>signal(</a:t>
            </a:r>
            <a:r>
              <a:rPr lang="en-US" altLang="en-US" sz="2400" b="1" dirty="0">
                <a:latin typeface="Courier New" panose="02070309020205020404" pitchFamily="49" charset="0"/>
                <a:cs typeface="Courier New" panose="02070309020205020404" pitchFamily="49" charset="0"/>
              </a:rPr>
              <a:t>mutex)</a:t>
            </a:r>
            <a:endParaRPr lang="en-US" altLang="en-US" sz="2400" dirty="0"/>
          </a:p>
          <a:p>
            <a:pPr lvl="1"/>
            <a:endParaRPr lang="en-US" altLang="en-US" sz="2400" dirty="0"/>
          </a:p>
          <a:p>
            <a:r>
              <a:rPr lang="en-US" altLang="en-US" sz="2400" dirty="0"/>
              <a:t>These – and others – are examples of what can occur when semaphores and other synchronization tools are used incorrectly.</a:t>
            </a:r>
          </a:p>
          <a:p>
            <a:endParaRPr lang="en-US" altLang="en-US" sz="2400" dirty="0"/>
          </a:p>
          <a:p>
            <a:endParaRPr lang="en-US" altLang="en-US" sz="2400" dirty="0"/>
          </a:p>
          <a:p>
            <a:endParaRPr lang="en-US"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a:extLst>
              <a:ext uri="{FF2B5EF4-FFF2-40B4-BE49-F238E27FC236}">
                <a16:creationId xmlns:a16="http://schemas.microsoft.com/office/drawing/2014/main" id="{8271BDC7-07A2-4ECE-94C4-182397B0E6BA}"/>
              </a:ext>
            </a:extLst>
          </p:cNvPr>
          <p:cNvSpPr>
            <a:spLocks noGrp="1" noChangeArrowheads="1"/>
          </p:cNvSpPr>
          <p:nvPr>
            <p:ph type="title"/>
          </p:nvPr>
        </p:nvSpPr>
        <p:spPr/>
        <p:txBody>
          <a:bodyPr/>
          <a:lstStyle/>
          <a:p>
            <a:pPr>
              <a:defRPr/>
            </a:pPr>
            <a:r>
              <a:rPr lang="en-US" altLang="zh-CN">
                <a:ea typeface="宋体" charset="-122"/>
              </a:rPr>
              <a:t>6.1 Background</a:t>
            </a:r>
            <a:endParaRPr lang="en-US" altLang="zh-CN" dirty="0">
              <a:ea typeface="宋体" charset="-122"/>
            </a:endParaRPr>
          </a:p>
        </p:txBody>
      </p:sp>
      <p:sp>
        <p:nvSpPr>
          <p:cNvPr id="10243" name="Rectangle 5"/>
          <p:cNvSpPr>
            <a:spLocks noGrp="1" noChangeArrowheads="1"/>
          </p:cNvSpPr>
          <p:nvPr>
            <p:ph type="body" idx="1"/>
          </p:nvPr>
        </p:nvSpPr>
        <p:spPr>
          <a:xfrm>
            <a:off x="1013254" y="1292226"/>
            <a:ext cx="10348783" cy="4860925"/>
          </a:xfrm>
        </p:spPr>
        <p:txBody>
          <a:bodyPr/>
          <a:lstStyle/>
          <a:p>
            <a:r>
              <a:rPr lang="en-US" altLang="zh-CN" sz="2400" dirty="0">
                <a:ea typeface="宋体" pitchFamily="2" charset="-122"/>
              </a:rPr>
              <a:t>Concurrent access to shared data may result in </a:t>
            </a:r>
            <a:r>
              <a:rPr lang="en-US" altLang="zh-CN" sz="2400" b="1" dirty="0">
                <a:ea typeface="宋体" pitchFamily="2" charset="-122"/>
              </a:rPr>
              <a:t>data inconsistency</a:t>
            </a:r>
          </a:p>
          <a:p>
            <a:pPr lvl="1"/>
            <a:r>
              <a:rPr lang="en-US" altLang="zh-CN" sz="2400" dirty="0">
                <a:ea typeface="宋体" pitchFamily="2" charset="-122"/>
              </a:rPr>
              <a:t>May be interrupted at any time, partially completing execution</a:t>
            </a:r>
          </a:p>
          <a:p>
            <a:r>
              <a:rPr lang="en-US" altLang="zh-CN" sz="2400" dirty="0">
                <a:ea typeface="宋体" pitchFamily="2" charset="-122"/>
              </a:rPr>
              <a:t>Maintaining data consistency requires mechanisms to ensure the orderly execution of cooperating processes</a:t>
            </a:r>
          </a:p>
          <a:p>
            <a:r>
              <a:rPr lang="en-US" altLang="zh-CN" sz="2400" dirty="0">
                <a:ea typeface="宋体" pitchFamily="2" charset="-122"/>
              </a:rPr>
              <a:t>Suppose that we wanted to provide a solution to the </a:t>
            </a:r>
            <a:r>
              <a:rPr lang="en-US" altLang="zh-CN" sz="2400" dirty="0">
                <a:solidFill>
                  <a:srgbClr val="006699"/>
                </a:solidFill>
                <a:ea typeface="宋体" pitchFamily="2" charset="-122"/>
              </a:rPr>
              <a:t>consumer-producer problem</a:t>
            </a:r>
            <a:r>
              <a:rPr lang="en-US" altLang="zh-CN" sz="2400" dirty="0">
                <a:solidFill>
                  <a:srgbClr val="FF0000"/>
                </a:solidFill>
                <a:ea typeface="宋体" pitchFamily="2" charset="-122"/>
              </a:rPr>
              <a:t> </a:t>
            </a:r>
            <a:r>
              <a:rPr lang="en-US" altLang="zh-CN" sz="2400" dirty="0">
                <a:ea typeface="宋体" pitchFamily="2" charset="-122"/>
              </a:rPr>
              <a:t>that fills </a:t>
            </a:r>
            <a:r>
              <a:rPr lang="en-US" altLang="zh-CN" sz="2400" b="1" dirty="0">
                <a:solidFill>
                  <a:srgbClr val="006699"/>
                </a:solidFill>
                <a:ea typeface="宋体" pitchFamily="2" charset="-122"/>
              </a:rPr>
              <a:t>all</a:t>
            </a:r>
            <a:r>
              <a:rPr lang="en-US" altLang="zh-CN" sz="2400" dirty="0">
                <a:solidFill>
                  <a:srgbClr val="FF0000"/>
                </a:solidFill>
                <a:ea typeface="宋体" pitchFamily="2" charset="-122"/>
              </a:rPr>
              <a:t> </a:t>
            </a:r>
            <a:r>
              <a:rPr lang="en-US" altLang="zh-CN" sz="2400" dirty="0">
                <a:ea typeface="宋体" pitchFamily="2" charset="-122"/>
              </a:rPr>
              <a:t>the buffers.</a:t>
            </a:r>
          </a:p>
          <a:p>
            <a:pPr lvl="1"/>
            <a:r>
              <a:rPr lang="en-US" altLang="zh-CN" sz="2400" dirty="0">
                <a:ea typeface="宋体" pitchFamily="2" charset="-122"/>
              </a:rPr>
              <a:t>We can do so by having an integer </a:t>
            </a:r>
            <a:r>
              <a:rPr lang="en-US" altLang="zh-CN" sz="2400" dirty="0">
                <a:solidFill>
                  <a:srgbClr val="006699"/>
                </a:solidFill>
                <a:ea typeface="宋体" pitchFamily="2" charset="-122"/>
              </a:rPr>
              <a:t>count</a:t>
            </a:r>
            <a:r>
              <a:rPr lang="en-US" altLang="zh-CN" sz="2400" dirty="0">
                <a:ea typeface="宋体" pitchFamily="2" charset="-122"/>
              </a:rPr>
              <a:t> that keeps track of the number of full buffers. </a:t>
            </a:r>
            <a:r>
              <a:rPr lang="en-US" altLang="zh-CN" sz="2400" b="1" dirty="0">
                <a:solidFill>
                  <a:srgbClr val="006699"/>
                </a:solidFill>
                <a:ea typeface="宋体" pitchFamily="2" charset="-122"/>
              </a:rPr>
              <a:t>Initially, count is set to 0. </a:t>
            </a:r>
            <a:r>
              <a:rPr lang="en-US" altLang="zh-CN" sz="2400" dirty="0">
                <a:ea typeface="宋体" pitchFamily="2" charset="-122"/>
              </a:rPr>
              <a:t>It is incremented by the producer after it produces a new buffer and is decremented by the consumer after it consumes a buffer.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E427528-81D1-460B-9BB5-2C243868C6B9}"/>
              </a:ext>
            </a:extLst>
          </p:cNvPr>
          <p:cNvSpPr>
            <a:spLocks noGrp="1" noChangeArrowheads="1"/>
          </p:cNvSpPr>
          <p:nvPr>
            <p:ph type="title"/>
          </p:nvPr>
        </p:nvSpPr>
        <p:spPr/>
        <p:txBody>
          <a:bodyPr/>
          <a:lstStyle/>
          <a:p>
            <a:pPr>
              <a:defRPr/>
            </a:pPr>
            <a:r>
              <a:rPr lang="en-US" altLang="zh-CN">
                <a:ea typeface="宋体" charset="-122"/>
              </a:rPr>
              <a:t>Deadlock and Starvation</a:t>
            </a:r>
          </a:p>
        </p:txBody>
      </p:sp>
      <p:sp>
        <p:nvSpPr>
          <p:cNvPr id="47107" name="Rectangle 3"/>
          <p:cNvSpPr>
            <a:spLocks noGrp="1" noChangeArrowheads="1"/>
          </p:cNvSpPr>
          <p:nvPr>
            <p:ph type="body" idx="1"/>
          </p:nvPr>
        </p:nvSpPr>
        <p:spPr>
          <a:xfrm>
            <a:off x="609600" y="1233488"/>
            <a:ext cx="10972799" cy="4729161"/>
          </a:xfrm>
        </p:spPr>
        <p:txBody>
          <a:bodyPr/>
          <a:lstStyle/>
          <a:p>
            <a:pPr>
              <a:lnSpc>
                <a:spcPct val="90000"/>
              </a:lnSpc>
              <a:tabLst>
                <a:tab pos="1887538" algn="ctr"/>
                <a:tab pos="4572000" algn="ctr"/>
              </a:tabLst>
            </a:pPr>
            <a:r>
              <a:rPr lang="en-US" altLang="zh-CN" sz="2000" b="1" dirty="0">
                <a:solidFill>
                  <a:srgbClr val="0066CC"/>
                </a:solidFill>
                <a:ea typeface="宋体" pitchFamily="2" charset="-122"/>
              </a:rPr>
              <a:t>Deadlock(</a:t>
            </a:r>
            <a:r>
              <a:rPr lang="zh-CN" altLang="en-US" sz="2000" b="1" dirty="0">
                <a:solidFill>
                  <a:srgbClr val="0066CC"/>
                </a:solidFill>
              </a:rPr>
              <a:t>死锁</a:t>
            </a:r>
            <a:r>
              <a:rPr lang="en-US" altLang="zh-CN" sz="2000" b="1" dirty="0">
                <a:solidFill>
                  <a:srgbClr val="0066CC"/>
                </a:solidFill>
                <a:ea typeface="宋体" pitchFamily="2" charset="-122"/>
              </a:rPr>
              <a:t>)</a:t>
            </a:r>
            <a:r>
              <a:rPr lang="en-US" altLang="zh-CN" sz="2000" b="1" dirty="0">
                <a:solidFill>
                  <a:schemeClr val="tx2"/>
                </a:solidFill>
                <a:ea typeface="宋体" pitchFamily="2" charset="-122"/>
              </a:rPr>
              <a:t> </a:t>
            </a:r>
            <a:r>
              <a:rPr lang="en-US" altLang="zh-CN" sz="2000" dirty="0">
                <a:ea typeface="宋体" pitchFamily="2" charset="-122"/>
              </a:rPr>
              <a:t>– two or more processes are waiting indefinitely for an event that can be caused by only one of the waiting processes</a:t>
            </a:r>
          </a:p>
          <a:p>
            <a:pPr lvl="1">
              <a:lnSpc>
                <a:spcPct val="90000"/>
              </a:lnSpc>
              <a:tabLst>
                <a:tab pos="1887538" algn="ctr"/>
                <a:tab pos="4572000" algn="ctr"/>
              </a:tabLst>
            </a:pPr>
            <a:r>
              <a:rPr lang="en-US" altLang="zh-CN" sz="2000" dirty="0">
                <a:ea typeface="宋体" pitchFamily="2" charset="-122"/>
              </a:rPr>
              <a:t>Let </a:t>
            </a:r>
            <a:r>
              <a:rPr lang="en-US" altLang="zh-CN" b="1" dirty="0">
                <a:solidFill>
                  <a:srgbClr val="006699"/>
                </a:solidFill>
                <a:ea typeface="宋体" pitchFamily="2" charset="-122"/>
              </a:rPr>
              <a:t>S</a:t>
            </a:r>
            <a:r>
              <a:rPr lang="en-US" altLang="zh-CN" sz="2000" dirty="0">
                <a:ea typeface="宋体" pitchFamily="2" charset="-122"/>
              </a:rPr>
              <a:t> and </a:t>
            </a:r>
            <a:r>
              <a:rPr lang="en-US" altLang="zh-CN" b="1" dirty="0">
                <a:solidFill>
                  <a:srgbClr val="006699"/>
                </a:solidFill>
                <a:ea typeface="宋体" pitchFamily="2" charset="-122"/>
              </a:rPr>
              <a:t>Q</a:t>
            </a:r>
            <a:r>
              <a:rPr lang="en-US" altLang="zh-CN" sz="2000" dirty="0">
                <a:ea typeface="宋体" pitchFamily="2" charset="-122"/>
              </a:rPr>
              <a:t> be two semaphores initialized to 1</a:t>
            </a:r>
          </a:p>
          <a:p>
            <a:pPr>
              <a:lnSpc>
                <a:spcPct val="90000"/>
              </a:lnSpc>
              <a:buNone/>
              <a:tabLst>
                <a:tab pos="1887538" algn="ctr"/>
                <a:tab pos="4572000" algn="ctr"/>
              </a:tabLst>
            </a:pPr>
            <a:r>
              <a:rPr lang="en-US" altLang="zh-CN" sz="2000" b="1" i="1" dirty="0">
                <a:solidFill>
                  <a:srgbClr val="006699"/>
                </a:solidFill>
                <a:ea typeface="宋体" pitchFamily="2" charset="-122"/>
              </a:rPr>
              <a:t>		P</a:t>
            </a:r>
            <a:r>
              <a:rPr lang="en-US" altLang="zh-CN" sz="2000" b="1" baseline="-25000" dirty="0">
                <a:solidFill>
                  <a:srgbClr val="006699"/>
                </a:solidFill>
                <a:ea typeface="宋体" pitchFamily="2" charset="-122"/>
              </a:rPr>
              <a:t>0</a:t>
            </a:r>
            <a:r>
              <a:rPr lang="en-US" altLang="zh-CN" sz="2000" b="1" dirty="0">
                <a:solidFill>
                  <a:srgbClr val="006699"/>
                </a:solidFill>
                <a:ea typeface="宋体" pitchFamily="2" charset="-122"/>
              </a:rPr>
              <a:t>	</a:t>
            </a:r>
            <a:r>
              <a:rPr lang="en-US" altLang="zh-CN" sz="2000" b="1" i="1" dirty="0">
                <a:solidFill>
                  <a:srgbClr val="006699"/>
                </a:solidFill>
                <a:ea typeface="宋体" pitchFamily="2" charset="-122"/>
              </a:rPr>
              <a:t>P</a:t>
            </a:r>
            <a:r>
              <a:rPr lang="en-US" altLang="zh-CN" sz="2000" b="1" baseline="-25000" dirty="0">
                <a:solidFill>
                  <a:srgbClr val="006699"/>
                </a:solidFill>
                <a:ea typeface="宋体" pitchFamily="2" charset="-122"/>
              </a:rPr>
              <a:t>1</a:t>
            </a:r>
          </a:p>
          <a:p>
            <a:pPr>
              <a:lnSpc>
                <a:spcPct val="90000"/>
              </a:lnSpc>
              <a:buNone/>
              <a:tabLst>
                <a:tab pos="1887538" algn="ctr"/>
                <a:tab pos="4572000" algn="ctr"/>
              </a:tabLst>
            </a:pPr>
            <a:r>
              <a:rPr lang="en-US" altLang="zh-CN" sz="2000" b="1" dirty="0">
                <a:solidFill>
                  <a:srgbClr val="006699"/>
                </a:solidFill>
                <a:ea typeface="宋体" pitchFamily="2" charset="-122"/>
              </a:rPr>
              <a:t>		wait (S); 	   wait (Q);</a:t>
            </a:r>
          </a:p>
          <a:p>
            <a:pPr>
              <a:lnSpc>
                <a:spcPct val="90000"/>
              </a:lnSpc>
              <a:buNone/>
              <a:tabLst>
                <a:tab pos="1887538" algn="ctr"/>
                <a:tab pos="4572000" algn="ctr"/>
              </a:tabLst>
            </a:pPr>
            <a:r>
              <a:rPr lang="en-US" altLang="zh-CN" sz="2000" b="1" dirty="0">
                <a:solidFill>
                  <a:srgbClr val="006699"/>
                </a:solidFill>
                <a:ea typeface="宋体" pitchFamily="2" charset="-122"/>
              </a:rPr>
              <a:t>		 wait (Q); 	  wait (S);</a:t>
            </a:r>
          </a:p>
          <a:p>
            <a:pPr>
              <a:lnSpc>
                <a:spcPct val="90000"/>
              </a:lnSpc>
              <a:buNone/>
              <a:tabLst>
                <a:tab pos="1887538" algn="ctr"/>
                <a:tab pos="4572000" algn="ctr"/>
              </a:tabLst>
            </a:pPr>
            <a:r>
              <a:rPr lang="en-US" altLang="zh-CN" sz="2000" b="1" dirty="0">
                <a:solidFill>
                  <a:srgbClr val="006699"/>
                </a:solidFill>
                <a:ea typeface="宋体" pitchFamily="2" charset="-122"/>
              </a:rPr>
              <a:t>		. 	.</a:t>
            </a:r>
          </a:p>
          <a:p>
            <a:pPr>
              <a:lnSpc>
                <a:spcPct val="90000"/>
              </a:lnSpc>
              <a:buNone/>
              <a:tabLst>
                <a:tab pos="1887538" algn="ctr"/>
                <a:tab pos="4572000" algn="ctr"/>
              </a:tabLst>
            </a:pPr>
            <a:r>
              <a:rPr lang="en-US" altLang="zh-CN" sz="2000" b="1" dirty="0">
                <a:solidFill>
                  <a:srgbClr val="006699"/>
                </a:solidFill>
                <a:ea typeface="宋体" pitchFamily="2" charset="-122"/>
              </a:rPr>
              <a:t>		. 	.</a:t>
            </a:r>
          </a:p>
          <a:p>
            <a:pPr>
              <a:lnSpc>
                <a:spcPct val="90000"/>
              </a:lnSpc>
              <a:buNone/>
              <a:tabLst>
                <a:tab pos="1887538" algn="ctr"/>
                <a:tab pos="4572000" algn="ctr"/>
              </a:tabLst>
            </a:pPr>
            <a:r>
              <a:rPr lang="en-US" altLang="zh-CN" sz="2000" b="1" dirty="0">
                <a:solidFill>
                  <a:srgbClr val="006699"/>
                </a:solidFill>
                <a:ea typeface="宋体" pitchFamily="2" charset="-122"/>
              </a:rPr>
              <a:t>		. 	.</a:t>
            </a:r>
          </a:p>
          <a:p>
            <a:pPr>
              <a:lnSpc>
                <a:spcPct val="90000"/>
              </a:lnSpc>
              <a:buNone/>
              <a:tabLst>
                <a:tab pos="1887538" algn="ctr"/>
                <a:tab pos="4572000" algn="ctr"/>
              </a:tabLst>
            </a:pPr>
            <a:r>
              <a:rPr lang="en-US" altLang="zh-CN" sz="2000" b="1" dirty="0">
                <a:solidFill>
                  <a:srgbClr val="006699"/>
                </a:solidFill>
                <a:ea typeface="宋体" pitchFamily="2" charset="-122"/>
              </a:rPr>
              <a:t>		  signal  (S); 	      signal (Q);</a:t>
            </a:r>
          </a:p>
          <a:p>
            <a:pPr>
              <a:lnSpc>
                <a:spcPct val="90000"/>
              </a:lnSpc>
              <a:buNone/>
              <a:tabLst>
                <a:tab pos="1887538" algn="ctr"/>
                <a:tab pos="4572000" algn="ctr"/>
              </a:tabLst>
            </a:pPr>
            <a:r>
              <a:rPr lang="en-US" altLang="zh-CN" sz="2000" b="1" dirty="0">
                <a:solidFill>
                  <a:srgbClr val="006699"/>
                </a:solidFill>
                <a:ea typeface="宋体" pitchFamily="2" charset="-122"/>
              </a:rPr>
              <a:t>		  signal (Q); 	      signal (S);</a:t>
            </a:r>
          </a:p>
          <a:p>
            <a:pPr>
              <a:lnSpc>
                <a:spcPct val="90000"/>
              </a:lnSpc>
              <a:tabLst>
                <a:tab pos="1887538" algn="ctr"/>
                <a:tab pos="4572000" algn="ctr"/>
              </a:tabLst>
            </a:pPr>
            <a:r>
              <a:rPr lang="en-US" altLang="zh-CN" sz="2000" b="1" dirty="0">
                <a:solidFill>
                  <a:srgbClr val="0066CC"/>
                </a:solidFill>
                <a:ea typeface="宋体" pitchFamily="2" charset="-122"/>
                <a:sym typeface="MT Extra" pitchFamily="18" charset="2"/>
              </a:rPr>
              <a:t>Starvation(</a:t>
            </a:r>
            <a:r>
              <a:rPr lang="zh-CN" altLang="en-US" sz="2000" b="1" dirty="0">
                <a:solidFill>
                  <a:srgbClr val="0066CC"/>
                </a:solidFill>
                <a:sym typeface="MT Extra" pitchFamily="18" charset="2"/>
              </a:rPr>
              <a:t>饥饿</a:t>
            </a:r>
            <a:r>
              <a:rPr lang="en-US" altLang="zh-CN" sz="2000" b="1" dirty="0">
                <a:solidFill>
                  <a:srgbClr val="0066CC"/>
                </a:solidFill>
                <a:ea typeface="宋体" pitchFamily="2" charset="-122"/>
                <a:sym typeface="MT Extra" pitchFamily="18" charset="2"/>
              </a:rPr>
              <a:t>)</a:t>
            </a:r>
            <a:r>
              <a:rPr lang="en-US" altLang="zh-CN" sz="2000" b="1" dirty="0">
                <a:ea typeface="宋体" pitchFamily="2" charset="-122"/>
                <a:sym typeface="MT Extra" pitchFamily="18" charset="2"/>
              </a:rPr>
              <a:t> </a:t>
            </a:r>
            <a:r>
              <a:rPr lang="en-US" altLang="zh-CN" sz="2000" dirty="0">
                <a:ea typeface="宋体" pitchFamily="2" charset="-122"/>
              </a:rPr>
              <a:t> – indefinite blocking.  A process may never be removed from the semaphore queue in which it is suspended.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0DDCF5C-969E-4D88-9798-08D2A32B80CD}"/>
              </a:ext>
            </a:extLst>
          </p:cNvPr>
          <p:cNvSpPr>
            <a:spLocks noGrp="1" noChangeArrowheads="1"/>
          </p:cNvSpPr>
          <p:nvPr>
            <p:ph type="title"/>
          </p:nvPr>
        </p:nvSpPr>
        <p:spPr>
          <a:xfrm>
            <a:off x="1781175" y="195263"/>
            <a:ext cx="9144000" cy="609600"/>
          </a:xfrm>
        </p:spPr>
        <p:txBody>
          <a:bodyPr/>
          <a:lstStyle/>
          <a:p>
            <a:pPr>
              <a:defRPr/>
            </a:pPr>
            <a:r>
              <a:rPr lang="en-US" altLang="zh-CN">
                <a:ea typeface="宋体" charset="-122"/>
              </a:rPr>
              <a:t>6.6 Classical </a:t>
            </a:r>
            <a:r>
              <a:rPr lang="en-US" altLang="zh-CN" dirty="0">
                <a:ea typeface="宋体" charset="-122"/>
              </a:rPr>
              <a:t>Problems of Synchronization</a:t>
            </a:r>
          </a:p>
        </p:txBody>
      </p:sp>
      <p:sp>
        <p:nvSpPr>
          <p:cNvPr id="49155" name="Rectangle 3"/>
          <p:cNvSpPr>
            <a:spLocks noGrp="1" noChangeArrowheads="1"/>
          </p:cNvSpPr>
          <p:nvPr>
            <p:ph type="body" idx="1"/>
          </p:nvPr>
        </p:nvSpPr>
        <p:spPr>
          <a:xfrm>
            <a:off x="3576320" y="1564641"/>
            <a:ext cx="5916706" cy="3137647"/>
          </a:xfrm>
        </p:spPr>
        <p:txBody>
          <a:bodyPr/>
          <a:lstStyle/>
          <a:p>
            <a:r>
              <a:rPr lang="en-US" altLang="zh-CN" sz="2800" dirty="0">
                <a:ea typeface="宋体" pitchFamily="2" charset="-122"/>
              </a:rPr>
              <a:t>Bounded-Buffer Problem</a:t>
            </a:r>
          </a:p>
          <a:p>
            <a:endParaRPr lang="en-US" altLang="zh-CN" sz="2800" dirty="0">
              <a:ea typeface="宋体" pitchFamily="2" charset="-122"/>
            </a:endParaRPr>
          </a:p>
          <a:p>
            <a:r>
              <a:rPr lang="en-US" altLang="zh-CN" sz="2800" dirty="0">
                <a:ea typeface="宋体" pitchFamily="2" charset="-122"/>
              </a:rPr>
              <a:t>Readers and Writers Problem</a:t>
            </a:r>
          </a:p>
          <a:p>
            <a:endParaRPr lang="en-US" altLang="zh-CN" sz="2800" dirty="0">
              <a:ea typeface="宋体" pitchFamily="2" charset="-122"/>
            </a:endParaRPr>
          </a:p>
          <a:p>
            <a:r>
              <a:rPr lang="en-US" altLang="zh-CN" sz="2800" dirty="0">
                <a:ea typeface="宋体" pitchFamily="2" charset="-122"/>
              </a:rPr>
              <a:t>Dining-Philosophers Problem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06E4163-A771-4696-B880-D824375ADF68}"/>
              </a:ext>
            </a:extLst>
          </p:cNvPr>
          <p:cNvSpPr>
            <a:spLocks noGrp="1" noChangeArrowheads="1"/>
          </p:cNvSpPr>
          <p:nvPr>
            <p:ph type="title"/>
          </p:nvPr>
        </p:nvSpPr>
        <p:spPr/>
        <p:txBody>
          <a:bodyPr/>
          <a:lstStyle/>
          <a:p>
            <a:pPr>
              <a:defRPr/>
            </a:pPr>
            <a:r>
              <a:rPr lang="en-US" altLang="zh-CN">
                <a:ea typeface="宋体" charset="-122"/>
              </a:rPr>
              <a:t>Bounded-Buffer Problem</a:t>
            </a:r>
          </a:p>
        </p:txBody>
      </p:sp>
      <p:sp>
        <p:nvSpPr>
          <p:cNvPr id="51203" name="Rectangle 3"/>
          <p:cNvSpPr>
            <a:spLocks noGrp="1" noChangeArrowheads="1"/>
          </p:cNvSpPr>
          <p:nvPr>
            <p:ph type="body" idx="1"/>
          </p:nvPr>
        </p:nvSpPr>
        <p:spPr>
          <a:xfrm>
            <a:off x="2351903" y="1036030"/>
            <a:ext cx="7488194" cy="1977047"/>
          </a:xfrm>
        </p:spPr>
        <p:txBody>
          <a:bodyPr/>
          <a:lstStyle/>
          <a:p>
            <a:r>
              <a:rPr lang="en-US" altLang="zh-CN" sz="2400" b="1" i="1" dirty="0">
                <a:solidFill>
                  <a:srgbClr val="0066CC"/>
                </a:solidFill>
                <a:ea typeface="宋体" pitchFamily="2" charset="-122"/>
              </a:rPr>
              <a:t>n</a:t>
            </a:r>
            <a:r>
              <a:rPr lang="en-US" altLang="zh-CN" sz="2400" dirty="0">
                <a:ea typeface="宋体" pitchFamily="2" charset="-122"/>
              </a:rPr>
              <a:t> buffers, each can hold one item</a:t>
            </a:r>
          </a:p>
          <a:p>
            <a:r>
              <a:rPr lang="en-US" altLang="zh-CN" sz="2400" dirty="0">
                <a:ea typeface="宋体" pitchFamily="2" charset="-122"/>
              </a:rPr>
              <a:t>Semaphore </a:t>
            </a:r>
            <a:r>
              <a:rPr lang="en-US" altLang="zh-CN" sz="2400" b="1" dirty="0">
                <a:solidFill>
                  <a:srgbClr val="0066CC"/>
                </a:solidFill>
                <a:ea typeface="宋体" pitchFamily="2" charset="-122"/>
              </a:rPr>
              <a:t>mutex</a:t>
            </a:r>
            <a:r>
              <a:rPr lang="en-US" altLang="zh-CN" sz="2400" b="1" dirty="0">
                <a:ea typeface="宋体" pitchFamily="2" charset="-122"/>
              </a:rPr>
              <a:t> </a:t>
            </a:r>
            <a:r>
              <a:rPr lang="en-US" altLang="zh-CN" sz="2400" dirty="0">
                <a:ea typeface="宋体" pitchFamily="2" charset="-122"/>
              </a:rPr>
              <a:t>initialized to the value 1</a:t>
            </a:r>
          </a:p>
          <a:p>
            <a:r>
              <a:rPr lang="en-US" altLang="zh-CN" sz="2400" dirty="0">
                <a:ea typeface="宋体" pitchFamily="2" charset="-122"/>
              </a:rPr>
              <a:t>Semaphore</a:t>
            </a:r>
            <a:r>
              <a:rPr lang="en-US" altLang="zh-CN" sz="2400" b="1" dirty="0">
                <a:ea typeface="宋体" pitchFamily="2" charset="-122"/>
              </a:rPr>
              <a:t> </a:t>
            </a:r>
            <a:r>
              <a:rPr lang="en-US" altLang="zh-CN" sz="2400" b="1" dirty="0">
                <a:solidFill>
                  <a:srgbClr val="0066CC"/>
                </a:solidFill>
                <a:ea typeface="宋体" pitchFamily="2" charset="-122"/>
              </a:rPr>
              <a:t>full</a:t>
            </a:r>
            <a:r>
              <a:rPr lang="en-US" altLang="zh-CN" sz="2400" b="1" dirty="0">
                <a:solidFill>
                  <a:srgbClr val="FF0000"/>
                </a:solidFill>
                <a:ea typeface="宋体" pitchFamily="2" charset="-122"/>
              </a:rPr>
              <a:t> </a:t>
            </a:r>
            <a:r>
              <a:rPr lang="en-US" altLang="zh-CN" sz="2400" dirty="0">
                <a:ea typeface="宋体" pitchFamily="2" charset="-122"/>
              </a:rPr>
              <a:t>initialized to the value 0</a:t>
            </a:r>
          </a:p>
          <a:p>
            <a:r>
              <a:rPr lang="en-US" altLang="zh-CN" sz="2400" dirty="0">
                <a:ea typeface="宋体" pitchFamily="2" charset="-122"/>
              </a:rPr>
              <a:t>Semaphore </a:t>
            </a:r>
            <a:r>
              <a:rPr lang="en-US" altLang="zh-CN" sz="2400" b="1" dirty="0">
                <a:solidFill>
                  <a:srgbClr val="0066CC"/>
                </a:solidFill>
                <a:ea typeface="宋体" pitchFamily="2" charset="-122"/>
              </a:rPr>
              <a:t>empty</a:t>
            </a:r>
            <a:r>
              <a:rPr lang="en-US" altLang="zh-CN" sz="2400" b="1" dirty="0">
                <a:ea typeface="宋体" pitchFamily="2" charset="-122"/>
              </a:rPr>
              <a:t> </a:t>
            </a:r>
            <a:r>
              <a:rPr lang="en-US" altLang="zh-CN" sz="2400" dirty="0">
                <a:ea typeface="宋体" pitchFamily="2" charset="-122"/>
              </a:rPr>
              <a:t>initialized to the value n</a:t>
            </a:r>
          </a:p>
          <a:p>
            <a:endParaRPr lang="en-US" altLang="zh-CN" sz="2400" dirty="0">
              <a:ea typeface="宋体" pitchFamily="2" charset="-122"/>
            </a:endParaRPr>
          </a:p>
        </p:txBody>
      </p:sp>
      <p:sp>
        <p:nvSpPr>
          <p:cNvPr id="51204" name="Rectangle 5"/>
          <p:cNvSpPr>
            <a:spLocks noChangeArrowheads="1"/>
          </p:cNvSpPr>
          <p:nvPr/>
        </p:nvSpPr>
        <p:spPr bwMode="auto">
          <a:xfrm>
            <a:off x="4002088" y="43068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lang="zh-CN" altLang="zh-CN" sz="1800">
              <a:ea typeface="宋体" pitchFamily="2" charset="-122"/>
            </a:endParaRPr>
          </a:p>
        </p:txBody>
      </p:sp>
      <p:sp>
        <p:nvSpPr>
          <p:cNvPr id="51205" name="流程图: 过程 4"/>
          <p:cNvSpPr>
            <a:spLocks noChangeArrowheads="1"/>
          </p:cNvSpPr>
          <p:nvPr/>
        </p:nvSpPr>
        <p:spPr bwMode="auto">
          <a:xfrm>
            <a:off x="4862514" y="4104324"/>
            <a:ext cx="1654175" cy="319087"/>
          </a:xfrm>
          <a:prstGeom prst="flowChartProcess">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1206" name="流程图: 过程 5"/>
          <p:cNvSpPr>
            <a:spLocks noChangeArrowheads="1"/>
          </p:cNvSpPr>
          <p:nvPr/>
        </p:nvSpPr>
        <p:spPr bwMode="auto">
          <a:xfrm>
            <a:off x="4862514" y="4427539"/>
            <a:ext cx="1654175" cy="319087"/>
          </a:xfrm>
          <a:prstGeom prst="flowChartProcess">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1207" name="流程图: 过程 6"/>
          <p:cNvSpPr>
            <a:spLocks noChangeArrowheads="1"/>
          </p:cNvSpPr>
          <p:nvPr/>
        </p:nvSpPr>
        <p:spPr bwMode="auto">
          <a:xfrm>
            <a:off x="4862514" y="3452964"/>
            <a:ext cx="1654175" cy="319087"/>
          </a:xfrm>
          <a:prstGeom prst="flowChartProcess">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1208" name="流程图: 过程 7"/>
          <p:cNvSpPr>
            <a:spLocks noChangeArrowheads="1"/>
          </p:cNvSpPr>
          <p:nvPr/>
        </p:nvSpPr>
        <p:spPr bwMode="auto">
          <a:xfrm>
            <a:off x="4862514" y="3778569"/>
            <a:ext cx="1654175" cy="320675"/>
          </a:xfrm>
          <a:prstGeom prst="flowChartProcess">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1209" name="流程图: 过程 8"/>
          <p:cNvSpPr>
            <a:spLocks noChangeArrowheads="1"/>
          </p:cNvSpPr>
          <p:nvPr/>
        </p:nvSpPr>
        <p:spPr bwMode="auto">
          <a:xfrm>
            <a:off x="4862514" y="5414964"/>
            <a:ext cx="1654175" cy="319087"/>
          </a:xfrm>
          <a:prstGeom prst="flowChartProcess">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1210" name="流程图: 过程 9"/>
          <p:cNvSpPr>
            <a:spLocks noChangeArrowheads="1"/>
          </p:cNvSpPr>
          <p:nvPr/>
        </p:nvSpPr>
        <p:spPr bwMode="auto">
          <a:xfrm>
            <a:off x="4862514" y="5743259"/>
            <a:ext cx="1654175" cy="319087"/>
          </a:xfrm>
          <a:prstGeom prst="flowChartProcess">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1211" name="流程图: 过程 10"/>
          <p:cNvSpPr>
            <a:spLocks noChangeArrowheads="1"/>
          </p:cNvSpPr>
          <p:nvPr/>
        </p:nvSpPr>
        <p:spPr bwMode="auto">
          <a:xfrm>
            <a:off x="4862514" y="4755834"/>
            <a:ext cx="1654175" cy="319087"/>
          </a:xfrm>
          <a:prstGeom prst="flowChartProcess">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1212" name="流程图: 过程 11"/>
          <p:cNvSpPr>
            <a:spLocks noChangeArrowheads="1"/>
          </p:cNvSpPr>
          <p:nvPr/>
        </p:nvSpPr>
        <p:spPr bwMode="auto">
          <a:xfrm>
            <a:off x="4862514" y="5084129"/>
            <a:ext cx="1654175" cy="320675"/>
          </a:xfrm>
          <a:prstGeom prst="flowChartProcess">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1213" name="笑脸 12"/>
          <p:cNvSpPr>
            <a:spLocks noChangeArrowheads="1"/>
          </p:cNvSpPr>
          <p:nvPr/>
        </p:nvSpPr>
        <p:spPr bwMode="auto">
          <a:xfrm>
            <a:off x="3090863" y="3803650"/>
            <a:ext cx="406400" cy="985838"/>
          </a:xfrm>
          <a:prstGeom prst="smileyFace">
            <a:avLst>
              <a:gd name="adj" fmla="val 4653"/>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1214" name="流程图: 磁盘 13"/>
          <p:cNvSpPr>
            <a:spLocks noChangeArrowheads="1"/>
          </p:cNvSpPr>
          <p:nvPr/>
        </p:nvSpPr>
        <p:spPr bwMode="auto">
          <a:xfrm>
            <a:off x="3135314" y="4746626"/>
            <a:ext cx="319087" cy="1001713"/>
          </a:xfrm>
          <a:prstGeom prst="flowChartMagneticDisk">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15" name="空心弧 14">
            <a:extLst>
              <a:ext uri="{FF2B5EF4-FFF2-40B4-BE49-F238E27FC236}">
                <a16:creationId xmlns:a16="http://schemas.microsoft.com/office/drawing/2014/main" id="{DF264FD2-B33E-47BA-AD27-D9A518D3C046}"/>
              </a:ext>
            </a:extLst>
          </p:cNvPr>
          <p:cNvSpPr/>
          <p:nvPr/>
        </p:nvSpPr>
        <p:spPr bwMode="auto">
          <a:xfrm>
            <a:off x="2670175" y="5719763"/>
            <a:ext cx="1335088" cy="754062"/>
          </a:xfrm>
          <a:prstGeom prst="blockArc">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defRPr/>
            </a:pPr>
            <a:endParaRPr lang="zh-CN" altLang="en-US">
              <a:latin typeface="Helvetica" panose="020B0604020202020204" pitchFamily="34" charset="0"/>
            </a:endParaRPr>
          </a:p>
        </p:txBody>
      </p:sp>
      <p:sp>
        <p:nvSpPr>
          <p:cNvPr id="51216" name="左弧形箭头 15"/>
          <p:cNvSpPr>
            <a:spLocks noChangeArrowheads="1"/>
          </p:cNvSpPr>
          <p:nvPr/>
        </p:nvSpPr>
        <p:spPr bwMode="auto">
          <a:xfrm>
            <a:off x="2700338" y="4746625"/>
            <a:ext cx="449262" cy="1016000"/>
          </a:xfrm>
          <a:prstGeom prst="curvedRightArrow">
            <a:avLst>
              <a:gd name="adj1" fmla="val 25033"/>
              <a:gd name="adj2" fmla="val 50077"/>
              <a:gd name="adj3" fmla="val 25000"/>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1217" name="右弧形箭头 16"/>
          <p:cNvSpPr>
            <a:spLocks noChangeArrowheads="1"/>
          </p:cNvSpPr>
          <p:nvPr/>
        </p:nvSpPr>
        <p:spPr bwMode="auto">
          <a:xfrm>
            <a:off x="3468689" y="4760914"/>
            <a:ext cx="420687" cy="973137"/>
          </a:xfrm>
          <a:prstGeom prst="curvedLeftArrow">
            <a:avLst>
              <a:gd name="adj1" fmla="val 25028"/>
              <a:gd name="adj2" fmla="val 50066"/>
              <a:gd name="adj3" fmla="val 25000"/>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1218" name="Rectangle 5"/>
          <p:cNvSpPr>
            <a:spLocks noChangeArrowheads="1"/>
          </p:cNvSpPr>
          <p:nvPr/>
        </p:nvSpPr>
        <p:spPr bwMode="auto">
          <a:xfrm>
            <a:off x="8994775" y="35814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lang="zh-CN" altLang="zh-CN" sz="1800">
              <a:ea typeface="宋体" pitchFamily="2" charset="-122"/>
            </a:endParaRPr>
          </a:p>
        </p:txBody>
      </p:sp>
      <p:sp>
        <p:nvSpPr>
          <p:cNvPr id="51219" name="笑脸 18"/>
          <p:cNvSpPr>
            <a:spLocks noChangeArrowheads="1"/>
          </p:cNvSpPr>
          <p:nvPr/>
        </p:nvSpPr>
        <p:spPr bwMode="auto">
          <a:xfrm>
            <a:off x="7604125" y="3094038"/>
            <a:ext cx="1409700" cy="1295400"/>
          </a:xfrm>
          <a:prstGeom prst="smileyFace">
            <a:avLst>
              <a:gd name="adj" fmla="val 4653"/>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1220" name="流程图: 磁盘 19"/>
          <p:cNvSpPr>
            <a:spLocks noChangeArrowheads="1"/>
          </p:cNvSpPr>
          <p:nvPr/>
        </p:nvSpPr>
        <p:spPr bwMode="auto">
          <a:xfrm>
            <a:off x="7866063" y="4383089"/>
            <a:ext cx="958850" cy="1393825"/>
          </a:xfrm>
          <a:prstGeom prst="flowChartMagneticDisk">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21" name="空心弧 20">
            <a:extLst>
              <a:ext uri="{FF2B5EF4-FFF2-40B4-BE49-F238E27FC236}">
                <a16:creationId xmlns:a16="http://schemas.microsoft.com/office/drawing/2014/main" id="{18F41D57-8F46-4CEE-8285-59A9242E8A3E}"/>
              </a:ext>
            </a:extLst>
          </p:cNvPr>
          <p:cNvSpPr/>
          <p:nvPr/>
        </p:nvSpPr>
        <p:spPr bwMode="auto">
          <a:xfrm>
            <a:off x="7662864" y="5065714"/>
            <a:ext cx="1336675" cy="1792287"/>
          </a:xfrm>
          <a:prstGeom prst="blockArc">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defRPr/>
            </a:pPr>
            <a:endParaRPr lang="zh-CN" altLang="en-US">
              <a:latin typeface="Helvetica" panose="020B0604020202020204" pitchFamily="34" charset="0"/>
            </a:endParaRPr>
          </a:p>
        </p:txBody>
      </p:sp>
      <p:sp>
        <p:nvSpPr>
          <p:cNvPr id="51222" name="左弧形箭头 21"/>
          <p:cNvSpPr>
            <a:spLocks noChangeArrowheads="1"/>
          </p:cNvSpPr>
          <p:nvPr/>
        </p:nvSpPr>
        <p:spPr bwMode="auto">
          <a:xfrm>
            <a:off x="7577139" y="4383088"/>
            <a:ext cx="725487" cy="1263650"/>
          </a:xfrm>
          <a:prstGeom prst="curvedRightArrow">
            <a:avLst>
              <a:gd name="adj1" fmla="val 25022"/>
              <a:gd name="adj2" fmla="val 50052"/>
              <a:gd name="adj3" fmla="val 25000"/>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1223" name="右弧形箭头 22"/>
          <p:cNvSpPr>
            <a:spLocks noChangeArrowheads="1"/>
          </p:cNvSpPr>
          <p:nvPr/>
        </p:nvSpPr>
        <p:spPr bwMode="auto">
          <a:xfrm>
            <a:off x="8302626" y="4368801"/>
            <a:ext cx="855663" cy="1306513"/>
          </a:xfrm>
          <a:prstGeom prst="curvedLeftArrow">
            <a:avLst>
              <a:gd name="adj1" fmla="val 25017"/>
              <a:gd name="adj2" fmla="val 51356"/>
              <a:gd name="adj3" fmla="val 25000"/>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1224" name="右箭头 23"/>
          <p:cNvSpPr>
            <a:spLocks noChangeArrowheads="1"/>
          </p:cNvSpPr>
          <p:nvPr/>
        </p:nvSpPr>
        <p:spPr bwMode="auto">
          <a:xfrm>
            <a:off x="3919539" y="4383088"/>
            <a:ext cx="884237" cy="406400"/>
          </a:xfrm>
          <a:prstGeom prst="rightArrow">
            <a:avLst>
              <a:gd name="adj1" fmla="val 50000"/>
              <a:gd name="adj2" fmla="val 49932"/>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1225" name="右箭头 24"/>
          <p:cNvSpPr>
            <a:spLocks noChangeArrowheads="1"/>
          </p:cNvSpPr>
          <p:nvPr/>
        </p:nvSpPr>
        <p:spPr bwMode="auto">
          <a:xfrm>
            <a:off x="6677025" y="4021138"/>
            <a:ext cx="884238" cy="406400"/>
          </a:xfrm>
          <a:prstGeom prst="rightArrow">
            <a:avLst>
              <a:gd name="adj1" fmla="val 50000"/>
              <a:gd name="adj2" fmla="val 49932"/>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1226" name="矩形 25"/>
          <p:cNvSpPr>
            <a:spLocks noChangeArrowheads="1"/>
          </p:cNvSpPr>
          <p:nvPr/>
        </p:nvSpPr>
        <p:spPr bwMode="auto">
          <a:xfrm>
            <a:off x="1716089" y="4173539"/>
            <a:ext cx="1184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ea typeface="宋体" pitchFamily="2" charset="-122"/>
              </a:rPr>
              <a:t>producer</a:t>
            </a:r>
            <a:endParaRPr kumimoji="0" lang="zh-CN" altLang="en-US" sz="1800">
              <a:ea typeface="宋体" pitchFamily="2" charset="-122"/>
            </a:endParaRPr>
          </a:p>
        </p:txBody>
      </p:sp>
      <p:sp>
        <p:nvSpPr>
          <p:cNvPr id="51227" name="矩形 26"/>
          <p:cNvSpPr>
            <a:spLocks noChangeArrowheads="1"/>
          </p:cNvSpPr>
          <p:nvPr/>
        </p:nvSpPr>
        <p:spPr bwMode="auto">
          <a:xfrm>
            <a:off x="8943976" y="4043363"/>
            <a:ext cx="1287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ea typeface="宋体" pitchFamily="2" charset="-122"/>
              </a:rPr>
              <a:t>consumer</a:t>
            </a:r>
            <a:endParaRPr kumimoji="0" lang="zh-CN" altLang="en-US" sz="1800">
              <a:ea typeface="宋体"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8BD57A30-AFDE-4AAD-818C-7ECB843C622B}"/>
              </a:ext>
            </a:extLst>
          </p:cNvPr>
          <p:cNvSpPr>
            <a:spLocks noGrp="1" noChangeArrowheads="1"/>
          </p:cNvSpPr>
          <p:nvPr>
            <p:ph type="title"/>
          </p:nvPr>
        </p:nvSpPr>
        <p:spPr/>
        <p:txBody>
          <a:bodyPr/>
          <a:lstStyle/>
          <a:p>
            <a:pPr>
              <a:defRPr/>
            </a:pPr>
            <a:r>
              <a:rPr lang="en-US" altLang="zh-CN">
                <a:ea typeface="宋体" charset="-122"/>
              </a:rPr>
              <a:t>Bounded Buffer Problem (Cont.)</a:t>
            </a:r>
          </a:p>
        </p:txBody>
      </p:sp>
      <p:sp>
        <p:nvSpPr>
          <p:cNvPr id="53251" name="Rectangle 3"/>
          <p:cNvSpPr>
            <a:spLocks noGrp="1" noChangeArrowheads="1"/>
          </p:cNvSpPr>
          <p:nvPr>
            <p:ph type="body" idx="1"/>
          </p:nvPr>
        </p:nvSpPr>
        <p:spPr>
          <a:xfrm>
            <a:off x="2171700" y="1069974"/>
            <a:ext cx="7848600" cy="5083175"/>
          </a:xfrm>
        </p:spPr>
        <p:txBody>
          <a:bodyPr/>
          <a:lstStyle/>
          <a:p>
            <a:r>
              <a:rPr lang="en-US" altLang="zh-CN" sz="2400">
                <a:ea typeface="宋体" pitchFamily="2" charset="-122"/>
              </a:rPr>
              <a:t>The structure of the </a:t>
            </a:r>
            <a:r>
              <a:rPr lang="en-US" altLang="zh-CN" sz="2400" b="1">
                <a:ea typeface="宋体" pitchFamily="2" charset="-122"/>
              </a:rPr>
              <a:t>producer</a:t>
            </a:r>
            <a:r>
              <a:rPr lang="en-US" altLang="zh-CN" sz="2400">
                <a:ea typeface="宋体" pitchFamily="2" charset="-122"/>
              </a:rPr>
              <a:t> process</a:t>
            </a:r>
          </a:p>
          <a:p>
            <a:pPr>
              <a:buFont typeface="Monotype Sorts" pitchFamily="-84" charset="2"/>
              <a:buNone/>
            </a:pPr>
            <a:endParaRPr lang="en-US" altLang="zh-CN">
              <a:ea typeface="宋体" pitchFamily="2" charset="-122"/>
            </a:endParaRPr>
          </a:p>
          <a:p>
            <a:pPr>
              <a:buFont typeface="Monotype Sorts" pitchFamily="-84" charset="2"/>
              <a:buNone/>
            </a:pPr>
            <a:r>
              <a:rPr lang="en-US" altLang="zh-CN" sz="2400" b="1">
                <a:solidFill>
                  <a:srgbClr val="0000FF"/>
                </a:solidFill>
                <a:ea typeface="宋体" pitchFamily="2" charset="-122"/>
              </a:rPr>
              <a:t>           while (true)  {</a:t>
            </a:r>
          </a:p>
          <a:p>
            <a:pPr>
              <a:buFont typeface="Monotype Sorts" pitchFamily="-84" charset="2"/>
              <a:buNone/>
            </a:pPr>
            <a:r>
              <a:rPr lang="en-US" altLang="zh-CN" sz="2400" b="1">
                <a:solidFill>
                  <a:srgbClr val="0000FF"/>
                </a:solidFill>
                <a:ea typeface="宋体" pitchFamily="2" charset="-122"/>
              </a:rPr>
              <a:t>                         //   produce an item</a:t>
            </a:r>
          </a:p>
          <a:p>
            <a:pPr>
              <a:buFont typeface="Monotype Sorts" pitchFamily="-84" charset="2"/>
              <a:buNone/>
            </a:pPr>
            <a:r>
              <a:rPr lang="en-US" altLang="zh-CN" sz="2400" b="1">
                <a:solidFill>
                  <a:srgbClr val="0000FF"/>
                </a:solidFill>
                <a:ea typeface="宋体" pitchFamily="2" charset="-122"/>
              </a:rPr>
              <a:t>                    wait (empty);</a:t>
            </a:r>
          </a:p>
          <a:p>
            <a:pPr>
              <a:buFont typeface="Monotype Sorts" pitchFamily="-84" charset="2"/>
              <a:buNone/>
            </a:pPr>
            <a:r>
              <a:rPr lang="en-US" altLang="zh-CN" sz="2400" b="1">
                <a:solidFill>
                  <a:srgbClr val="0066CC"/>
                </a:solidFill>
                <a:ea typeface="宋体" pitchFamily="2" charset="-122"/>
              </a:rPr>
              <a:t>                    wait (mutex);</a:t>
            </a:r>
          </a:p>
          <a:p>
            <a:pPr>
              <a:buFont typeface="Monotype Sorts" pitchFamily="-84" charset="2"/>
              <a:buNone/>
            </a:pPr>
            <a:r>
              <a:rPr lang="en-US" altLang="zh-CN" sz="2400" b="1">
                <a:solidFill>
                  <a:srgbClr val="0066CC"/>
                </a:solidFill>
                <a:ea typeface="宋体" pitchFamily="2" charset="-122"/>
              </a:rPr>
              <a:t>                         //  add the item to the  buffer</a:t>
            </a:r>
          </a:p>
          <a:p>
            <a:pPr>
              <a:buFont typeface="Monotype Sorts" pitchFamily="-84" charset="2"/>
              <a:buNone/>
            </a:pPr>
            <a:r>
              <a:rPr lang="en-US" altLang="zh-CN" sz="2400" b="1">
                <a:solidFill>
                  <a:srgbClr val="0066CC"/>
                </a:solidFill>
                <a:ea typeface="宋体" pitchFamily="2" charset="-122"/>
              </a:rPr>
              <a:t>                    signal (mutex);</a:t>
            </a:r>
          </a:p>
          <a:p>
            <a:pPr>
              <a:buFont typeface="Monotype Sorts" pitchFamily="-84" charset="2"/>
              <a:buNone/>
            </a:pPr>
            <a:r>
              <a:rPr lang="en-US" altLang="zh-CN" sz="2400" b="1">
                <a:solidFill>
                  <a:srgbClr val="0000FF"/>
                </a:solidFill>
                <a:ea typeface="宋体" pitchFamily="2" charset="-122"/>
              </a:rPr>
              <a:t>                    signal (full);</a:t>
            </a:r>
          </a:p>
          <a:p>
            <a:pPr>
              <a:buFont typeface="Monotype Sorts" pitchFamily="-84" charset="2"/>
              <a:buNone/>
            </a:pPr>
            <a:r>
              <a:rPr lang="en-US" altLang="zh-CN" sz="2400" b="1">
                <a:solidFill>
                  <a:srgbClr val="0000FF"/>
                </a:solidFill>
                <a:ea typeface="宋体" pitchFamily="2" charset="-122"/>
              </a:rPr>
              <a:t>           }</a:t>
            </a:r>
          </a:p>
        </p:txBody>
      </p:sp>
      <p:sp>
        <p:nvSpPr>
          <p:cNvPr id="4" name="文本框 3">
            <a:extLst>
              <a:ext uri="{FF2B5EF4-FFF2-40B4-BE49-F238E27FC236}">
                <a16:creationId xmlns:a16="http://schemas.microsoft.com/office/drawing/2014/main" id="{BBFE4817-B0AA-4C0D-8DC7-B1129EA05555}"/>
              </a:ext>
            </a:extLst>
          </p:cNvPr>
          <p:cNvSpPr txBox="1"/>
          <p:nvPr/>
        </p:nvSpPr>
        <p:spPr>
          <a:xfrm>
            <a:off x="609600" y="2393122"/>
            <a:ext cx="2895601" cy="461665"/>
          </a:xfrm>
          <a:prstGeom prst="rect">
            <a:avLst/>
          </a:prstGeom>
          <a:noFill/>
        </p:spPr>
        <p:txBody>
          <a:bodyPr wrap="square" rtlCol="0">
            <a:spAutoFit/>
          </a:bodyPr>
          <a:lstStyle/>
          <a:p>
            <a:r>
              <a:rPr lang="en-US" altLang="zh-CN" sz="2400" b="1" i="1" dirty="0">
                <a:solidFill>
                  <a:srgbClr val="993300"/>
                </a:solidFill>
                <a:effectLst>
                  <a:outerShdw blurRad="38100" dist="38100" dir="2700000" algn="tl">
                    <a:srgbClr val="000000">
                      <a:alpha val="43137"/>
                    </a:srgbClr>
                  </a:outerShdw>
                </a:effectLst>
              </a:rPr>
              <a:t>Must in order!</a:t>
            </a:r>
            <a:endParaRPr lang="zh-CN" altLang="en-US" sz="2400" b="1" i="1" dirty="0">
              <a:solidFill>
                <a:srgbClr val="993300"/>
              </a:solidFill>
              <a:effectLst>
                <a:outerShdw blurRad="38100" dist="38100" dir="2700000" algn="tl">
                  <a:srgbClr val="000000">
                    <a:alpha val="43137"/>
                  </a:srgbClr>
                </a:outerShdw>
              </a:effectLst>
            </a:endParaRPr>
          </a:p>
        </p:txBody>
      </p:sp>
      <p:cxnSp>
        <p:nvCxnSpPr>
          <p:cNvPr id="5" name="直接箭头连接符 4">
            <a:extLst>
              <a:ext uri="{FF2B5EF4-FFF2-40B4-BE49-F238E27FC236}">
                <a16:creationId xmlns:a16="http://schemas.microsoft.com/office/drawing/2014/main" id="{B05E30AF-3EBC-4FFF-9BC2-7339A4C5FEAD}"/>
              </a:ext>
            </a:extLst>
          </p:cNvPr>
          <p:cNvCxnSpPr>
            <a:cxnSpLocks/>
          </p:cNvCxnSpPr>
          <p:nvPr/>
        </p:nvCxnSpPr>
        <p:spPr bwMode="auto">
          <a:xfrm>
            <a:off x="1638303" y="2854787"/>
            <a:ext cx="2171697" cy="762173"/>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cxnSp>
        <p:nvCxnSpPr>
          <p:cNvPr id="6" name="直接箭头连接符 5">
            <a:extLst>
              <a:ext uri="{FF2B5EF4-FFF2-40B4-BE49-F238E27FC236}">
                <a16:creationId xmlns:a16="http://schemas.microsoft.com/office/drawing/2014/main" id="{EF7EB053-DD6E-48C0-8FDF-A071197CF068}"/>
              </a:ext>
            </a:extLst>
          </p:cNvPr>
          <p:cNvCxnSpPr>
            <a:cxnSpLocks/>
            <a:stCxn id="4" idx="2"/>
          </p:cNvCxnSpPr>
          <p:nvPr/>
        </p:nvCxnSpPr>
        <p:spPr bwMode="auto">
          <a:xfrm>
            <a:off x="2057401" y="2854787"/>
            <a:ext cx="1752599" cy="304973"/>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55B07AC9-DC5F-4724-9AEF-DA6A5088813C}"/>
              </a:ext>
            </a:extLst>
          </p:cNvPr>
          <p:cNvSpPr>
            <a:spLocks noGrp="1" noChangeArrowheads="1"/>
          </p:cNvSpPr>
          <p:nvPr>
            <p:ph type="title"/>
          </p:nvPr>
        </p:nvSpPr>
        <p:spPr/>
        <p:txBody>
          <a:bodyPr/>
          <a:lstStyle/>
          <a:p>
            <a:pPr>
              <a:defRPr/>
            </a:pPr>
            <a:r>
              <a:rPr lang="en-US" altLang="zh-CN">
                <a:ea typeface="宋体" charset="-122"/>
              </a:rPr>
              <a:t>Bounded Buffer Problem (Cont.)</a:t>
            </a:r>
          </a:p>
        </p:txBody>
      </p:sp>
      <p:sp>
        <p:nvSpPr>
          <p:cNvPr id="55299" name="Rectangle 3"/>
          <p:cNvSpPr>
            <a:spLocks noGrp="1" noChangeArrowheads="1"/>
          </p:cNvSpPr>
          <p:nvPr>
            <p:ph type="body" idx="1"/>
          </p:nvPr>
        </p:nvSpPr>
        <p:spPr>
          <a:xfrm>
            <a:off x="2351088" y="1279525"/>
            <a:ext cx="8202612" cy="4876800"/>
          </a:xfrm>
        </p:spPr>
        <p:txBody>
          <a:bodyPr/>
          <a:lstStyle/>
          <a:p>
            <a:r>
              <a:rPr lang="en-US" altLang="zh-CN" sz="2400">
                <a:ea typeface="宋体" pitchFamily="2" charset="-122"/>
              </a:rPr>
              <a:t>The structure of the </a:t>
            </a:r>
            <a:r>
              <a:rPr lang="en-US" altLang="zh-CN" sz="2400" b="1">
                <a:ea typeface="宋体" pitchFamily="2" charset="-122"/>
              </a:rPr>
              <a:t>consumer</a:t>
            </a:r>
            <a:r>
              <a:rPr lang="en-US" altLang="zh-CN" sz="2400">
                <a:ea typeface="宋体" pitchFamily="2" charset="-122"/>
              </a:rPr>
              <a:t> process</a:t>
            </a:r>
          </a:p>
          <a:p>
            <a:pPr>
              <a:buFont typeface="Monotype Sorts" pitchFamily="-84" charset="2"/>
              <a:buNone/>
            </a:pPr>
            <a:endParaRPr lang="en-US" altLang="zh-CN">
              <a:ea typeface="宋体" pitchFamily="2" charset="-122"/>
            </a:endParaRPr>
          </a:p>
          <a:p>
            <a:pPr>
              <a:buFont typeface="Monotype Sorts" pitchFamily="-84" charset="2"/>
              <a:buNone/>
            </a:pPr>
            <a:r>
              <a:rPr lang="en-US" altLang="zh-CN" sz="2400" b="1">
                <a:solidFill>
                  <a:srgbClr val="0000FF"/>
                </a:solidFill>
                <a:ea typeface="宋体" pitchFamily="2" charset="-122"/>
              </a:rPr>
              <a:t>           while (true) {</a:t>
            </a:r>
          </a:p>
          <a:p>
            <a:pPr>
              <a:buFont typeface="Monotype Sorts" pitchFamily="-84" charset="2"/>
              <a:buNone/>
            </a:pPr>
            <a:r>
              <a:rPr lang="en-US" altLang="zh-CN" sz="2400" b="1">
                <a:solidFill>
                  <a:srgbClr val="0000FF"/>
                </a:solidFill>
                <a:ea typeface="宋体" pitchFamily="2" charset="-122"/>
              </a:rPr>
              <a:t>                    wait (full);</a:t>
            </a:r>
          </a:p>
          <a:p>
            <a:pPr>
              <a:buFont typeface="Monotype Sorts" pitchFamily="-84" charset="2"/>
              <a:buNone/>
            </a:pPr>
            <a:r>
              <a:rPr lang="en-US" altLang="zh-CN" sz="2400" b="1">
                <a:solidFill>
                  <a:srgbClr val="0066CC"/>
                </a:solidFill>
                <a:ea typeface="宋体" pitchFamily="2" charset="-122"/>
              </a:rPr>
              <a:t>                    wait (mutex);</a:t>
            </a:r>
          </a:p>
          <a:p>
            <a:pPr>
              <a:buFont typeface="Monotype Sorts" pitchFamily="-84" charset="2"/>
              <a:buNone/>
            </a:pPr>
            <a:r>
              <a:rPr lang="en-US" altLang="zh-CN" sz="2400" b="1">
                <a:solidFill>
                  <a:srgbClr val="0066CC"/>
                </a:solidFill>
                <a:ea typeface="宋体" pitchFamily="2" charset="-122"/>
              </a:rPr>
              <a:t>                             //  remove an item from  buffer</a:t>
            </a:r>
          </a:p>
          <a:p>
            <a:pPr>
              <a:buFont typeface="Monotype Sorts" pitchFamily="-84" charset="2"/>
              <a:buNone/>
            </a:pPr>
            <a:r>
              <a:rPr lang="en-US" altLang="zh-CN" sz="2400" b="1">
                <a:solidFill>
                  <a:srgbClr val="0066CC"/>
                </a:solidFill>
                <a:ea typeface="宋体" pitchFamily="2" charset="-122"/>
              </a:rPr>
              <a:t>                    signal (mutex);</a:t>
            </a:r>
          </a:p>
          <a:p>
            <a:pPr>
              <a:buFont typeface="Monotype Sorts" pitchFamily="-84" charset="2"/>
              <a:buNone/>
            </a:pPr>
            <a:r>
              <a:rPr lang="en-US" altLang="zh-CN" sz="2400" b="1">
                <a:solidFill>
                  <a:srgbClr val="0000FF"/>
                </a:solidFill>
                <a:ea typeface="宋体" pitchFamily="2" charset="-122"/>
              </a:rPr>
              <a:t>                    signal (empty);             </a:t>
            </a:r>
          </a:p>
          <a:p>
            <a:pPr>
              <a:buFont typeface="Monotype Sorts" pitchFamily="-84" charset="2"/>
              <a:buNone/>
            </a:pPr>
            <a:r>
              <a:rPr lang="en-US" altLang="zh-CN" sz="2400" b="1">
                <a:solidFill>
                  <a:srgbClr val="0000FF"/>
                </a:solidFill>
                <a:ea typeface="宋体" pitchFamily="2" charset="-122"/>
              </a:rPr>
              <a:t>                            //  consume the removed item</a:t>
            </a:r>
          </a:p>
          <a:p>
            <a:pPr>
              <a:buFont typeface="Monotype Sorts" pitchFamily="-84" charset="2"/>
              <a:buNone/>
            </a:pPr>
            <a:r>
              <a:rPr lang="en-US" altLang="zh-CN" sz="2400" b="1">
                <a:solidFill>
                  <a:srgbClr val="0000FF"/>
                </a:solidFill>
                <a:ea typeface="宋体" pitchFamily="2" charset="-122"/>
              </a:rPr>
              <a:t>           }</a:t>
            </a:r>
          </a:p>
        </p:txBody>
      </p:sp>
      <p:sp>
        <p:nvSpPr>
          <p:cNvPr id="4" name="文本框 3">
            <a:extLst>
              <a:ext uri="{FF2B5EF4-FFF2-40B4-BE49-F238E27FC236}">
                <a16:creationId xmlns:a16="http://schemas.microsoft.com/office/drawing/2014/main" id="{6BDB95B6-1077-4D80-892E-FCCE196932E3}"/>
              </a:ext>
            </a:extLst>
          </p:cNvPr>
          <p:cNvSpPr txBox="1"/>
          <p:nvPr/>
        </p:nvSpPr>
        <p:spPr>
          <a:xfrm>
            <a:off x="7284720" y="1798762"/>
            <a:ext cx="2895601" cy="461665"/>
          </a:xfrm>
          <a:prstGeom prst="rect">
            <a:avLst/>
          </a:prstGeom>
          <a:noFill/>
        </p:spPr>
        <p:txBody>
          <a:bodyPr wrap="square" rtlCol="0">
            <a:spAutoFit/>
          </a:bodyPr>
          <a:lstStyle/>
          <a:p>
            <a:r>
              <a:rPr lang="en-US" altLang="zh-CN" sz="2400" b="1" i="1" dirty="0">
                <a:solidFill>
                  <a:srgbClr val="993300"/>
                </a:solidFill>
                <a:effectLst>
                  <a:outerShdw blurRad="38100" dist="38100" dir="2700000" algn="tl">
                    <a:srgbClr val="000000">
                      <a:alpha val="43137"/>
                    </a:srgbClr>
                  </a:outerShdw>
                </a:effectLst>
              </a:rPr>
              <a:t>Must in order!</a:t>
            </a:r>
            <a:endParaRPr lang="zh-CN" altLang="en-US" sz="2400" b="1" i="1" dirty="0">
              <a:solidFill>
                <a:srgbClr val="993300"/>
              </a:solidFill>
              <a:effectLst>
                <a:outerShdw blurRad="38100" dist="38100" dir="2700000" algn="tl">
                  <a:srgbClr val="000000">
                    <a:alpha val="43137"/>
                  </a:srgbClr>
                </a:outerShdw>
              </a:effectLst>
            </a:endParaRPr>
          </a:p>
        </p:txBody>
      </p:sp>
      <p:cxnSp>
        <p:nvCxnSpPr>
          <p:cNvPr id="5" name="直接箭头连接符 4">
            <a:extLst>
              <a:ext uri="{FF2B5EF4-FFF2-40B4-BE49-F238E27FC236}">
                <a16:creationId xmlns:a16="http://schemas.microsoft.com/office/drawing/2014/main" id="{CFB9F38A-73B9-4F49-8A1F-D85878CD3108}"/>
              </a:ext>
            </a:extLst>
          </p:cNvPr>
          <p:cNvCxnSpPr>
            <a:cxnSpLocks/>
          </p:cNvCxnSpPr>
          <p:nvPr/>
        </p:nvCxnSpPr>
        <p:spPr bwMode="auto">
          <a:xfrm flipH="1">
            <a:off x="5902960" y="2260427"/>
            <a:ext cx="2164083" cy="519237"/>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cxnSp>
        <p:nvCxnSpPr>
          <p:cNvPr id="6" name="直接箭头连接符 5">
            <a:extLst>
              <a:ext uri="{FF2B5EF4-FFF2-40B4-BE49-F238E27FC236}">
                <a16:creationId xmlns:a16="http://schemas.microsoft.com/office/drawing/2014/main" id="{AFB5BD33-2706-4B73-8419-DA3722404714}"/>
              </a:ext>
            </a:extLst>
          </p:cNvPr>
          <p:cNvCxnSpPr>
            <a:cxnSpLocks/>
          </p:cNvCxnSpPr>
          <p:nvPr/>
        </p:nvCxnSpPr>
        <p:spPr bwMode="auto">
          <a:xfrm flipH="1">
            <a:off x="6350000" y="2260427"/>
            <a:ext cx="2136141" cy="1061893"/>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55B07AC9-DC5F-4724-9AEF-DA6A5088813C}"/>
              </a:ext>
            </a:extLst>
          </p:cNvPr>
          <p:cNvSpPr>
            <a:spLocks noGrp="1" noChangeArrowheads="1"/>
          </p:cNvSpPr>
          <p:nvPr>
            <p:ph type="title"/>
          </p:nvPr>
        </p:nvSpPr>
        <p:spPr/>
        <p:txBody>
          <a:bodyPr/>
          <a:lstStyle/>
          <a:p>
            <a:pPr>
              <a:defRPr/>
            </a:pPr>
            <a:r>
              <a:rPr lang="en-US" altLang="zh-CN">
                <a:ea typeface="宋体" charset="-122"/>
              </a:rPr>
              <a:t>Bounded Buffer Problem (Cont.)</a:t>
            </a:r>
          </a:p>
        </p:txBody>
      </p:sp>
      <p:sp>
        <p:nvSpPr>
          <p:cNvPr id="55299" name="Rectangle 3"/>
          <p:cNvSpPr>
            <a:spLocks noGrp="1" noChangeArrowheads="1"/>
          </p:cNvSpPr>
          <p:nvPr>
            <p:ph type="body" idx="1"/>
          </p:nvPr>
        </p:nvSpPr>
        <p:spPr>
          <a:xfrm>
            <a:off x="2312988" y="1243665"/>
            <a:ext cx="8202612" cy="4876800"/>
          </a:xfrm>
        </p:spPr>
        <p:txBody>
          <a:bodyPr/>
          <a:lstStyle/>
          <a:p>
            <a:r>
              <a:rPr lang="en-US" altLang="zh-CN" sz="2400">
                <a:ea typeface="宋体" pitchFamily="2" charset="-122"/>
              </a:rPr>
              <a:t>Incorrect coding of the </a:t>
            </a:r>
            <a:r>
              <a:rPr lang="en-US" altLang="zh-CN" sz="2400" b="1">
                <a:ea typeface="宋体" pitchFamily="2" charset="-122"/>
              </a:rPr>
              <a:t>consumer</a:t>
            </a:r>
            <a:r>
              <a:rPr lang="en-US" altLang="zh-CN" sz="2400">
                <a:ea typeface="宋体" pitchFamily="2" charset="-122"/>
              </a:rPr>
              <a:t> process</a:t>
            </a:r>
          </a:p>
          <a:p>
            <a:pPr>
              <a:buFont typeface="Monotype Sorts" pitchFamily="-84" charset="2"/>
              <a:buNone/>
            </a:pPr>
            <a:endParaRPr lang="en-US" altLang="zh-CN">
              <a:ea typeface="宋体" pitchFamily="2" charset="-122"/>
            </a:endParaRPr>
          </a:p>
          <a:p>
            <a:pPr>
              <a:buFont typeface="Monotype Sorts" pitchFamily="-84" charset="2"/>
              <a:buNone/>
            </a:pPr>
            <a:r>
              <a:rPr lang="en-US" altLang="zh-CN" sz="2400" b="1">
                <a:solidFill>
                  <a:srgbClr val="0000FF"/>
                </a:solidFill>
                <a:ea typeface="宋体" pitchFamily="2" charset="-122"/>
              </a:rPr>
              <a:t>           while (true) {</a:t>
            </a:r>
          </a:p>
          <a:p>
            <a:pPr>
              <a:buFont typeface="Monotype Sorts" pitchFamily="-84" charset="2"/>
              <a:buNone/>
            </a:pPr>
            <a:r>
              <a:rPr lang="en-US" altLang="zh-CN" sz="2400" b="1">
                <a:solidFill>
                  <a:srgbClr val="0000FF"/>
                </a:solidFill>
                <a:ea typeface="宋体" pitchFamily="2" charset="-122"/>
              </a:rPr>
              <a:t>                    </a:t>
            </a:r>
            <a:r>
              <a:rPr lang="en-US" altLang="zh-CN" sz="2400" b="1">
                <a:solidFill>
                  <a:srgbClr val="0066CC"/>
                </a:solidFill>
                <a:ea typeface="宋体" pitchFamily="2" charset="-122"/>
              </a:rPr>
              <a:t>wait (mutex);</a:t>
            </a:r>
          </a:p>
          <a:p>
            <a:pPr>
              <a:buFont typeface="Monotype Sorts" pitchFamily="-84" charset="2"/>
              <a:buNone/>
            </a:pPr>
            <a:r>
              <a:rPr lang="en-US" altLang="zh-CN" sz="2400" b="1">
                <a:solidFill>
                  <a:srgbClr val="0000FF"/>
                </a:solidFill>
                <a:ea typeface="宋体" pitchFamily="2" charset="-122"/>
              </a:rPr>
              <a:t>                    wait (full);</a:t>
            </a:r>
          </a:p>
          <a:p>
            <a:pPr>
              <a:buFont typeface="Monotype Sorts" pitchFamily="-84" charset="2"/>
              <a:buNone/>
            </a:pPr>
            <a:r>
              <a:rPr lang="en-US" altLang="zh-CN" sz="2400" b="1">
                <a:solidFill>
                  <a:srgbClr val="0066CC"/>
                </a:solidFill>
                <a:ea typeface="宋体" pitchFamily="2" charset="-122"/>
              </a:rPr>
              <a:t>                             //  remove an item from  buffer</a:t>
            </a:r>
          </a:p>
          <a:p>
            <a:pPr>
              <a:buFont typeface="Monotype Sorts" pitchFamily="-84" charset="2"/>
              <a:buNone/>
            </a:pPr>
            <a:r>
              <a:rPr lang="en-US" altLang="zh-CN" sz="2400" b="1">
                <a:solidFill>
                  <a:srgbClr val="0066CC"/>
                </a:solidFill>
                <a:ea typeface="宋体" pitchFamily="2" charset="-122"/>
              </a:rPr>
              <a:t>                    signal (mutex);</a:t>
            </a:r>
          </a:p>
          <a:p>
            <a:pPr>
              <a:buFont typeface="Monotype Sorts" pitchFamily="-84" charset="2"/>
              <a:buNone/>
            </a:pPr>
            <a:r>
              <a:rPr lang="en-US" altLang="zh-CN" sz="2400" b="1">
                <a:solidFill>
                  <a:srgbClr val="0000FF"/>
                </a:solidFill>
                <a:ea typeface="宋体" pitchFamily="2" charset="-122"/>
              </a:rPr>
              <a:t>                    signal (empty);             </a:t>
            </a:r>
          </a:p>
          <a:p>
            <a:pPr>
              <a:buFont typeface="Monotype Sorts" pitchFamily="-84" charset="2"/>
              <a:buNone/>
            </a:pPr>
            <a:r>
              <a:rPr lang="en-US" altLang="zh-CN" sz="2400" b="1">
                <a:solidFill>
                  <a:srgbClr val="0000FF"/>
                </a:solidFill>
                <a:ea typeface="宋体" pitchFamily="2" charset="-122"/>
              </a:rPr>
              <a:t>                            //  consume the removed item</a:t>
            </a:r>
          </a:p>
          <a:p>
            <a:pPr>
              <a:buFont typeface="Monotype Sorts" pitchFamily="-84" charset="2"/>
              <a:buNone/>
            </a:pPr>
            <a:r>
              <a:rPr lang="en-US" altLang="zh-CN" sz="2400" b="1">
                <a:solidFill>
                  <a:srgbClr val="0000FF"/>
                </a:solidFill>
                <a:ea typeface="宋体" pitchFamily="2" charset="-122"/>
              </a:rPr>
              <a:t>           }</a:t>
            </a:r>
          </a:p>
        </p:txBody>
      </p:sp>
      <p:sp>
        <p:nvSpPr>
          <p:cNvPr id="4" name="文本框 3">
            <a:extLst>
              <a:ext uri="{FF2B5EF4-FFF2-40B4-BE49-F238E27FC236}">
                <a16:creationId xmlns:a16="http://schemas.microsoft.com/office/drawing/2014/main" id="{6BDB95B6-1077-4D80-892E-FCCE196932E3}"/>
              </a:ext>
            </a:extLst>
          </p:cNvPr>
          <p:cNvSpPr txBox="1"/>
          <p:nvPr/>
        </p:nvSpPr>
        <p:spPr>
          <a:xfrm>
            <a:off x="7349014" y="1762903"/>
            <a:ext cx="2895601" cy="461665"/>
          </a:xfrm>
          <a:prstGeom prst="rect">
            <a:avLst/>
          </a:prstGeom>
          <a:noFill/>
        </p:spPr>
        <p:txBody>
          <a:bodyPr wrap="square" rtlCol="0">
            <a:spAutoFit/>
          </a:bodyPr>
          <a:lstStyle/>
          <a:p>
            <a:r>
              <a:rPr lang="en-US" altLang="zh-CN" sz="2400" b="1" i="1">
                <a:solidFill>
                  <a:srgbClr val="993300"/>
                </a:solidFill>
                <a:effectLst>
                  <a:outerShdw blurRad="38100" dist="38100" dir="2700000" algn="tl">
                    <a:srgbClr val="000000">
                      <a:alpha val="43137"/>
                    </a:srgbClr>
                  </a:outerShdw>
                </a:effectLst>
              </a:rPr>
              <a:t>Wrong order</a:t>
            </a:r>
            <a:r>
              <a:rPr lang="en-US" altLang="zh-CN" sz="2400" b="1" i="1" dirty="0">
                <a:solidFill>
                  <a:srgbClr val="993300"/>
                </a:solidFill>
                <a:effectLst>
                  <a:outerShdw blurRad="38100" dist="38100" dir="2700000" algn="tl">
                    <a:srgbClr val="000000">
                      <a:alpha val="43137"/>
                    </a:srgbClr>
                  </a:outerShdw>
                </a:effectLst>
              </a:rPr>
              <a:t>!</a:t>
            </a:r>
            <a:endParaRPr lang="zh-CN" altLang="en-US" sz="2400" b="1" i="1" dirty="0">
              <a:solidFill>
                <a:srgbClr val="993300"/>
              </a:solidFill>
              <a:effectLst>
                <a:outerShdw blurRad="38100" dist="38100" dir="2700000" algn="tl">
                  <a:srgbClr val="000000">
                    <a:alpha val="43137"/>
                  </a:srgbClr>
                </a:outerShdw>
              </a:effectLst>
            </a:endParaRPr>
          </a:p>
        </p:txBody>
      </p:sp>
      <p:cxnSp>
        <p:nvCxnSpPr>
          <p:cNvPr id="5" name="直接箭头连接符 4">
            <a:extLst>
              <a:ext uri="{FF2B5EF4-FFF2-40B4-BE49-F238E27FC236}">
                <a16:creationId xmlns:a16="http://schemas.microsoft.com/office/drawing/2014/main" id="{CFB9F38A-73B9-4F49-8A1F-D85878CD3108}"/>
              </a:ext>
            </a:extLst>
          </p:cNvPr>
          <p:cNvCxnSpPr>
            <a:cxnSpLocks/>
          </p:cNvCxnSpPr>
          <p:nvPr/>
        </p:nvCxnSpPr>
        <p:spPr bwMode="auto">
          <a:xfrm flipH="1">
            <a:off x="6414294" y="2224568"/>
            <a:ext cx="1717044" cy="590349"/>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cxnSp>
        <p:nvCxnSpPr>
          <p:cNvPr id="6" name="直接箭头连接符 5">
            <a:extLst>
              <a:ext uri="{FF2B5EF4-FFF2-40B4-BE49-F238E27FC236}">
                <a16:creationId xmlns:a16="http://schemas.microsoft.com/office/drawing/2014/main" id="{AFB5BD33-2706-4B73-8419-DA3722404714}"/>
              </a:ext>
            </a:extLst>
          </p:cNvPr>
          <p:cNvCxnSpPr>
            <a:cxnSpLocks/>
          </p:cNvCxnSpPr>
          <p:nvPr/>
        </p:nvCxnSpPr>
        <p:spPr bwMode="auto">
          <a:xfrm flipH="1">
            <a:off x="5906295" y="2224568"/>
            <a:ext cx="2665505" cy="1121828"/>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3761657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4527C-A65C-4410-B6F8-FA06DA836C39}"/>
              </a:ext>
            </a:extLst>
          </p:cNvPr>
          <p:cNvSpPr>
            <a:spLocks noGrp="1"/>
          </p:cNvSpPr>
          <p:nvPr>
            <p:ph type="title"/>
          </p:nvPr>
        </p:nvSpPr>
        <p:spPr/>
        <p:txBody>
          <a:bodyPr/>
          <a:lstStyle/>
          <a:p>
            <a:r>
              <a:rPr lang="en-US" altLang="zh-CN"/>
              <a:t>Bounded Buffer Problem (Cont.)</a:t>
            </a:r>
            <a:endParaRPr lang="zh-CN" altLang="en-US"/>
          </a:p>
        </p:txBody>
      </p:sp>
      <p:sp>
        <p:nvSpPr>
          <p:cNvPr id="3" name="内容占位符 2">
            <a:extLst>
              <a:ext uri="{FF2B5EF4-FFF2-40B4-BE49-F238E27FC236}">
                <a16:creationId xmlns:a16="http://schemas.microsoft.com/office/drawing/2014/main" id="{8AE68903-FCD5-4FD9-A9B5-2710EEEB60F1}"/>
              </a:ext>
            </a:extLst>
          </p:cNvPr>
          <p:cNvSpPr>
            <a:spLocks noGrp="1"/>
          </p:cNvSpPr>
          <p:nvPr>
            <p:ph idx="1"/>
          </p:nvPr>
        </p:nvSpPr>
        <p:spPr>
          <a:xfrm>
            <a:off x="1075765" y="1233489"/>
            <a:ext cx="10300447" cy="4626984"/>
          </a:xfrm>
        </p:spPr>
        <p:txBody>
          <a:bodyPr/>
          <a:lstStyle/>
          <a:p>
            <a:pPr marL="0" indent="0">
              <a:buNone/>
            </a:pPr>
            <a:r>
              <a:rPr lang="zh-CN" altLang="en-US" sz="2800"/>
              <a:t>在前页不正确的消费者实现代码中：</a:t>
            </a:r>
            <a:endParaRPr lang="en-US" altLang="zh-CN" sz="2800"/>
          </a:p>
          <a:p>
            <a:r>
              <a:rPr lang="zh-CN" altLang="en-US" sz="2800"/>
              <a:t>在缓冲区全空</a:t>
            </a:r>
            <a:r>
              <a:rPr lang="en-US" altLang="zh-CN" sz="2800"/>
              <a:t>(full</a:t>
            </a:r>
            <a:r>
              <a:rPr lang="zh-CN" altLang="en-US" sz="2800"/>
              <a:t>为</a:t>
            </a:r>
            <a:r>
              <a:rPr lang="en-US" altLang="zh-CN" sz="2800"/>
              <a:t>0)</a:t>
            </a:r>
            <a:r>
              <a:rPr lang="zh-CN" altLang="en-US" sz="2800"/>
              <a:t>，生产者也没在生产时，消费者先获得</a:t>
            </a:r>
            <a:r>
              <a:rPr lang="en-US" altLang="zh-CN" sz="2800"/>
              <a:t>mutex</a:t>
            </a:r>
            <a:r>
              <a:rPr lang="zh-CN" altLang="en-US" sz="2800"/>
              <a:t>，继而阻塞在</a:t>
            </a:r>
            <a:r>
              <a:rPr lang="en-US" altLang="zh-CN" sz="2800"/>
              <a:t>wait(full)</a:t>
            </a:r>
            <a:r>
              <a:rPr lang="zh-CN" altLang="en-US" sz="2800"/>
              <a:t>处</a:t>
            </a:r>
            <a:endParaRPr lang="en-US" altLang="zh-CN" sz="2800"/>
          </a:p>
          <a:p>
            <a:r>
              <a:rPr lang="zh-CN" altLang="en-US" sz="2800"/>
              <a:t>而生产者在此时之后因无法取得</a:t>
            </a:r>
            <a:r>
              <a:rPr lang="en-US" altLang="zh-CN" sz="2800"/>
              <a:t>mutex</a:t>
            </a:r>
            <a:r>
              <a:rPr lang="zh-CN" altLang="en-US" sz="2800"/>
              <a:t>，阻塞在</a:t>
            </a:r>
            <a:r>
              <a:rPr lang="en-US" altLang="zh-CN" sz="2800"/>
              <a:t>wait(mutex)</a:t>
            </a:r>
            <a:r>
              <a:rPr lang="zh-CN" altLang="en-US" sz="2800"/>
              <a:t>处，也就无法生产来更新</a:t>
            </a:r>
            <a:r>
              <a:rPr lang="en-US" altLang="zh-CN" sz="2800"/>
              <a:t>full</a:t>
            </a:r>
            <a:r>
              <a:rPr lang="zh-CN" altLang="en-US" sz="2800"/>
              <a:t>值</a:t>
            </a:r>
            <a:endParaRPr lang="en-US" altLang="zh-CN" sz="2800"/>
          </a:p>
          <a:p>
            <a:r>
              <a:rPr lang="zh-CN" altLang="en-US" sz="2800"/>
              <a:t>生产者与消费者发生死锁！</a:t>
            </a:r>
            <a:endParaRPr lang="en-US" altLang="zh-CN" sz="2800"/>
          </a:p>
          <a:p>
            <a:endParaRPr lang="en-US" altLang="zh-CN" sz="2800"/>
          </a:p>
          <a:p>
            <a:pPr marL="0" indent="0">
              <a:buNone/>
            </a:pPr>
            <a:r>
              <a:rPr lang="zh-CN" altLang="en-US" sz="2800"/>
              <a:t>很容易分析出，在生产者的代码中，两个</a:t>
            </a:r>
            <a:r>
              <a:rPr lang="en-US" altLang="zh-CN" sz="2800"/>
              <a:t>wait</a:t>
            </a:r>
            <a:r>
              <a:rPr lang="zh-CN" altLang="en-US" sz="2800"/>
              <a:t>语句也有顺序要求</a:t>
            </a:r>
          </a:p>
          <a:p>
            <a:endParaRPr lang="zh-CN" altLang="en-US" sz="2800"/>
          </a:p>
        </p:txBody>
      </p:sp>
    </p:spTree>
    <p:extLst>
      <p:ext uri="{BB962C8B-B14F-4D97-AF65-F5344CB8AC3E}">
        <p14:creationId xmlns:p14="http://schemas.microsoft.com/office/powerpoint/2010/main" val="5790648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3D9D5-F94B-48D3-993A-D38B18996757}"/>
              </a:ext>
            </a:extLst>
          </p:cNvPr>
          <p:cNvSpPr>
            <a:spLocks noGrp="1"/>
          </p:cNvSpPr>
          <p:nvPr>
            <p:ph type="title"/>
          </p:nvPr>
        </p:nvSpPr>
        <p:spPr/>
        <p:txBody>
          <a:bodyPr/>
          <a:lstStyle/>
          <a:p>
            <a:r>
              <a:rPr lang="en-US" altLang="zh-CN"/>
              <a:t>Bounded Buffer Problem (Cont.)</a:t>
            </a:r>
            <a:endParaRPr lang="zh-CN" altLang="en-US"/>
          </a:p>
        </p:txBody>
      </p:sp>
      <p:sp>
        <p:nvSpPr>
          <p:cNvPr id="3" name="内容占位符 2">
            <a:extLst>
              <a:ext uri="{FF2B5EF4-FFF2-40B4-BE49-F238E27FC236}">
                <a16:creationId xmlns:a16="http://schemas.microsoft.com/office/drawing/2014/main" id="{F33630CD-B827-4ADF-83A1-DEBE3BDAD596}"/>
              </a:ext>
            </a:extLst>
          </p:cNvPr>
          <p:cNvSpPr>
            <a:spLocks noGrp="1"/>
          </p:cNvSpPr>
          <p:nvPr>
            <p:ph idx="1"/>
          </p:nvPr>
        </p:nvSpPr>
        <p:spPr/>
        <p:txBody>
          <a:bodyPr/>
          <a:lstStyle/>
          <a:p>
            <a:r>
              <a:rPr lang="zh-CN" altLang="en-US" sz="2400"/>
              <a:t>注意到在前述</a:t>
            </a:r>
            <a:r>
              <a:rPr lang="en-US" altLang="zh-CN" sz="2400"/>
              <a:t>producer/consumer</a:t>
            </a:r>
            <a:r>
              <a:rPr lang="zh-CN" altLang="en-US" sz="2400"/>
              <a:t>的代码中，</a:t>
            </a:r>
            <a:r>
              <a:rPr lang="en-US" altLang="zh-CN" sz="2400"/>
              <a:t>full</a:t>
            </a:r>
            <a:r>
              <a:rPr lang="zh-CN" altLang="en-US" sz="2400"/>
              <a:t>与</a:t>
            </a:r>
            <a:r>
              <a:rPr lang="en-US" altLang="zh-CN" sz="2400"/>
              <a:t>empty</a:t>
            </a:r>
            <a:r>
              <a:rPr lang="zh-CN" altLang="en-US" sz="2400"/>
              <a:t>呈现了一种</a:t>
            </a:r>
            <a:r>
              <a:rPr lang="zh-CN" altLang="en-US" sz="2400" b="1">
                <a:solidFill>
                  <a:srgbClr val="0066CC"/>
                </a:solidFill>
              </a:rPr>
              <a:t>跨进程的对称关系</a:t>
            </a:r>
            <a:endParaRPr lang="en-US" altLang="zh-CN" sz="2400"/>
          </a:p>
          <a:p>
            <a:r>
              <a:rPr lang="zh-CN" altLang="en-US" sz="2400"/>
              <a:t>这是因为</a:t>
            </a:r>
            <a:r>
              <a:rPr lang="en-US" altLang="zh-CN" sz="2400"/>
              <a:t>producer</a:t>
            </a:r>
            <a:r>
              <a:rPr lang="zh-CN" altLang="en-US" sz="2400"/>
              <a:t>与</a:t>
            </a:r>
            <a:r>
              <a:rPr lang="en-US" altLang="zh-CN" sz="2400"/>
              <a:t>consumer</a:t>
            </a:r>
            <a:r>
              <a:rPr lang="zh-CN" altLang="en-US" sz="2400"/>
              <a:t>的角色，实际上就是对称的：</a:t>
            </a:r>
            <a:endParaRPr lang="en-US" altLang="zh-CN" sz="2400"/>
          </a:p>
          <a:p>
            <a:pPr lvl="1"/>
            <a:r>
              <a:rPr lang="zh-CN" altLang="en-US" sz="2400" b="1">
                <a:solidFill>
                  <a:srgbClr val="006699"/>
                </a:solidFill>
              </a:rPr>
              <a:t>生产者生产满的</a:t>
            </a:r>
            <a:r>
              <a:rPr lang="en-US" altLang="zh-CN" sz="2400" b="1">
                <a:solidFill>
                  <a:srgbClr val="006699"/>
                </a:solidFill>
              </a:rPr>
              <a:t>buffer</a:t>
            </a:r>
            <a:r>
              <a:rPr lang="zh-CN" altLang="en-US" sz="2400" b="1">
                <a:solidFill>
                  <a:srgbClr val="006699"/>
                </a:solidFill>
              </a:rPr>
              <a:t>单元，消费者消费满的</a:t>
            </a:r>
            <a:r>
              <a:rPr lang="en-US" altLang="zh-CN" sz="2400" b="1">
                <a:solidFill>
                  <a:srgbClr val="006699"/>
                </a:solidFill>
              </a:rPr>
              <a:t>buffer</a:t>
            </a:r>
            <a:r>
              <a:rPr lang="zh-CN" altLang="en-US" sz="2400" b="1">
                <a:solidFill>
                  <a:srgbClr val="006699"/>
                </a:solidFill>
              </a:rPr>
              <a:t>单元</a:t>
            </a:r>
            <a:endParaRPr lang="en-US" altLang="zh-CN" sz="2400" b="1">
              <a:solidFill>
                <a:srgbClr val="006699"/>
              </a:solidFill>
            </a:endParaRPr>
          </a:p>
          <a:p>
            <a:pPr lvl="1"/>
            <a:r>
              <a:rPr lang="zh-CN" altLang="en-US" sz="2400" b="1">
                <a:solidFill>
                  <a:srgbClr val="006699"/>
                </a:solidFill>
              </a:rPr>
              <a:t>消费者</a:t>
            </a:r>
            <a:r>
              <a:rPr lang="zh-CN" altLang="en-US" sz="2400" b="1">
                <a:solidFill>
                  <a:srgbClr val="993300"/>
                </a:solidFill>
              </a:rPr>
              <a:t>生产空的</a:t>
            </a:r>
            <a:r>
              <a:rPr lang="en-US" altLang="zh-CN" sz="2400" b="1">
                <a:solidFill>
                  <a:srgbClr val="006699"/>
                </a:solidFill>
              </a:rPr>
              <a:t>buffer</a:t>
            </a:r>
            <a:r>
              <a:rPr lang="zh-CN" altLang="en-US" sz="2400" b="1">
                <a:solidFill>
                  <a:srgbClr val="006699"/>
                </a:solidFill>
              </a:rPr>
              <a:t>单元，生产者</a:t>
            </a:r>
            <a:r>
              <a:rPr lang="zh-CN" altLang="en-US" sz="2400" b="1">
                <a:solidFill>
                  <a:srgbClr val="993300"/>
                </a:solidFill>
              </a:rPr>
              <a:t>消费空的</a:t>
            </a:r>
            <a:r>
              <a:rPr lang="en-US" altLang="zh-CN" sz="2400" b="1">
                <a:solidFill>
                  <a:srgbClr val="006699"/>
                </a:solidFill>
              </a:rPr>
              <a:t>buffer</a:t>
            </a:r>
            <a:r>
              <a:rPr lang="zh-CN" altLang="en-US" sz="2400" b="1">
                <a:solidFill>
                  <a:srgbClr val="006699"/>
                </a:solidFill>
              </a:rPr>
              <a:t>单元</a:t>
            </a:r>
            <a:endParaRPr lang="en-US" altLang="zh-CN" sz="2400" b="1">
              <a:solidFill>
                <a:srgbClr val="006699"/>
              </a:solidFill>
            </a:endParaRPr>
          </a:p>
          <a:p>
            <a:endParaRPr lang="en-US" altLang="zh-CN" sz="2400"/>
          </a:p>
          <a:p>
            <a:r>
              <a:rPr lang="zh-CN" altLang="en-US" sz="2400"/>
              <a:t>这种情况下的对称特性，可帮助我们检查代码是否存在问题：</a:t>
            </a:r>
            <a:r>
              <a:rPr lang="zh-CN" altLang="en-US" sz="2400" b="1">
                <a:solidFill>
                  <a:srgbClr val="006699"/>
                </a:solidFill>
              </a:rPr>
              <a:t>待解决的问题呈现对称性，实现的代码也应该有某种对称性</a:t>
            </a:r>
            <a:endParaRPr lang="en-US" altLang="zh-CN" sz="2400" b="1">
              <a:solidFill>
                <a:srgbClr val="006699"/>
              </a:solidFill>
            </a:endParaRPr>
          </a:p>
          <a:p>
            <a:endParaRPr lang="en-US" altLang="zh-CN" sz="2400" b="1">
              <a:solidFill>
                <a:srgbClr val="006699"/>
              </a:solidFill>
            </a:endParaRPr>
          </a:p>
          <a:p>
            <a:r>
              <a:rPr lang="zh-CN" altLang="en-US" sz="2400"/>
              <a:t>注：前述</a:t>
            </a:r>
            <a:r>
              <a:rPr lang="en-US" altLang="zh-CN" sz="2400"/>
              <a:t>producer/consumer</a:t>
            </a:r>
            <a:r>
              <a:rPr lang="zh-CN" altLang="en-US" sz="2400"/>
              <a:t>实现中，允许多个</a:t>
            </a:r>
            <a:r>
              <a:rPr lang="en-US" altLang="zh-CN" sz="2400"/>
              <a:t>producer/consumer</a:t>
            </a:r>
            <a:r>
              <a:rPr lang="zh-CN" altLang="en-US" sz="2400"/>
              <a:t>存在</a:t>
            </a:r>
            <a:endParaRPr lang="zh-CN" altLang="en-US" sz="2400" b="1"/>
          </a:p>
        </p:txBody>
      </p:sp>
    </p:spTree>
    <p:extLst>
      <p:ext uri="{BB962C8B-B14F-4D97-AF65-F5344CB8AC3E}">
        <p14:creationId xmlns:p14="http://schemas.microsoft.com/office/powerpoint/2010/main" val="23036734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E68EC-2EFF-4CCC-946D-3C54E605D856}"/>
              </a:ext>
            </a:extLst>
          </p:cNvPr>
          <p:cNvSpPr>
            <a:spLocks noGrp="1"/>
          </p:cNvSpPr>
          <p:nvPr>
            <p:ph type="title"/>
          </p:nvPr>
        </p:nvSpPr>
        <p:spPr>
          <a:xfrm>
            <a:off x="609599" y="99383"/>
            <a:ext cx="10972800" cy="576262"/>
          </a:xfrm>
        </p:spPr>
        <p:txBody>
          <a:bodyPr/>
          <a:lstStyle/>
          <a:p>
            <a:r>
              <a:rPr lang="zh-CN" altLang="en-US" sz="2800"/>
              <a:t>生产者</a:t>
            </a:r>
            <a:r>
              <a:rPr lang="en-US" altLang="zh-CN" sz="2800"/>
              <a:t>-</a:t>
            </a:r>
            <a:r>
              <a:rPr lang="zh-CN" altLang="en-US" sz="2800"/>
              <a:t>消费者执行流程图</a:t>
            </a:r>
          </a:p>
        </p:txBody>
      </p:sp>
      <p:pic>
        <p:nvPicPr>
          <p:cNvPr id="5" name="图片 4">
            <a:extLst>
              <a:ext uri="{FF2B5EF4-FFF2-40B4-BE49-F238E27FC236}">
                <a16:creationId xmlns:a16="http://schemas.microsoft.com/office/drawing/2014/main" id="{705352D2-424E-4632-A298-952F57DCFA5A}"/>
              </a:ext>
            </a:extLst>
          </p:cNvPr>
          <p:cNvPicPr>
            <a:picLocks noChangeAspect="1"/>
          </p:cNvPicPr>
          <p:nvPr/>
        </p:nvPicPr>
        <p:blipFill>
          <a:blip r:embed="rId2"/>
          <a:stretch>
            <a:fillRect/>
          </a:stretch>
        </p:blipFill>
        <p:spPr>
          <a:xfrm>
            <a:off x="2565504" y="707021"/>
            <a:ext cx="7060989" cy="5814032"/>
          </a:xfrm>
          <a:prstGeom prst="rect">
            <a:avLst/>
          </a:prstGeom>
        </p:spPr>
      </p:pic>
      <p:sp>
        <p:nvSpPr>
          <p:cNvPr id="6" name="文本框 5">
            <a:extLst>
              <a:ext uri="{FF2B5EF4-FFF2-40B4-BE49-F238E27FC236}">
                <a16:creationId xmlns:a16="http://schemas.microsoft.com/office/drawing/2014/main" id="{6C7C91ED-A97E-4B5D-B249-67F76AAD6355}"/>
              </a:ext>
            </a:extLst>
          </p:cNvPr>
          <p:cNvSpPr txBox="1"/>
          <p:nvPr/>
        </p:nvSpPr>
        <p:spPr>
          <a:xfrm>
            <a:off x="1371599" y="1219200"/>
            <a:ext cx="1057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生产者</a:t>
            </a:r>
          </a:p>
        </p:txBody>
      </p:sp>
      <p:sp>
        <p:nvSpPr>
          <p:cNvPr id="7" name="文本框 6">
            <a:extLst>
              <a:ext uri="{FF2B5EF4-FFF2-40B4-BE49-F238E27FC236}">
                <a16:creationId xmlns:a16="http://schemas.microsoft.com/office/drawing/2014/main" id="{BF00EC74-A0DE-49D8-BCC5-C8507210FD14}"/>
              </a:ext>
            </a:extLst>
          </p:cNvPr>
          <p:cNvSpPr txBox="1"/>
          <p:nvPr/>
        </p:nvSpPr>
        <p:spPr>
          <a:xfrm>
            <a:off x="9977716" y="1219200"/>
            <a:ext cx="1057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消费者</a:t>
            </a:r>
          </a:p>
        </p:txBody>
      </p:sp>
    </p:spTree>
    <p:extLst>
      <p:ext uri="{BB962C8B-B14F-4D97-AF65-F5344CB8AC3E}">
        <p14:creationId xmlns:p14="http://schemas.microsoft.com/office/powerpoint/2010/main" val="7706479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60BA1AAC-5E8F-4441-A0ED-780B83A1CE42}"/>
              </a:ext>
            </a:extLst>
          </p:cNvPr>
          <p:cNvSpPr>
            <a:spLocks noGrp="1" noChangeArrowheads="1"/>
          </p:cNvSpPr>
          <p:nvPr>
            <p:ph type="title"/>
          </p:nvPr>
        </p:nvSpPr>
        <p:spPr>
          <a:xfrm>
            <a:off x="2504813" y="230029"/>
            <a:ext cx="7566025" cy="576263"/>
          </a:xfrm>
        </p:spPr>
        <p:txBody>
          <a:bodyPr/>
          <a:lstStyle/>
          <a:p>
            <a:pPr eaLnBrk="1" hangingPunct="1"/>
            <a:r>
              <a:rPr lang="en-US" altLang="en-US" dirty="0"/>
              <a:t>Readers-Writers Problem</a:t>
            </a:r>
          </a:p>
        </p:txBody>
      </p:sp>
      <p:sp>
        <p:nvSpPr>
          <p:cNvPr id="17410" name="Rectangle 3">
            <a:extLst>
              <a:ext uri="{FF2B5EF4-FFF2-40B4-BE49-F238E27FC236}">
                <a16:creationId xmlns:a16="http://schemas.microsoft.com/office/drawing/2014/main" id="{8B70CA9A-5F74-4497-A12A-DA4CCA3E28D3}"/>
              </a:ext>
            </a:extLst>
          </p:cNvPr>
          <p:cNvSpPr>
            <a:spLocks noGrp="1" noChangeArrowheads="1"/>
          </p:cNvSpPr>
          <p:nvPr>
            <p:ph idx="1"/>
          </p:nvPr>
        </p:nvSpPr>
        <p:spPr>
          <a:xfrm>
            <a:off x="2000250" y="1111250"/>
            <a:ext cx="8401050" cy="5005388"/>
          </a:xfrm>
        </p:spPr>
        <p:txBody>
          <a:bodyPr/>
          <a:lstStyle/>
          <a:p>
            <a:r>
              <a:rPr lang="en-US" altLang="en-US" sz="2400" dirty="0"/>
              <a:t>A data set is shared among a number of concurrent processes</a:t>
            </a:r>
          </a:p>
          <a:p>
            <a:pPr lvl="1"/>
            <a:r>
              <a:rPr lang="en-US" altLang="en-US" sz="2400" b="1" dirty="0"/>
              <a:t>Readers</a:t>
            </a:r>
            <a:r>
              <a:rPr lang="en-US" altLang="en-US" sz="2400" dirty="0"/>
              <a:t> – only read the data set; they do </a:t>
            </a:r>
            <a:r>
              <a:rPr lang="en-US" altLang="en-US" sz="2400" b="1" i="1" dirty="0"/>
              <a:t>not</a:t>
            </a:r>
            <a:r>
              <a:rPr lang="en-US" altLang="en-US" sz="2400" b="1" dirty="0"/>
              <a:t> </a:t>
            </a:r>
            <a:r>
              <a:rPr lang="en-US" altLang="en-US" sz="2400" dirty="0"/>
              <a:t>perform any updates</a:t>
            </a:r>
          </a:p>
          <a:p>
            <a:pPr lvl="1"/>
            <a:r>
              <a:rPr lang="en-US" altLang="en-US" sz="2400" b="1" dirty="0"/>
              <a:t>Writers</a:t>
            </a:r>
            <a:r>
              <a:rPr lang="en-US" altLang="en-US" sz="2400" dirty="0"/>
              <a:t>   – can both read and write</a:t>
            </a:r>
          </a:p>
          <a:p>
            <a:r>
              <a:rPr lang="en-US" altLang="en-US" sz="2400" dirty="0"/>
              <a:t>Problem – allow multiple readers to read at the same time</a:t>
            </a:r>
          </a:p>
          <a:p>
            <a:pPr lvl="1"/>
            <a:r>
              <a:rPr lang="en-US" altLang="en-US" sz="2400" dirty="0"/>
              <a:t>Only one single writer can access the shared data at the same time</a:t>
            </a:r>
          </a:p>
          <a:p>
            <a:r>
              <a:rPr lang="en-US" altLang="en-US" sz="2400" dirty="0"/>
              <a:t>Several variations of how readers and writers are considered  – all involve some form of priorities</a:t>
            </a:r>
          </a:p>
          <a:p>
            <a:pPr lvl="1"/>
            <a:endParaRPr lang="en-US" altLang="en-US" sz="2400" dirty="0"/>
          </a:p>
        </p:txBody>
      </p:sp>
    </p:spTree>
    <p:extLst>
      <p:ext uri="{BB962C8B-B14F-4D97-AF65-F5344CB8AC3E}">
        <p14:creationId xmlns:p14="http://schemas.microsoft.com/office/powerpoint/2010/main" val="301692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8FB43151-CD9A-421B-ADF2-8A7B5F97826C}"/>
              </a:ext>
            </a:extLst>
          </p:cNvPr>
          <p:cNvSpPr>
            <a:spLocks noGrp="1" noChangeArrowheads="1"/>
          </p:cNvSpPr>
          <p:nvPr>
            <p:ph type="title"/>
          </p:nvPr>
        </p:nvSpPr>
        <p:spPr/>
        <p:txBody>
          <a:bodyPr/>
          <a:lstStyle/>
          <a:p>
            <a:pPr>
              <a:defRPr/>
            </a:pPr>
            <a:r>
              <a:rPr lang="en-US" altLang="zh-CN">
                <a:ea typeface="宋体" charset="-122"/>
              </a:rPr>
              <a:t>Producer </a:t>
            </a:r>
          </a:p>
        </p:txBody>
      </p:sp>
      <p:sp>
        <p:nvSpPr>
          <p:cNvPr id="12291" name="Rectangle 3"/>
          <p:cNvSpPr>
            <a:spLocks noGrp="1" noChangeArrowheads="1"/>
          </p:cNvSpPr>
          <p:nvPr>
            <p:ph type="body" idx="1"/>
          </p:nvPr>
        </p:nvSpPr>
        <p:spPr>
          <a:xfrm>
            <a:off x="1661984" y="1166065"/>
            <a:ext cx="9551773" cy="5401551"/>
          </a:xfrm>
        </p:spPr>
        <p:txBody>
          <a:bodyPr/>
          <a:lstStyle/>
          <a:p>
            <a:pPr>
              <a:buFont typeface="Monotype Sorts" pitchFamily="-84" charset="2"/>
              <a:buNone/>
            </a:pPr>
            <a:r>
              <a:rPr lang="en-US" altLang="zh-CN" sz="2800" b="1" dirty="0">
                <a:solidFill>
                  <a:srgbClr val="0066CC"/>
                </a:solidFill>
                <a:ea typeface="宋体" pitchFamily="2" charset="-122"/>
              </a:rPr>
              <a:t>while (true) {</a:t>
            </a:r>
          </a:p>
          <a:p>
            <a:pPr>
              <a:buFont typeface="Monotype Sorts" pitchFamily="-84" charset="2"/>
              <a:buNone/>
            </a:pPr>
            <a:r>
              <a:rPr lang="en-US" altLang="zh-CN" sz="2800" b="1">
                <a:solidFill>
                  <a:srgbClr val="0066CC"/>
                </a:solidFill>
                <a:ea typeface="宋体" pitchFamily="2" charset="-122"/>
              </a:rPr>
              <a:t>          //  produce an item and put in nextProduced</a:t>
            </a:r>
          </a:p>
          <a:p>
            <a:pPr>
              <a:buFont typeface="Monotype Sorts" pitchFamily="-84" charset="2"/>
              <a:buNone/>
            </a:pPr>
            <a:r>
              <a:rPr lang="en-US" altLang="zh-CN" sz="2800" b="1">
                <a:solidFill>
                  <a:srgbClr val="0066CC"/>
                </a:solidFill>
                <a:ea typeface="宋体" pitchFamily="2" charset="-122"/>
              </a:rPr>
              <a:t>	      while (count == BUFFER_SIZE)</a:t>
            </a:r>
          </a:p>
          <a:p>
            <a:pPr>
              <a:buFont typeface="Monotype Sorts" pitchFamily="-84" charset="2"/>
              <a:buNone/>
            </a:pPr>
            <a:r>
              <a:rPr lang="en-US" altLang="zh-CN" sz="2800" b="1" dirty="0">
                <a:solidFill>
                  <a:srgbClr val="0066CC"/>
                </a:solidFill>
                <a:ea typeface="宋体" pitchFamily="2" charset="-122"/>
              </a:rPr>
              <a:t>	</a:t>
            </a:r>
            <a:r>
              <a:rPr lang="en-US" altLang="zh-CN" sz="2800" b="1">
                <a:solidFill>
                  <a:srgbClr val="0066CC"/>
                </a:solidFill>
                <a:ea typeface="宋体" pitchFamily="2" charset="-122"/>
              </a:rPr>
              <a:t>	       ;  // </a:t>
            </a:r>
            <a:r>
              <a:rPr lang="en-US" altLang="zh-CN" sz="2800" b="1" dirty="0">
                <a:solidFill>
                  <a:srgbClr val="0066CC"/>
                </a:solidFill>
                <a:ea typeface="宋体" pitchFamily="2" charset="-122"/>
              </a:rPr>
              <a:t>do nothing</a:t>
            </a:r>
          </a:p>
          <a:p>
            <a:pPr>
              <a:buFont typeface="Monotype Sorts" pitchFamily="-84" charset="2"/>
              <a:buNone/>
            </a:pPr>
            <a:r>
              <a:rPr lang="en-US" altLang="zh-CN" sz="2800" b="1" dirty="0">
                <a:solidFill>
                  <a:srgbClr val="0066CC"/>
                </a:solidFill>
                <a:ea typeface="宋体" pitchFamily="2" charset="-122"/>
              </a:rPr>
              <a:t>		</a:t>
            </a:r>
            <a:r>
              <a:rPr lang="en-US" altLang="zh-CN" sz="2800" b="1">
                <a:solidFill>
                  <a:srgbClr val="0066CC"/>
                </a:solidFill>
                <a:ea typeface="宋体" pitchFamily="2" charset="-122"/>
              </a:rPr>
              <a:t> buffer </a:t>
            </a:r>
            <a:r>
              <a:rPr lang="en-US" altLang="zh-CN" sz="2800" b="1" dirty="0">
                <a:solidFill>
                  <a:srgbClr val="0066CC"/>
                </a:solidFill>
                <a:ea typeface="宋体" pitchFamily="2" charset="-122"/>
              </a:rPr>
              <a:t>[in] = </a:t>
            </a:r>
            <a:r>
              <a:rPr lang="en-US" altLang="zh-CN" sz="2800" b="1" dirty="0" err="1">
                <a:solidFill>
                  <a:srgbClr val="0066CC"/>
                </a:solidFill>
                <a:ea typeface="宋体" pitchFamily="2" charset="-122"/>
              </a:rPr>
              <a:t>nextProduced</a:t>
            </a:r>
            <a:r>
              <a:rPr lang="en-US" altLang="zh-CN" sz="2800" b="1" dirty="0">
                <a:solidFill>
                  <a:srgbClr val="0066CC"/>
                </a:solidFill>
                <a:ea typeface="宋体" pitchFamily="2" charset="-122"/>
              </a:rPr>
              <a:t>;</a:t>
            </a:r>
          </a:p>
          <a:p>
            <a:pPr>
              <a:buFont typeface="Monotype Sorts" pitchFamily="-84" charset="2"/>
              <a:buNone/>
            </a:pPr>
            <a:r>
              <a:rPr lang="en-US" altLang="zh-CN" sz="2800" b="1" dirty="0">
                <a:solidFill>
                  <a:srgbClr val="0066CC"/>
                </a:solidFill>
                <a:ea typeface="宋体" pitchFamily="2" charset="-122"/>
              </a:rPr>
              <a:t>		</a:t>
            </a:r>
            <a:r>
              <a:rPr lang="en-US" altLang="zh-CN" sz="2800" b="1">
                <a:solidFill>
                  <a:srgbClr val="0066CC"/>
                </a:solidFill>
                <a:ea typeface="宋体" pitchFamily="2" charset="-122"/>
              </a:rPr>
              <a:t> in </a:t>
            </a:r>
            <a:r>
              <a:rPr lang="en-US" altLang="zh-CN" sz="2800" b="1" dirty="0">
                <a:solidFill>
                  <a:srgbClr val="0066CC"/>
                </a:solidFill>
                <a:ea typeface="宋体" pitchFamily="2" charset="-122"/>
              </a:rPr>
              <a:t>= (in + 1) % BUFFER_SIZE;</a:t>
            </a:r>
          </a:p>
          <a:p>
            <a:pPr>
              <a:buFont typeface="Monotype Sorts" pitchFamily="-84" charset="2"/>
              <a:buNone/>
            </a:pPr>
            <a:r>
              <a:rPr lang="en-US" altLang="zh-CN" sz="2800" b="1" dirty="0">
                <a:solidFill>
                  <a:srgbClr val="0066CC"/>
                </a:solidFill>
                <a:ea typeface="宋体" pitchFamily="2" charset="-122"/>
              </a:rPr>
              <a:t>	</a:t>
            </a:r>
            <a:r>
              <a:rPr lang="en-US" altLang="zh-CN" sz="2800" b="1">
                <a:solidFill>
                  <a:srgbClr val="0066CC"/>
                </a:solidFill>
                <a:ea typeface="宋体" pitchFamily="2" charset="-122"/>
              </a:rPr>
              <a:t>	 count++;        //  </a:t>
            </a:r>
            <a:r>
              <a:rPr lang="en-US" altLang="zh-CN" sz="2800" b="1">
                <a:solidFill>
                  <a:srgbClr val="993300"/>
                </a:solidFill>
                <a:effectLst>
                  <a:outerShdw blurRad="38100" dist="38100" dir="2700000" algn="tl">
                    <a:srgbClr val="000000">
                      <a:alpha val="43137"/>
                    </a:srgbClr>
                  </a:outerShdw>
                </a:effectLst>
                <a:ea typeface="宋体" pitchFamily="2" charset="-122"/>
              </a:rPr>
              <a:t>Count = ?</a:t>
            </a:r>
            <a:endParaRPr lang="en-US" altLang="zh-CN" sz="2800" b="1" dirty="0">
              <a:solidFill>
                <a:srgbClr val="993300"/>
              </a:solidFill>
              <a:ea typeface="宋体" pitchFamily="2" charset="-122"/>
            </a:endParaRPr>
          </a:p>
          <a:p>
            <a:pPr>
              <a:buFont typeface="Monotype Sorts" pitchFamily="-84" charset="2"/>
              <a:buNone/>
            </a:pPr>
            <a:r>
              <a:rPr lang="en-US" altLang="zh-CN" sz="2800" b="1" dirty="0">
                <a:solidFill>
                  <a:srgbClr val="0066CC"/>
                </a:solidFill>
                <a:ea typeface="宋体" pitchFamily="2" charset="-122"/>
              </a:rPr>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06B89-79CB-4B5A-A778-5EC461C868D6}"/>
              </a:ext>
            </a:extLst>
          </p:cNvPr>
          <p:cNvSpPr>
            <a:spLocks noGrp="1"/>
          </p:cNvSpPr>
          <p:nvPr>
            <p:ph type="title"/>
          </p:nvPr>
        </p:nvSpPr>
        <p:spPr/>
        <p:txBody>
          <a:bodyPr/>
          <a:lstStyle/>
          <a:p>
            <a:r>
              <a:rPr lang="en-US" altLang="zh-CN" dirty="0"/>
              <a:t>Illustration of Readers-Writers Problem</a:t>
            </a:r>
            <a:endParaRPr lang="zh-CN" altLang="en-US" dirty="0"/>
          </a:p>
        </p:txBody>
      </p:sp>
      <p:sp>
        <p:nvSpPr>
          <p:cNvPr id="5" name="L 形 4">
            <a:extLst>
              <a:ext uri="{FF2B5EF4-FFF2-40B4-BE49-F238E27FC236}">
                <a16:creationId xmlns:a16="http://schemas.microsoft.com/office/drawing/2014/main" id="{F52257C0-5215-4CD2-80FF-E1239B3D763B}"/>
              </a:ext>
            </a:extLst>
          </p:cNvPr>
          <p:cNvSpPr/>
          <p:nvPr/>
        </p:nvSpPr>
        <p:spPr>
          <a:xfrm>
            <a:off x="1624547" y="1203308"/>
            <a:ext cx="411146" cy="4158909"/>
          </a:xfrm>
          <a:prstGeom prst="corner">
            <a:avLst/>
          </a:prstGeom>
          <a:solidFill>
            <a:srgbClr val="00B0F0"/>
          </a:solidFill>
          <a:ln w="19050">
            <a:noFill/>
          </a:ln>
        </p:spPr>
        <p:txBody>
          <a:bodyPr rtlCol="0" anchor="ctr">
            <a:spAutoFit/>
          </a:bodyPr>
          <a:lstStyle/>
          <a:p>
            <a:pPr algn="l">
              <a:buFont typeface="Monotype Sorts" pitchFamily="-84" charset="2"/>
              <a:buNone/>
            </a:pPr>
            <a:endParaRPr kumimoji="1" lang="zh-CN" altLang="en-US" sz="2400" b="1" dirty="0">
              <a:solidFill>
                <a:srgbClr val="002060"/>
              </a:solidFill>
              <a:latin typeface="+mn-lt"/>
              <a:ea typeface="宋体" panose="02010600030101010101" pitchFamily="2" charset="-122"/>
            </a:endParaRPr>
          </a:p>
        </p:txBody>
      </p:sp>
      <p:sp>
        <p:nvSpPr>
          <p:cNvPr id="6" name="L 形 5">
            <a:extLst>
              <a:ext uri="{FF2B5EF4-FFF2-40B4-BE49-F238E27FC236}">
                <a16:creationId xmlns:a16="http://schemas.microsoft.com/office/drawing/2014/main" id="{A835156E-4DD0-4AB6-9808-B29565B2FC50}"/>
              </a:ext>
            </a:extLst>
          </p:cNvPr>
          <p:cNvSpPr/>
          <p:nvPr/>
        </p:nvSpPr>
        <p:spPr>
          <a:xfrm flipH="1">
            <a:off x="10149962" y="1203310"/>
            <a:ext cx="402085" cy="4158904"/>
          </a:xfrm>
          <a:prstGeom prst="corner">
            <a:avLst/>
          </a:prstGeom>
          <a:solidFill>
            <a:srgbClr val="00B0F0"/>
          </a:solidFill>
          <a:ln w="19050">
            <a:noFill/>
          </a:ln>
        </p:spPr>
        <p:txBody>
          <a:bodyPr rtlCol="0" anchor="ctr">
            <a:spAutoFit/>
          </a:bodyPr>
          <a:lstStyle/>
          <a:p>
            <a:pPr algn="l">
              <a:buFont typeface="Monotype Sorts" pitchFamily="-84" charset="2"/>
              <a:buNone/>
            </a:pPr>
            <a:endParaRPr kumimoji="1" lang="zh-CN" altLang="en-US" sz="2400" b="1" dirty="0">
              <a:solidFill>
                <a:srgbClr val="002060"/>
              </a:solidFill>
              <a:latin typeface="+mn-lt"/>
              <a:ea typeface="宋体" panose="02010600030101010101" pitchFamily="2" charset="-122"/>
            </a:endParaRPr>
          </a:p>
        </p:txBody>
      </p:sp>
      <p:sp>
        <p:nvSpPr>
          <p:cNvPr id="7" name="矩形 6">
            <a:extLst>
              <a:ext uri="{FF2B5EF4-FFF2-40B4-BE49-F238E27FC236}">
                <a16:creationId xmlns:a16="http://schemas.microsoft.com/office/drawing/2014/main" id="{5B1EB711-6DB7-4778-B1DF-151104E71400}"/>
              </a:ext>
            </a:extLst>
          </p:cNvPr>
          <p:cNvSpPr/>
          <p:nvPr/>
        </p:nvSpPr>
        <p:spPr>
          <a:xfrm>
            <a:off x="1827029" y="1203309"/>
            <a:ext cx="8537941" cy="182880"/>
          </a:xfrm>
          <a:prstGeom prst="rect">
            <a:avLst/>
          </a:prstGeom>
          <a:solidFill>
            <a:srgbClr val="00B0F0"/>
          </a:solidFill>
          <a:ln w="19050">
            <a:noFill/>
          </a:ln>
        </p:spPr>
        <p:txBody>
          <a:bodyPr rtlCol="0" anchor="ctr">
            <a:spAutoFit/>
          </a:bodyPr>
          <a:lstStyle/>
          <a:p>
            <a:pPr algn="l">
              <a:buFont typeface="Monotype Sorts" pitchFamily="-84" charset="2"/>
              <a:buNone/>
            </a:pPr>
            <a:endParaRPr kumimoji="1" lang="zh-CN" altLang="en-US" sz="2400" b="1" dirty="0">
              <a:solidFill>
                <a:srgbClr val="002060"/>
              </a:solidFill>
              <a:latin typeface="+mn-lt"/>
              <a:ea typeface="宋体" panose="02010600030101010101" pitchFamily="2" charset="-122"/>
            </a:endParaRPr>
          </a:p>
        </p:txBody>
      </p:sp>
      <p:sp>
        <p:nvSpPr>
          <p:cNvPr id="8" name="矩形 7">
            <a:extLst>
              <a:ext uri="{FF2B5EF4-FFF2-40B4-BE49-F238E27FC236}">
                <a16:creationId xmlns:a16="http://schemas.microsoft.com/office/drawing/2014/main" id="{9D8B5EBD-FDD1-4777-86E4-ED4BE73E9635}"/>
              </a:ext>
            </a:extLst>
          </p:cNvPr>
          <p:cNvSpPr/>
          <p:nvPr/>
        </p:nvSpPr>
        <p:spPr>
          <a:xfrm flipV="1">
            <a:off x="3049152" y="5159769"/>
            <a:ext cx="6081378" cy="202447"/>
          </a:xfrm>
          <a:prstGeom prst="rect">
            <a:avLst/>
          </a:prstGeom>
          <a:solidFill>
            <a:srgbClr val="00B0F0"/>
          </a:solidFill>
          <a:ln w="19050">
            <a:noFill/>
          </a:ln>
        </p:spPr>
        <p:txBody>
          <a:bodyPr rtlCol="0" anchor="ctr">
            <a:spAutoFit/>
          </a:bodyPr>
          <a:lstStyle/>
          <a:p>
            <a:pPr algn="l">
              <a:buFont typeface="Monotype Sorts" pitchFamily="-84" charset="2"/>
              <a:buNone/>
            </a:pPr>
            <a:endParaRPr kumimoji="1" lang="zh-CN" altLang="en-US" sz="2400" b="1" dirty="0">
              <a:solidFill>
                <a:srgbClr val="002060"/>
              </a:solidFill>
              <a:latin typeface="+mn-lt"/>
              <a:ea typeface="宋体" panose="02010600030101010101" pitchFamily="2" charset="-122"/>
            </a:endParaRPr>
          </a:p>
        </p:txBody>
      </p:sp>
      <p:sp>
        <p:nvSpPr>
          <p:cNvPr id="9" name="矩形 8">
            <a:extLst>
              <a:ext uri="{FF2B5EF4-FFF2-40B4-BE49-F238E27FC236}">
                <a16:creationId xmlns:a16="http://schemas.microsoft.com/office/drawing/2014/main" id="{B2CFA810-76EB-44F9-9FDB-34366051E38E}"/>
              </a:ext>
            </a:extLst>
          </p:cNvPr>
          <p:cNvSpPr/>
          <p:nvPr/>
        </p:nvSpPr>
        <p:spPr>
          <a:xfrm>
            <a:off x="2029720" y="4241560"/>
            <a:ext cx="116152" cy="1019432"/>
          </a:xfrm>
          <a:prstGeom prst="rect">
            <a:avLst/>
          </a:prstGeom>
          <a:solidFill>
            <a:srgbClr val="993300"/>
          </a:solidFill>
          <a:ln w="19050">
            <a:noFill/>
          </a:ln>
        </p:spPr>
        <p:txBody>
          <a:bodyPr rtlCol="0" anchor="ctr">
            <a:spAutoFit/>
          </a:bodyPr>
          <a:lstStyle/>
          <a:p>
            <a:pPr algn="l">
              <a:buFont typeface="Monotype Sorts" pitchFamily="-84" charset="2"/>
              <a:buNone/>
            </a:pPr>
            <a:endParaRPr kumimoji="1" lang="zh-CN" altLang="en-US" sz="2400" b="1" dirty="0">
              <a:solidFill>
                <a:srgbClr val="002060"/>
              </a:solidFill>
              <a:latin typeface="+mn-lt"/>
              <a:ea typeface="宋体" panose="02010600030101010101" pitchFamily="2" charset="-122"/>
            </a:endParaRPr>
          </a:p>
        </p:txBody>
      </p:sp>
      <p:sp>
        <p:nvSpPr>
          <p:cNvPr id="10" name="矩形 9">
            <a:extLst>
              <a:ext uri="{FF2B5EF4-FFF2-40B4-BE49-F238E27FC236}">
                <a16:creationId xmlns:a16="http://schemas.microsoft.com/office/drawing/2014/main" id="{760F5204-52D2-402A-8E88-E05974CBA639}"/>
              </a:ext>
            </a:extLst>
          </p:cNvPr>
          <p:cNvSpPr/>
          <p:nvPr/>
        </p:nvSpPr>
        <p:spPr>
          <a:xfrm>
            <a:off x="10035458" y="4241560"/>
            <a:ext cx="116152" cy="1019432"/>
          </a:xfrm>
          <a:prstGeom prst="rect">
            <a:avLst/>
          </a:prstGeom>
          <a:solidFill>
            <a:srgbClr val="993300"/>
          </a:solidFill>
          <a:ln w="19050">
            <a:noFill/>
          </a:ln>
        </p:spPr>
        <p:txBody>
          <a:bodyPr rtlCol="0" anchor="ctr">
            <a:spAutoFit/>
          </a:bodyPr>
          <a:lstStyle/>
          <a:p>
            <a:pPr algn="l">
              <a:buFont typeface="Monotype Sorts" pitchFamily="-84" charset="2"/>
              <a:buNone/>
            </a:pPr>
            <a:endParaRPr kumimoji="1" lang="zh-CN" altLang="en-US" sz="2400" b="1" dirty="0">
              <a:solidFill>
                <a:srgbClr val="002060"/>
              </a:solidFill>
              <a:latin typeface="+mn-lt"/>
              <a:ea typeface="宋体" panose="02010600030101010101" pitchFamily="2" charset="-122"/>
            </a:endParaRPr>
          </a:p>
        </p:txBody>
      </p:sp>
      <p:sp>
        <p:nvSpPr>
          <p:cNvPr id="11" name="弧形 10">
            <a:extLst>
              <a:ext uri="{FF2B5EF4-FFF2-40B4-BE49-F238E27FC236}">
                <a16:creationId xmlns:a16="http://schemas.microsoft.com/office/drawing/2014/main" id="{B3A907AB-D5A7-4423-82FD-02B20A9F77C9}"/>
              </a:ext>
            </a:extLst>
          </p:cNvPr>
          <p:cNvSpPr/>
          <p:nvPr/>
        </p:nvSpPr>
        <p:spPr bwMode="auto">
          <a:xfrm>
            <a:off x="1185134" y="4241560"/>
            <a:ext cx="1864018" cy="1846820"/>
          </a:xfrm>
          <a:prstGeom prst="arc">
            <a:avLst/>
          </a:prstGeom>
          <a:noFill/>
          <a:ln w="12700"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2" name="弧形 11">
            <a:extLst>
              <a:ext uri="{FF2B5EF4-FFF2-40B4-BE49-F238E27FC236}">
                <a16:creationId xmlns:a16="http://schemas.microsoft.com/office/drawing/2014/main" id="{3D201610-AEFD-43BD-82CD-C0FD3AC74F83}"/>
              </a:ext>
            </a:extLst>
          </p:cNvPr>
          <p:cNvSpPr/>
          <p:nvPr/>
        </p:nvSpPr>
        <p:spPr bwMode="auto">
          <a:xfrm rot="16200000">
            <a:off x="9101801" y="4254175"/>
            <a:ext cx="1864018" cy="1846820"/>
          </a:xfrm>
          <a:prstGeom prst="arc">
            <a:avLst/>
          </a:prstGeom>
          <a:noFill/>
          <a:ln w="12700"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3" name="文本框 12">
            <a:extLst>
              <a:ext uri="{FF2B5EF4-FFF2-40B4-BE49-F238E27FC236}">
                <a16:creationId xmlns:a16="http://schemas.microsoft.com/office/drawing/2014/main" id="{17A216F7-1418-47D8-9CD5-812A85294AC1}"/>
              </a:ext>
            </a:extLst>
          </p:cNvPr>
          <p:cNvSpPr txBox="1"/>
          <p:nvPr/>
        </p:nvSpPr>
        <p:spPr>
          <a:xfrm>
            <a:off x="1719938" y="5477298"/>
            <a:ext cx="9043114" cy="461665"/>
          </a:xfrm>
          <a:prstGeom prst="rect">
            <a:avLst/>
          </a:prstGeom>
          <a:noFill/>
        </p:spPr>
        <p:txBody>
          <a:bodyPr wrap="square" rtlCol="0">
            <a:spAutoFit/>
          </a:bodyPr>
          <a:lstStyle/>
          <a:p>
            <a:r>
              <a:rPr lang="en-US" altLang="zh-CN" sz="2400" b="1" dirty="0"/>
              <a:t>Readers                                                        Writers</a:t>
            </a:r>
            <a:endParaRPr lang="zh-CN" altLang="en-US" sz="2400" b="1" dirty="0"/>
          </a:p>
        </p:txBody>
      </p:sp>
      <p:sp>
        <p:nvSpPr>
          <p:cNvPr id="14" name="流程图: 多文档 13">
            <a:extLst>
              <a:ext uri="{FF2B5EF4-FFF2-40B4-BE49-F238E27FC236}">
                <a16:creationId xmlns:a16="http://schemas.microsoft.com/office/drawing/2014/main" id="{4E38781A-E58F-48E2-B760-64789501AD22}"/>
              </a:ext>
            </a:extLst>
          </p:cNvPr>
          <p:cNvSpPr/>
          <p:nvPr/>
        </p:nvSpPr>
        <p:spPr>
          <a:xfrm>
            <a:off x="5140327" y="2163505"/>
            <a:ext cx="1905000" cy="1066800"/>
          </a:xfrm>
          <a:prstGeom prst="flowChartMultidocument">
            <a:avLst/>
          </a:prstGeom>
          <a:ln w="19050">
            <a:solidFill>
              <a:srgbClr val="0000FF"/>
            </a:solidFill>
          </a:ln>
        </p:spPr>
        <p:txBody>
          <a:bodyPr rtlCol="0" anchor="ctr">
            <a:spAutoFit/>
          </a:bodyPr>
          <a:lstStyle/>
          <a:p>
            <a:pPr algn="l">
              <a:buFont typeface="Monotype Sorts" pitchFamily="-84" charset="2"/>
              <a:buNone/>
            </a:pPr>
            <a:endParaRPr kumimoji="1" lang="zh-CN" altLang="en-US" sz="2400" b="1" dirty="0">
              <a:solidFill>
                <a:srgbClr val="002060"/>
              </a:solidFill>
              <a:latin typeface="+mn-lt"/>
              <a:ea typeface="宋体" panose="02010600030101010101" pitchFamily="2" charset="-122"/>
            </a:endParaRPr>
          </a:p>
        </p:txBody>
      </p:sp>
      <p:sp>
        <p:nvSpPr>
          <p:cNvPr id="3" name="文本框 2">
            <a:extLst>
              <a:ext uri="{FF2B5EF4-FFF2-40B4-BE49-F238E27FC236}">
                <a16:creationId xmlns:a16="http://schemas.microsoft.com/office/drawing/2014/main" id="{F3857699-593B-43FD-84E7-FF68D7BFC554}"/>
              </a:ext>
            </a:extLst>
          </p:cNvPr>
          <p:cNvSpPr txBox="1"/>
          <p:nvPr/>
        </p:nvSpPr>
        <p:spPr>
          <a:xfrm>
            <a:off x="3583956" y="5578522"/>
            <a:ext cx="5031977" cy="646331"/>
          </a:xfrm>
          <a:prstGeom prst="rect">
            <a:avLst/>
          </a:prstGeom>
          <a:noFill/>
          <a:ln w="19050">
            <a:solidFill>
              <a:schemeClr val="accent1"/>
            </a:solidFill>
          </a:ln>
        </p:spPr>
        <p:txBody>
          <a:bodyPr wrap="square" rtlCol="0">
            <a:spAutoFit/>
          </a:bodyPr>
          <a:lstStyle/>
          <a:p>
            <a:r>
              <a:rPr lang="zh-CN" altLang="en-US">
                <a:latin typeface="微软雅黑" panose="020B0503020204020204" pitchFamily="34" charset="-122"/>
                <a:ea typeface="微软雅黑" panose="020B0503020204020204" pitchFamily="34" charset="-122"/>
              </a:rPr>
              <a:t>将读者</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写者分成两个门进出，仅为叙述问题直观方便，并没有给原问题增加任何新的约束条件</a:t>
            </a:r>
          </a:p>
        </p:txBody>
      </p:sp>
    </p:spTree>
    <p:extLst>
      <p:ext uri="{BB962C8B-B14F-4D97-AF65-F5344CB8AC3E}">
        <p14:creationId xmlns:p14="http://schemas.microsoft.com/office/powerpoint/2010/main" val="17832913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8F4F22B1-F341-4FCD-82EB-0BF603A3880E}"/>
              </a:ext>
            </a:extLst>
          </p:cNvPr>
          <p:cNvSpPr>
            <a:spLocks noGrp="1" noChangeArrowheads="1"/>
          </p:cNvSpPr>
          <p:nvPr>
            <p:ph type="title"/>
          </p:nvPr>
        </p:nvSpPr>
        <p:spPr/>
        <p:txBody>
          <a:bodyPr/>
          <a:lstStyle/>
          <a:p>
            <a:pPr>
              <a:defRPr/>
            </a:pPr>
            <a:r>
              <a:rPr lang="en-US" altLang="zh-CN">
                <a:ea typeface="宋体" charset="-122"/>
              </a:rPr>
              <a:t>Readers-Writers Problem (Cont.)</a:t>
            </a:r>
          </a:p>
        </p:txBody>
      </p:sp>
      <p:sp>
        <p:nvSpPr>
          <p:cNvPr id="59395" name="Rectangle 3"/>
          <p:cNvSpPr>
            <a:spLocks noGrp="1" noChangeArrowheads="1"/>
          </p:cNvSpPr>
          <p:nvPr>
            <p:ph type="body" idx="1"/>
          </p:nvPr>
        </p:nvSpPr>
        <p:spPr>
          <a:xfrm>
            <a:off x="2351088" y="841375"/>
            <a:ext cx="8245194" cy="5711825"/>
          </a:xfrm>
        </p:spPr>
        <p:txBody>
          <a:bodyPr/>
          <a:lstStyle/>
          <a:p>
            <a:r>
              <a:rPr lang="en-US" altLang="zh-CN" sz="2000" dirty="0">
                <a:ea typeface="宋体" pitchFamily="2" charset="-122"/>
              </a:rPr>
              <a:t>Shared Data</a:t>
            </a:r>
          </a:p>
          <a:p>
            <a:pPr lvl="1"/>
            <a:r>
              <a:rPr lang="en-US" altLang="zh-CN" sz="2000" dirty="0">
                <a:ea typeface="宋体" pitchFamily="2" charset="-122"/>
              </a:rPr>
              <a:t>Data set</a:t>
            </a:r>
          </a:p>
          <a:p>
            <a:pPr lvl="1"/>
            <a:r>
              <a:rPr lang="en-US" altLang="zh-CN" sz="2000" dirty="0">
                <a:ea typeface="宋体" pitchFamily="2" charset="-122"/>
              </a:rPr>
              <a:t>Integer </a:t>
            </a:r>
            <a:r>
              <a:rPr lang="en-US" altLang="zh-CN" sz="2000" b="1" dirty="0" err="1">
                <a:solidFill>
                  <a:srgbClr val="0066CC"/>
                </a:solidFill>
                <a:ea typeface="宋体" pitchFamily="2" charset="-122"/>
              </a:rPr>
              <a:t>readcount</a:t>
            </a:r>
            <a:r>
              <a:rPr lang="en-US" altLang="zh-CN" sz="2000" dirty="0">
                <a:ea typeface="宋体" pitchFamily="2" charset="-122"/>
              </a:rPr>
              <a:t> initialized to 0</a:t>
            </a:r>
          </a:p>
          <a:p>
            <a:pPr lvl="1"/>
            <a:r>
              <a:rPr lang="en-US" altLang="zh-CN" sz="2000" dirty="0">
                <a:ea typeface="宋体" pitchFamily="2" charset="-122"/>
              </a:rPr>
              <a:t>Semaphore </a:t>
            </a:r>
            <a:r>
              <a:rPr lang="en-US" altLang="zh-CN" sz="2000" b="1" dirty="0">
                <a:solidFill>
                  <a:srgbClr val="0066CC"/>
                </a:solidFill>
                <a:ea typeface="宋体" pitchFamily="2" charset="-122"/>
              </a:rPr>
              <a:t>mutex</a:t>
            </a:r>
            <a:r>
              <a:rPr lang="en-US" altLang="zh-CN" sz="2000" dirty="0">
                <a:ea typeface="宋体" pitchFamily="2" charset="-122"/>
              </a:rPr>
              <a:t> initialized to 1</a:t>
            </a:r>
          </a:p>
          <a:p>
            <a:pPr lvl="1"/>
            <a:r>
              <a:rPr lang="en-US" altLang="zh-CN" sz="2000" dirty="0">
                <a:ea typeface="宋体" pitchFamily="2" charset="-122"/>
              </a:rPr>
              <a:t>Semaphore </a:t>
            </a:r>
            <a:r>
              <a:rPr lang="en-US" altLang="zh-CN" sz="2000" b="1" dirty="0" err="1">
                <a:solidFill>
                  <a:srgbClr val="0066CC"/>
                </a:solidFill>
                <a:ea typeface="宋体" pitchFamily="2" charset="-122"/>
              </a:rPr>
              <a:t>wrt</a:t>
            </a:r>
            <a:r>
              <a:rPr lang="en-US" altLang="zh-CN" sz="2000" dirty="0">
                <a:ea typeface="宋体" pitchFamily="2" charset="-122"/>
              </a:rPr>
              <a:t> initialized to 1</a:t>
            </a:r>
          </a:p>
          <a:p>
            <a:r>
              <a:rPr lang="en-US" altLang="zh-CN" sz="2000" dirty="0">
                <a:ea typeface="宋体" pitchFamily="2" charset="-122"/>
              </a:rPr>
              <a:t>Method:</a:t>
            </a:r>
          </a:p>
          <a:p>
            <a:pPr lvl="1"/>
            <a:r>
              <a:rPr lang="en-US" altLang="zh-CN" sz="2000" dirty="0">
                <a:ea typeface="宋体" pitchFamily="2" charset="-122"/>
              </a:rPr>
              <a:t>Readers First / Writers First / Fair</a:t>
            </a:r>
          </a:p>
          <a:p>
            <a:pPr lvl="1"/>
            <a:endParaRPr lang="en-US" altLang="zh-CN" dirty="0">
              <a:ea typeface="宋体" pitchFamily="2" charset="-122"/>
            </a:endParaRPr>
          </a:p>
          <a:p>
            <a:r>
              <a:rPr lang="en-US" altLang="zh-CN" sz="2000" dirty="0">
                <a:ea typeface="宋体" pitchFamily="2" charset="-122"/>
              </a:rPr>
              <a:t>The structure of a </a:t>
            </a:r>
            <a:r>
              <a:rPr lang="en-US" altLang="zh-CN" sz="2000" b="1" dirty="0">
                <a:solidFill>
                  <a:srgbClr val="0066CC"/>
                </a:solidFill>
                <a:ea typeface="宋体" pitchFamily="2" charset="-122"/>
              </a:rPr>
              <a:t>writer</a:t>
            </a:r>
            <a:r>
              <a:rPr lang="en-US" altLang="zh-CN" sz="2000" dirty="0">
                <a:solidFill>
                  <a:srgbClr val="FF0000"/>
                </a:solidFill>
                <a:ea typeface="宋体" pitchFamily="2" charset="-122"/>
              </a:rPr>
              <a:t> </a:t>
            </a:r>
            <a:r>
              <a:rPr lang="en-US" altLang="zh-CN" sz="2000" dirty="0">
                <a:ea typeface="宋体" pitchFamily="2" charset="-122"/>
              </a:rPr>
              <a:t>process</a:t>
            </a:r>
            <a:r>
              <a:rPr lang="en-US" altLang="zh-CN" sz="2000" dirty="0">
                <a:solidFill>
                  <a:srgbClr val="0000FF"/>
                </a:solidFill>
                <a:ea typeface="宋体" pitchFamily="2" charset="-122"/>
              </a:rPr>
              <a:t>        </a:t>
            </a:r>
          </a:p>
          <a:p>
            <a:pPr>
              <a:buFont typeface="Monotype Sorts" pitchFamily="-84" charset="2"/>
              <a:buNone/>
            </a:pPr>
            <a:r>
              <a:rPr lang="en-US" altLang="zh-CN" sz="2000" b="1" dirty="0">
                <a:ea typeface="宋体" pitchFamily="2" charset="-122"/>
              </a:rPr>
              <a:t>              while (true) {</a:t>
            </a:r>
          </a:p>
          <a:p>
            <a:pPr>
              <a:buFont typeface="Monotype Sorts" pitchFamily="-84" charset="2"/>
              <a:buNone/>
            </a:pPr>
            <a:r>
              <a:rPr lang="en-US" altLang="zh-CN" sz="2000" b="1" dirty="0">
                <a:ea typeface="宋体" pitchFamily="2" charset="-122"/>
              </a:rPr>
              <a:t>                        wait (</a:t>
            </a:r>
            <a:r>
              <a:rPr lang="en-US" altLang="zh-CN" sz="2000" b="1" dirty="0" err="1">
                <a:ea typeface="宋体" pitchFamily="2" charset="-122"/>
              </a:rPr>
              <a:t>wrt</a:t>
            </a:r>
            <a:r>
              <a:rPr lang="en-US" altLang="zh-CN" sz="2000" b="1">
                <a:ea typeface="宋体" pitchFamily="2" charset="-122"/>
              </a:rPr>
              <a:t>) ;    </a:t>
            </a:r>
            <a:r>
              <a:rPr lang="en-US" altLang="zh-CN" sz="2000" b="1"/>
              <a:t>// </a:t>
            </a:r>
            <a:r>
              <a:rPr lang="zh-CN" altLang="en-US" sz="2000" b="1"/>
              <a:t>写者把读者侧的门从内部锁上</a:t>
            </a:r>
            <a:endParaRPr lang="en-US" altLang="zh-CN" sz="2000" b="1" dirty="0"/>
          </a:p>
          <a:p>
            <a:pPr>
              <a:buFont typeface="Monotype Sorts" pitchFamily="-84" charset="2"/>
              <a:buNone/>
            </a:pPr>
            <a:r>
              <a:rPr lang="en-US" altLang="zh-CN" sz="2000" b="1" dirty="0">
                <a:ea typeface="宋体" pitchFamily="2" charset="-122"/>
              </a:rPr>
              <a:t>                             //    writing is performed</a:t>
            </a:r>
          </a:p>
          <a:p>
            <a:pPr>
              <a:buFont typeface="Monotype Sorts" pitchFamily="-84" charset="2"/>
              <a:buNone/>
            </a:pPr>
            <a:r>
              <a:rPr lang="en-US" altLang="zh-CN" sz="2000" b="1" dirty="0">
                <a:ea typeface="宋体" pitchFamily="2" charset="-122"/>
              </a:rPr>
              <a:t>                        signal (</a:t>
            </a:r>
            <a:r>
              <a:rPr lang="en-US" altLang="zh-CN" sz="2000" b="1" dirty="0" err="1">
                <a:ea typeface="宋体" pitchFamily="2" charset="-122"/>
              </a:rPr>
              <a:t>wrt</a:t>
            </a:r>
            <a:r>
              <a:rPr lang="en-US" altLang="zh-CN" sz="2000" b="1">
                <a:ea typeface="宋体" pitchFamily="2" charset="-122"/>
              </a:rPr>
              <a:t>) ;    </a:t>
            </a:r>
            <a:r>
              <a:rPr lang="en-US" altLang="zh-CN" sz="2000" b="1"/>
              <a:t>// </a:t>
            </a:r>
            <a:r>
              <a:rPr lang="zh-CN" altLang="en-US" sz="2000" b="1"/>
              <a:t>写者把读者侧的门从内部打开</a:t>
            </a:r>
            <a:endParaRPr lang="en-US" altLang="zh-CN" sz="2000" b="1" dirty="0">
              <a:ea typeface="宋体" pitchFamily="2" charset="-122"/>
            </a:endParaRPr>
          </a:p>
          <a:p>
            <a:pPr>
              <a:buFont typeface="Monotype Sorts" pitchFamily="-84" charset="2"/>
              <a:buNone/>
            </a:pPr>
            <a:r>
              <a:rPr lang="en-US" altLang="zh-CN" sz="2000" b="1" dirty="0">
                <a:ea typeface="宋体" pitchFamily="2" charset="-122"/>
              </a:rPr>
              <a:t>             }</a:t>
            </a:r>
          </a:p>
          <a:p>
            <a:pPr>
              <a:buFont typeface="Monotype Sorts" pitchFamily="-84" charset="2"/>
              <a:buNone/>
            </a:pPr>
            <a:endParaRPr lang="en-US" altLang="zh-CN" dirty="0">
              <a:solidFill>
                <a:srgbClr val="0000FF"/>
              </a:solidFill>
              <a:ea typeface="宋体" pitchFamily="2" charset="-122"/>
            </a:endParaRPr>
          </a:p>
          <a:p>
            <a:pPr>
              <a:buFont typeface="Monotype Sorts" pitchFamily="-84" charset="2"/>
              <a:buNone/>
            </a:pPr>
            <a:endParaRPr lang="en-US" altLang="zh-CN" dirty="0">
              <a:solidFill>
                <a:srgbClr val="0000FF"/>
              </a:solidFill>
              <a:ea typeface="宋体" pitchFamily="2" charset="-122"/>
            </a:endParaRPr>
          </a:p>
          <a:p>
            <a:pPr>
              <a:buFont typeface="Monotype Sorts" pitchFamily="-84" charset="2"/>
              <a:buNone/>
            </a:pPr>
            <a:r>
              <a:rPr lang="en-US" altLang="zh-CN" dirty="0">
                <a:solidFill>
                  <a:srgbClr val="0000FF"/>
                </a:solidFill>
                <a:ea typeface="宋体" pitchFamily="2" charset="-122"/>
              </a:rPr>
              <a:t>       </a:t>
            </a:r>
          </a:p>
        </p:txBody>
      </p:sp>
      <p:sp>
        <p:nvSpPr>
          <p:cNvPr id="2" name="文本框 1">
            <a:extLst>
              <a:ext uri="{FF2B5EF4-FFF2-40B4-BE49-F238E27FC236}">
                <a16:creationId xmlns:a16="http://schemas.microsoft.com/office/drawing/2014/main" id="{E7B51D59-C46A-42EE-BD57-658B802239ED}"/>
              </a:ext>
            </a:extLst>
          </p:cNvPr>
          <p:cNvSpPr txBox="1"/>
          <p:nvPr/>
        </p:nvSpPr>
        <p:spPr>
          <a:xfrm>
            <a:off x="8375182" y="1290917"/>
            <a:ext cx="2931459" cy="2677656"/>
          </a:xfrm>
          <a:prstGeom prst="rect">
            <a:avLst/>
          </a:prstGeom>
          <a:noFill/>
          <a:ln w="19050">
            <a:solidFill>
              <a:schemeClr val="accent1"/>
            </a:solidFill>
          </a:ln>
        </p:spPr>
        <p:txBody>
          <a:bodyPr wrap="square" rtlCol="0">
            <a:spAutoFit/>
          </a:bodyPr>
          <a:lstStyle/>
          <a:p>
            <a:r>
              <a:rPr lang="zh-CN" altLang="en-US" sz="2400">
                <a:latin typeface="微软雅黑" panose="020B0503020204020204" pitchFamily="34" charset="-122"/>
                <a:ea typeface="微软雅黑" panose="020B0503020204020204" pitchFamily="34" charset="-122"/>
              </a:rPr>
              <a:t>信号量</a:t>
            </a:r>
            <a:r>
              <a:rPr lang="en-US" altLang="zh-CN" sz="2400">
                <a:latin typeface="微软雅黑" panose="020B0503020204020204" pitchFamily="34" charset="-122"/>
                <a:ea typeface="微软雅黑" panose="020B0503020204020204" pitchFamily="34" charset="-122"/>
              </a:rPr>
              <a:t>wrt</a:t>
            </a:r>
            <a:r>
              <a:rPr lang="zh-CN" altLang="en-US" sz="2400">
                <a:latin typeface="微软雅黑" panose="020B0503020204020204" pitchFamily="34" charset="-122"/>
                <a:ea typeface="微软雅黑" panose="020B0503020204020204" pitchFamily="34" charset="-122"/>
              </a:rPr>
              <a:t>为读者和写者进程共用。</a:t>
            </a:r>
            <a:endParaRPr lang="en-US" altLang="zh-CN"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信号量</a:t>
            </a:r>
            <a:r>
              <a:rPr lang="en-US" altLang="zh-CN" sz="2400">
                <a:latin typeface="微软雅黑" panose="020B0503020204020204" pitchFamily="34" charset="-122"/>
                <a:ea typeface="微软雅黑" panose="020B0503020204020204" pitchFamily="34" charset="-122"/>
              </a:rPr>
              <a:t>mutex</a:t>
            </a:r>
            <a:r>
              <a:rPr lang="zh-CN" altLang="en-US" sz="2400">
                <a:latin typeface="微软雅黑" panose="020B0503020204020204" pitchFamily="34" charset="-122"/>
                <a:ea typeface="微软雅黑" panose="020B0503020204020204" pitchFamily="34" charset="-122"/>
              </a:rPr>
              <a:t>用于确保在更新</a:t>
            </a:r>
            <a:r>
              <a:rPr lang="en-US" altLang="zh-CN" sz="2400">
                <a:latin typeface="微软雅黑" panose="020B0503020204020204" pitchFamily="34" charset="-122"/>
                <a:ea typeface="微软雅黑" panose="020B0503020204020204" pitchFamily="34" charset="-122"/>
              </a:rPr>
              <a:t>readcount</a:t>
            </a:r>
            <a:r>
              <a:rPr lang="zh-CN" altLang="en-US" sz="2400">
                <a:latin typeface="微软雅黑" panose="020B0503020204020204" pitchFamily="34" charset="-122"/>
                <a:ea typeface="微软雅黑" panose="020B0503020204020204" pitchFamily="34" charset="-122"/>
              </a:rPr>
              <a:t>时的互斥。</a:t>
            </a:r>
            <a:endParaRPr lang="en-US" altLang="zh-CN" sz="2400">
              <a:latin typeface="微软雅黑" panose="020B0503020204020204" pitchFamily="34" charset="-122"/>
              <a:ea typeface="微软雅黑" panose="020B0503020204020204" pitchFamily="34" charset="-122"/>
            </a:endParaRPr>
          </a:p>
          <a:p>
            <a:r>
              <a:rPr lang="en-US" altLang="zh-CN" sz="2400">
                <a:latin typeface="微软雅黑" panose="020B0503020204020204" pitchFamily="34" charset="-122"/>
                <a:ea typeface="微软雅黑" panose="020B0503020204020204" pitchFamily="34" charset="-122"/>
              </a:rPr>
              <a:t>Readcount</a:t>
            </a:r>
            <a:r>
              <a:rPr lang="zh-CN" altLang="en-US" sz="2400">
                <a:latin typeface="微软雅黑" panose="020B0503020204020204" pitchFamily="34" charset="-122"/>
                <a:ea typeface="微软雅黑" panose="020B0503020204020204" pitchFamily="34" charset="-122"/>
              </a:rPr>
              <a:t>用来跟踪多少个进程正在读</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C3683F3E-EA98-4FC0-9681-1CF235E03ABB}"/>
              </a:ext>
            </a:extLst>
          </p:cNvPr>
          <p:cNvSpPr>
            <a:spLocks noGrp="1" noChangeArrowheads="1"/>
          </p:cNvSpPr>
          <p:nvPr>
            <p:ph type="title"/>
          </p:nvPr>
        </p:nvSpPr>
        <p:spPr/>
        <p:txBody>
          <a:bodyPr/>
          <a:lstStyle/>
          <a:p>
            <a:pPr>
              <a:defRPr/>
            </a:pPr>
            <a:r>
              <a:rPr lang="en-US" altLang="zh-CN">
                <a:ea typeface="宋体" charset="-122"/>
              </a:rPr>
              <a:t>Readers-Writers Problem (Cont.)</a:t>
            </a:r>
          </a:p>
        </p:txBody>
      </p:sp>
      <p:sp>
        <p:nvSpPr>
          <p:cNvPr id="61443" name="Rectangle 3"/>
          <p:cNvSpPr>
            <a:spLocks noGrp="1" noChangeArrowheads="1"/>
          </p:cNvSpPr>
          <p:nvPr>
            <p:ph type="body" idx="1"/>
          </p:nvPr>
        </p:nvSpPr>
        <p:spPr>
          <a:xfrm>
            <a:off x="609600" y="978997"/>
            <a:ext cx="11089341" cy="5645150"/>
          </a:xfrm>
        </p:spPr>
        <p:txBody>
          <a:bodyPr/>
          <a:lstStyle/>
          <a:p>
            <a:pPr>
              <a:lnSpc>
                <a:spcPct val="80000"/>
              </a:lnSpc>
            </a:pPr>
            <a:r>
              <a:rPr lang="en-US" altLang="zh-CN" sz="2000" dirty="0">
                <a:ea typeface="宋体" pitchFamily="2" charset="-122"/>
              </a:rPr>
              <a:t>The structure of a </a:t>
            </a:r>
            <a:r>
              <a:rPr lang="en-US" altLang="zh-CN" sz="2000" b="1" dirty="0">
                <a:ea typeface="宋体" pitchFamily="2" charset="-122"/>
              </a:rPr>
              <a:t>reader</a:t>
            </a:r>
            <a:r>
              <a:rPr lang="en-US" altLang="zh-CN" sz="2000" dirty="0">
                <a:ea typeface="宋体" pitchFamily="2" charset="-122"/>
              </a:rPr>
              <a:t> process</a:t>
            </a:r>
          </a:p>
          <a:p>
            <a:pPr>
              <a:lnSpc>
                <a:spcPct val="80000"/>
              </a:lnSpc>
              <a:buFont typeface="Monotype Sorts" pitchFamily="-84" charset="2"/>
              <a:buNone/>
            </a:pPr>
            <a:r>
              <a:rPr lang="en-US" altLang="zh-CN" sz="1600" dirty="0">
                <a:solidFill>
                  <a:srgbClr val="0000FF"/>
                </a:solidFill>
                <a:ea typeface="宋体" pitchFamily="2" charset="-122"/>
              </a:rPr>
              <a:t>        </a:t>
            </a:r>
          </a:p>
          <a:p>
            <a:pPr>
              <a:lnSpc>
                <a:spcPct val="80000"/>
              </a:lnSpc>
              <a:buFont typeface="Monotype Sorts" pitchFamily="-84" charset="2"/>
              <a:buNone/>
            </a:pPr>
            <a:r>
              <a:rPr lang="en-US" altLang="zh-CN" sz="2000" b="1" dirty="0">
                <a:ea typeface="宋体" pitchFamily="2" charset="-122"/>
              </a:rPr>
              <a:t>              while (true) {</a:t>
            </a:r>
          </a:p>
          <a:p>
            <a:pPr>
              <a:lnSpc>
                <a:spcPct val="80000"/>
              </a:lnSpc>
              <a:buFont typeface="Monotype Sorts" pitchFamily="-84" charset="2"/>
              <a:buNone/>
            </a:pPr>
            <a:r>
              <a:rPr lang="en-US" altLang="zh-CN" sz="2000" b="1" dirty="0">
                <a:ea typeface="宋体" pitchFamily="2" charset="-122"/>
              </a:rPr>
              <a:t>                       wait (mutex);</a:t>
            </a:r>
          </a:p>
          <a:p>
            <a:pPr>
              <a:lnSpc>
                <a:spcPct val="80000"/>
              </a:lnSpc>
              <a:buFont typeface="Monotype Sorts" pitchFamily="-84" charset="2"/>
              <a:buNone/>
            </a:pPr>
            <a:r>
              <a:rPr lang="en-US" altLang="zh-CN" sz="2000" b="1" dirty="0">
                <a:ea typeface="宋体" pitchFamily="2" charset="-122"/>
              </a:rPr>
              <a:t>                       </a:t>
            </a:r>
            <a:r>
              <a:rPr lang="en-US" altLang="zh-CN" sz="2000" b="1" dirty="0" err="1">
                <a:ea typeface="宋体" pitchFamily="2" charset="-122"/>
              </a:rPr>
              <a:t>readcount</a:t>
            </a:r>
            <a:r>
              <a:rPr lang="en-US" altLang="zh-CN" sz="2000" b="1" dirty="0">
                <a:ea typeface="宋体" pitchFamily="2" charset="-122"/>
              </a:rPr>
              <a:t>++;</a:t>
            </a:r>
          </a:p>
          <a:p>
            <a:pPr>
              <a:lnSpc>
                <a:spcPct val="80000"/>
              </a:lnSpc>
              <a:buFont typeface="Monotype Sorts" pitchFamily="-84" charset="2"/>
              <a:buNone/>
            </a:pPr>
            <a:r>
              <a:rPr lang="en-US" altLang="zh-CN" sz="2000" b="1" dirty="0">
                <a:ea typeface="宋体" pitchFamily="2" charset="-122"/>
              </a:rPr>
              <a:t>                       if (</a:t>
            </a:r>
            <a:r>
              <a:rPr lang="en-US" altLang="zh-CN" sz="2000" b="1" dirty="0" err="1">
                <a:ea typeface="宋体" pitchFamily="2" charset="-122"/>
              </a:rPr>
              <a:t>readcount</a:t>
            </a:r>
            <a:r>
              <a:rPr lang="en-US" altLang="zh-CN" sz="2000" b="1" dirty="0">
                <a:ea typeface="宋体" pitchFamily="2" charset="-122"/>
              </a:rPr>
              <a:t> == 1)  wait (</a:t>
            </a:r>
            <a:r>
              <a:rPr lang="en-US" altLang="zh-CN" sz="2000" b="1" err="1">
                <a:ea typeface="宋体" pitchFamily="2" charset="-122"/>
              </a:rPr>
              <a:t>wrt</a:t>
            </a:r>
            <a:r>
              <a:rPr lang="en-US" altLang="zh-CN" sz="2000" b="1">
                <a:ea typeface="宋体" pitchFamily="2" charset="-122"/>
              </a:rPr>
              <a:t>);  </a:t>
            </a:r>
            <a:r>
              <a:rPr lang="en-US" altLang="zh-CN" sz="2000" b="1"/>
              <a:t>// </a:t>
            </a:r>
            <a:r>
              <a:rPr lang="zh-CN" altLang="en-US" sz="2000" b="1"/>
              <a:t>第</a:t>
            </a:r>
            <a:r>
              <a:rPr lang="en-US" altLang="zh-CN" sz="2000" b="1"/>
              <a:t>1</a:t>
            </a:r>
            <a:r>
              <a:rPr lang="zh-CN" altLang="en-US" sz="2000" b="1"/>
              <a:t>个读者把写者侧的门从内部锁上</a:t>
            </a:r>
            <a:endParaRPr lang="en-US" altLang="zh-CN" sz="2000" b="1" dirty="0">
              <a:ea typeface="宋体" pitchFamily="2" charset="-122"/>
            </a:endParaRPr>
          </a:p>
          <a:p>
            <a:pPr>
              <a:lnSpc>
                <a:spcPct val="80000"/>
              </a:lnSpc>
              <a:buFont typeface="Monotype Sorts" pitchFamily="-84" charset="2"/>
              <a:buNone/>
            </a:pPr>
            <a:r>
              <a:rPr lang="en-US" altLang="zh-CN" sz="2000" b="1" dirty="0">
                <a:ea typeface="宋体" pitchFamily="2" charset="-122"/>
              </a:rPr>
              <a:t>                       signal (mutex)</a:t>
            </a:r>
          </a:p>
          <a:p>
            <a:pPr>
              <a:lnSpc>
                <a:spcPct val="80000"/>
              </a:lnSpc>
              <a:buFont typeface="Monotype Sorts" pitchFamily="-84" charset="2"/>
              <a:buNone/>
            </a:pPr>
            <a:r>
              <a:rPr lang="en-US" altLang="zh-CN" sz="2000" b="1" dirty="0">
                <a:ea typeface="宋体" pitchFamily="2" charset="-122"/>
              </a:rPr>
              <a:t>                </a:t>
            </a:r>
          </a:p>
          <a:p>
            <a:pPr>
              <a:lnSpc>
                <a:spcPct val="80000"/>
              </a:lnSpc>
              <a:buFont typeface="Monotype Sorts" pitchFamily="-84" charset="2"/>
              <a:buNone/>
            </a:pPr>
            <a:r>
              <a:rPr lang="en-US" altLang="zh-CN" sz="2000" b="1" dirty="0">
                <a:ea typeface="宋体" pitchFamily="2" charset="-122"/>
              </a:rPr>
              <a:t>                               // reading is performed</a:t>
            </a:r>
          </a:p>
          <a:p>
            <a:pPr>
              <a:lnSpc>
                <a:spcPct val="80000"/>
              </a:lnSpc>
              <a:buFont typeface="Monotype Sorts" pitchFamily="-84" charset="2"/>
              <a:buNone/>
            </a:pPr>
            <a:endParaRPr lang="en-US" altLang="zh-CN" sz="2000" b="1" dirty="0">
              <a:ea typeface="宋体" pitchFamily="2" charset="-122"/>
            </a:endParaRPr>
          </a:p>
          <a:p>
            <a:pPr>
              <a:lnSpc>
                <a:spcPct val="80000"/>
              </a:lnSpc>
              <a:buFont typeface="Monotype Sorts" pitchFamily="-84" charset="2"/>
              <a:buNone/>
            </a:pPr>
            <a:r>
              <a:rPr lang="en-US" altLang="zh-CN" sz="2000" b="1" dirty="0">
                <a:ea typeface="宋体" pitchFamily="2" charset="-122"/>
              </a:rPr>
              <a:t>                        wait (mutex);</a:t>
            </a:r>
          </a:p>
          <a:p>
            <a:pPr>
              <a:lnSpc>
                <a:spcPct val="80000"/>
              </a:lnSpc>
              <a:buFont typeface="Monotype Sorts" pitchFamily="-84" charset="2"/>
              <a:buNone/>
            </a:pPr>
            <a:r>
              <a:rPr lang="en-US" altLang="zh-CN" sz="2000" b="1" dirty="0">
                <a:ea typeface="宋体" pitchFamily="2" charset="-122"/>
              </a:rPr>
              <a:t>                        </a:t>
            </a:r>
            <a:r>
              <a:rPr lang="en-US" altLang="zh-CN" sz="2000" b="1" dirty="0" err="1">
                <a:ea typeface="宋体" pitchFamily="2" charset="-122"/>
              </a:rPr>
              <a:t>readcount</a:t>
            </a:r>
            <a:r>
              <a:rPr lang="en-US" altLang="zh-CN" sz="2000" b="1" dirty="0">
                <a:ea typeface="宋体" pitchFamily="2" charset="-122"/>
              </a:rPr>
              <a:t>--;</a:t>
            </a:r>
          </a:p>
          <a:p>
            <a:pPr>
              <a:lnSpc>
                <a:spcPct val="80000"/>
              </a:lnSpc>
              <a:buFont typeface="Monotype Sorts" pitchFamily="-84" charset="2"/>
              <a:buNone/>
            </a:pPr>
            <a:r>
              <a:rPr lang="en-US" altLang="zh-CN" sz="2000" b="1" dirty="0">
                <a:ea typeface="宋体" pitchFamily="2" charset="-122"/>
              </a:rPr>
              <a:t>                        if (</a:t>
            </a:r>
            <a:r>
              <a:rPr lang="en-US" altLang="zh-CN" sz="2000" b="1" dirty="0" err="1">
                <a:ea typeface="宋体" pitchFamily="2" charset="-122"/>
              </a:rPr>
              <a:t>readcount</a:t>
            </a:r>
            <a:r>
              <a:rPr lang="en-US" altLang="zh-CN" sz="2000" b="1" dirty="0">
                <a:ea typeface="宋体" pitchFamily="2" charset="-122"/>
              </a:rPr>
              <a:t> == 0)  signal (</a:t>
            </a:r>
            <a:r>
              <a:rPr lang="en-US" altLang="zh-CN" sz="2000" b="1" err="1">
                <a:ea typeface="宋体" pitchFamily="2" charset="-122"/>
              </a:rPr>
              <a:t>wrt</a:t>
            </a:r>
            <a:r>
              <a:rPr lang="en-US" altLang="zh-CN" sz="2000" b="1">
                <a:ea typeface="宋体" pitchFamily="2" charset="-122"/>
              </a:rPr>
              <a:t>);  </a:t>
            </a:r>
            <a:r>
              <a:rPr lang="en-US" altLang="zh-CN" sz="2000" b="1"/>
              <a:t>//</a:t>
            </a:r>
            <a:r>
              <a:rPr lang="zh-CN" altLang="en-US" sz="2000" b="1"/>
              <a:t>最后</a:t>
            </a:r>
            <a:r>
              <a:rPr lang="en-US" altLang="zh-CN" sz="2000" b="1"/>
              <a:t>1</a:t>
            </a:r>
            <a:r>
              <a:rPr lang="zh-CN" altLang="en-US" sz="2000" b="1"/>
              <a:t>个读者把写者侧的门从内部打开</a:t>
            </a:r>
            <a:endParaRPr lang="en-US" altLang="zh-CN" sz="2000" b="1" dirty="0">
              <a:ea typeface="宋体" pitchFamily="2" charset="-122"/>
            </a:endParaRPr>
          </a:p>
          <a:p>
            <a:pPr>
              <a:lnSpc>
                <a:spcPct val="80000"/>
              </a:lnSpc>
              <a:buFont typeface="Monotype Sorts" pitchFamily="-84" charset="2"/>
              <a:buNone/>
            </a:pPr>
            <a:r>
              <a:rPr lang="en-US" altLang="zh-CN" sz="2000" b="1" dirty="0">
                <a:ea typeface="宋体" pitchFamily="2" charset="-122"/>
              </a:rPr>
              <a:t>                        signal (mutex);</a:t>
            </a:r>
          </a:p>
          <a:p>
            <a:pPr>
              <a:lnSpc>
                <a:spcPct val="80000"/>
              </a:lnSpc>
              <a:buFont typeface="Monotype Sorts" pitchFamily="-84" charset="2"/>
              <a:buNone/>
            </a:pPr>
            <a:r>
              <a:rPr lang="en-US" altLang="zh-CN" sz="2000" b="1" dirty="0">
                <a:ea typeface="宋体" pitchFamily="2" charset="-122"/>
              </a:rPr>
              <a:t>              }</a:t>
            </a:r>
          </a:p>
          <a:p>
            <a:pPr>
              <a:lnSpc>
                <a:spcPct val="80000"/>
              </a:lnSpc>
              <a:buFont typeface="Monotype Sorts" pitchFamily="-84" charset="2"/>
              <a:buNone/>
            </a:pPr>
            <a:r>
              <a:rPr lang="en-US" altLang="zh-CN" sz="2000">
                <a:ea typeface="宋体" pitchFamily="2" charset="-122"/>
              </a:rPr>
              <a:t>                                                        </a:t>
            </a:r>
            <a:r>
              <a:rPr lang="en-US" altLang="zh-CN" sz="2000">
                <a:solidFill>
                  <a:srgbClr val="0070C0"/>
                </a:solidFill>
                <a:ea typeface="宋体" pitchFamily="2" charset="-122"/>
              </a:rPr>
              <a:t>Writers </a:t>
            </a:r>
            <a:r>
              <a:rPr lang="en-US" altLang="zh-CN" sz="2000" dirty="0">
                <a:solidFill>
                  <a:srgbClr val="0070C0"/>
                </a:solidFill>
                <a:ea typeface="宋体" pitchFamily="2" charset="-122"/>
              </a:rPr>
              <a:t>Starvation?!</a:t>
            </a:r>
            <a:endParaRPr lang="zh-CN" altLang="en-US" sz="2000" dirty="0">
              <a:solidFill>
                <a:srgbClr val="0070C0"/>
              </a:solidFill>
              <a:ea typeface="宋体" pitchFamily="2" charset="-122"/>
            </a:endParaRPr>
          </a:p>
          <a:p>
            <a:pPr>
              <a:lnSpc>
                <a:spcPct val="80000"/>
              </a:lnSpc>
              <a:buFont typeface="Monotype Sorts" pitchFamily="-84" charset="2"/>
              <a:buNone/>
            </a:pPr>
            <a:endParaRPr lang="en-US" altLang="zh-CN" sz="2000" dirty="0">
              <a:solidFill>
                <a:srgbClr val="0000FF"/>
              </a:solidFill>
              <a:ea typeface="宋体" pitchFamily="2" charset="-122"/>
            </a:endParaRPr>
          </a:p>
          <a:p>
            <a:pPr>
              <a:lnSpc>
                <a:spcPct val="80000"/>
              </a:lnSpc>
              <a:buFont typeface="Monotype Sorts" pitchFamily="-84" charset="2"/>
              <a:buNone/>
            </a:pPr>
            <a:endParaRPr lang="en-US" altLang="zh-CN" sz="1600" dirty="0">
              <a:solidFill>
                <a:srgbClr val="0000FF"/>
              </a:solidFill>
              <a:ea typeface="宋体" pitchFamily="2" charset="-122"/>
            </a:endParaRPr>
          </a:p>
          <a:p>
            <a:pPr>
              <a:lnSpc>
                <a:spcPct val="80000"/>
              </a:lnSpc>
              <a:buFont typeface="Monotype Sorts" pitchFamily="-84" charset="2"/>
              <a:buNone/>
            </a:pPr>
            <a:endParaRPr lang="en-US" altLang="zh-CN" sz="1600" dirty="0">
              <a:solidFill>
                <a:srgbClr val="0000FF"/>
              </a:solidFill>
              <a:ea typeface="宋体" pitchFamily="2" charset="-122"/>
            </a:endParaRPr>
          </a:p>
          <a:p>
            <a:pPr>
              <a:lnSpc>
                <a:spcPct val="80000"/>
              </a:lnSpc>
              <a:buFont typeface="Monotype Sorts" pitchFamily="-84" charset="2"/>
              <a:buNone/>
            </a:pPr>
            <a:r>
              <a:rPr lang="en-US" altLang="zh-CN" sz="1600" dirty="0">
                <a:solidFill>
                  <a:srgbClr val="0000FF"/>
                </a:solidFill>
                <a:ea typeface="宋体" pitchFamily="2" charset="-122"/>
              </a:rPr>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0E349B06-5C0D-4BD8-ABC8-DFC88C04F920}"/>
              </a:ext>
            </a:extLst>
          </p:cNvPr>
          <p:cNvSpPr>
            <a:spLocks noGrp="1"/>
          </p:cNvSpPr>
          <p:nvPr>
            <p:ph type="title"/>
          </p:nvPr>
        </p:nvSpPr>
        <p:spPr>
          <a:xfrm>
            <a:off x="2781778" y="222286"/>
            <a:ext cx="7677150" cy="576262"/>
          </a:xfrm>
        </p:spPr>
        <p:txBody>
          <a:bodyPr/>
          <a:lstStyle/>
          <a:p>
            <a:r>
              <a:rPr lang="en-US" altLang="en-US" dirty="0"/>
              <a:t>Readers-Writers Problem Variations</a:t>
            </a:r>
          </a:p>
        </p:txBody>
      </p:sp>
      <p:sp>
        <p:nvSpPr>
          <p:cNvPr id="23554" name="Content Placeholder 2">
            <a:extLst>
              <a:ext uri="{FF2B5EF4-FFF2-40B4-BE49-F238E27FC236}">
                <a16:creationId xmlns:a16="http://schemas.microsoft.com/office/drawing/2014/main" id="{47643E3C-87AB-40AB-8261-6DE653642FC7}"/>
              </a:ext>
            </a:extLst>
          </p:cNvPr>
          <p:cNvSpPr>
            <a:spLocks noGrp="1"/>
          </p:cNvSpPr>
          <p:nvPr>
            <p:ph idx="1"/>
          </p:nvPr>
        </p:nvSpPr>
        <p:spPr>
          <a:xfrm>
            <a:off x="1771651" y="1113908"/>
            <a:ext cx="8877300" cy="4953517"/>
          </a:xfrm>
        </p:spPr>
        <p:txBody>
          <a:bodyPr/>
          <a:lstStyle/>
          <a:p>
            <a:r>
              <a:rPr lang="en-US" altLang="en-US" sz="2400" dirty="0"/>
              <a:t>The</a:t>
            </a:r>
            <a:r>
              <a:rPr lang="en-US" altLang="en-US" sz="2400" b="1" i="1" dirty="0"/>
              <a:t> </a:t>
            </a:r>
            <a:r>
              <a:rPr lang="en-US" altLang="en-US" sz="2400" dirty="0"/>
              <a:t>solution</a:t>
            </a:r>
            <a:r>
              <a:rPr lang="en-US" altLang="en-US" sz="2400" b="1" i="1" dirty="0"/>
              <a:t> </a:t>
            </a:r>
            <a:r>
              <a:rPr lang="en-US" altLang="en-US" sz="2400" dirty="0"/>
              <a:t>in </a:t>
            </a:r>
            <a:r>
              <a:rPr lang="en-US" altLang="en-US" sz="2400"/>
              <a:t>previous slides </a:t>
            </a:r>
            <a:r>
              <a:rPr lang="en-US" altLang="en-US" sz="2400" dirty="0"/>
              <a:t>can result in a situation where a writer  process never writes.  It is referred to as the “First reader-writer” problem.</a:t>
            </a:r>
          </a:p>
          <a:p>
            <a:r>
              <a:rPr lang="en-US" altLang="en-US" sz="2400" dirty="0"/>
              <a:t>The “Second reader-writer” problem is  a variation the first reader-writer problem that state:</a:t>
            </a:r>
          </a:p>
          <a:p>
            <a:pPr lvl="1"/>
            <a:r>
              <a:rPr lang="en-US" altLang="en-US" sz="2400" dirty="0"/>
              <a:t>Once a writer is ready to write, no “newly arrived reader” is allowed  to read.</a:t>
            </a:r>
          </a:p>
          <a:p>
            <a:r>
              <a:rPr lang="en-US" altLang="en-US" sz="2400" dirty="0"/>
              <a:t>Both the first and second may result in starvation</a:t>
            </a:r>
            <a:r>
              <a:rPr lang="en-US" altLang="en-US" sz="2400"/>
              <a:t>. Leading </a:t>
            </a:r>
            <a:r>
              <a:rPr lang="en-US" altLang="en-US" sz="2400" dirty="0"/>
              <a:t>to even more variations</a:t>
            </a:r>
          </a:p>
          <a:p>
            <a:r>
              <a:rPr lang="en-US" altLang="en-US" sz="2400" dirty="0"/>
              <a:t>Problem is solved on some systems by kernel providing reader-writer locks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矩形 3">
            <a:extLst>
              <a:ext uri="{FF2B5EF4-FFF2-40B4-BE49-F238E27FC236}">
                <a16:creationId xmlns:a16="http://schemas.microsoft.com/office/drawing/2014/main" id="{EB25DD46-0D34-4E08-9D0F-559F562CCB32}"/>
              </a:ext>
            </a:extLst>
          </p:cNvPr>
          <p:cNvSpPr>
            <a:spLocks noChangeArrowheads="1"/>
          </p:cNvSpPr>
          <p:nvPr/>
        </p:nvSpPr>
        <p:spPr bwMode="auto">
          <a:xfrm>
            <a:off x="6421438" y="2116139"/>
            <a:ext cx="4094162" cy="455509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defRPr/>
            </a:pPr>
            <a:r>
              <a:rPr lang="en-US" altLang="zh-CN" sz="2400" b="1" dirty="0">
                <a:solidFill>
                  <a:srgbClr val="002060"/>
                </a:solidFill>
                <a:latin typeface="+mn-lt"/>
                <a:ea typeface="宋体" panose="02010600030101010101" pitchFamily="2" charset="-122"/>
              </a:rPr>
              <a:t>**Reader**</a:t>
            </a:r>
          </a:p>
          <a:p>
            <a:pPr>
              <a:spcBef>
                <a:spcPct val="0"/>
              </a:spcBef>
              <a:buClrTx/>
              <a:buSzTx/>
              <a:buFontTx/>
              <a:buNone/>
              <a:defRPr/>
            </a:pPr>
            <a:r>
              <a:rPr lang="en-US" altLang="zh-CN" sz="1400" b="1" dirty="0">
                <a:solidFill>
                  <a:schemeClr val="accent5">
                    <a:lumMod val="25000"/>
                  </a:schemeClr>
                </a:solidFill>
                <a:latin typeface="+mn-lt"/>
                <a:ea typeface="宋体" panose="02010600030101010101" pitchFamily="2" charset="-122"/>
              </a:rPr>
              <a:t>P(w);    //</a:t>
            </a:r>
            <a:r>
              <a:rPr lang="zh-CN" altLang="en-US" sz="1400" b="1" dirty="0">
                <a:solidFill>
                  <a:schemeClr val="accent5">
                    <a:lumMod val="25000"/>
                  </a:schemeClr>
                </a:solidFill>
                <a:latin typeface="+mn-lt"/>
                <a:ea typeface="宋体" panose="02010600030101010101" pitchFamily="2" charset="-122"/>
              </a:rPr>
              <a:t>如果有写者在等待</a:t>
            </a:r>
            <a:r>
              <a:rPr lang="en-US" altLang="zh-CN" sz="1400" b="1" dirty="0" err="1">
                <a:solidFill>
                  <a:srgbClr val="7030A0"/>
                </a:solidFill>
                <a:latin typeface="+mn-lt"/>
                <a:ea typeface="宋体" panose="02010600030101010101" pitchFamily="2" charset="-122"/>
              </a:rPr>
              <a:t>RWmutex</a:t>
            </a:r>
            <a:r>
              <a:rPr lang="zh-CN" altLang="en-US" sz="1400" b="1" dirty="0">
                <a:solidFill>
                  <a:schemeClr val="accent5">
                    <a:lumMod val="25000"/>
                  </a:schemeClr>
                </a:solidFill>
                <a:latin typeface="+mn-lt"/>
                <a:ea typeface="宋体" panose="02010600030101010101" pitchFamily="2" charset="-122"/>
              </a:rPr>
              <a:t>，那么它肯</a:t>
            </a:r>
            <a:endParaRPr lang="en-US" altLang="zh-CN" sz="1400" b="1" dirty="0">
              <a:solidFill>
                <a:schemeClr val="accent5">
                  <a:lumMod val="25000"/>
                </a:schemeClr>
              </a:solidFill>
              <a:latin typeface="+mn-lt"/>
              <a:ea typeface="宋体" panose="02010600030101010101" pitchFamily="2" charset="-122"/>
            </a:endParaRPr>
          </a:p>
          <a:p>
            <a:pPr>
              <a:spcBef>
                <a:spcPct val="0"/>
              </a:spcBef>
              <a:buClrTx/>
              <a:buSzTx/>
              <a:buFontTx/>
              <a:buNone/>
              <a:defRPr/>
            </a:pPr>
            <a:r>
              <a:rPr lang="en-US" altLang="zh-CN" sz="1400" b="1" dirty="0">
                <a:solidFill>
                  <a:schemeClr val="accent5">
                    <a:lumMod val="25000"/>
                  </a:schemeClr>
                </a:solidFill>
                <a:latin typeface="+mn-lt"/>
                <a:ea typeface="宋体" panose="02010600030101010101" pitchFamily="2" charset="-122"/>
              </a:rPr>
              <a:t>              </a:t>
            </a:r>
            <a:r>
              <a:rPr lang="zh-CN" altLang="en-US" sz="1400" b="1" dirty="0">
                <a:solidFill>
                  <a:schemeClr val="accent5">
                    <a:lumMod val="25000"/>
                  </a:schemeClr>
                </a:solidFill>
                <a:latin typeface="+mn-lt"/>
                <a:ea typeface="宋体" panose="02010600030101010101" pitchFamily="2" charset="-122"/>
              </a:rPr>
              <a:t>定占有</a:t>
            </a:r>
            <a:r>
              <a:rPr lang="en-US" altLang="zh-CN" sz="1400" b="1" dirty="0">
                <a:solidFill>
                  <a:schemeClr val="accent5">
                    <a:lumMod val="25000"/>
                  </a:schemeClr>
                </a:solidFill>
                <a:latin typeface="+mn-lt"/>
                <a:ea typeface="宋体" panose="02010600030101010101" pitchFamily="2" charset="-122"/>
              </a:rPr>
              <a:t>w</a:t>
            </a:r>
            <a:r>
              <a:rPr lang="zh-CN" altLang="en-US" sz="1400" b="1" dirty="0">
                <a:solidFill>
                  <a:schemeClr val="accent5">
                    <a:lumMod val="25000"/>
                  </a:schemeClr>
                </a:solidFill>
                <a:latin typeface="+mn-lt"/>
                <a:ea typeface="宋体" panose="02010600030101010101" pitchFamily="2" charset="-122"/>
              </a:rPr>
              <a:t>，于是读者在这里会阻塞</a:t>
            </a:r>
          </a:p>
          <a:p>
            <a:pPr>
              <a:spcBef>
                <a:spcPct val="0"/>
              </a:spcBef>
              <a:buClrTx/>
              <a:buSzTx/>
              <a:buFontTx/>
              <a:buNone/>
              <a:defRPr/>
            </a:pPr>
            <a:r>
              <a:rPr lang="en-US" altLang="zh-CN" sz="1400" b="1" dirty="0">
                <a:solidFill>
                  <a:schemeClr val="accent5">
                    <a:lumMod val="25000"/>
                  </a:schemeClr>
                </a:solidFill>
                <a:latin typeface="+mn-lt"/>
                <a:ea typeface="宋体" panose="02010600030101010101" pitchFamily="2" charset="-122"/>
              </a:rPr>
              <a:t>V(w);     //</a:t>
            </a:r>
            <a:r>
              <a:rPr lang="zh-CN" altLang="en-US" sz="1400" b="1" dirty="0">
                <a:solidFill>
                  <a:schemeClr val="accent5">
                    <a:lumMod val="25000"/>
                  </a:schemeClr>
                </a:solidFill>
                <a:latin typeface="+mn-lt"/>
                <a:ea typeface="宋体" panose="02010600030101010101" pitchFamily="2" charset="-122"/>
              </a:rPr>
              <a:t>立即释放掉，使写者随时可申请到</a:t>
            </a:r>
            <a:r>
              <a:rPr lang="en-US" altLang="zh-CN" sz="1400" b="1" dirty="0">
                <a:solidFill>
                  <a:schemeClr val="accent5">
                    <a:lumMod val="25000"/>
                  </a:schemeClr>
                </a:solidFill>
                <a:latin typeface="+mn-lt"/>
                <a:ea typeface="宋体" panose="02010600030101010101" pitchFamily="2" charset="-122"/>
              </a:rPr>
              <a:t>w</a:t>
            </a:r>
          </a:p>
          <a:p>
            <a:pPr>
              <a:spcBef>
                <a:spcPct val="0"/>
              </a:spcBef>
              <a:buClrTx/>
              <a:buSzTx/>
              <a:buFontTx/>
              <a:buNone/>
              <a:defRPr/>
            </a:pPr>
            <a:endParaRPr lang="en-US" altLang="zh-CN" sz="1400" b="1" dirty="0">
              <a:solidFill>
                <a:srgbClr val="002060"/>
              </a:solidFill>
              <a:latin typeface="+mn-lt"/>
              <a:ea typeface="宋体" panose="02010600030101010101" pitchFamily="2" charset="-122"/>
            </a:endParaRPr>
          </a:p>
          <a:p>
            <a:pPr>
              <a:spcBef>
                <a:spcPct val="0"/>
              </a:spcBef>
              <a:buClrTx/>
              <a:buSzTx/>
              <a:buFontTx/>
              <a:buNone/>
              <a:defRPr/>
            </a:pPr>
            <a:r>
              <a:rPr lang="en-US" altLang="zh-CN" sz="1400" b="1" dirty="0">
                <a:solidFill>
                  <a:srgbClr val="002060"/>
                </a:solidFill>
                <a:latin typeface="+mn-lt"/>
                <a:ea typeface="宋体" panose="02010600030101010101" pitchFamily="2" charset="-122"/>
              </a:rPr>
              <a:t>P(r);</a:t>
            </a:r>
          </a:p>
          <a:p>
            <a:pPr>
              <a:spcBef>
                <a:spcPct val="0"/>
              </a:spcBef>
              <a:buClrTx/>
              <a:buSzTx/>
              <a:buFontTx/>
              <a:buNone/>
              <a:defRPr/>
            </a:pPr>
            <a:r>
              <a:rPr lang="en-US" altLang="zh-CN" sz="1400" b="1" dirty="0" err="1">
                <a:solidFill>
                  <a:srgbClr val="002060"/>
                </a:solidFill>
                <a:latin typeface="+mn-lt"/>
                <a:ea typeface="宋体" panose="02010600030101010101" pitchFamily="2" charset="-122"/>
              </a:rPr>
              <a:t>Rcount</a:t>
            </a:r>
            <a:r>
              <a:rPr lang="en-US" altLang="zh-CN" sz="1400" b="1" dirty="0">
                <a:solidFill>
                  <a:srgbClr val="002060"/>
                </a:solidFill>
                <a:latin typeface="+mn-lt"/>
                <a:ea typeface="宋体" panose="02010600030101010101" pitchFamily="2" charset="-122"/>
              </a:rPr>
              <a:t>++;</a:t>
            </a:r>
          </a:p>
          <a:p>
            <a:pPr>
              <a:spcBef>
                <a:spcPct val="0"/>
              </a:spcBef>
              <a:buClrTx/>
              <a:buSzTx/>
              <a:buFontTx/>
              <a:buNone/>
              <a:defRPr/>
            </a:pPr>
            <a:r>
              <a:rPr lang="en-US" altLang="zh-CN" sz="1400" b="1">
                <a:solidFill>
                  <a:srgbClr val="002060"/>
                </a:solidFill>
                <a:latin typeface="+mn-lt"/>
                <a:ea typeface="宋体" panose="02010600030101010101" pitchFamily="2" charset="-122"/>
              </a:rPr>
              <a:t>if(Rcount == 1)        //</a:t>
            </a:r>
            <a:r>
              <a:rPr lang="zh-CN" altLang="en-US" sz="1400" b="1" dirty="0">
                <a:solidFill>
                  <a:srgbClr val="002060"/>
                </a:solidFill>
                <a:latin typeface="+mn-lt"/>
                <a:ea typeface="宋体" panose="02010600030101010101" pitchFamily="2" charset="-122"/>
              </a:rPr>
              <a:t>第一个读者进入时， </a:t>
            </a:r>
          </a:p>
          <a:p>
            <a:pPr>
              <a:spcBef>
                <a:spcPct val="0"/>
              </a:spcBef>
              <a:buClrTx/>
              <a:buSzTx/>
              <a:buFontTx/>
              <a:buNone/>
              <a:defRPr/>
            </a:pPr>
            <a:r>
              <a:rPr lang="zh-CN" altLang="en-US" sz="1400" b="1" dirty="0">
                <a:solidFill>
                  <a:srgbClr val="7030A0"/>
                </a:solidFill>
                <a:latin typeface="+mn-lt"/>
                <a:ea typeface="宋体" panose="02010600030101010101" pitchFamily="2" charset="-122"/>
              </a:rPr>
              <a:t>       </a:t>
            </a:r>
            <a:r>
              <a:rPr lang="en-US" altLang="zh-CN" sz="1400" b="1" dirty="0">
                <a:solidFill>
                  <a:srgbClr val="7030A0"/>
                </a:solidFill>
                <a:latin typeface="+mn-lt"/>
                <a:ea typeface="宋体" panose="02010600030101010101" pitchFamily="2" charset="-122"/>
              </a:rPr>
              <a:t>P(</a:t>
            </a:r>
            <a:r>
              <a:rPr lang="en-US" altLang="zh-CN" sz="1400" b="1" dirty="0" err="1">
                <a:solidFill>
                  <a:srgbClr val="7030A0"/>
                </a:solidFill>
                <a:latin typeface="+mn-lt"/>
                <a:ea typeface="宋体" panose="02010600030101010101" pitchFamily="2" charset="-122"/>
              </a:rPr>
              <a:t>RWmutex</a:t>
            </a:r>
            <a:r>
              <a:rPr lang="en-US" altLang="zh-CN" sz="1400" b="1">
                <a:solidFill>
                  <a:srgbClr val="7030A0"/>
                </a:solidFill>
                <a:latin typeface="+mn-lt"/>
                <a:ea typeface="宋体" panose="02010600030101010101" pitchFamily="2" charset="-122"/>
              </a:rPr>
              <a:t>);</a:t>
            </a:r>
            <a:r>
              <a:rPr lang="en-US" altLang="zh-CN" sz="1400" b="1">
                <a:solidFill>
                  <a:srgbClr val="002060"/>
                </a:solidFill>
                <a:latin typeface="+mn-lt"/>
                <a:ea typeface="宋体" panose="02010600030101010101" pitchFamily="2" charset="-122"/>
              </a:rPr>
              <a:t>    //</a:t>
            </a:r>
            <a:r>
              <a:rPr lang="zh-CN" altLang="en-US" sz="1400" b="1" dirty="0">
                <a:solidFill>
                  <a:srgbClr val="002060"/>
                </a:solidFill>
                <a:latin typeface="+mn-lt"/>
                <a:ea typeface="宋体" panose="02010600030101010101" pitchFamily="2" charset="-122"/>
              </a:rPr>
              <a:t>如已有写者，其会被阻塞</a:t>
            </a:r>
          </a:p>
          <a:p>
            <a:pPr>
              <a:spcBef>
                <a:spcPct val="0"/>
              </a:spcBef>
              <a:buClrTx/>
              <a:buSzTx/>
              <a:buFontTx/>
              <a:buNone/>
              <a:defRPr/>
            </a:pPr>
            <a:r>
              <a:rPr lang="en-US" altLang="zh-CN" sz="1400" b="1" dirty="0">
                <a:solidFill>
                  <a:srgbClr val="002060"/>
                </a:solidFill>
                <a:latin typeface="+mn-lt"/>
                <a:ea typeface="宋体" panose="02010600030101010101" pitchFamily="2" charset="-122"/>
              </a:rPr>
              <a:t>V(r);</a:t>
            </a:r>
          </a:p>
          <a:p>
            <a:pPr>
              <a:spcBef>
                <a:spcPct val="0"/>
              </a:spcBef>
              <a:buClrTx/>
              <a:buSzTx/>
              <a:buFontTx/>
              <a:buNone/>
              <a:defRPr/>
            </a:pPr>
            <a:endParaRPr lang="en-US" altLang="zh-CN" sz="1400" b="1" dirty="0">
              <a:solidFill>
                <a:srgbClr val="002060"/>
              </a:solidFill>
              <a:latin typeface="+mn-lt"/>
              <a:ea typeface="宋体" panose="02010600030101010101" pitchFamily="2" charset="-122"/>
            </a:endParaRPr>
          </a:p>
          <a:p>
            <a:pPr>
              <a:spcBef>
                <a:spcPct val="0"/>
              </a:spcBef>
              <a:buClrTx/>
              <a:buSzTx/>
              <a:buFontTx/>
              <a:buNone/>
              <a:defRPr/>
            </a:pPr>
            <a:endParaRPr lang="en-US" altLang="zh-CN" sz="1400" b="1" dirty="0">
              <a:solidFill>
                <a:srgbClr val="002060"/>
              </a:solidFill>
              <a:latin typeface="+mn-lt"/>
              <a:ea typeface="宋体" panose="02010600030101010101" pitchFamily="2" charset="-122"/>
            </a:endParaRPr>
          </a:p>
          <a:p>
            <a:pPr>
              <a:spcBef>
                <a:spcPct val="0"/>
              </a:spcBef>
              <a:buClrTx/>
              <a:buSzTx/>
              <a:buFontTx/>
              <a:buNone/>
              <a:defRPr/>
            </a:pPr>
            <a:r>
              <a:rPr lang="en-US" altLang="zh-CN" sz="1400" b="1" dirty="0">
                <a:solidFill>
                  <a:srgbClr val="FF0000"/>
                </a:solidFill>
                <a:latin typeface="+mn-lt"/>
                <a:ea typeface="宋体" panose="02010600030101010101" pitchFamily="2" charset="-122"/>
              </a:rPr>
              <a:t>reading;</a:t>
            </a:r>
          </a:p>
          <a:p>
            <a:pPr>
              <a:spcBef>
                <a:spcPct val="0"/>
              </a:spcBef>
              <a:buClrTx/>
              <a:buSzTx/>
              <a:buFontTx/>
              <a:buNone/>
              <a:defRPr/>
            </a:pPr>
            <a:endParaRPr lang="en-US" altLang="zh-CN" sz="1400" b="1" dirty="0">
              <a:solidFill>
                <a:srgbClr val="002060"/>
              </a:solidFill>
              <a:latin typeface="+mn-lt"/>
              <a:ea typeface="宋体" panose="02010600030101010101" pitchFamily="2" charset="-122"/>
            </a:endParaRPr>
          </a:p>
          <a:p>
            <a:pPr>
              <a:spcBef>
                <a:spcPct val="0"/>
              </a:spcBef>
              <a:buClrTx/>
              <a:buSzTx/>
              <a:buFontTx/>
              <a:buNone/>
              <a:defRPr/>
            </a:pPr>
            <a:endParaRPr lang="en-US" altLang="zh-CN" sz="1400" b="1" dirty="0">
              <a:solidFill>
                <a:srgbClr val="002060"/>
              </a:solidFill>
              <a:latin typeface="+mn-lt"/>
              <a:ea typeface="宋体" panose="02010600030101010101" pitchFamily="2" charset="-122"/>
            </a:endParaRPr>
          </a:p>
          <a:p>
            <a:pPr>
              <a:spcBef>
                <a:spcPct val="0"/>
              </a:spcBef>
              <a:buClrTx/>
              <a:buSzTx/>
              <a:buFontTx/>
              <a:buNone/>
              <a:defRPr/>
            </a:pPr>
            <a:r>
              <a:rPr lang="en-US" altLang="zh-CN" sz="1400" b="1" dirty="0">
                <a:solidFill>
                  <a:srgbClr val="002060"/>
                </a:solidFill>
                <a:latin typeface="+mn-lt"/>
                <a:ea typeface="宋体" panose="02010600030101010101" pitchFamily="2" charset="-122"/>
              </a:rPr>
              <a:t>P(r);</a:t>
            </a:r>
          </a:p>
          <a:p>
            <a:pPr>
              <a:spcBef>
                <a:spcPct val="0"/>
              </a:spcBef>
              <a:buClrTx/>
              <a:buSzTx/>
              <a:buFontTx/>
              <a:buNone/>
              <a:defRPr/>
            </a:pPr>
            <a:r>
              <a:rPr lang="en-US" altLang="zh-CN" sz="1400" b="1" dirty="0" err="1">
                <a:solidFill>
                  <a:srgbClr val="002060"/>
                </a:solidFill>
                <a:latin typeface="+mn-lt"/>
                <a:ea typeface="宋体" panose="02010600030101010101" pitchFamily="2" charset="-122"/>
              </a:rPr>
              <a:t>Rcount</a:t>
            </a:r>
            <a:r>
              <a:rPr lang="en-US" altLang="zh-CN" sz="1400" b="1" dirty="0">
                <a:solidFill>
                  <a:srgbClr val="002060"/>
                </a:solidFill>
                <a:latin typeface="+mn-lt"/>
                <a:ea typeface="宋体" panose="02010600030101010101" pitchFamily="2" charset="-122"/>
              </a:rPr>
              <a:t>--;</a:t>
            </a:r>
          </a:p>
          <a:p>
            <a:pPr>
              <a:spcBef>
                <a:spcPct val="0"/>
              </a:spcBef>
              <a:buClrTx/>
              <a:buSzTx/>
              <a:buFontTx/>
              <a:buNone/>
              <a:defRPr/>
            </a:pPr>
            <a:r>
              <a:rPr lang="en-US" altLang="zh-CN" sz="1400" b="1">
                <a:solidFill>
                  <a:srgbClr val="002060"/>
                </a:solidFill>
                <a:latin typeface="+mn-lt"/>
                <a:ea typeface="宋体" panose="02010600030101010101" pitchFamily="2" charset="-122"/>
              </a:rPr>
              <a:t>If(Rcount==0)</a:t>
            </a:r>
          </a:p>
          <a:p>
            <a:pPr>
              <a:spcBef>
                <a:spcPct val="0"/>
              </a:spcBef>
              <a:buClrTx/>
              <a:buSzTx/>
              <a:buFontTx/>
              <a:buNone/>
              <a:defRPr/>
            </a:pPr>
            <a:r>
              <a:rPr lang="en-US" altLang="zh-CN" sz="1400" b="1">
                <a:solidFill>
                  <a:srgbClr val="002060"/>
                </a:solidFill>
                <a:latin typeface="+mn-lt"/>
                <a:ea typeface="宋体" panose="02010600030101010101" pitchFamily="2" charset="-122"/>
              </a:rPr>
              <a:t>      </a:t>
            </a:r>
            <a:r>
              <a:rPr lang="en-US" altLang="zh-CN" sz="1400" b="1">
                <a:solidFill>
                  <a:srgbClr val="7030A0"/>
                </a:solidFill>
                <a:latin typeface="+mn-lt"/>
                <a:ea typeface="宋体" panose="02010600030101010101" pitchFamily="2" charset="-122"/>
              </a:rPr>
              <a:t>V</a:t>
            </a:r>
            <a:r>
              <a:rPr lang="en-US" altLang="zh-CN" sz="1400" b="1" dirty="0">
                <a:solidFill>
                  <a:srgbClr val="7030A0"/>
                </a:solidFill>
                <a:latin typeface="+mn-lt"/>
                <a:ea typeface="宋体" panose="02010600030101010101" pitchFamily="2" charset="-122"/>
              </a:rPr>
              <a:t>(</a:t>
            </a:r>
            <a:r>
              <a:rPr lang="en-US" altLang="zh-CN" sz="1400" b="1" dirty="0" err="1">
                <a:solidFill>
                  <a:srgbClr val="7030A0"/>
                </a:solidFill>
                <a:latin typeface="+mn-lt"/>
                <a:ea typeface="宋体" panose="02010600030101010101" pitchFamily="2" charset="-122"/>
              </a:rPr>
              <a:t>RWmutex</a:t>
            </a:r>
            <a:r>
              <a:rPr lang="en-US" altLang="zh-CN" sz="1400" b="1" dirty="0">
                <a:solidFill>
                  <a:srgbClr val="7030A0"/>
                </a:solidFill>
                <a:latin typeface="+mn-lt"/>
                <a:ea typeface="宋体" panose="02010600030101010101" pitchFamily="2" charset="-122"/>
              </a:rPr>
              <a:t>);</a:t>
            </a:r>
          </a:p>
          <a:p>
            <a:pPr>
              <a:spcBef>
                <a:spcPct val="0"/>
              </a:spcBef>
              <a:buClrTx/>
              <a:buSzTx/>
              <a:buFontTx/>
              <a:buNone/>
              <a:defRPr/>
            </a:pPr>
            <a:r>
              <a:rPr lang="en-US" altLang="zh-CN" sz="1400" b="1" dirty="0">
                <a:solidFill>
                  <a:srgbClr val="002060"/>
                </a:solidFill>
                <a:latin typeface="+mn-lt"/>
                <a:ea typeface="宋体" panose="02010600030101010101" pitchFamily="2" charset="-122"/>
              </a:rPr>
              <a:t>V(r);</a:t>
            </a:r>
            <a:endParaRPr lang="zh-CN" altLang="en-US" sz="1400" b="1" dirty="0">
              <a:solidFill>
                <a:srgbClr val="002060"/>
              </a:solidFill>
              <a:latin typeface="+mn-lt"/>
              <a:ea typeface="宋体" panose="02010600030101010101" pitchFamily="2" charset="-122"/>
            </a:endParaRPr>
          </a:p>
        </p:txBody>
      </p:sp>
      <p:sp>
        <p:nvSpPr>
          <p:cNvPr id="63492" name="文本框 4"/>
          <p:cNvSpPr txBox="1">
            <a:spLocks noChangeArrowheads="1"/>
          </p:cNvSpPr>
          <p:nvPr/>
        </p:nvSpPr>
        <p:spPr bwMode="auto">
          <a:xfrm>
            <a:off x="1724026" y="308988"/>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lang="zh-CN" altLang="en-US" b="1">
                <a:solidFill>
                  <a:srgbClr val="006699"/>
                </a:solidFill>
                <a:latin typeface="微软雅黑" panose="020B0503020204020204" pitchFamily="34" charset="-122"/>
                <a:ea typeface="微软雅黑" panose="020B0503020204020204" pitchFamily="34" charset="-122"/>
              </a:rPr>
              <a:t>写者优先</a:t>
            </a:r>
          </a:p>
        </p:txBody>
      </p:sp>
      <p:sp>
        <p:nvSpPr>
          <p:cNvPr id="6" name="矩形 5">
            <a:extLst>
              <a:ext uri="{FF2B5EF4-FFF2-40B4-BE49-F238E27FC236}">
                <a16:creationId xmlns:a16="http://schemas.microsoft.com/office/drawing/2014/main" id="{A48EC284-5B64-4699-80BE-A88FF98C4EDE}"/>
              </a:ext>
            </a:extLst>
          </p:cNvPr>
          <p:cNvSpPr/>
          <p:nvPr/>
        </p:nvSpPr>
        <p:spPr>
          <a:xfrm>
            <a:off x="1709739" y="2122489"/>
            <a:ext cx="4105275" cy="4556125"/>
          </a:xfrm>
          <a:prstGeom prst="rect">
            <a:avLst/>
          </a:prstGeom>
          <a:ln w="19050">
            <a:solidFill>
              <a:srgbClr val="0000FF"/>
            </a:solidFill>
          </a:ln>
        </p:spPr>
        <p:txBody>
          <a:bodyPr>
            <a:spAutoFit/>
          </a:bodyPr>
          <a:lstStyle/>
          <a:p>
            <a:pPr>
              <a:buFont typeface="Monotype Sorts" pitchFamily="-84" charset="2"/>
              <a:buNone/>
              <a:defRPr/>
            </a:pPr>
            <a:r>
              <a:rPr kumimoji="1" lang="zh-CN" altLang="en-US" sz="2400" b="1" dirty="0">
                <a:solidFill>
                  <a:srgbClr val="002060"/>
                </a:solidFill>
                <a:latin typeface="+mn-lt"/>
                <a:ea typeface="宋体" panose="02010600030101010101" pitchFamily="2" charset="-122"/>
              </a:rPr>
              <a:t>**</a:t>
            </a:r>
            <a:r>
              <a:rPr kumimoji="1" lang="en-US" altLang="zh-CN" sz="2400" b="1" dirty="0">
                <a:solidFill>
                  <a:srgbClr val="002060"/>
                </a:solidFill>
                <a:latin typeface="+mn-lt"/>
                <a:ea typeface="宋体" panose="02010600030101010101" pitchFamily="2" charset="-122"/>
              </a:rPr>
              <a:t>writer**</a:t>
            </a: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a:t>
            </a: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a:t>
            </a: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a:t>
            </a:r>
          </a:p>
          <a:p>
            <a:pPr>
              <a:buFont typeface="Monotype Sorts" pitchFamily="-84" charset="2"/>
              <a:buNone/>
              <a:defRPr/>
            </a:pPr>
            <a:endParaRPr kumimoji="1" lang="en-US" altLang="zh-CN" sz="1400" b="1" dirty="0">
              <a:solidFill>
                <a:srgbClr val="002060"/>
              </a:solidFill>
              <a:latin typeface="+mn-lt"/>
              <a:ea typeface="宋体" panose="02010600030101010101" pitchFamily="2" charset="-122"/>
            </a:endParaRP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P(w);</a:t>
            </a:r>
          </a:p>
          <a:p>
            <a:pPr>
              <a:buFont typeface="Monotype Sorts" pitchFamily="-84" charset="2"/>
              <a:buNone/>
              <a:defRPr/>
            </a:pPr>
            <a:r>
              <a:rPr kumimoji="1" lang="en-US" altLang="zh-CN" sz="1400" b="1" dirty="0" err="1">
                <a:solidFill>
                  <a:srgbClr val="002060"/>
                </a:solidFill>
                <a:latin typeface="+mn-lt"/>
                <a:ea typeface="宋体" panose="02010600030101010101" pitchFamily="2" charset="-122"/>
              </a:rPr>
              <a:t>Wcount</a:t>
            </a:r>
            <a:r>
              <a:rPr kumimoji="1" lang="en-US" altLang="zh-CN" sz="1400" b="1" dirty="0">
                <a:solidFill>
                  <a:srgbClr val="002060"/>
                </a:solidFill>
                <a:latin typeface="+mn-lt"/>
                <a:ea typeface="宋体" panose="02010600030101010101" pitchFamily="2" charset="-122"/>
              </a:rPr>
              <a:t>++;</a:t>
            </a:r>
          </a:p>
          <a:p>
            <a:pPr>
              <a:buFont typeface="Monotype Sorts" pitchFamily="-84" charset="2"/>
              <a:buNone/>
              <a:defRPr/>
            </a:pPr>
            <a:r>
              <a:rPr kumimoji="1" lang="en-US" altLang="zh-CN" sz="1400" b="1">
                <a:solidFill>
                  <a:srgbClr val="002060"/>
                </a:solidFill>
                <a:latin typeface="+mn-lt"/>
                <a:ea typeface="宋体" panose="02010600030101010101" pitchFamily="2" charset="-122"/>
              </a:rPr>
              <a:t>if(Wcount ==1)         </a:t>
            </a:r>
            <a:r>
              <a:rPr kumimoji="1" lang="en-US" altLang="zh-CN" sz="1400" b="1" dirty="0">
                <a:solidFill>
                  <a:srgbClr val="002060"/>
                </a:solidFill>
                <a:latin typeface="+mn-lt"/>
                <a:ea typeface="宋体" panose="02010600030101010101" pitchFamily="2" charset="-122"/>
              </a:rPr>
              <a:t>//</a:t>
            </a:r>
            <a:r>
              <a:rPr kumimoji="1" lang="zh-CN" altLang="en-US" sz="1400" b="1" dirty="0">
                <a:solidFill>
                  <a:srgbClr val="002060"/>
                </a:solidFill>
                <a:latin typeface="+mn-lt"/>
                <a:ea typeface="宋体" panose="02010600030101010101" pitchFamily="2" charset="-122"/>
              </a:rPr>
              <a:t>第一个等待写者进入时</a:t>
            </a:r>
          </a:p>
          <a:p>
            <a:pPr>
              <a:buFont typeface="Monotype Sorts" pitchFamily="-84" charset="2"/>
              <a:buNone/>
              <a:defRPr/>
            </a:pPr>
            <a:r>
              <a:rPr kumimoji="1" lang="zh-CN" altLang="en-US" sz="1400" b="1">
                <a:solidFill>
                  <a:srgbClr val="002060"/>
                </a:solidFill>
                <a:latin typeface="+mn-lt"/>
                <a:ea typeface="宋体" panose="02010600030101010101" pitchFamily="2" charset="-122"/>
              </a:rPr>
              <a:t>     </a:t>
            </a:r>
            <a:r>
              <a:rPr kumimoji="1" lang="en-US" altLang="zh-CN" sz="1400" b="1">
                <a:solidFill>
                  <a:srgbClr val="7030A0"/>
                </a:solidFill>
                <a:latin typeface="+mn-lt"/>
                <a:ea typeface="宋体" panose="02010600030101010101" pitchFamily="2" charset="-122"/>
              </a:rPr>
              <a:t>P</a:t>
            </a:r>
            <a:r>
              <a:rPr kumimoji="1" lang="en-US" altLang="zh-CN" sz="1400" b="1" dirty="0">
                <a:solidFill>
                  <a:srgbClr val="7030A0"/>
                </a:solidFill>
                <a:latin typeface="+mn-lt"/>
                <a:ea typeface="宋体" panose="02010600030101010101" pitchFamily="2" charset="-122"/>
              </a:rPr>
              <a:t>(</a:t>
            </a:r>
            <a:r>
              <a:rPr kumimoji="1" lang="en-US" altLang="zh-CN" sz="1400" b="1" dirty="0" err="1">
                <a:solidFill>
                  <a:srgbClr val="7030A0"/>
                </a:solidFill>
                <a:latin typeface="+mn-lt"/>
                <a:ea typeface="宋体" panose="02010600030101010101" pitchFamily="2" charset="-122"/>
              </a:rPr>
              <a:t>RWmutex</a:t>
            </a:r>
            <a:r>
              <a:rPr kumimoji="1" lang="en-US" altLang="zh-CN" sz="1400" b="1">
                <a:solidFill>
                  <a:srgbClr val="7030A0"/>
                </a:solidFill>
                <a:latin typeface="+mn-lt"/>
                <a:ea typeface="宋体" panose="02010600030101010101" pitchFamily="2" charset="-122"/>
              </a:rPr>
              <a:t>);       </a:t>
            </a:r>
            <a:r>
              <a:rPr kumimoji="1" lang="en-US" altLang="zh-CN" sz="1400" b="1" dirty="0">
                <a:solidFill>
                  <a:srgbClr val="002060"/>
                </a:solidFill>
                <a:latin typeface="+mn-lt"/>
                <a:ea typeface="宋体" panose="02010600030101010101" pitchFamily="2" charset="-122"/>
              </a:rPr>
              <a:t>//</a:t>
            </a:r>
            <a:r>
              <a:rPr kumimoji="1" lang="zh-CN" altLang="en-US" sz="1400" b="1" dirty="0">
                <a:solidFill>
                  <a:srgbClr val="002060"/>
                </a:solidFill>
                <a:latin typeface="+mn-lt"/>
                <a:ea typeface="宋体" panose="02010600030101010101" pitchFamily="2" charset="-122"/>
              </a:rPr>
              <a:t>申请读写资源</a:t>
            </a: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V(w);</a:t>
            </a:r>
          </a:p>
          <a:p>
            <a:pPr>
              <a:buFont typeface="Monotype Sorts" pitchFamily="-84" charset="2"/>
              <a:buNone/>
              <a:defRPr/>
            </a:pPr>
            <a:endParaRPr kumimoji="1" lang="en-US" altLang="zh-CN" sz="1400" b="1" dirty="0">
              <a:solidFill>
                <a:srgbClr val="002060"/>
              </a:solidFill>
              <a:latin typeface="+mn-lt"/>
              <a:ea typeface="宋体" panose="02010600030101010101" pitchFamily="2" charset="-122"/>
            </a:endParaRPr>
          </a:p>
          <a:p>
            <a:pPr>
              <a:buFont typeface="Monotype Sorts" pitchFamily="-84" charset="2"/>
              <a:buNone/>
              <a:defRPr/>
            </a:pPr>
            <a:r>
              <a:rPr kumimoji="1" lang="en-US" altLang="zh-CN" sz="1400" b="1" dirty="0">
                <a:solidFill>
                  <a:srgbClr val="FF0000"/>
                </a:solidFill>
                <a:latin typeface="+mn-lt"/>
                <a:ea typeface="宋体" panose="02010600030101010101" pitchFamily="2" charset="-122"/>
              </a:rPr>
              <a:t>P(</a:t>
            </a:r>
            <a:r>
              <a:rPr kumimoji="1" lang="en-US" altLang="zh-CN" sz="1400" b="1" dirty="0" err="1">
                <a:solidFill>
                  <a:srgbClr val="FF0000"/>
                </a:solidFill>
                <a:latin typeface="+mn-lt"/>
                <a:ea typeface="宋体" panose="02010600030101010101" pitchFamily="2" charset="-122"/>
              </a:rPr>
              <a:t>Wmutex</a:t>
            </a:r>
            <a:r>
              <a:rPr kumimoji="1" lang="en-US" altLang="zh-CN" sz="1400" b="1" dirty="0">
                <a:solidFill>
                  <a:srgbClr val="FF0000"/>
                </a:solidFill>
                <a:latin typeface="+mn-lt"/>
                <a:ea typeface="宋体" panose="02010600030101010101" pitchFamily="2" charset="-122"/>
              </a:rPr>
              <a:t>);</a:t>
            </a:r>
          </a:p>
          <a:p>
            <a:pPr>
              <a:buFont typeface="Monotype Sorts" pitchFamily="-84" charset="2"/>
              <a:buNone/>
              <a:defRPr/>
            </a:pPr>
            <a:r>
              <a:rPr kumimoji="1" lang="en-US" altLang="zh-CN" sz="1400" b="1" dirty="0">
                <a:solidFill>
                  <a:srgbClr val="FF0000"/>
                </a:solidFill>
                <a:latin typeface="+mn-lt"/>
                <a:ea typeface="宋体" panose="02010600030101010101" pitchFamily="2" charset="-122"/>
              </a:rPr>
              <a:t>writing;</a:t>
            </a:r>
          </a:p>
          <a:p>
            <a:pPr>
              <a:buFont typeface="Monotype Sorts" pitchFamily="-84" charset="2"/>
              <a:buNone/>
              <a:defRPr/>
            </a:pPr>
            <a:r>
              <a:rPr kumimoji="1" lang="en-US" altLang="zh-CN" sz="1400" b="1" dirty="0">
                <a:solidFill>
                  <a:srgbClr val="FF0000"/>
                </a:solidFill>
                <a:latin typeface="+mn-lt"/>
                <a:ea typeface="宋体" panose="02010600030101010101" pitchFamily="2" charset="-122"/>
              </a:rPr>
              <a:t>V(</a:t>
            </a:r>
            <a:r>
              <a:rPr kumimoji="1" lang="en-US" altLang="zh-CN" sz="1400" b="1" dirty="0" err="1">
                <a:solidFill>
                  <a:srgbClr val="FF0000"/>
                </a:solidFill>
                <a:latin typeface="+mn-lt"/>
                <a:ea typeface="宋体" panose="02010600030101010101" pitchFamily="2" charset="-122"/>
              </a:rPr>
              <a:t>Wmutex</a:t>
            </a:r>
            <a:r>
              <a:rPr kumimoji="1" lang="en-US" altLang="zh-CN" sz="1400" b="1" dirty="0">
                <a:solidFill>
                  <a:srgbClr val="FF0000"/>
                </a:solidFill>
                <a:latin typeface="+mn-lt"/>
                <a:ea typeface="宋体" panose="02010600030101010101" pitchFamily="2" charset="-122"/>
              </a:rPr>
              <a:t>);</a:t>
            </a:r>
          </a:p>
          <a:p>
            <a:pPr>
              <a:buFont typeface="Monotype Sorts" pitchFamily="-84" charset="2"/>
              <a:buNone/>
              <a:defRPr/>
            </a:pPr>
            <a:endParaRPr kumimoji="1" lang="en-US" altLang="zh-CN" sz="1400" b="1" dirty="0">
              <a:solidFill>
                <a:srgbClr val="002060"/>
              </a:solidFill>
              <a:latin typeface="+mn-lt"/>
              <a:ea typeface="宋体" panose="02010600030101010101" pitchFamily="2" charset="-122"/>
            </a:endParaRP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P(w);</a:t>
            </a:r>
          </a:p>
          <a:p>
            <a:pPr>
              <a:buFont typeface="Monotype Sorts" pitchFamily="-84" charset="2"/>
              <a:buNone/>
              <a:defRPr/>
            </a:pPr>
            <a:r>
              <a:rPr kumimoji="1" lang="en-US" altLang="zh-CN" sz="1400" b="1" dirty="0" err="1">
                <a:solidFill>
                  <a:srgbClr val="002060"/>
                </a:solidFill>
                <a:latin typeface="+mn-lt"/>
                <a:ea typeface="宋体" panose="02010600030101010101" pitchFamily="2" charset="-122"/>
              </a:rPr>
              <a:t>Wcount</a:t>
            </a:r>
            <a:r>
              <a:rPr kumimoji="1" lang="en-US" altLang="zh-CN" sz="1400" b="1" dirty="0">
                <a:solidFill>
                  <a:srgbClr val="002060"/>
                </a:solidFill>
                <a:latin typeface="+mn-lt"/>
                <a:ea typeface="宋体" panose="02010600030101010101" pitchFamily="2" charset="-122"/>
              </a:rPr>
              <a:t>--;</a:t>
            </a:r>
          </a:p>
          <a:p>
            <a:pPr>
              <a:buFont typeface="Monotype Sorts" pitchFamily="-84" charset="2"/>
              <a:buNone/>
              <a:defRPr/>
            </a:pPr>
            <a:r>
              <a:rPr kumimoji="1" lang="en-US" altLang="zh-CN" sz="1400" b="1">
                <a:solidFill>
                  <a:srgbClr val="002060"/>
                </a:solidFill>
                <a:latin typeface="+mn-lt"/>
                <a:ea typeface="宋体" panose="02010600030101010101" pitchFamily="2" charset="-122"/>
              </a:rPr>
              <a:t>If(Wcount == 0)</a:t>
            </a:r>
            <a:endParaRPr kumimoji="1" lang="en-US" altLang="zh-CN" sz="1400" b="1" dirty="0">
              <a:solidFill>
                <a:srgbClr val="002060"/>
              </a:solidFill>
              <a:latin typeface="+mn-lt"/>
              <a:ea typeface="宋体" panose="02010600030101010101" pitchFamily="2" charset="-122"/>
            </a:endParaRP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      </a:t>
            </a:r>
            <a:r>
              <a:rPr kumimoji="1" lang="en-US" altLang="zh-CN" sz="1400" b="1" dirty="0">
                <a:solidFill>
                  <a:srgbClr val="7030A0"/>
                </a:solidFill>
                <a:latin typeface="+mn-lt"/>
                <a:ea typeface="宋体" panose="02010600030101010101" pitchFamily="2" charset="-122"/>
              </a:rPr>
              <a:t>V(</a:t>
            </a:r>
            <a:r>
              <a:rPr kumimoji="1" lang="en-US" altLang="zh-CN" sz="1400" b="1" dirty="0" err="1">
                <a:solidFill>
                  <a:srgbClr val="7030A0"/>
                </a:solidFill>
                <a:latin typeface="+mn-lt"/>
                <a:ea typeface="宋体" panose="02010600030101010101" pitchFamily="2" charset="-122"/>
              </a:rPr>
              <a:t>RWmutex</a:t>
            </a:r>
            <a:r>
              <a:rPr kumimoji="1" lang="en-US" altLang="zh-CN" sz="1400" b="1" dirty="0">
                <a:solidFill>
                  <a:srgbClr val="7030A0"/>
                </a:solidFill>
                <a:latin typeface="+mn-lt"/>
                <a:ea typeface="宋体" panose="02010600030101010101" pitchFamily="2" charset="-122"/>
              </a:rPr>
              <a:t>);     </a:t>
            </a:r>
            <a:r>
              <a:rPr kumimoji="1" lang="en-US" altLang="zh-CN" sz="1400" b="1" dirty="0">
                <a:solidFill>
                  <a:srgbClr val="002060"/>
                </a:solidFill>
                <a:latin typeface="+mn-lt"/>
                <a:ea typeface="宋体" panose="02010600030101010101" pitchFamily="2" charset="-122"/>
              </a:rPr>
              <a:t>//</a:t>
            </a:r>
            <a:r>
              <a:rPr kumimoji="1" lang="zh-CN" altLang="en-US" sz="1400" b="1" dirty="0">
                <a:solidFill>
                  <a:srgbClr val="002060"/>
                </a:solidFill>
                <a:latin typeface="+mn-lt"/>
                <a:ea typeface="宋体" panose="02010600030101010101" pitchFamily="2" charset="-122"/>
              </a:rPr>
              <a:t>无等待写者则写者释放</a:t>
            </a:r>
            <a:endParaRPr kumimoji="1" lang="en-US" altLang="zh-CN" sz="1400" b="1" dirty="0">
              <a:solidFill>
                <a:srgbClr val="002060"/>
              </a:solidFill>
              <a:latin typeface="+mn-lt"/>
              <a:ea typeface="宋体" panose="02010600030101010101" pitchFamily="2" charset="-122"/>
            </a:endParaRPr>
          </a:p>
          <a:p>
            <a:pPr>
              <a:defRPr/>
            </a:pPr>
            <a:r>
              <a:rPr kumimoji="1" lang="en-US" altLang="zh-CN" sz="1400" b="1" dirty="0">
                <a:solidFill>
                  <a:srgbClr val="002060"/>
                </a:solidFill>
                <a:latin typeface="+mn-lt"/>
                <a:ea typeface="宋体" panose="02010600030101010101" pitchFamily="2" charset="-122"/>
              </a:rPr>
              <a:t> V(w</a:t>
            </a:r>
            <a:r>
              <a:rPr kumimoji="1" lang="en-US" altLang="zh-CN" sz="1400" b="1">
                <a:solidFill>
                  <a:srgbClr val="002060"/>
                </a:solidFill>
                <a:latin typeface="+mn-lt"/>
                <a:ea typeface="宋体" panose="02010600030101010101" pitchFamily="2" charset="-122"/>
              </a:rPr>
              <a:t>);                        //</a:t>
            </a:r>
            <a:r>
              <a:rPr kumimoji="1" lang="zh-CN" altLang="en-US" sz="1400" b="1">
                <a:solidFill>
                  <a:srgbClr val="002060"/>
                </a:solidFill>
                <a:latin typeface="+mn-lt"/>
                <a:ea typeface="宋体" panose="02010600030101010101" pitchFamily="2" charset="-122"/>
              </a:rPr>
              <a:t>读写</a:t>
            </a:r>
            <a:r>
              <a:rPr kumimoji="1" lang="zh-CN" altLang="en-US" sz="1400" b="1" dirty="0">
                <a:solidFill>
                  <a:srgbClr val="002060"/>
                </a:solidFill>
                <a:latin typeface="+mn-lt"/>
                <a:ea typeface="宋体" panose="02010600030101010101" pitchFamily="2" charset="-122"/>
              </a:rPr>
              <a:t>资源</a:t>
            </a:r>
          </a:p>
        </p:txBody>
      </p:sp>
      <p:cxnSp>
        <p:nvCxnSpPr>
          <p:cNvPr id="63494" name="直接连接符 7"/>
          <p:cNvCxnSpPr>
            <a:cxnSpLocks noChangeShapeType="1"/>
          </p:cNvCxnSpPr>
          <p:nvPr/>
        </p:nvCxnSpPr>
        <p:spPr bwMode="auto">
          <a:xfrm>
            <a:off x="1724026" y="3305175"/>
            <a:ext cx="8791575" cy="127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3495" name="直接连接符 11"/>
          <p:cNvCxnSpPr>
            <a:cxnSpLocks noChangeShapeType="1"/>
          </p:cNvCxnSpPr>
          <p:nvPr/>
        </p:nvCxnSpPr>
        <p:spPr bwMode="auto">
          <a:xfrm>
            <a:off x="1724026" y="4546601"/>
            <a:ext cx="8791575" cy="11113"/>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3496" name="直接连接符 12"/>
          <p:cNvCxnSpPr>
            <a:cxnSpLocks noChangeShapeType="1"/>
          </p:cNvCxnSpPr>
          <p:nvPr/>
        </p:nvCxnSpPr>
        <p:spPr bwMode="auto">
          <a:xfrm>
            <a:off x="1709739" y="5402263"/>
            <a:ext cx="8791575" cy="11112"/>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63490" name="内容占位符 2">
            <a:extLst>
              <a:ext uri="{FF2B5EF4-FFF2-40B4-BE49-F238E27FC236}">
                <a16:creationId xmlns:a16="http://schemas.microsoft.com/office/drawing/2014/main" id="{B63E9E08-1FBE-45DC-8181-2B991C8E898B}"/>
              </a:ext>
            </a:extLst>
          </p:cNvPr>
          <p:cNvSpPr>
            <a:spLocks noGrp="1"/>
          </p:cNvSpPr>
          <p:nvPr>
            <p:ph idx="1"/>
          </p:nvPr>
        </p:nvSpPr>
        <p:spPr>
          <a:xfrm>
            <a:off x="3800476" y="273050"/>
            <a:ext cx="5427663" cy="1843088"/>
          </a:xfrm>
          <a:solidFill>
            <a:schemeClr val="bg1"/>
          </a:solidFill>
          <a:ln w="22225">
            <a:solidFill>
              <a:schemeClr val="tx1"/>
            </a:solidFill>
          </a:ln>
        </p:spPr>
        <p:txBody>
          <a:bodyPr/>
          <a:lstStyle/>
          <a:p>
            <a:pPr marL="0" indent="0">
              <a:buNone/>
              <a:defRPr/>
            </a:pPr>
            <a:r>
              <a:rPr lang="en-US" altLang="zh-CN" sz="1400" b="1" dirty="0">
                <a:solidFill>
                  <a:srgbClr val="002060"/>
                </a:solidFill>
                <a:ea typeface="宋体" panose="02010600030101010101" pitchFamily="2" charset="-122"/>
              </a:rPr>
              <a:t>int </a:t>
            </a:r>
            <a:r>
              <a:rPr lang="en-US" altLang="zh-CN" sz="1400" b="1" dirty="0" err="1">
                <a:solidFill>
                  <a:srgbClr val="002060"/>
                </a:solidFill>
                <a:ea typeface="宋体" panose="02010600030101010101" pitchFamily="2" charset="-122"/>
              </a:rPr>
              <a:t>Rcount</a:t>
            </a:r>
            <a:r>
              <a:rPr lang="en-US" altLang="zh-CN" sz="1400" b="1" dirty="0">
                <a:solidFill>
                  <a:srgbClr val="002060"/>
                </a:solidFill>
                <a:ea typeface="宋体" panose="02010600030101010101" pitchFamily="2" charset="-122"/>
              </a:rPr>
              <a:t>=0;                      //“</a:t>
            </a:r>
            <a:r>
              <a:rPr lang="zh-CN" altLang="en-US" sz="1400" b="1" dirty="0">
                <a:solidFill>
                  <a:srgbClr val="002060"/>
                </a:solidFill>
                <a:ea typeface="宋体" panose="02010600030101010101" pitchFamily="2" charset="-122"/>
              </a:rPr>
              <a:t>正在读”的进程数，初值是</a:t>
            </a:r>
            <a:r>
              <a:rPr lang="en-US" altLang="zh-CN" sz="1400" b="1" dirty="0">
                <a:solidFill>
                  <a:srgbClr val="002060"/>
                </a:solidFill>
                <a:ea typeface="宋体" panose="02010600030101010101" pitchFamily="2" charset="-122"/>
              </a:rPr>
              <a:t>0</a:t>
            </a:r>
            <a:endParaRPr lang="zh-CN" altLang="en-US" sz="1400" b="1" dirty="0">
              <a:solidFill>
                <a:srgbClr val="002060"/>
              </a:solidFill>
              <a:ea typeface="宋体" panose="02010600030101010101" pitchFamily="2" charset="-122"/>
            </a:endParaRPr>
          </a:p>
          <a:p>
            <a:pPr marL="0" indent="0">
              <a:buNone/>
              <a:defRPr/>
            </a:pPr>
            <a:r>
              <a:rPr lang="en-US" altLang="zh-CN" sz="1400" b="1" dirty="0">
                <a:solidFill>
                  <a:srgbClr val="002060"/>
                </a:solidFill>
                <a:ea typeface="宋体" panose="02010600030101010101" pitchFamily="2" charset="-122"/>
              </a:rPr>
              <a:t>int </a:t>
            </a:r>
            <a:r>
              <a:rPr lang="en-US" altLang="zh-CN" sz="1400" b="1" dirty="0" err="1">
                <a:solidFill>
                  <a:srgbClr val="002060"/>
                </a:solidFill>
                <a:ea typeface="宋体" panose="02010600030101010101" pitchFamily="2" charset="-122"/>
              </a:rPr>
              <a:t>Wcount</a:t>
            </a:r>
            <a:r>
              <a:rPr lang="en-US" altLang="zh-CN" sz="1400" b="1" dirty="0">
                <a:solidFill>
                  <a:srgbClr val="002060"/>
                </a:solidFill>
                <a:ea typeface="宋体" panose="02010600030101010101" pitchFamily="2" charset="-122"/>
              </a:rPr>
              <a:t>=0;                     //“</a:t>
            </a:r>
            <a:r>
              <a:rPr lang="zh-CN" altLang="en-US" sz="1400" b="1" dirty="0">
                <a:solidFill>
                  <a:srgbClr val="002060"/>
                </a:solidFill>
                <a:ea typeface="宋体" panose="02010600030101010101" pitchFamily="2" charset="-122"/>
              </a:rPr>
              <a:t>等待写”的进程数，初值是</a:t>
            </a:r>
            <a:r>
              <a:rPr lang="en-US" altLang="zh-CN" sz="1400" b="1" dirty="0">
                <a:solidFill>
                  <a:srgbClr val="002060"/>
                </a:solidFill>
                <a:ea typeface="宋体" panose="02010600030101010101" pitchFamily="2" charset="-122"/>
              </a:rPr>
              <a:t>0</a:t>
            </a:r>
            <a:endParaRPr lang="zh-CN" altLang="en-US" sz="1400" b="1" dirty="0">
              <a:solidFill>
                <a:srgbClr val="002060"/>
              </a:solidFill>
              <a:ea typeface="宋体" panose="02010600030101010101" pitchFamily="2" charset="-122"/>
            </a:endParaRPr>
          </a:p>
          <a:p>
            <a:pPr marL="0" indent="0">
              <a:buNone/>
              <a:defRPr/>
            </a:pPr>
            <a:r>
              <a:rPr lang="en-US" altLang="zh-CN" sz="1400" b="1" dirty="0">
                <a:solidFill>
                  <a:srgbClr val="FF0000"/>
                </a:solidFill>
                <a:ea typeface="宋体" panose="02010600030101010101" pitchFamily="2" charset="-122"/>
              </a:rPr>
              <a:t>semaphore r=1;                  //</a:t>
            </a:r>
            <a:r>
              <a:rPr lang="zh-CN" altLang="en-US" sz="1400" b="1" dirty="0">
                <a:solidFill>
                  <a:srgbClr val="FF0000"/>
                </a:solidFill>
                <a:ea typeface="宋体" panose="02010600030101010101" pitchFamily="2" charset="-122"/>
              </a:rPr>
              <a:t>信号量，用于</a:t>
            </a:r>
            <a:r>
              <a:rPr lang="en-US" altLang="zh-CN" sz="1400" b="1" dirty="0" err="1">
                <a:solidFill>
                  <a:srgbClr val="FF0000"/>
                </a:solidFill>
                <a:ea typeface="宋体" panose="02010600030101010101" pitchFamily="2" charset="-122"/>
              </a:rPr>
              <a:t>Rcount</a:t>
            </a:r>
            <a:r>
              <a:rPr lang="zh-CN" altLang="en-US" sz="1400" b="1" dirty="0">
                <a:solidFill>
                  <a:srgbClr val="FF0000"/>
                </a:solidFill>
                <a:ea typeface="宋体" panose="02010600030101010101" pitchFamily="2" charset="-122"/>
              </a:rPr>
              <a:t>的互斥</a:t>
            </a:r>
          </a:p>
          <a:p>
            <a:pPr marL="0" indent="0">
              <a:buNone/>
              <a:defRPr/>
            </a:pPr>
            <a:r>
              <a:rPr lang="en-US" altLang="zh-CN" sz="1400" b="1" dirty="0">
                <a:solidFill>
                  <a:srgbClr val="FF0000"/>
                </a:solidFill>
                <a:ea typeface="宋体" panose="02010600030101010101" pitchFamily="2" charset="-122"/>
              </a:rPr>
              <a:t>semaphore w=1;                 //</a:t>
            </a:r>
            <a:r>
              <a:rPr lang="zh-CN" altLang="en-US" sz="1400" b="1" dirty="0">
                <a:solidFill>
                  <a:srgbClr val="FF0000"/>
                </a:solidFill>
                <a:ea typeface="宋体" panose="02010600030101010101" pitchFamily="2" charset="-122"/>
              </a:rPr>
              <a:t>信号量，用于</a:t>
            </a:r>
            <a:r>
              <a:rPr lang="en-US" altLang="zh-CN" sz="1400" b="1" dirty="0" err="1">
                <a:solidFill>
                  <a:srgbClr val="FF0000"/>
                </a:solidFill>
                <a:ea typeface="宋体" panose="02010600030101010101" pitchFamily="2" charset="-122"/>
              </a:rPr>
              <a:t>Wcount</a:t>
            </a:r>
            <a:r>
              <a:rPr lang="zh-CN" altLang="en-US" sz="1400" b="1" dirty="0">
                <a:solidFill>
                  <a:srgbClr val="FF0000"/>
                </a:solidFill>
                <a:ea typeface="宋体" panose="02010600030101010101" pitchFamily="2" charset="-122"/>
              </a:rPr>
              <a:t>的互斥</a:t>
            </a:r>
          </a:p>
          <a:p>
            <a:pPr marL="0" indent="0">
              <a:buNone/>
              <a:defRPr/>
            </a:pPr>
            <a:r>
              <a:rPr lang="en-US" altLang="zh-CN" sz="1400" b="1" kern="1200" dirty="0">
                <a:solidFill>
                  <a:srgbClr val="7030A0"/>
                </a:solidFill>
                <a:ea typeface="宋体" panose="02010600030101010101" pitchFamily="2" charset="-122"/>
              </a:rPr>
              <a:t>semaphore </a:t>
            </a:r>
            <a:r>
              <a:rPr lang="en-US" altLang="zh-CN" sz="1400" b="1" kern="1200" dirty="0" err="1">
                <a:solidFill>
                  <a:srgbClr val="7030A0"/>
                </a:solidFill>
                <a:ea typeface="宋体" panose="02010600030101010101" pitchFamily="2" charset="-122"/>
              </a:rPr>
              <a:t>RWmutex</a:t>
            </a:r>
            <a:r>
              <a:rPr lang="en-US" altLang="zh-CN" sz="1400" b="1" kern="1200" dirty="0">
                <a:solidFill>
                  <a:srgbClr val="7030A0"/>
                </a:solidFill>
                <a:ea typeface="宋体" panose="02010600030101010101" pitchFamily="2" charset="-122"/>
              </a:rPr>
              <a:t>=1;    //</a:t>
            </a:r>
            <a:r>
              <a:rPr lang="zh-CN" altLang="en-US" sz="1400" b="1" kern="1200" dirty="0">
                <a:solidFill>
                  <a:srgbClr val="7030A0"/>
                </a:solidFill>
                <a:ea typeface="宋体" panose="02010600030101010101" pitchFamily="2" charset="-122"/>
              </a:rPr>
              <a:t>信号量，用于读者写者互斥</a:t>
            </a:r>
          </a:p>
          <a:p>
            <a:pPr marL="0" indent="0">
              <a:buNone/>
              <a:defRPr/>
            </a:pPr>
            <a:r>
              <a:rPr lang="en-US" altLang="zh-CN" sz="1400" b="1" kern="1200" dirty="0">
                <a:solidFill>
                  <a:srgbClr val="7030A0"/>
                </a:solidFill>
                <a:ea typeface="宋体" panose="02010600030101010101" pitchFamily="2" charset="-122"/>
              </a:rPr>
              <a:t>semaphore </a:t>
            </a:r>
            <a:r>
              <a:rPr lang="en-US" altLang="zh-CN" sz="1400" b="1" kern="1200" dirty="0" err="1">
                <a:solidFill>
                  <a:srgbClr val="7030A0"/>
                </a:solidFill>
                <a:ea typeface="宋体" panose="02010600030101010101" pitchFamily="2" charset="-122"/>
              </a:rPr>
              <a:t>Wmutex</a:t>
            </a:r>
            <a:r>
              <a:rPr lang="en-US" altLang="zh-CN" sz="1400" b="1" kern="1200" dirty="0">
                <a:solidFill>
                  <a:srgbClr val="7030A0"/>
                </a:solidFill>
                <a:ea typeface="宋体" panose="02010600030101010101" pitchFamily="2" charset="-122"/>
              </a:rPr>
              <a:t>=1;      //</a:t>
            </a:r>
            <a:r>
              <a:rPr lang="zh-CN" altLang="en-US" sz="1400" b="1" kern="1200" dirty="0">
                <a:solidFill>
                  <a:srgbClr val="7030A0"/>
                </a:solidFill>
                <a:ea typeface="宋体" panose="02010600030101010101" pitchFamily="2" charset="-122"/>
              </a:rPr>
              <a:t>信号量，用于写者互斥</a:t>
            </a:r>
          </a:p>
          <a:p>
            <a:pPr marL="0" indent="0">
              <a:buNone/>
              <a:defRPr/>
            </a:pPr>
            <a:endParaRPr lang="en-US" altLang="zh-CN" sz="1400" dirty="0">
              <a:ea typeface="宋体" panose="02010600030101010101" pitchFamily="2" charset="-122"/>
            </a:endParaRPr>
          </a:p>
          <a:p>
            <a:pPr marL="0" indent="0">
              <a:buNone/>
              <a:defRPr/>
            </a:pPr>
            <a:endParaRPr lang="en-US" altLang="zh-CN" sz="1400" dirty="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矩形 3">
            <a:extLst>
              <a:ext uri="{FF2B5EF4-FFF2-40B4-BE49-F238E27FC236}">
                <a16:creationId xmlns:a16="http://schemas.microsoft.com/office/drawing/2014/main" id="{EB25DD46-0D34-4E08-9D0F-559F562CCB32}"/>
              </a:ext>
            </a:extLst>
          </p:cNvPr>
          <p:cNvSpPr>
            <a:spLocks noChangeArrowheads="1"/>
          </p:cNvSpPr>
          <p:nvPr/>
        </p:nvSpPr>
        <p:spPr bwMode="auto">
          <a:xfrm>
            <a:off x="7255155" y="2116139"/>
            <a:ext cx="4094162" cy="455509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defRPr/>
            </a:pPr>
            <a:r>
              <a:rPr lang="en-US" altLang="zh-CN" sz="2400" b="1" dirty="0">
                <a:solidFill>
                  <a:srgbClr val="002060"/>
                </a:solidFill>
                <a:latin typeface="+mn-lt"/>
                <a:ea typeface="宋体" panose="02010600030101010101" pitchFamily="2" charset="-122"/>
              </a:rPr>
              <a:t>**Reader**</a:t>
            </a:r>
          </a:p>
          <a:p>
            <a:pPr>
              <a:spcBef>
                <a:spcPct val="0"/>
              </a:spcBef>
              <a:buClrTx/>
              <a:buSzTx/>
              <a:buFontTx/>
              <a:buNone/>
              <a:defRPr/>
            </a:pPr>
            <a:r>
              <a:rPr lang="en-US" altLang="zh-CN" sz="1400" b="1" dirty="0">
                <a:solidFill>
                  <a:schemeClr val="accent5">
                    <a:lumMod val="25000"/>
                  </a:schemeClr>
                </a:solidFill>
                <a:latin typeface="+mn-lt"/>
                <a:ea typeface="宋体" panose="02010600030101010101" pitchFamily="2" charset="-122"/>
              </a:rPr>
              <a:t>P(w);    //</a:t>
            </a:r>
            <a:r>
              <a:rPr lang="zh-CN" altLang="en-US" sz="1400" b="1" dirty="0">
                <a:solidFill>
                  <a:schemeClr val="accent5">
                    <a:lumMod val="25000"/>
                  </a:schemeClr>
                </a:solidFill>
                <a:latin typeface="+mn-lt"/>
                <a:ea typeface="宋体" panose="02010600030101010101" pitchFamily="2" charset="-122"/>
              </a:rPr>
              <a:t>如果有写者在等待</a:t>
            </a:r>
            <a:r>
              <a:rPr lang="en-US" altLang="zh-CN" sz="1400" b="1" dirty="0" err="1">
                <a:solidFill>
                  <a:srgbClr val="7030A0"/>
                </a:solidFill>
                <a:latin typeface="+mn-lt"/>
                <a:ea typeface="宋体" panose="02010600030101010101" pitchFamily="2" charset="-122"/>
              </a:rPr>
              <a:t>RWmutex</a:t>
            </a:r>
            <a:r>
              <a:rPr lang="zh-CN" altLang="en-US" sz="1400" b="1" dirty="0">
                <a:solidFill>
                  <a:schemeClr val="accent5">
                    <a:lumMod val="25000"/>
                  </a:schemeClr>
                </a:solidFill>
                <a:latin typeface="+mn-lt"/>
                <a:ea typeface="宋体" panose="02010600030101010101" pitchFamily="2" charset="-122"/>
              </a:rPr>
              <a:t>，那么它肯</a:t>
            </a:r>
            <a:endParaRPr lang="en-US" altLang="zh-CN" sz="1400" b="1" dirty="0">
              <a:solidFill>
                <a:schemeClr val="accent5">
                  <a:lumMod val="25000"/>
                </a:schemeClr>
              </a:solidFill>
              <a:latin typeface="+mn-lt"/>
              <a:ea typeface="宋体" panose="02010600030101010101" pitchFamily="2" charset="-122"/>
            </a:endParaRPr>
          </a:p>
          <a:p>
            <a:pPr>
              <a:spcBef>
                <a:spcPct val="0"/>
              </a:spcBef>
              <a:buClrTx/>
              <a:buSzTx/>
              <a:buFontTx/>
              <a:buNone/>
              <a:defRPr/>
            </a:pPr>
            <a:r>
              <a:rPr lang="en-US" altLang="zh-CN" sz="1400" b="1" dirty="0">
                <a:solidFill>
                  <a:schemeClr val="accent5">
                    <a:lumMod val="25000"/>
                  </a:schemeClr>
                </a:solidFill>
                <a:latin typeface="+mn-lt"/>
                <a:ea typeface="宋体" panose="02010600030101010101" pitchFamily="2" charset="-122"/>
              </a:rPr>
              <a:t>              </a:t>
            </a:r>
            <a:r>
              <a:rPr lang="zh-CN" altLang="en-US" sz="1400" b="1" dirty="0">
                <a:solidFill>
                  <a:schemeClr val="accent5">
                    <a:lumMod val="25000"/>
                  </a:schemeClr>
                </a:solidFill>
                <a:latin typeface="+mn-lt"/>
                <a:ea typeface="宋体" panose="02010600030101010101" pitchFamily="2" charset="-122"/>
              </a:rPr>
              <a:t>定占有</a:t>
            </a:r>
            <a:r>
              <a:rPr lang="en-US" altLang="zh-CN" sz="1400" b="1" dirty="0">
                <a:solidFill>
                  <a:schemeClr val="accent5">
                    <a:lumMod val="25000"/>
                  </a:schemeClr>
                </a:solidFill>
                <a:latin typeface="+mn-lt"/>
                <a:ea typeface="宋体" panose="02010600030101010101" pitchFamily="2" charset="-122"/>
              </a:rPr>
              <a:t>w</a:t>
            </a:r>
            <a:r>
              <a:rPr lang="zh-CN" altLang="en-US" sz="1400" b="1" dirty="0">
                <a:solidFill>
                  <a:schemeClr val="accent5">
                    <a:lumMod val="25000"/>
                  </a:schemeClr>
                </a:solidFill>
                <a:latin typeface="+mn-lt"/>
                <a:ea typeface="宋体" panose="02010600030101010101" pitchFamily="2" charset="-122"/>
              </a:rPr>
              <a:t>，于是读者在这里会阻塞</a:t>
            </a:r>
          </a:p>
          <a:p>
            <a:pPr>
              <a:spcBef>
                <a:spcPct val="0"/>
              </a:spcBef>
              <a:buClrTx/>
              <a:buSzTx/>
              <a:buFontTx/>
              <a:buNone/>
              <a:defRPr/>
            </a:pPr>
            <a:r>
              <a:rPr lang="en-US" altLang="zh-CN" sz="1400" b="1" dirty="0">
                <a:solidFill>
                  <a:schemeClr val="accent5">
                    <a:lumMod val="25000"/>
                  </a:schemeClr>
                </a:solidFill>
                <a:latin typeface="+mn-lt"/>
                <a:ea typeface="宋体" panose="02010600030101010101" pitchFamily="2" charset="-122"/>
              </a:rPr>
              <a:t>V(w);     //</a:t>
            </a:r>
            <a:r>
              <a:rPr lang="zh-CN" altLang="en-US" sz="1400" b="1" dirty="0">
                <a:solidFill>
                  <a:schemeClr val="accent5">
                    <a:lumMod val="25000"/>
                  </a:schemeClr>
                </a:solidFill>
                <a:latin typeface="+mn-lt"/>
                <a:ea typeface="宋体" panose="02010600030101010101" pitchFamily="2" charset="-122"/>
              </a:rPr>
              <a:t>立即释放掉，使写者随时可申请到</a:t>
            </a:r>
            <a:r>
              <a:rPr lang="en-US" altLang="zh-CN" sz="1400" b="1" dirty="0">
                <a:solidFill>
                  <a:schemeClr val="accent5">
                    <a:lumMod val="25000"/>
                  </a:schemeClr>
                </a:solidFill>
                <a:latin typeface="+mn-lt"/>
                <a:ea typeface="宋体" panose="02010600030101010101" pitchFamily="2" charset="-122"/>
              </a:rPr>
              <a:t>w</a:t>
            </a:r>
          </a:p>
          <a:p>
            <a:pPr>
              <a:spcBef>
                <a:spcPct val="0"/>
              </a:spcBef>
              <a:buClrTx/>
              <a:buSzTx/>
              <a:buFontTx/>
              <a:buNone/>
              <a:defRPr/>
            </a:pPr>
            <a:endParaRPr lang="en-US" altLang="zh-CN" sz="1400" b="1" dirty="0">
              <a:solidFill>
                <a:srgbClr val="002060"/>
              </a:solidFill>
              <a:latin typeface="+mn-lt"/>
              <a:ea typeface="宋体" panose="02010600030101010101" pitchFamily="2" charset="-122"/>
            </a:endParaRPr>
          </a:p>
          <a:p>
            <a:pPr>
              <a:spcBef>
                <a:spcPct val="0"/>
              </a:spcBef>
              <a:buClrTx/>
              <a:buSzTx/>
              <a:buFontTx/>
              <a:buNone/>
              <a:defRPr/>
            </a:pPr>
            <a:r>
              <a:rPr lang="en-US" altLang="zh-CN" sz="1400" b="1" dirty="0">
                <a:solidFill>
                  <a:srgbClr val="002060"/>
                </a:solidFill>
                <a:latin typeface="+mn-lt"/>
                <a:ea typeface="宋体" panose="02010600030101010101" pitchFamily="2" charset="-122"/>
              </a:rPr>
              <a:t>P(r);</a:t>
            </a:r>
          </a:p>
          <a:p>
            <a:pPr>
              <a:spcBef>
                <a:spcPct val="0"/>
              </a:spcBef>
              <a:buClrTx/>
              <a:buSzTx/>
              <a:buFontTx/>
              <a:buNone/>
              <a:defRPr/>
            </a:pPr>
            <a:r>
              <a:rPr lang="en-US" altLang="zh-CN" sz="1400" b="1" dirty="0" err="1">
                <a:solidFill>
                  <a:srgbClr val="002060"/>
                </a:solidFill>
                <a:latin typeface="+mn-lt"/>
                <a:ea typeface="宋体" panose="02010600030101010101" pitchFamily="2" charset="-122"/>
              </a:rPr>
              <a:t>Rcount</a:t>
            </a:r>
            <a:r>
              <a:rPr lang="en-US" altLang="zh-CN" sz="1400" b="1" dirty="0">
                <a:solidFill>
                  <a:srgbClr val="002060"/>
                </a:solidFill>
                <a:latin typeface="+mn-lt"/>
                <a:ea typeface="宋体" panose="02010600030101010101" pitchFamily="2" charset="-122"/>
              </a:rPr>
              <a:t>++;</a:t>
            </a:r>
          </a:p>
          <a:p>
            <a:pPr>
              <a:spcBef>
                <a:spcPct val="0"/>
              </a:spcBef>
              <a:buClrTx/>
              <a:buSzTx/>
              <a:buFontTx/>
              <a:buNone/>
              <a:defRPr/>
            </a:pPr>
            <a:r>
              <a:rPr lang="en-US" altLang="zh-CN" sz="1400" b="1">
                <a:solidFill>
                  <a:srgbClr val="002060"/>
                </a:solidFill>
                <a:latin typeface="+mn-lt"/>
                <a:ea typeface="宋体" panose="02010600030101010101" pitchFamily="2" charset="-122"/>
              </a:rPr>
              <a:t>if(Rcount == 1)        //</a:t>
            </a:r>
            <a:r>
              <a:rPr lang="zh-CN" altLang="en-US" sz="1400" b="1" dirty="0">
                <a:solidFill>
                  <a:srgbClr val="002060"/>
                </a:solidFill>
                <a:latin typeface="+mn-lt"/>
                <a:ea typeface="宋体" panose="02010600030101010101" pitchFamily="2" charset="-122"/>
              </a:rPr>
              <a:t>第一个读者进入时， </a:t>
            </a:r>
          </a:p>
          <a:p>
            <a:pPr>
              <a:spcBef>
                <a:spcPct val="0"/>
              </a:spcBef>
              <a:buClrTx/>
              <a:buSzTx/>
              <a:buFontTx/>
              <a:buNone/>
              <a:defRPr/>
            </a:pPr>
            <a:r>
              <a:rPr lang="zh-CN" altLang="en-US" sz="1400" b="1" dirty="0">
                <a:solidFill>
                  <a:srgbClr val="7030A0"/>
                </a:solidFill>
                <a:latin typeface="+mn-lt"/>
                <a:ea typeface="宋体" panose="02010600030101010101" pitchFamily="2" charset="-122"/>
              </a:rPr>
              <a:t>       </a:t>
            </a:r>
            <a:r>
              <a:rPr lang="en-US" altLang="zh-CN" sz="1400" b="1" dirty="0">
                <a:solidFill>
                  <a:srgbClr val="7030A0"/>
                </a:solidFill>
                <a:latin typeface="+mn-lt"/>
                <a:ea typeface="宋体" panose="02010600030101010101" pitchFamily="2" charset="-122"/>
              </a:rPr>
              <a:t>P(</a:t>
            </a:r>
            <a:r>
              <a:rPr lang="en-US" altLang="zh-CN" sz="1400" b="1" dirty="0" err="1">
                <a:solidFill>
                  <a:srgbClr val="7030A0"/>
                </a:solidFill>
                <a:latin typeface="+mn-lt"/>
                <a:ea typeface="宋体" panose="02010600030101010101" pitchFamily="2" charset="-122"/>
              </a:rPr>
              <a:t>RWmutex</a:t>
            </a:r>
            <a:r>
              <a:rPr lang="en-US" altLang="zh-CN" sz="1400" b="1">
                <a:solidFill>
                  <a:srgbClr val="7030A0"/>
                </a:solidFill>
                <a:latin typeface="+mn-lt"/>
                <a:ea typeface="宋体" panose="02010600030101010101" pitchFamily="2" charset="-122"/>
              </a:rPr>
              <a:t>);</a:t>
            </a:r>
            <a:r>
              <a:rPr lang="en-US" altLang="zh-CN" sz="1400" b="1">
                <a:solidFill>
                  <a:srgbClr val="002060"/>
                </a:solidFill>
                <a:latin typeface="+mn-lt"/>
                <a:ea typeface="宋体" panose="02010600030101010101" pitchFamily="2" charset="-122"/>
              </a:rPr>
              <a:t>    //</a:t>
            </a:r>
            <a:r>
              <a:rPr lang="zh-CN" altLang="en-US" sz="1400" b="1" dirty="0">
                <a:solidFill>
                  <a:srgbClr val="002060"/>
                </a:solidFill>
                <a:latin typeface="+mn-lt"/>
                <a:ea typeface="宋体" panose="02010600030101010101" pitchFamily="2" charset="-122"/>
              </a:rPr>
              <a:t>如已有写者，其会被阻塞</a:t>
            </a:r>
          </a:p>
          <a:p>
            <a:pPr>
              <a:spcBef>
                <a:spcPct val="0"/>
              </a:spcBef>
              <a:buClrTx/>
              <a:buSzTx/>
              <a:buFontTx/>
              <a:buNone/>
              <a:defRPr/>
            </a:pPr>
            <a:r>
              <a:rPr lang="en-US" altLang="zh-CN" sz="1400" b="1" dirty="0">
                <a:solidFill>
                  <a:srgbClr val="002060"/>
                </a:solidFill>
                <a:latin typeface="+mn-lt"/>
                <a:ea typeface="宋体" panose="02010600030101010101" pitchFamily="2" charset="-122"/>
              </a:rPr>
              <a:t>V(r);</a:t>
            </a:r>
          </a:p>
          <a:p>
            <a:pPr>
              <a:spcBef>
                <a:spcPct val="0"/>
              </a:spcBef>
              <a:buClrTx/>
              <a:buSzTx/>
              <a:buFontTx/>
              <a:buNone/>
              <a:defRPr/>
            </a:pPr>
            <a:endParaRPr lang="en-US" altLang="zh-CN" sz="1400" b="1" dirty="0">
              <a:solidFill>
                <a:srgbClr val="002060"/>
              </a:solidFill>
              <a:latin typeface="+mn-lt"/>
              <a:ea typeface="宋体" panose="02010600030101010101" pitchFamily="2" charset="-122"/>
            </a:endParaRPr>
          </a:p>
          <a:p>
            <a:pPr>
              <a:spcBef>
                <a:spcPct val="0"/>
              </a:spcBef>
              <a:buClrTx/>
              <a:buSzTx/>
              <a:buFontTx/>
              <a:buNone/>
              <a:defRPr/>
            </a:pPr>
            <a:endParaRPr lang="en-US" altLang="zh-CN" sz="1400" b="1" dirty="0">
              <a:solidFill>
                <a:srgbClr val="002060"/>
              </a:solidFill>
              <a:latin typeface="+mn-lt"/>
              <a:ea typeface="宋体" panose="02010600030101010101" pitchFamily="2" charset="-122"/>
            </a:endParaRPr>
          </a:p>
          <a:p>
            <a:pPr>
              <a:spcBef>
                <a:spcPct val="0"/>
              </a:spcBef>
              <a:buClrTx/>
              <a:buSzTx/>
              <a:buFontTx/>
              <a:buNone/>
              <a:defRPr/>
            </a:pPr>
            <a:r>
              <a:rPr lang="en-US" altLang="zh-CN" sz="1400" b="1" dirty="0">
                <a:solidFill>
                  <a:srgbClr val="FF0000"/>
                </a:solidFill>
                <a:latin typeface="+mn-lt"/>
                <a:ea typeface="宋体" panose="02010600030101010101" pitchFamily="2" charset="-122"/>
              </a:rPr>
              <a:t>reading;</a:t>
            </a:r>
          </a:p>
          <a:p>
            <a:pPr>
              <a:spcBef>
                <a:spcPct val="0"/>
              </a:spcBef>
              <a:buClrTx/>
              <a:buSzTx/>
              <a:buFontTx/>
              <a:buNone/>
              <a:defRPr/>
            </a:pPr>
            <a:endParaRPr lang="en-US" altLang="zh-CN" sz="1400" b="1" dirty="0">
              <a:solidFill>
                <a:srgbClr val="002060"/>
              </a:solidFill>
              <a:latin typeface="+mn-lt"/>
              <a:ea typeface="宋体" panose="02010600030101010101" pitchFamily="2" charset="-122"/>
            </a:endParaRPr>
          </a:p>
          <a:p>
            <a:pPr>
              <a:spcBef>
                <a:spcPct val="0"/>
              </a:spcBef>
              <a:buClrTx/>
              <a:buSzTx/>
              <a:buFontTx/>
              <a:buNone/>
              <a:defRPr/>
            </a:pPr>
            <a:endParaRPr lang="en-US" altLang="zh-CN" sz="1400" b="1" dirty="0">
              <a:solidFill>
                <a:srgbClr val="002060"/>
              </a:solidFill>
              <a:latin typeface="+mn-lt"/>
              <a:ea typeface="宋体" panose="02010600030101010101" pitchFamily="2" charset="-122"/>
            </a:endParaRPr>
          </a:p>
          <a:p>
            <a:pPr>
              <a:spcBef>
                <a:spcPct val="0"/>
              </a:spcBef>
              <a:buClrTx/>
              <a:buSzTx/>
              <a:buFontTx/>
              <a:buNone/>
              <a:defRPr/>
            </a:pPr>
            <a:r>
              <a:rPr lang="en-US" altLang="zh-CN" sz="1400" b="1" dirty="0">
                <a:solidFill>
                  <a:srgbClr val="002060"/>
                </a:solidFill>
                <a:latin typeface="+mn-lt"/>
                <a:ea typeface="宋体" panose="02010600030101010101" pitchFamily="2" charset="-122"/>
              </a:rPr>
              <a:t>P(r);</a:t>
            </a:r>
          </a:p>
          <a:p>
            <a:pPr>
              <a:spcBef>
                <a:spcPct val="0"/>
              </a:spcBef>
              <a:buClrTx/>
              <a:buSzTx/>
              <a:buFontTx/>
              <a:buNone/>
              <a:defRPr/>
            </a:pPr>
            <a:r>
              <a:rPr lang="en-US" altLang="zh-CN" sz="1400" b="1" dirty="0" err="1">
                <a:solidFill>
                  <a:srgbClr val="002060"/>
                </a:solidFill>
                <a:latin typeface="+mn-lt"/>
                <a:ea typeface="宋体" panose="02010600030101010101" pitchFamily="2" charset="-122"/>
              </a:rPr>
              <a:t>Rcount</a:t>
            </a:r>
            <a:r>
              <a:rPr lang="en-US" altLang="zh-CN" sz="1400" b="1" dirty="0">
                <a:solidFill>
                  <a:srgbClr val="002060"/>
                </a:solidFill>
                <a:latin typeface="+mn-lt"/>
                <a:ea typeface="宋体" panose="02010600030101010101" pitchFamily="2" charset="-122"/>
              </a:rPr>
              <a:t>--;</a:t>
            </a:r>
          </a:p>
          <a:p>
            <a:pPr>
              <a:spcBef>
                <a:spcPct val="0"/>
              </a:spcBef>
              <a:buClrTx/>
              <a:buSzTx/>
              <a:buFontTx/>
              <a:buNone/>
              <a:defRPr/>
            </a:pPr>
            <a:r>
              <a:rPr lang="en-US" altLang="zh-CN" sz="1400" b="1">
                <a:solidFill>
                  <a:srgbClr val="002060"/>
                </a:solidFill>
                <a:latin typeface="+mn-lt"/>
                <a:ea typeface="宋体" panose="02010600030101010101" pitchFamily="2" charset="-122"/>
              </a:rPr>
              <a:t>If(Rcount==0)</a:t>
            </a:r>
          </a:p>
          <a:p>
            <a:pPr>
              <a:spcBef>
                <a:spcPct val="0"/>
              </a:spcBef>
              <a:buClrTx/>
              <a:buSzTx/>
              <a:buFontTx/>
              <a:buNone/>
              <a:defRPr/>
            </a:pPr>
            <a:r>
              <a:rPr lang="en-US" altLang="zh-CN" sz="1400" b="1">
                <a:solidFill>
                  <a:srgbClr val="002060"/>
                </a:solidFill>
                <a:latin typeface="+mn-lt"/>
                <a:ea typeface="宋体" panose="02010600030101010101" pitchFamily="2" charset="-122"/>
              </a:rPr>
              <a:t>      </a:t>
            </a:r>
            <a:r>
              <a:rPr lang="en-US" altLang="zh-CN" sz="1400" b="1">
                <a:solidFill>
                  <a:srgbClr val="7030A0"/>
                </a:solidFill>
                <a:latin typeface="+mn-lt"/>
                <a:ea typeface="宋体" panose="02010600030101010101" pitchFamily="2" charset="-122"/>
              </a:rPr>
              <a:t>V</a:t>
            </a:r>
            <a:r>
              <a:rPr lang="en-US" altLang="zh-CN" sz="1400" b="1" dirty="0">
                <a:solidFill>
                  <a:srgbClr val="7030A0"/>
                </a:solidFill>
                <a:latin typeface="+mn-lt"/>
                <a:ea typeface="宋体" panose="02010600030101010101" pitchFamily="2" charset="-122"/>
              </a:rPr>
              <a:t>(</a:t>
            </a:r>
            <a:r>
              <a:rPr lang="en-US" altLang="zh-CN" sz="1400" b="1" dirty="0" err="1">
                <a:solidFill>
                  <a:srgbClr val="7030A0"/>
                </a:solidFill>
                <a:latin typeface="+mn-lt"/>
                <a:ea typeface="宋体" panose="02010600030101010101" pitchFamily="2" charset="-122"/>
              </a:rPr>
              <a:t>RWmutex</a:t>
            </a:r>
            <a:r>
              <a:rPr lang="en-US" altLang="zh-CN" sz="1400" b="1" dirty="0">
                <a:solidFill>
                  <a:srgbClr val="7030A0"/>
                </a:solidFill>
                <a:latin typeface="+mn-lt"/>
                <a:ea typeface="宋体" panose="02010600030101010101" pitchFamily="2" charset="-122"/>
              </a:rPr>
              <a:t>);</a:t>
            </a:r>
          </a:p>
          <a:p>
            <a:pPr>
              <a:spcBef>
                <a:spcPct val="0"/>
              </a:spcBef>
              <a:buClrTx/>
              <a:buSzTx/>
              <a:buFontTx/>
              <a:buNone/>
              <a:defRPr/>
            </a:pPr>
            <a:r>
              <a:rPr lang="en-US" altLang="zh-CN" sz="1400" b="1" dirty="0">
                <a:solidFill>
                  <a:srgbClr val="002060"/>
                </a:solidFill>
                <a:latin typeface="+mn-lt"/>
                <a:ea typeface="宋体" panose="02010600030101010101" pitchFamily="2" charset="-122"/>
              </a:rPr>
              <a:t>V(r);</a:t>
            </a:r>
            <a:endParaRPr lang="zh-CN" altLang="en-US" sz="1400" b="1" dirty="0">
              <a:solidFill>
                <a:srgbClr val="002060"/>
              </a:solidFill>
              <a:latin typeface="+mn-lt"/>
              <a:ea typeface="宋体" panose="02010600030101010101" pitchFamily="2" charset="-122"/>
            </a:endParaRPr>
          </a:p>
        </p:txBody>
      </p:sp>
      <p:sp>
        <p:nvSpPr>
          <p:cNvPr id="63492" name="文本框 4"/>
          <p:cNvSpPr txBox="1">
            <a:spLocks noChangeArrowheads="1"/>
          </p:cNvSpPr>
          <p:nvPr/>
        </p:nvSpPr>
        <p:spPr bwMode="auto">
          <a:xfrm>
            <a:off x="1724026" y="308988"/>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lang="zh-CN" altLang="en-US" b="1">
                <a:solidFill>
                  <a:srgbClr val="006699"/>
                </a:solidFill>
                <a:latin typeface="微软雅黑" panose="020B0503020204020204" pitchFamily="34" charset="-122"/>
                <a:ea typeface="微软雅黑" panose="020B0503020204020204" pitchFamily="34" charset="-122"/>
              </a:rPr>
              <a:t>写者优先</a:t>
            </a:r>
          </a:p>
        </p:txBody>
      </p:sp>
      <p:sp>
        <p:nvSpPr>
          <p:cNvPr id="6" name="矩形 5">
            <a:extLst>
              <a:ext uri="{FF2B5EF4-FFF2-40B4-BE49-F238E27FC236}">
                <a16:creationId xmlns:a16="http://schemas.microsoft.com/office/drawing/2014/main" id="{A48EC284-5B64-4699-80BE-A88FF98C4EDE}"/>
              </a:ext>
            </a:extLst>
          </p:cNvPr>
          <p:cNvSpPr/>
          <p:nvPr/>
        </p:nvSpPr>
        <p:spPr>
          <a:xfrm>
            <a:off x="1709739" y="2122489"/>
            <a:ext cx="4105275" cy="4556125"/>
          </a:xfrm>
          <a:prstGeom prst="rect">
            <a:avLst/>
          </a:prstGeom>
          <a:ln w="19050">
            <a:solidFill>
              <a:srgbClr val="0000FF"/>
            </a:solidFill>
          </a:ln>
        </p:spPr>
        <p:txBody>
          <a:bodyPr wrap="square">
            <a:spAutoFit/>
          </a:bodyPr>
          <a:lstStyle/>
          <a:p>
            <a:pPr>
              <a:buFont typeface="Monotype Sorts" pitchFamily="-84" charset="2"/>
              <a:buNone/>
              <a:defRPr/>
            </a:pPr>
            <a:r>
              <a:rPr kumimoji="1" lang="zh-CN" altLang="en-US" sz="2400" b="1" dirty="0">
                <a:solidFill>
                  <a:srgbClr val="002060"/>
                </a:solidFill>
                <a:latin typeface="+mn-lt"/>
                <a:ea typeface="宋体" panose="02010600030101010101" pitchFamily="2" charset="-122"/>
              </a:rPr>
              <a:t>**</a:t>
            </a:r>
            <a:r>
              <a:rPr kumimoji="1" lang="en-US" altLang="zh-CN" sz="2400" b="1" dirty="0">
                <a:solidFill>
                  <a:srgbClr val="002060"/>
                </a:solidFill>
                <a:latin typeface="+mn-lt"/>
                <a:ea typeface="宋体" panose="02010600030101010101" pitchFamily="2" charset="-122"/>
              </a:rPr>
              <a:t>writer**</a:t>
            </a: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a:t>
            </a: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a:t>
            </a: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a:t>
            </a:r>
          </a:p>
          <a:p>
            <a:pPr>
              <a:buFont typeface="Monotype Sorts" pitchFamily="-84" charset="2"/>
              <a:buNone/>
              <a:defRPr/>
            </a:pPr>
            <a:endParaRPr kumimoji="1" lang="en-US" altLang="zh-CN" sz="1400" b="1" dirty="0">
              <a:solidFill>
                <a:srgbClr val="002060"/>
              </a:solidFill>
              <a:latin typeface="+mn-lt"/>
              <a:ea typeface="宋体" panose="02010600030101010101" pitchFamily="2" charset="-122"/>
            </a:endParaRP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P(w);</a:t>
            </a:r>
          </a:p>
          <a:p>
            <a:pPr>
              <a:buFont typeface="Monotype Sorts" pitchFamily="-84" charset="2"/>
              <a:buNone/>
              <a:defRPr/>
            </a:pPr>
            <a:r>
              <a:rPr kumimoji="1" lang="en-US" altLang="zh-CN" sz="1400" b="1" dirty="0" err="1">
                <a:solidFill>
                  <a:srgbClr val="002060"/>
                </a:solidFill>
                <a:latin typeface="+mn-lt"/>
                <a:ea typeface="宋体" panose="02010600030101010101" pitchFamily="2" charset="-122"/>
              </a:rPr>
              <a:t>Wcount</a:t>
            </a:r>
            <a:r>
              <a:rPr kumimoji="1" lang="en-US" altLang="zh-CN" sz="1400" b="1" dirty="0">
                <a:solidFill>
                  <a:srgbClr val="002060"/>
                </a:solidFill>
                <a:latin typeface="+mn-lt"/>
                <a:ea typeface="宋体" panose="02010600030101010101" pitchFamily="2" charset="-122"/>
              </a:rPr>
              <a:t>++;</a:t>
            </a:r>
          </a:p>
          <a:p>
            <a:pPr>
              <a:buFont typeface="Monotype Sorts" pitchFamily="-84" charset="2"/>
              <a:buNone/>
              <a:defRPr/>
            </a:pPr>
            <a:r>
              <a:rPr kumimoji="1" lang="en-US" altLang="zh-CN" sz="1400" b="1">
                <a:solidFill>
                  <a:srgbClr val="002060"/>
                </a:solidFill>
                <a:latin typeface="+mn-lt"/>
                <a:ea typeface="宋体" panose="02010600030101010101" pitchFamily="2" charset="-122"/>
              </a:rPr>
              <a:t>if(Wcount ==1)         </a:t>
            </a:r>
            <a:r>
              <a:rPr kumimoji="1" lang="en-US" altLang="zh-CN" sz="1400" b="1" dirty="0">
                <a:solidFill>
                  <a:srgbClr val="002060"/>
                </a:solidFill>
                <a:latin typeface="+mn-lt"/>
                <a:ea typeface="宋体" panose="02010600030101010101" pitchFamily="2" charset="-122"/>
              </a:rPr>
              <a:t>//</a:t>
            </a:r>
            <a:r>
              <a:rPr kumimoji="1" lang="zh-CN" altLang="en-US" sz="1400" b="1" dirty="0">
                <a:solidFill>
                  <a:srgbClr val="002060"/>
                </a:solidFill>
                <a:latin typeface="+mn-lt"/>
                <a:ea typeface="宋体" panose="02010600030101010101" pitchFamily="2" charset="-122"/>
              </a:rPr>
              <a:t>第一个等待写者进入时</a:t>
            </a:r>
          </a:p>
          <a:p>
            <a:pPr>
              <a:buFont typeface="Monotype Sorts" pitchFamily="-84" charset="2"/>
              <a:buNone/>
              <a:defRPr/>
            </a:pPr>
            <a:r>
              <a:rPr kumimoji="1" lang="zh-CN" altLang="en-US" sz="1400" b="1">
                <a:solidFill>
                  <a:srgbClr val="002060"/>
                </a:solidFill>
                <a:latin typeface="+mn-lt"/>
                <a:ea typeface="宋体" panose="02010600030101010101" pitchFamily="2" charset="-122"/>
              </a:rPr>
              <a:t>     </a:t>
            </a:r>
            <a:r>
              <a:rPr kumimoji="1" lang="en-US" altLang="zh-CN" sz="1400" b="1">
                <a:solidFill>
                  <a:srgbClr val="7030A0"/>
                </a:solidFill>
                <a:latin typeface="+mn-lt"/>
                <a:ea typeface="宋体" panose="02010600030101010101" pitchFamily="2" charset="-122"/>
              </a:rPr>
              <a:t>P</a:t>
            </a:r>
            <a:r>
              <a:rPr kumimoji="1" lang="en-US" altLang="zh-CN" sz="1400" b="1" dirty="0">
                <a:solidFill>
                  <a:srgbClr val="7030A0"/>
                </a:solidFill>
                <a:latin typeface="+mn-lt"/>
                <a:ea typeface="宋体" panose="02010600030101010101" pitchFamily="2" charset="-122"/>
              </a:rPr>
              <a:t>(</a:t>
            </a:r>
            <a:r>
              <a:rPr kumimoji="1" lang="en-US" altLang="zh-CN" sz="1400" b="1" dirty="0" err="1">
                <a:solidFill>
                  <a:srgbClr val="7030A0"/>
                </a:solidFill>
                <a:latin typeface="+mn-lt"/>
                <a:ea typeface="宋体" panose="02010600030101010101" pitchFamily="2" charset="-122"/>
              </a:rPr>
              <a:t>RWmutex</a:t>
            </a:r>
            <a:r>
              <a:rPr kumimoji="1" lang="en-US" altLang="zh-CN" sz="1400" b="1">
                <a:solidFill>
                  <a:srgbClr val="7030A0"/>
                </a:solidFill>
                <a:latin typeface="+mn-lt"/>
                <a:ea typeface="宋体" panose="02010600030101010101" pitchFamily="2" charset="-122"/>
              </a:rPr>
              <a:t>);       </a:t>
            </a:r>
            <a:r>
              <a:rPr kumimoji="1" lang="en-US" altLang="zh-CN" sz="1400" b="1" dirty="0">
                <a:solidFill>
                  <a:srgbClr val="002060"/>
                </a:solidFill>
                <a:latin typeface="+mn-lt"/>
                <a:ea typeface="宋体" panose="02010600030101010101" pitchFamily="2" charset="-122"/>
              </a:rPr>
              <a:t>//</a:t>
            </a:r>
            <a:r>
              <a:rPr kumimoji="1" lang="zh-CN" altLang="en-US" sz="1400" b="1" dirty="0">
                <a:solidFill>
                  <a:srgbClr val="002060"/>
                </a:solidFill>
                <a:latin typeface="+mn-lt"/>
                <a:ea typeface="宋体" panose="02010600030101010101" pitchFamily="2" charset="-122"/>
              </a:rPr>
              <a:t>申请读写资源</a:t>
            </a: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V(w);</a:t>
            </a:r>
          </a:p>
          <a:p>
            <a:pPr>
              <a:buFont typeface="Monotype Sorts" pitchFamily="-84" charset="2"/>
              <a:buNone/>
              <a:defRPr/>
            </a:pPr>
            <a:endParaRPr kumimoji="1" lang="en-US" altLang="zh-CN" sz="1400" b="1" dirty="0">
              <a:solidFill>
                <a:srgbClr val="002060"/>
              </a:solidFill>
              <a:latin typeface="+mn-lt"/>
              <a:ea typeface="宋体" panose="02010600030101010101" pitchFamily="2" charset="-122"/>
            </a:endParaRPr>
          </a:p>
          <a:p>
            <a:pPr>
              <a:buFont typeface="Monotype Sorts" pitchFamily="-84" charset="2"/>
              <a:buNone/>
              <a:defRPr/>
            </a:pPr>
            <a:r>
              <a:rPr kumimoji="1" lang="en-US" altLang="zh-CN" sz="1400" b="1" dirty="0">
                <a:solidFill>
                  <a:srgbClr val="FF0000"/>
                </a:solidFill>
                <a:latin typeface="+mn-lt"/>
                <a:ea typeface="宋体" panose="02010600030101010101" pitchFamily="2" charset="-122"/>
              </a:rPr>
              <a:t>P(</a:t>
            </a:r>
            <a:r>
              <a:rPr kumimoji="1" lang="en-US" altLang="zh-CN" sz="1400" b="1" dirty="0" err="1">
                <a:solidFill>
                  <a:srgbClr val="FF0000"/>
                </a:solidFill>
                <a:latin typeface="+mn-lt"/>
                <a:ea typeface="宋体" panose="02010600030101010101" pitchFamily="2" charset="-122"/>
              </a:rPr>
              <a:t>Wmutex</a:t>
            </a:r>
            <a:r>
              <a:rPr kumimoji="1" lang="en-US" altLang="zh-CN" sz="1400" b="1" dirty="0">
                <a:solidFill>
                  <a:srgbClr val="FF0000"/>
                </a:solidFill>
                <a:latin typeface="+mn-lt"/>
                <a:ea typeface="宋体" panose="02010600030101010101" pitchFamily="2" charset="-122"/>
              </a:rPr>
              <a:t>);</a:t>
            </a:r>
          </a:p>
          <a:p>
            <a:pPr>
              <a:defRPr/>
            </a:pPr>
            <a:r>
              <a:rPr kumimoji="1" lang="en-US" altLang="zh-CN" sz="1400" b="1">
                <a:solidFill>
                  <a:srgbClr val="FF0000"/>
                </a:solidFill>
                <a:latin typeface="+mn-lt"/>
                <a:ea typeface="宋体" panose="02010600030101010101" pitchFamily="2" charset="-122"/>
              </a:rPr>
              <a:t>writing;    </a:t>
            </a:r>
            <a:r>
              <a:rPr kumimoji="1" lang="en-US" altLang="zh-CN" sz="1400" b="1">
                <a:solidFill>
                  <a:srgbClr val="002060"/>
                </a:solidFill>
                <a:latin typeface="+mn-lt"/>
                <a:ea typeface="宋体" panose="02010600030101010101" pitchFamily="2" charset="-122"/>
              </a:rPr>
              <a:t>//</a:t>
            </a:r>
            <a:r>
              <a:rPr kumimoji="1" lang="zh-CN" altLang="en-US" sz="1400" b="1">
                <a:solidFill>
                  <a:srgbClr val="002060"/>
                </a:solidFill>
                <a:latin typeface="+mn-lt"/>
                <a:ea typeface="宋体" panose="02010600030101010101" pitchFamily="2" charset="-122"/>
              </a:rPr>
              <a:t> </a:t>
            </a:r>
            <a:r>
              <a:rPr kumimoji="1" lang="en-US" altLang="zh-CN" sz="1400" b="1">
                <a:solidFill>
                  <a:srgbClr val="002060"/>
                </a:solidFill>
                <a:latin typeface="+mn-lt"/>
                <a:ea typeface="宋体" panose="02010600030101010101" pitchFamily="2" charset="-122"/>
              </a:rPr>
              <a:t>Writer1</a:t>
            </a:r>
            <a:r>
              <a:rPr kumimoji="1" lang="zh-CN" altLang="en-US" sz="1400" b="1">
                <a:solidFill>
                  <a:srgbClr val="002060"/>
                </a:solidFill>
                <a:latin typeface="+mn-lt"/>
                <a:ea typeface="宋体" panose="02010600030101010101" pitchFamily="2" charset="-122"/>
              </a:rPr>
              <a:t> 先于 </a:t>
            </a:r>
            <a:r>
              <a:rPr kumimoji="1" lang="en-US" altLang="zh-CN" sz="1400" b="1">
                <a:solidFill>
                  <a:srgbClr val="002060"/>
                </a:solidFill>
                <a:latin typeface="+mn-lt"/>
                <a:ea typeface="宋体" panose="02010600030101010101" pitchFamily="2" charset="-122"/>
              </a:rPr>
              <a:t>reader2 </a:t>
            </a:r>
            <a:r>
              <a:rPr kumimoji="1" lang="zh-CN" altLang="en-US" sz="1400" b="1">
                <a:solidFill>
                  <a:srgbClr val="002060"/>
                </a:solidFill>
                <a:latin typeface="+mn-lt"/>
                <a:ea typeface="宋体" panose="02010600030101010101" pitchFamily="2" charset="-122"/>
              </a:rPr>
              <a:t>执行</a:t>
            </a:r>
            <a:endParaRPr kumimoji="1" lang="en-US" altLang="zh-CN" sz="1400" b="1" dirty="0">
              <a:solidFill>
                <a:srgbClr val="002060"/>
              </a:solidFill>
              <a:latin typeface="+mn-lt"/>
              <a:ea typeface="宋体" panose="02010600030101010101" pitchFamily="2" charset="-122"/>
            </a:endParaRPr>
          </a:p>
          <a:p>
            <a:pPr>
              <a:buFont typeface="Monotype Sorts" pitchFamily="-84" charset="2"/>
              <a:buNone/>
              <a:defRPr/>
            </a:pPr>
            <a:r>
              <a:rPr kumimoji="1" lang="en-US" altLang="zh-CN" sz="1400" b="1">
                <a:solidFill>
                  <a:srgbClr val="FF0000"/>
                </a:solidFill>
                <a:latin typeface="+mn-lt"/>
                <a:ea typeface="宋体" panose="02010600030101010101" pitchFamily="2" charset="-122"/>
              </a:rPr>
              <a:t>V</a:t>
            </a:r>
            <a:r>
              <a:rPr kumimoji="1" lang="en-US" altLang="zh-CN" sz="1400" b="1" dirty="0">
                <a:solidFill>
                  <a:srgbClr val="FF0000"/>
                </a:solidFill>
                <a:latin typeface="+mn-lt"/>
                <a:ea typeface="宋体" panose="02010600030101010101" pitchFamily="2" charset="-122"/>
              </a:rPr>
              <a:t>(</a:t>
            </a:r>
            <a:r>
              <a:rPr kumimoji="1" lang="en-US" altLang="zh-CN" sz="1400" b="1" dirty="0" err="1">
                <a:solidFill>
                  <a:srgbClr val="FF0000"/>
                </a:solidFill>
                <a:latin typeface="+mn-lt"/>
                <a:ea typeface="宋体" panose="02010600030101010101" pitchFamily="2" charset="-122"/>
              </a:rPr>
              <a:t>Wmutex</a:t>
            </a:r>
            <a:r>
              <a:rPr kumimoji="1" lang="en-US" altLang="zh-CN" sz="1400" b="1" dirty="0">
                <a:solidFill>
                  <a:srgbClr val="FF0000"/>
                </a:solidFill>
                <a:latin typeface="+mn-lt"/>
                <a:ea typeface="宋体" panose="02010600030101010101" pitchFamily="2" charset="-122"/>
              </a:rPr>
              <a:t>);</a:t>
            </a:r>
          </a:p>
          <a:p>
            <a:pPr>
              <a:buFont typeface="Monotype Sorts" pitchFamily="-84" charset="2"/>
              <a:buNone/>
              <a:defRPr/>
            </a:pPr>
            <a:endParaRPr kumimoji="1" lang="en-US" altLang="zh-CN" sz="1400" b="1" dirty="0">
              <a:solidFill>
                <a:srgbClr val="002060"/>
              </a:solidFill>
              <a:latin typeface="+mn-lt"/>
              <a:ea typeface="宋体" panose="02010600030101010101" pitchFamily="2" charset="-122"/>
            </a:endParaRP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P(w);</a:t>
            </a:r>
          </a:p>
          <a:p>
            <a:pPr>
              <a:buFont typeface="Monotype Sorts" pitchFamily="-84" charset="2"/>
              <a:buNone/>
              <a:defRPr/>
            </a:pPr>
            <a:r>
              <a:rPr kumimoji="1" lang="en-US" altLang="zh-CN" sz="1400" b="1" dirty="0" err="1">
                <a:solidFill>
                  <a:srgbClr val="002060"/>
                </a:solidFill>
                <a:latin typeface="+mn-lt"/>
                <a:ea typeface="宋体" panose="02010600030101010101" pitchFamily="2" charset="-122"/>
              </a:rPr>
              <a:t>Wcount</a:t>
            </a:r>
            <a:r>
              <a:rPr kumimoji="1" lang="en-US" altLang="zh-CN" sz="1400" b="1" dirty="0">
                <a:solidFill>
                  <a:srgbClr val="002060"/>
                </a:solidFill>
                <a:latin typeface="+mn-lt"/>
                <a:ea typeface="宋体" panose="02010600030101010101" pitchFamily="2" charset="-122"/>
              </a:rPr>
              <a:t>--;</a:t>
            </a:r>
          </a:p>
          <a:p>
            <a:pPr>
              <a:buFont typeface="Monotype Sorts" pitchFamily="-84" charset="2"/>
              <a:buNone/>
              <a:defRPr/>
            </a:pPr>
            <a:r>
              <a:rPr kumimoji="1" lang="en-US" altLang="zh-CN" sz="1400" b="1">
                <a:solidFill>
                  <a:srgbClr val="002060"/>
                </a:solidFill>
                <a:latin typeface="+mn-lt"/>
                <a:ea typeface="宋体" panose="02010600030101010101" pitchFamily="2" charset="-122"/>
              </a:rPr>
              <a:t>If(Wcount == 0)</a:t>
            </a:r>
            <a:endParaRPr kumimoji="1" lang="en-US" altLang="zh-CN" sz="1400" b="1" dirty="0">
              <a:solidFill>
                <a:srgbClr val="002060"/>
              </a:solidFill>
              <a:latin typeface="+mn-lt"/>
              <a:ea typeface="宋体" panose="02010600030101010101" pitchFamily="2" charset="-122"/>
            </a:endParaRP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      </a:t>
            </a:r>
            <a:r>
              <a:rPr kumimoji="1" lang="en-US" altLang="zh-CN" sz="1400" b="1" dirty="0">
                <a:solidFill>
                  <a:srgbClr val="7030A0"/>
                </a:solidFill>
                <a:latin typeface="+mn-lt"/>
                <a:ea typeface="宋体" panose="02010600030101010101" pitchFamily="2" charset="-122"/>
              </a:rPr>
              <a:t>V(</a:t>
            </a:r>
            <a:r>
              <a:rPr kumimoji="1" lang="en-US" altLang="zh-CN" sz="1400" b="1" dirty="0" err="1">
                <a:solidFill>
                  <a:srgbClr val="7030A0"/>
                </a:solidFill>
                <a:latin typeface="+mn-lt"/>
                <a:ea typeface="宋体" panose="02010600030101010101" pitchFamily="2" charset="-122"/>
              </a:rPr>
              <a:t>RWmutex</a:t>
            </a:r>
            <a:r>
              <a:rPr kumimoji="1" lang="en-US" altLang="zh-CN" sz="1400" b="1" dirty="0">
                <a:solidFill>
                  <a:srgbClr val="7030A0"/>
                </a:solidFill>
                <a:latin typeface="+mn-lt"/>
                <a:ea typeface="宋体" panose="02010600030101010101" pitchFamily="2" charset="-122"/>
              </a:rPr>
              <a:t>);     </a:t>
            </a:r>
            <a:r>
              <a:rPr kumimoji="1" lang="en-US" altLang="zh-CN" sz="1400" b="1" dirty="0">
                <a:solidFill>
                  <a:srgbClr val="002060"/>
                </a:solidFill>
                <a:latin typeface="+mn-lt"/>
                <a:ea typeface="宋体" panose="02010600030101010101" pitchFamily="2" charset="-122"/>
              </a:rPr>
              <a:t>//</a:t>
            </a:r>
            <a:r>
              <a:rPr kumimoji="1" lang="zh-CN" altLang="en-US" sz="1400" b="1" dirty="0">
                <a:solidFill>
                  <a:srgbClr val="002060"/>
                </a:solidFill>
                <a:latin typeface="+mn-lt"/>
                <a:ea typeface="宋体" panose="02010600030101010101" pitchFamily="2" charset="-122"/>
              </a:rPr>
              <a:t>无等待写者则写者释放</a:t>
            </a:r>
            <a:endParaRPr kumimoji="1" lang="en-US" altLang="zh-CN" sz="1400" b="1" dirty="0">
              <a:solidFill>
                <a:srgbClr val="002060"/>
              </a:solidFill>
              <a:latin typeface="+mn-lt"/>
              <a:ea typeface="宋体" panose="02010600030101010101" pitchFamily="2" charset="-122"/>
            </a:endParaRPr>
          </a:p>
          <a:p>
            <a:pPr>
              <a:defRPr/>
            </a:pPr>
            <a:r>
              <a:rPr kumimoji="1" lang="en-US" altLang="zh-CN" sz="1400" b="1" dirty="0">
                <a:solidFill>
                  <a:srgbClr val="002060"/>
                </a:solidFill>
                <a:latin typeface="+mn-lt"/>
                <a:ea typeface="宋体" panose="02010600030101010101" pitchFamily="2" charset="-122"/>
              </a:rPr>
              <a:t> V(w</a:t>
            </a:r>
            <a:r>
              <a:rPr kumimoji="1" lang="en-US" altLang="zh-CN" sz="1400" b="1">
                <a:solidFill>
                  <a:srgbClr val="002060"/>
                </a:solidFill>
                <a:latin typeface="+mn-lt"/>
                <a:ea typeface="宋体" panose="02010600030101010101" pitchFamily="2" charset="-122"/>
              </a:rPr>
              <a:t>);                        //</a:t>
            </a:r>
            <a:r>
              <a:rPr kumimoji="1" lang="zh-CN" altLang="en-US" sz="1400" b="1">
                <a:solidFill>
                  <a:srgbClr val="002060"/>
                </a:solidFill>
                <a:latin typeface="+mn-lt"/>
                <a:ea typeface="宋体" panose="02010600030101010101" pitchFamily="2" charset="-122"/>
              </a:rPr>
              <a:t>读写</a:t>
            </a:r>
            <a:r>
              <a:rPr kumimoji="1" lang="zh-CN" altLang="en-US" sz="1400" b="1" dirty="0">
                <a:solidFill>
                  <a:srgbClr val="002060"/>
                </a:solidFill>
                <a:latin typeface="+mn-lt"/>
                <a:ea typeface="宋体" panose="02010600030101010101" pitchFamily="2" charset="-122"/>
              </a:rPr>
              <a:t>资源</a:t>
            </a:r>
          </a:p>
        </p:txBody>
      </p:sp>
      <p:cxnSp>
        <p:nvCxnSpPr>
          <p:cNvPr id="63494" name="直接连接符 7"/>
          <p:cNvCxnSpPr>
            <a:cxnSpLocks noChangeShapeType="1"/>
          </p:cNvCxnSpPr>
          <p:nvPr/>
        </p:nvCxnSpPr>
        <p:spPr bwMode="auto">
          <a:xfrm>
            <a:off x="1724026" y="3305175"/>
            <a:ext cx="8791575" cy="127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3495" name="直接连接符 11"/>
          <p:cNvCxnSpPr>
            <a:cxnSpLocks noChangeShapeType="1"/>
          </p:cNvCxnSpPr>
          <p:nvPr/>
        </p:nvCxnSpPr>
        <p:spPr bwMode="auto">
          <a:xfrm>
            <a:off x="1724026" y="4546601"/>
            <a:ext cx="8791575" cy="11113"/>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3496" name="直接连接符 12"/>
          <p:cNvCxnSpPr>
            <a:cxnSpLocks noChangeShapeType="1"/>
          </p:cNvCxnSpPr>
          <p:nvPr/>
        </p:nvCxnSpPr>
        <p:spPr bwMode="auto">
          <a:xfrm>
            <a:off x="1709739" y="5402263"/>
            <a:ext cx="8791575" cy="11112"/>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63490" name="内容占位符 2">
            <a:extLst>
              <a:ext uri="{FF2B5EF4-FFF2-40B4-BE49-F238E27FC236}">
                <a16:creationId xmlns:a16="http://schemas.microsoft.com/office/drawing/2014/main" id="{B63E9E08-1FBE-45DC-8181-2B991C8E898B}"/>
              </a:ext>
            </a:extLst>
          </p:cNvPr>
          <p:cNvSpPr>
            <a:spLocks noGrp="1"/>
          </p:cNvSpPr>
          <p:nvPr>
            <p:ph idx="1"/>
          </p:nvPr>
        </p:nvSpPr>
        <p:spPr>
          <a:xfrm>
            <a:off x="3800476" y="273050"/>
            <a:ext cx="5427663" cy="1843088"/>
          </a:xfrm>
          <a:solidFill>
            <a:schemeClr val="bg1"/>
          </a:solidFill>
          <a:ln w="22225">
            <a:solidFill>
              <a:schemeClr val="tx1"/>
            </a:solidFill>
          </a:ln>
        </p:spPr>
        <p:txBody>
          <a:bodyPr/>
          <a:lstStyle/>
          <a:p>
            <a:pPr marL="0" indent="0">
              <a:buNone/>
              <a:defRPr/>
            </a:pPr>
            <a:r>
              <a:rPr lang="en-US" altLang="zh-CN" sz="1400" b="1" dirty="0">
                <a:solidFill>
                  <a:srgbClr val="002060"/>
                </a:solidFill>
                <a:ea typeface="宋体" panose="02010600030101010101" pitchFamily="2" charset="-122"/>
              </a:rPr>
              <a:t>int </a:t>
            </a:r>
            <a:r>
              <a:rPr lang="en-US" altLang="zh-CN" sz="1400" b="1" dirty="0" err="1">
                <a:solidFill>
                  <a:srgbClr val="002060"/>
                </a:solidFill>
                <a:ea typeface="宋体" panose="02010600030101010101" pitchFamily="2" charset="-122"/>
              </a:rPr>
              <a:t>Rcount</a:t>
            </a:r>
            <a:r>
              <a:rPr lang="en-US" altLang="zh-CN" sz="1400" b="1" dirty="0">
                <a:solidFill>
                  <a:srgbClr val="002060"/>
                </a:solidFill>
                <a:ea typeface="宋体" panose="02010600030101010101" pitchFamily="2" charset="-122"/>
              </a:rPr>
              <a:t>=0;                      //“</a:t>
            </a:r>
            <a:r>
              <a:rPr lang="zh-CN" altLang="en-US" sz="1400" b="1" dirty="0">
                <a:solidFill>
                  <a:srgbClr val="002060"/>
                </a:solidFill>
                <a:ea typeface="宋体" panose="02010600030101010101" pitchFamily="2" charset="-122"/>
              </a:rPr>
              <a:t>正在读”的进程数，初值是</a:t>
            </a:r>
            <a:r>
              <a:rPr lang="en-US" altLang="zh-CN" sz="1400" b="1" dirty="0">
                <a:solidFill>
                  <a:srgbClr val="002060"/>
                </a:solidFill>
                <a:ea typeface="宋体" panose="02010600030101010101" pitchFamily="2" charset="-122"/>
              </a:rPr>
              <a:t>0</a:t>
            </a:r>
            <a:endParaRPr lang="zh-CN" altLang="en-US" sz="1400" b="1" dirty="0">
              <a:solidFill>
                <a:srgbClr val="002060"/>
              </a:solidFill>
              <a:ea typeface="宋体" panose="02010600030101010101" pitchFamily="2" charset="-122"/>
            </a:endParaRPr>
          </a:p>
          <a:p>
            <a:pPr marL="0" indent="0">
              <a:buNone/>
              <a:defRPr/>
            </a:pPr>
            <a:r>
              <a:rPr lang="en-US" altLang="zh-CN" sz="1400" b="1" dirty="0">
                <a:solidFill>
                  <a:srgbClr val="002060"/>
                </a:solidFill>
                <a:ea typeface="宋体" panose="02010600030101010101" pitchFamily="2" charset="-122"/>
              </a:rPr>
              <a:t>int </a:t>
            </a:r>
            <a:r>
              <a:rPr lang="en-US" altLang="zh-CN" sz="1400" b="1" dirty="0" err="1">
                <a:solidFill>
                  <a:srgbClr val="002060"/>
                </a:solidFill>
                <a:ea typeface="宋体" panose="02010600030101010101" pitchFamily="2" charset="-122"/>
              </a:rPr>
              <a:t>Wcount</a:t>
            </a:r>
            <a:r>
              <a:rPr lang="en-US" altLang="zh-CN" sz="1400" b="1" dirty="0">
                <a:solidFill>
                  <a:srgbClr val="002060"/>
                </a:solidFill>
                <a:ea typeface="宋体" panose="02010600030101010101" pitchFamily="2" charset="-122"/>
              </a:rPr>
              <a:t>=0;                     //“</a:t>
            </a:r>
            <a:r>
              <a:rPr lang="zh-CN" altLang="en-US" sz="1400" b="1" dirty="0">
                <a:solidFill>
                  <a:srgbClr val="002060"/>
                </a:solidFill>
                <a:ea typeface="宋体" panose="02010600030101010101" pitchFamily="2" charset="-122"/>
              </a:rPr>
              <a:t>等待写”的进程数，初值是</a:t>
            </a:r>
            <a:r>
              <a:rPr lang="en-US" altLang="zh-CN" sz="1400" b="1" dirty="0">
                <a:solidFill>
                  <a:srgbClr val="002060"/>
                </a:solidFill>
                <a:ea typeface="宋体" panose="02010600030101010101" pitchFamily="2" charset="-122"/>
              </a:rPr>
              <a:t>0</a:t>
            </a:r>
            <a:endParaRPr lang="zh-CN" altLang="en-US" sz="1400" b="1" dirty="0">
              <a:solidFill>
                <a:srgbClr val="002060"/>
              </a:solidFill>
              <a:ea typeface="宋体" panose="02010600030101010101" pitchFamily="2" charset="-122"/>
            </a:endParaRPr>
          </a:p>
          <a:p>
            <a:pPr marL="0" indent="0">
              <a:buNone/>
              <a:defRPr/>
            </a:pPr>
            <a:r>
              <a:rPr lang="en-US" altLang="zh-CN" sz="1400" b="1" dirty="0">
                <a:solidFill>
                  <a:srgbClr val="FF0000"/>
                </a:solidFill>
                <a:ea typeface="宋体" panose="02010600030101010101" pitchFamily="2" charset="-122"/>
              </a:rPr>
              <a:t>semaphore r=1;                  //</a:t>
            </a:r>
            <a:r>
              <a:rPr lang="zh-CN" altLang="en-US" sz="1400" b="1" dirty="0">
                <a:solidFill>
                  <a:srgbClr val="FF0000"/>
                </a:solidFill>
                <a:ea typeface="宋体" panose="02010600030101010101" pitchFamily="2" charset="-122"/>
              </a:rPr>
              <a:t>信号量，用于</a:t>
            </a:r>
            <a:r>
              <a:rPr lang="en-US" altLang="zh-CN" sz="1400" b="1" dirty="0" err="1">
                <a:solidFill>
                  <a:srgbClr val="FF0000"/>
                </a:solidFill>
                <a:ea typeface="宋体" panose="02010600030101010101" pitchFamily="2" charset="-122"/>
              </a:rPr>
              <a:t>Rcount</a:t>
            </a:r>
            <a:r>
              <a:rPr lang="zh-CN" altLang="en-US" sz="1400" b="1" dirty="0">
                <a:solidFill>
                  <a:srgbClr val="FF0000"/>
                </a:solidFill>
                <a:ea typeface="宋体" panose="02010600030101010101" pitchFamily="2" charset="-122"/>
              </a:rPr>
              <a:t>的互斥</a:t>
            </a:r>
          </a:p>
          <a:p>
            <a:pPr marL="0" indent="0">
              <a:buNone/>
              <a:defRPr/>
            </a:pPr>
            <a:r>
              <a:rPr lang="en-US" altLang="zh-CN" sz="1400" b="1" dirty="0">
                <a:solidFill>
                  <a:srgbClr val="FF0000"/>
                </a:solidFill>
                <a:ea typeface="宋体" panose="02010600030101010101" pitchFamily="2" charset="-122"/>
              </a:rPr>
              <a:t>semaphore w=1;                 //</a:t>
            </a:r>
            <a:r>
              <a:rPr lang="zh-CN" altLang="en-US" sz="1400" b="1" dirty="0">
                <a:solidFill>
                  <a:srgbClr val="FF0000"/>
                </a:solidFill>
                <a:ea typeface="宋体" panose="02010600030101010101" pitchFamily="2" charset="-122"/>
              </a:rPr>
              <a:t>信号量，用于</a:t>
            </a:r>
            <a:r>
              <a:rPr lang="en-US" altLang="zh-CN" sz="1400" b="1" dirty="0" err="1">
                <a:solidFill>
                  <a:srgbClr val="FF0000"/>
                </a:solidFill>
                <a:ea typeface="宋体" panose="02010600030101010101" pitchFamily="2" charset="-122"/>
              </a:rPr>
              <a:t>Wcount</a:t>
            </a:r>
            <a:r>
              <a:rPr lang="zh-CN" altLang="en-US" sz="1400" b="1" dirty="0">
                <a:solidFill>
                  <a:srgbClr val="FF0000"/>
                </a:solidFill>
                <a:ea typeface="宋体" panose="02010600030101010101" pitchFamily="2" charset="-122"/>
              </a:rPr>
              <a:t>的互斥</a:t>
            </a:r>
          </a:p>
          <a:p>
            <a:pPr marL="0" indent="0">
              <a:buNone/>
              <a:defRPr/>
            </a:pPr>
            <a:r>
              <a:rPr lang="en-US" altLang="zh-CN" sz="1400" b="1" kern="1200" dirty="0">
                <a:solidFill>
                  <a:srgbClr val="7030A0"/>
                </a:solidFill>
                <a:ea typeface="宋体" panose="02010600030101010101" pitchFamily="2" charset="-122"/>
              </a:rPr>
              <a:t>semaphore </a:t>
            </a:r>
            <a:r>
              <a:rPr lang="en-US" altLang="zh-CN" sz="1400" b="1" kern="1200" dirty="0" err="1">
                <a:solidFill>
                  <a:srgbClr val="7030A0"/>
                </a:solidFill>
                <a:ea typeface="宋体" panose="02010600030101010101" pitchFamily="2" charset="-122"/>
              </a:rPr>
              <a:t>RWmutex</a:t>
            </a:r>
            <a:r>
              <a:rPr lang="en-US" altLang="zh-CN" sz="1400" b="1" kern="1200" dirty="0">
                <a:solidFill>
                  <a:srgbClr val="7030A0"/>
                </a:solidFill>
                <a:ea typeface="宋体" panose="02010600030101010101" pitchFamily="2" charset="-122"/>
              </a:rPr>
              <a:t>=1;    //</a:t>
            </a:r>
            <a:r>
              <a:rPr lang="zh-CN" altLang="en-US" sz="1400" b="1" kern="1200" dirty="0">
                <a:solidFill>
                  <a:srgbClr val="7030A0"/>
                </a:solidFill>
                <a:ea typeface="宋体" panose="02010600030101010101" pitchFamily="2" charset="-122"/>
              </a:rPr>
              <a:t>信号量，用于读者写者互斥</a:t>
            </a:r>
          </a:p>
          <a:p>
            <a:pPr marL="0" indent="0">
              <a:buNone/>
              <a:defRPr/>
            </a:pPr>
            <a:r>
              <a:rPr lang="en-US" altLang="zh-CN" sz="1400" b="1" kern="1200" dirty="0">
                <a:solidFill>
                  <a:srgbClr val="7030A0"/>
                </a:solidFill>
                <a:ea typeface="宋体" panose="02010600030101010101" pitchFamily="2" charset="-122"/>
              </a:rPr>
              <a:t>semaphore </a:t>
            </a:r>
            <a:r>
              <a:rPr lang="en-US" altLang="zh-CN" sz="1400" b="1" kern="1200" dirty="0" err="1">
                <a:solidFill>
                  <a:srgbClr val="7030A0"/>
                </a:solidFill>
                <a:ea typeface="宋体" panose="02010600030101010101" pitchFamily="2" charset="-122"/>
              </a:rPr>
              <a:t>Wmutex</a:t>
            </a:r>
            <a:r>
              <a:rPr lang="en-US" altLang="zh-CN" sz="1400" b="1" kern="1200" dirty="0">
                <a:solidFill>
                  <a:srgbClr val="7030A0"/>
                </a:solidFill>
                <a:ea typeface="宋体" panose="02010600030101010101" pitchFamily="2" charset="-122"/>
              </a:rPr>
              <a:t>=1;      //</a:t>
            </a:r>
            <a:r>
              <a:rPr lang="zh-CN" altLang="en-US" sz="1400" b="1" kern="1200" dirty="0">
                <a:solidFill>
                  <a:srgbClr val="7030A0"/>
                </a:solidFill>
                <a:ea typeface="宋体" panose="02010600030101010101" pitchFamily="2" charset="-122"/>
              </a:rPr>
              <a:t>信号量，用于写者互斥</a:t>
            </a:r>
          </a:p>
          <a:p>
            <a:pPr marL="0" indent="0">
              <a:buNone/>
              <a:defRPr/>
            </a:pPr>
            <a:endParaRPr lang="en-US" altLang="zh-CN" sz="1400" dirty="0">
              <a:ea typeface="宋体" panose="02010600030101010101" pitchFamily="2" charset="-122"/>
            </a:endParaRPr>
          </a:p>
          <a:p>
            <a:pPr marL="0" indent="0">
              <a:buNone/>
              <a:defRPr/>
            </a:pPr>
            <a:endParaRPr lang="en-US" altLang="zh-CN" sz="1400" dirty="0">
              <a:ea typeface="宋体" panose="02010600030101010101" pitchFamily="2" charset="-122"/>
            </a:endParaRPr>
          </a:p>
        </p:txBody>
      </p:sp>
      <p:sp>
        <p:nvSpPr>
          <p:cNvPr id="2" name="文本框 1">
            <a:extLst>
              <a:ext uri="{FF2B5EF4-FFF2-40B4-BE49-F238E27FC236}">
                <a16:creationId xmlns:a16="http://schemas.microsoft.com/office/drawing/2014/main" id="{36222AE5-5F81-41B8-BDF4-2440A6CA7C46}"/>
              </a:ext>
            </a:extLst>
          </p:cNvPr>
          <p:cNvSpPr txBox="1"/>
          <p:nvPr/>
        </p:nvSpPr>
        <p:spPr>
          <a:xfrm>
            <a:off x="6376988" y="2474935"/>
            <a:ext cx="938211" cy="4185761"/>
          </a:xfrm>
          <a:prstGeom prst="rect">
            <a:avLst/>
          </a:prstGeom>
          <a:noFill/>
        </p:spPr>
        <p:txBody>
          <a:bodyPr wrap="square" rtlCol="0">
            <a:spAutoFit/>
          </a:bodyPr>
          <a:lstStyle/>
          <a:p>
            <a:r>
              <a:rPr lang="en-US" altLang="zh-CN" sz="1400" b="1">
                <a:solidFill>
                  <a:srgbClr val="00B050"/>
                </a:solidFill>
                <a:latin typeface="+mn-ea"/>
                <a:ea typeface="+mn-ea"/>
              </a:rPr>
              <a:t>1    </a:t>
            </a:r>
            <a:r>
              <a:rPr lang="en-US" altLang="zh-CN" sz="1400" b="1" i="1" u="sng">
                <a:solidFill>
                  <a:srgbClr val="00B050"/>
                </a:solidFill>
                <a:latin typeface="+mn-ea"/>
                <a:ea typeface="+mn-ea"/>
              </a:rPr>
              <a:t>13</a:t>
            </a:r>
          </a:p>
          <a:p>
            <a:endParaRPr lang="en-US" altLang="zh-CN" sz="1400" b="1">
              <a:solidFill>
                <a:srgbClr val="00B050"/>
              </a:solidFill>
              <a:latin typeface="+mn-ea"/>
              <a:ea typeface="+mn-ea"/>
            </a:endParaRPr>
          </a:p>
          <a:p>
            <a:r>
              <a:rPr lang="en-US" altLang="zh-CN" sz="1400" b="1">
                <a:solidFill>
                  <a:srgbClr val="00B050"/>
                </a:solidFill>
                <a:latin typeface="+mn-ea"/>
                <a:ea typeface="+mn-ea"/>
              </a:rPr>
              <a:t>2    </a:t>
            </a:r>
            <a:r>
              <a:rPr lang="en-US" altLang="zh-CN" sz="1400" b="1" i="1" u="sng">
                <a:solidFill>
                  <a:srgbClr val="00B050"/>
                </a:solidFill>
                <a:latin typeface="+mn-ea"/>
                <a:ea typeface="+mn-ea"/>
              </a:rPr>
              <a:t>20*</a:t>
            </a:r>
          </a:p>
          <a:p>
            <a:endParaRPr lang="en-US" altLang="zh-CN" sz="1400" b="1">
              <a:solidFill>
                <a:srgbClr val="00B050"/>
              </a:solidFill>
              <a:latin typeface="+mn-ea"/>
              <a:ea typeface="+mn-ea"/>
            </a:endParaRPr>
          </a:p>
          <a:p>
            <a:r>
              <a:rPr lang="en-US" altLang="zh-CN" sz="1400" b="1">
                <a:solidFill>
                  <a:srgbClr val="00B050"/>
                </a:solidFill>
                <a:latin typeface="+mn-ea"/>
                <a:ea typeface="+mn-ea"/>
              </a:rPr>
              <a:t>3    </a:t>
            </a:r>
            <a:r>
              <a:rPr lang="en-US" altLang="zh-CN" sz="1400" b="1" i="1" u="sng">
                <a:solidFill>
                  <a:srgbClr val="00B050"/>
                </a:solidFill>
                <a:latin typeface="+mn-ea"/>
                <a:ea typeface="+mn-ea"/>
              </a:rPr>
              <a:t>21</a:t>
            </a:r>
          </a:p>
          <a:p>
            <a:r>
              <a:rPr lang="en-US" altLang="zh-CN" sz="1400" b="1">
                <a:solidFill>
                  <a:srgbClr val="00B050"/>
                </a:solidFill>
                <a:latin typeface="+mn-ea"/>
                <a:ea typeface="+mn-ea"/>
              </a:rPr>
              <a:t>4    </a:t>
            </a:r>
            <a:r>
              <a:rPr lang="en-US" altLang="zh-CN" sz="1400" b="1" i="1" u="sng">
                <a:solidFill>
                  <a:srgbClr val="00B050"/>
                </a:solidFill>
                <a:latin typeface="+mn-ea"/>
                <a:ea typeface="+mn-ea"/>
              </a:rPr>
              <a:t>22</a:t>
            </a:r>
          </a:p>
          <a:p>
            <a:r>
              <a:rPr lang="en-US" altLang="zh-CN" sz="1400" b="1">
                <a:solidFill>
                  <a:srgbClr val="00B050"/>
                </a:solidFill>
                <a:latin typeface="+mn-ea"/>
                <a:ea typeface="+mn-ea"/>
              </a:rPr>
              <a:t>5    </a:t>
            </a:r>
            <a:r>
              <a:rPr lang="en-US" altLang="zh-CN" sz="1400" b="1" i="1" u="sng">
                <a:solidFill>
                  <a:srgbClr val="00B050"/>
                </a:solidFill>
                <a:latin typeface="+mn-ea"/>
                <a:ea typeface="+mn-ea"/>
              </a:rPr>
              <a:t>23</a:t>
            </a:r>
          </a:p>
          <a:p>
            <a:r>
              <a:rPr lang="en-US" altLang="zh-CN" sz="1400" b="1">
                <a:solidFill>
                  <a:srgbClr val="00B050"/>
                </a:solidFill>
                <a:latin typeface="+mn-ea"/>
                <a:ea typeface="+mn-ea"/>
              </a:rPr>
              <a:t>6    </a:t>
            </a:r>
            <a:r>
              <a:rPr lang="en-US" altLang="zh-CN" sz="1400" b="1" i="1" u="sng">
                <a:solidFill>
                  <a:srgbClr val="00B050"/>
                </a:solidFill>
                <a:latin typeface="+mn-ea"/>
                <a:ea typeface="+mn-ea"/>
              </a:rPr>
              <a:t>24</a:t>
            </a:r>
          </a:p>
          <a:p>
            <a:r>
              <a:rPr lang="en-US" altLang="zh-CN" sz="1400" b="1">
                <a:solidFill>
                  <a:srgbClr val="00B050"/>
                </a:solidFill>
                <a:latin typeface="+mn-ea"/>
                <a:ea typeface="+mn-ea"/>
              </a:rPr>
              <a:t>7    </a:t>
            </a:r>
            <a:r>
              <a:rPr lang="en-US" altLang="zh-CN" sz="1400" b="1" i="1" u="sng">
                <a:solidFill>
                  <a:srgbClr val="00B050"/>
                </a:solidFill>
                <a:latin typeface="+mn-ea"/>
                <a:ea typeface="+mn-ea"/>
              </a:rPr>
              <a:t>33*</a:t>
            </a:r>
          </a:p>
          <a:p>
            <a:endParaRPr lang="en-US" altLang="zh-CN" sz="1400" b="1">
              <a:solidFill>
                <a:srgbClr val="00B050"/>
              </a:solidFill>
              <a:latin typeface="+mn-ea"/>
              <a:ea typeface="+mn-ea"/>
            </a:endParaRPr>
          </a:p>
          <a:p>
            <a:endParaRPr lang="en-US" altLang="zh-CN" sz="1400" b="1">
              <a:solidFill>
                <a:srgbClr val="00B050"/>
              </a:solidFill>
              <a:latin typeface="+mn-ea"/>
              <a:ea typeface="+mn-ea"/>
            </a:endParaRPr>
          </a:p>
          <a:p>
            <a:r>
              <a:rPr lang="en-US" altLang="zh-CN" sz="1400" b="1">
                <a:solidFill>
                  <a:srgbClr val="00B050"/>
                </a:solidFill>
                <a:latin typeface="+mn-ea"/>
                <a:ea typeface="+mn-ea"/>
              </a:rPr>
              <a:t>8     </a:t>
            </a:r>
            <a:r>
              <a:rPr lang="en-US" altLang="zh-CN" sz="1400" b="1" i="1" u="sng">
                <a:solidFill>
                  <a:srgbClr val="00B050"/>
                </a:solidFill>
                <a:latin typeface="+mn-ea"/>
                <a:ea typeface="+mn-ea"/>
              </a:rPr>
              <a:t>34</a:t>
            </a:r>
          </a:p>
          <a:p>
            <a:endParaRPr lang="en-US" altLang="zh-CN" sz="1400" b="1">
              <a:solidFill>
                <a:srgbClr val="00B050"/>
              </a:solidFill>
              <a:latin typeface="+mn-ea"/>
              <a:ea typeface="+mn-ea"/>
            </a:endParaRPr>
          </a:p>
          <a:p>
            <a:endParaRPr lang="en-US" altLang="zh-CN" sz="1400" b="1">
              <a:solidFill>
                <a:srgbClr val="00B050"/>
              </a:solidFill>
              <a:latin typeface="+mn-ea"/>
              <a:ea typeface="+mn-ea"/>
            </a:endParaRPr>
          </a:p>
          <a:p>
            <a:r>
              <a:rPr lang="en-US" altLang="zh-CN" sz="1400" b="1">
                <a:solidFill>
                  <a:srgbClr val="00B050"/>
                </a:solidFill>
                <a:latin typeface="+mn-ea"/>
                <a:ea typeface="+mn-ea"/>
              </a:rPr>
              <a:t>14   </a:t>
            </a:r>
            <a:r>
              <a:rPr lang="en-US" altLang="zh-CN" sz="1400" b="1" i="1" u="sng">
                <a:solidFill>
                  <a:srgbClr val="00B050"/>
                </a:solidFill>
                <a:latin typeface="+mn-ea"/>
                <a:ea typeface="+mn-ea"/>
              </a:rPr>
              <a:t>35</a:t>
            </a:r>
          </a:p>
          <a:p>
            <a:r>
              <a:rPr lang="en-US" altLang="zh-CN" sz="1400" b="1">
                <a:solidFill>
                  <a:srgbClr val="00B050"/>
                </a:solidFill>
                <a:latin typeface="+mn-ea"/>
                <a:ea typeface="+mn-ea"/>
              </a:rPr>
              <a:t>15   </a:t>
            </a:r>
            <a:r>
              <a:rPr lang="en-US" altLang="zh-CN" sz="1400" b="1" i="1" u="sng">
                <a:solidFill>
                  <a:srgbClr val="00B050"/>
                </a:solidFill>
                <a:latin typeface="+mn-ea"/>
                <a:ea typeface="+mn-ea"/>
              </a:rPr>
              <a:t>36</a:t>
            </a:r>
          </a:p>
          <a:p>
            <a:r>
              <a:rPr lang="en-US" altLang="zh-CN" sz="1400" b="1">
                <a:solidFill>
                  <a:srgbClr val="00B050"/>
                </a:solidFill>
                <a:latin typeface="+mn-ea"/>
                <a:ea typeface="+mn-ea"/>
              </a:rPr>
              <a:t>16   </a:t>
            </a:r>
            <a:r>
              <a:rPr lang="en-US" altLang="zh-CN" sz="1400" b="1" i="1" u="sng">
                <a:solidFill>
                  <a:srgbClr val="00B050"/>
                </a:solidFill>
                <a:latin typeface="+mn-ea"/>
                <a:ea typeface="+mn-ea"/>
              </a:rPr>
              <a:t>37</a:t>
            </a:r>
          </a:p>
          <a:p>
            <a:r>
              <a:rPr lang="en-US" altLang="zh-CN" sz="1400" b="1">
                <a:solidFill>
                  <a:srgbClr val="00B050"/>
                </a:solidFill>
                <a:latin typeface="+mn-ea"/>
                <a:ea typeface="+mn-ea"/>
              </a:rPr>
              <a:t>17   </a:t>
            </a:r>
            <a:r>
              <a:rPr lang="en-US" altLang="zh-CN" sz="1400" b="1" i="1" u="sng">
                <a:solidFill>
                  <a:srgbClr val="00B050"/>
                </a:solidFill>
                <a:latin typeface="+mn-ea"/>
                <a:ea typeface="+mn-ea"/>
              </a:rPr>
              <a:t>38</a:t>
            </a:r>
          </a:p>
          <a:p>
            <a:r>
              <a:rPr lang="en-US" altLang="zh-CN" sz="1400" b="1">
                <a:solidFill>
                  <a:srgbClr val="00B050"/>
                </a:solidFill>
                <a:latin typeface="+mn-ea"/>
                <a:ea typeface="+mn-ea"/>
              </a:rPr>
              <a:t>18* </a:t>
            </a:r>
            <a:r>
              <a:rPr lang="en-US" altLang="zh-CN" sz="1400" b="1" i="1" u="sng">
                <a:solidFill>
                  <a:srgbClr val="00B050"/>
                </a:solidFill>
                <a:latin typeface="+mn-ea"/>
                <a:ea typeface="+mn-ea"/>
              </a:rPr>
              <a:t>39</a:t>
            </a:r>
            <a:endParaRPr lang="zh-CN" altLang="en-US" sz="1400" b="1" i="1" u="sng">
              <a:solidFill>
                <a:srgbClr val="00B050"/>
              </a:solidFill>
              <a:latin typeface="+mn-ea"/>
              <a:ea typeface="+mn-ea"/>
            </a:endParaRPr>
          </a:p>
        </p:txBody>
      </p:sp>
      <p:sp>
        <p:nvSpPr>
          <p:cNvPr id="10" name="文本框 9">
            <a:extLst>
              <a:ext uri="{FF2B5EF4-FFF2-40B4-BE49-F238E27FC236}">
                <a16:creationId xmlns:a16="http://schemas.microsoft.com/office/drawing/2014/main" id="{EA6825C8-0220-43B4-A859-75856090A2E0}"/>
              </a:ext>
            </a:extLst>
          </p:cNvPr>
          <p:cNvSpPr txBox="1"/>
          <p:nvPr/>
        </p:nvSpPr>
        <p:spPr>
          <a:xfrm>
            <a:off x="1006034" y="3317875"/>
            <a:ext cx="651295" cy="3539430"/>
          </a:xfrm>
          <a:prstGeom prst="rect">
            <a:avLst/>
          </a:prstGeom>
          <a:noFill/>
        </p:spPr>
        <p:txBody>
          <a:bodyPr wrap="square" rtlCol="0">
            <a:spAutoFit/>
          </a:bodyPr>
          <a:lstStyle/>
          <a:p>
            <a:r>
              <a:rPr lang="en-US" altLang="zh-CN" sz="1400" b="1">
                <a:solidFill>
                  <a:srgbClr val="0070C0"/>
                </a:solidFill>
                <a:latin typeface="+mn-ea"/>
                <a:ea typeface="+mn-ea"/>
              </a:rPr>
              <a:t>9</a:t>
            </a:r>
          </a:p>
          <a:p>
            <a:r>
              <a:rPr lang="en-US" altLang="zh-CN" sz="1400" b="1">
                <a:solidFill>
                  <a:srgbClr val="0070C0"/>
                </a:solidFill>
                <a:latin typeface="+mn-ea"/>
                <a:ea typeface="+mn-ea"/>
              </a:rPr>
              <a:t>10</a:t>
            </a:r>
          </a:p>
          <a:p>
            <a:r>
              <a:rPr lang="en-US" altLang="zh-CN" sz="1400" b="1">
                <a:solidFill>
                  <a:srgbClr val="0070C0"/>
                </a:solidFill>
                <a:latin typeface="+mn-ea"/>
                <a:ea typeface="+mn-ea"/>
              </a:rPr>
              <a:t>11</a:t>
            </a:r>
          </a:p>
          <a:p>
            <a:r>
              <a:rPr lang="en-US" altLang="zh-CN" sz="1400" b="1">
                <a:solidFill>
                  <a:srgbClr val="0070C0"/>
                </a:solidFill>
                <a:latin typeface="+mn-ea"/>
                <a:ea typeface="+mn-ea"/>
              </a:rPr>
              <a:t>12</a:t>
            </a:r>
          </a:p>
          <a:p>
            <a:r>
              <a:rPr lang="en-US" altLang="zh-CN" sz="1400" b="1">
                <a:solidFill>
                  <a:srgbClr val="0070C0"/>
                </a:solidFill>
                <a:latin typeface="+mn-ea"/>
                <a:ea typeface="+mn-ea"/>
              </a:rPr>
              <a:t>19*</a:t>
            </a:r>
          </a:p>
          <a:p>
            <a:endParaRPr lang="en-US" altLang="zh-CN" sz="1400" b="1">
              <a:solidFill>
                <a:srgbClr val="0070C0"/>
              </a:solidFill>
              <a:latin typeface="+mn-ea"/>
              <a:ea typeface="+mn-ea"/>
            </a:endParaRPr>
          </a:p>
          <a:p>
            <a:r>
              <a:rPr lang="en-US" altLang="zh-CN" sz="1400" b="1">
                <a:solidFill>
                  <a:srgbClr val="0070C0"/>
                </a:solidFill>
                <a:latin typeface="+mn-ea"/>
                <a:ea typeface="+mn-ea"/>
              </a:rPr>
              <a:t>25*</a:t>
            </a:r>
          </a:p>
          <a:p>
            <a:r>
              <a:rPr lang="en-US" altLang="zh-CN" sz="1400" b="1">
                <a:solidFill>
                  <a:srgbClr val="0070C0"/>
                </a:solidFill>
                <a:latin typeface="+mn-ea"/>
                <a:ea typeface="+mn-ea"/>
              </a:rPr>
              <a:t>26</a:t>
            </a:r>
          </a:p>
          <a:p>
            <a:r>
              <a:rPr lang="en-US" altLang="zh-CN" sz="1400" b="1">
                <a:solidFill>
                  <a:srgbClr val="0070C0"/>
                </a:solidFill>
                <a:latin typeface="+mn-ea"/>
                <a:ea typeface="+mn-ea"/>
              </a:rPr>
              <a:t>27</a:t>
            </a:r>
          </a:p>
          <a:p>
            <a:endParaRPr lang="en-US" altLang="zh-CN" sz="1400" b="1">
              <a:solidFill>
                <a:srgbClr val="0070C0"/>
              </a:solidFill>
              <a:latin typeface="+mn-ea"/>
              <a:ea typeface="+mn-ea"/>
            </a:endParaRPr>
          </a:p>
          <a:p>
            <a:r>
              <a:rPr lang="en-US" altLang="zh-CN" sz="1400" b="1">
                <a:solidFill>
                  <a:srgbClr val="0070C0"/>
                </a:solidFill>
                <a:latin typeface="+mn-ea"/>
                <a:ea typeface="+mn-ea"/>
              </a:rPr>
              <a:t>28</a:t>
            </a:r>
          </a:p>
          <a:p>
            <a:r>
              <a:rPr lang="en-US" altLang="zh-CN" sz="1400" b="1">
                <a:solidFill>
                  <a:srgbClr val="0070C0"/>
                </a:solidFill>
                <a:latin typeface="+mn-ea"/>
                <a:ea typeface="+mn-ea"/>
              </a:rPr>
              <a:t>29</a:t>
            </a:r>
          </a:p>
          <a:p>
            <a:r>
              <a:rPr lang="en-US" altLang="zh-CN" sz="1400" b="1">
                <a:solidFill>
                  <a:srgbClr val="0070C0"/>
                </a:solidFill>
                <a:latin typeface="+mn-ea"/>
                <a:ea typeface="+mn-ea"/>
              </a:rPr>
              <a:t>30</a:t>
            </a:r>
          </a:p>
          <a:p>
            <a:r>
              <a:rPr lang="en-US" altLang="zh-CN" sz="1400" b="1">
                <a:solidFill>
                  <a:srgbClr val="0070C0"/>
                </a:solidFill>
                <a:latin typeface="+mn-ea"/>
                <a:ea typeface="+mn-ea"/>
              </a:rPr>
              <a:t>31</a:t>
            </a:r>
          </a:p>
          <a:p>
            <a:r>
              <a:rPr lang="en-US" altLang="zh-CN" sz="1400" b="1">
                <a:solidFill>
                  <a:srgbClr val="0070C0"/>
                </a:solidFill>
                <a:latin typeface="+mn-ea"/>
                <a:ea typeface="+mn-ea"/>
              </a:rPr>
              <a:t>32*</a:t>
            </a:r>
          </a:p>
          <a:p>
            <a:endParaRPr lang="en-US" altLang="zh-CN" sz="1400" b="1">
              <a:solidFill>
                <a:srgbClr val="0070C0"/>
              </a:solidFill>
              <a:latin typeface="+mn-ea"/>
              <a:ea typeface="+mn-ea"/>
            </a:endParaRPr>
          </a:p>
        </p:txBody>
      </p:sp>
      <p:sp>
        <p:nvSpPr>
          <p:cNvPr id="3" name="文本框 2">
            <a:extLst>
              <a:ext uri="{FF2B5EF4-FFF2-40B4-BE49-F238E27FC236}">
                <a16:creationId xmlns:a16="http://schemas.microsoft.com/office/drawing/2014/main" id="{48526C0A-9B45-40A1-AFD5-FB2C71A18E2B}"/>
              </a:ext>
            </a:extLst>
          </p:cNvPr>
          <p:cNvSpPr txBox="1"/>
          <p:nvPr/>
        </p:nvSpPr>
        <p:spPr>
          <a:xfrm>
            <a:off x="1657329" y="792894"/>
            <a:ext cx="1832553" cy="1289905"/>
          </a:xfrm>
          <a:prstGeom prst="rect">
            <a:avLst/>
          </a:prstGeom>
          <a:noFill/>
        </p:spPr>
        <p:txBody>
          <a:bodyPr wrap="square" rtlCol="0">
            <a:spAutoFit/>
          </a:bodyPr>
          <a:lstStyle/>
          <a:p>
            <a:pPr>
              <a:lnSpc>
                <a:spcPct val="150000"/>
              </a:lnSpc>
            </a:pPr>
            <a:r>
              <a:rPr lang="en-US" altLang="zh-CN" b="1">
                <a:solidFill>
                  <a:srgbClr val="00B050"/>
                </a:solidFill>
                <a:latin typeface="微软雅黑" panose="020B0503020204020204" pitchFamily="34" charset="-122"/>
                <a:ea typeface="微软雅黑" panose="020B0503020204020204" pitchFamily="34" charset="-122"/>
              </a:rPr>
              <a:t>Reader1</a:t>
            </a:r>
          </a:p>
          <a:p>
            <a:pPr>
              <a:lnSpc>
                <a:spcPct val="150000"/>
              </a:lnSpc>
            </a:pPr>
            <a:r>
              <a:rPr lang="en-US" altLang="zh-CN" b="1">
                <a:solidFill>
                  <a:srgbClr val="0070C0"/>
                </a:solidFill>
                <a:latin typeface="微软雅黑" panose="020B0503020204020204" pitchFamily="34" charset="-122"/>
                <a:ea typeface="微软雅黑" panose="020B0503020204020204" pitchFamily="34" charset="-122"/>
              </a:rPr>
              <a:t>Writer1</a:t>
            </a:r>
          </a:p>
          <a:p>
            <a:pPr>
              <a:lnSpc>
                <a:spcPct val="150000"/>
              </a:lnSpc>
            </a:pPr>
            <a:r>
              <a:rPr lang="en-US" altLang="zh-CN" b="1" i="1" u="sng">
                <a:solidFill>
                  <a:srgbClr val="00B050"/>
                </a:solidFill>
                <a:latin typeface="微软雅黑" panose="020B0503020204020204" pitchFamily="34" charset="-122"/>
                <a:ea typeface="微软雅黑" panose="020B0503020204020204" pitchFamily="34" charset="-122"/>
              </a:rPr>
              <a:t>Reader2</a:t>
            </a:r>
            <a:endParaRPr lang="zh-CN" altLang="en-US" b="1" i="1" u="sng">
              <a:solidFill>
                <a:srgbClr val="00B050"/>
              </a:solidFill>
              <a:latin typeface="微软雅黑" panose="020B0503020204020204" pitchFamily="34" charset="-122"/>
              <a:ea typeface="微软雅黑" panose="020B0503020204020204" pitchFamily="34" charset="-122"/>
            </a:endParaRPr>
          </a:p>
        </p:txBody>
      </p:sp>
      <p:sp>
        <p:nvSpPr>
          <p:cNvPr id="25" name="箭头: 左弧形 24">
            <a:extLst>
              <a:ext uri="{FF2B5EF4-FFF2-40B4-BE49-F238E27FC236}">
                <a16:creationId xmlns:a16="http://schemas.microsoft.com/office/drawing/2014/main" id="{B0DBD3B0-6ECB-46B8-81CE-173F6D3568DE}"/>
              </a:ext>
            </a:extLst>
          </p:cNvPr>
          <p:cNvSpPr/>
          <p:nvPr/>
        </p:nvSpPr>
        <p:spPr>
          <a:xfrm rot="10800000" flipH="1">
            <a:off x="1331284" y="1138226"/>
            <a:ext cx="392742" cy="812295"/>
          </a:xfrm>
          <a:prstGeom prst="curvedRightArrow">
            <a:avLst/>
          </a:prstGeom>
          <a:ln w="19050">
            <a:solidFill>
              <a:srgbClr val="0000FF"/>
            </a:solidFill>
          </a:ln>
        </p:spPr>
        <p:txBody>
          <a:bodyPr rtlCol="0" anchor="ctr">
            <a:spAutoFit/>
          </a:bodyPr>
          <a:lstStyle/>
          <a:p>
            <a:pPr algn="l">
              <a:buFont typeface="Monotype Sorts" pitchFamily="-84" charset="2"/>
              <a:buNone/>
            </a:pPr>
            <a:endParaRPr kumimoji="1" lang="zh-CN" altLang="en-US" sz="2400" b="1" dirty="0">
              <a:solidFill>
                <a:srgbClr val="002060"/>
              </a:solidFill>
              <a:latin typeface="+mn-lt"/>
              <a:ea typeface="宋体" panose="02010600030101010101" pitchFamily="2" charset="-122"/>
            </a:endParaRPr>
          </a:p>
        </p:txBody>
      </p:sp>
      <p:sp>
        <p:nvSpPr>
          <p:cNvPr id="26" name="乘号 25">
            <a:extLst>
              <a:ext uri="{FF2B5EF4-FFF2-40B4-BE49-F238E27FC236}">
                <a16:creationId xmlns:a16="http://schemas.microsoft.com/office/drawing/2014/main" id="{A3FCF90D-3A95-4A12-BABC-44E72D07C9FC}"/>
              </a:ext>
            </a:extLst>
          </p:cNvPr>
          <p:cNvSpPr/>
          <p:nvPr/>
        </p:nvSpPr>
        <p:spPr>
          <a:xfrm>
            <a:off x="1191438" y="1383896"/>
            <a:ext cx="310594" cy="320955"/>
          </a:xfrm>
          <a:prstGeom prst="mathMultiply">
            <a:avLst/>
          </a:prstGeom>
          <a:solidFill>
            <a:srgbClr val="FF0000"/>
          </a:solidFill>
          <a:ln w="19050">
            <a:noFill/>
          </a:ln>
        </p:spPr>
        <p:txBody>
          <a:bodyPr rtlCol="0" anchor="ctr">
            <a:spAutoFit/>
          </a:bodyPr>
          <a:lstStyle/>
          <a:p>
            <a:pPr algn="l">
              <a:buFont typeface="Monotype Sorts" pitchFamily="-84" charset="2"/>
              <a:buNone/>
            </a:pPr>
            <a:endParaRPr kumimoji="1" lang="zh-CN" altLang="en-US" sz="2400" b="1" dirty="0">
              <a:solidFill>
                <a:srgbClr val="002060"/>
              </a:solidFill>
              <a:latin typeface="+mn-lt"/>
              <a:ea typeface="宋体" panose="02010600030101010101" pitchFamily="2" charset="-122"/>
            </a:endParaRPr>
          </a:p>
        </p:txBody>
      </p:sp>
    </p:spTree>
    <p:extLst>
      <p:ext uri="{BB962C8B-B14F-4D97-AF65-F5344CB8AC3E}">
        <p14:creationId xmlns:p14="http://schemas.microsoft.com/office/powerpoint/2010/main" val="3577225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矩形 3">
            <a:extLst>
              <a:ext uri="{FF2B5EF4-FFF2-40B4-BE49-F238E27FC236}">
                <a16:creationId xmlns:a16="http://schemas.microsoft.com/office/drawing/2014/main" id="{EB25DD46-0D34-4E08-9D0F-559F562CCB32}"/>
              </a:ext>
            </a:extLst>
          </p:cNvPr>
          <p:cNvSpPr>
            <a:spLocks noChangeArrowheads="1"/>
          </p:cNvSpPr>
          <p:nvPr/>
        </p:nvSpPr>
        <p:spPr bwMode="auto">
          <a:xfrm>
            <a:off x="7255155" y="2116139"/>
            <a:ext cx="4094162" cy="455509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defRPr/>
            </a:pPr>
            <a:r>
              <a:rPr lang="en-US" altLang="zh-CN" sz="2400" b="1" dirty="0">
                <a:solidFill>
                  <a:srgbClr val="002060"/>
                </a:solidFill>
                <a:latin typeface="+mn-lt"/>
                <a:ea typeface="宋体" panose="02010600030101010101" pitchFamily="2" charset="-122"/>
              </a:rPr>
              <a:t>**Reader**</a:t>
            </a:r>
          </a:p>
          <a:p>
            <a:pPr>
              <a:spcBef>
                <a:spcPct val="0"/>
              </a:spcBef>
              <a:buClrTx/>
              <a:buSzTx/>
              <a:buFontTx/>
              <a:buNone/>
              <a:defRPr/>
            </a:pPr>
            <a:r>
              <a:rPr lang="en-US" altLang="zh-CN" sz="1400" b="1" dirty="0">
                <a:solidFill>
                  <a:schemeClr val="accent5">
                    <a:lumMod val="25000"/>
                  </a:schemeClr>
                </a:solidFill>
                <a:latin typeface="+mn-lt"/>
                <a:ea typeface="宋体" panose="02010600030101010101" pitchFamily="2" charset="-122"/>
              </a:rPr>
              <a:t>P(w);    //</a:t>
            </a:r>
            <a:r>
              <a:rPr lang="zh-CN" altLang="en-US" sz="1400" b="1" dirty="0">
                <a:solidFill>
                  <a:schemeClr val="accent5">
                    <a:lumMod val="25000"/>
                  </a:schemeClr>
                </a:solidFill>
                <a:latin typeface="+mn-lt"/>
                <a:ea typeface="宋体" panose="02010600030101010101" pitchFamily="2" charset="-122"/>
              </a:rPr>
              <a:t>如果有写者在等待</a:t>
            </a:r>
            <a:r>
              <a:rPr lang="en-US" altLang="zh-CN" sz="1400" b="1" dirty="0" err="1">
                <a:solidFill>
                  <a:srgbClr val="7030A0"/>
                </a:solidFill>
                <a:latin typeface="+mn-lt"/>
                <a:ea typeface="宋体" panose="02010600030101010101" pitchFamily="2" charset="-122"/>
              </a:rPr>
              <a:t>RWmutex</a:t>
            </a:r>
            <a:r>
              <a:rPr lang="zh-CN" altLang="en-US" sz="1400" b="1" dirty="0">
                <a:solidFill>
                  <a:schemeClr val="accent5">
                    <a:lumMod val="25000"/>
                  </a:schemeClr>
                </a:solidFill>
                <a:latin typeface="+mn-lt"/>
                <a:ea typeface="宋体" panose="02010600030101010101" pitchFamily="2" charset="-122"/>
              </a:rPr>
              <a:t>，那么它肯</a:t>
            </a:r>
            <a:endParaRPr lang="en-US" altLang="zh-CN" sz="1400" b="1" dirty="0">
              <a:solidFill>
                <a:schemeClr val="accent5">
                  <a:lumMod val="25000"/>
                </a:schemeClr>
              </a:solidFill>
              <a:latin typeface="+mn-lt"/>
              <a:ea typeface="宋体" panose="02010600030101010101" pitchFamily="2" charset="-122"/>
            </a:endParaRPr>
          </a:p>
          <a:p>
            <a:pPr>
              <a:spcBef>
                <a:spcPct val="0"/>
              </a:spcBef>
              <a:buClrTx/>
              <a:buSzTx/>
              <a:buFontTx/>
              <a:buNone/>
              <a:defRPr/>
            </a:pPr>
            <a:r>
              <a:rPr lang="en-US" altLang="zh-CN" sz="1400" b="1" dirty="0">
                <a:solidFill>
                  <a:schemeClr val="accent5">
                    <a:lumMod val="25000"/>
                  </a:schemeClr>
                </a:solidFill>
                <a:latin typeface="+mn-lt"/>
                <a:ea typeface="宋体" panose="02010600030101010101" pitchFamily="2" charset="-122"/>
              </a:rPr>
              <a:t>              </a:t>
            </a:r>
            <a:r>
              <a:rPr lang="zh-CN" altLang="en-US" sz="1400" b="1" dirty="0">
                <a:solidFill>
                  <a:schemeClr val="accent5">
                    <a:lumMod val="25000"/>
                  </a:schemeClr>
                </a:solidFill>
                <a:latin typeface="+mn-lt"/>
                <a:ea typeface="宋体" panose="02010600030101010101" pitchFamily="2" charset="-122"/>
              </a:rPr>
              <a:t>定占有</a:t>
            </a:r>
            <a:r>
              <a:rPr lang="en-US" altLang="zh-CN" sz="1400" b="1" dirty="0">
                <a:solidFill>
                  <a:schemeClr val="accent5">
                    <a:lumMod val="25000"/>
                  </a:schemeClr>
                </a:solidFill>
                <a:latin typeface="+mn-lt"/>
                <a:ea typeface="宋体" panose="02010600030101010101" pitchFamily="2" charset="-122"/>
              </a:rPr>
              <a:t>w</a:t>
            </a:r>
            <a:r>
              <a:rPr lang="zh-CN" altLang="en-US" sz="1400" b="1" dirty="0">
                <a:solidFill>
                  <a:schemeClr val="accent5">
                    <a:lumMod val="25000"/>
                  </a:schemeClr>
                </a:solidFill>
                <a:latin typeface="+mn-lt"/>
                <a:ea typeface="宋体" panose="02010600030101010101" pitchFamily="2" charset="-122"/>
              </a:rPr>
              <a:t>，于是读者在这里会阻塞</a:t>
            </a:r>
          </a:p>
          <a:p>
            <a:pPr>
              <a:spcBef>
                <a:spcPct val="0"/>
              </a:spcBef>
              <a:buClrTx/>
              <a:buSzTx/>
              <a:buFontTx/>
              <a:buNone/>
              <a:defRPr/>
            </a:pPr>
            <a:r>
              <a:rPr lang="en-US" altLang="zh-CN" sz="1400" b="1" dirty="0">
                <a:solidFill>
                  <a:schemeClr val="accent5">
                    <a:lumMod val="25000"/>
                  </a:schemeClr>
                </a:solidFill>
                <a:latin typeface="+mn-lt"/>
                <a:ea typeface="宋体" panose="02010600030101010101" pitchFamily="2" charset="-122"/>
              </a:rPr>
              <a:t>V(w);     //</a:t>
            </a:r>
            <a:r>
              <a:rPr lang="zh-CN" altLang="en-US" sz="1400" b="1" dirty="0">
                <a:solidFill>
                  <a:schemeClr val="accent5">
                    <a:lumMod val="25000"/>
                  </a:schemeClr>
                </a:solidFill>
                <a:latin typeface="+mn-lt"/>
                <a:ea typeface="宋体" panose="02010600030101010101" pitchFamily="2" charset="-122"/>
              </a:rPr>
              <a:t>立即释放掉，使写者随时可申请到</a:t>
            </a:r>
            <a:r>
              <a:rPr lang="en-US" altLang="zh-CN" sz="1400" b="1" dirty="0">
                <a:solidFill>
                  <a:schemeClr val="accent5">
                    <a:lumMod val="25000"/>
                  </a:schemeClr>
                </a:solidFill>
                <a:latin typeface="+mn-lt"/>
                <a:ea typeface="宋体" panose="02010600030101010101" pitchFamily="2" charset="-122"/>
              </a:rPr>
              <a:t>w</a:t>
            </a:r>
          </a:p>
          <a:p>
            <a:pPr>
              <a:spcBef>
                <a:spcPct val="0"/>
              </a:spcBef>
              <a:buClrTx/>
              <a:buSzTx/>
              <a:buFontTx/>
              <a:buNone/>
              <a:defRPr/>
            </a:pPr>
            <a:endParaRPr lang="en-US" altLang="zh-CN" sz="1400" b="1" dirty="0">
              <a:solidFill>
                <a:srgbClr val="002060"/>
              </a:solidFill>
              <a:latin typeface="+mn-lt"/>
              <a:ea typeface="宋体" panose="02010600030101010101" pitchFamily="2" charset="-122"/>
            </a:endParaRPr>
          </a:p>
          <a:p>
            <a:pPr>
              <a:spcBef>
                <a:spcPct val="0"/>
              </a:spcBef>
              <a:buClrTx/>
              <a:buSzTx/>
              <a:buFontTx/>
              <a:buNone/>
              <a:defRPr/>
            </a:pPr>
            <a:r>
              <a:rPr lang="en-US" altLang="zh-CN" sz="1400" b="1" dirty="0">
                <a:solidFill>
                  <a:srgbClr val="002060"/>
                </a:solidFill>
                <a:latin typeface="+mn-lt"/>
                <a:ea typeface="宋体" panose="02010600030101010101" pitchFamily="2" charset="-122"/>
              </a:rPr>
              <a:t>P(r);</a:t>
            </a:r>
          </a:p>
          <a:p>
            <a:pPr>
              <a:spcBef>
                <a:spcPct val="0"/>
              </a:spcBef>
              <a:buClrTx/>
              <a:buSzTx/>
              <a:buFontTx/>
              <a:buNone/>
              <a:defRPr/>
            </a:pPr>
            <a:r>
              <a:rPr lang="en-US" altLang="zh-CN" sz="1400" b="1" dirty="0" err="1">
                <a:solidFill>
                  <a:srgbClr val="002060"/>
                </a:solidFill>
                <a:latin typeface="+mn-lt"/>
                <a:ea typeface="宋体" panose="02010600030101010101" pitchFamily="2" charset="-122"/>
              </a:rPr>
              <a:t>Rcount</a:t>
            </a:r>
            <a:r>
              <a:rPr lang="en-US" altLang="zh-CN" sz="1400" b="1" dirty="0">
                <a:solidFill>
                  <a:srgbClr val="002060"/>
                </a:solidFill>
                <a:latin typeface="+mn-lt"/>
                <a:ea typeface="宋体" panose="02010600030101010101" pitchFamily="2" charset="-122"/>
              </a:rPr>
              <a:t>++;</a:t>
            </a:r>
          </a:p>
          <a:p>
            <a:pPr>
              <a:spcBef>
                <a:spcPct val="0"/>
              </a:spcBef>
              <a:buClrTx/>
              <a:buSzTx/>
              <a:buFontTx/>
              <a:buNone/>
              <a:defRPr/>
            </a:pPr>
            <a:r>
              <a:rPr lang="en-US" altLang="zh-CN" sz="1400" b="1">
                <a:solidFill>
                  <a:srgbClr val="002060"/>
                </a:solidFill>
                <a:latin typeface="+mn-lt"/>
                <a:ea typeface="宋体" panose="02010600030101010101" pitchFamily="2" charset="-122"/>
              </a:rPr>
              <a:t>if(Rcount == 1)        //</a:t>
            </a:r>
            <a:r>
              <a:rPr lang="zh-CN" altLang="en-US" sz="1400" b="1" dirty="0">
                <a:solidFill>
                  <a:srgbClr val="002060"/>
                </a:solidFill>
                <a:latin typeface="+mn-lt"/>
                <a:ea typeface="宋体" panose="02010600030101010101" pitchFamily="2" charset="-122"/>
              </a:rPr>
              <a:t>第一个读者进入时， </a:t>
            </a:r>
          </a:p>
          <a:p>
            <a:pPr>
              <a:spcBef>
                <a:spcPct val="0"/>
              </a:spcBef>
              <a:buClrTx/>
              <a:buSzTx/>
              <a:buFontTx/>
              <a:buNone/>
              <a:defRPr/>
            </a:pPr>
            <a:r>
              <a:rPr lang="zh-CN" altLang="en-US" sz="1400" b="1" dirty="0">
                <a:solidFill>
                  <a:srgbClr val="7030A0"/>
                </a:solidFill>
                <a:latin typeface="+mn-lt"/>
                <a:ea typeface="宋体" panose="02010600030101010101" pitchFamily="2" charset="-122"/>
              </a:rPr>
              <a:t>       </a:t>
            </a:r>
            <a:r>
              <a:rPr lang="en-US" altLang="zh-CN" sz="1400" b="1" dirty="0">
                <a:solidFill>
                  <a:srgbClr val="7030A0"/>
                </a:solidFill>
                <a:latin typeface="+mn-lt"/>
                <a:ea typeface="宋体" panose="02010600030101010101" pitchFamily="2" charset="-122"/>
              </a:rPr>
              <a:t>P(</a:t>
            </a:r>
            <a:r>
              <a:rPr lang="en-US" altLang="zh-CN" sz="1400" b="1" dirty="0" err="1">
                <a:solidFill>
                  <a:srgbClr val="7030A0"/>
                </a:solidFill>
                <a:latin typeface="+mn-lt"/>
                <a:ea typeface="宋体" panose="02010600030101010101" pitchFamily="2" charset="-122"/>
              </a:rPr>
              <a:t>RWmutex</a:t>
            </a:r>
            <a:r>
              <a:rPr lang="en-US" altLang="zh-CN" sz="1400" b="1">
                <a:solidFill>
                  <a:srgbClr val="7030A0"/>
                </a:solidFill>
                <a:latin typeface="+mn-lt"/>
                <a:ea typeface="宋体" panose="02010600030101010101" pitchFamily="2" charset="-122"/>
              </a:rPr>
              <a:t>);</a:t>
            </a:r>
            <a:r>
              <a:rPr lang="en-US" altLang="zh-CN" sz="1400" b="1">
                <a:solidFill>
                  <a:srgbClr val="002060"/>
                </a:solidFill>
                <a:latin typeface="+mn-lt"/>
                <a:ea typeface="宋体" panose="02010600030101010101" pitchFamily="2" charset="-122"/>
              </a:rPr>
              <a:t>    //</a:t>
            </a:r>
            <a:r>
              <a:rPr lang="zh-CN" altLang="en-US" sz="1400" b="1" dirty="0">
                <a:solidFill>
                  <a:srgbClr val="002060"/>
                </a:solidFill>
                <a:latin typeface="+mn-lt"/>
                <a:ea typeface="宋体" panose="02010600030101010101" pitchFamily="2" charset="-122"/>
              </a:rPr>
              <a:t>如已有写者，其会被阻塞</a:t>
            </a:r>
          </a:p>
          <a:p>
            <a:pPr>
              <a:spcBef>
                <a:spcPct val="0"/>
              </a:spcBef>
              <a:buClrTx/>
              <a:buSzTx/>
              <a:buFontTx/>
              <a:buNone/>
              <a:defRPr/>
            </a:pPr>
            <a:r>
              <a:rPr lang="en-US" altLang="zh-CN" sz="1400" b="1" dirty="0">
                <a:solidFill>
                  <a:srgbClr val="002060"/>
                </a:solidFill>
                <a:latin typeface="+mn-lt"/>
                <a:ea typeface="宋体" panose="02010600030101010101" pitchFamily="2" charset="-122"/>
              </a:rPr>
              <a:t>V(r);</a:t>
            </a:r>
          </a:p>
          <a:p>
            <a:pPr>
              <a:spcBef>
                <a:spcPct val="0"/>
              </a:spcBef>
              <a:buClrTx/>
              <a:buSzTx/>
              <a:buFontTx/>
              <a:buNone/>
              <a:defRPr/>
            </a:pPr>
            <a:endParaRPr lang="en-US" altLang="zh-CN" sz="1400" b="1" dirty="0">
              <a:solidFill>
                <a:srgbClr val="002060"/>
              </a:solidFill>
              <a:latin typeface="+mn-lt"/>
              <a:ea typeface="宋体" panose="02010600030101010101" pitchFamily="2" charset="-122"/>
            </a:endParaRPr>
          </a:p>
          <a:p>
            <a:pPr>
              <a:spcBef>
                <a:spcPct val="0"/>
              </a:spcBef>
              <a:buClrTx/>
              <a:buSzTx/>
              <a:buFontTx/>
              <a:buNone/>
              <a:defRPr/>
            </a:pPr>
            <a:endParaRPr lang="en-US" altLang="zh-CN" sz="1400" b="1" dirty="0">
              <a:solidFill>
                <a:srgbClr val="002060"/>
              </a:solidFill>
              <a:latin typeface="+mn-lt"/>
              <a:ea typeface="宋体" panose="02010600030101010101" pitchFamily="2" charset="-122"/>
            </a:endParaRPr>
          </a:p>
          <a:p>
            <a:pPr>
              <a:spcBef>
                <a:spcPct val="0"/>
              </a:spcBef>
              <a:buClrTx/>
              <a:buSzTx/>
              <a:buFontTx/>
              <a:buNone/>
              <a:defRPr/>
            </a:pPr>
            <a:r>
              <a:rPr lang="en-US" altLang="zh-CN" sz="1400" b="1" dirty="0">
                <a:solidFill>
                  <a:srgbClr val="FF0000"/>
                </a:solidFill>
                <a:latin typeface="+mn-lt"/>
                <a:ea typeface="宋体" panose="02010600030101010101" pitchFamily="2" charset="-122"/>
              </a:rPr>
              <a:t>reading;</a:t>
            </a:r>
          </a:p>
          <a:p>
            <a:pPr>
              <a:spcBef>
                <a:spcPct val="0"/>
              </a:spcBef>
              <a:buClrTx/>
              <a:buSzTx/>
              <a:buFontTx/>
              <a:buNone/>
              <a:defRPr/>
            </a:pPr>
            <a:endParaRPr lang="en-US" altLang="zh-CN" sz="1400" b="1" dirty="0">
              <a:solidFill>
                <a:srgbClr val="002060"/>
              </a:solidFill>
              <a:latin typeface="+mn-lt"/>
              <a:ea typeface="宋体" panose="02010600030101010101" pitchFamily="2" charset="-122"/>
            </a:endParaRPr>
          </a:p>
          <a:p>
            <a:pPr>
              <a:spcBef>
                <a:spcPct val="0"/>
              </a:spcBef>
              <a:buClrTx/>
              <a:buSzTx/>
              <a:buFontTx/>
              <a:buNone/>
              <a:defRPr/>
            </a:pPr>
            <a:endParaRPr lang="en-US" altLang="zh-CN" sz="1400" b="1" dirty="0">
              <a:solidFill>
                <a:srgbClr val="002060"/>
              </a:solidFill>
              <a:latin typeface="+mn-lt"/>
              <a:ea typeface="宋体" panose="02010600030101010101" pitchFamily="2" charset="-122"/>
            </a:endParaRPr>
          </a:p>
          <a:p>
            <a:pPr>
              <a:spcBef>
                <a:spcPct val="0"/>
              </a:spcBef>
              <a:buClrTx/>
              <a:buSzTx/>
              <a:buFontTx/>
              <a:buNone/>
              <a:defRPr/>
            </a:pPr>
            <a:r>
              <a:rPr lang="en-US" altLang="zh-CN" sz="1400" b="1" dirty="0">
                <a:solidFill>
                  <a:srgbClr val="002060"/>
                </a:solidFill>
                <a:latin typeface="+mn-lt"/>
                <a:ea typeface="宋体" panose="02010600030101010101" pitchFamily="2" charset="-122"/>
              </a:rPr>
              <a:t>P(r);</a:t>
            </a:r>
          </a:p>
          <a:p>
            <a:pPr>
              <a:spcBef>
                <a:spcPct val="0"/>
              </a:spcBef>
              <a:buClrTx/>
              <a:buSzTx/>
              <a:buFontTx/>
              <a:buNone/>
              <a:defRPr/>
            </a:pPr>
            <a:r>
              <a:rPr lang="en-US" altLang="zh-CN" sz="1400" b="1" dirty="0" err="1">
                <a:solidFill>
                  <a:srgbClr val="002060"/>
                </a:solidFill>
                <a:latin typeface="+mn-lt"/>
                <a:ea typeface="宋体" panose="02010600030101010101" pitchFamily="2" charset="-122"/>
              </a:rPr>
              <a:t>Rcount</a:t>
            </a:r>
            <a:r>
              <a:rPr lang="en-US" altLang="zh-CN" sz="1400" b="1" dirty="0">
                <a:solidFill>
                  <a:srgbClr val="002060"/>
                </a:solidFill>
                <a:latin typeface="+mn-lt"/>
                <a:ea typeface="宋体" panose="02010600030101010101" pitchFamily="2" charset="-122"/>
              </a:rPr>
              <a:t>--;</a:t>
            </a:r>
          </a:p>
          <a:p>
            <a:pPr>
              <a:spcBef>
                <a:spcPct val="0"/>
              </a:spcBef>
              <a:buClrTx/>
              <a:buSzTx/>
              <a:buFontTx/>
              <a:buNone/>
              <a:defRPr/>
            </a:pPr>
            <a:r>
              <a:rPr lang="en-US" altLang="zh-CN" sz="1400" b="1">
                <a:solidFill>
                  <a:srgbClr val="002060"/>
                </a:solidFill>
                <a:latin typeface="+mn-lt"/>
                <a:ea typeface="宋体" panose="02010600030101010101" pitchFamily="2" charset="-122"/>
              </a:rPr>
              <a:t>If(Rcount==0)</a:t>
            </a:r>
          </a:p>
          <a:p>
            <a:pPr>
              <a:spcBef>
                <a:spcPct val="0"/>
              </a:spcBef>
              <a:buClrTx/>
              <a:buSzTx/>
              <a:buFontTx/>
              <a:buNone/>
              <a:defRPr/>
            </a:pPr>
            <a:r>
              <a:rPr lang="en-US" altLang="zh-CN" sz="1400" b="1">
                <a:solidFill>
                  <a:srgbClr val="002060"/>
                </a:solidFill>
                <a:latin typeface="+mn-lt"/>
                <a:ea typeface="宋体" panose="02010600030101010101" pitchFamily="2" charset="-122"/>
              </a:rPr>
              <a:t>      </a:t>
            </a:r>
            <a:r>
              <a:rPr lang="en-US" altLang="zh-CN" sz="1400" b="1">
                <a:solidFill>
                  <a:srgbClr val="7030A0"/>
                </a:solidFill>
                <a:latin typeface="+mn-lt"/>
                <a:ea typeface="宋体" panose="02010600030101010101" pitchFamily="2" charset="-122"/>
              </a:rPr>
              <a:t>V</a:t>
            </a:r>
            <a:r>
              <a:rPr lang="en-US" altLang="zh-CN" sz="1400" b="1" dirty="0">
                <a:solidFill>
                  <a:srgbClr val="7030A0"/>
                </a:solidFill>
                <a:latin typeface="+mn-lt"/>
                <a:ea typeface="宋体" panose="02010600030101010101" pitchFamily="2" charset="-122"/>
              </a:rPr>
              <a:t>(</a:t>
            </a:r>
            <a:r>
              <a:rPr lang="en-US" altLang="zh-CN" sz="1400" b="1" dirty="0" err="1">
                <a:solidFill>
                  <a:srgbClr val="7030A0"/>
                </a:solidFill>
                <a:latin typeface="+mn-lt"/>
                <a:ea typeface="宋体" panose="02010600030101010101" pitchFamily="2" charset="-122"/>
              </a:rPr>
              <a:t>RWmutex</a:t>
            </a:r>
            <a:r>
              <a:rPr lang="en-US" altLang="zh-CN" sz="1400" b="1" dirty="0">
                <a:solidFill>
                  <a:srgbClr val="7030A0"/>
                </a:solidFill>
                <a:latin typeface="+mn-lt"/>
                <a:ea typeface="宋体" panose="02010600030101010101" pitchFamily="2" charset="-122"/>
              </a:rPr>
              <a:t>);</a:t>
            </a:r>
          </a:p>
          <a:p>
            <a:pPr>
              <a:spcBef>
                <a:spcPct val="0"/>
              </a:spcBef>
              <a:buClrTx/>
              <a:buSzTx/>
              <a:buFontTx/>
              <a:buNone/>
              <a:defRPr/>
            </a:pPr>
            <a:r>
              <a:rPr lang="en-US" altLang="zh-CN" sz="1400" b="1" dirty="0">
                <a:solidFill>
                  <a:srgbClr val="002060"/>
                </a:solidFill>
                <a:latin typeface="+mn-lt"/>
                <a:ea typeface="宋体" panose="02010600030101010101" pitchFamily="2" charset="-122"/>
              </a:rPr>
              <a:t>V(r);</a:t>
            </a:r>
            <a:endParaRPr lang="zh-CN" altLang="en-US" sz="1400" b="1" dirty="0">
              <a:solidFill>
                <a:srgbClr val="002060"/>
              </a:solidFill>
              <a:latin typeface="+mn-lt"/>
              <a:ea typeface="宋体" panose="02010600030101010101" pitchFamily="2" charset="-122"/>
            </a:endParaRPr>
          </a:p>
        </p:txBody>
      </p:sp>
      <p:sp>
        <p:nvSpPr>
          <p:cNvPr id="63492" name="文本框 4"/>
          <p:cNvSpPr txBox="1">
            <a:spLocks noChangeArrowheads="1"/>
          </p:cNvSpPr>
          <p:nvPr/>
        </p:nvSpPr>
        <p:spPr bwMode="auto">
          <a:xfrm>
            <a:off x="1724026" y="308988"/>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lang="zh-CN" altLang="en-US" b="1">
                <a:solidFill>
                  <a:srgbClr val="006699"/>
                </a:solidFill>
                <a:latin typeface="微软雅黑" panose="020B0503020204020204" pitchFamily="34" charset="-122"/>
                <a:ea typeface="微软雅黑" panose="020B0503020204020204" pitchFamily="34" charset="-122"/>
              </a:rPr>
              <a:t>写者优先</a:t>
            </a:r>
          </a:p>
        </p:txBody>
      </p:sp>
      <p:sp>
        <p:nvSpPr>
          <p:cNvPr id="6" name="矩形 5">
            <a:extLst>
              <a:ext uri="{FF2B5EF4-FFF2-40B4-BE49-F238E27FC236}">
                <a16:creationId xmlns:a16="http://schemas.microsoft.com/office/drawing/2014/main" id="{A48EC284-5B64-4699-80BE-A88FF98C4EDE}"/>
              </a:ext>
            </a:extLst>
          </p:cNvPr>
          <p:cNvSpPr/>
          <p:nvPr/>
        </p:nvSpPr>
        <p:spPr>
          <a:xfrm>
            <a:off x="1709739" y="2122489"/>
            <a:ext cx="4105275" cy="4556125"/>
          </a:xfrm>
          <a:prstGeom prst="rect">
            <a:avLst/>
          </a:prstGeom>
          <a:ln w="19050">
            <a:solidFill>
              <a:srgbClr val="0000FF"/>
            </a:solidFill>
          </a:ln>
        </p:spPr>
        <p:txBody>
          <a:bodyPr wrap="square">
            <a:spAutoFit/>
          </a:bodyPr>
          <a:lstStyle/>
          <a:p>
            <a:pPr>
              <a:buFont typeface="Monotype Sorts" pitchFamily="-84" charset="2"/>
              <a:buNone/>
              <a:defRPr/>
            </a:pPr>
            <a:r>
              <a:rPr kumimoji="1" lang="zh-CN" altLang="en-US" sz="2400" b="1" dirty="0">
                <a:solidFill>
                  <a:srgbClr val="002060"/>
                </a:solidFill>
                <a:latin typeface="+mn-lt"/>
                <a:ea typeface="宋体" panose="02010600030101010101" pitchFamily="2" charset="-122"/>
              </a:rPr>
              <a:t>**</a:t>
            </a:r>
            <a:r>
              <a:rPr kumimoji="1" lang="en-US" altLang="zh-CN" sz="2400" b="1" dirty="0">
                <a:solidFill>
                  <a:srgbClr val="002060"/>
                </a:solidFill>
                <a:latin typeface="+mn-lt"/>
                <a:ea typeface="宋体" panose="02010600030101010101" pitchFamily="2" charset="-122"/>
              </a:rPr>
              <a:t>writer**</a:t>
            </a: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a:t>
            </a: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a:t>
            </a: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a:t>
            </a:r>
          </a:p>
          <a:p>
            <a:pPr>
              <a:buFont typeface="Monotype Sorts" pitchFamily="-84" charset="2"/>
              <a:buNone/>
              <a:defRPr/>
            </a:pPr>
            <a:endParaRPr kumimoji="1" lang="en-US" altLang="zh-CN" sz="1400" b="1" dirty="0">
              <a:solidFill>
                <a:srgbClr val="002060"/>
              </a:solidFill>
              <a:latin typeface="+mn-lt"/>
              <a:ea typeface="宋体" panose="02010600030101010101" pitchFamily="2" charset="-122"/>
            </a:endParaRP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P(w);</a:t>
            </a:r>
          </a:p>
          <a:p>
            <a:pPr>
              <a:buFont typeface="Monotype Sorts" pitchFamily="-84" charset="2"/>
              <a:buNone/>
              <a:defRPr/>
            </a:pPr>
            <a:r>
              <a:rPr kumimoji="1" lang="en-US" altLang="zh-CN" sz="1400" b="1" dirty="0" err="1">
                <a:solidFill>
                  <a:srgbClr val="002060"/>
                </a:solidFill>
                <a:latin typeface="+mn-lt"/>
                <a:ea typeface="宋体" panose="02010600030101010101" pitchFamily="2" charset="-122"/>
              </a:rPr>
              <a:t>Wcount</a:t>
            </a:r>
            <a:r>
              <a:rPr kumimoji="1" lang="en-US" altLang="zh-CN" sz="1400" b="1" dirty="0">
                <a:solidFill>
                  <a:srgbClr val="002060"/>
                </a:solidFill>
                <a:latin typeface="+mn-lt"/>
                <a:ea typeface="宋体" panose="02010600030101010101" pitchFamily="2" charset="-122"/>
              </a:rPr>
              <a:t>++;</a:t>
            </a:r>
          </a:p>
          <a:p>
            <a:pPr>
              <a:buFont typeface="Monotype Sorts" pitchFamily="-84" charset="2"/>
              <a:buNone/>
              <a:defRPr/>
            </a:pPr>
            <a:r>
              <a:rPr kumimoji="1" lang="en-US" altLang="zh-CN" sz="1400" b="1">
                <a:solidFill>
                  <a:srgbClr val="002060"/>
                </a:solidFill>
                <a:latin typeface="+mn-lt"/>
                <a:ea typeface="宋体" panose="02010600030101010101" pitchFamily="2" charset="-122"/>
              </a:rPr>
              <a:t>if(Wcount ==1)         </a:t>
            </a:r>
            <a:r>
              <a:rPr kumimoji="1" lang="en-US" altLang="zh-CN" sz="1400" b="1" dirty="0">
                <a:solidFill>
                  <a:srgbClr val="002060"/>
                </a:solidFill>
                <a:latin typeface="+mn-lt"/>
                <a:ea typeface="宋体" panose="02010600030101010101" pitchFamily="2" charset="-122"/>
              </a:rPr>
              <a:t>//</a:t>
            </a:r>
            <a:r>
              <a:rPr kumimoji="1" lang="zh-CN" altLang="en-US" sz="1400" b="1" dirty="0">
                <a:solidFill>
                  <a:srgbClr val="002060"/>
                </a:solidFill>
                <a:latin typeface="+mn-lt"/>
                <a:ea typeface="宋体" panose="02010600030101010101" pitchFamily="2" charset="-122"/>
              </a:rPr>
              <a:t>第一个等待写者进入时</a:t>
            </a:r>
          </a:p>
          <a:p>
            <a:pPr>
              <a:buFont typeface="Monotype Sorts" pitchFamily="-84" charset="2"/>
              <a:buNone/>
              <a:defRPr/>
            </a:pPr>
            <a:r>
              <a:rPr kumimoji="1" lang="zh-CN" altLang="en-US" sz="1400" b="1">
                <a:solidFill>
                  <a:srgbClr val="002060"/>
                </a:solidFill>
                <a:latin typeface="+mn-lt"/>
                <a:ea typeface="宋体" panose="02010600030101010101" pitchFamily="2" charset="-122"/>
              </a:rPr>
              <a:t>     </a:t>
            </a:r>
            <a:r>
              <a:rPr kumimoji="1" lang="en-US" altLang="zh-CN" sz="1400" b="1">
                <a:solidFill>
                  <a:srgbClr val="7030A0"/>
                </a:solidFill>
                <a:latin typeface="+mn-lt"/>
                <a:ea typeface="宋体" panose="02010600030101010101" pitchFamily="2" charset="-122"/>
              </a:rPr>
              <a:t>P</a:t>
            </a:r>
            <a:r>
              <a:rPr kumimoji="1" lang="en-US" altLang="zh-CN" sz="1400" b="1" dirty="0">
                <a:solidFill>
                  <a:srgbClr val="7030A0"/>
                </a:solidFill>
                <a:latin typeface="+mn-lt"/>
                <a:ea typeface="宋体" panose="02010600030101010101" pitchFamily="2" charset="-122"/>
              </a:rPr>
              <a:t>(</a:t>
            </a:r>
            <a:r>
              <a:rPr kumimoji="1" lang="en-US" altLang="zh-CN" sz="1400" b="1" dirty="0" err="1">
                <a:solidFill>
                  <a:srgbClr val="7030A0"/>
                </a:solidFill>
                <a:latin typeface="+mn-lt"/>
                <a:ea typeface="宋体" panose="02010600030101010101" pitchFamily="2" charset="-122"/>
              </a:rPr>
              <a:t>RWmutex</a:t>
            </a:r>
            <a:r>
              <a:rPr kumimoji="1" lang="en-US" altLang="zh-CN" sz="1400" b="1">
                <a:solidFill>
                  <a:srgbClr val="7030A0"/>
                </a:solidFill>
                <a:latin typeface="+mn-lt"/>
                <a:ea typeface="宋体" panose="02010600030101010101" pitchFamily="2" charset="-122"/>
              </a:rPr>
              <a:t>);       </a:t>
            </a:r>
            <a:r>
              <a:rPr kumimoji="1" lang="en-US" altLang="zh-CN" sz="1400" b="1" dirty="0">
                <a:solidFill>
                  <a:srgbClr val="002060"/>
                </a:solidFill>
                <a:latin typeface="+mn-lt"/>
                <a:ea typeface="宋体" panose="02010600030101010101" pitchFamily="2" charset="-122"/>
              </a:rPr>
              <a:t>//</a:t>
            </a:r>
            <a:r>
              <a:rPr kumimoji="1" lang="zh-CN" altLang="en-US" sz="1400" b="1" dirty="0">
                <a:solidFill>
                  <a:srgbClr val="002060"/>
                </a:solidFill>
                <a:latin typeface="+mn-lt"/>
                <a:ea typeface="宋体" panose="02010600030101010101" pitchFamily="2" charset="-122"/>
              </a:rPr>
              <a:t>申请读写资源</a:t>
            </a: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V(w);</a:t>
            </a:r>
          </a:p>
          <a:p>
            <a:pPr>
              <a:buFont typeface="Monotype Sorts" pitchFamily="-84" charset="2"/>
              <a:buNone/>
              <a:defRPr/>
            </a:pPr>
            <a:endParaRPr kumimoji="1" lang="en-US" altLang="zh-CN" sz="1400" b="1" dirty="0">
              <a:solidFill>
                <a:srgbClr val="002060"/>
              </a:solidFill>
              <a:latin typeface="+mn-lt"/>
              <a:ea typeface="宋体" panose="02010600030101010101" pitchFamily="2" charset="-122"/>
            </a:endParaRPr>
          </a:p>
          <a:p>
            <a:pPr>
              <a:buFont typeface="Monotype Sorts" pitchFamily="-84" charset="2"/>
              <a:buNone/>
              <a:defRPr/>
            </a:pPr>
            <a:r>
              <a:rPr kumimoji="1" lang="en-US" altLang="zh-CN" sz="1400" b="1" dirty="0">
                <a:solidFill>
                  <a:srgbClr val="FF0000"/>
                </a:solidFill>
                <a:latin typeface="+mn-lt"/>
                <a:ea typeface="宋体" panose="02010600030101010101" pitchFamily="2" charset="-122"/>
              </a:rPr>
              <a:t>P(</a:t>
            </a:r>
            <a:r>
              <a:rPr kumimoji="1" lang="en-US" altLang="zh-CN" sz="1400" b="1" dirty="0" err="1">
                <a:solidFill>
                  <a:srgbClr val="FF0000"/>
                </a:solidFill>
                <a:latin typeface="+mn-lt"/>
                <a:ea typeface="宋体" panose="02010600030101010101" pitchFamily="2" charset="-122"/>
              </a:rPr>
              <a:t>Wmutex</a:t>
            </a:r>
            <a:r>
              <a:rPr kumimoji="1" lang="en-US" altLang="zh-CN" sz="1400" b="1" dirty="0">
                <a:solidFill>
                  <a:srgbClr val="FF0000"/>
                </a:solidFill>
                <a:latin typeface="+mn-lt"/>
                <a:ea typeface="宋体" panose="02010600030101010101" pitchFamily="2" charset="-122"/>
              </a:rPr>
              <a:t>);</a:t>
            </a:r>
          </a:p>
          <a:p>
            <a:pPr>
              <a:defRPr/>
            </a:pPr>
            <a:r>
              <a:rPr kumimoji="1" lang="en-US" altLang="zh-CN" sz="1400" b="1">
                <a:solidFill>
                  <a:srgbClr val="FF0000"/>
                </a:solidFill>
                <a:latin typeface="+mn-lt"/>
                <a:ea typeface="宋体" panose="02010600030101010101" pitchFamily="2" charset="-122"/>
              </a:rPr>
              <a:t>writing;    </a:t>
            </a:r>
            <a:r>
              <a:rPr kumimoji="1" lang="en-US" altLang="zh-CN" sz="1400" b="1">
                <a:solidFill>
                  <a:srgbClr val="002060"/>
                </a:solidFill>
                <a:latin typeface="+mn-lt"/>
                <a:ea typeface="宋体" panose="02010600030101010101" pitchFamily="2" charset="-122"/>
              </a:rPr>
              <a:t>// </a:t>
            </a:r>
            <a:r>
              <a:rPr kumimoji="1" lang="en-US" altLang="zh-CN" sz="1400" b="1" i="1" u="sng">
                <a:solidFill>
                  <a:srgbClr val="002060"/>
                </a:solidFill>
                <a:latin typeface="+mn-lt"/>
                <a:ea typeface="宋体" panose="02010600030101010101" pitchFamily="2" charset="-122"/>
              </a:rPr>
              <a:t>Writer2 </a:t>
            </a:r>
            <a:r>
              <a:rPr kumimoji="1" lang="zh-CN" altLang="en-US" sz="1400" b="1" i="1" u="sng">
                <a:solidFill>
                  <a:srgbClr val="002060"/>
                </a:solidFill>
                <a:latin typeface="+mn-lt"/>
                <a:ea typeface="宋体" panose="02010600030101010101" pitchFamily="2" charset="-122"/>
              </a:rPr>
              <a:t>插队成功！</a:t>
            </a:r>
            <a:endParaRPr kumimoji="1" lang="en-US" altLang="zh-CN" sz="1400" b="1" i="1" u="sng" dirty="0">
              <a:solidFill>
                <a:srgbClr val="002060"/>
              </a:solidFill>
              <a:latin typeface="+mn-lt"/>
              <a:ea typeface="宋体" panose="02010600030101010101" pitchFamily="2" charset="-122"/>
            </a:endParaRPr>
          </a:p>
          <a:p>
            <a:pPr>
              <a:buFont typeface="Monotype Sorts" pitchFamily="-84" charset="2"/>
              <a:buNone/>
              <a:defRPr/>
            </a:pPr>
            <a:r>
              <a:rPr kumimoji="1" lang="en-US" altLang="zh-CN" sz="1400" b="1">
                <a:solidFill>
                  <a:srgbClr val="FF0000"/>
                </a:solidFill>
                <a:latin typeface="+mn-lt"/>
                <a:ea typeface="宋体" panose="02010600030101010101" pitchFamily="2" charset="-122"/>
              </a:rPr>
              <a:t>V</a:t>
            </a:r>
            <a:r>
              <a:rPr kumimoji="1" lang="en-US" altLang="zh-CN" sz="1400" b="1" dirty="0">
                <a:solidFill>
                  <a:srgbClr val="FF0000"/>
                </a:solidFill>
                <a:latin typeface="+mn-lt"/>
                <a:ea typeface="宋体" panose="02010600030101010101" pitchFamily="2" charset="-122"/>
              </a:rPr>
              <a:t>(</a:t>
            </a:r>
            <a:r>
              <a:rPr kumimoji="1" lang="en-US" altLang="zh-CN" sz="1400" b="1" dirty="0" err="1">
                <a:solidFill>
                  <a:srgbClr val="FF0000"/>
                </a:solidFill>
                <a:latin typeface="+mn-lt"/>
                <a:ea typeface="宋体" panose="02010600030101010101" pitchFamily="2" charset="-122"/>
              </a:rPr>
              <a:t>Wmutex</a:t>
            </a:r>
            <a:r>
              <a:rPr kumimoji="1" lang="en-US" altLang="zh-CN" sz="1400" b="1" dirty="0">
                <a:solidFill>
                  <a:srgbClr val="FF0000"/>
                </a:solidFill>
                <a:latin typeface="+mn-lt"/>
                <a:ea typeface="宋体" panose="02010600030101010101" pitchFamily="2" charset="-122"/>
              </a:rPr>
              <a:t>);</a:t>
            </a:r>
          </a:p>
          <a:p>
            <a:pPr>
              <a:buFont typeface="Monotype Sorts" pitchFamily="-84" charset="2"/>
              <a:buNone/>
              <a:defRPr/>
            </a:pPr>
            <a:endParaRPr kumimoji="1" lang="en-US" altLang="zh-CN" sz="1400" b="1" dirty="0">
              <a:solidFill>
                <a:srgbClr val="002060"/>
              </a:solidFill>
              <a:latin typeface="+mn-lt"/>
              <a:ea typeface="宋体" panose="02010600030101010101" pitchFamily="2" charset="-122"/>
            </a:endParaRP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P(w);</a:t>
            </a:r>
          </a:p>
          <a:p>
            <a:pPr>
              <a:buFont typeface="Monotype Sorts" pitchFamily="-84" charset="2"/>
              <a:buNone/>
              <a:defRPr/>
            </a:pPr>
            <a:r>
              <a:rPr kumimoji="1" lang="en-US" altLang="zh-CN" sz="1400" b="1" dirty="0" err="1">
                <a:solidFill>
                  <a:srgbClr val="002060"/>
                </a:solidFill>
                <a:latin typeface="+mn-lt"/>
                <a:ea typeface="宋体" panose="02010600030101010101" pitchFamily="2" charset="-122"/>
              </a:rPr>
              <a:t>Wcount</a:t>
            </a:r>
            <a:r>
              <a:rPr kumimoji="1" lang="en-US" altLang="zh-CN" sz="1400" b="1" dirty="0">
                <a:solidFill>
                  <a:srgbClr val="002060"/>
                </a:solidFill>
                <a:latin typeface="+mn-lt"/>
                <a:ea typeface="宋体" panose="02010600030101010101" pitchFamily="2" charset="-122"/>
              </a:rPr>
              <a:t>--;</a:t>
            </a:r>
          </a:p>
          <a:p>
            <a:pPr>
              <a:buFont typeface="Monotype Sorts" pitchFamily="-84" charset="2"/>
              <a:buNone/>
              <a:defRPr/>
            </a:pPr>
            <a:r>
              <a:rPr kumimoji="1" lang="en-US" altLang="zh-CN" sz="1400" b="1">
                <a:solidFill>
                  <a:srgbClr val="002060"/>
                </a:solidFill>
                <a:latin typeface="+mn-lt"/>
                <a:ea typeface="宋体" panose="02010600030101010101" pitchFamily="2" charset="-122"/>
              </a:rPr>
              <a:t>If(Wcount == 0)</a:t>
            </a:r>
            <a:endParaRPr kumimoji="1" lang="en-US" altLang="zh-CN" sz="1400" b="1" dirty="0">
              <a:solidFill>
                <a:srgbClr val="002060"/>
              </a:solidFill>
              <a:latin typeface="+mn-lt"/>
              <a:ea typeface="宋体" panose="02010600030101010101" pitchFamily="2" charset="-122"/>
            </a:endParaRPr>
          </a:p>
          <a:p>
            <a:pPr>
              <a:buFont typeface="Monotype Sorts" pitchFamily="-84" charset="2"/>
              <a:buNone/>
              <a:defRPr/>
            </a:pPr>
            <a:r>
              <a:rPr kumimoji="1" lang="en-US" altLang="zh-CN" sz="1400" b="1" dirty="0">
                <a:solidFill>
                  <a:srgbClr val="002060"/>
                </a:solidFill>
                <a:latin typeface="+mn-lt"/>
                <a:ea typeface="宋体" panose="02010600030101010101" pitchFamily="2" charset="-122"/>
              </a:rPr>
              <a:t>      </a:t>
            </a:r>
            <a:r>
              <a:rPr kumimoji="1" lang="en-US" altLang="zh-CN" sz="1400" b="1" dirty="0">
                <a:solidFill>
                  <a:srgbClr val="7030A0"/>
                </a:solidFill>
                <a:latin typeface="+mn-lt"/>
                <a:ea typeface="宋体" panose="02010600030101010101" pitchFamily="2" charset="-122"/>
              </a:rPr>
              <a:t>V(</a:t>
            </a:r>
            <a:r>
              <a:rPr kumimoji="1" lang="en-US" altLang="zh-CN" sz="1400" b="1" dirty="0" err="1">
                <a:solidFill>
                  <a:srgbClr val="7030A0"/>
                </a:solidFill>
                <a:latin typeface="+mn-lt"/>
                <a:ea typeface="宋体" panose="02010600030101010101" pitchFamily="2" charset="-122"/>
              </a:rPr>
              <a:t>RWmutex</a:t>
            </a:r>
            <a:r>
              <a:rPr kumimoji="1" lang="en-US" altLang="zh-CN" sz="1400" b="1" dirty="0">
                <a:solidFill>
                  <a:srgbClr val="7030A0"/>
                </a:solidFill>
                <a:latin typeface="+mn-lt"/>
                <a:ea typeface="宋体" panose="02010600030101010101" pitchFamily="2" charset="-122"/>
              </a:rPr>
              <a:t>);     </a:t>
            </a:r>
            <a:r>
              <a:rPr kumimoji="1" lang="en-US" altLang="zh-CN" sz="1400" b="1" dirty="0">
                <a:solidFill>
                  <a:srgbClr val="002060"/>
                </a:solidFill>
                <a:latin typeface="+mn-lt"/>
                <a:ea typeface="宋体" panose="02010600030101010101" pitchFamily="2" charset="-122"/>
              </a:rPr>
              <a:t>//</a:t>
            </a:r>
            <a:r>
              <a:rPr kumimoji="1" lang="zh-CN" altLang="en-US" sz="1400" b="1" dirty="0">
                <a:solidFill>
                  <a:srgbClr val="002060"/>
                </a:solidFill>
                <a:latin typeface="+mn-lt"/>
                <a:ea typeface="宋体" panose="02010600030101010101" pitchFamily="2" charset="-122"/>
              </a:rPr>
              <a:t>无等待写者则写者释放</a:t>
            </a:r>
            <a:endParaRPr kumimoji="1" lang="en-US" altLang="zh-CN" sz="1400" b="1" dirty="0">
              <a:solidFill>
                <a:srgbClr val="002060"/>
              </a:solidFill>
              <a:latin typeface="+mn-lt"/>
              <a:ea typeface="宋体" panose="02010600030101010101" pitchFamily="2" charset="-122"/>
            </a:endParaRPr>
          </a:p>
          <a:p>
            <a:pPr>
              <a:defRPr/>
            </a:pPr>
            <a:r>
              <a:rPr kumimoji="1" lang="en-US" altLang="zh-CN" sz="1400" b="1" dirty="0">
                <a:solidFill>
                  <a:srgbClr val="002060"/>
                </a:solidFill>
                <a:latin typeface="+mn-lt"/>
                <a:ea typeface="宋体" panose="02010600030101010101" pitchFamily="2" charset="-122"/>
              </a:rPr>
              <a:t> V(w</a:t>
            </a:r>
            <a:r>
              <a:rPr kumimoji="1" lang="en-US" altLang="zh-CN" sz="1400" b="1">
                <a:solidFill>
                  <a:srgbClr val="002060"/>
                </a:solidFill>
                <a:latin typeface="+mn-lt"/>
                <a:ea typeface="宋体" panose="02010600030101010101" pitchFamily="2" charset="-122"/>
              </a:rPr>
              <a:t>);                        //</a:t>
            </a:r>
            <a:r>
              <a:rPr kumimoji="1" lang="zh-CN" altLang="en-US" sz="1400" b="1">
                <a:solidFill>
                  <a:srgbClr val="002060"/>
                </a:solidFill>
                <a:latin typeface="+mn-lt"/>
                <a:ea typeface="宋体" panose="02010600030101010101" pitchFamily="2" charset="-122"/>
              </a:rPr>
              <a:t>读写</a:t>
            </a:r>
            <a:r>
              <a:rPr kumimoji="1" lang="zh-CN" altLang="en-US" sz="1400" b="1" dirty="0">
                <a:solidFill>
                  <a:srgbClr val="002060"/>
                </a:solidFill>
                <a:latin typeface="+mn-lt"/>
                <a:ea typeface="宋体" panose="02010600030101010101" pitchFamily="2" charset="-122"/>
              </a:rPr>
              <a:t>资源</a:t>
            </a:r>
          </a:p>
        </p:txBody>
      </p:sp>
      <p:cxnSp>
        <p:nvCxnSpPr>
          <p:cNvPr id="63494" name="直接连接符 7"/>
          <p:cNvCxnSpPr>
            <a:cxnSpLocks noChangeShapeType="1"/>
          </p:cNvCxnSpPr>
          <p:nvPr/>
        </p:nvCxnSpPr>
        <p:spPr bwMode="auto">
          <a:xfrm>
            <a:off x="1724026" y="3305175"/>
            <a:ext cx="8791575" cy="127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3495" name="直接连接符 11"/>
          <p:cNvCxnSpPr>
            <a:cxnSpLocks noChangeShapeType="1"/>
          </p:cNvCxnSpPr>
          <p:nvPr/>
        </p:nvCxnSpPr>
        <p:spPr bwMode="auto">
          <a:xfrm>
            <a:off x="1724026" y="4546601"/>
            <a:ext cx="8791575" cy="11113"/>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3496" name="直接连接符 12"/>
          <p:cNvCxnSpPr>
            <a:cxnSpLocks noChangeShapeType="1"/>
          </p:cNvCxnSpPr>
          <p:nvPr/>
        </p:nvCxnSpPr>
        <p:spPr bwMode="auto">
          <a:xfrm>
            <a:off x="1709739" y="5402263"/>
            <a:ext cx="8791575" cy="11112"/>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63490" name="内容占位符 2">
            <a:extLst>
              <a:ext uri="{FF2B5EF4-FFF2-40B4-BE49-F238E27FC236}">
                <a16:creationId xmlns:a16="http://schemas.microsoft.com/office/drawing/2014/main" id="{B63E9E08-1FBE-45DC-8181-2B991C8E898B}"/>
              </a:ext>
            </a:extLst>
          </p:cNvPr>
          <p:cNvSpPr>
            <a:spLocks noGrp="1"/>
          </p:cNvSpPr>
          <p:nvPr>
            <p:ph idx="1"/>
          </p:nvPr>
        </p:nvSpPr>
        <p:spPr>
          <a:xfrm>
            <a:off x="3800476" y="273050"/>
            <a:ext cx="5427663" cy="1843088"/>
          </a:xfrm>
          <a:solidFill>
            <a:schemeClr val="bg1"/>
          </a:solidFill>
          <a:ln w="22225">
            <a:solidFill>
              <a:schemeClr val="tx1"/>
            </a:solidFill>
          </a:ln>
        </p:spPr>
        <p:txBody>
          <a:bodyPr/>
          <a:lstStyle/>
          <a:p>
            <a:pPr marL="0" indent="0">
              <a:buNone/>
              <a:defRPr/>
            </a:pPr>
            <a:r>
              <a:rPr lang="en-US" altLang="zh-CN" sz="1400" b="1" dirty="0">
                <a:solidFill>
                  <a:srgbClr val="002060"/>
                </a:solidFill>
                <a:ea typeface="宋体" panose="02010600030101010101" pitchFamily="2" charset="-122"/>
              </a:rPr>
              <a:t>int </a:t>
            </a:r>
            <a:r>
              <a:rPr lang="en-US" altLang="zh-CN" sz="1400" b="1" dirty="0" err="1">
                <a:solidFill>
                  <a:srgbClr val="002060"/>
                </a:solidFill>
                <a:ea typeface="宋体" panose="02010600030101010101" pitchFamily="2" charset="-122"/>
              </a:rPr>
              <a:t>Rcount</a:t>
            </a:r>
            <a:r>
              <a:rPr lang="en-US" altLang="zh-CN" sz="1400" b="1" dirty="0">
                <a:solidFill>
                  <a:srgbClr val="002060"/>
                </a:solidFill>
                <a:ea typeface="宋体" panose="02010600030101010101" pitchFamily="2" charset="-122"/>
              </a:rPr>
              <a:t>=0;                      //“</a:t>
            </a:r>
            <a:r>
              <a:rPr lang="zh-CN" altLang="en-US" sz="1400" b="1" dirty="0">
                <a:solidFill>
                  <a:srgbClr val="002060"/>
                </a:solidFill>
                <a:ea typeface="宋体" panose="02010600030101010101" pitchFamily="2" charset="-122"/>
              </a:rPr>
              <a:t>正在读”的进程数，初值是</a:t>
            </a:r>
            <a:r>
              <a:rPr lang="en-US" altLang="zh-CN" sz="1400" b="1" dirty="0">
                <a:solidFill>
                  <a:srgbClr val="002060"/>
                </a:solidFill>
                <a:ea typeface="宋体" panose="02010600030101010101" pitchFamily="2" charset="-122"/>
              </a:rPr>
              <a:t>0</a:t>
            </a:r>
            <a:endParaRPr lang="zh-CN" altLang="en-US" sz="1400" b="1" dirty="0">
              <a:solidFill>
                <a:srgbClr val="002060"/>
              </a:solidFill>
              <a:ea typeface="宋体" panose="02010600030101010101" pitchFamily="2" charset="-122"/>
            </a:endParaRPr>
          </a:p>
          <a:p>
            <a:pPr marL="0" indent="0">
              <a:buNone/>
              <a:defRPr/>
            </a:pPr>
            <a:r>
              <a:rPr lang="en-US" altLang="zh-CN" sz="1400" b="1" dirty="0">
                <a:solidFill>
                  <a:srgbClr val="002060"/>
                </a:solidFill>
                <a:ea typeface="宋体" panose="02010600030101010101" pitchFamily="2" charset="-122"/>
              </a:rPr>
              <a:t>int </a:t>
            </a:r>
            <a:r>
              <a:rPr lang="en-US" altLang="zh-CN" sz="1400" b="1" dirty="0" err="1">
                <a:solidFill>
                  <a:srgbClr val="002060"/>
                </a:solidFill>
                <a:ea typeface="宋体" panose="02010600030101010101" pitchFamily="2" charset="-122"/>
              </a:rPr>
              <a:t>Wcount</a:t>
            </a:r>
            <a:r>
              <a:rPr lang="en-US" altLang="zh-CN" sz="1400" b="1" dirty="0">
                <a:solidFill>
                  <a:srgbClr val="002060"/>
                </a:solidFill>
                <a:ea typeface="宋体" panose="02010600030101010101" pitchFamily="2" charset="-122"/>
              </a:rPr>
              <a:t>=0;                     //“</a:t>
            </a:r>
            <a:r>
              <a:rPr lang="zh-CN" altLang="en-US" sz="1400" b="1" dirty="0">
                <a:solidFill>
                  <a:srgbClr val="002060"/>
                </a:solidFill>
                <a:ea typeface="宋体" panose="02010600030101010101" pitchFamily="2" charset="-122"/>
              </a:rPr>
              <a:t>等待写”的进程数，初值是</a:t>
            </a:r>
            <a:r>
              <a:rPr lang="en-US" altLang="zh-CN" sz="1400" b="1" dirty="0">
                <a:solidFill>
                  <a:srgbClr val="002060"/>
                </a:solidFill>
                <a:ea typeface="宋体" panose="02010600030101010101" pitchFamily="2" charset="-122"/>
              </a:rPr>
              <a:t>0</a:t>
            </a:r>
            <a:endParaRPr lang="zh-CN" altLang="en-US" sz="1400" b="1" dirty="0">
              <a:solidFill>
                <a:srgbClr val="002060"/>
              </a:solidFill>
              <a:ea typeface="宋体" panose="02010600030101010101" pitchFamily="2" charset="-122"/>
            </a:endParaRPr>
          </a:p>
          <a:p>
            <a:pPr marL="0" indent="0">
              <a:buNone/>
              <a:defRPr/>
            </a:pPr>
            <a:r>
              <a:rPr lang="en-US" altLang="zh-CN" sz="1400" b="1" dirty="0">
                <a:solidFill>
                  <a:srgbClr val="FF0000"/>
                </a:solidFill>
                <a:ea typeface="宋体" panose="02010600030101010101" pitchFamily="2" charset="-122"/>
              </a:rPr>
              <a:t>semaphore r=1;                  //</a:t>
            </a:r>
            <a:r>
              <a:rPr lang="zh-CN" altLang="en-US" sz="1400" b="1" dirty="0">
                <a:solidFill>
                  <a:srgbClr val="FF0000"/>
                </a:solidFill>
                <a:ea typeface="宋体" panose="02010600030101010101" pitchFamily="2" charset="-122"/>
              </a:rPr>
              <a:t>信号量，用于</a:t>
            </a:r>
            <a:r>
              <a:rPr lang="en-US" altLang="zh-CN" sz="1400" b="1" dirty="0" err="1">
                <a:solidFill>
                  <a:srgbClr val="FF0000"/>
                </a:solidFill>
                <a:ea typeface="宋体" panose="02010600030101010101" pitchFamily="2" charset="-122"/>
              </a:rPr>
              <a:t>Rcount</a:t>
            </a:r>
            <a:r>
              <a:rPr lang="zh-CN" altLang="en-US" sz="1400" b="1" dirty="0">
                <a:solidFill>
                  <a:srgbClr val="FF0000"/>
                </a:solidFill>
                <a:ea typeface="宋体" panose="02010600030101010101" pitchFamily="2" charset="-122"/>
              </a:rPr>
              <a:t>的互斥</a:t>
            </a:r>
          </a:p>
          <a:p>
            <a:pPr marL="0" indent="0">
              <a:buNone/>
              <a:defRPr/>
            </a:pPr>
            <a:r>
              <a:rPr lang="en-US" altLang="zh-CN" sz="1400" b="1" dirty="0">
                <a:solidFill>
                  <a:srgbClr val="FF0000"/>
                </a:solidFill>
                <a:ea typeface="宋体" panose="02010600030101010101" pitchFamily="2" charset="-122"/>
              </a:rPr>
              <a:t>semaphore w=1;                 //</a:t>
            </a:r>
            <a:r>
              <a:rPr lang="zh-CN" altLang="en-US" sz="1400" b="1" dirty="0">
                <a:solidFill>
                  <a:srgbClr val="FF0000"/>
                </a:solidFill>
                <a:ea typeface="宋体" panose="02010600030101010101" pitchFamily="2" charset="-122"/>
              </a:rPr>
              <a:t>信号量，用于</a:t>
            </a:r>
            <a:r>
              <a:rPr lang="en-US" altLang="zh-CN" sz="1400" b="1" dirty="0" err="1">
                <a:solidFill>
                  <a:srgbClr val="FF0000"/>
                </a:solidFill>
                <a:ea typeface="宋体" panose="02010600030101010101" pitchFamily="2" charset="-122"/>
              </a:rPr>
              <a:t>Wcount</a:t>
            </a:r>
            <a:r>
              <a:rPr lang="zh-CN" altLang="en-US" sz="1400" b="1" dirty="0">
                <a:solidFill>
                  <a:srgbClr val="FF0000"/>
                </a:solidFill>
                <a:ea typeface="宋体" panose="02010600030101010101" pitchFamily="2" charset="-122"/>
              </a:rPr>
              <a:t>的互斥</a:t>
            </a:r>
          </a:p>
          <a:p>
            <a:pPr marL="0" indent="0">
              <a:buNone/>
              <a:defRPr/>
            </a:pPr>
            <a:r>
              <a:rPr lang="en-US" altLang="zh-CN" sz="1400" b="1" kern="1200" dirty="0">
                <a:solidFill>
                  <a:srgbClr val="7030A0"/>
                </a:solidFill>
                <a:ea typeface="宋体" panose="02010600030101010101" pitchFamily="2" charset="-122"/>
              </a:rPr>
              <a:t>semaphore </a:t>
            </a:r>
            <a:r>
              <a:rPr lang="en-US" altLang="zh-CN" sz="1400" b="1" kern="1200" dirty="0" err="1">
                <a:solidFill>
                  <a:srgbClr val="7030A0"/>
                </a:solidFill>
                <a:ea typeface="宋体" panose="02010600030101010101" pitchFamily="2" charset="-122"/>
              </a:rPr>
              <a:t>RWmutex</a:t>
            </a:r>
            <a:r>
              <a:rPr lang="en-US" altLang="zh-CN" sz="1400" b="1" kern="1200" dirty="0">
                <a:solidFill>
                  <a:srgbClr val="7030A0"/>
                </a:solidFill>
                <a:ea typeface="宋体" panose="02010600030101010101" pitchFamily="2" charset="-122"/>
              </a:rPr>
              <a:t>=1;    //</a:t>
            </a:r>
            <a:r>
              <a:rPr lang="zh-CN" altLang="en-US" sz="1400" b="1" kern="1200" dirty="0">
                <a:solidFill>
                  <a:srgbClr val="7030A0"/>
                </a:solidFill>
                <a:ea typeface="宋体" panose="02010600030101010101" pitchFamily="2" charset="-122"/>
              </a:rPr>
              <a:t>信号量，用于读者写者互斥</a:t>
            </a:r>
          </a:p>
          <a:p>
            <a:pPr marL="0" indent="0">
              <a:buNone/>
              <a:defRPr/>
            </a:pPr>
            <a:r>
              <a:rPr lang="en-US" altLang="zh-CN" sz="1400" b="1" kern="1200" dirty="0">
                <a:solidFill>
                  <a:srgbClr val="7030A0"/>
                </a:solidFill>
                <a:ea typeface="宋体" panose="02010600030101010101" pitchFamily="2" charset="-122"/>
              </a:rPr>
              <a:t>semaphore </a:t>
            </a:r>
            <a:r>
              <a:rPr lang="en-US" altLang="zh-CN" sz="1400" b="1" kern="1200" dirty="0" err="1">
                <a:solidFill>
                  <a:srgbClr val="7030A0"/>
                </a:solidFill>
                <a:ea typeface="宋体" panose="02010600030101010101" pitchFamily="2" charset="-122"/>
              </a:rPr>
              <a:t>Wmutex</a:t>
            </a:r>
            <a:r>
              <a:rPr lang="en-US" altLang="zh-CN" sz="1400" b="1" kern="1200" dirty="0">
                <a:solidFill>
                  <a:srgbClr val="7030A0"/>
                </a:solidFill>
                <a:ea typeface="宋体" panose="02010600030101010101" pitchFamily="2" charset="-122"/>
              </a:rPr>
              <a:t>=1;      //</a:t>
            </a:r>
            <a:r>
              <a:rPr lang="zh-CN" altLang="en-US" sz="1400" b="1" kern="1200" dirty="0">
                <a:solidFill>
                  <a:srgbClr val="7030A0"/>
                </a:solidFill>
                <a:ea typeface="宋体" panose="02010600030101010101" pitchFamily="2" charset="-122"/>
              </a:rPr>
              <a:t>信号量，用于写者互斥</a:t>
            </a:r>
          </a:p>
          <a:p>
            <a:pPr marL="0" indent="0">
              <a:buNone/>
              <a:defRPr/>
            </a:pPr>
            <a:endParaRPr lang="en-US" altLang="zh-CN" sz="1400" dirty="0">
              <a:ea typeface="宋体" panose="02010600030101010101" pitchFamily="2" charset="-122"/>
            </a:endParaRPr>
          </a:p>
          <a:p>
            <a:pPr marL="0" indent="0">
              <a:buNone/>
              <a:defRPr/>
            </a:pPr>
            <a:endParaRPr lang="en-US" altLang="zh-CN" sz="1400" dirty="0">
              <a:ea typeface="宋体" panose="02010600030101010101" pitchFamily="2" charset="-122"/>
            </a:endParaRPr>
          </a:p>
        </p:txBody>
      </p:sp>
      <p:sp>
        <p:nvSpPr>
          <p:cNvPr id="2" name="文本框 1">
            <a:extLst>
              <a:ext uri="{FF2B5EF4-FFF2-40B4-BE49-F238E27FC236}">
                <a16:creationId xmlns:a16="http://schemas.microsoft.com/office/drawing/2014/main" id="{36222AE5-5F81-41B8-BDF4-2440A6CA7C46}"/>
              </a:ext>
            </a:extLst>
          </p:cNvPr>
          <p:cNvSpPr txBox="1"/>
          <p:nvPr/>
        </p:nvSpPr>
        <p:spPr>
          <a:xfrm>
            <a:off x="6723530" y="2474935"/>
            <a:ext cx="591670" cy="4185761"/>
          </a:xfrm>
          <a:prstGeom prst="rect">
            <a:avLst/>
          </a:prstGeom>
          <a:noFill/>
        </p:spPr>
        <p:txBody>
          <a:bodyPr wrap="square" rtlCol="0">
            <a:spAutoFit/>
          </a:bodyPr>
          <a:lstStyle/>
          <a:p>
            <a:r>
              <a:rPr lang="en-US" altLang="zh-CN" sz="1400" b="1">
                <a:solidFill>
                  <a:srgbClr val="00B050"/>
                </a:solidFill>
                <a:latin typeface="+mn-ea"/>
                <a:ea typeface="+mn-ea"/>
              </a:rPr>
              <a:t>8</a:t>
            </a:r>
          </a:p>
          <a:p>
            <a:endParaRPr lang="en-US" altLang="zh-CN" sz="1400" b="1">
              <a:solidFill>
                <a:srgbClr val="00B050"/>
              </a:solidFill>
              <a:latin typeface="+mn-ea"/>
              <a:ea typeface="+mn-ea"/>
            </a:endParaRPr>
          </a:p>
          <a:p>
            <a:r>
              <a:rPr lang="en-US" altLang="zh-CN" sz="1400" b="1">
                <a:solidFill>
                  <a:srgbClr val="00B050"/>
                </a:solidFill>
                <a:latin typeface="+mn-ea"/>
                <a:ea typeface="+mn-ea"/>
              </a:rPr>
              <a:t>9</a:t>
            </a:r>
          </a:p>
          <a:p>
            <a:endParaRPr lang="en-US" altLang="zh-CN" sz="1400" b="1">
              <a:solidFill>
                <a:srgbClr val="00B050"/>
              </a:solidFill>
              <a:latin typeface="+mn-ea"/>
              <a:ea typeface="+mn-ea"/>
            </a:endParaRPr>
          </a:p>
          <a:p>
            <a:r>
              <a:rPr lang="en-US" altLang="zh-CN" sz="1400" b="1">
                <a:solidFill>
                  <a:srgbClr val="00B050"/>
                </a:solidFill>
                <a:latin typeface="+mn-ea"/>
                <a:ea typeface="+mn-ea"/>
              </a:rPr>
              <a:t>10</a:t>
            </a:r>
          </a:p>
          <a:p>
            <a:r>
              <a:rPr lang="en-US" altLang="zh-CN" sz="1400" b="1">
                <a:solidFill>
                  <a:srgbClr val="00B050"/>
                </a:solidFill>
                <a:latin typeface="+mn-ea"/>
                <a:ea typeface="+mn-ea"/>
              </a:rPr>
              <a:t>11</a:t>
            </a:r>
          </a:p>
          <a:p>
            <a:r>
              <a:rPr lang="en-US" altLang="zh-CN" sz="1400" b="1">
                <a:solidFill>
                  <a:srgbClr val="00B050"/>
                </a:solidFill>
                <a:latin typeface="+mn-ea"/>
                <a:ea typeface="+mn-ea"/>
              </a:rPr>
              <a:t>12</a:t>
            </a:r>
          </a:p>
          <a:p>
            <a:r>
              <a:rPr lang="en-US" altLang="zh-CN" sz="1400" b="1">
                <a:solidFill>
                  <a:srgbClr val="00B050"/>
                </a:solidFill>
                <a:latin typeface="+mn-ea"/>
                <a:ea typeface="+mn-ea"/>
              </a:rPr>
              <a:t>13</a:t>
            </a:r>
          </a:p>
          <a:p>
            <a:r>
              <a:rPr lang="en-US" altLang="zh-CN" sz="1400" b="1">
                <a:solidFill>
                  <a:srgbClr val="00B050"/>
                </a:solidFill>
                <a:latin typeface="+mn-ea"/>
                <a:ea typeface="+mn-ea"/>
              </a:rPr>
              <a:t>31*</a:t>
            </a:r>
          </a:p>
          <a:p>
            <a:endParaRPr lang="en-US" altLang="zh-CN" sz="1400" b="1">
              <a:solidFill>
                <a:srgbClr val="00B050"/>
              </a:solidFill>
              <a:latin typeface="+mn-ea"/>
              <a:ea typeface="+mn-ea"/>
            </a:endParaRPr>
          </a:p>
          <a:p>
            <a:endParaRPr lang="en-US" altLang="zh-CN" sz="1400" b="1">
              <a:solidFill>
                <a:srgbClr val="00B050"/>
              </a:solidFill>
              <a:latin typeface="+mn-ea"/>
              <a:ea typeface="+mn-ea"/>
            </a:endParaRPr>
          </a:p>
          <a:p>
            <a:r>
              <a:rPr lang="en-US" altLang="zh-CN" sz="1400" b="1">
                <a:solidFill>
                  <a:srgbClr val="00B050"/>
                </a:solidFill>
                <a:latin typeface="+mn-ea"/>
                <a:ea typeface="+mn-ea"/>
              </a:rPr>
              <a:t>32</a:t>
            </a:r>
          </a:p>
          <a:p>
            <a:endParaRPr lang="en-US" altLang="zh-CN" sz="1400" b="1" i="1" u="sng">
              <a:solidFill>
                <a:srgbClr val="00B050"/>
              </a:solidFill>
              <a:latin typeface="+mn-ea"/>
              <a:ea typeface="+mn-ea"/>
            </a:endParaRPr>
          </a:p>
          <a:p>
            <a:endParaRPr lang="en-US" altLang="zh-CN" sz="1400" b="1" i="1" u="sng">
              <a:solidFill>
                <a:srgbClr val="00B050"/>
              </a:solidFill>
              <a:latin typeface="+mn-ea"/>
              <a:ea typeface="+mn-ea"/>
            </a:endParaRPr>
          </a:p>
          <a:p>
            <a:r>
              <a:rPr lang="en-US" altLang="zh-CN" sz="1400" b="1">
                <a:solidFill>
                  <a:srgbClr val="00B050"/>
                </a:solidFill>
                <a:latin typeface="+mn-ea"/>
                <a:ea typeface="+mn-ea"/>
              </a:rPr>
              <a:t>33</a:t>
            </a:r>
          </a:p>
          <a:p>
            <a:r>
              <a:rPr lang="en-US" altLang="zh-CN" sz="1400" b="1">
                <a:solidFill>
                  <a:srgbClr val="00B050"/>
                </a:solidFill>
                <a:latin typeface="+mn-ea"/>
                <a:ea typeface="+mn-ea"/>
              </a:rPr>
              <a:t>34</a:t>
            </a:r>
          </a:p>
          <a:p>
            <a:r>
              <a:rPr lang="en-US" altLang="zh-CN" sz="1400" b="1">
                <a:solidFill>
                  <a:srgbClr val="00B050"/>
                </a:solidFill>
                <a:latin typeface="+mn-ea"/>
                <a:ea typeface="+mn-ea"/>
              </a:rPr>
              <a:t>35</a:t>
            </a:r>
          </a:p>
          <a:p>
            <a:r>
              <a:rPr lang="en-US" altLang="zh-CN" sz="1400" b="1">
                <a:solidFill>
                  <a:srgbClr val="00B050"/>
                </a:solidFill>
                <a:latin typeface="+mn-ea"/>
                <a:ea typeface="+mn-ea"/>
              </a:rPr>
              <a:t>36</a:t>
            </a:r>
          </a:p>
          <a:p>
            <a:r>
              <a:rPr lang="en-US" altLang="zh-CN" sz="1400" b="1">
                <a:solidFill>
                  <a:srgbClr val="00B050"/>
                </a:solidFill>
                <a:latin typeface="+mn-ea"/>
                <a:ea typeface="+mn-ea"/>
              </a:rPr>
              <a:t>37</a:t>
            </a:r>
            <a:endParaRPr lang="zh-CN" altLang="en-US" sz="1400" b="1">
              <a:solidFill>
                <a:srgbClr val="00B050"/>
              </a:solidFill>
              <a:latin typeface="+mn-ea"/>
              <a:ea typeface="+mn-ea"/>
            </a:endParaRPr>
          </a:p>
        </p:txBody>
      </p:sp>
      <p:sp>
        <p:nvSpPr>
          <p:cNvPr id="10" name="文本框 9">
            <a:extLst>
              <a:ext uri="{FF2B5EF4-FFF2-40B4-BE49-F238E27FC236}">
                <a16:creationId xmlns:a16="http://schemas.microsoft.com/office/drawing/2014/main" id="{EA6825C8-0220-43B4-A859-75856090A2E0}"/>
              </a:ext>
            </a:extLst>
          </p:cNvPr>
          <p:cNvSpPr txBox="1"/>
          <p:nvPr/>
        </p:nvSpPr>
        <p:spPr>
          <a:xfrm>
            <a:off x="654425" y="3317875"/>
            <a:ext cx="1002906" cy="3323987"/>
          </a:xfrm>
          <a:prstGeom prst="rect">
            <a:avLst/>
          </a:prstGeom>
          <a:noFill/>
        </p:spPr>
        <p:txBody>
          <a:bodyPr wrap="square" rtlCol="0">
            <a:spAutoFit/>
          </a:bodyPr>
          <a:lstStyle/>
          <a:p>
            <a:r>
              <a:rPr lang="en-US" altLang="zh-CN" sz="1400" b="1">
                <a:solidFill>
                  <a:srgbClr val="0070C0"/>
                </a:solidFill>
                <a:latin typeface="+mn-ea"/>
                <a:ea typeface="+mn-ea"/>
              </a:rPr>
              <a:t>1     </a:t>
            </a:r>
            <a:r>
              <a:rPr lang="en-US" altLang="zh-CN" sz="1400" b="1" i="1" u="sng">
                <a:solidFill>
                  <a:srgbClr val="0070C0"/>
                </a:solidFill>
                <a:latin typeface="+mn-ea"/>
                <a:ea typeface="+mn-ea"/>
              </a:rPr>
              <a:t>14</a:t>
            </a:r>
          </a:p>
          <a:p>
            <a:r>
              <a:rPr lang="en-US" altLang="zh-CN" sz="1400" b="1">
                <a:solidFill>
                  <a:srgbClr val="0070C0"/>
                </a:solidFill>
                <a:latin typeface="+mn-ea"/>
                <a:ea typeface="+mn-ea"/>
              </a:rPr>
              <a:t>2     </a:t>
            </a:r>
            <a:r>
              <a:rPr lang="en-US" altLang="zh-CN" sz="1400" b="1" i="1" u="sng">
                <a:solidFill>
                  <a:srgbClr val="0070C0"/>
                </a:solidFill>
                <a:latin typeface="+mn-ea"/>
                <a:ea typeface="+mn-ea"/>
              </a:rPr>
              <a:t>15</a:t>
            </a:r>
          </a:p>
          <a:p>
            <a:r>
              <a:rPr lang="en-US" altLang="zh-CN" sz="1400" b="1">
                <a:solidFill>
                  <a:srgbClr val="0070C0"/>
                </a:solidFill>
                <a:latin typeface="+mn-ea"/>
                <a:ea typeface="+mn-ea"/>
              </a:rPr>
              <a:t>3     </a:t>
            </a:r>
            <a:r>
              <a:rPr lang="en-US" altLang="zh-CN" sz="1400" b="1" i="1" u="sng">
                <a:solidFill>
                  <a:srgbClr val="0070C0"/>
                </a:solidFill>
                <a:latin typeface="+mn-ea"/>
                <a:ea typeface="+mn-ea"/>
              </a:rPr>
              <a:t>16</a:t>
            </a:r>
          </a:p>
          <a:p>
            <a:r>
              <a:rPr lang="en-US" altLang="zh-CN" sz="1400" b="1">
                <a:solidFill>
                  <a:srgbClr val="0070C0"/>
                </a:solidFill>
                <a:latin typeface="+mn-ea"/>
                <a:ea typeface="+mn-ea"/>
              </a:rPr>
              <a:t>4</a:t>
            </a:r>
          </a:p>
          <a:p>
            <a:r>
              <a:rPr lang="en-US" altLang="zh-CN" sz="1400" b="1">
                <a:solidFill>
                  <a:srgbClr val="0070C0"/>
                </a:solidFill>
                <a:latin typeface="+mn-ea"/>
                <a:ea typeface="+mn-ea"/>
              </a:rPr>
              <a:t>5     </a:t>
            </a:r>
            <a:r>
              <a:rPr lang="en-US" altLang="zh-CN" sz="1400" b="1" i="1" u="sng">
                <a:solidFill>
                  <a:srgbClr val="0070C0"/>
                </a:solidFill>
                <a:latin typeface="+mn-ea"/>
                <a:ea typeface="+mn-ea"/>
              </a:rPr>
              <a:t>17</a:t>
            </a:r>
          </a:p>
          <a:p>
            <a:endParaRPr lang="en-US" altLang="zh-CN" sz="1400" b="1">
              <a:solidFill>
                <a:srgbClr val="0070C0"/>
              </a:solidFill>
              <a:latin typeface="+mn-ea"/>
              <a:ea typeface="+mn-ea"/>
            </a:endParaRPr>
          </a:p>
          <a:p>
            <a:r>
              <a:rPr lang="en-US" altLang="zh-CN" sz="1400" b="1">
                <a:solidFill>
                  <a:srgbClr val="0070C0"/>
                </a:solidFill>
                <a:latin typeface="+mn-ea"/>
                <a:ea typeface="+mn-ea"/>
              </a:rPr>
              <a:t>6     </a:t>
            </a:r>
            <a:r>
              <a:rPr lang="en-US" altLang="zh-CN" sz="1400" b="1" i="1" u="sng">
                <a:solidFill>
                  <a:srgbClr val="0070C0"/>
                </a:solidFill>
                <a:latin typeface="+mn-ea"/>
                <a:ea typeface="+mn-ea"/>
              </a:rPr>
              <a:t>18</a:t>
            </a:r>
          </a:p>
          <a:p>
            <a:r>
              <a:rPr lang="en-US" altLang="zh-CN" sz="1400" b="1">
                <a:solidFill>
                  <a:srgbClr val="0070C0"/>
                </a:solidFill>
                <a:latin typeface="+mn-ea"/>
                <a:ea typeface="+mn-ea"/>
              </a:rPr>
              <a:t>7     </a:t>
            </a:r>
            <a:r>
              <a:rPr lang="en-US" altLang="zh-CN" sz="1400" b="1" i="1" u="sng">
                <a:solidFill>
                  <a:srgbClr val="0070C0"/>
                </a:solidFill>
                <a:latin typeface="+mn-ea"/>
                <a:ea typeface="+mn-ea"/>
              </a:rPr>
              <a:t>24*</a:t>
            </a:r>
          </a:p>
          <a:p>
            <a:r>
              <a:rPr lang="en-US" altLang="zh-CN" sz="1400" b="1">
                <a:solidFill>
                  <a:srgbClr val="0070C0"/>
                </a:solidFill>
                <a:latin typeface="+mn-ea"/>
                <a:ea typeface="+mn-ea"/>
              </a:rPr>
              <a:t>19   </a:t>
            </a:r>
            <a:r>
              <a:rPr lang="en-US" altLang="zh-CN" sz="1400" b="1" i="1" u="sng">
                <a:solidFill>
                  <a:srgbClr val="0070C0"/>
                </a:solidFill>
                <a:latin typeface="+mn-ea"/>
                <a:ea typeface="+mn-ea"/>
              </a:rPr>
              <a:t>25</a:t>
            </a:r>
          </a:p>
          <a:p>
            <a:endParaRPr lang="en-US" altLang="zh-CN" sz="1400" b="1">
              <a:solidFill>
                <a:srgbClr val="0070C0"/>
              </a:solidFill>
              <a:latin typeface="+mn-ea"/>
              <a:ea typeface="+mn-ea"/>
            </a:endParaRPr>
          </a:p>
          <a:p>
            <a:r>
              <a:rPr lang="en-US" altLang="zh-CN" sz="1400" b="1">
                <a:solidFill>
                  <a:srgbClr val="0070C0"/>
                </a:solidFill>
                <a:latin typeface="+mn-ea"/>
                <a:ea typeface="+mn-ea"/>
              </a:rPr>
              <a:t>20* </a:t>
            </a:r>
            <a:r>
              <a:rPr lang="en-US" altLang="zh-CN" sz="1400" b="1" i="1" u="sng">
                <a:solidFill>
                  <a:srgbClr val="0070C0"/>
                </a:solidFill>
                <a:latin typeface="+mn-ea"/>
                <a:ea typeface="+mn-ea"/>
              </a:rPr>
              <a:t>26</a:t>
            </a:r>
          </a:p>
          <a:p>
            <a:r>
              <a:rPr lang="en-US" altLang="zh-CN" sz="1400" b="1">
                <a:solidFill>
                  <a:srgbClr val="0070C0"/>
                </a:solidFill>
                <a:latin typeface="+mn-ea"/>
                <a:ea typeface="+mn-ea"/>
              </a:rPr>
              <a:t>21   </a:t>
            </a:r>
            <a:r>
              <a:rPr lang="en-US" altLang="zh-CN" sz="1400" b="1" i="1" u="sng">
                <a:solidFill>
                  <a:srgbClr val="0070C0"/>
                </a:solidFill>
                <a:latin typeface="+mn-ea"/>
                <a:ea typeface="+mn-ea"/>
              </a:rPr>
              <a:t>27</a:t>
            </a:r>
          </a:p>
          <a:p>
            <a:r>
              <a:rPr lang="en-US" altLang="zh-CN" sz="1400" b="1">
                <a:solidFill>
                  <a:srgbClr val="0070C0"/>
                </a:solidFill>
                <a:latin typeface="+mn-ea"/>
                <a:ea typeface="+mn-ea"/>
              </a:rPr>
              <a:t>22   </a:t>
            </a:r>
            <a:r>
              <a:rPr lang="en-US" altLang="zh-CN" sz="1400" b="1" i="1" u="sng">
                <a:solidFill>
                  <a:srgbClr val="0070C0"/>
                </a:solidFill>
                <a:latin typeface="+mn-ea"/>
                <a:ea typeface="+mn-ea"/>
              </a:rPr>
              <a:t>28</a:t>
            </a:r>
          </a:p>
          <a:p>
            <a:r>
              <a:rPr lang="en-US" altLang="zh-CN" sz="1400" b="1">
                <a:solidFill>
                  <a:srgbClr val="0070C0"/>
                </a:solidFill>
                <a:latin typeface="+mn-ea"/>
                <a:ea typeface="+mn-ea"/>
              </a:rPr>
              <a:t>       </a:t>
            </a:r>
            <a:r>
              <a:rPr lang="en-US" altLang="zh-CN" sz="1400" b="1" i="1" u="sng">
                <a:solidFill>
                  <a:srgbClr val="0070C0"/>
                </a:solidFill>
                <a:latin typeface="+mn-ea"/>
                <a:ea typeface="+mn-ea"/>
              </a:rPr>
              <a:t>29</a:t>
            </a:r>
          </a:p>
          <a:p>
            <a:r>
              <a:rPr lang="en-US" altLang="zh-CN" sz="1400" b="1">
                <a:solidFill>
                  <a:srgbClr val="0070C0"/>
                </a:solidFill>
                <a:latin typeface="+mn-ea"/>
                <a:ea typeface="+mn-ea"/>
              </a:rPr>
              <a:t>23   </a:t>
            </a:r>
            <a:r>
              <a:rPr lang="en-US" altLang="zh-CN" sz="1400" b="1" i="1" u="sng">
                <a:solidFill>
                  <a:srgbClr val="0070C0"/>
                </a:solidFill>
                <a:latin typeface="+mn-ea"/>
                <a:ea typeface="+mn-ea"/>
              </a:rPr>
              <a:t>30*</a:t>
            </a:r>
          </a:p>
        </p:txBody>
      </p:sp>
      <p:sp>
        <p:nvSpPr>
          <p:cNvPr id="3" name="文本框 2">
            <a:extLst>
              <a:ext uri="{FF2B5EF4-FFF2-40B4-BE49-F238E27FC236}">
                <a16:creationId xmlns:a16="http://schemas.microsoft.com/office/drawing/2014/main" id="{48526C0A-9B45-40A1-AFD5-FB2C71A18E2B}"/>
              </a:ext>
            </a:extLst>
          </p:cNvPr>
          <p:cNvSpPr txBox="1"/>
          <p:nvPr/>
        </p:nvSpPr>
        <p:spPr>
          <a:xfrm>
            <a:off x="1657329" y="792894"/>
            <a:ext cx="1832553" cy="1705403"/>
          </a:xfrm>
          <a:prstGeom prst="rect">
            <a:avLst/>
          </a:prstGeom>
          <a:noFill/>
        </p:spPr>
        <p:txBody>
          <a:bodyPr wrap="square" rtlCol="0">
            <a:spAutoFit/>
          </a:bodyPr>
          <a:lstStyle/>
          <a:p>
            <a:pPr>
              <a:lnSpc>
                <a:spcPct val="150000"/>
              </a:lnSpc>
            </a:pPr>
            <a:r>
              <a:rPr lang="en-US" altLang="zh-CN" b="1">
                <a:solidFill>
                  <a:srgbClr val="0070C0"/>
                </a:solidFill>
                <a:latin typeface="微软雅黑" panose="020B0503020204020204" pitchFamily="34" charset="-122"/>
                <a:ea typeface="微软雅黑" panose="020B0503020204020204" pitchFamily="34" charset="-122"/>
              </a:rPr>
              <a:t>Writer1</a:t>
            </a:r>
          </a:p>
          <a:p>
            <a:pPr>
              <a:lnSpc>
                <a:spcPct val="150000"/>
              </a:lnSpc>
            </a:pPr>
            <a:r>
              <a:rPr lang="en-US" altLang="zh-CN" b="1">
                <a:solidFill>
                  <a:srgbClr val="00B050"/>
                </a:solidFill>
                <a:latin typeface="微软雅黑" panose="020B0503020204020204" pitchFamily="34" charset="-122"/>
                <a:ea typeface="微软雅黑" panose="020B0503020204020204" pitchFamily="34" charset="-122"/>
              </a:rPr>
              <a:t>Reader1</a:t>
            </a:r>
          </a:p>
          <a:p>
            <a:pPr>
              <a:lnSpc>
                <a:spcPct val="150000"/>
              </a:lnSpc>
            </a:pPr>
            <a:r>
              <a:rPr lang="en-US" altLang="zh-CN" b="1" i="1" u="sng">
                <a:solidFill>
                  <a:srgbClr val="0070C0"/>
                </a:solidFill>
                <a:latin typeface="微软雅黑" panose="020B0503020204020204" pitchFamily="34" charset="-122"/>
                <a:ea typeface="微软雅黑" panose="020B0503020204020204" pitchFamily="34" charset="-122"/>
              </a:rPr>
              <a:t>Writer2</a:t>
            </a:r>
          </a:p>
          <a:p>
            <a:pPr>
              <a:lnSpc>
                <a:spcPct val="150000"/>
              </a:lnSpc>
            </a:pPr>
            <a:endParaRPr lang="zh-CN" altLang="en-US" b="1" i="1" u="sng">
              <a:solidFill>
                <a:srgbClr val="00B050"/>
              </a:solidFill>
              <a:latin typeface="微软雅黑" panose="020B0503020204020204" pitchFamily="34" charset="-122"/>
              <a:ea typeface="微软雅黑" panose="020B0503020204020204" pitchFamily="34" charset="-122"/>
            </a:endParaRPr>
          </a:p>
        </p:txBody>
      </p:sp>
      <p:sp>
        <p:nvSpPr>
          <p:cNvPr id="25" name="箭头: 左弧形 24">
            <a:extLst>
              <a:ext uri="{FF2B5EF4-FFF2-40B4-BE49-F238E27FC236}">
                <a16:creationId xmlns:a16="http://schemas.microsoft.com/office/drawing/2014/main" id="{B0DBD3B0-6ECB-46B8-81CE-173F6D3568DE}"/>
              </a:ext>
            </a:extLst>
          </p:cNvPr>
          <p:cNvSpPr/>
          <p:nvPr/>
        </p:nvSpPr>
        <p:spPr>
          <a:xfrm rot="10800000" flipH="1">
            <a:off x="1331284" y="1138226"/>
            <a:ext cx="392742" cy="812295"/>
          </a:xfrm>
          <a:prstGeom prst="curvedRightArrow">
            <a:avLst/>
          </a:prstGeom>
          <a:ln w="19050">
            <a:solidFill>
              <a:srgbClr val="0000FF"/>
            </a:solidFill>
          </a:ln>
        </p:spPr>
        <p:txBody>
          <a:bodyPr rtlCol="0" anchor="ctr">
            <a:spAutoFit/>
          </a:bodyPr>
          <a:lstStyle/>
          <a:p>
            <a:pPr algn="l">
              <a:buFont typeface="Monotype Sorts" pitchFamily="-84" charset="2"/>
              <a:buNone/>
            </a:pPr>
            <a:endParaRPr kumimoji="1" lang="zh-CN" altLang="en-US" sz="2400" b="1" dirty="0">
              <a:solidFill>
                <a:srgbClr val="002060"/>
              </a:solidFill>
              <a:latin typeface="+mn-lt"/>
              <a:ea typeface="宋体" panose="02010600030101010101" pitchFamily="2" charset="-122"/>
            </a:endParaRPr>
          </a:p>
        </p:txBody>
      </p:sp>
    </p:spTree>
    <p:extLst>
      <p:ext uri="{BB962C8B-B14F-4D97-AF65-F5344CB8AC3E}">
        <p14:creationId xmlns:p14="http://schemas.microsoft.com/office/powerpoint/2010/main" val="25081466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1EE9EBAB-3EEB-4813-BC45-A296B378D76B}"/>
              </a:ext>
            </a:extLst>
          </p:cNvPr>
          <p:cNvSpPr>
            <a:spLocks noGrp="1" noChangeArrowheads="1"/>
          </p:cNvSpPr>
          <p:nvPr>
            <p:ph type="title"/>
          </p:nvPr>
        </p:nvSpPr>
        <p:spPr>
          <a:xfrm>
            <a:off x="2540000" y="222286"/>
            <a:ext cx="7670800" cy="576262"/>
          </a:xfrm>
        </p:spPr>
        <p:txBody>
          <a:bodyPr/>
          <a:lstStyle/>
          <a:p>
            <a:pPr eaLnBrk="1" hangingPunct="1"/>
            <a:r>
              <a:rPr lang="en-US" altLang="en-US" dirty="0"/>
              <a:t>Dining-Philosophers Problem</a:t>
            </a:r>
          </a:p>
        </p:txBody>
      </p:sp>
      <p:sp>
        <p:nvSpPr>
          <p:cNvPr id="24578" name="Rectangle 3">
            <a:extLst>
              <a:ext uri="{FF2B5EF4-FFF2-40B4-BE49-F238E27FC236}">
                <a16:creationId xmlns:a16="http://schemas.microsoft.com/office/drawing/2014/main" id="{FB49ECF8-D29D-47B1-ACEF-3FF6F95DA43B}"/>
              </a:ext>
            </a:extLst>
          </p:cNvPr>
          <p:cNvSpPr>
            <a:spLocks noGrp="1" noChangeArrowheads="1"/>
          </p:cNvSpPr>
          <p:nvPr>
            <p:ph idx="1"/>
          </p:nvPr>
        </p:nvSpPr>
        <p:spPr>
          <a:xfrm>
            <a:off x="4653280" y="1169656"/>
            <a:ext cx="6675120" cy="4784104"/>
          </a:xfrm>
        </p:spPr>
        <p:txBody>
          <a:bodyPr/>
          <a:lstStyle/>
          <a:p>
            <a:pPr>
              <a:tabLst>
                <a:tab pos="1365250" algn="l"/>
                <a:tab pos="1538288" algn="l"/>
              </a:tabLst>
            </a:pPr>
            <a:r>
              <a:rPr lang="en-US" altLang="en-US" sz="2000" dirty="0"/>
              <a:t>N philosophers’ sit at a round table with a bowel of rice in the middle</a:t>
            </a:r>
          </a:p>
          <a:p>
            <a:pPr>
              <a:tabLst>
                <a:tab pos="1365250" algn="l"/>
                <a:tab pos="1538288" algn="l"/>
              </a:tabLst>
            </a:pPr>
            <a:r>
              <a:rPr lang="en-US" altLang="en-US" sz="2000" dirty="0"/>
              <a:t>They spend their lives alternating thinking and eating</a:t>
            </a:r>
          </a:p>
          <a:p>
            <a:pPr>
              <a:tabLst>
                <a:tab pos="1365250" algn="l"/>
                <a:tab pos="1538288" algn="l"/>
              </a:tabLst>
            </a:pPr>
            <a:r>
              <a:rPr lang="en-US" altLang="en-US" sz="2000" dirty="0"/>
              <a:t>They do not </a:t>
            </a:r>
            <a:r>
              <a:rPr lang="en-US" altLang="ja-JP" sz="2000" dirty="0"/>
              <a:t> interact with their neighbors</a:t>
            </a:r>
          </a:p>
          <a:p>
            <a:pPr>
              <a:tabLst>
                <a:tab pos="1365250" algn="l"/>
                <a:tab pos="1538288" algn="l"/>
              </a:tabLst>
            </a:pPr>
            <a:r>
              <a:rPr lang="en-US" altLang="ja-JP" sz="2000" dirty="0"/>
              <a:t>Occasionally try to pick up 2 chopsticks (one at a time) to eat from bowl</a:t>
            </a:r>
          </a:p>
          <a:p>
            <a:pPr lvl="1">
              <a:tabLst>
                <a:tab pos="1365250" algn="l"/>
                <a:tab pos="1538288" algn="l"/>
              </a:tabLst>
            </a:pPr>
            <a:r>
              <a:rPr lang="en-US" altLang="en-US" sz="2000" dirty="0"/>
              <a:t>Need both to eat, then release both when done</a:t>
            </a:r>
          </a:p>
          <a:p>
            <a:pPr>
              <a:tabLst>
                <a:tab pos="1365250" algn="l"/>
                <a:tab pos="1538288" algn="l"/>
              </a:tabLst>
            </a:pPr>
            <a:r>
              <a:rPr lang="en-US" altLang="en-US" sz="2000" dirty="0"/>
              <a:t>In the case of 5 philosophers, the shared data</a:t>
            </a:r>
          </a:p>
          <a:p>
            <a:pPr lvl="1">
              <a:tabLst>
                <a:tab pos="1365250" algn="l"/>
                <a:tab pos="1538288" algn="l"/>
              </a:tabLst>
            </a:pPr>
            <a:r>
              <a:rPr lang="en-US" altLang="en-US" sz="2000" dirty="0"/>
              <a:t>Bowl of rice (data set)</a:t>
            </a:r>
          </a:p>
          <a:p>
            <a:pPr lvl="1">
              <a:tabLst>
                <a:tab pos="1365250" algn="l"/>
                <a:tab pos="1538288" algn="l"/>
              </a:tabLst>
            </a:pPr>
            <a:r>
              <a:rPr lang="en-US" altLang="en-US" sz="2000" b="1" dirty="0">
                <a:solidFill>
                  <a:srgbClr val="0066CC"/>
                </a:solidFill>
              </a:rPr>
              <a:t>Semaphore chopstick [5] initialized to 1</a:t>
            </a:r>
          </a:p>
        </p:txBody>
      </p:sp>
      <p:pic>
        <p:nvPicPr>
          <p:cNvPr id="24579" name="Picture 1">
            <a:extLst>
              <a:ext uri="{FF2B5EF4-FFF2-40B4-BE49-F238E27FC236}">
                <a16:creationId xmlns:a16="http://schemas.microsoft.com/office/drawing/2014/main" id="{3372D57C-AA90-40E5-88DD-A9DB78AAFC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897" y="1588999"/>
            <a:ext cx="3828206" cy="3680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85E416B7-B922-40F9-9E47-F5460B90B23C}"/>
              </a:ext>
            </a:extLst>
          </p:cNvPr>
          <p:cNvSpPr txBox="1"/>
          <p:nvPr/>
        </p:nvSpPr>
        <p:spPr>
          <a:xfrm>
            <a:off x="1501346" y="4256903"/>
            <a:ext cx="302741" cy="369332"/>
          </a:xfrm>
          <a:prstGeom prst="rect">
            <a:avLst/>
          </a:prstGeom>
          <a:noFill/>
        </p:spPr>
        <p:txBody>
          <a:bodyPr wrap="square" rtlCol="0">
            <a:spAutoFit/>
          </a:bodyPr>
          <a:lstStyle/>
          <a:p>
            <a:r>
              <a:rPr lang="en-US" altLang="zh-CN" dirty="0"/>
              <a:t>0</a:t>
            </a:r>
            <a:endParaRPr lang="zh-CN" altLang="en-US" dirty="0"/>
          </a:p>
        </p:txBody>
      </p:sp>
      <p:sp>
        <p:nvSpPr>
          <p:cNvPr id="6" name="文本框 5">
            <a:extLst>
              <a:ext uri="{FF2B5EF4-FFF2-40B4-BE49-F238E27FC236}">
                <a16:creationId xmlns:a16="http://schemas.microsoft.com/office/drawing/2014/main" id="{A23A350A-20FA-4E22-8A9E-D4D5A6357B08}"/>
              </a:ext>
            </a:extLst>
          </p:cNvPr>
          <p:cNvSpPr txBox="1"/>
          <p:nvPr/>
        </p:nvSpPr>
        <p:spPr>
          <a:xfrm>
            <a:off x="3243649" y="4331044"/>
            <a:ext cx="302741" cy="369332"/>
          </a:xfrm>
          <a:prstGeom prst="rect">
            <a:avLst/>
          </a:prstGeom>
          <a:noFill/>
        </p:spPr>
        <p:txBody>
          <a:bodyPr wrap="square" rtlCol="0">
            <a:spAutoFit/>
          </a:bodyPr>
          <a:lstStyle/>
          <a:p>
            <a:r>
              <a:rPr lang="en-US" altLang="zh-CN" dirty="0"/>
              <a:t>1</a:t>
            </a:r>
            <a:endParaRPr lang="zh-CN" altLang="en-US" dirty="0"/>
          </a:p>
        </p:txBody>
      </p:sp>
      <p:sp>
        <p:nvSpPr>
          <p:cNvPr id="7" name="文本框 6">
            <a:extLst>
              <a:ext uri="{FF2B5EF4-FFF2-40B4-BE49-F238E27FC236}">
                <a16:creationId xmlns:a16="http://schemas.microsoft.com/office/drawing/2014/main" id="{E1BF086A-D9A2-4AF2-B2CD-D642852B194D}"/>
              </a:ext>
            </a:extLst>
          </p:cNvPr>
          <p:cNvSpPr txBox="1"/>
          <p:nvPr/>
        </p:nvSpPr>
        <p:spPr>
          <a:xfrm>
            <a:off x="3737919" y="2743201"/>
            <a:ext cx="302741" cy="369332"/>
          </a:xfrm>
          <a:prstGeom prst="rect">
            <a:avLst/>
          </a:prstGeom>
          <a:noFill/>
        </p:spPr>
        <p:txBody>
          <a:bodyPr wrap="square" rtlCol="0">
            <a:spAutoFit/>
          </a:bodyPr>
          <a:lstStyle/>
          <a:p>
            <a:r>
              <a:rPr lang="en-US" altLang="zh-CN" dirty="0"/>
              <a:t>2</a:t>
            </a:r>
            <a:endParaRPr lang="zh-CN" altLang="en-US" dirty="0"/>
          </a:p>
        </p:txBody>
      </p:sp>
      <p:sp>
        <p:nvSpPr>
          <p:cNvPr id="8" name="文本框 7">
            <a:extLst>
              <a:ext uri="{FF2B5EF4-FFF2-40B4-BE49-F238E27FC236}">
                <a16:creationId xmlns:a16="http://schemas.microsoft.com/office/drawing/2014/main" id="{0ECC06BB-ECBF-4025-8D41-9F7FD748A4B3}"/>
              </a:ext>
            </a:extLst>
          </p:cNvPr>
          <p:cNvSpPr txBox="1"/>
          <p:nvPr/>
        </p:nvSpPr>
        <p:spPr>
          <a:xfrm>
            <a:off x="2341606" y="1637271"/>
            <a:ext cx="302741" cy="369332"/>
          </a:xfrm>
          <a:prstGeom prst="rect">
            <a:avLst/>
          </a:prstGeom>
          <a:noFill/>
        </p:spPr>
        <p:txBody>
          <a:bodyPr wrap="square" rtlCol="0">
            <a:spAutoFit/>
          </a:bodyPr>
          <a:lstStyle/>
          <a:p>
            <a:r>
              <a:rPr lang="en-US" altLang="zh-CN" dirty="0"/>
              <a:t>3</a:t>
            </a:r>
            <a:endParaRPr lang="zh-CN" altLang="en-US" dirty="0"/>
          </a:p>
        </p:txBody>
      </p:sp>
      <p:sp>
        <p:nvSpPr>
          <p:cNvPr id="9" name="文本框 8">
            <a:extLst>
              <a:ext uri="{FF2B5EF4-FFF2-40B4-BE49-F238E27FC236}">
                <a16:creationId xmlns:a16="http://schemas.microsoft.com/office/drawing/2014/main" id="{EC3476FF-33BC-45C8-A8BF-F533710CF5E1}"/>
              </a:ext>
            </a:extLst>
          </p:cNvPr>
          <p:cNvSpPr txBox="1"/>
          <p:nvPr/>
        </p:nvSpPr>
        <p:spPr>
          <a:xfrm>
            <a:off x="970006" y="2681417"/>
            <a:ext cx="302741" cy="369332"/>
          </a:xfrm>
          <a:prstGeom prst="rect">
            <a:avLst/>
          </a:prstGeom>
          <a:noFill/>
        </p:spPr>
        <p:txBody>
          <a:bodyPr wrap="square" rtlCol="0">
            <a:spAutoFit/>
          </a:bodyPr>
          <a:lstStyle/>
          <a:p>
            <a:r>
              <a:rPr lang="en-US" altLang="zh-CN" dirty="0"/>
              <a:t>4</a:t>
            </a:r>
            <a:endParaRPr lang="zh-CN" altLang="en-US" dirty="0"/>
          </a:p>
        </p:txBody>
      </p:sp>
      <p:sp>
        <p:nvSpPr>
          <p:cNvPr id="10" name="文本框 9">
            <a:extLst>
              <a:ext uri="{FF2B5EF4-FFF2-40B4-BE49-F238E27FC236}">
                <a16:creationId xmlns:a16="http://schemas.microsoft.com/office/drawing/2014/main" id="{052012B3-9114-47DA-9798-5C3F7AF2D46F}"/>
              </a:ext>
            </a:extLst>
          </p:cNvPr>
          <p:cNvSpPr txBox="1"/>
          <p:nvPr/>
        </p:nvSpPr>
        <p:spPr>
          <a:xfrm>
            <a:off x="2341606" y="5269001"/>
            <a:ext cx="302741" cy="369332"/>
          </a:xfrm>
          <a:prstGeom prst="rect">
            <a:avLst/>
          </a:prstGeom>
          <a:noFill/>
        </p:spPr>
        <p:txBody>
          <a:bodyPr wrap="square" rtlCol="0">
            <a:spAutoFit/>
          </a:bodyPr>
          <a:lstStyle/>
          <a:p>
            <a:r>
              <a:rPr lang="en-US" altLang="zh-CN" b="1" dirty="0">
                <a:solidFill>
                  <a:srgbClr val="006699"/>
                </a:solidFill>
              </a:rPr>
              <a:t>0</a:t>
            </a:r>
            <a:endParaRPr lang="zh-CN" altLang="en-US" b="1" dirty="0">
              <a:solidFill>
                <a:srgbClr val="006699"/>
              </a:solidFill>
            </a:endParaRPr>
          </a:p>
        </p:txBody>
      </p:sp>
      <p:sp>
        <p:nvSpPr>
          <p:cNvPr id="11" name="文本框 10">
            <a:extLst>
              <a:ext uri="{FF2B5EF4-FFF2-40B4-BE49-F238E27FC236}">
                <a16:creationId xmlns:a16="http://schemas.microsoft.com/office/drawing/2014/main" id="{70E02A10-E95F-47A1-BE97-E68E0F6DB9F6}"/>
              </a:ext>
            </a:extLst>
          </p:cNvPr>
          <p:cNvSpPr txBox="1"/>
          <p:nvPr/>
        </p:nvSpPr>
        <p:spPr>
          <a:xfrm>
            <a:off x="4402321" y="3767655"/>
            <a:ext cx="302741" cy="369332"/>
          </a:xfrm>
          <a:prstGeom prst="rect">
            <a:avLst/>
          </a:prstGeom>
          <a:noFill/>
        </p:spPr>
        <p:txBody>
          <a:bodyPr wrap="square" rtlCol="0">
            <a:spAutoFit/>
          </a:bodyPr>
          <a:lstStyle/>
          <a:p>
            <a:r>
              <a:rPr lang="en-US" altLang="zh-CN" b="1" dirty="0">
                <a:solidFill>
                  <a:srgbClr val="006699"/>
                </a:solidFill>
              </a:rPr>
              <a:t>1</a:t>
            </a:r>
            <a:endParaRPr lang="zh-CN" altLang="en-US" b="1" dirty="0">
              <a:solidFill>
                <a:srgbClr val="006699"/>
              </a:solidFill>
            </a:endParaRPr>
          </a:p>
        </p:txBody>
      </p:sp>
      <p:sp>
        <p:nvSpPr>
          <p:cNvPr id="12" name="文本框 11">
            <a:extLst>
              <a:ext uri="{FF2B5EF4-FFF2-40B4-BE49-F238E27FC236}">
                <a16:creationId xmlns:a16="http://schemas.microsoft.com/office/drawing/2014/main" id="{6F6D6B7A-9E7C-44C1-9016-B70A896FE94E}"/>
              </a:ext>
            </a:extLst>
          </p:cNvPr>
          <p:cNvSpPr txBox="1"/>
          <p:nvPr/>
        </p:nvSpPr>
        <p:spPr>
          <a:xfrm>
            <a:off x="3664739" y="1404333"/>
            <a:ext cx="302741" cy="369332"/>
          </a:xfrm>
          <a:prstGeom prst="rect">
            <a:avLst/>
          </a:prstGeom>
          <a:noFill/>
        </p:spPr>
        <p:txBody>
          <a:bodyPr wrap="square" rtlCol="0">
            <a:spAutoFit/>
          </a:bodyPr>
          <a:lstStyle/>
          <a:p>
            <a:r>
              <a:rPr lang="en-US" altLang="zh-CN" b="1" dirty="0">
                <a:solidFill>
                  <a:srgbClr val="006699"/>
                </a:solidFill>
              </a:rPr>
              <a:t>2</a:t>
            </a:r>
            <a:endParaRPr lang="zh-CN" altLang="en-US" b="1" dirty="0">
              <a:solidFill>
                <a:srgbClr val="006699"/>
              </a:solidFill>
            </a:endParaRPr>
          </a:p>
        </p:txBody>
      </p:sp>
      <p:sp>
        <p:nvSpPr>
          <p:cNvPr id="13" name="文本框 12">
            <a:extLst>
              <a:ext uri="{FF2B5EF4-FFF2-40B4-BE49-F238E27FC236}">
                <a16:creationId xmlns:a16="http://schemas.microsoft.com/office/drawing/2014/main" id="{BB1761E8-63CF-4149-B199-83FCB5103178}"/>
              </a:ext>
            </a:extLst>
          </p:cNvPr>
          <p:cNvSpPr txBox="1"/>
          <p:nvPr/>
        </p:nvSpPr>
        <p:spPr>
          <a:xfrm>
            <a:off x="1169843" y="1312000"/>
            <a:ext cx="302741" cy="369332"/>
          </a:xfrm>
          <a:prstGeom prst="rect">
            <a:avLst/>
          </a:prstGeom>
          <a:noFill/>
        </p:spPr>
        <p:txBody>
          <a:bodyPr wrap="square" rtlCol="0">
            <a:spAutoFit/>
          </a:bodyPr>
          <a:lstStyle/>
          <a:p>
            <a:r>
              <a:rPr lang="en-US" altLang="zh-CN" b="1" dirty="0">
                <a:solidFill>
                  <a:srgbClr val="006699"/>
                </a:solidFill>
              </a:rPr>
              <a:t>3</a:t>
            </a:r>
            <a:endParaRPr lang="zh-CN" altLang="en-US" b="1" dirty="0">
              <a:solidFill>
                <a:srgbClr val="006699"/>
              </a:solidFill>
            </a:endParaRPr>
          </a:p>
        </p:txBody>
      </p:sp>
      <p:sp>
        <p:nvSpPr>
          <p:cNvPr id="14" name="文本框 13">
            <a:extLst>
              <a:ext uri="{FF2B5EF4-FFF2-40B4-BE49-F238E27FC236}">
                <a16:creationId xmlns:a16="http://schemas.microsoft.com/office/drawing/2014/main" id="{C3FD6EC1-C2E9-4AD6-BA66-AEAF726CFDD0}"/>
              </a:ext>
            </a:extLst>
          </p:cNvPr>
          <p:cNvSpPr txBox="1"/>
          <p:nvPr/>
        </p:nvSpPr>
        <p:spPr>
          <a:xfrm>
            <a:off x="323156" y="3767655"/>
            <a:ext cx="302741" cy="369332"/>
          </a:xfrm>
          <a:prstGeom prst="rect">
            <a:avLst/>
          </a:prstGeom>
          <a:noFill/>
        </p:spPr>
        <p:txBody>
          <a:bodyPr wrap="square" rtlCol="0">
            <a:spAutoFit/>
          </a:bodyPr>
          <a:lstStyle/>
          <a:p>
            <a:r>
              <a:rPr lang="en-US" altLang="zh-CN" b="1" dirty="0">
                <a:solidFill>
                  <a:srgbClr val="006699"/>
                </a:solidFill>
              </a:rPr>
              <a:t>4</a:t>
            </a:r>
            <a:endParaRPr lang="zh-CN" altLang="en-US" b="1" dirty="0">
              <a:solidFill>
                <a:srgbClr val="006699"/>
              </a:solidFill>
            </a:endParaRPr>
          </a:p>
        </p:txBody>
      </p:sp>
    </p:spTree>
    <p:extLst>
      <p:ext uri="{BB962C8B-B14F-4D97-AF65-F5344CB8AC3E}">
        <p14:creationId xmlns:p14="http://schemas.microsoft.com/office/powerpoint/2010/main" val="9199364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8B6BD45A-1C98-4906-8ECF-377709FEAE43}"/>
              </a:ext>
            </a:extLst>
          </p:cNvPr>
          <p:cNvSpPr>
            <a:spLocks noGrp="1" noChangeArrowheads="1"/>
          </p:cNvSpPr>
          <p:nvPr>
            <p:ph type="title"/>
          </p:nvPr>
        </p:nvSpPr>
        <p:spPr>
          <a:xfrm>
            <a:off x="2028825" y="180176"/>
            <a:ext cx="9134475" cy="576263"/>
          </a:xfrm>
        </p:spPr>
        <p:txBody>
          <a:bodyPr/>
          <a:lstStyle/>
          <a:p>
            <a:pPr eaLnBrk="1" hangingPunct="1"/>
            <a:r>
              <a:rPr lang="en-US" altLang="en-US" dirty="0"/>
              <a:t>  Dining-Philosophers Problem Algorithm</a:t>
            </a:r>
          </a:p>
        </p:txBody>
      </p:sp>
      <p:sp>
        <p:nvSpPr>
          <p:cNvPr id="26626" name="Rectangle 3">
            <a:extLst>
              <a:ext uri="{FF2B5EF4-FFF2-40B4-BE49-F238E27FC236}">
                <a16:creationId xmlns:a16="http://schemas.microsoft.com/office/drawing/2014/main" id="{07043318-65A3-4679-85CB-4872EC4E8555}"/>
              </a:ext>
            </a:extLst>
          </p:cNvPr>
          <p:cNvSpPr>
            <a:spLocks noGrp="1" noChangeArrowheads="1"/>
          </p:cNvSpPr>
          <p:nvPr>
            <p:ph idx="1"/>
          </p:nvPr>
        </p:nvSpPr>
        <p:spPr>
          <a:xfrm>
            <a:off x="2028825" y="1042989"/>
            <a:ext cx="9134475" cy="5481636"/>
          </a:xfrm>
        </p:spPr>
        <p:txBody>
          <a:bodyPr/>
          <a:lstStyle/>
          <a:p>
            <a:pPr marL="376238" indent="-376238">
              <a:lnSpc>
                <a:spcPct val="90000"/>
              </a:lnSpc>
              <a:tabLst>
                <a:tab pos="1709738" algn="l"/>
                <a:tab pos="2001838" algn="l"/>
                <a:tab pos="2227263" algn="l"/>
                <a:tab pos="2454275" algn="l"/>
              </a:tabLst>
            </a:pPr>
            <a:r>
              <a:rPr lang="en-US" altLang="en-US" sz="2000" dirty="0"/>
              <a:t>Semaphore Solution</a:t>
            </a:r>
          </a:p>
          <a:p>
            <a:pPr marL="376238" indent="-376238">
              <a:lnSpc>
                <a:spcPct val="90000"/>
              </a:lnSpc>
              <a:tabLst>
                <a:tab pos="1709738" algn="l"/>
                <a:tab pos="2001838" algn="l"/>
                <a:tab pos="2227263" algn="l"/>
                <a:tab pos="2454275" algn="l"/>
              </a:tabLst>
            </a:pPr>
            <a:r>
              <a:rPr lang="en-US" altLang="en-US" sz="2000" dirty="0"/>
              <a:t>The structure of Philosopher</a:t>
            </a:r>
            <a:r>
              <a:rPr lang="en-US" altLang="en-US" sz="2000" i="1" dirty="0">
                <a:solidFill>
                  <a:srgbClr val="0000FF"/>
                </a:solidFill>
              </a:rPr>
              <a:t> </a:t>
            </a:r>
            <a:r>
              <a:rPr lang="en-US" altLang="en-US" sz="2000" dirty="0" err="1">
                <a:solidFill>
                  <a:srgbClr val="006699"/>
                </a:solidFill>
                <a:latin typeface="+mj-lt"/>
              </a:rPr>
              <a:t>i</a:t>
            </a:r>
            <a:r>
              <a:rPr lang="en-US" altLang="en-US" sz="2000" b="1" i="1" dirty="0">
                <a:solidFill>
                  <a:srgbClr val="006699"/>
                </a:solidFill>
                <a:latin typeface="+mj-lt"/>
              </a:rPr>
              <a:t> </a:t>
            </a:r>
            <a:r>
              <a:rPr lang="en-US" altLang="en-US" sz="2000" dirty="0"/>
              <a:t>:</a:t>
            </a:r>
          </a:p>
          <a:p>
            <a:pPr marL="1195388" lvl="2" indent="-338138">
              <a:lnSpc>
                <a:spcPct val="90000"/>
              </a:lnSpc>
              <a:buNone/>
              <a:tabLst>
                <a:tab pos="1709738" algn="l"/>
                <a:tab pos="2001838" algn="l"/>
                <a:tab pos="2227263" algn="l"/>
                <a:tab pos="2454275" algn="l"/>
              </a:tabLst>
            </a:pPr>
            <a:r>
              <a:rPr lang="en-US" altLang="en-US" sz="2000" b="1" dirty="0">
                <a:solidFill>
                  <a:srgbClr val="000000"/>
                </a:solidFill>
                <a:latin typeface="Courier New" panose="02070309020205020404" pitchFamily="49" charset="0"/>
              </a:rPr>
              <a:t>while (true){ </a:t>
            </a:r>
          </a:p>
          <a:p>
            <a:pPr marL="1195388" lvl="2" indent="-338138">
              <a:lnSpc>
                <a:spcPct val="90000"/>
              </a:lnSpc>
              <a:buNone/>
              <a:tabLst>
                <a:tab pos="1709738" algn="l"/>
                <a:tab pos="2001838" algn="l"/>
                <a:tab pos="2227263" algn="l"/>
                <a:tab pos="2454275" algn="l"/>
              </a:tabLst>
            </a:pPr>
            <a:r>
              <a:rPr lang="en-US" altLang="en-US" sz="2000" b="1">
                <a:solidFill>
                  <a:srgbClr val="000000"/>
                </a:solidFill>
                <a:latin typeface="Courier New" panose="02070309020205020404" pitchFamily="49" charset="0"/>
              </a:rPr>
              <a:t>    wait </a:t>
            </a:r>
            <a:r>
              <a:rPr lang="en-US" altLang="en-US" sz="2000" b="1" dirty="0">
                <a:solidFill>
                  <a:srgbClr val="000000"/>
                </a:solidFill>
                <a:latin typeface="Courier New" panose="02070309020205020404" pitchFamily="49" charset="0"/>
              </a:rPr>
              <a:t>(chopstick[i] );</a:t>
            </a:r>
          </a:p>
          <a:p>
            <a:pPr marL="1195388" lvl="2" indent="-338138">
              <a:lnSpc>
                <a:spcPct val="90000"/>
              </a:lnSpc>
              <a:buNone/>
              <a:tabLst>
                <a:tab pos="1709738" algn="l"/>
                <a:tab pos="2001838" algn="l"/>
                <a:tab pos="2227263" algn="l"/>
                <a:tab pos="2454275" algn="l"/>
              </a:tabLst>
            </a:pPr>
            <a:r>
              <a:rPr lang="en-US" altLang="en-US" sz="2000" b="1">
                <a:solidFill>
                  <a:srgbClr val="000000"/>
                </a:solidFill>
                <a:latin typeface="Courier New" panose="02070309020205020404" pitchFamily="49" charset="0"/>
              </a:rPr>
              <a:t>    wait </a:t>
            </a:r>
            <a:r>
              <a:rPr lang="en-US" altLang="en-US" sz="2000" b="1" dirty="0">
                <a:solidFill>
                  <a:srgbClr val="000000"/>
                </a:solidFill>
                <a:latin typeface="Courier New" panose="02070309020205020404" pitchFamily="49" charset="0"/>
              </a:rPr>
              <a:t>(</a:t>
            </a:r>
            <a:r>
              <a:rPr lang="en-US" altLang="en-US" sz="2000" b="1" dirty="0" err="1">
                <a:solidFill>
                  <a:srgbClr val="000000"/>
                </a:solidFill>
                <a:latin typeface="Courier New" panose="02070309020205020404" pitchFamily="49" charset="0"/>
              </a:rPr>
              <a:t>chopStick</a:t>
            </a:r>
            <a:r>
              <a:rPr lang="en-US" altLang="en-US" sz="2000" b="1" dirty="0">
                <a:solidFill>
                  <a:srgbClr val="000000"/>
                </a:solidFill>
                <a:latin typeface="Courier New" panose="02070309020205020404" pitchFamily="49" charset="0"/>
              </a:rPr>
              <a:t>[ (i + 1) % 5] );</a:t>
            </a:r>
          </a:p>
          <a:p>
            <a:pPr marL="1195388" lvl="2" indent="-338138">
              <a:lnSpc>
                <a:spcPct val="90000"/>
              </a:lnSpc>
              <a:buNone/>
              <a:tabLst>
                <a:tab pos="1709738" algn="l"/>
                <a:tab pos="2001838" algn="l"/>
                <a:tab pos="2227263" algn="l"/>
                <a:tab pos="2454275" algn="l"/>
              </a:tabLst>
            </a:pPr>
            <a:r>
              <a:rPr lang="en-US" altLang="en-US" sz="2000" b="1" dirty="0">
                <a:solidFill>
                  <a:srgbClr val="000000"/>
                </a:solidFill>
                <a:latin typeface="Courier New" panose="02070309020205020404" pitchFamily="49" charset="0"/>
              </a:rPr>
              <a:t>	</a:t>
            </a:r>
          </a:p>
          <a:p>
            <a:pPr marL="1195388" lvl="2" indent="-338138">
              <a:lnSpc>
                <a:spcPct val="90000"/>
              </a:lnSpc>
              <a:buNone/>
              <a:tabLst>
                <a:tab pos="1709738" algn="l"/>
                <a:tab pos="2001838" algn="l"/>
                <a:tab pos="2227263" algn="l"/>
                <a:tab pos="2454275" algn="l"/>
              </a:tabLst>
            </a:pPr>
            <a:r>
              <a:rPr lang="en-US" altLang="en-US" sz="2000" b="1" dirty="0">
                <a:solidFill>
                  <a:srgbClr val="000000"/>
                </a:solidFill>
                <a:latin typeface="Courier New" panose="02070309020205020404" pitchFamily="49" charset="0"/>
              </a:rPr>
              <a:t>	  /* eat for awhile */</a:t>
            </a:r>
          </a:p>
          <a:p>
            <a:pPr marL="1195388" lvl="2" indent="-338138">
              <a:lnSpc>
                <a:spcPct val="90000"/>
              </a:lnSpc>
              <a:buNone/>
              <a:tabLst>
                <a:tab pos="1709738" algn="l"/>
                <a:tab pos="2001838" algn="l"/>
                <a:tab pos="2227263" algn="l"/>
                <a:tab pos="2454275" algn="l"/>
              </a:tabLst>
            </a:pPr>
            <a:endParaRPr lang="en-US" altLang="en-US" sz="2000" b="1" dirty="0">
              <a:solidFill>
                <a:srgbClr val="000000"/>
              </a:solidFill>
              <a:latin typeface="Courier New" panose="02070309020205020404" pitchFamily="49" charset="0"/>
            </a:endParaRPr>
          </a:p>
          <a:p>
            <a:pPr marL="1195388" lvl="2" indent="-338138">
              <a:lnSpc>
                <a:spcPct val="90000"/>
              </a:lnSpc>
              <a:buNone/>
              <a:tabLst>
                <a:tab pos="1709738" algn="l"/>
                <a:tab pos="2001838" algn="l"/>
                <a:tab pos="2227263" algn="l"/>
                <a:tab pos="2454275" algn="l"/>
              </a:tabLst>
            </a:pPr>
            <a:r>
              <a:rPr lang="en-US" altLang="en-US" sz="2000" b="1">
                <a:solidFill>
                  <a:srgbClr val="000000"/>
                </a:solidFill>
                <a:latin typeface="Courier New" panose="02070309020205020404" pitchFamily="49" charset="0"/>
              </a:rPr>
              <a:t>    signal </a:t>
            </a:r>
            <a:r>
              <a:rPr lang="en-US" altLang="en-US" sz="2000" b="1" dirty="0">
                <a:solidFill>
                  <a:srgbClr val="000000"/>
                </a:solidFill>
                <a:latin typeface="Courier New" panose="02070309020205020404" pitchFamily="49" charset="0"/>
              </a:rPr>
              <a:t>(chopstick[i] );</a:t>
            </a:r>
          </a:p>
          <a:p>
            <a:pPr marL="1195388" lvl="2" indent="-338138">
              <a:lnSpc>
                <a:spcPct val="90000"/>
              </a:lnSpc>
              <a:buNone/>
              <a:tabLst>
                <a:tab pos="1709738" algn="l"/>
                <a:tab pos="2001838" algn="l"/>
                <a:tab pos="2227263" algn="l"/>
                <a:tab pos="2454275" algn="l"/>
              </a:tabLst>
            </a:pPr>
            <a:r>
              <a:rPr lang="en-US" altLang="en-US" sz="2000" b="1">
                <a:solidFill>
                  <a:srgbClr val="000000"/>
                </a:solidFill>
                <a:latin typeface="Courier New" panose="02070309020205020404" pitchFamily="49" charset="0"/>
              </a:rPr>
              <a:t>    signal </a:t>
            </a:r>
            <a:r>
              <a:rPr lang="en-US" altLang="en-US" sz="2000" b="1" dirty="0">
                <a:solidFill>
                  <a:srgbClr val="000000"/>
                </a:solidFill>
                <a:latin typeface="Courier New" panose="02070309020205020404" pitchFamily="49" charset="0"/>
              </a:rPr>
              <a:t>(chopstick[ (i + 1) % 5] );</a:t>
            </a:r>
          </a:p>
          <a:p>
            <a:pPr marL="1195388" lvl="2" indent="-338138">
              <a:lnSpc>
                <a:spcPct val="90000"/>
              </a:lnSpc>
              <a:buNone/>
              <a:tabLst>
                <a:tab pos="1709738" algn="l"/>
                <a:tab pos="2001838" algn="l"/>
                <a:tab pos="2227263" algn="l"/>
                <a:tab pos="2454275" algn="l"/>
              </a:tabLst>
            </a:pPr>
            <a:r>
              <a:rPr lang="en-US" altLang="en-US" sz="2000" b="1" dirty="0">
                <a:solidFill>
                  <a:srgbClr val="000000"/>
                </a:solidFill>
                <a:latin typeface="Courier New" panose="02070309020205020404" pitchFamily="49" charset="0"/>
              </a:rPr>
              <a:t>	</a:t>
            </a:r>
          </a:p>
          <a:p>
            <a:pPr marL="1195388" lvl="2" indent="-338138">
              <a:lnSpc>
                <a:spcPct val="90000"/>
              </a:lnSpc>
              <a:buNone/>
              <a:tabLst>
                <a:tab pos="1709738" algn="l"/>
                <a:tab pos="2001838" algn="l"/>
                <a:tab pos="2227263" algn="l"/>
                <a:tab pos="2454275" algn="l"/>
              </a:tabLst>
            </a:pPr>
            <a:r>
              <a:rPr lang="en-US" altLang="en-US" sz="2000" b="1" dirty="0">
                <a:solidFill>
                  <a:srgbClr val="000000"/>
                </a:solidFill>
                <a:latin typeface="Courier New" panose="02070309020205020404" pitchFamily="49" charset="0"/>
              </a:rPr>
              <a:t>	  /* think for awhile */</a:t>
            </a:r>
          </a:p>
          <a:p>
            <a:pPr marL="1195388" lvl="2" indent="-338138">
              <a:lnSpc>
                <a:spcPct val="90000"/>
              </a:lnSpc>
              <a:buNone/>
              <a:tabLst>
                <a:tab pos="1709738" algn="l"/>
                <a:tab pos="2001838" algn="l"/>
                <a:tab pos="2227263" algn="l"/>
                <a:tab pos="2454275" algn="l"/>
              </a:tabLst>
            </a:pPr>
            <a:r>
              <a:rPr lang="en-US" altLang="en-US" sz="2000" b="1">
                <a:solidFill>
                  <a:srgbClr val="000000"/>
                </a:solidFill>
                <a:latin typeface="Courier New" panose="02070309020205020404" pitchFamily="49" charset="0"/>
              </a:rPr>
              <a:t>}</a:t>
            </a:r>
            <a:endParaRPr lang="en-US" altLang="en-US" sz="2000" b="1" dirty="0">
              <a:solidFill>
                <a:srgbClr val="0000FF"/>
              </a:solidFill>
            </a:endParaRPr>
          </a:p>
          <a:p>
            <a:pPr marL="376238" indent="-376238">
              <a:lnSpc>
                <a:spcPct val="90000"/>
              </a:lnSpc>
              <a:tabLst>
                <a:tab pos="1709738" algn="l"/>
                <a:tab pos="2001838" algn="l"/>
                <a:tab pos="2227263" algn="l"/>
                <a:tab pos="2454275" algn="l"/>
              </a:tabLst>
            </a:pPr>
            <a:r>
              <a:rPr lang="en-US" altLang="en-US" sz="2000" dirty="0"/>
              <a:t>  What is the problem with this </a:t>
            </a:r>
            <a:r>
              <a:rPr lang="en-US" altLang="en-US" sz="2000"/>
              <a:t>algorithm? Deadlock? Starvation?</a:t>
            </a:r>
            <a:endParaRPr lang="en-US" altLang="en-US" sz="2000" dirty="0"/>
          </a:p>
          <a:p>
            <a:pPr marL="1195388" lvl="2" indent="-338138">
              <a:lnSpc>
                <a:spcPct val="90000"/>
              </a:lnSpc>
              <a:buNone/>
              <a:tabLst>
                <a:tab pos="1709738" algn="l"/>
                <a:tab pos="2001838" algn="l"/>
                <a:tab pos="2227263" algn="l"/>
                <a:tab pos="2454275" algn="l"/>
              </a:tabLst>
            </a:pPr>
            <a:endParaRPr lang="en-US" altLang="en-US" sz="2000" dirty="0">
              <a:solidFill>
                <a:srgbClr val="0000FF"/>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5C11B-814F-48CB-9474-6CA249058D8C}"/>
              </a:ext>
            </a:extLst>
          </p:cNvPr>
          <p:cNvSpPr>
            <a:spLocks noGrp="1"/>
          </p:cNvSpPr>
          <p:nvPr>
            <p:ph type="title"/>
          </p:nvPr>
        </p:nvSpPr>
        <p:spPr/>
        <p:txBody>
          <a:bodyPr/>
          <a:lstStyle/>
          <a:p>
            <a:r>
              <a:rPr lang="en-US" altLang="zh-CN"/>
              <a:t>Poor Solution</a:t>
            </a:r>
            <a:endParaRPr lang="zh-CN" altLang="en-US"/>
          </a:p>
        </p:txBody>
      </p:sp>
      <p:sp>
        <p:nvSpPr>
          <p:cNvPr id="3" name="内容占位符 2">
            <a:extLst>
              <a:ext uri="{FF2B5EF4-FFF2-40B4-BE49-F238E27FC236}">
                <a16:creationId xmlns:a16="http://schemas.microsoft.com/office/drawing/2014/main" id="{3357A81E-852F-4CE8-91CF-7EDC11936153}"/>
              </a:ext>
            </a:extLst>
          </p:cNvPr>
          <p:cNvSpPr>
            <a:spLocks noGrp="1"/>
          </p:cNvSpPr>
          <p:nvPr>
            <p:ph idx="1"/>
          </p:nvPr>
        </p:nvSpPr>
        <p:spPr>
          <a:xfrm>
            <a:off x="1918448" y="1116948"/>
            <a:ext cx="9493624" cy="5050770"/>
          </a:xfrm>
        </p:spPr>
        <p:txBody>
          <a:bodyPr/>
          <a:lstStyle/>
          <a:p>
            <a:pPr marL="0" indent="0">
              <a:buNone/>
            </a:pPr>
            <a:r>
              <a:rPr lang="en-US" altLang="zh-CN" b="1">
                <a:latin typeface="Courier New" panose="02070309020205020404" pitchFamily="49" charset="0"/>
                <a:cs typeface="Courier New" panose="02070309020205020404" pitchFamily="49" charset="0"/>
              </a:rPr>
              <a:t>N = 5                                # Number of philosophers</a:t>
            </a:r>
          </a:p>
          <a:p>
            <a:pPr marL="0" indent="0">
              <a:buNone/>
            </a:pPr>
            <a:r>
              <a:rPr lang="en-US" altLang="zh-CN" b="1">
                <a:latin typeface="Courier New" panose="02070309020205020404" pitchFamily="49" charset="0"/>
                <a:cs typeface="Courier New" panose="02070309020205020404" pitchFamily="49" charset="0"/>
              </a:rPr>
              <a:t>eat_sem = new_semaphore(1)           # Controls access to eating</a:t>
            </a:r>
          </a:p>
          <a:p>
            <a:pPr marL="0" indent="0">
              <a:buNone/>
            </a:pPr>
            <a:endParaRPr lang="en-US" altLang="zh-CN" b="1">
              <a:latin typeface="Courier New" panose="02070309020205020404" pitchFamily="49" charset="0"/>
              <a:cs typeface="Courier New" panose="02070309020205020404" pitchFamily="49" charset="0"/>
            </a:endParaRPr>
          </a:p>
          <a:p>
            <a:pPr marL="0" indent="0">
              <a:buNone/>
            </a:pPr>
            <a:r>
              <a:rPr lang="en-US" altLang="zh-CN" b="1">
                <a:latin typeface="Courier New" panose="02070309020205020404" pitchFamily="49" charset="0"/>
                <a:cs typeface="Courier New" panose="02070309020205020404" pitchFamily="49" charset="0"/>
              </a:rPr>
              <a:t>def philosopher():</a:t>
            </a:r>
          </a:p>
          <a:p>
            <a:pPr marL="0" indent="0">
              <a:buNone/>
            </a:pPr>
            <a:r>
              <a:rPr lang="en-US" altLang="zh-CN" b="1">
                <a:latin typeface="Courier New" panose="02070309020205020404" pitchFamily="49" charset="0"/>
                <a:cs typeface="Courier New" panose="02070309020205020404" pitchFamily="49" charset="0"/>
              </a:rPr>
              <a:t>    repeat_forever:</a:t>
            </a:r>
          </a:p>
          <a:p>
            <a:pPr marL="0" indent="0">
              <a:buNone/>
            </a:pPr>
            <a:r>
              <a:rPr lang="en-US" altLang="zh-CN" b="1">
                <a:latin typeface="Courier New" panose="02070309020205020404" pitchFamily="49" charset="0"/>
                <a:cs typeface="Courier New" panose="02070309020205020404" pitchFamily="49" charset="0"/>
              </a:rPr>
              <a:t>        think()</a:t>
            </a:r>
          </a:p>
          <a:p>
            <a:pPr marL="0" indent="0">
              <a:buNone/>
            </a:pPr>
            <a:r>
              <a:rPr lang="en-US" altLang="zh-CN" b="1">
                <a:latin typeface="Courier New" panose="02070309020205020404" pitchFamily="49" charset="0"/>
                <a:cs typeface="Courier New" panose="02070309020205020404" pitchFamily="49" charset="0"/>
              </a:rPr>
              <a:t>        </a:t>
            </a:r>
            <a:r>
              <a:rPr lang="en-US" altLang="zh-CN" b="1">
                <a:solidFill>
                  <a:srgbClr val="0070C0"/>
                </a:solidFill>
                <a:latin typeface="Courier New" panose="02070309020205020404" pitchFamily="49" charset="0"/>
                <a:cs typeface="Courier New" panose="02070309020205020404" pitchFamily="49" charset="0"/>
              </a:rPr>
              <a:t>P(eat_sem)                   </a:t>
            </a:r>
            <a:r>
              <a:rPr lang="en-US" altLang="zh-CN" b="1">
                <a:latin typeface="Courier New" panose="02070309020205020404" pitchFamily="49" charset="0"/>
                <a:cs typeface="Courier New" panose="02070309020205020404" pitchFamily="49" charset="0"/>
              </a:rPr>
              <a:t># Enter critical section</a:t>
            </a:r>
          </a:p>
          <a:p>
            <a:pPr marL="0" indent="0">
              <a:buNone/>
            </a:pPr>
            <a:r>
              <a:rPr lang="en-US" altLang="zh-CN" b="1">
                <a:latin typeface="Courier New" panose="02070309020205020404" pitchFamily="49" charset="0"/>
                <a:cs typeface="Courier New" panose="02070309020205020404" pitchFamily="49" charset="0"/>
              </a:rPr>
              <a:t>        take_chopstick(i)            # Pick up left chopstick</a:t>
            </a:r>
          </a:p>
          <a:p>
            <a:pPr marL="0" indent="0">
              <a:buNone/>
            </a:pPr>
            <a:r>
              <a:rPr lang="en-US" altLang="zh-CN" b="1">
                <a:latin typeface="Courier New" panose="02070309020205020404" pitchFamily="49" charset="0"/>
                <a:cs typeface="Courier New" panose="02070309020205020404" pitchFamily="49" charset="0"/>
              </a:rPr>
              <a:t>        take_chopstick((i+1) % N)    # Pick up right chopstick</a:t>
            </a:r>
          </a:p>
          <a:p>
            <a:pPr marL="0" indent="0">
              <a:buNone/>
            </a:pPr>
            <a:r>
              <a:rPr lang="en-US" altLang="zh-CN" b="1">
                <a:latin typeface="Courier New" panose="02070309020205020404" pitchFamily="49" charset="0"/>
                <a:cs typeface="Courier New" panose="02070309020205020404" pitchFamily="49" charset="0"/>
              </a:rPr>
              <a:t>        eat()                        # Shovel it in</a:t>
            </a:r>
          </a:p>
          <a:p>
            <a:pPr marL="0" indent="0">
              <a:buNone/>
            </a:pPr>
            <a:r>
              <a:rPr lang="en-US" altLang="zh-CN" b="1">
                <a:latin typeface="Courier New" panose="02070309020205020404" pitchFamily="49" charset="0"/>
                <a:cs typeface="Courier New" panose="02070309020205020404" pitchFamily="49" charset="0"/>
              </a:rPr>
              <a:t>        put_chopstick((i+1) % N)     # Put down right chopstick</a:t>
            </a:r>
          </a:p>
          <a:p>
            <a:pPr marL="0" indent="0">
              <a:buNone/>
            </a:pPr>
            <a:r>
              <a:rPr lang="en-US" altLang="zh-CN" b="1">
                <a:latin typeface="Courier New" panose="02070309020205020404" pitchFamily="49" charset="0"/>
                <a:cs typeface="Courier New" panose="02070309020205020404" pitchFamily="49" charset="0"/>
              </a:rPr>
              <a:t>        put_chopstick(i)             # Put down left chopstick</a:t>
            </a:r>
          </a:p>
          <a:p>
            <a:pPr marL="0" indent="0">
              <a:buNone/>
            </a:pPr>
            <a:r>
              <a:rPr lang="en-US" altLang="zh-CN" b="1">
                <a:latin typeface="Courier New" panose="02070309020205020404" pitchFamily="49" charset="0"/>
                <a:cs typeface="Courier New" panose="02070309020205020404" pitchFamily="49" charset="0"/>
              </a:rPr>
              <a:t>        </a:t>
            </a:r>
            <a:r>
              <a:rPr lang="en-US" altLang="zh-CN" b="1">
                <a:solidFill>
                  <a:srgbClr val="0070C0"/>
                </a:solidFill>
                <a:latin typeface="Courier New" panose="02070309020205020404" pitchFamily="49" charset="0"/>
                <a:cs typeface="Courier New" panose="02070309020205020404" pitchFamily="49" charset="0"/>
              </a:rPr>
              <a:t>V(eat_sem)</a:t>
            </a:r>
            <a:r>
              <a:rPr lang="en-US" altLang="zh-CN" b="1">
                <a:latin typeface="Courier New" panose="02070309020205020404" pitchFamily="49" charset="0"/>
                <a:cs typeface="Courier New" panose="02070309020205020404" pitchFamily="49" charset="0"/>
              </a:rPr>
              <a:t>                   # Leave critical section</a:t>
            </a:r>
            <a:endParaRPr lang="zh-CN" altLang="en-US"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619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24489BD0-8031-49FD-B077-7B3C45C57457}"/>
              </a:ext>
            </a:extLst>
          </p:cNvPr>
          <p:cNvSpPr>
            <a:spLocks noGrp="1" noChangeArrowheads="1"/>
          </p:cNvSpPr>
          <p:nvPr>
            <p:ph type="title"/>
          </p:nvPr>
        </p:nvSpPr>
        <p:spPr/>
        <p:txBody>
          <a:bodyPr/>
          <a:lstStyle/>
          <a:p>
            <a:pPr>
              <a:defRPr/>
            </a:pPr>
            <a:r>
              <a:rPr lang="en-US" altLang="zh-CN">
                <a:ea typeface="宋体" charset="-122"/>
              </a:rPr>
              <a:t>Consumer</a:t>
            </a:r>
          </a:p>
        </p:txBody>
      </p:sp>
      <p:sp>
        <p:nvSpPr>
          <p:cNvPr id="14339" name="Rectangle 3"/>
          <p:cNvSpPr>
            <a:spLocks noGrp="1" noChangeArrowheads="1"/>
          </p:cNvSpPr>
          <p:nvPr>
            <p:ph type="body" idx="1"/>
          </p:nvPr>
        </p:nvSpPr>
        <p:spPr>
          <a:xfrm>
            <a:off x="1343025" y="1196975"/>
            <a:ext cx="9420225" cy="4464050"/>
          </a:xfrm>
        </p:spPr>
        <p:txBody>
          <a:bodyPr/>
          <a:lstStyle/>
          <a:p>
            <a:pPr>
              <a:buFont typeface="Monotype Sorts" pitchFamily="-84" charset="2"/>
              <a:buNone/>
            </a:pPr>
            <a:r>
              <a:rPr lang="en-US" altLang="zh-CN" sz="2800" b="1">
                <a:solidFill>
                  <a:srgbClr val="0066CC"/>
                </a:solidFill>
                <a:ea typeface="宋体" pitchFamily="2" charset="-122"/>
              </a:rPr>
              <a:t>    </a:t>
            </a:r>
            <a:r>
              <a:rPr lang="en-US" altLang="zh-CN" sz="2800" b="1" dirty="0">
                <a:solidFill>
                  <a:srgbClr val="0066CC"/>
                </a:solidFill>
                <a:ea typeface="宋体" pitchFamily="2" charset="-122"/>
              </a:rPr>
              <a:t>while (true)  {</a:t>
            </a:r>
          </a:p>
          <a:p>
            <a:pPr>
              <a:buFont typeface="Monotype Sorts" pitchFamily="-84" charset="2"/>
              <a:buNone/>
            </a:pPr>
            <a:r>
              <a:rPr lang="en-US" altLang="zh-CN" sz="2800" b="1" dirty="0">
                <a:solidFill>
                  <a:srgbClr val="0066CC"/>
                </a:solidFill>
                <a:ea typeface="宋体" pitchFamily="2" charset="-122"/>
              </a:rPr>
              <a:t>	        while (count == 0)</a:t>
            </a:r>
          </a:p>
          <a:p>
            <a:pPr>
              <a:buFont typeface="Monotype Sorts" pitchFamily="-84" charset="2"/>
              <a:buNone/>
            </a:pPr>
            <a:r>
              <a:rPr lang="en-US" altLang="zh-CN" sz="2800" b="1" dirty="0">
                <a:solidFill>
                  <a:srgbClr val="0066CC"/>
                </a:solidFill>
                <a:ea typeface="宋体" pitchFamily="2" charset="-122"/>
              </a:rPr>
              <a:t>		</a:t>
            </a:r>
            <a:r>
              <a:rPr lang="en-US" altLang="zh-CN" sz="2800" b="1">
                <a:solidFill>
                  <a:srgbClr val="0066CC"/>
                </a:solidFill>
                <a:ea typeface="宋体" pitchFamily="2" charset="-122"/>
              </a:rPr>
              <a:t>         ;  // </a:t>
            </a:r>
            <a:r>
              <a:rPr lang="en-US" altLang="zh-CN" sz="2800" b="1" dirty="0">
                <a:solidFill>
                  <a:srgbClr val="0066CC"/>
                </a:solidFill>
                <a:ea typeface="宋体" pitchFamily="2" charset="-122"/>
              </a:rPr>
              <a:t>do nothing</a:t>
            </a:r>
          </a:p>
          <a:p>
            <a:pPr>
              <a:buFont typeface="Monotype Sorts" pitchFamily="-84" charset="2"/>
              <a:buNone/>
            </a:pPr>
            <a:r>
              <a:rPr lang="en-US" altLang="zh-CN" sz="2800" b="1" dirty="0">
                <a:solidFill>
                  <a:srgbClr val="0066CC"/>
                </a:solidFill>
                <a:ea typeface="宋体" pitchFamily="2" charset="-122"/>
              </a:rPr>
              <a:t>		</a:t>
            </a:r>
            <a:r>
              <a:rPr lang="en-US" altLang="zh-CN" sz="2800" b="1">
                <a:solidFill>
                  <a:srgbClr val="0066CC"/>
                </a:solidFill>
                <a:ea typeface="宋体" pitchFamily="2" charset="-122"/>
              </a:rPr>
              <a:t>   nextConsumed </a:t>
            </a:r>
            <a:r>
              <a:rPr lang="en-US" altLang="zh-CN" sz="2800" b="1" dirty="0">
                <a:solidFill>
                  <a:srgbClr val="0066CC"/>
                </a:solidFill>
                <a:ea typeface="宋体" pitchFamily="2" charset="-122"/>
              </a:rPr>
              <a:t>=  buffer[out];</a:t>
            </a:r>
          </a:p>
          <a:p>
            <a:pPr>
              <a:buFont typeface="Monotype Sorts" pitchFamily="-84" charset="2"/>
              <a:buNone/>
            </a:pPr>
            <a:r>
              <a:rPr lang="en-US" altLang="zh-CN" sz="2800" b="1" dirty="0">
                <a:solidFill>
                  <a:srgbClr val="0066CC"/>
                </a:solidFill>
                <a:ea typeface="宋体" pitchFamily="2" charset="-122"/>
              </a:rPr>
              <a:t>		</a:t>
            </a:r>
            <a:r>
              <a:rPr lang="en-US" altLang="zh-CN" sz="2800" b="1">
                <a:solidFill>
                  <a:srgbClr val="0066CC"/>
                </a:solidFill>
                <a:ea typeface="宋体" pitchFamily="2" charset="-122"/>
              </a:rPr>
              <a:t>   out </a:t>
            </a:r>
            <a:r>
              <a:rPr lang="en-US" altLang="zh-CN" sz="2800" b="1" dirty="0">
                <a:solidFill>
                  <a:srgbClr val="0066CC"/>
                </a:solidFill>
                <a:ea typeface="宋体" pitchFamily="2" charset="-122"/>
              </a:rPr>
              <a:t>= (out + 1) % BUFFER_SIZE;</a:t>
            </a:r>
          </a:p>
          <a:p>
            <a:pPr>
              <a:buFont typeface="Monotype Sorts" pitchFamily="-84" charset="2"/>
              <a:buNone/>
            </a:pPr>
            <a:r>
              <a:rPr lang="en-US" altLang="zh-CN" sz="2800" b="1" dirty="0">
                <a:solidFill>
                  <a:srgbClr val="0066CC"/>
                </a:solidFill>
                <a:ea typeface="宋体" pitchFamily="2" charset="-122"/>
              </a:rPr>
              <a:t>	</a:t>
            </a:r>
            <a:r>
              <a:rPr lang="en-US" altLang="zh-CN" sz="2800" b="1">
                <a:solidFill>
                  <a:srgbClr val="0066CC"/>
                </a:solidFill>
                <a:ea typeface="宋体" pitchFamily="2" charset="-122"/>
              </a:rPr>
              <a:t>         count--;         //  </a:t>
            </a:r>
            <a:r>
              <a:rPr lang="en-US" altLang="zh-CN" sz="2800" b="1">
                <a:solidFill>
                  <a:srgbClr val="993300"/>
                </a:solidFill>
                <a:effectLst>
                  <a:outerShdw blurRad="38100" dist="38100" dir="2700000" algn="tl">
                    <a:srgbClr val="000000">
                      <a:alpha val="43137"/>
                    </a:srgbClr>
                  </a:outerShdw>
                </a:effectLst>
                <a:ea typeface="宋体" pitchFamily="2" charset="-122"/>
              </a:rPr>
              <a:t>Count = ?</a:t>
            </a:r>
            <a:endParaRPr lang="en-US" altLang="zh-CN" sz="2800" b="1" dirty="0">
              <a:solidFill>
                <a:srgbClr val="993300"/>
              </a:solidFill>
              <a:ea typeface="宋体" pitchFamily="2" charset="-122"/>
            </a:endParaRPr>
          </a:p>
          <a:p>
            <a:pPr>
              <a:buFont typeface="Monotype Sorts" pitchFamily="-84" charset="2"/>
              <a:buNone/>
            </a:pPr>
            <a:r>
              <a:rPr lang="en-US" altLang="zh-CN" sz="2800" b="1" dirty="0">
                <a:solidFill>
                  <a:srgbClr val="0066CC"/>
                </a:solidFill>
                <a:ea typeface="宋体" pitchFamily="2" charset="-122"/>
              </a:rPr>
              <a:t>		</a:t>
            </a:r>
            <a:r>
              <a:rPr lang="en-US" altLang="zh-CN" sz="2800" b="1">
                <a:solidFill>
                  <a:srgbClr val="0066CC"/>
                </a:solidFill>
                <a:ea typeface="宋体" pitchFamily="2" charset="-122"/>
              </a:rPr>
              <a:t>    //  </a:t>
            </a:r>
            <a:r>
              <a:rPr lang="en-US" altLang="zh-CN" sz="2800" b="1" dirty="0">
                <a:solidFill>
                  <a:srgbClr val="0066CC"/>
                </a:solidFill>
                <a:ea typeface="宋体" pitchFamily="2" charset="-122"/>
              </a:rPr>
              <a:t>consume the item </a:t>
            </a:r>
            <a:r>
              <a:rPr lang="en-US" altLang="zh-CN" sz="2800" b="1">
                <a:solidFill>
                  <a:srgbClr val="0066CC"/>
                </a:solidFill>
                <a:ea typeface="宋体" pitchFamily="2" charset="-122"/>
              </a:rPr>
              <a:t>in nextConsumed</a:t>
            </a:r>
            <a:endParaRPr lang="en-US" altLang="zh-CN" sz="2800" b="1" dirty="0">
              <a:solidFill>
                <a:srgbClr val="0066CC"/>
              </a:solidFill>
              <a:ea typeface="宋体" pitchFamily="2" charset="-122"/>
            </a:endParaRPr>
          </a:p>
          <a:p>
            <a:pPr>
              <a:buFont typeface="Monotype Sorts" pitchFamily="-84" charset="2"/>
              <a:buNone/>
            </a:pPr>
            <a:r>
              <a:rPr lang="en-US" altLang="zh-CN" sz="2800" b="1">
                <a:solidFill>
                  <a:srgbClr val="0066CC"/>
                </a:solidFill>
                <a:ea typeface="宋体" pitchFamily="2" charset="-122"/>
              </a:rPr>
              <a:t>	}</a:t>
            </a:r>
            <a:endParaRPr lang="en-US" altLang="zh-CN" sz="3200" b="1" dirty="0">
              <a:solidFill>
                <a:srgbClr val="0066CC"/>
              </a:solidFill>
              <a:effectLst>
                <a:outerShdw blurRad="38100" dist="38100" dir="2700000" algn="tl">
                  <a:srgbClr val="000000">
                    <a:alpha val="43137"/>
                  </a:srgbClr>
                </a:outerShdw>
              </a:effectLst>
              <a:ea typeface="宋体"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37DEB-F7C5-4902-9340-F07DBE6F1861}"/>
              </a:ext>
            </a:extLst>
          </p:cNvPr>
          <p:cNvSpPr>
            <a:spLocks noGrp="1"/>
          </p:cNvSpPr>
          <p:nvPr>
            <p:ph type="title"/>
          </p:nvPr>
        </p:nvSpPr>
        <p:spPr>
          <a:xfrm>
            <a:off x="1568824" y="233853"/>
            <a:ext cx="3550023" cy="576262"/>
          </a:xfrm>
        </p:spPr>
        <p:txBody>
          <a:bodyPr/>
          <a:lstStyle/>
          <a:p>
            <a:r>
              <a:rPr lang="en-US" altLang="zh-CN" sz="2800"/>
              <a:t>Good Solution 1</a:t>
            </a:r>
            <a:endParaRPr lang="zh-CN" altLang="en-US" sz="2800"/>
          </a:p>
        </p:txBody>
      </p:sp>
      <p:sp>
        <p:nvSpPr>
          <p:cNvPr id="3" name="内容占位符 2">
            <a:extLst>
              <a:ext uri="{FF2B5EF4-FFF2-40B4-BE49-F238E27FC236}">
                <a16:creationId xmlns:a16="http://schemas.microsoft.com/office/drawing/2014/main" id="{B234AEAE-C848-42D7-95E3-8F7F73E6C946}"/>
              </a:ext>
            </a:extLst>
          </p:cNvPr>
          <p:cNvSpPr>
            <a:spLocks noGrp="1"/>
          </p:cNvSpPr>
          <p:nvPr>
            <p:ph idx="1"/>
          </p:nvPr>
        </p:nvSpPr>
        <p:spPr>
          <a:xfrm>
            <a:off x="5118847" y="92652"/>
            <a:ext cx="6813176" cy="5363929"/>
          </a:xfrm>
          <a:solidFill>
            <a:schemeClr val="bg1"/>
          </a:solidFill>
        </p:spPr>
        <p:txBody>
          <a:bodyPr/>
          <a:lstStyle/>
          <a:p>
            <a:pPr marL="0" indent="0">
              <a:buNone/>
            </a:pPr>
            <a:r>
              <a:rPr lang="en-US" altLang="zh-CN" b="1">
                <a:latin typeface="Courier New" panose="02070309020205020404" pitchFamily="49" charset="0"/>
                <a:cs typeface="Courier New" panose="02070309020205020404" pitchFamily="49" charset="0"/>
              </a:rPr>
              <a:t>semaphore c[5];   </a:t>
            </a:r>
            <a:r>
              <a:rPr lang="en-US" altLang="zh-CN">
                <a:latin typeface="Courier New" panose="02070309020205020404" pitchFamily="49" charset="0"/>
                <a:cs typeface="Courier New" panose="02070309020205020404" pitchFamily="49" charset="0"/>
              </a:rPr>
              <a:t>// 5</a:t>
            </a:r>
            <a:r>
              <a:rPr lang="zh-CN" altLang="en-US">
                <a:latin typeface="Courier New" panose="02070309020205020404" pitchFamily="49" charset="0"/>
                <a:cs typeface="Courier New" panose="02070309020205020404" pitchFamily="49" charset="0"/>
              </a:rPr>
              <a:t>只筷子的信号量，初值均为</a:t>
            </a:r>
            <a:r>
              <a:rPr lang="en-US" altLang="zh-CN">
                <a:latin typeface="Courier New" panose="02070309020205020404" pitchFamily="49" charset="0"/>
                <a:cs typeface="Courier New" panose="02070309020205020404" pitchFamily="49" charset="0"/>
              </a:rPr>
              <a:t>1</a:t>
            </a:r>
          </a:p>
          <a:p>
            <a:pPr marL="0" indent="0">
              <a:buNone/>
            </a:pPr>
            <a:endParaRPr lang="en-US" altLang="zh-CN" b="1">
              <a:latin typeface="Courier New" panose="02070309020205020404" pitchFamily="49" charset="0"/>
              <a:cs typeface="Courier New" panose="02070309020205020404" pitchFamily="49" charset="0"/>
            </a:endParaRPr>
          </a:p>
          <a:p>
            <a:pPr marL="0" indent="0">
              <a:buNone/>
            </a:pPr>
            <a:r>
              <a:rPr lang="en-US" altLang="zh-CN" b="1">
                <a:latin typeface="Courier New" panose="02070309020205020404" pitchFamily="49" charset="0"/>
                <a:cs typeface="Courier New" panose="02070309020205020404" pitchFamily="49" charset="0"/>
              </a:rPr>
              <a:t>philosopher(int i) {       </a:t>
            </a:r>
            <a:r>
              <a:rPr lang="en-US" altLang="zh-CN">
                <a:latin typeface="Courier New" panose="02070309020205020404" pitchFamily="49" charset="0"/>
                <a:cs typeface="Courier New" panose="02070309020205020404" pitchFamily="49" charset="0"/>
              </a:rPr>
              <a:t>// </a:t>
            </a:r>
            <a:r>
              <a:rPr lang="zh-CN" altLang="en-US">
                <a:latin typeface="Courier New" panose="02070309020205020404" pitchFamily="49" charset="0"/>
                <a:cs typeface="Courier New" panose="02070309020205020404" pitchFamily="49" charset="0"/>
              </a:rPr>
              <a:t>哲学家编号 </a:t>
            </a:r>
            <a:r>
              <a:rPr lang="en-US" altLang="zh-CN">
                <a:latin typeface="Courier New" panose="02070309020205020404" pitchFamily="49" charset="0"/>
                <a:cs typeface="Courier New" panose="02070309020205020404" pitchFamily="49" charset="0"/>
              </a:rPr>
              <a:t>0-4</a:t>
            </a:r>
          </a:p>
          <a:p>
            <a:pPr marL="0" indent="0">
              <a:buNone/>
            </a:pPr>
            <a:r>
              <a:rPr lang="en-US" altLang="zh-CN" b="1">
                <a:latin typeface="Courier New" panose="02070309020205020404" pitchFamily="49" charset="0"/>
                <a:cs typeface="Courier New" panose="02070309020205020404" pitchFamily="49" charset="0"/>
              </a:rPr>
              <a:t>    if((i % 2) == 0) {     </a:t>
            </a:r>
            <a:r>
              <a:rPr lang="en-US" altLang="zh-CN">
                <a:latin typeface="Courier New" panose="02070309020205020404" pitchFamily="49" charset="0"/>
                <a:cs typeface="Courier New" panose="02070309020205020404" pitchFamily="49" charset="0"/>
              </a:rPr>
              <a:t>// </a:t>
            </a:r>
            <a:r>
              <a:rPr lang="zh-CN" altLang="en-US">
                <a:latin typeface="Courier New" panose="02070309020205020404" pitchFamily="49" charset="0"/>
                <a:cs typeface="Courier New" panose="02070309020205020404" pitchFamily="49" charset="0"/>
              </a:rPr>
              <a:t>偶数号哲学家</a:t>
            </a:r>
          </a:p>
          <a:p>
            <a:pPr marL="0" indent="0">
              <a:buNone/>
            </a:pPr>
            <a:r>
              <a:rPr lang="zh-CN" altLang="en-US" b="1">
                <a:latin typeface="Courier New" panose="02070309020205020404" pitchFamily="49" charset="0"/>
                <a:cs typeface="Courier New" panose="02070309020205020404" pitchFamily="49" charset="0"/>
              </a:rPr>
              <a:t>        </a:t>
            </a:r>
            <a:r>
              <a:rPr lang="en-US" altLang="zh-CN" b="1">
                <a:latin typeface="Courier New" panose="02070309020205020404" pitchFamily="49" charset="0"/>
                <a:cs typeface="Courier New" panose="02070309020205020404" pitchFamily="49" charset="0"/>
              </a:rPr>
              <a:t>P(c[i]);           </a:t>
            </a:r>
            <a:r>
              <a:rPr lang="en-US" altLang="zh-CN">
                <a:latin typeface="Courier New" panose="02070309020205020404" pitchFamily="49" charset="0"/>
                <a:cs typeface="Courier New" panose="02070309020205020404" pitchFamily="49" charset="0"/>
              </a:rPr>
              <a:t>// </a:t>
            </a:r>
            <a:r>
              <a:rPr lang="zh-CN" altLang="en-US">
                <a:latin typeface="Courier New" panose="02070309020205020404" pitchFamily="49" charset="0"/>
                <a:cs typeface="Courier New" panose="02070309020205020404" pitchFamily="49" charset="0"/>
              </a:rPr>
              <a:t>先拿左边的筷子</a:t>
            </a:r>
          </a:p>
          <a:p>
            <a:pPr marL="0" indent="0">
              <a:buNone/>
            </a:pPr>
            <a:r>
              <a:rPr lang="zh-CN" altLang="en-US" b="1">
                <a:latin typeface="Courier New" panose="02070309020205020404" pitchFamily="49" charset="0"/>
                <a:cs typeface="Courier New" panose="02070309020205020404" pitchFamily="49" charset="0"/>
              </a:rPr>
              <a:t>        </a:t>
            </a:r>
            <a:r>
              <a:rPr lang="en-US" altLang="zh-CN" b="1">
                <a:latin typeface="Courier New" panose="02070309020205020404" pitchFamily="49" charset="0"/>
                <a:cs typeface="Courier New" panose="02070309020205020404" pitchFamily="49" charset="0"/>
              </a:rPr>
              <a:t>P(c[(i + 1) % 5]); </a:t>
            </a:r>
            <a:r>
              <a:rPr lang="en-US" altLang="zh-CN">
                <a:latin typeface="Courier New" panose="02070309020205020404" pitchFamily="49" charset="0"/>
                <a:cs typeface="Courier New" panose="02070309020205020404" pitchFamily="49" charset="0"/>
              </a:rPr>
              <a:t>// </a:t>
            </a:r>
            <a:r>
              <a:rPr lang="zh-CN" altLang="en-US">
                <a:latin typeface="Courier New" panose="02070309020205020404" pitchFamily="49" charset="0"/>
                <a:cs typeface="Courier New" panose="02070309020205020404" pitchFamily="49" charset="0"/>
              </a:rPr>
              <a:t>后拿右边的筷子</a:t>
            </a:r>
          </a:p>
          <a:p>
            <a:pPr marL="0" indent="0">
              <a:buNone/>
            </a:pPr>
            <a:r>
              <a:rPr lang="zh-CN" altLang="en-US" b="1">
                <a:latin typeface="Courier New" panose="02070309020205020404" pitchFamily="49" charset="0"/>
                <a:cs typeface="Courier New" panose="02070309020205020404" pitchFamily="49" charset="0"/>
              </a:rPr>
              <a:t>        </a:t>
            </a:r>
            <a:r>
              <a:rPr lang="en-US" altLang="zh-CN" b="1">
                <a:latin typeface="Courier New" panose="02070309020205020404" pitchFamily="49" charset="0"/>
                <a:cs typeface="Courier New" panose="02070309020205020404" pitchFamily="49" charset="0"/>
              </a:rPr>
              <a:t>Eating();</a:t>
            </a:r>
          </a:p>
          <a:p>
            <a:pPr marL="0" indent="0">
              <a:buNone/>
            </a:pPr>
            <a:r>
              <a:rPr lang="en-US" altLang="zh-CN" b="1">
                <a:latin typeface="Courier New" panose="02070309020205020404" pitchFamily="49" charset="0"/>
                <a:cs typeface="Courier New" panose="02070309020205020404" pitchFamily="49" charset="0"/>
              </a:rPr>
              <a:t>        V(c[i]);           </a:t>
            </a:r>
            <a:r>
              <a:rPr lang="en-US" altLang="zh-CN">
                <a:latin typeface="Courier New" panose="02070309020205020404" pitchFamily="49" charset="0"/>
                <a:cs typeface="Courier New" panose="02070309020205020404" pitchFamily="49" charset="0"/>
              </a:rPr>
              <a:t>// </a:t>
            </a:r>
            <a:r>
              <a:rPr lang="zh-CN" altLang="en-US">
                <a:latin typeface="Courier New" panose="02070309020205020404" pitchFamily="49" charset="0"/>
                <a:cs typeface="Courier New" panose="02070309020205020404" pitchFamily="49" charset="0"/>
              </a:rPr>
              <a:t>放下左边的筷子</a:t>
            </a:r>
          </a:p>
          <a:p>
            <a:pPr marL="0" indent="0">
              <a:buNone/>
            </a:pPr>
            <a:r>
              <a:rPr lang="zh-CN" altLang="en-US" b="1">
                <a:latin typeface="Courier New" panose="02070309020205020404" pitchFamily="49" charset="0"/>
                <a:cs typeface="Courier New" panose="02070309020205020404" pitchFamily="49" charset="0"/>
              </a:rPr>
              <a:t>        </a:t>
            </a:r>
            <a:r>
              <a:rPr lang="en-US" altLang="zh-CN" b="1">
                <a:latin typeface="Courier New" panose="02070309020205020404" pitchFamily="49" charset="0"/>
                <a:cs typeface="Courier New" panose="02070309020205020404" pitchFamily="49" charset="0"/>
              </a:rPr>
              <a:t>V(c[(i + 1) % 5]); </a:t>
            </a:r>
            <a:r>
              <a:rPr lang="en-US" altLang="zh-CN">
                <a:latin typeface="Courier New" panose="02070309020205020404" pitchFamily="49" charset="0"/>
                <a:cs typeface="Courier New" panose="02070309020205020404" pitchFamily="49" charset="0"/>
              </a:rPr>
              <a:t>// </a:t>
            </a:r>
            <a:r>
              <a:rPr lang="zh-CN" altLang="en-US">
                <a:latin typeface="Courier New" panose="02070309020205020404" pitchFamily="49" charset="0"/>
                <a:cs typeface="Courier New" panose="02070309020205020404" pitchFamily="49" charset="0"/>
              </a:rPr>
              <a:t>放下右边的筷子</a:t>
            </a:r>
          </a:p>
          <a:p>
            <a:pPr marL="0" indent="0">
              <a:buNone/>
            </a:pPr>
            <a:r>
              <a:rPr lang="zh-CN" altLang="en-US" b="1">
                <a:latin typeface="Courier New" panose="02070309020205020404" pitchFamily="49" charset="0"/>
                <a:cs typeface="Courier New" panose="02070309020205020404" pitchFamily="49" charset="0"/>
              </a:rPr>
              <a:t>    </a:t>
            </a:r>
            <a:r>
              <a:rPr lang="en-US" altLang="zh-CN" b="1">
                <a:latin typeface="Courier New" panose="02070309020205020404" pitchFamily="49" charset="0"/>
                <a:cs typeface="Courier New" panose="02070309020205020404" pitchFamily="49" charset="0"/>
              </a:rPr>
              <a:t>}</a:t>
            </a:r>
          </a:p>
          <a:p>
            <a:pPr marL="0" indent="0">
              <a:buNone/>
            </a:pPr>
            <a:r>
              <a:rPr lang="en-US" altLang="zh-CN" b="1">
                <a:latin typeface="Courier New" panose="02070309020205020404" pitchFamily="49" charset="0"/>
                <a:cs typeface="Courier New" panose="02070309020205020404" pitchFamily="49" charset="0"/>
              </a:rPr>
              <a:t>    else {                 </a:t>
            </a:r>
            <a:r>
              <a:rPr lang="en-US" altLang="zh-CN">
                <a:latin typeface="Courier New" panose="02070309020205020404" pitchFamily="49" charset="0"/>
                <a:cs typeface="Courier New" panose="02070309020205020404" pitchFamily="49" charset="0"/>
              </a:rPr>
              <a:t>// </a:t>
            </a:r>
            <a:r>
              <a:rPr lang="zh-CN" altLang="en-US">
                <a:latin typeface="Courier New" panose="02070309020205020404" pitchFamily="49" charset="0"/>
                <a:cs typeface="Courier New" panose="02070309020205020404" pitchFamily="49" charset="0"/>
              </a:rPr>
              <a:t>奇数号哲学家</a:t>
            </a:r>
          </a:p>
          <a:p>
            <a:pPr marL="0" indent="0">
              <a:buNone/>
            </a:pPr>
            <a:r>
              <a:rPr lang="zh-CN" altLang="en-US" b="1">
                <a:latin typeface="Courier New" panose="02070309020205020404" pitchFamily="49" charset="0"/>
                <a:cs typeface="Courier New" panose="02070309020205020404" pitchFamily="49" charset="0"/>
              </a:rPr>
              <a:t>        </a:t>
            </a:r>
            <a:r>
              <a:rPr lang="en-US" altLang="zh-CN" b="1">
                <a:latin typeface="Courier New" panose="02070309020205020404" pitchFamily="49" charset="0"/>
                <a:cs typeface="Courier New" panose="02070309020205020404" pitchFamily="49" charset="0"/>
              </a:rPr>
              <a:t>P(c[(i + 1) % 5]); </a:t>
            </a:r>
            <a:r>
              <a:rPr lang="en-US" altLang="zh-CN">
                <a:latin typeface="Courier New" panose="02070309020205020404" pitchFamily="49" charset="0"/>
                <a:cs typeface="Courier New" panose="02070309020205020404" pitchFamily="49" charset="0"/>
              </a:rPr>
              <a:t>// </a:t>
            </a:r>
            <a:r>
              <a:rPr lang="zh-CN" altLang="en-US">
                <a:latin typeface="Courier New" panose="02070309020205020404" pitchFamily="49" charset="0"/>
                <a:cs typeface="Courier New" panose="02070309020205020404" pitchFamily="49" charset="0"/>
              </a:rPr>
              <a:t>先拿右边的筷子</a:t>
            </a:r>
          </a:p>
          <a:p>
            <a:pPr marL="0" indent="0">
              <a:buNone/>
            </a:pPr>
            <a:r>
              <a:rPr lang="zh-CN" altLang="en-US" b="1">
                <a:latin typeface="Courier New" panose="02070309020205020404" pitchFamily="49" charset="0"/>
                <a:cs typeface="Courier New" panose="02070309020205020404" pitchFamily="49" charset="0"/>
              </a:rPr>
              <a:t>        </a:t>
            </a:r>
            <a:r>
              <a:rPr lang="en-US" altLang="zh-CN" b="1">
                <a:latin typeface="Courier New" panose="02070309020205020404" pitchFamily="49" charset="0"/>
                <a:cs typeface="Courier New" panose="02070309020205020404" pitchFamily="49" charset="0"/>
              </a:rPr>
              <a:t>P(c[i]);           </a:t>
            </a:r>
            <a:r>
              <a:rPr lang="en-US" altLang="zh-CN">
                <a:latin typeface="Courier New" panose="02070309020205020404" pitchFamily="49" charset="0"/>
                <a:cs typeface="Courier New" panose="02070309020205020404" pitchFamily="49" charset="0"/>
              </a:rPr>
              <a:t>// </a:t>
            </a:r>
            <a:r>
              <a:rPr lang="zh-CN" altLang="en-US">
                <a:latin typeface="Courier New" panose="02070309020205020404" pitchFamily="49" charset="0"/>
                <a:cs typeface="Courier New" panose="02070309020205020404" pitchFamily="49" charset="0"/>
              </a:rPr>
              <a:t>后拿左边的筷子</a:t>
            </a:r>
          </a:p>
          <a:p>
            <a:pPr marL="0" indent="0">
              <a:buNone/>
            </a:pPr>
            <a:r>
              <a:rPr lang="zh-CN" altLang="en-US" b="1">
                <a:latin typeface="Courier New" panose="02070309020205020404" pitchFamily="49" charset="0"/>
                <a:cs typeface="Courier New" panose="02070309020205020404" pitchFamily="49" charset="0"/>
              </a:rPr>
              <a:t>        </a:t>
            </a:r>
            <a:r>
              <a:rPr lang="en-US" altLang="zh-CN" b="1">
                <a:latin typeface="Courier New" panose="02070309020205020404" pitchFamily="49" charset="0"/>
                <a:cs typeface="Courier New" panose="02070309020205020404" pitchFamily="49" charset="0"/>
              </a:rPr>
              <a:t>Eating();</a:t>
            </a:r>
          </a:p>
          <a:p>
            <a:pPr marL="0" indent="0">
              <a:buNone/>
            </a:pPr>
            <a:r>
              <a:rPr lang="en-US" altLang="zh-CN" b="1">
                <a:latin typeface="Courier New" panose="02070309020205020404" pitchFamily="49" charset="0"/>
                <a:cs typeface="Courier New" panose="02070309020205020404" pitchFamily="49" charset="0"/>
              </a:rPr>
              <a:t>        V(c[(i + 1) % 5]); </a:t>
            </a:r>
            <a:r>
              <a:rPr lang="en-US" altLang="zh-CN">
                <a:latin typeface="Courier New" panose="02070309020205020404" pitchFamily="49" charset="0"/>
                <a:cs typeface="Courier New" panose="02070309020205020404" pitchFamily="49" charset="0"/>
              </a:rPr>
              <a:t>// </a:t>
            </a:r>
            <a:r>
              <a:rPr lang="zh-CN" altLang="en-US">
                <a:latin typeface="Courier New" panose="02070309020205020404" pitchFamily="49" charset="0"/>
                <a:cs typeface="Courier New" panose="02070309020205020404" pitchFamily="49" charset="0"/>
              </a:rPr>
              <a:t>放下右边的筷子</a:t>
            </a:r>
          </a:p>
          <a:p>
            <a:pPr marL="0" indent="0">
              <a:buNone/>
            </a:pPr>
            <a:r>
              <a:rPr lang="zh-CN" altLang="en-US" b="1">
                <a:latin typeface="Courier New" panose="02070309020205020404" pitchFamily="49" charset="0"/>
                <a:cs typeface="Courier New" panose="02070309020205020404" pitchFamily="49" charset="0"/>
              </a:rPr>
              <a:t>        </a:t>
            </a:r>
            <a:r>
              <a:rPr lang="en-US" altLang="zh-CN" b="1">
                <a:latin typeface="Courier New" panose="02070309020205020404" pitchFamily="49" charset="0"/>
                <a:cs typeface="Courier New" panose="02070309020205020404" pitchFamily="49" charset="0"/>
              </a:rPr>
              <a:t>V(c[i]);           </a:t>
            </a:r>
            <a:r>
              <a:rPr lang="en-US" altLang="zh-CN">
                <a:latin typeface="Courier New" panose="02070309020205020404" pitchFamily="49" charset="0"/>
                <a:cs typeface="Courier New" panose="02070309020205020404" pitchFamily="49" charset="0"/>
              </a:rPr>
              <a:t>// </a:t>
            </a:r>
            <a:r>
              <a:rPr lang="zh-CN" altLang="en-US">
                <a:latin typeface="Courier New" panose="02070309020205020404" pitchFamily="49" charset="0"/>
                <a:cs typeface="Courier New" panose="02070309020205020404" pitchFamily="49" charset="0"/>
              </a:rPr>
              <a:t>放下左边的筷子</a:t>
            </a:r>
          </a:p>
          <a:p>
            <a:pPr marL="0" indent="0">
              <a:buNone/>
            </a:pPr>
            <a:r>
              <a:rPr lang="zh-CN" altLang="en-US" b="1">
                <a:latin typeface="Courier New" panose="02070309020205020404" pitchFamily="49" charset="0"/>
                <a:cs typeface="Courier New" panose="02070309020205020404" pitchFamily="49" charset="0"/>
              </a:rPr>
              <a:t>    </a:t>
            </a:r>
            <a:r>
              <a:rPr lang="en-US" altLang="zh-CN" b="1">
                <a:latin typeface="Courier New" panose="02070309020205020404" pitchFamily="49" charset="0"/>
                <a:cs typeface="Courier New" panose="02070309020205020404" pitchFamily="49" charset="0"/>
              </a:rPr>
              <a:t>}</a:t>
            </a:r>
          </a:p>
          <a:p>
            <a:pPr marL="0" indent="0">
              <a:buNone/>
            </a:pPr>
            <a:r>
              <a:rPr lang="en-US" altLang="zh-CN" b="1">
                <a:latin typeface="Courier New" panose="02070309020205020404" pitchFamily="49" charset="0"/>
                <a:cs typeface="Courier New" panose="02070309020205020404" pitchFamily="49" charset="0"/>
              </a:rPr>
              <a:t>}</a:t>
            </a:r>
            <a:endParaRPr lang="zh-CN" altLang="en-US" b="1">
              <a:latin typeface="Courier New" panose="02070309020205020404" pitchFamily="49" charset="0"/>
              <a:cs typeface="Courier New" panose="02070309020205020404" pitchFamily="49" charset="0"/>
            </a:endParaRPr>
          </a:p>
        </p:txBody>
      </p:sp>
      <p:sp>
        <p:nvSpPr>
          <p:cNvPr id="4" name="内容占位符 2">
            <a:extLst>
              <a:ext uri="{FF2B5EF4-FFF2-40B4-BE49-F238E27FC236}">
                <a16:creationId xmlns:a16="http://schemas.microsoft.com/office/drawing/2014/main" id="{0FE03CB5-49C0-42C2-A323-411D308D291D}"/>
              </a:ext>
            </a:extLst>
          </p:cNvPr>
          <p:cNvSpPr txBox="1">
            <a:spLocks noChangeArrowheads="1"/>
          </p:cNvSpPr>
          <p:nvPr/>
        </p:nvSpPr>
        <p:spPr bwMode="auto">
          <a:xfrm>
            <a:off x="1004047" y="2312893"/>
            <a:ext cx="4114800" cy="242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altLang="zh-CN" sz="2400" kern="0">
                <a:solidFill>
                  <a:srgbClr val="0070C0"/>
                </a:solidFill>
                <a:ea typeface="宋体" pitchFamily="2" charset="-122"/>
              </a:rPr>
              <a:t>Any other Solution?</a:t>
            </a:r>
          </a:p>
          <a:p>
            <a:r>
              <a:rPr lang="en-US" altLang="zh-CN" sz="2400" kern="0">
                <a:solidFill>
                  <a:srgbClr val="0070C0"/>
                </a:solidFill>
                <a:ea typeface="宋体" pitchFamily="2" charset="-122"/>
              </a:rPr>
              <a:t>Restrain only 4 can pickup chopsticks?</a:t>
            </a:r>
          </a:p>
          <a:p>
            <a:endParaRPr lang="en-US" altLang="zh-CN" sz="2400" kern="0">
              <a:solidFill>
                <a:srgbClr val="0070C0"/>
              </a:solidFill>
              <a:ea typeface="宋体" pitchFamily="2" charset="-122"/>
            </a:endParaRPr>
          </a:p>
          <a:p>
            <a:endParaRPr lang="en-US" altLang="zh-CN" sz="2400" kern="0">
              <a:solidFill>
                <a:srgbClr val="0070C0"/>
              </a:solidFill>
              <a:ea typeface="宋体" pitchFamily="2" charset="-122"/>
            </a:endParaRPr>
          </a:p>
          <a:p>
            <a:endParaRPr lang="zh-CN" altLang="en-US" sz="2400" kern="0">
              <a:solidFill>
                <a:srgbClr val="0070C0"/>
              </a:solidFill>
              <a:ea typeface="宋体" pitchFamily="2" charset="-122"/>
            </a:endParaRPr>
          </a:p>
        </p:txBody>
      </p:sp>
    </p:spTree>
    <p:extLst>
      <p:ext uri="{BB962C8B-B14F-4D97-AF65-F5344CB8AC3E}">
        <p14:creationId xmlns:p14="http://schemas.microsoft.com/office/powerpoint/2010/main" val="34562452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BBC72-EFBB-48B7-B7B9-7BEC3B827E11}"/>
              </a:ext>
            </a:extLst>
          </p:cNvPr>
          <p:cNvSpPr>
            <a:spLocks noGrp="1"/>
          </p:cNvSpPr>
          <p:nvPr>
            <p:ph type="title"/>
          </p:nvPr>
        </p:nvSpPr>
        <p:spPr/>
        <p:txBody>
          <a:bodyPr/>
          <a:lstStyle/>
          <a:p>
            <a:r>
              <a:rPr lang="en-US" altLang="zh-CN"/>
              <a:t>Good Solution 2</a:t>
            </a:r>
            <a:endParaRPr lang="zh-CN" altLang="en-US"/>
          </a:p>
        </p:txBody>
      </p:sp>
      <p:sp>
        <p:nvSpPr>
          <p:cNvPr id="3" name="内容占位符 2">
            <a:extLst>
              <a:ext uri="{FF2B5EF4-FFF2-40B4-BE49-F238E27FC236}">
                <a16:creationId xmlns:a16="http://schemas.microsoft.com/office/drawing/2014/main" id="{F3F2401C-4175-45D3-81F3-80F4F8FC01C1}"/>
              </a:ext>
            </a:extLst>
          </p:cNvPr>
          <p:cNvSpPr>
            <a:spLocks noGrp="1"/>
          </p:cNvSpPr>
          <p:nvPr>
            <p:ph idx="1"/>
          </p:nvPr>
        </p:nvSpPr>
        <p:spPr>
          <a:xfrm>
            <a:off x="1479176" y="919724"/>
            <a:ext cx="10103224" cy="4626984"/>
          </a:xfrm>
        </p:spPr>
        <p:txBody>
          <a:bodyPr/>
          <a:lstStyle/>
          <a:p>
            <a:pPr marL="0" indent="0">
              <a:buNone/>
            </a:pPr>
            <a:r>
              <a:rPr lang="en-US" altLang="zh-CN" sz="1600" b="1">
                <a:latin typeface="Courier New" panose="02070309020205020404" pitchFamily="49" charset="0"/>
                <a:cs typeface="Courier New" panose="02070309020205020404" pitchFamily="49" charset="0"/>
              </a:rPr>
              <a:t>N = 5                                # Number of philosophers</a:t>
            </a:r>
          </a:p>
          <a:p>
            <a:pPr marL="0" indent="0">
              <a:buNone/>
            </a:pPr>
            <a:r>
              <a:rPr lang="en-US" altLang="zh-CN" sz="1600" b="1">
                <a:latin typeface="Courier New" panose="02070309020205020404" pitchFamily="49" charset="0"/>
                <a:cs typeface="Courier New" panose="02070309020205020404" pitchFamily="49" charset="0"/>
              </a:rPr>
              <a:t>THINKING = 0                         # Philosopher is thinking</a:t>
            </a:r>
          </a:p>
          <a:p>
            <a:pPr marL="0" indent="0">
              <a:buNone/>
            </a:pPr>
            <a:r>
              <a:rPr lang="en-US" altLang="zh-CN" sz="1600" b="1">
                <a:latin typeface="Courier New" panose="02070309020205020404" pitchFamily="49" charset="0"/>
                <a:cs typeface="Courier New" panose="02070309020205020404" pitchFamily="49" charset="0"/>
              </a:rPr>
              <a:t>HUNGRY = 1                           # Philosopher is trying to get chopsticks</a:t>
            </a:r>
          </a:p>
          <a:p>
            <a:pPr marL="0" indent="0">
              <a:buNone/>
            </a:pPr>
            <a:r>
              <a:rPr lang="en-US" altLang="zh-CN" sz="1600" b="1">
                <a:latin typeface="Courier New" panose="02070309020205020404" pitchFamily="49" charset="0"/>
                <a:cs typeface="Courier New" panose="02070309020205020404" pitchFamily="49" charset="0"/>
              </a:rPr>
              <a:t>EATING = 2                           # Philosopher is eating</a:t>
            </a:r>
          </a:p>
          <a:p>
            <a:pPr marL="0" indent="0">
              <a:buNone/>
            </a:pPr>
            <a:r>
              <a:rPr lang="en-US" altLang="zh-CN" sz="1600" b="1">
                <a:latin typeface="Courier New" panose="02070309020205020404" pitchFamily="49" charset="0"/>
                <a:cs typeface="Courier New" panose="02070309020205020404" pitchFamily="49" charset="0"/>
              </a:rPr>
              <a:t>for i = 0 to N-1:</a:t>
            </a:r>
          </a:p>
          <a:p>
            <a:pPr marL="0" indent="0">
              <a:buNone/>
            </a:pPr>
            <a:r>
              <a:rPr lang="en-US" altLang="zh-CN" sz="1600" b="1">
                <a:latin typeface="Courier New" panose="02070309020205020404" pitchFamily="49" charset="0"/>
                <a:cs typeface="Courier New" panose="02070309020205020404" pitchFamily="49" charset="0"/>
              </a:rPr>
              <a:t>    state[i] = THINKING              # Philosophers are thinking at start</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00B050"/>
                </a:solidFill>
                <a:latin typeface="Courier New" panose="02070309020205020404" pitchFamily="49" charset="0"/>
                <a:cs typeface="Courier New" panose="02070309020205020404" pitchFamily="49" charset="0"/>
              </a:rPr>
              <a:t>phil_sem[i] </a:t>
            </a:r>
            <a:r>
              <a:rPr lang="en-US" altLang="zh-CN" sz="1600" b="1">
                <a:latin typeface="Courier New" panose="02070309020205020404" pitchFamily="49" charset="0"/>
                <a:cs typeface="Courier New" panose="02070309020205020404" pitchFamily="49" charset="0"/>
              </a:rPr>
              <a:t>= new_semaphore(0)   # One semaphore per philosopher</a:t>
            </a:r>
          </a:p>
          <a:p>
            <a:pPr marL="0" indent="0">
              <a:buNone/>
            </a:pPr>
            <a:r>
              <a:rPr lang="en-US" altLang="zh-CN" sz="1600" b="1">
                <a:solidFill>
                  <a:srgbClr val="0070C0"/>
                </a:solidFill>
                <a:latin typeface="Courier New" panose="02070309020205020404" pitchFamily="49" charset="0"/>
                <a:cs typeface="Courier New" panose="02070309020205020404" pitchFamily="49" charset="0"/>
              </a:rPr>
              <a:t>chop_sem</a:t>
            </a:r>
            <a:r>
              <a:rPr lang="en-US" altLang="zh-CN" sz="1600" b="1">
                <a:latin typeface="Courier New" panose="02070309020205020404" pitchFamily="49" charset="0"/>
                <a:cs typeface="Courier New" panose="02070309020205020404" pitchFamily="49" charset="0"/>
              </a:rPr>
              <a:t> = new_semaphore(1)          # Someone getting/dropping chopsticks</a:t>
            </a:r>
          </a:p>
          <a:p>
            <a:pPr marL="0" indent="0">
              <a:buNone/>
            </a:pPr>
            <a:r>
              <a:rPr lang="en-US" altLang="zh-CN" sz="1600" b="1">
                <a:latin typeface="Courier New" panose="02070309020205020404" pitchFamily="49" charset="0"/>
                <a:cs typeface="Courier New" panose="02070309020205020404" pitchFamily="49" charset="0"/>
              </a:rPr>
              <a:t>def left(i): return (i + N - 1) % N  # Determine number of left neighbour</a:t>
            </a:r>
          </a:p>
          <a:p>
            <a:pPr marL="0" indent="0">
              <a:buNone/>
            </a:pPr>
            <a:r>
              <a:rPr lang="en-US" altLang="zh-CN" sz="1600" b="1">
                <a:latin typeface="Courier New" panose="02070309020205020404" pitchFamily="49" charset="0"/>
                <a:cs typeface="Courier New" panose="02070309020205020404" pitchFamily="49" charset="0"/>
              </a:rPr>
              <a:t>def right(i): return (i + 1) % N     # Determine number of right neighbour</a:t>
            </a:r>
          </a:p>
          <a:p>
            <a:pPr marL="0" indent="0">
              <a:buNone/>
            </a:pPr>
            <a:endParaRPr lang="en-US" altLang="zh-CN" sz="1600" b="1">
              <a:latin typeface="Courier New" panose="02070309020205020404" pitchFamily="49" charset="0"/>
              <a:cs typeface="Courier New" panose="02070309020205020404" pitchFamily="49" charset="0"/>
            </a:endParaRPr>
          </a:p>
          <a:p>
            <a:pPr marL="0" indent="0">
              <a:buNone/>
            </a:pPr>
            <a:r>
              <a:rPr lang="en-US" altLang="zh-CN" sz="1600" b="1">
                <a:latin typeface="Courier New" panose="02070309020205020404" pitchFamily="49" charset="0"/>
                <a:cs typeface="Courier New" panose="02070309020205020404" pitchFamily="49" charset="0"/>
              </a:rPr>
              <a:t>def philosopher(i):</a:t>
            </a:r>
          </a:p>
          <a:p>
            <a:pPr marL="0" indent="0">
              <a:buNone/>
            </a:pPr>
            <a:r>
              <a:rPr lang="en-US" altLang="zh-CN" sz="1600" b="1">
                <a:latin typeface="Courier New" panose="02070309020205020404" pitchFamily="49" charset="0"/>
                <a:cs typeface="Courier New" panose="02070309020205020404" pitchFamily="49" charset="0"/>
              </a:rPr>
              <a:t>    repeat_forever:</a:t>
            </a:r>
          </a:p>
          <a:p>
            <a:pPr marL="0" indent="0">
              <a:buNone/>
            </a:pPr>
            <a:r>
              <a:rPr lang="en-US" altLang="zh-CN" sz="1600" b="1">
                <a:latin typeface="Courier New" panose="02070309020205020404" pitchFamily="49" charset="0"/>
                <a:cs typeface="Courier New" panose="02070309020205020404" pitchFamily="49" charset="0"/>
              </a:rPr>
              <a:t>        think()                      # Thinking for a while</a:t>
            </a:r>
          </a:p>
          <a:p>
            <a:pPr marL="0" indent="0">
              <a:buNone/>
            </a:pPr>
            <a:r>
              <a:rPr lang="en-US" altLang="zh-CN" sz="1600" b="1">
                <a:latin typeface="Courier New" panose="02070309020205020404" pitchFamily="49" charset="0"/>
                <a:cs typeface="Courier New" panose="02070309020205020404" pitchFamily="49" charset="0"/>
              </a:rPr>
              <a:t>        take_chopsticks(i)           # Acquire both chopsticks, or block</a:t>
            </a:r>
          </a:p>
          <a:p>
            <a:pPr marL="0" indent="0">
              <a:buNone/>
            </a:pPr>
            <a:r>
              <a:rPr lang="en-US" altLang="zh-CN" sz="1600" b="1">
                <a:latin typeface="Courier New" panose="02070309020205020404" pitchFamily="49" charset="0"/>
                <a:cs typeface="Courier New" panose="02070309020205020404" pitchFamily="49" charset="0"/>
              </a:rPr>
              <a:t>        eat()                        # Shovel it in</a:t>
            </a:r>
          </a:p>
          <a:p>
            <a:pPr marL="0" indent="0">
              <a:buNone/>
            </a:pPr>
            <a:r>
              <a:rPr lang="en-US" altLang="zh-CN" sz="1600" b="1">
                <a:latin typeface="Courier New" panose="02070309020205020404" pitchFamily="49" charset="0"/>
                <a:cs typeface="Courier New" panose="02070309020205020404" pitchFamily="49" charset="0"/>
              </a:rPr>
              <a:t>        put_chopsticks(i)            # Happiness: put both chopsticks down</a:t>
            </a:r>
            <a:endParaRPr lang="zh-CN" altLang="en-US" sz="16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80639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6A2FE30-3250-4A4E-B4D3-D42A3F917FF8}"/>
              </a:ext>
            </a:extLst>
          </p:cNvPr>
          <p:cNvSpPr>
            <a:spLocks noGrp="1"/>
          </p:cNvSpPr>
          <p:nvPr>
            <p:ph idx="1"/>
          </p:nvPr>
        </p:nvSpPr>
        <p:spPr>
          <a:xfrm>
            <a:off x="1900518" y="229443"/>
            <a:ext cx="9601199" cy="4626984"/>
          </a:xfrm>
          <a:solidFill>
            <a:schemeClr val="bg1"/>
          </a:solidFill>
        </p:spPr>
        <p:txBody>
          <a:bodyPr/>
          <a:lstStyle/>
          <a:p>
            <a:pPr marL="0" indent="0">
              <a:buNone/>
            </a:pPr>
            <a:r>
              <a:rPr lang="en-US" altLang="zh-CN" sz="1600" b="1">
                <a:latin typeface="Courier New" panose="02070309020205020404" pitchFamily="49" charset="0"/>
                <a:cs typeface="Courier New" panose="02070309020205020404" pitchFamily="49" charset="0"/>
              </a:rPr>
              <a:t>def take_chopsticks(i):</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0070C0"/>
                </a:solidFill>
                <a:latin typeface="Courier New" panose="02070309020205020404" pitchFamily="49" charset="0"/>
                <a:cs typeface="Courier New" panose="02070309020205020404" pitchFamily="49" charset="0"/>
              </a:rPr>
              <a:t>P(chop_sem)                 </a:t>
            </a:r>
            <a:r>
              <a:rPr lang="en-US" altLang="zh-CN" sz="1600" b="1">
                <a:latin typeface="Courier New" panose="02070309020205020404" pitchFamily="49" charset="0"/>
                <a:cs typeface="Courier New" panose="02070309020205020404" pitchFamily="49" charset="0"/>
              </a:rPr>
              <a:t># Want exclusive on chopsticks</a:t>
            </a:r>
          </a:p>
          <a:p>
            <a:pPr marL="0" indent="0">
              <a:buNone/>
            </a:pPr>
            <a:r>
              <a:rPr lang="en-US" altLang="zh-CN" sz="1600" b="1">
                <a:latin typeface="Courier New" panose="02070309020205020404" pitchFamily="49" charset="0"/>
                <a:cs typeface="Courier New" panose="02070309020205020404" pitchFamily="49" charset="0"/>
              </a:rPr>
              <a:t>    state[i] = HUNGRY           # Philosopher wants to eat</a:t>
            </a:r>
          </a:p>
          <a:p>
            <a:pPr marL="0" indent="0">
              <a:buNone/>
            </a:pPr>
            <a:r>
              <a:rPr lang="en-US" altLang="zh-CN" sz="1600" b="1">
                <a:latin typeface="Courier New" panose="02070309020205020404" pitchFamily="49" charset="0"/>
                <a:cs typeface="Courier New" panose="02070309020205020404" pitchFamily="49" charset="0"/>
              </a:rPr>
              <a:t>    test(i)                     # Check if can pick uo both chopsticks</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0070C0"/>
                </a:solidFill>
                <a:latin typeface="Courier New" panose="02070309020205020404" pitchFamily="49" charset="0"/>
                <a:cs typeface="Courier New" panose="02070309020205020404" pitchFamily="49" charset="0"/>
              </a:rPr>
              <a:t>V(chop_sem)                 </a:t>
            </a:r>
            <a:r>
              <a:rPr lang="en-US" altLang="zh-CN" sz="1600" b="1">
                <a:latin typeface="Courier New" panose="02070309020205020404" pitchFamily="49" charset="0"/>
                <a:cs typeface="Courier New" panose="02070309020205020404" pitchFamily="49" charset="0"/>
              </a:rPr>
              <a:t># Release exclusive on chopsticks</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00B050"/>
                </a:solidFill>
                <a:latin typeface="Courier New" panose="02070309020205020404" pitchFamily="49" charset="0"/>
                <a:cs typeface="Courier New" panose="02070309020205020404" pitchFamily="49" charset="0"/>
              </a:rPr>
              <a:t>P(phil_sem[i])              </a:t>
            </a:r>
            <a:r>
              <a:rPr lang="en-US" altLang="zh-CN" sz="1600" b="1">
                <a:latin typeface="Courier New" panose="02070309020205020404" pitchFamily="49" charset="0"/>
                <a:cs typeface="Courier New" panose="02070309020205020404" pitchFamily="49" charset="0"/>
              </a:rPr>
              <a:t># Proceed, or block waiting for chops</a:t>
            </a:r>
          </a:p>
          <a:p>
            <a:pPr marL="0" indent="0">
              <a:buNone/>
            </a:pPr>
            <a:r>
              <a:rPr lang="en-US" altLang="zh-CN" sz="1600" b="1">
                <a:latin typeface="Courier New" panose="02070309020205020404" pitchFamily="49" charset="0"/>
                <a:cs typeface="Courier New" panose="02070309020205020404" pitchFamily="49" charset="0"/>
              </a:rPr>
              <a:t>    </a:t>
            </a:r>
          </a:p>
          <a:p>
            <a:pPr marL="0" indent="0">
              <a:buNone/>
            </a:pPr>
            <a:r>
              <a:rPr lang="en-US" altLang="zh-CN" sz="1600" b="1">
                <a:latin typeface="Courier New" panose="02070309020205020404" pitchFamily="49" charset="0"/>
                <a:cs typeface="Courier New" panose="02070309020205020404" pitchFamily="49" charset="0"/>
              </a:rPr>
              <a:t>def put_chopsticks(i):</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0070C0"/>
                </a:solidFill>
                <a:latin typeface="Courier New" panose="02070309020205020404" pitchFamily="49" charset="0"/>
                <a:cs typeface="Courier New" panose="02070309020205020404" pitchFamily="49" charset="0"/>
              </a:rPr>
              <a:t>P(chop_sem)                 </a:t>
            </a:r>
            <a:r>
              <a:rPr lang="en-US" altLang="zh-CN" sz="1600" b="1">
                <a:latin typeface="Courier New" panose="02070309020205020404" pitchFamily="49" charset="0"/>
                <a:cs typeface="Courier New" panose="02070309020205020404" pitchFamily="49" charset="0"/>
              </a:rPr>
              <a:t># Want exclusive on chopsticks</a:t>
            </a:r>
          </a:p>
          <a:p>
            <a:pPr marL="0" indent="0">
              <a:buNone/>
            </a:pPr>
            <a:r>
              <a:rPr lang="en-US" altLang="zh-CN" sz="1600" b="1">
                <a:latin typeface="Courier New" panose="02070309020205020404" pitchFamily="49" charset="0"/>
                <a:cs typeface="Courier New" panose="02070309020205020404" pitchFamily="49" charset="0"/>
              </a:rPr>
              <a:t>    state[i] = THINKING         # Philosopher has finished eating</a:t>
            </a:r>
          </a:p>
          <a:p>
            <a:pPr marL="0" indent="0">
              <a:buNone/>
            </a:pPr>
            <a:r>
              <a:rPr lang="en-US" altLang="zh-CN" sz="1600" b="1">
                <a:latin typeface="Courier New" panose="02070309020205020404" pitchFamily="49" charset="0"/>
                <a:cs typeface="Courier New" panose="02070309020205020404" pitchFamily="49" charset="0"/>
              </a:rPr>
              <a:t>    test(left(i))               # Left neighbour may unblock/eat</a:t>
            </a:r>
          </a:p>
          <a:p>
            <a:pPr marL="0" indent="0">
              <a:buNone/>
            </a:pPr>
            <a:r>
              <a:rPr lang="en-US" altLang="zh-CN" sz="1600" b="1">
                <a:latin typeface="Courier New" panose="02070309020205020404" pitchFamily="49" charset="0"/>
                <a:cs typeface="Courier New" panose="02070309020205020404" pitchFamily="49" charset="0"/>
              </a:rPr>
              <a:t>    test(right(i))              # Right neighbour may unblock/eat</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0070C0"/>
                </a:solidFill>
                <a:latin typeface="Courier New" panose="02070309020205020404" pitchFamily="49" charset="0"/>
                <a:cs typeface="Courier New" panose="02070309020205020404" pitchFamily="49" charset="0"/>
              </a:rPr>
              <a:t>V(chop_sem)                 </a:t>
            </a:r>
            <a:r>
              <a:rPr lang="en-US" altLang="zh-CN" sz="1600" b="1">
                <a:latin typeface="Courier New" panose="02070309020205020404" pitchFamily="49" charset="0"/>
                <a:cs typeface="Courier New" panose="02070309020205020404" pitchFamily="49" charset="0"/>
              </a:rPr>
              <a:t># Release exclusive on chopsticks</a:t>
            </a:r>
          </a:p>
          <a:p>
            <a:pPr marL="0" indent="0">
              <a:buNone/>
            </a:pPr>
            <a:endParaRPr lang="en-US" altLang="zh-CN" sz="1600" b="1">
              <a:latin typeface="Courier New" panose="02070309020205020404" pitchFamily="49" charset="0"/>
              <a:cs typeface="Courier New" panose="02070309020205020404" pitchFamily="49" charset="0"/>
            </a:endParaRPr>
          </a:p>
          <a:p>
            <a:pPr marL="0" indent="0">
              <a:buNone/>
            </a:pPr>
            <a:r>
              <a:rPr lang="en-US" altLang="zh-CN" sz="1600" b="1">
                <a:latin typeface="Courier New" panose="02070309020205020404" pitchFamily="49" charset="0"/>
                <a:cs typeface="Courier New" panose="02070309020205020404" pitchFamily="49" charset="0"/>
              </a:rPr>
              <a:t>def test(i):</a:t>
            </a:r>
          </a:p>
          <a:p>
            <a:pPr marL="0" indent="0">
              <a:buNone/>
            </a:pPr>
            <a:r>
              <a:rPr lang="en-US" altLang="zh-CN" sz="1600" b="1">
                <a:latin typeface="Courier New" panose="02070309020205020404" pitchFamily="49" charset="0"/>
                <a:cs typeface="Courier New" panose="02070309020205020404" pitchFamily="49" charset="0"/>
              </a:rPr>
              <a:t>    neighbours_ok = state[left(i)] != EATING &amp;&amp; state[right(i)] != EATING</a:t>
            </a:r>
          </a:p>
          <a:p>
            <a:pPr marL="0" indent="0">
              <a:buNone/>
            </a:pPr>
            <a:r>
              <a:rPr lang="en-US" altLang="zh-CN" sz="1600" b="1">
                <a:latin typeface="Courier New" panose="02070309020205020404" pitchFamily="49" charset="0"/>
                <a:cs typeface="Courier New" panose="02070309020205020404" pitchFamily="49" charset="0"/>
              </a:rPr>
              <a:t>    if state[i] == HUNGRY &amp;&amp; neighbours_ok:</a:t>
            </a:r>
          </a:p>
          <a:p>
            <a:pPr marL="0" indent="0">
              <a:buNone/>
            </a:pPr>
            <a:r>
              <a:rPr lang="en-US" altLang="zh-CN" sz="1600" b="1">
                <a:latin typeface="Courier New" panose="02070309020205020404" pitchFamily="49" charset="0"/>
                <a:cs typeface="Courier New" panose="02070309020205020404" pitchFamily="49" charset="0"/>
              </a:rPr>
              <a:t>        state[i] = EATING       # Time for this philosopher to eat</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00B050"/>
                </a:solidFill>
                <a:latin typeface="Courier New" panose="02070309020205020404" pitchFamily="49" charset="0"/>
                <a:cs typeface="Courier New" panose="02070309020205020404" pitchFamily="49" charset="0"/>
              </a:rPr>
              <a:t>V(phil_sem[i])          </a:t>
            </a:r>
            <a:r>
              <a:rPr lang="en-US" altLang="zh-CN" sz="1600" b="1">
                <a:latin typeface="Courier New" panose="02070309020205020404" pitchFamily="49" charset="0"/>
                <a:cs typeface="Courier New" panose="02070309020205020404" pitchFamily="49" charset="0"/>
              </a:rPr>
              <a:t># Must happen before phil[i] can eat</a:t>
            </a:r>
            <a:endParaRPr lang="zh-CN" altLang="en-US" sz="16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05020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2A956-1F35-4210-9134-BEA44F2388A6}"/>
              </a:ext>
            </a:extLst>
          </p:cNvPr>
          <p:cNvSpPr>
            <a:spLocks noGrp="1"/>
          </p:cNvSpPr>
          <p:nvPr>
            <p:ph type="title"/>
          </p:nvPr>
        </p:nvSpPr>
        <p:spPr/>
        <p:txBody>
          <a:bodyPr/>
          <a:lstStyle/>
          <a:p>
            <a:r>
              <a:rPr lang="zh-CN" altLang="en-US"/>
              <a:t>两种物品的仓库问题</a:t>
            </a:r>
          </a:p>
        </p:txBody>
      </p:sp>
      <p:sp>
        <p:nvSpPr>
          <p:cNvPr id="3" name="内容占位符 2">
            <a:extLst>
              <a:ext uri="{FF2B5EF4-FFF2-40B4-BE49-F238E27FC236}">
                <a16:creationId xmlns:a16="http://schemas.microsoft.com/office/drawing/2014/main" id="{F3FE5D9B-CC83-4D9C-8CC8-867AC6D9083F}"/>
              </a:ext>
            </a:extLst>
          </p:cNvPr>
          <p:cNvSpPr>
            <a:spLocks noGrp="1"/>
          </p:cNvSpPr>
          <p:nvPr>
            <p:ph idx="1"/>
          </p:nvPr>
        </p:nvSpPr>
        <p:spPr>
          <a:xfrm>
            <a:off x="1093694" y="1233489"/>
            <a:ext cx="10067365" cy="4626984"/>
          </a:xfrm>
        </p:spPr>
        <p:txBody>
          <a:bodyPr/>
          <a:lstStyle/>
          <a:p>
            <a:r>
              <a:rPr lang="zh-CN" altLang="en-US"/>
              <a:t>设有一个可以装</a:t>
            </a:r>
            <a:r>
              <a:rPr lang="en-US" altLang="zh-CN"/>
              <a:t>A</a:t>
            </a:r>
            <a:r>
              <a:rPr lang="zh-CN" altLang="en-US"/>
              <a:t>、</a:t>
            </a:r>
            <a:r>
              <a:rPr lang="en-US" altLang="zh-CN"/>
              <a:t>B</a:t>
            </a:r>
            <a:r>
              <a:rPr lang="zh-CN" altLang="en-US"/>
              <a:t>两种物品的仓库，其容量无限大，但要求仓库中</a:t>
            </a:r>
            <a:r>
              <a:rPr lang="en-US" altLang="zh-CN"/>
              <a:t>A</a:t>
            </a:r>
            <a:r>
              <a:rPr lang="zh-CN" altLang="en-US"/>
              <a:t>、</a:t>
            </a:r>
            <a:r>
              <a:rPr lang="en-US" altLang="zh-CN"/>
              <a:t>B</a:t>
            </a:r>
            <a:r>
              <a:rPr lang="zh-CN" altLang="en-US"/>
              <a:t>两种物品的数量满足下述不等式：</a:t>
            </a:r>
            <a:r>
              <a:rPr lang="en-US" altLang="zh-CN" b="1">
                <a:solidFill>
                  <a:srgbClr val="0070C0"/>
                </a:solidFill>
              </a:rPr>
              <a:t>-M &lt;= (A</a:t>
            </a:r>
            <a:r>
              <a:rPr lang="zh-CN" altLang="en-US" b="1">
                <a:solidFill>
                  <a:srgbClr val="0070C0"/>
                </a:solidFill>
              </a:rPr>
              <a:t>物品数量 </a:t>
            </a:r>
            <a:r>
              <a:rPr lang="en-US" altLang="zh-CN" b="1">
                <a:solidFill>
                  <a:srgbClr val="0070C0"/>
                </a:solidFill>
              </a:rPr>
              <a:t>- B</a:t>
            </a:r>
            <a:r>
              <a:rPr lang="zh-CN" altLang="en-US" b="1">
                <a:solidFill>
                  <a:srgbClr val="0070C0"/>
                </a:solidFill>
              </a:rPr>
              <a:t>物品数量</a:t>
            </a:r>
            <a:r>
              <a:rPr lang="en-US" altLang="zh-CN" b="1">
                <a:solidFill>
                  <a:srgbClr val="0070C0"/>
                </a:solidFill>
              </a:rPr>
              <a:t>)</a:t>
            </a:r>
            <a:r>
              <a:rPr lang="zh-CN" altLang="en-US" b="1">
                <a:solidFill>
                  <a:srgbClr val="0070C0"/>
                </a:solidFill>
              </a:rPr>
              <a:t> </a:t>
            </a:r>
            <a:r>
              <a:rPr lang="en-US" altLang="zh-CN" b="1">
                <a:solidFill>
                  <a:srgbClr val="0070C0"/>
                </a:solidFill>
              </a:rPr>
              <a:t>&lt;= N</a:t>
            </a:r>
            <a:r>
              <a:rPr lang="zh-CN" altLang="en-US"/>
              <a:t>，其中</a:t>
            </a:r>
            <a:r>
              <a:rPr lang="en-US" altLang="zh-CN"/>
              <a:t>M</a:t>
            </a:r>
            <a:r>
              <a:rPr lang="zh-CN" altLang="en-US"/>
              <a:t>和</a:t>
            </a:r>
            <a:r>
              <a:rPr lang="en-US" altLang="zh-CN"/>
              <a:t>N</a:t>
            </a:r>
            <a:r>
              <a:rPr lang="zh-CN" altLang="en-US"/>
              <a:t>为正整数。试用信号量和</a:t>
            </a:r>
            <a:r>
              <a:rPr lang="en-US" altLang="zh-CN"/>
              <a:t>PV</a:t>
            </a:r>
            <a:r>
              <a:rPr lang="zh-CN" altLang="en-US"/>
              <a:t>操作描述</a:t>
            </a:r>
            <a:r>
              <a:rPr lang="en-US" altLang="zh-CN"/>
              <a:t>A</a:t>
            </a:r>
            <a:r>
              <a:rPr lang="zh-CN" altLang="en-US"/>
              <a:t>、</a:t>
            </a:r>
            <a:r>
              <a:rPr lang="en-US" altLang="zh-CN"/>
              <a:t>B</a:t>
            </a:r>
            <a:r>
              <a:rPr lang="zh-CN" altLang="en-US"/>
              <a:t>两种物品的入库过程</a:t>
            </a:r>
          </a:p>
          <a:p>
            <a:endParaRPr lang="zh-CN" altLang="en-US"/>
          </a:p>
          <a:p>
            <a:pPr marL="0" indent="0">
              <a:buNone/>
            </a:pPr>
            <a:r>
              <a:rPr lang="en-US" altLang="zh-CN" b="1">
                <a:latin typeface="Courier New" panose="02070309020205020404" pitchFamily="49" charset="0"/>
                <a:cs typeface="Courier New" panose="02070309020205020404" pitchFamily="49" charset="0"/>
              </a:rPr>
              <a:t>semaphore mutex = 1, sem_a = N, sem_b = M;</a:t>
            </a:r>
          </a:p>
          <a:p>
            <a:pPr marL="0" indent="0">
              <a:buNone/>
            </a:pPr>
            <a:r>
              <a:rPr lang="en-US" altLang="zh-CN" b="1">
                <a:latin typeface="Courier New" panose="02070309020205020404" pitchFamily="49" charset="0"/>
                <a:cs typeface="Courier New" panose="02070309020205020404" pitchFamily="49" charset="0"/>
              </a:rPr>
              <a:t>proc_a() {</a:t>
            </a:r>
          </a:p>
          <a:p>
            <a:pPr marL="0" indent="0">
              <a:buNone/>
            </a:pPr>
            <a:r>
              <a:rPr lang="en-US" altLang="zh-CN" b="1">
                <a:latin typeface="Courier New" panose="02070309020205020404" pitchFamily="49" charset="0"/>
                <a:cs typeface="Courier New" panose="02070309020205020404" pitchFamily="49" charset="0"/>
              </a:rPr>
              <a:t>    while(true) {</a:t>
            </a:r>
          </a:p>
          <a:p>
            <a:pPr marL="0" indent="0">
              <a:buNone/>
            </a:pPr>
            <a:r>
              <a:rPr lang="en-US" altLang="zh-CN" b="1">
                <a:latin typeface="Courier New" panose="02070309020205020404" pitchFamily="49" charset="0"/>
                <a:cs typeface="Courier New" panose="02070309020205020404" pitchFamily="49" charset="0"/>
              </a:rPr>
              <a:t>        </a:t>
            </a:r>
            <a:r>
              <a:rPr lang="en-US" altLang="zh-CN" b="1">
                <a:solidFill>
                  <a:srgbClr val="0070C0"/>
                </a:solidFill>
                <a:latin typeface="Courier New" panose="02070309020205020404" pitchFamily="49" charset="0"/>
                <a:cs typeface="Courier New" panose="02070309020205020404" pitchFamily="49" charset="0"/>
              </a:rPr>
              <a:t>P(sem_a);</a:t>
            </a:r>
          </a:p>
          <a:p>
            <a:pPr marL="0" indent="0">
              <a:buNone/>
            </a:pPr>
            <a:r>
              <a:rPr lang="en-US" altLang="zh-CN" b="1">
                <a:latin typeface="Courier New" panose="02070309020205020404" pitchFamily="49" charset="0"/>
                <a:cs typeface="Courier New" panose="02070309020205020404" pitchFamily="49" charset="0"/>
              </a:rPr>
              <a:t>        P(mutex);</a:t>
            </a:r>
          </a:p>
          <a:p>
            <a:pPr marL="0" indent="0">
              <a:buNone/>
            </a:pPr>
            <a:r>
              <a:rPr lang="en-US" altLang="zh-CN" b="1">
                <a:latin typeface="Courier New" panose="02070309020205020404" pitchFamily="49" charset="0"/>
                <a:cs typeface="Courier New" panose="02070309020205020404" pitchFamily="49" charset="0"/>
              </a:rPr>
              <a:t>        A</a:t>
            </a:r>
            <a:r>
              <a:rPr lang="zh-CN" altLang="en-US">
                <a:latin typeface="Courier New" panose="02070309020205020404" pitchFamily="49" charset="0"/>
                <a:cs typeface="Courier New" panose="02070309020205020404" pitchFamily="49" charset="0"/>
              </a:rPr>
              <a:t>产品入库</a:t>
            </a:r>
            <a:r>
              <a:rPr lang="en-US" altLang="zh-CN" b="1">
                <a:latin typeface="Courier New" panose="02070309020205020404" pitchFamily="49" charset="0"/>
                <a:cs typeface="Courier New" panose="02070309020205020404" pitchFamily="49" charset="0"/>
              </a:rPr>
              <a:t>;</a:t>
            </a:r>
          </a:p>
          <a:p>
            <a:pPr marL="0" indent="0">
              <a:buNone/>
            </a:pPr>
            <a:r>
              <a:rPr lang="en-US" altLang="zh-CN" b="1">
                <a:latin typeface="Courier New" panose="02070309020205020404" pitchFamily="49" charset="0"/>
                <a:cs typeface="Courier New" panose="02070309020205020404" pitchFamily="49" charset="0"/>
              </a:rPr>
              <a:t>        V(mutex);</a:t>
            </a:r>
          </a:p>
          <a:p>
            <a:pPr marL="0" indent="0">
              <a:buNone/>
            </a:pPr>
            <a:r>
              <a:rPr lang="en-US" altLang="zh-CN" b="1">
                <a:latin typeface="Courier New" panose="02070309020205020404" pitchFamily="49" charset="0"/>
                <a:cs typeface="Courier New" panose="02070309020205020404" pitchFamily="49" charset="0"/>
              </a:rPr>
              <a:t>        </a:t>
            </a:r>
            <a:r>
              <a:rPr lang="en-US" altLang="zh-CN" b="1">
                <a:solidFill>
                  <a:srgbClr val="00B050"/>
                </a:solidFill>
                <a:latin typeface="Courier New" panose="02070309020205020404" pitchFamily="49" charset="0"/>
                <a:cs typeface="Courier New" panose="02070309020205020404" pitchFamily="49" charset="0"/>
              </a:rPr>
              <a:t>V(sem_b);</a:t>
            </a:r>
          </a:p>
          <a:p>
            <a:pPr marL="0" indent="0">
              <a:buNone/>
            </a:pPr>
            <a:r>
              <a:rPr lang="en-US" altLang="zh-CN" b="1">
                <a:latin typeface="Courier New" panose="02070309020205020404" pitchFamily="49" charset="0"/>
                <a:cs typeface="Courier New" panose="02070309020205020404" pitchFamily="49" charset="0"/>
              </a:rPr>
              <a:t>    }</a:t>
            </a:r>
          </a:p>
          <a:p>
            <a:pPr marL="0" indent="0">
              <a:buNone/>
            </a:pPr>
            <a:r>
              <a:rPr lang="en-US" altLang="zh-CN" b="1">
                <a:latin typeface="Courier New" panose="02070309020205020404" pitchFamily="49" charset="0"/>
                <a:cs typeface="Courier New" panose="02070309020205020404" pitchFamily="49" charset="0"/>
              </a:rPr>
              <a:t>}</a:t>
            </a:r>
            <a:endParaRPr lang="zh-CN" altLang="en-US" b="1">
              <a:latin typeface="Courier New" panose="02070309020205020404" pitchFamily="49" charset="0"/>
              <a:cs typeface="Courier New" panose="02070309020205020404" pitchFamily="49" charset="0"/>
            </a:endParaRPr>
          </a:p>
        </p:txBody>
      </p:sp>
      <p:sp>
        <p:nvSpPr>
          <p:cNvPr id="4" name="文本框 3">
            <a:extLst>
              <a:ext uri="{FF2B5EF4-FFF2-40B4-BE49-F238E27FC236}">
                <a16:creationId xmlns:a16="http://schemas.microsoft.com/office/drawing/2014/main" id="{D40D2E92-C3D0-4381-85EE-573F35E90B10}"/>
              </a:ext>
            </a:extLst>
          </p:cNvPr>
          <p:cNvSpPr txBox="1"/>
          <p:nvPr/>
        </p:nvSpPr>
        <p:spPr>
          <a:xfrm>
            <a:off x="7037295" y="2922927"/>
            <a:ext cx="3720353" cy="3360920"/>
          </a:xfrm>
          <a:prstGeom prst="rect">
            <a:avLst/>
          </a:prstGeom>
          <a:noFill/>
        </p:spPr>
        <p:txBody>
          <a:bodyPr wrap="square" rtlCol="0">
            <a:spAutoFit/>
          </a:bodyPr>
          <a:lstStyle/>
          <a:p>
            <a:pPr>
              <a:spcBef>
                <a:spcPct val="35000"/>
              </a:spcBef>
              <a:buClr>
                <a:srgbClr val="993300"/>
              </a:buClr>
              <a:buSzPct val="110000"/>
            </a:pPr>
            <a:r>
              <a:rPr kumimoji="1" lang="en-US" altLang="zh-CN" b="1">
                <a:latin typeface="Courier New" panose="02070309020205020404" pitchFamily="49" charset="0"/>
                <a:ea typeface="微软雅黑" panose="020B0503020204020204" pitchFamily="34" charset="-122"/>
                <a:cs typeface="Courier New" panose="02070309020205020404" pitchFamily="49" charset="0"/>
              </a:rPr>
              <a:t>proc_b() {</a:t>
            </a:r>
          </a:p>
          <a:p>
            <a:pPr>
              <a:spcBef>
                <a:spcPct val="35000"/>
              </a:spcBef>
              <a:buClr>
                <a:srgbClr val="993300"/>
              </a:buClr>
              <a:buSzPct val="110000"/>
            </a:pPr>
            <a:r>
              <a:rPr kumimoji="1" lang="en-US" altLang="zh-CN" b="1">
                <a:latin typeface="Courier New" panose="02070309020205020404" pitchFamily="49" charset="0"/>
                <a:ea typeface="微软雅黑" panose="020B0503020204020204" pitchFamily="34" charset="-122"/>
                <a:cs typeface="Courier New" panose="02070309020205020404" pitchFamily="49" charset="0"/>
              </a:rPr>
              <a:t>    while(true) {</a:t>
            </a:r>
          </a:p>
          <a:p>
            <a:pPr>
              <a:spcBef>
                <a:spcPct val="35000"/>
              </a:spcBef>
              <a:buClr>
                <a:srgbClr val="993300"/>
              </a:buClr>
              <a:buSzPct val="110000"/>
            </a:pPr>
            <a:r>
              <a:rPr kumimoji="1" lang="en-US" altLang="zh-CN" b="1">
                <a:latin typeface="Courier New" panose="02070309020205020404" pitchFamily="49" charset="0"/>
                <a:ea typeface="微软雅黑" panose="020B0503020204020204" pitchFamily="34" charset="-122"/>
                <a:cs typeface="Courier New" panose="02070309020205020404" pitchFamily="49" charset="0"/>
              </a:rPr>
              <a:t>        </a:t>
            </a:r>
            <a:r>
              <a:rPr kumimoji="1" lang="en-US" altLang="zh-CN" b="1">
                <a:solidFill>
                  <a:srgbClr val="00B050"/>
                </a:solidFill>
                <a:latin typeface="Courier New" panose="02070309020205020404" pitchFamily="49" charset="0"/>
                <a:ea typeface="微软雅黑" panose="020B0503020204020204" pitchFamily="34" charset="-122"/>
                <a:cs typeface="Courier New" panose="02070309020205020404" pitchFamily="49" charset="0"/>
              </a:rPr>
              <a:t>P(sem_b);</a:t>
            </a:r>
          </a:p>
          <a:p>
            <a:pPr>
              <a:spcBef>
                <a:spcPct val="35000"/>
              </a:spcBef>
              <a:buClr>
                <a:srgbClr val="993300"/>
              </a:buClr>
              <a:buSzPct val="110000"/>
            </a:pPr>
            <a:r>
              <a:rPr kumimoji="1" lang="en-US" altLang="zh-CN" b="1">
                <a:latin typeface="Courier New" panose="02070309020205020404" pitchFamily="49" charset="0"/>
                <a:ea typeface="微软雅黑" panose="020B0503020204020204" pitchFamily="34" charset="-122"/>
                <a:cs typeface="Courier New" panose="02070309020205020404" pitchFamily="49" charset="0"/>
              </a:rPr>
              <a:t>        P(mutex);</a:t>
            </a:r>
          </a:p>
          <a:p>
            <a:pPr>
              <a:spcBef>
                <a:spcPct val="35000"/>
              </a:spcBef>
              <a:buClr>
                <a:srgbClr val="993300"/>
              </a:buClr>
              <a:buSzPct val="110000"/>
            </a:pPr>
            <a:r>
              <a:rPr kumimoji="1" lang="en-US" altLang="zh-CN" b="1">
                <a:latin typeface="Courier New" panose="02070309020205020404" pitchFamily="49" charset="0"/>
                <a:ea typeface="微软雅黑" panose="020B0503020204020204" pitchFamily="34" charset="-122"/>
                <a:cs typeface="Courier New" panose="02070309020205020404" pitchFamily="49" charset="0"/>
              </a:rPr>
              <a:t>        B</a:t>
            </a:r>
            <a:r>
              <a:rPr kumimoji="1" lang="zh-CN" altLang="en-US">
                <a:latin typeface="Courier New" panose="02070309020205020404" pitchFamily="49" charset="0"/>
                <a:ea typeface="微软雅黑" panose="020B0503020204020204" pitchFamily="34" charset="-122"/>
                <a:cs typeface="Courier New" panose="02070309020205020404" pitchFamily="49" charset="0"/>
              </a:rPr>
              <a:t>产品入库</a:t>
            </a:r>
            <a:r>
              <a:rPr kumimoji="1" lang="en-US" altLang="zh-CN" b="1">
                <a:latin typeface="Courier New" panose="02070309020205020404" pitchFamily="49" charset="0"/>
                <a:ea typeface="微软雅黑" panose="020B0503020204020204" pitchFamily="34" charset="-122"/>
                <a:cs typeface="Courier New" panose="02070309020205020404" pitchFamily="49" charset="0"/>
              </a:rPr>
              <a:t>;</a:t>
            </a:r>
          </a:p>
          <a:p>
            <a:pPr>
              <a:spcBef>
                <a:spcPct val="35000"/>
              </a:spcBef>
              <a:buClr>
                <a:srgbClr val="993300"/>
              </a:buClr>
              <a:buSzPct val="110000"/>
            </a:pPr>
            <a:r>
              <a:rPr kumimoji="1" lang="en-US" altLang="zh-CN" b="1">
                <a:latin typeface="Courier New" panose="02070309020205020404" pitchFamily="49" charset="0"/>
                <a:ea typeface="微软雅黑" panose="020B0503020204020204" pitchFamily="34" charset="-122"/>
                <a:cs typeface="Courier New" panose="02070309020205020404" pitchFamily="49" charset="0"/>
              </a:rPr>
              <a:t>        V(mutex);</a:t>
            </a:r>
          </a:p>
          <a:p>
            <a:pPr>
              <a:spcBef>
                <a:spcPct val="35000"/>
              </a:spcBef>
              <a:buClr>
                <a:srgbClr val="993300"/>
              </a:buClr>
              <a:buSzPct val="110000"/>
            </a:pPr>
            <a:r>
              <a:rPr kumimoji="1" lang="en-US" altLang="zh-CN" b="1">
                <a:latin typeface="Courier New" panose="02070309020205020404" pitchFamily="49" charset="0"/>
                <a:ea typeface="微软雅黑" panose="020B0503020204020204" pitchFamily="34" charset="-122"/>
                <a:cs typeface="Courier New" panose="02070309020205020404" pitchFamily="49" charset="0"/>
              </a:rPr>
              <a:t>        </a:t>
            </a:r>
            <a:r>
              <a:rPr kumimoji="1" lang="en-US" altLang="zh-CN" b="1">
                <a:solidFill>
                  <a:srgbClr val="0070C0"/>
                </a:solidFill>
                <a:latin typeface="Courier New" panose="02070309020205020404" pitchFamily="49" charset="0"/>
                <a:ea typeface="微软雅黑" panose="020B0503020204020204" pitchFamily="34" charset="-122"/>
                <a:cs typeface="Courier New" panose="02070309020205020404" pitchFamily="49" charset="0"/>
              </a:rPr>
              <a:t>V(sem_a);</a:t>
            </a:r>
          </a:p>
          <a:p>
            <a:pPr>
              <a:spcBef>
                <a:spcPct val="35000"/>
              </a:spcBef>
              <a:buClr>
                <a:srgbClr val="993300"/>
              </a:buClr>
              <a:buSzPct val="110000"/>
            </a:pPr>
            <a:r>
              <a:rPr kumimoji="1" lang="en-US" altLang="zh-CN" b="1">
                <a:latin typeface="Courier New" panose="02070309020205020404" pitchFamily="49" charset="0"/>
                <a:ea typeface="微软雅黑" panose="020B0503020204020204" pitchFamily="34" charset="-122"/>
                <a:cs typeface="Courier New" panose="02070309020205020404" pitchFamily="49" charset="0"/>
              </a:rPr>
              <a:t>    }</a:t>
            </a:r>
          </a:p>
          <a:p>
            <a:pPr>
              <a:spcBef>
                <a:spcPct val="35000"/>
              </a:spcBef>
              <a:buClr>
                <a:srgbClr val="993300"/>
              </a:buClr>
              <a:buSzPct val="110000"/>
            </a:pPr>
            <a:r>
              <a:rPr kumimoji="1" lang="en-US" altLang="zh-CN" b="1">
                <a:latin typeface="Courier New" panose="02070309020205020404" pitchFamily="49" charset="0"/>
                <a:ea typeface="微软雅黑" panose="020B0503020204020204" pitchFamily="34" charset="-122"/>
                <a:cs typeface="Courier New" panose="02070309020205020404" pitchFamily="49" charset="0"/>
              </a:rPr>
              <a:t>}</a:t>
            </a:r>
            <a:endParaRPr kumimoji="1" lang="zh-CN" altLang="en-US" b="1">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8222569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FE5D9B-CC83-4D9C-8CC8-867AC6D9083F}"/>
              </a:ext>
            </a:extLst>
          </p:cNvPr>
          <p:cNvSpPr>
            <a:spLocks noGrp="1"/>
          </p:cNvSpPr>
          <p:nvPr>
            <p:ph idx="1"/>
          </p:nvPr>
        </p:nvSpPr>
        <p:spPr>
          <a:xfrm>
            <a:off x="1093694" y="1233489"/>
            <a:ext cx="10067365" cy="4626984"/>
          </a:xfrm>
        </p:spPr>
        <p:txBody>
          <a:bodyPr/>
          <a:lstStyle/>
          <a:p>
            <a:r>
              <a:rPr lang="zh-CN" altLang="en-US"/>
              <a:t>不等式：</a:t>
            </a:r>
            <a:r>
              <a:rPr lang="en-US" altLang="zh-CN" b="1">
                <a:solidFill>
                  <a:srgbClr val="0070C0"/>
                </a:solidFill>
              </a:rPr>
              <a:t>-M &lt;= A</a:t>
            </a:r>
            <a:r>
              <a:rPr lang="zh-CN" altLang="en-US" b="1">
                <a:solidFill>
                  <a:srgbClr val="0070C0"/>
                </a:solidFill>
              </a:rPr>
              <a:t>物品数量 </a:t>
            </a:r>
            <a:r>
              <a:rPr lang="en-US" altLang="zh-CN" b="1">
                <a:solidFill>
                  <a:srgbClr val="0070C0"/>
                </a:solidFill>
              </a:rPr>
              <a:t>– B</a:t>
            </a:r>
            <a:r>
              <a:rPr lang="zh-CN" altLang="en-US" b="1">
                <a:solidFill>
                  <a:srgbClr val="0070C0"/>
                </a:solidFill>
              </a:rPr>
              <a:t>物品数量 </a:t>
            </a:r>
            <a:r>
              <a:rPr lang="en-US" altLang="zh-CN" b="1">
                <a:solidFill>
                  <a:srgbClr val="0070C0"/>
                </a:solidFill>
              </a:rPr>
              <a:t>&lt;= N</a:t>
            </a:r>
            <a:r>
              <a:rPr lang="zh-CN" altLang="en-US"/>
              <a:t>，等效为同时满足下列</a:t>
            </a:r>
            <a:r>
              <a:rPr lang="en-US" altLang="zh-CN"/>
              <a:t>2</a:t>
            </a:r>
            <a:r>
              <a:rPr lang="zh-CN" altLang="en-US"/>
              <a:t>个不等式：</a:t>
            </a:r>
            <a:endParaRPr lang="en-US" altLang="zh-CN"/>
          </a:p>
          <a:p>
            <a:pPr lvl="1"/>
            <a:r>
              <a:rPr lang="en-US" altLang="zh-CN" b="1">
                <a:solidFill>
                  <a:srgbClr val="0070C0"/>
                </a:solidFill>
              </a:rPr>
              <a:t>A</a:t>
            </a:r>
            <a:r>
              <a:rPr lang="zh-CN" altLang="en-US" b="1">
                <a:solidFill>
                  <a:srgbClr val="0070C0"/>
                </a:solidFill>
              </a:rPr>
              <a:t> </a:t>
            </a:r>
            <a:r>
              <a:rPr lang="en-US" altLang="zh-CN" b="1">
                <a:solidFill>
                  <a:srgbClr val="0070C0"/>
                </a:solidFill>
              </a:rPr>
              <a:t>– B</a:t>
            </a:r>
            <a:r>
              <a:rPr lang="zh-CN" altLang="en-US" b="1">
                <a:solidFill>
                  <a:srgbClr val="0070C0"/>
                </a:solidFill>
              </a:rPr>
              <a:t> </a:t>
            </a:r>
            <a:r>
              <a:rPr lang="en-US" altLang="zh-CN" b="1">
                <a:solidFill>
                  <a:srgbClr val="0070C0"/>
                </a:solidFill>
              </a:rPr>
              <a:t>&lt;= N       </a:t>
            </a:r>
            <a:r>
              <a:rPr lang="zh-CN" altLang="en-US" b="1">
                <a:solidFill>
                  <a:srgbClr val="0070C0"/>
                </a:solidFill>
              </a:rPr>
              <a:t>与</a:t>
            </a:r>
            <a:r>
              <a:rPr lang="en-US" altLang="zh-CN" b="1">
                <a:solidFill>
                  <a:srgbClr val="0070C0"/>
                </a:solidFill>
              </a:rPr>
              <a:t>         B</a:t>
            </a:r>
            <a:r>
              <a:rPr lang="zh-CN" altLang="en-US" b="1">
                <a:solidFill>
                  <a:srgbClr val="0070C0"/>
                </a:solidFill>
              </a:rPr>
              <a:t> </a:t>
            </a:r>
            <a:r>
              <a:rPr lang="en-US" altLang="zh-CN" b="1">
                <a:solidFill>
                  <a:srgbClr val="0070C0"/>
                </a:solidFill>
              </a:rPr>
              <a:t>– A</a:t>
            </a:r>
            <a:r>
              <a:rPr lang="zh-CN" altLang="en-US" b="1">
                <a:solidFill>
                  <a:srgbClr val="0070C0"/>
                </a:solidFill>
              </a:rPr>
              <a:t> </a:t>
            </a:r>
            <a:r>
              <a:rPr lang="en-US" altLang="zh-CN" b="1">
                <a:solidFill>
                  <a:srgbClr val="0070C0"/>
                </a:solidFill>
              </a:rPr>
              <a:t>&lt;= M</a:t>
            </a:r>
            <a:endParaRPr lang="zh-CN" altLang="en-US"/>
          </a:p>
          <a:p>
            <a:r>
              <a:rPr lang="zh-CN" altLang="en-US"/>
              <a:t>注意到</a:t>
            </a:r>
            <a:r>
              <a:rPr lang="en-US" altLang="zh-CN"/>
              <a:t>A</a:t>
            </a:r>
            <a:r>
              <a:rPr lang="zh-CN" altLang="en-US"/>
              <a:t>、</a:t>
            </a:r>
            <a:r>
              <a:rPr lang="en-US" altLang="zh-CN"/>
              <a:t>B</a:t>
            </a:r>
            <a:r>
              <a:rPr lang="zh-CN" altLang="en-US"/>
              <a:t>的绝对大小不重要，重要的是他们之间的差值。因此可把</a:t>
            </a:r>
            <a:r>
              <a:rPr lang="en-US" altLang="zh-CN"/>
              <a:t>A</a:t>
            </a:r>
            <a:r>
              <a:rPr lang="zh-CN" altLang="en-US"/>
              <a:t>、</a:t>
            </a:r>
            <a:r>
              <a:rPr lang="en-US" altLang="zh-CN"/>
              <a:t>B</a:t>
            </a:r>
            <a:r>
              <a:rPr lang="zh-CN" altLang="en-US"/>
              <a:t>同时减去同一个值：</a:t>
            </a:r>
            <a:endParaRPr lang="en-US" altLang="zh-CN"/>
          </a:p>
          <a:p>
            <a:pPr lvl="1"/>
            <a:r>
              <a:rPr lang="en-US" altLang="zh-CN" b="1">
                <a:solidFill>
                  <a:srgbClr val="0070C0"/>
                </a:solidFill>
              </a:rPr>
              <a:t>(A – min(A, B))</a:t>
            </a:r>
            <a:r>
              <a:rPr lang="zh-CN" altLang="en-US" b="1">
                <a:solidFill>
                  <a:srgbClr val="0070C0"/>
                </a:solidFill>
              </a:rPr>
              <a:t> </a:t>
            </a:r>
            <a:r>
              <a:rPr lang="en-US" altLang="zh-CN" b="1">
                <a:solidFill>
                  <a:srgbClr val="0070C0"/>
                </a:solidFill>
              </a:rPr>
              <a:t>– </a:t>
            </a:r>
            <a:r>
              <a:rPr lang="en-US" altLang="zh-CN" b="1">
                <a:solidFill>
                  <a:srgbClr val="00B050"/>
                </a:solidFill>
              </a:rPr>
              <a:t>(B – min(A, B))</a:t>
            </a:r>
            <a:r>
              <a:rPr lang="zh-CN" altLang="en-US" b="1">
                <a:solidFill>
                  <a:srgbClr val="00B050"/>
                </a:solidFill>
              </a:rPr>
              <a:t> </a:t>
            </a:r>
            <a:r>
              <a:rPr lang="en-US" altLang="zh-CN" b="1"/>
              <a:t>&lt;= N           </a:t>
            </a:r>
          </a:p>
          <a:p>
            <a:pPr lvl="1"/>
            <a:r>
              <a:rPr lang="en-US" altLang="zh-CN" b="1">
                <a:solidFill>
                  <a:srgbClr val="00B050"/>
                </a:solidFill>
              </a:rPr>
              <a:t>(B</a:t>
            </a:r>
            <a:r>
              <a:rPr lang="zh-CN" altLang="en-US" b="1">
                <a:solidFill>
                  <a:srgbClr val="00B050"/>
                </a:solidFill>
              </a:rPr>
              <a:t> </a:t>
            </a:r>
            <a:r>
              <a:rPr lang="en-US" altLang="zh-CN" b="1">
                <a:solidFill>
                  <a:srgbClr val="00B050"/>
                </a:solidFill>
              </a:rPr>
              <a:t>– min(A, B))</a:t>
            </a:r>
            <a:r>
              <a:rPr lang="zh-CN" altLang="en-US" b="1">
                <a:solidFill>
                  <a:srgbClr val="00B050"/>
                </a:solidFill>
              </a:rPr>
              <a:t> </a:t>
            </a:r>
            <a:r>
              <a:rPr lang="en-US" altLang="zh-CN" b="1">
                <a:solidFill>
                  <a:srgbClr val="0070C0"/>
                </a:solidFill>
              </a:rPr>
              <a:t>– (A – min(A, B))</a:t>
            </a:r>
            <a:r>
              <a:rPr lang="zh-CN" altLang="en-US" b="1">
                <a:solidFill>
                  <a:srgbClr val="0070C0"/>
                </a:solidFill>
              </a:rPr>
              <a:t> </a:t>
            </a:r>
            <a:r>
              <a:rPr lang="en-US" altLang="zh-CN" b="1"/>
              <a:t>&lt;= M</a:t>
            </a:r>
          </a:p>
          <a:p>
            <a:r>
              <a:rPr lang="zh-CN" altLang="en-US"/>
              <a:t>此问题等效为仓库门口内侧有单元数各为</a:t>
            </a:r>
            <a:r>
              <a:rPr lang="en-US" altLang="zh-CN"/>
              <a:t>N</a:t>
            </a:r>
            <a:r>
              <a:rPr lang="zh-CN" altLang="en-US"/>
              <a:t>、</a:t>
            </a:r>
            <a:r>
              <a:rPr lang="en-US" altLang="zh-CN"/>
              <a:t>M</a:t>
            </a:r>
            <a:r>
              <a:rPr lang="zh-CN" altLang="en-US"/>
              <a:t>的，用于暂存</a:t>
            </a:r>
            <a:r>
              <a:rPr lang="en-US" altLang="zh-CN"/>
              <a:t>A</a:t>
            </a:r>
            <a:r>
              <a:rPr lang="zh-CN" altLang="en-US"/>
              <a:t>、</a:t>
            </a:r>
            <a:r>
              <a:rPr lang="en-US" altLang="zh-CN"/>
              <a:t>B</a:t>
            </a:r>
            <a:r>
              <a:rPr lang="zh-CN" altLang="en-US"/>
              <a:t>物品的缓冲区，一旦</a:t>
            </a:r>
            <a:r>
              <a:rPr lang="en-US" altLang="zh-CN"/>
              <a:t>A</a:t>
            </a:r>
            <a:r>
              <a:rPr lang="zh-CN" altLang="en-US"/>
              <a:t>、</a:t>
            </a:r>
            <a:r>
              <a:rPr lang="en-US" altLang="zh-CN"/>
              <a:t>B</a:t>
            </a:r>
            <a:r>
              <a:rPr lang="zh-CN" altLang="en-US"/>
              <a:t>物品同时在缓冲区出现，立即</a:t>
            </a:r>
            <a:r>
              <a:rPr lang="en-US" altLang="zh-CN"/>
              <a:t>(</a:t>
            </a:r>
            <a:r>
              <a:rPr lang="zh-CN" altLang="en-US"/>
              <a:t>速度无限快</a:t>
            </a:r>
            <a:r>
              <a:rPr lang="en-US" altLang="zh-CN"/>
              <a:t>)</a:t>
            </a:r>
            <a:r>
              <a:rPr lang="zh-CN" altLang="en-US"/>
              <a:t>成对地送入仓库深处</a:t>
            </a:r>
          </a:p>
          <a:p>
            <a:endParaRPr lang="zh-CN" altLang="en-US"/>
          </a:p>
          <a:p>
            <a:pPr marL="0" indent="0">
              <a:buNone/>
            </a:pPr>
            <a:endParaRPr lang="zh-CN" altLang="en-US" b="1">
              <a:latin typeface="Courier New" panose="02070309020205020404" pitchFamily="49" charset="0"/>
              <a:cs typeface="Courier New" panose="02070309020205020404" pitchFamily="49" charset="0"/>
            </a:endParaRPr>
          </a:p>
        </p:txBody>
      </p:sp>
      <p:sp>
        <p:nvSpPr>
          <p:cNvPr id="2" name="标题 1">
            <a:extLst>
              <a:ext uri="{FF2B5EF4-FFF2-40B4-BE49-F238E27FC236}">
                <a16:creationId xmlns:a16="http://schemas.microsoft.com/office/drawing/2014/main" id="{2EB2A956-1F35-4210-9134-BEA44F2388A6}"/>
              </a:ext>
            </a:extLst>
          </p:cNvPr>
          <p:cNvSpPr>
            <a:spLocks noGrp="1"/>
          </p:cNvSpPr>
          <p:nvPr>
            <p:ph type="title"/>
          </p:nvPr>
        </p:nvSpPr>
        <p:spPr/>
        <p:txBody>
          <a:bodyPr/>
          <a:lstStyle/>
          <a:p>
            <a:r>
              <a:rPr lang="zh-CN" altLang="en-US"/>
              <a:t>两种物品的仓库问题再思考</a:t>
            </a:r>
          </a:p>
        </p:txBody>
      </p:sp>
      <p:sp>
        <p:nvSpPr>
          <p:cNvPr id="5" name="文本框 4">
            <a:extLst>
              <a:ext uri="{FF2B5EF4-FFF2-40B4-BE49-F238E27FC236}">
                <a16:creationId xmlns:a16="http://schemas.microsoft.com/office/drawing/2014/main" id="{7F3C177D-1964-40D9-9806-ED20363C6DD1}"/>
              </a:ext>
            </a:extLst>
          </p:cNvPr>
          <p:cNvSpPr txBox="1"/>
          <p:nvPr/>
        </p:nvSpPr>
        <p:spPr>
          <a:xfrm>
            <a:off x="7056391" y="2506025"/>
            <a:ext cx="2770096" cy="369332"/>
          </a:xfrm>
          <a:prstGeom prst="rect">
            <a:avLst/>
          </a:prstGeom>
          <a:noFill/>
          <a:ln w="19050">
            <a:solidFill>
              <a:schemeClr val="accent1"/>
            </a:solidFill>
          </a:ln>
        </p:spPr>
        <p:txBody>
          <a:bodyPr wrap="square" rtlCol="0">
            <a:spAutoFit/>
          </a:bodyPr>
          <a:lstStyle/>
          <a:p>
            <a:r>
              <a:rPr lang="zh-CN" altLang="en-US"/>
              <a:t>蓝绿</a:t>
            </a:r>
            <a:r>
              <a:rPr lang="en-US" altLang="zh-CN"/>
              <a:t>2</a:t>
            </a:r>
            <a:r>
              <a:rPr lang="zh-CN" altLang="en-US"/>
              <a:t>项，至少有一项为</a:t>
            </a:r>
            <a:r>
              <a:rPr lang="en-US" altLang="zh-CN"/>
              <a:t>0</a:t>
            </a:r>
            <a:endParaRPr lang="zh-CN" altLang="en-US"/>
          </a:p>
        </p:txBody>
      </p:sp>
      <p:sp>
        <p:nvSpPr>
          <p:cNvPr id="10" name="文本框 9">
            <a:extLst>
              <a:ext uri="{FF2B5EF4-FFF2-40B4-BE49-F238E27FC236}">
                <a16:creationId xmlns:a16="http://schemas.microsoft.com/office/drawing/2014/main" id="{777FF897-2F45-420C-AAE2-FDE823E17692}"/>
              </a:ext>
            </a:extLst>
          </p:cNvPr>
          <p:cNvSpPr txBox="1"/>
          <p:nvPr/>
        </p:nvSpPr>
        <p:spPr>
          <a:xfrm>
            <a:off x="7482242" y="3963227"/>
            <a:ext cx="712305" cy="369332"/>
          </a:xfrm>
          <a:prstGeom prst="rect">
            <a:avLst/>
          </a:prstGeom>
          <a:noFill/>
          <a:ln w="25400">
            <a:solidFill>
              <a:srgbClr val="0070C0"/>
            </a:solidFill>
          </a:ln>
        </p:spPr>
        <p:txBody>
          <a:bodyPr wrap="square" rtlCol="0">
            <a:spAutoFit/>
          </a:bodyPr>
          <a:lstStyle/>
          <a:p>
            <a:pPr algn="ctr"/>
            <a:r>
              <a:rPr lang="en-US" altLang="zh-CN">
                <a:solidFill>
                  <a:srgbClr val="0070C0"/>
                </a:solidFill>
              </a:rPr>
              <a:t>N-1</a:t>
            </a:r>
            <a:endParaRPr lang="zh-CN" altLang="en-US">
              <a:solidFill>
                <a:srgbClr val="0070C0"/>
              </a:solidFill>
            </a:endParaRPr>
          </a:p>
        </p:txBody>
      </p:sp>
      <p:sp>
        <p:nvSpPr>
          <p:cNvPr id="11" name="文本框 10">
            <a:extLst>
              <a:ext uri="{FF2B5EF4-FFF2-40B4-BE49-F238E27FC236}">
                <a16:creationId xmlns:a16="http://schemas.microsoft.com/office/drawing/2014/main" id="{00B80BAD-442F-4414-BBDA-C2544A980042}"/>
              </a:ext>
            </a:extLst>
          </p:cNvPr>
          <p:cNvSpPr txBox="1"/>
          <p:nvPr/>
        </p:nvSpPr>
        <p:spPr>
          <a:xfrm>
            <a:off x="6769937" y="3963227"/>
            <a:ext cx="712305" cy="369332"/>
          </a:xfrm>
          <a:prstGeom prst="rect">
            <a:avLst/>
          </a:prstGeom>
          <a:noFill/>
          <a:ln w="25400">
            <a:solidFill>
              <a:srgbClr val="0070C0"/>
            </a:solidFill>
          </a:ln>
        </p:spPr>
        <p:txBody>
          <a:bodyPr wrap="square" rtlCol="0">
            <a:spAutoFit/>
          </a:bodyPr>
          <a:lstStyle/>
          <a:p>
            <a:pPr algn="ctr"/>
            <a:endParaRPr lang="zh-CN" altLang="en-US">
              <a:solidFill>
                <a:srgbClr val="0070C0"/>
              </a:solidFill>
            </a:endParaRPr>
          </a:p>
        </p:txBody>
      </p:sp>
      <p:sp>
        <p:nvSpPr>
          <p:cNvPr id="12" name="文本框 11">
            <a:extLst>
              <a:ext uri="{FF2B5EF4-FFF2-40B4-BE49-F238E27FC236}">
                <a16:creationId xmlns:a16="http://schemas.microsoft.com/office/drawing/2014/main" id="{33D59578-BCE2-4515-AF22-C408A89E7643}"/>
              </a:ext>
            </a:extLst>
          </p:cNvPr>
          <p:cNvSpPr txBox="1"/>
          <p:nvPr/>
        </p:nvSpPr>
        <p:spPr>
          <a:xfrm>
            <a:off x="6057632" y="3963227"/>
            <a:ext cx="712305" cy="369332"/>
          </a:xfrm>
          <a:prstGeom prst="rect">
            <a:avLst/>
          </a:prstGeom>
          <a:noFill/>
          <a:ln w="25400">
            <a:solidFill>
              <a:srgbClr val="0070C0"/>
            </a:solidFill>
          </a:ln>
        </p:spPr>
        <p:txBody>
          <a:bodyPr wrap="square" rtlCol="0">
            <a:spAutoFit/>
          </a:bodyPr>
          <a:lstStyle/>
          <a:p>
            <a:pPr algn="ctr"/>
            <a:endParaRPr lang="zh-CN" altLang="en-US">
              <a:solidFill>
                <a:srgbClr val="0070C0"/>
              </a:solidFill>
            </a:endParaRPr>
          </a:p>
        </p:txBody>
      </p:sp>
      <p:sp>
        <p:nvSpPr>
          <p:cNvPr id="13" name="文本框 12">
            <a:extLst>
              <a:ext uri="{FF2B5EF4-FFF2-40B4-BE49-F238E27FC236}">
                <a16:creationId xmlns:a16="http://schemas.microsoft.com/office/drawing/2014/main" id="{85205E6A-18C7-4EF9-B4E6-91B45AE8D79A}"/>
              </a:ext>
            </a:extLst>
          </p:cNvPr>
          <p:cNvSpPr txBox="1"/>
          <p:nvPr/>
        </p:nvSpPr>
        <p:spPr>
          <a:xfrm>
            <a:off x="5345327" y="3963227"/>
            <a:ext cx="712305" cy="369332"/>
          </a:xfrm>
          <a:prstGeom prst="rect">
            <a:avLst/>
          </a:prstGeom>
          <a:noFill/>
          <a:ln w="25400">
            <a:solidFill>
              <a:srgbClr val="0070C0"/>
            </a:solidFill>
          </a:ln>
        </p:spPr>
        <p:txBody>
          <a:bodyPr wrap="square" rtlCol="0">
            <a:spAutoFit/>
          </a:bodyPr>
          <a:lstStyle/>
          <a:p>
            <a:pPr algn="ctr"/>
            <a:endParaRPr lang="zh-CN" altLang="en-US">
              <a:solidFill>
                <a:srgbClr val="0070C0"/>
              </a:solidFill>
            </a:endParaRPr>
          </a:p>
        </p:txBody>
      </p:sp>
      <p:sp>
        <p:nvSpPr>
          <p:cNvPr id="14" name="文本框 13">
            <a:extLst>
              <a:ext uri="{FF2B5EF4-FFF2-40B4-BE49-F238E27FC236}">
                <a16:creationId xmlns:a16="http://schemas.microsoft.com/office/drawing/2014/main" id="{54F38E9C-6A18-4994-B52C-4AF99935970E}"/>
              </a:ext>
            </a:extLst>
          </p:cNvPr>
          <p:cNvSpPr txBox="1"/>
          <p:nvPr/>
        </p:nvSpPr>
        <p:spPr>
          <a:xfrm>
            <a:off x="4627270" y="3963227"/>
            <a:ext cx="712305" cy="369332"/>
          </a:xfrm>
          <a:prstGeom prst="rect">
            <a:avLst/>
          </a:prstGeom>
          <a:noFill/>
          <a:ln w="25400">
            <a:solidFill>
              <a:srgbClr val="0070C0"/>
            </a:solidFill>
          </a:ln>
        </p:spPr>
        <p:txBody>
          <a:bodyPr wrap="square" rtlCol="0">
            <a:spAutoFit/>
          </a:bodyPr>
          <a:lstStyle/>
          <a:p>
            <a:pPr algn="ctr"/>
            <a:r>
              <a:rPr lang="en-US" altLang="zh-CN">
                <a:solidFill>
                  <a:srgbClr val="0070C0"/>
                </a:solidFill>
              </a:rPr>
              <a:t>2</a:t>
            </a:r>
            <a:endParaRPr lang="zh-CN" altLang="en-US">
              <a:solidFill>
                <a:srgbClr val="0070C0"/>
              </a:solidFill>
            </a:endParaRPr>
          </a:p>
        </p:txBody>
      </p:sp>
      <p:sp>
        <p:nvSpPr>
          <p:cNvPr id="15" name="文本框 14">
            <a:extLst>
              <a:ext uri="{FF2B5EF4-FFF2-40B4-BE49-F238E27FC236}">
                <a16:creationId xmlns:a16="http://schemas.microsoft.com/office/drawing/2014/main" id="{357A46EA-B551-4B47-9A12-9FE50C48BF8B}"/>
              </a:ext>
            </a:extLst>
          </p:cNvPr>
          <p:cNvSpPr txBox="1"/>
          <p:nvPr/>
        </p:nvSpPr>
        <p:spPr>
          <a:xfrm>
            <a:off x="3917430" y="3963227"/>
            <a:ext cx="712305" cy="369332"/>
          </a:xfrm>
          <a:prstGeom prst="rect">
            <a:avLst/>
          </a:prstGeom>
          <a:noFill/>
          <a:ln w="25400">
            <a:solidFill>
              <a:srgbClr val="0070C0"/>
            </a:solidFill>
          </a:ln>
        </p:spPr>
        <p:txBody>
          <a:bodyPr wrap="square" rtlCol="0">
            <a:spAutoFit/>
          </a:bodyPr>
          <a:lstStyle/>
          <a:p>
            <a:pPr algn="ctr"/>
            <a:r>
              <a:rPr lang="en-US" altLang="zh-CN">
                <a:solidFill>
                  <a:srgbClr val="0070C0"/>
                </a:solidFill>
              </a:rPr>
              <a:t>1</a:t>
            </a:r>
            <a:endParaRPr lang="zh-CN" altLang="en-US">
              <a:solidFill>
                <a:srgbClr val="0070C0"/>
              </a:solidFill>
            </a:endParaRPr>
          </a:p>
        </p:txBody>
      </p:sp>
      <p:sp>
        <p:nvSpPr>
          <p:cNvPr id="16" name="文本框 15">
            <a:extLst>
              <a:ext uri="{FF2B5EF4-FFF2-40B4-BE49-F238E27FC236}">
                <a16:creationId xmlns:a16="http://schemas.microsoft.com/office/drawing/2014/main" id="{C098A67A-BCC8-4C16-8360-379089B2A2E0}"/>
              </a:ext>
            </a:extLst>
          </p:cNvPr>
          <p:cNvSpPr txBox="1"/>
          <p:nvPr/>
        </p:nvSpPr>
        <p:spPr>
          <a:xfrm>
            <a:off x="3202660" y="3963227"/>
            <a:ext cx="712305" cy="369332"/>
          </a:xfrm>
          <a:prstGeom prst="rect">
            <a:avLst/>
          </a:prstGeom>
          <a:noFill/>
          <a:ln w="25400">
            <a:solidFill>
              <a:srgbClr val="0070C0"/>
            </a:solidFill>
          </a:ln>
        </p:spPr>
        <p:txBody>
          <a:bodyPr wrap="square" rtlCol="0">
            <a:spAutoFit/>
          </a:bodyPr>
          <a:lstStyle/>
          <a:p>
            <a:pPr algn="ctr"/>
            <a:r>
              <a:rPr lang="en-US" altLang="zh-CN">
                <a:solidFill>
                  <a:srgbClr val="0070C0"/>
                </a:solidFill>
              </a:rPr>
              <a:t>0</a:t>
            </a:r>
            <a:endParaRPr lang="zh-CN" altLang="en-US">
              <a:solidFill>
                <a:srgbClr val="0070C0"/>
              </a:solidFill>
            </a:endParaRPr>
          </a:p>
        </p:txBody>
      </p:sp>
      <p:sp>
        <p:nvSpPr>
          <p:cNvPr id="18" name="文本框 17">
            <a:extLst>
              <a:ext uri="{FF2B5EF4-FFF2-40B4-BE49-F238E27FC236}">
                <a16:creationId xmlns:a16="http://schemas.microsoft.com/office/drawing/2014/main" id="{228701F2-676D-45A0-BEEC-FDBE893654DB}"/>
              </a:ext>
            </a:extLst>
          </p:cNvPr>
          <p:cNvSpPr txBox="1"/>
          <p:nvPr/>
        </p:nvSpPr>
        <p:spPr>
          <a:xfrm>
            <a:off x="6769937" y="4790509"/>
            <a:ext cx="712305" cy="369332"/>
          </a:xfrm>
          <a:prstGeom prst="rect">
            <a:avLst/>
          </a:prstGeom>
          <a:noFill/>
          <a:ln w="25400">
            <a:solidFill>
              <a:srgbClr val="00B050"/>
            </a:solidFill>
          </a:ln>
        </p:spPr>
        <p:txBody>
          <a:bodyPr wrap="square" rtlCol="0">
            <a:spAutoFit/>
          </a:bodyPr>
          <a:lstStyle/>
          <a:p>
            <a:pPr algn="ctr"/>
            <a:r>
              <a:rPr lang="en-US" altLang="zh-CN">
                <a:solidFill>
                  <a:srgbClr val="00B050"/>
                </a:solidFill>
              </a:rPr>
              <a:t>M-1</a:t>
            </a:r>
            <a:endParaRPr lang="zh-CN" altLang="en-US">
              <a:solidFill>
                <a:srgbClr val="00B050"/>
              </a:solidFill>
            </a:endParaRPr>
          </a:p>
        </p:txBody>
      </p:sp>
      <p:sp>
        <p:nvSpPr>
          <p:cNvPr id="19" name="文本框 18">
            <a:extLst>
              <a:ext uri="{FF2B5EF4-FFF2-40B4-BE49-F238E27FC236}">
                <a16:creationId xmlns:a16="http://schemas.microsoft.com/office/drawing/2014/main" id="{9050BD6E-9D9C-459C-94E7-1BB631CA415A}"/>
              </a:ext>
            </a:extLst>
          </p:cNvPr>
          <p:cNvSpPr txBox="1"/>
          <p:nvPr/>
        </p:nvSpPr>
        <p:spPr>
          <a:xfrm>
            <a:off x="6057632" y="4790509"/>
            <a:ext cx="712305" cy="369332"/>
          </a:xfrm>
          <a:prstGeom prst="rect">
            <a:avLst/>
          </a:prstGeom>
          <a:noFill/>
          <a:ln w="25400">
            <a:solidFill>
              <a:srgbClr val="00B050"/>
            </a:solidFill>
          </a:ln>
        </p:spPr>
        <p:txBody>
          <a:bodyPr wrap="square" rtlCol="0">
            <a:spAutoFit/>
          </a:bodyPr>
          <a:lstStyle/>
          <a:p>
            <a:pPr algn="ctr"/>
            <a:endParaRPr lang="zh-CN" altLang="en-US">
              <a:solidFill>
                <a:srgbClr val="00B050"/>
              </a:solidFill>
            </a:endParaRPr>
          </a:p>
        </p:txBody>
      </p:sp>
      <p:sp>
        <p:nvSpPr>
          <p:cNvPr id="20" name="文本框 19">
            <a:extLst>
              <a:ext uri="{FF2B5EF4-FFF2-40B4-BE49-F238E27FC236}">
                <a16:creationId xmlns:a16="http://schemas.microsoft.com/office/drawing/2014/main" id="{E14DAD39-7940-43C3-9DDF-04E4AC4DB38E}"/>
              </a:ext>
            </a:extLst>
          </p:cNvPr>
          <p:cNvSpPr txBox="1"/>
          <p:nvPr/>
        </p:nvSpPr>
        <p:spPr>
          <a:xfrm>
            <a:off x="5345327" y="4790509"/>
            <a:ext cx="712305" cy="369332"/>
          </a:xfrm>
          <a:prstGeom prst="rect">
            <a:avLst/>
          </a:prstGeom>
          <a:noFill/>
          <a:ln w="25400">
            <a:solidFill>
              <a:srgbClr val="00B050"/>
            </a:solidFill>
          </a:ln>
        </p:spPr>
        <p:txBody>
          <a:bodyPr wrap="square" rtlCol="0">
            <a:spAutoFit/>
          </a:bodyPr>
          <a:lstStyle/>
          <a:p>
            <a:pPr algn="ctr"/>
            <a:endParaRPr lang="zh-CN" altLang="en-US">
              <a:solidFill>
                <a:srgbClr val="00B050"/>
              </a:solidFill>
            </a:endParaRPr>
          </a:p>
        </p:txBody>
      </p:sp>
      <p:sp>
        <p:nvSpPr>
          <p:cNvPr id="21" name="文本框 20">
            <a:extLst>
              <a:ext uri="{FF2B5EF4-FFF2-40B4-BE49-F238E27FC236}">
                <a16:creationId xmlns:a16="http://schemas.microsoft.com/office/drawing/2014/main" id="{D1C98E3E-2654-49B4-8CEE-94B059C967D0}"/>
              </a:ext>
            </a:extLst>
          </p:cNvPr>
          <p:cNvSpPr txBox="1"/>
          <p:nvPr/>
        </p:nvSpPr>
        <p:spPr>
          <a:xfrm>
            <a:off x="4627270" y="4790509"/>
            <a:ext cx="712305" cy="369332"/>
          </a:xfrm>
          <a:prstGeom prst="rect">
            <a:avLst/>
          </a:prstGeom>
          <a:noFill/>
          <a:ln w="25400">
            <a:solidFill>
              <a:srgbClr val="00B050"/>
            </a:solidFill>
          </a:ln>
        </p:spPr>
        <p:txBody>
          <a:bodyPr wrap="square" rtlCol="0">
            <a:spAutoFit/>
          </a:bodyPr>
          <a:lstStyle/>
          <a:p>
            <a:pPr algn="ctr"/>
            <a:r>
              <a:rPr lang="en-US" altLang="zh-CN">
                <a:solidFill>
                  <a:srgbClr val="00B050"/>
                </a:solidFill>
              </a:rPr>
              <a:t>2</a:t>
            </a:r>
            <a:endParaRPr lang="zh-CN" altLang="en-US">
              <a:solidFill>
                <a:srgbClr val="00B050"/>
              </a:solidFill>
            </a:endParaRPr>
          </a:p>
        </p:txBody>
      </p:sp>
      <p:sp>
        <p:nvSpPr>
          <p:cNvPr id="22" name="文本框 21">
            <a:extLst>
              <a:ext uri="{FF2B5EF4-FFF2-40B4-BE49-F238E27FC236}">
                <a16:creationId xmlns:a16="http://schemas.microsoft.com/office/drawing/2014/main" id="{9A9A7201-B0E4-4E77-9BED-A39DA673ACAA}"/>
              </a:ext>
            </a:extLst>
          </p:cNvPr>
          <p:cNvSpPr txBox="1"/>
          <p:nvPr/>
        </p:nvSpPr>
        <p:spPr>
          <a:xfrm>
            <a:off x="3917430" y="4790509"/>
            <a:ext cx="712305" cy="369332"/>
          </a:xfrm>
          <a:prstGeom prst="rect">
            <a:avLst/>
          </a:prstGeom>
          <a:noFill/>
          <a:ln w="25400">
            <a:solidFill>
              <a:srgbClr val="00B050"/>
            </a:solidFill>
          </a:ln>
        </p:spPr>
        <p:txBody>
          <a:bodyPr wrap="square" rtlCol="0">
            <a:spAutoFit/>
          </a:bodyPr>
          <a:lstStyle/>
          <a:p>
            <a:pPr algn="ctr"/>
            <a:r>
              <a:rPr lang="en-US" altLang="zh-CN">
                <a:solidFill>
                  <a:srgbClr val="00B050"/>
                </a:solidFill>
              </a:rPr>
              <a:t>1</a:t>
            </a:r>
            <a:endParaRPr lang="zh-CN" altLang="en-US">
              <a:solidFill>
                <a:srgbClr val="00B050"/>
              </a:solidFill>
            </a:endParaRPr>
          </a:p>
        </p:txBody>
      </p:sp>
      <p:sp>
        <p:nvSpPr>
          <p:cNvPr id="23" name="文本框 22">
            <a:extLst>
              <a:ext uri="{FF2B5EF4-FFF2-40B4-BE49-F238E27FC236}">
                <a16:creationId xmlns:a16="http://schemas.microsoft.com/office/drawing/2014/main" id="{F41C5899-6EFE-4EA6-A152-613464C97D27}"/>
              </a:ext>
            </a:extLst>
          </p:cNvPr>
          <p:cNvSpPr txBox="1"/>
          <p:nvPr/>
        </p:nvSpPr>
        <p:spPr>
          <a:xfrm>
            <a:off x="3202660" y="4790509"/>
            <a:ext cx="712305" cy="369332"/>
          </a:xfrm>
          <a:prstGeom prst="rect">
            <a:avLst/>
          </a:prstGeom>
          <a:noFill/>
          <a:ln w="25400">
            <a:solidFill>
              <a:srgbClr val="00B050"/>
            </a:solidFill>
          </a:ln>
        </p:spPr>
        <p:txBody>
          <a:bodyPr wrap="square" rtlCol="0">
            <a:spAutoFit/>
          </a:bodyPr>
          <a:lstStyle/>
          <a:p>
            <a:pPr algn="ctr"/>
            <a:r>
              <a:rPr lang="en-US" altLang="zh-CN">
                <a:solidFill>
                  <a:srgbClr val="00B050"/>
                </a:solidFill>
              </a:rPr>
              <a:t>0</a:t>
            </a:r>
            <a:endParaRPr lang="zh-CN" altLang="en-US">
              <a:solidFill>
                <a:srgbClr val="00B050"/>
              </a:solidFill>
            </a:endParaRPr>
          </a:p>
        </p:txBody>
      </p:sp>
      <p:sp>
        <p:nvSpPr>
          <p:cNvPr id="24" name="文本框 23">
            <a:extLst>
              <a:ext uri="{FF2B5EF4-FFF2-40B4-BE49-F238E27FC236}">
                <a16:creationId xmlns:a16="http://schemas.microsoft.com/office/drawing/2014/main" id="{3DF7D298-BFE3-4EB7-9909-4BA2D6E77938}"/>
              </a:ext>
            </a:extLst>
          </p:cNvPr>
          <p:cNvSpPr txBox="1"/>
          <p:nvPr/>
        </p:nvSpPr>
        <p:spPr>
          <a:xfrm>
            <a:off x="3356457" y="5422471"/>
            <a:ext cx="3966235" cy="923330"/>
          </a:xfrm>
          <a:prstGeom prst="rect">
            <a:avLst/>
          </a:prstGeom>
          <a:noFill/>
          <a:ln w="19050">
            <a:solidFill>
              <a:schemeClr val="accent1"/>
            </a:solidFill>
          </a:ln>
        </p:spPr>
        <p:txBody>
          <a:bodyPr wrap="square" rtlCol="0">
            <a:spAutoFit/>
          </a:bodyPr>
          <a:lstStyle/>
          <a:p>
            <a:r>
              <a:rPr lang="zh-CN" altLang="en-US"/>
              <a:t>蓝绿</a:t>
            </a:r>
            <a:r>
              <a:rPr lang="en-US" altLang="zh-CN"/>
              <a:t>2</a:t>
            </a:r>
            <a:r>
              <a:rPr lang="zh-CN" altLang="en-US"/>
              <a:t>个缓冲区，至少有一个为空。</a:t>
            </a:r>
            <a:endParaRPr lang="en-US" altLang="zh-CN"/>
          </a:p>
          <a:p>
            <a:r>
              <a:rPr lang="en-US" altLang="zh-CN"/>
              <a:t>A</a:t>
            </a:r>
            <a:r>
              <a:rPr lang="zh-CN" altLang="en-US"/>
              <a:t>、</a:t>
            </a:r>
            <a:r>
              <a:rPr lang="en-US" altLang="zh-CN"/>
              <a:t>B</a:t>
            </a:r>
            <a:r>
              <a:rPr lang="zh-CN" altLang="en-US"/>
              <a:t>之间，互为生产者、消费者；</a:t>
            </a:r>
            <a:endParaRPr lang="en-US" altLang="zh-CN"/>
          </a:p>
          <a:p>
            <a:r>
              <a:rPr lang="zh-CN" altLang="en-US"/>
              <a:t>此问题为变形的生产者、消费者问题</a:t>
            </a:r>
          </a:p>
        </p:txBody>
      </p:sp>
      <p:cxnSp>
        <p:nvCxnSpPr>
          <p:cNvPr id="26" name="直接箭头连接符 25">
            <a:extLst>
              <a:ext uri="{FF2B5EF4-FFF2-40B4-BE49-F238E27FC236}">
                <a16:creationId xmlns:a16="http://schemas.microsoft.com/office/drawing/2014/main" id="{4EAD7147-FB1A-43F7-A73E-D9F028E63E1D}"/>
              </a:ext>
            </a:extLst>
          </p:cNvPr>
          <p:cNvCxnSpPr>
            <a:endCxn id="16" idx="1"/>
          </p:cNvCxnSpPr>
          <p:nvPr/>
        </p:nvCxnSpPr>
        <p:spPr bwMode="auto">
          <a:xfrm flipV="1">
            <a:off x="2388497" y="4147893"/>
            <a:ext cx="814163" cy="1862"/>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9C9898A-26AC-4049-9979-E3607C3B3246}"/>
              </a:ext>
            </a:extLst>
          </p:cNvPr>
          <p:cNvSpPr txBox="1"/>
          <p:nvPr/>
        </p:nvSpPr>
        <p:spPr>
          <a:xfrm>
            <a:off x="2002417" y="3969739"/>
            <a:ext cx="383204" cy="369332"/>
          </a:xfrm>
          <a:prstGeom prst="rect">
            <a:avLst/>
          </a:prstGeom>
          <a:noFill/>
        </p:spPr>
        <p:txBody>
          <a:bodyPr wrap="square" rtlCol="0">
            <a:spAutoFit/>
          </a:bodyPr>
          <a:lstStyle/>
          <a:p>
            <a:r>
              <a:rPr lang="en-US" altLang="zh-CN" b="1">
                <a:solidFill>
                  <a:srgbClr val="0070C0"/>
                </a:solidFill>
              </a:rPr>
              <a:t>a</a:t>
            </a:r>
            <a:endParaRPr lang="zh-CN" altLang="en-US" b="1">
              <a:solidFill>
                <a:srgbClr val="0070C0"/>
              </a:solidFill>
            </a:endParaRPr>
          </a:p>
        </p:txBody>
      </p:sp>
      <p:cxnSp>
        <p:nvCxnSpPr>
          <p:cNvPr id="28" name="直接箭头连接符 27">
            <a:extLst>
              <a:ext uri="{FF2B5EF4-FFF2-40B4-BE49-F238E27FC236}">
                <a16:creationId xmlns:a16="http://schemas.microsoft.com/office/drawing/2014/main" id="{286DA1CA-A737-46F8-AC4C-A33C17B60D6A}"/>
              </a:ext>
            </a:extLst>
          </p:cNvPr>
          <p:cNvCxnSpPr/>
          <p:nvPr/>
        </p:nvCxnSpPr>
        <p:spPr bwMode="auto">
          <a:xfrm flipV="1">
            <a:off x="2388497" y="4968663"/>
            <a:ext cx="814163" cy="1862"/>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29" name="文本框 28">
            <a:extLst>
              <a:ext uri="{FF2B5EF4-FFF2-40B4-BE49-F238E27FC236}">
                <a16:creationId xmlns:a16="http://schemas.microsoft.com/office/drawing/2014/main" id="{E1713EF4-8BDC-4A6D-8303-3D33FDDF6D73}"/>
              </a:ext>
            </a:extLst>
          </p:cNvPr>
          <p:cNvSpPr txBox="1"/>
          <p:nvPr/>
        </p:nvSpPr>
        <p:spPr>
          <a:xfrm>
            <a:off x="2002417" y="4790509"/>
            <a:ext cx="383204" cy="369332"/>
          </a:xfrm>
          <a:prstGeom prst="rect">
            <a:avLst/>
          </a:prstGeom>
          <a:noFill/>
        </p:spPr>
        <p:txBody>
          <a:bodyPr wrap="square" rtlCol="0">
            <a:spAutoFit/>
          </a:bodyPr>
          <a:lstStyle/>
          <a:p>
            <a:r>
              <a:rPr lang="en-US" altLang="zh-CN" b="1">
                <a:solidFill>
                  <a:srgbClr val="00B050"/>
                </a:solidFill>
              </a:rPr>
              <a:t>b</a:t>
            </a:r>
            <a:endParaRPr lang="zh-CN" altLang="en-US" b="1">
              <a:solidFill>
                <a:srgbClr val="00B050"/>
              </a:solidFill>
            </a:endParaRPr>
          </a:p>
        </p:txBody>
      </p:sp>
      <p:cxnSp>
        <p:nvCxnSpPr>
          <p:cNvPr id="31" name="直接箭头连接符 30">
            <a:extLst>
              <a:ext uri="{FF2B5EF4-FFF2-40B4-BE49-F238E27FC236}">
                <a16:creationId xmlns:a16="http://schemas.microsoft.com/office/drawing/2014/main" id="{BF8710FD-0E1A-4F0D-804F-0B1FF907F615}"/>
              </a:ext>
            </a:extLst>
          </p:cNvPr>
          <p:cNvCxnSpPr/>
          <p:nvPr/>
        </p:nvCxnSpPr>
        <p:spPr bwMode="auto">
          <a:xfrm>
            <a:off x="9022977" y="4560679"/>
            <a:ext cx="1036320"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3" name="直接连接符 32">
            <a:extLst>
              <a:ext uri="{FF2B5EF4-FFF2-40B4-BE49-F238E27FC236}">
                <a16:creationId xmlns:a16="http://schemas.microsoft.com/office/drawing/2014/main" id="{A6D7BAEA-B633-4497-A061-481BFFBDDBDF}"/>
              </a:ext>
            </a:extLst>
          </p:cNvPr>
          <p:cNvCxnSpPr>
            <a:cxnSpLocks/>
            <a:stCxn id="10" idx="3"/>
          </p:cNvCxnSpPr>
          <p:nvPr/>
        </p:nvCxnSpPr>
        <p:spPr bwMode="auto">
          <a:xfrm>
            <a:off x="8194547" y="4147893"/>
            <a:ext cx="828430" cy="4127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5" name="直接连接符 34">
            <a:extLst>
              <a:ext uri="{FF2B5EF4-FFF2-40B4-BE49-F238E27FC236}">
                <a16:creationId xmlns:a16="http://schemas.microsoft.com/office/drawing/2014/main" id="{EDD5662A-9C62-45CA-B36C-490AAE18B1A0}"/>
              </a:ext>
            </a:extLst>
          </p:cNvPr>
          <p:cNvCxnSpPr>
            <a:cxnSpLocks/>
            <a:stCxn id="18" idx="3"/>
          </p:cNvCxnSpPr>
          <p:nvPr/>
        </p:nvCxnSpPr>
        <p:spPr bwMode="auto">
          <a:xfrm flipV="1">
            <a:off x="7482242" y="4560679"/>
            <a:ext cx="1540735" cy="414496"/>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6" name="文本框 35">
            <a:extLst>
              <a:ext uri="{FF2B5EF4-FFF2-40B4-BE49-F238E27FC236}">
                <a16:creationId xmlns:a16="http://schemas.microsoft.com/office/drawing/2014/main" id="{4C174E5F-1D6E-4A02-8AE8-A75FF2051183}"/>
              </a:ext>
            </a:extLst>
          </p:cNvPr>
          <p:cNvSpPr txBox="1"/>
          <p:nvPr/>
        </p:nvSpPr>
        <p:spPr>
          <a:xfrm>
            <a:off x="10163586" y="4381013"/>
            <a:ext cx="934720" cy="369332"/>
          </a:xfrm>
          <a:prstGeom prst="rect">
            <a:avLst/>
          </a:prstGeom>
          <a:noFill/>
          <a:ln w="19050">
            <a:solidFill>
              <a:schemeClr val="accent1"/>
            </a:solidFill>
          </a:ln>
        </p:spPr>
        <p:txBody>
          <a:bodyPr wrap="square" rtlCol="0">
            <a:spAutoFit/>
          </a:bodyPr>
          <a:lstStyle/>
          <a:p>
            <a:r>
              <a:rPr lang="en-US" altLang="zh-CN" b="1">
                <a:solidFill>
                  <a:srgbClr val="0070C0"/>
                </a:solidFill>
              </a:rPr>
              <a:t>a </a:t>
            </a:r>
            <a:r>
              <a:rPr lang="en-US" altLang="zh-CN" b="1"/>
              <a:t>&amp;</a:t>
            </a:r>
            <a:r>
              <a:rPr lang="en-US" altLang="zh-CN" b="1">
                <a:solidFill>
                  <a:srgbClr val="0070C0"/>
                </a:solidFill>
              </a:rPr>
              <a:t> </a:t>
            </a:r>
            <a:r>
              <a:rPr lang="en-US" altLang="zh-CN" b="1">
                <a:solidFill>
                  <a:srgbClr val="00B050"/>
                </a:solidFill>
              </a:rPr>
              <a:t>b</a:t>
            </a:r>
            <a:endParaRPr lang="zh-CN" altLang="en-US" b="1">
              <a:solidFill>
                <a:srgbClr val="00B050"/>
              </a:solidFill>
            </a:endParaRPr>
          </a:p>
        </p:txBody>
      </p:sp>
    </p:spTree>
    <p:extLst>
      <p:ext uri="{BB962C8B-B14F-4D97-AF65-F5344CB8AC3E}">
        <p14:creationId xmlns:p14="http://schemas.microsoft.com/office/powerpoint/2010/main" val="36519679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FE5D9B-CC83-4D9C-8CC8-867AC6D9083F}"/>
              </a:ext>
            </a:extLst>
          </p:cNvPr>
          <p:cNvSpPr>
            <a:spLocks noGrp="1"/>
          </p:cNvSpPr>
          <p:nvPr>
            <p:ph idx="1"/>
          </p:nvPr>
        </p:nvSpPr>
        <p:spPr>
          <a:xfrm>
            <a:off x="1093694" y="1233488"/>
            <a:ext cx="10067365" cy="4737005"/>
          </a:xfrm>
        </p:spPr>
        <p:txBody>
          <a:bodyPr/>
          <a:lstStyle/>
          <a:p>
            <a:r>
              <a:rPr lang="zh-CN" altLang="en-US"/>
              <a:t>一件产品</a:t>
            </a:r>
            <a:r>
              <a:rPr lang="en-US" altLang="zh-CN"/>
              <a:t>c</a:t>
            </a:r>
            <a:r>
              <a:rPr lang="zh-CN" altLang="en-US"/>
              <a:t>由一个部件</a:t>
            </a:r>
            <a:r>
              <a:rPr lang="en-US" altLang="zh-CN"/>
              <a:t>a</a:t>
            </a:r>
            <a:r>
              <a:rPr lang="zh-CN" altLang="en-US"/>
              <a:t>与一个部件</a:t>
            </a:r>
            <a:r>
              <a:rPr lang="en-US" altLang="zh-CN"/>
              <a:t>b</a:t>
            </a:r>
            <a:r>
              <a:rPr lang="zh-CN" altLang="en-US"/>
              <a:t>组装而成。输入</a:t>
            </a:r>
            <a:r>
              <a:rPr lang="en-US" altLang="zh-CN"/>
              <a:t>a</a:t>
            </a:r>
            <a:r>
              <a:rPr lang="zh-CN" altLang="en-US"/>
              <a:t>部件的流水线最多存放</a:t>
            </a:r>
            <a:r>
              <a:rPr lang="en-US" altLang="zh-CN"/>
              <a:t>N</a:t>
            </a:r>
            <a:r>
              <a:rPr lang="zh-CN" altLang="en-US"/>
              <a:t>件</a:t>
            </a:r>
            <a:r>
              <a:rPr lang="en-US" altLang="zh-CN"/>
              <a:t>a</a:t>
            </a:r>
            <a:r>
              <a:rPr lang="zh-CN" altLang="en-US"/>
              <a:t>部件，输入</a:t>
            </a:r>
            <a:r>
              <a:rPr lang="en-US" altLang="zh-CN"/>
              <a:t>b</a:t>
            </a:r>
            <a:r>
              <a:rPr lang="zh-CN" altLang="en-US"/>
              <a:t>部件的流水线最多存放</a:t>
            </a:r>
            <a:r>
              <a:rPr lang="en-US" altLang="zh-CN"/>
              <a:t>M</a:t>
            </a:r>
            <a:r>
              <a:rPr lang="zh-CN" altLang="en-US"/>
              <a:t>件</a:t>
            </a:r>
            <a:r>
              <a:rPr lang="en-US" altLang="zh-CN"/>
              <a:t>b</a:t>
            </a:r>
            <a:r>
              <a:rPr lang="zh-CN" altLang="en-US"/>
              <a:t>部件，组装工位</a:t>
            </a:r>
            <a:r>
              <a:rPr lang="en-US" altLang="zh-CN"/>
              <a:t>c</a:t>
            </a:r>
            <a:r>
              <a:rPr lang="zh-CN" altLang="en-US"/>
              <a:t>可以容纳正在组装中的</a:t>
            </a:r>
            <a:r>
              <a:rPr lang="en-US" altLang="zh-CN"/>
              <a:t>a</a:t>
            </a:r>
            <a:r>
              <a:rPr lang="zh-CN" altLang="en-US"/>
              <a:t>、</a:t>
            </a:r>
            <a:r>
              <a:rPr lang="en-US" altLang="zh-CN"/>
              <a:t>b</a:t>
            </a:r>
            <a:r>
              <a:rPr lang="zh-CN" altLang="en-US"/>
              <a:t>两种部件各一件。请用信号量和</a:t>
            </a:r>
            <a:r>
              <a:rPr lang="en-US" altLang="zh-CN"/>
              <a:t>PV</a:t>
            </a:r>
            <a:r>
              <a:rPr lang="zh-CN" altLang="en-US"/>
              <a:t>操作，写出输入</a:t>
            </a:r>
            <a:r>
              <a:rPr lang="en-US" altLang="zh-CN"/>
              <a:t>a</a:t>
            </a:r>
            <a:r>
              <a:rPr lang="zh-CN" altLang="en-US"/>
              <a:t>及</a:t>
            </a:r>
            <a:r>
              <a:rPr lang="en-US" altLang="zh-CN"/>
              <a:t>b</a:t>
            </a:r>
            <a:r>
              <a:rPr lang="zh-CN" altLang="en-US"/>
              <a:t>部件的流水线，以及组装产品</a:t>
            </a:r>
            <a:r>
              <a:rPr lang="en-US" altLang="zh-CN"/>
              <a:t>c</a:t>
            </a:r>
            <a:r>
              <a:rPr lang="zh-CN" altLang="en-US"/>
              <a:t>的过程。</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与前述“两种物品的仓库问题”相比，该问题更接近于经典的生产者</a:t>
            </a:r>
            <a:r>
              <a:rPr lang="en-US" altLang="zh-CN"/>
              <a:t>-</a:t>
            </a:r>
            <a:r>
              <a:rPr lang="zh-CN" altLang="en-US"/>
              <a:t>消费者问题。</a:t>
            </a:r>
            <a:r>
              <a:rPr lang="en-US" altLang="zh-CN"/>
              <a:t>a</a:t>
            </a:r>
            <a:r>
              <a:rPr lang="zh-CN" altLang="en-US"/>
              <a:t>与</a:t>
            </a:r>
            <a:r>
              <a:rPr lang="en-US" altLang="zh-CN"/>
              <a:t>b</a:t>
            </a:r>
            <a:r>
              <a:rPr lang="zh-CN" altLang="en-US"/>
              <a:t>均为生产者，</a:t>
            </a:r>
            <a:r>
              <a:rPr lang="en-US" altLang="zh-CN"/>
              <a:t>c</a:t>
            </a:r>
            <a:r>
              <a:rPr lang="zh-CN" altLang="en-US"/>
              <a:t>为消费者</a:t>
            </a:r>
            <a:endParaRPr lang="en-US" altLang="zh-CN"/>
          </a:p>
          <a:p>
            <a:r>
              <a:rPr lang="zh-CN" altLang="en-US"/>
              <a:t>也可以把前述“两种物品的仓库问题”，想象成有一个隐含的快速组装过程。该过程自动检查</a:t>
            </a:r>
            <a:r>
              <a:rPr lang="en-US" altLang="zh-CN"/>
              <a:t>A/B</a:t>
            </a:r>
            <a:r>
              <a:rPr lang="zh-CN" altLang="en-US"/>
              <a:t>流水线是否均为非空。且该组装过程速度无限快，无需同步，也不堵塞</a:t>
            </a:r>
            <a:endParaRPr lang="en-US" altLang="zh-CN"/>
          </a:p>
          <a:p>
            <a:endParaRPr lang="zh-CN" altLang="en-US"/>
          </a:p>
          <a:p>
            <a:pPr marL="0" indent="0">
              <a:buNone/>
            </a:pPr>
            <a:endParaRPr lang="zh-CN" altLang="en-US" b="1">
              <a:latin typeface="Courier New" panose="02070309020205020404" pitchFamily="49" charset="0"/>
              <a:cs typeface="Courier New" panose="02070309020205020404" pitchFamily="49" charset="0"/>
            </a:endParaRPr>
          </a:p>
        </p:txBody>
      </p:sp>
      <p:sp>
        <p:nvSpPr>
          <p:cNvPr id="2" name="标题 1">
            <a:extLst>
              <a:ext uri="{FF2B5EF4-FFF2-40B4-BE49-F238E27FC236}">
                <a16:creationId xmlns:a16="http://schemas.microsoft.com/office/drawing/2014/main" id="{2EB2A956-1F35-4210-9134-BEA44F2388A6}"/>
              </a:ext>
            </a:extLst>
          </p:cNvPr>
          <p:cNvSpPr>
            <a:spLocks noGrp="1"/>
          </p:cNvSpPr>
          <p:nvPr>
            <p:ph type="title"/>
          </p:nvPr>
        </p:nvSpPr>
        <p:spPr/>
        <p:txBody>
          <a:bodyPr/>
          <a:lstStyle/>
          <a:p>
            <a:r>
              <a:rPr lang="zh-CN" altLang="en-US"/>
              <a:t>两种部件的产品组装问题 </a:t>
            </a:r>
            <a:r>
              <a:rPr lang="en-US" altLang="zh-CN"/>
              <a:t>1/2</a:t>
            </a:r>
            <a:endParaRPr lang="zh-CN" altLang="en-US"/>
          </a:p>
        </p:txBody>
      </p:sp>
      <p:sp>
        <p:nvSpPr>
          <p:cNvPr id="10" name="文本框 9">
            <a:extLst>
              <a:ext uri="{FF2B5EF4-FFF2-40B4-BE49-F238E27FC236}">
                <a16:creationId xmlns:a16="http://schemas.microsoft.com/office/drawing/2014/main" id="{777FF897-2F45-420C-AAE2-FDE823E17692}"/>
              </a:ext>
            </a:extLst>
          </p:cNvPr>
          <p:cNvSpPr txBox="1"/>
          <p:nvPr/>
        </p:nvSpPr>
        <p:spPr>
          <a:xfrm>
            <a:off x="7736540" y="2665115"/>
            <a:ext cx="712305" cy="369332"/>
          </a:xfrm>
          <a:prstGeom prst="rect">
            <a:avLst/>
          </a:prstGeom>
          <a:noFill/>
          <a:ln w="25400">
            <a:solidFill>
              <a:srgbClr val="0070C0"/>
            </a:solidFill>
          </a:ln>
        </p:spPr>
        <p:txBody>
          <a:bodyPr wrap="square" rtlCol="0">
            <a:spAutoFit/>
          </a:bodyPr>
          <a:lstStyle/>
          <a:p>
            <a:pPr algn="ctr"/>
            <a:r>
              <a:rPr lang="en-US" altLang="zh-CN">
                <a:solidFill>
                  <a:srgbClr val="0070C0"/>
                </a:solidFill>
              </a:rPr>
              <a:t>N-1</a:t>
            </a:r>
            <a:endParaRPr lang="zh-CN" altLang="en-US">
              <a:solidFill>
                <a:srgbClr val="0070C0"/>
              </a:solidFill>
            </a:endParaRPr>
          </a:p>
        </p:txBody>
      </p:sp>
      <p:sp>
        <p:nvSpPr>
          <p:cNvPr id="11" name="文本框 10">
            <a:extLst>
              <a:ext uri="{FF2B5EF4-FFF2-40B4-BE49-F238E27FC236}">
                <a16:creationId xmlns:a16="http://schemas.microsoft.com/office/drawing/2014/main" id="{00B80BAD-442F-4414-BBDA-C2544A980042}"/>
              </a:ext>
            </a:extLst>
          </p:cNvPr>
          <p:cNvSpPr txBox="1"/>
          <p:nvPr/>
        </p:nvSpPr>
        <p:spPr>
          <a:xfrm>
            <a:off x="7024235" y="2665115"/>
            <a:ext cx="712305" cy="369332"/>
          </a:xfrm>
          <a:prstGeom prst="rect">
            <a:avLst/>
          </a:prstGeom>
          <a:noFill/>
          <a:ln w="25400">
            <a:solidFill>
              <a:srgbClr val="0070C0"/>
            </a:solidFill>
          </a:ln>
        </p:spPr>
        <p:txBody>
          <a:bodyPr wrap="square" rtlCol="0">
            <a:spAutoFit/>
          </a:bodyPr>
          <a:lstStyle/>
          <a:p>
            <a:pPr algn="ctr"/>
            <a:endParaRPr lang="zh-CN" altLang="en-US">
              <a:solidFill>
                <a:srgbClr val="0070C0"/>
              </a:solidFill>
            </a:endParaRPr>
          </a:p>
        </p:txBody>
      </p:sp>
      <p:sp>
        <p:nvSpPr>
          <p:cNvPr id="12" name="文本框 11">
            <a:extLst>
              <a:ext uri="{FF2B5EF4-FFF2-40B4-BE49-F238E27FC236}">
                <a16:creationId xmlns:a16="http://schemas.microsoft.com/office/drawing/2014/main" id="{33D59578-BCE2-4515-AF22-C408A89E7643}"/>
              </a:ext>
            </a:extLst>
          </p:cNvPr>
          <p:cNvSpPr txBox="1"/>
          <p:nvPr/>
        </p:nvSpPr>
        <p:spPr>
          <a:xfrm>
            <a:off x="6311930" y="2665115"/>
            <a:ext cx="712305" cy="369332"/>
          </a:xfrm>
          <a:prstGeom prst="rect">
            <a:avLst/>
          </a:prstGeom>
          <a:noFill/>
          <a:ln w="25400">
            <a:solidFill>
              <a:srgbClr val="0070C0"/>
            </a:solidFill>
          </a:ln>
        </p:spPr>
        <p:txBody>
          <a:bodyPr wrap="square" rtlCol="0">
            <a:spAutoFit/>
          </a:bodyPr>
          <a:lstStyle/>
          <a:p>
            <a:pPr algn="ctr"/>
            <a:endParaRPr lang="zh-CN" altLang="en-US">
              <a:solidFill>
                <a:srgbClr val="0070C0"/>
              </a:solidFill>
            </a:endParaRPr>
          </a:p>
        </p:txBody>
      </p:sp>
      <p:sp>
        <p:nvSpPr>
          <p:cNvPr id="13" name="文本框 12">
            <a:extLst>
              <a:ext uri="{FF2B5EF4-FFF2-40B4-BE49-F238E27FC236}">
                <a16:creationId xmlns:a16="http://schemas.microsoft.com/office/drawing/2014/main" id="{85205E6A-18C7-4EF9-B4E6-91B45AE8D79A}"/>
              </a:ext>
            </a:extLst>
          </p:cNvPr>
          <p:cNvSpPr txBox="1"/>
          <p:nvPr/>
        </p:nvSpPr>
        <p:spPr>
          <a:xfrm>
            <a:off x="5599625" y="2665115"/>
            <a:ext cx="712305" cy="369332"/>
          </a:xfrm>
          <a:prstGeom prst="rect">
            <a:avLst/>
          </a:prstGeom>
          <a:noFill/>
          <a:ln w="25400">
            <a:solidFill>
              <a:srgbClr val="0070C0"/>
            </a:solidFill>
          </a:ln>
        </p:spPr>
        <p:txBody>
          <a:bodyPr wrap="square" rtlCol="0">
            <a:spAutoFit/>
          </a:bodyPr>
          <a:lstStyle/>
          <a:p>
            <a:pPr algn="ctr"/>
            <a:endParaRPr lang="zh-CN" altLang="en-US">
              <a:solidFill>
                <a:srgbClr val="0070C0"/>
              </a:solidFill>
            </a:endParaRPr>
          </a:p>
        </p:txBody>
      </p:sp>
      <p:sp>
        <p:nvSpPr>
          <p:cNvPr id="14" name="文本框 13">
            <a:extLst>
              <a:ext uri="{FF2B5EF4-FFF2-40B4-BE49-F238E27FC236}">
                <a16:creationId xmlns:a16="http://schemas.microsoft.com/office/drawing/2014/main" id="{54F38E9C-6A18-4994-B52C-4AF99935970E}"/>
              </a:ext>
            </a:extLst>
          </p:cNvPr>
          <p:cNvSpPr txBox="1"/>
          <p:nvPr/>
        </p:nvSpPr>
        <p:spPr>
          <a:xfrm>
            <a:off x="4881568" y="2665115"/>
            <a:ext cx="712305" cy="369332"/>
          </a:xfrm>
          <a:prstGeom prst="rect">
            <a:avLst/>
          </a:prstGeom>
          <a:noFill/>
          <a:ln w="25400">
            <a:solidFill>
              <a:srgbClr val="0070C0"/>
            </a:solidFill>
          </a:ln>
        </p:spPr>
        <p:txBody>
          <a:bodyPr wrap="square" rtlCol="0">
            <a:spAutoFit/>
          </a:bodyPr>
          <a:lstStyle/>
          <a:p>
            <a:pPr algn="ctr"/>
            <a:r>
              <a:rPr lang="en-US" altLang="zh-CN">
                <a:solidFill>
                  <a:srgbClr val="0070C0"/>
                </a:solidFill>
              </a:rPr>
              <a:t>2</a:t>
            </a:r>
            <a:endParaRPr lang="zh-CN" altLang="en-US">
              <a:solidFill>
                <a:srgbClr val="0070C0"/>
              </a:solidFill>
            </a:endParaRPr>
          </a:p>
        </p:txBody>
      </p:sp>
      <p:sp>
        <p:nvSpPr>
          <p:cNvPr id="15" name="文本框 14">
            <a:extLst>
              <a:ext uri="{FF2B5EF4-FFF2-40B4-BE49-F238E27FC236}">
                <a16:creationId xmlns:a16="http://schemas.microsoft.com/office/drawing/2014/main" id="{357A46EA-B551-4B47-9A12-9FE50C48BF8B}"/>
              </a:ext>
            </a:extLst>
          </p:cNvPr>
          <p:cNvSpPr txBox="1"/>
          <p:nvPr/>
        </p:nvSpPr>
        <p:spPr>
          <a:xfrm>
            <a:off x="4171728" y="2665115"/>
            <a:ext cx="712305" cy="369332"/>
          </a:xfrm>
          <a:prstGeom prst="rect">
            <a:avLst/>
          </a:prstGeom>
          <a:noFill/>
          <a:ln w="25400">
            <a:solidFill>
              <a:srgbClr val="0070C0"/>
            </a:solidFill>
          </a:ln>
        </p:spPr>
        <p:txBody>
          <a:bodyPr wrap="square" rtlCol="0">
            <a:spAutoFit/>
          </a:bodyPr>
          <a:lstStyle/>
          <a:p>
            <a:pPr algn="ctr"/>
            <a:r>
              <a:rPr lang="en-US" altLang="zh-CN">
                <a:solidFill>
                  <a:srgbClr val="0070C0"/>
                </a:solidFill>
              </a:rPr>
              <a:t>1</a:t>
            </a:r>
            <a:endParaRPr lang="zh-CN" altLang="en-US">
              <a:solidFill>
                <a:srgbClr val="0070C0"/>
              </a:solidFill>
            </a:endParaRPr>
          </a:p>
        </p:txBody>
      </p:sp>
      <p:sp>
        <p:nvSpPr>
          <p:cNvPr id="16" name="文本框 15">
            <a:extLst>
              <a:ext uri="{FF2B5EF4-FFF2-40B4-BE49-F238E27FC236}">
                <a16:creationId xmlns:a16="http://schemas.microsoft.com/office/drawing/2014/main" id="{C098A67A-BCC8-4C16-8360-379089B2A2E0}"/>
              </a:ext>
            </a:extLst>
          </p:cNvPr>
          <p:cNvSpPr txBox="1"/>
          <p:nvPr/>
        </p:nvSpPr>
        <p:spPr>
          <a:xfrm>
            <a:off x="3456958" y="2665115"/>
            <a:ext cx="712305" cy="369332"/>
          </a:xfrm>
          <a:prstGeom prst="rect">
            <a:avLst/>
          </a:prstGeom>
          <a:noFill/>
          <a:ln w="25400">
            <a:solidFill>
              <a:srgbClr val="0070C0"/>
            </a:solidFill>
          </a:ln>
        </p:spPr>
        <p:txBody>
          <a:bodyPr wrap="square" rtlCol="0">
            <a:spAutoFit/>
          </a:bodyPr>
          <a:lstStyle/>
          <a:p>
            <a:pPr algn="ctr"/>
            <a:r>
              <a:rPr lang="en-US" altLang="zh-CN">
                <a:solidFill>
                  <a:srgbClr val="0070C0"/>
                </a:solidFill>
              </a:rPr>
              <a:t>0</a:t>
            </a:r>
            <a:endParaRPr lang="zh-CN" altLang="en-US">
              <a:solidFill>
                <a:srgbClr val="0070C0"/>
              </a:solidFill>
            </a:endParaRPr>
          </a:p>
        </p:txBody>
      </p:sp>
      <p:sp>
        <p:nvSpPr>
          <p:cNvPr id="18" name="文本框 17">
            <a:extLst>
              <a:ext uri="{FF2B5EF4-FFF2-40B4-BE49-F238E27FC236}">
                <a16:creationId xmlns:a16="http://schemas.microsoft.com/office/drawing/2014/main" id="{228701F2-676D-45A0-BEEC-FDBE893654DB}"/>
              </a:ext>
            </a:extLst>
          </p:cNvPr>
          <p:cNvSpPr txBox="1"/>
          <p:nvPr/>
        </p:nvSpPr>
        <p:spPr>
          <a:xfrm>
            <a:off x="7024235" y="3492397"/>
            <a:ext cx="712305" cy="369332"/>
          </a:xfrm>
          <a:prstGeom prst="rect">
            <a:avLst/>
          </a:prstGeom>
          <a:noFill/>
          <a:ln w="25400">
            <a:solidFill>
              <a:srgbClr val="00B050"/>
            </a:solidFill>
          </a:ln>
        </p:spPr>
        <p:txBody>
          <a:bodyPr wrap="square" rtlCol="0">
            <a:spAutoFit/>
          </a:bodyPr>
          <a:lstStyle/>
          <a:p>
            <a:pPr algn="ctr"/>
            <a:r>
              <a:rPr lang="en-US" altLang="zh-CN">
                <a:solidFill>
                  <a:srgbClr val="00B050"/>
                </a:solidFill>
              </a:rPr>
              <a:t>M-1</a:t>
            </a:r>
            <a:endParaRPr lang="zh-CN" altLang="en-US">
              <a:solidFill>
                <a:srgbClr val="00B050"/>
              </a:solidFill>
            </a:endParaRPr>
          </a:p>
        </p:txBody>
      </p:sp>
      <p:sp>
        <p:nvSpPr>
          <p:cNvPr id="19" name="文本框 18">
            <a:extLst>
              <a:ext uri="{FF2B5EF4-FFF2-40B4-BE49-F238E27FC236}">
                <a16:creationId xmlns:a16="http://schemas.microsoft.com/office/drawing/2014/main" id="{9050BD6E-9D9C-459C-94E7-1BB631CA415A}"/>
              </a:ext>
            </a:extLst>
          </p:cNvPr>
          <p:cNvSpPr txBox="1"/>
          <p:nvPr/>
        </p:nvSpPr>
        <p:spPr>
          <a:xfrm>
            <a:off x="6311930" y="3492397"/>
            <a:ext cx="712305" cy="369332"/>
          </a:xfrm>
          <a:prstGeom prst="rect">
            <a:avLst/>
          </a:prstGeom>
          <a:noFill/>
          <a:ln w="25400">
            <a:solidFill>
              <a:srgbClr val="00B050"/>
            </a:solidFill>
          </a:ln>
        </p:spPr>
        <p:txBody>
          <a:bodyPr wrap="square" rtlCol="0">
            <a:spAutoFit/>
          </a:bodyPr>
          <a:lstStyle/>
          <a:p>
            <a:pPr algn="ctr"/>
            <a:endParaRPr lang="zh-CN" altLang="en-US">
              <a:solidFill>
                <a:srgbClr val="00B050"/>
              </a:solidFill>
            </a:endParaRPr>
          </a:p>
        </p:txBody>
      </p:sp>
      <p:sp>
        <p:nvSpPr>
          <p:cNvPr id="20" name="文本框 19">
            <a:extLst>
              <a:ext uri="{FF2B5EF4-FFF2-40B4-BE49-F238E27FC236}">
                <a16:creationId xmlns:a16="http://schemas.microsoft.com/office/drawing/2014/main" id="{E14DAD39-7940-43C3-9DDF-04E4AC4DB38E}"/>
              </a:ext>
            </a:extLst>
          </p:cNvPr>
          <p:cNvSpPr txBox="1"/>
          <p:nvPr/>
        </p:nvSpPr>
        <p:spPr>
          <a:xfrm>
            <a:off x="5599625" y="3492397"/>
            <a:ext cx="712305" cy="369332"/>
          </a:xfrm>
          <a:prstGeom prst="rect">
            <a:avLst/>
          </a:prstGeom>
          <a:noFill/>
          <a:ln w="25400">
            <a:solidFill>
              <a:srgbClr val="00B050"/>
            </a:solidFill>
          </a:ln>
        </p:spPr>
        <p:txBody>
          <a:bodyPr wrap="square" rtlCol="0">
            <a:spAutoFit/>
          </a:bodyPr>
          <a:lstStyle/>
          <a:p>
            <a:pPr algn="ctr"/>
            <a:endParaRPr lang="zh-CN" altLang="en-US">
              <a:solidFill>
                <a:srgbClr val="00B050"/>
              </a:solidFill>
            </a:endParaRPr>
          </a:p>
        </p:txBody>
      </p:sp>
      <p:sp>
        <p:nvSpPr>
          <p:cNvPr id="21" name="文本框 20">
            <a:extLst>
              <a:ext uri="{FF2B5EF4-FFF2-40B4-BE49-F238E27FC236}">
                <a16:creationId xmlns:a16="http://schemas.microsoft.com/office/drawing/2014/main" id="{D1C98E3E-2654-49B4-8CEE-94B059C967D0}"/>
              </a:ext>
            </a:extLst>
          </p:cNvPr>
          <p:cNvSpPr txBox="1"/>
          <p:nvPr/>
        </p:nvSpPr>
        <p:spPr>
          <a:xfrm>
            <a:off x="4881568" y="3492397"/>
            <a:ext cx="712305" cy="369332"/>
          </a:xfrm>
          <a:prstGeom prst="rect">
            <a:avLst/>
          </a:prstGeom>
          <a:noFill/>
          <a:ln w="25400">
            <a:solidFill>
              <a:srgbClr val="00B050"/>
            </a:solidFill>
          </a:ln>
        </p:spPr>
        <p:txBody>
          <a:bodyPr wrap="square" rtlCol="0">
            <a:spAutoFit/>
          </a:bodyPr>
          <a:lstStyle/>
          <a:p>
            <a:pPr algn="ctr"/>
            <a:r>
              <a:rPr lang="en-US" altLang="zh-CN">
                <a:solidFill>
                  <a:srgbClr val="00B050"/>
                </a:solidFill>
              </a:rPr>
              <a:t>2</a:t>
            </a:r>
            <a:endParaRPr lang="zh-CN" altLang="en-US">
              <a:solidFill>
                <a:srgbClr val="00B050"/>
              </a:solidFill>
            </a:endParaRPr>
          </a:p>
        </p:txBody>
      </p:sp>
      <p:sp>
        <p:nvSpPr>
          <p:cNvPr id="22" name="文本框 21">
            <a:extLst>
              <a:ext uri="{FF2B5EF4-FFF2-40B4-BE49-F238E27FC236}">
                <a16:creationId xmlns:a16="http://schemas.microsoft.com/office/drawing/2014/main" id="{9A9A7201-B0E4-4E77-9BED-A39DA673ACAA}"/>
              </a:ext>
            </a:extLst>
          </p:cNvPr>
          <p:cNvSpPr txBox="1"/>
          <p:nvPr/>
        </p:nvSpPr>
        <p:spPr>
          <a:xfrm>
            <a:off x="4171728" y="3492397"/>
            <a:ext cx="712305" cy="369332"/>
          </a:xfrm>
          <a:prstGeom prst="rect">
            <a:avLst/>
          </a:prstGeom>
          <a:noFill/>
          <a:ln w="25400">
            <a:solidFill>
              <a:srgbClr val="00B050"/>
            </a:solidFill>
          </a:ln>
        </p:spPr>
        <p:txBody>
          <a:bodyPr wrap="square" rtlCol="0">
            <a:spAutoFit/>
          </a:bodyPr>
          <a:lstStyle/>
          <a:p>
            <a:pPr algn="ctr"/>
            <a:r>
              <a:rPr lang="en-US" altLang="zh-CN">
                <a:solidFill>
                  <a:srgbClr val="00B050"/>
                </a:solidFill>
              </a:rPr>
              <a:t>1</a:t>
            </a:r>
            <a:endParaRPr lang="zh-CN" altLang="en-US">
              <a:solidFill>
                <a:srgbClr val="00B050"/>
              </a:solidFill>
            </a:endParaRPr>
          </a:p>
        </p:txBody>
      </p:sp>
      <p:sp>
        <p:nvSpPr>
          <p:cNvPr id="23" name="文本框 22">
            <a:extLst>
              <a:ext uri="{FF2B5EF4-FFF2-40B4-BE49-F238E27FC236}">
                <a16:creationId xmlns:a16="http://schemas.microsoft.com/office/drawing/2014/main" id="{F41C5899-6EFE-4EA6-A152-613464C97D27}"/>
              </a:ext>
            </a:extLst>
          </p:cNvPr>
          <p:cNvSpPr txBox="1"/>
          <p:nvPr/>
        </p:nvSpPr>
        <p:spPr>
          <a:xfrm>
            <a:off x="3456958" y="3492397"/>
            <a:ext cx="712305" cy="369332"/>
          </a:xfrm>
          <a:prstGeom prst="rect">
            <a:avLst/>
          </a:prstGeom>
          <a:noFill/>
          <a:ln w="25400">
            <a:solidFill>
              <a:srgbClr val="00B050"/>
            </a:solidFill>
          </a:ln>
        </p:spPr>
        <p:txBody>
          <a:bodyPr wrap="square" rtlCol="0">
            <a:spAutoFit/>
          </a:bodyPr>
          <a:lstStyle/>
          <a:p>
            <a:pPr algn="ctr"/>
            <a:r>
              <a:rPr lang="en-US" altLang="zh-CN">
                <a:solidFill>
                  <a:srgbClr val="00B050"/>
                </a:solidFill>
              </a:rPr>
              <a:t>0</a:t>
            </a:r>
            <a:endParaRPr lang="zh-CN" altLang="en-US">
              <a:solidFill>
                <a:srgbClr val="00B050"/>
              </a:solidFill>
            </a:endParaRPr>
          </a:p>
        </p:txBody>
      </p:sp>
      <p:cxnSp>
        <p:nvCxnSpPr>
          <p:cNvPr id="26" name="直接箭头连接符 25">
            <a:extLst>
              <a:ext uri="{FF2B5EF4-FFF2-40B4-BE49-F238E27FC236}">
                <a16:creationId xmlns:a16="http://schemas.microsoft.com/office/drawing/2014/main" id="{4EAD7147-FB1A-43F7-A73E-D9F028E63E1D}"/>
              </a:ext>
            </a:extLst>
          </p:cNvPr>
          <p:cNvCxnSpPr>
            <a:endCxn id="16" idx="1"/>
          </p:cNvCxnSpPr>
          <p:nvPr/>
        </p:nvCxnSpPr>
        <p:spPr bwMode="auto">
          <a:xfrm flipV="1">
            <a:off x="2642795" y="2849781"/>
            <a:ext cx="814163" cy="1862"/>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9C9898A-26AC-4049-9979-E3607C3B3246}"/>
              </a:ext>
            </a:extLst>
          </p:cNvPr>
          <p:cNvSpPr txBox="1"/>
          <p:nvPr/>
        </p:nvSpPr>
        <p:spPr>
          <a:xfrm>
            <a:off x="2256715" y="2671627"/>
            <a:ext cx="383204" cy="369332"/>
          </a:xfrm>
          <a:prstGeom prst="rect">
            <a:avLst/>
          </a:prstGeom>
          <a:noFill/>
        </p:spPr>
        <p:txBody>
          <a:bodyPr wrap="square" rtlCol="0">
            <a:spAutoFit/>
          </a:bodyPr>
          <a:lstStyle/>
          <a:p>
            <a:r>
              <a:rPr lang="en-US" altLang="zh-CN" b="1">
                <a:solidFill>
                  <a:srgbClr val="0070C0"/>
                </a:solidFill>
              </a:rPr>
              <a:t>a</a:t>
            </a:r>
            <a:endParaRPr lang="zh-CN" altLang="en-US" b="1">
              <a:solidFill>
                <a:srgbClr val="0070C0"/>
              </a:solidFill>
            </a:endParaRPr>
          </a:p>
        </p:txBody>
      </p:sp>
      <p:cxnSp>
        <p:nvCxnSpPr>
          <p:cNvPr id="28" name="直接箭头连接符 27">
            <a:extLst>
              <a:ext uri="{FF2B5EF4-FFF2-40B4-BE49-F238E27FC236}">
                <a16:creationId xmlns:a16="http://schemas.microsoft.com/office/drawing/2014/main" id="{286DA1CA-A737-46F8-AC4C-A33C17B60D6A}"/>
              </a:ext>
            </a:extLst>
          </p:cNvPr>
          <p:cNvCxnSpPr>
            <a:cxnSpLocks/>
          </p:cNvCxnSpPr>
          <p:nvPr/>
        </p:nvCxnSpPr>
        <p:spPr bwMode="auto">
          <a:xfrm flipV="1">
            <a:off x="2642795" y="3670551"/>
            <a:ext cx="814163" cy="1862"/>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29" name="文本框 28">
            <a:extLst>
              <a:ext uri="{FF2B5EF4-FFF2-40B4-BE49-F238E27FC236}">
                <a16:creationId xmlns:a16="http://schemas.microsoft.com/office/drawing/2014/main" id="{E1713EF4-8BDC-4A6D-8303-3D33FDDF6D73}"/>
              </a:ext>
            </a:extLst>
          </p:cNvPr>
          <p:cNvSpPr txBox="1"/>
          <p:nvPr/>
        </p:nvSpPr>
        <p:spPr>
          <a:xfrm>
            <a:off x="2256715" y="3492397"/>
            <a:ext cx="383204" cy="369332"/>
          </a:xfrm>
          <a:prstGeom prst="rect">
            <a:avLst/>
          </a:prstGeom>
          <a:noFill/>
        </p:spPr>
        <p:txBody>
          <a:bodyPr wrap="square" rtlCol="0">
            <a:spAutoFit/>
          </a:bodyPr>
          <a:lstStyle/>
          <a:p>
            <a:r>
              <a:rPr lang="en-US" altLang="zh-CN" b="1">
                <a:solidFill>
                  <a:srgbClr val="00B050"/>
                </a:solidFill>
              </a:rPr>
              <a:t>b</a:t>
            </a:r>
            <a:endParaRPr lang="zh-CN" altLang="en-US" b="1">
              <a:solidFill>
                <a:srgbClr val="00B050"/>
              </a:solidFill>
            </a:endParaRPr>
          </a:p>
        </p:txBody>
      </p:sp>
      <p:cxnSp>
        <p:nvCxnSpPr>
          <p:cNvPr id="31" name="直接箭头连接符 30">
            <a:extLst>
              <a:ext uri="{FF2B5EF4-FFF2-40B4-BE49-F238E27FC236}">
                <a16:creationId xmlns:a16="http://schemas.microsoft.com/office/drawing/2014/main" id="{BF8710FD-0E1A-4F0D-804F-0B1FF907F615}"/>
              </a:ext>
            </a:extLst>
          </p:cNvPr>
          <p:cNvCxnSpPr>
            <a:cxnSpLocks/>
          </p:cNvCxnSpPr>
          <p:nvPr/>
        </p:nvCxnSpPr>
        <p:spPr bwMode="auto">
          <a:xfrm>
            <a:off x="9277275" y="3262567"/>
            <a:ext cx="1036320"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3" name="直接连接符 32">
            <a:extLst>
              <a:ext uri="{FF2B5EF4-FFF2-40B4-BE49-F238E27FC236}">
                <a16:creationId xmlns:a16="http://schemas.microsoft.com/office/drawing/2014/main" id="{A6D7BAEA-B633-4497-A061-481BFFBDDBDF}"/>
              </a:ext>
            </a:extLst>
          </p:cNvPr>
          <p:cNvCxnSpPr>
            <a:cxnSpLocks/>
            <a:stCxn id="10" idx="3"/>
          </p:cNvCxnSpPr>
          <p:nvPr/>
        </p:nvCxnSpPr>
        <p:spPr bwMode="auto">
          <a:xfrm>
            <a:off x="8448845" y="2849781"/>
            <a:ext cx="828430" cy="4127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5" name="直接连接符 34">
            <a:extLst>
              <a:ext uri="{FF2B5EF4-FFF2-40B4-BE49-F238E27FC236}">
                <a16:creationId xmlns:a16="http://schemas.microsoft.com/office/drawing/2014/main" id="{EDD5662A-9C62-45CA-B36C-490AAE18B1A0}"/>
              </a:ext>
            </a:extLst>
          </p:cNvPr>
          <p:cNvCxnSpPr>
            <a:cxnSpLocks/>
            <a:stCxn id="18" idx="3"/>
          </p:cNvCxnSpPr>
          <p:nvPr/>
        </p:nvCxnSpPr>
        <p:spPr bwMode="auto">
          <a:xfrm flipV="1">
            <a:off x="7736540" y="3262567"/>
            <a:ext cx="1540735" cy="414496"/>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6" name="文本框 35">
            <a:extLst>
              <a:ext uri="{FF2B5EF4-FFF2-40B4-BE49-F238E27FC236}">
                <a16:creationId xmlns:a16="http://schemas.microsoft.com/office/drawing/2014/main" id="{4C174E5F-1D6E-4A02-8AE8-A75FF2051183}"/>
              </a:ext>
            </a:extLst>
          </p:cNvPr>
          <p:cNvSpPr txBox="1"/>
          <p:nvPr/>
        </p:nvSpPr>
        <p:spPr>
          <a:xfrm>
            <a:off x="10417884" y="3082901"/>
            <a:ext cx="400126" cy="369332"/>
          </a:xfrm>
          <a:prstGeom prst="rect">
            <a:avLst/>
          </a:prstGeom>
          <a:noFill/>
          <a:ln w="19050">
            <a:noFill/>
          </a:ln>
        </p:spPr>
        <p:txBody>
          <a:bodyPr wrap="square" rtlCol="0">
            <a:spAutoFit/>
          </a:bodyPr>
          <a:lstStyle/>
          <a:p>
            <a:r>
              <a:rPr lang="en-US" altLang="zh-CN" b="1"/>
              <a:t>c</a:t>
            </a:r>
            <a:endParaRPr lang="zh-CN" altLang="en-US" b="1">
              <a:solidFill>
                <a:srgbClr val="00B050"/>
              </a:solidFill>
            </a:endParaRPr>
          </a:p>
        </p:txBody>
      </p:sp>
    </p:spTree>
    <p:extLst>
      <p:ext uri="{BB962C8B-B14F-4D97-AF65-F5344CB8AC3E}">
        <p14:creationId xmlns:p14="http://schemas.microsoft.com/office/powerpoint/2010/main" val="5809251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2A956-1F35-4210-9134-BEA44F2388A6}"/>
              </a:ext>
            </a:extLst>
          </p:cNvPr>
          <p:cNvSpPr>
            <a:spLocks noGrp="1"/>
          </p:cNvSpPr>
          <p:nvPr>
            <p:ph type="title"/>
          </p:nvPr>
        </p:nvSpPr>
        <p:spPr/>
        <p:txBody>
          <a:bodyPr/>
          <a:lstStyle/>
          <a:p>
            <a:r>
              <a:rPr lang="zh-CN" altLang="en-US"/>
              <a:t>两种部件的产品组装问题 </a:t>
            </a:r>
            <a:r>
              <a:rPr lang="en-US" altLang="zh-CN"/>
              <a:t>2/2</a:t>
            </a:r>
            <a:endParaRPr lang="zh-CN" altLang="en-US"/>
          </a:p>
        </p:txBody>
      </p:sp>
      <p:sp>
        <p:nvSpPr>
          <p:cNvPr id="3" name="内容占位符 2">
            <a:extLst>
              <a:ext uri="{FF2B5EF4-FFF2-40B4-BE49-F238E27FC236}">
                <a16:creationId xmlns:a16="http://schemas.microsoft.com/office/drawing/2014/main" id="{F3FE5D9B-CC83-4D9C-8CC8-867AC6D9083F}"/>
              </a:ext>
            </a:extLst>
          </p:cNvPr>
          <p:cNvSpPr>
            <a:spLocks noGrp="1"/>
          </p:cNvSpPr>
          <p:nvPr>
            <p:ph idx="1"/>
          </p:nvPr>
        </p:nvSpPr>
        <p:spPr>
          <a:xfrm>
            <a:off x="609600" y="1233489"/>
            <a:ext cx="10766612" cy="4626984"/>
          </a:xfrm>
        </p:spPr>
        <p:txBody>
          <a:bodyPr/>
          <a:lstStyle/>
          <a:p>
            <a:pPr marL="0" indent="0">
              <a:buNone/>
            </a:pPr>
            <a:r>
              <a:rPr lang="en-US" altLang="zh-CN" sz="1600" b="1">
                <a:latin typeface="Courier New" panose="02070309020205020404" pitchFamily="49" charset="0"/>
                <a:cs typeface="Courier New" panose="02070309020205020404" pitchFamily="49" charset="0"/>
              </a:rPr>
              <a:t>semaphore mutex_a = 1, mutex_b = 1, empty_a = N, empty_b = M,</a:t>
            </a:r>
            <a:r>
              <a:rPr lang="zh-CN" altLang="en-US" sz="1600" b="1">
                <a:latin typeface="Courier New" panose="02070309020205020404" pitchFamily="49" charset="0"/>
                <a:cs typeface="Courier New" panose="02070309020205020404" pitchFamily="49" charset="0"/>
              </a:rPr>
              <a:t> </a:t>
            </a:r>
            <a:r>
              <a:rPr lang="en-US" altLang="zh-CN" sz="1600" b="1">
                <a:latin typeface="Courier New" panose="02070309020205020404" pitchFamily="49" charset="0"/>
                <a:cs typeface="Courier New" panose="02070309020205020404" pitchFamily="49" charset="0"/>
              </a:rPr>
              <a:t>full_a = 0, full_b = 0;</a:t>
            </a:r>
          </a:p>
          <a:p>
            <a:pPr marL="0" indent="0">
              <a:buNone/>
            </a:pPr>
            <a:r>
              <a:rPr lang="en-US" altLang="zh-CN" sz="1600" b="1">
                <a:latin typeface="Courier New" panose="02070309020205020404" pitchFamily="49" charset="0"/>
                <a:cs typeface="Courier New" panose="02070309020205020404" pitchFamily="49" charset="0"/>
              </a:rPr>
              <a:t>proc_a() {</a:t>
            </a:r>
          </a:p>
          <a:p>
            <a:pPr marL="0" indent="0">
              <a:buNone/>
            </a:pPr>
            <a:r>
              <a:rPr lang="en-US" altLang="zh-CN" sz="1600" b="1">
                <a:latin typeface="Courier New" panose="02070309020205020404" pitchFamily="49" charset="0"/>
                <a:cs typeface="Courier New" panose="02070309020205020404" pitchFamily="49" charset="0"/>
              </a:rPr>
              <a:t>    while(true) {</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0070C0"/>
                </a:solidFill>
                <a:latin typeface="Courier New" panose="02070309020205020404" pitchFamily="49" charset="0"/>
                <a:cs typeface="Courier New" panose="02070309020205020404" pitchFamily="49" charset="0"/>
              </a:rPr>
              <a:t>P(empty_a);</a:t>
            </a:r>
          </a:p>
          <a:p>
            <a:pPr marL="0" indent="0">
              <a:buNone/>
            </a:pPr>
            <a:r>
              <a:rPr lang="en-US" altLang="zh-CN" sz="1600" b="1">
                <a:solidFill>
                  <a:srgbClr val="C00000"/>
                </a:solidFill>
                <a:latin typeface="Courier New" panose="02070309020205020404" pitchFamily="49" charset="0"/>
                <a:cs typeface="Courier New" panose="02070309020205020404" pitchFamily="49" charset="0"/>
              </a:rPr>
              <a:t>        P(mutex_a);</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a:cs typeface="Courier New" panose="02070309020205020404" pitchFamily="49" charset="0"/>
              </a:rPr>
              <a:t>a</a:t>
            </a:r>
            <a:r>
              <a:rPr lang="zh-CN" altLang="en-US" sz="1600">
                <a:cs typeface="Courier New" panose="02070309020205020404" pitchFamily="49" charset="0"/>
              </a:rPr>
              <a:t>部件进</a:t>
            </a:r>
            <a:r>
              <a:rPr lang="en-US" altLang="zh-CN" sz="1600">
                <a:cs typeface="Courier New" panose="02070309020205020404" pitchFamily="49" charset="0"/>
              </a:rPr>
              <a:t>A</a:t>
            </a:r>
            <a:r>
              <a:rPr lang="zh-CN" altLang="en-US" sz="1600">
                <a:cs typeface="Courier New" panose="02070309020205020404" pitchFamily="49" charset="0"/>
              </a:rPr>
              <a:t>流水线</a:t>
            </a:r>
            <a:r>
              <a:rPr lang="en-US" altLang="zh-CN" sz="1600">
                <a:cs typeface="Courier New" panose="02070309020205020404" pitchFamily="49" charset="0"/>
              </a:rPr>
              <a:t>;</a:t>
            </a:r>
          </a:p>
          <a:p>
            <a:pPr marL="0" indent="0">
              <a:buNone/>
            </a:pPr>
            <a:r>
              <a:rPr lang="en-US" altLang="zh-CN" sz="1600" b="1">
                <a:solidFill>
                  <a:srgbClr val="C00000"/>
                </a:solidFill>
                <a:latin typeface="Courier New" panose="02070309020205020404" pitchFamily="49" charset="0"/>
                <a:cs typeface="Courier New" panose="02070309020205020404" pitchFamily="49" charset="0"/>
              </a:rPr>
              <a:t>        V(mutex_a);</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0070C0"/>
                </a:solidFill>
                <a:latin typeface="Courier New" panose="02070309020205020404" pitchFamily="49" charset="0"/>
                <a:cs typeface="Courier New" panose="02070309020205020404" pitchFamily="49" charset="0"/>
              </a:rPr>
              <a:t>V(full_a);</a:t>
            </a:r>
          </a:p>
          <a:p>
            <a:pPr marL="0" indent="0">
              <a:buNone/>
            </a:pPr>
            <a:r>
              <a:rPr lang="en-US" altLang="zh-CN" sz="1600" b="1">
                <a:latin typeface="Courier New" panose="02070309020205020404" pitchFamily="49" charset="0"/>
                <a:cs typeface="Courier New" panose="02070309020205020404" pitchFamily="49" charset="0"/>
              </a:rPr>
              <a:t>    }</a:t>
            </a:r>
          </a:p>
          <a:p>
            <a:pPr marL="0" indent="0">
              <a:buNone/>
            </a:pPr>
            <a:r>
              <a:rPr lang="en-US" altLang="zh-CN" sz="1600" b="1">
                <a:latin typeface="Courier New" panose="02070309020205020404" pitchFamily="49" charset="0"/>
                <a:cs typeface="Courier New" panose="02070309020205020404" pitchFamily="49" charset="0"/>
              </a:rPr>
              <a:t>}</a:t>
            </a:r>
            <a:endParaRPr lang="zh-CN" altLang="en-US" sz="1600" b="1">
              <a:latin typeface="Courier New" panose="02070309020205020404" pitchFamily="49" charset="0"/>
              <a:cs typeface="Courier New" panose="02070309020205020404" pitchFamily="49" charset="0"/>
            </a:endParaRPr>
          </a:p>
        </p:txBody>
      </p:sp>
      <p:sp>
        <p:nvSpPr>
          <p:cNvPr id="4" name="文本框 3">
            <a:extLst>
              <a:ext uri="{FF2B5EF4-FFF2-40B4-BE49-F238E27FC236}">
                <a16:creationId xmlns:a16="http://schemas.microsoft.com/office/drawing/2014/main" id="{D40D2E92-C3D0-4381-85EE-573F35E90B10}"/>
              </a:ext>
            </a:extLst>
          </p:cNvPr>
          <p:cNvSpPr txBox="1"/>
          <p:nvPr/>
        </p:nvSpPr>
        <p:spPr>
          <a:xfrm>
            <a:off x="4365812" y="1632009"/>
            <a:ext cx="3720353" cy="3080843"/>
          </a:xfrm>
          <a:prstGeom prst="rect">
            <a:avLst/>
          </a:prstGeom>
          <a:noFill/>
        </p:spPr>
        <p:txBody>
          <a:bodyPr wrap="square" rtlCol="0">
            <a:spAutoFit/>
          </a:bodyPr>
          <a:lstStyle/>
          <a:p>
            <a:pPr>
              <a:spcBef>
                <a:spcPct val="35000"/>
              </a:spcBef>
              <a:buClr>
                <a:srgbClr val="993300"/>
              </a:buClr>
              <a:buSzPct val="110000"/>
            </a:pPr>
            <a:r>
              <a:rPr kumimoji="1" lang="en-US" altLang="zh-CN" sz="1600" b="1">
                <a:latin typeface="Courier New" panose="02070309020205020404" pitchFamily="49" charset="0"/>
                <a:ea typeface="微软雅黑" panose="020B0503020204020204" pitchFamily="34" charset="-122"/>
                <a:cs typeface="Courier New" panose="02070309020205020404" pitchFamily="49" charset="0"/>
              </a:rPr>
              <a:t>proc_b() {</a:t>
            </a:r>
          </a:p>
          <a:p>
            <a:pPr>
              <a:spcBef>
                <a:spcPct val="35000"/>
              </a:spcBef>
              <a:buClr>
                <a:srgbClr val="993300"/>
              </a:buClr>
              <a:buSzPct val="110000"/>
            </a:pPr>
            <a:r>
              <a:rPr kumimoji="1" lang="en-US" altLang="zh-CN" sz="1600" b="1">
                <a:latin typeface="Courier New" panose="02070309020205020404" pitchFamily="49" charset="0"/>
                <a:ea typeface="微软雅黑" panose="020B0503020204020204" pitchFamily="34" charset="-122"/>
                <a:cs typeface="Courier New" panose="02070309020205020404" pitchFamily="49" charset="0"/>
              </a:rPr>
              <a:t>    while(true) {</a:t>
            </a:r>
          </a:p>
          <a:p>
            <a:pPr>
              <a:spcBef>
                <a:spcPct val="35000"/>
              </a:spcBef>
              <a:buClr>
                <a:srgbClr val="993300"/>
              </a:buClr>
              <a:buSzPct val="110000"/>
            </a:pPr>
            <a:r>
              <a:rPr kumimoji="1" lang="en-US" altLang="zh-CN" sz="1600" b="1">
                <a:latin typeface="Courier New" panose="02070309020205020404" pitchFamily="49" charset="0"/>
                <a:ea typeface="微软雅黑" panose="020B0503020204020204" pitchFamily="34" charset="-122"/>
                <a:cs typeface="Courier New" panose="02070309020205020404" pitchFamily="49" charset="0"/>
              </a:rPr>
              <a:t>        </a:t>
            </a:r>
            <a:r>
              <a:rPr kumimoji="1" lang="en-US" altLang="zh-CN" sz="1600" b="1">
                <a:solidFill>
                  <a:srgbClr val="00B050"/>
                </a:solidFill>
                <a:latin typeface="Courier New" panose="02070309020205020404" pitchFamily="49" charset="0"/>
                <a:ea typeface="微软雅黑" panose="020B0503020204020204" pitchFamily="34" charset="-122"/>
                <a:cs typeface="Courier New" panose="02070309020205020404" pitchFamily="49" charset="0"/>
              </a:rPr>
              <a:t>P(empty_b);</a:t>
            </a:r>
          </a:p>
          <a:p>
            <a:pPr>
              <a:spcBef>
                <a:spcPct val="35000"/>
              </a:spcBef>
              <a:buClr>
                <a:srgbClr val="993300"/>
              </a:buClr>
              <a:buSzPct val="110000"/>
            </a:pPr>
            <a:r>
              <a:rPr kumimoji="1" lang="en-US" altLang="zh-CN" sz="1600" b="1">
                <a:solidFill>
                  <a:srgbClr val="C00000"/>
                </a:solidFill>
                <a:latin typeface="Courier New" panose="02070309020205020404" pitchFamily="49" charset="0"/>
                <a:ea typeface="微软雅黑" panose="020B0503020204020204" pitchFamily="34" charset="-122"/>
                <a:cs typeface="Courier New" panose="02070309020205020404" pitchFamily="49" charset="0"/>
              </a:rPr>
              <a:t>        P(mutex_b);</a:t>
            </a:r>
          </a:p>
          <a:p>
            <a:pPr>
              <a:spcBef>
                <a:spcPct val="35000"/>
              </a:spcBef>
              <a:buClr>
                <a:srgbClr val="993300"/>
              </a:buClr>
              <a:buSzPct val="110000"/>
            </a:pPr>
            <a:r>
              <a:rPr kumimoji="1" lang="en-US" altLang="zh-CN" sz="1600" b="1">
                <a:latin typeface="Courier New" panose="02070309020205020404" pitchFamily="49" charset="0"/>
                <a:ea typeface="微软雅黑" panose="020B0503020204020204" pitchFamily="34" charset="-122"/>
                <a:cs typeface="Courier New" panose="02070309020205020404" pitchFamily="49" charset="0"/>
              </a:rPr>
              <a:t>        </a:t>
            </a:r>
            <a:r>
              <a:rPr kumimoji="1" lang="en-US" altLang="zh-CN" sz="1600">
                <a:latin typeface="Courier New" panose="02070309020205020404" pitchFamily="49" charset="0"/>
                <a:ea typeface="微软雅黑" panose="020B0503020204020204" pitchFamily="34" charset="-122"/>
                <a:cs typeface="Courier New" panose="02070309020205020404" pitchFamily="49" charset="0"/>
              </a:rPr>
              <a:t>b</a:t>
            </a:r>
            <a:r>
              <a:rPr kumimoji="1" lang="zh-CN" altLang="en-US" sz="1600">
                <a:latin typeface="Courier New" panose="02070309020205020404" pitchFamily="49" charset="0"/>
                <a:ea typeface="微软雅黑" panose="020B0503020204020204" pitchFamily="34" charset="-122"/>
                <a:cs typeface="Courier New" panose="02070309020205020404" pitchFamily="49" charset="0"/>
              </a:rPr>
              <a:t>部件进</a:t>
            </a:r>
            <a:r>
              <a:rPr kumimoji="1" lang="en-US" altLang="zh-CN" sz="1600">
                <a:latin typeface="微软雅黑" panose="020B0503020204020204" pitchFamily="34" charset="-122"/>
                <a:ea typeface="微软雅黑" panose="020B0503020204020204" pitchFamily="34" charset="-122"/>
                <a:cs typeface="Courier New" panose="02070309020205020404" pitchFamily="49" charset="0"/>
              </a:rPr>
              <a:t>B</a:t>
            </a:r>
            <a:r>
              <a:rPr kumimoji="1" lang="zh-CN" altLang="en-US" sz="1600">
                <a:latin typeface="Courier New" panose="02070309020205020404" pitchFamily="49" charset="0"/>
                <a:ea typeface="微软雅黑" panose="020B0503020204020204" pitchFamily="34" charset="-122"/>
                <a:cs typeface="Courier New" panose="02070309020205020404" pitchFamily="49" charset="0"/>
              </a:rPr>
              <a:t>流水线</a:t>
            </a:r>
            <a:r>
              <a:rPr kumimoji="1" lang="en-US" altLang="zh-CN" sz="1600">
                <a:latin typeface="Courier New" panose="02070309020205020404" pitchFamily="49" charset="0"/>
                <a:ea typeface="微软雅黑" panose="020B0503020204020204" pitchFamily="34" charset="-122"/>
                <a:cs typeface="Courier New" panose="02070309020205020404" pitchFamily="49" charset="0"/>
              </a:rPr>
              <a:t>;</a:t>
            </a:r>
          </a:p>
          <a:p>
            <a:pPr>
              <a:spcBef>
                <a:spcPct val="35000"/>
              </a:spcBef>
              <a:buClr>
                <a:srgbClr val="993300"/>
              </a:buClr>
              <a:buSzPct val="110000"/>
            </a:pPr>
            <a:r>
              <a:rPr kumimoji="1" lang="en-US" altLang="zh-CN" sz="1600" b="1">
                <a:solidFill>
                  <a:srgbClr val="C00000"/>
                </a:solidFill>
                <a:latin typeface="Courier New" panose="02070309020205020404" pitchFamily="49" charset="0"/>
                <a:ea typeface="微软雅黑" panose="020B0503020204020204" pitchFamily="34" charset="-122"/>
                <a:cs typeface="Courier New" panose="02070309020205020404" pitchFamily="49" charset="0"/>
              </a:rPr>
              <a:t>        V(mutex_b);</a:t>
            </a:r>
          </a:p>
          <a:p>
            <a:pPr>
              <a:spcBef>
                <a:spcPct val="35000"/>
              </a:spcBef>
              <a:buClr>
                <a:srgbClr val="993300"/>
              </a:buClr>
              <a:buSzPct val="110000"/>
            </a:pPr>
            <a:r>
              <a:rPr kumimoji="1" lang="en-US" altLang="zh-CN" sz="1600" b="1">
                <a:solidFill>
                  <a:srgbClr val="00B050"/>
                </a:solidFill>
                <a:latin typeface="Courier New" panose="02070309020205020404" pitchFamily="49" charset="0"/>
                <a:ea typeface="微软雅黑" panose="020B0503020204020204" pitchFamily="34" charset="-122"/>
                <a:cs typeface="Courier New" panose="02070309020205020404" pitchFamily="49" charset="0"/>
              </a:rPr>
              <a:t>        V(full_b);</a:t>
            </a:r>
          </a:p>
          <a:p>
            <a:pPr>
              <a:spcBef>
                <a:spcPct val="35000"/>
              </a:spcBef>
              <a:buClr>
                <a:srgbClr val="993300"/>
              </a:buClr>
              <a:buSzPct val="110000"/>
            </a:pPr>
            <a:r>
              <a:rPr kumimoji="1" lang="en-US" altLang="zh-CN" sz="1600" b="1">
                <a:latin typeface="Courier New" panose="02070309020205020404" pitchFamily="49" charset="0"/>
                <a:ea typeface="微软雅黑" panose="020B0503020204020204" pitchFamily="34" charset="-122"/>
                <a:cs typeface="Courier New" panose="02070309020205020404" pitchFamily="49" charset="0"/>
              </a:rPr>
              <a:t>    }</a:t>
            </a:r>
          </a:p>
          <a:p>
            <a:pPr>
              <a:spcBef>
                <a:spcPct val="35000"/>
              </a:spcBef>
              <a:buClr>
                <a:srgbClr val="993300"/>
              </a:buClr>
              <a:buSzPct val="110000"/>
            </a:pPr>
            <a:r>
              <a:rPr kumimoji="1" lang="en-US" altLang="zh-CN" sz="1600" b="1">
                <a:latin typeface="Courier New" panose="02070309020205020404" pitchFamily="49" charset="0"/>
                <a:ea typeface="微软雅黑" panose="020B0503020204020204" pitchFamily="34" charset="-122"/>
                <a:cs typeface="Courier New" panose="02070309020205020404" pitchFamily="49" charset="0"/>
              </a:rPr>
              <a:t>}</a:t>
            </a:r>
            <a:endParaRPr kumimoji="1" lang="zh-CN" altLang="en-US" sz="1600" b="1">
              <a:latin typeface="Courier New" panose="02070309020205020404" pitchFamily="49" charset="0"/>
              <a:ea typeface="微软雅黑" panose="020B0503020204020204" pitchFamily="34" charset="-122"/>
              <a:cs typeface="Courier New" panose="02070309020205020404" pitchFamily="49" charset="0"/>
            </a:endParaRPr>
          </a:p>
        </p:txBody>
      </p:sp>
      <p:sp>
        <p:nvSpPr>
          <p:cNvPr id="5" name="文本框 4">
            <a:extLst>
              <a:ext uri="{FF2B5EF4-FFF2-40B4-BE49-F238E27FC236}">
                <a16:creationId xmlns:a16="http://schemas.microsoft.com/office/drawing/2014/main" id="{AE200785-D591-4B52-9BC2-A31480818A63}"/>
              </a:ext>
            </a:extLst>
          </p:cNvPr>
          <p:cNvSpPr txBox="1"/>
          <p:nvPr/>
        </p:nvSpPr>
        <p:spPr>
          <a:xfrm>
            <a:off x="8086165" y="1632009"/>
            <a:ext cx="3720353" cy="4992136"/>
          </a:xfrm>
          <a:prstGeom prst="rect">
            <a:avLst/>
          </a:prstGeom>
          <a:noFill/>
        </p:spPr>
        <p:txBody>
          <a:bodyPr wrap="square" rtlCol="0">
            <a:spAutoFit/>
          </a:bodyPr>
          <a:lstStyle/>
          <a:p>
            <a:pPr>
              <a:spcBef>
                <a:spcPct val="35000"/>
              </a:spcBef>
              <a:buClr>
                <a:srgbClr val="993300"/>
              </a:buClr>
              <a:buSzPct val="110000"/>
            </a:pPr>
            <a:r>
              <a:rPr kumimoji="1" lang="en-US" altLang="zh-CN" sz="1600" b="1">
                <a:latin typeface="Courier New" panose="02070309020205020404" pitchFamily="49" charset="0"/>
                <a:ea typeface="微软雅黑" panose="020B0503020204020204" pitchFamily="34" charset="-122"/>
                <a:cs typeface="Courier New" panose="02070309020205020404" pitchFamily="49" charset="0"/>
              </a:rPr>
              <a:t>proc_c() {</a:t>
            </a:r>
          </a:p>
          <a:p>
            <a:pPr>
              <a:spcBef>
                <a:spcPct val="35000"/>
              </a:spcBef>
              <a:buClr>
                <a:srgbClr val="993300"/>
              </a:buClr>
              <a:buSzPct val="110000"/>
            </a:pPr>
            <a:r>
              <a:rPr kumimoji="1" lang="en-US" altLang="zh-CN" sz="1600" b="1">
                <a:latin typeface="Courier New" panose="02070309020205020404" pitchFamily="49" charset="0"/>
                <a:ea typeface="微软雅黑" panose="020B0503020204020204" pitchFamily="34" charset="-122"/>
                <a:cs typeface="Courier New" panose="02070309020205020404" pitchFamily="49" charset="0"/>
              </a:rPr>
              <a:t>    while(true) {</a:t>
            </a:r>
          </a:p>
          <a:p>
            <a:pPr>
              <a:spcBef>
                <a:spcPct val="35000"/>
              </a:spcBef>
              <a:buClr>
                <a:srgbClr val="993300"/>
              </a:buClr>
              <a:buSzPct val="110000"/>
            </a:pPr>
            <a:r>
              <a:rPr kumimoji="1" lang="en-US" altLang="zh-CN" sz="1600" b="1">
                <a:latin typeface="Courier New" panose="02070309020205020404" pitchFamily="49" charset="0"/>
                <a:ea typeface="微软雅黑" panose="020B0503020204020204" pitchFamily="34" charset="-122"/>
                <a:cs typeface="Courier New" panose="02070309020205020404" pitchFamily="49" charset="0"/>
              </a:rPr>
              <a:t>        </a:t>
            </a:r>
            <a:r>
              <a:rPr kumimoji="1" lang="en-US" altLang="zh-CN" sz="1600" b="1">
                <a:solidFill>
                  <a:srgbClr val="0070C0"/>
                </a:solidFill>
                <a:latin typeface="Courier New" panose="02070309020205020404" pitchFamily="49" charset="0"/>
                <a:ea typeface="微软雅黑" panose="020B0503020204020204" pitchFamily="34" charset="-122"/>
                <a:cs typeface="Courier New" panose="02070309020205020404" pitchFamily="49" charset="0"/>
              </a:rPr>
              <a:t>P(full_a);</a:t>
            </a:r>
          </a:p>
          <a:p>
            <a:pPr>
              <a:spcBef>
                <a:spcPct val="35000"/>
              </a:spcBef>
              <a:buClr>
                <a:srgbClr val="993300"/>
              </a:buClr>
              <a:buSzPct val="110000"/>
            </a:pPr>
            <a:r>
              <a:rPr kumimoji="1" lang="en-US" altLang="zh-CN" sz="1600" b="1">
                <a:solidFill>
                  <a:srgbClr val="0070C0"/>
                </a:solidFill>
                <a:latin typeface="Courier New" panose="02070309020205020404" pitchFamily="49" charset="0"/>
                <a:ea typeface="微软雅黑" panose="020B0503020204020204" pitchFamily="34" charset="-122"/>
                <a:cs typeface="Courier New" panose="02070309020205020404" pitchFamily="49" charset="0"/>
              </a:rPr>
              <a:t>        </a:t>
            </a:r>
            <a:r>
              <a:rPr kumimoji="1" lang="en-US" altLang="zh-CN" sz="1600" b="1">
                <a:solidFill>
                  <a:srgbClr val="C00000"/>
                </a:solidFill>
                <a:latin typeface="Courier New" panose="02070309020205020404" pitchFamily="49" charset="0"/>
                <a:ea typeface="微软雅黑" panose="020B0503020204020204" pitchFamily="34" charset="-122"/>
                <a:cs typeface="Courier New" panose="02070309020205020404" pitchFamily="49" charset="0"/>
              </a:rPr>
              <a:t>P(mutex_a);</a:t>
            </a:r>
          </a:p>
          <a:p>
            <a:pPr>
              <a:spcBef>
                <a:spcPct val="35000"/>
              </a:spcBef>
              <a:buClr>
                <a:srgbClr val="993300"/>
              </a:buClr>
              <a:buSzPct val="110000"/>
            </a:pPr>
            <a:r>
              <a:rPr kumimoji="1" lang="en-US" altLang="zh-CN" sz="1600">
                <a:latin typeface="Courier New" panose="02070309020205020404" pitchFamily="49" charset="0"/>
                <a:ea typeface="微软雅黑" panose="020B0503020204020204" pitchFamily="34" charset="-122"/>
                <a:cs typeface="Courier New" panose="02070309020205020404" pitchFamily="49" charset="0"/>
              </a:rPr>
              <a:t>        </a:t>
            </a:r>
            <a:r>
              <a:rPr kumimoji="1" lang="zh-CN" altLang="en-US" sz="1600">
                <a:latin typeface="Courier New" panose="02070309020205020404" pitchFamily="49" charset="0"/>
                <a:ea typeface="微软雅黑" panose="020B0503020204020204" pitchFamily="34" charset="-122"/>
                <a:cs typeface="Courier New" panose="02070309020205020404" pitchFamily="49" charset="0"/>
              </a:rPr>
              <a:t>取</a:t>
            </a:r>
            <a:r>
              <a:rPr kumimoji="1" lang="en-US" altLang="zh-CN" sz="1600">
                <a:latin typeface="Courier New" panose="02070309020205020404" pitchFamily="49" charset="0"/>
                <a:ea typeface="微软雅黑" panose="020B0503020204020204" pitchFamily="34" charset="-122"/>
                <a:cs typeface="Courier New" panose="02070309020205020404" pitchFamily="49" charset="0"/>
              </a:rPr>
              <a:t>a</a:t>
            </a:r>
            <a:r>
              <a:rPr kumimoji="1" lang="zh-CN" altLang="en-US" sz="1600">
                <a:latin typeface="Courier New" panose="02070309020205020404" pitchFamily="49" charset="0"/>
                <a:ea typeface="微软雅黑" panose="020B0503020204020204" pitchFamily="34" charset="-122"/>
                <a:cs typeface="Courier New" panose="02070309020205020404" pitchFamily="49" charset="0"/>
              </a:rPr>
              <a:t>部件</a:t>
            </a:r>
            <a:r>
              <a:rPr kumimoji="1" lang="en-US" altLang="zh-CN" sz="1600">
                <a:latin typeface="Courier New" panose="02070309020205020404" pitchFamily="49" charset="0"/>
                <a:ea typeface="微软雅黑" panose="020B0503020204020204" pitchFamily="34" charset="-122"/>
                <a:cs typeface="Courier New" panose="02070309020205020404" pitchFamily="49" charset="0"/>
              </a:rPr>
              <a:t>;</a:t>
            </a:r>
          </a:p>
          <a:p>
            <a:pPr>
              <a:spcBef>
                <a:spcPct val="35000"/>
              </a:spcBef>
              <a:buClr>
                <a:srgbClr val="993300"/>
              </a:buClr>
              <a:buSzPct val="110000"/>
            </a:pPr>
            <a:r>
              <a:rPr kumimoji="1" lang="en-US" altLang="zh-CN" sz="1600" b="1">
                <a:solidFill>
                  <a:srgbClr val="C00000"/>
                </a:solidFill>
                <a:latin typeface="Courier New" panose="02070309020205020404" pitchFamily="49" charset="0"/>
                <a:ea typeface="微软雅黑" panose="020B0503020204020204" pitchFamily="34" charset="-122"/>
                <a:cs typeface="Courier New" panose="02070309020205020404" pitchFamily="49" charset="0"/>
              </a:rPr>
              <a:t>        V(mutex_a);</a:t>
            </a:r>
          </a:p>
          <a:p>
            <a:pPr>
              <a:spcBef>
                <a:spcPct val="35000"/>
              </a:spcBef>
              <a:buClr>
                <a:srgbClr val="993300"/>
              </a:buClr>
              <a:buSzPct val="110000"/>
            </a:pPr>
            <a:r>
              <a:rPr kumimoji="1" lang="en-US" altLang="zh-CN" sz="1600" b="1">
                <a:latin typeface="Courier New" panose="02070309020205020404" pitchFamily="49" charset="0"/>
                <a:ea typeface="微软雅黑" panose="020B0503020204020204" pitchFamily="34" charset="-122"/>
                <a:cs typeface="Courier New" panose="02070309020205020404" pitchFamily="49" charset="0"/>
              </a:rPr>
              <a:t>        </a:t>
            </a:r>
            <a:r>
              <a:rPr kumimoji="1" lang="en-US" altLang="zh-CN" sz="1600" b="1">
                <a:solidFill>
                  <a:srgbClr val="0070C0"/>
                </a:solidFill>
                <a:latin typeface="Courier New" panose="02070309020205020404" pitchFamily="49" charset="0"/>
                <a:ea typeface="微软雅黑" panose="020B0503020204020204" pitchFamily="34" charset="-122"/>
                <a:cs typeface="Courier New" panose="02070309020205020404" pitchFamily="49" charset="0"/>
              </a:rPr>
              <a:t>V(empty_a);</a:t>
            </a:r>
          </a:p>
          <a:p>
            <a:pPr>
              <a:spcBef>
                <a:spcPct val="35000"/>
              </a:spcBef>
              <a:buClr>
                <a:srgbClr val="993300"/>
              </a:buClr>
              <a:buSzPct val="110000"/>
            </a:pPr>
            <a:r>
              <a:rPr kumimoji="1" lang="en-US" altLang="zh-CN" sz="1600" b="1">
                <a:solidFill>
                  <a:srgbClr val="00B050"/>
                </a:solidFill>
                <a:latin typeface="Courier New" panose="02070309020205020404" pitchFamily="49" charset="0"/>
                <a:ea typeface="微软雅黑" panose="020B0503020204020204" pitchFamily="34" charset="-122"/>
                <a:cs typeface="Courier New" panose="02070309020205020404" pitchFamily="49" charset="0"/>
              </a:rPr>
              <a:t>        P(full_b);</a:t>
            </a:r>
          </a:p>
          <a:p>
            <a:pPr>
              <a:spcBef>
                <a:spcPct val="35000"/>
              </a:spcBef>
              <a:buClr>
                <a:srgbClr val="993300"/>
              </a:buClr>
              <a:buSzPct val="110000"/>
            </a:pPr>
            <a:r>
              <a:rPr kumimoji="1" lang="en-US" altLang="zh-CN" sz="1600" b="1">
                <a:solidFill>
                  <a:srgbClr val="C00000"/>
                </a:solidFill>
                <a:latin typeface="Courier New" panose="02070309020205020404" pitchFamily="49" charset="0"/>
                <a:ea typeface="微软雅黑" panose="020B0503020204020204" pitchFamily="34" charset="-122"/>
                <a:cs typeface="Courier New" panose="02070309020205020404" pitchFamily="49" charset="0"/>
              </a:rPr>
              <a:t>        P(mutex_b);</a:t>
            </a:r>
          </a:p>
          <a:p>
            <a:pPr>
              <a:spcBef>
                <a:spcPct val="35000"/>
              </a:spcBef>
              <a:buClr>
                <a:srgbClr val="993300"/>
              </a:buClr>
              <a:buSzPct val="110000"/>
            </a:pPr>
            <a:r>
              <a:rPr lang="en-US" altLang="zh-CN" sz="1600">
                <a:latin typeface="Courier New" panose="02070309020205020404" pitchFamily="49" charset="0"/>
                <a:cs typeface="Courier New" panose="02070309020205020404" pitchFamily="49" charset="0"/>
              </a:rPr>
              <a:t>        </a:t>
            </a:r>
            <a:r>
              <a:rPr lang="zh-CN" altLang="en-US" sz="1600">
                <a:latin typeface="Courier New" panose="02070309020205020404" pitchFamily="49" charset="0"/>
                <a:cs typeface="Courier New" panose="02070309020205020404" pitchFamily="49" charset="0"/>
              </a:rPr>
              <a:t>取</a:t>
            </a:r>
            <a:r>
              <a:rPr lang="en-US" altLang="zh-CN" sz="1600">
                <a:latin typeface="Courier New" panose="02070309020205020404" pitchFamily="49" charset="0"/>
                <a:cs typeface="Courier New" panose="02070309020205020404" pitchFamily="49" charset="0"/>
              </a:rPr>
              <a:t>b</a:t>
            </a:r>
            <a:r>
              <a:rPr lang="zh-CN" altLang="en-US" sz="1600">
                <a:latin typeface="Courier New" panose="02070309020205020404" pitchFamily="49" charset="0"/>
                <a:cs typeface="Courier New" panose="02070309020205020404" pitchFamily="49" charset="0"/>
              </a:rPr>
              <a:t>部件</a:t>
            </a:r>
            <a:r>
              <a:rPr lang="en-US" altLang="zh-CN" sz="1600">
                <a:latin typeface="Courier New" panose="02070309020205020404" pitchFamily="49" charset="0"/>
                <a:cs typeface="Courier New" panose="02070309020205020404" pitchFamily="49" charset="0"/>
              </a:rPr>
              <a:t>;</a:t>
            </a:r>
            <a:endParaRPr kumimoji="1" lang="en-US" altLang="zh-CN" sz="1600">
              <a:latin typeface="Courier New" panose="02070309020205020404" pitchFamily="49" charset="0"/>
              <a:ea typeface="微软雅黑" panose="020B0503020204020204" pitchFamily="34" charset="-122"/>
              <a:cs typeface="Courier New" panose="02070309020205020404" pitchFamily="49" charset="0"/>
            </a:endParaRPr>
          </a:p>
          <a:p>
            <a:pPr>
              <a:spcBef>
                <a:spcPct val="35000"/>
              </a:spcBef>
              <a:buClr>
                <a:srgbClr val="993300"/>
              </a:buClr>
              <a:buSzPct val="110000"/>
            </a:pPr>
            <a:r>
              <a:rPr kumimoji="1" lang="en-US" altLang="zh-CN" sz="1600" b="1">
                <a:solidFill>
                  <a:srgbClr val="C00000"/>
                </a:solidFill>
                <a:latin typeface="Courier New" panose="02070309020205020404" pitchFamily="49" charset="0"/>
                <a:ea typeface="微软雅黑" panose="020B0503020204020204" pitchFamily="34" charset="-122"/>
                <a:cs typeface="Courier New" panose="02070309020205020404" pitchFamily="49" charset="0"/>
              </a:rPr>
              <a:t>        V(mutex_b);</a:t>
            </a:r>
          </a:p>
          <a:p>
            <a:pPr>
              <a:spcBef>
                <a:spcPct val="35000"/>
              </a:spcBef>
              <a:buClr>
                <a:srgbClr val="993300"/>
              </a:buClr>
              <a:buSzPct val="110000"/>
            </a:pPr>
            <a:r>
              <a:rPr kumimoji="1" lang="en-US" altLang="zh-CN" sz="1600" b="1">
                <a:solidFill>
                  <a:srgbClr val="00B050"/>
                </a:solidFill>
                <a:latin typeface="Courier New" panose="02070309020205020404" pitchFamily="49" charset="0"/>
                <a:ea typeface="微软雅黑" panose="020B0503020204020204" pitchFamily="34" charset="-122"/>
                <a:cs typeface="Courier New" panose="02070309020205020404" pitchFamily="49" charset="0"/>
              </a:rPr>
              <a:t>        V(empty_b);</a:t>
            </a:r>
          </a:p>
          <a:p>
            <a:pPr>
              <a:spcBef>
                <a:spcPct val="35000"/>
              </a:spcBef>
              <a:buClr>
                <a:srgbClr val="993300"/>
              </a:buClr>
              <a:buSzPct val="110000"/>
            </a:pPr>
            <a:r>
              <a:rPr kumimoji="1" lang="en-US" altLang="zh-CN" sz="1600">
                <a:latin typeface="Courier New" panose="02070309020205020404" pitchFamily="49" charset="0"/>
                <a:ea typeface="微软雅黑" panose="020B0503020204020204" pitchFamily="34" charset="-122"/>
                <a:cs typeface="Courier New" panose="02070309020205020404" pitchFamily="49" charset="0"/>
              </a:rPr>
              <a:t>        </a:t>
            </a:r>
            <a:r>
              <a:rPr kumimoji="1" lang="zh-CN" altLang="en-US" sz="1600">
                <a:latin typeface="Courier New" panose="02070309020205020404" pitchFamily="49" charset="0"/>
                <a:ea typeface="微软雅黑" panose="020B0503020204020204" pitchFamily="34" charset="-122"/>
                <a:cs typeface="Courier New" panose="02070309020205020404" pitchFamily="49" charset="0"/>
              </a:rPr>
              <a:t>组装</a:t>
            </a:r>
            <a:r>
              <a:rPr kumimoji="1" lang="en-US" altLang="zh-CN" sz="1600">
                <a:latin typeface="Courier New" panose="02070309020205020404" pitchFamily="49" charset="0"/>
                <a:ea typeface="微软雅黑" panose="020B0503020204020204" pitchFamily="34" charset="-122"/>
                <a:cs typeface="Courier New" panose="02070309020205020404" pitchFamily="49" charset="0"/>
              </a:rPr>
              <a:t>c</a:t>
            </a:r>
            <a:r>
              <a:rPr kumimoji="1" lang="zh-CN" altLang="en-US" sz="1600">
                <a:latin typeface="Courier New" panose="02070309020205020404" pitchFamily="49" charset="0"/>
                <a:ea typeface="微软雅黑" panose="020B0503020204020204" pitchFamily="34" charset="-122"/>
                <a:cs typeface="Courier New" panose="02070309020205020404" pitchFamily="49" charset="0"/>
              </a:rPr>
              <a:t>产品</a:t>
            </a:r>
            <a:r>
              <a:rPr kumimoji="1" lang="en-US" altLang="zh-CN" sz="1600">
                <a:latin typeface="Courier New" panose="02070309020205020404" pitchFamily="49" charset="0"/>
                <a:ea typeface="微软雅黑" panose="020B0503020204020204" pitchFamily="34" charset="-122"/>
                <a:cs typeface="Courier New" panose="02070309020205020404" pitchFamily="49" charset="0"/>
              </a:rPr>
              <a:t>;</a:t>
            </a:r>
          </a:p>
          <a:p>
            <a:pPr>
              <a:spcBef>
                <a:spcPct val="35000"/>
              </a:spcBef>
              <a:buClr>
                <a:srgbClr val="993300"/>
              </a:buClr>
              <a:buSzPct val="110000"/>
            </a:pPr>
            <a:r>
              <a:rPr kumimoji="1" lang="en-US" altLang="zh-CN" sz="1600" b="1">
                <a:latin typeface="Courier New" panose="02070309020205020404" pitchFamily="49" charset="0"/>
                <a:ea typeface="微软雅黑" panose="020B0503020204020204" pitchFamily="34" charset="-122"/>
                <a:cs typeface="Courier New" panose="02070309020205020404" pitchFamily="49" charset="0"/>
              </a:rPr>
              <a:t>    }</a:t>
            </a:r>
          </a:p>
          <a:p>
            <a:pPr>
              <a:spcBef>
                <a:spcPct val="35000"/>
              </a:spcBef>
              <a:buClr>
                <a:srgbClr val="993300"/>
              </a:buClr>
              <a:buSzPct val="110000"/>
            </a:pPr>
            <a:r>
              <a:rPr kumimoji="1" lang="en-US" altLang="zh-CN" sz="1600" b="1">
                <a:latin typeface="Courier New" panose="02070309020205020404" pitchFamily="49" charset="0"/>
                <a:ea typeface="微软雅黑" panose="020B0503020204020204" pitchFamily="34" charset="-122"/>
                <a:cs typeface="Courier New" panose="02070309020205020404" pitchFamily="49" charset="0"/>
              </a:rPr>
              <a:t>}</a:t>
            </a:r>
            <a:endParaRPr kumimoji="1" lang="zh-CN" altLang="en-US" sz="1600" b="1">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6015956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B8EF4-D592-438B-AC64-A3009E98AA77}"/>
              </a:ext>
            </a:extLst>
          </p:cNvPr>
          <p:cNvSpPr>
            <a:spLocks noGrp="1"/>
          </p:cNvSpPr>
          <p:nvPr>
            <p:ph type="title"/>
          </p:nvPr>
        </p:nvSpPr>
        <p:spPr/>
        <p:txBody>
          <a:bodyPr/>
          <a:lstStyle/>
          <a:p>
            <a:r>
              <a:rPr lang="en-US" altLang="zh-CN"/>
              <a:t>The Sleeping Barber Problem </a:t>
            </a:r>
            <a:endParaRPr lang="zh-CN" altLang="en-US"/>
          </a:p>
        </p:txBody>
      </p:sp>
      <p:sp>
        <p:nvSpPr>
          <p:cNvPr id="3" name="内容占位符 2">
            <a:extLst>
              <a:ext uri="{FF2B5EF4-FFF2-40B4-BE49-F238E27FC236}">
                <a16:creationId xmlns:a16="http://schemas.microsoft.com/office/drawing/2014/main" id="{28C23BB0-1415-49F8-B4B4-2C9005B0BA6E}"/>
              </a:ext>
            </a:extLst>
          </p:cNvPr>
          <p:cNvSpPr>
            <a:spLocks noGrp="1"/>
          </p:cNvSpPr>
          <p:nvPr>
            <p:ph idx="1"/>
          </p:nvPr>
        </p:nvSpPr>
        <p:spPr>
          <a:xfrm>
            <a:off x="609600" y="909320"/>
            <a:ext cx="6239435" cy="4626984"/>
          </a:xfrm>
        </p:spPr>
        <p:txBody>
          <a:bodyPr/>
          <a:lstStyle/>
          <a:p>
            <a:r>
              <a:rPr lang="en-US" altLang="zh-CN" sz="2400"/>
              <a:t>We have a barber shop with </a:t>
            </a:r>
            <a:r>
              <a:rPr lang="en-US" altLang="zh-CN" sz="2400" b="1">
                <a:solidFill>
                  <a:srgbClr val="0070C0"/>
                </a:solidFill>
              </a:rPr>
              <a:t>one barber, one barber's chair, and a waiting room with n chairs.</a:t>
            </a:r>
            <a:r>
              <a:rPr lang="en-US" altLang="zh-CN" sz="2400"/>
              <a:t> </a:t>
            </a:r>
          </a:p>
          <a:p>
            <a:r>
              <a:rPr lang="en-US" altLang="zh-CN" sz="2400"/>
              <a:t>If there are no customers, the barber sits in the barber's chair and sleeps. </a:t>
            </a:r>
          </a:p>
          <a:p>
            <a:r>
              <a:rPr lang="en-US" altLang="zh-CN" sz="2400"/>
              <a:t>When a customer arrives, the customer wakes up the barber and sits in the barber's chair, and the barber begins cutting the customer's hair. </a:t>
            </a:r>
          </a:p>
          <a:p>
            <a:r>
              <a:rPr lang="en-US" altLang="zh-CN" sz="2400"/>
              <a:t>If additional customers arrive while the barber is cutting hair, they sit down on chairs in the waiting room or, if the waiting room is full, they go away and don't come back.</a:t>
            </a:r>
          </a:p>
          <a:p>
            <a:endParaRPr lang="zh-CN" altLang="en-US" sz="2400"/>
          </a:p>
        </p:txBody>
      </p:sp>
      <p:pic>
        <p:nvPicPr>
          <p:cNvPr id="4" name="图片 3">
            <a:extLst>
              <a:ext uri="{FF2B5EF4-FFF2-40B4-BE49-F238E27FC236}">
                <a16:creationId xmlns:a16="http://schemas.microsoft.com/office/drawing/2014/main" id="{3B74EFEF-1259-4047-975E-81E02AF1B482}"/>
              </a:ext>
            </a:extLst>
          </p:cNvPr>
          <p:cNvPicPr>
            <a:picLocks noChangeAspect="1"/>
          </p:cNvPicPr>
          <p:nvPr/>
        </p:nvPicPr>
        <p:blipFill>
          <a:blip r:embed="rId3"/>
          <a:stretch>
            <a:fillRect/>
          </a:stretch>
        </p:blipFill>
        <p:spPr>
          <a:xfrm>
            <a:off x="6956429" y="1558078"/>
            <a:ext cx="4551932" cy="3741843"/>
          </a:xfrm>
          <a:prstGeom prst="rect">
            <a:avLst/>
          </a:prstGeom>
        </p:spPr>
      </p:pic>
    </p:spTree>
    <p:extLst>
      <p:ext uri="{BB962C8B-B14F-4D97-AF65-F5344CB8AC3E}">
        <p14:creationId xmlns:p14="http://schemas.microsoft.com/office/powerpoint/2010/main" val="29984854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263D1-3EEF-42A8-BFD2-4BC28EC1AD4D}"/>
              </a:ext>
            </a:extLst>
          </p:cNvPr>
          <p:cNvSpPr>
            <a:spLocks noGrp="1"/>
          </p:cNvSpPr>
          <p:nvPr>
            <p:ph type="title"/>
          </p:nvPr>
        </p:nvSpPr>
        <p:spPr/>
        <p:txBody>
          <a:bodyPr/>
          <a:lstStyle/>
          <a:p>
            <a:r>
              <a:rPr lang="en-US" altLang="zh-CN"/>
              <a:t>Definition</a:t>
            </a:r>
            <a:endParaRPr lang="zh-CN" altLang="en-US"/>
          </a:p>
        </p:txBody>
      </p:sp>
      <p:sp>
        <p:nvSpPr>
          <p:cNvPr id="3" name="内容占位符 2">
            <a:extLst>
              <a:ext uri="{FF2B5EF4-FFF2-40B4-BE49-F238E27FC236}">
                <a16:creationId xmlns:a16="http://schemas.microsoft.com/office/drawing/2014/main" id="{DBA36A83-AE0C-4257-8929-A7CE9A13AFC9}"/>
              </a:ext>
            </a:extLst>
          </p:cNvPr>
          <p:cNvSpPr>
            <a:spLocks noGrp="1"/>
          </p:cNvSpPr>
          <p:nvPr>
            <p:ph idx="1"/>
          </p:nvPr>
        </p:nvSpPr>
        <p:spPr>
          <a:xfrm>
            <a:off x="3129281" y="1233488"/>
            <a:ext cx="7071360" cy="5197791"/>
          </a:xfrm>
        </p:spPr>
        <p:txBody>
          <a:bodyPr/>
          <a:lstStyle/>
          <a:p>
            <a:r>
              <a:rPr lang="en-US" altLang="zh-CN" sz="2400" b="1">
                <a:solidFill>
                  <a:srgbClr val="006699"/>
                </a:solidFill>
              </a:rPr>
              <a:t>CHAIRS = 5 </a:t>
            </a:r>
            <a:r>
              <a:rPr lang="en-US" altLang="zh-CN" sz="2400"/>
              <a:t>	              </a:t>
            </a:r>
          </a:p>
          <a:p>
            <a:pPr lvl="1"/>
            <a:r>
              <a:rPr lang="en-US" altLang="zh-CN" sz="2400"/>
              <a:t># Number of waiting room chairs</a:t>
            </a:r>
          </a:p>
          <a:p>
            <a:r>
              <a:rPr lang="en-US" altLang="zh-CN" sz="2400" b="1">
                <a:solidFill>
                  <a:srgbClr val="006699"/>
                </a:solidFill>
              </a:rPr>
              <a:t>cust_sem = new_semaphore(0)   </a:t>
            </a:r>
          </a:p>
          <a:p>
            <a:pPr lvl="1"/>
            <a:r>
              <a:rPr lang="en-US" altLang="zh-CN" sz="2400"/>
              <a:t># Are customers waiting (&amp; how many)?</a:t>
            </a:r>
          </a:p>
          <a:p>
            <a:r>
              <a:rPr lang="en-US" altLang="zh-CN" sz="2400" b="1">
                <a:solidFill>
                  <a:srgbClr val="006699"/>
                </a:solidFill>
              </a:rPr>
              <a:t>barber_sem = new_semaphore(0)  </a:t>
            </a:r>
          </a:p>
          <a:p>
            <a:pPr lvl="1"/>
            <a:r>
              <a:rPr lang="en-US" altLang="zh-CN" sz="2400"/>
              <a:t># Are barbers waiting (&amp; how many)?</a:t>
            </a:r>
          </a:p>
          <a:p>
            <a:r>
              <a:rPr lang="en-US" altLang="zh-CN" sz="2400" b="1">
                <a:solidFill>
                  <a:srgbClr val="006699"/>
                </a:solidFill>
              </a:rPr>
              <a:t>wait_count = 0                    </a:t>
            </a:r>
          </a:p>
          <a:p>
            <a:pPr lvl="1"/>
            <a:r>
              <a:rPr lang="en-US" altLang="zh-CN" sz="2400"/>
              <a:t># Number of customers waiting</a:t>
            </a:r>
          </a:p>
          <a:p>
            <a:r>
              <a:rPr lang="en-US" altLang="zh-CN" sz="2400" b="1">
                <a:solidFill>
                  <a:srgbClr val="006699"/>
                </a:solidFill>
              </a:rPr>
              <a:t>wcc_sem = new_semaphore(1)   </a:t>
            </a:r>
          </a:p>
          <a:p>
            <a:pPr lvl="1"/>
            <a:r>
              <a:rPr lang="en-US" altLang="zh-CN" sz="2400"/>
              <a:t># Controls access to wait_count</a:t>
            </a:r>
          </a:p>
          <a:p>
            <a:endParaRPr lang="zh-CN" altLang="en-US" sz="2400"/>
          </a:p>
        </p:txBody>
      </p:sp>
    </p:spTree>
    <p:extLst>
      <p:ext uri="{BB962C8B-B14F-4D97-AF65-F5344CB8AC3E}">
        <p14:creationId xmlns:p14="http://schemas.microsoft.com/office/powerpoint/2010/main" val="88183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B4F3F1-8833-46A3-884F-7D2FEBF9E9A8}"/>
              </a:ext>
            </a:extLst>
          </p:cNvPr>
          <p:cNvSpPr>
            <a:spLocks noGrp="1"/>
          </p:cNvSpPr>
          <p:nvPr>
            <p:ph idx="1"/>
          </p:nvPr>
        </p:nvSpPr>
        <p:spPr>
          <a:xfrm>
            <a:off x="1766048" y="292196"/>
            <a:ext cx="9699812" cy="4626984"/>
          </a:xfrm>
          <a:solidFill>
            <a:schemeClr val="bg1"/>
          </a:solidFill>
        </p:spPr>
        <p:txBody>
          <a:bodyPr/>
          <a:lstStyle/>
          <a:p>
            <a:pPr marL="0" indent="0">
              <a:buNone/>
            </a:pPr>
            <a:r>
              <a:rPr lang="en-US" altLang="zh-CN" sz="1600" b="1">
                <a:latin typeface="Courier New" panose="02070309020205020404" pitchFamily="49" charset="0"/>
                <a:cs typeface="Courier New" panose="02070309020205020404" pitchFamily="49" charset="0"/>
              </a:rPr>
              <a:t>def barber():</a:t>
            </a:r>
          </a:p>
          <a:p>
            <a:pPr marL="0" indent="0">
              <a:buNone/>
            </a:pPr>
            <a:r>
              <a:rPr lang="en-US" altLang="zh-CN" sz="1600" b="1">
                <a:latin typeface="Courier New" panose="02070309020205020404" pitchFamily="49" charset="0"/>
                <a:cs typeface="Courier New" panose="02070309020205020404" pitchFamily="49" charset="0"/>
              </a:rPr>
              <a:t>    repeat_forever:</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0070C0"/>
                </a:solidFill>
                <a:latin typeface="Courier New" panose="02070309020205020404" pitchFamily="49" charset="0"/>
                <a:cs typeface="Courier New" panose="02070309020205020404" pitchFamily="49" charset="0"/>
              </a:rPr>
              <a:t>P(cust_sem)                  </a:t>
            </a:r>
            <a:r>
              <a:rPr lang="en-US" altLang="zh-CN" sz="1600" b="1">
                <a:latin typeface="Courier New" panose="02070309020205020404" pitchFamily="49" charset="0"/>
                <a:cs typeface="Courier New" panose="02070309020205020404" pitchFamily="49" charset="0"/>
              </a:rPr>
              <a:t># Sleep, waiting for customers</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C00000"/>
                </a:solidFill>
                <a:latin typeface="Courier New" panose="02070309020205020404" pitchFamily="49" charset="0"/>
                <a:cs typeface="Courier New" panose="02070309020205020404" pitchFamily="49" charset="0"/>
              </a:rPr>
              <a:t>P(wcc_sem)                   </a:t>
            </a:r>
            <a:r>
              <a:rPr lang="en-US" altLang="zh-CN" sz="1600" b="1">
                <a:latin typeface="Courier New" panose="02070309020205020404" pitchFamily="49" charset="0"/>
                <a:cs typeface="Courier New" panose="02070309020205020404" pitchFamily="49" charset="0"/>
              </a:rPr>
              <a:t># Want exclusive on wait_count</a:t>
            </a:r>
          </a:p>
          <a:p>
            <a:pPr marL="0" indent="0">
              <a:buNone/>
            </a:pPr>
            <a:r>
              <a:rPr lang="en-US" altLang="zh-CN" sz="1600" b="1">
                <a:latin typeface="Courier New" panose="02070309020205020404" pitchFamily="49" charset="0"/>
                <a:cs typeface="Courier New" panose="02070309020205020404" pitchFamily="49" charset="0"/>
              </a:rPr>
              <a:t>        wait_count = wait_count - 1  # One less customer waiting</a:t>
            </a:r>
          </a:p>
          <a:p>
            <a:pPr marL="0" indent="0">
              <a:buNone/>
            </a:pPr>
            <a:r>
              <a:rPr lang="en-US" altLang="zh-CN" sz="1600" b="1">
                <a:solidFill>
                  <a:srgbClr val="C00000"/>
                </a:solidFill>
                <a:latin typeface="Courier New" panose="02070309020205020404" pitchFamily="49" charset="0"/>
                <a:cs typeface="Courier New" panose="02070309020205020404" pitchFamily="49" charset="0"/>
              </a:rPr>
              <a:t>        </a:t>
            </a:r>
            <a:r>
              <a:rPr lang="en-US" altLang="zh-CN" sz="1600" b="1">
                <a:solidFill>
                  <a:srgbClr val="00B050"/>
                </a:solidFill>
                <a:latin typeface="Courier New" panose="02070309020205020404" pitchFamily="49" charset="0"/>
                <a:cs typeface="Courier New" panose="02070309020205020404" pitchFamily="49" charset="0"/>
              </a:rPr>
              <a:t>V(barber_sem)                </a:t>
            </a:r>
            <a:r>
              <a:rPr lang="en-US" altLang="zh-CN" sz="1600" b="1">
                <a:latin typeface="Courier New" panose="02070309020205020404" pitchFamily="49" charset="0"/>
                <a:cs typeface="Courier New" panose="02070309020205020404" pitchFamily="49" charset="0"/>
              </a:rPr>
              <a:t># Barber is now ready to cut hair</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C00000"/>
                </a:solidFill>
                <a:latin typeface="Courier New" panose="02070309020205020404" pitchFamily="49" charset="0"/>
                <a:cs typeface="Courier New" panose="02070309020205020404" pitchFamily="49" charset="0"/>
              </a:rPr>
              <a:t>V(wcc_sem)                   </a:t>
            </a:r>
            <a:r>
              <a:rPr lang="en-US" altLang="zh-CN" sz="1600" b="1">
                <a:latin typeface="Courier New" panose="02070309020205020404" pitchFamily="49" charset="0"/>
                <a:cs typeface="Courier New" panose="02070309020205020404" pitchFamily="49" charset="0"/>
              </a:rPr>
              <a:t># Release exclusive on wait_count</a:t>
            </a:r>
          </a:p>
          <a:p>
            <a:pPr marL="0" indent="0">
              <a:buNone/>
            </a:pPr>
            <a:r>
              <a:rPr lang="en-US" altLang="zh-CN" sz="1600" b="1">
                <a:latin typeface="Courier New" panose="02070309020205020404" pitchFamily="49" charset="0"/>
                <a:cs typeface="Courier New" panose="02070309020205020404" pitchFamily="49" charset="0"/>
              </a:rPr>
              <a:t>        cut_hair()                   # Cutting cutting cutting</a:t>
            </a:r>
          </a:p>
          <a:p>
            <a:pPr marL="0" indent="0">
              <a:buNone/>
            </a:pPr>
            <a:endParaRPr lang="en-US" altLang="zh-CN" sz="1600" b="1">
              <a:latin typeface="Courier New" panose="02070309020205020404" pitchFamily="49" charset="0"/>
              <a:cs typeface="Courier New" panose="02070309020205020404" pitchFamily="49" charset="0"/>
            </a:endParaRPr>
          </a:p>
          <a:p>
            <a:pPr marL="0" indent="0">
              <a:buNone/>
            </a:pPr>
            <a:r>
              <a:rPr lang="en-US" altLang="zh-CN" sz="1600" b="1">
                <a:latin typeface="Courier New" panose="02070309020205020404" pitchFamily="49" charset="0"/>
                <a:cs typeface="Courier New" panose="02070309020205020404" pitchFamily="49" charset="0"/>
              </a:rPr>
              <a:t>def customer():</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C00000"/>
                </a:solidFill>
                <a:latin typeface="Courier New" panose="02070309020205020404" pitchFamily="49" charset="0"/>
                <a:cs typeface="Courier New" panose="02070309020205020404" pitchFamily="49" charset="0"/>
              </a:rPr>
              <a:t>P(wcc_sem)                       </a:t>
            </a:r>
            <a:r>
              <a:rPr lang="en-US" altLang="zh-CN" sz="1600" b="1">
                <a:latin typeface="Courier New" panose="02070309020205020404" pitchFamily="49" charset="0"/>
                <a:cs typeface="Courier New" panose="02070309020205020404" pitchFamily="49" charset="0"/>
              </a:rPr>
              <a:t># Want exclusive on wait_count</a:t>
            </a:r>
          </a:p>
          <a:p>
            <a:pPr marL="0" indent="0">
              <a:buNone/>
            </a:pPr>
            <a:r>
              <a:rPr lang="en-US" altLang="zh-CN" sz="1600" b="1">
                <a:latin typeface="Courier New" panose="02070309020205020404" pitchFamily="49" charset="0"/>
                <a:cs typeface="Courier New" panose="02070309020205020404" pitchFamily="49" charset="0"/>
              </a:rPr>
              <a:t>    if wait_count &lt; CHAIRS:</a:t>
            </a:r>
          </a:p>
          <a:p>
            <a:pPr marL="0" indent="0">
              <a:buNone/>
            </a:pPr>
            <a:r>
              <a:rPr lang="en-US" altLang="zh-CN" sz="1600" b="1">
                <a:latin typeface="Courier New" panose="02070309020205020404" pitchFamily="49" charset="0"/>
                <a:cs typeface="Courier New" panose="02070309020205020404" pitchFamily="49" charset="0"/>
              </a:rPr>
              <a:t>        wait_count = wait_count + 1  # One more customer waiting</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0070C0"/>
                </a:solidFill>
                <a:latin typeface="Courier New" panose="02070309020205020404" pitchFamily="49" charset="0"/>
                <a:cs typeface="Courier New" panose="02070309020205020404" pitchFamily="49" charset="0"/>
              </a:rPr>
              <a:t>V(cust_sem)                  </a:t>
            </a:r>
            <a:r>
              <a:rPr lang="en-US" altLang="zh-CN" sz="1600" b="1">
                <a:latin typeface="Courier New" panose="02070309020205020404" pitchFamily="49" charset="0"/>
                <a:cs typeface="Courier New" panose="02070309020205020404" pitchFamily="49" charset="0"/>
              </a:rPr>
              <a:t># Wake up barber if necessary</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C00000"/>
                </a:solidFill>
                <a:latin typeface="Courier New" panose="02070309020205020404" pitchFamily="49" charset="0"/>
                <a:cs typeface="Courier New" panose="02070309020205020404" pitchFamily="49" charset="0"/>
              </a:rPr>
              <a:t>V(wcc_sem)                   </a:t>
            </a:r>
            <a:r>
              <a:rPr lang="en-US" altLang="zh-CN" sz="1600" b="1">
                <a:latin typeface="Courier New" panose="02070309020205020404" pitchFamily="49" charset="0"/>
                <a:cs typeface="Courier New" panose="02070309020205020404" pitchFamily="49" charset="0"/>
              </a:rPr>
              <a:t># Release exclusive on wait_count</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00B050"/>
                </a:solidFill>
                <a:latin typeface="Courier New" panose="02070309020205020404" pitchFamily="49" charset="0"/>
                <a:cs typeface="Courier New" panose="02070309020205020404" pitchFamily="49" charset="0"/>
              </a:rPr>
              <a:t>P(barber_sem)                </a:t>
            </a:r>
            <a:r>
              <a:rPr lang="en-US" altLang="zh-CN" sz="1600" b="1">
                <a:latin typeface="Courier New" panose="02070309020205020404" pitchFamily="49" charset="0"/>
                <a:cs typeface="Courier New" panose="02070309020205020404" pitchFamily="49" charset="0"/>
              </a:rPr>
              <a:t># Get haircut or sleep if no barber</a:t>
            </a:r>
          </a:p>
          <a:p>
            <a:pPr marL="0" indent="0">
              <a:buNone/>
            </a:pPr>
            <a:r>
              <a:rPr lang="en-US" altLang="zh-CN" sz="1600" b="1">
                <a:latin typeface="Courier New" panose="02070309020205020404" pitchFamily="49" charset="0"/>
                <a:cs typeface="Courier New" panose="02070309020205020404" pitchFamily="49" charset="0"/>
              </a:rPr>
              <a:t>        get_haircut()                # Sit down, bzzz bzzz, chop chop</a:t>
            </a:r>
          </a:p>
          <a:p>
            <a:pPr marL="0" indent="0">
              <a:buNone/>
            </a:pPr>
            <a:r>
              <a:rPr lang="en-US" altLang="zh-CN" sz="1600" b="1">
                <a:latin typeface="Courier New" panose="02070309020205020404" pitchFamily="49" charset="0"/>
                <a:cs typeface="Courier New" panose="02070309020205020404" pitchFamily="49" charset="0"/>
              </a:rPr>
              <a:t>    else:</a:t>
            </a:r>
          </a:p>
          <a:p>
            <a:pPr marL="0" indent="0">
              <a:buNone/>
            </a:pPr>
            <a:r>
              <a:rPr lang="en-US" altLang="zh-CN" sz="1600" b="1">
                <a:latin typeface="Courier New" panose="02070309020205020404" pitchFamily="49" charset="0"/>
                <a:cs typeface="Courier New" panose="02070309020205020404" pitchFamily="49" charset="0"/>
              </a:rPr>
              <a:t>        </a:t>
            </a:r>
            <a:r>
              <a:rPr lang="en-US" altLang="zh-CN" sz="1600" b="1">
                <a:solidFill>
                  <a:srgbClr val="C00000"/>
                </a:solidFill>
                <a:latin typeface="Courier New" panose="02070309020205020404" pitchFamily="49" charset="0"/>
                <a:cs typeface="Courier New" panose="02070309020205020404" pitchFamily="49" charset="0"/>
              </a:rPr>
              <a:t>V(wcc_sem)                   </a:t>
            </a:r>
            <a:r>
              <a:rPr lang="en-US" altLang="zh-CN" sz="1600" b="1">
                <a:latin typeface="Courier New" panose="02070309020205020404" pitchFamily="49" charset="0"/>
                <a:cs typeface="Courier New" panose="02070309020205020404" pitchFamily="49" charset="0"/>
              </a:rPr>
              <a:t># Shop is full; shrug and leave</a:t>
            </a:r>
            <a:endParaRPr lang="zh-CN" altLang="en-US" sz="16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0876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1026">
            <a:extLst>
              <a:ext uri="{FF2B5EF4-FFF2-40B4-BE49-F238E27FC236}">
                <a16:creationId xmlns:a16="http://schemas.microsoft.com/office/drawing/2014/main" id="{17FAB7CC-FC78-4142-A5E4-1D3B676EBAA3}"/>
              </a:ext>
            </a:extLst>
          </p:cNvPr>
          <p:cNvSpPr>
            <a:spLocks noGrp="1" noChangeArrowheads="1"/>
          </p:cNvSpPr>
          <p:nvPr>
            <p:ph type="title"/>
          </p:nvPr>
        </p:nvSpPr>
        <p:spPr/>
        <p:txBody>
          <a:bodyPr/>
          <a:lstStyle/>
          <a:p>
            <a:pPr>
              <a:defRPr/>
            </a:pPr>
            <a:r>
              <a:rPr lang="en-US" altLang="zh-CN" dirty="0">
                <a:ea typeface="宋体" charset="-122"/>
              </a:rPr>
              <a:t>Race Condition 1/2</a:t>
            </a:r>
          </a:p>
        </p:txBody>
      </p:sp>
      <p:sp>
        <p:nvSpPr>
          <p:cNvPr id="16387" name="Rectangle 1027"/>
          <p:cNvSpPr>
            <a:spLocks noGrp="1" noChangeArrowheads="1"/>
          </p:cNvSpPr>
          <p:nvPr>
            <p:ph type="body" idx="1"/>
          </p:nvPr>
        </p:nvSpPr>
        <p:spPr>
          <a:xfrm>
            <a:off x="1800225" y="1089026"/>
            <a:ext cx="8618538" cy="5427663"/>
          </a:xfrm>
        </p:spPr>
        <p:txBody>
          <a:bodyPr/>
          <a:lstStyle/>
          <a:p>
            <a:pPr>
              <a:lnSpc>
                <a:spcPct val="90000"/>
              </a:lnSpc>
            </a:pPr>
            <a:r>
              <a:rPr lang="en-US" altLang="zh-CN" sz="2800" b="1" dirty="0">
                <a:solidFill>
                  <a:srgbClr val="0066CC"/>
                </a:solidFill>
                <a:ea typeface="宋体" pitchFamily="2" charset="-122"/>
              </a:rPr>
              <a:t>count++ </a:t>
            </a:r>
            <a:r>
              <a:rPr lang="en-US" altLang="zh-CN" sz="2800" dirty="0">
                <a:ea typeface="宋体" pitchFamily="2" charset="-122"/>
              </a:rPr>
              <a:t>could be implemented as</a:t>
            </a:r>
            <a:br>
              <a:rPr lang="en-US" altLang="zh-CN" sz="2800" dirty="0">
                <a:ea typeface="宋体" pitchFamily="2" charset="-122"/>
              </a:rPr>
            </a:br>
            <a:br>
              <a:rPr lang="en-US" altLang="zh-CN" sz="2800" dirty="0">
                <a:ea typeface="宋体" pitchFamily="2" charset="-122"/>
              </a:rPr>
            </a:br>
            <a:r>
              <a:rPr lang="en-US" altLang="zh-CN" sz="2800" b="1" dirty="0">
                <a:solidFill>
                  <a:srgbClr val="0066CC"/>
                </a:solidFill>
                <a:ea typeface="宋体" pitchFamily="2" charset="-122"/>
              </a:rPr>
              <a:t>     register1 = count</a:t>
            </a:r>
            <a:br>
              <a:rPr lang="en-US" altLang="zh-CN" sz="2800" b="1" dirty="0">
                <a:solidFill>
                  <a:srgbClr val="0066CC"/>
                </a:solidFill>
                <a:ea typeface="宋体" pitchFamily="2" charset="-122"/>
              </a:rPr>
            </a:br>
            <a:r>
              <a:rPr lang="en-US" altLang="zh-CN" sz="2800" b="1" dirty="0">
                <a:solidFill>
                  <a:srgbClr val="0066CC"/>
                </a:solidFill>
                <a:ea typeface="宋体" pitchFamily="2" charset="-122"/>
              </a:rPr>
              <a:t>     register1 = register1 + 1</a:t>
            </a:r>
            <a:br>
              <a:rPr lang="en-US" altLang="zh-CN" sz="2800" b="1" dirty="0">
                <a:solidFill>
                  <a:srgbClr val="0066CC"/>
                </a:solidFill>
                <a:ea typeface="宋体" pitchFamily="2" charset="-122"/>
              </a:rPr>
            </a:br>
            <a:r>
              <a:rPr lang="en-US" altLang="zh-CN" sz="2800" b="1" dirty="0">
                <a:solidFill>
                  <a:srgbClr val="0066CC"/>
                </a:solidFill>
                <a:ea typeface="宋体" pitchFamily="2" charset="-122"/>
              </a:rPr>
              <a:t>     count = register1</a:t>
            </a:r>
          </a:p>
          <a:p>
            <a:pPr>
              <a:lnSpc>
                <a:spcPct val="90000"/>
              </a:lnSpc>
            </a:pPr>
            <a:r>
              <a:rPr lang="en-US" altLang="zh-CN" sz="2800" b="1" dirty="0">
                <a:solidFill>
                  <a:srgbClr val="993300"/>
                </a:solidFill>
                <a:ea typeface="宋体" pitchFamily="2" charset="-122"/>
              </a:rPr>
              <a:t>count-- </a:t>
            </a:r>
            <a:r>
              <a:rPr lang="en-US" altLang="zh-CN" sz="2800" dirty="0">
                <a:ea typeface="宋体" pitchFamily="2" charset="-122"/>
              </a:rPr>
              <a:t>could be implemented as</a:t>
            </a:r>
            <a:br>
              <a:rPr lang="en-US" altLang="zh-CN" sz="2800" dirty="0">
                <a:ea typeface="宋体" pitchFamily="2" charset="-122"/>
              </a:rPr>
            </a:br>
            <a:br>
              <a:rPr lang="en-US" altLang="zh-CN" sz="2800" dirty="0">
                <a:ea typeface="宋体" pitchFamily="2" charset="-122"/>
              </a:rPr>
            </a:br>
            <a:r>
              <a:rPr lang="en-US" altLang="zh-CN" sz="2800" b="1" dirty="0">
                <a:solidFill>
                  <a:srgbClr val="993300"/>
                </a:solidFill>
                <a:ea typeface="宋体" pitchFamily="2" charset="-122"/>
              </a:rPr>
              <a:t>     register2 = count</a:t>
            </a:r>
            <a:br>
              <a:rPr lang="en-US" altLang="zh-CN" sz="2800" b="1" dirty="0">
                <a:solidFill>
                  <a:srgbClr val="993300"/>
                </a:solidFill>
                <a:ea typeface="宋体" pitchFamily="2" charset="-122"/>
              </a:rPr>
            </a:br>
            <a:r>
              <a:rPr lang="en-US" altLang="zh-CN" sz="2800" b="1" dirty="0">
                <a:solidFill>
                  <a:srgbClr val="993300"/>
                </a:solidFill>
                <a:ea typeface="宋体" pitchFamily="2" charset="-122"/>
              </a:rPr>
              <a:t>     register2 = register2 - 1</a:t>
            </a:r>
            <a:br>
              <a:rPr lang="en-US" altLang="zh-CN" sz="2800" b="1" dirty="0">
                <a:solidFill>
                  <a:srgbClr val="993300"/>
                </a:solidFill>
                <a:ea typeface="宋体" pitchFamily="2" charset="-122"/>
              </a:rPr>
            </a:br>
            <a:r>
              <a:rPr lang="en-US" altLang="zh-CN" sz="2800" b="1" dirty="0">
                <a:solidFill>
                  <a:srgbClr val="993300"/>
                </a:solidFill>
                <a:ea typeface="宋体" pitchFamily="2" charset="-122"/>
              </a:rPr>
              <a:t>     count = register2</a:t>
            </a:r>
          </a:p>
          <a:p>
            <a:pPr>
              <a:lnSpc>
                <a:spcPct val="90000"/>
              </a:lnSpc>
              <a:buFont typeface="Wingdings" pitchFamily="2" charset="2"/>
              <a:buChar char="n"/>
            </a:pPr>
            <a:endParaRPr lang="en-US" altLang="zh-CN" sz="3600" b="1" dirty="0">
              <a:ea typeface="宋体" pitchFamily="2" charset="-122"/>
            </a:endParaRPr>
          </a:p>
          <a:p>
            <a:pPr>
              <a:lnSpc>
                <a:spcPct val="90000"/>
              </a:lnSpc>
              <a:buFont typeface="Monotype Sorts" pitchFamily="-84" charset="2"/>
              <a:buNone/>
            </a:pPr>
            <a:endParaRPr lang="en-US" altLang="zh-CN" sz="3600" dirty="0">
              <a:ea typeface="宋体" pitchFamily="2" charset="-122"/>
            </a:endParaRPr>
          </a:p>
          <a:p>
            <a:pPr lvl="1">
              <a:lnSpc>
                <a:spcPct val="90000"/>
              </a:lnSpc>
              <a:buFont typeface="Monotype Sorts" pitchFamily="-84" charset="2"/>
              <a:buNone/>
            </a:pPr>
            <a:endParaRPr lang="en-US" altLang="zh-CN" sz="3200" dirty="0">
              <a:ea typeface="宋体"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E8470-54A2-4553-8B27-0BECA7AB6457}"/>
              </a:ext>
            </a:extLst>
          </p:cNvPr>
          <p:cNvSpPr>
            <a:spLocks noGrp="1"/>
          </p:cNvSpPr>
          <p:nvPr>
            <p:ph type="title"/>
          </p:nvPr>
        </p:nvSpPr>
        <p:spPr/>
        <p:txBody>
          <a:bodyPr/>
          <a:lstStyle/>
          <a:p>
            <a:r>
              <a:rPr lang="en-US" altLang="zh-CN"/>
              <a:t>6.7 Monitors (</a:t>
            </a:r>
            <a:r>
              <a:rPr lang="zh-CN" altLang="en-US"/>
              <a:t>管程</a:t>
            </a:r>
            <a:r>
              <a:rPr lang="en-US" altLang="zh-CN"/>
              <a:t>)</a:t>
            </a:r>
            <a:endParaRPr lang="zh-CN" altLang="en-US"/>
          </a:p>
        </p:txBody>
      </p:sp>
      <p:sp>
        <p:nvSpPr>
          <p:cNvPr id="3" name="内容占位符 2">
            <a:extLst>
              <a:ext uri="{FF2B5EF4-FFF2-40B4-BE49-F238E27FC236}">
                <a16:creationId xmlns:a16="http://schemas.microsoft.com/office/drawing/2014/main" id="{2B01BC79-7247-41EC-84BE-6DA5F6257169}"/>
              </a:ext>
            </a:extLst>
          </p:cNvPr>
          <p:cNvSpPr>
            <a:spLocks noGrp="1"/>
          </p:cNvSpPr>
          <p:nvPr>
            <p:ph idx="1"/>
          </p:nvPr>
        </p:nvSpPr>
        <p:spPr>
          <a:xfrm>
            <a:off x="1308846" y="1242454"/>
            <a:ext cx="9574307" cy="4626984"/>
          </a:xfrm>
        </p:spPr>
        <p:txBody>
          <a:bodyPr/>
          <a:lstStyle/>
          <a:p>
            <a:r>
              <a:rPr lang="en-US" altLang="zh-CN" sz="2800"/>
              <a:t>A </a:t>
            </a:r>
            <a:r>
              <a:rPr lang="en-US" altLang="zh-CN" sz="2800" b="1">
                <a:solidFill>
                  <a:srgbClr val="0070C0"/>
                </a:solidFill>
              </a:rPr>
              <a:t>high-level</a:t>
            </a:r>
            <a:r>
              <a:rPr lang="en-US" altLang="zh-CN" sz="2800"/>
              <a:t> abstraction that provides a convenient and effective mechanism for process synchronization</a:t>
            </a:r>
          </a:p>
          <a:p>
            <a:r>
              <a:rPr lang="en-US" altLang="zh-CN" sz="2800"/>
              <a:t>Object-oriented method, simplify the synchronization procedure.</a:t>
            </a:r>
          </a:p>
          <a:p>
            <a:r>
              <a:rPr lang="en-US" altLang="zh-CN" sz="2800" b="1">
                <a:solidFill>
                  <a:srgbClr val="0070C0"/>
                </a:solidFill>
              </a:rPr>
              <a:t>Only one process may be active within the monitor at a time</a:t>
            </a:r>
            <a:r>
              <a:rPr lang="en-US" altLang="zh-CN" sz="2800"/>
              <a:t>(</a:t>
            </a:r>
            <a:r>
              <a:rPr lang="zh-CN" altLang="en-US" sz="2800"/>
              <a:t>编译器保证过程操作的互斥性</a:t>
            </a:r>
            <a:r>
              <a:rPr lang="en-US" altLang="zh-CN" sz="2800"/>
              <a:t>)</a:t>
            </a:r>
          </a:p>
          <a:p>
            <a:r>
              <a:rPr lang="en-US" altLang="zh-CN" sz="2800"/>
              <a:t>The process in the monitor may give up the occupation of monitor and waiting for accruing of some events and then resume running.</a:t>
            </a:r>
          </a:p>
          <a:p>
            <a:endParaRPr lang="zh-CN" altLang="en-US" sz="2800"/>
          </a:p>
        </p:txBody>
      </p:sp>
    </p:spTree>
    <p:extLst>
      <p:ext uri="{BB962C8B-B14F-4D97-AF65-F5344CB8AC3E}">
        <p14:creationId xmlns:p14="http://schemas.microsoft.com/office/powerpoint/2010/main" val="1278342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E8470-54A2-4553-8B27-0BECA7AB6457}"/>
              </a:ext>
            </a:extLst>
          </p:cNvPr>
          <p:cNvSpPr>
            <a:spLocks noGrp="1"/>
          </p:cNvSpPr>
          <p:nvPr>
            <p:ph type="title"/>
          </p:nvPr>
        </p:nvSpPr>
        <p:spPr/>
        <p:txBody>
          <a:bodyPr/>
          <a:lstStyle/>
          <a:p>
            <a:r>
              <a:rPr lang="en-US" altLang="zh-CN"/>
              <a:t>Monitors (</a:t>
            </a:r>
            <a:r>
              <a:rPr lang="zh-CN" altLang="en-US"/>
              <a:t>管程</a:t>
            </a:r>
            <a:r>
              <a:rPr lang="en-US" altLang="zh-CN"/>
              <a:t>)</a:t>
            </a:r>
            <a:endParaRPr lang="zh-CN" altLang="en-US"/>
          </a:p>
        </p:txBody>
      </p:sp>
      <p:sp>
        <p:nvSpPr>
          <p:cNvPr id="3" name="内容占位符 2">
            <a:extLst>
              <a:ext uri="{FF2B5EF4-FFF2-40B4-BE49-F238E27FC236}">
                <a16:creationId xmlns:a16="http://schemas.microsoft.com/office/drawing/2014/main" id="{2B01BC79-7247-41EC-84BE-6DA5F6257169}"/>
              </a:ext>
            </a:extLst>
          </p:cNvPr>
          <p:cNvSpPr>
            <a:spLocks noGrp="1"/>
          </p:cNvSpPr>
          <p:nvPr>
            <p:ph idx="1"/>
          </p:nvPr>
        </p:nvSpPr>
        <p:spPr>
          <a:xfrm>
            <a:off x="3532094" y="1197630"/>
            <a:ext cx="7673790" cy="5122488"/>
          </a:xfrm>
        </p:spPr>
        <p:txBody>
          <a:bodyPr/>
          <a:lstStyle/>
          <a:p>
            <a:pPr marL="720000" indent="0">
              <a:buNone/>
            </a:pPr>
            <a:r>
              <a:rPr lang="en-US" altLang="zh-CN" sz="2400" b="1">
                <a:solidFill>
                  <a:srgbClr val="0070C0"/>
                </a:solidFill>
              </a:rPr>
              <a:t>monitor monitor_name</a:t>
            </a:r>
          </a:p>
          <a:p>
            <a:pPr marL="720000" indent="0">
              <a:buNone/>
            </a:pPr>
            <a:r>
              <a:rPr lang="en-US" altLang="zh-CN" sz="2400" b="1">
                <a:solidFill>
                  <a:srgbClr val="0070C0"/>
                </a:solidFill>
              </a:rPr>
              <a:t>{</a:t>
            </a:r>
          </a:p>
          <a:p>
            <a:pPr marL="720000" indent="0">
              <a:buNone/>
            </a:pPr>
            <a:r>
              <a:rPr lang="en-US" altLang="zh-CN" sz="2400" b="1">
                <a:solidFill>
                  <a:srgbClr val="0070C0"/>
                </a:solidFill>
              </a:rPr>
              <a:t>	// shared variable declarations</a:t>
            </a:r>
          </a:p>
          <a:p>
            <a:pPr marL="720000" indent="0">
              <a:buNone/>
            </a:pPr>
            <a:endParaRPr lang="en-US" altLang="zh-CN" sz="2400" b="1">
              <a:solidFill>
                <a:srgbClr val="0070C0"/>
              </a:solidFill>
            </a:endParaRPr>
          </a:p>
          <a:p>
            <a:pPr marL="720000" indent="0">
              <a:buNone/>
            </a:pPr>
            <a:r>
              <a:rPr lang="en-US" altLang="zh-CN" sz="2400" b="1">
                <a:solidFill>
                  <a:srgbClr val="0070C0"/>
                </a:solidFill>
              </a:rPr>
              <a:t>	procedure P1 (…) { …. }</a:t>
            </a:r>
          </a:p>
          <a:p>
            <a:pPr marL="720000" indent="0">
              <a:buNone/>
            </a:pPr>
            <a:r>
              <a:rPr lang="en-US" altLang="zh-CN" sz="2400" b="1">
                <a:solidFill>
                  <a:srgbClr val="0070C0"/>
                </a:solidFill>
              </a:rPr>
              <a:t>		…</a:t>
            </a:r>
          </a:p>
          <a:p>
            <a:pPr marL="720000" indent="0">
              <a:buNone/>
            </a:pPr>
            <a:r>
              <a:rPr lang="en-US" altLang="zh-CN" sz="2400" b="1">
                <a:solidFill>
                  <a:srgbClr val="0070C0"/>
                </a:solidFill>
              </a:rPr>
              <a:t>	procedure Pn (…) {……}</a:t>
            </a:r>
          </a:p>
          <a:p>
            <a:pPr marL="720000" indent="0">
              <a:buNone/>
            </a:pPr>
            <a:r>
              <a:rPr lang="en-US" altLang="zh-CN" sz="2400" b="1">
                <a:solidFill>
                  <a:srgbClr val="0070C0"/>
                </a:solidFill>
              </a:rPr>
              <a:t>  Initialization code ( ….) { … }</a:t>
            </a:r>
          </a:p>
          <a:p>
            <a:pPr marL="720000" indent="0">
              <a:buNone/>
            </a:pPr>
            <a:endParaRPr lang="en-US" altLang="zh-CN" sz="2400" b="1">
              <a:solidFill>
                <a:srgbClr val="0070C0"/>
              </a:solidFill>
            </a:endParaRPr>
          </a:p>
          <a:p>
            <a:pPr marL="720000" indent="0">
              <a:buNone/>
            </a:pPr>
            <a:r>
              <a:rPr lang="en-US" altLang="zh-CN" sz="2400" b="1">
                <a:solidFill>
                  <a:srgbClr val="0070C0"/>
                </a:solidFill>
              </a:rPr>
              <a:t>}</a:t>
            </a:r>
          </a:p>
          <a:p>
            <a:endParaRPr lang="zh-CN" altLang="en-US" sz="2400"/>
          </a:p>
        </p:txBody>
      </p:sp>
    </p:spTree>
    <p:extLst>
      <p:ext uri="{BB962C8B-B14F-4D97-AF65-F5344CB8AC3E}">
        <p14:creationId xmlns:p14="http://schemas.microsoft.com/office/powerpoint/2010/main" val="18601975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CB2DC-D825-4336-A825-EAFFE3C675D8}"/>
              </a:ext>
            </a:extLst>
          </p:cNvPr>
          <p:cNvSpPr>
            <a:spLocks noGrp="1"/>
          </p:cNvSpPr>
          <p:nvPr>
            <p:ph type="title"/>
          </p:nvPr>
        </p:nvSpPr>
        <p:spPr/>
        <p:txBody>
          <a:bodyPr/>
          <a:lstStyle/>
          <a:p>
            <a:r>
              <a:rPr lang="en-US" altLang="zh-CN"/>
              <a:t>Why Monitors</a:t>
            </a:r>
            <a:r>
              <a:rPr lang="zh-CN" altLang="en-US"/>
              <a:t>？</a:t>
            </a:r>
          </a:p>
        </p:txBody>
      </p:sp>
      <p:sp>
        <p:nvSpPr>
          <p:cNvPr id="3" name="内容占位符 2">
            <a:extLst>
              <a:ext uri="{FF2B5EF4-FFF2-40B4-BE49-F238E27FC236}">
                <a16:creationId xmlns:a16="http://schemas.microsoft.com/office/drawing/2014/main" id="{156F4B00-A144-40A3-8741-B5D15B47FC9D}"/>
              </a:ext>
            </a:extLst>
          </p:cNvPr>
          <p:cNvSpPr>
            <a:spLocks noGrp="1"/>
          </p:cNvSpPr>
          <p:nvPr>
            <p:ph idx="1"/>
          </p:nvPr>
        </p:nvSpPr>
        <p:spPr>
          <a:xfrm>
            <a:off x="1246095" y="1233489"/>
            <a:ext cx="9941858" cy="4626984"/>
          </a:xfrm>
        </p:spPr>
        <p:txBody>
          <a:bodyPr/>
          <a:lstStyle/>
          <a:p>
            <a:r>
              <a:rPr lang="zh-CN" altLang="en-US" sz="2400"/>
              <a:t>信号量及</a:t>
            </a:r>
            <a:r>
              <a:rPr lang="en-US" altLang="zh-CN" sz="2400"/>
              <a:t>PV</a:t>
            </a:r>
            <a:r>
              <a:rPr lang="zh-CN" altLang="en-US" sz="2400"/>
              <a:t>操作编程困难，充满了实现技巧，且代码分散在程序各处</a:t>
            </a:r>
            <a:endParaRPr lang="en-US" altLang="zh-CN" sz="2400"/>
          </a:p>
          <a:p>
            <a:r>
              <a:rPr lang="zh-CN" altLang="en-US" sz="2400"/>
              <a:t>因为对代码实现要求高，容易疏忽而发生编码错误，导致编写的程序功能失常，甚至发生死锁等错误</a:t>
            </a:r>
            <a:endParaRPr lang="en-US" altLang="zh-CN" sz="2400"/>
          </a:p>
          <a:p>
            <a:endParaRPr lang="en-US" altLang="zh-CN" sz="2400"/>
          </a:p>
          <a:p>
            <a:r>
              <a:rPr lang="en-US" altLang="zh-CN" sz="2400"/>
              <a:t>Brinch Hansen</a:t>
            </a:r>
            <a:r>
              <a:rPr lang="zh-CN" altLang="en-US" sz="2400"/>
              <a:t>在</a:t>
            </a:r>
            <a:r>
              <a:rPr lang="en-US" altLang="zh-CN" sz="2400"/>
              <a:t>1973</a:t>
            </a:r>
            <a:r>
              <a:rPr lang="zh-CN" altLang="en-US" sz="2400"/>
              <a:t>年，</a:t>
            </a:r>
            <a:r>
              <a:rPr lang="en-US" altLang="zh-CN" sz="2400"/>
              <a:t>Hoare</a:t>
            </a:r>
            <a:r>
              <a:rPr lang="zh-CN" altLang="en-US" sz="2400"/>
              <a:t>在</a:t>
            </a:r>
            <a:r>
              <a:rPr lang="en-US" altLang="zh-CN" sz="2400"/>
              <a:t>1974</a:t>
            </a:r>
            <a:r>
              <a:rPr lang="zh-CN" altLang="en-US" sz="2400"/>
              <a:t>年，分别提出了一种新的同步机制：管程</a:t>
            </a:r>
            <a:r>
              <a:rPr lang="en-US" altLang="zh-CN" sz="2400"/>
              <a:t>(Monitor)</a:t>
            </a:r>
          </a:p>
          <a:p>
            <a:endParaRPr lang="en-US" altLang="zh-CN" sz="2400"/>
          </a:p>
          <a:p>
            <a:r>
              <a:rPr lang="zh-CN" altLang="en-US" sz="2400"/>
              <a:t>管程是在程序设计语言中实现的成分</a:t>
            </a:r>
            <a:endParaRPr lang="en-US" altLang="zh-CN" sz="2400"/>
          </a:p>
          <a:p>
            <a:r>
              <a:rPr lang="zh-CN" altLang="en-US" sz="2400" b="1">
                <a:solidFill>
                  <a:srgbClr val="0070C0"/>
                </a:solidFill>
              </a:rPr>
              <a:t>需要语言编译器支持管程机制</a:t>
            </a:r>
            <a:r>
              <a:rPr lang="en-US" altLang="zh-CN" sz="2400"/>
              <a:t>(</a:t>
            </a:r>
            <a:r>
              <a:rPr lang="zh-CN" altLang="en-US" sz="2400"/>
              <a:t>支持管程的语言包括</a:t>
            </a:r>
            <a:r>
              <a:rPr lang="en-US" altLang="zh-CN" sz="2400"/>
              <a:t>Java</a:t>
            </a:r>
            <a:r>
              <a:rPr lang="zh-CN" altLang="en-US" sz="2400"/>
              <a:t>，</a:t>
            </a:r>
            <a:r>
              <a:rPr lang="en-US" altLang="zh-CN" sz="2400"/>
              <a:t>C#, Concurrent Pascal</a:t>
            </a:r>
            <a:r>
              <a:rPr lang="zh-CN" altLang="en-US" sz="2400"/>
              <a:t>，</a:t>
            </a:r>
            <a:r>
              <a:rPr lang="en-US" altLang="zh-CN" sz="2400"/>
              <a:t>Mesa</a:t>
            </a:r>
            <a:r>
              <a:rPr lang="zh-CN" altLang="en-US" sz="2400"/>
              <a:t>等，但</a:t>
            </a:r>
            <a:r>
              <a:rPr lang="en-US" altLang="zh-CN" sz="2400"/>
              <a:t>C/C++</a:t>
            </a:r>
            <a:r>
              <a:rPr lang="zh-CN" altLang="en-US" sz="2400"/>
              <a:t>不支持管程</a:t>
            </a:r>
            <a:r>
              <a:rPr lang="en-US" altLang="zh-CN" sz="2400"/>
              <a:t>)</a:t>
            </a:r>
          </a:p>
          <a:p>
            <a:endParaRPr lang="zh-CN" altLang="en-US" sz="2400"/>
          </a:p>
        </p:txBody>
      </p:sp>
    </p:spTree>
    <p:extLst>
      <p:ext uri="{BB962C8B-B14F-4D97-AF65-F5344CB8AC3E}">
        <p14:creationId xmlns:p14="http://schemas.microsoft.com/office/powerpoint/2010/main" val="26125383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C802219-2852-43E2-8484-C06C94D2CD8F}"/>
              </a:ext>
            </a:extLst>
          </p:cNvPr>
          <p:cNvPicPr>
            <a:picLocks noChangeAspect="1"/>
          </p:cNvPicPr>
          <p:nvPr/>
        </p:nvPicPr>
        <p:blipFill>
          <a:blip r:embed="rId3"/>
          <a:stretch>
            <a:fillRect/>
          </a:stretch>
        </p:blipFill>
        <p:spPr>
          <a:xfrm>
            <a:off x="735223" y="1091351"/>
            <a:ext cx="7922298" cy="5291519"/>
          </a:xfrm>
          <a:prstGeom prst="rect">
            <a:avLst/>
          </a:prstGeom>
        </p:spPr>
      </p:pic>
      <p:sp>
        <p:nvSpPr>
          <p:cNvPr id="3" name="标题 2">
            <a:extLst>
              <a:ext uri="{FF2B5EF4-FFF2-40B4-BE49-F238E27FC236}">
                <a16:creationId xmlns:a16="http://schemas.microsoft.com/office/drawing/2014/main" id="{38B92248-BC05-4F59-84CE-06D6F17A8ACC}"/>
              </a:ext>
            </a:extLst>
          </p:cNvPr>
          <p:cNvSpPr>
            <a:spLocks noGrp="1"/>
          </p:cNvSpPr>
          <p:nvPr>
            <p:ph type="title"/>
          </p:nvPr>
        </p:nvSpPr>
        <p:spPr/>
        <p:txBody>
          <a:bodyPr/>
          <a:lstStyle/>
          <a:p>
            <a:r>
              <a:rPr lang="en-US" altLang="zh-CN"/>
              <a:t>Schematic View of a Monitor</a:t>
            </a:r>
            <a:endParaRPr lang="zh-CN" altLang="en-US"/>
          </a:p>
        </p:txBody>
      </p:sp>
      <p:sp>
        <p:nvSpPr>
          <p:cNvPr id="4" name="内容占位符 3">
            <a:extLst>
              <a:ext uri="{FF2B5EF4-FFF2-40B4-BE49-F238E27FC236}">
                <a16:creationId xmlns:a16="http://schemas.microsoft.com/office/drawing/2014/main" id="{F5B68003-E2F6-4AEF-B523-CA4124FE2033}"/>
              </a:ext>
            </a:extLst>
          </p:cNvPr>
          <p:cNvSpPr>
            <a:spLocks noGrp="1"/>
          </p:cNvSpPr>
          <p:nvPr>
            <p:ph idx="1"/>
          </p:nvPr>
        </p:nvSpPr>
        <p:spPr>
          <a:xfrm>
            <a:off x="7064189" y="2250518"/>
            <a:ext cx="3899647" cy="3271741"/>
          </a:xfrm>
        </p:spPr>
        <p:txBody>
          <a:bodyPr/>
          <a:lstStyle/>
          <a:p>
            <a:r>
              <a:rPr lang="zh-CN" altLang="en-US" sz="2400"/>
              <a:t>管程是特殊的模块</a:t>
            </a:r>
          </a:p>
          <a:p>
            <a:r>
              <a:rPr lang="zh-CN" altLang="en-US" sz="2400"/>
              <a:t>每个管程有一个名字</a:t>
            </a:r>
          </a:p>
          <a:p>
            <a:r>
              <a:rPr lang="zh-CN" altLang="en-US" sz="2400"/>
              <a:t>由关于共享资源的数据结构及在其上操作的一组过程组成</a:t>
            </a:r>
          </a:p>
          <a:p>
            <a:r>
              <a:rPr lang="zh-CN" altLang="en-US" sz="2400"/>
              <a:t>进程只能通过调用管程中的过程来间接地访问管程中的数据结构</a:t>
            </a:r>
          </a:p>
        </p:txBody>
      </p:sp>
      <p:sp>
        <p:nvSpPr>
          <p:cNvPr id="7" name="文本框 6">
            <a:extLst>
              <a:ext uri="{FF2B5EF4-FFF2-40B4-BE49-F238E27FC236}">
                <a16:creationId xmlns:a16="http://schemas.microsoft.com/office/drawing/2014/main" id="{342687B5-0352-42CB-BEB1-021F280FD16A}"/>
              </a:ext>
            </a:extLst>
          </p:cNvPr>
          <p:cNvSpPr txBox="1"/>
          <p:nvPr/>
        </p:nvSpPr>
        <p:spPr>
          <a:xfrm>
            <a:off x="735223" y="1345650"/>
            <a:ext cx="2554943" cy="369332"/>
          </a:xfrm>
          <a:prstGeom prst="rect">
            <a:avLst/>
          </a:prstGeom>
          <a:noFill/>
        </p:spPr>
        <p:txBody>
          <a:bodyPr wrap="square" rtlCol="0">
            <a:spAutoFit/>
          </a:bodyPr>
          <a:lstStyle/>
          <a:p>
            <a:r>
              <a:rPr lang="en-US" altLang="zh-CN" b="1"/>
              <a:t>monitor_name</a:t>
            </a:r>
            <a:endParaRPr lang="zh-CN" altLang="en-US" b="1"/>
          </a:p>
        </p:txBody>
      </p:sp>
    </p:spTree>
    <p:extLst>
      <p:ext uri="{BB962C8B-B14F-4D97-AF65-F5344CB8AC3E}">
        <p14:creationId xmlns:p14="http://schemas.microsoft.com/office/powerpoint/2010/main" val="22893977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2551114" y="217912"/>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74059" y="1010257"/>
            <a:ext cx="10443882" cy="4969202"/>
          </a:xfrm>
        </p:spPr>
        <p:txBody>
          <a:bodyPr/>
          <a:lstStyle/>
          <a:p>
            <a:r>
              <a:rPr lang="en-US" altLang="en-US" sz="2400" b="1" dirty="0">
                <a:solidFill>
                  <a:srgbClr val="000000"/>
                </a:solidFill>
              </a:rPr>
              <a:t>condition x, </a:t>
            </a:r>
            <a:r>
              <a:rPr lang="en-US" altLang="en-US" sz="2400" b="1">
                <a:solidFill>
                  <a:srgbClr val="000000"/>
                </a:solidFill>
              </a:rPr>
              <a:t>y;</a:t>
            </a:r>
          </a:p>
          <a:p>
            <a:r>
              <a:rPr lang="en-US" altLang="en-US" sz="2400"/>
              <a:t>Condition is the waiting mechanism in the monitor. Each condition represent one waiting reason, and have a waiting queue</a:t>
            </a:r>
            <a:endParaRPr lang="en-US" altLang="en-US" sz="2400" dirty="0"/>
          </a:p>
          <a:p>
            <a:r>
              <a:rPr lang="en-US" altLang="en-US" sz="2400" dirty="0"/>
              <a:t>Two operations are allowed on a condition variable:</a:t>
            </a:r>
          </a:p>
          <a:p>
            <a:pPr lvl="1"/>
            <a:r>
              <a:rPr lang="en-US" altLang="en-US" sz="2400" b="1" dirty="0" err="1">
                <a:solidFill>
                  <a:srgbClr val="000000"/>
                </a:solidFill>
              </a:rPr>
              <a:t>x.wait</a:t>
            </a:r>
            <a:r>
              <a:rPr lang="en-US" altLang="en-US" sz="2400" b="1" dirty="0">
                <a:solidFill>
                  <a:srgbClr val="000000"/>
                </a:solidFill>
              </a:rPr>
              <a:t>() </a:t>
            </a:r>
            <a:r>
              <a:rPr lang="en-US" altLang="en-US" sz="2400" dirty="0"/>
              <a:t>–  a process that invokes the operation is suspended until </a:t>
            </a:r>
            <a:r>
              <a:rPr lang="en-US" altLang="en-US" sz="2400" b="1" dirty="0" err="1">
                <a:solidFill>
                  <a:srgbClr val="000000"/>
                </a:solidFill>
              </a:rPr>
              <a:t>x.signal</a:t>
            </a:r>
            <a:r>
              <a:rPr lang="en-US" altLang="en-US" sz="2400" b="1" dirty="0">
                <a:solidFill>
                  <a:srgbClr val="000000"/>
                </a:solidFill>
              </a:rPr>
              <a:t>() </a:t>
            </a:r>
          </a:p>
          <a:p>
            <a:pPr lvl="1"/>
            <a:r>
              <a:rPr lang="en-US" altLang="en-US" sz="2400" b="1" dirty="0" err="1">
                <a:solidFill>
                  <a:srgbClr val="000000"/>
                </a:solidFill>
              </a:rPr>
              <a:t>x.signal</a:t>
            </a:r>
            <a:r>
              <a:rPr lang="en-US" altLang="en-US" sz="2400" b="1" dirty="0">
                <a:solidFill>
                  <a:srgbClr val="000000"/>
                </a:solidFill>
              </a:rPr>
              <a:t>() </a:t>
            </a:r>
            <a:r>
              <a:rPr lang="en-US" altLang="en-US" sz="2400" dirty="0"/>
              <a:t>–</a:t>
            </a:r>
            <a:r>
              <a:rPr lang="en-US" altLang="en-US" sz="2400" dirty="0">
                <a:solidFill>
                  <a:srgbClr val="0000FF"/>
                </a:solidFill>
              </a:rPr>
              <a:t> </a:t>
            </a:r>
            <a:r>
              <a:rPr lang="en-US" altLang="en-US" sz="2400" dirty="0"/>
              <a:t>resumes one of processes</a:t>
            </a:r>
            <a:r>
              <a:rPr lang="en-US" altLang="en-US" sz="2400" dirty="0">
                <a:solidFill>
                  <a:srgbClr val="0000FF"/>
                </a:solidFill>
              </a:rPr>
              <a:t> </a:t>
            </a:r>
            <a:r>
              <a:rPr lang="en-US" altLang="en-US" sz="2400" dirty="0"/>
              <a:t>(if any)</a:t>
            </a:r>
            <a:r>
              <a:rPr lang="en-US" altLang="en-US" sz="2400" dirty="0">
                <a:solidFill>
                  <a:srgbClr val="0000FF"/>
                </a:solidFill>
              </a:rPr>
              <a:t> </a:t>
            </a:r>
            <a:r>
              <a:rPr lang="en-US" altLang="en-US" sz="2400" dirty="0"/>
              <a:t>that</a:t>
            </a:r>
            <a:r>
              <a:rPr lang="en-US" altLang="en-US" sz="2400" dirty="0">
                <a:solidFill>
                  <a:srgbClr val="0000FF"/>
                </a:solidFill>
              </a:rPr>
              <a:t> </a:t>
            </a:r>
            <a:r>
              <a:rPr lang="en-US" altLang="en-US" sz="2400" dirty="0"/>
              <a:t> invoked</a:t>
            </a:r>
            <a:r>
              <a:rPr lang="en-US" altLang="en-US" sz="2400" dirty="0">
                <a:solidFill>
                  <a:srgbClr val="0000FF"/>
                </a:solidFill>
              </a:rPr>
              <a:t> </a:t>
            </a:r>
            <a:r>
              <a:rPr lang="en-US" altLang="en-US" sz="2400" b="1" dirty="0" err="1">
                <a:solidFill>
                  <a:srgbClr val="000000"/>
                </a:solidFill>
              </a:rPr>
              <a:t>x.wait</a:t>
            </a:r>
            <a:r>
              <a:rPr lang="en-US" altLang="en-US" sz="2400" b="1" dirty="0">
                <a:solidFill>
                  <a:srgbClr val="000000"/>
                </a:solidFill>
              </a:rPr>
              <a:t>()</a:t>
            </a:r>
          </a:p>
          <a:p>
            <a:pPr lvl="2"/>
            <a:r>
              <a:rPr lang="en-US" altLang="en-US" sz="2400" dirty="0"/>
              <a:t>If no </a:t>
            </a:r>
            <a:r>
              <a:rPr lang="en-US" altLang="en-US" sz="2400" b="1" dirty="0" err="1">
                <a:solidFill>
                  <a:srgbClr val="000000"/>
                </a:solidFill>
              </a:rPr>
              <a:t>x.wait</a:t>
            </a:r>
            <a:r>
              <a:rPr lang="en-US" altLang="en-US" sz="2400" b="1" dirty="0">
                <a:solidFill>
                  <a:srgbClr val="000000"/>
                </a:solidFill>
              </a:rPr>
              <a:t>()</a:t>
            </a:r>
            <a:r>
              <a:rPr lang="en-US" altLang="en-US" sz="2400" dirty="0">
                <a:solidFill>
                  <a:srgbClr val="0000FF"/>
                </a:solidFill>
              </a:rPr>
              <a:t> </a:t>
            </a:r>
            <a:r>
              <a:rPr lang="en-US" altLang="en-US" sz="2400" dirty="0"/>
              <a:t>on the variable, then it has no effect on </a:t>
            </a:r>
            <a:r>
              <a:rPr lang="en-US" altLang="en-US" sz="2400"/>
              <a:t>the variable</a:t>
            </a:r>
          </a:p>
          <a:p>
            <a:pPr lvl="1"/>
            <a:r>
              <a:rPr lang="en-US" altLang="en-US" sz="2400" b="1">
                <a:solidFill>
                  <a:srgbClr val="C00000"/>
                </a:solidFill>
              </a:rPr>
              <a:t>different</a:t>
            </a:r>
            <a:r>
              <a:rPr lang="en-US" altLang="en-US" sz="2400">
                <a:solidFill>
                  <a:srgbClr val="C00000"/>
                </a:solidFill>
              </a:rPr>
              <a:t> </a:t>
            </a:r>
            <a:r>
              <a:rPr lang="en-US" altLang="en-US" sz="2400"/>
              <a:t>from the signal operation of semaphore</a:t>
            </a:r>
          </a:p>
          <a:p>
            <a:r>
              <a:rPr lang="en-US" altLang="en-US" sz="2400"/>
              <a:t>Condition variables manage concurrent access of shared data</a:t>
            </a:r>
          </a:p>
          <a:p>
            <a:endParaRPr lang="en-US" altLang="en-US" sz="24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25AE1F-0DDB-4502-8B06-9038E10EF73C}"/>
              </a:ext>
            </a:extLst>
          </p:cNvPr>
          <p:cNvSpPr>
            <a:spLocks noGrp="1"/>
          </p:cNvSpPr>
          <p:nvPr>
            <p:ph type="title"/>
          </p:nvPr>
        </p:nvSpPr>
        <p:spPr/>
        <p:txBody>
          <a:bodyPr/>
          <a:lstStyle/>
          <a:p>
            <a:r>
              <a:rPr lang="en-US" altLang="zh-CN"/>
              <a:t>Monitor with Condition Variables</a:t>
            </a:r>
            <a:endParaRPr lang="zh-CN" altLang="en-US"/>
          </a:p>
        </p:txBody>
      </p:sp>
      <p:pic>
        <p:nvPicPr>
          <p:cNvPr id="4" name="图片 3">
            <a:extLst>
              <a:ext uri="{FF2B5EF4-FFF2-40B4-BE49-F238E27FC236}">
                <a16:creationId xmlns:a16="http://schemas.microsoft.com/office/drawing/2014/main" id="{DE20ADE9-9A08-4C9B-AD2A-AC5438B2F5EF}"/>
              </a:ext>
            </a:extLst>
          </p:cNvPr>
          <p:cNvPicPr>
            <a:picLocks noChangeAspect="1"/>
          </p:cNvPicPr>
          <p:nvPr/>
        </p:nvPicPr>
        <p:blipFill>
          <a:blip r:embed="rId3"/>
          <a:stretch>
            <a:fillRect/>
          </a:stretch>
        </p:blipFill>
        <p:spPr>
          <a:xfrm>
            <a:off x="609600" y="1180574"/>
            <a:ext cx="10659035" cy="5175402"/>
          </a:xfrm>
          <a:prstGeom prst="rect">
            <a:avLst/>
          </a:prstGeom>
        </p:spPr>
      </p:pic>
      <p:sp>
        <p:nvSpPr>
          <p:cNvPr id="5" name="文本框 4">
            <a:extLst>
              <a:ext uri="{FF2B5EF4-FFF2-40B4-BE49-F238E27FC236}">
                <a16:creationId xmlns:a16="http://schemas.microsoft.com/office/drawing/2014/main" id="{2E3027ED-F945-4149-A61F-7846C2F7BED9}"/>
              </a:ext>
            </a:extLst>
          </p:cNvPr>
          <p:cNvSpPr txBox="1"/>
          <p:nvPr/>
        </p:nvSpPr>
        <p:spPr>
          <a:xfrm>
            <a:off x="3272235" y="1363580"/>
            <a:ext cx="2554943" cy="369332"/>
          </a:xfrm>
          <a:prstGeom prst="rect">
            <a:avLst/>
          </a:prstGeom>
          <a:noFill/>
        </p:spPr>
        <p:txBody>
          <a:bodyPr wrap="square" rtlCol="0">
            <a:spAutoFit/>
          </a:bodyPr>
          <a:lstStyle/>
          <a:p>
            <a:r>
              <a:rPr lang="en-US" altLang="zh-CN" b="1"/>
              <a:t>monitor_name</a:t>
            </a:r>
            <a:endParaRPr lang="zh-CN" altLang="en-US" b="1"/>
          </a:p>
        </p:txBody>
      </p:sp>
      <p:sp>
        <p:nvSpPr>
          <p:cNvPr id="3" name="文本框 2">
            <a:extLst>
              <a:ext uri="{FF2B5EF4-FFF2-40B4-BE49-F238E27FC236}">
                <a16:creationId xmlns:a16="http://schemas.microsoft.com/office/drawing/2014/main" id="{7030B3C0-481A-4063-BE42-0DBB1018C439}"/>
              </a:ext>
            </a:extLst>
          </p:cNvPr>
          <p:cNvSpPr txBox="1"/>
          <p:nvPr/>
        </p:nvSpPr>
        <p:spPr>
          <a:xfrm>
            <a:off x="8417863" y="2393578"/>
            <a:ext cx="2850773" cy="1200329"/>
          </a:xfrm>
          <a:prstGeom prst="rect">
            <a:avLst/>
          </a:prstGeom>
          <a:noFill/>
          <a:ln w="19050">
            <a:solidFill>
              <a:srgbClr val="92D050"/>
            </a:solidFill>
          </a:ln>
        </p:spPr>
        <p:txBody>
          <a:bodyPr wrap="square" rtlCol="0">
            <a:spAutoFit/>
          </a:bodyPr>
          <a:lstStyle/>
          <a:p>
            <a:r>
              <a:rPr lang="zh-CN" altLang="en-US">
                <a:latin typeface="微软雅黑" panose="020B0503020204020204" pitchFamily="34" charset="-122"/>
                <a:ea typeface="微软雅黑" panose="020B0503020204020204" pitchFamily="34" charset="-122"/>
              </a:rPr>
              <a:t>注：入口队列中的箭头方向是其数据结构中指针的方向，而非入口进程移动的方向</a:t>
            </a:r>
          </a:p>
        </p:txBody>
      </p:sp>
    </p:spTree>
    <p:extLst>
      <p:ext uri="{BB962C8B-B14F-4D97-AF65-F5344CB8AC3E}">
        <p14:creationId xmlns:p14="http://schemas.microsoft.com/office/powerpoint/2010/main" val="22336720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2233903"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1568823" y="906603"/>
            <a:ext cx="9421906" cy="5044794"/>
          </a:xfrm>
        </p:spPr>
        <p:txBody>
          <a:bodyPr/>
          <a:lstStyle/>
          <a:p>
            <a:pPr>
              <a:tabLst>
                <a:tab pos="2001838" algn="ctr"/>
                <a:tab pos="4513263" algn="ctr"/>
              </a:tabLst>
            </a:pPr>
            <a:r>
              <a:rPr lang="en-US" altLang="en-US" sz="2000" dirty="0">
                <a:sym typeface="MT Extra" panose="05050102010205020202" pitchFamily="18" charset="2"/>
              </a:rPr>
              <a:t>Consider </a:t>
            </a:r>
            <a:r>
              <a:rPr lang="en-US" altLang="en-US" sz="2000" i="1" dirty="0">
                <a:sym typeface="MT Extra" panose="05050102010205020202" pitchFamily="18" charset="2"/>
              </a:rPr>
              <a:t>P</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P</a:t>
            </a:r>
            <a:r>
              <a:rPr lang="en-US" altLang="en-US" sz="2000" i="1" baseline="-25000" dirty="0">
                <a:sym typeface="MT Extra" panose="05050102010205020202" pitchFamily="18" charset="2"/>
              </a:rPr>
              <a:t>2</a:t>
            </a:r>
            <a:r>
              <a:rPr lang="en-US" altLang="en-US" sz="2000" dirty="0">
                <a:sym typeface="MT Extra" panose="05050102010205020202" pitchFamily="18" charset="2"/>
              </a:rPr>
              <a:t> that that need to execute two statements </a:t>
            </a:r>
            <a:r>
              <a:rPr lang="en-US" altLang="en-US" sz="2000" i="1" dirty="0">
                <a:sym typeface="MT Extra" panose="05050102010205020202" pitchFamily="18" charset="2"/>
              </a:rPr>
              <a:t>S</a:t>
            </a:r>
            <a:r>
              <a:rPr lang="en-US" altLang="en-US" sz="2000" i="1" baseline="-25000" dirty="0">
                <a:sym typeface="MT Extra" panose="05050102010205020202" pitchFamily="18" charset="2"/>
              </a:rPr>
              <a:t>1</a:t>
            </a:r>
            <a:r>
              <a:rPr lang="en-US" altLang="en-US" sz="2000" i="1" dirty="0">
                <a:sym typeface="MT Extra" panose="05050102010205020202" pitchFamily="18" charset="2"/>
              </a:rPr>
              <a:t> </a:t>
            </a:r>
            <a:r>
              <a:rPr lang="en-US" altLang="en-US" sz="2000" dirty="0">
                <a:sym typeface="MT Extra" panose="05050102010205020202" pitchFamily="18" charset="2"/>
              </a:rPr>
              <a:t>and</a:t>
            </a:r>
            <a:r>
              <a:rPr lang="en-US" altLang="en-US" sz="2000" b="1" i="1" dirty="0">
                <a:sym typeface="MT Extra" panose="05050102010205020202" pitchFamily="18" charset="2"/>
              </a:rPr>
              <a:t> </a:t>
            </a:r>
            <a:r>
              <a:rPr lang="en-US" altLang="en-US" sz="2000" i="1" dirty="0">
                <a:sym typeface="MT Extra" panose="05050102010205020202" pitchFamily="18" charset="2"/>
              </a:rPr>
              <a:t>S</a:t>
            </a:r>
            <a:r>
              <a:rPr lang="en-US" altLang="en-US" sz="2000" i="1" baseline="-25000" dirty="0">
                <a:sym typeface="MT Extra" panose="05050102010205020202" pitchFamily="18" charset="2"/>
              </a:rPr>
              <a:t>2</a:t>
            </a:r>
            <a:r>
              <a:rPr lang="en-US" altLang="en-US" sz="2000" b="1" i="1" baseline="-25000" dirty="0">
                <a:sym typeface="MT Extra" panose="05050102010205020202" pitchFamily="18" charset="2"/>
              </a:rPr>
              <a:t>   </a:t>
            </a:r>
            <a:r>
              <a:rPr lang="en-US" altLang="en-US" sz="2000" dirty="0">
                <a:sym typeface="MT Extra" panose="05050102010205020202" pitchFamily="18" charset="2"/>
              </a:rPr>
              <a:t>and the requirement </a:t>
            </a:r>
            <a:r>
              <a:rPr lang="en-US" altLang="en-US" sz="2000" b="1" i="1" dirty="0">
                <a:sym typeface="MT Extra" panose="05050102010205020202" pitchFamily="18" charset="2"/>
              </a:rPr>
              <a:t> </a:t>
            </a:r>
            <a:r>
              <a:rPr lang="en-US" altLang="en-US" sz="2000" dirty="0">
                <a:sym typeface="MT Extra" panose="05050102010205020202" pitchFamily="18" charset="2"/>
              </a:rPr>
              <a:t>that</a:t>
            </a:r>
            <a:r>
              <a:rPr lang="en-US" altLang="en-US" sz="2000" b="1" i="1" dirty="0">
                <a:sym typeface="MT Extra" panose="05050102010205020202" pitchFamily="18" charset="2"/>
              </a:rPr>
              <a:t> </a:t>
            </a:r>
            <a:r>
              <a:rPr lang="en-US" altLang="en-US" sz="2000" i="1" dirty="0">
                <a:sym typeface="MT Extra" panose="05050102010205020202" pitchFamily="18" charset="2"/>
              </a:rPr>
              <a:t>S</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to happen before </a:t>
            </a:r>
            <a:r>
              <a:rPr lang="en-US" altLang="en-US" sz="2000" i="1" dirty="0">
                <a:sym typeface="MT Extra" panose="05050102010205020202" pitchFamily="18" charset="2"/>
              </a:rPr>
              <a:t>S</a:t>
            </a:r>
            <a:r>
              <a:rPr lang="en-US" altLang="en-US" sz="2000" i="1" baseline="-25000" dirty="0">
                <a:sym typeface="MT Extra" panose="05050102010205020202" pitchFamily="18" charset="2"/>
              </a:rPr>
              <a:t>2</a:t>
            </a:r>
          </a:p>
          <a:p>
            <a:pPr lvl="1">
              <a:tabLst>
                <a:tab pos="2001838" algn="ctr"/>
                <a:tab pos="4513263" algn="ctr"/>
              </a:tabLst>
            </a:pPr>
            <a:r>
              <a:rPr lang="en-US" altLang="en-US" sz="2000" dirty="0">
                <a:sym typeface="MT Extra" panose="05050102010205020202" pitchFamily="18" charset="2"/>
              </a:rPr>
              <a:t>Create a monitor with two procedures </a:t>
            </a:r>
            <a:r>
              <a:rPr lang="en-US" altLang="en-US" sz="2000" i="1" dirty="0">
                <a:sym typeface="MT Extra" panose="05050102010205020202" pitchFamily="18" charset="2"/>
              </a:rPr>
              <a:t>F</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F</a:t>
            </a:r>
            <a:r>
              <a:rPr lang="en-US" altLang="en-US" sz="2000" i="1" baseline="-25000" dirty="0">
                <a:sym typeface="MT Extra" panose="05050102010205020202" pitchFamily="18" charset="2"/>
              </a:rPr>
              <a:t>2</a:t>
            </a:r>
            <a:r>
              <a:rPr lang="en-US" altLang="en-US" sz="2000" dirty="0">
                <a:sym typeface="MT Extra" panose="05050102010205020202" pitchFamily="18" charset="2"/>
              </a:rPr>
              <a:t>  that are invoked by </a:t>
            </a:r>
            <a:r>
              <a:rPr lang="en-US" altLang="en-US" sz="2000" i="1" dirty="0">
                <a:sym typeface="MT Extra" panose="05050102010205020202" pitchFamily="18" charset="2"/>
              </a:rPr>
              <a:t>P</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P</a:t>
            </a:r>
            <a:r>
              <a:rPr lang="en-US" altLang="en-US" sz="2000" i="1" baseline="-25000" dirty="0">
                <a:sym typeface="MT Extra" panose="05050102010205020202" pitchFamily="18" charset="2"/>
              </a:rPr>
              <a:t>2</a:t>
            </a:r>
            <a:r>
              <a:rPr lang="en-US" altLang="en-US" sz="2000" dirty="0">
                <a:sym typeface="MT Extra" panose="05050102010205020202" pitchFamily="18" charset="2"/>
              </a:rPr>
              <a:t>  respectively</a:t>
            </a:r>
          </a:p>
          <a:p>
            <a:pPr lvl="1">
              <a:tabLst>
                <a:tab pos="2001838" algn="ctr"/>
                <a:tab pos="4513263" algn="ctr"/>
              </a:tabLst>
            </a:pPr>
            <a:r>
              <a:rPr lang="en-US" altLang="en-US" sz="2000" dirty="0">
                <a:sym typeface="MT Extra" panose="05050102010205020202" pitchFamily="18" charset="2"/>
              </a:rPr>
              <a:t>One condition variable “</a:t>
            </a:r>
            <a:r>
              <a:rPr lang="en-US" altLang="en-US" sz="2000">
                <a:sym typeface="MT Extra" panose="05050102010205020202" pitchFamily="18" charset="2"/>
              </a:rPr>
              <a:t>x”</a:t>
            </a:r>
            <a:endParaRPr lang="en-US" altLang="ja-JP" sz="2000" dirty="0">
              <a:sym typeface="MT Extra" panose="05050102010205020202" pitchFamily="18" charset="2"/>
            </a:endParaRPr>
          </a:p>
          <a:p>
            <a:pPr lvl="1">
              <a:tabLst>
                <a:tab pos="2001838" algn="ctr"/>
                <a:tab pos="4513263" algn="ctr"/>
              </a:tabLst>
            </a:pPr>
            <a:r>
              <a:rPr lang="en-US" altLang="ja-JP" sz="2000" dirty="0">
                <a:sym typeface="MT Extra" panose="05050102010205020202" pitchFamily="18" charset="2"/>
              </a:rPr>
              <a:t>One Boolean variable “</a:t>
            </a:r>
            <a:r>
              <a:rPr lang="en-US" altLang="ja-JP" sz="2000">
                <a:sym typeface="MT Extra" panose="05050102010205020202" pitchFamily="18" charset="2"/>
              </a:rPr>
              <a:t>done” initialized to </a:t>
            </a:r>
            <a:r>
              <a:rPr lang="en-US" altLang="zh-CN" sz="2000">
                <a:sym typeface="MT Extra" panose="05050102010205020202" pitchFamily="18" charset="2"/>
              </a:rPr>
              <a:t>false</a:t>
            </a:r>
            <a:endParaRPr lang="en-US" altLang="ja-JP" sz="2000" dirty="0">
              <a:sym typeface="MT Extra" panose="05050102010205020202" pitchFamily="18" charset="2"/>
            </a:endParaRPr>
          </a:p>
          <a:p>
            <a:pPr lvl="1">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1</a:t>
            </a:r>
            <a:r>
              <a:rPr lang="en-US" altLang="en-US" sz="20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a:t>
            </a:r>
            <a:r>
              <a:rPr lang="en-US" altLang="en-US" sz="2000" b="1" dirty="0" err="1">
                <a:solidFill>
                  <a:srgbClr val="000000"/>
                </a:solidFill>
                <a:latin typeface="Courier New" panose="02070309020205020404" pitchFamily="49" charset="0"/>
                <a:sym typeface="MT Extra" panose="05050102010205020202" pitchFamily="18" charset="2"/>
              </a:rPr>
              <a:t>x.signal</a:t>
            </a:r>
            <a:r>
              <a:rPr lang="en-US" altLang="en-US" sz="2000"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sz="2000" b="1">
                <a:solidFill>
                  <a:srgbClr val="000000"/>
                </a:solidFill>
                <a:latin typeface="Courier New" panose="02070309020205020404" pitchFamily="49" charset="0"/>
                <a:sym typeface="MT Extra" panose="05050102010205020202" pitchFamily="18" charset="2"/>
              </a:rPr>
              <a:t>      x</a:t>
            </a:r>
            <a:r>
              <a:rPr lang="en-US" altLang="en-US" sz="2000" b="1" dirty="0" err="1">
                <a:solidFill>
                  <a:srgbClr val="000000"/>
                </a:solidFill>
                <a:latin typeface="Courier New" panose="02070309020205020404" pitchFamily="49" charset="0"/>
                <a:sym typeface="MT Extra" panose="05050102010205020202" pitchFamily="18" charset="2"/>
              </a:rPr>
              <a:t>.wait</a:t>
            </a:r>
            <a:r>
              <a:rPr lang="en-US" altLang="en-US" sz="20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2</a:t>
            </a:r>
            <a:r>
              <a:rPr lang="en-US" altLang="en-US" sz="2000" b="1" dirty="0">
                <a:solidFill>
                  <a:srgbClr val="000000"/>
                </a:solidFill>
                <a:latin typeface="Courier New" panose="02070309020205020404" pitchFamily="49" charset="0"/>
                <a:sym typeface="MT Extra" panose="05050102010205020202" pitchFamily="18" charset="2"/>
              </a:rPr>
              <a:t>;</a:t>
            </a:r>
            <a:endParaRPr lang="en-US" altLang="en-US"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sz="2000"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E05251A2-32B1-4025-9649-58D4521BB9E5}"/>
              </a:ext>
            </a:extLst>
          </p:cNvPr>
          <p:cNvSpPr>
            <a:spLocks noGrp="1" noChangeArrowheads="1"/>
          </p:cNvSpPr>
          <p:nvPr>
            <p:ph type="title"/>
          </p:nvPr>
        </p:nvSpPr>
        <p:spPr>
          <a:xfrm>
            <a:off x="2257425" y="123030"/>
            <a:ext cx="8201025" cy="487365"/>
          </a:xfrm>
        </p:spPr>
        <p:txBody>
          <a:bodyPr/>
          <a:lstStyle/>
          <a:p>
            <a:pPr>
              <a:defRPr/>
            </a:pPr>
            <a:r>
              <a:rPr lang="en-US" altLang="zh-CN" dirty="0">
                <a:ea typeface="宋体" charset="-122"/>
              </a:rPr>
              <a:t>Solution to Dining Philosophers</a:t>
            </a:r>
          </a:p>
        </p:txBody>
      </p:sp>
      <p:sp>
        <p:nvSpPr>
          <p:cNvPr id="4" name="Rectangle 3">
            <a:extLst>
              <a:ext uri="{FF2B5EF4-FFF2-40B4-BE49-F238E27FC236}">
                <a16:creationId xmlns:a16="http://schemas.microsoft.com/office/drawing/2014/main" id="{2EBEC3EE-A5BD-48D4-9A3F-998ED92F9ACE}"/>
              </a:ext>
            </a:extLst>
          </p:cNvPr>
          <p:cNvSpPr txBox="1">
            <a:spLocks noChangeArrowheads="1"/>
          </p:cNvSpPr>
          <p:nvPr/>
        </p:nvSpPr>
        <p:spPr bwMode="auto">
          <a:xfrm>
            <a:off x="5925671" y="629299"/>
            <a:ext cx="5638800" cy="4186140"/>
          </a:xfrm>
          <a:prstGeom prst="rect">
            <a:avLst/>
          </a:prstGeom>
          <a:solidFill>
            <a:schemeClr val="bg1"/>
          </a:solidFill>
          <a:ln w="22225">
            <a:solidFill>
              <a:schemeClr val="bg2">
                <a:lumMod val="50000"/>
              </a:schemeClr>
            </a:solidFill>
            <a:miter lim="800000"/>
            <a:headEnd/>
            <a:tailEnd/>
          </a:ln>
        </p:spPr>
        <p:txBody>
          <a:bodyPr/>
          <a:lstStyle/>
          <a:p>
            <a:pPr marL="342900" indent="-342900">
              <a:lnSpc>
                <a:spcPct val="80000"/>
              </a:lnSpc>
              <a:spcBef>
                <a:spcPct val="35000"/>
              </a:spcBef>
              <a:buClr>
                <a:srgbClr val="993300"/>
              </a:buClr>
              <a:buSzPct val="90000"/>
              <a:defRPr/>
            </a:pPr>
            <a:r>
              <a:rPr kumimoji="1" lang="en-US" altLang="zh-CN" sz="1600" b="1" kern="0">
                <a:latin typeface="Courier New" panose="02070309020205020404" pitchFamily="49" charset="0"/>
                <a:ea typeface="宋体" charset="-122"/>
                <a:cs typeface="Courier New" panose="02070309020205020404" pitchFamily="49" charset="0"/>
              </a:rPr>
              <a:t>    void test(</a:t>
            </a:r>
            <a:r>
              <a:rPr kumimoji="1" lang="en-US" altLang="zh-CN" sz="1600" b="1" kern="0" dirty="0" err="1">
                <a:latin typeface="Courier New" panose="02070309020205020404" pitchFamily="49" charset="0"/>
                <a:ea typeface="宋体" charset="-122"/>
                <a:cs typeface="Courier New" panose="02070309020205020404" pitchFamily="49" charset="0"/>
              </a:rPr>
              <a:t>int</a:t>
            </a:r>
            <a:r>
              <a:rPr kumimoji="1" lang="en-US" altLang="zh-CN" sz="1600" b="1" kern="0" dirty="0">
                <a:latin typeface="Courier New" panose="02070309020205020404" pitchFamily="49" charset="0"/>
                <a:ea typeface="宋体" charset="-122"/>
                <a:cs typeface="Courier New" panose="02070309020205020404" pitchFamily="49" charset="0"/>
              </a:rPr>
              <a:t> </a:t>
            </a:r>
            <a:r>
              <a:rPr kumimoji="1" lang="en-US" altLang="zh-CN" sz="1600" b="1" kern="0" err="1">
                <a:latin typeface="Courier New" panose="02070309020205020404" pitchFamily="49" charset="0"/>
                <a:ea typeface="宋体" charset="-122"/>
                <a:cs typeface="Courier New" panose="02070309020205020404" pitchFamily="49" charset="0"/>
              </a:rPr>
              <a:t>i</a:t>
            </a:r>
            <a:r>
              <a:rPr kumimoji="1" lang="en-US" altLang="zh-CN" sz="1600" b="1" kern="0">
                <a:latin typeface="Courier New" panose="02070309020205020404" pitchFamily="49" charset="0"/>
                <a:ea typeface="宋体" charset="-122"/>
                <a:cs typeface="Courier New" panose="02070309020205020404" pitchFamily="49" charset="0"/>
              </a:rPr>
              <a:t>) { </a:t>
            </a:r>
            <a:endParaRPr kumimoji="1" lang="en-US" altLang="zh-CN" sz="1600" b="1" kern="0" dirty="0">
              <a:latin typeface="Courier New" panose="02070309020205020404" pitchFamily="49" charset="0"/>
              <a:ea typeface="宋体" charset="-122"/>
              <a:cs typeface="Courier New" panose="02070309020205020404" pitchFamily="49" charset="0"/>
            </a:endParaRPr>
          </a:p>
          <a:p>
            <a:pPr marL="342900" indent="-342900">
              <a:lnSpc>
                <a:spcPct val="80000"/>
              </a:lnSpc>
              <a:spcBef>
                <a:spcPct val="35000"/>
              </a:spcBef>
              <a:buClr>
                <a:srgbClr val="993300"/>
              </a:buClr>
              <a:buSzPct val="90000"/>
              <a:defRPr/>
            </a:pPr>
            <a:r>
              <a:rPr kumimoji="1" lang="en-US" altLang="zh-CN" sz="1600" b="1" kern="0">
                <a:latin typeface="Courier New" panose="02070309020205020404" pitchFamily="49" charset="0"/>
                <a:ea typeface="宋体" charset="-122"/>
                <a:cs typeface="Courier New" panose="02070309020205020404" pitchFamily="49" charset="0"/>
              </a:rPr>
              <a:t>        if((</a:t>
            </a:r>
            <a:r>
              <a:rPr kumimoji="1" lang="en-US" altLang="zh-CN" sz="1600" b="1" kern="0" dirty="0">
                <a:latin typeface="Courier New" panose="02070309020205020404" pitchFamily="49" charset="0"/>
                <a:ea typeface="宋体" charset="-122"/>
                <a:cs typeface="Courier New" panose="02070309020205020404" pitchFamily="49" charset="0"/>
              </a:rPr>
              <a:t>state[(</a:t>
            </a:r>
            <a:r>
              <a:rPr kumimoji="1" lang="en-US" altLang="zh-CN" sz="1600" b="1" kern="0" dirty="0" err="1">
                <a:latin typeface="Courier New" panose="02070309020205020404" pitchFamily="49" charset="0"/>
                <a:ea typeface="宋体" charset="-122"/>
                <a:cs typeface="Courier New" panose="02070309020205020404" pitchFamily="49" charset="0"/>
              </a:rPr>
              <a:t>i</a:t>
            </a:r>
            <a:r>
              <a:rPr kumimoji="1" lang="en-US" altLang="zh-CN" sz="1600" b="1" kern="0" dirty="0">
                <a:latin typeface="Courier New" panose="02070309020205020404" pitchFamily="49" charset="0"/>
                <a:ea typeface="宋体" charset="-122"/>
                <a:cs typeface="Courier New" panose="02070309020205020404" pitchFamily="49" charset="0"/>
              </a:rPr>
              <a:t> + 4) % 5] != </a:t>
            </a:r>
            <a:r>
              <a:rPr kumimoji="1" lang="en-US" altLang="zh-CN" sz="1600" b="1" kern="0">
                <a:latin typeface="Courier New" panose="02070309020205020404" pitchFamily="49" charset="0"/>
                <a:ea typeface="宋体" charset="-122"/>
                <a:cs typeface="Courier New" panose="02070309020205020404" pitchFamily="49" charset="0"/>
              </a:rPr>
              <a:t>EATING) \</a:t>
            </a:r>
          </a:p>
          <a:p>
            <a:pPr marL="342900" indent="-342900">
              <a:lnSpc>
                <a:spcPct val="80000"/>
              </a:lnSpc>
              <a:spcBef>
                <a:spcPct val="35000"/>
              </a:spcBef>
              <a:buClr>
                <a:srgbClr val="993300"/>
              </a:buClr>
              <a:buSzPct val="90000"/>
              <a:defRPr/>
            </a:pPr>
            <a:r>
              <a:rPr kumimoji="1" lang="en-US" altLang="zh-CN" sz="1600" b="1" kern="0">
                <a:latin typeface="Courier New" panose="02070309020205020404" pitchFamily="49" charset="0"/>
                <a:ea typeface="宋体" charset="-122"/>
                <a:cs typeface="Courier New" panose="02070309020205020404" pitchFamily="49" charset="0"/>
              </a:rPr>
              <a:t>        &amp;&amp; (</a:t>
            </a:r>
            <a:r>
              <a:rPr kumimoji="1" lang="en-US" altLang="zh-CN" sz="1600" b="1" kern="0" dirty="0">
                <a:latin typeface="Courier New" panose="02070309020205020404" pitchFamily="49" charset="0"/>
                <a:ea typeface="宋体" charset="-122"/>
                <a:cs typeface="Courier New" panose="02070309020205020404" pitchFamily="49" charset="0"/>
              </a:rPr>
              <a:t>state[</a:t>
            </a:r>
            <a:r>
              <a:rPr kumimoji="1" lang="en-US" altLang="zh-CN" sz="1600" b="1" kern="0" dirty="0" err="1">
                <a:latin typeface="Courier New" panose="02070309020205020404" pitchFamily="49" charset="0"/>
                <a:ea typeface="宋体" charset="-122"/>
                <a:cs typeface="Courier New" panose="02070309020205020404" pitchFamily="49" charset="0"/>
              </a:rPr>
              <a:t>i</a:t>
            </a:r>
            <a:r>
              <a:rPr kumimoji="1" lang="en-US" altLang="zh-CN" sz="1600" b="1" kern="0" dirty="0">
                <a:latin typeface="Courier New" panose="02070309020205020404" pitchFamily="49" charset="0"/>
                <a:ea typeface="宋体" charset="-122"/>
                <a:cs typeface="Courier New" panose="02070309020205020404" pitchFamily="49" charset="0"/>
              </a:rPr>
              <a:t>] == </a:t>
            </a:r>
            <a:r>
              <a:rPr kumimoji="1" lang="en-US" altLang="zh-CN" sz="1600" b="1" kern="0">
                <a:latin typeface="Courier New" panose="02070309020205020404" pitchFamily="49" charset="0"/>
                <a:ea typeface="宋体" charset="-122"/>
                <a:cs typeface="Courier New" panose="02070309020205020404" pitchFamily="49" charset="0"/>
              </a:rPr>
              <a:t>HUNGRY) \</a:t>
            </a:r>
          </a:p>
          <a:p>
            <a:pPr marL="342900" indent="-342900">
              <a:lnSpc>
                <a:spcPct val="80000"/>
              </a:lnSpc>
              <a:spcBef>
                <a:spcPct val="35000"/>
              </a:spcBef>
              <a:buClr>
                <a:srgbClr val="993300"/>
              </a:buClr>
              <a:buSzPct val="90000"/>
              <a:defRPr/>
            </a:pPr>
            <a:r>
              <a:rPr kumimoji="1" lang="en-US" altLang="zh-CN" sz="1600" b="1" kern="0">
                <a:latin typeface="Courier New" panose="02070309020205020404" pitchFamily="49" charset="0"/>
                <a:ea typeface="宋体" charset="-122"/>
                <a:cs typeface="Courier New" panose="02070309020205020404" pitchFamily="49" charset="0"/>
              </a:rPr>
              <a:t>        &amp;&amp; (</a:t>
            </a:r>
            <a:r>
              <a:rPr kumimoji="1" lang="en-US" altLang="zh-CN" sz="1600" b="1" kern="0" dirty="0">
                <a:latin typeface="Courier New" panose="02070309020205020404" pitchFamily="49" charset="0"/>
                <a:ea typeface="宋体" charset="-122"/>
                <a:cs typeface="Courier New" panose="02070309020205020404" pitchFamily="49" charset="0"/>
              </a:rPr>
              <a:t>state[(</a:t>
            </a:r>
            <a:r>
              <a:rPr kumimoji="1" lang="en-US" altLang="zh-CN" sz="1600" b="1" kern="0" dirty="0" err="1">
                <a:latin typeface="Courier New" panose="02070309020205020404" pitchFamily="49" charset="0"/>
                <a:ea typeface="宋体" charset="-122"/>
                <a:cs typeface="Courier New" panose="02070309020205020404" pitchFamily="49" charset="0"/>
              </a:rPr>
              <a:t>i</a:t>
            </a:r>
            <a:r>
              <a:rPr kumimoji="1" lang="en-US" altLang="zh-CN" sz="1600" b="1" kern="0" dirty="0">
                <a:latin typeface="Courier New" panose="02070309020205020404" pitchFamily="49" charset="0"/>
                <a:ea typeface="宋体" charset="-122"/>
                <a:cs typeface="Courier New" panose="02070309020205020404" pitchFamily="49" charset="0"/>
              </a:rPr>
              <a:t> + 1) % 5] != </a:t>
            </a:r>
            <a:r>
              <a:rPr kumimoji="1" lang="en-US" altLang="zh-CN" sz="1600" b="1" kern="0">
                <a:latin typeface="Courier New" panose="02070309020205020404" pitchFamily="49" charset="0"/>
                <a:ea typeface="宋体" charset="-122"/>
                <a:cs typeface="Courier New" panose="02070309020205020404" pitchFamily="49" charset="0"/>
              </a:rPr>
              <a:t>EATING)) { </a:t>
            </a:r>
            <a:endParaRPr kumimoji="1" lang="en-US" altLang="zh-CN" sz="1600" b="1" kern="0" dirty="0">
              <a:latin typeface="Courier New" panose="02070309020205020404" pitchFamily="49" charset="0"/>
              <a:ea typeface="宋体" charset="-122"/>
              <a:cs typeface="Courier New" panose="02070309020205020404" pitchFamily="49" charset="0"/>
            </a:endParaRPr>
          </a:p>
          <a:p>
            <a:pPr marL="342900" indent="-342900">
              <a:lnSpc>
                <a:spcPct val="80000"/>
              </a:lnSpc>
              <a:spcBef>
                <a:spcPct val="35000"/>
              </a:spcBef>
              <a:buClr>
                <a:srgbClr val="993300"/>
              </a:buClr>
              <a:buSzPct val="90000"/>
              <a:defRPr/>
            </a:pPr>
            <a:r>
              <a:rPr kumimoji="1" lang="en-US" altLang="zh-CN" sz="1600" b="1" kern="0">
                <a:latin typeface="Courier New" panose="02070309020205020404" pitchFamily="49" charset="0"/>
                <a:ea typeface="宋体" charset="-122"/>
                <a:cs typeface="Courier New" panose="02070309020205020404" pitchFamily="49" charset="0"/>
              </a:rPr>
              <a:t>            state</a:t>
            </a:r>
            <a:r>
              <a:rPr kumimoji="1" lang="en-US" altLang="zh-CN" sz="1600" b="1" kern="0" dirty="0">
                <a:latin typeface="Courier New" panose="02070309020205020404" pitchFamily="49" charset="0"/>
                <a:ea typeface="宋体" charset="-122"/>
                <a:cs typeface="Courier New" panose="02070309020205020404" pitchFamily="49" charset="0"/>
              </a:rPr>
              <a:t>[</a:t>
            </a:r>
            <a:r>
              <a:rPr kumimoji="1" lang="en-US" altLang="zh-CN" sz="1600" b="1" kern="0" dirty="0" err="1">
                <a:latin typeface="Courier New" panose="02070309020205020404" pitchFamily="49" charset="0"/>
                <a:ea typeface="宋体" charset="-122"/>
                <a:cs typeface="Courier New" panose="02070309020205020404" pitchFamily="49" charset="0"/>
              </a:rPr>
              <a:t>i</a:t>
            </a:r>
            <a:r>
              <a:rPr kumimoji="1" lang="en-US" altLang="zh-CN" sz="1600" b="1" kern="0" dirty="0">
                <a:latin typeface="Courier New" panose="02070309020205020404" pitchFamily="49" charset="0"/>
                <a:ea typeface="宋体" charset="-122"/>
                <a:cs typeface="Courier New" panose="02070309020205020404" pitchFamily="49" charset="0"/>
              </a:rPr>
              <a:t>] </a:t>
            </a:r>
            <a:r>
              <a:rPr kumimoji="1" lang="en-US" altLang="zh-CN" sz="1600" b="1" kern="0">
                <a:latin typeface="Courier New" panose="02070309020205020404" pitchFamily="49" charset="0"/>
                <a:ea typeface="宋体" charset="-122"/>
                <a:cs typeface="Courier New" panose="02070309020205020404" pitchFamily="49" charset="0"/>
              </a:rPr>
              <a:t>= EATING;</a:t>
            </a:r>
            <a:endParaRPr kumimoji="1" lang="en-US" altLang="zh-CN" sz="1600" b="1" kern="0" dirty="0">
              <a:latin typeface="Courier New" panose="02070309020205020404" pitchFamily="49" charset="0"/>
              <a:ea typeface="宋体" charset="-122"/>
              <a:cs typeface="Courier New" panose="02070309020205020404" pitchFamily="49" charset="0"/>
            </a:endParaRPr>
          </a:p>
          <a:p>
            <a:pPr marL="342900" indent="-342900">
              <a:lnSpc>
                <a:spcPct val="80000"/>
              </a:lnSpc>
              <a:spcBef>
                <a:spcPct val="35000"/>
              </a:spcBef>
              <a:buClr>
                <a:srgbClr val="993300"/>
              </a:buClr>
              <a:buSzPct val="90000"/>
              <a:defRPr/>
            </a:pPr>
            <a:r>
              <a:rPr kumimoji="1" lang="en-US" altLang="zh-CN" sz="1600" b="1" kern="0">
                <a:latin typeface="Courier New" panose="02070309020205020404" pitchFamily="49" charset="0"/>
                <a:ea typeface="宋体" charset="-122"/>
                <a:cs typeface="Courier New" panose="02070309020205020404" pitchFamily="49" charset="0"/>
              </a:rPr>
              <a:t>            </a:t>
            </a:r>
            <a:r>
              <a:rPr kumimoji="1" lang="en-US" altLang="zh-CN" sz="1600" b="1" kern="0">
                <a:solidFill>
                  <a:srgbClr val="0070C0"/>
                </a:solidFill>
                <a:latin typeface="Courier New" panose="02070309020205020404" pitchFamily="49" charset="0"/>
                <a:ea typeface="宋体" charset="-122"/>
                <a:cs typeface="Courier New" panose="02070309020205020404" pitchFamily="49" charset="0"/>
              </a:rPr>
              <a:t>self</a:t>
            </a:r>
            <a:r>
              <a:rPr kumimoji="1" lang="en-US" altLang="zh-CN" sz="1600" b="1" kern="0" dirty="0">
                <a:solidFill>
                  <a:srgbClr val="0070C0"/>
                </a:solidFill>
                <a:latin typeface="Courier New" panose="02070309020205020404" pitchFamily="49" charset="0"/>
                <a:ea typeface="宋体" charset="-122"/>
                <a:cs typeface="Courier New" panose="02070309020205020404" pitchFamily="49" charset="0"/>
              </a:rPr>
              <a:t>[</a:t>
            </a:r>
            <a:r>
              <a:rPr kumimoji="1" lang="en-US" altLang="zh-CN" sz="1600" b="1" kern="0" dirty="0" err="1">
                <a:solidFill>
                  <a:srgbClr val="0070C0"/>
                </a:solidFill>
                <a:latin typeface="Courier New" panose="02070309020205020404" pitchFamily="49" charset="0"/>
                <a:ea typeface="宋体" charset="-122"/>
                <a:cs typeface="Courier New" panose="02070309020205020404" pitchFamily="49" charset="0"/>
              </a:rPr>
              <a:t>i</a:t>
            </a:r>
            <a:r>
              <a:rPr kumimoji="1" lang="en-US" altLang="zh-CN" sz="1600" b="1" kern="0" dirty="0">
                <a:solidFill>
                  <a:srgbClr val="0070C0"/>
                </a:solidFill>
                <a:latin typeface="Courier New" panose="02070309020205020404" pitchFamily="49" charset="0"/>
                <a:ea typeface="宋体" charset="-122"/>
                <a:cs typeface="Courier New" panose="02070309020205020404" pitchFamily="49" charset="0"/>
              </a:rPr>
              <a:t>].</a:t>
            </a:r>
            <a:r>
              <a:rPr kumimoji="1" lang="en-US" altLang="zh-CN" sz="1600" b="1" kern="0">
                <a:solidFill>
                  <a:srgbClr val="0070C0"/>
                </a:solidFill>
                <a:latin typeface="Courier New" panose="02070309020205020404" pitchFamily="49" charset="0"/>
                <a:ea typeface="宋体" charset="-122"/>
                <a:cs typeface="Courier New" panose="02070309020205020404" pitchFamily="49" charset="0"/>
              </a:rPr>
              <a:t>signal();</a:t>
            </a:r>
            <a:endParaRPr kumimoji="1" lang="en-US" altLang="zh-CN" sz="1600" b="1" kern="0" dirty="0">
              <a:solidFill>
                <a:srgbClr val="0070C0"/>
              </a:solidFill>
              <a:latin typeface="Courier New" panose="02070309020205020404" pitchFamily="49" charset="0"/>
              <a:ea typeface="宋体" charset="-122"/>
              <a:cs typeface="Courier New" panose="02070309020205020404" pitchFamily="49" charset="0"/>
            </a:endParaRPr>
          </a:p>
          <a:p>
            <a:pPr marL="342900" indent="-342900">
              <a:lnSpc>
                <a:spcPct val="80000"/>
              </a:lnSpc>
              <a:spcBef>
                <a:spcPct val="35000"/>
              </a:spcBef>
              <a:buClr>
                <a:srgbClr val="993300"/>
              </a:buClr>
              <a:buSzPct val="90000"/>
              <a:defRPr/>
            </a:pPr>
            <a:r>
              <a:rPr kumimoji="1" lang="en-US" altLang="zh-CN" sz="1600" b="1" kern="0">
                <a:latin typeface="Courier New" panose="02070309020205020404" pitchFamily="49" charset="0"/>
                <a:ea typeface="宋体" charset="-122"/>
                <a:cs typeface="Courier New" panose="02070309020205020404" pitchFamily="49" charset="0"/>
              </a:rPr>
              <a:t>        }</a:t>
            </a:r>
            <a:endParaRPr kumimoji="1" lang="en-US" altLang="zh-CN" sz="1600" b="1" kern="0" dirty="0">
              <a:latin typeface="Courier New" panose="02070309020205020404" pitchFamily="49" charset="0"/>
              <a:ea typeface="宋体" charset="-122"/>
              <a:cs typeface="Courier New" panose="02070309020205020404" pitchFamily="49" charset="0"/>
            </a:endParaRPr>
          </a:p>
          <a:p>
            <a:pPr marL="342900" indent="-342900">
              <a:lnSpc>
                <a:spcPct val="80000"/>
              </a:lnSpc>
              <a:spcBef>
                <a:spcPct val="35000"/>
              </a:spcBef>
              <a:buClr>
                <a:srgbClr val="993300"/>
              </a:buClr>
              <a:buSzPct val="90000"/>
              <a:defRPr/>
            </a:pPr>
            <a:r>
              <a:rPr kumimoji="1" lang="en-US" altLang="zh-CN" sz="1600" b="1" kern="0">
                <a:latin typeface="Courier New" panose="02070309020205020404" pitchFamily="49" charset="0"/>
                <a:ea typeface="宋体" charset="-122"/>
                <a:cs typeface="Courier New" panose="02070309020205020404" pitchFamily="49" charset="0"/>
              </a:rPr>
              <a:t>    }</a:t>
            </a:r>
            <a:endParaRPr kumimoji="1" lang="en-US" altLang="zh-CN" sz="1600" b="1" kern="0" dirty="0">
              <a:latin typeface="Courier New" panose="02070309020205020404" pitchFamily="49" charset="0"/>
              <a:ea typeface="宋体" charset="-122"/>
              <a:cs typeface="Courier New" panose="02070309020205020404" pitchFamily="49" charset="0"/>
            </a:endParaRPr>
          </a:p>
          <a:p>
            <a:pPr marL="342900" indent="-342900">
              <a:lnSpc>
                <a:spcPct val="80000"/>
              </a:lnSpc>
              <a:spcBef>
                <a:spcPct val="35000"/>
              </a:spcBef>
              <a:buClr>
                <a:srgbClr val="993300"/>
              </a:buClr>
              <a:buSzPct val="90000"/>
              <a:defRPr/>
            </a:pPr>
            <a:endParaRPr kumimoji="1" lang="en-US" altLang="zh-CN" sz="1600" b="1" kern="0" dirty="0">
              <a:latin typeface="Courier New" panose="02070309020205020404" pitchFamily="49" charset="0"/>
              <a:ea typeface="宋体" charset="-122"/>
              <a:cs typeface="Courier New" panose="02070309020205020404" pitchFamily="49" charset="0"/>
            </a:endParaRPr>
          </a:p>
          <a:p>
            <a:pPr marL="342900" indent="-342900">
              <a:lnSpc>
                <a:spcPct val="80000"/>
              </a:lnSpc>
              <a:spcBef>
                <a:spcPct val="35000"/>
              </a:spcBef>
              <a:buClr>
                <a:srgbClr val="993300"/>
              </a:buClr>
              <a:buSzPct val="90000"/>
              <a:defRPr/>
            </a:pPr>
            <a:r>
              <a:rPr kumimoji="1" lang="en-US" altLang="zh-CN" sz="1600" b="1" kern="0">
                <a:latin typeface="Courier New" panose="02070309020205020404" pitchFamily="49" charset="0"/>
                <a:ea typeface="宋体" charset="-122"/>
                <a:cs typeface="Courier New" panose="02070309020205020404" pitchFamily="49" charset="0"/>
              </a:rPr>
              <a:t>    initialization</a:t>
            </a:r>
            <a:r>
              <a:rPr kumimoji="1" lang="en-US" altLang="zh-CN" sz="1600" b="1" kern="0" dirty="0" err="1">
                <a:latin typeface="Courier New" panose="02070309020205020404" pitchFamily="49" charset="0"/>
                <a:ea typeface="宋体" charset="-122"/>
                <a:cs typeface="Courier New" panose="02070309020205020404" pitchFamily="49" charset="0"/>
              </a:rPr>
              <a:t>_</a:t>
            </a:r>
            <a:r>
              <a:rPr kumimoji="1" lang="en-US" altLang="zh-CN" sz="1600" b="1" kern="0" err="1">
                <a:latin typeface="Courier New" panose="02070309020205020404" pitchFamily="49" charset="0"/>
                <a:ea typeface="宋体" charset="-122"/>
                <a:cs typeface="Courier New" panose="02070309020205020404" pitchFamily="49" charset="0"/>
              </a:rPr>
              <a:t>code</a:t>
            </a:r>
            <a:r>
              <a:rPr kumimoji="1" lang="en-US" altLang="zh-CN" sz="1600" b="1" kern="0">
                <a:latin typeface="Courier New" panose="02070309020205020404" pitchFamily="49" charset="0"/>
                <a:ea typeface="宋体" charset="-122"/>
                <a:cs typeface="Courier New" panose="02070309020205020404" pitchFamily="49" charset="0"/>
              </a:rPr>
              <a:t>() { </a:t>
            </a:r>
            <a:endParaRPr kumimoji="1" lang="en-US" altLang="zh-CN" sz="1600" b="1" kern="0" dirty="0">
              <a:latin typeface="Courier New" panose="02070309020205020404" pitchFamily="49" charset="0"/>
              <a:ea typeface="宋体" charset="-122"/>
              <a:cs typeface="Courier New" panose="02070309020205020404" pitchFamily="49" charset="0"/>
            </a:endParaRPr>
          </a:p>
          <a:p>
            <a:pPr marL="342900" indent="-342900">
              <a:lnSpc>
                <a:spcPct val="80000"/>
              </a:lnSpc>
              <a:spcBef>
                <a:spcPct val="35000"/>
              </a:spcBef>
              <a:buClr>
                <a:srgbClr val="993300"/>
              </a:buClr>
              <a:buSzPct val="90000"/>
              <a:defRPr/>
            </a:pPr>
            <a:r>
              <a:rPr kumimoji="1" lang="en-US" altLang="zh-CN" sz="1600" b="1" kern="0">
                <a:latin typeface="Courier New" panose="02070309020205020404" pitchFamily="49" charset="0"/>
                <a:ea typeface="宋体" charset="-122"/>
                <a:cs typeface="Courier New" panose="02070309020205020404" pitchFamily="49" charset="0"/>
              </a:rPr>
              <a:t>        for(</a:t>
            </a:r>
            <a:r>
              <a:rPr kumimoji="1" lang="en-US" altLang="zh-CN" sz="1600" b="1" kern="0" dirty="0" err="1">
                <a:latin typeface="Courier New" panose="02070309020205020404" pitchFamily="49" charset="0"/>
                <a:ea typeface="宋体" charset="-122"/>
                <a:cs typeface="Courier New" panose="02070309020205020404" pitchFamily="49" charset="0"/>
              </a:rPr>
              <a:t>int</a:t>
            </a:r>
            <a:r>
              <a:rPr kumimoji="1" lang="en-US" altLang="zh-CN" sz="1600" b="1" kern="0" dirty="0">
                <a:latin typeface="Courier New" panose="02070309020205020404" pitchFamily="49" charset="0"/>
                <a:ea typeface="宋体" charset="-122"/>
                <a:cs typeface="Courier New" panose="02070309020205020404" pitchFamily="49" charset="0"/>
              </a:rPr>
              <a:t> </a:t>
            </a:r>
            <a:r>
              <a:rPr kumimoji="1" lang="en-US" altLang="zh-CN" sz="1600" b="1" kern="0" dirty="0" err="1">
                <a:latin typeface="Courier New" panose="02070309020205020404" pitchFamily="49" charset="0"/>
                <a:ea typeface="宋体" charset="-122"/>
                <a:cs typeface="Courier New" panose="02070309020205020404" pitchFamily="49" charset="0"/>
              </a:rPr>
              <a:t>i</a:t>
            </a:r>
            <a:r>
              <a:rPr kumimoji="1" lang="en-US" altLang="zh-CN" sz="1600" b="1" kern="0" dirty="0">
                <a:latin typeface="Courier New" panose="02070309020205020404" pitchFamily="49" charset="0"/>
                <a:ea typeface="宋体" charset="-122"/>
                <a:cs typeface="Courier New" panose="02070309020205020404" pitchFamily="49" charset="0"/>
              </a:rPr>
              <a:t> = 0; </a:t>
            </a:r>
            <a:r>
              <a:rPr kumimoji="1" lang="en-US" altLang="zh-CN" sz="1600" b="1" kern="0" dirty="0" err="1">
                <a:latin typeface="Courier New" panose="02070309020205020404" pitchFamily="49" charset="0"/>
                <a:ea typeface="宋体" charset="-122"/>
                <a:cs typeface="Courier New" panose="02070309020205020404" pitchFamily="49" charset="0"/>
              </a:rPr>
              <a:t>i</a:t>
            </a:r>
            <a:r>
              <a:rPr kumimoji="1" lang="en-US" altLang="zh-CN" sz="1600" b="1" kern="0" dirty="0">
                <a:latin typeface="Courier New" panose="02070309020205020404" pitchFamily="49" charset="0"/>
                <a:ea typeface="宋体" charset="-122"/>
                <a:cs typeface="Courier New" panose="02070309020205020404" pitchFamily="49" charset="0"/>
              </a:rPr>
              <a:t> &lt; 5; </a:t>
            </a:r>
            <a:r>
              <a:rPr kumimoji="1" lang="en-US" altLang="zh-CN" sz="1600" b="1" kern="0" dirty="0" err="1">
                <a:latin typeface="Courier New" panose="02070309020205020404" pitchFamily="49" charset="0"/>
                <a:ea typeface="宋体" charset="-122"/>
                <a:cs typeface="Courier New" panose="02070309020205020404" pitchFamily="49" charset="0"/>
              </a:rPr>
              <a:t>i</a:t>
            </a:r>
            <a:r>
              <a:rPr kumimoji="1" lang="en-US" altLang="zh-CN" sz="1600" b="1" kern="0" dirty="0">
                <a:latin typeface="Courier New" panose="02070309020205020404" pitchFamily="49" charset="0"/>
                <a:ea typeface="宋体" charset="-122"/>
                <a:cs typeface="Courier New" panose="02070309020205020404" pitchFamily="49" charset="0"/>
              </a:rPr>
              <a:t>++)</a:t>
            </a:r>
          </a:p>
          <a:p>
            <a:pPr marL="342900" indent="-342900">
              <a:lnSpc>
                <a:spcPct val="80000"/>
              </a:lnSpc>
              <a:spcBef>
                <a:spcPct val="35000"/>
              </a:spcBef>
              <a:buClr>
                <a:srgbClr val="993300"/>
              </a:buClr>
              <a:buSzPct val="90000"/>
              <a:defRPr/>
            </a:pPr>
            <a:r>
              <a:rPr kumimoji="1" lang="en-US" altLang="zh-CN" sz="1600" b="1" kern="0">
                <a:latin typeface="Courier New" panose="02070309020205020404" pitchFamily="49" charset="0"/>
                <a:ea typeface="宋体" charset="-122"/>
                <a:cs typeface="Courier New" panose="02070309020205020404" pitchFamily="49" charset="0"/>
              </a:rPr>
              <a:t>            state</a:t>
            </a:r>
            <a:r>
              <a:rPr kumimoji="1" lang="en-US" altLang="zh-CN" sz="1600" b="1" kern="0" dirty="0">
                <a:latin typeface="Courier New" panose="02070309020205020404" pitchFamily="49" charset="0"/>
                <a:ea typeface="宋体" charset="-122"/>
                <a:cs typeface="Courier New" panose="02070309020205020404" pitchFamily="49" charset="0"/>
              </a:rPr>
              <a:t>[</a:t>
            </a:r>
            <a:r>
              <a:rPr kumimoji="1" lang="en-US" altLang="zh-CN" sz="1600" b="1" kern="0" dirty="0" err="1">
                <a:latin typeface="Courier New" panose="02070309020205020404" pitchFamily="49" charset="0"/>
                <a:ea typeface="宋体" charset="-122"/>
                <a:cs typeface="Courier New" panose="02070309020205020404" pitchFamily="49" charset="0"/>
              </a:rPr>
              <a:t>i</a:t>
            </a:r>
            <a:r>
              <a:rPr kumimoji="1" lang="en-US" altLang="zh-CN" sz="1600" b="1" kern="0" dirty="0">
                <a:latin typeface="Courier New" panose="02070309020205020404" pitchFamily="49" charset="0"/>
                <a:ea typeface="宋体" charset="-122"/>
                <a:cs typeface="Courier New" panose="02070309020205020404" pitchFamily="49" charset="0"/>
              </a:rPr>
              <a:t>] = THINKING;</a:t>
            </a:r>
          </a:p>
          <a:p>
            <a:pPr marL="342900" indent="-342900">
              <a:lnSpc>
                <a:spcPct val="80000"/>
              </a:lnSpc>
              <a:spcBef>
                <a:spcPct val="35000"/>
              </a:spcBef>
              <a:buClr>
                <a:srgbClr val="993300"/>
              </a:buClr>
              <a:buSzPct val="90000"/>
              <a:defRPr/>
            </a:pPr>
            <a:r>
              <a:rPr kumimoji="1" lang="en-US" altLang="zh-CN" sz="1600" b="1" i="1" kern="0">
                <a:latin typeface="Courier New" panose="02070309020205020404" pitchFamily="49" charset="0"/>
                <a:ea typeface="宋体" charset="-122"/>
                <a:cs typeface="Courier New" panose="02070309020205020404" pitchFamily="49" charset="0"/>
              </a:rPr>
              <a:t>    </a:t>
            </a:r>
            <a:r>
              <a:rPr kumimoji="1" lang="en-US" altLang="zh-CN" sz="1600" b="1" kern="0">
                <a:latin typeface="Courier New" panose="02070309020205020404" pitchFamily="49" charset="0"/>
                <a:ea typeface="宋体" charset="-122"/>
                <a:cs typeface="Courier New" panose="02070309020205020404" pitchFamily="49" charset="0"/>
              </a:rPr>
              <a:t>}</a:t>
            </a:r>
            <a:endParaRPr kumimoji="1" lang="en-US" altLang="zh-CN" sz="1600" b="1" kern="0" dirty="0">
              <a:latin typeface="Courier New" panose="02070309020205020404" pitchFamily="49" charset="0"/>
              <a:ea typeface="宋体" charset="-122"/>
              <a:cs typeface="Courier New" panose="02070309020205020404" pitchFamily="49" charset="0"/>
            </a:endParaRPr>
          </a:p>
          <a:p>
            <a:pPr marL="342900" indent="-342900">
              <a:lnSpc>
                <a:spcPct val="80000"/>
              </a:lnSpc>
              <a:spcBef>
                <a:spcPct val="35000"/>
              </a:spcBef>
              <a:buClr>
                <a:srgbClr val="993300"/>
              </a:buClr>
              <a:buSzPct val="90000"/>
              <a:defRPr/>
            </a:pPr>
            <a:r>
              <a:rPr kumimoji="1" lang="en-US" altLang="zh-CN" sz="1600" b="1" kern="0">
                <a:latin typeface="Courier New" panose="02070309020205020404" pitchFamily="49" charset="0"/>
                <a:ea typeface="宋体" charset="-122"/>
                <a:cs typeface="Courier New" panose="02070309020205020404" pitchFamily="49" charset="0"/>
              </a:rPr>
              <a:t>} // end of monitor dp</a:t>
            </a:r>
            <a:endParaRPr kumimoji="1" lang="en-US" altLang="zh-CN" sz="1600" b="1" kern="0" dirty="0">
              <a:latin typeface="Courier New" panose="02070309020205020404" pitchFamily="49" charset="0"/>
              <a:ea typeface="宋体" charset="-122"/>
              <a:cs typeface="Courier New" panose="02070309020205020404" pitchFamily="49" charset="0"/>
            </a:endParaRPr>
          </a:p>
        </p:txBody>
      </p:sp>
      <p:sp>
        <p:nvSpPr>
          <p:cNvPr id="76803" name="Rectangle 3">
            <a:extLst>
              <a:ext uri="{FF2B5EF4-FFF2-40B4-BE49-F238E27FC236}">
                <a16:creationId xmlns:a16="http://schemas.microsoft.com/office/drawing/2014/main" id="{099192E5-51CB-42D8-9620-B0BD0533E9F8}"/>
              </a:ext>
            </a:extLst>
          </p:cNvPr>
          <p:cNvSpPr>
            <a:spLocks noGrp="1" noChangeArrowheads="1"/>
          </p:cNvSpPr>
          <p:nvPr>
            <p:ph type="body" idx="1"/>
          </p:nvPr>
        </p:nvSpPr>
        <p:spPr>
          <a:xfrm>
            <a:off x="627529" y="880427"/>
            <a:ext cx="5223817" cy="5302632"/>
          </a:xfrm>
          <a:solidFill>
            <a:schemeClr val="bg1"/>
          </a:solidFill>
          <a:ln w="22225">
            <a:solidFill>
              <a:schemeClr val="bg2">
                <a:lumMod val="50000"/>
              </a:schemeClr>
            </a:solidFill>
          </a:ln>
        </p:spPr>
        <p:txBody>
          <a:bodyPr/>
          <a:lstStyle/>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monitor dp</a:t>
            </a:r>
          </a:p>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 </a:t>
            </a:r>
            <a:endParaRPr lang="en-US" altLang="zh-CN" sz="1600" b="1" dirty="0">
              <a:latin typeface="Courier New" panose="02070309020205020404" pitchFamily="49" charset="0"/>
              <a:ea typeface="宋体" panose="02010600030101010101" pitchFamily="2" charset="-122"/>
              <a:cs typeface="Courier New" panose="02070309020205020404" pitchFamily="49" charset="0"/>
            </a:endParaRPr>
          </a:p>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    enum {THINKING, HUNGRY, EATING} \ </a:t>
            </a:r>
          </a:p>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    state[5];</a:t>
            </a:r>
            <a:endParaRPr lang="en-US" altLang="zh-CN" sz="1600" b="1" dirty="0">
              <a:latin typeface="Courier New" panose="02070309020205020404" pitchFamily="49" charset="0"/>
              <a:ea typeface="宋体" panose="02010600030101010101" pitchFamily="2" charset="-122"/>
              <a:cs typeface="Courier New" panose="02070309020205020404" pitchFamily="49" charset="0"/>
            </a:endParaRPr>
          </a:p>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    condition self[</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5];</a:t>
            </a:r>
          </a:p>
          <a:p>
            <a:pPr>
              <a:lnSpc>
                <a:spcPct val="80000"/>
              </a:lnSpc>
              <a:buFont typeface="Monotype Sorts" pitchFamily="2" charset="2"/>
              <a:buNone/>
              <a:defRPr/>
            </a:pPr>
            <a:endParaRPr lang="en-US" altLang="zh-CN" sz="1600" b="1" dirty="0">
              <a:latin typeface="Courier New" panose="02070309020205020404" pitchFamily="49" charset="0"/>
              <a:ea typeface="宋体" panose="02010600030101010101" pitchFamily="2" charset="-122"/>
              <a:cs typeface="Courier New" panose="02070309020205020404" pitchFamily="49" charset="0"/>
            </a:endParaRPr>
          </a:p>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    void pickup(</a:t>
            </a:r>
            <a:r>
              <a:rPr lang="en-US" altLang="zh-CN" sz="1600" b="1" dirty="0" err="1">
                <a:latin typeface="Courier New" panose="02070309020205020404" pitchFamily="49" charset="0"/>
                <a:ea typeface="宋体" panose="02010600030101010101" pitchFamily="2" charset="-122"/>
                <a:cs typeface="Courier New" panose="02070309020205020404" pitchFamily="49" charset="0"/>
              </a:rPr>
              <a:t>int</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 { </a:t>
            </a:r>
          </a:p>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        state</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a:t>
            </a:r>
            <a:r>
              <a:rPr lang="en-US" altLang="zh-CN" sz="1600" b="1"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 = HUNGRY;</a:t>
            </a:r>
          </a:p>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        test</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a:t>
            </a:r>
            <a:r>
              <a:rPr lang="en-US" altLang="zh-CN" sz="1600" b="1"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        if(</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state[</a:t>
            </a:r>
            <a:r>
              <a:rPr lang="en-US" altLang="zh-CN" sz="1600" b="1"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 != </a:t>
            </a:r>
            <a:r>
              <a:rPr lang="en-US" altLang="zh-CN" sz="1600" b="1">
                <a:latin typeface="Courier New" panose="02070309020205020404" pitchFamily="49" charset="0"/>
                <a:ea typeface="宋体" panose="02010600030101010101" pitchFamily="2" charset="-122"/>
                <a:cs typeface="Courier New" panose="02070309020205020404" pitchFamily="49" charset="0"/>
              </a:rPr>
              <a:t>EATING)</a:t>
            </a:r>
          </a:p>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            </a:t>
            </a:r>
            <a:r>
              <a:rPr lang="en-US" altLang="zh-CN" sz="1600" b="1">
                <a:solidFill>
                  <a:srgbClr val="0070C0"/>
                </a:solidFill>
                <a:latin typeface="Courier New" panose="02070309020205020404" pitchFamily="49" charset="0"/>
                <a:ea typeface="宋体" panose="02010600030101010101" pitchFamily="2" charset="-122"/>
                <a:cs typeface="Courier New" panose="02070309020205020404" pitchFamily="49" charset="0"/>
              </a:rPr>
              <a:t>self[</a:t>
            </a:r>
            <a:r>
              <a:rPr lang="en-US" altLang="zh-CN" sz="1600" b="1" dirty="0" err="1">
                <a:solidFill>
                  <a:srgbClr val="0070C0"/>
                </a:solidFill>
                <a:latin typeface="Courier New" panose="02070309020205020404" pitchFamily="49" charset="0"/>
                <a:ea typeface="宋体" panose="02010600030101010101" pitchFamily="2" charset="-122"/>
                <a:cs typeface="Courier New" panose="02070309020205020404" pitchFamily="49" charset="0"/>
              </a:rPr>
              <a:t>i</a:t>
            </a:r>
            <a:r>
              <a:rPr lang="en-US" altLang="zh-CN" sz="1600" b="1" dirty="0">
                <a:solidFill>
                  <a:srgbClr val="0070C0"/>
                </a:solidFill>
                <a:latin typeface="Courier New" panose="02070309020205020404" pitchFamily="49" charset="0"/>
                <a:ea typeface="宋体" panose="02010600030101010101" pitchFamily="2" charset="-122"/>
                <a:cs typeface="Courier New" panose="02070309020205020404" pitchFamily="49" charset="0"/>
              </a:rPr>
              <a:t>].wait();</a:t>
            </a:r>
          </a:p>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    }</a:t>
            </a:r>
            <a:endParaRPr lang="en-US" altLang="zh-CN" sz="1600" b="1" dirty="0">
              <a:latin typeface="Courier New" panose="02070309020205020404" pitchFamily="49" charset="0"/>
              <a:ea typeface="宋体" panose="02010600030101010101" pitchFamily="2" charset="-122"/>
              <a:cs typeface="Courier New" panose="02070309020205020404" pitchFamily="49" charset="0"/>
            </a:endParaRPr>
          </a:p>
          <a:p>
            <a:pPr>
              <a:lnSpc>
                <a:spcPct val="80000"/>
              </a:lnSpc>
              <a:buFont typeface="Monotype Sorts" pitchFamily="2" charset="2"/>
              <a:buNone/>
              <a:defRPr/>
            </a:pPr>
            <a:r>
              <a:rPr lang="en-US" altLang="zh-CN" sz="1600" b="1"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    void putdown(</a:t>
            </a:r>
            <a:r>
              <a:rPr lang="en-US" altLang="zh-CN" sz="1600" b="1" dirty="0" err="1">
                <a:latin typeface="Courier New" panose="02070309020205020404" pitchFamily="49" charset="0"/>
                <a:ea typeface="宋体" panose="02010600030101010101" pitchFamily="2" charset="-122"/>
                <a:cs typeface="Courier New" panose="02070309020205020404" pitchFamily="49" charset="0"/>
              </a:rPr>
              <a:t>int</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 { </a:t>
            </a:r>
          </a:p>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        state</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a:t>
            </a:r>
            <a:r>
              <a:rPr lang="en-US" altLang="zh-CN" sz="1600" b="1"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 = THINKING;</a:t>
            </a:r>
          </a:p>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        //test </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left and right neighbors</a:t>
            </a:r>
          </a:p>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        test</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a:t>
            </a:r>
            <a:r>
              <a:rPr lang="en-US" altLang="zh-CN" sz="1600" b="1"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 + 4) % </a:t>
            </a:r>
            <a:r>
              <a:rPr lang="en-US" altLang="zh-CN" sz="1600" b="1">
                <a:latin typeface="Courier New" panose="02070309020205020404" pitchFamily="49" charset="0"/>
                <a:ea typeface="宋体" panose="02010600030101010101" pitchFamily="2" charset="-122"/>
                <a:cs typeface="Courier New" panose="02070309020205020404" pitchFamily="49" charset="0"/>
              </a:rPr>
              <a:t>5);  // - 1</a:t>
            </a:r>
            <a:endParaRPr lang="en-US" altLang="zh-CN" sz="1600" b="1" dirty="0">
              <a:latin typeface="Courier New" panose="02070309020205020404" pitchFamily="49" charset="0"/>
              <a:ea typeface="宋体" panose="02010600030101010101" pitchFamily="2" charset="-122"/>
              <a:cs typeface="Courier New" panose="02070309020205020404" pitchFamily="49" charset="0"/>
            </a:endParaRPr>
          </a:p>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        test</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a:t>
            </a:r>
            <a:r>
              <a:rPr lang="en-US" altLang="zh-CN" sz="1600" b="1"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600" b="1" dirty="0">
                <a:latin typeface="Courier New" panose="02070309020205020404" pitchFamily="49" charset="0"/>
                <a:ea typeface="宋体" panose="02010600030101010101" pitchFamily="2" charset="-122"/>
                <a:cs typeface="Courier New" panose="02070309020205020404" pitchFamily="49" charset="0"/>
              </a:rPr>
              <a:t> + 1) % 5);</a:t>
            </a:r>
          </a:p>
          <a:p>
            <a:pPr>
              <a:lnSpc>
                <a:spcPct val="80000"/>
              </a:lnSpc>
              <a:buFont typeface="Monotype Sorts" pitchFamily="2" charset="2"/>
              <a:buNone/>
              <a:defRPr/>
            </a:pPr>
            <a:r>
              <a:rPr lang="en-US" altLang="zh-CN" sz="1600" b="1">
                <a:latin typeface="Courier New" panose="02070309020205020404" pitchFamily="49" charset="0"/>
                <a:ea typeface="宋体" panose="02010600030101010101" pitchFamily="2" charset="-122"/>
                <a:cs typeface="Courier New" panose="02070309020205020404" pitchFamily="49" charset="0"/>
              </a:rPr>
              <a:t>    }</a:t>
            </a:r>
            <a:endParaRPr lang="en-US" altLang="zh-CN" sz="1400" b="1" dirty="0">
              <a:latin typeface="Courier New" panose="02070309020205020404" pitchFamily="49" charset="0"/>
              <a:ea typeface="宋体" panose="02010600030101010101" pitchFamily="2" charset="-122"/>
              <a:cs typeface="Courier New" panose="02070309020205020404" pitchFamily="49" charset="0"/>
            </a:endParaRPr>
          </a:p>
        </p:txBody>
      </p:sp>
      <p:pic>
        <p:nvPicPr>
          <p:cNvPr id="12" name="Picture 1">
            <a:extLst>
              <a:ext uri="{FF2B5EF4-FFF2-40B4-BE49-F238E27FC236}">
                <a16:creationId xmlns:a16="http://schemas.microsoft.com/office/drawing/2014/main" id="{0C5AF204-355C-4C91-872D-48E7417D54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80716" y="4724539"/>
            <a:ext cx="2189281" cy="210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a:extLst>
              <a:ext uri="{FF2B5EF4-FFF2-40B4-BE49-F238E27FC236}">
                <a16:creationId xmlns:a16="http://schemas.microsoft.com/office/drawing/2014/main" id="{DB05F7E0-F9E8-44A0-977B-7992ADB52E0E}"/>
              </a:ext>
            </a:extLst>
          </p:cNvPr>
          <p:cNvSpPr txBox="1"/>
          <p:nvPr/>
        </p:nvSpPr>
        <p:spPr>
          <a:xfrm>
            <a:off x="7870081" y="6194653"/>
            <a:ext cx="145731" cy="369332"/>
          </a:xfrm>
          <a:prstGeom prst="rect">
            <a:avLst/>
          </a:prstGeom>
          <a:noFill/>
        </p:spPr>
        <p:txBody>
          <a:bodyPr wrap="square" rtlCol="0">
            <a:spAutoFit/>
          </a:bodyPr>
          <a:lstStyle/>
          <a:p>
            <a:r>
              <a:rPr lang="en-US" altLang="zh-CN" dirty="0"/>
              <a:t>0</a:t>
            </a:r>
            <a:endParaRPr lang="zh-CN" altLang="en-US" dirty="0"/>
          </a:p>
        </p:txBody>
      </p:sp>
      <p:sp>
        <p:nvSpPr>
          <p:cNvPr id="14" name="文本框 13">
            <a:extLst>
              <a:ext uri="{FF2B5EF4-FFF2-40B4-BE49-F238E27FC236}">
                <a16:creationId xmlns:a16="http://schemas.microsoft.com/office/drawing/2014/main" id="{6BCB3FAC-0B19-4D69-9C4B-6643AD462E24}"/>
              </a:ext>
            </a:extLst>
          </p:cNvPr>
          <p:cNvSpPr txBox="1"/>
          <p:nvPr/>
        </p:nvSpPr>
        <p:spPr>
          <a:xfrm>
            <a:off x="8921145" y="6234259"/>
            <a:ext cx="145731" cy="369332"/>
          </a:xfrm>
          <a:prstGeom prst="rect">
            <a:avLst/>
          </a:prstGeom>
          <a:noFill/>
        </p:spPr>
        <p:txBody>
          <a:bodyPr wrap="square" rtlCol="0">
            <a:spAutoFit/>
          </a:bodyPr>
          <a:lstStyle/>
          <a:p>
            <a:r>
              <a:rPr lang="en-US" altLang="zh-CN" dirty="0"/>
              <a:t>1</a:t>
            </a:r>
            <a:endParaRPr lang="zh-CN" altLang="en-US" dirty="0"/>
          </a:p>
        </p:txBody>
      </p:sp>
      <p:sp>
        <p:nvSpPr>
          <p:cNvPr id="15" name="文本框 14">
            <a:extLst>
              <a:ext uri="{FF2B5EF4-FFF2-40B4-BE49-F238E27FC236}">
                <a16:creationId xmlns:a16="http://schemas.microsoft.com/office/drawing/2014/main" id="{D5003DCF-B30A-4804-B844-F969F0D4D282}"/>
              </a:ext>
            </a:extLst>
          </p:cNvPr>
          <p:cNvSpPr txBox="1"/>
          <p:nvPr/>
        </p:nvSpPr>
        <p:spPr>
          <a:xfrm>
            <a:off x="9263088" y="5308545"/>
            <a:ext cx="145731" cy="369332"/>
          </a:xfrm>
          <a:prstGeom prst="rect">
            <a:avLst/>
          </a:prstGeom>
          <a:noFill/>
        </p:spPr>
        <p:txBody>
          <a:bodyPr wrap="square" rtlCol="0">
            <a:spAutoFit/>
          </a:bodyPr>
          <a:lstStyle/>
          <a:p>
            <a:r>
              <a:rPr lang="en-US" altLang="zh-CN" dirty="0"/>
              <a:t>2</a:t>
            </a:r>
            <a:endParaRPr lang="zh-CN" altLang="en-US" dirty="0"/>
          </a:p>
        </p:txBody>
      </p:sp>
      <p:sp>
        <p:nvSpPr>
          <p:cNvPr id="16" name="文本框 15">
            <a:extLst>
              <a:ext uri="{FF2B5EF4-FFF2-40B4-BE49-F238E27FC236}">
                <a16:creationId xmlns:a16="http://schemas.microsoft.com/office/drawing/2014/main" id="{E69D4D41-81C8-487E-BD46-887D459D6DA4}"/>
              </a:ext>
            </a:extLst>
          </p:cNvPr>
          <p:cNvSpPr txBox="1"/>
          <p:nvPr/>
        </p:nvSpPr>
        <p:spPr>
          <a:xfrm>
            <a:off x="8385497" y="4591051"/>
            <a:ext cx="145731" cy="369332"/>
          </a:xfrm>
          <a:prstGeom prst="rect">
            <a:avLst/>
          </a:prstGeom>
          <a:noFill/>
        </p:spPr>
        <p:txBody>
          <a:bodyPr wrap="square" rtlCol="0">
            <a:spAutoFit/>
          </a:bodyPr>
          <a:lstStyle/>
          <a:p>
            <a:r>
              <a:rPr lang="en-US" altLang="zh-CN" dirty="0"/>
              <a:t>3</a:t>
            </a:r>
            <a:endParaRPr lang="zh-CN" altLang="en-US" dirty="0"/>
          </a:p>
        </p:txBody>
      </p:sp>
      <p:sp>
        <p:nvSpPr>
          <p:cNvPr id="17" name="文本框 16">
            <a:extLst>
              <a:ext uri="{FF2B5EF4-FFF2-40B4-BE49-F238E27FC236}">
                <a16:creationId xmlns:a16="http://schemas.microsoft.com/office/drawing/2014/main" id="{0DDE35D1-B229-4E39-A702-C7B72FE9518E}"/>
              </a:ext>
            </a:extLst>
          </p:cNvPr>
          <p:cNvSpPr txBox="1"/>
          <p:nvPr/>
        </p:nvSpPr>
        <p:spPr>
          <a:xfrm>
            <a:off x="7569900" y="5308545"/>
            <a:ext cx="145731" cy="369332"/>
          </a:xfrm>
          <a:prstGeom prst="rect">
            <a:avLst/>
          </a:prstGeom>
          <a:noFill/>
        </p:spPr>
        <p:txBody>
          <a:bodyPr wrap="square" rtlCol="0">
            <a:spAutoFit/>
          </a:bodyPr>
          <a:lstStyle/>
          <a:p>
            <a:r>
              <a:rPr lang="en-US" altLang="zh-CN" dirty="0"/>
              <a:t>4</a:t>
            </a:r>
            <a:endParaRPr lang="zh-CN" altLang="en-US" dirty="0"/>
          </a:p>
        </p:txBody>
      </p:sp>
      <p:sp>
        <p:nvSpPr>
          <p:cNvPr id="18" name="文本框 17">
            <a:extLst>
              <a:ext uri="{FF2B5EF4-FFF2-40B4-BE49-F238E27FC236}">
                <a16:creationId xmlns:a16="http://schemas.microsoft.com/office/drawing/2014/main" id="{1C9E0318-9FC0-4D6E-9760-6CF7FFED9FD4}"/>
              </a:ext>
            </a:extLst>
          </p:cNvPr>
          <p:cNvSpPr txBox="1"/>
          <p:nvPr/>
        </p:nvSpPr>
        <p:spPr>
          <a:xfrm>
            <a:off x="8423815" y="6459733"/>
            <a:ext cx="145731" cy="369332"/>
          </a:xfrm>
          <a:prstGeom prst="rect">
            <a:avLst/>
          </a:prstGeom>
          <a:noFill/>
        </p:spPr>
        <p:txBody>
          <a:bodyPr wrap="square" rtlCol="0">
            <a:spAutoFit/>
          </a:bodyPr>
          <a:lstStyle/>
          <a:p>
            <a:r>
              <a:rPr lang="en-US" altLang="zh-CN" b="1" dirty="0">
                <a:solidFill>
                  <a:srgbClr val="006699"/>
                </a:solidFill>
              </a:rPr>
              <a:t>0</a:t>
            </a:r>
            <a:endParaRPr lang="zh-CN" altLang="en-US" b="1" dirty="0">
              <a:solidFill>
                <a:srgbClr val="006699"/>
              </a:solidFill>
            </a:endParaRPr>
          </a:p>
        </p:txBody>
      </p:sp>
      <p:sp>
        <p:nvSpPr>
          <p:cNvPr id="19" name="文本框 18">
            <a:extLst>
              <a:ext uri="{FF2B5EF4-FFF2-40B4-BE49-F238E27FC236}">
                <a16:creationId xmlns:a16="http://schemas.microsoft.com/office/drawing/2014/main" id="{2561DF9A-F757-44C4-9908-18DBE9BEF5B6}"/>
              </a:ext>
            </a:extLst>
          </p:cNvPr>
          <p:cNvSpPr txBox="1"/>
          <p:nvPr/>
        </p:nvSpPr>
        <p:spPr>
          <a:xfrm>
            <a:off x="9335954" y="5823504"/>
            <a:ext cx="145731" cy="369332"/>
          </a:xfrm>
          <a:prstGeom prst="rect">
            <a:avLst/>
          </a:prstGeom>
          <a:noFill/>
        </p:spPr>
        <p:txBody>
          <a:bodyPr wrap="square" rtlCol="0">
            <a:spAutoFit/>
          </a:bodyPr>
          <a:lstStyle/>
          <a:p>
            <a:r>
              <a:rPr lang="en-US" altLang="zh-CN" b="1" dirty="0">
                <a:solidFill>
                  <a:srgbClr val="006699"/>
                </a:solidFill>
              </a:rPr>
              <a:t>1</a:t>
            </a:r>
            <a:endParaRPr lang="zh-CN" altLang="en-US" b="1" dirty="0">
              <a:solidFill>
                <a:srgbClr val="006699"/>
              </a:solidFill>
            </a:endParaRPr>
          </a:p>
        </p:txBody>
      </p:sp>
      <p:sp>
        <p:nvSpPr>
          <p:cNvPr id="20" name="文本框 19">
            <a:extLst>
              <a:ext uri="{FF2B5EF4-FFF2-40B4-BE49-F238E27FC236}">
                <a16:creationId xmlns:a16="http://schemas.microsoft.com/office/drawing/2014/main" id="{8ECF8353-E2FF-4C34-8645-9D7CB2C6B671}"/>
              </a:ext>
            </a:extLst>
          </p:cNvPr>
          <p:cNvSpPr txBox="1"/>
          <p:nvPr/>
        </p:nvSpPr>
        <p:spPr>
          <a:xfrm>
            <a:off x="8965092" y="4754310"/>
            <a:ext cx="145731" cy="369332"/>
          </a:xfrm>
          <a:prstGeom prst="rect">
            <a:avLst/>
          </a:prstGeom>
          <a:noFill/>
        </p:spPr>
        <p:txBody>
          <a:bodyPr wrap="square" rtlCol="0">
            <a:spAutoFit/>
          </a:bodyPr>
          <a:lstStyle/>
          <a:p>
            <a:r>
              <a:rPr lang="en-US" altLang="zh-CN" b="1" dirty="0">
                <a:solidFill>
                  <a:srgbClr val="006699"/>
                </a:solidFill>
              </a:rPr>
              <a:t>2</a:t>
            </a:r>
            <a:endParaRPr lang="zh-CN" altLang="en-US" b="1" dirty="0">
              <a:solidFill>
                <a:srgbClr val="006699"/>
              </a:solidFill>
            </a:endParaRPr>
          </a:p>
        </p:txBody>
      </p:sp>
      <p:sp>
        <p:nvSpPr>
          <p:cNvPr id="21" name="文本框 20">
            <a:extLst>
              <a:ext uri="{FF2B5EF4-FFF2-40B4-BE49-F238E27FC236}">
                <a16:creationId xmlns:a16="http://schemas.microsoft.com/office/drawing/2014/main" id="{1B409C02-64C8-4062-B2A6-22177A80399C}"/>
              </a:ext>
            </a:extLst>
          </p:cNvPr>
          <p:cNvSpPr txBox="1"/>
          <p:nvPr/>
        </p:nvSpPr>
        <p:spPr>
          <a:xfrm>
            <a:off x="7860241" y="4754310"/>
            <a:ext cx="145731" cy="369332"/>
          </a:xfrm>
          <a:prstGeom prst="rect">
            <a:avLst/>
          </a:prstGeom>
          <a:noFill/>
        </p:spPr>
        <p:txBody>
          <a:bodyPr wrap="square" rtlCol="0">
            <a:spAutoFit/>
          </a:bodyPr>
          <a:lstStyle/>
          <a:p>
            <a:r>
              <a:rPr lang="en-US" altLang="zh-CN" b="1" dirty="0">
                <a:solidFill>
                  <a:srgbClr val="006699"/>
                </a:solidFill>
              </a:rPr>
              <a:t>3</a:t>
            </a:r>
            <a:endParaRPr lang="zh-CN" altLang="en-US" b="1" dirty="0">
              <a:solidFill>
                <a:srgbClr val="006699"/>
              </a:solidFill>
            </a:endParaRPr>
          </a:p>
        </p:txBody>
      </p:sp>
      <p:sp>
        <p:nvSpPr>
          <p:cNvPr id="22" name="文本框 21">
            <a:extLst>
              <a:ext uri="{FF2B5EF4-FFF2-40B4-BE49-F238E27FC236}">
                <a16:creationId xmlns:a16="http://schemas.microsoft.com/office/drawing/2014/main" id="{CC9CFAAE-4A9F-4D7C-9D3A-A82D72AB7A62}"/>
              </a:ext>
            </a:extLst>
          </p:cNvPr>
          <p:cNvSpPr txBox="1"/>
          <p:nvPr/>
        </p:nvSpPr>
        <p:spPr>
          <a:xfrm>
            <a:off x="7520785" y="5813727"/>
            <a:ext cx="145731" cy="369332"/>
          </a:xfrm>
          <a:prstGeom prst="rect">
            <a:avLst/>
          </a:prstGeom>
          <a:noFill/>
        </p:spPr>
        <p:txBody>
          <a:bodyPr wrap="square" rtlCol="0">
            <a:spAutoFit/>
          </a:bodyPr>
          <a:lstStyle/>
          <a:p>
            <a:r>
              <a:rPr lang="en-US" altLang="zh-CN" b="1" dirty="0">
                <a:solidFill>
                  <a:srgbClr val="006699"/>
                </a:solidFill>
              </a:rPr>
              <a:t>4</a:t>
            </a:r>
            <a:endParaRPr lang="zh-CN" altLang="en-US" b="1" dirty="0">
              <a:solidFill>
                <a:srgbClr val="006699"/>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a:extLst>
              <a:ext uri="{FF2B5EF4-FFF2-40B4-BE49-F238E27FC236}">
                <a16:creationId xmlns:a16="http://schemas.microsoft.com/office/drawing/2014/main" id="{80D035CF-4D26-43B2-A96C-D8477EE69D95}"/>
              </a:ext>
            </a:extLst>
          </p:cNvPr>
          <p:cNvSpPr>
            <a:spLocks noGrp="1" noChangeArrowheads="1"/>
          </p:cNvSpPr>
          <p:nvPr>
            <p:ph idx="1"/>
          </p:nvPr>
        </p:nvSpPr>
        <p:spPr>
          <a:xfrm>
            <a:off x="1703294" y="1090613"/>
            <a:ext cx="9296399" cy="5268912"/>
          </a:xfrm>
        </p:spPr>
        <p:txBody>
          <a:bodyPr/>
          <a:lstStyle/>
          <a:p>
            <a:pPr>
              <a:lnSpc>
                <a:spcPct val="80000"/>
              </a:lnSpc>
            </a:pPr>
            <a:r>
              <a:rPr lang="en-US" altLang="en-US" sz="2400" dirty="0"/>
              <a:t>Each philosopher “</a:t>
            </a:r>
            <a:r>
              <a:rPr lang="en-US" altLang="en-US" sz="2400" dirty="0" err="1"/>
              <a:t>i</a:t>
            </a:r>
            <a:r>
              <a:rPr lang="en-US" altLang="en-US" sz="2400" i="1" dirty="0"/>
              <a:t>” </a:t>
            </a:r>
            <a:r>
              <a:rPr lang="en-US" altLang="en-US" sz="2400" dirty="0"/>
              <a:t>invokes the</a:t>
            </a:r>
            <a:r>
              <a:rPr lang="en-US" altLang="en-US" sz="2400" i="1" dirty="0"/>
              <a:t> </a:t>
            </a:r>
            <a:r>
              <a:rPr lang="en-US" altLang="en-US" sz="2400" dirty="0"/>
              <a:t>operations </a:t>
            </a:r>
            <a:r>
              <a:rPr lang="en-US" altLang="en-US" sz="2800" b="1" dirty="0">
                <a:solidFill>
                  <a:srgbClr val="000000"/>
                </a:solidFill>
                <a:latin typeface="Courier New" panose="02070309020205020404" pitchFamily="49" charset="0"/>
              </a:rPr>
              <a:t>pickup()</a:t>
            </a:r>
            <a:r>
              <a:rPr lang="en-US" altLang="en-US" sz="2800" i="1" dirty="0"/>
              <a:t> </a:t>
            </a:r>
            <a:r>
              <a:rPr lang="en-US" altLang="en-US" sz="2400" dirty="0"/>
              <a:t>and </a:t>
            </a:r>
            <a:r>
              <a:rPr lang="en-US" altLang="en-US" sz="2800" b="1" dirty="0">
                <a:solidFill>
                  <a:srgbClr val="000000"/>
                </a:solidFill>
                <a:latin typeface="Courier New" panose="02070309020205020404" pitchFamily="49" charset="0"/>
              </a:rPr>
              <a:t>putdown()</a:t>
            </a:r>
            <a:r>
              <a:rPr lang="en-US" altLang="en-US" sz="2800" dirty="0"/>
              <a:t> </a:t>
            </a:r>
            <a:r>
              <a:rPr lang="en-US" altLang="en-US" sz="2400" dirty="0"/>
              <a:t>in the following sequence:</a:t>
            </a:r>
          </a:p>
          <a:p>
            <a:pPr>
              <a:lnSpc>
                <a:spcPct val="80000"/>
              </a:lnSpc>
              <a:buFont typeface="Monotype Sorts" pitchFamily="-84" charset="2"/>
              <a:buNone/>
            </a:pPr>
            <a:endParaRPr lang="en-US" altLang="en-US" sz="24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2400" b="1">
                <a:solidFill>
                  <a:srgbClr val="000000"/>
                </a:solidFill>
                <a:latin typeface="Courier New" panose="02070309020205020404" pitchFamily="49" charset="0"/>
              </a:rPr>
              <a:t>              </a:t>
            </a:r>
            <a:r>
              <a:rPr lang="en-US" altLang="en-US" sz="2800" b="1">
                <a:solidFill>
                  <a:srgbClr val="000000"/>
                </a:solidFill>
                <a:latin typeface="Courier New" panose="02070309020205020404" pitchFamily="49" charset="0"/>
              </a:rPr>
              <a:t>dp.</a:t>
            </a:r>
            <a:r>
              <a:rPr lang="en-US" altLang="en-US" sz="2800" b="1" dirty="0" err="1">
                <a:solidFill>
                  <a:srgbClr val="000000"/>
                </a:solidFill>
                <a:latin typeface="Courier New" panose="02070309020205020404" pitchFamily="49" charset="0"/>
              </a:rPr>
              <a:t>pickup</a:t>
            </a:r>
            <a:r>
              <a:rPr lang="en-US" altLang="en-US" sz="2800" b="1" dirty="0">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sz="24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2400" b="1" dirty="0">
                <a:solidFill>
                  <a:srgbClr val="000000"/>
                </a:solidFill>
                <a:latin typeface="Courier New" panose="02070309020205020404" pitchFamily="49" charset="0"/>
              </a:rPr>
              <a:t>                   /** EAT **/</a:t>
            </a:r>
          </a:p>
          <a:p>
            <a:pPr>
              <a:lnSpc>
                <a:spcPct val="80000"/>
              </a:lnSpc>
              <a:buFont typeface="Monotype Sorts" pitchFamily="-84" charset="2"/>
              <a:buNone/>
            </a:pPr>
            <a:endParaRPr lang="en-US" altLang="en-US" sz="24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2400" b="1">
                <a:solidFill>
                  <a:srgbClr val="000000"/>
                </a:solidFill>
                <a:latin typeface="Courier New" panose="02070309020205020404" pitchFamily="49" charset="0"/>
              </a:rPr>
              <a:t>              </a:t>
            </a:r>
            <a:r>
              <a:rPr lang="en-US" altLang="en-US" sz="2800" b="1">
                <a:solidFill>
                  <a:srgbClr val="000000"/>
                </a:solidFill>
                <a:latin typeface="Courier New" panose="02070309020205020404" pitchFamily="49" charset="0"/>
              </a:rPr>
              <a:t>dp.</a:t>
            </a:r>
            <a:r>
              <a:rPr lang="en-US" altLang="en-US" sz="2800" b="1" dirty="0" err="1">
                <a:solidFill>
                  <a:srgbClr val="000000"/>
                </a:solidFill>
                <a:latin typeface="Courier New" panose="02070309020205020404" pitchFamily="49" charset="0"/>
              </a:rPr>
              <a:t>putdown</a:t>
            </a:r>
            <a:r>
              <a:rPr lang="en-US" altLang="en-US" sz="2800" b="1" dirty="0">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sz="2400" dirty="0">
              <a:solidFill>
                <a:srgbClr val="0000FF"/>
              </a:solidFill>
            </a:endParaRPr>
          </a:p>
          <a:p>
            <a:pPr>
              <a:lnSpc>
                <a:spcPct val="80000"/>
              </a:lnSpc>
            </a:pPr>
            <a:r>
              <a:rPr lang="en-US" altLang="en-US" sz="2400" dirty="0"/>
              <a:t>No deadlock, but starvation is possible</a:t>
            </a:r>
          </a:p>
          <a:p>
            <a:pPr>
              <a:lnSpc>
                <a:spcPct val="80000"/>
              </a:lnSpc>
              <a:buFont typeface="Monotype Sorts" pitchFamily="-84" charset="2"/>
              <a:buNone/>
            </a:pPr>
            <a:endParaRPr lang="en-US" altLang="en-US" sz="2400" dirty="0">
              <a:solidFill>
                <a:srgbClr val="0000FF"/>
              </a:solidFill>
            </a:endParaRPr>
          </a:p>
          <a:p>
            <a:pPr>
              <a:lnSpc>
                <a:spcPct val="80000"/>
              </a:lnSpc>
              <a:buFont typeface="Monotype Sorts" pitchFamily="-84" charset="2"/>
              <a:buNone/>
            </a:pPr>
            <a:endParaRPr lang="en-US" altLang="en-US" sz="2400" dirty="0">
              <a:solidFill>
                <a:srgbClr val="0000FF"/>
              </a:solidFill>
            </a:endParaRPr>
          </a:p>
          <a:p>
            <a:pPr>
              <a:lnSpc>
                <a:spcPct val="80000"/>
              </a:lnSpc>
              <a:buFont typeface="Monotype Sorts" pitchFamily="-84" charset="2"/>
              <a:buNone/>
            </a:pPr>
            <a:r>
              <a:rPr lang="en-US" altLang="en-US" sz="2400" i="1" dirty="0">
                <a:solidFill>
                  <a:srgbClr val="0000FF"/>
                </a:solidFill>
              </a:rPr>
              <a:t>       </a:t>
            </a:r>
          </a:p>
        </p:txBody>
      </p:sp>
      <p:sp>
        <p:nvSpPr>
          <p:cNvPr id="4" name="Rectangle 2">
            <a:extLst>
              <a:ext uri="{FF2B5EF4-FFF2-40B4-BE49-F238E27FC236}">
                <a16:creationId xmlns:a16="http://schemas.microsoft.com/office/drawing/2014/main" id="{34436D3F-DD94-4E20-9DAE-14699174C5F9}"/>
              </a:ext>
            </a:extLst>
          </p:cNvPr>
          <p:cNvSpPr>
            <a:spLocks noGrp="1" noChangeArrowheads="1"/>
          </p:cNvSpPr>
          <p:nvPr>
            <p:ph type="title"/>
          </p:nvPr>
        </p:nvSpPr>
        <p:spPr>
          <a:xfrm>
            <a:off x="2553181" y="116689"/>
            <a:ext cx="7916862" cy="638175"/>
          </a:xfrm>
        </p:spPr>
        <p:txBody>
          <a:bodyPr/>
          <a:lstStyle/>
          <a:p>
            <a:pPr eaLnBrk="1" hangingPunct="1"/>
            <a:r>
              <a:rPr lang="en-US" altLang="en-US" sz="2800" dirty="0"/>
              <a:t>Solution to Dining Philosophers (Cont.)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17ADA-2302-4CE6-BD2E-514DC26D6026}"/>
              </a:ext>
            </a:extLst>
          </p:cNvPr>
          <p:cNvSpPr>
            <a:spLocks noGrp="1"/>
          </p:cNvSpPr>
          <p:nvPr>
            <p:ph type="title"/>
          </p:nvPr>
        </p:nvSpPr>
        <p:spPr>
          <a:xfrm>
            <a:off x="1711326" y="228601"/>
            <a:ext cx="8721725" cy="885825"/>
          </a:xfrm>
        </p:spPr>
        <p:txBody>
          <a:bodyPr/>
          <a:lstStyle/>
          <a:p>
            <a:pPr>
              <a:defRPr/>
            </a:pPr>
            <a:r>
              <a:rPr lang="en-US" altLang="zh-CN" dirty="0">
                <a:effectLst>
                  <a:outerShdw blurRad="38100" dist="38100" dir="2700000" algn="tl">
                    <a:srgbClr val="C0C0C0"/>
                  </a:outerShdw>
                </a:effectLst>
                <a:ea typeface="宋体" panose="02010600030101010101" pitchFamily="2" charset="-122"/>
              </a:rPr>
              <a:t>*Condition definition in Monitor for </a:t>
            </a:r>
            <a:br>
              <a:rPr lang="en-US" altLang="zh-CN" dirty="0">
                <a:effectLst>
                  <a:outerShdw blurRad="38100" dist="38100" dir="2700000" algn="tl">
                    <a:srgbClr val="C0C0C0"/>
                  </a:outerShdw>
                </a:effectLst>
                <a:ea typeface="宋体" panose="02010600030101010101" pitchFamily="2" charset="-122"/>
              </a:rPr>
            </a:br>
            <a:r>
              <a:rPr lang="en-US" altLang="zh-CN" dirty="0">
                <a:effectLst>
                  <a:outerShdw blurRad="38100" dist="38100" dir="2700000" algn="tl">
                    <a:srgbClr val="C0C0C0"/>
                  </a:outerShdw>
                </a:effectLst>
                <a:ea typeface="宋体" panose="02010600030101010101" pitchFamily="2" charset="-122"/>
              </a:rPr>
              <a:t>Producer-Consumer Problem</a:t>
            </a:r>
            <a:endParaRPr lang="zh-CN" altLang="en-US" dirty="0">
              <a:effectLst>
                <a:outerShdw blurRad="38100" dist="38100" dir="2700000" algn="tl">
                  <a:srgbClr val="C0C0C0"/>
                </a:outerShdw>
              </a:effectLst>
              <a:ea typeface="宋体" panose="02010600030101010101" pitchFamily="2" charset="-122"/>
            </a:endParaRPr>
          </a:p>
        </p:txBody>
      </p:sp>
      <p:sp>
        <p:nvSpPr>
          <p:cNvPr id="92163" name="矩形 2"/>
          <p:cNvSpPr>
            <a:spLocks noChangeArrowheads="1"/>
          </p:cNvSpPr>
          <p:nvPr/>
        </p:nvSpPr>
        <p:spPr bwMode="auto">
          <a:xfrm>
            <a:off x="4349750" y="1828801"/>
            <a:ext cx="3563938" cy="1444335"/>
          </a:xfrm>
          <a:prstGeom prst="rect">
            <a:avLst/>
          </a:prstGeom>
          <a:no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solidFill>
                  <a:srgbClr val="0033CC"/>
                </a:solidFill>
                <a:ea typeface="宋体" pitchFamily="2" charset="-122"/>
              </a:rPr>
              <a:t>Class Conditon </a:t>
            </a:r>
            <a:r>
              <a:rPr kumimoji="0" lang="en-US" altLang="zh-CN" sz="1800" b="1">
                <a:ea typeface="宋体" pitchFamily="2" charset="-122"/>
              </a:rPr>
              <a:t>{</a:t>
            </a:r>
          </a:p>
          <a:p>
            <a:pPr>
              <a:spcBef>
                <a:spcPct val="0"/>
              </a:spcBef>
              <a:buClrTx/>
              <a:buSzTx/>
              <a:buFontTx/>
              <a:buNone/>
            </a:pPr>
            <a:r>
              <a:rPr kumimoji="0" lang="en-US" altLang="zh-CN" sz="1800" b="1">
                <a:ea typeface="宋体" pitchFamily="2" charset="-122"/>
              </a:rPr>
              <a:t>     int numWaiting = 0;</a:t>
            </a:r>
          </a:p>
          <a:p>
            <a:pPr>
              <a:spcBef>
                <a:spcPct val="0"/>
              </a:spcBef>
              <a:buClrTx/>
              <a:buSzTx/>
              <a:buFontTx/>
              <a:buNone/>
            </a:pPr>
            <a:r>
              <a:rPr kumimoji="0" lang="en-US" altLang="zh-CN" sz="1800" b="1">
                <a:ea typeface="宋体" pitchFamily="2" charset="-122"/>
              </a:rPr>
              <a:t>     WaitingQueue queue;</a:t>
            </a:r>
          </a:p>
          <a:p>
            <a:pPr>
              <a:spcBef>
                <a:spcPct val="0"/>
              </a:spcBef>
              <a:buClrTx/>
              <a:buSzTx/>
              <a:buFontTx/>
              <a:buNone/>
            </a:pPr>
            <a:r>
              <a:rPr kumimoji="0" lang="en-US" altLang="zh-CN" sz="1800" b="1">
                <a:ea typeface="宋体" pitchFamily="2" charset="-122"/>
              </a:rPr>
              <a:t>}</a:t>
            </a:r>
            <a:endParaRPr kumimoji="0" lang="zh-CN" altLang="en-US" sz="1800" b="1">
              <a:ea typeface="宋体" pitchFamily="2" charset="-122"/>
            </a:endParaRPr>
          </a:p>
        </p:txBody>
      </p:sp>
      <p:sp>
        <p:nvSpPr>
          <p:cNvPr id="92164" name="矩形 3"/>
          <p:cNvSpPr>
            <a:spLocks noChangeArrowheads="1"/>
          </p:cNvSpPr>
          <p:nvPr/>
        </p:nvSpPr>
        <p:spPr bwMode="auto">
          <a:xfrm>
            <a:off x="1617664" y="3681413"/>
            <a:ext cx="4302125" cy="2144712"/>
          </a:xfrm>
          <a:prstGeom prst="rect">
            <a:avLst/>
          </a:prstGeom>
          <a:no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solidFill>
                  <a:srgbClr val="0033CC"/>
                </a:solidFill>
                <a:ea typeface="宋体" pitchFamily="2" charset="-122"/>
              </a:rPr>
              <a:t>Condition :: Wait(lock) </a:t>
            </a:r>
            <a:r>
              <a:rPr kumimoji="0" lang="en-US" altLang="zh-CN" sz="1800" b="1">
                <a:ea typeface="宋体" pitchFamily="2" charset="-122"/>
              </a:rPr>
              <a:t>{</a:t>
            </a:r>
          </a:p>
          <a:p>
            <a:pPr>
              <a:spcBef>
                <a:spcPct val="0"/>
              </a:spcBef>
              <a:buClrTx/>
              <a:buSzTx/>
              <a:buFontTx/>
              <a:buNone/>
            </a:pPr>
            <a:r>
              <a:rPr kumimoji="0" lang="en-US" altLang="zh-CN" sz="1800" b="1">
                <a:ea typeface="宋体" pitchFamily="2" charset="-122"/>
              </a:rPr>
              <a:t>     numWaiting++;</a:t>
            </a:r>
          </a:p>
          <a:p>
            <a:pPr>
              <a:spcBef>
                <a:spcPct val="0"/>
              </a:spcBef>
              <a:buClrTx/>
              <a:buSzTx/>
              <a:buFontTx/>
              <a:buNone/>
            </a:pPr>
            <a:r>
              <a:rPr kumimoji="0" lang="en-US" altLang="zh-CN" sz="1800" b="1">
                <a:ea typeface="宋体" pitchFamily="2" charset="-122"/>
              </a:rPr>
              <a:t>     Add this process p to queue;</a:t>
            </a:r>
          </a:p>
          <a:p>
            <a:pPr>
              <a:spcBef>
                <a:spcPct val="0"/>
              </a:spcBef>
              <a:buClrTx/>
              <a:buSzTx/>
              <a:buFontTx/>
              <a:buNone/>
            </a:pPr>
            <a:r>
              <a:rPr kumimoji="0" lang="en-US" altLang="zh-CN" sz="1800" b="1">
                <a:ea typeface="宋体" pitchFamily="2" charset="-122"/>
              </a:rPr>
              <a:t>     release(lock);</a:t>
            </a:r>
          </a:p>
          <a:p>
            <a:pPr>
              <a:spcBef>
                <a:spcPct val="0"/>
              </a:spcBef>
              <a:buClrTx/>
              <a:buSzTx/>
              <a:buFontTx/>
              <a:buNone/>
            </a:pPr>
            <a:r>
              <a:rPr kumimoji="0" lang="en-US" altLang="zh-CN" sz="1800" b="1">
                <a:ea typeface="宋体" pitchFamily="2" charset="-122"/>
              </a:rPr>
              <a:t>     schedule();  // need mutex</a:t>
            </a:r>
          </a:p>
          <a:p>
            <a:pPr>
              <a:spcBef>
                <a:spcPct val="0"/>
              </a:spcBef>
              <a:buClrTx/>
              <a:buSzTx/>
              <a:buFontTx/>
              <a:buNone/>
            </a:pPr>
            <a:r>
              <a:rPr kumimoji="0" lang="en-US" altLang="zh-CN" sz="1800" b="1">
                <a:ea typeface="宋体" pitchFamily="2" charset="-122"/>
              </a:rPr>
              <a:t>     require(lock);</a:t>
            </a:r>
          </a:p>
          <a:p>
            <a:pPr>
              <a:spcBef>
                <a:spcPct val="0"/>
              </a:spcBef>
              <a:buClrTx/>
              <a:buSzTx/>
              <a:buFontTx/>
              <a:buNone/>
            </a:pPr>
            <a:r>
              <a:rPr kumimoji="0" lang="en-US" altLang="zh-CN" sz="1800" b="1">
                <a:ea typeface="宋体" pitchFamily="2" charset="-122"/>
              </a:rPr>
              <a:t>}</a:t>
            </a:r>
            <a:endParaRPr kumimoji="0" lang="zh-CN" altLang="en-US" sz="1800" b="1">
              <a:ea typeface="宋体" pitchFamily="2" charset="-122"/>
            </a:endParaRPr>
          </a:p>
        </p:txBody>
      </p:sp>
      <p:sp>
        <p:nvSpPr>
          <p:cNvPr id="92165" name="矩形 4"/>
          <p:cNvSpPr>
            <a:spLocks noChangeArrowheads="1"/>
          </p:cNvSpPr>
          <p:nvPr/>
        </p:nvSpPr>
        <p:spPr bwMode="auto">
          <a:xfrm>
            <a:off x="6130926" y="3681413"/>
            <a:ext cx="4582101" cy="2144712"/>
          </a:xfrm>
          <a:prstGeom prst="rect">
            <a:avLst/>
          </a:prstGeom>
          <a:no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solidFill>
                  <a:srgbClr val="0033CC"/>
                </a:solidFill>
                <a:ea typeface="宋体" pitchFamily="2" charset="-122"/>
              </a:rPr>
              <a:t>Condition :: Signal() </a:t>
            </a:r>
            <a:r>
              <a:rPr kumimoji="0" lang="en-US" altLang="zh-CN" sz="1800" b="1">
                <a:ea typeface="宋体" pitchFamily="2" charset="-122"/>
              </a:rPr>
              <a:t>{</a:t>
            </a:r>
          </a:p>
          <a:p>
            <a:pPr>
              <a:spcBef>
                <a:spcPct val="0"/>
              </a:spcBef>
              <a:buClrTx/>
              <a:buSzTx/>
              <a:buFontTx/>
              <a:buNone/>
            </a:pPr>
            <a:r>
              <a:rPr kumimoji="0" lang="en-US" altLang="zh-CN" sz="1800" b="1">
                <a:ea typeface="宋体" pitchFamily="2" charset="-122"/>
              </a:rPr>
              <a:t>     if(numWaiting &gt; 0) {</a:t>
            </a:r>
          </a:p>
          <a:p>
            <a:pPr>
              <a:spcBef>
                <a:spcPct val="0"/>
              </a:spcBef>
              <a:buClrTx/>
              <a:buSzTx/>
              <a:buFontTx/>
              <a:buNone/>
            </a:pPr>
            <a:r>
              <a:rPr kumimoji="0" lang="en-US" altLang="zh-CN" sz="1800" b="1">
                <a:ea typeface="宋体" pitchFamily="2" charset="-122"/>
              </a:rPr>
              <a:t>         remove a process p from queue;</a:t>
            </a:r>
          </a:p>
          <a:p>
            <a:pPr>
              <a:spcBef>
                <a:spcPct val="0"/>
              </a:spcBef>
              <a:buClrTx/>
              <a:buSzTx/>
              <a:buFontTx/>
              <a:buNone/>
            </a:pPr>
            <a:r>
              <a:rPr kumimoji="0" lang="en-US" altLang="zh-CN" sz="1800" b="1">
                <a:ea typeface="宋体" pitchFamily="2" charset="-122"/>
              </a:rPr>
              <a:t>         wakeup(p);  // need mutex</a:t>
            </a:r>
          </a:p>
          <a:p>
            <a:pPr>
              <a:spcBef>
                <a:spcPct val="0"/>
              </a:spcBef>
              <a:buClrTx/>
              <a:buSzTx/>
              <a:buFontTx/>
              <a:buNone/>
            </a:pPr>
            <a:r>
              <a:rPr kumimoji="0" lang="en-US" altLang="zh-CN" sz="1800" b="1">
                <a:ea typeface="宋体" pitchFamily="2" charset="-122"/>
              </a:rPr>
              <a:t>         numWaiting--;</a:t>
            </a:r>
          </a:p>
          <a:p>
            <a:pPr>
              <a:spcBef>
                <a:spcPct val="0"/>
              </a:spcBef>
              <a:buClrTx/>
              <a:buSzTx/>
              <a:buFontTx/>
              <a:buNone/>
            </a:pPr>
            <a:r>
              <a:rPr kumimoji="0" lang="en-US" altLang="zh-CN" sz="1800" b="1">
                <a:ea typeface="宋体" pitchFamily="2" charset="-122"/>
              </a:rPr>
              <a:t>     }</a:t>
            </a:r>
          </a:p>
          <a:p>
            <a:pPr>
              <a:spcBef>
                <a:spcPct val="0"/>
              </a:spcBef>
              <a:buClrTx/>
              <a:buSzTx/>
              <a:buFontTx/>
              <a:buNone/>
            </a:pPr>
            <a:r>
              <a:rPr kumimoji="0" lang="en-US" altLang="zh-CN" sz="1800" b="1">
                <a:ea typeface="宋体" pitchFamily="2" charset="-122"/>
              </a:rPr>
              <a:t>}</a:t>
            </a:r>
            <a:endParaRPr kumimoji="0" lang="zh-CN" altLang="en-US" sz="1800" b="1">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1026">
            <a:extLst>
              <a:ext uri="{FF2B5EF4-FFF2-40B4-BE49-F238E27FC236}">
                <a16:creationId xmlns:a16="http://schemas.microsoft.com/office/drawing/2014/main" id="{17FAB7CC-FC78-4142-A5E4-1D3B676EBAA3}"/>
              </a:ext>
            </a:extLst>
          </p:cNvPr>
          <p:cNvSpPr>
            <a:spLocks noGrp="1" noChangeArrowheads="1"/>
          </p:cNvSpPr>
          <p:nvPr>
            <p:ph type="title"/>
          </p:nvPr>
        </p:nvSpPr>
        <p:spPr/>
        <p:txBody>
          <a:bodyPr/>
          <a:lstStyle/>
          <a:p>
            <a:pPr>
              <a:defRPr/>
            </a:pPr>
            <a:r>
              <a:rPr lang="en-US" altLang="zh-CN" dirty="0">
                <a:ea typeface="宋体" charset="-122"/>
              </a:rPr>
              <a:t>Race Condition 2/2</a:t>
            </a:r>
          </a:p>
        </p:txBody>
      </p:sp>
      <p:sp>
        <p:nvSpPr>
          <p:cNvPr id="16387" name="Rectangle 1027"/>
          <p:cNvSpPr>
            <a:spLocks noGrp="1" noChangeArrowheads="1"/>
          </p:cNvSpPr>
          <p:nvPr>
            <p:ph type="body" idx="1"/>
          </p:nvPr>
        </p:nvSpPr>
        <p:spPr>
          <a:xfrm>
            <a:off x="934720" y="1089026"/>
            <a:ext cx="10476745" cy="5427663"/>
          </a:xfrm>
        </p:spPr>
        <p:txBody>
          <a:bodyPr/>
          <a:lstStyle/>
          <a:p>
            <a:pPr>
              <a:lnSpc>
                <a:spcPct val="90000"/>
              </a:lnSpc>
            </a:pPr>
            <a:r>
              <a:rPr lang="en-US" altLang="zh-CN" sz="2400" dirty="0">
                <a:ea typeface="宋体" pitchFamily="2" charset="-122"/>
              </a:rPr>
              <a:t>Consider this execution interleaving with </a:t>
            </a:r>
            <a:r>
              <a:rPr lang="en-US" altLang="zh-CN" sz="2400" dirty="0">
                <a:solidFill>
                  <a:srgbClr val="66CCFF"/>
                </a:solidFill>
                <a:ea typeface="宋体" pitchFamily="2" charset="-122"/>
              </a:rPr>
              <a:t>“</a:t>
            </a:r>
            <a:r>
              <a:rPr lang="en-US" altLang="zh-CN" sz="2400" b="1" dirty="0">
                <a:solidFill>
                  <a:srgbClr val="66CCFF"/>
                </a:solidFill>
                <a:ea typeface="宋体" pitchFamily="2" charset="-122"/>
              </a:rPr>
              <a:t>count = 5</a:t>
            </a:r>
            <a:r>
              <a:rPr lang="en-US" altLang="zh-CN" sz="2400" dirty="0">
                <a:solidFill>
                  <a:srgbClr val="66CCFF"/>
                </a:solidFill>
                <a:ea typeface="宋体" pitchFamily="2" charset="-122"/>
              </a:rPr>
              <a:t>” initially</a:t>
            </a:r>
            <a:r>
              <a:rPr lang="en-US" altLang="zh-CN" sz="2400" dirty="0">
                <a:ea typeface="宋体" pitchFamily="2" charset="-122"/>
              </a:rPr>
              <a:t>:</a:t>
            </a:r>
          </a:p>
          <a:p>
            <a:pPr lvl="1">
              <a:lnSpc>
                <a:spcPct val="90000"/>
              </a:lnSpc>
              <a:buFont typeface="Monotype Sorts" pitchFamily="-84" charset="2"/>
              <a:buNone/>
            </a:pPr>
            <a:r>
              <a:rPr lang="en-US" altLang="zh-CN" sz="2000" dirty="0">
                <a:ea typeface="宋体" pitchFamily="2" charset="-122"/>
              </a:rPr>
              <a:t>	</a:t>
            </a:r>
            <a:r>
              <a:rPr lang="en-US" altLang="zh-CN" sz="2400" dirty="0">
                <a:ea typeface="宋体" pitchFamily="2" charset="-122"/>
              </a:rPr>
              <a:t>S0: producer execute </a:t>
            </a:r>
            <a:r>
              <a:rPr lang="en-US" altLang="zh-CN" sz="2400" b="1" dirty="0">
                <a:solidFill>
                  <a:srgbClr val="0066CC"/>
                </a:solidFill>
                <a:ea typeface="宋体" pitchFamily="2" charset="-122"/>
              </a:rPr>
              <a:t>register1 = </a:t>
            </a:r>
            <a:r>
              <a:rPr lang="en-US" altLang="zh-CN" sz="2400" b="1">
                <a:solidFill>
                  <a:srgbClr val="0066CC"/>
                </a:solidFill>
                <a:ea typeface="宋体" pitchFamily="2" charset="-122"/>
              </a:rPr>
              <a:t>count               </a:t>
            </a:r>
            <a:r>
              <a:rPr lang="en-US" altLang="zh-CN" sz="2400">
                <a:ea typeface="宋体" pitchFamily="2" charset="-122"/>
              </a:rPr>
              <a:t>{</a:t>
            </a:r>
            <a:r>
              <a:rPr lang="en-US" altLang="zh-CN" sz="2400" dirty="0">
                <a:ea typeface="宋体" pitchFamily="2" charset="-122"/>
              </a:rPr>
              <a:t>register1 = 5}</a:t>
            </a:r>
            <a:br>
              <a:rPr lang="en-US" altLang="zh-CN" sz="2400" dirty="0">
                <a:ea typeface="宋体" pitchFamily="2" charset="-122"/>
              </a:rPr>
            </a:br>
            <a:r>
              <a:rPr lang="en-US" altLang="zh-CN" sz="2400" dirty="0">
                <a:ea typeface="宋体" pitchFamily="2" charset="-122"/>
              </a:rPr>
              <a:t>S1: producer execute </a:t>
            </a:r>
            <a:r>
              <a:rPr lang="en-US" altLang="zh-CN" sz="2400" b="1" dirty="0">
                <a:solidFill>
                  <a:srgbClr val="0066CC"/>
                </a:solidFill>
                <a:ea typeface="宋体" pitchFamily="2" charset="-122"/>
              </a:rPr>
              <a:t>register1 = register1 + </a:t>
            </a:r>
            <a:r>
              <a:rPr lang="en-US" altLang="zh-CN" sz="2400" b="1">
                <a:solidFill>
                  <a:srgbClr val="0066CC"/>
                </a:solidFill>
                <a:ea typeface="宋体" pitchFamily="2" charset="-122"/>
              </a:rPr>
              <a:t>1   </a:t>
            </a:r>
            <a:r>
              <a:rPr lang="en-US" altLang="zh-CN" sz="2400">
                <a:ea typeface="宋体" pitchFamily="2" charset="-122"/>
              </a:rPr>
              <a:t>{</a:t>
            </a:r>
            <a:r>
              <a:rPr lang="en-US" altLang="zh-CN" sz="2400" dirty="0">
                <a:ea typeface="宋体" pitchFamily="2" charset="-122"/>
              </a:rPr>
              <a:t>register1 = 6} </a:t>
            </a:r>
            <a:br>
              <a:rPr lang="en-US" altLang="zh-CN" sz="2400" dirty="0">
                <a:ea typeface="宋体" pitchFamily="2" charset="-122"/>
              </a:rPr>
            </a:br>
            <a:r>
              <a:rPr lang="en-US" altLang="zh-CN" sz="2400" dirty="0">
                <a:ea typeface="宋体" pitchFamily="2" charset="-122"/>
              </a:rPr>
              <a:t>S2: consumer execute </a:t>
            </a:r>
            <a:r>
              <a:rPr lang="en-US" altLang="zh-CN" sz="2400" b="1" dirty="0">
                <a:solidFill>
                  <a:srgbClr val="993300"/>
                </a:solidFill>
                <a:ea typeface="宋体" pitchFamily="2" charset="-122"/>
              </a:rPr>
              <a:t>register2 = </a:t>
            </a:r>
            <a:r>
              <a:rPr lang="en-US" altLang="zh-CN" sz="2400" b="1">
                <a:solidFill>
                  <a:srgbClr val="993300"/>
                </a:solidFill>
                <a:ea typeface="宋体" pitchFamily="2" charset="-122"/>
              </a:rPr>
              <a:t>count              </a:t>
            </a:r>
            <a:r>
              <a:rPr lang="en-US" altLang="zh-CN" sz="2400" dirty="0">
                <a:ea typeface="宋体" pitchFamily="2" charset="-122"/>
              </a:rPr>
              <a:t>{register2 = 5} </a:t>
            </a:r>
            <a:br>
              <a:rPr lang="en-US" altLang="zh-CN" sz="2400" dirty="0">
                <a:ea typeface="宋体" pitchFamily="2" charset="-122"/>
              </a:rPr>
            </a:br>
            <a:r>
              <a:rPr lang="en-US" altLang="zh-CN" sz="2400" dirty="0">
                <a:ea typeface="宋体" pitchFamily="2" charset="-122"/>
              </a:rPr>
              <a:t>S3: consumer execute </a:t>
            </a:r>
            <a:r>
              <a:rPr lang="en-US" altLang="zh-CN" sz="2400" b="1" dirty="0">
                <a:solidFill>
                  <a:srgbClr val="993300"/>
                </a:solidFill>
                <a:ea typeface="宋体" pitchFamily="2" charset="-122"/>
              </a:rPr>
              <a:t>register2 = register2 - 1   </a:t>
            </a:r>
            <a:r>
              <a:rPr lang="en-US" altLang="zh-CN" sz="2400" dirty="0">
                <a:ea typeface="宋体" pitchFamily="2" charset="-122"/>
              </a:rPr>
              <a:t>{register2 = 4} </a:t>
            </a:r>
            <a:br>
              <a:rPr lang="en-US" altLang="zh-CN" sz="2400" dirty="0">
                <a:ea typeface="宋体" pitchFamily="2" charset="-122"/>
              </a:rPr>
            </a:br>
            <a:r>
              <a:rPr lang="en-US" altLang="zh-CN" sz="2400" dirty="0">
                <a:ea typeface="宋体" pitchFamily="2" charset="-122"/>
              </a:rPr>
              <a:t>S4: producer execute </a:t>
            </a:r>
            <a:r>
              <a:rPr lang="en-US" altLang="zh-CN" sz="2400" b="1" dirty="0">
                <a:solidFill>
                  <a:srgbClr val="0066CC"/>
                </a:solidFill>
                <a:ea typeface="宋体" pitchFamily="2" charset="-122"/>
              </a:rPr>
              <a:t>count = </a:t>
            </a:r>
            <a:r>
              <a:rPr lang="en-US" altLang="zh-CN" sz="2400" b="1">
                <a:solidFill>
                  <a:srgbClr val="0066CC"/>
                </a:solidFill>
                <a:ea typeface="宋体" pitchFamily="2" charset="-122"/>
              </a:rPr>
              <a:t>register1               </a:t>
            </a:r>
            <a:r>
              <a:rPr lang="en-US" altLang="zh-CN" sz="2400">
                <a:ea typeface="宋体" pitchFamily="2" charset="-122"/>
              </a:rPr>
              <a:t>{</a:t>
            </a:r>
            <a:r>
              <a:rPr lang="en-US" altLang="zh-CN" sz="2400" dirty="0">
                <a:ea typeface="宋体" pitchFamily="2" charset="-122"/>
              </a:rPr>
              <a:t>count = 6 } </a:t>
            </a:r>
            <a:br>
              <a:rPr lang="en-US" altLang="zh-CN" sz="2400" dirty="0">
                <a:ea typeface="宋体" pitchFamily="2" charset="-122"/>
              </a:rPr>
            </a:br>
            <a:r>
              <a:rPr lang="en-US" altLang="zh-CN" sz="2400" dirty="0">
                <a:ea typeface="宋体" pitchFamily="2" charset="-122"/>
              </a:rPr>
              <a:t>S5: consumer execute </a:t>
            </a:r>
            <a:r>
              <a:rPr lang="en-US" altLang="zh-CN" sz="2400" b="1" dirty="0">
                <a:solidFill>
                  <a:srgbClr val="993300"/>
                </a:solidFill>
                <a:ea typeface="宋体" pitchFamily="2" charset="-122"/>
              </a:rPr>
              <a:t>count = </a:t>
            </a:r>
            <a:r>
              <a:rPr lang="en-US" altLang="zh-CN" sz="2400" b="1">
                <a:solidFill>
                  <a:srgbClr val="993300"/>
                </a:solidFill>
                <a:ea typeface="宋体" pitchFamily="2" charset="-122"/>
              </a:rPr>
              <a:t>register2              </a:t>
            </a:r>
            <a:r>
              <a:rPr lang="en-US" altLang="zh-CN" sz="2400">
                <a:ea typeface="宋体" pitchFamily="2" charset="-122"/>
              </a:rPr>
              <a:t>{</a:t>
            </a:r>
            <a:r>
              <a:rPr lang="en-US" altLang="zh-CN" sz="2400" dirty="0">
                <a:ea typeface="宋体" pitchFamily="2" charset="-122"/>
              </a:rPr>
              <a:t>count = 4}</a:t>
            </a:r>
          </a:p>
          <a:p>
            <a:r>
              <a:rPr lang="en-US" altLang="zh-CN" sz="2800" b="1">
                <a:ea typeface="宋体" pitchFamily="2" charset="-122"/>
              </a:rPr>
              <a:t>Race condition:  </a:t>
            </a:r>
            <a:r>
              <a:rPr lang="en-US" altLang="zh-CN" sz="2400" dirty="0">
                <a:ea typeface="宋体" pitchFamily="2" charset="-122"/>
              </a:rPr>
              <a:t>several processes access and manipulate the same data concurrently and the outcome of the execution depends on the particular order in which the access takes </a:t>
            </a:r>
            <a:r>
              <a:rPr lang="en-US" altLang="zh-CN" sz="2400">
                <a:ea typeface="宋体" pitchFamily="2" charset="-122"/>
              </a:rPr>
              <a:t>place. </a:t>
            </a:r>
            <a:r>
              <a:rPr lang="zh-CN" altLang="en-US" sz="2400"/>
              <a:t>中文称为：</a:t>
            </a:r>
            <a:r>
              <a:rPr lang="zh-CN" altLang="en-US" sz="2400" b="1"/>
              <a:t>竞争条件</a:t>
            </a:r>
            <a:r>
              <a:rPr lang="zh-CN" altLang="en-US" sz="2400"/>
              <a:t>，或</a:t>
            </a:r>
            <a:r>
              <a:rPr lang="zh-CN" altLang="en-US" sz="2400" b="1"/>
              <a:t>竞态条件</a:t>
            </a:r>
            <a:endParaRPr lang="en-US" altLang="zh-CN" sz="2400" b="1" dirty="0"/>
          </a:p>
          <a:p>
            <a:pPr>
              <a:lnSpc>
                <a:spcPct val="90000"/>
              </a:lnSpc>
              <a:buFont typeface="Wingdings" pitchFamily="2" charset="2"/>
              <a:buChar char="n"/>
            </a:pPr>
            <a:endParaRPr lang="en-US" altLang="zh-CN" sz="2800" b="1" dirty="0">
              <a:ea typeface="宋体" pitchFamily="2" charset="-122"/>
            </a:endParaRPr>
          </a:p>
          <a:p>
            <a:pPr>
              <a:lnSpc>
                <a:spcPct val="90000"/>
              </a:lnSpc>
              <a:buFont typeface="Monotype Sorts" pitchFamily="-84" charset="2"/>
              <a:buNone/>
            </a:pPr>
            <a:endParaRPr lang="en-US" altLang="zh-CN" sz="2800" dirty="0">
              <a:ea typeface="宋体" pitchFamily="2" charset="-122"/>
            </a:endParaRPr>
          </a:p>
          <a:p>
            <a:pPr lvl="1">
              <a:lnSpc>
                <a:spcPct val="90000"/>
              </a:lnSpc>
              <a:buFont typeface="Monotype Sorts" pitchFamily="-84" charset="2"/>
              <a:buNone/>
            </a:pPr>
            <a:endParaRPr lang="en-US" altLang="zh-CN" sz="2400" dirty="0">
              <a:ea typeface="宋体" pitchFamily="2" charset="-122"/>
            </a:endParaRPr>
          </a:p>
        </p:txBody>
      </p:sp>
    </p:spTree>
    <p:extLst>
      <p:ext uri="{BB962C8B-B14F-4D97-AF65-F5344CB8AC3E}">
        <p14:creationId xmlns:p14="http://schemas.microsoft.com/office/powerpoint/2010/main" val="4525321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138B5-5023-4EE1-810F-77ED6B39D1AC}"/>
              </a:ext>
            </a:extLst>
          </p:cNvPr>
          <p:cNvSpPr>
            <a:spLocks noGrp="1"/>
          </p:cNvSpPr>
          <p:nvPr>
            <p:ph type="title"/>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a:t>
            </a:r>
            <a:r>
              <a:rPr lang="en-US" altLang="zh-CN">
                <a:effectLst>
                  <a:outerShdw blurRad="38100" dist="38100" dir="2700000" algn="tl">
                    <a:srgbClr val="C0C0C0"/>
                  </a:outerShdw>
                </a:effectLst>
                <a:ea typeface="宋体" panose="02010600030101010101" pitchFamily="2" charset="-122"/>
              </a:rPr>
              <a:t>Monitor Definition </a:t>
            </a:r>
            <a:r>
              <a:rPr lang="en-US" altLang="zh-CN" dirty="0">
                <a:effectLst>
                  <a:outerShdw blurRad="38100" dist="38100" dir="2700000" algn="tl">
                    <a:srgbClr val="C0C0C0"/>
                  </a:outerShdw>
                </a:effectLst>
                <a:ea typeface="宋体" panose="02010600030101010101" pitchFamily="2" charset="-122"/>
              </a:rPr>
              <a:t>for P-C Problem</a:t>
            </a:r>
            <a:endParaRPr lang="zh-CN" altLang="en-US" dirty="0">
              <a:effectLst>
                <a:outerShdw blurRad="38100" dist="38100" dir="2700000" algn="tl">
                  <a:srgbClr val="C0C0C0"/>
                </a:outerShdw>
              </a:effectLst>
              <a:ea typeface="宋体" panose="02010600030101010101" pitchFamily="2" charset="-122"/>
            </a:endParaRPr>
          </a:p>
        </p:txBody>
      </p:sp>
      <p:sp>
        <p:nvSpPr>
          <p:cNvPr id="93187" name="矩形 2"/>
          <p:cNvSpPr>
            <a:spLocks noChangeArrowheads="1"/>
          </p:cNvSpPr>
          <p:nvPr/>
        </p:nvSpPr>
        <p:spPr bwMode="auto">
          <a:xfrm>
            <a:off x="4207957" y="1066800"/>
            <a:ext cx="3776085" cy="1816100"/>
          </a:xfrm>
          <a:prstGeom prst="rect">
            <a:avLst/>
          </a:prstGeom>
          <a:no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solidFill>
                  <a:srgbClr val="0033CC"/>
                </a:solidFill>
                <a:ea typeface="宋体" pitchFamily="2" charset="-122"/>
              </a:rPr>
              <a:t>Class BoundedBuffer </a:t>
            </a:r>
            <a:r>
              <a:rPr kumimoji="0" lang="en-US" altLang="zh-CN" sz="1800" b="1">
                <a:ea typeface="宋体" pitchFamily="2" charset="-122"/>
              </a:rPr>
              <a:t>{</a:t>
            </a:r>
          </a:p>
          <a:p>
            <a:pPr>
              <a:spcBef>
                <a:spcPct val="0"/>
              </a:spcBef>
              <a:buClrTx/>
              <a:buSzTx/>
              <a:buFontTx/>
              <a:buNone/>
            </a:pPr>
            <a:r>
              <a:rPr kumimoji="0" lang="en-US" altLang="zh-CN" sz="1800" b="1">
                <a:ea typeface="宋体" pitchFamily="2" charset="-122"/>
              </a:rPr>
              <a:t>    …</a:t>
            </a:r>
          </a:p>
          <a:p>
            <a:pPr>
              <a:spcBef>
                <a:spcPct val="0"/>
              </a:spcBef>
              <a:buClrTx/>
              <a:buSzTx/>
              <a:buFontTx/>
              <a:buNone/>
            </a:pPr>
            <a:r>
              <a:rPr kumimoji="0" lang="en-US" altLang="zh-CN" sz="1800" b="1">
                <a:ea typeface="宋体" pitchFamily="2" charset="-122"/>
              </a:rPr>
              <a:t>    </a:t>
            </a:r>
            <a:r>
              <a:rPr kumimoji="0" lang="en-US" altLang="zh-CN" sz="1800" b="1">
                <a:solidFill>
                  <a:srgbClr val="0033CC"/>
                </a:solidFill>
                <a:ea typeface="宋体" pitchFamily="2" charset="-122"/>
              </a:rPr>
              <a:t>LOCK  lock;</a:t>
            </a:r>
          </a:p>
          <a:p>
            <a:pPr>
              <a:spcBef>
                <a:spcPct val="0"/>
              </a:spcBef>
              <a:buClrTx/>
              <a:buSzTx/>
              <a:buFontTx/>
              <a:buNone/>
            </a:pPr>
            <a:r>
              <a:rPr kumimoji="0" lang="en-US" altLang="zh-CN" sz="1800" b="1">
                <a:ea typeface="宋体" pitchFamily="2" charset="-122"/>
              </a:rPr>
              <a:t>    int count = 0;</a:t>
            </a:r>
          </a:p>
          <a:p>
            <a:pPr>
              <a:spcBef>
                <a:spcPct val="0"/>
              </a:spcBef>
              <a:buClrTx/>
              <a:buSzTx/>
              <a:buFontTx/>
              <a:buNone/>
            </a:pPr>
            <a:r>
              <a:rPr kumimoji="0" lang="en-US" altLang="zh-CN" sz="1800" b="1">
                <a:solidFill>
                  <a:srgbClr val="0033CC"/>
                </a:solidFill>
                <a:ea typeface="宋体" pitchFamily="2" charset="-122"/>
              </a:rPr>
              <a:t>    Condition notFull, notEmpty;</a:t>
            </a:r>
            <a:endParaRPr kumimoji="0" lang="en-US" altLang="zh-CN" sz="1800" b="1">
              <a:ea typeface="宋体" pitchFamily="2" charset="-122"/>
            </a:endParaRPr>
          </a:p>
          <a:p>
            <a:pPr>
              <a:spcBef>
                <a:spcPct val="0"/>
              </a:spcBef>
              <a:buClrTx/>
              <a:buSzTx/>
              <a:buFontTx/>
              <a:buNone/>
            </a:pPr>
            <a:r>
              <a:rPr kumimoji="0" lang="en-US" altLang="zh-CN" sz="1800" b="1">
                <a:ea typeface="宋体" pitchFamily="2" charset="-122"/>
              </a:rPr>
              <a:t>}</a:t>
            </a:r>
            <a:endParaRPr kumimoji="0" lang="zh-CN" altLang="en-US" sz="1800" b="1">
              <a:ea typeface="宋体" pitchFamily="2" charset="-122"/>
            </a:endParaRPr>
          </a:p>
        </p:txBody>
      </p:sp>
      <p:sp>
        <p:nvSpPr>
          <p:cNvPr id="93188" name="矩形 3"/>
          <p:cNvSpPr>
            <a:spLocks noChangeArrowheads="1"/>
          </p:cNvSpPr>
          <p:nvPr/>
        </p:nvSpPr>
        <p:spPr bwMode="auto">
          <a:xfrm>
            <a:off x="1970089" y="3249324"/>
            <a:ext cx="3868737" cy="3224212"/>
          </a:xfrm>
          <a:prstGeom prst="rect">
            <a:avLst/>
          </a:prstGeom>
          <a:no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solidFill>
                  <a:srgbClr val="0033CC"/>
                </a:solidFill>
                <a:ea typeface="宋体" pitchFamily="2" charset="-122"/>
              </a:rPr>
              <a:t>BoundedBuffer :: Deposit(</a:t>
            </a:r>
            <a:r>
              <a:rPr kumimoji="0" lang="en-US" altLang="zh-CN" sz="1800" b="1" dirty="0">
                <a:solidFill>
                  <a:srgbClr val="0033CC"/>
                </a:solidFill>
                <a:ea typeface="宋体" pitchFamily="2" charset="-122"/>
              </a:rPr>
              <a:t>c) </a:t>
            </a:r>
            <a:r>
              <a:rPr kumimoji="0" lang="en-US" altLang="zh-CN" sz="1800" b="1" dirty="0">
                <a:ea typeface="宋体" pitchFamily="2" charset="-122"/>
              </a:rPr>
              <a:t>{</a:t>
            </a:r>
          </a:p>
          <a:p>
            <a:pPr>
              <a:spcBef>
                <a:spcPct val="0"/>
              </a:spcBef>
              <a:buClrTx/>
              <a:buSzTx/>
              <a:buFontTx/>
              <a:buNone/>
            </a:pPr>
            <a:r>
              <a:rPr kumimoji="0" lang="en-US" altLang="zh-CN" sz="1800" b="1">
                <a:ea typeface="宋体" pitchFamily="2" charset="-122"/>
              </a:rPr>
              <a:t>    lock-&gt;acquire</a:t>
            </a:r>
            <a:r>
              <a:rPr kumimoji="0" lang="en-US" altLang="zh-CN" sz="1800" b="1" dirty="0">
                <a:ea typeface="宋体" pitchFamily="2" charset="-122"/>
              </a:rPr>
              <a:t>();</a:t>
            </a:r>
          </a:p>
          <a:p>
            <a:pPr>
              <a:spcBef>
                <a:spcPct val="0"/>
              </a:spcBef>
              <a:buClrTx/>
              <a:buSzTx/>
              <a:buFontTx/>
              <a:buNone/>
            </a:pPr>
            <a:endParaRPr kumimoji="0" lang="en-US" altLang="zh-CN" sz="1800" b="1" dirty="0">
              <a:ea typeface="宋体" pitchFamily="2" charset="-122"/>
            </a:endParaRPr>
          </a:p>
          <a:p>
            <a:pPr>
              <a:spcBef>
                <a:spcPct val="0"/>
              </a:spcBef>
              <a:buClrTx/>
              <a:buSzTx/>
              <a:buFontTx/>
              <a:buNone/>
            </a:pPr>
            <a:r>
              <a:rPr kumimoji="0" lang="en-US" altLang="zh-CN" sz="1800" b="1">
                <a:ea typeface="宋体" pitchFamily="2" charset="-122"/>
              </a:rPr>
              <a:t>    </a:t>
            </a:r>
            <a:r>
              <a:rPr kumimoji="0" lang="en-US" altLang="zh-CN" sz="1800" b="1">
                <a:solidFill>
                  <a:srgbClr val="0033CC"/>
                </a:solidFill>
                <a:ea typeface="宋体" pitchFamily="2" charset="-122"/>
              </a:rPr>
              <a:t>while</a:t>
            </a:r>
            <a:r>
              <a:rPr kumimoji="0" lang="en-US" altLang="zh-CN" sz="1800" b="1">
                <a:ea typeface="宋体" pitchFamily="2" charset="-122"/>
              </a:rPr>
              <a:t>(</a:t>
            </a:r>
            <a:r>
              <a:rPr kumimoji="0" lang="en-US" altLang="zh-CN" sz="1800" b="1" dirty="0">
                <a:ea typeface="宋体" pitchFamily="2" charset="-122"/>
              </a:rPr>
              <a:t>count == n)</a:t>
            </a:r>
          </a:p>
          <a:p>
            <a:pPr>
              <a:spcBef>
                <a:spcPct val="0"/>
              </a:spcBef>
              <a:buClrTx/>
              <a:buSzTx/>
              <a:buFontTx/>
              <a:buNone/>
            </a:pPr>
            <a:r>
              <a:rPr kumimoji="0" lang="en-US" altLang="zh-CN" sz="1800" b="1" dirty="0">
                <a:ea typeface="宋体" pitchFamily="2" charset="-122"/>
              </a:rPr>
              <a:t>           </a:t>
            </a:r>
            <a:r>
              <a:rPr kumimoji="0" lang="en-US" altLang="zh-CN" sz="1800" b="1" dirty="0" err="1">
                <a:ea typeface="宋体" pitchFamily="2" charset="-122"/>
              </a:rPr>
              <a:t>notFull</a:t>
            </a:r>
            <a:r>
              <a:rPr kumimoji="0" lang="en-US" altLang="zh-CN" sz="1800" b="1" err="1">
                <a:ea typeface="宋体" pitchFamily="2" charset="-122"/>
              </a:rPr>
              <a:t>.</a:t>
            </a:r>
            <a:r>
              <a:rPr kumimoji="0" lang="en-US" altLang="zh-CN" sz="1800" b="1">
                <a:ea typeface="宋体" pitchFamily="2" charset="-122"/>
              </a:rPr>
              <a:t>wait(&amp;</a:t>
            </a:r>
            <a:r>
              <a:rPr kumimoji="0" lang="en-US" altLang="zh-CN" sz="1800" b="1" dirty="0">
                <a:ea typeface="宋体" pitchFamily="2" charset="-122"/>
              </a:rPr>
              <a:t>lock);</a:t>
            </a:r>
          </a:p>
          <a:p>
            <a:pPr>
              <a:spcBef>
                <a:spcPct val="0"/>
              </a:spcBef>
              <a:buClrTx/>
              <a:buSzTx/>
              <a:buFontTx/>
              <a:buNone/>
            </a:pPr>
            <a:r>
              <a:rPr kumimoji="0" lang="en-US" altLang="zh-CN" sz="1800" b="1" dirty="0">
                <a:ea typeface="宋体" pitchFamily="2" charset="-122"/>
              </a:rPr>
              <a:t>    add c to the buffer;</a:t>
            </a:r>
          </a:p>
          <a:p>
            <a:pPr>
              <a:spcBef>
                <a:spcPct val="0"/>
              </a:spcBef>
              <a:buClrTx/>
              <a:buSzTx/>
              <a:buFontTx/>
              <a:buNone/>
            </a:pPr>
            <a:r>
              <a:rPr kumimoji="0" lang="en-US" altLang="zh-CN" sz="1800" b="1">
                <a:ea typeface="宋体" pitchFamily="2" charset="-122"/>
              </a:rPr>
              <a:t>    count++;</a:t>
            </a:r>
            <a:endParaRPr kumimoji="0" lang="en-US" altLang="zh-CN" sz="1800" b="1" dirty="0">
              <a:ea typeface="宋体" pitchFamily="2" charset="-122"/>
            </a:endParaRPr>
          </a:p>
          <a:p>
            <a:pPr>
              <a:spcBef>
                <a:spcPct val="0"/>
              </a:spcBef>
              <a:buClrTx/>
              <a:buSzTx/>
              <a:buFontTx/>
              <a:buNone/>
            </a:pPr>
            <a:r>
              <a:rPr kumimoji="0" lang="en-US" altLang="zh-CN" sz="1800" b="1" dirty="0">
                <a:ea typeface="宋体" pitchFamily="2" charset="-122"/>
              </a:rPr>
              <a:t>    </a:t>
            </a:r>
            <a:r>
              <a:rPr kumimoji="0" lang="en-US" altLang="zh-CN" sz="1800" b="1" dirty="0" err="1">
                <a:ea typeface="宋体" pitchFamily="2" charset="-122"/>
              </a:rPr>
              <a:t>notEmpty</a:t>
            </a:r>
            <a:r>
              <a:rPr kumimoji="0" lang="en-US" altLang="zh-CN" sz="1800" b="1" err="1">
                <a:ea typeface="宋体" pitchFamily="2" charset="-122"/>
              </a:rPr>
              <a:t>.</a:t>
            </a:r>
            <a:r>
              <a:rPr kumimoji="0" lang="en-US" altLang="zh-CN" sz="1800" b="1">
                <a:ea typeface="宋体" pitchFamily="2" charset="-122"/>
              </a:rPr>
              <a:t>signal();</a:t>
            </a:r>
            <a:endParaRPr kumimoji="0" lang="en-US" altLang="zh-CN" sz="1800" b="1" dirty="0">
              <a:ea typeface="宋体" pitchFamily="2" charset="-122"/>
            </a:endParaRPr>
          </a:p>
          <a:p>
            <a:pPr>
              <a:spcBef>
                <a:spcPct val="0"/>
              </a:spcBef>
              <a:buClrTx/>
              <a:buSzTx/>
              <a:buFontTx/>
              <a:buNone/>
            </a:pPr>
            <a:endParaRPr kumimoji="0" lang="en-US" altLang="zh-CN" sz="1800" b="1" dirty="0">
              <a:ea typeface="宋体" pitchFamily="2" charset="-122"/>
            </a:endParaRPr>
          </a:p>
          <a:p>
            <a:pPr>
              <a:spcBef>
                <a:spcPct val="0"/>
              </a:spcBef>
              <a:buClrTx/>
              <a:buSzTx/>
              <a:buFontTx/>
              <a:buNone/>
            </a:pPr>
            <a:r>
              <a:rPr kumimoji="0" lang="en-US" altLang="zh-CN" sz="1800" b="1">
                <a:ea typeface="宋体" pitchFamily="2" charset="-122"/>
              </a:rPr>
              <a:t>    lock-&gt;release</a:t>
            </a:r>
            <a:r>
              <a:rPr kumimoji="0" lang="en-US" altLang="zh-CN" sz="1800" b="1" dirty="0">
                <a:ea typeface="宋体" pitchFamily="2" charset="-122"/>
              </a:rPr>
              <a:t>();</a:t>
            </a:r>
          </a:p>
          <a:p>
            <a:pPr>
              <a:spcBef>
                <a:spcPct val="0"/>
              </a:spcBef>
              <a:buClrTx/>
              <a:buSzTx/>
              <a:buFontTx/>
              <a:buNone/>
            </a:pPr>
            <a:r>
              <a:rPr kumimoji="0" lang="en-US" altLang="zh-CN" sz="1800" b="1" dirty="0">
                <a:ea typeface="宋体" pitchFamily="2" charset="-122"/>
              </a:rPr>
              <a:t>}</a:t>
            </a:r>
            <a:endParaRPr kumimoji="0" lang="zh-CN" altLang="en-US" sz="1800" b="1" dirty="0">
              <a:ea typeface="宋体" pitchFamily="2" charset="-122"/>
            </a:endParaRPr>
          </a:p>
        </p:txBody>
      </p:sp>
      <p:sp>
        <p:nvSpPr>
          <p:cNvPr id="93189" name="矩形 4"/>
          <p:cNvSpPr>
            <a:spLocks noChangeArrowheads="1"/>
          </p:cNvSpPr>
          <p:nvPr/>
        </p:nvSpPr>
        <p:spPr bwMode="auto">
          <a:xfrm>
            <a:off x="6248400" y="3249324"/>
            <a:ext cx="4032250" cy="3224212"/>
          </a:xfrm>
          <a:prstGeom prst="rect">
            <a:avLst/>
          </a:prstGeom>
          <a:no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solidFill>
                  <a:srgbClr val="0033CC"/>
                </a:solidFill>
                <a:ea typeface="宋体" pitchFamily="2" charset="-122"/>
              </a:rPr>
              <a:t>BoundedBuffer :: Remove(c) </a:t>
            </a:r>
            <a:r>
              <a:rPr kumimoji="0" lang="en-US" altLang="zh-CN" sz="1800" b="1">
                <a:ea typeface="宋体" pitchFamily="2" charset="-122"/>
              </a:rPr>
              <a:t>{</a:t>
            </a:r>
          </a:p>
          <a:p>
            <a:pPr>
              <a:spcBef>
                <a:spcPct val="0"/>
              </a:spcBef>
              <a:buClrTx/>
              <a:buSzTx/>
              <a:buFontTx/>
              <a:buNone/>
            </a:pPr>
            <a:r>
              <a:rPr kumimoji="0" lang="en-US" altLang="zh-CN" sz="1800" b="1">
                <a:ea typeface="宋体" pitchFamily="2" charset="-122"/>
              </a:rPr>
              <a:t>    lock-&gt;acquire();</a:t>
            </a:r>
          </a:p>
          <a:p>
            <a:pPr>
              <a:spcBef>
                <a:spcPct val="0"/>
              </a:spcBef>
              <a:buClrTx/>
              <a:buSzTx/>
              <a:buFontTx/>
              <a:buNone/>
            </a:pPr>
            <a:endParaRPr kumimoji="0" lang="en-US" altLang="zh-CN" sz="1800" b="1">
              <a:ea typeface="宋体" pitchFamily="2" charset="-122"/>
            </a:endParaRPr>
          </a:p>
          <a:p>
            <a:pPr>
              <a:spcBef>
                <a:spcPct val="0"/>
              </a:spcBef>
              <a:buClrTx/>
              <a:buSzTx/>
              <a:buFontTx/>
              <a:buNone/>
            </a:pPr>
            <a:r>
              <a:rPr kumimoji="0" lang="en-US" altLang="zh-CN" sz="1800" b="1">
                <a:ea typeface="宋体" pitchFamily="2" charset="-122"/>
              </a:rPr>
              <a:t>   </a:t>
            </a:r>
            <a:r>
              <a:rPr kumimoji="0" lang="en-US" altLang="zh-CN" sz="1800" b="1">
                <a:solidFill>
                  <a:srgbClr val="0033CC"/>
                </a:solidFill>
                <a:ea typeface="宋体" pitchFamily="2" charset="-122"/>
              </a:rPr>
              <a:t> while</a:t>
            </a:r>
            <a:r>
              <a:rPr kumimoji="0" lang="en-US" altLang="zh-CN" sz="1800" b="1">
                <a:ea typeface="宋体" pitchFamily="2" charset="-122"/>
              </a:rPr>
              <a:t>(count == 0)</a:t>
            </a:r>
          </a:p>
          <a:p>
            <a:pPr>
              <a:spcBef>
                <a:spcPct val="0"/>
              </a:spcBef>
              <a:buClrTx/>
              <a:buSzTx/>
              <a:buFontTx/>
              <a:buNone/>
            </a:pPr>
            <a:r>
              <a:rPr kumimoji="0" lang="en-US" altLang="zh-CN" sz="1800" b="1">
                <a:ea typeface="宋体" pitchFamily="2" charset="-122"/>
              </a:rPr>
              <a:t>           notEmpty.wait(&amp;lock);</a:t>
            </a:r>
          </a:p>
          <a:p>
            <a:pPr>
              <a:spcBef>
                <a:spcPct val="0"/>
              </a:spcBef>
              <a:buClrTx/>
              <a:buSzTx/>
              <a:buFontTx/>
              <a:buNone/>
            </a:pPr>
            <a:r>
              <a:rPr kumimoji="0" lang="en-US" altLang="zh-CN" sz="1800" b="1">
                <a:ea typeface="宋体" pitchFamily="2" charset="-122"/>
              </a:rPr>
              <a:t>    remove c from the buffer;</a:t>
            </a:r>
          </a:p>
          <a:p>
            <a:pPr>
              <a:spcBef>
                <a:spcPct val="0"/>
              </a:spcBef>
              <a:buClrTx/>
              <a:buSzTx/>
              <a:buFontTx/>
              <a:buNone/>
            </a:pPr>
            <a:r>
              <a:rPr kumimoji="0" lang="en-US" altLang="zh-CN" sz="1800" b="1">
                <a:ea typeface="宋体" pitchFamily="2" charset="-122"/>
              </a:rPr>
              <a:t>    count--;</a:t>
            </a:r>
          </a:p>
          <a:p>
            <a:pPr>
              <a:spcBef>
                <a:spcPct val="0"/>
              </a:spcBef>
              <a:buClrTx/>
              <a:buSzTx/>
              <a:buFontTx/>
              <a:buNone/>
            </a:pPr>
            <a:r>
              <a:rPr kumimoji="0" lang="en-US" altLang="zh-CN" sz="1800" b="1">
                <a:ea typeface="宋体" pitchFamily="2" charset="-122"/>
              </a:rPr>
              <a:t>    notFull.signal();</a:t>
            </a:r>
          </a:p>
          <a:p>
            <a:pPr>
              <a:spcBef>
                <a:spcPct val="0"/>
              </a:spcBef>
              <a:buClrTx/>
              <a:buSzTx/>
              <a:buFontTx/>
              <a:buNone/>
            </a:pPr>
            <a:endParaRPr kumimoji="0" lang="en-US" altLang="zh-CN" sz="1800" b="1">
              <a:ea typeface="宋体" pitchFamily="2" charset="-122"/>
            </a:endParaRPr>
          </a:p>
          <a:p>
            <a:pPr>
              <a:spcBef>
                <a:spcPct val="0"/>
              </a:spcBef>
              <a:buClrTx/>
              <a:buSzTx/>
              <a:buFontTx/>
              <a:buNone/>
            </a:pPr>
            <a:r>
              <a:rPr kumimoji="0" lang="en-US" altLang="zh-CN" sz="1800" b="1">
                <a:ea typeface="宋体" pitchFamily="2" charset="-122"/>
              </a:rPr>
              <a:t>    lock-&gt;release();</a:t>
            </a:r>
          </a:p>
          <a:p>
            <a:pPr>
              <a:spcBef>
                <a:spcPct val="0"/>
              </a:spcBef>
              <a:buClrTx/>
              <a:buSzTx/>
              <a:buFontTx/>
              <a:buNone/>
            </a:pPr>
            <a:r>
              <a:rPr kumimoji="0" lang="en-US" altLang="zh-CN" sz="1800" b="1">
                <a:ea typeface="宋体" pitchFamily="2" charset="-122"/>
              </a:rPr>
              <a:t>}</a:t>
            </a:r>
            <a:endParaRPr kumimoji="0" lang="zh-CN" altLang="en-US" sz="1800" b="1">
              <a:ea typeface="宋体" pitchFamily="2" charset="-122"/>
            </a:endParaRPr>
          </a:p>
        </p:txBody>
      </p:sp>
      <p:cxnSp>
        <p:nvCxnSpPr>
          <p:cNvPr id="93190" name="直接箭头连接符 6"/>
          <p:cNvCxnSpPr>
            <a:cxnSpLocks noChangeShapeType="1"/>
          </p:cNvCxnSpPr>
          <p:nvPr/>
        </p:nvCxnSpPr>
        <p:spPr bwMode="auto">
          <a:xfrm>
            <a:off x="5029200" y="4562186"/>
            <a:ext cx="1454151" cy="844550"/>
          </a:xfrm>
          <a:prstGeom prst="straightConnector1">
            <a:avLst/>
          </a:prstGeom>
          <a:noFill/>
          <a:ln w="25400" algn="ctr">
            <a:solidFill>
              <a:srgbClr val="0033CC"/>
            </a:solidFill>
            <a:round/>
            <a:headEnd/>
            <a:tailEnd type="triangle" w="med" len="med"/>
          </a:ln>
          <a:extLst>
            <a:ext uri="{909E8E84-426E-40DD-AFC4-6F175D3DCCD1}">
              <a14:hiddenFill xmlns:a14="http://schemas.microsoft.com/office/drawing/2010/main">
                <a:noFill/>
              </a14:hiddenFill>
            </a:ext>
          </a:extLst>
        </p:spPr>
      </p:cxnSp>
      <p:cxnSp>
        <p:nvCxnSpPr>
          <p:cNvPr id="93191" name="直接箭头连接符 8"/>
          <p:cNvCxnSpPr>
            <a:cxnSpLocks noChangeShapeType="1"/>
          </p:cNvCxnSpPr>
          <p:nvPr/>
        </p:nvCxnSpPr>
        <p:spPr bwMode="auto">
          <a:xfrm flipH="1">
            <a:off x="4430714" y="4562186"/>
            <a:ext cx="2111375" cy="844550"/>
          </a:xfrm>
          <a:prstGeom prst="straightConnector1">
            <a:avLst/>
          </a:prstGeom>
          <a:noFill/>
          <a:ln w="25400" algn="ctr">
            <a:solidFill>
              <a:srgbClr val="0033CC"/>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F8647-BF42-4215-AE92-343D13CCF13B}"/>
              </a:ext>
            </a:extLst>
          </p:cNvPr>
          <p:cNvSpPr>
            <a:spLocks noGrp="1"/>
          </p:cNvSpPr>
          <p:nvPr>
            <p:ph type="title"/>
          </p:nvPr>
        </p:nvSpPr>
        <p:spPr>
          <a:xfrm>
            <a:off x="1770063" y="196852"/>
            <a:ext cx="9345603"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a:t>
            </a:r>
            <a:r>
              <a:rPr lang="en-US" altLang="zh-CN">
                <a:effectLst>
                  <a:outerShdw blurRad="38100" dist="38100" dir="2700000" algn="tl">
                    <a:srgbClr val="C0C0C0"/>
                  </a:outerShdw>
                </a:effectLst>
                <a:ea typeface="宋体" panose="02010600030101010101" pitchFamily="2" charset="-122"/>
              </a:rPr>
              <a:t>Execution Priority After Condition Release</a:t>
            </a:r>
            <a:endParaRPr lang="zh-CN" altLang="en-US" dirty="0">
              <a:effectLst>
                <a:outerShdw blurRad="38100" dist="38100" dir="2700000" algn="tl">
                  <a:srgbClr val="C0C0C0"/>
                </a:outerShdw>
              </a:effectLst>
              <a:ea typeface="宋体" panose="02010600030101010101" pitchFamily="2" charset="-122"/>
            </a:endParaRPr>
          </a:p>
        </p:txBody>
      </p:sp>
      <p:sp>
        <p:nvSpPr>
          <p:cNvPr id="94211" name="矩形 2"/>
          <p:cNvSpPr>
            <a:spLocks noChangeArrowheads="1"/>
          </p:cNvSpPr>
          <p:nvPr/>
        </p:nvSpPr>
        <p:spPr bwMode="auto">
          <a:xfrm>
            <a:off x="1870075" y="1728789"/>
            <a:ext cx="1993900" cy="1254125"/>
          </a:xfrm>
          <a:prstGeom prst="rect">
            <a:avLst/>
          </a:prstGeom>
          <a:no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ea typeface="宋体" pitchFamily="2" charset="-122"/>
              </a:rPr>
              <a:t>Lock -&gt;Acquire ();</a:t>
            </a:r>
          </a:p>
          <a:p>
            <a:pPr>
              <a:spcBef>
                <a:spcPct val="0"/>
              </a:spcBef>
              <a:buClrTx/>
              <a:buSzTx/>
              <a:buFontTx/>
              <a:buNone/>
            </a:pPr>
            <a:r>
              <a:rPr kumimoji="0" lang="en-US" altLang="zh-CN" sz="1800" b="1">
                <a:ea typeface="宋体" pitchFamily="2" charset="-122"/>
              </a:rPr>
              <a:t>…</a:t>
            </a:r>
          </a:p>
          <a:p>
            <a:pPr>
              <a:spcBef>
                <a:spcPct val="0"/>
              </a:spcBef>
              <a:buClrTx/>
              <a:buSzTx/>
              <a:buFontTx/>
              <a:buNone/>
            </a:pPr>
            <a:r>
              <a:rPr kumimoji="0" lang="en-US" altLang="zh-CN" sz="1800" b="1">
                <a:solidFill>
                  <a:srgbClr val="0033CC"/>
                </a:solidFill>
                <a:ea typeface="宋体" pitchFamily="2" charset="-122"/>
              </a:rPr>
              <a:t>x.Wait()</a:t>
            </a:r>
            <a:endParaRPr kumimoji="0" lang="zh-CN" altLang="en-US" sz="1800" b="1">
              <a:solidFill>
                <a:srgbClr val="0033CC"/>
              </a:solidFill>
              <a:ea typeface="宋体" pitchFamily="2" charset="-122"/>
            </a:endParaRPr>
          </a:p>
        </p:txBody>
      </p:sp>
      <p:sp>
        <p:nvSpPr>
          <p:cNvPr id="94212" name="矩形 4"/>
          <p:cNvSpPr>
            <a:spLocks noChangeArrowheads="1"/>
          </p:cNvSpPr>
          <p:nvPr/>
        </p:nvSpPr>
        <p:spPr bwMode="auto">
          <a:xfrm>
            <a:off x="2495551" y="1081089"/>
            <a:ext cx="32794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solidFill>
                  <a:srgbClr val="0033CC"/>
                </a:solidFill>
                <a:ea typeface="宋体" pitchFamily="2" charset="-122"/>
              </a:rPr>
              <a:t>HANSEN scheme(OS, JAVA)</a:t>
            </a:r>
            <a:endParaRPr kumimoji="0" lang="zh-CN" altLang="en-US" sz="1800" b="1">
              <a:solidFill>
                <a:srgbClr val="0033CC"/>
              </a:solidFill>
              <a:ea typeface="宋体" pitchFamily="2" charset="-122"/>
            </a:endParaRPr>
          </a:p>
        </p:txBody>
      </p:sp>
      <p:sp>
        <p:nvSpPr>
          <p:cNvPr id="94213" name="矩形 5"/>
          <p:cNvSpPr>
            <a:spLocks noChangeArrowheads="1"/>
          </p:cNvSpPr>
          <p:nvPr/>
        </p:nvSpPr>
        <p:spPr bwMode="auto">
          <a:xfrm>
            <a:off x="6983413" y="1073150"/>
            <a:ext cx="337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solidFill>
                  <a:srgbClr val="0033CC"/>
                </a:solidFill>
                <a:ea typeface="宋体" pitchFamily="2" charset="-122"/>
              </a:rPr>
              <a:t>HOARE scheme(TEXTBOOK)</a:t>
            </a:r>
            <a:endParaRPr kumimoji="0" lang="zh-CN" altLang="en-US" sz="1800" b="1">
              <a:solidFill>
                <a:srgbClr val="0033CC"/>
              </a:solidFill>
              <a:ea typeface="宋体" pitchFamily="2" charset="-122"/>
            </a:endParaRPr>
          </a:p>
        </p:txBody>
      </p:sp>
      <p:sp>
        <p:nvSpPr>
          <p:cNvPr id="7" name="矩形 6">
            <a:extLst>
              <a:ext uri="{FF2B5EF4-FFF2-40B4-BE49-F238E27FC236}">
                <a16:creationId xmlns:a16="http://schemas.microsoft.com/office/drawing/2014/main" id="{4BB45EA3-E4D0-4473-A230-0455E3D82D56}"/>
              </a:ext>
            </a:extLst>
          </p:cNvPr>
          <p:cNvSpPr/>
          <p:nvPr/>
        </p:nvSpPr>
        <p:spPr bwMode="auto">
          <a:xfrm>
            <a:off x="3511549" y="3162301"/>
            <a:ext cx="2211383" cy="1992313"/>
          </a:xfrm>
          <a:prstGeom prst="rect">
            <a:avLst/>
          </a:prstGeom>
          <a:no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defRPr/>
            </a:pPr>
            <a:r>
              <a:rPr lang="en-US" altLang="zh-CN" b="1">
                <a:ea typeface="宋体" panose="02010600030101010101" pitchFamily="2" charset="-122"/>
              </a:rPr>
              <a:t>Lock-&gt;Acquire();</a:t>
            </a:r>
          </a:p>
          <a:p>
            <a:pPr>
              <a:defRPr/>
            </a:pPr>
            <a:r>
              <a:rPr lang="en-US" altLang="zh-CN" b="1">
                <a:ea typeface="宋体" panose="02010600030101010101" pitchFamily="2" charset="-122"/>
              </a:rPr>
              <a:t>…</a:t>
            </a:r>
          </a:p>
          <a:p>
            <a:pPr>
              <a:defRPr/>
            </a:pPr>
            <a:r>
              <a:rPr lang="en-US" altLang="zh-CN" b="1">
                <a:solidFill>
                  <a:srgbClr val="0033CC"/>
                </a:solidFill>
                <a:latin typeface="Helvetica" pitchFamily="-84" charset="0"/>
                <a:ea typeface="宋体" pitchFamily="2" charset="-122"/>
              </a:rPr>
              <a:t>x.Signal();</a:t>
            </a:r>
          </a:p>
          <a:p>
            <a:pPr>
              <a:defRPr/>
            </a:pPr>
            <a:r>
              <a:rPr lang="en-US" altLang="zh-CN" b="1">
                <a:ea typeface="宋体" panose="02010600030101010101" pitchFamily="2" charset="-122"/>
              </a:rPr>
              <a:t>…</a:t>
            </a:r>
          </a:p>
          <a:p>
            <a:pPr>
              <a:defRPr/>
            </a:pPr>
            <a:r>
              <a:rPr lang="en-US" altLang="zh-CN" b="1">
                <a:ea typeface="宋体" panose="02010600030101010101" pitchFamily="2" charset="-122"/>
              </a:rPr>
              <a:t>Lock-&gt;release();</a:t>
            </a:r>
            <a:endParaRPr lang="zh-CN" altLang="en-US" b="1">
              <a:ea typeface="宋体" panose="02010600030101010101" pitchFamily="2" charset="-122"/>
            </a:endParaRPr>
          </a:p>
        </p:txBody>
      </p:sp>
      <p:sp>
        <p:nvSpPr>
          <p:cNvPr id="94215" name="矩形 7"/>
          <p:cNvSpPr>
            <a:spLocks noChangeArrowheads="1"/>
          </p:cNvSpPr>
          <p:nvPr/>
        </p:nvSpPr>
        <p:spPr bwMode="auto">
          <a:xfrm>
            <a:off x="3863975" y="2409825"/>
            <a:ext cx="1556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solidFill>
                  <a:srgbClr val="0070C0"/>
                </a:solidFill>
                <a:ea typeface="宋体" pitchFamily="2" charset="-122"/>
              </a:rPr>
              <a:t>P1 waiting…</a:t>
            </a:r>
            <a:endParaRPr kumimoji="0" lang="zh-CN" altLang="en-US" sz="1800" b="1">
              <a:solidFill>
                <a:srgbClr val="0070C0"/>
              </a:solidFill>
              <a:ea typeface="宋体" pitchFamily="2" charset="-122"/>
            </a:endParaRPr>
          </a:p>
        </p:txBody>
      </p:sp>
      <p:sp>
        <p:nvSpPr>
          <p:cNvPr id="94216" name="矩形 8"/>
          <p:cNvSpPr>
            <a:spLocks noChangeArrowheads="1"/>
          </p:cNvSpPr>
          <p:nvPr/>
        </p:nvSpPr>
        <p:spPr bwMode="auto">
          <a:xfrm>
            <a:off x="2147888" y="3221039"/>
            <a:ext cx="13260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ea typeface="宋体" pitchFamily="2" charset="-122"/>
              </a:rPr>
              <a:t>P2 enter…</a:t>
            </a:r>
            <a:endParaRPr kumimoji="0" lang="zh-CN" altLang="en-US" sz="1800" b="1">
              <a:ea typeface="宋体" pitchFamily="2" charset="-122"/>
            </a:endParaRPr>
          </a:p>
        </p:txBody>
      </p:sp>
      <p:sp>
        <p:nvSpPr>
          <p:cNvPr id="94217" name="矩形 9"/>
          <p:cNvSpPr>
            <a:spLocks noChangeArrowheads="1"/>
          </p:cNvSpPr>
          <p:nvPr/>
        </p:nvSpPr>
        <p:spPr bwMode="auto">
          <a:xfrm>
            <a:off x="2147888" y="4170364"/>
            <a:ext cx="1159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ea typeface="宋体" pitchFamily="2" charset="-122"/>
              </a:rPr>
              <a:t>P2 exit…</a:t>
            </a:r>
            <a:endParaRPr kumimoji="0" lang="zh-CN" altLang="en-US" sz="1800" b="1">
              <a:ea typeface="宋体" pitchFamily="2" charset="-122"/>
            </a:endParaRPr>
          </a:p>
        </p:txBody>
      </p:sp>
      <p:sp>
        <p:nvSpPr>
          <p:cNvPr id="94218" name="矩形 10"/>
          <p:cNvSpPr>
            <a:spLocks noChangeArrowheads="1"/>
          </p:cNvSpPr>
          <p:nvPr/>
        </p:nvSpPr>
        <p:spPr bwMode="auto">
          <a:xfrm>
            <a:off x="1870074" y="5426075"/>
            <a:ext cx="2120027" cy="723900"/>
          </a:xfrm>
          <a:prstGeom prst="rect">
            <a:avLst/>
          </a:prstGeom>
          <a:no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ea typeface="宋体" pitchFamily="2" charset="-122"/>
              </a:rPr>
              <a:t>…</a:t>
            </a:r>
          </a:p>
          <a:p>
            <a:pPr>
              <a:spcBef>
                <a:spcPct val="0"/>
              </a:spcBef>
              <a:buClrTx/>
              <a:buSzTx/>
              <a:buFontTx/>
              <a:buNone/>
            </a:pPr>
            <a:r>
              <a:rPr kumimoji="0" lang="en-US" altLang="zh-CN" sz="1800" b="1">
                <a:ea typeface="宋体" pitchFamily="2" charset="-122"/>
              </a:rPr>
              <a:t>Lock-&gt;release();</a:t>
            </a:r>
          </a:p>
        </p:txBody>
      </p:sp>
      <p:sp>
        <p:nvSpPr>
          <p:cNvPr id="94219" name="矩形 11"/>
          <p:cNvSpPr>
            <a:spLocks noChangeArrowheads="1"/>
          </p:cNvSpPr>
          <p:nvPr/>
        </p:nvSpPr>
        <p:spPr bwMode="auto">
          <a:xfrm>
            <a:off x="3995072" y="5425333"/>
            <a:ext cx="1582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solidFill>
                  <a:srgbClr val="0070C0"/>
                </a:solidFill>
                <a:ea typeface="宋体" pitchFamily="2" charset="-122"/>
              </a:rPr>
              <a:t>P1 resume…</a:t>
            </a:r>
            <a:endParaRPr kumimoji="0" lang="zh-CN" altLang="en-US" sz="1800" b="1">
              <a:solidFill>
                <a:srgbClr val="0070C0"/>
              </a:solidFill>
              <a:ea typeface="宋体" pitchFamily="2" charset="-122"/>
            </a:endParaRPr>
          </a:p>
        </p:txBody>
      </p:sp>
      <p:sp>
        <p:nvSpPr>
          <p:cNvPr id="94220" name="矩形 12"/>
          <p:cNvSpPr>
            <a:spLocks noChangeArrowheads="1"/>
          </p:cNvSpPr>
          <p:nvPr/>
        </p:nvSpPr>
        <p:spPr bwMode="auto">
          <a:xfrm>
            <a:off x="6621463" y="1728789"/>
            <a:ext cx="1992312" cy="1254125"/>
          </a:xfrm>
          <a:prstGeom prst="rect">
            <a:avLst/>
          </a:prstGeom>
          <a:no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ea typeface="宋体" pitchFamily="2" charset="-122"/>
              </a:rPr>
              <a:t>Lock-&gt;Acquire();</a:t>
            </a:r>
          </a:p>
          <a:p>
            <a:pPr>
              <a:spcBef>
                <a:spcPct val="0"/>
              </a:spcBef>
              <a:buClrTx/>
              <a:buSzTx/>
              <a:buFontTx/>
              <a:buNone/>
            </a:pPr>
            <a:r>
              <a:rPr kumimoji="0" lang="en-US" altLang="zh-CN" sz="1800" b="1">
                <a:ea typeface="宋体" pitchFamily="2" charset="-122"/>
              </a:rPr>
              <a:t>…</a:t>
            </a:r>
          </a:p>
          <a:p>
            <a:pPr>
              <a:spcBef>
                <a:spcPct val="0"/>
              </a:spcBef>
              <a:buClrTx/>
              <a:buSzTx/>
              <a:buFontTx/>
              <a:buNone/>
            </a:pPr>
            <a:r>
              <a:rPr kumimoji="0" lang="en-US" altLang="zh-CN" sz="1800" b="1">
                <a:solidFill>
                  <a:srgbClr val="0033CC"/>
                </a:solidFill>
                <a:ea typeface="宋体" pitchFamily="2" charset="-122"/>
              </a:rPr>
              <a:t>x.Wait ()</a:t>
            </a:r>
            <a:endParaRPr kumimoji="0" lang="zh-CN" altLang="en-US" sz="1800" b="1">
              <a:solidFill>
                <a:srgbClr val="0033CC"/>
              </a:solidFill>
              <a:ea typeface="宋体" pitchFamily="2" charset="-122"/>
            </a:endParaRPr>
          </a:p>
        </p:txBody>
      </p:sp>
      <p:sp>
        <p:nvSpPr>
          <p:cNvPr id="14" name="矩形 13">
            <a:extLst>
              <a:ext uri="{FF2B5EF4-FFF2-40B4-BE49-F238E27FC236}">
                <a16:creationId xmlns:a16="http://schemas.microsoft.com/office/drawing/2014/main" id="{857DC789-48F5-4238-BCE8-3E6D881E4A56}"/>
              </a:ext>
            </a:extLst>
          </p:cNvPr>
          <p:cNvSpPr/>
          <p:nvPr/>
        </p:nvSpPr>
        <p:spPr bwMode="auto">
          <a:xfrm>
            <a:off x="8613775" y="3173414"/>
            <a:ext cx="1993900" cy="996950"/>
          </a:xfrm>
          <a:prstGeom prst="rect">
            <a:avLst/>
          </a:prstGeom>
          <a:no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defRPr/>
            </a:pPr>
            <a:r>
              <a:rPr lang="en-US" altLang="zh-CN" b="1">
                <a:ea typeface="宋体" panose="02010600030101010101" pitchFamily="2" charset="-122"/>
              </a:rPr>
              <a:t>Lock -&gt;Acquire();</a:t>
            </a:r>
          </a:p>
          <a:p>
            <a:pPr>
              <a:defRPr/>
            </a:pPr>
            <a:r>
              <a:rPr lang="en-US" altLang="zh-CN" b="1">
                <a:ea typeface="宋体" panose="02010600030101010101" pitchFamily="2" charset="-122"/>
              </a:rPr>
              <a:t>…</a:t>
            </a:r>
          </a:p>
          <a:p>
            <a:pPr>
              <a:defRPr/>
            </a:pPr>
            <a:r>
              <a:rPr lang="en-US" altLang="zh-CN" b="1">
                <a:solidFill>
                  <a:srgbClr val="0033CC"/>
                </a:solidFill>
                <a:latin typeface="Helvetica" pitchFamily="-84" charset="0"/>
                <a:ea typeface="宋体" pitchFamily="2" charset="-122"/>
              </a:rPr>
              <a:t>x.Signal();</a:t>
            </a:r>
          </a:p>
          <a:p>
            <a:pPr>
              <a:defRPr/>
            </a:pPr>
            <a:r>
              <a:rPr lang="en-US" altLang="zh-CN" b="1">
                <a:ea typeface="宋体" panose="02010600030101010101" pitchFamily="2" charset="-122"/>
              </a:rPr>
              <a:t> </a:t>
            </a:r>
            <a:endParaRPr lang="zh-CN" altLang="en-US" b="1">
              <a:ea typeface="宋体" panose="02010600030101010101" pitchFamily="2" charset="-122"/>
            </a:endParaRPr>
          </a:p>
        </p:txBody>
      </p:sp>
      <p:sp>
        <p:nvSpPr>
          <p:cNvPr id="94222" name="矩形 14"/>
          <p:cNvSpPr>
            <a:spLocks noChangeArrowheads="1"/>
          </p:cNvSpPr>
          <p:nvPr/>
        </p:nvSpPr>
        <p:spPr bwMode="auto">
          <a:xfrm>
            <a:off x="8613775" y="2409825"/>
            <a:ext cx="1556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solidFill>
                  <a:srgbClr val="0070C0"/>
                </a:solidFill>
                <a:ea typeface="宋体" pitchFamily="2" charset="-122"/>
              </a:rPr>
              <a:t>P1 waiting…</a:t>
            </a:r>
            <a:endParaRPr kumimoji="0" lang="zh-CN" altLang="en-US" sz="1800" b="1">
              <a:solidFill>
                <a:srgbClr val="0070C0"/>
              </a:solidFill>
              <a:ea typeface="宋体" pitchFamily="2" charset="-122"/>
            </a:endParaRPr>
          </a:p>
        </p:txBody>
      </p:sp>
      <p:sp>
        <p:nvSpPr>
          <p:cNvPr id="94223" name="矩形 15"/>
          <p:cNvSpPr>
            <a:spLocks noChangeArrowheads="1"/>
          </p:cNvSpPr>
          <p:nvPr/>
        </p:nvSpPr>
        <p:spPr bwMode="auto">
          <a:xfrm>
            <a:off x="6967538" y="3165475"/>
            <a:ext cx="13260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ea typeface="宋体" pitchFamily="2" charset="-122"/>
              </a:rPr>
              <a:t>P2 enter…</a:t>
            </a:r>
            <a:endParaRPr kumimoji="0" lang="zh-CN" altLang="en-US" sz="1800" b="1">
              <a:ea typeface="宋体" pitchFamily="2" charset="-122"/>
            </a:endParaRPr>
          </a:p>
        </p:txBody>
      </p:sp>
      <p:sp>
        <p:nvSpPr>
          <p:cNvPr id="94224" name="矩形 16"/>
          <p:cNvSpPr>
            <a:spLocks noChangeArrowheads="1"/>
          </p:cNvSpPr>
          <p:nvPr/>
        </p:nvSpPr>
        <p:spPr bwMode="auto">
          <a:xfrm>
            <a:off x="6626225" y="5521325"/>
            <a:ext cx="1582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buClrTx/>
              <a:buSzTx/>
              <a:buNone/>
            </a:pPr>
            <a:r>
              <a:rPr kumimoji="0" lang="en-US" altLang="zh-CN" sz="1800" b="1">
                <a:solidFill>
                  <a:srgbClr val="0070C0"/>
                </a:solidFill>
                <a:ea typeface="宋体" pitchFamily="2" charset="-122"/>
              </a:rPr>
              <a:t>P2 resume…</a:t>
            </a:r>
            <a:endParaRPr kumimoji="0" lang="zh-CN" altLang="en-US" sz="1800" b="1">
              <a:solidFill>
                <a:srgbClr val="0070C0"/>
              </a:solidFill>
              <a:ea typeface="宋体" pitchFamily="2" charset="-122"/>
            </a:endParaRPr>
          </a:p>
        </p:txBody>
      </p:sp>
      <p:sp>
        <p:nvSpPr>
          <p:cNvPr id="94225" name="矩形 17"/>
          <p:cNvSpPr>
            <a:spLocks noChangeArrowheads="1"/>
          </p:cNvSpPr>
          <p:nvPr/>
        </p:nvSpPr>
        <p:spPr bwMode="auto">
          <a:xfrm>
            <a:off x="6621462" y="4352926"/>
            <a:ext cx="2095487" cy="804863"/>
          </a:xfrm>
          <a:prstGeom prst="rect">
            <a:avLst/>
          </a:prstGeom>
          <a:no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ea typeface="宋体" pitchFamily="2" charset="-122"/>
              </a:rPr>
              <a:t>…</a:t>
            </a:r>
          </a:p>
          <a:p>
            <a:pPr>
              <a:spcBef>
                <a:spcPct val="0"/>
              </a:spcBef>
              <a:buClrTx/>
              <a:buSzTx/>
              <a:buFontTx/>
              <a:buNone/>
            </a:pPr>
            <a:r>
              <a:rPr kumimoji="0" lang="en-US" altLang="zh-CN" sz="1800" b="1">
                <a:ea typeface="宋体" pitchFamily="2" charset="-122"/>
              </a:rPr>
              <a:t>Lock -&gt;release ();</a:t>
            </a:r>
          </a:p>
        </p:txBody>
      </p:sp>
      <p:sp>
        <p:nvSpPr>
          <p:cNvPr id="94226" name="矩形 18"/>
          <p:cNvSpPr>
            <a:spLocks noChangeArrowheads="1"/>
          </p:cNvSpPr>
          <p:nvPr/>
        </p:nvSpPr>
        <p:spPr bwMode="auto">
          <a:xfrm>
            <a:off x="8716964" y="4346575"/>
            <a:ext cx="1582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solidFill>
                  <a:srgbClr val="0070C0"/>
                </a:solidFill>
                <a:ea typeface="宋体" pitchFamily="2" charset="-122"/>
              </a:rPr>
              <a:t>P1 resume…</a:t>
            </a:r>
            <a:endParaRPr kumimoji="0" lang="zh-CN" altLang="en-US" sz="1800" b="1">
              <a:solidFill>
                <a:srgbClr val="0070C0"/>
              </a:solidFill>
              <a:ea typeface="宋体" pitchFamily="2" charset="-122"/>
            </a:endParaRPr>
          </a:p>
        </p:txBody>
      </p:sp>
      <p:cxnSp>
        <p:nvCxnSpPr>
          <p:cNvPr id="94227" name="直接连接符 20"/>
          <p:cNvCxnSpPr>
            <a:cxnSpLocks noChangeShapeType="1"/>
          </p:cNvCxnSpPr>
          <p:nvPr/>
        </p:nvCxnSpPr>
        <p:spPr bwMode="auto">
          <a:xfrm>
            <a:off x="5884863" y="1101726"/>
            <a:ext cx="0" cy="57562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4228" name="矩形 21"/>
          <p:cNvSpPr>
            <a:spLocks noChangeArrowheads="1"/>
          </p:cNvSpPr>
          <p:nvPr/>
        </p:nvSpPr>
        <p:spPr bwMode="auto">
          <a:xfrm>
            <a:off x="6965402" y="3736693"/>
            <a:ext cx="1556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ea typeface="宋体" pitchFamily="2" charset="-122"/>
              </a:rPr>
              <a:t>P2 waiting…</a:t>
            </a:r>
            <a:endParaRPr kumimoji="0" lang="zh-CN" altLang="en-US" sz="1800" b="1">
              <a:ea typeface="宋体" pitchFamily="2" charset="-122"/>
            </a:endParaRPr>
          </a:p>
        </p:txBody>
      </p:sp>
      <p:sp>
        <p:nvSpPr>
          <p:cNvPr id="94229" name="矩形 22"/>
          <p:cNvSpPr>
            <a:spLocks noChangeArrowheads="1"/>
          </p:cNvSpPr>
          <p:nvPr/>
        </p:nvSpPr>
        <p:spPr bwMode="auto">
          <a:xfrm>
            <a:off x="8716964" y="4711700"/>
            <a:ext cx="1159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solidFill>
                  <a:srgbClr val="0070C0"/>
                </a:solidFill>
                <a:ea typeface="宋体" pitchFamily="2" charset="-122"/>
              </a:rPr>
              <a:t>P1 exit…</a:t>
            </a:r>
            <a:endParaRPr kumimoji="0" lang="zh-CN" altLang="en-US" sz="1800" b="1">
              <a:solidFill>
                <a:srgbClr val="0070C0"/>
              </a:solidFill>
              <a:ea typeface="宋体" pitchFamily="2" charset="-122"/>
            </a:endParaRPr>
          </a:p>
        </p:txBody>
      </p:sp>
      <p:sp>
        <p:nvSpPr>
          <p:cNvPr id="24" name="矩形 23">
            <a:extLst>
              <a:ext uri="{FF2B5EF4-FFF2-40B4-BE49-F238E27FC236}">
                <a16:creationId xmlns:a16="http://schemas.microsoft.com/office/drawing/2014/main" id="{708E4BFF-8E5C-4B15-9A68-C526AE604744}"/>
              </a:ext>
            </a:extLst>
          </p:cNvPr>
          <p:cNvSpPr/>
          <p:nvPr/>
        </p:nvSpPr>
        <p:spPr bwMode="auto">
          <a:xfrm>
            <a:off x="8207374" y="5422900"/>
            <a:ext cx="2222501" cy="723900"/>
          </a:xfrm>
          <a:prstGeom prst="rect">
            <a:avLst/>
          </a:prstGeom>
          <a:no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defRPr/>
            </a:pPr>
            <a:r>
              <a:rPr lang="en-US" altLang="zh-CN" b="1">
                <a:ea typeface="宋体" panose="02010600030101010101" pitchFamily="2" charset="-122"/>
              </a:rPr>
              <a:t>…</a:t>
            </a:r>
          </a:p>
          <a:p>
            <a:pPr>
              <a:defRPr/>
            </a:pPr>
            <a:r>
              <a:rPr lang="en-US" altLang="zh-CN" b="1">
                <a:ea typeface="宋体" panose="02010600030101010101" pitchFamily="2" charset="-122"/>
              </a:rPr>
              <a:t>Lock-&gt;release();</a:t>
            </a:r>
          </a:p>
          <a:p>
            <a:pPr>
              <a:defRPr/>
            </a:pPr>
            <a:r>
              <a:rPr lang="en-US" altLang="zh-CN" b="1">
                <a:ea typeface="宋体" panose="02010600030101010101" pitchFamily="2" charset="-122"/>
              </a:rPr>
              <a:t> </a:t>
            </a:r>
            <a:endParaRPr lang="zh-CN" altLang="en-US" b="1">
              <a:ea typeface="宋体" panose="02010600030101010101" pitchFamily="2" charset="-122"/>
            </a:endParaRPr>
          </a:p>
        </p:txBody>
      </p:sp>
      <p:cxnSp>
        <p:nvCxnSpPr>
          <p:cNvPr id="94231" name="直接连接符 26"/>
          <p:cNvCxnSpPr>
            <a:cxnSpLocks noChangeShapeType="1"/>
          </p:cNvCxnSpPr>
          <p:nvPr/>
        </p:nvCxnSpPr>
        <p:spPr bwMode="auto">
          <a:xfrm>
            <a:off x="1617664" y="1441450"/>
            <a:ext cx="866933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4232" name="文本框 27"/>
          <p:cNvSpPr txBox="1">
            <a:spLocks noChangeArrowheads="1"/>
          </p:cNvSpPr>
          <p:nvPr/>
        </p:nvSpPr>
        <p:spPr bwMode="auto">
          <a:xfrm>
            <a:off x="3352800" y="6488114"/>
            <a:ext cx="966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ea typeface="宋体" pitchFamily="2" charset="-122"/>
              </a:rPr>
              <a:t>P2 first</a:t>
            </a:r>
            <a:endParaRPr kumimoji="0" lang="zh-CN" altLang="en-US" sz="1800" b="1">
              <a:ea typeface="宋体" pitchFamily="2" charset="-122"/>
            </a:endParaRPr>
          </a:p>
        </p:txBody>
      </p:sp>
      <p:sp>
        <p:nvSpPr>
          <p:cNvPr id="94233" name="文本框 28"/>
          <p:cNvSpPr txBox="1">
            <a:spLocks noChangeArrowheads="1"/>
          </p:cNvSpPr>
          <p:nvPr/>
        </p:nvSpPr>
        <p:spPr bwMode="auto">
          <a:xfrm>
            <a:off x="7905750" y="6530975"/>
            <a:ext cx="966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b="1">
                <a:ea typeface="宋体" pitchFamily="2" charset="-122"/>
              </a:rPr>
              <a:t>P1 first</a:t>
            </a:r>
            <a:endParaRPr kumimoji="0" lang="zh-CN" altLang="en-US" sz="1800" b="1">
              <a:ea typeface="宋体"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5F617-3B67-425C-9EA8-A0EE84F0AE60}"/>
              </a:ext>
            </a:extLst>
          </p:cNvPr>
          <p:cNvSpPr>
            <a:spLocks noGrp="1"/>
          </p:cNvSpPr>
          <p:nvPr>
            <p:ph type="title"/>
          </p:nvPr>
        </p:nvSpPr>
        <p:spPr/>
        <p:txBody>
          <a:bodyPr/>
          <a:lstStyle/>
          <a:p>
            <a:r>
              <a:rPr lang="en-US" altLang="zh-CN"/>
              <a:t>*</a:t>
            </a:r>
            <a:r>
              <a:rPr lang="zh-CN" altLang="en-US"/>
              <a:t>管程中进程相互唤醒的问题</a:t>
            </a:r>
          </a:p>
        </p:txBody>
      </p:sp>
      <p:sp>
        <p:nvSpPr>
          <p:cNvPr id="3" name="内容占位符 2">
            <a:extLst>
              <a:ext uri="{FF2B5EF4-FFF2-40B4-BE49-F238E27FC236}">
                <a16:creationId xmlns:a16="http://schemas.microsoft.com/office/drawing/2014/main" id="{59CD59E2-BAEA-41FC-99CB-7FD21C9E149B}"/>
              </a:ext>
            </a:extLst>
          </p:cNvPr>
          <p:cNvSpPr>
            <a:spLocks noGrp="1"/>
          </p:cNvSpPr>
          <p:nvPr>
            <p:ph idx="1"/>
          </p:nvPr>
        </p:nvSpPr>
        <p:spPr>
          <a:xfrm>
            <a:off x="1416425" y="1233489"/>
            <a:ext cx="9377082" cy="4626984"/>
          </a:xfrm>
        </p:spPr>
        <p:txBody>
          <a:bodyPr/>
          <a:lstStyle/>
          <a:p>
            <a:r>
              <a:rPr lang="zh-CN" altLang="en-US" sz="2400"/>
              <a:t>当一个进入管程的进程执行等待操作时，它应当释放管程的互斥权</a:t>
            </a:r>
          </a:p>
          <a:p>
            <a:r>
              <a:rPr lang="zh-CN" altLang="en-US" sz="2400"/>
              <a:t>当后面进入管程的进程执行唤醒操作时，例如</a:t>
            </a:r>
            <a:r>
              <a:rPr lang="en-US" altLang="zh-CN" sz="2400" b="1">
                <a:solidFill>
                  <a:srgbClr val="0070C0"/>
                </a:solidFill>
              </a:rPr>
              <a:t>P</a:t>
            </a:r>
            <a:r>
              <a:rPr lang="zh-CN" altLang="en-US" sz="2400" b="1">
                <a:solidFill>
                  <a:srgbClr val="0070C0"/>
                </a:solidFill>
              </a:rPr>
              <a:t>唤醒</a:t>
            </a:r>
            <a:r>
              <a:rPr lang="en-US" altLang="zh-CN" sz="2400" b="1">
                <a:solidFill>
                  <a:srgbClr val="0070C0"/>
                </a:solidFill>
              </a:rPr>
              <a:t>Q</a:t>
            </a:r>
            <a:r>
              <a:rPr lang="zh-CN" altLang="en-US" sz="2400"/>
              <a:t>，管程中便存在两个同时处于活动状态的进程</a:t>
            </a:r>
            <a:endParaRPr lang="en-US" altLang="zh-CN" sz="2400"/>
          </a:p>
          <a:p>
            <a:endParaRPr lang="en-US" altLang="zh-CN" sz="2400"/>
          </a:p>
          <a:p>
            <a:r>
              <a:rPr lang="zh-CN" altLang="en-US" sz="2400"/>
              <a:t>三种处理方法：</a:t>
            </a:r>
          </a:p>
          <a:p>
            <a:pPr lvl="1"/>
            <a:r>
              <a:rPr lang="en-US" altLang="zh-CN" sz="2400"/>
              <a:t>P</a:t>
            </a:r>
            <a:r>
              <a:rPr lang="zh-CN" altLang="en-US" sz="2400"/>
              <a:t>等待，</a:t>
            </a:r>
            <a:r>
              <a:rPr lang="en-US" altLang="zh-CN" sz="2400"/>
              <a:t>Q</a:t>
            </a:r>
            <a:r>
              <a:rPr lang="zh-CN" altLang="en-US" sz="2400"/>
              <a:t>执行</a:t>
            </a:r>
            <a:r>
              <a:rPr lang="en-US" altLang="zh-CN" sz="2400"/>
              <a:t>(Hoare</a:t>
            </a:r>
            <a:r>
              <a:rPr lang="zh-CN" altLang="en-US" sz="2400"/>
              <a:t>管程</a:t>
            </a:r>
            <a:r>
              <a:rPr lang="en-US" altLang="zh-CN" sz="2400"/>
              <a:t>)</a:t>
            </a:r>
            <a:endParaRPr lang="zh-CN" altLang="en-US" sz="2400"/>
          </a:p>
          <a:p>
            <a:pPr lvl="1"/>
            <a:r>
              <a:rPr lang="en-US" altLang="zh-CN" sz="2400"/>
              <a:t>Q</a:t>
            </a:r>
            <a:r>
              <a:rPr lang="zh-CN" altLang="en-US" sz="2400"/>
              <a:t>等待</a:t>
            </a:r>
            <a:r>
              <a:rPr lang="en-US" altLang="zh-CN" sz="2400"/>
              <a:t>(</a:t>
            </a:r>
            <a:r>
              <a:rPr lang="zh-CN" altLang="en-US" sz="2400"/>
              <a:t>换为在紧急队列中等待</a:t>
            </a:r>
            <a:r>
              <a:rPr lang="en-US" altLang="zh-CN" sz="2400"/>
              <a:t>)</a:t>
            </a:r>
            <a:r>
              <a:rPr lang="zh-CN" altLang="en-US" sz="2400"/>
              <a:t>，</a:t>
            </a:r>
            <a:r>
              <a:rPr lang="en-US" altLang="zh-CN" sz="2400"/>
              <a:t>P</a:t>
            </a:r>
            <a:r>
              <a:rPr lang="zh-CN" altLang="en-US" sz="2400"/>
              <a:t>继续执行</a:t>
            </a:r>
            <a:r>
              <a:rPr lang="en-US" altLang="zh-CN" sz="2400"/>
              <a:t>(Mesa</a:t>
            </a:r>
            <a:r>
              <a:rPr lang="zh-CN" altLang="en-US" sz="2400"/>
              <a:t>管程</a:t>
            </a:r>
            <a:r>
              <a:rPr lang="en-US" altLang="zh-CN" sz="2400"/>
              <a:t>)</a:t>
            </a:r>
            <a:endParaRPr lang="zh-CN" altLang="en-US" sz="2400"/>
          </a:p>
          <a:p>
            <a:pPr lvl="1"/>
            <a:r>
              <a:rPr lang="zh-CN" altLang="en-US" sz="2400"/>
              <a:t>规定唤醒操作为管程中最后一个可执行的操作</a:t>
            </a:r>
            <a:r>
              <a:rPr lang="en-US" altLang="zh-CN" sz="2400"/>
              <a:t>(Hansen</a:t>
            </a:r>
            <a:r>
              <a:rPr lang="zh-CN" altLang="en-US" sz="2400"/>
              <a:t>管程</a:t>
            </a:r>
            <a:r>
              <a:rPr lang="en-US" altLang="zh-CN" sz="2400"/>
              <a:t>, Concurrent Pascal)</a:t>
            </a:r>
            <a:endParaRPr lang="zh-CN" altLang="en-US" sz="2400"/>
          </a:p>
          <a:p>
            <a:pPr marL="457200" lvl="1" indent="0">
              <a:buNone/>
            </a:pPr>
            <a:endParaRPr lang="zh-CN" altLang="en-US" sz="2400"/>
          </a:p>
          <a:p>
            <a:pPr marL="0" indent="0">
              <a:buNone/>
            </a:pPr>
            <a:endParaRPr lang="en-US" altLang="zh-CN" sz="2400"/>
          </a:p>
          <a:p>
            <a:endParaRPr lang="zh-CN" altLang="en-US" sz="2400"/>
          </a:p>
        </p:txBody>
      </p:sp>
    </p:spTree>
    <p:extLst>
      <p:ext uri="{BB962C8B-B14F-4D97-AF65-F5344CB8AC3E}">
        <p14:creationId xmlns:p14="http://schemas.microsoft.com/office/powerpoint/2010/main" val="25633327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03DC0-C3E9-47BE-A26F-729E3F69C336}"/>
              </a:ext>
            </a:extLst>
          </p:cNvPr>
          <p:cNvSpPr>
            <a:spLocks noGrp="1"/>
          </p:cNvSpPr>
          <p:nvPr>
            <p:ph type="title"/>
          </p:nvPr>
        </p:nvSpPr>
        <p:spPr/>
        <p:txBody>
          <a:bodyPr/>
          <a:lstStyle/>
          <a:p>
            <a:r>
              <a:rPr lang="en-US" altLang="zh-CN"/>
              <a:t>*Hoare</a:t>
            </a:r>
            <a:r>
              <a:rPr lang="zh-CN" altLang="en-US"/>
              <a:t>管程示意图</a:t>
            </a:r>
          </a:p>
        </p:txBody>
      </p:sp>
      <p:pic>
        <p:nvPicPr>
          <p:cNvPr id="5" name="图片 4">
            <a:extLst>
              <a:ext uri="{FF2B5EF4-FFF2-40B4-BE49-F238E27FC236}">
                <a16:creationId xmlns:a16="http://schemas.microsoft.com/office/drawing/2014/main" id="{F1772BB9-CFCF-4F88-BD4A-642EF3EC7F56}"/>
              </a:ext>
            </a:extLst>
          </p:cNvPr>
          <p:cNvPicPr>
            <a:picLocks noChangeAspect="1"/>
          </p:cNvPicPr>
          <p:nvPr/>
        </p:nvPicPr>
        <p:blipFill>
          <a:blip r:embed="rId3"/>
          <a:stretch>
            <a:fillRect/>
          </a:stretch>
        </p:blipFill>
        <p:spPr>
          <a:xfrm>
            <a:off x="2290288" y="948413"/>
            <a:ext cx="8099807" cy="5479281"/>
          </a:xfrm>
          <a:prstGeom prst="rect">
            <a:avLst/>
          </a:prstGeom>
        </p:spPr>
      </p:pic>
    </p:spTree>
    <p:extLst>
      <p:ext uri="{BB962C8B-B14F-4D97-AF65-F5344CB8AC3E}">
        <p14:creationId xmlns:p14="http://schemas.microsoft.com/office/powerpoint/2010/main" val="25368375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7A05D9ED-56EF-4541-A98A-5DD11EFA6F42}"/>
              </a:ext>
            </a:extLst>
          </p:cNvPr>
          <p:cNvSpPr>
            <a:spLocks noGrp="1" noChangeArrowheads="1"/>
          </p:cNvSpPr>
          <p:nvPr>
            <p:ph type="title"/>
          </p:nvPr>
        </p:nvSpPr>
        <p:spPr>
          <a:xfrm>
            <a:off x="1781175" y="180975"/>
            <a:ext cx="9496425" cy="615950"/>
          </a:xfrm>
        </p:spPr>
        <p:txBody>
          <a:bodyPr/>
          <a:lstStyle/>
          <a:p>
            <a:pPr>
              <a:defRPr/>
            </a:pPr>
            <a:r>
              <a:rPr lang="en-US" altLang="zh-CN">
                <a:ea typeface="宋体" charset="-122"/>
              </a:rPr>
              <a:t>Monitor </a:t>
            </a:r>
            <a:r>
              <a:rPr lang="en-US" altLang="zh-CN" dirty="0">
                <a:ea typeface="宋体" charset="-122"/>
              </a:rPr>
              <a:t>Implementation Using Semaphores</a:t>
            </a:r>
          </a:p>
        </p:txBody>
      </p:sp>
      <p:sp>
        <p:nvSpPr>
          <p:cNvPr id="96259" name="Rectangle 3"/>
          <p:cNvSpPr>
            <a:spLocks noGrp="1" noChangeArrowheads="1"/>
          </p:cNvSpPr>
          <p:nvPr>
            <p:ph type="body" idx="1"/>
          </p:nvPr>
        </p:nvSpPr>
        <p:spPr>
          <a:xfrm>
            <a:off x="1009650" y="1228726"/>
            <a:ext cx="10534649" cy="5114925"/>
          </a:xfrm>
        </p:spPr>
        <p:txBody>
          <a:bodyPr/>
          <a:lstStyle/>
          <a:p>
            <a:pPr>
              <a:lnSpc>
                <a:spcPct val="80000"/>
              </a:lnSpc>
              <a:tabLst>
                <a:tab pos="1890713" algn="l"/>
                <a:tab pos="2338388" algn="l"/>
                <a:tab pos="2511425" algn="l"/>
              </a:tabLst>
            </a:pPr>
            <a:r>
              <a:rPr lang="en-US" altLang="zh-CN" sz="2000">
                <a:ea typeface="宋体" pitchFamily="2" charset="-122"/>
              </a:rPr>
              <a:t>Variables </a:t>
            </a:r>
          </a:p>
          <a:p>
            <a:pPr>
              <a:lnSpc>
                <a:spcPct val="80000"/>
              </a:lnSpc>
              <a:spcBef>
                <a:spcPct val="15000"/>
              </a:spcBef>
              <a:buNone/>
              <a:tabLst>
                <a:tab pos="1890713" algn="l"/>
                <a:tab pos="2338388" algn="l"/>
                <a:tab pos="2511425" algn="l"/>
              </a:tabLst>
            </a:pPr>
            <a:r>
              <a:rPr lang="en-US" altLang="zh-CN" sz="2000" b="1">
                <a:solidFill>
                  <a:srgbClr val="0070C0"/>
                </a:solidFill>
                <a:ea typeface="宋体" pitchFamily="2" charset="-122"/>
              </a:rPr>
              <a:t>	semaphore mutex;    // initially 1, for control entering monitor</a:t>
            </a:r>
          </a:p>
          <a:p>
            <a:pPr>
              <a:lnSpc>
                <a:spcPct val="80000"/>
              </a:lnSpc>
              <a:spcBef>
                <a:spcPct val="15000"/>
              </a:spcBef>
              <a:buNone/>
              <a:tabLst>
                <a:tab pos="1890713" algn="l"/>
                <a:tab pos="2338388" algn="l"/>
                <a:tab pos="2511425" algn="l"/>
              </a:tabLst>
            </a:pPr>
            <a:r>
              <a:rPr lang="en-US" altLang="zh-CN" sz="2000" b="1">
                <a:solidFill>
                  <a:srgbClr val="0070C0"/>
                </a:solidFill>
                <a:ea typeface="宋体" pitchFamily="2" charset="-122"/>
              </a:rPr>
              <a:t>	semaphore next;       // initially 0, signaling process suspend themselves</a:t>
            </a:r>
          </a:p>
          <a:p>
            <a:pPr>
              <a:lnSpc>
                <a:spcPct val="80000"/>
              </a:lnSpc>
              <a:spcBef>
                <a:spcPct val="15000"/>
              </a:spcBef>
              <a:buNone/>
              <a:tabLst>
                <a:tab pos="1890713" algn="l"/>
                <a:tab pos="2338388" algn="l"/>
                <a:tab pos="2511425" algn="l"/>
              </a:tabLst>
            </a:pPr>
            <a:r>
              <a:rPr lang="en-US" altLang="zh-CN" sz="2000" b="1">
                <a:solidFill>
                  <a:srgbClr val="0070C0"/>
                </a:solidFill>
                <a:ea typeface="宋体" pitchFamily="2" charset="-122"/>
              </a:rPr>
              <a:t>	int next_count = 0;</a:t>
            </a:r>
            <a:br>
              <a:rPr lang="en-US" altLang="zh-CN" sz="2000">
                <a:solidFill>
                  <a:srgbClr val="C00000"/>
                </a:solidFill>
                <a:ea typeface="宋体" pitchFamily="2" charset="-122"/>
              </a:rPr>
            </a:br>
            <a:endParaRPr lang="en-US" altLang="zh-CN" sz="2000">
              <a:solidFill>
                <a:srgbClr val="C00000"/>
              </a:solidFill>
              <a:ea typeface="宋体" pitchFamily="2" charset="-122"/>
            </a:endParaRPr>
          </a:p>
          <a:p>
            <a:pPr>
              <a:lnSpc>
                <a:spcPct val="80000"/>
              </a:lnSpc>
              <a:tabLst>
                <a:tab pos="1890713" algn="l"/>
                <a:tab pos="2338388" algn="l"/>
                <a:tab pos="2511425" algn="l"/>
              </a:tabLst>
            </a:pPr>
            <a:r>
              <a:rPr lang="en-US" altLang="zh-CN" sz="2000">
                <a:ea typeface="宋体" pitchFamily="2" charset="-122"/>
              </a:rPr>
              <a:t>Each procedure </a:t>
            </a:r>
            <a:r>
              <a:rPr lang="en-US" altLang="zh-CN" sz="2000" b="1" i="1">
                <a:ea typeface="宋体" pitchFamily="2" charset="-122"/>
              </a:rPr>
              <a:t>F</a:t>
            </a:r>
            <a:r>
              <a:rPr lang="en-US" altLang="zh-CN" sz="2000">
                <a:ea typeface="宋体" pitchFamily="2" charset="-122"/>
              </a:rPr>
              <a:t>  will be replaced by(by compiler automatically):</a:t>
            </a:r>
          </a:p>
          <a:p>
            <a:pPr>
              <a:lnSpc>
                <a:spcPct val="80000"/>
              </a:lnSpc>
              <a:spcBef>
                <a:spcPct val="15000"/>
              </a:spcBef>
              <a:buNone/>
              <a:tabLst>
                <a:tab pos="1890713" algn="l"/>
                <a:tab pos="2338388" algn="l"/>
                <a:tab pos="2511425" algn="l"/>
              </a:tabLst>
            </a:pPr>
            <a:r>
              <a:rPr lang="en-US" altLang="zh-CN" sz="2000" b="1">
                <a:solidFill>
                  <a:srgbClr val="0070C0"/>
                </a:solidFill>
                <a:ea typeface="宋体" pitchFamily="2" charset="-122"/>
              </a:rPr>
              <a:t>			wait(mutex);</a:t>
            </a:r>
          </a:p>
          <a:p>
            <a:pPr>
              <a:lnSpc>
                <a:spcPct val="80000"/>
              </a:lnSpc>
              <a:spcBef>
                <a:spcPct val="15000"/>
              </a:spcBef>
              <a:buNone/>
              <a:tabLst>
                <a:tab pos="1890713" algn="l"/>
                <a:tab pos="2338388" algn="l"/>
                <a:tab pos="2511425" algn="l"/>
              </a:tabLst>
            </a:pPr>
            <a:r>
              <a:rPr lang="en-US" altLang="zh-CN" sz="2000" b="1">
                <a:solidFill>
                  <a:srgbClr val="0070C0"/>
                </a:solidFill>
                <a:ea typeface="宋体" pitchFamily="2" charset="-122"/>
              </a:rPr>
              <a:t>			     …			 </a:t>
            </a:r>
          </a:p>
          <a:p>
            <a:pPr>
              <a:lnSpc>
                <a:spcPct val="80000"/>
              </a:lnSpc>
              <a:spcBef>
                <a:spcPct val="15000"/>
              </a:spcBef>
              <a:buNone/>
              <a:tabLst>
                <a:tab pos="1890713" algn="l"/>
                <a:tab pos="2338388" algn="l"/>
                <a:tab pos="2511425" algn="l"/>
              </a:tabLst>
            </a:pPr>
            <a:r>
              <a:rPr lang="en-US" altLang="zh-CN" sz="2000" b="1">
                <a:solidFill>
                  <a:srgbClr val="0070C0"/>
                </a:solidFill>
                <a:ea typeface="宋体" pitchFamily="2" charset="-122"/>
              </a:rPr>
              <a:t>                                        body of </a:t>
            </a:r>
            <a:r>
              <a:rPr lang="en-US" altLang="zh-CN" sz="2000" b="1" i="1">
                <a:solidFill>
                  <a:srgbClr val="0070C0"/>
                </a:solidFill>
                <a:ea typeface="宋体" pitchFamily="2" charset="-122"/>
              </a:rPr>
              <a:t>F;</a:t>
            </a:r>
          </a:p>
          <a:p>
            <a:pPr>
              <a:lnSpc>
                <a:spcPct val="80000"/>
              </a:lnSpc>
              <a:spcBef>
                <a:spcPct val="15000"/>
              </a:spcBef>
              <a:buNone/>
              <a:tabLst>
                <a:tab pos="1890713" algn="l"/>
                <a:tab pos="2338388" algn="l"/>
                <a:tab pos="2511425" algn="l"/>
              </a:tabLst>
            </a:pPr>
            <a:r>
              <a:rPr lang="en-US" altLang="zh-CN" sz="2000" b="1">
                <a:solidFill>
                  <a:srgbClr val="0070C0"/>
                </a:solidFill>
                <a:ea typeface="宋体" pitchFamily="2" charset="-122"/>
              </a:rPr>
              <a:t>			     …</a:t>
            </a:r>
          </a:p>
          <a:p>
            <a:pPr>
              <a:lnSpc>
                <a:spcPct val="80000"/>
              </a:lnSpc>
              <a:spcBef>
                <a:spcPct val="15000"/>
              </a:spcBef>
              <a:buNone/>
              <a:tabLst>
                <a:tab pos="1890713" algn="l"/>
                <a:tab pos="2338388" algn="l"/>
                <a:tab pos="2511425" algn="l"/>
              </a:tabLst>
            </a:pPr>
            <a:r>
              <a:rPr lang="en-US" altLang="zh-CN" sz="2000" b="1">
                <a:solidFill>
                  <a:srgbClr val="0070C0"/>
                </a:solidFill>
                <a:ea typeface="宋体" pitchFamily="2" charset="-122"/>
              </a:rPr>
              <a:t>			if (next_count &gt; 0)</a:t>
            </a:r>
          </a:p>
          <a:p>
            <a:pPr>
              <a:lnSpc>
                <a:spcPct val="80000"/>
              </a:lnSpc>
              <a:spcBef>
                <a:spcPct val="15000"/>
              </a:spcBef>
              <a:buNone/>
              <a:tabLst>
                <a:tab pos="1890713" algn="l"/>
                <a:tab pos="2338388" algn="l"/>
                <a:tab pos="2511425" algn="l"/>
              </a:tabLst>
            </a:pPr>
            <a:r>
              <a:rPr lang="en-US" altLang="zh-CN" sz="2000" b="1">
                <a:solidFill>
                  <a:srgbClr val="0070C0"/>
                </a:solidFill>
                <a:ea typeface="宋体" pitchFamily="2" charset="-122"/>
              </a:rPr>
              <a:t>				   signal(next);  // Let suspend process continue…</a:t>
            </a:r>
          </a:p>
          <a:p>
            <a:pPr>
              <a:lnSpc>
                <a:spcPct val="80000"/>
              </a:lnSpc>
              <a:spcBef>
                <a:spcPct val="15000"/>
              </a:spcBef>
              <a:buNone/>
              <a:tabLst>
                <a:tab pos="1890713" algn="l"/>
                <a:tab pos="2338388" algn="l"/>
                <a:tab pos="2511425" algn="l"/>
              </a:tabLst>
            </a:pPr>
            <a:r>
              <a:rPr lang="en-US" altLang="zh-CN" sz="2000" b="1">
                <a:solidFill>
                  <a:srgbClr val="0070C0"/>
                </a:solidFill>
                <a:ea typeface="宋体" pitchFamily="2" charset="-122"/>
              </a:rPr>
              <a:t>			else </a:t>
            </a:r>
          </a:p>
          <a:p>
            <a:pPr>
              <a:lnSpc>
                <a:spcPct val="80000"/>
              </a:lnSpc>
              <a:spcBef>
                <a:spcPct val="15000"/>
              </a:spcBef>
              <a:buNone/>
              <a:tabLst>
                <a:tab pos="1890713" algn="l"/>
                <a:tab pos="2338388" algn="l"/>
                <a:tab pos="2511425" algn="l"/>
              </a:tabLst>
            </a:pPr>
            <a:r>
              <a:rPr lang="en-US" altLang="zh-CN" sz="2000" b="1">
                <a:solidFill>
                  <a:srgbClr val="0070C0"/>
                </a:solidFill>
                <a:ea typeface="宋体" pitchFamily="2" charset="-122"/>
              </a:rPr>
              <a:t>				   signal(mutex);</a:t>
            </a:r>
            <a:br>
              <a:rPr lang="en-US" altLang="zh-CN" sz="2000" b="1">
                <a:solidFill>
                  <a:srgbClr val="0070C0"/>
                </a:solidFill>
                <a:ea typeface="宋体" pitchFamily="2" charset="-122"/>
              </a:rPr>
            </a:br>
            <a:endParaRPr lang="en-US" altLang="zh-CN" sz="2000" b="1">
              <a:solidFill>
                <a:srgbClr val="0070C0"/>
              </a:solidFill>
              <a:ea typeface="宋体" pitchFamily="2" charset="-122"/>
            </a:endParaRPr>
          </a:p>
          <a:p>
            <a:pPr>
              <a:lnSpc>
                <a:spcPct val="80000"/>
              </a:lnSpc>
              <a:tabLst>
                <a:tab pos="1890713" algn="l"/>
                <a:tab pos="2338388" algn="l"/>
                <a:tab pos="2511425" algn="l"/>
              </a:tabLst>
            </a:pPr>
            <a:r>
              <a:rPr lang="en-US" altLang="zh-CN" sz="2000">
                <a:ea typeface="宋体" pitchFamily="2" charset="-122"/>
              </a:rPr>
              <a:t>Mutual exclusion within a monitor is ensured by compiler</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a:extLst>
              <a:ext uri="{FF2B5EF4-FFF2-40B4-BE49-F238E27FC236}">
                <a16:creationId xmlns:a16="http://schemas.microsoft.com/office/drawing/2014/main" id="{D96E1C60-BD6A-4A39-8A5F-BD74CC0A14AB}"/>
              </a:ext>
            </a:extLst>
          </p:cNvPr>
          <p:cNvSpPr>
            <a:spLocks noGrp="1" noChangeArrowheads="1"/>
          </p:cNvSpPr>
          <p:nvPr>
            <p:ph type="title"/>
          </p:nvPr>
        </p:nvSpPr>
        <p:spPr/>
        <p:txBody>
          <a:bodyPr/>
          <a:lstStyle/>
          <a:p>
            <a:pPr>
              <a:defRPr/>
            </a:pPr>
            <a:r>
              <a:rPr lang="en-US" altLang="zh-CN">
                <a:ea typeface="宋体" charset="-122"/>
              </a:rPr>
              <a:t>*Monitor </a:t>
            </a:r>
            <a:r>
              <a:rPr lang="en-US" altLang="zh-CN" dirty="0">
                <a:ea typeface="宋体" charset="-122"/>
              </a:rPr>
              <a:t>Implementation</a:t>
            </a:r>
          </a:p>
        </p:txBody>
      </p:sp>
      <p:sp>
        <p:nvSpPr>
          <p:cNvPr id="98307" name="Rectangle 3"/>
          <p:cNvSpPr>
            <a:spLocks noGrp="1" noChangeArrowheads="1"/>
          </p:cNvSpPr>
          <p:nvPr>
            <p:ph type="body" idx="1"/>
          </p:nvPr>
        </p:nvSpPr>
        <p:spPr>
          <a:xfrm>
            <a:off x="914400" y="1370014"/>
            <a:ext cx="5540187" cy="5089525"/>
          </a:xfrm>
        </p:spPr>
        <p:txBody>
          <a:bodyPr/>
          <a:lstStyle/>
          <a:p>
            <a:pPr>
              <a:lnSpc>
                <a:spcPct val="90000"/>
              </a:lnSpc>
              <a:spcBef>
                <a:spcPct val="15000"/>
              </a:spcBef>
              <a:tabLst>
                <a:tab pos="1833563" algn="l"/>
                <a:tab pos="2222500" algn="l"/>
              </a:tabLst>
            </a:pPr>
            <a:r>
              <a:rPr lang="en-US" altLang="zh-CN">
                <a:ea typeface="宋体" pitchFamily="2" charset="-122"/>
              </a:rPr>
              <a:t>For each condition variable </a:t>
            </a:r>
            <a:r>
              <a:rPr lang="en-US" altLang="zh-CN" b="1" i="1">
                <a:ea typeface="宋体" pitchFamily="2" charset="-122"/>
              </a:rPr>
              <a:t>x</a:t>
            </a:r>
            <a:r>
              <a:rPr lang="en-US" altLang="zh-CN">
                <a:ea typeface="宋体" pitchFamily="2" charset="-122"/>
              </a:rPr>
              <a:t>, we  have:</a:t>
            </a:r>
          </a:p>
          <a:p>
            <a:pPr>
              <a:lnSpc>
                <a:spcPct val="90000"/>
              </a:lnSpc>
              <a:spcBef>
                <a:spcPct val="15000"/>
              </a:spcBef>
              <a:buNone/>
              <a:tabLst>
                <a:tab pos="1833563" algn="l"/>
                <a:tab pos="2222500" algn="l"/>
              </a:tabLst>
            </a:pPr>
            <a:endParaRPr lang="en-US" altLang="zh-CN">
              <a:ea typeface="宋体" pitchFamily="2" charset="-122"/>
            </a:endParaRPr>
          </a:p>
          <a:p>
            <a:pPr>
              <a:lnSpc>
                <a:spcPct val="90000"/>
              </a:lnSpc>
              <a:spcBef>
                <a:spcPct val="15000"/>
              </a:spcBef>
              <a:buNone/>
              <a:tabLst>
                <a:tab pos="1833563" algn="l"/>
                <a:tab pos="2222500" algn="l"/>
              </a:tabLst>
            </a:pPr>
            <a:r>
              <a:rPr lang="en-US" altLang="zh-CN" b="1">
                <a:solidFill>
                  <a:srgbClr val="0070C0"/>
                </a:solidFill>
                <a:ea typeface="宋体" pitchFamily="2" charset="-122"/>
              </a:rPr>
              <a:t>	</a:t>
            </a:r>
            <a:r>
              <a:rPr lang="en-US" altLang="zh-CN" sz="2000" b="1">
                <a:solidFill>
                  <a:srgbClr val="0070C0"/>
                </a:solidFill>
                <a:ea typeface="宋体" pitchFamily="2" charset="-122"/>
              </a:rPr>
              <a:t>    semaphore x_sem; //  initially 0</a:t>
            </a:r>
          </a:p>
          <a:p>
            <a:pPr>
              <a:lnSpc>
                <a:spcPct val="90000"/>
              </a:lnSpc>
              <a:spcBef>
                <a:spcPct val="15000"/>
              </a:spcBef>
              <a:buNone/>
              <a:tabLst>
                <a:tab pos="1833563" algn="l"/>
                <a:tab pos="2222500" algn="l"/>
              </a:tabLst>
            </a:pPr>
            <a:r>
              <a:rPr lang="en-US" altLang="zh-CN" sz="2000" b="1">
                <a:solidFill>
                  <a:srgbClr val="0070C0"/>
                </a:solidFill>
                <a:ea typeface="宋体" pitchFamily="2" charset="-122"/>
              </a:rPr>
              <a:t>	     int x_count = 0;</a:t>
            </a:r>
            <a:br>
              <a:rPr lang="en-US" altLang="zh-CN">
                <a:solidFill>
                  <a:srgbClr val="0000FF"/>
                </a:solidFill>
                <a:ea typeface="宋体" pitchFamily="2" charset="-122"/>
              </a:rPr>
            </a:br>
            <a:endParaRPr lang="en-US" altLang="zh-CN">
              <a:solidFill>
                <a:srgbClr val="0000FF"/>
              </a:solidFill>
              <a:ea typeface="宋体" pitchFamily="2" charset="-122"/>
            </a:endParaRPr>
          </a:p>
          <a:p>
            <a:pPr>
              <a:lnSpc>
                <a:spcPct val="90000"/>
              </a:lnSpc>
              <a:spcBef>
                <a:spcPct val="15000"/>
              </a:spcBef>
              <a:tabLst>
                <a:tab pos="1833563" algn="l"/>
                <a:tab pos="2222500" algn="l"/>
              </a:tabLst>
            </a:pPr>
            <a:r>
              <a:rPr lang="en-US" altLang="zh-CN">
                <a:ea typeface="宋体" pitchFamily="2" charset="-122"/>
              </a:rPr>
              <a:t>The operation </a:t>
            </a:r>
            <a:r>
              <a:rPr lang="en-US" altLang="zh-CN" b="1">
                <a:solidFill>
                  <a:srgbClr val="0070C0"/>
                </a:solidFill>
                <a:ea typeface="宋体" pitchFamily="2" charset="-122"/>
              </a:rPr>
              <a:t>x.wait </a:t>
            </a:r>
            <a:r>
              <a:rPr lang="en-US" altLang="zh-CN">
                <a:ea typeface="宋体" pitchFamily="2" charset="-122"/>
              </a:rPr>
              <a:t>can be implemented as:</a:t>
            </a:r>
          </a:p>
          <a:p>
            <a:pPr>
              <a:lnSpc>
                <a:spcPct val="90000"/>
              </a:lnSpc>
              <a:spcBef>
                <a:spcPct val="15000"/>
              </a:spcBef>
              <a:buNone/>
              <a:tabLst>
                <a:tab pos="1833563" algn="l"/>
                <a:tab pos="2222500" algn="l"/>
              </a:tabLst>
            </a:pPr>
            <a:r>
              <a:rPr lang="en-US" altLang="zh-CN">
                <a:ea typeface="宋体" pitchFamily="2" charset="-122"/>
              </a:rPr>
              <a:t>		</a:t>
            </a:r>
          </a:p>
          <a:p>
            <a:pPr>
              <a:lnSpc>
                <a:spcPct val="90000"/>
              </a:lnSpc>
              <a:spcBef>
                <a:spcPct val="15000"/>
              </a:spcBef>
              <a:buNone/>
              <a:tabLst>
                <a:tab pos="1833563" algn="l"/>
                <a:tab pos="2222500" algn="l"/>
              </a:tabLst>
            </a:pPr>
            <a:r>
              <a:rPr lang="en-US" altLang="zh-CN" sz="2000" b="1">
                <a:solidFill>
                  <a:srgbClr val="0070C0"/>
                </a:solidFill>
                <a:ea typeface="宋体" pitchFamily="2" charset="-122"/>
              </a:rPr>
              <a:t>	x-count++;</a:t>
            </a:r>
          </a:p>
          <a:p>
            <a:pPr>
              <a:lnSpc>
                <a:spcPct val="90000"/>
              </a:lnSpc>
              <a:spcBef>
                <a:spcPct val="15000"/>
              </a:spcBef>
              <a:buNone/>
              <a:tabLst>
                <a:tab pos="1833563" algn="l"/>
                <a:tab pos="2222500" algn="l"/>
              </a:tabLst>
            </a:pPr>
            <a:r>
              <a:rPr lang="en-US" altLang="zh-CN" sz="2000" b="1">
                <a:solidFill>
                  <a:srgbClr val="0070C0"/>
                </a:solidFill>
                <a:ea typeface="宋体" pitchFamily="2" charset="-122"/>
              </a:rPr>
              <a:t>	if (next_count &gt; 0)</a:t>
            </a:r>
          </a:p>
          <a:p>
            <a:pPr>
              <a:lnSpc>
                <a:spcPct val="90000"/>
              </a:lnSpc>
              <a:spcBef>
                <a:spcPct val="15000"/>
              </a:spcBef>
              <a:buNone/>
              <a:tabLst>
                <a:tab pos="1833563" algn="l"/>
                <a:tab pos="2222500" algn="l"/>
              </a:tabLst>
            </a:pPr>
            <a:r>
              <a:rPr lang="en-US" altLang="zh-CN" sz="2000" b="1">
                <a:solidFill>
                  <a:srgbClr val="0070C0"/>
                </a:solidFill>
                <a:ea typeface="宋体" pitchFamily="2" charset="-122"/>
              </a:rPr>
              <a:t>	       signal(next);</a:t>
            </a:r>
          </a:p>
          <a:p>
            <a:pPr>
              <a:lnSpc>
                <a:spcPct val="90000"/>
              </a:lnSpc>
              <a:spcBef>
                <a:spcPct val="15000"/>
              </a:spcBef>
              <a:buNone/>
              <a:tabLst>
                <a:tab pos="1833563" algn="l"/>
                <a:tab pos="2222500" algn="l"/>
              </a:tabLst>
            </a:pPr>
            <a:r>
              <a:rPr lang="en-US" altLang="zh-CN" sz="2000" b="1">
                <a:solidFill>
                  <a:srgbClr val="0070C0"/>
                </a:solidFill>
                <a:ea typeface="宋体" pitchFamily="2" charset="-122"/>
              </a:rPr>
              <a:t>	else</a:t>
            </a:r>
          </a:p>
          <a:p>
            <a:pPr>
              <a:lnSpc>
                <a:spcPct val="90000"/>
              </a:lnSpc>
              <a:spcBef>
                <a:spcPct val="15000"/>
              </a:spcBef>
              <a:buNone/>
              <a:tabLst>
                <a:tab pos="1833563" algn="l"/>
                <a:tab pos="2222500" algn="l"/>
              </a:tabLst>
            </a:pPr>
            <a:r>
              <a:rPr lang="en-US" altLang="zh-CN" sz="2000" b="1">
                <a:solidFill>
                  <a:srgbClr val="0070C0"/>
                </a:solidFill>
                <a:ea typeface="宋体" pitchFamily="2" charset="-122"/>
              </a:rPr>
              <a:t>	      signal(mutex);</a:t>
            </a:r>
          </a:p>
          <a:p>
            <a:pPr>
              <a:lnSpc>
                <a:spcPct val="90000"/>
              </a:lnSpc>
              <a:spcBef>
                <a:spcPct val="15000"/>
              </a:spcBef>
              <a:buNone/>
              <a:tabLst>
                <a:tab pos="1833563" algn="l"/>
                <a:tab pos="2222500" algn="l"/>
              </a:tabLst>
            </a:pPr>
            <a:endParaRPr lang="en-US" altLang="zh-CN" sz="2000" b="1">
              <a:solidFill>
                <a:srgbClr val="0070C0"/>
              </a:solidFill>
              <a:ea typeface="宋体" pitchFamily="2" charset="-122"/>
            </a:endParaRPr>
          </a:p>
          <a:p>
            <a:pPr>
              <a:lnSpc>
                <a:spcPct val="90000"/>
              </a:lnSpc>
              <a:spcBef>
                <a:spcPct val="15000"/>
              </a:spcBef>
              <a:buNone/>
              <a:tabLst>
                <a:tab pos="1833563" algn="l"/>
                <a:tab pos="2222500" algn="l"/>
              </a:tabLst>
            </a:pPr>
            <a:r>
              <a:rPr lang="en-US" altLang="zh-CN" sz="2000" b="1">
                <a:solidFill>
                  <a:srgbClr val="0070C0"/>
                </a:solidFill>
                <a:ea typeface="宋体" pitchFamily="2" charset="-122"/>
              </a:rPr>
              <a:t>	wait(x_sem);</a:t>
            </a:r>
          </a:p>
          <a:p>
            <a:pPr>
              <a:lnSpc>
                <a:spcPct val="90000"/>
              </a:lnSpc>
              <a:spcBef>
                <a:spcPct val="15000"/>
              </a:spcBef>
              <a:buNone/>
              <a:tabLst>
                <a:tab pos="1833563" algn="l"/>
                <a:tab pos="2222500" algn="l"/>
              </a:tabLst>
            </a:pPr>
            <a:r>
              <a:rPr lang="en-US" altLang="zh-CN" sz="2000" b="1">
                <a:solidFill>
                  <a:srgbClr val="0070C0"/>
                </a:solidFill>
                <a:ea typeface="宋体" pitchFamily="2" charset="-122"/>
              </a:rPr>
              <a:t>	x_count--;</a:t>
            </a:r>
          </a:p>
          <a:p>
            <a:pPr>
              <a:lnSpc>
                <a:spcPct val="90000"/>
              </a:lnSpc>
              <a:spcBef>
                <a:spcPct val="15000"/>
              </a:spcBef>
              <a:buNone/>
              <a:tabLst>
                <a:tab pos="1833563" algn="l"/>
                <a:tab pos="2222500" algn="l"/>
              </a:tabLst>
            </a:pPr>
            <a:r>
              <a:rPr lang="en-US" altLang="zh-CN" b="1">
                <a:ea typeface="宋体" pitchFamily="2" charset="-122"/>
              </a:rPr>
              <a:t>		</a:t>
            </a:r>
          </a:p>
        </p:txBody>
      </p:sp>
      <p:sp>
        <p:nvSpPr>
          <p:cNvPr id="4" name="Rectangle 3">
            <a:extLst>
              <a:ext uri="{FF2B5EF4-FFF2-40B4-BE49-F238E27FC236}">
                <a16:creationId xmlns:a16="http://schemas.microsoft.com/office/drawing/2014/main" id="{FDE77B3F-0ABB-4112-A681-343745B36385}"/>
              </a:ext>
            </a:extLst>
          </p:cNvPr>
          <p:cNvSpPr txBox="1">
            <a:spLocks noChangeArrowheads="1"/>
          </p:cNvSpPr>
          <p:nvPr/>
        </p:nvSpPr>
        <p:spPr bwMode="auto">
          <a:xfrm>
            <a:off x="6555464" y="2744789"/>
            <a:ext cx="4417336" cy="3714750"/>
          </a:xfrm>
          <a:prstGeom prst="rect">
            <a:avLst/>
          </a:prstGeom>
          <a:noFill/>
          <a:ln w="9525">
            <a:noFill/>
            <a:miter lim="800000"/>
            <a:headEnd/>
            <a:tailEnd/>
          </a:ln>
        </p:spPr>
        <p:txBody>
          <a:bodyPr/>
          <a:lstStyle/>
          <a:p>
            <a:pPr marL="342900" indent="-342900">
              <a:spcBef>
                <a:spcPct val="35000"/>
              </a:spcBef>
              <a:buClr>
                <a:srgbClr val="993300"/>
              </a:buClr>
              <a:buSzPct val="90000"/>
              <a:buFont typeface="Wingdings" panose="05000000000000000000" pitchFamily="2" charset="2"/>
              <a:buChar char="n"/>
              <a:tabLst>
                <a:tab pos="1371600" algn="l"/>
                <a:tab pos="1717675" algn="l"/>
                <a:tab pos="2338388" algn="l"/>
              </a:tabLst>
              <a:defRPr/>
            </a:pPr>
            <a:r>
              <a:rPr kumimoji="1" lang="en-US" altLang="zh-CN" kern="0" dirty="0">
                <a:latin typeface="+mn-lt"/>
                <a:ea typeface="宋体" charset="-122"/>
              </a:rPr>
              <a:t>The operation</a:t>
            </a:r>
            <a:r>
              <a:rPr kumimoji="1" lang="en-US" altLang="zh-CN" sz="2000" b="1" kern="0" dirty="0">
                <a:solidFill>
                  <a:srgbClr val="C00000"/>
                </a:solidFill>
                <a:latin typeface="+mn-lt"/>
                <a:ea typeface="宋体" charset="-122"/>
              </a:rPr>
              <a:t> </a:t>
            </a:r>
            <a:r>
              <a:rPr kumimoji="1" lang="en-US" altLang="zh-CN" sz="2000" b="1" kern="0" dirty="0" err="1">
                <a:solidFill>
                  <a:srgbClr val="0070C0"/>
                </a:solidFill>
                <a:latin typeface="+mn-lt"/>
                <a:ea typeface="宋体" charset="-122"/>
              </a:rPr>
              <a:t>x.signal</a:t>
            </a:r>
            <a:r>
              <a:rPr kumimoji="1" lang="en-US" altLang="zh-CN" sz="2000" b="1" kern="0" dirty="0">
                <a:solidFill>
                  <a:srgbClr val="0070C0"/>
                </a:solidFill>
                <a:latin typeface="+mn-lt"/>
                <a:ea typeface="宋体" charset="-122"/>
              </a:rPr>
              <a:t> </a:t>
            </a:r>
            <a:r>
              <a:rPr kumimoji="1" lang="en-US" altLang="zh-CN" kern="0" dirty="0">
                <a:latin typeface="+mn-lt"/>
                <a:ea typeface="宋体" charset="-122"/>
              </a:rPr>
              <a:t>can be implemented as:</a:t>
            </a:r>
            <a:br>
              <a:rPr kumimoji="1" lang="en-US" altLang="zh-CN" sz="2000" kern="0" dirty="0">
                <a:latin typeface="+mn-lt"/>
                <a:ea typeface="宋体" charset="-122"/>
              </a:rPr>
            </a:br>
            <a:endParaRPr kumimoji="1" lang="en-US" altLang="zh-CN" sz="2000" kern="0" dirty="0">
              <a:latin typeface="+mn-lt"/>
              <a:ea typeface="宋体" charset="-122"/>
            </a:endParaRPr>
          </a:p>
          <a:p>
            <a:pPr marL="342900" indent="-342900">
              <a:spcBef>
                <a:spcPct val="15000"/>
              </a:spcBef>
              <a:buClr>
                <a:srgbClr val="993300"/>
              </a:buClr>
              <a:buSzPct val="90000"/>
              <a:tabLst>
                <a:tab pos="1371600" algn="l"/>
                <a:tab pos="1717675" algn="l"/>
                <a:tab pos="2338388" algn="l"/>
              </a:tabLst>
              <a:defRPr/>
            </a:pPr>
            <a:r>
              <a:rPr kumimoji="1" lang="en-US" altLang="zh-CN" sz="2000" kern="0" dirty="0">
                <a:latin typeface="+mn-lt"/>
                <a:ea typeface="宋体" charset="-122"/>
              </a:rPr>
              <a:t>		</a:t>
            </a:r>
            <a:r>
              <a:rPr kumimoji="1" lang="en-US" altLang="zh-CN" sz="2000" b="1" kern="0" dirty="0">
                <a:solidFill>
                  <a:srgbClr val="0070C0"/>
                </a:solidFill>
                <a:latin typeface="+mn-lt"/>
                <a:ea typeface="宋体" charset="-122"/>
              </a:rPr>
              <a:t>if </a:t>
            </a:r>
            <a:r>
              <a:rPr kumimoji="1" lang="en-US" altLang="zh-CN" sz="2000" b="1" kern="0">
                <a:solidFill>
                  <a:srgbClr val="0070C0"/>
                </a:solidFill>
                <a:latin typeface="+mn-lt"/>
                <a:ea typeface="宋体" charset="-122"/>
              </a:rPr>
              <a:t>(x_count </a:t>
            </a:r>
            <a:r>
              <a:rPr kumimoji="1" lang="en-US" altLang="zh-CN" sz="2000" b="1" kern="0" dirty="0">
                <a:solidFill>
                  <a:srgbClr val="0070C0"/>
                </a:solidFill>
                <a:latin typeface="+mn-lt"/>
                <a:ea typeface="宋体" charset="-122"/>
              </a:rPr>
              <a:t>&gt; 0) {</a:t>
            </a:r>
          </a:p>
          <a:p>
            <a:pPr marL="342900" indent="-342900">
              <a:spcBef>
                <a:spcPct val="15000"/>
              </a:spcBef>
              <a:buClr>
                <a:srgbClr val="993300"/>
              </a:buClr>
              <a:buSzPct val="90000"/>
              <a:tabLst>
                <a:tab pos="1371600" algn="l"/>
                <a:tab pos="1717675" algn="l"/>
                <a:tab pos="2338388" algn="l"/>
              </a:tabLst>
              <a:defRPr/>
            </a:pPr>
            <a:r>
              <a:rPr kumimoji="1" lang="en-US" altLang="zh-CN" sz="2000" b="1" kern="0" dirty="0">
                <a:solidFill>
                  <a:srgbClr val="0070C0"/>
                </a:solidFill>
                <a:latin typeface="+mn-lt"/>
                <a:ea typeface="宋体" charset="-122"/>
              </a:rPr>
              <a:t>		</a:t>
            </a:r>
            <a:r>
              <a:rPr kumimoji="1" lang="en-US" altLang="zh-CN" sz="2000" b="1" kern="0">
                <a:solidFill>
                  <a:srgbClr val="0070C0"/>
                </a:solidFill>
                <a:latin typeface="+mn-lt"/>
                <a:ea typeface="宋体" charset="-122"/>
              </a:rPr>
              <a:t>	next_count</a:t>
            </a:r>
            <a:r>
              <a:rPr kumimoji="1" lang="en-US" altLang="zh-CN" sz="2000" b="1" kern="0" dirty="0">
                <a:solidFill>
                  <a:srgbClr val="0070C0"/>
                </a:solidFill>
                <a:latin typeface="+mn-lt"/>
                <a:ea typeface="宋体" charset="-122"/>
              </a:rPr>
              <a:t>++;</a:t>
            </a:r>
          </a:p>
          <a:p>
            <a:pPr marL="342900" indent="-342900">
              <a:spcBef>
                <a:spcPct val="15000"/>
              </a:spcBef>
              <a:buClr>
                <a:srgbClr val="993300"/>
              </a:buClr>
              <a:buSzPct val="90000"/>
              <a:tabLst>
                <a:tab pos="1371600" algn="l"/>
                <a:tab pos="1717675" algn="l"/>
                <a:tab pos="2338388" algn="l"/>
              </a:tabLst>
              <a:defRPr/>
            </a:pPr>
            <a:r>
              <a:rPr kumimoji="1" lang="en-US" altLang="zh-CN" sz="2000" b="1" kern="0" dirty="0">
                <a:solidFill>
                  <a:srgbClr val="0070C0"/>
                </a:solidFill>
                <a:latin typeface="+mn-lt"/>
                <a:ea typeface="宋体" charset="-122"/>
              </a:rPr>
              <a:t>		     signal</a:t>
            </a:r>
            <a:r>
              <a:rPr kumimoji="1" lang="en-US" altLang="zh-CN" sz="2000" b="1" kern="0">
                <a:solidFill>
                  <a:srgbClr val="0070C0"/>
                </a:solidFill>
                <a:latin typeface="+mn-lt"/>
                <a:ea typeface="宋体" charset="-122"/>
              </a:rPr>
              <a:t>(x_sem</a:t>
            </a:r>
            <a:r>
              <a:rPr kumimoji="1" lang="en-US" altLang="zh-CN" sz="2000" b="1" kern="0" dirty="0">
                <a:solidFill>
                  <a:srgbClr val="0070C0"/>
                </a:solidFill>
                <a:latin typeface="+mn-lt"/>
                <a:ea typeface="宋体" charset="-122"/>
              </a:rPr>
              <a:t>);</a:t>
            </a:r>
          </a:p>
          <a:p>
            <a:pPr marL="342900" indent="-342900">
              <a:spcBef>
                <a:spcPct val="15000"/>
              </a:spcBef>
              <a:buClr>
                <a:srgbClr val="993300"/>
              </a:buClr>
              <a:buSzPct val="90000"/>
              <a:tabLst>
                <a:tab pos="1371600" algn="l"/>
                <a:tab pos="1717675" algn="l"/>
                <a:tab pos="2338388" algn="l"/>
              </a:tabLst>
              <a:defRPr/>
            </a:pPr>
            <a:r>
              <a:rPr kumimoji="1" lang="en-US" altLang="zh-CN" sz="2000" b="1" kern="0" dirty="0">
                <a:solidFill>
                  <a:srgbClr val="0070C0"/>
                </a:solidFill>
                <a:latin typeface="+mn-lt"/>
                <a:ea typeface="宋体" charset="-122"/>
              </a:rPr>
              <a:t>		     wait(next);</a:t>
            </a:r>
          </a:p>
          <a:p>
            <a:pPr marL="342900" indent="-342900">
              <a:spcBef>
                <a:spcPct val="15000"/>
              </a:spcBef>
              <a:buClr>
                <a:srgbClr val="993300"/>
              </a:buClr>
              <a:buSzPct val="90000"/>
              <a:tabLst>
                <a:tab pos="1371600" algn="l"/>
                <a:tab pos="1717675" algn="l"/>
                <a:tab pos="2338388" algn="l"/>
              </a:tabLst>
              <a:defRPr/>
            </a:pPr>
            <a:r>
              <a:rPr kumimoji="1" lang="en-US" altLang="zh-CN" sz="2000" b="1" kern="0" dirty="0">
                <a:solidFill>
                  <a:srgbClr val="0070C0"/>
                </a:solidFill>
                <a:latin typeface="+mn-lt"/>
                <a:ea typeface="宋体" charset="-122"/>
              </a:rPr>
              <a:t>		</a:t>
            </a:r>
            <a:r>
              <a:rPr kumimoji="1" lang="en-US" altLang="zh-CN" sz="2000" b="1" kern="0">
                <a:solidFill>
                  <a:srgbClr val="0070C0"/>
                </a:solidFill>
                <a:latin typeface="+mn-lt"/>
                <a:ea typeface="宋体" charset="-122"/>
              </a:rPr>
              <a:t>     next_count-</a:t>
            </a:r>
            <a:r>
              <a:rPr kumimoji="1" lang="en-US" altLang="zh-CN" sz="2000" b="1" kern="0" dirty="0">
                <a:solidFill>
                  <a:srgbClr val="0070C0"/>
                </a:solidFill>
                <a:latin typeface="+mn-lt"/>
                <a:ea typeface="宋体" charset="-122"/>
              </a:rPr>
              <a:t>-;</a:t>
            </a:r>
          </a:p>
          <a:p>
            <a:pPr marL="342900" indent="-342900">
              <a:spcBef>
                <a:spcPct val="15000"/>
              </a:spcBef>
              <a:buClr>
                <a:srgbClr val="993300"/>
              </a:buClr>
              <a:buSzPct val="90000"/>
              <a:tabLst>
                <a:tab pos="1371600" algn="l"/>
                <a:tab pos="1717675" algn="l"/>
                <a:tab pos="2338388" algn="l"/>
              </a:tabLst>
              <a:defRPr/>
            </a:pPr>
            <a:r>
              <a:rPr kumimoji="1" lang="en-US" altLang="zh-CN" sz="2000" b="1" kern="0" dirty="0">
                <a:solidFill>
                  <a:srgbClr val="0070C0"/>
                </a:solidFill>
                <a:latin typeface="+mn-lt"/>
                <a:ea typeface="宋体" charset="-122"/>
              </a:rPr>
              <a:t>		}</a:t>
            </a:r>
          </a:p>
          <a:p>
            <a:pPr marL="342900" indent="-342900">
              <a:spcBef>
                <a:spcPct val="15000"/>
              </a:spcBef>
              <a:buClr>
                <a:srgbClr val="993300"/>
              </a:buClr>
              <a:buSzPct val="90000"/>
              <a:tabLst>
                <a:tab pos="1371600" algn="l"/>
                <a:tab pos="1717675" algn="l"/>
                <a:tab pos="2338388" algn="l"/>
              </a:tabLst>
              <a:defRPr/>
            </a:pPr>
            <a:r>
              <a:rPr kumimoji="1" lang="en-US" altLang="zh-CN" sz="2000" b="1" kern="0" dirty="0">
                <a:solidFill>
                  <a:srgbClr val="0070C0"/>
                </a:solidFill>
                <a:latin typeface="+mn-lt"/>
                <a:ea typeface="宋体" charset="-122"/>
              </a:rPr>
              <a:t>			</a:t>
            </a:r>
          </a:p>
        </p:txBody>
      </p:sp>
      <p:cxnSp>
        <p:nvCxnSpPr>
          <p:cNvPr id="98309" name="直接箭头连接符 2"/>
          <p:cNvCxnSpPr>
            <a:cxnSpLocks noChangeShapeType="1"/>
          </p:cNvCxnSpPr>
          <p:nvPr/>
        </p:nvCxnSpPr>
        <p:spPr bwMode="auto">
          <a:xfrm flipH="1">
            <a:off x="3021106" y="4619625"/>
            <a:ext cx="5262283" cy="868361"/>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8310" name="直接箭头连接符 5"/>
          <p:cNvCxnSpPr>
            <a:cxnSpLocks noChangeShapeType="1"/>
          </p:cNvCxnSpPr>
          <p:nvPr/>
        </p:nvCxnSpPr>
        <p:spPr bwMode="auto">
          <a:xfrm flipH="1" flipV="1">
            <a:off x="3496235" y="4231341"/>
            <a:ext cx="4787154" cy="75303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7C475E53-B93B-4C14-9FE2-11225D0B45ED}"/>
              </a:ext>
            </a:extLst>
          </p:cNvPr>
          <p:cNvSpPr>
            <a:spLocks noGrp="1" noChangeArrowheads="1"/>
          </p:cNvSpPr>
          <p:nvPr>
            <p:ph type="title"/>
          </p:nvPr>
        </p:nvSpPr>
        <p:spPr/>
        <p:txBody>
          <a:bodyPr/>
          <a:lstStyle/>
          <a:p>
            <a:pPr>
              <a:defRPr/>
            </a:pPr>
            <a:r>
              <a:rPr lang="en-US" altLang="zh-CN">
                <a:ea typeface="宋体" charset="-122"/>
              </a:rPr>
              <a:t>*6.8  </a:t>
            </a:r>
            <a:r>
              <a:rPr lang="en-US" altLang="zh-CN" dirty="0">
                <a:ea typeface="宋体" charset="-122"/>
              </a:rPr>
              <a:t>Synchronization Examples</a:t>
            </a:r>
          </a:p>
        </p:txBody>
      </p:sp>
      <p:sp>
        <p:nvSpPr>
          <p:cNvPr id="100355" name="Rectangle 3"/>
          <p:cNvSpPr>
            <a:spLocks noGrp="1" noChangeArrowheads="1"/>
          </p:cNvSpPr>
          <p:nvPr>
            <p:ph type="body" idx="1"/>
          </p:nvPr>
        </p:nvSpPr>
        <p:spPr>
          <a:xfrm>
            <a:off x="4197350" y="1282701"/>
            <a:ext cx="6089650" cy="5089525"/>
          </a:xfrm>
        </p:spPr>
        <p:txBody>
          <a:bodyPr/>
          <a:lstStyle/>
          <a:p>
            <a:r>
              <a:rPr lang="en-US" altLang="zh-CN" sz="3600">
                <a:ea typeface="宋体" pitchFamily="2" charset="-122"/>
              </a:rPr>
              <a:t>Solaris</a:t>
            </a:r>
          </a:p>
          <a:p>
            <a:r>
              <a:rPr lang="en-US" altLang="zh-CN" sz="3600">
                <a:ea typeface="宋体" pitchFamily="2" charset="-122"/>
              </a:rPr>
              <a:t>Windows XP</a:t>
            </a:r>
          </a:p>
          <a:p>
            <a:r>
              <a:rPr lang="en-US" altLang="zh-CN" sz="3600">
                <a:ea typeface="宋体" pitchFamily="2" charset="-122"/>
              </a:rPr>
              <a:t>Linux</a:t>
            </a:r>
          </a:p>
          <a:p>
            <a:r>
              <a:rPr lang="en-US" altLang="zh-CN" sz="3600">
                <a:ea typeface="宋体" pitchFamily="2" charset="-122"/>
              </a:rPr>
              <a:t>Pthreads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8BB05C99-3959-42CD-9BE4-62920991E2DF}"/>
              </a:ext>
            </a:extLst>
          </p:cNvPr>
          <p:cNvSpPr>
            <a:spLocks noGrp="1" noChangeArrowheads="1"/>
          </p:cNvSpPr>
          <p:nvPr>
            <p:ph type="title"/>
          </p:nvPr>
        </p:nvSpPr>
        <p:spPr/>
        <p:txBody>
          <a:bodyPr/>
          <a:lstStyle/>
          <a:p>
            <a:pPr>
              <a:defRPr/>
            </a:pPr>
            <a:r>
              <a:rPr lang="en-US" altLang="zh-CN">
                <a:ea typeface="宋体" charset="-122"/>
              </a:rPr>
              <a:t>Solaris Synchronization</a:t>
            </a:r>
          </a:p>
        </p:txBody>
      </p:sp>
      <p:sp>
        <p:nvSpPr>
          <p:cNvPr id="102403" name="Rectangle 3"/>
          <p:cNvSpPr>
            <a:spLocks noGrp="1" noChangeArrowheads="1"/>
          </p:cNvSpPr>
          <p:nvPr>
            <p:ph type="body" idx="1"/>
          </p:nvPr>
        </p:nvSpPr>
        <p:spPr>
          <a:xfrm>
            <a:off x="1638301" y="1120775"/>
            <a:ext cx="9220200" cy="5243606"/>
          </a:xfrm>
        </p:spPr>
        <p:txBody>
          <a:bodyPr/>
          <a:lstStyle/>
          <a:p>
            <a:r>
              <a:rPr lang="en-US" altLang="zh-CN" sz="2800">
                <a:ea typeface="宋体" pitchFamily="2" charset="-122"/>
              </a:rPr>
              <a:t>Implements a variety of locks to support multitasking, multithreading (including real-time threads), and multiprocessing</a:t>
            </a:r>
          </a:p>
          <a:p>
            <a:r>
              <a:rPr lang="en-US" altLang="zh-CN" sz="2800">
                <a:ea typeface="宋体" pitchFamily="2" charset="-122"/>
              </a:rPr>
              <a:t>Uses </a:t>
            </a:r>
            <a:r>
              <a:rPr lang="en-US" altLang="zh-CN" sz="2800">
                <a:solidFill>
                  <a:srgbClr val="0070C0"/>
                </a:solidFill>
                <a:ea typeface="宋体" pitchFamily="2" charset="-122"/>
              </a:rPr>
              <a:t>adaptive mutexes </a:t>
            </a:r>
            <a:r>
              <a:rPr lang="en-US" altLang="zh-CN" sz="2800">
                <a:ea typeface="宋体" pitchFamily="2" charset="-122"/>
              </a:rPr>
              <a:t>for efficiency when protecting data from short code segments</a:t>
            </a:r>
          </a:p>
          <a:p>
            <a:r>
              <a:rPr lang="en-US" altLang="zh-CN" sz="2800">
                <a:ea typeface="宋体" pitchFamily="2" charset="-122"/>
              </a:rPr>
              <a:t>Uses </a:t>
            </a:r>
            <a:r>
              <a:rPr lang="en-US" altLang="zh-CN" sz="2800">
                <a:solidFill>
                  <a:srgbClr val="0070C0"/>
                </a:solidFill>
                <a:ea typeface="宋体" pitchFamily="2" charset="-122"/>
              </a:rPr>
              <a:t>condition variables </a:t>
            </a:r>
            <a:r>
              <a:rPr lang="en-US" altLang="zh-CN" sz="2800">
                <a:ea typeface="宋体" pitchFamily="2" charset="-122"/>
              </a:rPr>
              <a:t>and </a:t>
            </a:r>
            <a:r>
              <a:rPr lang="en-US" altLang="zh-CN" sz="2800">
                <a:solidFill>
                  <a:srgbClr val="0070C0"/>
                </a:solidFill>
                <a:ea typeface="宋体" pitchFamily="2" charset="-122"/>
              </a:rPr>
              <a:t>readers-writers</a:t>
            </a:r>
            <a:r>
              <a:rPr lang="en-US" altLang="zh-CN" sz="2800">
                <a:ea typeface="宋体" pitchFamily="2" charset="-122"/>
              </a:rPr>
              <a:t> locks when longer sections of code need access to data</a:t>
            </a:r>
          </a:p>
          <a:p>
            <a:r>
              <a:rPr lang="en-US" altLang="zh-CN" sz="2800">
                <a:ea typeface="宋体" pitchFamily="2" charset="-122"/>
              </a:rPr>
              <a:t>Uses </a:t>
            </a:r>
            <a:r>
              <a:rPr lang="en-US" altLang="zh-CN" sz="2800">
                <a:solidFill>
                  <a:srgbClr val="0070C0"/>
                </a:solidFill>
                <a:ea typeface="宋体" pitchFamily="2" charset="-122"/>
              </a:rPr>
              <a:t>turnstiles(</a:t>
            </a:r>
            <a:r>
              <a:rPr lang="zh-CN" altLang="en-US" sz="2800">
                <a:solidFill>
                  <a:srgbClr val="0070C0"/>
                </a:solidFill>
              </a:rPr>
              <a:t>旋转门</a:t>
            </a:r>
            <a:r>
              <a:rPr lang="en-US" altLang="zh-CN" sz="2800">
                <a:solidFill>
                  <a:srgbClr val="0070C0"/>
                </a:solidFill>
                <a:ea typeface="宋体" pitchFamily="2" charset="-122"/>
              </a:rPr>
              <a:t>)</a:t>
            </a:r>
            <a:r>
              <a:rPr lang="en-US" altLang="zh-CN" sz="2800">
                <a:ea typeface="宋体" pitchFamily="2" charset="-122"/>
              </a:rPr>
              <a:t> to order the list of threads waiting to acquire either an adaptive mutex or reader-writer lock</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7230C-355D-41E6-9AC1-57FF7B000A85}"/>
              </a:ext>
            </a:extLst>
          </p:cNvPr>
          <p:cNvSpPr>
            <a:spLocks noGrp="1"/>
          </p:cNvSpPr>
          <p:nvPr>
            <p:ph type="title"/>
          </p:nvPr>
        </p:nvSpPr>
        <p:spPr/>
        <p:txBody>
          <a:bodyPr/>
          <a:lstStyle/>
          <a:p>
            <a:r>
              <a:rPr lang="en-US" altLang="zh-CN"/>
              <a:t>Windows XP Synchronization</a:t>
            </a:r>
            <a:endParaRPr lang="zh-CN" altLang="en-US"/>
          </a:p>
        </p:txBody>
      </p:sp>
      <p:sp>
        <p:nvSpPr>
          <p:cNvPr id="3" name="内容占位符 2">
            <a:extLst>
              <a:ext uri="{FF2B5EF4-FFF2-40B4-BE49-F238E27FC236}">
                <a16:creationId xmlns:a16="http://schemas.microsoft.com/office/drawing/2014/main" id="{9614A292-4924-410F-B256-EAF2D1D14660}"/>
              </a:ext>
            </a:extLst>
          </p:cNvPr>
          <p:cNvSpPr>
            <a:spLocks noGrp="1"/>
          </p:cNvSpPr>
          <p:nvPr>
            <p:ph idx="1"/>
          </p:nvPr>
        </p:nvSpPr>
        <p:spPr>
          <a:xfrm>
            <a:off x="1219200" y="1233489"/>
            <a:ext cx="10001250" cy="4626984"/>
          </a:xfrm>
        </p:spPr>
        <p:txBody>
          <a:bodyPr/>
          <a:lstStyle/>
          <a:p>
            <a:r>
              <a:rPr lang="en-US" altLang="zh-CN" sz="2800"/>
              <a:t>Uses </a:t>
            </a:r>
            <a:r>
              <a:rPr lang="en-US" altLang="zh-CN" sz="2800" b="1">
                <a:solidFill>
                  <a:srgbClr val="0070C0"/>
                </a:solidFill>
              </a:rPr>
              <a:t>interrupt masks </a:t>
            </a:r>
            <a:r>
              <a:rPr lang="en-US" altLang="zh-CN" sz="2800"/>
              <a:t>to protect access to global resources on uniprocessor systems</a:t>
            </a:r>
          </a:p>
          <a:p>
            <a:r>
              <a:rPr lang="en-US" altLang="zh-CN" sz="2800"/>
              <a:t>Uses </a:t>
            </a:r>
            <a:r>
              <a:rPr lang="en-US" altLang="zh-CN" sz="2800" b="1">
                <a:solidFill>
                  <a:srgbClr val="0070C0"/>
                </a:solidFill>
              </a:rPr>
              <a:t>spinlocks</a:t>
            </a:r>
            <a:r>
              <a:rPr lang="en-US" altLang="zh-CN" sz="2800"/>
              <a:t> on multiprocessor systems</a:t>
            </a:r>
          </a:p>
          <a:p>
            <a:r>
              <a:rPr lang="en-US" altLang="zh-CN" sz="2800"/>
              <a:t>Also provides </a:t>
            </a:r>
            <a:r>
              <a:rPr lang="en-US" altLang="zh-CN" sz="2800" b="1">
                <a:solidFill>
                  <a:srgbClr val="0070C0"/>
                </a:solidFill>
              </a:rPr>
              <a:t>dispatcher objects </a:t>
            </a:r>
            <a:r>
              <a:rPr lang="en-US" altLang="zh-CN" sz="2800"/>
              <a:t>which may act as either mutexes and semaphores</a:t>
            </a:r>
          </a:p>
          <a:p>
            <a:r>
              <a:rPr lang="en-US" altLang="zh-CN" sz="2800"/>
              <a:t>Dispatcher objects may also provide </a:t>
            </a:r>
            <a:r>
              <a:rPr lang="en-US" altLang="zh-CN" sz="2800" b="1">
                <a:solidFill>
                  <a:srgbClr val="0070C0"/>
                </a:solidFill>
              </a:rPr>
              <a:t>events</a:t>
            </a:r>
          </a:p>
          <a:p>
            <a:pPr lvl="1"/>
            <a:r>
              <a:rPr lang="en-US" altLang="zh-CN" sz="2800"/>
              <a:t>An event acts much like a condition variable</a:t>
            </a:r>
          </a:p>
          <a:p>
            <a:endParaRPr lang="zh-CN" altLang="en-US" sz="2800"/>
          </a:p>
        </p:txBody>
      </p:sp>
    </p:spTree>
    <p:extLst>
      <p:ext uri="{BB962C8B-B14F-4D97-AF65-F5344CB8AC3E}">
        <p14:creationId xmlns:p14="http://schemas.microsoft.com/office/powerpoint/2010/main" val="35985133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4AB9050A-7814-4270-9576-320CEAF311B2}"/>
              </a:ext>
            </a:extLst>
          </p:cNvPr>
          <p:cNvSpPr>
            <a:spLocks noGrp="1" noChangeArrowheads="1"/>
          </p:cNvSpPr>
          <p:nvPr>
            <p:ph type="title"/>
          </p:nvPr>
        </p:nvSpPr>
        <p:spPr/>
        <p:txBody>
          <a:bodyPr/>
          <a:lstStyle/>
          <a:p>
            <a:pPr>
              <a:defRPr/>
            </a:pPr>
            <a:r>
              <a:rPr lang="en-US" altLang="zh-CN">
                <a:ea typeface="宋体" charset="-122"/>
              </a:rPr>
              <a:t>Linux Synchronization</a:t>
            </a:r>
          </a:p>
        </p:txBody>
      </p:sp>
      <p:sp>
        <p:nvSpPr>
          <p:cNvPr id="106499" name="Rectangle 3"/>
          <p:cNvSpPr>
            <a:spLocks noGrp="1" noChangeArrowheads="1"/>
          </p:cNvSpPr>
          <p:nvPr>
            <p:ph type="body" idx="1"/>
          </p:nvPr>
        </p:nvSpPr>
        <p:spPr/>
        <p:txBody>
          <a:bodyPr/>
          <a:lstStyle/>
          <a:p>
            <a:r>
              <a:rPr lang="en-US" altLang="zh-CN" sz="2800">
                <a:ea typeface="宋体" pitchFamily="2" charset="-122"/>
              </a:rPr>
              <a:t>Linux:</a:t>
            </a:r>
          </a:p>
          <a:p>
            <a:pPr lvl="1"/>
            <a:r>
              <a:rPr lang="en-US" altLang="zh-CN" sz="3200">
                <a:ea typeface="宋体" pitchFamily="2" charset="-122"/>
              </a:rPr>
              <a:t>disables interrupts to implement short critical sections</a:t>
            </a:r>
          </a:p>
          <a:p>
            <a:endParaRPr lang="en-US" altLang="zh-CN">
              <a:ea typeface="宋体" pitchFamily="2" charset="-122"/>
            </a:endParaRPr>
          </a:p>
          <a:p>
            <a:r>
              <a:rPr lang="en-US" altLang="zh-CN" sz="2800">
                <a:ea typeface="宋体" pitchFamily="2" charset="-122"/>
              </a:rPr>
              <a:t>Linux provides:</a:t>
            </a:r>
          </a:p>
          <a:p>
            <a:pPr lvl="1"/>
            <a:r>
              <a:rPr lang="en-US" altLang="zh-CN" sz="3200">
                <a:ea typeface="宋体" pitchFamily="2" charset="-122"/>
              </a:rPr>
              <a:t>semaphores</a:t>
            </a:r>
          </a:p>
          <a:p>
            <a:pPr lvl="1"/>
            <a:r>
              <a:rPr lang="en-US" altLang="zh-CN" sz="3200">
                <a:ea typeface="宋体" pitchFamily="2" charset="-122"/>
              </a:rPr>
              <a:t>spin locks</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0000FF"/>
          </a:solidFill>
        </a:ln>
      </a:spPr>
      <a:bodyPr>
        <a:spAutoFit/>
      </a:bodyPr>
      <a:lstStyle>
        <a:defPPr algn="l">
          <a:buFont typeface="Monotype Sorts" pitchFamily="-84" charset="2"/>
          <a:buNone/>
          <a:defRPr kumimoji="1" sz="2400" b="1" dirty="0">
            <a:solidFill>
              <a:srgbClr val="002060"/>
            </a:solidFill>
            <a:latin typeface="+mn-lt"/>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19560</TotalTime>
  <Words>12272</Words>
  <Application>Microsoft Office PowerPoint</Application>
  <PresentationFormat>宽屏</PresentationFormat>
  <Paragraphs>1707</Paragraphs>
  <Slides>125</Slides>
  <Notes>85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125</vt:i4>
      </vt:variant>
    </vt:vector>
  </HeadingPairs>
  <TitlesOfParts>
    <vt:vector size="141" baseType="lpstr">
      <vt:lpstr>Monotype Sorts</vt:lpstr>
      <vt:lpstr>MS PGothic</vt:lpstr>
      <vt:lpstr>MS PGothic</vt:lpstr>
      <vt:lpstr>宋体</vt:lpstr>
      <vt:lpstr>微软雅黑</vt:lpstr>
      <vt:lpstr>Arial</vt:lpstr>
      <vt:lpstr>Courier New</vt:lpstr>
      <vt:lpstr>Helvetica</vt:lpstr>
      <vt:lpstr>MT Extra</vt:lpstr>
      <vt:lpstr>Symbol</vt:lpstr>
      <vt:lpstr>Times New Roman</vt:lpstr>
      <vt:lpstr>Verdana</vt:lpstr>
      <vt:lpstr>Webdings</vt:lpstr>
      <vt:lpstr>Wingdings</vt:lpstr>
      <vt:lpstr>Wingdings 2</vt:lpstr>
      <vt:lpstr>os-8</vt:lpstr>
      <vt:lpstr>Chapter 6:   Process Synchronization</vt:lpstr>
      <vt:lpstr>Chapter Objectives 1/2</vt:lpstr>
      <vt:lpstr>Chapter Objectives 2/2</vt:lpstr>
      <vt:lpstr>Content Overview</vt:lpstr>
      <vt:lpstr>6.1 Background</vt:lpstr>
      <vt:lpstr>Producer </vt:lpstr>
      <vt:lpstr>Consumer</vt:lpstr>
      <vt:lpstr>Race Condition 1/2</vt:lpstr>
      <vt:lpstr>Race Condition 2/2</vt:lpstr>
      <vt:lpstr>6.2 The Critical-Section Problem</vt:lpstr>
      <vt:lpstr>Preemptive and Nonpreemptive Kernel</vt:lpstr>
      <vt:lpstr> Requirement to the Solutions</vt:lpstr>
      <vt:lpstr>Initial Attempts to Solve Problem</vt:lpstr>
      <vt:lpstr>Algorithm 1</vt:lpstr>
      <vt:lpstr>Algorithm 2</vt:lpstr>
      <vt:lpstr>6.3 Peterson’s Solution</vt:lpstr>
      <vt:lpstr>Algorithm for Process Pi</vt:lpstr>
      <vt:lpstr>Peterson’s Solution Pi  &amp; Pj</vt:lpstr>
      <vt:lpstr>Correctness of Peterson’s Solution </vt:lpstr>
      <vt:lpstr>Example Executing Sequence of Pi  &amp; Pj</vt:lpstr>
      <vt:lpstr>Example Executing Sequence of Pi  &amp; Pj</vt:lpstr>
      <vt:lpstr>Incorrect Coding of Peterson’s Solution</vt:lpstr>
      <vt:lpstr>*Peterson’s Solution and Modern Architecture</vt:lpstr>
      <vt:lpstr>*Modern Architecture Example</vt:lpstr>
      <vt:lpstr>*Modern Architecture Example (Cont.)</vt:lpstr>
      <vt:lpstr>*Peterson’s Solution Revisited</vt:lpstr>
      <vt:lpstr>*Memory Barrier(内存屏障)</vt:lpstr>
      <vt:lpstr>*Memory Barrier Instructions</vt:lpstr>
      <vt:lpstr>*Memory Barrier Example</vt:lpstr>
      <vt:lpstr>6.4 Synchronization Hardware</vt:lpstr>
      <vt:lpstr>The TestAndSet Instruction </vt:lpstr>
      <vt:lpstr>Solution Using TestAndSet</vt:lpstr>
      <vt:lpstr>The Swap Instruction </vt:lpstr>
      <vt:lpstr>Solution Using Swap</vt:lpstr>
      <vt:lpstr>Bounded-Waiting Mutual Exclusion with TestAndSet</vt:lpstr>
      <vt:lpstr>PowerPoint 演示文稿</vt:lpstr>
      <vt:lpstr>Mutex Locks(互斥锁)</vt:lpstr>
      <vt:lpstr>Solution to CS Problem Using Mutex Locks</vt:lpstr>
      <vt:lpstr>6.5 Semaphore(信号量)</vt:lpstr>
      <vt:lpstr>信号量(Semaphore)机制</vt:lpstr>
      <vt:lpstr>Semaphore (Cont.)</vt:lpstr>
      <vt:lpstr>Semaphore (Cont.)</vt:lpstr>
      <vt:lpstr>Semaphore Usage Example</vt:lpstr>
      <vt:lpstr>Semaphore Implementation</vt:lpstr>
      <vt:lpstr>Semaphore Implementation with no Busy waiting </vt:lpstr>
      <vt:lpstr>Implementation with no Busy waiting (Cont.)</vt:lpstr>
      <vt:lpstr>PowerPoint 演示文稿</vt:lpstr>
      <vt:lpstr>Implementation with no Busy waiting (Cont.)</vt:lpstr>
      <vt:lpstr>Problems with Semaphores</vt:lpstr>
      <vt:lpstr>Deadlock and Starvation</vt:lpstr>
      <vt:lpstr>6.6 Classical Problems of Synchronization</vt:lpstr>
      <vt:lpstr>Bounded-Buffer Problem</vt:lpstr>
      <vt:lpstr>Bounded Buffer Problem (Cont.)</vt:lpstr>
      <vt:lpstr>Bounded Buffer Problem (Cont.)</vt:lpstr>
      <vt:lpstr>Bounded Buffer Problem (Cont.)</vt:lpstr>
      <vt:lpstr>Bounded Buffer Problem (Cont.)</vt:lpstr>
      <vt:lpstr>Bounded Buffer Problem (Cont.)</vt:lpstr>
      <vt:lpstr>生产者-消费者执行流程图</vt:lpstr>
      <vt:lpstr>Readers-Writers Problem</vt:lpstr>
      <vt:lpstr>Illustration of Readers-Writers Problem</vt:lpstr>
      <vt:lpstr>Readers-Writers Problem (Cont.)</vt:lpstr>
      <vt:lpstr>Readers-Writers Problem (Cont.)</vt:lpstr>
      <vt:lpstr>Readers-Writers Problem Variations</vt:lpstr>
      <vt:lpstr>PowerPoint 演示文稿</vt:lpstr>
      <vt:lpstr>PowerPoint 演示文稿</vt:lpstr>
      <vt:lpstr>PowerPoint 演示文稿</vt:lpstr>
      <vt:lpstr>Dining-Philosophers Problem</vt:lpstr>
      <vt:lpstr>  Dining-Philosophers Problem Algorithm</vt:lpstr>
      <vt:lpstr>Poor Solution</vt:lpstr>
      <vt:lpstr>Good Solution 1</vt:lpstr>
      <vt:lpstr>Good Solution 2</vt:lpstr>
      <vt:lpstr>PowerPoint 演示文稿</vt:lpstr>
      <vt:lpstr>两种物品的仓库问题</vt:lpstr>
      <vt:lpstr>两种物品的仓库问题再思考</vt:lpstr>
      <vt:lpstr>两种部件的产品组装问题 1/2</vt:lpstr>
      <vt:lpstr>两种部件的产品组装问题 2/2</vt:lpstr>
      <vt:lpstr>The Sleeping Barber Problem </vt:lpstr>
      <vt:lpstr>Definition</vt:lpstr>
      <vt:lpstr>PowerPoint 演示文稿</vt:lpstr>
      <vt:lpstr>6.7 Monitors (管程)</vt:lpstr>
      <vt:lpstr>Monitors (管程)</vt:lpstr>
      <vt:lpstr>Why Monitors？</vt:lpstr>
      <vt:lpstr>Schematic View of a Monitor</vt:lpstr>
      <vt:lpstr>Condition Variables</vt:lpstr>
      <vt:lpstr>Monitor with Condition Variables</vt:lpstr>
      <vt:lpstr> Usage of Condition Variable  Example</vt:lpstr>
      <vt:lpstr>Solution to Dining Philosophers</vt:lpstr>
      <vt:lpstr>Solution to Dining Philosophers (Cont.)</vt:lpstr>
      <vt:lpstr>*Condition definition in Monitor for  Producer-Consumer Problem</vt:lpstr>
      <vt:lpstr>*Monitor Definition for P-C Problem</vt:lpstr>
      <vt:lpstr>*Execution Priority After Condition Release</vt:lpstr>
      <vt:lpstr>*管程中进程相互唤醒的问题</vt:lpstr>
      <vt:lpstr>*Hoare管程示意图</vt:lpstr>
      <vt:lpstr>Monitor Implementation Using Semaphores</vt:lpstr>
      <vt:lpstr>*Monitor Implementation</vt:lpstr>
      <vt:lpstr>*6.8  Synchronization Examples</vt:lpstr>
      <vt:lpstr>Solaris Synchronization</vt:lpstr>
      <vt:lpstr>Windows XP Synchronization</vt:lpstr>
      <vt:lpstr>Linux Synchronization</vt:lpstr>
      <vt:lpstr>Pthreads Synchronization</vt:lpstr>
      <vt:lpstr>*6.9 Atomic Transactions(原子事务)</vt:lpstr>
      <vt:lpstr>System Model</vt:lpstr>
      <vt:lpstr>Types of Storage Media</vt:lpstr>
      <vt:lpstr>Log-Based Recovery</vt:lpstr>
      <vt:lpstr>Log-Based Recovery Algorithm</vt:lpstr>
      <vt:lpstr>Checkpoints</vt:lpstr>
      <vt:lpstr>Concurrent Transactions</vt:lpstr>
      <vt:lpstr>Serializability</vt:lpstr>
      <vt:lpstr>Schedule 1: T0 then T1</vt:lpstr>
      <vt:lpstr>Nonserial Schedule</vt:lpstr>
      <vt:lpstr>Schedule 2: Concurrent Serializable Schedule</vt:lpstr>
      <vt:lpstr>Locking Protocol</vt:lpstr>
      <vt:lpstr>Two-phase Locking Protocol</vt:lpstr>
      <vt:lpstr>Timestamp-based Protocols</vt:lpstr>
      <vt:lpstr>Timestamp-based Protocol Implementation</vt:lpstr>
      <vt:lpstr>Timestamp-ordering Protocol</vt:lpstr>
      <vt:lpstr> Schedule Possible Under Timestamp Protocol</vt:lpstr>
      <vt:lpstr>Timestamp-ordering Protocol</vt:lpstr>
      <vt:lpstr>Summary 1/6</vt:lpstr>
      <vt:lpstr>Summary 2/6</vt:lpstr>
      <vt:lpstr>Summary 3/6</vt:lpstr>
      <vt:lpstr>Summary 4/6</vt:lpstr>
      <vt:lpstr>Summary 5/6</vt:lpstr>
      <vt:lpstr>Summary 6/6</vt:lpstr>
      <vt:lpstr>End of Chapter 6:  Process Synchronization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U1</dc:creator>
  <cp:lastModifiedBy>U1</cp:lastModifiedBy>
  <cp:revision>671</cp:revision>
  <cp:lastPrinted>2020-11-04T14:30:39Z</cp:lastPrinted>
  <dcterms:created xsi:type="dcterms:W3CDTF">2011-01-13T23:43:38Z</dcterms:created>
  <dcterms:modified xsi:type="dcterms:W3CDTF">2021-06-03T02:32:17Z</dcterms:modified>
</cp:coreProperties>
</file>