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3" r:id="rId3"/>
    <p:sldId id="264" r:id="rId4"/>
    <p:sldId id="265" r:id="rId5"/>
    <p:sldId id="266" r:id="rId6"/>
    <p:sldId id="334" r:id="rId7"/>
    <p:sldId id="501" r:id="rId8"/>
    <p:sldId id="335" r:id="rId9"/>
    <p:sldId id="337" r:id="rId10"/>
    <p:sldId id="270" r:id="rId11"/>
    <p:sldId id="381" r:id="rId12"/>
    <p:sldId id="340" r:id="rId13"/>
    <p:sldId id="341" r:id="rId14"/>
    <p:sldId id="342" r:id="rId15"/>
    <p:sldId id="343" r:id="rId16"/>
    <p:sldId id="499" r:id="rId17"/>
    <p:sldId id="344" r:id="rId18"/>
    <p:sldId id="345" r:id="rId19"/>
    <p:sldId id="383" r:id="rId20"/>
    <p:sldId id="348" r:id="rId21"/>
    <p:sldId id="349" r:id="rId22"/>
    <p:sldId id="496" r:id="rId23"/>
    <p:sldId id="350" r:id="rId24"/>
    <p:sldId id="351" r:id="rId25"/>
    <p:sldId id="352" r:id="rId26"/>
    <p:sldId id="353" r:id="rId27"/>
    <p:sldId id="355" r:id="rId28"/>
    <p:sldId id="356" r:id="rId29"/>
    <p:sldId id="357" r:id="rId30"/>
    <p:sldId id="358" r:id="rId31"/>
    <p:sldId id="359" r:id="rId32"/>
    <p:sldId id="517" r:id="rId33"/>
    <p:sldId id="360" r:id="rId34"/>
    <p:sldId id="502" r:id="rId35"/>
    <p:sldId id="503" r:id="rId36"/>
    <p:sldId id="508" r:id="rId37"/>
    <p:sldId id="504" r:id="rId38"/>
    <p:sldId id="505" r:id="rId39"/>
    <p:sldId id="506" r:id="rId40"/>
    <p:sldId id="507" r:id="rId41"/>
    <p:sldId id="509" r:id="rId42"/>
    <p:sldId id="512" r:id="rId43"/>
    <p:sldId id="513" r:id="rId44"/>
    <p:sldId id="514" r:id="rId45"/>
    <p:sldId id="515" r:id="rId46"/>
    <p:sldId id="516" r:id="rId47"/>
    <p:sldId id="363" r:id="rId48"/>
    <p:sldId id="518" r:id="rId49"/>
    <p:sldId id="364" r:id="rId50"/>
    <p:sldId id="365" r:id="rId51"/>
    <p:sldId id="366" r:id="rId52"/>
    <p:sldId id="367" r:id="rId53"/>
    <p:sldId id="368" r:id="rId54"/>
    <p:sldId id="369" r:id="rId55"/>
    <p:sldId id="370" r:id="rId56"/>
    <p:sldId id="371" r:id="rId57"/>
    <p:sldId id="372" r:id="rId58"/>
    <p:sldId id="373" r:id="rId59"/>
    <p:sldId id="374" r:id="rId60"/>
    <p:sldId id="497" r:id="rId61"/>
    <p:sldId id="498" r:id="rId62"/>
    <p:sldId id="500" r:id="rId63"/>
    <p:sldId id="404" r:id="rId64"/>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CCFF"/>
    <a:srgbClr val="CCFFFF"/>
    <a:srgbClr val="006699"/>
    <a:srgbClr val="336699"/>
    <a:srgbClr val="0066CC"/>
    <a:srgbClr val="CC6600"/>
    <a:srgbClr val="993300"/>
    <a:srgbClr val="FF00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2" autoAdjust="0"/>
    <p:restoredTop sz="83202" autoAdjust="0"/>
  </p:normalViewPr>
  <p:slideViewPr>
    <p:cSldViewPr snapToGrid="0">
      <p:cViewPr varScale="1">
        <p:scale>
          <a:sx n="76" d="100"/>
          <a:sy n="76" d="100"/>
        </p:scale>
        <p:origin x="902" y="43"/>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死锁预防：打破必要条件</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可抢占的资源包括</a:t>
            </a:r>
            <a:r>
              <a:rPr lang="en-US" altLang="zh-CN" dirty="0">
                <a:latin typeface="Times New Roman" panose="02020603050405020304" pitchFamily="18" charset="0"/>
              </a:rPr>
              <a:t>CPU</a:t>
            </a:r>
            <a:r>
              <a:rPr lang="zh-CN" altLang="en-US" dirty="0">
                <a:latin typeface="Times New Roman" panose="02020603050405020304" pitchFamily="18" charset="0"/>
              </a:rPr>
              <a:t>寄存器，内存等状态可保存和恢复的资源</a:t>
            </a:r>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死锁避免：谨慎从事</a:t>
            </a:r>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3435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132B9CC-18EE-4478-8D12-79FCC5CB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27E375-79F8-453D-B390-C386C8FE8BB0}"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D46E798B-69C3-4350-B87E-8BCD5B93D3E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C55E9DD-8D6A-4B1C-8480-D1203C92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4AF2CC2-7843-4103-B4FD-A7AAC6D1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24F6B0-400A-4243-88CD-37282AB90F11}"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C1843D4D-D422-4E71-885E-FB6A7F165B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49A406CF-8133-4241-A273-A716941B1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银行家算法，</a:t>
            </a:r>
            <a:r>
              <a:rPr lang="en-US" altLang="zh-CN">
                <a:latin typeface="Times New Roman" panose="02020603050405020304" pitchFamily="18" charset="0"/>
              </a:rPr>
              <a:t>Dijkstra 1965</a:t>
            </a:r>
            <a:r>
              <a:rPr lang="zh-CN" altLang="en-US">
                <a:latin typeface="Times New Roman" panose="02020603050405020304" pitchFamily="18" charset="0"/>
              </a:rPr>
              <a:t>年提出</a:t>
            </a:r>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银行家算法中的安全性算法。复杂度为</a:t>
            </a:r>
            <a:r>
              <a:rPr lang="en-US" altLang="zh-CN">
                <a:latin typeface="Times New Roman" panose="02020603050405020304" pitchFamily="18" charset="0"/>
              </a:rPr>
              <a:t>m*n*n</a:t>
            </a:r>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银行家算法中的安全性算法。复杂度为</a:t>
            </a:r>
            <a:r>
              <a:rPr lang="en-US" altLang="zh-CN">
                <a:latin typeface="Times New Roman" panose="02020603050405020304" pitchFamily="18" charset="0"/>
              </a:rPr>
              <a:t>m*n*n</a:t>
            </a:r>
            <a:endParaRPr lang="en-US" altLang="en-US">
              <a:latin typeface="Times New Roman" panose="02020603050405020304" pitchFamily="18" charset="0"/>
            </a:endParaRPr>
          </a:p>
        </p:txBody>
      </p:sp>
    </p:spTree>
    <p:extLst>
      <p:ext uri="{BB962C8B-B14F-4D97-AF65-F5344CB8AC3E}">
        <p14:creationId xmlns:p14="http://schemas.microsoft.com/office/powerpoint/2010/main" val="1498479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银行家算法中的资源请求算法</a:t>
            </a:r>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AC21EC5-CA2D-46EA-97C3-F21B8C2A0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33DEFD-8CE8-4151-BD0F-A1B90B603367}"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9EAC599-FAF6-4398-BBBD-0FB3C67A4835}"/>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CF563622-5D37-42A4-B057-9D3EA55C5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指在前面一页图的状态下，</a:t>
            </a:r>
            <a:r>
              <a:rPr lang="en-US" altLang="zh-CN">
                <a:latin typeface="Times New Roman" panose="02020603050405020304" pitchFamily="18" charset="0"/>
              </a:rPr>
              <a:t>P1</a:t>
            </a:r>
            <a:r>
              <a:rPr lang="zh-CN" altLang="en-US">
                <a:latin typeface="Times New Roman" panose="02020603050405020304" pitchFamily="18" charset="0"/>
              </a:rPr>
              <a:t>再申请</a:t>
            </a:r>
            <a:r>
              <a:rPr lang="en-US" altLang="zh-CN">
                <a:latin typeface="Times New Roman" panose="02020603050405020304" pitchFamily="18" charset="0"/>
              </a:rPr>
              <a:t>(1, 0, 2)</a:t>
            </a:r>
            <a:r>
              <a:rPr lang="zh-CN" altLang="en-US">
                <a:latin typeface="Times New Roman" panose="02020603050405020304" pitchFamily="18" charset="0"/>
              </a:rPr>
              <a:t>。</a:t>
            </a:r>
            <a:endParaRPr lang="en-US" altLang="zh-CN">
              <a:latin typeface="Times New Roman" panose="02020603050405020304" pitchFamily="18" charset="0"/>
            </a:endParaRPr>
          </a:p>
          <a:p>
            <a:r>
              <a:rPr lang="en-US" altLang="zh-CN">
                <a:latin typeface="Times New Roman" panose="02020603050405020304" pitchFamily="18" charset="0"/>
              </a:rPr>
              <a:t>Available = (3, 3, 2) – (1, 0, 2) = (2, 3, 0);    Allocation1 = (2, 0, 0) + (1, 0, 2) = (3, 0, 2);    </a:t>
            </a:r>
            <a:r>
              <a:rPr lang="en-US" altLang="en-US">
                <a:latin typeface="Times New Roman" panose="02020603050405020304" pitchFamily="18" charset="0"/>
              </a:rPr>
              <a:t>Need1 = (1, 2, 2) – (1, 0, 2) = (0, 2, 0)</a:t>
            </a:r>
            <a:r>
              <a:rPr lang="zh-CN" altLang="en-US">
                <a:latin typeface="Times New Roman" panose="02020603050405020304" pitchFamily="18" charset="0"/>
              </a:rPr>
              <a:t>。  </a:t>
            </a:r>
            <a:r>
              <a:rPr lang="en-US" altLang="zh-CN">
                <a:latin typeface="Times New Roman" panose="02020603050405020304" pitchFamily="18" charset="0"/>
              </a:rPr>
              <a:t>Work </a:t>
            </a:r>
            <a:r>
              <a:rPr lang="fr-FR" altLang="zh-CN">
                <a:latin typeface="Times New Roman" panose="02020603050405020304" pitchFamily="18" charset="0"/>
              </a:rPr>
              <a:t>= (2, 3, 0);</a:t>
            </a:r>
            <a:endParaRPr lang="en-US" altLang="zh-CN">
              <a:latin typeface="Times New Roman" panose="02020603050405020304" pitchFamily="18" charset="0"/>
            </a:endParaRPr>
          </a:p>
          <a:p>
            <a:r>
              <a:rPr lang="en-US" altLang="zh-CN">
                <a:latin typeface="Times New Roman" panose="02020603050405020304" pitchFamily="18" charset="0"/>
              </a:rPr>
              <a:t>After P1:</a:t>
            </a:r>
            <a:r>
              <a:rPr lang="zh-CN" altLang="en-US">
                <a:latin typeface="Times New Roman" panose="02020603050405020304" pitchFamily="18" charset="0"/>
              </a:rPr>
              <a:t>  </a:t>
            </a:r>
            <a:r>
              <a:rPr lang="fr-FR" altLang="zh-CN">
                <a:latin typeface="Times New Roman" panose="02020603050405020304" pitchFamily="18" charset="0"/>
              </a:rPr>
              <a:t>Work += Allocation1 = (2, 3, 0) + (3, 0, 2) = (5, 3, 2);</a:t>
            </a:r>
          </a:p>
          <a:p>
            <a:r>
              <a:rPr lang="fr-FR" altLang="en-US">
                <a:latin typeface="Times New Roman" panose="02020603050405020304" pitchFamily="18" charset="0"/>
              </a:rPr>
              <a:t>After P3:  Work += Allocation3 = (5, 3, 2) + (2, 1, 1) = (7, 4, 3);</a:t>
            </a:r>
          </a:p>
          <a:p>
            <a:r>
              <a:rPr lang="fr-FR" altLang="en-US">
                <a:latin typeface="Times New Roman" panose="02020603050405020304" pitchFamily="18" charset="0"/>
              </a:rPr>
              <a:t>After P4:  Work += Allocation4 = (7, 4, 3) + </a:t>
            </a:r>
            <a:r>
              <a:rPr lang="en-US" altLang="en-US">
                <a:latin typeface="Times New Roman" panose="02020603050405020304" pitchFamily="18" charset="0"/>
              </a:rPr>
              <a:t>(0,</a:t>
            </a:r>
            <a:r>
              <a:rPr lang="zh-CN" altLang="en-US">
                <a:latin typeface="Times New Roman" panose="02020603050405020304" pitchFamily="18" charset="0"/>
              </a:rPr>
              <a:t> </a:t>
            </a:r>
            <a:r>
              <a:rPr lang="en-US" altLang="zh-CN">
                <a:latin typeface="Times New Roman" panose="02020603050405020304" pitchFamily="18" charset="0"/>
              </a:rPr>
              <a:t>0,</a:t>
            </a:r>
            <a:r>
              <a:rPr lang="zh-CN" altLang="en-US">
                <a:latin typeface="Times New Roman" panose="02020603050405020304" pitchFamily="18" charset="0"/>
              </a:rPr>
              <a:t> </a:t>
            </a:r>
            <a:r>
              <a:rPr lang="en-US" altLang="zh-CN">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a:t>
            </a:r>
            <a:r>
              <a:rPr lang="zh-CN" altLang="en-US">
                <a:latin typeface="Times New Roman" panose="02020603050405020304" pitchFamily="18" charset="0"/>
              </a:rPr>
              <a:t> </a:t>
            </a:r>
            <a:r>
              <a:rPr lang="en-US" altLang="zh-CN">
                <a:latin typeface="Times New Roman" panose="02020603050405020304" pitchFamily="18" charset="0"/>
              </a:rPr>
              <a:t>(7,</a:t>
            </a:r>
            <a:r>
              <a:rPr lang="zh-CN" altLang="en-US">
                <a:latin typeface="Times New Roman" panose="02020603050405020304" pitchFamily="18" charset="0"/>
              </a:rPr>
              <a:t> </a:t>
            </a:r>
            <a:r>
              <a:rPr lang="en-US" altLang="zh-CN">
                <a:latin typeface="Times New Roman" panose="02020603050405020304" pitchFamily="18" charset="0"/>
              </a:rPr>
              <a:t>4,</a:t>
            </a:r>
            <a:r>
              <a:rPr lang="zh-CN" altLang="en-US">
                <a:latin typeface="Times New Roman" panose="02020603050405020304" pitchFamily="18" charset="0"/>
              </a:rPr>
              <a:t> </a:t>
            </a:r>
            <a:r>
              <a:rPr lang="en-US" altLang="zh-CN">
                <a:latin typeface="Times New Roman" panose="02020603050405020304" pitchFamily="18" charset="0"/>
              </a:rPr>
              <a:t>5)</a:t>
            </a:r>
            <a:r>
              <a:rPr lang="fr-FR" altLang="en-US">
                <a:latin typeface="Times New Roman" panose="02020603050405020304" pitchFamily="18" charset="0"/>
              </a:rPr>
              <a:t>;</a:t>
            </a:r>
          </a:p>
          <a:p>
            <a:r>
              <a:rPr lang="fr-FR" altLang="en-US">
                <a:latin typeface="Times New Roman" panose="02020603050405020304" pitchFamily="18" charset="0"/>
              </a:rPr>
              <a:t>After P0:  Work += Allocation0 = (7, 4, 5) + (0, 1, 0) = (7, 5, 5);</a:t>
            </a:r>
          </a:p>
          <a:p>
            <a:r>
              <a:rPr lang="en-US" altLang="en-US">
                <a:latin typeface="Times New Roman" panose="02020603050405020304" pitchFamily="18" charset="0"/>
              </a:rPr>
              <a:t>After P2:  Work += Allocation2 = (7, 5, 5) + (3, 0, 2) = (10, 5, 7);</a:t>
            </a:r>
          </a:p>
          <a:p>
            <a:r>
              <a:rPr lang="en-US" altLang="en-US">
                <a:latin typeface="Times New Roman" panose="02020603050405020304" pitchFamily="18" charset="0"/>
              </a:rPr>
              <a:t>All done, safe.</a:t>
            </a:r>
          </a:p>
          <a:p>
            <a:endParaRPr lang="fr-FR" altLang="en-US">
              <a:latin typeface="Times New Roman" panose="02020603050405020304" pitchFamily="18" charset="0"/>
            </a:endParaRPr>
          </a:p>
          <a:p>
            <a:endParaRPr lang="fr-FR" altLang="en-US">
              <a:latin typeface="Times New Roman" panose="02020603050405020304" pitchFamily="18" charset="0"/>
            </a:endParaRPr>
          </a:p>
          <a:p>
            <a:endParaRPr lang="fr-FR" altLang="en-US">
              <a:latin typeface="Times New Roman" panose="02020603050405020304" pitchFamily="18" charset="0"/>
            </a:endParaRPr>
          </a:p>
          <a:p>
            <a:endParaRPr lang="fr-FR" altLang="en-US">
              <a:latin typeface="Times New Roman" panose="02020603050405020304" pitchFamily="18" charset="0"/>
            </a:endParaRPr>
          </a:p>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仔细观察，银行家算法和检测死锁算法有什么不同？</a:t>
            </a:r>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死锁特征：互斥；占有并等待；非抢占；循环等待</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资源分配图</a:t>
            </a:r>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222004" y="6550228"/>
            <a:ext cx="1048675"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Ch7-</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/63</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18:16</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dirty="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324101" y="1230312"/>
            <a:ext cx="7823076" cy="4806503"/>
          </a:xfrm>
        </p:spPr>
        <p:txBody>
          <a:bodyPr/>
          <a:lstStyle/>
          <a:p>
            <a:r>
              <a:rPr lang="en-US" altLang="zh-CN" sz="2800" dirty="0">
                <a:ea typeface="宋体" pitchFamily="2" charset="-122"/>
              </a:rPr>
              <a:t>Process</a:t>
            </a:r>
            <a:br>
              <a:rPr lang="en-US" altLang="zh-CN" sz="2400" dirty="0">
                <a:ea typeface="宋体" pitchFamily="2" charset="-122"/>
              </a:rPr>
            </a:br>
            <a:br>
              <a:rPr lang="en-US" altLang="zh-CN" dirty="0">
                <a:ea typeface="宋体" pitchFamily="2" charset="-122"/>
              </a:rPr>
            </a:br>
            <a:endParaRPr lang="en-US" altLang="zh-CN" dirty="0">
              <a:ea typeface="宋体" pitchFamily="2" charset="-122"/>
            </a:endParaRPr>
          </a:p>
          <a:p>
            <a:r>
              <a:rPr lang="en-US" altLang="zh-CN" sz="2800" dirty="0">
                <a:ea typeface="宋体" pitchFamily="2" charset="-122"/>
              </a:rPr>
              <a:t>Resource Type with 4 instances</a:t>
            </a:r>
          </a:p>
          <a:p>
            <a:endParaRPr lang="en-US" altLang="zh-CN" dirty="0">
              <a:ea typeface="宋体" pitchFamily="2" charset="-122"/>
            </a:endParaRPr>
          </a:p>
          <a:p>
            <a:endParaRPr lang="en-US" altLang="zh-CN" dirty="0">
              <a:ea typeface="宋体" pitchFamily="2" charset="-122"/>
            </a:endParaRPr>
          </a:p>
          <a:p>
            <a:r>
              <a:rPr lang="en-US" altLang="zh-CN" sz="2800" i="1" dirty="0">
                <a:ea typeface="宋体" pitchFamily="2" charset="-122"/>
              </a:rPr>
              <a:t>P</a:t>
            </a:r>
            <a:r>
              <a:rPr lang="en-US" altLang="zh-CN" sz="2800" i="1" baseline="-25000" dirty="0">
                <a:ea typeface="宋体" pitchFamily="2" charset="-122"/>
              </a:rPr>
              <a:t>i</a:t>
            </a:r>
            <a:r>
              <a:rPr lang="en-US" altLang="zh-CN" sz="2800" i="1" dirty="0">
                <a:ea typeface="宋体" pitchFamily="2" charset="-122"/>
              </a:rPr>
              <a:t> </a:t>
            </a:r>
            <a:r>
              <a:rPr lang="en-US" altLang="zh-CN" sz="2800" dirty="0">
                <a:ea typeface="宋体" pitchFamily="2" charset="-122"/>
              </a:rPr>
              <a:t>requests instance of </a:t>
            </a:r>
            <a:r>
              <a:rPr lang="en-US" altLang="zh-CN" sz="2800" i="1" dirty="0" err="1">
                <a:ea typeface="宋体" pitchFamily="2" charset="-122"/>
              </a:rPr>
              <a:t>R</a:t>
            </a:r>
            <a:r>
              <a:rPr lang="en-US" altLang="zh-CN" sz="2800" i="1" baseline="-25000" dirty="0" err="1">
                <a:ea typeface="宋体" pitchFamily="2" charset="-122"/>
              </a:rPr>
              <a:t>j</a:t>
            </a:r>
            <a:endParaRPr lang="en-US" altLang="zh-CN" sz="2800" dirty="0">
              <a:ea typeface="宋体" pitchFamily="2" charset="-122"/>
            </a:endParaRPr>
          </a:p>
          <a:p>
            <a:pPr>
              <a:buFont typeface="Monotype Sorts" pitchFamily="-84" charset="2"/>
              <a:buNone/>
            </a:pPr>
            <a:endParaRPr lang="en-US" altLang="zh-CN" dirty="0">
              <a:ea typeface="宋体" pitchFamily="2" charset="-122"/>
            </a:endParaRPr>
          </a:p>
          <a:p>
            <a:pPr>
              <a:buFont typeface="Monotype Sorts" pitchFamily="-84" charset="2"/>
              <a:buNone/>
            </a:pPr>
            <a:endParaRPr lang="en-US" altLang="zh-CN" dirty="0">
              <a:ea typeface="宋体" pitchFamily="2" charset="-122"/>
            </a:endParaRPr>
          </a:p>
          <a:p>
            <a:r>
              <a:rPr lang="en-US" altLang="zh-CN" sz="2800" i="1" dirty="0">
                <a:ea typeface="宋体" pitchFamily="2" charset="-122"/>
              </a:rPr>
              <a:t>P</a:t>
            </a:r>
            <a:r>
              <a:rPr lang="en-US" altLang="zh-CN" sz="2800" i="1" baseline="-25000" dirty="0">
                <a:ea typeface="宋体" pitchFamily="2" charset="-122"/>
              </a:rPr>
              <a:t>i</a:t>
            </a:r>
            <a:r>
              <a:rPr lang="en-US" altLang="zh-CN" sz="2800" dirty="0">
                <a:ea typeface="宋体" pitchFamily="2" charset="-122"/>
              </a:rPr>
              <a:t> is holding an instance of </a:t>
            </a:r>
            <a:r>
              <a:rPr lang="en-US" altLang="zh-CN" sz="2800" i="1" dirty="0" err="1">
                <a:ea typeface="宋体" pitchFamily="2" charset="-122"/>
              </a:rPr>
              <a:t>R</a:t>
            </a:r>
            <a:r>
              <a:rPr lang="en-US" altLang="zh-CN" sz="2800" i="1" baseline="-25000" dirty="0" err="1">
                <a:ea typeface="宋体" pitchFamily="2" charset="-122"/>
              </a:rPr>
              <a:t>j</a:t>
            </a:r>
            <a:endParaRPr lang="en-US" altLang="zh-CN" sz="2800" i="1" dirty="0">
              <a:ea typeface="宋体" pitchFamily="2" charset="-122"/>
            </a:endParaRPr>
          </a:p>
        </p:txBody>
      </p:sp>
      <p:sp>
        <p:nvSpPr>
          <p:cNvPr id="45058" name="Rectangle 2">
            <a:extLst>
              <a:ext uri="{FF2B5EF4-FFF2-40B4-BE49-F238E27FC236}">
                <a16:creationId xmlns:a16="http://schemas.microsoft.com/office/drawing/2014/main" id="{8410428A-6A98-49B2-884E-E48D517FDE81}"/>
              </a:ext>
            </a:extLst>
          </p:cNvPr>
          <p:cNvSpPr>
            <a:spLocks noGrp="1" noChangeArrowheads="1"/>
          </p:cNvSpPr>
          <p:nvPr>
            <p:ph type="title"/>
          </p:nvPr>
        </p:nvSpPr>
        <p:spPr>
          <a:xfrm>
            <a:off x="1947864" y="228600"/>
            <a:ext cx="8339137" cy="609600"/>
          </a:xfrm>
        </p:spPr>
        <p:txBody>
          <a:bodyPr/>
          <a:lstStyle/>
          <a:p>
            <a:pPr>
              <a:defRPr/>
            </a:pPr>
            <a:r>
              <a:rPr lang="en-US" altLang="zh-CN">
                <a:ea typeface="宋体" charset="-122"/>
              </a:rPr>
              <a:t>Resource-Allocation Graph (Cont.)</a:t>
            </a:r>
          </a:p>
        </p:txBody>
      </p:sp>
      <p:sp>
        <p:nvSpPr>
          <p:cNvPr id="24580" name="Oval 4"/>
          <p:cNvSpPr>
            <a:spLocks noChangeAspect="1" noChangeArrowheads="1"/>
          </p:cNvSpPr>
          <p:nvPr/>
        </p:nvSpPr>
        <p:spPr bwMode="auto">
          <a:xfrm>
            <a:off x="4360942" y="1208294"/>
            <a:ext cx="640956" cy="612000"/>
          </a:xfrm>
          <a:prstGeom prst="ellipse">
            <a:avLst/>
          </a:prstGeom>
          <a:solidFill>
            <a:srgbClr val="99CCFF">
              <a:alpha val="50000"/>
            </a:srgbClr>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24582" name="Oval 6"/>
          <p:cNvSpPr>
            <a:spLocks noChangeAspect="1" noChangeArrowheads="1"/>
          </p:cNvSpPr>
          <p:nvPr/>
        </p:nvSpPr>
        <p:spPr bwMode="auto">
          <a:xfrm>
            <a:off x="7258842" y="3677479"/>
            <a:ext cx="670799" cy="648000"/>
          </a:xfrm>
          <a:prstGeom prst="ellipse">
            <a:avLst/>
          </a:prstGeom>
          <a:solidFill>
            <a:srgbClr val="99CCFF">
              <a:alpha val="50000"/>
            </a:srgbClr>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i="1">
                <a:ea typeface="宋体" pitchFamily="2" charset="-122"/>
              </a:rPr>
              <a:t>P</a:t>
            </a:r>
            <a:r>
              <a:rPr kumimoji="0" lang="en-US" altLang="zh-CN" sz="1800" b="1" i="1" baseline="-25000">
                <a:ea typeface="宋体" pitchFamily="2" charset="-122"/>
              </a:rPr>
              <a:t>i</a:t>
            </a:r>
            <a:endParaRPr kumimoji="0" lang="en-US" altLang="zh-CN" sz="1800" b="1" i="1">
              <a:ea typeface="宋体" pitchFamily="2" charset="-122"/>
            </a:endParaRPr>
          </a:p>
        </p:txBody>
      </p:sp>
      <p:sp>
        <p:nvSpPr>
          <p:cNvPr id="24600" name="Rectangle 7"/>
          <p:cNvSpPr>
            <a:spLocks noChangeArrowheads="1"/>
          </p:cNvSpPr>
          <p:nvPr/>
        </p:nvSpPr>
        <p:spPr bwMode="auto">
          <a:xfrm>
            <a:off x="8323888" y="2299232"/>
            <a:ext cx="747713" cy="673892"/>
          </a:xfrm>
          <a:prstGeom prst="rect">
            <a:avLst/>
          </a:prstGeom>
          <a:solidFill>
            <a:schemeClr val="bg1">
              <a:lumMod val="85000"/>
            </a:schemeClr>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24585" name="Line 19"/>
          <p:cNvSpPr>
            <a:spLocks noChangeShapeType="1"/>
          </p:cNvSpPr>
          <p:nvPr/>
        </p:nvSpPr>
        <p:spPr bwMode="auto">
          <a:xfrm>
            <a:off x="7907339" y="3982078"/>
            <a:ext cx="50144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Text Box 20"/>
          <p:cNvSpPr txBox="1">
            <a:spLocks noChangeArrowheads="1"/>
          </p:cNvSpPr>
          <p:nvPr/>
        </p:nvSpPr>
        <p:spPr bwMode="auto">
          <a:xfrm>
            <a:off x="9255892" y="3794371"/>
            <a:ext cx="394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b="1" i="1">
                <a:ea typeface="宋体" pitchFamily="2" charset="-122"/>
              </a:rPr>
              <a:t>R</a:t>
            </a:r>
            <a:r>
              <a:rPr kumimoji="0" lang="en-US" altLang="zh-CN" sz="1800" b="1" i="1" baseline="-25000">
                <a:ea typeface="宋体" pitchFamily="2" charset="-122"/>
              </a:rPr>
              <a:t>j</a:t>
            </a:r>
            <a:endParaRPr kumimoji="0" lang="en-US" altLang="zh-CN" sz="1800" b="1" i="1">
              <a:ea typeface="宋体" pitchFamily="2" charset="-122"/>
            </a:endParaRPr>
          </a:p>
        </p:txBody>
      </p:sp>
      <p:sp>
        <p:nvSpPr>
          <p:cNvPr id="24589" name="Text Box 28"/>
          <p:cNvSpPr txBox="1">
            <a:spLocks noChangeArrowheads="1"/>
          </p:cNvSpPr>
          <p:nvPr/>
        </p:nvSpPr>
        <p:spPr bwMode="auto">
          <a:xfrm>
            <a:off x="9884964" y="5067635"/>
            <a:ext cx="394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lgn="ctr">
              <a:spcBef>
                <a:spcPct val="50000"/>
              </a:spcBef>
              <a:buClrTx/>
              <a:buSzTx/>
              <a:buFontTx/>
              <a:buNone/>
            </a:pPr>
            <a:r>
              <a:rPr kumimoji="0" lang="en-US" altLang="zh-CN" sz="1800" b="1" i="1">
                <a:ea typeface="宋体" pitchFamily="2" charset="-122"/>
              </a:rPr>
              <a:t>R</a:t>
            </a:r>
            <a:r>
              <a:rPr kumimoji="0" lang="en-US" altLang="zh-CN" sz="1800" b="1" i="1" baseline="-25000">
                <a:ea typeface="宋体" pitchFamily="2" charset="-122"/>
              </a:rPr>
              <a:t>j</a:t>
            </a:r>
            <a:endParaRPr kumimoji="0" lang="en-US" altLang="zh-CN" sz="1800" b="1" i="1">
              <a:ea typeface="宋体" pitchFamily="2" charset="-122"/>
            </a:endParaRPr>
          </a:p>
        </p:txBody>
      </p:sp>
      <p:sp>
        <p:nvSpPr>
          <p:cNvPr id="35" name="Oval 6">
            <a:extLst>
              <a:ext uri="{FF2B5EF4-FFF2-40B4-BE49-F238E27FC236}">
                <a16:creationId xmlns:a16="http://schemas.microsoft.com/office/drawing/2014/main" id="{C8DB5150-E4C6-4DFA-BD6E-B798A06C5F68}"/>
              </a:ext>
            </a:extLst>
          </p:cNvPr>
          <p:cNvSpPr>
            <a:spLocks noChangeAspect="1" noChangeArrowheads="1"/>
          </p:cNvSpPr>
          <p:nvPr/>
        </p:nvSpPr>
        <p:spPr bwMode="auto">
          <a:xfrm>
            <a:off x="8113803" y="5008307"/>
            <a:ext cx="628620" cy="648000"/>
          </a:xfrm>
          <a:prstGeom prst="ellipse">
            <a:avLst/>
          </a:prstGeom>
          <a:solidFill>
            <a:srgbClr val="99CCFF">
              <a:alpha val="50000"/>
            </a:srgbClr>
          </a:solidFill>
          <a:ln w="9525">
            <a:solidFill>
              <a:schemeClr val="tx1"/>
            </a:solidFill>
            <a:round/>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lgn="ctr">
              <a:spcBef>
                <a:spcPct val="0"/>
              </a:spcBef>
              <a:buClrTx/>
              <a:buSzTx/>
              <a:buFontTx/>
              <a:buNone/>
            </a:pPr>
            <a:r>
              <a:rPr kumimoji="0" lang="en-US" altLang="zh-CN" sz="1800" b="1" i="1">
                <a:ea typeface="宋体" pitchFamily="2" charset="-122"/>
              </a:rPr>
              <a:t>P</a:t>
            </a:r>
            <a:r>
              <a:rPr kumimoji="0" lang="en-US" altLang="zh-CN" sz="1800" b="1" i="1" baseline="-25000">
                <a:ea typeface="宋体" pitchFamily="2" charset="-122"/>
              </a:rPr>
              <a:t>i</a:t>
            </a:r>
            <a:endParaRPr kumimoji="0" lang="en-US" altLang="zh-CN" sz="1800" b="1" i="1">
              <a:ea typeface="宋体" pitchFamily="2" charset="-122"/>
            </a:endParaRPr>
          </a:p>
        </p:txBody>
      </p:sp>
      <p:sp>
        <p:nvSpPr>
          <p:cNvPr id="2" name="椭圆 1">
            <a:extLst>
              <a:ext uri="{FF2B5EF4-FFF2-40B4-BE49-F238E27FC236}">
                <a16:creationId xmlns:a16="http://schemas.microsoft.com/office/drawing/2014/main" id="{DC3D8DD1-29A9-40EC-BCF9-A2AA16794235}"/>
              </a:ext>
            </a:extLst>
          </p:cNvPr>
          <p:cNvSpPr>
            <a:spLocks noChangeAspect="1"/>
          </p:cNvSpPr>
          <p:nvPr/>
        </p:nvSpPr>
        <p:spPr bwMode="auto">
          <a:xfrm>
            <a:off x="8513524" y="2477727"/>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43" name="椭圆 42">
            <a:extLst>
              <a:ext uri="{FF2B5EF4-FFF2-40B4-BE49-F238E27FC236}">
                <a16:creationId xmlns:a16="http://schemas.microsoft.com/office/drawing/2014/main" id="{3BA9608C-7696-42A9-AAE1-8E5602DA5712}"/>
              </a:ext>
            </a:extLst>
          </p:cNvPr>
          <p:cNvSpPr>
            <a:spLocks noChangeAspect="1"/>
          </p:cNvSpPr>
          <p:nvPr/>
        </p:nvSpPr>
        <p:spPr bwMode="auto">
          <a:xfrm>
            <a:off x="8773597" y="2477727"/>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44" name="椭圆 43">
            <a:extLst>
              <a:ext uri="{FF2B5EF4-FFF2-40B4-BE49-F238E27FC236}">
                <a16:creationId xmlns:a16="http://schemas.microsoft.com/office/drawing/2014/main" id="{94AF55D4-5E60-4C52-8E76-F5E08E1F2FDF}"/>
              </a:ext>
            </a:extLst>
          </p:cNvPr>
          <p:cNvSpPr>
            <a:spLocks noChangeAspect="1"/>
          </p:cNvSpPr>
          <p:nvPr/>
        </p:nvSpPr>
        <p:spPr bwMode="auto">
          <a:xfrm>
            <a:off x="8509409" y="2710517"/>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45" name="椭圆 44">
            <a:extLst>
              <a:ext uri="{FF2B5EF4-FFF2-40B4-BE49-F238E27FC236}">
                <a16:creationId xmlns:a16="http://schemas.microsoft.com/office/drawing/2014/main" id="{D40EBF51-18AB-4E5B-97CF-7FC50A8FF744}"/>
              </a:ext>
            </a:extLst>
          </p:cNvPr>
          <p:cNvSpPr>
            <a:spLocks noChangeAspect="1"/>
          </p:cNvSpPr>
          <p:nvPr/>
        </p:nvSpPr>
        <p:spPr bwMode="auto">
          <a:xfrm>
            <a:off x="8773597" y="2708484"/>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48" name="Rectangle 7">
            <a:extLst>
              <a:ext uri="{FF2B5EF4-FFF2-40B4-BE49-F238E27FC236}">
                <a16:creationId xmlns:a16="http://schemas.microsoft.com/office/drawing/2014/main" id="{9F283B10-25F4-43EE-BE45-8499C9AF66D8}"/>
              </a:ext>
            </a:extLst>
          </p:cNvPr>
          <p:cNvSpPr>
            <a:spLocks noChangeArrowheads="1"/>
          </p:cNvSpPr>
          <p:nvPr/>
        </p:nvSpPr>
        <p:spPr bwMode="auto">
          <a:xfrm>
            <a:off x="8408787" y="3653753"/>
            <a:ext cx="747713" cy="673892"/>
          </a:xfrm>
          <a:prstGeom prst="rect">
            <a:avLst/>
          </a:prstGeom>
          <a:solidFill>
            <a:schemeClr val="bg1">
              <a:lumMod val="85000"/>
            </a:schemeClr>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49" name="椭圆 48">
            <a:extLst>
              <a:ext uri="{FF2B5EF4-FFF2-40B4-BE49-F238E27FC236}">
                <a16:creationId xmlns:a16="http://schemas.microsoft.com/office/drawing/2014/main" id="{D52867F1-CA3F-48B3-A0BE-84DC066FE2E8}"/>
              </a:ext>
            </a:extLst>
          </p:cNvPr>
          <p:cNvSpPr>
            <a:spLocks noChangeAspect="1"/>
          </p:cNvSpPr>
          <p:nvPr/>
        </p:nvSpPr>
        <p:spPr bwMode="auto">
          <a:xfrm>
            <a:off x="8598423" y="3832248"/>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0" name="椭圆 49">
            <a:extLst>
              <a:ext uri="{FF2B5EF4-FFF2-40B4-BE49-F238E27FC236}">
                <a16:creationId xmlns:a16="http://schemas.microsoft.com/office/drawing/2014/main" id="{99702C49-2822-4DD8-9179-75764E76F9CA}"/>
              </a:ext>
            </a:extLst>
          </p:cNvPr>
          <p:cNvSpPr>
            <a:spLocks noChangeAspect="1"/>
          </p:cNvSpPr>
          <p:nvPr/>
        </p:nvSpPr>
        <p:spPr bwMode="auto">
          <a:xfrm>
            <a:off x="8858496" y="3832248"/>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1" name="椭圆 50">
            <a:extLst>
              <a:ext uri="{FF2B5EF4-FFF2-40B4-BE49-F238E27FC236}">
                <a16:creationId xmlns:a16="http://schemas.microsoft.com/office/drawing/2014/main" id="{E8D1E654-1444-40D4-BF0B-81C529AADEF2}"/>
              </a:ext>
            </a:extLst>
          </p:cNvPr>
          <p:cNvSpPr>
            <a:spLocks noChangeAspect="1"/>
          </p:cNvSpPr>
          <p:nvPr/>
        </p:nvSpPr>
        <p:spPr bwMode="auto">
          <a:xfrm>
            <a:off x="8594308" y="4065038"/>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2" name="椭圆 51">
            <a:extLst>
              <a:ext uri="{FF2B5EF4-FFF2-40B4-BE49-F238E27FC236}">
                <a16:creationId xmlns:a16="http://schemas.microsoft.com/office/drawing/2014/main" id="{824F25CB-76EE-4480-B5E7-EA229EF3CE61}"/>
              </a:ext>
            </a:extLst>
          </p:cNvPr>
          <p:cNvSpPr>
            <a:spLocks noChangeAspect="1"/>
          </p:cNvSpPr>
          <p:nvPr/>
        </p:nvSpPr>
        <p:spPr bwMode="auto">
          <a:xfrm>
            <a:off x="8858496" y="4063005"/>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3" name="Rectangle 7">
            <a:extLst>
              <a:ext uri="{FF2B5EF4-FFF2-40B4-BE49-F238E27FC236}">
                <a16:creationId xmlns:a16="http://schemas.microsoft.com/office/drawing/2014/main" id="{90979E14-D497-47BD-8492-27A6E34D44A7}"/>
              </a:ext>
            </a:extLst>
          </p:cNvPr>
          <p:cNvSpPr>
            <a:spLocks noChangeArrowheads="1"/>
          </p:cNvSpPr>
          <p:nvPr/>
        </p:nvSpPr>
        <p:spPr bwMode="auto">
          <a:xfrm>
            <a:off x="9028749" y="4952990"/>
            <a:ext cx="747713" cy="673892"/>
          </a:xfrm>
          <a:prstGeom prst="rect">
            <a:avLst/>
          </a:prstGeom>
          <a:solidFill>
            <a:schemeClr val="bg1">
              <a:lumMod val="85000"/>
            </a:schemeClr>
          </a:solidFill>
          <a:ln w="9525">
            <a:solidFill>
              <a:schemeClr val="tx1"/>
            </a:solidFill>
            <a:miter lim="800000"/>
            <a:headEnd/>
            <a:tailEnd/>
          </a:ln>
        </p:spPr>
        <p:txBody>
          <a:bodyPr wrap="none" anchor="ctr"/>
          <a:lstStyle>
            <a:lvl1pPr>
              <a:spcBef>
                <a:spcPct val="35000"/>
              </a:spcBef>
              <a:buClr>
                <a:srgbClr val="993300"/>
              </a:buClr>
              <a:buSzPct val="90000"/>
              <a:buFont typeface="Wingdings" pitchFamily="2" charset="2"/>
              <a:buChar char="n"/>
              <a:defRPr kumimoji="1" sz="3200">
                <a:solidFill>
                  <a:schemeClr val="tx1"/>
                </a:solidFill>
                <a:latin typeface="Helvetica" pitchFamily="-84" charset="0"/>
              </a:defRPr>
            </a:lvl1pPr>
            <a:lvl2pPr marL="742950" indent="-285750">
              <a:spcBef>
                <a:spcPct val="35000"/>
              </a:spcBef>
              <a:buClr>
                <a:srgbClr val="CC6600"/>
              </a:buClr>
              <a:buSzPct val="80000"/>
              <a:buFont typeface="Wingdings" pitchFamily="2" charset="2"/>
              <a:buChar char="l"/>
              <a:defRPr kumimoji="1" sz="2800">
                <a:solidFill>
                  <a:schemeClr val="tx1"/>
                </a:solidFill>
                <a:latin typeface="Helvetica" pitchFamily="-84" charset="0"/>
              </a:defRPr>
            </a:lvl2pPr>
            <a:lvl3pPr marL="1143000" indent="-228600">
              <a:spcBef>
                <a:spcPct val="35000"/>
              </a:spcBef>
              <a:buClr>
                <a:srgbClr val="009900"/>
              </a:buClr>
              <a:buSzPct val="75000"/>
              <a:buFont typeface="Wingdings" pitchFamily="2" charset="2"/>
              <a:buChar char="Ø"/>
              <a:defRPr kumimoji="1" sz="2400">
                <a:solidFill>
                  <a:schemeClr val="tx1"/>
                </a:solidFill>
                <a:latin typeface="Helvetica" pitchFamily="-84" charset="0"/>
              </a:defRPr>
            </a:lvl3pPr>
            <a:lvl4pPr marL="1600200" indent="-228600">
              <a:spcBef>
                <a:spcPct val="35000"/>
              </a:spcBef>
              <a:buClr>
                <a:schemeClr val="hlink"/>
              </a:buClr>
              <a:buSzPct val="75000"/>
              <a:buFont typeface="Wingdings" pitchFamily="2" charset="2"/>
              <a:buChar char="ü"/>
              <a:defRPr kumimoji="1" sz="2000">
                <a:solidFill>
                  <a:schemeClr val="tx1"/>
                </a:solidFill>
                <a:latin typeface="Helvetica" pitchFamily="-84" charset="0"/>
              </a:defRPr>
            </a:lvl4pPr>
            <a:lvl5pPr marL="2057400" indent="-228600">
              <a:spcBef>
                <a:spcPct val="35000"/>
              </a:spcBef>
              <a:buClr>
                <a:srgbClr val="FF0066"/>
              </a:buClr>
              <a:buSzPct val="75000"/>
              <a:buFont typeface="Arial" pitchFamily="34" charset="0"/>
              <a:buChar char="•"/>
              <a:defRPr kumimoji="1" sz="2000">
                <a:solidFill>
                  <a:schemeClr val="tx1"/>
                </a:solidFill>
                <a:latin typeface="Helvetica" pitchFamily="-84" charset="0"/>
              </a:defRPr>
            </a:lvl5pPr>
            <a:lvl6pPr marL="25146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6pPr>
            <a:lvl7pPr marL="29718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7pPr>
            <a:lvl8pPr marL="34290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8pPr>
            <a:lvl9pPr marL="3886200" indent="-228600" eaLnBrk="0" fontAlgn="base" hangingPunct="0">
              <a:spcBef>
                <a:spcPct val="35000"/>
              </a:spcBef>
              <a:spcAft>
                <a:spcPct val="0"/>
              </a:spcAft>
              <a:buClr>
                <a:srgbClr val="FF0066"/>
              </a:buClr>
              <a:buSzPct val="75000"/>
              <a:buFont typeface="Arial" pitchFamily="34" charset="0"/>
              <a:buChar char="•"/>
              <a:defRPr kumimoji="1" sz="2000">
                <a:solidFill>
                  <a:schemeClr val="tx1"/>
                </a:solidFill>
                <a:latin typeface="Helvetica" pitchFamily="-84" charset="0"/>
              </a:defRPr>
            </a:lvl9pPr>
          </a:lstStyle>
          <a:p>
            <a:pPr>
              <a:spcBef>
                <a:spcPct val="0"/>
              </a:spcBef>
              <a:buClrTx/>
              <a:buSzTx/>
              <a:buFontTx/>
              <a:buNone/>
            </a:pPr>
            <a:endParaRPr kumimoji="0" lang="zh-CN" altLang="en-US" sz="1800">
              <a:ea typeface="宋体" pitchFamily="2" charset="-122"/>
            </a:endParaRPr>
          </a:p>
        </p:txBody>
      </p:sp>
      <p:sp>
        <p:nvSpPr>
          <p:cNvPr id="54" name="椭圆 53">
            <a:extLst>
              <a:ext uri="{FF2B5EF4-FFF2-40B4-BE49-F238E27FC236}">
                <a16:creationId xmlns:a16="http://schemas.microsoft.com/office/drawing/2014/main" id="{8D225542-0F82-42E8-B7F4-26DAAE58DF03}"/>
              </a:ext>
            </a:extLst>
          </p:cNvPr>
          <p:cNvSpPr>
            <a:spLocks noChangeAspect="1"/>
          </p:cNvSpPr>
          <p:nvPr/>
        </p:nvSpPr>
        <p:spPr bwMode="auto">
          <a:xfrm>
            <a:off x="9218385" y="5131485"/>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5" name="椭圆 54">
            <a:extLst>
              <a:ext uri="{FF2B5EF4-FFF2-40B4-BE49-F238E27FC236}">
                <a16:creationId xmlns:a16="http://schemas.microsoft.com/office/drawing/2014/main" id="{8EF5D6C9-D867-4BD9-92B9-1261FB8B9A40}"/>
              </a:ext>
            </a:extLst>
          </p:cNvPr>
          <p:cNvSpPr>
            <a:spLocks noChangeAspect="1"/>
          </p:cNvSpPr>
          <p:nvPr/>
        </p:nvSpPr>
        <p:spPr bwMode="auto">
          <a:xfrm>
            <a:off x="9478458" y="5131485"/>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6" name="椭圆 55">
            <a:extLst>
              <a:ext uri="{FF2B5EF4-FFF2-40B4-BE49-F238E27FC236}">
                <a16:creationId xmlns:a16="http://schemas.microsoft.com/office/drawing/2014/main" id="{5B1D12AA-C2A1-46E8-A7B7-B59385A76257}"/>
              </a:ext>
            </a:extLst>
          </p:cNvPr>
          <p:cNvSpPr>
            <a:spLocks noChangeAspect="1"/>
          </p:cNvSpPr>
          <p:nvPr/>
        </p:nvSpPr>
        <p:spPr bwMode="auto">
          <a:xfrm>
            <a:off x="9214270" y="5364275"/>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57" name="椭圆 56">
            <a:extLst>
              <a:ext uri="{FF2B5EF4-FFF2-40B4-BE49-F238E27FC236}">
                <a16:creationId xmlns:a16="http://schemas.microsoft.com/office/drawing/2014/main" id="{F1A70545-992C-419D-B540-A148855376F2}"/>
              </a:ext>
            </a:extLst>
          </p:cNvPr>
          <p:cNvSpPr>
            <a:spLocks noChangeAspect="1"/>
          </p:cNvSpPr>
          <p:nvPr/>
        </p:nvSpPr>
        <p:spPr bwMode="auto">
          <a:xfrm>
            <a:off x="9478458" y="5362242"/>
            <a:ext cx="103035" cy="108000"/>
          </a:xfrm>
          <a:prstGeom prst="ellipse">
            <a:avLst/>
          </a:prstGeom>
          <a:solidFill>
            <a:schemeClr val="tx1"/>
          </a:solidFill>
          <a:ln w="1587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588" name="Line 27"/>
          <p:cNvSpPr>
            <a:spLocks noChangeShapeType="1"/>
          </p:cNvSpPr>
          <p:nvPr/>
        </p:nvSpPr>
        <p:spPr bwMode="auto">
          <a:xfrm flipH="1">
            <a:off x="8739556" y="5185485"/>
            <a:ext cx="490538" cy="11736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2651465" y="214006"/>
            <a:ext cx="7880350" cy="537202"/>
          </a:xfrm>
        </p:spPr>
        <p:txBody>
          <a:bodyPr/>
          <a:lstStyle/>
          <a:p>
            <a:r>
              <a:rPr lang="en-US" altLang="en-US" dirty="0"/>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1535837" y="1233489"/>
            <a:ext cx="5318989" cy="4530725"/>
          </a:xfrm>
        </p:spPr>
        <p:txBody>
          <a:bodyPr/>
          <a:lstStyle/>
          <a:p>
            <a:r>
              <a:rPr lang="en-US" altLang="en-US" sz="2400" dirty="0"/>
              <a:t>One instance of R1</a:t>
            </a:r>
          </a:p>
          <a:p>
            <a:r>
              <a:rPr lang="en-US" altLang="en-US" sz="2400" dirty="0"/>
              <a:t>Two instances of R2</a:t>
            </a:r>
          </a:p>
          <a:p>
            <a:r>
              <a:rPr lang="en-US" altLang="en-US" sz="2400" dirty="0"/>
              <a:t>One instance of R3</a:t>
            </a:r>
          </a:p>
          <a:p>
            <a:r>
              <a:rPr lang="en-US" altLang="en-US" sz="2400" dirty="0"/>
              <a:t>Three instance of R4</a:t>
            </a:r>
          </a:p>
          <a:p>
            <a:r>
              <a:rPr lang="en-US" altLang="en-US" sz="2400" dirty="0"/>
              <a:t>T1 holds one instance of R2 and is waiting for an instance of R1</a:t>
            </a:r>
          </a:p>
          <a:p>
            <a:r>
              <a:rPr lang="en-US" altLang="en-US" sz="2400" dirty="0"/>
              <a:t>T2 holds one instance of R1, one instance of R2, and is waiting for an instance of R3</a:t>
            </a:r>
          </a:p>
          <a:p>
            <a:r>
              <a:rPr lang="en-US" altLang="en-US" sz="2400" dirty="0"/>
              <a:t>T3 is holds one instance of R3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0145" y="1162468"/>
            <a:ext cx="3186018" cy="471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1873188" y="221637"/>
            <a:ext cx="9250531" cy="469900"/>
          </a:xfrm>
        </p:spPr>
        <p:txBody>
          <a:bodyPr/>
          <a:lstStyle/>
          <a:p>
            <a:pPr eaLnBrk="1" hangingPunct="1"/>
            <a:r>
              <a:rPr lang="en-US" altLang="en-US" dirty="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6793" y="1019915"/>
            <a:ext cx="3737546" cy="552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2686412" y="195812"/>
            <a:ext cx="7913497" cy="457200"/>
          </a:xfrm>
        </p:spPr>
        <p:txBody>
          <a:bodyPr/>
          <a:lstStyle/>
          <a:p>
            <a:pPr eaLnBrk="1" hangingPunct="1"/>
            <a:r>
              <a:rPr lang="en-US" altLang="en-US" dirty="0"/>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2935" y="1084368"/>
            <a:ext cx="4114083" cy="52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1981200" y="236380"/>
            <a:ext cx="8229600" cy="576263"/>
          </a:xfrm>
        </p:spPr>
        <p:txBody>
          <a:bodyPr/>
          <a:lstStyle/>
          <a:p>
            <a:pPr eaLnBrk="1" hangingPunct="1"/>
            <a:r>
              <a:rPr lang="en-US" altLang="en-US"/>
              <a:t>Basic Facts(</a:t>
            </a:r>
            <a:r>
              <a:rPr lang="zh-CN" altLang="en-US"/>
              <a:t>死锁定理</a:t>
            </a:r>
            <a:r>
              <a:rPr lang="en-US" altLang="en-US"/>
              <a:t>)</a:t>
            </a:r>
            <a:endParaRPr lang="en-US" altLang="en-US" dirty="0"/>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1981200" y="1228725"/>
            <a:ext cx="9027111" cy="4400550"/>
          </a:xfrm>
        </p:spPr>
        <p:txBody>
          <a:bodyPr/>
          <a:lstStyle/>
          <a:p>
            <a:r>
              <a:rPr lang="en-US" altLang="en-US" sz="3200" dirty="0"/>
              <a:t>If graph contains no cycles </a:t>
            </a:r>
            <a:r>
              <a:rPr lang="en-US" altLang="en-US" sz="3200" dirty="0">
                <a:sym typeface="Symbol" panose="05050102010706020507" pitchFamily="18" charset="2"/>
              </a:rPr>
              <a:t> no deadlock</a:t>
            </a:r>
          </a:p>
          <a:p>
            <a:r>
              <a:rPr lang="en-US" altLang="en-US" sz="3200" dirty="0">
                <a:sym typeface="Symbol" panose="05050102010706020507" pitchFamily="18" charset="2"/>
              </a:rPr>
              <a:t>If graph contains a cycle </a:t>
            </a:r>
          </a:p>
          <a:p>
            <a:pPr lvl="1"/>
            <a:r>
              <a:rPr lang="en-US" altLang="en-US" sz="3200" dirty="0">
                <a:sym typeface="Symbol" panose="05050102010706020507" pitchFamily="18" charset="2"/>
              </a:rPr>
              <a:t>if only one instance per resource type, then deadlock</a:t>
            </a:r>
          </a:p>
          <a:p>
            <a:pPr lvl="1"/>
            <a:r>
              <a:rPr lang="en-US" altLang="en-US" sz="3200" dirty="0">
                <a:sym typeface="Symbol" panose="05050102010706020507" pitchFamily="18" charset="2"/>
              </a:rPr>
              <a:t>if several instances per resource type, possibility of deadlock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2308194" y="214313"/>
            <a:ext cx="8229600" cy="576262"/>
          </a:xfrm>
        </p:spPr>
        <p:txBody>
          <a:bodyPr/>
          <a:lstStyle/>
          <a:p>
            <a:pPr eaLnBrk="1" hangingPunct="1"/>
            <a:r>
              <a:rPr lang="en-US" altLang="en-US"/>
              <a:t>7.3 Methods </a:t>
            </a:r>
            <a:r>
              <a:rPr lang="en-US" altLang="en-US" dirty="0"/>
              <a:t>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1944210" y="1198562"/>
            <a:ext cx="8913180" cy="4349982"/>
          </a:xfrm>
        </p:spPr>
        <p:txBody>
          <a:bodyPr/>
          <a:lstStyle/>
          <a:p>
            <a:r>
              <a:rPr lang="en-US" altLang="en-US" sz="2800" dirty="0"/>
              <a:t>Ensure that the system will </a:t>
            </a:r>
            <a:r>
              <a:rPr lang="en-US" altLang="en-US" sz="2800" b="1" dirty="0">
                <a:solidFill>
                  <a:srgbClr val="006699"/>
                </a:solidFill>
              </a:rPr>
              <a:t>never</a:t>
            </a:r>
            <a:r>
              <a:rPr lang="en-US" altLang="en-US" sz="2800" dirty="0"/>
              <a:t> enter a deadlock state:</a:t>
            </a:r>
          </a:p>
          <a:p>
            <a:pPr lvl="1"/>
            <a:r>
              <a:rPr lang="en-US" altLang="en-US" sz="2800"/>
              <a:t>Deadlock prevention(</a:t>
            </a:r>
            <a:r>
              <a:rPr lang="zh-CN" altLang="en-US" sz="2800"/>
              <a:t>死锁预防</a:t>
            </a:r>
            <a:r>
              <a:rPr lang="en-US" altLang="en-US" sz="2800"/>
              <a:t>)</a:t>
            </a:r>
            <a:endParaRPr lang="en-US" altLang="en-US" sz="2800" dirty="0"/>
          </a:p>
          <a:p>
            <a:pPr lvl="1"/>
            <a:r>
              <a:rPr lang="en-US" altLang="en-US" sz="2800"/>
              <a:t>Deadlock avoidance(</a:t>
            </a:r>
            <a:r>
              <a:rPr lang="zh-CN" altLang="en-US" sz="2800"/>
              <a:t>死锁避免</a:t>
            </a:r>
            <a:r>
              <a:rPr lang="en-US" altLang="en-US" sz="2800"/>
              <a:t>)</a:t>
            </a:r>
            <a:endParaRPr lang="en-US" altLang="en-US" sz="2800" dirty="0"/>
          </a:p>
          <a:p>
            <a:r>
              <a:rPr lang="en-US" altLang="en-US" sz="2800" dirty="0"/>
              <a:t>Allow the system to enter a deadlock state and then recover</a:t>
            </a:r>
          </a:p>
          <a:p>
            <a:r>
              <a:rPr lang="en-US" altLang="en-US" sz="2800" dirty="0"/>
              <a:t>Ignore the problem and pretend that deadlocks never occur in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AD5EC-6BBF-4E8C-A258-8AD961B69126}"/>
              </a:ext>
            </a:extLst>
          </p:cNvPr>
          <p:cNvSpPr>
            <a:spLocks noGrp="1"/>
          </p:cNvSpPr>
          <p:nvPr>
            <p:ph type="title"/>
          </p:nvPr>
        </p:nvSpPr>
        <p:spPr/>
        <p:txBody>
          <a:bodyPr/>
          <a:lstStyle/>
          <a:p>
            <a:r>
              <a:rPr lang="en-US" altLang="zh-CN"/>
              <a:t>Deadlock Prevention and  Avoidance</a:t>
            </a:r>
            <a:endParaRPr lang="zh-CN" altLang="en-US"/>
          </a:p>
        </p:txBody>
      </p:sp>
      <p:sp>
        <p:nvSpPr>
          <p:cNvPr id="3" name="内容占位符 2">
            <a:extLst>
              <a:ext uri="{FF2B5EF4-FFF2-40B4-BE49-F238E27FC236}">
                <a16:creationId xmlns:a16="http://schemas.microsoft.com/office/drawing/2014/main" id="{F0A94225-6334-481A-8E72-88B7F7C042D7}"/>
              </a:ext>
            </a:extLst>
          </p:cNvPr>
          <p:cNvSpPr>
            <a:spLocks noGrp="1"/>
          </p:cNvSpPr>
          <p:nvPr>
            <p:ph idx="1"/>
          </p:nvPr>
        </p:nvSpPr>
        <p:spPr>
          <a:xfrm>
            <a:off x="1384917" y="1233489"/>
            <a:ext cx="9579005" cy="4626984"/>
          </a:xfrm>
        </p:spPr>
        <p:txBody>
          <a:bodyPr/>
          <a:lstStyle/>
          <a:p>
            <a:r>
              <a:rPr lang="en-US" altLang="zh-CN" sz="2800"/>
              <a:t>Deadlock prevention(</a:t>
            </a:r>
            <a:r>
              <a:rPr lang="zh-CN" altLang="en-US" sz="2800"/>
              <a:t>死锁预防</a:t>
            </a:r>
            <a:r>
              <a:rPr lang="en-US" altLang="zh-CN" sz="2800"/>
              <a:t>)</a:t>
            </a:r>
          </a:p>
          <a:p>
            <a:pPr lvl="1"/>
            <a:r>
              <a:rPr lang="zh-CN" altLang="en-US" sz="2800"/>
              <a:t>静态策略：设计合适的资源分配算法，限制申请资源，确保至少一个必要条件不成立，不让死锁发生</a:t>
            </a:r>
            <a:endParaRPr lang="en-US" altLang="zh-CN" sz="2800"/>
          </a:p>
          <a:p>
            <a:endParaRPr lang="en-US" altLang="zh-CN" sz="2800"/>
          </a:p>
          <a:p>
            <a:r>
              <a:rPr lang="en-US" altLang="zh-CN" sz="2800"/>
              <a:t>Deadlock avoidance(</a:t>
            </a:r>
            <a:r>
              <a:rPr lang="zh-CN" altLang="en-US" sz="2800"/>
              <a:t>死锁避免</a:t>
            </a:r>
            <a:r>
              <a:rPr lang="en-US" altLang="zh-CN" sz="2800"/>
              <a:t>)</a:t>
            </a:r>
          </a:p>
          <a:p>
            <a:pPr lvl="1"/>
            <a:r>
              <a:rPr lang="zh-CN" altLang="en-US" sz="2800"/>
              <a:t>动态策略：</a:t>
            </a:r>
            <a:r>
              <a:rPr lang="en-US" altLang="zh-CN" sz="2800"/>
              <a:t>OS</a:t>
            </a:r>
            <a:r>
              <a:rPr lang="zh-CN" altLang="en-US" sz="2800"/>
              <a:t>事先得到有关进程申请资源和使用资源的额外信息，跟踪并评估资源分配过程，根据评估结果决策是否分配</a:t>
            </a:r>
          </a:p>
        </p:txBody>
      </p:sp>
    </p:spTree>
    <p:extLst>
      <p:ext uri="{BB962C8B-B14F-4D97-AF65-F5344CB8AC3E}">
        <p14:creationId xmlns:p14="http://schemas.microsoft.com/office/powerpoint/2010/main" val="412119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2409826" y="226431"/>
            <a:ext cx="7800975" cy="576262"/>
          </a:xfrm>
        </p:spPr>
        <p:txBody>
          <a:bodyPr/>
          <a:lstStyle/>
          <a:p>
            <a:pPr eaLnBrk="1" hangingPunct="1"/>
            <a:r>
              <a:rPr lang="en-US" altLang="en-US"/>
              <a:t>7.4 Deadlock </a:t>
            </a:r>
            <a:r>
              <a:rPr lang="en-US" altLang="en-US" dirty="0"/>
              <a:t>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525479" y="2156732"/>
            <a:ext cx="9232777" cy="3822700"/>
          </a:xfrm>
        </p:spPr>
        <p:txBody>
          <a:bodyPr/>
          <a:lstStyle/>
          <a:p>
            <a:r>
              <a:rPr lang="en-US" altLang="en-US" sz="2400" b="1" dirty="0"/>
              <a:t>Mutual Exclusion</a:t>
            </a:r>
            <a:r>
              <a:rPr lang="en-US" altLang="en-US" sz="2400" dirty="0"/>
              <a:t> – not required for sharable resources (e.g., read-only files); must hold for non-sharable resources</a:t>
            </a:r>
          </a:p>
          <a:p>
            <a:r>
              <a:rPr lang="en-US" altLang="en-US" sz="2400" b="1" dirty="0"/>
              <a:t>Hold and Wait</a:t>
            </a:r>
            <a:r>
              <a:rPr lang="en-US" altLang="en-US" sz="2400" dirty="0"/>
              <a:t> – must guarantee that whenever a process requests a resource, it does not hold any other resources</a:t>
            </a:r>
          </a:p>
          <a:p>
            <a:pPr lvl="1"/>
            <a:r>
              <a:rPr lang="en-US" altLang="en-US" sz="2400" dirty="0"/>
              <a:t>Require process to request and be allocated </a:t>
            </a:r>
            <a:r>
              <a:rPr lang="en-US" altLang="en-US" sz="2400" b="1" dirty="0">
                <a:solidFill>
                  <a:srgbClr val="0070C0"/>
                </a:solidFill>
              </a:rPr>
              <a:t>all</a:t>
            </a:r>
            <a:r>
              <a:rPr lang="en-US" altLang="en-US" sz="2400" dirty="0"/>
              <a:t> its resources before it begins execution, or allow process to request resources only when the process has </a:t>
            </a:r>
            <a:r>
              <a:rPr lang="en-US" altLang="en-US" sz="2400" b="1" dirty="0">
                <a:solidFill>
                  <a:srgbClr val="0070C0"/>
                </a:solidFill>
              </a:rPr>
              <a:t>none allocated</a:t>
            </a:r>
            <a:r>
              <a:rPr lang="en-US" altLang="en-US" sz="2400" dirty="0"/>
              <a:t> to it.</a:t>
            </a:r>
          </a:p>
          <a:p>
            <a:pPr lvl="1"/>
            <a:r>
              <a:rPr lang="en-US" altLang="en-US" sz="2400" dirty="0"/>
              <a:t>Low resource utilization; starvation possible</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1433743" y="971881"/>
            <a:ext cx="93245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a:t>Restrain the ways request can be made.</a:t>
            </a:r>
          </a:p>
          <a:p>
            <a:pPr>
              <a:spcBef>
                <a:spcPct val="50000"/>
              </a:spcBef>
              <a:buClrTx/>
              <a:buSzTx/>
              <a:buFontTx/>
              <a:buNone/>
            </a:pPr>
            <a:r>
              <a:rPr kumimoji="0" lang="en-US" altLang="en-US" sz="2400"/>
              <a:t>Invalidate </a:t>
            </a:r>
            <a:r>
              <a:rPr kumimoji="0" lang="en-US" altLang="en-US" sz="2400" dirty="0"/>
              <a:t>one of the four necessary conditions for deadlock: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2527300" y="232005"/>
            <a:ext cx="7683500" cy="576262"/>
          </a:xfrm>
        </p:spPr>
        <p:txBody>
          <a:bodyPr/>
          <a:lstStyle/>
          <a:p>
            <a:pPr eaLnBrk="1" hangingPunct="1"/>
            <a:r>
              <a:rPr lang="en-US" altLang="en-US" dirty="0"/>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1225118" y="1085852"/>
            <a:ext cx="10111666" cy="5155149"/>
          </a:xfrm>
        </p:spPr>
        <p:txBody>
          <a:bodyPr/>
          <a:lstStyle/>
          <a:p>
            <a:r>
              <a:rPr lang="en-US" altLang="en-US" sz="2400" b="1" dirty="0"/>
              <a:t>No Preemption</a:t>
            </a:r>
            <a:r>
              <a:rPr lang="en-US" altLang="en-US" sz="2400" dirty="0"/>
              <a:t>:</a:t>
            </a:r>
          </a:p>
          <a:p>
            <a:pPr lvl="1"/>
            <a:r>
              <a:rPr lang="en-US" altLang="en-US" sz="2400" dirty="0"/>
              <a:t>If a process that is holding some resources requests another resource that cannot be immediately allocated to it, then all resources currently being held are released</a:t>
            </a:r>
          </a:p>
          <a:p>
            <a:pPr lvl="1"/>
            <a:r>
              <a:rPr lang="en-US" altLang="en-US" sz="2400" dirty="0"/>
              <a:t>Preempted resources are added to the list of resources for which the process is waiting</a:t>
            </a:r>
          </a:p>
          <a:p>
            <a:pPr lvl="1"/>
            <a:r>
              <a:rPr lang="en-US" altLang="en-US" sz="2400" dirty="0"/>
              <a:t>Process will be restarted only when it can regain its old resources, as well as the new ones that it is requesting</a:t>
            </a:r>
          </a:p>
          <a:p>
            <a:r>
              <a:rPr lang="en-US" altLang="en-US" sz="2400" b="1" dirty="0"/>
              <a:t>Circular Wait:</a:t>
            </a:r>
          </a:p>
          <a:p>
            <a:pPr lvl="1"/>
            <a:r>
              <a:rPr lang="en-US" altLang="en-US" sz="2400" dirty="0"/>
              <a:t>Impose a total ordering of all resource types, and require that each process requests resources in an increasing order of enumeration</a:t>
            </a:r>
          </a:p>
          <a:p>
            <a:pPr lvl="1"/>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a:rPr lang="en-US" altLang="en-US"/>
              <a:t>Circular Wait</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905521" y="1091446"/>
            <a:ext cx="6063449" cy="4810125"/>
          </a:xfrm>
        </p:spPr>
        <p:txBody>
          <a:bodyPr/>
          <a:lstStyle/>
          <a:p>
            <a:r>
              <a:rPr lang="en-US" altLang="en-US" sz="2400" dirty="0"/>
              <a:t>Invalidating the circular wait condition is most common</a:t>
            </a:r>
          </a:p>
          <a:p>
            <a:r>
              <a:rPr lang="en-US" altLang="en-US" sz="2400" dirty="0"/>
              <a:t>Simply assign each resource (i.e., mutex locks) a unique number</a:t>
            </a:r>
          </a:p>
          <a:p>
            <a:r>
              <a:rPr lang="en-US" altLang="en-US" sz="2400" dirty="0"/>
              <a:t>Resources must be acquired in order</a:t>
            </a:r>
          </a:p>
          <a:p>
            <a:r>
              <a:rPr lang="en-US" altLang="en-US" sz="2400" dirty="0"/>
              <a:t>If:</a:t>
            </a:r>
            <a:br>
              <a:rPr lang="en-US" altLang="en-US" sz="2400" dirty="0"/>
            </a:br>
            <a:br>
              <a:rPr lang="en-US" altLang="en-US" sz="2400" dirty="0"/>
            </a:br>
            <a:r>
              <a:rPr lang="en-US" altLang="en-US" sz="2400" b="1" dirty="0"/>
              <a:t>F(</a:t>
            </a:r>
            <a:r>
              <a:rPr lang="en-US" altLang="en-US" sz="2400" b="1" dirty="0" err="1">
                <a:cs typeface="Courier New" panose="02070309020205020404" pitchFamily="49" charset="0"/>
              </a:rPr>
              <a:t>first_mutex</a:t>
            </a:r>
            <a:r>
              <a:rPr lang="en-US" altLang="en-US" sz="2400" b="1" dirty="0">
                <a:cs typeface="Courier New" panose="02070309020205020404" pitchFamily="49" charset="0"/>
              </a:rPr>
              <a:t>) = 1</a:t>
            </a:r>
            <a:br>
              <a:rPr lang="en-US" altLang="en-US" sz="2400" b="1" dirty="0">
                <a:cs typeface="Courier New" panose="02070309020205020404" pitchFamily="49" charset="0"/>
              </a:rPr>
            </a:br>
            <a:r>
              <a:rPr lang="en-US" altLang="en-US" sz="2400" b="1" dirty="0">
                <a:cs typeface="Courier New" panose="02070309020205020404" pitchFamily="49" charset="0"/>
              </a:rPr>
              <a:t>F(</a:t>
            </a:r>
            <a:r>
              <a:rPr lang="en-US" altLang="en-US" sz="2400" b="1" dirty="0" err="1">
                <a:cs typeface="Courier New" panose="02070309020205020404" pitchFamily="49" charset="0"/>
              </a:rPr>
              <a:t>second_mutex</a:t>
            </a:r>
            <a:r>
              <a:rPr lang="en-US" altLang="en-US" sz="2400" b="1" dirty="0">
                <a:cs typeface="Courier New" panose="02070309020205020404" pitchFamily="49" charset="0"/>
              </a:rPr>
              <a:t>) = 5</a:t>
            </a:r>
            <a:br>
              <a:rPr lang="en-US" altLang="en-US" sz="2400" b="1" dirty="0">
                <a:latin typeface="Courier New" panose="02070309020205020404" pitchFamily="49" charset="0"/>
                <a:cs typeface="Courier New" panose="02070309020205020404" pitchFamily="49" charset="0"/>
              </a:rPr>
            </a:br>
            <a:br>
              <a:rPr lang="en-US" altLang="en-US" sz="2400" dirty="0"/>
            </a:br>
            <a:r>
              <a:rPr lang="en-US" altLang="en-US" sz="2400" dirty="0"/>
              <a:t>code for </a:t>
            </a:r>
            <a:r>
              <a:rPr lang="en-US" altLang="en-US" sz="2400" b="1" dirty="0" err="1">
                <a:latin typeface="Courier New" panose="02070309020205020404" pitchFamily="49" charset="0"/>
                <a:cs typeface="Courier New" panose="02070309020205020404" pitchFamily="49" charset="0"/>
              </a:rPr>
              <a:t>thread_two</a:t>
            </a:r>
            <a:r>
              <a:rPr lang="en-US" altLang="en-US" sz="2400" dirty="0"/>
              <a:t> could not be </a:t>
            </a:r>
            <a:br>
              <a:rPr lang="en-US" altLang="en-US" sz="2400" dirty="0"/>
            </a:br>
            <a:r>
              <a:rPr lang="en-US" altLang="en-US" sz="2400" dirty="0"/>
              <a:t>written as follows:</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883897"/>
            <a:ext cx="5055771" cy="590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flipV="1">
            <a:off x="4057094" y="4847208"/>
            <a:ext cx="3373516" cy="863891"/>
          </a:xfrm>
          <a:prstGeom prst="straightConnector1">
            <a:avLst/>
          </a:prstGeom>
          <a:noFill/>
          <a:ln w="25400">
            <a:solidFill>
              <a:srgbClr val="C00000"/>
            </a:solidFill>
            <a:round/>
            <a:headEn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38D12EB-E650-49F7-BF5C-969347526EE5}"/>
              </a:ext>
            </a:extLst>
          </p:cNvPr>
          <p:cNvSpPr>
            <a:spLocks noGrp="1" noChangeArrowheads="1"/>
          </p:cNvSpPr>
          <p:nvPr>
            <p:ph type="title"/>
          </p:nvPr>
        </p:nvSpPr>
        <p:spPr>
          <a:xfrm>
            <a:off x="1981200" y="228830"/>
            <a:ext cx="8229600" cy="576262"/>
          </a:xfrm>
        </p:spPr>
        <p:txBody>
          <a:bodyPr/>
          <a:lstStyle/>
          <a:p>
            <a:pPr eaLnBrk="1" hangingPunct="1"/>
            <a:r>
              <a:rPr lang="en-US" altLang="en-US" dirty="0"/>
              <a:t>Chapter Objectives</a:t>
            </a:r>
          </a:p>
        </p:txBody>
      </p:sp>
      <p:sp>
        <p:nvSpPr>
          <p:cNvPr id="9218" name="Rectangle 3">
            <a:extLst>
              <a:ext uri="{FF2B5EF4-FFF2-40B4-BE49-F238E27FC236}">
                <a16:creationId xmlns:a16="http://schemas.microsoft.com/office/drawing/2014/main" id="{6DA4E9BA-E5B9-48E9-A6E9-2CB00D152082}"/>
              </a:ext>
            </a:extLst>
          </p:cNvPr>
          <p:cNvSpPr>
            <a:spLocks noGrp="1" noChangeArrowheads="1"/>
          </p:cNvSpPr>
          <p:nvPr>
            <p:ph type="body" idx="1"/>
          </p:nvPr>
        </p:nvSpPr>
        <p:spPr>
          <a:xfrm>
            <a:off x="1402672" y="1308136"/>
            <a:ext cx="9934112" cy="4500562"/>
          </a:xfrm>
        </p:spPr>
        <p:txBody>
          <a:bodyPr/>
          <a:lstStyle/>
          <a:p>
            <a:r>
              <a:rPr lang="en-US" altLang="en-US" sz="2400" dirty="0"/>
              <a:t>Illustrate how deadlock can occur when mutex locks are used</a:t>
            </a:r>
          </a:p>
          <a:p>
            <a:r>
              <a:rPr lang="en-US" altLang="en-US" sz="2400" dirty="0"/>
              <a:t>Define the four necessary conditions that characterize deadlock</a:t>
            </a:r>
          </a:p>
          <a:p>
            <a:r>
              <a:rPr lang="en-US" altLang="en-US" sz="2400" dirty="0"/>
              <a:t>Identify a deadlock situation in a resource allocation graph</a:t>
            </a:r>
          </a:p>
          <a:p>
            <a:r>
              <a:rPr lang="en-US" altLang="en-US" sz="2400" dirty="0"/>
              <a:t>Evaluate the four different approaches for </a:t>
            </a:r>
            <a:r>
              <a:rPr lang="en-US" altLang="en-US" sz="2400"/>
              <a:t>preventing deadlocks(</a:t>
            </a:r>
            <a:r>
              <a:rPr lang="zh-CN" altLang="en-US" sz="2400"/>
              <a:t>死锁预防</a:t>
            </a:r>
            <a:r>
              <a:rPr lang="en-US" altLang="en-US" sz="2400"/>
              <a:t>)</a:t>
            </a:r>
            <a:endParaRPr lang="en-US" altLang="en-US" sz="2400" dirty="0"/>
          </a:p>
          <a:p>
            <a:r>
              <a:rPr lang="en-US" altLang="en-US" sz="2400" dirty="0"/>
              <a:t>Apply the banker</a:t>
            </a:r>
            <a:r>
              <a:rPr lang="en-US" altLang="en-US" sz="2400" dirty="0">
                <a:latin typeface="Arial" panose="020B0604020202020204" pitchFamily="34" charset="0"/>
                <a:cs typeface="Arial" panose="020B0604020202020204" pitchFamily="34" charset="0"/>
              </a:rPr>
              <a:t>’</a:t>
            </a:r>
            <a:r>
              <a:rPr lang="en-US" altLang="en-US" sz="2400" dirty="0"/>
              <a:t>s algorithm for </a:t>
            </a:r>
            <a:r>
              <a:rPr lang="en-US" altLang="en-US" sz="2400"/>
              <a:t>deadlock avoidance(</a:t>
            </a:r>
            <a:r>
              <a:rPr lang="zh-CN" altLang="en-US" sz="2400"/>
              <a:t>死锁避免</a:t>
            </a:r>
            <a:r>
              <a:rPr lang="en-US" altLang="en-US" sz="2400"/>
              <a:t>)</a:t>
            </a:r>
            <a:endParaRPr lang="en-US" altLang="en-US" sz="2400" dirty="0"/>
          </a:p>
          <a:p>
            <a:r>
              <a:rPr lang="en-US" altLang="en-US" sz="2400" dirty="0"/>
              <a:t>Apply the </a:t>
            </a:r>
            <a:r>
              <a:rPr lang="en-US" altLang="en-US" sz="2400"/>
              <a:t>deadlock detection(</a:t>
            </a:r>
            <a:r>
              <a:rPr lang="zh-CN" altLang="en-US" sz="2400"/>
              <a:t>死锁检测</a:t>
            </a:r>
            <a:r>
              <a:rPr lang="en-US" altLang="en-US" sz="2400"/>
              <a:t>) </a:t>
            </a:r>
            <a:r>
              <a:rPr lang="en-US" altLang="en-US" sz="2400" dirty="0"/>
              <a:t>algorithm</a:t>
            </a:r>
          </a:p>
          <a:p>
            <a:r>
              <a:rPr lang="en-US" altLang="en-US" sz="2400" dirty="0"/>
              <a:t>Evaluate approaches for recovering </a:t>
            </a:r>
            <a:r>
              <a:rPr lang="en-US" altLang="en-US" sz="2400"/>
              <a:t>from deadlock(</a:t>
            </a:r>
            <a:r>
              <a:rPr lang="zh-CN" altLang="en-US" sz="2400"/>
              <a:t>死锁恢复</a:t>
            </a:r>
            <a:r>
              <a:rPr lang="en-US" altLang="en-US" sz="2400"/>
              <a:t>)</a:t>
            </a:r>
            <a:endParaRPr lang="en-US" altLang="en-US" sz="2400" dirty="0"/>
          </a:p>
          <a:p>
            <a:endParaRPr lang="en-US" altLang="en-US" sz="2400" dirty="0"/>
          </a:p>
          <a:p>
            <a:pPr>
              <a:buSzPct val="85000"/>
              <a:buFont typeface="Monotype Sorts" pitchFamily="-84" charset="2"/>
              <a:buNone/>
            </a:pP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2447926" y="226431"/>
            <a:ext cx="7762875" cy="576262"/>
          </a:xfrm>
        </p:spPr>
        <p:txBody>
          <a:bodyPr/>
          <a:lstStyle/>
          <a:p>
            <a:pPr eaLnBrk="1" hangingPunct="1"/>
            <a:r>
              <a:rPr lang="en-US" altLang="en-US" dirty="0"/>
              <a:t>7.5 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852473" y="1976018"/>
            <a:ext cx="8487053" cy="3783012"/>
          </a:xfrm>
        </p:spPr>
        <p:txBody>
          <a:bodyPr/>
          <a:lstStyle/>
          <a:p>
            <a:r>
              <a:rPr lang="en-US" altLang="en-US" sz="2400" dirty="0"/>
              <a:t>Simplest and most useful model requires that each process declare the </a:t>
            </a:r>
            <a:r>
              <a:rPr lang="en-US" altLang="en-US" sz="2400" b="1" i="1" dirty="0"/>
              <a:t>maximum number</a:t>
            </a:r>
            <a:r>
              <a:rPr lang="en-US" altLang="en-US" sz="2400" b="1" dirty="0"/>
              <a:t> </a:t>
            </a:r>
            <a:r>
              <a:rPr lang="en-US" altLang="en-US" sz="2400" dirty="0"/>
              <a:t>of resources of each type that it may need</a:t>
            </a:r>
          </a:p>
          <a:p>
            <a:r>
              <a:rPr lang="en-US" altLang="en-US" sz="2400" dirty="0"/>
              <a:t>The deadlock-avoidance algorithm dynamically examines the resource-allocation state to ensure that there can never be a circular-wait condition</a:t>
            </a:r>
          </a:p>
          <a:p>
            <a:r>
              <a:rPr lang="en-US" altLang="en-US" sz="2400" dirty="0"/>
              <a:t>Resource-allocation </a:t>
            </a:r>
            <a:r>
              <a:rPr lang="en-US" altLang="en-US" sz="2400" i="1" dirty="0"/>
              <a:t>state</a:t>
            </a:r>
            <a:r>
              <a:rPr lang="en-US" altLang="en-US" sz="2400" dirty="0"/>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1722268" y="973857"/>
            <a:ext cx="98098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dirty="0">
                <a:latin typeface="微软雅黑" panose="020B0503020204020204" pitchFamily="34" charset="-122"/>
                <a:ea typeface="微软雅黑" panose="020B0503020204020204" pitchFamily="34" charset="-122"/>
              </a:rPr>
              <a:t>Requires that the system has some additional </a:t>
            </a:r>
            <a:r>
              <a:rPr kumimoji="0" lang="en-US" altLang="en-US" sz="2400" b="1" i="1" dirty="0">
                <a:latin typeface="微软雅黑" panose="020B0503020204020204" pitchFamily="34" charset="-122"/>
                <a:ea typeface="微软雅黑" panose="020B0503020204020204" pitchFamily="34" charset="-122"/>
              </a:rPr>
              <a:t>a </a:t>
            </a:r>
            <a:r>
              <a:rPr kumimoji="0" lang="en-US" altLang="en-US" sz="2400" b="1" i="1">
                <a:latin typeface="微软雅黑" panose="020B0503020204020204" pitchFamily="34" charset="-122"/>
                <a:ea typeface="微软雅黑" panose="020B0503020204020204" pitchFamily="34" charset="-122"/>
              </a:rPr>
              <a:t>priori </a:t>
            </a:r>
            <a:r>
              <a:rPr kumimoji="0" lang="en-US" altLang="en-US" sz="2400">
                <a:latin typeface="微软雅黑" panose="020B0503020204020204" pitchFamily="34" charset="-122"/>
                <a:ea typeface="微软雅黑" panose="020B0503020204020204" pitchFamily="34" charset="-122"/>
              </a:rPr>
              <a:t>information available</a:t>
            </a:r>
            <a:endParaRPr kumimoji="0" lang="en-US"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1981200" y="229836"/>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1180730" y="1165225"/>
            <a:ext cx="9756559" cy="4914562"/>
          </a:xfrm>
        </p:spPr>
        <p:txBody>
          <a:bodyPr/>
          <a:lstStyle/>
          <a:p>
            <a:r>
              <a:rPr lang="en-US" altLang="en-US" sz="3200" dirty="0"/>
              <a:t>When a process requests an available resource, system must decide if immediate allocation leaves the system in a safe state</a:t>
            </a:r>
          </a:p>
          <a:p>
            <a:r>
              <a:rPr lang="en-US" altLang="en-US" sz="3200" dirty="0"/>
              <a:t>System is in </a:t>
            </a:r>
            <a:r>
              <a:rPr lang="en-US" altLang="en-US" sz="3200" b="1" dirty="0">
                <a:solidFill>
                  <a:srgbClr val="006699"/>
                </a:solidFill>
                <a:latin typeface="+mj-lt"/>
              </a:rPr>
              <a:t>safe state </a:t>
            </a:r>
            <a:r>
              <a:rPr lang="en-US" altLang="en-US" sz="3200" dirty="0"/>
              <a:t>if there exists a sequence &lt;</a:t>
            </a:r>
            <a:r>
              <a:rPr lang="en-US" altLang="en-US" sz="3200" i="1" dirty="0"/>
              <a:t>P</a:t>
            </a:r>
            <a:r>
              <a:rPr lang="en-US" altLang="en-US" sz="3200" i="1" baseline="-25000" dirty="0"/>
              <a:t>1</a:t>
            </a:r>
            <a:r>
              <a:rPr lang="en-US" altLang="en-US" sz="3200" i="1" dirty="0"/>
              <a:t>, P</a:t>
            </a:r>
            <a:r>
              <a:rPr lang="en-US" altLang="en-US" sz="3200" i="1" baseline="-25000" dirty="0"/>
              <a:t>2</a:t>
            </a:r>
            <a:r>
              <a:rPr lang="en-US" altLang="en-US" sz="3200" i="1" dirty="0"/>
              <a:t>, …, </a:t>
            </a:r>
            <a:r>
              <a:rPr lang="en-US" altLang="en-US" sz="3200" i="1" dirty="0" err="1"/>
              <a:t>P</a:t>
            </a:r>
            <a:r>
              <a:rPr lang="en-US" altLang="en-US" sz="3200" i="1" baseline="-25000" dirty="0" err="1"/>
              <a:t>n</a:t>
            </a:r>
            <a:r>
              <a:rPr lang="en-US" altLang="en-US" sz="3200" dirty="0"/>
              <a:t>&gt; of ALL the  processes  in the systems such that  for each P</a:t>
            </a:r>
            <a:r>
              <a:rPr lang="en-US" altLang="en-US" sz="3200" baseline="-25000" dirty="0"/>
              <a:t>i</a:t>
            </a:r>
            <a:r>
              <a:rPr lang="en-US" altLang="en-US" sz="3200" dirty="0"/>
              <a:t>, the resources that P</a:t>
            </a:r>
            <a:r>
              <a:rPr lang="en-US" altLang="en-US" sz="3200" baseline="-25000" dirty="0"/>
              <a:t>i </a:t>
            </a:r>
            <a:r>
              <a:rPr lang="en-US" altLang="en-US" sz="3200" dirty="0"/>
              <a:t>can still request can be satisfied by currently available resources + resources held by all the </a:t>
            </a:r>
            <a:r>
              <a:rPr lang="en-US" altLang="en-US" sz="3200" i="1" dirty="0" err="1"/>
              <a:t>P</a:t>
            </a:r>
            <a:r>
              <a:rPr lang="en-US" altLang="en-US" sz="3200" i="1" baseline="-25000" dirty="0" err="1"/>
              <a:t>j</a:t>
            </a:r>
            <a:r>
              <a:rPr lang="en-US" altLang="en-US" sz="3200" dirty="0"/>
              <a:t>, with</a:t>
            </a:r>
            <a:r>
              <a:rPr lang="en-US" altLang="en-US" sz="3200" i="1" dirty="0"/>
              <a:t> j </a:t>
            </a:r>
            <a:r>
              <a:rPr lang="en-US" altLang="en-US" sz="3200" dirty="0"/>
              <a:t>&lt; </a:t>
            </a:r>
            <a:r>
              <a:rPr lang="en-US" altLang="zh-CN" sz="3200" i="1" dirty="0" err="1"/>
              <a:t>i</a:t>
            </a:r>
            <a:endParaRPr lang="en-US"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1981200" y="229836"/>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1376039" y="1165225"/>
            <a:ext cx="9357064" cy="4914562"/>
          </a:xfrm>
        </p:spPr>
        <p:txBody>
          <a:bodyPr/>
          <a:lstStyle/>
          <a:p>
            <a:r>
              <a:rPr lang="en-US" altLang="en-US" sz="3200"/>
              <a:t>That </a:t>
            </a:r>
            <a:r>
              <a:rPr lang="en-US" altLang="en-US" sz="3200" dirty="0"/>
              <a:t>is:</a:t>
            </a:r>
          </a:p>
          <a:p>
            <a:pPr lvl="1"/>
            <a:r>
              <a:rPr lang="en-US" altLang="en-US" sz="3200" dirty="0"/>
              <a:t>If P</a:t>
            </a:r>
            <a:r>
              <a:rPr lang="en-US" altLang="en-US" sz="3200" baseline="-25000" dirty="0"/>
              <a:t>i</a:t>
            </a:r>
            <a:r>
              <a:rPr lang="en-US" altLang="en-US" sz="3200" dirty="0"/>
              <a:t> resource needs are not immediately available, then </a:t>
            </a:r>
            <a:r>
              <a:rPr lang="en-US" altLang="en-US" sz="3200" i="1" dirty="0"/>
              <a:t>P</a:t>
            </a:r>
            <a:r>
              <a:rPr lang="en-US" altLang="en-US" sz="3200" i="1" baseline="-25000" dirty="0"/>
              <a:t>i</a:t>
            </a:r>
            <a:r>
              <a:rPr lang="en-US" altLang="en-US" sz="3200" dirty="0"/>
              <a:t> can wait until all </a:t>
            </a:r>
            <a:r>
              <a:rPr lang="en-US" altLang="en-US" sz="3200" i="1" dirty="0" err="1"/>
              <a:t>P</a:t>
            </a:r>
            <a:r>
              <a:rPr lang="en-US" altLang="en-US" sz="3200" i="1" baseline="-25000" dirty="0" err="1"/>
              <a:t>j</a:t>
            </a:r>
            <a:r>
              <a:rPr lang="en-US" altLang="en-US" sz="3200" i="1" dirty="0"/>
              <a:t> </a:t>
            </a:r>
            <a:r>
              <a:rPr lang="en-US" altLang="en-US" sz="3200" dirty="0"/>
              <a:t>have finished</a:t>
            </a:r>
          </a:p>
          <a:p>
            <a:pPr lvl="1"/>
            <a:r>
              <a:rPr lang="en-US" altLang="en-US" sz="3200" dirty="0"/>
              <a:t>When </a:t>
            </a:r>
            <a:r>
              <a:rPr lang="en-US" altLang="en-US" sz="3200" i="1" dirty="0" err="1"/>
              <a:t>P</a:t>
            </a:r>
            <a:r>
              <a:rPr lang="en-US" altLang="en-US" sz="3200" i="1" baseline="-25000" dirty="0" err="1"/>
              <a:t>j</a:t>
            </a:r>
            <a:r>
              <a:rPr lang="en-US" altLang="en-US" sz="3200" dirty="0"/>
              <a:t> is finished, </a:t>
            </a:r>
            <a:r>
              <a:rPr lang="en-US" altLang="en-US" sz="3200" i="1" dirty="0"/>
              <a:t>P</a:t>
            </a:r>
            <a:r>
              <a:rPr lang="en-US" altLang="en-US" sz="3200" i="1" baseline="-25000" dirty="0"/>
              <a:t>i</a:t>
            </a:r>
            <a:r>
              <a:rPr lang="en-US" altLang="en-US" sz="3200" dirty="0"/>
              <a:t> can obtain needed resources, execute, return allocated resources, and terminate</a:t>
            </a:r>
          </a:p>
          <a:p>
            <a:pPr lvl="1"/>
            <a:r>
              <a:rPr lang="en-US" altLang="en-US" sz="3200" dirty="0"/>
              <a:t>When </a:t>
            </a:r>
            <a:r>
              <a:rPr lang="en-US" altLang="en-US" sz="3200" i="1" dirty="0"/>
              <a:t>P</a:t>
            </a:r>
            <a:r>
              <a:rPr lang="en-US" altLang="en-US" sz="3200" i="1" baseline="-25000" dirty="0"/>
              <a:t>i</a:t>
            </a:r>
            <a:r>
              <a:rPr lang="en-US" altLang="en-US" sz="3200" dirty="0"/>
              <a:t> terminates, </a:t>
            </a:r>
            <a:r>
              <a:rPr lang="en-US" altLang="en-US" sz="3200" i="1" dirty="0"/>
              <a:t>P</a:t>
            </a:r>
            <a:r>
              <a:rPr lang="en-US" altLang="en-US" sz="3200" i="1" baseline="-25000" dirty="0"/>
              <a:t>i </a:t>
            </a:r>
            <a:r>
              <a:rPr lang="en-US" altLang="en-US" sz="3200" baseline="-25000" dirty="0"/>
              <a:t>+1</a:t>
            </a:r>
            <a:r>
              <a:rPr lang="en-US" altLang="en-US" sz="3200" dirty="0"/>
              <a:t> can obtain its needed resources, and so on </a:t>
            </a:r>
          </a:p>
        </p:txBody>
      </p:sp>
    </p:spTree>
    <p:extLst>
      <p:ext uri="{BB962C8B-B14F-4D97-AF65-F5344CB8AC3E}">
        <p14:creationId xmlns:p14="http://schemas.microsoft.com/office/powerpoint/2010/main" val="14066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1981200" y="236380"/>
            <a:ext cx="8229600" cy="576263"/>
          </a:xfrm>
        </p:spPr>
        <p:txBody>
          <a:bodyPr/>
          <a:lstStyle/>
          <a:p>
            <a:pPr eaLnBrk="1" hangingPunct="1"/>
            <a:r>
              <a:rPr lang="en-US" altLang="en-US" dirty="0"/>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2077375" y="1190625"/>
            <a:ext cx="8522563" cy="4414838"/>
          </a:xfrm>
        </p:spPr>
        <p:txBody>
          <a:bodyPr/>
          <a:lstStyle/>
          <a:p>
            <a:r>
              <a:rPr lang="en-US" altLang="en-US" sz="2800" dirty="0"/>
              <a:t>If a system is in safe state </a:t>
            </a:r>
            <a:r>
              <a:rPr lang="en-US" altLang="en-US" sz="2800" dirty="0">
                <a:sym typeface="Symbol" panose="05050102010706020507" pitchFamily="18" charset="2"/>
              </a:rPr>
              <a:t> no deadlocks</a:t>
            </a:r>
            <a:br>
              <a:rPr lang="en-US" altLang="en-US" sz="2800" dirty="0">
                <a:sym typeface="Symbol" panose="05050102010706020507" pitchFamily="18" charset="2"/>
              </a:rPr>
            </a:br>
            <a:endParaRPr lang="en-US" altLang="en-US" sz="2800" dirty="0">
              <a:sym typeface="Symbol" panose="05050102010706020507" pitchFamily="18" charset="2"/>
            </a:endParaRPr>
          </a:p>
          <a:p>
            <a:r>
              <a:rPr lang="en-US" altLang="en-US" sz="2800" dirty="0">
                <a:sym typeface="Symbol" panose="05050102010706020507" pitchFamily="18" charset="2"/>
              </a:rPr>
              <a:t>If a system is in unsafe state  possibility of deadlock</a:t>
            </a:r>
            <a:br>
              <a:rPr lang="en-US" altLang="en-US" sz="2800" dirty="0">
                <a:sym typeface="Symbol" panose="05050102010706020507" pitchFamily="18" charset="2"/>
              </a:rPr>
            </a:br>
            <a:endParaRPr lang="en-US" altLang="en-US" sz="2800" dirty="0">
              <a:sym typeface="Symbol" panose="05050102010706020507" pitchFamily="18" charset="2"/>
            </a:endParaRPr>
          </a:p>
          <a:p>
            <a:r>
              <a:rPr lang="en-US" altLang="en-US" sz="2800" dirty="0">
                <a:sym typeface="Symbol" panose="05050102010706020507" pitchFamily="18" charset="2"/>
              </a:rPr>
              <a:t>Avoidance  ensure that a system will never enter an unsafe state.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2370138" y="225461"/>
            <a:ext cx="7840662" cy="576262"/>
          </a:xfrm>
        </p:spPr>
        <p:txBody>
          <a:bodyPr/>
          <a:lstStyle/>
          <a:p>
            <a:pPr eaLnBrk="1" hangingPunct="1"/>
            <a:r>
              <a:rPr lang="en-US" altLang="en-US" dirty="0"/>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3111" y="1178003"/>
            <a:ext cx="5267185" cy="52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2565400" y="241336"/>
            <a:ext cx="7645400" cy="576262"/>
          </a:xfrm>
        </p:spPr>
        <p:txBody>
          <a:bodyPr/>
          <a:lstStyle/>
          <a:p>
            <a:pPr eaLnBrk="1" hangingPunct="1"/>
            <a:r>
              <a:rPr lang="en-US" altLang="en-US" dirty="0"/>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2430463" y="1171575"/>
            <a:ext cx="7645400" cy="4483100"/>
          </a:xfrm>
        </p:spPr>
        <p:txBody>
          <a:bodyPr/>
          <a:lstStyle/>
          <a:p>
            <a:r>
              <a:rPr lang="en-US" altLang="en-US" sz="2800" dirty="0"/>
              <a:t>Single instance of a resource type</a:t>
            </a:r>
          </a:p>
          <a:p>
            <a:pPr lvl="1"/>
            <a:r>
              <a:rPr lang="en-US" altLang="en-US" sz="2800" dirty="0"/>
              <a:t>Use a resource-allocation graph</a:t>
            </a:r>
          </a:p>
          <a:p>
            <a:pPr lvl="1">
              <a:buFont typeface="Monotype Sorts" pitchFamily="-84" charset="2"/>
              <a:buNone/>
            </a:pPr>
            <a:endParaRPr lang="en-US" altLang="en-US" sz="2800" dirty="0"/>
          </a:p>
          <a:p>
            <a:r>
              <a:rPr lang="en-US" altLang="en-US" sz="2800" dirty="0"/>
              <a:t>Multiple instances of a resource type</a:t>
            </a:r>
          </a:p>
          <a:p>
            <a:pPr lvl="1"/>
            <a:r>
              <a:rPr lang="en-US" altLang="en-US" sz="2800" dirty="0"/>
              <a:t> Use </a:t>
            </a:r>
            <a:r>
              <a:rPr lang="en-US" altLang="en-US" sz="2800"/>
              <a:t>the Banker</a:t>
            </a:r>
            <a:r>
              <a:rPr lang="en-US" altLang="ja-JP" sz="2800">
                <a:latin typeface="Arial" panose="020B0604020202020204" pitchFamily="34" charset="0"/>
                <a:ea typeface="宋体" panose="02010600030101010101" pitchFamily="2" charset="-122"/>
                <a:cs typeface="Arial" panose="020B0604020202020204" pitchFamily="34" charset="0"/>
              </a:rPr>
              <a:t>’</a:t>
            </a:r>
            <a:r>
              <a:rPr lang="en-US" altLang="ja-JP" sz="2800"/>
              <a:t>s </a:t>
            </a:r>
            <a:r>
              <a:rPr lang="en-US" altLang="ja-JP" sz="2800" dirty="0"/>
              <a:t>Algorithm</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2E1847-7FBC-4E3E-907B-AD5F78E08F0D}"/>
              </a:ext>
            </a:extLst>
          </p:cNvPr>
          <p:cNvSpPr>
            <a:spLocks noGrp="1" noChangeArrowheads="1"/>
          </p:cNvSpPr>
          <p:nvPr>
            <p:ph type="title"/>
          </p:nvPr>
        </p:nvSpPr>
        <p:spPr>
          <a:xfrm>
            <a:off x="2507989" y="235762"/>
            <a:ext cx="7831138" cy="576262"/>
          </a:xfrm>
        </p:spPr>
        <p:txBody>
          <a:bodyPr/>
          <a:lstStyle/>
          <a:p>
            <a:pPr eaLnBrk="1" hangingPunct="1"/>
            <a:r>
              <a:rPr lang="en-US" altLang="en-US" dirty="0"/>
              <a:t>Resource-Allocation Graph Scheme</a:t>
            </a:r>
          </a:p>
        </p:txBody>
      </p:sp>
      <p:sp>
        <p:nvSpPr>
          <p:cNvPr id="39938" name="Rectangle 3">
            <a:extLst>
              <a:ext uri="{FF2B5EF4-FFF2-40B4-BE49-F238E27FC236}">
                <a16:creationId xmlns:a16="http://schemas.microsoft.com/office/drawing/2014/main" id="{86FC01CE-3998-490A-BDE6-3A6213797806}"/>
              </a:ext>
            </a:extLst>
          </p:cNvPr>
          <p:cNvSpPr>
            <a:spLocks noGrp="1" noChangeArrowheads="1"/>
          </p:cNvSpPr>
          <p:nvPr>
            <p:ph type="body" idx="1"/>
          </p:nvPr>
        </p:nvSpPr>
        <p:spPr>
          <a:xfrm>
            <a:off x="1420426" y="1155699"/>
            <a:ext cx="9658905" cy="5032037"/>
          </a:xfrm>
        </p:spPr>
        <p:txBody>
          <a:bodyPr/>
          <a:lstStyle/>
          <a:p>
            <a:r>
              <a:rPr lang="en-US" altLang="en-US" sz="2800" b="1">
                <a:solidFill>
                  <a:srgbClr val="006699"/>
                </a:solidFill>
                <a:latin typeface="+mj-lt"/>
              </a:rPr>
              <a:t>Claim edge(</a:t>
            </a:r>
            <a:r>
              <a:rPr lang="zh-CN" altLang="en-US" sz="2800" b="1">
                <a:solidFill>
                  <a:srgbClr val="006699"/>
                </a:solidFill>
                <a:latin typeface="+mj-lt"/>
              </a:rPr>
              <a:t>需求边</a:t>
            </a:r>
            <a:r>
              <a:rPr lang="en-US" altLang="en-US" sz="2800" b="1">
                <a:solidFill>
                  <a:srgbClr val="006699"/>
                </a:solidFill>
                <a:latin typeface="+mj-lt"/>
              </a:rPr>
              <a:t>) </a:t>
            </a:r>
            <a:r>
              <a:rPr lang="en-US" altLang="en-US" sz="2800" i="1" dirty="0"/>
              <a:t>P</a:t>
            </a:r>
            <a:r>
              <a:rPr lang="en-US" altLang="en-US" sz="2800" i="1" baseline="-25000" dirty="0"/>
              <a:t>i</a:t>
            </a:r>
            <a:r>
              <a:rPr lang="en-US" altLang="en-US" sz="2800" dirty="0"/>
              <a:t> </a:t>
            </a:r>
            <a:r>
              <a:rPr lang="en-US" altLang="en-US" sz="2800" dirty="0">
                <a:sym typeface="Symbol" panose="05050102010706020507" pitchFamily="18" charset="2"/>
              </a:rPr>
              <a:t>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indicated that process </a:t>
            </a:r>
            <a:r>
              <a:rPr lang="en-US" altLang="en-US" sz="2800" i="1" dirty="0" err="1">
                <a:sym typeface="Symbol" panose="05050102010706020507" pitchFamily="18" charset="2"/>
              </a:rPr>
              <a:t>P</a:t>
            </a:r>
            <a:r>
              <a:rPr lang="en-US" altLang="en-US" sz="2800" i="1" baseline="-25000" dirty="0" err="1">
                <a:sym typeface="Symbol" panose="05050102010706020507" pitchFamily="18" charset="2"/>
              </a:rPr>
              <a:t>j</a:t>
            </a:r>
            <a:r>
              <a:rPr lang="en-US" altLang="en-US" sz="2800" dirty="0">
                <a:sym typeface="Symbol" panose="05050102010706020507" pitchFamily="18" charset="2"/>
              </a:rPr>
              <a:t> may request resource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represented by a dashed line</a:t>
            </a:r>
          </a:p>
          <a:p>
            <a:r>
              <a:rPr lang="en-US" altLang="en-US" sz="2800" dirty="0">
                <a:sym typeface="Symbol" panose="05050102010706020507" pitchFamily="18" charset="2"/>
              </a:rPr>
              <a:t>Claim edge converts to request edge when a process requests a resource</a:t>
            </a:r>
          </a:p>
          <a:p>
            <a:r>
              <a:rPr lang="en-US" altLang="en-US" sz="2800" dirty="0">
                <a:sym typeface="Symbol" panose="05050102010706020507" pitchFamily="18" charset="2"/>
              </a:rPr>
              <a:t>Request edge converted to an assignment edge when the  resource is allocated to the process</a:t>
            </a:r>
          </a:p>
          <a:p>
            <a:r>
              <a:rPr lang="en-US" altLang="en-US" sz="2800" dirty="0">
                <a:sym typeface="Symbol" panose="05050102010706020507" pitchFamily="18" charset="2"/>
              </a:rPr>
              <a:t>When a resource is released by a process, assignment edge reconverts to a claim edge</a:t>
            </a:r>
          </a:p>
          <a:p>
            <a:r>
              <a:rPr lang="en-US" altLang="en-US" sz="2800" dirty="0">
                <a:sym typeface="Symbol" panose="05050102010706020507" pitchFamily="18" charset="2"/>
              </a:rPr>
              <a:t>Resources must be claimed </a:t>
            </a:r>
            <a:r>
              <a:rPr lang="en-US" altLang="en-US" sz="2800" i="1" dirty="0">
                <a:sym typeface="Symbol" panose="05050102010706020507" pitchFamily="18" charset="2"/>
              </a:rPr>
              <a:t>a priori</a:t>
            </a:r>
            <a:r>
              <a:rPr lang="en-US" altLang="en-US" sz="2800" dirty="0">
                <a:sym typeface="Symbol" panose="05050102010706020507" pitchFamily="18" charset="2"/>
              </a:rPr>
              <a:t> in the system</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B73D6D1-D7A9-4A37-BC41-6815A8C70DF7}"/>
              </a:ext>
            </a:extLst>
          </p:cNvPr>
          <p:cNvSpPr>
            <a:spLocks noGrp="1" noChangeArrowheads="1"/>
          </p:cNvSpPr>
          <p:nvPr>
            <p:ph type="title"/>
          </p:nvPr>
        </p:nvSpPr>
        <p:spPr>
          <a:xfrm>
            <a:off x="1888621" y="353656"/>
            <a:ext cx="8787219" cy="457200"/>
          </a:xfrm>
        </p:spPr>
        <p:txBody>
          <a:bodyPr/>
          <a:lstStyle/>
          <a:p>
            <a:pPr eaLnBrk="1" hangingPunct="1"/>
            <a:r>
              <a:rPr lang="en-US" altLang="en-US" sz="2800"/>
              <a:t>Resource-Allocation Graph </a:t>
            </a:r>
            <a:r>
              <a:rPr lang="en-US" altLang="zh-CN" sz="2800"/>
              <a:t>and State </a:t>
            </a:r>
            <a:endParaRPr lang="en-US" altLang="en-US" sz="2800" dirty="0"/>
          </a:p>
        </p:txBody>
      </p:sp>
      <p:pic>
        <p:nvPicPr>
          <p:cNvPr id="44034" name="Picture 1">
            <a:extLst>
              <a:ext uri="{FF2B5EF4-FFF2-40B4-BE49-F238E27FC236}">
                <a16:creationId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66505" y="2130498"/>
            <a:ext cx="3649370" cy="367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5FC105EB-1306-4E64-A41B-7069EAF8BBF7}"/>
              </a:ext>
            </a:extLst>
          </p:cNvPr>
          <p:cNvPicPr>
            <a:picLocks noChangeAspect="1"/>
          </p:cNvPicPr>
          <p:nvPr/>
        </p:nvPicPr>
        <p:blipFill>
          <a:blip r:embed="rId4"/>
          <a:stretch>
            <a:fillRect/>
          </a:stretch>
        </p:blipFill>
        <p:spPr>
          <a:xfrm>
            <a:off x="391644" y="2127906"/>
            <a:ext cx="3645107" cy="3681680"/>
          </a:xfrm>
          <a:prstGeom prst="rect">
            <a:avLst/>
          </a:prstGeom>
        </p:spPr>
      </p:pic>
      <p:sp>
        <p:nvSpPr>
          <p:cNvPr id="4" name="文本框 3">
            <a:extLst>
              <a:ext uri="{FF2B5EF4-FFF2-40B4-BE49-F238E27FC236}">
                <a16:creationId xmlns:a16="http://schemas.microsoft.com/office/drawing/2014/main" id="{E6C9096D-71C8-4571-AE4D-D45A0063E6FB}"/>
              </a:ext>
            </a:extLst>
          </p:cNvPr>
          <p:cNvSpPr txBox="1"/>
          <p:nvPr/>
        </p:nvSpPr>
        <p:spPr>
          <a:xfrm>
            <a:off x="1122809" y="5834398"/>
            <a:ext cx="2182776" cy="400110"/>
          </a:xfrm>
          <a:prstGeom prst="rect">
            <a:avLst/>
          </a:prstGeom>
          <a:noFill/>
        </p:spPr>
        <p:txBody>
          <a:bodyPr wrap="square" rtlCol="0">
            <a:spAutoFit/>
          </a:bodyPr>
          <a:lstStyle/>
          <a:p>
            <a:pPr algn="ctr"/>
            <a:r>
              <a:rPr lang="en-US" altLang="zh-CN" sz="2000">
                <a:solidFill>
                  <a:srgbClr val="00B050"/>
                </a:solidFill>
                <a:latin typeface="微软雅黑" panose="020B0503020204020204" pitchFamily="34" charset="-122"/>
                <a:ea typeface="微软雅黑" panose="020B0503020204020204" pitchFamily="34" charset="-122"/>
              </a:rPr>
              <a:t>Safe</a:t>
            </a:r>
            <a:endParaRPr lang="zh-CN" altLang="en-US" sz="2000">
              <a:solidFill>
                <a:srgbClr val="00B05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021E94F-CB33-4D75-8B15-44FDA2E58B8E}"/>
              </a:ext>
            </a:extLst>
          </p:cNvPr>
          <p:cNvSpPr txBox="1"/>
          <p:nvPr/>
        </p:nvSpPr>
        <p:spPr>
          <a:xfrm>
            <a:off x="8599802" y="5834398"/>
            <a:ext cx="2182776" cy="400110"/>
          </a:xfrm>
          <a:prstGeom prst="rect">
            <a:avLst/>
          </a:prstGeom>
          <a:noFill/>
        </p:spPr>
        <p:txBody>
          <a:bodyPr wrap="square" rtlCol="0">
            <a:spAutoFit/>
          </a:bodyPr>
          <a:lstStyle/>
          <a:p>
            <a:pPr algn="ctr"/>
            <a:r>
              <a:rPr lang="en-US" altLang="zh-CN" sz="2000">
                <a:solidFill>
                  <a:srgbClr val="C00000"/>
                </a:solidFill>
                <a:latin typeface="微软雅黑" panose="020B0503020204020204" pitchFamily="34" charset="-122"/>
                <a:ea typeface="微软雅黑" panose="020B0503020204020204" pitchFamily="34" charset="-122"/>
              </a:rPr>
              <a:t>Unsafe </a:t>
            </a:r>
            <a:endParaRPr lang="zh-CN" altLang="en-US" sz="2000">
              <a:solidFill>
                <a:srgbClr val="C00000"/>
              </a:solidFill>
              <a:latin typeface="微软雅黑" panose="020B0503020204020204" pitchFamily="34" charset="-122"/>
              <a:ea typeface="微软雅黑" panose="020B0503020204020204" pitchFamily="34" charset="-122"/>
            </a:endParaRPr>
          </a:p>
        </p:txBody>
      </p:sp>
      <p:pic>
        <p:nvPicPr>
          <p:cNvPr id="8" name="Picture 1">
            <a:extLst>
              <a:ext uri="{FF2B5EF4-FFF2-40B4-BE49-F238E27FC236}">
                <a16:creationId xmlns:a16="http://schemas.microsoft.com/office/drawing/2014/main" id="{248A4488-C6C7-4241-8321-69F0461515A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26943" y="888637"/>
            <a:ext cx="3649370" cy="367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B8F846-16AC-4967-ACDC-17AEF923DCDF}"/>
              </a:ext>
            </a:extLst>
          </p:cNvPr>
          <p:cNvSpPr>
            <a:spLocks noGrp="1" noChangeArrowheads="1"/>
          </p:cNvSpPr>
          <p:nvPr>
            <p:ph type="title"/>
          </p:nvPr>
        </p:nvSpPr>
        <p:spPr>
          <a:xfrm>
            <a:off x="1873188" y="234792"/>
            <a:ext cx="8744505" cy="576262"/>
          </a:xfrm>
        </p:spPr>
        <p:txBody>
          <a:bodyPr/>
          <a:lstStyle/>
          <a:p>
            <a:pPr eaLnBrk="1" hangingPunct="1"/>
            <a:r>
              <a:rPr lang="en-US" altLang="en-US" dirty="0"/>
              <a:t>Resource-Allocation Graph Algorithm</a:t>
            </a:r>
          </a:p>
        </p:txBody>
      </p:sp>
      <p:sp>
        <p:nvSpPr>
          <p:cNvPr id="46082" name="Rectangle 3">
            <a:extLst>
              <a:ext uri="{FF2B5EF4-FFF2-40B4-BE49-F238E27FC236}">
                <a16:creationId xmlns:a16="http://schemas.microsoft.com/office/drawing/2014/main" id="{0A7AE779-FF63-41A9-B5BD-D519561ABD9E}"/>
              </a:ext>
            </a:extLst>
          </p:cNvPr>
          <p:cNvSpPr>
            <a:spLocks noGrp="1" noChangeArrowheads="1"/>
          </p:cNvSpPr>
          <p:nvPr>
            <p:ph type="body" idx="1"/>
          </p:nvPr>
        </p:nvSpPr>
        <p:spPr>
          <a:xfrm>
            <a:off x="2219417" y="1178573"/>
            <a:ext cx="8744505" cy="4303713"/>
          </a:xfrm>
        </p:spPr>
        <p:txBody>
          <a:bodyPr/>
          <a:lstStyle/>
          <a:p>
            <a:r>
              <a:rPr lang="en-US" altLang="en-US" sz="3200" dirty="0"/>
              <a:t>Suppose that process</a:t>
            </a:r>
            <a:r>
              <a:rPr lang="en-US" altLang="en-US" sz="3200" i="1" dirty="0"/>
              <a:t> P</a:t>
            </a:r>
            <a:r>
              <a:rPr lang="en-US" altLang="en-US" sz="3200" i="1" baseline="-25000" dirty="0"/>
              <a:t>i</a:t>
            </a:r>
            <a:r>
              <a:rPr lang="en-US" altLang="en-US" sz="3200" dirty="0"/>
              <a:t> requests a resource </a:t>
            </a:r>
            <a:r>
              <a:rPr lang="en-US" altLang="en-US" sz="3200" i="1" dirty="0" err="1">
                <a:sym typeface="Symbol" panose="05050102010706020507" pitchFamily="18" charset="2"/>
              </a:rPr>
              <a:t>R</a:t>
            </a:r>
            <a:r>
              <a:rPr lang="en-US" altLang="en-US" sz="3200" i="1" baseline="-25000" dirty="0" err="1">
                <a:sym typeface="Symbol" panose="05050102010706020507" pitchFamily="18" charset="2"/>
              </a:rPr>
              <a:t>j</a:t>
            </a:r>
            <a:endParaRPr lang="en-US" altLang="en-US" sz="3200" i="1" baseline="-25000" dirty="0">
              <a:sym typeface="Symbol" panose="05050102010706020507" pitchFamily="18" charset="2"/>
            </a:endParaRPr>
          </a:p>
          <a:p>
            <a:r>
              <a:rPr lang="en-US" altLang="en-US" sz="3200" dirty="0">
                <a:sym typeface="Symbol" panose="05050102010706020507" pitchFamily="18" charset="2"/>
              </a:rPr>
              <a:t>The request can be granted only if converting the request edge to an assignment edge does not result in the formation of a </a:t>
            </a:r>
            <a:r>
              <a:rPr lang="en-US" altLang="en-US" sz="3200" b="1" dirty="0">
                <a:solidFill>
                  <a:srgbClr val="006699"/>
                </a:solidFill>
                <a:sym typeface="Symbol" panose="05050102010706020507" pitchFamily="18" charset="2"/>
              </a:rPr>
              <a:t>cycle</a:t>
            </a:r>
            <a:r>
              <a:rPr lang="en-US" altLang="en-US" sz="3200" dirty="0">
                <a:sym typeface="Symbol" panose="05050102010706020507" pitchFamily="18" charset="2"/>
              </a:rPr>
              <a:t> in the resource allocation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2438400" y="238549"/>
            <a:ext cx="7772400" cy="576262"/>
          </a:xfrm>
        </p:spPr>
        <p:txBody>
          <a:bodyPr/>
          <a:lstStyle/>
          <a:p>
            <a:pPr eaLnBrk="1" hangingPunct="1"/>
            <a:r>
              <a:rPr lang="en-US" altLang="en-US" dirty="0"/>
              <a:t>Banker</a:t>
            </a:r>
            <a:r>
              <a:rPr lang="en-US" altLang="en-US" dirty="0">
                <a:latin typeface="Arial" panose="020B0604020202020204" pitchFamily="34" charset="0"/>
                <a:cs typeface="Arial" panose="020B0604020202020204" pitchFamily="34" charset="0"/>
              </a:rPr>
              <a:t>’</a:t>
            </a:r>
            <a:r>
              <a:rPr lang="en-US" altLang="en-US" dirty="0"/>
              <a:t>s Algorithm</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1"/>
          </p:nvPr>
        </p:nvSpPr>
        <p:spPr>
          <a:xfrm>
            <a:off x="1713390" y="1128714"/>
            <a:ext cx="8948692" cy="4441825"/>
          </a:xfrm>
        </p:spPr>
        <p:txBody>
          <a:bodyPr/>
          <a:lstStyle/>
          <a:p>
            <a:r>
              <a:rPr lang="en-US" altLang="en-US" sz="2800" dirty="0"/>
              <a:t>Multiple instances of resources</a:t>
            </a:r>
            <a:br>
              <a:rPr lang="en-US" altLang="en-US" sz="2800" dirty="0"/>
            </a:br>
            <a:endParaRPr lang="en-US" altLang="en-US" sz="2800" dirty="0"/>
          </a:p>
          <a:p>
            <a:r>
              <a:rPr lang="en-US" altLang="en-US" sz="2800" dirty="0"/>
              <a:t>Each process must a priori claim maximum use</a:t>
            </a:r>
            <a:br>
              <a:rPr lang="en-US" altLang="en-US" sz="2800" dirty="0"/>
            </a:br>
            <a:endParaRPr lang="en-US" altLang="en-US" sz="2800" dirty="0"/>
          </a:p>
          <a:p>
            <a:r>
              <a:rPr lang="en-US" altLang="en-US" sz="2800" dirty="0"/>
              <a:t>When a process requests a resource it may have to wait  </a:t>
            </a:r>
            <a:br>
              <a:rPr lang="en-US" altLang="en-US" sz="2800" dirty="0"/>
            </a:br>
            <a:endParaRPr lang="en-US" altLang="en-US" sz="2800" dirty="0"/>
          </a:p>
          <a:p>
            <a:r>
              <a:rPr lang="en-US" altLang="en-US" sz="2800" dirty="0"/>
              <a:t>When a process gets all its resources it must return them in a finite amount of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5BA40DD-221B-4605-A9EB-5DC476280D60}"/>
              </a:ext>
            </a:extLst>
          </p:cNvPr>
          <p:cNvSpPr>
            <a:spLocks noGrp="1" noChangeArrowheads="1"/>
          </p:cNvSpPr>
          <p:nvPr>
            <p:ph type="title"/>
          </p:nvPr>
        </p:nvSpPr>
        <p:spPr>
          <a:xfrm>
            <a:off x="1947864" y="228600"/>
            <a:ext cx="8339137" cy="609600"/>
          </a:xfrm>
        </p:spPr>
        <p:txBody>
          <a:bodyPr/>
          <a:lstStyle/>
          <a:p>
            <a:pPr>
              <a:defRPr/>
            </a:pPr>
            <a:r>
              <a:rPr lang="en-US" altLang="zh-CN" dirty="0">
                <a:ea typeface="宋体" charset="-122"/>
              </a:rPr>
              <a:t>Content Overview</a:t>
            </a:r>
          </a:p>
        </p:txBody>
      </p:sp>
      <p:sp>
        <p:nvSpPr>
          <p:cNvPr id="18435" name="Rectangle 3"/>
          <p:cNvSpPr>
            <a:spLocks noGrp="1" noChangeArrowheads="1"/>
          </p:cNvSpPr>
          <p:nvPr>
            <p:ph type="body" idx="1"/>
          </p:nvPr>
        </p:nvSpPr>
        <p:spPr>
          <a:xfrm>
            <a:off x="1676251" y="1049648"/>
            <a:ext cx="7344181" cy="5064125"/>
          </a:xfrm>
        </p:spPr>
        <p:txBody>
          <a:bodyPr/>
          <a:lstStyle/>
          <a:p>
            <a:pPr>
              <a:buSzPct val="85000"/>
            </a:pPr>
            <a:r>
              <a:rPr lang="en-US" altLang="zh-CN" sz="2800" dirty="0">
                <a:ea typeface="宋体" pitchFamily="2" charset="-122"/>
              </a:rPr>
              <a:t>The Deadlock Problem</a:t>
            </a:r>
          </a:p>
          <a:p>
            <a:pPr>
              <a:buSzPct val="85000"/>
            </a:pPr>
            <a:r>
              <a:rPr lang="en-US" altLang="zh-CN" sz="2800" dirty="0">
                <a:ea typeface="宋体" pitchFamily="2" charset="-122"/>
              </a:rPr>
              <a:t>System Model</a:t>
            </a:r>
          </a:p>
          <a:p>
            <a:pPr>
              <a:buSzPct val="85000"/>
            </a:pPr>
            <a:r>
              <a:rPr lang="en-US" altLang="zh-CN" sz="2800" dirty="0">
                <a:ea typeface="宋体" pitchFamily="2" charset="-122"/>
              </a:rPr>
              <a:t>Deadlock Characterization</a:t>
            </a:r>
          </a:p>
          <a:p>
            <a:pPr>
              <a:buSzPct val="85000"/>
            </a:pPr>
            <a:r>
              <a:rPr lang="en-US" altLang="zh-CN" sz="2800" dirty="0">
                <a:ea typeface="宋体" pitchFamily="2" charset="-122"/>
              </a:rPr>
              <a:t>Methods for Handling Deadlocks</a:t>
            </a:r>
          </a:p>
          <a:p>
            <a:r>
              <a:rPr lang="en-US" altLang="zh-CN" sz="2800" dirty="0">
                <a:ea typeface="宋体" pitchFamily="2" charset="-122"/>
              </a:rPr>
              <a:t>Deadlock Prevention</a:t>
            </a:r>
          </a:p>
          <a:p>
            <a:pPr>
              <a:buSzPct val="85000"/>
            </a:pPr>
            <a:r>
              <a:rPr lang="en-US" altLang="zh-CN" sz="2800" dirty="0">
                <a:ea typeface="宋体" pitchFamily="2" charset="-122"/>
              </a:rPr>
              <a:t>Deadlock Avoidance</a:t>
            </a:r>
          </a:p>
          <a:p>
            <a:pPr>
              <a:buSzPct val="85000"/>
            </a:pPr>
            <a:r>
              <a:rPr lang="en-US" altLang="zh-CN" sz="2800" dirty="0">
                <a:ea typeface="宋体" pitchFamily="2" charset="-122"/>
              </a:rPr>
              <a:t>Deadlock Detection </a:t>
            </a:r>
          </a:p>
          <a:p>
            <a:pPr>
              <a:buSzPct val="85000"/>
            </a:pPr>
            <a:r>
              <a:rPr lang="en-US" altLang="zh-CN" sz="2800" dirty="0">
                <a:ea typeface="宋体" pitchFamily="2" charset="-122"/>
              </a:rPr>
              <a:t>Recovery from Deadlock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7FA0DF4-BE04-4A21-8DF8-1258C2593E40}"/>
              </a:ext>
            </a:extLst>
          </p:cNvPr>
          <p:cNvSpPr>
            <a:spLocks noGrp="1" noChangeArrowheads="1"/>
          </p:cNvSpPr>
          <p:nvPr>
            <p:ph type="title"/>
          </p:nvPr>
        </p:nvSpPr>
        <p:spPr>
          <a:xfrm>
            <a:off x="2068498" y="383009"/>
            <a:ext cx="8478174" cy="431800"/>
          </a:xfrm>
        </p:spPr>
        <p:txBody>
          <a:bodyPr/>
          <a:lstStyle/>
          <a:p>
            <a:pPr eaLnBrk="1" hangingPunct="1"/>
            <a:r>
              <a:rPr lang="en-US" altLang="en-US" sz="2800" dirty="0"/>
              <a:t>Data Structures for </a:t>
            </a:r>
            <a:r>
              <a:rPr lang="en-US" altLang="en-US" sz="2800"/>
              <a:t>the Banker</a:t>
            </a:r>
            <a:r>
              <a:rPr lang="en-US" altLang="ja-JP" sz="2800">
                <a:latin typeface="Arial" panose="020B0604020202020204" pitchFamily="34" charset="0"/>
                <a:cs typeface="Arial" panose="020B0604020202020204" pitchFamily="34" charset="0"/>
              </a:rPr>
              <a:t>’</a:t>
            </a:r>
            <a:r>
              <a:rPr lang="en-US" altLang="ja-JP" sz="2800"/>
              <a:t>s </a:t>
            </a:r>
            <a:r>
              <a:rPr lang="en-US" altLang="ja-JP" sz="2800" dirty="0"/>
              <a:t>Algorithm </a:t>
            </a:r>
            <a:endParaRPr lang="en-US" altLang="en-US" sz="2800" dirty="0"/>
          </a:p>
        </p:txBody>
      </p:sp>
      <p:sp>
        <p:nvSpPr>
          <p:cNvPr id="50178" name="Rectangle 3">
            <a:extLst>
              <a:ext uri="{FF2B5EF4-FFF2-40B4-BE49-F238E27FC236}">
                <a16:creationId xmlns:a16="http://schemas.microsoft.com/office/drawing/2014/main" id="{9D3FB76A-D010-4081-9D81-A9865380F002}"/>
              </a:ext>
            </a:extLst>
          </p:cNvPr>
          <p:cNvSpPr>
            <a:spLocks noGrp="1" noChangeArrowheads="1"/>
          </p:cNvSpPr>
          <p:nvPr>
            <p:ph type="body" idx="1"/>
          </p:nvPr>
        </p:nvSpPr>
        <p:spPr>
          <a:xfrm>
            <a:off x="1908699" y="1328253"/>
            <a:ext cx="8833282" cy="4387850"/>
          </a:xfrm>
        </p:spPr>
        <p:txBody>
          <a:bodyPr/>
          <a:lstStyle/>
          <a:p>
            <a:r>
              <a:rPr lang="en-US" altLang="en-US" sz="2400" b="1" dirty="0"/>
              <a:t>Available</a:t>
            </a:r>
            <a:r>
              <a:rPr lang="en-US" altLang="en-US" sz="2400" i="1" dirty="0"/>
              <a:t>:</a:t>
            </a:r>
            <a:r>
              <a:rPr lang="en-US" altLang="en-US" sz="2400" dirty="0"/>
              <a:t>  Vector of length </a:t>
            </a:r>
            <a:r>
              <a:rPr lang="en-US" altLang="en-US" sz="2400" i="1" dirty="0"/>
              <a:t>m</a:t>
            </a:r>
            <a:r>
              <a:rPr lang="en-US" altLang="en-US" sz="2400" dirty="0"/>
              <a:t>. If available [</a:t>
            </a:r>
            <a:r>
              <a:rPr lang="en-US" altLang="en-US" sz="2400" i="1" dirty="0"/>
              <a:t>j</a:t>
            </a:r>
            <a:r>
              <a:rPr lang="en-US" altLang="en-US" sz="2400" dirty="0"/>
              <a:t>] = </a:t>
            </a:r>
            <a:r>
              <a:rPr lang="en-US" altLang="en-US" sz="2400" i="1" dirty="0"/>
              <a:t>k</a:t>
            </a:r>
            <a:r>
              <a:rPr lang="en-US" altLang="en-US" sz="2400" dirty="0"/>
              <a:t>, there are</a:t>
            </a:r>
            <a:r>
              <a:rPr lang="en-US" altLang="en-US" sz="2400" i="1" dirty="0"/>
              <a:t> k</a:t>
            </a:r>
            <a:r>
              <a:rPr lang="en-US" altLang="en-US" sz="2400" dirty="0"/>
              <a:t> instances of resource type </a:t>
            </a:r>
            <a:r>
              <a:rPr lang="en-US" altLang="en-US" sz="2400" i="1" dirty="0" err="1"/>
              <a:t>R</a:t>
            </a:r>
            <a:r>
              <a:rPr lang="en-US" altLang="en-US" sz="2400" i="1" baseline="-25000" dirty="0" err="1"/>
              <a:t>j</a:t>
            </a:r>
            <a:r>
              <a:rPr lang="en-US" altLang="en-US" sz="2400" baseline="-25000" dirty="0"/>
              <a:t>  </a:t>
            </a:r>
            <a:r>
              <a:rPr lang="en-US" altLang="en-US" sz="2400" dirty="0"/>
              <a:t>available</a:t>
            </a:r>
          </a:p>
          <a:p>
            <a:endParaRPr lang="en-US" altLang="en-US" sz="1000" dirty="0"/>
          </a:p>
          <a:p>
            <a:r>
              <a:rPr lang="en-US" altLang="en-US" sz="2400" b="1" dirty="0">
                <a:solidFill>
                  <a:srgbClr val="000000"/>
                </a:solidFill>
              </a:rPr>
              <a:t>Max</a:t>
            </a:r>
            <a:r>
              <a:rPr lang="en-US" altLang="en-US" sz="2400" i="1" dirty="0"/>
              <a:t>: n x m</a:t>
            </a:r>
            <a:r>
              <a:rPr lang="en-US" altLang="en-US" sz="2400" dirty="0"/>
              <a:t> matrix.  If </a:t>
            </a:r>
            <a:r>
              <a:rPr lang="en-US" altLang="en-US" sz="2400" i="1" dirty="0"/>
              <a:t>Max </a:t>
            </a:r>
            <a:r>
              <a:rPr lang="en-US" altLang="en-US" sz="2400" dirty="0"/>
              <a:t>[</a:t>
            </a:r>
            <a:r>
              <a:rPr lang="en-US" altLang="en-US" sz="2400" i="1" dirty="0" err="1"/>
              <a:t>i,j</a:t>
            </a:r>
            <a:r>
              <a:rPr lang="en-US" altLang="en-US" sz="2400" dirty="0"/>
              <a:t>] = </a:t>
            </a:r>
            <a:r>
              <a:rPr lang="en-US" altLang="en-US" sz="2400" i="1" dirty="0"/>
              <a:t>k</a:t>
            </a:r>
            <a:r>
              <a:rPr lang="en-US" altLang="en-US" sz="2400" dirty="0"/>
              <a:t>, then process </a:t>
            </a:r>
            <a:r>
              <a:rPr lang="en-US" altLang="en-US" sz="2400" i="1" dirty="0"/>
              <a:t>P</a:t>
            </a:r>
            <a:r>
              <a:rPr lang="en-US" altLang="en-US" sz="2400" i="1" baseline="-25000" dirty="0"/>
              <a:t>i</a:t>
            </a:r>
            <a:r>
              <a:rPr lang="en-US" altLang="en-US" sz="2400" i="1" dirty="0"/>
              <a:t> </a:t>
            </a:r>
            <a:r>
              <a:rPr lang="en-US" altLang="en-US" sz="2400" dirty="0"/>
              <a:t>may request at most</a:t>
            </a:r>
            <a:r>
              <a:rPr lang="en-US" altLang="en-US" sz="2400" i="1" dirty="0"/>
              <a:t> k </a:t>
            </a:r>
            <a:r>
              <a:rPr lang="en-US" altLang="en-US" sz="2400" dirty="0"/>
              <a:t>instances of resource type </a:t>
            </a:r>
            <a:r>
              <a:rPr lang="en-US" altLang="en-US" sz="2400" i="1" dirty="0" err="1"/>
              <a:t>R</a:t>
            </a:r>
            <a:r>
              <a:rPr lang="en-US" altLang="en-US" sz="2400" i="1" baseline="-25000" dirty="0" err="1"/>
              <a:t>j</a:t>
            </a:r>
            <a:endParaRPr lang="en-US" altLang="en-US" sz="2400" i="1" baseline="-25000" dirty="0"/>
          </a:p>
          <a:p>
            <a:endParaRPr lang="en-US" altLang="en-US" sz="1000" i="1" baseline="-25000" dirty="0"/>
          </a:p>
          <a:p>
            <a:r>
              <a:rPr lang="en-US" altLang="en-US" sz="2400" b="1" dirty="0">
                <a:solidFill>
                  <a:srgbClr val="000000"/>
                </a:solidFill>
              </a:rPr>
              <a:t>Allocation</a:t>
            </a:r>
            <a:r>
              <a:rPr lang="en-US" altLang="en-US" sz="2400" i="1" dirty="0"/>
              <a:t>:  n </a:t>
            </a:r>
            <a:r>
              <a:rPr lang="en-US" altLang="en-US" sz="2400" dirty="0"/>
              <a:t>x</a:t>
            </a:r>
            <a:r>
              <a:rPr lang="en-US" altLang="en-US" sz="2400" i="1" dirty="0"/>
              <a:t> m</a:t>
            </a:r>
            <a:r>
              <a:rPr lang="en-US" altLang="en-US" sz="2400" dirty="0"/>
              <a:t> matrix.  If Allocation[</a:t>
            </a:r>
            <a:r>
              <a:rPr lang="en-US" altLang="en-US" sz="2400" i="1" dirty="0" err="1"/>
              <a:t>i,j</a:t>
            </a:r>
            <a:r>
              <a:rPr lang="en-US" altLang="en-US" sz="2400" dirty="0"/>
              <a:t>] = </a:t>
            </a:r>
            <a:r>
              <a:rPr lang="en-US" altLang="en-US" sz="2400" i="1" dirty="0"/>
              <a:t>k</a:t>
            </a:r>
            <a:r>
              <a:rPr lang="en-US" altLang="en-US" sz="2400" dirty="0"/>
              <a:t> then</a:t>
            </a:r>
            <a:r>
              <a:rPr lang="en-US" altLang="en-US" sz="2400" i="1" dirty="0"/>
              <a:t> P</a:t>
            </a:r>
            <a:r>
              <a:rPr lang="en-US" altLang="en-US" sz="2400" i="1" baseline="-25000" dirty="0"/>
              <a:t>i</a:t>
            </a:r>
            <a:r>
              <a:rPr lang="en-US" altLang="en-US" sz="2400" dirty="0"/>
              <a:t> is currently allocated </a:t>
            </a:r>
            <a:r>
              <a:rPr lang="en-US" altLang="en-US" sz="2400" i="1" dirty="0"/>
              <a:t>k</a:t>
            </a:r>
            <a:r>
              <a:rPr lang="en-US" altLang="en-US" sz="2400" dirty="0"/>
              <a:t> instances of </a:t>
            </a:r>
            <a:r>
              <a:rPr lang="en-US" altLang="en-US" sz="2400" i="1" dirty="0" err="1"/>
              <a:t>R</a:t>
            </a:r>
            <a:r>
              <a:rPr lang="en-US" altLang="en-US" sz="2400" i="1" baseline="-25000" dirty="0" err="1"/>
              <a:t>j</a:t>
            </a:r>
            <a:endParaRPr lang="en-US" altLang="en-US" sz="2400" i="1" baseline="-25000" dirty="0"/>
          </a:p>
          <a:p>
            <a:endParaRPr lang="en-US" altLang="en-US" sz="1000" i="1" baseline="-25000" dirty="0"/>
          </a:p>
          <a:p>
            <a:r>
              <a:rPr lang="en-US" altLang="en-US" sz="2400" b="1" dirty="0">
                <a:solidFill>
                  <a:srgbClr val="000000"/>
                </a:solidFill>
              </a:rPr>
              <a:t>Need</a:t>
            </a:r>
            <a:r>
              <a:rPr lang="en-US" altLang="en-US" sz="2400" i="1" dirty="0"/>
              <a:t>:  n </a:t>
            </a:r>
            <a:r>
              <a:rPr lang="en-US" altLang="en-US" sz="2400" dirty="0"/>
              <a:t>x</a:t>
            </a:r>
            <a:r>
              <a:rPr lang="en-US" altLang="en-US" sz="2400" i="1" dirty="0"/>
              <a:t> m</a:t>
            </a:r>
            <a:r>
              <a:rPr lang="en-US" altLang="en-US" sz="2400" dirty="0"/>
              <a:t> matrix. If </a:t>
            </a:r>
            <a:r>
              <a:rPr lang="en-US" altLang="en-US" sz="2400" i="1" dirty="0"/>
              <a:t>Need</a:t>
            </a:r>
            <a:r>
              <a:rPr lang="en-US" altLang="en-US" sz="2400" dirty="0"/>
              <a:t>[</a:t>
            </a:r>
            <a:r>
              <a:rPr lang="en-US" altLang="en-US" sz="2400" i="1" dirty="0" err="1"/>
              <a:t>i,j</a:t>
            </a:r>
            <a:r>
              <a:rPr lang="en-US" altLang="en-US" sz="2400" dirty="0"/>
              <a:t>] =</a:t>
            </a:r>
            <a:r>
              <a:rPr lang="en-US" altLang="en-US" sz="2400" i="1" dirty="0"/>
              <a:t> k</a:t>
            </a:r>
            <a:r>
              <a:rPr lang="en-US" altLang="en-US" sz="2400" dirty="0"/>
              <a:t>, then</a:t>
            </a:r>
            <a:r>
              <a:rPr lang="en-US" altLang="en-US" sz="2400" i="1" dirty="0"/>
              <a:t> P</a:t>
            </a:r>
            <a:r>
              <a:rPr lang="en-US" altLang="en-US" sz="2400" i="1" baseline="-25000" dirty="0"/>
              <a:t>i</a:t>
            </a:r>
            <a:r>
              <a:rPr lang="en-US" altLang="en-US" sz="2400" dirty="0"/>
              <a:t> may need </a:t>
            </a:r>
            <a:r>
              <a:rPr lang="en-US" altLang="en-US" sz="2400" i="1" dirty="0"/>
              <a:t>k</a:t>
            </a:r>
            <a:r>
              <a:rPr lang="en-US" altLang="en-US" sz="2400" dirty="0"/>
              <a:t> more instances of </a:t>
            </a:r>
            <a:r>
              <a:rPr lang="en-US" altLang="en-US" sz="2400" i="1" dirty="0" err="1"/>
              <a:t>R</a:t>
            </a:r>
            <a:r>
              <a:rPr lang="en-US" altLang="en-US" sz="2400" i="1" baseline="-25000" dirty="0" err="1"/>
              <a:t>j</a:t>
            </a:r>
            <a:r>
              <a:rPr lang="en-US" altLang="en-US" sz="2400" baseline="-25000" dirty="0"/>
              <a:t> </a:t>
            </a:r>
            <a:r>
              <a:rPr lang="en-US" altLang="en-US" sz="2400" dirty="0"/>
              <a:t>to complete </a:t>
            </a:r>
            <a:r>
              <a:rPr lang="en-US" altLang="en-US" sz="2400"/>
              <a:t>its task</a:t>
            </a:r>
          </a:p>
          <a:p>
            <a:endParaRPr lang="en-US" altLang="en-US" sz="2400" dirty="0"/>
          </a:p>
          <a:p>
            <a:pPr lvl="2">
              <a:buFont typeface="Webdings" panose="05030102010509060703" pitchFamily="18" charset="2"/>
              <a:buNone/>
            </a:pPr>
            <a:r>
              <a:rPr lang="en-US" altLang="en-US" sz="2400" i="1"/>
              <a:t>Need</a:t>
            </a:r>
            <a:r>
              <a:rPr lang="en-US" altLang="en-US" sz="2400"/>
              <a:t> </a:t>
            </a:r>
            <a:r>
              <a:rPr lang="en-US" altLang="en-US" sz="2400" dirty="0"/>
              <a:t>[</a:t>
            </a:r>
            <a:r>
              <a:rPr lang="en-US" altLang="en-US" sz="2400" i="1" dirty="0" err="1"/>
              <a:t>i,j</a:t>
            </a:r>
            <a:r>
              <a:rPr lang="en-US" altLang="en-US" sz="2400" i="1" dirty="0"/>
              <a:t>]</a:t>
            </a:r>
            <a:r>
              <a:rPr lang="en-US" altLang="en-US" sz="2400" dirty="0"/>
              <a:t> = </a:t>
            </a:r>
            <a:r>
              <a:rPr lang="en-US" altLang="en-US" sz="2400" i="1" dirty="0"/>
              <a:t>Max</a:t>
            </a:r>
            <a:r>
              <a:rPr lang="en-US" altLang="en-US" sz="2400" dirty="0"/>
              <a:t>[</a:t>
            </a:r>
            <a:r>
              <a:rPr lang="en-US" altLang="en-US" sz="2400" i="1" dirty="0" err="1"/>
              <a:t>i,j</a:t>
            </a:r>
            <a:r>
              <a:rPr lang="en-US" altLang="en-US" sz="2400" dirty="0"/>
              <a:t>] – </a:t>
            </a:r>
            <a:r>
              <a:rPr lang="en-US" altLang="en-US" sz="2400" i="1" dirty="0"/>
              <a:t>Allocation</a:t>
            </a:r>
            <a:r>
              <a:rPr lang="en-US" altLang="en-US" sz="2400" dirty="0"/>
              <a:t> [</a:t>
            </a:r>
            <a:r>
              <a:rPr lang="en-US" altLang="en-US" sz="2400" i="1" dirty="0" err="1"/>
              <a:t>i,j</a:t>
            </a:r>
            <a:r>
              <a:rPr lang="en-US" altLang="en-US" sz="2400" dirty="0"/>
              <a:t>]</a:t>
            </a:r>
          </a:p>
        </p:txBody>
      </p:sp>
      <p:sp>
        <p:nvSpPr>
          <p:cNvPr id="50179" name="Text Box 4">
            <a:extLst>
              <a:ext uri="{FF2B5EF4-FFF2-40B4-BE49-F238E27FC236}">
                <a16:creationId xmlns:a16="http://schemas.microsoft.com/office/drawing/2014/main" id="{AE86C5C3-E474-4D7C-8E73-3297B5AF2937}"/>
              </a:ext>
            </a:extLst>
          </p:cNvPr>
          <p:cNvSpPr txBox="1">
            <a:spLocks noChangeArrowheads="1"/>
          </p:cNvSpPr>
          <p:nvPr/>
        </p:nvSpPr>
        <p:spPr bwMode="auto">
          <a:xfrm>
            <a:off x="1677880" y="866588"/>
            <a:ext cx="929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dirty="0"/>
              <a:t>Let </a:t>
            </a:r>
            <a:r>
              <a:rPr kumimoji="0" lang="en-US" altLang="en-US" sz="2400" i="1" dirty="0"/>
              <a:t>n</a:t>
            </a:r>
            <a:r>
              <a:rPr kumimoji="0" lang="en-US" altLang="en-US" sz="2400" dirty="0"/>
              <a:t> = number of processes, and </a:t>
            </a:r>
            <a:r>
              <a:rPr kumimoji="0" lang="en-US" altLang="en-US" sz="2400" i="1" dirty="0"/>
              <a:t>m </a:t>
            </a:r>
            <a:r>
              <a:rPr kumimoji="0" lang="en-US" altLang="en-US" sz="2400" dirty="0"/>
              <a:t>= number of resources types.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1981200" y="232005"/>
            <a:ext cx="8229600" cy="576262"/>
          </a:xfrm>
        </p:spPr>
        <p:txBody>
          <a:bodyPr/>
          <a:lstStyle/>
          <a:p>
            <a:pPr eaLnBrk="1" hangingPunct="1"/>
            <a:r>
              <a:rPr lang="en-US" altLang="en-US" dirty="0"/>
              <a:t>Safety Algorithm</a:t>
            </a:r>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1766655" y="1157289"/>
            <a:ext cx="9046347" cy="4943475"/>
          </a:xfrm>
        </p:spPr>
        <p:txBody>
          <a:bodyPr/>
          <a:lstStyle/>
          <a:p>
            <a:pPr marL="342900" indent="-342900">
              <a:buFont typeface="+mj-lt"/>
              <a:buAutoNum type="arabicPeriod"/>
            </a:pP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None/>
            </a:pPr>
            <a:r>
              <a:rPr lang="en-US" altLang="en-US" sz="2000" b="1" i="1" dirty="0"/>
              <a:t>Work </a:t>
            </a:r>
            <a:r>
              <a:rPr lang="en-US" altLang="en-US" sz="2000" b="1" dirty="0"/>
              <a:t>= </a:t>
            </a:r>
            <a:r>
              <a:rPr lang="en-US" altLang="en-US" sz="2000" b="1" i="1" dirty="0"/>
              <a:t>Available</a:t>
            </a:r>
          </a:p>
          <a:p>
            <a:pPr marL="1543050" lvl="3" indent="-342900">
              <a:lnSpc>
                <a:spcPct val="90000"/>
              </a:lnSpc>
              <a:buNone/>
            </a:pPr>
            <a:r>
              <a:rPr lang="en-US" altLang="en-US" sz="2000" b="1" i="1" dirty="0"/>
              <a:t>Finish </a:t>
            </a:r>
            <a:r>
              <a:rPr lang="en-US" altLang="en-US" sz="2000" b="1" dirty="0"/>
              <a:t>[</a:t>
            </a:r>
            <a:r>
              <a:rPr lang="en-US" altLang="en-US" sz="2000" b="1" i="1" dirty="0"/>
              <a:t>i</a:t>
            </a:r>
            <a:r>
              <a:rPr lang="en-US" altLang="en-US" sz="2000" b="1" dirty="0"/>
              <a:t>] =</a:t>
            </a:r>
            <a:r>
              <a:rPr lang="en-US" altLang="en-US" sz="2000" b="1" i="1" dirty="0"/>
              <a:t> false </a:t>
            </a:r>
            <a:r>
              <a:rPr lang="en-US" altLang="en-US" sz="2000" b="1" dirty="0"/>
              <a:t>for</a:t>
            </a:r>
            <a:r>
              <a:rPr lang="en-US" altLang="en-US" sz="2000" b="1" i="1" dirty="0"/>
              <a:t> i</a:t>
            </a:r>
            <a:r>
              <a:rPr lang="en-US" altLang="en-US" sz="2000" b="1" dirty="0"/>
              <a:t> = 0, 1, …, </a:t>
            </a:r>
            <a:r>
              <a:rPr lang="en-US" altLang="en-US" sz="2000" b="1" i="1" dirty="0"/>
              <a:t>n- </a:t>
            </a:r>
            <a:r>
              <a:rPr lang="en-US" altLang="en-US" sz="2000" b="1" dirty="0"/>
              <a:t>1</a:t>
            </a:r>
          </a:p>
          <a:p>
            <a:pPr marL="1543050" lvl="3" indent="-342900">
              <a:lnSpc>
                <a:spcPct val="90000"/>
              </a:lnSpc>
              <a:buNone/>
            </a:pPr>
            <a:endParaRPr lang="en-US" altLang="en-US" sz="900" dirty="0"/>
          </a:p>
          <a:p>
            <a:pPr marL="342900" indent="-342900">
              <a:lnSpc>
                <a:spcPct val="90000"/>
              </a:lnSpc>
              <a:buFont typeface="+mj-lt"/>
              <a:buAutoNum type="arabicPeriod"/>
            </a:pPr>
            <a:r>
              <a:rPr lang="en-US" altLang="en-US" sz="2000" dirty="0"/>
              <a:t>Find an </a:t>
            </a:r>
            <a:r>
              <a:rPr lang="en-US" altLang="en-US" sz="2000" b="1" i="1" dirty="0"/>
              <a:t>i</a:t>
            </a:r>
            <a:r>
              <a:rPr lang="en-US" altLang="en-US" sz="2000" i="1" dirty="0"/>
              <a:t> </a:t>
            </a:r>
            <a:r>
              <a:rPr lang="en-US" altLang="en-US" sz="2000" dirty="0"/>
              <a:t>such that both: </a:t>
            </a:r>
          </a:p>
          <a:p>
            <a:pPr marL="800100" lvl="1" indent="-342900">
              <a:lnSpc>
                <a:spcPct val="90000"/>
              </a:lnSpc>
              <a:buNone/>
            </a:pPr>
            <a:r>
              <a:rPr lang="en-US" altLang="en-US" sz="2000" dirty="0"/>
              <a:t>  (a) </a:t>
            </a:r>
            <a:r>
              <a:rPr lang="en-US" altLang="en-US" sz="2000" b="1" i="1" dirty="0"/>
              <a:t>Finish</a:t>
            </a:r>
            <a:r>
              <a:rPr lang="en-US" altLang="en-US" sz="2000" b="1" dirty="0"/>
              <a:t> [</a:t>
            </a:r>
            <a:r>
              <a:rPr lang="en-US" altLang="en-US" sz="2000" b="1" i="1" dirty="0"/>
              <a:t>i</a:t>
            </a:r>
            <a:r>
              <a:rPr lang="en-US" altLang="en-US" sz="2000" b="1" dirty="0"/>
              <a:t>] = </a:t>
            </a:r>
            <a:r>
              <a:rPr lang="en-US" altLang="en-US" sz="2000" b="1" i="1" dirty="0"/>
              <a:t>false</a:t>
            </a:r>
            <a:endParaRPr lang="en-US" altLang="en-US" sz="2000" b="1" dirty="0"/>
          </a:p>
          <a:p>
            <a:pPr marL="800100" lvl="1" indent="-342900">
              <a:lnSpc>
                <a:spcPct val="90000"/>
              </a:lnSpc>
              <a:buNone/>
            </a:pPr>
            <a:r>
              <a:rPr lang="en-US" altLang="en-US" sz="2000" dirty="0"/>
              <a:t>  (b) </a:t>
            </a:r>
            <a:r>
              <a:rPr lang="en-US" altLang="en-US" sz="2000" b="1" i="1" dirty="0" err="1"/>
              <a:t>Need</a:t>
            </a:r>
            <a:r>
              <a:rPr lang="en-US" altLang="en-US" sz="2000" b="1" i="1" baseline="-25000" dirty="0" err="1"/>
              <a:t>i</a:t>
            </a:r>
            <a:r>
              <a:rPr lang="en-US" altLang="en-US" sz="2000" b="1" dirty="0"/>
              <a:t> </a:t>
            </a:r>
            <a:r>
              <a:rPr lang="en-US" altLang="en-US" sz="2000" b="1" dirty="0">
                <a:sym typeface="Symbol" panose="05050102010706020507" pitchFamily="18" charset="2"/>
              </a:rPr>
              <a:t> </a:t>
            </a:r>
            <a:r>
              <a:rPr lang="en-US" altLang="en-US" sz="2000" b="1" i="1" dirty="0">
                <a:sym typeface="Symbol" panose="05050102010706020507" pitchFamily="18" charset="2"/>
              </a:rPr>
              <a:t>Work</a:t>
            </a:r>
          </a:p>
          <a:p>
            <a:pPr marL="800100" lvl="1" indent="-342900">
              <a:lnSpc>
                <a:spcPct val="90000"/>
              </a:lnSpc>
              <a:buNone/>
            </a:pPr>
            <a:r>
              <a:rPr lang="en-US" altLang="en-US" sz="2000" dirty="0">
                <a:sym typeface="Symbol" panose="05050102010706020507" pitchFamily="18" charset="2"/>
              </a:rPr>
              <a:t>   If no such</a:t>
            </a:r>
            <a:r>
              <a:rPr lang="en-US" altLang="en-US" sz="2000" b="1" dirty="0">
                <a:sym typeface="Symbol" panose="05050102010706020507" pitchFamily="18" charset="2"/>
              </a:rPr>
              <a:t> </a:t>
            </a:r>
            <a:r>
              <a:rPr lang="en-US" altLang="en-US" sz="2000" b="1" i="1" dirty="0">
                <a:sym typeface="Symbol" panose="05050102010706020507" pitchFamily="18" charset="2"/>
              </a:rPr>
              <a:t>i </a:t>
            </a:r>
            <a:r>
              <a:rPr lang="en-US" altLang="en-US" sz="2000" dirty="0">
                <a:sym typeface="Symbol" panose="05050102010706020507" pitchFamily="18" charset="2"/>
              </a:rPr>
              <a:t>exists, go to step 4</a:t>
            </a:r>
          </a:p>
          <a:p>
            <a:pPr marL="800100" lvl="1" indent="-342900">
              <a:lnSpc>
                <a:spcPct val="90000"/>
              </a:lnSpc>
              <a:buNone/>
            </a:pPr>
            <a:endParaRPr lang="en-US" altLang="en-US" sz="900" dirty="0">
              <a:sym typeface="Symbol" panose="05050102010706020507" pitchFamily="18" charset="2"/>
            </a:endParaRPr>
          </a:p>
          <a:p>
            <a:pPr marL="342900" indent="-342900">
              <a:buFont typeface="+mj-lt"/>
              <a:buAutoNum type="arabicPeriod"/>
            </a:pPr>
            <a:r>
              <a:rPr lang="en-US" altLang="en-US" sz="2000" dirty="0"/>
              <a:t>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dirty="0"/>
              <a:t> </a:t>
            </a:r>
            <a:r>
              <a:rPr lang="en-US" altLang="en-US" sz="2000" b="1" i="1" dirty="0"/>
              <a:t>Finish</a:t>
            </a:r>
            <a:r>
              <a:rPr lang="en-US" altLang="en-US" sz="2000" b="1" dirty="0"/>
              <a:t>[</a:t>
            </a:r>
            <a:r>
              <a:rPr lang="en-US" altLang="en-US" sz="2000" b="1" i="1" dirty="0"/>
              <a:t>i</a:t>
            </a:r>
            <a:r>
              <a:rPr lang="en-US" altLang="en-US" sz="2000" b="1" dirty="0"/>
              <a:t>] =</a:t>
            </a:r>
            <a:r>
              <a:rPr lang="en-US" altLang="en-US" sz="2000" b="1" i="1" dirty="0"/>
              <a:t> true</a:t>
            </a:r>
            <a:br>
              <a:rPr lang="en-US" altLang="en-US" sz="2000" b="1" dirty="0"/>
            </a:br>
            <a:r>
              <a:rPr lang="en-US" altLang="en-US" sz="2000" b="1" dirty="0"/>
              <a:t>  </a:t>
            </a:r>
            <a:r>
              <a:rPr lang="en-US" altLang="en-US" sz="2000" dirty="0"/>
              <a:t>go to step 2</a:t>
            </a:r>
          </a:p>
          <a:p>
            <a:pPr marL="342900" indent="-342900">
              <a:lnSpc>
                <a:spcPct val="90000"/>
              </a:lnSpc>
              <a:buFont typeface="+mj-lt"/>
              <a:buAutoNum type="arabicPeriod"/>
            </a:pPr>
            <a:endParaRPr lang="en-US" altLang="en-US" sz="800" dirty="0"/>
          </a:p>
          <a:p>
            <a:pPr marL="342900" indent="-342900">
              <a:lnSpc>
                <a:spcPct val="90000"/>
              </a:lnSpc>
              <a:buFont typeface="+mj-lt"/>
              <a:buAutoNum type="arabicPeriod"/>
            </a:pPr>
            <a:r>
              <a:rPr lang="en-US" altLang="en-US" sz="2000" dirty="0"/>
              <a:t>If </a:t>
            </a:r>
            <a:r>
              <a:rPr lang="en-US" altLang="en-US" sz="2000" b="1" i="1" dirty="0"/>
              <a:t>Finish</a:t>
            </a:r>
            <a:r>
              <a:rPr lang="en-US" altLang="en-US" sz="2000" b="1" dirty="0"/>
              <a:t> [</a:t>
            </a:r>
            <a:r>
              <a:rPr lang="en-US" altLang="en-US" sz="2000" b="1" i="1" dirty="0"/>
              <a:t>i</a:t>
            </a:r>
            <a:r>
              <a:rPr lang="en-US" altLang="en-US" sz="2000" b="1" dirty="0"/>
              <a:t>] == </a:t>
            </a:r>
            <a:r>
              <a:rPr lang="en-US" altLang="en-US" sz="2000" b="1" i="1" dirty="0"/>
              <a:t>true</a:t>
            </a:r>
            <a:r>
              <a:rPr lang="en-US" altLang="en-US" sz="2000" b="1" dirty="0"/>
              <a:t> </a:t>
            </a:r>
            <a:r>
              <a:rPr lang="en-US" altLang="en-US" sz="2000" dirty="0"/>
              <a:t>for all </a:t>
            </a:r>
            <a:r>
              <a:rPr lang="en-US" altLang="en-US" sz="2000" b="1" i="1" dirty="0"/>
              <a:t>i</a:t>
            </a:r>
            <a:r>
              <a:rPr lang="en-US" altLang="en-US" sz="2000" dirty="0"/>
              <a:t>, then the system is in a safe state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1981200" y="232005"/>
            <a:ext cx="8229600" cy="576262"/>
          </a:xfrm>
        </p:spPr>
        <p:txBody>
          <a:bodyPr/>
          <a:lstStyle/>
          <a:p>
            <a:pPr eaLnBrk="1" hangingPunct="1"/>
            <a:r>
              <a:rPr lang="zh-CN" altLang="en-US"/>
              <a:t>安全性算法</a:t>
            </a:r>
            <a:endParaRPr lang="en-US" altLang="en-US" dirty="0"/>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614039" y="878682"/>
            <a:ext cx="10963922" cy="5571985"/>
          </a:xfrm>
        </p:spPr>
        <p:txBody>
          <a:bodyPr/>
          <a:lstStyle/>
          <a:p>
            <a:pPr marL="342900" indent="-342900">
              <a:buFont typeface="+mj-lt"/>
              <a:buAutoNum type="arabicPeriod"/>
            </a:pPr>
            <a:r>
              <a:rPr lang="zh-CN" altLang="en-US" sz="2000"/>
              <a:t>设</a:t>
            </a:r>
            <a:r>
              <a:rPr lang="en-US" altLang="en-US" sz="2000" b="1" i="1">
                <a:solidFill>
                  <a:srgbClr val="000000"/>
                </a:solidFill>
              </a:rPr>
              <a:t>Work</a:t>
            </a:r>
            <a:r>
              <a:rPr lang="en-US" altLang="en-US" sz="2000">
                <a:solidFill>
                  <a:srgbClr val="000000"/>
                </a:solidFill>
              </a:rPr>
              <a:t>(</a:t>
            </a:r>
            <a:r>
              <a:rPr lang="zh-CN" altLang="en-US" sz="2000">
                <a:solidFill>
                  <a:srgbClr val="000000"/>
                </a:solidFill>
              </a:rPr>
              <a:t>假想推进中的可分配资源</a:t>
            </a:r>
            <a:r>
              <a:rPr lang="en-US" altLang="en-US" sz="2000">
                <a:solidFill>
                  <a:srgbClr val="000000"/>
                </a:solidFill>
              </a:rPr>
              <a:t>) </a:t>
            </a:r>
            <a:r>
              <a:rPr lang="zh-CN" altLang="en-US" sz="2000"/>
              <a:t>和</a:t>
            </a:r>
            <a:r>
              <a:rPr lang="en-US" altLang="en-US" sz="2000" b="1" i="1">
                <a:solidFill>
                  <a:srgbClr val="000000"/>
                </a:solidFill>
              </a:rPr>
              <a:t>Finish</a:t>
            </a:r>
            <a:r>
              <a:rPr lang="en-US" altLang="en-US" sz="2000">
                <a:solidFill>
                  <a:srgbClr val="000000"/>
                </a:solidFill>
              </a:rPr>
              <a:t> </a:t>
            </a:r>
            <a:r>
              <a:rPr lang="zh-CN" altLang="en-US" sz="2000"/>
              <a:t>分别为长度为</a:t>
            </a:r>
            <a:r>
              <a:rPr lang="en-US" altLang="en-US" sz="2000" i="1"/>
              <a:t>m </a:t>
            </a:r>
            <a:r>
              <a:rPr lang="zh-CN" altLang="en-US" sz="2000"/>
              <a:t>和</a:t>
            </a:r>
            <a:r>
              <a:rPr lang="en-US" altLang="en-US" sz="2000" i="1"/>
              <a:t>n </a:t>
            </a:r>
            <a:r>
              <a:rPr lang="zh-CN" altLang="en-US" sz="2000"/>
              <a:t>的向量，并分别初始化为</a:t>
            </a:r>
            <a:r>
              <a:rPr lang="en-US" altLang="en-US" sz="2000"/>
              <a:t>:</a:t>
            </a:r>
            <a:endParaRPr lang="en-US" altLang="en-US" sz="2000" dirty="0"/>
          </a:p>
          <a:p>
            <a:pPr marL="1543050" lvl="3" indent="-342900">
              <a:lnSpc>
                <a:spcPct val="90000"/>
              </a:lnSpc>
              <a:buNone/>
            </a:pPr>
            <a:r>
              <a:rPr lang="en-US" altLang="en-US" sz="2000" b="1" i="1" dirty="0"/>
              <a:t>Work </a:t>
            </a:r>
            <a:r>
              <a:rPr lang="en-US" altLang="en-US" sz="2000" b="1" dirty="0"/>
              <a:t>= </a:t>
            </a:r>
            <a:r>
              <a:rPr lang="en-US" altLang="en-US" sz="2000" b="1" i="1" dirty="0"/>
              <a:t>Available</a:t>
            </a:r>
          </a:p>
          <a:p>
            <a:pPr marL="1543050" lvl="3" indent="-342900">
              <a:lnSpc>
                <a:spcPct val="90000"/>
              </a:lnSpc>
              <a:buNone/>
            </a:pPr>
            <a:r>
              <a:rPr lang="en-US" altLang="en-US" sz="2000" b="1" i="1" dirty="0"/>
              <a:t>Finish </a:t>
            </a:r>
            <a:r>
              <a:rPr lang="en-US" altLang="en-US" sz="2000" b="1" dirty="0"/>
              <a:t>[</a:t>
            </a:r>
            <a:r>
              <a:rPr lang="en-US" altLang="en-US" sz="2000" b="1" i="1" dirty="0"/>
              <a:t>i</a:t>
            </a:r>
            <a:r>
              <a:rPr lang="en-US" altLang="en-US" sz="2000" b="1" dirty="0"/>
              <a:t>] =</a:t>
            </a:r>
            <a:r>
              <a:rPr lang="en-US" altLang="en-US" sz="2000" b="1" i="1" dirty="0"/>
              <a:t> false </a:t>
            </a:r>
            <a:r>
              <a:rPr lang="en-US" altLang="en-US" sz="2000" b="1" dirty="0"/>
              <a:t>for</a:t>
            </a:r>
            <a:r>
              <a:rPr lang="en-US" altLang="en-US" sz="2000" b="1" i="1" dirty="0"/>
              <a:t> i</a:t>
            </a:r>
            <a:r>
              <a:rPr lang="en-US" altLang="en-US" sz="2000" b="1" dirty="0"/>
              <a:t> = 0, 1, …, </a:t>
            </a:r>
            <a:r>
              <a:rPr lang="en-US" altLang="en-US" sz="2000" b="1" i="1" dirty="0"/>
              <a:t>n- </a:t>
            </a:r>
            <a:r>
              <a:rPr lang="en-US" altLang="en-US" sz="2000" b="1" dirty="0"/>
              <a:t>1</a:t>
            </a:r>
          </a:p>
          <a:p>
            <a:pPr marL="1543050" lvl="3" indent="-342900">
              <a:lnSpc>
                <a:spcPct val="90000"/>
              </a:lnSpc>
              <a:buNone/>
            </a:pPr>
            <a:endParaRPr lang="en-US" altLang="en-US" sz="900" dirty="0"/>
          </a:p>
          <a:p>
            <a:pPr marL="342900" indent="-342900">
              <a:lnSpc>
                <a:spcPct val="90000"/>
              </a:lnSpc>
              <a:buFont typeface="+mj-lt"/>
              <a:buAutoNum type="arabicPeriod"/>
            </a:pPr>
            <a:r>
              <a:rPr lang="zh-CN" altLang="en-US" sz="2000"/>
              <a:t>找到一个</a:t>
            </a:r>
            <a:r>
              <a:rPr lang="en-US" altLang="en-US" sz="2000" b="1" i="1"/>
              <a:t>i </a:t>
            </a:r>
            <a:r>
              <a:rPr lang="zh-CN" altLang="en-US" sz="2000"/>
              <a:t>，并满足下面两条</a:t>
            </a:r>
            <a:r>
              <a:rPr lang="en-US" altLang="en-US" sz="2000"/>
              <a:t>: </a:t>
            </a:r>
            <a:endParaRPr lang="en-US" altLang="en-US" sz="2000" dirty="0"/>
          </a:p>
          <a:p>
            <a:pPr marL="800100" lvl="1" indent="-342900">
              <a:lnSpc>
                <a:spcPct val="90000"/>
              </a:lnSpc>
              <a:buNone/>
            </a:pPr>
            <a:r>
              <a:rPr lang="en-US" altLang="en-US" sz="2000" dirty="0"/>
              <a:t>  (a) </a:t>
            </a:r>
            <a:r>
              <a:rPr lang="en-US" altLang="en-US" sz="2000" b="1" i="1" dirty="0"/>
              <a:t>Finish</a:t>
            </a:r>
            <a:r>
              <a:rPr lang="en-US" altLang="en-US" sz="2000" b="1" dirty="0"/>
              <a:t> [</a:t>
            </a:r>
            <a:r>
              <a:rPr lang="en-US" altLang="en-US" sz="2000" b="1" i="1" dirty="0"/>
              <a:t>i</a:t>
            </a:r>
            <a:r>
              <a:rPr lang="en-US" altLang="en-US" sz="2000" b="1" dirty="0"/>
              <a:t>] = </a:t>
            </a:r>
            <a:r>
              <a:rPr lang="en-US" altLang="en-US" sz="2000" b="1" i="1" dirty="0"/>
              <a:t>false</a:t>
            </a:r>
            <a:endParaRPr lang="en-US" altLang="en-US" sz="2000" b="1" dirty="0"/>
          </a:p>
          <a:p>
            <a:pPr marL="800100" lvl="1" indent="-342900">
              <a:lnSpc>
                <a:spcPct val="90000"/>
              </a:lnSpc>
              <a:buNone/>
            </a:pPr>
            <a:r>
              <a:rPr lang="en-US" altLang="en-US" sz="2000" dirty="0"/>
              <a:t>  (b) </a:t>
            </a:r>
            <a:r>
              <a:rPr lang="en-US" altLang="en-US" sz="2000" b="1" i="1" dirty="0" err="1"/>
              <a:t>Need</a:t>
            </a:r>
            <a:r>
              <a:rPr lang="en-US" altLang="en-US" sz="2000" b="1" i="1" baseline="-25000" dirty="0" err="1"/>
              <a:t>i</a:t>
            </a:r>
            <a:r>
              <a:rPr lang="en-US" altLang="en-US" sz="2000" b="1" dirty="0"/>
              <a:t> </a:t>
            </a:r>
            <a:r>
              <a:rPr lang="en-US" altLang="en-US" sz="2000" b="1" dirty="0">
                <a:sym typeface="Symbol" panose="05050102010706020507" pitchFamily="18" charset="2"/>
              </a:rPr>
              <a:t> </a:t>
            </a:r>
            <a:r>
              <a:rPr lang="en-US" altLang="en-US" sz="2000" b="1" i="1" dirty="0">
                <a:sym typeface="Symbol" panose="05050102010706020507" pitchFamily="18" charset="2"/>
              </a:rPr>
              <a:t>Work</a:t>
            </a:r>
          </a:p>
          <a:p>
            <a:pPr marL="800100" lvl="1" indent="-342900">
              <a:lnSpc>
                <a:spcPct val="90000"/>
              </a:lnSpc>
              <a:buNone/>
            </a:pPr>
            <a:r>
              <a:rPr lang="zh-CN" altLang="en-US" sz="2000">
                <a:sym typeface="Symbol" panose="05050102010706020507" pitchFamily="18" charset="2"/>
              </a:rPr>
              <a:t>若不存在这样的</a:t>
            </a:r>
            <a:r>
              <a:rPr lang="en-US" altLang="en-US" sz="2000" b="1" i="1">
                <a:sym typeface="Symbol" panose="05050102010706020507" pitchFamily="18" charset="2"/>
              </a:rPr>
              <a:t>i </a:t>
            </a:r>
            <a:r>
              <a:rPr lang="zh-CN" altLang="en-US" sz="2000" b="1" i="1">
                <a:sym typeface="Symbol" panose="05050102010706020507" pitchFamily="18" charset="2"/>
              </a:rPr>
              <a:t>，</a:t>
            </a:r>
            <a:r>
              <a:rPr lang="zh-CN" altLang="en-US" sz="2000">
                <a:sym typeface="Symbol" panose="05050102010706020507" pitchFamily="18" charset="2"/>
              </a:rPr>
              <a:t>转 </a:t>
            </a:r>
            <a:r>
              <a:rPr lang="en-US" altLang="en-US" sz="2000">
                <a:sym typeface="Symbol" panose="05050102010706020507" pitchFamily="18" charset="2"/>
              </a:rPr>
              <a:t>step </a:t>
            </a:r>
            <a:r>
              <a:rPr lang="en-US" altLang="en-US" sz="2000" dirty="0">
                <a:sym typeface="Symbol" panose="05050102010706020507" pitchFamily="18" charset="2"/>
              </a:rPr>
              <a:t>4</a:t>
            </a:r>
          </a:p>
          <a:p>
            <a:pPr marL="800100" lvl="1" indent="-342900">
              <a:lnSpc>
                <a:spcPct val="90000"/>
              </a:lnSpc>
              <a:buNone/>
            </a:pPr>
            <a:endParaRPr lang="en-US" altLang="en-US" sz="900" dirty="0">
              <a:sym typeface="Symbol" panose="05050102010706020507" pitchFamily="18" charset="2"/>
            </a:endParaRPr>
          </a:p>
          <a:p>
            <a:pPr marL="342900" indent="-342900">
              <a:buFont typeface="+mj-lt"/>
              <a:buAutoNum type="arabicPeriod"/>
            </a:pPr>
            <a:r>
              <a:rPr lang="en-US" altLang="en-US" sz="2000" dirty="0"/>
              <a:t>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dirty="0"/>
              <a:t> </a:t>
            </a:r>
            <a:r>
              <a:rPr lang="en-US" altLang="en-US" sz="2000" b="1" i="1" dirty="0"/>
              <a:t>Finish</a:t>
            </a:r>
            <a:r>
              <a:rPr lang="en-US" altLang="en-US" sz="2000" b="1" dirty="0"/>
              <a:t>[</a:t>
            </a:r>
            <a:r>
              <a:rPr lang="en-US" altLang="en-US" sz="2000" b="1" i="1" dirty="0"/>
              <a:t>i</a:t>
            </a:r>
            <a:r>
              <a:rPr lang="en-US" altLang="en-US" sz="2000" b="1" dirty="0"/>
              <a:t>] =</a:t>
            </a:r>
            <a:r>
              <a:rPr lang="en-US" altLang="en-US" sz="2000" b="1" i="1" dirty="0"/>
              <a:t> true</a:t>
            </a:r>
            <a:br>
              <a:rPr lang="en-US" altLang="en-US" sz="2000" b="1" dirty="0"/>
            </a:br>
            <a:r>
              <a:rPr lang="en-US" altLang="en-US" sz="2000" b="1"/>
              <a:t> </a:t>
            </a:r>
            <a:r>
              <a:rPr lang="zh-CN" altLang="en-US" sz="2000"/>
              <a:t>转</a:t>
            </a:r>
            <a:r>
              <a:rPr lang="en-US" altLang="en-US" sz="2000"/>
              <a:t> </a:t>
            </a:r>
            <a:r>
              <a:rPr lang="en-US" altLang="en-US" sz="2000" dirty="0"/>
              <a:t>step 2</a:t>
            </a:r>
          </a:p>
          <a:p>
            <a:pPr marL="342900" indent="-342900">
              <a:lnSpc>
                <a:spcPct val="90000"/>
              </a:lnSpc>
              <a:buFont typeface="+mj-lt"/>
              <a:buAutoNum type="arabicPeriod"/>
            </a:pPr>
            <a:endParaRPr lang="en-US" altLang="en-US" sz="800" dirty="0"/>
          </a:p>
          <a:p>
            <a:pPr marL="342900" indent="-342900">
              <a:lnSpc>
                <a:spcPct val="90000"/>
              </a:lnSpc>
              <a:buFont typeface="+mj-lt"/>
              <a:buAutoNum type="arabicPeriod"/>
            </a:pPr>
            <a:r>
              <a:rPr lang="zh-CN" altLang="en-US" sz="2000"/>
              <a:t>若这时对所有的</a:t>
            </a:r>
            <a:r>
              <a:rPr lang="en-US" altLang="en-US" sz="2000" b="1" i="1"/>
              <a:t>i</a:t>
            </a:r>
            <a:r>
              <a:rPr lang="en-US" altLang="en-US" sz="2000"/>
              <a:t>, </a:t>
            </a:r>
            <a:r>
              <a:rPr lang="en-US" altLang="en-US" sz="2000" b="1" i="1" dirty="0"/>
              <a:t>Finish</a:t>
            </a:r>
            <a:r>
              <a:rPr lang="en-US" altLang="en-US" sz="2000" b="1" dirty="0"/>
              <a:t> [</a:t>
            </a:r>
            <a:r>
              <a:rPr lang="en-US" altLang="en-US" sz="2000" b="1" i="1" dirty="0"/>
              <a:t>i</a:t>
            </a:r>
            <a:r>
              <a:rPr lang="en-US" altLang="en-US" sz="2000" b="1" dirty="0"/>
              <a:t>] == </a:t>
            </a:r>
            <a:r>
              <a:rPr lang="en-US" altLang="en-US" sz="2000" b="1" i="1"/>
              <a:t>true</a:t>
            </a:r>
            <a:r>
              <a:rPr lang="en-US" altLang="en-US" sz="2000" b="1"/>
              <a:t> </a:t>
            </a:r>
            <a:r>
              <a:rPr lang="zh-CN" altLang="en-US" sz="2000"/>
              <a:t>，则系统处于</a:t>
            </a:r>
            <a:r>
              <a:rPr lang="zh-CN" altLang="en-US" sz="2000">
                <a:solidFill>
                  <a:srgbClr val="00B050"/>
                </a:solidFill>
              </a:rPr>
              <a:t>安全</a:t>
            </a:r>
            <a:r>
              <a:rPr lang="zh-CN" altLang="en-US" sz="2000"/>
              <a:t>状态，否则系统处于</a:t>
            </a:r>
            <a:r>
              <a:rPr lang="zh-CN" altLang="en-US" sz="2000">
                <a:solidFill>
                  <a:srgbClr val="C00000"/>
                </a:solidFill>
              </a:rPr>
              <a:t>不安全</a:t>
            </a:r>
            <a:r>
              <a:rPr lang="zh-CN" altLang="en-US" sz="2000"/>
              <a:t>状态</a:t>
            </a:r>
            <a:endParaRPr lang="en-US" altLang="en-US" sz="2000" dirty="0"/>
          </a:p>
        </p:txBody>
      </p:sp>
      <p:sp>
        <p:nvSpPr>
          <p:cNvPr id="3" name="文本框 2">
            <a:extLst>
              <a:ext uri="{FF2B5EF4-FFF2-40B4-BE49-F238E27FC236}">
                <a16:creationId xmlns:a16="http://schemas.microsoft.com/office/drawing/2014/main" id="{1B800CD9-661E-4C92-A3CD-7512BAF5628E}"/>
              </a:ext>
            </a:extLst>
          </p:cNvPr>
          <p:cNvSpPr txBox="1"/>
          <p:nvPr/>
        </p:nvSpPr>
        <p:spPr>
          <a:xfrm>
            <a:off x="7214586" y="2505670"/>
            <a:ext cx="3420863" cy="923330"/>
          </a:xfrm>
          <a:prstGeom prst="rect">
            <a:avLst/>
          </a:prstGeom>
          <a:noFill/>
          <a:ln w="19050">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注意：对每一次进入</a:t>
            </a:r>
            <a:r>
              <a:rPr lang="en-US" altLang="zh-CN">
                <a:latin typeface="微软雅黑" panose="020B0503020204020204" pitchFamily="34" charset="-122"/>
                <a:ea typeface="微软雅黑" panose="020B0503020204020204" pitchFamily="34" charset="-122"/>
              </a:rPr>
              <a:t>step 2</a:t>
            </a:r>
            <a:r>
              <a:rPr lang="zh-CN" altLang="en-US">
                <a:latin typeface="微软雅黑" panose="020B0503020204020204" pitchFamily="34" charset="-122"/>
                <a:ea typeface="微软雅黑" panose="020B0503020204020204" pitchFamily="34" charset="-122"/>
              </a:rPr>
              <a:t>，可能有不止</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个</a:t>
            </a:r>
            <a:r>
              <a:rPr lang="en-US" altLang="zh-CN" b="1" i="1">
                <a:latin typeface="微软雅黑" panose="020B0503020204020204" pitchFamily="34" charset="-122"/>
                <a:ea typeface="微软雅黑" panose="020B0503020204020204" pitchFamily="34" charset="-122"/>
              </a:rPr>
              <a:t>i </a:t>
            </a:r>
            <a:r>
              <a:rPr lang="zh-CN" altLang="en-US">
                <a:latin typeface="微软雅黑" panose="020B0503020204020204" pitchFamily="34" charset="-122"/>
                <a:ea typeface="微软雅黑" panose="020B0503020204020204" pitchFamily="34" charset="-122"/>
              </a:rPr>
              <a:t>能满足这两条。</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问题：</a:t>
            </a:r>
            <a:r>
              <a:rPr lang="zh-CN" altLang="en-US">
                <a:solidFill>
                  <a:srgbClr val="0070C0"/>
                </a:solidFill>
                <a:latin typeface="微软雅黑" panose="020B0503020204020204" pitchFamily="34" charset="-122"/>
                <a:ea typeface="微软雅黑" panose="020B0503020204020204" pitchFamily="34" charset="-122"/>
              </a:rPr>
              <a:t>是否殊途同归</a:t>
            </a:r>
            <a:r>
              <a:rPr lang="zh-CN" altLang="en-US">
                <a:latin typeface="微软雅黑" panose="020B0503020204020204" pitchFamily="34" charset="-122"/>
                <a:ea typeface="微软雅黑" panose="020B0503020204020204" pitchFamily="34" charset="-122"/>
              </a:rPr>
              <a:t>？</a:t>
            </a:r>
          </a:p>
        </p:txBody>
      </p:sp>
      <p:cxnSp>
        <p:nvCxnSpPr>
          <p:cNvPr id="5" name="直接箭头连接符 4">
            <a:extLst>
              <a:ext uri="{FF2B5EF4-FFF2-40B4-BE49-F238E27FC236}">
                <a16:creationId xmlns:a16="http://schemas.microsoft.com/office/drawing/2014/main" id="{6E57CA29-9E73-45CD-87E4-362F0DE40F81}"/>
              </a:ext>
            </a:extLst>
          </p:cNvPr>
          <p:cNvCxnSpPr>
            <a:cxnSpLocks/>
            <a:stCxn id="3" idx="1"/>
          </p:cNvCxnSpPr>
          <p:nvPr/>
        </p:nvCxnSpPr>
        <p:spPr bwMode="auto">
          <a:xfrm flipH="1">
            <a:off x="4128117" y="2967335"/>
            <a:ext cx="3086469" cy="0"/>
          </a:xfrm>
          <a:prstGeom prst="straightConnector1">
            <a:avLst/>
          </a:prstGeom>
          <a:solidFill>
            <a:schemeClr val="accent1"/>
          </a:solidFill>
          <a:ln w="3175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58910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555E4E-D656-4473-9631-EC334BFD82B2}"/>
              </a:ext>
            </a:extLst>
          </p:cNvPr>
          <p:cNvSpPr>
            <a:spLocks noGrp="1" noChangeArrowheads="1"/>
          </p:cNvSpPr>
          <p:nvPr>
            <p:ph type="title"/>
          </p:nvPr>
        </p:nvSpPr>
        <p:spPr>
          <a:xfrm>
            <a:off x="1855433" y="353078"/>
            <a:ext cx="9268287" cy="457200"/>
          </a:xfrm>
        </p:spPr>
        <p:txBody>
          <a:bodyPr/>
          <a:lstStyle/>
          <a:p>
            <a:pPr eaLnBrk="1" hangingPunct="1"/>
            <a:r>
              <a:rPr lang="en-US" altLang="en-US" dirty="0"/>
              <a:t>Resource-Request Algorithm for Process </a:t>
            </a:r>
            <a:r>
              <a:rPr lang="en-US" altLang="en-US" i="1" dirty="0"/>
              <a:t>P</a:t>
            </a:r>
            <a:r>
              <a:rPr lang="en-US" altLang="en-US" i="1" baseline="-25000" dirty="0"/>
              <a:t>i</a:t>
            </a:r>
            <a:endParaRPr lang="en-US" altLang="en-US" dirty="0"/>
          </a:p>
        </p:txBody>
      </p:sp>
      <p:sp>
        <p:nvSpPr>
          <p:cNvPr id="54274" name="Rectangle 3">
            <a:extLst>
              <a:ext uri="{FF2B5EF4-FFF2-40B4-BE49-F238E27FC236}">
                <a16:creationId xmlns:a16="http://schemas.microsoft.com/office/drawing/2014/main" id="{778FADBB-9076-4FBD-93D9-F75ADC967EFF}"/>
              </a:ext>
            </a:extLst>
          </p:cNvPr>
          <p:cNvSpPr>
            <a:spLocks noGrp="1" noChangeArrowheads="1"/>
          </p:cNvSpPr>
          <p:nvPr>
            <p:ph type="body" idx="1"/>
          </p:nvPr>
        </p:nvSpPr>
        <p:spPr>
          <a:xfrm>
            <a:off x="781235" y="1114424"/>
            <a:ext cx="10484528" cy="5011167"/>
          </a:xfrm>
        </p:spPr>
        <p:txBody>
          <a:bodyPr/>
          <a:lstStyle/>
          <a:p>
            <a:pPr>
              <a:buFont typeface="Monotype Sorts" pitchFamily="-84" charset="2"/>
              <a:buNone/>
            </a:pPr>
            <a:r>
              <a:rPr lang="en-US" altLang="en-US" sz="2000" b="1" i="1" dirty="0"/>
              <a:t>     </a:t>
            </a:r>
            <a:r>
              <a:rPr lang="en-US" altLang="en-US" sz="2000" b="1" i="1" dirty="0" err="1"/>
              <a:t>Request</a:t>
            </a:r>
            <a:r>
              <a:rPr lang="en-US" altLang="en-US" sz="2000" b="1" i="1" baseline="-25000" dirty="0" err="1"/>
              <a:t>i</a:t>
            </a:r>
            <a:r>
              <a:rPr lang="en-US" altLang="en-US" sz="2000" dirty="0"/>
              <a:t> = request vector for process </a:t>
            </a:r>
            <a:r>
              <a:rPr lang="en-US" altLang="en-US" sz="2000" b="1" i="1" dirty="0"/>
              <a:t>P</a:t>
            </a:r>
            <a:r>
              <a:rPr lang="en-US" altLang="en-US" sz="2000" b="1" i="1" baseline="-25000" dirty="0"/>
              <a:t>i</a:t>
            </a:r>
            <a:r>
              <a:rPr lang="en-US" altLang="en-US" sz="2000" dirty="0"/>
              <a:t>.  If </a:t>
            </a:r>
            <a:r>
              <a:rPr lang="en-US" altLang="en-US" sz="2000" b="1" i="1" dirty="0" err="1"/>
              <a:t>Request</a:t>
            </a:r>
            <a:r>
              <a:rPr lang="en-US" altLang="en-US" sz="2000" b="1" i="1" baseline="-25000" dirty="0" err="1"/>
              <a:t>i</a:t>
            </a:r>
            <a:r>
              <a:rPr lang="en-US" altLang="en-US" sz="2000" b="1" baseline="-25000" dirty="0"/>
              <a:t> </a:t>
            </a:r>
            <a:r>
              <a:rPr lang="en-US" altLang="en-US" sz="2000" b="1" dirty="0"/>
              <a:t>[</a:t>
            </a:r>
            <a:r>
              <a:rPr lang="en-US" altLang="en-US" sz="2000" b="1" i="1" dirty="0"/>
              <a:t>j</a:t>
            </a:r>
            <a:r>
              <a:rPr lang="en-US" altLang="en-US" sz="2000" b="1" dirty="0"/>
              <a:t>] = </a:t>
            </a:r>
            <a:r>
              <a:rPr lang="en-US" altLang="en-US" sz="2000" b="1" i="1" dirty="0"/>
              <a:t>k</a:t>
            </a:r>
            <a:r>
              <a:rPr lang="en-US" altLang="en-US" sz="2000" b="1" dirty="0"/>
              <a:t> </a:t>
            </a:r>
            <a:r>
              <a:rPr lang="en-US" altLang="en-US" sz="2000" dirty="0"/>
              <a:t>then process </a:t>
            </a:r>
            <a:r>
              <a:rPr lang="en-US" altLang="en-US" sz="2000" b="1" i="1" dirty="0"/>
              <a:t>P</a:t>
            </a:r>
            <a:r>
              <a:rPr lang="en-US" altLang="en-US" sz="2000" b="1" i="1" baseline="-25000" dirty="0"/>
              <a:t>i</a:t>
            </a:r>
            <a:r>
              <a:rPr lang="en-US" altLang="en-US" sz="2000" dirty="0"/>
              <a:t> wants </a:t>
            </a:r>
            <a:r>
              <a:rPr lang="en-US" altLang="en-US" sz="2000" b="1" i="1" dirty="0"/>
              <a:t>k</a:t>
            </a:r>
            <a:r>
              <a:rPr lang="en-US" altLang="en-US" sz="2000" dirty="0"/>
              <a:t> instances of resource type </a:t>
            </a:r>
            <a:r>
              <a:rPr lang="en-US" altLang="en-US" sz="2000" b="1" i="1" dirty="0" err="1"/>
              <a:t>R</a:t>
            </a:r>
            <a:r>
              <a:rPr lang="en-US" altLang="en-US" sz="2000" b="1" i="1" baseline="-25000" dirty="0" err="1"/>
              <a:t>j</a:t>
            </a:r>
            <a:endParaRPr lang="en-US" altLang="en-US" sz="2000" b="1" baseline="-25000" dirty="0"/>
          </a:p>
          <a:p>
            <a:pPr marL="800100" lvl="1" indent="-342900">
              <a:buFont typeface="+mj-lt"/>
              <a:buAutoNum type="arabicPeriod"/>
            </a:pPr>
            <a:r>
              <a:rPr lang="en-US" altLang="en-US" sz="2000" dirty="0"/>
              <a:t>If </a:t>
            </a:r>
            <a:r>
              <a:rPr lang="en-US" altLang="en-US" sz="2000" b="1" i="1" dirty="0" err="1"/>
              <a:t>Request</a:t>
            </a:r>
            <a:r>
              <a:rPr lang="en-US" altLang="en-US" sz="2000" b="1" i="1" baseline="-25000" dirty="0" err="1"/>
              <a:t>i</a:t>
            </a:r>
            <a:r>
              <a:rPr lang="en-US" altLang="en-US" sz="2000" b="1" i="1" dirty="0"/>
              <a:t> </a:t>
            </a:r>
            <a:r>
              <a:rPr lang="en-US" altLang="en-US" sz="2000" b="1" dirty="0">
                <a:sym typeface="Symbol" panose="05050102010706020507" pitchFamily="18" charset="2"/>
              </a:rPr>
              <a:t> </a:t>
            </a:r>
            <a:r>
              <a:rPr lang="en-US" altLang="en-US" sz="2000" b="1" i="1" dirty="0" err="1">
                <a:sym typeface="Symbol" panose="05050102010706020507" pitchFamily="18" charset="2"/>
              </a:rPr>
              <a:t>Need</a:t>
            </a:r>
            <a:r>
              <a:rPr lang="en-US" altLang="en-US" sz="2000" b="1" i="1" baseline="-25000" dirty="0" err="1">
                <a:sym typeface="Symbol" panose="05050102010706020507" pitchFamily="18" charset="2"/>
              </a:rPr>
              <a:t>i</a:t>
            </a:r>
            <a:r>
              <a:rPr lang="en-US" altLang="en-US" sz="2000" b="1" i="1" dirty="0">
                <a:sym typeface="Symbol" panose="05050102010706020507" pitchFamily="18" charset="2"/>
              </a:rPr>
              <a:t> </a:t>
            </a:r>
            <a:r>
              <a:rPr lang="en-US" altLang="en-US" sz="2000" dirty="0">
                <a:sym typeface="Symbol" panose="05050102010706020507" pitchFamily="18" charset="2"/>
              </a:rPr>
              <a:t>go to step 2.  Otherwise, raise error condition, since process has exceeded its maximum claim</a:t>
            </a:r>
          </a:p>
          <a:p>
            <a:pPr marL="800100" lvl="1" indent="-342900">
              <a:buFont typeface="+mj-lt"/>
              <a:buAutoNum type="arabicPeriod"/>
            </a:pPr>
            <a:r>
              <a:rPr lang="en-US" altLang="en-US" sz="2000" dirty="0">
                <a:sym typeface="Symbol" panose="05050102010706020507" pitchFamily="18" charset="2"/>
              </a:rPr>
              <a:t>If </a:t>
            </a:r>
            <a:r>
              <a:rPr lang="en-US" altLang="en-US" sz="2000" b="1" i="1" dirty="0" err="1"/>
              <a:t>Request</a:t>
            </a:r>
            <a:r>
              <a:rPr lang="en-US" altLang="en-US" sz="2000" b="1" i="1" baseline="-25000" dirty="0" err="1"/>
              <a:t>i</a:t>
            </a:r>
            <a:r>
              <a:rPr lang="en-US" altLang="en-US" sz="2000" b="1" dirty="0"/>
              <a:t> </a:t>
            </a:r>
            <a:r>
              <a:rPr lang="en-US" altLang="en-US" sz="2000" b="1" dirty="0">
                <a:sym typeface="Symbol" panose="05050102010706020507" pitchFamily="18" charset="2"/>
              </a:rPr>
              <a:t> </a:t>
            </a:r>
            <a:r>
              <a:rPr lang="en-US" altLang="en-US" sz="2000" b="1" i="1" dirty="0">
                <a:sym typeface="Symbol" panose="05050102010706020507" pitchFamily="18" charset="2"/>
              </a:rPr>
              <a:t>Available</a:t>
            </a:r>
            <a:r>
              <a:rPr lang="en-US" altLang="en-US" sz="2000" dirty="0">
                <a:sym typeface="Symbol" panose="05050102010706020507" pitchFamily="18" charset="2"/>
              </a:rPr>
              <a:t>, go to step 3.  Otherwise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must wait, since resources are not available</a:t>
            </a:r>
          </a:p>
          <a:p>
            <a:pPr marL="800100" lvl="1" indent="-342900">
              <a:buFont typeface="+mj-lt"/>
              <a:buAutoNum type="arabicPeriod"/>
            </a:pPr>
            <a:r>
              <a:rPr lang="en-US" altLang="en-US" sz="2000" dirty="0">
                <a:sym typeface="Symbol" panose="05050102010706020507" pitchFamily="18" charset="2"/>
              </a:rPr>
              <a:t>Pretend to allocate requested resources to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by modifying the state as follows:</a:t>
            </a:r>
          </a:p>
          <a:p>
            <a:pPr lvl="3">
              <a:buFontTx/>
              <a:buNone/>
            </a:pPr>
            <a:r>
              <a:rPr lang="en-US" altLang="en-US" sz="2000" dirty="0">
                <a:sym typeface="Symbol" panose="05050102010706020507" pitchFamily="18" charset="2"/>
              </a:rPr>
              <a:t>		</a:t>
            </a:r>
            <a:r>
              <a:rPr lang="en-US" altLang="en-US" sz="2000" b="1" i="1" dirty="0">
                <a:sym typeface="Symbol" panose="05050102010706020507" pitchFamily="18" charset="2"/>
              </a:rPr>
              <a:t>Available</a:t>
            </a:r>
            <a:r>
              <a:rPr lang="en-US" altLang="en-US" sz="2000" b="1" dirty="0">
                <a:sym typeface="Symbol" panose="05050102010706020507" pitchFamily="18" charset="2"/>
              </a:rPr>
              <a:t> = </a:t>
            </a:r>
            <a:r>
              <a:rPr lang="en-US" altLang="en-US" sz="2000" b="1" i="1" dirty="0">
                <a:sym typeface="Symbol" panose="05050102010706020507" pitchFamily="18" charset="2"/>
              </a:rPr>
              <a:t>Available  </a:t>
            </a:r>
            <a:r>
              <a:rPr lang="en-US" altLang="en-US" sz="2000" b="1" dirty="0">
                <a:sym typeface="Symbol" panose="05050102010706020507" pitchFamily="18" charset="2"/>
              </a:rPr>
              <a:t>–</a:t>
            </a:r>
            <a:r>
              <a:rPr lang="en-US" altLang="en-US" sz="2000" b="1" i="1" dirty="0">
                <a:sym typeface="Symbol" panose="05050102010706020507" pitchFamily="18" charset="2"/>
              </a:rPr>
              <a:t> </a:t>
            </a:r>
            <a:r>
              <a:rPr lang="en-US" altLang="en-US" sz="2000" b="1" i="1" dirty="0" err="1">
                <a:sym typeface="Symbol" panose="05050102010706020507" pitchFamily="18" charset="2"/>
              </a:rPr>
              <a:t>Request</a:t>
            </a:r>
            <a:r>
              <a:rPr lang="en-US" altLang="en-US" sz="2000" b="1" i="1" baseline="-25000" dirty="0" err="1">
                <a:sym typeface="Symbol" panose="05050102010706020507" pitchFamily="18" charset="2"/>
              </a:rPr>
              <a:t>i</a:t>
            </a:r>
            <a:r>
              <a:rPr lang="en-US" altLang="en-US" sz="2000" b="1" i="1" dirty="0">
                <a:sym typeface="Symbol" panose="05050102010706020507" pitchFamily="18" charset="2"/>
              </a:rPr>
              <a:t>;</a:t>
            </a:r>
          </a:p>
          <a:p>
            <a:pPr lvl="3">
              <a:buFontTx/>
              <a:buNone/>
            </a:pPr>
            <a:r>
              <a:rPr lang="en-US" altLang="en-US" sz="2000" b="1" dirty="0">
                <a:sym typeface="Symbol" panose="05050102010706020507" pitchFamily="18" charset="2"/>
              </a:rPr>
              <a:t>		</a:t>
            </a:r>
            <a:r>
              <a:rPr lang="en-US" altLang="en-US" sz="2000" b="1" i="1" dirty="0" err="1">
                <a:sym typeface="Symbol" panose="05050102010706020507" pitchFamily="18" charset="2"/>
              </a:rPr>
              <a:t>Allocation</a:t>
            </a:r>
            <a:r>
              <a:rPr lang="en-US" altLang="en-US" sz="2000" b="1" i="1" baseline="-25000" dirty="0" err="1">
                <a:sym typeface="Symbol" panose="05050102010706020507" pitchFamily="18" charset="2"/>
              </a:rPr>
              <a:t>i</a:t>
            </a:r>
            <a:r>
              <a:rPr lang="en-US" altLang="en-US" sz="2000" b="1" baseline="-25000" dirty="0">
                <a:sym typeface="Symbol" panose="05050102010706020507" pitchFamily="18" charset="2"/>
              </a:rPr>
              <a:t> </a:t>
            </a:r>
            <a:r>
              <a:rPr lang="en-US" altLang="en-US" sz="2000" b="1" dirty="0">
                <a:sym typeface="Symbol" panose="05050102010706020507" pitchFamily="18" charset="2"/>
              </a:rPr>
              <a:t>= </a:t>
            </a:r>
            <a:r>
              <a:rPr lang="en-US" altLang="en-US" sz="2000" b="1" i="1" dirty="0" err="1">
                <a:sym typeface="Symbol" panose="05050102010706020507" pitchFamily="18" charset="2"/>
              </a:rPr>
              <a:t>Allocation</a:t>
            </a:r>
            <a:r>
              <a:rPr lang="en-US" altLang="en-US" sz="2000" b="1" i="1" baseline="-25000" dirty="0" err="1">
                <a:sym typeface="Symbol" panose="05050102010706020507" pitchFamily="18" charset="2"/>
              </a:rPr>
              <a:t>i</a:t>
            </a:r>
            <a:r>
              <a:rPr lang="en-US" altLang="en-US" sz="2000" b="1" dirty="0">
                <a:sym typeface="Symbol" panose="05050102010706020507" pitchFamily="18" charset="2"/>
              </a:rPr>
              <a:t> + </a:t>
            </a:r>
            <a:r>
              <a:rPr lang="en-US" altLang="en-US" sz="2000" b="1" i="1" dirty="0" err="1">
                <a:sym typeface="Symbol" panose="05050102010706020507" pitchFamily="18" charset="2"/>
              </a:rPr>
              <a:t>Request</a:t>
            </a:r>
            <a:r>
              <a:rPr lang="en-US" altLang="en-US" sz="2000" b="1" i="1" baseline="-25000" dirty="0" err="1">
                <a:sym typeface="Symbol" panose="05050102010706020507" pitchFamily="18" charset="2"/>
              </a:rPr>
              <a:t>i</a:t>
            </a:r>
            <a:r>
              <a:rPr lang="en-US" altLang="en-US" sz="2000" b="1" dirty="0">
                <a:sym typeface="Symbol" panose="05050102010706020507" pitchFamily="18" charset="2"/>
              </a:rPr>
              <a:t>;</a:t>
            </a:r>
          </a:p>
          <a:p>
            <a:pPr lvl="3">
              <a:buFontTx/>
              <a:buNone/>
            </a:pPr>
            <a:r>
              <a:rPr lang="en-US" altLang="en-US" sz="2000" b="1" dirty="0">
                <a:sym typeface="Symbol" panose="05050102010706020507" pitchFamily="18" charset="2"/>
              </a:rPr>
              <a:t>		</a:t>
            </a:r>
            <a:r>
              <a:rPr lang="en-US" altLang="en-US" sz="2000" b="1" i="1" dirty="0" err="1">
                <a:sym typeface="Symbol" panose="05050102010706020507" pitchFamily="18" charset="2"/>
              </a:rPr>
              <a:t>Need</a:t>
            </a:r>
            <a:r>
              <a:rPr lang="en-US" altLang="en-US" sz="2000" b="1" i="1" baseline="-25000" dirty="0" err="1">
                <a:sym typeface="Symbol" panose="05050102010706020507" pitchFamily="18" charset="2"/>
              </a:rPr>
              <a:t>i</a:t>
            </a:r>
            <a:r>
              <a:rPr lang="en-US" altLang="en-US" sz="2000" b="1" i="1" dirty="0">
                <a:sym typeface="Symbol" panose="05050102010706020507" pitchFamily="18" charset="2"/>
              </a:rPr>
              <a:t> </a:t>
            </a:r>
            <a:r>
              <a:rPr lang="en-US" altLang="en-US" sz="2000" b="1" dirty="0">
                <a:sym typeface="Symbol" panose="05050102010706020507" pitchFamily="18" charset="2"/>
              </a:rPr>
              <a:t>=</a:t>
            </a:r>
            <a:r>
              <a:rPr lang="en-US" altLang="en-US" sz="2000" b="1" i="1" dirty="0">
                <a:sym typeface="Symbol" panose="05050102010706020507" pitchFamily="18" charset="2"/>
              </a:rPr>
              <a:t> </a:t>
            </a:r>
            <a:r>
              <a:rPr lang="en-US" altLang="en-US" sz="2000" b="1" i="1" dirty="0" err="1">
                <a:sym typeface="Symbol" panose="05050102010706020507" pitchFamily="18" charset="2"/>
              </a:rPr>
              <a:t>Need</a:t>
            </a:r>
            <a:r>
              <a:rPr lang="en-US" altLang="en-US" sz="2000" b="1" i="1" baseline="-25000" dirty="0" err="1">
                <a:sym typeface="Symbol" panose="05050102010706020507" pitchFamily="18" charset="2"/>
              </a:rPr>
              <a:t>i</a:t>
            </a:r>
            <a:r>
              <a:rPr lang="en-US" altLang="en-US" sz="2000" b="1" dirty="0">
                <a:sym typeface="Symbol" panose="05050102010706020507" pitchFamily="18" charset="2"/>
              </a:rPr>
              <a:t> – </a:t>
            </a:r>
            <a:r>
              <a:rPr lang="en-US" altLang="en-US" sz="2000" b="1" i="1" dirty="0" err="1">
                <a:sym typeface="Symbol" panose="05050102010706020507" pitchFamily="18" charset="2"/>
              </a:rPr>
              <a:t>Request</a:t>
            </a:r>
            <a:r>
              <a:rPr lang="en-US" altLang="en-US" sz="2000" b="1" i="1" baseline="-25000" dirty="0" err="1">
                <a:sym typeface="Symbol" panose="05050102010706020507" pitchFamily="18" charset="2"/>
              </a:rPr>
              <a:t>i</a:t>
            </a:r>
            <a:r>
              <a:rPr lang="en-US" altLang="en-US" sz="2000" b="1" i="1" dirty="0">
                <a:sym typeface="Symbol" panose="05050102010706020507" pitchFamily="18" charset="2"/>
              </a:rPr>
              <a:t>;</a:t>
            </a:r>
          </a:p>
          <a:p>
            <a:pPr lvl="2">
              <a:buClr>
                <a:srgbClr val="CC6600"/>
              </a:buClr>
              <a:buSzPct val="110000"/>
              <a:buFont typeface="Arial" panose="020B0604020202020204" pitchFamily="34" charset="0"/>
              <a:buChar char="•"/>
            </a:pPr>
            <a:r>
              <a:rPr lang="en-US" altLang="en-US" sz="2000" dirty="0">
                <a:sym typeface="Symbol" panose="05050102010706020507" pitchFamily="18" charset="2"/>
              </a:rPr>
              <a:t>If safe  the resources are allocated to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p>
          <a:p>
            <a:pPr lvl="2">
              <a:buClr>
                <a:srgbClr val="CC6600"/>
              </a:buClr>
              <a:buSzPct val="110000"/>
              <a:buFont typeface="Arial" panose="020B0604020202020204" pitchFamily="34" charset="0"/>
              <a:buChar char="•"/>
            </a:pPr>
            <a:r>
              <a:rPr lang="en-US" altLang="en-US" sz="2000" dirty="0">
                <a:sym typeface="Symbol" panose="05050102010706020507" pitchFamily="18" charset="2"/>
              </a:rPr>
              <a:t>If unsafe 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must wait, and the old resource-allocation state is restored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- 0</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3137588597"/>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1  2  2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5" name="矩形 4">
            <a:extLst>
              <a:ext uri="{FF2B5EF4-FFF2-40B4-BE49-F238E27FC236}">
                <a16:creationId xmlns:a16="http://schemas.microsoft.com/office/drawing/2014/main" id="{A5D7B140-BE4C-422E-B51E-F8D6C97D3272}"/>
              </a:ext>
            </a:extLst>
          </p:cNvPr>
          <p:cNvSpPr>
            <a:spLocks noChangeArrowheads="1"/>
          </p:cNvSpPr>
          <p:nvPr/>
        </p:nvSpPr>
        <p:spPr bwMode="auto">
          <a:xfrm>
            <a:off x="3299554" y="5722836"/>
            <a:ext cx="65958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2000" dirty="0">
                <a:ea typeface="宋体" pitchFamily="2" charset="-122"/>
              </a:rPr>
              <a:t>The system is in a </a:t>
            </a:r>
            <a:r>
              <a:rPr lang="en-US" altLang="zh-CN" sz="2000" b="1" dirty="0">
                <a:solidFill>
                  <a:srgbClr val="006699"/>
                </a:solidFill>
                <a:ea typeface="宋体" pitchFamily="2" charset="-122"/>
              </a:rPr>
              <a:t>safe state </a:t>
            </a:r>
            <a:r>
              <a:rPr lang="en-US" altLang="zh-CN" sz="2000" dirty="0">
                <a:ea typeface="宋体" pitchFamily="2" charset="-122"/>
              </a:rPr>
              <a:t>since the sequence </a:t>
            </a:r>
          </a:p>
          <a:p>
            <a:pPr>
              <a:buFont typeface="Wingdings" pitchFamily="2" charset="2"/>
              <a:buNone/>
            </a:pPr>
            <a:r>
              <a:rPr lang="en-US" altLang="zh-CN" sz="2000" dirty="0">
                <a:solidFill>
                  <a:srgbClr val="FF0000"/>
                </a:solidFill>
                <a:ea typeface="宋体" pitchFamily="2" charset="-122"/>
              </a:rPr>
              <a:t> </a:t>
            </a:r>
            <a:r>
              <a:rPr lang="en-US" altLang="zh-CN" sz="2000" b="1" dirty="0">
                <a:solidFill>
                  <a:srgbClr val="006699"/>
                </a:solidFill>
                <a:ea typeface="宋体" pitchFamily="2" charset="-122"/>
              </a:rPr>
              <a:t>&lt;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1</a:t>
            </a:r>
            <a:r>
              <a:rPr lang="en-US" altLang="zh-CN" sz="2000" b="1" dirty="0">
                <a:solidFill>
                  <a:srgbClr val="006699"/>
                </a:solidFill>
                <a:ea typeface="宋体" pitchFamily="2" charset="-122"/>
              </a:rPr>
              <a: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3</a:t>
            </a:r>
            <a:r>
              <a:rPr lang="en-US" altLang="zh-CN" sz="2000" b="1" dirty="0">
                <a:solidFill>
                  <a:srgbClr val="006699"/>
                </a:solidFill>
                <a:ea typeface="宋体" pitchFamily="2" charset="-122"/>
              </a:rPr>
              <a: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4</a:t>
            </a:r>
            <a:r>
              <a:rPr lang="en-US" altLang="zh-CN" sz="2000" b="1" dirty="0">
                <a:solidFill>
                  <a:srgbClr val="006699"/>
                </a:solidFill>
                <a:ea typeface="宋体" pitchFamily="2" charset="-122"/>
              </a:rPr>
              <a: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2</a:t>
            </a:r>
            <a:r>
              <a:rPr lang="en-US" altLang="zh-CN" sz="2000" b="1" dirty="0">
                <a:solidFill>
                  <a:srgbClr val="006699"/>
                </a:solidFill>
                <a:ea typeface="宋体" pitchFamily="2" charset="-122"/>
              </a:rPr>
              <a:t>, </a:t>
            </a:r>
            <a:r>
              <a:rPr lang="en-US" altLang="zh-CN" sz="2000" b="1" i="1" dirty="0">
                <a:solidFill>
                  <a:srgbClr val="006699"/>
                </a:solidFill>
                <a:ea typeface="宋体" pitchFamily="2" charset="-122"/>
              </a:rPr>
              <a:t>P</a:t>
            </a:r>
            <a:r>
              <a:rPr lang="en-US" altLang="zh-CN" sz="2000" b="1" baseline="-25000" dirty="0">
                <a:solidFill>
                  <a:srgbClr val="006699"/>
                </a:solidFill>
                <a:ea typeface="宋体" pitchFamily="2" charset="-122"/>
              </a:rPr>
              <a:t>0</a:t>
            </a:r>
            <a:r>
              <a:rPr lang="en-US" altLang="zh-CN" sz="2000" b="1" dirty="0">
                <a:solidFill>
                  <a:srgbClr val="006699"/>
                </a:solidFill>
                <a:ea typeface="宋体" pitchFamily="2" charset="-122"/>
              </a:rPr>
              <a:t>&gt; satisfies safety criteria</a:t>
            </a:r>
            <a:endParaRPr lang="en-US" altLang="zh-CN" sz="2000" b="1" baseline="-25000" dirty="0">
              <a:solidFill>
                <a:srgbClr val="006699"/>
              </a:solidFill>
              <a:ea typeface="宋体" pitchFamily="2" charset="-122"/>
            </a:endParaRPr>
          </a:p>
        </p:txBody>
      </p:sp>
    </p:spTree>
    <p:extLst>
      <p:ext uri="{BB962C8B-B14F-4D97-AF65-F5344CB8AC3E}">
        <p14:creationId xmlns:p14="http://schemas.microsoft.com/office/powerpoint/2010/main" val="1779111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- 1</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2606167708"/>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2  0  0</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3  2  2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1  2  2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cxnSp>
        <p:nvCxnSpPr>
          <p:cNvPr id="6" name="直接箭头连接符 12">
            <a:extLst>
              <a:ext uri="{FF2B5EF4-FFF2-40B4-BE49-F238E27FC236}">
                <a16:creationId xmlns:a16="http://schemas.microsoft.com/office/drawing/2014/main" id="{F7753132-7B6B-4F2F-B34E-3B451830C248}"/>
              </a:ext>
            </a:extLst>
          </p:cNvPr>
          <p:cNvCxnSpPr>
            <a:cxnSpLocks/>
          </p:cNvCxnSpPr>
          <p:nvPr/>
        </p:nvCxnSpPr>
        <p:spPr bwMode="auto">
          <a:xfrm>
            <a:off x="7856738" y="3116062"/>
            <a:ext cx="413965" cy="912241"/>
          </a:xfrm>
          <a:prstGeom prst="straightConnector1">
            <a:avLst/>
          </a:prstGeom>
          <a:noFill/>
          <a:ln w="254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8" name="箭头: 右 5">
            <a:extLst>
              <a:ext uri="{FF2B5EF4-FFF2-40B4-BE49-F238E27FC236}">
                <a16:creationId xmlns:a16="http://schemas.microsoft.com/office/drawing/2014/main" id="{F5711729-5860-4EE5-9472-3BD3584243CD}"/>
              </a:ext>
            </a:extLst>
          </p:cNvPr>
          <p:cNvSpPr>
            <a:spLocks noChangeArrowheads="1"/>
          </p:cNvSpPr>
          <p:nvPr/>
        </p:nvSpPr>
        <p:spPr bwMode="auto">
          <a:xfrm>
            <a:off x="1535513" y="3860821"/>
            <a:ext cx="539750" cy="334963"/>
          </a:xfrm>
          <a:prstGeom prst="rightArrow">
            <a:avLst>
              <a:gd name="adj1" fmla="val 50000"/>
              <a:gd name="adj2" fmla="val 50176"/>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84" charset="0"/>
              </a:defRPr>
            </a:lvl1pPr>
            <a:lvl2pPr marL="742950" indent="-285750">
              <a:defRPr>
                <a:solidFill>
                  <a:schemeClr val="tx1"/>
                </a:solidFill>
                <a:latin typeface="Helvetica" pitchFamily="-84" charset="0"/>
              </a:defRPr>
            </a:lvl2pPr>
            <a:lvl3pPr marL="1143000" indent="-228600">
              <a:defRPr>
                <a:solidFill>
                  <a:schemeClr val="tx1"/>
                </a:solidFill>
                <a:latin typeface="Helvetica" pitchFamily="-84" charset="0"/>
              </a:defRPr>
            </a:lvl3pPr>
            <a:lvl4pPr marL="1600200" indent="-228600">
              <a:defRPr>
                <a:solidFill>
                  <a:schemeClr val="tx1"/>
                </a:solidFill>
                <a:latin typeface="Helvetica" pitchFamily="-84" charset="0"/>
              </a:defRPr>
            </a:lvl4pPr>
            <a:lvl5pPr marL="2057400" indent="-228600">
              <a:defRPr>
                <a:solidFill>
                  <a:schemeClr val="tx1"/>
                </a:solidFill>
                <a:latin typeface="Helvetica" pitchFamily="-84" charset="0"/>
              </a:defRPr>
            </a:lvl5pPr>
            <a:lvl6pPr marL="2514600" indent="-228600" eaLnBrk="0" fontAlgn="base" hangingPunct="0">
              <a:spcBef>
                <a:spcPct val="0"/>
              </a:spcBef>
              <a:spcAft>
                <a:spcPct val="0"/>
              </a:spcAft>
              <a:defRPr>
                <a:solidFill>
                  <a:schemeClr val="tx1"/>
                </a:solidFill>
                <a:latin typeface="Helvetica" pitchFamily="-84" charset="0"/>
              </a:defRPr>
            </a:lvl6pPr>
            <a:lvl7pPr marL="2971800" indent="-228600" eaLnBrk="0" fontAlgn="base" hangingPunct="0">
              <a:spcBef>
                <a:spcPct val="0"/>
              </a:spcBef>
              <a:spcAft>
                <a:spcPct val="0"/>
              </a:spcAft>
              <a:defRPr>
                <a:solidFill>
                  <a:schemeClr val="tx1"/>
                </a:solidFill>
                <a:latin typeface="Helvetica" pitchFamily="-84" charset="0"/>
              </a:defRPr>
            </a:lvl7pPr>
            <a:lvl8pPr marL="3429000" indent="-228600" eaLnBrk="0" fontAlgn="base" hangingPunct="0">
              <a:spcBef>
                <a:spcPct val="0"/>
              </a:spcBef>
              <a:spcAft>
                <a:spcPct val="0"/>
              </a:spcAft>
              <a:defRPr>
                <a:solidFill>
                  <a:schemeClr val="tx1"/>
                </a:solidFill>
                <a:latin typeface="Helvetica" pitchFamily="-84" charset="0"/>
              </a:defRPr>
            </a:lvl8pPr>
            <a:lvl9pPr marL="3886200" indent="-228600" eaLnBrk="0" fontAlgn="base" hangingPunct="0">
              <a:spcBef>
                <a:spcPct val="0"/>
              </a:spcBef>
              <a:spcAft>
                <a:spcPct val="0"/>
              </a:spcAft>
              <a:defRPr>
                <a:solidFill>
                  <a:schemeClr val="tx1"/>
                </a:solidFill>
                <a:latin typeface="Helvetica" pitchFamily="-84" charset="0"/>
              </a:defRPr>
            </a:lvl9pPr>
          </a:lstStyle>
          <a:p>
            <a:endParaRPr lang="zh-CN" altLang="en-US">
              <a:ea typeface="宋体" pitchFamily="2" charset="-122"/>
            </a:endParaRPr>
          </a:p>
        </p:txBody>
      </p:sp>
    </p:spTree>
    <p:extLst>
      <p:ext uri="{BB962C8B-B14F-4D97-AF65-F5344CB8AC3E}">
        <p14:creationId xmlns:p14="http://schemas.microsoft.com/office/powerpoint/2010/main" val="221640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t>
            </a:r>
            <a:r>
              <a:rPr lang="en-US" altLang="zh-CN"/>
              <a:t>Algorithm – 1.</a:t>
            </a:r>
            <a:r>
              <a:rPr lang="en-US" altLang="zh-CN" sz="2400"/>
              <a:t>5</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4062963589"/>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solidFill>
                            <a:srgbClr val="0070C0"/>
                          </a:solidFill>
                        </a:rPr>
                        <a:t>3  2  2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3  2  2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solidFill>
                            <a:srgbClr val="0070C0"/>
                          </a:solidFill>
                        </a:rPr>
                        <a:t>2  1  0</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Tree>
    <p:extLst>
      <p:ext uri="{BB962C8B-B14F-4D97-AF65-F5344CB8AC3E}">
        <p14:creationId xmlns:p14="http://schemas.microsoft.com/office/powerpoint/2010/main" val="153312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- 2</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46861417"/>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5  3  2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A89FFBB1-2575-4E12-8CB1-B80B3913873B}"/>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dirty="0">
                <a:solidFill>
                  <a:srgbClr val="006699"/>
                </a:solidFill>
                <a:ea typeface="宋体" pitchFamily="2" charset="-122"/>
              </a:rPr>
              <a:t>, </a:t>
            </a:r>
            <a:r>
              <a:rPr lang="en-US" altLang="zh-CN" sz="3200" i="1" dirty="0">
                <a:solidFill>
                  <a:srgbClr val="006699"/>
                </a:solidFill>
                <a:ea typeface="宋体" pitchFamily="2" charset="-122"/>
              </a:rPr>
              <a:t>……………</a:t>
            </a:r>
            <a:r>
              <a:rPr lang="en-US" altLang="zh-CN" sz="3200" dirty="0">
                <a:solidFill>
                  <a:srgbClr val="006699"/>
                </a:solidFill>
                <a:ea typeface="宋体" pitchFamily="2" charset="-122"/>
              </a:rPr>
              <a:t>&gt;  </a:t>
            </a:r>
            <a:endParaRPr lang="en-US" altLang="zh-CN" sz="3200" baseline="-25000" dirty="0">
              <a:solidFill>
                <a:srgbClr val="006699"/>
              </a:solidFill>
              <a:ea typeface="宋体" pitchFamily="2" charset="-122"/>
            </a:endParaRPr>
          </a:p>
        </p:txBody>
      </p:sp>
    </p:spTree>
    <p:extLst>
      <p:ext uri="{BB962C8B-B14F-4D97-AF65-F5344CB8AC3E}">
        <p14:creationId xmlns:p14="http://schemas.microsoft.com/office/powerpoint/2010/main" val="195954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- 3</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3367729418"/>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5  3  2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2  1  1</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2  2  2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cxnSp>
        <p:nvCxnSpPr>
          <p:cNvPr id="5" name="直接箭头连接符 12">
            <a:extLst>
              <a:ext uri="{FF2B5EF4-FFF2-40B4-BE49-F238E27FC236}">
                <a16:creationId xmlns:a16="http://schemas.microsoft.com/office/drawing/2014/main" id="{4F586A2C-5034-4F5B-91DB-6094B0B5C480}"/>
              </a:ext>
            </a:extLst>
          </p:cNvPr>
          <p:cNvCxnSpPr>
            <a:cxnSpLocks/>
          </p:cNvCxnSpPr>
          <p:nvPr/>
        </p:nvCxnSpPr>
        <p:spPr bwMode="auto">
          <a:xfrm>
            <a:off x="7395099" y="4012707"/>
            <a:ext cx="877750" cy="905282"/>
          </a:xfrm>
          <a:prstGeom prst="straightConnector1">
            <a:avLst/>
          </a:prstGeom>
          <a:noFill/>
          <a:ln w="254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dirty="0">
                <a:solidFill>
                  <a:srgbClr val="006699"/>
                </a:solidFill>
                <a:ea typeface="宋体" pitchFamily="2" charset="-122"/>
              </a:rPr>
              <a:t>, </a:t>
            </a:r>
            <a:r>
              <a:rPr lang="en-US" altLang="zh-CN" sz="3200" i="1" dirty="0">
                <a:solidFill>
                  <a:srgbClr val="006699"/>
                </a:solidFill>
                <a:ea typeface="宋体" pitchFamily="2" charset="-122"/>
              </a:rPr>
              <a:t>……………</a:t>
            </a:r>
            <a:r>
              <a:rPr lang="en-US" altLang="zh-CN" sz="3200" dirty="0">
                <a:solidFill>
                  <a:srgbClr val="006699"/>
                </a:solidFill>
                <a:ea typeface="宋体" pitchFamily="2" charset="-122"/>
              </a:rPr>
              <a:t>&gt;  </a:t>
            </a:r>
            <a:endParaRPr lang="en-US" altLang="zh-CN" sz="3200" baseline="-25000" dirty="0">
              <a:solidFill>
                <a:srgbClr val="006699"/>
              </a:solidFill>
              <a:ea typeface="宋体" pitchFamily="2" charset="-122"/>
            </a:endParaRPr>
          </a:p>
        </p:txBody>
      </p:sp>
      <p:sp>
        <p:nvSpPr>
          <p:cNvPr id="8" name="箭头: 右 5">
            <a:extLst>
              <a:ext uri="{FF2B5EF4-FFF2-40B4-BE49-F238E27FC236}">
                <a16:creationId xmlns:a16="http://schemas.microsoft.com/office/drawing/2014/main" id="{2294E9FE-B0EC-4706-AEC6-9F503B308084}"/>
              </a:ext>
            </a:extLst>
          </p:cNvPr>
          <p:cNvSpPr>
            <a:spLocks noChangeArrowheads="1"/>
          </p:cNvSpPr>
          <p:nvPr/>
        </p:nvSpPr>
        <p:spPr bwMode="auto">
          <a:xfrm>
            <a:off x="1544391" y="4750507"/>
            <a:ext cx="539750" cy="334963"/>
          </a:xfrm>
          <a:prstGeom prst="rightArrow">
            <a:avLst>
              <a:gd name="adj1" fmla="val 50000"/>
              <a:gd name="adj2" fmla="val 50176"/>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84" charset="0"/>
              </a:defRPr>
            </a:lvl1pPr>
            <a:lvl2pPr marL="742950" indent="-285750">
              <a:defRPr>
                <a:solidFill>
                  <a:schemeClr val="tx1"/>
                </a:solidFill>
                <a:latin typeface="Helvetica" pitchFamily="-84" charset="0"/>
              </a:defRPr>
            </a:lvl2pPr>
            <a:lvl3pPr marL="1143000" indent="-228600">
              <a:defRPr>
                <a:solidFill>
                  <a:schemeClr val="tx1"/>
                </a:solidFill>
                <a:latin typeface="Helvetica" pitchFamily="-84" charset="0"/>
              </a:defRPr>
            </a:lvl3pPr>
            <a:lvl4pPr marL="1600200" indent="-228600">
              <a:defRPr>
                <a:solidFill>
                  <a:schemeClr val="tx1"/>
                </a:solidFill>
                <a:latin typeface="Helvetica" pitchFamily="-84" charset="0"/>
              </a:defRPr>
            </a:lvl4pPr>
            <a:lvl5pPr marL="2057400" indent="-228600">
              <a:defRPr>
                <a:solidFill>
                  <a:schemeClr val="tx1"/>
                </a:solidFill>
                <a:latin typeface="Helvetica" pitchFamily="-84" charset="0"/>
              </a:defRPr>
            </a:lvl5pPr>
            <a:lvl6pPr marL="2514600" indent="-228600" eaLnBrk="0" fontAlgn="base" hangingPunct="0">
              <a:spcBef>
                <a:spcPct val="0"/>
              </a:spcBef>
              <a:spcAft>
                <a:spcPct val="0"/>
              </a:spcAft>
              <a:defRPr>
                <a:solidFill>
                  <a:schemeClr val="tx1"/>
                </a:solidFill>
                <a:latin typeface="Helvetica" pitchFamily="-84" charset="0"/>
              </a:defRPr>
            </a:lvl6pPr>
            <a:lvl7pPr marL="2971800" indent="-228600" eaLnBrk="0" fontAlgn="base" hangingPunct="0">
              <a:spcBef>
                <a:spcPct val="0"/>
              </a:spcBef>
              <a:spcAft>
                <a:spcPct val="0"/>
              </a:spcAft>
              <a:defRPr>
                <a:solidFill>
                  <a:schemeClr val="tx1"/>
                </a:solidFill>
                <a:latin typeface="Helvetica" pitchFamily="-84" charset="0"/>
              </a:defRPr>
            </a:lvl7pPr>
            <a:lvl8pPr marL="3429000" indent="-228600" eaLnBrk="0" fontAlgn="base" hangingPunct="0">
              <a:spcBef>
                <a:spcPct val="0"/>
              </a:spcBef>
              <a:spcAft>
                <a:spcPct val="0"/>
              </a:spcAft>
              <a:defRPr>
                <a:solidFill>
                  <a:schemeClr val="tx1"/>
                </a:solidFill>
                <a:latin typeface="Helvetica" pitchFamily="-84" charset="0"/>
              </a:defRPr>
            </a:lvl8pPr>
            <a:lvl9pPr marL="3886200" indent="-228600" eaLnBrk="0" fontAlgn="base" hangingPunct="0">
              <a:spcBef>
                <a:spcPct val="0"/>
              </a:spcBef>
              <a:spcAft>
                <a:spcPct val="0"/>
              </a:spcAft>
              <a:defRPr>
                <a:solidFill>
                  <a:schemeClr val="tx1"/>
                </a:solidFill>
                <a:latin typeface="Helvetica" pitchFamily="-84" charset="0"/>
              </a:defRPr>
            </a:lvl9pPr>
          </a:lstStyle>
          <a:p>
            <a:endParaRPr lang="zh-CN" altLang="en-US">
              <a:ea typeface="宋体" pitchFamily="2" charset="-122"/>
            </a:endParaRPr>
          </a:p>
        </p:txBody>
      </p:sp>
    </p:spTree>
    <p:extLst>
      <p:ext uri="{BB962C8B-B14F-4D97-AF65-F5344CB8AC3E}">
        <p14:creationId xmlns:p14="http://schemas.microsoft.com/office/powerpoint/2010/main" val="2691086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- 4</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3954034648"/>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5  3  2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dirty="0">
                <a:solidFill>
                  <a:srgbClr val="006699"/>
                </a:solidFill>
                <a:ea typeface="宋体" pitchFamily="2" charset="-122"/>
              </a:rPr>
              <a: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3</a:t>
            </a:r>
            <a:r>
              <a:rPr lang="en-US" altLang="zh-CN" sz="3200" i="1" dirty="0">
                <a:solidFill>
                  <a:srgbClr val="006699"/>
                </a:solidFill>
                <a:ea typeface="宋体" pitchFamily="2" charset="-122"/>
              </a:rPr>
              <a:t>……………</a:t>
            </a:r>
            <a:r>
              <a:rPr lang="en-US" altLang="zh-CN" sz="3200" dirty="0">
                <a:solidFill>
                  <a:srgbClr val="006699"/>
                </a:solidFill>
                <a:ea typeface="宋体" pitchFamily="2" charset="-122"/>
              </a:rPr>
              <a:t>&gt;  </a:t>
            </a:r>
            <a:endParaRPr lang="en-US" altLang="zh-CN" sz="3200" baseline="-25000" dirty="0">
              <a:solidFill>
                <a:srgbClr val="006699"/>
              </a:solidFill>
              <a:ea typeface="宋体" pitchFamily="2" charset="-122"/>
            </a:endParaRPr>
          </a:p>
        </p:txBody>
      </p:sp>
    </p:spTree>
    <p:extLst>
      <p:ext uri="{BB962C8B-B14F-4D97-AF65-F5344CB8AC3E}">
        <p14:creationId xmlns:p14="http://schemas.microsoft.com/office/powerpoint/2010/main" val="118919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BB917F6-FD5D-4F3A-926B-4B29309FF46E}"/>
              </a:ext>
            </a:extLst>
          </p:cNvPr>
          <p:cNvSpPr>
            <a:spLocks noGrp="1" noChangeArrowheads="1"/>
          </p:cNvSpPr>
          <p:nvPr>
            <p:ph type="title"/>
          </p:nvPr>
        </p:nvSpPr>
        <p:spPr>
          <a:xfrm>
            <a:off x="1947864" y="228600"/>
            <a:ext cx="8339137" cy="609600"/>
          </a:xfrm>
        </p:spPr>
        <p:txBody>
          <a:bodyPr/>
          <a:lstStyle/>
          <a:p>
            <a:pPr>
              <a:defRPr/>
            </a:pPr>
            <a:r>
              <a:rPr lang="en-US" altLang="zh-CN">
                <a:ea typeface="宋体" charset="-122"/>
              </a:rPr>
              <a:t>The Deadlock Problem</a:t>
            </a:r>
          </a:p>
        </p:txBody>
      </p:sp>
      <p:sp>
        <p:nvSpPr>
          <p:cNvPr id="8195" name="Rectangle 3">
            <a:extLst>
              <a:ext uri="{FF2B5EF4-FFF2-40B4-BE49-F238E27FC236}">
                <a16:creationId xmlns:a16="http://schemas.microsoft.com/office/drawing/2014/main" id="{B61870B1-96E8-48B8-957A-B3AFDC7E7674}"/>
              </a:ext>
            </a:extLst>
          </p:cNvPr>
          <p:cNvSpPr>
            <a:spLocks noGrp="1" noChangeArrowheads="1"/>
          </p:cNvSpPr>
          <p:nvPr>
            <p:ph type="body" idx="1"/>
          </p:nvPr>
        </p:nvSpPr>
        <p:spPr>
          <a:xfrm>
            <a:off x="1766656" y="1007494"/>
            <a:ext cx="9419208" cy="5621906"/>
          </a:xfrm>
        </p:spPr>
        <p:txBody>
          <a:bodyPr/>
          <a:lstStyle/>
          <a:p>
            <a:pPr>
              <a:defRPr/>
            </a:pPr>
            <a:r>
              <a:rPr lang="en-US" altLang="zh-CN" sz="2000" dirty="0">
                <a:ea typeface="宋体" panose="02010600030101010101" pitchFamily="2" charset="-122"/>
              </a:rPr>
              <a:t>A set of blocked processes each holding a resource and waiting to acquire a resource held by another process in </a:t>
            </a:r>
            <a:r>
              <a:rPr lang="en-US" altLang="zh-CN" sz="2000">
                <a:ea typeface="宋体" panose="02010600030101010101" pitchFamily="2" charset="-122"/>
              </a:rPr>
              <a:t>the set</a:t>
            </a:r>
            <a:endParaRPr lang="en-US" altLang="zh-CN" sz="2000" dirty="0">
              <a:ea typeface="宋体" panose="02010600030101010101" pitchFamily="2" charset="-122"/>
            </a:endParaRPr>
          </a:p>
          <a:p>
            <a:pPr>
              <a:defRPr/>
            </a:pPr>
            <a:r>
              <a:rPr lang="en-US" altLang="zh-CN" sz="2000" dirty="0">
                <a:ea typeface="宋体" panose="02010600030101010101" pitchFamily="2" charset="-122"/>
              </a:rPr>
              <a:t>Reasons</a:t>
            </a:r>
          </a:p>
          <a:p>
            <a:pPr lvl="1">
              <a:defRPr/>
            </a:pPr>
            <a:r>
              <a:rPr lang="en-US" altLang="zh-CN" sz="2000" dirty="0">
                <a:ea typeface="宋体" panose="02010600030101010101" pitchFamily="2" charset="-122"/>
                <a:cs typeface="+mn-cs"/>
              </a:rPr>
              <a:t>Resource competition</a:t>
            </a:r>
          </a:p>
          <a:p>
            <a:pPr lvl="1">
              <a:defRPr/>
            </a:pPr>
            <a:r>
              <a:rPr lang="en-US" altLang="zh-CN" sz="2000" dirty="0">
                <a:ea typeface="宋体" panose="02010600030101010101" pitchFamily="2" charset="-122"/>
                <a:cs typeface="+mn-cs"/>
              </a:rPr>
              <a:t>Execution sequence illegal</a:t>
            </a:r>
          </a:p>
          <a:p>
            <a:pPr>
              <a:buSzPct val="85000"/>
              <a:defRPr/>
            </a:pPr>
            <a:r>
              <a:rPr lang="en-US" altLang="zh-CN" sz="2000" dirty="0">
                <a:ea typeface="宋体" panose="02010600030101010101" pitchFamily="2" charset="-122"/>
              </a:rPr>
              <a:t>Example 1</a:t>
            </a:r>
          </a:p>
          <a:p>
            <a:pPr lvl="1">
              <a:defRPr/>
            </a:pPr>
            <a:r>
              <a:rPr lang="en-US" altLang="zh-CN" sz="2000" dirty="0">
                <a:ea typeface="宋体" panose="02010600030101010101" pitchFamily="2" charset="-122"/>
              </a:rPr>
              <a:t>System has 2 </a:t>
            </a:r>
            <a:r>
              <a:rPr lang="en-US" altLang="zh-CN" sz="2000">
                <a:ea typeface="宋体" panose="02010600030101010101" pitchFamily="2" charset="-122"/>
              </a:rPr>
              <a:t>disk drives</a:t>
            </a:r>
            <a:endParaRPr lang="en-US" altLang="zh-CN" sz="2000" dirty="0">
              <a:ea typeface="宋体" panose="02010600030101010101" pitchFamily="2" charset="-122"/>
            </a:endParaRPr>
          </a:p>
          <a:p>
            <a:pPr lvl="1">
              <a:defRPr/>
            </a:pPr>
            <a:r>
              <a:rPr lang="en-US" altLang="zh-CN" sz="2000" i="1" dirty="0">
                <a:ea typeface="宋体" panose="02010600030101010101" pitchFamily="2" charset="-122"/>
              </a:rPr>
              <a:t>P</a:t>
            </a:r>
            <a:r>
              <a:rPr lang="en-US" altLang="zh-CN" sz="2000" baseline="-25000" dirty="0">
                <a:ea typeface="宋体" panose="02010600030101010101" pitchFamily="2" charset="-122"/>
              </a:rPr>
              <a:t>1</a:t>
            </a:r>
            <a:r>
              <a:rPr lang="en-US" altLang="zh-CN" sz="2000" dirty="0">
                <a:ea typeface="宋体" panose="02010600030101010101" pitchFamily="2" charset="-122"/>
              </a:rPr>
              <a:t> and </a:t>
            </a:r>
            <a:r>
              <a:rPr lang="en-US" altLang="zh-CN" sz="2000" i="1" dirty="0">
                <a:ea typeface="宋体" panose="02010600030101010101" pitchFamily="2" charset="-122"/>
              </a:rPr>
              <a:t>P</a:t>
            </a:r>
            <a:r>
              <a:rPr lang="en-US" altLang="zh-CN" sz="2000" baseline="-25000" dirty="0">
                <a:ea typeface="宋体" panose="02010600030101010101" pitchFamily="2" charset="-122"/>
              </a:rPr>
              <a:t>2</a:t>
            </a:r>
            <a:r>
              <a:rPr lang="en-US" altLang="zh-CN" sz="2000" dirty="0">
                <a:ea typeface="宋体" panose="02010600030101010101" pitchFamily="2" charset="-122"/>
              </a:rPr>
              <a:t> each hold one disk drive and each needs </a:t>
            </a:r>
            <a:r>
              <a:rPr lang="en-US" altLang="zh-CN" sz="2000">
                <a:ea typeface="宋体" panose="02010600030101010101" pitchFamily="2" charset="-122"/>
              </a:rPr>
              <a:t>another one</a:t>
            </a:r>
            <a:endParaRPr lang="en-US" altLang="zh-CN" sz="2000" dirty="0">
              <a:ea typeface="宋体" panose="02010600030101010101" pitchFamily="2" charset="-122"/>
            </a:endParaRPr>
          </a:p>
          <a:p>
            <a:pPr>
              <a:buSzPct val="85000"/>
              <a:defRPr/>
            </a:pPr>
            <a:r>
              <a:rPr lang="en-US" altLang="zh-CN" sz="2000" dirty="0">
                <a:ea typeface="宋体" panose="02010600030101010101" pitchFamily="2" charset="-122"/>
              </a:rPr>
              <a:t>Example 2</a:t>
            </a:r>
          </a:p>
          <a:p>
            <a:pPr lvl="1">
              <a:defRPr/>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to 1</a:t>
            </a:r>
          </a:p>
          <a:p>
            <a:pPr lvl="4">
              <a:buFontTx/>
              <a:buNone/>
              <a:defRPr/>
            </a:pPr>
            <a:r>
              <a:rPr lang="en-US" altLang="zh-CN" sz="3200" dirty="0">
                <a:ea typeface="宋体" panose="02010600030101010101" pitchFamily="2" charset="-122"/>
              </a:rPr>
              <a:t>    </a:t>
            </a:r>
            <a:r>
              <a:rPr lang="en-US" altLang="zh-CN" sz="2000" i="1" dirty="0">
                <a:ea typeface="宋体" panose="02010600030101010101" pitchFamily="2" charset="-122"/>
              </a:rPr>
              <a:t>P</a:t>
            </a:r>
            <a:r>
              <a:rPr lang="en-US" altLang="zh-CN" sz="2000" baseline="-25000" dirty="0">
                <a:ea typeface="宋体" panose="02010600030101010101" pitchFamily="2" charset="-122"/>
              </a:rPr>
              <a:t>0</a:t>
            </a:r>
            <a:r>
              <a:rPr lang="en-US" altLang="zh-CN" sz="2000" dirty="0">
                <a:ea typeface="宋体" panose="02010600030101010101" pitchFamily="2" charset="-122"/>
              </a:rPr>
              <a:t>		   </a:t>
            </a:r>
            <a:r>
              <a:rPr lang="en-US" altLang="zh-CN" sz="2000" i="1" dirty="0">
                <a:ea typeface="宋体" panose="02010600030101010101" pitchFamily="2" charset="-122"/>
              </a:rPr>
              <a:t>P</a:t>
            </a:r>
            <a:r>
              <a:rPr lang="en-US" altLang="zh-CN" sz="2000" baseline="-25000" dirty="0">
                <a:ea typeface="宋体" panose="02010600030101010101" pitchFamily="2" charset="-122"/>
              </a:rPr>
              <a:t>1</a:t>
            </a:r>
            <a:endParaRPr lang="en-US" altLang="zh-CN" sz="2000" dirty="0">
              <a:ea typeface="宋体" panose="02010600030101010101" pitchFamily="2" charset="-122"/>
            </a:endParaRPr>
          </a:p>
          <a:p>
            <a:pPr lvl="4">
              <a:buFontTx/>
              <a:buNone/>
              <a:defRPr/>
            </a:pPr>
            <a:r>
              <a:rPr lang="en-US" altLang="zh-CN" sz="2000" dirty="0">
                <a:solidFill>
                  <a:srgbClr val="0000FF"/>
                </a:solidFill>
                <a:ea typeface="宋体" panose="02010600030101010101" pitchFamily="2" charset="-122"/>
              </a:rPr>
              <a:t>wait (A);		wait(</a:t>
            </a:r>
            <a:r>
              <a:rPr lang="en-US" altLang="zh-CN" sz="2000">
                <a:solidFill>
                  <a:srgbClr val="0000FF"/>
                </a:solidFill>
                <a:ea typeface="宋体" panose="02010600030101010101" pitchFamily="2" charset="-122"/>
              </a:rPr>
              <a:t>B);</a:t>
            </a:r>
            <a:endParaRPr lang="en-US" altLang="zh-CN" sz="2000" dirty="0">
              <a:solidFill>
                <a:srgbClr val="0000FF"/>
              </a:solidFill>
              <a:ea typeface="宋体" panose="02010600030101010101" pitchFamily="2" charset="-122"/>
            </a:endParaRPr>
          </a:p>
          <a:p>
            <a:pPr lvl="4">
              <a:buFontTx/>
              <a:buNone/>
              <a:defRPr/>
            </a:pPr>
            <a:r>
              <a:rPr lang="en-US" altLang="zh-CN" sz="2000" dirty="0">
                <a:solidFill>
                  <a:srgbClr val="0000FF"/>
                </a:solidFill>
                <a:ea typeface="宋体" panose="02010600030101010101" pitchFamily="2" charset="-122"/>
              </a:rPr>
              <a:t>wait (B);		wait(</a:t>
            </a:r>
            <a:r>
              <a:rPr lang="en-US" altLang="zh-CN" sz="2000">
                <a:solidFill>
                  <a:srgbClr val="0000FF"/>
                </a:solidFill>
                <a:ea typeface="宋体" panose="02010600030101010101" pitchFamily="2" charset="-122"/>
              </a:rPr>
              <a:t>A);</a:t>
            </a:r>
            <a:endParaRPr lang="en-US" altLang="zh-CN" sz="2000" dirty="0">
              <a:solidFill>
                <a:srgbClr val="0000FF"/>
              </a:solidFill>
              <a:ea typeface="宋体" panose="02010600030101010101" pitchFamily="2" charset="-122"/>
            </a:endParaRPr>
          </a:p>
          <a:p>
            <a:pPr lvl="1">
              <a:defRPr/>
            </a:pPr>
            <a:endParaRPr lang="en-US" altLang="zh-CN" sz="2000" dirty="0">
              <a:solidFill>
                <a:srgbClr val="0000FF"/>
              </a:solidFill>
              <a:ea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- 5</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2658616283"/>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5  3  2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0  0  2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4  3  3</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dirty="0">
                <a:solidFill>
                  <a:srgbClr val="006699"/>
                </a:solidFill>
                <a:ea typeface="宋体" pitchFamily="2" charset="-122"/>
              </a:rPr>
              <a: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3</a:t>
            </a:r>
            <a:r>
              <a:rPr lang="en-US" altLang="zh-CN" sz="3200" i="1" dirty="0">
                <a:solidFill>
                  <a:srgbClr val="006699"/>
                </a:solidFill>
                <a:ea typeface="宋体" pitchFamily="2" charset="-122"/>
              </a:rPr>
              <a:t>……………</a:t>
            </a:r>
            <a:r>
              <a:rPr lang="en-US" altLang="zh-CN" sz="3200" dirty="0">
                <a:solidFill>
                  <a:srgbClr val="006699"/>
                </a:solidFill>
                <a:ea typeface="宋体" pitchFamily="2" charset="-122"/>
              </a:rPr>
              <a:t>&gt;  </a:t>
            </a:r>
            <a:endParaRPr lang="en-US" altLang="zh-CN" sz="3200" baseline="-25000" dirty="0">
              <a:solidFill>
                <a:srgbClr val="006699"/>
              </a:solidFill>
              <a:ea typeface="宋体" pitchFamily="2" charset="-122"/>
            </a:endParaRPr>
          </a:p>
        </p:txBody>
      </p:sp>
      <p:cxnSp>
        <p:nvCxnSpPr>
          <p:cNvPr id="6" name="直接箭头连接符 12">
            <a:extLst>
              <a:ext uri="{FF2B5EF4-FFF2-40B4-BE49-F238E27FC236}">
                <a16:creationId xmlns:a16="http://schemas.microsoft.com/office/drawing/2014/main" id="{21942ACE-C285-425D-8C3B-7F671E1C230E}"/>
              </a:ext>
            </a:extLst>
          </p:cNvPr>
          <p:cNvCxnSpPr>
            <a:cxnSpLocks/>
          </p:cNvCxnSpPr>
          <p:nvPr/>
        </p:nvCxnSpPr>
        <p:spPr bwMode="auto">
          <a:xfrm>
            <a:off x="7421732" y="4962617"/>
            <a:ext cx="842240" cy="432651"/>
          </a:xfrm>
          <a:prstGeom prst="straightConnector1">
            <a:avLst/>
          </a:prstGeom>
          <a:noFill/>
          <a:ln w="254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0" name="箭头: 右 5">
            <a:extLst>
              <a:ext uri="{FF2B5EF4-FFF2-40B4-BE49-F238E27FC236}">
                <a16:creationId xmlns:a16="http://schemas.microsoft.com/office/drawing/2014/main" id="{E5F44865-3C94-4D95-8B2F-1EFC090493DC}"/>
              </a:ext>
            </a:extLst>
          </p:cNvPr>
          <p:cNvSpPr>
            <a:spLocks noChangeArrowheads="1"/>
          </p:cNvSpPr>
          <p:nvPr/>
        </p:nvSpPr>
        <p:spPr bwMode="auto">
          <a:xfrm>
            <a:off x="1544391" y="5227786"/>
            <a:ext cx="539750" cy="334963"/>
          </a:xfrm>
          <a:prstGeom prst="rightArrow">
            <a:avLst>
              <a:gd name="adj1" fmla="val 50000"/>
              <a:gd name="adj2" fmla="val 50176"/>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84" charset="0"/>
              </a:defRPr>
            </a:lvl1pPr>
            <a:lvl2pPr marL="742950" indent="-285750">
              <a:defRPr>
                <a:solidFill>
                  <a:schemeClr val="tx1"/>
                </a:solidFill>
                <a:latin typeface="Helvetica" pitchFamily="-84" charset="0"/>
              </a:defRPr>
            </a:lvl2pPr>
            <a:lvl3pPr marL="1143000" indent="-228600">
              <a:defRPr>
                <a:solidFill>
                  <a:schemeClr val="tx1"/>
                </a:solidFill>
                <a:latin typeface="Helvetica" pitchFamily="-84" charset="0"/>
              </a:defRPr>
            </a:lvl3pPr>
            <a:lvl4pPr marL="1600200" indent="-228600">
              <a:defRPr>
                <a:solidFill>
                  <a:schemeClr val="tx1"/>
                </a:solidFill>
                <a:latin typeface="Helvetica" pitchFamily="-84" charset="0"/>
              </a:defRPr>
            </a:lvl4pPr>
            <a:lvl5pPr marL="2057400" indent="-228600">
              <a:defRPr>
                <a:solidFill>
                  <a:schemeClr val="tx1"/>
                </a:solidFill>
                <a:latin typeface="Helvetica" pitchFamily="-84" charset="0"/>
              </a:defRPr>
            </a:lvl5pPr>
            <a:lvl6pPr marL="2514600" indent="-228600" eaLnBrk="0" fontAlgn="base" hangingPunct="0">
              <a:spcBef>
                <a:spcPct val="0"/>
              </a:spcBef>
              <a:spcAft>
                <a:spcPct val="0"/>
              </a:spcAft>
              <a:defRPr>
                <a:solidFill>
                  <a:schemeClr val="tx1"/>
                </a:solidFill>
                <a:latin typeface="Helvetica" pitchFamily="-84" charset="0"/>
              </a:defRPr>
            </a:lvl6pPr>
            <a:lvl7pPr marL="2971800" indent="-228600" eaLnBrk="0" fontAlgn="base" hangingPunct="0">
              <a:spcBef>
                <a:spcPct val="0"/>
              </a:spcBef>
              <a:spcAft>
                <a:spcPct val="0"/>
              </a:spcAft>
              <a:defRPr>
                <a:solidFill>
                  <a:schemeClr val="tx1"/>
                </a:solidFill>
                <a:latin typeface="Helvetica" pitchFamily="-84" charset="0"/>
              </a:defRPr>
            </a:lvl7pPr>
            <a:lvl8pPr marL="3429000" indent="-228600" eaLnBrk="0" fontAlgn="base" hangingPunct="0">
              <a:spcBef>
                <a:spcPct val="0"/>
              </a:spcBef>
              <a:spcAft>
                <a:spcPct val="0"/>
              </a:spcAft>
              <a:defRPr>
                <a:solidFill>
                  <a:schemeClr val="tx1"/>
                </a:solidFill>
                <a:latin typeface="Helvetica" pitchFamily="-84" charset="0"/>
              </a:defRPr>
            </a:lvl8pPr>
            <a:lvl9pPr marL="3886200" indent="-228600" eaLnBrk="0" fontAlgn="base" hangingPunct="0">
              <a:spcBef>
                <a:spcPct val="0"/>
              </a:spcBef>
              <a:spcAft>
                <a:spcPct val="0"/>
              </a:spcAft>
              <a:defRPr>
                <a:solidFill>
                  <a:schemeClr val="tx1"/>
                </a:solidFill>
                <a:latin typeface="Helvetica" pitchFamily="-84" charset="0"/>
              </a:defRPr>
            </a:lvl9pPr>
          </a:lstStyle>
          <a:p>
            <a:endParaRPr lang="zh-CN" altLang="en-US">
              <a:ea typeface="宋体" pitchFamily="2" charset="-122"/>
            </a:endParaRPr>
          </a:p>
        </p:txBody>
      </p:sp>
    </p:spTree>
    <p:extLst>
      <p:ext uri="{BB962C8B-B14F-4D97-AF65-F5344CB8AC3E}">
        <p14:creationId xmlns:p14="http://schemas.microsoft.com/office/powerpoint/2010/main" val="3433271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- 6</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4231265793"/>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5  3  2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kumimoji="0" lang="en-US" altLang="zh-CN" sz="2400" b="0" i="0" u="none" strike="dblStrike" kern="1200" cap="none" spc="0" normalizeH="0" baseline="0" noProof="0">
                          <a:ln>
                            <a:noFill/>
                          </a:ln>
                          <a:solidFill>
                            <a:srgbClr val="0070C0"/>
                          </a:solidFill>
                          <a:effectLst/>
                          <a:uLnTx/>
                          <a:uFillTx/>
                          <a:latin typeface="+mn-lt"/>
                          <a:ea typeface="+mn-ea"/>
                          <a:cs typeface="+mn-cs"/>
                        </a:rPr>
                        <a:t>7  4  3</a:t>
                      </a:r>
                      <a:endParaRPr kumimoji="0" lang="zh-CN" altLang="en-US" sz="2400" b="0" i="0" u="none" strike="dblStrike" kern="1200" cap="none" spc="0" normalizeH="0" baseline="0" noProof="0">
                        <a:ln>
                          <a:noFill/>
                        </a:ln>
                        <a:solidFill>
                          <a:srgbClr val="0070C0"/>
                        </a:solidFill>
                        <a:effectLst/>
                        <a:uLnTx/>
                        <a:uFillTx/>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4  3  3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7  4  5</a:t>
                      </a:r>
                      <a:endParaRPr lang="zh-CN" altLang="en-US" sz="240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4  3  1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3</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4</a:t>
            </a:r>
            <a:r>
              <a:rPr lang="en-US" altLang="zh-CN" sz="3200" i="1">
                <a:solidFill>
                  <a:srgbClr val="006699"/>
                </a:solidFill>
                <a:ea typeface="宋体" pitchFamily="2" charset="-122"/>
              </a:rPr>
              <a:t>…………</a:t>
            </a:r>
            <a:r>
              <a:rPr lang="en-US" altLang="zh-CN" sz="3200">
                <a:solidFill>
                  <a:srgbClr val="006699"/>
                </a:solidFill>
                <a:ea typeface="宋体" pitchFamily="2" charset="-122"/>
              </a:rPr>
              <a:t>&gt;  </a:t>
            </a:r>
            <a:endParaRPr lang="en-US" altLang="zh-CN" sz="3200" baseline="-25000" dirty="0">
              <a:solidFill>
                <a:srgbClr val="006699"/>
              </a:solidFill>
              <a:ea typeface="宋体" pitchFamily="2" charset="-122"/>
            </a:endParaRPr>
          </a:p>
        </p:txBody>
      </p:sp>
    </p:spTree>
    <p:extLst>
      <p:ext uri="{BB962C8B-B14F-4D97-AF65-F5344CB8AC3E}">
        <p14:creationId xmlns:p14="http://schemas.microsoft.com/office/powerpoint/2010/main" val="2089503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- 7</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1826953972"/>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5  3  2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2</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3  0  2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9  0  2</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kumimoji="0" lang="en-US" altLang="zh-CN" sz="2400" b="0" i="0" u="none" strike="dblStrike" kern="1200" cap="none" spc="0" normalizeH="0" baseline="0" noProof="0">
                          <a:ln>
                            <a:noFill/>
                          </a:ln>
                          <a:solidFill>
                            <a:srgbClr val="0070C0"/>
                          </a:solidFill>
                          <a:effectLst/>
                          <a:uLnTx/>
                          <a:uFillTx/>
                          <a:latin typeface="+mn-lt"/>
                          <a:ea typeface="+mn-ea"/>
                          <a:cs typeface="+mn-cs"/>
                        </a:rPr>
                        <a:t>7  4  3</a:t>
                      </a:r>
                      <a:endParaRPr kumimoji="0" lang="zh-CN" altLang="en-US" sz="2400" b="0" i="0" u="none" strike="dblStrike" kern="1200" cap="none" spc="0" normalizeH="0" baseline="0" noProof="0">
                        <a:ln>
                          <a:noFill/>
                        </a:ln>
                        <a:solidFill>
                          <a:srgbClr val="0070C0"/>
                        </a:solidFill>
                        <a:effectLst/>
                        <a:uLnTx/>
                        <a:uFillTx/>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4  3  3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7  4  5</a:t>
                      </a:r>
                      <a:endParaRPr lang="zh-CN" altLang="en-US" sz="240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4  3  1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3</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4</a:t>
            </a:r>
            <a:r>
              <a:rPr lang="en-US" altLang="zh-CN" sz="3200" i="1">
                <a:solidFill>
                  <a:srgbClr val="006699"/>
                </a:solidFill>
                <a:ea typeface="宋体" pitchFamily="2" charset="-122"/>
              </a:rPr>
              <a:t>…………</a:t>
            </a:r>
            <a:r>
              <a:rPr lang="en-US" altLang="zh-CN" sz="3200">
                <a:solidFill>
                  <a:srgbClr val="006699"/>
                </a:solidFill>
                <a:ea typeface="宋体" pitchFamily="2" charset="-122"/>
              </a:rPr>
              <a:t>&gt;  </a:t>
            </a:r>
            <a:endParaRPr lang="en-US" altLang="zh-CN" sz="3200" baseline="-25000" dirty="0">
              <a:solidFill>
                <a:srgbClr val="006699"/>
              </a:solidFill>
              <a:ea typeface="宋体" pitchFamily="2" charset="-122"/>
            </a:endParaRPr>
          </a:p>
        </p:txBody>
      </p:sp>
      <p:cxnSp>
        <p:nvCxnSpPr>
          <p:cNvPr id="6" name="直接箭头连接符 12">
            <a:extLst>
              <a:ext uri="{FF2B5EF4-FFF2-40B4-BE49-F238E27FC236}">
                <a16:creationId xmlns:a16="http://schemas.microsoft.com/office/drawing/2014/main" id="{5BAC7CB9-2583-41DD-AE79-E4873C22A8DF}"/>
              </a:ext>
            </a:extLst>
          </p:cNvPr>
          <p:cNvCxnSpPr>
            <a:cxnSpLocks/>
          </p:cNvCxnSpPr>
          <p:nvPr/>
        </p:nvCxnSpPr>
        <p:spPr bwMode="auto">
          <a:xfrm flipV="1">
            <a:off x="7377344" y="4483223"/>
            <a:ext cx="905522" cy="905523"/>
          </a:xfrm>
          <a:prstGeom prst="straightConnector1">
            <a:avLst/>
          </a:prstGeom>
          <a:noFill/>
          <a:ln w="254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9" name="箭头: 右 5">
            <a:extLst>
              <a:ext uri="{FF2B5EF4-FFF2-40B4-BE49-F238E27FC236}">
                <a16:creationId xmlns:a16="http://schemas.microsoft.com/office/drawing/2014/main" id="{498EA9ED-4D44-42F3-83B9-6657765D25EB}"/>
              </a:ext>
            </a:extLst>
          </p:cNvPr>
          <p:cNvSpPr>
            <a:spLocks noChangeArrowheads="1"/>
          </p:cNvSpPr>
          <p:nvPr/>
        </p:nvSpPr>
        <p:spPr bwMode="auto">
          <a:xfrm>
            <a:off x="1544391" y="4315741"/>
            <a:ext cx="539750" cy="334963"/>
          </a:xfrm>
          <a:prstGeom prst="rightArrow">
            <a:avLst>
              <a:gd name="adj1" fmla="val 50000"/>
              <a:gd name="adj2" fmla="val 50176"/>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84" charset="0"/>
              </a:defRPr>
            </a:lvl1pPr>
            <a:lvl2pPr marL="742950" indent="-285750">
              <a:defRPr>
                <a:solidFill>
                  <a:schemeClr val="tx1"/>
                </a:solidFill>
                <a:latin typeface="Helvetica" pitchFamily="-84" charset="0"/>
              </a:defRPr>
            </a:lvl2pPr>
            <a:lvl3pPr marL="1143000" indent="-228600">
              <a:defRPr>
                <a:solidFill>
                  <a:schemeClr val="tx1"/>
                </a:solidFill>
                <a:latin typeface="Helvetica" pitchFamily="-84" charset="0"/>
              </a:defRPr>
            </a:lvl3pPr>
            <a:lvl4pPr marL="1600200" indent="-228600">
              <a:defRPr>
                <a:solidFill>
                  <a:schemeClr val="tx1"/>
                </a:solidFill>
                <a:latin typeface="Helvetica" pitchFamily="-84" charset="0"/>
              </a:defRPr>
            </a:lvl4pPr>
            <a:lvl5pPr marL="2057400" indent="-228600">
              <a:defRPr>
                <a:solidFill>
                  <a:schemeClr val="tx1"/>
                </a:solidFill>
                <a:latin typeface="Helvetica" pitchFamily="-84" charset="0"/>
              </a:defRPr>
            </a:lvl5pPr>
            <a:lvl6pPr marL="2514600" indent="-228600" eaLnBrk="0" fontAlgn="base" hangingPunct="0">
              <a:spcBef>
                <a:spcPct val="0"/>
              </a:spcBef>
              <a:spcAft>
                <a:spcPct val="0"/>
              </a:spcAft>
              <a:defRPr>
                <a:solidFill>
                  <a:schemeClr val="tx1"/>
                </a:solidFill>
                <a:latin typeface="Helvetica" pitchFamily="-84" charset="0"/>
              </a:defRPr>
            </a:lvl6pPr>
            <a:lvl7pPr marL="2971800" indent="-228600" eaLnBrk="0" fontAlgn="base" hangingPunct="0">
              <a:spcBef>
                <a:spcPct val="0"/>
              </a:spcBef>
              <a:spcAft>
                <a:spcPct val="0"/>
              </a:spcAft>
              <a:defRPr>
                <a:solidFill>
                  <a:schemeClr val="tx1"/>
                </a:solidFill>
                <a:latin typeface="Helvetica" pitchFamily="-84" charset="0"/>
              </a:defRPr>
            </a:lvl7pPr>
            <a:lvl8pPr marL="3429000" indent="-228600" eaLnBrk="0" fontAlgn="base" hangingPunct="0">
              <a:spcBef>
                <a:spcPct val="0"/>
              </a:spcBef>
              <a:spcAft>
                <a:spcPct val="0"/>
              </a:spcAft>
              <a:defRPr>
                <a:solidFill>
                  <a:schemeClr val="tx1"/>
                </a:solidFill>
                <a:latin typeface="Helvetica" pitchFamily="-84" charset="0"/>
              </a:defRPr>
            </a:lvl8pPr>
            <a:lvl9pPr marL="3886200" indent="-228600" eaLnBrk="0" fontAlgn="base" hangingPunct="0">
              <a:spcBef>
                <a:spcPct val="0"/>
              </a:spcBef>
              <a:spcAft>
                <a:spcPct val="0"/>
              </a:spcAft>
              <a:defRPr>
                <a:solidFill>
                  <a:schemeClr val="tx1"/>
                </a:solidFill>
                <a:latin typeface="Helvetica" pitchFamily="-84" charset="0"/>
              </a:defRPr>
            </a:lvl9pPr>
          </a:lstStyle>
          <a:p>
            <a:endParaRPr lang="zh-CN" altLang="en-US">
              <a:ea typeface="宋体" pitchFamily="2" charset="-122"/>
            </a:endParaRPr>
          </a:p>
        </p:txBody>
      </p:sp>
    </p:spTree>
    <p:extLst>
      <p:ext uri="{BB962C8B-B14F-4D97-AF65-F5344CB8AC3E}">
        <p14:creationId xmlns:p14="http://schemas.microsoft.com/office/powerpoint/2010/main" val="4139763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- 8</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269404186"/>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a:solidFill>
                            <a:srgbClr val="0070C0"/>
                          </a:solidFill>
                        </a:rPr>
                        <a:t> 5  </a:t>
                      </a:r>
                      <a:r>
                        <a:rPr lang="en-US" altLang="zh-CN" sz="2400" strike="dblStrike" baseline="0" dirty="0">
                          <a:solidFill>
                            <a:srgbClr val="0070C0"/>
                          </a:solidFill>
                        </a:rPr>
                        <a:t>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2</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9  0  2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noStrike" baseline="0">
                          <a:solidFill>
                            <a:srgbClr val="0070C0"/>
                          </a:solidFill>
                        </a:rPr>
                        <a:t>10 4  7</a:t>
                      </a:r>
                      <a:endParaRPr lang="zh-CN" altLang="en-US" sz="2400" strike="no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6  0  0</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kumimoji="0" lang="en-US" altLang="zh-CN" sz="2400" b="0" i="0" u="none" strike="dblStrike" kern="1200" cap="none" spc="0" normalizeH="0" baseline="0" noProof="0">
                          <a:ln>
                            <a:noFill/>
                          </a:ln>
                          <a:solidFill>
                            <a:srgbClr val="0070C0"/>
                          </a:solidFill>
                          <a:effectLst/>
                          <a:uLnTx/>
                          <a:uFillTx/>
                          <a:latin typeface="+mn-lt"/>
                          <a:ea typeface="+mn-ea"/>
                          <a:cs typeface="+mn-cs"/>
                        </a:rPr>
                        <a:t> 7  4  3</a:t>
                      </a:r>
                      <a:endParaRPr kumimoji="0" lang="zh-CN" altLang="en-US" sz="2400" b="0" i="0" u="none" strike="dblStrike" kern="1200" cap="none" spc="0" normalizeH="0" baseline="0" noProof="0">
                        <a:ln>
                          <a:noFill/>
                        </a:ln>
                        <a:solidFill>
                          <a:srgbClr val="0070C0"/>
                        </a:solidFill>
                        <a:effectLst/>
                        <a:uLnTx/>
                        <a:uFillTx/>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4  3  3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 </a:t>
                      </a:r>
                      <a:r>
                        <a:rPr lang="en-US" altLang="zh-CN" sz="2400" strike="dblStrike" baseline="0">
                          <a:solidFill>
                            <a:srgbClr val="0070C0"/>
                          </a:solidFill>
                        </a:rPr>
                        <a:t>7  4  5</a:t>
                      </a:r>
                      <a:endParaRPr lang="zh-CN" altLang="en-US" sz="2400" strike="dblStrike" baseline="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4  3  1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3</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4</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2</a:t>
            </a:r>
            <a:r>
              <a:rPr lang="en-US" altLang="zh-CN" sz="3200" i="1">
                <a:solidFill>
                  <a:srgbClr val="006699"/>
                </a:solidFill>
                <a:ea typeface="宋体" pitchFamily="2" charset="-122"/>
              </a:rPr>
              <a:t>……</a:t>
            </a:r>
            <a:r>
              <a:rPr lang="en-US" altLang="zh-CN" sz="3200">
                <a:solidFill>
                  <a:srgbClr val="006699"/>
                </a:solidFill>
                <a:ea typeface="宋体" pitchFamily="2" charset="-122"/>
              </a:rPr>
              <a:t>&gt;  </a:t>
            </a:r>
            <a:endParaRPr lang="en-US" altLang="zh-CN" sz="3200" baseline="-25000" dirty="0">
              <a:solidFill>
                <a:srgbClr val="006699"/>
              </a:solidFill>
              <a:ea typeface="宋体" pitchFamily="2" charset="-122"/>
            </a:endParaRPr>
          </a:p>
        </p:txBody>
      </p:sp>
    </p:spTree>
    <p:extLst>
      <p:ext uri="{BB962C8B-B14F-4D97-AF65-F5344CB8AC3E}">
        <p14:creationId xmlns:p14="http://schemas.microsoft.com/office/powerpoint/2010/main" val="112279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- 9</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1457658085"/>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solidFill>
                            <a:srgbClr val="0070C0"/>
                          </a:solidFill>
                        </a:rPr>
                        <a:t>P</a:t>
                      </a:r>
                      <a:r>
                        <a:rPr lang="en-US" altLang="zh-CN" sz="2400" baseline="-25000" dirty="0">
                          <a:solidFill>
                            <a:srgbClr val="0070C0"/>
                          </a:solidFill>
                        </a:rPr>
                        <a:t>0</a:t>
                      </a:r>
                      <a:endParaRPr lang="zh-CN" altLang="en-US" sz="2400" baseline="-250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0  1  0</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solidFill>
                            <a:srgbClr val="0070C0"/>
                          </a:solidFill>
                        </a:rPr>
                        <a:t>7  5  3</a:t>
                      </a:r>
                      <a:endParaRPr lang="zh-CN" altLang="en-US" sz="24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a:solidFill>
                            <a:srgbClr val="0070C0"/>
                          </a:solidFill>
                        </a:rPr>
                        <a:t> 5  </a:t>
                      </a:r>
                      <a:r>
                        <a:rPr lang="en-US" altLang="zh-CN" sz="2400" strike="dblStrike" baseline="0" dirty="0">
                          <a:solidFill>
                            <a:srgbClr val="0070C0"/>
                          </a:solidFill>
                        </a:rPr>
                        <a:t>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2</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9  0  2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noStrike" baseline="0">
                          <a:solidFill>
                            <a:srgbClr val="0070C0"/>
                          </a:solidFill>
                        </a:rPr>
                        <a:t>10 4  7</a:t>
                      </a:r>
                      <a:endParaRPr lang="zh-CN" altLang="en-US" sz="2400" strike="no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6  0  0</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kumimoji="0" lang="en-US" altLang="zh-CN" sz="2400" b="0" i="0" u="none" strike="dblStrike" kern="1200" cap="none" spc="0" normalizeH="0" baseline="0" noProof="0">
                          <a:ln>
                            <a:noFill/>
                          </a:ln>
                          <a:solidFill>
                            <a:srgbClr val="0070C0"/>
                          </a:solidFill>
                          <a:effectLst/>
                          <a:uLnTx/>
                          <a:uFillTx/>
                          <a:latin typeface="+mn-lt"/>
                          <a:ea typeface="+mn-ea"/>
                          <a:cs typeface="+mn-cs"/>
                        </a:rPr>
                        <a:t> 7  4  3</a:t>
                      </a:r>
                      <a:endParaRPr kumimoji="0" lang="zh-CN" altLang="en-US" sz="2400" b="0" i="0" u="none" strike="dblStrike" kern="1200" cap="none" spc="0" normalizeH="0" baseline="0" noProof="0">
                        <a:ln>
                          <a:noFill/>
                        </a:ln>
                        <a:solidFill>
                          <a:srgbClr val="0070C0"/>
                        </a:solidFill>
                        <a:effectLst/>
                        <a:uLnTx/>
                        <a:uFillTx/>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4  3  3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 </a:t>
                      </a:r>
                      <a:r>
                        <a:rPr lang="en-US" altLang="zh-CN" sz="2400" strike="dblStrike" baseline="0">
                          <a:solidFill>
                            <a:srgbClr val="0070C0"/>
                          </a:solidFill>
                        </a:rPr>
                        <a:t>7  4  5</a:t>
                      </a:r>
                      <a:endParaRPr lang="zh-CN" altLang="en-US" sz="2400" strike="dblStrike" baseline="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4  3  1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3</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4</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2</a:t>
            </a:r>
            <a:r>
              <a:rPr lang="en-US" altLang="zh-CN" sz="3200" i="1">
                <a:solidFill>
                  <a:srgbClr val="006699"/>
                </a:solidFill>
                <a:ea typeface="宋体" pitchFamily="2" charset="-122"/>
              </a:rPr>
              <a:t>……</a:t>
            </a:r>
            <a:r>
              <a:rPr lang="en-US" altLang="zh-CN" sz="3200">
                <a:solidFill>
                  <a:srgbClr val="006699"/>
                </a:solidFill>
                <a:ea typeface="宋体" pitchFamily="2" charset="-122"/>
              </a:rPr>
              <a:t>&gt;  </a:t>
            </a:r>
            <a:endParaRPr lang="en-US" altLang="zh-CN" sz="3200" baseline="-25000" dirty="0">
              <a:solidFill>
                <a:srgbClr val="006699"/>
              </a:solidFill>
              <a:ea typeface="宋体" pitchFamily="2" charset="-122"/>
            </a:endParaRPr>
          </a:p>
        </p:txBody>
      </p:sp>
      <p:cxnSp>
        <p:nvCxnSpPr>
          <p:cNvPr id="6" name="直接箭头连接符 12">
            <a:extLst>
              <a:ext uri="{FF2B5EF4-FFF2-40B4-BE49-F238E27FC236}">
                <a16:creationId xmlns:a16="http://schemas.microsoft.com/office/drawing/2014/main" id="{2F04845D-B059-4A4D-9B54-537ED1EC0A2D}"/>
              </a:ext>
            </a:extLst>
          </p:cNvPr>
          <p:cNvCxnSpPr>
            <a:cxnSpLocks/>
          </p:cNvCxnSpPr>
          <p:nvPr/>
        </p:nvCxnSpPr>
        <p:spPr bwMode="auto">
          <a:xfrm flipV="1">
            <a:off x="7466120" y="3542191"/>
            <a:ext cx="798991" cy="932155"/>
          </a:xfrm>
          <a:prstGeom prst="straightConnector1">
            <a:avLst/>
          </a:prstGeom>
          <a:noFill/>
          <a:ln w="254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9" name="箭头: 右 5">
            <a:extLst>
              <a:ext uri="{FF2B5EF4-FFF2-40B4-BE49-F238E27FC236}">
                <a16:creationId xmlns:a16="http://schemas.microsoft.com/office/drawing/2014/main" id="{4F3DB1C3-655D-4437-92AC-9B4ACDC4C03E}"/>
              </a:ext>
            </a:extLst>
          </p:cNvPr>
          <p:cNvSpPr>
            <a:spLocks noChangeArrowheads="1"/>
          </p:cNvSpPr>
          <p:nvPr/>
        </p:nvSpPr>
        <p:spPr bwMode="auto">
          <a:xfrm>
            <a:off x="1544391" y="3374709"/>
            <a:ext cx="539750" cy="334963"/>
          </a:xfrm>
          <a:prstGeom prst="rightArrow">
            <a:avLst>
              <a:gd name="adj1" fmla="val 50000"/>
              <a:gd name="adj2" fmla="val 50176"/>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84" charset="0"/>
              </a:defRPr>
            </a:lvl1pPr>
            <a:lvl2pPr marL="742950" indent="-285750">
              <a:defRPr>
                <a:solidFill>
                  <a:schemeClr val="tx1"/>
                </a:solidFill>
                <a:latin typeface="Helvetica" pitchFamily="-84" charset="0"/>
              </a:defRPr>
            </a:lvl2pPr>
            <a:lvl3pPr marL="1143000" indent="-228600">
              <a:defRPr>
                <a:solidFill>
                  <a:schemeClr val="tx1"/>
                </a:solidFill>
                <a:latin typeface="Helvetica" pitchFamily="-84" charset="0"/>
              </a:defRPr>
            </a:lvl3pPr>
            <a:lvl4pPr marL="1600200" indent="-228600">
              <a:defRPr>
                <a:solidFill>
                  <a:schemeClr val="tx1"/>
                </a:solidFill>
                <a:latin typeface="Helvetica" pitchFamily="-84" charset="0"/>
              </a:defRPr>
            </a:lvl4pPr>
            <a:lvl5pPr marL="2057400" indent="-228600">
              <a:defRPr>
                <a:solidFill>
                  <a:schemeClr val="tx1"/>
                </a:solidFill>
                <a:latin typeface="Helvetica" pitchFamily="-84" charset="0"/>
              </a:defRPr>
            </a:lvl5pPr>
            <a:lvl6pPr marL="2514600" indent="-228600" eaLnBrk="0" fontAlgn="base" hangingPunct="0">
              <a:spcBef>
                <a:spcPct val="0"/>
              </a:spcBef>
              <a:spcAft>
                <a:spcPct val="0"/>
              </a:spcAft>
              <a:defRPr>
                <a:solidFill>
                  <a:schemeClr val="tx1"/>
                </a:solidFill>
                <a:latin typeface="Helvetica" pitchFamily="-84" charset="0"/>
              </a:defRPr>
            </a:lvl6pPr>
            <a:lvl7pPr marL="2971800" indent="-228600" eaLnBrk="0" fontAlgn="base" hangingPunct="0">
              <a:spcBef>
                <a:spcPct val="0"/>
              </a:spcBef>
              <a:spcAft>
                <a:spcPct val="0"/>
              </a:spcAft>
              <a:defRPr>
                <a:solidFill>
                  <a:schemeClr val="tx1"/>
                </a:solidFill>
                <a:latin typeface="Helvetica" pitchFamily="-84" charset="0"/>
              </a:defRPr>
            </a:lvl7pPr>
            <a:lvl8pPr marL="3429000" indent="-228600" eaLnBrk="0" fontAlgn="base" hangingPunct="0">
              <a:spcBef>
                <a:spcPct val="0"/>
              </a:spcBef>
              <a:spcAft>
                <a:spcPct val="0"/>
              </a:spcAft>
              <a:defRPr>
                <a:solidFill>
                  <a:schemeClr val="tx1"/>
                </a:solidFill>
                <a:latin typeface="Helvetica" pitchFamily="-84" charset="0"/>
              </a:defRPr>
            </a:lvl8pPr>
            <a:lvl9pPr marL="3886200" indent="-228600" eaLnBrk="0" fontAlgn="base" hangingPunct="0">
              <a:spcBef>
                <a:spcPct val="0"/>
              </a:spcBef>
              <a:spcAft>
                <a:spcPct val="0"/>
              </a:spcAft>
              <a:defRPr>
                <a:solidFill>
                  <a:schemeClr val="tx1"/>
                </a:solidFill>
                <a:latin typeface="Helvetica" pitchFamily="-84" charset="0"/>
              </a:defRPr>
            </a:lvl9pPr>
          </a:lstStyle>
          <a:p>
            <a:endParaRPr lang="zh-CN" altLang="en-US">
              <a:ea typeface="宋体" pitchFamily="2" charset="-122"/>
            </a:endParaRPr>
          </a:p>
        </p:txBody>
      </p:sp>
    </p:spTree>
    <p:extLst>
      <p:ext uri="{BB962C8B-B14F-4D97-AF65-F5344CB8AC3E}">
        <p14:creationId xmlns:p14="http://schemas.microsoft.com/office/powerpoint/2010/main" val="88442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- 10</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dirty="0"/>
              <a:t>5 processes P0  through P4;    3 resource types:</a:t>
            </a:r>
          </a:p>
          <a:p>
            <a:pPr marL="0" indent="0">
              <a:buNone/>
            </a:pPr>
            <a:r>
              <a:rPr lang="en-US" altLang="zh-CN" sz="2400" dirty="0"/>
              <a:t>              A (10 instances),  B (5 instances), and C (7 instances)</a:t>
            </a:r>
          </a:p>
          <a:p>
            <a:r>
              <a:rPr lang="en-US" altLang="zh-CN" sz="2400" dirty="0"/>
              <a:t>Snapshot at time </a:t>
            </a:r>
            <a:r>
              <a:rPr lang="en-US" altLang="zh-CN" sz="2400"/>
              <a:t>T0:</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ext uri="{D42A27DB-BD31-4B8C-83A1-F6EECF244321}">
                <p14:modId xmlns:p14="http://schemas.microsoft.com/office/powerpoint/2010/main" val="2931419460"/>
              </p:ext>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en-US" altLang="zh-CN"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solidFill>
                            <a:srgbClr val="0070C0"/>
                          </a:solidFill>
                        </a:rPr>
                        <a:t>P</a:t>
                      </a:r>
                      <a:r>
                        <a:rPr lang="en-US" altLang="zh-CN" sz="2400" baseline="-25000" dirty="0">
                          <a:solidFill>
                            <a:srgbClr val="0070C0"/>
                          </a:solidFill>
                        </a:rPr>
                        <a:t>0</a:t>
                      </a:r>
                      <a:endParaRPr lang="zh-CN" altLang="en-US" sz="2400" baseline="-2500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0  1  0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7  5  3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noStrike" baseline="0">
                          <a:solidFill>
                            <a:srgbClr val="0070C0"/>
                          </a:solidFill>
                        </a:rPr>
                        <a:t>10 5  7</a:t>
                      </a:r>
                      <a:endParaRPr lang="zh-CN" altLang="en-US" sz="2400" strike="no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7  4  3</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1</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2  0  0</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a:solidFill>
                            <a:srgbClr val="0070C0"/>
                          </a:solidFill>
                        </a:rPr>
                        <a:t> 5  </a:t>
                      </a:r>
                      <a:r>
                        <a:rPr lang="en-US" altLang="zh-CN" sz="2400" strike="dblStrike" baseline="0" dirty="0">
                          <a:solidFill>
                            <a:srgbClr val="0070C0"/>
                          </a:solidFill>
                        </a:rPr>
                        <a:t>3  2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1  2  2</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342314">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2</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3  0  2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9  0  2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a:solidFill>
                            <a:srgbClr val="0070C0"/>
                          </a:solidFill>
                        </a:rPr>
                        <a:t>10 4  7</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6  0  0</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3</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2  1  1</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2  2  2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kumimoji="0" lang="en-US" altLang="zh-CN" sz="2400" b="0" i="0" u="none" strike="dblStrike" kern="1200" cap="none" spc="0" normalizeH="0" baseline="0" noProof="0">
                          <a:ln>
                            <a:noFill/>
                          </a:ln>
                          <a:solidFill>
                            <a:srgbClr val="0070C0"/>
                          </a:solidFill>
                          <a:effectLst/>
                          <a:uLnTx/>
                          <a:uFillTx/>
                          <a:latin typeface="+mn-lt"/>
                          <a:ea typeface="+mn-ea"/>
                          <a:cs typeface="+mn-cs"/>
                        </a:rPr>
                        <a:t> 7  4  3</a:t>
                      </a:r>
                      <a:endParaRPr kumimoji="0" lang="zh-CN" altLang="en-US" sz="2400" b="0" i="0" u="none" strike="dblStrike" kern="1200" cap="none" spc="0" normalizeH="0" baseline="0" noProof="0">
                        <a:ln>
                          <a:noFill/>
                        </a:ln>
                        <a:solidFill>
                          <a:srgbClr val="0070C0"/>
                        </a:solidFill>
                        <a:effectLst/>
                        <a:uLnTx/>
                        <a:uFillTx/>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0  1  1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rgbClr val="0070C0"/>
                          </a:solidFill>
                          <a:latin typeface="+mn-lt"/>
                          <a:ea typeface="+mn-ea"/>
                          <a:cs typeface="+mn-cs"/>
                        </a:rPr>
                        <a:t>P</a:t>
                      </a:r>
                      <a:r>
                        <a:rPr lang="en-US" altLang="zh-CN" sz="2400" kern="1200" baseline="-25000" dirty="0">
                          <a:solidFill>
                            <a:srgbClr val="0070C0"/>
                          </a:solidFill>
                          <a:latin typeface="+mn-lt"/>
                          <a:ea typeface="+mn-ea"/>
                          <a:cs typeface="+mn-cs"/>
                        </a:rPr>
                        <a:t>4</a:t>
                      </a:r>
                      <a:endParaRPr lang="zh-CN" altLang="en-US" sz="2400" kern="1200" baseline="-25000" dirty="0">
                        <a:solidFill>
                          <a:srgbClr val="0070C0"/>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0  0  2</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solidFill>
                            <a:srgbClr val="0070C0"/>
                          </a:solidFill>
                        </a:rPr>
                        <a:t>4  3  3</a:t>
                      </a:r>
                      <a:endParaRPr lang="zh-CN" altLang="en-US" sz="2400" strike="dblStrike" baseline="0" dirty="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177" rtl="0" eaLnBrk="1" fontAlgn="auto" latinLnBrk="0" hangingPunct="1">
                        <a:lnSpc>
                          <a:spcPct val="100000"/>
                        </a:lnSpc>
                        <a:spcBef>
                          <a:spcPts val="0"/>
                        </a:spcBef>
                        <a:spcAft>
                          <a:spcPts val="0"/>
                        </a:spcAft>
                        <a:buClrTx/>
                        <a:buSzTx/>
                        <a:buFontTx/>
                        <a:buNone/>
                        <a:tabLst/>
                        <a:defRPr/>
                      </a:pPr>
                      <a:r>
                        <a:rPr lang="en-US" altLang="zh-CN" sz="2400">
                          <a:solidFill>
                            <a:srgbClr val="0070C0"/>
                          </a:solidFill>
                        </a:rPr>
                        <a:t> </a:t>
                      </a:r>
                      <a:r>
                        <a:rPr lang="en-US" altLang="zh-CN" sz="2400" strike="dblStrike" baseline="0">
                          <a:solidFill>
                            <a:srgbClr val="0070C0"/>
                          </a:solidFill>
                        </a:rPr>
                        <a:t>7  4  5</a:t>
                      </a:r>
                      <a:endParaRPr lang="zh-CN" altLang="en-US" sz="2400" strike="dblStrike" baseline="0">
                        <a:solidFill>
                          <a:srgbClr val="0070C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strike="dblStrike" baseline="0" dirty="0"/>
                        <a:t>4  3  1</a:t>
                      </a:r>
                      <a:endParaRPr lang="zh-CN" altLang="en-US" sz="2400" strike="dblStrike" baseline="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
        <p:nvSpPr>
          <p:cNvPr id="7" name="矩形 4">
            <a:extLst>
              <a:ext uri="{FF2B5EF4-FFF2-40B4-BE49-F238E27FC236}">
                <a16:creationId xmlns:a16="http://schemas.microsoft.com/office/drawing/2014/main" id="{688B3A46-6477-4697-95ED-3ED056C5CB25}"/>
              </a:ext>
            </a:extLst>
          </p:cNvPr>
          <p:cNvSpPr>
            <a:spLocks noChangeArrowheads="1"/>
          </p:cNvSpPr>
          <p:nvPr/>
        </p:nvSpPr>
        <p:spPr bwMode="auto">
          <a:xfrm>
            <a:off x="4559469" y="5956012"/>
            <a:ext cx="538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452688" algn="l"/>
                <a:tab pos="3492500" algn="ctr"/>
              </a:tabLst>
              <a:defRPr>
                <a:solidFill>
                  <a:schemeClr val="tx1"/>
                </a:solidFill>
                <a:latin typeface="Helvetica" pitchFamily="-84" charset="0"/>
              </a:defRPr>
            </a:lvl1pPr>
            <a:lvl2pPr marL="742950" indent="-285750">
              <a:tabLst>
                <a:tab pos="2452688" algn="l"/>
                <a:tab pos="3492500" algn="ctr"/>
              </a:tabLst>
              <a:defRPr>
                <a:solidFill>
                  <a:schemeClr val="tx1"/>
                </a:solidFill>
                <a:latin typeface="Helvetica" pitchFamily="-84" charset="0"/>
              </a:defRPr>
            </a:lvl2pPr>
            <a:lvl3pPr marL="1143000" indent="-228600">
              <a:tabLst>
                <a:tab pos="2452688" algn="l"/>
                <a:tab pos="3492500" algn="ctr"/>
              </a:tabLst>
              <a:defRPr>
                <a:solidFill>
                  <a:schemeClr val="tx1"/>
                </a:solidFill>
                <a:latin typeface="Helvetica" pitchFamily="-84" charset="0"/>
              </a:defRPr>
            </a:lvl3pPr>
            <a:lvl4pPr marL="1600200" indent="-228600">
              <a:tabLst>
                <a:tab pos="2452688" algn="l"/>
                <a:tab pos="3492500" algn="ctr"/>
              </a:tabLst>
              <a:defRPr>
                <a:solidFill>
                  <a:schemeClr val="tx1"/>
                </a:solidFill>
                <a:latin typeface="Helvetica" pitchFamily="-84" charset="0"/>
              </a:defRPr>
            </a:lvl4pPr>
            <a:lvl5pPr marL="2057400" indent="-228600">
              <a:tabLst>
                <a:tab pos="2452688" algn="l"/>
                <a:tab pos="3492500" algn="ctr"/>
              </a:tabLst>
              <a:defRPr>
                <a:solidFill>
                  <a:schemeClr val="tx1"/>
                </a:solidFill>
                <a:latin typeface="Helvetica" pitchFamily="-84" charset="0"/>
              </a:defRPr>
            </a:lvl5pPr>
            <a:lvl6pPr marL="25146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6pPr>
            <a:lvl7pPr marL="29718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7pPr>
            <a:lvl8pPr marL="34290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8pPr>
            <a:lvl9pPr marL="3886200" indent="-228600" eaLnBrk="0" fontAlgn="base" hangingPunct="0">
              <a:spcBef>
                <a:spcPct val="0"/>
              </a:spcBef>
              <a:spcAft>
                <a:spcPct val="0"/>
              </a:spcAft>
              <a:tabLst>
                <a:tab pos="2452688" algn="l"/>
                <a:tab pos="3492500" algn="ctr"/>
              </a:tabLst>
              <a:defRPr>
                <a:solidFill>
                  <a:schemeClr val="tx1"/>
                </a:solidFill>
                <a:latin typeface="Helvetica" pitchFamily="-84" charset="0"/>
              </a:defRPr>
            </a:lvl9pPr>
          </a:lstStyle>
          <a:p>
            <a:r>
              <a:rPr lang="en-US" altLang="zh-CN" sz="3200" dirty="0">
                <a:solidFill>
                  <a:srgbClr val="006699"/>
                </a:solidFill>
                <a:ea typeface="宋体" pitchFamily="2" charset="-122"/>
              </a:rPr>
              <a:t>&lt; </a:t>
            </a:r>
            <a:r>
              <a:rPr lang="en-US" altLang="zh-CN" sz="3200" i="1" dirty="0">
                <a:solidFill>
                  <a:srgbClr val="006699"/>
                </a:solidFill>
                <a:ea typeface="宋体" pitchFamily="2" charset="-122"/>
              </a:rPr>
              <a:t>P</a:t>
            </a:r>
            <a:r>
              <a:rPr lang="en-US" altLang="zh-CN" sz="3200" baseline="-25000" dirty="0">
                <a:solidFill>
                  <a:srgbClr val="006699"/>
                </a:solidFill>
                <a:ea typeface="宋体" pitchFamily="2" charset="-122"/>
              </a:rPr>
              <a:t>1</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3</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4</a:t>
            </a:r>
            <a:r>
              <a:rPr lang="en-US" altLang="zh-CN" sz="3200">
                <a:solidFill>
                  <a:srgbClr val="006699"/>
                </a:solidFill>
                <a:ea typeface="宋体" pitchFamily="2" charset="-122"/>
              </a:rPr>
              <a:t>, </a:t>
            </a:r>
            <a:r>
              <a:rPr lang="en-US" altLang="zh-CN" sz="3200" i="1">
                <a:solidFill>
                  <a:srgbClr val="006699"/>
                </a:solidFill>
                <a:ea typeface="宋体" pitchFamily="2" charset="-122"/>
              </a:rPr>
              <a:t>P</a:t>
            </a:r>
            <a:r>
              <a:rPr lang="en-US" altLang="zh-CN" sz="3200" baseline="-25000">
                <a:solidFill>
                  <a:srgbClr val="006699"/>
                </a:solidFill>
                <a:ea typeface="宋体" pitchFamily="2" charset="-122"/>
              </a:rPr>
              <a:t>2</a:t>
            </a:r>
            <a:r>
              <a:rPr lang="en-US" altLang="zh-CN" sz="3200" i="1">
                <a:solidFill>
                  <a:srgbClr val="006699"/>
                </a:solidFill>
                <a:ea typeface="宋体" pitchFamily="2" charset="-122"/>
              </a:rPr>
              <a:t>, P</a:t>
            </a:r>
            <a:r>
              <a:rPr lang="en-US" altLang="zh-CN" sz="3200" baseline="-25000">
                <a:solidFill>
                  <a:srgbClr val="006699"/>
                </a:solidFill>
                <a:ea typeface="宋体" pitchFamily="2" charset="-122"/>
              </a:rPr>
              <a:t>0</a:t>
            </a:r>
            <a:r>
              <a:rPr lang="en-US" altLang="zh-CN" sz="3200">
                <a:solidFill>
                  <a:srgbClr val="006699"/>
                </a:solidFill>
                <a:ea typeface="宋体" pitchFamily="2" charset="-122"/>
              </a:rPr>
              <a:t>&gt; Done  </a:t>
            </a:r>
            <a:endParaRPr lang="en-US" altLang="zh-CN" sz="3200" baseline="-25000" dirty="0">
              <a:solidFill>
                <a:srgbClr val="006699"/>
              </a:solidFill>
              <a:ea typeface="宋体" pitchFamily="2" charset="-122"/>
            </a:endParaRPr>
          </a:p>
        </p:txBody>
      </p:sp>
    </p:spTree>
    <p:extLst>
      <p:ext uri="{BB962C8B-B14F-4D97-AF65-F5344CB8AC3E}">
        <p14:creationId xmlns:p14="http://schemas.microsoft.com/office/powerpoint/2010/main" val="340114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44529-B32B-4D0F-B5A8-C36C5C89D5B3}"/>
              </a:ext>
            </a:extLst>
          </p:cNvPr>
          <p:cNvSpPr>
            <a:spLocks noGrp="1"/>
          </p:cNvSpPr>
          <p:nvPr>
            <p:ph type="title"/>
          </p:nvPr>
        </p:nvSpPr>
        <p:spPr/>
        <p:txBody>
          <a:bodyPr/>
          <a:lstStyle/>
          <a:p>
            <a:r>
              <a:rPr lang="en-US" altLang="zh-CN" dirty="0"/>
              <a:t>Example of Banker</a:t>
            </a:r>
            <a:r>
              <a:rPr lang="en-US" altLang="zh-CN" dirty="0">
                <a:latin typeface="Arial" panose="020B0604020202020204" pitchFamily="34" charset="0"/>
                <a:cs typeface="Arial" panose="020B0604020202020204" pitchFamily="34" charset="0"/>
              </a:rPr>
              <a:t>’</a:t>
            </a:r>
            <a:r>
              <a:rPr lang="en-US" altLang="zh-CN" dirty="0"/>
              <a:t>s Algorithm </a:t>
            </a:r>
            <a:r>
              <a:rPr lang="en-US" altLang="zh-CN"/>
              <a:t>- 11</a:t>
            </a:r>
            <a:endParaRPr lang="zh-CN" altLang="en-US" dirty="0"/>
          </a:p>
        </p:txBody>
      </p:sp>
      <p:sp>
        <p:nvSpPr>
          <p:cNvPr id="3" name="内容占位符 2">
            <a:extLst>
              <a:ext uri="{FF2B5EF4-FFF2-40B4-BE49-F238E27FC236}">
                <a16:creationId xmlns:a16="http://schemas.microsoft.com/office/drawing/2014/main" id="{2B5C34B0-B66D-400C-870A-29E207463AF7}"/>
              </a:ext>
            </a:extLst>
          </p:cNvPr>
          <p:cNvSpPr>
            <a:spLocks noGrp="1"/>
          </p:cNvSpPr>
          <p:nvPr>
            <p:ph idx="1"/>
          </p:nvPr>
        </p:nvSpPr>
        <p:spPr>
          <a:xfrm>
            <a:off x="1612557" y="881321"/>
            <a:ext cx="9969842" cy="1546782"/>
          </a:xfrm>
        </p:spPr>
        <p:txBody>
          <a:bodyPr/>
          <a:lstStyle/>
          <a:p>
            <a:r>
              <a:rPr lang="en-US" altLang="zh-CN" sz="2400"/>
              <a:t>Snapshot </a:t>
            </a:r>
            <a:r>
              <a:rPr lang="en-US" altLang="zh-CN" sz="2400" dirty="0"/>
              <a:t>at </a:t>
            </a:r>
            <a:r>
              <a:rPr lang="en-US" altLang="zh-CN" sz="2400"/>
              <a:t>time T0</a:t>
            </a:r>
          </a:p>
          <a:p>
            <a:r>
              <a:rPr lang="en-US" altLang="zh-CN" sz="2400"/>
              <a:t>The system is in a </a:t>
            </a:r>
            <a:r>
              <a:rPr lang="en-US" altLang="zh-CN" sz="2400" b="1">
                <a:solidFill>
                  <a:srgbClr val="00B050"/>
                </a:solidFill>
              </a:rPr>
              <a:t>safe state </a:t>
            </a:r>
            <a:r>
              <a:rPr lang="en-US" altLang="zh-CN" sz="2400"/>
              <a:t>since the sequence</a:t>
            </a:r>
          </a:p>
          <a:p>
            <a:pPr marL="0" indent="0">
              <a:buNone/>
            </a:pPr>
            <a:r>
              <a:rPr lang="en-US" altLang="zh-CN" sz="2400"/>
              <a:t>    </a:t>
            </a:r>
            <a:r>
              <a:rPr lang="en-US" altLang="zh-CN" sz="2400" b="1">
                <a:solidFill>
                  <a:srgbClr val="0070C0"/>
                </a:solidFill>
              </a:rPr>
              <a:t>&lt; </a:t>
            </a:r>
            <a:r>
              <a:rPr lang="en-US" altLang="zh-CN" sz="2400" b="1" i="1">
                <a:solidFill>
                  <a:srgbClr val="0070C0"/>
                </a:solidFill>
              </a:rPr>
              <a:t>P</a:t>
            </a:r>
            <a:r>
              <a:rPr lang="en-US" altLang="zh-CN" sz="2400" b="1" baseline="-25000">
                <a:solidFill>
                  <a:srgbClr val="0070C0"/>
                </a:solidFill>
              </a:rPr>
              <a:t>1</a:t>
            </a:r>
            <a:r>
              <a:rPr lang="en-US" altLang="zh-CN" sz="2400" b="1">
                <a:solidFill>
                  <a:srgbClr val="0070C0"/>
                </a:solidFill>
              </a:rPr>
              <a:t>, </a:t>
            </a:r>
            <a:r>
              <a:rPr lang="en-US" altLang="zh-CN" sz="2400" b="1" i="1">
                <a:solidFill>
                  <a:srgbClr val="0070C0"/>
                </a:solidFill>
              </a:rPr>
              <a:t>P</a:t>
            </a:r>
            <a:r>
              <a:rPr lang="en-US" altLang="zh-CN" sz="2400" b="1" baseline="-25000">
                <a:solidFill>
                  <a:srgbClr val="0070C0"/>
                </a:solidFill>
              </a:rPr>
              <a:t>3</a:t>
            </a:r>
            <a:r>
              <a:rPr lang="en-US" altLang="zh-CN" sz="2400" b="1">
                <a:solidFill>
                  <a:srgbClr val="0070C0"/>
                </a:solidFill>
              </a:rPr>
              <a:t>, </a:t>
            </a:r>
            <a:r>
              <a:rPr lang="en-US" altLang="zh-CN" sz="2400" b="1" i="1">
                <a:solidFill>
                  <a:srgbClr val="0070C0"/>
                </a:solidFill>
              </a:rPr>
              <a:t>P</a:t>
            </a:r>
            <a:r>
              <a:rPr lang="en-US" altLang="zh-CN" sz="2400" b="1" baseline="-25000">
                <a:solidFill>
                  <a:srgbClr val="0070C0"/>
                </a:solidFill>
              </a:rPr>
              <a:t>4</a:t>
            </a:r>
            <a:r>
              <a:rPr lang="en-US" altLang="zh-CN" sz="2400" b="1">
                <a:solidFill>
                  <a:srgbClr val="0070C0"/>
                </a:solidFill>
              </a:rPr>
              <a:t>, </a:t>
            </a:r>
            <a:r>
              <a:rPr lang="en-US" altLang="zh-CN" sz="2400" b="1" i="1">
                <a:solidFill>
                  <a:srgbClr val="0070C0"/>
                </a:solidFill>
              </a:rPr>
              <a:t>P</a:t>
            </a:r>
            <a:r>
              <a:rPr lang="en-US" altLang="zh-CN" sz="2400" b="1" baseline="-25000">
                <a:solidFill>
                  <a:srgbClr val="0070C0"/>
                </a:solidFill>
              </a:rPr>
              <a:t>2</a:t>
            </a:r>
            <a:r>
              <a:rPr lang="en-US" altLang="zh-CN" sz="2400" b="1">
                <a:solidFill>
                  <a:srgbClr val="0070C0"/>
                </a:solidFill>
              </a:rPr>
              <a:t>, </a:t>
            </a:r>
            <a:r>
              <a:rPr lang="en-US" altLang="zh-CN" sz="2400" b="1" i="1">
                <a:solidFill>
                  <a:srgbClr val="0070C0"/>
                </a:solidFill>
              </a:rPr>
              <a:t>P</a:t>
            </a:r>
            <a:r>
              <a:rPr lang="en-US" altLang="zh-CN" sz="2400" b="1" baseline="-25000">
                <a:solidFill>
                  <a:srgbClr val="0070C0"/>
                </a:solidFill>
              </a:rPr>
              <a:t>0</a:t>
            </a:r>
            <a:r>
              <a:rPr lang="en-US" altLang="zh-CN" sz="2400" b="1">
                <a:solidFill>
                  <a:srgbClr val="0070C0"/>
                </a:solidFill>
              </a:rPr>
              <a:t>&gt; </a:t>
            </a:r>
            <a:r>
              <a:rPr lang="en-US" altLang="zh-CN" sz="2400"/>
              <a:t>satisfies safety criteria</a:t>
            </a:r>
            <a:endParaRPr lang="zh-CN" altLang="en-US" sz="2400" dirty="0"/>
          </a:p>
        </p:txBody>
      </p:sp>
      <p:graphicFrame>
        <p:nvGraphicFramePr>
          <p:cNvPr id="4" name="表格 3">
            <a:extLst>
              <a:ext uri="{FF2B5EF4-FFF2-40B4-BE49-F238E27FC236}">
                <a16:creationId xmlns:a16="http://schemas.microsoft.com/office/drawing/2014/main" id="{152F5EB7-FDAC-4EAD-B8FF-774BD9470738}"/>
              </a:ext>
            </a:extLst>
          </p:cNvPr>
          <p:cNvGraphicFramePr>
            <a:graphicFrameLocks noGrp="1"/>
          </p:cNvGraphicFramePr>
          <p:nvPr>
            <p:extLst/>
          </p:nvPr>
        </p:nvGraphicFramePr>
        <p:xfrm>
          <a:off x="2199503" y="2428103"/>
          <a:ext cx="8272848" cy="3200400"/>
        </p:xfrm>
        <a:graphic>
          <a:graphicData uri="http://schemas.openxmlformats.org/drawingml/2006/table">
            <a:tbl>
              <a:tblPr firstRow="1" bandRow="1">
                <a:tableStyleId>{5C22544A-7EE6-4342-B048-85BDC9FD1C3A}</a:tableStyleId>
              </a:tblPr>
              <a:tblGrid>
                <a:gridCol w="692641">
                  <a:extLst>
                    <a:ext uri="{9D8B030D-6E8A-4147-A177-3AD203B41FA5}">
                      <a16:colId xmlns:a16="http://schemas.microsoft.com/office/drawing/2014/main" val="1459193506"/>
                    </a:ext>
                  </a:extLst>
                </a:gridCol>
                <a:gridCol w="1767205">
                  <a:extLst>
                    <a:ext uri="{9D8B030D-6E8A-4147-A177-3AD203B41FA5}">
                      <a16:colId xmlns:a16="http://schemas.microsoft.com/office/drawing/2014/main" val="1639467319"/>
                    </a:ext>
                  </a:extLst>
                </a:gridCol>
                <a:gridCol w="1767205">
                  <a:extLst>
                    <a:ext uri="{9D8B030D-6E8A-4147-A177-3AD203B41FA5}">
                      <a16:colId xmlns:a16="http://schemas.microsoft.com/office/drawing/2014/main" val="3877727711"/>
                    </a:ext>
                  </a:extLst>
                </a:gridCol>
                <a:gridCol w="1767205">
                  <a:extLst>
                    <a:ext uri="{9D8B030D-6E8A-4147-A177-3AD203B41FA5}">
                      <a16:colId xmlns:a16="http://schemas.microsoft.com/office/drawing/2014/main" val="503630151"/>
                    </a:ext>
                  </a:extLst>
                </a:gridCol>
                <a:gridCol w="705588">
                  <a:extLst>
                    <a:ext uri="{9D8B030D-6E8A-4147-A177-3AD203B41FA5}">
                      <a16:colId xmlns:a16="http://schemas.microsoft.com/office/drawing/2014/main" val="1706978464"/>
                    </a:ext>
                  </a:extLst>
                </a:gridCol>
                <a:gridCol w="1573004">
                  <a:extLst>
                    <a:ext uri="{9D8B030D-6E8A-4147-A177-3AD203B41FA5}">
                      <a16:colId xmlns:a16="http://schemas.microsoft.com/office/drawing/2014/main" val="1734046889"/>
                    </a:ext>
                  </a:extLst>
                </a:gridCol>
              </a:tblGrid>
              <a:tr h="440029">
                <a:tc>
                  <a:txBody>
                    <a:bodyPr/>
                    <a:lstStyle/>
                    <a:p>
                      <a:endParaRPr lang="zh-CN" altLang="en-US" sz="240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Allocation</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Max</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Available</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u="sng" dirty="0">
                          <a:solidFill>
                            <a:schemeClr val="tx1"/>
                          </a:solidFill>
                        </a:rPr>
                        <a:t>Need</a:t>
                      </a:r>
                      <a:endParaRPr lang="zh-CN" altLang="en-US" sz="2400" i="1" u="sng"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4761160"/>
                  </a:ext>
                </a:extLst>
              </a:tr>
              <a:tr h="440029">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a:t>A3 B3 C2</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A  B  C</a:t>
                      </a:r>
                      <a:endParaRPr lang="zh-CN" altLang="en-US" sz="2400"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79115"/>
                  </a:ext>
                </a:extLst>
              </a:tr>
              <a:tr h="440029">
                <a:tc>
                  <a:txBody>
                    <a:bodyPr/>
                    <a:lstStyle/>
                    <a:p>
                      <a:r>
                        <a:rPr lang="en-US" altLang="zh-CN" sz="2400" i="1" dirty="0"/>
                        <a:t>P</a:t>
                      </a:r>
                      <a:r>
                        <a:rPr lang="en-US" altLang="zh-CN" sz="2400" baseline="-25000" dirty="0"/>
                        <a:t>0</a:t>
                      </a:r>
                      <a:endParaRPr lang="zh-CN" altLang="en-US" sz="2400"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7  5  3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0</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7  4  3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1078462"/>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1</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1  2  2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4072487"/>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3  0  2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9  0  2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2</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6  0  0</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047036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2  2  2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3</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0  1  1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8854799"/>
                  </a:ext>
                </a:extLst>
              </a:tr>
              <a:tr h="440029">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0  0  2</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4  3  3</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i="1" kern="1200" dirty="0">
                          <a:solidFill>
                            <a:schemeClr val="dk1"/>
                          </a:solidFill>
                          <a:latin typeface="+mn-lt"/>
                          <a:ea typeface="+mn-ea"/>
                          <a:cs typeface="+mn-cs"/>
                        </a:rPr>
                        <a:t>P</a:t>
                      </a:r>
                      <a:r>
                        <a:rPr lang="en-US" altLang="zh-CN" sz="2400" kern="1200" baseline="-25000" dirty="0">
                          <a:solidFill>
                            <a:schemeClr val="dk1"/>
                          </a:solidFill>
                          <a:latin typeface="+mn-lt"/>
                          <a:ea typeface="+mn-ea"/>
                          <a:cs typeface="+mn-cs"/>
                        </a:rPr>
                        <a:t>4</a:t>
                      </a:r>
                      <a:endParaRPr lang="zh-CN" altLang="en-US" sz="2400" kern="1200" baseline="-25000" dirty="0">
                        <a:solidFill>
                          <a:schemeClr val="dk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400" dirty="0"/>
                        <a:t>4  3  1</a:t>
                      </a:r>
                      <a:endParaRPr lang="zh-CN" alt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514051"/>
                  </a:ext>
                </a:extLst>
              </a:tr>
            </a:tbl>
          </a:graphicData>
        </a:graphic>
      </p:graphicFrame>
    </p:spTree>
    <p:extLst>
      <p:ext uri="{BB962C8B-B14F-4D97-AF65-F5344CB8AC3E}">
        <p14:creationId xmlns:p14="http://schemas.microsoft.com/office/powerpoint/2010/main" val="1018277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D3E796E-9D4C-428C-896A-890447D904DD}"/>
              </a:ext>
            </a:extLst>
          </p:cNvPr>
          <p:cNvSpPr>
            <a:spLocks noGrp="1" noChangeArrowheads="1"/>
          </p:cNvSpPr>
          <p:nvPr>
            <p:ph type="title"/>
          </p:nvPr>
        </p:nvSpPr>
        <p:spPr>
          <a:xfrm>
            <a:off x="2341564" y="214313"/>
            <a:ext cx="7869237" cy="576262"/>
          </a:xfrm>
        </p:spPr>
        <p:txBody>
          <a:bodyPr/>
          <a:lstStyle/>
          <a:p>
            <a:pPr eaLnBrk="1" hangingPunct="1"/>
            <a:r>
              <a:rPr lang="en-US" altLang="en-US"/>
              <a:t>Example:  </a:t>
            </a:r>
            <a:r>
              <a:rPr lang="en-US" altLang="en-US" i="1"/>
              <a:t>P</a:t>
            </a:r>
            <a:r>
              <a:rPr lang="en-US" altLang="en-US" baseline="-25000"/>
              <a:t>1</a:t>
            </a:r>
            <a:r>
              <a:rPr lang="en-US" altLang="en-US"/>
              <a:t> Request (1,0,2)</a:t>
            </a:r>
          </a:p>
        </p:txBody>
      </p:sp>
      <p:sp>
        <p:nvSpPr>
          <p:cNvPr id="60418" name="Rectangle 3">
            <a:extLst>
              <a:ext uri="{FF2B5EF4-FFF2-40B4-BE49-F238E27FC236}">
                <a16:creationId xmlns:a16="http://schemas.microsoft.com/office/drawing/2014/main" id="{5866BF7C-1FA0-4840-882A-7A5E6F0E9A18}"/>
              </a:ext>
            </a:extLst>
          </p:cNvPr>
          <p:cNvSpPr>
            <a:spLocks noGrp="1" noChangeArrowheads="1"/>
          </p:cNvSpPr>
          <p:nvPr>
            <p:ph type="body" idx="1"/>
          </p:nvPr>
        </p:nvSpPr>
        <p:spPr>
          <a:xfrm>
            <a:off x="2336413" y="1103312"/>
            <a:ext cx="8769551" cy="5395141"/>
          </a:xfrm>
        </p:spPr>
        <p:txBody>
          <a:bodyPr/>
          <a:lstStyle/>
          <a:p>
            <a:pPr>
              <a:tabLst>
                <a:tab pos="1544638" algn="l"/>
                <a:tab pos="2452688" algn="ctr"/>
                <a:tab pos="3767138" algn="ctr"/>
                <a:tab pos="5022850" algn="ctr"/>
              </a:tabLst>
            </a:pPr>
            <a:r>
              <a:rPr lang="en-US" altLang="zh-CN">
                <a:ea typeface="宋体" pitchFamily="2" charset="-122"/>
              </a:rPr>
              <a:t>Check that Request </a:t>
            </a:r>
            <a:r>
              <a:rPr lang="en-US" altLang="zh-CN">
                <a:ea typeface="宋体" pitchFamily="2" charset="-122"/>
                <a:sym typeface="Symbol" pitchFamily="18" charset="2"/>
              </a:rPr>
              <a:t> Need        (that is, (1,0,2)  (1,2,2)  true</a:t>
            </a:r>
            <a:endParaRPr lang="en-US" altLang="zh-CN">
              <a:ea typeface="宋体" pitchFamily="2" charset="-122"/>
            </a:endParaRPr>
          </a:p>
          <a:p>
            <a:pPr>
              <a:tabLst>
                <a:tab pos="1544638" algn="l"/>
                <a:tab pos="2452688" algn="ctr"/>
                <a:tab pos="3767138" algn="ctr"/>
                <a:tab pos="5022850" algn="ctr"/>
              </a:tabLst>
            </a:pPr>
            <a:r>
              <a:rPr lang="en-US" altLang="en-US"/>
              <a:t>Check </a:t>
            </a:r>
            <a:r>
              <a:rPr lang="en-US" altLang="en-US" dirty="0"/>
              <a:t>that Request </a:t>
            </a:r>
            <a:r>
              <a:rPr lang="en-US" altLang="en-US">
                <a:sym typeface="Symbol" panose="05050102010706020507" pitchFamily="18" charset="2"/>
              </a:rPr>
              <a:t> Available  (</a:t>
            </a:r>
            <a:r>
              <a:rPr lang="en-US" altLang="en-US" dirty="0">
                <a:sym typeface="Symbol" panose="05050102010706020507" pitchFamily="18" charset="2"/>
              </a:rPr>
              <a:t>that is, (1,0,2)  (3,3,2)  true</a:t>
            </a:r>
            <a:endParaRPr lang="en-US" altLang="en-US" i="1" dirty="0">
              <a:sym typeface="Symbol" panose="05050102010706020507" pitchFamily="18" charset="2"/>
            </a:endParaRPr>
          </a:p>
          <a:p>
            <a:pPr>
              <a:buNone/>
              <a:tabLst>
                <a:tab pos="1544638" algn="l"/>
                <a:tab pos="2452688" algn="ctr"/>
                <a:tab pos="3767138" algn="ctr"/>
                <a:tab pos="5022850" algn="ctr"/>
              </a:tabLst>
            </a:pPr>
            <a:r>
              <a:rPr lang="en-US" altLang="en-US" i="1" dirty="0"/>
              <a:t>			</a:t>
            </a:r>
            <a:r>
              <a:rPr lang="en-US" altLang="en-US" i="1" u="sng" dirty="0"/>
              <a:t>Allocation</a:t>
            </a:r>
            <a:r>
              <a:rPr lang="en-US" altLang="en-US" i="1" dirty="0"/>
              <a:t>	</a:t>
            </a:r>
            <a:r>
              <a:rPr lang="en-US" altLang="en-US" i="1" u="sng" dirty="0"/>
              <a:t>Need</a:t>
            </a:r>
            <a:r>
              <a:rPr lang="en-US" altLang="en-US" i="1" dirty="0"/>
              <a:t>	   </a:t>
            </a:r>
            <a:r>
              <a:rPr lang="en-US" altLang="en-US" i="1" u="sng" dirty="0"/>
              <a:t>Available</a:t>
            </a:r>
            <a:endParaRPr lang="en-US" altLang="en-US" i="1" dirty="0"/>
          </a:p>
          <a:p>
            <a:pPr>
              <a:buNone/>
              <a:tabLst>
                <a:tab pos="1544638" algn="l"/>
                <a:tab pos="2452688" algn="ctr"/>
                <a:tab pos="3767138" algn="ctr"/>
                <a:tab pos="5022850" algn="ctr"/>
              </a:tabLst>
            </a:pPr>
            <a:r>
              <a:rPr lang="en-US" altLang="en-US" i="1" dirty="0"/>
              <a:t>			A B C	A B C	 A B C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0</a:t>
            </a:r>
            <a:r>
              <a:rPr lang="en-US" altLang="en-US" dirty="0"/>
              <a:t>	0 1 0 	7 4 3 	</a:t>
            </a:r>
            <a:r>
              <a:rPr lang="en-US" altLang="en-US" dirty="0">
                <a:solidFill>
                  <a:srgbClr val="C00000"/>
                </a:solidFill>
              </a:rPr>
              <a:t>2 3 0</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1</a:t>
            </a:r>
            <a:r>
              <a:rPr lang="en-US" altLang="en-US" dirty="0"/>
              <a:t>	      </a:t>
            </a:r>
            <a:r>
              <a:rPr lang="en-US" altLang="en-US" dirty="0">
                <a:solidFill>
                  <a:srgbClr val="C00000"/>
                </a:solidFill>
              </a:rPr>
              <a:t>3 0 </a:t>
            </a:r>
            <a:r>
              <a:rPr lang="en-US" altLang="en-US">
                <a:solidFill>
                  <a:srgbClr val="C00000"/>
                </a:solidFill>
              </a:rPr>
              <a:t>2           0 </a:t>
            </a:r>
            <a:r>
              <a:rPr lang="en-US" altLang="en-US" dirty="0">
                <a:solidFill>
                  <a:srgbClr val="C00000"/>
                </a:solidFill>
              </a:rPr>
              <a:t>2 0 </a:t>
            </a:r>
            <a:r>
              <a:rPr lang="en-US" altLang="en-US" dirty="0"/>
              <a:t>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2</a:t>
            </a:r>
            <a:r>
              <a:rPr lang="en-US" altLang="en-US" dirty="0"/>
              <a:t>	3 0 2 </a:t>
            </a:r>
            <a:r>
              <a:rPr lang="en-US" altLang="en-US"/>
              <a:t>	6 </a:t>
            </a:r>
            <a:r>
              <a:rPr lang="en-US" altLang="en-US" dirty="0"/>
              <a:t>0 0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3</a:t>
            </a:r>
            <a:r>
              <a:rPr lang="en-US" altLang="en-US" dirty="0"/>
              <a:t>	2 1 1 	0 1 1</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4</a:t>
            </a:r>
            <a:r>
              <a:rPr lang="en-US" altLang="en-US" dirty="0"/>
              <a:t>	0 0 2 </a:t>
            </a:r>
            <a:r>
              <a:rPr lang="en-US" altLang="en-US"/>
              <a:t>	4 </a:t>
            </a:r>
            <a:r>
              <a:rPr lang="en-US" altLang="en-US" dirty="0"/>
              <a:t>3 1 </a:t>
            </a:r>
          </a:p>
          <a:p>
            <a:pPr>
              <a:buNone/>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Executing safety algorithm shows that </a:t>
            </a:r>
            <a:r>
              <a:rPr lang="en-US" altLang="en-US"/>
              <a:t>sequence </a:t>
            </a:r>
            <a:r>
              <a:rPr lang="en-US" altLang="en-US" sz="2000">
                <a:solidFill>
                  <a:srgbClr val="0070C0"/>
                </a:solidFill>
              </a:rPr>
              <a:t>&lt; </a:t>
            </a:r>
            <a:r>
              <a:rPr lang="en-US" altLang="en-US" sz="2000" b="1" i="1">
                <a:solidFill>
                  <a:srgbClr val="0070C0"/>
                </a:solidFill>
              </a:rPr>
              <a:t>P</a:t>
            </a:r>
            <a:r>
              <a:rPr lang="en-US" altLang="en-US" sz="2000" b="1" baseline="-25000">
                <a:solidFill>
                  <a:srgbClr val="0070C0"/>
                </a:solidFill>
              </a:rPr>
              <a:t>1</a:t>
            </a:r>
            <a:r>
              <a:rPr lang="en-US" altLang="en-US" sz="2000" b="1" dirty="0">
                <a:solidFill>
                  <a:srgbClr val="0070C0"/>
                </a:solidFill>
              </a:rPr>
              <a:t>, </a:t>
            </a:r>
            <a:r>
              <a:rPr lang="en-US" altLang="en-US" sz="2000" b="1" i="1" dirty="0">
                <a:solidFill>
                  <a:srgbClr val="0070C0"/>
                </a:solidFill>
              </a:rPr>
              <a:t>P</a:t>
            </a:r>
            <a:r>
              <a:rPr lang="en-US" altLang="en-US" sz="2000" b="1" baseline="-25000" dirty="0">
                <a:solidFill>
                  <a:srgbClr val="0070C0"/>
                </a:solidFill>
              </a:rPr>
              <a:t>3</a:t>
            </a:r>
            <a:r>
              <a:rPr lang="en-US" altLang="en-US" sz="2000" b="1" dirty="0">
                <a:solidFill>
                  <a:srgbClr val="0070C0"/>
                </a:solidFill>
              </a:rPr>
              <a:t>, </a:t>
            </a:r>
            <a:r>
              <a:rPr lang="en-US" altLang="en-US" sz="2000" b="1" i="1" dirty="0">
                <a:solidFill>
                  <a:srgbClr val="0070C0"/>
                </a:solidFill>
              </a:rPr>
              <a:t>P</a:t>
            </a:r>
            <a:r>
              <a:rPr lang="en-US" altLang="en-US" sz="2000" b="1" baseline="-25000" dirty="0">
                <a:solidFill>
                  <a:srgbClr val="0070C0"/>
                </a:solidFill>
              </a:rPr>
              <a:t>4</a:t>
            </a:r>
            <a:r>
              <a:rPr lang="en-US" altLang="en-US" sz="2000" b="1" dirty="0">
                <a:solidFill>
                  <a:srgbClr val="0070C0"/>
                </a:solidFill>
              </a:rPr>
              <a:t>, </a:t>
            </a:r>
            <a:r>
              <a:rPr lang="en-US" altLang="en-US" sz="2000" b="1" i="1" dirty="0">
                <a:solidFill>
                  <a:srgbClr val="0070C0"/>
                </a:solidFill>
              </a:rPr>
              <a:t>P</a:t>
            </a:r>
            <a:r>
              <a:rPr lang="en-US" altLang="en-US" sz="2000" b="1" baseline="-25000" dirty="0">
                <a:solidFill>
                  <a:srgbClr val="0070C0"/>
                </a:solidFill>
              </a:rPr>
              <a:t>0</a:t>
            </a:r>
            <a:r>
              <a:rPr lang="en-US" altLang="en-US" sz="2000" b="1" dirty="0">
                <a:solidFill>
                  <a:srgbClr val="0070C0"/>
                </a:solidFill>
              </a:rPr>
              <a:t>, </a:t>
            </a:r>
            <a:r>
              <a:rPr lang="en-US" altLang="en-US" sz="2000" b="1" i="1" dirty="0">
                <a:solidFill>
                  <a:srgbClr val="0070C0"/>
                </a:solidFill>
              </a:rPr>
              <a:t>P</a:t>
            </a:r>
            <a:r>
              <a:rPr lang="en-US" altLang="en-US" sz="2000" b="1" baseline="-25000" dirty="0">
                <a:solidFill>
                  <a:srgbClr val="0070C0"/>
                </a:solidFill>
              </a:rPr>
              <a:t>2</a:t>
            </a:r>
            <a:r>
              <a:rPr lang="en-US" altLang="en-US" sz="2000" dirty="0">
                <a:solidFill>
                  <a:srgbClr val="0070C0"/>
                </a:solidFill>
              </a:rPr>
              <a:t>&gt; </a:t>
            </a:r>
            <a:r>
              <a:rPr lang="en-US" altLang="en-US" dirty="0"/>
              <a:t>satisfies safety requirement</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(3,3,0) by </a:t>
            </a:r>
            <a:r>
              <a:rPr lang="en-US" altLang="en-US" b="1" i="1" dirty="0"/>
              <a:t>P</a:t>
            </a:r>
            <a:r>
              <a:rPr lang="en-US" altLang="en-US" b="1" baseline="-25000" dirty="0"/>
              <a:t>4</a:t>
            </a:r>
            <a:r>
              <a:rPr lang="en-US" altLang="en-US" dirty="0"/>
              <a:t> be granted?</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(0,2,0) by </a:t>
            </a:r>
            <a:r>
              <a:rPr lang="en-US" altLang="en-US" b="1" i="1" dirty="0"/>
              <a:t>P</a:t>
            </a:r>
            <a:r>
              <a:rPr lang="en-US" altLang="en-US" b="1" baseline="-25000" dirty="0"/>
              <a:t>0</a:t>
            </a:r>
            <a:r>
              <a:rPr lang="en-US" altLang="en-US" dirty="0"/>
              <a:t> be granted?</a:t>
            </a:r>
          </a:p>
          <a:p>
            <a:pPr>
              <a:buNone/>
              <a:tabLst>
                <a:tab pos="1544638" algn="l"/>
                <a:tab pos="2452688" algn="ctr"/>
                <a:tab pos="3767138" algn="ctr"/>
                <a:tab pos="5022850" algn="ctr"/>
              </a:tabLst>
            </a:pP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4E630-22C4-40E0-90BC-5DCD41D54A09}"/>
              </a:ext>
            </a:extLst>
          </p:cNvPr>
          <p:cNvSpPr>
            <a:spLocks noGrp="1"/>
          </p:cNvSpPr>
          <p:nvPr>
            <p:ph type="title"/>
          </p:nvPr>
        </p:nvSpPr>
        <p:spPr/>
        <p:txBody>
          <a:bodyPr/>
          <a:lstStyle/>
          <a:p>
            <a:r>
              <a:rPr lang="zh-CN" altLang="en-US"/>
              <a:t>银行家算法应用条件</a:t>
            </a:r>
          </a:p>
        </p:txBody>
      </p:sp>
      <p:sp>
        <p:nvSpPr>
          <p:cNvPr id="3" name="内容占位符 2">
            <a:extLst>
              <a:ext uri="{FF2B5EF4-FFF2-40B4-BE49-F238E27FC236}">
                <a16:creationId xmlns:a16="http://schemas.microsoft.com/office/drawing/2014/main" id="{3307D0AC-1FE7-471A-BEFD-F7AEF8B1A875}"/>
              </a:ext>
            </a:extLst>
          </p:cNvPr>
          <p:cNvSpPr>
            <a:spLocks noGrp="1"/>
          </p:cNvSpPr>
          <p:nvPr>
            <p:ph idx="1"/>
          </p:nvPr>
        </p:nvSpPr>
        <p:spPr>
          <a:xfrm>
            <a:off x="1802168" y="1233489"/>
            <a:ext cx="9179510" cy="4626984"/>
          </a:xfrm>
        </p:spPr>
        <p:txBody>
          <a:bodyPr/>
          <a:lstStyle/>
          <a:p>
            <a:r>
              <a:rPr lang="zh-CN" altLang="en-US" sz="2800"/>
              <a:t>在固定数量的进程中共享数量固定的资源</a:t>
            </a:r>
          </a:p>
          <a:p>
            <a:r>
              <a:rPr lang="zh-CN" altLang="en-US" sz="2800"/>
              <a:t>每个进程预先指定完成工作所需的最大资源数量</a:t>
            </a:r>
          </a:p>
          <a:p>
            <a:r>
              <a:rPr lang="zh-CN" altLang="en-US" sz="2800"/>
              <a:t>进程不能申请比系统中可用资源总数还多的资源</a:t>
            </a:r>
          </a:p>
          <a:p>
            <a:r>
              <a:rPr lang="zh-CN" altLang="en-US" sz="2800"/>
              <a:t>进程等待资源的时间是有限的</a:t>
            </a:r>
          </a:p>
          <a:p>
            <a:r>
              <a:rPr lang="zh-CN" altLang="en-US" sz="2800"/>
              <a:t>如果系统满足了进程对资源的最大需求，那么，进程应该在有限的时间内使用资源，然后归还给系统</a:t>
            </a:r>
            <a:endParaRPr lang="en-US" altLang="zh-CN" sz="2800"/>
          </a:p>
          <a:p>
            <a:r>
              <a:rPr lang="zh-CN" altLang="en-US" sz="2800"/>
              <a:t>进程彼此之间没有顺序关系</a:t>
            </a:r>
            <a:r>
              <a:rPr lang="en-US" altLang="zh-CN" sz="2800"/>
              <a:t>(</a:t>
            </a:r>
            <a:r>
              <a:rPr lang="zh-CN" altLang="en-US" sz="2800"/>
              <a:t>不需要进程间协作同步</a:t>
            </a:r>
            <a:r>
              <a:rPr lang="en-US" altLang="zh-CN" sz="2800"/>
              <a:t>)</a:t>
            </a:r>
            <a:endParaRPr lang="zh-CN" altLang="en-US" sz="2800"/>
          </a:p>
        </p:txBody>
      </p:sp>
    </p:spTree>
    <p:extLst>
      <p:ext uri="{BB962C8B-B14F-4D97-AF65-F5344CB8AC3E}">
        <p14:creationId xmlns:p14="http://schemas.microsoft.com/office/powerpoint/2010/main" val="4154896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2665413" y="235762"/>
            <a:ext cx="7421562" cy="576262"/>
          </a:xfrm>
        </p:spPr>
        <p:txBody>
          <a:bodyPr/>
          <a:lstStyle/>
          <a:p>
            <a:pPr eaLnBrk="1" hangingPunct="1"/>
            <a:r>
              <a:rPr lang="en-US" altLang="en-US"/>
              <a:t>7.6 Deadlock </a:t>
            </a:r>
            <a:r>
              <a:rPr lang="en-US" altLang="en-US" dirty="0"/>
              <a:t>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2335765" y="1233489"/>
            <a:ext cx="7527990" cy="4530725"/>
          </a:xfrm>
        </p:spPr>
        <p:txBody>
          <a:bodyPr/>
          <a:lstStyle/>
          <a:p>
            <a:r>
              <a:rPr lang="en-US" altLang="en-US" sz="2800" dirty="0"/>
              <a:t>Allow system to enter deadlock state </a:t>
            </a:r>
            <a:br>
              <a:rPr lang="en-US" altLang="en-US" sz="2800" dirty="0"/>
            </a:br>
            <a:endParaRPr lang="en-US" altLang="en-US" sz="2800" dirty="0"/>
          </a:p>
          <a:p>
            <a:r>
              <a:rPr lang="en-US" altLang="en-US" sz="2800" dirty="0"/>
              <a:t>Detection algorithm</a:t>
            </a:r>
            <a:br>
              <a:rPr lang="en-US" altLang="en-US" sz="2800" dirty="0"/>
            </a:br>
            <a:endParaRPr lang="en-US" altLang="en-US" sz="2800" dirty="0"/>
          </a:p>
          <a:p>
            <a:r>
              <a:rPr lang="en-US" altLang="en-US" sz="2800" dirty="0"/>
              <a:t>Recovery scheme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6926AC1-3BCF-423D-999A-350B7C4BE880}"/>
              </a:ext>
            </a:extLst>
          </p:cNvPr>
          <p:cNvSpPr>
            <a:spLocks noGrp="1" noChangeArrowheads="1"/>
          </p:cNvSpPr>
          <p:nvPr>
            <p:ph type="title"/>
          </p:nvPr>
        </p:nvSpPr>
        <p:spPr>
          <a:xfrm>
            <a:off x="1947864" y="228600"/>
            <a:ext cx="8339137" cy="609600"/>
          </a:xfrm>
        </p:spPr>
        <p:txBody>
          <a:bodyPr/>
          <a:lstStyle/>
          <a:p>
            <a:pPr>
              <a:defRPr/>
            </a:pPr>
            <a:r>
              <a:rPr lang="en-US" altLang="zh-CN">
                <a:ea typeface="宋体" charset="-122"/>
              </a:rPr>
              <a:t>Bridge Crossing Example</a:t>
            </a:r>
          </a:p>
        </p:txBody>
      </p:sp>
      <p:sp>
        <p:nvSpPr>
          <p:cNvPr id="20483" name="Rectangle 3"/>
          <p:cNvSpPr>
            <a:spLocks noGrp="1" noChangeArrowheads="1"/>
          </p:cNvSpPr>
          <p:nvPr>
            <p:ph type="body" idx="1"/>
          </p:nvPr>
        </p:nvSpPr>
        <p:spPr>
          <a:xfrm>
            <a:off x="1041752" y="3818391"/>
            <a:ext cx="10114485" cy="2422611"/>
          </a:xfrm>
        </p:spPr>
        <p:txBody>
          <a:bodyPr/>
          <a:lstStyle/>
          <a:p>
            <a:r>
              <a:rPr lang="en-US" altLang="zh-CN" sz="2000">
                <a:ea typeface="宋体" pitchFamily="2" charset="-122"/>
              </a:rPr>
              <a:t>Traffic only in one direction</a:t>
            </a:r>
          </a:p>
          <a:p>
            <a:r>
              <a:rPr lang="en-US" altLang="zh-CN" sz="2000">
                <a:ea typeface="宋体" pitchFamily="2" charset="-122"/>
              </a:rPr>
              <a:t>Each section of a bridge can be viewed as a resource</a:t>
            </a:r>
          </a:p>
          <a:p>
            <a:r>
              <a:rPr lang="en-US" altLang="zh-CN" sz="2000">
                <a:ea typeface="宋体" pitchFamily="2" charset="-122"/>
              </a:rPr>
              <a:t>If a deadlock occurs, it can be resolved if one car backs up (preempt resources and rollback)</a:t>
            </a:r>
          </a:p>
          <a:p>
            <a:r>
              <a:rPr lang="en-US" altLang="zh-CN" sz="2000">
                <a:ea typeface="宋体" pitchFamily="2" charset="-122"/>
              </a:rPr>
              <a:t>Several cars may have to be backed up if a deadlock occurs</a:t>
            </a:r>
          </a:p>
          <a:p>
            <a:r>
              <a:rPr lang="en-US" altLang="zh-CN" sz="2000">
                <a:ea typeface="宋体" pitchFamily="2" charset="-122"/>
              </a:rPr>
              <a:t>Starvation is possible</a:t>
            </a:r>
          </a:p>
        </p:txBody>
      </p:sp>
      <p:pic>
        <p:nvPicPr>
          <p:cNvPr id="5" name="图片 4">
            <a:extLst>
              <a:ext uri="{FF2B5EF4-FFF2-40B4-BE49-F238E27FC236}">
                <a16:creationId xmlns:a16="http://schemas.microsoft.com/office/drawing/2014/main" id="{9F25D741-FE3F-4552-9E0E-04E7764867EC}"/>
              </a:ext>
            </a:extLst>
          </p:cNvPr>
          <p:cNvPicPr>
            <a:picLocks noChangeAspect="1"/>
          </p:cNvPicPr>
          <p:nvPr/>
        </p:nvPicPr>
        <p:blipFill>
          <a:blip r:embed="rId2"/>
          <a:stretch>
            <a:fillRect/>
          </a:stretch>
        </p:blipFill>
        <p:spPr>
          <a:xfrm>
            <a:off x="1041752" y="912726"/>
            <a:ext cx="10108495" cy="2831139"/>
          </a:xfrm>
          <a:prstGeom prst="rect">
            <a:avLst/>
          </a:prstGeom>
        </p:spPr>
      </p:pic>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2246049" y="-19986"/>
            <a:ext cx="8442665" cy="844551"/>
          </a:xfrm>
        </p:spPr>
        <p:txBody>
          <a:bodyPr/>
          <a:lstStyle/>
          <a:p>
            <a:pPr eaLnBrk="1" hangingPunct="1"/>
            <a:r>
              <a:rPr lang="en-US" altLang="en-US" dirty="0"/>
              <a:t>Single Instance of Each Resource Type</a:t>
            </a:r>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1606858" y="1173164"/>
            <a:ext cx="9712171" cy="4511675"/>
          </a:xfrm>
        </p:spPr>
        <p:txBody>
          <a:bodyPr/>
          <a:lstStyle/>
          <a:p>
            <a:r>
              <a:rPr lang="en-US" altLang="en-US" sz="2400" dirty="0"/>
              <a:t>Maintain </a:t>
            </a:r>
            <a:r>
              <a:rPr lang="en-US" altLang="en-US" sz="2400" b="1" dirty="0">
                <a:solidFill>
                  <a:srgbClr val="006699"/>
                </a:solidFill>
                <a:latin typeface="+mj-lt"/>
              </a:rPr>
              <a:t>wait-for</a:t>
            </a:r>
            <a:r>
              <a:rPr lang="en-US" altLang="en-US" sz="2400" b="1" dirty="0">
                <a:solidFill>
                  <a:srgbClr val="3366FF"/>
                </a:solidFill>
              </a:rPr>
              <a:t> </a:t>
            </a:r>
            <a:r>
              <a:rPr lang="en-US" altLang="en-US" sz="2400" dirty="0"/>
              <a:t>graph</a:t>
            </a:r>
          </a:p>
          <a:p>
            <a:pPr lvl="1"/>
            <a:r>
              <a:rPr lang="en-US" altLang="en-US" sz="2400" dirty="0"/>
              <a:t>Nodes are processes</a:t>
            </a:r>
          </a:p>
          <a:p>
            <a:pPr lvl="1"/>
            <a:r>
              <a:rPr lang="en-US" altLang="en-US" sz="2400" b="1" i="1" dirty="0"/>
              <a:t>P</a:t>
            </a:r>
            <a:r>
              <a:rPr lang="en-US" altLang="en-US" sz="2400" b="1" i="1" baseline="-25000" dirty="0"/>
              <a:t>i</a:t>
            </a:r>
            <a:r>
              <a:rPr lang="en-US" altLang="en-US" sz="2400" b="1" dirty="0"/>
              <a:t> </a:t>
            </a:r>
            <a:r>
              <a:rPr lang="en-US" altLang="en-US" sz="2400" b="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r>
              <a:rPr lang="en-US" altLang="en-US" sz="2400" b="1" i="1" baseline="-25000" dirty="0">
                <a:sym typeface="Symbol" panose="05050102010706020507" pitchFamily="18" charset="2"/>
              </a:rPr>
              <a:t>   </a:t>
            </a:r>
            <a:r>
              <a:rPr lang="en-US" altLang="en-US" sz="2400" dirty="0">
                <a:sym typeface="Symbol" panose="05050102010706020507" pitchFamily="18" charset="2"/>
              </a:rPr>
              <a:t>if </a:t>
            </a:r>
            <a:r>
              <a:rPr lang="en-US" altLang="en-US" sz="2400" b="1" i="1" dirty="0">
                <a:sym typeface="Symbol" panose="05050102010706020507" pitchFamily="18" charset="2"/>
              </a:rPr>
              <a:t>P</a:t>
            </a:r>
            <a:r>
              <a:rPr lang="en-US" altLang="en-US" sz="2400" b="1" i="1" baseline="-25000" dirty="0">
                <a:sym typeface="Symbol" panose="05050102010706020507" pitchFamily="18" charset="2"/>
              </a:rPr>
              <a:t>i</a:t>
            </a:r>
            <a:r>
              <a:rPr lang="en-US" altLang="en-US" sz="2400" i="1" dirty="0">
                <a:sym typeface="Symbol" panose="05050102010706020507" pitchFamily="18" charset="2"/>
              </a:rPr>
              <a:t> </a:t>
            </a:r>
            <a:r>
              <a:rPr lang="en-US" altLang="en-US" sz="2400" dirty="0">
                <a:sym typeface="Symbol" panose="05050102010706020507" pitchFamily="18" charset="2"/>
              </a:rPr>
              <a:t>is waiting for</a:t>
            </a:r>
            <a:r>
              <a:rPr lang="en-US" altLang="en-US" sz="2400" i="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br>
              <a:rPr lang="en-US" altLang="en-US" sz="2400" b="1" i="1" dirty="0">
                <a:sym typeface="Symbol" panose="05050102010706020507" pitchFamily="18" charset="2"/>
              </a:rPr>
            </a:br>
            <a:endParaRPr lang="en-US" altLang="en-US" sz="2400" b="1" i="1" dirty="0">
              <a:sym typeface="Symbol" panose="05050102010706020507" pitchFamily="18" charset="2"/>
            </a:endParaRPr>
          </a:p>
          <a:p>
            <a:r>
              <a:rPr lang="en-US" altLang="en-US" sz="2400" dirty="0"/>
              <a:t>Periodically invoke an algorithm that searches for a cycle in the graph. If there is a cycle, there exists a deadlock</a:t>
            </a:r>
          </a:p>
          <a:p>
            <a:pPr>
              <a:buFont typeface="Monotype Sorts" pitchFamily="-84" charset="2"/>
              <a:buNone/>
            </a:pPr>
            <a:endParaRPr lang="en-US" altLang="en-US" sz="2400" dirty="0"/>
          </a:p>
          <a:p>
            <a:r>
              <a:rPr lang="en-US" altLang="en-US" sz="2400" dirty="0"/>
              <a:t>An algorithm to detect a cycle in a graph requires an order of</a:t>
            </a:r>
            <a:r>
              <a:rPr lang="en-US" altLang="en-US" sz="2400" i="1" dirty="0"/>
              <a:t> </a:t>
            </a:r>
            <a:r>
              <a:rPr lang="en-US" altLang="en-US" sz="2400" b="1" i="1" dirty="0"/>
              <a:t>n</a:t>
            </a:r>
            <a:r>
              <a:rPr lang="en-US" altLang="en-US" sz="2400" b="1" baseline="30000" dirty="0"/>
              <a:t>2</a:t>
            </a:r>
            <a:r>
              <a:rPr lang="en-US" altLang="en-US" sz="2400" b="1" dirty="0"/>
              <a:t> </a:t>
            </a:r>
            <a:r>
              <a:rPr lang="en-US" altLang="en-US" sz="2400" dirty="0"/>
              <a:t>operations, where </a:t>
            </a:r>
            <a:r>
              <a:rPr lang="en-US" altLang="en-US" sz="2400" b="1" i="1" dirty="0"/>
              <a:t>n</a:t>
            </a:r>
            <a:r>
              <a:rPr lang="en-US" altLang="en-US" sz="2400" dirty="0"/>
              <a:t> is the number of vertices in the graph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1757779" y="270077"/>
            <a:ext cx="9685538" cy="457200"/>
          </a:xfrm>
        </p:spPr>
        <p:txBody>
          <a:bodyPr/>
          <a:lstStyle/>
          <a:p>
            <a:pPr eaLnBrk="1" hangingPunct="1"/>
            <a:r>
              <a:rPr lang="en-US" altLang="en-US" sz="2800" dirty="0"/>
              <a:t>Resource-Allocation Graph and  Wait-for Graph</a:t>
            </a:r>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2831965" y="5683620"/>
            <a:ext cx="32640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t>Resource-Allocation Graph</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6600548" y="5669348"/>
            <a:ext cx="3638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000"/>
              <a:t>Corresponding wait-for graph</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980" y="973106"/>
            <a:ext cx="7181101" cy="463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2740331" y="131947"/>
            <a:ext cx="7772400" cy="628650"/>
          </a:xfrm>
        </p:spPr>
        <p:txBody>
          <a:bodyPr/>
          <a:lstStyle/>
          <a:p>
            <a:pPr eaLnBrk="1" hangingPunct="1"/>
            <a:r>
              <a:rPr lang="en-US" altLang="en-US" dirty="0"/>
              <a:t>Several Instances of a Resource Type</a:t>
            </a:r>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1890945" y="1187451"/>
            <a:ext cx="8966446" cy="4414359"/>
          </a:xfrm>
        </p:spPr>
        <p:txBody>
          <a:bodyPr/>
          <a:lstStyle/>
          <a:p>
            <a:r>
              <a:rPr lang="en-US" altLang="en-US" sz="2400" b="1" dirty="0">
                <a:solidFill>
                  <a:srgbClr val="000000"/>
                </a:solidFill>
              </a:rPr>
              <a:t>Available</a:t>
            </a:r>
            <a:r>
              <a:rPr lang="en-US" altLang="en-US" sz="2400" i="1" dirty="0"/>
              <a:t>:</a:t>
            </a:r>
            <a:r>
              <a:rPr lang="en-US" altLang="en-US" sz="2400" dirty="0"/>
              <a:t>  A vector of length </a:t>
            </a:r>
            <a:r>
              <a:rPr lang="en-US" altLang="en-US" sz="2400" b="1" i="1" dirty="0"/>
              <a:t>m</a:t>
            </a:r>
            <a:r>
              <a:rPr lang="en-US" altLang="en-US" sz="2400" dirty="0"/>
              <a:t> indicates the number of available resources of </a:t>
            </a:r>
            <a:r>
              <a:rPr lang="en-US" altLang="en-US" sz="2400"/>
              <a:t>each type</a:t>
            </a:r>
          </a:p>
          <a:p>
            <a:endParaRPr lang="en-US" altLang="en-US" sz="2400" dirty="0"/>
          </a:p>
          <a:p>
            <a:r>
              <a:rPr lang="en-US" altLang="en-US" sz="2400" b="1" dirty="0">
                <a:solidFill>
                  <a:srgbClr val="000000"/>
                </a:solidFill>
              </a:rPr>
              <a:t>Allocation</a:t>
            </a:r>
            <a:r>
              <a:rPr lang="en-US" altLang="en-US" sz="2400" i="1" dirty="0"/>
              <a:t>:</a:t>
            </a:r>
            <a:r>
              <a:rPr lang="en-US" altLang="en-US" sz="2400" dirty="0"/>
              <a:t>  An </a:t>
            </a:r>
            <a:r>
              <a:rPr lang="en-US" altLang="en-US" sz="2400" b="1" i="1" dirty="0"/>
              <a:t>n </a:t>
            </a:r>
            <a:r>
              <a:rPr lang="en-US" altLang="en-US" sz="2400" b="1" dirty="0"/>
              <a:t>x</a:t>
            </a:r>
            <a:r>
              <a:rPr lang="en-US" altLang="en-US" sz="2400" b="1" i="1" dirty="0"/>
              <a:t> m</a:t>
            </a:r>
            <a:r>
              <a:rPr lang="en-US" altLang="en-US" sz="2400" b="1" dirty="0"/>
              <a:t> </a:t>
            </a:r>
            <a:r>
              <a:rPr lang="en-US" altLang="en-US" sz="2400" dirty="0"/>
              <a:t>matrix defines the number of resources of each type currently allocated to </a:t>
            </a:r>
            <a:r>
              <a:rPr lang="en-US" altLang="en-US" sz="2400"/>
              <a:t>each process</a:t>
            </a:r>
          </a:p>
          <a:p>
            <a:endParaRPr lang="en-US" altLang="en-US" sz="2400" dirty="0"/>
          </a:p>
          <a:p>
            <a:r>
              <a:rPr lang="en-US" altLang="en-US" sz="2400" b="1" dirty="0">
                <a:solidFill>
                  <a:srgbClr val="000000"/>
                </a:solidFill>
              </a:rPr>
              <a:t>Request</a:t>
            </a:r>
            <a:r>
              <a:rPr lang="en-US" altLang="en-US" sz="2400" i="1" dirty="0"/>
              <a:t>:</a:t>
            </a:r>
            <a:r>
              <a:rPr lang="en-US" altLang="en-US" sz="2400" dirty="0"/>
              <a:t>  An </a:t>
            </a:r>
            <a:r>
              <a:rPr lang="en-US" altLang="en-US" sz="2400" b="1" i="1" dirty="0"/>
              <a:t>n </a:t>
            </a:r>
            <a:r>
              <a:rPr lang="en-US" altLang="en-US" sz="2400" b="1" dirty="0"/>
              <a:t>x</a:t>
            </a:r>
            <a:r>
              <a:rPr lang="en-US" altLang="en-US" sz="2400" b="1" i="1" dirty="0"/>
              <a:t> m</a:t>
            </a:r>
            <a:r>
              <a:rPr lang="en-US" altLang="en-US" sz="2400" b="1" dirty="0"/>
              <a:t> </a:t>
            </a:r>
            <a:r>
              <a:rPr lang="en-US" altLang="en-US" sz="2400" dirty="0"/>
              <a:t>matrix indicates the current request  of each process.  If </a:t>
            </a:r>
            <a:r>
              <a:rPr lang="en-US" altLang="en-US" sz="2400" b="1" i="1" dirty="0"/>
              <a:t>Request </a:t>
            </a:r>
            <a:r>
              <a:rPr lang="en-US" altLang="en-US" sz="2400" b="1" dirty="0"/>
              <a:t>[</a:t>
            </a:r>
            <a:r>
              <a:rPr lang="en-US" altLang="en-US" sz="2400" b="1" i="1" dirty="0"/>
              <a:t>i</a:t>
            </a:r>
            <a:r>
              <a:rPr lang="en-US" altLang="en-US" sz="2400" b="1" dirty="0"/>
              <a:t>][</a:t>
            </a:r>
            <a:r>
              <a:rPr lang="en-US" altLang="en-US" sz="2400" b="1" i="1" dirty="0"/>
              <a:t>j</a:t>
            </a:r>
            <a:r>
              <a:rPr lang="en-US" altLang="en-US" sz="2400" b="1" dirty="0"/>
              <a:t>] = </a:t>
            </a:r>
            <a:r>
              <a:rPr lang="en-US" altLang="en-US" sz="2400" b="1" i="1" dirty="0"/>
              <a:t>k</a:t>
            </a:r>
            <a:r>
              <a:rPr lang="en-US" altLang="en-US" sz="2400" dirty="0"/>
              <a:t>, then process</a:t>
            </a:r>
            <a:r>
              <a:rPr lang="en-US" altLang="en-US" sz="2400" i="1" dirty="0"/>
              <a:t> </a:t>
            </a:r>
            <a:r>
              <a:rPr lang="en-US" altLang="en-US" sz="2400" b="1" i="1" dirty="0"/>
              <a:t>P</a:t>
            </a:r>
            <a:r>
              <a:rPr lang="en-US" altLang="en-US" sz="2400" b="1" i="1" baseline="-25000" dirty="0"/>
              <a:t>i</a:t>
            </a:r>
            <a:r>
              <a:rPr lang="en-US" altLang="en-US" sz="2400" dirty="0"/>
              <a:t> is requesting</a:t>
            </a:r>
            <a:r>
              <a:rPr lang="en-US" altLang="en-US" sz="2400" i="1" dirty="0"/>
              <a:t> </a:t>
            </a:r>
            <a:r>
              <a:rPr lang="en-US" altLang="en-US" sz="2400" b="1" i="1" dirty="0"/>
              <a:t>k</a:t>
            </a:r>
            <a:r>
              <a:rPr lang="en-US" altLang="en-US" sz="2400" dirty="0"/>
              <a:t> more instances of resource type </a:t>
            </a:r>
            <a:r>
              <a:rPr lang="en-US" altLang="en-US" sz="2400" b="1" i="1" dirty="0" err="1"/>
              <a:t>R</a:t>
            </a:r>
            <a:r>
              <a:rPr lang="en-US" altLang="en-US" sz="2400" b="1" i="1" baseline="-25000" dirty="0" err="1"/>
              <a:t>j</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A086C2B-A5AE-4F5F-8E2A-3790509946FF}"/>
              </a:ext>
            </a:extLst>
          </p:cNvPr>
          <p:cNvSpPr>
            <a:spLocks noGrp="1" noChangeArrowheads="1"/>
          </p:cNvSpPr>
          <p:nvPr>
            <p:ph type="title"/>
          </p:nvPr>
        </p:nvSpPr>
        <p:spPr>
          <a:xfrm>
            <a:off x="2255415" y="236380"/>
            <a:ext cx="7899400" cy="576263"/>
          </a:xfrm>
        </p:spPr>
        <p:txBody>
          <a:bodyPr/>
          <a:lstStyle/>
          <a:p>
            <a:pPr eaLnBrk="1" hangingPunct="1"/>
            <a:r>
              <a:rPr lang="en-US" altLang="en-US" dirty="0"/>
              <a:t>Detection Algorithm</a:t>
            </a:r>
          </a:p>
        </p:txBody>
      </p:sp>
      <p:sp>
        <p:nvSpPr>
          <p:cNvPr id="70658" name="Rectangle 3">
            <a:extLst>
              <a:ext uri="{FF2B5EF4-FFF2-40B4-BE49-F238E27FC236}">
                <a16:creationId xmlns:a16="http://schemas.microsoft.com/office/drawing/2014/main" id="{4F25B4FD-55C6-400C-B972-1DEDC818534C}"/>
              </a:ext>
            </a:extLst>
          </p:cNvPr>
          <p:cNvSpPr>
            <a:spLocks noGrp="1" noChangeArrowheads="1"/>
          </p:cNvSpPr>
          <p:nvPr>
            <p:ph type="body" idx="1"/>
          </p:nvPr>
        </p:nvSpPr>
        <p:spPr>
          <a:xfrm>
            <a:off x="2032986" y="1233489"/>
            <a:ext cx="8708995" cy="4530725"/>
          </a:xfrm>
        </p:spPr>
        <p:txBody>
          <a:bodyPr/>
          <a:lstStyle/>
          <a:p>
            <a:pPr marL="342900" indent="-342900">
              <a:buFont typeface="+mj-lt"/>
              <a:buAutoNum type="arabicPeriod"/>
            </a:pPr>
            <a:r>
              <a:rPr lang="en-US" altLang="en-US" sz="2400" dirty="0"/>
              <a:t>Let </a:t>
            </a:r>
            <a:r>
              <a:rPr lang="en-US" altLang="en-US" sz="2400" b="1" i="1" dirty="0"/>
              <a:t>Work</a:t>
            </a:r>
            <a:r>
              <a:rPr lang="en-US" altLang="en-US" sz="2400" dirty="0"/>
              <a:t> and </a:t>
            </a:r>
            <a:r>
              <a:rPr lang="en-US" altLang="en-US" sz="2400" b="1" i="1" dirty="0"/>
              <a:t>Finish</a:t>
            </a:r>
            <a:r>
              <a:rPr lang="en-US" altLang="en-US" sz="2400" dirty="0"/>
              <a:t> be vectors of length </a:t>
            </a:r>
            <a:r>
              <a:rPr lang="en-US" altLang="en-US" sz="2400" b="1" i="1" dirty="0"/>
              <a:t>m</a:t>
            </a:r>
            <a:r>
              <a:rPr lang="en-US" altLang="en-US" sz="2400" dirty="0"/>
              <a:t> and </a:t>
            </a:r>
            <a:r>
              <a:rPr lang="en-US" altLang="en-US" sz="2400" b="1" i="1" dirty="0"/>
              <a:t>n</a:t>
            </a:r>
            <a:r>
              <a:rPr lang="en-US" altLang="en-US" sz="2400" dirty="0"/>
              <a:t>, </a:t>
            </a:r>
            <a:r>
              <a:rPr lang="en-US" altLang="en-US" sz="2400"/>
              <a:t>respectively </a:t>
            </a:r>
            <a:r>
              <a:rPr lang="en-US" altLang="zh-CN" sz="2400"/>
              <a:t>i</a:t>
            </a:r>
            <a:r>
              <a:rPr lang="en-US" altLang="en-US" sz="2400"/>
              <a:t>nitialize</a:t>
            </a:r>
            <a:r>
              <a:rPr lang="en-US" altLang="en-US" sz="2400" dirty="0"/>
              <a:t>:</a:t>
            </a:r>
          </a:p>
          <a:p>
            <a:pPr marL="850900" lvl="1" indent="-393700">
              <a:buFont typeface="+mj-lt"/>
              <a:buAutoNum type="alphaLcParenR"/>
            </a:pPr>
            <a:r>
              <a:rPr lang="en-US" altLang="en-US" sz="2400" i="1" dirty="0"/>
              <a:t> </a:t>
            </a:r>
            <a:r>
              <a:rPr lang="en-US" altLang="en-US" sz="2400" b="1" i="1" dirty="0"/>
              <a:t>Work</a:t>
            </a:r>
            <a:r>
              <a:rPr lang="en-US" altLang="en-US" sz="2400" b="1" dirty="0"/>
              <a:t> = </a:t>
            </a:r>
            <a:r>
              <a:rPr lang="en-US" altLang="en-US" sz="2400" b="1" i="1" dirty="0"/>
              <a:t>Available</a:t>
            </a:r>
            <a:endParaRPr lang="en-US" altLang="en-US" sz="2400" b="1" dirty="0"/>
          </a:p>
          <a:p>
            <a:pPr marL="850900" lvl="1" indent="-393700">
              <a:buFont typeface="+mj-lt"/>
              <a:buAutoNum type="alphaLcParenR"/>
            </a:pPr>
            <a:r>
              <a:rPr lang="en-US" altLang="en-US" sz="2400" dirty="0"/>
              <a:t> For </a:t>
            </a:r>
            <a:r>
              <a:rPr lang="en-US" altLang="en-US" sz="2400" b="1" i="1" dirty="0"/>
              <a:t>i</a:t>
            </a:r>
            <a:r>
              <a:rPr lang="en-US" altLang="en-US" sz="2400" b="1" dirty="0"/>
              <a:t> </a:t>
            </a:r>
            <a:r>
              <a:rPr lang="en-US" altLang="en-US" sz="2400" b="1"/>
              <a:t>= 0,2</a:t>
            </a:r>
            <a:r>
              <a:rPr lang="en-US" altLang="en-US" sz="2400" b="1" dirty="0"/>
              <a:t>, </a:t>
            </a:r>
            <a:r>
              <a:rPr lang="en-US" altLang="en-US" sz="2400" b="1"/>
              <a:t>…,</a:t>
            </a:r>
            <a:r>
              <a:rPr lang="en-US" altLang="en-US" sz="2400" b="1" i="1"/>
              <a:t> n-1</a:t>
            </a:r>
            <a:r>
              <a:rPr lang="en-US" altLang="en-US" sz="2400"/>
              <a:t>, </a:t>
            </a:r>
            <a:r>
              <a:rPr lang="en-US" altLang="en-US" sz="2400" dirty="0"/>
              <a:t>if </a:t>
            </a:r>
            <a:r>
              <a:rPr lang="en-US" altLang="en-US" sz="2400" b="1" i="1" dirty="0" err="1"/>
              <a:t>Allocation</a:t>
            </a:r>
            <a:r>
              <a:rPr lang="en-US" altLang="en-US" sz="2400" b="1" i="1" baseline="-25000" dirty="0" err="1"/>
              <a:t>i</a:t>
            </a:r>
            <a:r>
              <a:rPr lang="en-US" altLang="en-US" sz="2400" b="1" dirty="0"/>
              <a:t> </a:t>
            </a:r>
            <a:r>
              <a:rPr lang="en-US" altLang="en-US" sz="2400" b="1" dirty="0">
                <a:sym typeface="Symbol" panose="05050102010706020507" pitchFamily="18" charset="2"/>
              </a:rPr>
              <a:t> 0</a:t>
            </a:r>
            <a:r>
              <a:rPr lang="en-US" altLang="en-US" sz="2400" dirty="0">
                <a:sym typeface="Symbol" panose="05050102010706020507" pitchFamily="18" charset="2"/>
              </a:rPr>
              <a:t>, then </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i="1" dirty="0">
                <a:sym typeface="Symbol" panose="05050102010706020507" pitchFamily="18" charset="2"/>
              </a:rPr>
              <a:t>Finish</a:t>
            </a:r>
            <a:r>
              <a:rPr lang="en-US" altLang="en-US" sz="2400" b="1" dirty="0">
                <a:sym typeface="Symbol" panose="05050102010706020507" pitchFamily="18" charset="2"/>
              </a:rPr>
              <a:t>[i] </a:t>
            </a:r>
            <a:r>
              <a:rPr lang="en-US" altLang="en-US" sz="2400" b="1" i="1" dirty="0">
                <a:sym typeface="Symbol" panose="05050102010706020507" pitchFamily="18" charset="2"/>
              </a:rPr>
              <a:t>= false</a:t>
            </a:r>
            <a:r>
              <a:rPr lang="en-US" altLang="en-US" sz="2400" dirty="0">
                <a:sym typeface="Symbol" panose="05050102010706020507" pitchFamily="18" charset="2"/>
              </a:rPr>
              <a:t>; otherwise, </a:t>
            </a:r>
            <a:r>
              <a:rPr lang="en-US" altLang="en-US" sz="2400" b="1" i="1" dirty="0">
                <a:sym typeface="Symbol" panose="05050102010706020507" pitchFamily="18" charset="2"/>
              </a:rPr>
              <a:t>Finish</a:t>
            </a:r>
            <a:r>
              <a:rPr lang="en-US" altLang="en-US" sz="2400" b="1" dirty="0">
                <a:sym typeface="Symbol" panose="05050102010706020507" pitchFamily="18" charset="2"/>
              </a:rPr>
              <a:t>[i] = </a:t>
            </a:r>
            <a:r>
              <a:rPr lang="en-US" altLang="en-US" sz="2400" b="1" i="1" dirty="0">
                <a:sym typeface="Symbol" panose="05050102010706020507" pitchFamily="18" charset="2"/>
              </a:rPr>
              <a:t>true</a:t>
            </a:r>
          </a:p>
          <a:p>
            <a:pPr marL="850900" lvl="1" indent="-393700">
              <a:buNone/>
            </a:pPr>
            <a:endParaRPr lang="en-US" altLang="en-US" sz="2400" dirty="0">
              <a:sym typeface="Symbol" panose="05050102010706020507" pitchFamily="18" charset="2"/>
            </a:endParaRPr>
          </a:p>
          <a:p>
            <a:pPr marL="342900" indent="-342900">
              <a:buFont typeface="+mj-lt"/>
              <a:buAutoNum type="arabicPeriod"/>
            </a:pPr>
            <a:r>
              <a:rPr lang="en-US" altLang="en-US" sz="2400" dirty="0"/>
              <a:t>Find an index </a:t>
            </a:r>
            <a:r>
              <a:rPr lang="en-US" altLang="en-US" sz="2400" b="1" i="1" dirty="0"/>
              <a:t>i</a:t>
            </a:r>
            <a:r>
              <a:rPr lang="en-US" altLang="en-US" sz="2400" i="1" dirty="0"/>
              <a:t> </a:t>
            </a:r>
            <a:r>
              <a:rPr lang="en-US" altLang="en-US" sz="2400" dirty="0"/>
              <a:t>such that both:</a:t>
            </a:r>
          </a:p>
          <a:p>
            <a:pPr marL="850900" lvl="1" indent="-393700">
              <a:buFont typeface="+mj-lt"/>
              <a:buAutoNum type="alphaLcParenR"/>
            </a:pPr>
            <a:r>
              <a:rPr lang="en-US" altLang="en-US" sz="2400" i="1" dirty="0"/>
              <a:t> </a:t>
            </a:r>
            <a:r>
              <a:rPr lang="en-US" altLang="en-US" sz="2400" b="1" i="1" dirty="0"/>
              <a:t>Finish</a:t>
            </a:r>
            <a:r>
              <a:rPr lang="en-US" altLang="en-US" sz="2400" b="1" dirty="0"/>
              <a:t>[</a:t>
            </a:r>
            <a:r>
              <a:rPr lang="en-US" altLang="en-US" sz="2400" b="1" i="1" dirty="0"/>
              <a:t>i</a:t>
            </a:r>
            <a:r>
              <a:rPr lang="en-US" altLang="en-US" sz="2400" b="1" dirty="0"/>
              <a:t>] == </a:t>
            </a:r>
            <a:r>
              <a:rPr lang="en-US" altLang="en-US" sz="2400" b="1" i="1" dirty="0"/>
              <a:t>false</a:t>
            </a:r>
            <a:endParaRPr lang="en-US" altLang="en-US" sz="2400" b="1" dirty="0"/>
          </a:p>
          <a:p>
            <a:pPr marL="850900" lvl="1" indent="-393700">
              <a:buFont typeface="+mj-lt"/>
              <a:buAutoNum type="alphaLcParenR"/>
            </a:pPr>
            <a:r>
              <a:rPr lang="en-US" altLang="en-US" sz="2400" i="1" dirty="0"/>
              <a:t> </a:t>
            </a:r>
            <a:r>
              <a:rPr lang="en-US" altLang="en-US" sz="2400" b="1" i="1" dirty="0" err="1"/>
              <a:t>Request</a:t>
            </a:r>
            <a:r>
              <a:rPr lang="en-US" altLang="en-US" sz="2400" b="1" i="1" baseline="-25000" dirty="0" err="1"/>
              <a:t>i</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Work</a:t>
            </a:r>
            <a:br>
              <a:rPr lang="en-US" altLang="en-US" sz="2400" b="1" i="1" dirty="0">
                <a:sym typeface="Symbol" panose="05050102010706020507" pitchFamily="18" charset="2"/>
              </a:rPr>
            </a:br>
            <a:endParaRPr lang="en-US" altLang="en-US" sz="2400" b="1" dirty="0">
              <a:sym typeface="Symbol" panose="05050102010706020507" pitchFamily="18" charset="2"/>
            </a:endParaRPr>
          </a:p>
          <a:p>
            <a:pPr marL="850900" lvl="1" indent="-393700">
              <a:buNone/>
            </a:pPr>
            <a:r>
              <a:rPr lang="en-US" altLang="en-US" sz="2400" dirty="0">
                <a:sym typeface="Symbol" panose="05050102010706020507" pitchFamily="18" charset="2"/>
              </a:rPr>
              <a:t>If no such </a:t>
            </a:r>
            <a:r>
              <a:rPr lang="en-US" altLang="en-US" sz="2400" b="1" i="1" dirty="0">
                <a:sym typeface="Symbol" panose="05050102010706020507" pitchFamily="18" charset="2"/>
              </a:rPr>
              <a:t>i</a:t>
            </a:r>
            <a:r>
              <a:rPr lang="en-US" altLang="en-US" sz="2400" b="1" dirty="0">
                <a:sym typeface="Symbol" panose="05050102010706020507" pitchFamily="18" charset="2"/>
              </a:rPr>
              <a:t> </a:t>
            </a:r>
            <a:r>
              <a:rPr lang="en-US" altLang="en-US" sz="2400" dirty="0">
                <a:sym typeface="Symbol" panose="05050102010706020507" pitchFamily="18" charset="2"/>
              </a:rPr>
              <a:t>exists, go to step 4</a:t>
            </a:r>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C8DFB5C-1F8D-4190-83A2-9517D9381473}"/>
              </a:ext>
            </a:extLst>
          </p:cNvPr>
          <p:cNvSpPr>
            <a:spLocks noGrp="1" noChangeArrowheads="1"/>
          </p:cNvSpPr>
          <p:nvPr>
            <p:ph type="title"/>
          </p:nvPr>
        </p:nvSpPr>
        <p:spPr>
          <a:xfrm>
            <a:off x="2652714" y="214313"/>
            <a:ext cx="7558087" cy="576262"/>
          </a:xfrm>
        </p:spPr>
        <p:txBody>
          <a:bodyPr/>
          <a:lstStyle/>
          <a:p>
            <a:pPr eaLnBrk="1" hangingPunct="1"/>
            <a:r>
              <a:rPr lang="en-US" altLang="en-US" dirty="0"/>
              <a:t>Detection Algorithm (Cont.)</a:t>
            </a:r>
          </a:p>
        </p:txBody>
      </p:sp>
      <p:sp>
        <p:nvSpPr>
          <p:cNvPr id="72706" name="Rectangle 3">
            <a:extLst>
              <a:ext uri="{FF2B5EF4-FFF2-40B4-BE49-F238E27FC236}">
                <a16:creationId xmlns:a16="http://schemas.microsoft.com/office/drawing/2014/main" id="{1590227E-597D-4241-9B48-CEE17B87BD41}"/>
              </a:ext>
            </a:extLst>
          </p:cNvPr>
          <p:cNvSpPr>
            <a:spLocks noGrp="1" noChangeArrowheads="1"/>
          </p:cNvSpPr>
          <p:nvPr>
            <p:ph type="body" idx="1"/>
          </p:nvPr>
        </p:nvSpPr>
        <p:spPr>
          <a:xfrm>
            <a:off x="1953087" y="1171576"/>
            <a:ext cx="8673484" cy="2707966"/>
          </a:xfrm>
        </p:spPr>
        <p:txBody>
          <a:bodyPr/>
          <a:lstStyle/>
          <a:p>
            <a:pPr marL="342900" indent="-342900">
              <a:lnSpc>
                <a:spcPct val="90000"/>
              </a:lnSpc>
              <a:buAutoNum type="arabicPeriod" startAt="3"/>
            </a:pPr>
            <a:r>
              <a:rPr lang="en-US" altLang="en-US" sz="2400" i="1" dirty="0"/>
              <a:t> </a:t>
            </a:r>
            <a:r>
              <a:rPr lang="en-US" altLang="en-US" sz="2400" b="1" i="1" dirty="0"/>
              <a:t>Work</a:t>
            </a:r>
            <a:r>
              <a:rPr lang="en-US" altLang="en-US" sz="2400" b="1" dirty="0"/>
              <a:t> = </a:t>
            </a:r>
            <a:r>
              <a:rPr lang="en-US" altLang="en-US" sz="2400" b="1" i="1" dirty="0"/>
              <a:t>Work</a:t>
            </a:r>
            <a:r>
              <a:rPr lang="en-US" altLang="en-US" sz="2400" b="1" dirty="0"/>
              <a:t> + </a:t>
            </a:r>
            <a:r>
              <a:rPr lang="en-US" altLang="en-US" sz="2400" b="1" i="1" dirty="0" err="1"/>
              <a:t>Allocation</a:t>
            </a:r>
            <a:r>
              <a:rPr lang="en-US" altLang="en-US" sz="2400" b="1" i="1" baseline="-25000" dirty="0" err="1"/>
              <a:t>i</a:t>
            </a:r>
            <a:br>
              <a:rPr lang="en-US" altLang="en-US" sz="2400" b="1" dirty="0"/>
            </a:br>
            <a:r>
              <a:rPr lang="en-US" altLang="en-US" sz="2400" b="1" dirty="0"/>
              <a:t>     </a:t>
            </a:r>
            <a:r>
              <a:rPr lang="en-US" altLang="en-US" sz="2400" b="1" i="1" dirty="0"/>
              <a:t>Finish</a:t>
            </a:r>
            <a:r>
              <a:rPr lang="en-US" altLang="en-US" sz="2400" b="1" dirty="0"/>
              <a:t>[</a:t>
            </a:r>
            <a:r>
              <a:rPr lang="en-US" altLang="en-US" sz="2400" b="1" i="1" dirty="0"/>
              <a:t>i</a:t>
            </a:r>
            <a:r>
              <a:rPr lang="en-US" altLang="en-US" sz="2400" b="1" dirty="0"/>
              <a:t>] = </a:t>
            </a:r>
            <a:r>
              <a:rPr lang="en-US" altLang="en-US" sz="2400" b="1" i="1" dirty="0"/>
              <a:t>true</a:t>
            </a:r>
            <a:br>
              <a:rPr lang="en-US" altLang="en-US" sz="2400" b="1" dirty="0"/>
            </a:br>
            <a:r>
              <a:rPr lang="en-US" altLang="en-US" sz="2400" b="1" dirty="0"/>
              <a:t>     </a:t>
            </a:r>
            <a:r>
              <a:rPr lang="en-US" altLang="en-US" sz="2400" dirty="0"/>
              <a:t>go to step 2</a:t>
            </a:r>
            <a:br>
              <a:rPr lang="en-US" altLang="en-US" sz="2400" dirty="0"/>
            </a:br>
            <a:r>
              <a:rPr lang="en-US" altLang="en-US" sz="2400" dirty="0"/>
              <a:t> </a:t>
            </a:r>
          </a:p>
          <a:p>
            <a:pPr marL="342900" indent="-342900">
              <a:lnSpc>
                <a:spcPct val="90000"/>
              </a:lnSpc>
              <a:buAutoNum type="arabicPeriod" startAt="3"/>
            </a:pPr>
            <a:r>
              <a:rPr lang="en-US" altLang="en-US" sz="2400" dirty="0"/>
              <a:t>If </a:t>
            </a:r>
            <a:r>
              <a:rPr lang="en-US" altLang="en-US" sz="2400" b="1" i="1" dirty="0"/>
              <a:t>Finish[i] == false</a:t>
            </a:r>
            <a:r>
              <a:rPr lang="en-US" altLang="en-US" sz="2400" dirty="0"/>
              <a:t>, for some </a:t>
            </a:r>
            <a:r>
              <a:rPr lang="en-US" altLang="en-US" sz="2400" b="1" i="1" dirty="0"/>
              <a:t>i</a:t>
            </a:r>
            <a:r>
              <a:rPr lang="en-US" altLang="en-US" sz="2400"/>
              <a:t>, 0 </a:t>
            </a:r>
            <a:r>
              <a:rPr lang="en-US" altLang="en-US" sz="2400">
                <a:sym typeface="Symbol" panose="05050102010706020507" pitchFamily="18" charset="2"/>
              </a:rPr>
              <a:t> </a:t>
            </a:r>
            <a:r>
              <a:rPr lang="en-US" altLang="en-US" sz="2400" b="1" i="1">
                <a:sym typeface="Symbol" panose="05050102010706020507" pitchFamily="18" charset="2"/>
              </a:rPr>
              <a:t>i</a:t>
            </a:r>
            <a:r>
              <a:rPr lang="en-US" altLang="en-US" sz="2400">
                <a:sym typeface="Symbol" panose="05050102010706020507" pitchFamily="18" charset="2"/>
              </a:rPr>
              <a:t>  &lt; </a:t>
            </a:r>
            <a:r>
              <a:rPr lang="en-US" altLang="en-US" sz="2400" b="1" i="1">
                <a:sym typeface="Symbol" panose="05050102010706020507" pitchFamily="18" charset="2"/>
              </a:rPr>
              <a:t>n</a:t>
            </a:r>
            <a:r>
              <a:rPr lang="en-US" altLang="en-US" sz="2400">
                <a:sym typeface="Symbol" panose="05050102010706020507" pitchFamily="18" charset="2"/>
              </a:rPr>
              <a:t>, </a:t>
            </a:r>
            <a:r>
              <a:rPr lang="en-US" altLang="en-US" sz="2400" dirty="0">
                <a:sym typeface="Symbol" panose="05050102010706020507" pitchFamily="18" charset="2"/>
              </a:rPr>
              <a:t>then the system </a:t>
            </a:r>
            <a:r>
              <a:rPr lang="en-US" altLang="en-US" sz="2400">
                <a:sym typeface="Symbol" panose="05050102010706020507" pitchFamily="18" charset="2"/>
              </a:rPr>
              <a:t>is in deadlock </a:t>
            </a:r>
            <a:r>
              <a:rPr lang="en-US" altLang="en-US" sz="2400" dirty="0">
                <a:sym typeface="Symbol" panose="05050102010706020507" pitchFamily="18" charset="2"/>
              </a:rPr>
              <a:t>state. Moreover, if </a:t>
            </a:r>
            <a:r>
              <a:rPr lang="en-US" altLang="en-US" sz="2400" b="1" i="1" dirty="0">
                <a:sym typeface="Symbol" panose="05050102010706020507" pitchFamily="18" charset="2"/>
              </a:rPr>
              <a:t>Finish</a:t>
            </a:r>
            <a:r>
              <a:rPr lang="en-US" altLang="en-US" sz="2400" b="1" dirty="0">
                <a:sym typeface="Symbol" panose="05050102010706020507" pitchFamily="18" charset="2"/>
              </a:rPr>
              <a:t>[</a:t>
            </a:r>
            <a:r>
              <a:rPr lang="en-US" altLang="en-US" sz="2400" b="1" i="1" dirty="0">
                <a:sym typeface="Symbol" panose="05050102010706020507" pitchFamily="18" charset="2"/>
              </a:rPr>
              <a:t>i</a:t>
            </a:r>
            <a:r>
              <a:rPr lang="en-US" altLang="en-US" sz="2400" b="1" dirty="0">
                <a:sym typeface="Symbol" panose="05050102010706020507" pitchFamily="18" charset="2"/>
              </a:rPr>
              <a:t>] == </a:t>
            </a:r>
            <a:r>
              <a:rPr lang="en-US" altLang="en-US" sz="2400" b="1" i="1" dirty="0">
                <a:sym typeface="Symbol" panose="05050102010706020507" pitchFamily="18" charset="2"/>
              </a:rPr>
              <a:t>false</a:t>
            </a:r>
            <a:r>
              <a:rPr lang="en-US" altLang="en-US" sz="2400" dirty="0">
                <a:sym typeface="Symbol" panose="05050102010706020507" pitchFamily="18" charset="2"/>
              </a:rPr>
              <a:t>, then </a:t>
            </a:r>
            <a:r>
              <a:rPr lang="en-US" altLang="en-US" sz="2400" b="1" i="1" dirty="0">
                <a:sym typeface="Symbol" panose="05050102010706020507" pitchFamily="18" charset="2"/>
              </a:rPr>
              <a:t>P</a:t>
            </a:r>
            <a:r>
              <a:rPr lang="en-US" altLang="en-US" sz="2400" b="1" i="1" baseline="-25000" dirty="0">
                <a:sym typeface="Symbol" panose="05050102010706020507" pitchFamily="18" charset="2"/>
              </a:rPr>
              <a:t>i</a:t>
            </a:r>
            <a:r>
              <a:rPr lang="en-US" altLang="en-US" sz="2400" dirty="0">
                <a:sym typeface="Symbol" panose="05050102010706020507" pitchFamily="18" charset="2"/>
              </a:rPr>
              <a:t> is deadlocked</a:t>
            </a:r>
          </a:p>
          <a:p>
            <a:pPr>
              <a:lnSpc>
                <a:spcPct val="90000"/>
              </a:lnSpc>
              <a:buFont typeface="Monotype Sorts" pitchFamily="-84" charset="2"/>
              <a:buNone/>
            </a:pPr>
            <a:r>
              <a:rPr lang="en-US" altLang="en-US" sz="2400" dirty="0">
                <a:sym typeface="Symbol" panose="05050102010706020507" pitchFamily="18" charset="2"/>
              </a:rPr>
              <a:t>	</a:t>
            </a:r>
            <a:endParaRPr lang="en-US" altLang="en-US" sz="2400" dirty="0"/>
          </a:p>
        </p:txBody>
      </p:sp>
      <p:sp>
        <p:nvSpPr>
          <p:cNvPr id="72707" name="Text Box 4">
            <a:extLst>
              <a:ext uri="{FF2B5EF4-FFF2-40B4-BE49-F238E27FC236}">
                <a16:creationId xmlns:a16="http://schemas.microsoft.com/office/drawing/2014/main" id="{96085A5E-EEBE-4448-A0CB-F924E9CDA054}"/>
              </a:ext>
            </a:extLst>
          </p:cNvPr>
          <p:cNvSpPr txBox="1">
            <a:spLocks noChangeArrowheads="1"/>
          </p:cNvSpPr>
          <p:nvPr/>
        </p:nvSpPr>
        <p:spPr bwMode="auto">
          <a:xfrm>
            <a:off x="2376488" y="4027190"/>
            <a:ext cx="769461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solidFill>
                  <a:srgbClr val="0070C0"/>
                </a:solidFill>
                <a:sym typeface="Symbol" panose="05050102010706020507" pitchFamily="18" charset="2"/>
              </a:rPr>
              <a:t>Algorithm requires an order of O(</a:t>
            </a:r>
            <a:r>
              <a:rPr kumimoji="0" lang="en-US" altLang="en-US" sz="2000" b="1" i="1">
                <a:solidFill>
                  <a:srgbClr val="0070C0"/>
                </a:solidFill>
                <a:sym typeface="Symbol" panose="05050102010706020507" pitchFamily="18" charset="2"/>
              </a:rPr>
              <a:t>m </a:t>
            </a:r>
            <a:r>
              <a:rPr kumimoji="0" lang="en-US" altLang="en-US" sz="2000" b="1">
                <a:solidFill>
                  <a:srgbClr val="0070C0"/>
                </a:solidFill>
                <a:sym typeface="Symbol" panose="05050102010706020507" pitchFamily="18" charset="2"/>
              </a:rPr>
              <a:t>x</a:t>
            </a:r>
            <a:r>
              <a:rPr kumimoji="0" lang="en-US" altLang="en-US" sz="2000" b="1" i="1">
                <a:solidFill>
                  <a:srgbClr val="0070C0"/>
                </a:solidFill>
                <a:sym typeface="Symbol" panose="05050102010706020507" pitchFamily="18" charset="2"/>
              </a:rPr>
              <a:t> n</a:t>
            </a:r>
            <a:r>
              <a:rPr kumimoji="0" lang="en-US" altLang="en-US" sz="2000" b="1" baseline="30000">
                <a:solidFill>
                  <a:srgbClr val="0070C0"/>
                </a:solidFill>
                <a:sym typeface="Symbol" panose="05050102010706020507" pitchFamily="18" charset="2"/>
              </a:rPr>
              <a:t>2</a:t>
            </a:r>
            <a:r>
              <a:rPr kumimoji="0" lang="en-US" altLang="en-US" sz="2000" b="1">
                <a:solidFill>
                  <a:srgbClr val="0070C0"/>
                </a:solidFill>
                <a:sym typeface="Symbol" panose="05050102010706020507" pitchFamily="18" charset="2"/>
              </a:rPr>
              <a:t>) operations to detect whether the system is in deadlocked state</a:t>
            </a:r>
            <a:endParaRPr kumimoji="0" lang="en-US" altLang="en-US" sz="2000">
              <a:solidFill>
                <a:srgbClr val="0070C0"/>
              </a:solidFill>
            </a:endParaRPr>
          </a:p>
          <a:p>
            <a:pPr>
              <a:spcBef>
                <a:spcPct val="50000"/>
              </a:spcBef>
              <a:buClrTx/>
              <a:buSzTx/>
              <a:buFontTx/>
              <a:buNone/>
            </a:pPr>
            <a:endParaRPr kumimoji="0" lang="en-US" altLang="en-US" sz="2000">
              <a:solidFill>
                <a:srgbClr val="FF00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2546350" y="214313"/>
            <a:ext cx="7664450" cy="576262"/>
          </a:xfrm>
        </p:spPr>
        <p:txBody>
          <a:bodyPr/>
          <a:lstStyle/>
          <a:p>
            <a:pPr eaLnBrk="1" hangingPunct="1"/>
            <a:r>
              <a:rPr lang="en-US" altLang="en-US" dirty="0"/>
              <a:t>Example of Detection Algorithm</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1"/>
          </p:nvPr>
        </p:nvSpPr>
        <p:spPr>
          <a:xfrm>
            <a:off x="2425701" y="1108076"/>
            <a:ext cx="8037513" cy="5121275"/>
          </a:xfrm>
        </p:spPr>
        <p:txBody>
          <a:bodyPr/>
          <a:lstStyle/>
          <a:p>
            <a:pPr>
              <a:tabLst>
                <a:tab pos="1428750" algn="l"/>
                <a:tab pos="2338388"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None/>
              <a:tabLst>
                <a:tab pos="1428750" algn="l"/>
                <a:tab pos="2338388" algn="ctr"/>
                <a:tab pos="3594100" algn="ctr"/>
                <a:tab pos="4921250" algn="ctr"/>
              </a:tabLst>
            </a:pPr>
            <a:r>
              <a:rPr lang="en-US" altLang="en-US" dirty="0"/>
              <a:t>			</a:t>
            </a:r>
            <a:r>
              <a:rPr lang="en-US" altLang="en-US" i="1" dirty="0"/>
              <a:t>A B C 	  A B C 	A B C</a:t>
            </a:r>
          </a:p>
          <a:p>
            <a:pPr>
              <a:buNone/>
              <a:tabLst>
                <a:tab pos="1428750" algn="l"/>
                <a:tab pos="2338388" algn="ctr"/>
                <a:tab pos="3594100" algn="ctr"/>
                <a:tab pos="4921250" algn="ctr"/>
              </a:tabLst>
            </a:pPr>
            <a:r>
              <a:rPr lang="en-US" altLang="en-US" dirty="0"/>
              <a:t>	        </a:t>
            </a:r>
            <a:r>
              <a:rPr lang="en-US" altLang="en-US" i="1" dirty="0"/>
              <a:t>P</a:t>
            </a:r>
            <a:r>
              <a:rPr lang="en-US" altLang="en-US" baseline="-25000" dirty="0"/>
              <a:t>0</a:t>
            </a:r>
            <a:r>
              <a:rPr lang="en-US" altLang="en-US" dirty="0"/>
              <a:t>	          0 1 </a:t>
            </a:r>
            <a:r>
              <a:rPr lang="en-US" altLang="en-US"/>
              <a:t>0           0 </a:t>
            </a:r>
            <a:r>
              <a:rPr lang="en-US" altLang="en-US" dirty="0"/>
              <a:t>0 0 	0 0 0</a:t>
            </a:r>
          </a:p>
          <a:p>
            <a:pPr>
              <a:buNone/>
              <a:tabLst>
                <a:tab pos="1428750" algn="l"/>
                <a:tab pos="2338388" algn="ctr"/>
                <a:tab pos="3594100" algn="ctr"/>
                <a:tab pos="4921250" algn="ctr"/>
              </a:tabLst>
            </a:pPr>
            <a:r>
              <a:rPr lang="en-US" altLang="en-US" i="1" dirty="0"/>
              <a:t>             P</a:t>
            </a:r>
            <a:r>
              <a:rPr lang="en-US" altLang="en-US" baseline="-25000" dirty="0"/>
              <a:t>1</a:t>
            </a:r>
            <a:r>
              <a:rPr lang="en-US" altLang="en-US" dirty="0"/>
              <a:t>	          	2 0 0 	</a:t>
            </a:r>
            <a:r>
              <a:rPr lang="en-US" altLang="en-US"/>
              <a:t>  2 </a:t>
            </a:r>
            <a:r>
              <a:rPr lang="en-US" altLang="en-US" dirty="0"/>
              <a:t>0 2</a:t>
            </a:r>
          </a:p>
          <a:p>
            <a:pPr>
              <a:buNone/>
              <a:tabLst>
                <a:tab pos="1428750" algn="l"/>
                <a:tab pos="2338388" algn="ctr"/>
                <a:tab pos="3594100" algn="ctr"/>
                <a:tab pos="4921250" algn="ctr"/>
              </a:tabLst>
            </a:pPr>
            <a:r>
              <a:rPr lang="en-US" altLang="en-US" i="1" dirty="0"/>
              <a:t>             P</a:t>
            </a:r>
            <a:r>
              <a:rPr lang="en-US" altLang="en-US" baseline="-25000" dirty="0"/>
              <a:t>2</a:t>
            </a:r>
            <a:r>
              <a:rPr lang="en-US" altLang="en-US" dirty="0"/>
              <a:t>		          3 0 </a:t>
            </a:r>
            <a:r>
              <a:rPr lang="en-US" altLang="en-US"/>
              <a:t>3           0 </a:t>
            </a:r>
            <a:r>
              <a:rPr lang="en-US" altLang="en-US" dirty="0"/>
              <a:t>0 0 </a:t>
            </a:r>
          </a:p>
          <a:p>
            <a:pPr>
              <a:buNone/>
              <a:tabLst>
                <a:tab pos="1428750" algn="l"/>
                <a:tab pos="2338388" algn="ctr"/>
                <a:tab pos="3594100" algn="ctr"/>
                <a:tab pos="4921250" algn="ctr"/>
              </a:tabLst>
            </a:pPr>
            <a:r>
              <a:rPr lang="en-US" altLang="en-US" i="1" dirty="0"/>
              <a:t>             P</a:t>
            </a:r>
            <a:r>
              <a:rPr lang="en-US" altLang="en-US" baseline="-25000" dirty="0"/>
              <a:t>3</a:t>
            </a:r>
            <a:r>
              <a:rPr lang="en-US" altLang="en-US" dirty="0"/>
              <a:t>	</a:t>
            </a:r>
            <a:r>
              <a:rPr lang="en-US" altLang="en-US"/>
              <a:t>	 2 </a:t>
            </a:r>
            <a:r>
              <a:rPr lang="en-US" altLang="en-US" dirty="0"/>
              <a:t>1 1 	</a:t>
            </a:r>
            <a:r>
              <a:rPr lang="en-US" altLang="en-US"/>
              <a:t>  1 </a:t>
            </a:r>
            <a:r>
              <a:rPr lang="en-US" altLang="en-US" dirty="0"/>
              <a:t>0 0 </a:t>
            </a:r>
          </a:p>
          <a:p>
            <a:pPr>
              <a:buNone/>
              <a:tabLst>
                <a:tab pos="1428750" algn="l"/>
                <a:tab pos="2338388" algn="ctr"/>
                <a:tab pos="3594100" algn="ctr"/>
                <a:tab pos="4921250" algn="ctr"/>
              </a:tabLst>
            </a:pPr>
            <a:r>
              <a:rPr lang="en-US" altLang="en-US" dirty="0"/>
              <a:t>	       </a:t>
            </a:r>
            <a:r>
              <a:rPr lang="en-US" altLang="en-US" i="1" dirty="0"/>
              <a:t>P</a:t>
            </a:r>
            <a:r>
              <a:rPr lang="en-US" altLang="en-US" baseline="-25000" dirty="0"/>
              <a:t>4	</a:t>
            </a:r>
            <a:r>
              <a:rPr lang="en-US" altLang="en-US"/>
              <a:t>	 0 </a:t>
            </a:r>
            <a:r>
              <a:rPr lang="en-US" altLang="en-US" dirty="0"/>
              <a:t>0 2 	</a:t>
            </a:r>
            <a:r>
              <a:rPr lang="en-US" altLang="en-US"/>
              <a:t>  </a:t>
            </a:r>
            <a:r>
              <a:rPr lang="en-US" altLang="en-US" dirty="0"/>
              <a:t>0 0 2</a:t>
            </a:r>
          </a:p>
          <a:p>
            <a:pPr>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Finish[i] = true </a:t>
            </a:r>
            <a:r>
              <a:rPr lang="en-US" altLang="en-US" dirty="0"/>
              <a:t>for all </a:t>
            </a:r>
            <a:r>
              <a:rPr lang="en-US" altLang="en-US" b="1" i="1" dirty="0"/>
              <a:t>i</a:t>
            </a:r>
            <a:endParaRPr lang="en-US" altLang="en-US" b="1" dirty="0"/>
          </a:p>
          <a:p>
            <a:pPr>
              <a:buNone/>
              <a:tabLst>
                <a:tab pos="1428750" algn="l"/>
                <a:tab pos="2338388" algn="ctr"/>
                <a:tab pos="3594100" algn="ctr"/>
                <a:tab pos="4921250" algn="ctr"/>
              </a:tabLst>
            </a:pP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1981200" y="214313"/>
            <a:ext cx="8229600" cy="576262"/>
          </a:xfrm>
        </p:spPr>
        <p:txBody>
          <a:bodyPr/>
          <a:lstStyle/>
          <a:p>
            <a:pPr eaLnBrk="1" hangingPunct="1"/>
            <a:r>
              <a:rPr lang="en-US" altLang="en-US" dirty="0"/>
              <a:t>Example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1"/>
          </p:nvPr>
        </p:nvSpPr>
        <p:spPr>
          <a:xfrm>
            <a:off x="1047565" y="1233489"/>
            <a:ext cx="10173810" cy="5037137"/>
          </a:xfrm>
        </p:spPr>
        <p:txBody>
          <a:bodyPr/>
          <a:lstStyle/>
          <a:p>
            <a:pPr>
              <a:tabLst>
                <a:tab pos="2800350" algn="l"/>
                <a:tab pos="3708400" algn="ctr"/>
              </a:tabLst>
            </a:pPr>
            <a:r>
              <a:rPr lang="en-US" altLang="en-US" sz="2000" b="1" i="1" dirty="0"/>
              <a:t>P</a:t>
            </a:r>
            <a:r>
              <a:rPr lang="en-US" altLang="en-US" sz="2000" b="1" baseline="-25000" dirty="0"/>
              <a:t>2</a:t>
            </a:r>
            <a:r>
              <a:rPr lang="en-US" altLang="en-US" sz="2000" dirty="0"/>
              <a:t> requests an additional instance of type</a:t>
            </a:r>
            <a:r>
              <a:rPr lang="en-US" altLang="en-US" sz="2000" i="1" dirty="0"/>
              <a:t> </a:t>
            </a:r>
            <a:r>
              <a:rPr lang="en-US" altLang="en-US" sz="2000" b="1" i="1" dirty="0"/>
              <a:t>C</a:t>
            </a:r>
            <a:endParaRPr lang="en-US" altLang="en-US" sz="2000" b="1" dirty="0"/>
          </a:p>
          <a:p>
            <a:pPr>
              <a:buNone/>
              <a:tabLst>
                <a:tab pos="2800350" algn="l"/>
                <a:tab pos="3708400" algn="ctr"/>
              </a:tabLst>
            </a:pPr>
            <a:r>
              <a:rPr lang="en-US" altLang="en-US" sz="2000" dirty="0"/>
              <a:t>			</a:t>
            </a:r>
            <a:r>
              <a:rPr lang="en-US" altLang="en-US" sz="2000" i="1" u="sng" dirty="0"/>
              <a:t>Request</a:t>
            </a:r>
            <a:endParaRPr lang="en-US" altLang="en-US" sz="2000" i="1" dirty="0"/>
          </a:p>
          <a:p>
            <a:pPr>
              <a:buNone/>
              <a:tabLst>
                <a:tab pos="2800350" algn="l"/>
                <a:tab pos="3708400" algn="ctr"/>
              </a:tabLst>
            </a:pPr>
            <a:r>
              <a:rPr lang="en-US" altLang="en-US" sz="2000" i="1" dirty="0"/>
              <a:t>			A B C</a:t>
            </a:r>
          </a:p>
          <a:p>
            <a:pPr>
              <a:buNone/>
              <a:tabLst>
                <a:tab pos="2800350" algn="l"/>
                <a:tab pos="3708400" algn="ctr"/>
              </a:tabLst>
            </a:pPr>
            <a:r>
              <a:rPr lang="en-US" altLang="en-US" sz="2000" dirty="0"/>
              <a:t>		 </a:t>
            </a:r>
            <a:r>
              <a:rPr lang="en-US" altLang="en-US" sz="2000" i="1" dirty="0"/>
              <a:t>P</a:t>
            </a:r>
            <a:r>
              <a:rPr lang="en-US" altLang="en-US" sz="2000" baseline="-25000" dirty="0"/>
              <a:t>0</a:t>
            </a:r>
            <a:r>
              <a:rPr lang="en-US" altLang="en-US" sz="2000" dirty="0"/>
              <a:t>	0 0 0</a:t>
            </a:r>
          </a:p>
          <a:p>
            <a:pPr>
              <a:buNone/>
              <a:tabLst>
                <a:tab pos="2800350" algn="l"/>
                <a:tab pos="3708400" algn="ctr"/>
              </a:tabLst>
            </a:pPr>
            <a:r>
              <a:rPr lang="en-US" altLang="en-US" sz="2000" dirty="0"/>
              <a:t>		 </a:t>
            </a:r>
            <a:r>
              <a:rPr lang="en-US" altLang="en-US" sz="2000" i="1" dirty="0"/>
              <a:t>P</a:t>
            </a:r>
            <a:r>
              <a:rPr lang="en-US" altLang="en-US" sz="2000" baseline="-25000" dirty="0"/>
              <a:t>1</a:t>
            </a:r>
            <a:r>
              <a:rPr lang="en-US" altLang="en-US" sz="2000" dirty="0"/>
              <a:t>	2 0 2</a:t>
            </a:r>
          </a:p>
          <a:p>
            <a:pPr>
              <a:buNone/>
              <a:tabLst>
                <a:tab pos="2800350" algn="l"/>
                <a:tab pos="3708400" algn="ctr"/>
              </a:tabLst>
            </a:pPr>
            <a:r>
              <a:rPr lang="en-US" altLang="en-US" sz="2000" dirty="0"/>
              <a:t>		 </a:t>
            </a:r>
            <a:r>
              <a:rPr lang="en-US" altLang="en-US" sz="2000" i="1" dirty="0">
                <a:solidFill>
                  <a:srgbClr val="0070C0"/>
                </a:solidFill>
              </a:rPr>
              <a:t>P</a:t>
            </a:r>
            <a:r>
              <a:rPr lang="en-US" altLang="en-US" sz="2000" baseline="-25000" dirty="0">
                <a:solidFill>
                  <a:srgbClr val="0070C0"/>
                </a:solidFill>
              </a:rPr>
              <a:t>2</a:t>
            </a:r>
            <a:r>
              <a:rPr lang="en-US" altLang="en-US" sz="2000" dirty="0">
                <a:solidFill>
                  <a:srgbClr val="0070C0"/>
                </a:solidFill>
              </a:rPr>
              <a:t>	0 0 1</a:t>
            </a:r>
          </a:p>
          <a:p>
            <a:pPr>
              <a:buNone/>
              <a:tabLst>
                <a:tab pos="2800350" algn="l"/>
                <a:tab pos="3708400" algn="ctr"/>
              </a:tabLst>
            </a:pPr>
            <a:r>
              <a:rPr lang="en-US" altLang="en-US" sz="2000" dirty="0"/>
              <a:t>		 </a:t>
            </a:r>
            <a:r>
              <a:rPr lang="en-US" altLang="en-US" sz="2000" i="1" dirty="0"/>
              <a:t>P</a:t>
            </a:r>
            <a:r>
              <a:rPr lang="en-US" altLang="en-US" sz="2000" baseline="-25000" dirty="0"/>
              <a:t>3</a:t>
            </a:r>
            <a:r>
              <a:rPr lang="en-US" altLang="en-US" sz="2000" dirty="0"/>
              <a:t>	1 0 0 </a:t>
            </a:r>
          </a:p>
          <a:p>
            <a:pPr>
              <a:buNone/>
              <a:tabLst>
                <a:tab pos="2800350" algn="l"/>
                <a:tab pos="3708400" algn="ctr"/>
              </a:tabLst>
            </a:pPr>
            <a:r>
              <a:rPr lang="en-US" altLang="en-US" sz="2000" dirty="0"/>
              <a:t>		 </a:t>
            </a:r>
            <a:r>
              <a:rPr lang="en-US" altLang="en-US" sz="2000" i="1" dirty="0"/>
              <a:t>P</a:t>
            </a:r>
            <a:r>
              <a:rPr lang="en-US" altLang="en-US" sz="2000" baseline="-25000" dirty="0"/>
              <a:t>4</a:t>
            </a:r>
            <a:r>
              <a:rPr lang="en-US" altLang="en-US" sz="2000" dirty="0"/>
              <a:t>	0 0 2</a:t>
            </a:r>
          </a:p>
          <a:p>
            <a:pPr>
              <a:buNone/>
              <a:tabLst>
                <a:tab pos="2800350" algn="l"/>
                <a:tab pos="3708400" algn="ctr"/>
              </a:tabLst>
            </a:pPr>
            <a:endParaRPr lang="en-US" altLang="en-US" sz="900" dirty="0"/>
          </a:p>
          <a:p>
            <a:pPr>
              <a:tabLst>
                <a:tab pos="2800350" algn="l"/>
                <a:tab pos="3708400" algn="ctr"/>
              </a:tabLst>
            </a:pPr>
            <a:r>
              <a:rPr lang="en-US" altLang="en-US" sz="2000" dirty="0"/>
              <a:t>State of system?</a:t>
            </a:r>
          </a:p>
          <a:p>
            <a:pPr lvl="1">
              <a:tabLst>
                <a:tab pos="2800350" algn="l"/>
                <a:tab pos="3708400" algn="ctr"/>
              </a:tabLst>
            </a:pPr>
            <a:r>
              <a:rPr lang="en-US" altLang="en-US" sz="2000" dirty="0"/>
              <a:t>Can reclaim resources held by process </a:t>
            </a:r>
            <a:r>
              <a:rPr lang="en-US" altLang="en-US" sz="2000" b="1" i="1" dirty="0"/>
              <a:t>P</a:t>
            </a:r>
            <a:r>
              <a:rPr lang="en-US" altLang="en-US" sz="2000" b="1" baseline="-25000" dirty="0"/>
              <a:t>0</a:t>
            </a:r>
            <a:r>
              <a:rPr lang="en-US" altLang="en-US" sz="2000" dirty="0"/>
              <a:t>, but insufficient resources to fulfill </a:t>
            </a:r>
            <a:r>
              <a:rPr lang="en-US" altLang="en-US" sz="2000"/>
              <a:t>other processes</a:t>
            </a:r>
            <a:r>
              <a:rPr lang="en-US" altLang="en-US" sz="2000">
                <a:latin typeface="Arial" panose="020B0604020202020204" pitchFamily="34" charset="0"/>
                <a:cs typeface="Arial" panose="020B0604020202020204" pitchFamily="34" charset="0"/>
              </a:rPr>
              <a:t>’</a:t>
            </a:r>
            <a:r>
              <a:rPr lang="en-US" altLang="en-US" sz="2000"/>
              <a:t> </a:t>
            </a:r>
            <a:r>
              <a:rPr lang="en-US" altLang="en-US" sz="2000" dirty="0"/>
              <a:t>requests</a:t>
            </a:r>
          </a:p>
          <a:p>
            <a:pPr lvl="1">
              <a:tabLst>
                <a:tab pos="2800350" algn="l"/>
                <a:tab pos="3708400" algn="ctr"/>
              </a:tabLst>
            </a:pPr>
            <a:r>
              <a:rPr lang="en-US" altLang="en-US" sz="2000" dirty="0"/>
              <a:t>Deadlock exists, consisting of processes </a:t>
            </a:r>
            <a:r>
              <a:rPr lang="en-US" altLang="en-US" sz="2000" b="1" i="1" dirty="0"/>
              <a:t>P</a:t>
            </a:r>
            <a:r>
              <a:rPr lang="en-US" altLang="en-US" sz="2000" b="1" baseline="-25000" dirty="0"/>
              <a:t>1</a:t>
            </a:r>
            <a:r>
              <a:rPr lang="en-US" altLang="en-US" sz="2000" b="1" dirty="0"/>
              <a:t>, </a:t>
            </a:r>
            <a:r>
              <a:rPr lang="en-US" altLang="en-US" sz="2000" b="1" baseline="-25000" dirty="0"/>
              <a:t> </a:t>
            </a:r>
            <a:r>
              <a:rPr lang="en-US" altLang="en-US" sz="2000" b="1" i="1" dirty="0"/>
              <a:t>P</a:t>
            </a:r>
            <a:r>
              <a:rPr lang="en-US" altLang="en-US" sz="2000" b="1" baseline="-25000" dirty="0"/>
              <a:t>2</a:t>
            </a:r>
            <a:r>
              <a:rPr lang="en-US" altLang="en-US" sz="2000" b="1" dirty="0"/>
              <a:t>, </a:t>
            </a:r>
            <a:r>
              <a:rPr lang="en-US" altLang="en-US" sz="2000" b="1" i="1" dirty="0"/>
              <a:t>P</a:t>
            </a:r>
            <a:r>
              <a:rPr lang="en-US" altLang="en-US" sz="2000" b="1" baseline="-25000" dirty="0"/>
              <a:t>3</a:t>
            </a:r>
            <a:r>
              <a:rPr lang="en-US" altLang="en-US" sz="2000" dirty="0"/>
              <a:t>, and </a:t>
            </a:r>
            <a:r>
              <a:rPr lang="en-US" altLang="en-US" sz="2000" b="1" i="1" dirty="0"/>
              <a:t>P</a:t>
            </a:r>
            <a:r>
              <a:rPr lang="en-US" altLang="en-US" sz="2000" b="1" baseline="-25000" dirty="0"/>
              <a:t>4</a:t>
            </a:r>
            <a:endParaRPr lang="en-US" altLang="en-US" sz="2000" b="1" dirty="0"/>
          </a:p>
        </p:txBody>
      </p:sp>
      <p:cxnSp>
        <p:nvCxnSpPr>
          <p:cNvPr id="5" name="直接连接符 3">
            <a:extLst>
              <a:ext uri="{FF2B5EF4-FFF2-40B4-BE49-F238E27FC236}">
                <a16:creationId xmlns:a16="http://schemas.microsoft.com/office/drawing/2014/main" id="{F47B47DE-5EDC-4747-B1D3-04BC7D1162B7}"/>
              </a:ext>
            </a:extLst>
          </p:cNvPr>
          <p:cNvCxnSpPr>
            <a:cxnSpLocks noChangeShapeType="1"/>
          </p:cNvCxnSpPr>
          <p:nvPr/>
        </p:nvCxnSpPr>
        <p:spPr bwMode="auto">
          <a:xfrm>
            <a:off x="6096000" y="1855433"/>
            <a:ext cx="0" cy="2707689"/>
          </a:xfrm>
          <a:prstGeom prst="line">
            <a:avLst/>
          </a:prstGeom>
          <a:noFill/>
          <a:ln w="15875" algn="ctr">
            <a:solidFill>
              <a:schemeClr val="tx1"/>
            </a:solidFill>
            <a:round/>
            <a:headEnd/>
            <a:tailEnd/>
          </a:ln>
          <a:extLst>
            <a:ext uri="{909E8E84-426E-40DD-AFC4-6F175D3DCCD1}">
              <a14:hiddenFill xmlns:a14="http://schemas.microsoft.com/office/drawing/2010/main">
                <a:noFill/>
              </a14:hiddenFill>
            </a:ext>
          </a:extLst>
        </p:spPr>
      </p:cxnSp>
      <p:sp>
        <p:nvSpPr>
          <p:cNvPr id="2" name="文本框 1">
            <a:extLst>
              <a:ext uri="{FF2B5EF4-FFF2-40B4-BE49-F238E27FC236}">
                <a16:creationId xmlns:a16="http://schemas.microsoft.com/office/drawing/2014/main" id="{10591685-8798-438A-A634-BDCD6F70622E}"/>
              </a:ext>
            </a:extLst>
          </p:cNvPr>
          <p:cNvSpPr txBox="1"/>
          <p:nvPr/>
        </p:nvSpPr>
        <p:spPr>
          <a:xfrm>
            <a:off x="6442228" y="1644457"/>
            <a:ext cx="4992207" cy="2862322"/>
          </a:xfrm>
          <a:prstGeom prst="rect">
            <a:avLst/>
          </a:prstGeom>
          <a:noFill/>
        </p:spPr>
        <p:txBody>
          <a:bodyPr wrap="square" rtlCol="0">
            <a:spAutoFit/>
          </a:bodyPr>
          <a:lstStyle/>
          <a:p>
            <a:pPr>
              <a:spcBef>
                <a:spcPts val="840"/>
              </a:spcBef>
            </a:pPr>
            <a:r>
              <a:rPr lang="en-US" altLang="zh-CN" sz="2000">
                <a:latin typeface="微软雅黑" panose="020B0503020204020204" pitchFamily="34" charset="-122"/>
                <a:ea typeface="微软雅黑" panose="020B0503020204020204" pitchFamily="34" charset="-122"/>
              </a:rPr>
              <a:t>       </a:t>
            </a:r>
            <a:r>
              <a:rPr lang="en-US" altLang="zh-CN" sz="2000" i="1" u="sng">
                <a:latin typeface="微软雅黑" panose="020B0503020204020204" pitchFamily="34" charset="-122"/>
                <a:ea typeface="微软雅黑" panose="020B0503020204020204" pitchFamily="34" charset="-122"/>
              </a:rPr>
              <a:t>Allocation</a:t>
            </a:r>
            <a:r>
              <a:rPr lang="en-US" altLang="zh-CN" sz="2000">
                <a:latin typeface="微软雅黑" panose="020B0503020204020204" pitchFamily="34" charset="-122"/>
                <a:ea typeface="微软雅黑" panose="020B0503020204020204" pitchFamily="34" charset="-122"/>
              </a:rPr>
              <a:t>   </a:t>
            </a:r>
            <a:r>
              <a:rPr lang="en-US" altLang="zh-CN" sz="2000" i="1" u="sng">
                <a:latin typeface="微软雅黑" panose="020B0503020204020204" pitchFamily="34" charset="-122"/>
                <a:ea typeface="微软雅黑" panose="020B0503020204020204" pitchFamily="34" charset="-122"/>
              </a:rPr>
              <a:t>Request</a:t>
            </a:r>
            <a:r>
              <a:rPr lang="en-US" altLang="zh-CN" sz="2000">
                <a:latin typeface="微软雅黑" panose="020B0503020204020204" pitchFamily="34" charset="-122"/>
                <a:ea typeface="微软雅黑" panose="020B0503020204020204" pitchFamily="34" charset="-122"/>
              </a:rPr>
              <a:t>   </a:t>
            </a:r>
            <a:r>
              <a:rPr lang="en-US" altLang="zh-CN" sz="2000" i="1" u="sng">
                <a:latin typeface="微软雅黑" panose="020B0503020204020204" pitchFamily="34" charset="-122"/>
                <a:ea typeface="微软雅黑" panose="020B0503020204020204" pitchFamily="34" charset="-122"/>
              </a:rPr>
              <a:t>Available</a:t>
            </a:r>
          </a:p>
          <a:p>
            <a:pPr>
              <a:spcBef>
                <a:spcPts val="840"/>
              </a:spcBef>
            </a:pPr>
            <a:r>
              <a:rPr lang="en-US" altLang="zh-CN" sz="2000">
                <a:latin typeface="微软雅黑" panose="020B0503020204020204" pitchFamily="34" charset="-122"/>
                <a:ea typeface="微软雅黑" panose="020B0503020204020204" pitchFamily="34" charset="-122"/>
              </a:rPr>
              <a:t>       A B C         A B C      A B C</a:t>
            </a:r>
          </a:p>
          <a:p>
            <a:pPr>
              <a:spcBef>
                <a:spcPts val="840"/>
              </a:spcBef>
            </a:pPr>
            <a:r>
              <a:rPr lang="en-US" altLang="zh-CN" sz="2000" i="1">
                <a:latin typeface="微软雅黑" panose="020B0503020204020204" pitchFamily="34" charset="-122"/>
                <a:ea typeface="微软雅黑" panose="020B0503020204020204" pitchFamily="34" charset="-122"/>
              </a:rPr>
              <a:t>P</a:t>
            </a:r>
            <a:r>
              <a:rPr lang="en-US" altLang="zh-CN" sz="2000" baseline="-25000">
                <a:latin typeface="微软雅黑" panose="020B0503020204020204" pitchFamily="34" charset="-122"/>
                <a:ea typeface="微软雅黑" panose="020B0503020204020204" pitchFamily="34" charset="-122"/>
              </a:rPr>
              <a:t>0</a:t>
            </a:r>
            <a:r>
              <a:rPr lang="en-US" altLang="zh-CN" sz="2000">
                <a:latin typeface="微软雅黑" panose="020B0503020204020204" pitchFamily="34" charset="-122"/>
                <a:ea typeface="微软雅黑" panose="020B0503020204020204" pitchFamily="34" charset="-122"/>
              </a:rPr>
              <a:t>    0 1 0         0 0 0       0 0 0</a:t>
            </a:r>
          </a:p>
          <a:p>
            <a:pPr>
              <a:spcBef>
                <a:spcPts val="840"/>
              </a:spcBef>
            </a:pPr>
            <a:r>
              <a:rPr lang="en-US" altLang="zh-CN" sz="2000" i="1">
                <a:latin typeface="微软雅黑" panose="020B0503020204020204" pitchFamily="34" charset="-122"/>
                <a:ea typeface="微软雅黑" panose="020B0503020204020204" pitchFamily="34" charset="-122"/>
              </a:rPr>
              <a:t>P</a:t>
            </a:r>
            <a:r>
              <a:rPr lang="en-US" altLang="zh-CN" sz="2000" baseline="-25000">
                <a:latin typeface="微软雅黑" panose="020B0503020204020204" pitchFamily="34" charset="-122"/>
                <a:ea typeface="微软雅黑" panose="020B0503020204020204" pitchFamily="34" charset="-122"/>
              </a:rPr>
              <a:t>1</a:t>
            </a:r>
            <a:r>
              <a:rPr lang="en-US" altLang="zh-CN" sz="2000">
                <a:latin typeface="微软雅黑" panose="020B0503020204020204" pitchFamily="34" charset="-122"/>
                <a:ea typeface="微软雅黑" panose="020B0503020204020204" pitchFamily="34" charset="-122"/>
              </a:rPr>
              <a:t>    2 0 0         2 0 2</a:t>
            </a:r>
          </a:p>
          <a:p>
            <a:pPr>
              <a:spcBef>
                <a:spcPts val="840"/>
              </a:spcBef>
            </a:pPr>
            <a:r>
              <a:rPr lang="en-US" altLang="zh-CN" sz="2000" i="1">
                <a:latin typeface="微软雅黑" panose="020B0503020204020204" pitchFamily="34" charset="-122"/>
                <a:ea typeface="微软雅黑" panose="020B0503020204020204" pitchFamily="34" charset="-122"/>
              </a:rPr>
              <a:t>P</a:t>
            </a:r>
            <a:r>
              <a:rPr lang="en-US" altLang="zh-CN" sz="2000" baseline="-25000">
                <a:latin typeface="微软雅黑" panose="020B0503020204020204" pitchFamily="34" charset="-122"/>
                <a:ea typeface="微软雅黑" panose="020B0503020204020204" pitchFamily="34" charset="-122"/>
              </a:rPr>
              <a:t>2</a:t>
            </a:r>
            <a:r>
              <a:rPr lang="en-US" altLang="zh-CN" sz="2000">
                <a:latin typeface="微软雅黑" panose="020B0503020204020204" pitchFamily="34" charset="-122"/>
                <a:ea typeface="微软雅黑" panose="020B0503020204020204" pitchFamily="34" charset="-122"/>
              </a:rPr>
              <a:t>    3 0 3         0 0 0 </a:t>
            </a:r>
          </a:p>
          <a:p>
            <a:pPr>
              <a:spcBef>
                <a:spcPts val="840"/>
              </a:spcBef>
            </a:pPr>
            <a:r>
              <a:rPr lang="en-US" altLang="zh-CN" sz="2000" i="1">
                <a:latin typeface="微软雅黑" panose="020B0503020204020204" pitchFamily="34" charset="-122"/>
                <a:ea typeface="微软雅黑" panose="020B0503020204020204" pitchFamily="34" charset="-122"/>
              </a:rPr>
              <a:t>P</a:t>
            </a:r>
            <a:r>
              <a:rPr lang="en-US" altLang="zh-CN" sz="2000" baseline="-25000">
                <a:latin typeface="微软雅黑" panose="020B0503020204020204" pitchFamily="34" charset="-122"/>
                <a:ea typeface="微软雅黑" panose="020B0503020204020204" pitchFamily="34" charset="-122"/>
              </a:rPr>
              <a:t>3</a:t>
            </a:r>
            <a:r>
              <a:rPr lang="en-US" altLang="zh-CN" sz="2000">
                <a:latin typeface="微软雅黑" panose="020B0503020204020204" pitchFamily="34" charset="-122"/>
                <a:ea typeface="微软雅黑" panose="020B0503020204020204" pitchFamily="34" charset="-122"/>
              </a:rPr>
              <a:t>    2 1 1         1 0 0 </a:t>
            </a:r>
          </a:p>
          <a:p>
            <a:pPr>
              <a:spcBef>
                <a:spcPts val="840"/>
              </a:spcBef>
            </a:pPr>
            <a:r>
              <a:rPr lang="en-US" altLang="zh-CN" sz="2000" i="1">
                <a:latin typeface="微软雅黑" panose="020B0503020204020204" pitchFamily="34" charset="-122"/>
                <a:ea typeface="微软雅黑" panose="020B0503020204020204" pitchFamily="34" charset="-122"/>
              </a:rPr>
              <a:t>P</a:t>
            </a:r>
            <a:r>
              <a:rPr lang="en-US" altLang="zh-CN" sz="2000" baseline="-25000">
                <a:latin typeface="微软雅黑" panose="020B0503020204020204" pitchFamily="34" charset="-122"/>
                <a:ea typeface="微软雅黑" panose="020B0503020204020204" pitchFamily="34" charset="-122"/>
              </a:rPr>
              <a:t>4</a:t>
            </a:r>
            <a:r>
              <a:rPr lang="en-US" altLang="zh-CN" sz="2000">
                <a:latin typeface="微软雅黑" panose="020B0503020204020204" pitchFamily="34" charset="-122"/>
                <a:ea typeface="微软雅黑" panose="020B0503020204020204" pitchFamily="34" charset="-122"/>
              </a:rPr>
              <a:t>    0 0 2         0 0 2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D4BC432-7638-454C-8A48-5A8BCB25F524}"/>
              </a:ext>
            </a:extLst>
          </p:cNvPr>
          <p:cNvSpPr>
            <a:spLocks noGrp="1" noChangeArrowheads="1"/>
          </p:cNvSpPr>
          <p:nvPr>
            <p:ph type="title"/>
          </p:nvPr>
        </p:nvSpPr>
        <p:spPr>
          <a:xfrm>
            <a:off x="2624138" y="230188"/>
            <a:ext cx="7586662" cy="576262"/>
          </a:xfrm>
        </p:spPr>
        <p:txBody>
          <a:bodyPr/>
          <a:lstStyle/>
          <a:p>
            <a:pPr eaLnBrk="1" hangingPunct="1"/>
            <a:r>
              <a:rPr lang="en-US" altLang="en-US" dirty="0"/>
              <a:t>Detection-Algorithm Usage</a:t>
            </a:r>
          </a:p>
        </p:txBody>
      </p:sp>
      <p:sp>
        <p:nvSpPr>
          <p:cNvPr id="78850" name="Rectangle 3">
            <a:extLst>
              <a:ext uri="{FF2B5EF4-FFF2-40B4-BE49-F238E27FC236}">
                <a16:creationId xmlns:a16="http://schemas.microsoft.com/office/drawing/2014/main" id="{158D4C12-F6CC-4793-92BE-5D929F7ED7C7}"/>
              </a:ext>
            </a:extLst>
          </p:cNvPr>
          <p:cNvSpPr>
            <a:spLocks noGrp="1" noChangeArrowheads="1"/>
          </p:cNvSpPr>
          <p:nvPr>
            <p:ph type="body" idx="1"/>
          </p:nvPr>
        </p:nvSpPr>
        <p:spPr>
          <a:xfrm>
            <a:off x="1535837" y="1122364"/>
            <a:ext cx="9650027" cy="4530725"/>
          </a:xfrm>
        </p:spPr>
        <p:txBody>
          <a:bodyPr/>
          <a:lstStyle/>
          <a:p>
            <a:r>
              <a:rPr lang="en-US" altLang="en-US" sz="2400" dirty="0"/>
              <a:t>When, and how often, to invoke depends on:</a:t>
            </a:r>
          </a:p>
          <a:p>
            <a:pPr lvl="1"/>
            <a:r>
              <a:rPr lang="en-US" altLang="en-US" sz="2400" dirty="0"/>
              <a:t>How often a deadlock is likely to occur?</a:t>
            </a:r>
          </a:p>
          <a:p>
            <a:pPr lvl="1"/>
            <a:r>
              <a:rPr lang="en-US" altLang="en-US" sz="2400" dirty="0"/>
              <a:t>How many processes will need to be rolled back?</a:t>
            </a:r>
          </a:p>
          <a:p>
            <a:pPr lvl="2"/>
            <a:r>
              <a:rPr lang="en-US" altLang="en-US" sz="2400" dirty="0"/>
              <a:t>one for each disjoint cycle</a:t>
            </a:r>
            <a:br>
              <a:rPr lang="en-US" altLang="en-US" sz="2400" dirty="0"/>
            </a:br>
            <a:endParaRPr lang="en-US" altLang="en-US" sz="2400" dirty="0"/>
          </a:p>
          <a:p>
            <a:r>
              <a:rPr lang="en-US" altLang="en-US" sz="2400" dirty="0"/>
              <a:t>If detection algorithm is invoked arbitrarily, there may be many cycles in the resource graph and so we would not be able to tell which of the many deadlocked processes </a:t>
            </a:r>
            <a:r>
              <a:rPr lang="ja-JP" altLang="en-US" sz="2400" dirty="0"/>
              <a:t>“</a:t>
            </a:r>
            <a:r>
              <a:rPr lang="en-US" altLang="ja-JP" sz="2400" dirty="0"/>
              <a:t>caused</a:t>
            </a:r>
            <a:r>
              <a:rPr lang="ja-JP" altLang="en-US" sz="2400" dirty="0"/>
              <a:t>”</a:t>
            </a:r>
            <a:r>
              <a:rPr lang="en-US" altLang="ja-JP" sz="2400" dirty="0"/>
              <a:t> the deadlock.</a:t>
            </a:r>
            <a:endParaRPr lang="en-US"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1811045" y="359230"/>
            <a:ext cx="9392573" cy="457200"/>
          </a:xfrm>
        </p:spPr>
        <p:txBody>
          <a:bodyPr/>
          <a:lstStyle/>
          <a:p>
            <a:pPr eaLnBrk="1" hangingPunct="1"/>
            <a:r>
              <a:rPr lang="en-US" altLang="en-US" sz="2800"/>
              <a:t>7.7 Recovery </a:t>
            </a:r>
            <a:r>
              <a:rPr lang="en-US" altLang="en-US" sz="2800" dirty="0"/>
              <a:t>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1544715" y="1108076"/>
            <a:ext cx="9987378" cy="4530725"/>
          </a:xfrm>
        </p:spPr>
        <p:txBody>
          <a:bodyPr/>
          <a:lstStyle/>
          <a:p>
            <a:r>
              <a:rPr lang="en-US" altLang="en-US" sz="2000" dirty="0"/>
              <a:t>Abort all deadlocked processes</a:t>
            </a:r>
            <a:br>
              <a:rPr lang="en-US" altLang="en-US" sz="2000" dirty="0"/>
            </a:br>
            <a:endParaRPr lang="en-US" altLang="en-US" sz="2000" dirty="0"/>
          </a:p>
          <a:p>
            <a:r>
              <a:rPr lang="en-US" altLang="en-US" sz="2000" dirty="0"/>
              <a:t>Abort one process at a time until the deadlock cycle is eliminated</a:t>
            </a:r>
            <a:br>
              <a:rPr lang="en-US" altLang="en-US" sz="2000" dirty="0"/>
            </a:br>
            <a:endParaRPr lang="en-US" altLang="en-US" sz="2000" dirty="0"/>
          </a:p>
          <a:p>
            <a:r>
              <a:rPr lang="en-US" altLang="en-US" sz="2000" dirty="0"/>
              <a:t>In which order should we choose to abort?</a:t>
            </a:r>
          </a:p>
          <a:p>
            <a:pPr marL="800100" lvl="1" indent="-342900">
              <a:buFont typeface="Arial" panose="020B0604020202020204" pitchFamily="34" charset="0"/>
              <a:buAutoNum type="arabicPeriod"/>
            </a:pPr>
            <a:r>
              <a:rPr lang="en-US" altLang="en-US" sz="2000" dirty="0"/>
              <a:t>Priority of the process</a:t>
            </a:r>
          </a:p>
          <a:p>
            <a:pPr marL="800100" lvl="1" indent="-342900">
              <a:buFont typeface="Arial" panose="020B0604020202020204" pitchFamily="34" charset="0"/>
              <a:buAutoNum type="arabicPeriod"/>
            </a:pPr>
            <a:r>
              <a:rPr lang="en-US" altLang="en-US" sz="2000" dirty="0"/>
              <a:t>How long process has computed, and how much longer to completion</a:t>
            </a:r>
          </a:p>
          <a:p>
            <a:pPr marL="800100" lvl="1" indent="-342900">
              <a:buFont typeface="Arial" panose="020B0604020202020204" pitchFamily="34" charset="0"/>
              <a:buAutoNum type="arabicPeriod"/>
            </a:pPr>
            <a:r>
              <a:rPr lang="en-US" altLang="en-US" sz="2000" dirty="0"/>
              <a:t>Resources the process has used</a:t>
            </a:r>
          </a:p>
          <a:p>
            <a:pPr marL="800100" lvl="1" indent="-342900">
              <a:buFont typeface="Arial" panose="020B0604020202020204" pitchFamily="34" charset="0"/>
              <a:buAutoNum type="arabicPeriod"/>
            </a:pPr>
            <a:r>
              <a:rPr lang="en-US" altLang="en-US" sz="2000" dirty="0"/>
              <a:t>Resources process needs to complete</a:t>
            </a:r>
          </a:p>
          <a:p>
            <a:pPr marL="800100" lvl="1" indent="-342900">
              <a:buFont typeface="Arial" panose="020B0604020202020204" pitchFamily="34" charset="0"/>
              <a:buAutoNum type="arabicPeriod"/>
            </a:pPr>
            <a:r>
              <a:rPr lang="en-US" altLang="en-US" sz="2000" dirty="0"/>
              <a:t>How many processes will need to be terminated</a:t>
            </a:r>
          </a:p>
          <a:p>
            <a:pPr marL="800100" lvl="1" indent="-342900">
              <a:buFont typeface="Arial" panose="020B0604020202020204" pitchFamily="34" charset="0"/>
              <a:buAutoNum type="arabicPeriod"/>
            </a:pPr>
            <a:r>
              <a:rPr lang="en-US" altLang="en-US" sz="2000" dirty="0"/>
              <a:t>Is process interactive or batch?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1837644" y="348894"/>
            <a:ext cx="9037502" cy="457200"/>
          </a:xfrm>
        </p:spPr>
        <p:txBody>
          <a:bodyPr/>
          <a:lstStyle/>
          <a:p>
            <a:pPr eaLnBrk="1" hangingPunct="1"/>
            <a:r>
              <a:rPr lang="en-US" altLang="en-US" sz="2800" dirty="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2186573" y="1150938"/>
            <a:ext cx="8368978" cy="4483100"/>
          </a:xfrm>
        </p:spPr>
        <p:txBody>
          <a:bodyPr/>
          <a:lstStyle/>
          <a:p>
            <a:r>
              <a:rPr lang="en-US" altLang="en-US" sz="2800" b="1"/>
              <a:t>Selecting a victim </a:t>
            </a:r>
            <a:r>
              <a:rPr lang="en-US" altLang="en-US" sz="2800"/>
              <a:t>– minimize cost</a:t>
            </a:r>
            <a:br>
              <a:rPr lang="en-US" altLang="en-US" sz="2800"/>
            </a:br>
            <a:endParaRPr lang="en-US" altLang="en-US" sz="2800"/>
          </a:p>
          <a:p>
            <a:r>
              <a:rPr lang="en-US" altLang="en-US" sz="2800" b="1"/>
              <a:t>Rollback</a:t>
            </a:r>
            <a:r>
              <a:rPr lang="en-US" altLang="en-US" sz="2800"/>
              <a:t> – return to some safe state, restart process for that state</a:t>
            </a:r>
            <a:br>
              <a:rPr lang="en-US" altLang="en-US" sz="2800"/>
            </a:br>
            <a:endParaRPr lang="en-US" altLang="en-US" sz="2800"/>
          </a:p>
          <a:p>
            <a:r>
              <a:rPr lang="en-US" altLang="en-US" sz="2800" b="1"/>
              <a:t>Starvation</a:t>
            </a:r>
            <a:r>
              <a:rPr lang="en-US" altLang="en-US" sz="2800"/>
              <a:t> –  same process may always be picked as victim, include number of rollback in cost factor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1981200" y="222868"/>
            <a:ext cx="8229600" cy="576262"/>
          </a:xfrm>
        </p:spPr>
        <p:txBody>
          <a:bodyPr/>
          <a:lstStyle/>
          <a:p>
            <a:pPr eaLnBrk="1" hangingPunct="1"/>
            <a:r>
              <a:rPr lang="en-US" altLang="en-US"/>
              <a:t>7.1 System </a:t>
            </a:r>
            <a:r>
              <a:rPr lang="en-US" altLang="en-US" dirty="0"/>
              <a:t>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1981200" y="1354816"/>
            <a:ext cx="8574350" cy="4483100"/>
          </a:xfrm>
        </p:spPr>
        <p:txBody>
          <a:bodyPr/>
          <a:lstStyle/>
          <a:p>
            <a:r>
              <a:rPr lang="en-US" altLang="en-US" sz="2400" dirty="0"/>
              <a:t>System consists of resources</a:t>
            </a:r>
          </a:p>
          <a:p>
            <a:r>
              <a:rPr lang="en-US" altLang="en-US" sz="2400" dirty="0"/>
              <a:t>Resource types </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 ., </a:t>
            </a:r>
            <a:r>
              <a:rPr lang="en-US" altLang="en-US" sz="2400" i="1" dirty="0"/>
              <a:t>R</a:t>
            </a:r>
            <a:r>
              <a:rPr lang="en-US" altLang="en-US" sz="2400" baseline="-25000" dirty="0"/>
              <a:t>m</a:t>
            </a:r>
          </a:p>
          <a:p>
            <a:pPr lvl="1"/>
            <a:r>
              <a:rPr lang="en-US" altLang="en-US" sz="2400" i="1" dirty="0"/>
              <a:t>CPU cycles, memory space, I/O devices</a:t>
            </a:r>
          </a:p>
          <a:p>
            <a:r>
              <a:rPr lang="en-US" altLang="en-US" sz="2400" dirty="0"/>
              <a:t>Each resource type </a:t>
            </a:r>
            <a:r>
              <a:rPr lang="en-US" altLang="en-US" sz="2400" i="1" dirty="0"/>
              <a:t>R</a:t>
            </a:r>
            <a:r>
              <a:rPr lang="en-US" altLang="en-US" sz="2400" baseline="-25000" dirty="0"/>
              <a:t>i</a:t>
            </a:r>
            <a:r>
              <a:rPr lang="en-US" altLang="en-US" sz="2400" dirty="0"/>
              <a:t> has </a:t>
            </a:r>
            <a:r>
              <a:rPr lang="en-US" altLang="en-US" sz="2400" i="1" dirty="0"/>
              <a:t>W</a:t>
            </a:r>
            <a:r>
              <a:rPr lang="en-US" altLang="en-US" sz="2400" baseline="-25000" dirty="0"/>
              <a:t>i</a:t>
            </a:r>
            <a:r>
              <a:rPr lang="en-US" altLang="en-US" sz="2400" dirty="0"/>
              <a:t> instances</a:t>
            </a:r>
          </a:p>
          <a:p>
            <a:r>
              <a:rPr lang="en-US" altLang="en-US" sz="2400" dirty="0"/>
              <a:t>Each process utilizes a resource as follows:</a:t>
            </a:r>
          </a:p>
          <a:p>
            <a:pPr lvl="1"/>
            <a:r>
              <a:rPr lang="en-US" altLang="en-US" sz="2400" b="1" dirty="0"/>
              <a:t>request </a:t>
            </a:r>
          </a:p>
          <a:p>
            <a:pPr lvl="1"/>
            <a:r>
              <a:rPr lang="en-US" altLang="en-US" sz="2400" b="1" dirty="0"/>
              <a:t>use </a:t>
            </a:r>
          </a:p>
          <a:p>
            <a:pPr lvl="1"/>
            <a:r>
              <a:rPr lang="en-US" altLang="en-US" sz="2400" b="1" dirty="0"/>
              <a:t>release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64672-F16E-450E-B2C3-B35C53D980DD}"/>
              </a:ext>
            </a:extLst>
          </p:cNvPr>
          <p:cNvSpPr>
            <a:spLocks noGrp="1"/>
          </p:cNvSpPr>
          <p:nvPr>
            <p:ph type="title"/>
          </p:nvPr>
        </p:nvSpPr>
        <p:spPr/>
        <p:txBody>
          <a:bodyPr/>
          <a:lstStyle/>
          <a:p>
            <a:r>
              <a:rPr lang="en-US" altLang="zh-CN"/>
              <a:t>Summary 1/2</a:t>
            </a:r>
            <a:endParaRPr lang="zh-CN" altLang="en-US"/>
          </a:p>
        </p:txBody>
      </p:sp>
      <p:sp>
        <p:nvSpPr>
          <p:cNvPr id="3" name="内容占位符 2">
            <a:extLst>
              <a:ext uri="{FF2B5EF4-FFF2-40B4-BE49-F238E27FC236}">
                <a16:creationId xmlns:a16="http://schemas.microsoft.com/office/drawing/2014/main" id="{B215685C-FB39-4437-8D2E-FD9B23B14F20}"/>
              </a:ext>
            </a:extLst>
          </p:cNvPr>
          <p:cNvSpPr>
            <a:spLocks noGrp="1"/>
          </p:cNvSpPr>
          <p:nvPr>
            <p:ph idx="1"/>
          </p:nvPr>
        </p:nvSpPr>
        <p:spPr/>
        <p:txBody>
          <a:bodyPr/>
          <a:lstStyle/>
          <a:p>
            <a:r>
              <a:rPr lang="en-US" altLang="zh-CN" sz="2400"/>
              <a:t>Deadlock occurs in a set of processes when every process in the set is waiting for an event that can only be caused by another process in the set.</a:t>
            </a:r>
          </a:p>
          <a:p>
            <a:r>
              <a:rPr lang="en-US" altLang="zh-CN" sz="2400"/>
              <a:t>There are four necessary conditions for deadlock: (1) mutual exclusion, (2) hold and wait, (3) no preemption, and (4) circular wait. Deadlock is only possible when all four conditions are present.</a:t>
            </a:r>
          </a:p>
          <a:p>
            <a:r>
              <a:rPr lang="en-US" altLang="zh-CN" sz="2400"/>
              <a:t>Deadlocks can be modeled with resource-allocation graphs, where a cycle indicates deadlock.</a:t>
            </a:r>
          </a:p>
          <a:p>
            <a:r>
              <a:rPr lang="en-US" altLang="zh-CN" sz="2400"/>
              <a:t>Deadlocks can be prevented by ensuring that one of the four necessary conditions for deadlock cannot occur. Of the four necessary conditions, eliminating the circular wait is the only practical approach.</a:t>
            </a:r>
            <a:endParaRPr lang="zh-CN" altLang="en-US" sz="2400"/>
          </a:p>
        </p:txBody>
      </p:sp>
    </p:spTree>
    <p:extLst>
      <p:ext uri="{BB962C8B-B14F-4D97-AF65-F5344CB8AC3E}">
        <p14:creationId xmlns:p14="http://schemas.microsoft.com/office/powerpoint/2010/main" val="627498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BB520-4F38-4ED5-A18D-EAC8E8A44A74}"/>
              </a:ext>
            </a:extLst>
          </p:cNvPr>
          <p:cNvSpPr>
            <a:spLocks noGrp="1"/>
          </p:cNvSpPr>
          <p:nvPr>
            <p:ph type="title"/>
          </p:nvPr>
        </p:nvSpPr>
        <p:spPr/>
        <p:txBody>
          <a:bodyPr/>
          <a:lstStyle/>
          <a:p>
            <a:r>
              <a:rPr lang="en-US" altLang="zh-CN"/>
              <a:t>Summary 2/2</a:t>
            </a:r>
            <a:endParaRPr lang="zh-CN" altLang="en-US"/>
          </a:p>
        </p:txBody>
      </p:sp>
      <p:sp>
        <p:nvSpPr>
          <p:cNvPr id="3" name="内容占位符 2">
            <a:extLst>
              <a:ext uri="{FF2B5EF4-FFF2-40B4-BE49-F238E27FC236}">
                <a16:creationId xmlns:a16="http://schemas.microsoft.com/office/drawing/2014/main" id="{7A850C92-6700-4ABA-84F7-C862200D3DF8}"/>
              </a:ext>
            </a:extLst>
          </p:cNvPr>
          <p:cNvSpPr>
            <a:spLocks noGrp="1"/>
          </p:cNvSpPr>
          <p:nvPr>
            <p:ph idx="1"/>
          </p:nvPr>
        </p:nvSpPr>
        <p:spPr/>
        <p:txBody>
          <a:bodyPr/>
          <a:lstStyle/>
          <a:p>
            <a:r>
              <a:rPr lang="en-US" altLang="zh-CN" sz="2400"/>
              <a:t>Deadlock can be avoided by using the banker</a:t>
            </a:r>
            <a:r>
              <a:rPr lang="en-US" altLang="zh-CN" sz="2400">
                <a:latin typeface="Arial" panose="020B0604020202020204" pitchFamily="34" charset="0"/>
                <a:cs typeface="Arial" panose="020B0604020202020204" pitchFamily="34" charset="0"/>
              </a:rPr>
              <a:t>’</a:t>
            </a:r>
            <a:r>
              <a:rPr lang="en-US" altLang="zh-CN" sz="2400"/>
              <a:t>s algorithm, which does not grant resources if doing so would lead the system into an unsafe state where deadlock would be possible.</a:t>
            </a:r>
          </a:p>
          <a:p>
            <a:r>
              <a:rPr lang="en-US" altLang="zh-CN" sz="2400"/>
              <a:t>A deadlock-detection algorithm can evaluate processes and resources on a running system to determine if a set of processes is in a deadlocked state.</a:t>
            </a:r>
          </a:p>
          <a:p>
            <a:r>
              <a:rPr lang="en-US" altLang="zh-CN" sz="2400"/>
              <a:t>If deadlock does occur, a system can attempt to recover from the deadlock by either aborting one of the processes in the circular wait or preempting resources that have been assigned to a deadlocked process.</a:t>
            </a:r>
            <a:endParaRPr lang="zh-CN" altLang="en-US" sz="2400"/>
          </a:p>
        </p:txBody>
      </p:sp>
    </p:spTree>
    <p:extLst>
      <p:ext uri="{BB962C8B-B14F-4D97-AF65-F5344CB8AC3E}">
        <p14:creationId xmlns:p14="http://schemas.microsoft.com/office/powerpoint/2010/main" val="704785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5750-8C74-4898-A48C-689929175597}"/>
              </a:ext>
            </a:extLst>
          </p:cNvPr>
          <p:cNvSpPr>
            <a:spLocks noGrp="1"/>
          </p:cNvSpPr>
          <p:nvPr>
            <p:ph type="title"/>
          </p:nvPr>
        </p:nvSpPr>
        <p:spPr/>
        <p:txBody>
          <a:bodyPr/>
          <a:lstStyle/>
          <a:p>
            <a:r>
              <a:rPr lang="en-US" altLang="zh-CN"/>
              <a:t>Mind Map of</a:t>
            </a:r>
            <a:r>
              <a:rPr lang="zh-CN" altLang="en-US"/>
              <a:t> </a:t>
            </a:r>
            <a:r>
              <a:rPr lang="en-US" altLang="zh-CN"/>
              <a:t>Deadlocks</a:t>
            </a:r>
            <a:endParaRPr lang="zh-CN" altLang="en-US"/>
          </a:p>
        </p:txBody>
      </p:sp>
      <p:pic>
        <p:nvPicPr>
          <p:cNvPr id="4" name="图片 3">
            <a:extLst>
              <a:ext uri="{FF2B5EF4-FFF2-40B4-BE49-F238E27FC236}">
                <a16:creationId xmlns:a16="http://schemas.microsoft.com/office/drawing/2014/main" id="{A448B128-F63F-4E84-9416-4BFD659DB39E}"/>
              </a:ext>
            </a:extLst>
          </p:cNvPr>
          <p:cNvPicPr>
            <a:picLocks noChangeAspect="1"/>
          </p:cNvPicPr>
          <p:nvPr/>
        </p:nvPicPr>
        <p:blipFill>
          <a:blip r:embed="rId2"/>
          <a:stretch>
            <a:fillRect/>
          </a:stretch>
        </p:blipFill>
        <p:spPr>
          <a:xfrm>
            <a:off x="452760" y="951555"/>
            <a:ext cx="11478829" cy="4954890"/>
          </a:xfrm>
          <a:prstGeom prst="rect">
            <a:avLst/>
          </a:prstGeom>
        </p:spPr>
      </p:pic>
    </p:spTree>
    <p:extLst>
      <p:ext uri="{BB962C8B-B14F-4D97-AF65-F5344CB8AC3E}">
        <p14:creationId xmlns:p14="http://schemas.microsoft.com/office/powerpoint/2010/main" val="4052974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dirty="0"/>
              <a:t>End </a:t>
            </a:r>
            <a:r>
              <a:rPr lang="en-US" altLang="en-US"/>
              <a:t>of </a:t>
            </a:r>
            <a:r>
              <a:rPr lang="en-US" altLang="zh-CN">
                <a:latin typeface="微软雅黑" panose="020B0503020204020204" pitchFamily="34" charset="-122"/>
                <a:ea typeface="微软雅黑" panose="020B0503020204020204" pitchFamily="34" charset="-122"/>
              </a:rPr>
              <a:t>Chapter </a:t>
            </a:r>
            <a:r>
              <a:rPr lang="en-US" altLang="zh-CN" dirty="0"/>
              <a:t>7:  Deadlocks</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A37F-918C-4CE4-A652-573D8992A2DC}"/>
              </a:ext>
            </a:extLst>
          </p:cNvPr>
          <p:cNvSpPr>
            <a:spLocks noGrp="1"/>
          </p:cNvSpPr>
          <p:nvPr>
            <p:ph type="title"/>
          </p:nvPr>
        </p:nvSpPr>
        <p:spPr/>
        <p:txBody>
          <a:bodyPr/>
          <a:lstStyle/>
          <a:p>
            <a:r>
              <a:rPr lang="en-US" altLang="zh-CN" dirty="0"/>
              <a:t>Resources</a:t>
            </a:r>
            <a:endParaRPr lang="zh-CN" altLang="en-US" dirty="0"/>
          </a:p>
        </p:txBody>
      </p:sp>
      <p:sp>
        <p:nvSpPr>
          <p:cNvPr id="3" name="内容占位符 2">
            <a:extLst>
              <a:ext uri="{FF2B5EF4-FFF2-40B4-BE49-F238E27FC236}">
                <a16:creationId xmlns:a16="http://schemas.microsoft.com/office/drawing/2014/main" id="{4A0057E8-241D-4127-A593-BE9CE30692B3}"/>
              </a:ext>
            </a:extLst>
          </p:cNvPr>
          <p:cNvSpPr>
            <a:spLocks noGrp="1"/>
          </p:cNvSpPr>
          <p:nvPr>
            <p:ph idx="1"/>
          </p:nvPr>
        </p:nvSpPr>
        <p:spPr>
          <a:xfrm>
            <a:off x="2224216" y="1233489"/>
            <a:ext cx="9358183" cy="4626984"/>
          </a:xfrm>
        </p:spPr>
        <p:txBody>
          <a:bodyPr/>
          <a:lstStyle/>
          <a:p>
            <a:r>
              <a:rPr lang="zh-CN" altLang="en-US" sz="2800" dirty="0"/>
              <a:t>可重用资源：可被多个进程多次使用</a:t>
            </a:r>
          </a:p>
          <a:p>
            <a:pPr lvl="1"/>
            <a:r>
              <a:rPr lang="zh-CN" altLang="en-US" sz="2800" dirty="0"/>
              <a:t>可抢占资源与不可抢占资源</a:t>
            </a:r>
          </a:p>
          <a:p>
            <a:pPr lvl="1"/>
            <a:r>
              <a:rPr lang="zh-CN" altLang="en-US" sz="2800" dirty="0"/>
              <a:t>处理器、</a:t>
            </a:r>
            <a:r>
              <a:rPr lang="en-US" altLang="zh-CN" sz="2800" dirty="0"/>
              <a:t>I/O</a:t>
            </a:r>
            <a:r>
              <a:rPr lang="zh-CN" altLang="en-US" sz="2800" dirty="0"/>
              <a:t>部件、内存、文件、数据库、信号量</a:t>
            </a:r>
          </a:p>
          <a:p>
            <a:r>
              <a:rPr lang="zh-CN" altLang="en-US" sz="2800" dirty="0"/>
              <a:t>可消耗资源：只可使用一次、可创建和销毁的资源</a:t>
            </a:r>
          </a:p>
          <a:p>
            <a:pPr lvl="1"/>
            <a:r>
              <a:rPr lang="zh-CN" altLang="en-US" sz="2800" dirty="0"/>
              <a:t>信号、中断、消息</a:t>
            </a:r>
          </a:p>
        </p:txBody>
      </p:sp>
    </p:spTree>
    <p:extLst>
      <p:ext uri="{BB962C8B-B14F-4D97-AF65-F5344CB8AC3E}">
        <p14:creationId xmlns:p14="http://schemas.microsoft.com/office/powerpoint/2010/main" val="196232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2273300" y="150997"/>
            <a:ext cx="7937500" cy="576262"/>
          </a:xfrm>
        </p:spPr>
        <p:txBody>
          <a:bodyPr/>
          <a:lstStyle/>
          <a:p>
            <a:pPr eaLnBrk="1" hangingPunct="1"/>
            <a:r>
              <a:rPr lang="en-US" altLang="en-US"/>
              <a:t>7.2 Deadlock </a:t>
            </a:r>
            <a:r>
              <a:rPr lang="en-US" altLang="en-US" dirty="0"/>
              <a:t>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932156" y="1685191"/>
            <a:ext cx="10147176" cy="4668837"/>
          </a:xfrm>
        </p:spPr>
        <p:txBody>
          <a:bodyPr/>
          <a:lstStyle/>
          <a:p>
            <a:r>
              <a:rPr lang="en-US" altLang="en-US" sz="2400" b="1">
                <a:solidFill>
                  <a:srgbClr val="006699"/>
                </a:solidFill>
                <a:latin typeface="+mj-lt"/>
              </a:rPr>
              <a:t>Mutual exclusion</a:t>
            </a:r>
            <a:r>
              <a:rPr lang="en-US" altLang="en-US" sz="2400" b="1"/>
              <a:t>:</a:t>
            </a:r>
            <a:r>
              <a:rPr lang="en-US" altLang="en-US" sz="2400"/>
              <a:t>  </a:t>
            </a:r>
            <a:r>
              <a:rPr lang="en-US" altLang="en-US" sz="2400" dirty="0"/>
              <a:t>only one process at a time can use a resource</a:t>
            </a:r>
            <a:endParaRPr lang="en-US" altLang="en-US" sz="1000" dirty="0"/>
          </a:p>
          <a:p>
            <a:r>
              <a:rPr lang="en-US" altLang="en-US" sz="2400" b="1" dirty="0">
                <a:solidFill>
                  <a:srgbClr val="006699"/>
                </a:solidFill>
                <a:latin typeface="+mj-lt"/>
              </a:rPr>
              <a:t>Hold </a:t>
            </a:r>
            <a:r>
              <a:rPr lang="en-US" altLang="en-US" sz="2400" b="1">
                <a:solidFill>
                  <a:srgbClr val="006699"/>
                </a:solidFill>
                <a:latin typeface="+mj-lt"/>
              </a:rPr>
              <a:t>and wait</a:t>
            </a:r>
            <a:r>
              <a:rPr lang="en-US" altLang="en-US" sz="2400" b="1"/>
              <a:t>:</a:t>
            </a:r>
            <a:r>
              <a:rPr lang="en-US" altLang="en-US" sz="2400"/>
              <a:t>  </a:t>
            </a:r>
            <a:r>
              <a:rPr lang="en-US" altLang="en-US" sz="2400" dirty="0"/>
              <a:t>a process holding at least one resource is waiting to acquire additional resources held by other processes</a:t>
            </a:r>
            <a:endParaRPr lang="en-US" altLang="en-US" sz="1000" dirty="0"/>
          </a:p>
          <a:p>
            <a:r>
              <a:rPr lang="en-US" altLang="en-US" sz="2400" b="1" dirty="0">
                <a:solidFill>
                  <a:srgbClr val="006699"/>
                </a:solidFill>
                <a:latin typeface="+mj-lt"/>
              </a:rPr>
              <a:t>No preemption</a:t>
            </a:r>
            <a:r>
              <a:rPr lang="en-US" altLang="en-US" sz="2400" b="1" dirty="0"/>
              <a:t>:</a:t>
            </a:r>
            <a:r>
              <a:rPr lang="en-US" altLang="en-US" sz="2400" dirty="0"/>
              <a:t>  a resource can be released only voluntarily by the process holding it, after that process has completed its task</a:t>
            </a:r>
            <a:endParaRPr lang="en-US" altLang="en-US" sz="1000" dirty="0"/>
          </a:p>
          <a:p>
            <a:r>
              <a:rPr lang="en-US" altLang="en-US" sz="2400" b="1" dirty="0">
                <a:solidFill>
                  <a:srgbClr val="006699"/>
                </a:solidFill>
                <a:latin typeface="+mj-lt"/>
              </a:rPr>
              <a:t>Circular wait</a:t>
            </a:r>
            <a:r>
              <a:rPr lang="en-US" altLang="en-US" sz="2400" b="1" dirty="0"/>
              <a:t>:</a:t>
            </a:r>
            <a:r>
              <a:rPr lang="en-US" altLang="en-US" sz="2400" dirty="0"/>
              <a:t>  there exists a set {</a:t>
            </a:r>
            <a:r>
              <a:rPr lang="en-US" altLang="en-US" sz="2400" i="1" dirty="0"/>
              <a:t>P</a:t>
            </a:r>
            <a:r>
              <a:rPr lang="en-US" altLang="en-US" sz="2400" baseline="-25000" dirty="0"/>
              <a:t>0</a:t>
            </a:r>
            <a:r>
              <a:rPr lang="en-US" altLang="en-US" sz="2400" dirty="0"/>
              <a:t>, </a:t>
            </a:r>
            <a:r>
              <a:rPr lang="en-US" altLang="en-US" sz="2400" i="1" dirty="0"/>
              <a:t>P</a:t>
            </a:r>
            <a:r>
              <a:rPr lang="en-US" altLang="en-US" sz="2400" baseline="-25000" dirty="0"/>
              <a:t>1</a:t>
            </a:r>
            <a:r>
              <a:rPr lang="en-US" altLang="en-US" sz="2400" dirty="0"/>
              <a:t>, …, </a:t>
            </a:r>
            <a:r>
              <a:rPr lang="en-US" altLang="en-US" sz="2400" i="1" dirty="0" err="1"/>
              <a:t>P</a:t>
            </a:r>
            <a:r>
              <a:rPr lang="en-US" altLang="en-US" sz="2400" baseline="-25000" dirty="0" err="1"/>
              <a:t>n</a:t>
            </a:r>
            <a:r>
              <a:rPr lang="en-US" altLang="en-US" sz="2400" dirty="0"/>
              <a:t>} of waiting processes such that </a:t>
            </a:r>
            <a:r>
              <a:rPr lang="en-US" altLang="en-US" sz="2400" i="1" dirty="0"/>
              <a:t>P</a:t>
            </a:r>
            <a:r>
              <a:rPr lang="en-US" altLang="en-US" sz="2400" baseline="-25000" dirty="0"/>
              <a:t>0 </a:t>
            </a:r>
            <a:r>
              <a:rPr lang="en-US" altLang="en-US" sz="2400" dirty="0"/>
              <a:t>is waiting for a resource that is held by </a:t>
            </a:r>
            <a:r>
              <a:rPr lang="en-US" altLang="en-US" sz="2400" i="1" dirty="0"/>
              <a:t>P</a:t>
            </a:r>
            <a:r>
              <a:rPr lang="en-US" altLang="en-US" sz="2400" baseline="-25000" dirty="0"/>
              <a:t>1</a:t>
            </a:r>
            <a:r>
              <a:rPr lang="en-US" altLang="en-US" sz="2400" dirty="0"/>
              <a:t>, </a:t>
            </a:r>
            <a:r>
              <a:rPr lang="en-US" altLang="en-US" sz="2400" i="1" dirty="0"/>
              <a:t>P</a:t>
            </a:r>
            <a:r>
              <a:rPr lang="en-US" altLang="en-US" sz="2400" baseline="-25000" dirty="0"/>
              <a:t>1</a:t>
            </a:r>
            <a:r>
              <a:rPr lang="en-US" altLang="en-US" sz="2400" dirty="0"/>
              <a:t> is waiting for a resource that is held by </a:t>
            </a:r>
            <a:r>
              <a:rPr lang="en-US" altLang="en-US" sz="2400" i="1" dirty="0"/>
              <a:t>P</a:t>
            </a:r>
            <a:r>
              <a:rPr lang="en-US" altLang="en-US" sz="2400" baseline="-25000" dirty="0"/>
              <a:t>2</a:t>
            </a:r>
            <a:r>
              <a:rPr lang="en-US" altLang="en-US" sz="2400" dirty="0"/>
              <a:t>, …, </a:t>
            </a:r>
            <a:r>
              <a:rPr lang="en-US" altLang="en-US" sz="2400" i="1" dirty="0" err="1"/>
              <a:t>P</a:t>
            </a:r>
            <a:r>
              <a:rPr lang="en-US" altLang="en-US" sz="2400" i="1" baseline="-25000" dirty="0" err="1"/>
              <a:t>n</a:t>
            </a:r>
            <a:r>
              <a:rPr lang="en-US" altLang="en-US" sz="2400" baseline="-25000" dirty="0"/>
              <a:t>–1</a:t>
            </a:r>
            <a:r>
              <a:rPr lang="en-US" altLang="en-US" sz="2400" dirty="0"/>
              <a:t> is waiting for a resource that is held by </a:t>
            </a:r>
            <a:r>
              <a:rPr lang="en-US" altLang="en-US" sz="2400" i="1" dirty="0" err="1"/>
              <a:t>P</a:t>
            </a:r>
            <a:r>
              <a:rPr lang="en-US" altLang="en-US" sz="2400" baseline="-25000" dirty="0" err="1"/>
              <a:t>n</a:t>
            </a:r>
            <a:r>
              <a:rPr lang="en-US" altLang="en-US" sz="2400" dirty="0"/>
              <a:t>, and </a:t>
            </a:r>
            <a:r>
              <a:rPr lang="en-US" altLang="en-US" sz="2400" i="1" dirty="0" err="1"/>
              <a:t>P</a:t>
            </a:r>
            <a:r>
              <a:rPr lang="en-US" altLang="en-US" sz="2400" baseline="-25000" dirty="0" err="1"/>
              <a:t>n</a:t>
            </a:r>
            <a:r>
              <a:rPr lang="en-US" altLang="en-US" sz="2400" dirty="0"/>
              <a:t> is waiting for a resource that is held </a:t>
            </a:r>
            <a:r>
              <a:rPr lang="en-US" altLang="en-US" sz="2400"/>
              <a:t>by </a:t>
            </a:r>
            <a:r>
              <a:rPr lang="en-US" altLang="en-US" sz="2400" i="1"/>
              <a:t>P</a:t>
            </a:r>
            <a:r>
              <a:rPr lang="en-US" altLang="en-US" sz="2400" baseline="-25000"/>
              <a:t>0</a:t>
            </a:r>
            <a:endParaRPr lang="en-US" altLang="en-US" sz="2400" dirty="0"/>
          </a:p>
          <a:p>
            <a:endParaRPr lang="en-US" altLang="en-US" sz="2400"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821161" y="1063734"/>
            <a:ext cx="9920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2400" dirty="0"/>
              <a:t>Deadlock can arise if </a:t>
            </a:r>
            <a:r>
              <a:rPr kumimoji="0" lang="en-US" altLang="en-US" sz="2400" b="1" dirty="0">
                <a:solidFill>
                  <a:srgbClr val="006699"/>
                </a:solidFill>
              </a:rPr>
              <a:t>four conditions</a:t>
            </a:r>
            <a:r>
              <a:rPr kumimoji="0" lang="en-US" altLang="en-US" sz="2400" dirty="0"/>
              <a:t> </a:t>
            </a:r>
            <a:r>
              <a:rPr kumimoji="0" lang="en-US" altLang="en-US" sz="2400"/>
              <a:t>hold simultaneously</a:t>
            </a:r>
            <a:endParaRPr kumimoji="0"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2378009" y="232005"/>
            <a:ext cx="7683500" cy="576262"/>
          </a:xfrm>
        </p:spPr>
        <p:txBody>
          <a:bodyPr/>
          <a:lstStyle/>
          <a:p>
            <a:pPr eaLnBrk="1" hangingPunct="1"/>
            <a:r>
              <a:rPr lang="en-US" altLang="en-US" dirty="0"/>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2059620" y="1771945"/>
            <a:ext cx="8868792" cy="4389158"/>
          </a:xfrm>
        </p:spPr>
        <p:txBody>
          <a:bodyPr/>
          <a:lstStyle/>
          <a:p>
            <a:r>
              <a:rPr lang="en-US" altLang="en-US" sz="2400" dirty="0"/>
              <a:t>V is partitioned into two types:</a:t>
            </a:r>
          </a:p>
          <a:p>
            <a:pPr lvl="1"/>
            <a:r>
              <a:rPr lang="en-US" altLang="en-US" sz="2400" i="1" dirty="0"/>
              <a:t>P</a:t>
            </a:r>
            <a:r>
              <a:rPr lang="en-US" altLang="en-US" sz="2400" dirty="0"/>
              <a:t> = {</a:t>
            </a:r>
            <a:r>
              <a:rPr lang="en-US" altLang="en-US" sz="2400" i="1" dirty="0"/>
              <a:t>P</a:t>
            </a:r>
            <a:r>
              <a:rPr lang="en-US" altLang="en-US" sz="2400" baseline="-25000" dirty="0"/>
              <a:t>1</a:t>
            </a:r>
            <a:r>
              <a:rPr lang="en-US" altLang="en-US" sz="2400" dirty="0"/>
              <a:t>, </a:t>
            </a:r>
            <a:r>
              <a:rPr lang="en-US" altLang="en-US" sz="2400" i="1" dirty="0"/>
              <a:t>P</a:t>
            </a:r>
            <a:r>
              <a:rPr lang="en-US" altLang="en-US" sz="2400" baseline="-25000" dirty="0"/>
              <a:t>2</a:t>
            </a:r>
            <a:r>
              <a:rPr lang="en-US" altLang="en-US" sz="2400" dirty="0"/>
              <a:t>, …, </a:t>
            </a:r>
            <a:r>
              <a:rPr lang="en-US" altLang="en-US" sz="2400" i="1" dirty="0" err="1"/>
              <a:t>P</a:t>
            </a:r>
            <a:r>
              <a:rPr lang="en-US" altLang="en-US" sz="2400" i="1" baseline="-25000" dirty="0" err="1"/>
              <a:t>n</a:t>
            </a:r>
            <a:r>
              <a:rPr lang="en-US" altLang="en-US" sz="2400" dirty="0"/>
              <a:t>}, the set consisting of all the processes in the system</a:t>
            </a:r>
            <a:br>
              <a:rPr lang="en-US" altLang="en-US" sz="2400" dirty="0"/>
            </a:br>
            <a:endParaRPr lang="en-US" altLang="en-US" sz="2400" dirty="0"/>
          </a:p>
          <a:p>
            <a:pPr lvl="1"/>
            <a:r>
              <a:rPr lang="en-US" altLang="en-US" sz="2400" i="1" dirty="0"/>
              <a:t>R</a:t>
            </a:r>
            <a:r>
              <a:rPr lang="en-US" altLang="en-US" sz="2400" dirty="0"/>
              <a:t> = {</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a:t>
            </a:r>
            <a:r>
              <a:rPr lang="en-US" altLang="en-US" sz="2400" i="1" dirty="0"/>
              <a:t>R</a:t>
            </a:r>
            <a:r>
              <a:rPr lang="en-US" altLang="en-US" sz="2400" i="1" baseline="-25000" dirty="0"/>
              <a:t>m</a:t>
            </a:r>
            <a:r>
              <a:rPr lang="en-US" altLang="en-US" sz="2400" dirty="0"/>
              <a:t>}, the set consisting of all resource types in the system</a:t>
            </a:r>
          </a:p>
          <a:p>
            <a:pPr lvl="1"/>
            <a:endParaRPr lang="en-US" altLang="en-US" sz="1050" dirty="0"/>
          </a:p>
          <a:p>
            <a:r>
              <a:rPr lang="en-US" altLang="en-US" sz="2400" b="1">
                <a:solidFill>
                  <a:srgbClr val="006699"/>
                </a:solidFill>
                <a:latin typeface="+mj-lt"/>
              </a:rPr>
              <a:t>request edge(</a:t>
            </a:r>
            <a:r>
              <a:rPr lang="zh-CN" altLang="en-US" sz="2400" b="1">
                <a:solidFill>
                  <a:srgbClr val="006699"/>
                </a:solidFill>
                <a:latin typeface="+mj-lt"/>
              </a:rPr>
              <a:t>申请边</a:t>
            </a:r>
            <a:r>
              <a:rPr lang="en-US" altLang="en-US" sz="2400" b="1">
                <a:solidFill>
                  <a:srgbClr val="006699"/>
                </a:solidFill>
                <a:latin typeface="+mj-lt"/>
              </a:rPr>
              <a:t>) </a:t>
            </a:r>
            <a:r>
              <a:rPr lang="en-US" altLang="en-US" sz="2400" dirty="0"/>
              <a:t>– directed edge </a:t>
            </a:r>
            <a:r>
              <a:rPr lang="en-US" altLang="en-US" sz="2400" i="1" dirty="0"/>
              <a:t>P</a:t>
            </a:r>
            <a:r>
              <a:rPr lang="en-US" altLang="en-US" sz="2400" i="1" baseline="-25000" dirty="0"/>
              <a:t>i </a:t>
            </a:r>
            <a:r>
              <a:rPr lang="en-US" altLang="en-US" sz="2400" dirty="0">
                <a:sym typeface="Symbol" panose="05050102010706020507" pitchFamily="18" charset="2"/>
              </a:rPr>
              <a:t> </a:t>
            </a:r>
            <a:r>
              <a:rPr lang="en-US" altLang="en-US" sz="2400" i="1" dirty="0" err="1">
                <a:sym typeface="Symbol" panose="05050102010706020507" pitchFamily="18" charset="2"/>
              </a:rPr>
              <a:t>R</a:t>
            </a:r>
            <a:r>
              <a:rPr lang="en-US" altLang="en-US" sz="2400" i="1" baseline="-25000" dirty="0" err="1">
                <a:sym typeface="Symbol" panose="05050102010706020507" pitchFamily="18" charset="2"/>
              </a:rPr>
              <a:t>j</a:t>
            </a:r>
            <a:endParaRPr lang="en-US" altLang="en-US" sz="2400" i="1" baseline="-25000" dirty="0">
              <a:sym typeface="Symbol" panose="05050102010706020507" pitchFamily="18" charset="2"/>
            </a:endParaRPr>
          </a:p>
          <a:p>
            <a:endParaRPr lang="en-US" altLang="en-US" sz="1000" i="1" baseline="-25000" dirty="0">
              <a:sym typeface="Symbol" panose="05050102010706020507" pitchFamily="18" charset="2"/>
            </a:endParaRPr>
          </a:p>
          <a:p>
            <a:r>
              <a:rPr lang="en-US" altLang="en-US" sz="2400" b="1">
                <a:solidFill>
                  <a:srgbClr val="006699"/>
                </a:solidFill>
                <a:latin typeface="+mj-lt"/>
                <a:sym typeface="Symbol" panose="05050102010706020507" pitchFamily="18" charset="2"/>
              </a:rPr>
              <a:t>assignment edge(</a:t>
            </a:r>
            <a:r>
              <a:rPr lang="zh-CN" altLang="en-US" sz="2400" b="1">
                <a:solidFill>
                  <a:srgbClr val="006699"/>
                </a:solidFill>
                <a:latin typeface="+mj-lt"/>
                <a:sym typeface="Symbol" panose="05050102010706020507" pitchFamily="18" charset="2"/>
              </a:rPr>
              <a:t>分配边</a:t>
            </a:r>
            <a:r>
              <a:rPr lang="en-US" altLang="en-US" sz="2400" b="1">
                <a:solidFill>
                  <a:srgbClr val="006699"/>
                </a:solidFill>
                <a:latin typeface="+mj-lt"/>
                <a:sym typeface="Symbol" panose="05050102010706020507" pitchFamily="18" charset="2"/>
              </a:rPr>
              <a:t>) </a:t>
            </a:r>
            <a:r>
              <a:rPr lang="en-US" altLang="en-US" sz="2400" dirty="0"/>
              <a:t>– directed edge </a:t>
            </a:r>
            <a:r>
              <a:rPr lang="en-US" altLang="en-US" sz="2400" i="1" dirty="0" err="1"/>
              <a:t>R</a:t>
            </a:r>
            <a:r>
              <a:rPr lang="en-US" altLang="en-US" sz="2400" i="1" baseline="-25000" dirty="0" err="1"/>
              <a:t>j</a:t>
            </a:r>
            <a:r>
              <a:rPr lang="en-US" altLang="en-US" sz="2400" i="1" dirty="0"/>
              <a:t> </a:t>
            </a:r>
            <a:r>
              <a:rPr lang="en-US" altLang="en-US" sz="2400" dirty="0">
                <a:sym typeface="Symbol" panose="05050102010706020507" pitchFamily="18" charset="2"/>
              </a:rPr>
              <a:t> </a:t>
            </a:r>
            <a:r>
              <a:rPr lang="en-US" altLang="en-US" sz="2400" i="1" dirty="0">
                <a:sym typeface="Symbol" panose="05050102010706020507" pitchFamily="18" charset="2"/>
              </a:rPr>
              <a:t>P</a:t>
            </a:r>
            <a:r>
              <a:rPr lang="en-US" altLang="en-US" sz="2400" i="1" baseline="-25000" dirty="0">
                <a:sym typeface="Symbol" panose="05050102010706020507" pitchFamily="18" charset="2"/>
              </a:rPr>
              <a:t>i</a:t>
            </a:r>
            <a:endParaRPr lang="en-US" altLang="en-US" sz="2400"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686405" y="1219071"/>
            <a:ext cx="6099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400" dirty="0"/>
              <a:t>A set of vertices </a:t>
            </a:r>
            <a:r>
              <a:rPr kumimoji="0" lang="en-US" altLang="en-US" sz="2400" i="1" dirty="0"/>
              <a:t>V</a:t>
            </a:r>
            <a:r>
              <a:rPr kumimoji="0" lang="en-US" altLang="en-US" sz="2400" dirty="0"/>
              <a:t> and a set of edges </a:t>
            </a:r>
            <a:r>
              <a:rPr kumimoji="0" lang="en-US" altLang="en-US" sz="2400" i="1" dirty="0"/>
              <a:t>E</a:t>
            </a:r>
            <a:r>
              <a:rPr kumimoji="0" lang="en-US" altLang="en-US" sz="2400" dirty="0"/>
              <a:t>.</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18194</TotalTime>
  <Words>5406</Words>
  <Application>Microsoft Office PowerPoint</Application>
  <PresentationFormat>宽屏</PresentationFormat>
  <Paragraphs>914</Paragraphs>
  <Slides>63</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Monotype Sorts</vt:lpstr>
      <vt:lpstr>MS PGothic</vt:lpstr>
      <vt:lpstr>MS PGothic</vt:lpstr>
      <vt:lpstr>宋体</vt:lpstr>
      <vt:lpstr>微软雅黑</vt:lpstr>
      <vt:lpstr>Arial</vt:lpstr>
      <vt:lpstr>Courier New</vt:lpstr>
      <vt:lpstr>Helvetica</vt:lpstr>
      <vt:lpstr>Symbol</vt:lpstr>
      <vt:lpstr>Times New Roman</vt:lpstr>
      <vt:lpstr>Verdana</vt:lpstr>
      <vt:lpstr>Webdings</vt:lpstr>
      <vt:lpstr>Wingdings</vt:lpstr>
      <vt:lpstr>os-8</vt:lpstr>
      <vt:lpstr>Chapter 7:  Deadlocks</vt:lpstr>
      <vt:lpstr>Chapter Objectives</vt:lpstr>
      <vt:lpstr>Content Overview</vt:lpstr>
      <vt:lpstr>The Deadlock Problem</vt:lpstr>
      <vt:lpstr>Bridge Crossing Example</vt:lpstr>
      <vt:lpstr>7.1 System Model</vt:lpstr>
      <vt:lpstr>Resources</vt:lpstr>
      <vt:lpstr>7.2 Deadlock Characterization</vt:lpstr>
      <vt:lpstr>Resource-Allocation Graph</vt:lpstr>
      <vt:lpstr>Resource-Allocation Graph (Cont.)</vt:lpstr>
      <vt:lpstr>Resource Allocation Graph Example</vt:lpstr>
      <vt:lpstr>Resource Allocation Graph with a Deadlock</vt:lpstr>
      <vt:lpstr>Graph with a Cycle But no Deadlock</vt:lpstr>
      <vt:lpstr>Basic Facts(死锁定理)</vt:lpstr>
      <vt:lpstr>7.3 Methods for Handling Deadlocks</vt:lpstr>
      <vt:lpstr>Deadlock Prevention and  Avoidance</vt:lpstr>
      <vt:lpstr>7.4 Deadlock Prevention</vt:lpstr>
      <vt:lpstr>Deadlock Prevention (Cont.)</vt:lpstr>
      <vt:lpstr>Circular Wait</vt:lpstr>
      <vt:lpstr>7.5 Deadlock Avoidance</vt:lpstr>
      <vt:lpstr>Safe State</vt:lpstr>
      <vt:lpstr>Safe State</vt:lpstr>
      <vt:lpstr>Basic Facts</vt:lpstr>
      <vt:lpstr>Safe, Unsafe, Deadlock State </vt:lpstr>
      <vt:lpstr>Avoidance Algorithms</vt:lpstr>
      <vt:lpstr>Resource-Allocation Graph Scheme</vt:lpstr>
      <vt:lpstr>Resource-Allocation Graph and State </vt:lpstr>
      <vt:lpstr>Resource-Allocation Graph Algorithm</vt:lpstr>
      <vt:lpstr>Banker’s Algorithm</vt:lpstr>
      <vt:lpstr>Data Structures for the Banker’s Algorithm </vt:lpstr>
      <vt:lpstr>Safety Algorithm</vt:lpstr>
      <vt:lpstr>安全性算法</vt:lpstr>
      <vt:lpstr>Resource-Request Algorithm for Process Pi</vt:lpstr>
      <vt:lpstr>Example of Banker’s Algorithm - 0</vt:lpstr>
      <vt:lpstr>Example of Banker’s Algorithm - 1</vt:lpstr>
      <vt:lpstr>Example of Banker’s Algorithm – 1.5</vt:lpstr>
      <vt:lpstr>Example of Banker’s Algorithm - 2</vt:lpstr>
      <vt:lpstr>Example of Banker’s Algorithm - 3</vt:lpstr>
      <vt:lpstr>Example of Banker’s Algorithm - 4</vt:lpstr>
      <vt:lpstr>Example of Banker’s Algorithm - 5</vt:lpstr>
      <vt:lpstr>Example of Banker’s Algorithm - 6</vt:lpstr>
      <vt:lpstr>Example of Banker’s Algorithm - 7</vt:lpstr>
      <vt:lpstr>Example of Banker’s Algorithm - 8</vt:lpstr>
      <vt:lpstr>Example of Banker’s Algorithm - 9</vt:lpstr>
      <vt:lpstr>Example of Banker’s Algorithm - 10</vt:lpstr>
      <vt:lpstr>Example of Banker’s Algorithm - 11</vt:lpstr>
      <vt:lpstr>Example:  P1 Request (1,0,2)</vt:lpstr>
      <vt:lpstr>银行家算法应用条件</vt:lpstr>
      <vt:lpstr>7.6 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7.7 Recovery from Deadlock:  Process Termination</vt:lpstr>
      <vt:lpstr>Recovery from Deadlock:  Resource Preemption</vt:lpstr>
      <vt:lpstr>Summary 1/2</vt:lpstr>
      <vt:lpstr>Summary 2/2</vt:lpstr>
      <vt:lpstr>Mind Map of Deadlocks</vt:lpstr>
      <vt:lpstr>End of Chapter 7:  Deadlocks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U1</dc:creator>
  <cp:lastModifiedBy>U1</cp:lastModifiedBy>
  <cp:revision>508</cp:revision>
  <cp:lastPrinted>2020-11-04T14:30:39Z</cp:lastPrinted>
  <dcterms:created xsi:type="dcterms:W3CDTF">2011-01-13T23:43:38Z</dcterms:created>
  <dcterms:modified xsi:type="dcterms:W3CDTF">2021-05-07T10:17:26Z</dcterms:modified>
</cp:coreProperties>
</file>