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handoutMasterIdLst>
    <p:handoutMasterId r:id="rId109"/>
  </p:handoutMasterIdLst>
  <p:sldIdLst>
    <p:sldId id="331" r:id="rId3"/>
    <p:sldId id="501" r:id="rId5"/>
    <p:sldId id="419" r:id="rId6"/>
    <p:sldId id="284" r:id="rId7"/>
    <p:sldId id="530" r:id="rId8"/>
    <p:sldId id="531" r:id="rId9"/>
    <p:sldId id="532" r:id="rId10"/>
    <p:sldId id="533" r:id="rId11"/>
    <p:sldId id="629" r:id="rId12"/>
    <p:sldId id="630" r:id="rId13"/>
    <p:sldId id="631" r:id="rId14"/>
    <p:sldId id="534" r:id="rId15"/>
    <p:sldId id="535" r:id="rId16"/>
    <p:sldId id="536" r:id="rId17"/>
    <p:sldId id="334" r:id="rId18"/>
    <p:sldId id="335" r:id="rId19"/>
    <p:sldId id="336" r:id="rId20"/>
    <p:sldId id="527" r:id="rId21"/>
    <p:sldId id="337" r:id="rId22"/>
    <p:sldId id="338" r:id="rId23"/>
    <p:sldId id="339" r:id="rId24"/>
    <p:sldId id="340" r:id="rId25"/>
    <p:sldId id="341" r:id="rId26"/>
    <p:sldId id="403" r:id="rId27"/>
    <p:sldId id="506" r:id="rId28"/>
    <p:sldId id="342" r:id="rId29"/>
    <p:sldId id="343" r:id="rId30"/>
    <p:sldId id="431" r:id="rId31"/>
    <p:sldId id="433" r:id="rId32"/>
    <p:sldId id="432" r:id="rId33"/>
    <p:sldId id="434" r:id="rId34"/>
    <p:sldId id="528" r:id="rId35"/>
    <p:sldId id="507" r:id="rId36"/>
    <p:sldId id="348" r:id="rId37"/>
    <p:sldId id="399" r:id="rId38"/>
    <p:sldId id="349" r:id="rId39"/>
    <p:sldId id="529" r:id="rId40"/>
    <p:sldId id="350" r:id="rId41"/>
    <p:sldId id="351" r:id="rId42"/>
    <p:sldId id="352" r:id="rId43"/>
    <p:sldId id="353" r:id="rId44"/>
    <p:sldId id="537" r:id="rId45"/>
    <p:sldId id="360" r:id="rId46"/>
    <p:sldId id="361" r:id="rId47"/>
    <p:sldId id="362" r:id="rId48"/>
    <p:sldId id="363" r:id="rId49"/>
    <p:sldId id="512" r:id="rId50"/>
    <p:sldId id="365" r:id="rId51"/>
    <p:sldId id="366" r:id="rId52"/>
    <p:sldId id="538" r:id="rId53"/>
    <p:sldId id="539" r:id="rId54"/>
    <p:sldId id="367" r:id="rId55"/>
    <p:sldId id="400" r:id="rId56"/>
    <p:sldId id="540" r:id="rId57"/>
    <p:sldId id="369" r:id="rId58"/>
    <p:sldId id="370" r:id="rId59"/>
    <p:sldId id="371" r:id="rId60"/>
    <p:sldId id="372" r:id="rId61"/>
    <p:sldId id="373" r:id="rId62"/>
    <p:sldId id="374" r:id="rId63"/>
    <p:sldId id="541" r:id="rId64"/>
    <p:sldId id="375" r:id="rId65"/>
    <p:sldId id="376" r:id="rId66"/>
    <p:sldId id="544" r:id="rId67"/>
    <p:sldId id="378" r:id="rId68"/>
    <p:sldId id="379" r:id="rId69"/>
    <p:sldId id="545" r:id="rId70"/>
    <p:sldId id="542" r:id="rId71"/>
    <p:sldId id="380" r:id="rId72"/>
    <p:sldId id="517" r:id="rId73"/>
    <p:sldId id="445" r:id="rId74"/>
    <p:sldId id="518" r:id="rId75"/>
    <p:sldId id="556" r:id="rId76"/>
    <p:sldId id="383" r:id="rId77"/>
    <p:sldId id="384" r:id="rId78"/>
    <p:sldId id="546" r:id="rId79"/>
    <p:sldId id="385" r:id="rId80"/>
    <p:sldId id="543" r:id="rId81"/>
    <p:sldId id="314" r:id="rId82"/>
    <p:sldId id="551" r:id="rId83"/>
    <p:sldId id="315" r:id="rId84"/>
    <p:sldId id="357" r:id="rId85"/>
    <p:sldId id="552" r:id="rId86"/>
    <p:sldId id="553" r:id="rId87"/>
    <p:sldId id="358" r:id="rId88"/>
    <p:sldId id="554" r:id="rId89"/>
    <p:sldId id="359" r:id="rId90"/>
    <p:sldId id="387" r:id="rId91"/>
    <p:sldId id="549" r:id="rId92"/>
    <p:sldId id="550" r:id="rId93"/>
    <p:sldId id="505" r:id="rId94"/>
    <p:sldId id="548" r:id="rId95"/>
    <p:sldId id="420" r:id="rId96"/>
    <p:sldId id="422" r:id="rId97"/>
    <p:sldId id="526" r:id="rId98"/>
    <p:sldId id="504" r:id="rId99"/>
    <p:sldId id="424" r:id="rId100"/>
    <p:sldId id="521" r:id="rId101"/>
    <p:sldId id="519" r:id="rId102"/>
    <p:sldId id="547" r:id="rId103"/>
    <p:sldId id="522" r:id="rId104"/>
    <p:sldId id="523" r:id="rId105"/>
    <p:sldId id="524" r:id="rId106"/>
    <p:sldId id="525" r:id="rId107"/>
    <p:sldId id="404" r:id="rId108"/>
  </p:sldIdLst>
  <p:sldSz cx="12192000" cy="6858000"/>
  <p:notesSz cx="7102475" cy="9388475"/>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930" indent="1905"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3130" indent="1905"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330" indent="1905"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530" indent="1905"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336699"/>
    <a:srgbClr val="0066CC"/>
    <a:srgbClr val="CC6600"/>
    <a:srgbClr val="993300"/>
    <a:srgbClr val="FF0000"/>
    <a:srgbClr val="CCECFF"/>
    <a:srgbClr val="66CCFF"/>
    <a:srgbClr val="CC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5"/>
    <p:restoredTop sz="91379" autoAdjust="0"/>
  </p:normalViewPr>
  <p:slideViewPr>
    <p:cSldViewPr snapToGrid="0">
      <p:cViewPr varScale="1">
        <p:scale>
          <a:sx n="83" d="100"/>
          <a:sy n="83" d="100"/>
        </p:scale>
        <p:origin x="571" y="72"/>
      </p:cViewPr>
      <p:guideLst>
        <p:guide orient="horz" pos="816"/>
        <p:guide pos="58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06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2" Type="http://schemas.openxmlformats.org/officeDocument/2006/relationships/tableStyles" Target="tableStyles.xml"/><Relationship Id="rId111" Type="http://schemas.openxmlformats.org/officeDocument/2006/relationships/viewProps" Target="viewProps.xml"/><Relationship Id="rId110" Type="http://schemas.openxmlformats.org/officeDocument/2006/relationships/presProps" Target="presProps.xml"/><Relationship Id="rId11" Type="http://schemas.openxmlformats.org/officeDocument/2006/relationships/slide" Target="slides/slide8.xml"/><Relationship Id="rId109" Type="http://schemas.openxmlformats.org/officeDocument/2006/relationships/handoutMaster" Target="handoutMasters/handoutMaster1.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113766" cy="447300"/>
          </a:xfrm>
          <a:prstGeom prst="rect">
            <a:avLst/>
          </a:prstGeom>
          <a:noFill/>
          <a:ln w="9525">
            <a:noFill/>
            <a:miter lim="800000"/>
          </a:ln>
        </p:spPr>
        <p:txBody>
          <a:bodyPr vert="horz" wrap="none" lIns="89250" tIns="44626" rIns="89250" bIns="44626" numCol="1" anchor="ctr" anchorCtr="0" compatLnSpc="1"/>
          <a:lstStyle>
            <a:lvl1pPr defTabSz="892810">
              <a:defRPr sz="1100">
                <a:latin typeface="Helvetica" panose="020B0604020202020204" pitchFamily="34" charset="0"/>
              </a:defRPr>
            </a:lvl1pPr>
          </a:lstStyle>
          <a:p>
            <a:endParaRPr lang="en-US" altLang="en-US"/>
          </a:p>
        </p:txBody>
      </p:sp>
      <p:sp>
        <p:nvSpPr>
          <p:cNvPr id="46083" name="Rectangle 3"/>
          <p:cNvSpPr>
            <a:spLocks noGrp="1" noChangeArrowheads="1"/>
          </p:cNvSpPr>
          <p:nvPr>
            <p:ph type="dt" sz="quarter" idx="1"/>
          </p:nvPr>
        </p:nvSpPr>
        <p:spPr bwMode="auto">
          <a:xfrm>
            <a:off x="4003185" y="0"/>
            <a:ext cx="3112157" cy="447300"/>
          </a:xfrm>
          <a:prstGeom prst="rect">
            <a:avLst/>
          </a:prstGeom>
          <a:noFill/>
          <a:ln w="9525">
            <a:noFill/>
            <a:miter lim="800000"/>
          </a:ln>
        </p:spPr>
        <p:txBody>
          <a:bodyPr vert="horz" wrap="none" lIns="89250" tIns="44626" rIns="89250" bIns="44626" numCol="1" anchor="ctr" anchorCtr="0" compatLnSpc="1"/>
          <a:lstStyle>
            <a:lvl1pPr algn="r" defTabSz="892810">
              <a:defRPr sz="1100">
                <a:latin typeface="Helvetica" panose="020B0604020202020204" pitchFamily="34" charset="0"/>
              </a:defRPr>
            </a:lvl1pPr>
          </a:lstStyle>
          <a:p>
            <a:endParaRPr lang="en-US" altLang="en-US"/>
          </a:p>
        </p:txBody>
      </p:sp>
      <p:sp>
        <p:nvSpPr>
          <p:cNvPr id="46084" name="Rectangle 4"/>
          <p:cNvSpPr>
            <a:spLocks noGrp="1" noChangeArrowheads="1"/>
          </p:cNvSpPr>
          <p:nvPr>
            <p:ph type="ftr" sz="quarter" idx="2"/>
          </p:nvPr>
        </p:nvSpPr>
        <p:spPr bwMode="auto">
          <a:xfrm>
            <a:off x="0" y="8954002"/>
            <a:ext cx="3113766" cy="447299"/>
          </a:xfrm>
          <a:prstGeom prst="rect">
            <a:avLst/>
          </a:prstGeom>
          <a:noFill/>
          <a:ln w="9525">
            <a:noFill/>
            <a:miter lim="800000"/>
          </a:ln>
        </p:spPr>
        <p:txBody>
          <a:bodyPr vert="horz" wrap="none" lIns="89250" tIns="44626" rIns="89250" bIns="44626" numCol="1" anchor="b" anchorCtr="0" compatLnSpc="1"/>
          <a:lstStyle>
            <a:lvl1pPr defTabSz="892810">
              <a:defRPr sz="1100">
                <a:latin typeface="Helvetica" panose="020B0604020202020204" pitchFamily="34" charset="0"/>
              </a:defRPr>
            </a:lvl1pPr>
          </a:lstStyle>
          <a:p>
            <a:endParaRPr lang="en-US" altLang="en-US"/>
          </a:p>
        </p:txBody>
      </p:sp>
      <p:sp>
        <p:nvSpPr>
          <p:cNvPr id="46085" name="Rectangle 5"/>
          <p:cNvSpPr>
            <a:spLocks noGrp="1" noChangeArrowheads="1"/>
          </p:cNvSpPr>
          <p:nvPr>
            <p:ph type="sldNum" sz="quarter" idx="3"/>
          </p:nvPr>
        </p:nvSpPr>
        <p:spPr bwMode="auto">
          <a:xfrm>
            <a:off x="4003185" y="8954002"/>
            <a:ext cx="3112157" cy="447299"/>
          </a:xfrm>
          <a:prstGeom prst="rect">
            <a:avLst/>
          </a:prstGeom>
          <a:noFill/>
          <a:ln w="9525">
            <a:noFill/>
            <a:miter lim="800000"/>
          </a:ln>
        </p:spPr>
        <p:txBody>
          <a:bodyPr vert="horz" wrap="none" lIns="89250" tIns="44626" rIns="89250" bIns="44626" numCol="1" anchor="b" anchorCtr="0" compatLnSpc="1"/>
          <a:lstStyle>
            <a:lvl1pPr algn="r" defTabSz="892810">
              <a:defRPr sz="1100">
                <a:latin typeface="Helvetica" panose="020B0604020202020204" pitchFamily="34" charset="0"/>
                <a:ea typeface="MS PGothic" panose="020B0600070205080204" pitchFamily="34" charset="-128"/>
              </a:defRPr>
            </a:lvl1pPr>
          </a:lstStyle>
          <a:p>
            <a:pPr>
              <a:defRPr/>
            </a:pPr>
            <a:fld id="{091B1BB8-F100-428B-8F73-BD7D453417A0}" type="slidenum">
              <a:rPr lang="en-US" altLang="en-US"/>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6775" cy="468141"/>
          </a:xfrm>
          <a:prstGeom prst="rect">
            <a:avLst/>
          </a:prstGeom>
          <a:noFill/>
          <a:ln w="9525">
            <a:noFill/>
            <a:miter lim="800000"/>
          </a:ln>
        </p:spPr>
        <p:txBody>
          <a:bodyPr vert="horz" wrap="none" lIns="94203" tIns="47102" rIns="94203" bIns="47102" numCol="1" anchor="ctr" anchorCtr="0" compatLnSpc="1"/>
          <a:lstStyle>
            <a:lvl1pPr defTabSz="940435">
              <a:defRPr sz="1200">
                <a:latin typeface="Times New Roman" panose="02020603050405020304" pitchFamily="18" charset="0"/>
              </a:defRPr>
            </a:lvl1pPr>
          </a:lstStyle>
          <a:p>
            <a:endParaRPr lang="en-US" altLang="en-US"/>
          </a:p>
        </p:txBody>
      </p:sp>
      <p:sp>
        <p:nvSpPr>
          <p:cNvPr id="6147" name="Rectangle 3"/>
          <p:cNvSpPr>
            <a:spLocks noGrp="1" noChangeArrowheads="1"/>
          </p:cNvSpPr>
          <p:nvPr>
            <p:ph type="dt" idx="1"/>
          </p:nvPr>
        </p:nvSpPr>
        <p:spPr bwMode="auto">
          <a:xfrm>
            <a:off x="4025702" y="0"/>
            <a:ext cx="3076774" cy="468141"/>
          </a:xfrm>
          <a:prstGeom prst="rect">
            <a:avLst/>
          </a:prstGeom>
          <a:noFill/>
          <a:ln w="9525">
            <a:noFill/>
            <a:miter lim="800000"/>
          </a:ln>
        </p:spPr>
        <p:txBody>
          <a:bodyPr vert="horz" wrap="none" lIns="94203" tIns="47102" rIns="94203" bIns="47102" numCol="1" anchor="ctr" anchorCtr="0" compatLnSpc="1"/>
          <a:lstStyle>
            <a:lvl1pPr algn="r" defTabSz="940435">
              <a:defRPr sz="1200">
                <a:latin typeface="Times New Roman" panose="02020603050405020304" pitchFamily="18" charset="0"/>
              </a:defRPr>
            </a:lvl1pPr>
          </a:lstStyle>
          <a:p>
            <a:endParaRPr lang="en-US" altLang="en-US"/>
          </a:p>
        </p:txBody>
      </p:sp>
      <p:sp>
        <p:nvSpPr>
          <p:cNvPr id="3076" name="Rectangle 4"/>
          <p:cNvSpPr>
            <a:spLocks noGrp="1" noRot="1" noChangeAspect="1" noChangeArrowheads="1" noTextEdit="1"/>
          </p:cNvSpPr>
          <p:nvPr>
            <p:ph type="sldImg" idx="2"/>
          </p:nvPr>
        </p:nvSpPr>
        <p:spPr bwMode="auto">
          <a:xfrm>
            <a:off x="422275" y="704850"/>
            <a:ext cx="6259513" cy="35210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47320" y="4460167"/>
            <a:ext cx="5207838" cy="4222890"/>
          </a:xfrm>
          <a:prstGeom prst="rect">
            <a:avLst/>
          </a:prstGeom>
          <a:noFill/>
          <a:ln w="9525">
            <a:noFill/>
            <a:miter lim="800000"/>
          </a:ln>
        </p:spPr>
        <p:txBody>
          <a:bodyPr vert="horz" wrap="none" lIns="94203" tIns="47102" rIns="94203" bIns="47102" numCol="1" anchor="ctr"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150" name="Rectangle 6"/>
          <p:cNvSpPr>
            <a:spLocks noGrp="1" noChangeArrowheads="1"/>
          </p:cNvSpPr>
          <p:nvPr>
            <p:ph type="ftr" sz="quarter" idx="4"/>
          </p:nvPr>
        </p:nvSpPr>
        <p:spPr bwMode="auto">
          <a:xfrm>
            <a:off x="0" y="8920334"/>
            <a:ext cx="3076775" cy="468141"/>
          </a:xfrm>
          <a:prstGeom prst="rect">
            <a:avLst/>
          </a:prstGeom>
          <a:noFill/>
          <a:ln w="9525">
            <a:noFill/>
            <a:miter lim="800000"/>
          </a:ln>
        </p:spPr>
        <p:txBody>
          <a:bodyPr vert="horz" wrap="none" lIns="94203" tIns="47102" rIns="94203" bIns="47102" numCol="1" anchor="b" anchorCtr="0" compatLnSpc="1"/>
          <a:lstStyle>
            <a:lvl1pPr defTabSz="940435">
              <a:defRPr sz="1200">
                <a:latin typeface="Times New Roman" panose="02020603050405020304" pitchFamily="18" charset="0"/>
              </a:defRPr>
            </a:lvl1pPr>
          </a:lstStyle>
          <a:p>
            <a:endParaRPr lang="en-US" altLang="en-US"/>
          </a:p>
        </p:txBody>
      </p:sp>
      <p:sp>
        <p:nvSpPr>
          <p:cNvPr id="6151" name="Rectangle 7"/>
          <p:cNvSpPr>
            <a:spLocks noGrp="1" noChangeArrowheads="1"/>
          </p:cNvSpPr>
          <p:nvPr>
            <p:ph type="sldNum" sz="quarter" idx="5"/>
          </p:nvPr>
        </p:nvSpPr>
        <p:spPr bwMode="auto">
          <a:xfrm>
            <a:off x="4025702" y="8920334"/>
            <a:ext cx="3076774" cy="468141"/>
          </a:xfrm>
          <a:prstGeom prst="rect">
            <a:avLst/>
          </a:prstGeom>
          <a:noFill/>
          <a:ln w="9525">
            <a:noFill/>
            <a:miter lim="800000"/>
          </a:ln>
        </p:spPr>
        <p:txBody>
          <a:bodyPr vert="horz" wrap="none" lIns="94203" tIns="47102" rIns="94203" bIns="47102" numCol="1" anchor="b" anchorCtr="0" compatLnSpc="1"/>
          <a:lstStyle>
            <a:lvl1pPr algn="r" defTabSz="940435">
              <a:defRPr sz="1200">
                <a:latin typeface="Times New Roman" panose="02020603050405020304" pitchFamily="18" charset="0"/>
                <a:ea typeface="MS PGothic" panose="020B0600070205080204" pitchFamily="34" charset="-128"/>
              </a:defRPr>
            </a:lvl1pPr>
          </a:lstStyle>
          <a:p>
            <a:pPr>
              <a:defRPr/>
            </a:pPr>
            <a:fld id="{50E8F071-5978-475C-87F0-5ED336049DF7}"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45593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2pPr>
    <a:lvl3pPr marL="91313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3pPr>
    <a:lvl4pPr marL="137033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4pPr>
    <a:lvl5pPr marL="182753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35">
              <a:defRPr>
                <a:solidFill>
                  <a:schemeClr val="tx1"/>
                </a:solidFill>
                <a:latin typeface="Verdana" panose="020B0604030504040204" pitchFamily="34" charset="0"/>
                <a:ea typeface="MS PGothic" panose="020B0600070205080204" pitchFamily="34" charset="-128"/>
              </a:defRPr>
            </a:lvl1pPr>
            <a:lvl2pPr marL="751205" indent="-288925" defTabSz="940435">
              <a:defRPr>
                <a:solidFill>
                  <a:schemeClr val="tx1"/>
                </a:solidFill>
                <a:latin typeface="Verdana" panose="020B0604030504040204" pitchFamily="34" charset="0"/>
                <a:ea typeface="MS PGothic" panose="020B0600070205080204" pitchFamily="34" charset="-128"/>
              </a:defRPr>
            </a:lvl2pPr>
            <a:lvl3pPr marL="1155700" indent="-231140" defTabSz="940435">
              <a:defRPr>
                <a:solidFill>
                  <a:schemeClr val="tx1"/>
                </a:solidFill>
                <a:latin typeface="Verdana" panose="020B0604030504040204" pitchFamily="34" charset="0"/>
                <a:ea typeface="MS PGothic" panose="020B0600070205080204" pitchFamily="34" charset="-128"/>
              </a:defRPr>
            </a:lvl3pPr>
            <a:lvl4pPr marL="1617980" indent="-231140" defTabSz="940435">
              <a:defRPr>
                <a:solidFill>
                  <a:schemeClr val="tx1"/>
                </a:solidFill>
                <a:latin typeface="Verdana" panose="020B0604030504040204" pitchFamily="34" charset="0"/>
                <a:ea typeface="MS PGothic" panose="020B0600070205080204" pitchFamily="34" charset="-128"/>
              </a:defRPr>
            </a:lvl4pPr>
            <a:lvl5pPr marL="2080260" indent="-231140" defTabSz="940435">
              <a:defRPr>
                <a:solidFill>
                  <a:schemeClr val="tx1"/>
                </a:solidFill>
                <a:latin typeface="Verdana" panose="020B0604030504040204" pitchFamily="34" charset="0"/>
                <a:ea typeface="MS PGothic" panose="020B0600070205080204" pitchFamily="34" charset="-128"/>
              </a:defRPr>
            </a:lvl5pPr>
            <a:lvl6pPr marL="254254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482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10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30015"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4C4C77-1749-414B-A598-D337A43D5075}"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6146" name="Rectangle 2"/>
          <p:cNvSpPr>
            <a:spLocks noGrp="1" noRot="1" noChangeAspect="1" noChangeArrowheads="1" noTextEdit="1"/>
          </p:cNvSpPr>
          <p:nvPr>
            <p:ph type="sldImg"/>
          </p:nvPr>
        </p:nvSpPr>
        <p:spPr>
          <a:xfrm>
            <a:off x="422275" y="704850"/>
            <a:ext cx="6259513" cy="3521075"/>
          </a:xfrm>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EA43B7E-7F16-4CAA-8D0B-87BEF463E3F2}" type="slidenum">
              <a:rPr lang="en-US" altLang="en-US">
                <a:latin typeface="Helvetica" panose="020B0604020202020204" pitchFamily="34" charset="0"/>
              </a:rPr>
            </a:fld>
            <a:endParaRPr lang="en-US" altLang="en-US">
              <a:latin typeface="Helvetica" panose="020B0604020202020204" pitchFamily="34" charset="0"/>
            </a:endParaRPr>
          </a:p>
        </p:txBody>
      </p:sp>
      <p:sp>
        <p:nvSpPr>
          <p:cNvPr id="83971" name="Rectangle 2"/>
          <p:cNvSpPr>
            <a:spLocks noGrp="1" noRot="1" noChangeAspect="1" noChangeArrowheads="1" noTextEdit="1"/>
          </p:cNvSpPr>
          <p:nvPr>
            <p:ph type="sldImg"/>
          </p:nvPr>
        </p:nvSpPr>
        <p:spPr/>
      </p:sp>
      <p:sp>
        <p:nvSpPr>
          <p:cNvPr id="839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0F6CBA1-5D3E-43EC-A5A8-ECCA8CDA3AD6}" type="slidenum">
              <a:rPr lang="en-US" altLang="en-US">
                <a:latin typeface="Helvetica" panose="020B0604020202020204" pitchFamily="34" charset="0"/>
              </a:rPr>
            </a:fld>
            <a:endParaRPr lang="en-US" altLang="en-US">
              <a:latin typeface="Helvetica" panose="020B0604020202020204" pitchFamily="34" charset="0"/>
            </a:endParaRPr>
          </a:p>
        </p:txBody>
      </p:sp>
      <p:sp>
        <p:nvSpPr>
          <p:cNvPr id="84995" name="Rectangle 2"/>
          <p:cNvSpPr>
            <a:spLocks noGrp="1" noRot="1" noChangeAspect="1" noChangeArrowheads="1" noTextEdit="1"/>
          </p:cNvSpPr>
          <p:nvPr>
            <p:ph type="sldImg"/>
          </p:nvPr>
        </p:nvSpPr>
        <p:spPr/>
      </p:sp>
      <p:sp>
        <p:nvSpPr>
          <p:cNvPr id="849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3CEC8C6-E810-4484-A297-26A2437CEBA7}" type="slidenum">
              <a:rPr lang="en-US" altLang="en-US">
                <a:latin typeface="Helvetica" panose="020B0604020202020204" pitchFamily="34" charset="0"/>
              </a:rPr>
            </a:fld>
            <a:endParaRPr lang="en-US" altLang="en-US">
              <a:latin typeface="Helvetica" panose="020B0604020202020204" pitchFamily="34" charset="0"/>
            </a:endParaRPr>
          </a:p>
        </p:txBody>
      </p:sp>
      <p:sp>
        <p:nvSpPr>
          <p:cNvPr id="117763" name="Rectangle 2"/>
          <p:cNvSpPr>
            <a:spLocks noGrp="1" noRot="1" noChangeAspect="1" noChangeArrowheads="1" noTextEdit="1"/>
          </p:cNvSpPr>
          <p:nvPr>
            <p:ph type="sldImg"/>
          </p:nvPr>
        </p:nvSpPr>
        <p:spPr/>
      </p:sp>
      <p:sp>
        <p:nvSpPr>
          <p:cNvPr id="1177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F5C7750-47E1-458A-9989-9BA8D4448C94}" type="slidenum">
              <a:rPr lang="en-US" altLang="en-US">
                <a:latin typeface="Helvetica" panose="020B0604020202020204" pitchFamily="34" charset="0"/>
              </a:rPr>
            </a:fld>
            <a:endParaRPr lang="en-US" altLang="en-US">
              <a:latin typeface="Helvetica" panose="020B0604020202020204" pitchFamily="34" charset="0"/>
            </a:endParaRPr>
          </a:p>
        </p:txBody>
      </p:sp>
      <p:sp>
        <p:nvSpPr>
          <p:cNvPr id="119811" name="Rectangle 2"/>
          <p:cNvSpPr>
            <a:spLocks noGrp="1" noRot="1" noChangeAspect="1" noChangeArrowheads="1" noTextEdit="1"/>
          </p:cNvSpPr>
          <p:nvPr>
            <p:ph type="sldImg"/>
          </p:nvPr>
        </p:nvSpPr>
        <p:spPr/>
      </p:sp>
      <p:sp>
        <p:nvSpPr>
          <p:cNvPr id="1198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38E3A2B-1C0B-471A-A4D6-4233FF161C8C}" type="slidenum">
              <a:rPr lang="en-US" altLang="en-US">
                <a:latin typeface="Helvetica" panose="020B0604020202020204" pitchFamily="34" charset="0"/>
              </a:rPr>
            </a:fld>
            <a:endParaRPr lang="en-US" altLang="en-US">
              <a:latin typeface="Helvetica" panose="020B0604020202020204" pitchFamily="34" charset="0"/>
            </a:endParaRPr>
          </a:p>
        </p:txBody>
      </p:sp>
      <p:sp>
        <p:nvSpPr>
          <p:cNvPr id="118787" name="Rectangle 2"/>
          <p:cNvSpPr>
            <a:spLocks noGrp="1" noRot="1" noChangeAspect="1" noChangeArrowheads="1" noTextEdit="1"/>
          </p:cNvSpPr>
          <p:nvPr>
            <p:ph type="sldImg"/>
          </p:nvPr>
        </p:nvSpPr>
        <p:spPr/>
      </p:sp>
      <p:sp>
        <p:nvSpPr>
          <p:cNvPr id="1187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38E3A2B-1C0B-471A-A4D6-4233FF161C8C}" type="slidenum">
              <a:rPr lang="en-US" altLang="en-US">
                <a:latin typeface="Helvetica" panose="020B0604020202020204" pitchFamily="34" charset="0"/>
              </a:rPr>
            </a:fld>
            <a:endParaRPr lang="en-US" altLang="en-US">
              <a:latin typeface="Helvetica" panose="020B0604020202020204" pitchFamily="34" charset="0"/>
            </a:endParaRPr>
          </a:p>
        </p:txBody>
      </p:sp>
      <p:sp>
        <p:nvSpPr>
          <p:cNvPr id="118787" name="Rectangle 2"/>
          <p:cNvSpPr>
            <a:spLocks noGrp="1" noRot="1" noChangeAspect="1" noChangeArrowheads="1" noTextEdit="1"/>
          </p:cNvSpPr>
          <p:nvPr>
            <p:ph type="sldImg"/>
          </p:nvPr>
        </p:nvSpPr>
        <p:spPr/>
      </p:sp>
      <p:sp>
        <p:nvSpPr>
          <p:cNvPr id="1187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2A78D6B-1C3F-43B1-8131-69093AE887F4}" type="slidenum">
              <a:rPr lang="en-US" altLang="en-US">
                <a:latin typeface="Helvetica" panose="020B0604020202020204" pitchFamily="34" charset="0"/>
              </a:rPr>
            </a:fld>
            <a:endParaRPr lang="en-US" altLang="en-US">
              <a:latin typeface="Helvetica" panose="020B0604020202020204" pitchFamily="34" charset="0"/>
            </a:endParaRPr>
          </a:p>
        </p:txBody>
      </p:sp>
      <p:sp>
        <p:nvSpPr>
          <p:cNvPr id="86019" name="Rectangle 2"/>
          <p:cNvSpPr>
            <a:spLocks noGrp="1" noRot="1" noChangeAspect="1" noChangeArrowheads="1" noTextEdit="1"/>
          </p:cNvSpPr>
          <p:nvPr>
            <p:ph type="sldImg"/>
          </p:nvPr>
        </p:nvSpPr>
        <p:spPr/>
      </p:sp>
      <p:sp>
        <p:nvSpPr>
          <p:cNvPr id="860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Times New Roman" panose="02020603050405020304" pitchFamily="18" charset="0"/>
              </a:rPr>
              <a:t>现代习题一般均为分页的内存管理</a:t>
            </a:r>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B949489-9DD0-4351-83D6-B782AC42A5C2}" type="slidenum">
              <a:rPr lang="en-US" altLang="en-US">
                <a:latin typeface="Helvetica" panose="020B0604020202020204" pitchFamily="34" charset="0"/>
              </a:rPr>
            </a:fld>
            <a:endParaRPr lang="en-US" altLang="en-US">
              <a:latin typeface="Helvetica" panose="020B0604020202020204" pitchFamily="34" charset="0"/>
            </a:endParaRPr>
          </a:p>
        </p:txBody>
      </p:sp>
      <p:sp>
        <p:nvSpPr>
          <p:cNvPr id="87043" name="Rectangle 2"/>
          <p:cNvSpPr>
            <a:spLocks noGrp="1" noRot="1" noChangeAspect="1" noChangeArrowheads="1" noTextEdit="1"/>
          </p:cNvSpPr>
          <p:nvPr>
            <p:ph type="sldImg"/>
          </p:nvPr>
        </p:nvSpPr>
        <p:spPr/>
      </p:sp>
      <p:sp>
        <p:nvSpPr>
          <p:cNvPr id="870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BAA47A3-9678-4904-932E-9EDB75B03B24}" type="slidenum">
              <a:rPr lang="en-US" altLang="en-US">
                <a:latin typeface="Helvetica" panose="020B0604020202020204" pitchFamily="34" charset="0"/>
              </a:rPr>
            </a:fld>
            <a:endParaRPr lang="en-US" altLang="en-US">
              <a:latin typeface="Helvetica" panose="020B0604020202020204" pitchFamily="34" charset="0"/>
            </a:endParaRPr>
          </a:p>
        </p:txBody>
      </p:sp>
      <p:sp>
        <p:nvSpPr>
          <p:cNvPr id="88067" name="Rectangle 2"/>
          <p:cNvSpPr>
            <a:spLocks noGrp="1" noRot="1" noChangeAspect="1" noChangeArrowheads="1" noTextEdit="1"/>
          </p:cNvSpPr>
          <p:nvPr>
            <p:ph type="sldImg"/>
          </p:nvPr>
        </p:nvSpPr>
        <p:spPr/>
      </p:sp>
      <p:sp>
        <p:nvSpPr>
          <p:cNvPr id="880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88548D9-7E48-4BD7-865E-CD96DE02414D}" type="slidenum">
              <a:rPr lang="en-US" altLang="en-US">
                <a:latin typeface="Helvetica" panose="020B0604020202020204" pitchFamily="34" charset="0"/>
              </a:rPr>
            </a:fld>
            <a:endParaRPr lang="en-US" altLang="en-US">
              <a:latin typeface="Helvetica" panose="020B0604020202020204" pitchFamily="34" charset="0"/>
            </a:endParaRPr>
          </a:p>
        </p:txBody>
      </p:sp>
      <p:sp>
        <p:nvSpPr>
          <p:cNvPr id="89091" name="Rectangle 2"/>
          <p:cNvSpPr>
            <a:spLocks noGrp="1" noRot="1" noChangeAspect="1" noChangeArrowheads="1" noTextEdit="1"/>
          </p:cNvSpPr>
          <p:nvPr>
            <p:ph type="sldImg"/>
          </p:nvPr>
        </p:nvSpPr>
        <p:spPr/>
      </p:sp>
      <p:sp>
        <p:nvSpPr>
          <p:cNvPr id="890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12CC5BE-059E-4E33-A616-7566B8C50E03}" type="slidenum">
              <a:rPr lang="en-US" altLang="en-US">
                <a:latin typeface="Helvetica" panose="020B0604020202020204" pitchFamily="34" charset="0"/>
              </a:rPr>
            </a:fld>
            <a:endParaRPr lang="en-US" altLang="en-US">
              <a:latin typeface="Helvetica" panose="020B0604020202020204" pitchFamily="34" charset="0"/>
            </a:endParaRPr>
          </a:p>
        </p:txBody>
      </p:sp>
      <p:sp>
        <p:nvSpPr>
          <p:cNvPr id="75779" name="Rectangle 2"/>
          <p:cNvSpPr>
            <a:spLocks noGrp="1" noRot="1" noChangeAspect="1" noChangeArrowheads="1" noTextEdit="1"/>
          </p:cNvSpPr>
          <p:nvPr>
            <p:ph type="sldImg"/>
          </p:nvPr>
        </p:nvSpPr>
        <p:spPr/>
      </p:sp>
      <p:sp>
        <p:nvSpPr>
          <p:cNvPr id="757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https://zhuanlan.zhihu.com/p/368276428  XIP</a:t>
            </a:r>
            <a:r>
              <a:rPr lang="zh-CN" altLang="en-US" dirty="0">
                <a:latin typeface="Times New Roman" panose="02020603050405020304" pitchFamily="18" charset="0"/>
              </a:rPr>
              <a:t>技术总结</a:t>
            </a:r>
            <a:endParaRPr lang="en-US" altLang="zh-CN" dirty="0">
              <a:latin typeface="Times New Roman" panose="02020603050405020304" pitchFamily="18" charset="0"/>
            </a:endParaRPr>
          </a:p>
          <a:p>
            <a:r>
              <a:rPr lang="en-US" altLang="zh-CN" dirty="0" err="1">
                <a:latin typeface="Times New Roman" panose="02020603050405020304" pitchFamily="18" charset="0"/>
              </a:rPr>
              <a:t>eXecute</a:t>
            </a:r>
            <a:r>
              <a:rPr lang="en-US" altLang="zh-CN" dirty="0">
                <a:latin typeface="Times New Roman" panose="02020603050405020304" pitchFamily="18" charset="0"/>
              </a:rPr>
              <a:t> In Place</a:t>
            </a:r>
            <a:r>
              <a:rPr lang="zh-CN" altLang="en-US" dirty="0">
                <a:latin typeface="Times New Roman" panose="02020603050405020304" pitchFamily="18" charset="0"/>
              </a:rPr>
              <a:t>，即芯片内执行，是指</a:t>
            </a:r>
            <a:r>
              <a:rPr lang="en-US" altLang="zh-CN" dirty="0">
                <a:latin typeface="Times New Roman" panose="02020603050405020304" pitchFamily="18" charset="0"/>
              </a:rPr>
              <a:t>CPU</a:t>
            </a:r>
            <a:r>
              <a:rPr lang="zh-CN" altLang="en-US" dirty="0">
                <a:latin typeface="Times New Roman" panose="02020603050405020304" pitchFamily="18" charset="0"/>
              </a:rPr>
              <a:t>直接从存储器中读取程序代码执行，而不用再读到内存中。应用程序可以直接在</a:t>
            </a:r>
            <a:r>
              <a:rPr lang="en-US" altLang="zh-CN" dirty="0">
                <a:latin typeface="Times New Roman" panose="02020603050405020304" pitchFamily="18" charset="0"/>
              </a:rPr>
              <a:t>flash</a:t>
            </a:r>
            <a:r>
              <a:rPr lang="zh-CN" altLang="en-US" dirty="0">
                <a:latin typeface="Times New Roman" panose="02020603050405020304" pitchFamily="18" charset="0"/>
              </a:rPr>
              <a:t>闪存内运行，不必再把代码读到系统</a:t>
            </a:r>
            <a:r>
              <a:rPr lang="en-US" altLang="zh-CN" dirty="0">
                <a:latin typeface="Times New Roman" panose="02020603050405020304" pitchFamily="18" charset="0"/>
              </a:rPr>
              <a:t>RAM</a:t>
            </a:r>
            <a:r>
              <a:rPr lang="zh-CN" altLang="en-US" dirty="0">
                <a:latin typeface="Times New Roman" panose="02020603050405020304" pitchFamily="18" charset="0"/>
              </a:rPr>
              <a:t>中。</a:t>
            </a:r>
            <a:r>
              <a:rPr lang="en-US" altLang="zh-CN" dirty="0">
                <a:latin typeface="Times New Roman" panose="02020603050405020304" pitchFamily="18" charset="0"/>
              </a:rPr>
              <a:t>flash</a:t>
            </a:r>
            <a:r>
              <a:rPr lang="zh-CN" altLang="en-US" dirty="0">
                <a:latin typeface="Times New Roman" panose="02020603050405020304" pitchFamily="18" charset="0"/>
              </a:rPr>
              <a:t>内执行是指</a:t>
            </a:r>
            <a:r>
              <a:rPr lang="en-US" altLang="zh-CN" dirty="0">
                <a:latin typeface="Times New Roman" panose="02020603050405020304" pitchFamily="18" charset="0"/>
              </a:rPr>
              <a:t>nor flash</a:t>
            </a:r>
            <a:r>
              <a:rPr lang="zh-CN" altLang="en-US" dirty="0">
                <a:latin typeface="Times New Roman" panose="02020603050405020304" pitchFamily="18" charset="0"/>
              </a:rPr>
              <a:t>不需要初始化，可以直接在</a:t>
            </a:r>
            <a:r>
              <a:rPr lang="en-US" altLang="zh-CN" dirty="0">
                <a:latin typeface="Times New Roman" panose="02020603050405020304" pitchFamily="18" charset="0"/>
              </a:rPr>
              <a:t>flash</a:t>
            </a:r>
            <a:r>
              <a:rPr lang="zh-CN" altLang="en-US" dirty="0">
                <a:latin typeface="Times New Roman" panose="02020603050405020304" pitchFamily="18" charset="0"/>
              </a:rPr>
              <a:t>内执行代码。但往往只执行部分代码，比如初始化</a:t>
            </a:r>
            <a:r>
              <a:rPr lang="en-US" altLang="zh-CN" dirty="0">
                <a:latin typeface="Times New Roman" panose="02020603050405020304" pitchFamily="18" charset="0"/>
              </a:rPr>
              <a:t>RAM</a:t>
            </a:r>
            <a:r>
              <a:rPr lang="zh-CN" altLang="en-US" dirty="0">
                <a:latin typeface="Times New Roman" panose="02020603050405020304" pitchFamily="18" charset="0"/>
              </a:rPr>
              <a:t>。好处即是程序代码无需占用内存，减少内存的要求。</a:t>
            </a:r>
            <a:endParaRPr lang="zh-CN" altLang="en-US" dirty="0">
              <a:latin typeface="Times New Roman" panose="02020603050405020304" pitchFamily="18" charset="0"/>
            </a:endParaRPr>
          </a:p>
          <a:p>
            <a:r>
              <a:rPr lang="zh-CN" altLang="en-US" dirty="0">
                <a:latin typeface="Times New Roman" panose="02020603050405020304" pitchFamily="18" charset="0"/>
              </a:rPr>
              <a:t>所谓片内执行不是说程序在存储器内执行，</a:t>
            </a:r>
            <a:r>
              <a:rPr lang="en-US" altLang="zh-CN" dirty="0">
                <a:latin typeface="Times New Roman" panose="02020603050405020304" pitchFamily="18" charset="0"/>
              </a:rPr>
              <a:t>CPU</a:t>
            </a:r>
            <a:r>
              <a:rPr lang="zh-CN" altLang="en-US" dirty="0">
                <a:latin typeface="Times New Roman" panose="02020603050405020304" pitchFamily="18" charset="0"/>
              </a:rPr>
              <a:t>的基本功能是取指、译码、运行。</a:t>
            </a:r>
            <a:r>
              <a:rPr lang="en-US" altLang="zh-CN" dirty="0">
                <a:latin typeface="Times New Roman" panose="02020603050405020304" pitchFamily="18" charset="0"/>
              </a:rPr>
              <a:t>Nor Flash</a:t>
            </a:r>
            <a:r>
              <a:rPr lang="zh-CN" altLang="en-US" dirty="0">
                <a:latin typeface="Times New Roman" panose="02020603050405020304" pitchFamily="18" charset="0"/>
              </a:rPr>
              <a:t>能在芯片内执行，指的是</a:t>
            </a:r>
            <a:r>
              <a:rPr lang="en-US" altLang="zh-CN" dirty="0">
                <a:latin typeface="Times New Roman" panose="02020603050405020304" pitchFamily="18" charset="0"/>
              </a:rPr>
              <a:t>CPU</a:t>
            </a:r>
            <a:r>
              <a:rPr lang="zh-CN" altLang="en-US" dirty="0">
                <a:latin typeface="Times New Roman" panose="02020603050405020304" pitchFamily="18" charset="0"/>
              </a:rPr>
              <a:t>能够直接从</a:t>
            </a:r>
            <a:r>
              <a:rPr lang="en-US" altLang="zh-CN" dirty="0">
                <a:latin typeface="Times New Roman" panose="02020603050405020304" pitchFamily="18" charset="0"/>
              </a:rPr>
              <a:t>Nor flash</a:t>
            </a:r>
            <a:r>
              <a:rPr lang="zh-CN" altLang="en-US" dirty="0">
                <a:latin typeface="Times New Roman" panose="02020603050405020304" pitchFamily="18" charset="0"/>
              </a:rPr>
              <a:t>中取指令，供后面的译码器和执行器来使用。</a:t>
            </a:r>
            <a:endParaRPr lang="en-US" altLang="en-US" dirty="0">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F8747A0-3F23-4346-9D94-40B7D7FD4BD7}" type="slidenum">
              <a:rPr lang="en-US" altLang="en-US">
                <a:latin typeface="Helvetica" panose="020B0604020202020204" pitchFamily="34" charset="0"/>
              </a:rPr>
            </a:fld>
            <a:endParaRPr lang="en-US" altLang="en-US">
              <a:latin typeface="Helvetica" panose="020B0604020202020204" pitchFamily="34" charset="0"/>
            </a:endParaRPr>
          </a:p>
        </p:txBody>
      </p:sp>
      <p:sp>
        <p:nvSpPr>
          <p:cNvPr id="90115" name="Rectangle 2"/>
          <p:cNvSpPr>
            <a:spLocks noGrp="1" noRot="1" noChangeAspect="1" noChangeArrowheads="1" noTextEdit="1"/>
          </p:cNvSpPr>
          <p:nvPr>
            <p:ph type="sldImg"/>
          </p:nvPr>
        </p:nvSpPr>
        <p:spPr/>
      </p:sp>
      <p:sp>
        <p:nvSpPr>
          <p:cNvPr id="901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82E3722-5434-4F37-913B-2B1F1F97A901}" type="slidenum">
              <a:rPr lang="en-US" altLang="en-US">
                <a:latin typeface="Helvetica" panose="020B0604020202020204" pitchFamily="34" charset="0"/>
              </a:rPr>
            </a:fld>
            <a:endParaRPr lang="en-US" altLang="en-US">
              <a:latin typeface="Helvetica" panose="020B0604020202020204" pitchFamily="34" charset="0"/>
            </a:endParaRPr>
          </a:p>
        </p:txBody>
      </p:sp>
      <p:sp>
        <p:nvSpPr>
          <p:cNvPr id="91139" name="Rectangle 2"/>
          <p:cNvSpPr>
            <a:spLocks noGrp="1" noRot="1" noChangeAspect="1" noChangeArrowheads="1" noTextEdit="1"/>
          </p:cNvSpPr>
          <p:nvPr>
            <p:ph type="sldImg"/>
          </p:nvPr>
        </p:nvSpPr>
        <p:spPr/>
      </p:sp>
      <p:sp>
        <p:nvSpPr>
          <p:cNvPr id="911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009C96D-E87B-4C31-99FE-48B6AE2110B9}" type="slidenum">
              <a:rPr lang="en-US" altLang="en-US">
                <a:latin typeface="Helvetica" panose="020B0604020202020204" pitchFamily="34" charset="0"/>
              </a:rPr>
            </a:fld>
            <a:endParaRPr lang="en-US" altLang="en-US">
              <a:latin typeface="Helvetica" panose="020B0604020202020204" pitchFamily="34" charset="0"/>
            </a:endParaRPr>
          </a:p>
        </p:txBody>
      </p:sp>
      <p:sp>
        <p:nvSpPr>
          <p:cNvPr id="92163" name="Rectangle 2"/>
          <p:cNvSpPr>
            <a:spLocks noGrp="1" noRot="1" noChangeAspect="1" noChangeArrowheads="1" noTextEdit="1"/>
          </p:cNvSpPr>
          <p:nvPr>
            <p:ph type="sldImg"/>
          </p:nvPr>
        </p:nvSpPr>
        <p:spPr/>
      </p:sp>
      <p:sp>
        <p:nvSpPr>
          <p:cNvPr id="921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ABD022F-97F0-4574-BB51-63412DE8BAAC}" type="slidenum">
              <a:rPr lang="en-US" altLang="en-US">
                <a:latin typeface="Helvetica" panose="020B0604020202020204" pitchFamily="34" charset="0"/>
              </a:rPr>
            </a:fld>
            <a:endParaRPr lang="en-US" altLang="en-US">
              <a:latin typeface="Helvetica" panose="020B0604020202020204" pitchFamily="34" charset="0"/>
            </a:endParaRPr>
          </a:p>
        </p:txBody>
      </p:sp>
      <p:sp>
        <p:nvSpPr>
          <p:cNvPr id="93187" name="Rectangle 2"/>
          <p:cNvSpPr>
            <a:spLocks noGrp="1" noRot="1" noChangeAspect="1" noChangeArrowheads="1" noTextEdit="1"/>
          </p:cNvSpPr>
          <p:nvPr>
            <p:ph type="sldImg"/>
          </p:nvPr>
        </p:nvSpPr>
        <p:spPr/>
      </p:sp>
      <p:sp>
        <p:nvSpPr>
          <p:cNvPr id="931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6CB05FC-BB22-4350-90D1-FD01A765181B}" type="slidenum">
              <a:rPr lang="en-US" altLang="en-US">
                <a:latin typeface="Helvetica" panose="020B0604020202020204" pitchFamily="34" charset="0"/>
              </a:rPr>
            </a:fld>
            <a:endParaRPr lang="en-US" altLang="en-US">
              <a:latin typeface="Helvetica" panose="020B0604020202020204" pitchFamily="34" charset="0"/>
            </a:endParaRPr>
          </a:p>
        </p:txBody>
      </p:sp>
      <p:sp>
        <p:nvSpPr>
          <p:cNvPr id="94211" name="Rectangle 2"/>
          <p:cNvSpPr>
            <a:spLocks noGrp="1" noRot="1" noChangeAspect="1" noChangeArrowheads="1" noTextEdit="1"/>
          </p:cNvSpPr>
          <p:nvPr>
            <p:ph type="sldImg"/>
          </p:nvPr>
        </p:nvSpPr>
        <p:spPr/>
      </p:sp>
      <p:sp>
        <p:nvSpPr>
          <p:cNvPr id="942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AA05447-E3CE-4EF1-A94F-D7CBC0B7D017}" type="slidenum">
              <a:rPr lang="en-US" altLang="en-US">
                <a:latin typeface="Helvetica" panose="020B0604020202020204" pitchFamily="34" charset="0"/>
              </a:rPr>
            </a:fld>
            <a:endParaRPr lang="en-US" altLang="en-US">
              <a:latin typeface="Helvetica" panose="020B0604020202020204" pitchFamily="34" charset="0"/>
            </a:endParaRPr>
          </a:p>
        </p:txBody>
      </p:sp>
      <p:sp>
        <p:nvSpPr>
          <p:cNvPr id="95235" name="Rectangle 2"/>
          <p:cNvSpPr>
            <a:spLocks noGrp="1" noRot="1" noChangeAspect="1" noChangeArrowheads="1" noTextEdit="1"/>
          </p:cNvSpPr>
          <p:nvPr>
            <p:ph type="sldImg"/>
          </p:nvPr>
        </p:nvSpPr>
        <p:spPr/>
      </p:sp>
      <p:sp>
        <p:nvSpPr>
          <p:cNvPr id="952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35F994C-A057-4A63-AE72-3FF0DACC8E52}" type="slidenum">
              <a:rPr lang="en-US" altLang="en-US">
                <a:latin typeface="Helvetica" panose="020B0604020202020204" pitchFamily="34" charset="0"/>
              </a:rPr>
            </a:fld>
            <a:endParaRPr lang="en-US" altLang="en-US">
              <a:latin typeface="Helvetica" panose="020B0604020202020204" pitchFamily="34" charset="0"/>
            </a:endParaRPr>
          </a:p>
        </p:txBody>
      </p:sp>
      <p:sp>
        <p:nvSpPr>
          <p:cNvPr id="96259" name="Rectangle 2"/>
          <p:cNvSpPr>
            <a:spLocks noGrp="1" noRot="1" noChangeAspect="1" noChangeArrowheads="1" noTextEdit="1"/>
          </p:cNvSpPr>
          <p:nvPr>
            <p:ph type="sldImg"/>
          </p:nvPr>
        </p:nvSpPr>
        <p:spPr/>
      </p:sp>
      <p:sp>
        <p:nvSpPr>
          <p:cNvPr id="962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1913BD3-2B56-45D2-9EE3-2D6BA22F452A}" type="slidenum">
              <a:rPr lang="en-US" altLang="en-US">
                <a:latin typeface="Helvetica" panose="020B0604020202020204" pitchFamily="34" charset="0"/>
              </a:rPr>
            </a:fld>
            <a:endParaRPr lang="en-US" altLang="en-US">
              <a:latin typeface="Helvetica" panose="020B0604020202020204" pitchFamily="34" charset="0"/>
            </a:endParaRPr>
          </a:p>
        </p:txBody>
      </p:sp>
      <p:sp>
        <p:nvSpPr>
          <p:cNvPr id="97283" name="Rectangle 2"/>
          <p:cNvSpPr>
            <a:spLocks noGrp="1" noRot="1" noChangeAspect="1" noChangeArrowheads="1" noTextEdit="1"/>
          </p:cNvSpPr>
          <p:nvPr>
            <p:ph type="sldImg"/>
          </p:nvPr>
        </p:nvSpPr>
        <p:spPr/>
      </p:sp>
      <p:sp>
        <p:nvSpPr>
          <p:cNvPr id="972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Times New Roman" panose="02020603050405020304" pitchFamily="18" charset="0"/>
              </a:rPr>
              <a:t>相应地，有时也把普通页表</a:t>
            </a:r>
            <a:r>
              <a:rPr lang="en-US" altLang="zh-CN" dirty="0">
                <a:latin typeface="Times New Roman" panose="02020603050405020304" pitchFamily="18" charset="0"/>
              </a:rPr>
              <a:t>page table</a:t>
            </a:r>
            <a:r>
              <a:rPr lang="zh-CN" altLang="en-US" dirty="0">
                <a:latin typeface="Times New Roman" panose="02020603050405020304" pitchFamily="18" charset="0"/>
              </a:rPr>
              <a:t>称为</a:t>
            </a:r>
            <a:r>
              <a:rPr lang="zh-CN" altLang="en-US">
                <a:latin typeface="Times New Roman" panose="02020603050405020304" pitchFamily="18" charset="0"/>
              </a:rPr>
              <a:t>慢表。</a:t>
            </a:r>
            <a:endParaRPr lang="en-US" altLang="zh-CN">
              <a:latin typeface="Times New Roman" panose="02020603050405020304" pitchFamily="18" charset="0"/>
            </a:endParaRPr>
          </a:p>
          <a:p>
            <a:r>
              <a:rPr lang="zh-CN" altLang="en-US">
                <a:latin typeface="Times New Roman" panose="02020603050405020304" pitchFamily="18" charset="0"/>
              </a:rPr>
              <a:t>最下面问题答案：物理地址</a:t>
            </a:r>
            <a:endParaRPr lang="en-US" altLang="en-US" dirty="0">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8E53CD-0E68-44EA-8FA1-CA1DA7ACA031}" type="slidenum">
              <a:rPr lang="en-US" altLang="en-US">
                <a:latin typeface="Helvetica" panose="020B0604020202020204" pitchFamily="34" charset="0"/>
              </a:rPr>
            </a:fld>
            <a:endParaRPr lang="en-US" altLang="en-US">
              <a:latin typeface="Helvetica" panose="020B0604020202020204" pitchFamily="34" charset="0"/>
            </a:endParaRPr>
          </a:p>
        </p:txBody>
      </p:sp>
      <p:sp>
        <p:nvSpPr>
          <p:cNvPr id="98307" name="Rectangle 2"/>
          <p:cNvSpPr>
            <a:spLocks noGrp="1" noRot="1" noChangeAspect="1" noChangeArrowheads="1" noTextEdit="1"/>
          </p:cNvSpPr>
          <p:nvPr>
            <p:ph type="sldImg"/>
          </p:nvPr>
        </p:nvSpPr>
        <p:spPr/>
      </p:sp>
      <p:sp>
        <p:nvSpPr>
          <p:cNvPr id="983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4B1DCA8-7D2E-45C2-A17E-B777FE8BF056}" type="slidenum">
              <a:rPr lang="en-US" altLang="en-US">
                <a:latin typeface="Helvetica" panose="020B0604020202020204" pitchFamily="34" charset="0"/>
              </a:rPr>
            </a:fld>
            <a:endParaRPr lang="en-US" altLang="en-US">
              <a:latin typeface="Helvetica" panose="020B0604020202020204" pitchFamily="34" charset="0"/>
            </a:endParaRPr>
          </a:p>
        </p:txBody>
      </p:sp>
      <p:sp>
        <p:nvSpPr>
          <p:cNvPr id="100355" name="Rectangle 2"/>
          <p:cNvSpPr>
            <a:spLocks noGrp="1" noRot="1" noChangeAspect="1" noChangeArrowheads="1" noTextEdit="1"/>
          </p:cNvSpPr>
          <p:nvPr>
            <p:ph type="sldImg"/>
          </p:nvPr>
        </p:nvSpPr>
        <p:spPr/>
      </p:sp>
      <p:sp>
        <p:nvSpPr>
          <p:cNvPr id="1003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C9090DC-ADAD-4D5C-A055-EC054CBA9BCF}" type="slidenum">
              <a:rPr lang="en-US" altLang="en-US">
                <a:latin typeface="Helvetica" panose="020B0604020202020204" pitchFamily="34" charset="0"/>
              </a:rPr>
            </a:fld>
            <a:endParaRPr lang="en-US" altLang="en-US">
              <a:latin typeface="Helvetica" panose="020B0604020202020204" pitchFamily="34" charset="0"/>
            </a:endParaRPr>
          </a:p>
        </p:txBody>
      </p:sp>
      <p:sp>
        <p:nvSpPr>
          <p:cNvPr id="76803" name="Rectangle 2"/>
          <p:cNvSpPr>
            <a:spLocks noGrp="1" noRot="1" noChangeAspect="1" noChangeArrowheads="1" noTextEdit="1"/>
          </p:cNvSpPr>
          <p:nvPr>
            <p:ph type="sldImg"/>
          </p:nvPr>
        </p:nvSpPr>
        <p:spPr/>
      </p:sp>
      <p:sp>
        <p:nvSpPr>
          <p:cNvPr id="768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Times New Roman" panose="02020603050405020304" pitchFamily="18" charset="0"/>
              </a:rPr>
              <a:t>仅能合法访问</a:t>
            </a:r>
            <a:r>
              <a:rPr lang="en-US" altLang="zh-CN">
                <a:latin typeface="Times New Roman" panose="02020603050405020304" pitchFamily="18" charset="0"/>
              </a:rPr>
              <a:t>30040-420939(</a:t>
            </a:r>
            <a:r>
              <a:rPr lang="zh-CN" altLang="en-US">
                <a:latin typeface="Times New Roman" panose="02020603050405020304" pitchFamily="18" charset="0"/>
              </a:rPr>
              <a:t>含</a:t>
            </a:r>
            <a:r>
              <a:rPr lang="en-US" altLang="zh-CN">
                <a:latin typeface="Times New Roman" panose="02020603050405020304" pitchFamily="18" charset="0"/>
              </a:rPr>
              <a:t>)</a:t>
            </a:r>
            <a:r>
              <a:rPr lang="zh-CN" altLang="en-US">
                <a:latin typeface="Times New Roman" panose="02020603050405020304" pitchFamily="18" charset="0"/>
              </a:rPr>
              <a:t>之间的地址</a:t>
            </a:r>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99055B3-7CA8-468D-80A4-EFD1891BDB98}" type="slidenum">
              <a:rPr lang="en-US" altLang="en-US">
                <a:latin typeface="Helvetica" panose="020B0604020202020204" pitchFamily="34" charset="0"/>
              </a:rPr>
            </a:fld>
            <a:endParaRPr lang="en-US" altLang="en-US">
              <a:latin typeface="Helvetica" panose="020B0604020202020204" pitchFamily="34" charset="0"/>
            </a:endParaRPr>
          </a:p>
        </p:txBody>
      </p:sp>
      <p:sp>
        <p:nvSpPr>
          <p:cNvPr id="101379" name="Rectangle 2"/>
          <p:cNvSpPr>
            <a:spLocks noGrp="1" noRot="1" noChangeAspect="1" noChangeArrowheads="1" noTextEdit="1"/>
          </p:cNvSpPr>
          <p:nvPr>
            <p:ph type="sldImg"/>
          </p:nvPr>
        </p:nvSpPr>
        <p:spPr/>
      </p:sp>
      <p:sp>
        <p:nvSpPr>
          <p:cNvPr id="1013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Times New Roman" panose="02020603050405020304" pitchFamily="18" charset="0"/>
              </a:rPr>
              <a:t>TLB</a:t>
            </a:r>
            <a:r>
              <a:rPr lang="zh-CN" altLang="en-US" dirty="0">
                <a:latin typeface="Times New Roman" panose="02020603050405020304" pitchFamily="18" charset="0"/>
              </a:rPr>
              <a:t>有效的前提是比较高的</a:t>
            </a:r>
            <a:r>
              <a:rPr lang="en-US" altLang="zh-CN" dirty="0">
                <a:latin typeface="Times New Roman" panose="02020603050405020304" pitchFamily="18" charset="0"/>
              </a:rPr>
              <a:t>TLB</a:t>
            </a:r>
            <a:r>
              <a:rPr lang="zh-CN" altLang="en-US" dirty="0">
                <a:latin typeface="Times New Roman" panose="02020603050405020304" pitchFamily="18" charset="0"/>
              </a:rPr>
              <a:t>命中率，依靠局部性</a:t>
            </a:r>
            <a:r>
              <a:rPr lang="en-US" altLang="zh-CN" dirty="0">
                <a:latin typeface="Times New Roman" panose="02020603050405020304" pitchFamily="18" charset="0"/>
              </a:rPr>
              <a:t>(locality)</a:t>
            </a:r>
            <a:r>
              <a:rPr lang="zh-CN" altLang="en-US" dirty="0">
                <a:latin typeface="Times New Roman" panose="02020603050405020304" pitchFamily="18" charset="0"/>
              </a:rPr>
              <a:t>原理</a:t>
            </a:r>
            <a:endParaRPr lang="en-US" altLang="en-US" dirty="0">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BD35ECC-3C35-45A9-90FF-173B28872470}" type="slidenum">
              <a:rPr lang="en-US" altLang="en-US">
                <a:latin typeface="Helvetica" panose="020B0604020202020204" pitchFamily="34" charset="0"/>
              </a:rPr>
            </a:fld>
            <a:endParaRPr lang="en-US" altLang="en-US">
              <a:latin typeface="Helvetica" panose="020B0604020202020204" pitchFamily="34" charset="0"/>
            </a:endParaRPr>
          </a:p>
        </p:txBody>
      </p:sp>
      <p:sp>
        <p:nvSpPr>
          <p:cNvPr id="102403" name="Rectangle 2"/>
          <p:cNvSpPr>
            <a:spLocks noGrp="1" noRot="1" noChangeAspect="1" noChangeArrowheads="1" noTextEdit="1"/>
          </p:cNvSpPr>
          <p:nvPr>
            <p:ph type="sldImg"/>
          </p:nvPr>
        </p:nvSpPr>
        <p:spPr/>
      </p:sp>
      <p:sp>
        <p:nvSpPr>
          <p:cNvPr id="1024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E7FBAA6-8447-4B86-94DA-8EBECE675900}" type="slidenum">
              <a:rPr lang="en-US" altLang="en-US">
                <a:latin typeface="Helvetica" panose="020B0604020202020204" pitchFamily="34" charset="0"/>
              </a:rPr>
            </a:fld>
            <a:endParaRPr lang="en-US" altLang="en-US">
              <a:latin typeface="Helvetica" panose="020B0604020202020204" pitchFamily="34" charset="0"/>
            </a:endParaRPr>
          </a:p>
        </p:txBody>
      </p:sp>
      <p:sp>
        <p:nvSpPr>
          <p:cNvPr id="103427" name="Rectangle 2"/>
          <p:cNvSpPr>
            <a:spLocks noGrp="1" noRot="1" noChangeAspect="1" noChangeArrowheads="1" noTextEdit="1"/>
          </p:cNvSpPr>
          <p:nvPr>
            <p:ph type="sldImg"/>
          </p:nvPr>
        </p:nvSpPr>
        <p:spPr/>
      </p:sp>
      <p:sp>
        <p:nvSpPr>
          <p:cNvPr id="1034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D489229-DE4E-445F-987B-9FB85B6EB635}" type="slidenum">
              <a:rPr lang="en-US" altLang="en-US">
                <a:latin typeface="Helvetica" panose="020B0604020202020204" pitchFamily="34" charset="0"/>
              </a:rPr>
            </a:fld>
            <a:endParaRPr lang="en-US" altLang="en-US">
              <a:latin typeface="Helvetica" panose="020B0604020202020204" pitchFamily="34" charset="0"/>
            </a:endParaRPr>
          </a:p>
        </p:txBody>
      </p:sp>
      <p:sp>
        <p:nvSpPr>
          <p:cNvPr id="104451" name="Rectangle 2"/>
          <p:cNvSpPr>
            <a:spLocks noGrp="1" noRot="1" noChangeAspect="1" noChangeArrowheads="1" noTextEdit="1"/>
          </p:cNvSpPr>
          <p:nvPr>
            <p:ph type="sldImg"/>
          </p:nvPr>
        </p:nvSpPr>
        <p:spPr/>
      </p:sp>
      <p:sp>
        <p:nvSpPr>
          <p:cNvPr id="1044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Times New Roman" panose="02020603050405020304" pitchFamily="18" charset="0"/>
              </a:rPr>
              <a:t>若一个程序或子程序可以安全的被并行执行，则称其为可重入（</a:t>
            </a:r>
            <a:r>
              <a:rPr lang="en-US" altLang="zh-CN" dirty="0">
                <a:latin typeface="Times New Roman" panose="02020603050405020304" pitchFamily="18" charset="0"/>
              </a:rPr>
              <a:t>reentrant</a:t>
            </a:r>
            <a:r>
              <a:rPr lang="zh-CN" altLang="en-US" dirty="0">
                <a:latin typeface="Times New Roman" panose="02020603050405020304" pitchFamily="18" charset="0"/>
              </a:rPr>
              <a:t>或</a:t>
            </a:r>
            <a:r>
              <a:rPr lang="en-US" altLang="zh-CN" dirty="0">
                <a:latin typeface="Times New Roman" panose="02020603050405020304" pitchFamily="18" charset="0"/>
              </a:rPr>
              <a:t>re-entrant</a:t>
            </a:r>
            <a:r>
              <a:rPr lang="zh-CN" altLang="en-US" dirty="0">
                <a:latin typeface="Times New Roman" panose="02020603050405020304" pitchFamily="18" charset="0"/>
              </a:rPr>
              <a:t>）的；即，当该子程序正在运行时，可以再次进入并执行它。若一个函数是可重入的，则该函数：不能含有静态（全局）非常量数据。不能返回静态（全局）非常量数据的地址。 只能处理由调用者提供的数据。不能依赖于单实例模式资源的锁。不能调用不可重入的函数。多</a:t>
            </a:r>
            <a:r>
              <a:rPr lang="en-US" altLang="zh-CN" dirty="0">
                <a:latin typeface="Times New Roman" panose="02020603050405020304" pitchFamily="18" charset="0"/>
              </a:rPr>
              <a:t>'</a:t>
            </a:r>
            <a:r>
              <a:rPr lang="zh-CN" altLang="en-US" dirty="0">
                <a:latin typeface="Times New Roman" panose="02020603050405020304" pitchFamily="18" charset="0"/>
              </a:rPr>
              <a:t>用户</a:t>
            </a:r>
            <a:r>
              <a:rPr lang="en-US" altLang="zh-CN" dirty="0">
                <a:latin typeface="Times New Roman" panose="02020603050405020304" pitchFamily="18" charset="0"/>
              </a:rPr>
              <a:t>/</a:t>
            </a:r>
            <a:r>
              <a:rPr lang="zh-CN" altLang="en-US" dirty="0">
                <a:latin typeface="Times New Roman" panose="02020603050405020304" pitchFamily="18" charset="0"/>
              </a:rPr>
              <a:t>对象</a:t>
            </a:r>
            <a:r>
              <a:rPr lang="en-US" altLang="zh-CN" dirty="0">
                <a:latin typeface="Times New Roman" panose="02020603050405020304" pitchFamily="18" charset="0"/>
              </a:rPr>
              <a:t>/</a:t>
            </a:r>
            <a:r>
              <a:rPr lang="zh-CN" altLang="en-US" dirty="0">
                <a:latin typeface="Times New Roman" panose="02020603050405020304" pitchFamily="18" charset="0"/>
              </a:rPr>
              <a:t>进程优先级</a:t>
            </a:r>
            <a:r>
              <a:rPr lang="en-US" altLang="zh-CN" dirty="0">
                <a:latin typeface="Times New Roman" panose="02020603050405020304" pitchFamily="18" charset="0"/>
              </a:rPr>
              <a:t>'</a:t>
            </a:r>
            <a:r>
              <a:rPr lang="zh-CN" altLang="en-US" dirty="0">
                <a:latin typeface="Times New Roman" panose="02020603050405020304" pitchFamily="18" charset="0"/>
              </a:rPr>
              <a:t>以及多进程一般会使得对可重入代码的控制变得复杂。同时，</a:t>
            </a:r>
            <a:r>
              <a:rPr lang="en-US" altLang="zh-CN" dirty="0">
                <a:latin typeface="Times New Roman" panose="02020603050405020304" pitchFamily="18" charset="0"/>
              </a:rPr>
              <a:t>IO</a:t>
            </a:r>
            <a:r>
              <a:rPr lang="zh-CN" altLang="en-US" dirty="0">
                <a:latin typeface="Times New Roman" panose="02020603050405020304" pitchFamily="18" charset="0"/>
              </a:rPr>
              <a:t>代码通常不是可重入的，因为他们依赖于像磁盘这样共享的、单独的资源。</a:t>
            </a:r>
            <a:endParaRPr lang="en-US" altLang="en-US" dirty="0">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93E603D-49B1-4296-AFD2-423EB8C53B4D}" type="slidenum">
              <a:rPr lang="en-US" altLang="en-US">
                <a:latin typeface="Helvetica" panose="020B0604020202020204" pitchFamily="34" charset="0"/>
              </a:rPr>
            </a:fld>
            <a:endParaRPr lang="en-US" altLang="en-US">
              <a:latin typeface="Helvetica" panose="020B0604020202020204" pitchFamily="34" charset="0"/>
            </a:endParaRPr>
          </a:p>
        </p:txBody>
      </p:sp>
      <p:sp>
        <p:nvSpPr>
          <p:cNvPr id="105475" name="Rectangle 2"/>
          <p:cNvSpPr>
            <a:spLocks noGrp="1" noRot="1" noChangeAspect="1" noChangeArrowheads="1" noTextEdit="1"/>
          </p:cNvSpPr>
          <p:nvPr>
            <p:ph type="sldImg"/>
          </p:nvPr>
        </p:nvSpPr>
        <p:spPr/>
      </p:sp>
      <p:sp>
        <p:nvSpPr>
          <p:cNvPr id="1054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9A63ADF-0873-41FA-9C34-062DC213BF4E}" type="slidenum">
              <a:rPr lang="en-US" altLang="en-US">
                <a:latin typeface="Helvetica" panose="020B0604020202020204" pitchFamily="34" charset="0"/>
              </a:rPr>
            </a:fld>
            <a:endParaRPr lang="en-US" altLang="en-US">
              <a:latin typeface="Helvetica" panose="020B0604020202020204" pitchFamily="34" charset="0"/>
            </a:endParaRPr>
          </a:p>
        </p:txBody>
      </p:sp>
      <p:sp>
        <p:nvSpPr>
          <p:cNvPr id="106499" name="Rectangle 2"/>
          <p:cNvSpPr>
            <a:spLocks noGrp="1" noRot="1" noChangeAspect="1" noChangeArrowheads="1" noTextEdit="1"/>
          </p:cNvSpPr>
          <p:nvPr>
            <p:ph type="sldImg"/>
          </p:nvPr>
        </p:nvSpPr>
        <p:spPr/>
      </p:sp>
      <p:sp>
        <p:nvSpPr>
          <p:cNvPr id="1065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553468A-38EB-46C6-BF85-948BB8C046E0}" type="slidenum">
              <a:rPr lang="en-US" altLang="en-US">
                <a:latin typeface="Helvetica" panose="020B0604020202020204" pitchFamily="34" charset="0"/>
              </a:rPr>
            </a:fld>
            <a:endParaRPr lang="en-US" altLang="en-US">
              <a:latin typeface="Helvetica" panose="020B0604020202020204" pitchFamily="34" charset="0"/>
            </a:endParaRPr>
          </a:p>
        </p:txBody>
      </p:sp>
      <p:sp>
        <p:nvSpPr>
          <p:cNvPr id="107523" name="Rectangle 2"/>
          <p:cNvSpPr>
            <a:spLocks noGrp="1" noRot="1" noChangeAspect="1" noChangeArrowheads="1" noTextEdit="1"/>
          </p:cNvSpPr>
          <p:nvPr>
            <p:ph type="sldImg"/>
          </p:nvPr>
        </p:nvSpPr>
        <p:spPr/>
      </p:sp>
      <p:sp>
        <p:nvSpPr>
          <p:cNvPr id="1075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6EE3CDB-421C-4E33-8E8E-873AD4598F3E}" type="slidenum">
              <a:rPr lang="en-US" altLang="en-US">
                <a:latin typeface="Helvetica" panose="020B0604020202020204" pitchFamily="34" charset="0"/>
              </a:rPr>
            </a:fld>
            <a:endParaRPr lang="en-US" altLang="en-US">
              <a:latin typeface="Helvetica" panose="020B0604020202020204" pitchFamily="34" charset="0"/>
            </a:endParaRPr>
          </a:p>
        </p:txBody>
      </p:sp>
      <p:sp>
        <p:nvSpPr>
          <p:cNvPr id="108547" name="Rectangle 2"/>
          <p:cNvSpPr>
            <a:spLocks noGrp="1" noRot="1" noChangeAspect="1" noChangeArrowheads="1" noTextEdit="1"/>
          </p:cNvSpPr>
          <p:nvPr>
            <p:ph type="sldImg"/>
          </p:nvPr>
        </p:nvSpPr>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6EE3CDB-421C-4E33-8E8E-873AD4598F3E}" type="slidenum">
              <a:rPr lang="en-US" altLang="en-US">
                <a:latin typeface="Helvetica" panose="020B0604020202020204" pitchFamily="34" charset="0"/>
              </a:rPr>
            </a:fld>
            <a:endParaRPr lang="en-US" altLang="en-US">
              <a:latin typeface="Helvetica" panose="020B0604020202020204" pitchFamily="34" charset="0"/>
            </a:endParaRPr>
          </a:p>
        </p:txBody>
      </p:sp>
      <p:sp>
        <p:nvSpPr>
          <p:cNvPr id="108547" name="Rectangle 2"/>
          <p:cNvSpPr>
            <a:spLocks noGrp="1" noRot="1" noChangeAspect="1" noChangeArrowheads="1" noTextEdit="1"/>
          </p:cNvSpPr>
          <p:nvPr>
            <p:ph type="sldImg"/>
          </p:nvPr>
        </p:nvSpPr>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C4EA03B-198F-4011-9BDC-983A5F1750D4}" type="slidenum">
              <a:rPr lang="en-US" altLang="en-US">
                <a:latin typeface="Helvetica" panose="020B0604020202020204" pitchFamily="34" charset="0"/>
              </a:rPr>
            </a:fld>
            <a:endParaRPr lang="en-US" altLang="en-US">
              <a:latin typeface="Helvetica" panose="020B0604020202020204" pitchFamily="34" charset="0"/>
            </a:endParaRPr>
          </a:p>
        </p:txBody>
      </p:sp>
      <p:sp>
        <p:nvSpPr>
          <p:cNvPr id="109571" name="Rectangle 2"/>
          <p:cNvSpPr>
            <a:spLocks noGrp="1" noRot="1" noChangeAspect="1" noChangeArrowheads="1" noTextEdit="1"/>
          </p:cNvSpPr>
          <p:nvPr>
            <p:ph type="sldImg"/>
          </p:nvPr>
        </p:nvSpPr>
        <p:spPr/>
      </p:sp>
      <p:sp>
        <p:nvSpPr>
          <p:cNvPr id="1095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Times New Roman" panose="02020603050405020304" pitchFamily="18" charset="0"/>
              </a:rPr>
              <a:t>其他称呼：</a:t>
            </a:r>
            <a:endParaRPr lang="en-US" altLang="zh-CN" dirty="0">
              <a:latin typeface="Times New Roman" panose="02020603050405020304" pitchFamily="18" charset="0"/>
            </a:endParaRPr>
          </a:p>
          <a:p>
            <a:r>
              <a:rPr lang="zh-CN" altLang="en-US" dirty="0">
                <a:latin typeface="Times New Roman" panose="02020603050405020304" pitchFamily="18" charset="0"/>
              </a:rPr>
              <a:t>顶级页表 </a:t>
            </a:r>
            <a:r>
              <a:rPr lang="en-US" altLang="zh-CN" dirty="0">
                <a:latin typeface="Times New Roman" panose="02020603050405020304" pitchFamily="18" charset="0"/>
              </a:rPr>
              <a:t>+ </a:t>
            </a:r>
            <a:r>
              <a:rPr lang="zh-CN" altLang="en-US" dirty="0">
                <a:latin typeface="Times New Roman" panose="02020603050405020304" pitchFamily="18" charset="0"/>
              </a:rPr>
              <a:t>二级页表；</a:t>
            </a:r>
            <a:endParaRPr lang="en-US" altLang="zh-CN" dirty="0">
              <a:latin typeface="Times New Roman" panose="02020603050405020304" pitchFamily="18" charset="0"/>
            </a:endParaRPr>
          </a:p>
          <a:p>
            <a:r>
              <a:rPr lang="zh-CN" altLang="en-US" dirty="0">
                <a:latin typeface="Times New Roman" panose="02020603050405020304" pitchFamily="18" charset="0"/>
              </a:rPr>
              <a:t>外部页表 </a:t>
            </a:r>
            <a:r>
              <a:rPr lang="en-US" altLang="zh-CN" dirty="0">
                <a:latin typeface="Times New Roman" panose="02020603050405020304" pitchFamily="18" charset="0"/>
              </a:rPr>
              <a:t>+ </a:t>
            </a:r>
            <a:r>
              <a:rPr lang="zh-CN" altLang="en-US" dirty="0">
                <a:latin typeface="Times New Roman" panose="02020603050405020304" pitchFamily="18" charset="0"/>
              </a:rPr>
              <a:t>内部页表；</a:t>
            </a:r>
            <a:endParaRPr lang="en-US" altLang="zh-CN" dirty="0">
              <a:latin typeface="Times New Roman" panose="02020603050405020304" pitchFamily="18" charset="0"/>
            </a:endParaRPr>
          </a:p>
          <a:p>
            <a:r>
              <a:rPr lang="zh-CN" altLang="en-US" dirty="0">
                <a:latin typeface="Times New Roman" panose="02020603050405020304" pitchFamily="18" charset="0"/>
              </a:rPr>
              <a:t>页目录表 </a:t>
            </a:r>
            <a:r>
              <a:rPr lang="en-US" altLang="zh-CN" dirty="0">
                <a:latin typeface="Times New Roman" panose="02020603050405020304" pitchFamily="18" charset="0"/>
              </a:rPr>
              <a:t>+ </a:t>
            </a:r>
            <a:r>
              <a:rPr lang="zh-CN" altLang="en-US" dirty="0">
                <a:latin typeface="Times New Roman" panose="02020603050405020304" pitchFamily="18" charset="0"/>
              </a:rPr>
              <a:t>页表</a:t>
            </a:r>
            <a:r>
              <a:rPr lang="en-US" altLang="zh-CN" dirty="0">
                <a:latin typeface="Times New Roman" panose="02020603050405020304" pitchFamily="18" charset="0"/>
              </a:rPr>
              <a:t>(</a:t>
            </a:r>
            <a:r>
              <a:rPr lang="zh-CN" altLang="en-US" dirty="0">
                <a:latin typeface="Times New Roman" panose="02020603050405020304" pitchFamily="18" charset="0"/>
              </a:rPr>
              <a:t>页目录号 </a:t>
            </a:r>
            <a:r>
              <a:rPr lang="en-US" altLang="zh-CN" dirty="0">
                <a:latin typeface="Times New Roman" panose="02020603050405020304" pitchFamily="18" charset="0"/>
              </a:rPr>
              <a:t>+ </a:t>
            </a:r>
            <a:r>
              <a:rPr lang="zh-CN" altLang="en-US" dirty="0">
                <a:latin typeface="Times New Roman" panose="02020603050405020304" pitchFamily="18" charset="0"/>
              </a:rPr>
              <a:t>页号</a:t>
            </a:r>
            <a:r>
              <a:rPr lang="en-US" altLang="zh-CN" dirty="0">
                <a:latin typeface="Times New Roman" panose="02020603050405020304" pitchFamily="18" charset="0"/>
              </a:rPr>
              <a:t>)</a:t>
            </a:r>
            <a:endParaRPr lang="en-US" altLang="en-US" dirty="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44794C4-13B3-47CE-ACEF-23B8A06F7C64}" type="slidenum">
              <a:rPr lang="en-US" altLang="en-US">
                <a:latin typeface="Helvetica" panose="020B0604020202020204" pitchFamily="34" charset="0"/>
              </a:rPr>
            </a:fld>
            <a:endParaRPr lang="en-US" altLang="en-US">
              <a:latin typeface="Helvetica" panose="020B0604020202020204" pitchFamily="34" charset="0"/>
            </a:endParaRPr>
          </a:p>
        </p:txBody>
      </p:sp>
      <p:sp>
        <p:nvSpPr>
          <p:cNvPr id="77827" name="Rectangle 2"/>
          <p:cNvSpPr>
            <a:spLocks noGrp="1" noRot="1" noChangeAspect="1" noChangeArrowheads="1" noTextEdit="1"/>
          </p:cNvSpPr>
          <p:nvPr>
            <p:ph type="sldImg"/>
          </p:nvPr>
        </p:nvSpPr>
        <p:spPr/>
      </p:sp>
      <p:sp>
        <p:nvSpPr>
          <p:cNvPr id="778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Times New Roman" panose="02020603050405020304" pitchFamily="18" charset="0"/>
              </a:rPr>
              <a:t>例如</a:t>
            </a:r>
            <a:r>
              <a:rPr lang="en-US" altLang="zh-CN">
                <a:latin typeface="Times New Roman" panose="02020603050405020304" pitchFamily="18" charset="0"/>
              </a:rPr>
              <a:t>MS-DOS</a:t>
            </a:r>
            <a:r>
              <a:rPr lang="zh-CN" altLang="en-US">
                <a:latin typeface="Times New Roman" panose="02020603050405020304" pitchFamily="18" charset="0"/>
              </a:rPr>
              <a:t>的</a:t>
            </a:r>
            <a:r>
              <a:rPr lang="en-US" altLang="zh-CN">
                <a:latin typeface="Times New Roman" panose="02020603050405020304" pitchFamily="18" charset="0"/>
              </a:rPr>
              <a:t>.COM</a:t>
            </a:r>
            <a:r>
              <a:rPr lang="zh-CN" altLang="en-US">
                <a:latin typeface="Times New Roman" panose="02020603050405020304" pitchFamily="18" charset="0"/>
              </a:rPr>
              <a:t>可执行文件在编译时就绑定了绝对地址，其第一条指令地址为</a:t>
            </a:r>
            <a:r>
              <a:rPr lang="en-US" altLang="zh-CN">
                <a:latin typeface="Times New Roman" panose="02020603050405020304" pitchFamily="18" charset="0"/>
              </a:rPr>
              <a:t>CS</a:t>
            </a:r>
            <a:r>
              <a:rPr lang="zh-CN" altLang="en-US">
                <a:latin typeface="Times New Roman" panose="02020603050405020304" pitchFamily="18" charset="0"/>
              </a:rPr>
              <a:t>段的</a:t>
            </a:r>
            <a:r>
              <a:rPr lang="en-US" altLang="zh-CN">
                <a:latin typeface="Times New Roman" panose="02020603050405020304" pitchFamily="18" charset="0"/>
              </a:rPr>
              <a:t>0x100</a:t>
            </a:r>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73D6632-CA5F-4B56-8AD9-AB8805051578}" type="slidenum">
              <a:rPr lang="en-US" altLang="en-US">
                <a:latin typeface="Helvetica" panose="020B0604020202020204" pitchFamily="34" charset="0"/>
              </a:rPr>
            </a:fld>
            <a:endParaRPr lang="en-US" altLang="en-US">
              <a:latin typeface="Helvetica" panose="020B0604020202020204" pitchFamily="34" charset="0"/>
            </a:endParaRPr>
          </a:p>
        </p:txBody>
      </p:sp>
      <p:sp>
        <p:nvSpPr>
          <p:cNvPr id="110595" name="Rectangle 2"/>
          <p:cNvSpPr>
            <a:spLocks noGrp="1" noRot="1" noChangeAspect="1" noChangeArrowheads="1" noTextEdit="1"/>
          </p:cNvSpPr>
          <p:nvPr>
            <p:ph type="sldImg"/>
          </p:nvPr>
        </p:nvSpPr>
        <p:spPr/>
      </p:sp>
      <p:sp>
        <p:nvSpPr>
          <p:cNvPr id="1105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B5DB225-437D-47A1-AC86-C348FBB6B5C2}" type="slidenum">
              <a:rPr lang="en-US" altLang="en-US">
                <a:latin typeface="Helvetica" panose="020B0604020202020204" pitchFamily="34" charset="0"/>
              </a:rPr>
            </a:fld>
            <a:endParaRPr lang="en-US" altLang="en-US">
              <a:latin typeface="Helvetica" panose="020B0604020202020204" pitchFamily="34" charset="0"/>
            </a:endParaRPr>
          </a:p>
        </p:txBody>
      </p:sp>
      <p:sp>
        <p:nvSpPr>
          <p:cNvPr id="129027" name="Rectangle 2"/>
          <p:cNvSpPr>
            <a:spLocks noGrp="1" noRot="1" noChangeAspect="1" noChangeArrowheads="1" noTextEdit="1"/>
          </p:cNvSpPr>
          <p:nvPr>
            <p:ph type="sldImg"/>
          </p:nvPr>
        </p:nvSpPr>
        <p:spPr/>
      </p:sp>
      <p:sp>
        <p:nvSpPr>
          <p:cNvPr id="1290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Courier New" panose="02070309020205020404" pitchFamily="49" charset="0"/>
                <a:cs typeface="Courier New" panose="02070309020205020404" pitchFamily="49" charset="0"/>
              </a:rPr>
              <a:t>名字        缩写  次方      名字       缩写   次方</a:t>
            </a:r>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kilobyte     KB  10^3   kibibyte    KiB 2^10</a:t>
            </a:r>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megabyte MB  10^6   mebibyte    </a:t>
            </a:r>
            <a:r>
              <a:rPr lang="en-US" altLang="zh-CN" dirty="0" err="1">
                <a:latin typeface="Courier New" panose="02070309020205020404" pitchFamily="49" charset="0"/>
                <a:cs typeface="Courier New" panose="02070309020205020404" pitchFamily="49" charset="0"/>
              </a:rPr>
              <a:t>MiB</a:t>
            </a:r>
            <a:r>
              <a:rPr lang="en-US" altLang="zh-CN" dirty="0">
                <a:latin typeface="Courier New" panose="02070309020205020404" pitchFamily="49" charset="0"/>
                <a:cs typeface="Courier New" panose="02070309020205020404" pitchFamily="49" charset="0"/>
              </a:rPr>
              <a:t> 2^20</a:t>
            </a:r>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gigabyte   GB  10^9    gibibyte    </a:t>
            </a:r>
            <a:r>
              <a:rPr lang="en-US" altLang="zh-CN" dirty="0" err="1">
                <a:latin typeface="Courier New" panose="02070309020205020404" pitchFamily="49" charset="0"/>
                <a:cs typeface="Courier New" panose="02070309020205020404" pitchFamily="49" charset="0"/>
              </a:rPr>
              <a:t>GiB</a:t>
            </a:r>
            <a:r>
              <a:rPr lang="en-US" altLang="zh-CN" dirty="0">
                <a:latin typeface="Courier New" panose="02070309020205020404" pitchFamily="49" charset="0"/>
                <a:cs typeface="Courier New" panose="02070309020205020404" pitchFamily="49" charset="0"/>
              </a:rPr>
              <a:t> 2^30</a:t>
            </a:r>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terabyte    TB  10^12   tebibyte    </a:t>
            </a:r>
            <a:r>
              <a:rPr lang="en-US" altLang="zh-CN" dirty="0" err="1">
                <a:latin typeface="Courier New" panose="02070309020205020404" pitchFamily="49" charset="0"/>
                <a:cs typeface="Courier New" panose="02070309020205020404" pitchFamily="49" charset="0"/>
              </a:rPr>
              <a:t>TiB</a:t>
            </a:r>
            <a:r>
              <a:rPr lang="en-US" altLang="zh-CN" dirty="0">
                <a:latin typeface="Courier New" panose="02070309020205020404" pitchFamily="49" charset="0"/>
                <a:cs typeface="Courier New" panose="02070309020205020404" pitchFamily="49" charset="0"/>
              </a:rPr>
              <a:t> 2^40</a:t>
            </a:r>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petabyte   PB  10^15   pebibyte    </a:t>
            </a:r>
            <a:r>
              <a:rPr lang="en-US" altLang="zh-CN" dirty="0" err="1">
                <a:latin typeface="Courier New" panose="02070309020205020404" pitchFamily="49" charset="0"/>
                <a:cs typeface="Courier New" panose="02070309020205020404" pitchFamily="49" charset="0"/>
              </a:rPr>
              <a:t>PiB</a:t>
            </a:r>
            <a:r>
              <a:rPr lang="en-US" altLang="zh-CN" dirty="0">
                <a:latin typeface="Courier New" panose="02070309020205020404" pitchFamily="49" charset="0"/>
                <a:cs typeface="Courier New" panose="02070309020205020404" pitchFamily="49" charset="0"/>
              </a:rPr>
              <a:t> 2^50</a:t>
            </a:r>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exabyte     EB  10^18   exbibyte    </a:t>
            </a:r>
            <a:r>
              <a:rPr lang="en-US" altLang="zh-CN" dirty="0" err="1">
                <a:latin typeface="Courier New" panose="02070309020205020404" pitchFamily="49" charset="0"/>
                <a:cs typeface="Courier New" panose="02070309020205020404" pitchFamily="49" charset="0"/>
              </a:rPr>
              <a:t>EiB</a:t>
            </a:r>
            <a:r>
              <a:rPr lang="en-US" altLang="zh-CN" dirty="0">
                <a:latin typeface="Courier New" panose="02070309020205020404" pitchFamily="49" charset="0"/>
                <a:cs typeface="Courier New" panose="02070309020205020404" pitchFamily="49" charset="0"/>
              </a:rPr>
              <a:t> 2^60</a:t>
            </a:r>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zettabyte  ZB  10^21   zebibyte    </a:t>
            </a:r>
            <a:r>
              <a:rPr lang="en-US" altLang="zh-CN" dirty="0" err="1">
                <a:latin typeface="Courier New" panose="02070309020205020404" pitchFamily="49" charset="0"/>
                <a:cs typeface="Courier New" panose="02070309020205020404" pitchFamily="49" charset="0"/>
              </a:rPr>
              <a:t>ZiB</a:t>
            </a:r>
            <a:r>
              <a:rPr lang="en-US" altLang="zh-CN" dirty="0">
                <a:latin typeface="Courier New" panose="02070309020205020404" pitchFamily="49" charset="0"/>
                <a:cs typeface="Courier New" panose="02070309020205020404" pitchFamily="49" charset="0"/>
              </a:rPr>
              <a:t> 2^70</a:t>
            </a:r>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yottabyte  YB  10^24   yobibyte    </a:t>
            </a:r>
            <a:r>
              <a:rPr lang="en-US" altLang="zh-CN" dirty="0" err="1">
                <a:latin typeface="Courier New" panose="02070309020205020404" pitchFamily="49" charset="0"/>
                <a:cs typeface="Courier New" panose="02070309020205020404" pitchFamily="49" charset="0"/>
              </a:rPr>
              <a:t>YiB</a:t>
            </a:r>
            <a:r>
              <a:rPr lang="en-US" altLang="zh-CN" dirty="0">
                <a:latin typeface="Courier New" panose="02070309020205020404" pitchFamily="49" charset="0"/>
                <a:cs typeface="Courier New" panose="02070309020205020404" pitchFamily="49" charset="0"/>
              </a:rPr>
              <a:t> 2^80</a:t>
            </a:r>
            <a:endParaRPr lang="en-US" altLang="en-US" dirty="0">
              <a:latin typeface="Courier New" panose="02070309020205020404" pitchFamily="49" charset="0"/>
              <a:cs typeface="Courier New" panose="02070309020205020404" pitchFamily="49"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A4E3610-9E09-4C5F-B265-434A74CEF86E}" type="slidenum">
              <a:rPr lang="en-US" altLang="en-US">
                <a:latin typeface="Helvetica" panose="020B0604020202020204" pitchFamily="34" charset="0"/>
              </a:rPr>
            </a:fld>
            <a:endParaRPr lang="en-US" altLang="en-US">
              <a:latin typeface="Helvetica" panose="020B0604020202020204" pitchFamily="34" charset="0"/>
            </a:endParaRPr>
          </a:p>
        </p:txBody>
      </p:sp>
      <p:sp>
        <p:nvSpPr>
          <p:cNvPr id="111619" name="Rectangle 2"/>
          <p:cNvSpPr>
            <a:spLocks noGrp="1" noRot="1" noChangeAspect="1" noChangeArrowheads="1" noTextEdit="1"/>
          </p:cNvSpPr>
          <p:nvPr>
            <p:ph type="sldImg"/>
          </p:nvPr>
        </p:nvSpPr>
        <p:spPr/>
      </p:sp>
      <p:sp>
        <p:nvSpPr>
          <p:cNvPr id="1116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Times New Roman" panose="02020603050405020304" pitchFamily="18" charset="0"/>
              </a:rPr>
              <a:t>来自</a:t>
            </a:r>
            <a:r>
              <a:rPr lang="en-US" altLang="zh-CN" dirty="0">
                <a:latin typeface="Times New Roman" panose="02020603050405020304" pitchFamily="18" charset="0"/>
              </a:rPr>
              <a:t>DB</a:t>
            </a:r>
            <a:r>
              <a:rPr lang="zh-CN" altLang="en-US" dirty="0">
                <a:latin typeface="Times New Roman" panose="02020603050405020304" pitchFamily="18" charset="0"/>
              </a:rPr>
              <a:t>相关的解释：聚簇表，简单来说就是利用选取一个或多个列作为</a:t>
            </a:r>
            <a:r>
              <a:rPr lang="en-US" altLang="zh-CN" dirty="0">
                <a:latin typeface="Times New Roman" panose="02020603050405020304" pitchFamily="18" charset="0"/>
              </a:rPr>
              <a:t>cluster key</a:t>
            </a:r>
            <a:r>
              <a:rPr lang="zh-CN" altLang="en-US" dirty="0">
                <a:latin typeface="Times New Roman" panose="02020603050405020304" pitchFamily="18" charset="0"/>
              </a:rPr>
              <a:t>，具有相同</a:t>
            </a:r>
            <a:r>
              <a:rPr lang="en-US" altLang="zh-CN" dirty="0">
                <a:latin typeface="Times New Roman" panose="02020603050405020304" pitchFamily="18" charset="0"/>
              </a:rPr>
              <a:t>cluster key</a:t>
            </a:r>
            <a:r>
              <a:rPr lang="zh-CN" altLang="en-US" dirty="0">
                <a:latin typeface="Times New Roman" panose="02020603050405020304" pitchFamily="18" charset="0"/>
              </a:rPr>
              <a:t>的一个或多个表的数据行会被保留在同一个数据块中</a:t>
            </a:r>
            <a:endParaRPr lang="en-US" altLang="en-US" dirty="0">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A4E3610-9E09-4C5F-B265-434A74CEF86E}" type="slidenum">
              <a:rPr lang="en-US" altLang="en-US">
                <a:latin typeface="Helvetica" panose="020B0604020202020204" pitchFamily="34" charset="0"/>
              </a:rPr>
            </a:fld>
            <a:endParaRPr lang="en-US" altLang="en-US">
              <a:latin typeface="Helvetica" panose="020B0604020202020204" pitchFamily="34" charset="0"/>
            </a:endParaRPr>
          </a:p>
        </p:txBody>
      </p:sp>
      <p:sp>
        <p:nvSpPr>
          <p:cNvPr id="111619" name="Rectangle 2"/>
          <p:cNvSpPr>
            <a:spLocks noGrp="1" noRot="1" noChangeAspect="1" noChangeArrowheads="1" noTextEdit="1"/>
          </p:cNvSpPr>
          <p:nvPr>
            <p:ph type="sldImg"/>
          </p:nvPr>
        </p:nvSpPr>
        <p:spPr/>
      </p:sp>
      <p:sp>
        <p:nvSpPr>
          <p:cNvPr id="1116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Times New Roman" panose="02020603050405020304" pitchFamily="18" charset="0"/>
              </a:rPr>
              <a:t>聚簇表，简单来说就是利用选取一个或多个列作为</a:t>
            </a:r>
            <a:r>
              <a:rPr lang="en-US" altLang="zh-CN" dirty="0">
                <a:latin typeface="Times New Roman" panose="02020603050405020304" pitchFamily="18" charset="0"/>
              </a:rPr>
              <a:t>cluster key</a:t>
            </a:r>
            <a:r>
              <a:rPr lang="zh-CN" altLang="en-US" dirty="0">
                <a:latin typeface="Times New Roman" panose="02020603050405020304" pitchFamily="18" charset="0"/>
              </a:rPr>
              <a:t>，具有相同</a:t>
            </a:r>
            <a:r>
              <a:rPr lang="en-US" altLang="zh-CN" dirty="0">
                <a:latin typeface="Times New Roman" panose="02020603050405020304" pitchFamily="18" charset="0"/>
              </a:rPr>
              <a:t>cluster key</a:t>
            </a:r>
            <a:r>
              <a:rPr lang="zh-CN" altLang="en-US" dirty="0">
                <a:latin typeface="Times New Roman" panose="02020603050405020304" pitchFamily="18" charset="0"/>
              </a:rPr>
              <a:t>的一个或多个表的数据行会被保留在同一个数据块中</a:t>
            </a:r>
            <a:endParaRPr lang="en-US" altLang="en-US" dirty="0">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D9B9FD1-100D-4C2E-9427-0CDF0A2FB98D}" type="slidenum">
              <a:rPr lang="en-US" altLang="en-US">
                <a:latin typeface="Helvetica" panose="020B0604020202020204" pitchFamily="34" charset="0"/>
              </a:rPr>
            </a:fld>
            <a:endParaRPr lang="en-US" altLang="en-US">
              <a:latin typeface="Helvetica" panose="020B0604020202020204" pitchFamily="34" charset="0"/>
            </a:endParaRPr>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4A29CC0-F102-4AA1-A9A2-5E8696EDCEA1}" type="slidenum">
              <a:rPr lang="en-US" altLang="en-US">
                <a:latin typeface="Helvetica" panose="020B0604020202020204" pitchFamily="34" charset="0"/>
              </a:rPr>
            </a:fld>
            <a:endParaRPr lang="en-US" altLang="en-US">
              <a:latin typeface="Helvetica" panose="020B0604020202020204" pitchFamily="34" charset="0"/>
            </a:endParaRPr>
          </a:p>
        </p:txBody>
      </p:sp>
      <p:sp>
        <p:nvSpPr>
          <p:cNvPr id="113667" name="Rectangle 2"/>
          <p:cNvSpPr>
            <a:spLocks noGrp="1" noRot="1" noChangeAspect="1" noChangeArrowheads="1" noTextEdit="1"/>
          </p:cNvSpPr>
          <p:nvPr>
            <p:ph type="sldImg"/>
          </p:nvPr>
        </p:nvSpPr>
        <p:spPr/>
      </p:sp>
      <p:sp>
        <p:nvSpPr>
          <p:cNvPr id="1136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AD26438-1D7C-4B65-BD22-47AB5585AE9F}" type="slidenum">
              <a:rPr lang="en-US" altLang="en-US">
                <a:latin typeface="Helvetica" panose="020B0604020202020204" pitchFamily="34" charset="0"/>
              </a:rPr>
            </a:fld>
            <a:endParaRPr lang="en-US" altLang="en-US">
              <a:latin typeface="Helvetica" panose="020B0604020202020204" pitchFamily="34" charset="0"/>
            </a:endParaRPr>
          </a:p>
        </p:txBody>
      </p:sp>
      <p:sp>
        <p:nvSpPr>
          <p:cNvPr id="114691" name="Rectangle 2"/>
          <p:cNvSpPr>
            <a:spLocks noGrp="1" noRot="1" noChangeAspect="1" noChangeArrowheads="1" noTextEdit="1"/>
          </p:cNvSpPr>
          <p:nvPr>
            <p:ph type="sldImg"/>
          </p:nvPr>
        </p:nvSpPr>
        <p:spPr/>
      </p:sp>
      <p:sp>
        <p:nvSpPr>
          <p:cNvPr id="1146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0E8F071-5978-475C-87F0-5ED336049DF7}" type="slidenum">
              <a:rPr lang="en-US" altLang="en-US" smtClean="0"/>
            </a:fld>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531CE38-B987-4317-A49E-3976F12EBC54}" type="slidenum">
              <a:rPr lang="en-US" altLang="en-US">
                <a:latin typeface="Helvetica" panose="020B0604020202020204" pitchFamily="34" charset="0"/>
              </a:rPr>
            </a:fld>
            <a:endParaRPr lang="en-US" altLang="en-US">
              <a:latin typeface="Helvetica" panose="020B0604020202020204" pitchFamily="34" charset="0"/>
            </a:endParaRPr>
          </a:p>
        </p:txBody>
      </p:sp>
      <p:sp>
        <p:nvSpPr>
          <p:cNvPr id="100355" name="Rectangle 2"/>
          <p:cNvSpPr>
            <a:spLocks noGrp="1" noRot="1" noChangeAspect="1" noChangeArrowheads="1" noTextEdit="1"/>
          </p:cNvSpPr>
          <p:nvPr>
            <p:ph type="sldImg"/>
          </p:nvPr>
        </p:nvSpPr>
        <p:spPr/>
      </p:sp>
      <p:sp>
        <p:nvSpPr>
          <p:cNvPr id="1003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C9A9B6B-75AA-43A3-9EF7-0E045B7D2F69}" type="slidenum">
              <a:rPr lang="en-US" altLang="en-US">
                <a:latin typeface="Helvetica" panose="020B0604020202020204" pitchFamily="34" charset="0"/>
              </a:rPr>
            </a:fld>
            <a:endParaRPr lang="en-US" altLang="en-US">
              <a:latin typeface="Helvetica" panose="020B0604020202020204" pitchFamily="34" charset="0"/>
            </a:endParaRPr>
          </a:p>
        </p:txBody>
      </p:sp>
      <p:sp>
        <p:nvSpPr>
          <p:cNvPr id="101379" name="Rectangle 2"/>
          <p:cNvSpPr>
            <a:spLocks noGrp="1" noRot="1" noChangeAspect="1" noChangeArrowheads="1" noTextEdit="1"/>
          </p:cNvSpPr>
          <p:nvPr>
            <p:ph type="sldImg"/>
          </p:nvPr>
        </p:nvSpPr>
        <p:spPr/>
      </p:sp>
      <p:sp>
        <p:nvSpPr>
          <p:cNvPr id="1013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DDB922B-DA28-4C54-94E7-219C3AC7D96C}" type="slidenum">
              <a:rPr lang="en-US" altLang="en-US">
                <a:latin typeface="Helvetica" panose="020B0604020202020204" pitchFamily="34" charset="0"/>
              </a:rPr>
            </a:fld>
            <a:endParaRPr lang="en-US" altLang="en-US">
              <a:latin typeface="Helvetica" panose="020B0604020202020204" pitchFamily="34" charset="0"/>
            </a:endParaRPr>
          </a:p>
        </p:txBody>
      </p:sp>
      <p:sp>
        <p:nvSpPr>
          <p:cNvPr id="78851" name="Rectangle 2"/>
          <p:cNvSpPr>
            <a:spLocks noGrp="1" noRot="1" noChangeAspect="1" noChangeArrowheads="1" noTextEdit="1"/>
          </p:cNvSpPr>
          <p:nvPr>
            <p:ph type="sldImg"/>
          </p:nvPr>
        </p:nvSpPr>
        <p:spPr/>
      </p:sp>
      <p:sp>
        <p:nvSpPr>
          <p:cNvPr id="788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11E6ACD-E645-461D-9352-11EC3310783B}" type="slidenum">
              <a:rPr lang="en-US" altLang="en-US">
                <a:latin typeface="Helvetica" panose="020B0604020202020204" pitchFamily="34" charset="0"/>
              </a:rPr>
            </a:fld>
            <a:endParaRPr lang="en-US" altLang="en-US">
              <a:latin typeface="Helvetica" panose="020B0604020202020204" pitchFamily="34" charset="0"/>
            </a:endParaRPr>
          </a:p>
        </p:txBody>
      </p:sp>
      <p:sp>
        <p:nvSpPr>
          <p:cNvPr id="102403" name="Rectangle 2"/>
          <p:cNvSpPr>
            <a:spLocks noGrp="1" noRot="1" noChangeAspect="1" noChangeArrowheads="1" noTextEdit="1"/>
          </p:cNvSpPr>
          <p:nvPr>
            <p:ph type="sldImg"/>
          </p:nvPr>
        </p:nvSpPr>
        <p:spPr/>
      </p:sp>
      <p:sp>
        <p:nvSpPr>
          <p:cNvPr id="1024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B764C9BE-C6E6-434A-BAC4-F2E2697FA399}" type="slidenum">
              <a:rPr lang="en-US" smtClean="0">
                <a:latin typeface="Helvetica" panose="020B0604020202020204" pitchFamily="34" charset="0"/>
              </a:rPr>
            </a:fld>
            <a:endParaRPr lang="en-US">
              <a:latin typeface="Helvetica" panose="020B0604020202020204" pitchFamily="34" charset="0"/>
            </a:endParaRPr>
          </a:p>
        </p:txBody>
      </p:sp>
      <p:sp>
        <p:nvSpPr>
          <p:cNvPr id="124931" name="Rectangle 2"/>
          <p:cNvSpPr>
            <a:spLocks noGrp="1" noRot="1" noChangeAspect="1" noChangeArrowheads="1" noTextEdit="1"/>
          </p:cNvSpPr>
          <p:nvPr>
            <p:ph type="sldImg"/>
          </p:nvPr>
        </p:nvSpPr>
        <p:spPr/>
      </p:sp>
      <p:sp>
        <p:nvSpPr>
          <p:cNvPr id="124932" name="Rectangle 3"/>
          <p:cNvSpPr>
            <a:spLocks noGrp="1" noChangeArrowheads="1"/>
          </p:cNvSpPr>
          <p:nvPr>
            <p:ph type="body" idx="1"/>
          </p:nvPr>
        </p:nvSpPr>
        <p:spPr>
          <a:noFill/>
        </p:spPr>
        <p:txBody>
          <a:bodyPr/>
          <a:lstStyle/>
          <a:p>
            <a:endParaRPr lang="en-US">
              <a:latin typeface="Times New Roman" panose="02020603050405020304"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35">
              <a:defRPr>
                <a:solidFill>
                  <a:schemeClr val="tx1"/>
                </a:solidFill>
                <a:latin typeface="Verdana" panose="020B0604030504040204" pitchFamily="34" charset="0"/>
                <a:ea typeface="MS PGothic" panose="020B0600070205080204" pitchFamily="34" charset="-128"/>
              </a:defRPr>
            </a:lvl1pPr>
            <a:lvl2pPr marL="751205" indent="-288925" defTabSz="940435">
              <a:defRPr>
                <a:solidFill>
                  <a:schemeClr val="tx1"/>
                </a:solidFill>
                <a:latin typeface="Verdana" panose="020B0604030504040204" pitchFamily="34" charset="0"/>
                <a:ea typeface="MS PGothic" panose="020B0600070205080204" pitchFamily="34" charset="-128"/>
              </a:defRPr>
            </a:lvl2pPr>
            <a:lvl3pPr marL="1155700" indent="-231140" defTabSz="940435">
              <a:defRPr>
                <a:solidFill>
                  <a:schemeClr val="tx1"/>
                </a:solidFill>
                <a:latin typeface="Verdana" panose="020B0604030504040204" pitchFamily="34" charset="0"/>
                <a:ea typeface="MS PGothic" panose="020B0600070205080204" pitchFamily="34" charset="-128"/>
              </a:defRPr>
            </a:lvl3pPr>
            <a:lvl4pPr marL="1617980" indent="-231140" defTabSz="940435">
              <a:defRPr>
                <a:solidFill>
                  <a:schemeClr val="tx1"/>
                </a:solidFill>
                <a:latin typeface="Verdana" panose="020B0604030504040204" pitchFamily="34" charset="0"/>
                <a:ea typeface="MS PGothic" panose="020B0600070205080204" pitchFamily="34" charset="-128"/>
              </a:defRPr>
            </a:lvl4pPr>
            <a:lvl5pPr marL="2080260" indent="-231140" defTabSz="940435">
              <a:defRPr>
                <a:solidFill>
                  <a:schemeClr val="tx1"/>
                </a:solidFill>
                <a:latin typeface="Verdana" panose="020B0604030504040204" pitchFamily="34" charset="0"/>
                <a:ea typeface="MS PGothic" panose="020B0600070205080204" pitchFamily="34" charset="-128"/>
              </a:defRPr>
            </a:lvl5pPr>
            <a:lvl6pPr marL="254254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482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100"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30015" indent="-231140" defTabSz="94043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7264869-670A-4456-94F0-35BE1D40917D}"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88066" name="Rectangle 2"/>
          <p:cNvSpPr>
            <a:spLocks noGrp="1" noRot="1" noChangeAspect="1" noChangeArrowheads="1" noTextEdit="1"/>
          </p:cNvSpPr>
          <p:nvPr>
            <p:ph type="sldImg"/>
          </p:nvPr>
        </p:nvSpPr>
        <p:spPr>
          <a:xfrm>
            <a:off x="422275" y="704850"/>
            <a:ext cx="6259513" cy="3521075"/>
          </a:xfrm>
        </p:spPr>
      </p:sp>
      <p:sp>
        <p:nvSpPr>
          <p:cNvPr id="880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EEF4FF4-C9FD-46D9-BF24-6598973F25B8}" type="slidenum">
              <a:rPr lang="en-US" altLang="en-US">
                <a:latin typeface="Helvetica" panose="020B0604020202020204" pitchFamily="34" charset="0"/>
              </a:rPr>
            </a:fld>
            <a:endParaRPr lang="en-US" altLang="en-US">
              <a:latin typeface="Helvetica" panose="020B0604020202020204" pitchFamily="34" charset="0"/>
            </a:endParaRPr>
          </a:p>
        </p:txBody>
      </p:sp>
      <p:sp>
        <p:nvSpPr>
          <p:cNvPr id="79875" name="Rectangle 2"/>
          <p:cNvSpPr>
            <a:spLocks noGrp="1" noRot="1" noChangeAspect="1" noChangeArrowheads="1" noTextEdit="1"/>
          </p:cNvSpPr>
          <p:nvPr>
            <p:ph type="sldImg"/>
          </p:nvPr>
        </p:nvSpPr>
        <p:spPr/>
      </p:sp>
      <p:sp>
        <p:nvSpPr>
          <p:cNvPr id="798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Times New Roman" panose="02020603050405020304" pitchFamily="18" charset="0"/>
              </a:rPr>
              <a:t>逻辑地址，页称为虚拟地址</a:t>
            </a:r>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A5C935A-6734-4108-A7F7-F209D07F3D5B}" type="slidenum">
              <a:rPr lang="en-US" altLang="en-US">
                <a:latin typeface="Helvetica" panose="020B0604020202020204" pitchFamily="34" charset="0"/>
              </a:rPr>
            </a:fld>
            <a:endParaRPr lang="en-US" altLang="en-US">
              <a:latin typeface="Helvetica" panose="020B0604020202020204" pitchFamily="34" charset="0"/>
            </a:endParaRPr>
          </a:p>
        </p:txBody>
      </p:sp>
      <p:sp>
        <p:nvSpPr>
          <p:cNvPr id="80899" name="Rectangle 2"/>
          <p:cNvSpPr>
            <a:spLocks noGrp="1" noRot="1" noChangeAspect="1" noChangeArrowheads="1" noTextEdit="1"/>
          </p:cNvSpPr>
          <p:nvPr>
            <p:ph type="sldImg"/>
          </p:nvPr>
        </p:nvSpPr>
        <p:spPr/>
      </p:sp>
      <p:sp>
        <p:nvSpPr>
          <p:cNvPr id="809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07A095-AA18-4824-800F-5810C91ED729}" type="slidenum">
              <a:rPr lang="en-US" altLang="en-US">
                <a:latin typeface="Helvetica" panose="020B0604020202020204" pitchFamily="34" charset="0"/>
              </a:rPr>
            </a:fld>
            <a:endParaRPr lang="en-US" altLang="en-US">
              <a:latin typeface="Helvetica" panose="020B0604020202020204" pitchFamily="34" charset="0"/>
            </a:endParaRPr>
          </a:p>
        </p:txBody>
      </p:sp>
      <p:sp>
        <p:nvSpPr>
          <p:cNvPr id="81923" name="Rectangle 2"/>
          <p:cNvSpPr>
            <a:spLocks noGrp="1" noRot="1" noChangeAspect="1" noChangeArrowheads="1" noTextEdit="1"/>
          </p:cNvSpPr>
          <p:nvPr>
            <p:ph type="sldImg"/>
          </p:nvPr>
        </p:nvSpPr>
        <p:spPr/>
      </p:sp>
      <p:sp>
        <p:nvSpPr>
          <p:cNvPr id="819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CBCCD95-CD05-47DB-845C-969685A4B775}" type="slidenum">
              <a:rPr lang="en-US" altLang="en-US">
                <a:latin typeface="Helvetica" panose="020B0604020202020204" pitchFamily="34" charset="0"/>
              </a:rPr>
            </a:fld>
            <a:endParaRPr lang="en-US" altLang="en-US">
              <a:latin typeface="Helvetica" panose="020B0604020202020204" pitchFamily="34" charset="0"/>
            </a:endParaRPr>
          </a:p>
        </p:txBody>
      </p:sp>
      <p:sp>
        <p:nvSpPr>
          <p:cNvPr id="82947" name="Rectangle 2"/>
          <p:cNvSpPr>
            <a:spLocks noGrp="1" noRot="1" noChangeAspect="1" noChangeArrowheads="1" noTextEdit="1"/>
          </p:cNvSpPr>
          <p:nvPr>
            <p:ph type="sldImg"/>
          </p:nvPr>
        </p:nvSpPr>
        <p:spPr/>
      </p:sp>
      <p:sp>
        <p:nvSpPr>
          <p:cNvPr id="829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3" name="Group 3"/>
          <p:cNvGrpSpPr/>
          <p:nvPr/>
        </p:nvGrpSpPr>
        <p:grpSpPr bwMode="auto">
          <a:xfrm>
            <a:off x="264584" y="2960688"/>
            <a:ext cx="114808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5" name="Rectangle 5"/>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6" name="Rectangle 6"/>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grpSp>
      <p:sp>
        <p:nvSpPr>
          <p:cNvPr id="152578" name="Rectangle 2"/>
          <p:cNvSpPr>
            <a:spLocks noGrp="1" noChangeArrowheads="1"/>
          </p:cNvSpPr>
          <p:nvPr>
            <p:ph type="ctrTitle" hasCustomPrompt="1"/>
          </p:nvPr>
        </p:nvSpPr>
        <p:spPr>
          <a:xfrm>
            <a:off x="914400" y="685800"/>
            <a:ext cx="10363200" cy="2127250"/>
          </a:xfrm>
        </p:spPr>
        <p:txBody>
          <a:bodyPr/>
          <a:lstStyle>
            <a:lvl1pPr>
              <a:defRPr sz="4300"/>
            </a:lvl1pPr>
          </a:lstStyle>
          <a:p>
            <a:r>
              <a:rPr lang="en-US" dirty="0"/>
              <a:t>Click to edit Master </a:t>
            </a:r>
            <a:r>
              <a:rPr lang="en-US"/>
              <a:t>title style </a:t>
            </a:r>
            <a:r>
              <a:rPr lang="zh-CN" altLang="en-US"/>
              <a:t>中文</a:t>
            </a:r>
            <a:endParaRPr lang="en-US" dirty="0"/>
          </a:p>
        </p:txBody>
      </p:sp>
      <p:pic>
        <p:nvPicPr>
          <p:cNvPr id="1026" name="Picture 2" descr="D:\SDU\软件学院\课程\操作系统(双语)\OS2021\OS上课课件\OSC7 Small.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70479" y="3474719"/>
            <a:ext cx="2763048" cy="293072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4580987" y="3387438"/>
            <a:ext cx="2942032" cy="3074323"/>
          </a:xfrm>
          <a:prstGeom prst="rect">
            <a:avLst/>
          </a:prstGeom>
          <a:noFill/>
          <a:ln w="57150" cmpd="thinThick">
            <a:solidFill>
              <a:srgbClr val="66CCFF"/>
            </a:solidFill>
            <a:miter lim="800000"/>
          </a:ln>
        </p:spPr>
        <p:txBody>
          <a:bodyPr wrap="none" lIns="91435" tIns="45718" rIns="91435" bIns="45718"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88451" y="277813"/>
            <a:ext cx="2859616" cy="54864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7813"/>
            <a:ext cx="8375651" cy="54864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微软雅黑" panose="020B0503020204020204" pitchFamily="34" charset="-122"/>
                <a:ea typeface="微软雅黑" panose="020B0503020204020204" pitchFamily="34" charset="-122"/>
              </a:defRPr>
            </a:lvl1pPr>
          </a:lstStyle>
          <a:p>
            <a:r>
              <a:rPr lang="en-US"/>
              <a:t>Click to edit Master title style </a:t>
            </a:r>
            <a:r>
              <a:rPr lang="zh-CN" altLang="en-US"/>
              <a:t>中文</a:t>
            </a:r>
            <a:endParaRPr lang="en-US"/>
          </a:p>
        </p:txBody>
      </p:sp>
      <p:sp>
        <p:nvSpPr>
          <p:cNvPr id="3" name="Content Placeholder 2"/>
          <p:cNvSpPr>
            <a:spLocks noGrp="1"/>
          </p:cNvSpPr>
          <p:nvPr>
            <p:ph idx="1" hasCustomPrompt="1"/>
          </p:nvPr>
        </p:nvSpPr>
        <p:spPr>
          <a:xfrm>
            <a:off x="609600" y="1233489"/>
            <a:ext cx="10972799" cy="462698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t>Click to edit Master text styles </a:t>
            </a:r>
            <a:r>
              <a:rPr lang="zh-CN" altLang="en-US"/>
              <a:t>中文</a:t>
            </a:r>
            <a:endParaRPr lang="en-US"/>
          </a:p>
          <a:p>
            <a:pPr lvl="1"/>
            <a:r>
              <a:rPr lang="en-US"/>
              <a:t>Second level </a:t>
            </a:r>
            <a:r>
              <a:rPr lang="zh-CN" altLang="en-US"/>
              <a:t>中文</a:t>
            </a:r>
            <a:endParaRPr lang="en-US"/>
          </a:p>
          <a:p>
            <a:pPr lvl="2"/>
            <a:r>
              <a:rPr lang="en-US"/>
              <a:t>Third level </a:t>
            </a:r>
            <a:r>
              <a:rPr lang="zh-CN" altLang="en-US"/>
              <a:t>中文</a:t>
            </a:r>
            <a:endParaRPr lang="en-US"/>
          </a:p>
          <a:p>
            <a:pPr lvl="3"/>
            <a:r>
              <a:rPr lang="en-US"/>
              <a:t>Fourth level </a:t>
            </a:r>
            <a:r>
              <a:rPr lang="zh-CN" altLang="en-US"/>
              <a:t>中文</a:t>
            </a:r>
            <a:endParaRPr lang="en-US"/>
          </a:p>
          <a:p>
            <a:pPr lvl="4"/>
            <a:r>
              <a:rPr lang="en-US"/>
              <a:t>Fifth level </a:t>
            </a:r>
            <a:r>
              <a:rPr lang="zh-CN" altLang="en-US"/>
              <a:t>中文</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Click to edit Master title style </a:t>
            </a:r>
            <a:r>
              <a:rPr lang="zh-CN" altLang="en-US"/>
              <a:t>中文</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9"/>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609600" y="233853"/>
            <a:ext cx="1097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lstStyle/>
          <a:p>
            <a:pPr lvl="0"/>
            <a:r>
              <a:rPr lang="en-US" altLang="en-US"/>
              <a:t>Click to edit Master title style </a:t>
            </a:r>
            <a:r>
              <a:rPr lang="zh-CN" altLang="en-US"/>
              <a:t>中文</a:t>
            </a:r>
            <a:endParaRPr lang="en-US" altLang="en-US"/>
          </a:p>
        </p:txBody>
      </p:sp>
      <p:sp>
        <p:nvSpPr>
          <p:cNvPr id="1028" name="Rectangle 4"/>
          <p:cNvSpPr>
            <a:spLocks noGrp="1" noChangeArrowheads="1"/>
          </p:cNvSpPr>
          <p:nvPr>
            <p:ph type="body" idx="1"/>
          </p:nvPr>
        </p:nvSpPr>
        <p:spPr bwMode="auto">
          <a:xfrm>
            <a:off x="1075267" y="1233489"/>
            <a:ext cx="10303933"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lstStyle/>
          <a:p>
            <a:pPr lvl="0"/>
            <a:r>
              <a:rPr lang="en-US" altLang="en-US" dirty="0"/>
              <a:t>Click to edit Master </a:t>
            </a:r>
            <a:r>
              <a:rPr lang="en-US" altLang="en-US"/>
              <a:t>text styles </a:t>
            </a:r>
            <a:r>
              <a:rPr lang="zh-CN" altLang="en-US"/>
              <a:t>中文</a:t>
            </a:r>
            <a:endParaRPr lang="en-US" altLang="en-US" dirty="0"/>
          </a:p>
          <a:p>
            <a:pPr lvl="1"/>
            <a:r>
              <a:rPr lang="en-US" altLang="en-US"/>
              <a:t>Second level </a:t>
            </a:r>
            <a:r>
              <a:rPr lang="zh-CN" altLang="en-US"/>
              <a:t>中文</a:t>
            </a:r>
            <a:endParaRPr lang="en-US" altLang="en-US" dirty="0"/>
          </a:p>
          <a:p>
            <a:pPr lvl="2"/>
            <a:r>
              <a:rPr lang="en-US" altLang="en-US"/>
              <a:t>Third level </a:t>
            </a:r>
            <a:r>
              <a:rPr lang="zh-CN" altLang="en-US"/>
              <a:t>中文</a:t>
            </a:r>
            <a:endParaRPr lang="en-US" altLang="en-US" dirty="0"/>
          </a:p>
          <a:p>
            <a:pPr lvl="3"/>
            <a:r>
              <a:rPr lang="en-US" altLang="en-US"/>
              <a:t>Fourth level </a:t>
            </a:r>
            <a:r>
              <a:rPr lang="zh-CN" altLang="en-US"/>
              <a:t>中文</a:t>
            </a:r>
            <a:endParaRPr lang="en-US" altLang="en-US" dirty="0"/>
          </a:p>
          <a:p>
            <a:pPr lvl="4"/>
            <a:r>
              <a:rPr lang="en-US" altLang="en-US"/>
              <a:t>Fifth level </a:t>
            </a:r>
            <a:r>
              <a:rPr lang="zh-CN" altLang="en-US"/>
              <a:t>中文</a:t>
            </a:r>
            <a:endParaRPr lang="en-US" altLang="en-US" dirty="0"/>
          </a:p>
        </p:txBody>
      </p:sp>
      <p:sp>
        <p:nvSpPr>
          <p:cNvPr id="1029" name="Rectangle 5"/>
          <p:cNvSpPr>
            <a:spLocks noChangeArrowheads="1"/>
          </p:cNvSpPr>
          <p:nvPr/>
        </p:nvSpPr>
        <p:spPr bwMode="auto">
          <a:xfrm>
            <a:off x="0" y="0"/>
            <a:ext cx="3048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altLang="en-US" sz="2400" dirty="0">
              <a:latin typeface="Times New Roman" panose="02020603050405020304" pitchFamily="18" charset="0"/>
            </a:endParaRPr>
          </a:p>
        </p:txBody>
      </p:sp>
      <p:sp>
        <p:nvSpPr>
          <p:cNvPr id="1030" name="Line 6"/>
          <p:cNvSpPr>
            <a:spLocks noChangeShapeType="1"/>
          </p:cNvSpPr>
          <p:nvPr/>
        </p:nvSpPr>
        <p:spPr bwMode="auto">
          <a:xfrm>
            <a:off x="609600" y="860425"/>
            <a:ext cx="10769600" cy="0"/>
          </a:xfrm>
          <a:prstGeom prst="line">
            <a:avLst/>
          </a:prstGeom>
          <a:noFill/>
          <a:ln w="19050">
            <a:solidFill>
              <a:srgbClr val="336699"/>
            </a:solidFill>
            <a:roun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1031" name="Rectangle 7"/>
          <p:cNvSpPr>
            <a:spLocks noChangeArrowheads="1"/>
          </p:cNvSpPr>
          <p:nvPr/>
        </p:nvSpPr>
        <p:spPr bwMode="auto">
          <a:xfrm>
            <a:off x="0" y="2286000"/>
            <a:ext cx="3048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altLang="en-US" sz="2400" dirty="0">
              <a:latin typeface="Times New Roman" panose="02020603050405020304" pitchFamily="18" charset="0"/>
            </a:endParaRPr>
          </a:p>
        </p:txBody>
      </p:sp>
      <p:sp>
        <p:nvSpPr>
          <p:cNvPr id="1032" name="Rectangle 8"/>
          <p:cNvSpPr>
            <a:spLocks noChangeArrowheads="1"/>
          </p:cNvSpPr>
          <p:nvPr/>
        </p:nvSpPr>
        <p:spPr bwMode="auto">
          <a:xfrm>
            <a:off x="0" y="4572000"/>
            <a:ext cx="3048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altLang="en-US" sz="2400" dirty="0">
              <a:latin typeface="Times New Roman" panose="02020603050405020304" pitchFamily="18" charset="0"/>
            </a:endParaRPr>
          </a:p>
        </p:txBody>
      </p:sp>
      <p:sp>
        <p:nvSpPr>
          <p:cNvPr id="1033" name="Text Box 9"/>
          <p:cNvSpPr txBox="1">
            <a:spLocks noChangeArrowheads="1"/>
          </p:cNvSpPr>
          <p:nvPr/>
        </p:nvSpPr>
        <p:spPr bwMode="auto">
          <a:xfrm>
            <a:off x="10172311" y="6550228"/>
            <a:ext cx="1148061" cy="307773"/>
          </a:xfrm>
          <a:prstGeom prst="rect">
            <a:avLst/>
          </a:prstGeom>
          <a:noFill/>
          <a:ln>
            <a:noFill/>
          </a:ln>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400" b="1">
                <a:solidFill>
                  <a:srgbClr val="006699"/>
                </a:solidFill>
                <a:latin typeface="Helvetica" panose="020B0604020202020204" pitchFamily="34" charset="0"/>
              </a:rPr>
              <a:t>Ch8-</a:t>
            </a:r>
            <a:fld id="{B911E7D7-D784-4B10-991E-22AC2D897065}" type="slidenum">
              <a:rPr lang="en-US" altLang="en-US" sz="1400" b="1" smtClean="0">
                <a:solidFill>
                  <a:srgbClr val="006699"/>
                </a:solidFill>
                <a:latin typeface="Helvetica" panose="020B0604020202020204" pitchFamily="34" charset="0"/>
              </a:rPr>
            </a:fld>
            <a:r>
              <a:rPr lang="en-US" altLang="en-US" sz="1400" b="1">
                <a:solidFill>
                  <a:srgbClr val="006699"/>
                </a:solidFill>
                <a:latin typeface="Helvetica" panose="020B0604020202020204" pitchFamily="34" charset="0"/>
              </a:rPr>
              <a:t>/103</a:t>
            </a:r>
            <a:endParaRPr lang="en-US" altLang="en-US" sz="1400" b="1" dirty="0">
              <a:solidFill>
                <a:srgbClr val="006699"/>
              </a:solidFill>
              <a:latin typeface="Helvetica" panose="020B0604020202020204" pitchFamily="34" charset="0"/>
            </a:endParaRPr>
          </a:p>
        </p:txBody>
      </p:sp>
      <p:sp>
        <p:nvSpPr>
          <p:cNvPr id="1035" name="Text Box 11"/>
          <p:cNvSpPr txBox="1">
            <a:spLocks noChangeArrowheads="1"/>
          </p:cNvSpPr>
          <p:nvPr/>
        </p:nvSpPr>
        <p:spPr bwMode="auto">
          <a:xfrm>
            <a:off x="609600" y="6542290"/>
            <a:ext cx="641512" cy="30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fld id="{EFB0CA53-DA0E-4995-8759-A7A81F59EB3E}" type="datetime10">
              <a:rPr lang="zh-CN" altLang="en-US" sz="1400" b="1" smtClean="0">
                <a:solidFill>
                  <a:srgbClr val="006699"/>
                </a:solidFill>
                <a:latin typeface="Helvetica" panose="020B0604020202020204" pitchFamily="34" charset="0"/>
              </a:rPr>
            </a:fld>
            <a:endParaRPr lang="en-US" altLang="en-US" sz="1400" b="1">
              <a:solidFill>
                <a:srgbClr val="006699"/>
              </a:solidFill>
              <a:latin typeface="Helvetica" panose="020B0604020202020204" pitchFamily="34" charset="0"/>
            </a:endParaRPr>
          </a:p>
        </p:txBody>
      </p:sp>
      <p:pic>
        <p:nvPicPr>
          <p:cNvPr id="7" name="图片 6"/>
          <p:cNvPicPr>
            <a:picLocks noChangeAspect="1"/>
          </p:cNvPicPr>
          <p:nvPr userDrawn="1"/>
        </p:nvPicPr>
        <p:blipFill>
          <a:blip r:embed="rId12"/>
          <a:stretch>
            <a:fillRect/>
          </a:stretch>
        </p:blipFill>
        <p:spPr>
          <a:xfrm>
            <a:off x="609599" y="225168"/>
            <a:ext cx="1123950" cy="609600"/>
          </a:xfrm>
          <a:prstGeom prst="rect">
            <a:avLst/>
          </a:prstGeom>
        </p:spPr>
      </p:pic>
      <p:pic>
        <p:nvPicPr>
          <p:cNvPr id="9" name="图片 8"/>
          <p:cNvPicPr>
            <a:picLocks noChangeAspect="1"/>
          </p:cNvPicPr>
          <p:nvPr userDrawn="1"/>
        </p:nvPicPr>
        <p:blipFill>
          <a:blip r:embed="rId13"/>
          <a:stretch>
            <a:fillRect/>
          </a:stretch>
        </p:blipFill>
        <p:spPr>
          <a:xfrm>
            <a:off x="10817225" y="5932690"/>
            <a:ext cx="1123950" cy="6096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200" b="1">
          <a:solidFill>
            <a:srgbClr val="006699"/>
          </a:solidFill>
          <a:latin typeface="微软雅黑" panose="020B0503020204020204" pitchFamily="34" charset="-122"/>
          <a:ea typeface="微软雅黑" panose="020B0503020204020204" pitchFamily="34" charset="-122"/>
          <a:cs typeface="微软雅黑" panose="020B0503020204020204" pitchFamily="34" charset="-122"/>
        </a:defRPr>
      </a:lvl1pPr>
      <a:lvl2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2pPr>
      <a:lvl3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3pPr>
      <a:lvl4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4pPr>
      <a:lvl5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5pPr>
      <a:lvl6pPr marL="457200" algn="ctr" rtl="0" fontAlgn="base">
        <a:spcBef>
          <a:spcPct val="0"/>
        </a:spcBef>
        <a:spcAft>
          <a:spcPct val="0"/>
        </a:spcAft>
        <a:defRPr sz="3200" b="1">
          <a:solidFill>
            <a:srgbClr val="006699"/>
          </a:solidFill>
          <a:latin typeface="Arial" panose="020B0604020202020204" pitchFamily="34" charset="0"/>
        </a:defRPr>
      </a:lvl6pPr>
      <a:lvl7pPr marL="914400" algn="ctr" rtl="0" fontAlgn="base">
        <a:spcBef>
          <a:spcPct val="0"/>
        </a:spcBef>
        <a:spcAft>
          <a:spcPct val="0"/>
        </a:spcAft>
        <a:defRPr sz="3200" b="1">
          <a:solidFill>
            <a:srgbClr val="006699"/>
          </a:solidFill>
          <a:latin typeface="Arial" panose="020B0604020202020204" pitchFamily="34" charset="0"/>
        </a:defRPr>
      </a:lvl7pPr>
      <a:lvl8pPr marL="1371600" algn="ctr" rtl="0" fontAlgn="base">
        <a:spcBef>
          <a:spcPct val="0"/>
        </a:spcBef>
        <a:spcAft>
          <a:spcPct val="0"/>
        </a:spcAft>
        <a:defRPr sz="3200" b="1">
          <a:solidFill>
            <a:srgbClr val="006699"/>
          </a:solidFill>
          <a:latin typeface="Arial" panose="020B0604020202020204" pitchFamily="34" charset="0"/>
        </a:defRPr>
      </a:lvl8pPr>
      <a:lvl9pPr marL="1828800" algn="ctr" rtl="0" fontAlgn="base">
        <a:spcBef>
          <a:spcPct val="0"/>
        </a:spcBef>
        <a:spcAft>
          <a:spcPct val="0"/>
        </a:spcAft>
        <a:defRPr sz="3200" b="1">
          <a:solidFill>
            <a:srgbClr val="006699"/>
          </a:solidFill>
          <a:latin typeface="Arial" panose="020B0604020202020204" pitchFamily="34" charset="0"/>
        </a:defRPr>
      </a:lvl9pPr>
    </p:titleStyle>
    <p:bodyStyle>
      <a:lvl1pPr marL="341630" indent="-341630"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1680" indent="-284480"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084580" indent="-22733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427480" indent="-227330" algn="l" rtl="0" eaLnBrk="0" fontAlgn="base" hangingPunct="0">
        <a:spcBef>
          <a:spcPct val="35000"/>
        </a:spcBef>
        <a:spcAft>
          <a:spcPct val="0"/>
        </a:spcAft>
        <a:buClr>
          <a:schemeClr val="hlink"/>
        </a:buClr>
        <a:buSzPct val="7500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1770380" indent="-227330" algn="l" rtl="0" eaLnBrk="0" fontAlgn="base" hangingPunct="0">
        <a:spcBef>
          <a:spcPct val="35000"/>
        </a:spcBef>
        <a:spcAft>
          <a:spcPct val="0"/>
        </a:spcAft>
        <a:buClr>
          <a:srgbClr val="FF0066"/>
        </a:buClr>
        <a:buSzPct val="7500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9" Type="http://schemas.openxmlformats.org/officeDocument/2006/relationships/slideLayout" Target="../slideLayouts/slideLayout7.xml"/><Relationship Id="rId18" Type="http://schemas.openxmlformats.org/officeDocument/2006/relationships/tags" Target="../tags/tag34.xml"/><Relationship Id="rId17" Type="http://schemas.openxmlformats.org/officeDocument/2006/relationships/image" Target="../media/image4.png"/><Relationship Id="rId16" Type="http://schemas.openxmlformats.org/officeDocument/2006/relationships/tags" Target="../tags/tag33.xml"/><Relationship Id="rId15" Type="http://schemas.openxmlformats.org/officeDocument/2006/relationships/tags" Target="../tags/tag32.xml"/><Relationship Id="rId14" Type="http://schemas.openxmlformats.org/officeDocument/2006/relationships/tags" Target="../tags/tag31.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tags" Target="../tags/tag1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9" Type="http://schemas.openxmlformats.org/officeDocument/2006/relationships/tags" Target="../tags/tag43.xml"/><Relationship Id="rId8" Type="http://schemas.openxmlformats.org/officeDocument/2006/relationships/tags" Target="../tags/tag42.xml"/><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0" Type="http://schemas.openxmlformats.org/officeDocument/2006/relationships/slideLayout" Target="../slideLayouts/slideLayout7.xml"/><Relationship Id="rId2" Type="http://schemas.openxmlformats.org/officeDocument/2006/relationships/tags" Target="../tags/tag36.xml"/><Relationship Id="rId19" Type="http://schemas.openxmlformats.org/officeDocument/2006/relationships/tags" Target="../tags/tag52.xml"/><Relationship Id="rId18" Type="http://schemas.openxmlformats.org/officeDocument/2006/relationships/tags" Target="../tags/tag51.xml"/><Relationship Id="rId17" Type="http://schemas.openxmlformats.org/officeDocument/2006/relationships/image" Target="../media/image4.png"/><Relationship Id="rId16" Type="http://schemas.openxmlformats.org/officeDocument/2006/relationships/tags" Target="../tags/tag50.xml"/><Relationship Id="rId15" Type="http://schemas.openxmlformats.org/officeDocument/2006/relationships/tags" Target="../tags/tag49.xml"/><Relationship Id="rId14" Type="http://schemas.openxmlformats.org/officeDocument/2006/relationships/tags" Target="../tags/tag48.xml"/><Relationship Id="rId13" Type="http://schemas.openxmlformats.org/officeDocument/2006/relationships/tags" Target="../tags/tag47.xml"/><Relationship Id="rId12" Type="http://schemas.openxmlformats.org/officeDocument/2006/relationships/tags" Target="../tags/tag46.xml"/><Relationship Id="rId11" Type="http://schemas.openxmlformats.org/officeDocument/2006/relationships/tags" Target="../tags/tag45.xml"/><Relationship Id="rId10" Type="http://schemas.openxmlformats.org/officeDocument/2006/relationships/tags" Target="../tags/tag44.xml"/><Relationship Id="rId1" Type="http://schemas.openxmlformats.org/officeDocument/2006/relationships/tags" Target="../tags/tag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image" Target="../media/image7.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image" Target="../media/image14.jpe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image" Target="../media/image15.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image" Target="../media/image18.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image" Target="../media/image19.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image" Target="../media/image2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6.xml"/><Relationship Id="rId1" Type="http://schemas.openxmlformats.org/officeDocument/2006/relationships/image" Target="../media/image28.emf"/></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6.xml"/><Relationship Id="rId1" Type="http://schemas.openxmlformats.org/officeDocument/2006/relationships/image" Target="../media/image29.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6.xml"/><Relationship Id="rId1" Type="http://schemas.openxmlformats.org/officeDocument/2006/relationships/image" Target="../media/image30.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6.xml"/><Relationship Id="rId1" Type="http://schemas.openxmlformats.org/officeDocument/2006/relationships/image" Target="../media/image32.jpeg"/></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3.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9" Type="http://schemas.openxmlformats.org/officeDocument/2006/relationships/slideLayout" Target="../slideLayouts/slideLayout7.xml"/><Relationship Id="rId18" Type="http://schemas.openxmlformats.org/officeDocument/2006/relationships/tags" Target="../tags/tag17.xml"/><Relationship Id="rId17" Type="http://schemas.openxmlformats.org/officeDocument/2006/relationships/image" Target="../media/image4.png"/><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6.png"/><Relationship Id="rId1" Type="http://schemas.openxmlformats.org/officeDocument/2006/relationships/image" Target="../media/image35.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7.png"/></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8.png"/></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6.xml"/><Relationship Id="rId1"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noChangeArrowheads="1"/>
          </p:cNvSpPr>
          <p:nvPr>
            <p:ph type="ctrTitle"/>
          </p:nvPr>
        </p:nvSpPr>
        <p:spPr>
          <a:xfrm>
            <a:off x="2209800" y="808040"/>
            <a:ext cx="7772400" cy="1925001"/>
          </a:xfrm>
        </p:spPr>
        <p:txBody>
          <a:bodyPr/>
          <a:lstStyle/>
          <a:p>
            <a:pPr eaLnBrk="1" hangingPunct="1"/>
            <a:r>
              <a:rPr lang="en-US" altLang="en-US"/>
              <a:t>Chapter 8:  Main Memory</a:t>
            </a:r>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custDataLst>
              <p:tags r:id="rId1"/>
            </p:custDataLst>
          </p:nvPr>
        </p:nvSpPr>
        <p:spPr>
          <a:xfrm>
            <a:off x="1219200" y="635000"/>
            <a:ext cx="9753600" cy="2143125"/>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 _____ is the method of binding instructions and data to memory performed by most general-purpose operating systems.</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4" name="文本框 3"/>
          <p:cNvSpPr txBox="1"/>
          <p:nvPr>
            <p:custDataLst>
              <p:tags r:id="rId2"/>
            </p:custDataLst>
          </p:nvPr>
        </p:nvSpPr>
        <p:spPr>
          <a:xfrm>
            <a:off x="2438400" y="2785745"/>
            <a:ext cx="8534400" cy="642620"/>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Interrupt binding</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5" name="文本框 4"/>
          <p:cNvSpPr txBox="1"/>
          <p:nvPr>
            <p:custDataLst>
              <p:tags r:id="rId3"/>
            </p:custDataLst>
          </p:nvPr>
        </p:nvSpPr>
        <p:spPr>
          <a:xfrm>
            <a:off x="2438400" y="3642995"/>
            <a:ext cx="8534400" cy="642620"/>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Compile time binding</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文本框 5"/>
          <p:cNvSpPr txBox="1"/>
          <p:nvPr>
            <p:custDataLst>
              <p:tags r:id="rId4"/>
            </p:custDataLst>
          </p:nvPr>
        </p:nvSpPr>
        <p:spPr>
          <a:xfrm>
            <a:off x="2438400" y="4500245"/>
            <a:ext cx="8534400" cy="642620"/>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Execution time binding</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7" name="文本框 6"/>
          <p:cNvSpPr txBox="1"/>
          <p:nvPr>
            <p:custDataLst>
              <p:tags r:id="rId5"/>
            </p:custDataLst>
          </p:nvPr>
        </p:nvSpPr>
        <p:spPr>
          <a:xfrm>
            <a:off x="2438400" y="5357495"/>
            <a:ext cx="8534400" cy="642620"/>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Load-time binding</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8" name="椭圆 7"/>
          <p:cNvSpPr>
            <a:spLocks noChangeAspect="1"/>
          </p:cNvSpPr>
          <p:nvPr>
            <p:custDataLst>
              <p:tags r:id="rId6"/>
            </p:custDataLst>
          </p:nvPr>
        </p:nvSpPr>
        <p:spPr>
          <a:xfrm>
            <a:off x="1571625" y="2849880"/>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anchor="ctr" anchorCtr="1" compatLnSpc="1">
            <a:noAutofit/>
          </a:bodyPr>
          <a:p>
            <a:pPr marL="0" marR="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rPr>
              <a:t>A</a:t>
            </a:r>
            <a:endParaRPr kumimoji="0" lang="en-US" altLang="en-US"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endParaRPr>
          </a:p>
        </p:txBody>
      </p:sp>
      <p:sp>
        <p:nvSpPr>
          <p:cNvPr id="9" name="椭圆 8"/>
          <p:cNvSpPr>
            <a:spLocks noChangeAspect="1"/>
          </p:cNvSpPr>
          <p:nvPr>
            <p:custDataLst>
              <p:tags r:id="rId7"/>
            </p:custDataLst>
          </p:nvPr>
        </p:nvSpPr>
        <p:spPr>
          <a:xfrm>
            <a:off x="1571625" y="3707130"/>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anchor="ctr" anchorCtr="1" compatLnSpc="1">
            <a:noAutofit/>
          </a:bodyPr>
          <a:p>
            <a:pPr marL="0" marR="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rPr>
              <a:t>B</a:t>
            </a:r>
            <a:endParaRPr kumimoji="0" lang="en-US" altLang="en-US"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8"/>
            </p:custDataLst>
          </p:nvPr>
        </p:nvSpPr>
        <p:spPr>
          <a:xfrm>
            <a:off x="1571625" y="4564380"/>
            <a:ext cx="514350" cy="514350"/>
          </a:xfrm>
          <a:prstGeom prst="ellipse">
            <a:avLst/>
          </a:prstGeom>
          <a:solidFill>
            <a:srgbClr val="00FF00"/>
          </a:solidFill>
          <a:ln w="25400" cap="flat" cmpd="sng" algn="ctr">
            <a:solidFill>
              <a:srgbClr val="000000"/>
            </a:solidFill>
            <a:prstDash val="solid"/>
            <a:round/>
            <a:headEnd type="none" w="med" len="med"/>
            <a:tailEnd type="none" w="med" len="med"/>
          </a:ln>
        </p:spPr>
        <p:txBody>
          <a:bodyPr vert="horz" wrap="none" lIns="91440" tIns="45720" rIns="91440" bIns="45720" numCol="1" anchor="ctr" anchorCtr="1" compatLnSpc="1">
            <a:noAutofit/>
          </a:bodyPr>
          <a:p>
            <a:pPr marL="0" marR="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rPr>
              <a:t>C</a:t>
            </a:r>
            <a:endParaRPr kumimoji="0" lang="en-US" altLang="en-US"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endParaRPr>
          </a:p>
        </p:txBody>
      </p:sp>
      <p:sp>
        <p:nvSpPr>
          <p:cNvPr id="11" name="椭圆 10"/>
          <p:cNvSpPr>
            <a:spLocks noChangeAspect="1"/>
          </p:cNvSpPr>
          <p:nvPr>
            <p:custDataLst>
              <p:tags r:id="rId9"/>
            </p:custDataLst>
          </p:nvPr>
        </p:nvSpPr>
        <p:spPr>
          <a:xfrm>
            <a:off x="1571625" y="5421630"/>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anchor="ctr" anchorCtr="1" compatLnSpc="1">
            <a:noAutofit/>
          </a:bodyPr>
          <a:p>
            <a:pPr marL="0" marR="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rPr>
              <a:t>D</a:t>
            </a:r>
            <a:endParaRPr kumimoji="0" lang="en-US" altLang="en-US"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endParaRPr>
          </a:p>
        </p:txBody>
      </p:sp>
      <p:sp>
        <p:nvSpPr>
          <p:cNvPr id="12" name="圆角矩形 11"/>
          <p:cNvSpPr/>
          <p:nvPr>
            <p:custDataLst>
              <p:tags r:id="rId10"/>
            </p:custDataLst>
          </p:nvPr>
        </p:nvSpPr>
        <p:spPr>
          <a:xfrm>
            <a:off x="8915400" y="6214745"/>
            <a:ext cx="1543050" cy="411480"/>
          </a:xfrm>
          <a:prstGeom prst="roundRect">
            <a:avLst/>
          </a:prstGeom>
          <a:solidFill>
            <a:srgbClr val="808080"/>
          </a:solidFill>
          <a:ln w="38100" cap="flat" cmpd="sng" algn="ctr">
            <a:solidFill>
              <a:srgbClr val="000000"/>
            </a:solidFill>
            <a:prstDash val="solid"/>
            <a:round/>
            <a:headEnd type="none" w="med" len="med"/>
            <a:tailEnd type="none" w="med" len="med"/>
          </a:ln>
        </p:spPr>
        <p:txBody>
          <a:bodyPr vert="horz" wrap="none" lIns="91440" tIns="45720" rIns="91440" bIns="45720" numCol="1" anchor="ctr" anchorCtr="1" compatLnSpc="1">
            <a:noAutofit/>
          </a:bodyPr>
          <a:p>
            <a:pPr marL="0" marR="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rPr>
              <a:t>提交</a:t>
            </a:r>
            <a:endParaRPr kumimoji="0" lang="en-US" altLang="en-US"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endParaRPr>
          </a:p>
        </p:txBody>
      </p:sp>
      <p:grpSp>
        <p:nvGrpSpPr>
          <p:cNvPr id="17" name="组合 16"/>
          <p:cNvGrpSpPr/>
          <p:nvPr>
            <p:custDataLst>
              <p:tags r:id="rId11"/>
            </p:custDataLst>
          </p:nvPr>
        </p:nvGrpSpPr>
        <p:grpSpPr>
          <a:xfrm>
            <a:off x="0" y="0"/>
            <a:ext cx="12192000" cy="635000"/>
            <a:chOff x="0" y="0"/>
            <a:chExt cx="19200" cy="1000"/>
          </a:xfrm>
        </p:grpSpPr>
        <p:sp>
          <p:nvSpPr>
            <p:cNvPr id="13" name="TitleBackground"/>
            <p:cNvSpPr/>
            <p:nvPr>
              <p:custDataLst>
                <p:tags r:id="rId12"/>
              </p:custDataLst>
            </p:nvPr>
          </p:nvSpPr>
          <p:spPr>
            <a:xfrm>
              <a:off x="0" y="0"/>
              <a:ext cx="19200" cy="1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Verdana" panose="020B0604030504040204" pitchFamily="34" charset="0"/>
              </a:endParaRPr>
            </a:p>
          </p:txBody>
        </p:sp>
        <p:sp>
          <p:nvSpPr>
            <p:cNvPr id="14" name="ColorBlock"/>
            <p:cNvSpPr/>
            <p:nvPr>
              <p:custDataLst>
                <p:tags r:id="rId13"/>
              </p:custDataLst>
            </p:nvPr>
          </p:nvSpPr>
          <p:spPr>
            <a:xfrm>
              <a:off x="0" y="0"/>
              <a:ext cx="300" cy="1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Verdana" panose="020B0604030504040204" pitchFamily="34" charset="0"/>
              </a:endParaRPr>
            </a:p>
          </p:txBody>
        </p:sp>
        <p:sp>
          <p:nvSpPr>
            <p:cNvPr id="1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F140"/>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内存管理方案总结</a:t>
            </a:r>
            <a:endParaRPr lang="zh-CN" altLang="en-US"/>
          </a:p>
        </p:txBody>
      </p:sp>
      <p:sp>
        <p:nvSpPr>
          <p:cNvPr id="4" name="内容占位符 3"/>
          <p:cNvSpPr>
            <a:spLocks noGrp="1"/>
          </p:cNvSpPr>
          <p:nvPr>
            <p:ph idx="1"/>
          </p:nvPr>
        </p:nvSpPr>
        <p:spPr>
          <a:xfrm>
            <a:off x="738909" y="1233489"/>
            <a:ext cx="10631056" cy="4626984"/>
          </a:xfrm>
        </p:spPr>
        <p:txBody>
          <a:bodyPr/>
          <a:lstStyle/>
          <a:p>
            <a:pPr>
              <a:spcBef>
                <a:spcPts val="1200"/>
              </a:spcBef>
            </a:pPr>
            <a:r>
              <a:rPr lang="zh-CN" altLang="en-US" sz="2000" b="1" dirty="0">
                <a:solidFill>
                  <a:srgbClr val="0070C0"/>
                </a:solidFill>
              </a:rPr>
              <a:t>单一连续区</a:t>
            </a:r>
            <a:r>
              <a:rPr lang="zh-CN" altLang="en-US" sz="2000" dirty="0"/>
              <a:t>：每次只运行一个用户程序，用户程序独占内存，它总是被加载到同一个内存地址上 	</a:t>
            </a:r>
            <a:endParaRPr lang="zh-CN" altLang="en-US" sz="2000" dirty="0"/>
          </a:p>
          <a:p>
            <a:pPr>
              <a:spcBef>
                <a:spcPts val="1200"/>
              </a:spcBef>
            </a:pPr>
            <a:r>
              <a:rPr lang="zh-CN" altLang="en-US" sz="2000" b="1" dirty="0">
                <a:solidFill>
                  <a:srgbClr val="0070C0"/>
                </a:solidFill>
              </a:rPr>
              <a:t>固定分区</a:t>
            </a:r>
            <a:r>
              <a:rPr lang="zh-CN" altLang="en-US" sz="2000" dirty="0"/>
              <a:t>：把可分配的内存空间分割成若干个连续区域，每一区域称为分区。每个分区的大小可以相同也可以不同，分区大小固定不变，每个分区装一个且只能装一个进程 	</a:t>
            </a:r>
            <a:endParaRPr lang="zh-CN" altLang="en-US" sz="2000" dirty="0"/>
          </a:p>
          <a:p>
            <a:pPr>
              <a:spcBef>
                <a:spcPts val="1200"/>
              </a:spcBef>
            </a:pPr>
            <a:r>
              <a:rPr lang="zh-CN" altLang="en-US" sz="2000" b="1" dirty="0">
                <a:solidFill>
                  <a:srgbClr val="0070C0"/>
                </a:solidFill>
              </a:rPr>
              <a:t>可变分区</a:t>
            </a:r>
            <a:r>
              <a:rPr lang="zh-CN" altLang="en-US" sz="2000" dirty="0"/>
              <a:t>：根据进程的需求，把可分配的内存空间分割出一个分区，分配给该进程 	</a:t>
            </a:r>
            <a:endParaRPr lang="zh-CN" altLang="en-US" sz="2000" dirty="0"/>
          </a:p>
          <a:p>
            <a:pPr>
              <a:spcBef>
                <a:spcPts val="1200"/>
              </a:spcBef>
            </a:pPr>
            <a:r>
              <a:rPr lang="zh-CN" altLang="en-US" sz="2000" b="1" dirty="0">
                <a:solidFill>
                  <a:srgbClr val="0070C0"/>
                </a:solidFill>
              </a:rPr>
              <a:t>页式</a:t>
            </a:r>
            <a:r>
              <a:rPr lang="zh-CN" altLang="en-US" sz="2000" dirty="0"/>
              <a:t>：把用户程序地址空间划分成大小相等的部分，称为页。内存空间按页的大小划分为大小相等的区域，称为内存块（物理页面，页框，页帧）。以页为单位进行分配，逻辑上相邻的页，物理上不一定相邻 	</a:t>
            </a:r>
            <a:endParaRPr lang="zh-CN" altLang="en-US" sz="2000" dirty="0"/>
          </a:p>
          <a:p>
            <a:pPr>
              <a:spcBef>
                <a:spcPts val="1200"/>
              </a:spcBef>
            </a:pPr>
            <a:r>
              <a:rPr lang="zh-CN" altLang="en-US" sz="2000" b="1" dirty="0">
                <a:solidFill>
                  <a:srgbClr val="0070C0"/>
                </a:solidFill>
              </a:rPr>
              <a:t>段式</a:t>
            </a:r>
            <a:r>
              <a:rPr lang="zh-CN" altLang="en-US" sz="2000" dirty="0"/>
              <a:t>：用户程序地址空间按进程自身的逻辑关系划分为若干段，内存空间被动态的划分为若干个长度不相同的区域（可变分区）。以段为单位分配内存，每一段在内存中占据连续空间，各段之间可以不连续存放 	</a:t>
            </a:r>
            <a:endParaRPr lang="zh-CN" altLang="en-US" sz="2000" dirty="0"/>
          </a:p>
          <a:p>
            <a:pPr>
              <a:spcBef>
                <a:spcPts val="1200"/>
              </a:spcBef>
            </a:pPr>
            <a:r>
              <a:rPr lang="zh-CN" altLang="en-US" sz="2000" b="1" dirty="0">
                <a:solidFill>
                  <a:srgbClr val="0070C0"/>
                </a:solidFill>
              </a:rPr>
              <a:t>段页式</a:t>
            </a:r>
            <a:r>
              <a:rPr lang="zh-CN" altLang="en-US" sz="2000" dirty="0"/>
              <a:t>：结合了段式与页式。用户程序地址空间：段式；内存空间：页式；分配单位：页 	</a:t>
            </a:r>
            <a:endParaRPr lang="zh-CN" altLang="en-US" sz="2000" dirty="0"/>
          </a:p>
          <a:p>
            <a:endParaRPr lang="zh-CN" altLang="en-US" sz="20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Summary 1/4</a:t>
            </a:r>
            <a:endParaRPr lang="zh-CN" altLang="en-US"/>
          </a:p>
        </p:txBody>
      </p:sp>
      <p:sp>
        <p:nvSpPr>
          <p:cNvPr id="4" name="内容占位符 3"/>
          <p:cNvSpPr>
            <a:spLocks noGrp="1"/>
          </p:cNvSpPr>
          <p:nvPr>
            <p:ph idx="1"/>
          </p:nvPr>
        </p:nvSpPr>
        <p:spPr/>
        <p:txBody>
          <a:bodyPr/>
          <a:lstStyle/>
          <a:p>
            <a:r>
              <a:rPr lang="en-US" altLang="zh-CN" sz="2400"/>
              <a:t>Memory is central to the operation of a modern computer system and consists of a large array of bytes, each with its own address.</a:t>
            </a:r>
            <a:endParaRPr lang="en-US" altLang="zh-CN" sz="2400"/>
          </a:p>
          <a:p>
            <a:r>
              <a:rPr lang="en-US" altLang="zh-CN" sz="2400"/>
              <a:t>One way to allocate an address space to each process is through the use of base and limit registers. The base register holds the smallest legal physical memory address, and the limit specifies the size of the range.</a:t>
            </a:r>
            <a:endParaRPr lang="en-US" altLang="zh-CN" sz="2400"/>
          </a:p>
          <a:p>
            <a:r>
              <a:rPr lang="en-US" altLang="zh-CN" sz="2400"/>
              <a:t>Binding symbolic address references to actual physical addresses may occur during (1) compile, (2) load, or (3) execution time.</a:t>
            </a:r>
            <a:endParaRPr lang="en-US" altLang="zh-CN" sz="2400"/>
          </a:p>
          <a:p>
            <a:r>
              <a:rPr lang="en-US" altLang="zh-CN" sz="2400"/>
              <a:t>An address generated by the CPU is known as a logical address, which the memory management unit (MMU) translates to a physical address in memory.</a:t>
            </a:r>
            <a:endParaRPr lang="zh-CN" altLang="en-US" sz="240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Summary 2/4</a:t>
            </a:r>
            <a:endParaRPr lang="zh-CN" altLang="en-US"/>
          </a:p>
        </p:txBody>
      </p:sp>
      <p:sp>
        <p:nvSpPr>
          <p:cNvPr id="3" name="内容占位符 2"/>
          <p:cNvSpPr>
            <a:spLocks noGrp="1"/>
          </p:cNvSpPr>
          <p:nvPr>
            <p:ph idx="1"/>
          </p:nvPr>
        </p:nvSpPr>
        <p:spPr>
          <a:xfrm>
            <a:off x="609601" y="1233489"/>
            <a:ext cx="10842594" cy="4723428"/>
          </a:xfrm>
        </p:spPr>
        <p:txBody>
          <a:bodyPr/>
          <a:lstStyle/>
          <a:p>
            <a:r>
              <a:rPr lang="en-US" altLang="zh-CN" sz="2400" dirty="0"/>
              <a:t>One approach to allocating memory is to allocate partitions of contiguous memory of varying sizes. These partitions may be allocated based on three possible strategies: (1) first fit </a:t>
            </a:r>
            <a:r>
              <a:rPr lang="zh-CN" altLang="en-US" sz="2400" dirty="0"/>
              <a:t>首次适应</a:t>
            </a:r>
            <a:r>
              <a:rPr lang="en-US" altLang="zh-CN" sz="2400" dirty="0"/>
              <a:t>, (2) best fit </a:t>
            </a:r>
            <a:r>
              <a:rPr lang="zh-CN" altLang="en-US" sz="2400" dirty="0"/>
              <a:t>最佳适应</a:t>
            </a:r>
            <a:r>
              <a:rPr lang="en-US" altLang="zh-CN" sz="2400" dirty="0"/>
              <a:t>, and (3) worst fit </a:t>
            </a:r>
            <a:r>
              <a:rPr lang="zh-CN" altLang="en-US" sz="2400" dirty="0"/>
              <a:t>最差适应</a:t>
            </a:r>
            <a:r>
              <a:rPr lang="en-US" altLang="zh-CN" sz="2400" dirty="0"/>
              <a:t>.</a:t>
            </a:r>
            <a:endParaRPr lang="en-US" altLang="zh-CN" sz="2400" dirty="0"/>
          </a:p>
          <a:p>
            <a:r>
              <a:rPr lang="en-US" altLang="zh-CN" sz="2400" dirty="0"/>
              <a:t>Modern operating systems use paging to manage memory. In this process, physical memory is divided into fixed-sized blocks called frames and logical memory into blocks of the same size called pages.</a:t>
            </a:r>
            <a:endParaRPr lang="en-US" altLang="zh-CN" sz="2400" dirty="0"/>
          </a:p>
          <a:p>
            <a:r>
              <a:rPr lang="en-US" altLang="zh-CN" sz="2400" dirty="0"/>
              <a:t>When paging is used, a logical address is divided into two parts: a page number and a page offset. The page number serves as an index into a per process page table that contains the frame in physical memory that holds the page. The offset is the specific location in the frame being referenced.</a:t>
            </a:r>
            <a:endParaRPr lang="zh-CN" altLang="en-US" sz="2400"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Summary 3/4</a:t>
            </a:r>
            <a:endParaRPr lang="zh-CN" altLang="en-US"/>
          </a:p>
        </p:txBody>
      </p:sp>
      <p:sp>
        <p:nvSpPr>
          <p:cNvPr id="3" name="内容占位符 2"/>
          <p:cNvSpPr>
            <a:spLocks noGrp="1"/>
          </p:cNvSpPr>
          <p:nvPr>
            <p:ph idx="1"/>
          </p:nvPr>
        </p:nvSpPr>
        <p:spPr>
          <a:xfrm>
            <a:off x="609600" y="1115508"/>
            <a:ext cx="10972799" cy="4626984"/>
          </a:xfrm>
        </p:spPr>
        <p:txBody>
          <a:bodyPr/>
          <a:lstStyle/>
          <a:p>
            <a:r>
              <a:rPr lang="en-US" altLang="zh-CN" sz="2400" dirty="0"/>
              <a:t>A translation look-aside buffer (TLB</a:t>
            </a:r>
            <a:r>
              <a:rPr lang="zh-CN" altLang="en-US" sz="2400" dirty="0"/>
              <a:t>，转换表缓冲区，快表</a:t>
            </a:r>
            <a:r>
              <a:rPr lang="en-US" altLang="zh-CN" sz="2400" dirty="0"/>
              <a:t>) is a hardware cache of the page table. Each TLB entry contains a page number and its corresponding frame.</a:t>
            </a:r>
            <a:endParaRPr lang="en-US" altLang="zh-CN" sz="2400" dirty="0"/>
          </a:p>
          <a:p>
            <a:r>
              <a:rPr lang="en-US" altLang="zh-CN" sz="2400" dirty="0"/>
              <a:t>Using a TLB in address translation for paging systems involves obtaining the page number from the logical address and checking if the frame for the page is in the TLB. If it is, the frame is obtained from the TLB. If the frame is not present in the TLB, it must be retrieved from the page table.</a:t>
            </a:r>
            <a:endParaRPr lang="en-US" altLang="zh-CN" sz="2400" dirty="0"/>
          </a:p>
          <a:p>
            <a:r>
              <a:rPr lang="en-US" altLang="zh-CN" sz="2400" dirty="0"/>
              <a:t>Hierarchical paging involves dividing a logical address into multiple parts, each referring to different levels of page tables. As addresses expand beyond 32 bits, the number of hierarchical levels may become large. Two strategies that address this problem are hashed page tables and inverted page tables.</a:t>
            </a:r>
            <a:endParaRPr lang="zh-CN" altLang="en-US" sz="2400"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Summary 4/4</a:t>
            </a:r>
            <a:endParaRPr lang="zh-CN" altLang="en-US"/>
          </a:p>
        </p:txBody>
      </p:sp>
      <p:sp>
        <p:nvSpPr>
          <p:cNvPr id="3" name="内容占位符 2"/>
          <p:cNvSpPr>
            <a:spLocks noGrp="1"/>
          </p:cNvSpPr>
          <p:nvPr>
            <p:ph idx="1"/>
          </p:nvPr>
        </p:nvSpPr>
        <p:spPr/>
        <p:txBody>
          <a:bodyPr/>
          <a:lstStyle/>
          <a:p>
            <a:r>
              <a:rPr lang="en-US" altLang="zh-CN" sz="2400" dirty="0"/>
              <a:t>Swapping allows the system to move pages belonging to a process to disk to increase the degree of multiprogramming.</a:t>
            </a:r>
            <a:endParaRPr lang="en-US" altLang="zh-CN" sz="2400" dirty="0"/>
          </a:p>
          <a:p>
            <a:r>
              <a:rPr lang="en-US" altLang="zh-CN" sz="2400" dirty="0"/>
              <a:t>The Intel 32-bit architecture has two levels of page tables and supports either 4-KB or 4-MB page sizes. This architecture also supports page address extension, which allows 32-bit processors to access a physical address space larger than 4 GB. The x86-64 architectures are 64-bit architectures that use hierarchical paging.</a:t>
            </a:r>
            <a:endParaRPr lang="zh-CN" altLang="en-US" sz="2400"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ctrTitle"/>
          </p:nvPr>
        </p:nvSpPr>
        <p:spPr/>
        <p:txBody>
          <a:bodyPr/>
          <a:lstStyle/>
          <a:p>
            <a:pPr eaLnBrk="1" hangingPunct="1"/>
            <a:r>
              <a:rPr lang="en-US" altLang="en-US" dirty="0"/>
              <a:t>End of </a:t>
            </a:r>
            <a:r>
              <a:rPr lang="en-US" altLang="zh-CN" dirty="0">
                <a:latin typeface="微软雅黑" panose="020B0503020204020204" pitchFamily="34" charset="-122"/>
                <a:ea typeface="微软雅黑" panose="020B0503020204020204" pitchFamily="34" charset="-122"/>
              </a:rPr>
              <a:t>Chapter </a:t>
            </a:r>
            <a:r>
              <a:rPr lang="en-US" altLang="zh-CN" dirty="0"/>
              <a:t>8: Main Memory</a:t>
            </a:r>
            <a:endParaRPr lang="en-US"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custDataLst>
              <p:tags r:id="rId1"/>
            </p:custDataLst>
          </p:nvPr>
        </p:nvSpPr>
        <p:spPr>
          <a:xfrm>
            <a:off x="1219200" y="635000"/>
            <a:ext cx="9753600" cy="2143125"/>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An address generated by a CPU is referred to as a ____.</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4" name="文本框 3"/>
          <p:cNvSpPr txBox="1"/>
          <p:nvPr>
            <p:custDataLst>
              <p:tags r:id="rId2"/>
            </p:custDataLst>
          </p:nvPr>
        </p:nvSpPr>
        <p:spPr>
          <a:xfrm>
            <a:off x="2438400" y="2785745"/>
            <a:ext cx="8534400" cy="642620"/>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physical address</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5" name="文本框 4"/>
          <p:cNvSpPr txBox="1"/>
          <p:nvPr>
            <p:custDataLst>
              <p:tags r:id="rId3"/>
            </p:custDataLst>
          </p:nvPr>
        </p:nvSpPr>
        <p:spPr>
          <a:xfrm>
            <a:off x="2438400" y="3642995"/>
            <a:ext cx="8534400" cy="642620"/>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logical address</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文本框 5"/>
          <p:cNvSpPr txBox="1"/>
          <p:nvPr>
            <p:custDataLst>
              <p:tags r:id="rId4"/>
            </p:custDataLst>
          </p:nvPr>
        </p:nvSpPr>
        <p:spPr>
          <a:xfrm>
            <a:off x="2438400" y="4500245"/>
            <a:ext cx="8534400" cy="642620"/>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post relocation register address</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7" name="文本框 6"/>
          <p:cNvSpPr txBox="1"/>
          <p:nvPr>
            <p:custDataLst>
              <p:tags r:id="rId5"/>
            </p:custDataLst>
          </p:nvPr>
        </p:nvSpPr>
        <p:spPr>
          <a:xfrm>
            <a:off x="2438400" y="5357495"/>
            <a:ext cx="8534400" cy="642620"/>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Memory-Management Unit (MMU) generated address</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8" name="椭圆 7"/>
          <p:cNvSpPr>
            <a:spLocks noChangeAspect="1"/>
          </p:cNvSpPr>
          <p:nvPr>
            <p:custDataLst>
              <p:tags r:id="rId6"/>
            </p:custDataLst>
          </p:nvPr>
        </p:nvSpPr>
        <p:spPr>
          <a:xfrm>
            <a:off x="1571625" y="2849880"/>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anchor="ctr" anchorCtr="1" compatLnSpc="1">
            <a:noAutofit/>
          </a:bodyPr>
          <a:p>
            <a:pPr marL="0" marR="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rPr>
              <a:t>A</a:t>
            </a:r>
            <a:endParaRPr kumimoji="0" lang="en-US" altLang="en-US"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endParaRPr>
          </a:p>
        </p:txBody>
      </p:sp>
      <p:sp>
        <p:nvSpPr>
          <p:cNvPr id="9" name="椭圆 8"/>
          <p:cNvSpPr>
            <a:spLocks noChangeAspect="1"/>
          </p:cNvSpPr>
          <p:nvPr>
            <p:custDataLst>
              <p:tags r:id="rId7"/>
            </p:custDataLst>
          </p:nvPr>
        </p:nvSpPr>
        <p:spPr>
          <a:xfrm>
            <a:off x="1571625" y="3707130"/>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anchor="ctr" anchorCtr="1" compatLnSpc="1">
            <a:noAutofit/>
          </a:bodyPr>
          <a:p>
            <a:pPr marL="0" marR="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rPr>
              <a:t>B</a:t>
            </a:r>
            <a:endParaRPr kumimoji="0" lang="en-US" altLang="en-US"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8"/>
            </p:custDataLst>
          </p:nvPr>
        </p:nvSpPr>
        <p:spPr>
          <a:xfrm>
            <a:off x="1571625" y="4564380"/>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anchor="ctr" anchorCtr="1" compatLnSpc="1">
            <a:noAutofit/>
          </a:bodyPr>
          <a:p>
            <a:pPr marL="0" marR="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rPr>
              <a:t>C</a:t>
            </a:r>
            <a:endParaRPr kumimoji="0" lang="en-US" altLang="en-US"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endParaRPr>
          </a:p>
        </p:txBody>
      </p:sp>
      <p:sp>
        <p:nvSpPr>
          <p:cNvPr id="11" name="椭圆 10"/>
          <p:cNvSpPr>
            <a:spLocks noChangeAspect="1"/>
          </p:cNvSpPr>
          <p:nvPr>
            <p:custDataLst>
              <p:tags r:id="rId9"/>
            </p:custDataLst>
          </p:nvPr>
        </p:nvSpPr>
        <p:spPr>
          <a:xfrm>
            <a:off x="1571625" y="5421630"/>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anchor="ctr" anchorCtr="1" compatLnSpc="1">
            <a:noAutofit/>
          </a:bodyPr>
          <a:p>
            <a:pPr marL="0" marR="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rPr>
              <a:t>D</a:t>
            </a:r>
            <a:endParaRPr kumimoji="0" lang="en-US" altLang="en-US"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endParaRPr>
          </a:p>
        </p:txBody>
      </p:sp>
      <p:sp>
        <p:nvSpPr>
          <p:cNvPr id="12" name="圆角矩形 11"/>
          <p:cNvSpPr/>
          <p:nvPr>
            <p:custDataLst>
              <p:tags r:id="rId10"/>
            </p:custDataLst>
          </p:nvPr>
        </p:nvSpPr>
        <p:spPr>
          <a:xfrm>
            <a:off x="8915400" y="6214745"/>
            <a:ext cx="1543050" cy="411480"/>
          </a:xfrm>
          <a:prstGeom prst="roundRect">
            <a:avLst/>
          </a:prstGeom>
          <a:solidFill>
            <a:srgbClr val="808080"/>
          </a:solidFill>
          <a:ln w="38100" cap="flat" cmpd="sng" algn="ctr">
            <a:solidFill>
              <a:srgbClr val="000000"/>
            </a:solidFill>
            <a:prstDash val="solid"/>
            <a:round/>
            <a:headEnd type="none" w="med" len="med"/>
            <a:tailEnd type="none" w="med" len="med"/>
          </a:ln>
        </p:spPr>
        <p:txBody>
          <a:bodyPr vert="horz" wrap="none" lIns="91440" tIns="45720" rIns="91440" bIns="45720" numCol="1" anchor="ctr" anchorCtr="1" compatLnSpc="1">
            <a:noAutofit/>
          </a:bodyPr>
          <a:p>
            <a:pPr marL="0" marR="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rPr>
              <a:t>提交</a:t>
            </a:r>
            <a:endParaRPr kumimoji="0" lang="en-US" altLang="en-US"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endParaRPr>
          </a:p>
        </p:txBody>
      </p:sp>
      <p:grpSp>
        <p:nvGrpSpPr>
          <p:cNvPr id="17" name="组合 16"/>
          <p:cNvGrpSpPr/>
          <p:nvPr>
            <p:custDataLst>
              <p:tags r:id="rId11"/>
            </p:custDataLst>
          </p:nvPr>
        </p:nvGrpSpPr>
        <p:grpSpPr>
          <a:xfrm>
            <a:off x="0" y="0"/>
            <a:ext cx="12192000" cy="635000"/>
            <a:chOff x="0" y="0"/>
            <a:chExt cx="19200" cy="1000"/>
          </a:xfrm>
        </p:grpSpPr>
        <p:sp>
          <p:nvSpPr>
            <p:cNvPr id="13" name="TitleBackground"/>
            <p:cNvSpPr/>
            <p:nvPr>
              <p:custDataLst>
                <p:tags r:id="rId12"/>
              </p:custDataLst>
            </p:nvPr>
          </p:nvSpPr>
          <p:spPr>
            <a:xfrm>
              <a:off x="0" y="0"/>
              <a:ext cx="19200" cy="1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Verdana" panose="020B0604030504040204" pitchFamily="34" charset="0"/>
              </a:endParaRPr>
            </a:p>
          </p:txBody>
        </p:sp>
        <p:sp>
          <p:nvSpPr>
            <p:cNvPr id="14" name="ColorBlock"/>
            <p:cNvSpPr/>
            <p:nvPr>
              <p:custDataLst>
                <p:tags r:id="rId13"/>
              </p:custDataLst>
            </p:nvPr>
          </p:nvSpPr>
          <p:spPr>
            <a:xfrm>
              <a:off x="0" y="0"/>
              <a:ext cx="300" cy="1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Verdana" panose="020B0604030504040204" pitchFamily="34" charset="0"/>
              </a:endParaRPr>
            </a:p>
          </p:txBody>
        </p:sp>
        <p:sp>
          <p:nvSpPr>
            <p:cNvPr id="15"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6"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 name="图片 1" descr="tmpF140"/>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
        <p:nvSpPr>
          <p:cNvPr id="18" name="文本框 17"/>
          <p:cNvSpPr txBox="1"/>
          <p:nvPr>
            <p:custDataLst>
              <p:tags r:id="rId18"/>
            </p:custDataLst>
          </p:nvPr>
        </p:nvSpPr>
        <p:spPr>
          <a:xfrm>
            <a:off x="1219200" y="635000"/>
            <a:ext cx="9753600" cy="487680"/>
          </a:xfrm>
          <a:prstGeom prst="rect">
            <a:avLst/>
          </a:prstGeom>
          <a:solidFill>
            <a:srgbClr val="FBFAEF">
              <a:alpha val="90000"/>
            </a:srgbClr>
          </a:solidFill>
        </p:spPr>
        <p:txBody>
          <a:bodyPr wrap="none" rtlCol="0" anchor="ctr" anchorCtr="1">
            <a:noAutofit/>
          </a:bodyPr>
          <a:p>
            <a:pPr lvl="0" algn="l">
              <a:buNone/>
            </a:pPr>
            <a:r>
              <a:rPr lang="zh-CN" altLang="en-US" sz="1600">
                <a:solidFill>
                  <a:srgbClr val="F84F41"/>
                </a:solidFill>
                <a:latin typeface="微软雅黑" panose="020B0503020204020204" pitchFamily="34" charset="-122"/>
                <a:ea typeface="微软雅黑" panose="020B0503020204020204" pitchFamily="34" charset="-122"/>
              </a:rPr>
              <a:t>此题未设置答案，请点击右侧设置按钮</a:t>
            </a:r>
            <a:endParaRPr lang="zh-CN" altLang="en-US" sz="1600">
              <a:solidFill>
                <a:srgbClr val="F84F41"/>
              </a:solidFill>
              <a:latin typeface="微软雅黑" panose="020B0503020204020204" pitchFamily="34" charset="-122"/>
              <a:ea typeface="微软雅黑" panose="020B0503020204020204" pitchFamily="34" charset="-122"/>
            </a:endParaRPr>
          </a:p>
        </p:txBody>
      </p:sp>
    </p:spTree>
    <p:custDataLst>
      <p:tags r:id="rId19"/>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Protection</a:t>
            </a:r>
            <a:endParaRPr lang="zh-CN" altLang="en-US" dirty="0"/>
          </a:p>
        </p:txBody>
      </p:sp>
      <p:sp>
        <p:nvSpPr>
          <p:cNvPr id="3" name="内容占位符 2"/>
          <p:cNvSpPr>
            <a:spLocks noGrp="1"/>
          </p:cNvSpPr>
          <p:nvPr>
            <p:ph idx="1"/>
          </p:nvPr>
        </p:nvSpPr>
        <p:spPr>
          <a:xfrm>
            <a:off x="609600" y="1115508"/>
            <a:ext cx="10763250" cy="4626984"/>
          </a:xfrm>
        </p:spPr>
        <p:txBody>
          <a:bodyPr/>
          <a:lstStyle/>
          <a:p>
            <a:r>
              <a:rPr lang="en-US" altLang="zh-CN" sz="3200" dirty="0"/>
              <a:t>Processes should not be able to reference memory locations in another process without permission.</a:t>
            </a:r>
            <a:endParaRPr lang="en-US" altLang="zh-CN" sz="3200" dirty="0"/>
          </a:p>
          <a:p>
            <a:r>
              <a:rPr lang="en-US" altLang="zh-CN" sz="3200"/>
              <a:t>Usually impossible </a:t>
            </a:r>
            <a:r>
              <a:rPr lang="en-US" altLang="zh-CN" sz="3200" dirty="0"/>
              <a:t>to check absolute addresses in programs at compile time since the program could be relocated.</a:t>
            </a:r>
            <a:endParaRPr lang="en-US" altLang="zh-CN" sz="3200" dirty="0"/>
          </a:p>
          <a:p>
            <a:r>
              <a:rPr lang="en-US" altLang="zh-CN" sz="3200" dirty="0"/>
              <a:t>Must be </a:t>
            </a:r>
            <a:r>
              <a:rPr lang="en-US" altLang="zh-CN" sz="3200" b="1" dirty="0">
                <a:solidFill>
                  <a:srgbClr val="0070C0"/>
                </a:solidFill>
              </a:rPr>
              <a:t>checked during execution </a:t>
            </a:r>
            <a:r>
              <a:rPr lang="en-US" altLang="zh-CN" sz="3200" dirty="0"/>
              <a:t>by the processor(</a:t>
            </a:r>
            <a:r>
              <a:rPr lang="en-US" altLang="zh-CN" sz="3200" b="1" dirty="0">
                <a:solidFill>
                  <a:srgbClr val="0070C0"/>
                </a:solidFill>
              </a:rPr>
              <a:t>hardware</a:t>
            </a:r>
            <a:r>
              <a:rPr lang="en-US" altLang="zh-CN" sz="3200" dirty="0"/>
              <a:t>) rather than OS(software)</a:t>
            </a:r>
            <a:endParaRPr lang="en-US" altLang="zh-CN" sz="3200" dirty="0"/>
          </a:p>
          <a:p>
            <a:pPr lvl="1"/>
            <a:r>
              <a:rPr lang="en-US" altLang="zh-CN" sz="3200" dirty="0"/>
              <a:t>Operating system cannot anticipate all of the memory references that a program will make.</a:t>
            </a:r>
            <a:endParaRPr lang="zh-CN" altLang="en-US" sz="3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Sharing</a:t>
            </a:r>
            <a:endParaRPr lang="zh-CN" altLang="en-US" dirty="0"/>
          </a:p>
        </p:txBody>
      </p:sp>
      <p:sp>
        <p:nvSpPr>
          <p:cNvPr id="3" name="内容占位符 2"/>
          <p:cNvSpPr>
            <a:spLocks noGrp="1"/>
          </p:cNvSpPr>
          <p:nvPr>
            <p:ph idx="1"/>
          </p:nvPr>
        </p:nvSpPr>
        <p:spPr>
          <a:xfrm>
            <a:off x="1257301" y="1233489"/>
            <a:ext cx="9613900" cy="4626984"/>
          </a:xfrm>
        </p:spPr>
        <p:txBody>
          <a:bodyPr/>
          <a:lstStyle/>
          <a:p>
            <a:r>
              <a:rPr lang="en-US" altLang="zh-CN" sz="3600" dirty="0"/>
              <a:t>Allow several processes to access the same portion of memory.</a:t>
            </a:r>
            <a:endParaRPr lang="en-US" altLang="zh-CN" sz="3600" dirty="0"/>
          </a:p>
          <a:p>
            <a:r>
              <a:rPr lang="en-US" altLang="zh-CN" sz="3600" dirty="0"/>
              <a:t>Better to allow each process (person) access to the same copy of the program rather than have their own separate copy.</a:t>
            </a:r>
            <a:endParaRPr lang="zh-CN" altLang="en-US" sz="3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Memory Management Techniques</a:t>
            </a:r>
            <a:endParaRPr lang="zh-CN" altLang="en-US" dirty="0"/>
          </a:p>
        </p:txBody>
      </p:sp>
      <p:sp>
        <p:nvSpPr>
          <p:cNvPr id="3" name="内容占位符 2"/>
          <p:cNvSpPr>
            <a:spLocks noGrp="1"/>
          </p:cNvSpPr>
          <p:nvPr>
            <p:ph idx="1"/>
          </p:nvPr>
        </p:nvSpPr>
        <p:spPr>
          <a:xfrm>
            <a:off x="1409700" y="1233489"/>
            <a:ext cx="9861550" cy="4626984"/>
          </a:xfrm>
        </p:spPr>
        <p:txBody>
          <a:bodyPr/>
          <a:lstStyle/>
          <a:p>
            <a:r>
              <a:rPr lang="en-US" altLang="zh-CN" sz="4000" dirty="0"/>
              <a:t>Fixed Partitioning(</a:t>
            </a:r>
            <a:r>
              <a:rPr lang="zh-CN" altLang="en-US" sz="4000" dirty="0"/>
              <a:t>固定分区</a:t>
            </a:r>
            <a:r>
              <a:rPr lang="en-US" altLang="zh-CN" sz="4000" dirty="0"/>
              <a:t>)</a:t>
            </a:r>
            <a:endParaRPr lang="en-US" altLang="zh-CN" sz="4000" dirty="0"/>
          </a:p>
          <a:p>
            <a:r>
              <a:rPr lang="en-US" altLang="zh-CN" sz="4000" dirty="0"/>
              <a:t>Dynamic Partitioning(</a:t>
            </a:r>
            <a:r>
              <a:rPr lang="zh-CN" altLang="en-US" sz="4000" dirty="0"/>
              <a:t>动态分区</a:t>
            </a:r>
            <a:r>
              <a:rPr lang="en-US" altLang="zh-CN" sz="4000" dirty="0"/>
              <a:t>)</a:t>
            </a:r>
            <a:endParaRPr lang="en-US" altLang="zh-CN" sz="4000" dirty="0"/>
          </a:p>
          <a:p>
            <a:pPr lvl="1"/>
            <a:r>
              <a:rPr lang="en-US" altLang="zh-CN" sz="4000" dirty="0"/>
              <a:t>Or Variable Partitioning(</a:t>
            </a:r>
            <a:r>
              <a:rPr lang="zh-CN" altLang="en-US" sz="4000" dirty="0"/>
              <a:t>可变分区</a:t>
            </a:r>
            <a:r>
              <a:rPr lang="en-US" altLang="zh-CN" sz="4000" dirty="0"/>
              <a:t>)</a:t>
            </a:r>
            <a:endParaRPr lang="en-US" altLang="zh-CN" sz="4000" dirty="0"/>
          </a:p>
          <a:p>
            <a:r>
              <a:rPr lang="en-US" altLang="zh-CN" sz="4000" dirty="0"/>
              <a:t>Paging(</a:t>
            </a:r>
            <a:r>
              <a:rPr lang="zh-CN" altLang="en-US" sz="4000" dirty="0"/>
              <a:t>分页</a:t>
            </a:r>
            <a:r>
              <a:rPr lang="en-US" altLang="zh-CN" sz="4000" dirty="0"/>
              <a:t>)</a:t>
            </a:r>
            <a:endParaRPr lang="en-US" altLang="zh-CN" sz="4000" dirty="0"/>
          </a:p>
          <a:p>
            <a:r>
              <a:rPr lang="en-US" altLang="zh-CN" sz="4000" dirty="0"/>
              <a:t>Segmentation(</a:t>
            </a:r>
            <a:r>
              <a:rPr lang="zh-CN" altLang="en-US" sz="4000"/>
              <a:t>分段</a:t>
            </a:r>
            <a:r>
              <a:rPr lang="en-US" altLang="zh-CN" sz="4000"/>
              <a:t>)</a:t>
            </a:r>
            <a:endParaRPr lang="en-US" altLang="zh-CN" sz="4000"/>
          </a:p>
          <a:p>
            <a:r>
              <a:rPr lang="en-US" altLang="zh-CN" sz="4000"/>
              <a:t>Segmentation with Paging(</a:t>
            </a:r>
            <a:r>
              <a:rPr lang="zh-CN" altLang="en-US" sz="4000"/>
              <a:t>段页式</a:t>
            </a:r>
            <a:r>
              <a:rPr lang="en-US" altLang="zh-CN" sz="4000"/>
              <a:t>)</a:t>
            </a:r>
            <a:endParaRPr lang="zh-CN" altLang="en-US" sz="4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a:xfrm>
            <a:off x="2584450" y="228830"/>
            <a:ext cx="6764338" cy="576262"/>
          </a:xfrm>
        </p:spPr>
        <p:txBody>
          <a:bodyPr/>
          <a:lstStyle/>
          <a:p>
            <a:pPr eaLnBrk="1" hangingPunct="1"/>
            <a:r>
              <a:rPr lang="en-US" altLang="en-US"/>
              <a:t>8.1 Background(</a:t>
            </a:r>
            <a:r>
              <a:rPr lang="zh-CN" altLang="en-US"/>
              <a:t>背景</a:t>
            </a:r>
            <a:r>
              <a:rPr lang="en-US" altLang="en-US"/>
              <a:t>)</a:t>
            </a:r>
            <a:endParaRPr lang="en-US" altLang="en-US" dirty="0"/>
          </a:p>
        </p:txBody>
      </p:sp>
      <p:sp>
        <p:nvSpPr>
          <p:cNvPr id="6147" name="Rectangle 1027"/>
          <p:cNvSpPr>
            <a:spLocks noGrp="1" noChangeArrowheads="1"/>
          </p:cNvSpPr>
          <p:nvPr>
            <p:ph type="body" idx="1"/>
          </p:nvPr>
        </p:nvSpPr>
        <p:spPr>
          <a:xfrm>
            <a:off x="1154097" y="1030535"/>
            <a:ext cx="10209320" cy="4483100"/>
          </a:xfrm>
        </p:spPr>
        <p:txBody>
          <a:bodyPr/>
          <a:lstStyle/>
          <a:p>
            <a:r>
              <a:rPr lang="en-US" altLang="en-US" sz="2400" dirty="0"/>
              <a:t>Program must be brought (from disk)  into memory and placed within a process for it to be run</a:t>
            </a:r>
            <a:endParaRPr lang="en-US" altLang="en-US" sz="1000" dirty="0"/>
          </a:p>
          <a:p>
            <a:r>
              <a:rPr lang="en-US" altLang="en-US" sz="2400" dirty="0"/>
              <a:t>Main memory and registers are only storage CPU can access directly</a:t>
            </a:r>
            <a:endParaRPr lang="en-US" altLang="en-US" sz="2400" dirty="0"/>
          </a:p>
          <a:p>
            <a:r>
              <a:rPr lang="en-US" altLang="en-US" sz="2400" dirty="0"/>
              <a:t>Memory unit only sees a stream of:</a:t>
            </a:r>
            <a:endParaRPr lang="en-US" altLang="en-US" sz="2400" dirty="0"/>
          </a:p>
          <a:p>
            <a:pPr lvl="1"/>
            <a:r>
              <a:rPr lang="en-US" altLang="en-US" sz="2400" dirty="0"/>
              <a:t>addresses + read requests, or </a:t>
            </a:r>
            <a:endParaRPr lang="en-US" altLang="en-US" sz="2400" dirty="0"/>
          </a:p>
          <a:p>
            <a:pPr lvl="1"/>
            <a:r>
              <a:rPr lang="en-US" altLang="en-US" sz="2400" dirty="0"/>
              <a:t>address + data and write requests</a:t>
            </a:r>
            <a:endParaRPr lang="en-US" altLang="en-US" sz="1000" dirty="0"/>
          </a:p>
          <a:p>
            <a:r>
              <a:rPr lang="en-US" altLang="en-US" sz="2400" dirty="0"/>
              <a:t>Register access is done in one CPU clock (or less)</a:t>
            </a:r>
            <a:endParaRPr lang="en-US" altLang="en-US" sz="1000" dirty="0"/>
          </a:p>
          <a:p>
            <a:r>
              <a:rPr lang="en-US" altLang="en-US" sz="2400" dirty="0"/>
              <a:t>Main memory can take many cycles, causing </a:t>
            </a:r>
            <a:r>
              <a:rPr lang="en-US" altLang="en-US" sz="2400"/>
              <a:t>a </a:t>
            </a:r>
            <a:r>
              <a:rPr lang="en-US" altLang="en-US" sz="2400" b="1">
                <a:solidFill>
                  <a:srgbClr val="006699"/>
                </a:solidFill>
                <a:latin typeface="+mj-lt"/>
              </a:rPr>
              <a:t>stall(</a:t>
            </a:r>
            <a:r>
              <a:rPr lang="zh-CN" altLang="en-US" sz="2400" b="1">
                <a:solidFill>
                  <a:srgbClr val="006699"/>
                </a:solidFill>
                <a:latin typeface="+mj-lt"/>
              </a:rPr>
              <a:t>暂停，失速</a:t>
            </a:r>
            <a:r>
              <a:rPr lang="en-US" altLang="en-US" sz="2400" b="1">
                <a:solidFill>
                  <a:srgbClr val="006699"/>
                </a:solidFill>
                <a:latin typeface="+mj-lt"/>
              </a:rPr>
              <a:t>)</a:t>
            </a:r>
            <a:endParaRPr lang="en-US" altLang="en-US" sz="2400" b="1" dirty="0">
              <a:solidFill>
                <a:srgbClr val="006699"/>
              </a:solidFill>
              <a:latin typeface="+mj-lt"/>
            </a:endParaRPr>
          </a:p>
          <a:p>
            <a:r>
              <a:rPr lang="en-US" altLang="en-US" sz="2400" b="1" dirty="0">
                <a:solidFill>
                  <a:srgbClr val="006699"/>
                </a:solidFill>
                <a:latin typeface="+mj-lt"/>
              </a:rPr>
              <a:t>Cache</a:t>
            </a:r>
            <a:r>
              <a:rPr lang="en-US" altLang="en-US" sz="2400" dirty="0">
                <a:solidFill>
                  <a:srgbClr val="3366FF"/>
                </a:solidFill>
              </a:rPr>
              <a:t> </a:t>
            </a:r>
            <a:r>
              <a:rPr lang="en-US" altLang="en-US" sz="2400" dirty="0"/>
              <a:t>sits between main memory and CPU registers</a:t>
            </a:r>
            <a:endParaRPr lang="en-US" altLang="en-US" sz="1000" dirty="0"/>
          </a:p>
          <a:p>
            <a:r>
              <a:rPr lang="en-US" altLang="en-US" sz="2400" dirty="0"/>
              <a:t>Protection of memory required to ensure correct operation</a:t>
            </a:r>
            <a:endParaRPr lang="en-US" altLang="en-US" sz="2400" dirty="0"/>
          </a:p>
          <a:p>
            <a:pPr>
              <a:buFont typeface="Monotype Sorts" pitchFamily="-84" charset="2"/>
              <a:buNone/>
            </a:pPr>
            <a:endParaRPr lang="en-US" altLang="en-US" sz="24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789238" y="224685"/>
            <a:ext cx="6559550" cy="576262"/>
          </a:xfrm>
        </p:spPr>
        <p:txBody>
          <a:bodyPr/>
          <a:lstStyle/>
          <a:p>
            <a:pPr eaLnBrk="1" hangingPunct="1"/>
            <a:r>
              <a:rPr lang="en-US" altLang="en-US" dirty="0"/>
              <a:t>Protection</a:t>
            </a:r>
            <a:endParaRPr lang="en-US" altLang="en-US" dirty="0"/>
          </a:p>
        </p:txBody>
      </p:sp>
      <p:sp>
        <p:nvSpPr>
          <p:cNvPr id="7171" name="Rectangle 3"/>
          <p:cNvSpPr>
            <a:spLocks noGrp="1" noChangeArrowheads="1"/>
          </p:cNvSpPr>
          <p:nvPr>
            <p:ph type="body" idx="1"/>
          </p:nvPr>
        </p:nvSpPr>
        <p:spPr>
          <a:xfrm>
            <a:off x="1802167" y="1031961"/>
            <a:ext cx="9161755" cy="1690687"/>
          </a:xfrm>
        </p:spPr>
        <p:txBody>
          <a:bodyPr/>
          <a:lstStyle/>
          <a:p>
            <a:r>
              <a:rPr lang="en-US" altLang="en-US" sz="2000" dirty="0"/>
              <a:t>Need </a:t>
            </a:r>
            <a:r>
              <a:rPr lang="en-US" altLang="en-US" sz="2000"/>
              <a:t>to ensure </a:t>
            </a:r>
            <a:r>
              <a:rPr lang="en-US" altLang="en-US" sz="2000" dirty="0"/>
              <a:t>that a process can access only access those addresses in it address space.</a:t>
            </a:r>
            <a:endParaRPr lang="en-US" altLang="en-US" sz="2000" dirty="0"/>
          </a:p>
          <a:p>
            <a:r>
              <a:rPr lang="en-US" altLang="en-US" sz="2000" dirty="0"/>
              <a:t>We can provide this protection by using  a pair </a:t>
            </a:r>
            <a:r>
              <a:rPr lang="en-US" altLang="en-US" sz="2000"/>
              <a:t>of </a:t>
            </a:r>
            <a:r>
              <a:rPr lang="en-US" altLang="en-US" sz="2000" b="1">
                <a:solidFill>
                  <a:srgbClr val="006699"/>
                </a:solidFill>
                <a:latin typeface="+mj-lt"/>
              </a:rPr>
              <a:t>base(300040)</a:t>
            </a:r>
            <a:r>
              <a:rPr lang="en-US" altLang="en-US" sz="2000">
                <a:solidFill>
                  <a:srgbClr val="3366FF"/>
                </a:solidFill>
              </a:rPr>
              <a:t> </a:t>
            </a:r>
            <a:r>
              <a:rPr lang="en-US" altLang="en-US" sz="2000"/>
              <a:t>and</a:t>
            </a:r>
            <a:r>
              <a:rPr lang="en-US" altLang="en-US" sz="2000" b="1">
                <a:solidFill>
                  <a:srgbClr val="FF0000"/>
                </a:solidFill>
              </a:rPr>
              <a:t> </a:t>
            </a:r>
            <a:r>
              <a:rPr lang="en-US" altLang="en-US" sz="2000" b="1">
                <a:solidFill>
                  <a:srgbClr val="006699"/>
                </a:solidFill>
                <a:latin typeface="+mj-lt"/>
              </a:rPr>
              <a:t>limit(120900) </a:t>
            </a:r>
            <a:r>
              <a:rPr lang="en-US" altLang="en-US" sz="2000" b="1" dirty="0">
                <a:solidFill>
                  <a:srgbClr val="006699"/>
                </a:solidFill>
                <a:latin typeface="+mj-lt"/>
              </a:rPr>
              <a:t>registers</a:t>
            </a:r>
            <a:r>
              <a:rPr lang="en-US" altLang="en-US" sz="2000" dirty="0"/>
              <a:t> define the logical address space of a process</a:t>
            </a:r>
            <a:endParaRPr lang="en-US" altLang="en-US" sz="2000" dirty="0"/>
          </a:p>
        </p:txBody>
      </p:sp>
      <p:pic>
        <p:nvPicPr>
          <p:cNvPr id="7172" name="Picture 5" descr="W:\os-book\OS10\slide-dir\os-figures\9_01.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74892" y="2538981"/>
            <a:ext cx="4309310" cy="4208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465388" y="228636"/>
            <a:ext cx="7745412" cy="576262"/>
          </a:xfrm>
        </p:spPr>
        <p:txBody>
          <a:bodyPr/>
          <a:lstStyle/>
          <a:p>
            <a:r>
              <a:rPr lang="en-US" altLang="en-US" dirty="0"/>
              <a:t>Hardware Address Protection</a:t>
            </a:r>
            <a:endParaRPr lang="en-US" altLang="en-US" dirty="0"/>
          </a:p>
        </p:txBody>
      </p:sp>
      <p:sp>
        <p:nvSpPr>
          <p:cNvPr id="8195" name="Content Placeholder 3"/>
          <p:cNvSpPr>
            <a:spLocks noGrp="1"/>
          </p:cNvSpPr>
          <p:nvPr>
            <p:ph idx="1"/>
          </p:nvPr>
        </p:nvSpPr>
        <p:spPr>
          <a:xfrm>
            <a:off x="1207363" y="1050108"/>
            <a:ext cx="9827581" cy="4986707"/>
          </a:xfrm>
        </p:spPr>
        <p:txBody>
          <a:bodyPr/>
          <a:lstStyle/>
          <a:p>
            <a:r>
              <a:rPr lang="en-US" altLang="en-US" sz="2000" dirty="0"/>
              <a:t>CPU must check every memory access generated in user mode to be sure it is between base and limit for that user</a:t>
            </a:r>
            <a:endParaRPr lang="en-US" altLang="en-US" sz="2000" dirty="0"/>
          </a:p>
          <a:p>
            <a:endParaRPr lang="en-US" altLang="en-US" sz="2000" dirty="0"/>
          </a:p>
          <a:p>
            <a:endParaRPr lang="en-US" altLang="en-US" sz="2000" dirty="0"/>
          </a:p>
          <a:p>
            <a:endParaRPr lang="en-US" altLang="en-US" sz="2000" dirty="0"/>
          </a:p>
          <a:p>
            <a:endParaRPr lang="en-US" altLang="en-US" sz="2000" dirty="0"/>
          </a:p>
          <a:p>
            <a:endParaRPr lang="en-US" altLang="en-US" sz="2000" dirty="0"/>
          </a:p>
          <a:p>
            <a:endParaRPr lang="en-US" altLang="en-US" sz="2000" dirty="0"/>
          </a:p>
          <a:p>
            <a:endParaRPr lang="en-US" altLang="en-US" sz="2000" dirty="0"/>
          </a:p>
          <a:p>
            <a:endParaRPr lang="en-US" altLang="en-US" sz="2000" dirty="0"/>
          </a:p>
          <a:p>
            <a:endParaRPr lang="en-US" altLang="en-US" sz="2000"/>
          </a:p>
          <a:p>
            <a:r>
              <a:rPr lang="en-US" altLang="en-US" sz="2000"/>
              <a:t>the </a:t>
            </a:r>
            <a:r>
              <a:rPr lang="en-US" altLang="en-US" sz="2000" dirty="0"/>
              <a:t>instructions to loading the base and limit registers are privileged </a:t>
            </a:r>
            <a:endParaRPr lang="en-US" altLang="en-US" sz="2000" dirty="0"/>
          </a:p>
          <a:p>
            <a:endParaRPr lang="en-US" altLang="en-US" sz="2000" dirty="0"/>
          </a:p>
          <a:p>
            <a:endParaRPr lang="en-US" altLang="en-US" sz="2000" dirty="0"/>
          </a:p>
          <a:p>
            <a:endParaRPr lang="en-US" altLang="en-US" sz="2000" dirty="0"/>
          </a:p>
          <a:p>
            <a:endParaRPr lang="en-US" altLang="en-US" sz="2000" dirty="0"/>
          </a:p>
          <a:p>
            <a:endParaRPr lang="en-US" altLang="en-US" sz="2000" dirty="0"/>
          </a:p>
          <a:p>
            <a:endParaRPr lang="en-US" altLang="en-US" sz="2000" dirty="0"/>
          </a:p>
          <a:p>
            <a:endParaRPr lang="en-US" altLang="en-US" sz="2000" dirty="0"/>
          </a:p>
          <a:p>
            <a:endParaRPr lang="en-US" altLang="en-US" sz="2000" dirty="0"/>
          </a:p>
          <a:p>
            <a:endParaRPr lang="en-US" altLang="en-US" sz="2000" dirty="0"/>
          </a:p>
          <a:p>
            <a:endParaRPr lang="en-US" altLang="en-US" sz="2000" dirty="0"/>
          </a:p>
        </p:txBody>
      </p:sp>
      <p:pic>
        <p:nvPicPr>
          <p:cNvPr id="8196" name="Picture 4" descr="W:\os-book\OS10\slide-dir\os-figures\9_0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33266" y="1836691"/>
            <a:ext cx="7660645" cy="353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Errata</a:t>
            </a:r>
            <a:endParaRPr lang="zh-CN" altLang="en-US" dirty="0"/>
          </a:p>
        </p:txBody>
      </p:sp>
      <p:sp>
        <p:nvSpPr>
          <p:cNvPr id="3" name="内容占位符 2"/>
          <p:cNvSpPr>
            <a:spLocks noGrp="1"/>
          </p:cNvSpPr>
          <p:nvPr>
            <p:ph idx="1"/>
          </p:nvPr>
        </p:nvSpPr>
        <p:spPr>
          <a:xfrm>
            <a:off x="1306286" y="1233489"/>
            <a:ext cx="10276113" cy="4626984"/>
          </a:xfrm>
        </p:spPr>
        <p:txBody>
          <a:bodyPr/>
          <a:lstStyle/>
          <a:p>
            <a:r>
              <a:rPr lang="en-US" altLang="zh-CN" sz="2800" dirty="0"/>
              <a:t>OSC7</a:t>
            </a:r>
            <a:r>
              <a:rPr lang="zh-CN" altLang="en-US" sz="2800" dirty="0"/>
              <a:t>，英文原版及翻译版，文字与</a:t>
            </a:r>
            <a:r>
              <a:rPr lang="en-US" altLang="zh-CN" sz="2800" dirty="0"/>
              <a:t>Fig. 8.2</a:t>
            </a:r>
            <a:r>
              <a:rPr lang="zh-CN" altLang="en-US" sz="2800" dirty="0"/>
              <a:t>不相符</a:t>
            </a:r>
            <a:endParaRPr lang="en-US" altLang="zh-CN" sz="2800" dirty="0"/>
          </a:p>
          <a:p>
            <a:endParaRPr lang="en-US" altLang="zh-CN" sz="2800" dirty="0"/>
          </a:p>
          <a:p>
            <a:r>
              <a:rPr lang="zh-CN" altLang="en-US" sz="2800" dirty="0"/>
              <a:t>那么程序可以合法访问从</a:t>
            </a:r>
            <a:r>
              <a:rPr lang="en-US" altLang="zh-CN" sz="2800" dirty="0"/>
              <a:t>300040</a:t>
            </a:r>
            <a:r>
              <a:rPr lang="zh-CN" altLang="en-US" sz="2800" dirty="0"/>
              <a:t>到</a:t>
            </a:r>
            <a:r>
              <a:rPr lang="en-US" altLang="zh-CN" sz="2800" dirty="0"/>
              <a:t>420940</a:t>
            </a:r>
            <a:r>
              <a:rPr lang="zh-CN" altLang="en-US" sz="2800" dirty="0"/>
              <a:t>（含）</a:t>
            </a:r>
            <a:endParaRPr lang="en-US" altLang="zh-CN" sz="2800" dirty="0"/>
          </a:p>
          <a:p>
            <a:r>
              <a:rPr lang="zh-CN" altLang="en-US" sz="2800" dirty="0"/>
              <a:t>改为</a:t>
            </a:r>
            <a:endParaRPr lang="en-US" altLang="zh-CN" sz="2800" dirty="0"/>
          </a:p>
          <a:p>
            <a:r>
              <a:rPr lang="zh-CN" altLang="en-US" sz="2800" dirty="0"/>
              <a:t>那么程序可以合法访问从</a:t>
            </a:r>
            <a:r>
              <a:rPr lang="en-US" altLang="zh-CN" sz="2800" dirty="0"/>
              <a:t>300040</a:t>
            </a:r>
            <a:r>
              <a:rPr lang="zh-CN" altLang="en-US" sz="2800" dirty="0"/>
              <a:t>到</a:t>
            </a:r>
            <a:r>
              <a:rPr lang="en-US" altLang="zh-CN" sz="2800" dirty="0"/>
              <a:t>420939</a:t>
            </a:r>
            <a:r>
              <a:rPr lang="zh-CN" altLang="en-US" sz="2800" dirty="0"/>
              <a:t>（含）</a:t>
            </a:r>
            <a:endParaRPr lang="zh-CN" altLang="en-US" sz="2800" dirty="0"/>
          </a:p>
          <a:p>
            <a:endParaRPr lang="zh-CN" altLang="en-US"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981200" y="235568"/>
            <a:ext cx="8229600" cy="576262"/>
          </a:xfrm>
        </p:spPr>
        <p:txBody>
          <a:bodyPr/>
          <a:lstStyle/>
          <a:p>
            <a:r>
              <a:rPr lang="en-US" altLang="en-US" dirty="0"/>
              <a:t>Address Binding</a:t>
            </a:r>
            <a:endParaRPr lang="en-US" altLang="en-US" dirty="0"/>
          </a:p>
        </p:txBody>
      </p:sp>
      <p:sp>
        <p:nvSpPr>
          <p:cNvPr id="9219" name="Content Placeholder 2"/>
          <p:cNvSpPr>
            <a:spLocks noGrp="1"/>
          </p:cNvSpPr>
          <p:nvPr>
            <p:ph idx="1"/>
          </p:nvPr>
        </p:nvSpPr>
        <p:spPr>
          <a:xfrm>
            <a:off x="1145219" y="1144588"/>
            <a:ext cx="10395752" cy="4926012"/>
          </a:xfrm>
        </p:spPr>
        <p:txBody>
          <a:bodyPr/>
          <a:lstStyle/>
          <a:p>
            <a:r>
              <a:rPr kumimoji="0" lang="en-US" altLang="en-US" sz="2000" dirty="0"/>
              <a:t>Programs on disk, ready to be brought into memory to execute form an </a:t>
            </a:r>
            <a:r>
              <a:rPr lang="en-US" altLang="en-US" sz="2000" b="1" dirty="0">
                <a:solidFill>
                  <a:srgbClr val="006699"/>
                </a:solidFill>
                <a:latin typeface="+mj-lt"/>
              </a:rPr>
              <a:t>input queue</a:t>
            </a:r>
            <a:endParaRPr lang="en-US" altLang="en-US" sz="2000" b="1" dirty="0">
              <a:solidFill>
                <a:srgbClr val="006699"/>
              </a:solidFill>
              <a:latin typeface="+mj-lt"/>
            </a:endParaRPr>
          </a:p>
          <a:p>
            <a:pPr lvl="1"/>
            <a:r>
              <a:rPr kumimoji="0" lang="en-US" altLang="en-US" sz="2000" dirty="0"/>
              <a:t>Without support, must be loaded into address 0000</a:t>
            </a:r>
            <a:endParaRPr kumimoji="0" lang="en-US" altLang="en-US" sz="2000" dirty="0"/>
          </a:p>
          <a:p>
            <a:r>
              <a:rPr kumimoji="0" lang="en-US" altLang="en-US" sz="2000" dirty="0"/>
              <a:t>Inconvenient to have first user process physical address always at 0000 </a:t>
            </a:r>
            <a:endParaRPr kumimoji="0" lang="en-US" altLang="en-US" sz="2000" dirty="0"/>
          </a:p>
          <a:p>
            <a:pPr lvl="1"/>
            <a:r>
              <a:rPr kumimoji="0" lang="en-US" altLang="en-US" sz="2000" dirty="0"/>
              <a:t>How can it not be?</a:t>
            </a:r>
            <a:endParaRPr lang="en-US" altLang="en-US" sz="2000" dirty="0"/>
          </a:p>
          <a:p>
            <a:r>
              <a:rPr kumimoji="0" lang="en-US" altLang="en-US" sz="2000" dirty="0"/>
              <a:t>Addresses represented in different ways at different stages of </a:t>
            </a:r>
            <a:r>
              <a:rPr kumimoji="0" lang="en-US" altLang="en-US" sz="2000"/>
              <a:t>a program</a:t>
            </a:r>
            <a:r>
              <a:rPr kumimoji="0" lang="en-US" altLang="ja-JP" sz="2000">
                <a:latin typeface="Arial" panose="020B0604020202020204" pitchFamily="34" charset="0"/>
                <a:cs typeface="Arial" panose="020B0604020202020204" pitchFamily="34" charset="0"/>
              </a:rPr>
              <a:t>’</a:t>
            </a:r>
            <a:r>
              <a:rPr kumimoji="0" lang="en-US" altLang="ja-JP" sz="2000"/>
              <a:t>s </a:t>
            </a:r>
            <a:r>
              <a:rPr kumimoji="0" lang="en-US" altLang="ja-JP" sz="2000" dirty="0"/>
              <a:t>life</a:t>
            </a:r>
            <a:endParaRPr kumimoji="0" lang="en-US" altLang="ja-JP" sz="2000" dirty="0"/>
          </a:p>
          <a:p>
            <a:pPr lvl="1"/>
            <a:r>
              <a:rPr kumimoji="0" lang="en-US" altLang="en-US" sz="2000" dirty="0"/>
              <a:t>Source code addresses usually symbolic</a:t>
            </a:r>
            <a:endParaRPr kumimoji="0" lang="en-US" altLang="en-US" sz="2000" dirty="0"/>
          </a:p>
          <a:p>
            <a:pPr lvl="1"/>
            <a:r>
              <a:rPr kumimoji="0" lang="en-US" altLang="en-US" sz="2000" dirty="0"/>
              <a:t>Compiled code addresses </a:t>
            </a:r>
            <a:r>
              <a:rPr lang="en-US" altLang="en-US" sz="2000" b="1" dirty="0">
                <a:solidFill>
                  <a:srgbClr val="006699"/>
                </a:solidFill>
                <a:latin typeface="+mj-lt"/>
              </a:rPr>
              <a:t>bind</a:t>
            </a:r>
            <a:r>
              <a:rPr kumimoji="0" lang="en-US" altLang="en-US" sz="2000" b="1" dirty="0">
                <a:solidFill>
                  <a:srgbClr val="0000FF"/>
                </a:solidFill>
              </a:rPr>
              <a:t> </a:t>
            </a:r>
            <a:r>
              <a:rPr kumimoji="0" lang="en-US" altLang="en-US" sz="2000" dirty="0"/>
              <a:t>to relocatable addresses</a:t>
            </a:r>
            <a:endParaRPr kumimoji="0" lang="en-US" altLang="en-US" sz="2000" dirty="0"/>
          </a:p>
          <a:p>
            <a:pPr lvl="2"/>
            <a:r>
              <a:rPr kumimoji="0" lang="en-US" altLang="en-US" sz="2000" dirty="0"/>
              <a:t>i.e., </a:t>
            </a:r>
            <a:r>
              <a:rPr kumimoji="0" lang="ja-JP" altLang="en-US" sz="2000"/>
              <a:t>“</a:t>
            </a:r>
            <a:r>
              <a:rPr kumimoji="0" lang="en-US" altLang="ja-JP" sz="2000"/>
              <a:t>18 bytes </a:t>
            </a:r>
            <a:r>
              <a:rPr kumimoji="0" lang="en-US" altLang="ja-JP" sz="2000" dirty="0"/>
              <a:t>from beginning of this module</a:t>
            </a:r>
            <a:r>
              <a:rPr kumimoji="0" lang="ja-JP" altLang="en-US" sz="2000" dirty="0"/>
              <a:t>”</a:t>
            </a:r>
            <a:endParaRPr kumimoji="0" lang="en-US" altLang="ja-JP" sz="2000" dirty="0"/>
          </a:p>
          <a:p>
            <a:pPr lvl="1"/>
            <a:r>
              <a:rPr kumimoji="0" lang="en-US" altLang="en-US" sz="2000" dirty="0"/>
              <a:t>Linker or loader will bind relocatable addresses to absolute addresses</a:t>
            </a:r>
            <a:endParaRPr kumimoji="0" lang="en-US" altLang="en-US" sz="2000" dirty="0"/>
          </a:p>
          <a:p>
            <a:pPr lvl="2"/>
            <a:r>
              <a:rPr kumimoji="0" lang="en-US" altLang="en-US" sz="2000" dirty="0"/>
              <a:t>i.e</a:t>
            </a:r>
            <a:r>
              <a:rPr kumimoji="0" lang="en-US" altLang="en-US" sz="2000"/>
              <a:t>., 68018</a:t>
            </a:r>
            <a:endParaRPr kumimoji="0" lang="en-US" altLang="en-US" sz="2000" dirty="0"/>
          </a:p>
          <a:p>
            <a:pPr lvl="1"/>
            <a:r>
              <a:rPr kumimoji="0" lang="en-US" altLang="en-US" sz="2000" dirty="0"/>
              <a:t>Each binding maps one address space to another</a:t>
            </a:r>
            <a:endParaRPr kumimoji="0" lang="en-US" altLang="en-US" sz="2000" dirty="0"/>
          </a:p>
          <a:p>
            <a:pPr>
              <a:buFont typeface="Monotype Sorts" pitchFamily="-84" charset="2"/>
              <a:buNone/>
            </a:pPr>
            <a:endParaRPr kumimoji="0" lang="en-US" altLang="en-US" sz="2000" dirty="0"/>
          </a:p>
          <a:p>
            <a:pPr lvl="1"/>
            <a:endParaRPr kumimoji="0" lang="en-US" alt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Three/Four Key Components of an OS</a:t>
            </a:r>
            <a:endParaRPr lang="zh-CN" altLang="en-US"/>
          </a:p>
        </p:txBody>
      </p:sp>
      <p:sp>
        <p:nvSpPr>
          <p:cNvPr id="3" name="内容占位符 2"/>
          <p:cNvSpPr>
            <a:spLocks noGrp="1"/>
          </p:cNvSpPr>
          <p:nvPr>
            <p:ph idx="1"/>
          </p:nvPr>
        </p:nvSpPr>
        <p:spPr>
          <a:xfrm>
            <a:off x="2470637" y="1233489"/>
            <a:ext cx="9111763" cy="5145087"/>
          </a:xfrm>
        </p:spPr>
        <p:txBody>
          <a:bodyPr/>
          <a:lstStyle/>
          <a:p>
            <a:r>
              <a:rPr lang="en-US" altLang="zh-CN" sz="4400"/>
              <a:t>1. Process Management</a:t>
            </a:r>
            <a:endParaRPr lang="en-US" altLang="zh-CN" sz="4400"/>
          </a:p>
          <a:p>
            <a:r>
              <a:rPr lang="en-US" altLang="zh-CN" sz="4400" b="1">
                <a:effectLst>
                  <a:outerShdw blurRad="38100" dist="38100" dir="2700000" algn="tl">
                    <a:srgbClr val="000000">
                      <a:alpha val="43137"/>
                    </a:srgbClr>
                  </a:outerShdw>
                </a:effectLst>
              </a:rPr>
              <a:t>2. Memory Management</a:t>
            </a:r>
            <a:endParaRPr lang="en-US" altLang="zh-CN" sz="4400" b="1">
              <a:effectLst>
                <a:outerShdw blurRad="38100" dist="38100" dir="2700000" algn="tl">
                  <a:srgbClr val="000000">
                    <a:alpha val="43137"/>
                  </a:srgbClr>
                </a:outerShdw>
              </a:effectLst>
            </a:endParaRPr>
          </a:p>
          <a:p>
            <a:r>
              <a:rPr lang="en-US" altLang="zh-CN" sz="4400"/>
              <a:t>3. Storage Management</a:t>
            </a:r>
            <a:endParaRPr lang="en-US" altLang="zh-CN" sz="4400"/>
          </a:p>
          <a:p>
            <a:pPr marL="878205" indent="-571500">
              <a:buFont typeface="Arial" panose="020B0604020202020204" pitchFamily="34" charset="0"/>
              <a:buChar char="•"/>
            </a:pPr>
            <a:r>
              <a:rPr lang="en-US" altLang="zh-CN" sz="4000"/>
              <a:t> 3.5 I/O Systems</a:t>
            </a:r>
            <a:endParaRPr lang="zh-CN" altLang="en-US" sz="4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386692" y="346499"/>
            <a:ext cx="8134350" cy="457200"/>
          </a:xfrm>
        </p:spPr>
        <p:txBody>
          <a:bodyPr/>
          <a:lstStyle/>
          <a:p>
            <a:pPr eaLnBrk="1" hangingPunct="1"/>
            <a:r>
              <a:rPr lang="en-US" altLang="en-US" sz="2800" dirty="0"/>
              <a:t>Binding of Instructions and Data to Memory</a:t>
            </a:r>
            <a:endParaRPr lang="en-US" altLang="en-US" sz="2800" dirty="0"/>
          </a:p>
        </p:txBody>
      </p:sp>
      <p:sp>
        <p:nvSpPr>
          <p:cNvPr id="10243" name="Rectangle 3"/>
          <p:cNvSpPr>
            <a:spLocks noGrp="1" noChangeArrowheads="1"/>
          </p:cNvSpPr>
          <p:nvPr>
            <p:ph type="body" idx="1"/>
          </p:nvPr>
        </p:nvSpPr>
        <p:spPr>
          <a:xfrm>
            <a:off x="763481" y="988049"/>
            <a:ext cx="10449016" cy="5128666"/>
          </a:xfrm>
        </p:spPr>
        <p:txBody>
          <a:bodyPr/>
          <a:lstStyle/>
          <a:p>
            <a:r>
              <a:rPr kumimoji="0" lang="en-US" altLang="en-US" sz="2400" dirty="0"/>
              <a:t>Address binding of instructions and data to memory addresses can happen at three different stages</a:t>
            </a:r>
            <a:endParaRPr kumimoji="0" lang="en-US" altLang="en-US" sz="2400" dirty="0"/>
          </a:p>
          <a:p>
            <a:pPr lvl="1"/>
            <a:r>
              <a:rPr lang="en-US" altLang="en-US" sz="2400" b="1" dirty="0"/>
              <a:t>Compile time</a:t>
            </a:r>
            <a:r>
              <a:rPr lang="en-US" altLang="en-US" sz="2400" dirty="0"/>
              <a:t>:  If memory location known a priori, </a:t>
            </a:r>
            <a:r>
              <a:rPr lang="en-US" altLang="en-US" sz="2400" b="1" dirty="0">
                <a:solidFill>
                  <a:srgbClr val="006699"/>
                </a:solidFill>
                <a:latin typeface="+mj-lt"/>
              </a:rPr>
              <a:t>absolute code </a:t>
            </a:r>
            <a:r>
              <a:rPr lang="en-US" altLang="en-US" sz="2400" dirty="0"/>
              <a:t>can be generated; must recompile code if starting location changes</a:t>
            </a:r>
            <a:endParaRPr lang="en-US" altLang="en-US" sz="2400" dirty="0"/>
          </a:p>
          <a:p>
            <a:pPr lvl="1"/>
            <a:r>
              <a:rPr lang="en-US" altLang="en-US" sz="2400" b="1" dirty="0"/>
              <a:t>Load time</a:t>
            </a:r>
            <a:r>
              <a:rPr lang="en-US" altLang="en-US" sz="2400" dirty="0"/>
              <a:t>:  Must generate </a:t>
            </a:r>
            <a:r>
              <a:rPr lang="en-US" altLang="en-US" sz="2400" b="1" dirty="0">
                <a:solidFill>
                  <a:srgbClr val="006699"/>
                </a:solidFill>
                <a:latin typeface="+mj-lt"/>
              </a:rPr>
              <a:t>relocatable code </a:t>
            </a:r>
            <a:r>
              <a:rPr lang="en-US" altLang="en-US" sz="2400" dirty="0"/>
              <a:t>if memory location is not known at compile time</a:t>
            </a:r>
            <a:endParaRPr lang="en-US" altLang="en-US" sz="2400" dirty="0"/>
          </a:p>
          <a:p>
            <a:pPr lvl="1"/>
            <a:r>
              <a:rPr lang="en-US" altLang="en-US" sz="2400" b="1" dirty="0"/>
              <a:t>Execution time</a:t>
            </a:r>
            <a:r>
              <a:rPr lang="en-US" altLang="en-US" sz="2400" dirty="0"/>
              <a:t>:  Binding delayed until run time if the process can be moved during its execution from one memory segment to another</a:t>
            </a:r>
            <a:endParaRPr lang="en-US" altLang="en-US" sz="2400" dirty="0"/>
          </a:p>
          <a:p>
            <a:pPr lvl="2"/>
            <a:r>
              <a:rPr lang="en-US" altLang="en-US" sz="2400" dirty="0"/>
              <a:t>Need hardware support for address maps (e.g., base and limit</a:t>
            </a:r>
            <a:r>
              <a:rPr lang="en-US" altLang="en-US" sz="2400" i="1" dirty="0"/>
              <a:t> </a:t>
            </a:r>
            <a:r>
              <a:rPr lang="en-US" altLang="en-US" sz="2400" dirty="0"/>
              <a:t>registers)</a:t>
            </a:r>
            <a:endParaRPr lang="en-US" alt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233996" y="1038688"/>
            <a:ext cx="4305670" cy="1154098"/>
          </a:xfrm>
        </p:spPr>
        <p:txBody>
          <a:bodyPr/>
          <a:lstStyle/>
          <a:p>
            <a:pPr eaLnBrk="1" hangingPunct="1"/>
            <a:r>
              <a:rPr lang="en-US" altLang="en-US" sz="3000" dirty="0"/>
              <a:t>Multistep Processing of a User Program </a:t>
            </a:r>
            <a:endParaRPr lang="en-US" altLang="en-US" sz="3000" dirty="0"/>
          </a:p>
        </p:txBody>
      </p:sp>
      <p:pic>
        <p:nvPicPr>
          <p:cNvPr id="11267" name="Picture 4" descr="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39666" y="170894"/>
            <a:ext cx="3628946" cy="6516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517808" y="235762"/>
            <a:ext cx="7548562" cy="576262"/>
          </a:xfrm>
        </p:spPr>
        <p:txBody>
          <a:bodyPr/>
          <a:lstStyle/>
          <a:p>
            <a:pPr eaLnBrk="1" hangingPunct="1"/>
            <a:r>
              <a:rPr lang="en-US" altLang="en-US" dirty="0"/>
              <a:t>Logical vs. Physical Address Space</a:t>
            </a:r>
            <a:endParaRPr lang="en-US" altLang="en-US" dirty="0"/>
          </a:p>
        </p:txBody>
      </p:sp>
      <p:sp>
        <p:nvSpPr>
          <p:cNvPr id="12291" name="Rectangle 3"/>
          <p:cNvSpPr>
            <a:spLocks noGrp="1" noChangeArrowheads="1"/>
          </p:cNvSpPr>
          <p:nvPr>
            <p:ph type="body" idx="1"/>
          </p:nvPr>
        </p:nvSpPr>
        <p:spPr>
          <a:xfrm>
            <a:off x="773837" y="1050231"/>
            <a:ext cx="10644326" cy="5270669"/>
          </a:xfrm>
        </p:spPr>
        <p:txBody>
          <a:bodyPr/>
          <a:lstStyle/>
          <a:p>
            <a:r>
              <a:rPr lang="en-US" altLang="en-US" sz="2400" dirty="0"/>
              <a:t>The concept of a logical address space that is bound to a separate </a:t>
            </a:r>
            <a:r>
              <a:rPr lang="en-US" altLang="en-US" sz="2400" b="1" dirty="0">
                <a:solidFill>
                  <a:srgbClr val="006699"/>
                </a:solidFill>
                <a:latin typeface="+mj-lt"/>
              </a:rPr>
              <a:t>physical</a:t>
            </a:r>
            <a:r>
              <a:rPr lang="en-US" altLang="en-US" sz="2400" b="1" dirty="0">
                <a:solidFill>
                  <a:srgbClr val="3366FF"/>
                </a:solidFill>
              </a:rPr>
              <a:t> </a:t>
            </a:r>
            <a:r>
              <a:rPr lang="en-US" altLang="en-US" sz="2400" b="1" dirty="0">
                <a:solidFill>
                  <a:srgbClr val="006699"/>
                </a:solidFill>
                <a:latin typeface="+mj-lt"/>
              </a:rPr>
              <a:t>address</a:t>
            </a:r>
            <a:r>
              <a:rPr lang="en-US" altLang="en-US" sz="2400" b="1" dirty="0">
                <a:solidFill>
                  <a:srgbClr val="3366FF"/>
                </a:solidFill>
              </a:rPr>
              <a:t> </a:t>
            </a:r>
            <a:r>
              <a:rPr lang="en-US" altLang="en-US" sz="2400" b="1" dirty="0">
                <a:solidFill>
                  <a:srgbClr val="006699"/>
                </a:solidFill>
                <a:latin typeface="+mj-lt"/>
              </a:rPr>
              <a:t>space</a:t>
            </a:r>
            <a:r>
              <a:rPr lang="en-US" altLang="en-US" sz="2400" dirty="0">
                <a:solidFill>
                  <a:srgbClr val="3366FF"/>
                </a:solidFill>
              </a:rPr>
              <a:t> </a:t>
            </a:r>
            <a:r>
              <a:rPr lang="en-US" altLang="en-US" sz="2400" dirty="0"/>
              <a:t>is central to proper memory management</a:t>
            </a:r>
            <a:endParaRPr lang="en-US" altLang="en-US" sz="2400" dirty="0"/>
          </a:p>
          <a:p>
            <a:pPr lvl="1"/>
            <a:r>
              <a:rPr lang="en-US" altLang="en-US" sz="2400" b="1">
                <a:solidFill>
                  <a:srgbClr val="006699"/>
                </a:solidFill>
                <a:latin typeface="+mj-lt"/>
              </a:rPr>
              <a:t>Logical</a:t>
            </a:r>
            <a:r>
              <a:rPr lang="en-US" altLang="en-US" sz="2400" b="1">
                <a:solidFill>
                  <a:srgbClr val="3366FF"/>
                </a:solidFill>
              </a:rPr>
              <a:t> </a:t>
            </a:r>
            <a:r>
              <a:rPr lang="en-US" altLang="en-US" sz="2400" b="1">
                <a:solidFill>
                  <a:srgbClr val="006699"/>
                </a:solidFill>
                <a:latin typeface="+mj-lt"/>
              </a:rPr>
              <a:t>address(</a:t>
            </a:r>
            <a:r>
              <a:rPr lang="zh-CN" altLang="en-US" sz="2400" b="1">
                <a:solidFill>
                  <a:srgbClr val="006699"/>
                </a:solidFill>
                <a:latin typeface="+mj-lt"/>
              </a:rPr>
              <a:t>逻辑地址</a:t>
            </a:r>
            <a:r>
              <a:rPr lang="en-US" altLang="en-US" sz="2400" b="1">
                <a:solidFill>
                  <a:srgbClr val="006699"/>
                </a:solidFill>
                <a:latin typeface="+mj-lt"/>
              </a:rPr>
              <a:t>)</a:t>
            </a:r>
            <a:r>
              <a:rPr lang="en-US" altLang="en-US" sz="2400">
                <a:solidFill>
                  <a:srgbClr val="3366FF"/>
                </a:solidFill>
              </a:rPr>
              <a:t> </a:t>
            </a:r>
            <a:r>
              <a:rPr lang="en-US" altLang="en-US" sz="2400" dirty="0"/>
              <a:t>– generated by the CPU; also referred to as </a:t>
            </a:r>
            <a:r>
              <a:rPr lang="en-US" altLang="en-US" sz="2400" b="1">
                <a:solidFill>
                  <a:srgbClr val="006699"/>
                </a:solidFill>
                <a:latin typeface="+mj-lt"/>
              </a:rPr>
              <a:t>virtual</a:t>
            </a:r>
            <a:r>
              <a:rPr lang="en-US" altLang="en-US" sz="2400" b="1">
                <a:solidFill>
                  <a:srgbClr val="3366FF"/>
                </a:solidFill>
              </a:rPr>
              <a:t> </a:t>
            </a:r>
            <a:r>
              <a:rPr lang="en-US" altLang="en-US" sz="2400" b="1">
                <a:solidFill>
                  <a:srgbClr val="006699"/>
                </a:solidFill>
                <a:latin typeface="+mj-lt"/>
              </a:rPr>
              <a:t>address(</a:t>
            </a:r>
            <a:r>
              <a:rPr lang="zh-CN" altLang="en-US" sz="2400" b="1">
                <a:solidFill>
                  <a:srgbClr val="006699"/>
                </a:solidFill>
                <a:latin typeface="+mj-lt"/>
              </a:rPr>
              <a:t>虚拟地址</a:t>
            </a:r>
            <a:r>
              <a:rPr lang="en-US" altLang="en-US" sz="2400" b="1">
                <a:solidFill>
                  <a:srgbClr val="006699"/>
                </a:solidFill>
                <a:latin typeface="+mj-lt"/>
              </a:rPr>
              <a:t>)</a:t>
            </a:r>
            <a:endParaRPr lang="en-US" altLang="en-US" sz="2400" b="1" dirty="0">
              <a:solidFill>
                <a:srgbClr val="006699"/>
              </a:solidFill>
              <a:latin typeface="+mj-lt"/>
            </a:endParaRPr>
          </a:p>
          <a:p>
            <a:pPr lvl="1"/>
            <a:r>
              <a:rPr lang="en-US" altLang="en-US" sz="2400" b="1">
                <a:solidFill>
                  <a:srgbClr val="006699"/>
                </a:solidFill>
                <a:latin typeface="+mj-lt"/>
              </a:rPr>
              <a:t>Physical</a:t>
            </a:r>
            <a:r>
              <a:rPr lang="en-US" altLang="en-US" sz="2400" b="1">
                <a:solidFill>
                  <a:srgbClr val="3366FF"/>
                </a:solidFill>
              </a:rPr>
              <a:t> </a:t>
            </a:r>
            <a:r>
              <a:rPr lang="en-US" altLang="en-US" sz="2400" b="1">
                <a:solidFill>
                  <a:srgbClr val="006699"/>
                </a:solidFill>
                <a:latin typeface="+mj-lt"/>
              </a:rPr>
              <a:t>address(</a:t>
            </a:r>
            <a:r>
              <a:rPr lang="zh-CN" altLang="en-US" sz="2400" b="1">
                <a:solidFill>
                  <a:srgbClr val="006699"/>
                </a:solidFill>
                <a:latin typeface="+mj-lt"/>
              </a:rPr>
              <a:t>物理地址</a:t>
            </a:r>
            <a:r>
              <a:rPr lang="en-US" altLang="en-US" sz="2400" b="1">
                <a:solidFill>
                  <a:srgbClr val="006699"/>
                </a:solidFill>
                <a:latin typeface="+mj-lt"/>
              </a:rPr>
              <a:t>)</a:t>
            </a:r>
            <a:r>
              <a:rPr lang="en-US" altLang="en-US" sz="2400">
                <a:solidFill>
                  <a:srgbClr val="3366FF"/>
                </a:solidFill>
              </a:rPr>
              <a:t> </a:t>
            </a:r>
            <a:r>
              <a:rPr lang="en-US" altLang="en-US" sz="2400" dirty="0"/>
              <a:t>– address seen by the memory unit</a:t>
            </a:r>
            <a:endParaRPr lang="en-US" altLang="en-US" sz="2400" dirty="0"/>
          </a:p>
          <a:p>
            <a:r>
              <a:rPr lang="en-US" altLang="en-US" sz="2400" dirty="0"/>
              <a:t>Logical and physical addresses are the same in compile-time and load-time address-binding schemes; logical (virtual) and physical addresses differ in execution-time address-binding scheme</a:t>
            </a:r>
            <a:endParaRPr lang="en-US" altLang="en-US" sz="2400" dirty="0"/>
          </a:p>
          <a:p>
            <a:r>
              <a:rPr lang="en-US" altLang="en-US" sz="2400" b="1" dirty="0">
                <a:solidFill>
                  <a:srgbClr val="006699"/>
                </a:solidFill>
                <a:latin typeface="+mj-lt"/>
              </a:rPr>
              <a:t>Logical</a:t>
            </a:r>
            <a:r>
              <a:rPr lang="en-US" altLang="en-US" sz="2400" b="1" dirty="0">
                <a:solidFill>
                  <a:srgbClr val="3366FF"/>
                </a:solidFill>
              </a:rPr>
              <a:t> </a:t>
            </a:r>
            <a:r>
              <a:rPr lang="en-US" altLang="en-US" sz="2400" b="1" dirty="0">
                <a:solidFill>
                  <a:srgbClr val="006699"/>
                </a:solidFill>
                <a:latin typeface="+mj-lt"/>
              </a:rPr>
              <a:t>address</a:t>
            </a:r>
            <a:r>
              <a:rPr lang="en-US" altLang="en-US" sz="2400" b="1" dirty="0">
                <a:solidFill>
                  <a:srgbClr val="3366FF"/>
                </a:solidFill>
              </a:rPr>
              <a:t> </a:t>
            </a:r>
            <a:r>
              <a:rPr lang="en-US" altLang="en-US" sz="2400" b="1" dirty="0">
                <a:solidFill>
                  <a:srgbClr val="006699"/>
                </a:solidFill>
                <a:latin typeface="+mj-lt"/>
              </a:rPr>
              <a:t>space</a:t>
            </a:r>
            <a:r>
              <a:rPr lang="en-US" altLang="en-US" sz="2400" b="1" dirty="0">
                <a:solidFill>
                  <a:srgbClr val="3366FF"/>
                </a:solidFill>
              </a:rPr>
              <a:t> </a:t>
            </a:r>
            <a:r>
              <a:rPr lang="en-US" altLang="en-US" sz="2400" dirty="0"/>
              <a:t>is the set of all logical addresses generated by a program</a:t>
            </a:r>
            <a:endParaRPr lang="en-US" altLang="en-US" sz="2400" dirty="0"/>
          </a:p>
          <a:p>
            <a:r>
              <a:rPr lang="en-US" altLang="en-US" sz="2400" b="1" dirty="0">
                <a:solidFill>
                  <a:srgbClr val="006699"/>
                </a:solidFill>
                <a:latin typeface="+mj-lt"/>
              </a:rPr>
              <a:t>Physical</a:t>
            </a:r>
            <a:r>
              <a:rPr lang="en-US" altLang="en-US" sz="2400" b="1" dirty="0">
                <a:solidFill>
                  <a:srgbClr val="3366FF"/>
                </a:solidFill>
              </a:rPr>
              <a:t> </a:t>
            </a:r>
            <a:r>
              <a:rPr lang="en-US" altLang="en-US" sz="2400" b="1" dirty="0">
                <a:solidFill>
                  <a:srgbClr val="006699"/>
                </a:solidFill>
                <a:latin typeface="+mj-lt"/>
              </a:rPr>
              <a:t>address</a:t>
            </a:r>
            <a:r>
              <a:rPr lang="en-US" altLang="en-US" sz="2400" b="1" dirty="0">
                <a:solidFill>
                  <a:srgbClr val="3366FF"/>
                </a:solidFill>
              </a:rPr>
              <a:t> </a:t>
            </a:r>
            <a:r>
              <a:rPr lang="en-US" altLang="en-US" sz="2400" b="1" dirty="0">
                <a:solidFill>
                  <a:srgbClr val="006699"/>
                </a:solidFill>
                <a:latin typeface="+mj-lt"/>
              </a:rPr>
              <a:t>space</a:t>
            </a:r>
            <a:r>
              <a:rPr lang="en-US" altLang="en-US" sz="2400" b="1" dirty="0">
                <a:solidFill>
                  <a:srgbClr val="3366FF"/>
                </a:solidFill>
              </a:rPr>
              <a:t> </a:t>
            </a:r>
            <a:r>
              <a:rPr lang="en-US" altLang="en-US" sz="2400" dirty="0"/>
              <a:t>is the set of all physical addresses generated by a program</a:t>
            </a:r>
            <a:endParaRPr lang="en-US" altLang="en-US" sz="2400" dirty="0"/>
          </a:p>
          <a:p>
            <a:endParaRPr lang="en-US" altLang="en-US" sz="2400" dirty="0"/>
          </a:p>
          <a:p>
            <a:endParaRPr lang="en-US" alt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403476" y="225267"/>
            <a:ext cx="7839075" cy="576262"/>
          </a:xfrm>
        </p:spPr>
        <p:txBody>
          <a:bodyPr/>
          <a:lstStyle/>
          <a:p>
            <a:pPr eaLnBrk="1" hangingPunct="1"/>
            <a:r>
              <a:rPr lang="en-US" altLang="en-US" dirty="0"/>
              <a:t>Memory-Management Unit (</a:t>
            </a:r>
            <a:r>
              <a:rPr lang="en-US" altLang="en-US" sz="2800" dirty="0"/>
              <a:t>MMU</a:t>
            </a:r>
            <a:r>
              <a:rPr lang="en-US" altLang="en-US" dirty="0"/>
              <a:t>)</a:t>
            </a:r>
            <a:endParaRPr lang="en-US" altLang="en-US" dirty="0"/>
          </a:p>
        </p:txBody>
      </p:sp>
      <p:sp>
        <p:nvSpPr>
          <p:cNvPr id="13315" name="Rectangle 3"/>
          <p:cNvSpPr>
            <a:spLocks noGrp="1" noChangeArrowheads="1"/>
          </p:cNvSpPr>
          <p:nvPr>
            <p:ph type="body" idx="1"/>
          </p:nvPr>
        </p:nvSpPr>
        <p:spPr>
          <a:xfrm>
            <a:off x="1553592" y="1147601"/>
            <a:ext cx="9410330" cy="5111155"/>
          </a:xfrm>
        </p:spPr>
        <p:txBody>
          <a:bodyPr/>
          <a:lstStyle/>
          <a:p>
            <a:r>
              <a:rPr lang="en-US" altLang="en-US" sz="2400" dirty="0"/>
              <a:t>Hardware device that at run time maps virtual to physical address</a:t>
            </a:r>
            <a:endParaRPr lang="en-US" altLang="en-US" sz="2400" dirty="0"/>
          </a:p>
          <a:p>
            <a:endParaRPr lang="en-US" altLang="en-US" sz="2400" dirty="0"/>
          </a:p>
          <a:p>
            <a:endParaRPr lang="en-US" altLang="en-US" sz="2400" dirty="0"/>
          </a:p>
          <a:p>
            <a:endParaRPr lang="en-US" altLang="en-US" sz="2400" dirty="0"/>
          </a:p>
          <a:p>
            <a:endParaRPr lang="en-US" altLang="en-US" sz="2400" dirty="0"/>
          </a:p>
          <a:p>
            <a:endParaRPr lang="en-US" altLang="en-US" sz="2400" dirty="0"/>
          </a:p>
          <a:p>
            <a:endParaRPr lang="en-US" altLang="en-US" sz="2400" dirty="0"/>
          </a:p>
          <a:p>
            <a:endParaRPr lang="en-US" altLang="en-US" sz="2400" dirty="0"/>
          </a:p>
          <a:p>
            <a:r>
              <a:rPr lang="en-US" altLang="en-US" sz="2400" dirty="0"/>
              <a:t>Many methods possible, covered in the rest of this chapter</a:t>
            </a:r>
            <a:endParaRPr lang="en-US" altLang="en-US" sz="2400" dirty="0"/>
          </a:p>
          <a:p>
            <a:endParaRPr lang="en-US" altLang="en-US" sz="2400" dirty="0"/>
          </a:p>
          <a:p>
            <a:pPr>
              <a:buFont typeface="Monotype Sorts" pitchFamily="-84" charset="2"/>
              <a:buNone/>
            </a:pPr>
            <a:endParaRPr lang="en-US" altLang="en-US" sz="1000" dirty="0"/>
          </a:p>
          <a:p>
            <a:pPr>
              <a:buFont typeface="Monotype Sorts" pitchFamily="-84" charset="2"/>
              <a:buNone/>
            </a:pPr>
            <a:endParaRPr lang="en-US" altLang="en-US" sz="2400" dirty="0"/>
          </a:p>
        </p:txBody>
      </p:sp>
      <p:pic>
        <p:nvPicPr>
          <p:cNvPr id="13316" name="Picture 4" descr="W:\os-book\OS10\slide-dir\os-figures\9_04.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33662" y="1900236"/>
            <a:ext cx="9530260" cy="3463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228078" y="2388637"/>
            <a:ext cx="6266026" cy="2472612"/>
          </a:xfrm>
          <a:prstGeom prst="rect">
            <a:avLst/>
          </a:prstGeom>
          <a:noFill/>
          <a:ln w="25400">
            <a:solidFill>
              <a:schemeClr val="accent1"/>
            </a:solidFill>
            <a:prstDash val="sysDash"/>
          </a:ln>
        </p:spPr>
        <p:txBody>
          <a:bodyPr wrap="square" rtlCol="0">
            <a:spAutoFit/>
          </a:bodyPr>
          <a:lstStyle/>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403476" y="225265"/>
            <a:ext cx="7839075" cy="576262"/>
          </a:xfrm>
        </p:spPr>
        <p:txBody>
          <a:bodyPr/>
          <a:lstStyle/>
          <a:p>
            <a:pPr eaLnBrk="1" hangingPunct="1"/>
            <a:r>
              <a:rPr lang="en-US" altLang="en-US" dirty="0"/>
              <a:t>Memory-Management Unit (Cont.)</a:t>
            </a:r>
            <a:endParaRPr lang="en-US" altLang="en-US" dirty="0"/>
          </a:p>
        </p:txBody>
      </p:sp>
      <p:sp>
        <p:nvSpPr>
          <p:cNvPr id="13315" name="Rectangle 3"/>
          <p:cNvSpPr>
            <a:spLocks noGrp="1" noChangeArrowheads="1"/>
          </p:cNvSpPr>
          <p:nvPr>
            <p:ph type="body" idx="1"/>
          </p:nvPr>
        </p:nvSpPr>
        <p:spPr>
          <a:xfrm>
            <a:off x="1074198" y="1163639"/>
            <a:ext cx="10138299" cy="4484687"/>
          </a:xfrm>
        </p:spPr>
        <p:txBody>
          <a:bodyPr/>
          <a:lstStyle/>
          <a:p>
            <a:pPr>
              <a:defRPr/>
            </a:pPr>
            <a:r>
              <a:rPr lang="en-US" altLang="en-US" sz="2400" dirty="0"/>
              <a:t>Consider simple scheme. which is  a generalization of the base-register scheme.</a:t>
            </a:r>
            <a:endParaRPr lang="en-US" altLang="en-US" sz="2400" dirty="0"/>
          </a:p>
          <a:p>
            <a:pPr marL="285750" lvl="1">
              <a:buClr>
                <a:srgbClr val="993300"/>
              </a:buClr>
              <a:buFont typeface="Wingdings" panose="05000000000000000000" pitchFamily="2" charset="2"/>
              <a:buChar char="§"/>
              <a:defRPr/>
            </a:pPr>
            <a:r>
              <a:rPr lang="en-US" altLang="en-US" sz="2400" dirty="0"/>
              <a:t>The base register now called </a:t>
            </a:r>
            <a:r>
              <a:rPr lang="en-US" altLang="en-US" sz="2400" b="1">
                <a:solidFill>
                  <a:srgbClr val="006699"/>
                </a:solidFill>
                <a:latin typeface="+mj-lt"/>
              </a:rPr>
              <a:t>relocation</a:t>
            </a:r>
            <a:r>
              <a:rPr lang="en-US" altLang="en-US" sz="2400" b="1">
                <a:solidFill>
                  <a:srgbClr val="0000FF"/>
                </a:solidFill>
              </a:rPr>
              <a:t> </a:t>
            </a:r>
            <a:r>
              <a:rPr lang="en-US" altLang="en-US" sz="2400" b="1">
                <a:solidFill>
                  <a:srgbClr val="006699"/>
                </a:solidFill>
                <a:latin typeface="+mj-lt"/>
              </a:rPr>
              <a:t>register(</a:t>
            </a:r>
            <a:r>
              <a:rPr lang="zh-CN" altLang="en-US" sz="2400" b="1">
                <a:solidFill>
                  <a:srgbClr val="006699"/>
                </a:solidFill>
                <a:latin typeface="+mj-lt"/>
              </a:rPr>
              <a:t>重定位寄存器</a:t>
            </a:r>
            <a:r>
              <a:rPr lang="en-US" altLang="en-US" sz="2400" b="1">
                <a:solidFill>
                  <a:srgbClr val="006699"/>
                </a:solidFill>
                <a:latin typeface="+mj-lt"/>
              </a:rPr>
              <a:t>)</a:t>
            </a:r>
            <a:endParaRPr lang="en-US" altLang="en-US" sz="2400" b="1" dirty="0">
              <a:solidFill>
                <a:srgbClr val="006699"/>
              </a:solidFill>
              <a:latin typeface="+mj-lt"/>
            </a:endParaRPr>
          </a:p>
          <a:p>
            <a:pPr>
              <a:defRPr/>
            </a:pPr>
            <a:r>
              <a:rPr lang="en-US" altLang="en-US" sz="2400" dirty="0"/>
              <a:t>The value in the relocation register is added to every address generated by a user process at the time it is sent to memory</a:t>
            </a:r>
            <a:endParaRPr lang="en-US" altLang="en-US" sz="2400" dirty="0"/>
          </a:p>
          <a:p>
            <a:pPr>
              <a:defRPr/>
            </a:pPr>
            <a:r>
              <a:rPr lang="en-US" altLang="en-US" sz="2400" dirty="0"/>
              <a:t>The user program deals with </a:t>
            </a:r>
            <a:r>
              <a:rPr lang="en-US" altLang="en-US" sz="2400" i="1" dirty="0"/>
              <a:t>logical</a:t>
            </a:r>
            <a:r>
              <a:rPr lang="en-US" altLang="en-US" sz="2400" dirty="0"/>
              <a:t> addresses; it never sees the </a:t>
            </a:r>
            <a:r>
              <a:rPr lang="en-US" altLang="en-US" sz="2400" i="1" dirty="0"/>
              <a:t>real</a:t>
            </a:r>
            <a:r>
              <a:rPr lang="en-US" altLang="en-US" sz="2400" dirty="0"/>
              <a:t> physical addresses</a:t>
            </a:r>
            <a:endParaRPr lang="en-US" altLang="en-US" sz="2400" dirty="0"/>
          </a:p>
          <a:p>
            <a:pPr lvl="1">
              <a:defRPr/>
            </a:pPr>
            <a:r>
              <a:rPr lang="en-US" altLang="en-US" sz="2400" dirty="0"/>
              <a:t>Execution-time binding occurs when reference is made to location in memory</a:t>
            </a:r>
            <a:endParaRPr lang="en-US" altLang="en-US" sz="2400" dirty="0"/>
          </a:p>
          <a:p>
            <a:pPr lvl="1">
              <a:defRPr/>
            </a:pPr>
            <a:r>
              <a:rPr lang="en-US" altLang="en-US" sz="2400" dirty="0"/>
              <a:t>Logical address bound to physical addresses</a:t>
            </a:r>
            <a:endParaRPr lang="en-US" alt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4" name="Picture 2" descr="W:\os-book\OS10\slide-dir\os-figures\9_05.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16893" y="2905820"/>
            <a:ext cx="5283833" cy="372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2" name="Rectangle 2"/>
          <p:cNvSpPr>
            <a:spLocks noGrp="1" noChangeArrowheads="1"/>
          </p:cNvSpPr>
          <p:nvPr>
            <p:ph type="title"/>
          </p:nvPr>
        </p:nvSpPr>
        <p:spPr>
          <a:xfrm>
            <a:off x="2403476" y="225267"/>
            <a:ext cx="7839075" cy="576262"/>
          </a:xfrm>
        </p:spPr>
        <p:txBody>
          <a:bodyPr/>
          <a:lstStyle/>
          <a:p>
            <a:pPr eaLnBrk="1" hangingPunct="1"/>
            <a:r>
              <a:rPr lang="en-US" altLang="en-US" dirty="0"/>
              <a:t>Memory-Management Unit (Cont.)</a:t>
            </a:r>
            <a:endParaRPr lang="en-US" altLang="en-US" dirty="0"/>
          </a:p>
        </p:txBody>
      </p:sp>
      <p:sp>
        <p:nvSpPr>
          <p:cNvPr id="15363" name="Rectangle 3"/>
          <p:cNvSpPr>
            <a:spLocks noGrp="1" noChangeArrowheads="1"/>
          </p:cNvSpPr>
          <p:nvPr>
            <p:ph type="body" idx="1"/>
          </p:nvPr>
        </p:nvSpPr>
        <p:spPr>
          <a:xfrm>
            <a:off x="1322773" y="1163639"/>
            <a:ext cx="9978501" cy="4484687"/>
          </a:xfrm>
        </p:spPr>
        <p:txBody>
          <a:bodyPr/>
          <a:lstStyle/>
          <a:p>
            <a:r>
              <a:rPr lang="en-US" altLang="en-US" sz="2000" dirty="0"/>
              <a:t>Consider simple scheme. which is  a generalization of the base-register scheme.</a:t>
            </a:r>
            <a:endParaRPr lang="en-US" altLang="en-US" sz="2000" dirty="0"/>
          </a:p>
          <a:p>
            <a:pPr marL="285750" lvl="1">
              <a:buClr>
                <a:srgbClr val="993300"/>
              </a:buClr>
              <a:buFont typeface="Wingdings" panose="05000000000000000000" pitchFamily="2" charset="2"/>
              <a:buChar char="§"/>
            </a:pPr>
            <a:r>
              <a:rPr lang="en-US" altLang="en-US" sz="2000" dirty="0"/>
              <a:t>The base register now called </a:t>
            </a:r>
            <a:r>
              <a:rPr lang="en-US" altLang="en-US" sz="2000" b="1" dirty="0">
                <a:solidFill>
                  <a:srgbClr val="006699"/>
                </a:solidFill>
                <a:latin typeface="+mj-lt"/>
              </a:rPr>
              <a:t>relocation</a:t>
            </a:r>
            <a:r>
              <a:rPr lang="en-US" altLang="en-US" sz="2000" b="1" dirty="0">
                <a:solidFill>
                  <a:srgbClr val="0000FF"/>
                </a:solidFill>
              </a:rPr>
              <a:t> </a:t>
            </a:r>
            <a:r>
              <a:rPr lang="en-US" altLang="en-US" sz="2000" b="1" dirty="0">
                <a:solidFill>
                  <a:srgbClr val="006699"/>
                </a:solidFill>
                <a:latin typeface="+mj-lt"/>
              </a:rPr>
              <a:t>register</a:t>
            </a:r>
            <a:endParaRPr lang="en-US" altLang="en-US" sz="2000" b="1" dirty="0">
              <a:solidFill>
                <a:srgbClr val="006699"/>
              </a:solidFill>
              <a:latin typeface="+mj-lt"/>
            </a:endParaRPr>
          </a:p>
          <a:p>
            <a:r>
              <a:rPr lang="en-US" altLang="en-US" sz="2000" dirty="0"/>
              <a:t>The value in the relocation register is added to every address generated by a user process at the time it is sent to memory</a:t>
            </a:r>
            <a:endParaRPr lang="en-US" altLang="en-US"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976632" y="237998"/>
            <a:ext cx="8224837" cy="571500"/>
          </a:xfrm>
        </p:spPr>
        <p:txBody>
          <a:bodyPr/>
          <a:lstStyle/>
          <a:p>
            <a:pPr eaLnBrk="1" hangingPunct="1"/>
            <a:r>
              <a:rPr lang="en-US" altLang="en-US" dirty="0"/>
              <a:t>Dynamic Loading</a:t>
            </a:r>
            <a:endParaRPr lang="en-US" altLang="en-US" dirty="0"/>
          </a:p>
        </p:txBody>
      </p:sp>
      <p:sp>
        <p:nvSpPr>
          <p:cNvPr id="16387" name="Rectangle 3"/>
          <p:cNvSpPr txBox="1">
            <a:spLocks noChangeArrowheads="1"/>
          </p:cNvSpPr>
          <p:nvPr/>
        </p:nvSpPr>
        <p:spPr bwMode="auto">
          <a:xfrm>
            <a:off x="1012054" y="1135063"/>
            <a:ext cx="10244831" cy="521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008" tIns="32004" rIns="64008" bIns="32004"/>
          <a:lstStyle>
            <a:lvl1pPr marL="488950" indent="-488950">
              <a:defRPr>
                <a:solidFill>
                  <a:schemeClr val="tx1"/>
                </a:solidFill>
                <a:latin typeface="Verdana" panose="020B0604030504040204" pitchFamily="34" charset="0"/>
                <a:ea typeface="MS PGothic" panose="020B0600070205080204" pitchFamily="34" charset="-128"/>
              </a:defRPr>
            </a:lvl1pPr>
            <a:lvl2pPr marL="1060450" indent="-408305">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35000"/>
              </a:spcBef>
              <a:buClr>
                <a:srgbClr val="993300"/>
              </a:buClr>
              <a:buSzPct val="110000"/>
              <a:buFont typeface="Wingdings" panose="05000000000000000000" pitchFamily="2" charset="2"/>
              <a:buChar char="§"/>
            </a:pPr>
            <a:r>
              <a:rPr kumimoji="1" lang="en-US" altLang="en-US" sz="2400">
                <a:latin typeface="微软雅黑" panose="020B0503020204020204" pitchFamily="34" charset="-122"/>
                <a:ea typeface="微软雅黑" panose="020B0503020204020204" pitchFamily="34" charset="-122"/>
              </a:rPr>
              <a:t>The entire program </a:t>
            </a:r>
            <a:r>
              <a:rPr kumimoji="1" lang="en-US" altLang="en-US" sz="2400" dirty="0">
                <a:latin typeface="微软雅黑" panose="020B0503020204020204" pitchFamily="34" charset="-122"/>
                <a:ea typeface="微软雅黑" panose="020B0503020204020204" pitchFamily="34" charset="-122"/>
              </a:rPr>
              <a:t>does need to be in memory to execute</a:t>
            </a:r>
            <a:endParaRPr kumimoji="1" lang="en-US" altLang="en-US" sz="2400" dirty="0">
              <a:latin typeface="微软雅黑" panose="020B0503020204020204" pitchFamily="34" charset="-122"/>
              <a:ea typeface="微软雅黑" panose="020B0503020204020204" pitchFamily="34" charset="-122"/>
            </a:endParaRPr>
          </a:p>
          <a:p>
            <a:pPr>
              <a:spcBef>
                <a:spcPct val="35000"/>
              </a:spcBef>
              <a:buClr>
                <a:srgbClr val="993300"/>
              </a:buClr>
              <a:buSzPct val="110000"/>
              <a:buFont typeface="Wingdings" panose="05000000000000000000" pitchFamily="2" charset="2"/>
              <a:buChar char="§"/>
            </a:pPr>
            <a:r>
              <a:rPr kumimoji="1" lang="en-US" altLang="en-US" sz="2400" dirty="0">
                <a:latin typeface="微软雅黑" panose="020B0503020204020204" pitchFamily="34" charset="-122"/>
                <a:ea typeface="微软雅黑" panose="020B0503020204020204" pitchFamily="34" charset="-122"/>
              </a:rPr>
              <a:t>Routine is not loaded until it is called</a:t>
            </a:r>
            <a:endParaRPr kumimoji="1" lang="en-US" altLang="en-US" sz="2400" dirty="0">
              <a:latin typeface="微软雅黑" panose="020B0503020204020204" pitchFamily="34" charset="-122"/>
              <a:ea typeface="微软雅黑" panose="020B0503020204020204" pitchFamily="34" charset="-122"/>
            </a:endParaRPr>
          </a:p>
          <a:p>
            <a:pPr>
              <a:spcBef>
                <a:spcPct val="35000"/>
              </a:spcBef>
              <a:buClr>
                <a:srgbClr val="993300"/>
              </a:buClr>
              <a:buSzPct val="110000"/>
              <a:buFont typeface="Wingdings" panose="05000000000000000000" pitchFamily="2" charset="2"/>
              <a:buChar char="§"/>
            </a:pPr>
            <a:r>
              <a:rPr kumimoji="1" lang="en-US" altLang="en-US" sz="2400" dirty="0">
                <a:latin typeface="微软雅黑" panose="020B0503020204020204" pitchFamily="34" charset="-122"/>
                <a:ea typeface="微软雅黑" panose="020B0503020204020204" pitchFamily="34" charset="-122"/>
              </a:rPr>
              <a:t>Better memory-space utilization; unused routine is never loaded</a:t>
            </a:r>
            <a:endParaRPr kumimoji="1" lang="en-US" altLang="en-US" sz="2400" dirty="0">
              <a:latin typeface="微软雅黑" panose="020B0503020204020204" pitchFamily="34" charset="-122"/>
              <a:ea typeface="微软雅黑" panose="020B0503020204020204" pitchFamily="34" charset="-122"/>
            </a:endParaRPr>
          </a:p>
          <a:p>
            <a:pPr>
              <a:spcBef>
                <a:spcPct val="35000"/>
              </a:spcBef>
              <a:buClr>
                <a:srgbClr val="993300"/>
              </a:buClr>
              <a:buSzPct val="110000"/>
              <a:buFont typeface="Wingdings" panose="05000000000000000000" pitchFamily="2" charset="2"/>
              <a:buChar char="§"/>
            </a:pPr>
            <a:r>
              <a:rPr kumimoji="1" lang="en-US" altLang="en-US" sz="2400" dirty="0">
                <a:latin typeface="微软雅黑" panose="020B0503020204020204" pitchFamily="34" charset="-122"/>
                <a:ea typeface="微软雅黑" panose="020B0503020204020204" pitchFamily="34" charset="-122"/>
              </a:rPr>
              <a:t>All routines kept on disk in relocatable load format</a:t>
            </a:r>
            <a:endParaRPr kumimoji="1" lang="en-US" altLang="en-US" sz="2400" dirty="0">
              <a:latin typeface="微软雅黑" panose="020B0503020204020204" pitchFamily="34" charset="-122"/>
              <a:ea typeface="微软雅黑" panose="020B0503020204020204" pitchFamily="34" charset="-122"/>
            </a:endParaRPr>
          </a:p>
          <a:p>
            <a:pPr>
              <a:spcBef>
                <a:spcPct val="35000"/>
              </a:spcBef>
              <a:buClr>
                <a:srgbClr val="993300"/>
              </a:buClr>
              <a:buSzPct val="110000"/>
              <a:buFont typeface="Wingdings" panose="05000000000000000000" pitchFamily="2" charset="2"/>
              <a:buChar char="§"/>
            </a:pPr>
            <a:r>
              <a:rPr kumimoji="1" lang="en-US" altLang="en-US" sz="2400" dirty="0">
                <a:latin typeface="微软雅黑" panose="020B0503020204020204" pitchFamily="34" charset="-122"/>
                <a:ea typeface="微软雅黑" panose="020B0503020204020204" pitchFamily="34" charset="-122"/>
              </a:rPr>
              <a:t>Useful when large amounts of code are needed to handle infrequently occurring cases</a:t>
            </a:r>
            <a:endParaRPr kumimoji="1" lang="en-US" altLang="en-US" sz="2400" dirty="0">
              <a:latin typeface="微软雅黑" panose="020B0503020204020204" pitchFamily="34" charset="-122"/>
              <a:ea typeface="微软雅黑" panose="020B0503020204020204" pitchFamily="34" charset="-122"/>
            </a:endParaRPr>
          </a:p>
          <a:p>
            <a:pPr>
              <a:spcBef>
                <a:spcPct val="35000"/>
              </a:spcBef>
              <a:buClr>
                <a:srgbClr val="993300"/>
              </a:buClr>
              <a:buSzPct val="110000"/>
              <a:buFont typeface="Wingdings" panose="05000000000000000000" pitchFamily="2" charset="2"/>
              <a:buChar char="§"/>
            </a:pPr>
            <a:r>
              <a:rPr kumimoji="1" lang="en-US" altLang="en-US" sz="2400" dirty="0">
                <a:latin typeface="微软雅黑" panose="020B0503020204020204" pitchFamily="34" charset="-122"/>
                <a:ea typeface="微软雅黑" panose="020B0503020204020204" pitchFamily="34" charset="-122"/>
              </a:rPr>
              <a:t>No special support from the operating system is required</a:t>
            </a:r>
            <a:endParaRPr kumimoji="1" lang="en-US" altLang="en-US" sz="2400" dirty="0">
              <a:latin typeface="微软雅黑" panose="020B0503020204020204" pitchFamily="34" charset="-122"/>
              <a:ea typeface="微软雅黑" panose="020B0503020204020204" pitchFamily="34" charset="-122"/>
            </a:endParaRPr>
          </a:p>
          <a:p>
            <a:pPr lvl="1">
              <a:spcBef>
                <a:spcPct val="35000"/>
              </a:spcBef>
              <a:buClr>
                <a:srgbClr val="CC6600"/>
              </a:buClr>
              <a:buSzPct val="110000"/>
              <a:buFont typeface="Arial" panose="020B0604020202020204" pitchFamily="34" charset="0"/>
              <a:buChar char="•"/>
            </a:pPr>
            <a:r>
              <a:rPr kumimoji="1" lang="en-US" altLang="en-US" sz="2400" dirty="0">
                <a:latin typeface="微软雅黑" panose="020B0503020204020204" pitchFamily="34" charset="-122"/>
                <a:ea typeface="微软雅黑" panose="020B0503020204020204" pitchFamily="34" charset="-122"/>
              </a:rPr>
              <a:t>Implemented through </a:t>
            </a:r>
            <a:r>
              <a:rPr kumimoji="1" lang="en-US" altLang="en-US" sz="2400">
                <a:latin typeface="微软雅黑" panose="020B0503020204020204" pitchFamily="34" charset="-122"/>
                <a:ea typeface="微软雅黑" panose="020B0503020204020204" pitchFamily="34" charset="-122"/>
              </a:rPr>
              <a:t>program design(</a:t>
            </a:r>
            <a:r>
              <a:rPr kumimoji="1" lang="zh-CN" altLang="en-US" sz="2400">
                <a:latin typeface="微软雅黑" panose="020B0503020204020204" pitchFamily="34" charset="-122"/>
                <a:ea typeface="微软雅黑" panose="020B0503020204020204" pitchFamily="34" charset="-122"/>
              </a:rPr>
              <a:t>指此动态加载主要由用户程序实现</a:t>
            </a:r>
            <a:r>
              <a:rPr kumimoji="1" lang="en-US" altLang="en-US" sz="2400">
                <a:latin typeface="微软雅黑" panose="020B0503020204020204" pitchFamily="34" charset="-122"/>
                <a:ea typeface="微软雅黑" panose="020B0503020204020204" pitchFamily="34" charset="-122"/>
              </a:rPr>
              <a:t>)</a:t>
            </a:r>
            <a:endParaRPr kumimoji="1" lang="en-US" altLang="en-US" sz="2400" dirty="0">
              <a:latin typeface="微软雅黑" panose="020B0503020204020204" pitchFamily="34" charset="-122"/>
              <a:ea typeface="微软雅黑" panose="020B0503020204020204" pitchFamily="34" charset="-122"/>
            </a:endParaRPr>
          </a:p>
          <a:p>
            <a:pPr lvl="1">
              <a:spcBef>
                <a:spcPct val="35000"/>
              </a:spcBef>
              <a:buClr>
                <a:srgbClr val="CC6600"/>
              </a:buClr>
              <a:buSzPct val="110000"/>
              <a:buFont typeface="Arial" panose="020B0604020202020204" pitchFamily="34" charset="0"/>
              <a:buChar char="•"/>
            </a:pPr>
            <a:r>
              <a:rPr kumimoji="1" lang="en-US" altLang="en-US" sz="2400" dirty="0">
                <a:latin typeface="微软雅黑" panose="020B0503020204020204" pitchFamily="34" charset="-122"/>
                <a:ea typeface="微软雅黑" panose="020B0503020204020204" pitchFamily="34" charset="-122"/>
              </a:rPr>
              <a:t>OS can help by providing libraries to implement dynamic loading</a:t>
            </a:r>
            <a:endParaRPr kumimoji="1" lang="en-US" altLang="en-US"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981200" y="237188"/>
            <a:ext cx="8229600" cy="576262"/>
          </a:xfrm>
        </p:spPr>
        <p:txBody>
          <a:bodyPr/>
          <a:lstStyle/>
          <a:p>
            <a:pPr eaLnBrk="1" hangingPunct="1"/>
            <a:r>
              <a:rPr lang="en-US" altLang="en-US"/>
              <a:t>Dynamic Linking(</a:t>
            </a:r>
            <a:r>
              <a:rPr lang="zh-CN" altLang="en-US"/>
              <a:t>动态链接</a:t>
            </a:r>
            <a:r>
              <a:rPr lang="en-US" altLang="en-US"/>
              <a:t>)</a:t>
            </a:r>
            <a:endParaRPr lang="en-US" altLang="en-US" dirty="0"/>
          </a:p>
        </p:txBody>
      </p:sp>
      <p:sp>
        <p:nvSpPr>
          <p:cNvPr id="17411" name="Rectangle 3"/>
          <p:cNvSpPr>
            <a:spLocks noGrp="1" noChangeArrowheads="1"/>
          </p:cNvSpPr>
          <p:nvPr>
            <p:ph type="body" idx="1"/>
          </p:nvPr>
        </p:nvSpPr>
        <p:spPr>
          <a:xfrm>
            <a:off x="1225117" y="1062038"/>
            <a:ext cx="9996257" cy="4992534"/>
          </a:xfrm>
        </p:spPr>
        <p:txBody>
          <a:bodyPr/>
          <a:lstStyle/>
          <a:p>
            <a:r>
              <a:rPr lang="en-US" altLang="en-US" sz="2000" b="1">
                <a:solidFill>
                  <a:srgbClr val="006699"/>
                </a:solidFill>
                <a:latin typeface="+mj-lt"/>
              </a:rPr>
              <a:t>Static</a:t>
            </a:r>
            <a:r>
              <a:rPr lang="en-US" altLang="en-US" sz="2000" b="1">
                <a:solidFill>
                  <a:srgbClr val="3366FF"/>
                </a:solidFill>
              </a:rPr>
              <a:t> </a:t>
            </a:r>
            <a:r>
              <a:rPr lang="en-US" altLang="en-US" sz="2000" b="1">
                <a:solidFill>
                  <a:srgbClr val="006699"/>
                </a:solidFill>
                <a:latin typeface="+mj-lt"/>
              </a:rPr>
              <a:t>linking(</a:t>
            </a:r>
            <a:r>
              <a:rPr lang="zh-CN" altLang="en-US" sz="2000" b="1">
                <a:solidFill>
                  <a:srgbClr val="006699"/>
                </a:solidFill>
                <a:latin typeface="+mj-lt"/>
              </a:rPr>
              <a:t>静态链接</a:t>
            </a:r>
            <a:r>
              <a:rPr lang="en-US" altLang="en-US" sz="2000" b="1">
                <a:solidFill>
                  <a:srgbClr val="006699"/>
                </a:solidFill>
                <a:latin typeface="+mj-lt"/>
              </a:rPr>
              <a:t>)</a:t>
            </a:r>
            <a:r>
              <a:rPr lang="en-US" altLang="en-US" sz="2000" b="1">
                <a:solidFill>
                  <a:srgbClr val="3366FF"/>
                </a:solidFill>
              </a:rPr>
              <a:t> </a:t>
            </a:r>
            <a:r>
              <a:rPr lang="en-US" altLang="en-US" sz="2000" dirty="0"/>
              <a:t>– system libraries and program code combined by the loader into the binary program image</a:t>
            </a:r>
            <a:endParaRPr lang="en-US" altLang="en-US" sz="2000" dirty="0"/>
          </a:p>
          <a:p>
            <a:r>
              <a:rPr lang="en-US" altLang="en-US" sz="2000" dirty="0"/>
              <a:t>Dynamic linking –linking postponed until execution time</a:t>
            </a:r>
            <a:endParaRPr lang="en-US" altLang="en-US" sz="900" dirty="0"/>
          </a:p>
          <a:p>
            <a:r>
              <a:rPr lang="en-US" altLang="en-US" sz="2000" dirty="0"/>
              <a:t>Small piece of code</a:t>
            </a:r>
            <a:r>
              <a:rPr lang="en-US" altLang="en-US" sz="2000"/>
              <a:t>, </a:t>
            </a:r>
            <a:r>
              <a:rPr lang="en-US" altLang="en-US" sz="2000" b="1">
                <a:solidFill>
                  <a:srgbClr val="006699"/>
                </a:solidFill>
                <a:latin typeface="+mj-lt"/>
              </a:rPr>
              <a:t>stub(</a:t>
            </a:r>
            <a:r>
              <a:rPr lang="zh-CN" altLang="en-US" sz="2000" b="1">
                <a:solidFill>
                  <a:srgbClr val="006699"/>
                </a:solidFill>
                <a:latin typeface="+mj-lt"/>
              </a:rPr>
              <a:t>存根</a:t>
            </a:r>
            <a:r>
              <a:rPr lang="en-US" altLang="en-US" sz="2000" b="1">
                <a:solidFill>
                  <a:srgbClr val="006699"/>
                </a:solidFill>
                <a:latin typeface="+mj-lt"/>
              </a:rPr>
              <a:t>)</a:t>
            </a:r>
            <a:r>
              <a:rPr lang="en-US" altLang="en-US" sz="2000"/>
              <a:t>, </a:t>
            </a:r>
            <a:r>
              <a:rPr lang="en-US" altLang="en-US" sz="2000" dirty="0"/>
              <a:t>used to locate the appropriate memory-resident library routine</a:t>
            </a:r>
            <a:endParaRPr lang="en-US" altLang="en-US" sz="900" dirty="0"/>
          </a:p>
          <a:p>
            <a:r>
              <a:rPr lang="en-US" altLang="en-US" sz="2000" dirty="0"/>
              <a:t>Stub replaces itself with the address of the routine, and executes the routine</a:t>
            </a:r>
            <a:endParaRPr lang="en-US" altLang="en-US" sz="900" dirty="0"/>
          </a:p>
          <a:p>
            <a:r>
              <a:rPr lang="en-US" altLang="en-US" sz="2000" dirty="0"/>
              <a:t>Operating system checks if routine is in processes</a:t>
            </a:r>
            <a:r>
              <a:rPr lang="ja-JP" altLang="en-US" sz="2000" dirty="0"/>
              <a:t>’</a:t>
            </a:r>
            <a:r>
              <a:rPr lang="en-US" altLang="ja-JP" sz="2000" dirty="0"/>
              <a:t> memory address</a:t>
            </a:r>
            <a:endParaRPr lang="en-US" altLang="ja-JP" sz="2000" dirty="0"/>
          </a:p>
          <a:p>
            <a:pPr lvl="1"/>
            <a:r>
              <a:rPr lang="en-US" altLang="en-US" sz="2000" dirty="0"/>
              <a:t>If not in address space, add to address space</a:t>
            </a:r>
            <a:endParaRPr lang="en-US" altLang="en-US" sz="900" dirty="0"/>
          </a:p>
          <a:p>
            <a:r>
              <a:rPr lang="en-US" altLang="en-US" sz="2000" dirty="0"/>
              <a:t>Dynamic linking is particularly useful for libraries</a:t>
            </a:r>
            <a:endParaRPr lang="en-US" altLang="en-US" sz="900" dirty="0"/>
          </a:p>
          <a:p>
            <a:r>
              <a:rPr lang="en-US" altLang="en-US" sz="2000" dirty="0"/>
              <a:t>System also known as </a:t>
            </a:r>
            <a:r>
              <a:rPr lang="en-US" altLang="en-US" sz="2000" b="1">
                <a:solidFill>
                  <a:srgbClr val="006699"/>
                </a:solidFill>
                <a:latin typeface="+mj-lt"/>
              </a:rPr>
              <a:t>shared</a:t>
            </a:r>
            <a:r>
              <a:rPr lang="en-US" altLang="en-US" sz="2000" b="1">
                <a:solidFill>
                  <a:srgbClr val="3366FF"/>
                </a:solidFill>
              </a:rPr>
              <a:t> </a:t>
            </a:r>
            <a:r>
              <a:rPr lang="en-US" altLang="en-US" sz="2000" b="1">
                <a:solidFill>
                  <a:srgbClr val="006699"/>
                </a:solidFill>
                <a:latin typeface="+mj-lt"/>
              </a:rPr>
              <a:t>libraries(</a:t>
            </a:r>
            <a:r>
              <a:rPr lang="zh-CN" altLang="en-US" sz="2000" b="1">
                <a:solidFill>
                  <a:srgbClr val="006699"/>
                </a:solidFill>
                <a:latin typeface="+mj-lt"/>
              </a:rPr>
              <a:t>共享库</a:t>
            </a:r>
            <a:r>
              <a:rPr lang="en-US" altLang="en-US" sz="2000" b="1">
                <a:solidFill>
                  <a:srgbClr val="006699"/>
                </a:solidFill>
                <a:latin typeface="+mj-lt"/>
              </a:rPr>
              <a:t>)</a:t>
            </a:r>
            <a:endParaRPr lang="en-US" altLang="en-US" sz="2000" b="1" dirty="0">
              <a:solidFill>
                <a:srgbClr val="006699"/>
              </a:solidFill>
              <a:latin typeface="+mj-lt"/>
            </a:endParaRPr>
          </a:p>
          <a:p>
            <a:r>
              <a:rPr lang="en-US" altLang="en-US" sz="2000" dirty="0">
                <a:solidFill>
                  <a:srgbClr val="000000"/>
                </a:solidFill>
              </a:rPr>
              <a:t>Consider applicability to patching system libraries</a:t>
            </a:r>
            <a:endParaRPr lang="en-US" altLang="en-US" sz="2000" dirty="0">
              <a:solidFill>
                <a:srgbClr val="000000"/>
              </a:solidFill>
            </a:endParaRPr>
          </a:p>
          <a:p>
            <a:pPr lvl="1"/>
            <a:r>
              <a:rPr lang="en-US" altLang="en-US" sz="2000" dirty="0">
                <a:solidFill>
                  <a:srgbClr val="000000"/>
                </a:solidFill>
              </a:rPr>
              <a:t>Versioning may be needed</a:t>
            </a:r>
            <a:endParaRPr lang="en-US" altLang="en-US" sz="2000" dirty="0">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012950" y="231035"/>
            <a:ext cx="8229600" cy="576262"/>
          </a:xfrm>
        </p:spPr>
        <p:txBody>
          <a:bodyPr/>
          <a:lstStyle/>
          <a:p>
            <a:pPr eaLnBrk="1" hangingPunct="1"/>
            <a:r>
              <a:rPr lang="en-US" altLang="en-US"/>
              <a:t>8.2 Swapping(</a:t>
            </a:r>
            <a:r>
              <a:rPr lang="zh-CN" altLang="en-US"/>
              <a:t>交换</a:t>
            </a:r>
            <a:r>
              <a:rPr lang="en-US" altLang="en-US"/>
              <a:t>)</a:t>
            </a:r>
            <a:endParaRPr lang="en-US" altLang="en-US" dirty="0"/>
          </a:p>
        </p:txBody>
      </p:sp>
      <p:sp>
        <p:nvSpPr>
          <p:cNvPr id="54275" name="Rectangle 3"/>
          <p:cNvSpPr>
            <a:spLocks noGrp="1" noChangeArrowheads="1"/>
          </p:cNvSpPr>
          <p:nvPr>
            <p:ph type="body" idx="1"/>
          </p:nvPr>
        </p:nvSpPr>
        <p:spPr>
          <a:xfrm>
            <a:off x="967666" y="1122363"/>
            <a:ext cx="10289219" cy="5067300"/>
          </a:xfrm>
        </p:spPr>
        <p:txBody>
          <a:bodyPr/>
          <a:lstStyle/>
          <a:p>
            <a:r>
              <a:rPr lang="en-US" altLang="en-US" sz="2000" dirty="0"/>
              <a:t>A process can be </a:t>
            </a:r>
            <a:r>
              <a:rPr lang="en-US" altLang="en-US" sz="2000" b="1" dirty="0">
                <a:solidFill>
                  <a:srgbClr val="006699"/>
                </a:solidFill>
                <a:latin typeface="+mj-lt"/>
              </a:rPr>
              <a:t>swapped</a:t>
            </a:r>
            <a:r>
              <a:rPr lang="en-US" altLang="en-US" sz="2000" dirty="0"/>
              <a:t> temporarily out of memory to a </a:t>
            </a:r>
            <a:r>
              <a:rPr lang="en-US" altLang="en-US" sz="2000"/>
              <a:t>backing store(</a:t>
            </a:r>
            <a:r>
              <a:rPr lang="zh-CN" altLang="en-US" sz="2000"/>
              <a:t>备份存储</a:t>
            </a:r>
            <a:r>
              <a:rPr lang="en-US" altLang="en-US" sz="2000"/>
              <a:t>), </a:t>
            </a:r>
            <a:r>
              <a:rPr lang="en-US" altLang="en-US" sz="2000" dirty="0"/>
              <a:t>and then brought </a:t>
            </a:r>
            <a:r>
              <a:rPr lang="en-US" altLang="en-US" sz="2000" b="1" dirty="0">
                <a:solidFill>
                  <a:srgbClr val="006699"/>
                </a:solidFill>
                <a:latin typeface="+mj-lt"/>
              </a:rPr>
              <a:t>back</a:t>
            </a:r>
            <a:r>
              <a:rPr lang="en-US" altLang="en-US" sz="2000" dirty="0"/>
              <a:t> into memory for continued execution</a:t>
            </a:r>
            <a:endParaRPr lang="en-US" altLang="en-US" sz="2000" dirty="0"/>
          </a:p>
          <a:p>
            <a:pPr lvl="1"/>
            <a:r>
              <a:rPr lang="en-US" altLang="en-US" sz="2000" dirty="0"/>
              <a:t>Total physical memory space of processes can exceed physical memory</a:t>
            </a:r>
            <a:endParaRPr lang="en-US" altLang="en-US" sz="2000" dirty="0"/>
          </a:p>
          <a:p>
            <a:r>
              <a:rPr lang="en-US" altLang="en-US" sz="2000" b="1" dirty="0">
                <a:solidFill>
                  <a:srgbClr val="006699"/>
                </a:solidFill>
                <a:latin typeface="+mj-lt"/>
              </a:rPr>
              <a:t>Backing</a:t>
            </a:r>
            <a:r>
              <a:rPr lang="en-US" altLang="en-US" sz="2000" b="1" dirty="0">
                <a:solidFill>
                  <a:srgbClr val="3366FF"/>
                </a:solidFill>
              </a:rPr>
              <a:t> </a:t>
            </a:r>
            <a:r>
              <a:rPr lang="en-US" altLang="en-US" sz="2000" b="1" dirty="0">
                <a:solidFill>
                  <a:srgbClr val="006699"/>
                </a:solidFill>
                <a:latin typeface="+mj-lt"/>
              </a:rPr>
              <a:t>store</a:t>
            </a:r>
            <a:r>
              <a:rPr lang="en-US" altLang="en-US" sz="2000" dirty="0">
                <a:solidFill>
                  <a:srgbClr val="3366FF"/>
                </a:solidFill>
              </a:rPr>
              <a:t> </a:t>
            </a:r>
            <a:r>
              <a:rPr lang="en-US" altLang="en-US" sz="2000" dirty="0"/>
              <a:t>– fast disk large enough to accommodate copies of all memory images for all users; must provide direct access to these memory images</a:t>
            </a:r>
            <a:endParaRPr lang="en-US" altLang="en-US" sz="2000" dirty="0"/>
          </a:p>
          <a:p>
            <a:r>
              <a:rPr lang="en-US" altLang="en-US" sz="2000" b="1" dirty="0">
                <a:solidFill>
                  <a:srgbClr val="006699"/>
                </a:solidFill>
                <a:latin typeface="+mj-lt"/>
              </a:rPr>
              <a:t>Roll</a:t>
            </a:r>
            <a:r>
              <a:rPr lang="en-US" altLang="en-US" sz="2000" b="1" dirty="0">
                <a:solidFill>
                  <a:srgbClr val="3366FF"/>
                </a:solidFill>
              </a:rPr>
              <a:t> </a:t>
            </a:r>
            <a:r>
              <a:rPr lang="en-US" altLang="en-US" sz="2000" b="1" dirty="0">
                <a:solidFill>
                  <a:srgbClr val="006699"/>
                </a:solidFill>
                <a:latin typeface="+mj-lt"/>
              </a:rPr>
              <a:t>out</a:t>
            </a:r>
            <a:r>
              <a:rPr lang="en-US" altLang="en-US" sz="2000" b="1" dirty="0">
                <a:solidFill>
                  <a:srgbClr val="3366FF"/>
                </a:solidFill>
              </a:rPr>
              <a:t>, </a:t>
            </a:r>
            <a:r>
              <a:rPr lang="en-US" altLang="en-US" sz="2000" b="1">
                <a:solidFill>
                  <a:srgbClr val="006699"/>
                </a:solidFill>
                <a:latin typeface="+mj-lt"/>
              </a:rPr>
              <a:t>roll</a:t>
            </a:r>
            <a:r>
              <a:rPr lang="en-US" altLang="en-US" sz="2000" b="1">
                <a:solidFill>
                  <a:srgbClr val="3366FF"/>
                </a:solidFill>
              </a:rPr>
              <a:t> </a:t>
            </a:r>
            <a:r>
              <a:rPr lang="en-US" altLang="en-US" sz="2000" b="1">
                <a:solidFill>
                  <a:srgbClr val="006699"/>
                </a:solidFill>
                <a:latin typeface="+mj-lt"/>
              </a:rPr>
              <a:t>in(</a:t>
            </a:r>
            <a:r>
              <a:rPr lang="zh-CN" altLang="en-US" sz="2000" b="1">
                <a:solidFill>
                  <a:srgbClr val="006699"/>
                </a:solidFill>
                <a:latin typeface="+mj-lt"/>
              </a:rPr>
              <a:t>滚出，滚入</a:t>
            </a:r>
            <a:r>
              <a:rPr lang="en-US" altLang="en-US" sz="2000" b="1">
                <a:solidFill>
                  <a:srgbClr val="006699"/>
                </a:solidFill>
                <a:latin typeface="+mj-lt"/>
              </a:rPr>
              <a:t>)</a:t>
            </a:r>
            <a:r>
              <a:rPr lang="en-US" altLang="en-US" sz="2000">
                <a:solidFill>
                  <a:srgbClr val="3366FF"/>
                </a:solidFill>
              </a:rPr>
              <a:t> </a:t>
            </a:r>
            <a:r>
              <a:rPr lang="en-US" altLang="en-US" sz="2000" dirty="0"/>
              <a:t>– swapping variant used for priority-based scheduling algorithms; lower-priority process is swapped out so higher-priority process can be loaded and executed</a:t>
            </a:r>
            <a:endParaRPr lang="en-US" altLang="en-US" sz="2000" dirty="0"/>
          </a:p>
          <a:p>
            <a:r>
              <a:rPr lang="en-US" altLang="en-US" sz="2000" dirty="0"/>
              <a:t>Major part of swap time is </a:t>
            </a:r>
            <a:r>
              <a:rPr lang="en-US" altLang="en-US" sz="2000"/>
              <a:t>transfer time(I/O time); </a:t>
            </a:r>
            <a:r>
              <a:rPr lang="en-US" altLang="en-US" sz="2000" dirty="0"/>
              <a:t>total transfer time is directly proportional to the amount of memory swapped</a:t>
            </a:r>
            <a:endParaRPr lang="en-US" altLang="en-US" sz="2000" dirty="0"/>
          </a:p>
          <a:p>
            <a:r>
              <a:rPr lang="en-US" altLang="en-US" sz="2000" dirty="0"/>
              <a:t>System maintains a </a:t>
            </a:r>
            <a:r>
              <a:rPr lang="en-US" altLang="en-US" sz="2000" b="1" dirty="0">
                <a:solidFill>
                  <a:srgbClr val="006699"/>
                </a:solidFill>
                <a:latin typeface="+mj-lt"/>
              </a:rPr>
              <a:t>ready</a:t>
            </a:r>
            <a:r>
              <a:rPr lang="en-US" altLang="en-US" sz="2000" b="1" dirty="0">
                <a:solidFill>
                  <a:srgbClr val="3366FF"/>
                </a:solidFill>
              </a:rPr>
              <a:t> </a:t>
            </a:r>
            <a:r>
              <a:rPr lang="en-US" altLang="en-US" sz="2000" b="1" dirty="0">
                <a:solidFill>
                  <a:srgbClr val="006699"/>
                </a:solidFill>
                <a:latin typeface="+mj-lt"/>
              </a:rPr>
              <a:t>queue</a:t>
            </a:r>
            <a:r>
              <a:rPr lang="en-US" altLang="en-US" sz="2000" dirty="0">
                <a:solidFill>
                  <a:srgbClr val="3366FF"/>
                </a:solidFill>
              </a:rPr>
              <a:t> </a:t>
            </a:r>
            <a:r>
              <a:rPr lang="en-US" altLang="en-US" sz="2000" dirty="0"/>
              <a:t>of ready-to-run processes which have memory images on disk</a:t>
            </a:r>
            <a:endParaRPr lang="en-US" altLang="en-US"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2341564" y="229218"/>
            <a:ext cx="7869237" cy="576262"/>
          </a:xfrm>
        </p:spPr>
        <p:txBody>
          <a:bodyPr/>
          <a:lstStyle/>
          <a:p>
            <a:pPr eaLnBrk="1" hangingPunct="1"/>
            <a:r>
              <a:rPr lang="en-US" altLang="en-US" dirty="0"/>
              <a:t>Schematic View of Swapping</a:t>
            </a:r>
            <a:endParaRPr lang="en-US" altLang="en-US" sz="2400" dirty="0"/>
          </a:p>
        </p:txBody>
      </p:sp>
      <p:pic>
        <p:nvPicPr>
          <p:cNvPr id="56323" name="Picture 4" descr="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62046" y="1187112"/>
            <a:ext cx="7028272" cy="525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pPr>
              <a:defRPr/>
            </a:pPr>
            <a:r>
              <a:rPr lang="en-US" altLang="zh-CN" dirty="0">
                <a:ea typeface="宋体" panose="02010600030101010101" pitchFamily="2" charset="-122"/>
              </a:rPr>
              <a:t>Chapter Objectives</a:t>
            </a:r>
            <a:endParaRPr lang="en-US" altLang="zh-CN" dirty="0">
              <a:ea typeface="宋体" panose="02010600030101010101" pitchFamily="2" charset="-122"/>
            </a:endParaRPr>
          </a:p>
        </p:txBody>
      </p:sp>
      <p:sp>
        <p:nvSpPr>
          <p:cNvPr id="10243" name="Rectangle 3"/>
          <p:cNvSpPr>
            <a:spLocks noGrp="1" noChangeArrowheads="1"/>
          </p:cNvSpPr>
          <p:nvPr>
            <p:ph type="body" idx="1"/>
          </p:nvPr>
        </p:nvSpPr>
        <p:spPr>
          <a:xfrm>
            <a:off x="1464816" y="1208881"/>
            <a:ext cx="9445841" cy="4440238"/>
          </a:xfrm>
        </p:spPr>
        <p:txBody>
          <a:bodyPr/>
          <a:lstStyle/>
          <a:p>
            <a:r>
              <a:rPr lang="en-US" altLang="zh-CN" sz="2800">
                <a:ea typeface="宋体" panose="02010600030101010101" pitchFamily="2" charset="-122"/>
              </a:rPr>
              <a:t>To provide a detailed description of various ways of organizing memory hardware</a:t>
            </a:r>
            <a:endParaRPr lang="en-US" altLang="zh-CN" sz="2800">
              <a:ea typeface="宋体" panose="02010600030101010101" pitchFamily="2" charset="-122"/>
            </a:endParaRPr>
          </a:p>
          <a:p>
            <a:endParaRPr lang="en-US" altLang="zh-CN" sz="2800">
              <a:ea typeface="宋体" panose="02010600030101010101" pitchFamily="2" charset="-122"/>
            </a:endParaRPr>
          </a:p>
          <a:p>
            <a:r>
              <a:rPr lang="en-US" altLang="zh-CN" sz="2800">
                <a:ea typeface="宋体" panose="02010600030101010101" pitchFamily="2" charset="-122"/>
              </a:rPr>
              <a:t>To discuss various memory-management techniques, including paging and segmentation</a:t>
            </a:r>
            <a:endParaRPr lang="en-US" altLang="zh-CN" sz="2800">
              <a:ea typeface="宋体" panose="02010600030101010101" pitchFamily="2" charset="-122"/>
            </a:endParaRPr>
          </a:p>
          <a:p>
            <a:endParaRPr lang="en-US" altLang="zh-CN" sz="2800">
              <a:ea typeface="宋体" panose="02010600030101010101" pitchFamily="2" charset="-122"/>
            </a:endParaRPr>
          </a:p>
          <a:p>
            <a:r>
              <a:rPr lang="en-US" altLang="zh-CN" sz="2800">
                <a:ea typeface="宋体" panose="02010600030101010101" pitchFamily="2" charset="-122"/>
              </a:rPr>
              <a:t>To provide a detailed description of the Intel Pentium, which supports both pure segmentation and segmentation with paging</a:t>
            </a:r>
            <a:endParaRPr lang="en-US" altLang="zh-CN" sz="2800">
              <a:ea typeface="宋体" panose="02010600030101010101" pitchFamily="2" charset="-122"/>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2012950" y="238549"/>
            <a:ext cx="8229600" cy="576262"/>
          </a:xfrm>
        </p:spPr>
        <p:txBody>
          <a:bodyPr/>
          <a:lstStyle/>
          <a:p>
            <a:pPr eaLnBrk="1" hangingPunct="1"/>
            <a:r>
              <a:rPr lang="en-US" altLang="en-US" dirty="0"/>
              <a:t>Swapping (Cont.)</a:t>
            </a:r>
            <a:endParaRPr lang="en-US" altLang="en-US" dirty="0"/>
          </a:p>
        </p:txBody>
      </p:sp>
      <p:sp>
        <p:nvSpPr>
          <p:cNvPr id="55299" name="Rectangle 3"/>
          <p:cNvSpPr>
            <a:spLocks noGrp="1" noChangeArrowheads="1"/>
          </p:cNvSpPr>
          <p:nvPr>
            <p:ph type="body" idx="1"/>
          </p:nvPr>
        </p:nvSpPr>
        <p:spPr>
          <a:xfrm>
            <a:off x="1184354" y="989757"/>
            <a:ext cx="10102788" cy="5086011"/>
          </a:xfrm>
        </p:spPr>
        <p:txBody>
          <a:bodyPr/>
          <a:lstStyle/>
          <a:p>
            <a:r>
              <a:rPr lang="en-US" altLang="en-US" sz="2400" dirty="0"/>
              <a:t>Does the swapped out process need to swap back in to same physical addresses?</a:t>
            </a:r>
            <a:endParaRPr lang="en-US" altLang="en-US" sz="2400" dirty="0"/>
          </a:p>
          <a:p>
            <a:r>
              <a:rPr lang="en-US" altLang="en-US" sz="2400" dirty="0"/>
              <a:t>Depends on address binding method</a:t>
            </a:r>
            <a:endParaRPr lang="en-US" altLang="en-US" sz="2400" dirty="0"/>
          </a:p>
          <a:p>
            <a:pPr lvl="1"/>
            <a:r>
              <a:rPr lang="en-US" altLang="en-US" sz="2400" dirty="0"/>
              <a:t>Plus consider pending I/O to / from process memory space</a:t>
            </a:r>
            <a:endParaRPr lang="en-US" altLang="en-US" sz="2400" dirty="0"/>
          </a:p>
          <a:p>
            <a:r>
              <a:rPr lang="en-US" altLang="en-US" sz="2400" dirty="0"/>
              <a:t>Modified versions of swapping are found on many systems (i.e., UNIX, Linux, and Windows)</a:t>
            </a:r>
            <a:endParaRPr lang="en-US" altLang="en-US" sz="2400" dirty="0"/>
          </a:p>
          <a:p>
            <a:pPr lvl="1"/>
            <a:r>
              <a:rPr lang="en-US" altLang="en-US" sz="2400" dirty="0"/>
              <a:t>Swapping normally disabled</a:t>
            </a:r>
            <a:endParaRPr lang="en-US" altLang="en-US" sz="2400" dirty="0"/>
          </a:p>
          <a:p>
            <a:pPr lvl="1"/>
            <a:r>
              <a:rPr lang="en-US" altLang="en-US" sz="2400" dirty="0"/>
              <a:t>Started if more than threshold amount of memory allocated</a:t>
            </a:r>
            <a:endParaRPr lang="en-US" altLang="en-US" sz="2400" dirty="0"/>
          </a:p>
          <a:p>
            <a:pPr lvl="1"/>
            <a:r>
              <a:rPr lang="en-US" altLang="en-US" sz="2400" dirty="0"/>
              <a:t>Disabled again once memory demand reduced </a:t>
            </a:r>
            <a:r>
              <a:rPr lang="en-US" altLang="en-US" sz="2400"/>
              <a:t>below threshold</a:t>
            </a:r>
            <a:endParaRPr lang="en-US" altLang="en-US" sz="2400"/>
          </a:p>
          <a:p>
            <a:pPr>
              <a:buFont typeface="Monotype Sorts" pitchFamily="-84" charset="2"/>
              <a:buNone/>
            </a:pPr>
            <a:endParaRPr lang="en-US"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1899821" y="241336"/>
            <a:ext cx="9179511" cy="576262"/>
          </a:xfrm>
        </p:spPr>
        <p:txBody>
          <a:bodyPr/>
          <a:lstStyle/>
          <a:p>
            <a:r>
              <a:rPr lang="en-US" altLang="en-US" sz="3000" dirty="0"/>
              <a:t>Context Switch Time including Swapping</a:t>
            </a:r>
            <a:endParaRPr lang="en-US" altLang="en-US" sz="3000" dirty="0"/>
          </a:p>
        </p:txBody>
      </p:sp>
      <p:sp>
        <p:nvSpPr>
          <p:cNvPr id="57347" name="Content Placeholder 2"/>
          <p:cNvSpPr>
            <a:spLocks noGrp="1"/>
          </p:cNvSpPr>
          <p:nvPr>
            <p:ph idx="1"/>
          </p:nvPr>
        </p:nvSpPr>
        <p:spPr>
          <a:xfrm>
            <a:off x="513184" y="1051719"/>
            <a:ext cx="10963469" cy="4754562"/>
          </a:xfrm>
        </p:spPr>
        <p:txBody>
          <a:bodyPr/>
          <a:lstStyle/>
          <a:p>
            <a:r>
              <a:rPr lang="en-US" altLang="en-US" sz="2400" dirty="0"/>
              <a:t>If next processes to be put on CPU is not in memory, need to swap out a process and swap in target process</a:t>
            </a:r>
            <a:endParaRPr lang="en-US" altLang="en-US" sz="2400" dirty="0"/>
          </a:p>
          <a:p>
            <a:r>
              <a:rPr lang="en-US" altLang="en-US" sz="2400" dirty="0"/>
              <a:t>Context switch time can then be very high</a:t>
            </a:r>
            <a:endParaRPr lang="en-US" altLang="en-US" sz="2400" dirty="0"/>
          </a:p>
          <a:p>
            <a:r>
              <a:rPr lang="en-US" altLang="en-US" sz="2400" dirty="0"/>
              <a:t>100MB process swapping to hard disk with transfer rate of 50MB/sec</a:t>
            </a:r>
            <a:endParaRPr lang="en-US" altLang="en-US" sz="2400" dirty="0"/>
          </a:p>
          <a:p>
            <a:pPr lvl="1"/>
            <a:r>
              <a:rPr lang="en-US" altLang="en-US" sz="2400" dirty="0"/>
              <a:t>Swap out time of 2000 </a:t>
            </a:r>
            <a:r>
              <a:rPr lang="en-US" altLang="en-US" sz="2400" dirty="0" err="1"/>
              <a:t>ms</a:t>
            </a:r>
            <a:endParaRPr lang="en-US" altLang="en-US" sz="2400" dirty="0"/>
          </a:p>
          <a:p>
            <a:pPr lvl="1"/>
            <a:r>
              <a:rPr lang="en-US" altLang="en-US" sz="2400" dirty="0"/>
              <a:t>Plus swap in of same sized process</a:t>
            </a:r>
            <a:endParaRPr lang="en-US" altLang="en-US" sz="2400" dirty="0"/>
          </a:p>
          <a:p>
            <a:pPr lvl="1"/>
            <a:r>
              <a:rPr lang="en-US" altLang="en-US" sz="2400" dirty="0"/>
              <a:t>Total context switch swapping component time of 4000ms (4 seconds)</a:t>
            </a:r>
            <a:endParaRPr lang="en-US" altLang="en-US" sz="2400" dirty="0"/>
          </a:p>
          <a:p>
            <a:r>
              <a:rPr lang="en-US" altLang="en-US" sz="2400" dirty="0"/>
              <a:t>Can reduce if reduce size of memory swapped – by knowing how much memory really being used</a:t>
            </a:r>
            <a:endParaRPr lang="en-US" altLang="en-US" sz="2400" dirty="0"/>
          </a:p>
          <a:p>
            <a:pPr lvl="1"/>
            <a:r>
              <a:rPr lang="en-US" altLang="en-US" sz="2400" dirty="0"/>
              <a:t>System calls to inform OS of memory use via </a:t>
            </a:r>
            <a:r>
              <a:rPr lang="en-US" altLang="en-US" sz="2400" dirty="0" err="1">
                <a:latin typeface="Courier New" panose="02070309020205020404" pitchFamily="49" charset="0"/>
                <a:cs typeface="Courier New" panose="02070309020205020404" pitchFamily="49" charset="0"/>
              </a:rPr>
              <a:t>request_memory</a:t>
            </a:r>
            <a:r>
              <a:rPr lang="en-US" altLang="en-US" sz="2400" dirty="0">
                <a:latin typeface="Courier New" panose="02070309020205020404" pitchFamily="49" charset="0"/>
                <a:cs typeface="Courier New" panose="02070309020205020404" pitchFamily="49" charset="0"/>
              </a:rPr>
              <a:t>() </a:t>
            </a:r>
            <a:r>
              <a:rPr lang="en-US" altLang="en-US" sz="2400" dirty="0"/>
              <a:t>and </a:t>
            </a:r>
            <a:r>
              <a:rPr lang="en-US" altLang="en-US" sz="2400" dirty="0" err="1">
                <a:latin typeface="Courier New" panose="02070309020205020404" pitchFamily="49" charset="0"/>
                <a:cs typeface="Courier New" panose="02070309020205020404" pitchFamily="49" charset="0"/>
              </a:rPr>
              <a:t>release_memory</a:t>
            </a:r>
            <a:r>
              <a:rPr lang="en-US" altLang="en-US" sz="2400" dirty="0">
                <a:latin typeface="Courier New" panose="02070309020205020404" pitchFamily="49" charset="0"/>
                <a:cs typeface="Courier New" panose="02070309020205020404" pitchFamily="49" charset="0"/>
              </a:rPr>
              <a:t>()</a:t>
            </a:r>
            <a:endParaRPr lang="en-US" altLang="en-US" sz="2400" dirty="0">
              <a:latin typeface="Courier New" panose="02070309020205020404" pitchFamily="49" charset="0"/>
              <a:cs typeface="Courier New" panose="02070309020205020404" pitchFamily="4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772816" y="238549"/>
            <a:ext cx="9321282" cy="576262"/>
          </a:xfrm>
        </p:spPr>
        <p:txBody>
          <a:bodyPr/>
          <a:lstStyle/>
          <a:p>
            <a:pPr eaLnBrk="1" hangingPunct="1"/>
            <a:r>
              <a:rPr lang="en-US" altLang="en-US"/>
              <a:t>Context Switch Time and Swapping (Cont.)</a:t>
            </a:r>
            <a:endParaRPr lang="en-US" altLang="en-US" dirty="0"/>
          </a:p>
        </p:txBody>
      </p:sp>
      <p:pic>
        <p:nvPicPr>
          <p:cNvPr id="7" name="图片 6"/>
          <p:cNvPicPr>
            <a:picLocks noChangeAspect="1"/>
          </p:cNvPicPr>
          <p:nvPr/>
        </p:nvPicPr>
        <p:blipFill>
          <a:blip r:embed="rId1"/>
          <a:stretch>
            <a:fillRect/>
          </a:stretch>
        </p:blipFill>
        <p:spPr>
          <a:xfrm>
            <a:off x="699797" y="1352939"/>
            <a:ext cx="10814180" cy="4002832"/>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2012950" y="232005"/>
            <a:ext cx="8229600" cy="576262"/>
          </a:xfrm>
        </p:spPr>
        <p:txBody>
          <a:bodyPr/>
          <a:lstStyle/>
          <a:p>
            <a:r>
              <a:rPr lang="en-US" altLang="en-US"/>
              <a:t>*Swapping </a:t>
            </a:r>
            <a:r>
              <a:rPr lang="en-US" altLang="en-US" dirty="0"/>
              <a:t>on Mobile Systems</a:t>
            </a:r>
            <a:endParaRPr lang="en-US" altLang="en-US" dirty="0"/>
          </a:p>
        </p:txBody>
      </p:sp>
      <p:sp>
        <p:nvSpPr>
          <p:cNvPr id="59395" name="Content Placeholder 2"/>
          <p:cNvSpPr>
            <a:spLocks noGrp="1"/>
          </p:cNvSpPr>
          <p:nvPr>
            <p:ph idx="1"/>
          </p:nvPr>
        </p:nvSpPr>
        <p:spPr>
          <a:xfrm>
            <a:off x="1154098" y="1060450"/>
            <a:ext cx="10271464" cy="4935538"/>
          </a:xfrm>
        </p:spPr>
        <p:txBody>
          <a:bodyPr/>
          <a:lstStyle/>
          <a:p>
            <a:r>
              <a:rPr lang="en-US" altLang="en-US" sz="2000" dirty="0"/>
              <a:t>Not typically supported</a:t>
            </a:r>
            <a:endParaRPr lang="en-US" altLang="en-US" sz="2000" dirty="0"/>
          </a:p>
          <a:p>
            <a:pPr lvl="1"/>
            <a:r>
              <a:rPr lang="en-US" altLang="en-US" sz="2000" dirty="0"/>
              <a:t>Flash memory based</a:t>
            </a:r>
            <a:endParaRPr lang="en-US" altLang="en-US" sz="2000" dirty="0"/>
          </a:p>
          <a:p>
            <a:pPr lvl="2"/>
            <a:r>
              <a:rPr lang="en-US" altLang="en-US" sz="2000" dirty="0"/>
              <a:t>Small amount of space</a:t>
            </a:r>
            <a:endParaRPr lang="en-US" altLang="en-US" sz="2000" dirty="0"/>
          </a:p>
          <a:p>
            <a:pPr lvl="2"/>
            <a:r>
              <a:rPr lang="en-US" altLang="en-US" sz="2000" dirty="0"/>
              <a:t>Limited number of write cycles</a:t>
            </a:r>
            <a:endParaRPr lang="en-US" altLang="en-US" sz="2000" dirty="0"/>
          </a:p>
          <a:p>
            <a:pPr lvl="2"/>
            <a:r>
              <a:rPr lang="en-US" altLang="en-US" sz="2000" dirty="0"/>
              <a:t>Poor throughput between flash memory and CPU on mobile platform</a:t>
            </a:r>
            <a:endParaRPr lang="en-US" altLang="en-US" sz="2000" dirty="0"/>
          </a:p>
          <a:p>
            <a:r>
              <a:rPr lang="en-US" altLang="en-US" sz="2000" dirty="0"/>
              <a:t>Instead use other methods to free memory if low</a:t>
            </a:r>
            <a:endParaRPr lang="en-US" altLang="en-US" sz="2000" dirty="0"/>
          </a:p>
          <a:p>
            <a:pPr lvl="1"/>
            <a:r>
              <a:rPr lang="en-US" altLang="en-US" sz="2000" dirty="0"/>
              <a:t>iOS </a:t>
            </a:r>
            <a:r>
              <a:rPr lang="en-US" altLang="en-US" sz="2000" b="1" i="1" dirty="0"/>
              <a:t>asks</a:t>
            </a:r>
            <a:r>
              <a:rPr lang="en-US" altLang="en-US" sz="2000" dirty="0"/>
              <a:t> apps to voluntarily relinquish allocated memory</a:t>
            </a:r>
            <a:endParaRPr lang="en-US" altLang="en-US" sz="2000" dirty="0"/>
          </a:p>
          <a:p>
            <a:pPr lvl="2"/>
            <a:r>
              <a:rPr lang="en-US" altLang="en-US" sz="2000" dirty="0"/>
              <a:t>Read-only data thrown out and reloaded from flash if needed</a:t>
            </a:r>
            <a:endParaRPr lang="en-US" altLang="en-US" sz="2000" dirty="0"/>
          </a:p>
          <a:p>
            <a:pPr lvl="2"/>
            <a:r>
              <a:rPr lang="en-US" altLang="en-US" sz="2000" dirty="0"/>
              <a:t>Failure to free can result in termination</a:t>
            </a:r>
            <a:endParaRPr lang="en-US" altLang="en-US" sz="2000" dirty="0"/>
          </a:p>
          <a:p>
            <a:pPr lvl="1"/>
            <a:r>
              <a:rPr lang="en-US" altLang="en-US" sz="2000" dirty="0"/>
              <a:t>Android terminates apps if low free memory, but first writes </a:t>
            </a:r>
            <a:r>
              <a:rPr lang="en-US" altLang="en-US" sz="2000" b="1" dirty="0">
                <a:solidFill>
                  <a:srgbClr val="006699"/>
                </a:solidFill>
                <a:latin typeface="+mj-lt"/>
              </a:rPr>
              <a:t>application</a:t>
            </a:r>
            <a:r>
              <a:rPr lang="en-US" altLang="en-US" sz="2000" b="1" dirty="0">
                <a:solidFill>
                  <a:srgbClr val="3366FF"/>
                </a:solidFill>
              </a:rPr>
              <a:t> </a:t>
            </a:r>
            <a:r>
              <a:rPr lang="en-US" altLang="en-US" sz="2000" b="1" dirty="0">
                <a:solidFill>
                  <a:srgbClr val="006699"/>
                </a:solidFill>
                <a:latin typeface="+mj-lt"/>
              </a:rPr>
              <a:t>state</a:t>
            </a:r>
            <a:r>
              <a:rPr lang="en-US" altLang="en-US" sz="2000" dirty="0"/>
              <a:t> to flash for fast restart</a:t>
            </a:r>
            <a:endParaRPr lang="en-US" altLang="en-US" sz="2000" dirty="0"/>
          </a:p>
          <a:p>
            <a:pPr lvl="1"/>
            <a:r>
              <a:rPr lang="en-US" altLang="en-US" sz="2000" dirty="0"/>
              <a:t>Both OSes support paging as discussed below</a:t>
            </a:r>
            <a:endParaRPr lang="en-US" altLang="en-US"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p:cNvSpPr>
            <a:spLocks noGrp="1" noChangeArrowheads="1"/>
          </p:cNvSpPr>
          <p:nvPr>
            <p:ph type="title"/>
          </p:nvPr>
        </p:nvSpPr>
        <p:spPr>
          <a:xfrm>
            <a:off x="1921164" y="222674"/>
            <a:ext cx="8626763" cy="576262"/>
          </a:xfrm>
        </p:spPr>
        <p:txBody>
          <a:bodyPr/>
          <a:lstStyle/>
          <a:p>
            <a:pPr eaLnBrk="1" hangingPunct="1"/>
            <a:r>
              <a:rPr lang="en-US" altLang="en-US"/>
              <a:t>8.3 Contiguous Allocation(</a:t>
            </a:r>
            <a:r>
              <a:rPr lang="zh-CN" altLang="en-US"/>
              <a:t>连续内存分配</a:t>
            </a:r>
            <a:r>
              <a:rPr lang="en-US" altLang="en-US"/>
              <a:t>)</a:t>
            </a:r>
            <a:endParaRPr lang="en-US" altLang="en-US" dirty="0"/>
          </a:p>
        </p:txBody>
      </p:sp>
      <p:sp>
        <p:nvSpPr>
          <p:cNvPr id="18435" name="Rectangle 1027"/>
          <p:cNvSpPr>
            <a:spLocks noGrp="1" noChangeArrowheads="1"/>
          </p:cNvSpPr>
          <p:nvPr>
            <p:ph type="body" idx="1"/>
          </p:nvPr>
        </p:nvSpPr>
        <p:spPr>
          <a:xfrm>
            <a:off x="834502" y="1077913"/>
            <a:ext cx="10528916" cy="4991100"/>
          </a:xfrm>
        </p:spPr>
        <p:txBody>
          <a:bodyPr/>
          <a:lstStyle/>
          <a:p>
            <a:r>
              <a:rPr lang="en-US" altLang="en-US" sz="2800" dirty="0"/>
              <a:t>Main memory must support both OS and user processes</a:t>
            </a:r>
            <a:endParaRPr lang="en-US" altLang="en-US" sz="2800" dirty="0"/>
          </a:p>
          <a:p>
            <a:r>
              <a:rPr lang="en-US" altLang="en-US" sz="2800" dirty="0"/>
              <a:t>Limited resource, must allocate efficiently</a:t>
            </a:r>
            <a:endParaRPr lang="en-US" altLang="en-US" sz="2800" dirty="0"/>
          </a:p>
          <a:p>
            <a:r>
              <a:rPr lang="en-US" altLang="en-US" sz="2800" dirty="0"/>
              <a:t>Contiguous allocation is one </a:t>
            </a:r>
            <a:r>
              <a:rPr lang="en-US" altLang="en-US" sz="2800" b="1">
                <a:solidFill>
                  <a:srgbClr val="0070C0"/>
                </a:solidFill>
              </a:rPr>
              <a:t>early method(</a:t>
            </a:r>
            <a:r>
              <a:rPr lang="zh-CN" altLang="en-US" sz="2800" b="1">
                <a:solidFill>
                  <a:srgbClr val="0070C0"/>
                </a:solidFill>
              </a:rPr>
              <a:t>早期的方法</a:t>
            </a:r>
            <a:r>
              <a:rPr lang="en-US" altLang="en-US" sz="2800" b="1">
                <a:solidFill>
                  <a:srgbClr val="0070C0"/>
                </a:solidFill>
              </a:rPr>
              <a:t>)</a:t>
            </a:r>
            <a:endParaRPr lang="en-US" altLang="en-US" sz="2800" b="1" dirty="0">
              <a:solidFill>
                <a:srgbClr val="0070C0"/>
              </a:solidFill>
            </a:endParaRPr>
          </a:p>
          <a:p>
            <a:r>
              <a:rPr lang="en-US" altLang="en-US" sz="2800" dirty="0"/>
              <a:t>Main memory usually into two </a:t>
            </a:r>
            <a:r>
              <a:rPr lang="en-US" altLang="en-US" sz="2800" b="1" dirty="0">
                <a:solidFill>
                  <a:srgbClr val="006699"/>
                </a:solidFill>
                <a:latin typeface="+mj-lt"/>
              </a:rPr>
              <a:t>partitions</a:t>
            </a:r>
            <a:r>
              <a:rPr lang="en-US" altLang="en-US" sz="2800" dirty="0"/>
              <a:t>:</a:t>
            </a:r>
            <a:endParaRPr lang="en-US" altLang="en-US" sz="2800" dirty="0"/>
          </a:p>
          <a:p>
            <a:pPr lvl="1"/>
            <a:r>
              <a:rPr lang="en-US" altLang="en-US" sz="2800" dirty="0"/>
              <a:t>Resident operating system, usually held in low memory with interrupt vector</a:t>
            </a:r>
            <a:endParaRPr lang="en-US" altLang="en-US" sz="2800" dirty="0"/>
          </a:p>
          <a:p>
            <a:pPr lvl="1"/>
            <a:r>
              <a:rPr lang="en-US" altLang="en-US" sz="2800" dirty="0"/>
              <a:t>User processes then held in high memory</a:t>
            </a:r>
            <a:endParaRPr lang="en-US" altLang="en-US" sz="2800" dirty="0"/>
          </a:p>
          <a:p>
            <a:pPr lvl="1"/>
            <a:r>
              <a:rPr lang="en-US" altLang="en-US" sz="2800" dirty="0"/>
              <a:t>Each process contained in single contiguous section of memory</a:t>
            </a:r>
            <a:endParaRPr lang="en-US" altLang="en-US" sz="2800" dirty="0"/>
          </a:p>
          <a:p>
            <a:endParaRPr lang="en-US" altLang="en-US" sz="2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26"/>
          <p:cNvSpPr>
            <a:spLocks noGrp="1" noChangeArrowheads="1"/>
          </p:cNvSpPr>
          <p:nvPr>
            <p:ph type="title"/>
          </p:nvPr>
        </p:nvSpPr>
        <p:spPr>
          <a:xfrm>
            <a:off x="2390776" y="232005"/>
            <a:ext cx="7820025" cy="576262"/>
          </a:xfrm>
        </p:spPr>
        <p:txBody>
          <a:bodyPr/>
          <a:lstStyle/>
          <a:p>
            <a:pPr eaLnBrk="1" hangingPunct="1"/>
            <a:r>
              <a:rPr lang="en-US" altLang="en-US" dirty="0"/>
              <a:t>Contiguous Allocation (Cont.)</a:t>
            </a:r>
            <a:endParaRPr lang="en-US" altLang="en-US" dirty="0"/>
          </a:p>
        </p:txBody>
      </p:sp>
      <p:sp>
        <p:nvSpPr>
          <p:cNvPr id="19459" name="Rectangle 1027"/>
          <p:cNvSpPr>
            <a:spLocks noGrp="1" noChangeArrowheads="1"/>
          </p:cNvSpPr>
          <p:nvPr>
            <p:ph type="body" idx="1"/>
          </p:nvPr>
        </p:nvSpPr>
        <p:spPr>
          <a:xfrm>
            <a:off x="710214" y="1093788"/>
            <a:ext cx="10715347" cy="4991100"/>
          </a:xfrm>
        </p:spPr>
        <p:txBody>
          <a:bodyPr/>
          <a:lstStyle/>
          <a:p>
            <a:r>
              <a:rPr lang="en-US" altLang="en-US" sz="2800" dirty="0"/>
              <a:t>Relocation registers used to protect user processes from each other, and from changing operating-system code and data</a:t>
            </a:r>
            <a:endParaRPr lang="en-US" altLang="en-US" sz="2800" dirty="0"/>
          </a:p>
          <a:p>
            <a:pPr lvl="1"/>
            <a:r>
              <a:rPr lang="en-US" altLang="en-US" sz="2800" b="1" dirty="0">
                <a:solidFill>
                  <a:srgbClr val="0070C0"/>
                </a:solidFill>
              </a:rPr>
              <a:t>Base register</a:t>
            </a:r>
            <a:r>
              <a:rPr lang="en-US" altLang="en-US" sz="2800" dirty="0"/>
              <a:t> contains value of smallest physical address</a:t>
            </a:r>
            <a:endParaRPr lang="en-US" altLang="en-US" sz="2800" dirty="0"/>
          </a:p>
          <a:p>
            <a:pPr lvl="1"/>
            <a:r>
              <a:rPr lang="en-US" altLang="en-US" sz="2800" b="1" dirty="0">
                <a:solidFill>
                  <a:srgbClr val="0070C0"/>
                </a:solidFill>
              </a:rPr>
              <a:t>Limit register </a:t>
            </a:r>
            <a:r>
              <a:rPr lang="en-US" altLang="en-US" sz="2800" dirty="0"/>
              <a:t>contains range of logical addresses – each logical address must be less than the limit register </a:t>
            </a:r>
            <a:endParaRPr lang="en-US" altLang="en-US" sz="2800" dirty="0"/>
          </a:p>
          <a:p>
            <a:pPr lvl="1"/>
            <a:r>
              <a:rPr lang="en-US" altLang="en-US" sz="2800" b="1" dirty="0">
                <a:solidFill>
                  <a:srgbClr val="0070C0"/>
                </a:solidFill>
              </a:rPr>
              <a:t>MMU</a:t>
            </a:r>
            <a:r>
              <a:rPr lang="en-US" altLang="en-US" sz="2800" dirty="0"/>
              <a:t> maps logical address </a:t>
            </a:r>
            <a:r>
              <a:rPr lang="en-US" altLang="en-US" sz="2800" i="1" dirty="0"/>
              <a:t>dynamically</a:t>
            </a:r>
            <a:endParaRPr lang="en-US" altLang="en-US" sz="2800" i="1" dirty="0"/>
          </a:p>
          <a:p>
            <a:pPr lvl="1"/>
            <a:r>
              <a:rPr lang="en-US" altLang="en-US" sz="2800" dirty="0"/>
              <a:t>Can then allow actions such as kernel code </a:t>
            </a:r>
            <a:r>
              <a:rPr lang="en-US" altLang="en-US" sz="2800"/>
              <a:t>being </a:t>
            </a:r>
            <a:r>
              <a:rPr lang="en-US" altLang="en-US" sz="2800" b="1">
                <a:solidFill>
                  <a:srgbClr val="006699"/>
                </a:solidFill>
                <a:latin typeface="+mj-lt"/>
              </a:rPr>
              <a:t>transient(</a:t>
            </a:r>
            <a:r>
              <a:rPr lang="zh-CN" altLang="en-US" sz="2800" b="1">
                <a:solidFill>
                  <a:srgbClr val="006699"/>
                </a:solidFill>
                <a:latin typeface="+mj-lt"/>
              </a:rPr>
              <a:t>暂时</a:t>
            </a:r>
            <a:r>
              <a:rPr lang="en-US" altLang="en-US" sz="2800" b="1">
                <a:solidFill>
                  <a:srgbClr val="006699"/>
                </a:solidFill>
                <a:latin typeface="+mj-lt"/>
              </a:rPr>
              <a:t>)</a:t>
            </a:r>
            <a:r>
              <a:rPr lang="en-US" altLang="en-US" sz="2800" b="1">
                <a:solidFill>
                  <a:srgbClr val="0000FF"/>
                </a:solidFill>
              </a:rPr>
              <a:t> </a:t>
            </a:r>
            <a:r>
              <a:rPr lang="en-US" altLang="en-US" sz="2800" dirty="0"/>
              <a:t>and kernel </a:t>
            </a:r>
            <a:r>
              <a:rPr lang="en-US" altLang="en-US" sz="2800"/>
              <a:t>changing size</a:t>
            </a:r>
            <a:endParaRPr lang="en-US" altLang="en-US"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568450" y="232005"/>
            <a:ext cx="9899650" cy="576262"/>
          </a:xfrm>
        </p:spPr>
        <p:txBody>
          <a:bodyPr/>
          <a:lstStyle/>
          <a:p>
            <a:pPr eaLnBrk="1" hangingPunct="1"/>
            <a:r>
              <a:rPr lang="en-US" altLang="en-US" sz="2800" dirty="0"/>
              <a:t>Hardware Support for Relocation and Limit Registers</a:t>
            </a:r>
            <a:endParaRPr lang="en-US" altLang="en-US" sz="2800" dirty="0"/>
          </a:p>
        </p:txBody>
      </p:sp>
      <p:pic>
        <p:nvPicPr>
          <p:cNvPr id="20483" name="Picture 4" descr="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31145" y="1125414"/>
            <a:ext cx="9279871" cy="4607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Multi Partition Method(</a:t>
            </a:r>
            <a:r>
              <a:rPr lang="zh-CN" altLang="en-US" dirty="0"/>
              <a:t>多分区方法</a:t>
            </a:r>
            <a:r>
              <a:rPr lang="en-US" altLang="zh-CN" dirty="0"/>
              <a:t>)</a:t>
            </a:r>
            <a:endParaRPr lang="zh-CN" altLang="en-US" dirty="0"/>
          </a:p>
        </p:txBody>
      </p:sp>
      <p:sp>
        <p:nvSpPr>
          <p:cNvPr id="3" name="内容占位符 2"/>
          <p:cNvSpPr>
            <a:spLocks noGrp="1"/>
          </p:cNvSpPr>
          <p:nvPr>
            <p:ph idx="1"/>
          </p:nvPr>
        </p:nvSpPr>
        <p:spPr>
          <a:xfrm>
            <a:off x="1856793" y="1233489"/>
            <a:ext cx="9060024" cy="4626984"/>
          </a:xfrm>
        </p:spPr>
        <p:txBody>
          <a:bodyPr/>
          <a:lstStyle/>
          <a:p>
            <a:r>
              <a:rPr lang="zh-CN" altLang="en-US" sz="2800" dirty="0"/>
              <a:t>固定大小的多分区方法，分区的个数也固定不变</a:t>
            </a:r>
            <a:endParaRPr lang="en-US" altLang="zh-CN" sz="2800" dirty="0"/>
          </a:p>
          <a:p>
            <a:r>
              <a:rPr lang="zh-CN" altLang="en-US" sz="2800" dirty="0"/>
              <a:t>将内存分为同样大小，且固定不变的多个分区，每个分区容纳一个进程</a:t>
            </a:r>
            <a:endParaRPr lang="en-US" altLang="zh-CN" sz="2800" dirty="0"/>
          </a:p>
          <a:p>
            <a:r>
              <a:rPr lang="zh-CN" altLang="en-US" sz="2800" dirty="0"/>
              <a:t>限制了多道程序的并发度</a:t>
            </a:r>
            <a:endParaRPr lang="en-US" altLang="zh-CN" sz="2800" dirty="0"/>
          </a:p>
          <a:p>
            <a:r>
              <a:rPr lang="zh-CN" altLang="en-US" sz="2800" dirty="0"/>
              <a:t>限制了每个进程内存空间的大小</a:t>
            </a:r>
            <a:endParaRPr lang="en-US" altLang="zh-CN" sz="2800" dirty="0"/>
          </a:p>
          <a:p>
            <a:r>
              <a:rPr lang="zh-CN" altLang="en-US" sz="2800" dirty="0"/>
              <a:t>对于小的进程，分区的大部分空间都浪费掉了</a:t>
            </a:r>
            <a:endParaRPr lang="en-US" altLang="zh-CN" sz="2800" dirty="0"/>
          </a:p>
          <a:p>
            <a:r>
              <a:rPr lang="zh-CN" altLang="en-US" sz="2800" dirty="0"/>
              <a:t>为早期的技术，已淘汰</a:t>
            </a:r>
            <a:endParaRPr lang="en-US" altLang="zh-CN" sz="2800" dirty="0"/>
          </a:p>
          <a:p>
            <a:endParaRPr lang="zh-CN" altLang="en-US" sz="28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083838" y="184150"/>
            <a:ext cx="8438113" cy="615950"/>
          </a:xfrm>
        </p:spPr>
        <p:txBody>
          <a:bodyPr/>
          <a:lstStyle/>
          <a:p>
            <a:pPr eaLnBrk="1" hangingPunct="1"/>
            <a:br>
              <a:rPr lang="en-US" altLang="en-US" dirty="0"/>
            </a:br>
            <a:r>
              <a:rPr lang="en-US" altLang="en-US" dirty="0"/>
              <a:t>Variable Partition(</a:t>
            </a:r>
            <a:r>
              <a:rPr lang="zh-CN" altLang="en-US" dirty="0"/>
              <a:t>可变分区</a:t>
            </a:r>
            <a:r>
              <a:rPr lang="en-US" altLang="en-US" dirty="0"/>
              <a:t>)</a:t>
            </a:r>
            <a:endParaRPr lang="en-US" altLang="en-US" dirty="0"/>
          </a:p>
        </p:txBody>
      </p:sp>
      <p:sp>
        <p:nvSpPr>
          <p:cNvPr id="21507" name="Rectangle 3"/>
          <p:cNvSpPr>
            <a:spLocks noGrp="1" noChangeArrowheads="1"/>
          </p:cNvSpPr>
          <p:nvPr>
            <p:ph type="body" idx="1"/>
          </p:nvPr>
        </p:nvSpPr>
        <p:spPr>
          <a:xfrm>
            <a:off x="394996" y="983020"/>
            <a:ext cx="11402008" cy="3262313"/>
          </a:xfrm>
        </p:spPr>
        <p:txBody>
          <a:bodyPr/>
          <a:lstStyle/>
          <a:p>
            <a:r>
              <a:rPr lang="en-US" altLang="en-US" sz="2000" dirty="0"/>
              <a:t>Variable-partition allocation</a:t>
            </a:r>
            <a:endParaRPr lang="en-US" altLang="en-US" sz="2000" dirty="0"/>
          </a:p>
          <a:p>
            <a:pPr lvl="1"/>
            <a:r>
              <a:rPr lang="en-US" altLang="en-US" sz="2000" b="1" dirty="0">
                <a:solidFill>
                  <a:srgbClr val="006699"/>
                </a:solidFill>
                <a:latin typeface="+mj-lt"/>
              </a:rPr>
              <a:t>Variable-partition</a:t>
            </a:r>
            <a:r>
              <a:rPr lang="en-US" altLang="en-US" b="1" dirty="0">
                <a:solidFill>
                  <a:srgbClr val="0000FF"/>
                </a:solidFill>
              </a:rPr>
              <a:t> </a:t>
            </a:r>
            <a:r>
              <a:rPr lang="en-US" altLang="en-US" dirty="0"/>
              <a:t>sizes for efficiency (sized to a given process’ needs)</a:t>
            </a:r>
            <a:endParaRPr lang="en-US" altLang="en-US" dirty="0"/>
          </a:p>
          <a:p>
            <a:pPr lvl="1"/>
            <a:r>
              <a:rPr lang="en-US" altLang="en-US" sz="2000" b="1" dirty="0">
                <a:solidFill>
                  <a:srgbClr val="006699"/>
                </a:solidFill>
                <a:latin typeface="+mj-lt"/>
              </a:rPr>
              <a:t>Hole(</a:t>
            </a:r>
            <a:r>
              <a:rPr lang="zh-CN" altLang="en-US" sz="2000" b="1" dirty="0">
                <a:solidFill>
                  <a:srgbClr val="006699"/>
                </a:solidFill>
                <a:latin typeface="+mj-lt"/>
              </a:rPr>
              <a:t>孔</a:t>
            </a:r>
            <a:r>
              <a:rPr lang="en-US" altLang="en-US" sz="2000" b="1" dirty="0">
                <a:solidFill>
                  <a:srgbClr val="006699"/>
                </a:solidFill>
                <a:latin typeface="+mj-lt"/>
              </a:rPr>
              <a:t>)</a:t>
            </a:r>
            <a:r>
              <a:rPr lang="en-US" altLang="en-US" dirty="0"/>
              <a:t> – block of available memory; holes of various size are scattered throughout memory</a:t>
            </a:r>
            <a:endParaRPr lang="en-US" altLang="en-US" dirty="0"/>
          </a:p>
          <a:p>
            <a:pPr lvl="1"/>
            <a:r>
              <a:rPr lang="en-US" altLang="en-US" dirty="0"/>
              <a:t>When a process arrives, it is allocated memory from a hole large enough to accommodate it</a:t>
            </a:r>
            <a:endParaRPr lang="en-US" altLang="en-US" dirty="0"/>
          </a:p>
          <a:p>
            <a:pPr lvl="1"/>
            <a:r>
              <a:rPr lang="en-US" altLang="en-US" dirty="0"/>
              <a:t>Process exiting frees its partition, adjacent free partitions combined</a:t>
            </a:r>
            <a:endParaRPr lang="en-US" altLang="en-US" dirty="0"/>
          </a:p>
          <a:p>
            <a:pPr lvl="1"/>
            <a:r>
              <a:rPr lang="en-US" altLang="en-US" dirty="0"/>
              <a:t>Operating system maintains information about:</a:t>
            </a:r>
            <a:br>
              <a:rPr lang="en-US" altLang="en-US" dirty="0"/>
            </a:br>
            <a:r>
              <a:rPr lang="en-US" altLang="en-US" dirty="0"/>
              <a:t>a) allocated partitions    b) free partitions (hole)</a:t>
            </a:r>
            <a:endParaRPr lang="en-US" altLang="en-US" dirty="0"/>
          </a:p>
        </p:txBody>
      </p:sp>
      <p:pic>
        <p:nvPicPr>
          <p:cNvPr id="21508" name="Picture 5" descr="W:\os-book\OS10\slide-dir\os-figures\9_07.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08170" y="3771522"/>
            <a:ext cx="7989448" cy="23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006353" y="235762"/>
            <a:ext cx="8922059" cy="576262"/>
          </a:xfrm>
        </p:spPr>
        <p:txBody>
          <a:bodyPr/>
          <a:lstStyle/>
          <a:p>
            <a:pPr eaLnBrk="1" hangingPunct="1"/>
            <a:r>
              <a:rPr lang="en-US" altLang="en-US" dirty="0"/>
              <a:t>Dynamic Storage-Allocation Problem</a:t>
            </a:r>
            <a:endParaRPr lang="en-US" altLang="en-US" dirty="0"/>
          </a:p>
        </p:txBody>
      </p:sp>
      <p:sp>
        <p:nvSpPr>
          <p:cNvPr id="22531" name="Rectangle 3"/>
          <p:cNvSpPr>
            <a:spLocks noGrp="1" noChangeArrowheads="1"/>
          </p:cNvSpPr>
          <p:nvPr>
            <p:ph type="body" idx="1"/>
          </p:nvPr>
        </p:nvSpPr>
        <p:spPr>
          <a:xfrm>
            <a:off x="711200" y="1709739"/>
            <a:ext cx="10778836" cy="2605087"/>
          </a:xfrm>
        </p:spPr>
        <p:txBody>
          <a:bodyPr/>
          <a:lstStyle/>
          <a:p>
            <a:pPr>
              <a:lnSpc>
                <a:spcPct val="90000"/>
              </a:lnSpc>
            </a:pPr>
            <a:r>
              <a:rPr lang="en-US" altLang="en-US" sz="2400" b="1" dirty="0">
                <a:solidFill>
                  <a:srgbClr val="006699"/>
                </a:solidFill>
                <a:latin typeface="+mj-lt"/>
              </a:rPr>
              <a:t>First-fit(</a:t>
            </a:r>
            <a:r>
              <a:rPr lang="zh-CN" altLang="en-US" sz="2400" b="1" dirty="0">
                <a:solidFill>
                  <a:srgbClr val="006699"/>
                </a:solidFill>
                <a:latin typeface="+mj-lt"/>
              </a:rPr>
              <a:t>首次适应</a:t>
            </a:r>
            <a:r>
              <a:rPr lang="en-US" altLang="en-US" sz="2400" b="1" dirty="0">
                <a:solidFill>
                  <a:srgbClr val="006699"/>
                </a:solidFill>
                <a:latin typeface="+mj-lt"/>
              </a:rPr>
              <a:t>)</a:t>
            </a:r>
            <a:r>
              <a:rPr lang="en-US" altLang="en-US" sz="2400" dirty="0"/>
              <a:t>:  Allocate the </a:t>
            </a:r>
            <a:r>
              <a:rPr lang="en-US" altLang="en-US" sz="2400" b="1" i="1" dirty="0"/>
              <a:t>first</a:t>
            </a:r>
            <a:r>
              <a:rPr lang="en-US" altLang="en-US" sz="2400" dirty="0"/>
              <a:t> hole that is </a:t>
            </a:r>
            <a:r>
              <a:rPr lang="en-US" altLang="en-US" sz="2400"/>
              <a:t>big enough;</a:t>
            </a:r>
            <a:r>
              <a:rPr lang="en-US" altLang="zh-CN" sz="2400" b="1">
                <a:solidFill>
                  <a:srgbClr val="006699"/>
                </a:solidFill>
                <a:latin typeface="+mj-lt"/>
              </a:rPr>
              <a:t>  *Next-fit(</a:t>
            </a:r>
            <a:r>
              <a:rPr lang="zh-CN" altLang="en-US" sz="2400" b="1">
                <a:solidFill>
                  <a:srgbClr val="006699"/>
                </a:solidFill>
                <a:latin typeface="+mj-lt"/>
              </a:rPr>
              <a:t>下次适应</a:t>
            </a:r>
            <a:r>
              <a:rPr lang="en-US" altLang="zh-CN" sz="2400" b="1">
                <a:solidFill>
                  <a:srgbClr val="006699"/>
                </a:solidFill>
                <a:latin typeface="+mj-lt"/>
              </a:rPr>
              <a:t>)</a:t>
            </a:r>
            <a:r>
              <a:rPr lang="zh-CN" altLang="en-US" sz="2400"/>
              <a:t>：记住上次分配的地方，循环查找</a:t>
            </a:r>
            <a:endParaRPr lang="en-US" altLang="en-US" sz="2400" dirty="0"/>
          </a:p>
          <a:p>
            <a:pPr>
              <a:lnSpc>
                <a:spcPct val="90000"/>
              </a:lnSpc>
            </a:pPr>
            <a:r>
              <a:rPr lang="en-US" altLang="en-US" sz="2400" b="1" dirty="0">
                <a:solidFill>
                  <a:srgbClr val="006699"/>
                </a:solidFill>
                <a:latin typeface="+mj-lt"/>
              </a:rPr>
              <a:t>Best-fit(</a:t>
            </a:r>
            <a:r>
              <a:rPr lang="zh-CN" altLang="en-US" sz="2400" b="1" dirty="0">
                <a:solidFill>
                  <a:srgbClr val="006699"/>
                </a:solidFill>
                <a:latin typeface="+mj-lt"/>
              </a:rPr>
              <a:t>最佳适应</a:t>
            </a:r>
            <a:r>
              <a:rPr lang="en-US" altLang="en-US" sz="2400" b="1" dirty="0">
                <a:solidFill>
                  <a:srgbClr val="006699"/>
                </a:solidFill>
                <a:latin typeface="+mj-lt"/>
              </a:rPr>
              <a:t>)</a:t>
            </a:r>
            <a:r>
              <a:rPr lang="en-US" altLang="en-US" sz="2400" dirty="0"/>
              <a:t>:  Allocate the </a:t>
            </a:r>
            <a:r>
              <a:rPr lang="en-US" altLang="en-US" sz="2400" b="1" i="1" dirty="0"/>
              <a:t>smallest</a:t>
            </a:r>
            <a:r>
              <a:rPr lang="en-US" altLang="en-US" sz="2400" dirty="0"/>
              <a:t> hole that is big enough; must search entire list, unless ordered by size  </a:t>
            </a:r>
            <a:endParaRPr lang="en-US" altLang="en-US" sz="2400" dirty="0"/>
          </a:p>
          <a:p>
            <a:pPr lvl="1">
              <a:lnSpc>
                <a:spcPct val="90000"/>
              </a:lnSpc>
            </a:pPr>
            <a:r>
              <a:rPr lang="en-US" altLang="en-US" sz="2400" dirty="0"/>
              <a:t>Produces the smallest leftover hole</a:t>
            </a:r>
            <a:endParaRPr lang="en-US" altLang="en-US" sz="2400" dirty="0"/>
          </a:p>
          <a:p>
            <a:pPr>
              <a:lnSpc>
                <a:spcPct val="90000"/>
              </a:lnSpc>
            </a:pPr>
            <a:r>
              <a:rPr lang="en-US" altLang="en-US" sz="2400" b="1" dirty="0">
                <a:solidFill>
                  <a:srgbClr val="006699"/>
                </a:solidFill>
                <a:latin typeface="+mj-lt"/>
              </a:rPr>
              <a:t>Worst-fit(</a:t>
            </a:r>
            <a:r>
              <a:rPr lang="zh-CN" altLang="en-US" sz="2400" b="1" dirty="0">
                <a:solidFill>
                  <a:srgbClr val="006699"/>
                </a:solidFill>
                <a:latin typeface="+mj-lt"/>
              </a:rPr>
              <a:t>最差适应</a:t>
            </a:r>
            <a:r>
              <a:rPr lang="en-US" altLang="en-US" sz="2400" b="1" dirty="0">
                <a:solidFill>
                  <a:srgbClr val="006699"/>
                </a:solidFill>
                <a:latin typeface="+mj-lt"/>
              </a:rPr>
              <a:t>)</a:t>
            </a:r>
            <a:r>
              <a:rPr lang="en-US" altLang="en-US" sz="2400" dirty="0"/>
              <a:t>:  Allocate the </a:t>
            </a:r>
            <a:r>
              <a:rPr lang="en-US" altLang="en-US" sz="2400" b="1" i="1" dirty="0"/>
              <a:t>largest</a:t>
            </a:r>
            <a:r>
              <a:rPr lang="en-US" altLang="en-US" sz="2400" dirty="0"/>
              <a:t> hole; must also search entire list  </a:t>
            </a:r>
            <a:endParaRPr lang="en-US" altLang="en-US" sz="2400" dirty="0"/>
          </a:p>
          <a:p>
            <a:pPr lvl="1">
              <a:lnSpc>
                <a:spcPct val="90000"/>
              </a:lnSpc>
            </a:pPr>
            <a:r>
              <a:rPr lang="en-US" altLang="en-US" sz="2400" dirty="0"/>
              <a:t>Produces the largest </a:t>
            </a:r>
            <a:r>
              <a:rPr lang="en-US" altLang="en-US" sz="2400"/>
              <a:t>leftover hole</a:t>
            </a:r>
            <a:endParaRPr lang="en-US" altLang="en-US" sz="2400" dirty="0"/>
          </a:p>
        </p:txBody>
      </p:sp>
      <p:sp>
        <p:nvSpPr>
          <p:cNvPr id="22532" name="Text Box 4"/>
          <p:cNvSpPr txBox="1">
            <a:spLocks noChangeArrowheads="1"/>
          </p:cNvSpPr>
          <p:nvPr/>
        </p:nvSpPr>
        <p:spPr bwMode="auto">
          <a:xfrm>
            <a:off x="711200" y="1061863"/>
            <a:ext cx="8803964" cy="461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5" tIns="45718" rIns="91435" bIns="45718"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50000"/>
              </a:spcBef>
            </a:pPr>
            <a:r>
              <a:rPr lang="en-US" altLang="en-US" sz="2400" dirty="0">
                <a:latin typeface="Helvetica" panose="020B0604020202020204" pitchFamily="34" charset="0"/>
              </a:rPr>
              <a:t>How to satisfy a request of size </a:t>
            </a:r>
            <a:r>
              <a:rPr lang="en-US" altLang="en-US" sz="2400" b="1" i="1" dirty="0">
                <a:latin typeface="Helvetica" panose="020B0604020202020204" pitchFamily="34" charset="0"/>
              </a:rPr>
              <a:t>n</a:t>
            </a:r>
            <a:r>
              <a:rPr lang="en-US" altLang="en-US" sz="2400" dirty="0">
                <a:latin typeface="Helvetica" panose="020B0604020202020204" pitchFamily="34" charset="0"/>
              </a:rPr>
              <a:t> from a list of free holes?</a:t>
            </a:r>
            <a:endParaRPr lang="en-US" altLang="en-US" sz="2400" dirty="0">
              <a:latin typeface="Helvetica" panose="020B0604020202020204" pitchFamily="34" charset="0"/>
            </a:endParaRPr>
          </a:p>
        </p:txBody>
      </p:sp>
      <p:sp>
        <p:nvSpPr>
          <p:cNvPr id="22533" name="Text Box 5"/>
          <p:cNvSpPr txBox="1">
            <a:spLocks noChangeArrowheads="1"/>
          </p:cNvSpPr>
          <p:nvPr/>
        </p:nvSpPr>
        <p:spPr bwMode="auto">
          <a:xfrm>
            <a:off x="711200" y="5148261"/>
            <a:ext cx="10429551" cy="830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5" tIns="45718" rIns="91435" bIns="45718"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50000"/>
              </a:spcBef>
            </a:pPr>
            <a:r>
              <a:rPr lang="en-US" altLang="en-US" sz="2400" dirty="0">
                <a:latin typeface="Helvetica" panose="020B0604020202020204" pitchFamily="34" charset="0"/>
              </a:rPr>
              <a:t>First-fit and best-fit better than worst-fit in terms of speed and storage utilization</a:t>
            </a:r>
            <a:endParaRPr lang="en-US" altLang="en-US" sz="2400" dirty="0">
              <a:latin typeface="Helvetica"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defRPr/>
            </a:pPr>
            <a:r>
              <a:rPr lang="en-US" altLang="zh-CN" dirty="0">
                <a:ea typeface="宋体" panose="02010600030101010101" pitchFamily="2" charset="-122"/>
              </a:rPr>
              <a:t>Content Overview</a:t>
            </a:r>
            <a:endParaRPr lang="en-US" altLang="zh-CN" dirty="0">
              <a:ea typeface="宋体" panose="02010600030101010101" pitchFamily="2" charset="-122"/>
            </a:endParaRPr>
          </a:p>
        </p:txBody>
      </p:sp>
      <p:sp>
        <p:nvSpPr>
          <p:cNvPr id="11267" name="Rectangle 3"/>
          <p:cNvSpPr>
            <a:spLocks noGrp="1" noChangeArrowheads="1"/>
          </p:cNvSpPr>
          <p:nvPr>
            <p:ph type="body" idx="1"/>
          </p:nvPr>
        </p:nvSpPr>
        <p:spPr>
          <a:xfrm>
            <a:off x="2286001" y="1377950"/>
            <a:ext cx="7351713" cy="4483100"/>
          </a:xfrm>
        </p:spPr>
        <p:txBody>
          <a:bodyPr/>
          <a:lstStyle/>
          <a:p>
            <a:r>
              <a:rPr lang="en-US" altLang="zh-CN" sz="2800">
                <a:ea typeface="宋体" panose="02010600030101010101" pitchFamily="2" charset="-122"/>
              </a:rPr>
              <a:t>Background</a:t>
            </a:r>
            <a:endParaRPr lang="en-US" altLang="zh-CN" sz="2800">
              <a:ea typeface="宋体" panose="02010600030101010101" pitchFamily="2" charset="-122"/>
            </a:endParaRPr>
          </a:p>
          <a:p>
            <a:r>
              <a:rPr lang="en-US" altLang="zh-CN" sz="2800">
                <a:ea typeface="宋体" panose="02010600030101010101" pitchFamily="2" charset="-122"/>
              </a:rPr>
              <a:t>Swapping </a:t>
            </a:r>
            <a:endParaRPr lang="en-US" altLang="zh-CN" sz="2800">
              <a:ea typeface="宋体" panose="02010600030101010101" pitchFamily="2" charset="-122"/>
            </a:endParaRPr>
          </a:p>
          <a:p>
            <a:r>
              <a:rPr lang="en-US" altLang="zh-CN" sz="2800">
                <a:ea typeface="宋体" panose="02010600030101010101" pitchFamily="2" charset="-122"/>
              </a:rPr>
              <a:t>Contiguous Memory Allocation</a:t>
            </a:r>
            <a:endParaRPr lang="en-US" altLang="zh-CN" sz="2800">
              <a:ea typeface="宋体" panose="02010600030101010101" pitchFamily="2" charset="-122"/>
            </a:endParaRPr>
          </a:p>
          <a:p>
            <a:r>
              <a:rPr lang="en-US" altLang="zh-CN" sz="2800">
                <a:ea typeface="宋体" panose="02010600030101010101" pitchFamily="2" charset="-122"/>
              </a:rPr>
              <a:t>Paging</a:t>
            </a:r>
            <a:endParaRPr lang="en-US" altLang="zh-CN" sz="2800">
              <a:ea typeface="宋体" panose="02010600030101010101" pitchFamily="2" charset="-122"/>
            </a:endParaRPr>
          </a:p>
          <a:p>
            <a:r>
              <a:rPr lang="en-US" altLang="zh-CN" sz="2800">
                <a:ea typeface="宋体" panose="02010600030101010101" pitchFamily="2" charset="-122"/>
              </a:rPr>
              <a:t>Structure of the Page Table</a:t>
            </a:r>
            <a:endParaRPr lang="en-US" altLang="zh-CN" sz="2800">
              <a:ea typeface="宋体" panose="02010600030101010101" pitchFamily="2" charset="-122"/>
            </a:endParaRPr>
          </a:p>
          <a:p>
            <a:r>
              <a:rPr lang="en-US" altLang="zh-CN" sz="2800">
                <a:ea typeface="宋体" panose="02010600030101010101" pitchFamily="2" charset="-122"/>
              </a:rPr>
              <a:t>Segmentation</a:t>
            </a:r>
            <a:endParaRPr lang="en-US" altLang="zh-CN" sz="2800">
              <a:ea typeface="宋体" panose="02010600030101010101" pitchFamily="2" charset="-122"/>
            </a:endParaRPr>
          </a:p>
          <a:p>
            <a:r>
              <a:rPr lang="en-US" altLang="zh-CN" sz="2800">
                <a:solidFill>
                  <a:schemeClr val="tx1">
                    <a:lumMod val="50000"/>
                    <a:lumOff val="50000"/>
                  </a:schemeClr>
                </a:solidFill>
                <a:ea typeface="宋体" panose="02010600030101010101" pitchFamily="2" charset="-122"/>
              </a:rPr>
              <a:t>Example: The Intel Pentium</a:t>
            </a:r>
            <a:endParaRPr lang="en-US" altLang="zh-CN" sz="2800">
              <a:solidFill>
                <a:schemeClr val="tx1">
                  <a:lumMod val="50000"/>
                  <a:lumOff val="50000"/>
                </a:schemeClr>
              </a:solidFill>
              <a:ea typeface="宋体" panose="02010600030101010101" pitchFamily="2" charset="-122"/>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title"/>
          </p:nvPr>
        </p:nvSpPr>
        <p:spPr>
          <a:xfrm>
            <a:off x="2379664" y="236380"/>
            <a:ext cx="7831137" cy="576263"/>
          </a:xfrm>
        </p:spPr>
        <p:txBody>
          <a:bodyPr/>
          <a:lstStyle/>
          <a:p>
            <a:pPr eaLnBrk="1" hangingPunct="1"/>
            <a:r>
              <a:rPr lang="en-US" altLang="en-US" dirty="0"/>
              <a:t>Fragmentation</a:t>
            </a:r>
            <a:endParaRPr lang="en-US" altLang="en-US" dirty="0"/>
          </a:p>
        </p:txBody>
      </p:sp>
      <p:sp>
        <p:nvSpPr>
          <p:cNvPr id="23555" name="Rectangle 1027"/>
          <p:cNvSpPr>
            <a:spLocks noGrp="1" noChangeArrowheads="1"/>
          </p:cNvSpPr>
          <p:nvPr>
            <p:ph type="body" idx="1"/>
          </p:nvPr>
        </p:nvSpPr>
        <p:spPr>
          <a:xfrm>
            <a:off x="870011" y="1114425"/>
            <a:ext cx="10253709" cy="4999038"/>
          </a:xfrm>
        </p:spPr>
        <p:txBody>
          <a:bodyPr/>
          <a:lstStyle/>
          <a:p>
            <a:r>
              <a:rPr lang="en-US" altLang="en-US" sz="2800" b="1" dirty="0">
                <a:solidFill>
                  <a:srgbClr val="006699"/>
                </a:solidFill>
                <a:latin typeface="+mj-lt"/>
              </a:rPr>
              <a:t>External</a:t>
            </a:r>
            <a:r>
              <a:rPr lang="en-US" altLang="en-US" sz="2800" b="1" dirty="0">
                <a:solidFill>
                  <a:srgbClr val="3366FF"/>
                </a:solidFill>
              </a:rPr>
              <a:t> </a:t>
            </a:r>
            <a:r>
              <a:rPr lang="en-US" altLang="en-US" sz="2800" b="1" dirty="0">
                <a:solidFill>
                  <a:srgbClr val="006699"/>
                </a:solidFill>
                <a:latin typeface="+mj-lt"/>
              </a:rPr>
              <a:t>Fragmentation(</a:t>
            </a:r>
            <a:r>
              <a:rPr lang="zh-CN" altLang="en-US" sz="2800" b="1" dirty="0">
                <a:solidFill>
                  <a:srgbClr val="006699"/>
                </a:solidFill>
                <a:latin typeface="+mj-lt"/>
              </a:rPr>
              <a:t>外碎片</a:t>
            </a:r>
            <a:r>
              <a:rPr lang="en-US" altLang="en-US" sz="2800" b="1" dirty="0">
                <a:solidFill>
                  <a:srgbClr val="006699"/>
                </a:solidFill>
                <a:latin typeface="+mj-lt"/>
              </a:rPr>
              <a:t>)</a:t>
            </a:r>
            <a:r>
              <a:rPr lang="en-US" altLang="en-US" sz="2800" dirty="0">
                <a:solidFill>
                  <a:srgbClr val="3366FF"/>
                </a:solidFill>
              </a:rPr>
              <a:t> </a:t>
            </a:r>
            <a:r>
              <a:rPr lang="en-US" altLang="en-US" sz="2800" dirty="0"/>
              <a:t>– total memory space exists to satisfy a request, but it is not contiguous</a:t>
            </a:r>
            <a:endParaRPr lang="en-US" altLang="en-US" sz="2800" b="1" dirty="0">
              <a:solidFill>
                <a:srgbClr val="3366FF"/>
              </a:solidFill>
            </a:endParaRPr>
          </a:p>
          <a:p>
            <a:r>
              <a:rPr lang="en-US" altLang="en-US" sz="2800" b="1" dirty="0">
                <a:solidFill>
                  <a:srgbClr val="006699"/>
                </a:solidFill>
                <a:latin typeface="+mj-lt"/>
              </a:rPr>
              <a:t>Internal</a:t>
            </a:r>
            <a:r>
              <a:rPr lang="en-US" altLang="en-US" sz="2800" b="1" dirty="0">
                <a:solidFill>
                  <a:srgbClr val="3366FF"/>
                </a:solidFill>
              </a:rPr>
              <a:t> </a:t>
            </a:r>
            <a:r>
              <a:rPr lang="en-US" altLang="en-US" sz="2800" b="1" dirty="0">
                <a:solidFill>
                  <a:srgbClr val="006699"/>
                </a:solidFill>
                <a:latin typeface="+mj-lt"/>
              </a:rPr>
              <a:t>Fragmentation(</a:t>
            </a:r>
            <a:r>
              <a:rPr lang="zh-CN" altLang="en-US" sz="2800" b="1" dirty="0">
                <a:solidFill>
                  <a:srgbClr val="006699"/>
                </a:solidFill>
                <a:latin typeface="+mj-lt"/>
              </a:rPr>
              <a:t>内碎片</a:t>
            </a:r>
            <a:r>
              <a:rPr lang="en-US" altLang="en-US" sz="2800" b="1" dirty="0">
                <a:solidFill>
                  <a:srgbClr val="006699"/>
                </a:solidFill>
                <a:latin typeface="+mj-lt"/>
              </a:rPr>
              <a:t>)</a:t>
            </a:r>
            <a:r>
              <a:rPr lang="en-US" altLang="en-US" sz="2800" dirty="0">
                <a:solidFill>
                  <a:srgbClr val="3366FF"/>
                </a:solidFill>
              </a:rPr>
              <a:t> </a:t>
            </a:r>
            <a:r>
              <a:rPr lang="en-US" altLang="en-US" sz="2800" dirty="0"/>
              <a:t>– allocated memory may be slightly larger than requested memory; this size difference is memory internal to a partition, but not being used</a:t>
            </a:r>
            <a:endParaRPr lang="en-US" altLang="en-US" sz="2800" dirty="0"/>
          </a:p>
          <a:p>
            <a:r>
              <a:rPr lang="en-US" altLang="en-US" sz="2800" dirty="0"/>
              <a:t>First fit analysis reveals that given </a:t>
            </a:r>
            <a:r>
              <a:rPr lang="en-US" altLang="en-US" sz="2800" i="1" dirty="0"/>
              <a:t>N</a:t>
            </a:r>
            <a:r>
              <a:rPr lang="en-US" altLang="en-US" sz="2800" dirty="0"/>
              <a:t> blocks allocated, 0.5 </a:t>
            </a:r>
            <a:r>
              <a:rPr lang="en-US" altLang="en-US" sz="2800" i="1" dirty="0"/>
              <a:t>N</a:t>
            </a:r>
            <a:r>
              <a:rPr lang="en-US" altLang="en-US" sz="2800" dirty="0"/>
              <a:t> blocks lost to fragmentation</a:t>
            </a:r>
            <a:endParaRPr lang="en-US" altLang="en-US" sz="2800" dirty="0"/>
          </a:p>
          <a:p>
            <a:pPr lvl="1"/>
            <a:r>
              <a:rPr lang="en-US" altLang="en-US" sz="2800" dirty="0"/>
              <a:t>1/3 may be unusable -&gt; </a:t>
            </a:r>
            <a:r>
              <a:rPr lang="en-US" altLang="en-US" sz="2800" b="1" dirty="0">
                <a:solidFill>
                  <a:srgbClr val="006699"/>
                </a:solidFill>
                <a:latin typeface="+mj-lt"/>
              </a:rPr>
              <a:t>50-percent</a:t>
            </a:r>
            <a:r>
              <a:rPr lang="en-US" altLang="en-US" sz="2800" b="1" dirty="0">
                <a:solidFill>
                  <a:srgbClr val="3366FF"/>
                </a:solidFill>
              </a:rPr>
              <a:t> </a:t>
            </a:r>
            <a:r>
              <a:rPr lang="en-US" altLang="en-US" sz="2800" b="1" dirty="0">
                <a:solidFill>
                  <a:srgbClr val="006699"/>
                </a:solidFill>
                <a:latin typeface="+mj-lt"/>
              </a:rPr>
              <a:t>rule(50%</a:t>
            </a:r>
            <a:r>
              <a:rPr lang="zh-CN" altLang="en-US" sz="2800" b="1">
                <a:solidFill>
                  <a:srgbClr val="006699"/>
                </a:solidFill>
                <a:latin typeface="+mj-lt"/>
              </a:rPr>
              <a:t>规则</a:t>
            </a:r>
            <a:r>
              <a:rPr lang="en-US" altLang="en-US" sz="2800" b="1">
                <a:solidFill>
                  <a:srgbClr val="006699"/>
                </a:solidFill>
                <a:latin typeface="+mj-lt"/>
              </a:rPr>
              <a:t>)</a:t>
            </a:r>
            <a:endParaRPr lang="en-US" altLang="en-US" sz="2800" b="1" dirty="0">
              <a:solidFill>
                <a:srgbClr val="006699"/>
              </a:solidFill>
              <a:latin typeface="+mj-l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981200" y="248494"/>
            <a:ext cx="8229600" cy="576263"/>
          </a:xfrm>
        </p:spPr>
        <p:txBody>
          <a:bodyPr/>
          <a:lstStyle/>
          <a:p>
            <a:r>
              <a:rPr lang="en-US" altLang="en-US" dirty="0"/>
              <a:t>Fragmentation (Cont.)</a:t>
            </a:r>
            <a:endParaRPr lang="en-US" altLang="en-US" dirty="0"/>
          </a:p>
        </p:txBody>
      </p:sp>
      <p:sp>
        <p:nvSpPr>
          <p:cNvPr id="24579" name="Content Placeholder 2"/>
          <p:cNvSpPr>
            <a:spLocks noGrp="1"/>
          </p:cNvSpPr>
          <p:nvPr>
            <p:ph idx="1"/>
          </p:nvPr>
        </p:nvSpPr>
        <p:spPr>
          <a:xfrm>
            <a:off x="754602" y="1154114"/>
            <a:ext cx="10457895" cy="4530725"/>
          </a:xfrm>
        </p:spPr>
        <p:txBody>
          <a:bodyPr/>
          <a:lstStyle/>
          <a:p>
            <a:r>
              <a:rPr lang="en-US" altLang="en-US" sz="2400" dirty="0"/>
              <a:t>Reduce external fragmentation by </a:t>
            </a:r>
            <a:r>
              <a:rPr lang="en-US" altLang="en-US" sz="2400" b="1" dirty="0">
                <a:solidFill>
                  <a:srgbClr val="006699"/>
                </a:solidFill>
                <a:latin typeface="+mj-lt"/>
              </a:rPr>
              <a:t>compaction(</a:t>
            </a:r>
            <a:r>
              <a:rPr lang="zh-CN" altLang="en-US" sz="2400" b="1" dirty="0">
                <a:solidFill>
                  <a:srgbClr val="006699"/>
                </a:solidFill>
                <a:latin typeface="+mj-lt"/>
              </a:rPr>
              <a:t>紧缩</a:t>
            </a:r>
            <a:r>
              <a:rPr lang="en-US" altLang="en-US" sz="2400" b="1" dirty="0">
                <a:solidFill>
                  <a:srgbClr val="006699"/>
                </a:solidFill>
                <a:latin typeface="+mj-lt"/>
              </a:rPr>
              <a:t>)</a:t>
            </a:r>
            <a:endParaRPr lang="en-US" altLang="en-US" sz="2400" b="1" dirty="0">
              <a:solidFill>
                <a:srgbClr val="006699"/>
              </a:solidFill>
              <a:latin typeface="+mj-lt"/>
            </a:endParaRPr>
          </a:p>
          <a:p>
            <a:pPr lvl="1"/>
            <a:r>
              <a:rPr lang="en-US" altLang="en-US" sz="2400" dirty="0"/>
              <a:t>Shuffle memory contents to place all free memory together in one large block</a:t>
            </a:r>
            <a:endParaRPr lang="en-US" altLang="en-US" sz="2400" dirty="0"/>
          </a:p>
          <a:p>
            <a:pPr lvl="1"/>
            <a:r>
              <a:rPr lang="en-US" altLang="en-US" sz="2400" dirty="0"/>
              <a:t>Compaction is possible </a:t>
            </a:r>
            <a:r>
              <a:rPr lang="en-US" altLang="en-US" sz="2400" i="1" dirty="0"/>
              <a:t>only</a:t>
            </a:r>
            <a:r>
              <a:rPr lang="en-US" altLang="en-US" sz="2400" dirty="0"/>
              <a:t> if relocation is dynamic, and is done at execution time</a:t>
            </a:r>
            <a:endParaRPr lang="en-US" altLang="en-US" sz="2400" dirty="0"/>
          </a:p>
          <a:p>
            <a:pPr lvl="1"/>
            <a:r>
              <a:rPr lang="en-US" altLang="en-US" sz="2400" dirty="0"/>
              <a:t>I/O problem</a:t>
            </a:r>
            <a:endParaRPr lang="en-US" altLang="en-US" sz="2400" dirty="0"/>
          </a:p>
          <a:p>
            <a:pPr lvl="2"/>
            <a:r>
              <a:rPr lang="en-US" altLang="en-US" sz="2400" dirty="0"/>
              <a:t>Latch job in memory while it is involved in I/O</a:t>
            </a:r>
            <a:endParaRPr lang="en-US" altLang="en-US" sz="2400" dirty="0"/>
          </a:p>
          <a:p>
            <a:pPr lvl="2"/>
            <a:r>
              <a:rPr lang="en-US" altLang="en-US" sz="2400" dirty="0"/>
              <a:t>Do I/O only into OS buffers</a:t>
            </a:r>
            <a:endParaRPr lang="en-US" altLang="en-US" sz="2400" dirty="0"/>
          </a:p>
          <a:p>
            <a:r>
              <a:rPr lang="en-US" altLang="en-US" sz="2400" dirty="0"/>
              <a:t>Now consider that backing store has same fragmentation problems</a:t>
            </a:r>
            <a:endParaRPr lang="en-US" altLang="en-US"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Which is Best</a:t>
            </a:r>
            <a:r>
              <a:rPr lang="zh-CN" altLang="en-US" dirty="0"/>
              <a:t>？</a:t>
            </a:r>
            <a:endParaRPr lang="zh-CN" altLang="en-US" dirty="0"/>
          </a:p>
        </p:txBody>
      </p:sp>
      <p:sp>
        <p:nvSpPr>
          <p:cNvPr id="3" name="内容占位符 2"/>
          <p:cNvSpPr>
            <a:spLocks noGrp="1"/>
          </p:cNvSpPr>
          <p:nvPr>
            <p:ph idx="1"/>
          </p:nvPr>
        </p:nvSpPr>
        <p:spPr>
          <a:xfrm>
            <a:off x="1263651" y="1233489"/>
            <a:ext cx="10020300" cy="4626984"/>
          </a:xfrm>
        </p:spPr>
        <p:txBody>
          <a:bodyPr/>
          <a:lstStyle/>
          <a:p>
            <a:r>
              <a:rPr lang="zh-CN" altLang="en-US" sz="2800" dirty="0"/>
              <a:t>问题：如果某操作系统中的内存请求很不规则，有时候需要很大的一个内存块，有时候又很小，此时用哪种分区分配算法最好</a:t>
            </a:r>
            <a:r>
              <a:rPr lang="en-US" altLang="zh-CN" sz="2800" dirty="0"/>
              <a:t>? ( )</a:t>
            </a:r>
            <a:endParaRPr lang="en-US" altLang="zh-CN" sz="2800" dirty="0"/>
          </a:p>
          <a:p>
            <a:pPr lvl="1"/>
            <a:r>
              <a:rPr lang="en-US" altLang="zh-CN" sz="2800" dirty="0"/>
              <a:t>A. First-fit(</a:t>
            </a:r>
            <a:r>
              <a:rPr lang="zh-CN" altLang="en-US" sz="2800" dirty="0"/>
              <a:t>首次适应</a:t>
            </a:r>
            <a:r>
              <a:rPr lang="en-US" altLang="zh-CN" sz="2800" dirty="0"/>
              <a:t>)</a:t>
            </a:r>
            <a:endParaRPr lang="zh-CN" altLang="en-US" sz="2800" dirty="0"/>
          </a:p>
          <a:p>
            <a:pPr lvl="1"/>
            <a:r>
              <a:rPr lang="en-US" altLang="zh-CN" sz="2800" dirty="0"/>
              <a:t>B. Best-fit(</a:t>
            </a:r>
            <a:r>
              <a:rPr lang="zh-CN" altLang="en-US" sz="2800" dirty="0"/>
              <a:t>最佳适应</a:t>
            </a:r>
            <a:r>
              <a:rPr lang="en-US" altLang="zh-CN" sz="2800" dirty="0"/>
              <a:t>) </a:t>
            </a:r>
            <a:endParaRPr lang="zh-CN" altLang="en-US" sz="2800" dirty="0"/>
          </a:p>
          <a:p>
            <a:pPr lvl="1"/>
            <a:r>
              <a:rPr lang="en-US" altLang="zh-CN" sz="2800" dirty="0"/>
              <a:t>C. Worst-fit(</a:t>
            </a:r>
            <a:r>
              <a:rPr lang="zh-CN" altLang="en-US" sz="2800" dirty="0"/>
              <a:t>最差适应</a:t>
            </a:r>
            <a:r>
              <a:rPr lang="en-US" altLang="zh-CN" sz="2800" dirty="0"/>
              <a:t>)</a:t>
            </a:r>
            <a:endParaRPr lang="en-US" altLang="zh-CN" sz="2800" dirty="0"/>
          </a:p>
          <a:p>
            <a:pPr lvl="1"/>
            <a:r>
              <a:rPr lang="en-US" altLang="zh-CN" sz="2800" dirty="0"/>
              <a:t>D.</a:t>
            </a:r>
            <a:r>
              <a:rPr lang="zh-CN" altLang="en-US" sz="2800" dirty="0"/>
              <a:t> </a:t>
            </a:r>
            <a:r>
              <a:rPr lang="en-US" altLang="zh-CN" sz="2800" dirty="0"/>
              <a:t>Next-fit(</a:t>
            </a:r>
            <a:r>
              <a:rPr lang="zh-CN" altLang="en-US" sz="2800" dirty="0"/>
              <a:t>下次适应</a:t>
            </a:r>
            <a:r>
              <a:rPr lang="en-US" altLang="zh-CN" sz="2800" dirty="0"/>
              <a:t>)</a:t>
            </a:r>
            <a:endParaRPr lang="zh-CN" altLang="en-US" sz="2800" dirty="0"/>
          </a:p>
          <a:p>
            <a:pPr lvl="1"/>
            <a:r>
              <a:rPr lang="en-US" altLang="zh-CN" sz="2800" dirty="0"/>
              <a:t>E. </a:t>
            </a:r>
            <a:r>
              <a:rPr lang="zh-CN" altLang="en-US" sz="2800" dirty="0"/>
              <a:t>没有区别</a:t>
            </a:r>
            <a:endParaRPr lang="zh-CN" altLang="en-US" sz="2800" dirty="0"/>
          </a:p>
        </p:txBody>
      </p:sp>
      <p:sp>
        <p:nvSpPr>
          <p:cNvPr id="4" name="文本框 3"/>
          <p:cNvSpPr txBox="1"/>
          <p:nvPr/>
        </p:nvSpPr>
        <p:spPr>
          <a:xfrm>
            <a:off x="1263651" y="3244850"/>
            <a:ext cx="895350" cy="461665"/>
          </a:xfrm>
          <a:prstGeom prst="rect">
            <a:avLst/>
          </a:prstGeom>
          <a:noFill/>
        </p:spPr>
        <p:txBody>
          <a:bodyPr wrap="square" rtlCol="0">
            <a:spAutoFit/>
          </a:bodyPr>
          <a:lstStyle/>
          <a:p>
            <a:r>
              <a:rPr lang="zh-CN" altLang="en-US" sz="2400" b="1" dirty="0">
                <a:solidFill>
                  <a:srgbClr val="00B050"/>
                </a:solidFill>
              </a:rPr>
              <a:t>√</a:t>
            </a:r>
            <a:endParaRPr lang="zh-CN" altLang="en-US" sz="2400" b="1"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Grp="1" noChangeArrowheads="1"/>
          </p:cNvSpPr>
          <p:nvPr>
            <p:ph type="title"/>
          </p:nvPr>
        </p:nvSpPr>
        <p:spPr>
          <a:xfrm>
            <a:off x="1981200" y="236380"/>
            <a:ext cx="8229600" cy="576263"/>
          </a:xfrm>
        </p:spPr>
        <p:txBody>
          <a:bodyPr/>
          <a:lstStyle/>
          <a:p>
            <a:pPr eaLnBrk="1" hangingPunct="1"/>
            <a:r>
              <a:rPr lang="en-US" altLang="en-US" dirty="0"/>
              <a:t>8.4 Paging(</a:t>
            </a:r>
            <a:r>
              <a:rPr lang="zh-CN" altLang="en-US" dirty="0"/>
              <a:t>分页</a:t>
            </a:r>
            <a:r>
              <a:rPr lang="en-US" altLang="en-US" dirty="0"/>
              <a:t>)</a:t>
            </a:r>
            <a:endParaRPr lang="en-US" altLang="en-US" dirty="0"/>
          </a:p>
        </p:txBody>
      </p:sp>
      <p:sp>
        <p:nvSpPr>
          <p:cNvPr id="25603" name="Rectangle 1027"/>
          <p:cNvSpPr>
            <a:spLocks noGrp="1" noChangeArrowheads="1"/>
          </p:cNvSpPr>
          <p:nvPr>
            <p:ph type="body" idx="1"/>
          </p:nvPr>
        </p:nvSpPr>
        <p:spPr>
          <a:xfrm>
            <a:off x="1003177" y="1128714"/>
            <a:ext cx="10262586" cy="5245453"/>
          </a:xfrm>
        </p:spPr>
        <p:txBody>
          <a:bodyPr/>
          <a:lstStyle/>
          <a:p>
            <a:r>
              <a:rPr lang="en-US" altLang="en-US" sz="2000" dirty="0"/>
              <a:t>Physical  address space of a process can be noncontiguous; process is allocated physical memory whenever the latter is available</a:t>
            </a:r>
            <a:endParaRPr lang="en-US" altLang="en-US" sz="2000" dirty="0"/>
          </a:p>
          <a:p>
            <a:pPr lvl="1"/>
            <a:r>
              <a:rPr lang="en-US" altLang="en-US" sz="2000" dirty="0"/>
              <a:t>Avoids external fragmentation</a:t>
            </a:r>
            <a:endParaRPr lang="en-US" altLang="en-US" sz="2000" dirty="0"/>
          </a:p>
          <a:p>
            <a:pPr lvl="1"/>
            <a:r>
              <a:rPr lang="en-US" altLang="en-US" sz="2000" dirty="0"/>
              <a:t>Avoids problem of varying sized memory chunks</a:t>
            </a:r>
            <a:endParaRPr lang="en-US" altLang="en-US" sz="900" dirty="0"/>
          </a:p>
          <a:p>
            <a:r>
              <a:rPr lang="en-US" altLang="en-US" sz="2000" dirty="0"/>
              <a:t>Divide physical memory into fixed-sized blocks called </a:t>
            </a:r>
            <a:r>
              <a:rPr lang="en-US" altLang="en-US" sz="2000" b="1" dirty="0">
                <a:solidFill>
                  <a:srgbClr val="006699"/>
                </a:solidFill>
                <a:latin typeface="+mj-lt"/>
              </a:rPr>
              <a:t>frames(</a:t>
            </a:r>
            <a:r>
              <a:rPr lang="zh-CN" altLang="en-US" sz="2000" b="1" dirty="0">
                <a:solidFill>
                  <a:srgbClr val="006699"/>
                </a:solidFill>
                <a:latin typeface="+mj-lt"/>
              </a:rPr>
              <a:t>帧，页框</a:t>
            </a:r>
            <a:r>
              <a:rPr lang="en-US" altLang="en-US" sz="2000" b="1" dirty="0">
                <a:solidFill>
                  <a:srgbClr val="006699"/>
                </a:solidFill>
                <a:latin typeface="+mj-lt"/>
              </a:rPr>
              <a:t>)</a:t>
            </a:r>
            <a:endParaRPr lang="en-US" altLang="en-US" sz="2000" b="1" dirty="0">
              <a:solidFill>
                <a:srgbClr val="006699"/>
              </a:solidFill>
              <a:latin typeface="+mj-lt"/>
            </a:endParaRPr>
          </a:p>
          <a:p>
            <a:pPr lvl="1"/>
            <a:r>
              <a:rPr lang="en-US" altLang="en-US" sz="2000" dirty="0">
                <a:solidFill>
                  <a:srgbClr val="000000"/>
                </a:solidFill>
              </a:rPr>
              <a:t>Size </a:t>
            </a:r>
            <a:r>
              <a:rPr lang="en-US" altLang="en-US" sz="2000" dirty="0"/>
              <a:t>is power of 2, between 512 bytes and 16 Mbytes</a:t>
            </a:r>
            <a:endParaRPr lang="en-US" altLang="en-US" sz="900" dirty="0"/>
          </a:p>
          <a:p>
            <a:r>
              <a:rPr lang="en-US" altLang="en-US" sz="2000" dirty="0"/>
              <a:t>Divide logical memory into blocks of same size called </a:t>
            </a:r>
            <a:r>
              <a:rPr lang="en-US" altLang="en-US" sz="2000" b="1" dirty="0">
                <a:solidFill>
                  <a:srgbClr val="006699"/>
                </a:solidFill>
                <a:latin typeface="+mj-lt"/>
              </a:rPr>
              <a:t>pages(</a:t>
            </a:r>
            <a:r>
              <a:rPr lang="zh-CN" altLang="en-US" sz="2000" b="1" dirty="0">
                <a:solidFill>
                  <a:srgbClr val="006699"/>
                </a:solidFill>
                <a:latin typeface="+mj-lt"/>
              </a:rPr>
              <a:t>页</a:t>
            </a:r>
            <a:r>
              <a:rPr lang="en-US" altLang="en-US" sz="2000" b="1" dirty="0">
                <a:solidFill>
                  <a:srgbClr val="006699"/>
                </a:solidFill>
                <a:latin typeface="+mj-lt"/>
              </a:rPr>
              <a:t>)</a:t>
            </a:r>
            <a:endParaRPr lang="en-US" altLang="en-US" sz="2000" b="1" dirty="0">
              <a:solidFill>
                <a:srgbClr val="006699"/>
              </a:solidFill>
              <a:latin typeface="+mj-lt"/>
            </a:endParaRPr>
          </a:p>
          <a:p>
            <a:r>
              <a:rPr lang="en-US" altLang="en-US" sz="2000" dirty="0"/>
              <a:t>Keep track of all free frames</a:t>
            </a:r>
            <a:endParaRPr lang="en-US" altLang="en-US" sz="900" dirty="0"/>
          </a:p>
          <a:p>
            <a:r>
              <a:rPr lang="en-US" altLang="en-US" sz="2000" dirty="0"/>
              <a:t>To run a program of size </a:t>
            </a:r>
            <a:r>
              <a:rPr lang="en-US" altLang="en-US" sz="2000" b="1" i="1" dirty="0"/>
              <a:t>N</a:t>
            </a:r>
            <a:r>
              <a:rPr lang="en-US" altLang="en-US" sz="2000" i="1" dirty="0"/>
              <a:t> </a:t>
            </a:r>
            <a:r>
              <a:rPr lang="en-US" altLang="en-US" sz="2000" dirty="0"/>
              <a:t>pages, need to find </a:t>
            </a:r>
            <a:r>
              <a:rPr lang="en-US" altLang="en-US" sz="2000" b="1" i="1" dirty="0"/>
              <a:t>N</a:t>
            </a:r>
            <a:r>
              <a:rPr lang="en-US" altLang="en-US" sz="2000" dirty="0"/>
              <a:t> free frames and load program</a:t>
            </a:r>
            <a:endParaRPr lang="en-US" altLang="en-US" sz="900" dirty="0"/>
          </a:p>
          <a:p>
            <a:r>
              <a:rPr lang="en-US" altLang="en-US" sz="2000" dirty="0"/>
              <a:t>Set up a </a:t>
            </a:r>
            <a:r>
              <a:rPr lang="en-US" altLang="en-US" sz="2000" b="1" dirty="0">
                <a:solidFill>
                  <a:srgbClr val="006699"/>
                </a:solidFill>
                <a:latin typeface="+mj-lt"/>
              </a:rPr>
              <a:t>page</a:t>
            </a:r>
            <a:r>
              <a:rPr lang="en-US" altLang="en-US" sz="2000" b="1" dirty="0">
                <a:solidFill>
                  <a:srgbClr val="3366FF"/>
                </a:solidFill>
              </a:rPr>
              <a:t> </a:t>
            </a:r>
            <a:r>
              <a:rPr lang="en-US" altLang="en-US" sz="2000" b="1" dirty="0">
                <a:solidFill>
                  <a:srgbClr val="006699"/>
                </a:solidFill>
                <a:latin typeface="+mj-lt"/>
              </a:rPr>
              <a:t>table(</a:t>
            </a:r>
            <a:r>
              <a:rPr lang="zh-CN" altLang="en-US" sz="2000" b="1" dirty="0">
                <a:solidFill>
                  <a:srgbClr val="006699"/>
                </a:solidFill>
                <a:latin typeface="+mj-lt"/>
              </a:rPr>
              <a:t>页表</a:t>
            </a:r>
            <a:r>
              <a:rPr lang="en-US" altLang="en-US" sz="2000" b="1" dirty="0">
                <a:solidFill>
                  <a:srgbClr val="006699"/>
                </a:solidFill>
                <a:latin typeface="+mj-lt"/>
              </a:rPr>
              <a:t>)</a:t>
            </a:r>
            <a:r>
              <a:rPr lang="en-US" altLang="en-US" sz="2000" dirty="0"/>
              <a:t> to translate logical to physical addresses</a:t>
            </a:r>
            <a:endParaRPr lang="en-US" altLang="en-US" sz="900" dirty="0"/>
          </a:p>
          <a:p>
            <a:r>
              <a:rPr lang="en-US" altLang="en-US" sz="2000" dirty="0"/>
              <a:t>Backing store likewise split into pages</a:t>
            </a:r>
            <a:endParaRPr lang="en-US" altLang="en-US" sz="2000" dirty="0"/>
          </a:p>
          <a:p>
            <a:r>
              <a:rPr lang="en-US" altLang="en-US" sz="2000" dirty="0"/>
              <a:t>Still have </a:t>
            </a:r>
            <a:r>
              <a:rPr lang="en-US" altLang="zh-CN" sz="2000" dirty="0"/>
              <a:t>i</a:t>
            </a:r>
            <a:r>
              <a:rPr lang="en-US" altLang="en-US" sz="2000" dirty="0"/>
              <a:t>nternal fragmentation</a:t>
            </a:r>
            <a:endParaRPr lang="en-US" altLang="en-US" sz="2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26"/>
          <p:cNvSpPr>
            <a:spLocks noGrp="1" noChangeArrowheads="1"/>
          </p:cNvSpPr>
          <p:nvPr>
            <p:ph type="title"/>
          </p:nvPr>
        </p:nvSpPr>
        <p:spPr>
          <a:xfrm>
            <a:off x="2370138" y="236380"/>
            <a:ext cx="7840662" cy="576263"/>
          </a:xfrm>
        </p:spPr>
        <p:txBody>
          <a:bodyPr/>
          <a:lstStyle/>
          <a:p>
            <a:pPr eaLnBrk="1" hangingPunct="1"/>
            <a:r>
              <a:rPr lang="en-US" altLang="en-US" dirty="0"/>
              <a:t>Address Translation Scheme</a:t>
            </a:r>
            <a:endParaRPr lang="en-US" altLang="en-US" dirty="0"/>
          </a:p>
        </p:txBody>
      </p:sp>
      <p:sp>
        <p:nvSpPr>
          <p:cNvPr id="33795" name="Rectangle 1027"/>
          <p:cNvSpPr>
            <a:spLocks noGrp="1" noChangeArrowheads="1"/>
          </p:cNvSpPr>
          <p:nvPr>
            <p:ph type="body" idx="1"/>
          </p:nvPr>
        </p:nvSpPr>
        <p:spPr>
          <a:xfrm>
            <a:off x="1198485" y="1125537"/>
            <a:ext cx="9951868" cy="5097709"/>
          </a:xfrm>
        </p:spPr>
        <p:txBody>
          <a:bodyPr/>
          <a:lstStyle/>
          <a:p>
            <a:pPr>
              <a:defRPr/>
            </a:pPr>
            <a:r>
              <a:rPr lang="en-US" altLang="en-US" sz="2400" dirty="0"/>
              <a:t>For given logical address space 2</a:t>
            </a:r>
            <a:r>
              <a:rPr lang="en-US" altLang="en-US" sz="2400" i="1" baseline="30000" dirty="0"/>
              <a:t>m </a:t>
            </a:r>
            <a:r>
              <a:rPr lang="en-US" altLang="en-US" sz="2400" dirty="0"/>
              <a:t>and page size</a:t>
            </a:r>
            <a:r>
              <a:rPr lang="en-US" altLang="en-US" sz="2400" baseline="30000" dirty="0"/>
              <a:t> </a:t>
            </a:r>
            <a:r>
              <a:rPr lang="en-US" altLang="en-US" sz="2400" dirty="0"/>
              <a:t>2</a:t>
            </a:r>
            <a:r>
              <a:rPr lang="en-US" altLang="en-US" sz="2400" i="1" baseline="30000" dirty="0"/>
              <a:t>n</a:t>
            </a:r>
            <a:endParaRPr lang="en-US" altLang="en-US" sz="2400" i="1" baseline="30000" dirty="0"/>
          </a:p>
          <a:p>
            <a:pPr>
              <a:defRPr/>
            </a:pPr>
            <a:r>
              <a:rPr lang="en-US" altLang="en-US" sz="2400" dirty="0"/>
              <a:t>Address generated by CPU is divided into:</a:t>
            </a:r>
            <a:endParaRPr lang="en-US" altLang="en-US" sz="2400" dirty="0"/>
          </a:p>
          <a:p>
            <a:pPr lvl="1">
              <a:defRPr/>
            </a:pPr>
            <a:r>
              <a:rPr lang="en-US" altLang="en-US" sz="2400" b="1" dirty="0">
                <a:solidFill>
                  <a:srgbClr val="006699"/>
                </a:solidFill>
                <a:latin typeface="+mj-lt"/>
              </a:rPr>
              <a:t>Page</a:t>
            </a:r>
            <a:r>
              <a:rPr lang="en-US" altLang="en-US" sz="2400" b="1" dirty="0">
                <a:solidFill>
                  <a:srgbClr val="3366FF"/>
                </a:solidFill>
              </a:rPr>
              <a:t> </a:t>
            </a:r>
            <a:r>
              <a:rPr lang="en-US" altLang="en-US" sz="2400" b="1" dirty="0">
                <a:solidFill>
                  <a:srgbClr val="006699"/>
                </a:solidFill>
                <a:latin typeface="+mj-lt"/>
              </a:rPr>
              <a:t>number</a:t>
            </a:r>
            <a:r>
              <a:rPr lang="en-US" altLang="en-US" sz="2400" b="1" dirty="0">
                <a:solidFill>
                  <a:srgbClr val="3366FF"/>
                </a:solidFill>
              </a:rPr>
              <a:t> </a:t>
            </a:r>
            <a:r>
              <a:rPr lang="en-US" altLang="en-US" sz="2400" dirty="0"/>
              <a:t>(</a:t>
            </a:r>
            <a:r>
              <a:rPr lang="en-US" altLang="en-US" sz="2400" b="1" i="1" dirty="0">
                <a:solidFill>
                  <a:srgbClr val="006699"/>
                </a:solidFill>
                <a:latin typeface="+mj-lt"/>
              </a:rPr>
              <a:t>p</a:t>
            </a:r>
            <a:r>
              <a:rPr lang="en-US" altLang="en-US" sz="2400" dirty="0"/>
              <a:t>)</a:t>
            </a:r>
            <a:r>
              <a:rPr lang="en-US" altLang="en-US" sz="2400" dirty="0">
                <a:solidFill>
                  <a:srgbClr val="3366FF"/>
                </a:solidFill>
              </a:rPr>
              <a:t> </a:t>
            </a:r>
            <a:r>
              <a:rPr lang="en-US" altLang="en-US" sz="2400" dirty="0"/>
              <a:t>– used as an index into a </a:t>
            </a:r>
            <a:r>
              <a:rPr lang="en-US" altLang="en-US" sz="2400" b="1" dirty="0">
                <a:solidFill>
                  <a:srgbClr val="006699"/>
                </a:solidFill>
                <a:latin typeface="+mj-lt"/>
              </a:rPr>
              <a:t>page</a:t>
            </a:r>
            <a:r>
              <a:rPr lang="en-US" altLang="en-US" sz="2400" b="1" dirty="0">
                <a:solidFill>
                  <a:srgbClr val="3366FF"/>
                </a:solidFill>
              </a:rPr>
              <a:t> </a:t>
            </a:r>
            <a:r>
              <a:rPr lang="en-US" altLang="en-US" sz="2400" b="1" dirty="0">
                <a:solidFill>
                  <a:srgbClr val="006699"/>
                </a:solidFill>
                <a:latin typeface="+mj-lt"/>
              </a:rPr>
              <a:t>table</a:t>
            </a:r>
            <a:r>
              <a:rPr lang="en-US" altLang="en-US" sz="2400" b="1" dirty="0">
                <a:solidFill>
                  <a:srgbClr val="3366FF"/>
                </a:solidFill>
              </a:rPr>
              <a:t> </a:t>
            </a:r>
            <a:r>
              <a:rPr lang="en-US" altLang="en-US" sz="2400" dirty="0"/>
              <a:t>which contains base address of each page in physical memory</a:t>
            </a:r>
            <a:endParaRPr lang="en-US" altLang="en-US" sz="2400" dirty="0"/>
          </a:p>
          <a:p>
            <a:pPr lvl="1">
              <a:defRPr/>
            </a:pPr>
            <a:r>
              <a:rPr lang="en-US" altLang="en-US" sz="2400" b="1" dirty="0">
                <a:solidFill>
                  <a:srgbClr val="006699"/>
                </a:solidFill>
                <a:latin typeface="+mj-lt"/>
              </a:rPr>
              <a:t>Page</a:t>
            </a:r>
            <a:r>
              <a:rPr lang="en-US" altLang="en-US" sz="2400" b="1" dirty="0">
                <a:solidFill>
                  <a:srgbClr val="3366FF"/>
                </a:solidFill>
              </a:rPr>
              <a:t> </a:t>
            </a:r>
            <a:r>
              <a:rPr lang="en-US" altLang="en-US" sz="2400" b="1" dirty="0">
                <a:solidFill>
                  <a:srgbClr val="006699"/>
                </a:solidFill>
                <a:latin typeface="+mj-lt"/>
              </a:rPr>
              <a:t>offset</a:t>
            </a:r>
            <a:r>
              <a:rPr lang="en-US" altLang="en-US" sz="2400" b="1" dirty="0">
                <a:solidFill>
                  <a:srgbClr val="3366FF"/>
                </a:solidFill>
              </a:rPr>
              <a:t> </a:t>
            </a:r>
            <a:r>
              <a:rPr lang="en-US" altLang="en-US" sz="2400" dirty="0"/>
              <a:t>(</a:t>
            </a:r>
            <a:r>
              <a:rPr lang="en-US" altLang="en-US" sz="2400" b="1" i="1" dirty="0">
                <a:solidFill>
                  <a:srgbClr val="006699"/>
                </a:solidFill>
                <a:latin typeface="+mj-lt"/>
              </a:rPr>
              <a:t>d</a:t>
            </a:r>
            <a:r>
              <a:rPr lang="en-US" altLang="en-US" sz="2400" dirty="0"/>
              <a:t>)</a:t>
            </a:r>
            <a:r>
              <a:rPr lang="en-US" altLang="en-US" sz="2400" dirty="0">
                <a:solidFill>
                  <a:srgbClr val="3366FF"/>
                </a:solidFill>
              </a:rPr>
              <a:t> </a:t>
            </a:r>
            <a:r>
              <a:rPr lang="en-US" altLang="en-US" sz="2400" dirty="0"/>
              <a:t>– combined with base address to define the physical memory address that is sent to the memory unit</a:t>
            </a:r>
            <a:endParaRPr lang="en-US" altLang="en-US" sz="2400" dirty="0"/>
          </a:p>
          <a:p>
            <a:pPr lvl="1">
              <a:defRPr/>
            </a:pPr>
            <a:endParaRPr lang="en-US" altLang="en-US" sz="2400" dirty="0"/>
          </a:p>
          <a:p>
            <a:pPr lvl="1">
              <a:defRPr/>
            </a:pPr>
            <a:endParaRPr lang="en-US" altLang="en-US" sz="2400" dirty="0"/>
          </a:p>
          <a:p>
            <a:pPr lvl="1">
              <a:defRPr/>
            </a:pPr>
            <a:endParaRPr lang="en-US" altLang="en-US" sz="2400" dirty="0"/>
          </a:p>
          <a:p>
            <a:pPr lvl="1">
              <a:defRPr/>
            </a:pPr>
            <a:endParaRPr lang="en-US" altLang="en-US" sz="2400" dirty="0"/>
          </a:p>
        </p:txBody>
      </p:sp>
      <p:sp>
        <p:nvSpPr>
          <p:cNvPr id="5" name="Rectangle 1028"/>
          <p:cNvSpPr>
            <a:spLocks noChangeArrowheads="1"/>
          </p:cNvSpPr>
          <p:nvPr/>
        </p:nvSpPr>
        <p:spPr bwMode="auto">
          <a:xfrm>
            <a:off x="3902258" y="4643858"/>
            <a:ext cx="4381638" cy="438150"/>
          </a:xfrm>
          <a:prstGeom prst="rect">
            <a:avLst/>
          </a:prstGeom>
          <a:solidFill>
            <a:schemeClr val="bg1"/>
          </a:solidFill>
          <a:ln w="25400">
            <a:solidFill>
              <a:schemeClr val="tx1"/>
            </a:solidFill>
            <a:miter lim="800000"/>
          </a:ln>
        </p:spPr>
        <p:txBody>
          <a:bodyPr wrap="none" anchor="ctr"/>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endParaRPr kumimoji="0" lang="zh-CN" altLang="en-US" sz="2400" b="1">
              <a:latin typeface="微软雅黑" panose="020B0503020204020204" pitchFamily="34" charset="-122"/>
              <a:ea typeface="微软雅黑" panose="020B0503020204020204" pitchFamily="34" charset="-122"/>
            </a:endParaRPr>
          </a:p>
        </p:txBody>
      </p:sp>
      <p:sp>
        <p:nvSpPr>
          <p:cNvPr id="6" name="Line 1030"/>
          <p:cNvSpPr>
            <a:spLocks noChangeShapeType="1"/>
          </p:cNvSpPr>
          <p:nvPr/>
        </p:nvSpPr>
        <p:spPr bwMode="auto">
          <a:xfrm>
            <a:off x="6114789" y="4339058"/>
            <a:ext cx="0" cy="7620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sz="2400" b="1">
              <a:latin typeface="微软雅黑" panose="020B0503020204020204" pitchFamily="34" charset="-122"/>
              <a:ea typeface="微软雅黑" panose="020B0503020204020204" pitchFamily="34" charset="-122"/>
            </a:endParaRPr>
          </a:p>
        </p:txBody>
      </p:sp>
      <p:sp>
        <p:nvSpPr>
          <p:cNvPr id="7" name="Text Box 1031"/>
          <p:cNvSpPr txBox="1">
            <a:spLocks noChangeArrowheads="1"/>
          </p:cNvSpPr>
          <p:nvPr/>
        </p:nvSpPr>
        <p:spPr bwMode="auto">
          <a:xfrm>
            <a:off x="3475417" y="4184003"/>
            <a:ext cx="2538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lgn="r">
              <a:spcBef>
                <a:spcPct val="50000"/>
              </a:spcBef>
              <a:buClrTx/>
              <a:buSzTx/>
              <a:buFontTx/>
              <a:buNone/>
            </a:pPr>
            <a:r>
              <a:rPr kumimoji="0" lang="en-US" altLang="zh-CN" sz="2400" b="1" dirty="0">
                <a:latin typeface="微软雅黑" panose="020B0503020204020204" pitchFamily="34" charset="-122"/>
                <a:ea typeface="微软雅黑" panose="020B0503020204020204" pitchFamily="34" charset="-122"/>
              </a:rPr>
              <a:t>page number</a:t>
            </a:r>
            <a:endParaRPr kumimoji="0" lang="en-US" altLang="zh-CN" sz="2400" b="1" dirty="0">
              <a:latin typeface="微软雅黑" panose="020B0503020204020204" pitchFamily="34" charset="-122"/>
              <a:ea typeface="微软雅黑" panose="020B0503020204020204" pitchFamily="34" charset="-122"/>
            </a:endParaRPr>
          </a:p>
        </p:txBody>
      </p:sp>
      <p:sp>
        <p:nvSpPr>
          <p:cNvPr id="8" name="Text Box 1032"/>
          <p:cNvSpPr txBox="1">
            <a:spLocks noChangeArrowheads="1"/>
          </p:cNvSpPr>
          <p:nvPr/>
        </p:nvSpPr>
        <p:spPr bwMode="auto">
          <a:xfrm>
            <a:off x="6341873" y="4180679"/>
            <a:ext cx="21382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50000"/>
              </a:spcBef>
              <a:buClrTx/>
              <a:buSzTx/>
              <a:buFontTx/>
              <a:buNone/>
            </a:pPr>
            <a:r>
              <a:rPr kumimoji="0" lang="en-US" altLang="zh-CN" sz="2400" b="1" dirty="0">
                <a:latin typeface="微软雅黑" panose="020B0503020204020204" pitchFamily="34" charset="-122"/>
                <a:ea typeface="微软雅黑" panose="020B0503020204020204" pitchFamily="34" charset="-122"/>
              </a:rPr>
              <a:t>page offset</a:t>
            </a:r>
            <a:endParaRPr kumimoji="0" lang="en-US" altLang="zh-CN" sz="2400" b="1" dirty="0">
              <a:latin typeface="微软雅黑" panose="020B0503020204020204" pitchFamily="34" charset="-122"/>
              <a:ea typeface="微软雅黑" panose="020B0503020204020204" pitchFamily="34" charset="-122"/>
            </a:endParaRPr>
          </a:p>
        </p:txBody>
      </p:sp>
      <p:sp>
        <p:nvSpPr>
          <p:cNvPr id="9" name="Text Box 1033"/>
          <p:cNvSpPr txBox="1">
            <a:spLocks noChangeArrowheads="1"/>
          </p:cNvSpPr>
          <p:nvPr/>
        </p:nvSpPr>
        <p:spPr bwMode="auto">
          <a:xfrm>
            <a:off x="4894990" y="4620343"/>
            <a:ext cx="3898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lgn="ctr">
              <a:spcBef>
                <a:spcPct val="50000"/>
              </a:spcBef>
              <a:buClrTx/>
              <a:buSzTx/>
              <a:buFontTx/>
              <a:buNone/>
            </a:pPr>
            <a:r>
              <a:rPr kumimoji="0" lang="en-US" altLang="zh-CN" sz="2400" b="1" i="1">
                <a:latin typeface="微软雅黑" panose="020B0503020204020204" pitchFamily="34" charset="-122"/>
                <a:ea typeface="微软雅黑" panose="020B0503020204020204" pitchFamily="34" charset="-122"/>
              </a:rPr>
              <a:t>p</a:t>
            </a:r>
            <a:endParaRPr kumimoji="0" lang="en-US" altLang="zh-CN" sz="2400" b="1">
              <a:latin typeface="微软雅黑" panose="020B0503020204020204" pitchFamily="34" charset="-122"/>
              <a:ea typeface="微软雅黑" panose="020B0503020204020204" pitchFamily="34" charset="-122"/>
            </a:endParaRPr>
          </a:p>
        </p:txBody>
      </p:sp>
      <p:sp>
        <p:nvSpPr>
          <p:cNvPr id="10" name="Text Box 1035"/>
          <p:cNvSpPr txBox="1">
            <a:spLocks noChangeArrowheads="1"/>
          </p:cNvSpPr>
          <p:nvPr/>
        </p:nvSpPr>
        <p:spPr bwMode="auto">
          <a:xfrm>
            <a:off x="6927678" y="4650015"/>
            <a:ext cx="3898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lgn="ctr">
              <a:spcBef>
                <a:spcPct val="50000"/>
              </a:spcBef>
              <a:buClrTx/>
              <a:buSzTx/>
              <a:buFontTx/>
              <a:buNone/>
            </a:pPr>
            <a:r>
              <a:rPr kumimoji="0" lang="en-US" altLang="zh-CN" sz="2400" b="1" i="1">
                <a:latin typeface="微软雅黑" panose="020B0503020204020204" pitchFamily="34" charset="-122"/>
                <a:ea typeface="微软雅黑" panose="020B0503020204020204" pitchFamily="34" charset="-122"/>
              </a:rPr>
              <a:t>d</a:t>
            </a:r>
            <a:endParaRPr kumimoji="0" lang="en-US" altLang="zh-CN" sz="2400" b="1">
              <a:latin typeface="微软雅黑" panose="020B0503020204020204" pitchFamily="34" charset="-122"/>
              <a:ea typeface="微软雅黑" panose="020B0503020204020204" pitchFamily="34" charset="-122"/>
            </a:endParaRPr>
          </a:p>
        </p:txBody>
      </p:sp>
      <p:sp>
        <p:nvSpPr>
          <p:cNvPr id="11" name="Text Box 1036"/>
          <p:cNvSpPr txBox="1">
            <a:spLocks noChangeArrowheads="1"/>
          </p:cNvSpPr>
          <p:nvPr/>
        </p:nvSpPr>
        <p:spPr bwMode="auto">
          <a:xfrm>
            <a:off x="3845492" y="5103215"/>
            <a:ext cx="22934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lgn="ctr">
              <a:spcBef>
                <a:spcPct val="50000"/>
              </a:spcBef>
              <a:buClrTx/>
              <a:buSzTx/>
              <a:buFontTx/>
              <a:buNone/>
            </a:pPr>
            <a:r>
              <a:rPr kumimoji="0" lang="en-US" altLang="zh-CN" sz="2400" b="1" i="1" dirty="0">
                <a:latin typeface="微软雅黑" panose="020B0503020204020204" pitchFamily="34" charset="-122"/>
                <a:ea typeface="微软雅黑" panose="020B0503020204020204" pitchFamily="34" charset="-122"/>
              </a:rPr>
              <a:t>(m – n) bit</a:t>
            </a:r>
            <a:endParaRPr kumimoji="0" lang="en-US" altLang="zh-CN" sz="2400" b="1" i="1" dirty="0">
              <a:latin typeface="微软雅黑" panose="020B0503020204020204" pitchFamily="34" charset="-122"/>
              <a:ea typeface="微软雅黑" panose="020B0503020204020204" pitchFamily="34" charset="-122"/>
            </a:endParaRPr>
          </a:p>
        </p:txBody>
      </p:sp>
      <p:sp>
        <p:nvSpPr>
          <p:cNvPr id="12" name="Text Box 1038"/>
          <p:cNvSpPr txBox="1">
            <a:spLocks noChangeArrowheads="1"/>
          </p:cNvSpPr>
          <p:nvPr/>
        </p:nvSpPr>
        <p:spPr bwMode="auto">
          <a:xfrm>
            <a:off x="6138940" y="5101058"/>
            <a:ext cx="21449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lgn="ctr">
              <a:spcBef>
                <a:spcPct val="50000"/>
              </a:spcBef>
              <a:buClrTx/>
              <a:buSzTx/>
              <a:buFontTx/>
              <a:buNone/>
            </a:pPr>
            <a:r>
              <a:rPr kumimoji="0" lang="en-US" altLang="zh-CN" sz="2400" b="1" i="1" dirty="0">
                <a:latin typeface="微软雅黑" panose="020B0503020204020204" pitchFamily="34" charset="-122"/>
                <a:ea typeface="微软雅黑" panose="020B0503020204020204" pitchFamily="34" charset="-122"/>
              </a:rPr>
              <a:t>n bit</a:t>
            </a:r>
            <a:endParaRPr kumimoji="0" lang="en-US" altLang="zh-CN" sz="2400" b="1" i="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273300" y="223292"/>
            <a:ext cx="7937500" cy="576263"/>
          </a:xfrm>
        </p:spPr>
        <p:txBody>
          <a:bodyPr/>
          <a:lstStyle/>
          <a:p>
            <a:pPr eaLnBrk="1" hangingPunct="1"/>
            <a:r>
              <a:rPr lang="en-US" altLang="en-US" dirty="0"/>
              <a:t>Paging Hardware</a:t>
            </a:r>
            <a:endParaRPr lang="en-US" altLang="en-US" dirty="0"/>
          </a:p>
        </p:txBody>
      </p:sp>
      <p:pic>
        <p:nvPicPr>
          <p:cNvPr id="27651" name="Picture 7" descr="C:\Users\as668\Desktop\9_08.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95931" y="1132101"/>
            <a:ext cx="9448057" cy="5250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684751" y="5725899"/>
            <a:ext cx="3194137"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页表也存储在物理内存中</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a:xfrm>
            <a:off x="1633490" y="167340"/>
            <a:ext cx="9827581" cy="644525"/>
          </a:xfrm>
        </p:spPr>
        <p:txBody>
          <a:bodyPr/>
          <a:lstStyle/>
          <a:p>
            <a:pPr eaLnBrk="1" hangingPunct="1"/>
            <a:r>
              <a:rPr lang="en-US" altLang="en-US" sz="2800" dirty="0"/>
              <a:t>Paging Model of Logical and  Physical Memory</a:t>
            </a:r>
            <a:endParaRPr lang="en-US" altLang="en-US" sz="2800" dirty="0"/>
          </a:p>
        </p:txBody>
      </p:sp>
      <p:pic>
        <p:nvPicPr>
          <p:cNvPr id="28675" name="Picture 103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66368" y="937247"/>
            <a:ext cx="5859263" cy="5473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535838" y="232623"/>
            <a:ext cx="3933669" cy="576263"/>
          </a:xfrm>
        </p:spPr>
        <p:txBody>
          <a:bodyPr/>
          <a:lstStyle/>
          <a:p>
            <a:r>
              <a:rPr lang="en-US" altLang="en-US" dirty="0"/>
              <a:t>Paging Example </a:t>
            </a:r>
            <a:endParaRPr lang="en-US" altLang="en-US" dirty="0"/>
          </a:p>
        </p:txBody>
      </p:sp>
      <p:sp>
        <p:nvSpPr>
          <p:cNvPr id="29699" name="Content Placeholder 2"/>
          <p:cNvSpPr>
            <a:spLocks noGrp="1"/>
          </p:cNvSpPr>
          <p:nvPr>
            <p:ph idx="1"/>
          </p:nvPr>
        </p:nvSpPr>
        <p:spPr>
          <a:xfrm>
            <a:off x="1248540" y="1111607"/>
            <a:ext cx="3518770" cy="3193693"/>
          </a:xfrm>
        </p:spPr>
        <p:txBody>
          <a:bodyPr/>
          <a:lstStyle/>
          <a:p>
            <a:r>
              <a:rPr lang="en-US" altLang="en-US" sz="2000" dirty="0"/>
              <a:t>Logical address:  </a:t>
            </a:r>
            <a:endParaRPr lang="en-US" altLang="en-US" sz="2000" dirty="0"/>
          </a:p>
          <a:p>
            <a:pPr lvl="1"/>
            <a:r>
              <a:rPr lang="en-US" altLang="en-US" sz="2000" dirty="0"/>
              <a:t>n = 2 and  m = 4. </a:t>
            </a:r>
            <a:endParaRPr lang="en-US" altLang="en-US" sz="2000" dirty="0"/>
          </a:p>
          <a:p>
            <a:pPr lvl="1"/>
            <a:r>
              <a:rPr lang="en-US" altLang="en-US" sz="2000" dirty="0"/>
              <a:t>2 </a:t>
            </a:r>
            <a:r>
              <a:rPr lang="en-US" altLang="zh-CN" sz="2000" dirty="0"/>
              <a:t>bit</a:t>
            </a:r>
            <a:r>
              <a:rPr lang="zh-CN" altLang="en-US" sz="2000" dirty="0"/>
              <a:t>页偏移，</a:t>
            </a:r>
            <a:r>
              <a:rPr lang="en-US" altLang="zh-CN" sz="2000" dirty="0"/>
              <a:t>4 bit</a:t>
            </a:r>
            <a:r>
              <a:rPr lang="zh-CN" altLang="en-US" sz="2000" dirty="0"/>
              <a:t>逻辑地址，</a:t>
            </a:r>
            <a:r>
              <a:rPr lang="en-US" altLang="zh-CN" sz="2000" dirty="0"/>
              <a:t>2 bit </a:t>
            </a:r>
            <a:r>
              <a:rPr lang="zh-CN" altLang="en-US" sz="2000" dirty="0"/>
              <a:t>页号</a:t>
            </a:r>
            <a:endParaRPr lang="en-US" altLang="en-US" sz="2000" dirty="0"/>
          </a:p>
          <a:p>
            <a:r>
              <a:rPr lang="en-US" altLang="en-US" sz="2000" dirty="0"/>
              <a:t>Using a page size of 4 bytes and a physical memory of 32 bytes (8 pages)</a:t>
            </a:r>
            <a:endParaRPr lang="en-US" altLang="en-US" sz="2000" dirty="0"/>
          </a:p>
        </p:txBody>
      </p:sp>
      <p:pic>
        <p:nvPicPr>
          <p:cNvPr id="29700"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67667" y="108335"/>
            <a:ext cx="5192574" cy="6471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2490594" y="175468"/>
            <a:ext cx="8224754" cy="636588"/>
          </a:xfrm>
        </p:spPr>
        <p:txBody>
          <a:bodyPr/>
          <a:lstStyle/>
          <a:p>
            <a:r>
              <a:rPr lang="en-US" altLang="en-US" sz="2600" dirty="0"/>
              <a:t>Paging -- </a:t>
            </a:r>
            <a:r>
              <a:rPr lang="en-US" altLang="en-US" sz="2600"/>
              <a:t>Calculating </a:t>
            </a:r>
            <a:r>
              <a:rPr lang="en-US" altLang="zh-CN" sz="2600"/>
              <a:t>I</a:t>
            </a:r>
            <a:r>
              <a:rPr lang="en-US" altLang="en-US" sz="2600"/>
              <a:t>nternal </a:t>
            </a:r>
            <a:r>
              <a:rPr lang="en-US" altLang="zh-CN" sz="2600"/>
              <a:t>F</a:t>
            </a:r>
            <a:r>
              <a:rPr lang="en-US" altLang="en-US" sz="2600"/>
              <a:t>ragmentation</a:t>
            </a:r>
            <a:endParaRPr lang="en-US" altLang="en-US" sz="2600" dirty="0"/>
          </a:p>
        </p:txBody>
      </p:sp>
      <p:sp>
        <p:nvSpPr>
          <p:cNvPr id="30723" name="Content Placeholder 2"/>
          <p:cNvSpPr>
            <a:spLocks noGrp="1"/>
          </p:cNvSpPr>
          <p:nvPr>
            <p:ph idx="1"/>
          </p:nvPr>
        </p:nvSpPr>
        <p:spPr>
          <a:xfrm>
            <a:off x="1438183" y="1112043"/>
            <a:ext cx="9037467" cy="5004671"/>
          </a:xfrm>
        </p:spPr>
        <p:txBody>
          <a:bodyPr/>
          <a:lstStyle/>
          <a:p>
            <a:r>
              <a:rPr lang="en-US" altLang="en-US" sz="2400" dirty="0"/>
              <a:t>Page size = 2,048 bytes, Process size = 72,766 bytes</a:t>
            </a:r>
            <a:endParaRPr lang="en-US" altLang="en-US" sz="2400" dirty="0"/>
          </a:p>
          <a:p>
            <a:r>
              <a:rPr lang="en-US" altLang="en-US" sz="2400" dirty="0"/>
              <a:t>35 pages + 1,086 bytes</a:t>
            </a:r>
            <a:endParaRPr lang="en-US" altLang="en-US" sz="2400" dirty="0"/>
          </a:p>
          <a:p>
            <a:r>
              <a:rPr lang="en-US" altLang="en-US" sz="2400" dirty="0"/>
              <a:t>Internal fragmentation of 2,048 - 1,086 = 962 bytes</a:t>
            </a:r>
            <a:endParaRPr lang="en-US" altLang="en-US" sz="2400" dirty="0"/>
          </a:p>
          <a:p>
            <a:r>
              <a:rPr lang="en-US" altLang="en-US" sz="2400" dirty="0"/>
              <a:t>Worst case fragmentation = 1 frame – 1 byte</a:t>
            </a:r>
            <a:endParaRPr lang="en-US" altLang="en-US" sz="2400" dirty="0"/>
          </a:p>
          <a:p>
            <a:r>
              <a:rPr lang="en-US" altLang="en-US" sz="2400" dirty="0"/>
              <a:t>On average fragmentation = 1 / 2 frame size</a:t>
            </a:r>
            <a:endParaRPr lang="en-US" altLang="en-US" sz="2400" dirty="0"/>
          </a:p>
          <a:p>
            <a:r>
              <a:rPr lang="en-US" altLang="en-US" sz="2400" dirty="0"/>
              <a:t>So small frame sizes desirable?</a:t>
            </a:r>
            <a:endParaRPr lang="en-US" altLang="en-US" sz="2400" dirty="0"/>
          </a:p>
          <a:p>
            <a:r>
              <a:rPr lang="en-US" altLang="en-US" sz="2400" dirty="0"/>
              <a:t>But each page table entry takes memory to track</a:t>
            </a:r>
            <a:endParaRPr lang="en-US" altLang="en-US" sz="2400" dirty="0"/>
          </a:p>
          <a:p>
            <a:r>
              <a:rPr lang="en-US" altLang="en-US" sz="2400" dirty="0"/>
              <a:t>Page sizes growing over time</a:t>
            </a:r>
            <a:endParaRPr lang="en-US" altLang="en-US" sz="2400" dirty="0"/>
          </a:p>
          <a:p>
            <a:pPr lvl="1"/>
            <a:r>
              <a:rPr lang="en-US" altLang="en-US" sz="2400" dirty="0"/>
              <a:t>Solaris supports two page sizes – 8 KB and 4 MB</a:t>
            </a:r>
            <a:endParaRPr lang="en-US" altLang="en-US" sz="2400" dirty="0"/>
          </a:p>
          <a:p>
            <a:r>
              <a:rPr lang="en-US" altLang="en-US" sz="2400" b="1" dirty="0">
                <a:solidFill>
                  <a:srgbClr val="0070C0"/>
                </a:solidFill>
              </a:rPr>
              <a:t>No external fragmentation(</a:t>
            </a:r>
            <a:r>
              <a:rPr lang="zh-CN" altLang="en-US" sz="2400" b="1" dirty="0">
                <a:solidFill>
                  <a:srgbClr val="0070C0"/>
                </a:solidFill>
              </a:rPr>
              <a:t>完全没有外碎片</a:t>
            </a:r>
            <a:r>
              <a:rPr lang="en-US" altLang="en-US" sz="2400" b="1" dirty="0">
                <a:solidFill>
                  <a:srgbClr val="0070C0"/>
                </a:solidFill>
              </a:rPr>
              <a:t>)</a:t>
            </a:r>
            <a:endParaRPr lang="en-US" altLang="en-US" sz="2400" b="1" dirty="0">
              <a:solidFill>
                <a:srgbClr val="0070C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765173" y="1008737"/>
            <a:ext cx="1844862" cy="1095271"/>
          </a:xfrm>
        </p:spPr>
        <p:txBody>
          <a:bodyPr/>
          <a:lstStyle/>
          <a:p>
            <a:pPr eaLnBrk="1" hangingPunct="1"/>
            <a:r>
              <a:rPr lang="en-US" altLang="en-US" dirty="0"/>
              <a:t>Free Frames</a:t>
            </a:r>
            <a:endParaRPr lang="en-US" altLang="en-US" dirty="0"/>
          </a:p>
        </p:txBody>
      </p:sp>
      <p:sp>
        <p:nvSpPr>
          <p:cNvPr id="31747" name="Text Box 4"/>
          <p:cNvSpPr txBox="1">
            <a:spLocks noChangeArrowheads="1"/>
          </p:cNvSpPr>
          <p:nvPr/>
        </p:nvSpPr>
        <p:spPr bwMode="auto">
          <a:xfrm>
            <a:off x="3628980" y="6023191"/>
            <a:ext cx="1901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a:latin typeface="Helvetica" panose="020B0604020202020204" pitchFamily="34" charset="0"/>
              </a:rPr>
              <a:t>Before allocation</a:t>
            </a:r>
            <a:endParaRPr lang="en-US" altLang="en-US">
              <a:latin typeface="Helvetica" panose="020B0604020202020204" pitchFamily="34" charset="0"/>
            </a:endParaRPr>
          </a:p>
        </p:txBody>
      </p:sp>
      <p:sp>
        <p:nvSpPr>
          <p:cNvPr id="31748" name="Text Box 5"/>
          <p:cNvSpPr txBox="1">
            <a:spLocks noChangeArrowheads="1"/>
          </p:cNvSpPr>
          <p:nvPr/>
        </p:nvSpPr>
        <p:spPr bwMode="auto">
          <a:xfrm>
            <a:off x="8305708" y="6035891"/>
            <a:ext cx="171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a:latin typeface="Helvetica" panose="020B0604020202020204" pitchFamily="34" charset="0"/>
              </a:rPr>
              <a:t>After allocation</a:t>
            </a:r>
            <a:endParaRPr lang="en-US" altLang="en-US">
              <a:latin typeface="Helvetica" panose="020B0604020202020204" pitchFamily="34" charset="0"/>
            </a:endParaRPr>
          </a:p>
        </p:txBody>
      </p:sp>
      <p:pic>
        <p:nvPicPr>
          <p:cNvPr id="31749"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11877" y="193010"/>
            <a:ext cx="7989902" cy="5731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083501" y="4554342"/>
            <a:ext cx="3377776" cy="707886"/>
          </a:xfrm>
          <a:prstGeom prst="rect">
            <a:avLst/>
          </a:prstGeom>
          <a:noFill/>
          <a:ln w="19050">
            <a:solidFill>
              <a:schemeClr val="accent1"/>
            </a:solidFill>
          </a:ln>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内存灰色部分为空闲帧，蓝色部分为其他进程已分配帧</a:t>
            </a:r>
            <a:endParaRPr lang="zh-CN" altLang="en-US" sz="2000" b="1" dirty="0">
              <a:latin typeface="微软雅黑" panose="020B0503020204020204" pitchFamily="34" charset="-122"/>
              <a:ea typeface="微软雅黑" panose="020B0503020204020204" pitchFamily="34" charset="-122"/>
            </a:endParaRPr>
          </a:p>
        </p:txBody>
      </p:sp>
      <p:cxnSp>
        <p:nvCxnSpPr>
          <p:cNvPr id="4" name="直接箭头连接符 3"/>
          <p:cNvCxnSpPr>
            <a:stCxn id="2" idx="3"/>
          </p:cNvCxnSpPr>
          <p:nvPr/>
        </p:nvCxnSpPr>
        <p:spPr bwMode="auto">
          <a:xfrm>
            <a:off x="4461277" y="4908285"/>
            <a:ext cx="968756" cy="58285"/>
          </a:xfrm>
          <a:prstGeom prst="straightConnector1">
            <a:avLst/>
          </a:prstGeom>
          <a:solidFill>
            <a:schemeClr val="accent1"/>
          </a:solidFill>
          <a:ln w="19050" cap="flat" cmpd="sng" algn="ctr">
            <a:solidFill>
              <a:srgbClr val="92D050"/>
            </a:solidFill>
            <a:prstDash val="solid"/>
            <a:round/>
            <a:headEnd type="none" w="med" len="med"/>
            <a:tailEnd type="triangle"/>
          </a:ln>
          <a:effectLst/>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Memory Management Requirements</a:t>
            </a:r>
            <a:endParaRPr lang="zh-CN" altLang="en-US" dirty="0"/>
          </a:p>
        </p:txBody>
      </p:sp>
      <p:sp>
        <p:nvSpPr>
          <p:cNvPr id="3" name="内容占位符 2"/>
          <p:cNvSpPr>
            <a:spLocks noGrp="1"/>
          </p:cNvSpPr>
          <p:nvPr>
            <p:ph idx="1"/>
          </p:nvPr>
        </p:nvSpPr>
        <p:spPr>
          <a:xfrm>
            <a:off x="2336800" y="1233489"/>
            <a:ext cx="9245599" cy="4626984"/>
          </a:xfrm>
        </p:spPr>
        <p:txBody>
          <a:bodyPr/>
          <a:lstStyle/>
          <a:p>
            <a:r>
              <a:rPr lang="en-US" altLang="zh-CN" sz="3600" dirty="0"/>
              <a:t>Relocation (</a:t>
            </a:r>
            <a:r>
              <a:rPr lang="zh-CN" altLang="en-US" sz="3600" dirty="0"/>
              <a:t>重定位</a:t>
            </a:r>
            <a:r>
              <a:rPr lang="en-US" altLang="zh-CN" sz="3600" dirty="0"/>
              <a:t>)</a:t>
            </a:r>
            <a:endParaRPr lang="en-US" altLang="zh-CN" sz="3600" dirty="0"/>
          </a:p>
          <a:p>
            <a:r>
              <a:rPr lang="en-US" altLang="zh-CN" sz="3600" dirty="0"/>
              <a:t>Memory Protection (</a:t>
            </a:r>
            <a:r>
              <a:rPr lang="zh-CN" altLang="en-US" sz="3600" dirty="0"/>
              <a:t>存储保护</a:t>
            </a:r>
            <a:r>
              <a:rPr lang="en-US" altLang="zh-CN" sz="3600" dirty="0"/>
              <a:t>)</a:t>
            </a:r>
            <a:endParaRPr lang="en-US" altLang="zh-CN" sz="3600" dirty="0"/>
          </a:p>
          <a:p>
            <a:r>
              <a:rPr lang="en-US" altLang="zh-CN" sz="3600" dirty="0"/>
              <a:t>Memory Sharing (</a:t>
            </a:r>
            <a:r>
              <a:rPr lang="zh-CN" altLang="en-US" sz="3600" dirty="0"/>
              <a:t>存储共享</a:t>
            </a:r>
            <a:r>
              <a:rPr lang="en-US" altLang="zh-CN" sz="3600" dirty="0"/>
              <a:t>)</a:t>
            </a:r>
            <a:endParaRPr lang="en-US" altLang="zh-CN" sz="3600" dirty="0"/>
          </a:p>
          <a:p>
            <a:r>
              <a:rPr lang="en-US" altLang="zh-CN" sz="3600" dirty="0"/>
              <a:t>Logical Organization (</a:t>
            </a:r>
            <a:r>
              <a:rPr lang="zh-CN" altLang="en-US" sz="3600" dirty="0"/>
              <a:t>逻辑组织</a:t>
            </a:r>
            <a:r>
              <a:rPr lang="en-US" altLang="zh-CN" sz="3600" dirty="0"/>
              <a:t>)</a:t>
            </a:r>
            <a:endParaRPr lang="en-US" altLang="zh-CN" sz="3600" dirty="0"/>
          </a:p>
          <a:p>
            <a:r>
              <a:rPr lang="en-US" altLang="zh-CN" sz="3600" dirty="0"/>
              <a:t>Physical Organization (</a:t>
            </a:r>
            <a:r>
              <a:rPr lang="zh-CN" altLang="en-US" sz="3600" dirty="0"/>
              <a:t>物理组织</a:t>
            </a:r>
            <a:r>
              <a:rPr lang="en-US" altLang="zh-CN" sz="3600" dirty="0"/>
              <a:t>)</a:t>
            </a:r>
            <a:endParaRPr lang="zh-CN" altLang="en-US" sz="36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View of Memory with Paging</a:t>
            </a:r>
            <a:endParaRPr lang="zh-CN" altLang="en-US" dirty="0"/>
          </a:p>
        </p:txBody>
      </p:sp>
      <p:sp>
        <p:nvSpPr>
          <p:cNvPr id="3" name="内容占位符 2"/>
          <p:cNvSpPr>
            <a:spLocks noGrp="1"/>
          </p:cNvSpPr>
          <p:nvPr>
            <p:ph idx="1"/>
          </p:nvPr>
        </p:nvSpPr>
        <p:spPr/>
        <p:txBody>
          <a:bodyPr/>
          <a:lstStyle/>
          <a:p>
            <a:r>
              <a:rPr lang="zh-CN" altLang="en-US" sz="2800" dirty="0"/>
              <a:t>用户视角的内存与实际物理内存分离</a:t>
            </a:r>
            <a:endParaRPr lang="en-US" altLang="zh-CN" sz="2800" dirty="0"/>
          </a:p>
          <a:p>
            <a:r>
              <a:rPr lang="zh-CN" altLang="en-US" sz="2800" dirty="0"/>
              <a:t>用户程序将内存作为一整块来处理，且仅包含这一个进程</a:t>
            </a:r>
            <a:r>
              <a:rPr lang="en-US" altLang="zh-CN" sz="2800" dirty="0"/>
              <a:t>(</a:t>
            </a:r>
            <a:r>
              <a:rPr lang="zh-CN" altLang="en-US" sz="2800" dirty="0"/>
              <a:t>看不到其他进程的内存空间</a:t>
            </a:r>
            <a:r>
              <a:rPr lang="en-US" altLang="zh-CN" sz="2800" dirty="0"/>
              <a:t>)</a:t>
            </a:r>
            <a:endParaRPr lang="en-US" altLang="zh-CN" sz="2800" dirty="0"/>
          </a:p>
          <a:p>
            <a:r>
              <a:rPr lang="zh-CN" altLang="en-US" sz="2800" dirty="0"/>
              <a:t>但在物理上，该用户进程与其他进程一起，分布在物理内存上</a:t>
            </a:r>
            <a:endParaRPr lang="en-US" altLang="zh-CN" sz="2800" dirty="0"/>
          </a:p>
          <a:p>
            <a:r>
              <a:rPr lang="zh-CN" altLang="en-US" sz="2800" dirty="0"/>
              <a:t>用户视角的内存与实际物理内存的映射是通过地址转换硬件协调，将逻辑地址转化为物理地址</a:t>
            </a:r>
            <a:endParaRPr lang="en-US" altLang="zh-CN" sz="2800" dirty="0"/>
          </a:p>
          <a:p>
            <a:r>
              <a:rPr lang="zh-CN" altLang="en-US" sz="2800" dirty="0"/>
              <a:t>该映射对用户透明，但受操作系统控制</a:t>
            </a:r>
            <a:endParaRPr lang="en-US" altLang="zh-CN" sz="2800" dirty="0"/>
          </a:p>
          <a:p>
            <a:r>
              <a:rPr lang="zh-CN" altLang="en-US" sz="2800" dirty="0"/>
              <a:t>由于页表机制的存在，用户进程无法访问其页表规定之外的内存</a:t>
            </a:r>
            <a:endParaRPr lang="zh-CN" altLang="en-US" sz="28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Frame Table(</a:t>
            </a:r>
            <a:r>
              <a:rPr lang="zh-CN" altLang="en-US" dirty="0"/>
              <a:t>帧表</a:t>
            </a:r>
            <a:r>
              <a:rPr lang="en-US" altLang="zh-CN" dirty="0"/>
              <a:t>)</a:t>
            </a:r>
            <a:endParaRPr lang="zh-CN" altLang="en-US" dirty="0"/>
          </a:p>
        </p:txBody>
      </p:sp>
      <p:sp>
        <p:nvSpPr>
          <p:cNvPr id="3" name="内容占位符 2"/>
          <p:cNvSpPr>
            <a:spLocks noGrp="1"/>
          </p:cNvSpPr>
          <p:nvPr>
            <p:ph idx="1"/>
          </p:nvPr>
        </p:nvSpPr>
        <p:spPr/>
        <p:txBody>
          <a:bodyPr/>
          <a:lstStyle/>
          <a:p>
            <a:r>
              <a:rPr lang="en-US" altLang="zh-CN" sz="2400" dirty="0"/>
              <a:t>Physical memory is managed by the operating system only</a:t>
            </a:r>
            <a:endParaRPr lang="en-US" altLang="zh-CN" sz="2400" dirty="0"/>
          </a:p>
          <a:p>
            <a:r>
              <a:rPr lang="en-US" altLang="zh-CN" sz="2400" dirty="0"/>
              <a:t>The OS must be aware of the allocation details of physical memory</a:t>
            </a:r>
            <a:endParaRPr lang="en-US" altLang="zh-CN" sz="2400" dirty="0"/>
          </a:p>
          <a:p>
            <a:r>
              <a:rPr lang="en-US" altLang="zh-CN" sz="2400" dirty="0"/>
              <a:t>How many total frames there are, and so on. </a:t>
            </a:r>
            <a:endParaRPr lang="en-US" altLang="zh-CN" sz="2400" dirty="0"/>
          </a:p>
          <a:p>
            <a:r>
              <a:rPr lang="en-US" altLang="zh-CN" sz="2400" dirty="0"/>
              <a:t>Generally kept in a single, system-wide data structure called frame table</a:t>
            </a:r>
            <a:endParaRPr lang="en-US" altLang="zh-CN" sz="2400" dirty="0"/>
          </a:p>
          <a:p>
            <a:r>
              <a:rPr lang="en-US" altLang="zh-CN" sz="2400" dirty="0"/>
              <a:t>The frame table has one entry for each physical page frame, indicating whether the latter is free or allocated and, if it is allocated, to which page of which process (or processes)</a:t>
            </a:r>
            <a:endParaRPr lang="zh-CN" altLang="en-US" sz="24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170113" y="235762"/>
            <a:ext cx="8229600" cy="576262"/>
          </a:xfrm>
        </p:spPr>
        <p:txBody>
          <a:bodyPr/>
          <a:lstStyle/>
          <a:p>
            <a:pPr eaLnBrk="1" hangingPunct="1"/>
            <a:r>
              <a:rPr lang="en-US" altLang="en-US" dirty="0"/>
              <a:t>Implementation of Page Table</a:t>
            </a:r>
            <a:endParaRPr lang="en-US" altLang="en-US" dirty="0"/>
          </a:p>
        </p:txBody>
      </p:sp>
      <p:sp>
        <p:nvSpPr>
          <p:cNvPr id="32771" name="Rectangle 3"/>
          <p:cNvSpPr>
            <a:spLocks noGrp="1" noChangeArrowheads="1"/>
          </p:cNvSpPr>
          <p:nvPr>
            <p:ph type="body" idx="1"/>
          </p:nvPr>
        </p:nvSpPr>
        <p:spPr>
          <a:xfrm>
            <a:off x="538619" y="1085850"/>
            <a:ext cx="10972799" cy="4957958"/>
          </a:xfrm>
        </p:spPr>
        <p:txBody>
          <a:bodyPr/>
          <a:lstStyle/>
          <a:p>
            <a:r>
              <a:rPr lang="en-US" altLang="en-US" sz="2400" dirty="0"/>
              <a:t>Page table is kept </a:t>
            </a:r>
            <a:r>
              <a:rPr lang="en-US" altLang="en-US" sz="2400" b="1" dirty="0">
                <a:solidFill>
                  <a:srgbClr val="0070C0"/>
                </a:solidFill>
              </a:rPr>
              <a:t>in main memory</a:t>
            </a:r>
            <a:endParaRPr lang="en-US" altLang="en-US" sz="2400" b="1" dirty="0">
              <a:solidFill>
                <a:srgbClr val="0070C0"/>
              </a:solidFill>
            </a:endParaRPr>
          </a:p>
          <a:p>
            <a:pPr lvl="1"/>
            <a:r>
              <a:rPr lang="en-US" altLang="en-US" sz="2400" b="1" dirty="0">
                <a:solidFill>
                  <a:srgbClr val="006699"/>
                </a:solidFill>
                <a:latin typeface="+mj-lt"/>
              </a:rPr>
              <a:t>Page-table</a:t>
            </a:r>
            <a:r>
              <a:rPr lang="en-US" altLang="en-US" sz="2400" b="1" dirty="0">
                <a:solidFill>
                  <a:srgbClr val="3366FF"/>
                </a:solidFill>
              </a:rPr>
              <a:t> </a:t>
            </a:r>
            <a:r>
              <a:rPr lang="en-US" altLang="en-US" sz="2400" b="1" dirty="0">
                <a:solidFill>
                  <a:srgbClr val="006699"/>
                </a:solidFill>
                <a:latin typeface="+mj-lt"/>
              </a:rPr>
              <a:t>base</a:t>
            </a:r>
            <a:r>
              <a:rPr lang="en-US" altLang="en-US" sz="2400" b="1" dirty="0">
                <a:solidFill>
                  <a:srgbClr val="3366FF"/>
                </a:solidFill>
              </a:rPr>
              <a:t> </a:t>
            </a:r>
            <a:r>
              <a:rPr lang="en-US" altLang="en-US" sz="2400" b="1" dirty="0">
                <a:solidFill>
                  <a:srgbClr val="006699"/>
                </a:solidFill>
                <a:latin typeface="+mj-lt"/>
              </a:rPr>
              <a:t>register</a:t>
            </a:r>
            <a:r>
              <a:rPr lang="en-US" altLang="en-US" sz="2400" b="1" dirty="0">
                <a:solidFill>
                  <a:srgbClr val="3366FF"/>
                </a:solidFill>
              </a:rPr>
              <a:t> </a:t>
            </a:r>
            <a:r>
              <a:rPr lang="en-US" altLang="en-US" sz="2400" dirty="0"/>
              <a:t>(</a:t>
            </a:r>
            <a:r>
              <a:rPr lang="en-US" altLang="en-US" sz="2400" b="1" dirty="0">
                <a:solidFill>
                  <a:srgbClr val="006699"/>
                </a:solidFill>
                <a:latin typeface="+mj-lt"/>
              </a:rPr>
              <a:t>PTBR</a:t>
            </a:r>
            <a:r>
              <a:rPr lang="zh-CN" altLang="en-US" sz="2400" b="1" dirty="0">
                <a:solidFill>
                  <a:srgbClr val="006699"/>
                </a:solidFill>
                <a:latin typeface="+mj-lt"/>
              </a:rPr>
              <a:t>，页表基寄存器</a:t>
            </a:r>
            <a:r>
              <a:rPr lang="en-US" altLang="en-US" sz="2400" dirty="0"/>
              <a:t>)</a:t>
            </a:r>
            <a:r>
              <a:rPr lang="en-US" altLang="en-US" sz="2400" dirty="0">
                <a:solidFill>
                  <a:srgbClr val="3366FF"/>
                </a:solidFill>
              </a:rPr>
              <a:t> </a:t>
            </a:r>
            <a:r>
              <a:rPr lang="en-US" altLang="en-US" sz="2400" dirty="0"/>
              <a:t>points to the page </a:t>
            </a:r>
            <a:r>
              <a:rPr lang="en-US" altLang="en-US" sz="2400" dirty="0" err="1"/>
              <a:t>table</a:t>
            </a:r>
            <a:r>
              <a:rPr lang="en-US" altLang="en-US" sz="2400" b="1" dirty="0" err="1">
                <a:solidFill>
                  <a:srgbClr val="006699"/>
                </a:solidFill>
                <a:latin typeface="+mj-lt"/>
              </a:rPr>
              <a:t>Page</a:t>
            </a:r>
            <a:r>
              <a:rPr lang="en-US" altLang="en-US" sz="2400" b="1" dirty="0">
                <a:solidFill>
                  <a:srgbClr val="006699"/>
                </a:solidFill>
                <a:latin typeface="+mj-lt"/>
              </a:rPr>
              <a:t>-table</a:t>
            </a:r>
            <a:r>
              <a:rPr lang="en-US" altLang="en-US" sz="2400" b="1" dirty="0">
                <a:solidFill>
                  <a:srgbClr val="3366FF"/>
                </a:solidFill>
              </a:rPr>
              <a:t> </a:t>
            </a:r>
            <a:r>
              <a:rPr lang="en-US" altLang="en-US" sz="2400" b="1" dirty="0">
                <a:solidFill>
                  <a:srgbClr val="006699"/>
                </a:solidFill>
                <a:latin typeface="+mj-lt"/>
              </a:rPr>
              <a:t>length</a:t>
            </a:r>
            <a:r>
              <a:rPr lang="en-US" altLang="en-US" sz="2400" b="1" dirty="0">
                <a:solidFill>
                  <a:srgbClr val="3366FF"/>
                </a:solidFill>
              </a:rPr>
              <a:t> </a:t>
            </a:r>
            <a:r>
              <a:rPr lang="en-US" altLang="en-US" sz="2400" b="1" dirty="0">
                <a:solidFill>
                  <a:srgbClr val="006699"/>
                </a:solidFill>
                <a:latin typeface="+mj-lt"/>
              </a:rPr>
              <a:t>register</a:t>
            </a:r>
            <a:r>
              <a:rPr lang="en-US" altLang="en-US" sz="2400" b="1" dirty="0">
                <a:solidFill>
                  <a:srgbClr val="3366FF"/>
                </a:solidFill>
              </a:rPr>
              <a:t> </a:t>
            </a:r>
            <a:r>
              <a:rPr lang="en-US" altLang="en-US" sz="2400" dirty="0"/>
              <a:t>(</a:t>
            </a:r>
            <a:r>
              <a:rPr lang="en-US" altLang="en-US" sz="2400" b="1" dirty="0">
                <a:solidFill>
                  <a:srgbClr val="006699"/>
                </a:solidFill>
                <a:latin typeface="+mj-lt"/>
              </a:rPr>
              <a:t>PTLR</a:t>
            </a:r>
            <a:r>
              <a:rPr lang="zh-CN" altLang="en-US" sz="2400" b="1" dirty="0">
                <a:solidFill>
                  <a:srgbClr val="006699"/>
                </a:solidFill>
                <a:latin typeface="+mj-lt"/>
              </a:rPr>
              <a:t>，页表长度寄存器</a:t>
            </a:r>
            <a:r>
              <a:rPr lang="en-US" altLang="en-US" sz="2400" dirty="0"/>
              <a:t>)</a:t>
            </a:r>
            <a:r>
              <a:rPr lang="en-US" altLang="en-US" sz="2400" dirty="0">
                <a:solidFill>
                  <a:srgbClr val="3366FF"/>
                </a:solidFill>
              </a:rPr>
              <a:t> </a:t>
            </a:r>
            <a:r>
              <a:rPr lang="en-US" altLang="en-US" sz="2400" dirty="0"/>
              <a:t>indicates size of the page table</a:t>
            </a:r>
            <a:endParaRPr lang="en-US" altLang="en-US" sz="2400" dirty="0"/>
          </a:p>
          <a:p>
            <a:r>
              <a:rPr lang="en-US" altLang="en-US" sz="2400" dirty="0"/>
              <a:t>In this scheme every data/instruction access requires two memory accesses(</a:t>
            </a:r>
            <a:r>
              <a:rPr lang="zh-CN" altLang="en-US" sz="2400" dirty="0"/>
              <a:t>内存访问速度减半，无法忍受</a:t>
            </a:r>
            <a:r>
              <a:rPr lang="en-US" altLang="en-US" sz="2400" dirty="0"/>
              <a:t>)</a:t>
            </a:r>
            <a:endParaRPr lang="en-US" altLang="en-US" sz="2400" dirty="0"/>
          </a:p>
          <a:p>
            <a:pPr lvl="1"/>
            <a:r>
              <a:rPr lang="en-US" altLang="en-US" sz="2400" dirty="0"/>
              <a:t>One for the page table and one for the data / instruction</a:t>
            </a:r>
            <a:endParaRPr lang="en-US" altLang="en-US" sz="2400" dirty="0"/>
          </a:p>
          <a:p>
            <a:r>
              <a:rPr lang="en-US" altLang="en-US" sz="2400" dirty="0"/>
              <a:t>The two-memory access problem can be solved by the use of a special fast-lookup hardware cache called  </a:t>
            </a:r>
            <a:r>
              <a:rPr lang="en-US" altLang="en-US" sz="2400" b="1" dirty="0">
                <a:solidFill>
                  <a:srgbClr val="006699"/>
                </a:solidFill>
                <a:latin typeface="+mj-lt"/>
              </a:rPr>
              <a:t>translation</a:t>
            </a:r>
            <a:r>
              <a:rPr lang="en-US" altLang="en-US" sz="2400" b="1" dirty="0">
                <a:solidFill>
                  <a:srgbClr val="3366FF"/>
                </a:solidFill>
              </a:rPr>
              <a:t> </a:t>
            </a:r>
            <a:r>
              <a:rPr lang="en-US" altLang="en-US" sz="2400" b="1" dirty="0">
                <a:solidFill>
                  <a:srgbClr val="006699"/>
                </a:solidFill>
                <a:latin typeface="+mj-lt"/>
              </a:rPr>
              <a:t>look-aside</a:t>
            </a:r>
            <a:r>
              <a:rPr lang="en-US" altLang="en-US" sz="2400" b="1" dirty="0">
                <a:solidFill>
                  <a:srgbClr val="3366FF"/>
                </a:solidFill>
              </a:rPr>
              <a:t> </a:t>
            </a:r>
            <a:r>
              <a:rPr lang="en-US" altLang="en-US" sz="2400" b="1" dirty="0">
                <a:solidFill>
                  <a:srgbClr val="006699"/>
                </a:solidFill>
                <a:latin typeface="+mj-lt"/>
              </a:rPr>
              <a:t>buffers</a:t>
            </a:r>
            <a:r>
              <a:rPr lang="en-US" altLang="en-US" sz="2400" b="1" dirty="0">
                <a:solidFill>
                  <a:srgbClr val="3366FF"/>
                </a:solidFill>
              </a:rPr>
              <a:t> </a:t>
            </a:r>
            <a:r>
              <a:rPr lang="en-US" altLang="en-US" sz="2400" dirty="0"/>
              <a:t>(</a:t>
            </a:r>
            <a:r>
              <a:rPr lang="en-US" altLang="en-US" sz="2400" b="1" dirty="0">
                <a:solidFill>
                  <a:srgbClr val="006699"/>
                </a:solidFill>
                <a:latin typeface="+mj-lt"/>
              </a:rPr>
              <a:t>TLBs</a:t>
            </a:r>
            <a:r>
              <a:rPr lang="zh-CN" altLang="en-US" sz="2400" b="1" dirty="0">
                <a:solidFill>
                  <a:srgbClr val="006699"/>
                </a:solidFill>
                <a:latin typeface="+mj-lt"/>
              </a:rPr>
              <a:t>，转换表缓冲区，快表</a:t>
            </a:r>
            <a:r>
              <a:rPr lang="en-US" altLang="en-US" sz="2400" dirty="0"/>
              <a:t>) (also called </a:t>
            </a:r>
            <a:r>
              <a:rPr lang="en-US" altLang="en-US" sz="2400" b="1" dirty="0">
                <a:solidFill>
                  <a:srgbClr val="006699"/>
                </a:solidFill>
                <a:latin typeface="+mj-lt"/>
              </a:rPr>
              <a:t>associative</a:t>
            </a:r>
            <a:r>
              <a:rPr lang="en-US" altLang="en-US" sz="2400" b="1" dirty="0">
                <a:solidFill>
                  <a:srgbClr val="3366FF"/>
                </a:solidFill>
              </a:rPr>
              <a:t> </a:t>
            </a:r>
            <a:r>
              <a:rPr lang="en-US" altLang="en-US" sz="2400" b="1" dirty="0">
                <a:solidFill>
                  <a:srgbClr val="006699"/>
                </a:solidFill>
                <a:latin typeface="+mj-lt"/>
              </a:rPr>
              <a:t>memory</a:t>
            </a:r>
            <a:r>
              <a:rPr lang="zh-CN" altLang="en-US" sz="2400" b="1" dirty="0">
                <a:solidFill>
                  <a:srgbClr val="006699"/>
                </a:solidFill>
                <a:latin typeface="+mj-lt"/>
              </a:rPr>
              <a:t>，联想存储器</a:t>
            </a:r>
            <a:r>
              <a:rPr lang="en-US" altLang="en-US" sz="2400" dirty="0"/>
              <a:t>)</a:t>
            </a:r>
            <a:endParaRPr lang="en-US" altLang="en-US" sz="2400" dirty="0"/>
          </a:p>
          <a:p>
            <a:r>
              <a:rPr lang="zh-CN" altLang="en-US" sz="2400" dirty="0"/>
              <a:t> </a:t>
            </a:r>
            <a:r>
              <a:rPr lang="zh-CN" altLang="en-US" sz="2400" b="1" dirty="0">
                <a:solidFill>
                  <a:srgbClr val="00B050"/>
                </a:solidFill>
              </a:rPr>
              <a:t>问题：页表基寄存器</a:t>
            </a:r>
            <a:r>
              <a:rPr lang="en-US" altLang="zh-CN" sz="2400" b="1" dirty="0">
                <a:solidFill>
                  <a:srgbClr val="00B050"/>
                </a:solidFill>
              </a:rPr>
              <a:t>PTBR</a:t>
            </a:r>
            <a:r>
              <a:rPr lang="zh-CN" altLang="en-US" sz="2400" b="1" dirty="0">
                <a:solidFill>
                  <a:srgbClr val="00B050"/>
                </a:solidFill>
              </a:rPr>
              <a:t>内的值是逻辑地址还是物理地址？</a:t>
            </a:r>
            <a:r>
              <a:rPr lang="en-US" altLang="zh-CN" sz="2400" b="1" dirty="0">
                <a:solidFill>
                  <a:schemeClr val="accent2">
                    <a:lumMod val="20000"/>
                    <a:lumOff val="80000"/>
                  </a:schemeClr>
                </a:solidFill>
              </a:rPr>
              <a:t>(</a:t>
            </a:r>
            <a:r>
              <a:rPr lang="zh-CN" altLang="en-US" sz="2400" b="1" dirty="0">
                <a:solidFill>
                  <a:schemeClr val="accent2">
                    <a:lumMod val="20000"/>
                    <a:lumOff val="80000"/>
                  </a:schemeClr>
                </a:solidFill>
              </a:rPr>
              <a:t>物理地址</a:t>
            </a:r>
            <a:r>
              <a:rPr lang="en-US" altLang="zh-CN" sz="2400" b="1" dirty="0">
                <a:solidFill>
                  <a:schemeClr val="accent2">
                    <a:lumMod val="20000"/>
                    <a:lumOff val="80000"/>
                  </a:schemeClr>
                </a:solidFill>
              </a:rPr>
              <a:t>)</a:t>
            </a:r>
            <a:endParaRPr lang="en-US" altLang="zh-CN" sz="2400" b="1" dirty="0">
              <a:solidFill>
                <a:schemeClr val="accent2">
                  <a:lumMod val="20000"/>
                  <a:lumOff val="80000"/>
                </a:schemeClr>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055846" y="222674"/>
            <a:ext cx="8360228" cy="576262"/>
          </a:xfrm>
        </p:spPr>
        <p:txBody>
          <a:bodyPr/>
          <a:lstStyle/>
          <a:p>
            <a:pPr eaLnBrk="1" hangingPunct="1"/>
            <a:r>
              <a:rPr lang="en-US" altLang="en-US" dirty="0"/>
              <a:t>Translation Look-Aside Buffer(</a:t>
            </a:r>
            <a:r>
              <a:rPr lang="zh-CN" altLang="en-US" dirty="0"/>
              <a:t>快表</a:t>
            </a:r>
            <a:r>
              <a:rPr lang="en-US" altLang="en-US" dirty="0"/>
              <a:t>) </a:t>
            </a:r>
            <a:endParaRPr lang="en-US" altLang="en-US" dirty="0"/>
          </a:p>
        </p:txBody>
      </p:sp>
      <p:sp>
        <p:nvSpPr>
          <p:cNvPr id="33795" name="Rectangle 3"/>
          <p:cNvSpPr>
            <a:spLocks noGrp="1" noChangeArrowheads="1"/>
          </p:cNvSpPr>
          <p:nvPr>
            <p:ph type="body" idx="1"/>
          </p:nvPr>
        </p:nvSpPr>
        <p:spPr>
          <a:xfrm>
            <a:off x="679451" y="1146176"/>
            <a:ext cx="10699750" cy="4606925"/>
          </a:xfrm>
        </p:spPr>
        <p:txBody>
          <a:bodyPr/>
          <a:lstStyle/>
          <a:p>
            <a:r>
              <a:rPr lang="en-US" altLang="en-US" sz="2400" dirty="0"/>
              <a:t>TLBs typically small (64 to 1,024 entries)</a:t>
            </a:r>
            <a:r>
              <a:rPr lang="zh-CN" altLang="en-US" sz="2400" dirty="0"/>
              <a:t>，通常仅缓存了页表的一小部分</a:t>
            </a:r>
            <a:endParaRPr lang="en-US" altLang="en-US" sz="2400" dirty="0"/>
          </a:p>
          <a:p>
            <a:r>
              <a:rPr lang="en-US" altLang="en-US" sz="2400" dirty="0"/>
              <a:t>On a TLB miss, value is loaded into the TLB for faster access next time</a:t>
            </a:r>
            <a:endParaRPr lang="en-US" altLang="en-US" sz="2400" dirty="0"/>
          </a:p>
          <a:p>
            <a:pPr lvl="1"/>
            <a:r>
              <a:rPr lang="en-US" altLang="en-US" sz="2400" dirty="0"/>
              <a:t>Replacement policies must be considered</a:t>
            </a:r>
            <a:endParaRPr lang="en-US" altLang="en-US" sz="2400" dirty="0"/>
          </a:p>
          <a:p>
            <a:pPr lvl="1"/>
            <a:r>
              <a:rPr lang="en-US" altLang="en-US" sz="2400" dirty="0"/>
              <a:t>Some entries can be</a:t>
            </a:r>
            <a:r>
              <a:rPr lang="en-US" altLang="en-US" sz="2400" b="1" dirty="0">
                <a:solidFill>
                  <a:srgbClr val="3366FF"/>
                </a:solidFill>
              </a:rPr>
              <a:t> </a:t>
            </a:r>
            <a:r>
              <a:rPr lang="en-US" altLang="en-US" sz="2400" b="1" dirty="0">
                <a:solidFill>
                  <a:srgbClr val="006699"/>
                </a:solidFill>
                <a:latin typeface="+mj-lt"/>
              </a:rPr>
              <a:t>wired</a:t>
            </a:r>
            <a:r>
              <a:rPr lang="en-US" altLang="en-US" sz="2400" b="1" dirty="0">
                <a:solidFill>
                  <a:srgbClr val="3366FF"/>
                </a:solidFill>
              </a:rPr>
              <a:t> </a:t>
            </a:r>
            <a:r>
              <a:rPr lang="en-US" altLang="en-US" sz="2400" b="1" dirty="0">
                <a:solidFill>
                  <a:srgbClr val="006699"/>
                </a:solidFill>
                <a:latin typeface="+mj-lt"/>
              </a:rPr>
              <a:t>down(</a:t>
            </a:r>
            <a:r>
              <a:rPr lang="zh-CN" altLang="en-US" sz="2400" b="1" dirty="0">
                <a:solidFill>
                  <a:srgbClr val="006699"/>
                </a:solidFill>
                <a:latin typeface="+mj-lt"/>
              </a:rPr>
              <a:t>指的这些项目固定不变，不会被替换掉</a:t>
            </a:r>
            <a:r>
              <a:rPr lang="en-US" altLang="en-US" sz="2400" b="1" dirty="0">
                <a:solidFill>
                  <a:srgbClr val="006699"/>
                </a:solidFill>
                <a:latin typeface="+mj-lt"/>
              </a:rPr>
              <a:t>)</a:t>
            </a:r>
            <a:r>
              <a:rPr lang="en-US" altLang="en-US" sz="2400" b="1" dirty="0">
                <a:solidFill>
                  <a:srgbClr val="3366FF"/>
                </a:solidFill>
              </a:rPr>
              <a:t> </a:t>
            </a:r>
            <a:r>
              <a:rPr lang="en-US" altLang="en-US" sz="2400" dirty="0"/>
              <a:t>for permanent fast access</a:t>
            </a:r>
            <a:endParaRPr lang="en-US" altLang="en-US" sz="2400" dirty="0"/>
          </a:p>
          <a:p>
            <a:r>
              <a:rPr lang="en-US" altLang="en-US" sz="2400" dirty="0"/>
              <a:t>Some TLBs store</a:t>
            </a:r>
            <a:r>
              <a:rPr lang="en-US" altLang="en-US" sz="2400" b="1" dirty="0"/>
              <a:t> </a:t>
            </a:r>
            <a:r>
              <a:rPr lang="en-US" altLang="en-US" sz="2400" b="1" dirty="0">
                <a:solidFill>
                  <a:srgbClr val="006699"/>
                </a:solidFill>
              </a:rPr>
              <a:t>address-space</a:t>
            </a:r>
            <a:r>
              <a:rPr lang="en-US" altLang="en-US" sz="2400" b="1" dirty="0">
                <a:solidFill>
                  <a:srgbClr val="3366FF"/>
                </a:solidFill>
              </a:rPr>
              <a:t> </a:t>
            </a:r>
            <a:r>
              <a:rPr lang="en-US" altLang="en-US" sz="2400" b="1" dirty="0">
                <a:solidFill>
                  <a:srgbClr val="006699"/>
                </a:solidFill>
              </a:rPr>
              <a:t>identifiers</a:t>
            </a:r>
            <a:r>
              <a:rPr lang="en-US" altLang="en-US" sz="2400" b="1" dirty="0">
                <a:solidFill>
                  <a:srgbClr val="3366FF"/>
                </a:solidFill>
              </a:rPr>
              <a:t> </a:t>
            </a:r>
            <a:r>
              <a:rPr lang="en-US" altLang="en-US" sz="2400" dirty="0"/>
              <a:t>(</a:t>
            </a:r>
            <a:r>
              <a:rPr lang="en-US" altLang="en-US" sz="2400" b="1" dirty="0">
                <a:solidFill>
                  <a:srgbClr val="006699"/>
                </a:solidFill>
              </a:rPr>
              <a:t>ASIDs</a:t>
            </a:r>
            <a:r>
              <a:rPr lang="zh-CN" altLang="en-US" sz="2400" b="1" dirty="0">
                <a:solidFill>
                  <a:srgbClr val="006699"/>
                </a:solidFill>
              </a:rPr>
              <a:t>，地址空间标识符</a:t>
            </a:r>
            <a:r>
              <a:rPr lang="en-US" altLang="en-US" sz="2400" dirty="0"/>
              <a:t>)</a:t>
            </a:r>
            <a:r>
              <a:rPr lang="en-US" altLang="en-US" sz="2400" b="1" dirty="0">
                <a:solidFill>
                  <a:srgbClr val="3366FF"/>
                </a:solidFill>
              </a:rPr>
              <a:t> </a:t>
            </a:r>
            <a:r>
              <a:rPr lang="en-US" altLang="en-US" sz="2400" dirty="0"/>
              <a:t>in each TLB entry – uniquely identifies each process to provide address-space protection for that process</a:t>
            </a:r>
            <a:endParaRPr lang="en-US" altLang="en-US" sz="2400" dirty="0"/>
          </a:p>
          <a:p>
            <a:pPr lvl="1"/>
            <a:r>
              <a:rPr lang="en-US" altLang="en-US" sz="2400" dirty="0"/>
              <a:t>Otherwise need to flush TLB at every context switch(If w/o ASIDs)</a:t>
            </a:r>
            <a:endParaRPr lang="en-US" altLang="en-US" sz="2400" dirty="0"/>
          </a:p>
          <a:p>
            <a:endParaRPr lang="en-US" altLang="en-US" sz="2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Hardware</a:t>
            </a:r>
            <a:endParaRPr lang="zh-CN" altLang="en-US" dirty="0"/>
          </a:p>
        </p:txBody>
      </p:sp>
      <p:sp>
        <p:nvSpPr>
          <p:cNvPr id="6" name="内容占位符 5"/>
          <p:cNvSpPr>
            <a:spLocks noGrp="1"/>
          </p:cNvSpPr>
          <p:nvPr>
            <p:ph idx="1"/>
          </p:nvPr>
        </p:nvSpPr>
        <p:spPr/>
        <p:txBody>
          <a:bodyPr/>
          <a:lstStyle/>
          <a:p>
            <a:r>
              <a:rPr lang="en-US" altLang="en-US" sz="2400" dirty="0"/>
              <a:t>Associative memory – </a:t>
            </a:r>
            <a:r>
              <a:rPr lang="en-US" altLang="en-US" sz="2400" b="1" dirty="0">
                <a:solidFill>
                  <a:srgbClr val="0070C0"/>
                </a:solidFill>
              </a:rPr>
              <a:t>parallel search </a:t>
            </a:r>
            <a:endParaRPr lang="en-US" altLang="en-US" sz="2400" b="1" dirty="0">
              <a:solidFill>
                <a:srgbClr val="0070C0"/>
              </a:solidFill>
            </a:endParaRPr>
          </a:p>
          <a:p>
            <a:endParaRPr lang="en-US" altLang="en-US" sz="2400" dirty="0"/>
          </a:p>
          <a:p>
            <a:endParaRPr lang="en-US" altLang="en-US" sz="2400" dirty="0"/>
          </a:p>
          <a:p>
            <a:pPr marL="0" indent="0">
              <a:buNone/>
            </a:pPr>
            <a:r>
              <a:rPr lang="en-US" altLang="en-US" sz="2400" dirty="0"/>
              <a:t>       </a:t>
            </a:r>
            <a:r>
              <a:rPr lang="en-US" altLang="zh-CN" sz="2400" dirty="0"/>
              <a:t>Page# 123</a:t>
            </a:r>
            <a:endParaRPr lang="en-US" altLang="en-US" sz="2400" dirty="0"/>
          </a:p>
          <a:p>
            <a:endParaRPr lang="en-US" altLang="en-US" sz="2400" dirty="0"/>
          </a:p>
          <a:p>
            <a:endParaRPr lang="en-US" altLang="en-US" sz="2400" dirty="0"/>
          </a:p>
          <a:p>
            <a:endParaRPr lang="en-US" altLang="en-US" sz="2400" dirty="0"/>
          </a:p>
          <a:p>
            <a:r>
              <a:rPr lang="en-US" altLang="en-US" sz="2400" dirty="0"/>
              <a:t>Address translation (p, d)</a:t>
            </a:r>
            <a:endParaRPr lang="en-US" altLang="en-US" sz="2400" dirty="0"/>
          </a:p>
          <a:p>
            <a:pPr marL="627380" lvl="1"/>
            <a:r>
              <a:rPr lang="en-US" altLang="en-US" sz="2400" dirty="0"/>
              <a:t>If p is in associative register, get frame # out</a:t>
            </a:r>
            <a:endParaRPr lang="en-US" altLang="en-US" sz="2400" dirty="0"/>
          </a:p>
          <a:p>
            <a:pPr marL="627380" lvl="1"/>
            <a:r>
              <a:rPr lang="en-US" altLang="en-US" sz="2400" dirty="0"/>
              <a:t>Otherwise get frame # from page table in memory</a:t>
            </a:r>
            <a:endParaRPr lang="en-US" altLang="en-US" sz="2400" dirty="0"/>
          </a:p>
          <a:p>
            <a:endParaRPr lang="zh-CN" altLang="en-US" dirty="0"/>
          </a:p>
        </p:txBody>
      </p:sp>
      <p:graphicFrame>
        <p:nvGraphicFramePr>
          <p:cNvPr id="4" name="表格 3"/>
          <p:cNvGraphicFramePr>
            <a:graphicFrameLocks noGrp="1"/>
          </p:cNvGraphicFramePr>
          <p:nvPr/>
        </p:nvGraphicFramePr>
        <p:xfrm>
          <a:off x="3733801" y="1990895"/>
          <a:ext cx="4846527" cy="2569675"/>
        </p:xfrm>
        <a:graphic>
          <a:graphicData uri="http://schemas.openxmlformats.org/drawingml/2006/table">
            <a:tbl>
              <a:tblPr firstRow="1" bandRow="1">
                <a:tableStyleId>{5C22544A-7EE6-4342-B048-85BDC9FD1C3A}</a:tableStyleId>
              </a:tblPr>
              <a:tblGrid>
                <a:gridCol w="2490901"/>
                <a:gridCol w="2355626"/>
              </a:tblGrid>
              <a:tr h="513935">
                <a:tc>
                  <a:txBody>
                    <a:bodyPr/>
                    <a:lstStyle/>
                    <a:p>
                      <a:pPr algn="ctr"/>
                      <a:r>
                        <a:rPr lang="en-US" altLang="zh-CN" sz="2400" i="1" dirty="0">
                          <a:solidFill>
                            <a:srgbClr val="002060"/>
                          </a:solidFill>
                          <a:effectLst>
                            <a:outerShdw blurRad="38100" dist="38100" dir="2700000" algn="tl">
                              <a:srgbClr val="000000">
                                <a:alpha val="43137"/>
                              </a:srgbClr>
                            </a:outerShdw>
                          </a:effectLst>
                        </a:rPr>
                        <a:t>Page #</a:t>
                      </a:r>
                      <a:endParaRPr lang="zh-CN" altLang="en-US" sz="2400" i="1" dirty="0">
                        <a:solidFill>
                          <a:srgbClr val="00206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r>
                        <a:rPr lang="en-US" altLang="zh-CN" sz="2400" dirty="0">
                          <a:solidFill>
                            <a:srgbClr val="002060"/>
                          </a:solidFill>
                          <a:effectLst>
                            <a:outerShdw blurRad="38100" dist="38100" dir="2700000" algn="tl">
                              <a:srgbClr val="000000">
                                <a:alpha val="43137"/>
                              </a:srgbClr>
                            </a:outerShdw>
                          </a:effectLst>
                        </a:rPr>
                        <a:t>Frame #</a:t>
                      </a:r>
                      <a:endParaRPr lang="en-US" altLang="zh-CN" sz="2400" dirty="0">
                        <a:solidFill>
                          <a:srgbClr val="002060"/>
                        </a:solidFill>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r>
              <a:tr h="513935">
                <a:tc>
                  <a:txBody>
                    <a:bodyPr/>
                    <a:lstStyle/>
                    <a:p>
                      <a:pPr algn="ctr"/>
                      <a:r>
                        <a:rPr lang="en-US" altLang="zh-CN" sz="2400" b="1" i="1" dirty="0">
                          <a:effectLst>
                            <a:outerShdw blurRad="38100" dist="38100" dir="2700000" algn="tl">
                              <a:srgbClr val="000000">
                                <a:alpha val="43137"/>
                              </a:srgbClr>
                            </a:outerShdw>
                          </a:effectLst>
                        </a:rPr>
                        <a:t>111</a:t>
                      </a:r>
                      <a:endParaRPr lang="zh-CN" altLang="en-US" sz="2400" b="1" i="1" dirty="0">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r>
                        <a:rPr lang="en-US" altLang="zh-CN" sz="2400" b="1" dirty="0"/>
                        <a:t>255</a:t>
                      </a:r>
                      <a:endParaRPr lang="zh-CN" altLang="en-US"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r>
              <a:tr h="513935">
                <a:tc>
                  <a:txBody>
                    <a:bodyPr/>
                    <a:lstStyle/>
                    <a:p>
                      <a:pPr algn="ctr"/>
                      <a:r>
                        <a:rPr lang="en-US" altLang="zh-CN" sz="2400" b="1" i="1" dirty="0">
                          <a:effectLst>
                            <a:outerShdw blurRad="38100" dist="38100" dir="2700000" algn="tl">
                              <a:srgbClr val="000000">
                                <a:alpha val="43137"/>
                              </a:srgbClr>
                            </a:outerShdw>
                          </a:effectLst>
                        </a:rPr>
                        <a:t>88</a:t>
                      </a:r>
                      <a:endParaRPr lang="zh-CN" altLang="en-US" sz="2400" b="1" i="1" dirty="0">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r>
                        <a:rPr lang="en-US" altLang="zh-CN" sz="2400" b="1" dirty="0"/>
                        <a:t>990</a:t>
                      </a:r>
                      <a:endParaRPr lang="zh-CN" altLang="en-US"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r>
              <a:tr h="513935">
                <a:tc>
                  <a:txBody>
                    <a:bodyPr/>
                    <a:lstStyle/>
                    <a:p>
                      <a:pPr algn="ctr"/>
                      <a:r>
                        <a:rPr lang="en-US" altLang="zh-CN" sz="2400" b="1" i="1" dirty="0">
                          <a:effectLst>
                            <a:outerShdw blurRad="38100" dist="38100" dir="2700000" algn="tl">
                              <a:srgbClr val="000000">
                                <a:alpha val="43137"/>
                              </a:srgbClr>
                            </a:outerShdw>
                          </a:effectLst>
                        </a:rPr>
                        <a:t>123</a:t>
                      </a:r>
                      <a:endParaRPr lang="zh-CN" altLang="en-US" sz="2400" b="1" i="1" dirty="0">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r>
                        <a:rPr lang="en-US" altLang="zh-CN" sz="2400" b="1" dirty="0"/>
                        <a:t>600</a:t>
                      </a:r>
                      <a:endParaRPr lang="zh-CN" altLang="en-US"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r>
              <a:tr h="513935">
                <a:tc>
                  <a:txBody>
                    <a:bodyPr/>
                    <a:lstStyle/>
                    <a:p>
                      <a:pPr algn="ctr"/>
                      <a:r>
                        <a:rPr lang="en-US" altLang="zh-CN" sz="2400" b="1" i="1" dirty="0">
                          <a:effectLst>
                            <a:outerShdw blurRad="38100" dist="38100" dir="2700000" algn="tl">
                              <a:srgbClr val="000000">
                                <a:alpha val="43137"/>
                              </a:srgbClr>
                            </a:outerShdw>
                          </a:effectLst>
                        </a:rPr>
                        <a:t>222</a:t>
                      </a:r>
                      <a:endParaRPr lang="zh-CN" altLang="en-US" sz="2400" b="1" i="1" dirty="0">
                        <a:effectLst>
                          <a:outerShdw blurRad="38100" dist="38100" dir="2700000" algn="tl">
                            <a:srgbClr val="000000">
                              <a:alpha val="43137"/>
                            </a:srgbClr>
                          </a:outerShdw>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c>
                  <a:txBody>
                    <a:bodyPr/>
                    <a:lstStyle/>
                    <a:p>
                      <a:pPr algn="ctr"/>
                      <a:r>
                        <a:rPr lang="en-US" altLang="zh-CN" sz="2400" b="1" dirty="0"/>
                        <a:t>889</a:t>
                      </a:r>
                      <a:endParaRPr lang="zh-CN" altLang="en-US"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6CCFF">
                        <a:alpha val="26000"/>
                      </a:srgbClr>
                    </a:solidFill>
                  </a:tcPr>
                </a:tc>
              </a:tr>
            </a:tbl>
          </a:graphicData>
        </a:graphic>
      </p:graphicFrame>
      <p:cxnSp>
        <p:nvCxnSpPr>
          <p:cNvPr id="8" name="直接箭头连接符 7"/>
          <p:cNvCxnSpPr/>
          <p:nvPr/>
        </p:nvCxnSpPr>
        <p:spPr bwMode="auto">
          <a:xfrm>
            <a:off x="3045078" y="2731770"/>
            <a:ext cx="688722"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9" name="直接箭头连接符 8"/>
          <p:cNvCxnSpPr/>
          <p:nvPr/>
        </p:nvCxnSpPr>
        <p:spPr bwMode="auto">
          <a:xfrm>
            <a:off x="2901950" y="3272790"/>
            <a:ext cx="831850"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10" name="直接箭头连接符 9"/>
          <p:cNvCxnSpPr/>
          <p:nvPr/>
        </p:nvCxnSpPr>
        <p:spPr bwMode="auto">
          <a:xfrm>
            <a:off x="3045078" y="3775710"/>
            <a:ext cx="688722"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11" name="直接箭头连接符 10"/>
          <p:cNvCxnSpPr/>
          <p:nvPr/>
        </p:nvCxnSpPr>
        <p:spPr bwMode="auto">
          <a:xfrm>
            <a:off x="3045078" y="4286250"/>
            <a:ext cx="688722"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13" name="直接连接符 12"/>
          <p:cNvCxnSpPr/>
          <p:nvPr/>
        </p:nvCxnSpPr>
        <p:spPr bwMode="auto">
          <a:xfrm>
            <a:off x="3045078" y="2731770"/>
            <a:ext cx="0" cy="155448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5" name="直接连接符 14"/>
          <p:cNvCxnSpPr/>
          <p:nvPr/>
        </p:nvCxnSpPr>
        <p:spPr bwMode="auto">
          <a:xfrm flipH="1">
            <a:off x="1340285" y="3275243"/>
            <a:ext cx="1576905"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2" name="直接箭头连接符 11"/>
          <p:cNvCxnSpPr/>
          <p:nvPr/>
        </p:nvCxnSpPr>
        <p:spPr bwMode="auto">
          <a:xfrm>
            <a:off x="8589721" y="3775710"/>
            <a:ext cx="2201452"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14" name="文本框 13"/>
          <p:cNvSpPr txBox="1"/>
          <p:nvPr/>
        </p:nvSpPr>
        <p:spPr>
          <a:xfrm>
            <a:off x="8641914" y="3223194"/>
            <a:ext cx="2209801" cy="571631"/>
          </a:xfrm>
          <a:prstGeom prst="rect">
            <a:avLst/>
          </a:prstGeom>
          <a:noFill/>
        </p:spPr>
        <p:txBody>
          <a:bodyPr wrap="square" rtlCol="0">
            <a:spAutoFit/>
          </a:bodyPr>
          <a:lstStyle/>
          <a:p>
            <a:pPr>
              <a:lnSpc>
                <a:spcPct val="150000"/>
              </a:lnSpc>
            </a:pPr>
            <a:r>
              <a:rPr lang="en-US" altLang="zh-CN" sz="2400" dirty="0"/>
              <a:t>Frame# 600</a:t>
            </a:r>
            <a:endParaRPr lang="zh-CN" altLang="en-US" sz="24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012950" y="238549"/>
            <a:ext cx="8229600" cy="576262"/>
          </a:xfrm>
        </p:spPr>
        <p:txBody>
          <a:bodyPr/>
          <a:lstStyle/>
          <a:p>
            <a:pPr eaLnBrk="1" hangingPunct="1"/>
            <a:r>
              <a:rPr lang="en-US" altLang="en-US" dirty="0"/>
              <a:t>Paging Hardware With TLB</a:t>
            </a:r>
            <a:endParaRPr lang="en-US" altLang="en-US" sz="2400" dirty="0"/>
          </a:p>
        </p:txBody>
      </p:sp>
      <p:pic>
        <p:nvPicPr>
          <p:cNvPr id="35843"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23802" y="917070"/>
            <a:ext cx="7544395" cy="570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981200" y="236380"/>
            <a:ext cx="8229600" cy="576263"/>
          </a:xfrm>
        </p:spPr>
        <p:txBody>
          <a:bodyPr/>
          <a:lstStyle/>
          <a:p>
            <a:pPr eaLnBrk="1" hangingPunct="1"/>
            <a:r>
              <a:rPr lang="en-US" altLang="en-US" dirty="0"/>
              <a:t>Effective Access Time</a:t>
            </a:r>
            <a:endParaRPr lang="en-US" altLang="en-US" dirty="0"/>
          </a:p>
        </p:txBody>
      </p:sp>
      <p:sp>
        <p:nvSpPr>
          <p:cNvPr id="49155" name="Rectangle 3"/>
          <p:cNvSpPr>
            <a:spLocks noGrp="1" noChangeArrowheads="1"/>
          </p:cNvSpPr>
          <p:nvPr>
            <p:ph type="body" idx="1"/>
          </p:nvPr>
        </p:nvSpPr>
        <p:spPr>
          <a:xfrm>
            <a:off x="704850" y="1231638"/>
            <a:ext cx="10552035" cy="4835558"/>
          </a:xfrm>
        </p:spPr>
        <p:txBody>
          <a:bodyPr/>
          <a:lstStyle/>
          <a:p>
            <a:pPr marL="342900" lvl="1" indent="-342900">
              <a:lnSpc>
                <a:spcPct val="90000"/>
              </a:lnSpc>
              <a:buClr>
                <a:srgbClr val="993300"/>
              </a:buClr>
              <a:buFont typeface="Wingdings" panose="05000000000000000000" pitchFamily="2" charset="2"/>
              <a:buChar char="§"/>
              <a:tabLst>
                <a:tab pos="2061845" algn="l"/>
                <a:tab pos="2566670" algn="l"/>
              </a:tabLst>
              <a:defRPr/>
            </a:pPr>
            <a:r>
              <a:rPr lang="en-US" altLang="en-US" sz="2000" dirty="0">
                <a:sym typeface="Symbol" panose="05050102010706020507" pitchFamily="18" charset="2"/>
              </a:rPr>
              <a:t>Hit ratio – percentage of times that a page number is found in the TLB</a:t>
            </a:r>
            <a:endParaRPr lang="en-US" altLang="en-US" sz="2000" dirty="0">
              <a:sym typeface="Symbol" panose="05050102010706020507" pitchFamily="18" charset="2"/>
            </a:endParaRPr>
          </a:p>
          <a:p>
            <a:pPr>
              <a:lnSpc>
                <a:spcPct val="90000"/>
              </a:lnSpc>
              <a:tabLst>
                <a:tab pos="2061845" algn="l"/>
                <a:tab pos="2566670" algn="l"/>
              </a:tabLst>
              <a:defRPr/>
            </a:pPr>
            <a:r>
              <a:rPr lang="en-US" altLang="en-US" sz="2000" dirty="0"/>
              <a:t>An </a:t>
            </a:r>
            <a:r>
              <a:rPr lang="en-US" altLang="en-US" sz="2000" dirty="0">
                <a:sym typeface="Symbol" panose="05050102010706020507" pitchFamily="18" charset="2"/>
              </a:rPr>
              <a:t>80% hit ratio means that we find the desired page number in the TLB 80% of the time.</a:t>
            </a:r>
            <a:endParaRPr lang="en-US" altLang="en-US" sz="2000" dirty="0">
              <a:sym typeface="Symbol" panose="05050102010706020507" pitchFamily="18" charset="2"/>
            </a:endParaRPr>
          </a:p>
          <a:p>
            <a:pPr>
              <a:lnSpc>
                <a:spcPct val="90000"/>
              </a:lnSpc>
              <a:tabLst>
                <a:tab pos="2061845" algn="l"/>
                <a:tab pos="2566670" algn="l"/>
              </a:tabLst>
              <a:defRPr/>
            </a:pPr>
            <a:r>
              <a:rPr lang="en-US" altLang="en-US" sz="2000" dirty="0"/>
              <a:t>Suppose TLB lookup time is 20 ns</a:t>
            </a:r>
            <a:endParaRPr lang="en-US" altLang="en-US" sz="2000" dirty="0"/>
          </a:p>
          <a:p>
            <a:pPr>
              <a:lnSpc>
                <a:spcPct val="90000"/>
              </a:lnSpc>
              <a:tabLst>
                <a:tab pos="2061845" algn="l"/>
                <a:tab pos="2566670" algn="l"/>
              </a:tabLst>
              <a:defRPr/>
            </a:pPr>
            <a:r>
              <a:rPr lang="en-US" altLang="en-US" sz="2000" dirty="0"/>
              <a:t>Suppose that 100 nanoseconds to access memory. </a:t>
            </a:r>
            <a:endParaRPr lang="en-US" altLang="en-US" sz="2000" dirty="0"/>
          </a:p>
          <a:p>
            <a:pPr lvl="1">
              <a:lnSpc>
                <a:spcPct val="90000"/>
              </a:lnSpc>
              <a:tabLst>
                <a:tab pos="2061845" algn="l"/>
                <a:tab pos="2566670" algn="l"/>
              </a:tabLst>
              <a:defRPr/>
            </a:pPr>
            <a:r>
              <a:rPr lang="en-US" altLang="en-US" sz="2000" dirty="0"/>
              <a:t>If we find the desired page in TLB then a mapped-memory access take 120 ns</a:t>
            </a:r>
            <a:endParaRPr lang="en-US" altLang="en-US" sz="2000" dirty="0"/>
          </a:p>
          <a:p>
            <a:pPr lvl="1">
              <a:lnSpc>
                <a:spcPct val="90000"/>
              </a:lnSpc>
              <a:tabLst>
                <a:tab pos="2061845" algn="l"/>
                <a:tab pos="2566670" algn="l"/>
              </a:tabLst>
              <a:defRPr/>
            </a:pPr>
            <a:r>
              <a:rPr lang="en-US" altLang="en-US" sz="2000" dirty="0"/>
              <a:t>Otherwise we need two memory access, plus TLB time, so it is 220 ns</a:t>
            </a:r>
            <a:endParaRPr lang="en-US" altLang="en-US" sz="2000" dirty="0"/>
          </a:p>
          <a:p>
            <a:pPr>
              <a:lnSpc>
                <a:spcPct val="90000"/>
              </a:lnSpc>
              <a:tabLst>
                <a:tab pos="2061845" algn="l"/>
                <a:tab pos="2566670" algn="l"/>
              </a:tabLst>
              <a:defRPr/>
            </a:pPr>
            <a:r>
              <a:rPr lang="en-US" altLang="en-US" sz="2000" b="1" dirty="0">
                <a:solidFill>
                  <a:srgbClr val="006699"/>
                </a:solidFill>
                <a:latin typeface="+mj-lt"/>
                <a:sym typeface="Symbol" panose="05050102010706020507" pitchFamily="18" charset="2"/>
              </a:rPr>
              <a:t>Effective</a:t>
            </a:r>
            <a:r>
              <a:rPr lang="en-US" altLang="en-US" sz="2000" b="1" dirty="0">
                <a:solidFill>
                  <a:srgbClr val="3366FF"/>
                </a:solidFill>
                <a:sym typeface="Symbol" panose="05050102010706020507" pitchFamily="18" charset="2"/>
              </a:rPr>
              <a:t> </a:t>
            </a:r>
            <a:r>
              <a:rPr lang="en-US" altLang="en-US" sz="2000" b="1" dirty="0">
                <a:solidFill>
                  <a:srgbClr val="006699"/>
                </a:solidFill>
                <a:latin typeface="+mj-lt"/>
                <a:sym typeface="Symbol" panose="05050102010706020507" pitchFamily="18" charset="2"/>
              </a:rPr>
              <a:t>Access</a:t>
            </a:r>
            <a:r>
              <a:rPr lang="en-US" altLang="en-US" sz="2000" b="1" dirty="0">
                <a:solidFill>
                  <a:srgbClr val="3366FF"/>
                </a:solidFill>
                <a:sym typeface="Symbol" panose="05050102010706020507" pitchFamily="18" charset="2"/>
              </a:rPr>
              <a:t> </a:t>
            </a:r>
            <a:r>
              <a:rPr lang="en-US" altLang="en-US" sz="2000" b="1" dirty="0">
                <a:solidFill>
                  <a:srgbClr val="006699"/>
                </a:solidFill>
                <a:latin typeface="+mj-lt"/>
                <a:sym typeface="Symbol" panose="05050102010706020507" pitchFamily="18" charset="2"/>
              </a:rPr>
              <a:t>Time</a:t>
            </a:r>
            <a:r>
              <a:rPr lang="en-US" altLang="en-US" sz="2000" dirty="0">
                <a:solidFill>
                  <a:srgbClr val="3366FF"/>
                </a:solidFill>
                <a:sym typeface="Symbol" panose="05050102010706020507" pitchFamily="18" charset="2"/>
              </a:rPr>
              <a:t> </a:t>
            </a:r>
            <a:r>
              <a:rPr lang="en-US" altLang="en-US" sz="2000" dirty="0">
                <a:sym typeface="Symbol" panose="05050102010706020507" pitchFamily="18" charset="2"/>
              </a:rPr>
              <a:t>(</a:t>
            </a:r>
            <a:r>
              <a:rPr lang="en-US" altLang="en-US" sz="2000" b="1" dirty="0">
                <a:solidFill>
                  <a:srgbClr val="006699"/>
                </a:solidFill>
                <a:latin typeface="+mj-lt"/>
                <a:sym typeface="Symbol" panose="05050102010706020507" pitchFamily="18" charset="2"/>
              </a:rPr>
              <a:t>EAT</a:t>
            </a:r>
            <a:r>
              <a:rPr lang="zh-CN" altLang="en-US" sz="2000" b="1" dirty="0">
                <a:solidFill>
                  <a:srgbClr val="006699"/>
                </a:solidFill>
                <a:latin typeface="+mj-lt"/>
                <a:sym typeface="Symbol" panose="05050102010706020507" pitchFamily="18" charset="2"/>
              </a:rPr>
              <a:t>，有效内存访问时间</a:t>
            </a:r>
            <a:r>
              <a:rPr lang="en-US" altLang="en-US" sz="2000">
                <a:sym typeface="Symbol" panose="05050102010706020507" pitchFamily="18" charset="2"/>
              </a:rPr>
              <a:t>)</a:t>
            </a:r>
            <a:endParaRPr lang="en-US" altLang="en-US" sz="2000" dirty="0">
              <a:sym typeface="Symbol" panose="05050102010706020507" pitchFamily="18" charset="2"/>
            </a:endParaRPr>
          </a:p>
          <a:p>
            <a:pPr>
              <a:lnSpc>
                <a:spcPct val="90000"/>
              </a:lnSpc>
              <a:buNone/>
              <a:tabLst>
                <a:tab pos="2061845" algn="l"/>
                <a:tab pos="2566670" algn="l"/>
              </a:tabLst>
              <a:defRPr/>
            </a:pPr>
            <a:r>
              <a:rPr lang="en-US" altLang="en-US" sz="2000" dirty="0"/>
              <a:t>	               EAT = </a:t>
            </a:r>
            <a:r>
              <a:rPr lang="en-US" altLang="en-US" sz="2000" dirty="0">
                <a:sym typeface="Symbol" panose="05050102010706020507" pitchFamily="18" charset="2"/>
              </a:rPr>
              <a:t>0.80 x 120 + 0.20 x 220 = 140 </a:t>
            </a:r>
            <a:r>
              <a:rPr lang="en-US" altLang="en-US" sz="2000" dirty="0"/>
              <a:t> nanoseconds</a:t>
            </a:r>
            <a:endParaRPr lang="en-US" altLang="en-US" sz="2000" dirty="0"/>
          </a:p>
          <a:p>
            <a:pPr>
              <a:lnSpc>
                <a:spcPct val="90000"/>
              </a:lnSpc>
              <a:buNone/>
              <a:tabLst>
                <a:tab pos="2061845" algn="l"/>
                <a:tab pos="2566670" algn="l"/>
              </a:tabLst>
              <a:defRPr/>
            </a:pPr>
            <a:r>
              <a:rPr lang="en-US" altLang="en-US" sz="2000" dirty="0"/>
              <a:t>       implying 40% slowdown in access time(from 100 ns to 140 ns)</a:t>
            </a:r>
            <a:endParaRPr lang="en-US" altLang="en-US" sz="2000" dirty="0"/>
          </a:p>
          <a:p>
            <a:pPr>
              <a:lnSpc>
                <a:spcPct val="90000"/>
              </a:lnSpc>
              <a:tabLst>
                <a:tab pos="2061845" algn="l"/>
                <a:tab pos="2566670" algn="l"/>
              </a:tabLst>
              <a:defRPr/>
            </a:pPr>
            <a:r>
              <a:rPr lang="en-US" altLang="en-US" sz="2000" dirty="0">
                <a:sym typeface="Symbol" panose="05050102010706020507" pitchFamily="18" charset="2"/>
              </a:rPr>
              <a:t>Consider amore realistic hit ratio of 98%, </a:t>
            </a:r>
            <a:endParaRPr lang="en-US" altLang="en-US" sz="2000" dirty="0">
              <a:sym typeface="Symbol" panose="05050102010706020507" pitchFamily="18" charset="2"/>
            </a:endParaRPr>
          </a:p>
          <a:p>
            <a:pPr lvl="1">
              <a:lnSpc>
                <a:spcPct val="90000"/>
              </a:lnSpc>
              <a:buNone/>
              <a:tabLst>
                <a:tab pos="2061845" algn="l"/>
                <a:tab pos="2566670" algn="l"/>
              </a:tabLst>
              <a:defRPr/>
            </a:pPr>
            <a:r>
              <a:rPr lang="en-US" altLang="en-US" sz="2000" dirty="0">
                <a:sym typeface="Symbol" panose="05050102010706020507" pitchFamily="18" charset="2"/>
              </a:rPr>
              <a:t>     EAT = 0.98 x 120 + 0.02 x 220 = 122ns</a:t>
            </a:r>
            <a:endParaRPr lang="en-US" altLang="en-US" sz="2000" dirty="0">
              <a:sym typeface="Symbol" panose="05050102010706020507" pitchFamily="18" charset="2"/>
            </a:endParaRPr>
          </a:p>
          <a:p>
            <a:pPr>
              <a:lnSpc>
                <a:spcPct val="90000"/>
              </a:lnSpc>
              <a:buNone/>
              <a:tabLst>
                <a:tab pos="2061845" algn="l"/>
                <a:tab pos="2566670" algn="l"/>
              </a:tabLst>
              <a:defRPr/>
            </a:pPr>
            <a:r>
              <a:rPr lang="en-US" altLang="en-US" sz="2000" dirty="0"/>
              <a:t>      implying only 22% slowdown in access time.</a:t>
            </a:r>
            <a:endParaRPr lang="en-US" altLang="en-US" sz="2000" dirty="0"/>
          </a:p>
          <a:p>
            <a:pPr>
              <a:lnSpc>
                <a:spcPct val="90000"/>
              </a:lnSpc>
              <a:buNone/>
              <a:tabLst>
                <a:tab pos="2061845" algn="l"/>
                <a:tab pos="2566670" algn="l"/>
              </a:tabLst>
              <a:defRPr/>
            </a:pPr>
            <a:endParaRPr lang="en-US" altLang="en-US" sz="2000" dirty="0"/>
          </a:p>
          <a:p>
            <a:pPr lvl="1">
              <a:lnSpc>
                <a:spcPct val="90000"/>
              </a:lnSpc>
              <a:tabLst>
                <a:tab pos="2061845" algn="l"/>
                <a:tab pos="2566670" algn="l"/>
              </a:tabLst>
              <a:defRPr/>
            </a:pPr>
            <a:endParaRPr lang="en-US" altLang="en-US" sz="2000" dirty="0">
              <a:sym typeface="Symbol" panose="05050102010706020507" pitchFamily="18" charset="2"/>
            </a:endParaRPr>
          </a:p>
          <a:p>
            <a:pPr>
              <a:lnSpc>
                <a:spcPct val="90000"/>
              </a:lnSpc>
              <a:buNone/>
              <a:tabLst>
                <a:tab pos="2061845" algn="l"/>
                <a:tab pos="2566670" algn="l"/>
              </a:tabLst>
              <a:defRPr/>
            </a:pPr>
            <a:endParaRPr lang="en-US" altLang="en-US" sz="20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050"/>
          <p:cNvSpPr>
            <a:spLocks noGrp="1" noChangeArrowheads="1"/>
          </p:cNvSpPr>
          <p:nvPr>
            <p:ph type="title"/>
          </p:nvPr>
        </p:nvSpPr>
        <p:spPr>
          <a:xfrm>
            <a:off x="1981200" y="247880"/>
            <a:ext cx="8229600" cy="576262"/>
          </a:xfrm>
        </p:spPr>
        <p:txBody>
          <a:bodyPr/>
          <a:lstStyle/>
          <a:p>
            <a:pPr eaLnBrk="1" hangingPunct="1"/>
            <a:r>
              <a:rPr lang="en-US" altLang="en-US" dirty="0"/>
              <a:t>Memory Protection</a:t>
            </a:r>
            <a:endParaRPr lang="en-US" altLang="en-US" dirty="0"/>
          </a:p>
        </p:txBody>
      </p:sp>
      <p:sp>
        <p:nvSpPr>
          <p:cNvPr id="37891" name="Rectangle 2051"/>
          <p:cNvSpPr>
            <a:spLocks noGrp="1" noChangeArrowheads="1"/>
          </p:cNvSpPr>
          <p:nvPr>
            <p:ph type="body" idx="1"/>
          </p:nvPr>
        </p:nvSpPr>
        <p:spPr>
          <a:xfrm>
            <a:off x="607511" y="1121776"/>
            <a:ext cx="10741069" cy="4693097"/>
          </a:xfrm>
        </p:spPr>
        <p:txBody>
          <a:bodyPr/>
          <a:lstStyle/>
          <a:p>
            <a:r>
              <a:rPr lang="en-US" altLang="en-US" sz="2400" dirty="0"/>
              <a:t>Memory protection implemented by associating protection bit with each frame to indicate if </a:t>
            </a:r>
            <a:r>
              <a:rPr lang="en-US" altLang="en-US" sz="2400" b="1" dirty="0">
                <a:solidFill>
                  <a:srgbClr val="0070C0"/>
                </a:solidFill>
              </a:rPr>
              <a:t>read-only</a:t>
            </a:r>
            <a:r>
              <a:rPr lang="en-US" altLang="en-US" sz="2400" dirty="0"/>
              <a:t> or </a:t>
            </a:r>
            <a:r>
              <a:rPr lang="en-US" altLang="en-US" sz="2400" b="1" dirty="0">
                <a:solidFill>
                  <a:srgbClr val="0070C0"/>
                </a:solidFill>
              </a:rPr>
              <a:t>read-write</a:t>
            </a:r>
            <a:r>
              <a:rPr lang="en-US" altLang="en-US" sz="2400" dirty="0"/>
              <a:t> access is allowed</a:t>
            </a:r>
            <a:endParaRPr lang="en-US" altLang="en-US" sz="2400" dirty="0"/>
          </a:p>
          <a:p>
            <a:pPr lvl="1"/>
            <a:r>
              <a:rPr lang="en-US" altLang="en-US" sz="2400" dirty="0"/>
              <a:t>Can also add more bits to indicate page </a:t>
            </a:r>
            <a:r>
              <a:rPr lang="en-US" altLang="en-US" sz="2400" b="1" dirty="0">
                <a:solidFill>
                  <a:srgbClr val="0070C0"/>
                </a:solidFill>
              </a:rPr>
              <a:t>execute-only</a:t>
            </a:r>
            <a:r>
              <a:rPr lang="en-US" altLang="en-US" sz="2400" dirty="0"/>
              <a:t>, and so on</a:t>
            </a:r>
            <a:endParaRPr lang="en-US" altLang="en-US" sz="2400" dirty="0"/>
          </a:p>
          <a:p>
            <a:r>
              <a:rPr lang="en-US" altLang="en-US" sz="2400" b="1" dirty="0">
                <a:solidFill>
                  <a:srgbClr val="006699"/>
                </a:solidFill>
                <a:latin typeface="+mj-lt"/>
              </a:rPr>
              <a:t>Valid-invalid</a:t>
            </a:r>
            <a:r>
              <a:rPr lang="en-US" altLang="en-US" sz="2400" dirty="0">
                <a:solidFill>
                  <a:srgbClr val="3366FF"/>
                </a:solidFill>
              </a:rPr>
              <a:t> </a:t>
            </a:r>
            <a:r>
              <a:rPr lang="en-US" altLang="en-US" sz="2400" dirty="0"/>
              <a:t>bit attached to each entry in the page table:</a:t>
            </a:r>
            <a:endParaRPr lang="en-US" altLang="en-US" sz="2400" dirty="0"/>
          </a:p>
          <a:p>
            <a:pPr lvl="1"/>
            <a:r>
              <a:rPr lang="ja-JP" altLang="en-US" sz="2400" dirty="0"/>
              <a:t>“</a:t>
            </a:r>
            <a:r>
              <a:rPr lang="en-US" altLang="ja-JP" sz="2400" dirty="0"/>
              <a:t>valid</a:t>
            </a:r>
            <a:r>
              <a:rPr lang="ja-JP" altLang="en-US" sz="2400" dirty="0"/>
              <a:t>”</a:t>
            </a:r>
            <a:r>
              <a:rPr lang="en-US" altLang="ja-JP" sz="2400" dirty="0"/>
              <a:t> indicates that the associated page is in the process</a:t>
            </a:r>
            <a:r>
              <a:rPr lang="ja-JP" altLang="en-US" sz="2400" dirty="0"/>
              <a:t>’</a:t>
            </a:r>
            <a:r>
              <a:rPr lang="en-US" altLang="ja-JP" sz="2400" dirty="0"/>
              <a:t> logical address space, and is thus a legal page</a:t>
            </a:r>
            <a:endParaRPr lang="en-US" altLang="ja-JP" sz="2400" dirty="0"/>
          </a:p>
          <a:p>
            <a:pPr lvl="1"/>
            <a:r>
              <a:rPr lang="ja-JP" altLang="en-US" sz="2400" dirty="0"/>
              <a:t>“</a:t>
            </a:r>
            <a:r>
              <a:rPr lang="en-US" altLang="ja-JP" sz="2400" dirty="0"/>
              <a:t>invalid</a:t>
            </a:r>
            <a:r>
              <a:rPr lang="ja-JP" altLang="en-US" sz="2400" dirty="0"/>
              <a:t>”</a:t>
            </a:r>
            <a:r>
              <a:rPr lang="en-US" altLang="ja-JP" sz="2400" dirty="0"/>
              <a:t> indicates that the page is not in the process</a:t>
            </a:r>
            <a:r>
              <a:rPr lang="ja-JP" altLang="en-US" sz="2400" dirty="0"/>
              <a:t>’</a:t>
            </a:r>
            <a:r>
              <a:rPr lang="en-US" altLang="ja-JP" sz="2400" dirty="0"/>
              <a:t> logical address space</a:t>
            </a:r>
            <a:endParaRPr lang="en-US" altLang="ja-JP" sz="2400" dirty="0"/>
          </a:p>
          <a:p>
            <a:pPr lvl="1"/>
            <a:r>
              <a:rPr lang="en-US" altLang="en-US" sz="2400" dirty="0"/>
              <a:t>Or use </a:t>
            </a:r>
            <a:r>
              <a:rPr lang="en-US" altLang="en-US" sz="2400" b="1" dirty="0">
                <a:solidFill>
                  <a:srgbClr val="006699"/>
                </a:solidFill>
                <a:latin typeface="+mj-lt"/>
              </a:rPr>
              <a:t>page-table</a:t>
            </a:r>
            <a:r>
              <a:rPr lang="en-US" altLang="en-US" sz="2400" b="1" dirty="0">
                <a:solidFill>
                  <a:srgbClr val="3366FF"/>
                </a:solidFill>
              </a:rPr>
              <a:t> </a:t>
            </a:r>
            <a:r>
              <a:rPr lang="en-US" altLang="en-US" sz="2400" b="1" dirty="0">
                <a:solidFill>
                  <a:srgbClr val="006699"/>
                </a:solidFill>
                <a:latin typeface="+mj-lt"/>
              </a:rPr>
              <a:t>length</a:t>
            </a:r>
            <a:r>
              <a:rPr lang="en-US" altLang="en-US" sz="2400" b="1" dirty="0">
                <a:solidFill>
                  <a:srgbClr val="3366FF"/>
                </a:solidFill>
              </a:rPr>
              <a:t> </a:t>
            </a:r>
            <a:r>
              <a:rPr lang="en-US" altLang="en-US" sz="2400" b="1" dirty="0">
                <a:solidFill>
                  <a:srgbClr val="006699"/>
                </a:solidFill>
                <a:latin typeface="+mj-lt"/>
              </a:rPr>
              <a:t>register</a:t>
            </a:r>
            <a:r>
              <a:rPr lang="en-US" altLang="en-US" sz="2400" b="1" dirty="0">
                <a:solidFill>
                  <a:srgbClr val="3366FF"/>
                </a:solidFill>
              </a:rPr>
              <a:t> </a:t>
            </a:r>
            <a:r>
              <a:rPr lang="en-US" altLang="en-US" sz="2400" dirty="0"/>
              <a:t>(</a:t>
            </a:r>
            <a:r>
              <a:rPr lang="en-US" altLang="en-US" sz="2400" b="1" dirty="0">
                <a:solidFill>
                  <a:srgbClr val="006699"/>
                </a:solidFill>
                <a:latin typeface="+mj-lt"/>
              </a:rPr>
              <a:t>PTLR</a:t>
            </a:r>
            <a:r>
              <a:rPr lang="en-US" altLang="en-US" sz="2400" dirty="0"/>
              <a:t>)</a:t>
            </a:r>
            <a:endParaRPr lang="en-US" altLang="en-US" sz="2400" dirty="0"/>
          </a:p>
          <a:p>
            <a:r>
              <a:rPr lang="en-US" altLang="en-US" sz="2400" dirty="0"/>
              <a:t>Any violations result in a trap to the kernel</a:t>
            </a:r>
            <a:endParaRPr lang="en-US" altLang="en-US" sz="24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233128" y="-95603"/>
            <a:ext cx="8112611" cy="903288"/>
          </a:xfrm>
        </p:spPr>
        <p:txBody>
          <a:bodyPr/>
          <a:lstStyle/>
          <a:p>
            <a:pPr eaLnBrk="1" hangingPunct="1"/>
            <a:r>
              <a:rPr lang="en-US" altLang="en-US" sz="2800" dirty="0"/>
              <a:t>Valid (v) or Invalid (i) Bit In A Page Table</a:t>
            </a:r>
            <a:endParaRPr lang="en-US" altLang="en-US" sz="2800" dirty="0"/>
          </a:p>
        </p:txBody>
      </p:sp>
      <p:pic>
        <p:nvPicPr>
          <p:cNvPr id="38915"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62013" y="914389"/>
            <a:ext cx="6561778" cy="569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594986" y="1262721"/>
            <a:ext cx="3667027" cy="4893647"/>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14</a:t>
            </a:r>
            <a:r>
              <a:rPr lang="zh-CN" altLang="en-US" sz="2400" dirty="0">
                <a:latin typeface="微软雅黑" panose="020B0503020204020204" pitchFamily="34" charset="-122"/>
                <a:ea typeface="微软雅黑" panose="020B0503020204020204" pitchFamily="34" charset="-122"/>
              </a:rPr>
              <a:t>位地址空间</a:t>
            </a:r>
            <a:r>
              <a:rPr lang="en-US" altLang="zh-CN" sz="2400" dirty="0">
                <a:latin typeface="微软雅黑" panose="020B0503020204020204" pitchFamily="34" charset="-122"/>
                <a:ea typeface="微软雅黑" panose="020B0503020204020204" pitchFamily="34" charset="-122"/>
              </a:rPr>
              <a:t>(0-16383)</a:t>
            </a:r>
            <a:r>
              <a:rPr lang="zh-CN" altLang="en-US" sz="2400" dirty="0">
                <a:latin typeface="微软雅黑" panose="020B0503020204020204" pitchFamily="34" charset="-122"/>
                <a:ea typeface="微软雅黑" panose="020B0503020204020204" pitchFamily="34" charset="-122"/>
              </a:rPr>
              <a:t>的系统，分为</a:t>
            </a:r>
            <a:r>
              <a:rPr lang="en-US" altLang="zh-CN" sz="2400" dirty="0">
                <a:latin typeface="微软雅黑" panose="020B0503020204020204" pitchFamily="34" charset="-122"/>
                <a:ea typeface="微软雅黑" panose="020B0503020204020204" pitchFamily="34" charset="-122"/>
              </a:rPr>
              <a:t>8</a:t>
            </a:r>
            <a:r>
              <a:rPr lang="zh-CN" altLang="en-US" sz="2400" dirty="0">
                <a:latin typeface="微软雅黑" panose="020B0503020204020204" pitchFamily="34" charset="-122"/>
                <a:ea typeface="微软雅黑" panose="020B0503020204020204" pitchFamily="34" charset="-122"/>
              </a:rPr>
              <a:t>个</a:t>
            </a:r>
            <a:r>
              <a:rPr lang="en-US" altLang="zh-CN" sz="2400" dirty="0">
                <a:latin typeface="微软雅黑" panose="020B0503020204020204" pitchFamily="34" charset="-122"/>
                <a:ea typeface="微软雅黑" panose="020B0503020204020204" pitchFamily="34" charset="-122"/>
              </a:rPr>
              <a:t>2K</a:t>
            </a:r>
            <a:r>
              <a:rPr lang="zh-CN" altLang="en-US" sz="2400" dirty="0">
                <a:latin typeface="微软雅黑" panose="020B0503020204020204" pitchFamily="34" charset="-122"/>
                <a:ea typeface="微软雅黑" panose="020B0503020204020204" pitchFamily="34" charset="-122"/>
              </a:rPr>
              <a:t>的页框。右图所示有更多的物理帧数</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假如一个程序的有效地址空间为</a:t>
            </a:r>
            <a:r>
              <a:rPr lang="en-US" altLang="zh-CN" sz="2400" dirty="0">
                <a:latin typeface="微软雅黑" panose="020B0503020204020204" pitchFamily="34" charset="-122"/>
                <a:ea typeface="微软雅黑" panose="020B0503020204020204" pitchFamily="34" charset="-122"/>
              </a:rPr>
              <a:t>0-10468</a:t>
            </a:r>
            <a:r>
              <a:rPr lang="zh-CN" altLang="en-US" sz="2400" dirty="0">
                <a:latin typeface="微软雅黑" panose="020B0503020204020204" pitchFamily="34" charset="-122"/>
                <a:ea typeface="微软雅黑" panose="020B0503020204020204" pitchFamily="34" charset="-122"/>
              </a:rPr>
              <a:t>，需</a:t>
            </a:r>
            <a:r>
              <a:rPr lang="en-US" altLang="zh-CN" sz="2400" dirty="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个</a:t>
            </a:r>
            <a:r>
              <a:rPr lang="en-US" altLang="zh-CN" sz="2400" dirty="0">
                <a:latin typeface="微软雅黑" panose="020B0503020204020204" pitchFamily="34" charset="-122"/>
                <a:ea typeface="微软雅黑" panose="020B0503020204020204" pitchFamily="34" charset="-122"/>
              </a:rPr>
              <a:t>2K</a:t>
            </a:r>
            <a:r>
              <a:rPr lang="zh-CN" altLang="en-US" sz="2400" dirty="0">
                <a:latin typeface="微软雅黑" panose="020B0503020204020204" pitchFamily="34" charset="-122"/>
                <a:ea typeface="微软雅黑" panose="020B0503020204020204" pitchFamily="34" charset="-122"/>
              </a:rPr>
              <a:t>的页框</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page 5</a:t>
            </a:r>
            <a:r>
              <a:rPr lang="zh-CN" altLang="en-US"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10468</a:t>
            </a:r>
            <a:r>
              <a:rPr lang="zh-CN" altLang="en-US" sz="2400" dirty="0">
                <a:latin typeface="微软雅黑" panose="020B0503020204020204" pitchFamily="34" charset="-122"/>
                <a:ea typeface="微软雅黑" panose="020B0503020204020204" pitchFamily="34" charset="-122"/>
              </a:rPr>
              <a:t>之外，还包括了</a:t>
            </a:r>
            <a:r>
              <a:rPr lang="en-US" altLang="zh-CN" sz="2400" dirty="0">
                <a:latin typeface="微软雅黑" panose="020B0503020204020204" pitchFamily="34" charset="-122"/>
                <a:ea typeface="微软雅黑" panose="020B0503020204020204" pitchFamily="34" charset="-122"/>
              </a:rPr>
              <a:t>10469-12287</a:t>
            </a:r>
            <a:r>
              <a:rPr lang="zh-CN" altLang="en-US" sz="2400" dirty="0">
                <a:latin typeface="微软雅黑" panose="020B0503020204020204" pitchFamily="34" charset="-122"/>
                <a:ea typeface="微软雅黑" panose="020B0503020204020204" pitchFamily="34" charset="-122"/>
              </a:rPr>
              <a:t>。此段地址未受保护，也是内碎片</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981200" y="247880"/>
            <a:ext cx="8229600" cy="576262"/>
          </a:xfrm>
        </p:spPr>
        <p:txBody>
          <a:bodyPr/>
          <a:lstStyle/>
          <a:p>
            <a:pPr eaLnBrk="1" hangingPunct="1"/>
            <a:r>
              <a:rPr lang="en-US" altLang="en-US" dirty="0"/>
              <a:t>Shared Pages(</a:t>
            </a:r>
            <a:r>
              <a:rPr lang="zh-CN" altLang="en-US" dirty="0"/>
              <a:t>共享页</a:t>
            </a:r>
            <a:r>
              <a:rPr lang="en-US" altLang="en-US" dirty="0"/>
              <a:t>)</a:t>
            </a:r>
            <a:endParaRPr lang="en-US" altLang="en-US" dirty="0"/>
          </a:p>
        </p:txBody>
      </p:sp>
      <p:sp>
        <p:nvSpPr>
          <p:cNvPr id="39939" name="Rectangle 3"/>
          <p:cNvSpPr>
            <a:spLocks noGrp="1" noChangeArrowheads="1"/>
          </p:cNvSpPr>
          <p:nvPr>
            <p:ph type="body" idx="1"/>
          </p:nvPr>
        </p:nvSpPr>
        <p:spPr>
          <a:xfrm>
            <a:off x="1340528" y="1113420"/>
            <a:ext cx="9898602" cy="4692575"/>
          </a:xfrm>
        </p:spPr>
        <p:txBody>
          <a:bodyPr/>
          <a:lstStyle/>
          <a:p>
            <a:r>
              <a:rPr lang="en-US" altLang="en-US" sz="2400" b="1" dirty="0">
                <a:solidFill>
                  <a:srgbClr val="006699"/>
                </a:solidFill>
                <a:latin typeface="+mj-lt"/>
              </a:rPr>
              <a:t>Shared</a:t>
            </a:r>
            <a:r>
              <a:rPr lang="en-US" altLang="en-US" sz="2400" b="1" dirty="0">
                <a:solidFill>
                  <a:srgbClr val="3366FF"/>
                </a:solidFill>
              </a:rPr>
              <a:t> </a:t>
            </a:r>
            <a:r>
              <a:rPr lang="en-US" altLang="en-US" sz="2400" b="1" dirty="0">
                <a:solidFill>
                  <a:srgbClr val="006699"/>
                </a:solidFill>
                <a:latin typeface="+mj-lt"/>
              </a:rPr>
              <a:t>code</a:t>
            </a:r>
            <a:endParaRPr lang="en-US" altLang="en-US" sz="2400" b="1" dirty="0">
              <a:solidFill>
                <a:srgbClr val="006699"/>
              </a:solidFill>
              <a:latin typeface="+mj-lt"/>
            </a:endParaRPr>
          </a:p>
          <a:p>
            <a:pPr lvl="1"/>
            <a:r>
              <a:rPr lang="en-US" altLang="en-US" sz="2400" dirty="0"/>
              <a:t>One copy of read-only (</a:t>
            </a:r>
            <a:r>
              <a:rPr lang="en-US" altLang="en-US" sz="2400" b="1" dirty="0">
                <a:solidFill>
                  <a:srgbClr val="006699"/>
                </a:solidFill>
                <a:latin typeface="+mj-lt"/>
              </a:rPr>
              <a:t>reentrant</a:t>
            </a:r>
            <a:r>
              <a:rPr lang="zh-CN" altLang="en-US" sz="2400" b="1" dirty="0">
                <a:solidFill>
                  <a:srgbClr val="006699"/>
                </a:solidFill>
                <a:latin typeface="+mj-lt"/>
              </a:rPr>
              <a:t>，可重入代码，纯代码，</a:t>
            </a:r>
            <a:r>
              <a:rPr lang="en-US" altLang="zh-CN" sz="2400" b="1" dirty="0">
                <a:solidFill>
                  <a:srgbClr val="006699"/>
                </a:solidFill>
                <a:latin typeface="+mj-lt"/>
              </a:rPr>
              <a:t>pure code</a:t>
            </a:r>
            <a:r>
              <a:rPr lang="en-US" altLang="en-US" sz="2400" dirty="0"/>
              <a:t>) code shared among processes (i.e., text editors, compilers, window systems)</a:t>
            </a:r>
            <a:endParaRPr lang="en-US" altLang="en-US" sz="2400" dirty="0"/>
          </a:p>
          <a:p>
            <a:pPr lvl="1"/>
            <a:r>
              <a:rPr lang="en-US" altLang="en-US" sz="2400" dirty="0"/>
              <a:t>Similar to multiple threads sharing the same process space</a:t>
            </a:r>
            <a:endParaRPr lang="en-US" altLang="en-US" sz="2400" dirty="0"/>
          </a:p>
          <a:p>
            <a:pPr lvl="1"/>
            <a:r>
              <a:rPr lang="en-US" altLang="en-US" sz="2400" dirty="0"/>
              <a:t>Also useful for </a:t>
            </a:r>
            <a:r>
              <a:rPr lang="en-US" altLang="en-US" sz="2400" b="1" dirty="0">
                <a:solidFill>
                  <a:srgbClr val="0070C0"/>
                </a:solidFill>
              </a:rPr>
              <a:t>interprocess communication </a:t>
            </a:r>
            <a:r>
              <a:rPr lang="en-US" altLang="en-US" sz="2400" dirty="0"/>
              <a:t>if sharing of </a:t>
            </a:r>
            <a:r>
              <a:rPr lang="en-US" altLang="en-US" sz="2400" b="1" dirty="0">
                <a:solidFill>
                  <a:srgbClr val="0070C0"/>
                </a:solidFill>
              </a:rPr>
              <a:t>read-write</a:t>
            </a:r>
            <a:r>
              <a:rPr lang="en-US" altLang="en-US" sz="2400" dirty="0"/>
              <a:t> pages is allowed</a:t>
            </a:r>
            <a:endParaRPr lang="en-US" altLang="en-US" sz="2400" dirty="0"/>
          </a:p>
          <a:p>
            <a:r>
              <a:rPr lang="en-US" altLang="en-US" sz="2400" b="1" dirty="0">
                <a:solidFill>
                  <a:srgbClr val="006699"/>
                </a:solidFill>
                <a:latin typeface="+mj-lt"/>
              </a:rPr>
              <a:t>Private</a:t>
            </a:r>
            <a:r>
              <a:rPr lang="en-US" altLang="en-US" sz="2400" b="1" dirty="0">
                <a:solidFill>
                  <a:srgbClr val="3366FF"/>
                </a:solidFill>
              </a:rPr>
              <a:t> </a:t>
            </a:r>
            <a:r>
              <a:rPr lang="en-US" altLang="en-US" sz="2400" b="1" dirty="0">
                <a:solidFill>
                  <a:srgbClr val="006699"/>
                </a:solidFill>
                <a:latin typeface="+mj-lt"/>
              </a:rPr>
              <a:t>code</a:t>
            </a:r>
            <a:r>
              <a:rPr lang="en-US" altLang="en-US" sz="2400" b="1" dirty="0">
                <a:solidFill>
                  <a:srgbClr val="3366FF"/>
                </a:solidFill>
              </a:rPr>
              <a:t> </a:t>
            </a:r>
            <a:r>
              <a:rPr lang="en-US" altLang="en-US" sz="2400" b="1" dirty="0">
                <a:solidFill>
                  <a:srgbClr val="006699"/>
                </a:solidFill>
                <a:latin typeface="+mj-lt"/>
              </a:rPr>
              <a:t>and</a:t>
            </a:r>
            <a:r>
              <a:rPr lang="en-US" altLang="en-US" sz="2400" b="1" dirty="0">
                <a:solidFill>
                  <a:srgbClr val="3366FF"/>
                </a:solidFill>
              </a:rPr>
              <a:t> </a:t>
            </a:r>
            <a:r>
              <a:rPr lang="en-US" altLang="en-US" sz="2400" b="1" dirty="0">
                <a:solidFill>
                  <a:srgbClr val="006699"/>
                </a:solidFill>
                <a:latin typeface="+mj-lt"/>
              </a:rPr>
              <a:t>data</a:t>
            </a:r>
            <a:r>
              <a:rPr lang="en-US" altLang="en-US" sz="2400" dirty="0">
                <a:solidFill>
                  <a:srgbClr val="3366FF"/>
                </a:solidFill>
              </a:rPr>
              <a:t> </a:t>
            </a:r>
            <a:endParaRPr lang="en-US" altLang="en-US" sz="2400" dirty="0">
              <a:solidFill>
                <a:srgbClr val="3366FF"/>
              </a:solidFill>
            </a:endParaRPr>
          </a:p>
          <a:p>
            <a:pPr lvl="1"/>
            <a:r>
              <a:rPr lang="en-US" altLang="en-US" sz="2400" dirty="0"/>
              <a:t>Each process keeps a separate copy of the code and data</a:t>
            </a:r>
            <a:endParaRPr lang="en-US" altLang="en-US" sz="2400" dirty="0"/>
          </a:p>
          <a:p>
            <a:pPr lvl="1"/>
            <a:r>
              <a:rPr lang="en-US" altLang="en-US" sz="2400" dirty="0"/>
              <a:t>The pages for the private code and data can appear anywhere in the logical address space</a:t>
            </a:r>
            <a:endParaRPr lang="en-US" alt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Relocation</a:t>
            </a:r>
            <a:endParaRPr lang="zh-CN" altLang="en-US" dirty="0"/>
          </a:p>
        </p:txBody>
      </p:sp>
      <p:sp>
        <p:nvSpPr>
          <p:cNvPr id="3" name="内容占位符 2"/>
          <p:cNvSpPr>
            <a:spLocks noGrp="1"/>
          </p:cNvSpPr>
          <p:nvPr>
            <p:ph idx="1"/>
          </p:nvPr>
        </p:nvSpPr>
        <p:spPr>
          <a:xfrm>
            <a:off x="1162051" y="1233489"/>
            <a:ext cx="10058400" cy="4626984"/>
          </a:xfrm>
        </p:spPr>
        <p:txBody>
          <a:bodyPr/>
          <a:lstStyle/>
          <a:p>
            <a:r>
              <a:rPr lang="en-US" altLang="zh-CN" sz="3200" dirty="0"/>
              <a:t>Programmer does not know where the program will be placed in memory when it is executed.</a:t>
            </a:r>
            <a:endParaRPr lang="en-US" altLang="zh-CN" sz="3200" dirty="0"/>
          </a:p>
          <a:p>
            <a:r>
              <a:rPr lang="en-US" altLang="zh-CN" sz="3200" dirty="0"/>
              <a:t>While the program is executing, it may be swapped to disk and returned to main memory at a different location (relocated).</a:t>
            </a:r>
            <a:endParaRPr lang="en-US" altLang="zh-CN" sz="3200" dirty="0"/>
          </a:p>
          <a:p>
            <a:r>
              <a:rPr lang="en-US" altLang="zh-CN" sz="3200" dirty="0"/>
              <a:t>Memory references(</a:t>
            </a:r>
            <a:r>
              <a:rPr lang="zh-CN" altLang="en-US" sz="3200" dirty="0"/>
              <a:t>存储引用</a:t>
            </a:r>
            <a:r>
              <a:rPr lang="en-US" altLang="zh-CN" sz="3200" dirty="0"/>
              <a:t>)must be translated in the code to actual physical memory address.</a:t>
            </a:r>
            <a:endParaRPr lang="zh-CN" altLang="en-US" sz="32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2977970" y="570618"/>
            <a:ext cx="6761524" cy="6051168"/>
          </a:xfrm>
          <a:prstGeom prst="rect">
            <a:avLst/>
          </a:prstGeom>
        </p:spPr>
      </p:pic>
      <p:sp>
        <p:nvSpPr>
          <p:cNvPr id="40962" name="Rectangle 2"/>
          <p:cNvSpPr>
            <a:spLocks noGrp="1" noChangeArrowheads="1"/>
          </p:cNvSpPr>
          <p:nvPr>
            <p:ph type="title"/>
          </p:nvPr>
        </p:nvSpPr>
        <p:spPr>
          <a:xfrm>
            <a:off x="2506664" y="120805"/>
            <a:ext cx="7704137" cy="576262"/>
          </a:xfrm>
        </p:spPr>
        <p:txBody>
          <a:bodyPr/>
          <a:lstStyle/>
          <a:p>
            <a:pPr eaLnBrk="1" hangingPunct="1"/>
            <a:r>
              <a:rPr lang="en-US" altLang="en-US" dirty="0"/>
              <a:t>Shared Pages Example</a:t>
            </a:r>
            <a:endParaRPr lang="en-US" altLang="en-US" sz="24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Errata</a:t>
            </a:r>
            <a:endParaRPr lang="zh-CN" altLang="en-US" dirty="0"/>
          </a:p>
        </p:txBody>
      </p:sp>
      <p:sp>
        <p:nvSpPr>
          <p:cNvPr id="3" name="内容占位符 2"/>
          <p:cNvSpPr>
            <a:spLocks noGrp="1"/>
          </p:cNvSpPr>
          <p:nvPr>
            <p:ph idx="1"/>
          </p:nvPr>
        </p:nvSpPr>
        <p:spPr>
          <a:xfrm>
            <a:off x="3568701" y="1233489"/>
            <a:ext cx="7302500" cy="4626984"/>
          </a:xfrm>
        </p:spPr>
        <p:txBody>
          <a:bodyPr/>
          <a:lstStyle/>
          <a:p>
            <a:r>
              <a:rPr lang="en-US" altLang="zh-CN" sz="2800" dirty="0"/>
              <a:t>OSC7</a:t>
            </a:r>
            <a:r>
              <a:rPr lang="zh-CN" altLang="en-US" sz="2800" dirty="0"/>
              <a:t>，翻译版，图</a:t>
            </a:r>
            <a:r>
              <a:rPr lang="en-US" altLang="zh-CN" sz="2800" dirty="0"/>
              <a:t>8.13</a:t>
            </a:r>
            <a:endParaRPr lang="en-US" altLang="zh-CN" sz="2800" dirty="0"/>
          </a:p>
          <a:p>
            <a:endParaRPr lang="en-US" altLang="zh-CN" sz="2800" dirty="0"/>
          </a:p>
          <a:p>
            <a:r>
              <a:rPr lang="zh-CN" altLang="en-US" sz="2800" dirty="0"/>
              <a:t>左下角</a:t>
            </a:r>
            <a:endParaRPr lang="en-US" altLang="zh-CN" sz="2800" dirty="0"/>
          </a:p>
          <a:p>
            <a:r>
              <a:rPr lang="zh-CN" altLang="en-US" sz="2800" dirty="0"/>
              <a:t>“进程</a:t>
            </a:r>
            <a:r>
              <a:rPr lang="en-US" altLang="zh-CN" sz="2800" dirty="0"/>
              <a:t>P2</a:t>
            </a:r>
            <a:r>
              <a:rPr lang="zh-CN" altLang="en-US" sz="2800" dirty="0"/>
              <a:t>”及“</a:t>
            </a:r>
            <a:r>
              <a:rPr lang="en-US" altLang="zh-CN" sz="2800" dirty="0"/>
              <a:t>P2</a:t>
            </a:r>
            <a:r>
              <a:rPr lang="zh-CN" altLang="en-US" sz="2800" dirty="0"/>
              <a:t>的页表”</a:t>
            </a:r>
            <a:endParaRPr lang="en-US" altLang="zh-CN" sz="2800" dirty="0"/>
          </a:p>
          <a:p>
            <a:r>
              <a:rPr lang="zh-CN" altLang="en-US" sz="2800" dirty="0"/>
              <a:t>改为</a:t>
            </a:r>
            <a:endParaRPr lang="en-US" altLang="zh-CN" sz="2800" dirty="0"/>
          </a:p>
          <a:p>
            <a:r>
              <a:rPr lang="zh-CN" altLang="en-US" sz="2800" dirty="0"/>
              <a:t>“进程</a:t>
            </a:r>
            <a:r>
              <a:rPr lang="en-US" altLang="zh-CN" sz="2800" dirty="0"/>
              <a:t>P3”</a:t>
            </a:r>
            <a:r>
              <a:rPr lang="zh-CN" altLang="en-US" sz="2800" dirty="0"/>
              <a:t>及“</a:t>
            </a:r>
            <a:r>
              <a:rPr lang="en-US" altLang="zh-CN" sz="2800" dirty="0"/>
              <a:t>P3</a:t>
            </a:r>
            <a:r>
              <a:rPr lang="zh-CN" altLang="en-US" sz="2800" dirty="0"/>
              <a:t>的页表”</a:t>
            </a:r>
            <a:endParaRPr lang="zh-CN" altLang="en-US" sz="2800" dirty="0"/>
          </a:p>
          <a:p>
            <a:endParaRPr lang="zh-CN" altLang="en-US" sz="28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044700" y="247880"/>
            <a:ext cx="8229600" cy="576262"/>
          </a:xfrm>
        </p:spPr>
        <p:txBody>
          <a:bodyPr/>
          <a:lstStyle/>
          <a:p>
            <a:pPr eaLnBrk="1" hangingPunct="1"/>
            <a:r>
              <a:rPr lang="en-US" altLang="en-US" sz="2800"/>
              <a:t>8.5 Structure </a:t>
            </a:r>
            <a:r>
              <a:rPr lang="en-US" altLang="en-US" sz="2800" dirty="0"/>
              <a:t>of the </a:t>
            </a:r>
            <a:r>
              <a:rPr lang="en-US" altLang="en-US" sz="2800"/>
              <a:t>Page Table(</a:t>
            </a:r>
            <a:r>
              <a:rPr lang="zh-CN" altLang="en-US" sz="2800"/>
              <a:t>页表结构</a:t>
            </a:r>
            <a:r>
              <a:rPr lang="en-US" altLang="en-US" sz="2800"/>
              <a:t>)</a:t>
            </a:r>
            <a:endParaRPr lang="en-US" altLang="en-US" sz="2800" dirty="0"/>
          </a:p>
        </p:txBody>
      </p:sp>
      <p:sp>
        <p:nvSpPr>
          <p:cNvPr id="41987" name="Rectangle 3"/>
          <p:cNvSpPr>
            <a:spLocks noGrp="1" noChangeArrowheads="1"/>
          </p:cNvSpPr>
          <p:nvPr>
            <p:ph type="body" idx="1"/>
          </p:nvPr>
        </p:nvSpPr>
        <p:spPr>
          <a:xfrm>
            <a:off x="994299" y="1227138"/>
            <a:ext cx="10333608" cy="4483100"/>
          </a:xfrm>
        </p:spPr>
        <p:txBody>
          <a:bodyPr/>
          <a:lstStyle/>
          <a:p>
            <a:r>
              <a:rPr lang="en-US" altLang="en-US" sz="2000" dirty="0"/>
              <a:t>Memory structures for paging can get huge using straight-forward methods</a:t>
            </a:r>
            <a:endParaRPr lang="en-US" altLang="en-US" sz="2000" dirty="0"/>
          </a:p>
          <a:p>
            <a:pPr lvl="1"/>
            <a:r>
              <a:rPr lang="en-US" altLang="en-US" sz="2000" dirty="0"/>
              <a:t>Consider a 32-bit logical address space as on modern computers</a:t>
            </a:r>
            <a:endParaRPr lang="en-US" altLang="en-US" sz="2000" dirty="0"/>
          </a:p>
          <a:p>
            <a:pPr lvl="1"/>
            <a:r>
              <a:rPr lang="en-US" altLang="en-US" sz="2000" dirty="0"/>
              <a:t>Page size of 4 KB (2</a:t>
            </a:r>
            <a:r>
              <a:rPr lang="en-US" altLang="en-US" sz="2000" baseline="30000" dirty="0"/>
              <a:t>12</a:t>
            </a:r>
            <a:r>
              <a:rPr lang="en-US" altLang="en-US" sz="2000" dirty="0"/>
              <a:t>)</a:t>
            </a:r>
            <a:endParaRPr lang="en-US" altLang="en-US" sz="2000" dirty="0"/>
          </a:p>
          <a:p>
            <a:pPr lvl="1"/>
            <a:r>
              <a:rPr lang="en-US" altLang="en-US" sz="2000" dirty="0"/>
              <a:t>Page table would have 1 million entries (2</a:t>
            </a:r>
            <a:r>
              <a:rPr lang="en-US" altLang="en-US" sz="2000" baseline="30000" dirty="0"/>
              <a:t>32</a:t>
            </a:r>
            <a:r>
              <a:rPr lang="en-US" altLang="en-US" sz="2000" dirty="0"/>
              <a:t> / </a:t>
            </a:r>
            <a:r>
              <a:rPr lang="en-US" altLang="en-US" sz="2000"/>
              <a:t>2</a:t>
            </a:r>
            <a:r>
              <a:rPr lang="en-US" altLang="en-US" sz="2000" baseline="30000"/>
              <a:t>12</a:t>
            </a:r>
            <a:r>
              <a:rPr lang="en-US" altLang="en-US" sz="2000"/>
              <a:t>)</a:t>
            </a:r>
            <a:r>
              <a:rPr lang="zh-CN" altLang="en-US" sz="2000"/>
              <a:t>，页表条目数过多</a:t>
            </a:r>
            <a:endParaRPr lang="en-US" altLang="en-US" sz="2000" dirty="0"/>
          </a:p>
          <a:p>
            <a:pPr lvl="1"/>
            <a:r>
              <a:rPr lang="en-US" altLang="en-US" sz="2000" dirty="0"/>
              <a:t>If each entry is 4 bytes </a:t>
            </a:r>
            <a:r>
              <a:rPr lang="en-US" altLang="en-US" sz="2000" dirty="0">
                <a:sym typeface="Wingdings" panose="05000000000000000000" pitchFamily="2" charset="2"/>
              </a:rPr>
              <a:t></a:t>
            </a:r>
            <a:r>
              <a:rPr lang="en-US" altLang="en-US" sz="2000" dirty="0"/>
              <a:t> each process 4 MB of physical address space for the  page </a:t>
            </a:r>
            <a:r>
              <a:rPr lang="en-US" altLang="en-US" sz="2000"/>
              <a:t>table alone</a:t>
            </a:r>
            <a:r>
              <a:rPr lang="zh-CN" altLang="en-US" sz="2000"/>
              <a:t>，整个页表相当大，而页表需要在物理内存连续存储</a:t>
            </a:r>
            <a:endParaRPr lang="en-US" altLang="en-US" sz="2000" dirty="0"/>
          </a:p>
          <a:p>
            <a:pPr lvl="2"/>
            <a:r>
              <a:rPr lang="en-US" altLang="en-US" sz="2000" dirty="0"/>
              <a:t>Don</a:t>
            </a:r>
            <a:r>
              <a:rPr lang="en-US" altLang="ja-JP" sz="2000" dirty="0">
                <a:latin typeface="Arial" panose="020B0604020202020204" pitchFamily="34" charset="0"/>
                <a:cs typeface="Arial" panose="020B0604020202020204" pitchFamily="34" charset="0"/>
              </a:rPr>
              <a:t>’</a:t>
            </a:r>
            <a:r>
              <a:rPr lang="en-US" altLang="ja-JP" sz="2000" dirty="0"/>
              <a:t>t want to allocate that contiguously in main memory</a:t>
            </a:r>
            <a:endParaRPr lang="en-US" altLang="ja-JP" sz="2000" dirty="0"/>
          </a:p>
          <a:p>
            <a:pPr lvl="1"/>
            <a:r>
              <a:rPr lang="en-US" altLang="en-US" sz="2000" dirty="0"/>
              <a:t>One simple solution is to divide the page table into smaller units</a:t>
            </a:r>
            <a:endParaRPr lang="en-US" altLang="en-US" sz="2000" dirty="0"/>
          </a:p>
          <a:p>
            <a:pPr lvl="2"/>
            <a:r>
              <a:rPr lang="en-US" altLang="en-US" sz="2000" b="1" dirty="0"/>
              <a:t>Hierarchical Paging(</a:t>
            </a:r>
            <a:r>
              <a:rPr lang="zh-CN" altLang="en-US" sz="2000" b="1" dirty="0"/>
              <a:t>层次页表</a:t>
            </a:r>
            <a:r>
              <a:rPr lang="en-US" altLang="en-US" sz="2000" b="1" dirty="0"/>
              <a:t>)</a:t>
            </a:r>
            <a:endParaRPr lang="en-US" altLang="en-US" sz="2000" b="1" dirty="0"/>
          </a:p>
          <a:p>
            <a:pPr lvl="2"/>
            <a:r>
              <a:rPr lang="en-US" altLang="en-US" sz="2000" b="1" dirty="0"/>
              <a:t>Hashed Page Tables(</a:t>
            </a:r>
            <a:r>
              <a:rPr lang="zh-CN" altLang="en-US" sz="2000" b="1" dirty="0"/>
              <a:t>哈希页表</a:t>
            </a:r>
            <a:r>
              <a:rPr lang="en-US" altLang="en-US" sz="2000" b="1" dirty="0"/>
              <a:t>)</a:t>
            </a:r>
            <a:endParaRPr lang="en-US" altLang="en-US" sz="2000" b="1" dirty="0"/>
          </a:p>
          <a:p>
            <a:pPr lvl="2"/>
            <a:r>
              <a:rPr lang="en-US" altLang="en-US" sz="2000" b="1" dirty="0"/>
              <a:t>Inverted Page Tables(</a:t>
            </a:r>
            <a:r>
              <a:rPr lang="zh-CN" altLang="en-US" sz="2000" b="1" dirty="0"/>
              <a:t>反向页表，倒置页表</a:t>
            </a:r>
            <a:r>
              <a:rPr lang="en-US" altLang="en-US" sz="2000" b="1" dirty="0"/>
              <a:t>)</a:t>
            </a:r>
            <a:endParaRPr lang="en-US" altLang="en-US" sz="2000" b="1"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80194" y="223127"/>
            <a:ext cx="4722520" cy="576262"/>
          </a:xfrm>
        </p:spPr>
        <p:txBody>
          <a:bodyPr/>
          <a:lstStyle/>
          <a:p>
            <a:pPr eaLnBrk="1" hangingPunct="1"/>
            <a:r>
              <a:rPr lang="en-US" altLang="en-US" sz="2800" dirty="0"/>
              <a:t>Hierarchical Page Tables</a:t>
            </a:r>
            <a:endParaRPr lang="en-US" altLang="en-US" sz="2800" dirty="0"/>
          </a:p>
        </p:txBody>
      </p:sp>
      <p:sp>
        <p:nvSpPr>
          <p:cNvPr id="43011" name="Rectangle 3"/>
          <p:cNvSpPr>
            <a:spLocks noGrp="1" noChangeArrowheads="1"/>
          </p:cNvSpPr>
          <p:nvPr>
            <p:ph type="body" idx="1"/>
          </p:nvPr>
        </p:nvSpPr>
        <p:spPr>
          <a:xfrm>
            <a:off x="7802947" y="1131887"/>
            <a:ext cx="3578225" cy="3351335"/>
          </a:xfrm>
        </p:spPr>
        <p:txBody>
          <a:bodyPr/>
          <a:lstStyle/>
          <a:p>
            <a:r>
              <a:rPr lang="zh-CN" altLang="en-US" sz="2400"/>
              <a:t>图示为两</a:t>
            </a:r>
            <a:r>
              <a:rPr lang="zh-CN" altLang="en-US" sz="2400" dirty="0"/>
              <a:t>级层次页表</a:t>
            </a:r>
            <a:endParaRPr lang="en-US" altLang="en-US" sz="2400" dirty="0"/>
          </a:p>
          <a:p>
            <a:r>
              <a:rPr lang="en-US" altLang="en-US" sz="2400" dirty="0"/>
              <a:t>Break up the logical address space into multiple page tables</a:t>
            </a:r>
            <a:endParaRPr lang="en-US" altLang="en-US" sz="2400" dirty="0"/>
          </a:p>
          <a:p>
            <a:r>
              <a:rPr lang="en-US" altLang="en-US" sz="2400" dirty="0"/>
              <a:t>A simple technique is a two-level </a:t>
            </a:r>
            <a:r>
              <a:rPr lang="en-US" altLang="en-US" sz="2400"/>
              <a:t>page table(</a:t>
            </a:r>
            <a:r>
              <a:rPr lang="zh-CN" altLang="en-US" sz="2400"/>
              <a:t>二级页表</a:t>
            </a:r>
            <a:r>
              <a:rPr lang="en-US" altLang="en-US" sz="2400"/>
              <a:t>)</a:t>
            </a:r>
            <a:endParaRPr lang="en-US" altLang="en-US" sz="2400" dirty="0"/>
          </a:p>
          <a:p>
            <a:r>
              <a:rPr lang="en-US" altLang="en-US" sz="2400" dirty="0"/>
              <a:t>We then page the </a:t>
            </a:r>
            <a:r>
              <a:rPr lang="en-US" altLang="en-US" sz="2400"/>
              <a:t>page table(</a:t>
            </a:r>
            <a:r>
              <a:rPr lang="zh-CN" altLang="en-US" sz="2400"/>
              <a:t>把页表再分页</a:t>
            </a:r>
            <a:r>
              <a:rPr lang="en-US" altLang="en-US" sz="2400"/>
              <a:t>)</a:t>
            </a:r>
            <a:endParaRPr lang="en-US" altLang="en-US" sz="2400" dirty="0"/>
          </a:p>
        </p:txBody>
      </p:sp>
      <p:pic>
        <p:nvPicPr>
          <p:cNvPr id="43012" name="Picture 4" descr="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9286" y="98841"/>
            <a:ext cx="6290908" cy="665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479676" y="236380"/>
            <a:ext cx="7762875" cy="576263"/>
          </a:xfrm>
        </p:spPr>
        <p:txBody>
          <a:bodyPr/>
          <a:lstStyle/>
          <a:p>
            <a:pPr eaLnBrk="1" hangingPunct="1"/>
            <a:r>
              <a:rPr lang="zh-CN" altLang="en-US"/>
              <a:t>两级页表举例</a:t>
            </a:r>
            <a:endParaRPr lang="en-US" altLang="en-US" dirty="0"/>
          </a:p>
        </p:txBody>
      </p:sp>
      <p:sp>
        <p:nvSpPr>
          <p:cNvPr id="44035" name="Rectangle 3"/>
          <p:cNvSpPr>
            <a:spLocks noGrp="1" noChangeArrowheads="1"/>
          </p:cNvSpPr>
          <p:nvPr>
            <p:ph type="body" idx="1"/>
          </p:nvPr>
        </p:nvSpPr>
        <p:spPr>
          <a:xfrm>
            <a:off x="1615736" y="926053"/>
            <a:ext cx="9525740" cy="5590157"/>
          </a:xfrm>
        </p:spPr>
        <p:txBody>
          <a:bodyPr/>
          <a:lstStyle/>
          <a:p>
            <a:pPr>
              <a:lnSpc>
                <a:spcPct val="90000"/>
              </a:lnSpc>
            </a:pPr>
            <a:r>
              <a:rPr lang="en-US" altLang="en-US" sz="2000"/>
              <a:t>32-bit </a:t>
            </a:r>
            <a:r>
              <a:rPr lang="zh-CN" altLang="en-US" sz="2000"/>
              <a:t>机器，</a:t>
            </a:r>
            <a:r>
              <a:rPr lang="en-US" altLang="en-US" sz="2000"/>
              <a:t>4K</a:t>
            </a:r>
            <a:r>
              <a:rPr lang="en-US" altLang="zh-CN" sz="2000"/>
              <a:t>B</a:t>
            </a:r>
            <a:r>
              <a:rPr lang="en-US" altLang="en-US" sz="2000"/>
              <a:t> </a:t>
            </a:r>
            <a:r>
              <a:rPr lang="zh-CN" altLang="en-US" sz="2000"/>
              <a:t>页大小，其逻辑地址划分为两部分</a:t>
            </a:r>
            <a:r>
              <a:rPr lang="en-US" altLang="en-US" sz="2000"/>
              <a:t>:</a:t>
            </a:r>
            <a:endParaRPr lang="en-US" altLang="en-US" sz="2000" dirty="0"/>
          </a:p>
          <a:p>
            <a:pPr marL="627380" lvl="1">
              <a:lnSpc>
                <a:spcPct val="90000"/>
              </a:lnSpc>
            </a:pPr>
            <a:r>
              <a:rPr lang="en-US" altLang="en-US" sz="2000"/>
              <a:t>20-bit </a:t>
            </a:r>
            <a:r>
              <a:rPr lang="zh-CN" altLang="en-US" sz="2000"/>
              <a:t>页号</a:t>
            </a:r>
            <a:endParaRPr lang="en-US" altLang="en-US" sz="2000" dirty="0"/>
          </a:p>
          <a:p>
            <a:pPr marL="627380" lvl="1">
              <a:lnSpc>
                <a:spcPct val="90000"/>
              </a:lnSpc>
            </a:pPr>
            <a:r>
              <a:rPr lang="en-US" altLang="en-US" sz="2000"/>
              <a:t>12-bit </a:t>
            </a:r>
            <a:r>
              <a:rPr lang="zh-CN" altLang="en-US" sz="2000"/>
              <a:t>页内偏移</a:t>
            </a:r>
            <a:endParaRPr lang="en-US" altLang="en-US" sz="2000" dirty="0"/>
          </a:p>
          <a:p>
            <a:pPr marL="627380" lvl="1">
              <a:lnSpc>
                <a:spcPct val="90000"/>
              </a:lnSpc>
            </a:pPr>
            <a:endParaRPr lang="en-US" altLang="en-US" sz="900" dirty="0"/>
          </a:p>
          <a:p>
            <a:pPr>
              <a:lnSpc>
                <a:spcPct val="90000"/>
              </a:lnSpc>
            </a:pPr>
            <a:r>
              <a:rPr lang="zh-CN" altLang="en-US" sz="2000"/>
              <a:t>因为需要把页表再分页，</a:t>
            </a:r>
            <a:r>
              <a:rPr lang="en-US" altLang="zh-CN" sz="2000"/>
              <a:t>20-bit </a:t>
            </a:r>
            <a:r>
              <a:rPr lang="zh-CN" altLang="en-US" sz="2000"/>
              <a:t>的页号进一步划分为：</a:t>
            </a:r>
            <a:endParaRPr lang="en-US" altLang="en-US" sz="2000" dirty="0"/>
          </a:p>
          <a:p>
            <a:pPr marL="627380" lvl="1">
              <a:lnSpc>
                <a:spcPct val="90000"/>
              </a:lnSpc>
            </a:pPr>
            <a:r>
              <a:rPr lang="en-US" altLang="en-US" sz="2000"/>
              <a:t>10-bit </a:t>
            </a:r>
            <a:r>
              <a:rPr lang="zh-CN" altLang="en-US" sz="2000"/>
              <a:t>页号</a:t>
            </a:r>
            <a:endParaRPr lang="en-US" altLang="en-US" sz="2000" dirty="0"/>
          </a:p>
          <a:p>
            <a:pPr marL="627380" lvl="1">
              <a:lnSpc>
                <a:spcPct val="90000"/>
              </a:lnSpc>
            </a:pPr>
            <a:r>
              <a:rPr lang="en-US" altLang="en-US" sz="2000"/>
              <a:t>10-bit </a:t>
            </a:r>
            <a:r>
              <a:rPr lang="zh-CN" altLang="en-US" sz="2000"/>
              <a:t>页表偏移</a:t>
            </a:r>
            <a:r>
              <a:rPr lang="en-US" altLang="en-US" sz="2000"/>
              <a:t>(</a:t>
            </a:r>
            <a:r>
              <a:rPr lang="zh-CN" altLang="en-US" sz="2000"/>
              <a:t>页表的页</a:t>
            </a:r>
            <a:r>
              <a:rPr lang="en-US" altLang="en-US" sz="2000"/>
              <a:t>)</a:t>
            </a:r>
            <a:endParaRPr lang="en-US" altLang="en-US" sz="2000" dirty="0"/>
          </a:p>
          <a:p>
            <a:pPr marL="627380" lvl="1">
              <a:lnSpc>
                <a:spcPct val="90000"/>
              </a:lnSpc>
            </a:pPr>
            <a:endParaRPr lang="en-US" altLang="en-US" sz="900" dirty="0"/>
          </a:p>
          <a:p>
            <a:pPr>
              <a:lnSpc>
                <a:spcPct val="90000"/>
              </a:lnSpc>
            </a:pPr>
            <a:r>
              <a:rPr lang="en-US" altLang="en-US" sz="2000" dirty="0"/>
              <a:t>Thus, a logical address is as follows:</a:t>
            </a:r>
            <a:br>
              <a:rPr lang="en-US" altLang="en-US" sz="2000" dirty="0"/>
            </a:br>
            <a:br>
              <a:rPr lang="en-US" altLang="en-US" dirty="0"/>
            </a:br>
            <a:br>
              <a:rPr lang="en-US" altLang="en-US" dirty="0"/>
            </a:br>
            <a:br>
              <a:rPr lang="en-US" altLang="en-US" dirty="0"/>
            </a:br>
            <a:br>
              <a:rPr lang="en-US" altLang="en-US" dirty="0"/>
            </a:br>
            <a:br>
              <a:rPr lang="en-US" altLang="en-US" dirty="0"/>
            </a:br>
            <a:endParaRPr lang="en-US" altLang="en-US" dirty="0"/>
          </a:p>
          <a:p>
            <a:pPr>
              <a:lnSpc>
                <a:spcPct val="90000"/>
              </a:lnSpc>
            </a:pPr>
            <a:r>
              <a:rPr lang="en-US" altLang="en-US" sz="2000" i="1"/>
              <a:t>p</a:t>
            </a:r>
            <a:r>
              <a:rPr lang="en-US" altLang="en-US" sz="2000" i="1" baseline="-25000"/>
              <a:t>1</a:t>
            </a:r>
            <a:r>
              <a:rPr lang="en-US" altLang="en-US" sz="2000"/>
              <a:t> </a:t>
            </a:r>
            <a:r>
              <a:rPr lang="zh-CN" altLang="en-US" sz="2000"/>
              <a:t>用来访问外部页表的索引</a:t>
            </a:r>
            <a:r>
              <a:rPr lang="en-US" altLang="en-US" sz="2000"/>
              <a:t>, </a:t>
            </a:r>
            <a:r>
              <a:rPr lang="en-US" altLang="en-US" sz="2000" i="1"/>
              <a:t>p</a:t>
            </a:r>
            <a:r>
              <a:rPr lang="en-US" altLang="en-US" sz="2000" i="1" baseline="-25000"/>
              <a:t>2</a:t>
            </a:r>
            <a:r>
              <a:rPr lang="en-US" altLang="en-US" sz="2000"/>
              <a:t> </a:t>
            </a:r>
            <a:r>
              <a:rPr lang="zh-CN" altLang="en-US" sz="2000"/>
              <a:t>是页表的页的偏移</a:t>
            </a:r>
            <a:endParaRPr lang="en-US" altLang="en-US" sz="2000" dirty="0"/>
          </a:p>
          <a:p>
            <a:pPr>
              <a:lnSpc>
                <a:spcPct val="90000"/>
              </a:lnSpc>
            </a:pPr>
            <a:r>
              <a:rPr lang="en-US" altLang="en-US" sz="2000" dirty="0"/>
              <a:t>Known as </a:t>
            </a:r>
            <a:r>
              <a:rPr lang="en-US" altLang="en-US" sz="2000" b="1" dirty="0">
                <a:solidFill>
                  <a:srgbClr val="006699"/>
                </a:solidFill>
                <a:latin typeface="+mj-lt"/>
              </a:rPr>
              <a:t>forward-mapped</a:t>
            </a:r>
            <a:r>
              <a:rPr lang="en-US" altLang="en-US" sz="2000" b="1" dirty="0">
                <a:solidFill>
                  <a:srgbClr val="3366FF"/>
                </a:solidFill>
              </a:rPr>
              <a:t> </a:t>
            </a:r>
            <a:r>
              <a:rPr lang="en-US" altLang="en-US" sz="2000" b="1" dirty="0">
                <a:solidFill>
                  <a:srgbClr val="006699"/>
                </a:solidFill>
                <a:latin typeface="+mj-lt"/>
              </a:rPr>
              <a:t>page</a:t>
            </a:r>
            <a:r>
              <a:rPr lang="en-US" altLang="en-US" sz="2000" b="1" dirty="0">
                <a:solidFill>
                  <a:srgbClr val="3366FF"/>
                </a:solidFill>
              </a:rPr>
              <a:t> </a:t>
            </a:r>
            <a:r>
              <a:rPr lang="en-US" altLang="en-US" sz="2000" b="1" dirty="0">
                <a:solidFill>
                  <a:srgbClr val="006699"/>
                </a:solidFill>
                <a:latin typeface="+mj-lt"/>
              </a:rPr>
              <a:t>table(</a:t>
            </a:r>
            <a:r>
              <a:rPr lang="zh-CN" altLang="en-US" sz="2000" b="1" dirty="0">
                <a:solidFill>
                  <a:srgbClr val="006699"/>
                </a:solidFill>
                <a:latin typeface="+mj-lt"/>
              </a:rPr>
              <a:t>向前映射页表</a:t>
            </a:r>
            <a:r>
              <a:rPr lang="en-US" altLang="en-US" sz="2000" b="1" dirty="0">
                <a:solidFill>
                  <a:srgbClr val="006699"/>
                </a:solidFill>
                <a:latin typeface="+mj-lt"/>
              </a:rPr>
              <a:t>)</a:t>
            </a:r>
            <a:endParaRPr lang="en-US" altLang="en-US" sz="2000" b="1" dirty="0">
              <a:solidFill>
                <a:srgbClr val="006699"/>
              </a:solidFill>
              <a:latin typeface="+mj-lt"/>
            </a:endParaRPr>
          </a:p>
        </p:txBody>
      </p:sp>
      <p:pic>
        <p:nvPicPr>
          <p:cNvPr id="44036" name="Picture 5" descr="W:\os-book\OS10\slide-dir\os-figures\in-9_3.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49471" y="4014494"/>
            <a:ext cx="5302680" cy="1152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479676" y="236380"/>
            <a:ext cx="7762875" cy="576263"/>
          </a:xfrm>
        </p:spPr>
        <p:txBody>
          <a:bodyPr/>
          <a:lstStyle/>
          <a:p>
            <a:pPr eaLnBrk="1" hangingPunct="1"/>
            <a:r>
              <a:rPr lang="en-US" altLang="en-US" dirty="0"/>
              <a:t>Two-Level Paging Example</a:t>
            </a:r>
            <a:endParaRPr lang="en-US" altLang="en-US" dirty="0"/>
          </a:p>
        </p:txBody>
      </p:sp>
      <p:sp>
        <p:nvSpPr>
          <p:cNvPr id="44035" name="Rectangle 3"/>
          <p:cNvSpPr>
            <a:spLocks noGrp="1" noChangeArrowheads="1"/>
          </p:cNvSpPr>
          <p:nvPr>
            <p:ph type="body" idx="1"/>
          </p:nvPr>
        </p:nvSpPr>
        <p:spPr>
          <a:xfrm>
            <a:off x="1615736" y="926053"/>
            <a:ext cx="9525740" cy="5590157"/>
          </a:xfrm>
        </p:spPr>
        <p:txBody>
          <a:bodyPr/>
          <a:lstStyle/>
          <a:p>
            <a:pPr>
              <a:lnSpc>
                <a:spcPct val="90000"/>
              </a:lnSpc>
            </a:pPr>
            <a:r>
              <a:rPr lang="en-US" altLang="en-US" sz="2000" dirty="0"/>
              <a:t>A logical address (on 32-bit machine with 4K</a:t>
            </a:r>
            <a:r>
              <a:rPr lang="en-US" altLang="zh-CN" sz="2000" dirty="0"/>
              <a:t>B</a:t>
            </a:r>
            <a:r>
              <a:rPr lang="en-US" altLang="en-US" sz="2000" dirty="0"/>
              <a:t> page size) is divided into:</a:t>
            </a:r>
            <a:endParaRPr lang="en-US" altLang="en-US" sz="2000" dirty="0"/>
          </a:p>
          <a:p>
            <a:pPr marL="627380" lvl="1">
              <a:lnSpc>
                <a:spcPct val="90000"/>
              </a:lnSpc>
            </a:pPr>
            <a:r>
              <a:rPr lang="en-US" altLang="en-US" sz="2000" dirty="0"/>
              <a:t>a page number consisting of </a:t>
            </a:r>
            <a:r>
              <a:rPr lang="en-US" altLang="en-US" sz="2000"/>
              <a:t>20 bits</a:t>
            </a:r>
            <a:endParaRPr lang="en-US" altLang="en-US" sz="2000" dirty="0"/>
          </a:p>
          <a:p>
            <a:pPr marL="627380" lvl="1">
              <a:lnSpc>
                <a:spcPct val="90000"/>
              </a:lnSpc>
            </a:pPr>
            <a:r>
              <a:rPr lang="en-US" altLang="en-US" sz="2000" dirty="0"/>
              <a:t>a page offset consisting of 12 bits</a:t>
            </a:r>
            <a:endParaRPr lang="en-US" altLang="en-US" sz="2000" dirty="0"/>
          </a:p>
          <a:p>
            <a:pPr marL="627380" lvl="1">
              <a:lnSpc>
                <a:spcPct val="90000"/>
              </a:lnSpc>
            </a:pPr>
            <a:endParaRPr lang="en-US" altLang="en-US" sz="900" dirty="0"/>
          </a:p>
          <a:p>
            <a:pPr>
              <a:lnSpc>
                <a:spcPct val="90000"/>
              </a:lnSpc>
            </a:pPr>
            <a:r>
              <a:rPr lang="en-US" altLang="en-US" sz="2000" dirty="0"/>
              <a:t>Since the page table is paged, the page number is further divided into:</a:t>
            </a:r>
            <a:endParaRPr lang="en-US" altLang="en-US" sz="2000" dirty="0"/>
          </a:p>
          <a:p>
            <a:pPr marL="627380" lvl="1">
              <a:lnSpc>
                <a:spcPct val="90000"/>
              </a:lnSpc>
            </a:pPr>
            <a:r>
              <a:rPr lang="en-US" altLang="en-US" sz="2000" dirty="0"/>
              <a:t>a 10-bit page number </a:t>
            </a:r>
            <a:endParaRPr lang="en-US" altLang="en-US" sz="2000" dirty="0"/>
          </a:p>
          <a:p>
            <a:pPr marL="627380" lvl="1">
              <a:lnSpc>
                <a:spcPct val="90000"/>
              </a:lnSpc>
            </a:pPr>
            <a:r>
              <a:rPr lang="en-US" altLang="en-US" sz="2000" dirty="0"/>
              <a:t>a 10-bit offset </a:t>
            </a:r>
            <a:r>
              <a:rPr lang="en-US" altLang="zh-CN" sz="2000" dirty="0"/>
              <a:t>of </a:t>
            </a:r>
            <a:r>
              <a:rPr lang="en-US" altLang="en-US" sz="2000" dirty="0"/>
              <a:t>page table(</a:t>
            </a:r>
            <a:r>
              <a:rPr lang="en-US" altLang="zh-CN" sz="2000" dirty="0"/>
              <a:t>page of page table</a:t>
            </a:r>
            <a:r>
              <a:rPr lang="en-US" altLang="en-US" sz="2000" dirty="0"/>
              <a:t>)</a:t>
            </a:r>
            <a:endParaRPr lang="en-US" altLang="en-US" sz="2000" dirty="0"/>
          </a:p>
          <a:p>
            <a:pPr marL="627380" lvl="1">
              <a:lnSpc>
                <a:spcPct val="90000"/>
              </a:lnSpc>
            </a:pPr>
            <a:endParaRPr lang="en-US" altLang="en-US" sz="900" dirty="0"/>
          </a:p>
          <a:p>
            <a:pPr>
              <a:lnSpc>
                <a:spcPct val="90000"/>
              </a:lnSpc>
            </a:pPr>
            <a:r>
              <a:rPr lang="en-US" altLang="en-US" sz="2000" dirty="0"/>
              <a:t>Thus, a logical address is as follows:</a:t>
            </a:r>
            <a:br>
              <a:rPr lang="en-US" altLang="en-US" sz="2000" dirty="0"/>
            </a:br>
            <a:br>
              <a:rPr lang="en-US" altLang="en-US" dirty="0"/>
            </a:br>
            <a:br>
              <a:rPr lang="en-US" altLang="en-US" dirty="0"/>
            </a:br>
            <a:br>
              <a:rPr lang="en-US" altLang="en-US" dirty="0"/>
            </a:br>
            <a:br>
              <a:rPr lang="en-US" altLang="en-US" dirty="0"/>
            </a:br>
            <a:br>
              <a:rPr lang="en-US" altLang="en-US" dirty="0"/>
            </a:br>
            <a:endParaRPr lang="en-US" altLang="en-US" dirty="0"/>
          </a:p>
          <a:p>
            <a:pPr>
              <a:lnSpc>
                <a:spcPct val="90000"/>
              </a:lnSpc>
            </a:pPr>
            <a:r>
              <a:rPr lang="en-US" altLang="en-US" sz="2000" dirty="0"/>
              <a:t>where</a:t>
            </a:r>
            <a:r>
              <a:rPr lang="en-US" altLang="en-US" sz="2000" i="1" dirty="0"/>
              <a:t> p</a:t>
            </a:r>
            <a:r>
              <a:rPr lang="en-US" altLang="en-US" sz="2000" i="1" baseline="-25000" dirty="0"/>
              <a:t>1</a:t>
            </a:r>
            <a:r>
              <a:rPr lang="en-US" altLang="en-US" sz="2000" dirty="0"/>
              <a:t> is an index into the outer page table, and </a:t>
            </a:r>
            <a:r>
              <a:rPr lang="en-US" altLang="en-US" sz="2000" i="1" dirty="0"/>
              <a:t>p</a:t>
            </a:r>
            <a:r>
              <a:rPr lang="en-US" altLang="en-US" sz="2000" i="1" baseline="-25000" dirty="0"/>
              <a:t>2</a:t>
            </a:r>
            <a:r>
              <a:rPr lang="en-US" altLang="en-US" sz="2000" dirty="0"/>
              <a:t> is the displacement within the page of the inner page table</a:t>
            </a:r>
            <a:endParaRPr lang="en-US" altLang="en-US" sz="2000" dirty="0"/>
          </a:p>
          <a:p>
            <a:pPr>
              <a:lnSpc>
                <a:spcPct val="90000"/>
              </a:lnSpc>
            </a:pPr>
            <a:r>
              <a:rPr lang="en-US" altLang="en-US" sz="2000" dirty="0"/>
              <a:t>Known as </a:t>
            </a:r>
            <a:r>
              <a:rPr lang="en-US" altLang="en-US" sz="2000" b="1" dirty="0">
                <a:solidFill>
                  <a:srgbClr val="006699"/>
                </a:solidFill>
                <a:latin typeface="+mj-lt"/>
              </a:rPr>
              <a:t>forward-mapped</a:t>
            </a:r>
            <a:r>
              <a:rPr lang="en-US" altLang="en-US" sz="2000" b="1" dirty="0">
                <a:solidFill>
                  <a:srgbClr val="3366FF"/>
                </a:solidFill>
              </a:rPr>
              <a:t> </a:t>
            </a:r>
            <a:r>
              <a:rPr lang="en-US" altLang="en-US" sz="2000" b="1" dirty="0">
                <a:solidFill>
                  <a:srgbClr val="006699"/>
                </a:solidFill>
                <a:latin typeface="+mj-lt"/>
              </a:rPr>
              <a:t>page</a:t>
            </a:r>
            <a:r>
              <a:rPr lang="en-US" altLang="en-US" sz="2000" b="1" dirty="0">
                <a:solidFill>
                  <a:srgbClr val="3366FF"/>
                </a:solidFill>
              </a:rPr>
              <a:t> </a:t>
            </a:r>
            <a:r>
              <a:rPr lang="en-US" altLang="en-US" sz="2000" b="1" dirty="0">
                <a:solidFill>
                  <a:srgbClr val="006699"/>
                </a:solidFill>
                <a:latin typeface="+mj-lt"/>
              </a:rPr>
              <a:t>table(</a:t>
            </a:r>
            <a:r>
              <a:rPr lang="zh-CN" altLang="en-US" sz="2000" b="1" dirty="0">
                <a:solidFill>
                  <a:srgbClr val="006699"/>
                </a:solidFill>
                <a:latin typeface="+mj-lt"/>
              </a:rPr>
              <a:t>向前映射页表</a:t>
            </a:r>
            <a:r>
              <a:rPr lang="en-US" altLang="en-US" sz="2000" b="1" dirty="0">
                <a:solidFill>
                  <a:srgbClr val="006699"/>
                </a:solidFill>
                <a:latin typeface="+mj-lt"/>
              </a:rPr>
              <a:t>)</a:t>
            </a:r>
            <a:endParaRPr lang="en-US" altLang="en-US" sz="2000" b="1" dirty="0">
              <a:solidFill>
                <a:srgbClr val="006699"/>
              </a:solidFill>
              <a:latin typeface="+mj-lt"/>
            </a:endParaRPr>
          </a:p>
        </p:txBody>
      </p:sp>
      <p:pic>
        <p:nvPicPr>
          <p:cNvPr id="44036" name="Picture 5" descr="W:\os-book\OS10\slide-dir\os-figures\in-9_3.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49471" y="4014494"/>
            <a:ext cx="5302680" cy="1152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26"/>
          <p:cNvSpPr>
            <a:spLocks noGrp="1" noChangeArrowheads="1"/>
          </p:cNvSpPr>
          <p:nvPr>
            <p:ph type="title"/>
          </p:nvPr>
        </p:nvSpPr>
        <p:spPr>
          <a:xfrm>
            <a:off x="2652714" y="236380"/>
            <a:ext cx="7558087" cy="576263"/>
          </a:xfrm>
        </p:spPr>
        <p:txBody>
          <a:bodyPr/>
          <a:lstStyle/>
          <a:p>
            <a:pPr eaLnBrk="1" hangingPunct="1"/>
            <a:r>
              <a:rPr lang="en-US" altLang="en-US" dirty="0"/>
              <a:t>Address-Translation Scheme</a:t>
            </a:r>
            <a:endParaRPr lang="en-US" altLang="en-US" sz="2400" dirty="0"/>
          </a:p>
        </p:txBody>
      </p:sp>
      <p:pic>
        <p:nvPicPr>
          <p:cNvPr id="45059" name="Picture 103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01597" y="1151007"/>
            <a:ext cx="10806036" cy="4555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3765550" y="5073650"/>
            <a:ext cx="1562100" cy="400110"/>
          </a:xfrm>
          <a:prstGeom prst="rect">
            <a:avLst/>
          </a:prstGeom>
          <a:noFill/>
        </p:spPr>
        <p:txBody>
          <a:bodyPr wrap="square" rtlCol="0">
            <a:spAutoFit/>
          </a:bodyPr>
          <a:lstStyle/>
          <a:p>
            <a:pPr algn="ctr"/>
            <a:r>
              <a:rPr lang="zh-CN" altLang="en-US" sz="2000" dirty="0">
                <a:latin typeface="微软雅黑" panose="020B0503020204020204" pitchFamily="34" charset="-122"/>
                <a:ea typeface="微软雅黑" panose="020B0503020204020204" pitchFamily="34" charset="-122"/>
              </a:rPr>
              <a:t>外页表</a:t>
            </a:r>
            <a:endParaRPr lang="zh-CN" altLang="en-US" sz="20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6896100" y="5845301"/>
            <a:ext cx="1562100" cy="400110"/>
          </a:xfrm>
          <a:prstGeom prst="rect">
            <a:avLst/>
          </a:prstGeom>
          <a:noFill/>
        </p:spPr>
        <p:txBody>
          <a:bodyPr wrap="square" rtlCol="0">
            <a:spAutoFit/>
          </a:bodyPr>
          <a:lstStyle/>
          <a:p>
            <a:pPr algn="ctr"/>
            <a:r>
              <a:rPr lang="zh-CN" altLang="en-US" sz="2000" dirty="0">
                <a:latin typeface="微软雅黑" panose="020B0503020204020204" pitchFamily="34" charset="-122"/>
                <a:ea typeface="微软雅黑" panose="020B0503020204020204" pitchFamily="34" charset="-122"/>
              </a:rPr>
              <a:t>页表的页</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二级页表结构及地址映射</a:t>
            </a:r>
            <a:endParaRPr lang="zh-CN" altLang="en-US"/>
          </a:p>
        </p:txBody>
      </p:sp>
      <p:pic>
        <p:nvPicPr>
          <p:cNvPr id="5" name="图片 4"/>
          <p:cNvPicPr>
            <a:picLocks noChangeAspect="1"/>
          </p:cNvPicPr>
          <p:nvPr/>
        </p:nvPicPr>
        <p:blipFill>
          <a:blip r:embed="rId1"/>
          <a:stretch>
            <a:fillRect/>
          </a:stretch>
        </p:blipFill>
        <p:spPr>
          <a:xfrm>
            <a:off x="1288726" y="959627"/>
            <a:ext cx="8963637" cy="5664520"/>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两级</a:t>
            </a:r>
            <a:r>
              <a:rPr lang="zh-CN" altLang="en-US"/>
              <a:t>页表的不同称呼</a:t>
            </a:r>
            <a:endParaRPr lang="zh-CN" altLang="en-US" dirty="0"/>
          </a:p>
        </p:txBody>
      </p:sp>
      <p:sp>
        <p:nvSpPr>
          <p:cNvPr id="3" name="内容占位符 2"/>
          <p:cNvSpPr>
            <a:spLocks noGrp="1"/>
          </p:cNvSpPr>
          <p:nvPr>
            <p:ph idx="1"/>
          </p:nvPr>
        </p:nvSpPr>
        <p:spPr>
          <a:xfrm>
            <a:off x="3556001" y="1233489"/>
            <a:ext cx="7448550" cy="4626984"/>
          </a:xfrm>
        </p:spPr>
        <p:txBody>
          <a:bodyPr/>
          <a:lstStyle/>
          <a:p>
            <a:r>
              <a:rPr lang="zh-CN" altLang="en-US" sz="2800" dirty="0"/>
              <a:t>外页表，页表的页</a:t>
            </a:r>
            <a:endParaRPr lang="zh-CN" altLang="en-US" sz="2800" dirty="0"/>
          </a:p>
          <a:p>
            <a:r>
              <a:rPr lang="zh-CN" altLang="en-US" sz="2800" dirty="0"/>
              <a:t>顶级页表，二级页表</a:t>
            </a:r>
            <a:endParaRPr lang="zh-CN" altLang="en-US" sz="2800" dirty="0"/>
          </a:p>
          <a:p>
            <a:r>
              <a:rPr lang="zh-CN" altLang="en-US" sz="2800" dirty="0"/>
              <a:t>外部页表，内部页表</a:t>
            </a:r>
            <a:endParaRPr lang="zh-CN" altLang="en-US" sz="2800" dirty="0"/>
          </a:p>
          <a:p>
            <a:r>
              <a:rPr lang="zh-CN" altLang="en-US" sz="2800" dirty="0"/>
              <a:t>页目录表，页表；页目录号，页号</a:t>
            </a:r>
            <a:endParaRPr lang="en-US" altLang="zh-CN" sz="2800" dirty="0"/>
          </a:p>
          <a:p>
            <a:endParaRPr lang="zh-CN" altLang="en-US" sz="2800" dirty="0"/>
          </a:p>
          <a:p>
            <a:endParaRPr lang="zh-CN" altLang="en-US" sz="28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2060575" y="155805"/>
            <a:ext cx="8229600" cy="576262"/>
          </a:xfrm>
        </p:spPr>
        <p:txBody>
          <a:bodyPr/>
          <a:lstStyle/>
          <a:p>
            <a:r>
              <a:rPr lang="en-US" altLang="en-US" dirty="0"/>
              <a:t>64-bit Logical Address Space</a:t>
            </a:r>
            <a:endParaRPr lang="en-US" altLang="en-US" dirty="0"/>
          </a:p>
        </p:txBody>
      </p:sp>
      <p:sp>
        <p:nvSpPr>
          <p:cNvPr id="53251" name="Content Placeholder 2"/>
          <p:cNvSpPr>
            <a:spLocks noGrp="1"/>
          </p:cNvSpPr>
          <p:nvPr>
            <p:ph idx="1"/>
          </p:nvPr>
        </p:nvSpPr>
        <p:spPr>
          <a:xfrm>
            <a:off x="870012" y="1130300"/>
            <a:ext cx="10395751" cy="5087938"/>
          </a:xfrm>
        </p:spPr>
        <p:txBody>
          <a:bodyPr/>
          <a:lstStyle/>
          <a:p>
            <a:pPr>
              <a:defRPr/>
            </a:pPr>
            <a:r>
              <a:rPr lang="en-US" altLang="en-US" sz="2000" dirty="0"/>
              <a:t>Even two-level paging scheme not sufficient</a:t>
            </a:r>
            <a:endParaRPr lang="en-US" altLang="en-US" sz="2000" dirty="0"/>
          </a:p>
          <a:p>
            <a:pPr>
              <a:defRPr/>
            </a:pPr>
            <a:r>
              <a:rPr lang="en-US" altLang="en-US" sz="2000" dirty="0"/>
              <a:t>If page size is 4 KB (2</a:t>
            </a:r>
            <a:r>
              <a:rPr lang="en-US" altLang="en-US" sz="2000" baseline="30000" dirty="0"/>
              <a:t>12</a:t>
            </a:r>
            <a:r>
              <a:rPr lang="en-US" altLang="en-US" sz="2000" dirty="0"/>
              <a:t>)</a:t>
            </a:r>
            <a:endParaRPr lang="en-US" altLang="en-US" sz="2000" dirty="0"/>
          </a:p>
          <a:p>
            <a:pPr lvl="1">
              <a:defRPr/>
            </a:pPr>
            <a:r>
              <a:rPr lang="en-US" altLang="en-US" sz="2000" dirty="0"/>
              <a:t>Then page table has 2</a:t>
            </a:r>
            <a:r>
              <a:rPr lang="en-US" altLang="en-US" sz="2000" baseline="30000" dirty="0"/>
              <a:t>52</a:t>
            </a:r>
            <a:r>
              <a:rPr lang="en-US" altLang="en-US" sz="2000" dirty="0"/>
              <a:t> entries</a:t>
            </a:r>
            <a:endParaRPr lang="en-US" altLang="en-US" sz="2000" dirty="0"/>
          </a:p>
          <a:p>
            <a:pPr lvl="1">
              <a:defRPr/>
            </a:pPr>
            <a:r>
              <a:rPr lang="en-US" altLang="en-US" sz="2000" dirty="0"/>
              <a:t>If two level scheme, inner page tables could be 2</a:t>
            </a:r>
            <a:r>
              <a:rPr lang="en-US" altLang="en-US" sz="2000" baseline="30000" dirty="0"/>
              <a:t>10</a:t>
            </a:r>
            <a:r>
              <a:rPr lang="en-US" altLang="en-US" sz="2000" dirty="0"/>
              <a:t> 4-byte entries</a:t>
            </a:r>
            <a:endParaRPr lang="en-US" altLang="en-US" sz="2000" dirty="0"/>
          </a:p>
          <a:p>
            <a:pPr lvl="1">
              <a:defRPr/>
            </a:pPr>
            <a:r>
              <a:rPr lang="en-US" altLang="en-US" sz="2000" dirty="0"/>
              <a:t>Address would look like</a:t>
            </a:r>
            <a:endParaRPr lang="en-US" altLang="en-US" sz="2000" dirty="0"/>
          </a:p>
          <a:p>
            <a:pPr lvl="1">
              <a:defRPr/>
            </a:pPr>
            <a:endParaRPr lang="en-US" altLang="en-US" sz="2000" dirty="0"/>
          </a:p>
          <a:p>
            <a:pPr lvl="1">
              <a:defRPr/>
            </a:pPr>
            <a:endParaRPr lang="en-US" altLang="en-US" sz="2000" dirty="0"/>
          </a:p>
          <a:p>
            <a:pPr marL="457200" lvl="1" indent="0">
              <a:buNone/>
              <a:defRPr/>
            </a:pPr>
            <a:endParaRPr lang="en-US" altLang="en-US" sz="2000" dirty="0"/>
          </a:p>
          <a:p>
            <a:pPr lvl="1">
              <a:defRPr/>
            </a:pPr>
            <a:r>
              <a:rPr lang="en-US" altLang="en-US" sz="2000" dirty="0"/>
              <a:t>Outer page table has 2</a:t>
            </a:r>
            <a:r>
              <a:rPr lang="en-US" altLang="en-US" sz="2000" baseline="30000" dirty="0"/>
              <a:t>42</a:t>
            </a:r>
            <a:r>
              <a:rPr lang="en-US" altLang="en-US" sz="2000" dirty="0"/>
              <a:t> entries or 2</a:t>
            </a:r>
            <a:r>
              <a:rPr lang="en-US" altLang="en-US" sz="2000" baseline="30000" dirty="0"/>
              <a:t>44</a:t>
            </a:r>
            <a:r>
              <a:rPr lang="en-US" altLang="en-US" sz="2000" dirty="0"/>
              <a:t> bytes</a:t>
            </a:r>
            <a:endParaRPr lang="en-US" altLang="en-US" sz="2000" dirty="0"/>
          </a:p>
          <a:p>
            <a:pPr lvl="1">
              <a:defRPr/>
            </a:pPr>
            <a:r>
              <a:rPr lang="en-US" altLang="en-US" sz="2000" dirty="0"/>
              <a:t>One solution is to add a 2</a:t>
            </a:r>
            <a:r>
              <a:rPr lang="en-US" altLang="en-US" sz="2000" baseline="30000" dirty="0"/>
              <a:t>nd</a:t>
            </a:r>
            <a:r>
              <a:rPr lang="en-US" altLang="en-US" sz="2000" dirty="0"/>
              <a:t> outer page table</a:t>
            </a:r>
            <a:endParaRPr lang="en-US" altLang="en-US" sz="2000" dirty="0"/>
          </a:p>
          <a:p>
            <a:pPr lvl="1">
              <a:defRPr/>
            </a:pPr>
            <a:r>
              <a:rPr lang="en-US" altLang="en-US" sz="2000" dirty="0"/>
              <a:t>But in the following example the 2</a:t>
            </a:r>
            <a:r>
              <a:rPr lang="en-US" altLang="en-US" sz="2000" baseline="30000" dirty="0"/>
              <a:t>nd</a:t>
            </a:r>
            <a:r>
              <a:rPr lang="en-US" altLang="en-US" sz="2000" dirty="0"/>
              <a:t> outer page table is still 2</a:t>
            </a:r>
            <a:r>
              <a:rPr lang="en-US" altLang="en-US" sz="2000" baseline="30000" dirty="0"/>
              <a:t>34</a:t>
            </a:r>
            <a:r>
              <a:rPr lang="en-US" altLang="en-US" sz="2000" dirty="0"/>
              <a:t> bytes in size</a:t>
            </a:r>
            <a:endParaRPr lang="en-US" altLang="en-US" sz="2000" dirty="0"/>
          </a:p>
          <a:p>
            <a:pPr lvl="2">
              <a:defRPr/>
            </a:pPr>
            <a:r>
              <a:rPr lang="en-US" altLang="en-US" sz="2000" dirty="0"/>
              <a:t>And possibly 4 memory access to get to one physical memory location</a:t>
            </a:r>
            <a:endParaRPr lang="en-US" altLang="en-US" sz="2000" dirty="0"/>
          </a:p>
          <a:p>
            <a:pPr lvl="1">
              <a:defRPr/>
            </a:pPr>
            <a:endParaRPr lang="en-US" altLang="en-US" sz="2000" dirty="0"/>
          </a:p>
        </p:txBody>
      </p:sp>
      <p:pic>
        <p:nvPicPr>
          <p:cNvPr id="46084" name="Picture 5" descr="W:\os-book\OS10\slide-dir\os-figures\in-9_5.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33012" y="2928014"/>
            <a:ext cx="6410681" cy="1395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Relocation</a:t>
            </a:r>
            <a:endParaRPr lang="zh-CN" altLang="en-US" dirty="0"/>
          </a:p>
        </p:txBody>
      </p:sp>
      <p:sp>
        <p:nvSpPr>
          <p:cNvPr id="3" name="内容占位符 2"/>
          <p:cNvSpPr>
            <a:spLocks noGrp="1"/>
          </p:cNvSpPr>
          <p:nvPr>
            <p:ph idx="1"/>
          </p:nvPr>
        </p:nvSpPr>
        <p:spPr>
          <a:xfrm>
            <a:off x="996951" y="1233489"/>
            <a:ext cx="10185400" cy="4626984"/>
          </a:xfrm>
        </p:spPr>
        <p:txBody>
          <a:bodyPr/>
          <a:lstStyle/>
          <a:p>
            <a:r>
              <a:rPr lang="en-US" altLang="zh-CN" sz="3200"/>
              <a:t>A </a:t>
            </a:r>
            <a:r>
              <a:rPr lang="en-US" altLang="zh-CN" sz="3200" dirty="0"/>
              <a:t>process may occupy different partitions which means different absolute memory locations during execution (from swapping).</a:t>
            </a:r>
            <a:endParaRPr lang="en-US" altLang="zh-CN" sz="3200" dirty="0"/>
          </a:p>
          <a:p>
            <a:r>
              <a:rPr lang="en-US" altLang="zh-CN" sz="3200" dirty="0"/>
              <a:t>Compaction will also cause a program to occupy a different partition which means different absolute memory locations.</a:t>
            </a:r>
            <a:endParaRPr lang="zh-CN" altLang="en-US" sz="32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389188" y="144075"/>
            <a:ext cx="7821612" cy="576262"/>
          </a:xfrm>
        </p:spPr>
        <p:txBody>
          <a:bodyPr/>
          <a:lstStyle/>
          <a:p>
            <a:pPr eaLnBrk="1" hangingPunct="1"/>
            <a:r>
              <a:rPr lang="en-US" altLang="en-US" dirty="0"/>
              <a:t>Three-level Paging Scheme</a:t>
            </a:r>
            <a:endParaRPr lang="en-US" altLang="en-US" dirty="0"/>
          </a:p>
        </p:txBody>
      </p:sp>
      <p:pic>
        <p:nvPicPr>
          <p:cNvPr id="47107"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9153" y="1338202"/>
            <a:ext cx="8812625" cy="1964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9153" y="3920359"/>
            <a:ext cx="8812625" cy="1705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2005662" y="245093"/>
            <a:ext cx="7869237" cy="576262"/>
          </a:xfrm>
        </p:spPr>
        <p:txBody>
          <a:bodyPr/>
          <a:lstStyle/>
          <a:p>
            <a:pPr eaLnBrk="1" hangingPunct="1"/>
            <a:r>
              <a:rPr lang="en-US" altLang="en-US" dirty="0"/>
              <a:t>Intel x86-64(AMD64)</a:t>
            </a:r>
            <a:endParaRPr lang="en-US" altLang="en-US" dirty="0"/>
          </a:p>
        </p:txBody>
      </p:sp>
      <p:sp>
        <p:nvSpPr>
          <p:cNvPr id="68611" name="Rectangle 3"/>
          <p:cNvSpPr txBox="1">
            <a:spLocks noChangeArrowheads="1"/>
          </p:cNvSpPr>
          <p:nvPr/>
        </p:nvSpPr>
        <p:spPr bwMode="auto">
          <a:xfrm>
            <a:off x="1622121" y="974082"/>
            <a:ext cx="9250471"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008" tIns="32004" rIns="64008" bIns="32004"/>
          <a:lstStyle>
            <a:lvl1pPr marL="488950" indent="-488950">
              <a:defRPr>
                <a:solidFill>
                  <a:schemeClr val="tx1"/>
                </a:solidFill>
                <a:latin typeface="Verdana" panose="020B0604030504040204" pitchFamily="34" charset="0"/>
                <a:ea typeface="MS PGothic" panose="020B0600070205080204" pitchFamily="34" charset="-128"/>
              </a:defRPr>
            </a:lvl1pPr>
            <a:lvl2pPr marL="1060450" indent="-408305">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35000"/>
              </a:spcBef>
              <a:buClr>
                <a:srgbClr val="993300"/>
              </a:buClr>
              <a:buSzPct val="110000"/>
              <a:buFont typeface="Wingdings" panose="05000000000000000000" pitchFamily="2" charset="2"/>
              <a:buChar char="§"/>
            </a:pPr>
            <a:r>
              <a:rPr kumimoji="1" lang="en-US" altLang="en-US" sz="2400" dirty="0">
                <a:latin typeface="微软雅黑" panose="020B0503020204020204" pitchFamily="34" charset="-122"/>
                <a:ea typeface="微软雅黑" panose="020B0503020204020204" pitchFamily="34" charset="-122"/>
              </a:rPr>
              <a:t>Current generation Intel x86 architecture</a:t>
            </a:r>
            <a:endParaRPr kumimoji="1" lang="en-US" altLang="en-US" sz="2400" dirty="0">
              <a:latin typeface="微软雅黑" panose="020B0503020204020204" pitchFamily="34" charset="-122"/>
              <a:ea typeface="微软雅黑" panose="020B0503020204020204" pitchFamily="34" charset="-122"/>
            </a:endParaRPr>
          </a:p>
          <a:p>
            <a:pPr>
              <a:spcBef>
                <a:spcPct val="35000"/>
              </a:spcBef>
              <a:buClr>
                <a:srgbClr val="993300"/>
              </a:buClr>
              <a:buSzPct val="110000"/>
              <a:buFont typeface="Wingdings" panose="05000000000000000000" pitchFamily="2" charset="2"/>
              <a:buChar char="§"/>
            </a:pPr>
            <a:r>
              <a:rPr kumimoji="1" lang="en-US" altLang="en-US" sz="2400" dirty="0">
                <a:latin typeface="微软雅黑" panose="020B0503020204020204" pitchFamily="34" charset="-122"/>
                <a:ea typeface="微软雅黑" panose="020B0503020204020204" pitchFamily="34" charset="-122"/>
              </a:rPr>
              <a:t>64 bits is ginormous (&gt; 16 exabytes, = 16 </a:t>
            </a:r>
            <a:r>
              <a:rPr kumimoji="1" lang="en-US" altLang="en-US" sz="2400" dirty="0" err="1">
                <a:latin typeface="微软雅黑" panose="020B0503020204020204" pitchFamily="34" charset="-122"/>
                <a:ea typeface="微软雅黑" panose="020B0503020204020204" pitchFamily="34" charset="-122"/>
              </a:rPr>
              <a:t>EiB</a:t>
            </a:r>
            <a:r>
              <a:rPr kumimoji="1" lang="en-US" altLang="en-US" sz="2400" dirty="0">
                <a:latin typeface="微软雅黑" panose="020B0503020204020204" pitchFamily="34" charset="-122"/>
                <a:ea typeface="微软雅黑" panose="020B0503020204020204" pitchFamily="34" charset="-122"/>
              </a:rPr>
              <a:t>)</a:t>
            </a:r>
            <a:endParaRPr kumimoji="1" lang="en-US" altLang="en-US" sz="2400" dirty="0">
              <a:latin typeface="微软雅黑" panose="020B0503020204020204" pitchFamily="34" charset="-122"/>
              <a:ea typeface="微软雅黑" panose="020B0503020204020204" pitchFamily="34" charset="-122"/>
            </a:endParaRPr>
          </a:p>
          <a:p>
            <a:pPr>
              <a:spcBef>
                <a:spcPct val="35000"/>
              </a:spcBef>
              <a:buClr>
                <a:srgbClr val="993300"/>
              </a:buClr>
              <a:buSzPct val="110000"/>
              <a:buFont typeface="Wingdings" panose="05000000000000000000" pitchFamily="2" charset="2"/>
              <a:buChar char="§"/>
            </a:pPr>
            <a:r>
              <a:rPr kumimoji="1" lang="en-US" altLang="en-US" sz="2400" dirty="0">
                <a:latin typeface="微软雅黑" panose="020B0503020204020204" pitchFamily="34" charset="-122"/>
                <a:ea typeface="微软雅黑" panose="020B0503020204020204" pitchFamily="34" charset="-122"/>
              </a:rPr>
              <a:t>In practice only implement </a:t>
            </a:r>
            <a:r>
              <a:rPr kumimoji="1" lang="en-US" altLang="en-US" sz="2400" b="1" dirty="0">
                <a:solidFill>
                  <a:srgbClr val="0070C0"/>
                </a:solidFill>
                <a:latin typeface="微软雅黑" panose="020B0503020204020204" pitchFamily="34" charset="-122"/>
                <a:ea typeface="微软雅黑" panose="020B0503020204020204" pitchFamily="34" charset="-122"/>
              </a:rPr>
              <a:t>48 bit addressing</a:t>
            </a:r>
            <a:endParaRPr kumimoji="1" lang="en-US" altLang="en-US" sz="2400" b="1" dirty="0">
              <a:solidFill>
                <a:srgbClr val="0070C0"/>
              </a:solidFill>
              <a:latin typeface="微软雅黑" panose="020B0503020204020204" pitchFamily="34" charset="-122"/>
              <a:ea typeface="微软雅黑" panose="020B0503020204020204" pitchFamily="34" charset="-122"/>
            </a:endParaRPr>
          </a:p>
          <a:p>
            <a:pPr lvl="1">
              <a:spcBef>
                <a:spcPct val="35000"/>
              </a:spcBef>
              <a:buClr>
                <a:srgbClr val="CC6600"/>
              </a:buClr>
              <a:buSzPct val="110000"/>
              <a:buFont typeface="Arial" panose="020B0604020202020204" pitchFamily="34" charset="0"/>
              <a:buChar char="•"/>
            </a:pPr>
            <a:r>
              <a:rPr kumimoji="1" lang="en-US" altLang="en-US" sz="2400" dirty="0">
                <a:latin typeface="微软雅黑" panose="020B0503020204020204" pitchFamily="34" charset="-122"/>
                <a:ea typeface="微软雅黑" panose="020B0503020204020204" pitchFamily="34" charset="-122"/>
              </a:rPr>
              <a:t>Page sizes of 4 KB(</a:t>
            </a:r>
            <a:r>
              <a:rPr kumimoji="1" lang="zh-CN" altLang="en-US" sz="2400" dirty="0">
                <a:latin typeface="微软雅黑" panose="020B0503020204020204" pitchFamily="34" charset="-122"/>
                <a:ea typeface="微软雅黑" panose="020B0503020204020204" pitchFamily="34" charset="-122"/>
              </a:rPr>
              <a:t>下面以</a:t>
            </a:r>
            <a:r>
              <a:rPr kumimoji="1" lang="en-US" altLang="zh-CN" sz="2400" dirty="0">
                <a:latin typeface="微软雅黑" panose="020B0503020204020204" pitchFamily="34" charset="-122"/>
                <a:ea typeface="微软雅黑" panose="020B0503020204020204" pitchFamily="34" charset="-122"/>
              </a:rPr>
              <a:t>4 KB</a:t>
            </a:r>
            <a:r>
              <a:rPr kumimoji="1" lang="zh-CN" altLang="en-US" sz="2400" dirty="0">
                <a:latin typeface="微软雅黑" panose="020B0503020204020204" pitchFamily="34" charset="-122"/>
                <a:ea typeface="微软雅黑" panose="020B0503020204020204" pitchFamily="34" charset="-122"/>
              </a:rPr>
              <a:t>页表为例</a:t>
            </a:r>
            <a:r>
              <a:rPr kumimoji="1" lang="en-US" altLang="en-US" sz="2400" dirty="0">
                <a:latin typeface="微软雅黑" panose="020B0503020204020204" pitchFamily="34" charset="-122"/>
                <a:ea typeface="微软雅黑" panose="020B0503020204020204" pitchFamily="34" charset="-122"/>
              </a:rPr>
              <a:t>), 2 MB, 1 GB</a:t>
            </a:r>
            <a:endParaRPr kumimoji="1" lang="en-US" altLang="en-US" sz="2400" dirty="0">
              <a:latin typeface="微软雅黑" panose="020B0503020204020204" pitchFamily="34" charset="-122"/>
              <a:ea typeface="微软雅黑" panose="020B0503020204020204" pitchFamily="34" charset="-122"/>
            </a:endParaRPr>
          </a:p>
          <a:p>
            <a:pPr lvl="1">
              <a:spcBef>
                <a:spcPct val="35000"/>
              </a:spcBef>
              <a:buClr>
                <a:srgbClr val="CC6600"/>
              </a:buClr>
              <a:buSzPct val="110000"/>
              <a:buFont typeface="Arial" panose="020B0604020202020204" pitchFamily="34" charset="0"/>
              <a:buChar char="•"/>
            </a:pPr>
            <a:r>
              <a:rPr kumimoji="1" lang="en-US" altLang="en-US" sz="2400" dirty="0">
                <a:latin typeface="微软雅黑" panose="020B0503020204020204" pitchFamily="34" charset="-122"/>
                <a:ea typeface="微软雅黑" panose="020B0503020204020204" pitchFamily="34" charset="-122"/>
              </a:rPr>
              <a:t>Four levels of paging hierarchy(4</a:t>
            </a:r>
            <a:r>
              <a:rPr kumimoji="1" lang="zh-CN" altLang="en-US" sz="2400" dirty="0">
                <a:latin typeface="微软雅黑" panose="020B0503020204020204" pitchFamily="34" charset="-122"/>
                <a:ea typeface="微软雅黑" panose="020B0503020204020204" pitchFamily="34" charset="-122"/>
              </a:rPr>
              <a:t>级页表</a:t>
            </a:r>
            <a:r>
              <a:rPr kumimoji="1" lang="en-US" altLang="en-US" sz="2400" dirty="0">
                <a:latin typeface="微软雅黑" panose="020B0503020204020204" pitchFamily="34" charset="-122"/>
                <a:ea typeface="微软雅黑" panose="020B0503020204020204" pitchFamily="34" charset="-122"/>
              </a:rPr>
              <a:t>)</a:t>
            </a:r>
            <a:endParaRPr kumimoji="1" lang="en-US" altLang="en-US" sz="2400" dirty="0">
              <a:latin typeface="微软雅黑" panose="020B0503020204020204" pitchFamily="34" charset="-122"/>
              <a:ea typeface="微软雅黑" panose="020B0503020204020204" pitchFamily="34" charset="-122"/>
            </a:endParaRPr>
          </a:p>
          <a:p>
            <a:pPr>
              <a:spcBef>
                <a:spcPct val="35000"/>
              </a:spcBef>
              <a:buClr>
                <a:srgbClr val="993300"/>
              </a:buClr>
              <a:buSzPct val="110000"/>
              <a:buFont typeface="Wingdings" panose="05000000000000000000" pitchFamily="2" charset="2"/>
              <a:buChar char="§"/>
            </a:pPr>
            <a:r>
              <a:rPr kumimoji="1" lang="en-US" altLang="en-US" sz="2400" dirty="0">
                <a:latin typeface="微软雅黑" panose="020B0503020204020204" pitchFamily="34" charset="-122"/>
                <a:ea typeface="微软雅黑" panose="020B0503020204020204" pitchFamily="34" charset="-122"/>
              </a:rPr>
              <a:t>Can also use PAE(</a:t>
            </a:r>
            <a:r>
              <a:rPr kumimoji="1" lang="zh-CN" altLang="en-US" sz="2400" dirty="0">
                <a:latin typeface="微软雅黑" panose="020B0503020204020204" pitchFamily="34" charset="-122"/>
                <a:ea typeface="微软雅黑" panose="020B0503020204020204" pitchFamily="34" charset="-122"/>
              </a:rPr>
              <a:t>物理地址扩展</a:t>
            </a:r>
            <a:r>
              <a:rPr kumimoji="1" lang="en-US" altLang="en-US" sz="2400" dirty="0">
                <a:latin typeface="微软雅黑" panose="020B0503020204020204" pitchFamily="34" charset="-122"/>
                <a:ea typeface="微软雅黑" panose="020B0503020204020204" pitchFamily="34" charset="-122"/>
              </a:rPr>
              <a:t>) so virtual addresses are 48 bits and physical addresses are 52 bits</a:t>
            </a:r>
            <a:endParaRPr kumimoji="1" lang="en-US" altLang="en-US" sz="2400" dirty="0">
              <a:latin typeface="微软雅黑" panose="020B0503020204020204" pitchFamily="34" charset="-122"/>
              <a:ea typeface="微软雅黑" panose="020B0503020204020204" pitchFamily="34" charset="-122"/>
            </a:endParaRPr>
          </a:p>
          <a:p>
            <a:pPr>
              <a:spcBef>
                <a:spcPct val="35000"/>
              </a:spcBef>
              <a:buClr>
                <a:srgbClr val="993300"/>
              </a:buClr>
              <a:buSzPct val="110000"/>
              <a:buFont typeface="Wingdings" panose="05000000000000000000" pitchFamily="2" charset="2"/>
              <a:buChar char="§"/>
            </a:pPr>
            <a:r>
              <a:rPr kumimoji="1" lang="en-US" altLang="en-US" sz="2400" dirty="0">
                <a:latin typeface="微软雅黑" panose="020B0503020204020204" pitchFamily="34" charset="-122"/>
                <a:ea typeface="微软雅黑" panose="020B0503020204020204" pitchFamily="34" charset="-122"/>
              </a:rPr>
              <a:t>8 </a:t>
            </a:r>
            <a:r>
              <a:rPr kumimoji="1" lang="en-US" altLang="zh-CN" sz="2400" dirty="0">
                <a:latin typeface="微软雅黑" panose="020B0503020204020204" pitchFamily="34" charset="-122"/>
                <a:ea typeface="微软雅黑" panose="020B0503020204020204" pitchFamily="34" charset="-122"/>
              </a:rPr>
              <a:t>bytes per page table entry(</a:t>
            </a:r>
            <a:r>
              <a:rPr kumimoji="1" lang="zh-CN" altLang="en-US" sz="2400" dirty="0">
                <a:latin typeface="微软雅黑" panose="020B0503020204020204" pitchFamily="34" charset="-122"/>
                <a:ea typeface="微软雅黑" panose="020B0503020204020204" pitchFamily="34" charset="-122"/>
              </a:rPr>
              <a:t>每个页表项占</a:t>
            </a:r>
            <a:r>
              <a:rPr kumimoji="1" lang="en-US" altLang="zh-CN" sz="2400" dirty="0">
                <a:latin typeface="微软雅黑" panose="020B0503020204020204" pitchFamily="34" charset="-122"/>
                <a:ea typeface="微软雅黑" panose="020B0503020204020204" pitchFamily="34" charset="-122"/>
              </a:rPr>
              <a:t>8</a:t>
            </a:r>
            <a:r>
              <a:rPr kumimoji="1" lang="zh-CN" altLang="en-US" sz="2400" dirty="0">
                <a:latin typeface="微软雅黑" panose="020B0503020204020204" pitchFamily="34" charset="-122"/>
                <a:ea typeface="微软雅黑" panose="020B0503020204020204" pitchFamily="34" charset="-122"/>
              </a:rPr>
              <a:t>字节，</a:t>
            </a:r>
            <a:r>
              <a:rPr kumimoji="1" lang="en-US" altLang="zh-CN" sz="2400" dirty="0">
                <a:latin typeface="微软雅黑" panose="020B0503020204020204" pitchFamily="34" charset="-122"/>
                <a:ea typeface="微软雅黑" panose="020B0503020204020204" pitchFamily="34" charset="-122"/>
              </a:rPr>
              <a:t>512</a:t>
            </a:r>
            <a:r>
              <a:rPr kumimoji="1" lang="zh-CN" altLang="en-US" sz="2400" dirty="0">
                <a:latin typeface="微软雅黑" panose="020B0503020204020204" pitchFamily="34" charset="-122"/>
                <a:ea typeface="微软雅黑" panose="020B0503020204020204" pitchFamily="34" charset="-122"/>
              </a:rPr>
              <a:t>项</a:t>
            </a:r>
            <a:r>
              <a:rPr kumimoji="1" lang="en-US" altLang="zh-CN" sz="2400" dirty="0">
                <a:latin typeface="微软雅黑" panose="020B0503020204020204" pitchFamily="34" charset="-122"/>
                <a:ea typeface="微软雅黑" panose="020B0503020204020204" pitchFamily="34" charset="-122"/>
              </a:rPr>
              <a:t>)</a:t>
            </a:r>
            <a:endParaRPr kumimoji="1" lang="en-US" altLang="en-US" sz="2400" dirty="0">
              <a:latin typeface="微软雅黑" panose="020B0503020204020204" pitchFamily="34" charset="-122"/>
              <a:ea typeface="微软雅黑" panose="020B0503020204020204" pitchFamily="34" charset="-122"/>
            </a:endParaRPr>
          </a:p>
        </p:txBody>
      </p:sp>
      <p:pic>
        <p:nvPicPr>
          <p:cNvPr id="68612" name="Picture 2" descr="8_25.pdf"/>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59305" y="4953368"/>
            <a:ext cx="10361950" cy="1047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2370138" y="222674"/>
            <a:ext cx="7840662" cy="576262"/>
          </a:xfrm>
        </p:spPr>
        <p:txBody>
          <a:bodyPr/>
          <a:lstStyle/>
          <a:p>
            <a:pPr eaLnBrk="1" hangingPunct="1"/>
            <a:r>
              <a:rPr lang="en-US" altLang="en-US" dirty="0"/>
              <a:t>Hashed Page Tables(</a:t>
            </a:r>
            <a:r>
              <a:rPr lang="zh-CN" altLang="en-US" dirty="0"/>
              <a:t>哈希页表</a:t>
            </a:r>
            <a:r>
              <a:rPr lang="en-US" altLang="en-US" dirty="0"/>
              <a:t>)</a:t>
            </a:r>
            <a:endParaRPr lang="en-US" altLang="en-US" dirty="0"/>
          </a:p>
        </p:txBody>
      </p:sp>
      <p:sp>
        <p:nvSpPr>
          <p:cNvPr id="48131" name="Rectangle 3"/>
          <p:cNvSpPr>
            <a:spLocks noGrp="1" noChangeArrowheads="1"/>
          </p:cNvSpPr>
          <p:nvPr>
            <p:ph type="body" idx="1"/>
          </p:nvPr>
        </p:nvSpPr>
        <p:spPr>
          <a:xfrm>
            <a:off x="745298" y="972311"/>
            <a:ext cx="10578229" cy="4722812"/>
          </a:xfrm>
        </p:spPr>
        <p:txBody>
          <a:bodyPr/>
          <a:lstStyle/>
          <a:p>
            <a:r>
              <a:rPr lang="en-US" altLang="en-US" sz="2800" dirty="0"/>
              <a:t>Common in address spaces &gt; 32 bits(</a:t>
            </a:r>
            <a:r>
              <a:rPr lang="zh-CN" altLang="en-US" sz="2800" dirty="0"/>
              <a:t>在地址空间为</a:t>
            </a:r>
            <a:r>
              <a:rPr lang="en-US" altLang="zh-CN" sz="2800" dirty="0"/>
              <a:t>32-bit</a:t>
            </a:r>
            <a:r>
              <a:rPr lang="zh-CN" altLang="en-US" sz="2800" dirty="0"/>
              <a:t>以上的机器上常见</a:t>
            </a:r>
            <a:r>
              <a:rPr lang="en-US" altLang="en-US" sz="2800" dirty="0"/>
              <a:t>)</a:t>
            </a:r>
            <a:endParaRPr lang="en-US" altLang="en-US" sz="2800" dirty="0"/>
          </a:p>
          <a:p>
            <a:r>
              <a:rPr lang="en-US" altLang="en-US" sz="2800" dirty="0"/>
              <a:t>The virtual page number is hashed into a page table(</a:t>
            </a:r>
            <a:r>
              <a:rPr lang="zh-CN" altLang="en-US" sz="2800" dirty="0"/>
              <a:t>虚拟页码运算成哈希值，再查表</a:t>
            </a:r>
            <a:r>
              <a:rPr lang="en-US" altLang="en-US" sz="2800" dirty="0"/>
              <a:t>)</a:t>
            </a:r>
            <a:endParaRPr lang="en-US" altLang="en-US" sz="2800" dirty="0"/>
          </a:p>
          <a:p>
            <a:pPr lvl="1"/>
            <a:r>
              <a:rPr lang="en-US" altLang="en-US" sz="2800" dirty="0"/>
              <a:t>This page table contains a chain of elements hashing to the same location</a:t>
            </a:r>
            <a:endParaRPr lang="en-US" altLang="en-US" sz="2800" dirty="0"/>
          </a:p>
          <a:p>
            <a:r>
              <a:rPr lang="en-US" altLang="en-US" sz="2800" dirty="0"/>
              <a:t>Each element contains three fields </a:t>
            </a:r>
            <a:r>
              <a:rPr lang="en-US" altLang="en-US" sz="3200" b="1" dirty="0">
                <a:solidFill>
                  <a:srgbClr val="0070C0"/>
                </a:solidFill>
              </a:rPr>
              <a:t>(1) the virtual page number </a:t>
            </a:r>
            <a:r>
              <a:rPr lang="zh-CN" altLang="en-US" sz="3200" b="1" dirty="0">
                <a:solidFill>
                  <a:srgbClr val="0070C0"/>
                </a:solidFill>
              </a:rPr>
              <a:t>虚拟页码</a:t>
            </a:r>
            <a:r>
              <a:rPr lang="en-US" altLang="en-US" sz="3200" b="1" dirty="0">
                <a:solidFill>
                  <a:srgbClr val="0070C0"/>
                </a:solidFill>
              </a:rPr>
              <a:t>(2) the value of the mapped page frame </a:t>
            </a:r>
            <a:r>
              <a:rPr lang="zh-CN" altLang="en-US" sz="3200" b="1" dirty="0">
                <a:solidFill>
                  <a:srgbClr val="0070C0"/>
                </a:solidFill>
              </a:rPr>
              <a:t>帧号</a:t>
            </a:r>
            <a:r>
              <a:rPr lang="en-US" altLang="en-US" sz="3200" b="1" dirty="0">
                <a:solidFill>
                  <a:srgbClr val="0070C0"/>
                </a:solidFill>
              </a:rPr>
              <a:t>(3) a pointer to the next element </a:t>
            </a:r>
            <a:r>
              <a:rPr lang="zh-CN" altLang="en-US" sz="3200" b="1" dirty="0">
                <a:solidFill>
                  <a:srgbClr val="0070C0"/>
                </a:solidFill>
              </a:rPr>
              <a:t>下一项指针</a:t>
            </a:r>
            <a:r>
              <a:rPr lang="en-US" altLang="en-US" sz="3200" b="1" dirty="0">
                <a:solidFill>
                  <a:srgbClr val="0070C0"/>
                </a:solidFill>
              </a:rPr>
              <a:t>(</a:t>
            </a:r>
            <a:r>
              <a:rPr lang="zh-CN" altLang="en-US" sz="3200" b="1" dirty="0">
                <a:solidFill>
                  <a:srgbClr val="0070C0"/>
                </a:solidFill>
              </a:rPr>
              <a:t>处理哈希碰撞</a:t>
            </a:r>
            <a:r>
              <a:rPr lang="en-US" altLang="en-US" sz="3200" b="1" dirty="0">
                <a:solidFill>
                  <a:srgbClr val="0070C0"/>
                </a:solidFill>
              </a:rPr>
              <a:t>)</a:t>
            </a:r>
            <a:endParaRPr lang="en-US" altLang="en-US" sz="3200" b="1" dirty="0">
              <a:solidFill>
                <a:srgbClr val="0070C0"/>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2370138" y="222674"/>
            <a:ext cx="7840662" cy="576262"/>
          </a:xfrm>
        </p:spPr>
        <p:txBody>
          <a:bodyPr/>
          <a:lstStyle/>
          <a:p>
            <a:pPr eaLnBrk="1" hangingPunct="1"/>
            <a:r>
              <a:rPr lang="en-US" altLang="en-US" dirty="0"/>
              <a:t>Hashed Page Tables(</a:t>
            </a:r>
            <a:r>
              <a:rPr lang="zh-CN" altLang="en-US" dirty="0"/>
              <a:t>哈希页表</a:t>
            </a:r>
            <a:r>
              <a:rPr lang="en-US" altLang="en-US" dirty="0"/>
              <a:t>)</a:t>
            </a:r>
            <a:endParaRPr lang="en-US" altLang="en-US" dirty="0"/>
          </a:p>
        </p:txBody>
      </p:sp>
      <p:sp>
        <p:nvSpPr>
          <p:cNvPr id="48131" name="Rectangle 3"/>
          <p:cNvSpPr>
            <a:spLocks noGrp="1" noChangeArrowheads="1"/>
          </p:cNvSpPr>
          <p:nvPr>
            <p:ph type="body" idx="1"/>
          </p:nvPr>
        </p:nvSpPr>
        <p:spPr>
          <a:xfrm>
            <a:off x="695195" y="1009889"/>
            <a:ext cx="10628334" cy="4722812"/>
          </a:xfrm>
        </p:spPr>
        <p:txBody>
          <a:bodyPr/>
          <a:lstStyle/>
          <a:p>
            <a:r>
              <a:rPr lang="zh-CN" altLang="en-US" sz="2400" dirty="0"/>
              <a:t>虚拟页号的哈希值，作为哈希页表的偏移量查表</a:t>
            </a:r>
            <a:endParaRPr lang="en-US" altLang="en-US" sz="2400" dirty="0"/>
          </a:p>
          <a:p>
            <a:r>
              <a:rPr lang="en-US" altLang="en-US" sz="2400" dirty="0"/>
              <a:t>Virtual page numbers are compared in this chain searching for a match</a:t>
            </a:r>
            <a:endParaRPr lang="en-US" altLang="en-US" sz="2400" dirty="0"/>
          </a:p>
          <a:p>
            <a:pPr lvl="1"/>
            <a:r>
              <a:rPr lang="en-US" altLang="en-US" sz="2400" dirty="0"/>
              <a:t>If a match is found, the corresponding physical frame is extracted</a:t>
            </a:r>
            <a:endParaRPr lang="en-US" altLang="en-US" sz="2400" dirty="0"/>
          </a:p>
          <a:p>
            <a:r>
              <a:rPr lang="en-US" altLang="en-US" sz="2400" dirty="0">
                <a:solidFill>
                  <a:schemeClr val="tx1">
                    <a:lumMod val="75000"/>
                    <a:lumOff val="25000"/>
                  </a:schemeClr>
                </a:solidFill>
              </a:rPr>
              <a:t>Variation for 64-bit addresses is </a:t>
            </a:r>
            <a:r>
              <a:rPr lang="en-US" altLang="en-US" sz="2400" b="1" dirty="0">
                <a:solidFill>
                  <a:schemeClr val="tx1">
                    <a:lumMod val="75000"/>
                    <a:lumOff val="25000"/>
                  </a:schemeClr>
                </a:solidFill>
                <a:latin typeface="+mj-lt"/>
              </a:rPr>
              <a:t>clustered</a:t>
            </a:r>
            <a:r>
              <a:rPr lang="en-US" altLang="en-US" sz="2400" b="1" dirty="0">
                <a:solidFill>
                  <a:schemeClr val="tx1">
                    <a:lumMod val="75000"/>
                    <a:lumOff val="25000"/>
                  </a:schemeClr>
                </a:solidFill>
              </a:rPr>
              <a:t> </a:t>
            </a:r>
            <a:r>
              <a:rPr lang="en-US" altLang="en-US" sz="2400" b="1" dirty="0">
                <a:solidFill>
                  <a:schemeClr val="tx1">
                    <a:lumMod val="75000"/>
                    <a:lumOff val="25000"/>
                  </a:schemeClr>
                </a:solidFill>
                <a:latin typeface="+mj-lt"/>
              </a:rPr>
              <a:t>page</a:t>
            </a:r>
            <a:r>
              <a:rPr lang="en-US" altLang="en-US" sz="2400" b="1" dirty="0">
                <a:solidFill>
                  <a:schemeClr val="tx1">
                    <a:lumMod val="75000"/>
                    <a:lumOff val="25000"/>
                  </a:schemeClr>
                </a:solidFill>
              </a:rPr>
              <a:t> </a:t>
            </a:r>
            <a:r>
              <a:rPr lang="en-US" altLang="en-US" sz="2400" b="1" dirty="0">
                <a:solidFill>
                  <a:schemeClr val="tx1">
                    <a:lumMod val="75000"/>
                    <a:lumOff val="25000"/>
                  </a:schemeClr>
                </a:solidFill>
                <a:latin typeface="+mj-lt"/>
              </a:rPr>
              <a:t>tables(</a:t>
            </a:r>
            <a:r>
              <a:rPr lang="zh-CN" altLang="en-US" sz="2400" b="1" dirty="0">
                <a:solidFill>
                  <a:schemeClr val="tx1">
                    <a:lumMod val="75000"/>
                    <a:lumOff val="25000"/>
                  </a:schemeClr>
                </a:solidFill>
                <a:latin typeface="+mj-lt"/>
              </a:rPr>
              <a:t>群集页表，聚簇页表</a:t>
            </a:r>
            <a:r>
              <a:rPr lang="en-US" altLang="en-US" sz="2400" b="1" dirty="0">
                <a:solidFill>
                  <a:schemeClr val="tx1">
                    <a:lumMod val="75000"/>
                    <a:lumOff val="25000"/>
                  </a:schemeClr>
                </a:solidFill>
                <a:latin typeface="+mj-lt"/>
              </a:rPr>
              <a:t>)</a:t>
            </a:r>
            <a:endParaRPr lang="en-US" altLang="en-US" sz="2400" b="1" dirty="0">
              <a:solidFill>
                <a:schemeClr val="tx1">
                  <a:lumMod val="75000"/>
                  <a:lumOff val="25000"/>
                </a:schemeClr>
              </a:solidFill>
              <a:latin typeface="+mj-lt"/>
            </a:endParaRPr>
          </a:p>
          <a:p>
            <a:pPr lvl="1"/>
            <a:r>
              <a:rPr lang="en-US" altLang="en-US" sz="2400" dirty="0">
                <a:solidFill>
                  <a:schemeClr val="tx1">
                    <a:lumMod val="75000"/>
                    <a:lumOff val="25000"/>
                  </a:schemeClr>
                </a:solidFill>
              </a:rPr>
              <a:t>Similar to hashed but each entry refers to several pages (such as 16) rather than 1</a:t>
            </a:r>
            <a:endParaRPr lang="en-US" altLang="en-US" sz="2400" dirty="0">
              <a:solidFill>
                <a:schemeClr val="tx1">
                  <a:lumMod val="75000"/>
                  <a:lumOff val="25000"/>
                </a:schemeClr>
              </a:solidFill>
            </a:endParaRPr>
          </a:p>
          <a:p>
            <a:pPr lvl="1"/>
            <a:r>
              <a:rPr lang="en-US" altLang="en-US" sz="2400" dirty="0">
                <a:solidFill>
                  <a:schemeClr val="tx1">
                    <a:lumMod val="75000"/>
                    <a:lumOff val="25000"/>
                  </a:schemeClr>
                </a:solidFill>
              </a:rPr>
              <a:t>Especially useful for </a:t>
            </a:r>
            <a:r>
              <a:rPr lang="en-US" altLang="en-US" sz="2400" b="1" dirty="0">
                <a:solidFill>
                  <a:schemeClr val="tx1">
                    <a:lumMod val="75000"/>
                    <a:lumOff val="25000"/>
                  </a:schemeClr>
                </a:solidFill>
                <a:latin typeface="+mj-lt"/>
              </a:rPr>
              <a:t>sparse</a:t>
            </a:r>
            <a:r>
              <a:rPr lang="en-US" altLang="en-US" sz="2400" dirty="0">
                <a:solidFill>
                  <a:schemeClr val="tx1">
                    <a:lumMod val="75000"/>
                    <a:lumOff val="25000"/>
                  </a:schemeClr>
                </a:solidFill>
              </a:rPr>
              <a:t> address spaces (</a:t>
            </a:r>
            <a:r>
              <a:rPr lang="zh-CN" altLang="en-US" sz="2400" dirty="0">
                <a:solidFill>
                  <a:schemeClr val="tx1">
                    <a:lumMod val="75000"/>
                    <a:lumOff val="25000"/>
                  </a:schemeClr>
                </a:solidFill>
              </a:rPr>
              <a:t>稀疏地址空间，</a:t>
            </a:r>
            <a:r>
              <a:rPr lang="en-US" altLang="en-US" sz="2400" dirty="0">
                <a:solidFill>
                  <a:schemeClr val="tx1">
                    <a:lumMod val="75000"/>
                    <a:lumOff val="25000"/>
                  </a:schemeClr>
                </a:solidFill>
              </a:rPr>
              <a:t>where memory references are non-contiguous and scattered) </a:t>
            </a:r>
            <a:endParaRPr lang="en-US" altLang="en-US" sz="2400" dirty="0">
              <a:solidFill>
                <a:schemeClr val="tx1">
                  <a:lumMod val="75000"/>
                  <a:lumOff val="25000"/>
                </a:schemeClr>
              </a:solidFill>
            </a:endParaRPr>
          </a:p>
          <a:p>
            <a:pPr lvl="1"/>
            <a:r>
              <a:rPr lang="zh-CN" altLang="en-US" sz="2400" dirty="0">
                <a:solidFill>
                  <a:schemeClr val="tx1">
                    <a:lumMod val="75000"/>
                    <a:lumOff val="25000"/>
                  </a:schemeClr>
                </a:solidFill>
              </a:rPr>
              <a:t>采用群集页表，可以大大压缩页表的项数，比如</a:t>
            </a:r>
            <a:r>
              <a:rPr lang="en-US" altLang="zh-CN" sz="2400" dirty="0">
                <a:solidFill>
                  <a:schemeClr val="tx1">
                    <a:lumMod val="75000"/>
                    <a:lumOff val="25000"/>
                  </a:schemeClr>
                </a:solidFill>
              </a:rPr>
              <a:t>1/16</a:t>
            </a:r>
            <a:endParaRPr lang="en-US" altLang="en-US" sz="2400" dirty="0">
              <a:solidFill>
                <a:schemeClr val="tx1">
                  <a:lumMod val="75000"/>
                  <a:lumOff val="25000"/>
                </a:schemeClr>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981200" y="236380"/>
            <a:ext cx="8229600" cy="576263"/>
          </a:xfrm>
        </p:spPr>
        <p:txBody>
          <a:bodyPr/>
          <a:lstStyle/>
          <a:p>
            <a:pPr eaLnBrk="1" hangingPunct="1"/>
            <a:r>
              <a:rPr lang="en-US" altLang="en-US" dirty="0"/>
              <a:t>Hashed Page Table</a:t>
            </a:r>
            <a:endParaRPr lang="en-US" altLang="en-US" sz="2400" dirty="0"/>
          </a:p>
        </p:txBody>
      </p:sp>
      <p:pic>
        <p:nvPicPr>
          <p:cNvPr id="49155"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3949" y="980276"/>
            <a:ext cx="9144102" cy="5278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3592945" y="3685308"/>
            <a:ext cx="517236" cy="369332"/>
          </a:xfrm>
          <a:prstGeom prst="rect">
            <a:avLst/>
          </a:prstGeom>
          <a:noFill/>
        </p:spPr>
        <p:txBody>
          <a:bodyPr wrap="square" rtlCol="0">
            <a:spAutoFit/>
          </a:bodyPr>
          <a:lstStyle/>
          <a:p>
            <a:pPr algn="ctr"/>
            <a:r>
              <a:rPr lang="en-US" altLang="zh-CN"/>
              <a:t>h</a:t>
            </a:r>
            <a:endParaRPr lang="zh-CN" altLang="en-US"/>
          </a:p>
        </p:txBody>
      </p:sp>
      <p:sp>
        <p:nvSpPr>
          <p:cNvPr id="5" name="文本框 4"/>
          <p:cNvSpPr txBox="1"/>
          <p:nvPr/>
        </p:nvSpPr>
        <p:spPr>
          <a:xfrm>
            <a:off x="3592945" y="2382981"/>
            <a:ext cx="517236" cy="923330"/>
          </a:xfrm>
          <a:prstGeom prst="rect">
            <a:avLst/>
          </a:prstGeom>
          <a:noFill/>
        </p:spPr>
        <p:txBody>
          <a:bodyPr wrap="square" rtlCol="0">
            <a:spAutoFit/>
          </a:bodyPr>
          <a:lstStyle/>
          <a:p>
            <a:pPr algn="ctr"/>
            <a:r>
              <a:rPr lang="en-US" altLang="zh-CN"/>
              <a:t>0</a:t>
            </a:r>
            <a:endParaRPr lang="en-US" altLang="zh-CN"/>
          </a:p>
          <a:p>
            <a:pPr algn="ctr"/>
            <a:r>
              <a:rPr lang="en-US" altLang="zh-CN"/>
              <a:t>1</a:t>
            </a:r>
            <a:endParaRPr lang="en-US" altLang="zh-CN"/>
          </a:p>
          <a:p>
            <a:pPr algn="ctr"/>
            <a:r>
              <a:rPr lang="en-US" altLang="zh-CN"/>
              <a:t>…</a:t>
            </a:r>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708727" y="227049"/>
            <a:ext cx="9614802" cy="576263"/>
          </a:xfrm>
        </p:spPr>
        <p:txBody>
          <a:bodyPr/>
          <a:lstStyle/>
          <a:p>
            <a:pPr eaLnBrk="1" hangingPunct="1"/>
            <a:r>
              <a:rPr lang="en-US" altLang="en-US" sz="2800" dirty="0"/>
              <a:t>Inverted Page Table(</a:t>
            </a:r>
            <a:r>
              <a:rPr lang="zh-CN" altLang="en-US" sz="2800" dirty="0"/>
              <a:t>反向页表，倒置页表，倒排页表</a:t>
            </a:r>
            <a:r>
              <a:rPr lang="en-US" altLang="en-US" sz="2800" dirty="0"/>
              <a:t>)</a:t>
            </a:r>
            <a:endParaRPr lang="en-US" altLang="en-US" sz="2800" dirty="0"/>
          </a:p>
        </p:txBody>
      </p:sp>
      <p:sp>
        <p:nvSpPr>
          <p:cNvPr id="50179" name="Rectangle 3"/>
          <p:cNvSpPr>
            <a:spLocks noGrp="1" noChangeArrowheads="1"/>
          </p:cNvSpPr>
          <p:nvPr>
            <p:ph type="body" idx="1"/>
          </p:nvPr>
        </p:nvSpPr>
        <p:spPr>
          <a:xfrm>
            <a:off x="809367" y="1032668"/>
            <a:ext cx="10398211" cy="4886218"/>
          </a:xfrm>
        </p:spPr>
        <p:txBody>
          <a:bodyPr/>
          <a:lstStyle/>
          <a:p>
            <a:r>
              <a:rPr lang="en-US" altLang="en-US" sz="2400" dirty="0"/>
              <a:t>Rather than each process having a page table and keeping track of all possible logical pages, </a:t>
            </a:r>
            <a:r>
              <a:rPr lang="en-US" altLang="en-US" sz="2400" b="1" dirty="0">
                <a:solidFill>
                  <a:srgbClr val="0070C0"/>
                </a:solidFill>
              </a:rPr>
              <a:t>track all physical pages(for</a:t>
            </a:r>
            <a:r>
              <a:rPr lang="zh-CN" altLang="en-US" sz="2400" b="1" dirty="0">
                <a:solidFill>
                  <a:srgbClr val="0070C0"/>
                </a:solidFill>
              </a:rPr>
              <a:t> </a:t>
            </a:r>
            <a:r>
              <a:rPr lang="en-US" altLang="zh-CN" sz="2400" b="1" dirty="0">
                <a:solidFill>
                  <a:srgbClr val="0070C0"/>
                </a:solidFill>
              </a:rPr>
              <a:t>all</a:t>
            </a:r>
            <a:r>
              <a:rPr lang="zh-CN" altLang="en-US" sz="2400" b="1" dirty="0">
                <a:solidFill>
                  <a:srgbClr val="0070C0"/>
                </a:solidFill>
              </a:rPr>
              <a:t> </a:t>
            </a:r>
            <a:r>
              <a:rPr lang="en-US" altLang="zh-CN" sz="2400" b="1" dirty="0">
                <a:solidFill>
                  <a:srgbClr val="0070C0"/>
                </a:solidFill>
              </a:rPr>
              <a:t>processes</a:t>
            </a:r>
            <a:r>
              <a:rPr lang="en-US" altLang="en-US" sz="2400" b="1" dirty="0">
                <a:solidFill>
                  <a:srgbClr val="0070C0"/>
                </a:solidFill>
              </a:rPr>
              <a:t>) </a:t>
            </a:r>
            <a:r>
              <a:rPr lang="en-US" altLang="zh-CN" sz="2400" b="1" dirty="0">
                <a:solidFill>
                  <a:srgbClr val="0070C0"/>
                </a:solidFill>
              </a:rPr>
              <a:t>in a single table</a:t>
            </a:r>
            <a:endParaRPr lang="en-US" altLang="en-US" sz="2400" b="1" dirty="0">
              <a:solidFill>
                <a:srgbClr val="0070C0"/>
              </a:solidFill>
            </a:endParaRPr>
          </a:p>
          <a:p>
            <a:r>
              <a:rPr lang="en-US" altLang="en-US" sz="2400" dirty="0"/>
              <a:t>One entry for each real page of memory</a:t>
            </a:r>
            <a:endParaRPr lang="en-US" altLang="en-US" sz="2400" dirty="0"/>
          </a:p>
          <a:p>
            <a:r>
              <a:rPr lang="en-US" altLang="en-US" sz="2400" dirty="0"/>
              <a:t>Entry consists of the virtual address of the page stored in that real memory location, with information about the process that owns that page</a:t>
            </a:r>
            <a:endParaRPr lang="en-US" altLang="en-US" sz="2400" dirty="0"/>
          </a:p>
          <a:p>
            <a:r>
              <a:rPr lang="en-US" altLang="en-US" sz="2400" dirty="0"/>
              <a:t>Decreases memory needed to store each page table, but increases time needed to search the table when a page reference occurs</a:t>
            </a:r>
            <a:endParaRPr lang="en-US" altLang="en-US" sz="2400" dirty="0"/>
          </a:p>
          <a:p>
            <a:r>
              <a:rPr lang="en-US" altLang="en-US" sz="2400" dirty="0"/>
              <a:t>Use hash table to limit the search to one — or at most a few — page-table entries</a:t>
            </a:r>
            <a:endParaRPr lang="en-US" altLang="en-US" sz="2400" dirty="0"/>
          </a:p>
          <a:p>
            <a:pPr lvl="1"/>
            <a:r>
              <a:rPr lang="en-US" altLang="en-US" sz="2400" dirty="0"/>
              <a:t>TLB can accelerate access</a:t>
            </a:r>
            <a:endParaRPr lang="en-US" altLang="en-US" sz="24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反向页表</a:t>
            </a:r>
            <a:r>
              <a:rPr lang="en-US" altLang="zh-CN"/>
              <a:t>(</a:t>
            </a:r>
            <a:r>
              <a:rPr lang="zh-CN" altLang="en-US"/>
              <a:t>倒置页表，倒排页表</a:t>
            </a:r>
            <a:r>
              <a:rPr lang="en-US" altLang="zh-CN"/>
              <a:t>)</a:t>
            </a:r>
            <a:endParaRPr lang="zh-CN" altLang="en-US"/>
          </a:p>
        </p:txBody>
      </p:sp>
      <p:sp>
        <p:nvSpPr>
          <p:cNvPr id="3" name="内容占位符 2"/>
          <p:cNvSpPr>
            <a:spLocks noGrp="1"/>
          </p:cNvSpPr>
          <p:nvPr>
            <p:ph idx="1"/>
          </p:nvPr>
        </p:nvSpPr>
        <p:spPr>
          <a:xfrm>
            <a:off x="776614" y="995494"/>
            <a:ext cx="10521863" cy="4626984"/>
          </a:xfrm>
        </p:spPr>
        <p:txBody>
          <a:bodyPr/>
          <a:lstStyle/>
          <a:p>
            <a:r>
              <a:rPr lang="zh-CN" altLang="en-US" sz="2400" dirty="0"/>
              <a:t>地址转换</a:t>
            </a:r>
            <a:r>
              <a:rPr lang="en-US" altLang="zh-CN" sz="2400" dirty="0"/>
              <a:t>(</a:t>
            </a:r>
            <a:r>
              <a:rPr lang="zh-CN" altLang="en-US" sz="2400" dirty="0"/>
              <a:t>前面讲的普通页表方式</a:t>
            </a:r>
            <a:r>
              <a:rPr lang="en-US" altLang="zh-CN" sz="2400" dirty="0"/>
              <a:t>)</a:t>
            </a:r>
            <a:endParaRPr lang="zh-CN" altLang="en-US" sz="2400" dirty="0"/>
          </a:p>
          <a:p>
            <a:pPr lvl="1"/>
            <a:r>
              <a:rPr lang="zh-CN" altLang="en-US" sz="2400" dirty="0"/>
              <a:t>从虚拟地址空间出发：虚拟地址 → 查页表 → 得到页框号 → 加页内偏移量，形成物理地址</a:t>
            </a:r>
            <a:endParaRPr lang="zh-CN" altLang="en-US" sz="2400" dirty="0"/>
          </a:p>
          <a:p>
            <a:pPr lvl="1"/>
            <a:r>
              <a:rPr lang="zh-CN" altLang="en-US" sz="2400" dirty="0"/>
              <a:t>需每个进程一张页表，占用内存空间较大</a:t>
            </a:r>
            <a:endParaRPr lang="zh-CN" altLang="en-US" sz="2400" dirty="0"/>
          </a:p>
          <a:p>
            <a:r>
              <a:rPr lang="zh-CN" altLang="en-US" sz="2400" dirty="0"/>
              <a:t>解决思路</a:t>
            </a:r>
            <a:endParaRPr lang="zh-CN" altLang="en-US" sz="2400" dirty="0"/>
          </a:p>
          <a:p>
            <a:pPr lvl="1"/>
            <a:r>
              <a:rPr lang="zh-CN" altLang="en-US" sz="2400" dirty="0"/>
              <a:t>从物理地址空间出发，系统仅建立一张反向页表</a:t>
            </a:r>
            <a:r>
              <a:rPr lang="en-US" altLang="zh-CN" sz="2400" dirty="0"/>
              <a:t>(</a:t>
            </a:r>
            <a:r>
              <a:rPr lang="zh-CN" altLang="en-US" sz="2400" dirty="0"/>
              <a:t>与进程数无关</a:t>
            </a:r>
            <a:r>
              <a:rPr lang="en-US" altLang="zh-CN" sz="2400" dirty="0"/>
              <a:t>)</a:t>
            </a:r>
            <a:endParaRPr lang="zh-CN" altLang="en-US" sz="2400" dirty="0"/>
          </a:p>
          <a:p>
            <a:pPr lvl="1"/>
            <a:r>
              <a:rPr lang="zh-CN" altLang="en-US" sz="2400" dirty="0"/>
              <a:t>页表项记录进程的某虚拟地址</a:t>
            </a:r>
            <a:r>
              <a:rPr lang="en-US" altLang="zh-CN" sz="2400" dirty="0"/>
              <a:t>(</a:t>
            </a:r>
            <a:r>
              <a:rPr lang="zh-CN" altLang="en-US" sz="2400" dirty="0"/>
              <a:t>进程</a:t>
            </a:r>
            <a:r>
              <a:rPr lang="en-US" altLang="zh-CN" sz="2400" dirty="0"/>
              <a:t>id</a:t>
            </a:r>
            <a:r>
              <a:rPr lang="zh-CN" altLang="en-US" sz="2400" dirty="0"/>
              <a:t>及虚页号</a:t>
            </a:r>
            <a:r>
              <a:rPr lang="en-US" altLang="zh-CN" sz="2400" dirty="0"/>
              <a:t>)</a:t>
            </a:r>
            <a:r>
              <a:rPr lang="zh-CN" altLang="en-US" sz="2400" dirty="0"/>
              <a:t>与页框号的映射关系</a:t>
            </a:r>
            <a:endParaRPr lang="en-US" altLang="zh-CN" sz="2400" dirty="0"/>
          </a:p>
          <a:p>
            <a:pPr lvl="1"/>
            <a:r>
              <a:rPr lang="zh-CN" altLang="en-US" sz="2400" dirty="0"/>
              <a:t>这种实现方式称为反向页表，或倒置页表，或倒排页表</a:t>
            </a:r>
            <a:endParaRPr lang="en-US" altLang="zh-CN" sz="2400" dirty="0"/>
          </a:p>
          <a:p>
            <a:pPr lvl="1"/>
            <a:r>
              <a:rPr lang="zh-CN" altLang="en-US" sz="2400" dirty="0"/>
              <a:t>若直接查找反向页表，速度无法忍受</a:t>
            </a:r>
            <a:endParaRPr lang="en-US" altLang="zh-CN" sz="2400" dirty="0"/>
          </a:p>
          <a:p>
            <a:pPr lvl="1"/>
            <a:r>
              <a:rPr lang="zh-CN" altLang="en-US" sz="2400" dirty="0"/>
              <a:t>反向页表可采用哈希方法以加快查找速度</a:t>
            </a:r>
            <a:endParaRPr lang="en-US" altLang="zh-CN" sz="2400" dirty="0"/>
          </a:p>
          <a:p>
            <a:pPr lvl="1"/>
            <a:r>
              <a:rPr lang="zh-CN" altLang="en-US" sz="2400" dirty="0"/>
              <a:t>可反向页表 </a:t>
            </a:r>
            <a:r>
              <a:rPr lang="en-US" altLang="zh-CN" sz="2400" dirty="0"/>
              <a:t>+ TLB</a:t>
            </a:r>
            <a:r>
              <a:rPr lang="zh-CN" altLang="en-US" sz="2400" dirty="0"/>
              <a:t>：先查</a:t>
            </a:r>
            <a:r>
              <a:rPr lang="en-US" altLang="zh-CN" sz="2400" dirty="0"/>
              <a:t>TLB</a:t>
            </a:r>
            <a:r>
              <a:rPr lang="zh-CN" altLang="en-US" sz="2400" dirty="0"/>
              <a:t>，不命中再查反向页表</a:t>
            </a:r>
            <a:endParaRPr lang="zh-CN" altLang="en-US" sz="24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2482850" y="238549"/>
            <a:ext cx="7791450" cy="576262"/>
          </a:xfrm>
        </p:spPr>
        <p:txBody>
          <a:bodyPr/>
          <a:lstStyle/>
          <a:p>
            <a:pPr eaLnBrk="1" hangingPunct="1"/>
            <a:r>
              <a:rPr lang="en-US" altLang="en-US" dirty="0"/>
              <a:t>Inverted Page Table Architecture</a:t>
            </a:r>
            <a:endParaRPr lang="en-US" altLang="en-US" sz="2400" dirty="0"/>
          </a:p>
        </p:txBody>
      </p:sp>
      <p:pic>
        <p:nvPicPr>
          <p:cNvPr id="51203"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44528" y="1006448"/>
            <a:ext cx="7902943" cy="5465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Shared Memory with Inverted Page Table</a:t>
            </a:r>
            <a:endParaRPr lang="zh-CN" altLang="en-US" dirty="0"/>
          </a:p>
        </p:txBody>
      </p:sp>
      <p:sp>
        <p:nvSpPr>
          <p:cNvPr id="3" name="内容占位符 2"/>
          <p:cNvSpPr>
            <a:spLocks noGrp="1"/>
          </p:cNvSpPr>
          <p:nvPr>
            <p:ph idx="1"/>
          </p:nvPr>
        </p:nvSpPr>
        <p:spPr>
          <a:xfrm>
            <a:off x="457201" y="933239"/>
            <a:ext cx="11125199" cy="4626984"/>
          </a:xfrm>
        </p:spPr>
        <p:txBody>
          <a:bodyPr/>
          <a:lstStyle/>
          <a:p>
            <a:r>
              <a:rPr lang="en-US" altLang="zh-CN" sz="2800" dirty="0"/>
              <a:t>There is only one virtual page entry for every physical page, one physical page cannot have two (or more) shared virtual addresses</a:t>
            </a:r>
            <a:endParaRPr lang="en-US" altLang="zh-CN" sz="2800" dirty="0"/>
          </a:p>
          <a:p>
            <a:r>
              <a:rPr lang="en-US" altLang="zh-CN" sz="2800" dirty="0"/>
              <a:t>Only one mapping of a virtual address to the shared physical address may occur at any given time(</a:t>
            </a:r>
            <a:r>
              <a:rPr lang="zh-CN" altLang="en-US" sz="2800" dirty="0"/>
              <a:t>反向页表同一时间，只能给共享内存中的一个进程</a:t>
            </a:r>
            <a:r>
              <a:rPr lang="en-US" altLang="zh-CN" sz="2800" dirty="0"/>
              <a:t>P1</a:t>
            </a:r>
            <a:r>
              <a:rPr lang="zh-CN" altLang="en-US" sz="2800" dirty="0"/>
              <a:t>提供虚拟地址到物理地址的转换</a:t>
            </a:r>
            <a:r>
              <a:rPr lang="en-US" altLang="zh-CN" sz="2800" dirty="0"/>
              <a:t>)</a:t>
            </a:r>
            <a:endParaRPr lang="en-US" altLang="zh-CN" sz="2800" dirty="0"/>
          </a:p>
          <a:p>
            <a:r>
              <a:rPr lang="en-US" altLang="zh-CN" sz="2800" dirty="0"/>
              <a:t>A reference by another process sharing the memory will result in a page fault and will replace the mapping with a different virtual address(</a:t>
            </a:r>
            <a:r>
              <a:rPr lang="zh-CN" altLang="en-US" sz="2800" dirty="0"/>
              <a:t>其他进程</a:t>
            </a:r>
            <a:r>
              <a:rPr lang="en-US" altLang="zh-CN" sz="2800" dirty="0"/>
              <a:t>P2</a:t>
            </a:r>
            <a:r>
              <a:rPr lang="zh-CN" altLang="en-US" sz="2800" dirty="0"/>
              <a:t>访问其共享内存的虚拟地址时，不能在反向页表中查找到相应的表项，会产生页故障，这将陷入</a:t>
            </a:r>
            <a:r>
              <a:rPr lang="en-US" altLang="zh-CN" sz="2800" dirty="0"/>
              <a:t>OS</a:t>
            </a:r>
            <a:r>
              <a:rPr lang="zh-CN" altLang="en-US" sz="2800" dirty="0"/>
              <a:t>，</a:t>
            </a:r>
            <a:r>
              <a:rPr lang="en-US" altLang="zh-CN" sz="2800" dirty="0"/>
              <a:t>OS</a:t>
            </a:r>
            <a:r>
              <a:rPr lang="zh-CN" altLang="en-US" sz="2800" dirty="0"/>
              <a:t>通过查看有关共享页的其他数据结构，把共享内存页的虚拟地址修改为</a:t>
            </a:r>
            <a:r>
              <a:rPr lang="en-US" altLang="zh-CN" sz="2800" dirty="0"/>
              <a:t>P2</a:t>
            </a:r>
            <a:r>
              <a:rPr lang="zh-CN" altLang="en-US" sz="2800" dirty="0"/>
              <a:t>的</a:t>
            </a:r>
            <a:r>
              <a:rPr lang="en-US" altLang="zh-CN" sz="2800" dirty="0"/>
              <a:t>)</a:t>
            </a:r>
            <a:endParaRPr lang="en-US" altLang="zh-CN" sz="2800" dirty="0"/>
          </a:p>
          <a:p>
            <a:endParaRPr lang="zh-CN" altLang="en-US" sz="28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a:defRPr/>
            </a:pPr>
            <a:r>
              <a:rPr lang="en-US" altLang="zh-CN">
                <a:ea typeface="宋体" panose="02010600030101010101" pitchFamily="2" charset="-122"/>
              </a:rPr>
              <a:t>8.6 Segmentation</a:t>
            </a:r>
            <a:r>
              <a:rPr lang="en-US" altLang="zh-CN" dirty="0">
                <a:ea typeface="宋体" panose="02010600030101010101" pitchFamily="2" charset="-122"/>
              </a:rPr>
              <a:t>(</a:t>
            </a:r>
            <a:r>
              <a:rPr lang="zh-CN" altLang="en-US" dirty="0"/>
              <a:t>分段</a:t>
            </a:r>
            <a:r>
              <a:rPr lang="en-US" altLang="zh-CN" dirty="0">
                <a:ea typeface="宋体" panose="02010600030101010101" pitchFamily="2" charset="-122"/>
              </a:rPr>
              <a:t>)</a:t>
            </a:r>
            <a:endParaRPr lang="en-US" altLang="zh-CN" dirty="0">
              <a:ea typeface="宋体" panose="02010600030101010101" pitchFamily="2" charset="-122"/>
            </a:endParaRPr>
          </a:p>
        </p:txBody>
      </p:sp>
      <p:sp>
        <p:nvSpPr>
          <p:cNvPr id="54275" name="Rectangle 3"/>
          <p:cNvSpPr>
            <a:spLocks noGrp="1" noChangeArrowheads="1"/>
          </p:cNvSpPr>
          <p:nvPr>
            <p:ph type="body" idx="1"/>
          </p:nvPr>
        </p:nvSpPr>
        <p:spPr>
          <a:xfrm>
            <a:off x="482252" y="1105357"/>
            <a:ext cx="6695162" cy="5151438"/>
          </a:xfrm>
        </p:spPr>
        <p:txBody>
          <a:bodyPr/>
          <a:lstStyle/>
          <a:p>
            <a:pPr>
              <a:lnSpc>
                <a:spcPct val="90000"/>
              </a:lnSpc>
              <a:tabLst>
                <a:tab pos="1833245" algn="l"/>
              </a:tabLst>
            </a:pPr>
            <a:r>
              <a:rPr lang="en-US" altLang="zh-CN" sz="2800" dirty="0">
                <a:ea typeface="宋体" panose="02010600030101010101" pitchFamily="2" charset="-122"/>
              </a:rPr>
              <a:t>Memory-management scheme that supports user view of memory </a:t>
            </a:r>
            <a:endParaRPr lang="en-US" altLang="zh-CN" sz="2800" dirty="0">
              <a:ea typeface="宋体" panose="02010600030101010101" pitchFamily="2" charset="-122"/>
            </a:endParaRPr>
          </a:p>
          <a:p>
            <a:pPr>
              <a:lnSpc>
                <a:spcPct val="90000"/>
              </a:lnSpc>
              <a:tabLst>
                <a:tab pos="1833245" algn="l"/>
              </a:tabLst>
            </a:pPr>
            <a:r>
              <a:rPr lang="en-US" altLang="zh-CN" sz="2800" dirty="0">
                <a:ea typeface="宋体" panose="02010600030101010101" pitchFamily="2" charset="-122"/>
              </a:rPr>
              <a:t>A program is a collection of segments. </a:t>
            </a:r>
            <a:endParaRPr lang="en-US" altLang="zh-CN" sz="2800" dirty="0">
              <a:ea typeface="宋体" panose="02010600030101010101" pitchFamily="2" charset="-122"/>
            </a:endParaRPr>
          </a:p>
          <a:p>
            <a:pPr marL="0" indent="0">
              <a:lnSpc>
                <a:spcPct val="90000"/>
              </a:lnSpc>
              <a:buNone/>
              <a:tabLst>
                <a:tab pos="1833245" algn="l"/>
              </a:tabLst>
            </a:pPr>
            <a:r>
              <a:rPr lang="en-US" altLang="zh-CN" sz="2800" dirty="0">
                <a:ea typeface="宋体" panose="02010600030101010101" pitchFamily="2" charset="-122"/>
              </a:rPr>
              <a:t>   A segment is a logical unit such as:</a:t>
            </a:r>
            <a:endParaRPr lang="en-US" altLang="zh-CN" sz="2800" dirty="0">
              <a:ea typeface="宋体" panose="02010600030101010101" pitchFamily="2" charset="-122"/>
            </a:endParaRPr>
          </a:p>
          <a:p>
            <a:pPr>
              <a:lnSpc>
                <a:spcPct val="90000"/>
              </a:lnSpc>
              <a:buNone/>
              <a:tabLst>
                <a:tab pos="1833245" algn="l"/>
              </a:tabLst>
            </a:pPr>
            <a:r>
              <a:rPr lang="en-US" altLang="zh-CN" sz="2800" dirty="0">
                <a:ea typeface="宋体" panose="02010600030101010101" pitchFamily="2" charset="-122"/>
              </a:rPr>
              <a:t>	main program, procedure, </a:t>
            </a:r>
            <a:endParaRPr lang="en-US" altLang="zh-CN" sz="2800" dirty="0">
              <a:ea typeface="宋体" panose="02010600030101010101" pitchFamily="2" charset="-122"/>
            </a:endParaRPr>
          </a:p>
          <a:p>
            <a:pPr>
              <a:lnSpc>
                <a:spcPct val="90000"/>
              </a:lnSpc>
              <a:buNone/>
              <a:tabLst>
                <a:tab pos="1833245" algn="l"/>
              </a:tabLst>
            </a:pPr>
            <a:r>
              <a:rPr lang="en-US" altLang="zh-CN" sz="2800" dirty="0">
                <a:ea typeface="宋体" panose="02010600030101010101" pitchFamily="2" charset="-122"/>
              </a:rPr>
              <a:t>	function, method, object,</a:t>
            </a:r>
            <a:endParaRPr lang="en-US" altLang="zh-CN" sz="2800" dirty="0">
              <a:ea typeface="宋体" panose="02010600030101010101" pitchFamily="2" charset="-122"/>
            </a:endParaRPr>
          </a:p>
          <a:p>
            <a:pPr>
              <a:lnSpc>
                <a:spcPct val="90000"/>
              </a:lnSpc>
              <a:buNone/>
              <a:tabLst>
                <a:tab pos="1833245" algn="l"/>
              </a:tabLst>
            </a:pPr>
            <a:r>
              <a:rPr lang="en-US" altLang="zh-CN" sz="2800" dirty="0">
                <a:ea typeface="宋体" panose="02010600030101010101" pitchFamily="2" charset="-122"/>
              </a:rPr>
              <a:t>	local variables, global variables,</a:t>
            </a:r>
            <a:endParaRPr lang="en-US" altLang="zh-CN" sz="2800" dirty="0">
              <a:ea typeface="宋体" panose="02010600030101010101" pitchFamily="2" charset="-122"/>
            </a:endParaRPr>
          </a:p>
          <a:p>
            <a:pPr>
              <a:lnSpc>
                <a:spcPct val="90000"/>
              </a:lnSpc>
              <a:buNone/>
              <a:tabLst>
                <a:tab pos="1833245" algn="l"/>
              </a:tabLst>
            </a:pPr>
            <a:r>
              <a:rPr lang="en-US" altLang="zh-CN" sz="2800" dirty="0">
                <a:ea typeface="宋体" panose="02010600030101010101" pitchFamily="2" charset="-122"/>
              </a:rPr>
              <a:t>	common block, stack,</a:t>
            </a:r>
            <a:endParaRPr lang="en-US" altLang="zh-CN" sz="2800" dirty="0">
              <a:ea typeface="宋体" panose="02010600030101010101" pitchFamily="2" charset="-122"/>
            </a:endParaRPr>
          </a:p>
          <a:p>
            <a:pPr>
              <a:lnSpc>
                <a:spcPct val="90000"/>
              </a:lnSpc>
              <a:buNone/>
              <a:tabLst>
                <a:tab pos="1833245" algn="l"/>
              </a:tabLst>
            </a:pPr>
            <a:r>
              <a:rPr lang="en-US" altLang="zh-CN" sz="2800" dirty="0">
                <a:ea typeface="宋体" panose="02010600030101010101" pitchFamily="2" charset="-122"/>
              </a:rPr>
              <a:t>	symbol table, arrays</a:t>
            </a:r>
            <a:endParaRPr lang="en-US" altLang="zh-CN" sz="2800" dirty="0">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7392979" y="1374646"/>
            <a:ext cx="3963953" cy="518991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Addresses</a:t>
            </a:r>
            <a:endParaRPr lang="zh-CN" altLang="en-US" dirty="0"/>
          </a:p>
        </p:txBody>
      </p:sp>
      <p:sp>
        <p:nvSpPr>
          <p:cNvPr id="3" name="内容占位符 2"/>
          <p:cNvSpPr>
            <a:spLocks noGrp="1"/>
          </p:cNvSpPr>
          <p:nvPr>
            <p:ph idx="1"/>
          </p:nvPr>
        </p:nvSpPr>
        <p:spPr>
          <a:xfrm>
            <a:off x="774701" y="973139"/>
            <a:ext cx="10807699" cy="4626984"/>
          </a:xfrm>
        </p:spPr>
        <p:txBody>
          <a:bodyPr/>
          <a:lstStyle/>
          <a:p>
            <a:r>
              <a:rPr lang="en-US" altLang="zh-CN" sz="2800" dirty="0"/>
              <a:t>Logical</a:t>
            </a:r>
            <a:endParaRPr lang="en-US" altLang="zh-CN" sz="2800" dirty="0"/>
          </a:p>
          <a:p>
            <a:pPr lvl="1"/>
            <a:r>
              <a:rPr lang="en-US" altLang="zh-CN" sz="2800" dirty="0"/>
              <a:t>reference to a memory location independent of the current assignment of data to memory.</a:t>
            </a:r>
            <a:endParaRPr lang="en-US" altLang="zh-CN" sz="2800" dirty="0"/>
          </a:p>
          <a:p>
            <a:pPr lvl="1"/>
            <a:r>
              <a:rPr lang="en-US" altLang="zh-CN" sz="2800" dirty="0"/>
              <a:t>translation must be made to the physical address.</a:t>
            </a:r>
            <a:endParaRPr lang="en-US" altLang="zh-CN" sz="2800" dirty="0"/>
          </a:p>
          <a:p>
            <a:r>
              <a:rPr lang="en-US" altLang="zh-CN" sz="2800" dirty="0"/>
              <a:t>Relative</a:t>
            </a:r>
            <a:endParaRPr lang="en-US" altLang="zh-CN" sz="2800" dirty="0"/>
          </a:p>
          <a:p>
            <a:pPr lvl="1"/>
            <a:r>
              <a:rPr lang="en-US" altLang="zh-CN" sz="2800" dirty="0"/>
              <a:t>address expressed as a location relative to some known point.</a:t>
            </a:r>
            <a:endParaRPr lang="en-US" altLang="zh-CN" sz="2800" dirty="0"/>
          </a:p>
          <a:p>
            <a:r>
              <a:rPr lang="en-US" altLang="zh-CN" sz="2800" dirty="0"/>
              <a:t>Physical</a:t>
            </a:r>
            <a:endParaRPr lang="en-US" altLang="zh-CN" sz="2800" dirty="0"/>
          </a:p>
          <a:p>
            <a:pPr lvl="1"/>
            <a:r>
              <a:rPr lang="en-US" altLang="zh-CN" sz="2800" dirty="0"/>
              <a:t>the absolute address or actual location in main memory.</a:t>
            </a:r>
            <a:endParaRPr lang="zh-CN" altLang="en-US" sz="28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段式内存管理方案</a:t>
            </a:r>
            <a:endParaRPr lang="zh-CN" altLang="en-US"/>
          </a:p>
        </p:txBody>
      </p:sp>
      <p:sp>
        <p:nvSpPr>
          <p:cNvPr id="3" name="内容占位符 2"/>
          <p:cNvSpPr>
            <a:spLocks noGrp="1"/>
          </p:cNvSpPr>
          <p:nvPr>
            <p:ph idx="1"/>
          </p:nvPr>
        </p:nvSpPr>
        <p:spPr>
          <a:xfrm>
            <a:off x="609600" y="1233489"/>
            <a:ext cx="10972799" cy="3033711"/>
          </a:xfrm>
        </p:spPr>
        <p:txBody>
          <a:bodyPr/>
          <a:lstStyle/>
          <a:p>
            <a:r>
              <a:rPr lang="zh-CN" altLang="en-US" sz="2800"/>
              <a:t>用户进程地址空间：按程序自身的逻辑关系划分为若干个程序段，每个程序段都有一个段名</a:t>
            </a:r>
            <a:r>
              <a:rPr lang="en-US" altLang="zh-CN" sz="2800"/>
              <a:t>(</a:t>
            </a:r>
            <a:r>
              <a:rPr lang="zh-CN" altLang="en-US" sz="2800"/>
              <a:t>段号</a:t>
            </a:r>
            <a:r>
              <a:rPr lang="en-US" altLang="zh-CN" sz="2800"/>
              <a:t>)</a:t>
            </a:r>
            <a:endParaRPr lang="zh-CN" altLang="en-US" sz="2800"/>
          </a:p>
          <a:p>
            <a:r>
              <a:rPr lang="zh-CN" altLang="en-US" sz="2800"/>
              <a:t>内存空间被动态划分为若干长度不相同的区域，称为物理段，每个物理段由起始地址和长度确定</a:t>
            </a:r>
            <a:endParaRPr lang="zh-CN" altLang="en-US" sz="2800"/>
          </a:p>
          <a:p>
            <a:r>
              <a:rPr lang="zh-CN" altLang="en-US" sz="2800"/>
              <a:t>内存分配（规则）：以段为单位进行分配，每段在内存中占据连续空间，但各段之间可以不相邻</a:t>
            </a:r>
            <a:endParaRPr lang="en-US" altLang="zh-CN" sz="2800"/>
          </a:p>
          <a:p>
            <a:endParaRPr lang="en-US" altLang="zh-CN" sz="2800"/>
          </a:p>
          <a:p>
            <a:r>
              <a:rPr lang="zh-CN" altLang="en-US" sz="2800"/>
              <a:t>逻辑地址：</a:t>
            </a:r>
            <a:endParaRPr lang="zh-CN" altLang="en-US" sz="2800"/>
          </a:p>
        </p:txBody>
      </p:sp>
      <p:graphicFrame>
        <p:nvGraphicFramePr>
          <p:cNvPr id="4" name="表格 3"/>
          <p:cNvGraphicFramePr>
            <a:graphicFrameLocks noGrp="1"/>
          </p:cNvGraphicFramePr>
          <p:nvPr/>
        </p:nvGraphicFramePr>
        <p:xfrm>
          <a:off x="2900219" y="4810914"/>
          <a:ext cx="4608945" cy="518160"/>
        </p:xfrm>
        <a:graphic>
          <a:graphicData uri="http://schemas.openxmlformats.org/drawingml/2006/table">
            <a:tbl>
              <a:tblPr firstRow="1" bandRow="1">
                <a:tableStyleId>{5C22544A-7EE6-4342-B048-85BDC9FD1C3A}</a:tableStyleId>
              </a:tblPr>
              <a:tblGrid>
                <a:gridCol w="1422400"/>
                <a:gridCol w="3186545"/>
              </a:tblGrid>
              <a:tr h="370840">
                <a:tc>
                  <a:txBody>
                    <a:bodyPr/>
                    <a:lstStyle/>
                    <a:p>
                      <a:pPr algn="ctr"/>
                      <a:r>
                        <a:rPr lang="zh-CN" altLang="en-US" sz="2800"/>
                        <a:t>段号 </a:t>
                      </a:r>
                      <a:endParaRPr lang="zh-CN" altLang="en-US" sz="2800"/>
                    </a:p>
                  </a:txBody>
                  <a:tcPr>
                    <a:solidFill>
                      <a:srgbClr val="0070C0"/>
                    </a:solidFill>
                  </a:tcPr>
                </a:tc>
                <a:tc>
                  <a:txBody>
                    <a:bodyPr/>
                    <a:lstStyle/>
                    <a:p>
                      <a:pPr algn="ctr"/>
                      <a:r>
                        <a:rPr lang="zh-CN" altLang="en-US" sz="2800" dirty="0"/>
                        <a:t>段内地址</a:t>
                      </a:r>
                      <a:endParaRPr lang="zh-CN" altLang="en-US" sz="2800" dirty="0"/>
                    </a:p>
                  </a:txBody>
                  <a:tcPr>
                    <a:solidFill>
                      <a:srgbClr val="0070C0"/>
                    </a:solidFill>
                  </a:tcPr>
                </a:tc>
              </a:tr>
            </a:tbl>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a:defRPr/>
            </a:pPr>
            <a:r>
              <a:rPr lang="en-US" altLang="zh-CN">
                <a:ea typeface="宋体" panose="02010600030101010101" pitchFamily="2" charset="-122"/>
              </a:rPr>
              <a:t>Logical View of Segmentation</a:t>
            </a:r>
            <a:endParaRPr lang="en-US" altLang="zh-CN">
              <a:ea typeface="宋体" panose="02010600030101010101" pitchFamily="2" charset="-122"/>
            </a:endParaRPr>
          </a:p>
        </p:txBody>
      </p:sp>
      <p:sp>
        <p:nvSpPr>
          <p:cNvPr id="55299" name="Oval 3"/>
          <p:cNvSpPr>
            <a:spLocks noChangeArrowheads="1"/>
          </p:cNvSpPr>
          <p:nvPr/>
        </p:nvSpPr>
        <p:spPr bwMode="auto">
          <a:xfrm>
            <a:off x="2895600" y="1171575"/>
            <a:ext cx="2895600" cy="3962400"/>
          </a:xfrm>
          <a:prstGeom prst="ellipse">
            <a:avLst/>
          </a:prstGeom>
          <a:solidFill>
            <a:schemeClr val="bg1"/>
          </a:solidFill>
          <a:ln w="9525">
            <a:solidFill>
              <a:schemeClr val="tx1"/>
            </a:solidFill>
            <a:round/>
          </a:ln>
        </p:spPr>
        <p:txBody>
          <a:bodyPr wrap="none" anchor="ctr"/>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endParaRPr kumimoji="0" lang="zh-CN" altLang="en-US" sz="1800">
              <a:ea typeface="宋体" panose="02010600030101010101" pitchFamily="2" charset="-122"/>
            </a:endParaRPr>
          </a:p>
        </p:txBody>
      </p:sp>
      <p:sp>
        <p:nvSpPr>
          <p:cNvPr id="55300" name="Rectangle 4"/>
          <p:cNvSpPr>
            <a:spLocks noChangeArrowheads="1"/>
          </p:cNvSpPr>
          <p:nvPr/>
        </p:nvSpPr>
        <p:spPr bwMode="auto">
          <a:xfrm>
            <a:off x="3429000" y="1857375"/>
            <a:ext cx="990600" cy="533400"/>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CN" sz="1800">
                <a:ea typeface="宋体" panose="02010600030101010101" pitchFamily="2" charset="-122"/>
              </a:rPr>
              <a:t>1</a:t>
            </a:r>
            <a:endParaRPr kumimoji="0" lang="en-US" altLang="zh-CN" sz="1800">
              <a:ea typeface="宋体" panose="02010600030101010101" pitchFamily="2" charset="-122"/>
            </a:endParaRPr>
          </a:p>
        </p:txBody>
      </p:sp>
      <p:sp>
        <p:nvSpPr>
          <p:cNvPr id="55301" name="Rectangle 5"/>
          <p:cNvSpPr>
            <a:spLocks noChangeArrowheads="1"/>
          </p:cNvSpPr>
          <p:nvPr/>
        </p:nvSpPr>
        <p:spPr bwMode="auto">
          <a:xfrm>
            <a:off x="3276600" y="3000375"/>
            <a:ext cx="914400" cy="914400"/>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CN" sz="1800">
                <a:ea typeface="宋体" panose="02010600030101010101" pitchFamily="2" charset="-122"/>
              </a:rPr>
              <a:t>3</a:t>
            </a:r>
            <a:endParaRPr kumimoji="0" lang="en-US" altLang="zh-CN" sz="1800">
              <a:ea typeface="宋体" panose="02010600030101010101" pitchFamily="2" charset="-122"/>
            </a:endParaRPr>
          </a:p>
        </p:txBody>
      </p:sp>
      <p:sp>
        <p:nvSpPr>
          <p:cNvPr id="55302" name="Rectangle 6"/>
          <p:cNvSpPr>
            <a:spLocks noChangeArrowheads="1"/>
          </p:cNvSpPr>
          <p:nvPr/>
        </p:nvSpPr>
        <p:spPr bwMode="auto">
          <a:xfrm>
            <a:off x="4724400" y="2466975"/>
            <a:ext cx="914400" cy="381000"/>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CN" sz="1800">
                <a:ea typeface="宋体" panose="02010600030101010101" pitchFamily="2" charset="-122"/>
              </a:rPr>
              <a:t>2</a:t>
            </a:r>
            <a:endParaRPr kumimoji="0" lang="en-US" altLang="zh-CN" sz="1800">
              <a:ea typeface="宋体" panose="02010600030101010101" pitchFamily="2" charset="-122"/>
            </a:endParaRPr>
          </a:p>
        </p:txBody>
      </p:sp>
      <p:sp>
        <p:nvSpPr>
          <p:cNvPr id="55303" name="Rectangle 7"/>
          <p:cNvSpPr>
            <a:spLocks noChangeArrowheads="1"/>
          </p:cNvSpPr>
          <p:nvPr/>
        </p:nvSpPr>
        <p:spPr bwMode="auto">
          <a:xfrm>
            <a:off x="4648200" y="3457575"/>
            <a:ext cx="914400" cy="533400"/>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CN" sz="1800">
                <a:ea typeface="宋体" panose="02010600030101010101" pitchFamily="2" charset="-122"/>
              </a:rPr>
              <a:t>4</a:t>
            </a:r>
            <a:endParaRPr kumimoji="0" lang="en-US" altLang="zh-CN" sz="1800">
              <a:ea typeface="宋体" panose="02010600030101010101" pitchFamily="2" charset="-122"/>
            </a:endParaRPr>
          </a:p>
        </p:txBody>
      </p:sp>
      <p:grpSp>
        <p:nvGrpSpPr>
          <p:cNvPr id="55304" name="Group 24"/>
          <p:cNvGrpSpPr/>
          <p:nvPr/>
        </p:nvGrpSpPr>
        <p:grpSpPr bwMode="auto">
          <a:xfrm>
            <a:off x="7162800" y="1171575"/>
            <a:ext cx="1143000" cy="3962400"/>
            <a:chOff x="3888" y="1056"/>
            <a:chExt cx="720" cy="2496"/>
          </a:xfrm>
        </p:grpSpPr>
        <p:grpSp>
          <p:nvGrpSpPr>
            <p:cNvPr id="55307" name="Group 11"/>
            <p:cNvGrpSpPr/>
            <p:nvPr/>
          </p:nvGrpSpPr>
          <p:grpSpPr bwMode="auto">
            <a:xfrm>
              <a:off x="3888" y="1056"/>
              <a:ext cx="720" cy="672"/>
              <a:chOff x="3888" y="1056"/>
              <a:chExt cx="720" cy="672"/>
            </a:xfrm>
          </p:grpSpPr>
          <p:sp>
            <p:nvSpPr>
              <p:cNvPr id="55318" name="Rectangle 8"/>
              <p:cNvSpPr>
                <a:spLocks noChangeArrowheads="1"/>
              </p:cNvSpPr>
              <p:nvPr/>
            </p:nvSpPr>
            <p:spPr bwMode="auto">
              <a:xfrm>
                <a:off x="3888" y="1056"/>
                <a:ext cx="720" cy="672"/>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endParaRPr kumimoji="0" lang="zh-CN" altLang="en-US" sz="1800">
                  <a:ea typeface="宋体" panose="02010600030101010101" pitchFamily="2" charset="-122"/>
                </a:endParaRPr>
              </a:p>
            </p:txBody>
          </p:sp>
          <p:sp>
            <p:nvSpPr>
              <p:cNvPr id="55319" name="Line 9"/>
              <p:cNvSpPr>
                <a:spLocks noChangeShapeType="1"/>
              </p:cNvSpPr>
              <p:nvPr/>
            </p:nvSpPr>
            <p:spPr bwMode="auto">
              <a:xfrm>
                <a:off x="3888" y="1392"/>
                <a:ext cx="7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5308" name="Group 12"/>
            <p:cNvGrpSpPr/>
            <p:nvPr/>
          </p:nvGrpSpPr>
          <p:grpSpPr bwMode="auto">
            <a:xfrm>
              <a:off x="3888" y="1728"/>
              <a:ext cx="720" cy="672"/>
              <a:chOff x="3888" y="1056"/>
              <a:chExt cx="720" cy="672"/>
            </a:xfrm>
          </p:grpSpPr>
          <p:sp>
            <p:nvSpPr>
              <p:cNvPr id="55316" name="Rectangle 13"/>
              <p:cNvSpPr>
                <a:spLocks noChangeArrowheads="1"/>
              </p:cNvSpPr>
              <p:nvPr/>
            </p:nvSpPr>
            <p:spPr bwMode="auto">
              <a:xfrm>
                <a:off x="3888" y="1056"/>
                <a:ext cx="720" cy="672"/>
              </a:xfrm>
              <a:prstGeom prst="rect">
                <a:avLst/>
              </a:prstGeom>
              <a:solidFill>
                <a:srgbClr val="DDDDDD"/>
              </a:solidFill>
              <a:ln w="9525">
                <a:solidFill>
                  <a:schemeClr val="tx1"/>
                </a:solidFill>
                <a:miter lim="800000"/>
              </a:ln>
            </p:spPr>
            <p:txBody>
              <a:bodyPr wrap="none" anchor="ctr"/>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endParaRPr kumimoji="0" lang="zh-CN" altLang="en-US" sz="1800">
                  <a:ea typeface="宋体" panose="02010600030101010101" pitchFamily="2" charset="-122"/>
                </a:endParaRPr>
              </a:p>
            </p:txBody>
          </p:sp>
          <p:sp>
            <p:nvSpPr>
              <p:cNvPr id="55317" name="Line 14"/>
              <p:cNvSpPr>
                <a:spLocks noChangeShapeType="1"/>
              </p:cNvSpPr>
              <p:nvPr/>
            </p:nvSpPr>
            <p:spPr bwMode="auto">
              <a:xfrm>
                <a:off x="3888" y="1392"/>
                <a:ext cx="7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5309" name="Text Box 15"/>
            <p:cNvSpPr txBox="1">
              <a:spLocks noChangeArrowheads="1"/>
            </p:cNvSpPr>
            <p:nvPr/>
          </p:nvSpPr>
          <p:spPr bwMode="auto">
            <a:xfrm>
              <a:off x="4126" y="113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lgn="ctr">
                <a:spcBef>
                  <a:spcPct val="50000"/>
                </a:spcBef>
                <a:buClrTx/>
                <a:buSzTx/>
                <a:buFontTx/>
                <a:buNone/>
              </a:pPr>
              <a:r>
                <a:rPr kumimoji="0" lang="en-US" altLang="zh-CN" sz="1800">
                  <a:ea typeface="宋体" panose="02010600030101010101" pitchFamily="2" charset="-122"/>
                </a:rPr>
                <a:t>1</a:t>
              </a:r>
              <a:endParaRPr kumimoji="0" lang="en-US" altLang="zh-CN" sz="1800">
                <a:ea typeface="宋体" panose="02010600030101010101" pitchFamily="2" charset="-122"/>
              </a:endParaRPr>
            </a:p>
          </p:txBody>
        </p:sp>
        <p:sp>
          <p:nvSpPr>
            <p:cNvPr id="55310" name="Text Box 16"/>
            <p:cNvSpPr txBox="1">
              <a:spLocks noChangeArrowheads="1"/>
            </p:cNvSpPr>
            <p:nvPr/>
          </p:nvSpPr>
          <p:spPr bwMode="auto">
            <a:xfrm>
              <a:off x="4128" y="144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lgn="ctr">
                <a:spcBef>
                  <a:spcPct val="50000"/>
                </a:spcBef>
                <a:buClrTx/>
                <a:buSzTx/>
                <a:buFontTx/>
                <a:buNone/>
              </a:pPr>
              <a:r>
                <a:rPr kumimoji="0" lang="en-US" altLang="zh-CN" sz="1800">
                  <a:ea typeface="宋体" panose="02010600030101010101" pitchFamily="2" charset="-122"/>
                </a:rPr>
                <a:t>4</a:t>
              </a:r>
              <a:endParaRPr kumimoji="0" lang="en-US" altLang="zh-CN" sz="1800">
                <a:ea typeface="宋体" panose="02010600030101010101" pitchFamily="2" charset="-122"/>
              </a:endParaRPr>
            </a:p>
          </p:txBody>
        </p:sp>
        <p:sp>
          <p:nvSpPr>
            <p:cNvPr id="55311" name="Rectangle 17"/>
            <p:cNvSpPr>
              <a:spLocks noChangeArrowheads="1"/>
            </p:cNvSpPr>
            <p:nvPr/>
          </p:nvSpPr>
          <p:spPr bwMode="auto">
            <a:xfrm>
              <a:off x="3888" y="2400"/>
              <a:ext cx="720" cy="912"/>
            </a:xfrm>
            <a:prstGeom prst="rect">
              <a:avLst/>
            </a:prstGeom>
            <a:solidFill>
              <a:schemeClr val="bg1"/>
            </a:solidFill>
            <a:ln w="9525">
              <a:solidFill>
                <a:schemeClr val="tx1"/>
              </a:solidFill>
              <a:miter lim="800000"/>
            </a:ln>
          </p:spPr>
          <p:txBody>
            <a:bodyPr wrap="none" anchor="ctr"/>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endParaRPr kumimoji="0" lang="zh-CN" altLang="en-US" sz="1800">
                <a:ea typeface="宋体" panose="02010600030101010101" pitchFamily="2" charset="-122"/>
              </a:endParaRPr>
            </a:p>
          </p:txBody>
        </p:sp>
        <p:sp>
          <p:nvSpPr>
            <p:cNvPr id="55312" name="Rectangle 18"/>
            <p:cNvSpPr>
              <a:spLocks noChangeArrowheads="1"/>
            </p:cNvSpPr>
            <p:nvPr/>
          </p:nvSpPr>
          <p:spPr bwMode="auto">
            <a:xfrm>
              <a:off x="3888" y="3312"/>
              <a:ext cx="720" cy="240"/>
            </a:xfrm>
            <a:prstGeom prst="rect">
              <a:avLst/>
            </a:prstGeom>
            <a:solidFill>
              <a:srgbClr val="DDDDDD"/>
            </a:solidFill>
            <a:ln w="9525">
              <a:solidFill>
                <a:schemeClr val="tx1"/>
              </a:solidFill>
              <a:miter lim="800000"/>
            </a:ln>
          </p:spPr>
          <p:txBody>
            <a:bodyPr wrap="none" anchor="ctr"/>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endParaRPr kumimoji="0" lang="zh-CN" altLang="en-US" sz="1800">
                <a:ea typeface="宋体" panose="02010600030101010101" pitchFamily="2" charset="-122"/>
              </a:endParaRPr>
            </a:p>
          </p:txBody>
        </p:sp>
        <p:sp>
          <p:nvSpPr>
            <p:cNvPr id="55313" name="Line 19"/>
            <p:cNvSpPr>
              <a:spLocks noChangeShapeType="1"/>
            </p:cNvSpPr>
            <p:nvPr/>
          </p:nvSpPr>
          <p:spPr bwMode="auto">
            <a:xfrm>
              <a:off x="3888" y="2640"/>
              <a:ext cx="7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14" name="Text Box 20"/>
            <p:cNvSpPr txBox="1">
              <a:spLocks noChangeArrowheads="1"/>
            </p:cNvSpPr>
            <p:nvPr/>
          </p:nvSpPr>
          <p:spPr bwMode="auto">
            <a:xfrm>
              <a:off x="4128" y="242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lgn="ctr">
                <a:spcBef>
                  <a:spcPct val="50000"/>
                </a:spcBef>
                <a:buClrTx/>
                <a:buSzTx/>
                <a:buFontTx/>
                <a:buNone/>
              </a:pPr>
              <a:r>
                <a:rPr kumimoji="0" lang="en-US" altLang="zh-CN" sz="1800">
                  <a:ea typeface="宋体" panose="02010600030101010101" pitchFamily="2" charset="-122"/>
                </a:rPr>
                <a:t>2</a:t>
              </a:r>
              <a:endParaRPr kumimoji="0" lang="en-US" altLang="zh-CN" sz="1800">
                <a:ea typeface="宋体" panose="02010600030101010101" pitchFamily="2" charset="-122"/>
              </a:endParaRPr>
            </a:p>
          </p:txBody>
        </p:sp>
        <p:sp>
          <p:nvSpPr>
            <p:cNvPr id="55315" name="Text Box 21"/>
            <p:cNvSpPr txBox="1">
              <a:spLocks noChangeArrowheads="1"/>
            </p:cNvSpPr>
            <p:nvPr/>
          </p:nvSpPr>
          <p:spPr bwMode="auto">
            <a:xfrm>
              <a:off x="4128" y="288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lgn="ctr">
                <a:spcBef>
                  <a:spcPct val="50000"/>
                </a:spcBef>
                <a:buClrTx/>
                <a:buSzTx/>
                <a:buFontTx/>
                <a:buNone/>
              </a:pPr>
              <a:r>
                <a:rPr kumimoji="0" lang="en-US" altLang="zh-CN" sz="1800">
                  <a:ea typeface="宋体" panose="02010600030101010101" pitchFamily="2" charset="-122"/>
                </a:rPr>
                <a:t>3</a:t>
              </a:r>
              <a:endParaRPr kumimoji="0" lang="en-US" altLang="zh-CN" sz="1800">
                <a:ea typeface="宋体" panose="02010600030101010101" pitchFamily="2" charset="-122"/>
              </a:endParaRPr>
            </a:p>
          </p:txBody>
        </p:sp>
      </p:grpSp>
      <p:sp>
        <p:nvSpPr>
          <p:cNvPr id="55305" name="Text Box 22"/>
          <p:cNvSpPr txBox="1">
            <a:spLocks noChangeArrowheads="1"/>
          </p:cNvSpPr>
          <p:nvPr/>
        </p:nvSpPr>
        <p:spPr bwMode="auto">
          <a:xfrm>
            <a:off x="3546475" y="5256213"/>
            <a:ext cx="1365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lgn="ctr">
              <a:spcBef>
                <a:spcPct val="50000"/>
              </a:spcBef>
              <a:buClrTx/>
              <a:buSzTx/>
              <a:buFontTx/>
              <a:buNone/>
            </a:pPr>
            <a:r>
              <a:rPr kumimoji="0" lang="en-US" altLang="zh-CN" sz="1800">
                <a:ea typeface="宋体" panose="02010600030101010101" pitchFamily="2" charset="-122"/>
              </a:rPr>
              <a:t>user space </a:t>
            </a:r>
            <a:endParaRPr kumimoji="0" lang="en-US" altLang="zh-CN" sz="1800">
              <a:ea typeface="宋体" panose="02010600030101010101" pitchFamily="2" charset="-122"/>
            </a:endParaRPr>
          </a:p>
        </p:txBody>
      </p:sp>
      <p:sp>
        <p:nvSpPr>
          <p:cNvPr id="55306" name="Text Box 23"/>
          <p:cNvSpPr txBox="1">
            <a:spLocks noChangeArrowheads="1"/>
          </p:cNvSpPr>
          <p:nvPr/>
        </p:nvSpPr>
        <p:spPr bwMode="auto">
          <a:xfrm>
            <a:off x="6407150" y="5256213"/>
            <a:ext cx="2571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lgn="ctr">
              <a:spcBef>
                <a:spcPct val="50000"/>
              </a:spcBef>
              <a:buClrTx/>
              <a:buSzTx/>
              <a:buFontTx/>
              <a:buNone/>
            </a:pPr>
            <a:r>
              <a:rPr kumimoji="0" lang="en-US" altLang="zh-CN" sz="1800">
                <a:ea typeface="宋体" panose="02010600030101010101" pitchFamily="2" charset="-122"/>
              </a:rPr>
              <a:t>physical memory space</a:t>
            </a:r>
            <a:endParaRPr kumimoji="0" lang="en-US" altLang="zh-CN" sz="1800">
              <a:ea typeface="宋体" panose="02010600030101010101" pitchFamily="2" charset="-122"/>
            </a:endParaRPr>
          </a:p>
        </p:txBody>
      </p:sp>
    </p:spTree>
  </p:cSld>
  <p:clrMapOvr>
    <a:masterClrMapping/>
  </p:clrMapOvr>
  <p:transition spd="slow"/>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301876" y="166688"/>
            <a:ext cx="7908925" cy="576262"/>
          </a:xfrm>
        </p:spPr>
        <p:txBody>
          <a:bodyPr/>
          <a:lstStyle/>
          <a:p>
            <a:pPr eaLnBrk="1" hangingPunct="1"/>
            <a:r>
              <a:rPr lang="en-US" altLang="en-US"/>
              <a:t>Segmentation Architecture </a:t>
            </a:r>
            <a:endParaRPr lang="en-US" altLang="en-US"/>
          </a:p>
        </p:txBody>
      </p:sp>
      <p:sp>
        <p:nvSpPr>
          <p:cNvPr id="32771" name="Rectangle 3"/>
          <p:cNvSpPr>
            <a:spLocks noGrp="1" noChangeArrowheads="1"/>
          </p:cNvSpPr>
          <p:nvPr>
            <p:ph type="body" idx="1"/>
          </p:nvPr>
        </p:nvSpPr>
        <p:spPr>
          <a:xfrm>
            <a:off x="790111" y="1084910"/>
            <a:ext cx="10475651" cy="5053012"/>
          </a:xfrm>
        </p:spPr>
        <p:txBody>
          <a:bodyPr/>
          <a:lstStyle/>
          <a:p>
            <a:pPr>
              <a:tabLst>
                <a:tab pos="1828800" algn="l"/>
                <a:tab pos="2855595" algn="ctr"/>
              </a:tabLst>
            </a:pPr>
            <a:r>
              <a:rPr lang="en-US" altLang="en-US" sz="2000" dirty="0"/>
              <a:t>Logical address consists of a two tuple:</a:t>
            </a:r>
            <a:endParaRPr lang="en-US" altLang="en-US" sz="2000" dirty="0"/>
          </a:p>
          <a:p>
            <a:pPr>
              <a:buNone/>
              <a:tabLst>
                <a:tab pos="1828800" algn="l"/>
                <a:tab pos="2855595" algn="ctr"/>
              </a:tabLst>
            </a:pPr>
            <a:r>
              <a:rPr lang="en-US" altLang="en-US" sz="2000" dirty="0"/>
              <a:t>		&lt;segment-number, offset&gt;,</a:t>
            </a:r>
            <a:endParaRPr lang="en-US" altLang="en-US" sz="2000" dirty="0"/>
          </a:p>
          <a:p>
            <a:pPr>
              <a:buNone/>
              <a:tabLst>
                <a:tab pos="1828800" algn="l"/>
                <a:tab pos="2855595" algn="ctr"/>
              </a:tabLst>
            </a:pPr>
            <a:endParaRPr lang="en-US" altLang="en-US" sz="900" dirty="0"/>
          </a:p>
          <a:p>
            <a:pPr>
              <a:tabLst>
                <a:tab pos="1828800" algn="l"/>
                <a:tab pos="2855595" algn="ctr"/>
              </a:tabLst>
            </a:pPr>
            <a:r>
              <a:rPr lang="en-US" altLang="en-US" sz="2000" b="1" dirty="0">
                <a:solidFill>
                  <a:srgbClr val="3366FF"/>
                </a:solidFill>
              </a:rPr>
              <a:t>Segment table(</a:t>
            </a:r>
            <a:r>
              <a:rPr lang="zh-CN" altLang="en-US" sz="2000" b="1" dirty="0">
                <a:solidFill>
                  <a:srgbClr val="3366FF"/>
                </a:solidFill>
              </a:rPr>
              <a:t>段表</a:t>
            </a:r>
            <a:r>
              <a:rPr lang="en-US" altLang="en-US" sz="2000" b="1" dirty="0">
                <a:solidFill>
                  <a:srgbClr val="3366FF"/>
                </a:solidFill>
              </a:rPr>
              <a:t>)</a:t>
            </a:r>
            <a:r>
              <a:rPr lang="en-US" altLang="en-US" sz="2000" dirty="0">
                <a:solidFill>
                  <a:srgbClr val="3366FF"/>
                </a:solidFill>
              </a:rPr>
              <a:t> </a:t>
            </a:r>
            <a:r>
              <a:rPr lang="en-US" altLang="en-US" sz="2000" dirty="0"/>
              <a:t>– maps two-dimensional(</a:t>
            </a:r>
            <a:r>
              <a:rPr lang="zh-CN" altLang="en-US" sz="2000" dirty="0"/>
              <a:t>二维</a:t>
            </a:r>
            <a:r>
              <a:rPr lang="en-US" altLang="en-US" sz="2000" dirty="0"/>
              <a:t>) physical addresses; each table entry has(</a:t>
            </a:r>
            <a:r>
              <a:rPr lang="zh-CN" altLang="en-US" sz="2000" dirty="0"/>
              <a:t>段表的每一项含有</a:t>
            </a:r>
            <a:r>
              <a:rPr lang="en-US" altLang="en-US" sz="2000" dirty="0"/>
              <a:t>):</a:t>
            </a:r>
            <a:endParaRPr lang="en-US" altLang="en-US" sz="2000" dirty="0"/>
          </a:p>
          <a:p>
            <a:pPr lvl="1">
              <a:tabLst>
                <a:tab pos="1828800" algn="l"/>
                <a:tab pos="2855595" algn="ctr"/>
              </a:tabLst>
            </a:pPr>
            <a:r>
              <a:rPr lang="en-US" altLang="en-US" sz="2000" b="1" dirty="0">
                <a:solidFill>
                  <a:srgbClr val="3366FF"/>
                </a:solidFill>
              </a:rPr>
              <a:t>Base(</a:t>
            </a:r>
            <a:r>
              <a:rPr lang="zh-CN" altLang="en-US" sz="2000" b="1" dirty="0">
                <a:solidFill>
                  <a:srgbClr val="3366FF"/>
                </a:solidFill>
              </a:rPr>
              <a:t>段基址</a:t>
            </a:r>
            <a:r>
              <a:rPr lang="en-US" altLang="en-US" sz="2000" b="1" dirty="0">
                <a:solidFill>
                  <a:srgbClr val="3366FF"/>
                </a:solidFill>
              </a:rPr>
              <a:t>)</a:t>
            </a:r>
            <a:r>
              <a:rPr lang="en-US" altLang="en-US" sz="2000" dirty="0">
                <a:solidFill>
                  <a:srgbClr val="3366FF"/>
                </a:solidFill>
              </a:rPr>
              <a:t> </a:t>
            </a:r>
            <a:r>
              <a:rPr lang="en-US" altLang="en-US" sz="2000" dirty="0"/>
              <a:t>– contains the starting physical address where the segments reside in memory</a:t>
            </a:r>
            <a:endParaRPr lang="en-US" altLang="en-US" sz="2000" dirty="0"/>
          </a:p>
          <a:p>
            <a:pPr lvl="1">
              <a:tabLst>
                <a:tab pos="1828800" algn="l"/>
                <a:tab pos="2855595" algn="ctr"/>
              </a:tabLst>
            </a:pPr>
            <a:r>
              <a:rPr lang="en-US" altLang="en-US" sz="2000" b="1" dirty="0">
                <a:solidFill>
                  <a:srgbClr val="3366FF"/>
                </a:solidFill>
              </a:rPr>
              <a:t>Limit(</a:t>
            </a:r>
            <a:r>
              <a:rPr lang="zh-CN" altLang="en-US" sz="2000" b="1" dirty="0">
                <a:solidFill>
                  <a:srgbClr val="3366FF"/>
                </a:solidFill>
              </a:rPr>
              <a:t>段界限</a:t>
            </a:r>
            <a:r>
              <a:rPr lang="en-US" altLang="en-US" sz="2000" b="1" dirty="0">
                <a:solidFill>
                  <a:srgbClr val="3366FF"/>
                </a:solidFill>
              </a:rPr>
              <a:t>)</a:t>
            </a:r>
            <a:r>
              <a:rPr lang="en-US" altLang="en-US" sz="2000" dirty="0">
                <a:solidFill>
                  <a:srgbClr val="3366FF"/>
                </a:solidFill>
              </a:rPr>
              <a:t> </a:t>
            </a:r>
            <a:r>
              <a:rPr lang="en-US" altLang="en-US" sz="2000" dirty="0"/>
              <a:t>– specifies the length of the segment</a:t>
            </a:r>
            <a:endParaRPr lang="en-US" altLang="en-US" sz="2000" dirty="0"/>
          </a:p>
          <a:p>
            <a:pPr lvl="1">
              <a:tabLst>
                <a:tab pos="1828800" algn="l"/>
                <a:tab pos="2855595" algn="ctr"/>
              </a:tabLst>
            </a:pPr>
            <a:endParaRPr lang="en-US" altLang="en-US" sz="900" dirty="0"/>
          </a:p>
          <a:p>
            <a:pPr>
              <a:tabLst>
                <a:tab pos="1828800" algn="l"/>
                <a:tab pos="2855595" algn="ctr"/>
              </a:tabLst>
            </a:pPr>
            <a:r>
              <a:rPr lang="en-US" altLang="en-US" sz="2000" b="1" dirty="0">
                <a:solidFill>
                  <a:srgbClr val="3366FF"/>
                </a:solidFill>
              </a:rPr>
              <a:t>Segment-table base register (STBR</a:t>
            </a:r>
            <a:r>
              <a:rPr lang="zh-CN" altLang="en-US" sz="2000" b="1" dirty="0">
                <a:solidFill>
                  <a:srgbClr val="3366FF"/>
                </a:solidFill>
              </a:rPr>
              <a:t>，段表基寄存器</a:t>
            </a:r>
            <a:r>
              <a:rPr lang="en-US" altLang="en-US" sz="2000" b="1" dirty="0">
                <a:solidFill>
                  <a:srgbClr val="3366FF"/>
                </a:solidFill>
              </a:rPr>
              <a:t>)</a:t>
            </a:r>
            <a:r>
              <a:rPr lang="en-US" altLang="en-US" sz="2000" dirty="0">
                <a:solidFill>
                  <a:srgbClr val="3366FF"/>
                </a:solidFill>
              </a:rPr>
              <a:t> </a:t>
            </a:r>
            <a:r>
              <a:rPr lang="en-US" altLang="en-US" sz="2000" dirty="0"/>
              <a:t>points to the segment table</a:t>
            </a:r>
            <a:r>
              <a:rPr lang="en-US" altLang="ja-JP" sz="2000" dirty="0">
                <a:latin typeface="Arial" panose="020B0604020202020204" pitchFamily="34" charset="0"/>
                <a:cs typeface="Arial" panose="020B0604020202020204" pitchFamily="34" charset="0"/>
              </a:rPr>
              <a:t>’</a:t>
            </a:r>
            <a:r>
              <a:rPr lang="en-US" altLang="ja-JP" sz="2000" dirty="0"/>
              <a:t>s location in memory</a:t>
            </a:r>
            <a:endParaRPr lang="en-US" altLang="ja-JP" sz="2000" dirty="0"/>
          </a:p>
          <a:p>
            <a:pPr>
              <a:tabLst>
                <a:tab pos="1828800" algn="l"/>
                <a:tab pos="2855595" algn="ctr"/>
              </a:tabLst>
            </a:pPr>
            <a:endParaRPr lang="en-US" altLang="en-US" sz="900" dirty="0"/>
          </a:p>
          <a:p>
            <a:pPr>
              <a:tabLst>
                <a:tab pos="1828800" algn="l"/>
                <a:tab pos="2855595" algn="ctr"/>
              </a:tabLst>
            </a:pPr>
            <a:r>
              <a:rPr lang="en-US" altLang="en-US" sz="2000" b="1" dirty="0">
                <a:solidFill>
                  <a:srgbClr val="3366FF"/>
                </a:solidFill>
              </a:rPr>
              <a:t>Segment-table length register (STLR</a:t>
            </a:r>
            <a:r>
              <a:rPr lang="zh-CN" altLang="en-US" sz="2000" b="1" dirty="0">
                <a:solidFill>
                  <a:srgbClr val="3366FF"/>
                </a:solidFill>
              </a:rPr>
              <a:t>，段表长度寄存器</a:t>
            </a:r>
            <a:r>
              <a:rPr lang="en-US" altLang="en-US" sz="2000" b="1" dirty="0">
                <a:solidFill>
                  <a:srgbClr val="3366FF"/>
                </a:solidFill>
              </a:rPr>
              <a:t>)</a:t>
            </a:r>
            <a:r>
              <a:rPr lang="en-US" altLang="en-US" sz="2000" dirty="0">
                <a:solidFill>
                  <a:srgbClr val="3366FF"/>
                </a:solidFill>
              </a:rPr>
              <a:t> </a:t>
            </a:r>
            <a:r>
              <a:rPr lang="en-US" altLang="en-US" sz="2000" dirty="0"/>
              <a:t>indicates number of segments used by a program;</a:t>
            </a:r>
            <a:endParaRPr lang="en-US" altLang="en-US" sz="2000" dirty="0"/>
          </a:p>
          <a:p>
            <a:pPr>
              <a:buNone/>
              <a:tabLst>
                <a:tab pos="1828800" algn="l"/>
                <a:tab pos="2855595" algn="ctr"/>
              </a:tabLst>
            </a:pPr>
            <a:r>
              <a:rPr lang="en-US" altLang="en-US" sz="2000" dirty="0"/>
              <a:t>	                  segment number </a:t>
            </a:r>
            <a:r>
              <a:rPr lang="en-US" altLang="en-US" sz="2000" b="1" i="1" dirty="0">
                <a:solidFill>
                  <a:srgbClr val="FF0000"/>
                </a:solidFill>
              </a:rPr>
              <a:t>s</a:t>
            </a:r>
            <a:r>
              <a:rPr lang="en-US" altLang="en-US" sz="2000" dirty="0"/>
              <a:t> is legal if </a:t>
            </a:r>
            <a:r>
              <a:rPr lang="en-US" altLang="en-US" sz="2000" b="1" i="1" dirty="0">
                <a:solidFill>
                  <a:srgbClr val="FF0000"/>
                </a:solidFill>
              </a:rPr>
              <a:t>s</a:t>
            </a:r>
            <a:r>
              <a:rPr lang="en-US" altLang="en-US" sz="2000" dirty="0"/>
              <a:t> &lt; </a:t>
            </a:r>
            <a:r>
              <a:rPr lang="en-US" altLang="en-US" sz="2000" b="1" dirty="0">
                <a:solidFill>
                  <a:srgbClr val="FF0000"/>
                </a:solidFill>
              </a:rPr>
              <a:t>STLR</a:t>
            </a:r>
            <a:endParaRPr lang="en-US" altLang="en-US" sz="2000" b="1" dirty="0">
              <a:solidFill>
                <a:srgbClr val="FF0000"/>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段表及地址转换</a:t>
            </a:r>
            <a:endParaRPr lang="zh-CN" altLang="en-US"/>
          </a:p>
        </p:txBody>
      </p:sp>
      <p:sp>
        <p:nvSpPr>
          <p:cNvPr id="3" name="内容占位符 2"/>
          <p:cNvSpPr>
            <a:spLocks noGrp="1"/>
          </p:cNvSpPr>
          <p:nvPr>
            <p:ph idx="1"/>
          </p:nvPr>
        </p:nvSpPr>
        <p:spPr>
          <a:xfrm>
            <a:off x="609600" y="1233489"/>
            <a:ext cx="10538691" cy="4626984"/>
          </a:xfrm>
        </p:spPr>
        <p:txBody>
          <a:bodyPr/>
          <a:lstStyle/>
          <a:p>
            <a:r>
              <a:rPr lang="zh-CN" altLang="en-US" sz="2800"/>
              <a:t>段表</a:t>
            </a:r>
            <a:endParaRPr lang="zh-CN" altLang="en-US" sz="2800"/>
          </a:p>
          <a:p>
            <a:pPr lvl="1"/>
            <a:r>
              <a:rPr lang="zh-CN" altLang="en-US" sz="2800"/>
              <a:t>每项记录了段号、段首地址和段长度之间的关系</a:t>
            </a:r>
            <a:endParaRPr lang="zh-CN" altLang="en-US" sz="2800"/>
          </a:p>
          <a:p>
            <a:pPr lvl="1"/>
            <a:r>
              <a:rPr lang="zh-CN" altLang="en-US" sz="2800"/>
              <a:t>每个进程一个段表，存放在内存</a:t>
            </a:r>
            <a:endParaRPr lang="zh-CN" altLang="en-US" sz="2800"/>
          </a:p>
          <a:p>
            <a:pPr lvl="1"/>
            <a:r>
              <a:rPr lang="zh-CN" altLang="en-US" sz="2800"/>
              <a:t>段表起始地址保存在何处？</a:t>
            </a:r>
            <a:endParaRPr lang="zh-CN" altLang="en-US" sz="2800"/>
          </a:p>
          <a:p>
            <a:pPr>
              <a:spcBef>
                <a:spcPts val="2400"/>
              </a:spcBef>
              <a:spcAft>
                <a:spcPts val="1800"/>
              </a:spcAft>
            </a:pPr>
            <a:r>
              <a:rPr lang="zh-CN" altLang="en-US" sz="2800"/>
              <a:t>物理内存管理</a:t>
            </a:r>
            <a:endParaRPr lang="zh-CN" altLang="en-US" sz="2800"/>
          </a:p>
          <a:p>
            <a:r>
              <a:rPr lang="zh-CN" altLang="en-US" sz="2800"/>
              <a:t>地址转换（硬件）</a:t>
            </a:r>
            <a:endParaRPr lang="zh-CN" altLang="en-US" sz="2800"/>
          </a:p>
          <a:p>
            <a:pPr lvl="1"/>
            <a:r>
              <a:rPr lang="en-US" altLang="zh-CN" sz="2800"/>
              <a:t>CPU</a:t>
            </a:r>
            <a:r>
              <a:rPr lang="zh-CN" altLang="en-US" sz="2800"/>
              <a:t>取到逻辑地址，用段号查段表，得到该段在内存的起始地址，与段内偏移地址计算出物理地址</a:t>
            </a:r>
            <a:endParaRPr lang="zh-CN" altLang="en-US" sz="2800"/>
          </a:p>
        </p:txBody>
      </p:sp>
      <p:graphicFrame>
        <p:nvGraphicFramePr>
          <p:cNvPr id="4" name="表格 3"/>
          <p:cNvGraphicFramePr>
            <a:graphicFrameLocks noGrp="1"/>
          </p:cNvGraphicFramePr>
          <p:nvPr/>
        </p:nvGraphicFramePr>
        <p:xfrm>
          <a:off x="3685310" y="3711787"/>
          <a:ext cx="4608945" cy="518160"/>
        </p:xfrm>
        <a:graphic>
          <a:graphicData uri="http://schemas.openxmlformats.org/drawingml/2006/table">
            <a:tbl>
              <a:tblPr firstRow="1" bandRow="1">
                <a:tableStyleId>{5C22544A-7EE6-4342-B048-85BDC9FD1C3A}</a:tableStyleId>
              </a:tblPr>
              <a:tblGrid>
                <a:gridCol w="1422400"/>
                <a:gridCol w="3186545"/>
              </a:tblGrid>
              <a:tr h="370840">
                <a:tc>
                  <a:txBody>
                    <a:bodyPr/>
                    <a:lstStyle/>
                    <a:p>
                      <a:pPr algn="ctr"/>
                      <a:r>
                        <a:rPr lang="zh-CN" altLang="en-US" sz="2800"/>
                        <a:t>段号 </a:t>
                      </a:r>
                      <a:endParaRPr lang="zh-CN" altLang="en-US" sz="2800"/>
                    </a:p>
                  </a:txBody>
                  <a:tcPr>
                    <a:solidFill>
                      <a:srgbClr val="0070C0"/>
                    </a:solidFill>
                  </a:tcPr>
                </a:tc>
                <a:tc>
                  <a:txBody>
                    <a:bodyPr/>
                    <a:lstStyle/>
                    <a:p>
                      <a:pPr algn="ctr"/>
                      <a:r>
                        <a:rPr lang="zh-CN" altLang="en-US" sz="2800"/>
                        <a:t>段内地址</a:t>
                      </a:r>
                      <a:endParaRPr lang="zh-CN" altLang="en-US" sz="2800"/>
                    </a:p>
                  </a:txBody>
                  <a:tcPr>
                    <a:solidFill>
                      <a:srgbClr val="0070C0"/>
                    </a:solidFill>
                  </a:tcPr>
                </a:tc>
              </a:tr>
            </a:tbl>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段表寄存器</a:t>
            </a:r>
            <a:endParaRPr lang="zh-CN" altLang="en-US"/>
          </a:p>
        </p:txBody>
      </p:sp>
      <p:sp>
        <p:nvSpPr>
          <p:cNvPr id="3" name="内容占位符 2"/>
          <p:cNvSpPr>
            <a:spLocks noGrp="1"/>
          </p:cNvSpPr>
          <p:nvPr>
            <p:ph idx="1"/>
          </p:nvPr>
        </p:nvSpPr>
        <p:spPr>
          <a:xfrm>
            <a:off x="932873" y="1233489"/>
            <a:ext cx="10307782" cy="4626984"/>
          </a:xfrm>
        </p:spPr>
        <p:txBody>
          <a:bodyPr/>
          <a:lstStyle/>
          <a:p>
            <a:r>
              <a:rPr lang="zh-CN" altLang="en-US" sz="3600" dirty="0"/>
              <a:t>在分段系统中，段表被保存在物理内存中。</a:t>
            </a:r>
            <a:endParaRPr lang="zh-CN" altLang="en-US" sz="3600" dirty="0"/>
          </a:p>
          <a:p>
            <a:r>
              <a:rPr lang="zh-CN" altLang="en-US" sz="3600" dirty="0"/>
              <a:t>段表寄存器是</a:t>
            </a:r>
            <a:r>
              <a:rPr lang="en-US" altLang="zh-CN" sz="3600" dirty="0"/>
              <a:t>CPU</a:t>
            </a:r>
            <a:r>
              <a:rPr lang="zh-CN" altLang="en-US" sz="3600" dirty="0"/>
              <a:t>中的一个硬件设施，用来存放当前正在运行的进程其段表在物理内存中的起始物理地址。</a:t>
            </a:r>
            <a:endParaRPr lang="zh-CN" altLang="en-US" sz="3600" dirty="0"/>
          </a:p>
          <a:p>
            <a:r>
              <a:rPr lang="zh-CN" altLang="en-US" sz="3600" dirty="0"/>
              <a:t>当系统调度某个进程运行时，它将从该进程的</a:t>
            </a:r>
            <a:r>
              <a:rPr lang="en-US" altLang="zh-CN" sz="3600" dirty="0"/>
              <a:t>PCB</a:t>
            </a:r>
            <a:r>
              <a:rPr lang="zh-CN" altLang="en-US" sz="3600" dirty="0"/>
              <a:t>中取出相应的值填入段表寄存器</a:t>
            </a:r>
            <a:endParaRPr lang="zh-CN" altLang="en-US" sz="36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476500" y="214313"/>
            <a:ext cx="7829550" cy="576262"/>
          </a:xfrm>
        </p:spPr>
        <p:txBody>
          <a:bodyPr/>
          <a:lstStyle/>
          <a:p>
            <a:pPr eaLnBrk="1" hangingPunct="1"/>
            <a:r>
              <a:rPr lang="en-US" altLang="en-US"/>
              <a:t>Segmentation Architecture (Cont.)</a:t>
            </a:r>
            <a:endParaRPr lang="en-US" altLang="en-US"/>
          </a:p>
        </p:txBody>
      </p:sp>
      <p:sp>
        <p:nvSpPr>
          <p:cNvPr id="33795" name="Rectangle 3"/>
          <p:cNvSpPr>
            <a:spLocks noGrp="1" noChangeArrowheads="1"/>
          </p:cNvSpPr>
          <p:nvPr>
            <p:ph type="body" idx="1"/>
          </p:nvPr>
        </p:nvSpPr>
        <p:spPr>
          <a:xfrm>
            <a:off x="1358283" y="1162051"/>
            <a:ext cx="9383697" cy="4468813"/>
          </a:xfrm>
        </p:spPr>
        <p:txBody>
          <a:bodyPr/>
          <a:lstStyle/>
          <a:p>
            <a:r>
              <a:rPr lang="en-US" altLang="en-US" sz="2400"/>
              <a:t>Protection</a:t>
            </a:r>
            <a:endParaRPr lang="en-US" altLang="en-US" sz="2400"/>
          </a:p>
          <a:p>
            <a:pPr lvl="1"/>
            <a:r>
              <a:rPr lang="en-US" altLang="en-US" sz="2400"/>
              <a:t>With each entry in segment table associate:</a:t>
            </a:r>
            <a:endParaRPr lang="en-US" altLang="en-US" sz="2400"/>
          </a:p>
          <a:p>
            <a:pPr lvl="2"/>
            <a:r>
              <a:rPr lang="en-US" altLang="en-US" sz="2400"/>
              <a:t>validation bit = 0 </a:t>
            </a:r>
            <a:r>
              <a:rPr lang="en-US" altLang="en-US" sz="2400">
                <a:sym typeface="Symbol" panose="05050102010706020507" pitchFamily="18" charset="2"/>
              </a:rPr>
              <a:t> illegal segment</a:t>
            </a:r>
            <a:endParaRPr lang="en-US" altLang="en-US" sz="2400">
              <a:sym typeface="Symbol" panose="05050102010706020507" pitchFamily="18" charset="2"/>
            </a:endParaRPr>
          </a:p>
          <a:p>
            <a:pPr lvl="2"/>
            <a:r>
              <a:rPr lang="en-US" altLang="en-US" sz="2400">
                <a:sym typeface="Symbol" panose="05050102010706020507" pitchFamily="18" charset="2"/>
              </a:rPr>
              <a:t>read/write/execute privileges</a:t>
            </a:r>
            <a:endParaRPr lang="en-US" altLang="en-US" sz="2400">
              <a:sym typeface="Symbol" panose="05050102010706020507" pitchFamily="18" charset="2"/>
            </a:endParaRPr>
          </a:p>
          <a:p>
            <a:r>
              <a:rPr lang="en-US" altLang="en-US" sz="2400"/>
              <a:t>Protection bits associated with segments; code sharing occurs at segment level</a:t>
            </a:r>
            <a:endParaRPr lang="en-US" altLang="en-US" sz="2400"/>
          </a:p>
          <a:p>
            <a:r>
              <a:rPr lang="en-US" altLang="en-US" sz="2400"/>
              <a:t>Since segments vary in length, memory allocation is a dynamic storage-allocation problem</a:t>
            </a:r>
            <a:endParaRPr lang="en-US" altLang="en-US" sz="2400"/>
          </a:p>
          <a:p>
            <a:r>
              <a:rPr lang="en-US" altLang="en-US" sz="2400"/>
              <a:t>A segmentation example is shown in the following diagram</a:t>
            </a:r>
            <a:endParaRPr lang="en-US" altLang="en-US" sz="24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Segment Protection</a:t>
            </a:r>
            <a:endParaRPr lang="zh-CN" altLang="en-US"/>
          </a:p>
        </p:txBody>
      </p:sp>
      <p:sp>
        <p:nvSpPr>
          <p:cNvPr id="3" name="内容占位符 2"/>
          <p:cNvSpPr>
            <a:spLocks noGrp="1"/>
          </p:cNvSpPr>
          <p:nvPr>
            <p:ph idx="1"/>
          </p:nvPr>
        </p:nvSpPr>
        <p:spPr>
          <a:xfrm>
            <a:off x="775855" y="1233489"/>
            <a:ext cx="10381672" cy="4626984"/>
          </a:xfrm>
        </p:spPr>
        <p:txBody>
          <a:bodyPr/>
          <a:lstStyle/>
          <a:p>
            <a:r>
              <a:rPr lang="zh-CN" altLang="en-US" sz="3200"/>
              <a:t>越界检查</a:t>
            </a:r>
            <a:endParaRPr lang="zh-CN" altLang="en-US" sz="3200"/>
          </a:p>
          <a:p>
            <a:pPr lvl="1"/>
            <a:r>
              <a:rPr lang="zh-CN" altLang="en-US" sz="3200"/>
              <a:t>为了进行越界检查，系统在段表寄存器中保存当前进程的段表长度并在每个段表项中保存各个段的长度</a:t>
            </a:r>
            <a:endParaRPr lang="zh-CN" altLang="en-US" sz="3200"/>
          </a:p>
          <a:p>
            <a:r>
              <a:rPr lang="zh-CN" altLang="en-US" sz="3200"/>
              <a:t>存取控制</a:t>
            </a:r>
            <a:endParaRPr lang="zh-CN" altLang="en-US" sz="3200"/>
          </a:p>
          <a:p>
            <a:pPr lvl="1"/>
            <a:r>
              <a:rPr lang="zh-CN" altLang="en-US" sz="3200"/>
              <a:t>为了进行存取控制，系统在每个段表项中设置一个 “存取控制”字段，用于规定进程对段的访问权限</a:t>
            </a:r>
            <a:r>
              <a:rPr lang="en-US" altLang="zh-CN" sz="3200"/>
              <a:t>(</a:t>
            </a:r>
            <a:r>
              <a:rPr lang="zh-CN" altLang="en-US" sz="3200"/>
              <a:t>读写，只读，只执行等</a:t>
            </a:r>
            <a:r>
              <a:rPr lang="en-US" altLang="zh-CN" sz="3200"/>
              <a:t>)</a:t>
            </a:r>
            <a:endParaRPr lang="zh-CN" altLang="en-US" sz="32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981200" y="166688"/>
            <a:ext cx="8229600" cy="576262"/>
          </a:xfrm>
        </p:spPr>
        <p:txBody>
          <a:bodyPr/>
          <a:lstStyle/>
          <a:p>
            <a:pPr eaLnBrk="1" hangingPunct="1"/>
            <a:r>
              <a:rPr lang="en-US" altLang="en-US"/>
              <a:t>Segmentation Hardware</a:t>
            </a:r>
            <a:endParaRPr lang="en-US" altLang="en-US" sz="2400"/>
          </a:p>
        </p:txBody>
      </p:sp>
      <p:pic>
        <p:nvPicPr>
          <p:cNvPr id="34819" name="Picture 4" descr="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72810" y="1111367"/>
            <a:ext cx="7846380" cy="5505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673197" y="90436"/>
            <a:ext cx="8597031" cy="6677128"/>
          </a:xfrm>
          <a:prstGeom prst="rect">
            <a:avLst/>
          </a:prstGeom>
        </p:spPr>
      </p:pic>
      <p:sp>
        <p:nvSpPr>
          <p:cNvPr id="173058" name="Rectangle 2"/>
          <p:cNvSpPr>
            <a:spLocks noGrp="1" noChangeArrowheads="1"/>
          </p:cNvSpPr>
          <p:nvPr>
            <p:ph type="title"/>
          </p:nvPr>
        </p:nvSpPr>
        <p:spPr>
          <a:xfrm>
            <a:off x="1562470" y="5782397"/>
            <a:ext cx="5761608" cy="576262"/>
          </a:xfrm>
        </p:spPr>
        <p:txBody>
          <a:bodyPr/>
          <a:lstStyle/>
          <a:p>
            <a:pPr>
              <a:defRPr/>
            </a:pPr>
            <a:r>
              <a:rPr lang="en-US" altLang="zh-CN">
                <a:ea typeface="宋体" panose="02010600030101010101" pitchFamily="2" charset="-122"/>
              </a:rPr>
              <a:t>Example of Segmentation</a:t>
            </a:r>
            <a:endParaRPr lang="en-US" altLang="zh-CN" sz="2400">
              <a:ea typeface="宋体" panose="02010600030101010101" pitchFamily="2"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Paging vs. Segmentation</a:t>
            </a:r>
            <a:endParaRPr lang="zh-CN" altLang="en-US"/>
          </a:p>
        </p:txBody>
      </p:sp>
      <p:sp>
        <p:nvSpPr>
          <p:cNvPr id="3" name="内容占位符 2"/>
          <p:cNvSpPr>
            <a:spLocks noGrp="1"/>
          </p:cNvSpPr>
          <p:nvPr>
            <p:ph idx="1"/>
          </p:nvPr>
        </p:nvSpPr>
        <p:spPr/>
        <p:txBody>
          <a:bodyPr/>
          <a:lstStyle/>
          <a:p>
            <a:r>
              <a:rPr lang="zh-CN" altLang="en-US" sz="3200"/>
              <a:t>页面是信息的物理单位；在特定的系统中其大小是固定不变的，不随进程的不同而不同</a:t>
            </a:r>
            <a:endParaRPr lang="zh-CN" altLang="en-US" sz="3200"/>
          </a:p>
          <a:p>
            <a:r>
              <a:rPr lang="zh-CN" altLang="en-US" sz="3200"/>
              <a:t>段是信息的逻辑单位，其长度不定；即使是属于同一进程的两个段其长度也可能不等</a:t>
            </a:r>
            <a:endParaRPr lang="en-US" altLang="zh-CN" sz="3200"/>
          </a:p>
          <a:p>
            <a:r>
              <a:rPr lang="zh-CN" altLang="en-US" sz="3200"/>
              <a:t>分页活动源于系统管理物理内存的需要，在系统内部进行，由系统实施，用户看不见</a:t>
            </a:r>
            <a:endParaRPr lang="zh-CN" altLang="en-US" sz="3200"/>
          </a:p>
          <a:p>
            <a:r>
              <a:rPr lang="zh-CN" altLang="en-US" sz="3200"/>
              <a:t>分段活动源于用户进行模块化程序设计的需要，在系统外部进行，由用户实施，用户是知道的</a:t>
            </a:r>
            <a:endParaRPr lang="zh-CN" altLang="en-US" sz="3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1219200" y="635000"/>
            <a:ext cx="9753600" cy="2143125"/>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 Absolute code can be generated for ____</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6" name="文本框 5"/>
          <p:cNvSpPr txBox="1"/>
          <p:nvPr>
            <p:custDataLst>
              <p:tags r:id="rId2"/>
            </p:custDataLst>
          </p:nvPr>
        </p:nvSpPr>
        <p:spPr>
          <a:xfrm>
            <a:off x="2438400" y="2785745"/>
            <a:ext cx="8534400" cy="642620"/>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compile-time binding</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7" name="文本框 6"/>
          <p:cNvSpPr txBox="1"/>
          <p:nvPr>
            <p:custDataLst>
              <p:tags r:id="rId3"/>
            </p:custDataLst>
          </p:nvPr>
        </p:nvSpPr>
        <p:spPr>
          <a:xfrm>
            <a:off x="2438400" y="3642995"/>
            <a:ext cx="8534400" cy="642620"/>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load-time binding</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8" name="文本框 7"/>
          <p:cNvSpPr txBox="1"/>
          <p:nvPr>
            <p:custDataLst>
              <p:tags r:id="rId4"/>
            </p:custDataLst>
          </p:nvPr>
        </p:nvSpPr>
        <p:spPr>
          <a:xfrm>
            <a:off x="2438400" y="4500245"/>
            <a:ext cx="8534400" cy="642620"/>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execution-time binding</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custDataLst>
              <p:tags r:id="rId5"/>
            </p:custDataLst>
          </p:nvPr>
        </p:nvSpPr>
        <p:spPr>
          <a:xfrm>
            <a:off x="2438400" y="5357495"/>
            <a:ext cx="8534400" cy="642620"/>
          </a:xfrm>
          <a:prstGeom prst="rect">
            <a:avLst/>
          </a:prstGeom>
          <a:noFill/>
        </p:spPr>
        <p:txBody>
          <a:bodyPr wrap="square" rtlCol="0" anchor="ctr" anchorCtr="0">
            <a:noAutofit/>
          </a:bodyPr>
          <a:p>
            <a:pPr lvl="0" algn="l">
              <a:buNone/>
            </a:pPr>
            <a:r>
              <a:rPr lang="en-US" altLang="zh-CN"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interrupt binding</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0" name="椭圆 9"/>
          <p:cNvSpPr>
            <a:spLocks noChangeAspect="1"/>
          </p:cNvSpPr>
          <p:nvPr>
            <p:custDataLst>
              <p:tags r:id="rId6"/>
            </p:custDataLst>
          </p:nvPr>
        </p:nvSpPr>
        <p:spPr>
          <a:xfrm>
            <a:off x="1571625" y="2849880"/>
            <a:ext cx="514350" cy="514350"/>
          </a:xfrm>
          <a:prstGeom prst="ellipse">
            <a:avLst/>
          </a:prstGeom>
          <a:solidFill>
            <a:srgbClr val="00FF00"/>
          </a:solidFill>
          <a:ln w="25400" cap="flat" cmpd="sng" algn="ctr">
            <a:solidFill>
              <a:srgbClr val="000000"/>
            </a:solidFill>
            <a:prstDash val="solid"/>
            <a:round/>
            <a:headEnd type="none" w="med" len="med"/>
            <a:tailEnd type="none" w="med" len="med"/>
          </a:ln>
        </p:spPr>
        <p:txBody>
          <a:bodyPr vert="horz" wrap="none" lIns="91440" tIns="45720" rIns="91440" bIns="45720" numCol="1" anchor="ctr" anchorCtr="1" compatLnSpc="1">
            <a:noAutofit/>
          </a:bodyPr>
          <a:p>
            <a:pPr marL="0" marR="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rPr>
              <a:t>A</a:t>
            </a:r>
            <a:endParaRPr kumimoji="0" lang="en-US" altLang="en-US"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endParaRPr>
          </a:p>
        </p:txBody>
      </p:sp>
      <p:sp>
        <p:nvSpPr>
          <p:cNvPr id="11" name="椭圆 10"/>
          <p:cNvSpPr>
            <a:spLocks noChangeAspect="1"/>
          </p:cNvSpPr>
          <p:nvPr>
            <p:custDataLst>
              <p:tags r:id="rId7"/>
            </p:custDataLst>
          </p:nvPr>
        </p:nvSpPr>
        <p:spPr>
          <a:xfrm>
            <a:off x="1571625" y="3707130"/>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anchor="ctr" anchorCtr="1" compatLnSpc="1">
            <a:noAutofit/>
          </a:bodyPr>
          <a:p>
            <a:pPr marL="0" marR="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rPr>
              <a:t>B</a:t>
            </a:r>
            <a:endParaRPr kumimoji="0" lang="en-US" altLang="en-US"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endParaRPr>
          </a:p>
        </p:txBody>
      </p:sp>
      <p:sp>
        <p:nvSpPr>
          <p:cNvPr id="12" name="椭圆 11"/>
          <p:cNvSpPr>
            <a:spLocks noChangeAspect="1"/>
          </p:cNvSpPr>
          <p:nvPr>
            <p:custDataLst>
              <p:tags r:id="rId8"/>
            </p:custDataLst>
          </p:nvPr>
        </p:nvSpPr>
        <p:spPr>
          <a:xfrm>
            <a:off x="1571625" y="4564380"/>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anchor="ctr" anchorCtr="1" compatLnSpc="1">
            <a:noAutofit/>
          </a:bodyPr>
          <a:p>
            <a:pPr marL="0" marR="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rPr>
              <a:t>C</a:t>
            </a:r>
            <a:endParaRPr kumimoji="0" lang="en-US" altLang="en-US"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endParaRPr>
          </a:p>
        </p:txBody>
      </p:sp>
      <p:sp>
        <p:nvSpPr>
          <p:cNvPr id="13" name="椭圆 12"/>
          <p:cNvSpPr>
            <a:spLocks noChangeAspect="1"/>
          </p:cNvSpPr>
          <p:nvPr>
            <p:custDataLst>
              <p:tags r:id="rId9"/>
            </p:custDataLst>
          </p:nvPr>
        </p:nvSpPr>
        <p:spPr>
          <a:xfrm>
            <a:off x="1571625" y="5421630"/>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none" lIns="91440" tIns="45720" rIns="91440" bIns="45720" numCol="1" anchor="ctr" anchorCtr="1" compatLnSpc="1">
            <a:noAutofit/>
          </a:bodyPr>
          <a:p>
            <a:pPr marL="0" marR="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rPr>
              <a:t>D</a:t>
            </a:r>
            <a:endParaRPr kumimoji="0" lang="en-US" altLang="en-US"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endParaRPr>
          </a:p>
        </p:txBody>
      </p:sp>
      <p:sp>
        <p:nvSpPr>
          <p:cNvPr id="14" name="圆角矩形 13"/>
          <p:cNvSpPr/>
          <p:nvPr>
            <p:custDataLst>
              <p:tags r:id="rId10"/>
            </p:custDataLst>
          </p:nvPr>
        </p:nvSpPr>
        <p:spPr>
          <a:xfrm>
            <a:off x="8915400" y="6214745"/>
            <a:ext cx="1543050" cy="411480"/>
          </a:xfrm>
          <a:prstGeom prst="roundRect">
            <a:avLst/>
          </a:prstGeom>
          <a:solidFill>
            <a:srgbClr val="808080"/>
          </a:solidFill>
          <a:ln w="38100" cap="flat" cmpd="sng" algn="ctr">
            <a:solidFill>
              <a:srgbClr val="000000"/>
            </a:solidFill>
            <a:prstDash val="solid"/>
            <a:round/>
            <a:headEnd type="none" w="med" len="med"/>
            <a:tailEnd type="none" w="med" len="med"/>
          </a:ln>
        </p:spPr>
        <p:txBody>
          <a:bodyPr vert="horz" wrap="none" lIns="91440" tIns="45720" rIns="91440" bIns="45720" numCol="1" anchor="ctr" anchorCtr="1" compatLnSpc="1">
            <a:noAutofit/>
          </a:bodyPr>
          <a:p>
            <a:pPr marL="0" marR="0" indent="0"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rPr>
              <a:t>提交</a:t>
            </a:r>
            <a:endParaRPr kumimoji="0" lang="en-US" altLang="en-US" sz="1600" b="0"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endParaRPr>
          </a:p>
        </p:txBody>
      </p:sp>
      <p:grpSp>
        <p:nvGrpSpPr>
          <p:cNvPr id="19" name="组合 18"/>
          <p:cNvGrpSpPr/>
          <p:nvPr>
            <p:custDataLst>
              <p:tags r:id="rId11"/>
            </p:custDataLst>
          </p:nvPr>
        </p:nvGrpSpPr>
        <p:grpSpPr>
          <a:xfrm>
            <a:off x="0" y="0"/>
            <a:ext cx="12192000" cy="635000"/>
            <a:chOff x="0" y="0"/>
            <a:chExt cx="19200" cy="1000"/>
          </a:xfrm>
        </p:grpSpPr>
        <p:sp>
          <p:nvSpPr>
            <p:cNvPr id="15" name="TitleBackground"/>
            <p:cNvSpPr/>
            <p:nvPr>
              <p:custDataLst>
                <p:tags r:id="rId12"/>
              </p:custDataLst>
            </p:nvPr>
          </p:nvSpPr>
          <p:spPr>
            <a:xfrm>
              <a:off x="0" y="0"/>
              <a:ext cx="19200" cy="1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Verdana" panose="020B0604030504040204" pitchFamily="34" charset="0"/>
              </a:endParaRPr>
            </a:p>
          </p:txBody>
        </p:sp>
        <p:sp>
          <p:nvSpPr>
            <p:cNvPr id="16" name="ColorBlock"/>
            <p:cNvSpPr/>
            <p:nvPr>
              <p:custDataLst>
                <p:tags r:id="rId13"/>
              </p:custDataLst>
            </p:nvPr>
          </p:nvSpPr>
          <p:spPr>
            <a:xfrm>
              <a:off x="0" y="0"/>
              <a:ext cx="300" cy="1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Verdana" panose="020B0604030504040204" pitchFamily="34" charset="0"/>
              </a:endParaRPr>
            </a:p>
          </p:txBody>
        </p:sp>
        <p:sp>
          <p:nvSpPr>
            <p:cNvPr id="17" name="TypeText"/>
            <p:cNvSpPr txBox="1"/>
            <p:nvPr>
              <p:custDataLst>
                <p:tags r:id="rId14"/>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pitchFamily="34" charset="-122"/>
                  <a:ea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endParaRPr>
            </a:p>
          </p:txBody>
        </p:sp>
        <p:sp>
          <p:nvSpPr>
            <p:cNvPr id="18" name="TipText"/>
            <p:cNvSpPr txBox="1"/>
            <p:nvPr>
              <p:custDataLst>
                <p:tags r:id="rId15"/>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endParaRPr lang="zh-CN" altLang="en-US" sz="2000">
                <a:solidFill>
                  <a:srgbClr val="80808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4" name="图片 3" descr="tmpF140"/>
          <p:cNvPicPr>
            <a:picLocks noChangeAspect="1"/>
          </p:cNvPicPr>
          <p:nvPr>
            <p:custDataLst>
              <p:tags r:id="rId16"/>
            </p:custDataLst>
          </p:nvPr>
        </p:nvPicPr>
        <p:blipFill>
          <a:blip r:embed="rId17"/>
          <a:stretch>
            <a:fillRect/>
          </a:stretch>
        </p:blipFill>
        <p:spPr>
          <a:xfrm>
            <a:off x="10642600" y="63500"/>
            <a:ext cx="1422400" cy="508000"/>
          </a:xfrm>
          <a:prstGeom prst="rect">
            <a:avLst/>
          </a:prstGeom>
        </p:spPr>
      </p:pic>
    </p:spTree>
    <p:custDataLst>
      <p:tags r:id="rId18"/>
    </p:custData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Paging vs. Segmentation</a:t>
            </a:r>
            <a:endParaRPr lang="zh-CN" altLang="en-US"/>
          </a:p>
        </p:txBody>
      </p:sp>
      <p:sp>
        <p:nvSpPr>
          <p:cNvPr id="3" name="内容占位符 2"/>
          <p:cNvSpPr>
            <a:spLocks noGrp="1"/>
          </p:cNvSpPr>
          <p:nvPr>
            <p:ph idx="1"/>
          </p:nvPr>
        </p:nvSpPr>
        <p:spPr/>
        <p:txBody>
          <a:bodyPr/>
          <a:lstStyle/>
          <a:p>
            <a:r>
              <a:rPr lang="zh-CN" altLang="en-US" sz="3200" dirty="0"/>
              <a:t>在分页系统中，逻辑地址是一维的</a:t>
            </a:r>
            <a:endParaRPr lang="zh-CN" altLang="en-US" sz="3200" dirty="0"/>
          </a:p>
          <a:p>
            <a:r>
              <a:rPr lang="zh-CN" altLang="en-US" sz="3200" dirty="0"/>
              <a:t>在分段系统中，逻辑地址是二维或多维的</a:t>
            </a:r>
            <a:endParaRPr lang="en-US" altLang="zh-CN" sz="3200" dirty="0"/>
          </a:p>
          <a:p>
            <a:r>
              <a:rPr lang="zh-CN" altLang="en-US" sz="3200" dirty="0"/>
              <a:t>分页系统中，内碎片得到了有效的抑制，外碎片则完全被消除；因此，使用分页技术可以提高物理内存的利用率</a:t>
            </a:r>
            <a:endParaRPr lang="zh-CN" altLang="en-US" sz="3200" dirty="0"/>
          </a:p>
          <a:p>
            <a:r>
              <a:rPr lang="zh-CN" altLang="en-US" sz="3200" dirty="0"/>
              <a:t>分段系统中，动态数据结构、程序和数据共享、程序和数据保护等问题得到了妥善解决；因此，分段技术有利于模块化程序设计</a:t>
            </a:r>
            <a:endParaRPr lang="zh-CN" altLang="en-US" sz="3200" dirty="0"/>
          </a:p>
          <a:p>
            <a:r>
              <a:rPr lang="zh-CN" altLang="en-US" sz="3200" dirty="0"/>
              <a:t>后面讲述的段页技术结合了分页技术和分段技术的优点</a:t>
            </a:r>
            <a:endParaRPr lang="zh-CN" altLang="en-US" sz="32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7865" y="233853"/>
            <a:ext cx="9658190" cy="576262"/>
          </a:xfrm>
        </p:spPr>
        <p:txBody>
          <a:bodyPr/>
          <a:lstStyle/>
          <a:p>
            <a:pPr>
              <a:defRPr/>
            </a:pPr>
            <a:r>
              <a:rPr lang="en-US" altLang="zh-CN" dirty="0">
                <a:ea typeface="宋体" panose="02010600030101010101" pitchFamily="2" charset="-122"/>
              </a:rPr>
              <a:t>*Segmentation with Paging(</a:t>
            </a:r>
            <a:r>
              <a:rPr lang="zh-CN" altLang="en-US" dirty="0"/>
              <a:t>段页式</a:t>
            </a:r>
            <a:r>
              <a:rPr lang="en-US" altLang="zh-CN" dirty="0">
                <a:ea typeface="宋体" panose="02010600030101010101" pitchFamily="2" charset="-122"/>
              </a:rPr>
              <a:t>)</a:t>
            </a:r>
            <a:endParaRPr lang="zh-CN" altLang="en-US" dirty="0">
              <a:ea typeface="宋体" panose="02010600030101010101" pitchFamily="2" charset="-122"/>
            </a:endParaRPr>
          </a:p>
        </p:txBody>
      </p:sp>
      <p:sp>
        <p:nvSpPr>
          <p:cNvPr id="60419" name="内容占位符 2"/>
          <p:cNvSpPr>
            <a:spLocks noGrp="1" noChangeArrowheads="1"/>
          </p:cNvSpPr>
          <p:nvPr>
            <p:ph idx="1"/>
          </p:nvPr>
        </p:nvSpPr>
        <p:spPr>
          <a:xfrm>
            <a:off x="2298577" y="954227"/>
            <a:ext cx="8077200" cy="330200"/>
          </a:xfrm>
        </p:spPr>
        <p:txBody>
          <a:bodyPr/>
          <a:lstStyle/>
          <a:p>
            <a:r>
              <a:rPr lang="en-US" altLang="zh-CN" dirty="0">
                <a:ea typeface="宋体" panose="02010600030101010101" pitchFamily="2" charset="-122"/>
              </a:rPr>
              <a:t>Add page table to each entry of segmentation table</a:t>
            </a:r>
            <a:endParaRPr lang="zh-CN" altLang="en-US" dirty="0">
              <a:ea typeface="宋体" panose="02010600030101010101" pitchFamily="2" charset="-122"/>
            </a:endParaRPr>
          </a:p>
        </p:txBody>
      </p:sp>
      <p:sp>
        <p:nvSpPr>
          <p:cNvPr id="60420" name="矩形 4"/>
          <p:cNvSpPr>
            <a:spLocks noChangeArrowheads="1"/>
          </p:cNvSpPr>
          <p:nvPr/>
        </p:nvSpPr>
        <p:spPr bwMode="auto">
          <a:xfrm>
            <a:off x="2666877" y="1690827"/>
            <a:ext cx="990600" cy="520700"/>
          </a:xfrm>
          <a:prstGeom prst="rect">
            <a:avLst/>
          </a:prstGeom>
          <a:solidFill>
            <a:schemeClr val="accent1"/>
          </a:solidFill>
          <a:ln w="9525" algn="ctr">
            <a:solidFill>
              <a:schemeClr val="tx1"/>
            </a:solidFill>
            <a:round/>
          </a:ln>
        </p:spPr>
        <p:txBody>
          <a:bodyPr wrap="none"/>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CN" sz="1800">
                <a:ea typeface="宋体" panose="02010600030101010101" pitchFamily="2" charset="-122"/>
              </a:rPr>
              <a:t>s</a:t>
            </a:r>
            <a:endParaRPr kumimoji="0" lang="zh-CN" altLang="en-US" sz="1800">
              <a:ea typeface="宋体" panose="02010600030101010101" pitchFamily="2" charset="-122"/>
            </a:endParaRPr>
          </a:p>
        </p:txBody>
      </p:sp>
      <p:sp>
        <p:nvSpPr>
          <p:cNvPr id="6" name="矩形 5"/>
          <p:cNvSpPr/>
          <p:nvPr/>
        </p:nvSpPr>
        <p:spPr bwMode="auto">
          <a:xfrm>
            <a:off x="3657477" y="1690827"/>
            <a:ext cx="6388100" cy="52070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lgn="ctr">
              <a:defRPr/>
            </a:pPr>
            <a:r>
              <a:rPr lang="en-US" altLang="zh-CN" dirty="0">
                <a:solidFill>
                  <a:srgbClr val="000000"/>
                </a:solidFill>
                <a:ea typeface="宋体" panose="02010600030101010101" pitchFamily="2" charset="-122"/>
              </a:rPr>
              <a:t>Offset   </a:t>
            </a:r>
            <a:endParaRPr lang="zh-CN" altLang="en-US" dirty="0">
              <a:ea typeface="宋体" panose="02010600030101010101" pitchFamily="2" charset="-122"/>
            </a:endParaRPr>
          </a:p>
        </p:txBody>
      </p:sp>
      <p:sp>
        <p:nvSpPr>
          <p:cNvPr id="60422" name="矩形 6"/>
          <p:cNvSpPr>
            <a:spLocks noChangeArrowheads="1"/>
          </p:cNvSpPr>
          <p:nvPr/>
        </p:nvSpPr>
        <p:spPr bwMode="auto">
          <a:xfrm>
            <a:off x="2666877" y="2357577"/>
            <a:ext cx="990600" cy="520700"/>
          </a:xfrm>
          <a:prstGeom prst="rect">
            <a:avLst/>
          </a:prstGeom>
          <a:solidFill>
            <a:schemeClr val="accent1"/>
          </a:solidFill>
          <a:ln w="9525" algn="ctr">
            <a:solidFill>
              <a:schemeClr val="tx1"/>
            </a:solidFill>
            <a:round/>
          </a:ln>
        </p:spPr>
        <p:txBody>
          <a:bodyPr wrap="none"/>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CN" sz="1800">
                <a:ea typeface="宋体" panose="02010600030101010101" pitchFamily="2" charset="-122"/>
              </a:rPr>
              <a:t>s</a:t>
            </a:r>
            <a:endParaRPr kumimoji="0" lang="zh-CN" altLang="en-US" sz="1800">
              <a:ea typeface="宋体" panose="02010600030101010101" pitchFamily="2" charset="-122"/>
            </a:endParaRPr>
          </a:p>
        </p:txBody>
      </p:sp>
      <p:sp>
        <p:nvSpPr>
          <p:cNvPr id="8" name="矩形 7"/>
          <p:cNvSpPr/>
          <p:nvPr/>
        </p:nvSpPr>
        <p:spPr bwMode="auto">
          <a:xfrm>
            <a:off x="5257677" y="2357577"/>
            <a:ext cx="4787900" cy="52070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lgn="ctr">
              <a:defRPr/>
            </a:pPr>
            <a:r>
              <a:rPr lang="en-US" altLang="zh-CN">
                <a:solidFill>
                  <a:srgbClr val="000000"/>
                </a:solidFill>
                <a:ea typeface="宋体" panose="02010600030101010101" pitchFamily="2" charset="-122"/>
              </a:rPr>
              <a:t>offset</a:t>
            </a:r>
            <a:endParaRPr lang="zh-CN" altLang="en-US">
              <a:ea typeface="宋体" panose="02010600030101010101" pitchFamily="2" charset="-122"/>
            </a:endParaRPr>
          </a:p>
        </p:txBody>
      </p:sp>
      <p:sp>
        <p:nvSpPr>
          <p:cNvPr id="9" name="矩形 8"/>
          <p:cNvSpPr/>
          <p:nvPr/>
        </p:nvSpPr>
        <p:spPr bwMode="auto">
          <a:xfrm>
            <a:off x="3657477" y="2357577"/>
            <a:ext cx="1600200" cy="52070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lgn="ctr">
              <a:defRPr/>
            </a:pPr>
            <a:r>
              <a:rPr lang="en-US" altLang="zh-CN" dirty="0">
                <a:solidFill>
                  <a:srgbClr val="000000"/>
                </a:solidFill>
                <a:ea typeface="宋体" panose="02010600030101010101" pitchFamily="2" charset="-122"/>
              </a:rPr>
              <a:t>p</a:t>
            </a:r>
            <a:endParaRPr lang="zh-CN" altLang="en-US" dirty="0">
              <a:ea typeface="宋体" panose="02010600030101010101" pitchFamily="2" charset="-122"/>
            </a:endParaRPr>
          </a:p>
        </p:txBody>
      </p:sp>
      <p:sp>
        <p:nvSpPr>
          <p:cNvPr id="60425" name="矩形 12"/>
          <p:cNvSpPr>
            <a:spLocks noChangeArrowheads="1"/>
          </p:cNvSpPr>
          <p:nvPr/>
        </p:nvSpPr>
        <p:spPr bwMode="auto">
          <a:xfrm>
            <a:off x="1866777" y="3487877"/>
            <a:ext cx="431800" cy="520700"/>
          </a:xfrm>
          <a:prstGeom prst="rect">
            <a:avLst/>
          </a:prstGeom>
          <a:solidFill>
            <a:schemeClr val="accent1"/>
          </a:solidFill>
          <a:ln w="9525" algn="ctr">
            <a:solidFill>
              <a:schemeClr val="tx1"/>
            </a:solidFill>
            <a:round/>
          </a:ln>
        </p:spPr>
        <p:txBody>
          <a:bodyPr wrap="none"/>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CN" sz="1800">
                <a:ea typeface="宋体" panose="02010600030101010101" pitchFamily="2" charset="-122"/>
              </a:rPr>
              <a:t>s</a:t>
            </a:r>
            <a:endParaRPr kumimoji="0" lang="zh-CN" altLang="en-US" sz="1800">
              <a:ea typeface="宋体" panose="02010600030101010101" pitchFamily="2" charset="-122"/>
            </a:endParaRPr>
          </a:p>
        </p:txBody>
      </p:sp>
      <p:sp>
        <p:nvSpPr>
          <p:cNvPr id="14" name="矩形 13"/>
          <p:cNvSpPr/>
          <p:nvPr/>
        </p:nvSpPr>
        <p:spPr bwMode="auto">
          <a:xfrm>
            <a:off x="2958977" y="3487877"/>
            <a:ext cx="1574800" cy="52070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lgn="ctr">
              <a:defRPr/>
            </a:pPr>
            <a:r>
              <a:rPr lang="en-US" altLang="zh-CN">
                <a:solidFill>
                  <a:srgbClr val="000000"/>
                </a:solidFill>
                <a:ea typeface="宋体" panose="02010600030101010101" pitchFamily="2" charset="-122"/>
              </a:rPr>
              <a:t>offset</a:t>
            </a:r>
            <a:endParaRPr lang="zh-CN" altLang="en-US">
              <a:ea typeface="宋体" panose="02010600030101010101" pitchFamily="2" charset="-122"/>
            </a:endParaRPr>
          </a:p>
        </p:txBody>
      </p:sp>
      <p:sp>
        <p:nvSpPr>
          <p:cNvPr id="15" name="矩形 14"/>
          <p:cNvSpPr/>
          <p:nvPr/>
        </p:nvSpPr>
        <p:spPr bwMode="auto">
          <a:xfrm>
            <a:off x="2298577" y="3487877"/>
            <a:ext cx="660400" cy="52070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lgn="ctr">
              <a:defRPr/>
            </a:pPr>
            <a:r>
              <a:rPr lang="en-US" altLang="zh-CN" dirty="0">
                <a:solidFill>
                  <a:srgbClr val="000000"/>
                </a:solidFill>
                <a:ea typeface="宋体" panose="02010600030101010101" pitchFamily="2" charset="-122"/>
              </a:rPr>
              <a:t>p</a:t>
            </a:r>
            <a:endParaRPr lang="zh-CN" altLang="en-US" dirty="0">
              <a:ea typeface="宋体" panose="02010600030101010101" pitchFamily="2" charset="-122"/>
            </a:endParaRPr>
          </a:p>
        </p:txBody>
      </p:sp>
      <p:sp>
        <p:nvSpPr>
          <p:cNvPr id="12" name="矩形 11"/>
          <p:cNvSpPr/>
          <p:nvPr/>
        </p:nvSpPr>
        <p:spPr bwMode="auto">
          <a:xfrm>
            <a:off x="8164391" y="3478999"/>
            <a:ext cx="1881187" cy="520052"/>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lgn="ctr">
              <a:defRPr/>
            </a:pPr>
            <a:endParaRPr lang="zh-CN" altLang="en-US" dirty="0">
              <a:ea typeface="宋体" panose="02010600030101010101" pitchFamily="2" charset="-122"/>
            </a:endParaRPr>
          </a:p>
        </p:txBody>
      </p:sp>
      <p:sp>
        <p:nvSpPr>
          <p:cNvPr id="60429" name="文本框 2"/>
          <p:cNvSpPr txBox="1">
            <a:spLocks noChangeArrowheads="1"/>
          </p:cNvSpPr>
          <p:nvPr/>
        </p:nvSpPr>
        <p:spPr bwMode="auto">
          <a:xfrm>
            <a:off x="7981828" y="3117991"/>
            <a:ext cx="19288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zh-CN" sz="1800">
                <a:ea typeface="宋体" panose="02010600030101010101" pitchFamily="2" charset="-122"/>
              </a:rPr>
              <a:t>Physical address</a:t>
            </a:r>
            <a:endParaRPr kumimoji="0" lang="zh-CN" altLang="en-US" sz="1800">
              <a:ea typeface="宋体" panose="02010600030101010101" pitchFamily="2" charset="-122"/>
            </a:endParaRPr>
          </a:p>
        </p:txBody>
      </p:sp>
      <p:sp>
        <p:nvSpPr>
          <p:cNvPr id="60430" name="文本框 3"/>
          <p:cNvSpPr txBox="1">
            <a:spLocks noChangeArrowheads="1"/>
          </p:cNvSpPr>
          <p:nvPr/>
        </p:nvSpPr>
        <p:spPr bwMode="auto">
          <a:xfrm>
            <a:off x="2389066" y="3117991"/>
            <a:ext cx="1800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zh-CN" sz="1800">
                <a:ea typeface="宋体" panose="02010600030101010101" pitchFamily="2" charset="-122"/>
              </a:rPr>
              <a:t>Logical address</a:t>
            </a:r>
            <a:endParaRPr kumimoji="0" lang="zh-CN" altLang="en-US" sz="1800">
              <a:ea typeface="宋体" panose="02010600030101010101" pitchFamily="2" charset="-122"/>
            </a:endParaRPr>
          </a:p>
        </p:txBody>
      </p:sp>
      <p:sp>
        <p:nvSpPr>
          <p:cNvPr id="60431" name="矩形 4"/>
          <p:cNvSpPr>
            <a:spLocks noChangeArrowheads="1"/>
          </p:cNvSpPr>
          <p:nvPr/>
        </p:nvSpPr>
        <p:spPr bwMode="auto">
          <a:xfrm>
            <a:off x="3457453" y="4718191"/>
            <a:ext cx="1146175" cy="263525"/>
          </a:xfrm>
          <a:prstGeom prst="rect">
            <a:avLst/>
          </a:prstGeom>
          <a:solidFill>
            <a:schemeClr val="accent1"/>
          </a:solidFill>
          <a:ln w="9525" algn="ctr">
            <a:solidFill>
              <a:schemeClr val="tx1"/>
            </a:solidFill>
            <a:round/>
          </a:ln>
        </p:spPr>
        <p:txBody>
          <a:bodyPr wrap="none"/>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endParaRPr kumimoji="0" lang="zh-CN" altLang="en-US" sz="1800">
              <a:ea typeface="宋体" panose="02010600030101010101" pitchFamily="2" charset="-122"/>
            </a:endParaRPr>
          </a:p>
        </p:txBody>
      </p:sp>
      <p:sp>
        <p:nvSpPr>
          <p:cNvPr id="60432" name="矩形 15"/>
          <p:cNvSpPr>
            <a:spLocks noChangeArrowheads="1"/>
          </p:cNvSpPr>
          <p:nvPr/>
        </p:nvSpPr>
        <p:spPr bwMode="auto">
          <a:xfrm>
            <a:off x="3457453" y="4981716"/>
            <a:ext cx="1146175" cy="261937"/>
          </a:xfrm>
          <a:prstGeom prst="rect">
            <a:avLst/>
          </a:prstGeom>
          <a:solidFill>
            <a:schemeClr val="accent1"/>
          </a:solidFill>
          <a:ln w="9525" algn="ctr">
            <a:solidFill>
              <a:schemeClr val="tx1"/>
            </a:solidFill>
            <a:round/>
          </a:ln>
        </p:spPr>
        <p:txBody>
          <a:bodyPr wrap="none"/>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endParaRPr kumimoji="0" lang="zh-CN" altLang="en-US" sz="1800">
              <a:ea typeface="宋体" panose="02010600030101010101" pitchFamily="2" charset="-122"/>
            </a:endParaRPr>
          </a:p>
        </p:txBody>
      </p:sp>
      <p:sp>
        <p:nvSpPr>
          <p:cNvPr id="60433" name="矩形 16"/>
          <p:cNvSpPr>
            <a:spLocks noChangeArrowheads="1"/>
          </p:cNvSpPr>
          <p:nvPr/>
        </p:nvSpPr>
        <p:spPr bwMode="auto">
          <a:xfrm>
            <a:off x="3457453" y="4449902"/>
            <a:ext cx="1146175" cy="261938"/>
          </a:xfrm>
          <a:prstGeom prst="rect">
            <a:avLst/>
          </a:prstGeom>
          <a:solidFill>
            <a:schemeClr val="accent1"/>
          </a:solidFill>
          <a:ln w="9525" algn="ctr">
            <a:solidFill>
              <a:schemeClr val="tx1"/>
            </a:solidFill>
            <a:round/>
          </a:ln>
        </p:spPr>
        <p:txBody>
          <a:bodyPr wrap="none"/>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endParaRPr kumimoji="0" lang="zh-CN" altLang="en-US" sz="1800">
              <a:ea typeface="宋体" panose="02010600030101010101" pitchFamily="2" charset="-122"/>
            </a:endParaRPr>
          </a:p>
        </p:txBody>
      </p:sp>
      <p:sp>
        <p:nvSpPr>
          <p:cNvPr id="60434" name="矩形 17"/>
          <p:cNvSpPr>
            <a:spLocks noChangeArrowheads="1"/>
          </p:cNvSpPr>
          <p:nvPr/>
        </p:nvSpPr>
        <p:spPr bwMode="auto">
          <a:xfrm>
            <a:off x="3457453" y="5494477"/>
            <a:ext cx="1146175" cy="261938"/>
          </a:xfrm>
          <a:prstGeom prst="rect">
            <a:avLst/>
          </a:prstGeom>
          <a:solidFill>
            <a:schemeClr val="accent1"/>
          </a:solidFill>
          <a:ln w="9525" algn="ctr">
            <a:solidFill>
              <a:schemeClr val="tx1"/>
            </a:solidFill>
            <a:round/>
          </a:ln>
        </p:spPr>
        <p:txBody>
          <a:bodyPr wrap="none"/>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endParaRPr kumimoji="0" lang="zh-CN" altLang="en-US" sz="1800">
              <a:ea typeface="宋体" panose="02010600030101010101" pitchFamily="2" charset="-122"/>
            </a:endParaRPr>
          </a:p>
        </p:txBody>
      </p:sp>
      <p:sp>
        <p:nvSpPr>
          <p:cNvPr id="60435" name="矩形 18"/>
          <p:cNvSpPr>
            <a:spLocks noChangeArrowheads="1"/>
          </p:cNvSpPr>
          <p:nvPr/>
        </p:nvSpPr>
        <p:spPr bwMode="auto">
          <a:xfrm>
            <a:off x="3457453" y="5756416"/>
            <a:ext cx="1146175" cy="263525"/>
          </a:xfrm>
          <a:prstGeom prst="rect">
            <a:avLst/>
          </a:prstGeom>
          <a:solidFill>
            <a:schemeClr val="accent1"/>
          </a:solidFill>
          <a:ln w="9525" algn="ctr">
            <a:solidFill>
              <a:schemeClr val="tx1"/>
            </a:solidFill>
            <a:round/>
          </a:ln>
        </p:spPr>
        <p:txBody>
          <a:bodyPr wrap="none"/>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endParaRPr kumimoji="0" lang="zh-CN" altLang="en-US" sz="1800">
              <a:ea typeface="宋体" panose="02010600030101010101" pitchFamily="2" charset="-122"/>
            </a:endParaRPr>
          </a:p>
        </p:txBody>
      </p:sp>
      <p:sp>
        <p:nvSpPr>
          <p:cNvPr id="60436" name="矩形 19"/>
          <p:cNvSpPr>
            <a:spLocks noChangeArrowheads="1"/>
          </p:cNvSpPr>
          <p:nvPr/>
        </p:nvSpPr>
        <p:spPr bwMode="auto">
          <a:xfrm>
            <a:off x="3457453" y="5237303"/>
            <a:ext cx="1146175" cy="263525"/>
          </a:xfrm>
          <a:prstGeom prst="rect">
            <a:avLst/>
          </a:prstGeom>
          <a:solidFill>
            <a:schemeClr val="accent1">
              <a:lumMod val="90000"/>
            </a:schemeClr>
          </a:solidFill>
          <a:ln w="9525" algn="ctr">
            <a:solidFill>
              <a:schemeClr val="tx1"/>
            </a:solidFill>
            <a:round/>
          </a:ln>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defRPr/>
            </a:pPr>
            <a:endParaRPr lang="zh-CN" altLang="en-US">
              <a:ea typeface="宋体" panose="02010600030101010101" pitchFamily="2" charset="-122"/>
            </a:endParaRPr>
          </a:p>
        </p:txBody>
      </p:sp>
      <p:sp>
        <p:nvSpPr>
          <p:cNvPr id="60437" name="矩形 20"/>
          <p:cNvSpPr>
            <a:spLocks noChangeArrowheads="1"/>
          </p:cNvSpPr>
          <p:nvPr/>
        </p:nvSpPr>
        <p:spPr bwMode="auto">
          <a:xfrm>
            <a:off x="6427666" y="4692791"/>
            <a:ext cx="1146175" cy="263525"/>
          </a:xfrm>
          <a:prstGeom prst="rect">
            <a:avLst/>
          </a:prstGeom>
          <a:solidFill>
            <a:schemeClr val="accent1"/>
          </a:solidFill>
          <a:ln w="9525" algn="ctr">
            <a:solidFill>
              <a:schemeClr val="tx1"/>
            </a:solidFill>
            <a:round/>
          </a:ln>
        </p:spPr>
        <p:txBody>
          <a:bodyPr wrap="none"/>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endParaRPr kumimoji="0" lang="zh-CN" altLang="en-US" sz="1800">
              <a:ea typeface="宋体" panose="02010600030101010101" pitchFamily="2" charset="-122"/>
            </a:endParaRPr>
          </a:p>
        </p:txBody>
      </p:sp>
      <p:sp>
        <p:nvSpPr>
          <p:cNvPr id="60438" name="矩形 21"/>
          <p:cNvSpPr>
            <a:spLocks noChangeArrowheads="1"/>
          </p:cNvSpPr>
          <p:nvPr/>
        </p:nvSpPr>
        <p:spPr bwMode="auto">
          <a:xfrm>
            <a:off x="6427666" y="4956316"/>
            <a:ext cx="1146175" cy="261937"/>
          </a:xfrm>
          <a:prstGeom prst="rect">
            <a:avLst/>
          </a:prstGeom>
          <a:solidFill>
            <a:schemeClr val="accent1"/>
          </a:solidFill>
          <a:ln w="9525" algn="ctr">
            <a:solidFill>
              <a:schemeClr val="tx1"/>
            </a:solidFill>
            <a:round/>
          </a:ln>
        </p:spPr>
        <p:txBody>
          <a:bodyPr wrap="none"/>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endParaRPr kumimoji="0" lang="zh-CN" altLang="en-US" sz="1800">
              <a:ea typeface="宋体" panose="02010600030101010101" pitchFamily="2" charset="-122"/>
            </a:endParaRPr>
          </a:p>
        </p:txBody>
      </p:sp>
      <p:sp>
        <p:nvSpPr>
          <p:cNvPr id="60439" name="矩形 22"/>
          <p:cNvSpPr>
            <a:spLocks noChangeArrowheads="1"/>
          </p:cNvSpPr>
          <p:nvPr/>
        </p:nvSpPr>
        <p:spPr bwMode="auto">
          <a:xfrm>
            <a:off x="6427666" y="4454666"/>
            <a:ext cx="1146175" cy="263525"/>
          </a:xfrm>
          <a:prstGeom prst="rect">
            <a:avLst/>
          </a:prstGeom>
          <a:solidFill>
            <a:schemeClr val="accent1"/>
          </a:solidFill>
          <a:ln w="9525" algn="ctr">
            <a:solidFill>
              <a:schemeClr val="tx1"/>
            </a:solidFill>
            <a:round/>
          </a:ln>
        </p:spPr>
        <p:txBody>
          <a:bodyPr wrap="none"/>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endParaRPr kumimoji="0" lang="zh-CN" altLang="en-US" sz="1800">
              <a:ea typeface="宋体" panose="02010600030101010101" pitchFamily="2" charset="-122"/>
            </a:endParaRPr>
          </a:p>
        </p:txBody>
      </p:sp>
      <p:sp>
        <p:nvSpPr>
          <p:cNvPr id="60440" name="矩形 23"/>
          <p:cNvSpPr>
            <a:spLocks noChangeArrowheads="1"/>
          </p:cNvSpPr>
          <p:nvPr/>
        </p:nvSpPr>
        <p:spPr bwMode="auto">
          <a:xfrm>
            <a:off x="6427666" y="5481777"/>
            <a:ext cx="1146175" cy="261938"/>
          </a:xfrm>
          <a:prstGeom prst="rect">
            <a:avLst/>
          </a:prstGeom>
          <a:solidFill>
            <a:schemeClr val="accent1"/>
          </a:solidFill>
          <a:ln w="9525" algn="ctr">
            <a:solidFill>
              <a:schemeClr val="tx1"/>
            </a:solidFill>
            <a:round/>
          </a:ln>
        </p:spPr>
        <p:txBody>
          <a:bodyPr wrap="none"/>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endParaRPr kumimoji="0" lang="zh-CN" altLang="en-US" sz="1800">
              <a:ea typeface="宋体" panose="02010600030101010101" pitchFamily="2" charset="-122"/>
            </a:endParaRPr>
          </a:p>
        </p:txBody>
      </p:sp>
      <p:sp>
        <p:nvSpPr>
          <p:cNvPr id="60441" name="矩形 24"/>
          <p:cNvSpPr>
            <a:spLocks noChangeArrowheads="1"/>
          </p:cNvSpPr>
          <p:nvPr/>
        </p:nvSpPr>
        <p:spPr bwMode="auto">
          <a:xfrm>
            <a:off x="6427666" y="5743716"/>
            <a:ext cx="1146175" cy="263525"/>
          </a:xfrm>
          <a:prstGeom prst="rect">
            <a:avLst/>
          </a:prstGeom>
          <a:solidFill>
            <a:schemeClr val="accent1"/>
          </a:solidFill>
          <a:ln w="9525" algn="ctr">
            <a:solidFill>
              <a:schemeClr val="tx1"/>
            </a:solidFill>
            <a:round/>
          </a:ln>
        </p:spPr>
        <p:txBody>
          <a:bodyPr wrap="none"/>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endParaRPr kumimoji="0" lang="zh-CN" altLang="en-US" sz="1800">
              <a:ea typeface="宋体" panose="02010600030101010101" pitchFamily="2" charset="-122"/>
            </a:endParaRPr>
          </a:p>
        </p:txBody>
      </p:sp>
      <p:sp>
        <p:nvSpPr>
          <p:cNvPr id="60442" name="矩形 25"/>
          <p:cNvSpPr>
            <a:spLocks noChangeArrowheads="1"/>
          </p:cNvSpPr>
          <p:nvPr/>
        </p:nvSpPr>
        <p:spPr bwMode="auto">
          <a:xfrm>
            <a:off x="6427666" y="5218253"/>
            <a:ext cx="1146175" cy="263525"/>
          </a:xfrm>
          <a:prstGeom prst="rect">
            <a:avLst/>
          </a:prstGeom>
          <a:solidFill>
            <a:schemeClr val="accent1">
              <a:lumMod val="90000"/>
            </a:schemeClr>
          </a:solidFill>
          <a:ln w="9525" algn="ctr">
            <a:solidFill>
              <a:schemeClr val="tx1"/>
            </a:solidFill>
            <a:round/>
          </a:ln>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lgn="ctr">
              <a:defRPr/>
            </a:pPr>
            <a:r>
              <a:rPr lang="en-US" altLang="zh-CN" dirty="0">
                <a:ea typeface="宋体" panose="02010600030101010101" pitchFamily="2" charset="-122"/>
              </a:rPr>
              <a:t>f</a:t>
            </a:r>
            <a:endParaRPr lang="zh-CN" altLang="en-US" dirty="0">
              <a:ea typeface="宋体" panose="02010600030101010101" pitchFamily="2" charset="-122"/>
            </a:endParaRPr>
          </a:p>
        </p:txBody>
      </p:sp>
      <p:sp>
        <p:nvSpPr>
          <p:cNvPr id="60443" name="文本框 6"/>
          <p:cNvSpPr txBox="1">
            <a:spLocks noChangeArrowheads="1"/>
          </p:cNvSpPr>
          <p:nvPr/>
        </p:nvSpPr>
        <p:spPr bwMode="auto">
          <a:xfrm>
            <a:off x="6427666" y="6175516"/>
            <a:ext cx="1736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zh-CN" sz="1800">
                <a:ea typeface="宋体" panose="02010600030101010101" pitchFamily="2" charset="-122"/>
              </a:rPr>
              <a:t>page table of S</a:t>
            </a:r>
            <a:endParaRPr kumimoji="0" lang="zh-CN" altLang="en-US" sz="1800">
              <a:ea typeface="宋体" panose="02010600030101010101" pitchFamily="2" charset="-122"/>
            </a:endParaRPr>
          </a:p>
        </p:txBody>
      </p:sp>
      <p:sp>
        <p:nvSpPr>
          <p:cNvPr id="60444" name="文本框 12"/>
          <p:cNvSpPr txBox="1">
            <a:spLocks noChangeArrowheads="1"/>
          </p:cNvSpPr>
          <p:nvPr/>
        </p:nvSpPr>
        <p:spPr bwMode="auto">
          <a:xfrm>
            <a:off x="3147891" y="4718191"/>
            <a:ext cx="3000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zh-CN" sz="1800">
                <a:ea typeface="宋体" panose="02010600030101010101" pitchFamily="2" charset="-122"/>
              </a:rPr>
              <a:t>s</a:t>
            </a:r>
            <a:endParaRPr kumimoji="0" lang="zh-CN" altLang="en-US" sz="1800">
              <a:ea typeface="宋体" panose="02010600030101010101" pitchFamily="2" charset="-122"/>
            </a:endParaRPr>
          </a:p>
        </p:txBody>
      </p:sp>
      <p:sp>
        <p:nvSpPr>
          <p:cNvPr id="60445" name="文本框 26"/>
          <p:cNvSpPr txBox="1">
            <a:spLocks noChangeArrowheads="1"/>
          </p:cNvSpPr>
          <p:nvPr/>
        </p:nvSpPr>
        <p:spPr bwMode="auto">
          <a:xfrm>
            <a:off x="2958977" y="6185041"/>
            <a:ext cx="2171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zh-CN" sz="1800">
                <a:ea typeface="宋体" panose="02010600030101010101" pitchFamily="2" charset="-122"/>
              </a:rPr>
              <a:t>Segmentation table</a:t>
            </a:r>
            <a:endParaRPr kumimoji="0" lang="zh-CN" altLang="en-US" sz="1800">
              <a:ea typeface="宋体" panose="02010600030101010101" pitchFamily="2" charset="-122"/>
            </a:endParaRPr>
          </a:p>
        </p:txBody>
      </p:sp>
      <p:cxnSp>
        <p:nvCxnSpPr>
          <p:cNvPr id="60446" name="直接连接符 28"/>
          <p:cNvCxnSpPr>
            <a:cxnSpLocks noChangeShapeType="1"/>
          </p:cNvCxnSpPr>
          <p:nvPr/>
        </p:nvCxnSpPr>
        <p:spPr bwMode="auto">
          <a:xfrm flipH="1">
            <a:off x="2037641" y="4008577"/>
            <a:ext cx="9525" cy="107950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sp>
        <p:nvSpPr>
          <p:cNvPr id="60447" name="椭圆 31"/>
          <p:cNvSpPr>
            <a:spLocks noChangeArrowheads="1"/>
          </p:cNvSpPr>
          <p:nvPr/>
        </p:nvSpPr>
        <p:spPr bwMode="auto">
          <a:xfrm>
            <a:off x="1788991" y="5088077"/>
            <a:ext cx="504825" cy="520700"/>
          </a:xfrm>
          <a:prstGeom prst="ellipse">
            <a:avLst/>
          </a:prstGeom>
          <a:solidFill>
            <a:schemeClr val="accent1"/>
          </a:solidFill>
          <a:ln w="9525" algn="ctr">
            <a:solidFill>
              <a:schemeClr val="tx1"/>
            </a:solidFill>
            <a:round/>
          </a:ln>
        </p:spPr>
        <p:txBody>
          <a:bodyPr wrap="none"/>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 typeface="Monotype Sorts" pitchFamily="-84" charset="2"/>
              <a:buNone/>
            </a:pPr>
            <a:r>
              <a:rPr kumimoji="0" lang="en-US" altLang="zh-CN" sz="1800">
                <a:solidFill>
                  <a:srgbClr val="000000"/>
                </a:solidFill>
                <a:ea typeface="宋体" panose="02010600030101010101" pitchFamily="2" charset="-122"/>
              </a:rPr>
              <a:t>+</a:t>
            </a:r>
            <a:endParaRPr kumimoji="0" lang="zh-CN" altLang="en-US" sz="1800">
              <a:solidFill>
                <a:srgbClr val="000000"/>
              </a:solidFill>
              <a:ea typeface="宋体" panose="02010600030101010101" pitchFamily="2" charset="-122"/>
            </a:endParaRPr>
          </a:p>
        </p:txBody>
      </p:sp>
      <p:cxnSp>
        <p:nvCxnSpPr>
          <p:cNvPr id="60448" name="直接箭头连接符 3"/>
          <p:cNvCxnSpPr>
            <a:cxnSpLocks noChangeShapeType="1"/>
            <a:stCxn id="60447" idx="6"/>
            <a:endCxn id="60436" idx="1"/>
          </p:cNvCxnSpPr>
          <p:nvPr/>
        </p:nvCxnSpPr>
        <p:spPr bwMode="auto">
          <a:xfrm>
            <a:off x="2293816" y="5348427"/>
            <a:ext cx="1163637" cy="20638"/>
          </a:xfrm>
          <a:prstGeom prst="straightConnector1">
            <a:avLst/>
          </a:prstGeom>
          <a:noFill/>
          <a:ln w="9525" algn="ctr">
            <a:solidFill>
              <a:schemeClr val="tx1"/>
            </a:solidFill>
            <a:round/>
            <a:tailEnd type="triangle" w="med" len="med"/>
          </a:ln>
          <a:extLst>
            <a:ext uri="{909E8E84-426E-40DD-AFC4-6F175D3DCCD1}">
              <a14:hiddenFill xmlns:a14="http://schemas.microsoft.com/office/drawing/2010/main">
                <a:noFill/>
              </a14:hiddenFill>
            </a:ext>
          </a:extLst>
        </p:spPr>
      </p:cxnSp>
      <p:sp>
        <p:nvSpPr>
          <p:cNvPr id="18" name="文本框 17"/>
          <p:cNvSpPr txBox="1"/>
          <p:nvPr/>
        </p:nvSpPr>
        <p:spPr>
          <a:xfrm>
            <a:off x="1677865" y="6119952"/>
            <a:ext cx="838200" cy="369888"/>
          </a:xfrm>
          <a:prstGeom prst="rect">
            <a:avLst/>
          </a:prstGeom>
          <a:solidFill>
            <a:schemeClr val="accent1">
              <a:lumMod val="90000"/>
            </a:schemeClr>
          </a:solidFill>
          <a:ln>
            <a:solidFill>
              <a:schemeClr val="tx1"/>
            </a:solidFill>
          </a:ln>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defRPr/>
            </a:pPr>
            <a:r>
              <a:rPr lang="en-US" altLang="zh-CN">
                <a:ea typeface="宋体" panose="02010600030101010101" pitchFamily="2" charset="-122"/>
              </a:rPr>
              <a:t>STBR</a:t>
            </a:r>
            <a:endParaRPr lang="zh-CN" altLang="en-US">
              <a:ea typeface="宋体" panose="02010600030101010101" pitchFamily="2" charset="-122"/>
            </a:endParaRPr>
          </a:p>
        </p:txBody>
      </p:sp>
      <p:cxnSp>
        <p:nvCxnSpPr>
          <p:cNvPr id="60450" name="直接连接符 28"/>
          <p:cNvCxnSpPr>
            <a:cxnSpLocks noChangeShapeType="1"/>
            <a:stCxn id="60447" idx="4"/>
          </p:cNvCxnSpPr>
          <p:nvPr/>
        </p:nvCxnSpPr>
        <p:spPr bwMode="auto">
          <a:xfrm flipH="1">
            <a:off x="2041402" y="5608778"/>
            <a:ext cx="0" cy="473075"/>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sp>
        <p:nvSpPr>
          <p:cNvPr id="60451" name="椭圆 31"/>
          <p:cNvSpPr>
            <a:spLocks noChangeArrowheads="1"/>
          </p:cNvSpPr>
          <p:nvPr/>
        </p:nvSpPr>
        <p:spPr bwMode="auto">
          <a:xfrm>
            <a:off x="5130678" y="5149990"/>
            <a:ext cx="504825" cy="520700"/>
          </a:xfrm>
          <a:prstGeom prst="ellipse">
            <a:avLst/>
          </a:prstGeom>
          <a:solidFill>
            <a:schemeClr val="accent1"/>
          </a:solidFill>
          <a:ln w="9525" algn="ctr">
            <a:solidFill>
              <a:schemeClr val="tx1"/>
            </a:solidFill>
            <a:round/>
          </a:ln>
        </p:spPr>
        <p:txBody>
          <a:bodyPr wrap="none"/>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 typeface="Monotype Sorts" pitchFamily="-84" charset="2"/>
              <a:buNone/>
            </a:pPr>
            <a:r>
              <a:rPr kumimoji="0" lang="en-US" altLang="zh-CN" sz="1800">
                <a:solidFill>
                  <a:srgbClr val="000000"/>
                </a:solidFill>
                <a:ea typeface="宋体" panose="02010600030101010101" pitchFamily="2" charset="-122"/>
              </a:rPr>
              <a:t>+</a:t>
            </a:r>
            <a:endParaRPr kumimoji="0" lang="zh-CN" altLang="en-US" sz="1800">
              <a:solidFill>
                <a:srgbClr val="000000"/>
              </a:solidFill>
              <a:ea typeface="宋体" panose="02010600030101010101" pitchFamily="2" charset="-122"/>
            </a:endParaRPr>
          </a:p>
        </p:txBody>
      </p:sp>
      <p:cxnSp>
        <p:nvCxnSpPr>
          <p:cNvPr id="60452" name="直接连接符 36"/>
          <p:cNvCxnSpPr>
            <a:cxnSpLocks noChangeShapeType="1"/>
            <a:stCxn id="60436" idx="3"/>
          </p:cNvCxnSpPr>
          <p:nvPr/>
        </p:nvCxnSpPr>
        <p:spPr bwMode="auto">
          <a:xfrm>
            <a:off x="4603627" y="5369065"/>
            <a:ext cx="527050"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60453" name="直接连接符 38"/>
          <p:cNvCxnSpPr>
            <a:cxnSpLocks noChangeShapeType="1"/>
            <a:stCxn id="15" idx="2"/>
          </p:cNvCxnSpPr>
          <p:nvPr/>
        </p:nvCxnSpPr>
        <p:spPr bwMode="auto">
          <a:xfrm>
            <a:off x="2628777" y="4008578"/>
            <a:ext cx="0" cy="258763"/>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60454" name="直接连接符 40"/>
          <p:cNvCxnSpPr>
            <a:cxnSpLocks noChangeShapeType="1"/>
          </p:cNvCxnSpPr>
          <p:nvPr/>
        </p:nvCxnSpPr>
        <p:spPr bwMode="auto">
          <a:xfrm>
            <a:off x="2628778" y="4264166"/>
            <a:ext cx="2754313" cy="3175"/>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60455" name="直接箭头连接符 42"/>
          <p:cNvCxnSpPr>
            <a:cxnSpLocks noChangeShapeType="1"/>
            <a:endCxn id="60451" idx="0"/>
          </p:cNvCxnSpPr>
          <p:nvPr/>
        </p:nvCxnSpPr>
        <p:spPr bwMode="auto">
          <a:xfrm>
            <a:off x="5383090" y="4259402"/>
            <a:ext cx="0" cy="890588"/>
          </a:xfrm>
          <a:prstGeom prst="straightConnector1">
            <a:avLst/>
          </a:prstGeom>
          <a:noFill/>
          <a:ln w="9525" algn="ctr">
            <a:solidFill>
              <a:schemeClr val="tx1"/>
            </a:solidFill>
            <a:round/>
            <a:tailEnd type="triangle" w="med" len="med"/>
          </a:ln>
          <a:extLst>
            <a:ext uri="{909E8E84-426E-40DD-AFC4-6F175D3DCCD1}">
              <a14:hiddenFill xmlns:a14="http://schemas.microsoft.com/office/drawing/2010/main">
                <a:noFill/>
              </a14:hiddenFill>
            </a:ext>
          </a:extLst>
        </p:spPr>
      </p:cxnSp>
      <p:cxnSp>
        <p:nvCxnSpPr>
          <p:cNvPr id="60456" name="直接箭头连接符 47"/>
          <p:cNvCxnSpPr>
            <a:cxnSpLocks noChangeShapeType="1"/>
            <a:stCxn id="60451" idx="6"/>
          </p:cNvCxnSpPr>
          <p:nvPr/>
        </p:nvCxnSpPr>
        <p:spPr bwMode="auto">
          <a:xfrm>
            <a:off x="5635503" y="5410340"/>
            <a:ext cx="792163" cy="0"/>
          </a:xfrm>
          <a:prstGeom prst="straightConnector1">
            <a:avLst/>
          </a:prstGeom>
          <a:noFill/>
          <a:ln w="9525" algn="ctr">
            <a:solidFill>
              <a:schemeClr val="tx1"/>
            </a:solidFill>
            <a:round/>
            <a:tailEnd type="triangle" w="med" len="med"/>
          </a:ln>
          <a:extLst>
            <a:ext uri="{909E8E84-426E-40DD-AFC4-6F175D3DCCD1}">
              <a14:hiddenFill xmlns:a14="http://schemas.microsoft.com/office/drawing/2010/main">
                <a:noFill/>
              </a14:hiddenFill>
            </a:ext>
          </a:extLst>
        </p:spPr>
      </p:cxnSp>
      <p:sp>
        <p:nvSpPr>
          <p:cNvPr id="60457" name="文本框 12"/>
          <p:cNvSpPr txBox="1">
            <a:spLocks noChangeArrowheads="1"/>
          </p:cNvSpPr>
          <p:nvPr/>
        </p:nvSpPr>
        <p:spPr bwMode="auto">
          <a:xfrm>
            <a:off x="6011741" y="4692791"/>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zh-CN" sz="1800">
                <a:ea typeface="宋体" panose="02010600030101010101" pitchFamily="2" charset="-122"/>
              </a:rPr>
              <a:t>p</a:t>
            </a:r>
            <a:endParaRPr kumimoji="0" lang="zh-CN" altLang="en-US" sz="1800">
              <a:ea typeface="宋体" panose="02010600030101010101" pitchFamily="2" charset="-122"/>
            </a:endParaRPr>
          </a:p>
        </p:txBody>
      </p:sp>
      <p:cxnSp>
        <p:nvCxnSpPr>
          <p:cNvPr id="60458" name="直接连接符 49"/>
          <p:cNvCxnSpPr>
            <a:cxnSpLocks noChangeShapeType="1"/>
            <a:stCxn id="60442" idx="3"/>
          </p:cNvCxnSpPr>
          <p:nvPr/>
        </p:nvCxnSpPr>
        <p:spPr bwMode="auto">
          <a:xfrm flipV="1">
            <a:off x="7573841" y="5350015"/>
            <a:ext cx="255586" cy="1"/>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60459" name="直接箭头连接符 53"/>
          <p:cNvCxnSpPr>
            <a:cxnSpLocks noChangeShapeType="1"/>
          </p:cNvCxnSpPr>
          <p:nvPr/>
        </p:nvCxnSpPr>
        <p:spPr bwMode="auto">
          <a:xfrm flipV="1">
            <a:off x="7829427" y="4008578"/>
            <a:ext cx="0" cy="1350963"/>
          </a:xfrm>
          <a:prstGeom prst="straightConnector1">
            <a:avLst/>
          </a:prstGeom>
          <a:noFill/>
          <a:ln w="9525" algn="ctr">
            <a:solidFill>
              <a:schemeClr val="tx1"/>
            </a:solidFill>
            <a:round/>
            <a:tailEnd type="triangle" w="med" len="med"/>
          </a:ln>
          <a:extLst>
            <a:ext uri="{909E8E84-426E-40DD-AFC4-6F175D3DCCD1}">
              <a14:hiddenFill xmlns:a14="http://schemas.microsoft.com/office/drawing/2010/main">
                <a:noFill/>
              </a14:hiddenFill>
            </a:ext>
          </a:extLst>
        </p:spPr>
      </p:cxnSp>
      <p:sp>
        <p:nvSpPr>
          <p:cNvPr id="80" name="矩形 79"/>
          <p:cNvSpPr/>
          <p:nvPr/>
        </p:nvSpPr>
        <p:spPr bwMode="auto">
          <a:xfrm>
            <a:off x="7503990" y="3478352"/>
            <a:ext cx="660400" cy="52070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lgn="ctr">
              <a:defRPr/>
            </a:pPr>
            <a:endParaRPr lang="zh-CN" altLang="en-US" dirty="0">
              <a:ea typeface="宋体" panose="02010600030101010101" pitchFamily="2" charset="-122"/>
            </a:endParaRPr>
          </a:p>
        </p:txBody>
      </p:sp>
      <p:sp>
        <p:nvSpPr>
          <p:cNvPr id="60461" name="文本框 12"/>
          <p:cNvSpPr txBox="1">
            <a:spLocks noChangeArrowheads="1"/>
          </p:cNvSpPr>
          <p:nvPr/>
        </p:nvSpPr>
        <p:spPr bwMode="auto">
          <a:xfrm>
            <a:off x="7829427" y="4021277"/>
            <a:ext cx="2492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zh-CN" sz="1800">
                <a:ea typeface="宋体" panose="02010600030101010101" pitchFamily="2" charset="-122"/>
              </a:rPr>
              <a:t>f</a:t>
            </a:r>
            <a:endParaRPr kumimoji="0" lang="zh-CN" altLang="en-US" sz="1800">
              <a:ea typeface="宋体" panose="02010600030101010101" pitchFamily="2" charset="-122"/>
            </a:endParaRPr>
          </a:p>
        </p:txBody>
      </p:sp>
      <p:sp>
        <p:nvSpPr>
          <p:cNvPr id="60462" name="文本框 12"/>
          <p:cNvSpPr txBox="1">
            <a:spLocks noChangeArrowheads="1"/>
          </p:cNvSpPr>
          <p:nvPr/>
        </p:nvSpPr>
        <p:spPr bwMode="auto">
          <a:xfrm>
            <a:off x="9072441" y="4008577"/>
            <a:ext cx="7445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zh-CN" sz="1800">
                <a:ea typeface="宋体" panose="02010600030101010101" pitchFamily="2" charset="-122"/>
              </a:rPr>
              <a:t>offset</a:t>
            </a:r>
            <a:endParaRPr kumimoji="0" lang="zh-CN" altLang="en-US" sz="1800">
              <a:ea typeface="宋体" panose="02010600030101010101" pitchFamily="2"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t>
            </a:r>
            <a:r>
              <a:rPr lang="zh-CN" altLang="en-US"/>
              <a:t>段页式内存管理</a:t>
            </a:r>
            <a:endParaRPr lang="zh-CN" altLang="en-US"/>
          </a:p>
        </p:txBody>
      </p:sp>
      <p:sp>
        <p:nvSpPr>
          <p:cNvPr id="3" name="内容占位符 2"/>
          <p:cNvSpPr>
            <a:spLocks noGrp="1"/>
          </p:cNvSpPr>
          <p:nvPr>
            <p:ph idx="1"/>
          </p:nvPr>
        </p:nvSpPr>
        <p:spPr>
          <a:xfrm>
            <a:off x="609600" y="932864"/>
            <a:ext cx="10732718" cy="4626984"/>
          </a:xfrm>
        </p:spPr>
        <p:txBody>
          <a:bodyPr/>
          <a:lstStyle/>
          <a:p>
            <a:r>
              <a:rPr lang="zh-CN" altLang="en-US" sz="2800" dirty="0"/>
              <a:t>在段页存储管理系统中，每个进程均被编程人员分割成多个</a:t>
            </a:r>
            <a:r>
              <a:rPr lang="en-US" altLang="zh-CN" sz="2800" dirty="0"/>
              <a:t>Segment</a:t>
            </a:r>
            <a:r>
              <a:rPr lang="zh-CN" altLang="en-US" sz="2800" dirty="0"/>
              <a:t>， 每个段又被系统分割成多个</a:t>
            </a:r>
            <a:r>
              <a:rPr lang="en-US" altLang="zh-CN" sz="2800" dirty="0"/>
              <a:t>Page</a:t>
            </a:r>
            <a:endParaRPr lang="en-US" altLang="zh-CN" sz="2800" dirty="0"/>
          </a:p>
          <a:p>
            <a:r>
              <a:rPr lang="zh-CN" altLang="en-US" sz="2800" dirty="0"/>
              <a:t>先按段划分，每一段再按页面划分</a:t>
            </a:r>
            <a:endParaRPr lang="en-US" altLang="zh-CN" sz="2800" dirty="0"/>
          </a:p>
          <a:p>
            <a:r>
              <a:rPr lang="zh-CN" altLang="en-US" sz="2800" dirty="0"/>
              <a:t>相应地，物理内存被系统划分成多个</a:t>
            </a:r>
            <a:r>
              <a:rPr lang="en-US" altLang="zh-CN" sz="2800" dirty="0"/>
              <a:t>Frame</a:t>
            </a:r>
            <a:endParaRPr lang="zh-CN" altLang="en-US" sz="2800" dirty="0"/>
          </a:p>
          <a:p>
            <a:r>
              <a:rPr lang="zh-CN" altLang="en-US" sz="2800" dirty="0"/>
              <a:t>当一个进程被装入物理内存时，系统为该进程的每个段的各页面独立地分配一个</a:t>
            </a:r>
            <a:r>
              <a:rPr lang="en-US" altLang="zh-CN" sz="2800" dirty="0"/>
              <a:t>Frame</a:t>
            </a:r>
            <a:r>
              <a:rPr lang="zh-CN" altLang="en-US" sz="2800" dirty="0"/>
              <a:t>；因为分页的存在，一个进程中的同一个段的多个页面，不必存放在连续的多个</a:t>
            </a:r>
            <a:r>
              <a:rPr lang="en-US" altLang="zh-CN" sz="2800" dirty="0"/>
              <a:t>Frame</a:t>
            </a:r>
            <a:r>
              <a:rPr lang="zh-CN" altLang="en-US" sz="2800" dirty="0"/>
              <a:t>中</a:t>
            </a:r>
            <a:endParaRPr lang="en-US" altLang="zh-CN" sz="2800" dirty="0"/>
          </a:p>
          <a:p>
            <a:r>
              <a:rPr lang="en-US" altLang="zh-CN" sz="2800" dirty="0"/>
              <a:t>x86-32</a:t>
            </a:r>
            <a:r>
              <a:rPr lang="zh-CN" altLang="en-US" sz="2800" dirty="0"/>
              <a:t>及</a:t>
            </a:r>
            <a:r>
              <a:rPr lang="en-US" altLang="zh-CN" sz="2800" dirty="0"/>
              <a:t>x86-64</a:t>
            </a:r>
            <a:r>
              <a:rPr lang="zh-CN" altLang="en-US" sz="2800" dirty="0"/>
              <a:t>均采用段页式内存管理</a:t>
            </a:r>
            <a:endParaRPr lang="zh-CN" altLang="en-US" sz="2800" dirty="0"/>
          </a:p>
        </p:txBody>
      </p:sp>
      <p:pic>
        <p:nvPicPr>
          <p:cNvPr id="5" name="图片 4"/>
          <p:cNvPicPr>
            <a:picLocks noChangeAspect="1"/>
          </p:cNvPicPr>
          <p:nvPr/>
        </p:nvPicPr>
        <p:blipFill>
          <a:blip r:embed="rId1"/>
          <a:stretch>
            <a:fillRect/>
          </a:stretch>
        </p:blipFill>
        <p:spPr>
          <a:xfrm>
            <a:off x="1946583" y="5111973"/>
            <a:ext cx="8055450" cy="1243203"/>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pPr>
              <a:defRPr/>
            </a:pPr>
            <a:r>
              <a:rPr lang="en-US" altLang="zh-CN">
                <a:ea typeface="宋体" panose="02010600030101010101" pitchFamily="2" charset="-122"/>
              </a:rPr>
              <a:t>*8.7 Example</a:t>
            </a:r>
            <a:r>
              <a:rPr lang="en-US" altLang="zh-CN" dirty="0">
                <a:ea typeface="宋体" panose="02010600030101010101" pitchFamily="2" charset="-122"/>
              </a:rPr>
              <a:t>: The Intel Pentium</a:t>
            </a:r>
            <a:endParaRPr lang="en-US" altLang="zh-CN" dirty="0">
              <a:ea typeface="宋体" panose="02010600030101010101" pitchFamily="2" charset="-122"/>
            </a:endParaRPr>
          </a:p>
        </p:txBody>
      </p:sp>
      <p:sp>
        <p:nvSpPr>
          <p:cNvPr id="61443" name="Rectangle 3"/>
          <p:cNvSpPr>
            <a:spLocks noGrp="1" noChangeArrowheads="1"/>
          </p:cNvSpPr>
          <p:nvPr>
            <p:ph type="body" idx="1"/>
          </p:nvPr>
        </p:nvSpPr>
        <p:spPr>
          <a:xfrm>
            <a:off x="1012055" y="1282700"/>
            <a:ext cx="10306974" cy="4691972"/>
          </a:xfrm>
        </p:spPr>
        <p:txBody>
          <a:bodyPr/>
          <a:lstStyle/>
          <a:p>
            <a:r>
              <a:rPr lang="en-US" altLang="zh-CN" sz="3200" dirty="0">
                <a:ea typeface="宋体" panose="02010600030101010101" pitchFamily="2" charset="-122"/>
              </a:rPr>
              <a:t>Supports both segmentation and </a:t>
            </a:r>
            <a:r>
              <a:rPr lang="en-US" altLang="zh-CN" sz="3200" b="1" dirty="0">
                <a:solidFill>
                  <a:srgbClr val="0070C0"/>
                </a:solidFill>
                <a:ea typeface="宋体" panose="02010600030101010101" pitchFamily="2" charset="-122"/>
              </a:rPr>
              <a:t>segmentation with paging</a:t>
            </a:r>
            <a:endParaRPr lang="en-US" altLang="zh-CN" sz="3200" b="1" dirty="0">
              <a:solidFill>
                <a:srgbClr val="0070C0"/>
              </a:solidFill>
              <a:ea typeface="宋体" panose="02010600030101010101" pitchFamily="2" charset="-122"/>
            </a:endParaRPr>
          </a:p>
          <a:p>
            <a:r>
              <a:rPr lang="en-US" altLang="zh-CN" sz="3200" dirty="0">
                <a:ea typeface="宋体" panose="02010600030101010101" pitchFamily="2" charset="-122"/>
              </a:rPr>
              <a:t>IA-32 CPU generates logical address</a:t>
            </a:r>
            <a:endParaRPr lang="en-US" altLang="zh-CN" sz="3200" dirty="0">
              <a:ea typeface="宋体" panose="02010600030101010101" pitchFamily="2" charset="-122"/>
            </a:endParaRPr>
          </a:p>
          <a:p>
            <a:pPr lvl="1"/>
            <a:r>
              <a:rPr lang="en-US" altLang="zh-CN" sz="2800" dirty="0">
                <a:ea typeface="宋体" panose="02010600030101010101" pitchFamily="2" charset="-122"/>
              </a:rPr>
              <a:t>Given to segmentation unit</a:t>
            </a:r>
            <a:endParaRPr lang="en-US" altLang="zh-CN" sz="2800" dirty="0">
              <a:ea typeface="宋体" panose="02010600030101010101" pitchFamily="2" charset="-122"/>
            </a:endParaRPr>
          </a:p>
          <a:p>
            <a:pPr lvl="2"/>
            <a:r>
              <a:rPr lang="en-US" altLang="zh-CN" sz="2800" dirty="0">
                <a:ea typeface="宋体" panose="02010600030101010101" pitchFamily="2" charset="-122"/>
              </a:rPr>
              <a:t>Which produces linear addresses(</a:t>
            </a:r>
            <a:r>
              <a:rPr lang="zh-CN" altLang="en-US" sz="2800" dirty="0"/>
              <a:t>线性地址</a:t>
            </a:r>
            <a:r>
              <a:rPr lang="en-US" altLang="zh-CN" sz="2800" dirty="0">
                <a:ea typeface="宋体" panose="02010600030101010101" pitchFamily="2" charset="-122"/>
              </a:rPr>
              <a:t>) </a:t>
            </a:r>
            <a:endParaRPr lang="en-US" altLang="zh-CN" sz="2800" dirty="0">
              <a:ea typeface="宋体" panose="02010600030101010101" pitchFamily="2" charset="-122"/>
            </a:endParaRPr>
          </a:p>
          <a:p>
            <a:pPr lvl="1"/>
            <a:r>
              <a:rPr lang="en-US" altLang="zh-CN" sz="2800" dirty="0">
                <a:ea typeface="宋体" panose="02010600030101010101" pitchFamily="2" charset="-122"/>
              </a:rPr>
              <a:t>Linear address given to paging unit</a:t>
            </a:r>
            <a:endParaRPr lang="en-US" altLang="zh-CN" sz="2800" dirty="0">
              <a:ea typeface="宋体" panose="02010600030101010101" pitchFamily="2" charset="-122"/>
            </a:endParaRPr>
          </a:p>
          <a:p>
            <a:pPr lvl="2"/>
            <a:r>
              <a:rPr lang="en-US" altLang="zh-CN" sz="2800" dirty="0">
                <a:ea typeface="宋体" panose="02010600030101010101" pitchFamily="2" charset="-122"/>
              </a:rPr>
              <a:t>Which generates physical address in main memory</a:t>
            </a:r>
            <a:endParaRPr lang="en-US" altLang="zh-CN" sz="2800" dirty="0">
              <a:ea typeface="宋体" panose="02010600030101010101" pitchFamily="2" charset="-122"/>
            </a:endParaRPr>
          </a:p>
          <a:p>
            <a:pPr lvl="2"/>
            <a:r>
              <a:rPr lang="en-US" altLang="zh-CN" sz="2800" dirty="0">
                <a:ea typeface="宋体" panose="02010600030101010101" pitchFamily="2" charset="-122"/>
              </a:rPr>
              <a:t>Paging units form equivalent of MMU</a:t>
            </a:r>
            <a:endParaRPr lang="en-US" altLang="zh-CN" sz="2800" dirty="0">
              <a:ea typeface="宋体" panose="02010600030101010101" pitchFamily="2" charset="-122"/>
            </a:endParaRPr>
          </a:p>
          <a:p>
            <a:endParaRPr lang="en-US" altLang="zh-CN" sz="3200" dirty="0">
              <a:ea typeface="宋体" panose="02010600030101010101" pitchFamily="2" charset="-122"/>
            </a:endParaRPr>
          </a:p>
        </p:txBody>
      </p:sp>
      <p:sp>
        <p:nvSpPr>
          <p:cNvPr id="61444" name="矩形 1"/>
          <p:cNvSpPr>
            <a:spLocks noChangeArrowheads="1"/>
          </p:cNvSpPr>
          <p:nvPr/>
        </p:nvSpPr>
        <p:spPr bwMode="auto">
          <a:xfrm>
            <a:off x="3276600" y="5084764"/>
            <a:ext cx="184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endParaRPr kumimoji="0" lang="zh-CN" altLang="en-US" sz="2800">
              <a:ea typeface="宋体" panose="02010600030101010101" pitchFamily="2" charset="-122"/>
            </a:endParaRPr>
          </a:p>
        </p:txBody>
      </p:sp>
    </p:spTree>
  </p:cSld>
  <p:clrMapOvr>
    <a:masterClrMapping/>
  </p:clrMapOvr>
  <p:transition spd="slow"/>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2045532" y="179905"/>
            <a:ext cx="8758592" cy="609600"/>
          </a:xfrm>
        </p:spPr>
        <p:txBody>
          <a:bodyPr/>
          <a:lstStyle/>
          <a:p>
            <a:pPr>
              <a:defRPr/>
            </a:pPr>
            <a:r>
              <a:rPr lang="en-US" altLang="zh-CN" sz="2800">
                <a:ea typeface="宋体" panose="02010600030101010101" pitchFamily="2" charset="-122"/>
              </a:rPr>
              <a:t>Logical to Physical Address Translation in IA-32</a:t>
            </a:r>
            <a:endParaRPr lang="en-US" altLang="zh-CN" sz="2800">
              <a:ea typeface="宋体" panose="02010600030101010101" pitchFamily="2" charset="-122"/>
            </a:endParaRPr>
          </a:p>
        </p:txBody>
      </p:sp>
      <p:sp>
        <p:nvSpPr>
          <p:cNvPr id="62469" name="文本框 1"/>
          <p:cNvSpPr txBox="1">
            <a:spLocks noChangeArrowheads="1"/>
          </p:cNvSpPr>
          <p:nvPr/>
        </p:nvSpPr>
        <p:spPr bwMode="auto">
          <a:xfrm>
            <a:off x="2117623" y="1150334"/>
            <a:ext cx="43072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zh-CN" sz="2400" b="1">
                <a:solidFill>
                  <a:srgbClr val="0070C0"/>
                </a:solidFill>
                <a:latin typeface="微软雅黑" panose="020B0503020204020204" pitchFamily="34" charset="-122"/>
                <a:ea typeface="微软雅黑" panose="020B0503020204020204" pitchFamily="34" charset="-122"/>
              </a:rPr>
              <a:t>Segmentation with paging</a:t>
            </a:r>
            <a:endParaRPr kumimoji="0" lang="zh-CN" altLang="en-US" sz="2400" b="1">
              <a:solidFill>
                <a:srgbClr val="0070C0"/>
              </a:solidFill>
              <a:latin typeface="微软雅黑" panose="020B0503020204020204" pitchFamily="34" charset="-122"/>
              <a:ea typeface="微软雅黑" panose="020B0503020204020204" pitchFamily="34" charset="-122"/>
            </a:endParaRPr>
          </a:p>
        </p:txBody>
      </p:sp>
      <p:sp>
        <p:nvSpPr>
          <p:cNvPr id="62470" name="矩形 2"/>
          <p:cNvSpPr>
            <a:spLocks noChangeArrowheads="1"/>
          </p:cNvSpPr>
          <p:nvPr/>
        </p:nvSpPr>
        <p:spPr bwMode="auto">
          <a:xfrm>
            <a:off x="2187575" y="3900489"/>
            <a:ext cx="1256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buClrTx/>
              <a:buSzTx/>
              <a:buNone/>
            </a:pPr>
            <a:r>
              <a:rPr kumimoji="0" lang="en-US" altLang="zh-CN" sz="2400" b="1">
                <a:solidFill>
                  <a:srgbClr val="0070C0"/>
                </a:solidFill>
                <a:latin typeface="微软雅黑" panose="020B0503020204020204" pitchFamily="34" charset="-122"/>
                <a:ea typeface="微软雅黑" panose="020B0503020204020204" pitchFamily="34" charset="-122"/>
              </a:rPr>
              <a:t>Paging</a:t>
            </a:r>
            <a:endParaRPr kumimoji="0" lang="zh-CN" altLang="en-US" sz="2400" b="1">
              <a:solidFill>
                <a:srgbClr val="0070C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2187575" y="1772274"/>
            <a:ext cx="8924136" cy="1185237"/>
          </a:xfrm>
          <a:prstGeom prst="rect">
            <a:avLst/>
          </a:prstGeom>
        </p:spPr>
      </p:pic>
      <p:pic>
        <p:nvPicPr>
          <p:cNvPr id="5" name="图片 4"/>
          <p:cNvPicPr>
            <a:picLocks noChangeAspect="1"/>
          </p:cNvPicPr>
          <p:nvPr/>
        </p:nvPicPr>
        <p:blipFill>
          <a:blip r:embed="rId2"/>
          <a:stretch>
            <a:fillRect/>
          </a:stretch>
        </p:blipFill>
        <p:spPr>
          <a:xfrm>
            <a:off x="2344073" y="4477696"/>
            <a:ext cx="6052536" cy="1328300"/>
          </a:xfrm>
          <a:prstGeom prst="rect">
            <a:avLst/>
          </a:prstGeom>
        </p:spPr>
      </p:pic>
    </p:spTree>
  </p:cSld>
  <p:clrMapOvr>
    <a:masterClrMapping/>
  </p:clrMapOvr>
  <p:transition spd="slow"/>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Intel Pentium Segmentation</a:t>
            </a:r>
            <a:endParaRPr lang="zh-CN" altLang="en-US"/>
          </a:p>
        </p:txBody>
      </p:sp>
      <p:sp>
        <p:nvSpPr>
          <p:cNvPr id="4" name="内容占位符 3"/>
          <p:cNvSpPr>
            <a:spLocks noGrp="1"/>
          </p:cNvSpPr>
          <p:nvPr>
            <p:ph idx="1"/>
          </p:nvPr>
        </p:nvSpPr>
        <p:spPr>
          <a:xfrm>
            <a:off x="1000218" y="888488"/>
            <a:ext cx="9883806" cy="4626984"/>
          </a:xfrm>
        </p:spPr>
        <p:txBody>
          <a:bodyPr/>
          <a:lstStyle/>
          <a:p>
            <a:r>
              <a:rPr lang="en-US" altLang="zh-CN" sz="2000"/>
              <a:t>Segmentation:4G (2^32)</a:t>
            </a:r>
            <a:endParaRPr lang="en-US" altLang="zh-CN" sz="2000"/>
          </a:p>
          <a:p>
            <a:r>
              <a:rPr lang="en-US" altLang="zh-CN" sz="2000"/>
              <a:t>Per process has 16K(2^14) segs max.</a:t>
            </a:r>
            <a:endParaRPr lang="en-US" altLang="zh-CN" sz="2000"/>
          </a:p>
          <a:p>
            <a:pPr lvl="1"/>
            <a:r>
              <a:rPr lang="en-US" altLang="zh-CN" sz="2000"/>
              <a:t>First 8K: local descriptor table (LDT)</a:t>
            </a:r>
            <a:endParaRPr lang="en-US" altLang="zh-CN" sz="2000"/>
          </a:p>
          <a:p>
            <a:pPr lvl="1"/>
            <a:r>
              <a:rPr lang="en-US" altLang="zh-CN" sz="2000"/>
              <a:t>Last 8K: global descriptor table (GDT)</a:t>
            </a:r>
            <a:endParaRPr lang="en-US" altLang="zh-CN" sz="2000"/>
          </a:p>
          <a:p>
            <a:endParaRPr lang="en-US" altLang="zh-CN" sz="2000"/>
          </a:p>
          <a:p>
            <a:r>
              <a:rPr lang="en-US" altLang="zh-CN" sz="2000"/>
              <a:t>The logical address is a pair (selector, offset)  16+32 = 48 bits</a:t>
            </a:r>
            <a:endParaRPr lang="en-US" altLang="zh-CN" sz="2000"/>
          </a:p>
          <a:p>
            <a:pPr lvl="1"/>
            <a:r>
              <a:rPr lang="en-US" altLang="zh-CN" sz="2000"/>
              <a:t>Selector:16 bits   (13+1+2)</a:t>
            </a:r>
            <a:endParaRPr lang="en-US" altLang="zh-CN" sz="2000"/>
          </a:p>
          <a:p>
            <a:pPr lvl="2"/>
            <a:r>
              <a:rPr lang="en-US" altLang="zh-CN" sz="2000"/>
              <a:t>s designates the segment number</a:t>
            </a:r>
            <a:endParaRPr lang="en-US" altLang="zh-CN" sz="2000"/>
          </a:p>
          <a:p>
            <a:pPr lvl="2"/>
            <a:r>
              <a:rPr lang="en-US" altLang="zh-CN" sz="2000"/>
              <a:t>g indicates whether the segment is in the GDT or LDT</a:t>
            </a:r>
            <a:endParaRPr lang="en-US" altLang="zh-CN" sz="2000"/>
          </a:p>
          <a:p>
            <a:pPr lvl="2"/>
            <a:r>
              <a:rPr lang="en-US" altLang="zh-CN" sz="2000"/>
              <a:t>p deals with protection.</a:t>
            </a:r>
            <a:endParaRPr lang="en-US" altLang="zh-CN" sz="2000"/>
          </a:p>
          <a:p>
            <a:pPr lvl="1"/>
            <a:r>
              <a:rPr lang="en-US" altLang="zh-CN" sz="2000"/>
              <a:t>offset  specifying the location of the byte within the segment.</a:t>
            </a:r>
            <a:endParaRPr lang="en-US" altLang="zh-CN" sz="2000"/>
          </a:p>
          <a:p>
            <a:endParaRPr lang="zh-CN" altLang="en-US" sz="2000"/>
          </a:p>
        </p:txBody>
      </p:sp>
      <p:sp>
        <p:nvSpPr>
          <p:cNvPr id="5" name="矩形 2"/>
          <p:cNvSpPr>
            <a:spLocks noChangeArrowheads="1"/>
          </p:cNvSpPr>
          <p:nvPr/>
        </p:nvSpPr>
        <p:spPr bwMode="auto">
          <a:xfrm>
            <a:off x="1592000" y="5822492"/>
            <a:ext cx="2084388" cy="492125"/>
          </a:xfrm>
          <a:prstGeom prst="rect">
            <a:avLst/>
          </a:prstGeom>
          <a:solidFill>
            <a:schemeClr val="accent1"/>
          </a:solidFill>
          <a:ln w="9525" algn="ctr">
            <a:solidFill>
              <a:schemeClr val="tx1"/>
            </a:solidFill>
            <a:round/>
          </a:ln>
        </p:spPr>
        <p:txBody>
          <a:bodyPr wrap="none"/>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CN" sz="1800" b="1">
                <a:solidFill>
                  <a:srgbClr val="0070C0"/>
                </a:solidFill>
                <a:ea typeface="宋体" panose="02010600030101010101" pitchFamily="2" charset="-122"/>
              </a:rPr>
              <a:t>s</a:t>
            </a:r>
            <a:endParaRPr kumimoji="0" lang="zh-CN" altLang="en-US" sz="1800" b="1">
              <a:solidFill>
                <a:srgbClr val="0070C0"/>
              </a:solidFill>
              <a:ea typeface="宋体" panose="02010600030101010101" pitchFamily="2" charset="-122"/>
            </a:endParaRPr>
          </a:p>
        </p:txBody>
      </p:sp>
      <p:sp>
        <p:nvSpPr>
          <p:cNvPr id="6" name="矩形 5"/>
          <p:cNvSpPr>
            <a:spLocks noChangeArrowheads="1"/>
          </p:cNvSpPr>
          <p:nvPr/>
        </p:nvSpPr>
        <p:spPr bwMode="auto">
          <a:xfrm>
            <a:off x="3676388" y="5822492"/>
            <a:ext cx="328612" cy="492125"/>
          </a:xfrm>
          <a:prstGeom prst="rect">
            <a:avLst/>
          </a:prstGeom>
          <a:solidFill>
            <a:schemeClr val="accent1"/>
          </a:solidFill>
          <a:ln w="9525" algn="ctr">
            <a:solidFill>
              <a:schemeClr val="tx1"/>
            </a:solidFill>
            <a:round/>
          </a:ln>
        </p:spPr>
        <p:txBody>
          <a:bodyPr wrap="none"/>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zh-CN" sz="1800" b="1">
                <a:solidFill>
                  <a:srgbClr val="0070C0"/>
                </a:solidFill>
                <a:ea typeface="宋体" panose="02010600030101010101" pitchFamily="2" charset="-122"/>
              </a:rPr>
              <a:t>g</a:t>
            </a:r>
            <a:endParaRPr kumimoji="0" lang="zh-CN" altLang="en-US" sz="1800" b="1">
              <a:solidFill>
                <a:srgbClr val="0070C0"/>
              </a:solidFill>
              <a:ea typeface="宋体" panose="02010600030101010101" pitchFamily="2" charset="-122"/>
            </a:endParaRPr>
          </a:p>
        </p:txBody>
      </p:sp>
      <p:sp>
        <p:nvSpPr>
          <p:cNvPr id="7" name="矩形 6"/>
          <p:cNvSpPr>
            <a:spLocks noChangeArrowheads="1"/>
          </p:cNvSpPr>
          <p:nvPr/>
        </p:nvSpPr>
        <p:spPr bwMode="auto">
          <a:xfrm>
            <a:off x="4005001" y="5822492"/>
            <a:ext cx="574675" cy="492125"/>
          </a:xfrm>
          <a:prstGeom prst="rect">
            <a:avLst/>
          </a:prstGeom>
          <a:solidFill>
            <a:schemeClr val="accent1"/>
          </a:solidFill>
          <a:ln w="9525" algn="ctr">
            <a:solidFill>
              <a:schemeClr val="tx1"/>
            </a:solidFill>
            <a:round/>
          </a:ln>
        </p:spPr>
        <p:txBody>
          <a:bodyPr wrap="none"/>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CN" sz="1800" b="1">
                <a:solidFill>
                  <a:srgbClr val="0070C0"/>
                </a:solidFill>
                <a:ea typeface="宋体" panose="02010600030101010101" pitchFamily="2" charset="-122"/>
              </a:rPr>
              <a:t>p</a:t>
            </a:r>
            <a:endParaRPr kumimoji="0" lang="zh-CN" altLang="en-US" sz="1800" b="1">
              <a:solidFill>
                <a:srgbClr val="0070C0"/>
              </a:solidFill>
              <a:ea typeface="宋体" panose="02010600030101010101" pitchFamily="2" charset="-122"/>
            </a:endParaRPr>
          </a:p>
        </p:txBody>
      </p:sp>
      <p:sp>
        <p:nvSpPr>
          <p:cNvPr id="8" name="文本框 3"/>
          <p:cNvSpPr txBox="1">
            <a:spLocks noChangeArrowheads="1"/>
          </p:cNvSpPr>
          <p:nvPr/>
        </p:nvSpPr>
        <p:spPr bwMode="auto">
          <a:xfrm>
            <a:off x="2187314" y="5452605"/>
            <a:ext cx="441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zh-CN" sz="1800">
                <a:ea typeface="宋体" panose="02010600030101010101" pitchFamily="2" charset="-122"/>
              </a:rPr>
              <a:t>13</a:t>
            </a:r>
            <a:endParaRPr kumimoji="0" lang="zh-CN" altLang="en-US" sz="1800">
              <a:ea typeface="宋体" panose="02010600030101010101" pitchFamily="2" charset="-122"/>
            </a:endParaRPr>
          </a:p>
        </p:txBody>
      </p:sp>
      <p:sp>
        <p:nvSpPr>
          <p:cNvPr id="9" name="文本框 8"/>
          <p:cNvSpPr txBox="1">
            <a:spLocks noChangeArrowheads="1"/>
          </p:cNvSpPr>
          <p:nvPr/>
        </p:nvSpPr>
        <p:spPr bwMode="auto">
          <a:xfrm>
            <a:off x="3598600" y="5452605"/>
            <a:ext cx="312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zh-CN" sz="1800">
                <a:ea typeface="宋体" panose="02010600030101010101" pitchFamily="2" charset="-122"/>
              </a:rPr>
              <a:t>1</a:t>
            </a:r>
            <a:endParaRPr kumimoji="0" lang="zh-CN" altLang="en-US" sz="1800">
              <a:ea typeface="宋体" panose="02010600030101010101" pitchFamily="2" charset="-122"/>
            </a:endParaRPr>
          </a:p>
        </p:txBody>
      </p:sp>
      <p:sp>
        <p:nvSpPr>
          <p:cNvPr id="10" name="文本框 9"/>
          <p:cNvSpPr txBox="1">
            <a:spLocks noChangeArrowheads="1"/>
          </p:cNvSpPr>
          <p:nvPr/>
        </p:nvSpPr>
        <p:spPr bwMode="auto">
          <a:xfrm>
            <a:off x="4176450" y="5452605"/>
            <a:ext cx="312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zh-CN" sz="1800">
                <a:ea typeface="宋体" panose="02010600030101010101" pitchFamily="2" charset="-122"/>
              </a:rPr>
              <a:t>2</a:t>
            </a:r>
            <a:endParaRPr kumimoji="0" lang="zh-CN" altLang="en-US" sz="1800">
              <a:ea typeface="宋体" panose="02010600030101010101" pitchFamily="2" charset="-122"/>
            </a:endParaRPr>
          </a:p>
        </p:txBody>
      </p:sp>
      <p:sp>
        <p:nvSpPr>
          <p:cNvPr id="11" name="矩形 10"/>
          <p:cNvSpPr/>
          <p:nvPr/>
        </p:nvSpPr>
        <p:spPr bwMode="auto">
          <a:xfrm>
            <a:off x="4579675" y="5822492"/>
            <a:ext cx="5086350" cy="492125"/>
          </a:xfrm>
          <a:prstGeom prst="rect">
            <a:avLst/>
          </a:prstGeom>
          <a:solidFill>
            <a:schemeClr val="bg1">
              <a:lumMod val="90000"/>
            </a:schemeClr>
          </a:solidFill>
          <a:ln w="9525" cap="flat" cmpd="sng" algn="ctr">
            <a:solidFill>
              <a:schemeClr val="tx1"/>
            </a:solidFill>
            <a:prstDash val="solid"/>
            <a:round/>
            <a:headEnd type="none" w="med" len="med"/>
            <a:tailEnd type="none" w="med" len="med"/>
          </a:ln>
          <a:effec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lgn="ctr">
              <a:defRPr/>
            </a:pPr>
            <a:r>
              <a:rPr lang="en-US" altLang="zh-CN" b="1">
                <a:solidFill>
                  <a:srgbClr val="0070C0"/>
                </a:solidFill>
                <a:ea typeface="宋体" panose="02010600030101010101" pitchFamily="2" charset="-122"/>
              </a:rPr>
              <a:t>offset</a:t>
            </a:r>
            <a:endParaRPr lang="zh-CN" altLang="en-US" b="1">
              <a:solidFill>
                <a:srgbClr val="0070C0"/>
              </a:solidFill>
              <a:ea typeface="宋体" panose="02010600030101010101" pitchFamily="2" charset="-122"/>
            </a:endParaRPr>
          </a:p>
        </p:txBody>
      </p:sp>
      <p:sp>
        <p:nvSpPr>
          <p:cNvPr id="12" name="文本框 11"/>
          <p:cNvSpPr txBox="1">
            <a:spLocks noChangeArrowheads="1"/>
          </p:cNvSpPr>
          <p:nvPr/>
        </p:nvSpPr>
        <p:spPr bwMode="auto">
          <a:xfrm>
            <a:off x="6902188" y="5452605"/>
            <a:ext cx="441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zh-CN" sz="1800">
                <a:ea typeface="宋体" panose="02010600030101010101" pitchFamily="2" charset="-122"/>
              </a:rPr>
              <a:t>32</a:t>
            </a:r>
            <a:endParaRPr kumimoji="0" lang="zh-CN" altLang="en-US" sz="1800">
              <a:ea typeface="宋体" panose="02010600030101010101" pitchFamily="2" charset="-12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a:effectLst>
                  <a:outerShdw blurRad="38100" dist="38100" dir="2700000" algn="tl">
                    <a:srgbClr val="C0C0C0"/>
                  </a:outerShdw>
                </a:effectLst>
                <a:ea typeface="宋体" panose="02010600030101010101" pitchFamily="2" charset="-122"/>
              </a:rPr>
              <a:t>IA-32 Intel Pentium Segmentation</a:t>
            </a:r>
            <a:endParaRPr lang="zh-CN" altLang="en-US">
              <a:effectLst>
                <a:outerShdw blurRad="38100" dist="38100" dir="2700000" algn="tl">
                  <a:srgbClr val="C0C0C0"/>
                </a:outerShdw>
              </a:effectLst>
              <a:ea typeface="宋体" panose="02010600030101010101" pitchFamily="2" charset="-122"/>
            </a:endParaRPr>
          </a:p>
        </p:txBody>
      </p:sp>
      <p:sp>
        <p:nvSpPr>
          <p:cNvPr id="64516" name="矩形 3"/>
          <p:cNvSpPr>
            <a:spLocks noChangeArrowheads="1"/>
          </p:cNvSpPr>
          <p:nvPr/>
        </p:nvSpPr>
        <p:spPr bwMode="auto">
          <a:xfrm>
            <a:off x="2092325" y="1389064"/>
            <a:ext cx="2084388" cy="492125"/>
          </a:xfrm>
          <a:prstGeom prst="rect">
            <a:avLst/>
          </a:prstGeom>
          <a:solidFill>
            <a:schemeClr val="accent1"/>
          </a:solidFill>
          <a:ln w="9525" algn="ctr">
            <a:solidFill>
              <a:schemeClr val="tx1"/>
            </a:solidFill>
            <a:round/>
          </a:ln>
        </p:spPr>
        <p:txBody>
          <a:bodyPr wrap="none"/>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CN" sz="1800" b="1">
                <a:solidFill>
                  <a:srgbClr val="0070C0"/>
                </a:solidFill>
                <a:ea typeface="宋体" panose="02010600030101010101" pitchFamily="2" charset="-122"/>
              </a:rPr>
              <a:t>s</a:t>
            </a:r>
            <a:endParaRPr kumimoji="0" lang="zh-CN" altLang="en-US" sz="1800" b="1">
              <a:solidFill>
                <a:srgbClr val="0070C0"/>
              </a:solidFill>
              <a:ea typeface="宋体" panose="02010600030101010101" pitchFamily="2" charset="-122"/>
            </a:endParaRPr>
          </a:p>
        </p:txBody>
      </p:sp>
      <p:sp>
        <p:nvSpPr>
          <p:cNvPr id="64517" name="矩形 4"/>
          <p:cNvSpPr>
            <a:spLocks noChangeArrowheads="1"/>
          </p:cNvSpPr>
          <p:nvPr/>
        </p:nvSpPr>
        <p:spPr bwMode="auto">
          <a:xfrm>
            <a:off x="4176713" y="1389064"/>
            <a:ext cx="328612" cy="492125"/>
          </a:xfrm>
          <a:prstGeom prst="rect">
            <a:avLst/>
          </a:prstGeom>
          <a:solidFill>
            <a:schemeClr val="accent1"/>
          </a:solidFill>
          <a:ln w="9525" algn="ctr">
            <a:solidFill>
              <a:schemeClr val="tx1"/>
            </a:solidFill>
            <a:round/>
          </a:ln>
        </p:spPr>
        <p:txBody>
          <a:bodyPr wrap="none"/>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zh-CN" sz="1800" b="1">
                <a:solidFill>
                  <a:srgbClr val="0070C0"/>
                </a:solidFill>
                <a:ea typeface="宋体" panose="02010600030101010101" pitchFamily="2" charset="-122"/>
              </a:rPr>
              <a:t>g</a:t>
            </a:r>
            <a:endParaRPr kumimoji="0" lang="zh-CN" altLang="en-US" sz="1800" b="1">
              <a:solidFill>
                <a:srgbClr val="0070C0"/>
              </a:solidFill>
              <a:ea typeface="宋体" panose="02010600030101010101" pitchFamily="2" charset="-122"/>
            </a:endParaRPr>
          </a:p>
        </p:txBody>
      </p:sp>
      <p:sp>
        <p:nvSpPr>
          <p:cNvPr id="64518" name="矩形 5"/>
          <p:cNvSpPr>
            <a:spLocks noChangeArrowheads="1"/>
          </p:cNvSpPr>
          <p:nvPr/>
        </p:nvSpPr>
        <p:spPr bwMode="auto">
          <a:xfrm>
            <a:off x="4505326" y="1389064"/>
            <a:ext cx="574675" cy="492125"/>
          </a:xfrm>
          <a:prstGeom prst="rect">
            <a:avLst/>
          </a:prstGeom>
          <a:solidFill>
            <a:schemeClr val="accent1"/>
          </a:solidFill>
          <a:ln w="9525" algn="ctr">
            <a:solidFill>
              <a:schemeClr val="tx1"/>
            </a:solidFill>
            <a:round/>
          </a:ln>
        </p:spPr>
        <p:txBody>
          <a:bodyPr wrap="none"/>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zh-CN" sz="1800" b="1">
                <a:solidFill>
                  <a:srgbClr val="0070C0"/>
                </a:solidFill>
                <a:ea typeface="宋体" panose="02010600030101010101" pitchFamily="2" charset="-122"/>
              </a:rPr>
              <a:t>p</a:t>
            </a:r>
            <a:endParaRPr kumimoji="0" lang="zh-CN" altLang="en-US" sz="1800" b="1">
              <a:solidFill>
                <a:srgbClr val="0070C0"/>
              </a:solidFill>
              <a:ea typeface="宋体" panose="02010600030101010101" pitchFamily="2" charset="-122"/>
            </a:endParaRPr>
          </a:p>
        </p:txBody>
      </p:sp>
      <p:sp>
        <p:nvSpPr>
          <p:cNvPr id="64519" name="文本框 6"/>
          <p:cNvSpPr txBox="1">
            <a:spLocks noChangeArrowheads="1"/>
          </p:cNvSpPr>
          <p:nvPr/>
        </p:nvSpPr>
        <p:spPr bwMode="auto">
          <a:xfrm>
            <a:off x="2689225" y="1019175"/>
            <a:ext cx="439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zh-CN" sz="1800">
                <a:ea typeface="宋体" panose="02010600030101010101" pitchFamily="2" charset="-122"/>
              </a:rPr>
              <a:t>13</a:t>
            </a:r>
            <a:endParaRPr kumimoji="0" lang="zh-CN" altLang="en-US" sz="1800">
              <a:ea typeface="宋体" panose="02010600030101010101" pitchFamily="2" charset="-122"/>
            </a:endParaRPr>
          </a:p>
        </p:txBody>
      </p:sp>
      <p:sp>
        <p:nvSpPr>
          <p:cNvPr id="64520" name="文本框 7"/>
          <p:cNvSpPr txBox="1">
            <a:spLocks noChangeArrowheads="1"/>
          </p:cNvSpPr>
          <p:nvPr/>
        </p:nvSpPr>
        <p:spPr bwMode="auto">
          <a:xfrm>
            <a:off x="4098926" y="1019175"/>
            <a:ext cx="314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zh-CN" sz="1800">
                <a:ea typeface="宋体" panose="02010600030101010101" pitchFamily="2" charset="-122"/>
              </a:rPr>
              <a:t>1</a:t>
            </a:r>
            <a:endParaRPr kumimoji="0" lang="zh-CN" altLang="en-US" sz="1800">
              <a:ea typeface="宋体" panose="02010600030101010101" pitchFamily="2" charset="-122"/>
            </a:endParaRPr>
          </a:p>
        </p:txBody>
      </p:sp>
      <p:sp>
        <p:nvSpPr>
          <p:cNvPr id="64521" name="文本框 8"/>
          <p:cNvSpPr txBox="1">
            <a:spLocks noChangeArrowheads="1"/>
          </p:cNvSpPr>
          <p:nvPr/>
        </p:nvSpPr>
        <p:spPr bwMode="auto">
          <a:xfrm>
            <a:off x="4676776" y="1019175"/>
            <a:ext cx="314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zh-CN" sz="1800">
                <a:ea typeface="宋体" panose="02010600030101010101" pitchFamily="2" charset="-122"/>
              </a:rPr>
              <a:t>2</a:t>
            </a:r>
            <a:endParaRPr kumimoji="0" lang="zh-CN" altLang="en-US" sz="1800">
              <a:ea typeface="宋体" panose="02010600030101010101" pitchFamily="2" charset="-122"/>
            </a:endParaRPr>
          </a:p>
        </p:txBody>
      </p:sp>
      <p:sp>
        <p:nvSpPr>
          <p:cNvPr id="10" name="矩形 9"/>
          <p:cNvSpPr/>
          <p:nvPr/>
        </p:nvSpPr>
        <p:spPr bwMode="auto">
          <a:xfrm>
            <a:off x="5080000" y="1389064"/>
            <a:ext cx="5087938" cy="492125"/>
          </a:xfrm>
          <a:prstGeom prst="rect">
            <a:avLst/>
          </a:prstGeom>
          <a:solidFill>
            <a:schemeClr val="bg1">
              <a:lumMod val="90000"/>
            </a:schemeClr>
          </a:solidFill>
          <a:ln w="9525" cap="flat" cmpd="sng" algn="ctr">
            <a:solidFill>
              <a:schemeClr val="tx1"/>
            </a:solidFill>
            <a:prstDash val="solid"/>
            <a:round/>
            <a:headEnd type="none" w="med" len="med"/>
            <a:tailEnd type="none" w="med" len="med"/>
          </a:ln>
          <a:effec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lgn="ctr">
              <a:defRPr/>
            </a:pPr>
            <a:r>
              <a:rPr lang="en-US" altLang="zh-CN" b="1">
                <a:solidFill>
                  <a:srgbClr val="0070C0"/>
                </a:solidFill>
                <a:ea typeface="宋体" panose="02010600030101010101" pitchFamily="2" charset="-122"/>
              </a:rPr>
              <a:t>offset</a:t>
            </a:r>
            <a:endParaRPr lang="zh-CN" altLang="en-US" b="1">
              <a:solidFill>
                <a:srgbClr val="0070C0"/>
              </a:solidFill>
              <a:ea typeface="宋体" panose="02010600030101010101" pitchFamily="2" charset="-122"/>
            </a:endParaRPr>
          </a:p>
        </p:txBody>
      </p:sp>
      <p:sp>
        <p:nvSpPr>
          <p:cNvPr id="64523" name="文本框 10"/>
          <p:cNvSpPr txBox="1">
            <a:spLocks noChangeArrowheads="1"/>
          </p:cNvSpPr>
          <p:nvPr/>
        </p:nvSpPr>
        <p:spPr bwMode="auto">
          <a:xfrm>
            <a:off x="7519989" y="990600"/>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zh-CN" sz="1800">
                <a:ea typeface="宋体" panose="02010600030101010101" pitchFamily="2" charset="-122"/>
              </a:rPr>
              <a:t>32</a:t>
            </a:r>
            <a:endParaRPr kumimoji="0" lang="zh-CN" altLang="en-US" sz="1800">
              <a:ea typeface="宋体" panose="02010600030101010101" pitchFamily="2" charset="-122"/>
            </a:endParaRPr>
          </a:p>
        </p:txBody>
      </p:sp>
      <p:pic>
        <p:nvPicPr>
          <p:cNvPr id="4" name="图片 3"/>
          <p:cNvPicPr>
            <a:picLocks noChangeAspect="1"/>
          </p:cNvPicPr>
          <p:nvPr/>
        </p:nvPicPr>
        <p:blipFill>
          <a:blip r:embed="rId1"/>
          <a:stretch>
            <a:fillRect/>
          </a:stretch>
        </p:blipFill>
        <p:spPr>
          <a:xfrm>
            <a:off x="2546069" y="2040655"/>
            <a:ext cx="7342942" cy="4502188"/>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4172506" y="1059741"/>
            <a:ext cx="5921406" cy="5785163"/>
          </a:xfrm>
          <a:prstGeom prst="rect">
            <a:avLst/>
          </a:prstGeom>
        </p:spPr>
      </p:pic>
      <p:sp>
        <p:nvSpPr>
          <p:cNvPr id="233474" name="Rectangle 2"/>
          <p:cNvSpPr>
            <a:spLocks noGrp="1" noChangeArrowheads="1"/>
          </p:cNvSpPr>
          <p:nvPr>
            <p:ph type="title"/>
          </p:nvPr>
        </p:nvSpPr>
        <p:spPr/>
        <p:txBody>
          <a:bodyPr/>
          <a:lstStyle/>
          <a:p>
            <a:pPr>
              <a:defRPr/>
            </a:pPr>
            <a:r>
              <a:rPr lang="en-US" altLang="zh-CN" dirty="0">
                <a:ea typeface="宋体" panose="02010600030101010101" pitchFamily="2" charset="-122"/>
              </a:rPr>
              <a:t>IA-32 Pentium Paging Architecture</a:t>
            </a:r>
            <a:endParaRPr lang="en-US" altLang="zh-CN" dirty="0">
              <a:ea typeface="宋体" panose="02010600030101010101" pitchFamily="2" charset="-122"/>
            </a:endParaRPr>
          </a:p>
        </p:txBody>
      </p:sp>
      <p:sp>
        <p:nvSpPr>
          <p:cNvPr id="65540" name="矩形 1"/>
          <p:cNvSpPr>
            <a:spLocks noChangeArrowheads="1"/>
          </p:cNvSpPr>
          <p:nvPr/>
        </p:nvSpPr>
        <p:spPr bwMode="auto">
          <a:xfrm>
            <a:off x="1739901" y="1662114"/>
            <a:ext cx="217487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sz="2800">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sz="2000">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zh-CN" sz="2400">
                <a:ea typeface="宋体" panose="02010600030101010101" pitchFamily="2" charset="-122"/>
              </a:rPr>
              <a:t>page size:</a:t>
            </a:r>
            <a:endParaRPr kumimoji="0" lang="en-US" altLang="zh-CN" sz="2400">
              <a:ea typeface="宋体" panose="02010600030101010101" pitchFamily="2" charset="-122"/>
            </a:endParaRPr>
          </a:p>
          <a:p>
            <a:pPr>
              <a:spcBef>
                <a:spcPct val="0"/>
              </a:spcBef>
              <a:buClrTx/>
              <a:buSzTx/>
              <a:buFontTx/>
              <a:buNone/>
            </a:pPr>
            <a:endParaRPr kumimoji="0" lang="en-US" altLang="zh-CN" sz="1800">
              <a:ea typeface="宋体" panose="02010600030101010101" pitchFamily="2" charset="-122"/>
            </a:endParaRPr>
          </a:p>
          <a:p>
            <a:pPr>
              <a:spcBef>
                <a:spcPct val="0"/>
              </a:spcBef>
              <a:buClrTx/>
              <a:buSzTx/>
              <a:buFontTx/>
              <a:buNone/>
            </a:pPr>
            <a:r>
              <a:rPr kumimoji="0" lang="en-US" altLang="zh-CN" sz="1800">
                <a:ea typeface="宋体" panose="02010600030101010101" pitchFamily="2" charset="-122"/>
              </a:rPr>
              <a:t>either 4 KB: 2^12</a:t>
            </a:r>
            <a:endParaRPr kumimoji="0" lang="en-US" altLang="zh-CN" sz="1800">
              <a:ea typeface="宋体" panose="02010600030101010101" pitchFamily="2" charset="-122"/>
            </a:endParaRPr>
          </a:p>
          <a:p>
            <a:pPr>
              <a:spcBef>
                <a:spcPct val="0"/>
              </a:spcBef>
              <a:buClrTx/>
              <a:buSzTx/>
              <a:buFontTx/>
              <a:buNone/>
            </a:pPr>
            <a:r>
              <a:rPr kumimoji="0" lang="en-US" altLang="zh-CN" sz="1800">
                <a:ea typeface="宋体" panose="02010600030101010101" pitchFamily="2" charset="-122"/>
              </a:rPr>
              <a:t>or      4 MB: 2^22</a:t>
            </a:r>
            <a:endParaRPr kumimoji="0" lang="zh-CN" altLang="en-US" sz="1800">
              <a:ea typeface="宋体" panose="02010600030101010101" pitchFamily="2" charset="-122"/>
            </a:endParaRPr>
          </a:p>
        </p:txBody>
      </p:sp>
      <p:cxnSp>
        <p:nvCxnSpPr>
          <p:cNvPr id="65541" name="直接连接符 3"/>
          <p:cNvCxnSpPr>
            <a:cxnSpLocks noChangeShapeType="1"/>
          </p:cNvCxnSpPr>
          <p:nvPr/>
        </p:nvCxnSpPr>
        <p:spPr bwMode="auto">
          <a:xfrm>
            <a:off x="8288338" y="1662113"/>
            <a:ext cx="1770062" cy="0"/>
          </a:xfrm>
          <a:prstGeom prst="line">
            <a:avLst/>
          </a:prstGeom>
          <a:noFill/>
          <a:ln w="34925" algn="ctr">
            <a:solidFill>
              <a:srgbClr val="C00000"/>
            </a:solidFill>
            <a:round/>
          </a:ln>
          <a:extLst>
            <a:ext uri="{909E8E84-426E-40DD-AFC4-6F175D3DCCD1}">
              <a14:hiddenFill xmlns:a14="http://schemas.microsoft.com/office/drawing/2010/main">
                <a:noFill/>
              </a14:hiddenFill>
            </a:ext>
          </a:extLst>
        </p:spPr>
      </p:cxnSp>
      <p:cxnSp>
        <p:nvCxnSpPr>
          <p:cNvPr id="65542" name="直接连接符 6"/>
          <p:cNvCxnSpPr>
            <a:cxnSpLocks noChangeShapeType="1"/>
          </p:cNvCxnSpPr>
          <p:nvPr/>
        </p:nvCxnSpPr>
        <p:spPr bwMode="auto">
          <a:xfrm flipV="1">
            <a:off x="6564314" y="6623051"/>
            <a:ext cx="3494087" cy="9525"/>
          </a:xfrm>
          <a:prstGeom prst="line">
            <a:avLst/>
          </a:prstGeom>
          <a:noFill/>
          <a:ln w="34925" algn="ctr">
            <a:solidFill>
              <a:srgbClr val="C00000"/>
            </a:solidFill>
            <a:round/>
          </a:ln>
          <a:extLst>
            <a:ext uri="{909E8E84-426E-40DD-AFC4-6F175D3DCCD1}">
              <a14:hiddenFill xmlns:a14="http://schemas.microsoft.com/office/drawing/2010/main">
                <a:noFill/>
              </a14:hiddenFill>
            </a:ext>
          </a:extLst>
        </p:spPr>
      </p:cxnSp>
      <p:cxnSp>
        <p:nvCxnSpPr>
          <p:cNvPr id="65543" name="直接箭头连接符 9"/>
          <p:cNvCxnSpPr>
            <a:cxnSpLocks noChangeShapeType="1"/>
          </p:cNvCxnSpPr>
          <p:nvPr/>
        </p:nvCxnSpPr>
        <p:spPr bwMode="auto">
          <a:xfrm flipV="1">
            <a:off x="3598864" y="1662114"/>
            <a:ext cx="1042987" cy="752475"/>
          </a:xfrm>
          <a:prstGeom prst="straightConnector1">
            <a:avLst/>
          </a:prstGeom>
          <a:noFill/>
          <a:ln w="19050" algn="ctr">
            <a:solidFill>
              <a:srgbClr val="FF0000"/>
            </a:solidFill>
            <a:round/>
            <a:tailEnd type="triangle" w="med" len="med"/>
          </a:ln>
          <a:extLst>
            <a:ext uri="{909E8E84-426E-40DD-AFC4-6F175D3DCCD1}">
              <a14:hiddenFill xmlns:a14="http://schemas.microsoft.com/office/drawing/2010/main">
                <a:noFill/>
              </a14:hiddenFill>
            </a:ext>
          </a:extLst>
        </p:spPr>
      </p:cxnSp>
      <p:cxnSp>
        <p:nvCxnSpPr>
          <p:cNvPr id="65544" name="直接箭头连接符 12"/>
          <p:cNvCxnSpPr>
            <a:cxnSpLocks noChangeShapeType="1"/>
          </p:cNvCxnSpPr>
          <p:nvPr/>
        </p:nvCxnSpPr>
        <p:spPr bwMode="auto">
          <a:xfrm>
            <a:off x="3540126" y="2954338"/>
            <a:ext cx="1101725" cy="3516312"/>
          </a:xfrm>
          <a:prstGeom prst="straightConnector1">
            <a:avLst/>
          </a:prstGeom>
          <a:noFill/>
          <a:ln w="19050" algn="ctr">
            <a:solidFill>
              <a:srgbClr val="FF0000"/>
            </a:solidFill>
            <a:rou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Linear Address in Linux</a:t>
            </a:r>
            <a:endParaRPr lang="zh-CN" altLang="en-US"/>
          </a:p>
        </p:txBody>
      </p:sp>
      <p:sp>
        <p:nvSpPr>
          <p:cNvPr id="3" name="内容占位符 2"/>
          <p:cNvSpPr>
            <a:spLocks noGrp="1"/>
          </p:cNvSpPr>
          <p:nvPr>
            <p:ph idx="1"/>
          </p:nvPr>
        </p:nvSpPr>
        <p:spPr>
          <a:xfrm>
            <a:off x="816746" y="1233489"/>
            <a:ext cx="10546671" cy="4626984"/>
          </a:xfrm>
        </p:spPr>
        <p:txBody>
          <a:bodyPr/>
          <a:lstStyle/>
          <a:p>
            <a:r>
              <a:rPr lang="en-US" altLang="zh-CN" sz="2000"/>
              <a:t>Linux uses only 6 segments (kernel code, kernel data, user code, user data, task-state segment (TSS), default LDT segment)</a:t>
            </a:r>
            <a:endParaRPr lang="en-US" altLang="zh-CN" sz="2000"/>
          </a:p>
          <a:p>
            <a:r>
              <a:rPr lang="en-US" altLang="zh-CN" sz="2000"/>
              <a:t>Linux only uses two of four possible modes – kernel and user</a:t>
            </a:r>
            <a:endParaRPr lang="en-US" altLang="zh-CN" sz="2000"/>
          </a:p>
          <a:p>
            <a:r>
              <a:rPr lang="en-US" altLang="zh-CN" sz="2000"/>
              <a:t>Uses a three-level paging strategy that works well for 32-bit and 64-bit systems</a:t>
            </a:r>
            <a:endParaRPr lang="en-US" altLang="zh-CN" sz="2000"/>
          </a:p>
          <a:p>
            <a:r>
              <a:rPr lang="en-US" altLang="zh-CN" sz="2000"/>
              <a:t>Linear address broken into four parts:</a:t>
            </a:r>
            <a:endParaRPr lang="en-US" altLang="zh-CN" sz="2000"/>
          </a:p>
          <a:p>
            <a:endParaRPr lang="en-US" altLang="zh-CN" sz="2000"/>
          </a:p>
          <a:p>
            <a:endParaRPr lang="en-US" altLang="zh-CN" sz="2000"/>
          </a:p>
          <a:p>
            <a:endParaRPr lang="en-US" altLang="zh-CN" sz="2000"/>
          </a:p>
          <a:p>
            <a:endParaRPr lang="en-US" altLang="zh-CN" sz="2000"/>
          </a:p>
          <a:p>
            <a:r>
              <a:rPr lang="en-US" altLang="zh-CN" sz="2000"/>
              <a:t>But the Pentium only supports 2-level paging?!</a:t>
            </a:r>
            <a:endParaRPr lang="en-US" altLang="zh-CN" sz="2000"/>
          </a:p>
          <a:p>
            <a:endParaRPr lang="zh-CN" altLang="en-US" sz="2000"/>
          </a:p>
        </p:txBody>
      </p:sp>
      <p:pic>
        <p:nvPicPr>
          <p:cNvPr id="5" name="图片 4"/>
          <p:cNvPicPr>
            <a:picLocks noChangeAspect="1"/>
          </p:cNvPicPr>
          <p:nvPr/>
        </p:nvPicPr>
        <p:blipFill>
          <a:blip r:embed="rId1"/>
          <a:stretch>
            <a:fillRect/>
          </a:stretch>
        </p:blipFill>
        <p:spPr>
          <a:xfrm>
            <a:off x="913676" y="3429000"/>
            <a:ext cx="10364646" cy="1086002"/>
          </a:xfrm>
          <a:prstGeom prst="rect">
            <a:avLst/>
          </a:prstGeom>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981200" y="277416"/>
            <a:ext cx="8743950" cy="576263"/>
          </a:xfrm>
        </p:spPr>
        <p:txBody>
          <a:bodyPr/>
          <a:lstStyle/>
          <a:p>
            <a:pPr eaLnBrk="1" hangingPunct="1"/>
            <a:r>
              <a:rPr lang="en-US"/>
              <a:t>Three-level Paging in Linux</a:t>
            </a:r>
            <a:endParaRPr lang="en-US"/>
          </a:p>
        </p:txBody>
      </p:sp>
      <p:pic>
        <p:nvPicPr>
          <p:cNvPr id="65539" name="Picture 4"/>
          <p:cNvPicPr>
            <a:picLocks noChangeAspect="1" noChangeArrowheads="1"/>
          </p:cNvPicPr>
          <p:nvPr/>
        </p:nvPicPr>
        <p:blipFill>
          <a:blip r:embed="rId1"/>
          <a:srcRect/>
          <a:stretch>
            <a:fillRect/>
          </a:stretch>
        </p:blipFill>
        <p:spPr bwMode="auto">
          <a:xfrm>
            <a:off x="2297907" y="1304925"/>
            <a:ext cx="7736681" cy="4200525"/>
          </a:xfrm>
          <a:prstGeom prst="rect">
            <a:avLst/>
          </a:prstGeom>
          <a:noFill/>
          <a:ln w="9525">
            <a:noFill/>
            <a:miter lim="800000"/>
            <a:headEnd/>
            <a:tailEnd/>
          </a:ln>
        </p:spPr>
      </p:pic>
    </p:spTree>
  </p:cSld>
  <p:clrMapOvr>
    <a:masterClrMapping/>
  </p:clrMapOvr>
</p:sld>
</file>

<file path=ppt/tags/tag1.xml><?xml version="1.0" encoding="utf-8"?>
<p:tagLst xmlns:p="http://schemas.openxmlformats.org/presentationml/2006/main">
  <p:tag name="RAINPROBLEM" val="ProblemBody"/>
</p:tagLst>
</file>

<file path=ppt/tags/tag10.xml><?xml version="1.0" encoding="utf-8"?>
<p:tagLst xmlns:p="http://schemas.openxmlformats.org/presentationml/2006/main">
  <p:tag name="RAINPROBLEM" val="ProblemSubmit"/>
  <p:tag name="RAINPROBLEMTYPE" val="MultipleChoice"/>
</p:tagLst>
</file>

<file path=ppt/tags/tag11.xml><?xml version="1.0" encoding="utf-8"?>
<p:tagLst xmlns:p="http://schemas.openxmlformats.org/presentationml/2006/main">
  <p:tag name="RAINPROBLEMTYPE" val="ProblemTypeMarker"/>
</p:tagLst>
</file>

<file path=ppt/tags/tag12.xml><?xml version="1.0" encoding="utf-8"?>
<p:tagLst xmlns:p="http://schemas.openxmlformats.org/presentationml/2006/main">
  <p:tag name="RAINPROBLEMTYPE" val="ProblemTypeMarker"/>
</p:tagLst>
</file>

<file path=ppt/tags/tag13.xml><?xml version="1.0" encoding="utf-8"?>
<p:tagLst xmlns:p="http://schemas.openxmlformats.org/presentationml/2006/main">
  <p:tag name="RAINPROBLEMTYPE" val="ProblemTypeMarker"/>
</p:tagLst>
</file>

<file path=ppt/tags/tag14.xml><?xml version="1.0" encoding="utf-8"?>
<p:tagLst xmlns:p="http://schemas.openxmlformats.org/presentationml/2006/main">
  <p:tag name="RAINPROBLEMTYPE" val="ProblemTypeMarker"/>
</p:tagLst>
</file>

<file path=ppt/tags/tag15.xml><?xml version="1.0" encoding="utf-8"?>
<p:tagLst xmlns:p="http://schemas.openxmlformats.org/presentationml/2006/main">
  <p:tag name="RAINPROBLEMTYPE" val="ProblemTypeMarker"/>
</p:tagLst>
</file>

<file path=ppt/tags/tag16.xml><?xml version="1.0" encoding="utf-8"?>
<p:tagLst xmlns:p="http://schemas.openxmlformats.org/presentationml/2006/main">
  <p:tag name="RAINPROBLEM" val="ProblemSetting"/>
  <p:tag name="RAINPROBLEMTYPE" val="MultipleChoice"/>
</p:tagLst>
</file>

<file path=ppt/tags/tag17.xml><?xml version="1.0" encoding="utf-8"?>
<p:tagLst xmlns:p="http://schemas.openxmlformats.org/presentationml/2006/main">
  <p:tag name="RAINPROBLEM" val="MultipleChoice"/>
  <p:tag name="PROBLEMSCORE" val="1.0"/>
</p:tagLst>
</file>

<file path=ppt/tags/tag18.xml><?xml version="1.0" encoding="utf-8"?>
<p:tagLst xmlns:p="http://schemas.openxmlformats.org/presentationml/2006/main">
  <p:tag name="RAINPROBLEM" val="ProblemBody"/>
</p:tagLst>
</file>

<file path=ppt/tags/tag19.xml><?xml version="1.0" encoding="utf-8"?>
<p:tagLst xmlns:p="http://schemas.openxmlformats.org/presentationml/2006/main">
  <p:tag name="RAINPROBLEM" val="ProblemItem"/>
</p:tagLst>
</file>

<file path=ppt/tags/tag2.xml><?xml version="1.0" encoding="utf-8"?>
<p:tagLst xmlns:p="http://schemas.openxmlformats.org/presentationml/2006/main">
  <p:tag name="RAINPROBLEM" val="ProblemItem"/>
</p:tagLst>
</file>

<file path=ppt/tags/tag20.xml><?xml version="1.0" encoding="utf-8"?>
<p:tagLst xmlns:p="http://schemas.openxmlformats.org/presentationml/2006/main">
  <p:tag name="RAINPROBLEM" val="ProblemItem"/>
</p:tagLst>
</file>

<file path=ppt/tags/tag21.xml><?xml version="1.0" encoding="utf-8"?>
<p:tagLst xmlns:p="http://schemas.openxmlformats.org/presentationml/2006/main">
  <p:tag name="RAINPROBLEM" val="ProblemItem"/>
</p:tagLst>
</file>

<file path=ppt/tags/tag22.xml><?xml version="1.0" encoding="utf-8"?>
<p:tagLst xmlns:p="http://schemas.openxmlformats.org/presentationml/2006/main">
  <p:tag name="RAINPROBLEM" val="ProblemItem"/>
</p:tagLst>
</file>

<file path=ppt/tags/tag23.xml><?xml version="1.0" encoding="utf-8"?>
<p:tagLst xmlns:p="http://schemas.openxmlformats.org/presentationml/2006/main">
  <p:tag name="RAINPROBLEM" val="ProblemBullet"/>
  <p:tag name="RAINPROBLEMTYPE" val="MultipleChoice"/>
  <p:tag name="RAINBULLET" val="Wrong"/>
</p:tagLst>
</file>

<file path=ppt/tags/tag24.xml><?xml version="1.0" encoding="utf-8"?>
<p:tagLst xmlns:p="http://schemas.openxmlformats.org/presentationml/2006/main">
  <p:tag name="RAINPROBLEM" val="ProblemBullet"/>
  <p:tag name="RAINPROBLEMTYPE" val="MultipleChoice"/>
  <p:tag name="RAINBULLET" val="Wrong"/>
</p:tagLst>
</file>

<file path=ppt/tags/tag25.xml><?xml version="1.0" encoding="utf-8"?>
<p:tagLst xmlns:p="http://schemas.openxmlformats.org/presentationml/2006/main">
  <p:tag name="RAINPROBLEM" val="ProblemBullet"/>
  <p:tag name="RAINPROBLEMTYPE" val="MultipleChoice"/>
  <p:tag name="RAINBULLET" val="Correct"/>
</p:tagLst>
</file>

<file path=ppt/tags/tag26.xml><?xml version="1.0" encoding="utf-8"?>
<p:tagLst xmlns:p="http://schemas.openxmlformats.org/presentationml/2006/main">
  <p:tag name="RAINPROBLEM" val="ProblemBullet"/>
  <p:tag name="RAINPROBLEMTYPE" val="MultipleChoice"/>
  <p:tag name="RAINBULLET" val="Wrong"/>
</p:tagLst>
</file>

<file path=ppt/tags/tag27.xml><?xml version="1.0" encoding="utf-8"?>
<p:tagLst xmlns:p="http://schemas.openxmlformats.org/presentationml/2006/main">
  <p:tag name="RAINPROBLEM" val="ProblemSubmit"/>
  <p:tag name="RAINPROBLEMTYPE" val="MultipleChoice"/>
</p:tagLst>
</file>

<file path=ppt/tags/tag28.xml><?xml version="1.0" encoding="utf-8"?>
<p:tagLst xmlns:p="http://schemas.openxmlformats.org/presentationml/2006/main">
  <p:tag name="RAINPROBLEMTYPE" val="ProblemTypeMarker"/>
</p:tagLst>
</file>

<file path=ppt/tags/tag29.xml><?xml version="1.0" encoding="utf-8"?>
<p:tagLst xmlns:p="http://schemas.openxmlformats.org/presentationml/2006/main">
  <p:tag name="RAINPROBLEMTYPE" val="ProblemTypeMarker"/>
</p:tagLst>
</file>

<file path=ppt/tags/tag3.xml><?xml version="1.0" encoding="utf-8"?>
<p:tagLst xmlns:p="http://schemas.openxmlformats.org/presentationml/2006/main">
  <p:tag name="RAINPROBLEM" val="ProblemItem"/>
</p:tagLst>
</file>

<file path=ppt/tags/tag30.xml><?xml version="1.0" encoding="utf-8"?>
<p:tagLst xmlns:p="http://schemas.openxmlformats.org/presentationml/2006/main">
  <p:tag name="RAINPROBLEMTYPE" val="ProblemTypeMarker"/>
</p:tagLst>
</file>

<file path=ppt/tags/tag31.xml><?xml version="1.0" encoding="utf-8"?>
<p:tagLst xmlns:p="http://schemas.openxmlformats.org/presentationml/2006/main">
  <p:tag name="RAINPROBLEMTYPE" val="ProblemTypeMarker"/>
</p:tagLst>
</file>

<file path=ppt/tags/tag32.xml><?xml version="1.0" encoding="utf-8"?>
<p:tagLst xmlns:p="http://schemas.openxmlformats.org/presentationml/2006/main">
  <p:tag name="RAINPROBLEMTYPE" val="ProblemTypeMarker"/>
</p:tagLst>
</file>

<file path=ppt/tags/tag33.xml><?xml version="1.0" encoding="utf-8"?>
<p:tagLst xmlns:p="http://schemas.openxmlformats.org/presentationml/2006/main">
  <p:tag name="RAINPROBLEM" val="ProblemSetting"/>
  <p:tag name="RAINPROBLEMTYPE" val="MultipleChoice"/>
</p:tagLst>
</file>

<file path=ppt/tags/tag34.xml><?xml version="1.0" encoding="utf-8"?>
<p:tagLst xmlns:p="http://schemas.openxmlformats.org/presentationml/2006/main">
  <p:tag name="RAINPROBLEM" val="MultipleChoice"/>
  <p:tag name="PROBLEMSCORE" val="1.0"/>
</p:tagLst>
</file>

<file path=ppt/tags/tag35.xml><?xml version="1.0" encoding="utf-8"?>
<p:tagLst xmlns:p="http://schemas.openxmlformats.org/presentationml/2006/main">
  <p:tag name="RAINPROBLEM" val="ProblemBody"/>
</p:tagLst>
</file>

<file path=ppt/tags/tag36.xml><?xml version="1.0" encoding="utf-8"?>
<p:tagLst xmlns:p="http://schemas.openxmlformats.org/presentationml/2006/main">
  <p:tag name="RAINPROBLEM" val="ProblemItem"/>
</p:tagLst>
</file>

<file path=ppt/tags/tag37.xml><?xml version="1.0" encoding="utf-8"?>
<p:tagLst xmlns:p="http://schemas.openxmlformats.org/presentationml/2006/main">
  <p:tag name="RAINPROBLEM" val="ProblemItem"/>
</p:tagLst>
</file>

<file path=ppt/tags/tag38.xml><?xml version="1.0" encoding="utf-8"?>
<p:tagLst xmlns:p="http://schemas.openxmlformats.org/presentationml/2006/main">
  <p:tag name="RAINPROBLEM" val="ProblemItem"/>
</p:tagLst>
</file>

<file path=ppt/tags/tag39.xml><?xml version="1.0" encoding="utf-8"?>
<p:tagLst xmlns:p="http://schemas.openxmlformats.org/presentationml/2006/main">
  <p:tag name="RAINPROBLEM" val="ProblemItem"/>
</p:tagLst>
</file>

<file path=ppt/tags/tag4.xml><?xml version="1.0" encoding="utf-8"?>
<p:tagLst xmlns:p="http://schemas.openxmlformats.org/presentationml/2006/main">
  <p:tag name="RAINPROBLEM" val="ProblemItem"/>
</p:tagLst>
</file>

<file path=ppt/tags/tag40.xml><?xml version="1.0" encoding="utf-8"?>
<p:tagLst xmlns:p="http://schemas.openxmlformats.org/presentationml/2006/main">
  <p:tag name="RAINPROBLEM" val="ProblemBullet"/>
  <p:tag name="RAINPROBLEMTYPE" val="MultipleChoice"/>
  <p:tag name="RAINBULLET" val="Wrong"/>
</p:tagLst>
</file>

<file path=ppt/tags/tag41.xml><?xml version="1.0" encoding="utf-8"?>
<p:tagLst xmlns:p="http://schemas.openxmlformats.org/presentationml/2006/main">
  <p:tag name="RAINPROBLEM" val="ProblemBullet"/>
  <p:tag name="RAINPROBLEMTYPE" val="MultipleChoice"/>
  <p:tag name="RAINBULLET" val="Wrong"/>
</p:tagLst>
</file>

<file path=ppt/tags/tag42.xml><?xml version="1.0" encoding="utf-8"?>
<p:tagLst xmlns:p="http://schemas.openxmlformats.org/presentationml/2006/main">
  <p:tag name="RAINPROBLEM" val="ProblemBullet"/>
  <p:tag name="RAINPROBLEMTYPE" val="MultipleChoice"/>
  <p:tag name="RAINBULLET" val="Wrong"/>
</p:tagLst>
</file>

<file path=ppt/tags/tag43.xml><?xml version="1.0" encoding="utf-8"?>
<p:tagLst xmlns:p="http://schemas.openxmlformats.org/presentationml/2006/main">
  <p:tag name="RAINPROBLEM" val="ProblemBullet"/>
  <p:tag name="RAINPROBLEMTYPE" val="MultipleChoice"/>
  <p:tag name="RAINBULLET" val="Wrong"/>
</p:tagLst>
</file>

<file path=ppt/tags/tag44.xml><?xml version="1.0" encoding="utf-8"?>
<p:tagLst xmlns:p="http://schemas.openxmlformats.org/presentationml/2006/main">
  <p:tag name="RAINPROBLEM" val="ProblemSubmit"/>
  <p:tag name="RAINPROBLEMTYPE" val="MultipleChoice"/>
</p:tagLst>
</file>

<file path=ppt/tags/tag45.xml><?xml version="1.0" encoding="utf-8"?>
<p:tagLst xmlns:p="http://schemas.openxmlformats.org/presentationml/2006/main">
  <p:tag name="RAINPROBLEMTYPE" val="ProblemTypeMarker"/>
</p:tagLst>
</file>

<file path=ppt/tags/tag46.xml><?xml version="1.0" encoding="utf-8"?>
<p:tagLst xmlns:p="http://schemas.openxmlformats.org/presentationml/2006/main">
  <p:tag name="RAINPROBLEMTYPE" val="ProblemTypeMarker"/>
</p:tagLst>
</file>

<file path=ppt/tags/tag47.xml><?xml version="1.0" encoding="utf-8"?>
<p:tagLst xmlns:p="http://schemas.openxmlformats.org/presentationml/2006/main">
  <p:tag name="RAINPROBLEMTYPE" val="ProblemTypeMarker"/>
</p:tagLst>
</file>

<file path=ppt/tags/tag48.xml><?xml version="1.0" encoding="utf-8"?>
<p:tagLst xmlns:p="http://schemas.openxmlformats.org/presentationml/2006/main">
  <p:tag name="RAINPROBLEMTYPE" val="ProblemTypeMarker"/>
</p:tagLst>
</file>

<file path=ppt/tags/tag49.xml><?xml version="1.0" encoding="utf-8"?>
<p:tagLst xmlns:p="http://schemas.openxmlformats.org/presentationml/2006/main">
  <p:tag name="RAINPROBLEMTYPE" val="ProblemTypeMarker"/>
</p:tagLst>
</file>

<file path=ppt/tags/tag5.xml><?xml version="1.0" encoding="utf-8"?>
<p:tagLst xmlns:p="http://schemas.openxmlformats.org/presentationml/2006/main">
  <p:tag name="RAINPROBLEM" val="ProblemItem"/>
</p:tagLst>
</file>

<file path=ppt/tags/tag50.xml><?xml version="1.0" encoding="utf-8"?>
<p:tagLst xmlns:p="http://schemas.openxmlformats.org/presentationml/2006/main">
  <p:tag name="RAINPROBLEM" val="ProblemSetting"/>
  <p:tag name="RAINPROBLEMTYPE" val="MultipleChoice"/>
</p:tagLst>
</file>

<file path=ppt/tags/tag51.xml><?xml version="1.0" encoding="utf-8"?>
<p:tagLst xmlns:p="http://schemas.openxmlformats.org/presentationml/2006/main">
  <p:tag name="RAINPROBLEM" val="ProblemWarning"/>
</p:tagLst>
</file>

<file path=ppt/tags/tag52.xml><?xml version="1.0" encoding="utf-8"?>
<p:tagLst xmlns:p="http://schemas.openxmlformats.org/presentationml/2006/main">
  <p:tag name="RAINPROBLEM" val="MultipleChoice"/>
  <p:tag name="PROBLEMSCORE" val="1.0"/>
</p:tagLst>
</file>

<file path=ppt/tags/tag6.xml><?xml version="1.0" encoding="utf-8"?>
<p:tagLst xmlns:p="http://schemas.openxmlformats.org/presentationml/2006/main">
  <p:tag name="RAINPROBLEM" val="ProblemBullet"/>
  <p:tag name="RAINPROBLEMTYPE" val="MultipleChoice"/>
  <p:tag name="RAINBULLET" val="Correct"/>
</p:tagLst>
</file>

<file path=ppt/tags/tag7.xml><?xml version="1.0" encoding="utf-8"?>
<p:tagLst xmlns:p="http://schemas.openxmlformats.org/presentationml/2006/main">
  <p:tag name="RAINPROBLEM" val="ProblemBullet"/>
  <p:tag name="RAINPROBLEMTYPE" val="MultipleChoice"/>
  <p:tag name="RAINBULLET" val="Wrong"/>
</p:tagLst>
</file>

<file path=ppt/tags/tag8.xml><?xml version="1.0" encoding="utf-8"?>
<p:tagLst xmlns:p="http://schemas.openxmlformats.org/presentationml/2006/main">
  <p:tag name="RAINPROBLEM" val="ProblemBullet"/>
  <p:tag name="RAINPROBLEMTYPE" val="MultipleChoice"/>
  <p:tag name="RAINBULLET" val="Wrong"/>
</p:tagLst>
</file>

<file path=ppt/tags/tag9.xml><?xml version="1.0" encoding="utf-8"?>
<p:tagLst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Verdana" panose="020B0604030504040204" pitchFamily="34"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OS8</Template>
  <TotalTime>0</TotalTime>
  <Words>30243</Words>
  <Application>WPS 演示</Application>
  <PresentationFormat>宽屏</PresentationFormat>
  <Paragraphs>1065</Paragraphs>
  <Slides>105</Slides>
  <Notes>52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105</vt:i4>
      </vt:variant>
    </vt:vector>
  </HeadingPairs>
  <TitlesOfParts>
    <vt:vector size="120" baseType="lpstr">
      <vt:lpstr>Arial</vt:lpstr>
      <vt:lpstr>宋体</vt:lpstr>
      <vt:lpstr>Wingdings</vt:lpstr>
      <vt:lpstr>Verdana</vt:lpstr>
      <vt:lpstr>MS PGothic</vt:lpstr>
      <vt:lpstr>Times New Roman</vt:lpstr>
      <vt:lpstr>Helvetica</vt:lpstr>
      <vt:lpstr>微软雅黑</vt:lpstr>
      <vt:lpstr>Webdings</vt:lpstr>
      <vt:lpstr>Arial Unicode MS</vt:lpstr>
      <vt:lpstr>Monotype Sorts</vt:lpstr>
      <vt:lpstr>Courier New</vt:lpstr>
      <vt:lpstr>Wingdings</vt:lpstr>
      <vt:lpstr>Symbol</vt:lpstr>
      <vt:lpstr>os-8</vt:lpstr>
      <vt:lpstr>Chapter 8:  Main Memory</vt:lpstr>
      <vt:lpstr>Three/Four Key Components of an OS</vt:lpstr>
      <vt:lpstr>Chapter Objectives</vt:lpstr>
      <vt:lpstr>Content Overview</vt:lpstr>
      <vt:lpstr>Memory Management Requirements</vt:lpstr>
      <vt:lpstr>Relocation</vt:lpstr>
      <vt:lpstr>Relocation</vt:lpstr>
      <vt:lpstr>Addresses</vt:lpstr>
      <vt:lpstr>PowerPoint 演示文稿</vt:lpstr>
      <vt:lpstr>PowerPoint 演示文稿</vt:lpstr>
      <vt:lpstr>PowerPoint 演示文稿</vt:lpstr>
      <vt:lpstr>Protection</vt:lpstr>
      <vt:lpstr>Sharing</vt:lpstr>
      <vt:lpstr>Memory Management Techniques</vt:lpstr>
      <vt:lpstr>8.1 Background(背景)</vt:lpstr>
      <vt:lpstr>Protection</vt:lpstr>
      <vt:lpstr>Hardware Address Protection</vt:lpstr>
      <vt:lpstr>Errata</vt:lpstr>
      <vt:lpstr>Address Binding</vt:lpstr>
      <vt:lpstr>Binding of Instructions and Data to Memory</vt:lpstr>
      <vt:lpstr>Multistep Processing of a User Program </vt:lpstr>
      <vt:lpstr>Logical vs. Physical Address Space</vt:lpstr>
      <vt:lpstr>Memory-Management Unit (MMU)</vt:lpstr>
      <vt:lpstr>Memory-Management Unit (Cont.)</vt:lpstr>
      <vt:lpstr>Memory-Management Unit (Cont.)</vt:lpstr>
      <vt:lpstr>Dynamic Loading</vt:lpstr>
      <vt:lpstr>Dynamic Linking(动态链接)</vt:lpstr>
      <vt:lpstr>8.2 Swapping(交换)</vt:lpstr>
      <vt:lpstr>Schematic View of Swapping</vt:lpstr>
      <vt:lpstr>Swapping (Cont.)</vt:lpstr>
      <vt:lpstr>Context Switch Time including Swapping</vt:lpstr>
      <vt:lpstr>Context Switch Time and Swapping (Cont.)</vt:lpstr>
      <vt:lpstr>*Swapping on Mobile Systems</vt:lpstr>
      <vt:lpstr>8.3 Contiguous Allocation(连续内存分配)</vt:lpstr>
      <vt:lpstr>Contiguous Allocation (Cont.)</vt:lpstr>
      <vt:lpstr>Hardware Support for Relocation and Limit Registers</vt:lpstr>
      <vt:lpstr>Multi Partition Method(多分区方法)</vt:lpstr>
      <vt:lpstr> Variable Partition(可变分区)</vt:lpstr>
      <vt:lpstr>Dynamic Storage-Allocation Problem</vt:lpstr>
      <vt:lpstr>Fragmentation</vt:lpstr>
      <vt:lpstr>Fragmentation (Cont.)</vt:lpstr>
      <vt:lpstr>Which is Best？</vt:lpstr>
      <vt:lpstr>8.4 Paging(分页)</vt:lpstr>
      <vt:lpstr>Address Translation Scheme</vt:lpstr>
      <vt:lpstr>Paging Hardware</vt:lpstr>
      <vt:lpstr>Paging Model of Logical and  Physical Memory</vt:lpstr>
      <vt:lpstr>Paging Example </vt:lpstr>
      <vt:lpstr>Paging -- Calculating Internal Fragmentation</vt:lpstr>
      <vt:lpstr>Free Frames</vt:lpstr>
      <vt:lpstr>View of Memory with Paging</vt:lpstr>
      <vt:lpstr>Frame Table(帧表)</vt:lpstr>
      <vt:lpstr>Implementation of Page Table</vt:lpstr>
      <vt:lpstr>Translation Look-Aside Buffer(快表) </vt:lpstr>
      <vt:lpstr>Hardware</vt:lpstr>
      <vt:lpstr>Paging Hardware With TLB</vt:lpstr>
      <vt:lpstr>Effective Access Time</vt:lpstr>
      <vt:lpstr>Memory Protection</vt:lpstr>
      <vt:lpstr>Valid (v) or Invalid (i) Bit In A Page Table</vt:lpstr>
      <vt:lpstr>Shared Pages(共享页)</vt:lpstr>
      <vt:lpstr>Shared Pages Example</vt:lpstr>
      <vt:lpstr>Errata</vt:lpstr>
      <vt:lpstr>8.5 Structure of the Page Table(页表结构)</vt:lpstr>
      <vt:lpstr>Hierarchical Page Tables</vt:lpstr>
      <vt:lpstr>两级页表举例</vt:lpstr>
      <vt:lpstr>Two-Level Paging Example</vt:lpstr>
      <vt:lpstr>Address-Translation Scheme</vt:lpstr>
      <vt:lpstr>二级页表结构及地址映射</vt:lpstr>
      <vt:lpstr>两级页表的不同称呼</vt:lpstr>
      <vt:lpstr>64-bit Logical Address Space</vt:lpstr>
      <vt:lpstr>Three-level Paging Scheme</vt:lpstr>
      <vt:lpstr>Intel x86-64(AMD64)</vt:lpstr>
      <vt:lpstr>Hashed Page Tables(哈希页表)</vt:lpstr>
      <vt:lpstr>Hashed Page Tables(哈希页表)</vt:lpstr>
      <vt:lpstr>Hashed Page Table</vt:lpstr>
      <vt:lpstr>Inverted Page Table(反向页表，倒置页表，倒排页表)</vt:lpstr>
      <vt:lpstr>反向页表(倒置页表，倒排页表)</vt:lpstr>
      <vt:lpstr>Inverted Page Table Architecture</vt:lpstr>
      <vt:lpstr>Shared Memory with Inverted Page Table</vt:lpstr>
      <vt:lpstr>8.6 Segmentation(分段)</vt:lpstr>
      <vt:lpstr>段式内存管理方案</vt:lpstr>
      <vt:lpstr>Logical View of Segmentation</vt:lpstr>
      <vt:lpstr>Segmentation Architecture </vt:lpstr>
      <vt:lpstr>段表及地址转换</vt:lpstr>
      <vt:lpstr>段表寄存器</vt:lpstr>
      <vt:lpstr>Segmentation Architecture (Cont.)</vt:lpstr>
      <vt:lpstr>Segment Protection</vt:lpstr>
      <vt:lpstr>Segmentation Hardware</vt:lpstr>
      <vt:lpstr>Example of Segmentation</vt:lpstr>
      <vt:lpstr>Paging vs. Segmentation</vt:lpstr>
      <vt:lpstr>Paging vs. Segmentation</vt:lpstr>
      <vt:lpstr>*Segmentation with Paging(段页式)</vt:lpstr>
      <vt:lpstr>*段页式内存管理</vt:lpstr>
      <vt:lpstr>*8.7 Example: The Intel Pentium</vt:lpstr>
      <vt:lpstr>Logical to Physical Address Translation in IA-32</vt:lpstr>
      <vt:lpstr>Intel Pentium Segmentation</vt:lpstr>
      <vt:lpstr>IA-32 Intel Pentium Segmentation</vt:lpstr>
      <vt:lpstr>IA-32 Pentium Paging Architecture</vt:lpstr>
      <vt:lpstr>Linear Address in Linux</vt:lpstr>
      <vt:lpstr>Three-level Paging in Linux</vt:lpstr>
      <vt:lpstr>内存管理方案总结</vt:lpstr>
      <vt:lpstr>Summary 1/4</vt:lpstr>
      <vt:lpstr>Summary 2/4</vt:lpstr>
      <vt:lpstr>Summary 3/4</vt:lpstr>
      <vt:lpstr>Summary 4/4</vt:lpstr>
      <vt:lpstr>End of Chapter 8: Main Memory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
  <cp:lastModifiedBy>WPS_1650528330</cp:lastModifiedBy>
  <cp:revision>589</cp:revision>
  <cp:lastPrinted>2020-11-04T14:30:00Z</cp:lastPrinted>
  <dcterms:created xsi:type="dcterms:W3CDTF">2011-01-13T23:43:00Z</dcterms:created>
  <dcterms:modified xsi:type="dcterms:W3CDTF">2022-05-03T23:24:09Z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EDBF6FB3834F49E6A8DA1C61E51F323C</vt:lpwstr>
  </property>
  <property fmtid="{D5CDD505-2E9C-101B-9397-08002B2CF9AE}" pid="3" name="KSOProductBuildVer">
    <vt:lpwstr>2052-11.1.0.10356</vt:lpwstr>
  </property>
</Properties>
</file>