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33"/>
  </p:notesMasterIdLst>
  <p:handoutMasterIdLst>
    <p:handoutMasterId r:id="rId134"/>
  </p:handoutMasterIdLst>
  <p:sldIdLst>
    <p:sldId id="331" r:id="rId2"/>
    <p:sldId id="440" r:id="rId3"/>
    <p:sldId id="274" r:id="rId4"/>
    <p:sldId id="444" r:id="rId5"/>
    <p:sldId id="500" r:id="rId6"/>
    <p:sldId id="563" r:id="rId7"/>
    <p:sldId id="501" r:id="rId8"/>
    <p:sldId id="502" r:id="rId9"/>
    <p:sldId id="503" r:id="rId10"/>
    <p:sldId id="504" r:id="rId11"/>
    <p:sldId id="335" r:id="rId12"/>
    <p:sldId id="407" r:id="rId13"/>
    <p:sldId id="445" r:id="rId14"/>
    <p:sldId id="446" r:id="rId15"/>
    <p:sldId id="338" r:id="rId16"/>
    <p:sldId id="506" r:id="rId17"/>
    <p:sldId id="555" r:id="rId18"/>
    <p:sldId id="409" r:id="rId19"/>
    <p:sldId id="454" r:id="rId20"/>
    <p:sldId id="449" r:id="rId21"/>
    <p:sldId id="564" r:id="rId22"/>
    <p:sldId id="341" r:id="rId23"/>
    <p:sldId id="410" r:id="rId24"/>
    <p:sldId id="450" r:id="rId25"/>
    <p:sldId id="556" r:id="rId26"/>
    <p:sldId id="451" r:id="rId27"/>
    <p:sldId id="452" r:id="rId28"/>
    <p:sldId id="565" r:id="rId29"/>
    <p:sldId id="508" r:id="rId30"/>
    <p:sldId id="510" r:id="rId31"/>
    <p:sldId id="557" r:id="rId32"/>
    <p:sldId id="411" r:id="rId33"/>
    <p:sldId id="558" r:id="rId34"/>
    <p:sldId id="559" r:id="rId35"/>
    <p:sldId id="347" r:id="rId36"/>
    <p:sldId id="412" r:id="rId37"/>
    <p:sldId id="348" r:id="rId38"/>
    <p:sldId id="349" r:id="rId39"/>
    <p:sldId id="350" r:id="rId40"/>
    <p:sldId id="560" r:id="rId41"/>
    <p:sldId id="324" r:id="rId42"/>
    <p:sldId id="351" r:id="rId43"/>
    <p:sldId id="352" r:id="rId44"/>
    <p:sldId id="353" r:id="rId45"/>
    <p:sldId id="566" r:id="rId46"/>
    <p:sldId id="567" r:id="rId47"/>
    <p:sldId id="354" r:id="rId48"/>
    <p:sldId id="512" r:id="rId49"/>
    <p:sldId id="462" r:id="rId50"/>
    <p:sldId id="463" r:id="rId51"/>
    <p:sldId id="465" r:id="rId52"/>
    <p:sldId id="358" r:id="rId53"/>
    <p:sldId id="359" r:id="rId54"/>
    <p:sldId id="360" r:id="rId55"/>
    <p:sldId id="361" r:id="rId56"/>
    <p:sldId id="332" r:id="rId57"/>
    <p:sldId id="284" r:id="rId58"/>
    <p:sldId id="362" r:id="rId59"/>
    <p:sldId id="363" r:id="rId60"/>
    <p:sldId id="334" r:id="rId61"/>
    <p:sldId id="364" r:id="rId62"/>
    <p:sldId id="286" r:id="rId63"/>
    <p:sldId id="458" r:id="rId64"/>
    <p:sldId id="561" r:id="rId65"/>
    <p:sldId id="562" r:id="rId66"/>
    <p:sldId id="428" r:id="rId67"/>
    <p:sldId id="429" r:id="rId68"/>
    <p:sldId id="492" r:id="rId69"/>
    <p:sldId id="576" r:id="rId70"/>
    <p:sldId id="513" r:id="rId71"/>
    <p:sldId id="459" r:id="rId72"/>
    <p:sldId id="487" r:id="rId73"/>
    <p:sldId id="490" r:id="rId74"/>
    <p:sldId id="491" r:id="rId75"/>
    <p:sldId id="415" r:id="rId76"/>
    <p:sldId id="436" r:id="rId77"/>
    <p:sldId id="484" r:id="rId78"/>
    <p:sldId id="485" r:id="rId79"/>
    <p:sldId id="486" r:id="rId80"/>
    <p:sldId id="460" r:id="rId81"/>
    <p:sldId id="493" r:id="rId82"/>
    <p:sldId id="494" r:id="rId83"/>
    <p:sldId id="371" r:id="rId84"/>
    <p:sldId id="568" r:id="rId85"/>
    <p:sldId id="569" r:id="rId86"/>
    <p:sldId id="461" r:id="rId87"/>
    <p:sldId id="570" r:id="rId88"/>
    <p:sldId id="416" r:id="rId89"/>
    <p:sldId id="470" r:id="rId90"/>
    <p:sldId id="469" r:id="rId91"/>
    <p:sldId id="378" r:id="rId92"/>
    <p:sldId id="515" r:id="rId93"/>
    <p:sldId id="422" r:id="rId94"/>
    <p:sldId id="380" r:id="rId95"/>
    <p:sldId id="381" r:id="rId96"/>
    <p:sldId id="382" r:id="rId97"/>
    <p:sldId id="423" r:id="rId98"/>
    <p:sldId id="383" r:id="rId99"/>
    <p:sldId id="571" r:id="rId100"/>
    <p:sldId id="384" r:id="rId101"/>
    <p:sldId id="385" r:id="rId102"/>
    <p:sldId id="386" r:id="rId103"/>
    <p:sldId id="388" r:id="rId104"/>
    <p:sldId id="389" r:id="rId105"/>
    <p:sldId id="390" r:id="rId106"/>
    <p:sldId id="387" r:id="rId107"/>
    <p:sldId id="424" r:id="rId108"/>
    <p:sldId id="392" r:id="rId109"/>
    <p:sldId id="572" r:id="rId110"/>
    <p:sldId id="393" r:id="rId111"/>
    <p:sldId id="394" r:id="rId112"/>
    <p:sldId id="573" r:id="rId113"/>
    <p:sldId id="575" r:id="rId114"/>
    <p:sldId id="574" r:id="rId115"/>
    <p:sldId id="396" r:id="rId116"/>
    <p:sldId id="408" r:id="rId117"/>
    <p:sldId id="397" r:id="rId118"/>
    <p:sldId id="427" r:id="rId119"/>
    <p:sldId id="398" r:id="rId120"/>
    <p:sldId id="399" r:id="rId121"/>
    <p:sldId id="400" r:id="rId122"/>
    <p:sldId id="401" r:id="rId123"/>
    <p:sldId id="402" r:id="rId124"/>
    <p:sldId id="403" r:id="rId125"/>
    <p:sldId id="479" r:id="rId126"/>
    <p:sldId id="405" r:id="rId127"/>
    <p:sldId id="480" r:id="rId128"/>
    <p:sldId id="481" r:id="rId129"/>
    <p:sldId id="482" r:id="rId130"/>
    <p:sldId id="483" r:id="rId131"/>
    <p:sldId id="404" r:id="rId132"/>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006699"/>
    <a:srgbClr val="336699"/>
    <a:srgbClr val="0066CC"/>
    <a:srgbClr val="CC6600"/>
    <a:srgbClr val="993300"/>
    <a:srgbClr val="FF0000"/>
    <a:srgbClr val="CCECFF"/>
    <a:srgbClr val="66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2680" autoAdjust="0"/>
  </p:normalViewPr>
  <p:slideViewPr>
    <p:cSldViewPr snapToGrid="0">
      <p:cViewPr varScale="1">
        <p:scale>
          <a:sx n="84" d="100"/>
          <a:sy n="84" d="100"/>
        </p:scale>
        <p:origin x="542" y="86"/>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FBD6615-ED48-4079-BAA7-A84844D67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8E5558-88DF-40FE-90FF-9EB1FEE63A86}"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B825ED8D-9E3E-4698-BB5C-C026B0475BB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0D5306E4-3AAE-4121-B023-8B43D082C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50260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BFD4EBE-353D-4C31-99D7-B7C3FEC6C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B80A18-0C17-4A8A-A28E-1B3AD0E8B888}"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102403" name="Rectangle 2">
            <a:extLst>
              <a:ext uri="{FF2B5EF4-FFF2-40B4-BE49-F238E27FC236}">
                <a16:creationId xmlns:a16="http://schemas.microsoft.com/office/drawing/2014/main" id="{8A02C982-0312-4EC7-A741-67B0BEDA4925}"/>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11F7861C-35C5-4B12-8A55-F7A16557D9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2EC3CC7-E29A-4D50-9A98-532553638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6C72E5-BDBA-4628-BBAF-85FBB5CCE3BE}"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103427" name="Rectangle 2">
            <a:extLst>
              <a:ext uri="{FF2B5EF4-FFF2-40B4-BE49-F238E27FC236}">
                <a16:creationId xmlns:a16="http://schemas.microsoft.com/office/drawing/2014/main" id="{B01CE6FA-B36D-49C3-8371-51A4E976452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A8274DE9-BC41-40F6-83AC-5A3D3773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A015233-DFC5-4181-9DBD-191581D3D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AA9686-8C45-4B6B-B192-53184893EC9B}"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104451" name="Rectangle 2">
            <a:extLst>
              <a:ext uri="{FF2B5EF4-FFF2-40B4-BE49-F238E27FC236}">
                <a16:creationId xmlns:a16="http://schemas.microsoft.com/office/drawing/2014/main" id="{D606F670-2456-4E74-98E3-6F89925388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81CE9A51-74EA-466B-956F-199FC346E1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Page fault trap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551FA5F-3DAF-4F79-96DF-B76D1641D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4D4E91-7487-49F0-9D91-43B839F06F41}"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05475" name="Rectangle 2">
            <a:extLst>
              <a:ext uri="{FF2B5EF4-FFF2-40B4-BE49-F238E27FC236}">
                <a16:creationId xmlns:a16="http://schemas.microsoft.com/office/drawing/2014/main" id="{167C6B9E-26B1-4F34-923D-B2966B894411}"/>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C351E2D8-3E9B-4911-A879-EA20F380F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C</a:t>
            </a:r>
            <a:r>
              <a:rPr lang="zh-CN" altLang="en-US" dirty="0"/>
              <a:t>点拷贝到</a:t>
            </a:r>
            <a:r>
              <a:rPr lang="en-US" altLang="zh-CN" dirty="0"/>
              <a:t>B</a:t>
            </a:r>
            <a:r>
              <a:rPr lang="zh-CN" altLang="en-US" dirty="0"/>
              <a:t>点时，已经改变了与目地址重叠的源数据区的部分内容</a:t>
            </a:r>
            <a:r>
              <a:rPr lang="en-US" altLang="zh-CN" dirty="0"/>
              <a:t>(B)</a:t>
            </a:r>
            <a:r>
              <a:rPr lang="zh-CN" altLang="en-US" dirty="0"/>
              <a:t>。当试图从</a:t>
            </a:r>
            <a:r>
              <a:rPr lang="en-US" altLang="zh-CN" dirty="0"/>
              <a:t>D</a:t>
            </a:r>
            <a:r>
              <a:rPr lang="zh-CN" altLang="en-US" dirty="0"/>
              <a:t>点读取时发生页故障，调入</a:t>
            </a:r>
            <a:r>
              <a:rPr lang="en-US" altLang="zh-CN" dirty="0"/>
              <a:t>n+1</a:t>
            </a:r>
            <a:r>
              <a:rPr lang="zh-CN" altLang="en-US" dirty="0"/>
              <a:t>页后，重启指令时，源数据区部分内容已被改变</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30</a:t>
            </a:fld>
            <a:endParaRPr lang="en-US" altLang="en-US"/>
          </a:p>
        </p:txBody>
      </p:sp>
    </p:spTree>
    <p:extLst>
      <p:ext uri="{BB962C8B-B14F-4D97-AF65-F5344CB8AC3E}">
        <p14:creationId xmlns:p14="http://schemas.microsoft.com/office/powerpoint/2010/main" val="1273035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B9D8362-CFFE-4239-A0CE-16166762BF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4A397-8FAE-4C30-A05F-CF91331CD813}"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107523" name="Rectangle 2">
            <a:extLst>
              <a:ext uri="{FF2B5EF4-FFF2-40B4-BE49-F238E27FC236}">
                <a16:creationId xmlns:a16="http://schemas.microsoft.com/office/drawing/2014/main" id="{00D4DD15-6D6E-4697-8517-23E5CECAC25E}"/>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3F296D03-4616-4EA3-8B0A-A93A46673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3BE82472-66AF-4BF7-A2A7-57FD11ECB4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009F0B-5F82-4126-923B-E013C3AAF972}"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108547" name="Rectangle 2">
            <a:extLst>
              <a:ext uri="{FF2B5EF4-FFF2-40B4-BE49-F238E27FC236}">
                <a16:creationId xmlns:a16="http://schemas.microsoft.com/office/drawing/2014/main" id="{93C9793E-0DAB-48C2-A22A-A9ACDD8828C5}"/>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7AC332B0-F66D-4C3F-8DDB-E1E0D7FC2D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66F09507-C2E2-47B2-82A8-B5E3C87D79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B546AF-CFB6-4A26-A155-B7AC52B1171E}"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109571" name="Rectangle 2">
            <a:extLst>
              <a:ext uri="{FF2B5EF4-FFF2-40B4-BE49-F238E27FC236}">
                <a16:creationId xmlns:a16="http://schemas.microsoft.com/office/drawing/2014/main" id="{84A5CD44-BF84-48EC-B0BC-E076CADF8C2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F26D7BA3-2768-4887-B710-E8BBC3F5A3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3ABA041F-CBD6-47AF-B833-FA2229A9BA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18407F-AAA5-4963-A6A5-D6FE6F7F8BA8}"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110595" name="Rectangle 2">
            <a:extLst>
              <a:ext uri="{FF2B5EF4-FFF2-40B4-BE49-F238E27FC236}">
                <a16:creationId xmlns:a16="http://schemas.microsoft.com/office/drawing/2014/main" id="{76824097-C234-4268-8A44-3B4C9960D14A}"/>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27E9339F-4D5C-4423-AB79-A4E63110E9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2E873C4-C9CD-4CD4-BAA9-E38AC88BF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70FF08-90E6-43CF-AED6-E70CDB6B1112}"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93187" name="Rectangle 2">
            <a:extLst>
              <a:ext uri="{FF2B5EF4-FFF2-40B4-BE49-F238E27FC236}">
                <a16:creationId xmlns:a16="http://schemas.microsoft.com/office/drawing/2014/main" id="{3F1D349B-2E24-48E3-8375-7C2C1F69B6C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E228C2F-8790-4E86-8B66-4D3492B2E5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26C1E9B0-A878-46DB-8C55-CED0E9E892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802788-C8C7-415D-889B-42AFD28A494F}"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70E474D5-321A-4ED0-BC07-F4E9910BD7A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C002F093-C941-47F5-A1B8-8DC559F3F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Mobile systems:</a:t>
            </a:r>
          </a:p>
          <a:p>
            <a:r>
              <a:rPr lang="en-US" altLang="zh-CN" dirty="0"/>
              <a:t>Typically don’t support swapping</a:t>
            </a:r>
          </a:p>
          <a:p>
            <a:r>
              <a:rPr lang="en-US" altLang="zh-CN" dirty="0"/>
              <a:t>Instead, demand page from file system and reclaim read-only pages (such as code)</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40</a:t>
            </a:fld>
            <a:endParaRPr lang="en-US" altLang="en-US"/>
          </a:p>
        </p:txBody>
      </p:sp>
    </p:spTree>
    <p:extLst>
      <p:ext uri="{BB962C8B-B14F-4D97-AF65-F5344CB8AC3E}">
        <p14:creationId xmlns:p14="http://schemas.microsoft.com/office/powerpoint/2010/main" val="197172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CBD93AF-1180-4ACB-9B95-D6F986AB45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2B255F6-0496-42D9-A50C-21BEA778293C}"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112643" name="Rectangle 2">
            <a:extLst>
              <a:ext uri="{FF2B5EF4-FFF2-40B4-BE49-F238E27FC236}">
                <a16:creationId xmlns:a16="http://schemas.microsoft.com/office/drawing/2014/main" id="{B6DBED89-49D3-4018-980D-509023030EA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1938EE8-081A-42B2-B3E3-2DCAF241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5DC1615E-A180-4CE3-9A53-8271AC492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8C993A-8BC4-4561-A588-A2EFC571D9A6}"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113667" name="Rectangle 2">
            <a:extLst>
              <a:ext uri="{FF2B5EF4-FFF2-40B4-BE49-F238E27FC236}">
                <a16:creationId xmlns:a16="http://schemas.microsoft.com/office/drawing/2014/main" id="{BA66C066-A5EF-433F-84A3-1071B0062D29}"/>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86C147CD-5F3C-4F88-8F21-4753C14C9D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19767D9D-50C3-4A1C-92C8-AA3F556042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96695E-9013-4825-AE74-B375198EC2BE}"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114691" name="Rectangle 2">
            <a:extLst>
              <a:ext uri="{FF2B5EF4-FFF2-40B4-BE49-F238E27FC236}">
                <a16:creationId xmlns:a16="http://schemas.microsoft.com/office/drawing/2014/main" id="{EA1EB2ED-6056-4EC3-8117-D8088A5E3C47}"/>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61C9E284-09E4-4F27-8106-417FB840C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CBD93AF-1180-4ACB-9B95-D6F986AB45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2B255F6-0496-42D9-A50C-21BEA778293C}"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112643" name="Rectangle 2">
            <a:extLst>
              <a:ext uri="{FF2B5EF4-FFF2-40B4-BE49-F238E27FC236}">
                <a16:creationId xmlns:a16="http://schemas.microsoft.com/office/drawing/2014/main" id="{B6DBED89-49D3-4018-980D-509023030EA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1938EE8-081A-42B2-B3E3-2DCAF241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51155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CBD93AF-1180-4ACB-9B95-D6F986AB45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2B255F6-0496-42D9-A50C-21BEA778293C}"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112643" name="Rectangle 2">
            <a:extLst>
              <a:ext uri="{FF2B5EF4-FFF2-40B4-BE49-F238E27FC236}">
                <a16:creationId xmlns:a16="http://schemas.microsoft.com/office/drawing/2014/main" id="{B6DBED89-49D3-4018-980D-509023030EA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1938EE8-081A-42B2-B3E3-2DCAF241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7190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A49125B-F571-4E5D-9BAD-1D212CCFBF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0FA2C5A-08D3-4CEE-94AC-EFFD301638E0}"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115715" name="Rectangle 2">
            <a:extLst>
              <a:ext uri="{FF2B5EF4-FFF2-40B4-BE49-F238E27FC236}">
                <a16:creationId xmlns:a16="http://schemas.microsoft.com/office/drawing/2014/main" id="{AD870FB1-A095-437C-B6D2-2B1B4AAB9A56}"/>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501E773-1178-4204-823A-15B92DFAFB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128</a:t>
            </a:r>
            <a:r>
              <a:rPr lang="zh-CN" altLang="en-US" dirty="0"/>
              <a:t>次；</a:t>
            </a:r>
            <a:r>
              <a:rPr lang="en-US" altLang="zh-CN" dirty="0"/>
              <a:t>(2) 128 * 128 = 16384</a:t>
            </a:r>
            <a:r>
              <a:rPr lang="zh-CN" altLang="en-US" dirty="0"/>
              <a:t>次</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48</a:t>
            </a:fld>
            <a:endParaRPr lang="en-US" altLang="en-US"/>
          </a:p>
        </p:txBody>
      </p:sp>
    </p:spTree>
    <p:extLst>
      <p:ext uri="{BB962C8B-B14F-4D97-AF65-F5344CB8AC3E}">
        <p14:creationId xmlns:p14="http://schemas.microsoft.com/office/powerpoint/2010/main" val="1503616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694149F-4152-4367-835B-291215C667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8CBD02-7938-4655-89C2-245E2DD80BF2}"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119811" name="Rectangle 2">
            <a:extLst>
              <a:ext uri="{FF2B5EF4-FFF2-40B4-BE49-F238E27FC236}">
                <a16:creationId xmlns:a16="http://schemas.microsoft.com/office/drawing/2014/main" id="{2F98E2D8-A745-4482-8D31-1C44102899FD}"/>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4AD3CFA0-D397-4059-BF40-57150D5F1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1000D4E-8A67-4003-8E87-772D9024C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365149-E38C-4DAC-84B8-8F4AFF2A5D63}"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D4E0BBA3-E5B3-4DF0-BCF9-576ABB3C3BF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822619B1-76CC-405A-8360-27F1944D1B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90C51AA2-08CA-4188-A0D0-CDB58CB18B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E4C9D0-7D0A-45DF-B0CE-6AB3AEE439B1}"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120835" name="Rectangle 2">
            <a:extLst>
              <a:ext uri="{FF2B5EF4-FFF2-40B4-BE49-F238E27FC236}">
                <a16:creationId xmlns:a16="http://schemas.microsoft.com/office/drawing/2014/main" id="{99033DF3-330A-4632-AE16-C1DAED31B0B5}"/>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EC5A0E66-0ED9-4D39-8C8C-9D502F65B2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C520A68-97AF-4954-BF27-3B60903A2D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6D5DB69-22AD-4E1E-A59B-E2B46FD50CA7}"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121859" name="Rectangle 2">
            <a:extLst>
              <a:ext uri="{FF2B5EF4-FFF2-40B4-BE49-F238E27FC236}">
                <a16:creationId xmlns:a16="http://schemas.microsoft.com/office/drawing/2014/main" id="{6D96FEF4-316D-4EC7-948A-A33AE5D7CB97}"/>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B50E5CE-2EAD-485C-9DC4-25D3E4546E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64CD54C-44CE-436F-93BE-552425E6C2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9EFB345-C37B-41EB-99D5-09E432045D94}"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22883" name="Rectangle 2">
            <a:extLst>
              <a:ext uri="{FF2B5EF4-FFF2-40B4-BE49-F238E27FC236}">
                <a16:creationId xmlns:a16="http://schemas.microsoft.com/office/drawing/2014/main" id="{29DAD370-8DFA-4D0F-8574-87D667E4749C}"/>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AA98057B-1F4A-419C-B813-443BAD14DB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9E6F61F9-6FB5-4918-9153-29413636AE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2A2CBD-2239-4BE7-9133-34E34F8619C7}"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23907" name="Rectangle 2">
            <a:extLst>
              <a:ext uri="{FF2B5EF4-FFF2-40B4-BE49-F238E27FC236}">
                <a16:creationId xmlns:a16="http://schemas.microsoft.com/office/drawing/2014/main" id="{4C82101A-24CB-4B36-B9D2-613DABCA4CCB}"/>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204C5FBE-F01E-4B1E-BA23-180B64B1E2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9926037-2DFC-49C1-BFE5-BEEB906707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720897-7524-49C1-AB7E-87D63B342608}"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124931" name="Rectangle 2">
            <a:extLst>
              <a:ext uri="{FF2B5EF4-FFF2-40B4-BE49-F238E27FC236}">
                <a16:creationId xmlns:a16="http://schemas.microsoft.com/office/drawing/2014/main" id="{31EBDBDF-5FCA-4213-A6C0-A7B61F0EDD6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4B5706BF-EA71-4A33-91AF-EA4A2A0C53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量子力学告诉你，我们能够编辑过去</a:t>
            </a:r>
            <a:r>
              <a:rPr lang="en-US" altLang="zh-CN">
                <a:latin typeface="Times New Roman" panose="02020603050405020304" pitchFamily="18" charset="0"/>
              </a:rPr>
              <a:t>......</a:t>
            </a:r>
            <a:r>
              <a:rPr lang="zh-CN" altLang="en-US">
                <a:latin typeface="Times New Roman" panose="02020603050405020304" pitchFamily="18" charset="0"/>
              </a:rPr>
              <a:t>吗？   中科院物理所    </a:t>
            </a:r>
            <a:r>
              <a:rPr lang="en-US" altLang="zh-CN">
                <a:latin typeface="Times New Roman" panose="02020603050405020304" pitchFamily="18" charset="0"/>
              </a:rPr>
              <a:t>2021.5.25</a:t>
            </a:r>
            <a:endParaRPr lang="en-US" altLang="en-US">
              <a:latin typeface="Times New Roman" panose="02020603050405020304" pitchFamily="18" charset="0"/>
            </a:endParaRPr>
          </a:p>
          <a:p>
            <a:r>
              <a:rPr lang="en-US" altLang="en-US">
                <a:latin typeface="Times New Roman" panose="02020603050405020304" pitchFamily="18" charset="0"/>
              </a:rPr>
              <a:t>https://mp.weixin.qq.com/s/xm1xNixp0Z9aMafI2U9-xQ</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96CBA23C-2721-468E-BF26-9B4A852354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65F5A3-B020-4290-AD98-D5279638C08E}"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125955" name="Rectangle 2">
            <a:extLst>
              <a:ext uri="{FF2B5EF4-FFF2-40B4-BE49-F238E27FC236}">
                <a16:creationId xmlns:a16="http://schemas.microsoft.com/office/drawing/2014/main" id="{20008BC1-ECF1-41C8-9E3A-3EF0899AF3B8}"/>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AE97A9E2-2C5D-40BF-956A-508D26D46D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a:solidFill>
                  <a:schemeClr val="tx1"/>
                </a:solidFill>
                <a:latin typeface="Times New Roman" charset="0"/>
                <a:ea typeface="MS PGothic" pitchFamily="34" charset="-128"/>
                <a:cs typeface="MS PGothic" charset="0"/>
              </a:rPr>
              <a:t>Strangely, if we let </a:t>
            </a:r>
            <a:r>
              <a:rPr lang="en-US" altLang="zh-CN" sz="1200" b="0" i="1" u="none" strike="noStrike" kern="1200" baseline="0" dirty="0">
                <a:solidFill>
                  <a:schemeClr val="tx1"/>
                </a:solidFill>
                <a:latin typeface="Times New Roman" charset="0"/>
                <a:ea typeface="MS PGothic" pitchFamily="34" charset="-128"/>
                <a:cs typeface="MS PGothic" charset="0"/>
              </a:rPr>
              <a:t>SR </a:t>
            </a:r>
            <a:r>
              <a:rPr lang="en-US" altLang="zh-CN" sz="1200" b="0" i="0" u="none" strike="noStrike" kern="1200" baseline="0" dirty="0">
                <a:solidFill>
                  <a:schemeClr val="tx1"/>
                </a:solidFill>
                <a:latin typeface="Times New Roman" charset="0"/>
                <a:ea typeface="MS PGothic" pitchFamily="34" charset="-128"/>
                <a:cs typeface="MS PGothic" charset="0"/>
              </a:rPr>
              <a:t>be the reverse of a reference string </a:t>
            </a:r>
            <a:r>
              <a:rPr lang="en-US" altLang="zh-CN" sz="1200" b="0" i="1" u="none" strike="noStrike" kern="1200" baseline="0" dirty="0">
                <a:solidFill>
                  <a:schemeClr val="tx1"/>
                </a:solidFill>
                <a:latin typeface="Times New Roman" charset="0"/>
                <a:ea typeface="MS PGothic" pitchFamily="34" charset="-128"/>
                <a:cs typeface="MS PGothic" charset="0"/>
              </a:rPr>
              <a:t>S, </a:t>
            </a:r>
            <a:r>
              <a:rPr lang="en-US" altLang="zh-CN" sz="1200" b="0" i="0" u="none" strike="noStrike" kern="1200" baseline="0" dirty="0">
                <a:solidFill>
                  <a:schemeClr val="tx1"/>
                </a:solidFill>
                <a:latin typeface="Times New Roman" charset="0"/>
                <a:ea typeface="MS PGothic" pitchFamily="34" charset="-128"/>
                <a:cs typeface="MS PGothic" charset="0"/>
              </a:rPr>
              <a:t>then the page-fault</a:t>
            </a:r>
          </a:p>
          <a:p>
            <a:r>
              <a:rPr lang="en-US" altLang="zh-CN" sz="1200" b="0" i="0" u="none" strike="noStrike" kern="1200" baseline="0" dirty="0">
                <a:solidFill>
                  <a:schemeClr val="tx1"/>
                </a:solidFill>
                <a:latin typeface="Times New Roman" charset="0"/>
                <a:ea typeface="MS PGothic" pitchFamily="34" charset="-128"/>
                <a:cs typeface="MS PGothic" charset="0"/>
              </a:rPr>
              <a:t>rate for the OPT algorithm on </a:t>
            </a:r>
            <a:r>
              <a:rPr lang="en-US" altLang="zh-CN" sz="1200" b="0" i="1" u="none" strike="noStrike" kern="1200" baseline="0" dirty="0">
                <a:solidFill>
                  <a:schemeClr val="tx1"/>
                </a:solidFill>
                <a:latin typeface="Times New Roman" charset="0"/>
                <a:ea typeface="MS PGothic" pitchFamily="34" charset="-128"/>
                <a:cs typeface="MS PGothic" charset="0"/>
              </a:rPr>
              <a:t>S </a:t>
            </a:r>
            <a:r>
              <a:rPr lang="en-US" altLang="zh-CN" sz="1200" b="0" i="0" u="none" strike="noStrike" kern="1200" baseline="0" dirty="0">
                <a:solidFill>
                  <a:schemeClr val="tx1"/>
                </a:solidFill>
                <a:latin typeface="Times New Roman" charset="0"/>
                <a:ea typeface="MS PGothic" pitchFamily="34" charset="-128"/>
                <a:cs typeface="MS PGothic" charset="0"/>
              </a:rPr>
              <a:t>is the same as the page-fault rate for the OPT</a:t>
            </a:r>
          </a:p>
          <a:p>
            <a:r>
              <a:rPr lang="en-US" altLang="zh-CN" sz="1200" b="0" i="0" u="none" strike="noStrike" kern="1200" baseline="0" dirty="0">
                <a:solidFill>
                  <a:schemeClr val="tx1"/>
                </a:solidFill>
                <a:latin typeface="Times New Roman" charset="0"/>
                <a:ea typeface="MS PGothic" pitchFamily="34" charset="-128"/>
                <a:cs typeface="MS PGothic" charset="0"/>
              </a:rPr>
              <a:t>algorithm on </a:t>
            </a:r>
            <a:r>
              <a:rPr lang="en-US" altLang="zh-CN" sz="1200" b="0" i="1" u="none" strike="noStrike" kern="1200" baseline="0" dirty="0">
                <a:solidFill>
                  <a:schemeClr val="tx1"/>
                </a:solidFill>
                <a:latin typeface="Times New Roman" charset="0"/>
                <a:ea typeface="MS PGothic" pitchFamily="34" charset="-128"/>
                <a:cs typeface="MS PGothic" charset="0"/>
              </a:rPr>
              <a:t>SR</a:t>
            </a:r>
            <a:r>
              <a:rPr lang="en-US" altLang="zh-CN" sz="1200" b="0" i="0" u="none" strike="noStrike" kern="1200" baseline="0" dirty="0">
                <a:solidFill>
                  <a:schemeClr val="tx1"/>
                </a:solidFill>
                <a:latin typeface="Times New Roman" charset="0"/>
                <a:ea typeface="MS PGothic" pitchFamily="34" charset="-128"/>
                <a:cs typeface="MS PGothic" charset="0"/>
              </a:rPr>
              <a:t>. </a:t>
            </a:r>
          </a:p>
          <a:p>
            <a:r>
              <a:rPr lang="en-US" altLang="zh-CN" sz="1200" b="0" i="0" u="none" strike="noStrike" kern="1200" baseline="0" dirty="0">
                <a:solidFill>
                  <a:schemeClr val="tx1"/>
                </a:solidFill>
                <a:latin typeface="Times New Roman" charset="0"/>
                <a:ea typeface="MS PGothic" pitchFamily="34" charset="-128"/>
                <a:cs typeface="MS PGothic" charset="0"/>
              </a:rPr>
              <a:t>Similarly, the page-fault rate for the LRU algorithm on </a:t>
            </a:r>
            <a:r>
              <a:rPr lang="en-US" altLang="zh-CN" sz="1200" b="0" i="1" u="none" strike="noStrike" kern="1200" baseline="0" dirty="0">
                <a:solidFill>
                  <a:schemeClr val="tx1"/>
                </a:solidFill>
                <a:latin typeface="Times New Roman" charset="0"/>
                <a:ea typeface="MS PGothic" pitchFamily="34" charset="-128"/>
                <a:cs typeface="MS PGothic" charset="0"/>
              </a:rPr>
              <a:t>S </a:t>
            </a:r>
            <a:r>
              <a:rPr lang="en-US" altLang="zh-CN" sz="1200" b="0" i="0" u="none" strike="noStrike" kern="1200" baseline="0" dirty="0">
                <a:solidFill>
                  <a:schemeClr val="tx1"/>
                </a:solidFill>
                <a:latin typeface="Times New Roman" charset="0"/>
                <a:ea typeface="MS PGothic" pitchFamily="34" charset="-128"/>
                <a:cs typeface="MS PGothic" charset="0"/>
              </a:rPr>
              <a:t>is the</a:t>
            </a:r>
          </a:p>
          <a:p>
            <a:r>
              <a:rPr lang="en-US" altLang="zh-CN" sz="1200" b="0" i="0" u="none" strike="noStrike" kern="1200" baseline="0" dirty="0">
                <a:solidFill>
                  <a:schemeClr val="tx1"/>
                </a:solidFill>
                <a:latin typeface="Times New Roman" charset="0"/>
                <a:ea typeface="MS PGothic" pitchFamily="34" charset="-128"/>
                <a:cs typeface="MS PGothic" charset="0"/>
              </a:rPr>
              <a:t>same as the page-fault rate for the LRU algorithm on </a:t>
            </a:r>
            <a:r>
              <a:rPr lang="en-US" altLang="zh-CN" sz="1200" b="0" i="1" u="none" strike="noStrike" kern="1200" baseline="0" dirty="0">
                <a:solidFill>
                  <a:schemeClr val="tx1"/>
                </a:solidFill>
                <a:latin typeface="Times New Roman" charset="0"/>
                <a:ea typeface="MS PGothic" pitchFamily="34" charset="-128"/>
                <a:cs typeface="MS PGothic" charset="0"/>
              </a:rPr>
              <a:t>SR</a:t>
            </a:r>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79C6C28-A40F-4623-9D7D-7346DF865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E5443D-CFE2-4772-BFAF-AEDA3BB82639}"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79C6C28-A40F-4623-9D7D-7346DF865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E5443D-CFE2-4772-BFAF-AEDA3BB82639}" type="slidenum">
              <a:rPr lang="en-US" altLang="en-US">
                <a:latin typeface="Times New Roman" panose="02020603050405020304" pitchFamily="18" charset="0"/>
              </a:rPr>
              <a:pPr/>
              <a:t>64</a:t>
            </a:fld>
            <a:endParaRPr lang="en-US" altLang="en-US">
              <a:latin typeface="Times New Roman" panose="02020603050405020304" pitchFamily="18" charset="0"/>
            </a:endParaRPr>
          </a:p>
        </p:txBody>
      </p:sp>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3366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79C6C28-A40F-4623-9D7D-7346DF865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E5443D-CFE2-4772-BFAF-AEDA3BB82639}"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126979" name="Rectangle 2">
            <a:extLst>
              <a:ext uri="{FF2B5EF4-FFF2-40B4-BE49-F238E27FC236}">
                <a16:creationId xmlns:a16="http://schemas.microsoft.com/office/drawing/2014/main" id="{FAB53808-5F2A-46E3-A99B-9661F40E0F7B}"/>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D83F4BE-5527-406F-84C4-756486D50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66783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9B12ECC0-6236-49B0-ADB5-B045D66C4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0AF29B-E1F3-4565-9FEC-4E13442F52B7}" type="slidenum">
              <a:rPr lang="en-US" altLang="en-US">
                <a:latin typeface="Times New Roman" panose="02020603050405020304" pitchFamily="18" charset="0"/>
              </a:rPr>
              <a:pPr/>
              <a:t>67</a:t>
            </a:fld>
            <a:endParaRPr lang="en-US" altLang="en-US">
              <a:latin typeface="Times New Roman" panose="02020603050405020304" pitchFamily="18" charset="0"/>
            </a:endParaRPr>
          </a:p>
        </p:txBody>
      </p:sp>
      <p:sp>
        <p:nvSpPr>
          <p:cNvPr id="129027" name="Rectangle 2">
            <a:extLst>
              <a:ext uri="{FF2B5EF4-FFF2-40B4-BE49-F238E27FC236}">
                <a16:creationId xmlns:a16="http://schemas.microsoft.com/office/drawing/2014/main" id="{9D1B6244-C5E7-4D86-A203-764BEF822B83}"/>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E5412847-FD60-400B-AA9D-2092F9AB4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382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7EDF6219-82C1-4A93-ABED-5E34596BB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A3B3F0-AAF5-4CFC-A7B5-497CCE8C3F5E}"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95235" name="Rectangle 2">
            <a:extLst>
              <a:ext uri="{FF2B5EF4-FFF2-40B4-BE49-F238E27FC236}">
                <a16:creationId xmlns:a16="http://schemas.microsoft.com/office/drawing/2014/main" id="{1956D3A9-AF53-4EE2-8367-5C87C40B8BD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DD8E06E-9ABA-4101-95DC-533C74A921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69</a:t>
            </a:fld>
            <a:endParaRPr lang="en-US" altLang="en-US"/>
          </a:p>
        </p:txBody>
      </p:sp>
    </p:spTree>
    <p:extLst>
      <p:ext uri="{BB962C8B-B14F-4D97-AF65-F5344CB8AC3E}">
        <p14:creationId xmlns:p14="http://schemas.microsoft.com/office/powerpoint/2010/main" val="552397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35D95203-074A-4EA2-A43A-43C79DFAF0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4756FE-28C0-4689-86B3-AA8D861AF58F}"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130051" name="Rectangle 2">
            <a:extLst>
              <a:ext uri="{FF2B5EF4-FFF2-40B4-BE49-F238E27FC236}">
                <a16:creationId xmlns:a16="http://schemas.microsoft.com/office/drawing/2014/main" id="{BD125F85-1222-4EE5-8421-F621F6A6C5BE}"/>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53A3A95C-A148-408D-A44E-6944866E30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5DA9622-ECD4-4E4D-A9C5-B037F3BF22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872443-CB56-4F1E-A9D0-0CA6A3CCD69F}" type="slidenum">
              <a:rPr lang="en-US" altLang="en-US">
                <a:latin typeface="Times New Roman" panose="02020603050405020304" pitchFamily="18" charset="0"/>
              </a:rPr>
              <a:pPr/>
              <a:t>75</a:t>
            </a:fld>
            <a:endParaRPr lang="en-US" altLang="en-US">
              <a:latin typeface="Times New Roman" panose="02020603050405020304" pitchFamily="18" charset="0"/>
            </a:endParaRPr>
          </a:p>
        </p:txBody>
      </p:sp>
      <p:sp>
        <p:nvSpPr>
          <p:cNvPr id="131075" name="Rectangle 2">
            <a:extLst>
              <a:ext uri="{FF2B5EF4-FFF2-40B4-BE49-F238E27FC236}">
                <a16:creationId xmlns:a16="http://schemas.microsoft.com/office/drawing/2014/main" id="{A18C2702-4265-41C0-BAB1-23B3407FB8A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639B9B21-AD3F-4EC3-88E5-425A7776CE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资料：计算机操作系统</a:t>
            </a:r>
            <a:r>
              <a:rPr lang="en-US" altLang="zh-CN" dirty="0"/>
              <a:t>(</a:t>
            </a:r>
            <a:r>
              <a:rPr lang="zh-CN" altLang="en-US" dirty="0"/>
              <a:t>第四版</a:t>
            </a:r>
            <a:r>
              <a:rPr lang="en-US" altLang="zh-CN" dirty="0"/>
              <a:t>) </a:t>
            </a:r>
            <a:r>
              <a:rPr lang="zh-CN" altLang="en-US" dirty="0"/>
              <a:t>汤小丹 梁红兵 哲凤屏 汤子瀛；</a:t>
            </a:r>
            <a:endParaRPr lang="en-US" altLang="zh-CN" dirty="0"/>
          </a:p>
          <a:p>
            <a:r>
              <a:rPr lang="zh-CN" altLang="en-US" dirty="0"/>
              <a:t>计算机操作系统 课件 </a:t>
            </a:r>
            <a:r>
              <a:rPr lang="en-US" altLang="zh-CN" dirty="0"/>
              <a:t>-</a:t>
            </a:r>
            <a:r>
              <a:rPr lang="zh-CN" altLang="en-US" dirty="0"/>
              <a:t>电子科技大学 蒲晓蓉 </a:t>
            </a:r>
            <a:r>
              <a:rPr lang="en-US" altLang="zh-CN" dirty="0"/>
              <a:t>2019.zip; (</a:t>
            </a:r>
            <a:r>
              <a:rPr lang="zh-CN" altLang="en-US" dirty="0"/>
              <a:t>网盘有</a:t>
            </a:r>
            <a:r>
              <a:rPr lang="en-US" altLang="zh-CN" dirty="0"/>
              <a:t>)</a:t>
            </a:r>
          </a:p>
          <a:p>
            <a:r>
              <a:rPr lang="en-US" altLang="zh-CN" dirty="0"/>
              <a:t>https://www.bilibili.com/video/BV18741137LS?p=104   3 min</a:t>
            </a:r>
            <a:r>
              <a:rPr lang="zh-CN" altLang="en-US" dirty="0"/>
              <a:t>开始，（电子科技大学）计算机操作系统  蒲晓蓉</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79</a:t>
            </a:fld>
            <a:endParaRPr lang="en-US" altLang="en-US"/>
          </a:p>
        </p:txBody>
      </p:sp>
    </p:spTree>
    <p:extLst>
      <p:ext uri="{BB962C8B-B14F-4D97-AF65-F5344CB8AC3E}">
        <p14:creationId xmlns:p14="http://schemas.microsoft.com/office/powerpoint/2010/main" val="15539445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173C5A7B-AD1F-42C6-ACEC-C22E37FDEF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E28EDC-8892-4BD4-9B03-820979DFF076}" type="slidenum">
              <a:rPr lang="en-US" altLang="en-US">
                <a:latin typeface="Times New Roman" panose="02020603050405020304" pitchFamily="18" charset="0"/>
              </a:rPr>
              <a:pPr/>
              <a:t>80</a:t>
            </a:fld>
            <a:endParaRPr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D57D674F-0290-48DC-AE81-36542FB42F18}"/>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3DD1A532-1569-4A5E-88FC-8C5BA0E7A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517E168-3094-4E5B-84D7-5C0153B13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00E586-48D7-4940-A2DF-E461BD85B025}" type="slidenum">
              <a:rPr lang="en-US" altLang="en-US">
                <a:latin typeface="Times New Roman" panose="02020603050405020304" pitchFamily="18" charset="0"/>
              </a:rPr>
              <a:pPr/>
              <a:t>87</a:t>
            </a:fld>
            <a:endParaRPr lang="en-US" altLang="en-US">
              <a:latin typeface="Times New Roman" panose="02020603050405020304" pitchFamily="18" charset="0"/>
            </a:endParaRPr>
          </a:p>
        </p:txBody>
      </p:sp>
      <p:sp>
        <p:nvSpPr>
          <p:cNvPr id="133123" name="Rectangle 2">
            <a:extLst>
              <a:ext uri="{FF2B5EF4-FFF2-40B4-BE49-F238E27FC236}">
                <a16:creationId xmlns:a16="http://schemas.microsoft.com/office/drawing/2014/main" id="{A319D073-D867-48CB-B66A-DADB82FB0EA0}"/>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57FA871D-7C7C-49FB-B8AC-D03BA6E06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8793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5B1C17-66FA-4D85-BCF6-7A91DE02FC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5281E3-0C39-498B-AF39-48565B4544FA}" type="slidenum">
              <a:rPr lang="en-US" altLang="en-US">
                <a:latin typeface="Times New Roman" panose="02020603050405020304" pitchFamily="18" charset="0"/>
              </a:rPr>
              <a:pPr/>
              <a:t>88</a:t>
            </a:fld>
            <a:endParaRPr lang="en-US" altLang="en-US">
              <a:latin typeface="Times New Roman" panose="02020603050405020304" pitchFamily="18" charset="0"/>
            </a:endParaRPr>
          </a:p>
        </p:txBody>
      </p:sp>
      <p:sp>
        <p:nvSpPr>
          <p:cNvPr id="134147" name="Rectangle 2">
            <a:extLst>
              <a:ext uri="{FF2B5EF4-FFF2-40B4-BE49-F238E27FC236}">
                <a16:creationId xmlns:a16="http://schemas.microsoft.com/office/drawing/2014/main" id="{1F9038FE-BD6E-44F1-ACE4-DD73792DB1A5}"/>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6096AB29-C31A-45C0-B5E1-9D36AC040B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4F2D9B1C-DEA5-4665-B47D-209786DA89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877D31-AB4E-4210-B2DB-080238C5EE9B}" type="slidenum">
              <a:rPr lang="en-US" altLang="en-US">
                <a:latin typeface="Times New Roman" panose="02020603050405020304" pitchFamily="18" charset="0"/>
              </a:rPr>
              <a:pPr/>
              <a:t>90</a:t>
            </a:fld>
            <a:endParaRPr lang="en-US" altLang="en-US">
              <a:latin typeface="Times New Roman" panose="02020603050405020304" pitchFamily="18" charset="0"/>
            </a:endParaRPr>
          </a:p>
        </p:txBody>
      </p:sp>
      <p:sp>
        <p:nvSpPr>
          <p:cNvPr id="135171" name="Rectangle 2">
            <a:extLst>
              <a:ext uri="{FF2B5EF4-FFF2-40B4-BE49-F238E27FC236}">
                <a16:creationId xmlns:a16="http://schemas.microsoft.com/office/drawing/2014/main" id="{4FEDE9AA-CD44-4982-B7AE-FB416BFCBF8A}"/>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49FDFE4F-372F-44B2-A051-88D045B25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E2D0BFB-ECA4-4C07-8994-8A88F29AAD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C82682-D545-467D-8124-18513B1E9CEB}" type="slidenum">
              <a:rPr lang="en-US" altLang="en-US">
                <a:latin typeface="Times New Roman" panose="02020603050405020304" pitchFamily="18" charset="0"/>
              </a:rPr>
              <a:pPr/>
              <a:t>91</a:t>
            </a:fld>
            <a:endParaRPr lang="en-US" altLang="en-US">
              <a:latin typeface="Times New Roman" panose="02020603050405020304" pitchFamily="18" charset="0"/>
            </a:endParaRPr>
          </a:p>
        </p:txBody>
      </p:sp>
      <p:sp>
        <p:nvSpPr>
          <p:cNvPr id="138243" name="Rectangle 2">
            <a:extLst>
              <a:ext uri="{FF2B5EF4-FFF2-40B4-BE49-F238E27FC236}">
                <a16:creationId xmlns:a16="http://schemas.microsoft.com/office/drawing/2014/main" id="{5A43AED6-E6E9-43A7-AC93-64E1E9990A89}"/>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72FBEB7-042D-4152-8A9C-1370E47C7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28D453DF-2D5F-4B73-B4AC-B5CF546FD1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7D4C080-24BF-412B-8F06-E36EDFECF8DD}" type="slidenum">
              <a:rPr lang="en-US" altLang="en-US">
                <a:latin typeface="Times New Roman" panose="02020603050405020304" pitchFamily="18" charset="0"/>
              </a:rPr>
              <a:pPr/>
              <a:t>93</a:t>
            </a:fld>
            <a:endParaRPr lang="en-US" altLang="en-US">
              <a:latin typeface="Times New Roman" panose="02020603050405020304" pitchFamily="18" charset="0"/>
            </a:endParaRPr>
          </a:p>
        </p:txBody>
      </p:sp>
      <p:sp>
        <p:nvSpPr>
          <p:cNvPr id="139267" name="Rectangle 2">
            <a:extLst>
              <a:ext uri="{FF2B5EF4-FFF2-40B4-BE49-F238E27FC236}">
                <a16:creationId xmlns:a16="http://schemas.microsoft.com/office/drawing/2014/main" id="{5B0E173E-03EA-4E90-8188-93FE2E0C3F1A}"/>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52774992-1B31-4E69-A7C1-2E636C6DFB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E8E951B-6D4F-4F3C-BA0F-CE3137BC43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EBF62B-A5D8-4ED3-B7C7-E5B4C8E4833B}"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609817C1-9D09-405F-A4BE-35AA840FB3FE}"/>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C7757C3-4E01-44F0-9943-4A8D5D2ED2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9280E73A-3A4D-4752-BAA4-1A310FEAB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676500-2F49-4FEE-A5A8-EF61C8B87081}" type="slidenum">
              <a:rPr lang="en-US" altLang="en-US">
                <a:latin typeface="Times New Roman" panose="02020603050405020304" pitchFamily="18" charset="0"/>
              </a:rPr>
              <a:pPr/>
              <a:t>94</a:t>
            </a:fld>
            <a:endParaRPr lang="en-US" altLang="en-US">
              <a:latin typeface="Times New Roman" panose="02020603050405020304" pitchFamily="18" charset="0"/>
            </a:endParaRPr>
          </a:p>
        </p:txBody>
      </p:sp>
      <p:sp>
        <p:nvSpPr>
          <p:cNvPr id="140291" name="Rectangle 2">
            <a:extLst>
              <a:ext uri="{FF2B5EF4-FFF2-40B4-BE49-F238E27FC236}">
                <a16:creationId xmlns:a16="http://schemas.microsoft.com/office/drawing/2014/main" id="{A701F2A2-FCDE-49FF-B7E2-98FCCB5C7E4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D974233A-95CA-4EDD-A652-9932AF03DB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99445CA8-5C0C-4299-8325-D07E0D5C0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81BFE0-00FB-494F-8EAE-0AA4F1450B8A}" type="slidenum">
              <a:rPr lang="en-US" altLang="en-US">
                <a:latin typeface="Times New Roman" panose="02020603050405020304" pitchFamily="18" charset="0"/>
              </a:rPr>
              <a:pPr/>
              <a:t>95</a:t>
            </a:fld>
            <a:endParaRPr lang="en-US" altLang="en-US">
              <a:latin typeface="Times New Roman" panose="02020603050405020304" pitchFamily="18" charset="0"/>
            </a:endParaRPr>
          </a:p>
        </p:txBody>
      </p:sp>
      <p:sp>
        <p:nvSpPr>
          <p:cNvPr id="141315" name="Rectangle 2">
            <a:extLst>
              <a:ext uri="{FF2B5EF4-FFF2-40B4-BE49-F238E27FC236}">
                <a16:creationId xmlns:a16="http://schemas.microsoft.com/office/drawing/2014/main" id="{E8DC24D7-B195-4DB9-B58D-A05EAF17D681}"/>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50F5443B-D336-4868-B2F6-610239DE8E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EA78C8BE-AB62-4F13-B00E-23C8DED2CA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6397F0-D1D0-4685-84E3-808C672B4567}" type="slidenum">
              <a:rPr lang="en-US" altLang="en-US">
                <a:latin typeface="Times New Roman" panose="02020603050405020304" pitchFamily="18" charset="0"/>
              </a:rPr>
              <a:pPr/>
              <a:t>96</a:t>
            </a:fld>
            <a:endParaRPr lang="en-US" altLang="en-US">
              <a:latin typeface="Times New Roman" panose="02020603050405020304" pitchFamily="18" charset="0"/>
            </a:endParaRPr>
          </a:p>
        </p:txBody>
      </p:sp>
      <p:sp>
        <p:nvSpPr>
          <p:cNvPr id="142339" name="Rectangle 2">
            <a:extLst>
              <a:ext uri="{FF2B5EF4-FFF2-40B4-BE49-F238E27FC236}">
                <a16:creationId xmlns:a16="http://schemas.microsoft.com/office/drawing/2014/main" id="{69050607-AE8D-4105-AE83-64E736433EEB}"/>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66ED02AB-6AB5-46AA-944A-EA7BCF3764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915C5E4C-7431-45EA-8BB3-5BD8E06B63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AAEF08-9DD4-482D-90BC-07DC57F8A327}" type="slidenum">
              <a:rPr lang="en-US" altLang="en-US">
                <a:latin typeface="Times New Roman" panose="02020603050405020304" pitchFamily="18" charset="0"/>
              </a:rPr>
              <a:pPr/>
              <a:t>97</a:t>
            </a:fld>
            <a:endParaRPr lang="en-US" altLang="en-US">
              <a:latin typeface="Times New Roman" panose="02020603050405020304" pitchFamily="18" charset="0"/>
            </a:endParaRPr>
          </a:p>
        </p:txBody>
      </p:sp>
      <p:sp>
        <p:nvSpPr>
          <p:cNvPr id="143363" name="Rectangle 2">
            <a:extLst>
              <a:ext uri="{FF2B5EF4-FFF2-40B4-BE49-F238E27FC236}">
                <a16:creationId xmlns:a16="http://schemas.microsoft.com/office/drawing/2014/main" id="{558B275E-9CF5-48D4-A5BD-19F5360CA187}"/>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A74547C7-FBD4-4B6C-85C6-85B97262E9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F0924F5-C8A0-4A82-B2C8-3A8764D335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3A684B-4A3B-43F3-9569-2AE451F94590}" type="slidenum">
              <a:rPr lang="en-US" altLang="en-US">
                <a:latin typeface="Times New Roman" panose="02020603050405020304" pitchFamily="18" charset="0"/>
              </a:rPr>
              <a:pPr/>
              <a:t>98</a:t>
            </a:fld>
            <a:endParaRPr lang="en-US" altLang="en-US">
              <a:latin typeface="Times New Roman" panose="02020603050405020304" pitchFamily="18" charset="0"/>
            </a:endParaRPr>
          </a:p>
        </p:txBody>
      </p:sp>
      <p:sp>
        <p:nvSpPr>
          <p:cNvPr id="144387" name="Rectangle 2">
            <a:extLst>
              <a:ext uri="{FF2B5EF4-FFF2-40B4-BE49-F238E27FC236}">
                <a16:creationId xmlns:a16="http://schemas.microsoft.com/office/drawing/2014/main" id="{6272F2C8-C727-4B13-8012-44109A3196C7}"/>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CBA7C6D9-345E-49A5-81CA-E9E72D3B9F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E5CE511C-DD44-4CC6-9CBE-9703CA8C25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DACEB9-9E2C-4066-B0B4-6F4B7E0755DC}" type="slidenum">
              <a:rPr lang="en-US" altLang="en-US">
                <a:latin typeface="Times New Roman" panose="02020603050405020304" pitchFamily="18" charset="0"/>
              </a:rPr>
              <a:pPr/>
              <a:t>100</a:t>
            </a:fld>
            <a:endParaRPr lang="en-US" altLang="en-US">
              <a:latin typeface="Times New Roman" panose="02020603050405020304" pitchFamily="18" charset="0"/>
            </a:endParaRPr>
          </a:p>
        </p:txBody>
      </p:sp>
      <p:sp>
        <p:nvSpPr>
          <p:cNvPr id="145411" name="Rectangle 2">
            <a:extLst>
              <a:ext uri="{FF2B5EF4-FFF2-40B4-BE49-F238E27FC236}">
                <a16:creationId xmlns:a16="http://schemas.microsoft.com/office/drawing/2014/main" id="{597FC37B-8921-4AC3-B9D3-A6A50323504B}"/>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CF833D2F-50D5-4C3B-8971-F677EE3583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78167FF-68E7-4609-AA07-581132200330}"/>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F62007A9-F825-4249-B71C-96CE76C93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7D9753A5-9837-43D2-B739-606BB0B8EF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5C4F467-8048-4F95-8F74-BA51E386D89B}" type="slidenum">
              <a:rPr lang="en-US" altLang="en-US">
                <a:latin typeface="Times New Roman" panose="02020603050405020304" pitchFamily="18" charset="0"/>
              </a:rPr>
              <a:pPr/>
              <a:t>102</a:t>
            </a:fld>
            <a:endParaRPr lang="en-US" altLang="en-US">
              <a:latin typeface="Times New Roman" panose="02020603050405020304" pitchFamily="18" charset="0"/>
            </a:endParaRPr>
          </a:p>
        </p:txBody>
      </p:sp>
      <p:sp>
        <p:nvSpPr>
          <p:cNvPr id="135171" name="Rectangle 2">
            <a:extLst>
              <a:ext uri="{FF2B5EF4-FFF2-40B4-BE49-F238E27FC236}">
                <a16:creationId xmlns:a16="http://schemas.microsoft.com/office/drawing/2014/main" id="{594E6077-30DB-4282-A201-ADC4068C3C8C}"/>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99F299CC-33DF-4D48-A1F4-5756DC8A62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4AF4D6F3-3A20-4D21-9715-0FAA8C6477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653ED5-EF1F-41D1-ABEF-817FAD180C52}" type="slidenum">
              <a:rPr lang="en-US" altLang="en-US">
                <a:latin typeface="Times New Roman" panose="02020603050405020304" pitchFamily="18" charset="0"/>
              </a:rPr>
              <a:pPr/>
              <a:t>103</a:t>
            </a:fld>
            <a:endParaRPr lang="en-US" altLang="en-US">
              <a:latin typeface="Times New Roman" panose="02020603050405020304" pitchFamily="18" charset="0"/>
            </a:endParaRPr>
          </a:p>
        </p:txBody>
      </p:sp>
      <p:sp>
        <p:nvSpPr>
          <p:cNvPr id="136195" name="Rectangle 2">
            <a:extLst>
              <a:ext uri="{FF2B5EF4-FFF2-40B4-BE49-F238E27FC236}">
                <a16:creationId xmlns:a16="http://schemas.microsoft.com/office/drawing/2014/main" id="{17208155-DE49-4352-965C-367ACB61ABE5}"/>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7F12E0E0-308B-424D-968C-55AD114566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CD3DCB55-C336-4EE4-91A9-390988D549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D4DFFB-0AC5-46C0-A0A9-D3CE1A7615BD}" type="slidenum">
              <a:rPr lang="en-US" altLang="en-US">
                <a:latin typeface="Times New Roman" panose="02020603050405020304" pitchFamily="18" charset="0"/>
              </a:rPr>
              <a:pPr/>
              <a:t>104</a:t>
            </a:fld>
            <a:endParaRPr lang="en-US" altLang="en-US">
              <a:latin typeface="Times New Roman" panose="02020603050405020304" pitchFamily="18" charset="0"/>
            </a:endParaRPr>
          </a:p>
        </p:txBody>
      </p:sp>
      <p:sp>
        <p:nvSpPr>
          <p:cNvPr id="137219" name="Rectangle 2">
            <a:extLst>
              <a:ext uri="{FF2B5EF4-FFF2-40B4-BE49-F238E27FC236}">
                <a16:creationId xmlns:a16="http://schemas.microsoft.com/office/drawing/2014/main" id="{CF6D9C98-3268-4524-B366-97B417E32809}"/>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B99D161D-BD9F-466C-A4B6-B529F8624D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412E0F5-3DB3-4276-9E28-E97E37598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7D0DB0-2893-40A2-A92B-B204CAA7AA0A}"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97283" name="Rectangle 2">
            <a:extLst>
              <a:ext uri="{FF2B5EF4-FFF2-40B4-BE49-F238E27FC236}">
                <a16:creationId xmlns:a16="http://schemas.microsoft.com/office/drawing/2014/main" id="{76849717-E504-4367-AE73-45E19248425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7A02F3-4A7A-4C49-8E28-03B39609B5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807B7555-0011-48AA-96D9-7CFEAD59C6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773EE0-0CB7-4725-A157-F50DBCF4D593}" type="slidenum">
              <a:rPr lang="en-US" altLang="en-US">
                <a:latin typeface="Times New Roman" panose="02020603050405020304" pitchFamily="18" charset="0"/>
              </a:rPr>
              <a:pPr/>
              <a:t>105</a:t>
            </a:fld>
            <a:endParaRPr lang="en-US" altLang="en-US">
              <a:latin typeface="Times New Roman" panose="02020603050405020304" pitchFamily="18" charset="0"/>
            </a:endParaRPr>
          </a:p>
        </p:txBody>
      </p:sp>
      <p:sp>
        <p:nvSpPr>
          <p:cNvPr id="138243" name="Rectangle 2">
            <a:extLst>
              <a:ext uri="{FF2B5EF4-FFF2-40B4-BE49-F238E27FC236}">
                <a16:creationId xmlns:a16="http://schemas.microsoft.com/office/drawing/2014/main" id="{1E1DB048-CAD4-4DB2-AE64-7223D2D04A15}"/>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BAA67609-8837-448F-9055-064F201ABA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7EC77DD2-9B86-424C-BB4C-63BF79E105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8AE1AD-3F56-4889-BDA2-43C04193A71C}" type="slidenum">
              <a:rPr lang="en-US" altLang="en-US">
                <a:latin typeface="Times New Roman" panose="02020603050405020304" pitchFamily="18" charset="0"/>
              </a:rPr>
              <a:pPr/>
              <a:t>107</a:t>
            </a:fld>
            <a:endParaRPr lang="en-US" altLang="en-US">
              <a:latin typeface="Times New Roman" panose="02020603050405020304" pitchFamily="18" charset="0"/>
            </a:endParaRPr>
          </a:p>
        </p:txBody>
      </p:sp>
      <p:sp>
        <p:nvSpPr>
          <p:cNvPr id="147459" name="Rectangle 2">
            <a:extLst>
              <a:ext uri="{FF2B5EF4-FFF2-40B4-BE49-F238E27FC236}">
                <a16:creationId xmlns:a16="http://schemas.microsoft.com/office/drawing/2014/main" id="{9ACCB673-3231-4E3A-8A17-1FEB8B70B190}"/>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CA63D3B0-42BE-44B8-A3E2-964AF3140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BEEDF24-5968-420B-81A6-9FE8EB2344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7D0B8B-BAFD-4A3D-B391-FA971194D587}" type="slidenum">
              <a:rPr lang="en-US" altLang="en-US">
                <a:latin typeface="Times New Roman" panose="02020603050405020304" pitchFamily="18" charset="0"/>
              </a:rPr>
              <a:pPr/>
              <a:t>108</a:t>
            </a:fld>
            <a:endParaRPr lang="en-US" altLang="en-US">
              <a:latin typeface="Times New Roman" panose="02020603050405020304" pitchFamily="18" charset="0"/>
            </a:endParaRPr>
          </a:p>
        </p:txBody>
      </p:sp>
      <p:sp>
        <p:nvSpPr>
          <p:cNvPr id="148483" name="Rectangle 2">
            <a:extLst>
              <a:ext uri="{FF2B5EF4-FFF2-40B4-BE49-F238E27FC236}">
                <a16:creationId xmlns:a16="http://schemas.microsoft.com/office/drawing/2014/main" id="{7AFA0411-D5C7-44F5-92FB-4A81DF3D6019}"/>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E683C887-9813-4BAE-8C1E-9184E7ADE6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BEEDF24-5968-420B-81A6-9FE8EB2344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7D0B8B-BAFD-4A3D-B391-FA971194D587}" type="slidenum">
              <a:rPr lang="en-US" altLang="en-US">
                <a:latin typeface="Times New Roman" panose="02020603050405020304" pitchFamily="18" charset="0"/>
              </a:rPr>
              <a:pPr/>
              <a:t>109</a:t>
            </a:fld>
            <a:endParaRPr lang="en-US" altLang="en-US">
              <a:latin typeface="Times New Roman" panose="02020603050405020304" pitchFamily="18" charset="0"/>
            </a:endParaRPr>
          </a:p>
        </p:txBody>
      </p:sp>
      <p:sp>
        <p:nvSpPr>
          <p:cNvPr id="148483" name="Rectangle 2">
            <a:extLst>
              <a:ext uri="{FF2B5EF4-FFF2-40B4-BE49-F238E27FC236}">
                <a16:creationId xmlns:a16="http://schemas.microsoft.com/office/drawing/2014/main" id="{7AFA0411-D5C7-44F5-92FB-4A81DF3D6019}"/>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E683C887-9813-4BAE-8C1E-9184E7ADE6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635574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A2EE2621-441A-47D4-B399-3CB877370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70A1341-C92E-4F22-99B6-43D85D252F2A}" type="slidenum">
              <a:rPr lang="en-US" altLang="en-US">
                <a:latin typeface="Times New Roman" panose="02020603050405020304" pitchFamily="18" charset="0"/>
              </a:rPr>
              <a:pPr/>
              <a:t>110</a:t>
            </a:fld>
            <a:endParaRPr lang="en-US" altLang="en-US">
              <a:latin typeface="Times New Roman" panose="02020603050405020304" pitchFamily="18" charset="0"/>
            </a:endParaRPr>
          </a:p>
        </p:txBody>
      </p:sp>
      <p:sp>
        <p:nvSpPr>
          <p:cNvPr id="149507" name="Rectangle 2">
            <a:extLst>
              <a:ext uri="{FF2B5EF4-FFF2-40B4-BE49-F238E27FC236}">
                <a16:creationId xmlns:a16="http://schemas.microsoft.com/office/drawing/2014/main" id="{943D789C-96B6-4CD8-BF4B-586C6695EB2C}"/>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AE772594-B020-4887-B006-EBA746493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DCE7D996-9F9E-4347-BCF2-24A8BF9B68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6D20E2-6F0E-4310-B85C-56C40751DFA6}" type="slidenum">
              <a:rPr lang="en-US" altLang="en-US">
                <a:latin typeface="Times New Roman" panose="02020603050405020304" pitchFamily="18" charset="0"/>
              </a:rPr>
              <a:pPr/>
              <a:t>111</a:t>
            </a:fld>
            <a:endParaRPr lang="en-US" altLang="en-US">
              <a:latin typeface="Times New Roman" panose="02020603050405020304" pitchFamily="18" charset="0"/>
            </a:endParaRPr>
          </a:p>
        </p:txBody>
      </p:sp>
      <p:sp>
        <p:nvSpPr>
          <p:cNvPr id="150531" name="Rectangle 2">
            <a:extLst>
              <a:ext uri="{FF2B5EF4-FFF2-40B4-BE49-F238E27FC236}">
                <a16:creationId xmlns:a16="http://schemas.microsoft.com/office/drawing/2014/main" id="{006B23E7-D1B0-4608-9D99-3972F8CE9782}"/>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D0CECFB1-4291-4316-886C-C03A781430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DCE7D996-9F9E-4347-BCF2-24A8BF9B68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6D20E2-6F0E-4310-B85C-56C40751DFA6}" type="slidenum">
              <a:rPr lang="en-US" altLang="en-US">
                <a:latin typeface="Times New Roman" panose="02020603050405020304" pitchFamily="18" charset="0"/>
              </a:rPr>
              <a:pPr/>
              <a:t>113</a:t>
            </a:fld>
            <a:endParaRPr lang="en-US" altLang="en-US">
              <a:latin typeface="Times New Roman" panose="02020603050405020304" pitchFamily="18" charset="0"/>
            </a:endParaRPr>
          </a:p>
        </p:txBody>
      </p:sp>
      <p:sp>
        <p:nvSpPr>
          <p:cNvPr id="150531" name="Rectangle 2">
            <a:extLst>
              <a:ext uri="{FF2B5EF4-FFF2-40B4-BE49-F238E27FC236}">
                <a16:creationId xmlns:a16="http://schemas.microsoft.com/office/drawing/2014/main" id="{006B23E7-D1B0-4608-9D99-3972F8CE9782}"/>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D0CECFB1-4291-4316-886C-C03A781430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3447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BD92895B-4956-49C8-82F0-80BD7C3FB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F514684-2866-4F4C-BBA1-FDD60510CA6C}" type="slidenum">
              <a:rPr lang="en-US" altLang="en-US">
                <a:latin typeface="Times New Roman" panose="02020603050405020304" pitchFamily="18" charset="0"/>
              </a:rPr>
              <a:pPr/>
              <a:t>115</a:t>
            </a:fld>
            <a:endParaRPr lang="en-US" altLang="en-US">
              <a:latin typeface="Times New Roman" panose="02020603050405020304" pitchFamily="18" charset="0"/>
            </a:endParaRPr>
          </a:p>
        </p:txBody>
      </p:sp>
      <p:sp>
        <p:nvSpPr>
          <p:cNvPr id="152579" name="Rectangle 2">
            <a:extLst>
              <a:ext uri="{FF2B5EF4-FFF2-40B4-BE49-F238E27FC236}">
                <a16:creationId xmlns:a16="http://schemas.microsoft.com/office/drawing/2014/main" id="{908E9BE6-BEEA-4EFA-87DA-D8D4D67D25DC}"/>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F1113B83-162C-4998-89A0-8B8A49BA07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A7204802-73F0-4EFE-80F8-B5F8745CB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7FEAF7-4BEB-42B5-B76A-25A683C8B678}" type="slidenum">
              <a:rPr lang="en-US" altLang="en-US">
                <a:latin typeface="Times New Roman" panose="02020603050405020304" pitchFamily="18" charset="0"/>
              </a:rPr>
              <a:pPr/>
              <a:t>116</a:t>
            </a:fld>
            <a:endParaRPr lang="en-US" altLang="en-US">
              <a:latin typeface="Times New Roman" panose="02020603050405020304" pitchFamily="18" charset="0"/>
            </a:endParaRPr>
          </a:p>
        </p:txBody>
      </p:sp>
      <p:sp>
        <p:nvSpPr>
          <p:cNvPr id="153603" name="Rectangle 2">
            <a:extLst>
              <a:ext uri="{FF2B5EF4-FFF2-40B4-BE49-F238E27FC236}">
                <a16:creationId xmlns:a16="http://schemas.microsoft.com/office/drawing/2014/main" id="{3EF8D3C4-8F2E-438D-BB36-43E69FF1D8AE}"/>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C4C68196-D54E-4148-B032-CB54D71FDB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EC2E17CB-4D30-407C-BFB4-332CEFB719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E10020-71C2-454F-B242-56666943DF34}" type="slidenum">
              <a:rPr lang="en-US" altLang="en-US">
                <a:latin typeface="Times New Roman" panose="02020603050405020304" pitchFamily="18" charset="0"/>
              </a:rPr>
              <a:pPr/>
              <a:t>117</a:t>
            </a:fld>
            <a:endParaRPr lang="en-US" altLang="en-US">
              <a:latin typeface="Times New Roman" panose="02020603050405020304" pitchFamily="18" charset="0"/>
            </a:endParaRPr>
          </a:p>
        </p:txBody>
      </p:sp>
      <p:sp>
        <p:nvSpPr>
          <p:cNvPr id="154627" name="Rectangle 2">
            <a:extLst>
              <a:ext uri="{FF2B5EF4-FFF2-40B4-BE49-F238E27FC236}">
                <a16:creationId xmlns:a16="http://schemas.microsoft.com/office/drawing/2014/main" id="{F12DF0AA-3AA1-48FF-AE11-5633BA1365DD}"/>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5CCB7352-60B6-4ACB-9204-DD7FB14CB8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ABBBA32-327C-4520-BB88-E93BCE413C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553D4C-F3A2-40EC-A353-CAF60F6FAB16}"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D77ED832-6662-429B-8811-E6909535F8F2}"/>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01340DBE-8380-4A63-8CC7-AB75088D5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2796DFB2-176E-4C36-8157-233A382622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19EF8C-4231-4782-B39A-7B2E0F77F2B4}" type="slidenum">
              <a:rPr lang="en-US" altLang="en-US">
                <a:latin typeface="Times New Roman" panose="02020603050405020304" pitchFamily="18" charset="0"/>
              </a:rPr>
              <a:pPr/>
              <a:t>118</a:t>
            </a:fld>
            <a:endParaRPr lang="en-US" altLang="en-US">
              <a:latin typeface="Times New Roman" panose="02020603050405020304" pitchFamily="18" charset="0"/>
            </a:endParaRPr>
          </a:p>
        </p:txBody>
      </p:sp>
      <p:sp>
        <p:nvSpPr>
          <p:cNvPr id="155651" name="Rectangle 2">
            <a:extLst>
              <a:ext uri="{FF2B5EF4-FFF2-40B4-BE49-F238E27FC236}">
                <a16:creationId xmlns:a16="http://schemas.microsoft.com/office/drawing/2014/main" id="{6BA96F8A-0303-451B-8FF0-F0231FFBE8A8}"/>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C2E866F9-9F63-4267-AE12-FD26BF4B92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465EF95-595A-4F41-97F1-F2BBA1F412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CCE5AD-C314-4DFB-97F8-C64B9C4C8E4F}" type="slidenum">
              <a:rPr lang="en-US" altLang="en-US">
                <a:latin typeface="Times New Roman" panose="02020603050405020304" pitchFamily="18" charset="0"/>
              </a:rPr>
              <a:pPr/>
              <a:t>119</a:t>
            </a:fld>
            <a:endParaRPr lang="en-US" altLang="en-US">
              <a:latin typeface="Times New Roman" panose="02020603050405020304" pitchFamily="18" charset="0"/>
            </a:endParaRPr>
          </a:p>
        </p:txBody>
      </p:sp>
      <p:sp>
        <p:nvSpPr>
          <p:cNvPr id="156675" name="Rectangle 2">
            <a:extLst>
              <a:ext uri="{FF2B5EF4-FFF2-40B4-BE49-F238E27FC236}">
                <a16:creationId xmlns:a16="http://schemas.microsoft.com/office/drawing/2014/main" id="{DBE3F616-377A-4393-9F02-287285E02A33}"/>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C682FE68-026E-4D64-ACA9-90978CF26E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56B4D174-7712-4CB1-A41E-3E47996C66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090860-9AF5-424D-A333-7DC8522BDD90}" type="slidenum">
              <a:rPr lang="en-US" altLang="en-US">
                <a:latin typeface="Times New Roman" panose="02020603050405020304" pitchFamily="18" charset="0"/>
              </a:rPr>
              <a:pPr/>
              <a:t>120</a:t>
            </a:fld>
            <a:endParaRPr lang="en-US" altLang="en-US">
              <a:latin typeface="Times New Roman" panose="02020603050405020304" pitchFamily="18" charset="0"/>
            </a:endParaRPr>
          </a:p>
        </p:txBody>
      </p:sp>
      <p:sp>
        <p:nvSpPr>
          <p:cNvPr id="157699" name="Rectangle 2">
            <a:extLst>
              <a:ext uri="{FF2B5EF4-FFF2-40B4-BE49-F238E27FC236}">
                <a16:creationId xmlns:a16="http://schemas.microsoft.com/office/drawing/2014/main" id="{D34CB649-2117-4081-91C0-CE968BFCFCC4}"/>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1E59B376-3E44-42AB-A505-B2EEEB362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C5866CDD-4811-42A2-B280-A13D1C6C07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75CAD1E-1E22-4637-B2E6-50F21264D3FA}" type="slidenum">
              <a:rPr lang="en-US" altLang="en-US">
                <a:latin typeface="Times New Roman" panose="02020603050405020304" pitchFamily="18" charset="0"/>
              </a:rPr>
              <a:pPr/>
              <a:t>121</a:t>
            </a:fld>
            <a:endParaRPr lang="en-US" altLang="en-US">
              <a:latin typeface="Times New Roman" panose="02020603050405020304" pitchFamily="18" charset="0"/>
            </a:endParaRPr>
          </a:p>
        </p:txBody>
      </p:sp>
      <p:sp>
        <p:nvSpPr>
          <p:cNvPr id="158723" name="Rectangle 2">
            <a:extLst>
              <a:ext uri="{FF2B5EF4-FFF2-40B4-BE49-F238E27FC236}">
                <a16:creationId xmlns:a16="http://schemas.microsoft.com/office/drawing/2014/main" id="{C26A336E-B0A4-4355-9177-376B2811343F}"/>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A2DC4382-E997-4207-A545-B2CB280F0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93E4F0CE-D923-4137-8356-335CED0DA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658769-8F6C-489F-90D1-9CC8B1660090}" type="slidenum">
              <a:rPr lang="en-US" altLang="en-US">
                <a:latin typeface="Times New Roman" panose="02020603050405020304" pitchFamily="18" charset="0"/>
              </a:rPr>
              <a:pPr/>
              <a:t>122</a:t>
            </a:fld>
            <a:endParaRPr lang="en-US" altLang="en-US">
              <a:latin typeface="Times New Roman" panose="02020603050405020304" pitchFamily="18" charset="0"/>
            </a:endParaRPr>
          </a:p>
        </p:txBody>
      </p:sp>
      <p:sp>
        <p:nvSpPr>
          <p:cNvPr id="159747" name="Rectangle 2">
            <a:extLst>
              <a:ext uri="{FF2B5EF4-FFF2-40B4-BE49-F238E27FC236}">
                <a16:creationId xmlns:a16="http://schemas.microsoft.com/office/drawing/2014/main" id="{60738C59-F0E4-448F-A9D3-AD8236E66B50}"/>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976268BD-A21D-4A9C-83D9-F6E58693A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590FCDA9-D6D2-4A25-9451-9A1C9532C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BE8513-7EE7-473B-AF73-11B00E2FA16E}" type="slidenum">
              <a:rPr lang="en-US" altLang="en-US">
                <a:latin typeface="Times New Roman" panose="02020603050405020304" pitchFamily="18" charset="0"/>
              </a:rPr>
              <a:pPr/>
              <a:t>123</a:t>
            </a:fld>
            <a:endParaRPr lang="en-US" altLang="en-US">
              <a:latin typeface="Times New Roman" panose="02020603050405020304" pitchFamily="18" charset="0"/>
            </a:endParaRPr>
          </a:p>
        </p:txBody>
      </p:sp>
      <p:sp>
        <p:nvSpPr>
          <p:cNvPr id="160771" name="Rectangle 2">
            <a:extLst>
              <a:ext uri="{FF2B5EF4-FFF2-40B4-BE49-F238E27FC236}">
                <a16:creationId xmlns:a16="http://schemas.microsoft.com/office/drawing/2014/main" id="{8907C65B-75F9-4EFC-95B6-AD05FDE781EB}"/>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54E0E54F-40AD-446E-881F-0326A4A41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1837ECB5-7162-4CEC-A47D-E4BE9B6BEC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9FEF30-9510-4C58-8BDC-945E5163F881}" type="slidenum">
              <a:rPr lang="en-US" altLang="en-US">
                <a:latin typeface="Times New Roman" panose="02020603050405020304" pitchFamily="18" charset="0"/>
              </a:rPr>
              <a:pPr/>
              <a:t>124</a:t>
            </a:fld>
            <a:endParaRPr lang="en-US" altLang="en-US">
              <a:latin typeface="Times New Roman" panose="02020603050405020304" pitchFamily="18" charset="0"/>
            </a:endParaRPr>
          </a:p>
        </p:txBody>
      </p:sp>
      <p:sp>
        <p:nvSpPr>
          <p:cNvPr id="161795" name="Rectangle 2">
            <a:extLst>
              <a:ext uri="{FF2B5EF4-FFF2-40B4-BE49-F238E27FC236}">
                <a16:creationId xmlns:a16="http://schemas.microsoft.com/office/drawing/2014/main" id="{07995171-3EE2-4E73-8490-2043FAF0F70A}"/>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8C7CE5D7-69FE-4842-BF55-75D2A5D5EA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9D6C97B1-3832-4F66-B910-70D74BAE3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3FEAB0-D0B8-4413-8091-47B30D592B6D}" type="slidenum">
              <a:rPr lang="en-US" altLang="en-US">
                <a:latin typeface="Times New Roman" panose="02020603050405020304" pitchFamily="18" charset="0"/>
              </a:rPr>
              <a:pPr/>
              <a:t>125</a:t>
            </a:fld>
            <a:endParaRPr lang="en-US" altLang="en-US">
              <a:latin typeface="Times New Roman" panose="02020603050405020304" pitchFamily="18" charset="0"/>
            </a:endParaRPr>
          </a:p>
        </p:txBody>
      </p:sp>
      <p:sp>
        <p:nvSpPr>
          <p:cNvPr id="162819" name="Rectangle 2">
            <a:extLst>
              <a:ext uri="{FF2B5EF4-FFF2-40B4-BE49-F238E27FC236}">
                <a16:creationId xmlns:a16="http://schemas.microsoft.com/office/drawing/2014/main" id="{0CEA0066-5027-4471-91EA-9985ABD18916}"/>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47BEC658-299A-49A8-97E6-0EB7A45AE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B5D1975B-F866-4C46-9280-F72E2CB24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A1AAD5-B1CB-4150-8FBD-59C5EEEBE590}" type="slidenum">
              <a:rPr lang="en-US" altLang="en-US">
                <a:latin typeface="Times New Roman" panose="02020603050405020304" pitchFamily="18" charset="0"/>
              </a:rPr>
              <a:pPr/>
              <a:t>126</a:t>
            </a:fld>
            <a:endParaRPr lang="en-US" altLang="en-US">
              <a:latin typeface="Times New Roman" panose="02020603050405020304" pitchFamily="18" charset="0"/>
            </a:endParaRPr>
          </a:p>
        </p:txBody>
      </p:sp>
      <p:sp>
        <p:nvSpPr>
          <p:cNvPr id="163843" name="Rectangle 2">
            <a:extLst>
              <a:ext uri="{FF2B5EF4-FFF2-40B4-BE49-F238E27FC236}">
                <a16:creationId xmlns:a16="http://schemas.microsoft.com/office/drawing/2014/main" id="{CD0501A9-BE48-4120-9C77-F88180A38FF6}"/>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7DD218C6-639C-4E06-B2EF-B8F6E1A0A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131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32FEA61-84E0-4F6E-A5DE-438DD3F1B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98E264-0F87-448A-8621-D998F18CE072}"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70867D87-173B-443F-8109-C247DF510552}"/>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2E0E792-E4EE-44D7-9914-9DC91BCBD3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FBD6615-ED48-4079-BAA7-A84844D67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8E5558-88DF-40FE-90FF-9EB1FEE63A86}"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B825ED8D-9E3E-4698-BB5C-C026B0475BB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0D5306E4-3AAE-4121-B023-8B43D082C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 </a:t>
            </a:r>
            <a:r>
              <a:rPr lang="zh-CN" altLang="en-US" dirty="0"/>
              <a:t>中文</a:t>
            </a:r>
            <a:endParaRPr lang="en-US" altLang="en-US" dirty="0"/>
          </a:p>
          <a:p>
            <a:pPr lvl="1"/>
            <a:r>
              <a:rPr lang="en-US" altLang="en-US" dirty="0"/>
              <a:t>Second level </a:t>
            </a:r>
            <a:r>
              <a:rPr lang="zh-CN" altLang="en-US" dirty="0"/>
              <a:t>中文</a:t>
            </a:r>
            <a:endParaRPr lang="en-US" altLang="en-US" dirty="0"/>
          </a:p>
          <a:p>
            <a:pPr lvl="2"/>
            <a:r>
              <a:rPr lang="en-US" altLang="en-US" dirty="0"/>
              <a:t>Third level </a:t>
            </a:r>
            <a:r>
              <a:rPr lang="zh-CN" altLang="en-US" dirty="0"/>
              <a:t>中文</a:t>
            </a:r>
            <a:endParaRPr lang="en-US" altLang="en-US" dirty="0"/>
          </a:p>
          <a:p>
            <a:pPr lvl="3"/>
            <a:r>
              <a:rPr lang="en-US" altLang="en-US" dirty="0"/>
              <a:t>Fourth level </a:t>
            </a:r>
            <a:r>
              <a:rPr lang="zh-CN" altLang="en-US" dirty="0"/>
              <a:t>中文</a:t>
            </a:r>
            <a:endParaRPr lang="en-US" altLang="en-US" dirty="0"/>
          </a:p>
          <a:p>
            <a:pPr lvl="4"/>
            <a:r>
              <a:rPr lang="en-US" altLang="en-US" dirty="0"/>
              <a:t>Fifth level </a:t>
            </a:r>
            <a:r>
              <a:rPr lang="zh-CN" altLang="en-US" dirty="0"/>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2312"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Ch9-</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/131</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10:42</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png"/><Relationship Id="rId5" Type="http://schemas.openxmlformats.org/officeDocument/2006/relationships/image" Target="../media/image37.wmf"/><Relationship Id="rId4" Type="http://schemas.openxmlformats.org/officeDocument/2006/relationships/oleObject" Target="../embeddings/oleObject3.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9:  Virtual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036F4-330B-4CF9-B68A-0ED530A7684A}"/>
              </a:ext>
            </a:extLst>
          </p:cNvPr>
          <p:cNvSpPr>
            <a:spLocks noGrp="1"/>
          </p:cNvSpPr>
          <p:nvPr>
            <p:ph type="title"/>
          </p:nvPr>
        </p:nvSpPr>
        <p:spPr/>
        <p:txBody>
          <a:bodyPr/>
          <a:lstStyle/>
          <a:p>
            <a:r>
              <a:rPr lang="zh-CN" altLang="en-US"/>
              <a:t>虚拟存储器的基本思想</a:t>
            </a:r>
          </a:p>
        </p:txBody>
      </p:sp>
      <p:sp>
        <p:nvSpPr>
          <p:cNvPr id="3" name="内容占位符 2">
            <a:extLst>
              <a:ext uri="{FF2B5EF4-FFF2-40B4-BE49-F238E27FC236}">
                <a16:creationId xmlns:a16="http://schemas.microsoft.com/office/drawing/2014/main" id="{DCCE7324-A45F-4A22-8A52-A6D6A1FE26C6}"/>
              </a:ext>
            </a:extLst>
          </p:cNvPr>
          <p:cNvSpPr>
            <a:spLocks noGrp="1"/>
          </p:cNvSpPr>
          <p:nvPr>
            <p:ph idx="1"/>
          </p:nvPr>
        </p:nvSpPr>
        <p:spPr>
          <a:xfrm>
            <a:off x="977030" y="1115508"/>
            <a:ext cx="10340236" cy="4626984"/>
          </a:xfrm>
        </p:spPr>
        <p:txBody>
          <a:bodyPr/>
          <a:lstStyle/>
          <a:p>
            <a:r>
              <a:rPr lang="zh-CN" altLang="en-US" sz="2800" dirty="0"/>
              <a:t>虚拟存储器</a:t>
            </a:r>
          </a:p>
          <a:p>
            <a:pPr lvl="1"/>
            <a:r>
              <a:rPr lang="zh-CN" altLang="en-US" sz="2800" dirty="0"/>
              <a:t>可使一个大的用户程序在较小的内存空间中运行</a:t>
            </a:r>
          </a:p>
          <a:p>
            <a:pPr lvl="1"/>
            <a:r>
              <a:rPr lang="zh-CN" altLang="en-US" sz="2800" dirty="0"/>
              <a:t>可使内存中同时装入更多的进程并发执行</a:t>
            </a:r>
          </a:p>
          <a:p>
            <a:pPr lvl="1"/>
            <a:r>
              <a:rPr lang="zh-CN" altLang="en-US" sz="2800" dirty="0"/>
              <a:t>用户在一个虚拟地址空间中编程，无需担心物理内存大小</a:t>
            </a:r>
          </a:p>
          <a:p>
            <a:endParaRPr lang="zh-CN" altLang="en-US" sz="1200" dirty="0"/>
          </a:p>
          <a:p>
            <a:r>
              <a:rPr lang="zh-CN" altLang="en-US" sz="2800" dirty="0"/>
              <a:t>从用户的角度看，该系统所具有的内存容量，将比实际内存容量大得多，即虚拟存储器</a:t>
            </a:r>
          </a:p>
          <a:p>
            <a:r>
              <a:rPr lang="zh-CN" altLang="en-US" sz="2800" dirty="0"/>
              <a:t>虚拟存储技术是一种性能非常优越的存储器管理技术，故被广泛地应用于大、 中、 小型机器和微型机中</a:t>
            </a:r>
          </a:p>
        </p:txBody>
      </p:sp>
    </p:spTree>
    <p:extLst>
      <p:ext uri="{BB962C8B-B14F-4D97-AF65-F5344CB8AC3E}">
        <p14:creationId xmlns:p14="http://schemas.microsoft.com/office/powerpoint/2010/main" val="23594725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29888C5-2B9B-4A77-BC8C-19DD0EC768EC}"/>
              </a:ext>
            </a:extLst>
          </p:cNvPr>
          <p:cNvSpPr>
            <a:spLocks noGrp="1" noChangeArrowheads="1"/>
          </p:cNvSpPr>
          <p:nvPr>
            <p:ph type="title"/>
          </p:nvPr>
        </p:nvSpPr>
        <p:spPr>
          <a:xfrm>
            <a:off x="2320926" y="247492"/>
            <a:ext cx="7889875" cy="576262"/>
          </a:xfrm>
        </p:spPr>
        <p:txBody>
          <a:bodyPr/>
          <a:lstStyle/>
          <a:p>
            <a:pPr eaLnBrk="1" hangingPunct="1"/>
            <a:r>
              <a:rPr lang="en-US" altLang="en-US" dirty="0"/>
              <a:t>Page-Fault Frequency(</a:t>
            </a:r>
            <a:r>
              <a:rPr lang="zh-CN" altLang="en-US" dirty="0"/>
              <a:t>页错误频率</a:t>
            </a:r>
            <a:r>
              <a:rPr lang="en-US" altLang="en-US" dirty="0"/>
              <a:t>)</a:t>
            </a:r>
          </a:p>
        </p:txBody>
      </p:sp>
      <p:sp>
        <p:nvSpPr>
          <p:cNvPr id="64515" name="Rectangle 3">
            <a:extLst>
              <a:ext uri="{FF2B5EF4-FFF2-40B4-BE49-F238E27FC236}">
                <a16:creationId xmlns:a16="http://schemas.microsoft.com/office/drawing/2014/main" id="{489687F2-3AE7-4450-84F0-336741568402}"/>
              </a:ext>
            </a:extLst>
          </p:cNvPr>
          <p:cNvSpPr>
            <a:spLocks noGrp="1" noChangeArrowheads="1"/>
          </p:cNvSpPr>
          <p:nvPr>
            <p:ph type="body" idx="1"/>
          </p:nvPr>
        </p:nvSpPr>
        <p:spPr>
          <a:xfrm>
            <a:off x="1070975" y="889540"/>
            <a:ext cx="10121030" cy="1668462"/>
          </a:xfrm>
        </p:spPr>
        <p:txBody>
          <a:bodyPr/>
          <a:lstStyle/>
          <a:p>
            <a:r>
              <a:rPr lang="zh-CN" altLang="en-US" sz="2400" dirty="0"/>
              <a:t>颠簸</a:t>
            </a:r>
            <a:r>
              <a:rPr lang="zh-CN" altLang="en-US" sz="2400"/>
              <a:t>必然伴随着高</a:t>
            </a:r>
            <a:r>
              <a:rPr lang="zh-CN" altLang="en-US" sz="2400" dirty="0"/>
              <a:t>的页故障率</a:t>
            </a:r>
            <a:endParaRPr lang="en-US" altLang="en-US" sz="2400" dirty="0"/>
          </a:p>
          <a:p>
            <a:r>
              <a:rPr lang="zh-CN" altLang="en-US" sz="2400" dirty="0"/>
              <a:t>设置可接受的</a:t>
            </a:r>
            <a:r>
              <a:rPr lang="en-US" altLang="ja-JP" sz="2400" dirty="0"/>
              <a:t> </a:t>
            </a:r>
            <a:r>
              <a:rPr lang="en-US" altLang="ja-JP" sz="2400" b="1" dirty="0">
                <a:solidFill>
                  <a:srgbClr val="006699"/>
                </a:solidFill>
                <a:latin typeface="+mj-lt"/>
              </a:rPr>
              <a:t>page-fault frequency</a:t>
            </a:r>
            <a:r>
              <a:rPr lang="en-US" altLang="ja-JP" sz="2400" b="1" dirty="0">
                <a:solidFill>
                  <a:srgbClr val="3366FF"/>
                </a:solidFill>
              </a:rPr>
              <a:t> </a:t>
            </a:r>
            <a:r>
              <a:rPr lang="en-US" altLang="ja-JP" sz="2400" dirty="0"/>
              <a:t>(</a:t>
            </a:r>
            <a:r>
              <a:rPr lang="en-US" altLang="ja-JP" sz="2400" b="1" dirty="0">
                <a:solidFill>
                  <a:srgbClr val="006699"/>
                </a:solidFill>
                <a:latin typeface="+mj-lt"/>
              </a:rPr>
              <a:t>PFF</a:t>
            </a:r>
            <a:r>
              <a:rPr lang="zh-CN" altLang="en-US" sz="2400" b="1" dirty="0">
                <a:solidFill>
                  <a:srgbClr val="006699"/>
                </a:solidFill>
                <a:latin typeface="+mj-lt"/>
              </a:rPr>
              <a:t>，页错误频率</a:t>
            </a:r>
            <a:r>
              <a:rPr lang="en-US" altLang="ja-JP" sz="2400" dirty="0"/>
              <a:t>)</a:t>
            </a:r>
            <a:r>
              <a:rPr lang="en-US" altLang="ja-JP" sz="2400" b="1" dirty="0">
                <a:solidFill>
                  <a:srgbClr val="3366FF"/>
                </a:solidFill>
              </a:rPr>
              <a:t> </a:t>
            </a:r>
            <a:r>
              <a:rPr lang="zh-CN" altLang="en-US" sz="2400" dirty="0"/>
              <a:t>，</a:t>
            </a:r>
            <a:r>
              <a:rPr lang="en-US" altLang="ja-JP" sz="2400" dirty="0"/>
              <a:t> </a:t>
            </a:r>
            <a:r>
              <a:rPr lang="zh-CN" altLang="en-US" sz="2400" dirty="0"/>
              <a:t>并使用局部分配策略</a:t>
            </a:r>
            <a:endParaRPr lang="en-US" altLang="ja-JP" sz="2400" dirty="0"/>
          </a:p>
          <a:p>
            <a:pPr lvl="1"/>
            <a:r>
              <a:rPr lang="zh-CN" altLang="en-US" sz="2400" dirty="0"/>
              <a:t>若页故障率太低，减少分配帧数</a:t>
            </a:r>
            <a:endParaRPr lang="en-US" altLang="en-US" sz="2400" dirty="0"/>
          </a:p>
          <a:p>
            <a:pPr lvl="1"/>
            <a:r>
              <a:rPr lang="zh-CN" altLang="en-US" sz="2400" dirty="0"/>
              <a:t>若页故障率太高，增加分配帧数</a:t>
            </a:r>
            <a:endParaRPr lang="en-US" altLang="en-US" sz="2400" dirty="0"/>
          </a:p>
          <a:p>
            <a:pPr lvl="1"/>
            <a:endParaRPr lang="en-US" altLang="en-US" sz="2400" dirty="0"/>
          </a:p>
        </p:txBody>
      </p:sp>
      <p:pic>
        <p:nvPicPr>
          <p:cNvPr id="64516" name="Picture 1" descr="9_21.pdf">
            <a:extLst>
              <a:ext uri="{FF2B5EF4-FFF2-40B4-BE49-F238E27FC236}">
                <a16:creationId xmlns:a16="http://schemas.microsoft.com/office/drawing/2014/main" id="{FA40E878-1621-4D69-A40B-3E5E659D88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4029" y="3205477"/>
            <a:ext cx="6063941" cy="351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32CF12F9-034E-460B-8BDF-E93A7F398A38}"/>
              </a:ext>
            </a:extLst>
          </p:cNvPr>
          <p:cNvSpPr>
            <a:spLocks noGrp="1"/>
          </p:cNvSpPr>
          <p:nvPr>
            <p:ph type="title"/>
          </p:nvPr>
        </p:nvSpPr>
        <p:spPr>
          <a:xfrm>
            <a:off x="2177081" y="232199"/>
            <a:ext cx="8229600" cy="576262"/>
          </a:xfrm>
        </p:spPr>
        <p:txBody>
          <a:bodyPr/>
          <a:lstStyle/>
          <a:p>
            <a:pPr eaLnBrk="1" hangingPunct="1"/>
            <a:r>
              <a:rPr lang="en-US" altLang="en-US" dirty="0"/>
              <a:t>Working Sets and Page Fault Rates</a:t>
            </a:r>
          </a:p>
        </p:txBody>
      </p:sp>
      <p:pic>
        <p:nvPicPr>
          <p:cNvPr id="65539" name="Picture 4" descr="9">
            <a:extLst>
              <a:ext uri="{FF2B5EF4-FFF2-40B4-BE49-F238E27FC236}">
                <a16:creationId xmlns:a16="http://schemas.microsoft.com/office/drawing/2014/main" id="{3A803122-91F8-4F9C-A75C-06F0F91ED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644" y="3114676"/>
            <a:ext cx="9025003" cy="334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80C3821-2D01-463B-B43D-94D3624588F2}"/>
              </a:ext>
            </a:extLst>
          </p:cNvPr>
          <p:cNvSpPr txBox="1">
            <a:spLocks noChangeArrowheads="1"/>
          </p:cNvSpPr>
          <p:nvPr/>
        </p:nvSpPr>
        <p:spPr bwMode="auto">
          <a:xfrm>
            <a:off x="782877" y="1042989"/>
            <a:ext cx="10321446" cy="2071687"/>
          </a:xfrm>
          <a:prstGeom prst="rect">
            <a:avLst/>
          </a:prstGeom>
          <a:noFill/>
          <a:ln>
            <a:noFill/>
          </a:ln>
          <a:extLst>
            <a:ext uri="{FAA26D3D-D897-4be2-8F04-BA451C77F1D7}"/>
          </a:extLst>
        </p:spPr>
        <p:txBody>
          <a:bodyPr lIns="91435" tIns="45718" rIns="91435" bIns="45718"/>
          <a:lstStyle>
            <a:lvl1pPr marL="488950" indent="-488950" algn="l" rtl="0" eaLnBrk="0" fontAlgn="base" hangingPunct="0">
              <a:spcBef>
                <a:spcPct val="35000"/>
              </a:spcBef>
              <a:spcAft>
                <a:spcPct val="0"/>
              </a:spcAft>
              <a:buClr>
                <a:srgbClr val="993300"/>
              </a:buClr>
              <a:buSzPct val="90000"/>
              <a:buFont typeface="Monotype Sorts" charset="0"/>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0"/>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0"/>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SzPct val="110000"/>
              <a:buFont typeface="Wingdings" panose="05000000000000000000" pitchFamily="2" charset="2"/>
              <a:buChar char="§"/>
              <a:defRPr/>
            </a:pPr>
            <a:r>
              <a:rPr lang="zh-CN" altLang="en-US" sz="2400" dirty="0">
                <a:latin typeface="微软雅黑" panose="020B0503020204020204" pitchFamily="34" charset="-122"/>
                <a:ea typeface="微软雅黑" panose="020B0503020204020204" pitchFamily="34" charset="-122"/>
                <a:cs typeface="ＭＳ Ｐゴシック" charset="0"/>
              </a:rPr>
              <a:t>进程的工作集合与其页错误率有直接关系</a:t>
            </a:r>
            <a:endParaRPr lang="en-US" sz="2400" dirty="0">
              <a:latin typeface="微软雅黑" panose="020B0503020204020204" pitchFamily="34" charset="-122"/>
              <a:ea typeface="微软雅黑" panose="020B0503020204020204" pitchFamily="34" charset="-122"/>
              <a:cs typeface="ＭＳ Ｐゴシック" charset="0"/>
            </a:endParaRPr>
          </a:p>
          <a:p>
            <a:pPr>
              <a:buSzPct val="110000"/>
              <a:buFont typeface="Wingdings" panose="05000000000000000000" pitchFamily="2" charset="2"/>
              <a:buChar char="§"/>
              <a:defRPr/>
            </a:pPr>
            <a:r>
              <a:rPr lang="zh-CN" altLang="en-US" sz="2400" dirty="0">
                <a:latin typeface="微软雅黑" panose="020B0503020204020204" pitchFamily="34" charset="-122"/>
                <a:ea typeface="微软雅黑" panose="020B0503020204020204" pitchFamily="34" charset="-122"/>
                <a:cs typeface="ＭＳ Ｐゴシック" charset="0"/>
              </a:rPr>
              <a:t>工作集合是时变的</a:t>
            </a:r>
            <a:endParaRPr lang="en-US" sz="2400" dirty="0">
              <a:latin typeface="微软雅黑" panose="020B0503020204020204" pitchFamily="34" charset="-122"/>
              <a:ea typeface="微软雅黑" panose="020B0503020204020204" pitchFamily="34" charset="-122"/>
              <a:cs typeface="ＭＳ Ｐゴシック" charset="0"/>
            </a:endParaRPr>
          </a:p>
          <a:p>
            <a:pPr>
              <a:buSzPct val="110000"/>
              <a:buFont typeface="Wingdings" panose="05000000000000000000" pitchFamily="2" charset="2"/>
              <a:buChar char="§"/>
              <a:defRPr/>
            </a:pPr>
            <a:r>
              <a:rPr lang="zh-CN" altLang="en-US" sz="2400" dirty="0">
                <a:latin typeface="微软雅黑" panose="020B0503020204020204" pitchFamily="34" charset="-122"/>
                <a:ea typeface="微软雅黑" panose="020B0503020204020204" pitchFamily="34" charset="-122"/>
                <a:cs typeface="ＭＳ Ｐゴシック" charset="0"/>
              </a:rPr>
              <a:t>页错误率</a:t>
            </a:r>
            <a:r>
              <a:rPr lang="zh-CN" altLang="en-US" sz="2400" b="1" dirty="0">
                <a:solidFill>
                  <a:srgbClr val="0070C0"/>
                </a:solidFill>
                <a:latin typeface="微软雅黑" panose="020B0503020204020204" pitchFamily="34" charset="-122"/>
                <a:ea typeface="微软雅黑" panose="020B0503020204020204" pitchFamily="34" charset="-122"/>
                <a:cs typeface="ＭＳ Ｐゴシック" charset="0"/>
              </a:rPr>
              <a:t>波峰</a:t>
            </a:r>
            <a:r>
              <a:rPr lang="zh-CN" altLang="en-US" sz="2400" dirty="0">
                <a:latin typeface="微软雅黑" panose="020B0503020204020204" pitchFamily="34" charset="-122"/>
                <a:ea typeface="微软雅黑" panose="020B0503020204020204" pitchFamily="34" charset="-122"/>
                <a:cs typeface="ＭＳ Ｐゴシック" charset="0"/>
              </a:rPr>
              <a:t>一般意味着正在向另一个局部迁移，</a:t>
            </a:r>
            <a:r>
              <a:rPr lang="zh-CN" altLang="en-US" sz="2400" b="1">
                <a:solidFill>
                  <a:srgbClr val="0070C0"/>
                </a:solidFill>
                <a:latin typeface="微软雅黑" panose="020B0503020204020204" pitchFamily="34" charset="-122"/>
                <a:ea typeface="微软雅黑" panose="020B0503020204020204" pitchFamily="34" charset="-122"/>
                <a:cs typeface="ＭＳ Ｐゴシック" charset="0"/>
              </a:rPr>
              <a:t>波谷</a:t>
            </a:r>
            <a:r>
              <a:rPr lang="zh-CN" altLang="en-US" sz="2400">
                <a:latin typeface="微软雅黑" panose="020B0503020204020204" pitchFamily="34" charset="-122"/>
                <a:ea typeface="微软雅黑" panose="020B0503020204020204" pitchFamily="34" charset="-122"/>
                <a:cs typeface="ＭＳ Ｐゴシック" charset="0"/>
              </a:rPr>
              <a:t>表示工作集合已基本就位，正</a:t>
            </a:r>
            <a:r>
              <a:rPr lang="zh-CN" altLang="en-US" sz="2400" dirty="0">
                <a:latin typeface="微软雅黑" panose="020B0503020204020204" pitchFamily="34" charset="-122"/>
                <a:ea typeface="微软雅黑" panose="020B0503020204020204" pitchFamily="34" charset="-122"/>
                <a:cs typeface="ＭＳ Ｐゴシック" charset="0"/>
              </a:rPr>
              <a:t>处于一个相对稳定的局部内</a:t>
            </a:r>
            <a:endParaRPr lang="en-US" sz="2400" dirty="0">
              <a:latin typeface="微软雅黑" panose="020B0503020204020204" pitchFamily="34" charset="-122"/>
              <a:ea typeface="微软雅黑" panose="020B0503020204020204" pitchFamily="34" charset="-122"/>
              <a:cs typeface="ＭＳ Ｐゴシック" charset="0"/>
            </a:endParaRPr>
          </a:p>
        </p:txBody>
      </p:sp>
      <p:sp>
        <p:nvSpPr>
          <p:cNvPr id="2" name="文本框 1">
            <a:extLst>
              <a:ext uri="{FF2B5EF4-FFF2-40B4-BE49-F238E27FC236}">
                <a16:creationId xmlns:a16="http://schemas.microsoft.com/office/drawing/2014/main" id="{5DB487D3-16FE-40E1-BBB6-1F9ECC000AC8}"/>
              </a:ext>
            </a:extLst>
          </p:cNvPr>
          <p:cNvSpPr txBox="1"/>
          <p:nvPr/>
        </p:nvSpPr>
        <p:spPr>
          <a:xfrm>
            <a:off x="3547872" y="3970282"/>
            <a:ext cx="1143000" cy="369332"/>
          </a:xfrm>
          <a:prstGeom prst="rect">
            <a:avLst/>
          </a:prstGeom>
          <a:noFill/>
        </p:spPr>
        <p:txBody>
          <a:bodyPr wrap="square" rtlCol="0">
            <a:spAutoFit/>
          </a:bodyPr>
          <a:lstStyle/>
          <a:p>
            <a:r>
              <a:rPr lang="zh-CN" altLang="en-US" b="1">
                <a:solidFill>
                  <a:srgbClr val="0070C0"/>
                </a:solidFill>
                <a:latin typeface="微软雅黑" panose="020B0503020204020204" pitchFamily="34" charset="-122"/>
                <a:ea typeface="微软雅黑" panose="020B0503020204020204" pitchFamily="34" charset="-122"/>
              </a:rPr>
              <a:t>迁移开始</a:t>
            </a:r>
          </a:p>
        </p:txBody>
      </p:sp>
      <p:cxnSp>
        <p:nvCxnSpPr>
          <p:cNvPr id="5" name="直接箭头连接符 4">
            <a:extLst>
              <a:ext uri="{FF2B5EF4-FFF2-40B4-BE49-F238E27FC236}">
                <a16:creationId xmlns:a16="http://schemas.microsoft.com/office/drawing/2014/main" id="{7C84BD1E-B1C7-4B5F-A29C-356A8ADCD883}"/>
              </a:ext>
            </a:extLst>
          </p:cNvPr>
          <p:cNvCxnSpPr>
            <a:cxnSpLocks/>
          </p:cNvCxnSpPr>
          <p:nvPr/>
        </p:nvCxnSpPr>
        <p:spPr bwMode="auto">
          <a:xfrm>
            <a:off x="4123944" y="4379976"/>
            <a:ext cx="736291" cy="1435035"/>
          </a:xfrm>
          <a:prstGeom prst="straightConnector1">
            <a:avLst/>
          </a:prstGeom>
          <a:solidFill>
            <a:schemeClr val="accent1"/>
          </a:solidFill>
          <a:ln w="25400" cap="flat" cmpd="sng" algn="ctr">
            <a:solidFill>
              <a:srgbClr val="0070C0"/>
            </a:solidFill>
            <a:prstDash val="solid"/>
            <a:round/>
            <a:headEnd type="none" w="med" len="med"/>
            <a:tailEnd type="triangle"/>
          </a:ln>
          <a:effectLst/>
        </p:spPr>
      </p:cxnSp>
      <p:sp>
        <p:nvSpPr>
          <p:cNvPr id="9" name="文本框 8">
            <a:extLst>
              <a:ext uri="{FF2B5EF4-FFF2-40B4-BE49-F238E27FC236}">
                <a16:creationId xmlns:a16="http://schemas.microsoft.com/office/drawing/2014/main" id="{39BAB9A2-F568-48C0-9023-5E06F43EB9AB}"/>
              </a:ext>
            </a:extLst>
          </p:cNvPr>
          <p:cNvSpPr txBox="1"/>
          <p:nvPr/>
        </p:nvSpPr>
        <p:spPr>
          <a:xfrm>
            <a:off x="6266145" y="3970282"/>
            <a:ext cx="1143000" cy="369332"/>
          </a:xfrm>
          <a:prstGeom prst="rect">
            <a:avLst/>
          </a:prstGeom>
          <a:noFill/>
        </p:spPr>
        <p:txBody>
          <a:bodyPr wrap="square" rtlCol="0">
            <a:spAutoFit/>
          </a:bodyPr>
          <a:lstStyle/>
          <a:p>
            <a:r>
              <a:rPr lang="zh-CN" altLang="en-US" b="1">
                <a:solidFill>
                  <a:srgbClr val="0070C0"/>
                </a:solidFill>
                <a:latin typeface="微软雅黑" panose="020B0503020204020204" pitchFamily="34" charset="-122"/>
                <a:ea typeface="微软雅黑" panose="020B0503020204020204" pitchFamily="34" charset="-122"/>
              </a:rPr>
              <a:t>迁移结束</a:t>
            </a:r>
          </a:p>
        </p:txBody>
      </p:sp>
      <p:cxnSp>
        <p:nvCxnSpPr>
          <p:cNvPr id="12" name="直接箭头连接符 11">
            <a:extLst>
              <a:ext uri="{FF2B5EF4-FFF2-40B4-BE49-F238E27FC236}">
                <a16:creationId xmlns:a16="http://schemas.microsoft.com/office/drawing/2014/main" id="{38722183-141B-431F-B40A-04E21103EA19}"/>
              </a:ext>
            </a:extLst>
          </p:cNvPr>
          <p:cNvCxnSpPr>
            <a:cxnSpLocks/>
          </p:cNvCxnSpPr>
          <p:nvPr/>
        </p:nvCxnSpPr>
        <p:spPr bwMode="auto">
          <a:xfrm flipH="1">
            <a:off x="6199147" y="4379976"/>
            <a:ext cx="602621" cy="1435035"/>
          </a:xfrm>
          <a:prstGeom prst="straightConnector1">
            <a:avLst/>
          </a:prstGeom>
          <a:solidFill>
            <a:schemeClr val="accent1"/>
          </a:solidFill>
          <a:ln w="25400" cap="flat" cmpd="sng" algn="ctr">
            <a:solidFill>
              <a:srgbClr val="0070C0"/>
            </a:solidFill>
            <a:prstDash val="solid"/>
            <a:round/>
            <a:headEnd type="none" w="med" len="med"/>
            <a:tailEnd type="triangle"/>
          </a:ln>
          <a:effectLst/>
        </p:spPr>
      </p:cxnSp>
      <p:sp>
        <p:nvSpPr>
          <p:cNvPr id="14" name="文本框 13">
            <a:extLst>
              <a:ext uri="{FF2B5EF4-FFF2-40B4-BE49-F238E27FC236}">
                <a16:creationId xmlns:a16="http://schemas.microsoft.com/office/drawing/2014/main" id="{459A2208-0924-424E-A082-31CF0884FDE4}"/>
              </a:ext>
            </a:extLst>
          </p:cNvPr>
          <p:cNvSpPr txBox="1"/>
          <p:nvPr/>
        </p:nvSpPr>
        <p:spPr>
          <a:xfrm>
            <a:off x="5793533" y="3547377"/>
            <a:ext cx="1143000"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工作集合</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BA08C1C-CE50-489F-994E-06ABD778C417}"/>
              </a:ext>
            </a:extLst>
          </p:cNvPr>
          <p:cNvSpPr>
            <a:spLocks noGrp="1" noChangeArrowheads="1"/>
          </p:cNvSpPr>
          <p:nvPr>
            <p:ph type="title"/>
          </p:nvPr>
        </p:nvSpPr>
        <p:spPr>
          <a:xfrm>
            <a:off x="1728216" y="176213"/>
            <a:ext cx="8878824" cy="576262"/>
          </a:xfrm>
        </p:spPr>
        <p:txBody>
          <a:bodyPr/>
          <a:lstStyle/>
          <a:p>
            <a:pPr eaLnBrk="1" hangingPunct="1"/>
            <a:r>
              <a:rPr lang="en-US" altLang="en-US"/>
              <a:t>9.7 Memory-Mapped Files(</a:t>
            </a:r>
            <a:r>
              <a:rPr lang="zh-CN" altLang="en-US"/>
              <a:t>内存映射文件</a:t>
            </a:r>
            <a:r>
              <a:rPr lang="en-US" altLang="en-US"/>
              <a:t>)</a:t>
            </a:r>
          </a:p>
        </p:txBody>
      </p:sp>
      <p:sp>
        <p:nvSpPr>
          <p:cNvPr id="60419" name="Rectangle 3">
            <a:extLst>
              <a:ext uri="{FF2B5EF4-FFF2-40B4-BE49-F238E27FC236}">
                <a16:creationId xmlns:a16="http://schemas.microsoft.com/office/drawing/2014/main" id="{3981F13E-7855-465C-A62F-C18BBBAB23C5}"/>
              </a:ext>
            </a:extLst>
          </p:cNvPr>
          <p:cNvSpPr>
            <a:spLocks noGrp="1" noChangeArrowheads="1"/>
          </p:cNvSpPr>
          <p:nvPr>
            <p:ph type="body" idx="1"/>
          </p:nvPr>
        </p:nvSpPr>
        <p:spPr>
          <a:xfrm>
            <a:off x="1027134" y="1081088"/>
            <a:ext cx="10152346" cy="4684712"/>
          </a:xfrm>
        </p:spPr>
        <p:txBody>
          <a:bodyPr/>
          <a:lstStyle/>
          <a:p>
            <a:r>
              <a:rPr lang="zh-CN" altLang="en-US" sz="2400" dirty="0"/>
              <a:t>文件的内存映射可将一个磁盘块映射成内存的一页</a:t>
            </a:r>
            <a:r>
              <a:rPr lang="en-US" altLang="zh-CN" sz="2400" dirty="0"/>
              <a:t>(</a:t>
            </a:r>
            <a:r>
              <a:rPr lang="zh-CN" altLang="en-US" sz="2400" dirty="0"/>
              <a:t>或多页</a:t>
            </a:r>
            <a:r>
              <a:rPr lang="en-US" altLang="zh-CN" sz="2400" dirty="0"/>
              <a:t>)</a:t>
            </a:r>
            <a:endParaRPr lang="en-US" altLang="en-US" sz="2400" dirty="0"/>
          </a:p>
          <a:p>
            <a:r>
              <a:rPr lang="zh-CN" altLang="en-US" sz="2400"/>
              <a:t>开始的时候文件</a:t>
            </a:r>
            <a:r>
              <a:rPr lang="zh-CN" altLang="en-US" sz="2400" dirty="0"/>
              <a:t>访问按普通的按需调页进行</a:t>
            </a:r>
            <a:endParaRPr lang="en-US" altLang="en-US" sz="2400" dirty="0"/>
          </a:p>
          <a:p>
            <a:pPr lvl="1"/>
            <a:r>
              <a:rPr lang="zh-CN" altLang="en-US" sz="2400" dirty="0"/>
              <a:t>一页大小的文件从文件系统读入物理页帧</a:t>
            </a:r>
            <a:r>
              <a:rPr lang="en-US" altLang="zh-CN" sz="2400" dirty="0"/>
              <a:t>(</a:t>
            </a:r>
            <a:r>
              <a:rPr lang="zh-CN" altLang="en-US" sz="2400" dirty="0"/>
              <a:t>有的系统会预读</a:t>
            </a:r>
            <a:r>
              <a:rPr lang="en-US" altLang="zh-CN" sz="2400" dirty="0"/>
              <a:t>)</a:t>
            </a:r>
            <a:endParaRPr lang="en-US" altLang="en-US" sz="2400" dirty="0"/>
          </a:p>
          <a:p>
            <a:pPr lvl="1"/>
            <a:r>
              <a:rPr lang="zh-CN" altLang="en-US" sz="2400" dirty="0"/>
              <a:t>后续的读写操作按通常的内存访问来处理</a:t>
            </a:r>
            <a:endParaRPr lang="en-US" altLang="en-US" sz="2400" dirty="0"/>
          </a:p>
          <a:p>
            <a:r>
              <a:rPr lang="zh-CN" altLang="en-US" sz="2400" dirty="0"/>
              <a:t>由于是使用内存操作文件，而不是通过</a:t>
            </a:r>
            <a:r>
              <a:rPr lang="en-US" altLang="en-US" sz="2400" dirty="0">
                <a:latin typeface="Courier New" panose="02070309020205020404" pitchFamily="49" charset="0"/>
              </a:rPr>
              <a:t>read()</a:t>
            </a:r>
            <a:r>
              <a:rPr lang="zh-CN" altLang="en-US" sz="2400" dirty="0"/>
              <a:t>和</a:t>
            </a:r>
            <a:r>
              <a:rPr lang="en-US" altLang="en-US" sz="2400" dirty="0">
                <a:latin typeface="Courier New" panose="02070309020205020404" pitchFamily="49" charset="0"/>
              </a:rPr>
              <a:t>write()</a:t>
            </a:r>
            <a:r>
              <a:rPr lang="zh-CN" altLang="en-US" sz="2400" dirty="0"/>
              <a:t>系统调用，简化了文件访问</a:t>
            </a:r>
            <a:endParaRPr lang="en-US" altLang="en-US" sz="2400" dirty="0"/>
          </a:p>
          <a:p>
            <a:r>
              <a:rPr lang="zh-CN" altLang="en-US" sz="2400" dirty="0"/>
              <a:t>可以将同一文件映射到各自的虚拟内存中，以共享数据</a:t>
            </a:r>
            <a:endParaRPr lang="en-US" altLang="en-US" sz="2400" dirty="0"/>
          </a:p>
          <a:p>
            <a:r>
              <a:rPr lang="zh-CN" altLang="en-US" sz="2400" dirty="0"/>
              <a:t>何时将修改的数据写入磁盘？</a:t>
            </a:r>
            <a:endParaRPr lang="en-US" altLang="en-US" sz="2400" dirty="0"/>
          </a:p>
          <a:p>
            <a:pPr lvl="1"/>
            <a:r>
              <a:rPr lang="zh-CN" altLang="en-US" sz="2400" dirty="0"/>
              <a:t>周期性检查</a:t>
            </a:r>
            <a:r>
              <a:rPr lang="en-US" altLang="en-US" sz="2400" dirty="0"/>
              <a:t> and / or </a:t>
            </a:r>
            <a:r>
              <a:rPr lang="zh-CN" altLang="en-US" sz="2400" dirty="0"/>
              <a:t>调用</a:t>
            </a:r>
            <a:r>
              <a:rPr lang="en-US" altLang="en-US" sz="2400" dirty="0">
                <a:latin typeface="Courier New" panose="02070309020205020404" pitchFamily="49" charset="0"/>
              </a:rPr>
              <a:t>close()</a:t>
            </a:r>
            <a:r>
              <a:rPr lang="zh-CN" altLang="en-US" sz="2400" dirty="0"/>
              <a:t>关闭文件时</a:t>
            </a:r>
            <a:endParaRPr lang="en-US" altLang="en-US" sz="2400" dirty="0"/>
          </a:p>
          <a:p>
            <a:pPr lvl="1"/>
            <a:r>
              <a:rPr lang="zh-CN" altLang="en-US" sz="2400" dirty="0"/>
              <a:t>比如当调页程序在检查脏页</a:t>
            </a:r>
            <a:r>
              <a:rPr lang="en-US" altLang="zh-CN" sz="2400" dirty="0"/>
              <a:t>(</a:t>
            </a:r>
            <a:r>
              <a:rPr lang="zh-CN" altLang="en-US" sz="2400" dirty="0"/>
              <a:t>修改过的页</a:t>
            </a:r>
            <a:r>
              <a:rPr lang="en-US" altLang="zh-CN" sz="2400" dirty="0"/>
              <a:t>)</a:t>
            </a:r>
            <a:r>
              <a:rPr lang="zh-CN" altLang="en-US" sz="2400" dirty="0"/>
              <a:t>时</a:t>
            </a:r>
            <a:endParaRPr lang="en-US" altLang="en-US" sz="2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70CB05B-66B6-4588-B592-4711B0782F71}"/>
              </a:ext>
            </a:extLst>
          </p:cNvPr>
          <p:cNvSpPr>
            <a:spLocks noGrp="1" noChangeArrowheads="1"/>
          </p:cNvSpPr>
          <p:nvPr>
            <p:ph type="title"/>
          </p:nvPr>
        </p:nvSpPr>
        <p:spPr>
          <a:xfrm>
            <a:off x="1981200" y="125413"/>
            <a:ext cx="8229600" cy="576262"/>
          </a:xfrm>
        </p:spPr>
        <p:txBody>
          <a:bodyPr/>
          <a:lstStyle/>
          <a:p>
            <a:pPr eaLnBrk="1" hangingPunct="1"/>
            <a:r>
              <a:rPr lang="en-US" altLang="en-US"/>
              <a:t>Memory Mapped Files</a:t>
            </a:r>
          </a:p>
        </p:txBody>
      </p:sp>
      <p:pic>
        <p:nvPicPr>
          <p:cNvPr id="62467" name="Picture 1" descr="9_22.pdf">
            <a:extLst>
              <a:ext uri="{FF2B5EF4-FFF2-40B4-BE49-F238E27FC236}">
                <a16:creationId xmlns:a16="http://schemas.microsoft.com/office/drawing/2014/main" id="{2EFFB62C-8FA8-4C2B-AFF8-BFF992DE25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3305" y="960100"/>
            <a:ext cx="6285390" cy="56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CC802E0-2DFC-47B9-A25E-C14DD3472C67}"/>
              </a:ext>
            </a:extLst>
          </p:cNvPr>
          <p:cNvSpPr>
            <a:spLocks noGrp="1" noChangeArrowheads="1"/>
          </p:cNvSpPr>
          <p:nvPr>
            <p:ph type="title"/>
          </p:nvPr>
        </p:nvSpPr>
        <p:spPr>
          <a:xfrm>
            <a:off x="2781300" y="103188"/>
            <a:ext cx="7658100" cy="576262"/>
          </a:xfrm>
        </p:spPr>
        <p:txBody>
          <a:bodyPr/>
          <a:lstStyle/>
          <a:p>
            <a:pPr eaLnBrk="1" hangingPunct="1"/>
            <a:r>
              <a:rPr lang="en-US" altLang="en-US" sz="2800"/>
              <a:t>Shared Memory via Memory-Mapped I/O</a:t>
            </a:r>
          </a:p>
        </p:txBody>
      </p:sp>
      <p:pic>
        <p:nvPicPr>
          <p:cNvPr id="63491" name="Picture 1" descr="9_23.pdf">
            <a:extLst>
              <a:ext uri="{FF2B5EF4-FFF2-40B4-BE49-F238E27FC236}">
                <a16:creationId xmlns:a16="http://schemas.microsoft.com/office/drawing/2014/main" id="{24334E96-8B31-4A9B-A5B8-32712F36B4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4018" y="1320799"/>
            <a:ext cx="8801390" cy="403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65D3F1C-0A03-4227-AE3F-C0ED07C2D929}"/>
              </a:ext>
            </a:extLst>
          </p:cNvPr>
          <p:cNvSpPr>
            <a:spLocks noGrp="1" noChangeArrowheads="1"/>
          </p:cNvSpPr>
          <p:nvPr>
            <p:ph type="title"/>
          </p:nvPr>
        </p:nvSpPr>
        <p:spPr>
          <a:xfrm>
            <a:off x="2108200" y="176213"/>
            <a:ext cx="8229600" cy="576262"/>
          </a:xfrm>
        </p:spPr>
        <p:txBody>
          <a:bodyPr/>
          <a:lstStyle/>
          <a:p>
            <a:pPr eaLnBrk="1" hangingPunct="1"/>
            <a:r>
              <a:rPr lang="en-US" altLang="en-US"/>
              <a:t>Shared Memory in Windows API</a:t>
            </a:r>
          </a:p>
        </p:txBody>
      </p:sp>
      <p:sp>
        <p:nvSpPr>
          <p:cNvPr id="64515" name="Rectangle 3">
            <a:extLst>
              <a:ext uri="{FF2B5EF4-FFF2-40B4-BE49-F238E27FC236}">
                <a16:creationId xmlns:a16="http://schemas.microsoft.com/office/drawing/2014/main" id="{1378C2F7-8EB8-47E0-A9AE-648300F140DF}"/>
              </a:ext>
            </a:extLst>
          </p:cNvPr>
          <p:cNvSpPr>
            <a:spLocks noGrp="1" noChangeArrowheads="1"/>
          </p:cNvSpPr>
          <p:nvPr>
            <p:ph type="body" idx="1"/>
          </p:nvPr>
        </p:nvSpPr>
        <p:spPr>
          <a:xfrm>
            <a:off x="853736" y="972091"/>
            <a:ext cx="10484528" cy="5171257"/>
          </a:xfrm>
        </p:spPr>
        <p:txBody>
          <a:bodyPr/>
          <a:lstStyle/>
          <a:p>
            <a:r>
              <a:rPr lang="en-US" altLang="en-US" sz="2400"/>
              <a:t>First create a </a:t>
            </a:r>
            <a:r>
              <a:rPr lang="en-US" altLang="en-US" sz="2400" b="1">
                <a:solidFill>
                  <a:srgbClr val="3366FF"/>
                </a:solidFill>
              </a:rPr>
              <a:t>file mapping</a:t>
            </a:r>
            <a:r>
              <a:rPr lang="en-US" altLang="en-US" sz="2400">
                <a:solidFill>
                  <a:srgbClr val="3366FF"/>
                </a:solidFill>
              </a:rPr>
              <a:t> </a:t>
            </a:r>
            <a:r>
              <a:rPr lang="en-US" altLang="en-US" sz="2400"/>
              <a:t>for file to be mapped</a:t>
            </a:r>
          </a:p>
          <a:p>
            <a:pPr lvl="1"/>
            <a:r>
              <a:rPr lang="en-US" altLang="en-US" sz="2400"/>
              <a:t>Then establish a view of the mapped file in process</a:t>
            </a:r>
            <a:r>
              <a:rPr lang="en-US" altLang="en-US" sz="2400">
                <a:latin typeface="Arial" panose="020B0604020202020204" pitchFamily="34" charset="0"/>
                <a:cs typeface="Arial" panose="020B0604020202020204" pitchFamily="34" charset="0"/>
              </a:rPr>
              <a:t>’</a:t>
            </a:r>
            <a:r>
              <a:rPr lang="en-US" altLang="en-US" sz="2400"/>
              <a:t>s virtual address space</a:t>
            </a:r>
          </a:p>
          <a:p>
            <a:r>
              <a:rPr lang="en-US" altLang="en-US" sz="2400"/>
              <a:t>Consider producer / consumer</a:t>
            </a:r>
          </a:p>
          <a:p>
            <a:pPr lvl="1"/>
            <a:r>
              <a:rPr lang="en-US" altLang="en-US" sz="2400"/>
              <a:t>Producer create shared-memory object using memory mapping features</a:t>
            </a:r>
          </a:p>
          <a:p>
            <a:pPr lvl="1"/>
            <a:r>
              <a:rPr lang="en-US" altLang="en-US" sz="2400"/>
              <a:t>Open file via </a:t>
            </a:r>
            <a:r>
              <a:rPr lang="en-US" altLang="en-US" sz="2400">
                <a:latin typeface="Courier New" panose="02070309020205020404" pitchFamily="49" charset="0"/>
              </a:rPr>
              <a:t>CreateFile(), </a:t>
            </a:r>
            <a:r>
              <a:rPr lang="en-US" altLang="en-US" sz="2400"/>
              <a:t>returning a</a:t>
            </a:r>
            <a:r>
              <a:rPr lang="en-US" altLang="en-US" sz="2400">
                <a:latin typeface="Courier New" panose="02070309020205020404" pitchFamily="49" charset="0"/>
              </a:rPr>
              <a:t> HANDLE</a:t>
            </a:r>
          </a:p>
          <a:p>
            <a:pPr lvl="1"/>
            <a:r>
              <a:rPr lang="en-US" altLang="en-US" sz="2400"/>
              <a:t>Create mapping via </a:t>
            </a:r>
            <a:r>
              <a:rPr lang="en-US" altLang="en-US" sz="2400">
                <a:latin typeface="Courier New" panose="02070309020205020404" pitchFamily="49" charset="0"/>
              </a:rPr>
              <a:t>CreateFileMapping() </a:t>
            </a:r>
            <a:r>
              <a:rPr lang="en-US" altLang="en-US" sz="2400"/>
              <a:t>creating a</a:t>
            </a:r>
            <a:r>
              <a:rPr lang="en-US" altLang="en-US" sz="2400">
                <a:latin typeface="Courier New" panose="02070309020205020404" pitchFamily="49" charset="0"/>
              </a:rPr>
              <a:t> </a:t>
            </a:r>
            <a:r>
              <a:rPr lang="en-US" altLang="en-US" sz="2400" b="1">
                <a:solidFill>
                  <a:srgbClr val="3366FF"/>
                </a:solidFill>
              </a:rPr>
              <a:t>named shared-memory object</a:t>
            </a:r>
          </a:p>
          <a:p>
            <a:pPr lvl="1"/>
            <a:r>
              <a:rPr lang="en-US" altLang="en-US" sz="2400"/>
              <a:t>Create view via </a:t>
            </a:r>
            <a:r>
              <a:rPr lang="en-US" altLang="en-US" sz="2400">
                <a:latin typeface="Courier New" panose="02070309020205020404" pitchFamily="49" charset="0"/>
              </a:rPr>
              <a:t>MapViewOfFile()</a:t>
            </a:r>
          </a:p>
          <a:p>
            <a:r>
              <a:rPr lang="en-US" altLang="en-US" sz="2400"/>
              <a:t>Sample code in Textbook</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21251ED-65D2-48D8-A7FC-9657E23FE0B7}"/>
              </a:ext>
            </a:extLst>
          </p:cNvPr>
          <p:cNvSpPr>
            <a:spLocks noGrp="1"/>
          </p:cNvSpPr>
          <p:nvPr>
            <p:ph type="title"/>
          </p:nvPr>
        </p:nvSpPr>
        <p:spPr>
          <a:xfrm>
            <a:off x="1837943" y="138113"/>
            <a:ext cx="8961121" cy="576262"/>
          </a:xfrm>
        </p:spPr>
        <p:txBody>
          <a:bodyPr/>
          <a:lstStyle/>
          <a:p>
            <a:r>
              <a:rPr lang="en-US" altLang="en-US" sz="2800"/>
              <a:t>*Memory-Mapped I/O(</a:t>
            </a:r>
            <a:r>
              <a:rPr lang="zh-CN" altLang="en-US" sz="2800"/>
              <a:t>内存映射</a:t>
            </a:r>
            <a:r>
              <a:rPr lang="en-US" altLang="en-US" sz="2800"/>
              <a:t>I/O)</a:t>
            </a:r>
          </a:p>
        </p:txBody>
      </p:sp>
      <p:sp>
        <p:nvSpPr>
          <p:cNvPr id="61443" name="Content Placeholder 2">
            <a:extLst>
              <a:ext uri="{FF2B5EF4-FFF2-40B4-BE49-F238E27FC236}">
                <a16:creationId xmlns:a16="http://schemas.microsoft.com/office/drawing/2014/main" id="{90DFBCF7-806F-4F72-B165-6BE4191A95A7}"/>
              </a:ext>
            </a:extLst>
          </p:cNvPr>
          <p:cNvSpPr>
            <a:spLocks noGrp="1"/>
          </p:cNvSpPr>
          <p:nvPr>
            <p:ph idx="1"/>
          </p:nvPr>
        </p:nvSpPr>
        <p:spPr>
          <a:xfrm>
            <a:off x="701337" y="1042988"/>
            <a:ext cx="10679836" cy="4900612"/>
          </a:xfrm>
        </p:spPr>
        <p:txBody>
          <a:bodyPr/>
          <a:lstStyle/>
          <a:p>
            <a:r>
              <a:rPr lang="zh-CN" altLang="en-US" sz="2800"/>
              <a:t>有的</a:t>
            </a:r>
            <a:r>
              <a:rPr lang="en-US" altLang="zh-CN" sz="2800"/>
              <a:t>CPU</a:t>
            </a:r>
            <a:r>
              <a:rPr lang="zh-CN" altLang="en-US" sz="2800"/>
              <a:t>有专用的</a:t>
            </a:r>
            <a:r>
              <a:rPr lang="en-US" altLang="zh-CN" sz="2800"/>
              <a:t>I/O</a:t>
            </a:r>
            <a:r>
              <a:rPr lang="zh-CN" altLang="en-US" sz="2800"/>
              <a:t>空间，其地址空间独立于内存地址空间，比如</a:t>
            </a:r>
            <a:r>
              <a:rPr lang="en-US" altLang="zh-CN" sz="2800"/>
              <a:t>x86</a:t>
            </a:r>
            <a:r>
              <a:rPr lang="zh-CN" altLang="en-US" sz="2800"/>
              <a:t>的</a:t>
            </a:r>
            <a:r>
              <a:rPr lang="en-US" altLang="zh-CN" sz="2800"/>
              <a:t>I/O</a:t>
            </a:r>
            <a:r>
              <a:rPr lang="zh-CN" altLang="en-US" sz="2800"/>
              <a:t>端口</a:t>
            </a:r>
            <a:r>
              <a:rPr lang="en-US" altLang="zh-CN" sz="2800"/>
              <a:t>(Port)</a:t>
            </a:r>
          </a:p>
          <a:p>
            <a:r>
              <a:rPr lang="zh-CN" altLang="en-US" sz="2800"/>
              <a:t>有的</a:t>
            </a:r>
            <a:r>
              <a:rPr lang="en-US" altLang="zh-CN" sz="2800"/>
              <a:t>CPU</a:t>
            </a:r>
            <a:r>
              <a:rPr lang="zh-CN" altLang="en-US" sz="2800"/>
              <a:t>没有专用的</a:t>
            </a:r>
            <a:r>
              <a:rPr lang="en-US" altLang="zh-CN" sz="2800"/>
              <a:t>I/O</a:t>
            </a:r>
            <a:r>
              <a:rPr lang="zh-CN" altLang="en-US" sz="2800"/>
              <a:t>空间，必须分出一段连续的物理内存地址，为</a:t>
            </a:r>
            <a:r>
              <a:rPr lang="en-US" altLang="zh-CN" sz="2800"/>
              <a:t>I/O</a:t>
            </a:r>
            <a:r>
              <a:rPr lang="zh-CN" altLang="en-US" sz="2800"/>
              <a:t>设备用。比如设备的各种寄存器，设备内的缓冲区等。这称为</a:t>
            </a:r>
            <a:r>
              <a:rPr lang="zh-CN" altLang="en-US" sz="2800" b="1">
                <a:solidFill>
                  <a:srgbClr val="0070C0"/>
                </a:solidFill>
              </a:rPr>
              <a:t>内存映射</a:t>
            </a:r>
            <a:r>
              <a:rPr lang="en-US" altLang="zh-CN" sz="2800" b="1">
                <a:solidFill>
                  <a:srgbClr val="0070C0"/>
                </a:solidFill>
              </a:rPr>
              <a:t>I/O</a:t>
            </a:r>
          </a:p>
          <a:p>
            <a:r>
              <a:rPr lang="zh-CN" altLang="en-US" sz="2800"/>
              <a:t>即使是有专用的</a:t>
            </a:r>
            <a:r>
              <a:rPr lang="en-US" altLang="zh-CN" sz="2800"/>
              <a:t>I/O</a:t>
            </a:r>
            <a:r>
              <a:rPr lang="zh-CN" altLang="en-US" sz="2800"/>
              <a:t>空间的</a:t>
            </a:r>
            <a:r>
              <a:rPr lang="en-US" altLang="zh-CN" sz="2800"/>
              <a:t>CPU</a:t>
            </a:r>
            <a:r>
              <a:rPr lang="zh-CN" altLang="en-US" sz="2800"/>
              <a:t>，其</a:t>
            </a:r>
            <a:r>
              <a:rPr lang="en-US" altLang="zh-CN" sz="2800"/>
              <a:t>I/O</a:t>
            </a:r>
            <a:r>
              <a:rPr lang="zh-CN" altLang="en-US" sz="2800"/>
              <a:t>地址范围通常比较小，</a:t>
            </a:r>
            <a:r>
              <a:rPr lang="en-US" altLang="zh-CN" sz="2800"/>
              <a:t>I/O</a:t>
            </a:r>
            <a:r>
              <a:rPr lang="zh-CN" altLang="en-US" sz="2800"/>
              <a:t>指令也很少，功能受限。因此对显卡帧缓冲区这种存储空间，一般也会用内存映射</a:t>
            </a:r>
            <a:r>
              <a:rPr lang="en-US" altLang="zh-CN" sz="2800"/>
              <a:t>I/O</a:t>
            </a:r>
          </a:p>
          <a:p>
            <a:r>
              <a:rPr lang="zh-CN" altLang="en-US" sz="2800"/>
              <a:t>指令对内存映射</a:t>
            </a:r>
            <a:r>
              <a:rPr lang="en-US" altLang="zh-CN" sz="2800"/>
              <a:t>I/O</a:t>
            </a:r>
            <a:r>
              <a:rPr lang="zh-CN" altLang="en-US" sz="2800"/>
              <a:t>的地址的访问，访问的不是内存芯片，而是映射在此地址上的</a:t>
            </a:r>
            <a:r>
              <a:rPr lang="en-US" altLang="zh-CN" sz="2800"/>
              <a:t>I/O</a:t>
            </a:r>
            <a:r>
              <a:rPr lang="zh-CN" altLang="en-US" sz="2800"/>
              <a:t>寄存器，或设备内的缓冲区</a:t>
            </a:r>
            <a:endParaRPr lang="en-US" altLang="zh-CN" sz="2800"/>
          </a:p>
          <a:p>
            <a:endParaRPr lang="en-US" altLang="zh-CN" sz="2800"/>
          </a:p>
          <a:p>
            <a:endParaRPr lang="en-US" altLang="en-US" sz="2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2F1A281-A3F7-478D-8F22-6700032BE4C1}"/>
              </a:ext>
            </a:extLst>
          </p:cNvPr>
          <p:cNvSpPr>
            <a:spLocks noGrp="1" noChangeArrowheads="1"/>
          </p:cNvSpPr>
          <p:nvPr>
            <p:ph type="title"/>
          </p:nvPr>
        </p:nvSpPr>
        <p:spPr>
          <a:xfrm>
            <a:off x="1627632" y="238161"/>
            <a:ext cx="9701784" cy="576262"/>
          </a:xfrm>
        </p:spPr>
        <p:txBody>
          <a:bodyPr/>
          <a:lstStyle/>
          <a:p>
            <a:pPr eaLnBrk="1" hangingPunct="1"/>
            <a:r>
              <a:rPr lang="en-US" altLang="en-US"/>
              <a:t>9.8 Allocating Kernel Memory(</a:t>
            </a:r>
            <a:r>
              <a:rPr lang="zh-CN" altLang="en-US"/>
              <a:t>内核内存的分配</a:t>
            </a:r>
            <a:r>
              <a:rPr lang="en-US" altLang="en-US"/>
              <a:t>)</a:t>
            </a:r>
            <a:endParaRPr lang="en-US" altLang="en-US" dirty="0"/>
          </a:p>
        </p:txBody>
      </p:sp>
      <p:sp>
        <p:nvSpPr>
          <p:cNvPr id="66563" name="Rectangle 3">
            <a:extLst>
              <a:ext uri="{FF2B5EF4-FFF2-40B4-BE49-F238E27FC236}">
                <a16:creationId xmlns:a16="http://schemas.microsoft.com/office/drawing/2014/main" id="{02CE61BF-9E24-439E-BBC6-87B0D25B1D45}"/>
              </a:ext>
            </a:extLst>
          </p:cNvPr>
          <p:cNvSpPr>
            <a:spLocks noGrp="1" noChangeArrowheads="1"/>
          </p:cNvSpPr>
          <p:nvPr>
            <p:ph type="body" idx="1"/>
          </p:nvPr>
        </p:nvSpPr>
        <p:spPr>
          <a:xfrm>
            <a:off x="722376" y="1093789"/>
            <a:ext cx="10607040" cy="4530725"/>
          </a:xfrm>
        </p:spPr>
        <p:txBody>
          <a:bodyPr/>
          <a:lstStyle/>
          <a:p>
            <a:r>
              <a:rPr lang="zh-CN" altLang="en-US" sz="2800"/>
              <a:t>内核内存的分配，与用户空间的内存分配不同</a:t>
            </a:r>
            <a:endParaRPr lang="en-US" altLang="en-US" sz="2800" dirty="0"/>
          </a:p>
          <a:p>
            <a:r>
              <a:rPr lang="zh-CN" altLang="en-US" sz="2800"/>
              <a:t>通常从空闲内存池</a:t>
            </a:r>
            <a:r>
              <a:rPr lang="en-US" altLang="zh-CN" sz="2800"/>
              <a:t>(pool)</a:t>
            </a:r>
            <a:r>
              <a:rPr lang="zh-CN" altLang="en-US" sz="2800"/>
              <a:t>中分配</a:t>
            </a:r>
            <a:endParaRPr lang="en-US" altLang="en-US" sz="2800" dirty="0"/>
          </a:p>
          <a:p>
            <a:pPr lvl="1"/>
            <a:r>
              <a:rPr lang="zh-CN" altLang="en-US" sz="2800"/>
              <a:t>内核需要大量大小不同的数据结构，有的不足一页，需特别注意碎片问题</a:t>
            </a:r>
            <a:endParaRPr lang="en-US" altLang="en-US" sz="2800" dirty="0"/>
          </a:p>
          <a:p>
            <a:pPr lvl="1"/>
            <a:r>
              <a:rPr lang="zh-CN" altLang="en-US" sz="2800"/>
              <a:t>有些内核存储区需要物理上是连续的地址</a:t>
            </a:r>
            <a:endParaRPr lang="en-US" altLang="en-US" sz="2800" dirty="0"/>
          </a:p>
          <a:p>
            <a:pPr lvl="2"/>
            <a:r>
              <a:rPr lang="zh-CN" altLang="en-US" sz="2800"/>
              <a:t>比如带</a:t>
            </a:r>
            <a:r>
              <a:rPr lang="en-US" altLang="zh-CN" sz="2800"/>
              <a:t>DMA</a:t>
            </a:r>
            <a:r>
              <a:rPr lang="zh-CN" altLang="en-US" sz="2800"/>
              <a:t>功能的</a:t>
            </a:r>
            <a:r>
              <a:rPr lang="en-US" altLang="zh-CN" sz="2800"/>
              <a:t>I/O</a:t>
            </a:r>
            <a:r>
              <a:rPr lang="zh-CN" altLang="en-US" sz="2800"/>
              <a:t>设备，这些设备在读写内存时，是不经过</a:t>
            </a:r>
            <a:r>
              <a:rPr lang="en-US" altLang="zh-CN" sz="2800"/>
              <a:t>MMU</a:t>
            </a:r>
            <a:r>
              <a:rPr lang="zh-CN" altLang="en-US" sz="2800"/>
              <a:t>的，因此必须直接使用物理地址</a:t>
            </a:r>
            <a:endParaRPr lang="en-US" altLang="zh-CN" sz="2800"/>
          </a:p>
          <a:p>
            <a:r>
              <a:rPr lang="zh-CN" altLang="en-US" sz="2800"/>
              <a:t>有些</a:t>
            </a:r>
            <a:r>
              <a:rPr lang="en-US" altLang="zh-CN" sz="2800"/>
              <a:t>OS</a:t>
            </a:r>
            <a:r>
              <a:rPr lang="zh-CN" altLang="en-US" sz="2800"/>
              <a:t>的内核代码与数据不受分页系统的控制</a:t>
            </a:r>
            <a:endParaRPr lang="en-US" altLang="en-US" sz="2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DF62A2-64B7-43DA-94A9-5E4FB76916B1}"/>
              </a:ext>
            </a:extLst>
          </p:cNvPr>
          <p:cNvSpPr>
            <a:spLocks noGrp="1" noChangeArrowheads="1"/>
          </p:cNvSpPr>
          <p:nvPr>
            <p:ph type="title"/>
          </p:nvPr>
        </p:nvSpPr>
        <p:spPr>
          <a:xfrm>
            <a:off x="1775924" y="231423"/>
            <a:ext cx="8229600" cy="576262"/>
          </a:xfrm>
        </p:spPr>
        <p:txBody>
          <a:bodyPr/>
          <a:lstStyle/>
          <a:p>
            <a:pPr eaLnBrk="1" hangingPunct="1"/>
            <a:r>
              <a:rPr lang="en-US" altLang="en-US"/>
              <a:t>Buddy System(</a:t>
            </a:r>
            <a:r>
              <a:rPr lang="zh-CN" altLang="en-US"/>
              <a:t>伙伴系统</a:t>
            </a:r>
            <a:r>
              <a:rPr lang="en-US" altLang="en-US"/>
              <a:t>)</a:t>
            </a:r>
            <a:endParaRPr lang="en-US" altLang="en-US" dirty="0"/>
          </a:p>
        </p:txBody>
      </p:sp>
      <p:sp>
        <p:nvSpPr>
          <p:cNvPr id="67587" name="Rectangle 3">
            <a:extLst>
              <a:ext uri="{FF2B5EF4-FFF2-40B4-BE49-F238E27FC236}">
                <a16:creationId xmlns:a16="http://schemas.microsoft.com/office/drawing/2014/main" id="{E5CAAA64-09C4-4B7D-B67B-72A26393B136}"/>
              </a:ext>
            </a:extLst>
          </p:cNvPr>
          <p:cNvSpPr>
            <a:spLocks noGrp="1" noChangeArrowheads="1"/>
          </p:cNvSpPr>
          <p:nvPr>
            <p:ph type="body" idx="1"/>
          </p:nvPr>
        </p:nvSpPr>
        <p:spPr>
          <a:xfrm>
            <a:off x="941831" y="966262"/>
            <a:ext cx="10396729" cy="5243512"/>
          </a:xfrm>
        </p:spPr>
        <p:txBody>
          <a:bodyPr/>
          <a:lstStyle/>
          <a:p>
            <a:r>
              <a:rPr lang="zh-CN" altLang="en-US" sz="2800"/>
              <a:t>一种经典的内存分配方案</a:t>
            </a:r>
          </a:p>
          <a:p>
            <a:r>
              <a:rPr lang="zh-CN" altLang="en-US" sz="2800"/>
              <a:t>主要思想：将内存按</a:t>
            </a:r>
            <a:r>
              <a:rPr lang="en-US" altLang="zh-CN" sz="2800"/>
              <a:t>2</a:t>
            </a:r>
            <a:r>
              <a:rPr lang="zh-CN" altLang="en-US" sz="2800"/>
              <a:t>的幂进行划分，组成若干空闲块链表；查找该链表找到能满足进程需求的最佳匹配块</a:t>
            </a:r>
          </a:p>
          <a:p>
            <a:r>
              <a:rPr lang="zh-CN" altLang="en-US" sz="2800"/>
              <a:t>算法：</a:t>
            </a:r>
          </a:p>
          <a:p>
            <a:pPr lvl="1"/>
            <a:r>
              <a:rPr lang="zh-CN" altLang="en-US" sz="2800"/>
              <a:t>首先将整个可用空间看作一块： </a:t>
            </a:r>
            <a:r>
              <a:rPr lang="en-US" altLang="zh-CN" sz="2800"/>
              <a:t>2</a:t>
            </a:r>
            <a:r>
              <a:rPr lang="en-US" altLang="zh-CN" sz="2800" baseline="30000"/>
              <a:t>U</a:t>
            </a:r>
          </a:p>
          <a:p>
            <a:pPr lvl="1"/>
            <a:r>
              <a:rPr lang="zh-CN" altLang="en-US" sz="2800"/>
              <a:t>假设进程申请的空间大小为 </a:t>
            </a:r>
            <a:r>
              <a:rPr lang="en-US" altLang="zh-CN" sz="2800"/>
              <a:t>s</a:t>
            </a:r>
            <a:r>
              <a:rPr lang="zh-CN" altLang="en-US" sz="2800"/>
              <a:t>，如果满足</a:t>
            </a:r>
          </a:p>
          <a:p>
            <a:pPr marL="457200" lvl="1" indent="0">
              <a:buNone/>
            </a:pPr>
            <a:r>
              <a:rPr lang="en-US" altLang="zh-CN" sz="2800"/>
              <a:t>  2</a:t>
            </a:r>
            <a:r>
              <a:rPr lang="en-US" altLang="zh-CN" sz="2800" baseline="30000"/>
              <a:t>U-1</a:t>
            </a:r>
            <a:r>
              <a:rPr lang="en-US" altLang="zh-CN" sz="2800"/>
              <a:t> &lt; s &lt;= 2</a:t>
            </a:r>
            <a:r>
              <a:rPr lang="en-US" altLang="zh-CN" sz="2800" baseline="30000"/>
              <a:t>U</a:t>
            </a:r>
            <a:r>
              <a:rPr lang="zh-CN" altLang="en-US" sz="2800"/>
              <a:t>，则分配整个块</a:t>
            </a:r>
          </a:p>
          <a:p>
            <a:pPr marL="457200" lvl="1" indent="0">
              <a:buNone/>
            </a:pPr>
            <a:r>
              <a:rPr lang="zh-CN" altLang="en-US" sz="2800"/>
              <a:t>  否则，将块划分为两个大小相等的伙伴，大小为</a:t>
            </a:r>
            <a:r>
              <a:rPr lang="en-US" altLang="zh-CN" sz="2800"/>
              <a:t>2</a:t>
            </a:r>
            <a:r>
              <a:rPr lang="en-US" altLang="zh-CN" sz="2800" baseline="30000"/>
              <a:t>U-1</a:t>
            </a:r>
          </a:p>
          <a:p>
            <a:pPr lvl="1"/>
            <a:r>
              <a:rPr lang="zh-CN" altLang="en-US" sz="2800"/>
              <a:t>一直划分下去直到产生刚刚大于或等于 </a:t>
            </a:r>
            <a:r>
              <a:rPr lang="en-US" altLang="zh-CN" sz="2800"/>
              <a:t>s </a:t>
            </a:r>
            <a:r>
              <a:rPr lang="zh-CN" altLang="en-US" sz="2800"/>
              <a:t>的最小块</a:t>
            </a:r>
            <a:endParaRPr lang="en-US" altLang="zh-CN"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DF62A2-64B7-43DA-94A9-5E4FB76916B1}"/>
              </a:ext>
            </a:extLst>
          </p:cNvPr>
          <p:cNvSpPr>
            <a:spLocks noGrp="1" noChangeArrowheads="1"/>
          </p:cNvSpPr>
          <p:nvPr>
            <p:ph type="title"/>
          </p:nvPr>
        </p:nvSpPr>
        <p:spPr>
          <a:xfrm>
            <a:off x="1775924" y="231423"/>
            <a:ext cx="8229600" cy="576262"/>
          </a:xfrm>
        </p:spPr>
        <p:txBody>
          <a:bodyPr/>
          <a:lstStyle/>
          <a:p>
            <a:pPr eaLnBrk="1" hangingPunct="1"/>
            <a:r>
              <a:rPr lang="en-US" altLang="en-US"/>
              <a:t>Buddy System(</a:t>
            </a:r>
            <a:r>
              <a:rPr lang="zh-CN" altLang="en-US"/>
              <a:t>伙伴系统</a:t>
            </a:r>
            <a:r>
              <a:rPr lang="en-US" altLang="en-US"/>
              <a:t>)</a:t>
            </a:r>
            <a:endParaRPr lang="en-US" altLang="en-US" dirty="0"/>
          </a:p>
        </p:txBody>
      </p:sp>
      <p:sp>
        <p:nvSpPr>
          <p:cNvPr id="67587" name="Rectangle 3">
            <a:extLst>
              <a:ext uri="{FF2B5EF4-FFF2-40B4-BE49-F238E27FC236}">
                <a16:creationId xmlns:a16="http://schemas.microsoft.com/office/drawing/2014/main" id="{E5CAAA64-09C4-4B7D-B67B-72A26393B136}"/>
              </a:ext>
            </a:extLst>
          </p:cNvPr>
          <p:cNvSpPr>
            <a:spLocks noGrp="1" noChangeArrowheads="1"/>
          </p:cNvSpPr>
          <p:nvPr>
            <p:ph type="body" idx="1"/>
          </p:nvPr>
        </p:nvSpPr>
        <p:spPr>
          <a:xfrm>
            <a:off x="547457" y="966262"/>
            <a:ext cx="11097086" cy="5243512"/>
          </a:xfrm>
        </p:spPr>
        <p:txBody>
          <a:bodyPr/>
          <a:lstStyle/>
          <a:p>
            <a:r>
              <a:rPr lang="en-US" altLang="en-US" sz="2400"/>
              <a:t>For </a:t>
            </a:r>
            <a:r>
              <a:rPr lang="en-US" altLang="en-US" sz="2400" dirty="0"/>
              <a:t>example, assume 256KB chunk available, kernel requests 21KB</a:t>
            </a:r>
          </a:p>
          <a:p>
            <a:pPr lvl="1"/>
            <a:r>
              <a:rPr lang="en-US" altLang="en-US" sz="2400" dirty="0"/>
              <a:t>Split into A</a:t>
            </a:r>
            <a:r>
              <a:rPr lang="en-US" altLang="en-US" sz="2400" baseline="-25000" dirty="0"/>
              <a:t>L</a:t>
            </a:r>
            <a:r>
              <a:rPr lang="en-US" altLang="en-US" sz="2400" dirty="0"/>
              <a:t> </a:t>
            </a:r>
            <a:r>
              <a:rPr lang="en-US" altLang="en-US" sz="2400" baseline="-25000" dirty="0"/>
              <a:t>and</a:t>
            </a:r>
            <a:r>
              <a:rPr lang="en-US" altLang="en-US" sz="2400" dirty="0"/>
              <a:t> A</a:t>
            </a:r>
            <a:r>
              <a:rPr lang="en-US" altLang="en-US" sz="2400" baseline="-25000" dirty="0"/>
              <a:t>R</a:t>
            </a:r>
            <a:r>
              <a:rPr lang="en-US" altLang="en-US" sz="2400" dirty="0"/>
              <a:t> of 128KB each</a:t>
            </a:r>
          </a:p>
          <a:p>
            <a:pPr lvl="2"/>
            <a:r>
              <a:rPr lang="en-US" altLang="en-US" sz="2400" dirty="0"/>
              <a:t>One further divided into B</a:t>
            </a:r>
            <a:r>
              <a:rPr lang="en-US" altLang="en-US" sz="2400" baseline="-25000" dirty="0"/>
              <a:t>L</a:t>
            </a:r>
            <a:r>
              <a:rPr lang="en-US" altLang="en-US" sz="2400" dirty="0"/>
              <a:t> and B</a:t>
            </a:r>
            <a:r>
              <a:rPr lang="en-US" altLang="en-US" sz="2400" baseline="-25000" dirty="0"/>
              <a:t>R</a:t>
            </a:r>
            <a:r>
              <a:rPr lang="en-US" altLang="en-US" sz="2400" dirty="0"/>
              <a:t> of 64KB</a:t>
            </a:r>
          </a:p>
          <a:p>
            <a:pPr lvl="3"/>
            <a:r>
              <a:rPr lang="en-US" altLang="en-US" sz="2400" dirty="0"/>
              <a:t>One further into C</a:t>
            </a:r>
            <a:r>
              <a:rPr lang="en-US" altLang="en-US" sz="2400" baseline="-25000" dirty="0"/>
              <a:t>L</a:t>
            </a:r>
            <a:r>
              <a:rPr lang="en-US" altLang="en-US" sz="2400" dirty="0"/>
              <a:t> and C</a:t>
            </a:r>
            <a:r>
              <a:rPr lang="en-US" altLang="en-US" sz="2400" baseline="-25000" dirty="0"/>
              <a:t>R</a:t>
            </a:r>
            <a:r>
              <a:rPr lang="en-US" altLang="en-US" sz="2400" dirty="0"/>
              <a:t> of 32KB each – one used to satisfy request</a:t>
            </a:r>
          </a:p>
          <a:p>
            <a:endParaRPr lang="en-US" altLang="zh-CN" sz="2400"/>
          </a:p>
          <a:p>
            <a:r>
              <a:rPr lang="zh-CN" altLang="en-US" sz="2400"/>
              <a:t>优点</a:t>
            </a:r>
            <a:r>
              <a:rPr lang="en-US" altLang="en-US" sz="2400"/>
              <a:t> – </a:t>
            </a:r>
            <a:r>
              <a:rPr lang="zh-CN" altLang="en-US" sz="2400"/>
              <a:t>可快速地合并</a:t>
            </a:r>
            <a:r>
              <a:rPr lang="en-US" altLang="zh-CN" sz="2400"/>
              <a:t>buddy</a:t>
            </a:r>
            <a:r>
              <a:rPr lang="zh-CN" altLang="en-US" sz="2400"/>
              <a:t>，以组成更大的空闲块。且一次释放，有可能引起连续多个层级的合并</a:t>
            </a:r>
            <a:endParaRPr lang="en-US" altLang="en-US" sz="2400" dirty="0"/>
          </a:p>
          <a:p>
            <a:r>
              <a:rPr lang="zh-CN" altLang="en-US" sz="2400"/>
              <a:t>缺点</a:t>
            </a:r>
            <a:r>
              <a:rPr lang="en-US" altLang="en-US" sz="2400"/>
              <a:t> – </a:t>
            </a:r>
            <a:r>
              <a:rPr lang="zh-CN" altLang="en-US" sz="2400"/>
              <a:t>内碎片通常比较大</a:t>
            </a:r>
            <a:endParaRPr lang="en-US" altLang="en-US" sz="2400" dirty="0"/>
          </a:p>
        </p:txBody>
      </p:sp>
    </p:spTree>
    <p:extLst>
      <p:ext uri="{BB962C8B-B14F-4D97-AF65-F5344CB8AC3E}">
        <p14:creationId xmlns:p14="http://schemas.microsoft.com/office/powerpoint/2010/main" val="42208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BD8A388-8E27-4EE5-81A8-60463D778F0D}"/>
              </a:ext>
            </a:extLst>
          </p:cNvPr>
          <p:cNvSpPr>
            <a:spLocks noGrp="1" noChangeArrowheads="1"/>
          </p:cNvSpPr>
          <p:nvPr>
            <p:ph type="title"/>
          </p:nvPr>
        </p:nvSpPr>
        <p:spPr>
          <a:xfrm>
            <a:off x="1981200" y="234792"/>
            <a:ext cx="8229600" cy="576262"/>
          </a:xfrm>
        </p:spPr>
        <p:txBody>
          <a:bodyPr/>
          <a:lstStyle/>
          <a:p>
            <a:pPr eaLnBrk="1" hangingPunct="1"/>
            <a:r>
              <a:rPr lang="en-US" altLang="en-US"/>
              <a:t>Virtual </a:t>
            </a:r>
            <a:r>
              <a:rPr lang="en-US" altLang="zh-CN"/>
              <a:t>M</a:t>
            </a:r>
            <a:r>
              <a:rPr lang="en-US" altLang="en-US"/>
              <a:t>emory(</a:t>
            </a:r>
            <a:r>
              <a:rPr lang="zh-CN" altLang="en-US"/>
              <a:t>虚拟内存</a:t>
            </a:r>
            <a:r>
              <a:rPr lang="en-US" altLang="en-US"/>
              <a:t>) </a:t>
            </a:r>
            <a:endParaRPr lang="en-US" altLang="en-US" dirty="0"/>
          </a:p>
        </p:txBody>
      </p:sp>
      <p:sp>
        <p:nvSpPr>
          <p:cNvPr id="8195" name="Rectangle 3">
            <a:extLst>
              <a:ext uri="{FF2B5EF4-FFF2-40B4-BE49-F238E27FC236}">
                <a16:creationId xmlns:a16="http://schemas.microsoft.com/office/drawing/2014/main" id="{C522901F-947A-433D-9A89-77363C3CEF9D}"/>
              </a:ext>
            </a:extLst>
          </p:cNvPr>
          <p:cNvSpPr>
            <a:spLocks noGrp="1" noChangeArrowheads="1"/>
          </p:cNvSpPr>
          <p:nvPr>
            <p:ph type="body" idx="1"/>
          </p:nvPr>
        </p:nvSpPr>
        <p:spPr>
          <a:xfrm>
            <a:off x="1029810" y="1098414"/>
            <a:ext cx="10306974" cy="4529138"/>
          </a:xfrm>
        </p:spPr>
        <p:txBody>
          <a:bodyPr/>
          <a:lstStyle/>
          <a:p>
            <a:r>
              <a:rPr lang="en-US" altLang="en-US" sz="2400" b="1" dirty="0">
                <a:solidFill>
                  <a:srgbClr val="006699"/>
                </a:solidFill>
                <a:latin typeface="+mj-lt"/>
              </a:rPr>
              <a:t>Virtual memory </a:t>
            </a:r>
            <a:r>
              <a:rPr lang="en-US" altLang="en-US" sz="2400" dirty="0"/>
              <a:t>– separation of user logical memory from physical memory</a:t>
            </a:r>
          </a:p>
          <a:p>
            <a:pPr lvl="1"/>
            <a:r>
              <a:rPr lang="en-US" altLang="en-US" sz="2400" dirty="0"/>
              <a:t>Only part of the program needs to be in memory for execution</a:t>
            </a:r>
          </a:p>
          <a:p>
            <a:pPr lvl="1"/>
            <a:r>
              <a:rPr lang="en-US" altLang="en-US" sz="2400" dirty="0"/>
              <a:t>Logical address space can therefore be much larger than physical address space</a:t>
            </a:r>
          </a:p>
          <a:p>
            <a:pPr lvl="1"/>
            <a:r>
              <a:rPr lang="en-US" altLang="en-US" sz="2400" dirty="0"/>
              <a:t>Allows address spaces to be shared by several processes</a:t>
            </a:r>
          </a:p>
          <a:p>
            <a:pPr lvl="1"/>
            <a:r>
              <a:rPr lang="en-US" altLang="en-US" sz="2400" dirty="0"/>
              <a:t>Allows for more efficient process creation</a:t>
            </a:r>
          </a:p>
          <a:p>
            <a:pPr lvl="1"/>
            <a:r>
              <a:rPr lang="en-US" altLang="en-US" sz="2400" dirty="0"/>
              <a:t>More programs running concurrently</a:t>
            </a:r>
          </a:p>
          <a:p>
            <a:pPr lvl="1"/>
            <a:r>
              <a:rPr lang="en-US" altLang="en-US" sz="2400" dirty="0"/>
              <a:t>Less I/O needed to load or swap processes</a:t>
            </a:r>
          </a:p>
          <a:p>
            <a:endParaRPr lang="en-US" alt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D7F2BFD-A139-44E1-A8C4-15AD88D115BC}"/>
              </a:ext>
            </a:extLst>
          </p:cNvPr>
          <p:cNvSpPr>
            <a:spLocks noGrp="1" noChangeArrowheads="1"/>
          </p:cNvSpPr>
          <p:nvPr>
            <p:ph type="title"/>
          </p:nvPr>
        </p:nvSpPr>
        <p:spPr>
          <a:xfrm>
            <a:off x="2310329" y="248268"/>
            <a:ext cx="7723187" cy="576262"/>
          </a:xfrm>
        </p:spPr>
        <p:txBody>
          <a:bodyPr/>
          <a:lstStyle/>
          <a:p>
            <a:pPr eaLnBrk="1" hangingPunct="1"/>
            <a:r>
              <a:rPr lang="en-US" altLang="en-US" dirty="0"/>
              <a:t>Buddy System Allocator</a:t>
            </a:r>
          </a:p>
        </p:txBody>
      </p:sp>
      <p:pic>
        <p:nvPicPr>
          <p:cNvPr id="68611" name="Picture 1" descr="9_26.pdf">
            <a:extLst>
              <a:ext uri="{FF2B5EF4-FFF2-40B4-BE49-F238E27FC236}">
                <a16:creationId xmlns:a16="http://schemas.microsoft.com/office/drawing/2014/main" id="{869C8A9C-EF25-4003-820B-18102B316A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9762" y="957694"/>
            <a:ext cx="5768667" cy="565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27CA1F14-F7A9-481C-9DEE-0CF13DEDA01F}"/>
              </a:ext>
            </a:extLst>
          </p:cNvPr>
          <p:cNvSpPr txBox="1"/>
          <p:nvPr/>
        </p:nvSpPr>
        <p:spPr>
          <a:xfrm>
            <a:off x="841248" y="1554480"/>
            <a:ext cx="2752344" cy="400110"/>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rPr>
              <a:t>kernel requests 21KB</a:t>
            </a:r>
            <a:endParaRPr lang="zh-CN" altLang="en-US" sz="200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27E9F0B-D64E-4009-A3E2-D89973230E09}"/>
              </a:ext>
            </a:extLst>
          </p:cNvPr>
          <p:cNvSpPr/>
          <p:nvPr/>
        </p:nvSpPr>
        <p:spPr bwMode="auto">
          <a:xfrm>
            <a:off x="3979762" y="5907024"/>
            <a:ext cx="656246" cy="702708"/>
          </a:xfrm>
          <a:prstGeom prst="rect">
            <a:avLst/>
          </a:prstGeom>
          <a:noFill/>
          <a:ln w="38100"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DA6288A-EB91-479B-96DE-A3D011B2474C}"/>
              </a:ext>
            </a:extLst>
          </p:cNvPr>
          <p:cNvSpPr>
            <a:spLocks noGrp="1" noChangeArrowheads="1"/>
          </p:cNvSpPr>
          <p:nvPr>
            <p:ph type="title"/>
          </p:nvPr>
        </p:nvSpPr>
        <p:spPr>
          <a:xfrm>
            <a:off x="2343828" y="244899"/>
            <a:ext cx="7605712" cy="576262"/>
          </a:xfrm>
        </p:spPr>
        <p:txBody>
          <a:bodyPr/>
          <a:lstStyle/>
          <a:p>
            <a:pPr eaLnBrk="1" hangingPunct="1"/>
            <a:r>
              <a:rPr lang="en-US" altLang="en-US"/>
              <a:t>Slab Allocator(Slab</a:t>
            </a:r>
            <a:r>
              <a:rPr lang="zh-CN" altLang="en-US"/>
              <a:t>分配</a:t>
            </a:r>
            <a:r>
              <a:rPr lang="en-US" altLang="en-US"/>
              <a:t>)</a:t>
            </a:r>
          </a:p>
        </p:txBody>
      </p:sp>
      <p:sp>
        <p:nvSpPr>
          <p:cNvPr id="69635" name="Rectangle 3">
            <a:extLst>
              <a:ext uri="{FF2B5EF4-FFF2-40B4-BE49-F238E27FC236}">
                <a16:creationId xmlns:a16="http://schemas.microsoft.com/office/drawing/2014/main" id="{47A21D0E-511D-4C65-997E-BBF66953E2FA}"/>
              </a:ext>
            </a:extLst>
          </p:cNvPr>
          <p:cNvSpPr>
            <a:spLocks noGrp="1" noChangeArrowheads="1"/>
          </p:cNvSpPr>
          <p:nvPr>
            <p:ph type="body" idx="1"/>
          </p:nvPr>
        </p:nvSpPr>
        <p:spPr>
          <a:xfrm>
            <a:off x="603681" y="1023478"/>
            <a:ext cx="10759735" cy="5046662"/>
          </a:xfrm>
        </p:spPr>
        <p:txBody>
          <a:bodyPr/>
          <a:lstStyle/>
          <a:p>
            <a:r>
              <a:rPr lang="en-US" altLang="zh-CN" sz="2800"/>
              <a:t>buddy</a:t>
            </a:r>
            <a:r>
              <a:rPr lang="zh-CN" altLang="en-US" sz="2800"/>
              <a:t>系统外的另一种分配策略，在</a:t>
            </a:r>
            <a:r>
              <a:rPr lang="en-US" altLang="zh-CN" sz="2800"/>
              <a:t>Linux</a:t>
            </a:r>
            <a:r>
              <a:rPr lang="zh-CN" altLang="en-US" sz="2800"/>
              <a:t>中基于</a:t>
            </a:r>
            <a:r>
              <a:rPr lang="en-US" altLang="zh-CN" sz="2800"/>
              <a:t>buddy</a:t>
            </a:r>
            <a:r>
              <a:rPr lang="zh-CN" altLang="en-US" sz="2800"/>
              <a:t>实现</a:t>
            </a:r>
            <a:endParaRPr lang="en-US" altLang="en-US" sz="1050" dirty="0"/>
          </a:p>
          <a:p>
            <a:r>
              <a:rPr lang="zh-CN" altLang="en-US" sz="2800"/>
              <a:t>内核需要频繁申请</a:t>
            </a:r>
            <a:r>
              <a:rPr lang="en-US" altLang="zh-CN" sz="2800"/>
              <a:t>/</a:t>
            </a:r>
            <a:r>
              <a:rPr lang="zh-CN" altLang="en-US" sz="2800"/>
              <a:t>释放多种类别，每种类别的大小固定 </a:t>
            </a:r>
            <a:r>
              <a:rPr lang="en-US" altLang="zh-CN" sz="2800"/>
              <a:t>(</a:t>
            </a:r>
            <a:r>
              <a:rPr lang="zh-CN" altLang="en-US" sz="2800"/>
              <a:t>每一类大小不一</a:t>
            </a:r>
            <a:r>
              <a:rPr lang="en-US" altLang="zh-CN" sz="2800"/>
              <a:t>)</a:t>
            </a:r>
            <a:r>
              <a:rPr lang="zh-CN" altLang="en-US" sz="2800"/>
              <a:t>的数据结构，或者称为对象</a:t>
            </a:r>
            <a:r>
              <a:rPr lang="en-US" altLang="zh-CN" sz="2800"/>
              <a:t>(object)</a:t>
            </a:r>
            <a:r>
              <a:rPr lang="zh-CN" altLang="en-US" sz="2800"/>
              <a:t>，有些对象只有几十个字节长</a:t>
            </a:r>
            <a:endParaRPr lang="en-US" altLang="zh-CN" sz="1050"/>
          </a:p>
          <a:p>
            <a:r>
              <a:rPr lang="zh-CN" altLang="en-US" sz="2800"/>
              <a:t>若按为对象分配整数页的内核存储器，碎片现象很严重</a:t>
            </a:r>
            <a:endParaRPr lang="en-US" altLang="zh-CN" sz="2800"/>
          </a:p>
          <a:p>
            <a:r>
              <a:rPr lang="zh-CN" altLang="en-US" sz="2800"/>
              <a:t>基本思想是让若干个同类的</a:t>
            </a:r>
            <a:r>
              <a:rPr lang="en-US" altLang="zh-CN" sz="2800"/>
              <a:t>objects</a:t>
            </a:r>
            <a:r>
              <a:rPr lang="zh-CN" altLang="en-US" sz="2800"/>
              <a:t>连续存储，占据整数页的连续内核存储器，碎片现象大大减少</a:t>
            </a:r>
            <a:endParaRPr lang="en-US" altLang="zh-CN" sz="2800"/>
          </a:p>
          <a:p>
            <a:r>
              <a:rPr lang="zh-CN" altLang="en-US" sz="2800"/>
              <a:t>这些连续存放的</a:t>
            </a:r>
            <a:r>
              <a:rPr lang="en-US" altLang="zh-CN" sz="2800"/>
              <a:t>objects</a:t>
            </a:r>
            <a:r>
              <a:rPr lang="zh-CN" altLang="en-US" sz="2800"/>
              <a:t>及其结构，称为一个</a:t>
            </a:r>
            <a:r>
              <a:rPr lang="en-US" altLang="zh-CN" sz="2800"/>
              <a:t>slab</a:t>
            </a:r>
          </a:p>
          <a:p>
            <a:r>
              <a:rPr lang="zh-CN" altLang="en-US" sz="2800"/>
              <a:t>因为预创建了对象，申请时可以快速从</a:t>
            </a:r>
            <a:r>
              <a:rPr lang="en-US" altLang="zh-CN" sz="2800"/>
              <a:t>cache(</a:t>
            </a:r>
            <a:r>
              <a:rPr lang="zh-CN" altLang="en-US" sz="2800"/>
              <a:t>非</a:t>
            </a:r>
            <a:r>
              <a:rPr lang="en-US" altLang="zh-CN" sz="2800"/>
              <a:t>CPU</a:t>
            </a:r>
            <a:r>
              <a:rPr lang="zh-CN" altLang="en-US" sz="2800"/>
              <a:t>内的</a:t>
            </a:r>
            <a:r>
              <a:rPr lang="en-US" altLang="zh-CN" sz="2800"/>
              <a:t>cache</a:t>
            </a:r>
            <a:r>
              <a:rPr lang="zh-CN" altLang="en-US" sz="2800"/>
              <a:t>，这里强调的是预先创建的，可快速分配的意思</a:t>
            </a:r>
            <a:r>
              <a:rPr lang="en-US" altLang="zh-CN" sz="2800"/>
              <a:t>)</a:t>
            </a:r>
            <a:r>
              <a:rPr lang="zh-CN" altLang="en-US" sz="2800"/>
              <a:t>上分配</a:t>
            </a:r>
            <a:endParaRPr lang="en-US" altLang="zh-CN" sz="2800"/>
          </a:p>
          <a:p>
            <a:endParaRPr lang="en-US" altLang="en-US" sz="2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97979-066A-4C5E-A69B-8099BFBB5880}"/>
              </a:ext>
            </a:extLst>
          </p:cNvPr>
          <p:cNvSpPr>
            <a:spLocks noGrp="1"/>
          </p:cNvSpPr>
          <p:nvPr>
            <p:ph type="title"/>
          </p:nvPr>
        </p:nvSpPr>
        <p:spPr/>
        <p:txBody>
          <a:bodyPr/>
          <a:lstStyle/>
          <a:p>
            <a:r>
              <a:rPr lang="en-US" altLang="zh-CN"/>
              <a:t>Two page slab with 6 objects</a:t>
            </a:r>
            <a:endParaRPr lang="zh-CN" altLang="en-US"/>
          </a:p>
        </p:txBody>
      </p:sp>
      <p:pic>
        <p:nvPicPr>
          <p:cNvPr id="5" name="内容占位符 4">
            <a:extLst>
              <a:ext uri="{FF2B5EF4-FFF2-40B4-BE49-F238E27FC236}">
                <a16:creationId xmlns:a16="http://schemas.microsoft.com/office/drawing/2014/main" id="{EF93CF97-69E9-48B3-9A36-6F42BBE121CB}"/>
              </a:ext>
            </a:extLst>
          </p:cNvPr>
          <p:cNvPicPr>
            <a:picLocks noGrp="1" noChangeAspect="1"/>
          </p:cNvPicPr>
          <p:nvPr>
            <p:ph idx="1"/>
          </p:nvPr>
        </p:nvPicPr>
        <p:blipFill>
          <a:blip r:embed="rId2"/>
          <a:stretch>
            <a:fillRect/>
          </a:stretch>
        </p:blipFill>
        <p:spPr>
          <a:xfrm>
            <a:off x="6096000" y="1015143"/>
            <a:ext cx="2896680" cy="5495416"/>
          </a:xfrm>
        </p:spPr>
      </p:pic>
      <p:sp>
        <p:nvSpPr>
          <p:cNvPr id="3" name="文本框 2">
            <a:extLst>
              <a:ext uri="{FF2B5EF4-FFF2-40B4-BE49-F238E27FC236}">
                <a16:creationId xmlns:a16="http://schemas.microsoft.com/office/drawing/2014/main" id="{7ED6EE92-280C-43ED-AB5A-F1614ECFDCA3}"/>
              </a:ext>
            </a:extLst>
          </p:cNvPr>
          <p:cNvSpPr txBox="1"/>
          <p:nvPr/>
        </p:nvSpPr>
        <p:spPr>
          <a:xfrm>
            <a:off x="1554480" y="2139696"/>
            <a:ext cx="3867912" cy="1938992"/>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个占据</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个物理连续页面的</a:t>
            </a:r>
            <a:r>
              <a:rPr lang="en-US" altLang="zh-CN" sz="2400">
                <a:latin typeface="微软雅黑" panose="020B0503020204020204" pitchFamily="34" charset="-122"/>
                <a:ea typeface="微软雅黑" panose="020B0503020204020204" pitchFamily="34" charset="-122"/>
              </a:rPr>
              <a:t>slab</a:t>
            </a:r>
            <a:r>
              <a:rPr lang="zh-CN" altLang="en-US" sz="2400">
                <a:latin typeface="微软雅黑" panose="020B0503020204020204" pitchFamily="34" charset="-122"/>
                <a:ea typeface="微软雅黑" panose="020B0503020204020204" pitchFamily="34" charset="-122"/>
              </a:rPr>
              <a:t>，内含</a:t>
            </a:r>
            <a:r>
              <a:rPr lang="en-US" altLang="zh-CN" sz="2400">
                <a:latin typeface="微软雅黑" panose="020B0503020204020204" pitchFamily="34" charset="-122"/>
                <a:ea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rPr>
              <a:t>个对象。</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注意</a:t>
            </a:r>
            <a:r>
              <a:rPr lang="en-US" altLang="zh-CN" sz="2400">
                <a:latin typeface="微软雅黑" panose="020B0503020204020204" pitchFamily="34" charset="-122"/>
                <a:ea typeface="微软雅黑" panose="020B0503020204020204" pitchFamily="34" charset="-122"/>
              </a:rPr>
              <a:t>Object 3</a:t>
            </a:r>
            <a:r>
              <a:rPr lang="zh-CN" altLang="en-US" sz="2400">
                <a:latin typeface="微软雅黑" panose="020B0503020204020204" pitchFamily="34" charset="-122"/>
                <a:ea typeface="微软雅黑" panose="020B0503020204020204" pitchFamily="34" charset="-122"/>
              </a:rPr>
              <a:t>跨越了</a:t>
            </a:r>
            <a:r>
              <a:rPr lang="en-US" altLang="zh-CN" sz="2400">
                <a:latin typeface="微软雅黑" panose="020B0503020204020204" pitchFamily="34" charset="-122"/>
                <a:ea typeface="微软雅黑" panose="020B0503020204020204" pitchFamily="34" charset="-122"/>
              </a:rPr>
              <a:t>Page1/2</a:t>
            </a:r>
            <a:r>
              <a:rPr lang="zh-CN" altLang="en-US" sz="2400">
                <a:latin typeface="微软雅黑" panose="020B0503020204020204" pitchFamily="34" charset="-122"/>
                <a:ea typeface="微软雅黑" panose="020B0503020204020204" pitchFamily="34" charset="-122"/>
              </a:rPr>
              <a:t>的边界。</a:t>
            </a:r>
          </a:p>
        </p:txBody>
      </p:sp>
    </p:spTree>
    <p:extLst>
      <p:ext uri="{BB962C8B-B14F-4D97-AF65-F5344CB8AC3E}">
        <p14:creationId xmlns:p14="http://schemas.microsoft.com/office/powerpoint/2010/main" val="12208096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DA6288A-EB91-479B-96DE-A3D011B2474C}"/>
              </a:ext>
            </a:extLst>
          </p:cNvPr>
          <p:cNvSpPr>
            <a:spLocks noGrp="1" noChangeArrowheads="1"/>
          </p:cNvSpPr>
          <p:nvPr>
            <p:ph type="title"/>
          </p:nvPr>
        </p:nvSpPr>
        <p:spPr>
          <a:xfrm>
            <a:off x="2343828" y="244899"/>
            <a:ext cx="7605712" cy="576262"/>
          </a:xfrm>
        </p:spPr>
        <p:txBody>
          <a:bodyPr/>
          <a:lstStyle/>
          <a:p>
            <a:pPr eaLnBrk="1" hangingPunct="1"/>
            <a:r>
              <a:rPr lang="en-US" altLang="en-US"/>
              <a:t>Slab Allocator(Slab</a:t>
            </a:r>
            <a:r>
              <a:rPr lang="zh-CN" altLang="en-US"/>
              <a:t>分配</a:t>
            </a:r>
            <a:r>
              <a:rPr lang="en-US" altLang="en-US"/>
              <a:t>)</a:t>
            </a:r>
          </a:p>
        </p:txBody>
      </p:sp>
      <p:sp>
        <p:nvSpPr>
          <p:cNvPr id="69635" name="Rectangle 3">
            <a:extLst>
              <a:ext uri="{FF2B5EF4-FFF2-40B4-BE49-F238E27FC236}">
                <a16:creationId xmlns:a16="http://schemas.microsoft.com/office/drawing/2014/main" id="{47A21D0E-511D-4C65-997E-BBF66953E2FA}"/>
              </a:ext>
            </a:extLst>
          </p:cNvPr>
          <p:cNvSpPr>
            <a:spLocks noGrp="1" noChangeArrowheads="1"/>
          </p:cNvSpPr>
          <p:nvPr>
            <p:ph type="body" idx="1"/>
          </p:nvPr>
        </p:nvSpPr>
        <p:spPr>
          <a:xfrm>
            <a:off x="603681" y="1023478"/>
            <a:ext cx="10759735" cy="5046662"/>
          </a:xfrm>
        </p:spPr>
        <p:txBody>
          <a:bodyPr/>
          <a:lstStyle/>
          <a:p>
            <a:r>
              <a:rPr lang="en-US" altLang="en-US" sz="2400" b="1">
                <a:solidFill>
                  <a:srgbClr val="006699"/>
                </a:solidFill>
                <a:latin typeface="+mj-lt"/>
              </a:rPr>
              <a:t>Slab</a:t>
            </a:r>
            <a:r>
              <a:rPr lang="en-US" altLang="en-US" sz="2400">
                <a:solidFill>
                  <a:srgbClr val="3366FF"/>
                </a:solidFill>
              </a:rPr>
              <a:t> </a:t>
            </a:r>
            <a:r>
              <a:rPr lang="zh-CN" altLang="en-US" sz="2400"/>
              <a:t>占据一至多个物理连续页面</a:t>
            </a:r>
            <a:endParaRPr lang="en-US" altLang="en-US" sz="1000" dirty="0"/>
          </a:p>
          <a:p>
            <a:r>
              <a:rPr lang="en-US" altLang="en-US" sz="2400" b="1">
                <a:solidFill>
                  <a:srgbClr val="006699"/>
                </a:solidFill>
                <a:latin typeface="+mj-lt"/>
              </a:rPr>
              <a:t>Cache</a:t>
            </a:r>
            <a:r>
              <a:rPr lang="en-US" altLang="en-US" sz="2400">
                <a:solidFill>
                  <a:srgbClr val="3366FF"/>
                </a:solidFill>
              </a:rPr>
              <a:t> </a:t>
            </a:r>
            <a:r>
              <a:rPr lang="zh-CN" altLang="en-US" sz="2400"/>
              <a:t>包含一至多个</a:t>
            </a:r>
            <a:r>
              <a:rPr lang="en-US" altLang="zh-CN" sz="2400"/>
              <a:t>slab</a:t>
            </a:r>
          </a:p>
          <a:p>
            <a:r>
              <a:rPr lang="zh-CN" altLang="en-US" sz="2400"/>
              <a:t>每个</a:t>
            </a:r>
            <a:r>
              <a:rPr lang="en-US" altLang="zh-CN" sz="2400"/>
              <a:t>cache</a:t>
            </a:r>
            <a:r>
              <a:rPr lang="zh-CN" altLang="en-US" sz="2400"/>
              <a:t>中只有一种特定的内核数据结构</a:t>
            </a:r>
            <a:endParaRPr lang="en-US" altLang="en-US" sz="2400" dirty="0"/>
          </a:p>
          <a:p>
            <a:pPr lvl="1"/>
            <a:r>
              <a:rPr lang="en-US" altLang="en-US" sz="2400" dirty="0"/>
              <a:t>Each cache filled with </a:t>
            </a:r>
            <a:r>
              <a:rPr lang="en-US" altLang="en-US" sz="2400" b="1" dirty="0">
                <a:solidFill>
                  <a:srgbClr val="006699"/>
                </a:solidFill>
                <a:latin typeface="+mj-lt"/>
              </a:rPr>
              <a:t>objects</a:t>
            </a:r>
            <a:r>
              <a:rPr lang="en-US" altLang="en-US" sz="2400" dirty="0">
                <a:solidFill>
                  <a:srgbClr val="3366FF"/>
                </a:solidFill>
              </a:rPr>
              <a:t> </a:t>
            </a:r>
            <a:r>
              <a:rPr lang="en-US" altLang="en-US" sz="2400" dirty="0"/>
              <a:t>– instantiations of the data structure</a:t>
            </a:r>
            <a:endParaRPr lang="en-US" altLang="en-US" sz="1000" dirty="0"/>
          </a:p>
          <a:p>
            <a:r>
              <a:rPr lang="zh-CN" altLang="en-US" sz="2400"/>
              <a:t>当创建</a:t>
            </a:r>
            <a:r>
              <a:rPr lang="en-US" altLang="en-US" sz="2400"/>
              <a:t>cache</a:t>
            </a:r>
            <a:r>
              <a:rPr lang="zh-CN" altLang="en-US" sz="2400"/>
              <a:t>时，包含的</a:t>
            </a:r>
            <a:r>
              <a:rPr lang="en-US" altLang="zh-CN" sz="2400"/>
              <a:t>objects</a:t>
            </a:r>
            <a:r>
              <a:rPr lang="zh-CN" altLang="en-US" sz="2400"/>
              <a:t>均被标记为</a:t>
            </a:r>
            <a:r>
              <a:rPr lang="en-US" altLang="en-US" sz="2400" b="1">
                <a:latin typeface="Courier New" panose="02070309020205020404" pitchFamily="49" charset="0"/>
                <a:cs typeface="Courier New" panose="02070309020205020404" pitchFamily="49" charset="0"/>
              </a:rPr>
              <a:t>free</a:t>
            </a:r>
            <a:endParaRPr lang="en-US" altLang="en-US" sz="1000" b="1" dirty="0"/>
          </a:p>
          <a:p>
            <a:r>
              <a:rPr lang="zh-CN" altLang="en-US" sz="2400"/>
              <a:t>当实际的对象存入结构时，</a:t>
            </a:r>
            <a:r>
              <a:rPr lang="en-US" altLang="en-US" sz="2400"/>
              <a:t>objects</a:t>
            </a:r>
            <a:r>
              <a:rPr lang="zh-CN" altLang="en-US" sz="2400"/>
              <a:t>被标记为</a:t>
            </a:r>
            <a:r>
              <a:rPr lang="en-US" altLang="en-US" sz="2400" b="1">
                <a:latin typeface="Courier New" panose="02070309020205020404" pitchFamily="49" charset="0"/>
                <a:cs typeface="Courier New" panose="02070309020205020404" pitchFamily="49" charset="0"/>
              </a:rPr>
              <a:t>used</a:t>
            </a:r>
            <a:endParaRPr lang="en-US" altLang="en-US" sz="1000" b="1" dirty="0"/>
          </a:p>
          <a:p>
            <a:r>
              <a:rPr lang="zh-CN" altLang="en-US" sz="2400"/>
              <a:t>申请一个对象时，先查部分满的</a:t>
            </a:r>
            <a:r>
              <a:rPr lang="en-US" altLang="zh-CN" sz="2400"/>
              <a:t>slab</a:t>
            </a:r>
            <a:r>
              <a:rPr lang="zh-CN" altLang="en-US" sz="2400"/>
              <a:t>，若无则查空的</a:t>
            </a:r>
            <a:r>
              <a:rPr lang="en-US" altLang="zh-CN" sz="2400"/>
              <a:t>slab</a:t>
            </a:r>
            <a:r>
              <a:rPr lang="zh-CN" altLang="en-US" sz="2400"/>
              <a:t>，仍无则分配新的</a:t>
            </a:r>
            <a:r>
              <a:rPr lang="en-US" altLang="zh-CN" sz="2400"/>
              <a:t>slab</a:t>
            </a:r>
            <a:r>
              <a:rPr lang="zh-CN" altLang="en-US" sz="2400"/>
              <a:t>，并分配给该对象</a:t>
            </a:r>
            <a:endParaRPr lang="en-US" altLang="zh-CN" sz="2400"/>
          </a:p>
          <a:p>
            <a:r>
              <a:rPr lang="zh-CN" altLang="en-US" sz="2400"/>
              <a:t>优点：</a:t>
            </a:r>
            <a:r>
              <a:rPr lang="en-US" altLang="en-US" sz="2400"/>
              <a:t>(</a:t>
            </a:r>
            <a:r>
              <a:rPr lang="zh-CN" altLang="en-US" sz="2400"/>
              <a:t>几乎</a:t>
            </a:r>
            <a:r>
              <a:rPr lang="en-US" altLang="en-US" sz="2400"/>
              <a:t>)</a:t>
            </a:r>
            <a:r>
              <a:rPr lang="zh-CN" altLang="en-US" sz="2400"/>
              <a:t>无碎片；快速地完成存储对象的分配请求</a:t>
            </a:r>
            <a:endParaRPr lang="en-US" altLang="en-US" sz="2400" dirty="0"/>
          </a:p>
          <a:p>
            <a:endParaRPr lang="en-US" altLang="en-US" sz="2400" dirty="0"/>
          </a:p>
        </p:txBody>
      </p:sp>
    </p:spTree>
    <p:extLst>
      <p:ext uri="{BB962C8B-B14F-4D97-AF65-F5344CB8AC3E}">
        <p14:creationId xmlns:p14="http://schemas.microsoft.com/office/powerpoint/2010/main" val="13630022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D37C7-F599-4C36-B552-44906356A4C3}"/>
              </a:ext>
            </a:extLst>
          </p:cNvPr>
          <p:cNvSpPr>
            <a:spLocks noGrp="1"/>
          </p:cNvSpPr>
          <p:nvPr>
            <p:ph type="title"/>
          </p:nvPr>
        </p:nvSpPr>
        <p:spPr/>
        <p:txBody>
          <a:bodyPr/>
          <a:lstStyle/>
          <a:p>
            <a:r>
              <a:rPr lang="en-US" altLang="zh-CN"/>
              <a:t>Cache, Slab &amp; Object</a:t>
            </a:r>
            <a:endParaRPr lang="zh-CN" altLang="en-US"/>
          </a:p>
        </p:txBody>
      </p:sp>
      <p:pic>
        <p:nvPicPr>
          <p:cNvPr id="5" name="图片 4">
            <a:extLst>
              <a:ext uri="{FF2B5EF4-FFF2-40B4-BE49-F238E27FC236}">
                <a16:creationId xmlns:a16="http://schemas.microsoft.com/office/drawing/2014/main" id="{6BAE0543-7791-4D74-B28A-DFBE169389E0}"/>
              </a:ext>
            </a:extLst>
          </p:cNvPr>
          <p:cNvPicPr>
            <a:picLocks noChangeAspect="1"/>
          </p:cNvPicPr>
          <p:nvPr/>
        </p:nvPicPr>
        <p:blipFill>
          <a:blip r:embed="rId2"/>
          <a:stretch>
            <a:fillRect/>
          </a:stretch>
        </p:blipFill>
        <p:spPr>
          <a:xfrm>
            <a:off x="1167764" y="983851"/>
            <a:ext cx="7061836" cy="5705856"/>
          </a:xfrm>
          <a:prstGeom prst="rect">
            <a:avLst/>
          </a:prstGeom>
        </p:spPr>
      </p:pic>
      <p:sp>
        <p:nvSpPr>
          <p:cNvPr id="7" name="文本框 6">
            <a:extLst>
              <a:ext uri="{FF2B5EF4-FFF2-40B4-BE49-F238E27FC236}">
                <a16:creationId xmlns:a16="http://schemas.microsoft.com/office/drawing/2014/main" id="{1EB71C9C-CAC3-4D2B-BDC4-4D3D29D89DDE}"/>
              </a:ext>
            </a:extLst>
          </p:cNvPr>
          <p:cNvSpPr txBox="1"/>
          <p:nvPr/>
        </p:nvSpPr>
        <p:spPr>
          <a:xfrm>
            <a:off x="545592" y="5971032"/>
            <a:ext cx="1977772"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指向下个</a:t>
            </a:r>
            <a:r>
              <a:rPr lang="en-US" altLang="zh-CN">
                <a:latin typeface="微软雅黑" panose="020B0503020204020204" pitchFamily="34" charset="-122"/>
                <a:ea typeface="微软雅黑" panose="020B0503020204020204" pitchFamily="34" charset="-122"/>
              </a:rPr>
              <a:t>cache</a:t>
            </a:r>
            <a:endParaRPr lang="zh-CN" altLang="en-US">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B0EA85C-29C5-4C63-B628-7947CCCC3A91}"/>
              </a:ext>
            </a:extLst>
          </p:cNvPr>
          <p:cNvSpPr txBox="1"/>
          <p:nvPr/>
        </p:nvSpPr>
        <p:spPr>
          <a:xfrm>
            <a:off x="545592" y="983851"/>
            <a:ext cx="1977772"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来自上个</a:t>
            </a:r>
            <a:r>
              <a:rPr lang="en-US" altLang="zh-CN">
                <a:latin typeface="微软雅黑" panose="020B0503020204020204" pitchFamily="34" charset="-122"/>
                <a:ea typeface="微软雅黑" panose="020B0503020204020204" pitchFamily="34" charset="-122"/>
              </a:rPr>
              <a:t>cache</a:t>
            </a:r>
            <a:endParaRPr lang="zh-CN" altLang="en-US">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7558BA1-FE8E-4180-8E90-1AF24694BEAE}"/>
              </a:ext>
            </a:extLst>
          </p:cNvPr>
          <p:cNvSpPr txBox="1"/>
          <p:nvPr/>
        </p:nvSpPr>
        <p:spPr>
          <a:xfrm>
            <a:off x="6699504" y="1216597"/>
            <a:ext cx="2517648" cy="646331"/>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满的</a:t>
            </a:r>
            <a:r>
              <a:rPr lang="en-US" altLang="zh-CN">
                <a:latin typeface="微软雅黑" panose="020B0503020204020204" pitchFamily="34" charset="-122"/>
                <a:ea typeface="微软雅黑" panose="020B0503020204020204" pitchFamily="34" charset="-122"/>
              </a:rPr>
              <a:t>slab</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slab</a:t>
            </a:r>
            <a:r>
              <a:rPr lang="zh-CN" altLang="en-US">
                <a:latin typeface="微软雅黑" panose="020B0503020204020204" pitchFamily="34" charset="-122"/>
                <a:ea typeface="微软雅黑" panose="020B0503020204020204" pitchFamily="34" charset="-122"/>
              </a:rPr>
              <a:t>中所有</a:t>
            </a:r>
            <a:r>
              <a:rPr lang="en-US" altLang="zh-CN">
                <a:latin typeface="微软雅黑" panose="020B0503020204020204" pitchFamily="34" charset="-122"/>
                <a:ea typeface="微软雅黑" panose="020B0503020204020204" pitchFamily="34" charset="-122"/>
              </a:rPr>
              <a:t>object</a:t>
            </a:r>
            <a:r>
              <a:rPr lang="zh-CN" altLang="en-US">
                <a:latin typeface="微软雅黑" panose="020B0503020204020204" pitchFamily="34" charset="-122"/>
                <a:ea typeface="微软雅黑" panose="020B0503020204020204" pitchFamily="34" charset="-122"/>
              </a:rPr>
              <a:t>已标记为使用</a:t>
            </a:r>
          </a:p>
        </p:txBody>
      </p:sp>
      <p:sp>
        <p:nvSpPr>
          <p:cNvPr id="10" name="文本框 9">
            <a:extLst>
              <a:ext uri="{FF2B5EF4-FFF2-40B4-BE49-F238E27FC236}">
                <a16:creationId xmlns:a16="http://schemas.microsoft.com/office/drawing/2014/main" id="{5231914A-62C6-4A43-86F9-89AE5E054C32}"/>
              </a:ext>
            </a:extLst>
          </p:cNvPr>
          <p:cNvSpPr txBox="1"/>
          <p:nvPr/>
        </p:nvSpPr>
        <p:spPr>
          <a:xfrm>
            <a:off x="5145024" y="5324701"/>
            <a:ext cx="2517648" cy="646331"/>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空的</a:t>
            </a:r>
            <a:r>
              <a:rPr lang="en-US" altLang="zh-CN">
                <a:latin typeface="微软雅黑" panose="020B0503020204020204" pitchFamily="34" charset="-122"/>
                <a:ea typeface="微软雅黑" panose="020B0503020204020204" pitchFamily="34" charset="-122"/>
              </a:rPr>
              <a:t>slab</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slab</a:t>
            </a:r>
            <a:r>
              <a:rPr lang="zh-CN" altLang="en-US">
                <a:latin typeface="微软雅黑" panose="020B0503020204020204" pitchFamily="34" charset="-122"/>
                <a:ea typeface="微软雅黑" panose="020B0503020204020204" pitchFamily="34" charset="-122"/>
              </a:rPr>
              <a:t>中所有</a:t>
            </a:r>
            <a:r>
              <a:rPr lang="en-US" altLang="zh-CN">
                <a:latin typeface="微软雅黑" panose="020B0503020204020204" pitchFamily="34" charset="-122"/>
                <a:ea typeface="微软雅黑" panose="020B0503020204020204" pitchFamily="34" charset="-122"/>
              </a:rPr>
              <a:t>object</a:t>
            </a:r>
            <a:r>
              <a:rPr lang="zh-CN" altLang="en-US">
                <a:latin typeface="微软雅黑" panose="020B0503020204020204" pitchFamily="34" charset="-122"/>
                <a:ea typeface="微软雅黑" panose="020B0503020204020204" pitchFamily="34" charset="-122"/>
              </a:rPr>
              <a:t>已标记为空闲</a:t>
            </a:r>
          </a:p>
        </p:txBody>
      </p:sp>
      <p:sp>
        <p:nvSpPr>
          <p:cNvPr id="11" name="文本框 10">
            <a:extLst>
              <a:ext uri="{FF2B5EF4-FFF2-40B4-BE49-F238E27FC236}">
                <a16:creationId xmlns:a16="http://schemas.microsoft.com/office/drawing/2014/main" id="{91B3357B-96FB-420F-BA58-4AAB5252C188}"/>
              </a:ext>
            </a:extLst>
          </p:cNvPr>
          <p:cNvSpPr txBox="1"/>
          <p:nvPr/>
        </p:nvSpPr>
        <p:spPr>
          <a:xfrm>
            <a:off x="8336280" y="3429000"/>
            <a:ext cx="2517648" cy="92333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部分满的</a:t>
            </a:r>
            <a:r>
              <a:rPr lang="en-US" altLang="zh-CN">
                <a:latin typeface="微软雅黑" panose="020B0503020204020204" pitchFamily="34" charset="-122"/>
                <a:ea typeface="微软雅黑" panose="020B0503020204020204" pitchFamily="34" charset="-122"/>
              </a:rPr>
              <a:t>slab</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slab</a:t>
            </a:r>
            <a:r>
              <a:rPr lang="zh-CN" altLang="en-US">
                <a:latin typeface="微软雅黑" panose="020B0503020204020204" pitchFamily="34" charset="-122"/>
                <a:ea typeface="微软雅黑" panose="020B0503020204020204" pitchFamily="34" charset="-122"/>
              </a:rPr>
              <a:t>中有的</a:t>
            </a:r>
            <a:r>
              <a:rPr lang="en-US" altLang="zh-CN">
                <a:latin typeface="微软雅黑" panose="020B0503020204020204" pitchFamily="34" charset="-122"/>
                <a:ea typeface="微软雅黑" panose="020B0503020204020204" pitchFamily="34" charset="-122"/>
              </a:rPr>
              <a:t>object</a:t>
            </a:r>
            <a:r>
              <a:rPr lang="zh-CN" altLang="en-US">
                <a:latin typeface="微软雅黑" panose="020B0503020204020204" pitchFamily="34" charset="-122"/>
                <a:ea typeface="微软雅黑" panose="020B0503020204020204" pitchFamily="34" charset="-122"/>
              </a:rPr>
              <a:t>标记为使用，有的标记为空闲</a:t>
            </a:r>
          </a:p>
        </p:txBody>
      </p:sp>
      <p:sp>
        <p:nvSpPr>
          <p:cNvPr id="12" name="文本框 11">
            <a:extLst>
              <a:ext uri="{FF2B5EF4-FFF2-40B4-BE49-F238E27FC236}">
                <a16:creationId xmlns:a16="http://schemas.microsoft.com/office/drawing/2014/main" id="{F05D6713-8BF1-4F5D-8D1D-116FFBAE9542}"/>
              </a:ext>
            </a:extLst>
          </p:cNvPr>
          <p:cNvSpPr txBox="1"/>
          <p:nvPr/>
        </p:nvSpPr>
        <p:spPr>
          <a:xfrm>
            <a:off x="9336024" y="1625164"/>
            <a:ext cx="2432304" cy="1323439"/>
          </a:xfrm>
          <a:prstGeom prst="rect">
            <a:avLst/>
          </a:prstGeom>
          <a:noFill/>
          <a:ln w="25400">
            <a:solidFill>
              <a:schemeClr val="accent1"/>
            </a:solidFill>
          </a:ln>
        </p:spPr>
        <p:txBody>
          <a:bodyPr wrap="square" rtlCol="0">
            <a:spAutoFit/>
          </a:bodyPr>
          <a:lstStyle/>
          <a:p>
            <a:r>
              <a:rPr lang="zh-CN" altLang="en-US" sz="1600">
                <a:latin typeface="微软雅黑" panose="020B0503020204020204" pitchFamily="34" charset="-122"/>
                <a:ea typeface="微软雅黑" panose="020B0503020204020204" pitchFamily="34" charset="-122"/>
              </a:rPr>
              <a:t>在有些资料的上下文中，把</a:t>
            </a:r>
            <a:r>
              <a:rPr lang="en-US" altLang="zh-CN" sz="1600">
                <a:latin typeface="微软雅黑" panose="020B0503020204020204" pitchFamily="34" charset="-122"/>
                <a:ea typeface="微软雅黑" panose="020B0503020204020204" pitchFamily="34" charset="-122"/>
              </a:rPr>
              <a:t>cache</a:t>
            </a:r>
            <a:r>
              <a:rPr lang="zh-CN" altLang="en-US" sz="1600">
                <a:latin typeface="微软雅黑" panose="020B0503020204020204" pitchFamily="34" charset="-122"/>
                <a:ea typeface="微软雅黑" panose="020B0503020204020204" pitchFamily="34" charset="-122"/>
              </a:rPr>
              <a:t>与</a:t>
            </a:r>
            <a:r>
              <a:rPr lang="en-US" altLang="zh-CN" sz="1600">
                <a:latin typeface="微软雅黑" panose="020B0503020204020204" pitchFamily="34" charset="-122"/>
                <a:ea typeface="微软雅黑" panose="020B0503020204020204" pitchFamily="34" charset="-122"/>
              </a:rPr>
              <a:t>slab</a:t>
            </a:r>
            <a:r>
              <a:rPr lang="zh-CN" altLang="en-US" sz="1600">
                <a:latin typeface="微软雅黑" panose="020B0503020204020204" pitchFamily="34" charset="-122"/>
                <a:ea typeface="微软雅黑" panose="020B0503020204020204" pitchFamily="34" charset="-122"/>
              </a:rPr>
              <a:t>合称为</a:t>
            </a:r>
            <a:r>
              <a:rPr lang="en-US" altLang="zh-CN" sz="1600">
                <a:latin typeface="微软雅黑" panose="020B0503020204020204" pitchFamily="34" charset="-122"/>
                <a:ea typeface="微软雅黑" panose="020B0503020204020204" pitchFamily="34" charset="-122"/>
              </a:rPr>
              <a:t>cache</a:t>
            </a:r>
            <a:r>
              <a:rPr lang="zh-CN" altLang="en-US" sz="1600">
                <a:latin typeface="微软雅黑" panose="020B0503020204020204" pitchFamily="34" charset="-122"/>
                <a:ea typeface="微软雅黑" panose="020B0503020204020204" pitchFamily="34" charset="-122"/>
              </a:rPr>
              <a:t>，注意理解区分。</a:t>
            </a:r>
            <a:r>
              <a:rPr lang="en-US" altLang="zh-CN" sz="1600">
                <a:latin typeface="微软雅黑" panose="020B0503020204020204" pitchFamily="34" charset="-122"/>
                <a:ea typeface="微软雅黑" panose="020B0503020204020204" pitchFamily="34" charset="-122"/>
              </a:rPr>
              <a:t>cache</a:t>
            </a:r>
            <a:r>
              <a:rPr lang="zh-CN" altLang="en-US" sz="1600">
                <a:latin typeface="微软雅黑" panose="020B0503020204020204" pitchFamily="34" charset="-122"/>
                <a:ea typeface="微软雅黑" panose="020B0503020204020204" pitchFamily="34" charset="-122"/>
              </a:rPr>
              <a:t>本身并不直接存储对象</a:t>
            </a:r>
          </a:p>
        </p:txBody>
      </p:sp>
    </p:spTree>
    <p:extLst>
      <p:ext uri="{BB962C8B-B14F-4D97-AF65-F5344CB8AC3E}">
        <p14:creationId xmlns:p14="http://schemas.microsoft.com/office/powerpoint/2010/main" val="9294165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3762B59-BFC2-467F-AE33-A4E58A10E750}"/>
              </a:ext>
            </a:extLst>
          </p:cNvPr>
          <p:cNvSpPr>
            <a:spLocks noGrp="1" noChangeArrowheads="1"/>
          </p:cNvSpPr>
          <p:nvPr>
            <p:ph type="title"/>
          </p:nvPr>
        </p:nvSpPr>
        <p:spPr>
          <a:xfrm>
            <a:off x="2306506" y="235568"/>
            <a:ext cx="7605712" cy="576262"/>
          </a:xfrm>
        </p:spPr>
        <p:txBody>
          <a:bodyPr/>
          <a:lstStyle/>
          <a:p>
            <a:pPr eaLnBrk="1" hangingPunct="1"/>
            <a:r>
              <a:rPr lang="en-US" altLang="en-US"/>
              <a:t>*Slab </a:t>
            </a:r>
            <a:r>
              <a:rPr lang="en-US" altLang="en-US" dirty="0"/>
              <a:t>Allocator in Linux</a:t>
            </a:r>
          </a:p>
        </p:txBody>
      </p:sp>
      <p:sp>
        <p:nvSpPr>
          <p:cNvPr id="71683" name="Rectangle 3">
            <a:extLst>
              <a:ext uri="{FF2B5EF4-FFF2-40B4-BE49-F238E27FC236}">
                <a16:creationId xmlns:a16="http://schemas.microsoft.com/office/drawing/2014/main" id="{22327191-B344-4706-B7BA-4B24E2E936CE}"/>
              </a:ext>
            </a:extLst>
          </p:cNvPr>
          <p:cNvSpPr>
            <a:spLocks noGrp="1" noChangeArrowheads="1"/>
          </p:cNvSpPr>
          <p:nvPr>
            <p:ph type="body" idx="1"/>
          </p:nvPr>
        </p:nvSpPr>
        <p:spPr>
          <a:xfrm>
            <a:off x="1802167" y="1167855"/>
            <a:ext cx="9357063" cy="5214937"/>
          </a:xfrm>
        </p:spPr>
        <p:txBody>
          <a:bodyPr/>
          <a:lstStyle/>
          <a:p>
            <a:r>
              <a:rPr lang="en-US" altLang="en-US" sz="2000" dirty="0"/>
              <a:t>For example process descriptor is of type </a:t>
            </a:r>
            <a:r>
              <a:rPr lang="en-US" altLang="en-US" sz="2000" dirty="0">
                <a:latin typeface="Courier New" panose="02070309020205020404" pitchFamily="49" charset="0"/>
                <a:cs typeface="Courier New" panose="02070309020205020404" pitchFamily="49" charset="0"/>
              </a:rPr>
              <a:t>struct </a:t>
            </a:r>
            <a:r>
              <a:rPr lang="en-US" altLang="en-US" sz="2000" dirty="0" err="1">
                <a:latin typeface="Courier New" panose="02070309020205020404" pitchFamily="49" charset="0"/>
                <a:cs typeface="Courier New" panose="02070309020205020404" pitchFamily="49" charset="0"/>
              </a:rPr>
              <a:t>task_struct</a:t>
            </a:r>
            <a:endParaRPr lang="en-US" altLang="en-US" sz="2000" dirty="0"/>
          </a:p>
          <a:p>
            <a:r>
              <a:rPr lang="en-US" altLang="en-US" sz="2000" dirty="0" err="1"/>
              <a:t>Approx</a:t>
            </a:r>
            <a:r>
              <a:rPr lang="en-US" altLang="en-US" sz="2000" dirty="0"/>
              <a:t> 1.7KB of memory</a:t>
            </a:r>
          </a:p>
          <a:p>
            <a:r>
              <a:rPr lang="en-US" altLang="en-US" sz="2000" dirty="0"/>
              <a:t>New task -&gt; allocate new struct from cache</a:t>
            </a:r>
          </a:p>
          <a:p>
            <a:pPr lvl="1"/>
            <a:r>
              <a:rPr lang="en-US" altLang="en-US" sz="2000" dirty="0"/>
              <a:t>Will use existing free </a:t>
            </a:r>
            <a:r>
              <a:rPr lang="en-US" altLang="en-US" sz="2000" dirty="0">
                <a:latin typeface="Courier New" panose="02070309020205020404" pitchFamily="49" charset="0"/>
                <a:cs typeface="Courier New" panose="02070309020205020404" pitchFamily="49" charset="0"/>
              </a:rPr>
              <a:t>struct </a:t>
            </a:r>
            <a:r>
              <a:rPr lang="en-US" altLang="en-US" sz="2000" dirty="0" err="1">
                <a:latin typeface="Courier New" panose="02070309020205020404" pitchFamily="49" charset="0"/>
                <a:cs typeface="Courier New" panose="02070309020205020404" pitchFamily="49" charset="0"/>
              </a:rPr>
              <a:t>task_struct</a:t>
            </a:r>
            <a:endParaRPr lang="en-US" altLang="en-US" sz="2000" dirty="0"/>
          </a:p>
          <a:p>
            <a:r>
              <a:rPr lang="en-US" altLang="en-US" sz="2000" dirty="0"/>
              <a:t>Slab can be in three possible states</a:t>
            </a:r>
          </a:p>
          <a:p>
            <a:pPr lvl="1">
              <a:buFont typeface="Arial" panose="020B0604020202020204" pitchFamily="34" charset="0"/>
              <a:buAutoNum type="arabicPeriod"/>
            </a:pPr>
            <a:r>
              <a:rPr lang="en-US" altLang="en-US" sz="2000" dirty="0"/>
              <a:t>Full – all used</a:t>
            </a:r>
          </a:p>
          <a:p>
            <a:pPr lvl="1">
              <a:buFont typeface="Arial" panose="020B0604020202020204" pitchFamily="34" charset="0"/>
              <a:buAutoNum type="arabicPeriod"/>
            </a:pPr>
            <a:r>
              <a:rPr lang="en-US" altLang="en-US" sz="2000" dirty="0"/>
              <a:t>Empty – all free</a:t>
            </a:r>
          </a:p>
          <a:p>
            <a:pPr lvl="1">
              <a:buFont typeface="Arial" panose="020B0604020202020204" pitchFamily="34" charset="0"/>
              <a:buAutoNum type="arabicPeriod"/>
            </a:pPr>
            <a:r>
              <a:rPr lang="en-US" altLang="en-US" sz="2000" dirty="0"/>
              <a:t>Partial – mix of free and used</a:t>
            </a:r>
          </a:p>
          <a:p>
            <a:r>
              <a:rPr lang="en-US" altLang="en-US" sz="2000" dirty="0"/>
              <a:t>Upon request, slab allocator</a:t>
            </a:r>
          </a:p>
          <a:p>
            <a:pPr lvl="1">
              <a:buFont typeface="Arial" panose="020B0604020202020204" pitchFamily="34" charset="0"/>
              <a:buAutoNum type="arabicPeriod"/>
            </a:pPr>
            <a:r>
              <a:rPr lang="en-US" altLang="en-US" sz="2000" dirty="0"/>
              <a:t>Uses free struct in partial slab</a:t>
            </a:r>
          </a:p>
          <a:p>
            <a:pPr lvl="1">
              <a:buFont typeface="Arial" panose="020B0604020202020204" pitchFamily="34" charset="0"/>
              <a:buAutoNum type="arabicPeriod"/>
            </a:pPr>
            <a:r>
              <a:rPr lang="en-US" altLang="en-US" sz="2000" dirty="0"/>
              <a:t>If none, takes one from empty slab</a:t>
            </a:r>
          </a:p>
          <a:p>
            <a:pPr lvl="1">
              <a:buFont typeface="Arial" panose="020B0604020202020204" pitchFamily="34" charset="0"/>
              <a:buAutoNum type="arabicPeriod"/>
            </a:pPr>
            <a:r>
              <a:rPr lang="en-US" altLang="en-US" sz="2000" dirty="0"/>
              <a:t>If no empty slab, create new empty</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750BB86-BC72-482A-B3BB-E6EF83BAB24A}"/>
              </a:ext>
            </a:extLst>
          </p:cNvPr>
          <p:cNvSpPr>
            <a:spLocks noGrp="1" noChangeArrowheads="1"/>
          </p:cNvSpPr>
          <p:nvPr>
            <p:ph type="title"/>
          </p:nvPr>
        </p:nvSpPr>
        <p:spPr>
          <a:xfrm>
            <a:off x="2409142" y="244899"/>
            <a:ext cx="7605712" cy="576262"/>
          </a:xfrm>
        </p:spPr>
        <p:txBody>
          <a:bodyPr/>
          <a:lstStyle/>
          <a:p>
            <a:pPr eaLnBrk="1" hangingPunct="1"/>
            <a:r>
              <a:rPr lang="en-US" altLang="en-US"/>
              <a:t>*Slab </a:t>
            </a:r>
            <a:r>
              <a:rPr lang="en-US" altLang="en-US" dirty="0"/>
              <a:t>Allocator in Linux (Cont.)</a:t>
            </a:r>
          </a:p>
        </p:txBody>
      </p:sp>
      <p:sp>
        <p:nvSpPr>
          <p:cNvPr id="72707" name="Rectangle 3">
            <a:extLst>
              <a:ext uri="{FF2B5EF4-FFF2-40B4-BE49-F238E27FC236}">
                <a16:creationId xmlns:a16="http://schemas.microsoft.com/office/drawing/2014/main" id="{AEE52FFE-7E13-4422-8E6C-50D405110C0C}"/>
              </a:ext>
            </a:extLst>
          </p:cNvPr>
          <p:cNvSpPr>
            <a:spLocks noGrp="1" noChangeArrowheads="1"/>
          </p:cNvSpPr>
          <p:nvPr>
            <p:ph type="body" idx="1"/>
          </p:nvPr>
        </p:nvSpPr>
        <p:spPr>
          <a:xfrm>
            <a:off x="1828800" y="1103314"/>
            <a:ext cx="8930936" cy="5214937"/>
          </a:xfrm>
        </p:spPr>
        <p:txBody>
          <a:bodyPr/>
          <a:lstStyle/>
          <a:p>
            <a:r>
              <a:rPr lang="en-US" altLang="en-US" sz="2400" dirty="0"/>
              <a:t>Slab started in Solaris, now wide-spread for both kernel mode and user memory in various OSes</a:t>
            </a:r>
          </a:p>
          <a:p>
            <a:r>
              <a:rPr lang="en-US" altLang="en-US" sz="2400" dirty="0"/>
              <a:t>Linux  2.2 had SLAB, now has both SLOB and SLUB allocators</a:t>
            </a:r>
          </a:p>
          <a:p>
            <a:pPr lvl="1"/>
            <a:r>
              <a:rPr lang="en-US" altLang="en-US" sz="2400" dirty="0"/>
              <a:t>SLOB for systems with limited memory</a:t>
            </a:r>
          </a:p>
          <a:p>
            <a:pPr lvl="2"/>
            <a:r>
              <a:rPr lang="en-US" altLang="en-US" sz="2400" dirty="0"/>
              <a:t>Simple List of Blocks – maintains 3 list objects for small, medium, large objects</a:t>
            </a:r>
          </a:p>
          <a:p>
            <a:pPr lvl="1"/>
            <a:r>
              <a:rPr lang="en-US" altLang="en-US" sz="2400" dirty="0"/>
              <a:t>SLUB is performance-optimized SLAB removes per-CPU queues, metadata stored in page structure</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B76758C-1E6C-4B95-A8AA-7E0A28DAC07F}"/>
              </a:ext>
            </a:extLst>
          </p:cNvPr>
          <p:cNvSpPr>
            <a:spLocks noGrp="1" noChangeArrowheads="1"/>
          </p:cNvSpPr>
          <p:nvPr>
            <p:ph type="title"/>
          </p:nvPr>
        </p:nvSpPr>
        <p:spPr>
          <a:xfrm>
            <a:off x="2292867" y="244899"/>
            <a:ext cx="7791450" cy="576262"/>
          </a:xfrm>
        </p:spPr>
        <p:txBody>
          <a:bodyPr/>
          <a:lstStyle/>
          <a:p>
            <a:pPr eaLnBrk="1" hangingPunct="1"/>
            <a:r>
              <a:rPr lang="en-US" altLang="en-US" dirty="0"/>
              <a:t>*9.9 Other Considerations(</a:t>
            </a:r>
            <a:r>
              <a:rPr lang="zh-CN" altLang="en-US" dirty="0"/>
              <a:t>其他考虑</a:t>
            </a:r>
            <a:r>
              <a:rPr lang="en-US" altLang="en-US" dirty="0"/>
              <a:t>)</a:t>
            </a:r>
          </a:p>
        </p:txBody>
      </p:sp>
      <p:sp>
        <p:nvSpPr>
          <p:cNvPr id="78851" name="Rectangle 3">
            <a:extLst>
              <a:ext uri="{FF2B5EF4-FFF2-40B4-BE49-F238E27FC236}">
                <a16:creationId xmlns:a16="http://schemas.microsoft.com/office/drawing/2014/main" id="{48081149-F761-4B98-AC52-65D65BDA9539}"/>
              </a:ext>
            </a:extLst>
          </p:cNvPr>
          <p:cNvSpPr>
            <a:spLocks noGrp="1" noChangeArrowheads="1"/>
          </p:cNvSpPr>
          <p:nvPr>
            <p:ph type="body" idx="1"/>
          </p:nvPr>
        </p:nvSpPr>
        <p:spPr>
          <a:xfrm>
            <a:off x="2398571" y="1170217"/>
            <a:ext cx="7027251" cy="4908550"/>
          </a:xfrm>
          <a:ln>
            <a:miter lim="800000"/>
            <a:headEnd/>
            <a:tailEnd/>
          </a:ln>
        </p:spPr>
        <p:txBody>
          <a:bodyPr/>
          <a:lstStyle/>
          <a:p>
            <a:pPr>
              <a:defRPr/>
            </a:pPr>
            <a:r>
              <a:rPr lang="en-US" altLang="en-US" sz="2800" dirty="0"/>
              <a:t>Prepaging </a:t>
            </a:r>
          </a:p>
          <a:p>
            <a:pPr>
              <a:defRPr/>
            </a:pPr>
            <a:r>
              <a:rPr lang="en-US" altLang="en-US" sz="2800" dirty="0"/>
              <a:t>Page size</a:t>
            </a:r>
          </a:p>
          <a:p>
            <a:pPr>
              <a:defRPr/>
            </a:pPr>
            <a:r>
              <a:rPr lang="en-US" altLang="en-US" sz="2800" dirty="0"/>
              <a:t>TLB reach</a:t>
            </a:r>
          </a:p>
          <a:p>
            <a:pPr>
              <a:defRPr/>
            </a:pPr>
            <a:r>
              <a:rPr lang="en-US" altLang="en-US" sz="2800" dirty="0"/>
              <a:t>Inverted page table</a:t>
            </a:r>
          </a:p>
          <a:p>
            <a:pPr>
              <a:defRPr/>
            </a:pPr>
            <a:r>
              <a:rPr lang="en-US" altLang="en-US" sz="2800" dirty="0"/>
              <a:t>Program structure</a:t>
            </a:r>
          </a:p>
          <a:p>
            <a:pPr>
              <a:defRPr/>
            </a:pPr>
            <a:r>
              <a:rPr lang="en-US" altLang="en-US" sz="2800" dirty="0"/>
              <a:t>I/O interlock and page locking</a:t>
            </a:r>
          </a:p>
          <a:p>
            <a:pPr>
              <a:buFont typeface="Monotype Sorts" pitchFamily="-84" charset="2"/>
              <a:buNone/>
              <a:defRPr/>
            </a:pPr>
            <a:endParaRPr lang="en-US" altLang="en-US" sz="2800" dirty="0"/>
          </a:p>
          <a:p>
            <a:pPr>
              <a:defRPr/>
            </a:pPr>
            <a:endParaRPr lang="en-US" altLang="en-US" sz="2800" dirty="0"/>
          </a:p>
          <a:p>
            <a:pPr lvl="8">
              <a:buFontTx/>
              <a:buNone/>
              <a:defRPr/>
            </a:pPr>
            <a:endParaRPr lang="en-US" altLang="en-US" sz="2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CDB9EE0-6EEF-4CAE-AF4B-D8E6BB27BC85}"/>
              </a:ext>
            </a:extLst>
          </p:cNvPr>
          <p:cNvSpPr>
            <a:spLocks noGrp="1" noChangeArrowheads="1"/>
          </p:cNvSpPr>
          <p:nvPr>
            <p:ph type="title"/>
          </p:nvPr>
        </p:nvSpPr>
        <p:spPr>
          <a:xfrm>
            <a:off x="2087595" y="235568"/>
            <a:ext cx="7791450" cy="576262"/>
          </a:xfrm>
        </p:spPr>
        <p:txBody>
          <a:bodyPr/>
          <a:lstStyle/>
          <a:p>
            <a:pPr eaLnBrk="1" hangingPunct="1"/>
            <a:r>
              <a:rPr lang="en-US" altLang="en-US" dirty="0" err="1"/>
              <a:t>Prepaging</a:t>
            </a:r>
            <a:endParaRPr lang="en-US" altLang="en-US" dirty="0"/>
          </a:p>
        </p:txBody>
      </p:sp>
      <p:sp>
        <p:nvSpPr>
          <p:cNvPr id="74755" name="Rectangle 3">
            <a:extLst>
              <a:ext uri="{FF2B5EF4-FFF2-40B4-BE49-F238E27FC236}">
                <a16:creationId xmlns:a16="http://schemas.microsoft.com/office/drawing/2014/main" id="{AABE17C3-5680-4983-895A-8012E260D65D}"/>
              </a:ext>
            </a:extLst>
          </p:cNvPr>
          <p:cNvSpPr>
            <a:spLocks noGrp="1" noChangeArrowheads="1"/>
          </p:cNvSpPr>
          <p:nvPr>
            <p:ph type="body" idx="1"/>
          </p:nvPr>
        </p:nvSpPr>
        <p:spPr>
          <a:xfrm>
            <a:off x="958788" y="1170217"/>
            <a:ext cx="10253709" cy="4908550"/>
          </a:xfrm>
        </p:spPr>
        <p:txBody>
          <a:bodyPr/>
          <a:lstStyle/>
          <a:p>
            <a:r>
              <a:rPr lang="en-US" altLang="en-US" sz="2400" dirty="0"/>
              <a:t>To reduce the large number of page faults that occurs at process startup</a:t>
            </a:r>
          </a:p>
          <a:p>
            <a:r>
              <a:rPr lang="en-US" altLang="en-US" sz="2400" dirty="0" err="1"/>
              <a:t>Prepage</a:t>
            </a:r>
            <a:r>
              <a:rPr lang="en-US" altLang="en-US" sz="2400" dirty="0"/>
              <a:t> all or some of the pages a process will need, before they are referenced</a:t>
            </a:r>
          </a:p>
          <a:p>
            <a:r>
              <a:rPr lang="en-US" altLang="en-US" sz="2400" dirty="0"/>
              <a:t>But if </a:t>
            </a:r>
            <a:r>
              <a:rPr lang="en-US" altLang="en-US" sz="2400" dirty="0" err="1"/>
              <a:t>prepaged</a:t>
            </a:r>
            <a:r>
              <a:rPr lang="en-US" altLang="en-US" sz="2400" dirty="0"/>
              <a:t> pages are unused, I/O and memory was wasted</a:t>
            </a:r>
          </a:p>
          <a:p>
            <a:r>
              <a:rPr lang="en-US" altLang="en-US" sz="2400" dirty="0"/>
              <a:t>Assume </a:t>
            </a:r>
            <a:r>
              <a:rPr lang="en-US" altLang="en-US" sz="2400" i="1" dirty="0"/>
              <a:t>s</a:t>
            </a:r>
            <a:r>
              <a:rPr lang="en-US" altLang="en-US" sz="2400" dirty="0"/>
              <a:t> pages are </a:t>
            </a:r>
            <a:r>
              <a:rPr lang="en-US" altLang="en-US" sz="2400" dirty="0" err="1"/>
              <a:t>prepaged</a:t>
            </a:r>
            <a:r>
              <a:rPr lang="en-US" altLang="en-US" sz="2400" dirty="0"/>
              <a:t> and </a:t>
            </a:r>
            <a:r>
              <a:rPr lang="el-GR" altLang="en-US" sz="2400" i="1" dirty="0"/>
              <a:t>α</a:t>
            </a:r>
            <a:r>
              <a:rPr lang="en-US" altLang="en-US" sz="2400" i="1" dirty="0"/>
              <a:t> </a:t>
            </a:r>
            <a:r>
              <a:rPr lang="en-US" altLang="en-US" sz="2400" dirty="0"/>
              <a:t>of the pages is used</a:t>
            </a:r>
          </a:p>
          <a:p>
            <a:pPr lvl="1"/>
            <a:r>
              <a:rPr lang="en-US" altLang="en-US" sz="2400" dirty="0"/>
              <a:t>Is cost of </a:t>
            </a:r>
            <a:r>
              <a:rPr lang="en-US" altLang="en-US" sz="2400" b="1" i="1" dirty="0"/>
              <a:t>s * </a:t>
            </a:r>
            <a:r>
              <a:rPr lang="el-GR" altLang="en-US" sz="2400" b="1" i="1" dirty="0"/>
              <a:t>α</a:t>
            </a:r>
            <a:r>
              <a:rPr lang="en-US" altLang="en-US" sz="2400" b="1" i="1" dirty="0"/>
              <a:t>  </a:t>
            </a:r>
            <a:r>
              <a:rPr lang="en-US" altLang="en-US" sz="2400" dirty="0"/>
              <a:t>save pages faults &gt; or &lt; than the cost of </a:t>
            </a:r>
            <a:r>
              <a:rPr lang="en-US" altLang="en-US" sz="2400" dirty="0" err="1"/>
              <a:t>prepaging</a:t>
            </a:r>
            <a:r>
              <a:rPr lang="en-US" altLang="en-US" sz="2400" i="1" dirty="0"/>
              <a:t> </a:t>
            </a:r>
            <a:br>
              <a:rPr lang="en-US" altLang="en-US" sz="2400" i="1" dirty="0"/>
            </a:br>
            <a:r>
              <a:rPr lang="en-US" altLang="en-US" sz="2400" b="1" i="1" dirty="0"/>
              <a:t>s * (1- </a:t>
            </a:r>
            <a:r>
              <a:rPr lang="el-GR" altLang="en-US" sz="2400" b="1" i="1" dirty="0"/>
              <a:t>α</a:t>
            </a:r>
            <a:r>
              <a:rPr lang="en-US" altLang="en-US" sz="2400" b="1" i="1" dirty="0"/>
              <a:t>) </a:t>
            </a:r>
            <a:r>
              <a:rPr lang="en-US" altLang="en-US" sz="2400" dirty="0"/>
              <a:t>unnecessary pages</a:t>
            </a:r>
            <a:r>
              <a:rPr lang="en-US" altLang="en-US" sz="2400" i="1" dirty="0"/>
              <a:t>?  </a:t>
            </a:r>
          </a:p>
          <a:p>
            <a:pPr lvl="1"/>
            <a:r>
              <a:rPr lang="el-GR" altLang="en-US" sz="2400" b="1" i="1" dirty="0"/>
              <a:t>α</a:t>
            </a:r>
            <a:r>
              <a:rPr lang="en-US" altLang="en-US" sz="2400" i="1" dirty="0"/>
              <a:t> </a:t>
            </a:r>
            <a:r>
              <a:rPr lang="en-US" altLang="en-US" sz="2400" dirty="0"/>
              <a:t>near zero </a:t>
            </a:r>
            <a:r>
              <a:rPr lang="en-US" altLang="en-US" sz="2400" dirty="0">
                <a:sym typeface="Symbol" panose="05050102010706020507" pitchFamily="18" charset="2"/>
              </a:rPr>
              <a:t> </a:t>
            </a:r>
            <a:r>
              <a:rPr lang="en-US" altLang="en-US" sz="2400" dirty="0" err="1">
                <a:sym typeface="Symbol" panose="05050102010706020507" pitchFamily="18" charset="2"/>
              </a:rPr>
              <a:t>prepaging</a:t>
            </a:r>
            <a:r>
              <a:rPr lang="en-US" altLang="en-US" sz="2400" dirty="0">
                <a:sym typeface="Symbol" panose="05050102010706020507" pitchFamily="18" charset="2"/>
              </a:rPr>
              <a:t> loses</a:t>
            </a:r>
            <a:r>
              <a:rPr lang="en-US" altLang="en-US" sz="2400" dirty="0"/>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AB72313-E0CB-45E4-B313-0796730820F8}"/>
              </a:ext>
            </a:extLst>
          </p:cNvPr>
          <p:cNvSpPr>
            <a:spLocks noGrp="1" noChangeArrowheads="1"/>
          </p:cNvSpPr>
          <p:nvPr>
            <p:ph type="title"/>
          </p:nvPr>
        </p:nvSpPr>
        <p:spPr>
          <a:xfrm>
            <a:off x="2266531" y="228830"/>
            <a:ext cx="7431087" cy="576262"/>
          </a:xfrm>
        </p:spPr>
        <p:txBody>
          <a:bodyPr/>
          <a:lstStyle/>
          <a:p>
            <a:pPr eaLnBrk="1" hangingPunct="1"/>
            <a:r>
              <a:rPr lang="en-US" altLang="en-US" dirty="0"/>
              <a:t>Page Size</a:t>
            </a:r>
          </a:p>
        </p:txBody>
      </p:sp>
      <p:sp>
        <p:nvSpPr>
          <p:cNvPr id="75779" name="Rectangle 3">
            <a:extLst>
              <a:ext uri="{FF2B5EF4-FFF2-40B4-BE49-F238E27FC236}">
                <a16:creationId xmlns:a16="http://schemas.microsoft.com/office/drawing/2014/main" id="{6DC9D45D-D520-4D10-ABA7-FAA4AD8B0FFC}"/>
              </a:ext>
            </a:extLst>
          </p:cNvPr>
          <p:cNvSpPr>
            <a:spLocks noGrp="1" noChangeArrowheads="1"/>
          </p:cNvSpPr>
          <p:nvPr>
            <p:ph type="body" idx="1"/>
          </p:nvPr>
        </p:nvSpPr>
        <p:spPr>
          <a:xfrm>
            <a:off x="1695634" y="967524"/>
            <a:ext cx="9064101" cy="4759325"/>
          </a:xfrm>
        </p:spPr>
        <p:txBody>
          <a:bodyPr/>
          <a:lstStyle/>
          <a:p>
            <a:r>
              <a:rPr lang="en-US" altLang="en-US" sz="2000" dirty="0"/>
              <a:t>Sometimes OS designers have a choice</a:t>
            </a:r>
          </a:p>
          <a:p>
            <a:pPr lvl="1"/>
            <a:r>
              <a:rPr lang="en-US" altLang="en-US" sz="2000" dirty="0"/>
              <a:t>Especially if running on custom-built CPU</a:t>
            </a:r>
          </a:p>
          <a:p>
            <a:r>
              <a:rPr lang="en-US" altLang="en-US" sz="2000" dirty="0"/>
              <a:t>Page size selection must take into consideration:</a:t>
            </a:r>
          </a:p>
          <a:p>
            <a:pPr lvl="1"/>
            <a:r>
              <a:rPr lang="en-US" altLang="en-US" sz="2000" dirty="0"/>
              <a:t>Fragmentation</a:t>
            </a:r>
          </a:p>
          <a:p>
            <a:pPr lvl="1"/>
            <a:r>
              <a:rPr lang="en-US" altLang="en-US" sz="2000" dirty="0"/>
              <a:t>Page table size </a:t>
            </a:r>
          </a:p>
          <a:p>
            <a:pPr lvl="1"/>
            <a:r>
              <a:rPr lang="en-US" altLang="en-US" sz="2000" b="1" dirty="0">
                <a:solidFill>
                  <a:srgbClr val="006699"/>
                </a:solidFill>
                <a:latin typeface="+mj-lt"/>
              </a:rPr>
              <a:t>Resolution</a:t>
            </a:r>
          </a:p>
          <a:p>
            <a:pPr lvl="1"/>
            <a:r>
              <a:rPr lang="en-US" altLang="en-US" sz="2000" dirty="0"/>
              <a:t>I/O overhead</a:t>
            </a:r>
          </a:p>
          <a:p>
            <a:pPr lvl="1"/>
            <a:r>
              <a:rPr lang="en-US" altLang="en-US" sz="2000" dirty="0"/>
              <a:t>Number of page faults</a:t>
            </a:r>
          </a:p>
          <a:p>
            <a:pPr lvl="1"/>
            <a:r>
              <a:rPr lang="en-US" altLang="en-US" sz="2000" dirty="0"/>
              <a:t>Locality</a:t>
            </a:r>
          </a:p>
          <a:p>
            <a:pPr lvl="1"/>
            <a:r>
              <a:rPr lang="en-US" altLang="en-US" sz="2000" dirty="0"/>
              <a:t>TLB size and effectiveness</a:t>
            </a:r>
          </a:p>
          <a:p>
            <a:r>
              <a:rPr lang="en-US" altLang="en-US" sz="2000" dirty="0"/>
              <a:t>Always power of 2, usually in the range 2</a:t>
            </a:r>
            <a:r>
              <a:rPr lang="en-US" altLang="en-US" sz="2000" baseline="30000" dirty="0"/>
              <a:t>12</a:t>
            </a:r>
            <a:r>
              <a:rPr lang="en-US" altLang="en-US" sz="2000" dirty="0"/>
              <a:t> (4,096 bytes) to 2</a:t>
            </a:r>
            <a:r>
              <a:rPr lang="en-US" altLang="en-US" sz="2000" baseline="30000" dirty="0"/>
              <a:t>22</a:t>
            </a:r>
            <a:r>
              <a:rPr lang="en-US" altLang="en-US" sz="2000" dirty="0"/>
              <a:t> (4,194,304 bytes)</a:t>
            </a:r>
          </a:p>
          <a:p>
            <a:r>
              <a:rPr lang="en-US" altLang="en-US" sz="2000" dirty="0"/>
              <a:t>On average, growing over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D98FEA7-C7CA-4225-97D5-87D05E0B6A0B}"/>
              </a:ext>
            </a:extLst>
          </p:cNvPr>
          <p:cNvSpPr>
            <a:spLocks noGrp="1" noChangeArrowheads="1"/>
          </p:cNvSpPr>
          <p:nvPr>
            <p:ph type="title"/>
          </p:nvPr>
        </p:nvSpPr>
        <p:spPr>
          <a:xfrm>
            <a:off x="1981200" y="234792"/>
            <a:ext cx="8229600" cy="576262"/>
          </a:xfrm>
        </p:spPr>
        <p:txBody>
          <a:bodyPr/>
          <a:lstStyle/>
          <a:p>
            <a:pPr eaLnBrk="1" hangingPunct="1"/>
            <a:r>
              <a:rPr lang="en-US" altLang="en-US"/>
              <a:t>Virtual </a:t>
            </a:r>
            <a:r>
              <a:rPr lang="en-US" altLang="zh-CN"/>
              <a:t>M</a:t>
            </a:r>
            <a:r>
              <a:rPr lang="en-US" altLang="en-US"/>
              <a:t>emory  </a:t>
            </a:r>
            <a:r>
              <a:rPr lang="en-US" altLang="en-US" dirty="0"/>
              <a:t>(Cont.)</a:t>
            </a:r>
          </a:p>
        </p:txBody>
      </p:sp>
      <p:sp>
        <p:nvSpPr>
          <p:cNvPr id="9219" name="Rectangle 3">
            <a:extLst>
              <a:ext uri="{FF2B5EF4-FFF2-40B4-BE49-F238E27FC236}">
                <a16:creationId xmlns:a16="http://schemas.microsoft.com/office/drawing/2014/main" id="{1EAA72FA-32BB-4333-A973-F0773984BC5A}"/>
              </a:ext>
            </a:extLst>
          </p:cNvPr>
          <p:cNvSpPr>
            <a:spLocks noGrp="1" noChangeArrowheads="1"/>
          </p:cNvSpPr>
          <p:nvPr>
            <p:ph type="body" idx="1"/>
          </p:nvPr>
        </p:nvSpPr>
        <p:spPr>
          <a:xfrm>
            <a:off x="893686" y="1084868"/>
            <a:ext cx="10404628" cy="4934192"/>
          </a:xfrm>
        </p:spPr>
        <p:txBody>
          <a:bodyPr/>
          <a:lstStyle/>
          <a:p>
            <a:r>
              <a:rPr lang="en-US" altLang="en-US" sz="2800" b="1" dirty="0">
                <a:solidFill>
                  <a:srgbClr val="006699"/>
                </a:solidFill>
                <a:latin typeface="+mj-lt"/>
              </a:rPr>
              <a:t>Virtual address space</a:t>
            </a:r>
            <a:r>
              <a:rPr lang="en-US" altLang="en-US" sz="2800" dirty="0"/>
              <a:t> – logical view of how process is stored in memory</a:t>
            </a:r>
          </a:p>
          <a:p>
            <a:pPr lvl="1"/>
            <a:r>
              <a:rPr lang="en-US" altLang="en-US" sz="2800" dirty="0"/>
              <a:t>Usually start at address 0, contiguous addresses until end of space</a:t>
            </a:r>
          </a:p>
          <a:p>
            <a:pPr lvl="1"/>
            <a:r>
              <a:rPr lang="en-US" altLang="en-US" sz="2800" dirty="0"/>
              <a:t>Meanwhile, physical memory organized in page frames</a:t>
            </a:r>
          </a:p>
          <a:p>
            <a:pPr lvl="1"/>
            <a:r>
              <a:rPr lang="en-US" altLang="en-US" sz="2800" dirty="0"/>
              <a:t>MMU must map logical to physical</a:t>
            </a:r>
          </a:p>
          <a:p>
            <a:r>
              <a:rPr lang="en-US" altLang="en-US" sz="2800" dirty="0"/>
              <a:t>Virtual memory can be implemented via:</a:t>
            </a:r>
          </a:p>
          <a:p>
            <a:pPr lvl="1"/>
            <a:r>
              <a:rPr lang="en-US" altLang="en-US" sz="2800"/>
              <a:t>Demand paging(</a:t>
            </a:r>
            <a:r>
              <a:rPr lang="zh-CN" altLang="en-US" sz="2800"/>
              <a:t>按需调页</a:t>
            </a:r>
            <a:r>
              <a:rPr lang="en-US" altLang="en-US" sz="2800"/>
              <a:t>)</a:t>
            </a:r>
            <a:endParaRPr lang="en-US" altLang="en-US" sz="2800" dirty="0"/>
          </a:p>
          <a:p>
            <a:pPr lvl="1"/>
            <a:r>
              <a:rPr lang="en-US" altLang="en-US" sz="2800"/>
              <a:t>Demand segmentation(</a:t>
            </a:r>
            <a:r>
              <a:rPr lang="zh-CN" altLang="en-US" sz="2800"/>
              <a:t>按需调段</a:t>
            </a:r>
            <a:r>
              <a:rPr lang="en-US" altLang="en-US" sz="2800"/>
              <a:t>)</a:t>
            </a:r>
            <a:endParaRPr lang="en-US" altLang="en-US" sz="2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FEBEE20-4A5C-413A-B000-3484CAD42712}"/>
              </a:ext>
            </a:extLst>
          </p:cNvPr>
          <p:cNvSpPr>
            <a:spLocks noGrp="1" noChangeArrowheads="1"/>
          </p:cNvSpPr>
          <p:nvPr>
            <p:ph type="title"/>
          </p:nvPr>
        </p:nvSpPr>
        <p:spPr>
          <a:xfrm>
            <a:off x="1990532" y="232199"/>
            <a:ext cx="7921691" cy="576262"/>
          </a:xfrm>
        </p:spPr>
        <p:txBody>
          <a:bodyPr/>
          <a:lstStyle/>
          <a:p>
            <a:pPr eaLnBrk="1" hangingPunct="1"/>
            <a:r>
              <a:rPr lang="en-US" altLang="en-US" dirty="0"/>
              <a:t>TLB Reach </a:t>
            </a:r>
          </a:p>
        </p:txBody>
      </p:sp>
      <p:sp>
        <p:nvSpPr>
          <p:cNvPr id="76803" name="Rectangle 3">
            <a:extLst>
              <a:ext uri="{FF2B5EF4-FFF2-40B4-BE49-F238E27FC236}">
                <a16:creationId xmlns:a16="http://schemas.microsoft.com/office/drawing/2014/main" id="{EA8B1F0E-2841-4D45-8806-4D0968518C1C}"/>
              </a:ext>
            </a:extLst>
          </p:cNvPr>
          <p:cNvSpPr>
            <a:spLocks noGrp="1" noChangeArrowheads="1"/>
          </p:cNvSpPr>
          <p:nvPr>
            <p:ph type="body" idx="1"/>
          </p:nvPr>
        </p:nvSpPr>
        <p:spPr>
          <a:xfrm>
            <a:off x="1793288" y="1165226"/>
            <a:ext cx="8957569" cy="4418013"/>
          </a:xfrm>
        </p:spPr>
        <p:txBody>
          <a:bodyPr/>
          <a:lstStyle/>
          <a:p>
            <a:r>
              <a:rPr lang="en-US" altLang="en-US" sz="2000" dirty="0"/>
              <a:t>TLB Reach - The amount of memory accessible from the TLB</a:t>
            </a:r>
            <a:endParaRPr lang="en-US" altLang="en-US" sz="900" dirty="0"/>
          </a:p>
          <a:p>
            <a:r>
              <a:rPr lang="en-US" altLang="en-US" sz="2000" dirty="0"/>
              <a:t>TLB Reach = (TLB Size) X (Page Size)</a:t>
            </a:r>
            <a:endParaRPr lang="en-US" altLang="en-US" sz="900" dirty="0"/>
          </a:p>
          <a:p>
            <a:r>
              <a:rPr lang="en-US" altLang="en-US" sz="2000" dirty="0"/>
              <a:t>Ideally, the working set of each process is stored in the TLB</a:t>
            </a:r>
          </a:p>
          <a:p>
            <a:pPr lvl="1"/>
            <a:r>
              <a:rPr lang="en-US" altLang="en-US" sz="2000" dirty="0"/>
              <a:t>Otherwise there is a high degree of page faults</a:t>
            </a:r>
            <a:endParaRPr lang="en-US" altLang="en-US" sz="900" dirty="0"/>
          </a:p>
          <a:p>
            <a:r>
              <a:rPr lang="en-US" altLang="en-US" sz="2000" dirty="0"/>
              <a:t>Increase the Page Size</a:t>
            </a:r>
          </a:p>
          <a:p>
            <a:pPr lvl="1"/>
            <a:r>
              <a:rPr lang="en-US" altLang="en-US" sz="2000" dirty="0"/>
              <a:t>This may lead to an increase in fragmentation as not all applications require a large page size</a:t>
            </a:r>
            <a:endParaRPr lang="en-US" altLang="en-US" sz="900" dirty="0"/>
          </a:p>
          <a:p>
            <a:r>
              <a:rPr lang="en-US" altLang="en-US" sz="2000" dirty="0"/>
              <a:t>Provide Multiple Page Sizes</a:t>
            </a:r>
          </a:p>
          <a:p>
            <a:pPr lvl="1"/>
            <a:r>
              <a:rPr lang="en-US" altLang="en-US" sz="2000" dirty="0"/>
              <a:t>This allows applications that require larger page sizes the opportunity to use them without an increase in fragmentation</a:t>
            </a:r>
          </a:p>
          <a:p>
            <a:endParaRPr lang="en-US" altLang="en-US" sz="2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5C91CD0-BB6D-4937-B73B-85F51EAE226D}"/>
              </a:ext>
            </a:extLst>
          </p:cNvPr>
          <p:cNvSpPr>
            <a:spLocks noGrp="1" noChangeArrowheads="1"/>
          </p:cNvSpPr>
          <p:nvPr>
            <p:ph type="title"/>
          </p:nvPr>
        </p:nvSpPr>
        <p:spPr>
          <a:xfrm>
            <a:off x="2381928" y="238161"/>
            <a:ext cx="7605712" cy="576262"/>
          </a:xfrm>
        </p:spPr>
        <p:txBody>
          <a:bodyPr/>
          <a:lstStyle/>
          <a:p>
            <a:pPr eaLnBrk="1" hangingPunct="1"/>
            <a:r>
              <a:rPr lang="en-US" altLang="en-US" dirty="0"/>
              <a:t>Program Structure</a:t>
            </a:r>
          </a:p>
        </p:txBody>
      </p:sp>
      <p:sp>
        <p:nvSpPr>
          <p:cNvPr id="77827" name="Rectangle 3">
            <a:extLst>
              <a:ext uri="{FF2B5EF4-FFF2-40B4-BE49-F238E27FC236}">
                <a16:creationId xmlns:a16="http://schemas.microsoft.com/office/drawing/2014/main" id="{29508830-6713-4F82-846C-6E4BBB6AC8AE}"/>
              </a:ext>
            </a:extLst>
          </p:cNvPr>
          <p:cNvSpPr>
            <a:spLocks noGrp="1" noChangeArrowheads="1"/>
          </p:cNvSpPr>
          <p:nvPr>
            <p:ph type="body" idx="1"/>
          </p:nvPr>
        </p:nvSpPr>
        <p:spPr>
          <a:xfrm>
            <a:off x="1855433" y="1104901"/>
            <a:ext cx="8691239" cy="4995863"/>
          </a:xfrm>
        </p:spPr>
        <p:txBody>
          <a:bodyPr/>
          <a:lstStyle/>
          <a:p>
            <a:pPr>
              <a:lnSpc>
                <a:spcPct val="90000"/>
              </a:lnSpc>
              <a:tabLst>
                <a:tab pos="3317875" algn="l"/>
                <a:tab pos="3649663" algn="l"/>
              </a:tabLst>
            </a:pPr>
            <a:r>
              <a:rPr lang="en-US" altLang="en-US" sz="2000"/>
              <a:t>Program structure</a:t>
            </a:r>
          </a:p>
          <a:p>
            <a:pPr lvl="1">
              <a:lnSpc>
                <a:spcPct val="90000"/>
              </a:lnSpc>
              <a:tabLst>
                <a:tab pos="3317875" algn="l"/>
                <a:tab pos="3649663" algn="l"/>
              </a:tabLst>
            </a:pPr>
            <a:r>
              <a:rPr lang="en-US" altLang="en-US" sz="2000">
                <a:latin typeface="Courier New" panose="02070309020205020404" pitchFamily="49" charset="0"/>
              </a:rPr>
              <a:t>int[128,128] data;</a:t>
            </a:r>
          </a:p>
          <a:p>
            <a:pPr lvl="1">
              <a:lnSpc>
                <a:spcPct val="90000"/>
              </a:lnSpc>
              <a:tabLst>
                <a:tab pos="3317875" algn="l"/>
                <a:tab pos="3649663" algn="l"/>
              </a:tabLst>
            </a:pPr>
            <a:r>
              <a:rPr lang="en-US" altLang="en-US" sz="2000"/>
              <a:t>Each row is stored in one page </a:t>
            </a:r>
          </a:p>
          <a:p>
            <a:pPr lvl="1">
              <a:lnSpc>
                <a:spcPct val="90000"/>
              </a:lnSpc>
              <a:tabLst>
                <a:tab pos="3317875" algn="l"/>
                <a:tab pos="3649663" algn="l"/>
              </a:tabLst>
            </a:pPr>
            <a:r>
              <a:rPr lang="en-US" altLang="en-US" sz="2000"/>
              <a:t>Program 1 	</a:t>
            </a:r>
          </a:p>
          <a:p>
            <a:pPr>
              <a:lnSpc>
                <a:spcPct val="90000"/>
              </a:lnSpc>
              <a:buNone/>
              <a:tabLst>
                <a:tab pos="3317875" algn="l"/>
                <a:tab pos="3649663" algn="l"/>
              </a:tabLst>
            </a:pPr>
            <a:r>
              <a:rPr lang="en-US" altLang="en-US" sz="2000">
                <a:latin typeface="Courier New" panose="02070309020205020404" pitchFamily="49" charset="0"/>
              </a:rPr>
              <a:t>                for (j = 0; j &lt;128; j++)</a:t>
            </a:r>
            <a:br>
              <a:rPr lang="en-US" altLang="en-US" sz="2000">
                <a:latin typeface="Courier New" panose="02070309020205020404" pitchFamily="49" charset="0"/>
              </a:rPr>
            </a:br>
            <a:r>
              <a:rPr lang="en-US" altLang="en-US" sz="2000">
                <a:latin typeface="Courier New" panose="02070309020205020404" pitchFamily="49" charset="0"/>
              </a:rPr>
              <a:t>                  for (i = 0; i &lt; 128; i++)</a:t>
            </a:r>
            <a:br>
              <a:rPr lang="en-US" altLang="en-US" sz="2000">
                <a:latin typeface="Courier New" panose="02070309020205020404" pitchFamily="49" charset="0"/>
              </a:rPr>
            </a:br>
            <a:r>
              <a:rPr lang="en-US" altLang="en-US" sz="2000">
                <a:latin typeface="Courier New" panose="02070309020205020404" pitchFamily="49" charset="0"/>
              </a:rPr>
              <a:t>                        data[i,j] = 0;</a:t>
            </a:r>
            <a:br>
              <a:rPr lang="en-US" altLang="en-US" sz="2000">
                <a:latin typeface="Courier New" panose="02070309020205020404" pitchFamily="49" charset="0"/>
              </a:rPr>
            </a:br>
            <a:endParaRPr lang="en-US" altLang="en-US" sz="2000">
              <a:latin typeface="Courier New" panose="02070309020205020404" pitchFamily="49" charset="0"/>
            </a:endParaRPr>
          </a:p>
          <a:p>
            <a:pPr lvl="1">
              <a:lnSpc>
                <a:spcPct val="90000"/>
              </a:lnSpc>
              <a:buNone/>
              <a:tabLst>
                <a:tab pos="3317875" algn="l"/>
                <a:tab pos="3649663" algn="l"/>
              </a:tabLst>
            </a:pPr>
            <a:r>
              <a:rPr lang="en-US" altLang="en-US" sz="2000"/>
              <a:t>     128 x 128 = 16,384 page faults </a:t>
            </a:r>
            <a:br>
              <a:rPr lang="en-US" altLang="en-US" sz="2000"/>
            </a:br>
            <a:endParaRPr lang="en-US" altLang="en-US" sz="2000"/>
          </a:p>
          <a:p>
            <a:pPr lvl="1">
              <a:lnSpc>
                <a:spcPct val="90000"/>
              </a:lnSpc>
              <a:tabLst>
                <a:tab pos="3317875" algn="l"/>
                <a:tab pos="3649663" algn="l"/>
              </a:tabLst>
            </a:pPr>
            <a:r>
              <a:rPr lang="en-US" altLang="en-US" sz="2000"/>
              <a:t>Program 2 	</a:t>
            </a:r>
          </a:p>
          <a:p>
            <a:pPr lvl="1">
              <a:lnSpc>
                <a:spcPct val="90000"/>
              </a:lnSpc>
              <a:buNone/>
              <a:tabLst>
                <a:tab pos="3317875" algn="l"/>
                <a:tab pos="3649663" algn="l"/>
              </a:tabLst>
            </a:pPr>
            <a:r>
              <a:rPr lang="en-US" altLang="en-US" sz="2000">
                <a:latin typeface="Courier New" panose="02070309020205020404" pitchFamily="49" charset="0"/>
              </a:rPr>
              <a:t>             for (i = 0; i &lt; 128; i++)</a:t>
            </a:r>
            <a:br>
              <a:rPr lang="en-US" altLang="en-US" sz="2000">
                <a:latin typeface="Courier New" panose="02070309020205020404" pitchFamily="49" charset="0"/>
              </a:rPr>
            </a:br>
            <a:r>
              <a:rPr lang="en-US" altLang="en-US" sz="2000">
                <a:latin typeface="Courier New" panose="02070309020205020404" pitchFamily="49" charset="0"/>
              </a:rPr>
              <a:t>               for (j = 0; j &lt; 128; j++)</a:t>
            </a:r>
            <a:br>
              <a:rPr lang="en-US" altLang="en-US" sz="2000">
                <a:latin typeface="Courier New" panose="02070309020205020404" pitchFamily="49" charset="0"/>
              </a:rPr>
            </a:br>
            <a:r>
              <a:rPr lang="en-US" altLang="en-US" sz="2000">
                <a:latin typeface="Courier New" panose="02070309020205020404" pitchFamily="49" charset="0"/>
              </a:rPr>
              <a:t>                     data[i,j] = 0;</a:t>
            </a:r>
          </a:p>
          <a:p>
            <a:pPr lvl="1">
              <a:lnSpc>
                <a:spcPct val="90000"/>
              </a:lnSpc>
              <a:buNone/>
              <a:tabLst>
                <a:tab pos="3317875" algn="l"/>
                <a:tab pos="3649663" algn="l"/>
              </a:tabLst>
            </a:pPr>
            <a:br>
              <a:rPr lang="en-US" altLang="en-US" sz="2000"/>
            </a:br>
            <a:r>
              <a:rPr lang="en-US" altLang="en-US" sz="2000"/>
              <a:t>128 page faults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4F98523-3E2E-4E25-A9ED-1A78B98D42D3}"/>
              </a:ext>
            </a:extLst>
          </p:cNvPr>
          <p:cNvSpPr>
            <a:spLocks noGrp="1" noChangeArrowheads="1"/>
          </p:cNvSpPr>
          <p:nvPr>
            <p:ph type="title"/>
          </p:nvPr>
        </p:nvSpPr>
        <p:spPr>
          <a:xfrm>
            <a:off x="2251204" y="244123"/>
            <a:ext cx="7800975" cy="576262"/>
          </a:xfrm>
        </p:spPr>
        <p:txBody>
          <a:bodyPr/>
          <a:lstStyle/>
          <a:p>
            <a:pPr eaLnBrk="1" hangingPunct="1"/>
            <a:r>
              <a:rPr lang="en-US" altLang="en-US" dirty="0"/>
              <a:t>I/</a:t>
            </a:r>
            <a:r>
              <a:rPr lang="en-US" altLang="en-US"/>
              <a:t>O Interlock</a:t>
            </a:r>
            <a:endParaRPr lang="en-US" altLang="en-US" dirty="0"/>
          </a:p>
        </p:txBody>
      </p:sp>
      <p:sp>
        <p:nvSpPr>
          <p:cNvPr id="78851" name="Rectangle 3">
            <a:extLst>
              <a:ext uri="{FF2B5EF4-FFF2-40B4-BE49-F238E27FC236}">
                <a16:creationId xmlns:a16="http://schemas.microsoft.com/office/drawing/2014/main" id="{0E0BF8FC-FB9A-4B67-A07C-AD1B490A7BE0}"/>
              </a:ext>
            </a:extLst>
          </p:cNvPr>
          <p:cNvSpPr>
            <a:spLocks noGrp="1" noChangeArrowheads="1"/>
          </p:cNvSpPr>
          <p:nvPr>
            <p:ph type="body" idx="1"/>
          </p:nvPr>
        </p:nvSpPr>
        <p:spPr>
          <a:xfrm>
            <a:off x="1624615" y="1193800"/>
            <a:ext cx="4706304" cy="4459288"/>
          </a:xfrm>
        </p:spPr>
        <p:txBody>
          <a:bodyPr/>
          <a:lstStyle/>
          <a:p>
            <a:r>
              <a:rPr lang="en-US" altLang="en-US" sz="2400" b="1" dirty="0">
                <a:solidFill>
                  <a:srgbClr val="006699"/>
                </a:solidFill>
                <a:latin typeface="+mj-lt"/>
              </a:rPr>
              <a:t>I/O Interlock </a:t>
            </a:r>
            <a:r>
              <a:rPr lang="en-US" altLang="en-US" sz="2400" dirty="0"/>
              <a:t>– Pages must sometimes be locked into memory</a:t>
            </a:r>
          </a:p>
          <a:p>
            <a:r>
              <a:rPr lang="en-US" altLang="en-US" sz="2400" dirty="0"/>
              <a:t>Consider I/O - Pages that are used for copying a file from </a:t>
            </a:r>
            <a:r>
              <a:rPr lang="en-US" altLang="en-US" sz="2400"/>
              <a:t>a device(usually with DMA) </a:t>
            </a:r>
            <a:r>
              <a:rPr lang="en-US" altLang="en-US" sz="2400" dirty="0"/>
              <a:t>must be locked from being selected for eviction by a page replacement algorithm</a:t>
            </a:r>
          </a:p>
          <a:p>
            <a:r>
              <a:rPr lang="en-US" altLang="en-US" sz="2400" b="1" dirty="0">
                <a:solidFill>
                  <a:srgbClr val="006699"/>
                </a:solidFill>
                <a:latin typeface="+mj-lt"/>
              </a:rPr>
              <a:t>Pinning</a:t>
            </a:r>
            <a:r>
              <a:rPr lang="en-US" altLang="en-US" sz="2400" dirty="0"/>
              <a:t> of pages to lock into memory</a:t>
            </a:r>
          </a:p>
        </p:txBody>
      </p:sp>
      <p:pic>
        <p:nvPicPr>
          <p:cNvPr id="78852" name="Picture 5">
            <a:extLst>
              <a:ext uri="{FF2B5EF4-FFF2-40B4-BE49-F238E27FC236}">
                <a16:creationId xmlns:a16="http://schemas.microsoft.com/office/drawing/2014/main" id="{FBB37575-E6A2-42DB-B423-BAB349CD3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32" y="1039721"/>
            <a:ext cx="4734738" cy="548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41B9075-5D3D-4C1F-BC2C-515609508ED9}"/>
              </a:ext>
            </a:extLst>
          </p:cNvPr>
          <p:cNvSpPr>
            <a:spLocks noGrp="1" noChangeArrowheads="1"/>
          </p:cNvSpPr>
          <p:nvPr>
            <p:ph type="title"/>
          </p:nvPr>
        </p:nvSpPr>
        <p:spPr>
          <a:xfrm>
            <a:off x="2251009" y="241529"/>
            <a:ext cx="7810500" cy="576262"/>
          </a:xfrm>
        </p:spPr>
        <p:txBody>
          <a:bodyPr/>
          <a:lstStyle/>
          <a:p>
            <a:pPr eaLnBrk="1" hangingPunct="1"/>
            <a:r>
              <a:rPr lang="en-US" altLang="en-US"/>
              <a:t>*9.10 Operating </a:t>
            </a:r>
            <a:r>
              <a:rPr lang="en-US" altLang="en-US" dirty="0"/>
              <a:t>System Examples</a:t>
            </a:r>
          </a:p>
        </p:txBody>
      </p:sp>
      <p:sp>
        <p:nvSpPr>
          <p:cNvPr id="79875" name="Rectangle 3">
            <a:extLst>
              <a:ext uri="{FF2B5EF4-FFF2-40B4-BE49-F238E27FC236}">
                <a16:creationId xmlns:a16="http://schemas.microsoft.com/office/drawing/2014/main" id="{6623A637-B9A8-4EB5-9D3A-3D41FDDB2237}"/>
              </a:ext>
            </a:extLst>
          </p:cNvPr>
          <p:cNvSpPr>
            <a:spLocks noGrp="1" noChangeArrowheads="1"/>
          </p:cNvSpPr>
          <p:nvPr>
            <p:ph type="body" idx="1"/>
          </p:nvPr>
        </p:nvSpPr>
        <p:spPr>
          <a:xfrm>
            <a:off x="2425736" y="1435100"/>
            <a:ext cx="7351712" cy="4483100"/>
          </a:xfrm>
        </p:spPr>
        <p:txBody>
          <a:bodyPr/>
          <a:lstStyle/>
          <a:p>
            <a:r>
              <a:rPr lang="en-US" altLang="en-US" sz="2400" dirty="0"/>
              <a:t>Windows</a:t>
            </a:r>
          </a:p>
          <a:p>
            <a:endParaRPr lang="en-US" altLang="en-US" sz="2400" dirty="0"/>
          </a:p>
          <a:p>
            <a:r>
              <a:rPr lang="en-US" altLang="en-US" sz="2400" dirty="0"/>
              <a:t>Solaris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8E3548C-E30B-4E4A-B512-89B05FD39130}"/>
              </a:ext>
            </a:extLst>
          </p:cNvPr>
          <p:cNvSpPr>
            <a:spLocks noGrp="1" noChangeArrowheads="1"/>
          </p:cNvSpPr>
          <p:nvPr>
            <p:ph type="title"/>
          </p:nvPr>
        </p:nvSpPr>
        <p:spPr>
          <a:xfrm>
            <a:off x="1869230" y="234790"/>
            <a:ext cx="8229600" cy="576262"/>
          </a:xfrm>
        </p:spPr>
        <p:txBody>
          <a:bodyPr/>
          <a:lstStyle/>
          <a:p>
            <a:pPr eaLnBrk="1" hangingPunct="1"/>
            <a:r>
              <a:rPr lang="en-US" altLang="en-US" dirty="0"/>
              <a:t>Windows</a:t>
            </a:r>
          </a:p>
        </p:txBody>
      </p:sp>
      <p:sp>
        <p:nvSpPr>
          <p:cNvPr id="80899" name="Rectangle 3">
            <a:extLst>
              <a:ext uri="{FF2B5EF4-FFF2-40B4-BE49-F238E27FC236}">
                <a16:creationId xmlns:a16="http://schemas.microsoft.com/office/drawing/2014/main" id="{A7A5EE0C-B6B1-4A7D-8E79-BF30FDC858DE}"/>
              </a:ext>
            </a:extLst>
          </p:cNvPr>
          <p:cNvSpPr>
            <a:spLocks noGrp="1" noChangeArrowheads="1"/>
          </p:cNvSpPr>
          <p:nvPr>
            <p:ph type="body" idx="1"/>
          </p:nvPr>
        </p:nvSpPr>
        <p:spPr>
          <a:xfrm>
            <a:off x="1331650" y="999564"/>
            <a:ext cx="9658905" cy="5299075"/>
          </a:xfrm>
        </p:spPr>
        <p:txBody>
          <a:bodyPr/>
          <a:lstStyle/>
          <a:p>
            <a:r>
              <a:rPr lang="en-US" altLang="en-US" sz="2400" dirty="0"/>
              <a:t>Uses demand paging with </a:t>
            </a:r>
            <a:r>
              <a:rPr lang="en-US" altLang="en-US" sz="2400" b="1" dirty="0">
                <a:solidFill>
                  <a:srgbClr val="006699"/>
                </a:solidFill>
                <a:latin typeface="+mj-lt"/>
              </a:rPr>
              <a:t>clustering</a:t>
            </a:r>
            <a:r>
              <a:rPr lang="en-US" altLang="en-US" sz="2400" dirty="0"/>
              <a:t>. Clustering brings in pages surrounding the faulting page</a:t>
            </a:r>
            <a:endParaRPr lang="en-US" altLang="en-US" sz="1000" dirty="0"/>
          </a:p>
          <a:p>
            <a:r>
              <a:rPr lang="en-US" altLang="en-US" sz="2400" dirty="0"/>
              <a:t>Processes are assigned </a:t>
            </a:r>
            <a:r>
              <a:rPr lang="en-US" altLang="en-US" sz="2400" b="1" dirty="0">
                <a:solidFill>
                  <a:srgbClr val="006699"/>
                </a:solidFill>
                <a:latin typeface="+mj-lt"/>
              </a:rPr>
              <a:t>working set minimum</a:t>
            </a:r>
            <a:r>
              <a:rPr lang="en-US" altLang="en-US" sz="2400" dirty="0">
                <a:solidFill>
                  <a:srgbClr val="3366FF"/>
                </a:solidFill>
              </a:rPr>
              <a:t> </a:t>
            </a:r>
            <a:r>
              <a:rPr lang="en-US" altLang="en-US" sz="2400" dirty="0"/>
              <a:t>and </a:t>
            </a:r>
            <a:r>
              <a:rPr lang="en-US" altLang="en-US" sz="2400" b="1" dirty="0">
                <a:solidFill>
                  <a:srgbClr val="006699"/>
                </a:solidFill>
                <a:latin typeface="+mj-lt"/>
              </a:rPr>
              <a:t>working set maximum</a:t>
            </a:r>
          </a:p>
          <a:p>
            <a:r>
              <a:rPr lang="en-US" altLang="en-US" sz="2400" dirty="0"/>
              <a:t>Working set minimum is the minimum number of pages the process is guaranteed to have in memory</a:t>
            </a:r>
            <a:endParaRPr lang="en-US" altLang="en-US" sz="1000" dirty="0"/>
          </a:p>
          <a:p>
            <a:r>
              <a:rPr lang="en-US" altLang="en-US" sz="2400" dirty="0"/>
              <a:t>A process may be assigned as many pages up to its working set maximum</a:t>
            </a:r>
            <a:endParaRPr lang="en-US" altLang="en-US" sz="1000" dirty="0"/>
          </a:p>
          <a:p>
            <a:r>
              <a:rPr lang="en-US" altLang="en-US" sz="2400" dirty="0"/>
              <a:t>When the amount of free memory in the system falls below a threshold</a:t>
            </a:r>
            <a:r>
              <a:rPr lang="en-US" altLang="en-US" sz="2400" b="1" dirty="0">
                <a:solidFill>
                  <a:srgbClr val="006699"/>
                </a:solidFill>
                <a:latin typeface="+mj-lt"/>
              </a:rPr>
              <a:t>, automatic working set trimming </a:t>
            </a:r>
            <a:r>
              <a:rPr lang="en-US" altLang="en-US" sz="2400" dirty="0"/>
              <a:t>is performed to restore the amount of free memory</a:t>
            </a:r>
            <a:endParaRPr lang="en-US" altLang="en-US" sz="1000" dirty="0"/>
          </a:p>
          <a:p>
            <a:r>
              <a:rPr lang="en-US" altLang="en-US" sz="2400" dirty="0"/>
              <a:t>Working set trimming removes pages from processes that have pages in excess of their working set minimum</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01AC173-6623-4D14-9B01-97F8273AE6B3}"/>
              </a:ext>
            </a:extLst>
          </p:cNvPr>
          <p:cNvSpPr>
            <a:spLocks noGrp="1" noChangeArrowheads="1"/>
          </p:cNvSpPr>
          <p:nvPr>
            <p:ph type="title"/>
          </p:nvPr>
        </p:nvSpPr>
        <p:spPr>
          <a:xfrm>
            <a:off x="1981200" y="243344"/>
            <a:ext cx="8229600" cy="576262"/>
          </a:xfrm>
        </p:spPr>
        <p:txBody>
          <a:bodyPr/>
          <a:lstStyle/>
          <a:p>
            <a:pPr eaLnBrk="1" hangingPunct="1"/>
            <a:r>
              <a:rPr lang="en-US" altLang="en-US" dirty="0"/>
              <a:t>Solaris </a:t>
            </a:r>
          </a:p>
        </p:txBody>
      </p:sp>
      <p:sp>
        <p:nvSpPr>
          <p:cNvPr id="81923" name="Rectangle 3">
            <a:extLst>
              <a:ext uri="{FF2B5EF4-FFF2-40B4-BE49-F238E27FC236}">
                <a16:creationId xmlns:a16="http://schemas.microsoft.com/office/drawing/2014/main" id="{476DC346-6E9C-4988-BE9D-C95801A48CAE}"/>
              </a:ext>
            </a:extLst>
          </p:cNvPr>
          <p:cNvSpPr>
            <a:spLocks noGrp="1" noChangeArrowheads="1"/>
          </p:cNvSpPr>
          <p:nvPr>
            <p:ph type="body" idx="1"/>
          </p:nvPr>
        </p:nvSpPr>
        <p:spPr>
          <a:xfrm>
            <a:off x="1056443" y="968780"/>
            <a:ext cx="10342485" cy="5386387"/>
          </a:xfrm>
        </p:spPr>
        <p:txBody>
          <a:bodyPr/>
          <a:lstStyle/>
          <a:p>
            <a:r>
              <a:rPr lang="en-US" altLang="en-US" sz="2400" dirty="0"/>
              <a:t>Maintains a list of free pages to assign faulting processes</a:t>
            </a:r>
            <a:endParaRPr lang="en-US" altLang="en-US" sz="1000" dirty="0"/>
          </a:p>
          <a:p>
            <a:r>
              <a:rPr lang="en-US" altLang="en-US" sz="2400" b="1" dirty="0" err="1">
                <a:latin typeface="Courier New" panose="02070309020205020404" pitchFamily="49" charset="0"/>
                <a:cs typeface="Courier New" panose="02070309020205020404" pitchFamily="49" charset="0"/>
              </a:rPr>
              <a:t>Lotsfree</a:t>
            </a:r>
            <a:r>
              <a:rPr lang="en-US" altLang="en-US" sz="2400" dirty="0"/>
              <a:t> – threshold parameter (amount of free memory) to begin paging</a:t>
            </a:r>
            <a:endParaRPr lang="en-US" altLang="en-US" sz="1000" dirty="0"/>
          </a:p>
          <a:p>
            <a:r>
              <a:rPr lang="en-US" altLang="en-US" sz="2400" b="1" dirty="0" err="1">
                <a:latin typeface="Courier New" panose="02070309020205020404" pitchFamily="49" charset="0"/>
                <a:cs typeface="Courier New" panose="02070309020205020404" pitchFamily="49" charset="0"/>
              </a:rPr>
              <a:t>Desfree</a:t>
            </a:r>
            <a:r>
              <a:rPr lang="en-US" altLang="en-US" sz="2400" dirty="0"/>
              <a:t> – threshold parameter to increasing paging</a:t>
            </a:r>
            <a:endParaRPr lang="en-US" altLang="en-US" sz="1000" dirty="0"/>
          </a:p>
          <a:p>
            <a:r>
              <a:rPr lang="en-US" altLang="en-US" sz="2400" b="1" dirty="0" err="1">
                <a:latin typeface="Courier New" panose="02070309020205020404" pitchFamily="49" charset="0"/>
                <a:cs typeface="Courier New" panose="02070309020205020404" pitchFamily="49" charset="0"/>
              </a:rPr>
              <a:t>Minfree</a:t>
            </a:r>
            <a:r>
              <a:rPr lang="en-US" altLang="en-US" sz="2400" dirty="0"/>
              <a:t> – threshold parameter to being swapping</a:t>
            </a:r>
            <a:endParaRPr lang="en-US" altLang="en-US" sz="1000" dirty="0"/>
          </a:p>
          <a:p>
            <a:r>
              <a:rPr lang="en-US" altLang="en-US" sz="2400" dirty="0"/>
              <a:t>Paging is performed by </a:t>
            </a:r>
            <a:r>
              <a:rPr lang="en-US" altLang="en-US" sz="2400" b="1" dirty="0" err="1">
                <a:latin typeface="Courier New" panose="02070309020205020404" pitchFamily="49" charset="0"/>
                <a:cs typeface="Courier New" panose="02070309020205020404" pitchFamily="49" charset="0"/>
              </a:rPr>
              <a:t>pageout</a:t>
            </a:r>
            <a:r>
              <a:rPr lang="en-US" altLang="en-US" sz="2400" dirty="0"/>
              <a:t> process</a:t>
            </a:r>
            <a:endParaRPr lang="en-US" altLang="en-US" sz="1000" dirty="0"/>
          </a:p>
          <a:p>
            <a:r>
              <a:rPr lang="en-US" altLang="en-US" sz="2400" b="1" dirty="0" err="1">
                <a:latin typeface="Courier New" panose="02070309020205020404" pitchFamily="49" charset="0"/>
                <a:cs typeface="Courier New" panose="02070309020205020404" pitchFamily="49" charset="0"/>
              </a:rPr>
              <a:t>Pageout</a:t>
            </a:r>
            <a:r>
              <a:rPr lang="en-US" altLang="en-US" sz="2400" dirty="0"/>
              <a:t> scans pages using modified clock algorithm</a:t>
            </a:r>
            <a:endParaRPr lang="en-US" altLang="en-US" sz="1000" dirty="0"/>
          </a:p>
          <a:p>
            <a:r>
              <a:rPr lang="en-US" altLang="en-US" sz="2400" b="1" dirty="0" err="1">
                <a:latin typeface="Courier New" panose="02070309020205020404" pitchFamily="49" charset="0"/>
                <a:cs typeface="Courier New" panose="02070309020205020404" pitchFamily="49" charset="0"/>
              </a:rPr>
              <a:t>Scanrate</a:t>
            </a:r>
            <a:r>
              <a:rPr lang="en-US" altLang="en-US" sz="2400" dirty="0"/>
              <a:t> is the rate at which pages are scanned. This ranges from </a:t>
            </a:r>
            <a:r>
              <a:rPr lang="en-US" altLang="en-US" sz="2400" b="1" dirty="0" err="1">
                <a:latin typeface="Courier New" panose="02070309020205020404" pitchFamily="49" charset="0"/>
                <a:cs typeface="Courier New" panose="02070309020205020404" pitchFamily="49" charset="0"/>
              </a:rPr>
              <a:t>slowscan</a:t>
            </a:r>
            <a:r>
              <a:rPr lang="en-US" altLang="en-US" sz="2400" dirty="0"/>
              <a:t> to </a:t>
            </a:r>
            <a:r>
              <a:rPr lang="en-US" altLang="en-US" sz="2400" b="1" dirty="0" err="1">
                <a:latin typeface="Courier New" panose="02070309020205020404" pitchFamily="49" charset="0"/>
                <a:cs typeface="Courier New" panose="02070309020205020404" pitchFamily="49" charset="0"/>
              </a:rPr>
              <a:t>fastscan</a:t>
            </a:r>
            <a:endParaRPr lang="en-US" altLang="en-US" sz="2400" b="1" dirty="0">
              <a:latin typeface="Courier New" panose="02070309020205020404" pitchFamily="49" charset="0"/>
              <a:cs typeface="Courier New" panose="02070309020205020404" pitchFamily="49" charset="0"/>
            </a:endParaRPr>
          </a:p>
          <a:p>
            <a:r>
              <a:rPr lang="en-US" altLang="en-US" sz="2400" b="1" dirty="0" err="1">
                <a:latin typeface="Courier New" panose="02070309020205020404" pitchFamily="49" charset="0"/>
                <a:cs typeface="Courier New" panose="02070309020205020404" pitchFamily="49" charset="0"/>
              </a:rPr>
              <a:t>Pageout</a:t>
            </a:r>
            <a:r>
              <a:rPr lang="en-US" altLang="en-US" sz="2400" dirty="0"/>
              <a:t> is called more frequently depending upon the amount of free memory available</a:t>
            </a:r>
          </a:p>
          <a:p>
            <a:r>
              <a:rPr lang="en-US" altLang="en-US" sz="2400" b="1" i="1" dirty="0">
                <a:solidFill>
                  <a:srgbClr val="006699"/>
                </a:solidFill>
                <a:latin typeface="+mj-lt"/>
              </a:rPr>
              <a:t>Priority paging </a:t>
            </a:r>
            <a:r>
              <a:rPr lang="en-US" altLang="en-US" sz="2400" dirty="0"/>
              <a:t>gives priority to process code pages</a:t>
            </a:r>
          </a:p>
          <a:p>
            <a:endParaRPr lang="en-US" altLang="en-US" sz="2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6B79336-F77F-4785-AFE7-92739DFC253E}"/>
              </a:ext>
            </a:extLst>
          </p:cNvPr>
          <p:cNvSpPr>
            <a:spLocks noGrp="1" noChangeArrowheads="1"/>
          </p:cNvSpPr>
          <p:nvPr>
            <p:ph type="title"/>
          </p:nvPr>
        </p:nvSpPr>
        <p:spPr>
          <a:xfrm>
            <a:off x="1981200" y="235568"/>
            <a:ext cx="8229600" cy="576262"/>
          </a:xfrm>
        </p:spPr>
        <p:txBody>
          <a:bodyPr/>
          <a:lstStyle/>
          <a:p>
            <a:pPr eaLnBrk="1" hangingPunct="1"/>
            <a:r>
              <a:rPr lang="en-US" altLang="en-US" dirty="0"/>
              <a:t>Solaris 2 Page Scanner</a:t>
            </a:r>
          </a:p>
        </p:txBody>
      </p:sp>
      <p:pic>
        <p:nvPicPr>
          <p:cNvPr id="82947" name="Picture 1" descr="9_29.pdf">
            <a:extLst>
              <a:ext uri="{FF2B5EF4-FFF2-40B4-BE49-F238E27FC236}">
                <a16:creationId xmlns:a16="http://schemas.microsoft.com/office/drawing/2014/main" id="{49CF2EFB-88B2-4276-AD30-C0B818F476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540" y="993730"/>
            <a:ext cx="7174919" cy="543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6FBA825-9D54-46CE-97D8-6AA3A590099B}"/>
              </a:ext>
            </a:extLst>
          </p:cNvPr>
          <p:cNvSpPr>
            <a:spLocks noGrp="1"/>
          </p:cNvSpPr>
          <p:nvPr>
            <p:ph type="title"/>
          </p:nvPr>
        </p:nvSpPr>
        <p:spPr/>
        <p:txBody>
          <a:bodyPr/>
          <a:lstStyle/>
          <a:p>
            <a:r>
              <a:rPr lang="en-US" altLang="zh-CN"/>
              <a:t>Summary 1/4</a:t>
            </a:r>
            <a:endParaRPr lang="zh-CN" altLang="en-US"/>
          </a:p>
        </p:txBody>
      </p:sp>
      <p:sp>
        <p:nvSpPr>
          <p:cNvPr id="4" name="内容占位符 3">
            <a:extLst>
              <a:ext uri="{FF2B5EF4-FFF2-40B4-BE49-F238E27FC236}">
                <a16:creationId xmlns:a16="http://schemas.microsoft.com/office/drawing/2014/main" id="{FD6D214F-F716-46E8-BAC0-798878F1766C}"/>
              </a:ext>
            </a:extLst>
          </p:cNvPr>
          <p:cNvSpPr>
            <a:spLocks noGrp="1"/>
          </p:cNvSpPr>
          <p:nvPr>
            <p:ph idx="1"/>
          </p:nvPr>
        </p:nvSpPr>
        <p:spPr/>
        <p:txBody>
          <a:bodyPr/>
          <a:lstStyle/>
          <a:p>
            <a:r>
              <a:rPr lang="en-US" altLang="zh-CN" sz="2400"/>
              <a:t>Virtual memory abstracts physical memory into an extremely large uniform array of storage.</a:t>
            </a:r>
          </a:p>
          <a:p>
            <a:r>
              <a:rPr lang="en-US" altLang="zh-CN" sz="2400"/>
              <a:t>The benefits of virtual memory include the following: (1) a program can be larger than physical memory, (2) a program does not need to be entirely in memory, (3) processes can share memory, and (4) processes can be created more efficiently.</a:t>
            </a:r>
          </a:p>
          <a:p>
            <a:r>
              <a:rPr lang="en-US" altLang="zh-CN" sz="2400"/>
              <a:t>Demand paging(</a:t>
            </a:r>
            <a:r>
              <a:rPr lang="zh-CN" altLang="en-US" sz="2400"/>
              <a:t>按需调页</a:t>
            </a:r>
            <a:r>
              <a:rPr lang="en-US" altLang="zh-CN" sz="2400"/>
              <a:t>) is a technique whereby pages are loaded only when they are demanded during program execution. Pages that are never demanded are thus never loaded into memory.</a:t>
            </a:r>
          </a:p>
          <a:p>
            <a:r>
              <a:rPr lang="en-US" altLang="zh-CN" sz="2400"/>
              <a:t>A page fault(</a:t>
            </a:r>
            <a:r>
              <a:rPr lang="zh-CN" altLang="en-US" sz="2400"/>
              <a:t>页故障，页错误，页异常</a:t>
            </a:r>
            <a:r>
              <a:rPr lang="en-US" altLang="zh-CN" sz="2400"/>
              <a:t>) occurs when a page that is currently not in memory is accessed. The page must be brought from the backing store into an available page frame in memory. </a:t>
            </a:r>
            <a:endParaRPr lang="zh-CN" altLang="en-US" sz="2400"/>
          </a:p>
        </p:txBody>
      </p:sp>
    </p:spTree>
    <p:extLst>
      <p:ext uri="{BB962C8B-B14F-4D97-AF65-F5344CB8AC3E}">
        <p14:creationId xmlns:p14="http://schemas.microsoft.com/office/powerpoint/2010/main" val="28479296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28CAF-28EF-4D85-A81C-55A80C86CD98}"/>
              </a:ext>
            </a:extLst>
          </p:cNvPr>
          <p:cNvSpPr>
            <a:spLocks noGrp="1"/>
          </p:cNvSpPr>
          <p:nvPr>
            <p:ph type="title"/>
          </p:nvPr>
        </p:nvSpPr>
        <p:spPr/>
        <p:txBody>
          <a:bodyPr/>
          <a:lstStyle/>
          <a:p>
            <a:r>
              <a:rPr lang="en-US" altLang="zh-CN"/>
              <a:t>Summary 2/4</a:t>
            </a:r>
            <a:endParaRPr lang="zh-CN" altLang="en-US"/>
          </a:p>
        </p:txBody>
      </p:sp>
      <p:sp>
        <p:nvSpPr>
          <p:cNvPr id="3" name="内容占位符 2">
            <a:extLst>
              <a:ext uri="{FF2B5EF4-FFF2-40B4-BE49-F238E27FC236}">
                <a16:creationId xmlns:a16="http://schemas.microsoft.com/office/drawing/2014/main" id="{BF307DF2-F1F7-4459-A9A4-ED1FC5EB07CF}"/>
              </a:ext>
            </a:extLst>
          </p:cNvPr>
          <p:cNvSpPr>
            <a:spLocks noGrp="1"/>
          </p:cNvSpPr>
          <p:nvPr>
            <p:ph idx="1"/>
          </p:nvPr>
        </p:nvSpPr>
        <p:spPr/>
        <p:txBody>
          <a:bodyPr/>
          <a:lstStyle/>
          <a:p>
            <a:r>
              <a:rPr lang="en-US" altLang="zh-CN" sz="2400"/>
              <a:t>Copy-on-write(</a:t>
            </a:r>
            <a:r>
              <a:rPr lang="zh-CN" altLang="en-US" sz="2400"/>
              <a:t>写时复制</a:t>
            </a:r>
            <a:r>
              <a:rPr lang="en-US" altLang="zh-CN" sz="2400"/>
              <a:t>) allows a child process to share the same address space as its parent. If either the child or the parent process writes (modifies) a page, a copy of the page is made.</a:t>
            </a:r>
          </a:p>
          <a:p>
            <a:r>
              <a:rPr lang="en-US" altLang="zh-CN" sz="2400"/>
              <a:t>When available memory runs low, a page-replacement algorithm(</a:t>
            </a:r>
            <a:r>
              <a:rPr lang="zh-CN" altLang="en-US" sz="2400"/>
              <a:t>页置换算法</a:t>
            </a:r>
            <a:r>
              <a:rPr lang="en-US" altLang="zh-CN" sz="2400"/>
              <a:t>) selects an existing page in memory to replace with a new page. Page replacement algorithms include FIFO, optimal, and LRU. Pure LRU algorithms are impractical to implement, and most systems instead use LRU-approximation algorithms.</a:t>
            </a:r>
          </a:p>
          <a:p>
            <a:r>
              <a:rPr lang="en-US" altLang="zh-CN" sz="2400"/>
              <a:t>Global page-replacement algorithms select a page from any process in the system for replacement, while local page-replacement algorithms select a page from the faulting process.</a:t>
            </a:r>
            <a:endParaRPr lang="zh-CN" altLang="en-US" sz="2400"/>
          </a:p>
        </p:txBody>
      </p:sp>
    </p:spTree>
    <p:extLst>
      <p:ext uri="{BB962C8B-B14F-4D97-AF65-F5344CB8AC3E}">
        <p14:creationId xmlns:p14="http://schemas.microsoft.com/office/powerpoint/2010/main" val="918589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EEEFA-D25F-4C65-ADEC-867ECFEC5B78}"/>
              </a:ext>
            </a:extLst>
          </p:cNvPr>
          <p:cNvSpPr>
            <a:spLocks noGrp="1"/>
          </p:cNvSpPr>
          <p:nvPr>
            <p:ph type="title"/>
          </p:nvPr>
        </p:nvSpPr>
        <p:spPr/>
        <p:txBody>
          <a:bodyPr/>
          <a:lstStyle/>
          <a:p>
            <a:r>
              <a:rPr lang="en-US" altLang="zh-CN"/>
              <a:t>Summary 3/4</a:t>
            </a:r>
            <a:endParaRPr lang="zh-CN" altLang="en-US"/>
          </a:p>
        </p:txBody>
      </p:sp>
      <p:sp>
        <p:nvSpPr>
          <p:cNvPr id="3" name="内容占位符 2">
            <a:extLst>
              <a:ext uri="{FF2B5EF4-FFF2-40B4-BE49-F238E27FC236}">
                <a16:creationId xmlns:a16="http://schemas.microsoft.com/office/drawing/2014/main" id="{CBB93C58-69B9-4BD4-B2CF-A82986734B66}"/>
              </a:ext>
            </a:extLst>
          </p:cNvPr>
          <p:cNvSpPr>
            <a:spLocks noGrp="1"/>
          </p:cNvSpPr>
          <p:nvPr>
            <p:ph idx="1"/>
          </p:nvPr>
        </p:nvSpPr>
        <p:spPr>
          <a:xfrm>
            <a:off x="816746" y="1233489"/>
            <a:ext cx="10386873" cy="4626984"/>
          </a:xfrm>
        </p:spPr>
        <p:txBody>
          <a:bodyPr/>
          <a:lstStyle/>
          <a:p>
            <a:r>
              <a:rPr lang="en-US" altLang="zh-CN" sz="2800"/>
              <a:t>Thrashing(</a:t>
            </a:r>
            <a:r>
              <a:rPr lang="zh-CN" altLang="en-US" sz="2800"/>
              <a:t>系统颠簸</a:t>
            </a:r>
            <a:r>
              <a:rPr lang="en-US" altLang="zh-CN" sz="2800"/>
              <a:t>) occurs when a system spends more time paging than executing.</a:t>
            </a:r>
          </a:p>
          <a:p>
            <a:r>
              <a:rPr lang="en-US" altLang="zh-CN" sz="2800"/>
              <a:t>A locality represents a set of pages that are actively used together. As a process executes, it moves from locality to locality. A working set(</a:t>
            </a:r>
            <a:r>
              <a:rPr lang="zh-CN" altLang="en-US" sz="2800"/>
              <a:t>工作集合</a:t>
            </a:r>
            <a:r>
              <a:rPr lang="en-US" altLang="zh-CN" sz="2800"/>
              <a:t>) is based on locality and is defined as the set of pages currently in use by a process.</a:t>
            </a:r>
          </a:p>
        </p:txBody>
      </p:sp>
    </p:spTree>
    <p:extLst>
      <p:ext uri="{BB962C8B-B14F-4D97-AF65-F5344CB8AC3E}">
        <p14:creationId xmlns:p14="http://schemas.microsoft.com/office/powerpoint/2010/main" val="214528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8334937-C42E-4E7B-B0E3-358B7E80837F}"/>
              </a:ext>
            </a:extLst>
          </p:cNvPr>
          <p:cNvSpPr>
            <a:spLocks noGrp="1" noChangeArrowheads="1"/>
          </p:cNvSpPr>
          <p:nvPr>
            <p:ph type="title"/>
          </p:nvPr>
        </p:nvSpPr>
        <p:spPr>
          <a:xfrm>
            <a:off x="1642369" y="216163"/>
            <a:ext cx="9809825" cy="608013"/>
          </a:xfrm>
        </p:spPr>
        <p:txBody>
          <a:bodyPr/>
          <a:lstStyle/>
          <a:p>
            <a:pPr eaLnBrk="1" hangingPunct="1"/>
            <a:r>
              <a:rPr lang="en-US" altLang="en-US" sz="2800" dirty="0"/>
              <a:t>Virtual Memory That is Larger Than Physical Memory</a:t>
            </a:r>
          </a:p>
        </p:txBody>
      </p:sp>
      <p:pic>
        <p:nvPicPr>
          <p:cNvPr id="10243" name="Picture 4" descr="B:\os-book\os10-dir\Slides-WORK-area\Figures-dir\ch10\JPG-dir\10_01.jpg">
            <a:extLst>
              <a:ext uri="{FF2B5EF4-FFF2-40B4-BE49-F238E27FC236}">
                <a16:creationId xmlns:a16="http://schemas.microsoft.com/office/drawing/2014/main" id="{75959D58-FD0D-4362-987B-001456C2B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732" y="981502"/>
            <a:ext cx="7261933" cy="57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5B100-5D69-4E00-817E-6B129E297C37}"/>
              </a:ext>
            </a:extLst>
          </p:cNvPr>
          <p:cNvSpPr>
            <a:spLocks noGrp="1"/>
          </p:cNvSpPr>
          <p:nvPr>
            <p:ph type="title"/>
          </p:nvPr>
        </p:nvSpPr>
        <p:spPr/>
        <p:txBody>
          <a:bodyPr/>
          <a:lstStyle/>
          <a:p>
            <a:r>
              <a:rPr lang="en-US" altLang="zh-CN"/>
              <a:t>Summary 4/4</a:t>
            </a:r>
            <a:endParaRPr lang="zh-CN" altLang="en-US"/>
          </a:p>
        </p:txBody>
      </p:sp>
      <p:sp>
        <p:nvSpPr>
          <p:cNvPr id="3" name="内容占位符 2">
            <a:extLst>
              <a:ext uri="{FF2B5EF4-FFF2-40B4-BE49-F238E27FC236}">
                <a16:creationId xmlns:a16="http://schemas.microsoft.com/office/drawing/2014/main" id="{E11078CF-33F6-464E-B655-CC96FD438018}"/>
              </a:ext>
            </a:extLst>
          </p:cNvPr>
          <p:cNvSpPr>
            <a:spLocks noGrp="1"/>
          </p:cNvSpPr>
          <p:nvPr>
            <p:ph idx="1"/>
          </p:nvPr>
        </p:nvSpPr>
        <p:spPr/>
        <p:txBody>
          <a:bodyPr/>
          <a:lstStyle/>
          <a:p>
            <a:r>
              <a:rPr lang="en-US" altLang="zh-CN" sz="2400"/>
              <a:t>Kernel memory is allocated differently than user-mode processes; it is allocated in contiguous chunks of varying sizes. Two common techniques for allocating kernel memory are (1) the buddy system(</a:t>
            </a:r>
            <a:r>
              <a:rPr lang="zh-CN" altLang="en-US" sz="2400"/>
              <a:t>伙伴系统</a:t>
            </a:r>
            <a:r>
              <a:rPr lang="en-US" altLang="zh-CN" sz="2400"/>
              <a:t>) and (2) slab allocation.</a:t>
            </a:r>
          </a:p>
          <a:p>
            <a:r>
              <a:rPr lang="en-US" altLang="zh-CN" sz="2400"/>
              <a:t>TLB reach(TLB</a:t>
            </a:r>
            <a:r>
              <a:rPr lang="zh-CN" altLang="en-US" sz="2400"/>
              <a:t>范围</a:t>
            </a:r>
            <a:r>
              <a:rPr lang="en-US" altLang="zh-CN" sz="2400"/>
              <a:t>) refers to the amount of memory accessible from the TLB and is equal to the number of entries in the TLB multiplied by the page size. One technique for increasing TLB reach is to increase the size of pages.</a:t>
            </a:r>
          </a:p>
          <a:p>
            <a:r>
              <a:rPr lang="en-US" altLang="zh-CN" sz="2400"/>
              <a:t>Linux, Windows, and Solaris manage virtual memory similarly, using demand paging and copy-on-write, among other features. Each system also uses a variation of LRU approximation known as the clock algorithm.</a:t>
            </a:r>
            <a:endParaRPr lang="zh-CN" altLang="en-US" sz="2400"/>
          </a:p>
        </p:txBody>
      </p:sp>
    </p:spTree>
    <p:extLst>
      <p:ext uri="{BB962C8B-B14F-4D97-AF65-F5344CB8AC3E}">
        <p14:creationId xmlns:p14="http://schemas.microsoft.com/office/powerpoint/2010/main" val="33152078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a:t>
            </a:r>
            <a:r>
              <a:rPr lang="en-US" altLang="zh-CN"/>
              <a:t>9: Virtual Memory</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0F0B8DB-E097-4BE3-81BB-00866E68FD0A}"/>
              </a:ext>
            </a:extLst>
          </p:cNvPr>
          <p:cNvSpPr>
            <a:spLocks noGrp="1" noChangeArrowheads="1"/>
          </p:cNvSpPr>
          <p:nvPr>
            <p:ph type="title"/>
          </p:nvPr>
        </p:nvSpPr>
        <p:spPr>
          <a:xfrm>
            <a:off x="2466976" y="232199"/>
            <a:ext cx="7743825" cy="576262"/>
          </a:xfrm>
        </p:spPr>
        <p:txBody>
          <a:bodyPr/>
          <a:lstStyle/>
          <a:p>
            <a:pPr eaLnBrk="1" hangingPunct="1"/>
            <a:r>
              <a:rPr lang="en-US" altLang="en-US" dirty="0"/>
              <a:t>Virtual-</a:t>
            </a:r>
            <a:r>
              <a:rPr lang="en-US" altLang="zh-CN" dirty="0"/>
              <a:t>A</a:t>
            </a:r>
            <a:r>
              <a:rPr lang="en-US" altLang="en-US" dirty="0"/>
              <a:t>ddress Space(</a:t>
            </a:r>
            <a:r>
              <a:rPr lang="zh-CN" altLang="en-US" dirty="0"/>
              <a:t>虚拟地址空间</a:t>
            </a:r>
            <a:r>
              <a:rPr lang="en-US" altLang="en-US" dirty="0"/>
              <a:t>)</a:t>
            </a:r>
          </a:p>
        </p:txBody>
      </p:sp>
      <p:pic>
        <p:nvPicPr>
          <p:cNvPr id="11267" name="Picture 5">
            <a:extLst>
              <a:ext uri="{FF2B5EF4-FFF2-40B4-BE49-F238E27FC236}">
                <a16:creationId xmlns:a16="http://schemas.microsoft.com/office/drawing/2014/main" id="{E67654BE-83C9-4844-8B55-CE9FFDB0F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68" y="843132"/>
            <a:ext cx="2237416" cy="583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3">
            <a:extLst>
              <a:ext uri="{FF2B5EF4-FFF2-40B4-BE49-F238E27FC236}">
                <a16:creationId xmlns:a16="http://schemas.microsoft.com/office/drawing/2014/main" id="{2B1431A7-1D96-4E21-A5C9-CBD53450BE42}"/>
              </a:ext>
            </a:extLst>
          </p:cNvPr>
          <p:cNvSpPr txBox="1">
            <a:spLocks noChangeArrowheads="1"/>
          </p:cNvSpPr>
          <p:nvPr/>
        </p:nvSpPr>
        <p:spPr bwMode="auto">
          <a:xfrm>
            <a:off x="463463" y="927894"/>
            <a:ext cx="9582411"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1060450" indent="-407988">
              <a:defRPr>
                <a:solidFill>
                  <a:schemeClr val="tx1"/>
                </a:solidFill>
                <a:latin typeface="Verdana" panose="020B0604030504040204" pitchFamily="34" charset="0"/>
                <a:ea typeface="MS PGothic" panose="020B0600070205080204" pitchFamily="34" charset="-128"/>
              </a:defRPr>
            </a:lvl2pPr>
            <a:lvl3pPr marL="1550988" indent="-325438">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Usually design logical address space for stack to start at Max logical address and grow “down” while heap grows “up”</a:t>
            </a:r>
          </a:p>
          <a:p>
            <a:pPr lvl="1">
              <a:spcBef>
                <a:spcPct val="35000"/>
              </a:spcBef>
              <a:buClr>
                <a:srgbClr val="CC6600"/>
              </a:buClr>
              <a:buSzPct val="110000"/>
              <a:buFont typeface="Arial" panose="020B0604020202020204" pitchFamily="34" charset="0"/>
              <a:buChar char="•"/>
            </a:pPr>
            <a:r>
              <a:rPr kumimoji="1" lang="en-US" altLang="en-US" sz="2400" dirty="0">
                <a:latin typeface="Helvetica" panose="020B0604020202020204" pitchFamily="34" charset="0"/>
              </a:rPr>
              <a:t>Maximizes address space use</a:t>
            </a:r>
          </a:p>
          <a:p>
            <a:pPr lvl="1">
              <a:spcBef>
                <a:spcPct val="35000"/>
              </a:spcBef>
              <a:buClr>
                <a:srgbClr val="CC6600"/>
              </a:buClr>
              <a:buSzPct val="110000"/>
              <a:buFont typeface="Arial" panose="020B0604020202020204" pitchFamily="34" charset="0"/>
              <a:buChar char="•"/>
            </a:pPr>
            <a:r>
              <a:rPr kumimoji="1" lang="en-US" altLang="en-US" sz="2400" dirty="0">
                <a:latin typeface="Helvetica" panose="020B0604020202020204" pitchFamily="34" charset="0"/>
              </a:rPr>
              <a:t>Unused address space between the two is hole</a:t>
            </a:r>
          </a:p>
          <a:p>
            <a:pPr lvl="2">
              <a:spcBef>
                <a:spcPct val="35000"/>
              </a:spcBef>
              <a:buClr>
                <a:srgbClr val="009900"/>
              </a:buClr>
              <a:buSzPct val="75000"/>
              <a:buFont typeface="Webdings" panose="05030102010509060703" pitchFamily="18" charset="2"/>
              <a:buChar char="4"/>
            </a:pPr>
            <a:r>
              <a:rPr kumimoji="1" lang="en-US" altLang="en-US" sz="2400" dirty="0">
                <a:latin typeface="Helvetica" panose="020B0604020202020204" pitchFamily="34" charset="0"/>
              </a:rPr>
              <a:t>No physical memory needed until heap or stack grows to a given new page</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Enables </a:t>
            </a:r>
            <a:r>
              <a:rPr kumimoji="1" lang="en-US" altLang="en-US" sz="2400" b="1" dirty="0">
                <a:solidFill>
                  <a:srgbClr val="006699"/>
                </a:solidFill>
                <a:latin typeface="+mj-lt"/>
              </a:rPr>
              <a:t>sparse</a:t>
            </a:r>
            <a:r>
              <a:rPr kumimoji="1" lang="en-US" altLang="en-US" sz="2400" b="1" dirty="0">
                <a:solidFill>
                  <a:srgbClr val="3366FF"/>
                </a:solidFill>
                <a:latin typeface="Helvetica" panose="020B0604020202020204" pitchFamily="34" charset="0"/>
              </a:rPr>
              <a:t> </a:t>
            </a:r>
            <a:r>
              <a:rPr kumimoji="1" lang="en-US" altLang="en-US" sz="2400" dirty="0">
                <a:latin typeface="Helvetica" panose="020B0604020202020204" pitchFamily="34" charset="0"/>
              </a:rPr>
              <a:t>address spaces with holes left for growth, dynamically linked libraries, etc.</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System libraries shared via mapping into virtual address space</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Shared memory by mapping pages read-write into virtual address space</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Pages can be shared during </a:t>
            </a:r>
            <a:r>
              <a:rPr kumimoji="1" lang="en-US" altLang="en-US" sz="2400" dirty="0">
                <a:latin typeface="Courier New" panose="02070309020205020404" pitchFamily="49" charset="0"/>
                <a:cs typeface="Courier New" panose="02070309020205020404" pitchFamily="49" charset="0"/>
              </a:rPr>
              <a:t>fork()</a:t>
            </a:r>
            <a:r>
              <a:rPr kumimoji="1" lang="en-US" altLang="en-US" sz="2400" dirty="0">
                <a:latin typeface="Helvetica" panose="020B0604020202020204" pitchFamily="34" charset="0"/>
                <a:cs typeface="Courier New" panose="02070309020205020404" pitchFamily="49" charset="0"/>
              </a:rPr>
              <a:t>, speeding process creation</a:t>
            </a:r>
          </a:p>
          <a:p>
            <a:pPr lvl="1">
              <a:spcBef>
                <a:spcPct val="35000"/>
              </a:spcBef>
              <a:buClr>
                <a:srgbClr val="CC6600"/>
              </a:buClr>
              <a:buSzPct val="80000"/>
              <a:buFont typeface="Monotype Sorts" pitchFamily="-84" charset="2"/>
              <a:buNone/>
            </a:pPr>
            <a:r>
              <a:rPr kumimoji="1" lang="en-US" altLang="en-US" sz="2400" dirty="0">
                <a:latin typeface="Helvetica" panose="020B0604020202020204" pitchFamily="34" charset="0"/>
              </a:rPr>
              <a:t> </a:t>
            </a:r>
          </a:p>
          <a:p>
            <a:pPr lvl="1">
              <a:spcBef>
                <a:spcPct val="35000"/>
              </a:spcBef>
              <a:buClr>
                <a:srgbClr val="CC6600"/>
              </a:buClr>
              <a:buSzPct val="80000"/>
              <a:buFont typeface="Monotype Sorts" pitchFamily="-84" charset="2"/>
              <a:buNone/>
            </a:pPr>
            <a:endParaRPr kumimoji="1" lang="en-US" altLang="en-US" sz="2800" dirty="0">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2E1AA8-C0F1-47D6-90C4-29E3C8F7FBEF}"/>
              </a:ext>
            </a:extLst>
          </p:cNvPr>
          <p:cNvSpPr>
            <a:spLocks noGrp="1" noChangeArrowheads="1"/>
          </p:cNvSpPr>
          <p:nvPr>
            <p:ph type="title"/>
          </p:nvPr>
        </p:nvSpPr>
        <p:spPr>
          <a:xfrm>
            <a:off x="1944210" y="235568"/>
            <a:ext cx="9090734" cy="576262"/>
          </a:xfrm>
        </p:spPr>
        <p:txBody>
          <a:bodyPr/>
          <a:lstStyle/>
          <a:p>
            <a:pPr eaLnBrk="1" hangingPunct="1"/>
            <a:r>
              <a:rPr lang="en-US" altLang="en-US" dirty="0"/>
              <a:t>Shared Library Using Virtual Memory</a:t>
            </a:r>
          </a:p>
        </p:txBody>
      </p:sp>
      <p:pic>
        <p:nvPicPr>
          <p:cNvPr id="12291" name="Picture 6">
            <a:extLst>
              <a:ext uri="{FF2B5EF4-FFF2-40B4-BE49-F238E27FC236}">
                <a16:creationId xmlns:a16="http://schemas.microsoft.com/office/drawing/2014/main" id="{C513F0E0-9020-4F02-8008-BA6516EC2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575" y="980253"/>
            <a:ext cx="8410850" cy="555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BF312-E830-4ECE-BE5E-8745BA035F57}"/>
              </a:ext>
            </a:extLst>
          </p:cNvPr>
          <p:cNvSpPr>
            <a:spLocks noGrp="1"/>
          </p:cNvSpPr>
          <p:nvPr>
            <p:ph type="title"/>
          </p:nvPr>
        </p:nvSpPr>
        <p:spPr/>
        <p:txBody>
          <a:bodyPr/>
          <a:lstStyle/>
          <a:p>
            <a:r>
              <a:rPr lang="zh-CN" altLang="en-US"/>
              <a:t>虚拟存储器需要解决的几个问题</a:t>
            </a:r>
          </a:p>
        </p:txBody>
      </p:sp>
      <p:sp>
        <p:nvSpPr>
          <p:cNvPr id="3" name="内容占位符 2">
            <a:extLst>
              <a:ext uri="{FF2B5EF4-FFF2-40B4-BE49-F238E27FC236}">
                <a16:creationId xmlns:a16="http://schemas.microsoft.com/office/drawing/2014/main" id="{C429CFBA-1E58-4877-9D99-41ECFCE0374D}"/>
              </a:ext>
            </a:extLst>
          </p:cNvPr>
          <p:cNvSpPr>
            <a:spLocks noGrp="1"/>
          </p:cNvSpPr>
          <p:nvPr>
            <p:ph idx="1"/>
          </p:nvPr>
        </p:nvSpPr>
        <p:spPr>
          <a:xfrm>
            <a:off x="885172" y="976705"/>
            <a:ext cx="10421655" cy="4626984"/>
          </a:xfrm>
        </p:spPr>
        <p:txBody>
          <a:bodyPr/>
          <a:lstStyle/>
          <a:p>
            <a:r>
              <a:rPr lang="zh-CN" altLang="en-US" sz="2400" dirty="0"/>
              <a:t>一般有请求页式、请求段式、段页式虚拟存储器管理三种</a:t>
            </a:r>
          </a:p>
          <a:p>
            <a:endParaRPr lang="zh-CN" altLang="en-US" sz="800" dirty="0"/>
          </a:p>
          <a:p>
            <a:r>
              <a:rPr lang="zh-CN" altLang="en-US" sz="2400" dirty="0"/>
              <a:t>相关的几个问题，或需要解决的问题（以请求页式为例）</a:t>
            </a:r>
          </a:p>
          <a:p>
            <a:pPr lvl="1"/>
            <a:r>
              <a:rPr lang="zh-CN" altLang="en-US" sz="2400" dirty="0"/>
              <a:t>当访问到一个页面时，需要检测一个页是否已经在内存；</a:t>
            </a:r>
          </a:p>
          <a:p>
            <a:pPr marL="457200" lvl="1" indent="0">
              <a:buNone/>
            </a:pPr>
            <a:r>
              <a:rPr lang="zh-CN" altLang="en-US" sz="2400" dirty="0"/>
              <a:t>   </a:t>
            </a:r>
            <a:r>
              <a:rPr lang="en-US" altLang="zh-CN" sz="2400" dirty="0"/>
              <a:t>(page table+ Valid &amp; invalid bit ) or (page table+ existence bit)</a:t>
            </a:r>
          </a:p>
          <a:p>
            <a:pPr lvl="1"/>
            <a:r>
              <a:rPr lang="zh-CN" altLang="en-US" sz="2400" dirty="0"/>
              <a:t>当访问页面不在内存，如何处理？</a:t>
            </a:r>
          </a:p>
          <a:p>
            <a:pPr marL="457200" lvl="1" indent="0">
              <a:buNone/>
            </a:pPr>
            <a:r>
              <a:rPr lang="zh-CN" altLang="en-US" sz="2400" dirty="0"/>
              <a:t> （</a:t>
            </a:r>
            <a:r>
              <a:rPr lang="en-US" altLang="zh-CN" sz="2400" dirty="0"/>
              <a:t>page fault trap</a:t>
            </a:r>
            <a:r>
              <a:rPr lang="zh-CN" altLang="en-US" sz="2400" dirty="0"/>
              <a:t>，缺页中断，页面错误，页失效）</a:t>
            </a:r>
          </a:p>
          <a:p>
            <a:pPr lvl="1"/>
            <a:r>
              <a:rPr lang="zh-CN" altLang="en-US" sz="2400" dirty="0"/>
              <a:t>当要装入页面时，若内存无空闲页框，如何处理？</a:t>
            </a:r>
          </a:p>
          <a:p>
            <a:pPr marL="457200" lvl="1" indent="0">
              <a:buNone/>
            </a:pPr>
            <a:r>
              <a:rPr lang="zh-CN" altLang="en-US" sz="2400" dirty="0"/>
              <a:t> （</a:t>
            </a:r>
            <a:r>
              <a:rPr lang="en-US" altLang="zh-CN" sz="2400" dirty="0"/>
              <a:t>page replacement</a:t>
            </a:r>
            <a:r>
              <a:rPr lang="zh-CN" altLang="en-US" sz="2400" dirty="0"/>
              <a:t>，页面置换）</a:t>
            </a:r>
          </a:p>
          <a:p>
            <a:pPr lvl="1"/>
            <a:r>
              <a:rPr lang="zh-CN" altLang="en-US" sz="2400" dirty="0"/>
              <a:t>当页面置换过于频繁时，会引起系统不稳定，如何处理？</a:t>
            </a:r>
          </a:p>
          <a:p>
            <a:pPr marL="457200" lvl="1" indent="0">
              <a:buNone/>
            </a:pPr>
            <a:r>
              <a:rPr lang="zh-CN" altLang="en-US" sz="2400" dirty="0"/>
              <a:t> （</a:t>
            </a:r>
            <a:r>
              <a:rPr lang="en-US" altLang="zh-CN" sz="2400" dirty="0"/>
              <a:t>thrashing</a:t>
            </a:r>
            <a:r>
              <a:rPr lang="zh-CN" altLang="en-US" sz="2400" dirty="0"/>
              <a:t>，抖动、颠簸、颤抖、颤动）</a:t>
            </a:r>
          </a:p>
          <a:p>
            <a:endParaRPr lang="zh-CN" altLang="en-US" sz="2400" dirty="0"/>
          </a:p>
        </p:txBody>
      </p:sp>
    </p:spTree>
    <p:extLst>
      <p:ext uri="{BB962C8B-B14F-4D97-AF65-F5344CB8AC3E}">
        <p14:creationId xmlns:p14="http://schemas.microsoft.com/office/powerpoint/2010/main" val="279770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FB65A-C6DF-4FEA-B629-410E0C617869}"/>
              </a:ext>
            </a:extLst>
          </p:cNvPr>
          <p:cNvSpPr>
            <a:spLocks noGrp="1"/>
          </p:cNvSpPr>
          <p:nvPr>
            <p:ph type="title"/>
          </p:nvPr>
        </p:nvSpPr>
        <p:spPr/>
        <p:txBody>
          <a:bodyPr/>
          <a:lstStyle/>
          <a:p>
            <a:r>
              <a:rPr lang="en-US" altLang="zh-CN"/>
              <a:t>Page Fault </a:t>
            </a:r>
            <a:endParaRPr lang="zh-CN" altLang="en-US"/>
          </a:p>
        </p:txBody>
      </p:sp>
      <p:sp>
        <p:nvSpPr>
          <p:cNvPr id="3" name="内容占位符 2">
            <a:extLst>
              <a:ext uri="{FF2B5EF4-FFF2-40B4-BE49-F238E27FC236}">
                <a16:creationId xmlns:a16="http://schemas.microsoft.com/office/drawing/2014/main" id="{1420CEA9-698E-41BC-A9D4-3EFF0CA13BA6}"/>
              </a:ext>
            </a:extLst>
          </p:cNvPr>
          <p:cNvSpPr>
            <a:spLocks noGrp="1"/>
          </p:cNvSpPr>
          <p:nvPr>
            <p:ph idx="1"/>
          </p:nvPr>
        </p:nvSpPr>
        <p:spPr>
          <a:xfrm>
            <a:off x="609600" y="986132"/>
            <a:ext cx="10972799" cy="4626984"/>
          </a:xfrm>
        </p:spPr>
        <p:txBody>
          <a:bodyPr/>
          <a:lstStyle/>
          <a:p>
            <a:r>
              <a:rPr lang="zh-CN" altLang="en-US" sz="2000" dirty="0"/>
              <a:t>不同的翻译：</a:t>
            </a:r>
            <a:r>
              <a:rPr lang="zh-CN" altLang="en-US" sz="2000" b="1" dirty="0">
                <a:solidFill>
                  <a:srgbClr val="0070C0"/>
                </a:solidFill>
              </a:rPr>
              <a:t>页故障</a:t>
            </a:r>
            <a:r>
              <a:rPr lang="en-US" altLang="zh-CN" sz="2000" dirty="0"/>
              <a:t>(2018</a:t>
            </a:r>
            <a:r>
              <a:rPr lang="zh-CN" altLang="en-US" sz="2000" dirty="0"/>
              <a:t>年公布的计算机科学技术名词</a:t>
            </a:r>
            <a:r>
              <a:rPr lang="en-US" altLang="zh-CN" sz="2000" dirty="0"/>
              <a:t>)</a:t>
            </a:r>
            <a:r>
              <a:rPr lang="zh-CN" altLang="en-US" sz="2000" dirty="0"/>
              <a:t>，</a:t>
            </a:r>
            <a:r>
              <a:rPr lang="zh-CN" altLang="en-US" sz="2000" b="1" dirty="0">
                <a:solidFill>
                  <a:srgbClr val="0070C0"/>
                </a:solidFill>
              </a:rPr>
              <a:t>页错误</a:t>
            </a:r>
            <a:r>
              <a:rPr lang="zh-CN" altLang="en-US" sz="2000" dirty="0"/>
              <a:t>，</a:t>
            </a:r>
            <a:r>
              <a:rPr lang="zh-CN" altLang="en-US" sz="2000" b="1" dirty="0">
                <a:solidFill>
                  <a:srgbClr val="0070C0"/>
                </a:solidFill>
              </a:rPr>
              <a:t>页异常</a:t>
            </a:r>
            <a:endParaRPr lang="en-US" altLang="zh-CN" sz="2000" b="1" dirty="0">
              <a:solidFill>
                <a:srgbClr val="0070C0"/>
              </a:solidFill>
            </a:endParaRPr>
          </a:p>
          <a:p>
            <a:endParaRPr lang="en-US" altLang="zh-CN" sz="700" dirty="0"/>
          </a:p>
          <a:p>
            <a:r>
              <a:rPr lang="en-US" altLang="zh-CN" sz="2000" b="1" dirty="0">
                <a:solidFill>
                  <a:srgbClr val="0070C0"/>
                </a:solidFill>
              </a:rPr>
              <a:t>Hard Page Fault</a:t>
            </a:r>
          </a:p>
          <a:p>
            <a:pPr lvl="1"/>
            <a:r>
              <a:rPr lang="zh-CN" altLang="en-US" sz="2000" dirty="0"/>
              <a:t>也被称为</a:t>
            </a:r>
            <a:r>
              <a:rPr lang="en-US" altLang="zh-CN" sz="2000" dirty="0"/>
              <a:t>Major Page Fault</a:t>
            </a:r>
            <a:r>
              <a:rPr lang="zh-CN" altLang="en-US" sz="2000" dirty="0"/>
              <a:t>，翻译为硬缺页错误</a:t>
            </a:r>
            <a:r>
              <a:rPr lang="en-US" altLang="zh-CN" sz="2000" dirty="0"/>
              <a:t>/</a:t>
            </a:r>
            <a:r>
              <a:rPr lang="zh-CN" altLang="en-US" sz="2000" dirty="0"/>
              <a:t>主要缺页错误，这时物理内存中没有对应的页帧，需要</a:t>
            </a:r>
            <a:r>
              <a:rPr lang="en-US" altLang="zh-CN" sz="2000" dirty="0"/>
              <a:t>CPU</a:t>
            </a:r>
            <a:r>
              <a:rPr lang="zh-CN" altLang="en-US" sz="2000" dirty="0"/>
              <a:t>打开磁盘设备读取到物理内存中，再让</a:t>
            </a:r>
            <a:r>
              <a:rPr lang="en-US" altLang="zh-CN" sz="2000" dirty="0"/>
              <a:t>MMU</a:t>
            </a:r>
            <a:r>
              <a:rPr lang="zh-CN" altLang="en-US" sz="2000" dirty="0"/>
              <a:t>建立</a:t>
            </a:r>
            <a:r>
              <a:rPr lang="en-US" altLang="zh-CN" sz="2000" dirty="0"/>
              <a:t>VA</a:t>
            </a:r>
            <a:r>
              <a:rPr lang="zh-CN" altLang="en-US" sz="2000" dirty="0"/>
              <a:t>和</a:t>
            </a:r>
            <a:r>
              <a:rPr lang="en-US" altLang="zh-CN" sz="2000" dirty="0"/>
              <a:t>PA</a:t>
            </a:r>
            <a:r>
              <a:rPr lang="zh-CN" altLang="en-US" sz="2000" dirty="0"/>
              <a:t>的映射</a:t>
            </a:r>
            <a:endParaRPr lang="en-US" altLang="zh-CN" sz="2000" dirty="0"/>
          </a:p>
          <a:p>
            <a:endParaRPr lang="en-US" altLang="zh-CN" sz="700" dirty="0"/>
          </a:p>
          <a:p>
            <a:r>
              <a:rPr lang="en-US" altLang="zh-CN" sz="2000" b="1" dirty="0">
                <a:solidFill>
                  <a:srgbClr val="0070C0"/>
                </a:solidFill>
              </a:rPr>
              <a:t>Soft Page Fault</a:t>
            </a:r>
          </a:p>
          <a:p>
            <a:pPr lvl="1"/>
            <a:r>
              <a:rPr lang="zh-CN" altLang="en-US" sz="2000" dirty="0"/>
              <a:t>也被称为</a:t>
            </a:r>
            <a:r>
              <a:rPr lang="en-US" altLang="zh-CN" sz="2000" dirty="0"/>
              <a:t>Minor Page Fault</a:t>
            </a:r>
            <a:r>
              <a:rPr lang="zh-CN" altLang="en-US" sz="2000" dirty="0"/>
              <a:t>，翻译为软缺页错误</a:t>
            </a:r>
            <a:r>
              <a:rPr lang="en-US" altLang="zh-CN" sz="2000" dirty="0"/>
              <a:t>/</a:t>
            </a:r>
            <a:r>
              <a:rPr lang="zh-CN" altLang="en-US" sz="2000" dirty="0"/>
              <a:t>次要缺页错误，这时物理内存中是存在对应页帧的，只不过可能是其他进程调入的，发出缺页异常的进程不知道而已，此时</a:t>
            </a:r>
            <a:r>
              <a:rPr lang="en-US" altLang="zh-CN" sz="2000" dirty="0"/>
              <a:t>MMU</a:t>
            </a:r>
            <a:r>
              <a:rPr lang="zh-CN" altLang="en-US" sz="2000" dirty="0"/>
              <a:t>只需要建立映射即可，无需从磁盘读取写入内存，一般出现在多进程共享内存区域</a:t>
            </a:r>
            <a:endParaRPr lang="en-US" altLang="zh-CN" sz="2000" dirty="0"/>
          </a:p>
          <a:p>
            <a:endParaRPr lang="en-US" altLang="zh-CN" sz="700" dirty="0"/>
          </a:p>
          <a:p>
            <a:r>
              <a:rPr lang="en-US" altLang="zh-CN" sz="2000" b="1" dirty="0">
                <a:solidFill>
                  <a:srgbClr val="0070C0"/>
                </a:solidFill>
              </a:rPr>
              <a:t>Invalid Page Fault</a:t>
            </a:r>
          </a:p>
          <a:p>
            <a:pPr lvl="1"/>
            <a:r>
              <a:rPr lang="zh-CN" altLang="en-US" sz="2000" dirty="0"/>
              <a:t>翻译为无效缺页错误</a:t>
            </a:r>
            <a:r>
              <a:rPr lang="en-US" altLang="zh-CN" sz="2000" dirty="0"/>
              <a:t>(</a:t>
            </a:r>
            <a:r>
              <a:rPr lang="zh-CN" altLang="en-US" sz="2000" b="1" dirty="0"/>
              <a:t>这是程序真正出错了，或者硬件出错了</a:t>
            </a:r>
            <a:r>
              <a:rPr lang="en-US" altLang="zh-CN" sz="2000" dirty="0"/>
              <a:t>)</a:t>
            </a:r>
            <a:r>
              <a:rPr lang="zh-CN" altLang="en-US" sz="2000" dirty="0"/>
              <a:t>，比如进程访问的内存地址越界访问，又比如对空指针引用，内核就会报</a:t>
            </a:r>
            <a:r>
              <a:rPr lang="en-US" altLang="zh-CN" sz="2000" dirty="0"/>
              <a:t>segment fault</a:t>
            </a:r>
            <a:r>
              <a:rPr lang="zh-CN" altLang="en-US" sz="2000" dirty="0"/>
              <a:t>错误中断，进程被终止</a:t>
            </a:r>
          </a:p>
        </p:txBody>
      </p:sp>
    </p:spTree>
    <p:extLst>
      <p:ext uri="{BB962C8B-B14F-4D97-AF65-F5344CB8AC3E}">
        <p14:creationId xmlns:p14="http://schemas.microsoft.com/office/powerpoint/2010/main" val="201172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C06DF40-C8BE-4D63-864C-842E26CBB173}"/>
              </a:ext>
            </a:extLst>
          </p:cNvPr>
          <p:cNvSpPr>
            <a:spLocks noGrp="1" noChangeArrowheads="1"/>
          </p:cNvSpPr>
          <p:nvPr>
            <p:ph type="title"/>
          </p:nvPr>
        </p:nvSpPr>
        <p:spPr>
          <a:xfrm>
            <a:off x="1981200" y="237382"/>
            <a:ext cx="8229600" cy="576262"/>
          </a:xfrm>
        </p:spPr>
        <p:txBody>
          <a:bodyPr/>
          <a:lstStyle/>
          <a:p>
            <a:pPr eaLnBrk="1" hangingPunct="1"/>
            <a:r>
              <a:rPr lang="en-US" altLang="en-US"/>
              <a:t>9.2 Demand Paging(</a:t>
            </a:r>
            <a:r>
              <a:rPr lang="zh-CN" altLang="en-US"/>
              <a:t>按需调页</a:t>
            </a:r>
            <a:r>
              <a:rPr lang="en-US" altLang="en-US"/>
              <a:t>)</a:t>
            </a:r>
            <a:endParaRPr lang="en-US" altLang="en-US" dirty="0"/>
          </a:p>
        </p:txBody>
      </p:sp>
      <p:sp>
        <p:nvSpPr>
          <p:cNvPr id="14339" name="Rectangle 3">
            <a:extLst>
              <a:ext uri="{FF2B5EF4-FFF2-40B4-BE49-F238E27FC236}">
                <a16:creationId xmlns:a16="http://schemas.microsoft.com/office/drawing/2014/main" id="{4FA26912-DDBD-4FE1-BFA7-E72BE4D7C085}"/>
              </a:ext>
            </a:extLst>
          </p:cNvPr>
          <p:cNvSpPr>
            <a:spLocks noGrp="1" noChangeArrowheads="1"/>
          </p:cNvSpPr>
          <p:nvPr>
            <p:ph type="body" idx="1"/>
          </p:nvPr>
        </p:nvSpPr>
        <p:spPr>
          <a:xfrm>
            <a:off x="1411550" y="1303338"/>
            <a:ext cx="9987378" cy="4520413"/>
          </a:xfrm>
        </p:spPr>
        <p:txBody>
          <a:bodyPr/>
          <a:lstStyle/>
          <a:p>
            <a:pPr>
              <a:lnSpc>
                <a:spcPct val="90000"/>
              </a:lnSpc>
            </a:pPr>
            <a:r>
              <a:rPr lang="en-US" altLang="en-US" sz="2800" dirty="0"/>
              <a:t>Could bring entire process into memory at load time</a:t>
            </a:r>
          </a:p>
          <a:p>
            <a:pPr>
              <a:lnSpc>
                <a:spcPct val="90000"/>
              </a:lnSpc>
            </a:pPr>
            <a:r>
              <a:rPr lang="en-US" altLang="en-US" sz="2800" dirty="0"/>
              <a:t>Or bring a page into memory only when it is needed</a:t>
            </a:r>
          </a:p>
          <a:p>
            <a:pPr lvl="1">
              <a:lnSpc>
                <a:spcPct val="90000"/>
              </a:lnSpc>
            </a:pPr>
            <a:r>
              <a:rPr lang="en-US" altLang="en-US" sz="2800" dirty="0"/>
              <a:t>Less I/O needed, no unnecessary I/O</a:t>
            </a:r>
          </a:p>
          <a:p>
            <a:pPr lvl="1">
              <a:lnSpc>
                <a:spcPct val="90000"/>
              </a:lnSpc>
            </a:pPr>
            <a:r>
              <a:rPr lang="en-US" altLang="en-US" sz="2800" dirty="0"/>
              <a:t>Less memory needed </a:t>
            </a:r>
          </a:p>
          <a:p>
            <a:pPr lvl="1">
              <a:lnSpc>
                <a:spcPct val="90000"/>
              </a:lnSpc>
            </a:pPr>
            <a:r>
              <a:rPr lang="en-US" altLang="en-US" sz="2800" dirty="0"/>
              <a:t>Faster response</a:t>
            </a:r>
          </a:p>
          <a:p>
            <a:pPr lvl="1">
              <a:lnSpc>
                <a:spcPct val="90000"/>
              </a:lnSpc>
            </a:pPr>
            <a:r>
              <a:rPr lang="en-US" altLang="en-US" sz="2800" dirty="0"/>
              <a:t>More users</a:t>
            </a:r>
          </a:p>
          <a:p>
            <a:pPr>
              <a:lnSpc>
                <a:spcPct val="90000"/>
              </a:lnSpc>
            </a:pPr>
            <a:r>
              <a:rPr lang="en-US" altLang="en-US" sz="2800" dirty="0"/>
              <a:t>Similar to paging system with swapping (diagram </a:t>
            </a:r>
            <a:r>
              <a:rPr lang="en-US" altLang="en-US" sz="2800"/>
              <a:t>on </a:t>
            </a:r>
            <a:r>
              <a:rPr lang="en-US" altLang="zh-CN" sz="2800"/>
              <a:t>next page</a:t>
            </a:r>
            <a:r>
              <a:rPr lang="en-US" altLang="en-US" sz="2800"/>
              <a:t>)</a:t>
            </a:r>
            <a:endParaRPr lang="en-US" altLang="en-US" sz="2800" dirty="0"/>
          </a:p>
          <a:p>
            <a:pPr>
              <a:lnSpc>
                <a:spcPct val="90000"/>
              </a:lnSpc>
              <a:buFont typeface="Monotype Sorts" pitchFamily="-84" charset="2"/>
              <a:buNone/>
            </a:pPr>
            <a:endParaRPr lang="en-US" altLang="en-US" sz="2800"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9">
            <a:extLst>
              <a:ext uri="{FF2B5EF4-FFF2-40B4-BE49-F238E27FC236}">
                <a16:creationId xmlns:a16="http://schemas.microsoft.com/office/drawing/2014/main" id="{A3D70552-8B37-46D6-A4A0-489B357F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196" y="237382"/>
            <a:ext cx="6886548" cy="630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a:extLst>
              <a:ext uri="{FF2B5EF4-FFF2-40B4-BE49-F238E27FC236}">
                <a16:creationId xmlns:a16="http://schemas.microsoft.com/office/drawing/2014/main" id="{9C06DF40-C8BE-4D63-864C-842E26CBB173}"/>
              </a:ext>
            </a:extLst>
          </p:cNvPr>
          <p:cNvSpPr>
            <a:spLocks noGrp="1" noChangeArrowheads="1"/>
          </p:cNvSpPr>
          <p:nvPr>
            <p:ph type="title"/>
          </p:nvPr>
        </p:nvSpPr>
        <p:spPr>
          <a:xfrm>
            <a:off x="409852" y="956473"/>
            <a:ext cx="3869184" cy="576262"/>
          </a:xfrm>
        </p:spPr>
        <p:txBody>
          <a:bodyPr/>
          <a:lstStyle/>
          <a:p>
            <a:pPr eaLnBrk="1" hangingPunct="1"/>
            <a:r>
              <a:rPr lang="en-US" altLang="en-US"/>
              <a:t>Demand </a:t>
            </a:r>
            <a:r>
              <a:rPr lang="en-US" altLang="en-US" dirty="0"/>
              <a:t>Paging</a:t>
            </a:r>
          </a:p>
        </p:txBody>
      </p:sp>
    </p:spTree>
    <p:extLst>
      <p:ext uri="{BB962C8B-B14F-4D97-AF65-F5344CB8AC3E}">
        <p14:creationId xmlns:p14="http://schemas.microsoft.com/office/powerpoint/2010/main" val="32476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1FEDD64-E96D-422A-9610-4377FD8A0D72}"/>
              </a:ext>
            </a:extLst>
          </p:cNvPr>
          <p:cNvSpPr>
            <a:spLocks noGrp="1" noChangeArrowheads="1"/>
          </p:cNvSpPr>
          <p:nvPr>
            <p:ph type="title"/>
          </p:nvPr>
        </p:nvSpPr>
        <p:spPr>
          <a:xfrm>
            <a:off x="1981200" y="233593"/>
            <a:ext cx="8229600" cy="576263"/>
          </a:xfrm>
        </p:spPr>
        <p:txBody>
          <a:bodyPr/>
          <a:lstStyle/>
          <a:p>
            <a:pPr eaLnBrk="1" hangingPunct="1"/>
            <a:r>
              <a:rPr lang="en-US" altLang="en-US"/>
              <a:t>Chapter Objectives</a:t>
            </a:r>
            <a:endParaRPr lang="en-US" altLang="en-US" dirty="0"/>
          </a:p>
        </p:txBody>
      </p:sp>
      <p:sp>
        <p:nvSpPr>
          <p:cNvPr id="6147" name="Rectangle 3">
            <a:extLst>
              <a:ext uri="{FF2B5EF4-FFF2-40B4-BE49-F238E27FC236}">
                <a16:creationId xmlns:a16="http://schemas.microsoft.com/office/drawing/2014/main" id="{6D0ECAB6-8759-48BC-9C7C-1E9AB98510F3}"/>
              </a:ext>
            </a:extLst>
          </p:cNvPr>
          <p:cNvSpPr>
            <a:spLocks noGrp="1" noChangeArrowheads="1"/>
          </p:cNvSpPr>
          <p:nvPr>
            <p:ph type="body" idx="1"/>
          </p:nvPr>
        </p:nvSpPr>
        <p:spPr>
          <a:xfrm>
            <a:off x="736847" y="1233489"/>
            <a:ext cx="10813002" cy="4530725"/>
          </a:xfrm>
        </p:spPr>
        <p:txBody>
          <a:bodyPr/>
          <a:lstStyle/>
          <a:p>
            <a:r>
              <a:rPr lang="en-US" altLang="en-US" sz="2800" dirty="0"/>
              <a:t>Define virtual memory(</a:t>
            </a:r>
            <a:r>
              <a:rPr lang="zh-CN" altLang="en-US" sz="2800" dirty="0"/>
              <a:t>虚拟内存</a:t>
            </a:r>
            <a:r>
              <a:rPr lang="en-US" altLang="en-US" sz="2800" dirty="0"/>
              <a:t>) and describe its benefits.</a:t>
            </a:r>
          </a:p>
          <a:p>
            <a:r>
              <a:rPr lang="en-US" altLang="en-US" sz="2800" dirty="0"/>
              <a:t>Illustrate how pages are loaded into memory using demand paging(</a:t>
            </a:r>
            <a:r>
              <a:rPr lang="zh-CN" altLang="en-US" sz="2800" dirty="0"/>
              <a:t>按需调页</a:t>
            </a:r>
            <a:r>
              <a:rPr lang="en-US" altLang="en-US" sz="2800" dirty="0"/>
              <a:t>).</a:t>
            </a:r>
          </a:p>
          <a:p>
            <a:r>
              <a:rPr lang="en-US" altLang="en-US" sz="2800" dirty="0"/>
              <a:t>Apply the FIFO, optimal, and  LRU page-replacement algorithms(</a:t>
            </a:r>
            <a:r>
              <a:rPr lang="zh-CN" altLang="en-US" sz="2800" dirty="0"/>
              <a:t>页置换算法</a:t>
            </a:r>
            <a:r>
              <a:rPr lang="en-US" altLang="en-US" sz="2800" dirty="0"/>
              <a:t>), etc.</a:t>
            </a:r>
          </a:p>
          <a:p>
            <a:r>
              <a:rPr lang="en-US" altLang="en-US" sz="2800" dirty="0"/>
              <a:t>Describe </a:t>
            </a:r>
            <a:r>
              <a:rPr lang="en-US" altLang="zh-CN" sz="2800" dirty="0"/>
              <a:t>thrashing(</a:t>
            </a:r>
            <a:r>
              <a:rPr lang="zh-CN" altLang="en-US" sz="2800" dirty="0"/>
              <a:t>系统颠簸</a:t>
            </a:r>
            <a:r>
              <a:rPr lang="en-US" altLang="zh-CN" sz="2800" dirty="0"/>
              <a:t>)</a:t>
            </a:r>
            <a:endParaRPr lang="en-US" altLang="en-US" sz="2800" dirty="0"/>
          </a:p>
          <a:p>
            <a:r>
              <a:rPr lang="en-US" altLang="en-US" sz="2800" dirty="0"/>
              <a:t>Describe the working set(</a:t>
            </a:r>
            <a:r>
              <a:rPr lang="zh-CN" altLang="en-US" sz="2800" dirty="0"/>
              <a:t>工作集</a:t>
            </a:r>
            <a:r>
              <a:rPr lang="en-US" altLang="en-US" sz="2800" dirty="0"/>
              <a:t>) of a process, and explain how it is related to program locality(</a:t>
            </a:r>
            <a:r>
              <a:rPr lang="zh-CN" altLang="en-US" sz="2800" dirty="0"/>
              <a:t>局部性</a:t>
            </a:r>
            <a:r>
              <a:rPr lang="en-US" altLang="en-US" sz="2800" dirty="0"/>
              <a:t>).</a:t>
            </a:r>
          </a:p>
          <a:p>
            <a:r>
              <a:rPr lang="en-US" altLang="en-US" sz="2800" dirty="0"/>
              <a:t>Describe how Windows and Solaris manage virtual memory.</a:t>
            </a:r>
          </a:p>
          <a:p>
            <a:endParaRPr lang="en-US"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264511C-9394-4FB0-8A88-DD12566F97BB}"/>
              </a:ext>
            </a:extLst>
          </p:cNvPr>
          <p:cNvSpPr>
            <a:spLocks noGrp="1"/>
          </p:cNvSpPr>
          <p:nvPr>
            <p:ph type="title"/>
          </p:nvPr>
        </p:nvSpPr>
        <p:spPr>
          <a:xfrm>
            <a:off x="1981200" y="238937"/>
            <a:ext cx="8229600" cy="576262"/>
          </a:xfrm>
        </p:spPr>
        <p:txBody>
          <a:bodyPr/>
          <a:lstStyle/>
          <a:p>
            <a:r>
              <a:rPr lang="en-US" altLang="en-US" dirty="0"/>
              <a:t>Basic Concepts</a:t>
            </a:r>
          </a:p>
        </p:txBody>
      </p:sp>
      <p:sp>
        <p:nvSpPr>
          <p:cNvPr id="15363" name="Content Placeholder 2">
            <a:extLst>
              <a:ext uri="{FF2B5EF4-FFF2-40B4-BE49-F238E27FC236}">
                <a16:creationId xmlns:a16="http://schemas.microsoft.com/office/drawing/2014/main" id="{5F816111-C06D-4FA2-86A2-9368F11D4429}"/>
              </a:ext>
            </a:extLst>
          </p:cNvPr>
          <p:cNvSpPr>
            <a:spLocks noGrp="1"/>
          </p:cNvSpPr>
          <p:nvPr>
            <p:ph idx="1"/>
          </p:nvPr>
        </p:nvSpPr>
        <p:spPr>
          <a:xfrm>
            <a:off x="841331" y="1069510"/>
            <a:ext cx="10509337" cy="4530725"/>
          </a:xfrm>
        </p:spPr>
        <p:txBody>
          <a:bodyPr/>
          <a:lstStyle/>
          <a:p>
            <a:r>
              <a:rPr lang="en-US" altLang="en-US" sz="2800" dirty="0"/>
              <a:t>With swapping(</a:t>
            </a:r>
            <a:r>
              <a:rPr lang="zh-CN" altLang="en-US" sz="2800" dirty="0"/>
              <a:t>在有进程级的换入换出时</a:t>
            </a:r>
            <a:r>
              <a:rPr lang="en-US" altLang="en-US" sz="2800" dirty="0"/>
              <a:t>), pager(</a:t>
            </a:r>
            <a:r>
              <a:rPr lang="zh-CN" altLang="en-US" sz="2800" dirty="0"/>
              <a:t>调页程序</a:t>
            </a:r>
            <a:r>
              <a:rPr lang="en-US" altLang="en-US" sz="2800" dirty="0"/>
              <a:t>) guesses which pages will be used before swapping out again(</a:t>
            </a:r>
            <a:r>
              <a:rPr lang="zh-CN" altLang="en-US" sz="2800" dirty="0"/>
              <a:t>指猜测整个进程被再次换出之前，可能使用哪些页</a:t>
            </a:r>
            <a:r>
              <a:rPr lang="en-US" altLang="en-US" sz="2800" dirty="0"/>
              <a:t>)</a:t>
            </a:r>
          </a:p>
          <a:p>
            <a:r>
              <a:rPr lang="en-US" altLang="en-US" sz="2800" dirty="0"/>
              <a:t>Instead, pager brings in only those pages into memory</a:t>
            </a:r>
          </a:p>
          <a:p>
            <a:r>
              <a:rPr lang="en-US" altLang="en-US" sz="2800" dirty="0"/>
              <a:t>How to determine that set of pages?</a:t>
            </a:r>
          </a:p>
          <a:p>
            <a:pPr lvl="1"/>
            <a:r>
              <a:rPr lang="en-US" altLang="en-US" sz="2800" dirty="0"/>
              <a:t>Need new MMU functionality to implement demand paging(</a:t>
            </a:r>
            <a:r>
              <a:rPr lang="zh-CN" altLang="en-US" sz="2800" dirty="0"/>
              <a:t>需要</a:t>
            </a:r>
            <a:r>
              <a:rPr lang="en-US" altLang="zh-CN" sz="2800" dirty="0"/>
              <a:t>MMU</a:t>
            </a:r>
            <a:r>
              <a:rPr lang="zh-CN" altLang="en-US" sz="2800" dirty="0"/>
              <a:t>增加按需调页相关的一些功能</a:t>
            </a:r>
            <a:r>
              <a:rPr lang="en-US" altLang="en-US" sz="28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264511C-9394-4FB0-8A88-DD12566F97BB}"/>
              </a:ext>
            </a:extLst>
          </p:cNvPr>
          <p:cNvSpPr>
            <a:spLocks noGrp="1"/>
          </p:cNvSpPr>
          <p:nvPr>
            <p:ph type="title"/>
          </p:nvPr>
        </p:nvSpPr>
        <p:spPr>
          <a:xfrm>
            <a:off x="1981200" y="238937"/>
            <a:ext cx="8229600" cy="576262"/>
          </a:xfrm>
        </p:spPr>
        <p:txBody>
          <a:bodyPr/>
          <a:lstStyle/>
          <a:p>
            <a:r>
              <a:rPr lang="en-US" altLang="en-US" dirty="0"/>
              <a:t>Basic Concepts</a:t>
            </a:r>
          </a:p>
        </p:txBody>
      </p:sp>
      <p:sp>
        <p:nvSpPr>
          <p:cNvPr id="15363" name="Content Placeholder 2">
            <a:extLst>
              <a:ext uri="{FF2B5EF4-FFF2-40B4-BE49-F238E27FC236}">
                <a16:creationId xmlns:a16="http://schemas.microsoft.com/office/drawing/2014/main" id="{5F816111-C06D-4FA2-86A2-9368F11D4429}"/>
              </a:ext>
            </a:extLst>
          </p:cNvPr>
          <p:cNvSpPr>
            <a:spLocks noGrp="1"/>
          </p:cNvSpPr>
          <p:nvPr>
            <p:ph idx="1"/>
          </p:nvPr>
        </p:nvSpPr>
        <p:spPr>
          <a:xfrm>
            <a:off x="756781" y="1006880"/>
            <a:ext cx="10678438" cy="4530725"/>
          </a:xfrm>
        </p:spPr>
        <p:txBody>
          <a:bodyPr/>
          <a:lstStyle/>
          <a:p>
            <a:r>
              <a:rPr lang="en-US" altLang="en-US" sz="2800" dirty="0"/>
              <a:t>If pages needed are already </a:t>
            </a:r>
            <a:r>
              <a:rPr lang="en-US" altLang="en-US" sz="2800" b="1" dirty="0">
                <a:solidFill>
                  <a:srgbClr val="006699"/>
                </a:solidFill>
                <a:latin typeface="+mj-lt"/>
              </a:rPr>
              <a:t>memory</a:t>
            </a:r>
            <a:r>
              <a:rPr lang="en-US" altLang="en-US" sz="2800" b="1" dirty="0">
                <a:solidFill>
                  <a:srgbClr val="3366FF"/>
                </a:solidFill>
              </a:rPr>
              <a:t> </a:t>
            </a:r>
            <a:r>
              <a:rPr lang="en-US" altLang="en-US" sz="2800" b="1" dirty="0">
                <a:solidFill>
                  <a:srgbClr val="006699"/>
                </a:solidFill>
                <a:latin typeface="+mj-lt"/>
              </a:rPr>
              <a:t>resident</a:t>
            </a:r>
            <a:r>
              <a:rPr lang="en-US" altLang="en-US" sz="2800" dirty="0">
                <a:latin typeface="+mj-lt"/>
              </a:rPr>
              <a:t>(</a:t>
            </a:r>
            <a:r>
              <a:rPr lang="zh-CN" altLang="en-US" sz="2800" dirty="0">
                <a:latin typeface="+mj-lt"/>
              </a:rPr>
              <a:t>已在内存</a:t>
            </a:r>
            <a:r>
              <a:rPr lang="en-US" altLang="en-US" sz="2800" dirty="0">
                <a:latin typeface="+mj-lt"/>
              </a:rPr>
              <a:t>)</a:t>
            </a:r>
          </a:p>
          <a:p>
            <a:pPr lvl="1"/>
            <a:r>
              <a:rPr lang="en-US" altLang="en-US" sz="2800" dirty="0"/>
              <a:t>No difference from non demand-paging</a:t>
            </a:r>
          </a:p>
          <a:p>
            <a:r>
              <a:rPr lang="en-US" altLang="en-US" sz="2800" dirty="0"/>
              <a:t>If page needed and not memory resident(</a:t>
            </a:r>
            <a:r>
              <a:rPr lang="zh-CN" altLang="en-US" sz="2800" dirty="0"/>
              <a:t>所需页面不在内存</a:t>
            </a:r>
            <a:r>
              <a:rPr lang="en-US" altLang="en-US" sz="2800" dirty="0"/>
              <a:t>)</a:t>
            </a:r>
          </a:p>
          <a:p>
            <a:pPr lvl="1"/>
            <a:r>
              <a:rPr lang="en-US" altLang="en-US" sz="2800" dirty="0"/>
              <a:t>Need to detect and load the page into memory from storage</a:t>
            </a:r>
          </a:p>
          <a:p>
            <a:pPr lvl="2"/>
            <a:r>
              <a:rPr lang="en-US" altLang="en-US" sz="2800" dirty="0"/>
              <a:t>Without changing program behavior</a:t>
            </a:r>
          </a:p>
          <a:p>
            <a:pPr lvl="2"/>
            <a:r>
              <a:rPr lang="en-US" altLang="en-US" sz="2800" dirty="0"/>
              <a:t>Without programmer needing to change code</a:t>
            </a:r>
          </a:p>
          <a:p>
            <a:pPr lvl="2"/>
            <a:r>
              <a:rPr lang="zh-CN" altLang="en-US" sz="2800" dirty="0"/>
              <a:t>也就是按需调页对程序及程序员完全透明</a:t>
            </a:r>
            <a:endParaRPr lang="en-US" altLang="en-US" sz="2800" dirty="0"/>
          </a:p>
          <a:p>
            <a:endParaRPr lang="en-US" altLang="en-US" sz="2800" dirty="0"/>
          </a:p>
        </p:txBody>
      </p:sp>
    </p:spTree>
    <p:extLst>
      <p:ext uri="{BB962C8B-B14F-4D97-AF65-F5344CB8AC3E}">
        <p14:creationId xmlns:p14="http://schemas.microsoft.com/office/powerpoint/2010/main" val="2324634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D871474-8C29-4C4D-A06C-A16B6A83DC61}"/>
              </a:ext>
            </a:extLst>
          </p:cNvPr>
          <p:cNvSpPr>
            <a:spLocks noGrp="1" noChangeArrowheads="1"/>
          </p:cNvSpPr>
          <p:nvPr>
            <p:ph type="title"/>
          </p:nvPr>
        </p:nvSpPr>
        <p:spPr>
          <a:xfrm>
            <a:off x="1981200" y="232199"/>
            <a:ext cx="8229600" cy="576262"/>
          </a:xfrm>
        </p:spPr>
        <p:txBody>
          <a:bodyPr/>
          <a:lstStyle/>
          <a:p>
            <a:pPr eaLnBrk="1" hangingPunct="1"/>
            <a:r>
              <a:rPr lang="en-US" altLang="en-US"/>
              <a:t>Valid-Invalid Bit(</a:t>
            </a:r>
            <a:r>
              <a:rPr lang="zh-CN" altLang="en-US"/>
              <a:t>有效</a:t>
            </a:r>
            <a:r>
              <a:rPr lang="en-US" altLang="zh-CN"/>
              <a:t>-</a:t>
            </a:r>
            <a:r>
              <a:rPr lang="zh-CN" altLang="en-US"/>
              <a:t>无效位</a:t>
            </a:r>
            <a:r>
              <a:rPr lang="en-US" altLang="en-US"/>
              <a:t>)</a:t>
            </a:r>
            <a:endParaRPr lang="en-US" altLang="en-US" dirty="0"/>
          </a:p>
        </p:txBody>
      </p:sp>
      <p:sp>
        <p:nvSpPr>
          <p:cNvPr id="16387" name="Rectangle 3">
            <a:extLst>
              <a:ext uri="{FF2B5EF4-FFF2-40B4-BE49-F238E27FC236}">
                <a16:creationId xmlns:a16="http://schemas.microsoft.com/office/drawing/2014/main" id="{72DE0254-5503-4CC6-82D6-9AD27FDC1284}"/>
              </a:ext>
            </a:extLst>
          </p:cNvPr>
          <p:cNvSpPr>
            <a:spLocks noGrp="1" noChangeArrowheads="1"/>
          </p:cNvSpPr>
          <p:nvPr>
            <p:ph type="body" idx="1"/>
          </p:nvPr>
        </p:nvSpPr>
        <p:spPr>
          <a:xfrm>
            <a:off x="504690" y="996058"/>
            <a:ext cx="6667130" cy="5241904"/>
          </a:xfrm>
        </p:spPr>
        <p:txBody>
          <a:bodyPr/>
          <a:lstStyle/>
          <a:p>
            <a:r>
              <a:rPr lang="en-US" altLang="en-US" sz="2400" dirty="0"/>
              <a:t>With each page table entry a valid–invalid bit is associated</a:t>
            </a:r>
            <a:br>
              <a:rPr lang="en-US" altLang="en-US" sz="2400" dirty="0"/>
            </a:br>
            <a:r>
              <a:rPr lang="en-US" altLang="en-US" sz="2400" dirty="0"/>
              <a:t>(</a:t>
            </a:r>
            <a:r>
              <a:rPr lang="en-US" altLang="en-US" sz="2400" b="1" dirty="0">
                <a:solidFill>
                  <a:srgbClr val="FF0000"/>
                </a:solidFill>
              </a:rPr>
              <a:t>v</a:t>
            </a:r>
            <a:r>
              <a:rPr lang="en-US" altLang="en-US" sz="2400" dirty="0"/>
              <a:t> </a:t>
            </a:r>
            <a:r>
              <a:rPr lang="en-US" altLang="en-US" sz="2400" dirty="0">
                <a:sym typeface="Symbol" panose="05050102010706020507" pitchFamily="18" charset="2"/>
              </a:rPr>
              <a:t> in-memory – </a:t>
            </a:r>
            <a:r>
              <a:rPr lang="en-US" altLang="en-US" sz="2400" b="1" dirty="0">
                <a:solidFill>
                  <a:srgbClr val="006699"/>
                </a:solidFill>
                <a:latin typeface="+mj-lt"/>
                <a:sym typeface="Symbol" panose="05050102010706020507" pitchFamily="18" charset="2"/>
              </a:rPr>
              <a:t>memory</a:t>
            </a:r>
            <a:r>
              <a:rPr lang="en-US" altLang="en-US" sz="2400" b="1" dirty="0">
                <a:solidFill>
                  <a:srgbClr val="3366FF"/>
                </a:solidFill>
                <a:sym typeface="Symbol" panose="05050102010706020507" pitchFamily="18" charset="2"/>
              </a:rPr>
              <a:t> </a:t>
            </a:r>
            <a:r>
              <a:rPr lang="en-US" altLang="en-US" sz="2400" b="1" dirty="0">
                <a:solidFill>
                  <a:srgbClr val="006699"/>
                </a:solidFill>
                <a:latin typeface="+mj-lt"/>
                <a:sym typeface="Symbol" panose="05050102010706020507" pitchFamily="18" charset="2"/>
              </a:rPr>
              <a:t>resident</a:t>
            </a:r>
            <a:r>
              <a:rPr lang="en-US" altLang="en-US" sz="2400" dirty="0">
                <a:sym typeface="Symbol" panose="05050102010706020507" pitchFamily="18" charset="2"/>
              </a:rPr>
              <a:t>,</a:t>
            </a:r>
            <a:r>
              <a:rPr lang="en-US" altLang="en-US" sz="2400" dirty="0">
                <a:solidFill>
                  <a:srgbClr val="FF0000"/>
                </a:solidFill>
                <a:sym typeface="Symbol" panose="05050102010706020507" pitchFamily="18" charset="2"/>
              </a:rPr>
              <a:t> </a:t>
            </a:r>
            <a:r>
              <a:rPr lang="en-US" altLang="en-US" sz="2400" b="1" dirty="0">
                <a:solidFill>
                  <a:srgbClr val="FF0000"/>
                </a:solidFill>
                <a:sym typeface="Symbol" panose="05050102010706020507" pitchFamily="18" charset="2"/>
              </a:rPr>
              <a:t>i</a:t>
            </a:r>
            <a:r>
              <a:rPr lang="en-US" altLang="en-US" sz="2400" dirty="0">
                <a:sym typeface="Symbol" panose="05050102010706020507" pitchFamily="18" charset="2"/>
              </a:rPr>
              <a:t>  not-in-memory)</a:t>
            </a:r>
          </a:p>
          <a:p>
            <a:r>
              <a:rPr lang="en-US" altLang="en-US" sz="2400" dirty="0">
                <a:sym typeface="Symbol" panose="05050102010706020507" pitchFamily="18" charset="2"/>
              </a:rPr>
              <a:t>Initially valid–invalid bit is set to</a:t>
            </a:r>
            <a:r>
              <a:rPr lang="en-US" altLang="en-US" sz="2400" b="1" dirty="0">
                <a:solidFill>
                  <a:srgbClr val="FF0000"/>
                </a:solidFill>
                <a:sym typeface="Symbol" panose="05050102010706020507" pitchFamily="18" charset="2"/>
              </a:rPr>
              <a:t> i </a:t>
            </a:r>
            <a:r>
              <a:rPr lang="en-US" altLang="en-US" sz="2400" dirty="0">
                <a:sym typeface="Symbol" panose="05050102010706020507" pitchFamily="18" charset="2"/>
              </a:rPr>
              <a:t>on all entries</a:t>
            </a:r>
          </a:p>
          <a:p>
            <a:r>
              <a:rPr lang="en-US" altLang="en-US" sz="2400" dirty="0">
                <a:sym typeface="Symbol" panose="05050102010706020507" pitchFamily="18" charset="2"/>
              </a:rPr>
              <a:t>Example of a page table snapshot:</a:t>
            </a:r>
            <a:br>
              <a:rPr lang="en-US" altLang="en-US" sz="2400" dirty="0">
                <a:sym typeface="Symbol" panose="05050102010706020507" pitchFamily="18" charset="2"/>
              </a:rPr>
            </a:br>
            <a:br>
              <a:rPr lang="en-US" altLang="en-US" sz="2000" dirty="0">
                <a:sym typeface="Symbol" panose="05050102010706020507" pitchFamily="18" charset="2"/>
              </a:rPr>
            </a:br>
            <a:endParaRPr lang="en-US" altLang="en-US" sz="2000" dirty="0">
              <a:sym typeface="Symbol" panose="05050102010706020507" pitchFamily="18" charset="2"/>
            </a:endParaRPr>
          </a:p>
          <a:p>
            <a:endParaRPr lang="en-US" altLang="en-US" sz="1000" dirty="0">
              <a:sym typeface="Symbol" panose="05050102010706020507" pitchFamily="18" charset="2"/>
            </a:endParaRPr>
          </a:p>
          <a:p>
            <a:r>
              <a:rPr lang="en-US" altLang="en-US" sz="2400" dirty="0">
                <a:sym typeface="Symbol" panose="05050102010706020507" pitchFamily="18" charset="2"/>
              </a:rPr>
              <a:t>During MMU address translation, if valid–invalid bit in page table entry is</a:t>
            </a:r>
            <a:r>
              <a:rPr lang="en-US" altLang="en-US" sz="2400" b="1" dirty="0">
                <a:solidFill>
                  <a:srgbClr val="FF0000"/>
                </a:solidFill>
                <a:sym typeface="Symbol" panose="05050102010706020507" pitchFamily="18" charset="2"/>
              </a:rPr>
              <a:t> </a:t>
            </a:r>
            <a:r>
              <a:rPr lang="en-US" altLang="en-US" sz="2400" b="1" dirty="0" err="1">
                <a:solidFill>
                  <a:srgbClr val="FF0000"/>
                </a:solidFill>
                <a:sym typeface="Symbol" panose="05050102010706020507" pitchFamily="18" charset="2"/>
              </a:rPr>
              <a:t>i</a:t>
            </a:r>
            <a:r>
              <a:rPr lang="en-US" altLang="en-US" sz="2400" dirty="0">
                <a:sym typeface="Symbol" panose="05050102010706020507" pitchFamily="18" charset="2"/>
              </a:rPr>
              <a:t>  </a:t>
            </a:r>
            <a:r>
              <a:rPr lang="en-US" altLang="en-US" sz="2400" b="1" dirty="0">
                <a:solidFill>
                  <a:srgbClr val="0070C0"/>
                </a:solidFill>
                <a:sym typeface="Symbol" panose="05050102010706020507" pitchFamily="18" charset="2"/>
              </a:rPr>
              <a:t>page fault(</a:t>
            </a:r>
            <a:r>
              <a:rPr lang="zh-CN" altLang="en-US" sz="2400" b="1" dirty="0">
                <a:solidFill>
                  <a:srgbClr val="0070C0"/>
                </a:solidFill>
                <a:sym typeface="Symbol" panose="05050102010706020507" pitchFamily="18" charset="2"/>
              </a:rPr>
              <a:t>页故障</a:t>
            </a:r>
            <a:r>
              <a:rPr lang="en-US" altLang="en-US" sz="2400" b="1" dirty="0">
                <a:solidFill>
                  <a:srgbClr val="0070C0"/>
                </a:solidFill>
                <a:sym typeface="Symbol" panose="05050102010706020507" pitchFamily="18" charset="2"/>
              </a:rPr>
              <a:t>)</a:t>
            </a:r>
          </a:p>
        </p:txBody>
      </p:sp>
      <p:pic>
        <p:nvPicPr>
          <p:cNvPr id="16388" name="Picture 1">
            <a:extLst>
              <a:ext uri="{FF2B5EF4-FFF2-40B4-BE49-F238E27FC236}">
                <a16:creationId xmlns:a16="http://schemas.microsoft.com/office/drawing/2014/main" id="{6076F79C-4BBB-4218-90FB-18A6D83B8B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14695" y="1342276"/>
            <a:ext cx="3764130" cy="434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C3B6A71-8D86-4B88-8985-D9D1ADF3A163}"/>
              </a:ext>
            </a:extLst>
          </p:cNvPr>
          <p:cNvSpPr txBox="1"/>
          <p:nvPr/>
        </p:nvSpPr>
        <p:spPr>
          <a:xfrm>
            <a:off x="7346516" y="1734855"/>
            <a:ext cx="480914" cy="197656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0</a:t>
            </a:r>
          </a:p>
          <a:p>
            <a:r>
              <a:rPr lang="en-US" altLang="zh-CN" sz="2400" dirty="0">
                <a:latin typeface="微软雅黑" panose="020B0503020204020204" pitchFamily="34" charset="-122"/>
                <a:ea typeface="微软雅黑" panose="020B0503020204020204" pitchFamily="34" charset="-122"/>
              </a:rPr>
              <a:t>1</a:t>
            </a:r>
          </a:p>
          <a:p>
            <a:r>
              <a:rPr lang="en-US" altLang="zh-CN" sz="2400" dirty="0">
                <a:latin typeface="微软雅黑" panose="020B0503020204020204" pitchFamily="34" charset="-122"/>
                <a:ea typeface="微软雅黑" panose="020B0503020204020204" pitchFamily="34" charset="-122"/>
              </a:rPr>
              <a:t>2</a:t>
            </a:r>
          </a:p>
          <a:p>
            <a:r>
              <a:rPr lang="en-US" altLang="zh-CN" sz="2400" dirty="0">
                <a:latin typeface="微软雅黑" panose="020B0503020204020204" pitchFamily="34" charset="-122"/>
                <a:ea typeface="微软雅黑" panose="020B0503020204020204" pitchFamily="34" charset="-122"/>
              </a:rPr>
              <a:t>…</a:t>
            </a:r>
          </a:p>
          <a:p>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B154921-491D-443E-816A-3E1D64EAD983}"/>
              </a:ext>
            </a:extLst>
          </p:cNvPr>
          <p:cNvSpPr>
            <a:spLocks noGrp="1" noChangeArrowheads="1"/>
          </p:cNvSpPr>
          <p:nvPr>
            <p:ph type="title"/>
          </p:nvPr>
        </p:nvSpPr>
        <p:spPr>
          <a:xfrm>
            <a:off x="2177143" y="344979"/>
            <a:ext cx="7884368" cy="501650"/>
          </a:xfrm>
        </p:spPr>
        <p:txBody>
          <a:bodyPr/>
          <a:lstStyle/>
          <a:p>
            <a:pPr eaLnBrk="1" hangingPunct="1"/>
            <a:r>
              <a:rPr lang="en-US" altLang="en-US" sz="2400" dirty="0"/>
              <a:t>Page Table When Some Pages Are Not</a:t>
            </a:r>
            <a:br>
              <a:rPr lang="en-US" altLang="en-US" sz="2400" dirty="0"/>
            </a:br>
            <a:r>
              <a:rPr lang="en-US" altLang="en-US" sz="2400" dirty="0"/>
              <a:t>in Main Memory</a:t>
            </a:r>
          </a:p>
        </p:txBody>
      </p:sp>
      <p:pic>
        <p:nvPicPr>
          <p:cNvPr id="17411" name="Picture 2" descr="B:\os-book\os10-dir\Slides-WORK-area\Figures-dir\ch10\JPG-dir\10_04.jpg">
            <a:extLst>
              <a:ext uri="{FF2B5EF4-FFF2-40B4-BE49-F238E27FC236}">
                <a16:creationId xmlns:a16="http://schemas.microsoft.com/office/drawing/2014/main" id="{EE8B21A0-27D4-48EC-AA1E-673C6BCAF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440" y="973251"/>
            <a:ext cx="5797119" cy="562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614AF0F-0564-40AA-8F76-6152AC6E0CC9}"/>
              </a:ext>
            </a:extLst>
          </p:cNvPr>
          <p:cNvSpPr>
            <a:spLocks noGrp="1" noChangeArrowheads="1"/>
          </p:cNvSpPr>
          <p:nvPr>
            <p:ph type="title"/>
          </p:nvPr>
        </p:nvSpPr>
        <p:spPr>
          <a:xfrm>
            <a:off x="1981200" y="248268"/>
            <a:ext cx="8229600" cy="576262"/>
          </a:xfrm>
        </p:spPr>
        <p:txBody>
          <a:bodyPr/>
          <a:lstStyle/>
          <a:p>
            <a:pPr eaLnBrk="1" hangingPunct="1"/>
            <a:r>
              <a:rPr lang="en-US" altLang="en-US" dirty="0"/>
              <a:t>Steps in Handling Page Fault</a:t>
            </a:r>
          </a:p>
        </p:txBody>
      </p:sp>
      <p:sp>
        <p:nvSpPr>
          <p:cNvPr id="18435" name="Rectangle 3">
            <a:extLst>
              <a:ext uri="{FF2B5EF4-FFF2-40B4-BE49-F238E27FC236}">
                <a16:creationId xmlns:a16="http://schemas.microsoft.com/office/drawing/2014/main" id="{663B1E5A-B195-422A-B1B4-080156B3A5F1}"/>
              </a:ext>
            </a:extLst>
          </p:cNvPr>
          <p:cNvSpPr>
            <a:spLocks noGrp="1" noChangeArrowheads="1"/>
          </p:cNvSpPr>
          <p:nvPr>
            <p:ph type="body" idx="1"/>
          </p:nvPr>
        </p:nvSpPr>
        <p:spPr>
          <a:xfrm>
            <a:off x="1334023" y="1106175"/>
            <a:ext cx="9864246" cy="5001661"/>
          </a:xfrm>
        </p:spPr>
        <p:txBody>
          <a:bodyPr/>
          <a:lstStyle/>
          <a:p>
            <a:pPr>
              <a:lnSpc>
                <a:spcPct val="90000"/>
              </a:lnSpc>
              <a:buFont typeface="+mj-lt"/>
              <a:buAutoNum type="arabicPeriod"/>
              <a:defRPr/>
            </a:pPr>
            <a:r>
              <a:rPr lang="en-US" altLang="en-US" sz="2400" dirty="0"/>
              <a:t>If there is a reference to a page, first reference to that page will trap(</a:t>
            </a:r>
            <a:r>
              <a:rPr lang="zh-CN" altLang="en-US" sz="2400" dirty="0"/>
              <a:t>陷阱，陷入</a:t>
            </a:r>
            <a:r>
              <a:rPr lang="en-US" altLang="en-US" sz="2400" dirty="0"/>
              <a:t>) to operating system </a:t>
            </a:r>
          </a:p>
          <a:p>
            <a:pPr lvl="1">
              <a:lnSpc>
                <a:spcPct val="90000"/>
              </a:lnSpc>
              <a:defRPr/>
            </a:pPr>
            <a:r>
              <a:rPr lang="en-US" altLang="en-US" sz="2400" dirty="0">
                <a:sym typeface="Symbol" pitchFamily="18" charset="2"/>
              </a:rPr>
              <a:t>Page fault(</a:t>
            </a:r>
            <a:r>
              <a:rPr lang="zh-CN" altLang="en-US" sz="2400" dirty="0">
                <a:sym typeface="Symbol" pitchFamily="18" charset="2"/>
              </a:rPr>
              <a:t>页故障</a:t>
            </a:r>
            <a:r>
              <a:rPr lang="en-US" altLang="en-US" sz="2400" dirty="0">
                <a:sym typeface="Symbol" pitchFamily="18" charset="2"/>
              </a:rPr>
              <a:t>)</a:t>
            </a:r>
          </a:p>
          <a:p>
            <a:pPr>
              <a:lnSpc>
                <a:spcPct val="90000"/>
              </a:lnSpc>
              <a:buFont typeface="Monotype Sorts" pitchFamily="-84" charset="2"/>
              <a:buAutoNum type="arabicPeriod"/>
              <a:defRPr/>
            </a:pPr>
            <a:r>
              <a:rPr lang="en-US" altLang="en-US" sz="2400" dirty="0">
                <a:sym typeface="Symbol" pitchFamily="18" charset="2"/>
              </a:rPr>
              <a:t>Operating system looks at another table(</a:t>
            </a:r>
            <a:r>
              <a:rPr lang="zh-CN" altLang="en-US" sz="2400" dirty="0">
                <a:sym typeface="Symbol" pitchFamily="18" charset="2"/>
              </a:rPr>
              <a:t>另一个表，非页表，比如</a:t>
            </a:r>
            <a:r>
              <a:rPr lang="en-US" altLang="zh-CN" sz="2400" dirty="0">
                <a:sym typeface="Symbol" pitchFamily="18" charset="2"/>
              </a:rPr>
              <a:t>Linux</a:t>
            </a:r>
            <a:r>
              <a:rPr lang="zh-CN" altLang="en-US" sz="2400" dirty="0">
                <a:sym typeface="Symbol" pitchFamily="18" charset="2"/>
              </a:rPr>
              <a:t>的</a:t>
            </a:r>
            <a:r>
              <a:rPr lang="en-US" altLang="zh-CN" sz="2400" dirty="0">
                <a:sym typeface="Symbol" pitchFamily="18" charset="2"/>
              </a:rPr>
              <a:t>VMA</a:t>
            </a:r>
            <a:r>
              <a:rPr lang="zh-CN" altLang="en-US" sz="2400" dirty="0">
                <a:sym typeface="Symbol" pitchFamily="18" charset="2"/>
              </a:rPr>
              <a:t>数据结构</a:t>
            </a:r>
            <a:r>
              <a:rPr lang="en-US" altLang="en-US" sz="2400" dirty="0">
                <a:sym typeface="Symbol" pitchFamily="18" charset="2"/>
              </a:rPr>
              <a:t>) to decide:</a:t>
            </a:r>
          </a:p>
          <a:p>
            <a:pPr marL="798513" lvl="1" indent="-341313">
              <a:lnSpc>
                <a:spcPct val="90000"/>
              </a:lnSpc>
              <a:defRPr/>
            </a:pPr>
            <a:r>
              <a:rPr lang="en-US" altLang="en-US" sz="2400" dirty="0"/>
              <a:t>Invalid reference(</a:t>
            </a:r>
            <a:r>
              <a:rPr lang="zh-CN" altLang="en-US" sz="2400" dirty="0"/>
              <a:t>非法引用</a:t>
            </a:r>
            <a:r>
              <a:rPr lang="en-US" altLang="en-US" sz="2400" dirty="0"/>
              <a:t>) </a:t>
            </a:r>
            <a:r>
              <a:rPr lang="en-US" altLang="en-US" sz="2400" dirty="0">
                <a:sym typeface="Symbol" pitchFamily="18" charset="2"/>
              </a:rPr>
              <a:t> abort</a:t>
            </a:r>
          </a:p>
          <a:p>
            <a:pPr marL="798513" lvl="1" indent="-341313">
              <a:lnSpc>
                <a:spcPct val="90000"/>
              </a:lnSpc>
              <a:defRPr/>
            </a:pPr>
            <a:r>
              <a:rPr lang="en-US" altLang="en-US" sz="2400" dirty="0">
                <a:sym typeface="Symbol" pitchFamily="18" charset="2"/>
              </a:rPr>
              <a:t>Just not in memory</a:t>
            </a:r>
          </a:p>
          <a:p>
            <a:pPr>
              <a:lnSpc>
                <a:spcPct val="90000"/>
              </a:lnSpc>
              <a:buFont typeface="Monotype Sorts" pitchFamily="-84" charset="2"/>
              <a:buAutoNum type="arabicPeriod"/>
              <a:defRPr/>
            </a:pPr>
            <a:r>
              <a:rPr lang="en-US" altLang="en-US" sz="2400" dirty="0">
                <a:sym typeface="Symbol" pitchFamily="18" charset="2"/>
              </a:rPr>
              <a:t>Find free frame</a:t>
            </a:r>
          </a:p>
          <a:p>
            <a:pPr>
              <a:lnSpc>
                <a:spcPct val="90000"/>
              </a:lnSpc>
              <a:buFont typeface="Monotype Sorts" pitchFamily="-84" charset="2"/>
              <a:buAutoNum type="arabicPeriod"/>
              <a:defRPr/>
            </a:pPr>
            <a:r>
              <a:rPr lang="en-US" altLang="en-US" sz="2400" dirty="0">
                <a:sym typeface="Symbol" pitchFamily="18" charset="2"/>
              </a:rPr>
              <a:t>Swap page into frame via scheduled disk operation</a:t>
            </a:r>
          </a:p>
          <a:p>
            <a:pPr>
              <a:lnSpc>
                <a:spcPct val="90000"/>
              </a:lnSpc>
              <a:buFont typeface="Monotype Sorts" pitchFamily="-84" charset="2"/>
              <a:buAutoNum type="arabicPeriod"/>
              <a:defRPr/>
            </a:pPr>
            <a:r>
              <a:rPr lang="en-US" altLang="en-US" sz="2400" dirty="0">
                <a:sym typeface="Symbol" pitchFamily="18" charset="2"/>
              </a:rPr>
              <a:t>Reset tables to indicate page now in memory</a:t>
            </a:r>
            <a:br>
              <a:rPr lang="en-US" altLang="en-US" sz="2400" dirty="0">
                <a:sym typeface="Symbol" pitchFamily="18" charset="2"/>
              </a:rPr>
            </a:br>
            <a:r>
              <a:rPr lang="en-US" altLang="en-US" sz="2400" dirty="0">
                <a:sym typeface="Symbol" pitchFamily="18" charset="2"/>
              </a:rPr>
              <a:t>Set validation bit = </a:t>
            </a:r>
            <a:r>
              <a:rPr lang="en-US" altLang="en-US" sz="2400" b="1" dirty="0">
                <a:solidFill>
                  <a:srgbClr val="FF0000"/>
                </a:solidFill>
                <a:sym typeface="Symbol" pitchFamily="18" charset="2"/>
              </a:rPr>
              <a:t>v</a:t>
            </a:r>
            <a:endParaRPr lang="en-US" altLang="en-US" sz="2400" dirty="0">
              <a:sym typeface="Symbol" pitchFamily="18" charset="2"/>
            </a:endParaRPr>
          </a:p>
          <a:p>
            <a:pPr>
              <a:lnSpc>
                <a:spcPct val="90000"/>
              </a:lnSpc>
              <a:buFont typeface="Monotype Sorts" pitchFamily="-84" charset="2"/>
              <a:buAutoNum type="arabicPeriod"/>
              <a:defRPr/>
            </a:pPr>
            <a:r>
              <a:rPr lang="en-US" altLang="en-US" sz="2400" dirty="0">
                <a:sym typeface="Symbol" pitchFamily="18" charset="2"/>
              </a:rPr>
              <a:t>Restart the instruction that caused the page fault</a:t>
            </a:r>
          </a:p>
          <a:p>
            <a:pPr>
              <a:lnSpc>
                <a:spcPct val="90000"/>
              </a:lnSpc>
              <a:buFont typeface="Monotype Sorts" pitchFamily="-84" charset="2"/>
              <a:buNone/>
              <a:defRPr/>
            </a:pPr>
            <a:endParaRPr lang="en-US" altLang="en-US" sz="2400" dirty="0">
              <a:sym typeface="Symbol"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2EA30-7C5B-4849-8DAD-4F303EEA9AC0}"/>
              </a:ext>
            </a:extLst>
          </p:cNvPr>
          <p:cNvSpPr>
            <a:spLocks noGrp="1"/>
          </p:cNvSpPr>
          <p:nvPr>
            <p:ph type="title"/>
          </p:nvPr>
        </p:nvSpPr>
        <p:spPr/>
        <p:txBody>
          <a:bodyPr/>
          <a:lstStyle/>
          <a:p>
            <a:r>
              <a:rPr lang="en-US" altLang="zh-CN" dirty="0"/>
              <a:t>OSC7 </a:t>
            </a:r>
            <a:r>
              <a:rPr lang="zh-CN" altLang="en-US" dirty="0"/>
              <a:t>翻译版 </a:t>
            </a:r>
            <a:r>
              <a:rPr lang="en-US" altLang="zh-CN" dirty="0"/>
              <a:t>P274</a:t>
            </a:r>
            <a:endParaRPr lang="zh-CN" altLang="en-US" dirty="0"/>
          </a:p>
        </p:txBody>
      </p:sp>
      <p:pic>
        <p:nvPicPr>
          <p:cNvPr id="5" name="图片 4">
            <a:extLst>
              <a:ext uri="{FF2B5EF4-FFF2-40B4-BE49-F238E27FC236}">
                <a16:creationId xmlns:a16="http://schemas.microsoft.com/office/drawing/2014/main" id="{C0696809-F25A-46E6-825A-B838EA4FB06D}"/>
              </a:ext>
            </a:extLst>
          </p:cNvPr>
          <p:cNvPicPr>
            <a:picLocks noChangeAspect="1"/>
          </p:cNvPicPr>
          <p:nvPr/>
        </p:nvPicPr>
        <p:blipFill>
          <a:blip r:embed="rId2"/>
          <a:stretch>
            <a:fillRect/>
          </a:stretch>
        </p:blipFill>
        <p:spPr>
          <a:xfrm>
            <a:off x="532356" y="1392239"/>
            <a:ext cx="11160691" cy="4073522"/>
          </a:xfrm>
          <a:prstGeom prst="rect">
            <a:avLst/>
          </a:prstGeom>
        </p:spPr>
      </p:pic>
    </p:spTree>
    <p:extLst>
      <p:ext uri="{BB962C8B-B14F-4D97-AF65-F5344CB8AC3E}">
        <p14:creationId xmlns:p14="http://schemas.microsoft.com/office/powerpoint/2010/main" val="370181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45744E8-6995-495D-B4E9-CB8155552BF9}"/>
              </a:ext>
            </a:extLst>
          </p:cNvPr>
          <p:cNvSpPr>
            <a:spLocks noGrp="1" noChangeArrowheads="1"/>
          </p:cNvSpPr>
          <p:nvPr>
            <p:ph type="title"/>
          </p:nvPr>
        </p:nvSpPr>
        <p:spPr>
          <a:xfrm>
            <a:off x="2195805" y="244899"/>
            <a:ext cx="8515059" cy="576262"/>
          </a:xfrm>
        </p:spPr>
        <p:txBody>
          <a:bodyPr/>
          <a:lstStyle/>
          <a:p>
            <a:pPr eaLnBrk="1" hangingPunct="1"/>
            <a:r>
              <a:rPr lang="en-US" altLang="en-US" dirty="0"/>
              <a:t>Steps in Handling a Page Fault (Cont.)</a:t>
            </a:r>
          </a:p>
        </p:txBody>
      </p:sp>
      <p:pic>
        <p:nvPicPr>
          <p:cNvPr id="19459" name="Picture 4" descr="9">
            <a:extLst>
              <a:ext uri="{FF2B5EF4-FFF2-40B4-BE49-F238E27FC236}">
                <a16:creationId xmlns:a16="http://schemas.microsoft.com/office/drawing/2014/main" id="{4C87B603-A2E7-4FAE-A0CB-D034C6085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852" y="938745"/>
            <a:ext cx="6800295" cy="567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21A232E7-F14E-4B2A-8BE4-16F19F044621}"/>
              </a:ext>
            </a:extLst>
          </p:cNvPr>
          <p:cNvCxnSpPr/>
          <p:nvPr/>
        </p:nvCxnSpPr>
        <p:spPr bwMode="auto">
          <a:xfrm>
            <a:off x="5859262" y="2991775"/>
            <a:ext cx="355107"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455FCDC-9CE5-4011-94EB-761285813292}"/>
              </a:ext>
            </a:extLst>
          </p:cNvPr>
          <p:cNvSpPr>
            <a:spLocks noGrp="1"/>
          </p:cNvSpPr>
          <p:nvPr>
            <p:ph type="title"/>
          </p:nvPr>
        </p:nvSpPr>
        <p:spPr>
          <a:xfrm>
            <a:off x="1981200" y="238937"/>
            <a:ext cx="8229600" cy="576262"/>
          </a:xfrm>
        </p:spPr>
        <p:txBody>
          <a:bodyPr/>
          <a:lstStyle/>
          <a:p>
            <a:r>
              <a:rPr lang="en-US" altLang="en-US" dirty="0"/>
              <a:t>Aspects of Demand Paging</a:t>
            </a:r>
          </a:p>
        </p:txBody>
      </p:sp>
      <p:sp>
        <p:nvSpPr>
          <p:cNvPr id="20483" name="Content Placeholder 2">
            <a:extLst>
              <a:ext uri="{FF2B5EF4-FFF2-40B4-BE49-F238E27FC236}">
                <a16:creationId xmlns:a16="http://schemas.microsoft.com/office/drawing/2014/main" id="{AAD11580-A239-44B3-BA48-43549630E239}"/>
              </a:ext>
            </a:extLst>
          </p:cNvPr>
          <p:cNvSpPr>
            <a:spLocks noGrp="1"/>
          </p:cNvSpPr>
          <p:nvPr>
            <p:ph idx="1"/>
          </p:nvPr>
        </p:nvSpPr>
        <p:spPr>
          <a:xfrm>
            <a:off x="816746" y="985044"/>
            <a:ext cx="10555549" cy="4887912"/>
          </a:xfrm>
        </p:spPr>
        <p:txBody>
          <a:bodyPr/>
          <a:lstStyle/>
          <a:p>
            <a:r>
              <a:rPr lang="en-US" altLang="en-US" sz="2400" dirty="0"/>
              <a:t>Extreme case – start process with </a:t>
            </a:r>
            <a:r>
              <a:rPr lang="en-US" altLang="en-US" sz="2400" i="1" dirty="0"/>
              <a:t>no</a:t>
            </a:r>
            <a:r>
              <a:rPr lang="en-US" altLang="en-US" sz="2400" dirty="0"/>
              <a:t> pages in memory(</a:t>
            </a:r>
            <a:r>
              <a:rPr lang="zh-CN" altLang="en-US" sz="2400" dirty="0"/>
              <a:t>一种极端情况是所有的页都不在内存</a:t>
            </a:r>
            <a:r>
              <a:rPr lang="en-US" altLang="en-US" sz="2400" dirty="0"/>
              <a:t>)</a:t>
            </a:r>
          </a:p>
          <a:p>
            <a:pPr lvl="1"/>
            <a:r>
              <a:rPr lang="en-US" altLang="en-US" sz="2400" dirty="0"/>
              <a:t>OS sets instruction pointer to first instruction of process, non-memory-resident -&gt; page fault</a:t>
            </a:r>
          </a:p>
          <a:p>
            <a:pPr lvl="1"/>
            <a:r>
              <a:rPr lang="en-US" altLang="en-US" sz="2400" dirty="0"/>
              <a:t>And for every other process pages on first access</a:t>
            </a:r>
          </a:p>
          <a:p>
            <a:pPr lvl="1"/>
            <a:r>
              <a:rPr lang="en-US" altLang="en-US" sz="2400" b="1" dirty="0">
                <a:solidFill>
                  <a:srgbClr val="006699"/>
                </a:solidFill>
                <a:latin typeface="+mj-lt"/>
              </a:rPr>
              <a:t>Pure demand paging(</a:t>
            </a:r>
            <a:r>
              <a:rPr lang="zh-CN" altLang="en-US" sz="2400" b="1" dirty="0">
                <a:solidFill>
                  <a:srgbClr val="006699"/>
                </a:solidFill>
                <a:latin typeface="+mj-lt"/>
              </a:rPr>
              <a:t>纯粹按需调页</a:t>
            </a:r>
            <a:r>
              <a:rPr lang="en-US" altLang="en-US" sz="2400" b="1" dirty="0">
                <a:solidFill>
                  <a:srgbClr val="006699"/>
                </a:solidFill>
                <a:latin typeface="+mj-lt"/>
              </a:rPr>
              <a:t>)</a:t>
            </a:r>
          </a:p>
          <a:p>
            <a:r>
              <a:rPr lang="en-US" altLang="en-US" sz="2400" dirty="0"/>
              <a:t>Actually, a given instruction could access multiple pages -&gt; multiple page faults(</a:t>
            </a:r>
            <a:r>
              <a:rPr lang="zh-CN" altLang="en-US" sz="2400" dirty="0"/>
              <a:t>一条指令，可能引发多个页故障</a:t>
            </a:r>
            <a:r>
              <a:rPr lang="en-US" altLang="en-US" sz="2400" dirty="0"/>
              <a:t>)</a:t>
            </a:r>
          </a:p>
          <a:p>
            <a:pPr lvl="1"/>
            <a:r>
              <a:rPr lang="en-US" altLang="en-US" sz="2400" dirty="0"/>
              <a:t>Consider fetch and decode of instruction which adds 2 numbers from memory and stores result back to memory</a:t>
            </a:r>
          </a:p>
          <a:p>
            <a:pPr lvl="1"/>
            <a:r>
              <a:rPr lang="en-US" altLang="en-US" sz="2400" dirty="0"/>
              <a:t>Pain decreased because of </a:t>
            </a:r>
            <a:r>
              <a:rPr lang="en-US" altLang="en-US" sz="2400" b="1" dirty="0">
                <a:solidFill>
                  <a:srgbClr val="006699"/>
                </a:solidFill>
                <a:latin typeface="+mj-lt"/>
              </a:rPr>
              <a:t>locality of reference(</a:t>
            </a:r>
            <a:r>
              <a:rPr lang="zh-CN" altLang="en-US" sz="2400" b="1" dirty="0">
                <a:solidFill>
                  <a:srgbClr val="006699"/>
                </a:solidFill>
                <a:latin typeface="+mj-lt"/>
              </a:rPr>
              <a:t>局部引用</a:t>
            </a:r>
            <a:r>
              <a:rPr lang="en-US" altLang="en-US" sz="2400" b="1" dirty="0">
                <a:solidFill>
                  <a:srgbClr val="006699"/>
                </a:solidFill>
                <a:latin typeface="+mj-lt"/>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455FCDC-9CE5-4011-94EB-761285813292}"/>
              </a:ext>
            </a:extLst>
          </p:cNvPr>
          <p:cNvSpPr>
            <a:spLocks noGrp="1"/>
          </p:cNvSpPr>
          <p:nvPr>
            <p:ph type="title"/>
          </p:nvPr>
        </p:nvSpPr>
        <p:spPr>
          <a:xfrm>
            <a:off x="1981200" y="238937"/>
            <a:ext cx="8229600" cy="576262"/>
          </a:xfrm>
        </p:spPr>
        <p:txBody>
          <a:bodyPr/>
          <a:lstStyle/>
          <a:p>
            <a:r>
              <a:rPr lang="en-US" altLang="en-US" dirty="0"/>
              <a:t>Aspects of Demand Paging</a:t>
            </a:r>
          </a:p>
        </p:txBody>
      </p:sp>
      <p:sp>
        <p:nvSpPr>
          <p:cNvPr id="20483" name="Content Placeholder 2">
            <a:extLst>
              <a:ext uri="{FF2B5EF4-FFF2-40B4-BE49-F238E27FC236}">
                <a16:creationId xmlns:a16="http://schemas.microsoft.com/office/drawing/2014/main" id="{AAD11580-A239-44B3-BA48-43549630E239}"/>
              </a:ext>
            </a:extLst>
          </p:cNvPr>
          <p:cNvSpPr>
            <a:spLocks noGrp="1"/>
          </p:cNvSpPr>
          <p:nvPr>
            <p:ph idx="1"/>
          </p:nvPr>
        </p:nvSpPr>
        <p:spPr>
          <a:xfrm>
            <a:off x="818225" y="1060200"/>
            <a:ext cx="10555549" cy="4887912"/>
          </a:xfrm>
        </p:spPr>
        <p:txBody>
          <a:bodyPr/>
          <a:lstStyle/>
          <a:p>
            <a:r>
              <a:rPr lang="en-US" altLang="en-US" sz="2800" dirty="0"/>
              <a:t>Hardware support needed for demand paging</a:t>
            </a:r>
          </a:p>
          <a:p>
            <a:pPr lvl="1"/>
            <a:r>
              <a:rPr lang="en-US" altLang="en-US" sz="2800" dirty="0"/>
              <a:t>Page table with valid / invalid bit(</a:t>
            </a:r>
            <a:r>
              <a:rPr lang="zh-CN" altLang="en-US" sz="2800" dirty="0"/>
              <a:t>页表项带有有效</a:t>
            </a:r>
            <a:r>
              <a:rPr lang="en-US" altLang="zh-CN" sz="2800" dirty="0"/>
              <a:t>/</a:t>
            </a:r>
            <a:r>
              <a:rPr lang="zh-CN" altLang="en-US" sz="2800" dirty="0"/>
              <a:t>无效位</a:t>
            </a:r>
            <a:r>
              <a:rPr lang="en-US" altLang="en-US" sz="2800" dirty="0"/>
              <a:t>)</a:t>
            </a:r>
          </a:p>
          <a:p>
            <a:pPr lvl="1"/>
            <a:r>
              <a:rPr lang="en-US" altLang="en-US" sz="2800" dirty="0"/>
              <a:t>Secondary memory (swap device with </a:t>
            </a:r>
            <a:r>
              <a:rPr lang="en-US" altLang="en-US" sz="2800" b="1" dirty="0">
                <a:solidFill>
                  <a:srgbClr val="006699"/>
                </a:solidFill>
                <a:latin typeface="+mj-lt"/>
              </a:rPr>
              <a:t>swap space</a:t>
            </a:r>
            <a:r>
              <a:rPr lang="en-US" altLang="en-US" sz="2800" dirty="0"/>
              <a:t>) </a:t>
            </a:r>
            <a:r>
              <a:rPr lang="zh-CN" altLang="en-US" sz="2800" dirty="0"/>
              <a:t>带有交换空间的次级存储器</a:t>
            </a:r>
            <a:endParaRPr lang="en-US" altLang="en-US" sz="2800" dirty="0"/>
          </a:p>
          <a:p>
            <a:pPr lvl="1"/>
            <a:r>
              <a:rPr lang="en-US" altLang="en-US" sz="2800" dirty="0"/>
              <a:t>Instruction restart</a:t>
            </a:r>
          </a:p>
          <a:p>
            <a:pPr lvl="1"/>
            <a:r>
              <a:rPr lang="zh-CN" altLang="en-US" sz="2800" dirty="0"/>
              <a:t>为了提高页置换性能而增设的其他硬件支持</a:t>
            </a:r>
            <a:r>
              <a:rPr lang="en-US" altLang="zh-CN" sz="2800" dirty="0"/>
              <a:t>(</a:t>
            </a:r>
            <a:r>
              <a:rPr lang="zh-CN" altLang="en-US" sz="2800" dirty="0"/>
              <a:t>详见</a:t>
            </a:r>
            <a:r>
              <a:rPr lang="en-US" altLang="zh-CN" sz="2800" dirty="0"/>
              <a:t>9.4</a:t>
            </a:r>
            <a:r>
              <a:rPr lang="zh-CN" altLang="en-US" sz="2800" dirty="0"/>
              <a:t>节</a:t>
            </a:r>
            <a:r>
              <a:rPr lang="en-US" altLang="zh-CN" sz="2800" dirty="0"/>
              <a:t>)</a:t>
            </a:r>
            <a:endParaRPr lang="en-US" altLang="en-US" sz="2800" dirty="0"/>
          </a:p>
        </p:txBody>
      </p:sp>
    </p:spTree>
    <p:extLst>
      <p:ext uri="{BB962C8B-B14F-4D97-AF65-F5344CB8AC3E}">
        <p14:creationId xmlns:p14="http://schemas.microsoft.com/office/powerpoint/2010/main" val="2312282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067D7-F258-4305-97DC-65EBC1D8A83B}"/>
              </a:ext>
            </a:extLst>
          </p:cNvPr>
          <p:cNvSpPr>
            <a:spLocks noGrp="1"/>
          </p:cNvSpPr>
          <p:nvPr>
            <p:ph type="title"/>
          </p:nvPr>
        </p:nvSpPr>
        <p:spPr/>
        <p:txBody>
          <a:bodyPr/>
          <a:lstStyle/>
          <a:p>
            <a:r>
              <a:rPr lang="en-US" altLang="zh-CN"/>
              <a:t>Page Fault</a:t>
            </a:r>
            <a:endParaRPr lang="zh-CN" altLang="en-US"/>
          </a:p>
        </p:txBody>
      </p:sp>
      <p:sp>
        <p:nvSpPr>
          <p:cNvPr id="3" name="内容占位符 2">
            <a:extLst>
              <a:ext uri="{FF2B5EF4-FFF2-40B4-BE49-F238E27FC236}">
                <a16:creationId xmlns:a16="http://schemas.microsoft.com/office/drawing/2014/main" id="{1FEF67CC-915A-47D5-BE1D-21A7AB254237}"/>
              </a:ext>
            </a:extLst>
          </p:cNvPr>
          <p:cNvSpPr>
            <a:spLocks noGrp="1"/>
          </p:cNvSpPr>
          <p:nvPr>
            <p:ph idx="1"/>
          </p:nvPr>
        </p:nvSpPr>
        <p:spPr>
          <a:xfrm>
            <a:off x="609600" y="1020546"/>
            <a:ext cx="10972799" cy="4626984"/>
          </a:xfrm>
        </p:spPr>
        <p:txBody>
          <a:bodyPr/>
          <a:lstStyle/>
          <a:p>
            <a:r>
              <a:rPr lang="zh-CN" altLang="en-US" sz="2400" dirty="0"/>
              <a:t>缺页中断与一般的中断相比，有明显的不同</a:t>
            </a:r>
          </a:p>
          <a:p>
            <a:r>
              <a:rPr lang="zh-CN" altLang="en-US" sz="2400" dirty="0"/>
              <a:t>在指令执行期间产生和处理中断信号；一般情况下，</a:t>
            </a:r>
            <a:r>
              <a:rPr lang="en-US" altLang="zh-CN" sz="2400" dirty="0"/>
              <a:t>CPU</a:t>
            </a:r>
            <a:r>
              <a:rPr lang="zh-CN" altLang="en-US" sz="2400" dirty="0"/>
              <a:t>在执行完一条指令之后检查和处理中断，而</a:t>
            </a:r>
            <a:r>
              <a:rPr lang="zh-CN" altLang="en-US" sz="2400" b="1" dirty="0">
                <a:solidFill>
                  <a:srgbClr val="0070C0"/>
                </a:solidFill>
              </a:rPr>
              <a:t>缺页中断却是在指令执行期间</a:t>
            </a:r>
            <a:r>
              <a:rPr lang="zh-CN" altLang="en-US" sz="2400" dirty="0"/>
              <a:t>，发现要访问的指令或数据不在内存时产生和处理的；</a:t>
            </a:r>
          </a:p>
          <a:p>
            <a:r>
              <a:rPr lang="zh-CN" altLang="en-US" sz="2400" dirty="0"/>
              <a:t>一条指令执行期间，可能产生多次缺页中断。</a:t>
            </a:r>
          </a:p>
          <a:p>
            <a:r>
              <a:rPr lang="en-US" altLang="zh-CN" sz="2400" dirty="0"/>
              <a:t>Example:  IBM 370 – 6 pages to handle SS MOVE </a:t>
            </a:r>
          </a:p>
          <a:p>
            <a:pPr marL="0" indent="0">
              <a:buNone/>
            </a:pPr>
            <a:r>
              <a:rPr lang="en-US" altLang="zh-CN" sz="2400" dirty="0"/>
              <a:t>    instruction:</a:t>
            </a:r>
          </a:p>
          <a:p>
            <a:r>
              <a:rPr lang="en-US" altLang="zh-CN" sz="2400" dirty="0"/>
              <a:t>instruction is 6 bytes, might span 2 pages</a:t>
            </a:r>
          </a:p>
          <a:p>
            <a:r>
              <a:rPr lang="en-US" altLang="zh-CN" sz="2400" dirty="0"/>
              <a:t>2 pages to handle from</a:t>
            </a:r>
          </a:p>
          <a:p>
            <a:r>
              <a:rPr lang="en-US" altLang="zh-CN" sz="2400" dirty="0"/>
              <a:t>2 pages to handle to</a:t>
            </a:r>
          </a:p>
          <a:p>
            <a:r>
              <a:rPr lang="en-US" altLang="zh-CN" sz="2400" dirty="0"/>
              <a:t>SS MOVE </a:t>
            </a:r>
            <a:r>
              <a:rPr lang="zh-CN" altLang="en-US" sz="2400" dirty="0"/>
              <a:t>指令可能要产生</a:t>
            </a:r>
            <a:r>
              <a:rPr lang="en-US" altLang="zh-CN" sz="2400" dirty="0"/>
              <a:t>6</a:t>
            </a:r>
            <a:r>
              <a:rPr lang="zh-CN" altLang="en-US" sz="2400" dirty="0"/>
              <a:t>次缺页中断</a:t>
            </a:r>
          </a:p>
        </p:txBody>
      </p:sp>
      <p:graphicFrame>
        <p:nvGraphicFramePr>
          <p:cNvPr id="4" name="Object 4">
            <a:extLst>
              <a:ext uri="{FF2B5EF4-FFF2-40B4-BE49-F238E27FC236}">
                <a16:creationId xmlns:a16="http://schemas.microsoft.com/office/drawing/2014/main" id="{A8037867-460A-4895-9CF0-FE1BA61575B9}"/>
              </a:ext>
            </a:extLst>
          </p:cNvPr>
          <p:cNvGraphicFramePr>
            <a:graphicFrameLocks noChangeAspect="1"/>
          </p:cNvGraphicFramePr>
          <p:nvPr>
            <p:extLst>
              <p:ext uri="{D42A27DB-BD31-4B8C-83A1-F6EECF244321}">
                <p14:modId xmlns:p14="http://schemas.microsoft.com/office/powerpoint/2010/main" val="2698962596"/>
              </p:ext>
            </p:extLst>
          </p:nvPr>
        </p:nvGraphicFramePr>
        <p:xfrm>
          <a:off x="8810609" y="2533842"/>
          <a:ext cx="2633361" cy="3181158"/>
        </p:xfrm>
        <a:graphic>
          <a:graphicData uri="http://schemas.openxmlformats.org/presentationml/2006/ole">
            <mc:AlternateContent xmlns:mc="http://schemas.openxmlformats.org/markup-compatibility/2006">
              <mc:Choice xmlns:v="urn:schemas-microsoft-com:vml" Requires="v">
                <p:oleObj spid="_x0000_s5236" name="Visio" r:id="rId3" imgW="2757600" imgH="3033720" progId="Visio.Drawing.11">
                  <p:embed/>
                </p:oleObj>
              </mc:Choice>
              <mc:Fallback>
                <p:oleObj name="Visio" r:id="rId3" imgW="2757600" imgH="3033720" progId="Visio.Drawing.11">
                  <p:embed/>
                  <p:pic>
                    <p:nvPicPr>
                      <p:cNvPr id="23556" name="Object 4">
                        <a:extLst>
                          <a:ext uri="{FF2B5EF4-FFF2-40B4-BE49-F238E27FC236}">
                            <a16:creationId xmlns:a16="http://schemas.microsoft.com/office/drawing/2014/main" id="{45E0C721-E8F9-4D15-9438-5BBFF2CFD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09" y="2533842"/>
                        <a:ext cx="2633361" cy="318115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9843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502E626-28F4-4433-9FC2-7A9C4BCF4C2C}"/>
              </a:ext>
            </a:extLst>
          </p:cNvPr>
          <p:cNvSpPr>
            <a:spLocks noGrp="1" noChangeArrowheads="1"/>
          </p:cNvSpPr>
          <p:nvPr>
            <p:ph type="title"/>
          </p:nvPr>
        </p:nvSpPr>
        <p:spPr/>
        <p:txBody>
          <a:bodyPr/>
          <a:lstStyle/>
          <a:p>
            <a:pPr>
              <a:defRPr/>
            </a:pPr>
            <a:r>
              <a:rPr lang="en-US" altLang="zh-CN" dirty="0">
                <a:ea typeface="宋体" charset="-122"/>
              </a:rPr>
              <a:t>Content Overview</a:t>
            </a:r>
          </a:p>
        </p:txBody>
      </p:sp>
      <p:sp>
        <p:nvSpPr>
          <p:cNvPr id="9219" name="Rectangle 3"/>
          <p:cNvSpPr>
            <a:spLocks noGrp="1" noChangeArrowheads="1"/>
          </p:cNvSpPr>
          <p:nvPr>
            <p:ph type="body" idx="1"/>
          </p:nvPr>
        </p:nvSpPr>
        <p:spPr>
          <a:xfrm>
            <a:off x="2420143" y="1007127"/>
            <a:ext cx="7351713" cy="5092700"/>
          </a:xfrm>
        </p:spPr>
        <p:txBody>
          <a:bodyPr/>
          <a:lstStyle/>
          <a:p>
            <a:r>
              <a:rPr lang="en-US" altLang="zh-CN" sz="2400" dirty="0">
                <a:ea typeface="宋体" pitchFamily="2" charset="-122"/>
              </a:rPr>
              <a:t>Background</a:t>
            </a:r>
          </a:p>
          <a:p>
            <a:r>
              <a:rPr lang="en-US" altLang="zh-CN" sz="2400" dirty="0">
                <a:ea typeface="宋体" pitchFamily="2" charset="-122"/>
              </a:rPr>
              <a:t>Demand Paging(</a:t>
            </a:r>
            <a:r>
              <a:rPr lang="zh-CN" altLang="en-US" sz="2400" dirty="0"/>
              <a:t>按需调页</a:t>
            </a:r>
            <a:r>
              <a:rPr lang="en-US" altLang="zh-CN" sz="2400" dirty="0">
                <a:ea typeface="宋体" pitchFamily="2" charset="-122"/>
              </a:rPr>
              <a:t>)</a:t>
            </a:r>
          </a:p>
          <a:p>
            <a:r>
              <a:rPr lang="en-US" altLang="zh-CN" sz="2400" dirty="0">
                <a:ea typeface="宋体" pitchFamily="2" charset="-122"/>
              </a:rPr>
              <a:t>Copy-on-Write(</a:t>
            </a:r>
            <a:r>
              <a:rPr lang="zh-CN" altLang="en-US" sz="2400" dirty="0"/>
              <a:t>写时复制</a:t>
            </a:r>
            <a:r>
              <a:rPr lang="en-US" altLang="zh-CN" sz="2400" dirty="0">
                <a:ea typeface="宋体" pitchFamily="2" charset="-122"/>
              </a:rPr>
              <a:t>)</a:t>
            </a:r>
          </a:p>
          <a:p>
            <a:r>
              <a:rPr lang="en-US" altLang="zh-CN" sz="2400" dirty="0">
                <a:ea typeface="宋体" pitchFamily="2" charset="-122"/>
              </a:rPr>
              <a:t>Page Replacement(</a:t>
            </a:r>
            <a:r>
              <a:rPr lang="zh-CN" altLang="en-US" sz="2400" dirty="0"/>
              <a:t>页面置换</a:t>
            </a:r>
            <a:r>
              <a:rPr lang="en-US" altLang="zh-CN" sz="2400" dirty="0">
                <a:ea typeface="宋体" pitchFamily="2" charset="-122"/>
              </a:rPr>
              <a:t>)</a:t>
            </a:r>
          </a:p>
          <a:p>
            <a:r>
              <a:rPr lang="en-US" altLang="zh-CN" sz="2400" dirty="0">
                <a:ea typeface="宋体" pitchFamily="2" charset="-122"/>
              </a:rPr>
              <a:t>Allocation of Frames(</a:t>
            </a:r>
            <a:r>
              <a:rPr lang="zh-CN" altLang="en-US" sz="2400" dirty="0"/>
              <a:t>帧分配</a:t>
            </a:r>
            <a:r>
              <a:rPr lang="en-US" altLang="zh-CN" sz="2400" dirty="0">
                <a:ea typeface="宋体" pitchFamily="2" charset="-122"/>
              </a:rPr>
              <a:t>)</a:t>
            </a:r>
          </a:p>
          <a:p>
            <a:r>
              <a:rPr lang="en-US" altLang="zh-CN" sz="2400" dirty="0">
                <a:ea typeface="宋体" pitchFamily="2" charset="-122"/>
              </a:rPr>
              <a:t>Thrashing(</a:t>
            </a:r>
            <a:r>
              <a:rPr lang="zh-CN" altLang="en-US" sz="2400" dirty="0"/>
              <a:t>系统颠簸</a:t>
            </a:r>
            <a:r>
              <a:rPr lang="en-US" altLang="zh-CN" sz="2400" dirty="0">
                <a:ea typeface="宋体" pitchFamily="2" charset="-122"/>
              </a:rPr>
              <a:t>)</a:t>
            </a:r>
          </a:p>
          <a:p>
            <a:r>
              <a:rPr lang="en-US" altLang="zh-CN" sz="2400" dirty="0">
                <a:ea typeface="宋体" pitchFamily="2" charset="-122"/>
              </a:rPr>
              <a:t>Memory-Mapped Files(</a:t>
            </a:r>
            <a:r>
              <a:rPr lang="zh-CN" altLang="en-US" sz="2400" dirty="0"/>
              <a:t>内存映射文件</a:t>
            </a:r>
            <a:r>
              <a:rPr lang="en-US" altLang="zh-CN" sz="2400" dirty="0">
                <a:ea typeface="宋体" pitchFamily="2" charset="-122"/>
              </a:rPr>
              <a:t>)</a:t>
            </a:r>
          </a:p>
          <a:p>
            <a:r>
              <a:rPr lang="en-US" altLang="zh-CN" sz="2400" dirty="0">
                <a:ea typeface="宋体" pitchFamily="2" charset="-122"/>
              </a:rPr>
              <a:t>Allocating Kernel Memory(</a:t>
            </a:r>
            <a:r>
              <a:rPr lang="zh-CN" altLang="en-US" sz="2400" dirty="0"/>
              <a:t>内核内存的分配</a:t>
            </a:r>
            <a:r>
              <a:rPr lang="en-US" altLang="zh-CN" sz="2400" dirty="0">
                <a:ea typeface="宋体" pitchFamily="2" charset="-122"/>
              </a:rPr>
              <a:t>)</a:t>
            </a:r>
          </a:p>
          <a:p>
            <a:r>
              <a:rPr lang="en-US" altLang="zh-CN" sz="2400" dirty="0">
                <a:solidFill>
                  <a:schemeClr val="tx1">
                    <a:lumMod val="50000"/>
                    <a:lumOff val="50000"/>
                  </a:schemeClr>
                </a:solidFill>
                <a:ea typeface="宋体" pitchFamily="2" charset="-122"/>
              </a:rPr>
              <a:t>Other Considerations(</a:t>
            </a:r>
            <a:r>
              <a:rPr lang="zh-CN" altLang="en-US" sz="2400" dirty="0">
                <a:solidFill>
                  <a:schemeClr val="tx1">
                    <a:lumMod val="50000"/>
                    <a:lumOff val="50000"/>
                  </a:schemeClr>
                </a:solidFill>
              </a:rPr>
              <a:t>其他考虑</a:t>
            </a:r>
            <a:r>
              <a:rPr lang="en-US" altLang="zh-CN" sz="2400" dirty="0">
                <a:solidFill>
                  <a:schemeClr val="tx1">
                    <a:lumMod val="50000"/>
                    <a:lumOff val="50000"/>
                  </a:schemeClr>
                </a:solidFill>
                <a:ea typeface="宋体" pitchFamily="2" charset="-122"/>
              </a:rPr>
              <a:t>)</a:t>
            </a:r>
          </a:p>
          <a:p>
            <a:r>
              <a:rPr lang="en-US" altLang="zh-CN" sz="2400" dirty="0">
                <a:solidFill>
                  <a:schemeClr val="tx1">
                    <a:lumMod val="50000"/>
                    <a:lumOff val="50000"/>
                  </a:schemeClr>
                </a:solidFill>
                <a:ea typeface="宋体" pitchFamily="2" charset="-122"/>
              </a:rPr>
              <a:t>Operating-System Examples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23A71-8AAA-4280-A1DA-9120445D2957}"/>
              </a:ext>
            </a:extLst>
          </p:cNvPr>
          <p:cNvSpPr>
            <a:spLocks noGrp="1"/>
          </p:cNvSpPr>
          <p:nvPr>
            <p:ph type="title"/>
          </p:nvPr>
        </p:nvSpPr>
        <p:spPr/>
        <p:txBody>
          <a:bodyPr/>
          <a:lstStyle/>
          <a:p>
            <a:r>
              <a:rPr lang="en-US" altLang="zh-CN" dirty="0"/>
              <a:t>Instruction Restart</a:t>
            </a:r>
            <a:endParaRPr lang="zh-CN" altLang="en-US" dirty="0"/>
          </a:p>
        </p:txBody>
      </p:sp>
      <p:sp>
        <p:nvSpPr>
          <p:cNvPr id="3" name="内容占位符 2">
            <a:extLst>
              <a:ext uri="{FF2B5EF4-FFF2-40B4-BE49-F238E27FC236}">
                <a16:creationId xmlns:a16="http://schemas.microsoft.com/office/drawing/2014/main" id="{50F5906A-F165-4104-B791-9779DAFA8AA4}"/>
              </a:ext>
            </a:extLst>
          </p:cNvPr>
          <p:cNvSpPr>
            <a:spLocks noGrp="1"/>
          </p:cNvSpPr>
          <p:nvPr>
            <p:ph idx="1"/>
          </p:nvPr>
        </p:nvSpPr>
        <p:spPr>
          <a:xfrm>
            <a:off x="609600" y="1233489"/>
            <a:ext cx="5416295" cy="4626984"/>
          </a:xfrm>
        </p:spPr>
        <p:txBody>
          <a:bodyPr/>
          <a:lstStyle/>
          <a:p>
            <a:r>
              <a:rPr lang="zh-CN" altLang="en-US" sz="2400" dirty="0"/>
              <a:t>有时重启被中断的指令并不可行</a:t>
            </a:r>
          </a:p>
          <a:p>
            <a:r>
              <a:rPr lang="zh-CN" altLang="en-US" sz="2400" dirty="0"/>
              <a:t>例如：相互重叠的区域中进行块移动指令</a:t>
            </a:r>
            <a:r>
              <a:rPr lang="en-US" altLang="zh-CN" sz="2400" dirty="0"/>
              <a:t>(</a:t>
            </a:r>
            <a:r>
              <a:rPr lang="zh-CN" altLang="en-US" sz="2400" dirty="0"/>
              <a:t>单条指令实现块移动</a:t>
            </a:r>
            <a:r>
              <a:rPr lang="en-US" altLang="zh-CN" sz="2400" dirty="0"/>
              <a:t>)</a:t>
            </a:r>
            <a:endParaRPr lang="zh-CN" altLang="en-US" sz="2400" dirty="0"/>
          </a:p>
          <a:p>
            <a:r>
              <a:rPr lang="zh-CN" altLang="en-US" sz="2400" dirty="0"/>
              <a:t>该指令将虚框内的数据移动到</a:t>
            </a:r>
            <a:r>
              <a:rPr lang="en-US" altLang="zh-CN" sz="2400" dirty="0"/>
              <a:t>Page n</a:t>
            </a:r>
            <a:r>
              <a:rPr lang="zh-CN" altLang="en-US" sz="2400" dirty="0"/>
              <a:t>中，由于虚框跨越两个页面，若指令开始执行时第</a:t>
            </a:r>
            <a:r>
              <a:rPr lang="en-US" altLang="zh-CN" sz="2400" dirty="0"/>
              <a:t>n+1</a:t>
            </a:r>
            <a:r>
              <a:rPr lang="zh-CN" altLang="en-US" sz="2400" dirty="0"/>
              <a:t>页不在内存，当将虚框内第</a:t>
            </a:r>
            <a:r>
              <a:rPr lang="en-US" altLang="zh-CN" sz="2400" dirty="0"/>
              <a:t>n+1</a:t>
            </a:r>
            <a:r>
              <a:rPr lang="zh-CN" altLang="en-US" sz="2400" dirty="0"/>
              <a:t>页中的数据移动到第</a:t>
            </a:r>
            <a:r>
              <a:rPr lang="en-US" altLang="zh-CN" sz="2400" dirty="0"/>
              <a:t>n</a:t>
            </a:r>
            <a:r>
              <a:rPr lang="zh-CN" altLang="en-US" sz="2400" dirty="0"/>
              <a:t>页时，产生缺页中断</a:t>
            </a:r>
          </a:p>
          <a:p>
            <a:r>
              <a:rPr lang="zh-CN" altLang="en-US" sz="2400" dirty="0"/>
              <a:t>当将第</a:t>
            </a:r>
            <a:r>
              <a:rPr lang="en-US" altLang="zh-CN" sz="2400" dirty="0"/>
              <a:t>n+1</a:t>
            </a:r>
            <a:r>
              <a:rPr lang="zh-CN" altLang="en-US" sz="2400" dirty="0"/>
              <a:t>页装入到主存后，虚框中第</a:t>
            </a:r>
            <a:r>
              <a:rPr lang="en-US" altLang="zh-CN" sz="2400" dirty="0"/>
              <a:t>n</a:t>
            </a:r>
            <a:r>
              <a:rPr lang="zh-CN" altLang="en-US" sz="2400" dirty="0"/>
              <a:t>页的内容已被修改，重启指令重新进行传送，将导致错误；（复制的是已经修改过的数据）</a:t>
            </a:r>
          </a:p>
          <a:p>
            <a:endParaRPr lang="zh-CN" altLang="en-US" sz="2400" dirty="0"/>
          </a:p>
        </p:txBody>
      </p:sp>
      <p:graphicFrame>
        <p:nvGraphicFramePr>
          <p:cNvPr id="4" name="Object 4">
            <a:extLst>
              <a:ext uri="{FF2B5EF4-FFF2-40B4-BE49-F238E27FC236}">
                <a16:creationId xmlns:a16="http://schemas.microsoft.com/office/drawing/2014/main" id="{48AF95E9-DA4E-4300-9D56-ED208502E35F}"/>
              </a:ext>
            </a:extLst>
          </p:cNvPr>
          <p:cNvGraphicFramePr>
            <a:graphicFrameLocks noChangeAspect="1"/>
          </p:cNvGraphicFramePr>
          <p:nvPr>
            <p:extLst>
              <p:ext uri="{D42A27DB-BD31-4B8C-83A1-F6EECF244321}">
                <p14:modId xmlns:p14="http://schemas.microsoft.com/office/powerpoint/2010/main" val="787562795"/>
              </p:ext>
            </p:extLst>
          </p:nvPr>
        </p:nvGraphicFramePr>
        <p:xfrm>
          <a:off x="6546780" y="1078041"/>
          <a:ext cx="4850687" cy="4307775"/>
        </p:xfrm>
        <a:graphic>
          <a:graphicData uri="http://schemas.openxmlformats.org/presentationml/2006/ole">
            <mc:AlternateContent xmlns:mc="http://schemas.openxmlformats.org/markup-compatibility/2006">
              <mc:Choice xmlns:v="urn:schemas-microsoft-com:vml" Requires="v">
                <p:oleObj spid="_x0000_s6265" name="Visio" r:id="rId4" imgW="4122000" imgH="2689920" progId="Visio.Drawing.11">
                  <p:embed/>
                </p:oleObj>
              </mc:Choice>
              <mc:Fallback>
                <p:oleObj name="Visio" r:id="rId4" imgW="4122000" imgH="2689920" progId="Visio.Drawing.11">
                  <p:embed/>
                  <p:pic>
                    <p:nvPicPr>
                      <p:cNvPr id="25604" name="Object 4">
                        <a:extLst>
                          <a:ext uri="{FF2B5EF4-FFF2-40B4-BE49-F238E27FC236}">
                            <a16:creationId xmlns:a16="http://schemas.microsoft.com/office/drawing/2014/main" id="{6A7DA3B1-9226-4EF1-96B5-765521B917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6780" y="1078041"/>
                        <a:ext cx="4850687" cy="4307775"/>
                      </a:xfrm>
                      <a:prstGeom prst="rect">
                        <a:avLst/>
                      </a:prstGeom>
                      <a:noFill/>
                      <a:ln>
                        <a:noFill/>
                      </a:ln>
                      <a:effectLst/>
                    </p:spPr>
                  </p:pic>
                </p:oleObj>
              </mc:Fallback>
            </mc:AlternateContent>
          </a:graphicData>
        </a:graphic>
      </p:graphicFrame>
      <p:sp>
        <p:nvSpPr>
          <p:cNvPr id="5" name="文本框 4">
            <a:extLst>
              <a:ext uri="{FF2B5EF4-FFF2-40B4-BE49-F238E27FC236}">
                <a16:creationId xmlns:a16="http://schemas.microsoft.com/office/drawing/2014/main" id="{2F936D3D-DB4C-4443-BA6E-E8654C829674}"/>
              </a:ext>
            </a:extLst>
          </p:cNvPr>
          <p:cNvSpPr txBox="1"/>
          <p:nvPr/>
        </p:nvSpPr>
        <p:spPr>
          <a:xfrm>
            <a:off x="6546780" y="5016484"/>
            <a:ext cx="1396652" cy="369332"/>
          </a:xfrm>
          <a:prstGeom prst="rect">
            <a:avLst/>
          </a:prstGeom>
          <a:noFill/>
        </p:spPr>
        <p:txBody>
          <a:bodyPr wrap="square" rtlCol="0">
            <a:spAutoFit/>
          </a:bodyPr>
          <a:lstStyle/>
          <a:p>
            <a:r>
              <a:rPr lang="en-US" altLang="zh-CN" dirty="0"/>
              <a:t>High addr</a:t>
            </a:r>
            <a:endParaRPr lang="zh-CN" altLang="en-US" dirty="0"/>
          </a:p>
        </p:txBody>
      </p:sp>
      <p:sp>
        <p:nvSpPr>
          <p:cNvPr id="6" name="文本框 5">
            <a:extLst>
              <a:ext uri="{FF2B5EF4-FFF2-40B4-BE49-F238E27FC236}">
                <a16:creationId xmlns:a16="http://schemas.microsoft.com/office/drawing/2014/main" id="{74777E9D-DE4D-475E-8F84-764BBB4CE9AA}"/>
              </a:ext>
            </a:extLst>
          </p:cNvPr>
          <p:cNvSpPr txBox="1"/>
          <p:nvPr/>
        </p:nvSpPr>
        <p:spPr>
          <a:xfrm>
            <a:off x="6608838" y="994221"/>
            <a:ext cx="1396652" cy="369332"/>
          </a:xfrm>
          <a:prstGeom prst="rect">
            <a:avLst/>
          </a:prstGeom>
          <a:noFill/>
        </p:spPr>
        <p:txBody>
          <a:bodyPr wrap="square" rtlCol="0">
            <a:spAutoFit/>
          </a:bodyPr>
          <a:lstStyle/>
          <a:p>
            <a:r>
              <a:rPr lang="en-US" altLang="zh-CN" dirty="0"/>
              <a:t>Low addr</a:t>
            </a:r>
            <a:endParaRPr lang="zh-CN" altLang="en-US" dirty="0"/>
          </a:p>
        </p:txBody>
      </p:sp>
      <p:sp>
        <p:nvSpPr>
          <p:cNvPr id="7" name="文本框 6">
            <a:extLst>
              <a:ext uri="{FF2B5EF4-FFF2-40B4-BE49-F238E27FC236}">
                <a16:creationId xmlns:a16="http://schemas.microsoft.com/office/drawing/2014/main" id="{C103018B-7101-4EB7-9219-DD6EE0345590}"/>
              </a:ext>
            </a:extLst>
          </p:cNvPr>
          <p:cNvSpPr txBox="1"/>
          <p:nvPr/>
        </p:nvSpPr>
        <p:spPr>
          <a:xfrm>
            <a:off x="10624456" y="1837864"/>
            <a:ext cx="423591" cy="369332"/>
          </a:xfrm>
          <a:prstGeom prst="rect">
            <a:avLst/>
          </a:prstGeom>
          <a:noFill/>
        </p:spPr>
        <p:txBody>
          <a:bodyPr wrap="square" rtlCol="0">
            <a:spAutoFit/>
          </a:bodyPr>
          <a:lstStyle/>
          <a:p>
            <a:pPr algn="r"/>
            <a:r>
              <a:rPr lang="en-US" altLang="zh-CN" b="1" dirty="0">
                <a:solidFill>
                  <a:srgbClr val="0070C0"/>
                </a:solidFill>
                <a:latin typeface="微软雅黑" panose="020B0503020204020204" pitchFamily="34" charset="-122"/>
                <a:ea typeface="微软雅黑" panose="020B0503020204020204" pitchFamily="34" charset="-122"/>
              </a:rPr>
              <a:t>B</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25A608C-87CA-44AC-A844-3D503A106872}"/>
              </a:ext>
            </a:extLst>
          </p:cNvPr>
          <p:cNvSpPr txBox="1"/>
          <p:nvPr/>
        </p:nvSpPr>
        <p:spPr>
          <a:xfrm>
            <a:off x="10624456" y="2597687"/>
            <a:ext cx="423591" cy="369332"/>
          </a:xfrm>
          <a:prstGeom prst="rect">
            <a:avLst/>
          </a:prstGeom>
          <a:noFill/>
        </p:spPr>
        <p:txBody>
          <a:bodyPr wrap="square" rtlCol="0">
            <a:spAutoFit/>
          </a:bodyPr>
          <a:lstStyle/>
          <a:p>
            <a:pPr algn="r"/>
            <a:r>
              <a:rPr lang="en-US" altLang="zh-CN" b="1" dirty="0">
                <a:solidFill>
                  <a:srgbClr val="0070C0"/>
                </a:solidFill>
                <a:latin typeface="微软雅黑" panose="020B0503020204020204" pitchFamily="34" charset="-122"/>
                <a:ea typeface="微软雅黑" panose="020B0503020204020204" pitchFamily="34" charset="-122"/>
              </a:rPr>
              <a:t>C</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CD1393E-3719-48FD-B944-FD8D903921B1}"/>
              </a:ext>
            </a:extLst>
          </p:cNvPr>
          <p:cNvSpPr txBox="1"/>
          <p:nvPr/>
        </p:nvSpPr>
        <p:spPr>
          <a:xfrm>
            <a:off x="10624456" y="3172844"/>
            <a:ext cx="423591" cy="369332"/>
          </a:xfrm>
          <a:prstGeom prst="rect">
            <a:avLst/>
          </a:prstGeom>
          <a:noFill/>
        </p:spPr>
        <p:txBody>
          <a:bodyPr wrap="square" rtlCol="0">
            <a:spAutoFit/>
          </a:bodyPr>
          <a:lstStyle/>
          <a:p>
            <a:pPr algn="r"/>
            <a:r>
              <a:rPr lang="en-US" altLang="zh-CN" b="1" dirty="0">
                <a:solidFill>
                  <a:srgbClr val="0070C0"/>
                </a:solidFill>
                <a:latin typeface="微软雅黑" panose="020B0503020204020204" pitchFamily="34" charset="-122"/>
                <a:ea typeface="微软雅黑" panose="020B0503020204020204" pitchFamily="34" charset="-122"/>
              </a:rPr>
              <a:t>D</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C52D6EDA-179D-40CA-BF61-9D14171F3BC0}"/>
              </a:ext>
            </a:extLst>
          </p:cNvPr>
          <p:cNvSpPr txBox="1"/>
          <p:nvPr/>
        </p:nvSpPr>
        <p:spPr>
          <a:xfrm>
            <a:off x="10624456" y="1048823"/>
            <a:ext cx="423591" cy="369332"/>
          </a:xfrm>
          <a:prstGeom prst="rect">
            <a:avLst/>
          </a:prstGeom>
          <a:noFill/>
        </p:spPr>
        <p:txBody>
          <a:bodyPr wrap="square" rtlCol="0">
            <a:spAutoFit/>
          </a:bodyPr>
          <a:lstStyle/>
          <a:p>
            <a:pPr algn="r"/>
            <a:r>
              <a:rPr lang="en-US" altLang="zh-CN" b="1" dirty="0">
                <a:solidFill>
                  <a:srgbClr val="0070C0"/>
                </a:solidFill>
                <a:latin typeface="微软雅黑" panose="020B0503020204020204" pitchFamily="34" charset="-122"/>
                <a:ea typeface="微软雅黑" panose="020B0503020204020204" pitchFamily="34" charset="-122"/>
              </a:rPr>
              <a:t>A</a:t>
            </a:r>
            <a:endParaRPr lang="zh-CN" altLang="en-US"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0863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C4F17-ED6B-487A-8E08-6CB53A82E5CA}"/>
              </a:ext>
            </a:extLst>
          </p:cNvPr>
          <p:cNvSpPr>
            <a:spLocks noGrp="1"/>
          </p:cNvSpPr>
          <p:nvPr>
            <p:ph type="title"/>
          </p:nvPr>
        </p:nvSpPr>
        <p:spPr/>
        <p:txBody>
          <a:bodyPr/>
          <a:lstStyle/>
          <a:p>
            <a:r>
              <a:rPr lang="en-US" altLang="zh-CN" dirty="0"/>
              <a:t>Instruction Restart</a:t>
            </a:r>
            <a:endParaRPr lang="zh-CN" altLang="en-US" dirty="0"/>
          </a:p>
        </p:txBody>
      </p:sp>
      <p:sp>
        <p:nvSpPr>
          <p:cNvPr id="3" name="内容占位符 2">
            <a:extLst>
              <a:ext uri="{FF2B5EF4-FFF2-40B4-BE49-F238E27FC236}">
                <a16:creationId xmlns:a16="http://schemas.microsoft.com/office/drawing/2014/main" id="{C5B84B45-52C9-4D4F-9AE6-E40B52F89FD6}"/>
              </a:ext>
            </a:extLst>
          </p:cNvPr>
          <p:cNvSpPr>
            <a:spLocks noGrp="1"/>
          </p:cNvSpPr>
          <p:nvPr>
            <p:ph idx="1"/>
          </p:nvPr>
        </p:nvSpPr>
        <p:spPr>
          <a:xfrm>
            <a:off x="1747381" y="1233489"/>
            <a:ext cx="9125212" cy="4626984"/>
          </a:xfrm>
        </p:spPr>
        <p:txBody>
          <a:bodyPr/>
          <a:lstStyle/>
          <a:p>
            <a:r>
              <a:rPr lang="zh-CN" altLang="en-US" sz="2800" dirty="0"/>
              <a:t>对前页问题的两种解决方法</a:t>
            </a:r>
            <a:endParaRPr lang="en-US" altLang="zh-CN" sz="2800" dirty="0"/>
          </a:p>
          <a:p>
            <a:pPr lvl="1"/>
            <a:r>
              <a:rPr lang="en-US" altLang="zh-CN" sz="2800" dirty="0"/>
              <a:t>1. </a:t>
            </a:r>
            <a:r>
              <a:rPr lang="zh-CN" altLang="en-US" sz="2800" dirty="0"/>
              <a:t>块移动前，指令微码试着访问两块内存的两端，将页故障提前引发，从而保证块移动过程中不会引发页故障，也就避免了块移动过程中指令重启</a:t>
            </a:r>
            <a:endParaRPr lang="en-US" altLang="zh-CN" sz="2800" dirty="0"/>
          </a:p>
          <a:p>
            <a:pPr lvl="1"/>
            <a:r>
              <a:rPr lang="en-US" altLang="zh-CN" sz="2800" dirty="0"/>
              <a:t>2. </a:t>
            </a:r>
            <a:r>
              <a:rPr lang="zh-CN" altLang="en-US" sz="2800" dirty="0"/>
              <a:t>使用临时寄存器来保存被覆盖位置的值</a:t>
            </a:r>
          </a:p>
        </p:txBody>
      </p:sp>
    </p:spTree>
    <p:extLst>
      <p:ext uri="{BB962C8B-B14F-4D97-AF65-F5344CB8AC3E}">
        <p14:creationId xmlns:p14="http://schemas.microsoft.com/office/powerpoint/2010/main" val="673571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1A455AE-86AA-4EA2-9575-6B5ABC9901C2}"/>
              </a:ext>
            </a:extLst>
          </p:cNvPr>
          <p:cNvSpPr>
            <a:spLocks noGrp="1" noChangeArrowheads="1"/>
          </p:cNvSpPr>
          <p:nvPr>
            <p:ph type="title"/>
          </p:nvPr>
        </p:nvSpPr>
        <p:spPr>
          <a:xfrm>
            <a:off x="1981200" y="238937"/>
            <a:ext cx="8229600" cy="576262"/>
          </a:xfrm>
        </p:spPr>
        <p:txBody>
          <a:bodyPr/>
          <a:lstStyle/>
          <a:p>
            <a:pPr eaLnBrk="1" hangingPunct="1"/>
            <a:r>
              <a:rPr lang="en-US" altLang="en-US"/>
              <a:t>Free-Frame List(</a:t>
            </a:r>
            <a:r>
              <a:rPr lang="zh-CN" altLang="en-US"/>
              <a:t>空闲帧列表</a:t>
            </a:r>
            <a:r>
              <a:rPr lang="en-US" altLang="en-US"/>
              <a:t>)</a:t>
            </a:r>
            <a:endParaRPr lang="en-US" altLang="en-US" dirty="0"/>
          </a:p>
        </p:txBody>
      </p:sp>
      <p:sp>
        <p:nvSpPr>
          <p:cNvPr id="22531" name="Rectangle 3">
            <a:extLst>
              <a:ext uri="{FF2B5EF4-FFF2-40B4-BE49-F238E27FC236}">
                <a16:creationId xmlns:a16="http://schemas.microsoft.com/office/drawing/2014/main" id="{C1D3A033-F636-4DD5-B0D9-B3C0BC32B568}"/>
              </a:ext>
            </a:extLst>
          </p:cNvPr>
          <p:cNvSpPr>
            <a:spLocks noGrp="1" noChangeArrowheads="1"/>
          </p:cNvSpPr>
          <p:nvPr>
            <p:ph type="body" idx="1"/>
          </p:nvPr>
        </p:nvSpPr>
        <p:spPr>
          <a:xfrm>
            <a:off x="1022412" y="1092850"/>
            <a:ext cx="10147176" cy="4114800"/>
          </a:xfrm>
        </p:spPr>
        <p:txBody>
          <a:bodyPr/>
          <a:lstStyle/>
          <a:p>
            <a:r>
              <a:rPr lang="en-US" altLang="en-US" sz="2400" dirty="0"/>
              <a:t>When a page fault occurs, the operating system must bring the desired page from secondary storage into main memory. </a:t>
            </a:r>
          </a:p>
          <a:p>
            <a:r>
              <a:rPr lang="en-US" altLang="en-US" sz="2400" dirty="0"/>
              <a:t>Most operating systems maintain a  </a:t>
            </a:r>
            <a:r>
              <a:rPr lang="en-US" altLang="en-US" sz="2400" b="1" dirty="0">
                <a:solidFill>
                  <a:srgbClr val="006699"/>
                </a:solidFill>
                <a:latin typeface="+mj-lt"/>
              </a:rPr>
              <a:t>free-frame</a:t>
            </a:r>
            <a:r>
              <a:rPr lang="en-US" altLang="en-US" sz="2400" b="1" dirty="0">
                <a:solidFill>
                  <a:srgbClr val="0070C0"/>
                </a:solidFill>
              </a:rPr>
              <a:t> list</a:t>
            </a:r>
            <a:r>
              <a:rPr lang="en-US" altLang="en-US" sz="2400" dirty="0"/>
              <a:t> -- a pool of free frames for satisfying such requests.</a:t>
            </a:r>
          </a:p>
          <a:p>
            <a:endParaRPr lang="en-US" altLang="en-US" sz="2400" dirty="0"/>
          </a:p>
          <a:p>
            <a:endParaRPr lang="en-US" altLang="en-US" sz="2400" dirty="0"/>
          </a:p>
          <a:p>
            <a:r>
              <a:rPr lang="en-US" altLang="en-US" sz="2400" dirty="0"/>
              <a:t>Operating system typically allocate free frames using a technique known </a:t>
            </a:r>
            <a:r>
              <a:rPr lang="en-US" altLang="en-US" sz="2400"/>
              <a:t>as </a:t>
            </a:r>
            <a:r>
              <a:rPr lang="en-US" altLang="en-US" sz="2400" b="1">
                <a:solidFill>
                  <a:srgbClr val="006699"/>
                </a:solidFill>
                <a:latin typeface="+mj-lt"/>
              </a:rPr>
              <a:t>zero-fill-on-demand(</a:t>
            </a:r>
            <a:r>
              <a:rPr lang="zh-CN" altLang="en-US" sz="2400" b="1">
                <a:solidFill>
                  <a:srgbClr val="006699"/>
                </a:solidFill>
                <a:latin typeface="+mj-lt"/>
              </a:rPr>
              <a:t>按需填零</a:t>
            </a:r>
            <a:r>
              <a:rPr lang="en-US" altLang="en-US" sz="2400" b="1">
                <a:solidFill>
                  <a:srgbClr val="006699"/>
                </a:solidFill>
                <a:latin typeface="+mj-lt"/>
              </a:rPr>
              <a:t>)</a:t>
            </a:r>
            <a:r>
              <a:rPr lang="en-US" altLang="en-US" sz="2400"/>
              <a:t> </a:t>
            </a:r>
            <a:r>
              <a:rPr lang="en-US" altLang="en-US" sz="2400" dirty="0"/>
              <a:t>--  the content of the frames zeroed-out before being allocated.</a:t>
            </a:r>
          </a:p>
          <a:p>
            <a:r>
              <a:rPr lang="en-US" altLang="en-US" sz="2400" dirty="0"/>
              <a:t>When a system starts up, all available memory is placed on the free-frame list. </a:t>
            </a:r>
          </a:p>
          <a:p>
            <a:endParaRPr lang="en-US" altLang="en-US" sz="2400" dirty="0"/>
          </a:p>
          <a:p>
            <a:endParaRPr lang="en-US" altLang="en-US" sz="2400" dirty="0"/>
          </a:p>
        </p:txBody>
      </p:sp>
      <p:pic>
        <p:nvPicPr>
          <p:cNvPr id="22532" name="Picture 2" descr="B:\os-book\os10-dir\Slides-WORK-area\Figures-dir\ch10\JPG-dir\10_06.jpg">
            <a:extLst>
              <a:ext uri="{FF2B5EF4-FFF2-40B4-BE49-F238E27FC236}">
                <a16:creationId xmlns:a16="http://schemas.microsoft.com/office/drawing/2014/main" id="{74C1D426-4DEE-495E-BFD2-9DDD43D14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619" y="2910106"/>
            <a:ext cx="7320762" cy="51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195F6-B464-4F81-8A9A-8EBE562F4697}"/>
              </a:ext>
            </a:extLst>
          </p:cNvPr>
          <p:cNvSpPr>
            <a:spLocks noGrp="1"/>
          </p:cNvSpPr>
          <p:nvPr>
            <p:ph type="title"/>
          </p:nvPr>
        </p:nvSpPr>
        <p:spPr/>
        <p:txBody>
          <a:bodyPr/>
          <a:lstStyle/>
          <a:p>
            <a:r>
              <a:rPr lang="zh-CN" altLang="en-US" dirty="0"/>
              <a:t>按需调页动作序列 </a:t>
            </a:r>
            <a:r>
              <a:rPr lang="en-US" altLang="zh-CN" dirty="0"/>
              <a:t>1/2</a:t>
            </a:r>
            <a:endParaRPr lang="zh-CN" altLang="en-US" dirty="0"/>
          </a:p>
        </p:txBody>
      </p:sp>
      <p:pic>
        <p:nvPicPr>
          <p:cNvPr id="5" name="图片 4">
            <a:extLst>
              <a:ext uri="{FF2B5EF4-FFF2-40B4-BE49-F238E27FC236}">
                <a16:creationId xmlns:a16="http://schemas.microsoft.com/office/drawing/2014/main" id="{667A2AB1-5786-4156-8C99-6FD1D3B2BAE8}"/>
              </a:ext>
            </a:extLst>
          </p:cNvPr>
          <p:cNvPicPr>
            <a:picLocks noChangeAspect="1"/>
          </p:cNvPicPr>
          <p:nvPr/>
        </p:nvPicPr>
        <p:blipFill>
          <a:blip r:embed="rId2"/>
          <a:stretch>
            <a:fillRect/>
          </a:stretch>
        </p:blipFill>
        <p:spPr>
          <a:xfrm>
            <a:off x="1509386" y="902949"/>
            <a:ext cx="10396603" cy="5566686"/>
          </a:xfrm>
          <a:prstGeom prst="rect">
            <a:avLst/>
          </a:prstGeom>
        </p:spPr>
      </p:pic>
      <p:sp>
        <p:nvSpPr>
          <p:cNvPr id="6" name="文本框 5">
            <a:extLst>
              <a:ext uri="{FF2B5EF4-FFF2-40B4-BE49-F238E27FC236}">
                <a16:creationId xmlns:a16="http://schemas.microsoft.com/office/drawing/2014/main" id="{D8CFAAA0-F37A-4DC0-95FD-2AB91E700088}"/>
              </a:ext>
            </a:extLst>
          </p:cNvPr>
          <p:cNvSpPr txBox="1"/>
          <p:nvPr/>
        </p:nvSpPr>
        <p:spPr>
          <a:xfrm>
            <a:off x="676405" y="2951946"/>
            <a:ext cx="889348" cy="954107"/>
          </a:xfrm>
          <a:prstGeom prst="rect">
            <a:avLst/>
          </a:prstGeom>
          <a:noFill/>
        </p:spPr>
        <p:txBody>
          <a:bodyPr wrap="square"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请求</a:t>
            </a:r>
          </a:p>
        </p:txBody>
      </p:sp>
      <p:cxnSp>
        <p:nvCxnSpPr>
          <p:cNvPr id="8" name="直接箭头连接符 7">
            <a:extLst>
              <a:ext uri="{FF2B5EF4-FFF2-40B4-BE49-F238E27FC236}">
                <a16:creationId xmlns:a16="http://schemas.microsoft.com/office/drawing/2014/main" id="{679A4542-A19C-4FC8-8483-756C7900810B}"/>
              </a:ext>
            </a:extLst>
          </p:cNvPr>
          <p:cNvCxnSpPr>
            <a:cxnSpLocks/>
          </p:cNvCxnSpPr>
          <p:nvPr/>
        </p:nvCxnSpPr>
        <p:spPr bwMode="auto">
          <a:xfrm>
            <a:off x="1196236" y="3429000"/>
            <a:ext cx="2549046" cy="36012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331615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98CF2-9791-4ED2-ADC9-61B7907ED42B}"/>
              </a:ext>
            </a:extLst>
          </p:cNvPr>
          <p:cNvSpPr>
            <a:spLocks noGrp="1"/>
          </p:cNvSpPr>
          <p:nvPr>
            <p:ph type="title"/>
          </p:nvPr>
        </p:nvSpPr>
        <p:spPr/>
        <p:txBody>
          <a:bodyPr/>
          <a:lstStyle/>
          <a:p>
            <a:r>
              <a:rPr lang="zh-CN" altLang="en-US" dirty="0"/>
              <a:t>按需调页动作序列 </a:t>
            </a:r>
            <a:r>
              <a:rPr lang="en-US" altLang="zh-CN" dirty="0"/>
              <a:t>2/2</a:t>
            </a:r>
            <a:endParaRPr lang="zh-CN" altLang="en-US" dirty="0"/>
          </a:p>
        </p:txBody>
      </p:sp>
      <p:pic>
        <p:nvPicPr>
          <p:cNvPr id="5" name="图片 4">
            <a:extLst>
              <a:ext uri="{FF2B5EF4-FFF2-40B4-BE49-F238E27FC236}">
                <a16:creationId xmlns:a16="http://schemas.microsoft.com/office/drawing/2014/main" id="{FB3581C1-3594-4AF3-824C-26A758747640}"/>
              </a:ext>
            </a:extLst>
          </p:cNvPr>
          <p:cNvPicPr>
            <a:picLocks noChangeAspect="1"/>
          </p:cNvPicPr>
          <p:nvPr/>
        </p:nvPicPr>
        <p:blipFill>
          <a:blip r:embed="rId2"/>
          <a:stretch>
            <a:fillRect/>
          </a:stretch>
        </p:blipFill>
        <p:spPr>
          <a:xfrm>
            <a:off x="432148" y="1363727"/>
            <a:ext cx="11546579" cy="4210355"/>
          </a:xfrm>
          <a:prstGeom prst="rect">
            <a:avLst/>
          </a:prstGeom>
        </p:spPr>
      </p:pic>
    </p:spTree>
    <p:extLst>
      <p:ext uri="{BB962C8B-B14F-4D97-AF65-F5344CB8AC3E}">
        <p14:creationId xmlns:p14="http://schemas.microsoft.com/office/powerpoint/2010/main" val="3714053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3106162-FA5D-4204-BC6B-FC492CAB83B5}"/>
              </a:ext>
            </a:extLst>
          </p:cNvPr>
          <p:cNvSpPr>
            <a:spLocks noGrp="1" noChangeArrowheads="1"/>
          </p:cNvSpPr>
          <p:nvPr>
            <p:ph type="title"/>
          </p:nvPr>
        </p:nvSpPr>
        <p:spPr>
          <a:xfrm>
            <a:off x="2422622" y="242728"/>
            <a:ext cx="7869237" cy="576263"/>
          </a:xfrm>
        </p:spPr>
        <p:txBody>
          <a:bodyPr/>
          <a:lstStyle/>
          <a:p>
            <a:pPr eaLnBrk="1" hangingPunct="1"/>
            <a:br>
              <a:rPr lang="en-US" altLang="en-US" sz="3000" dirty="0"/>
            </a:br>
            <a:r>
              <a:rPr lang="en-US" altLang="en-US" sz="3000" dirty="0"/>
              <a:t>Stages in Demand Paging</a:t>
            </a:r>
          </a:p>
        </p:txBody>
      </p:sp>
      <p:sp>
        <p:nvSpPr>
          <p:cNvPr id="23555" name="Rectangle 3">
            <a:extLst>
              <a:ext uri="{FF2B5EF4-FFF2-40B4-BE49-F238E27FC236}">
                <a16:creationId xmlns:a16="http://schemas.microsoft.com/office/drawing/2014/main" id="{D59FD618-6420-46F8-ADA3-3B84918F6C03}"/>
              </a:ext>
            </a:extLst>
          </p:cNvPr>
          <p:cNvSpPr>
            <a:spLocks noGrp="1" noChangeArrowheads="1"/>
          </p:cNvSpPr>
          <p:nvPr>
            <p:ph type="body" idx="1"/>
          </p:nvPr>
        </p:nvSpPr>
        <p:spPr>
          <a:xfrm>
            <a:off x="1313895" y="1155595"/>
            <a:ext cx="9703293" cy="4849812"/>
          </a:xfrm>
        </p:spPr>
        <p:txBody>
          <a:bodyPr/>
          <a:lstStyle/>
          <a:p>
            <a:pPr>
              <a:buFont typeface="Arial" panose="020B0604020202020204" pitchFamily="34" charset="0"/>
              <a:buAutoNum type="arabicPeriod"/>
              <a:tabLst>
                <a:tab pos="2163763" algn="l"/>
                <a:tab pos="2855913" algn="l"/>
              </a:tabLst>
            </a:pPr>
            <a:r>
              <a:rPr lang="en-US" altLang="en-US" sz="2400" dirty="0"/>
              <a:t>Trap to the operating system</a:t>
            </a:r>
          </a:p>
          <a:p>
            <a:pPr>
              <a:buFont typeface="Arial" panose="020B0604020202020204" pitchFamily="34" charset="0"/>
              <a:buAutoNum type="arabicPeriod"/>
              <a:tabLst>
                <a:tab pos="2163763" algn="l"/>
                <a:tab pos="2855913" algn="l"/>
              </a:tabLst>
            </a:pPr>
            <a:r>
              <a:rPr lang="en-US" altLang="en-US" sz="2400" dirty="0"/>
              <a:t>Save the user registers and process state</a:t>
            </a:r>
          </a:p>
          <a:p>
            <a:pPr>
              <a:buFont typeface="Arial" panose="020B0604020202020204" pitchFamily="34" charset="0"/>
              <a:buAutoNum type="arabicPeriod"/>
              <a:tabLst>
                <a:tab pos="2163763" algn="l"/>
                <a:tab pos="2855913" algn="l"/>
              </a:tabLst>
            </a:pPr>
            <a:r>
              <a:rPr lang="en-US" altLang="en-US" sz="2400" dirty="0"/>
              <a:t>Determine that the interrupt was a page fault</a:t>
            </a:r>
          </a:p>
          <a:p>
            <a:pPr>
              <a:buFont typeface="Arial" panose="020B0604020202020204" pitchFamily="34" charset="0"/>
              <a:buAutoNum type="arabicPeriod"/>
              <a:tabLst>
                <a:tab pos="2163763" algn="l"/>
                <a:tab pos="2855913" algn="l"/>
              </a:tabLst>
            </a:pPr>
            <a:r>
              <a:rPr lang="en-US" altLang="en-US" sz="2400" dirty="0"/>
              <a:t>Check that the page reference was legal and determine the location of the page on the disk</a:t>
            </a:r>
          </a:p>
          <a:p>
            <a:pPr>
              <a:buFont typeface="Arial" panose="020B0604020202020204" pitchFamily="34" charset="0"/>
              <a:buAutoNum type="arabicPeriod"/>
              <a:tabLst>
                <a:tab pos="2163763" algn="l"/>
                <a:tab pos="2855913" algn="l"/>
              </a:tabLst>
            </a:pPr>
            <a:r>
              <a:rPr lang="en-US" altLang="en-US" sz="2400" dirty="0"/>
              <a:t>Issue a read from the disk to a free frame:</a:t>
            </a:r>
          </a:p>
          <a:p>
            <a:pPr marL="800100" lvl="1" indent="-342900">
              <a:buFont typeface="+mj-lt"/>
              <a:buAutoNum type="alphaLcParenR"/>
              <a:tabLst>
                <a:tab pos="2163763" algn="l"/>
                <a:tab pos="2855913" algn="l"/>
              </a:tabLst>
            </a:pPr>
            <a:r>
              <a:rPr lang="en-US" altLang="en-US" sz="2400" dirty="0"/>
              <a:t>Wait in a queue for this device until the read request is serviced</a:t>
            </a:r>
          </a:p>
          <a:p>
            <a:pPr marL="798513" lvl="1" indent="-341313">
              <a:buFont typeface="Arial" panose="020B0604020202020204" pitchFamily="34" charset="0"/>
              <a:buAutoNum type="alphaLcParenR"/>
              <a:tabLst>
                <a:tab pos="2163763" algn="l"/>
                <a:tab pos="2855913" algn="l"/>
              </a:tabLst>
            </a:pPr>
            <a:r>
              <a:rPr lang="en-US" altLang="en-US" sz="2400" dirty="0"/>
              <a:t>Wait for the device seek and/or latency time</a:t>
            </a:r>
          </a:p>
          <a:p>
            <a:pPr marL="798513" lvl="1" indent="-341313">
              <a:buFont typeface="Arial" panose="020B0604020202020204" pitchFamily="34" charset="0"/>
              <a:buAutoNum type="alphaLcParenR"/>
              <a:tabLst>
                <a:tab pos="2163763" algn="l"/>
                <a:tab pos="2855913" algn="l"/>
              </a:tabLst>
            </a:pPr>
            <a:r>
              <a:rPr lang="en-US" altLang="en-US" sz="2400" dirty="0"/>
              <a:t>Begin the transfer of the page to a free frame</a:t>
            </a:r>
          </a:p>
          <a:p>
            <a:pPr>
              <a:tabLst>
                <a:tab pos="2163763" algn="l"/>
                <a:tab pos="2855913" algn="l"/>
              </a:tabLst>
            </a:pPr>
            <a:endParaRPr lang="en-US" altLang="en-US" sz="2400" dirty="0">
              <a:sym typeface="Symbol" panose="05050102010706020507" pitchFamily="18"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F1F3F51-F06E-4908-B338-588E54F1A2EF}"/>
              </a:ext>
            </a:extLst>
          </p:cNvPr>
          <p:cNvSpPr>
            <a:spLocks noGrp="1" noChangeArrowheads="1"/>
          </p:cNvSpPr>
          <p:nvPr>
            <p:ph type="title"/>
          </p:nvPr>
        </p:nvSpPr>
        <p:spPr>
          <a:xfrm>
            <a:off x="2657961" y="238937"/>
            <a:ext cx="7315200" cy="569912"/>
          </a:xfrm>
        </p:spPr>
        <p:txBody>
          <a:bodyPr/>
          <a:lstStyle/>
          <a:p>
            <a:pPr eaLnBrk="1" hangingPunct="1"/>
            <a:r>
              <a:rPr lang="en-US" altLang="en-US" dirty="0"/>
              <a:t>Stages in Demand Paging  (Cont.)</a:t>
            </a:r>
          </a:p>
        </p:txBody>
      </p:sp>
      <p:sp>
        <p:nvSpPr>
          <p:cNvPr id="24579" name="Rectangle 3">
            <a:extLst>
              <a:ext uri="{FF2B5EF4-FFF2-40B4-BE49-F238E27FC236}">
                <a16:creationId xmlns:a16="http://schemas.microsoft.com/office/drawing/2014/main" id="{004CF6A9-3B99-4D5B-BF8C-4531B091334A}"/>
              </a:ext>
            </a:extLst>
          </p:cNvPr>
          <p:cNvSpPr>
            <a:spLocks noGrp="1" noChangeArrowheads="1"/>
          </p:cNvSpPr>
          <p:nvPr>
            <p:ph type="body" idx="1"/>
          </p:nvPr>
        </p:nvSpPr>
        <p:spPr>
          <a:xfrm>
            <a:off x="929196" y="1066328"/>
            <a:ext cx="10333607" cy="4849813"/>
          </a:xfrm>
        </p:spPr>
        <p:txBody>
          <a:bodyPr/>
          <a:lstStyle/>
          <a:p>
            <a:pPr>
              <a:buFont typeface="Monotype Sorts" pitchFamily="-84" charset="2"/>
              <a:buAutoNum type="arabicPeriod" startAt="6"/>
              <a:tabLst>
                <a:tab pos="2163763" algn="l"/>
                <a:tab pos="2855913" algn="l"/>
              </a:tabLst>
            </a:pPr>
            <a:r>
              <a:rPr lang="en-US" altLang="en-US" sz="2400" dirty="0"/>
              <a:t>  While waiting, allocate the CPU to some other user</a:t>
            </a:r>
          </a:p>
          <a:p>
            <a:pPr>
              <a:buFont typeface="Monotype Sorts" pitchFamily="-84" charset="2"/>
              <a:buAutoNum type="arabicPeriod" startAt="6"/>
              <a:tabLst>
                <a:tab pos="2163763" algn="l"/>
                <a:tab pos="2855913" algn="l"/>
              </a:tabLst>
            </a:pPr>
            <a:r>
              <a:rPr lang="en-US" altLang="en-US" sz="2400" dirty="0"/>
              <a:t>  Receive an interrupt from the disk I/O subsystem (I</a:t>
            </a:r>
            <a:r>
              <a:rPr lang="en-US" altLang="en-US" sz="2400"/>
              <a:t>/O completed</a:t>
            </a:r>
            <a:r>
              <a:rPr lang="en-US" altLang="en-US" sz="2400" dirty="0"/>
              <a:t>)</a:t>
            </a:r>
          </a:p>
          <a:p>
            <a:pPr>
              <a:buFont typeface="Monotype Sorts" pitchFamily="-84" charset="2"/>
              <a:buAutoNum type="arabicPeriod" startAt="6"/>
              <a:tabLst>
                <a:tab pos="2163763" algn="l"/>
                <a:tab pos="2855913" algn="l"/>
              </a:tabLst>
            </a:pPr>
            <a:r>
              <a:rPr lang="en-US" altLang="en-US" sz="2400" dirty="0"/>
              <a:t>  Save the registers and process state for the other user</a:t>
            </a:r>
          </a:p>
          <a:p>
            <a:pPr>
              <a:buFont typeface="Monotype Sorts" pitchFamily="-84" charset="2"/>
              <a:buAutoNum type="arabicPeriod" startAt="6"/>
              <a:tabLst>
                <a:tab pos="2163763" algn="l"/>
                <a:tab pos="2855913" algn="l"/>
              </a:tabLst>
            </a:pPr>
            <a:r>
              <a:rPr lang="en-US" altLang="en-US" sz="2400" dirty="0"/>
              <a:t>  Determine that the interrupt was from the disk</a:t>
            </a:r>
          </a:p>
          <a:p>
            <a:pPr>
              <a:buFont typeface="Monotype Sorts" pitchFamily="-84" charset="2"/>
              <a:buAutoNum type="arabicPeriod" startAt="6"/>
              <a:tabLst>
                <a:tab pos="2163763" algn="l"/>
                <a:tab pos="2855913" algn="l"/>
              </a:tabLst>
            </a:pPr>
            <a:r>
              <a:rPr lang="en-US" altLang="en-US" sz="2400" dirty="0"/>
              <a:t>  Correct the page table and other tables to show page is now in memory</a:t>
            </a:r>
          </a:p>
          <a:p>
            <a:pPr>
              <a:buFont typeface="Monotype Sorts" pitchFamily="-84" charset="2"/>
              <a:buAutoNum type="arabicPeriod" startAt="6"/>
              <a:tabLst>
                <a:tab pos="2163763" algn="l"/>
                <a:tab pos="2855913" algn="l"/>
              </a:tabLst>
            </a:pPr>
            <a:r>
              <a:rPr lang="en-US" altLang="en-US" sz="2400" dirty="0"/>
              <a:t>  Wait for the CPU to be allocated to this process again</a:t>
            </a:r>
          </a:p>
          <a:p>
            <a:pPr>
              <a:buFont typeface="Monotype Sorts" pitchFamily="-84" charset="2"/>
              <a:buAutoNum type="arabicPeriod" startAt="6"/>
              <a:tabLst>
                <a:tab pos="2163763" algn="l"/>
                <a:tab pos="2855913" algn="l"/>
              </a:tabLst>
            </a:pPr>
            <a:r>
              <a:rPr lang="en-US" altLang="en-US" sz="2400" dirty="0"/>
              <a:t>  Restore the user registers, process state, and new page table, and </a:t>
            </a:r>
            <a:r>
              <a:rPr lang="en-US" altLang="en-US" sz="2400"/>
              <a:t>then resume </a:t>
            </a:r>
            <a:r>
              <a:rPr lang="en-US" altLang="en-US" sz="2400" dirty="0"/>
              <a:t>the interrupted instruction</a:t>
            </a:r>
          </a:p>
          <a:p>
            <a:pPr>
              <a:tabLst>
                <a:tab pos="2163763" algn="l"/>
                <a:tab pos="2855913" algn="l"/>
              </a:tabLst>
            </a:pPr>
            <a:endParaRPr lang="en-US" altLang="en-US" sz="2400" dirty="0">
              <a:sym typeface="Symbol" panose="05050102010706020507"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49FB98C-679E-4682-BAE7-A7064CABE0A6}"/>
              </a:ext>
            </a:extLst>
          </p:cNvPr>
          <p:cNvSpPr>
            <a:spLocks noGrp="1" noChangeArrowheads="1"/>
          </p:cNvSpPr>
          <p:nvPr>
            <p:ph type="title"/>
          </p:nvPr>
        </p:nvSpPr>
        <p:spPr>
          <a:xfrm>
            <a:off x="2748060" y="202036"/>
            <a:ext cx="7272338" cy="611188"/>
          </a:xfrm>
        </p:spPr>
        <p:txBody>
          <a:bodyPr/>
          <a:lstStyle/>
          <a:p>
            <a:pPr eaLnBrk="1" hangingPunct="1"/>
            <a:r>
              <a:rPr lang="en-US" altLang="en-US" dirty="0"/>
              <a:t>Performance of Demand Paging</a:t>
            </a:r>
          </a:p>
        </p:txBody>
      </p:sp>
      <p:sp>
        <p:nvSpPr>
          <p:cNvPr id="25603" name="Rectangle 3">
            <a:extLst>
              <a:ext uri="{FF2B5EF4-FFF2-40B4-BE49-F238E27FC236}">
                <a16:creationId xmlns:a16="http://schemas.microsoft.com/office/drawing/2014/main" id="{BF03B7D4-70F1-48B6-8A00-4D9695B10502}"/>
              </a:ext>
            </a:extLst>
          </p:cNvPr>
          <p:cNvSpPr>
            <a:spLocks noGrp="1" noChangeArrowheads="1"/>
          </p:cNvSpPr>
          <p:nvPr>
            <p:ph type="body" idx="1"/>
          </p:nvPr>
        </p:nvSpPr>
        <p:spPr>
          <a:xfrm>
            <a:off x="1127342" y="1012656"/>
            <a:ext cx="10148483" cy="4646612"/>
          </a:xfrm>
        </p:spPr>
        <p:txBody>
          <a:bodyPr/>
          <a:lstStyle/>
          <a:p>
            <a:pPr>
              <a:tabLst>
                <a:tab pos="2163763" algn="l"/>
                <a:tab pos="2855913" algn="l"/>
              </a:tabLst>
            </a:pPr>
            <a:r>
              <a:rPr lang="zh-CN" altLang="en-US" sz="2000" dirty="0"/>
              <a:t>按需调页的性能</a:t>
            </a:r>
            <a:endParaRPr lang="en-US" altLang="en-US" sz="2000" dirty="0"/>
          </a:p>
          <a:p>
            <a:pPr>
              <a:tabLst>
                <a:tab pos="2163763" algn="l"/>
                <a:tab pos="2855913" algn="l"/>
              </a:tabLst>
            </a:pPr>
            <a:r>
              <a:rPr lang="en-US" altLang="en-US" sz="2000" b="1" dirty="0">
                <a:solidFill>
                  <a:srgbClr val="0070C0"/>
                </a:solidFill>
              </a:rPr>
              <a:t>Three major activities</a:t>
            </a:r>
          </a:p>
          <a:p>
            <a:pPr lvl="1">
              <a:tabLst>
                <a:tab pos="2163763" algn="l"/>
                <a:tab pos="2855913" algn="l"/>
              </a:tabLst>
            </a:pPr>
            <a:r>
              <a:rPr lang="en-US" altLang="en-US" sz="2000" b="1" dirty="0">
                <a:solidFill>
                  <a:srgbClr val="0070C0"/>
                </a:solidFill>
              </a:rPr>
              <a:t>Service the interrupt(</a:t>
            </a:r>
            <a:r>
              <a:rPr lang="zh-CN" altLang="en-US" sz="2000" b="1" dirty="0">
                <a:solidFill>
                  <a:srgbClr val="0070C0"/>
                </a:solidFill>
              </a:rPr>
              <a:t>处理中断</a:t>
            </a:r>
            <a:r>
              <a:rPr lang="en-US" altLang="en-US" sz="2000" b="1" dirty="0">
                <a:solidFill>
                  <a:srgbClr val="0070C0"/>
                </a:solidFill>
              </a:rPr>
              <a:t>) </a:t>
            </a:r>
            <a:r>
              <a:rPr lang="en-US" altLang="en-US" sz="2000" dirty="0"/>
              <a:t>– careful coding means just several hundred instructions needed</a:t>
            </a:r>
          </a:p>
          <a:p>
            <a:pPr lvl="1">
              <a:tabLst>
                <a:tab pos="2163763" algn="l"/>
                <a:tab pos="2855913" algn="l"/>
              </a:tabLst>
            </a:pPr>
            <a:r>
              <a:rPr lang="en-US" altLang="en-US" sz="2000" b="1" dirty="0">
                <a:solidFill>
                  <a:srgbClr val="0070C0"/>
                </a:solidFill>
              </a:rPr>
              <a:t>Read the page(</a:t>
            </a:r>
            <a:r>
              <a:rPr lang="zh-CN" altLang="en-US" sz="2000" b="1" dirty="0">
                <a:solidFill>
                  <a:srgbClr val="0070C0"/>
                </a:solidFill>
              </a:rPr>
              <a:t>读入页</a:t>
            </a:r>
            <a:r>
              <a:rPr lang="en-US" altLang="en-US" sz="2000" b="1" dirty="0">
                <a:solidFill>
                  <a:srgbClr val="0070C0"/>
                </a:solidFill>
              </a:rPr>
              <a:t>) </a:t>
            </a:r>
            <a:r>
              <a:rPr lang="en-US" altLang="en-US" sz="2000" dirty="0"/>
              <a:t>– lots of time</a:t>
            </a:r>
          </a:p>
          <a:p>
            <a:pPr lvl="1">
              <a:tabLst>
                <a:tab pos="2163763" algn="l"/>
                <a:tab pos="2855913" algn="l"/>
              </a:tabLst>
            </a:pPr>
            <a:r>
              <a:rPr lang="en-US" altLang="en-US" sz="2000" b="1" dirty="0">
                <a:solidFill>
                  <a:srgbClr val="0070C0"/>
                </a:solidFill>
              </a:rPr>
              <a:t>Restart the process(</a:t>
            </a:r>
            <a:r>
              <a:rPr lang="zh-CN" altLang="en-US" sz="2000" b="1" dirty="0">
                <a:solidFill>
                  <a:srgbClr val="0070C0"/>
                </a:solidFill>
              </a:rPr>
              <a:t>重启进程</a:t>
            </a:r>
            <a:r>
              <a:rPr lang="en-US" altLang="en-US" sz="2000" b="1" dirty="0">
                <a:solidFill>
                  <a:srgbClr val="0070C0"/>
                </a:solidFill>
              </a:rPr>
              <a:t>) </a:t>
            </a:r>
            <a:r>
              <a:rPr lang="en-US" altLang="en-US" sz="2000" dirty="0"/>
              <a:t>– again just a small amount of time</a:t>
            </a:r>
          </a:p>
          <a:p>
            <a:pPr>
              <a:tabLst>
                <a:tab pos="2163763" algn="l"/>
                <a:tab pos="2855913" algn="l"/>
              </a:tabLst>
            </a:pPr>
            <a:r>
              <a:rPr lang="en-US" altLang="en-US" sz="2000" dirty="0"/>
              <a:t>Page Fault Rate 0 </a:t>
            </a:r>
            <a:r>
              <a:rPr lang="en-US" altLang="en-US" sz="2000" dirty="0">
                <a:sym typeface="Symbol" panose="05050102010706020507" pitchFamily="18" charset="2"/>
              </a:rPr>
              <a:t> </a:t>
            </a:r>
            <a:r>
              <a:rPr lang="en-US" altLang="en-US" sz="2000" i="1" dirty="0">
                <a:sym typeface="Symbol" panose="05050102010706020507" pitchFamily="18" charset="2"/>
              </a:rPr>
              <a:t>p</a:t>
            </a:r>
            <a:r>
              <a:rPr lang="en-US" altLang="en-US" sz="2000" dirty="0">
                <a:sym typeface="Symbol" panose="05050102010706020507" pitchFamily="18" charset="2"/>
              </a:rPr>
              <a:t>  1</a:t>
            </a:r>
          </a:p>
          <a:p>
            <a:pPr lvl="1">
              <a:tabLst>
                <a:tab pos="2163763" algn="l"/>
                <a:tab pos="2855913" algn="l"/>
              </a:tabLst>
            </a:pPr>
            <a:r>
              <a:rPr lang="en-US" altLang="en-US" sz="2000" dirty="0">
                <a:sym typeface="Symbol" panose="05050102010706020507" pitchFamily="18" charset="2"/>
              </a:rPr>
              <a:t>if </a:t>
            </a:r>
            <a:r>
              <a:rPr lang="en-US" altLang="en-US" sz="2000" i="1" dirty="0">
                <a:sym typeface="Symbol" panose="05050102010706020507" pitchFamily="18" charset="2"/>
              </a:rPr>
              <a:t>p</a:t>
            </a:r>
            <a:r>
              <a:rPr lang="en-US" altLang="en-US" sz="2000" dirty="0">
                <a:sym typeface="Symbol" panose="05050102010706020507" pitchFamily="18" charset="2"/>
              </a:rPr>
              <a:t> = 0 no page faults </a:t>
            </a:r>
          </a:p>
          <a:p>
            <a:pPr lvl="1">
              <a:tabLst>
                <a:tab pos="2163763" algn="l"/>
                <a:tab pos="2855913" algn="l"/>
              </a:tabLst>
            </a:pPr>
            <a:r>
              <a:rPr lang="en-US" altLang="en-US" sz="2000" dirty="0">
                <a:sym typeface="Symbol" panose="05050102010706020507" pitchFamily="18" charset="2"/>
              </a:rPr>
              <a:t>if </a:t>
            </a:r>
            <a:r>
              <a:rPr lang="en-US" altLang="en-US" sz="2000" i="1" dirty="0">
                <a:sym typeface="Symbol" panose="05050102010706020507" pitchFamily="18" charset="2"/>
              </a:rPr>
              <a:t>p</a:t>
            </a:r>
            <a:r>
              <a:rPr lang="en-US" altLang="en-US" sz="2000" dirty="0">
                <a:sym typeface="Symbol" panose="05050102010706020507" pitchFamily="18" charset="2"/>
              </a:rPr>
              <a:t> = 1, every reference is a fault</a:t>
            </a:r>
          </a:p>
          <a:p>
            <a:pPr>
              <a:tabLst>
                <a:tab pos="2163763" algn="l"/>
                <a:tab pos="2855913" algn="l"/>
              </a:tabLst>
            </a:pPr>
            <a:r>
              <a:rPr lang="en-US" altLang="en-US" sz="2000" dirty="0">
                <a:sym typeface="Symbol" panose="05050102010706020507" pitchFamily="18" charset="2"/>
              </a:rPr>
              <a:t>Effective Access Time (EAT</a:t>
            </a:r>
            <a:r>
              <a:rPr lang="zh-CN" altLang="en-US" sz="2000" dirty="0">
                <a:sym typeface="Symbol" panose="05050102010706020507" pitchFamily="18" charset="2"/>
              </a:rPr>
              <a:t>，有效访问时间</a:t>
            </a:r>
            <a:r>
              <a:rPr lang="en-US" altLang="en-US" sz="2000" dirty="0">
                <a:sym typeface="Symbol" panose="05050102010706020507" pitchFamily="18" charset="2"/>
              </a:rPr>
              <a:t>)</a:t>
            </a:r>
          </a:p>
          <a:p>
            <a:pPr>
              <a:buNone/>
              <a:tabLst>
                <a:tab pos="2163763" algn="l"/>
                <a:tab pos="2855913" algn="l"/>
              </a:tabLst>
            </a:pPr>
            <a:r>
              <a:rPr lang="en-US" altLang="en-US" sz="2000" dirty="0">
                <a:sym typeface="Symbol" panose="05050102010706020507" pitchFamily="18" charset="2"/>
              </a:rPr>
              <a:t>	      EAT = (1 – </a:t>
            </a:r>
            <a:r>
              <a:rPr lang="en-US" altLang="en-US" sz="2000" i="1" dirty="0">
                <a:sym typeface="Symbol" panose="05050102010706020507" pitchFamily="18" charset="2"/>
              </a:rPr>
              <a:t>p</a:t>
            </a:r>
            <a:r>
              <a:rPr lang="en-US" altLang="en-US" sz="2000" dirty="0">
                <a:sym typeface="Symbol" panose="05050102010706020507" pitchFamily="18" charset="2"/>
              </a:rPr>
              <a:t>) x memory access</a:t>
            </a:r>
          </a:p>
          <a:p>
            <a:pPr>
              <a:buNone/>
              <a:tabLst>
                <a:tab pos="2163763" algn="l"/>
                <a:tab pos="2855913" algn="l"/>
              </a:tabLst>
            </a:pPr>
            <a:r>
              <a:rPr lang="en-US" altLang="en-US" sz="2000" dirty="0">
                <a:sym typeface="Symbol" panose="05050102010706020507" pitchFamily="18" charset="2"/>
              </a:rPr>
              <a:t>                       + </a:t>
            </a:r>
            <a:r>
              <a:rPr lang="en-US" altLang="en-US" sz="2000" i="1" dirty="0">
                <a:sym typeface="Symbol" panose="05050102010706020507" pitchFamily="18" charset="2"/>
              </a:rPr>
              <a:t>p</a:t>
            </a:r>
            <a:r>
              <a:rPr lang="en-US" altLang="en-US" sz="2000" dirty="0">
                <a:sym typeface="Symbol" panose="05050102010706020507" pitchFamily="18" charset="2"/>
              </a:rPr>
              <a:t>  x (page fault overhead + swap page out + swap page in )</a:t>
            </a:r>
          </a:p>
          <a:p>
            <a:pPr>
              <a:buNone/>
              <a:tabLst>
                <a:tab pos="2163763" algn="l"/>
                <a:tab pos="2855913" algn="l"/>
              </a:tabLst>
            </a:pPr>
            <a:r>
              <a:rPr lang="en-US" altLang="en-US" sz="2000" dirty="0">
                <a:sym typeface="Symbol" panose="05050102010706020507" pitchFamily="18" charset="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0E62A0B-D955-48F0-A13C-C90B2C1490E9}"/>
              </a:ext>
            </a:extLst>
          </p:cNvPr>
          <p:cNvSpPr>
            <a:spLocks noGrp="1" noChangeArrowheads="1"/>
          </p:cNvSpPr>
          <p:nvPr>
            <p:ph type="title"/>
          </p:nvPr>
        </p:nvSpPr>
        <p:spPr>
          <a:xfrm>
            <a:off x="2291085" y="223644"/>
            <a:ext cx="7751762" cy="576262"/>
          </a:xfrm>
        </p:spPr>
        <p:txBody>
          <a:bodyPr/>
          <a:lstStyle/>
          <a:p>
            <a:pPr eaLnBrk="1" hangingPunct="1"/>
            <a:r>
              <a:rPr lang="en-US" altLang="en-US" dirty="0"/>
              <a:t>Demand Paging Example</a:t>
            </a:r>
          </a:p>
        </p:txBody>
      </p:sp>
      <p:sp>
        <p:nvSpPr>
          <p:cNvPr id="26627" name="Rectangle 3">
            <a:extLst>
              <a:ext uri="{FF2B5EF4-FFF2-40B4-BE49-F238E27FC236}">
                <a16:creationId xmlns:a16="http://schemas.microsoft.com/office/drawing/2014/main" id="{C8756104-BFEE-4B66-8D8E-DC274456D3B8}"/>
              </a:ext>
            </a:extLst>
          </p:cNvPr>
          <p:cNvSpPr>
            <a:spLocks noGrp="1" noChangeArrowheads="1"/>
          </p:cNvSpPr>
          <p:nvPr>
            <p:ph type="body" idx="1"/>
          </p:nvPr>
        </p:nvSpPr>
        <p:spPr>
          <a:xfrm>
            <a:off x="2207525" y="1004094"/>
            <a:ext cx="7918881" cy="4849812"/>
          </a:xfrm>
        </p:spPr>
        <p:txBody>
          <a:bodyPr/>
          <a:lstStyle/>
          <a:p>
            <a:pPr>
              <a:tabLst>
                <a:tab pos="1773238" algn="l"/>
                <a:tab pos="2278063" algn="l"/>
              </a:tabLst>
            </a:pPr>
            <a:r>
              <a:rPr lang="en-US" altLang="en-US" sz="2000" dirty="0"/>
              <a:t>Memory access time = 200 nanoseconds</a:t>
            </a:r>
          </a:p>
          <a:p>
            <a:pPr>
              <a:tabLst>
                <a:tab pos="1773238" algn="l"/>
                <a:tab pos="2278063" algn="l"/>
              </a:tabLst>
            </a:pPr>
            <a:r>
              <a:rPr lang="en-US" altLang="en-US" sz="2000" dirty="0"/>
              <a:t>Average page-fault service time = 8 milliseconds</a:t>
            </a:r>
          </a:p>
          <a:p>
            <a:pPr>
              <a:tabLst>
                <a:tab pos="1773238" algn="l"/>
                <a:tab pos="2278063" algn="l"/>
              </a:tabLst>
            </a:pPr>
            <a:r>
              <a:rPr lang="en-US" altLang="en-US" sz="2000" dirty="0"/>
              <a:t>EAT = (1 – p) x 200 + p (8 milliseconds) </a:t>
            </a:r>
          </a:p>
          <a:p>
            <a:pPr>
              <a:buNone/>
              <a:tabLst>
                <a:tab pos="1773238" algn="l"/>
                <a:tab pos="2278063" algn="l"/>
              </a:tabLst>
            </a:pPr>
            <a:r>
              <a:rPr lang="en-US" altLang="en-US" sz="2000" dirty="0"/>
              <a:t>	        = (1 </a:t>
            </a:r>
            <a:r>
              <a:rPr lang="en-US" altLang="en-US" sz="2000"/>
              <a:t>– p)  </a:t>
            </a:r>
            <a:r>
              <a:rPr lang="en-US" altLang="en-US" sz="2000" dirty="0"/>
              <a:t>x 200 + p x 8,000,000 </a:t>
            </a:r>
          </a:p>
          <a:p>
            <a:pPr>
              <a:buNone/>
              <a:tabLst>
                <a:tab pos="1773238" algn="l"/>
                <a:tab pos="2278063" algn="l"/>
              </a:tabLst>
            </a:pPr>
            <a:r>
              <a:rPr lang="en-US" altLang="en-US" sz="2000" dirty="0"/>
              <a:t>              = 200 + p x 7,999,800 </a:t>
            </a:r>
            <a:r>
              <a:rPr lang="en-US" altLang="zh-CN" sz="2000" dirty="0"/>
              <a:t>ns</a:t>
            </a:r>
            <a:endParaRPr lang="en-US" altLang="en-US" sz="2000" dirty="0"/>
          </a:p>
          <a:p>
            <a:pPr>
              <a:tabLst>
                <a:tab pos="1773238" algn="l"/>
                <a:tab pos="2278063" algn="l"/>
              </a:tabLst>
            </a:pPr>
            <a:r>
              <a:rPr lang="en-US" altLang="en-US" sz="2000" dirty="0"/>
              <a:t>If one access out of 1,000 causes a page fault, then</a:t>
            </a:r>
          </a:p>
          <a:p>
            <a:pPr>
              <a:buNone/>
              <a:tabLst>
                <a:tab pos="1773238" algn="l"/>
                <a:tab pos="2278063" algn="l"/>
              </a:tabLst>
            </a:pPr>
            <a:r>
              <a:rPr lang="en-US" altLang="en-US" sz="2000" dirty="0"/>
              <a:t>         EAT = 8.2 microseconds. </a:t>
            </a:r>
          </a:p>
          <a:p>
            <a:pPr>
              <a:buNone/>
              <a:tabLst>
                <a:tab pos="1773238" algn="l"/>
                <a:tab pos="2278063" algn="l"/>
              </a:tabLst>
            </a:pPr>
            <a:r>
              <a:rPr lang="en-US" altLang="en-US" sz="2000" dirty="0"/>
              <a:t>      This is a slowdown by a factor of 40!!</a:t>
            </a:r>
          </a:p>
          <a:p>
            <a:pPr>
              <a:tabLst>
                <a:tab pos="1773238" algn="l"/>
                <a:tab pos="2278063" algn="l"/>
              </a:tabLst>
            </a:pPr>
            <a:r>
              <a:rPr lang="en-US" altLang="en-US" sz="2000" dirty="0"/>
              <a:t>If want performance degradation &lt; 10 percent</a:t>
            </a:r>
          </a:p>
          <a:p>
            <a:pPr lvl="1">
              <a:tabLst>
                <a:tab pos="1773238" algn="l"/>
                <a:tab pos="2278063" algn="l"/>
              </a:tabLst>
            </a:pPr>
            <a:r>
              <a:rPr lang="en-US" altLang="en-US" sz="2000" dirty="0"/>
              <a:t>200 + 7,999,800 x p &lt; 220</a:t>
            </a:r>
            <a:br>
              <a:rPr lang="en-US" altLang="en-US" sz="2000" dirty="0"/>
            </a:br>
            <a:r>
              <a:rPr lang="en-US" altLang="en-US" sz="2000" dirty="0"/>
              <a:t>7,999,800 x p &lt; 20</a:t>
            </a:r>
          </a:p>
          <a:p>
            <a:pPr lvl="1">
              <a:tabLst>
                <a:tab pos="1773238" algn="l"/>
                <a:tab pos="2278063" algn="l"/>
              </a:tabLst>
            </a:pPr>
            <a:r>
              <a:rPr lang="en-US" altLang="en-US" sz="2000" dirty="0"/>
              <a:t>p &lt; 0.0000025</a:t>
            </a:r>
          </a:p>
          <a:p>
            <a:pPr lvl="1">
              <a:tabLst>
                <a:tab pos="1773238" algn="l"/>
                <a:tab pos="2278063" algn="l"/>
              </a:tabLst>
            </a:pPr>
            <a:r>
              <a:rPr lang="en-US" altLang="en-US" sz="2000" dirty="0"/>
              <a:t>&lt; one page fault in every 400,000 memory accesses</a:t>
            </a:r>
          </a:p>
          <a:p>
            <a:pPr>
              <a:buNone/>
              <a:tabLst>
                <a:tab pos="1773238" algn="l"/>
                <a:tab pos="2278063" algn="l"/>
              </a:tabLst>
            </a:pPr>
            <a:r>
              <a:rPr lang="en-US" altLang="en-US" sz="20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B22C3E1-32B8-4B21-A8D6-B32484188E74}"/>
              </a:ext>
            </a:extLst>
          </p:cNvPr>
          <p:cNvSpPr>
            <a:spLocks noGrp="1"/>
          </p:cNvSpPr>
          <p:nvPr>
            <p:ph type="title"/>
          </p:nvPr>
        </p:nvSpPr>
        <p:spPr>
          <a:xfrm>
            <a:off x="2138005" y="238159"/>
            <a:ext cx="8229600" cy="576262"/>
          </a:xfrm>
        </p:spPr>
        <p:txBody>
          <a:bodyPr/>
          <a:lstStyle/>
          <a:p>
            <a:r>
              <a:rPr lang="en-US" altLang="en-US" dirty="0"/>
              <a:t>Demand Paging Optimizations</a:t>
            </a:r>
          </a:p>
        </p:txBody>
      </p:sp>
      <p:sp>
        <p:nvSpPr>
          <p:cNvPr id="27651" name="Content Placeholder 2">
            <a:extLst>
              <a:ext uri="{FF2B5EF4-FFF2-40B4-BE49-F238E27FC236}">
                <a16:creationId xmlns:a16="http://schemas.microsoft.com/office/drawing/2014/main" id="{8BEE743C-DD76-4F41-B07D-C4DE4208A223}"/>
              </a:ext>
            </a:extLst>
          </p:cNvPr>
          <p:cNvSpPr>
            <a:spLocks noGrp="1"/>
          </p:cNvSpPr>
          <p:nvPr>
            <p:ph idx="1"/>
          </p:nvPr>
        </p:nvSpPr>
        <p:spPr>
          <a:xfrm>
            <a:off x="796031" y="1002067"/>
            <a:ext cx="10599938" cy="5232400"/>
          </a:xfrm>
        </p:spPr>
        <p:txBody>
          <a:bodyPr/>
          <a:lstStyle/>
          <a:p>
            <a:r>
              <a:rPr lang="en-US" altLang="en-US" sz="2800" dirty="0"/>
              <a:t>Swap space(</a:t>
            </a:r>
            <a:r>
              <a:rPr lang="zh-CN" altLang="en-US" sz="2800" dirty="0"/>
              <a:t>交换空间，指交换分区</a:t>
            </a:r>
            <a:r>
              <a:rPr lang="en-US" altLang="en-US" sz="2800" dirty="0"/>
              <a:t>) I/O faster than file system I/O even if on the same device</a:t>
            </a:r>
          </a:p>
          <a:p>
            <a:pPr lvl="1"/>
            <a:r>
              <a:rPr lang="en-US" altLang="en-US" sz="2800" dirty="0"/>
              <a:t>Swap allocated in larger chunks, less management needed than file system</a:t>
            </a:r>
          </a:p>
          <a:p>
            <a:r>
              <a:rPr lang="en-US" altLang="en-US" sz="2800" dirty="0"/>
              <a:t>Copy entire process image to swap space at process load time</a:t>
            </a:r>
          </a:p>
          <a:p>
            <a:pPr lvl="1"/>
            <a:r>
              <a:rPr lang="en-US" altLang="en-US" sz="2800" dirty="0"/>
              <a:t>Then page in and out of swap space</a:t>
            </a:r>
          </a:p>
          <a:p>
            <a:pPr lvl="1"/>
            <a:r>
              <a:rPr lang="en-US" altLang="en-US" sz="2800" dirty="0"/>
              <a:t>Used in older BSD Unix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CC7638-093C-4CC4-960F-79B01FBE9FF9}"/>
              </a:ext>
            </a:extLst>
          </p:cNvPr>
          <p:cNvSpPr>
            <a:spLocks noGrp="1" noChangeArrowheads="1"/>
          </p:cNvSpPr>
          <p:nvPr>
            <p:ph type="title"/>
          </p:nvPr>
        </p:nvSpPr>
        <p:spPr>
          <a:xfrm>
            <a:off x="1981200" y="225267"/>
            <a:ext cx="8229600" cy="576262"/>
          </a:xfrm>
        </p:spPr>
        <p:txBody>
          <a:bodyPr/>
          <a:lstStyle/>
          <a:p>
            <a:pPr eaLnBrk="1" hangingPunct="1"/>
            <a:r>
              <a:rPr lang="en-US" altLang="en-US"/>
              <a:t>9.1 Background(</a:t>
            </a:r>
            <a:r>
              <a:rPr lang="zh-CN" altLang="en-US"/>
              <a:t>背景</a:t>
            </a:r>
            <a:r>
              <a:rPr lang="en-US" altLang="en-US"/>
              <a:t>)</a:t>
            </a:r>
            <a:endParaRPr lang="en-US" altLang="en-US" dirty="0"/>
          </a:p>
        </p:txBody>
      </p:sp>
      <p:sp>
        <p:nvSpPr>
          <p:cNvPr id="7171" name="Rectangle 3">
            <a:extLst>
              <a:ext uri="{FF2B5EF4-FFF2-40B4-BE49-F238E27FC236}">
                <a16:creationId xmlns:a16="http://schemas.microsoft.com/office/drawing/2014/main" id="{F8BAF45D-7AF6-46D9-974E-C552BF29A153}"/>
              </a:ext>
            </a:extLst>
          </p:cNvPr>
          <p:cNvSpPr>
            <a:spLocks noGrp="1" noChangeArrowheads="1"/>
          </p:cNvSpPr>
          <p:nvPr>
            <p:ph type="body" idx="1"/>
          </p:nvPr>
        </p:nvSpPr>
        <p:spPr>
          <a:xfrm>
            <a:off x="507304" y="920022"/>
            <a:ext cx="11085534" cy="4530725"/>
          </a:xfrm>
        </p:spPr>
        <p:txBody>
          <a:bodyPr/>
          <a:lstStyle/>
          <a:p>
            <a:r>
              <a:rPr lang="en-US" altLang="en-US" sz="2400" dirty="0"/>
              <a:t>Code needs to be in memory to execute, but entire program rarely used</a:t>
            </a:r>
          </a:p>
          <a:p>
            <a:pPr lvl="1"/>
            <a:r>
              <a:rPr lang="en-US" altLang="en-US" sz="2400" dirty="0"/>
              <a:t>Error code, unusual routines, large data structures</a:t>
            </a:r>
          </a:p>
          <a:p>
            <a:r>
              <a:rPr lang="en-US" altLang="en-US" sz="2400" dirty="0"/>
              <a:t>Entire program code not needed at same time</a:t>
            </a:r>
          </a:p>
          <a:p>
            <a:r>
              <a:rPr lang="en-US" altLang="en-US" sz="2400" dirty="0"/>
              <a:t>Consider ability to execute partially-loaded program</a:t>
            </a:r>
          </a:p>
          <a:p>
            <a:pPr lvl="1"/>
            <a:r>
              <a:rPr lang="en-US" altLang="en-US" sz="2400" dirty="0"/>
              <a:t>Program no longer constrained by limits of physical memory</a:t>
            </a:r>
          </a:p>
          <a:p>
            <a:pPr lvl="1"/>
            <a:r>
              <a:rPr lang="en-US" altLang="en-US" sz="2400" dirty="0"/>
              <a:t>Each program takes less memory while running -&gt; more programs run at the same time</a:t>
            </a:r>
          </a:p>
          <a:p>
            <a:pPr lvl="2"/>
            <a:r>
              <a:rPr lang="en-US" altLang="en-US" sz="2400" dirty="0"/>
              <a:t>Increased CPU utilization and throughput with no increase in response time or turnaround time</a:t>
            </a:r>
          </a:p>
          <a:p>
            <a:pPr lvl="1"/>
            <a:r>
              <a:rPr lang="en-US" altLang="en-US" sz="2400" dirty="0"/>
              <a:t>Less I/O needed to load or swap programs into memory -&gt; each user program runs faster</a:t>
            </a:r>
          </a:p>
          <a:p>
            <a:pPr lvl="1"/>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B22C3E1-32B8-4B21-A8D6-B32484188E74}"/>
              </a:ext>
            </a:extLst>
          </p:cNvPr>
          <p:cNvSpPr>
            <a:spLocks noGrp="1"/>
          </p:cNvSpPr>
          <p:nvPr>
            <p:ph type="title"/>
          </p:nvPr>
        </p:nvSpPr>
        <p:spPr>
          <a:xfrm>
            <a:off x="2138005" y="238159"/>
            <a:ext cx="8229600" cy="576262"/>
          </a:xfrm>
        </p:spPr>
        <p:txBody>
          <a:bodyPr/>
          <a:lstStyle/>
          <a:p>
            <a:r>
              <a:rPr lang="en-US" altLang="en-US" dirty="0"/>
              <a:t>Demand Paging Optimizations</a:t>
            </a:r>
          </a:p>
        </p:txBody>
      </p:sp>
      <p:sp>
        <p:nvSpPr>
          <p:cNvPr id="27651" name="Content Placeholder 2">
            <a:extLst>
              <a:ext uri="{FF2B5EF4-FFF2-40B4-BE49-F238E27FC236}">
                <a16:creationId xmlns:a16="http://schemas.microsoft.com/office/drawing/2014/main" id="{8BEE743C-DD76-4F41-B07D-C4DE4208A223}"/>
              </a:ext>
            </a:extLst>
          </p:cNvPr>
          <p:cNvSpPr>
            <a:spLocks noGrp="1"/>
          </p:cNvSpPr>
          <p:nvPr>
            <p:ph idx="1"/>
          </p:nvPr>
        </p:nvSpPr>
        <p:spPr>
          <a:xfrm>
            <a:off x="796031" y="1002067"/>
            <a:ext cx="10599938" cy="5232400"/>
          </a:xfrm>
        </p:spPr>
        <p:txBody>
          <a:bodyPr/>
          <a:lstStyle/>
          <a:p>
            <a:r>
              <a:rPr lang="en-US" altLang="en-US" sz="2800" dirty="0"/>
              <a:t>Demand page in from program binary on disk, but discard rather than paging out when freeing frame(</a:t>
            </a:r>
            <a:r>
              <a:rPr lang="zh-CN" altLang="en-US" sz="2800" dirty="0"/>
              <a:t>对二进制文件中的页，可从文件直接调入，调出时无需写到外存</a:t>
            </a:r>
            <a:r>
              <a:rPr lang="en-US" altLang="en-US" sz="2800" dirty="0"/>
              <a:t>)</a:t>
            </a:r>
          </a:p>
          <a:p>
            <a:pPr lvl="1"/>
            <a:r>
              <a:rPr lang="en-US" altLang="en-US" sz="2800" dirty="0"/>
              <a:t>Used in Solaris and current BSD</a:t>
            </a:r>
          </a:p>
          <a:p>
            <a:pPr lvl="1"/>
            <a:r>
              <a:rPr lang="en-US" altLang="en-US" sz="2800" dirty="0"/>
              <a:t>Still need to write to swap space</a:t>
            </a:r>
          </a:p>
          <a:p>
            <a:pPr lvl="2"/>
            <a:r>
              <a:rPr lang="en-US" altLang="en-US" sz="2800" dirty="0"/>
              <a:t>Pages not associated with a file (like stack and heap) – </a:t>
            </a:r>
            <a:r>
              <a:rPr lang="en-US" altLang="en-US" sz="2800" b="1" dirty="0">
                <a:solidFill>
                  <a:srgbClr val="0070C0"/>
                </a:solidFill>
                <a:latin typeface="+mj-lt"/>
              </a:rPr>
              <a:t>anonymous</a:t>
            </a:r>
            <a:r>
              <a:rPr lang="en-US" altLang="en-US" sz="2800" dirty="0">
                <a:solidFill>
                  <a:srgbClr val="0070C0"/>
                </a:solidFill>
              </a:rPr>
              <a:t> </a:t>
            </a:r>
            <a:r>
              <a:rPr lang="en-US" altLang="en-US" sz="2800" b="1" dirty="0">
                <a:solidFill>
                  <a:srgbClr val="0070C0"/>
                </a:solidFill>
              </a:rPr>
              <a:t>memory </a:t>
            </a:r>
            <a:r>
              <a:rPr lang="en-US" altLang="en-US" sz="2800" dirty="0"/>
              <a:t>(</a:t>
            </a:r>
            <a:r>
              <a:rPr lang="zh-CN" altLang="en-US" sz="2800" dirty="0"/>
              <a:t>栈和堆仍需写入交换空间</a:t>
            </a:r>
            <a:r>
              <a:rPr lang="en-US" altLang="en-US" sz="2800" dirty="0"/>
              <a:t>)</a:t>
            </a:r>
          </a:p>
          <a:p>
            <a:pPr lvl="2"/>
            <a:r>
              <a:rPr lang="en-US" altLang="en-US" sz="2800" dirty="0"/>
              <a:t>Pages modified in memory but not yet written back to the file system(</a:t>
            </a:r>
            <a:r>
              <a:rPr lang="zh-CN" altLang="en-US" sz="2800" dirty="0"/>
              <a:t>已修改但未来得及写入文件的页</a:t>
            </a:r>
            <a:r>
              <a:rPr lang="en-US" altLang="en-US" sz="2800" dirty="0"/>
              <a:t>)</a:t>
            </a:r>
          </a:p>
        </p:txBody>
      </p:sp>
    </p:spTree>
    <p:extLst>
      <p:ext uri="{BB962C8B-B14F-4D97-AF65-F5344CB8AC3E}">
        <p14:creationId xmlns:p14="http://schemas.microsoft.com/office/powerpoint/2010/main" val="309546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424C800-A728-4C63-B908-7255208820CC}"/>
              </a:ext>
            </a:extLst>
          </p:cNvPr>
          <p:cNvSpPr>
            <a:spLocks noGrp="1" noChangeArrowheads="1"/>
          </p:cNvSpPr>
          <p:nvPr>
            <p:ph type="title"/>
          </p:nvPr>
        </p:nvSpPr>
        <p:spPr/>
        <p:txBody>
          <a:bodyPr/>
          <a:lstStyle/>
          <a:p>
            <a:r>
              <a:rPr lang="en-US" altLang="zh-CN">
                <a:ea typeface="宋体" panose="02010600030101010101" pitchFamily="2" charset="-122"/>
              </a:rPr>
              <a:t>Process Creation</a:t>
            </a:r>
          </a:p>
        </p:txBody>
      </p:sp>
      <p:sp>
        <p:nvSpPr>
          <p:cNvPr id="120835" name="Rectangle 3">
            <a:extLst>
              <a:ext uri="{FF2B5EF4-FFF2-40B4-BE49-F238E27FC236}">
                <a16:creationId xmlns:a16="http://schemas.microsoft.com/office/drawing/2014/main" id="{E1448C96-AC0F-4D55-AE55-70DC9D1F5EB2}"/>
              </a:ext>
            </a:extLst>
          </p:cNvPr>
          <p:cNvSpPr>
            <a:spLocks noGrp="1" noChangeArrowheads="1"/>
          </p:cNvSpPr>
          <p:nvPr>
            <p:ph type="body" idx="1"/>
          </p:nvPr>
        </p:nvSpPr>
        <p:spPr>
          <a:xfrm>
            <a:off x="2077375" y="1233489"/>
            <a:ext cx="8842159" cy="4626984"/>
          </a:xfrm>
        </p:spPr>
        <p:txBody>
          <a:bodyPr/>
          <a:lstStyle/>
          <a:p>
            <a:pPr marL="381000" indent="-381000"/>
            <a:r>
              <a:rPr lang="en-US" altLang="zh-CN" sz="2800" dirty="0">
                <a:ea typeface="宋体" panose="02010600030101010101" pitchFamily="2" charset="-122"/>
              </a:rPr>
              <a:t>Virtual memory allows other benefits during process creation:</a:t>
            </a:r>
          </a:p>
          <a:p>
            <a:pPr marL="381000" indent="-381000"/>
            <a:endParaRPr lang="en-US" altLang="zh-CN" sz="2800" dirty="0">
              <a:ea typeface="宋体" panose="02010600030101010101" pitchFamily="2" charset="-122"/>
            </a:endParaRPr>
          </a:p>
          <a:p>
            <a:pPr marL="781050" lvl="1" indent="-381000"/>
            <a:r>
              <a:rPr lang="en-US" altLang="zh-CN" sz="2800" dirty="0">
                <a:ea typeface="宋体" panose="02010600030101010101" pitchFamily="2" charset="-122"/>
              </a:rPr>
              <a:t>Copy-on-Write</a:t>
            </a:r>
          </a:p>
          <a:p>
            <a:pPr marL="781050" lvl="1" indent="-381000"/>
            <a:endParaRPr lang="en-US" altLang="zh-CN" sz="2800" dirty="0">
              <a:ea typeface="宋体" panose="02010600030101010101" pitchFamily="2" charset="-122"/>
            </a:endParaRPr>
          </a:p>
          <a:p>
            <a:pPr marL="781050" lvl="1" indent="-381000"/>
            <a:r>
              <a:rPr lang="en-US" altLang="zh-CN" sz="2800" dirty="0">
                <a:ea typeface="宋体" panose="02010600030101010101" pitchFamily="2" charset="-122"/>
              </a:rPr>
              <a:t>Memory-Mapped Files (later)</a:t>
            </a:r>
            <a:br>
              <a:rPr lang="en-US" altLang="zh-CN" sz="2800" dirty="0">
                <a:ea typeface="宋体" panose="02010600030101010101" pitchFamily="2" charset="-122"/>
              </a:rPr>
            </a:br>
            <a:endParaRPr lang="en-US" altLang="zh-CN" sz="2800" dirty="0">
              <a:ea typeface="宋体" panose="02010600030101010101" pitchFamily="2" charset="-122"/>
            </a:endParaRPr>
          </a:p>
          <a:p>
            <a:pPr marL="381000" indent="-381000">
              <a:buNone/>
            </a:pPr>
            <a:endParaRPr lang="en-US" altLang="zh-CN" sz="2800"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51B988-8DE7-4632-AA41-76D04EF9ACC6}"/>
              </a:ext>
            </a:extLst>
          </p:cNvPr>
          <p:cNvSpPr>
            <a:spLocks noGrp="1" noChangeArrowheads="1"/>
          </p:cNvSpPr>
          <p:nvPr>
            <p:ph type="title"/>
          </p:nvPr>
        </p:nvSpPr>
        <p:spPr>
          <a:xfrm>
            <a:off x="1859901" y="237385"/>
            <a:ext cx="8229600" cy="576262"/>
          </a:xfrm>
        </p:spPr>
        <p:txBody>
          <a:bodyPr/>
          <a:lstStyle/>
          <a:p>
            <a:pPr eaLnBrk="1" hangingPunct="1"/>
            <a:r>
              <a:rPr lang="en-US" altLang="en-US"/>
              <a:t>9.3 Copy-on-Write(</a:t>
            </a:r>
            <a:r>
              <a:rPr lang="zh-CN" altLang="en-US"/>
              <a:t>写时复制</a:t>
            </a:r>
            <a:r>
              <a:rPr lang="en-US" altLang="en-US"/>
              <a:t>)</a:t>
            </a:r>
            <a:endParaRPr lang="en-US" altLang="en-US" dirty="0"/>
          </a:p>
        </p:txBody>
      </p:sp>
      <p:sp>
        <p:nvSpPr>
          <p:cNvPr id="28675" name="Rectangle 3">
            <a:extLst>
              <a:ext uri="{FF2B5EF4-FFF2-40B4-BE49-F238E27FC236}">
                <a16:creationId xmlns:a16="http://schemas.microsoft.com/office/drawing/2014/main" id="{ECA58894-B517-4286-8DD6-C84ED96ED10E}"/>
              </a:ext>
            </a:extLst>
          </p:cNvPr>
          <p:cNvSpPr>
            <a:spLocks noGrp="1" noChangeArrowheads="1"/>
          </p:cNvSpPr>
          <p:nvPr>
            <p:ph type="body" idx="1"/>
          </p:nvPr>
        </p:nvSpPr>
        <p:spPr>
          <a:xfrm>
            <a:off x="475989" y="1026590"/>
            <a:ext cx="11047956" cy="4885938"/>
          </a:xfrm>
        </p:spPr>
        <p:txBody>
          <a:bodyPr/>
          <a:lstStyle/>
          <a:p>
            <a:r>
              <a:rPr lang="en-US" altLang="en-US" sz="2400" b="1" dirty="0">
                <a:solidFill>
                  <a:srgbClr val="006699"/>
                </a:solidFill>
                <a:latin typeface="+mj-lt"/>
              </a:rPr>
              <a:t>Copy-on-Write</a:t>
            </a:r>
            <a:r>
              <a:rPr lang="en-US" altLang="en-US" sz="2400" b="1" dirty="0">
                <a:solidFill>
                  <a:srgbClr val="3366FF"/>
                </a:solidFill>
              </a:rPr>
              <a:t> </a:t>
            </a:r>
            <a:r>
              <a:rPr lang="en-US" altLang="en-US" sz="2400" dirty="0"/>
              <a:t>(COW) allows both parent and child processes to initially </a:t>
            </a:r>
            <a:r>
              <a:rPr lang="en-US" altLang="en-US" sz="2400" b="1" i="1" dirty="0"/>
              <a:t>share</a:t>
            </a:r>
            <a:r>
              <a:rPr lang="en-US" altLang="en-US" sz="2400" dirty="0"/>
              <a:t> the same pages in memory</a:t>
            </a:r>
          </a:p>
          <a:p>
            <a:pPr lvl="1"/>
            <a:r>
              <a:rPr lang="en-US" altLang="en-US" sz="2400" dirty="0"/>
              <a:t>If either process modifies a shared page, only then is the page copied</a:t>
            </a:r>
          </a:p>
          <a:p>
            <a:r>
              <a:rPr lang="en-US" altLang="en-US" sz="2400" dirty="0"/>
              <a:t>COW allows more efficient process creation as only modified pages are copied</a:t>
            </a:r>
          </a:p>
          <a:p>
            <a:r>
              <a:rPr lang="en-US" altLang="en-US" sz="2400" dirty="0"/>
              <a:t>In general, free pages are allocated from a </a:t>
            </a:r>
            <a:r>
              <a:rPr lang="en-US" altLang="en-US" sz="2400" b="1" dirty="0">
                <a:solidFill>
                  <a:srgbClr val="006699"/>
                </a:solidFill>
                <a:latin typeface="+mj-lt"/>
              </a:rPr>
              <a:t>pool</a:t>
            </a:r>
            <a:r>
              <a:rPr lang="en-US" altLang="en-US" sz="2400" dirty="0">
                <a:solidFill>
                  <a:srgbClr val="3366FF"/>
                </a:solidFill>
              </a:rPr>
              <a:t> </a:t>
            </a:r>
            <a:r>
              <a:rPr lang="en-US" altLang="en-US" sz="2400" dirty="0"/>
              <a:t>of </a:t>
            </a:r>
            <a:r>
              <a:rPr lang="en-US" altLang="en-US" sz="2400" b="1" dirty="0">
                <a:solidFill>
                  <a:srgbClr val="006699"/>
                </a:solidFill>
                <a:latin typeface="+mj-lt"/>
              </a:rPr>
              <a:t>zero-fill-on-demand</a:t>
            </a:r>
            <a:r>
              <a:rPr lang="en-US" altLang="en-US" sz="2400" b="1" dirty="0">
                <a:solidFill>
                  <a:srgbClr val="3366FF"/>
                </a:solidFill>
              </a:rPr>
              <a:t> </a:t>
            </a:r>
            <a:r>
              <a:rPr lang="en-US" altLang="en-US" sz="2400" dirty="0"/>
              <a:t>pages</a:t>
            </a:r>
          </a:p>
          <a:p>
            <a:pPr lvl="1"/>
            <a:r>
              <a:rPr lang="en-US" altLang="en-US" sz="2400" dirty="0"/>
              <a:t>Pool should always have free frames for fast demand page execution</a:t>
            </a:r>
          </a:p>
          <a:p>
            <a:pPr lvl="2"/>
            <a:r>
              <a:rPr lang="en-US" altLang="en-US" sz="2400" dirty="0"/>
              <a:t>Don</a:t>
            </a:r>
            <a:r>
              <a:rPr lang="en-US" altLang="en-US" sz="2400" dirty="0">
                <a:latin typeface="Arial" panose="020B0604020202020204" pitchFamily="34" charset="0"/>
                <a:cs typeface="Arial" panose="020B0604020202020204" pitchFamily="34" charset="0"/>
              </a:rPr>
              <a:t>’</a:t>
            </a:r>
            <a:r>
              <a:rPr lang="en-US" altLang="en-US" sz="2400" dirty="0"/>
              <a:t>t want to have to free a frame as well as other processing on page fault</a:t>
            </a:r>
          </a:p>
          <a:p>
            <a:pPr lvl="1"/>
            <a:r>
              <a:rPr lang="en-US" altLang="en-US" sz="2400" dirty="0"/>
              <a:t>Why zero-out a page before allocating it? </a:t>
            </a:r>
            <a:r>
              <a:rPr lang="zh-CN" altLang="en-US" sz="2400" dirty="0"/>
              <a:t>安全考虑</a:t>
            </a:r>
            <a:endParaRPr lang="en-US"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8ABE1A7-0079-4C5D-AA2D-D1C316571733}"/>
              </a:ext>
            </a:extLst>
          </p:cNvPr>
          <p:cNvSpPr>
            <a:spLocks noGrp="1" noChangeArrowheads="1"/>
          </p:cNvSpPr>
          <p:nvPr>
            <p:ph type="title"/>
          </p:nvPr>
        </p:nvSpPr>
        <p:spPr>
          <a:xfrm>
            <a:off x="2330965" y="236344"/>
            <a:ext cx="7791450" cy="576262"/>
          </a:xfrm>
        </p:spPr>
        <p:txBody>
          <a:bodyPr/>
          <a:lstStyle/>
          <a:p>
            <a:pPr eaLnBrk="1" hangingPunct="1"/>
            <a:r>
              <a:rPr lang="en-US" altLang="en-US" dirty="0"/>
              <a:t>Before Process 1 Modifies Page C</a:t>
            </a:r>
          </a:p>
        </p:txBody>
      </p:sp>
      <p:pic>
        <p:nvPicPr>
          <p:cNvPr id="29699" name="Picture 4" descr="9">
            <a:extLst>
              <a:ext uri="{FF2B5EF4-FFF2-40B4-BE49-F238E27FC236}">
                <a16:creationId xmlns:a16="http://schemas.microsoft.com/office/drawing/2014/main" id="{BC34FA32-F8B2-44C4-BE2E-AA1E08212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74" y="1296286"/>
            <a:ext cx="10601651" cy="426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63B4BF-36A7-4A02-8DD4-DE6998EE709C}"/>
              </a:ext>
            </a:extLst>
          </p:cNvPr>
          <p:cNvSpPr>
            <a:spLocks noGrp="1" noChangeArrowheads="1"/>
          </p:cNvSpPr>
          <p:nvPr>
            <p:ph type="title"/>
          </p:nvPr>
        </p:nvSpPr>
        <p:spPr>
          <a:xfrm>
            <a:off x="2301030" y="231420"/>
            <a:ext cx="7810500" cy="576262"/>
          </a:xfrm>
        </p:spPr>
        <p:txBody>
          <a:bodyPr/>
          <a:lstStyle/>
          <a:p>
            <a:pPr eaLnBrk="1" hangingPunct="1"/>
            <a:r>
              <a:rPr lang="en-US" altLang="en-US" dirty="0"/>
              <a:t>After Process 1 Modifies Page C</a:t>
            </a:r>
          </a:p>
        </p:txBody>
      </p:sp>
      <p:pic>
        <p:nvPicPr>
          <p:cNvPr id="30723" name="Picture 4" descr="9">
            <a:extLst>
              <a:ext uri="{FF2B5EF4-FFF2-40B4-BE49-F238E27FC236}">
                <a16:creationId xmlns:a16="http://schemas.microsoft.com/office/drawing/2014/main" id="{C5BC398E-0436-4102-B16B-52CDFD1D6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511" y="992252"/>
            <a:ext cx="10017537" cy="462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2A0B6A53-6342-42BD-A1DB-6A5ECECD9FD3}"/>
              </a:ext>
            </a:extLst>
          </p:cNvPr>
          <p:cNvSpPr txBox="1"/>
          <p:nvPr/>
        </p:nvSpPr>
        <p:spPr>
          <a:xfrm>
            <a:off x="1197511" y="5265583"/>
            <a:ext cx="3282696"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只有被修改了的页面才进行复制，实现父子进程地址空间的真正分离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51B988-8DE7-4632-AA41-76D04EF9ACC6}"/>
              </a:ext>
            </a:extLst>
          </p:cNvPr>
          <p:cNvSpPr>
            <a:spLocks noGrp="1" noChangeArrowheads="1"/>
          </p:cNvSpPr>
          <p:nvPr>
            <p:ph type="title"/>
          </p:nvPr>
        </p:nvSpPr>
        <p:spPr>
          <a:xfrm>
            <a:off x="1859901" y="237385"/>
            <a:ext cx="8229600" cy="576262"/>
          </a:xfrm>
        </p:spPr>
        <p:txBody>
          <a:bodyPr/>
          <a:lstStyle/>
          <a:p>
            <a:pPr eaLnBrk="1" hangingPunct="1"/>
            <a:r>
              <a:rPr lang="en-US" altLang="en-US" dirty="0" err="1"/>
              <a:t>vfork</a:t>
            </a:r>
            <a:r>
              <a:rPr lang="en-US" altLang="en-US" dirty="0"/>
              <a:t>() </a:t>
            </a:r>
          </a:p>
        </p:txBody>
      </p:sp>
      <p:sp>
        <p:nvSpPr>
          <p:cNvPr id="28675" name="Rectangle 3">
            <a:extLst>
              <a:ext uri="{FF2B5EF4-FFF2-40B4-BE49-F238E27FC236}">
                <a16:creationId xmlns:a16="http://schemas.microsoft.com/office/drawing/2014/main" id="{ECA58894-B517-4286-8DD6-C84ED96ED10E}"/>
              </a:ext>
            </a:extLst>
          </p:cNvPr>
          <p:cNvSpPr>
            <a:spLocks noGrp="1" noChangeArrowheads="1"/>
          </p:cNvSpPr>
          <p:nvPr>
            <p:ph type="body" idx="1"/>
          </p:nvPr>
        </p:nvSpPr>
        <p:spPr>
          <a:xfrm>
            <a:off x="796771" y="1139324"/>
            <a:ext cx="10598458" cy="4885938"/>
          </a:xfrm>
        </p:spPr>
        <p:txBody>
          <a:bodyPr/>
          <a:lstStyle/>
          <a:p>
            <a:r>
              <a:rPr lang="en-US" altLang="en-US" sz="2800" dirty="0" err="1">
                <a:latin typeface="Courier New" panose="02070309020205020404" pitchFamily="49" charset="0"/>
                <a:cs typeface="Courier New" panose="02070309020205020404" pitchFamily="49" charset="0"/>
              </a:rPr>
              <a:t>vfork</a:t>
            </a:r>
            <a:r>
              <a:rPr lang="en-US" altLang="en-US" sz="2800" dirty="0">
                <a:latin typeface="Courier New" panose="02070309020205020404" pitchFamily="49" charset="0"/>
                <a:cs typeface="Courier New" panose="02070309020205020404" pitchFamily="49" charset="0"/>
              </a:rPr>
              <a:t>()</a:t>
            </a:r>
            <a:r>
              <a:rPr lang="en-US" altLang="en-US" sz="2800" dirty="0"/>
              <a:t> variation on </a:t>
            </a:r>
            <a:r>
              <a:rPr lang="en-US" altLang="en-US" sz="2800" dirty="0">
                <a:latin typeface="Courier New" panose="02070309020205020404" pitchFamily="49" charset="0"/>
                <a:cs typeface="Courier New" panose="02070309020205020404" pitchFamily="49" charset="0"/>
              </a:rPr>
              <a:t>fork() </a:t>
            </a:r>
            <a:r>
              <a:rPr lang="en-US" altLang="en-US" sz="2800" dirty="0"/>
              <a:t>system call has parent suspend and child using copy-on-write address space of parent</a:t>
            </a:r>
          </a:p>
          <a:p>
            <a:pPr lvl="1"/>
            <a:r>
              <a:rPr lang="en-US" altLang="en-US" sz="2800" dirty="0"/>
              <a:t>Designed to have child call </a:t>
            </a:r>
            <a:r>
              <a:rPr lang="en-US" altLang="en-US" sz="2800" dirty="0">
                <a:latin typeface="Courier New" panose="02070309020205020404" pitchFamily="49" charset="0"/>
                <a:cs typeface="Courier New" panose="02070309020205020404" pitchFamily="49" charset="0"/>
              </a:rPr>
              <a:t>exec()</a:t>
            </a:r>
          </a:p>
          <a:p>
            <a:pPr lvl="1"/>
            <a:r>
              <a:rPr lang="en-US" altLang="en-US" sz="2800" dirty="0"/>
              <a:t>Very efficient(</a:t>
            </a:r>
            <a:r>
              <a:rPr lang="zh-CN" altLang="en-US" sz="2800" dirty="0"/>
              <a:t>不使用写时复制，比写时复制还快一点，主要用于对性能要求极高的场合，或者机器没有</a:t>
            </a:r>
            <a:r>
              <a:rPr lang="en-US" altLang="zh-CN" sz="2800" dirty="0"/>
              <a:t>MMU</a:t>
            </a:r>
            <a:r>
              <a:rPr lang="zh-CN" altLang="en-US" sz="2800" dirty="0"/>
              <a:t>，无法实现父子进程共享地址空间的</a:t>
            </a:r>
            <a:r>
              <a:rPr lang="en-US" altLang="en-US" sz="2800" dirty="0"/>
              <a:t>)</a:t>
            </a:r>
          </a:p>
        </p:txBody>
      </p:sp>
    </p:spTree>
    <p:extLst>
      <p:ext uri="{BB962C8B-B14F-4D97-AF65-F5344CB8AC3E}">
        <p14:creationId xmlns:p14="http://schemas.microsoft.com/office/powerpoint/2010/main" val="1035552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51B988-8DE7-4632-AA41-76D04EF9ACC6}"/>
              </a:ext>
            </a:extLst>
          </p:cNvPr>
          <p:cNvSpPr>
            <a:spLocks noGrp="1" noChangeArrowheads="1"/>
          </p:cNvSpPr>
          <p:nvPr>
            <p:ph type="title"/>
          </p:nvPr>
        </p:nvSpPr>
        <p:spPr>
          <a:xfrm>
            <a:off x="1859901" y="237385"/>
            <a:ext cx="8229600" cy="576262"/>
          </a:xfrm>
        </p:spPr>
        <p:txBody>
          <a:bodyPr/>
          <a:lstStyle/>
          <a:p>
            <a:pPr eaLnBrk="1" hangingPunct="1"/>
            <a:r>
              <a:rPr lang="en-US" altLang="en-US" dirty="0" err="1"/>
              <a:t>vfork</a:t>
            </a:r>
            <a:r>
              <a:rPr lang="en-US" altLang="en-US" dirty="0"/>
              <a:t>() </a:t>
            </a:r>
          </a:p>
        </p:txBody>
      </p:sp>
      <p:sp>
        <p:nvSpPr>
          <p:cNvPr id="28675" name="Rectangle 3">
            <a:extLst>
              <a:ext uri="{FF2B5EF4-FFF2-40B4-BE49-F238E27FC236}">
                <a16:creationId xmlns:a16="http://schemas.microsoft.com/office/drawing/2014/main" id="{ECA58894-B517-4286-8DD6-C84ED96ED10E}"/>
              </a:ext>
            </a:extLst>
          </p:cNvPr>
          <p:cNvSpPr>
            <a:spLocks noGrp="1" noChangeArrowheads="1"/>
          </p:cNvSpPr>
          <p:nvPr>
            <p:ph type="body" idx="1"/>
          </p:nvPr>
        </p:nvSpPr>
        <p:spPr>
          <a:xfrm>
            <a:off x="613774" y="1139324"/>
            <a:ext cx="10816225" cy="4885938"/>
          </a:xfrm>
        </p:spPr>
        <p:txBody>
          <a:bodyPr/>
          <a:lstStyle/>
          <a:p>
            <a:r>
              <a:rPr lang="zh-CN" altLang="en-US" sz="2800" dirty="0">
                <a:latin typeface="Courier New" panose="02070309020205020404" pitchFamily="49" charset="0"/>
                <a:cs typeface="Courier New" panose="02070309020205020404" pitchFamily="49" charset="0"/>
              </a:rPr>
              <a:t>仅用于子进程立即调</a:t>
            </a:r>
            <a:r>
              <a:rPr lang="en-US" altLang="zh-CN" sz="2800" dirty="0">
                <a:latin typeface="Courier New" panose="02070309020205020404" pitchFamily="49" charset="0"/>
                <a:cs typeface="Courier New" panose="02070309020205020404" pitchFamily="49" charset="0"/>
              </a:rPr>
              <a:t>exec</a:t>
            </a:r>
            <a:r>
              <a:rPr lang="zh-CN" altLang="en-US" sz="2800" dirty="0">
                <a:latin typeface="Courier New" panose="02070309020205020404" pitchFamily="49" charset="0"/>
                <a:cs typeface="Courier New" panose="02070309020205020404" pitchFamily="49" charset="0"/>
              </a:rPr>
              <a:t>族函数，或立即</a:t>
            </a:r>
            <a:r>
              <a:rPr lang="en-US" altLang="zh-CN" sz="2800" dirty="0">
                <a:latin typeface="Courier New" panose="02070309020205020404" pitchFamily="49" charset="0"/>
                <a:cs typeface="Courier New" panose="02070309020205020404" pitchFamily="49" charset="0"/>
              </a:rPr>
              <a:t>exit</a:t>
            </a:r>
            <a:r>
              <a:rPr lang="zh-CN" altLang="en-US" sz="2800" dirty="0">
                <a:latin typeface="Courier New" panose="02070309020205020404" pitchFamily="49" charset="0"/>
                <a:cs typeface="Courier New" panose="02070309020205020404" pitchFamily="49" charset="0"/>
              </a:rPr>
              <a:t>的情况</a:t>
            </a:r>
            <a:endParaRPr lang="en-US" altLang="zh-CN" sz="2800" dirty="0">
              <a:latin typeface="Courier New" panose="02070309020205020404" pitchFamily="49" charset="0"/>
              <a:cs typeface="Courier New" panose="02070309020205020404" pitchFamily="49" charset="0"/>
            </a:endParaRPr>
          </a:p>
          <a:p>
            <a:r>
              <a:rPr lang="zh-CN" altLang="en-US" sz="2800" dirty="0">
                <a:latin typeface="Courier New" panose="02070309020205020404" pitchFamily="49" charset="0"/>
                <a:cs typeface="Courier New" panose="02070309020205020404" pitchFamily="49" charset="0"/>
              </a:rPr>
              <a:t>系统保证</a:t>
            </a:r>
            <a:r>
              <a:rPr lang="zh-CN" altLang="en-US" sz="2800" b="1" dirty="0">
                <a:solidFill>
                  <a:srgbClr val="0070C0"/>
                </a:solidFill>
                <a:latin typeface="Courier New" panose="02070309020205020404" pitchFamily="49" charset="0"/>
                <a:cs typeface="Courier New" panose="02070309020205020404" pitchFamily="49" charset="0"/>
              </a:rPr>
              <a:t>父进程立即被阻塞，子进程先运行</a:t>
            </a:r>
            <a:endParaRPr lang="en-US" altLang="zh-CN" sz="2800" b="1" dirty="0">
              <a:solidFill>
                <a:srgbClr val="0070C0"/>
              </a:solidFill>
              <a:latin typeface="Courier New" panose="02070309020205020404" pitchFamily="49" charset="0"/>
              <a:cs typeface="Courier New" panose="02070309020205020404" pitchFamily="49" charset="0"/>
            </a:endParaRPr>
          </a:p>
          <a:p>
            <a:r>
              <a:rPr lang="zh-CN" altLang="en-US" sz="2800" b="1" dirty="0">
                <a:solidFill>
                  <a:srgbClr val="0070C0"/>
                </a:solidFill>
                <a:latin typeface="Courier New" panose="02070309020205020404" pitchFamily="49" charset="0"/>
                <a:cs typeface="Courier New" panose="02070309020205020404" pitchFamily="49" charset="0"/>
              </a:rPr>
              <a:t>不复制父进程的页表</a:t>
            </a:r>
            <a:r>
              <a:rPr lang="zh-CN" altLang="en-US" sz="2800" dirty="0">
                <a:latin typeface="Courier New" panose="02070309020205020404" pitchFamily="49" charset="0"/>
                <a:cs typeface="Courier New" panose="02070309020205020404" pitchFamily="49" charset="0"/>
              </a:rPr>
              <a:t>，而是</a:t>
            </a:r>
            <a:r>
              <a:rPr lang="zh-CN" altLang="en-US" sz="2800" b="1" dirty="0">
                <a:solidFill>
                  <a:srgbClr val="0070C0"/>
                </a:solidFill>
                <a:latin typeface="Courier New" panose="02070309020205020404" pitchFamily="49" charset="0"/>
                <a:cs typeface="Courier New" panose="02070309020205020404" pitchFamily="49" charset="0"/>
              </a:rPr>
              <a:t>子进程直接在父进程的地址空间运行</a:t>
            </a:r>
            <a:endParaRPr lang="en-US" altLang="zh-CN" sz="2800" b="1" dirty="0">
              <a:solidFill>
                <a:srgbClr val="0070C0"/>
              </a:solidFill>
              <a:latin typeface="Courier New" panose="02070309020205020404" pitchFamily="49" charset="0"/>
              <a:cs typeface="Courier New" panose="02070309020205020404" pitchFamily="49" charset="0"/>
            </a:endParaRPr>
          </a:p>
          <a:p>
            <a:r>
              <a:rPr lang="zh-CN" altLang="en-US" sz="2800" dirty="0">
                <a:latin typeface="Courier New" panose="02070309020205020404" pitchFamily="49" charset="0"/>
                <a:cs typeface="Courier New" panose="02070309020205020404" pitchFamily="49" charset="0"/>
              </a:rPr>
              <a:t>此时子进程对任何变量的修改，都会在留存在父进程的地址空间，需小心行事。惟有</a:t>
            </a:r>
            <a:r>
              <a:rPr lang="en-US" altLang="zh-CN" sz="2800" dirty="0">
                <a:latin typeface="Courier New" panose="02070309020205020404" pitchFamily="49" charset="0"/>
                <a:cs typeface="Courier New" panose="02070309020205020404" pitchFamily="49" charset="0"/>
              </a:rPr>
              <a:t>exec</a:t>
            </a:r>
            <a:r>
              <a:rPr lang="zh-CN" altLang="en-US" sz="2800" dirty="0">
                <a:latin typeface="Courier New" panose="02070309020205020404" pitchFamily="49" charset="0"/>
                <a:cs typeface="Courier New" panose="02070309020205020404" pitchFamily="49" charset="0"/>
              </a:rPr>
              <a:t>与</a:t>
            </a:r>
            <a:r>
              <a:rPr lang="en-US" altLang="zh-CN" sz="2800" dirty="0">
                <a:latin typeface="Courier New" panose="02070309020205020404" pitchFamily="49" charset="0"/>
                <a:cs typeface="Courier New" panose="02070309020205020404" pitchFamily="49" charset="0"/>
              </a:rPr>
              <a:t>exit</a:t>
            </a:r>
            <a:r>
              <a:rPr lang="zh-CN" altLang="en-US" sz="2800" dirty="0">
                <a:latin typeface="Courier New" panose="02070309020205020404" pitchFamily="49" charset="0"/>
                <a:cs typeface="Courier New" panose="02070309020205020404" pitchFamily="49" charset="0"/>
              </a:rPr>
              <a:t>除外</a:t>
            </a:r>
            <a:endParaRPr lang="en-US" altLang="zh-CN" sz="2800" dirty="0">
              <a:latin typeface="Courier New" panose="02070309020205020404" pitchFamily="49" charset="0"/>
              <a:cs typeface="Courier New" panose="02070309020205020404" pitchFamily="49" charset="0"/>
            </a:endParaRPr>
          </a:p>
          <a:p>
            <a:r>
              <a:rPr lang="zh-CN" altLang="en-US" sz="2800" dirty="0">
                <a:latin typeface="Courier New" panose="02070309020205020404" pitchFamily="49" charset="0"/>
                <a:cs typeface="Courier New" panose="02070309020205020404" pitchFamily="49" charset="0"/>
              </a:rPr>
              <a:t>通常子进程马上调用</a:t>
            </a:r>
            <a:r>
              <a:rPr lang="en-US" altLang="zh-CN" sz="2800" dirty="0">
                <a:latin typeface="Courier New" panose="02070309020205020404" pitchFamily="49" charset="0"/>
                <a:cs typeface="Courier New" panose="02070309020205020404" pitchFamily="49" charset="0"/>
              </a:rPr>
              <a:t>exec</a:t>
            </a:r>
            <a:r>
              <a:rPr lang="zh-CN" altLang="en-US" sz="2800" dirty="0">
                <a:latin typeface="Courier New" panose="02070309020205020404" pitchFamily="49" charset="0"/>
                <a:cs typeface="Courier New" panose="02070309020205020404" pitchFamily="49" charset="0"/>
              </a:rPr>
              <a:t>族函数，加载一个新的程序。此时系统为子进程创建自己的页表等数据结构，子进程就拥有了自己独立的地址空间</a:t>
            </a:r>
            <a:endParaRPr lang="en-US" altLang="zh-CN" sz="2800" dirty="0">
              <a:latin typeface="Courier New" panose="02070309020205020404" pitchFamily="49" charset="0"/>
              <a:cs typeface="Courier New" panose="02070309020205020404" pitchFamily="49" charset="0"/>
            </a:endParaRPr>
          </a:p>
          <a:p>
            <a:r>
              <a:rPr lang="zh-CN" altLang="en-US" sz="2800" dirty="0">
                <a:latin typeface="Courier New" panose="02070309020205020404" pitchFamily="49" charset="0"/>
                <a:cs typeface="Courier New" panose="02070309020205020404" pitchFamily="49" charset="0"/>
              </a:rPr>
              <a:t>然后系统把父进程从阻塞中唤醒，父子进程可以并发执行</a:t>
            </a:r>
            <a:endParaRPr lang="en-US" altLang="en-US" sz="2800" dirty="0"/>
          </a:p>
        </p:txBody>
      </p:sp>
    </p:spTree>
    <p:extLst>
      <p:ext uri="{BB962C8B-B14F-4D97-AF65-F5344CB8AC3E}">
        <p14:creationId xmlns:p14="http://schemas.microsoft.com/office/powerpoint/2010/main" val="591325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C488EA0-8C3D-457E-9DD0-39B97907401E}"/>
              </a:ext>
            </a:extLst>
          </p:cNvPr>
          <p:cNvSpPr>
            <a:spLocks noGrp="1" noChangeArrowheads="1"/>
          </p:cNvSpPr>
          <p:nvPr>
            <p:ph type="title"/>
          </p:nvPr>
        </p:nvSpPr>
        <p:spPr>
          <a:xfrm>
            <a:off x="1926454" y="237771"/>
            <a:ext cx="9197266" cy="576262"/>
          </a:xfrm>
        </p:spPr>
        <p:txBody>
          <a:bodyPr/>
          <a:lstStyle/>
          <a:p>
            <a:pPr eaLnBrk="1" hangingPunct="1"/>
            <a:r>
              <a:rPr lang="en-US" altLang="en-US" sz="3000" dirty="0"/>
              <a:t>What Happens if There is no Free Frame?</a:t>
            </a:r>
          </a:p>
        </p:txBody>
      </p:sp>
      <p:sp>
        <p:nvSpPr>
          <p:cNvPr id="31747" name="Rectangle 3">
            <a:extLst>
              <a:ext uri="{FF2B5EF4-FFF2-40B4-BE49-F238E27FC236}">
                <a16:creationId xmlns:a16="http://schemas.microsoft.com/office/drawing/2014/main" id="{7C4E993E-0F50-409F-A8A7-195A5B940BFA}"/>
              </a:ext>
            </a:extLst>
          </p:cNvPr>
          <p:cNvSpPr>
            <a:spLocks noGrp="1" noChangeArrowheads="1"/>
          </p:cNvSpPr>
          <p:nvPr>
            <p:ph type="body" idx="1"/>
          </p:nvPr>
        </p:nvSpPr>
        <p:spPr>
          <a:xfrm>
            <a:off x="776614" y="995690"/>
            <a:ext cx="10578229" cy="4511675"/>
          </a:xfrm>
        </p:spPr>
        <p:txBody>
          <a:bodyPr/>
          <a:lstStyle/>
          <a:p>
            <a:r>
              <a:rPr lang="en-US" altLang="en-US" sz="2800" dirty="0"/>
              <a:t>Used up by process pages</a:t>
            </a:r>
          </a:p>
          <a:p>
            <a:r>
              <a:rPr lang="en-US" altLang="en-US" sz="2800" dirty="0"/>
              <a:t>Also in demand from the kernel, I/O buffers, </a:t>
            </a:r>
            <a:r>
              <a:rPr lang="en-US" altLang="en-US" sz="2800" dirty="0" err="1"/>
              <a:t>etc</a:t>
            </a:r>
            <a:endParaRPr lang="en-US" altLang="en-US" sz="2800" dirty="0"/>
          </a:p>
          <a:p>
            <a:r>
              <a:rPr lang="en-US" altLang="en-US" sz="2800" dirty="0"/>
              <a:t>How much to allocate to each?</a:t>
            </a:r>
          </a:p>
          <a:p>
            <a:r>
              <a:rPr lang="en-US" altLang="en-US" sz="2800" dirty="0"/>
              <a:t>Page replacement – find some page in memory, but not really in use, page it out</a:t>
            </a:r>
          </a:p>
          <a:p>
            <a:pPr lvl="1"/>
            <a:r>
              <a:rPr lang="en-US" altLang="en-US" sz="2800" dirty="0"/>
              <a:t>Algorithm – terminate? swap out(</a:t>
            </a:r>
            <a:r>
              <a:rPr lang="zh-CN" altLang="en-US" sz="2800" dirty="0"/>
              <a:t>把整个进程换出</a:t>
            </a:r>
            <a:r>
              <a:rPr lang="en-US" altLang="en-US" sz="2800" dirty="0"/>
              <a:t>)? replace the page?</a:t>
            </a:r>
          </a:p>
          <a:p>
            <a:pPr lvl="1"/>
            <a:r>
              <a:rPr lang="en-US" altLang="en-US" sz="2800" dirty="0"/>
              <a:t>Performance – want an algorithm which will result in minimum number of page faults</a:t>
            </a:r>
          </a:p>
          <a:p>
            <a:r>
              <a:rPr lang="en-US" altLang="en-US" sz="2800" dirty="0"/>
              <a:t>Same page may be brought into memory several times</a:t>
            </a:r>
          </a:p>
          <a:p>
            <a:pPr>
              <a:buFont typeface="Monotype Sorts" pitchFamily="-84" charset="2"/>
              <a:buNone/>
            </a:pPr>
            <a:endParaRPr lang="en-US"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AD9B1-A4A9-4C03-84BD-9009F6940D7C}"/>
              </a:ext>
            </a:extLst>
          </p:cNvPr>
          <p:cNvSpPr>
            <a:spLocks noGrp="1"/>
          </p:cNvSpPr>
          <p:nvPr>
            <p:ph type="title"/>
          </p:nvPr>
        </p:nvSpPr>
        <p:spPr/>
        <p:txBody>
          <a:bodyPr/>
          <a:lstStyle/>
          <a:p>
            <a:r>
              <a:rPr lang="zh-CN" altLang="en-US"/>
              <a:t>虚拟内存与编码质量</a:t>
            </a:r>
          </a:p>
        </p:txBody>
      </p:sp>
      <p:sp>
        <p:nvSpPr>
          <p:cNvPr id="3" name="内容占位符 2">
            <a:extLst>
              <a:ext uri="{FF2B5EF4-FFF2-40B4-BE49-F238E27FC236}">
                <a16:creationId xmlns:a16="http://schemas.microsoft.com/office/drawing/2014/main" id="{287CFB1A-BB84-477E-87DB-6CE81353ECC8}"/>
              </a:ext>
            </a:extLst>
          </p:cNvPr>
          <p:cNvSpPr>
            <a:spLocks noGrp="1"/>
          </p:cNvSpPr>
          <p:nvPr>
            <p:ph idx="1"/>
          </p:nvPr>
        </p:nvSpPr>
        <p:spPr>
          <a:xfrm>
            <a:off x="609600" y="1115508"/>
            <a:ext cx="10972799" cy="4626984"/>
          </a:xfrm>
        </p:spPr>
        <p:txBody>
          <a:bodyPr/>
          <a:lstStyle/>
          <a:p>
            <a:pPr marL="0" indent="0">
              <a:buNone/>
            </a:pPr>
            <a:r>
              <a:rPr lang="zh-CN" altLang="en-US" sz="2000" dirty="0"/>
              <a:t>在一个</a:t>
            </a:r>
            <a:r>
              <a:rPr lang="en-US" altLang="zh-CN" sz="2000" dirty="0"/>
              <a:t>32</a:t>
            </a:r>
            <a:r>
              <a:rPr lang="zh-CN" altLang="en-US" sz="2000" dirty="0"/>
              <a:t>位</a:t>
            </a:r>
            <a:r>
              <a:rPr lang="en-US" altLang="zh-CN" sz="2000" dirty="0"/>
              <a:t>(</a:t>
            </a:r>
            <a:r>
              <a:rPr lang="en-US" altLang="zh-CN" sz="2000" dirty="0" err="1"/>
              <a:t>sizeof</a:t>
            </a:r>
            <a:r>
              <a:rPr lang="en-US" altLang="zh-CN" sz="2000" dirty="0"/>
              <a:t>(int) == 4)</a:t>
            </a:r>
            <a:r>
              <a:rPr lang="zh-CN" altLang="en-US" sz="2000" dirty="0"/>
              <a:t>请求分页存储器管理系统中，把主存分成大小相等的</a:t>
            </a:r>
            <a:r>
              <a:rPr lang="en-US" altLang="zh-CN" sz="2000" dirty="0"/>
              <a:t>512</a:t>
            </a:r>
            <a:r>
              <a:rPr lang="zh-CN" altLang="en-US" sz="2000" dirty="0"/>
              <a:t>字节的页；一用户定义了一个</a:t>
            </a:r>
            <a:r>
              <a:rPr lang="en-US" altLang="zh-CN" sz="2000" dirty="0"/>
              <a:t>128x128</a:t>
            </a:r>
            <a:r>
              <a:rPr lang="zh-CN" altLang="en-US" sz="2000" dirty="0"/>
              <a:t>的</a:t>
            </a:r>
            <a:r>
              <a:rPr lang="en-US" altLang="zh-CN" sz="2000" dirty="0"/>
              <a:t>2</a:t>
            </a:r>
            <a:r>
              <a:rPr lang="zh-CN" altLang="en-US" sz="2000" dirty="0"/>
              <a:t>维数组，在分页时把数组中的元素每一行放在一页中。假定分给用户可用来存放数组信息的</a:t>
            </a:r>
            <a:r>
              <a:rPr lang="zh-CN" altLang="en-US" sz="2000" b="1" dirty="0">
                <a:solidFill>
                  <a:srgbClr val="0070C0"/>
                </a:solidFill>
              </a:rPr>
              <a:t>工作区只有一页</a:t>
            </a:r>
            <a:r>
              <a:rPr lang="zh-CN" altLang="en-US" sz="2000" dirty="0"/>
              <a:t>（</a:t>
            </a:r>
            <a:r>
              <a:rPr lang="zh-CN" altLang="en-US" sz="2000" b="1" dirty="0">
                <a:solidFill>
                  <a:srgbClr val="0070C0"/>
                </a:solidFill>
              </a:rPr>
              <a:t>只能存放数组中一行元素</a:t>
            </a:r>
            <a:r>
              <a:rPr lang="zh-CN" altLang="en-US" sz="2000" dirty="0"/>
              <a:t>）。用户编制了如下的两个不同的程序实现数组的初始化</a:t>
            </a:r>
            <a:r>
              <a:rPr lang="en-US" altLang="zh-CN" sz="2000" dirty="0"/>
              <a:t>(</a:t>
            </a:r>
            <a:r>
              <a:rPr lang="zh-CN" altLang="en-US" sz="2000" dirty="0"/>
              <a:t>实际编码中应调用</a:t>
            </a:r>
            <a:r>
              <a:rPr lang="en-US" altLang="zh-CN" sz="2000" dirty="0" err="1"/>
              <a:t>memset</a:t>
            </a:r>
            <a:r>
              <a:rPr lang="zh-CN" altLang="en-US" sz="2000" dirty="0"/>
              <a:t>函数</a:t>
            </a:r>
            <a:r>
              <a:rPr lang="en-US" altLang="zh-CN" sz="2000" dirty="0"/>
              <a:t>):</a:t>
            </a:r>
          </a:p>
          <a:p>
            <a:pPr marL="0" indent="0">
              <a:buNone/>
            </a:pPr>
            <a:r>
              <a:rPr lang="en-US" altLang="zh-CN" sz="2000" dirty="0"/>
              <a:t>    (1) int A [128, 128], </a:t>
            </a:r>
            <a:r>
              <a:rPr lang="en-US" altLang="zh-CN" sz="2000" dirty="0" err="1"/>
              <a:t>i</a:t>
            </a:r>
            <a:r>
              <a:rPr lang="en-US" altLang="zh-CN" sz="2000" dirty="0"/>
              <a:t>, j;</a:t>
            </a:r>
          </a:p>
          <a:p>
            <a:pPr marL="0" indent="0">
              <a:buNone/>
            </a:pPr>
            <a:r>
              <a:rPr lang="en-US" altLang="zh-CN" sz="2000" dirty="0"/>
              <a:t>          for(</a:t>
            </a:r>
            <a:r>
              <a:rPr lang="en-US" altLang="zh-CN" sz="2000" dirty="0" err="1"/>
              <a:t>i</a:t>
            </a:r>
            <a:r>
              <a:rPr lang="en-US" altLang="zh-CN" sz="2000" dirty="0"/>
              <a:t> = 0; </a:t>
            </a:r>
            <a:r>
              <a:rPr lang="en-US" altLang="zh-CN" sz="2000" dirty="0" err="1"/>
              <a:t>i</a:t>
            </a:r>
            <a:r>
              <a:rPr lang="en-US" altLang="zh-CN" sz="2000" dirty="0"/>
              <a:t> &lt; 128; </a:t>
            </a:r>
            <a:r>
              <a:rPr lang="en-US" altLang="zh-CN" sz="2000" dirty="0" err="1"/>
              <a:t>i</a:t>
            </a:r>
            <a:r>
              <a:rPr lang="en-US" altLang="zh-CN" sz="2000" dirty="0"/>
              <a:t>++)       // </a:t>
            </a:r>
            <a:r>
              <a:rPr lang="zh-CN" altLang="en-US" sz="2000" dirty="0"/>
              <a:t>按行访问</a:t>
            </a:r>
          </a:p>
          <a:p>
            <a:pPr marL="0" indent="0">
              <a:buNone/>
            </a:pPr>
            <a:r>
              <a:rPr lang="zh-CN" altLang="en-US" sz="2000" dirty="0"/>
              <a:t>            </a:t>
            </a:r>
            <a:r>
              <a:rPr lang="en-US" altLang="zh-CN" sz="2000" dirty="0"/>
              <a:t>for(j = 0; j &lt; 128; </a:t>
            </a:r>
            <a:r>
              <a:rPr lang="en-US" altLang="zh-CN" sz="2000" dirty="0" err="1"/>
              <a:t>j++</a:t>
            </a:r>
            <a:r>
              <a:rPr lang="en-US" altLang="zh-CN" sz="2000" dirty="0"/>
              <a:t>)</a:t>
            </a:r>
          </a:p>
          <a:p>
            <a:pPr marL="0" indent="0">
              <a:buNone/>
            </a:pPr>
            <a:r>
              <a:rPr lang="en-US" altLang="zh-CN" sz="2000" dirty="0"/>
              <a:t>                A[</a:t>
            </a:r>
            <a:r>
              <a:rPr lang="en-US" altLang="zh-CN" sz="2000" dirty="0" err="1"/>
              <a:t>i</a:t>
            </a:r>
            <a:r>
              <a:rPr lang="en-US" altLang="zh-CN" sz="2000" dirty="0"/>
              <a:t>, j] = 0; </a:t>
            </a:r>
          </a:p>
          <a:p>
            <a:pPr marL="0" indent="0">
              <a:buNone/>
            </a:pPr>
            <a:r>
              <a:rPr lang="en-US" altLang="zh-CN" sz="2000" dirty="0"/>
              <a:t>   (2) int A [128, 128], </a:t>
            </a:r>
            <a:r>
              <a:rPr lang="en-US" altLang="zh-CN" sz="2000" dirty="0" err="1"/>
              <a:t>i</a:t>
            </a:r>
            <a:r>
              <a:rPr lang="en-US" altLang="zh-CN" sz="2000" dirty="0"/>
              <a:t>, j;</a:t>
            </a:r>
          </a:p>
          <a:p>
            <a:pPr marL="0" indent="0">
              <a:buNone/>
            </a:pPr>
            <a:r>
              <a:rPr lang="en-US" altLang="zh-CN" sz="2000" dirty="0"/>
              <a:t>         for(j = 0; j &lt; 128; </a:t>
            </a:r>
            <a:r>
              <a:rPr lang="en-US" altLang="zh-CN" sz="2000" dirty="0" err="1"/>
              <a:t>j++</a:t>
            </a:r>
            <a:r>
              <a:rPr lang="en-US" altLang="zh-CN" sz="2000" dirty="0"/>
              <a:t>)       // </a:t>
            </a:r>
            <a:r>
              <a:rPr lang="zh-CN" altLang="en-US" sz="2000" dirty="0"/>
              <a:t>按列访问</a:t>
            </a:r>
          </a:p>
          <a:p>
            <a:pPr marL="0" indent="0">
              <a:buNone/>
            </a:pPr>
            <a:r>
              <a:rPr lang="zh-CN" altLang="en-US" sz="2000" dirty="0"/>
              <a:t>            </a:t>
            </a:r>
            <a:r>
              <a:rPr lang="en-US" altLang="zh-CN" sz="2000" dirty="0"/>
              <a:t>for(</a:t>
            </a:r>
            <a:r>
              <a:rPr lang="en-US" altLang="zh-CN" sz="2000" dirty="0" err="1"/>
              <a:t>i</a:t>
            </a:r>
            <a:r>
              <a:rPr lang="en-US" altLang="zh-CN" sz="2000" dirty="0"/>
              <a:t> = 0; </a:t>
            </a:r>
            <a:r>
              <a:rPr lang="en-US" altLang="zh-CN" sz="2000" dirty="0" err="1"/>
              <a:t>i</a:t>
            </a:r>
            <a:r>
              <a:rPr lang="en-US" altLang="zh-CN" sz="2000" dirty="0"/>
              <a:t> &lt; 128; </a:t>
            </a:r>
            <a:r>
              <a:rPr lang="en-US" altLang="zh-CN" sz="2000" dirty="0" err="1"/>
              <a:t>i</a:t>
            </a:r>
            <a:r>
              <a:rPr lang="en-US" altLang="zh-CN" sz="2000" dirty="0"/>
              <a:t>++)</a:t>
            </a:r>
          </a:p>
          <a:p>
            <a:pPr marL="0" indent="0">
              <a:buNone/>
            </a:pPr>
            <a:r>
              <a:rPr lang="en-US" altLang="zh-CN" sz="2000" dirty="0"/>
              <a:t>                A[</a:t>
            </a:r>
            <a:r>
              <a:rPr lang="en-US" altLang="zh-CN" sz="2000" dirty="0" err="1"/>
              <a:t>i</a:t>
            </a:r>
            <a:r>
              <a:rPr lang="en-US" altLang="zh-CN" sz="2000" dirty="0"/>
              <a:t>, j] = 0;</a:t>
            </a:r>
          </a:p>
          <a:p>
            <a:pPr marL="0" indent="0">
              <a:buNone/>
            </a:pPr>
            <a:r>
              <a:rPr lang="zh-CN" altLang="en-US" sz="2000" dirty="0"/>
              <a:t>当分别运行上述两程序时，各会产生多少次缺页中断？</a:t>
            </a:r>
            <a:r>
              <a:rPr lang="en-US" altLang="zh-CN" sz="2000" dirty="0"/>
              <a:t>(</a:t>
            </a:r>
            <a:r>
              <a:rPr lang="zh-CN" altLang="en-US" sz="2000" dirty="0"/>
              <a:t>假定开始时所有页面均不在内存</a:t>
            </a:r>
            <a:r>
              <a:rPr lang="en-US" altLang="zh-CN" sz="2000" dirty="0"/>
              <a:t>)</a:t>
            </a:r>
          </a:p>
          <a:p>
            <a:endParaRPr lang="zh-CN" altLang="en-US" sz="2000" dirty="0"/>
          </a:p>
        </p:txBody>
      </p:sp>
      <p:sp>
        <p:nvSpPr>
          <p:cNvPr id="4" name="文本框 3">
            <a:extLst>
              <a:ext uri="{FF2B5EF4-FFF2-40B4-BE49-F238E27FC236}">
                <a16:creationId xmlns:a16="http://schemas.microsoft.com/office/drawing/2014/main" id="{585B26F1-F1C0-4832-A409-C0A22050F814}"/>
              </a:ext>
            </a:extLst>
          </p:cNvPr>
          <p:cNvSpPr txBox="1"/>
          <p:nvPr/>
        </p:nvSpPr>
        <p:spPr>
          <a:xfrm>
            <a:off x="7114032" y="2514600"/>
            <a:ext cx="4197096" cy="1477328"/>
          </a:xfrm>
          <a:prstGeom prst="rect">
            <a:avLst/>
          </a:prstGeom>
          <a:noFill/>
          <a:ln w="25400">
            <a:solidFill>
              <a:schemeClr val="accent1"/>
            </a:solid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在内存中存储的地址顺序：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A[0,0] A[0,1] ... A[0,127] A[1,0] A[1,1] ... A[1,127] </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A[127,0]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A[127,1]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A[127,127]</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43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FD869A1-5105-4A36-8BC0-3FE5D3C3A032}"/>
              </a:ext>
            </a:extLst>
          </p:cNvPr>
          <p:cNvSpPr>
            <a:spLocks noGrp="1" noChangeArrowheads="1"/>
          </p:cNvSpPr>
          <p:nvPr>
            <p:ph type="title"/>
          </p:nvPr>
        </p:nvSpPr>
        <p:spPr/>
        <p:txBody>
          <a:bodyPr/>
          <a:lstStyle/>
          <a:p>
            <a:pPr>
              <a:defRPr/>
            </a:pPr>
            <a:r>
              <a:rPr lang="en-US" altLang="zh-CN" dirty="0">
                <a:ea typeface="宋体" charset="-122"/>
              </a:rPr>
              <a:t>9.4  </a:t>
            </a:r>
            <a:r>
              <a:rPr lang="en-US" altLang="zh-CN">
                <a:ea typeface="宋体" charset="-122"/>
              </a:rPr>
              <a:t>Page Replacement(</a:t>
            </a:r>
            <a:r>
              <a:rPr lang="zh-CN" altLang="en-US"/>
              <a:t>页面置换</a:t>
            </a:r>
            <a:r>
              <a:rPr lang="en-US" altLang="zh-CN">
                <a:ea typeface="宋体" charset="-122"/>
              </a:rPr>
              <a:t>)</a:t>
            </a:r>
            <a:endParaRPr lang="en-US" altLang="zh-CN" dirty="0">
              <a:ea typeface="宋体" charset="-122"/>
            </a:endParaRPr>
          </a:p>
        </p:txBody>
      </p:sp>
      <p:sp>
        <p:nvSpPr>
          <p:cNvPr id="26627" name="Rectangle 3"/>
          <p:cNvSpPr>
            <a:spLocks noGrp="1" noChangeArrowheads="1"/>
          </p:cNvSpPr>
          <p:nvPr>
            <p:ph type="body" idx="1"/>
          </p:nvPr>
        </p:nvSpPr>
        <p:spPr/>
        <p:txBody>
          <a:bodyPr/>
          <a:lstStyle/>
          <a:p>
            <a:r>
              <a:rPr lang="en-US" altLang="zh-CN" sz="2800"/>
              <a:t>Prevent over-allocation(</a:t>
            </a:r>
            <a:r>
              <a:rPr lang="zh-CN" altLang="en-US" sz="2800"/>
              <a:t>过度分配</a:t>
            </a:r>
            <a:r>
              <a:rPr lang="en-US" altLang="zh-CN" sz="2800"/>
              <a:t>) of memory by modifying page-fault service routine to include page replacement(</a:t>
            </a:r>
            <a:r>
              <a:rPr lang="en-US" altLang="zh-CN" sz="2400"/>
              <a:t>see next ppt page</a:t>
            </a:r>
            <a:r>
              <a:rPr lang="en-US" altLang="zh-CN" sz="2800"/>
              <a:t>)</a:t>
            </a:r>
            <a:br>
              <a:rPr lang="en-US" altLang="zh-CN" sz="2800"/>
            </a:br>
            <a:endParaRPr lang="en-US" altLang="zh-CN" sz="2800"/>
          </a:p>
          <a:p>
            <a:r>
              <a:rPr lang="en-US" altLang="zh-CN" sz="2800"/>
              <a:t>Use </a:t>
            </a:r>
            <a:r>
              <a:rPr lang="en-US" altLang="zh-CN" sz="2800" b="1">
                <a:solidFill>
                  <a:srgbClr val="0070C0"/>
                </a:solidFill>
              </a:rPr>
              <a:t>modify (dirty) bit(</a:t>
            </a:r>
            <a:r>
              <a:rPr lang="zh-CN" altLang="en-US" sz="2800" b="1">
                <a:solidFill>
                  <a:srgbClr val="0070C0"/>
                </a:solidFill>
              </a:rPr>
              <a:t>修改位，脏位</a:t>
            </a:r>
            <a:r>
              <a:rPr lang="en-US" altLang="zh-CN" sz="2800" b="1">
                <a:solidFill>
                  <a:srgbClr val="0070C0"/>
                </a:solidFill>
              </a:rPr>
              <a:t>) </a:t>
            </a:r>
            <a:r>
              <a:rPr lang="en-US" altLang="zh-CN" sz="2800"/>
              <a:t>to reduce overhead of page transfers – only modified pages are written to disk</a:t>
            </a:r>
            <a:br>
              <a:rPr lang="en-US" altLang="zh-CN" sz="2800"/>
            </a:br>
            <a:endParaRPr lang="en-US" altLang="zh-CN" sz="2800"/>
          </a:p>
          <a:p>
            <a:r>
              <a:rPr lang="en-US" altLang="zh-CN" sz="2800"/>
              <a:t>Page replacement completes separation between logical memory and physical memory – large virtual memory can be provided on a smaller physical memory</a:t>
            </a:r>
          </a:p>
        </p:txBody>
      </p:sp>
    </p:spTree>
    <p:extLst>
      <p:ext uri="{BB962C8B-B14F-4D97-AF65-F5344CB8AC3E}">
        <p14:creationId xmlns:p14="http://schemas.microsoft.com/office/powerpoint/2010/main" val="227235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D6514-DDFD-4655-828E-2C9F70239837}"/>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FBDFE726-05F6-41C3-9D09-5FFABFA4090B}"/>
              </a:ext>
            </a:extLst>
          </p:cNvPr>
          <p:cNvSpPr>
            <a:spLocks noGrp="1"/>
          </p:cNvSpPr>
          <p:nvPr>
            <p:ph idx="1"/>
          </p:nvPr>
        </p:nvSpPr>
        <p:spPr>
          <a:xfrm>
            <a:off x="463463" y="1034089"/>
            <a:ext cx="11154427" cy="4626984"/>
          </a:xfrm>
        </p:spPr>
        <p:txBody>
          <a:bodyPr/>
          <a:lstStyle/>
          <a:p>
            <a:r>
              <a:rPr lang="zh-CN" altLang="en-US" sz="3200" b="1" dirty="0">
                <a:solidFill>
                  <a:srgbClr val="0070C0"/>
                </a:solidFill>
              </a:rPr>
              <a:t>第</a:t>
            </a:r>
            <a:r>
              <a:rPr lang="en-US" altLang="zh-CN" sz="3200" b="1" dirty="0">
                <a:solidFill>
                  <a:srgbClr val="0070C0"/>
                </a:solidFill>
              </a:rPr>
              <a:t>8</a:t>
            </a:r>
            <a:r>
              <a:rPr lang="zh-CN" altLang="en-US" sz="3200" b="1" dirty="0">
                <a:solidFill>
                  <a:srgbClr val="0070C0"/>
                </a:solidFill>
              </a:rPr>
              <a:t>章的几种存储器管理方法</a:t>
            </a:r>
            <a:r>
              <a:rPr lang="zh-CN" altLang="en-US" sz="3200" dirty="0"/>
              <a:t>，要求作业在运行前，将作业一次性全部装入内存，直到作业运行完后才能释放内存</a:t>
            </a:r>
          </a:p>
          <a:p>
            <a:endParaRPr lang="zh-CN" altLang="en-US" sz="1050" dirty="0"/>
          </a:p>
          <a:p>
            <a:r>
              <a:rPr lang="zh-CN" altLang="en-US" sz="3200" dirty="0"/>
              <a:t>作业在每次运行时并非用到其全部程序或数据</a:t>
            </a:r>
          </a:p>
          <a:p>
            <a:pPr lvl="1"/>
            <a:r>
              <a:rPr lang="zh-CN" altLang="en-US" sz="3200" dirty="0"/>
              <a:t>条件处理模块</a:t>
            </a:r>
          </a:p>
          <a:p>
            <a:pPr lvl="1"/>
            <a:r>
              <a:rPr lang="zh-CN" altLang="en-US" sz="3200" dirty="0"/>
              <a:t>处理异常错误模块</a:t>
            </a:r>
          </a:p>
          <a:p>
            <a:pPr lvl="1"/>
            <a:r>
              <a:rPr lang="zh-CN" altLang="en-US" sz="3200" dirty="0"/>
              <a:t>通常声明的内存比实际使用的内存大</a:t>
            </a:r>
            <a:r>
              <a:rPr lang="en-US" altLang="zh-CN" sz="3200" dirty="0"/>
              <a:t>(e.g. </a:t>
            </a:r>
            <a:r>
              <a:rPr lang="zh-CN" altLang="en-US" sz="3200" dirty="0"/>
              <a:t>缓冲区，数组</a:t>
            </a:r>
            <a:r>
              <a:rPr lang="en-US" altLang="zh-CN" sz="3200" dirty="0"/>
              <a:t>)</a:t>
            </a:r>
            <a:endParaRPr lang="zh-CN" altLang="en-US" sz="3200" dirty="0"/>
          </a:p>
          <a:p>
            <a:r>
              <a:rPr lang="zh-CN" altLang="en-US" sz="3200" dirty="0"/>
              <a:t>有的模块有时因</a:t>
            </a:r>
            <a:r>
              <a:rPr lang="en-US" altLang="zh-CN" sz="3200" dirty="0"/>
              <a:t>I/O</a:t>
            </a:r>
            <a:r>
              <a:rPr lang="zh-CN" altLang="en-US" sz="3200" dirty="0"/>
              <a:t>长期等待，但仍需要占用内存</a:t>
            </a:r>
          </a:p>
        </p:txBody>
      </p:sp>
    </p:spTree>
    <p:extLst>
      <p:ext uri="{BB962C8B-B14F-4D97-AF65-F5344CB8AC3E}">
        <p14:creationId xmlns:p14="http://schemas.microsoft.com/office/powerpoint/2010/main" val="104211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12398C2-AFE3-4CE2-B640-FA21AAC08083}"/>
              </a:ext>
            </a:extLst>
          </p:cNvPr>
          <p:cNvSpPr>
            <a:spLocks noGrp="1" noChangeArrowheads="1"/>
          </p:cNvSpPr>
          <p:nvPr>
            <p:ph type="title"/>
          </p:nvPr>
        </p:nvSpPr>
        <p:spPr/>
        <p:txBody>
          <a:bodyPr/>
          <a:lstStyle/>
          <a:p>
            <a:pPr>
              <a:defRPr/>
            </a:pPr>
            <a:r>
              <a:rPr lang="en-US" altLang="zh-CN">
                <a:ea typeface="宋体" charset="-122"/>
              </a:rPr>
              <a:t>Need For Page Replacement</a:t>
            </a:r>
          </a:p>
        </p:txBody>
      </p:sp>
      <p:pic>
        <p:nvPicPr>
          <p:cNvPr id="3" name="图片 2">
            <a:extLst>
              <a:ext uri="{FF2B5EF4-FFF2-40B4-BE49-F238E27FC236}">
                <a16:creationId xmlns:a16="http://schemas.microsoft.com/office/drawing/2014/main" id="{E07D7AE3-B80C-493E-9E3E-E823CF116598}"/>
              </a:ext>
            </a:extLst>
          </p:cNvPr>
          <p:cNvPicPr>
            <a:picLocks noChangeAspect="1"/>
          </p:cNvPicPr>
          <p:nvPr/>
        </p:nvPicPr>
        <p:blipFill>
          <a:blip r:embed="rId2"/>
          <a:stretch>
            <a:fillRect/>
          </a:stretch>
        </p:blipFill>
        <p:spPr>
          <a:xfrm>
            <a:off x="1791222" y="920945"/>
            <a:ext cx="8763457" cy="5703202"/>
          </a:xfrm>
          <a:prstGeom prst="rect">
            <a:avLst/>
          </a:prstGeom>
        </p:spPr>
      </p:pic>
    </p:spTree>
    <p:extLst>
      <p:ext uri="{BB962C8B-B14F-4D97-AF65-F5344CB8AC3E}">
        <p14:creationId xmlns:p14="http://schemas.microsoft.com/office/powerpoint/2010/main" val="333122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859E787-9AF2-4318-BA14-D1F993875ADB}"/>
              </a:ext>
            </a:extLst>
          </p:cNvPr>
          <p:cNvSpPr>
            <a:spLocks noGrp="1" noChangeArrowheads="1"/>
          </p:cNvSpPr>
          <p:nvPr>
            <p:ph type="title"/>
          </p:nvPr>
        </p:nvSpPr>
        <p:spPr/>
        <p:txBody>
          <a:bodyPr/>
          <a:lstStyle/>
          <a:p>
            <a:r>
              <a:rPr lang="en-US" altLang="zh-CN">
                <a:ea typeface="宋体" panose="02010600030101010101" pitchFamily="2" charset="-122"/>
              </a:rPr>
              <a:t>Basic Page Replacement</a:t>
            </a:r>
          </a:p>
        </p:txBody>
      </p:sp>
      <p:sp>
        <p:nvSpPr>
          <p:cNvPr id="124931" name="Rectangle 3">
            <a:extLst>
              <a:ext uri="{FF2B5EF4-FFF2-40B4-BE49-F238E27FC236}">
                <a16:creationId xmlns:a16="http://schemas.microsoft.com/office/drawing/2014/main" id="{4EE51786-EA74-44DF-BE42-6119CF2159A9}"/>
              </a:ext>
            </a:extLst>
          </p:cNvPr>
          <p:cNvSpPr>
            <a:spLocks noGrp="1" noChangeArrowheads="1"/>
          </p:cNvSpPr>
          <p:nvPr>
            <p:ph type="body" idx="1"/>
          </p:nvPr>
        </p:nvSpPr>
        <p:spPr>
          <a:xfrm>
            <a:off x="1402673" y="1187450"/>
            <a:ext cx="9667782" cy="4483100"/>
          </a:xfrm>
        </p:spPr>
        <p:txBody>
          <a:bodyPr/>
          <a:lstStyle/>
          <a:p>
            <a:pPr marL="381000" indent="-381000">
              <a:buFont typeface="Monotype Sorts" pitchFamily="2" charset="2"/>
              <a:buAutoNum type="arabicPeriod"/>
            </a:pPr>
            <a:r>
              <a:rPr lang="en-US" altLang="zh-CN" sz="2400"/>
              <a:t>Find the location of the desired page on disk</a:t>
            </a:r>
            <a:br>
              <a:rPr lang="en-US" altLang="zh-CN" sz="2400"/>
            </a:br>
            <a:endParaRPr lang="en-US" altLang="zh-CN" sz="2400"/>
          </a:p>
          <a:p>
            <a:pPr marL="381000" indent="-381000">
              <a:buFont typeface="Monotype Sorts" pitchFamily="2" charset="2"/>
              <a:buAutoNum type="arabicPeriod"/>
            </a:pPr>
            <a:r>
              <a:rPr lang="en-US" altLang="zh-CN" sz="2400"/>
              <a:t>Find a free frame:</a:t>
            </a:r>
            <a:br>
              <a:rPr lang="en-US" altLang="zh-CN" sz="2400"/>
            </a:br>
            <a:r>
              <a:rPr lang="en-US" altLang="zh-CN" sz="2400"/>
              <a:t>	- If there is a free frame, use it</a:t>
            </a:r>
            <a:br>
              <a:rPr lang="en-US" altLang="zh-CN" sz="2400"/>
            </a:br>
            <a:r>
              <a:rPr lang="en-US" altLang="zh-CN" sz="2400"/>
              <a:t>	- If there is no free frame, use a page replacement 	algorithm to select a </a:t>
            </a:r>
            <a:r>
              <a:rPr lang="en-US" altLang="zh-CN" sz="2400" b="1">
                <a:solidFill>
                  <a:srgbClr val="0070C0"/>
                </a:solidFill>
              </a:rPr>
              <a:t>victim</a:t>
            </a:r>
            <a:r>
              <a:rPr lang="en-US" altLang="zh-CN" sz="2400"/>
              <a:t> frame(</a:t>
            </a:r>
            <a:r>
              <a:rPr lang="zh-CN" altLang="en-US" sz="2400"/>
              <a:t>牺牲帧</a:t>
            </a:r>
            <a:r>
              <a:rPr lang="en-US" altLang="zh-CN" sz="2400"/>
              <a:t>)</a:t>
            </a:r>
            <a:br>
              <a:rPr lang="en-US" altLang="zh-CN" sz="2400"/>
            </a:br>
            <a:endParaRPr lang="en-US" altLang="zh-CN" sz="2400"/>
          </a:p>
          <a:p>
            <a:pPr marL="381000" indent="-381000">
              <a:buFont typeface="Monotype Sorts" pitchFamily="2" charset="2"/>
              <a:buAutoNum type="arabicPeriod"/>
            </a:pPr>
            <a:r>
              <a:rPr lang="en-US" altLang="zh-CN" sz="2400"/>
              <a:t>Read the desired page into the (newly) free frame. Update the page and frame tables</a:t>
            </a:r>
            <a:br>
              <a:rPr lang="en-US" altLang="zh-CN" sz="2400"/>
            </a:br>
            <a:endParaRPr lang="en-US" altLang="zh-CN" sz="2400"/>
          </a:p>
          <a:p>
            <a:pPr marL="381000" indent="-381000">
              <a:buFont typeface="Monotype Sorts" pitchFamily="2" charset="2"/>
              <a:buAutoNum type="arabicPeriod"/>
            </a:pPr>
            <a:r>
              <a:rPr lang="en-US" altLang="zh-CN" sz="2400"/>
              <a:t>Restart the process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2C4BFB3-B09C-4707-8DF8-9335F3398BAF}"/>
              </a:ext>
            </a:extLst>
          </p:cNvPr>
          <p:cNvSpPr>
            <a:spLocks noGrp="1" noChangeArrowheads="1"/>
          </p:cNvSpPr>
          <p:nvPr>
            <p:ph type="title"/>
          </p:nvPr>
        </p:nvSpPr>
        <p:spPr>
          <a:xfrm>
            <a:off x="2406389" y="222868"/>
            <a:ext cx="7664450" cy="576262"/>
          </a:xfrm>
        </p:spPr>
        <p:txBody>
          <a:bodyPr/>
          <a:lstStyle/>
          <a:p>
            <a:pPr eaLnBrk="1" hangingPunct="1"/>
            <a:r>
              <a:rPr lang="en-US" altLang="en-US"/>
              <a:t>Page </a:t>
            </a:r>
            <a:r>
              <a:rPr lang="en-US" altLang="en-US" dirty="0"/>
              <a:t>Replacement</a:t>
            </a:r>
          </a:p>
        </p:txBody>
      </p:sp>
      <p:pic>
        <p:nvPicPr>
          <p:cNvPr id="35843" name="Picture 4" descr="9">
            <a:extLst>
              <a:ext uri="{FF2B5EF4-FFF2-40B4-BE49-F238E27FC236}">
                <a16:creationId xmlns:a16="http://schemas.microsoft.com/office/drawing/2014/main" id="{632D2467-D729-4E96-ABE0-D5CF1AD39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536" y="993145"/>
            <a:ext cx="7432927" cy="547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47214C7-1AE6-4D0E-9FB9-EBC768731FBD}"/>
              </a:ext>
            </a:extLst>
          </p:cNvPr>
          <p:cNvSpPr>
            <a:spLocks noGrp="1" noChangeArrowheads="1"/>
          </p:cNvSpPr>
          <p:nvPr>
            <p:ph type="title"/>
          </p:nvPr>
        </p:nvSpPr>
        <p:spPr>
          <a:xfrm>
            <a:off x="2738946" y="175298"/>
            <a:ext cx="7861041" cy="576262"/>
          </a:xfrm>
        </p:spPr>
        <p:txBody>
          <a:bodyPr/>
          <a:lstStyle/>
          <a:p>
            <a:pPr eaLnBrk="1" hangingPunct="1"/>
            <a:r>
              <a:rPr lang="en-US" altLang="en-US" sz="2800" dirty="0"/>
              <a:t>Page and Frame Replacement Algorithms</a:t>
            </a:r>
          </a:p>
        </p:txBody>
      </p:sp>
      <p:sp>
        <p:nvSpPr>
          <p:cNvPr id="36867" name="Rectangle 3">
            <a:extLst>
              <a:ext uri="{FF2B5EF4-FFF2-40B4-BE49-F238E27FC236}">
                <a16:creationId xmlns:a16="http://schemas.microsoft.com/office/drawing/2014/main" id="{7C092E50-7A55-4657-89B6-77C0309E7E14}"/>
              </a:ext>
            </a:extLst>
          </p:cNvPr>
          <p:cNvSpPr>
            <a:spLocks noGrp="1" noChangeArrowheads="1"/>
          </p:cNvSpPr>
          <p:nvPr>
            <p:ph type="body" idx="1"/>
          </p:nvPr>
        </p:nvSpPr>
        <p:spPr>
          <a:xfrm>
            <a:off x="861134" y="979487"/>
            <a:ext cx="10475649" cy="4899025"/>
          </a:xfrm>
        </p:spPr>
        <p:txBody>
          <a:bodyPr/>
          <a:lstStyle/>
          <a:p>
            <a:pPr>
              <a:tabLst>
                <a:tab pos="3144838" algn="ctr"/>
              </a:tabLst>
            </a:pPr>
            <a:r>
              <a:rPr lang="en-US" altLang="en-US" sz="2000" b="1">
                <a:solidFill>
                  <a:srgbClr val="006699"/>
                </a:solidFill>
                <a:latin typeface="+mj-lt"/>
              </a:rPr>
              <a:t>Frame-allocation algorithm(</a:t>
            </a:r>
            <a:r>
              <a:rPr lang="zh-CN" altLang="en-US" sz="2000" b="1">
                <a:solidFill>
                  <a:srgbClr val="006699"/>
                </a:solidFill>
                <a:latin typeface="+mj-lt"/>
              </a:rPr>
              <a:t>帧分配算法</a:t>
            </a:r>
            <a:r>
              <a:rPr lang="en-US" altLang="en-US" sz="2000" b="1">
                <a:solidFill>
                  <a:srgbClr val="006699"/>
                </a:solidFill>
                <a:latin typeface="+mj-lt"/>
              </a:rPr>
              <a:t>) </a:t>
            </a:r>
            <a:r>
              <a:rPr lang="en-US" altLang="en-US" sz="2000" dirty="0"/>
              <a:t>determines </a:t>
            </a:r>
          </a:p>
          <a:p>
            <a:pPr lvl="1">
              <a:tabLst>
                <a:tab pos="3144838" algn="ctr"/>
              </a:tabLst>
            </a:pPr>
            <a:r>
              <a:rPr lang="en-US" altLang="en-US" sz="2000" dirty="0"/>
              <a:t>How many frames to give each process</a:t>
            </a:r>
          </a:p>
          <a:p>
            <a:pPr lvl="1">
              <a:tabLst>
                <a:tab pos="3144838" algn="ctr"/>
              </a:tabLst>
            </a:pPr>
            <a:r>
              <a:rPr lang="en-US" altLang="en-US" sz="2000" dirty="0"/>
              <a:t>Which frames to replace</a:t>
            </a:r>
          </a:p>
          <a:p>
            <a:pPr>
              <a:tabLst>
                <a:tab pos="3144838" algn="ctr"/>
              </a:tabLst>
            </a:pPr>
            <a:r>
              <a:rPr lang="en-US" altLang="en-US" sz="2000" b="1">
                <a:solidFill>
                  <a:srgbClr val="006699"/>
                </a:solidFill>
                <a:latin typeface="+mj-lt"/>
              </a:rPr>
              <a:t>Page-replacement algorithm(</a:t>
            </a:r>
            <a:r>
              <a:rPr lang="zh-CN" altLang="en-US" sz="2000" b="1">
                <a:solidFill>
                  <a:srgbClr val="006699"/>
                </a:solidFill>
                <a:latin typeface="+mj-lt"/>
              </a:rPr>
              <a:t>页置换算法</a:t>
            </a:r>
            <a:r>
              <a:rPr lang="en-US" altLang="en-US" sz="2000" b="1">
                <a:solidFill>
                  <a:srgbClr val="006699"/>
                </a:solidFill>
                <a:latin typeface="+mj-lt"/>
              </a:rPr>
              <a:t>)</a:t>
            </a:r>
            <a:endParaRPr lang="en-US" altLang="en-US" sz="2000" b="1" dirty="0">
              <a:solidFill>
                <a:srgbClr val="006699"/>
              </a:solidFill>
              <a:latin typeface="+mj-lt"/>
            </a:endParaRPr>
          </a:p>
          <a:p>
            <a:pPr lvl="1">
              <a:tabLst>
                <a:tab pos="3144838" algn="ctr"/>
              </a:tabLst>
            </a:pPr>
            <a:r>
              <a:rPr lang="en-US" altLang="en-US" sz="2000" dirty="0"/>
              <a:t>Want lowest page-fault rate on both first access and re-access</a:t>
            </a:r>
          </a:p>
          <a:p>
            <a:pPr>
              <a:tabLst>
                <a:tab pos="3144838" algn="ctr"/>
              </a:tabLst>
            </a:pPr>
            <a:r>
              <a:rPr lang="en-US" altLang="en-US" sz="2000" dirty="0"/>
              <a:t>Evaluate algorithm by running it on a particular string of memory references (reference string) and computing the number of page faults on that string</a:t>
            </a:r>
          </a:p>
          <a:p>
            <a:pPr lvl="1">
              <a:tabLst>
                <a:tab pos="3144838" algn="ctr"/>
              </a:tabLst>
            </a:pPr>
            <a:r>
              <a:rPr lang="en-US" altLang="en-US" sz="2000" dirty="0"/>
              <a:t>String is just page numbers, not full addresses</a:t>
            </a:r>
          </a:p>
          <a:p>
            <a:pPr lvl="1">
              <a:tabLst>
                <a:tab pos="3144838" algn="ctr"/>
              </a:tabLst>
            </a:pPr>
            <a:r>
              <a:rPr lang="en-US" altLang="en-US" sz="2000" dirty="0"/>
              <a:t>Repeated access to the same page does not cause a page fault</a:t>
            </a:r>
          </a:p>
          <a:p>
            <a:pPr lvl="1">
              <a:tabLst>
                <a:tab pos="3144838" algn="ctr"/>
              </a:tabLst>
            </a:pPr>
            <a:r>
              <a:rPr lang="en-US" altLang="en-US" sz="2000" dirty="0"/>
              <a:t>Results depend on number of frames available</a:t>
            </a:r>
          </a:p>
          <a:p>
            <a:pPr>
              <a:tabLst>
                <a:tab pos="3144838" algn="ctr"/>
              </a:tabLst>
            </a:pPr>
            <a:r>
              <a:rPr lang="en-US" altLang="en-US" sz="2000" dirty="0"/>
              <a:t>In all our examples, the </a:t>
            </a:r>
            <a:r>
              <a:rPr lang="en-US" altLang="en-US" sz="2000" b="1">
                <a:solidFill>
                  <a:srgbClr val="006699"/>
                </a:solidFill>
                <a:latin typeface="+mj-lt"/>
              </a:rPr>
              <a:t>reference</a:t>
            </a:r>
            <a:r>
              <a:rPr lang="en-US" altLang="en-US" sz="2000" b="1">
                <a:solidFill>
                  <a:srgbClr val="3366FF"/>
                </a:solidFill>
              </a:rPr>
              <a:t> </a:t>
            </a:r>
            <a:r>
              <a:rPr lang="en-US" altLang="en-US" sz="2000" b="1">
                <a:solidFill>
                  <a:srgbClr val="006699"/>
                </a:solidFill>
                <a:latin typeface="+mj-lt"/>
              </a:rPr>
              <a:t>string(</a:t>
            </a:r>
            <a:r>
              <a:rPr lang="zh-CN" altLang="en-US" sz="2000" b="1">
                <a:solidFill>
                  <a:srgbClr val="006699"/>
                </a:solidFill>
                <a:latin typeface="+mj-lt"/>
              </a:rPr>
              <a:t>引用串</a:t>
            </a:r>
            <a:r>
              <a:rPr lang="en-US" altLang="en-US" sz="2000" b="1">
                <a:solidFill>
                  <a:srgbClr val="006699"/>
                </a:solidFill>
                <a:latin typeface="+mj-lt"/>
              </a:rPr>
              <a:t>)</a:t>
            </a:r>
            <a:r>
              <a:rPr lang="en-US" altLang="en-US" sz="2000" b="1">
                <a:solidFill>
                  <a:srgbClr val="3366FF"/>
                </a:solidFill>
              </a:rPr>
              <a:t> </a:t>
            </a:r>
            <a:r>
              <a:rPr lang="en-US" altLang="en-US" sz="2000" dirty="0"/>
              <a:t>of referenced page numbers is </a:t>
            </a:r>
          </a:p>
          <a:p>
            <a:pPr>
              <a:buNone/>
              <a:tabLst>
                <a:tab pos="3144838" algn="ctr"/>
              </a:tabLst>
            </a:pPr>
            <a:r>
              <a:rPr lang="en-US" altLang="en-US" sz="2000" dirty="0"/>
              <a:t>	               </a:t>
            </a:r>
            <a:r>
              <a:rPr lang="en-US" altLang="en-US" sz="2000" b="1" dirty="0">
                <a:solidFill>
                  <a:srgbClr val="FF0000"/>
                </a:solidFill>
              </a:rPr>
              <a:t>7,0,1,2,0,3,0,4,2,3,0,3,0,3,2,1,2,0,1,7,0,1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38E9DE7-317A-4964-80E7-85DD040FFD38}"/>
              </a:ext>
            </a:extLst>
          </p:cNvPr>
          <p:cNvSpPr>
            <a:spLocks noGrp="1" noChangeArrowheads="1"/>
          </p:cNvSpPr>
          <p:nvPr>
            <p:ph type="title"/>
          </p:nvPr>
        </p:nvSpPr>
        <p:spPr>
          <a:xfrm>
            <a:off x="2328155" y="60152"/>
            <a:ext cx="8662696" cy="589980"/>
          </a:xfrm>
        </p:spPr>
        <p:txBody>
          <a:bodyPr/>
          <a:lstStyle/>
          <a:p>
            <a:pPr eaLnBrk="1" hangingPunct="1"/>
            <a:r>
              <a:rPr lang="en-US" altLang="en-US" sz="2400" dirty="0"/>
              <a:t>Graph of Page Faults Versus the Number of Frames</a:t>
            </a:r>
          </a:p>
        </p:txBody>
      </p:sp>
      <p:pic>
        <p:nvPicPr>
          <p:cNvPr id="37891" name="Picture 5">
            <a:extLst>
              <a:ext uri="{FF2B5EF4-FFF2-40B4-BE49-F238E27FC236}">
                <a16:creationId xmlns:a16="http://schemas.microsoft.com/office/drawing/2014/main" id="{6305A72B-A5ED-415A-9B8C-D45FEB5F4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046" y="1096207"/>
            <a:ext cx="8681908" cy="510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CA6CF77-12AF-4EC2-89B1-0E20EC3A225C}"/>
              </a:ext>
            </a:extLst>
          </p:cNvPr>
          <p:cNvSpPr>
            <a:spLocks noGrp="1" noChangeArrowheads="1"/>
          </p:cNvSpPr>
          <p:nvPr>
            <p:ph type="title"/>
          </p:nvPr>
        </p:nvSpPr>
        <p:spPr>
          <a:xfrm>
            <a:off x="2418735" y="241529"/>
            <a:ext cx="7821612" cy="576262"/>
          </a:xfrm>
        </p:spPr>
        <p:txBody>
          <a:bodyPr/>
          <a:lstStyle/>
          <a:p>
            <a:pPr eaLnBrk="1" hangingPunct="1"/>
            <a:r>
              <a:rPr lang="en-US" altLang="en-US"/>
              <a:t>First-In-First-Out (FIFO) Algorithm</a:t>
            </a:r>
          </a:p>
        </p:txBody>
      </p:sp>
      <p:sp>
        <p:nvSpPr>
          <p:cNvPr id="38915" name="Rectangle 3">
            <a:extLst>
              <a:ext uri="{FF2B5EF4-FFF2-40B4-BE49-F238E27FC236}">
                <a16:creationId xmlns:a16="http://schemas.microsoft.com/office/drawing/2014/main" id="{6D1D5755-163C-4203-ABC8-2DA1622DF8E5}"/>
              </a:ext>
            </a:extLst>
          </p:cNvPr>
          <p:cNvSpPr>
            <a:spLocks noGrp="1" noChangeArrowheads="1"/>
          </p:cNvSpPr>
          <p:nvPr>
            <p:ph type="body" idx="1"/>
          </p:nvPr>
        </p:nvSpPr>
        <p:spPr>
          <a:xfrm>
            <a:off x="1793290" y="1052515"/>
            <a:ext cx="9037468" cy="5499206"/>
          </a:xfrm>
        </p:spPr>
        <p:txBody>
          <a:bodyPr/>
          <a:lstStyle/>
          <a:p>
            <a:r>
              <a:rPr lang="en-US" altLang="en-US" sz="2000" dirty="0"/>
              <a:t>Reference string: </a:t>
            </a:r>
            <a:r>
              <a:rPr lang="en-US" altLang="en-US" sz="2000" b="1" dirty="0">
                <a:solidFill>
                  <a:srgbClr val="FF0000"/>
                </a:solidFill>
              </a:rPr>
              <a:t>7,0,1,2,0,3,0,4,2,3,0,3,0,3,2,1,2,0,1,7,0,1</a:t>
            </a:r>
            <a:endParaRPr lang="en-US" altLang="en-US" sz="2000" dirty="0"/>
          </a:p>
          <a:p>
            <a:r>
              <a:rPr lang="en-US" altLang="en-US" sz="2000" dirty="0"/>
              <a:t>3 frames (3 pages can be in memory at a time per process)</a:t>
            </a:r>
          </a:p>
          <a:p>
            <a:pPr>
              <a:buFont typeface="Monotype Sorts" pitchFamily="-84" charset="2"/>
              <a:buNone/>
            </a:pPr>
            <a:endParaRPr lang="en-US" altLang="en-US" sz="2000" dirty="0"/>
          </a:p>
          <a:p>
            <a:pPr>
              <a:buFont typeface="Monotype Sorts" pitchFamily="-84" charset="2"/>
              <a:buNone/>
            </a:pPr>
            <a:endParaRPr lang="en-US" altLang="en-US" sz="2000" dirty="0"/>
          </a:p>
          <a:p>
            <a:pPr>
              <a:buFont typeface="Monotype Sorts" pitchFamily="-84" charset="2"/>
              <a:buNone/>
            </a:pPr>
            <a:br>
              <a:rPr lang="en-US" altLang="en-US" sz="2000" dirty="0"/>
            </a:br>
            <a:endParaRPr lang="en-US" altLang="en-US" sz="2000" dirty="0"/>
          </a:p>
          <a:p>
            <a:pPr>
              <a:buFont typeface="Monotype Sorts" pitchFamily="-84" charset="2"/>
              <a:buNone/>
            </a:pPr>
            <a:endParaRPr lang="en-US" altLang="en-US" sz="900" dirty="0"/>
          </a:p>
          <a:p>
            <a:pPr>
              <a:buFont typeface="Monotype Sorts" pitchFamily="-84" charset="2"/>
              <a:buNone/>
            </a:pPr>
            <a:endParaRPr lang="en-US" altLang="en-US" sz="900" dirty="0"/>
          </a:p>
          <a:p>
            <a:pPr>
              <a:buFont typeface="Monotype Sorts" pitchFamily="-84" charset="2"/>
              <a:buNone/>
            </a:pPr>
            <a:endParaRPr lang="en-US" altLang="en-US" sz="2000" dirty="0"/>
          </a:p>
          <a:p>
            <a:r>
              <a:rPr lang="en-US" altLang="en-US" sz="2000" dirty="0"/>
              <a:t>Can vary by reference string: consider 1,2,3,4,1,2,5,1,2,3,4,5</a:t>
            </a:r>
          </a:p>
          <a:p>
            <a:pPr lvl="1"/>
            <a:r>
              <a:rPr lang="en-US" altLang="en-US" sz="2000" dirty="0"/>
              <a:t>Adding more frames can cause more page faults!</a:t>
            </a:r>
          </a:p>
          <a:p>
            <a:pPr lvl="2"/>
            <a:r>
              <a:rPr lang="en-US" altLang="en-US" sz="2000" b="1">
                <a:solidFill>
                  <a:srgbClr val="006699"/>
                </a:solidFill>
                <a:latin typeface="+mj-lt"/>
              </a:rPr>
              <a:t>Belady</a:t>
            </a:r>
            <a:r>
              <a:rPr lang="en-US" altLang="ja-JP" sz="2000" b="1">
                <a:solidFill>
                  <a:srgbClr val="006699"/>
                </a:solidFill>
                <a:latin typeface="Arial" panose="020B0604020202020204" pitchFamily="34" charset="0"/>
                <a:cs typeface="Arial" panose="020B0604020202020204" pitchFamily="34" charset="0"/>
              </a:rPr>
              <a:t>’</a:t>
            </a:r>
            <a:r>
              <a:rPr lang="en-US" altLang="ja-JP" sz="2000" b="1">
                <a:solidFill>
                  <a:srgbClr val="006699"/>
                </a:solidFill>
                <a:latin typeface="+mj-lt"/>
              </a:rPr>
              <a:t>s Anomaly(</a:t>
            </a:r>
            <a:r>
              <a:rPr lang="en-US" altLang="en-US" sz="2000" b="1">
                <a:solidFill>
                  <a:srgbClr val="006699"/>
                </a:solidFill>
                <a:latin typeface="+mj-lt"/>
              </a:rPr>
              <a:t>Belady</a:t>
            </a:r>
            <a:r>
              <a:rPr lang="zh-CN" altLang="en-US" sz="2000" b="1">
                <a:solidFill>
                  <a:srgbClr val="006699"/>
                </a:solidFill>
                <a:latin typeface="+mj-lt"/>
              </a:rPr>
              <a:t>异常</a:t>
            </a:r>
            <a:r>
              <a:rPr lang="en-US" altLang="ja-JP" sz="2000" b="1">
                <a:solidFill>
                  <a:srgbClr val="006699"/>
                </a:solidFill>
                <a:latin typeface="+mj-lt"/>
              </a:rPr>
              <a:t>)</a:t>
            </a:r>
            <a:endParaRPr lang="en-US" altLang="en-US" sz="2000" b="1" dirty="0">
              <a:solidFill>
                <a:srgbClr val="006699"/>
              </a:solidFill>
              <a:latin typeface="+mj-lt"/>
            </a:endParaRPr>
          </a:p>
          <a:p>
            <a:r>
              <a:rPr lang="en-US" altLang="en-US" sz="2000" dirty="0"/>
              <a:t>How to track ages of pages? </a:t>
            </a:r>
          </a:p>
          <a:p>
            <a:pPr lvl="1"/>
            <a:r>
              <a:rPr lang="en-US" altLang="en-US" sz="2000" dirty="0"/>
              <a:t>Just use a FIFO queue</a:t>
            </a:r>
          </a:p>
        </p:txBody>
      </p:sp>
      <p:sp>
        <p:nvSpPr>
          <p:cNvPr id="38916" name="Text Box 16">
            <a:extLst>
              <a:ext uri="{FF2B5EF4-FFF2-40B4-BE49-F238E27FC236}">
                <a16:creationId xmlns:a16="http://schemas.microsoft.com/office/drawing/2014/main" id="{70D1F977-A605-4231-817D-50B414BD8273}"/>
              </a:ext>
            </a:extLst>
          </p:cNvPr>
          <p:cNvSpPr txBox="1">
            <a:spLocks noChangeArrowheads="1"/>
          </p:cNvSpPr>
          <p:nvPr/>
        </p:nvSpPr>
        <p:spPr bwMode="auto">
          <a:xfrm>
            <a:off x="9305493" y="3617174"/>
            <a:ext cx="169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dirty="0">
                <a:latin typeface="Helvetica" panose="020B0604020202020204" pitchFamily="34" charset="0"/>
              </a:rPr>
              <a:t>15 page faults</a:t>
            </a:r>
          </a:p>
        </p:txBody>
      </p:sp>
      <p:pic>
        <p:nvPicPr>
          <p:cNvPr id="38917" name="Picture 1">
            <a:extLst>
              <a:ext uri="{FF2B5EF4-FFF2-40B4-BE49-F238E27FC236}">
                <a16:creationId xmlns:a16="http://schemas.microsoft.com/office/drawing/2014/main" id="{308629FE-BC55-408D-8CD8-72B5F69846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6724" y="1913690"/>
            <a:ext cx="6902810" cy="21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C394E92-C951-45FA-8F09-B31B2366B54B}"/>
              </a:ext>
            </a:extLst>
          </p:cNvPr>
          <p:cNvSpPr>
            <a:spLocks noGrp="1" noChangeArrowheads="1"/>
          </p:cNvSpPr>
          <p:nvPr>
            <p:ph type="title"/>
          </p:nvPr>
        </p:nvSpPr>
        <p:spPr/>
        <p:txBody>
          <a:bodyPr/>
          <a:lstStyle/>
          <a:p>
            <a:pPr>
              <a:defRPr/>
            </a:pPr>
            <a:r>
              <a:rPr lang="en-US" altLang="zh-CN">
                <a:ea typeface="宋体" charset="-122"/>
              </a:rPr>
              <a:t>FIFO Page Replacement</a:t>
            </a:r>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l="655" t="32359" r="452" b="32361"/>
          <a:stretch>
            <a:fillRect/>
          </a:stretch>
        </p:blipFill>
        <p:spPr bwMode="auto">
          <a:xfrm>
            <a:off x="1558925" y="2166939"/>
            <a:ext cx="9075738" cy="24272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4820" name="直接箭头连接符 2"/>
          <p:cNvCxnSpPr>
            <a:cxnSpLocks noChangeShapeType="1"/>
          </p:cNvCxnSpPr>
          <p:nvPr/>
        </p:nvCxnSpPr>
        <p:spPr bwMode="auto">
          <a:xfrm>
            <a:off x="2967039" y="3238500"/>
            <a:ext cx="231775" cy="0"/>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1" name="直接箭头连接符 5"/>
          <p:cNvCxnSpPr>
            <a:cxnSpLocks noChangeShapeType="1"/>
          </p:cNvCxnSpPr>
          <p:nvPr/>
        </p:nvCxnSpPr>
        <p:spPr bwMode="auto">
          <a:xfrm>
            <a:off x="3453414" y="3646488"/>
            <a:ext cx="603681" cy="0"/>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2" name="直接箭头连接符 7"/>
          <p:cNvCxnSpPr>
            <a:cxnSpLocks noChangeShapeType="1"/>
          </p:cNvCxnSpPr>
          <p:nvPr/>
        </p:nvCxnSpPr>
        <p:spPr bwMode="auto">
          <a:xfrm flipV="1">
            <a:off x="4333875" y="3965576"/>
            <a:ext cx="274638" cy="11113"/>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3" name="直接箭头连接符 9"/>
          <p:cNvCxnSpPr>
            <a:cxnSpLocks noChangeShapeType="1"/>
          </p:cNvCxnSpPr>
          <p:nvPr/>
        </p:nvCxnSpPr>
        <p:spPr bwMode="auto">
          <a:xfrm flipV="1">
            <a:off x="4795839" y="3368676"/>
            <a:ext cx="276225" cy="11113"/>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4" name="直接箭头连接符 10"/>
          <p:cNvCxnSpPr>
            <a:cxnSpLocks noChangeShapeType="1"/>
          </p:cNvCxnSpPr>
          <p:nvPr/>
        </p:nvCxnSpPr>
        <p:spPr bwMode="auto">
          <a:xfrm flipV="1">
            <a:off x="5214939" y="3635376"/>
            <a:ext cx="274637" cy="11113"/>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5" name="直接箭头连接符 11"/>
          <p:cNvCxnSpPr>
            <a:cxnSpLocks noChangeShapeType="1"/>
          </p:cNvCxnSpPr>
          <p:nvPr/>
        </p:nvCxnSpPr>
        <p:spPr bwMode="auto">
          <a:xfrm flipV="1">
            <a:off x="5688014" y="3965576"/>
            <a:ext cx="276225" cy="11113"/>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6" name="直接箭头连接符 12"/>
          <p:cNvCxnSpPr>
            <a:cxnSpLocks noChangeShapeType="1"/>
          </p:cNvCxnSpPr>
          <p:nvPr/>
        </p:nvCxnSpPr>
        <p:spPr bwMode="auto">
          <a:xfrm flipV="1">
            <a:off x="6142039" y="3249613"/>
            <a:ext cx="274637" cy="11112"/>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7" name="直接箭头连接符 13"/>
          <p:cNvCxnSpPr>
            <a:cxnSpLocks noChangeShapeType="1"/>
          </p:cNvCxnSpPr>
          <p:nvPr/>
        </p:nvCxnSpPr>
        <p:spPr bwMode="auto">
          <a:xfrm flipV="1">
            <a:off x="6604986" y="3623238"/>
            <a:ext cx="1074198" cy="13030"/>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8" name="直接箭头连接符 15"/>
          <p:cNvCxnSpPr>
            <a:cxnSpLocks noChangeShapeType="1"/>
          </p:cNvCxnSpPr>
          <p:nvPr/>
        </p:nvCxnSpPr>
        <p:spPr bwMode="auto">
          <a:xfrm flipV="1">
            <a:off x="8371643" y="3259808"/>
            <a:ext cx="1083075" cy="13139"/>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29" name="直接箭头连接符 16"/>
          <p:cNvCxnSpPr>
            <a:cxnSpLocks noChangeShapeType="1"/>
          </p:cNvCxnSpPr>
          <p:nvPr/>
        </p:nvCxnSpPr>
        <p:spPr bwMode="auto">
          <a:xfrm flipV="1">
            <a:off x="7916864" y="3954463"/>
            <a:ext cx="276225" cy="11112"/>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30" name="直接箭头连接符 17"/>
          <p:cNvCxnSpPr>
            <a:cxnSpLocks noChangeShapeType="1"/>
          </p:cNvCxnSpPr>
          <p:nvPr/>
        </p:nvCxnSpPr>
        <p:spPr bwMode="auto">
          <a:xfrm flipV="1">
            <a:off x="9701214" y="3657601"/>
            <a:ext cx="276225" cy="11113"/>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4831" name="直接箭头连接符 18"/>
          <p:cNvCxnSpPr>
            <a:cxnSpLocks noChangeShapeType="1"/>
          </p:cNvCxnSpPr>
          <p:nvPr/>
        </p:nvCxnSpPr>
        <p:spPr bwMode="auto">
          <a:xfrm flipV="1">
            <a:off x="10148889" y="3976688"/>
            <a:ext cx="276225" cy="11112"/>
          </a:xfrm>
          <a:prstGeom prst="straightConnector1">
            <a:avLst/>
          </a:prstGeom>
          <a:noFill/>
          <a:ln w="44450" algn="ctr">
            <a:solidFill>
              <a:schemeClr val="tx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48751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7F6C493-5363-4C11-973D-DE5050AB0749}"/>
              </a:ext>
            </a:extLst>
          </p:cNvPr>
          <p:cNvSpPr>
            <a:spLocks noGrp="1" noChangeArrowheads="1"/>
          </p:cNvSpPr>
          <p:nvPr>
            <p:ph type="title"/>
          </p:nvPr>
        </p:nvSpPr>
        <p:spPr/>
        <p:txBody>
          <a:bodyPr/>
          <a:lstStyle/>
          <a:p>
            <a:pPr>
              <a:defRPr/>
            </a:pPr>
            <a:r>
              <a:rPr lang="en-US" altLang="zh-CN">
                <a:ea typeface="宋体" charset="-122"/>
              </a:rPr>
              <a:t>First-In-First-Out (FIFO) Algorithm</a:t>
            </a:r>
          </a:p>
        </p:txBody>
      </p:sp>
      <p:sp>
        <p:nvSpPr>
          <p:cNvPr id="33795" name="Rectangle 3"/>
          <p:cNvSpPr>
            <a:spLocks noGrp="1" noChangeArrowheads="1"/>
          </p:cNvSpPr>
          <p:nvPr>
            <p:ph type="body" idx="1"/>
          </p:nvPr>
        </p:nvSpPr>
        <p:spPr>
          <a:xfrm>
            <a:off x="2444627" y="994315"/>
            <a:ext cx="7029450" cy="5543550"/>
          </a:xfrm>
        </p:spPr>
        <p:txBody>
          <a:bodyPr/>
          <a:lstStyle/>
          <a:p>
            <a:r>
              <a:rPr lang="en-US" altLang="zh-CN" dirty="0">
                <a:ea typeface="宋体" pitchFamily="2" charset="-122"/>
              </a:rPr>
              <a:t>Reference string: </a:t>
            </a:r>
            <a:r>
              <a:rPr lang="en-US" altLang="zh-CN" b="1" dirty="0">
                <a:ea typeface="宋体" pitchFamily="2" charset="-122"/>
              </a:rPr>
              <a:t>1, 2, 3, 4, 1, 2, 5, 1, 2, 3, 4, 5</a:t>
            </a:r>
          </a:p>
          <a:p>
            <a:r>
              <a:rPr lang="en-US" altLang="zh-CN" dirty="0">
                <a:ea typeface="宋体" pitchFamily="2" charset="-122"/>
              </a:rPr>
              <a:t>3 frames (3 pages can be in memory at a time per process)</a:t>
            </a:r>
          </a:p>
          <a:p>
            <a:pPr>
              <a:buFont typeface="Monotype Sorts" pitchFamily="-84" charset="2"/>
              <a:buNone/>
            </a:pPr>
            <a:endParaRPr lang="en-US" altLang="zh-CN" sz="1600" dirty="0">
              <a:ea typeface="宋体" pitchFamily="2" charset="-122"/>
            </a:endParaRPr>
          </a:p>
          <a:p>
            <a:pPr>
              <a:buFont typeface="Monotype Sorts" pitchFamily="-84" charset="2"/>
              <a:buNone/>
            </a:pPr>
            <a:endParaRPr lang="en-US" altLang="zh-CN" dirty="0">
              <a:ea typeface="宋体" pitchFamily="2" charset="-122"/>
            </a:endParaRPr>
          </a:p>
          <a:p>
            <a:pPr>
              <a:buFont typeface="Monotype Sorts" pitchFamily="-84" charset="2"/>
              <a:buNone/>
            </a:pPr>
            <a:br>
              <a:rPr lang="en-US" altLang="zh-CN" dirty="0">
                <a:ea typeface="宋体" pitchFamily="2" charset="-122"/>
              </a:rPr>
            </a:br>
            <a:endParaRPr lang="en-US" altLang="zh-CN" dirty="0">
              <a:ea typeface="宋体" pitchFamily="2" charset="-122"/>
            </a:endParaRPr>
          </a:p>
          <a:p>
            <a:pPr>
              <a:buFont typeface="Monotype Sorts" pitchFamily="-84" charset="2"/>
              <a:buNone/>
            </a:pPr>
            <a:endParaRPr lang="en-US" altLang="zh-CN" dirty="0">
              <a:ea typeface="宋体" pitchFamily="2" charset="-122"/>
            </a:endParaRPr>
          </a:p>
          <a:p>
            <a:r>
              <a:rPr lang="en-US" altLang="zh-CN" dirty="0">
                <a:ea typeface="宋体" pitchFamily="2" charset="-122"/>
              </a:rPr>
              <a:t>4 frames</a:t>
            </a:r>
            <a:br>
              <a:rPr lang="en-US" altLang="zh-CN" sz="1600" dirty="0">
                <a:ea typeface="宋体" pitchFamily="2" charset="-122"/>
              </a:rPr>
            </a:br>
            <a:br>
              <a:rPr lang="en-US" altLang="zh-CN" dirty="0">
                <a:ea typeface="宋体" pitchFamily="2" charset="-122"/>
              </a:rPr>
            </a:br>
            <a:br>
              <a:rPr lang="en-US" altLang="zh-CN" dirty="0">
                <a:ea typeface="宋体" pitchFamily="2" charset="-122"/>
              </a:rPr>
            </a:br>
            <a:br>
              <a:rPr lang="en-US" altLang="zh-CN" dirty="0">
                <a:ea typeface="宋体" pitchFamily="2" charset="-122"/>
              </a:rPr>
            </a:br>
            <a:br>
              <a:rPr lang="en-US" altLang="zh-CN" dirty="0">
                <a:ea typeface="宋体" pitchFamily="2" charset="-122"/>
              </a:rPr>
            </a:br>
            <a:endParaRPr lang="en-US" altLang="zh-CN" dirty="0">
              <a:ea typeface="宋体" pitchFamily="2" charset="-122"/>
            </a:endParaRPr>
          </a:p>
          <a:p>
            <a:pPr>
              <a:buFont typeface="Monotype Sorts" pitchFamily="-84" charset="2"/>
              <a:buNone/>
            </a:pPr>
            <a:endParaRPr lang="en-US" altLang="zh-CN" dirty="0">
              <a:ea typeface="宋体" pitchFamily="2" charset="-122"/>
            </a:endParaRPr>
          </a:p>
          <a:p>
            <a:pPr>
              <a:buFont typeface="Monotype Sorts" pitchFamily="-84" charset="2"/>
              <a:buNone/>
            </a:pPr>
            <a:endParaRPr lang="en-US" altLang="zh-CN" dirty="0">
              <a:ea typeface="宋体" pitchFamily="2" charset="-122"/>
            </a:endParaRPr>
          </a:p>
          <a:p>
            <a:r>
              <a:rPr lang="en-US" altLang="zh-CN" b="1" dirty="0" err="1">
                <a:solidFill>
                  <a:srgbClr val="0070C0"/>
                </a:solidFill>
                <a:ea typeface="宋体" pitchFamily="2" charset="-122"/>
              </a:rPr>
              <a:t>Belady</a:t>
            </a:r>
            <a:r>
              <a:rPr lang="en-US" altLang="zh-CN" b="1" dirty="0" err="1">
                <a:solidFill>
                  <a:srgbClr val="0070C0"/>
                </a:solidFill>
                <a:latin typeface="Arial" panose="020B0604020202020204" pitchFamily="34" charset="0"/>
                <a:ea typeface="宋体" pitchFamily="2" charset="-122"/>
                <a:cs typeface="Arial" panose="020B0604020202020204" pitchFamily="34" charset="0"/>
              </a:rPr>
              <a:t>’</a:t>
            </a:r>
            <a:r>
              <a:rPr lang="en-US" altLang="zh-CN" b="1" dirty="0" err="1">
                <a:solidFill>
                  <a:srgbClr val="0070C0"/>
                </a:solidFill>
                <a:ea typeface="宋体" pitchFamily="2" charset="-122"/>
              </a:rPr>
              <a:t>s</a:t>
            </a:r>
            <a:r>
              <a:rPr lang="en-US" altLang="zh-CN" b="1" dirty="0">
                <a:solidFill>
                  <a:srgbClr val="0070C0"/>
                </a:solidFill>
                <a:ea typeface="宋体" pitchFamily="2" charset="-122"/>
              </a:rPr>
              <a:t> Anomaly(</a:t>
            </a:r>
            <a:r>
              <a:rPr lang="zh-CN" altLang="en-US" b="1" dirty="0">
                <a:solidFill>
                  <a:srgbClr val="0070C0"/>
                </a:solidFill>
              </a:rPr>
              <a:t>异常</a:t>
            </a:r>
            <a:r>
              <a:rPr lang="en-US" altLang="zh-CN" b="1" dirty="0">
                <a:solidFill>
                  <a:srgbClr val="0070C0"/>
                </a:solidFill>
                <a:ea typeface="宋体" pitchFamily="2" charset="-122"/>
              </a:rPr>
              <a:t>)</a:t>
            </a:r>
            <a:r>
              <a:rPr lang="en-US" altLang="zh-CN" dirty="0">
                <a:ea typeface="宋体" pitchFamily="2" charset="-122"/>
              </a:rPr>
              <a:t>: more frames </a:t>
            </a:r>
            <a:r>
              <a:rPr lang="en-US" altLang="zh-CN" dirty="0">
                <a:ea typeface="宋体" pitchFamily="2" charset="-122"/>
                <a:sym typeface="Symbol" pitchFamily="18" charset="2"/>
              </a:rPr>
              <a:t> more page faults</a:t>
            </a:r>
            <a:endParaRPr lang="en-US" altLang="zh-CN" dirty="0">
              <a:ea typeface="宋体" pitchFamily="2" charset="-122"/>
            </a:endParaRPr>
          </a:p>
        </p:txBody>
      </p:sp>
      <p:sp>
        <p:nvSpPr>
          <p:cNvPr id="33796" name="Rectangle 4"/>
          <p:cNvSpPr>
            <a:spLocks noChangeArrowheads="1"/>
          </p:cNvSpPr>
          <p:nvPr/>
        </p:nvSpPr>
        <p:spPr bwMode="auto">
          <a:xfrm>
            <a:off x="5054477" y="2065877"/>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1</a:t>
            </a:r>
          </a:p>
        </p:txBody>
      </p:sp>
      <p:sp>
        <p:nvSpPr>
          <p:cNvPr id="33797" name="Rectangle 5"/>
          <p:cNvSpPr>
            <a:spLocks noChangeArrowheads="1"/>
          </p:cNvSpPr>
          <p:nvPr/>
        </p:nvSpPr>
        <p:spPr bwMode="auto">
          <a:xfrm>
            <a:off x="5054477" y="2523077"/>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p>
        </p:txBody>
      </p:sp>
      <p:sp>
        <p:nvSpPr>
          <p:cNvPr id="33798" name="Rectangle 6"/>
          <p:cNvSpPr>
            <a:spLocks noChangeArrowheads="1"/>
          </p:cNvSpPr>
          <p:nvPr/>
        </p:nvSpPr>
        <p:spPr bwMode="auto">
          <a:xfrm>
            <a:off x="5054477" y="2980277"/>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3</a:t>
            </a:r>
          </a:p>
        </p:txBody>
      </p:sp>
      <p:sp>
        <p:nvSpPr>
          <p:cNvPr id="33799" name="Text Box 7"/>
          <p:cNvSpPr txBox="1">
            <a:spLocks noChangeArrowheads="1"/>
          </p:cNvSpPr>
          <p:nvPr/>
        </p:nvSpPr>
        <p:spPr bwMode="auto">
          <a:xfrm>
            <a:off x="4667127" y="209921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a:t>
            </a:r>
          </a:p>
        </p:txBody>
      </p:sp>
      <p:sp>
        <p:nvSpPr>
          <p:cNvPr id="33800" name="Text Box 8"/>
          <p:cNvSpPr txBox="1">
            <a:spLocks noChangeArrowheads="1"/>
          </p:cNvSpPr>
          <p:nvPr/>
        </p:nvSpPr>
        <p:spPr bwMode="auto">
          <a:xfrm>
            <a:off x="4667127" y="254212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a:t>
            </a:r>
          </a:p>
        </p:txBody>
      </p:sp>
      <p:sp>
        <p:nvSpPr>
          <p:cNvPr id="33801" name="Text Box 9"/>
          <p:cNvSpPr txBox="1">
            <a:spLocks noChangeArrowheads="1"/>
          </p:cNvSpPr>
          <p:nvPr/>
        </p:nvSpPr>
        <p:spPr bwMode="auto">
          <a:xfrm>
            <a:off x="4667127" y="301837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a:t>
            </a:r>
          </a:p>
        </p:txBody>
      </p:sp>
      <p:sp>
        <p:nvSpPr>
          <p:cNvPr id="33802" name="Text Box 10"/>
          <p:cNvSpPr txBox="1">
            <a:spLocks noChangeArrowheads="1"/>
          </p:cNvSpPr>
          <p:nvPr/>
        </p:nvSpPr>
        <p:spPr bwMode="auto">
          <a:xfrm>
            <a:off x="5511677" y="213731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4</a:t>
            </a:r>
          </a:p>
        </p:txBody>
      </p:sp>
      <p:sp>
        <p:nvSpPr>
          <p:cNvPr id="33803" name="Text Box 11"/>
          <p:cNvSpPr txBox="1">
            <a:spLocks noChangeArrowheads="1"/>
          </p:cNvSpPr>
          <p:nvPr/>
        </p:nvSpPr>
        <p:spPr bwMode="auto">
          <a:xfrm>
            <a:off x="5511677" y="258022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a:t>
            </a:r>
          </a:p>
        </p:txBody>
      </p:sp>
      <p:sp>
        <p:nvSpPr>
          <p:cNvPr id="33804" name="Text Box 12"/>
          <p:cNvSpPr txBox="1">
            <a:spLocks noChangeArrowheads="1"/>
          </p:cNvSpPr>
          <p:nvPr/>
        </p:nvSpPr>
        <p:spPr bwMode="auto">
          <a:xfrm>
            <a:off x="5511677" y="305647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a:t>
            </a:r>
          </a:p>
        </p:txBody>
      </p:sp>
      <p:sp>
        <p:nvSpPr>
          <p:cNvPr id="33805" name="Text Box 13"/>
          <p:cNvSpPr txBox="1">
            <a:spLocks noChangeArrowheads="1"/>
          </p:cNvSpPr>
          <p:nvPr/>
        </p:nvSpPr>
        <p:spPr bwMode="auto">
          <a:xfrm>
            <a:off x="5892677" y="213731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5</a:t>
            </a:r>
          </a:p>
        </p:txBody>
      </p:sp>
      <p:sp>
        <p:nvSpPr>
          <p:cNvPr id="33806" name="Text Box 14"/>
          <p:cNvSpPr txBox="1">
            <a:spLocks noChangeArrowheads="1"/>
          </p:cNvSpPr>
          <p:nvPr/>
        </p:nvSpPr>
        <p:spPr bwMode="auto">
          <a:xfrm>
            <a:off x="5892677" y="258022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a:t>
            </a:r>
          </a:p>
        </p:txBody>
      </p:sp>
      <p:sp>
        <p:nvSpPr>
          <p:cNvPr id="33807" name="Text Box 15"/>
          <p:cNvSpPr txBox="1">
            <a:spLocks noChangeArrowheads="1"/>
          </p:cNvSpPr>
          <p:nvPr/>
        </p:nvSpPr>
        <p:spPr bwMode="auto">
          <a:xfrm>
            <a:off x="5892677" y="305647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4</a:t>
            </a:r>
          </a:p>
        </p:txBody>
      </p:sp>
      <p:sp>
        <p:nvSpPr>
          <p:cNvPr id="33808" name="Text Box 16"/>
          <p:cNvSpPr txBox="1">
            <a:spLocks noChangeArrowheads="1"/>
          </p:cNvSpPr>
          <p:nvPr/>
        </p:nvSpPr>
        <p:spPr bwMode="auto">
          <a:xfrm>
            <a:off x="6298348" y="2578919"/>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b="1">
                <a:solidFill>
                  <a:srgbClr val="0070C0"/>
                </a:solidFill>
                <a:ea typeface="宋体" pitchFamily="2" charset="-122"/>
              </a:rPr>
              <a:t>9 page faults</a:t>
            </a:r>
          </a:p>
        </p:txBody>
      </p:sp>
      <p:sp>
        <p:nvSpPr>
          <p:cNvPr id="33809" name="Rectangle 17"/>
          <p:cNvSpPr>
            <a:spLocks noChangeArrowheads="1"/>
          </p:cNvSpPr>
          <p:nvPr/>
        </p:nvSpPr>
        <p:spPr bwMode="auto">
          <a:xfrm>
            <a:off x="5022727" y="3789902"/>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1</a:t>
            </a:r>
          </a:p>
        </p:txBody>
      </p:sp>
      <p:sp>
        <p:nvSpPr>
          <p:cNvPr id="33810" name="Rectangle 18"/>
          <p:cNvSpPr>
            <a:spLocks noChangeArrowheads="1"/>
          </p:cNvSpPr>
          <p:nvPr/>
        </p:nvSpPr>
        <p:spPr bwMode="auto">
          <a:xfrm>
            <a:off x="5022727" y="4247102"/>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p>
        </p:txBody>
      </p:sp>
      <p:sp>
        <p:nvSpPr>
          <p:cNvPr id="33811" name="Rectangle 19"/>
          <p:cNvSpPr>
            <a:spLocks noChangeArrowheads="1"/>
          </p:cNvSpPr>
          <p:nvPr/>
        </p:nvSpPr>
        <p:spPr bwMode="auto">
          <a:xfrm>
            <a:off x="5022727" y="4704302"/>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3</a:t>
            </a:r>
          </a:p>
        </p:txBody>
      </p:sp>
      <p:sp>
        <p:nvSpPr>
          <p:cNvPr id="33812" name="Text Box 20"/>
          <p:cNvSpPr txBox="1">
            <a:spLocks noChangeArrowheads="1"/>
          </p:cNvSpPr>
          <p:nvPr/>
        </p:nvSpPr>
        <p:spPr bwMode="auto">
          <a:xfrm>
            <a:off x="4635377" y="382324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a:t>
            </a:r>
          </a:p>
        </p:txBody>
      </p:sp>
      <p:sp>
        <p:nvSpPr>
          <p:cNvPr id="33813" name="Text Box 21"/>
          <p:cNvSpPr txBox="1">
            <a:spLocks noChangeArrowheads="1"/>
          </p:cNvSpPr>
          <p:nvPr/>
        </p:nvSpPr>
        <p:spPr bwMode="auto">
          <a:xfrm>
            <a:off x="4635377" y="426615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a:t>
            </a:r>
          </a:p>
        </p:txBody>
      </p:sp>
      <p:sp>
        <p:nvSpPr>
          <p:cNvPr id="33814" name="Text Box 22"/>
          <p:cNvSpPr txBox="1">
            <a:spLocks noChangeArrowheads="1"/>
          </p:cNvSpPr>
          <p:nvPr/>
        </p:nvSpPr>
        <p:spPr bwMode="auto">
          <a:xfrm>
            <a:off x="4635377" y="474240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a:t>
            </a:r>
          </a:p>
        </p:txBody>
      </p:sp>
      <p:sp>
        <p:nvSpPr>
          <p:cNvPr id="33815" name="Text Box 23"/>
          <p:cNvSpPr txBox="1">
            <a:spLocks noChangeArrowheads="1"/>
          </p:cNvSpPr>
          <p:nvPr/>
        </p:nvSpPr>
        <p:spPr bwMode="auto">
          <a:xfrm>
            <a:off x="5479927" y="386134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5</a:t>
            </a:r>
          </a:p>
        </p:txBody>
      </p:sp>
      <p:sp>
        <p:nvSpPr>
          <p:cNvPr id="33816" name="Text Box 24"/>
          <p:cNvSpPr txBox="1">
            <a:spLocks noChangeArrowheads="1"/>
          </p:cNvSpPr>
          <p:nvPr/>
        </p:nvSpPr>
        <p:spPr bwMode="auto">
          <a:xfrm>
            <a:off x="5479927" y="430425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1</a:t>
            </a:r>
          </a:p>
        </p:txBody>
      </p:sp>
      <p:sp>
        <p:nvSpPr>
          <p:cNvPr id="33817" name="Text Box 25"/>
          <p:cNvSpPr txBox="1">
            <a:spLocks noChangeArrowheads="1"/>
          </p:cNvSpPr>
          <p:nvPr/>
        </p:nvSpPr>
        <p:spPr bwMode="auto">
          <a:xfrm>
            <a:off x="5479927" y="478050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2</a:t>
            </a:r>
          </a:p>
        </p:txBody>
      </p:sp>
      <p:sp>
        <p:nvSpPr>
          <p:cNvPr id="33818" name="Text Box 26"/>
          <p:cNvSpPr txBox="1">
            <a:spLocks noChangeArrowheads="1"/>
          </p:cNvSpPr>
          <p:nvPr/>
        </p:nvSpPr>
        <p:spPr bwMode="auto">
          <a:xfrm>
            <a:off x="5860927" y="386134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4</a:t>
            </a:r>
          </a:p>
        </p:txBody>
      </p:sp>
      <p:sp>
        <p:nvSpPr>
          <p:cNvPr id="33819" name="Text Box 28"/>
          <p:cNvSpPr txBox="1">
            <a:spLocks noChangeArrowheads="1"/>
          </p:cNvSpPr>
          <p:nvPr/>
        </p:nvSpPr>
        <p:spPr bwMode="auto">
          <a:xfrm>
            <a:off x="5860927" y="432330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5</a:t>
            </a:r>
          </a:p>
        </p:txBody>
      </p:sp>
      <p:sp>
        <p:nvSpPr>
          <p:cNvPr id="33820" name="Text Box 29"/>
          <p:cNvSpPr txBox="1">
            <a:spLocks noChangeArrowheads="1"/>
          </p:cNvSpPr>
          <p:nvPr/>
        </p:nvSpPr>
        <p:spPr bwMode="auto">
          <a:xfrm>
            <a:off x="6383452" y="4302943"/>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b="1">
                <a:solidFill>
                  <a:srgbClr val="0070C0"/>
                </a:solidFill>
                <a:ea typeface="宋体" pitchFamily="2" charset="-122"/>
              </a:rPr>
              <a:t>10 page faults</a:t>
            </a:r>
          </a:p>
        </p:txBody>
      </p:sp>
      <p:sp>
        <p:nvSpPr>
          <p:cNvPr id="33821" name="Rectangle 30"/>
          <p:cNvSpPr>
            <a:spLocks noChangeArrowheads="1"/>
          </p:cNvSpPr>
          <p:nvPr/>
        </p:nvSpPr>
        <p:spPr bwMode="auto">
          <a:xfrm>
            <a:off x="5022727" y="5161502"/>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4</a:t>
            </a:r>
          </a:p>
        </p:txBody>
      </p:sp>
      <p:sp>
        <p:nvSpPr>
          <p:cNvPr id="33822" name="Text Box 31"/>
          <p:cNvSpPr txBox="1">
            <a:spLocks noChangeArrowheads="1"/>
          </p:cNvSpPr>
          <p:nvPr/>
        </p:nvSpPr>
        <p:spPr bwMode="auto">
          <a:xfrm>
            <a:off x="4641727" y="523770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4</a:t>
            </a:r>
          </a:p>
        </p:txBody>
      </p:sp>
      <p:sp>
        <p:nvSpPr>
          <p:cNvPr id="33823" name="Text Box 32"/>
          <p:cNvSpPr txBox="1">
            <a:spLocks noChangeArrowheads="1"/>
          </p:cNvSpPr>
          <p:nvPr/>
        </p:nvSpPr>
        <p:spPr bwMode="auto">
          <a:xfrm>
            <a:off x="5479927" y="523770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a:ea typeface="宋体" pitchFamily="2" charset="-122"/>
              </a:rPr>
              <a:t>3</a:t>
            </a:r>
          </a:p>
        </p:txBody>
      </p:sp>
    </p:spTree>
    <p:extLst>
      <p:ext uri="{BB962C8B-B14F-4D97-AF65-F5344CB8AC3E}">
        <p14:creationId xmlns:p14="http://schemas.microsoft.com/office/powerpoint/2010/main" val="3514274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D6B9E3A-361D-4D6C-9A7F-B0347118A999}"/>
              </a:ext>
            </a:extLst>
          </p:cNvPr>
          <p:cNvSpPr>
            <a:spLocks noGrp="1" noChangeArrowheads="1"/>
          </p:cNvSpPr>
          <p:nvPr>
            <p:ph type="title"/>
          </p:nvPr>
        </p:nvSpPr>
        <p:spPr>
          <a:xfrm>
            <a:off x="2561769" y="232975"/>
            <a:ext cx="7734300" cy="576262"/>
          </a:xfrm>
        </p:spPr>
        <p:txBody>
          <a:bodyPr/>
          <a:lstStyle/>
          <a:p>
            <a:pPr eaLnBrk="1" hangingPunct="1"/>
            <a:r>
              <a:rPr lang="en-US" altLang="en-US" dirty="0"/>
              <a:t>FIFO </a:t>
            </a:r>
            <a:r>
              <a:rPr lang="en-US" altLang="en-US"/>
              <a:t>Illustrating Belady</a:t>
            </a:r>
            <a:r>
              <a:rPr lang="en-US" altLang="ja-JP">
                <a:latin typeface="Arial" panose="020B0604020202020204" pitchFamily="34" charset="0"/>
                <a:cs typeface="Arial" panose="020B0604020202020204" pitchFamily="34" charset="0"/>
              </a:rPr>
              <a:t>’</a:t>
            </a:r>
            <a:r>
              <a:rPr lang="en-US" altLang="ja-JP"/>
              <a:t>s </a:t>
            </a:r>
            <a:r>
              <a:rPr lang="en-US" altLang="ja-JP" dirty="0"/>
              <a:t>Anomaly</a:t>
            </a:r>
            <a:endParaRPr lang="en-US" altLang="en-US" dirty="0"/>
          </a:p>
        </p:txBody>
      </p:sp>
      <p:pic>
        <p:nvPicPr>
          <p:cNvPr id="39939" name="Picture 1" descr="9_13.pdf">
            <a:extLst>
              <a:ext uri="{FF2B5EF4-FFF2-40B4-BE49-F238E27FC236}">
                <a16:creationId xmlns:a16="http://schemas.microsoft.com/office/drawing/2014/main" id="{EE4A1B7A-865F-4B41-AE5D-E878A1F8D5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2907" y="1028129"/>
            <a:ext cx="7446185" cy="532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6095923-7FD6-4706-A8FA-9ABF0514694A}"/>
              </a:ext>
            </a:extLst>
          </p:cNvPr>
          <p:cNvSpPr>
            <a:spLocks noGrp="1" noChangeArrowheads="1"/>
          </p:cNvSpPr>
          <p:nvPr>
            <p:ph type="title"/>
          </p:nvPr>
        </p:nvSpPr>
        <p:spPr>
          <a:xfrm>
            <a:off x="2273300" y="231422"/>
            <a:ext cx="7937500" cy="576262"/>
          </a:xfrm>
        </p:spPr>
        <p:txBody>
          <a:bodyPr/>
          <a:lstStyle/>
          <a:p>
            <a:pPr eaLnBrk="1" hangingPunct="1"/>
            <a:r>
              <a:rPr lang="en-US" altLang="en-US"/>
              <a:t>Optimal Algorithm(</a:t>
            </a:r>
            <a:r>
              <a:rPr lang="zh-CN" altLang="en-US"/>
              <a:t>最优置换</a:t>
            </a:r>
            <a:r>
              <a:rPr lang="en-US" altLang="en-US"/>
              <a:t>)</a:t>
            </a:r>
            <a:endParaRPr lang="en-US" altLang="en-US" dirty="0"/>
          </a:p>
        </p:txBody>
      </p:sp>
      <p:sp>
        <p:nvSpPr>
          <p:cNvPr id="40963" name="Rectangle 3">
            <a:extLst>
              <a:ext uri="{FF2B5EF4-FFF2-40B4-BE49-F238E27FC236}">
                <a16:creationId xmlns:a16="http://schemas.microsoft.com/office/drawing/2014/main" id="{25D0553F-9E25-4083-8F1B-77A52F70DB34}"/>
              </a:ext>
            </a:extLst>
          </p:cNvPr>
          <p:cNvSpPr>
            <a:spLocks noGrp="1" noChangeArrowheads="1"/>
          </p:cNvSpPr>
          <p:nvPr>
            <p:ph type="body" idx="1"/>
          </p:nvPr>
        </p:nvSpPr>
        <p:spPr>
          <a:xfrm>
            <a:off x="607512" y="1119189"/>
            <a:ext cx="10784910" cy="2052637"/>
          </a:xfrm>
        </p:spPr>
        <p:txBody>
          <a:bodyPr/>
          <a:lstStyle/>
          <a:p>
            <a:pPr>
              <a:tabLst>
                <a:tab pos="1889125" algn="l"/>
              </a:tabLst>
            </a:pPr>
            <a:r>
              <a:rPr lang="zh-CN" altLang="en-US" sz="2400"/>
              <a:t>置换最远的</a:t>
            </a:r>
            <a:r>
              <a:rPr lang="zh-CN" altLang="en-US" sz="2800" b="1">
                <a:solidFill>
                  <a:srgbClr val="0070C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未来</a:t>
            </a:r>
            <a:r>
              <a:rPr lang="zh-CN" altLang="en-US" sz="2400"/>
              <a:t>才使用的页</a:t>
            </a:r>
            <a:endParaRPr lang="en-US" altLang="en-US" sz="2400" dirty="0"/>
          </a:p>
          <a:p>
            <a:pPr lvl="1">
              <a:tabLst>
                <a:tab pos="1889125" algn="l"/>
              </a:tabLst>
            </a:pPr>
            <a:r>
              <a:rPr lang="en-US" altLang="en-US" sz="2400" dirty="0"/>
              <a:t>9 is optimal for the example  </a:t>
            </a:r>
            <a:r>
              <a:rPr lang="zh-CN" altLang="en-US" sz="2400" dirty="0"/>
              <a:t>具有</a:t>
            </a:r>
            <a:r>
              <a:rPr lang="zh-CN" altLang="en-US" sz="2400" b="1" dirty="0">
                <a:solidFill>
                  <a:srgbClr val="0070C0"/>
                </a:solidFill>
              </a:rPr>
              <a:t>最低的页错误率</a:t>
            </a:r>
            <a:endParaRPr lang="en-US" altLang="en-US" sz="2400" b="1" dirty="0">
              <a:solidFill>
                <a:srgbClr val="0070C0"/>
              </a:solidFill>
            </a:endParaRPr>
          </a:p>
          <a:p>
            <a:pPr>
              <a:tabLst>
                <a:tab pos="1889125" algn="l"/>
              </a:tabLst>
            </a:pPr>
            <a:r>
              <a:rPr lang="en-US" altLang="en-US" sz="2400" dirty="0"/>
              <a:t>How do you know this?</a:t>
            </a:r>
          </a:p>
          <a:p>
            <a:pPr lvl="1">
              <a:tabLst>
                <a:tab pos="1889125" algn="l"/>
              </a:tabLst>
            </a:pPr>
            <a:r>
              <a:rPr lang="en-US" altLang="en-US" sz="2400" dirty="0"/>
              <a:t>Can</a:t>
            </a:r>
            <a:r>
              <a:rPr lang="en-US" altLang="ja-JP" sz="2400" dirty="0">
                <a:latin typeface="Arial" panose="020B0604020202020204" pitchFamily="34" charset="0"/>
                <a:cs typeface="Arial" panose="020B0604020202020204" pitchFamily="34" charset="0"/>
              </a:rPr>
              <a:t>’</a:t>
            </a:r>
            <a:r>
              <a:rPr lang="en-US" altLang="ja-JP" sz="2400" dirty="0"/>
              <a:t>t read the future </a:t>
            </a:r>
            <a:r>
              <a:rPr lang="zh-CN" altLang="en-US" sz="2400" b="1" dirty="0">
                <a:solidFill>
                  <a:srgbClr val="FF0000"/>
                </a:solidFill>
              </a:rPr>
              <a:t>我们无法访问未来</a:t>
            </a:r>
            <a:r>
              <a:rPr lang="zh-CN" altLang="en-US" sz="2400" dirty="0"/>
              <a:t>，主要用于对比其他算法的优劣</a:t>
            </a:r>
            <a:endParaRPr lang="en-US" altLang="en-US" sz="2400" dirty="0"/>
          </a:p>
          <a:p>
            <a:pPr>
              <a:tabLst>
                <a:tab pos="1889125" algn="l"/>
              </a:tabLst>
            </a:pPr>
            <a:r>
              <a:rPr lang="en-US" altLang="en-US" sz="2400" dirty="0"/>
              <a:t>Used for measuring how well your algorithm performs</a:t>
            </a:r>
          </a:p>
        </p:txBody>
      </p:sp>
      <p:pic>
        <p:nvPicPr>
          <p:cNvPr id="40964" name="Picture 3">
            <a:extLst>
              <a:ext uri="{FF2B5EF4-FFF2-40B4-BE49-F238E27FC236}">
                <a16:creationId xmlns:a16="http://schemas.microsoft.com/office/drawing/2014/main" id="{0C2DEEDF-7F2E-4341-B388-D27259850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2269" y="3686175"/>
            <a:ext cx="8336132" cy="280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D6514-DDFD-4655-828E-2C9F70239837}"/>
              </a:ext>
            </a:extLst>
          </p:cNvPr>
          <p:cNvSpPr>
            <a:spLocks noGrp="1"/>
          </p:cNvSpPr>
          <p:nvPr>
            <p:ph type="title"/>
          </p:nvPr>
        </p:nvSpPr>
        <p:spPr/>
        <p:txBody>
          <a:bodyPr/>
          <a:lstStyle/>
          <a:p>
            <a:r>
              <a:rPr lang="en-US" altLang="zh-CN"/>
              <a:t>Background</a:t>
            </a:r>
            <a:endParaRPr lang="zh-CN" altLang="en-US"/>
          </a:p>
        </p:txBody>
      </p:sp>
      <p:sp>
        <p:nvSpPr>
          <p:cNvPr id="3" name="内容占位符 2">
            <a:extLst>
              <a:ext uri="{FF2B5EF4-FFF2-40B4-BE49-F238E27FC236}">
                <a16:creationId xmlns:a16="http://schemas.microsoft.com/office/drawing/2014/main" id="{FBDFE726-05F6-41C3-9D09-5FFABFA4090B}"/>
              </a:ext>
            </a:extLst>
          </p:cNvPr>
          <p:cNvSpPr>
            <a:spLocks noGrp="1"/>
          </p:cNvSpPr>
          <p:nvPr>
            <p:ph idx="1"/>
          </p:nvPr>
        </p:nvSpPr>
        <p:spPr>
          <a:xfrm>
            <a:off x="960328" y="1034089"/>
            <a:ext cx="10271343" cy="4626984"/>
          </a:xfrm>
        </p:spPr>
        <p:txBody>
          <a:bodyPr/>
          <a:lstStyle/>
          <a:p>
            <a:r>
              <a:rPr lang="zh-CN" altLang="en-US" sz="3200" dirty="0"/>
              <a:t>有的程序段很少运行，有的运行一次后便不再需要</a:t>
            </a:r>
          </a:p>
          <a:p>
            <a:r>
              <a:rPr lang="zh-CN" altLang="en-US" sz="3200" dirty="0"/>
              <a:t>有时用户编写的程序长度大于实际安装的物理内存</a:t>
            </a:r>
          </a:p>
          <a:p>
            <a:r>
              <a:rPr lang="zh-CN" altLang="en-US" sz="3200" dirty="0"/>
              <a:t>一般情况下，多道程序需要的内存总量大于实际的物理内存</a:t>
            </a:r>
            <a:endParaRPr lang="en-US" altLang="zh-CN" sz="3200" dirty="0"/>
          </a:p>
          <a:p>
            <a:endParaRPr lang="zh-CN" altLang="en-US" sz="1050" dirty="0"/>
          </a:p>
          <a:p>
            <a:r>
              <a:rPr lang="zh-CN" altLang="en-US" sz="3200" dirty="0"/>
              <a:t>浪费内存空间，降低了内存的利用率，降低了系统的并发度，减少了系统的吞吐量</a:t>
            </a:r>
            <a:r>
              <a:rPr lang="en-US" altLang="zh-CN" sz="3200" dirty="0"/>
              <a:t>(</a:t>
            </a:r>
            <a:r>
              <a:rPr lang="zh-CN" altLang="en-US" sz="3200" dirty="0"/>
              <a:t>指第</a:t>
            </a:r>
            <a:r>
              <a:rPr lang="en-US" altLang="zh-CN" sz="3200" dirty="0"/>
              <a:t>8</a:t>
            </a:r>
            <a:r>
              <a:rPr lang="zh-CN" altLang="en-US" sz="3200" dirty="0"/>
              <a:t>章方法</a:t>
            </a:r>
            <a:r>
              <a:rPr lang="en-US" altLang="zh-CN" sz="3200" dirty="0"/>
              <a:t>)</a:t>
            </a:r>
            <a:endParaRPr lang="zh-CN" altLang="en-US" sz="3200" dirty="0"/>
          </a:p>
          <a:p>
            <a:r>
              <a:rPr lang="zh-CN" altLang="en-US" sz="3200" dirty="0"/>
              <a:t>增加了</a:t>
            </a:r>
            <a:r>
              <a:rPr lang="en-US" altLang="zh-CN" sz="3200" dirty="0"/>
              <a:t>I/O</a:t>
            </a:r>
            <a:r>
              <a:rPr lang="zh-CN" altLang="en-US" sz="3200" dirty="0"/>
              <a:t>的时间</a:t>
            </a:r>
            <a:r>
              <a:rPr lang="en-US" altLang="zh-CN" sz="3200" dirty="0"/>
              <a:t>(</a:t>
            </a:r>
            <a:r>
              <a:rPr lang="zh-CN" altLang="en-US" sz="3200" dirty="0"/>
              <a:t>装入不需要的模块</a:t>
            </a:r>
            <a:r>
              <a:rPr lang="en-US" altLang="zh-CN" sz="3200" dirty="0"/>
              <a:t>) (</a:t>
            </a:r>
            <a:r>
              <a:rPr lang="zh-CN" altLang="en-US" sz="3200" dirty="0"/>
              <a:t>指第</a:t>
            </a:r>
            <a:r>
              <a:rPr lang="en-US" altLang="zh-CN" sz="3200" dirty="0"/>
              <a:t>8</a:t>
            </a:r>
            <a:r>
              <a:rPr lang="zh-CN" altLang="en-US" sz="3200" dirty="0"/>
              <a:t>章方法</a:t>
            </a:r>
            <a:r>
              <a:rPr lang="en-US" altLang="zh-CN" sz="3200" dirty="0"/>
              <a:t>)</a:t>
            </a:r>
            <a:endParaRPr lang="zh-CN" altLang="en-US" sz="3200" dirty="0"/>
          </a:p>
          <a:p>
            <a:endParaRPr lang="zh-CN" altLang="en-US" sz="3200" dirty="0"/>
          </a:p>
        </p:txBody>
      </p:sp>
    </p:spTree>
    <p:extLst>
      <p:ext uri="{BB962C8B-B14F-4D97-AF65-F5344CB8AC3E}">
        <p14:creationId xmlns:p14="http://schemas.microsoft.com/office/powerpoint/2010/main" val="144103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9BFD8052-8D9C-4013-A0BA-C8207EED523C}"/>
              </a:ext>
            </a:extLst>
          </p:cNvPr>
          <p:cNvSpPr>
            <a:spLocks noGrp="1" noChangeArrowheads="1"/>
          </p:cNvSpPr>
          <p:nvPr>
            <p:ph type="title"/>
          </p:nvPr>
        </p:nvSpPr>
        <p:spPr/>
        <p:txBody>
          <a:bodyPr/>
          <a:lstStyle/>
          <a:p>
            <a:pPr>
              <a:defRPr/>
            </a:pPr>
            <a:r>
              <a:rPr lang="en-US" altLang="zh-CN">
                <a:ea typeface="宋体" charset="-122"/>
              </a:rPr>
              <a:t>Optimal Page Replacement</a:t>
            </a:r>
          </a:p>
        </p:txBody>
      </p:sp>
      <p:pic>
        <p:nvPicPr>
          <p:cNvPr id="37891" name="Picture 4"/>
          <p:cNvPicPr>
            <a:picLocks noChangeAspect="1" noChangeArrowheads="1"/>
          </p:cNvPicPr>
          <p:nvPr/>
        </p:nvPicPr>
        <p:blipFill>
          <a:blip r:embed="rId2">
            <a:extLst>
              <a:ext uri="{28A0092B-C50C-407E-A947-70E740481C1C}">
                <a14:useLocalDpi xmlns:a14="http://schemas.microsoft.com/office/drawing/2010/main" val="0"/>
              </a:ext>
            </a:extLst>
          </a:blip>
          <a:srcRect l="471" t="32074" r="781" b="32076"/>
          <a:stretch>
            <a:fillRect/>
          </a:stretch>
        </p:blipFill>
        <p:spPr bwMode="auto">
          <a:xfrm>
            <a:off x="1592263" y="1990725"/>
            <a:ext cx="8997950" cy="24511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7892" name="直接箭头连接符 2"/>
          <p:cNvCxnSpPr>
            <a:cxnSpLocks noChangeShapeType="1"/>
          </p:cNvCxnSpPr>
          <p:nvPr/>
        </p:nvCxnSpPr>
        <p:spPr bwMode="auto">
          <a:xfrm flipV="1">
            <a:off x="3243263" y="3106738"/>
            <a:ext cx="241300"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7893" name="直接箭头连接符 6"/>
          <p:cNvCxnSpPr>
            <a:cxnSpLocks noChangeShapeType="1"/>
          </p:cNvCxnSpPr>
          <p:nvPr/>
        </p:nvCxnSpPr>
        <p:spPr bwMode="auto">
          <a:xfrm flipV="1">
            <a:off x="3727450" y="3789363"/>
            <a:ext cx="628650"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7894" name="直接箭头连接符 8"/>
          <p:cNvCxnSpPr>
            <a:cxnSpLocks noChangeShapeType="1"/>
          </p:cNvCxnSpPr>
          <p:nvPr/>
        </p:nvCxnSpPr>
        <p:spPr bwMode="auto">
          <a:xfrm flipV="1">
            <a:off x="4586288" y="3470275"/>
            <a:ext cx="628650"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7895" name="直接箭头连接符 9"/>
          <p:cNvCxnSpPr>
            <a:cxnSpLocks noChangeShapeType="1"/>
          </p:cNvCxnSpPr>
          <p:nvPr/>
        </p:nvCxnSpPr>
        <p:spPr bwMode="auto">
          <a:xfrm flipV="1">
            <a:off x="5464175" y="3470275"/>
            <a:ext cx="1093788"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7896" name="直接箭头连接符 11"/>
          <p:cNvCxnSpPr>
            <a:cxnSpLocks noChangeShapeType="1"/>
          </p:cNvCxnSpPr>
          <p:nvPr/>
        </p:nvCxnSpPr>
        <p:spPr bwMode="auto">
          <a:xfrm flipV="1">
            <a:off x="6829425" y="3789363"/>
            <a:ext cx="1093788"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7897" name="直接箭头连接符 12"/>
          <p:cNvCxnSpPr>
            <a:cxnSpLocks noChangeShapeType="1"/>
          </p:cNvCxnSpPr>
          <p:nvPr/>
        </p:nvCxnSpPr>
        <p:spPr bwMode="auto">
          <a:xfrm flipV="1">
            <a:off x="8205788" y="3106738"/>
            <a:ext cx="1547812"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53384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96FD466-53D6-40D8-87A0-F9D0699FA1F0}"/>
              </a:ext>
            </a:extLst>
          </p:cNvPr>
          <p:cNvSpPr>
            <a:spLocks noGrp="1" noChangeArrowheads="1"/>
          </p:cNvSpPr>
          <p:nvPr>
            <p:ph type="title"/>
          </p:nvPr>
        </p:nvSpPr>
        <p:spPr>
          <a:xfrm>
            <a:off x="2157274" y="185249"/>
            <a:ext cx="8540318" cy="576262"/>
          </a:xfrm>
        </p:spPr>
        <p:txBody>
          <a:bodyPr/>
          <a:lstStyle/>
          <a:p>
            <a:pPr eaLnBrk="1" hangingPunct="1"/>
            <a:r>
              <a:rPr lang="en-US" altLang="en-US" dirty="0"/>
              <a:t>Least Recently Used (LRU) Algorithm</a:t>
            </a:r>
          </a:p>
        </p:txBody>
      </p:sp>
      <p:sp>
        <p:nvSpPr>
          <p:cNvPr id="36867" name="Rectangle 3">
            <a:extLst>
              <a:ext uri="{FF2B5EF4-FFF2-40B4-BE49-F238E27FC236}">
                <a16:creationId xmlns:a16="http://schemas.microsoft.com/office/drawing/2014/main" id="{B3F137F8-4D5E-42D0-B9E4-ACCE3B23C8E7}"/>
              </a:ext>
            </a:extLst>
          </p:cNvPr>
          <p:cNvSpPr>
            <a:spLocks noGrp="1" noChangeArrowheads="1"/>
          </p:cNvSpPr>
          <p:nvPr>
            <p:ph type="body" idx="1"/>
          </p:nvPr>
        </p:nvSpPr>
        <p:spPr>
          <a:xfrm>
            <a:off x="1047565" y="1011237"/>
            <a:ext cx="10377997" cy="4835525"/>
          </a:xfrm>
        </p:spPr>
        <p:txBody>
          <a:bodyPr/>
          <a:lstStyle/>
          <a:p>
            <a:pPr>
              <a:defRPr/>
            </a:pPr>
            <a:r>
              <a:rPr lang="en-US" altLang="en-US" sz="2000" dirty="0"/>
              <a:t>Use past knowledge rather than future           </a:t>
            </a:r>
            <a:r>
              <a:rPr lang="zh-CN" altLang="en-US" sz="2400" b="1" dirty="0">
                <a:solidFill>
                  <a:srgbClr val="0070C0"/>
                </a:solidFill>
              </a:rPr>
              <a:t>最近最少使用算法</a:t>
            </a:r>
            <a:endParaRPr lang="en-US" altLang="en-US" sz="2000" b="1" dirty="0">
              <a:solidFill>
                <a:srgbClr val="0070C0"/>
              </a:solidFill>
            </a:endParaRPr>
          </a:p>
          <a:p>
            <a:pPr>
              <a:defRPr/>
            </a:pPr>
            <a:r>
              <a:rPr lang="en-US" altLang="en-US" sz="2000" dirty="0"/>
              <a:t>Replace page that has not been used in the most amount of time</a:t>
            </a:r>
          </a:p>
          <a:p>
            <a:pPr>
              <a:defRPr/>
            </a:pPr>
            <a:r>
              <a:rPr lang="en-US" altLang="en-US" sz="2000" dirty="0"/>
              <a:t>Associate time of last use with each page</a:t>
            </a:r>
          </a:p>
          <a:p>
            <a:pPr>
              <a:defRPr/>
            </a:pPr>
            <a:endParaRPr lang="en-US" altLang="en-US" sz="2000" dirty="0"/>
          </a:p>
          <a:p>
            <a:pPr>
              <a:buFont typeface="Monotype Sorts" pitchFamily="-84" charset="2"/>
              <a:buNone/>
              <a:defRPr/>
            </a:pPr>
            <a:endParaRPr lang="en-US" altLang="en-US" sz="2000" dirty="0"/>
          </a:p>
          <a:p>
            <a:pPr>
              <a:buFont typeface="Monotype Sorts" pitchFamily="-84" charset="2"/>
              <a:buNone/>
              <a:defRPr/>
            </a:pPr>
            <a:endParaRPr lang="en-US" altLang="en-US" sz="2000" dirty="0"/>
          </a:p>
          <a:p>
            <a:pPr>
              <a:defRPr/>
            </a:pPr>
            <a:endParaRPr lang="en-US" altLang="en-US" sz="2000" dirty="0"/>
          </a:p>
          <a:p>
            <a:pPr>
              <a:defRPr/>
            </a:pPr>
            <a:endParaRPr lang="en-US" altLang="en-US" sz="2000" dirty="0"/>
          </a:p>
          <a:p>
            <a:pPr marL="0" indent="0">
              <a:buNone/>
              <a:defRPr/>
            </a:pPr>
            <a:endParaRPr lang="en-US" altLang="en-US" sz="2000" dirty="0"/>
          </a:p>
          <a:p>
            <a:pPr>
              <a:defRPr/>
            </a:pPr>
            <a:endParaRPr lang="en-US" altLang="en-US" sz="2000" dirty="0"/>
          </a:p>
          <a:p>
            <a:pPr>
              <a:defRPr/>
            </a:pPr>
            <a:r>
              <a:rPr lang="en-US" altLang="en-US" sz="2000" dirty="0"/>
              <a:t>12 faults – better than FIFO but worse </a:t>
            </a:r>
            <a:r>
              <a:rPr lang="en-US" altLang="en-US" sz="2000"/>
              <a:t>than OPT  </a:t>
            </a:r>
            <a:r>
              <a:rPr lang="zh-CN" altLang="en-US" sz="2000"/>
              <a:t>好于</a:t>
            </a:r>
            <a:r>
              <a:rPr lang="en-US" altLang="zh-CN" sz="2000"/>
              <a:t>FIFO</a:t>
            </a:r>
            <a:r>
              <a:rPr lang="zh-CN" altLang="en-US" sz="2000"/>
              <a:t>，但不及最优置换</a:t>
            </a:r>
            <a:endParaRPr lang="en-US" altLang="en-US" sz="2000" dirty="0"/>
          </a:p>
          <a:p>
            <a:pPr>
              <a:defRPr/>
            </a:pPr>
            <a:r>
              <a:rPr lang="en-US" altLang="en-US" sz="2000" dirty="0"/>
              <a:t>Generally good algorithm and </a:t>
            </a:r>
            <a:r>
              <a:rPr lang="en-US" altLang="en-US" sz="2000"/>
              <a:t>frequently used  </a:t>
            </a:r>
            <a:r>
              <a:rPr lang="zh-CN" altLang="en-US" sz="2000"/>
              <a:t>效果不错</a:t>
            </a:r>
            <a:endParaRPr lang="en-US" altLang="en-US" sz="2000" dirty="0"/>
          </a:p>
          <a:p>
            <a:pPr>
              <a:defRPr/>
            </a:pPr>
            <a:r>
              <a:rPr lang="en-US" altLang="en-US" sz="2000" dirty="0"/>
              <a:t>But how to </a:t>
            </a:r>
            <a:r>
              <a:rPr lang="en-US" altLang="en-US" sz="2000"/>
              <a:t>implement?  </a:t>
            </a:r>
            <a:r>
              <a:rPr lang="zh-CN" altLang="en-US" sz="2000"/>
              <a:t>但如何实现呢？</a:t>
            </a:r>
            <a:endParaRPr lang="en-US" altLang="en-US" sz="2000" dirty="0"/>
          </a:p>
          <a:p>
            <a:pPr>
              <a:buFont typeface="Monotype Sorts" pitchFamily="-84" charset="2"/>
              <a:buNone/>
              <a:defRPr/>
            </a:pPr>
            <a:endParaRPr lang="en-US" altLang="en-US" sz="2000" dirty="0"/>
          </a:p>
        </p:txBody>
      </p:sp>
      <p:pic>
        <p:nvPicPr>
          <p:cNvPr id="41988" name="Picture 4" descr="9">
            <a:extLst>
              <a:ext uri="{FF2B5EF4-FFF2-40B4-BE49-F238E27FC236}">
                <a16:creationId xmlns:a16="http://schemas.microsoft.com/office/drawing/2014/main" id="{1C494269-8B4A-4BA9-9CC1-ED6087AC3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95" y="2428457"/>
            <a:ext cx="9023775" cy="246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48AD34B-6F65-43D5-99A4-441B5B6942CD}"/>
              </a:ext>
            </a:extLst>
          </p:cNvPr>
          <p:cNvSpPr>
            <a:spLocks noGrp="1" noChangeArrowheads="1"/>
          </p:cNvSpPr>
          <p:nvPr>
            <p:ph type="title"/>
          </p:nvPr>
        </p:nvSpPr>
        <p:spPr/>
        <p:txBody>
          <a:bodyPr/>
          <a:lstStyle/>
          <a:p>
            <a:pPr>
              <a:defRPr/>
            </a:pPr>
            <a:r>
              <a:rPr lang="en-US" altLang="zh-CN">
                <a:ea typeface="宋体" charset="-122"/>
              </a:rPr>
              <a:t>Least Recently Used (LRU) Algorithm</a:t>
            </a:r>
          </a:p>
        </p:txBody>
      </p:sp>
      <p:sp>
        <p:nvSpPr>
          <p:cNvPr id="38915" name="Rectangle 3"/>
          <p:cNvSpPr>
            <a:spLocks noGrp="1" noChangeArrowheads="1"/>
          </p:cNvSpPr>
          <p:nvPr>
            <p:ph type="body" idx="1"/>
          </p:nvPr>
        </p:nvSpPr>
        <p:spPr>
          <a:xfrm>
            <a:off x="2362200" y="1196976"/>
            <a:ext cx="7335838" cy="377825"/>
          </a:xfrm>
        </p:spPr>
        <p:txBody>
          <a:bodyPr/>
          <a:lstStyle/>
          <a:p>
            <a:r>
              <a:rPr lang="en-US" altLang="zh-CN" dirty="0">
                <a:ea typeface="宋体" pitchFamily="2" charset="-122"/>
              </a:rPr>
              <a:t>Reference string:  </a:t>
            </a:r>
            <a:r>
              <a:rPr lang="en-US" altLang="zh-CN" sz="2400" b="1" dirty="0">
                <a:ea typeface="宋体" pitchFamily="2" charset="-122"/>
              </a:rPr>
              <a:t>1, 2, 3, 4, 1, 2, </a:t>
            </a:r>
            <a:r>
              <a:rPr lang="en-US" altLang="zh-CN" sz="2400" b="1" dirty="0">
                <a:solidFill>
                  <a:srgbClr val="FF0000"/>
                </a:solidFill>
                <a:ea typeface="宋体" pitchFamily="2" charset="-122"/>
              </a:rPr>
              <a:t>5</a:t>
            </a:r>
            <a:r>
              <a:rPr lang="en-US" altLang="zh-CN" sz="2400" b="1" dirty="0">
                <a:ea typeface="宋体" pitchFamily="2" charset="-122"/>
              </a:rPr>
              <a:t>, 1, 2, </a:t>
            </a:r>
            <a:r>
              <a:rPr lang="en-US" altLang="zh-CN" sz="2400" b="1" dirty="0">
                <a:solidFill>
                  <a:srgbClr val="0000CC"/>
                </a:solidFill>
                <a:ea typeface="宋体" pitchFamily="2" charset="-122"/>
              </a:rPr>
              <a:t>3</a:t>
            </a:r>
            <a:r>
              <a:rPr lang="en-US" altLang="zh-CN" sz="2400" b="1" dirty="0">
                <a:ea typeface="宋体" pitchFamily="2" charset="-122"/>
              </a:rPr>
              <a:t>, </a:t>
            </a:r>
            <a:r>
              <a:rPr lang="en-US" altLang="zh-CN" sz="2400" b="1" dirty="0">
                <a:solidFill>
                  <a:srgbClr val="00B0F0"/>
                </a:solidFill>
                <a:ea typeface="宋体" pitchFamily="2" charset="-122"/>
              </a:rPr>
              <a:t>4</a:t>
            </a:r>
            <a:r>
              <a:rPr lang="en-US" altLang="zh-CN" sz="2400" b="1" dirty="0">
                <a:ea typeface="宋体" pitchFamily="2" charset="-122"/>
              </a:rPr>
              <a:t>, </a:t>
            </a:r>
            <a:r>
              <a:rPr lang="en-US" altLang="zh-CN" sz="2400" b="1" dirty="0">
                <a:solidFill>
                  <a:srgbClr val="009900"/>
                </a:solidFill>
                <a:ea typeface="宋体" pitchFamily="2" charset="-122"/>
              </a:rPr>
              <a:t>5</a:t>
            </a:r>
            <a:br>
              <a:rPr lang="en-US" altLang="zh-CN" sz="2400" b="1" dirty="0">
                <a:ea typeface="宋体" pitchFamily="2" charset="-122"/>
              </a:rPr>
            </a:br>
            <a:br>
              <a:rPr lang="en-US" altLang="zh-CN" sz="2400" b="1" dirty="0">
                <a:ea typeface="宋体" pitchFamily="2" charset="-122"/>
              </a:rPr>
            </a:br>
            <a:br>
              <a:rPr lang="en-US" altLang="zh-CN" dirty="0">
                <a:ea typeface="宋体" pitchFamily="2" charset="-122"/>
              </a:rPr>
            </a:br>
            <a:br>
              <a:rPr lang="en-US" altLang="zh-CN" dirty="0">
                <a:ea typeface="宋体" pitchFamily="2" charset="-122"/>
              </a:rPr>
            </a:br>
            <a:br>
              <a:rPr lang="en-US" altLang="zh-CN" dirty="0">
                <a:ea typeface="宋体" pitchFamily="2" charset="-122"/>
              </a:rPr>
            </a:br>
            <a:br>
              <a:rPr lang="en-US" altLang="zh-CN" dirty="0">
                <a:ea typeface="宋体" pitchFamily="2" charset="-122"/>
              </a:rPr>
            </a:br>
            <a:br>
              <a:rPr lang="en-US" altLang="zh-CN" dirty="0">
                <a:ea typeface="宋体" pitchFamily="2" charset="-122"/>
              </a:rPr>
            </a:br>
            <a:endParaRPr lang="en-US" altLang="zh-CN" dirty="0">
              <a:ea typeface="宋体" pitchFamily="2" charset="-122"/>
            </a:endParaRPr>
          </a:p>
          <a:p>
            <a:pPr>
              <a:buFont typeface="Monotype Sorts" pitchFamily="-84" charset="2"/>
              <a:buNone/>
            </a:pPr>
            <a:endParaRPr lang="en-US" altLang="zh-CN" dirty="0">
              <a:ea typeface="宋体" pitchFamily="2" charset="-122"/>
            </a:endParaRPr>
          </a:p>
          <a:p>
            <a:pPr>
              <a:buFont typeface="Monotype Sorts" pitchFamily="-84" charset="2"/>
              <a:buNone/>
            </a:pPr>
            <a:endParaRPr lang="en-US" altLang="zh-CN" dirty="0">
              <a:ea typeface="宋体" pitchFamily="2" charset="-122"/>
            </a:endParaRPr>
          </a:p>
        </p:txBody>
      </p:sp>
      <p:sp>
        <p:nvSpPr>
          <p:cNvPr id="38916" name="Rectangle 50"/>
          <p:cNvSpPr>
            <a:spLocks noChangeArrowheads="1"/>
          </p:cNvSpPr>
          <p:nvPr/>
        </p:nvSpPr>
        <p:spPr bwMode="auto">
          <a:xfrm>
            <a:off x="8407400" y="17827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b="1">
                <a:solidFill>
                  <a:srgbClr val="009900"/>
                </a:solidFill>
                <a:ea typeface="宋体" pitchFamily="2" charset="-122"/>
              </a:rPr>
              <a:t>5</a:t>
            </a:r>
          </a:p>
        </p:txBody>
      </p:sp>
      <p:sp>
        <p:nvSpPr>
          <p:cNvPr id="38917" name="Rectangle 51"/>
          <p:cNvSpPr>
            <a:spLocks noChangeArrowheads="1"/>
          </p:cNvSpPr>
          <p:nvPr/>
        </p:nvSpPr>
        <p:spPr bwMode="auto">
          <a:xfrm>
            <a:off x="8407400" y="22399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p>
        </p:txBody>
      </p:sp>
      <p:sp>
        <p:nvSpPr>
          <p:cNvPr id="38918" name="Rectangle 52"/>
          <p:cNvSpPr>
            <a:spLocks noChangeArrowheads="1"/>
          </p:cNvSpPr>
          <p:nvPr/>
        </p:nvSpPr>
        <p:spPr bwMode="auto">
          <a:xfrm>
            <a:off x="8407400" y="26971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4</a:t>
            </a:r>
          </a:p>
        </p:txBody>
      </p:sp>
      <p:sp>
        <p:nvSpPr>
          <p:cNvPr id="38919" name="Rectangle 53"/>
          <p:cNvSpPr>
            <a:spLocks noChangeArrowheads="1"/>
          </p:cNvSpPr>
          <p:nvPr/>
        </p:nvSpPr>
        <p:spPr bwMode="auto">
          <a:xfrm>
            <a:off x="8407400" y="31543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3</a:t>
            </a:r>
          </a:p>
        </p:txBody>
      </p:sp>
      <p:sp>
        <p:nvSpPr>
          <p:cNvPr id="38920" name="Rectangle 54"/>
          <p:cNvSpPr>
            <a:spLocks noChangeArrowheads="1"/>
          </p:cNvSpPr>
          <p:nvPr/>
        </p:nvSpPr>
        <p:spPr bwMode="auto">
          <a:xfrm>
            <a:off x="4144963" y="17272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1</a:t>
            </a:r>
          </a:p>
        </p:txBody>
      </p:sp>
      <p:sp>
        <p:nvSpPr>
          <p:cNvPr id="38921" name="Rectangle 55"/>
          <p:cNvSpPr>
            <a:spLocks noChangeArrowheads="1"/>
          </p:cNvSpPr>
          <p:nvPr/>
        </p:nvSpPr>
        <p:spPr bwMode="auto">
          <a:xfrm>
            <a:off x="4144963" y="21844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p>
        </p:txBody>
      </p:sp>
      <p:sp>
        <p:nvSpPr>
          <p:cNvPr id="38922" name="Rectangle 56"/>
          <p:cNvSpPr>
            <a:spLocks noChangeArrowheads="1"/>
          </p:cNvSpPr>
          <p:nvPr/>
        </p:nvSpPr>
        <p:spPr bwMode="auto">
          <a:xfrm>
            <a:off x="4144963" y="26416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3</a:t>
            </a:r>
          </a:p>
        </p:txBody>
      </p:sp>
      <p:sp>
        <p:nvSpPr>
          <p:cNvPr id="38923" name="Rectangle 57"/>
          <p:cNvSpPr>
            <a:spLocks noChangeArrowheads="1"/>
          </p:cNvSpPr>
          <p:nvPr/>
        </p:nvSpPr>
        <p:spPr bwMode="auto">
          <a:xfrm>
            <a:off x="4144963" y="30988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4</a:t>
            </a:r>
          </a:p>
        </p:txBody>
      </p:sp>
      <p:sp>
        <p:nvSpPr>
          <p:cNvPr id="38924" name="Rectangle 58"/>
          <p:cNvSpPr>
            <a:spLocks noChangeArrowheads="1"/>
          </p:cNvSpPr>
          <p:nvPr/>
        </p:nvSpPr>
        <p:spPr bwMode="auto">
          <a:xfrm>
            <a:off x="5056188" y="17573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1</a:t>
            </a:r>
          </a:p>
        </p:txBody>
      </p:sp>
      <p:sp>
        <p:nvSpPr>
          <p:cNvPr id="38925" name="Rectangle 59"/>
          <p:cNvSpPr>
            <a:spLocks noChangeArrowheads="1"/>
          </p:cNvSpPr>
          <p:nvPr/>
        </p:nvSpPr>
        <p:spPr bwMode="auto">
          <a:xfrm>
            <a:off x="5056188" y="22145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p>
        </p:txBody>
      </p:sp>
      <p:sp>
        <p:nvSpPr>
          <p:cNvPr id="38926" name="Rectangle 60"/>
          <p:cNvSpPr>
            <a:spLocks noChangeArrowheads="1"/>
          </p:cNvSpPr>
          <p:nvPr/>
        </p:nvSpPr>
        <p:spPr bwMode="auto">
          <a:xfrm>
            <a:off x="5056188" y="26717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b="1" dirty="0">
                <a:solidFill>
                  <a:srgbClr val="FF0000"/>
                </a:solidFill>
                <a:ea typeface="宋体" pitchFamily="2" charset="-122"/>
              </a:rPr>
              <a:t>5</a:t>
            </a:r>
          </a:p>
        </p:txBody>
      </p:sp>
      <p:sp>
        <p:nvSpPr>
          <p:cNvPr id="38927" name="Rectangle 61"/>
          <p:cNvSpPr>
            <a:spLocks noChangeArrowheads="1"/>
          </p:cNvSpPr>
          <p:nvPr/>
        </p:nvSpPr>
        <p:spPr bwMode="auto">
          <a:xfrm>
            <a:off x="5056188" y="31289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4</a:t>
            </a:r>
          </a:p>
        </p:txBody>
      </p:sp>
      <p:sp>
        <p:nvSpPr>
          <p:cNvPr id="38928" name="Rectangle 62"/>
          <p:cNvSpPr>
            <a:spLocks noChangeArrowheads="1"/>
          </p:cNvSpPr>
          <p:nvPr/>
        </p:nvSpPr>
        <p:spPr bwMode="auto">
          <a:xfrm>
            <a:off x="6103938" y="17303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1</a:t>
            </a:r>
          </a:p>
        </p:txBody>
      </p:sp>
      <p:sp>
        <p:nvSpPr>
          <p:cNvPr id="38929" name="Rectangle 63"/>
          <p:cNvSpPr>
            <a:spLocks noChangeArrowheads="1"/>
          </p:cNvSpPr>
          <p:nvPr/>
        </p:nvSpPr>
        <p:spPr bwMode="auto">
          <a:xfrm>
            <a:off x="6103938" y="21875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p>
        </p:txBody>
      </p:sp>
      <p:sp>
        <p:nvSpPr>
          <p:cNvPr id="38930" name="Rectangle 64"/>
          <p:cNvSpPr>
            <a:spLocks noChangeArrowheads="1"/>
          </p:cNvSpPr>
          <p:nvPr/>
        </p:nvSpPr>
        <p:spPr bwMode="auto">
          <a:xfrm>
            <a:off x="6103938" y="26447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5</a:t>
            </a:r>
          </a:p>
        </p:txBody>
      </p:sp>
      <p:sp>
        <p:nvSpPr>
          <p:cNvPr id="38931" name="Rectangle 65"/>
          <p:cNvSpPr>
            <a:spLocks noChangeArrowheads="1"/>
          </p:cNvSpPr>
          <p:nvPr/>
        </p:nvSpPr>
        <p:spPr bwMode="auto">
          <a:xfrm>
            <a:off x="6103938" y="31019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b="1">
                <a:solidFill>
                  <a:srgbClr val="0000CC"/>
                </a:solidFill>
                <a:ea typeface="宋体" pitchFamily="2" charset="-122"/>
              </a:rPr>
              <a:t>3</a:t>
            </a:r>
          </a:p>
        </p:txBody>
      </p:sp>
      <p:sp>
        <p:nvSpPr>
          <p:cNvPr id="38932" name="Rectangle 66"/>
          <p:cNvSpPr>
            <a:spLocks noChangeArrowheads="1"/>
          </p:cNvSpPr>
          <p:nvPr/>
        </p:nvSpPr>
        <p:spPr bwMode="auto">
          <a:xfrm>
            <a:off x="7188200" y="17510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1</a:t>
            </a:r>
          </a:p>
        </p:txBody>
      </p:sp>
      <p:sp>
        <p:nvSpPr>
          <p:cNvPr id="38933" name="Rectangle 67"/>
          <p:cNvSpPr>
            <a:spLocks noChangeArrowheads="1"/>
          </p:cNvSpPr>
          <p:nvPr/>
        </p:nvSpPr>
        <p:spPr bwMode="auto">
          <a:xfrm>
            <a:off x="7188200" y="22082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2</a:t>
            </a:r>
          </a:p>
        </p:txBody>
      </p:sp>
      <p:sp>
        <p:nvSpPr>
          <p:cNvPr id="38934" name="Rectangle 68"/>
          <p:cNvSpPr>
            <a:spLocks noChangeArrowheads="1"/>
          </p:cNvSpPr>
          <p:nvPr/>
        </p:nvSpPr>
        <p:spPr bwMode="auto">
          <a:xfrm>
            <a:off x="7188200" y="26654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b="1" dirty="0">
                <a:solidFill>
                  <a:srgbClr val="00B0F0"/>
                </a:solidFill>
                <a:ea typeface="宋体" pitchFamily="2" charset="-122"/>
              </a:rPr>
              <a:t>4</a:t>
            </a:r>
          </a:p>
        </p:txBody>
      </p:sp>
      <p:sp>
        <p:nvSpPr>
          <p:cNvPr id="38935" name="Rectangle 69"/>
          <p:cNvSpPr>
            <a:spLocks noChangeArrowheads="1"/>
          </p:cNvSpPr>
          <p:nvPr/>
        </p:nvSpPr>
        <p:spPr bwMode="auto">
          <a:xfrm>
            <a:off x="7188200" y="31226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a:ea typeface="宋体" pitchFamily="2" charset="-122"/>
              </a:rPr>
              <a:t>3</a:t>
            </a:r>
          </a:p>
        </p:txBody>
      </p:sp>
      <p:pic>
        <p:nvPicPr>
          <p:cNvPr id="38936" name="Picture 4"/>
          <p:cNvPicPr>
            <a:picLocks noChangeAspect="1" noChangeArrowheads="1"/>
          </p:cNvPicPr>
          <p:nvPr/>
        </p:nvPicPr>
        <p:blipFill>
          <a:blip r:embed="rId2">
            <a:extLst>
              <a:ext uri="{28A0092B-C50C-407E-A947-70E740481C1C}">
                <a14:useLocalDpi xmlns:a14="http://schemas.microsoft.com/office/drawing/2010/main" val="0"/>
              </a:ext>
            </a:extLst>
          </a:blip>
          <a:srcRect l="809" t="32875" r="789" b="32362"/>
          <a:stretch>
            <a:fillRect/>
          </a:stretch>
        </p:blipFill>
        <p:spPr bwMode="auto">
          <a:xfrm>
            <a:off x="1547814" y="4021138"/>
            <a:ext cx="9031287" cy="23923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8937" name="直接箭头连接符 2"/>
          <p:cNvCxnSpPr>
            <a:cxnSpLocks noChangeShapeType="1"/>
          </p:cNvCxnSpPr>
          <p:nvPr/>
        </p:nvCxnSpPr>
        <p:spPr bwMode="auto">
          <a:xfrm>
            <a:off x="4608514" y="2886075"/>
            <a:ext cx="447675"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38" name="直接箭头连接符 26"/>
          <p:cNvCxnSpPr>
            <a:cxnSpLocks noChangeShapeType="1"/>
            <a:endCxn id="38931" idx="1"/>
          </p:cNvCxnSpPr>
          <p:nvPr/>
        </p:nvCxnSpPr>
        <p:spPr bwMode="auto">
          <a:xfrm>
            <a:off x="5437188" y="3322639"/>
            <a:ext cx="666750" cy="7937"/>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39" name="直接箭头连接符 29"/>
          <p:cNvCxnSpPr>
            <a:cxnSpLocks noChangeShapeType="1"/>
          </p:cNvCxnSpPr>
          <p:nvPr/>
        </p:nvCxnSpPr>
        <p:spPr bwMode="auto">
          <a:xfrm>
            <a:off x="6519864" y="2979739"/>
            <a:ext cx="668337" cy="7937"/>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0" name="直接箭头连接符 30"/>
          <p:cNvCxnSpPr>
            <a:cxnSpLocks noChangeShapeType="1"/>
            <a:endCxn id="38916" idx="1"/>
          </p:cNvCxnSpPr>
          <p:nvPr/>
        </p:nvCxnSpPr>
        <p:spPr bwMode="auto">
          <a:xfrm>
            <a:off x="7610476" y="2006601"/>
            <a:ext cx="796925" cy="4763"/>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1" name="直接箭头连接符 33"/>
          <p:cNvCxnSpPr>
            <a:cxnSpLocks noChangeShapeType="1"/>
          </p:cNvCxnSpPr>
          <p:nvPr/>
        </p:nvCxnSpPr>
        <p:spPr bwMode="auto">
          <a:xfrm>
            <a:off x="3154364" y="5100638"/>
            <a:ext cx="276225"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2" name="直接箭头连接符 36"/>
          <p:cNvCxnSpPr>
            <a:cxnSpLocks noChangeShapeType="1"/>
          </p:cNvCxnSpPr>
          <p:nvPr/>
        </p:nvCxnSpPr>
        <p:spPr bwMode="auto">
          <a:xfrm>
            <a:off x="3716338" y="5849938"/>
            <a:ext cx="539750"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3" name="直接箭头连接符 38"/>
          <p:cNvCxnSpPr>
            <a:cxnSpLocks noChangeShapeType="1"/>
          </p:cNvCxnSpPr>
          <p:nvPr/>
        </p:nvCxnSpPr>
        <p:spPr bwMode="auto">
          <a:xfrm>
            <a:off x="4525963" y="5100638"/>
            <a:ext cx="677862"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4" name="直接箭头连接符 40"/>
          <p:cNvCxnSpPr>
            <a:cxnSpLocks noChangeShapeType="1"/>
          </p:cNvCxnSpPr>
          <p:nvPr/>
        </p:nvCxnSpPr>
        <p:spPr bwMode="auto">
          <a:xfrm>
            <a:off x="5437189" y="5761038"/>
            <a:ext cx="274637"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5" name="直接箭头连接符 41"/>
          <p:cNvCxnSpPr>
            <a:cxnSpLocks noChangeShapeType="1"/>
          </p:cNvCxnSpPr>
          <p:nvPr/>
        </p:nvCxnSpPr>
        <p:spPr bwMode="auto">
          <a:xfrm>
            <a:off x="5827714" y="5475288"/>
            <a:ext cx="276225"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6" name="直接箭头连接符 42"/>
          <p:cNvCxnSpPr>
            <a:cxnSpLocks noChangeShapeType="1"/>
          </p:cNvCxnSpPr>
          <p:nvPr/>
        </p:nvCxnSpPr>
        <p:spPr bwMode="auto">
          <a:xfrm>
            <a:off x="6346826" y="5089525"/>
            <a:ext cx="276225"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7" name="直接箭头连接符 43"/>
          <p:cNvCxnSpPr>
            <a:cxnSpLocks noChangeShapeType="1"/>
          </p:cNvCxnSpPr>
          <p:nvPr/>
        </p:nvCxnSpPr>
        <p:spPr bwMode="auto">
          <a:xfrm>
            <a:off x="6848476" y="5089525"/>
            <a:ext cx="1031875"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8" name="直接箭头连接符 46"/>
          <p:cNvCxnSpPr>
            <a:cxnSpLocks noChangeShapeType="1"/>
          </p:cNvCxnSpPr>
          <p:nvPr/>
        </p:nvCxnSpPr>
        <p:spPr bwMode="auto">
          <a:xfrm>
            <a:off x="8159750" y="5430838"/>
            <a:ext cx="628650"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38949" name="直接箭头连接符 48"/>
          <p:cNvCxnSpPr>
            <a:cxnSpLocks noChangeShapeType="1"/>
          </p:cNvCxnSpPr>
          <p:nvPr/>
        </p:nvCxnSpPr>
        <p:spPr bwMode="auto">
          <a:xfrm>
            <a:off x="9070976" y="5761038"/>
            <a:ext cx="627063" cy="0"/>
          </a:xfrm>
          <a:prstGeom prst="straightConnector1">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62601710"/>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1990531" y="232199"/>
            <a:ext cx="8229600" cy="576262"/>
          </a:xfrm>
        </p:spPr>
        <p:txBody>
          <a:bodyPr/>
          <a:lstStyle/>
          <a:p>
            <a:pPr eaLnBrk="1" hangingPunct="1"/>
            <a:r>
              <a:rPr lang="en-US" altLang="en-US" dirty="0"/>
              <a:t>LRU Algorithm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type="body" idx="1"/>
          </p:nvPr>
        </p:nvSpPr>
        <p:spPr>
          <a:xfrm>
            <a:off x="738326" y="1113752"/>
            <a:ext cx="10715348" cy="5246687"/>
          </a:xfrm>
        </p:spPr>
        <p:txBody>
          <a:bodyPr/>
          <a:lstStyle/>
          <a:p>
            <a:r>
              <a:rPr lang="en-US" altLang="zh-CN" sz="2400" dirty="0"/>
              <a:t>LRU</a:t>
            </a:r>
            <a:r>
              <a:rPr lang="zh-CN" altLang="en-US" sz="2400" dirty="0"/>
              <a:t>性能不错，但实现可能需要一定的硬件支持，需要为页帧确定一个排序序列</a:t>
            </a:r>
            <a:endParaRPr lang="en-US" altLang="zh-CN" sz="2400" dirty="0"/>
          </a:p>
          <a:p>
            <a:r>
              <a:rPr lang="zh-CN" altLang="en-US" sz="2400" dirty="0"/>
              <a:t>两种实现：计数器，栈</a:t>
            </a:r>
            <a:endParaRPr lang="en-US" altLang="zh-CN" sz="2400" dirty="0"/>
          </a:p>
          <a:p>
            <a:endParaRPr lang="en-US" altLang="en-US" sz="2400" dirty="0"/>
          </a:p>
          <a:p>
            <a:r>
              <a:rPr lang="en-US" altLang="en-US" sz="2400" dirty="0"/>
              <a:t>Counter implementation(</a:t>
            </a:r>
            <a:r>
              <a:rPr lang="zh-CN" altLang="en-US" sz="2400" dirty="0"/>
              <a:t>计数器实现</a:t>
            </a:r>
            <a:r>
              <a:rPr lang="en-US" altLang="en-US" sz="2400" dirty="0"/>
              <a:t>)</a:t>
            </a:r>
          </a:p>
          <a:p>
            <a:pPr lvl="1"/>
            <a:r>
              <a:rPr lang="zh-CN" altLang="en-US" sz="2400" dirty="0"/>
              <a:t>每个页设置一个计数器，每当页被引用时，将时钟值复制进计数器</a:t>
            </a:r>
            <a:endParaRPr lang="en-US" altLang="en-US" sz="2400" dirty="0"/>
          </a:p>
          <a:p>
            <a:pPr lvl="1"/>
            <a:r>
              <a:rPr lang="zh-CN" altLang="en-US" sz="2400" dirty="0"/>
              <a:t>当需要换页时，查找计数值最小的，也就是最久未使用的页</a:t>
            </a:r>
            <a:endParaRPr lang="en-US" altLang="en-US" sz="2400" dirty="0"/>
          </a:p>
          <a:p>
            <a:pPr lvl="2"/>
            <a:r>
              <a:rPr lang="zh-CN" altLang="en-US" sz="2400" dirty="0"/>
              <a:t>需要搜索整个</a:t>
            </a:r>
            <a:r>
              <a:rPr lang="en-US" altLang="zh-CN" sz="2400" dirty="0"/>
              <a:t>(</a:t>
            </a:r>
            <a:r>
              <a:rPr lang="zh-CN" altLang="en-US" sz="2400" dirty="0"/>
              <a:t>时钟</a:t>
            </a:r>
            <a:r>
              <a:rPr lang="en-US" altLang="zh-CN" sz="2400" dirty="0"/>
              <a:t>)</a:t>
            </a:r>
            <a:r>
              <a:rPr lang="zh-CN" altLang="en-US" sz="2400" dirty="0"/>
              <a:t>表格</a:t>
            </a:r>
            <a:endParaRPr lang="en-US" altLang="zh-CN" sz="2400" dirty="0"/>
          </a:p>
          <a:p>
            <a:pPr lvl="2"/>
            <a:r>
              <a:rPr lang="zh-CN" altLang="en-US" sz="2400" dirty="0"/>
              <a:t>需要考虑时钟溢出</a:t>
            </a: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1990531" y="232199"/>
            <a:ext cx="8229600" cy="576262"/>
          </a:xfrm>
        </p:spPr>
        <p:txBody>
          <a:bodyPr/>
          <a:lstStyle/>
          <a:p>
            <a:pPr eaLnBrk="1" hangingPunct="1"/>
            <a:r>
              <a:rPr lang="en-US" altLang="en-US" dirty="0"/>
              <a:t>LRU Algorithm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type="body" idx="1"/>
          </p:nvPr>
        </p:nvSpPr>
        <p:spPr>
          <a:xfrm>
            <a:off x="692458" y="950914"/>
            <a:ext cx="10715348" cy="5246687"/>
          </a:xfrm>
        </p:spPr>
        <p:txBody>
          <a:bodyPr/>
          <a:lstStyle/>
          <a:p>
            <a:r>
              <a:rPr lang="en-US" altLang="en-US" sz="2800" dirty="0"/>
              <a:t>Stack implementation(</a:t>
            </a:r>
            <a:r>
              <a:rPr lang="zh-CN" altLang="en-US" sz="2800" dirty="0"/>
              <a:t>栈实现，但包含非标准栈操作</a:t>
            </a:r>
            <a:r>
              <a:rPr lang="en-US" altLang="en-US" sz="2800" dirty="0"/>
              <a:t>)</a:t>
            </a:r>
          </a:p>
          <a:p>
            <a:pPr lvl="1"/>
            <a:r>
              <a:rPr lang="en-US" altLang="en-US" sz="2800" dirty="0"/>
              <a:t>Keep a stack of page numbers in a double link form:</a:t>
            </a:r>
          </a:p>
          <a:p>
            <a:pPr lvl="1"/>
            <a:r>
              <a:rPr lang="en-US" altLang="en-US" sz="2800" dirty="0"/>
              <a:t>Page referenced:    </a:t>
            </a:r>
            <a:r>
              <a:rPr lang="zh-CN" altLang="en-US" sz="2800" dirty="0"/>
              <a:t>每当引用一个页时</a:t>
            </a:r>
            <a:endParaRPr lang="en-US" altLang="en-US" sz="2800" dirty="0"/>
          </a:p>
          <a:p>
            <a:pPr lvl="2"/>
            <a:r>
              <a:rPr lang="en-US" altLang="en-US" sz="2800" dirty="0"/>
              <a:t>move it to the top    </a:t>
            </a:r>
            <a:r>
              <a:rPr lang="zh-CN" altLang="en-US" sz="2800" dirty="0"/>
              <a:t>将其从栈中直接移动至栈顶</a:t>
            </a:r>
            <a:endParaRPr lang="en-US" altLang="en-US" sz="2800" dirty="0"/>
          </a:p>
          <a:p>
            <a:pPr lvl="2"/>
            <a:r>
              <a:rPr lang="en-US" altLang="en-US" sz="2800" dirty="0"/>
              <a:t>The bottom one is the victim    </a:t>
            </a:r>
            <a:r>
              <a:rPr lang="zh-CN" altLang="en-US" sz="2800" dirty="0"/>
              <a:t>栈底为牺牲页</a:t>
            </a:r>
            <a:endParaRPr lang="en-US" altLang="en-US" sz="2800" dirty="0"/>
          </a:p>
          <a:p>
            <a:pPr lvl="2"/>
            <a:r>
              <a:rPr lang="en-US" altLang="en-US" sz="2800" dirty="0"/>
              <a:t>requires 6 pointers to be changed   </a:t>
            </a:r>
            <a:r>
              <a:rPr lang="zh-CN" altLang="en-US" sz="2800" dirty="0"/>
              <a:t>最坏情况下需修改</a:t>
            </a:r>
            <a:r>
              <a:rPr lang="en-US" altLang="zh-CN" sz="2800" dirty="0"/>
              <a:t>6</a:t>
            </a:r>
            <a:r>
              <a:rPr lang="zh-CN" altLang="en-US" sz="2800" dirty="0"/>
              <a:t>个指针</a:t>
            </a:r>
            <a:endParaRPr lang="en-US" altLang="en-US" sz="2800" dirty="0"/>
          </a:p>
          <a:p>
            <a:pPr lvl="1"/>
            <a:r>
              <a:rPr lang="en-US" altLang="en-US" sz="2800" dirty="0"/>
              <a:t>But each update more expensive</a:t>
            </a:r>
          </a:p>
          <a:p>
            <a:pPr lvl="1"/>
            <a:r>
              <a:rPr lang="en-US" altLang="en-US" sz="2800" dirty="0"/>
              <a:t>No search for replacement</a:t>
            </a:r>
          </a:p>
        </p:txBody>
      </p:sp>
    </p:spTree>
    <p:extLst>
      <p:ext uri="{BB962C8B-B14F-4D97-AF65-F5344CB8AC3E}">
        <p14:creationId xmlns:p14="http://schemas.microsoft.com/office/powerpoint/2010/main" val="635561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C7BC5-23D6-4A0E-9D9C-1F9CCD85E43D}"/>
              </a:ext>
            </a:extLst>
          </p:cNvPr>
          <p:cNvSpPr>
            <a:spLocks noGrp="1"/>
          </p:cNvSpPr>
          <p:nvPr>
            <p:ph type="title"/>
          </p:nvPr>
        </p:nvSpPr>
        <p:spPr/>
        <p:txBody>
          <a:bodyPr/>
          <a:lstStyle/>
          <a:p>
            <a:r>
              <a:rPr lang="zh-CN" altLang="en-US" dirty="0"/>
              <a:t>栈实现</a:t>
            </a:r>
          </a:p>
        </p:txBody>
      </p:sp>
      <p:pic>
        <p:nvPicPr>
          <p:cNvPr id="5" name="图片 4">
            <a:extLst>
              <a:ext uri="{FF2B5EF4-FFF2-40B4-BE49-F238E27FC236}">
                <a16:creationId xmlns:a16="http://schemas.microsoft.com/office/drawing/2014/main" id="{89FFF126-8B89-4C20-8E18-62DAB0A8251B}"/>
              </a:ext>
            </a:extLst>
          </p:cNvPr>
          <p:cNvPicPr>
            <a:picLocks noChangeAspect="1"/>
          </p:cNvPicPr>
          <p:nvPr/>
        </p:nvPicPr>
        <p:blipFill>
          <a:blip r:embed="rId2"/>
          <a:stretch>
            <a:fillRect/>
          </a:stretch>
        </p:blipFill>
        <p:spPr>
          <a:xfrm>
            <a:off x="720247" y="1712049"/>
            <a:ext cx="10972800" cy="3623575"/>
          </a:xfrm>
          <a:prstGeom prst="rect">
            <a:avLst/>
          </a:prstGeom>
        </p:spPr>
      </p:pic>
      <p:sp>
        <p:nvSpPr>
          <p:cNvPr id="3" name="文本框 2">
            <a:extLst>
              <a:ext uri="{FF2B5EF4-FFF2-40B4-BE49-F238E27FC236}">
                <a16:creationId xmlns:a16="http://schemas.microsoft.com/office/drawing/2014/main" id="{15254093-FFA6-4432-A9FC-C6E2F3F56C25}"/>
              </a:ext>
            </a:extLst>
          </p:cNvPr>
          <p:cNvSpPr txBox="1"/>
          <p:nvPr/>
        </p:nvSpPr>
        <p:spPr>
          <a:xfrm>
            <a:off x="720247" y="5145951"/>
            <a:ext cx="3047081" cy="646331"/>
          </a:xfrm>
          <a:prstGeom prst="rect">
            <a:avLst/>
          </a:prstGeom>
          <a:noFill/>
          <a:ln w="25400">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想象：栈中的数字是有质量的，受到地球的引力影响</a:t>
            </a:r>
          </a:p>
        </p:txBody>
      </p:sp>
      <p:sp>
        <p:nvSpPr>
          <p:cNvPr id="6" name="文本框 5">
            <a:extLst>
              <a:ext uri="{FF2B5EF4-FFF2-40B4-BE49-F238E27FC236}">
                <a16:creationId xmlns:a16="http://schemas.microsoft.com/office/drawing/2014/main" id="{787012F0-8E67-436F-B584-F863827D5917}"/>
              </a:ext>
            </a:extLst>
          </p:cNvPr>
          <p:cNvSpPr txBox="1"/>
          <p:nvPr/>
        </p:nvSpPr>
        <p:spPr>
          <a:xfrm>
            <a:off x="720246" y="915712"/>
            <a:ext cx="3047081" cy="646331"/>
          </a:xfrm>
          <a:prstGeom prst="rect">
            <a:avLst/>
          </a:prstGeom>
          <a:noFill/>
          <a:ln w="25400">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新到的数字与栈中原有的相同数字有亲和性</a:t>
            </a:r>
          </a:p>
        </p:txBody>
      </p:sp>
      <p:sp>
        <p:nvSpPr>
          <p:cNvPr id="4" name="矩形 3">
            <a:extLst>
              <a:ext uri="{FF2B5EF4-FFF2-40B4-BE49-F238E27FC236}">
                <a16:creationId xmlns:a16="http://schemas.microsoft.com/office/drawing/2014/main" id="{C3299505-11CE-453A-A4B1-6F46F7D259EE}"/>
              </a:ext>
            </a:extLst>
          </p:cNvPr>
          <p:cNvSpPr/>
          <p:nvPr/>
        </p:nvSpPr>
        <p:spPr bwMode="auto">
          <a:xfrm>
            <a:off x="10065954" y="4131498"/>
            <a:ext cx="502920" cy="475488"/>
          </a:xfrm>
          <a:prstGeom prst="rect">
            <a:avLst/>
          </a:prstGeom>
          <a:noFill/>
          <a:ln w="38100"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7" name="文本框 6">
            <a:extLst>
              <a:ext uri="{FF2B5EF4-FFF2-40B4-BE49-F238E27FC236}">
                <a16:creationId xmlns:a16="http://schemas.microsoft.com/office/drawing/2014/main" id="{7CECC858-FB3A-47D5-A0B3-663195DA10AB}"/>
              </a:ext>
            </a:extLst>
          </p:cNvPr>
          <p:cNvSpPr txBox="1"/>
          <p:nvPr/>
        </p:nvSpPr>
        <p:spPr>
          <a:xfrm>
            <a:off x="9851070" y="4747833"/>
            <a:ext cx="932688" cy="369332"/>
          </a:xfrm>
          <a:prstGeom prst="rect">
            <a:avLst/>
          </a:prstGeom>
          <a:noFill/>
          <a:ln w="25400">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牺牲页</a:t>
            </a:r>
          </a:p>
        </p:txBody>
      </p:sp>
    </p:spTree>
    <p:extLst>
      <p:ext uri="{BB962C8B-B14F-4D97-AF65-F5344CB8AC3E}">
        <p14:creationId xmlns:p14="http://schemas.microsoft.com/office/powerpoint/2010/main" val="99376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9E2401-57E2-4A14-B834-943CD6AD56F0}"/>
              </a:ext>
            </a:extLst>
          </p:cNvPr>
          <p:cNvSpPr>
            <a:spLocks noGrp="1" noChangeArrowheads="1"/>
          </p:cNvSpPr>
          <p:nvPr>
            <p:ph type="title"/>
          </p:nvPr>
        </p:nvSpPr>
        <p:spPr>
          <a:xfrm>
            <a:off x="1990531" y="232199"/>
            <a:ext cx="8229600" cy="576262"/>
          </a:xfrm>
        </p:spPr>
        <p:txBody>
          <a:bodyPr/>
          <a:lstStyle/>
          <a:p>
            <a:pPr eaLnBrk="1" hangingPunct="1"/>
            <a:r>
              <a:rPr lang="en-US" altLang="en-US" dirty="0"/>
              <a:t>LRU Algorithm (Cont.)</a:t>
            </a:r>
          </a:p>
        </p:txBody>
      </p:sp>
      <p:sp>
        <p:nvSpPr>
          <p:cNvPr id="43011" name="Rectangle 3">
            <a:extLst>
              <a:ext uri="{FF2B5EF4-FFF2-40B4-BE49-F238E27FC236}">
                <a16:creationId xmlns:a16="http://schemas.microsoft.com/office/drawing/2014/main" id="{00218A1E-F600-4BE7-9C24-6205C33F8040}"/>
              </a:ext>
            </a:extLst>
          </p:cNvPr>
          <p:cNvSpPr>
            <a:spLocks noGrp="1" noChangeArrowheads="1"/>
          </p:cNvSpPr>
          <p:nvPr>
            <p:ph type="body" idx="1"/>
          </p:nvPr>
        </p:nvSpPr>
        <p:spPr>
          <a:xfrm>
            <a:off x="1500326" y="950914"/>
            <a:ext cx="9330431" cy="5246687"/>
          </a:xfrm>
        </p:spPr>
        <p:txBody>
          <a:bodyPr/>
          <a:lstStyle/>
          <a:p>
            <a:r>
              <a:rPr lang="en-US" altLang="en-US" sz="2400" dirty="0"/>
              <a:t>LRU and OPT are cases of </a:t>
            </a:r>
            <a:r>
              <a:rPr lang="en-US" altLang="en-US" sz="2400" b="1" dirty="0">
                <a:solidFill>
                  <a:srgbClr val="006699"/>
                </a:solidFill>
                <a:latin typeface="+mj-lt"/>
              </a:rPr>
              <a:t>stack algorithms(</a:t>
            </a:r>
            <a:r>
              <a:rPr lang="zh-CN" altLang="en-US" sz="2400" b="1" dirty="0">
                <a:solidFill>
                  <a:srgbClr val="006699"/>
                </a:solidFill>
                <a:latin typeface="+mj-lt"/>
              </a:rPr>
              <a:t>栈算法</a:t>
            </a:r>
            <a:r>
              <a:rPr lang="en-US" altLang="en-US" sz="2400" b="1" dirty="0">
                <a:solidFill>
                  <a:srgbClr val="006699"/>
                </a:solidFill>
                <a:latin typeface="+mj-lt"/>
              </a:rPr>
              <a:t>) </a:t>
            </a:r>
            <a:r>
              <a:rPr lang="en-US" altLang="en-US" sz="2400" dirty="0"/>
              <a:t>that don</a:t>
            </a:r>
            <a:r>
              <a:rPr lang="en-US" altLang="ja-JP" sz="2400" dirty="0">
                <a:latin typeface="Arial" panose="020B0604020202020204" pitchFamily="34" charset="0"/>
                <a:cs typeface="Arial" panose="020B0604020202020204" pitchFamily="34" charset="0"/>
              </a:rPr>
              <a:t>’</a:t>
            </a:r>
            <a:r>
              <a:rPr lang="en-US" altLang="ja-JP" sz="2400" dirty="0"/>
              <a:t>t have </a:t>
            </a:r>
            <a:r>
              <a:rPr lang="en-US" altLang="ja-JP" sz="2400" dirty="0" err="1"/>
              <a:t>Belady</a:t>
            </a:r>
            <a:r>
              <a:rPr lang="en-US" altLang="ja-JP" sz="2400" dirty="0" err="1">
                <a:latin typeface="Arial" panose="020B0604020202020204" pitchFamily="34" charset="0"/>
                <a:cs typeface="Arial" panose="020B0604020202020204" pitchFamily="34" charset="0"/>
              </a:rPr>
              <a:t>’</a:t>
            </a:r>
            <a:r>
              <a:rPr lang="en-US" altLang="ja-JP" sz="2400" dirty="0" err="1"/>
              <a:t>s</a:t>
            </a:r>
            <a:r>
              <a:rPr lang="en-US" altLang="ja-JP" sz="2400" dirty="0"/>
              <a:t> Anomaly(</a:t>
            </a:r>
            <a:r>
              <a:rPr lang="zh-CN" altLang="en-US" sz="2400" dirty="0"/>
              <a:t>无</a:t>
            </a:r>
            <a:r>
              <a:rPr lang="en-US" altLang="ja-JP" sz="2400" dirty="0" err="1"/>
              <a:t>Belady</a:t>
            </a:r>
            <a:r>
              <a:rPr lang="en-US" altLang="ja-JP" sz="2400" dirty="0"/>
              <a:t> </a:t>
            </a:r>
            <a:r>
              <a:rPr lang="zh-CN" altLang="en-US" sz="2400" dirty="0"/>
              <a:t>异常</a:t>
            </a:r>
            <a:r>
              <a:rPr lang="en-US" altLang="ja-JP" sz="2400" dirty="0"/>
              <a:t>)</a:t>
            </a:r>
          </a:p>
          <a:p>
            <a:r>
              <a:rPr lang="en-US" altLang="en-US" sz="2400" dirty="0"/>
              <a:t>Use </a:t>
            </a:r>
            <a:r>
              <a:rPr lang="en-US" altLang="zh-CN" sz="2400" dirty="0"/>
              <a:t>o</a:t>
            </a:r>
            <a:r>
              <a:rPr lang="en-US" altLang="en-US" sz="2400" dirty="0"/>
              <a:t>f a stack to record most recent page references</a:t>
            </a:r>
            <a:endParaRPr lang="en-US" sz="2400" dirty="0"/>
          </a:p>
          <a:p>
            <a:endParaRPr lang="en-US" altLang="en-US" sz="2400" dirty="0"/>
          </a:p>
        </p:txBody>
      </p:sp>
      <p:pic>
        <p:nvPicPr>
          <p:cNvPr id="4" name="Picture 1" descr="9_16.pdf">
            <a:extLst>
              <a:ext uri="{FF2B5EF4-FFF2-40B4-BE49-F238E27FC236}">
                <a16:creationId xmlns:a16="http://schemas.microsoft.com/office/drawing/2014/main" id="{650D8023-264A-4AC3-B430-E0C59C953E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7613" y="2351240"/>
            <a:ext cx="5479855" cy="42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74997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033BF15-EA5A-4A49-BB65-331FF866E49F}"/>
              </a:ext>
            </a:extLst>
          </p:cNvPr>
          <p:cNvSpPr>
            <a:spLocks noGrp="1" noChangeArrowheads="1"/>
          </p:cNvSpPr>
          <p:nvPr>
            <p:ph type="title"/>
          </p:nvPr>
        </p:nvSpPr>
        <p:spPr>
          <a:xfrm>
            <a:off x="2363754" y="234791"/>
            <a:ext cx="7772400" cy="576262"/>
          </a:xfrm>
        </p:spPr>
        <p:txBody>
          <a:bodyPr/>
          <a:lstStyle/>
          <a:p>
            <a:pPr eaLnBrk="1" hangingPunct="1"/>
            <a:r>
              <a:rPr lang="en-US" altLang="en-US" dirty="0"/>
              <a:t>LRU Approximation Algorithms</a:t>
            </a:r>
          </a:p>
        </p:txBody>
      </p:sp>
      <p:sp>
        <p:nvSpPr>
          <p:cNvPr id="45059" name="Rectangle 3">
            <a:extLst>
              <a:ext uri="{FF2B5EF4-FFF2-40B4-BE49-F238E27FC236}">
                <a16:creationId xmlns:a16="http://schemas.microsoft.com/office/drawing/2014/main" id="{BC57D3A7-FA71-4D00-9C2E-051C34BFABA7}"/>
              </a:ext>
            </a:extLst>
          </p:cNvPr>
          <p:cNvSpPr>
            <a:spLocks noGrp="1" noChangeArrowheads="1"/>
          </p:cNvSpPr>
          <p:nvPr>
            <p:ph type="body" idx="1"/>
          </p:nvPr>
        </p:nvSpPr>
        <p:spPr>
          <a:xfrm>
            <a:off x="1279864" y="1026785"/>
            <a:ext cx="9632272" cy="5146675"/>
          </a:xfrm>
        </p:spPr>
        <p:txBody>
          <a:bodyPr/>
          <a:lstStyle/>
          <a:p>
            <a:r>
              <a:rPr lang="zh-CN" altLang="en-US" sz="2800" b="1" dirty="0">
                <a:solidFill>
                  <a:srgbClr val="00B0F0"/>
                </a:solidFill>
              </a:rPr>
              <a:t>近似</a:t>
            </a:r>
            <a:r>
              <a:rPr lang="en-US" altLang="zh-CN" sz="2800" b="1" dirty="0">
                <a:solidFill>
                  <a:srgbClr val="00B0F0"/>
                </a:solidFill>
              </a:rPr>
              <a:t>LRU</a:t>
            </a:r>
            <a:r>
              <a:rPr lang="zh-CN" altLang="en-US" sz="2800" b="1" dirty="0">
                <a:solidFill>
                  <a:srgbClr val="00B0F0"/>
                </a:solidFill>
              </a:rPr>
              <a:t>页置换</a:t>
            </a:r>
            <a:endParaRPr lang="en-US" altLang="en-US" sz="2800" b="1" dirty="0">
              <a:solidFill>
                <a:srgbClr val="00B0F0"/>
              </a:solidFill>
            </a:endParaRPr>
          </a:p>
          <a:p>
            <a:r>
              <a:rPr lang="en-US" altLang="en-US" sz="2800" dirty="0"/>
              <a:t>LRU needs special hardware and still slow</a:t>
            </a:r>
          </a:p>
          <a:p>
            <a:r>
              <a:rPr lang="en-US" altLang="en-US" sz="2800" b="1" dirty="0">
                <a:solidFill>
                  <a:srgbClr val="006699"/>
                </a:solidFill>
                <a:latin typeface="+mj-lt"/>
              </a:rPr>
              <a:t>Reference bit(</a:t>
            </a:r>
            <a:r>
              <a:rPr lang="zh-CN" altLang="en-US" sz="2800" b="1" dirty="0">
                <a:solidFill>
                  <a:srgbClr val="006699"/>
                </a:solidFill>
                <a:latin typeface="+mj-lt"/>
              </a:rPr>
              <a:t>引用位</a:t>
            </a:r>
            <a:r>
              <a:rPr lang="en-US" altLang="en-US" sz="2800" b="1" dirty="0">
                <a:solidFill>
                  <a:srgbClr val="006699"/>
                </a:solidFill>
                <a:latin typeface="+mj-lt"/>
              </a:rPr>
              <a:t>)  </a:t>
            </a:r>
            <a:r>
              <a:rPr lang="zh-CN" altLang="en-US" sz="2800" dirty="0">
                <a:solidFill>
                  <a:srgbClr val="006699"/>
                </a:solidFill>
                <a:latin typeface="+mj-lt"/>
              </a:rPr>
              <a:t>仅知是否引用过，但不知顺序</a:t>
            </a:r>
            <a:endParaRPr lang="en-US" altLang="en-US" sz="2800" dirty="0">
              <a:solidFill>
                <a:srgbClr val="006699"/>
              </a:solidFill>
              <a:latin typeface="+mj-lt"/>
            </a:endParaRPr>
          </a:p>
          <a:p>
            <a:pPr lvl="1"/>
            <a:r>
              <a:rPr lang="en-US" altLang="en-US" sz="2800" dirty="0"/>
              <a:t>With each page associate a bit, initially = 0</a:t>
            </a:r>
          </a:p>
          <a:p>
            <a:pPr lvl="1"/>
            <a:r>
              <a:rPr lang="en-US" altLang="en-US" sz="2800" dirty="0"/>
              <a:t>When page is referenced bit set to 1</a:t>
            </a:r>
          </a:p>
          <a:p>
            <a:pPr lvl="1"/>
            <a:r>
              <a:rPr lang="en-US" altLang="en-US" sz="2800" dirty="0"/>
              <a:t>Replace any with reference bit = 0 (if one exists)</a:t>
            </a:r>
          </a:p>
          <a:p>
            <a:pPr lvl="2"/>
            <a:r>
              <a:rPr lang="zh-CN" altLang="en-US" sz="2800"/>
              <a:t>难以记录引用次序</a:t>
            </a:r>
            <a:endParaRPr lang="en-US" altLang="en-US" sz="2800" dirty="0"/>
          </a:p>
          <a:p>
            <a:pPr lvl="1"/>
            <a:r>
              <a:rPr lang="en-US" altLang="en-US" sz="2800"/>
              <a:t>Additional-Reference bit    </a:t>
            </a:r>
            <a:r>
              <a:rPr lang="zh-CN" altLang="en-US" sz="2800"/>
              <a:t>额外的引用位</a:t>
            </a:r>
            <a:endParaRPr lang="en-US" altLang="en-US" sz="2800" dirty="0"/>
          </a:p>
          <a:p>
            <a:pPr lvl="2"/>
            <a:r>
              <a:rPr lang="en-US" altLang="en-US" sz="2800" dirty="0"/>
              <a:t>n bits reference bits, </a:t>
            </a:r>
            <a:r>
              <a:rPr lang="en-US" altLang="en-US" sz="2800"/>
              <a:t>right shift    </a:t>
            </a:r>
            <a:r>
              <a:rPr lang="en-US" altLang="zh-CN" sz="2800"/>
              <a:t>n</a:t>
            </a:r>
            <a:r>
              <a:rPr lang="zh-CN" altLang="en-US" sz="2800"/>
              <a:t>位，右移</a:t>
            </a:r>
            <a:endParaRPr lang="en-US" altLang="en-US" sz="2800" dirty="0"/>
          </a:p>
          <a:p>
            <a:endParaRPr lang="en-US" altLang="en-US" sz="1050" dirty="0"/>
          </a:p>
        </p:txBody>
      </p:sp>
    </p:spTree>
    <p:extLst>
      <p:ext uri="{BB962C8B-B14F-4D97-AF65-F5344CB8AC3E}">
        <p14:creationId xmlns:p14="http://schemas.microsoft.com/office/powerpoint/2010/main" val="41356722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FF373-7A50-45F9-BA80-C141CBE68575}"/>
              </a:ext>
            </a:extLst>
          </p:cNvPr>
          <p:cNvSpPr>
            <a:spLocks noGrp="1"/>
          </p:cNvSpPr>
          <p:nvPr>
            <p:ph type="title"/>
          </p:nvPr>
        </p:nvSpPr>
        <p:spPr/>
        <p:txBody>
          <a:bodyPr/>
          <a:lstStyle/>
          <a:p>
            <a:r>
              <a:rPr lang="en-US" altLang="zh-CN" dirty="0"/>
              <a:t>Shift Registers(</a:t>
            </a:r>
            <a:r>
              <a:rPr lang="zh-CN" altLang="en-US" dirty="0"/>
              <a:t>附加引用位算法</a:t>
            </a:r>
            <a:r>
              <a:rPr lang="en-US" altLang="zh-CN" dirty="0"/>
              <a:t>)</a:t>
            </a:r>
            <a:endParaRPr lang="zh-CN" altLang="en-US" dirty="0"/>
          </a:p>
        </p:txBody>
      </p:sp>
      <p:sp>
        <p:nvSpPr>
          <p:cNvPr id="3" name="内容占位符 2">
            <a:extLst>
              <a:ext uri="{FF2B5EF4-FFF2-40B4-BE49-F238E27FC236}">
                <a16:creationId xmlns:a16="http://schemas.microsoft.com/office/drawing/2014/main" id="{8A59BCB2-2443-444A-9B57-F619DF9547EB}"/>
              </a:ext>
            </a:extLst>
          </p:cNvPr>
          <p:cNvSpPr>
            <a:spLocks noGrp="1"/>
          </p:cNvSpPr>
          <p:nvPr>
            <p:ph idx="1"/>
          </p:nvPr>
        </p:nvSpPr>
        <p:spPr>
          <a:xfrm>
            <a:off x="707721" y="1020425"/>
            <a:ext cx="10501817" cy="4626984"/>
          </a:xfrm>
        </p:spPr>
        <p:txBody>
          <a:bodyPr/>
          <a:lstStyle/>
          <a:p>
            <a:r>
              <a:rPr lang="zh-CN" altLang="en-US" sz="2400" dirty="0"/>
              <a:t>在内存中每个页配一个</a:t>
            </a:r>
            <a:r>
              <a:rPr lang="en-US" altLang="zh-CN" sz="2400" dirty="0"/>
              <a:t>8</a:t>
            </a:r>
            <a:r>
              <a:rPr lang="zh-CN" altLang="en-US" sz="2400" dirty="0"/>
              <a:t>位的移位寄存器</a:t>
            </a:r>
            <a:r>
              <a:rPr lang="en-US" altLang="zh-CN" sz="2400" dirty="0"/>
              <a:t>(</a:t>
            </a:r>
            <a:r>
              <a:rPr lang="zh-CN" altLang="en-US" sz="2400" dirty="0"/>
              <a:t>非</a:t>
            </a:r>
            <a:r>
              <a:rPr lang="en-US" altLang="zh-CN" sz="2400" dirty="0"/>
              <a:t>CPU</a:t>
            </a:r>
            <a:r>
              <a:rPr lang="zh-CN" altLang="en-US" sz="2400" dirty="0"/>
              <a:t>内，仅仅是拿内存一个字节当移位寄存器用</a:t>
            </a:r>
            <a:r>
              <a:rPr lang="en-US" altLang="zh-CN" sz="2400" dirty="0"/>
              <a:t>)</a:t>
            </a:r>
            <a:r>
              <a:rPr lang="zh-CN" altLang="en-US" sz="2400" dirty="0"/>
              <a:t>：</a:t>
            </a:r>
            <a:r>
              <a:rPr lang="en-US" altLang="zh-CN" sz="2400" dirty="0"/>
              <a:t>R=R</a:t>
            </a:r>
            <a:r>
              <a:rPr lang="en-US" altLang="zh-CN" sz="2400" baseline="-25000" dirty="0"/>
              <a:t>7</a:t>
            </a:r>
            <a:r>
              <a:rPr lang="en-US" altLang="zh-CN" sz="2400" dirty="0"/>
              <a:t>R</a:t>
            </a:r>
            <a:r>
              <a:rPr lang="en-US" altLang="zh-CN" sz="2400" baseline="-25000" dirty="0"/>
              <a:t>6</a:t>
            </a:r>
            <a:r>
              <a:rPr lang="en-US" altLang="zh-CN" sz="2400" dirty="0"/>
              <a:t>R</a:t>
            </a:r>
            <a:r>
              <a:rPr lang="en-US" altLang="zh-CN" sz="2400" baseline="-25000" dirty="0"/>
              <a:t>5</a:t>
            </a:r>
            <a:r>
              <a:rPr lang="en-US" altLang="zh-CN" sz="2400" dirty="0"/>
              <a:t> … R</a:t>
            </a:r>
            <a:r>
              <a:rPr lang="en-US" altLang="zh-CN" sz="2400" baseline="-25000" dirty="0"/>
              <a:t>2</a:t>
            </a:r>
            <a:r>
              <a:rPr lang="en-US" altLang="zh-CN" sz="2400" dirty="0"/>
              <a:t>R</a:t>
            </a:r>
            <a:r>
              <a:rPr lang="en-US" altLang="zh-CN" sz="2400" baseline="-25000" dirty="0"/>
              <a:t>1</a:t>
            </a:r>
            <a:r>
              <a:rPr lang="en-US" altLang="zh-CN" sz="2400" dirty="0"/>
              <a:t>R</a:t>
            </a:r>
            <a:r>
              <a:rPr lang="en-US" altLang="zh-CN" sz="2400" baseline="-25000" dirty="0"/>
              <a:t>0</a:t>
            </a:r>
            <a:r>
              <a:rPr lang="en-US" altLang="zh-CN" sz="2400" dirty="0"/>
              <a:t> </a:t>
            </a:r>
          </a:p>
          <a:p>
            <a:r>
              <a:rPr lang="zh-CN" altLang="en-US" sz="2400" dirty="0"/>
              <a:t>一个定时器中断</a:t>
            </a:r>
            <a:r>
              <a:rPr lang="en-US" altLang="zh-CN" sz="2400" dirty="0"/>
              <a:t>, </a:t>
            </a:r>
            <a:r>
              <a:rPr lang="zh-CN" altLang="en-US" sz="2400" dirty="0"/>
              <a:t>周期比如为</a:t>
            </a:r>
            <a:r>
              <a:rPr lang="en-US" altLang="zh-CN" sz="2400" dirty="0"/>
              <a:t>100ms</a:t>
            </a:r>
          </a:p>
          <a:p>
            <a:r>
              <a:rPr lang="en-US" altLang="zh-CN" sz="2400" dirty="0"/>
              <a:t>The operating system shifting the byte(R</a:t>
            </a:r>
            <a:r>
              <a:rPr lang="en-US" altLang="zh-CN" sz="2400" baseline="-25000" dirty="0"/>
              <a:t>7</a:t>
            </a:r>
            <a:r>
              <a:rPr lang="en-US" altLang="zh-CN" sz="2400" dirty="0"/>
              <a:t>R</a:t>
            </a:r>
            <a:r>
              <a:rPr lang="en-US" altLang="zh-CN" sz="2400" baseline="-25000" dirty="0"/>
              <a:t>6</a:t>
            </a:r>
            <a:r>
              <a:rPr lang="en-US" altLang="zh-CN" sz="2400" dirty="0"/>
              <a:t>R</a:t>
            </a:r>
            <a:r>
              <a:rPr lang="en-US" altLang="zh-CN" sz="2400" baseline="-25000" dirty="0"/>
              <a:t>5</a:t>
            </a:r>
            <a:r>
              <a:rPr lang="en-US" altLang="zh-CN" sz="2400" dirty="0"/>
              <a:t> … R</a:t>
            </a:r>
            <a:r>
              <a:rPr lang="en-US" altLang="zh-CN" sz="2400" baseline="-25000" dirty="0"/>
              <a:t>2</a:t>
            </a:r>
            <a:r>
              <a:rPr lang="en-US" altLang="zh-CN" sz="2400" dirty="0"/>
              <a:t>R</a:t>
            </a:r>
            <a:r>
              <a:rPr lang="en-US" altLang="zh-CN" sz="2400" baseline="-25000" dirty="0"/>
              <a:t>1</a:t>
            </a:r>
            <a:r>
              <a:rPr lang="en-US" altLang="zh-CN" sz="2400" dirty="0"/>
              <a:t>R</a:t>
            </a:r>
            <a:r>
              <a:rPr lang="en-US" altLang="zh-CN" sz="2400" baseline="-25000" dirty="0"/>
              <a:t>0</a:t>
            </a:r>
            <a:r>
              <a:rPr lang="en-US" altLang="zh-CN" sz="2400" dirty="0"/>
              <a:t> ) right by 1 bit, discarding the low-order bit(that is 0R</a:t>
            </a:r>
            <a:r>
              <a:rPr lang="en-US" altLang="zh-CN" sz="2400" baseline="-25000" dirty="0"/>
              <a:t>7</a:t>
            </a:r>
            <a:r>
              <a:rPr lang="en-US" altLang="zh-CN" sz="2400" dirty="0"/>
              <a:t>R</a:t>
            </a:r>
            <a:r>
              <a:rPr lang="en-US" altLang="zh-CN" sz="2400" baseline="-25000" dirty="0"/>
              <a:t>6</a:t>
            </a:r>
            <a:r>
              <a:rPr lang="en-US" altLang="zh-CN" sz="2400" dirty="0"/>
              <a:t> … R</a:t>
            </a:r>
            <a:r>
              <a:rPr lang="en-US" altLang="zh-CN" sz="2400" baseline="-25000" dirty="0"/>
              <a:t>3</a:t>
            </a:r>
            <a:r>
              <a:rPr lang="en-US" altLang="zh-CN" sz="2400" dirty="0"/>
              <a:t>R</a:t>
            </a:r>
            <a:r>
              <a:rPr lang="en-US" altLang="zh-CN" sz="2400" baseline="-25000" dirty="0"/>
              <a:t>2</a:t>
            </a:r>
            <a:r>
              <a:rPr lang="en-US" altLang="zh-CN" sz="2400" dirty="0"/>
              <a:t>R</a:t>
            </a:r>
            <a:r>
              <a:rPr lang="en-US" altLang="zh-CN" sz="2400" baseline="-25000" dirty="0"/>
              <a:t>1</a:t>
            </a:r>
            <a:r>
              <a:rPr lang="en-US" altLang="zh-CN" sz="2400" dirty="0"/>
              <a:t>) , </a:t>
            </a:r>
          </a:p>
          <a:p>
            <a:r>
              <a:rPr lang="en-US" altLang="zh-CN" sz="2400" dirty="0"/>
              <a:t>Shifts the reference bit for each page into the high-order bit of its 8-bit byte(R</a:t>
            </a:r>
            <a:r>
              <a:rPr lang="en-US" altLang="zh-CN" sz="2400" baseline="-25000" dirty="0"/>
              <a:t>7</a:t>
            </a:r>
            <a:r>
              <a:rPr lang="en-US" altLang="zh-CN" sz="2400" dirty="0"/>
              <a:t>)</a:t>
            </a:r>
            <a:r>
              <a:rPr lang="zh-CN" altLang="en-US" sz="2400" dirty="0"/>
              <a:t>，</a:t>
            </a:r>
            <a:r>
              <a:rPr lang="en-US" altLang="zh-CN" sz="2400" dirty="0"/>
              <a:t>and clear the reference bit</a:t>
            </a:r>
          </a:p>
          <a:p>
            <a:r>
              <a:rPr lang="zh-CN" altLang="en-US" sz="2400" dirty="0"/>
              <a:t>若移位寄存器位</a:t>
            </a:r>
            <a:r>
              <a:rPr lang="en-US" altLang="zh-CN" sz="2400" dirty="0"/>
              <a:t>00000000</a:t>
            </a:r>
            <a:r>
              <a:rPr lang="zh-CN" altLang="en-US" sz="2400" dirty="0"/>
              <a:t>，那么该页在过去</a:t>
            </a:r>
            <a:r>
              <a:rPr lang="en-US" altLang="zh-CN" sz="2400" dirty="0"/>
              <a:t>8</a:t>
            </a:r>
            <a:r>
              <a:rPr lang="zh-CN" altLang="en-US" sz="2400" dirty="0"/>
              <a:t>个时间周期内都没有使用；若移位寄存器位</a:t>
            </a:r>
            <a:r>
              <a:rPr lang="en-US" altLang="zh-CN" sz="2400" dirty="0"/>
              <a:t>11111111</a:t>
            </a:r>
            <a:r>
              <a:rPr lang="zh-CN" altLang="en-US" sz="2400" dirty="0"/>
              <a:t>，那么该页在过去</a:t>
            </a:r>
            <a:r>
              <a:rPr lang="en-US" altLang="zh-CN" sz="2400" dirty="0"/>
              <a:t>8</a:t>
            </a:r>
            <a:r>
              <a:rPr lang="zh-CN" altLang="en-US" sz="2400" dirty="0"/>
              <a:t>个时间周期内都使用过</a:t>
            </a:r>
            <a:endParaRPr lang="en-US" altLang="zh-CN" sz="2400" dirty="0"/>
          </a:p>
          <a:p>
            <a:r>
              <a:rPr lang="zh-CN" altLang="en-US" sz="2400" dirty="0"/>
              <a:t>越是最近使用过的页，其移位寄存器值也就越大</a:t>
            </a:r>
            <a:endParaRPr lang="en-US" altLang="zh-CN" sz="2400" dirty="0"/>
          </a:p>
          <a:p>
            <a:r>
              <a:rPr lang="zh-CN" altLang="en-US" sz="2400" dirty="0"/>
              <a:t>对应移位寄存器最小的页，就是</a:t>
            </a:r>
            <a:r>
              <a:rPr lang="en-US" altLang="zh-CN" sz="2400" dirty="0"/>
              <a:t>LRU</a:t>
            </a:r>
            <a:r>
              <a:rPr lang="zh-CN" altLang="en-US" sz="2400" dirty="0"/>
              <a:t>置换页</a:t>
            </a:r>
            <a:endParaRPr lang="en-US" altLang="zh-CN" sz="2400" dirty="0"/>
          </a:p>
          <a:p>
            <a:endParaRPr lang="zh-CN" altLang="en-US" sz="2400" dirty="0"/>
          </a:p>
        </p:txBody>
      </p:sp>
    </p:spTree>
    <p:extLst>
      <p:ext uri="{BB962C8B-B14F-4D97-AF65-F5344CB8AC3E}">
        <p14:creationId xmlns:p14="http://schemas.microsoft.com/office/powerpoint/2010/main" val="3933802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E10B33CA-9D9F-4769-A279-054225403411}"/>
              </a:ext>
            </a:extLst>
          </p:cNvPr>
          <p:cNvPicPr>
            <a:picLocks noChangeAspect="1"/>
          </p:cNvPicPr>
          <p:nvPr/>
        </p:nvPicPr>
        <p:blipFill>
          <a:blip r:embed="rId3"/>
          <a:stretch>
            <a:fillRect/>
          </a:stretch>
        </p:blipFill>
        <p:spPr>
          <a:xfrm>
            <a:off x="801664" y="2378164"/>
            <a:ext cx="11058395" cy="3635387"/>
          </a:xfrm>
          <a:prstGeom prst="rect">
            <a:avLst/>
          </a:prstGeom>
        </p:spPr>
      </p:pic>
      <p:sp>
        <p:nvSpPr>
          <p:cNvPr id="2" name="标题 1">
            <a:extLst>
              <a:ext uri="{FF2B5EF4-FFF2-40B4-BE49-F238E27FC236}">
                <a16:creationId xmlns:a16="http://schemas.microsoft.com/office/drawing/2014/main" id="{06F21011-0B82-4776-B2B3-CA593031A79C}"/>
              </a:ext>
            </a:extLst>
          </p:cNvPr>
          <p:cNvSpPr>
            <a:spLocks noGrp="1"/>
          </p:cNvSpPr>
          <p:nvPr>
            <p:ph type="title"/>
          </p:nvPr>
        </p:nvSpPr>
        <p:spPr>
          <a:xfrm>
            <a:off x="1427966" y="233853"/>
            <a:ext cx="10154433" cy="576262"/>
          </a:xfrm>
        </p:spPr>
        <p:txBody>
          <a:bodyPr/>
          <a:lstStyle/>
          <a:p>
            <a:r>
              <a:rPr lang="en-US" altLang="zh-CN" sz="2800" dirty="0"/>
              <a:t>Second Chance Algorithm(</a:t>
            </a:r>
            <a:r>
              <a:rPr lang="zh-CN" altLang="en-US" sz="2800" dirty="0"/>
              <a:t>二次机会算法，非时钟实现</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350E5863-55AC-4A27-9811-5CBAC0A99C03}"/>
              </a:ext>
            </a:extLst>
          </p:cNvPr>
          <p:cNvSpPr>
            <a:spLocks noGrp="1"/>
          </p:cNvSpPr>
          <p:nvPr>
            <p:ph idx="1"/>
          </p:nvPr>
        </p:nvSpPr>
        <p:spPr>
          <a:xfrm>
            <a:off x="544883" y="1068050"/>
            <a:ext cx="10972799" cy="1371925"/>
          </a:xfrm>
        </p:spPr>
        <p:txBody>
          <a:bodyPr/>
          <a:lstStyle/>
          <a:p>
            <a:r>
              <a:rPr lang="zh-CN" altLang="en-US" sz="2400" dirty="0"/>
              <a:t>按照先进先出</a:t>
            </a:r>
            <a:r>
              <a:rPr lang="en-US" altLang="zh-CN" sz="2400" dirty="0"/>
              <a:t>(FIFO)</a:t>
            </a:r>
            <a:r>
              <a:rPr lang="zh-CN" altLang="en-US" sz="2400" dirty="0"/>
              <a:t>算法选择某一页面，检查其访问位</a:t>
            </a:r>
            <a:r>
              <a:rPr lang="en-US" altLang="zh-CN" sz="2400" dirty="0"/>
              <a:t>R</a:t>
            </a:r>
            <a:r>
              <a:rPr lang="zh-CN" altLang="en-US" sz="2400" dirty="0"/>
              <a:t>，如果为</a:t>
            </a:r>
            <a:r>
              <a:rPr lang="en-US" altLang="zh-CN" sz="2400" dirty="0"/>
              <a:t>0</a:t>
            </a:r>
            <a:r>
              <a:rPr lang="zh-CN" altLang="en-US" sz="2400" dirty="0"/>
              <a:t>，则置换该页；如果为</a:t>
            </a:r>
            <a:r>
              <a:rPr lang="en-US" altLang="zh-CN" sz="2400" dirty="0"/>
              <a:t>1</a:t>
            </a:r>
            <a:r>
              <a:rPr lang="zh-CN" altLang="en-US" sz="2400" dirty="0"/>
              <a:t>，则给</a:t>
            </a:r>
            <a:r>
              <a:rPr lang="zh-CN" altLang="en-US" sz="2400" dirty="0">
                <a:solidFill>
                  <a:srgbClr val="0070C0"/>
                </a:solidFill>
              </a:rPr>
              <a:t>第二次机会</a:t>
            </a:r>
            <a:r>
              <a:rPr lang="zh-CN" altLang="en-US" sz="2400" dirty="0"/>
              <a:t>，将其访问位置</a:t>
            </a:r>
            <a:r>
              <a:rPr lang="en-US" altLang="zh-CN" sz="2400" dirty="0"/>
              <a:t>0</a:t>
            </a:r>
            <a:r>
              <a:rPr lang="zh-CN" altLang="en-US" sz="2400" dirty="0"/>
              <a:t>，并将该页移至链表尾端，</a:t>
            </a:r>
            <a:r>
              <a:rPr lang="zh-CN" altLang="en-US" sz="2400" dirty="0">
                <a:solidFill>
                  <a:srgbClr val="0070C0"/>
                </a:solidFill>
              </a:rPr>
              <a:t>彷佛该页刚刚装入一样</a:t>
            </a:r>
            <a:r>
              <a:rPr lang="zh-CN" altLang="en-US" sz="2400" dirty="0"/>
              <a:t>，并继续搜索</a:t>
            </a:r>
          </a:p>
        </p:txBody>
      </p:sp>
      <p:sp>
        <p:nvSpPr>
          <p:cNvPr id="6" name="文本框 5">
            <a:extLst>
              <a:ext uri="{FF2B5EF4-FFF2-40B4-BE49-F238E27FC236}">
                <a16:creationId xmlns:a16="http://schemas.microsoft.com/office/drawing/2014/main" id="{2DA4DB29-5D82-4C27-8D61-59C70087ADEB}"/>
              </a:ext>
            </a:extLst>
          </p:cNvPr>
          <p:cNvSpPr txBox="1"/>
          <p:nvPr/>
        </p:nvSpPr>
        <p:spPr>
          <a:xfrm>
            <a:off x="1741118" y="3995803"/>
            <a:ext cx="117118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R=1</a:t>
            </a:r>
            <a:endParaRPr lang="zh-CN" altLang="en-US" sz="2000" dirty="0">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3647F278-3FE0-4A5E-9E7A-F02393560637}"/>
              </a:ext>
            </a:extLst>
          </p:cNvPr>
          <p:cNvCxnSpPr>
            <a:cxnSpLocks/>
          </p:cNvCxnSpPr>
          <p:nvPr/>
        </p:nvCxnSpPr>
        <p:spPr bwMode="auto">
          <a:xfrm flipV="1">
            <a:off x="2438400" y="3672840"/>
            <a:ext cx="609600" cy="502921"/>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338686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CF0FA-3DEA-49BE-A077-115BC72CAA7E}"/>
              </a:ext>
            </a:extLst>
          </p:cNvPr>
          <p:cNvSpPr>
            <a:spLocks noGrp="1"/>
          </p:cNvSpPr>
          <p:nvPr>
            <p:ph type="title"/>
          </p:nvPr>
        </p:nvSpPr>
        <p:spPr/>
        <p:txBody>
          <a:bodyPr/>
          <a:lstStyle/>
          <a:p>
            <a:r>
              <a:rPr lang="en-US" altLang="zh-CN"/>
              <a:t>Background</a:t>
            </a:r>
            <a:endParaRPr lang="zh-CN" altLang="en-US"/>
          </a:p>
        </p:txBody>
      </p:sp>
      <p:sp>
        <p:nvSpPr>
          <p:cNvPr id="3" name="内容占位符 2">
            <a:extLst>
              <a:ext uri="{FF2B5EF4-FFF2-40B4-BE49-F238E27FC236}">
                <a16:creationId xmlns:a16="http://schemas.microsoft.com/office/drawing/2014/main" id="{87FE799E-0678-4A57-8B17-D3F0A6CDB4EA}"/>
              </a:ext>
            </a:extLst>
          </p:cNvPr>
          <p:cNvSpPr>
            <a:spLocks noGrp="1"/>
          </p:cNvSpPr>
          <p:nvPr>
            <p:ph idx="1"/>
          </p:nvPr>
        </p:nvSpPr>
        <p:spPr>
          <a:xfrm>
            <a:off x="776614" y="1233489"/>
            <a:ext cx="10590756" cy="4626984"/>
          </a:xfrm>
        </p:spPr>
        <p:txBody>
          <a:bodyPr/>
          <a:lstStyle/>
          <a:p>
            <a:r>
              <a:rPr lang="en-US" altLang="zh-CN" sz="2800" dirty="0"/>
              <a:t>Facts</a:t>
            </a:r>
            <a:r>
              <a:rPr lang="zh-CN" altLang="en-US" sz="2800" dirty="0"/>
              <a:t>：</a:t>
            </a:r>
            <a:endParaRPr lang="en-US" altLang="zh-CN" sz="2800" dirty="0"/>
          </a:p>
          <a:p>
            <a:endParaRPr lang="en-US" altLang="zh-CN" sz="900" dirty="0"/>
          </a:p>
          <a:p>
            <a:pPr lvl="1"/>
            <a:r>
              <a:rPr lang="zh-CN" altLang="en-US" sz="2800" dirty="0"/>
              <a:t>程序绝大部分时间是顺序执行的</a:t>
            </a:r>
            <a:r>
              <a:rPr lang="en-US" altLang="zh-CN" sz="2800" dirty="0"/>
              <a:t>(</a:t>
            </a:r>
            <a:r>
              <a:rPr lang="zh-CN" altLang="en-US" sz="2800" dirty="0"/>
              <a:t>即便是循环，循环体内部大部分指令仍为顺序执行的</a:t>
            </a:r>
            <a:r>
              <a:rPr lang="en-US" altLang="zh-CN" sz="2800" dirty="0"/>
              <a:t>)</a:t>
            </a:r>
            <a:endParaRPr lang="zh-CN" altLang="en-US" sz="2800" dirty="0"/>
          </a:p>
          <a:p>
            <a:pPr lvl="1"/>
            <a:r>
              <a:rPr lang="zh-CN" altLang="en-US" sz="2800" dirty="0"/>
              <a:t>过程调用改变程序的执行轨迹。研究表明，大多数情况下，过程调用的深度不超过</a:t>
            </a:r>
            <a:r>
              <a:rPr lang="en-US" altLang="zh-CN" sz="2800" dirty="0"/>
              <a:t>5</a:t>
            </a:r>
            <a:r>
              <a:rPr lang="zh-CN" altLang="en-US" sz="2800" dirty="0"/>
              <a:t>；因此程序会在一段时间内局限在这些过程的范围内运行</a:t>
            </a:r>
          </a:p>
          <a:p>
            <a:pPr lvl="1"/>
            <a:r>
              <a:rPr lang="zh-CN" altLang="en-US" sz="2800" dirty="0"/>
              <a:t>程序存在很多循环结构，虽然由少数指令构成，但多次执行；</a:t>
            </a:r>
          </a:p>
          <a:p>
            <a:pPr lvl="1"/>
            <a:r>
              <a:rPr lang="zh-CN" altLang="en-US" sz="2800" dirty="0"/>
              <a:t>程序还包括对许多数据结构的处理，例如数组，也都局限于一个很小的范围内</a:t>
            </a:r>
          </a:p>
          <a:p>
            <a:endParaRPr lang="zh-CN" altLang="en-US" sz="2800" dirty="0"/>
          </a:p>
        </p:txBody>
      </p:sp>
    </p:spTree>
    <p:extLst>
      <p:ext uri="{BB962C8B-B14F-4D97-AF65-F5344CB8AC3E}">
        <p14:creationId xmlns:p14="http://schemas.microsoft.com/office/powerpoint/2010/main" val="2986010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B3154-DCAD-467D-8DC4-4321B8851D01}"/>
              </a:ext>
            </a:extLst>
          </p:cNvPr>
          <p:cNvSpPr>
            <a:spLocks noGrp="1"/>
          </p:cNvSpPr>
          <p:nvPr>
            <p:ph type="title"/>
          </p:nvPr>
        </p:nvSpPr>
        <p:spPr>
          <a:xfrm>
            <a:off x="1427966" y="233853"/>
            <a:ext cx="10154433" cy="576262"/>
          </a:xfrm>
        </p:spPr>
        <p:txBody>
          <a:bodyPr/>
          <a:lstStyle/>
          <a:p>
            <a:r>
              <a:rPr lang="en-US" altLang="zh-CN" sz="2800" dirty="0"/>
              <a:t>Second Chance Algorithm(</a:t>
            </a:r>
            <a:r>
              <a:rPr lang="zh-CN" altLang="en-US" sz="2800" dirty="0"/>
              <a:t>二次机会算法，时钟实现</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371F434A-32AD-4126-A797-EF7B2E16AAFE}"/>
              </a:ext>
            </a:extLst>
          </p:cNvPr>
          <p:cNvSpPr>
            <a:spLocks noGrp="1"/>
          </p:cNvSpPr>
          <p:nvPr>
            <p:ph idx="1"/>
          </p:nvPr>
        </p:nvSpPr>
        <p:spPr>
          <a:xfrm>
            <a:off x="851770" y="1001757"/>
            <a:ext cx="10397229" cy="4626984"/>
          </a:xfrm>
        </p:spPr>
        <p:txBody>
          <a:bodyPr/>
          <a:lstStyle/>
          <a:p>
            <a:r>
              <a:rPr lang="zh-CN" altLang="en-US" sz="2800" dirty="0"/>
              <a:t>二次机会算法</a:t>
            </a:r>
            <a:r>
              <a:rPr lang="en-US" altLang="zh-CN" sz="2800" dirty="0"/>
              <a:t>(</a:t>
            </a:r>
            <a:r>
              <a:rPr lang="zh-CN" altLang="en-US" sz="2800" dirty="0"/>
              <a:t>非时钟实现</a:t>
            </a:r>
            <a:r>
              <a:rPr lang="en-US" altLang="zh-CN" sz="2800" dirty="0"/>
              <a:t>)</a:t>
            </a:r>
            <a:r>
              <a:rPr lang="zh-CN" altLang="en-US" sz="2800" dirty="0"/>
              <a:t>中，需要经常移动引用位为</a:t>
            </a:r>
            <a:r>
              <a:rPr lang="en-US" altLang="zh-CN" sz="2800" dirty="0"/>
              <a:t>1</a:t>
            </a:r>
            <a:r>
              <a:rPr lang="zh-CN" altLang="en-US" sz="2800" dirty="0"/>
              <a:t>的页，有点繁琐而效率不高</a:t>
            </a:r>
            <a:r>
              <a:rPr lang="en-US" altLang="zh-CN" sz="2800" dirty="0"/>
              <a:t>(</a:t>
            </a:r>
            <a:r>
              <a:rPr lang="zh-CN" altLang="en-US" sz="2800" dirty="0">
                <a:solidFill>
                  <a:srgbClr val="0070C0"/>
                </a:solidFill>
              </a:rPr>
              <a:t>想象一下直线时钟，唯一的表针直线走动，且刚刚扫过的数字会自动移至直线队列末尾</a:t>
            </a:r>
            <a:r>
              <a:rPr lang="en-US" altLang="zh-CN" sz="2800" dirty="0"/>
              <a:t>)</a:t>
            </a:r>
            <a:endParaRPr lang="zh-CN" altLang="en-US" sz="900" dirty="0"/>
          </a:p>
          <a:p>
            <a:r>
              <a:rPr lang="zh-CN" altLang="en-US" sz="2800" dirty="0"/>
              <a:t>更经常用的算法是，将页面按照</a:t>
            </a:r>
            <a:r>
              <a:rPr lang="en-US" altLang="zh-CN" sz="2800" dirty="0"/>
              <a:t>FIFO</a:t>
            </a:r>
            <a:r>
              <a:rPr lang="zh-CN" altLang="en-US" sz="2800" dirty="0"/>
              <a:t>顺序建立一个循环队列</a:t>
            </a:r>
            <a:endParaRPr lang="en-US" altLang="zh-CN" sz="2800" dirty="0"/>
          </a:p>
          <a:p>
            <a:r>
              <a:rPr lang="zh-CN" altLang="en-US" sz="2800" dirty="0"/>
              <a:t>一个指针像时钟那样，扫描循环队列，这称为</a:t>
            </a:r>
            <a:r>
              <a:rPr lang="zh-CN" altLang="en-US" sz="2800" b="1" dirty="0">
                <a:solidFill>
                  <a:srgbClr val="0070C0"/>
                </a:solidFill>
              </a:rPr>
              <a:t>时钟算法</a:t>
            </a:r>
            <a:r>
              <a:rPr lang="zh-CN" altLang="en-US" sz="2800" dirty="0"/>
              <a:t>，属二次机会算法的时钟实现</a:t>
            </a:r>
            <a:endParaRPr lang="en-US" altLang="zh-CN" sz="2800" dirty="0"/>
          </a:p>
          <a:p>
            <a:endParaRPr lang="en-US" altLang="zh-CN" sz="2800" dirty="0"/>
          </a:p>
          <a:p>
            <a:r>
              <a:rPr lang="zh-CN" altLang="en-US" sz="2800" dirty="0"/>
              <a:t>在很多场合，并不区分二次机会算法的非时钟实现，与时钟实现。但时钟实现更常见，因此更多的</a:t>
            </a:r>
            <a:r>
              <a:rPr lang="zh-CN" altLang="en-US" sz="2800"/>
              <a:t>时候，提到二</a:t>
            </a:r>
            <a:r>
              <a:rPr lang="zh-CN" altLang="en-US" sz="2800" dirty="0"/>
              <a:t>次机会算法，就指的是时钟算法</a:t>
            </a:r>
          </a:p>
        </p:txBody>
      </p:sp>
    </p:spTree>
    <p:extLst>
      <p:ext uri="{BB962C8B-B14F-4D97-AF65-F5344CB8AC3E}">
        <p14:creationId xmlns:p14="http://schemas.microsoft.com/office/powerpoint/2010/main" val="3345183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2AF32FC-4A14-4E1E-8D4F-440BF4A3EC9A}"/>
              </a:ext>
            </a:extLst>
          </p:cNvPr>
          <p:cNvSpPr>
            <a:spLocks noGrp="1" noChangeArrowheads="1"/>
          </p:cNvSpPr>
          <p:nvPr>
            <p:ph type="title"/>
          </p:nvPr>
        </p:nvSpPr>
        <p:spPr>
          <a:xfrm>
            <a:off x="2021893" y="290747"/>
            <a:ext cx="8010525" cy="463550"/>
          </a:xfrm>
        </p:spPr>
        <p:txBody>
          <a:bodyPr/>
          <a:lstStyle/>
          <a:p>
            <a:pPr eaLnBrk="1" hangingPunct="1"/>
            <a:br>
              <a:rPr lang="en-US" altLang="en-US" sz="2800"/>
            </a:br>
            <a:r>
              <a:rPr lang="en-US" altLang="en-US"/>
              <a:t>Second-chance(Clock) Algorithm</a:t>
            </a:r>
            <a:endParaRPr lang="en-US" altLang="en-US" dirty="0"/>
          </a:p>
        </p:txBody>
      </p:sp>
      <p:pic>
        <p:nvPicPr>
          <p:cNvPr id="46083" name="Picture 1" descr="9_17.pdf">
            <a:extLst>
              <a:ext uri="{FF2B5EF4-FFF2-40B4-BE49-F238E27FC236}">
                <a16:creationId xmlns:a16="http://schemas.microsoft.com/office/drawing/2014/main" id="{5B0ED9B7-9A22-4A06-8760-CF9EC5AFD8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1779" y="985669"/>
            <a:ext cx="5628442" cy="568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777E9-62CD-483C-849D-5FCD48398387}"/>
              </a:ext>
            </a:extLst>
          </p:cNvPr>
          <p:cNvSpPr>
            <a:spLocks noGrp="1"/>
          </p:cNvSpPr>
          <p:nvPr>
            <p:ph type="title"/>
          </p:nvPr>
        </p:nvSpPr>
        <p:spPr/>
        <p:txBody>
          <a:bodyPr/>
          <a:lstStyle/>
          <a:p>
            <a:r>
              <a:rPr lang="en-US" altLang="zh-CN"/>
              <a:t>Clock Policy</a:t>
            </a:r>
            <a:endParaRPr lang="zh-CN" altLang="en-US"/>
          </a:p>
        </p:txBody>
      </p:sp>
      <p:sp>
        <p:nvSpPr>
          <p:cNvPr id="3" name="内容占位符 2">
            <a:extLst>
              <a:ext uri="{FF2B5EF4-FFF2-40B4-BE49-F238E27FC236}">
                <a16:creationId xmlns:a16="http://schemas.microsoft.com/office/drawing/2014/main" id="{DDF45D48-2670-48F2-A117-DFE7898A210E}"/>
              </a:ext>
            </a:extLst>
          </p:cNvPr>
          <p:cNvSpPr>
            <a:spLocks noGrp="1"/>
          </p:cNvSpPr>
          <p:nvPr>
            <p:ph idx="1"/>
          </p:nvPr>
        </p:nvSpPr>
        <p:spPr>
          <a:xfrm>
            <a:off x="801667" y="907812"/>
            <a:ext cx="10484284" cy="4626984"/>
          </a:xfrm>
        </p:spPr>
        <p:txBody>
          <a:bodyPr/>
          <a:lstStyle/>
          <a:p>
            <a:pPr>
              <a:lnSpc>
                <a:spcPct val="150000"/>
              </a:lnSpc>
            </a:pPr>
            <a:r>
              <a:rPr lang="zh-CN" altLang="en-US" sz="2400" dirty="0"/>
              <a:t>页面装入时，</a:t>
            </a:r>
            <a:r>
              <a:rPr lang="zh-CN" altLang="en-US" sz="2400"/>
              <a:t>引用位</a:t>
            </a:r>
            <a:r>
              <a:rPr lang="en-US" altLang="zh-CN" sz="2400"/>
              <a:t>(</a:t>
            </a:r>
            <a:r>
              <a:rPr lang="zh-CN" altLang="en-US" sz="2400"/>
              <a:t>也称为使用位</a:t>
            </a:r>
            <a:r>
              <a:rPr lang="en-US" altLang="zh-CN" sz="2400"/>
              <a:t>U)</a:t>
            </a:r>
            <a:r>
              <a:rPr lang="zh-CN" altLang="en-US" sz="2400"/>
              <a:t>初始化</a:t>
            </a:r>
            <a:r>
              <a:rPr lang="zh-CN" altLang="en-US" sz="2400" dirty="0"/>
              <a:t>为</a:t>
            </a:r>
            <a:r>
              <a:rPr lang="en-US" altLang="zh-CN" sz="2400" dirty="0"/>
              <a:t>1</a:t>
            </a:r>
          </a:p>
          <a:p>
            <a:pPr>
              <a:lnSpc>
                <a:spcPct val="150000"/>
              </a:lnSpc>
            </a:pPr>
            <a:r>
              <a:rPr lang="zh-CN" altLang="en-US" sz="2400" dirty="0"/>
              <a:t>当需要选择一页进行置换时，先检查其引用位</a:t>
            </a:r>
          </a:p>
          <a:p>
            <a:pPr>
              <a:lnSpc>
                <a:spcPct val="150000"/>
              </a:lnSpc>
            </a:pPr>
            <a:r>
              <a:rPr lang="zh-CN" altLang="en-US" sz="2400" dirty="0"/>
              <a:t>若引用位为</a:t>
            </a:r>
            <a:r>
              <a:rPr lang="en-US" altLang="zh-CN" sz="2400" dirty="0"/>
              <a:t>0</a:t>
            </a:r>
            <a:r>
              <a:rPr lang="zh-CN" altLang="en-US" sz="2400" dirty="0"/>
              <a:t>，淘汰该页面（因为近期该页未被</a:t>
            </a:r>
            <a:r>
              <a:rPr lang="zh-CN" altLang="en-US" sz="2400"/>
              <a:t>访问），其帧被新页替代</a:t>
            </a:r>
            <a:endParaRPr lang="zh-CN" altLang="en-US" sz="2400" dirty="0"/>
          </a:p>
          <a:p>
            <a:pPr>
              <a:lnSpc>
                <a:spcPct val="150000"/>
              </a:lnSpc>
            </a:pPr>
            <a:r>
              <a:rPr lang="zh-CN" altLang="en-US" sz="2400" dirty="0"/>
              <a:t>若引用位为</a:t>
            </a:r>
            <a:r>
              <a:rPr lang="en-US" altLang="zh-CN" sz="2400" dirty="0"/>
              <a:t>1</a:t>
            </a:r>
            <a:r>
              <a:rPr lang="zh-CN" altLang="en-US" sz="2400" dirty="0"/>
              <a:t>，则不置换该页（给予该页第二次机会），将该引用位置</a:t>
            </a:r>
            <a:r>
              <a:rPr lang="en-US" altLang="zh-CN" sz="2400" dirty="0"/>
              <a:t>0</a:t>
            </a:r>
            <a:r>
              <a:rPr lang="zh-CN" altLang="en-US" sz="2400" dirty="0"/>
              <a:t>，然后检查下一页（按</a:t>
            </a:r>
            <a:r>
              <a:rPr lang="en-US" altLang="zh-CN" sz="2400" dirty="0"/>
              <a:t>FIFO</a:t>
            </a:r>
            <a:r>
              <a:rPr lang="zh-CN" altLang="en-US" sz="2400" dirty="0"/>
              <a:t>顺序）</a:t>
            </a:r>
          </a:p>
          <a:p>
            <a:pPr>
              <a:lnSpc>
                <a:spcPct val="150000"/>
              </a:lnSpc>
            </a:pPr>
            <a:r>
              <a:rPr lang="en-US" altLang="zh-CN" sz="2400" dirty="0"/>
              <a:t>Clock</a:t>
            </a:r>
            <a:r>
              <a:rPr lang="zh-CN" altLang="en-US" sz="2400" dirty="0"/>
              <a:t>算法中，系统将置换范围内的所有</a:t>
            </a:r>
            <a:r>
              <a:rPr lang="en-US" altLang="zh-CN" sz="2400" dirty="0"/>
              <a:t>frame</a:t>
            </a:r>
            <a:r>
              <a:rPr lang="zh-CN" altLang="en-US" sz="2400" dirty="0"/>
              <a:t>组成一个环形缓冲区，并为其设置一个</a:t>
            </a:r>
            <a:r>
              <a:rPr lang="zh-CN" altLang="en-US" sz="2400" b="1" dirty="0">
                <a:solidFill>
                  <a:srgbClr val="0070C0"/>
                </a:solidFill>
              </a:rPr>
              <a:t>扫描指针</a:t>
            </a:r>
          </a:p>
          <a:p>
            <a:pPr>
              <a:lnSpc>
                <a:spcPct val="150000"/>
              </a:lnSpc>
            </a:pPr>
            <a:r>
              <a:rPr lang="zh-CN" altLang="en-US" sz="2400" dirty="0"/>
              <a:t>没有进行页面置换时，扫描指针总是指向上一次进行页面置换时被置换页面所在位置的下一个位置</a:t>
            </a:r>
          </a:p>
        </p:txBody>
      </p:sp>
    </p:spTree>
    <p:extLst>
      <p:ext uri="{BB962C8B-B14F-4D97-AF65-F5344CB8AC3E}">
        <p14:creationId xmlns:p14="http://schemas.microsoft.com/office/powerpoint/2010/main" val="10590116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711E199-9051-4633-AC40-D9A9038D140E}"/>
              </a:ext>
            </a:extLst>
          </p:cNvPr>
          <p:cNvPicPr>
            <a:picLocks noChangeAspect="1"/>
          </p:cNvPicPr>
          <p:nvPr/>
        </p:nvPicPr>
        <p:blipFill>
          <a:blip r:embed="rId2"/>
          <a:stretch>
            <a:fillRect/>
          </a:stretch>
        </p:blipFill>
        <p:spPr>
          <a:xfrm>
            <a:off x="387904" y="119478"/>
            <a:ext cx="6267619" cy="5678091"/>
          </a:xfrm>
          <a:prstGeom prst="rect">
            <a:avLst/>
          </a:prstGeom>
        </p:spPr>
      </p:pic>
      <p:pic>
        <p:nvPicPr>
          <p:cNvPr id="7" name="图片 6">
            <a:extLst>
              <a:ext uri="{FF2B5EF4-FFF2-40B4-BE49-F238E27FC236}">
                <a16:creationId xmlns:a16="http://schemas.microsoft.com/office/drawing/2014/main" id="{D6565113-070C-4144-A4B5-DFDD2D2A5823}"/>
              </a:ext>
            </a:extLst>
          </p:cNvPr>
          <p:cNvPicPr>
            <a:picLocks noChangeAspect="1"/>
          </p:cNvPicPr>
          <p:nvPr/>
        </p:nvPicPr>
        <p:blipFill>
          <a:blip r:embed="rId3"/>
          <a:stretch>
            <a:fillRect/>
          </a:stretch>
        </p:blipFill>
        <p:spPr>
          <a:xfrm>
            <a:off x="6507332" y="1060430"/>
            <a:ext cx="5568711" cy="5700602"/>
          </a:xfrm>
          <a:prstGeom prst="rect">
            <a:avLst/>
          </a:prstGeom>
        </p:spPr>
      </p:pic>
    </p:spTree>
    <p:extLst>
      <p:ext uri="{BB962C8B-B14F-4D97-AF65-F5344CB8AC3E}">
        <p14:creationId xmlns:p14="http://schemas.microsoft.com/office/powerpoint/2010/main" val="6701051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2A3C0-87B6-41D4-B0A2-DBB1E9BFD8A0}"/>
              </a:ext>
            </a:extLst>
          </p:cNvPr>
          <p:cNvSpPr>
            <a:spLocks noGrp="1"/>
          </p:cNvSpPr>
          <p:nvPr>
            <p:ph type="title"/>
          </p:nvPr>
        </p:nvSpPr>
        <p:spPr/>
        <p:txBody>
          <a:bodyPr/>
          <a:lstStyle/>
          <a:p>
            <a:r>
              <a:rPr lang="en-US" altLang="zh-CN"/>
              <a:t>Clock Policy</a:t>
            </a:r>
            <a:endParaRPr lang="zh-CN" altLang="en-US"/>
          </a:p>
        </p:txBody>
      </p:sp>
      <p:pic>
        <p:nvPicPr>
          <p:cNvPr id="5" name="图片 4">
            <a:extLst>
              <a:ext uri="{FF2B5EF4-FFF2-40B4-BE49-F238E27FC236}">
                <a16:creationId xmlns:a16="http://schemas.microsoft.com/office/drawing/2014/main" id="{54B90F26-0CE4-4CB9-8A92-006E6C6585D5}"/>
              </a:ext>
            </a:extLst>
          </p:cNvPr>
          <p:cNvPicPr>
            <a:picLocks noChangeAspect="1"/>
          </p:cNvPicPr>
          <p:nvPr/>
        </p:nvPicPr>
        <p:blipFill>
          <a:blip r:embed="rId2"/>
          <a:stretch>
            <a:fillRect/>
          </a:stretch>
        </p:blipFill>
        <p:spPr>
          <a:xfrm>
            <a:off x="387656" y="930986"/>
            <a:ext cx="11553347" cy="5576346"/>
          </a:xfrm>
          <a:prstGeom prst="rect">
            <a:avLst/>
          </a:prstGeom>
        </p:spPr>
      </p:pic>
      <p:sp>
        <p:nvSpPr>
          <p:cNvPr id="3" name="文本框 2">
            <a:extLst>
              <a:ext uri="{FF2B5EF4-FFF2-40B4-BE49-F238E27FC236}">
                <a16:creationId xmlns:a16="http://schemas.microsoft.com/office/drawing/2014/main" id="{844FBF59-B382-4E55-96FF-33A57B3B05EC}"/>
              </a:ext>
            </a:extLst>
          </p:cNvPr>
          <p:cNvSpPr txBox="1"/>
          <p:nvPr/>
        </p:nvSpPr>
        <p:spPr>
          <a:xfrm>
            <a:off x="2486415" y="5165549"/>
            <a:ext cx="3206663" cy="523220"/>
          </a:xfrm>
          <a:prstGeom prst="rect">
            <a:avLst/>
          </a:prstGeom>
          <a:noFill/>
        </p:spPr>
        <p:txBody>
          <a:bodyPr wrap="square" rtlCol="0">
            <a:spAutoFit/>
          </a:bodyPr>
          <a:lstStyle/>
          <a:p>
            <a:r>
              <a:rPr lang="en-US" altLang="zh-CN" sz="2800" dirty="0">
                <a:latin typeface="Arial" panose="020B0604020202020204" pitchFamily="34" charset="0"/>
                <a:ea typeface="微软雅黑" panose="020B0503020204020204" pitchFamily="34" charset="-122"/>
                <a:cs typeface="Arial" panose="020B0604020202020204" pitchFamily="34" charset="0"/>
              </a:rPr>
              <a: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代表使用位</a:t>
            </a:r>
            <a:r>
              <a:rPr lang="en-US" altLang="zh-CN" sz="2800" dirty="0">
                <a:latin typeface="微软雅黑" panose="020B0503020204020204" pitchFamily="34" charset="-122"/>
                <a:ea typeface="微软雅黑" panose="020B0503020204020204" pitchFamily="34" charset="-122"/>
              </a:rPr>
              <a:t>U</a:t>
            </a:r>
            <a:r>
              <a:rPr lang="zh-CN" altLang="en-US" sz="2800" dirty="0">
                <a:latin typeface="微软雅黑" panose="020B0503020204020204" pitchFamily="34" charset="-122"/>
                <a:ea typeface="微软雅黑" panose="020B0503020204020204" pitchFamily="34" charset="-122"/>
              </a:rPr>
              <a:t>为</a:t>
            </a:r>
            <a:r>
              <a:rPr lang="en-US" altLang="zh-CN" sz="2800" dirty="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5017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6CF5A4B-5B56-4850-890B-CBC91DFC9710}"/>
              </a:ext>
            </a:extLst>
          </p:cNvPr>
          <p:cNvSpPr>
            <a:spLocks noGrp="1" noChangeArrowheads="1"/>
          </p:cNvSpPr>
          <p:nvPr>
            <p:ph type="title"/>
          </p:nvPr>
        </p:nvSpPr>
        <p:spPr>
          <a:xfrm>
            <a:off x="2681926" y="240752"/>
            <a:ext cx="7772400" cy="576262"/>
          </a:xfrm>
        </p:spPr>
        <p:txBody>
          <a:bodyPr/>
          <a:lstStyle/>
          <a:p>
            <a:pPr eaLnBrk="1" hangingPunct="1"/>
            <a:r>
              <a:rPr lang="en-US" altLang="en-US" dirty="0"/>
              <a:t>Enhanced Second-Chance Algorithm</a:t>
            </a:r>
          </a:p>
        </p:txBody>
      </p:sp>
      <p:sp>
        <p:nvSpPr>
          <p:cNvPr id="47107" name="Rectangle 3">
            <a:extLst>
              <a:ext uri="{FF2B5EF4-FFF2-40B4-BE49-F238E27FC236}">
                <a16:creationId xmlns:a16="http://schemas.microsoft.com/office/drawing/2014/main" id="{B9C55B83-EA3F-497C-A3D1-F3E32BFFADD1}"/>
              </a:ext>
            </a:extLst>
          </p:cNvPr>
          <p:cNvSpPr>
            <a:spLocks noGrp="1" noChangeArrowheads="1"/>
          </p:cNvSpPr>
          <p:nvPr>
            <p:ph type="body" idx="1"/>
          </p:nvPr>
        </p:nvSpPr>
        <p:spPr>
          <a:xfrm>
            <a:off x="925068" y="1049134"/>
            <a:ext cx="10341863" cy="4967936"/>
          </a:xfrm>
        </p:spPr>
        <p:txBody>
          <a:bodyPr/>
          <a:lstStyle/>
          <a:p>
            <a:r>
              <a:rPr lang="zh-CN" altLang="en-US" sz="2000" b="1" dirty="0">
                <a:solidFill>
                  <a:srgbClr val="0070C0"/>
                </a:solidFill>
              </a:rPr>
              <a:t>增强型二次机会算法</a:t>
            </a:r>
            <a:endParaRPr lang="en-US" altLang="en-US" sz="2000" b="1" dirty="0">
              <a:solidFill>
                <a:srgbClr val="0070C0"/>
              </a:solidFill>
            </a:endParaRPr>
          </a:p>
          <a:p>
            <a:r>
              <a:rPr lang="en-US" altLang="en-US" sz="2000" dirty="0"/>
              <a:t>Improve algorithm by using reference bit and modify bit (if available) in concert</a:t>
            </a:r>
          </a:p>
          <a:p>
            <a:r>
              <a:rPr lang="en-US" altLang="en-US" sz="2000" dirty="0"/>
              <a:t>Take ordered pair (reference, modify):</a:t>
            </a:r>
          </a:p>
          <a:p>
            <a:pPr lvl="1"/>
            <a:r>
              <a:rPr lang="en-US" altLang="en-US" sz="2000" dirty="0"/>
              <a:t>(0, 0) neither recently used not modified – best page to replace</a:t>
            </a:r>
          </a:p>
          <a:p>
            <a:pPr lvl="1"/>
            <a:r>
              <a:rPr lang="en-US" altLang="en-US" sz="2000" dirty="0"/>
              <a:t>(0, 1) not recently used but modified – not quite as good, must write out before replacement</a:t>
            </a:r>
          </a:p>
          <a:p>
            <a:pPr lvl="1"/>
            <a:r>
              <a:rPr lang="en-US" altLang="en-US" sz="2000" dirty="0"/>
              <a:t>(1, 0) recently used but clean – probably will be used again soon</a:t>
            </a:r>
          </a:p>
          <a:p>
            <a:pPr lvl="1"/>
            <a:r>
              <a:rPr lang="en-US" altLang="en-US" sz="2000" dirty="0"/>
              <a:t>(1, 1) recently used and modified – probably will be used again soon and need to write out before replacement</a:t>
            </a:r>
          </a:p>
          <a:p>
            <a:r>
              <a:rPr lang="en-US" altLang="en-US" sz="2000" dirty="0"/>
              <a:t>When page replacement called for, use the clock scheme  but use the four classes replace page in lowest non-empty class</a:t>
            </a:r>
          </a:p>
          <a:p>
            <a:pPr lvl="1"/>
            <a:r>
              <a:rPr lang="en-US" altLang="en-US" sz="2000" dirty="0"/>
              <a:t>Might need to search circular queue several times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FD9B8-56AE-46CB-8248-2A2A97A65912}"/>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Enhanced Second Chance Algorithms</a:t>
            </a:r>
            <a:endParaRPr lang="zh-CN" altLang="en-US">
              <a:effectLst>
                <a:outerShdw blurRad="38100" dist="38100" dir="2700000" algn="tl">
                  <a:srgbClr val="C0C0C0"/>
                </a:outerShdw>
              </a:effectLst>
              <a:ea typeface="宋体" panose="02010600030101010101" pitchFamily="2" charset="-122"/>
            </a:endParaRPr>
          </a:p>
        </p:txBody>
      </p:sp>
      <p:sp>
        <p:nvSpPr>
          <p:cNvPr id="45059" name="内容占位符 2"/>
          <p:cNvSpPr>
            <a:spLocks noGrp="1" noChangeArrowheads="1"/>
          </p:cNvSpPr>
          <p:nvPr>
            <p:ph idx="1"/>
          </p:nvPr>
        </p:nvSpPr>
        <p:spPr>
          <a:xfrm>
            <a:off x="1692276" y="1193800"/>
            <a:ext cx="5629276" cy="2552700"/>
          </a:xfrm>
        </p:spPr>
        <p:txBody>
          <a:bodyPr/>
          <a:lstStyle/>
          <a:p>
            <a:pPr>
              <a:lnSpc>
                <a:spcPct val="90000"/>
              </a:lnSpc>
            </a:pPr>
            <a:r>
              <a:rPr lang="en-US" altLang="zh-CN" sz="2400">
                <a:ea typeface="宋体" pitchFamily="2" charset="-122"/>
              </a:rPr>
              <a:t>A </a:t>
            </a:r>
            <a:r>
              <a:rPr lang="en-US" altLang="zh-CN" sz="2400" b="1">
                <a:solidFill>
                  <a:srgbClr val="0070C0"/>
                </a:solidFill>
                <a:ea typeface="宋体" pitchFamily="2" charset="-122"/>
              </a:rPr>
              <a:t>reference bit </a:t>
            </a:r>
            <a:r>
              <a:rPr lang="en-US" altLang="zh-CN" sz="2400">
                <a:ea typeface="宋体" pitchFamily="2" charset="-122"/>
              </a:rPr>
              <a:t>and a </a:t>
            </a:r>
            <a:r>
              <a:rPr lang="en-US" altLang="zh-CN" sz="2400" b="1">
                <a:solidFill>
                  <a:srgbClr val="0070C0"/>
                </a:solidFill>
                <a:ea typeface="宋体" pitchFamily="2" charset="-122"/>
              </a:rPr>
              <a:t>modify bit</a:t>
            </a:r>
          </a:p>
          <a:p>
            <a:pPr lvl="1">
              <a:lnSpc>
                <a:spcPct val="90000"/>
              </a:lnSpc>
            </a:pPr>
            <a:r>
              <a:rPr lang="en-US" altLang="zh-CN" sz="2000" b="1">
                <a:ea typeface="宋体" pitchFamily="2" charset="-122"/>
              </a:rPr>
              <a:t>(0,0)</a:t>
            </a:r>
          </a:p>
          <a:p>
            <a:pPr lvl="1">
              <a:lnSpc>
                <a:spcPct val="90000"/>
              </a:lnSpc>
            </a:pPr>
            <a:r>
              <a:rPr lang="en-US" altLang="zh-CN" sz="2000" b="1">
                <a:ea typeface="宋体" pitchFamily="2" charset="-122"/>
              </a:rPr>
              <a:t>(0,1)</a:t>
            </a:r>
          </a:p>
          <a:p>
            <a:pPr lvl="1">
              <a:lnSpc>
                <a:spcPct val="90000"/>
              </a:lnSpc>
            </a:pPr>
            <a:r>
              <a:rPr lang="en-US" altLang="zh-CN" sz="2000" b="1">
                <a:ea typeface="宋体" pitchFamily="2" charset="-122"/>
              </a:rPr>
              <a:t>(1,0)</a:t>
            </a:r>
          </a:p>
          <a:p>
            <a:pPr lvl="1">
              <a:lnSpc>
                <a:spcPct val="90000"/>
              </a:lnSpc>
            </a:pPr>
            <a:r>
              <a:rPr lang="en-US" altLang="zh-CN" sz="2000" b="1">
                <a:ea typeface="宋体" pitchFamily="2" charset="-122"/>
              </a:rPr>
              <a:t>(1,1)</a:t>
            </a:r>
          </a:p>
          <a:p>
            <a:endParaRPr lang="zh-CN" altLang="en-US">
              <a:ea typeface="宋体" pitchFamily="2" charset="-122"/>
            </a:endParaRPr>
          </a:p>
        </p:txBody>
      </p:sp>
      <p:pic>
        <p:nvPicPr>
          <p:cNvPr id="4506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5363" y="1116013"/>
            <a:ext cx="1236662" cy="556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矩形 5"/>
          <p:cNvSpPr>
            <a:spLocks noChangeArrowheads="1"/>
          </p:cNvSpPr>
          <p:nvPr/>
        </p:nvSpPr>
        <p:spPr bwMode="auto">
          <a:xfrm>
            <a:off x="7820026" y="1641475"/>
            <a:ext cx="307975" cy="363538"/>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45062" name="矩形 6"/>
          <p:cNvSpPr>
            <a:spLocks noChangeArrowheads="1"/>
          </p:cNvSpPr>
          <p:nvPr/>
        </p:nvSpPr>
        <p:spPr bwMode="auto">
          <a:xfrm>
            <a:off x="8128001" y="1641475"/>
            <a:ext cx="307975" cy="363538"/>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45063" name="矩形 7"/>
          <p:cNvSpPr>
            <a:spLocks noChangeArrowheads="1"/>
          </p:cNvSpPr>
          <p:nvPr/>
        </p:nvSpPr>
        <p:spPr bwMode="auto">
          <a:xfrm>
            <a:off x="7820026" y="2290764"/>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0</a:t>
            </a:r>
            <a:endParaRPr kumimoji="0" lang="zh-CN" altLang="en-US" sz="1800">
              <a:ea typeface="宋体" pitchFamily="2" charset="-122"/>
            </a:endParaRPr>
          </a:p>
        </p:txBody>
      </p:sp>
      <p:sp>
        <p:nvSpPr>
          <p:cNvPr id="45064" name="矩形 8"/>
          <p:cNvSpPr>
            <a:spLocks noChangeArrowheads="1"/>
          </p:cNvSpPr>
          <p:nvPr/>
        </p:nvSpPr>
        <p:spPr bwMode="auto">
          <a:xfrm>
            <a:off x="8128001" y="2290764"/>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45065" name="矩形 9"/>
          <p:cNvSpPr>
            <a:spLocks noChangeArrowheads="1"/>
          </p:cNvSpPr>
          <p:nvPr/>
        </p:nvSpPr>
        <p:spPr bwMode="auto">
          <a:xfrm>
            <a:off x="7820026" y="3062289"/>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0</a:t>
            </a:r>
            <a:endParaRPr kumimoji="0" lang="zh-CN" altLang="en-US" sz="1800">
              <a:ea typeface="宋体" pitchFamily="2" charset="-122"/>
            </a:endParaRPr>
          </a:p>
        </p:txBody>
      </p:sp>
      <p:sp>
        <p:nvSpPr>
          <p:cNvPr id="45066" name="矩形 10"/>
          <p:cNvSpPr>
            <a:spLocks noChangeArrowheads="1"/>
          </p:cNvSpPr>
          <p:nvPr/>
        </p:nvSpPr>
        <p:spPr bwMode="auto">
          <a:xfrm>
            <a:off x="8128001" y="3062289"/>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0</a:t>
            </a:r>
            <a:endParaRPr kumimoji="0" lang="zh-CN" altLang="en-US" sz="1800">
              <a:ea typeface="宋体" pitchFamily="2" charset="-122"/>
            </a:endParaRPr>
          </a:p>
        </p:txBody>
      </p:sp>
      <p:sp>
        <p:nvSpPr>
          <p:cNvPr id="45067" name="矩形 11"/>
          <p:cNvSpPr>
            <a:spLocks noChangeArrowheads="1"/>
          </p:cNvSpPr>
          <p:nvPr/>
        </p:nvSpPr>
        <p:spPr bwMode="auto">
          <a:xfrm>
            <a:off x="7820026" y="3800475"/>
            <a:ext cx="307975" cy="363538"/>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45068" name="矩形 12"/>
          <p:cNvSpPr>
            <a:spLocks noChangeArrowheads="1"/>
          </p:cNvSpPr>
          <p:nvPr/>
        </p:nvSpPr>
        <p:spPr bwMode="auto">
          <a:xfrm>
            <a:off x="8128001" y="3800475"/>
            <a:ext cx="307975" cy="363538"/>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0</a:t>
            </a:r>
            <a:endParaRPr kumimoji="0" lang="zh-CN" altLang="en-US" sz="1800">
              <a:ea typeface="宋体" pitchFamily="2" charset="-122"/>
            </a:endParaRPr>
          </a:p>
        </p:txBody>
      </p:sp>
      <p:sp>
        <p:nvSpPr>
          <p:cNvPr id="45069" name="矩形 13"/>
          <p:cNvSpPr>
            <a:spLocks noChangeArrowheads="1"/>
          </p:cNvSpPr>
          <p:nvPr/>
        </p:nvSpPr>
        <p:spPr bwMode="auto">
          <a:xfrm>
            <a:off x="7820026" y="4451350"/>
            <a:ext cx="307975" cy="363538"/>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45070" name="矩形 14"/>
          <p:cNvSpPr>
            <a:spLocks noChangeArrowheads="1"/>
          </p:cNvSpPr>
          <p:nvPr/>
        </p:nvSpPr>
        <p:spPr bwMode="auto">
          <a:xfrm>
            <a:off x="8128001" y="4451350"/>
            <a:ext cx="307975" cy="363538"/>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0</a:t>
            </a:r>
            <a:endParaRPr kumimoji="0" lang="zh-CN" altLang="en-US" sz="1800">
              <a:ea typeface="宋体" pitchFamily="2" charset="-122"/>
            </a:endParaRPr>
          </a:p>
        </p:txBody>
      </p:sp>
      <p:sp>
        <p:nvSpPr>
          <p:cNvPr id="45071" name="矩形 15"/>
          <p:cNvSpPr>
            <a:spLocks noChangeArrowheads="1"/>
          </p:cNvSpPr>
          <p:nvPr/>
        </p:nvSpPr>
        <p:spPr bwMode="auto">
          <a:xfrm>
            <a:off x="7820026" y="5221289"/>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0</a:t>
            </a:r>
            <a:endParaRPr kumimoji="0" lang="zh-CN" altLang="en-US" sz="1800">
              <a:ea typeface="宋体" pitchFamily="2" charset="-122"/>
            </a:endParaRPr>
          </a:p>
        </p:txBody>
      </p:sp>
      <p:sp>
        <p:nvSpPr>
          <p:cNvPr id="45072" name="矩形 16"/>
          <p:cNvSpPr>
            <a:spLocks noChangeArrowheads="1"/>
          </p:cNvSpPr>
          <p:nvPr/>
        </p:nvSpPr>
        <p:spPr bwMode="auto">
          <a:xfrm>
            <a:off x="8128001" y="5221289"/>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45073" name="矩形 17"/>
          <p:cNvSpPr>
            <a:spLocks noChangeArrowheads="1"/>
          </p:cNvSpPr>
          <p:nvPr/>
        </p:nvSpPr>
        <p:spPr bwMode="auto">
          <a:xfrm>
            <a:off x="7820026" y="5970589"/>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sp>
        <p:nvSpPr>
          <p:cNvPr id="45074" name="矩形 18"/>
          <p:cNvSpPr>
            <a:spLocks noChangeArrowheads="1"/>
          </p:cNvSpPr>
          <p:nvPr/>
        </p:nvSpPr>
        <p:spPr bwMode="auto">
          <a:xfrm>
            <a:off x="8128001" y="5970589"/>
            <a:ext cx="307975" cy="363537"/>
          </a:xfrm>
          <a:prstGeom prst="rect">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itchFamily="-8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84" charset="0"/>
              </a:defRPr>
            </a:lvl3pPr>
            <a:lvl4pPr marL="1600200" indent="-228600">
              <a:spcBef>
                <a:spcPct val="35000"/>
              </a:spcBef>
              <a:buClr>
                <a:schemeClr val="hlink"/>
              </a:buClr>
              <a:buSzPct val="75000"/>
              <a:buChar char="–"/>
              <a:defRPr kumimoji="1" sz="2000">
                <a:solidFill>
                  <a:schemeClr val="tx1"/>
                </a:solidFill>
                <a:latin typeface="Helvetica" pitchFamily="-84" charset="0"/>
              </a:defRPr>
            </a:lvl4pPr>
            <a:lvl5pPr marL="2057400" indent="-228600">
              <a:spcBef>
                <a:spcPct val="35000"/>
              </a:spcBef>
              <a:buClr>
                <a:srgbClr val="FF0066"/>
              </a:buClr>
              <a:buSzPct val="7500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84" charset="0"/>
              </a:defRPr>
            </a:lvl9pPr>
          </a:lstStyle>
          <a:p>
            <a:pPr>
              <a:spcBef>
                <a:spcPct val="0"/>
              </a:spcBef>
              <a:buClrTx/>
              <a:buSzTx/>
              <a:buFontTx/>
              <a:buNone/>
            </a:pPr>
            <a:r>
              <a:rPr kumimoji="0" lang="en-US" altLang="zh-CN" sz="1800">
                <a:ea typeface="宋体" pitchFamily="2" charset="-122"/>
              </a:rPr>
              <a:t>1</a:t>
            </a:r>
            <a:endParaRPr kumimoji="0" lang="zh-CN" altLang="en-US" sz="1800">
              <a:ea typeface="宋体" pitchFamily="2" charset="-122"/>
            </a:endParaRPr>
          </a:p>
        </p:txBody>
      </p:sp>
      <p:cxnSp>
        <p:nvCxnSpPr>
          <p:cNvPr id="45075" name="直接箭头连接符 20"/>
          <p:cNvCxnSpPr>
            <a:cxnSpLocks noChangeShapeType="1"/>
          </p:cNvCxnSpPr>
          <p:nvPr/>
        </p:nvCxnSpPr>
        <p:spPr bwMode="auto">
          <a:xfrm>
            <a:off x="7962901" y="1249363"/>
            <a:ext cx="11113" cy="260350"/>
          </a:xfrm>
          <a:prstGeom prst="straightConnector1">
            <a:avLst/>
          </a:prstGeom>
          <a:noFill/>
          <a:ln w="2540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45076" name="直接箭头连接符 23"/>
          <p:cNvCxnSpPr>
            <a:cxnSpLocks noChangeShapeType="1"/>
          </p:cNvCxnSpPr>
          <p:nvPr/>
        </p:nvCxnSpPr>
        <p:spPr bwMode="auto">
          <a:xfrm>
            <a:off x="3214010" y="2559296"/>
            <a:ext cx="912812" cy="0"/>
          </a:xfrm>
          <a:prstGeom prst="straightConnector1">
            <a:avLst/>
          </a:prstGeom>
          <a:noFill/>
          <a:ln w="2540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5077" name="直接箭头连接符 29"/>
          <p:cNvCxnSpPr>
            <a:cxnSpLocks noChangeShapeType="1"/>
          </p:cNvCxnSpPr>
          <p:nvPr/>
        </p:nvCxnSpPr>
        <p:spPr bwMode="auto">
          <a:xfrm>
            <a:off x="3214010" y="3033958"/>
            <a:ext cx="912812" cy="0"/>
          </a:xfrm>
          <a:prstGeom prst="straightConnector1">
            <a:avLst/>
          </a:prstGeom>
          <a:noFill/>
          <a:ln w="25400" algn="ctr">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35" name="文本框 34">
            <a:extLst>
              <a:ext uri="{FF2B5EF4-FFF2-40B4-BE49-F238E27FC236}">
                <a16:creationId xmlns:a16="http://schemas.microsoft.com/office/drawing/2014/main" id="{570226BC-4C56-4B58-A49E-0EBFEB44CCCD}"/>
              </a:ext>
            </a:extLst>
          </p:cNvPr>
          <p:cNvSpPr txBox="1"/>
          <p:nvPr/>
        </p:nvSpPr>
        <p:spPr>
          <a:xfrm>
            <a:off x="4170477" y="2352907"/>
            <a:ext cx="710451" cy="400110"/>
          </a:xfrm>
          <a:prstGeom prst="rect">
            <a:avLst/>
          </a:prstGeom>
          <a:noFill/>
        </p:spPr>
        <p:txBody>
          <a:bodyPr wrap="none">
            <a:spAutoFit/>
          </a:bodyPr>
          <a:lstStyle/>
          <a:p>
            <a:pPr>
              <a:defRPr/>
            </a:pPr>
            <a:r>
              <a:rPr kumimoji="1" lang="en-US" altLang="zh-CN" sz="2000" b="1" dirty="0">
                <a:latin typeface="+mn-lt"/>
                <a:ea typeface="宋体" panose="02010600030101010101" pitchFamily="2" charset="-122"/>
              </a:rPr>
              <a:t>(0,0)</a:t>
            </a:r>
            <a:endParaRPr kumimoji="1" lang="zh-CN" altLang="en-US" sz="2000" b="1" dirty="0">
              <a:latin typeface="+mn-lt"/>
              <a:ea typeface="宋体" panose="02010600030101010101" pitchFamily="2" charset="-122"/>
            </a:endParaRPr>
          </a:p>
        </p:txBody>
      </p:sp>
      <p:sp>
        <p:nvSpPr>
          <p:cNvPr id="36" name="文本框 35">
            <a:extLst>
              <a:ext uri="{FF2B5EF4-FFF2-40B4-BE49-F238E27FC236}">
                <a16:creationId xmlns:a16="http://schemas.microsoft.com/office/drawing/2014/main" id="{36FFA216-7D91-48E6-8FE2-7969C358A9C7}"/>
              </a:ext>
            </a:extLst>
          </p:cNvPr>
          <p:cNvSpPr txBox="1"/>
          <p:nvPr/>
        </p:nvSpPr>
        <p:spPr>
          <a:xfrm>
            <a:off x="4180298" y="2833933"/>
            <a:ext cx="710451" cy="400110"/>
          </a:xfrm>
          <a:prstGeom prst="rect">
            <a:avLst/>
          </a:prstGeom>
          <a:noFill/>
        </p:spPr>
        <p:txBody>
          <a:bodyPr wrap="none">
            <a:spAutoFit/>
          </a:bodyPr>
          <a:lstStyle/>
          <a:p>
            <a:pPr>
              <a:defRPr/>
            </a:pPr>
            <a:r>
              <a:rPr kumimoji="1" lang="en-US" altLang="zh-CN" sz="2000" b="1" dirty="0">
                <a:latin typeface="+mn-lt"/>
                <a:ea typeface="宋体" panose="02010600030101010101" pitchFamily="2" charset="-122"/>
              </a:rPr>
              <a:t>(0,1)</a:t>
            </a:r>
            <a:endParaRPr kumimoji="1" lang="zh-CN" altLang="en-US" sz="2000" b="1" dirty="0">
              <a:latin typeface="+mn-lt"/>
              <a:ea typeface="宋体" panose="02010600030101010101" pitchFamily="2" charset="-122"/>
            </a:endParaRPr>
          </a:p>
        </p:txBody>
      </p:sp>
    </p:spTree>
    <p:extLst>
      <p:ext uri="{BB962C8B-B14F-4D97-AF65-F5344CB8AC3E}">
        <p14:creationId xmlns:p14="http://schemas.microsoft.com/office/powerpoint/2010/main" val="36478291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4E239-D0D9-4AD9-9A25-D8903BAC8D15}"/>
              </a:ext>
            </a:extLst>
          </p:cNvPr>
          <p:cNvSpPr>
            <a:spLocks noGrp="1"/>
          </p:cNvSpPr>
          <p:nvPr>
            <p:ph type="title"/>
          </p:nvPr>
        </p:nvSpPr>
        <p:spPr/>
        <p:txBody>
          <a:bodyPr/>
          <a:lstStyle/>
          <a:p>
            <a:r>
              <a:rPr lang="zh-CN" altLang="en-US" dirty="0"/>
              <a:t>增强型二次机会算法</a:t>
            </a:r>
          </a:p>
        </p:txBody>
      </p:sp>
      <p:sp>
        <p:nvSpPr>
          <p:cNvPr id="3" name="内容占位符 2">
            <a:extLst>
              <a:ext uri="{FF2B5EF4-FFF2-40B4-BE49-F238E27FC236}">
                <a16:creationId xmlns:a16="http://schemas.microsoft.com/office/drawing/2014/main" id="{E458A3EC-E4E0-45CF-AEDE-D04AFAACA6A3}"/>
              </a:ext>
            </a:extLst>
          </p:cNvPr>
          <p:cNvSpPr>
            <a:spLocks noGrp="1"/>
          </p:cNvSpPr>
          <p:nvPr>
            <p:ph idx="1"/>
          </p:nvPr>
        </p:nvSpPr>
        <p:spPr>
          <a:xfrm>
            <a:off x="1216241" y="1233489"/>
            <a:ext cx="9552373" cy="4626984"/>
          </a:xfrm>
        </p:spPr>
        <p:txBody>
          <a:bodyPr/>
          <a:lstStyle/>
          <a:p>
            <a:r>
              <a:rPr lang="zh-CN" altLang="en-US" sz="2800" dirty="0"/>
              <a:t>系统把一个页面移出内存时，如果该页面驻留内存期间没有被修改过，那么不必把它写回辅存，否则系统必须把它写回辅存。这表明，</a:t>
            </a:r>
            <a:r>
              <a:rPr lang="zh-CN" altLang="en-US" sz="2800" b="1" dirty="0">
                <a:solidFill>
                  <a:srgbClr val="0070C0"/>
                </a:solidFill>
              </a:rPr>
              <a:t>换出未修改过的页面比换出被修改过的页面开销小</a:t>
            </a:r>
          </a:p>
          <a:p>
            <a:r>
              <a:rPr lang="zh-CN" altLang="en-US" sz="2800" dirty="0"/>
              <a:t>显然，可以依据上述结论改进</a:t>
            </a:r>
            <a:r>
              <a:rPr lang="en-US" altLang="zh-CN" sz="2800" dirty="0"/>
              <a:t>Clock</a:t>
            </a:r>
            <a:r>
              <a:rPr lang="zh-CN" altLang="en-US" sz="2800" dirty="0"/>
              <a:t>算法。改进后的</a:t>
            </a:r>
            <a:r>
              <a:rPr lang="en-US" altLang="zh-CN" sz="2800" dirty="0"/>
              <a:t>Clock</a:t>
            </a:r>
            <a:r>
              <a:rPr lang="zh-CN" altLang="en-US" sz="2800" dirty="0"/>
              <a:t>算法将在置换范围内，</a:t>
            </a:r>
            <a:r>
              <a:rPr lang="zh-CN" altLang="en-US" sz="2800" b="1" dirty="0">
                <a:solidFill>
                  <a:srgbClr val="0070C0"/>
                </a:solidFill>
              </a:rPr>
              <a:t>首选在最近没有使用过、没有被修改过的页面作为被置换页面</a:t>
            </a:r>
          </a:p>
        </p:txBody>
      </p:sp>
    </p:spTree>
    <p:extLst>
      <p:ext uri="{BB962C8B-B14F-4D97-AF65-F5344CB8AC3E}">
        <p14:creationId xmlns:p14="http://schemas.microsoft.com/office/powerpoint/2010/main" val="3625322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9B668-2950-4FB2-B1B9-92240B88B0F5}"/>
              </a:ext>
            </a:extLst>
          </p:cNvPr>
          <p:cNvSpPr>
            <a:spLocks noGrp="1"/>
          </p:cNvSpPr>
          <p:nvPr>
            <p:ph type="title"/>
          </p:nvPr>
        </p:nvSpPr>
        <p:spPr/>
        <p:txBody>
          <a:bodyPr/>
          <a:lstStyle/>
          <a:p>
            <a:r>
              <a:rPr lang="zh-CN" altLang="en-US" dirty="0"/>
              <a:t>增强型二次机会算法</a:t>
            </a:r>
          </a:p>
        </p:txBody>
      </p:sp>
      <p:sp>
        <p:nvSpPr>
          <p:cNvPr id="3" name="内容占位符 2">
            <a:extLst>
              <a:ext uri="{FF2B5EF4-FFF2-40B4-BE49-F238E27FC236}">
                <a16:creationId xmlns:a16="http://schemas.microsoft.com/office/drawing/2014/main" id="{EEF8CF08-5221-4795-8A97-620C31CE2035}"/>
              </a:ext>
            </a:extLst>
          </p:cNvPr>
          <p:cNvSpPr>
            <a:spLocks noGrp="1"/>
          </p:cNvSpPr>
          <p:nvPr>
            <p:ph idx="1"/>
          </p:nvPr>
        </p:nvSpPr>
        <p:spPr/>
        <p:txBody>
          <a:bodyPr/>
          <a:lstStyle/>
          <a:p>
            <a:r>
              <a:rPr lang="zh-CN" altLang="en-US" sz="2800" dirty="0"/>
              <a:t>系统为内存的每个</a:t>
            </a:r>
            <a:r>
              <a:rPr lang="en-US" altLang="zh-CN" sz="2800" dirty="0"/>
              <a:t>frame</a:t>
            </a:r>
            <a:r>
              <a:rPr lang="zh-CN" altLang="en-US" sz="2800" dirty="0"/>
              <a:t>配置一个</a:t>
            </a:r>
            <a:r>
              <a:rPr lang="en-US" altLang="zh-CN" sz="2800" dirty="0"/>
              <a:t>Modify Bit(</a:t>
            </a:r>
            <a:r>
              <a:rPr lang="zh-CN" altLang="en-US" sz="2800" dirty="0"/>
              <a:t>简称为</a:t>
            </a:r>
            <a:r>
              <a:rPr lang="en-US" altLang="zh-CN" sz="2800" dirty="0"/>
              <a:t>M</a:t>
            </a:r>
            <a:r>
              <a:rPr lang="zh-CN" altLang="en-US" sz="2800" dirty="0"/>
              <a:t>位）</a:t>
            </a:r>
          </a:p>
          <a:p>
            <a:r>
              <a:rPr lang="zh-CN" altLang="en-US" sz="2800" dirty="0"/>
              <a:t>改进后的</a:t>
            </a:r>
            <a:r>
              <a:rPr lang="en-US" altLang="zh-CN" sz="2800" dirty="0"/>
              <a:t>Clock</a:t>
            </a:r>
            <a:r>
              <a:rPr lang="zh-CN" altLang="en-US" sz="2800" dirty="0"/>
              <a:t>算法在选择被置换页面时将同时考虑</a:t>
            </a:r>
            <a:r>
              <a:rPr lang="en-US" altLang="zh-CN" sz="2800" dirty="0"/>
              <a:t>U</a:t>
            </a:r>
            <a:r>
              <a:rPr lang="zh-CN" altLang="en-US" sz="2800" dirty="0"/>
              <a:t>位和</a:t>
            </a:r>
            <a:r>
              <a:rPr lang="en-US" altLang="zh-CN" sz="2800" dirty="0"/>
              <a:t>M</a:t>
            </a:r>
            <a:r>
              <a:rPr lang="zh-CN" altLang="en-US" sz="2800" dirty="0"/>
              <a:t>位</a:t>
            </a:r>
          </a:p>
          <a:p>
            <a:r>
              <a:rPr lang="zh-CN" altLang="en-US" sz="2800" dirty="0"/>
              <a:t>一个页面的</a:t>
            </a:r>
            <a:r>
              <a:rPr lang="en-US" altLang="zh-CN" sz="2800" dirty="0"/>
              <a:t>U</a:t>
            </a:r>
            <a:r>
              <a:rPr lang="zh-CN" altLang="en-US" sz="2800" dirty="0"/>
              <a:t>位与</a:t>
            </a:r>
            <a:r>
              <a:rPr lang="en-US" altLang="zh-CN" sz="2800" dirty="0"/>
              <a:t>M</a:t>
            </a:r>
            <a:r>
              <a:rPr lang="zh-CN" altLang="en-US" sz="2800" dirty="0"/>
              <a:t>位共有四种组合：</a:t>
            </a:r>
          </a:p>
          <a:p>
            <a:pPr lvl="1"/>
            <a:r>
              <a:rPr lang="en-US" altLang="zh-CN" sz="2800" dirty="0"/>
              <a:t>U=0</a:t>
            </a:r>
            <a:r>
              <a:rPr lang="zh-CN" altLang="en-US" sz="2800" dirty="0"/>
              <a:t>，</a:t>
            </a:r>
            <a:r>
              <a:rPr lang="en-US" altLang="zh-CN" sz="2800" dirty="0"/>
              <a:t>M=0</a:t>
            </a:r>
            <a:r>
              <a:rPr lang="zh-CN" altLang="en-US" sz="2800" dirty="0"/>
              <a:t>：最近没有被使用过，也没有被修改过；</a:t>
            </a:r>
          </a:p>
          <a:p>
            <a:pPr lvl="1"/>
            <a:r>
              <a:rPr lang="en-US" altLang="zh-CN" sz="2800" dirty="0"/>
              <a:t>U=1</a:t>
            </a:r>
            <a:r>
              <a:rPr lang="zh-CN" altLang="en-US" sz="2800" dirty="0"/>
              <a:t>，</a:t>
            </a:r>
            <a:r>
              <a:rPr lang="en-US" altLang="zh-CN" sz="2800" dirty="0"/>
              <a:t>M=0</a:t>
            </a:r>
            <a:r>
              <a:rPr lang="zh-CN" altLang="en-US" sz="2800" dirty="0"/>
              <a:t>：最近被使用过，但没有被修改过；</a:t>
            </a:r>
          </a:p>
          <a:p>
            <a:pPr lvl="1"/>
            <a:r>
              <a:rPr lang="en-US" altLang="zh-CN" sz="2800" dirty="0"/>
              <a:t>U=0</a:t>
            </a:r>
            <a:r>
              <a:rPr lang="zh-CN" altLang="en-US" sz="2800" dirty="0"/>
              <a:t>，</a:t>
            </a:r>
            <a:r>
              <a:rPr lang="en-US" altLang="zh-CN" sz="2800" dirty="0"/>
              <a:t>M=1</a:t>
            </a:r>
            <a:r>
              <a:rPr lang="zh-CN" altLang="en-US" sz="2800" dirty="0"/>
              <a:t>：最近没有被使用过，但被修改过；</a:t>
            </a:r>
          </a:p>
          <a:p>
            <a:pPr lvl="1"/>
            <a:r>
              <a:rPr lang="en-US" altLang="zh-CN" sz="2800" dirty="0"/>
              <a:t>U=1</a:t>
            </a:r>
            <a:r>
              <a:rPr lang="zh-CN" altLang="en-US" sz="2800" dirty="0"/>
              <a:t>，</a:t>
            </a:r>
            <a:r>
              <a:rPr lang="en-US" altLang="zh-CN" sz="2800" dirty="0"/>
              <a:t>M=1</a:t>
            </a:r>
            <a:r>
              <a:rPr lang="zh-CN" altLang="en-US" sz="2800" dirty="0"/>
              <a:t>：最近被使用过，也被修改过</a:t>
            </a:r>
          </a:p>
        </p:txBody>
      </p:sp>
    </p:spTree>
    <p:extLst>
      <p:ext uri="{BB962C8B-B14F-4D97-AF65-F5344CB8AC3E}">
        <p14:creationId xmlns:p14="http://schemas.microsoft.com/office/powerpoint/2010/main" val="1345963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630E9-A20F-4C7A-8795-987FDE82AB95}"/>
              </a:ext>
            </a:extLst>
          </p:cNvPr>
          <p:cNvSpPr>
            <a:spLocks noGrp="1"/>
          </p:cNvSpPr>
          <p:nvPr>
            <p:ph type="title"/>
          </p:nvPr>
        </p:nvSpPr>
        <p:spPr/>
        <p:txBody>
          <a:bodyPr/>
          <a:lstStyle/>
          <a:p>
            <a:r>
              <a:rPr lang="zh-CN" altLang="en-US" dirty="0"/>
              <a:t>增强型二次机会算法</a:t>
            </a:r>
          </a:p>
        </p:txBody>
      </p:sp>
      <p:sp>
        <p:nvSpPr>
          <p:cNvPr id="3" name="内容占位符 2">
            <a:extLst>
              <a:ext uri="{FF2B5EF4-FFF2-40B4-BE49-F238E27FC236}">
                <a16:creationId xmlns:a16="http://schemas.microsoft.com/office/drawing/2014/main" id="{58A30B5D-46DD-4BEA-A7C6-1FBE02AC65D3}"/>
              </a:ext>
            </a:extLst>
          </p:cNvPr>
          <p:cNvSpPr>
            <a:spLocks noGrp="1"/>
          </p:cNvSpPr>
          <p:nvPr>
            <p:ph idx="1"/>
          </p:nvPr>
        </p:nvSpPr>
        <p:spPr>
          <a:xfrm>
            <a:off x="609601" y="1201924"/>
            <a:ext cx="10972799" cy="4626984"/>
          </a:xfrm>
        </p:spPr>
        <p:txBody>
          <a:bodyPr/>
          <a:lstStyle/>
          <a:p>
            <a:r>
              <a:rPr lang="zh-CN" altLang="en-US" sz="2400" dirty="0"/>
              <a:t>改进后的 </a:t>
            </a:r>
            <a:r>
              <a:rPr lang="en-US" altLang="zh-CN" sz="2400" dirty="0"/>
              <a:t>Clock </a:t>
            </a:r>
            <a:r>
              <a:rPr lang="zh-CN" altLang="en-US" sz="2400" dirty="0"/>
              <a:t>算法按下列步骤选择被置换页面：</a:t>
            </a:r>
          </a:p>
          <a:p>
            <a:r>
              <a:rPr lang="en-US" altLang="zh-CN" sz="2400" dirty="0"/>
              <a:t>1</a:t>
            </a:r>
            <a:r>
              <a:rPr lang="zh-CN" altLang="en-US" sz="2400" dirty="0"/>
              <a:t>、从当前位置开始搜索 </a:t>
            </a:r>
            <a:r>
              <a:rPr lang="en-US" altLang="zh-CN" sz="2400" dirty="0"/>
              <a:t>U=0</a:t>
            </a:r>
            <a:r>
              <a:rPr lang="zh-CN" altLang="en-US" sz="2400" dirty="0"/>
              <a:t>且 </a:t>
            </a:r>
            <a:r>
              <a:rPr lang="en-US" altLang="zh-CN" sz="2400" dirty="0"/>
              <a:t>M=0 </a:t>
            </a:r>
            <a:r>
              <a:rPr lang="zh-CN" altLang="en-US" sz="2400" dirty="0"/>
              <a:t>的</a:t>
            </a:r>
            <a:r>
              <a:rPr lang="en-US" altLang="zh-CN" sz="2400" dirty="0"/>
              <a:t>frame</a:t>
            </a:r>
            <a:r>
              <a:rPr lang="zh-CN" altLang="en-US" sz="2400" dirty="0"/>
              <a:t>。但不修改任何</a:t>
            </a:r>
            <a:r>
              <a:rPr lang="en-US" altLang="zh-CN" sz="2400" dirty="0"/>
              <a:t>U</a:t>
            </a:r>
            <a:r>
              <a:rPr lang="zh-CN" altLang="en-US" sz="2400" dirty="0"/>
              <a:t>位。若找到第一个</a:t>
            </a:r>
            <a:r>
              <a:rPr lang="en-US" altLang="zh-CN" sz="2400" dirty="0"/>
              <a:t>U=0</a:t>
            </a:r>
            <a:r>
              <a:rPr lang="zh-CN" altLang="en-US" sz="2400" dirty="0"/>
              <a:t>且</a:t>
            </a:r>
            <a:r>
              <a:rPr lang="en-US" altLang="zh-CN" sz="2400" dirty="0"/>
              <a:t>M=0</a:t>
            </a:r>
            <a:r>
              <a:rPr lang="zh-CN" altLang="en-US" sz="2400" dirty="0"/>
              <a:t>的</a:t>
            </a:r>
            <a:r>
              <a:rPr lang="en-US" altLang="zh-CN" sz="2400" dirty="0"/>
              <a:t>frame</a:t>
            </a:r>
            <a:r>
              <a:rPr lang="zh-CN" altLang="en-US" sz="2400" dirty="0"/>
              <a:t>，那么系统将该</a:t>
            </a:r>
            <a:r>
              <a:rPr lang="en-US" altLang="zh-CN" sz="2400" dirty="0"/>
              <a:t>frame</a:t>
            </a:r>
            <a:r>
              <a:rPr lang="zh-CN" altLang="en-US" sz="2400" dirty="0"/>
              <a:t>中的页面置换出去</a:t>
            </a:r>
            <a:r>
              <a:rPr lang="en-US" altLang="zh-CN" sz="2400" dirty="0"/>
              <a:t>, </a:t>
            </a:r>
            <a:r>
              <a:rPr lang="zh-CN" altLang="en-US" sz="2400" dirty="0"/>
              <a:t>算法终止。</a:t>
            </a:r>
          </a:p>
          <a:p>
            <a:r>
              <a:rPr lang="en-US" altLang="zh-CN" sz="2400" dirty="0"/>
              <a:t>2</a:t>
            </a:r>
            <a:r>
              <a:rPr lang="zh-CN" altLang="en-US" sz="2400" dirty="0"/>
              <a:t>、如果第一步没有成功， 那么扫描指针将回到原位。再次搜索</a:t>
            </a:r>
            <a:r>
              <a:rPr lang="en-US" altLang="zh-CN" sz="2400" dirty="0"/>
              <a:t>U=0</a:t>
            </a:r>
            <a:r>
              <a:rPr lang="zh-CN" altLang="en-US" sz="2400" dirty="0"/>
              <a:t>但</a:t>
            </a:r>
            <a:r>
              <a:rPr lang="en-US" altLang="zh-CN" sz="2400" dirty="0"/>
              <a:t>M=1</a:t>
            </a:r>
            <a:r>
              <a:rPr lang="zh-CN" altLang="en-US" sz="2400" dirty="0"/>
              <a:t>的</a:t>
            </a:r>
            <a:r>
              <a:rPr lang="en-US" altLang="zh-CN" sz="2400" dirty="0"/>
              <a:t>frame</a:t>
            </a:r>
            <a:r>
              <a:rPr lang="zh-CN" altLang="en-US" sz="2400" dirty="0"/>
              <a:t>。此搜索过程中，如果遇到</a:t>
            </a:r>
            <a:r>
              <a:rPr lang="en-US" altLang="zh-CN" sz="2400" dirty="0"/>
              <a:t>U</a:t>
            </a:r>
            <a:r>
              <a:rPr lang="zh-CN" altLang="en-US" sz="2400" dirty="0"/>
              <a:t>位为</a:t>
            </a:r>
            <a:r>
              <a:rPr lang="en-US" altLang="zh-CN" sz="2400" dirty="0"/>
              <a:t>1</a:t>
            </a:r>
            <a:r>
              <a:rPr lang="zh-CN" altLang="en-US" sz="2400" dirty="0"/>
              <a:t>的</a:t>
            </a:r>
            <a:r>
              <a:rPr lang="en-US" altLang="zh-CN" sz="2400" dirty="0"/>
              <a:t>frame</a:t>
            </a:r>
            <a:r>
              <a:rPr lang="zh-CN" altLang="en-US" sz="2400" dirty="0"/>
              <a:t>，则将其</a:t>
            </a:r>
            <a:r>
              <a:rPr lang="en-US" altLang="zh-CN" sz="2400" dirty="0"/>
              <a:t>U</a:t>
            </a:r>
            <a:r>
              <a:rPr lang="zh-CN" altLang="en-US" sz="2400" dirty="0"/>
              <a:t>位修改为</a:t>
            </a:r>
            <a:r>
              <a:rPr lang="en-US" altLang="zh-CN" sz="2400" dirty="0"/>
              <a:t>0</a:t>
            </a:r>
            <a:r>
              <a:rPr lang="zh-CN" altLang="en-US" sz="2400" dirty="0"/>
              <a:t>。若找到第一个</a:t>
            </a:r>
            <a:r>
              <a:rPr lang="en-US" altLang="zh-CN" sz="2400" dirty="0"/>
              <a:t>U=0</a:t>
            </a:r>
            <a:r>
              <a:rPr lang="zh-CN" altLang="en-US" sz="2400" dirty="0"/>
              <a:t>但</a:t>
            </a:r>
            <a:r>
              <a:rPr lang="en-US" altLang="zh-CN" sz="2400" dirty="0"/>
              <a:t>M=1</a:t>
            </a:r>
            <a:r>
              <a:rPr lang="zh-CN" altLang="en-US" sz="2400" dirty="0"/>
              <a:t>的</a:t>
            </a:r>
            <a:r>
              <a:rPr lang="en-US" altLang="zh-CN" sz="2400" dirty="0"/>
              <a:t>frame</a:t>
            </a:r>
            <a:r>
              <a:rPr lang="zh-CN" altLang="en-US" sz="2400" dirty="0"/>
              <a:t>，那么系统将该</a:t>
            </a:r>
            <a:r>
              <a:rPr lang="en-US" altLang="zh-CN" sz="2400" dirty="0"/>
              <a:t>frame</a:t>
            </a:r>
            <a:r>
              <a:rPr lang="zh-CN" altLang="en-US" sz="2400" dirty="0"/>
              <a:t>中的页面选作被置换页面</a:t>
            </a:r>
            <a:r>
              <a:rPr lang="en-US" altLang="zh-CN" sz="2400" dirty="0"/>
              <a:t>, </a:t>
            </a:r>
            <a:r>
              <a:rPr lang="zh-CN" altLang="en-US" sz="2400" dirty="0"/>
              <a:t>算法终止。</a:t>
            </a:r>
          </a:p>
          <a:p>
            <a:r>
              <a:rPr lang="en-US" altLang="zh-CN" sz="2400" dirty="0"/>
              <a:t>3</a:t>
            </a:r>
            <a:r>
              <a:rPr lang="zh-CN" altLang="en-US" sz="2400" dirty="0"/>
              <a:t>、如果第二步也没有成功</a:t>
            </a:r>
            <a:r>
              <a:rPr lang="en-US" altLang="zh-CN" sz="2400" dirty="0"/>
              <a:t>(</a:t>
            </a:r>
            <a:r>
              <a:rPr lang="zh-CN" altLang="en-US" sz="2400" dirty="0"/>
              <a:t>所有的</a:t>
            </a:r>
            <a:r>
              <a:rPr lang="en-US" altLang="zh-CN" sz="2400" dirty="0"/>
              <a:t>U</a:t>
            </a:r>
            <a:r>
              <a:rPr lang="zh-CN" altLang="en-US" sz="2400" dirty="0"/>
              <a:t>位都为</a:t>
            </a:r>
            <a:r>
              <a:rPr lang="en-US" altLang="zh-CN" sz="2400" dirty="0"/>
              <a:t>1)</a:t>
            </a:r>
            <a:r>
              <a:rPr lang="zh-CN" altLang="en-US" sz="2400" dirty="0"/>
              <a:t>， 那么扫描指针将再次回到原位且置换范围内的所有</a:t>
            </a:r>
            <a:r>
              <a:rPr lang="en-US" altLang="zh-CN" sz="2400" dirty="0"/>
              <a:t>frame</a:t>
            </a:r>
            <a:r>
              <a:rPr lang="zh-CN" altLang="en-US" sz="2400" dirty="0"/>
              <a:t>其</a:t>
            </a:r>
            <a:r>
              <a:rPr lang="en-US" altLang="zh-CN" sz="2400" dirty="0"/>
              <a:t>U</a:t>
            </a:r>
            <a:r>
              <a:rPr lang="zh-CN" altLang="en-US" sz="2400" dirty="0"/>
              <a:t>位均为</a:t>
            </a:r>
            <a:r>
              <a:rPr lang="en-US" altLang="zh-CN" sz="2400" dirty="0"/>
              <a:t>0</a:t>
            </a:r>
            <a:r>
              <a:rPr lang="zh-CN" altLang="en-US" sz="2400" dirty="0"/>
              <a:t>。此时，算法将返回第一步继续执行。</a:t>
            </a:r>
            <a:endParaRPr lang="en-US" altLang="zh-CN" sz="2400" dirty="0"/>
          </a:p>
        </p:txBody>
      </p:sp>
    </p:spTree>
    <p:extLst>
      <p:ext uri="{BB962C8B-B14F-4D97-AF65-F5344CB8AC3E}">
        <p14:creationId xmlns:p14="http://schemas.microsoft.com/office/powerpoint/2010/main" val="323762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4CBEC-7A21-4ED2-9E3A-DDA2E1EEDE5E}"/>
              </a:ext>
            </a:extLst>
          </p:cNvPr>
          <p:cNvSpPr>
            <a:spLocks noGrp="1"/>
          </p:cNvSpPr>
          <p:nvPr>
            <p:ph type="title"/>
          </p:nvPr>
        </p:nvSpPr>
        <p:spPr/>
        <p:txBody>
          <a:bodyPr/>
          <a:lstStyle/>
          <a:p>
            <a:r>
              <a:rPr lang="en-US" altLang="zh-CN" dirty="0"/>
              <a:t>Locality(</a:t>
            </a:r>
            <a:r>
              <a:rPr lang="zh-CN" altLang="en-US" dirty="0"/>
              <a:t>局部性</a:t>
            </a:r>
            <a:r>
              <a:rPr lang="en-US" altLang="zh-CN" dirty="0"/>
              <a:t>)</a:t>
            </a:r>
            <a:endParaRPr lang="zh-CN" altLang="en-US" dirty="0"/>
          </a:p>
        </p:txBody>
      </p:sp>
      <p:sp>
        <p:nvSpPr>
          <p:cNvPr id="3" name="内容占位符 2">
            <a:extLst>
              <a:ext uri="{FF2B5EF4-FFF2-40B4-BE49-F238E27FC236}">
                <a16:creationId xmlns:a16="http://schemas.microsoft.com/office/drawing/2014/main" id="{CDE57605-8B4B-433E-95EC-3EDCDA242DD9}"/>
              </a:ext>
            </a:extLst>
          </p:cNvPr>
          <p:cNvSpPr>
            <a:spLocks noGrp="1"/>
          </p:cNvSpPr>
          <p:nvPr>
            <p:ph idx="1"/>
          </p:nvPr>
        </p:nvSpPr>
        <p:spPr>
          <a:xfrm>
            <a:off x="758952" y="1115508"/>
            <a:ext cx="10597896" cy="4626984"/>
          </a:xfrm>
        </p:spPr>
        <p:txBody>
          <a:bodyPr/>
          <a:lstStyle/>
          <a:p>
            <a:r>
              <a:rPr lang="zh-CN" altLang="en-US" sz="2800" dirty="0"/>
              <a:t>局部性原理（</a:t>
            </a:r>
            <a:r>
              <a:rPr lang="en-US" altLang="zh-CN" sz="2800" dirty="0"/>
              <a:t>Local Principle, Principle of Locality</a:t>
            </a:r>
            <a:r>
              <a:rPr lang="zh-CN" altLang="en-US" sz="2800" dirty="0"/>
              <a:t>）</a:t>
            </a:r>
          </a:p>
          <a:p>
            <a:endParaRPr lang="zh-CN" altLang="en-US" sz="800" dirty="0"/>
          </a:p>
          <a:p>
            <a:pPr lvl="1"/>
            <a:r>
              <a:rPr lang="zh-CN" altLang="en-US" sz="2800" dirty="0"/>
              <a:t>时间局部性</a:t>
            </a:r>
          </a:p>
          <a:p>
            <a:pPr lvl="2"/>
            <a:r>
              <a:rPr lang="zh-CN" altLang="en-US" sz="2800" dirty="0"/>
              <a:t>如果程序的某条指令一旦执行，则不久后该指令可能再次执行（</a:t>
            </a:r>
            <a:r>
              <a:rPr lang="en-US" altLang="zh-CN" sz="2800" dirty="0"/>
              <a:t>e.g. </a:t>
            </a:r>
            <a:r>
              <a:rPr lang="zh-CN" altLang="en-US" sz="2800" dirty="0"/>
              <a:t>循环结构）</a:t>
            </a:r>
          </a:p>
          <a:p>
            <a:pPr lvl="2"/>
            <a:r>
              <a:rPr lang="zh-CN" altLang="en-US" sz="2800" dirty="0"/>
              <a:t>如果某个数据结构被访问，则不久以后该数据结构可能再次被访问；</a:t>
            </a:r>
            <a:r>
              <a:rPr lang="en-US" altLang="zh-CN" sz="2800" dirty="0"/>
              <a:t>(e.g. </a:t>
            </a:r>
            <a:r>
              <a:rPr lang="zh-CN" altLang="en-US" sz="2800" dirty="0"/>
              <a:t>数组 </a:t>
            </a:r>
            <a:r>
              <a:rPr lang="en-US" altLang="zh-CN" sz="2800" dirty="0"/>
              <a:t>+ </a:t>
            </a:r>
            <a:r>
              <a:rPr lang="zh-CN" altLang="en-US" sz="2800" dirty="0"/>
              <a:t>循环结构</a:t>
            </a:r>
            <a:r>
              <a:rPr lang="en-US" altLang="zh-CN" sz="2800" dirty="0"/>
              <a:t>)</a:t>
            </a:r>
          </a:p>
          <a:p>
            <a:endParaRPr lang="en-US" altLang="zh-CN" sz="800" dirty="0"/>
          </a:p>
          <a:p>
            <a:pPr lvl="1"/>
            <a:r>
              <a:rPr lang="zh-CN" altLang="en-US" sz="2800" dirty="0"/>
              <a:t>空间局部性</a:t>
            </a:r>
          </a:p>
          <a:p>
            <a:pPr lvl="2"/>
            <a:r>
              <a:rPr lang="zh-CN" altLang="en-US" sz="2800" dirty="0"/>
              <a:t>一旦程序访问了某个存储单元，不久之后，其附近的存储单元也被访问（顺序性）（数组、循环）</a:t>
            </a:r>
          </a:p>
          <a:p>
            <a:endParaRPr lang="zh-CN" altLang="en-US" sz="2800" dirty="0"/>
          </a:p>
        </p:txBody>
      </p:sp>
    </p:spTree>
    <p:extLst>
      <p:ext uri="{BB962C8B-B14F-4D97-AF65-F5344CB8AC3E}">
        <p14:creationId xmlns:p14="http://schemas.microsoft.com/office/powerpoint/2010/main" val="28194184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1C6E0A3-953D-4211-ACA7-F7B6931BDD20}"/>
              </a:ext>
            </a:extLst>
          </p:cNvPr>
          <p:cNvSpPr>
            <a:spLocks noGrp="1" noChangeArrowheads="1"/>
          </p:cNvSpPr>
          <p:nvPr>
            <p:ph type="title"/>
          </p:nvPr>
        </p:nvSpPr>
        <p:spPr>
          <a:xfrm>
            <a:off x="1759907" y="238161"/>
            <a:ext cx="8893479" cy="576262"/>
          </a:xfrm>
        </p:spPr>
        <p:txBody>
          <a:bodyPr/>
          <a:lstStyle/>
          <a:p>
            <a:pPr eaLnBrk="1" hangingPunct="1"/>
            <a:r>
              <a:rPr lang="en-US" altLang="en-US" dirty="0"/>
              <a:t>Counting Algorithms(</a:t>
            </a:r>
            <a:r>
              <a:rPr lang="zh-CN" altLang="en-US" dirty="0"/>
              <a:t>基于计数的页置换</a:t>
            </a:r>
            <a:r>
              <a:rPr lang="en-US" altLang="en-US" dirty="0"/>
              <a:t>)</a:t>
            </a:r>
          </a:p>
        </p:txBody>
      </p:sp>
      <p:sp>
        <p:nvSpPr>
          <p:cNvPr id="48131" name="Rectangle 3">
            <a:extLst>
              <a:ext uri="{FF2B5EF4-FFF2-40B4-BE49-F238E27FC236}">
                <a16:creationId xmlns:a16="http://schemas.microsoft.com/office/drawing/2014/main" id="{B52D61FC-D241-4C09-9149-F474825897E3}"/>
              </a:ext>
            </a:extLst>
          </p:cNvPr>
          <p:cNvSpPr>
            <a:spLocks noGrp="1" noChangeArrowheads="1"/>
          </p:cNvSpPr>
          <p:nvPr>
            <p:ph type="body" idx="1"/>
          </p:nvPr>
        </p:nvSpPr>
        <p:spPr>
          <a:xfrm>
            <a:off x="1064712" y="1230349"/>
            <a:ext cx="10471759" cy="4556841"/>
          </a:xfrm>
        </p:spPr>
        <p:txBody>
          <a:bodyPr/>
          <a:lstStyle/>
          <a:p>
            <a:r>
              <a:rPr lang="en-US" altLang="en-US" sz="2400" dirty="0"/>
              <a:t>Keep a counter(</a:t>
            </a:r>
            <a:r>
              <a:rPr lang="zh-CN" altLang="en-US" sz="2400" dirty="0"/>
              <a:t>引用计数器</a:t>
            </a:r>
            <a:r>
              <a:rPr lang="en-US" altLang="en-US" sz="2400" dirty="0"/>
              <a:t>) of the number of references that have been made to each page</a:t>
            </a:r>
          </a:p>
          <a:p>
            <a:pPr lvl="1"/>
            <a:r>
              <a:rPr lang="en-US" altLang="en-US" sz="2400" dirty="0"/>
              <a:t>Not common</a:t>
            </a:r>
          </a:p>
          <a:p>
            <a:r>
              <a:rPr lang="en-US" altLang="en-US" sz="2400" b="1" dirty="0">
                <a:solidFill>
                  <a:srgbClr val="006699"/>
                </a:solidFill>
                <a:latin typeface="+mj-lt"/>
              </a:rPr>
              <a:t>Lease Frequently Used </a:t>
            </a:r>
            <a:r>
              <a:rPr lang="en-US" altLang="en-US" sz="2400" dirty="0"/>
              <a:t>(</a:t>
            </a:r>
            <a:r>
              <a:rPr lang="en-US" altLang="en-US" sz="2400" b="1" dirty="0">
                <a:solidFill>
                  <a:srgbClr val="006699"/>
                </a:solidFill>
                <a:latin typeface="+mj-lt"/>
              </a:rPr>
              <a:t>LFU</a:t>
            </a:r>
            <a:r>
              <a:rPr lang="en-US" altLang="en-US" sz="2400" dirty="0"/>
              <a:t>)</a:t>
            </a:r>
            <a:r>
              <a:rPr lang="en-US" altLang="en-US" sz="2400" b="1" dirty="0">
                <a:solidFill>
                  <a:srgbClr val="3366FF"/>
                </a:solidFill>
              </a:rPr>
              <a:t> </a:t>
            </a:r>
            <a:r>
              <a:rPr lang="en-US" altLang="en-US" sz="2400" b="1" dirty="0">
                <a:solidFill>
                  <a:srgbClr val="006699"/>
                </a:solidFill>
                <a:latin typeface="+mj-lt"/>
              </a:rPr>
              <a:t>Algorithm(</a:t>
            </a:r>
            <a:r>
              <a:rPr lang="zh-CN" altLang="en-US" sz="2400" b="1" dirty="0">
                <a:solidFill>
                  <a:srgbClr val="006699"/>
                </a:solidFill>
                <a:latin typeface="+mj-lt"/>
              </a:rPr>
              <a:t>最不经常使用页置换算法</a:t>
            </a:r>
            <a:r>
              <a:rPr lang="en-US" altLang="en-US" sz="2400" b="1" dirty="0">
                <a:solidFill>
                  <a:srgbClr val="006699"/>
                </a:solidFill>
                <a:latin typeface="+mj-lt"/>
              </a:rPr>
              <a:t>)</a:t>
            </a:r>
            <a:r>
              <a:rPr lang="en-US" altLang="en-US" sz="2400" dirty="0"/>
              <a:t>:</a:t>
            </a:r>
          </a:p>
          <a:p>
            <a:pPr lvl="1"/>
            <a:r>
              <a:rPr lang="en-US" altLang="en-US" sz="2400" dirty="0"/>
              <a:t>  Replaces page with smallest count</a:t>
            </a:r>
          </a:p>
          <a:p>
            <a:r>
              <a:rPr lang="en-US" altLang="en-US" sz="2400" b="1" dirty="0">
                <a:solidFill>
                  <a:srgbClr val="006699"/>
                </a:solidFill>
                <a:latin typeface="+mj-lt"/>
              </a:rPr>
              <a:t>Most Frequently Used </a:t>
            </a:r>
            <a:r>
              <a:rPr lang="en-US" altLang="en-US" sz="2400" dirty="0"/>
              <a:t>(</a:t>
            </a:r>
            <a:r>
              <a:rPr lang="en-US" altLang="en-US" sz="2400" b="1" dirty="0">
                <a:solidFill>
                  <a:srgbClr val="006699"/>
                </a:solidFill>
                <a:latin typeface="+mj-lt"/>
              </a:rPr>
              <a:t>MFU</a:t>
            </a:r>
            <a:r>
              <a:rPr lang="en-US" altLang="en-US" sz="2400" dirty="0"/>
              <a:t>)</a:t>
            </a:r>
            <a:r>
              <a:rPr lang="en-US" altLang="en-US" sz="2400" b="1" dirty="0">
                <a:solidFill>
                  <a:srgbClr val="3366FF"/>
                </a:solidFill>
              </a:rPr>
              <a:t> </a:t>
            </a:r>
            <a:r>
              <a:rPr lang="en-US" altLang="en-US" sz="2400" b="1" dirty="0">
                <a:solidFill>
                  <a:srgbClr val="006699"/>
                </a:solidFill>
                <a:latin typeface="+mj-lt"/>
              </a:rPr>
              <a:t>Algorithm(</a:t>
            </a:r>
            <a:r>
              <a:rPr lang="zh-CN" altLang="en-US" sz="2400" b="1" dirty="0">
                <a:solidFill>
                  <a:srgbClr val="006699"/>
                </a:solidFill>
                <a:latin typeface="+mj-lt"/>
              </a:rPr>
              <a:t>最常使用页置换算法</a:t>
            </a:r>
            <a:r>
              <a:rPr lang="en-US" altLang="en-US" sz="2400" b="1" dirty="0">
                <a:solidFill>
                  <a:srgbClr val="006699"/>
                </a:solidFill>
                <a:latin typeface="+mj-lt"/>
              </a:rPr>
              <a:t>)</a:t>
            </a:r>
            <a:r>
              <a:rPr lang="en-US" altLang="en-US" sz="2400" dirty="0"/>
              <a:t>: </a:t>
            </a:r>
          </a:p>
          <a:p>
            <a:pPr lvl="1"/>
            <a:r>
              <a:rPr lang="en-US" altLang="en-US" sz="2400" dirty="0"/>
              <a:t>Based on the argument that the page with the smallest count was probably just brought in and has yet to be used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06409-DE6E-4522-AE9C-C152001D5BE3}"/>
              </a:ext>
            </a:extLst>
          </p:cNvPr>
          <p:cNvSpPr>
            <a:spLocks noGrp="1"/>
          </p:cNvSpPr>
          <p:nvPr>
            <p:ph type="title"/>
          </p:nvPr>
        </p:nvSpPr>
        <p:spPr/>
        <p:txBody>
          <a:bodyPr/>
          <a:lstStyle/>
          <a:p>
            <a:r>
              <a:rPr lang="en-US" altLang="zh-CN"/>
              <a:t>Lease Frequently Used (LFU) Algorithm</a:t>
            </a:r>
            <a:endParaRPr lang="zh-CN" altLang="en-US"/>
          </a:p>
        </p:txBody>
      </p:sp>
      <p:sp>
        <p:nvSpPr>
          <p:cNvPr id="3" name="内容占位符 2">
            <a:extLst>
              <a:ext uri="{FF2B5EF4-FFF2-40B4-BE49-F238E27FC236}">
                <a16:creationId xmlns:a16="http://schemas.microsoft.com/office/drawing/2014/main" id="{C36D5AF2-3852-4F1D-98CB-277E8C0A4B22}"/>
              </a:ext>
            </a:extLst>
          </p:cNvPr>
          <p:cNvSpPr>
            <a:spLocks noGrp="1"/>
          </p:cNvSpPr>
          <p:nvPr>
            <p:ph idx="1"/>
          </p:nvPr>
        </p:nvSpPr>
        <p:spPr>
          <a:xfrm>
            <a:off x="745299" y="1233489"/>
            <a:ext cx="10659649" cy="4626984"/>
          </a:xfrm>
        </p:spPr>
        <p:txBody>
          <a:bodyPr/>
          <a:lstStyle/>
          <a:p>
            <a:r>
              <a:rPr lang="zh-CN" altLang="en-US" sz="3200" b="1" dirty="0">
                <a:solidFill>
                  <a:srgbClr val="0070C0"/>
                </a:solidFill>
              </a:rPr>
              <a:t>最不经常使用页置换算法</a:t>
            </a:r>
            <a:endParaRPr lang="en-US" altLang="zh-CN" sz="3200" b="1" dirty="0">
              <a:solidFill>
                <a:srgbClr val="0070C0"/>
              </a:solidFill>
            </a:endParaRPr>
          </a:p>
          <a:p>
            <a:r>
              <a:rPr lang="zh-CN" altLang="en-US" sz="3200" dirty="0"/>
              <a:t>基于的观点：活动页应该具有最大的引用次数</a:t>
            </a:r>
            <a:endParaRPr lang="en-US" altLang="zh-CN" sz="3200" dirty="0"/>
          </a:p>
          <a:p>
            <a:r>
              <a:rPr lang="zh-CN" altLang="en-US" sz="3200"/>
              <a:t>所以置换</a:t>
            </a:r>
            <a:r>
              <a:rPr lang="zh-CN" altLang="en-US" sz="3200" dirty="0"/>
              <a:t>计数最小的页</a:t>
            </a:r>
            <a:endParaRPr lang="en-US" altLang="zh-CN" sz="3200" dirty="0"/>
          </a:p>
          <a:p>
            <a:r>
              <a:rPr lang="zh-CN" altLang="en-US" sz="3200" dirty="0"/>
              <a:t>考虑一个页在进程开始时使用很多，但以后不再使用。按此算法，这样的页会保留在物理内存很久</a:t>
            </a:r>
            <a:endParaRPr lang="en-US" altLang="zh-CN" sz="3200" dirty="0"/>
          </a:p>
          <a:p>
            <a:r>
              <a:rPr lang="zh-CN" altLang="en-US" sz="3200" dirty="0"/>
              <a:t>解决方法：定期将计数器右移一位，指数衰减原来的计数值</a:t>
            </a:r>
          </a:p>
        </p:txBody>
      </p:sp>
    </p:spTree>
    <p:extLst>
      <p:ext uri="{BB962C8B-B14F-4D97-AF65-F5344CB8AC3E}">
        <p14:creationId xmlns:p14="http://schemas.microsoft.com/office/powerpoint/2010/main" val="1569959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45E5F-B2B5-47A7-832A-B414D3FEA382}"/>
              </a:ext>
            </a:extLst>
          </p:cNvPr>
          <p:cNvSpPr>
            <a:spLocks noGrp="1"/>
          </p:cNvSpPr>
          <p:nvPr>
            <p:ph type="title"/>
          </p:nvPr>
        </p:nvSpPr>
        <p:spPr/>
        <p:txBody>
          <a:bodyPr/>
          <a:lstStyle/>
          <a:p>
            <a:r>
              <a:rPr lang="en-US" altLang="zh-CN"/>
              <a:t>Most Frequently Used (MFU) Algorithm </a:t>
            </a:r>
            <a:endParaRPr lang="zh-CN" altLang="en-US"/>
          </a:p>
        </p:txBody>
      </p:sp>
      <p:sp>
        <p:nvSpPr>
          <p:cNvPr id="3" name="内容占位符 2">
            <a:extLst>
              <a:ext uri="{FF2B5EF4-FFF2-40B4-BE49-F238E27FC236}">
                <a16:creationId xmlns:a16="http://schemas.microsoft.com/office/drawing/2014/main" id="{A9BBF301-00BB-4F00-8D0B-E0931B438883}"/>
              </a:ext>
            </a:extLst>
          </p:cNvPr>
          <p:cNvSpPr>
            <a:spLocks noGrp="1"/>
          </p:cNvSpPr>
          <p:nvPr>
            <p:ph idx="1"/>
          </p:nvPr>
        </p:nvSpPr>
        <p:spPr>
          <a:xfrm>
            <a:off x="776614" y="1233489"/>
            <a:ext cx="10315183" cy="4626984"/>
          </a:xfrm>
        </p:spPr>
        <p:txBody>
          <a:bodyPr/>
          <a:lstStyle/>
          <a:p>
            <a:r>
              <a:rPr lang="zh-CN" altLang="en-US" sz="3200" b="1" dirty="0">
                <a:solidFill>
                  <a:srgbClr val="0070C0"/>
                </a:solidFill>
              </a:rPr>
              <a:t>最常使用页置换算法</a:t>
            </a:r>
            <a:endParaRPr lang="en-US" altLang="zh-CN" sz="3200" b="1" dirty="0">
              <a:solidFill>
                <a:srgbClr val="0070C0"/>
              </a:solidFill>
            </a:endParaRPr>
          </a:p>
          <a:p>
            <a:r>
              <a:rPr lang="zh-CN" altLang="en-US" sz="3200" dirty="0"/>
              <a:t>基于的观点：具有最小次数的页可能刚刚调进来，且还没有使用</a:t>
            </a:r>
            <a:endParaRPr lang="en-US" altLang="zh-CN" sz="3200" dirty="0"/>
          </a:p>
          <a:p>
            <a:r>
              <a:rPr lang="zh-CN" altLang="en-US" sz="3200"/>
              <a:t>所以置换</a:t>
            </a:r>
            <a:r>
              <a:rPr lang="zh-CN" altLang="en-US" sz="3200" dirty="0"/>
              <a:t>计数最大的页</a:t>
            </a:r>
            <a:endParaRPr lang="en-US" altLang="zh-CN" sz="3200" dirty="0"/>
          </a:p>
          <a:p>
            <a:endParaRPr lang="en-US" altLang="zh-CN" sz="3200" dirty="0"/>
          </a:p>
          <a:p>
            <a:r>
              <a:rPr lang="zh-CN" altLang="en-US" sz="3200" dirty="0"/>
              <a:t>最不经常使用页置换算法</a:t>
            </a:r>
            <a:r>
              <a:rPr lang="en-US" altLang="zh-CN" sz="3200" dirty="0"/>
              <a:t>(LFU)</a:t>
            </a:r>
            <a:r>
              <a:rPr lang="zh-CN" altLang="en-US" sz="3200" dirty="0"/>
              <a:t>与最常使用页置换算法</a:t>
            </a:r>
            <a:r>
              <a:rPr lang="en-US" altLang="zh-CN" sz="3200" dirty="0"/>
              <a:t>(MFU)</a:t>
            </a:r>
            <a:r>
              <a:rPr lang="zh-CN" altLang="en-US" sz="3200" dirty="0"/>
              <a:t>都不常用。算法实现很费时，且不能很好地近似最优置换</a:t>
            </a:r>
            <a:r>
              <a:rPr lang="en-US" altLang="zh-CN" sz="3200" dirty="0"/>
              <a:t>(OPT)</a:t>
            </a:r>
            <a:r>
              <a:rPr lang="zh-CN" altLang="en-US" sz="3200" dirty="0"/>
              <a:t>算法</a:t>
            </a:r>
            <a:endParaRPr lang="en-US" altLang="zh-CN" sz="3200" dirty="0"/>
          </a:p>
          <a:p>
            <a:endParaRPr lang="zh-CN" altLang="en-US" sz="3200" dirty="0"/>
          </a:p>
          <a:p>
            <a:endParaRPr lang="zh-CN" altLang="en-US" sz="3200" dirty="0"/>
          </a:p>
          <a:p>
            <a:endParaRPr lang="zh-CN" altLang="en-US" sz="3200" dirty="0"/>
          </a:p>
        </p:txBody>
      </p:sp>
    </p:spTree>
    <p:extLst>
      <p:ext uri="{BB962C8B-B14F-4D97-AF65-F5344CB8AC3E}">
        <p14:creationId xmlns:p14="http://schemas.microsoft.com/office/powerpoint/2010/main" val="7159089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0DEB88A-1CE8-4A57-9FC0-D217E20AF408}"/>
              </a:ext>
            </a:extLst>
          </p:cNvPr>
          <p:cNvSpPr>
            <a:spLocks noGrp="1"/>
          </p:cNvSpPr>
          <p:nvPr>
            <p:ph type="title"/>
          </p:nvPr>
        </p:nvSpPr>
        <p:spPr>
          <a:xfrm>
            <a:off x="1600200" y="238937"/>
            <a:ext cx="9198864" cy="576262"/>
          </a:xfrm>
        </p:spPr>
        <p:txBody>
          <a:bodyPr/>
          <a:lstStyle/>
          <a:p>
            <a:r>
              <a:rPr lang="en-US" altLang="en-US" dirty="0"/>
              <a:t>Page-Buffering Algorithms(</a:t>
            </a:r>
            <a:r>
              <a:rPr lang="zh-CN" altLang="en-US" dirty="0"/>
              <a:t>页缓冲算法</a:t>
            </a:r>
            <a:r>
              <a:rPr lang="en-US" altLang="en-US" dirty="0"/>
              <a:t>) 1</a:t>
            </a:r>
          </a:p>
        </p:txBody>
      </p:sp>
      <p:sp>
        <p:nvSpPr>
          <p:cNvPr id="49155" name="Content Placeholder 2">
            <a:extLst>
              <a:ext uri="{FF2B5EF4-FFF2-40B4-BE49-F238E27FC236}">
                <a16:creationId xmlns:a16="http://schemas.microsoft.com/office/drawing/2014/main" id="{15119F1C-1453-4532-9802-57285ECA6FA6}"/>
              </a:ext>
            </a:extLst>
          </p:cNvPr>
          <p:cNvSpPr>
            <a:spLocks noGrp="1"/>
          </p:cNvSpPr>
          <p:nvPr>
            <p:ph idx="1"/>
          </p:nvPr>
        </p:nvSpPr>
        <p:spPr>
          <a:xfrm>
            <a:off x="1029222" y="1127788"/>
            <a:ext cx="10133556" cy="5078412"/>
          </a:xfrm>
        </p:spPr>
        <p:txBody>
          <a:bodyPr/>
          <a:lstStyle/>
          <a:p>
            <a:r>
              <a:rPr lang="zh-CN" altLang="en-US" sz="2800" dirty="0"/>
              <a:t>换页时，按普通流程，是先把牺牲帧写入外存，再把所需页面读入空出来的帧</a:t>
            </a:r>
            <a:endParaRPr lang="en-US" altLang="zh-CN" sz="2800" dirty="0"/>
          </a:p>
          <a:p>
            <a:r>
              <a:rPr lang="zh-CN" altLang="en-US" sz="2800" dirty="0"/>
              <a:t>我们可以：</a:t>
            </a:r>
            <a:endParaRPr lang="en-US" altLang="zh-CN" sz="2800" dirty="0"/>
          </a:p>
          <a:p>
            <a:pPr lvl="1"/>
            <a:r>
              <a:rPr lang="zh-CN" altLang="en-US" sz="2800" dirty="0"/>
              <a:t>系统预先保留一个空闲缓冲池，在牺牲帧写出之前，所需换入页就可读入缓冲池的一个空闲帧</a:t>
            </a:r>
            <a:endParaRPr lang="en-US" altLang="zh-CN" sz="2800" dirty="0"/>
          </a:p>
          <a:p>
            <a:pPr lvl="1"/>
            <a:r>
              <a:rPr lang="zh-CN" altLang="en-US" sz="2800" dirty="0"/>
              <a:t>然后仅需修改页表项，即可把这个原来位于缓冲池中的帧，与换入的逻辑页面联系起来，这样使得缺页的进程快速重启</a:t>
            </a:r>
            <a:endParaRPr lang="en-US" altLang="zh-CN" sz="2800" dirty="0"/>
          </a:p>
          <a:p>
            <a:pPr lvl="1"/>
            <a:r>
              <a:rPr lang="zh-CN" altLang="en-US" sz="2800" dirty="0"/>
              <a:t>而牺牲帧，可在系统相对空闲时，再真正写入磁盘。然后牺牲的帧即可进入空闲帧池</a:t>
            </a:r>
            <a:endParaRPr lang="en-US" altLang="zh-CN" sz="2800" dirty="0"/>
          </a:p>
          <a:p>
            <a:pPr lvl="1"/>
            <a:endParaRPr lang="en-US" altLang="en-US" sz="2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0DEB88A-1CE8-4A57-9FC0-D217E20AF408}"/>
              </a:ext>
            </a:extLst>
          </p:cNvPr>
          <p:cNvSpPr>
            <a:spLocks noGrp="1"/>
          </p:cNvSpPr>
          <p:nvPr>
            <p:ph type="title"/>
          </p:nvPr>
        </p:nvSpPr>
        <p:spPr>
          <a:xfrm>
            <a:off x="1600200" y="238937"/>
            <a:ext cx="9198864" cy="576262"/>
          </a:xfrm>
        </p:spPr>
        <p:txBody>
          <a:bodyPr/>
          <a:lstStyle/>
          <a:p>
            <a:r>
              <a:rPr lang="en-US" altLang="en-US" dirty="0"/>
              <a:t>Page-Buffering Algorithms(</a:t>
            </a:r>
            <a:r>
              <a:rPr lang="zh-CN" altLang="en-US" dirty="0"/>
              <a:t>页缓冲算法</a:t>
            </a:r>
            <a:r>
              <a:rPr lang="en-US" altLang="en-US" dirty="0"/>
              <a:t>) 2</a:t>
            </a:r>
          </a:p>
        </p:txBody>
      </p:sp>
      <p:sp>
        <p:nvSpPr>
          <p:cNvPr id="49155" name="Content Placeholder 2">
            <a:extLst>
              <a:ext uri="{FF2B5EF4-FFF2-40B4-BE49-F238E27FC236}">
                <a16:creationId xmlns:a16="http://schemas.microsoft.com/office/drawing/2014/main" id="{15119F1C-1453-4532-9802-57285ECA6FA6}"/>
              </a:ext>
            </a:extLst>
          </p:cNvPr>
          <p:cNvSpPr>
            <a:spLocks noGrp="1"/>
          </p:cNvSpPr>
          <p:nvPr>
            <p:ph idx="1"/>
          </p:nvPr>
        </p:nvSpPr>
        <p:spPr>
          <a:xfrm>
            <a:off x="1151350" y="1171630"/>
            <a:ext cx="9889299" cy="5078412"/>
          </a:xfrm>
        </p:spPr>
        <p:txBody>
          <a:bodyPr/>
          <a:lstStyle/>
          <a:p>
            <a:r>
              <a:rPr lang="zh-CN" altLang="en-US" sz="2800" dirty="0"/>
              <a:t>维护一个已修改页的列表，当调页设备空闲时，就选择一个已修改页写入磁盘，并重置其修改位</a:t>
            </a:r>
            <a:endParaRPr lang="en-US" altLang="zh-CN" sz="2800" dirty="0"/>
          </a:p>
          <a:p>
            <a:r>
              <a:rPr lang="zh-CN" altLang="en-US" sz="2800" dirty="0"/>
              <a:t>这样在选择需要换出的页时，干净</a:t>
            </a:r>
            <a:r>
              <a:rPr lang="en-US" altLang="zh-CN" sz="2800" dirty="0"/>
              <a:t>(</a:t>
            </a:r>
            <a:r>
              <a:rPr lang="zh-CN" altLang="en-US" sz="2800" dirty="0"/>
              <a:t>未修改</a:t>
            </a:r>
            <a:r>
              <a:rPr lang="en-US" altLang="zh-CN" sz="2800" dirty="0"/>
              <a:t>)</a:t>
            </a:r>
            <a:r>
              <a:rPr lang="zh-CN" altLang="en-US" sz="2800" dirty="0"/>
              <a:t>页的比例增大，减少需要换出页的数量</a:t>
            </a:r>
            <a:r>
              <a:rPr lang="en-US" altLang="zh-CN" sz="2800" dirty="0"/>
              <a:t>(</a:t>
            </a:r>
            <a:r>
              <a:rPr lang="zh-CN" altLang="en-US" sz="2800" dirty="0"/>
              <a:t>此时磁盘很可能并不空闲</a:t>
            </a:r>
            <a:r>
              <a:rPr lang="en-US" altLang="zh-CN" sz="2800" dirty="0"/>
              <a:t>)</a:t>
            </a:r>
            <a:endParaRPr lang="en-US" altLang="en-US" sz="2800" dirty="0"/>
          </a:p>
        </p:txBody>
      </p:sp>
    </p:spTree>
    <p:extLst>
      <p:ext uri="{BB962C8B-B14F-4D97-AF65-F5344CB8AC3E}">
        <p14:creationId xmlns:p14="http://schemas.microsoft.com/office/powerpoint/2010/main" val="39900023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0DEB88A-1CE8-4A57-9FC0-D217E20AF408}"/>
              </a:ext>
            </a:extLst>
          </p:cNvPr>
          <p:cNvSpPr>
            <a:spLocks noGrp="1"/>
          </p:cNvSpPr>
          <p:nvPr>
            <p:ph type="title"/>
          </p:nvPr>
        </p:nvSpPr>
        <p:spPr>
          <a:xfrm>
            <a:off x="1600200" y="238937"/>
            <a:ext cx="9198864" cy="576262"/>
          </a:xfrm>
        </p:spPr>
        <p:txBody>
          <a:bodyPr/>
          <a:lstStyle/>
          <a:p>
            <a:r>
              <a:rPr lang="en-US" altLang="en-US" dirty="0"/>
              <a:t>Page-Buffering Algorithms(</a:t>
            </a:r>
            <a:r>
              <a:rPr lang="zh-CN" altLang="en-US" dirty="0"/>
              <a:t>页缓冲算法</a:t>
            </a:r>
            <a:r>
              <a:rPr lang="en-US" altLang="en-US" dirty="0"/>
              <a:t>) 3</a:t>
            </a:r>
          </a:p>
        </p:txBody>
      </p:sp>
      <p:sp>
        <p:nvSpPr>
          <p:cNvPr id="49155" name="Content Placeholder 2">
            <a:extLst>
              <a:ext uri="{FF2B5EF4-FFF2-40B4-BE49-F238E27FC236}">
                <a16:creationId xmlns:a16="http://schemas.microsoft.com/office/drawing/2014/main" id="{15119F1C-1453-4532-9802-57285ECA6FA6}"/>
              </a:ext>
            </a:extLst>
          </p:cNvPr>
          <p:cNvSpPr>
            <a:spLocks noGrp="1"/>
          </p:cNvSpPr>
          <p:nvPr>
            <p:ph idx="1"/>
          </p:nvPr>
        </p:nvSpPr>
        <p:spPr>
          <a:xfrm>
            <a:off x="1032353" y="1177894"/>
            <a:ext cx="10127293" cy="4784497"/>
          </a:xfrm>
        </p:spPr>
        <p:txBody>
          <a:bodyPr/>
          <a:lstStyle/>
          <a:p>
            <a:r>
              <a:rPr lang="zh-CN" altLang="en-US" sz="2800" dirty="0"/>
              <a:t>保留一个空闲帧池</a:t>
            </a:r>
            <a:r>
              <a:rPr lang="en-US" altLang="en-US" sz="2800" dirty="0"/>
              <a:t> </a:t>
            </a:r>
            <a:r>
              <a:rPr lang="zh-CN" altLang="en-US" sz="2800" dirty="0"/>
              <a:t>，但这些帧没有被真正征用前，是保留有原页面内容的</a:t>
            </a:r>
            <a:r>
              <a:rPr lang="en-US" altLang="zh-CN" sz="2800" dirty="0"/>
              <a:t>(</a:t>
            </a:r>
            <a:r>
              <a:rPr lang="zh-CN" altLang="en-US" sz="2800" dirty="0"/>
              <a:t>页缓冲算法</a:t>
            </a:r>
            <a:r>
              <a:rPr lang="en-US" altLang="zh-CN" sz="2800" dirty="0"/>
              <a:t>1</a:t>
            </a:r>
            <a:r>
              <a:rPr lang="zh-CN" altLang="en-US" sz="2800" dirty="0"/>
              <a:t>中上次换出的页的，而换入的页使用了缓冲池中的另一个帧</a:t>
            </a:r>
            <a:r>
              <a:rPr lang="en-US" altLang="zh-CN" sz="2800" dirty="0"/>
              <a:t>)</a:t>
            </a:r>
            <a:r>
              <a:rPr lang="zh-CN" altLang="en-US" sz="2800" dirty="0"/>
              <a:t>，只要记住这些帧与原虚拟页面之间的对应关系，若页面置换算法有缺陷</a:t>
            </a:r>
            <a:r>
              <a:rPr lang="en-US" altLang="zh-CN" sz="2800" dirty="0"/>
              <a:t>(</a:t>
            </a:r>
            <a:r>
              <a:rPr lang="zh-CN" altLang="en-US" sz="2800" dirty="0"/>
              <a:t>比如</a:t>
            </a:r>
            <a:r>
              <a:rPr lang="en-US" altLang="zh-CN" sz="2800" dirty="0"/>
              <a:t>FIFO</a:t>
            </a:r>
            <a:r>
              <a:rPr lang="zh-CN" altLang="en-US" sz="2800" dirty="0"/>
              <a:t>算法</a:t>
            </a:r>
            <a:r>
              <a:rPr lang="en-US" altLang="zh-CN" sz="2800" dirty="0"/>
              <a:t>)</a:t>
            </a:r>
            <a:r>
              <a:rPr lang="zh-CN" altLang="en-US" sz="2800" dirty="0"/>
              <a:t>，换出的页很快又换入时，若能在这些空闲帧池中查找到，就无需做真正的外存</a:t>
            </a:r>
            <a:r>
              <a:rPr lang="en-US" altLang="zh-CN" sz="2800" dirty="0"/>
              <a:t>I/O</a:t>
            </a:r>
            <a:r>
              <a:rPr lang="zh-CN" altLang="en-US" sz="2800" dirty="0"/>
              <a:t>了</a:t>
            </a:r>
            <a:endParaRPr lang="en-US" altLang="zh-CN" sz="2800" dirty="0"/>
          </a:p>
        </p:txBody>
      </p:sp>
    </p:spTree>
    <p:extLst>
      <p:ext uri="{BB962C8B-B14F-4D97-AF65-F5344CB8AC3E}">
        <p14:creationId xmlns:p14="http://schemas.microsoft.com/office/powerpoint/2010/main" val="789524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6C864EC-8C8E-4994-BD1B-89C51B440F72}"/>
              </a:ext>
            </a:extLst>
          </p:cNvPr>
          <p:cNvSpPr>
            <a:spLocks noGrp="1"/>
          </p:cNvSpPr>
          <p:nvPr>
            <p:ph type="title"/>
          </p:nvPr>
        </p:nvSpPr>
        <p:spPr>
          <a:xfrm>
            <a:off x="2355850" y="231422"/>
            <a:ext cx="7867650" cy="576262"/>
          </a:xfrm>
        </p:spPr>
        <p:txBody>
          <a:bodyPr/>
          <a:lstStyle/>
          <a:p>
            <a:r>
              <a:rPr lang="en-US" altLang="en-US" dirty="0"/>
              <a:t>Applications and Page Replacement</a:t>
            </a:r>
          </a:p>
        </p:txBody>
      </p:sp>
      <p:sp>
        <p:nvSpPr>
          <p:cNvPr id="50179" name="Content Placeholder 2">
            <a:extLst>
              <a:ext uri="{FF2B5EF4-FFF2-40B4-BE49-F238E27FC236}">
                <a16:creationId xmlns:a16="http://schemas.microsoft.com/office/drawing/2014/main" id="{EF0654BE-5D3B-4F4B-9378-AD0158AA107D}"/>
              </a:ext>
            </a:extLst>
          </p:cNvPr>
          <p:cNvSpPr>
            <a:spLocks noGrp="1"/>
          </p:cNvSpPr>
          <p:nvPr>
            <p:ph idx="1"/>
          </p:nvPr>
        </p:nvSpPr>
        <p:spPr>
          <a:xfrm>
            <a:off x="944671" y="1078630"/>
            <a:ext cx="10302657" cy="4700740"/>
          </a:xfrm>
        </p:spPr>
        <p:txBody>
          <a:bodyPr/>
          <a:lstStyle/>
          <a:p>
            <a:r>
              <a:rPr lang="zh-CN" altLang="en-US" sz="2400" dirty="0"/>
              <a:t>所有这些算法都需要</a:t>
            </a:r>
            <a:r>
              <a:rPr lang="en-US" altLang="zh-CN" sz="2400" dirty="0"/>
              <a:t>OS</a:t>
            </a:r>
            <a:r>
              <a:rPr lang="zh-CN" altLang="en-US" sz="2400" dirty="0"/>
              <a:t>猜测未来对页面的访问情况</a:t>
            </a:r>
            <a:endParaRPr lang="en-US" altLang="en-US" sz="2400" dirty="0"/>
          </a:p>
          <a:p>
            <a:r>
              <a:rPr lang="zh-CN" altLang="en-US" sz="2400" dirty="0"/>
              <a:t>有一些应用程序能比</a:t>
            </a:r>
            <a:r>
              <a:rPr lang="en-US" altLang="zh-CN" sz="2400" dirty="0"/>
              <a:t>OS</a:t>
            </a:r>
            <a:r>
              <a:rPr lang="zh-CN" altLang="en-US" sz="2400" dirty="0"/>
              <a:t>更好地预测自己的行为，比如数据库，能提供自己的内存管理及</a:t>
            </a:r>
            <a:r>
              <a:rPr lang="en-US" altLang="zh-CN" sz="2400" dirty="0"/>
              <a:t>I/O</a:t>
            </a:r>
            <a:r>
              <a:rPr lang="zh-CN" altLang="en-US" sz="2400" dirty="0"/>
              <a:t>缓冲管理</a:t>
            </a:r>
            <a:endParaRPr lang="en-US" altLang="en-US" sz="2400" dirty="0"/>
          </a:p>
          <a:p>
            <a:r>
              <a:rPr lang="zh-CN" altLang="en-US" sz="2400" dirty="0"/>
              <a:t>某些应用会自己分配并管理缓冲，而造成</a:t>
            </a:r>
            <a:r>
              <a:rPr lang="zh-CN" altLang="en-US" sz="2400"/>
              <a:t>双缓冲，浪费资源</a:t>
            </a:r>
            <a:endParaRPr lang="en-US" altLang="en-US" sz="2400" dirty="0"/>
          </a:p>
          <a:p>
            <a:pPr lvl="1"/>
            <a:r>
              <a:rPr lang="en-US" altLang="zh-CN" sz="2400" dirty="0"/>
              <a:t>OS</a:t>
            </a:r>
            <a:r>
              <a:rPr lang="zh-CN" altLang="en-US" sz="2400" dirty="0"/>
              <a:t>在内存中对该应用缓冲了一部分页面</a:t>
            </a:r>
            <a:endParaRPr lang="en-US" altLang="en-US" sz="2400" dirty="0"/>
          </a:p>
          <a:p>
            <a:pPr lvl="1"/>
            <a:r>
              <a:rPr lang="zh-CN" altLang="en-US" sz="2400" dirty="0"/>
              <a:t>而应用也在内存中有自己的缓冲</a:t>
            </a:r>
            <a:endParaRPr lang="en-US" altLang="en-US" sz="2400" dirty="0"/>
          </a:p>
          <a:p>
            <a:r>
              <a:rPr lang="zh-CN" altLang="en-US" sz="2400" dirty="0"/>
              <a:t>有的</a:t>
            </a:r>
            <a:r>
              <a:rPr lang="en-US" altLang="zh-CN" sz="2400" dirty="0"/>
              <a:t>OS</a:t>
            </a:r>
            <a:r>
              <a:rPr lang="zh-CN" altLang="en-US" sz="2400" dirty="0"/>
              <a:t>可以允许特殊程序绕过文件系统，直接把部分磁盘作为逻辑块数组使用</a:t>
            </a:r>
            <a:endParaRPr lang="en-US" altLang="en-US" sz="2400" dirty="0"/>
          </a:p>
          <a:p>
            <a:pPr lvl="1"/>
            <a:r>
              <a:rPr lang="zh-CN" altLang="en-US" sz="2400" dirty="0">
                <a:latin typeface="+mj-lt"/>
              </a:rPr>
              <a:t>有时称为</a:t>
            </a:r>
            <a:r>
              <a:rPr lang="zh-CN" altLang="en-US" sz="2400" b="1" dirty="0">
                <a:solidFill>
                  <a:srgbClr val="0070C0"/>
                </a:solidFill>
                <a:latin typeface="+mj-lt"/>
              </a:rPr>
              <a:t>生磁盘模式</a:t>
            </a:r>
            <a:r>
              <a:rPr lang="en-US" altLang="zh-CN" sz="2400" b="1" dirty="0">
                <a:solidFill>
                  <a:srgbClr val="006699"/>
                </a:solidFill>
                <a:latin typeface="+mj-lt"/>
              </a:rPr>
              <a:t>(</a:t>
            </a:r>
            <a:r>
              <a:rPr lang="en-US" altLang="en-US" sz="2400" b="1" dirty="0">
                <a:solidFill>
                  <a:srgbClr val="0070C0"/>
                </a:solidFill>
              </a:rPr>
              <a:t>Raw disk mode</a:t>
            </a:r>
            <a:r>
              <a:rPr lang="en-US" altLang="en-US" sz="2400" dirty="0"/>
              <a:t>)</a:t>
            </a:r>
          </a:p>
          <a:p>
            <a:r>
              <a:rPr lang="zh-CN" altLang="en-US" sz="2400" dirty="0"/>
              <a:t>绕过缓冲，锁，等等</a:t>
            </a:r>
            <a:endParaRPr lang="en-US" altLang="zh-CN" sz="2400" dirty="0"/>
          </a:p>
          <a:p>
            <a:r>
              <a:rPr lang="zh-CN" altLang="en-US" sz="2400" dirty="0"/>
              <a:t>但这些技术仅适合于对性能要求高的大型应用</a:t>
            </a:r>
            <a:endParaRPr lang="en-US" altLang="en-US" sz="2400" dirty="0"/>
          </a:p>
          <a:p>
            <a:endParaRPr lang="en-US" altLang="en-US" sz="2400" dirty="0"/>
          </a:p>
          <a:p>
            <a:endParaRPr lang="en-US"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62AB2CE-BAAA-4052-BCA8-703C3DC64D5C}"/>
              </a:ext>
            </a:extLst>
          </p:cNvPr>
          <p:cNvSpPr>
            <a:spLocks noGrp="1" noChangeArrowheads="1"/>
          </p:cNvSpPr>
          <p:nvPr>
            <p:ph type="title"/>
          </p:nvPr>
        </p:nvSpPr>
        <p:spPr>
          <a:xfrm>
            <a:off x="2332038" y="238158"/>
            <a:ext cx="7878762" cy="576262"/>
          </a:xfrm>
        </p:spPr>
        <p:txBody>
          <a:bodyPr/>
          <a:lstStyle/>
          <a:p>
            <a:pPr eaLnBrk="1" hangingPunct="1"/>
            <a:r>
              <a:rPr lang="en-US" altLang="en-US"/>
              <a:t>9.5 Allocation of Frames(</a:t>
            </a:r>
            <a:r>
              <a:rPr lang="zh-CN" altLang="en-US"/>
              <a:t>帧分配</a:t>
            </a:r>
            <a:r>
              <a:rPr lang="en-US" altLang="en-US"/>
              <a:t>)</a:t>
            </a:r>
            <a:endParaRPr lang="en-US" altLang="en-US" dirty="0"/>
          </a:p>
        </p:txBody>
      </p:sp>
      <p:sp>
        <p:nvSpPr>
          <p:cNvPr id="51203" name="Rectangle 3">
            <a:extLst>
              <a:ext uri="{FF2B5EF4-FFF2-40B4-BE49-F238E27FC236}">
                <a16:creationId xmlns:a16="http://schemas.microsoft.com/office/drawing/2014/main" id="{700FB4A8-565F-4B3F-9EE9-D1D1028D443A}"/>
              </a:ext>
            </a:extLst>
          </p:cNvPr>
          <p:cNvSpPr>
            <a:spLocks noGrp="1" noChangeArrowheads="1"/>
          </p:cNvSpPr>
          <p:nvPr>
            <p:ph type="body" idx="1"/>
          </p:nvPr>
        </p:nvSpPr>
        <p:spPr>
          <a:xfrm>
            <a:off x="576197" y="1020567"/>
            <a:ext cx="10916433" cy="4483100"/>
          </a:xfrm>
        </p:spPr>
        <p:txBody>
          <a:bodyPr/>
          <a:lstStyle/>
          <a:p>
            <a:r>
              <a:rPr lang="zh-CN" altLang="en-US" sz="2800" dirty="0"/>
              <a:t>每一进程都需要一组最小数量的帧，由其体系架构决定。至少能够在最坏情况下，把一条汇编指令执行完</a:t>
            </a:r>
            <a:r>
              <a:rPr lang="en-US" altLang="zh-CN" sz="2800" dirty="0"/>
              <a:t>(</a:t>
            </a:r>
            <a:r>
              <a:rPr lang="zh-CN" altLang="en-US" sz="2800" dirty="0"/>
              <a:t>指令需要重启，帧数若不满足最小数量，在单条汇编指令上会产生多个缺页故障的循环，造成进程无法推进</a:t>
            </a:r>
            <a:r>
              <a:rPr lang="en-US" altLang="zh-CN" sz="2800" dirty="0"/>
              <a:t>)</a:t>
            </a:r>
            <a:endParaRPr lang="en-US" altLang="en-US" sz="2800" dirty="0"/>
          </a:p>
          <a:p>
            <a:r>
              <a:rPr lang="zh-CN" altLang="en-US" sz="2800" dirty="0"/>
              <a:t>比如 </a:t>
            </a:r>
            <a:r>
              <a:rPr lang="en-US" altLang="en-US" sz="2800" dirty="0"/>
              <a:t>IBM 370 </a:t>
            </a:r>
            <a:r>
              <a:rPr lang="zh-CN" altLang="en-US" sz="2800" dirty="0"/>
              <a:t>需要</a:t>
            </a:r>
            <a:r>
              <a:rPr lang="en-US" altLang="zh-CN" sz="2800" dirty="0"/>
              <a:t>6</a:t>
            </a:r>
            <a:r>
              <a:rPr lang="zh-CN" altLang="en-US" sz="2800" dirty="0"/>
              <a:t>页来处理</a:t>
            </a:r>
            <a:r>
              <a:rPr lang="en-US" altLang="en-US" sz="2800" dirty="0"/>
              <a:t>SS MOVE</a:t>
            </a:r>
            <a:r>
              <a:rPr lang="zh-CN" altLang="en-US" sz="2800" dirty="0"/>
              <a:t>指令</a:t>
            </a:r>
            <a:r>
              <a:rPr lang="en-US" altLang="en-US" sz="2800" dirty="0"/>
              <a:t>:</a:t>
            </a:r>
          </a:p>
          <a:p>
            <a:pPr lvl="1"/>
            <a:r>
              <a:rPr lang="en-US" altLang="en-US" sz="2800" dirty="0"/>
              <a:t>6</a:t>
            </a:r>
            <a:r>
              <a:rPr lang="zh-CN" altLang="en-US" sz="2800" dirty="0"/>
              <a:t>个字节的指令长度，可能跨越</a:t>
            </a:r>
            <a:r>
              <a:rPr lang="en-US" altLang="zh-CN" sz="2800" dirty="0"/>
              <a:t>2</a:t>
            </a:r>
            <a:r>
              <a:rPr lang="zh-CN" altLang="en-US" sz="2800" dirty="0"/>
              <a:t>个页</a:t>
            </a:r>
            <a:endParaRPr lang="en-US" altLang="en-US" sz="2800" dirty="0"/>
          </a:p>
          <a:p>
            <a:pPr lvl="1"/>
            <a:r>
              <a:rPr lang="en-US" altLang="en-US" sz="2800" dirty="0"/>
              <a:t>2</a:t>
            </a:r>
            <a:r>
              <a:rPr lang="zh-CN" altLang="en-US" sz="2800" dirty="0"/>
              <a:t>个页面</a:t>
            </a:r>
            <a:r>
              <a:rPr lang="en-US" altLang="zh-CN" sz="2800" dirty="0"/>
              <a:t>(</a:t>
            </a:r>
            <a:r>
              <a:rPr lang="zh-CN" altLang="en-US" sz="2800" dirty="0"/>
              <a:t>可能跨页</a:t>
            </a:r>
            <a:r>
              <a:rPr lang="en-US" altLang="zh-CN" sz="2800" dirty="0"/>
              <a:t>)</a:t>
            </a:r>
            <a:r>
              <a:rPr lang="zh-CN" altLang="en-US" sz="2800" dirty="0"/>
              <a:t>来容纳源数据</a:t>
            </a:r>
            <a:endParaRPr lang="en-US" altLang="en-US" sz="2800" i="1" dirty="0"/>
          </a:p>
          <a:p>
            <a:pPr lvl="1"/>
            <a:r>
              <a:rPr lang="en-US" altLang="en-US" sz="2800" dirty="0"/>
              <a:t>2</a:t>
            </a:r>
            <a:r>
              <a:rPr lang="zh-CN" altLang="en-US" sz="2800" dirty="0"/>
              <a:t>个页面</a:t>
            </a:r>
            <a:r>
              <a:rPr lang="en-US" altLang="zh-CN" sz="2800" dirty="0"/>
              <a:t>(</a:t>
            </a:r>
            <a:r>
              <a:rPr lang="zh-CN" altLang="en-US" sz="2800" dirty="0"/>
              <a:t>可能跨页</a:t>
            </a:r>
            <a:r>
              <a:rPr lang="en-US" altLang="zh-CN" sz="2800" dirty="0"/>
              <a:t>)</a:t>
            </a:r>
            <a:r>
              <a:rPr lang="zh-CN" altLang="en-US" sz="2800" dirty="0"/>
              <a:t>来容纳目的数据</a:t>
            </a:r>
            <a:endParaRPr lang="en-US" altLang="en-US" sz="2800" i="1" dirty="0"/>
          </a:p>
          <a:p>
            <a:r>
              <a:rPr lang="zh-CN" altLang="en-US" sz="2800" dirty="0"/>
              <a:t>一个进程所能分配的最大帧数当然受限于系统的总空闲帧数</a:t>
            </a:r>
            <a:endParaRPr lang="en-US" altLang="zh-CN" sz="2800" dirty="0"/>
          </a:p>
          <a:p>
            <a:r>
              <a:rPr lang="zh-CN" altLang="en-US" sz="2800" dirty="0"/>
              <a:t>帧分配方案包括固定分配与优先级分配</a:t>
            </a:r>
            <a:endParaRPr lang="en-US" altLang="en-US" sz="2800" dirty="0"/>
          </a:p>
        </p:txBody>
      </p:sp>
    </p:spTree>
    <p:extLst>
      <p:ext uri="{BB962C8B-B14F-4D97-AF65-F5344CB8AC3E}">
        <p14:creationId xmlns:p14="http://schemas.microsoft.com/office/powerpoint/2010/main" val="20283556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70E5B077-B145-42CF-B6DE-2F59CC8999D4}"/>
              </a:ext>
            </a:extLst>
          </p:cNvPr>
          <p:cNvSpPr>
            <a:spLocks noGrp="1" noChangeArrowheads="1"/>
          </p:cNvSpPr>
          <p:nvPr>
            <p:ph type="title"/>
          </p:nvPr>
        </p:nvSpPr>
        <p:spPr>
          <a:xfrm>
            <a:off x="2262188" y="235568"/>
            <a:ext cx="7948612" cy="576262"/>
          </a:xfrm>
        </p:spPr>
        <p:txBody>
          <a:bodyPr/>
          <a:lstStyle/>
          <a:p>
            <a:pPr eaLnBrk="1" hangingPunct="1"/>
            <a:r>
              <a:rPr lang="en-US" altLang="en-US" dirty="0"/>
              <a:t>Fixed Allocation(</a:t>
            </a:r>
            <a:r>
              <a:rPr lang="zh-CN" altLang="en-US" dirty="0"/>
              <a:t>固定分配</a:t>
            </a:r>
            <a:r>
              <a:rPr lang="en-US" altLang="en-US" dirty="0"/>
              <a:t>)</a:t>
            </a:r>
          </a:p>
        </p:txBody>
      </p:sp>
      <p:sp>
        <p:nvSpPr>
          <p:cNvPr id="1029" name="Rectangle 3">
            <a:extLst>
              <a:ext uri="{FF2B5EF4-FFF2-40B4-BE49-F238E27FC236}">
                <a16:creationId xmlns:a16="http://schemas.microsoft.com/office/drawing/2014/main" id="{0FF48B9C-0D56-4D18-919D-070428F3BB8D}"/>
              </a:ext>
            </a:extLst>
          </p:cNvPr>
          <p:cNvSpPr>
            <a:spLocks noGrp="1" noChangeArrowheads="1"/>
          </p:cNvSpPr>
          <p:nvPr>
            <p:ph type="body" idx="1"/>
          </p:nvPr>
        </p:nvSpPr>
        <p:spPr>
          <a:xfrm>
            <a:off x="1028798" y="1005293"/>
            <a:ext cx="10277606" cy="4645025"/>
          </a:xfrm>
        </p:spPr>
        <p:txBody>
          <a:bodyPr/>
          <a:lstStyle/>
          <a:p>
            <a:r>
              <a:rPr lang="en-US" altLang="en-US" sz="2400" b="1" dirty="0">
                <a:solidFill>
                  <a:srgbClr val="0070C0"/>
                </a:solidFill>
              </a:rPr>
              <a:t>Equal allocation(</a:t>
            </a:r>
            <a:r>
              <a:rPr lang="zh-CN" altLang="en-US" sz="2400" b="1" dirty="0">
                <a:solidFill>
                  <a:srgbClr val="0070C0"/>
                </a:solidFill>
              </a:rPr>
              <a:t>平均分配</a:t>
            </a:r>
            <a:r>
              <a:rPr lang="en-US" altLang="en-US" sz="2400" b="1" dirty="0">
                <a:solidFill>
                  <a:srgbClr val="0070C0"/>
                </a:solidFill>
              </a:rPr>
              <a:t>) </a:t>
            </a:r>
            <a:r>
              <a:rPr lang="en-US" altLang="en-US" sz="2400" dirty="0"/>
              <a:t>–</a:t>
            </a:r>
            <a:r>
              <a:rPr lang="zh-CN" altLang="en-US" sz="2400" dirty="0"/>
              <a:t>例如在满足</a:t>
            </a:r>
            <a:r>
              <a:rPr lang="en-US" altLang="zh-CN" sz="2400" dirty="0"/>
              <a:t>OS</a:t>
            </a:r>
            <a:r>
              <a:rPr lang="zh-CN" altLang="en-US" sz="2400" dirty="0"/>
              <a:t>后，有</a:t>
            </a:r>
            <a:r>
              <a:rPr lang="en-US" altLang="zh-CN" sz="2400" dirty="0"/>
              <a:t>93</a:t>
            </a:r>
            <a:r>
              <a:rPr lang="zh-CN" altLang="en-US" sz="2400" dirty="0"/>
              <a:t>个帧可用，</a:t>
            </a:r>
            <a:r>
              <a:rPr lang="en-US" altLang="zh-CN" sz="2400" dirty="0"/>
              <a:t>5</a:t>
            </a:r>
            <a:r>
              <a:rPr lang="zh-CN" altLang="en-US" sz="2400" dirty="0"/>
              <a:t>个进程，则每个可分</a:t>
            </a:r>
            <a:r>
              <a:rPr lang="en-US" altLang="zh-CN" sz="2400" dirty="0"/>
              <a:t>18</a:t>
            </a:r>
            <a:r>
              <a:rPr lang="zh-CN" altLang="en-US" sz="2400" dirty="0"/>
              <a:t>个，剩余</a:t>
            </a:r>
            <a:r>
              <a:rPr lang="en-US" altLang="zh-CN" sz="2400" dirty="0"/>
              <a:t>3</a:t>
            </a:r>
            <a:r>
              <a:rPr lang="zh-CN" altLang="en-US" sz="2400" dirty="0"/>
              <a:t>个用于空闲缓冲池</a:t>
            </a:r>
            <a:endParaRPr lang="en-US" altLang="en-US" sz="1000" dirty="0"/>
          </a:p>
          <a:p>
            <a:r>
              <a:rPr lang="en-US" altLang="en-US" sz="2400" b="1" dirty="0">
                <a:solidFill>
                  <a:srgbClr val="0070C0"/>
                </a:solidFill>
              </a:rPr>
              <a:t>Proportional allocation(</a:t>
            </a:r>
            <a:r>
              <a:rPr lang="zh-CN" altLang="en-US" sz="2400" b="1" dirty="0">
                <a:solidFill>
                  <a:srgbClr val="0070C0"/>
                </a:solidFill>
              </a:rPr>
              <a:t>比例分配</a:t>
            </a:r>
            <a:r>
              <a:rPr lang="en-US" altLang="en-US" sz="2400" b="1" dirty="0">
                <a:solidFill>
                  <a:srgbClr val="0070C0"/>
                </a:solidFill>
              </a:rPr>
              <a:t>) </a:t>
            </a:r>
            <a:r>
              <a:rPr lang="en-US" altLang="en-US" sz="2400" dirty="0"/>
              <a:t>–</a:t>
            </a:r>
            <a:r>
              <a:rPr lang="zh-CN" altLang="en-US" sz="2400" dirty="0"/>
              <a:t>根据进程的大小，按比例分配空闲帧</a:t>
            </a:r>
            <a:endParaRPr lang="en-US" altLang="en-US" sz="2400" dirty="0"/>
          </a:p>
          <a:p>
            <a:pPr lvl="1"/>
            <a:r>
              <a:rPr lang="zh-CN" altLang="en-US" sz="2400" dirty="0"/>
              <a:t>随着多道程序的道数变化，已分配帧数的进程也需要动态调整帧数</a:t>
            </a:r>
            <a:endParaRPr lang="en-US" altLang="en-US" sz="2400" dirty="0"/>
          </a:p>
          <a:p>
            <a:pPr lvl="1"/>
            <a:endParaRPr lang="en-US" altLang="en-US" sz="2400" dirty="0"/>
          </a:p>
          <a:p>
            <a:pPr lvl="1"/>
            <a:endParaRPr lang="en-US" altLang="en-US" sz="2400" dirty="0"/>
          </a:p>
        </p:txBody>
      </p:sp>
      <p:graphicFrame>
        <p:nvGraphicFramePr>
          <p:cNvPr id="1026" name="Object 2">
            <a:extLst>
              <a:ext uri="{FF2B5EF4-FFF2-40B4-BE49-F238E27FC236}">
                <a16:creationId xmlns:a16="http://schemas.microsoft.com/office/drawing/2014/main" id="{60101F45-DE12-4B60-9040-E3AC5E8C5560}"/>
              </a:ext>
            </a:extLst>
          </p:cNvPr>
          <p:cNvGraphicFramePr>
            <a:graphicFrameLocks noChangeAspect="1"/>
          </p:cNvGraphicFramePr>
          <p:nvPr>
            <p:extLst>
              <p:ext uri="{D42A27DB-BD31-4B8C-83A1-F6EECF244321}">
                <p14:modId xmlns:p14="http://schemas.microsoft.com/office/powerpoint/2010/main" val="3250790407"/>
              </p:ext>
            </p:extLst>
          </p:nvPr>
        </p:nvGraphicFramePr>
        <p:xfrm>
          <a:off x="1663139" y="3442512"/>
          <a:ext cx="4938332" cy="2784670"/>
        </p:xfrm>
        <a:graphic>
          <a:graphicData uri="http://schemas.openxmlformats.org/presentationml/2006/ole">
            <mc:AlternateContent xmlns:mc="http://schemas.openxmlformats.org/markup-compatibility/2006">
              <mc:Choice xmlns:v="urn:schemas-microsoft-com:vml" Requires="v">
                <p:oleObj spid="_x0000_s2291" name="Equation" r:id="rId4" imgW="2857500" imgH="1612900" progId="Equation.3">
                  <p:embed/>
                </p:oleObj>
              </mc:Choice>
              <mc:Fallback>
                <p:oleObj name="Equation" r:id="rId4" imgW="2857500" imgH="1612900" progId="Equation.3">
                  <p:embed/>
                  <p:pic>
                    <p:nvPicPr>
                      <p:cNvPr id="1026" name="Object 2">
                        <a:extLst>
                          <a:ext uri="{FF2B5EF4-FFF2-40B4-BE49-F238E27FC236}">
                            <a16:creationId xmlns:a16="http://schemas.microsoft.com/office/drawing/2014/main" id="{60101F45-DE12-4B60-9040-E3AC5E8C55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139" y="3442512"/>
                        <a:ext cx="4938332" cy="2784670"/>
                      </a:xfrm>
                      <a:prstGeom prst="rect">
                        <a:avLst/>
                      </a:prstGeom>
                      <a:noFill/>
                      <a:ln>
                        <a:noFill/>
                      </a:ln>
                      <a:effectLst/>
                      <a:extLst/>
                    </p:spPr>
                  </p:pic>
                </p:oleObj>
              </mc:Fallback>
            </mc:AlternateContent>
          </a:graphicData>
        </a:graphic>
      </p:graphicFrame>
      <p:sp>
        <p:nvSpPr>
          <p:cNvPr id="1030" name="Line 5">
            <a:extLst>
              <a:ext uri="{FF2B5EF4-FFF2-40B4-BE49-F238E27FC236}">
                <a16:creationId xmlns:a16="http://schemas.microsoft.com/office/drawing/2014/main" id="{8888DB1A-25C9-4D76-AE59-B4B5C1E6F5A6}"/>
              </a:ext>
            </a:extLst>
          </p:cNvPr>
          <p:cNvSpPr>
            <a:spLocks noChangeShapeType="1"/>
          </p:cNvSpPr>
          <p:nvPr/>
        </p:nvSpPr>
        <p:spPr bwMode="auto">
          <a:xfrm>
            <a:off x="2328191" y="3819171"/>
            <a:ext cx="1616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1" name="Line 6">
            <a:extLst>
              <a:ext uri="{FF2B5EF4-FFF2-40B4-BE49-F238E27FC236}">
                <a16:creationId xmlns:a16="http://schemas.microsoft.com/office/drawing/2014/main" id="{ECC2003F-96B6-47ED-AF4F-07170847DC74}"/>
              </a:ext>
            </a:extLst>
          </p:cNvPr>
          <p:cNvSpPr>
            <a:spLocks noChangeShapeType="1"/>
          </p:cNvSpPr>
          <p:nvPr/>
        </p:nvSpPr>
        <p:spPr bwMode="auto">
          <a:xfrm>
            <a:off x="2328191" y="4271131"/>
            <a:ext cx="1616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2" name="Line 7">
            <a:extLst>
              <a:ext uri="{FF2B5EF4-FFF2-40B4-BE49-F238E27FC236}">
                <a16:creationId xmlns:a16="http://schemas.microsoft.com/office/drawing/2014/main" id="{5847D2CD-ECAD-4BC8-86B1-C8CE5E34303A}"/>
              </a:ext>
            </a:extLst>
          </p:cNvPr>
          <p:cNvSpPr>
            <a:spLocks noChangeShapeType="1"/>
          </p:cNvSpPr>
          <p:nvPr/>
        </p:nvSpPr>
        <p:spPr bwMode="auto">
          <a:xfrm>
            <a:off x="2289833" y="5531051"/>
            <a:ext cx="1616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33" name="Line 8">
            <a:extLst>
              <a:ext uri="{FF2B5EF4-FFF2-40B4-BE49-F238E27FC236}">
                <a16:creationId xmlns:a16="http://schemas.microsoft.com/office/drawing/2014/main" id="{B1B7ADDF-04E5-45DA-B979-4FC4DE3E11DA}"/>
              </a:ext>
            </a:extLst>
          </p:cNvPr>
          <p:cNvSpPr>
            <a:spLocks noChangeShapeType="1"/>
          </p:cNvSpPr>
          <p:nvPr/>
        </p:nvSpPr>
        <p:spPr bwMode="auto">
          <a:xfrm>
            <a:off x="2328191" y="4828975"/>
            <a:ext cx="1616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pic>
        <p:nvPicPr>
          <p:cNvPr id="3" name="图片 2">
            <a:extLst>
              <a:ext uri="{FF2B5EF4-FFF2-40B4-BE49-F238E27FC236}">
                <a16:creationId xmlns:a16="http://schemas.microsoft.com/office/drawing/2014/main" id="{14F7CA42-795A-4BE8-A9D5-2B23333F910D}"/>
              </a:ext>
            </a:extLst>
          </p:cNvPr>
          <p:cNvPicPr>
            <a:picLocks noChangeAspect="1"/>
          </p:cNvPicPr>
          <p:nvPr/>
        </p:nvPicPr>
        <p:blipFill>
          <a:blip r:embed="rId6"/>
          <a:stretch>
            <a:fillRect/>
          </a:stretch>
        </p:blipFill>
        <p:spPr>
          <a:xfrm>
            <a:off x="7228165" y="3269082"/>
            <a:ext cx="2542136" cy="324387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9C228-FEC7-4245-BB72-A89C9E08C46B}"/>
              </a:ext>
            </a:extLst>
          </p:cNvPr>
          <p:cNvSpPr>
            <a:spLocks noGrp="1"/>
          </p:cNvSpPr>
          <p:nvPr>
            <p:ph type="title"/>
          </p:nvPr>
        </p:nvSpPr>
        <p:spPr/>
        <p:txBody>
          <a:bodyPr/>
          <a:lstStyle/>
          <a:p>
            <a:r>
              <a:rPr lang="en-US" altLang="zh-CN" dirty="0"/>
              <a:t>Priority Allocation(</a:t>
            </a:r>
            <a:r>
              <a:rPr lang="zh-CN" altLang="en-US" dirty="0"/>
              <a:t>优先级分配</a:t>
            </a:r>
            <a:r>
              <a:rPr lang="en-US" altLang="zh-CN" dirty="0"/>
              <a:t>)</a:t>
            </a:r>
            <a:endParaRPr lang="zh-CN" altLang="en-US" dirty="0"/>
          </a:p>
        </p:txBody>
      </p:sp>
      <p:sp>
        <p:nvSpPr>
          <p:cNvPr id="3" name="内容占位符 2">
            <a:extLst>
              <a:ext uri="{FF2B5EF4-FFF2-40B4-BE49-F238E27FC236}">
                <a16:creationId xmlns:a16="http://schemas.microsoft.com/office/drawing/2014/main" id="{96FE9F07-0538-45B7-B75C-6E5EFB51C9BA}"/>
              </a:ext>
            </a:extLst>
          </p:cNvPr>
          <p:cNvSpPr>
            <a:spLocks noGrp="1"/>
          </p:cNvSpPr>
          <p:nvPr>
            <p:ph idx="1"/>
          </p:nvPr>
        </p:nvSpPr>
        <p:spPr>
          <a:xfrm>
            <a:off x="1603332" y="1233489"/>
            <a:ext cx="9350679" cy="4626984"/>
          </a:xfrm>
        </p:spPr>
        <p:txBody>
          <a:bodyPr/>
          <a:lstStyle/>
          <a:p>
            <a:r>
              <a:rPr lang="zh-CN" altLang="en-US" sz="3200" dirty="0"/>
              <a:t>不是按照固定或进程大小的比例来分配帧数，而是按照进程的优先级来为其分配帧数</a:t>
            </a:r>
            <a:endParaRPr lang="en-US" altLang="zh-CN" sz="3200" dirty="0"/>
          </a:p>
          <a:p>
            <a:r>
              <a:rPr lang="zh-CN" altLang="en-US" sz="3200" dirty="0"/>
              <a:t>也可以综合考虑进程大小与优先级两方面的因素来为进程分配帧数</a:t>
            </a:r>
          </a:p>
        </p:txBody>
      </p:sp>
    </p:spTree>
    <p:extLst>
      <p:ext uri="{BB962C8B-B14F-4D97-AF65-F5344CB8AC3E}">
        <p14:creationId xmlns:p14="http://schemas.microsoft.com/office/powerpoint/2010/main" val="12835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CD61B-B193-485D-9AAF-F0EDE1311291}"/>
              </a:ext>
            </a:extLst>
          </p:cNvPr>
          <p:cNvSpPr>
            <a:spLocks noGrp="1"/>
          </p:cNvSpPr>
          <p:nvPr>
            <p:ph type="title"/>
          </p:nvPr>
        </p:nvSpPr>
        <p:spPr/>
        <p:txBody>
          <a:bodyPr/>
          <a:lstStyle/>
          <a:p>
            <a:r>
              <a:rPr lang="zh-CN" altLang="en-US"/>
              <a:t>虚拟存储器的基本思想</a:t>
            </a:r>
          </a:p>
        </p:txBody>
      </p:sp>
      <p:sp>
        <p:nvSpPr>
          <p:cNvPr id="3" name="内容占位符 2">
            <a:extLst>
              <a:ext uri="{FF2B5EF4-FFF2-40B4-BE49-F238E27FC236}">
                <a16:creationId xmlns:a16="http://schemas.microsoft.com/office/drawing/2014/main" id="{39740E99-2142-4E93-89AC-950E4D9BE5B2}"/>
              </a:ext>
            </a:extLst>
          </p:cNvPr>
          <p:cNvSpPr>
            <a:spLocks noGrp="1"/>
          </p:cNvSpPr>
          <p:nvPr>
            <p:ph idx="1"/>
          </p:nvPr>
        </p:nvSpPr>
        <p:spPr>
          <a:xfrm>
            <a:off x="609600" y="946407"/>
            <a:ext cx="10826496" cy="4626984"/>
          </a:xfrm>
        </p:spPr>
        <p:txBody>
          <a:bodyPr/>
          <a:lstStyle/>
          <a:p>
            <a:r>
              <a:rPr lang="zh-CN" altLang="en-US" sz="2400" dirty="0"/>
              <a:t>虚拟存储器指的是仅把作业的一部分装入内存便可运行作业，具有请求调入功能和置换功能，能从逻辑上对内存容量加以扩充的一种存储器系统</a:t>
            </a:r>
          </a:p>
          <a:p>
            <a:r>
              <a:rPr lang="zh-CN" altLang="en-US" sz="2400" dirty="0"/>
              <a:t>其逻辑容量由内存容量和外存容量之和所决定，其运行速度接近于内存速度，而每位的成本却又接近于外存</a:t>
            </a:r>
          </a:p>
          <a:p>
            <a:endParaRPr lang="zh-CN" altLang="en-US" sz="800" dirty="0"/>
          </a:p>
          <a:p>
            <a:r>
              <a:rPr lang="zh-CN" altLang="en-US" sz="2400" dirty="0"/>
              <a:t>基于局部性原理，一个作业在运行之前，没有必要全部装入主存，而仅将那些当前要运行的那部分页面或段，先装入内存即可启动运行，其余部分暂时留在磁盘上</a:t>
            </a:r>
          </a:p>
          <a:p>
            <a:r>
              <a:rPr lang="zh-CN" altLang="en-US" sz="2400" dirty="0"/>
              <a:t>如果程序所需要访问的页</a:t>
            </a:r>
            <a:r>
              <a:rPr lang="en-US" altLang="zh-CN" sz="2400" dirty="0"/>
              <a:t>(</a:t>
            </a:r>
            <a:r>
              <a:rPr lang="zh-CN" altLang="en-US" sz="2400" dirty="0"/>
              <a:t>段</a:t>
            </a:r>
            <a:r>
              <a:rPr lang="en-US" altLang="zh-CN" sz="2400" dirty="0"/>
              <a:t>)</a:t>
            </a:r>
            <a:r>
              <a:rPr lang="zh-CN" altLang="en-US" sz="2400" dirty="0"/>
              <a:t>尚未调入内存</a:t>
            </a:r>
            <a:r>
              <a:rPr lang="en-US" altLang="zh-CN" sz="2400" dirty="0"/>
              <a:t>(</a:t>
            </a:r>
            <a:r>
              <a:rPr lang="zh-CN" altLang="en-US" sz="2400" dirty="0"/>
              <a:t>称为缺页或缺段</a:t>
            </a:r>
            <a:r>
              <a:rPr lang="en-US" altLang="zh-CN" sz="2400" dirty="0"/>
              <a:t>)</a:t>
            </a:r>
            <a:r>
              <a:rPr lang="zh-CN" altLang="en-US" sz="2400" dirty="0"/>
              <a:t>，程序应利用</a:t>
            </a:r>
            <a:r>
              <a:rPr lang="en-US" altLang="zh-CN" sz="2400" dirty="0"/>
              <a:t>OS</a:t>
            </a:r>
            <a:r>
              <a:rPr lang="zh-CN" altLang="en-US" sz="2400" dirty="0"/>
              <a:t>所提供的请求调页</a:t>
            </a:r>
            <a:r>
              <a:rPr lang="en-US" altLang="zh-CN" sz="2400" dirty="0"/>
              <a:t>(</a:t>
            </a:r>
            <a:r>
              <a:rPr lang="zh-CN" altLang="en-US" sz="2400" dirty="0"/>
              <a:t>段</a:t>
            </a:r>
            <a:r>
              <a:rPr lang="en-US" altLang="zh-CN" sz="2400" dirty="0"/>
              <a:t>)</a:t>
            </a:r>
            <a:r>
              <a:rPr lang="zh-CN" altLang="en-US" sz="2400" dirty="0"/>
              <a:t>功能，将它们调入内存，以便进程能继续执行下去</a:t>
            </a:r>
          </a:p>
          <a:p>
            <a:r>
              <a:rPr lang="zh-CN" altLang="en-US" sz="2400" dirty="0"/>
              <a:t>如果此时内存已满，无法再装入新的页</a:t>
            </a:r>
            <a:r>
              <a:rPr lang="en-US" altLang="zh-CN" sz="2400" dirty="0"/>
              <a:t>(</a:t>
            </a:r>
            <a:r>
              <a:rPr lang="zh-CN" altLang="en-US" sz="2400" dirty="0"/>
              <a:t>段</a:t>
            </a:r>
            <a:r>
              <a:rPr lang="en-US" altLang="zh-CN" sz="2400" dirty="0"/>
              <a:t>)</a:t>
            </a:r>
            <a:r>
              <a:rPr lang="zh-CN" altLang="en-US" sz="2400" dirty="0"/>
              <a:t>，则还须再利用页</a:t>
            </a:r>
            <a:r>
              <a:rPr lang="en-US" altLang="zh-CN" sz="2400" dirty="0"/>
              <a:t>(</a:t>
            </a:r>
            <a:r>
              <a:rPr lang="zh-CN" altLang="en-US" sz="2400" dirty="0"/>
              <a:t>段</a:t>
            </a:r>
            <a:r>
              <a:rPr lang="en-US" altLang="zh-CN" sz="2400" dirty="0"/>
              <a:t>)</a:t>
            </a:r>
            <a:r>
              <a:rPr lang="zh-CN" altLang="en-US" sz="2400" dirty="0"/>
              <a:t>的置换功能，将内存中暂时不用的页</a:t>
            </a:r>
            <a:r>
              <a:rPr lang="en-US" altLang="zh-CN" sz="2400" dirty="0"/>
              <a:t>(</a:t>
            </a:r>
            <a:r>
              <a:rPr lang="zh-CN" altLang="en-US" sz="2400" dirty="0"/>
              <a:t>段</a:t>
            </a:r>
            <a:r>
              <a:rPr lang="en-US" altLang="zh-CN" sz="2400" dirty="0"/>
              <a:t>)</a:t>
            </a:r>
            <a:r>
              <a:rPr lang="zh-CN" altLang="en-US" sz="2400" dirty="0"/>
              <a:t>调出至磁盘上，腾出足够的内存空间后，再将所要访问的</a:t>
            </a:r>
            <a:r>
              <a:rPr lang="en-US" altLang="zh-CN" sz="2400" dirty="0"/>
              <a:t>(</a:t>
            </a:r>
            <a:r>
              <a:rPr lang="zh-CN" altLang="en-US" sz="2400" dirty="0"/>
              <a:t>段</a:t>
            </a:r>
            <a:r>
              <a:rPr lang="en-US" altLang="zh-CN" sz="2400" dirty="0"/>
              <a:t>)</a:t>
            </a:r>
            <a:r>
              <a:rPr lang="zh-CN" altLang="en-US" sz="2400" dirty="0"/>
              <a:t>调入内存，使程序继续执行</a:t>
            </a:r>
          </a:p>
        </p:txBody>
      </p:sp>
    </p:spTree>
    <p:extLst>
      <p:ext uri="{BB962C8B-B14F-4D97-AF65-F5344CB8AC3E}">
        <p14:creationId xmlns:p14="http://schemas.microsoft.com/office/powerpoint/2010/main" val="15940433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01C6E52-51B6-4080-B3CB-DA269501CF51}"/>
              </a:ext>
            </a:extLst>
          </p:cNvPr>
          <p:cNvSpPr>
            <a:spLocks noGrp="1" noChangeArrowheads="1"/>
          </p:cNvSpPr>
          <p:nvPr>
            <p:ph type="title"/>
          </p:nvPr>
        </p:nvSpPr>
        <p:spPr>
          <a:xfrm>
            <a:off x="1728593" y="235568"/>
            <a:ext cx="9500992" cy="576262"/>
          </a:xfrm>
        </p:spPr>
        <p:txBody>
          <a:bodyPr/>
          <a:lstStyle/>
          <a:p>
            <a:pPr eaLnBrk="1" hangingPunct="1"/>
            <a:r>
              <a:rPr lang="en-US" altLang="en-US" dirty="0"/>
              <a:t>Global vs. Local Allocation(</a:t>
            </a:r>
            <a:r>
              <a:rPr lang="zh-CN" altLang="en-US" dirty="0"/>
              <a:t>全局与局部分配</a:t>
            </a:r>
            <a:r>
              <a:rPr lang="en-US" altLang="en-US" dirty="0"/>
              <a:t>)</a:t>
            </a:r>
          </a:p>
        </p:txBody>
      </p:sp>
      <p:sp>
        <p:nvSpPr>
          <p:cNvPr id="52227" name="Rectangle 3">
            <a:extLst>
              <a:ext uri="{FF2B5EF4-FFF2-40B4-BE49-F238E27FC236}">
                <a16:creationId xmlns:a16="http://schemas.microsoft.com/office/drawing/2014/main" id="{4BDEEC50-DE5B-4191-A4E4-940F9E965BA5}"/>
              </a:ext>
            </a:extLst>
          </p:cNvPr>
          <p:cNvSpPr>
            <a:spLocks noGrp="1" noChangeArrowheads="1"/>
          </p:cNvSpPr>
          <p:nvPr>
            <p:ph type="body" idx="1"/>
          </p:nvPr>
        </p:nvSpPr>
        <p:spPr>
          <a:xfrm>
            <a:off x="1002082" y="1116013"/>
            <a:ext cx="10227503" cy="4470400"/>
          </a:xfrm>
        </p:spPr>
        <p:txBody>
          <a:bodyPr/>
          <a:lstStyle/>
          <a:p>
            <a:r>
              <a:rPr lang="en-US" altLang="en-US" sz="2400" b="1" dirty="0">
                <a:solidFill>
                  <a:srgbClr val="006699"/>
                </a:solidFill>
                <a:latin typeface="+mj-lt"/>
              </a:rPr>
              <a:t>Global</a:t>
            </a:r>
            <a:r>
              <a:rPr lang="en-US" altLang="en-US" sz="2400" b="1" dirty="0">
                <a:solidFill>
                  <a:srgbClr val="3366FF"/>
                </a:solidFill>
              </a:rPr>
              <a:t> </a:t>
            </a:r>
            <a:r>
              <a:rPr lang="en-US" altLang="en-US" sz="2400" b="1" dirty="0">
                <a:solidFill>
                  <a:srgbClr val="006699"/>
                </a:solidFill>
                <a:latin typeface="+mj-lt"/>
              </a:rPr>
              <a:t>replacement(</a:t>
            </a:r>
            <a:r>
              <a:rPr lang="zh-CN" altLang="en-US" sz="2400" b="1" dirty="0">
                <a:solidFill>
                  <a:srgbClr val="006699"/>
                </a:solidFill>
                <a:latin typeface="+mj-lt"/>
              </a:rPr>
              <a:t>全局置换</a:t>
            </a:r>
            <a:r>
              <a:rPr lang="en-US" altLang="en-US" sz="2400" b="1" dirty="0">
                <a:solidFill>
                  <a:srgbClr val="006699"/>
                </a:solidFill>
                <a:latin typeface="+mj-lt"/>
              </a:rPr>
              <a:t>)</a:t>
            </a:r>
            <a:r>
              <a:rPr lang="en-US" altLang="en-US" sz="2400" dirty="0">
                <a:solidFill>
                  <a:srgbClr val="3366FF"/>
                </a:solidFill>
              </a:rPr>
              <a:t> </a:t>
            </a:r>
            <a:r>
              <a:rPr lang="en-US" altLang="en-US" sz="2400" dirty="0"/>
              <a:t>–</a:t>
            </a:r>
            <a:r>
              <a:rPr lang="zh-CN" altLang="en-US" sz="2400" dirty="0"/>
              <a:t>系统从所有的帧集合中选择一个置换帧</a:t>
            </a:r>
            <a:r>
              <a:rPr lang="en-US" altLang="zh-CN" sz="2400" dirty="0"/>
              <a:t>(</a:t>
            </a:r>
            <a:r>
              <a:rPr lang="zh-CN" altLang="en-US" sz="2400" dirty="0"/>
              <a:t>可能当前属于其他进程</a:t>
            </a:r>
            <a:r>
              <a:rPr lang="en-US" altLang="zh-CN" sz="2400" dirty="0"/>
              <a:t>)</a:t>
            </a:r>
            <a:endParaRPr lang="en-US" altLang="en-US" sz="2400" dirty="0"/>
          </a:p>
          <a:p>
            <a:pPr lvl="1"/>
            <a:r>
              <a:rPr lang="zh-CN" altLang="en-US" sz="2400" dirty="0"/>
              <a:t>可以仅允许高优先级进程从低优先级进程选择置换帧，反之则不行</a:t>
            </a:r>
            <a:endParaRPr lang="en-US" altLang="zh-CN" sz="2400" dirty="0"/>
          </a:p>
          <a:p>
            <a:pPr lvl="1"/>
            <a:r>
              <a:rPr lang="zh-CN" altLang="en-US" sz="2400" dirty="0"/>
              <a:t>单个进程不能控制其页错误率，随着运行环境的变化，周转时间可能变化很大</a:t>
            </a:r>
            <a:endParaRPr lang="en-US" altLang="en-US" sz="2400" dirty="0"/>
          </a:p>
          <a:p>
            <a:pPr lvl="1"/>
            <a:r>
              <a:rPr lang="zh-CN" altLang="en-US" sz="2400" dirty="0"/>
              <a:t>但系统通常有更好的吞吐量，因此更常用</a:t>
            </a:r>
            <a:endParaRPr lang="en-US" altLang="en-US" sz="2400" dirty="0"/>
          </a:p>
          <a:p>
            <a:r>
              <a:rPr lang="en-US" altLang="en-US" sz="2400" b="1" dirty="0">
                <a:solidFill>
                  <a:srgbClr val="006699"/>
                </a:solidFill>
                <a:latin typeface="+mj-lt"/>
              </a:rPr>
              <a:t>Local</a:t>
            </a:r>
            <a:r>
              <a:rPr lang="en-US" altLang="en-US" sz="2400" b="1" dirty="0">
                <a:solidFill>
                  <a:srgbClr val="3366FF"/>
                </a:solidFill>
              </a:rPr>
              <a:t> </a:t>
            </a:r>
            <a:r>
              <a:rPr lang="en-US" altLang="en-US" sz="2400" b="1" dirty="0">
                <a:solidFill>
                  <a:srgbClr val="006699"/>
                </a:solidFill>
                <a:latin typeface="+mj-lt"/>
              </a:rPr>
              <a:t>replacement(</a:t>
            </a:r>
            <a:r>
              <a:rPr lang="zh-CN" altLang="en-US" sz="2400" b="1" dirty="0">
                <a:solidFill>
                  <a:srgbClr val="006699"/>
                </a:solidFill>
                <a:latin typeface="+mj-lt"/>
              </a:rPr>
              <a:t>局部置换</a:t>
            </a:r>
            <a:r>
              <a:rPr lang="en-US" altLang="en-US" sz="2400" b="1" dirty="0">
                <a:solidFill>
                  <a:srgbClr val="006699"/>
                </a:solidFill>
                <a:latin typeface="+mj-lt"/>
              </a:rPr>
              <a:t>)</a:t>
            </a:r>
            <a:r>
              <a:rPr lang="en-US" altLang="en-US" sz="2400" dirty="0">
                <a:solidFill>
                  <a:srgbClr val="3366FF"/>
                </a:solidFill>
              </a:rPr>
              <a:t> </a:t>
            </a:r>
            <a:r>
              <a:rPr lang="en-US" altLang="en-US" sz="2400" dirty="0"/>
              <a:t>–</a:t>
            </a:r>
            <a:r>
              <a:rPr lang="zh-CN" altLang="en-US" sz="2400" dirty="0"/>
              <a:t>每个进程仅从自己分配到的帧中选择置换帧</a:t>
            </a:r>
            <a:endParaRPr lang="en-US" altLang="en-US" sz="2400" dirty="0"/>
          </a:p>
          <a:p>
            <a:pPr lvl="1"/>
            <a:r>
              <a:rPr lang="zh-CN" altLang="en-US" sz="2400" dirty="0"/>
              <a:t>每个进程的性能更固定</a:t>
            </a:r>
            <a:endParaRPr lang="en-US" altLang="en-US" sz="2400" dirty="0"/>
          </a:p>
          <a:p>
            <a:pPr lvl="1"/>
            <a:r>
              <a:rPr lang="zh-CN" altLang="en-US" sz="2400" dirty="0"/>
              <a:t>但有可能降低内存的利用率</a:t>
            </a:r>
            <a:endParaRPr lang="en-US" altLang="en-US" sz="2400" dirty="0"/>
          </a:p>
          <a:p>
            <a:pPr lvl="1"/>
            <a:r>
              <a:rPr lang="zh-CN" altLang="en-US" sz="2400" dirty="0"/>
              <a:t>对防止系统颠簸</a:t>
            </a:r>
            <a:r>
              <a:rPr lang="zh-CN" altLang="en-US" sz="2400"/>
              <a:t>有利</a:t>
            </a:r>
            <a:r>
              <a:rPr lang="en-US" altLang="zh-CN" sz="2400"/>
              <a:t>(</a:t>
            </a:r>
            <a:r>
              <a:rPr lang="zh-CN" altLang="en-US" sz="2400"/>
              <a:t>下面的</a:t>
            </a:r>
            <a:r>
              <a:rPr lang="en-US" altLang="zh-CN" sz="2400"/>
              <a:t>9.6</a:t>
            </a:r>
            <a:r>
              <a:rPr lang="zh-CN" altLang="en-US" sz="2400" dirty="0"/>
              <a:t>节讲述</a:t>
            </a:r>
            <a:r>
              <a:rPr lang="en-US" altLang="zh-CN" sz="2400" dirty="0"/>
              <a:t>)</a:t>
            </a:r>
            <a:endParaRPr lang="en-US" altLang="en-US" sz="2400" dirty="0"/>
          </a:p>
          <a:p>
            <a:pPr lvl="1"/>
            <a:endParaRPr lang="en-US" alt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F731FD3-D4BB-4495-AA41-BEE2A772C8D1}"/>
              </a:ext>
            </a:extLst>
          </p:cNvPr>
          <p:cNvSpPr>
            <a:spLocks noGrp="1" noChangeArrowheads="1"/>
          </p:cNvSpPr>
          <p:nvPr>
            <p:ph type="title"/>
          </p:nvPr>
        </p:nvSpPr>
        <p:spPr>
          <a:xfrm>
            <a:off x="1981200" y="235568"/>
            <a:ext cx="8229600" cy="576262"/>
          </a:xfrm>
        </p:spPr>
        <p:txBody>
          <a:bodyPr/>
          <a:lstStyle/>
          <a:p>
            <a:pPr eaLnBrk="1" hangingPunct="1"/>
            <a:r>
              <a:rPr lang="en-US" altLang="en-US"/>
              <a:t>9.6 Thrashing(</a:t>
            </a:r>
            <a:r>
              <a:rPr lang="zh-CN" altLang="en-US"/>
              <a:t>系统颠簸</a:t>
            </a:r>
            <a:r>
              <a:rPr lang="en-US" altLang="en-US"/>
              <a:t>)</a:t>
            </a:r>
            <a:endParaRPr lang="en-US" altLang="en-US" dirty="0"/>
          </a:p>
        </p:txBody>
      </p:sp>
      <p:sp>
        <p:nvSpPr>
          <p:cNvPr id="57347" name="Rectangle 3">
            <a:extLst>
              <a:ext uri="{FF2B5EF4-FFF2-40B4-BE49-F238E27FC236}">
                <a16:creationId xmlns:a16="http://schemas.microsoft.com/office/drawing/2014/main" id="{1BFB067A-221A-4384-BE53-811322B7EC93}"/>
              </a:ext>
            </a:extLst>
          </p:cNvPr>
          <p:cNvSpPr>
            <a:spLocks noGrp="1" noChangeArrowheads="1"/>
          </p:cNvSpPr>
          <p:nvPr>
            <p:ph type="body" idx="1"/>
          </p:nvPr>
        </p:nvSpPr>
        <p:spPr>
          <a:xfrm>
            <a:off x="670142" y="977742"/>
            <a:ext cx="10659650" cy="4483100"/>
          </a:xfrm>
        </p:spPr>
        <p:txBody>
          <a:bodyPr/>
          <a:lstStyle/>
          <a:p>
            <a:r>
              <a:rPr lang="zh-CN" altLang="en-US" sz="2400" dirty="0"/>
              <a:t>一个进程内存“不足”时，页故障率很高</a:t>
            </a:r>
            <a:endParaRPr lang="en-US" altLang="ja-JP" sz="2400" dirty="0"/>
          </a:p>
          <a:p>
            <a:pPr lvl="1"/>
            <a:r>
              <a:rPr lang="zh-CN" altLang="en-US" sz="2400"/>
              <a:t>页故障，调</a:t>
            </a:r>
            <a:r>
              <a:rPr lang="zh-CN" altLang="en-US" sz="2400" dirty="0"/>
              <a:t>入页</a:t>
            </a:r>
            <a:endParaRPr lang="en-US" altLang="en-US" sz="2400" dirty="0"/>
          </a:p>
          <a:p>
            <a:pPr lvl="1"/>
            <a:r>
              <a:rPr lang="zh-CN" altLang="en-US" sz="2400" dirty="0"/>
              <a:t>置换已在内存的帧</a:t>
            </a:r>
            <a:endParaRPr lang="en-US" altLang="en-US" sz="2400" dirty="0"/>
          </a:p>
          <a:p>
            <a:pPr lvl="1"/>
            <a:r>
              <a:rPr lang="zh-CN" altLang="en-US" sz="2400" dirty="0"/>
              <a:t>但很快又被再次换回来</a:t>
            </a:r>
            <a:endParaRPr lang="en-US" altLang="en-US" sz="2400" dirty="0"/>
          </a:p>
          <a:p>
            <a:pPr lvl="1"/>
            <a:r>
              <a:rPr lang="zh-CN" altLang="en-US" sz="2400" dirty="0"/>
              <a:t>这将导致</a:t>
            </a:r>
            <a:r>
              <a:rPr lang="en-US" altLang="en-US" sz="2400" dirty="0"/>
              <a:t>:</a:t>
            </a:r>
          </a:p>
          <a:p>
            <a:pPr lvl="2"/>
            <a:r>
              <a:rPr lang="zh-CN" altLang="en-US" sz="2400" dirty="0"/>
              <a:t>低的</a:t>
            </a:r>
            <a:r>
              <a:rPr lang="en-US" altLang="zh-CN" sz="2400"/>
              <a:t>CPU</a:t>
            </a:r>
            <a:r>
              <a:rPr lang="zh-CN" altLang="en-US" sz="2400"/>
              <a:t>利用率</a:t>
            </a:r>
            <a:endParaRPr lang="en-US" altLang="en-US" sz="2400" dirty="0"/>
          </a:p>
          <a:p>
            <a:pPr lvl="2"/>
            <a:r>
              <a:rPr lang="en-US" altLang="zh-CN" sz="2400" dirty="0"/>
              <a:t>OS</a:t>
            </a:r>
            <a:r>
              <a:rPr lang="zh-CN" altLang="en-US" sz="2400" dirty="0"/>
              <a:t>误以为并发度不够</a:t>
            </a:r>
            <a:r>
              <a:rPr lang="en-US" altLang="en-US" sz="2400" dirty="0"/>
              <a:t>(</a:t>
            </a:r>
            <a:r>
              <a:rPr lang="zh-CN" altLang="en-US" sz="2400" dirty="0"/>
              <a:t>因为</a:t>
            </a:r>
            <a:r>
              <a:rPr lang="en-US" altLang="en-US" sz="2400" dirty="0"/>
              <a:t>CPU</a:t>
            </a:r>
            <a:r>
              <a:rPr lang="zh-CN" altLang="en-US" sz="2400" dirty="0"/>
              <a:t>利用率低</a:t>
            </a:r>
            <a:r>
              <a:rPr lang="en-US" altLang="en-US" sz="2400" dirty="0"/>
              <a:t>)</a:t>
            </a:r>
            <a:r>
              <a:rPr lang="zh-CN" altLang="en-US" sz="2400" dirty="0"/>
              <a:t>，于是增加程序的道数</a:t>
            </a:r>
            <a:endParaRPr lang="en-US" altLang="en-US" sz="2400" dirty="0"/>
          </a:p>
          <a:p>
            <a:pPr lvl="2"/>
            <a:r>
              <a:rPr lang="zh-CN" altLang="en-US" sz="2400" dirty="0"/>
              <a:t>增加新的进程</a:t>
            </a:r>
            <a:r>
              <a:rPr lang="zh-CN" altLang="en-US" sz="2400"/>
              <a:t>进入内存</a:t>
            </a:r>
            <a:endParaRPr lang="en-US" altLang="zh-CN" sz="2400"/>
          </a:p>
          <a:p>
            <a:pPr lvl="2"/>
            <a:r>
              <a:rPr lang="zh-CN" altLang="en-US" sz="2400"/>
              <a:t>内存更加紧张，恶性循环</a:t>
            </a:r>
            <a:endParaRPr lang="en-US" altLang="zh-CN" sz="2400" dirty="0"/>
          </a:p>
          <a:p>
            <a:r>
              <a:rPr lang="zh-CN" altLang="en-US" sz="2400" dirty="0"/>
              <a:t>这种频繁调页的行为称为</a:t>
            </a:r>
            <a:r>
              <a:rPr lang="zh-CN" altLang="en-US" sz="2400" b="1" dirty="0">
                <a:solidFill>
                  <a:srgbClr val="0070C0"/>
                </a:solidFill>
              </a:rPr>
              <a:t>颠簸</a:t>
            </a:r>
            <a:r>
              <a:rPr lang="en-US" altLang="zh-CN" sz="2400" b="1" dirty="0">
                <a:solidFill>
                  <a:srgbClr val="0070C0"/>
                </a:solidFill>
              </a:rPr>
              <a:t>(Trashing)</a:t>
            </a:r>
            <a:r>
              <a:rPr lang="zh-CN" altLang="en-US" sz="2400" dirty="0"/>
              <a:t>。若一个进程在换页上的时间多于执行时间，那么这个进程就在颠簸。</a:t>
            </a:r>
            <a:br>
              <a:rPr lang="en-US" altLang="en-US" sz="2400" dirty="0"/>
            </a:br>
            <a:endParaRPr lang="en-US" altLang="en-US"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BEA4D-D18D-4492-9363-C2700013EEFE}"/>
              </a:ext>
            </a:extLst>
          </p:cNvPr>
          <p:cNvSpPr>
            <a:spLocks noGrp="1"/>
          </p:cNvSpPr>
          <p:nvPr>
            <p:ph type="title"/>
          </p:nvPr>
        </p:nvSpPr>
        <p:spPr/>
        <p:txBody>
          <a:bodyPr/>
          <a:lstStyle/>
          <a:p>
            <a:r>
              <a:rPr lang="zh-CN" altLang="en-US"/>
              <a:t>系统颠簸</a:t>
            </a:r>
          </a:p>
        </p:txBody>
      </p:sp>
      <p:sp>
        <p:nvSpPr>
          <p:cNvPr id="3" name="内容占位符 2">
            <a:extLst>
              <a:ext uri="{FF2B5EF4-FFF2-40B4-BE49-F238E27FC236}">
                <a16:creationId xmlns:a16="http://schemas.microsoft.com/office/drawing/2014/main" id="{2B9593C7-AB35-4DC4-A4A5-5499416166BF}"/>
              </a:ext>
            </a:extLst>
          </p:cNvPr>
          <p:cNvSpPr>
            <a:spLocks noGrp="1"/>
          </p:cNvSpPr>
          <p:nvPr>
            <p:ph idx="1"/>
          </p:nvPr>
        </p:nvSpPr>
        <p:spPr>
          <a:xfrm>
            <a:off x="1289305" y="1233489"/>
            <a:ext cx="9829800" cy="4626984"/>
          </a:xfrm>
        </p:spPr>
        <p:txBody>
          <a:bodyPr/>
          <a:lstStyle/>
          <a:p>
            <a:r>
              <a:rPr lang="zh-CN" altLang="en-US" sz="2400"/>
              <a:t>对于正在运行的进程，如果分配给该进程的内存大小不足以容纳该进程的</a:t>
            </a:r>
            <a:r>
              <a:rPr lang="zh-CN" altLang="en-US" sz="2400" b="1">
                <a:solidFill>
                  <a:srgbClr val="0070C0"/>
                </a:solidFill>
              </a:rPr>
              <a:t>局部</a:t>
            </a:r>
            <a:r>
              <a:rPr lang="zh-CN" altLang="en-US" sz="2400"/>
              <a:t>，则会出现页面频繁置换的现象</a:t>
            </a:r>
          </a:p>
          <a:p>
            <a:endParaRPr lang="en-US" altLang="zh-CN" sz="2400"/>
          </a:p>
          <a:p>
            <a:r>
              <a:rPr lang="zh-CN" altLang="en-US" sz="2400"/>
              <a:t>如： 一个循环对数组中的数据进行处理，程序包括</a:t>
            </a:r>
            <a:r>
              <a:rPr lang="en-US" altLang="zh-CN" sz="2400"/>
              <a:t>3</a:t>
            </a:r>
            <a:r>
              <a:rPr lang="zh-CN" altLang="en-US" sz="2400"/>
              <a:t>个页面，数据包括</a:t>
            </a:r>
            <a:r>
              <a:rPr lang="en-US" altLang="zh-CN" sz="2400"/>
              <a:t>4</a:t>
            </a:r>
            <a:r>
              <a:rPr lang="zh-CN" altLang="en-US" sz="2400"/>
              <a:t>个页面，共</a:t>
            </a:r>
            <a:r>
              <a:rPr lang="en-US" altLang="zh-CN" sz="2400"/>
              <a:t>7</a:t>
            </a:r>
            <a:r>
              <a:rPr lang="zh-CN" altLang="en-US" sz="2400"/>
              <a:t>个页面，构成一个局部；</a:t>
            </a:r>
          </a:p>
          <a:p>
            <a:r>
              <a:rPr lang="zh-CN" altLang="en-US" sz="2400"/>
              <a:t>如果分配给该局部的页框少于</a:t>
            </a:r>
            <a:r>
              <a:rPr lang="en-US" altLang="zh-CN" sz="2400"/>
              <a:t>7</a:t>
            </a:r>
            <a:r>
              <a:rPr lang="zh-CN" altLang="en-US" sz="2400"/>
              <a:t>个，则需要频繁进行页面置换，出现抖动；否则，在该局部执行时，不会出现抖动；</a:t>
            </a:r>
          </a:p>
          <a:p>
            <a:r>
              <a:rPr lang="zh-CN" altLang="en-US" sz="2400"/>
              <a:t>因此，分配给每个进程的页框数应不少于该进程的当前局部</a:t>
            </a:r>
          </a:p>
        </p:txBody>
      </p:sp>
    </p:spTree>
    <p:extLst>
      <p:ext uri="{BB962C8B-B14F-4D97-AF65-F5344CB8AC3E}">
        <p14:creationId xmlns:p14="http://schemas.microsoft.com/office/powerpoint/2010/main" val="829367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37029F3-575E-45E9-8727-29B42A6C299E}"/>
              </a:ext>
            </a:extLst>
          </p:cNvPr>
          <p:cNvSpPr>
            <a:spLocks noGrp="1" noChangeArrowheads="1"/>
          </p:cNvSpPr>
          <p:nvPr>
            <p:ph type="title"/>
          </p:nvPr>
        </p:nvSpPr>
        <p:spPr>
          <a:xfrm>
            <a:off x="1981200" y="235568"/>
            <a:ext cx="8229600" cy="576262"/>
          </a:xfrm>
        </p:spPr>
        <p:txBody>
          <a:bodyPr/>
          <a:lstStyle/>
          <a:p>
            <a:pPr eaLnBrk="1" hangingPunct="1"/>
            <a:r>
              <a:rPr lang="en-US" altLang="en-US" dirty="0"/>
              <a:t>Thrashing (Cont.)</a:t>
            </a:r>
          </a:p>
        </p:txBody>
      </p:sp>
      <p:sp>
        <p:nvSpPr>
          <p:cNvPr id="58371" name="Rectangle 3">
            <a:extLst>
              <a:ext uri="{FF2B5EF4-FFF2-40B4-BE49-F238E27FC236}">
                <a16:creationId xmlns:a16="http://schemas.microsoft.com/office/drawing/2014/main" id="{1466EF36-C0B0-44EF-8514-5525DA5E5C56}"/>
              </a:ext>
            </a:extLst>
          </p:cNvPr>
          <p:cNvSpPr>
            <a:spLocks noGrp="1" noChangeArrowheads="1"/>
          </p:cNvSpPr>
          <p:nvPr>
            <p:ph type="body" idx="1"/>
          </p:nvPr>
        </p:nvSpPr>
        <p:spPr>
          <a:xfrm>
            <a:off x="782877" y="981067"/>
            <a:ext cx="10365287" cy="939800"/>
          </a:xfrm>
        </p:spPr>
        <p:txBody>
          <a:bodyPr/>
          <a:lstStyle/>
          <a:p>
            <a:r>
              <a:rPr lang="en-US" altLang="en-US" sz="2400" b="1">
                <a:solidFill>
                  <a:srgbClr val="006699"/>
                </a:solidFill>
                <a:latin typeface="+mj-lt"/>
              </a:rPr>
              <a:t>Thrashing(</a:t>
            </a:r>
            <a:r>
              <a:rPr lang="zh-CN" altLang="en-US" sz="2400" b="1">
                <a:solidFill>
                  <a:srgbClr val="006699"/>
                </a:solidFill>
                <a:latin typeface="+mj-lt"/>
              </a:rPr>
              <a:t>系统颠簸</a:t>
            </a:r>
            <a:r>
              <a:rPr lang="en-US" altLang="en-US" sz="2400" b="1">
                <a:solidFill>
                  <a:srgbClr val="006699"/>
                </a:solidFill>
                <a:latin typeface="+mj-lt"/>
              </a:rPr>
              <a:t>)</a:t>
            </a:r>
            <a:r>
              <a:rPr lang="en-US" altLang="en-US" sz="2400">
                <a:solidFill>
                  <a:srgbClr val="3366FF"/>
                </a:solidFill>
              </a:rPr>
              <a:t>. </a:t>
            </a:r>
            <a:r>
              <a:rPr lang="en-US" altLang="en-US" sz="2400">
                <a:sym typeface="Symbol" panose="05050102010706020507" pitchFamily="18" charset="2"/>
              </a:rPr>
              <a:t> </a:t>
            </a:r>
            <a:r>
              <a:rPr lang="en-US" altLang="en-US" sz="2400" dirty="0">
                <a:sym typeface="Symbol" panose="05050102010706020507" pitchFamily="18" charset="2"/>
              </a:rPr>
              <a:t>A process is busy swapping pages in and out</a:t>
            </a:r>
          </a:p>
        </p:txBody>
      </p:sp>
      <p:pic>
        <p:nvPicPr>
          <p:cNvPr id="58372" name="Picture 4" descr="B:\os-book\os10-dir\Slides-WORK-area\Figures-dir\ch10\JPG-dir\10_20.jpg">
            <a:extLst>
              <a:ext uri="{FF2B5EF4-FFF2-40B4-BE49-F238E27FC236}">
                <a16:creationId xmlns:a16="http://schemas.microsoft.com/office/drawing/2014/main" id="{94F4115B-BBC6-4F1B-BBD0-84201898A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562" y="1631289"/>
            <a:ext cx="7758855" cy="456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9BDE40F-8BB8-4BDB-8637-B838D538BF75}"/>
              </a:ext>
            </a:extLst>
          </p:cNvPr>
          <p:cNvSpPr>
            <a:spLocks noGrp="1" noChangeArrowheads="1"/>
          </p:cNvSpPr>
          <p:nvPr>
            <p:ph type="title"/>
          </p:nvPr>
        </p:nvSpPr>
        <p:spPr>
          <a:xfrm>
            <a:off x="2786064" y="235568"/>
            <a:ext cx="7159625" cy="576262"/>
          </a:xfrm>
        </p:spPr>
        <p:txBody>
          <a:bodyPr/>
          <a:lstStyle/>
          <a:p>
            <a:pPr eaLnBrk="1" hangingPunct="1"/>
            <a:r>
              <a:rPr lang="en-US" altLang="en-US" dirty="0"/>
              <a:t>Demand Paging and Thrashing </a:t>
            </a:r>
            <a:endParaRPr lang="en-US" altLang="en-US" sz="2400" dirty="0"/>
          </a:p>
        </p:txBody>
      </p:sp>
      <p:sp>
        <p:nvSpPr>
          <p:cNvPr id="59395" name="Rectangle 3">
            <a:extLst>
              <a:ext uri="{FF2B5EF4-FFF2-40B4-BE49-F238E27FC236}">
                <a16:creationId xmlns:a16="http://schemas.microsoft.com/office/drawing/2014/main" id="{1A781723-46DB-458A-85D2-73590F9B761C}"/>
              </a:ext>
            </a:extLst>
          </p:cNvPr>
          <p:cNvSpPr>
            <a:spLocks noGrp="1" noChangeArrowheads="1"/>
          </p:cNvSpPr>
          <p:nvPr>
            <p:ph type="body" idx="1"/>
          </p:nvPr>
        </p:nvSpPr>
        <p:spPr>
          <a:xfrm>
            <a:off x="632564" y="1063942"/>
            <a:ext cx="10728543" cy="3473450"/>
          </a:xfrm>
        </p:spPr>
        <p:txBody>
          <a:bodyPr/>
          <a:lstStyle/>
          <a:p>
            <a:r>
              <a:rPr lang="en-US" altLang="en-US" sz="2400" dirty="0"/>
              <a:t>Why does demand paging work?</a:t>
            </a:r>
          </a:p>
          <a:p>
            <a:pPr marL="0" indent="0">
              <a:buNone/>
            </a:pPr>
            <a:r>
              <a:rPr lang="en-US" altLang="en-US" sz="800" dirty="0"/>
              <a:t> </a:t>
            </a:r>
            <a:br>
              <a:rPr lang="en-US" altLang="en-US" sz="2400" dirty="0"/>
            </a:br>
            <a:r>
              <a:rPr lang="en-US" altLang="en-US" sz="2400" dirty="0"/>
              <a:t>       </a:t>
            </a:r>
            <a:r>
              <a:rPr lang="en-US" altLang="en-US" sz="2400" b="1">
                <a:solidFill>
                  <a:srgbClr val="006699"/>
                </a:solidFill>
                <a:latin typeface="+mj-lt"/>
              </a:rPr>
              <a:t>Locality</a:t>
            </a:r>
            <a:r>
              <a:rPr lang="en-US" altLang="en-US" sz="2400" b="1">
                <a:solidFill>
                  <a:srgbClr val="3366FF"/>
                </a:solidFill>
              </a:rPr>
              <a:t> </a:t>
            </a:r>
            <a:r>
              <a:rPr lang="en-US" altLang="en-US" sz="2400" b="1">
                <a:solidFill>
                  <a:srgbClr val="006699"/>
                </a:solidFill>
                <a:latin typeface="+mj-lt"/>
              </a:rPr>
              <a:t>model(</a:t>
            </a:r>
            <a:r>
              <a:rPr lang="zh-CN" altLang="en-US" sz="2400" b="1">
                <a:solidFill>
                  <a:srgbClr val="006699"/>
                </a:solidFill>
                <a:latin typeface="+mj-lt"/>
              </a:rPr>
              <a:t>局部性模型</a:t>
            </a:r>
            <a:r>
              <a:rPr lang="en-US" altLang="en-US" sz="2400" b="1">
                <a:solidFill>
                  <a:srgbClr val="006699"/>
                </a:solidFill>
                <a:latin typeface="+mj-lt"/>
              </a:rPr>
              <a:t>)</a:t>
            </a:r>
            <a:endParaRPr lang="en-US" altLang="en-US" sz="2400" b="1" dirty="0">
              <a:solidFill>
                <a:srgbClr val="006699"/>
              </a:solidFill>
              <a:latin typeface="+mj-lt"/>
            </a:endParaRPr>
          </a:p>
          <a:p>
            <a:pPr lvl="1"/>
            <a:r>
              <a:rPr lang="en-US" altLang="en-US" sz="2400" dirty="0"/>
              <a:t>Process migrates from one locality to another</a:t>
            </a:r>
          </a:p>
          <a:p>
            <a:pPr lvl="1"/>
            <a:r>
              <a:rPr lang="en-US" altLang="en-US" sz="2400" dirty="0"/>
              <a:t>Localities may overlap</a:t>
            </a:r>
          </a:p>
          <a:p>
            <a:r>
              <a:rPr lang="en-US" altLang="en-US" sz="2400" dirty="0"/>
              <a:t>Why does thrashing occur(</a:t>
            </a:r>
            <a:r>
              <a:rPr lang="zh-CN" altLang="en-US" sz="2400" dirty="0"/>
              <a:t>进程为什么会发生颠簸</a:t>
            </a:r>
            <a:r>
              <a:rPr lang="en-US" altLang="en-US" sz="2400" dirty="0"/>
              <a:t>)?</a:t>
            </a:r>
          </a:p>
          <a:p>
            <a:pPr>
              <a:buFont typeface="Monotype Sorts" pitchFamily="-84" charset="2"/>
              <a:buNone/>
            </a:pPr>
            <a:r>
              <a:rPr lang="en-US" altLang="en-US" sz="800" dirty="0"/>
              <a:t> </a:t>
            </a:r>
            <a:br>
              <a:rPr lang="en-US" altLang="en-US" sz="2400" dirty="0"/>
            </a:br>
            <a:r>
              <a:rPr lang="en-US" altLang="en-US" sz="2400" dirty="0"/>
              <a:t>       </a:t>
            </a:r>
            <a:r>
              <a:rPr lang="en-US" altLang="en-US" sz="2400" dirty="0">
                <a:sym typeface="Symbol" panose="05050102010706020507" pitchFamily="18" charset="2"/>
              </a:rPr>
              <a:t> size of locality &gt; total memory size</a:t>
            </a:r>
          </a:p>
          <a:p>
            <a:pPr>
              <a:buFont typeface="Monotype Sorts" pitchFamily="-84" charset="2"/>
              <a:buNone/>
            </a:pPr>
            <a:r>
              <a:rPr lang="en-US" altLang="en-US" sz="2400">
                <a:sym typeface="Symbol" panose="05050102010706020507" pitchFamily="18" charset="2"/>
              </a:rPr>
              <a:t>           </a:t>
            </a:r>
            <a:r>
              <a:rPr lang="zh-CN" altLang="en-US" sz="2400">
                <a:sym typeface="Symbol" panose="05050102010706020507" pitchFamily="18" charset="2"/>
              </a:rPr>
              <a:t>所有进程局部</a:t>
            </a:r>
            <a:r>
              <a:rPr lang="zh-CN" altLang="en-US" sz="2400" dirty="0">
                <a:sym typeface="Symbol" panose="05050102010706020507" pitchFamily="18" charset="2"/>
              </a:rPr>
              <a:t>内存需求的和 </a:t>
            </a:r>
            <a:r>
              <a:rPr lang="en-US" altLang="zh-CN" sz="2400" dirty="0">
                <a:sym typeface="Symbol" panose="05050102010706020507" pitchFamily="18" charset="2"/>
              </a:rPr>
              <a:t>&gt; </a:t>
            </a:r>
            <a:r>
              <a:rPr lang="zh-CN" altLang="en-US" sz="2400" dirty="0">
                <a:sym typeface="Symbol" panose="05050102010706020507" pitchFamily="18" charset="2"/>
              </a:rPr>
              <a:t>分配的总内存</a:t>
            </a:r>
            <a:endParaRPr lang="en-US" altLang="en-US" sz="2400" dirty="0">
              <a:sym typeface="Symbol" panose="05050102010706020507" pitchFamily="18" charset="2"/>
            </a:endParaRPr>
          </a:p>
          <a:p>
            <a:pPr>
              <a:buFont typeface="Monotype Sorts" pitchFamily="-84" charset="2"/>
              <a:buNone/>
            </a:pPr>
            <a:endParaRPr lang="en-US" altLang="en-US" sz="800" dirty="0">
              <a:sym typeface="Symbol" panose="05050102010706020507" pitchFamily="18" charset="2"/>
            </a:endParaRPr>
          </a:p>
          <a:p>
            <a:r>
              <a:rPr lang="en-US" altLang="en-US" sz="2400" dirty="0">
                <a:sym typeface="Symbol" panose="05050102010706020507" pitchFamily="18" charset="2"/>
              </a:rPr>
              <a:t>Limit effects by using local or priority page replacement(</a:t>
            </a:r>
            <a:r>
              <a:rPr lang="zh-CN" altLang="en-US" sz="2400" dirty="0">
                <a:sym typeface="Symbol" panose="05050102010706020507" pitchFamily="18" charset="2"/>
              </a:rPr>
              <a:t>通过局部置换算法或优先置换算法能限制系统颠簸</a:t>
            </a:r>
            <a:r>
              <a:rPr lang="en-US" altLang="en-US" sz="2400" dirty="0">
                <a:sym typeface="Symbol" panose="05050102010706020507" pitchFamily="18" charset="2"/>
              </a:rPr>
              <a:t>)</a:t>
            </a:r>
            <a:endParaRPr lang="en-US"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684E479-EF67-475B-9AA9-12E0EAAD06E5}"/>
              </a:ext>
            </a:extLst>
          </p:cNvPr>
          <p:cNvSpPr>
            <a:spLocks noGrp="1" noChangeArrowheads="1"/>
          </p:cNvSpPr>
          <p:nvPr>
            <p:ph type="title"/>
          </p:nvPr>
        </p:nvSpPr>
        <p:spPr>
          <a:xfrm>
            <a:off x="2363753" y="237381"/>
            <a:ext cx="8013700" cy="576262"/>
          </a:xfrm>
        </p:spPr>
        <p:txBody>
          <a:bodyPr/>
          <a:lstStyle/>
          <a:p>
            <a:pPr eaLnBrk="1" hangingPunct="1"/>
            <a:r>
              <a:rPr lang="en-US" altLang="en-US" sz="3000"/>
              <a:t>Locality </a:t>
            </a:r>
            <a:r>
              <a:rPr lang="en-US" altLang="zh-CN" sz="3000"/>
              <a:t>i</a:t>
            </a:r>
            <a:r>
              <a:rPr lang="en-US" altLang="en-US" sz="3000"/>
              <a:t>n </a:t>
            </a:r>
            <a:r>
              <a:rPr lang="en-US" altLang="zh-CN" sz="3000"/>
              <a:t>a</a:t>
            </a:r>
            <a:r>
              <a:rPr lang="en-US" altLang="en-US" sz="3000"/>
              <a:t> </a:t>
            </a:r>
            <a:r>
              <a:rPr lang="en-US" altLang="en-US" sz="3000" dirty="0"/>
              <a:t>Memory-Reference Pattern</a:t>
            </a:r>
          </a:p>
        </p:txBody>
      </p:sp>
      <p:pic>
        <p:nvPicPr>
          <p:cNvPr id="60419" name="Picture 1" descr="9_19.pdf">
            <a:extLst>
              <a:ext uri="{FF2B5EF4-FFF2-40B4-BE49-F238E27FC236}">
                <a16:creationId xmlns:a16="http://schemas.microsoft.com/office/drawing/2014/main" id="{7B3592D0-BC1D-4BDC-A24F-03A5C21C35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9204" y="1017588"/>
            <a:ext cx="8581871" cy="54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E7B8486-A51C-4BCA-8A93-C6CAD6DC8ED0}"/>
              </a:ext>
            </a:extLst>
          </p:cNvPr>
          <p:cNvSpPr>
            <a:spLocks noGrp="1" noChangeArrowheads="1"/>
          </p:cNvSpPr>
          <p:nvPr>
            <p:ph type="title"/>
          </p:nvPr>
        </p:nvSpPr>
        <p:spPr>
          <a:xfrm>
            <a:off x="1981200" y="234792"/>
            <a:ext cx="8229600" cy="576262"/>
          </a:xfrm>
        </p:spPr>
        <p:txBody>
          <a:bodyPr/>
          <a:lstStyle/>
          <a:p>
            <a:pPr eaLnBrk="1" hangingPunct="1"/>
            <a:r>
              <a:rPr lang="en-US" altLang="en-US"/>
              <a:t>Working-Set Model(</a:t>
            </a:r>
            <a:r>
              <a:rPr lang="zh-CN" altLang="en-US"/>
              <a:t>工作集合模型</a:t>
            </a:r>
            <a:r>
              <a:rPr lang="en-US" altLang="en-US"/>
              <a:t>)</a:t>
            </a:r>
            <a:endParaRPr lang="en-US" altLang="en-US" dirty="0"/>
          </a:p>
        </p:txBody>
      </p:sp>
      <p:sp>
        <p:nvSpPr>
          <p:cNvPr id="61443" name="Rectangle 3">
            <a:extLst>
              <a:ext uri="{FF2B5EF4-FFF2-40B4-BE49-F238E27FC236}">
                <a16:creationId xmlns:a16="http://schemas.microsoft.com/office/drawing/2014/main" id="{9738730A-946A-429F-BAEB-E143C39BE376}"/>
              </a:ext>
            </a:extLst>
          </p:cNvPr>
          <p:cNvSpPr>
            <a:spLocks noGrp="1" noChangeArrowheads="1"/>
          </p:cNvSpPr>
          <p:nvPr>
            <p:ph type="body" idx="1"/>
          </p:nvPr>
        </p:nvSpPr>
        <p:spPr>
          <a:xfrm>
            <a:off x="1189608" y="1093788"/>
            <a:ext cx="9889723" cy="4881562"/>
          </a:xfrm>
        </p:spPr>
        <p:txBody>
          <a:bodyPr/>
          <a:lstStyle/>
          <a:p>
            <a:r>
              <a:rPr lang="en-US" altLang="en-US" sz="2400" dirty="0">
                <a:sym typeface="Symbol" panose="05050102010706020507" pitchFamily="18" charset="2"/>
              </a:rPr>
              <a:t>  working-set window(</a:t>
            </a:r>
            <a:r>
              <a:rPr lang="zh-CN" altLang="en-US" sz="2400" b="1" dirty="0">
                <a:solidFill>
                  <a:srgbClr val="0070C0"/>
                </a:solidFill>
                <a:sym typeface="Symbol" panose="05050102010706020507" pitchFamily="18" charset="2"/>
              </a:rPr>
              <a:t>工作集合窗口</a:t>
            </a:r>
            <a:r>
              <a:rPr lang="en-US" altLang="en-US" sz="2400" dirty="0">
                <a:sym typeface="Symbol" panose="05050102010706020507" pitchFamily="18" charset="2"/>
              </a:rPr>
              <a:t>)  </a:t>
            </a:r>
            <a:r>
              <a:rPr lang="zh-CN" altLang="en-US" sz="2400" dirty="0">
                <a:sym typeface="Symbol" panose="05050102010706020507" pitchFamily="18" charset="2"/>
              </a:rPr>
              <a:t>一个固定数目的页引用</a:t>
            </a:r>
            <a:br>
              <a:rPr lang="en-US" altLang="en-US" sz="2400" dirty="0">
                <a:sym typeface="Symbol" panose="05050102010706020507" pitchFamily="18" charset="2"/>
              </a:rPr>
            </a:br>
            <a:r>
              <a:rPr lang="zh-CN" altLang="en-US" sz="2400" dirty="0">
                <a:sym typeface="Symbol" panose="05050102010706020507" pitchFamily="18" charset="2"/>
              </a:rPr>
              <a:t>比如</a:t>
            </a:r>
            <a:r>
              <a:rPr lang="en-US" altLang="en-US" sz="2400" dirty="0">
                <a:sym typeface="Symbol" panose="05050102010706020507" pitchFamily="18" charset="2"/>
              </a:rPr>
              <a:t>:  10,000 </a:t>
            </a:r>
            <a:r>
              <a:rPr lang="zh-CN" altLang="en-US" sz="2400" dirty="0">
                <a:sym typeface="Symbol" panose="05050102010706020507" pitchFamily="18" charset="2"/>
              </a:rPr>
              <a:t>个引用</a:t>
            </a:r>
            <a:endParaRPr lang="en-US" altLang="en-US" sz="2400" dirty="0">
              <a:sym typeface="Symbol" panose="05050102010706020507" pitchFamily="18" charset="2"/>
            </a:endParaRPr>
          </a:p>
          <a:p>
            <a:r>
              <a:rPr lang="en-US" altLang="en-US" sz="2400" i="1" dirty="0" err="1">
                <a:sym typeface="Symbol" panose="05050102010706020507" pitchFamily="18" charset="2"/>
              </a:rPr>
              <a:t>WSS</a:t>
            </a:r>
            <a:r>
              <a:rPr lang="en-US" altLang="en-US" sz="2400" i="1" baseline="-25000" dirty="0" err="1">
                <a:sym typeface="Symbol" panose="05050102010706020507" pitchFamily="18" charset="2"/>
              </a:rPr>
              <a:t>i</a:t>
            </a:r>
            <a:r>
              <a:rPr lang="en-US" altLang="en-US" sz="2400" dirty="0">
                <a:sym typeface="Symbol" panose="05050102010706020507" pitchFamily="18" charset="2"/>
              </a:rPr>
              <a:t> (</a:t>
            </a:r>
            <a:r>
              <a:rPr lang="zh-CN" altLang="en-US" sz="2400" dirty="0">
                <a:sym typeface="Symbol" panose="05050102010706020507" pitchFamily="18" charset="2"/>
              </a:rPr>
              <a:t>进程</a:t>
            </a:r>
            <a:r>
              <a:rPr lang="en-US" altLang="en-US" sz="2400" i="1" dirty="0">
                <a:sym typeface="Symbol" panose="05050102010706020507" pitchFamily="18" charset="2"/>
              </a:rPr>
              <a:t>P</a:t>
            </a:r>
            <a:r>
              <a:rPr lang="en-US" altLang="en-US" sz="2400" i="1" baseline="-25000" dirty="0">
                <a:sym typeface="Symbol" panose="05050102010706020507" pitchFamily="18" charset="2"/>
              </a:rPr>
              <a:t>i </a:t>
            </a:r>
            <a:r>
              <a:rPr lang="zh-CN" altLang="en-US" sz="2400" dirty="0">
                <a:sym typeface="Symbol" panose="05050102010706020507" pitchFamily="18" charset="2"/>
              </a:rPr>
              <a:t>的工作集合</a:t>
            </a:r>
            <a:r>
              <a:rPr lang="en-US" altLang="en-US" sz="2400" dirty="0">
                <a:sym typeface="Symbol" panose="05050102010706020507" pitchFamily="18" charset="2"/>
              </a:rPr>
              <a:t>) = </a:t>
            </a:r>
            <a:r>
              <a:rPr lang="zh-CN" altLang="en-US" sz="2400" dirty="0">
                <a:sym typeface="Symbol" panose="05050102010706020507" pitchFamily="18" charset="2"/>
              </a:rPr>
              <a:t>在最近</a:t>
            </a:r>
            <a:r>
              <a:rPr lang="en-US" altLang="en-US" sz="2400" dirty="0">
                <a:sym typeface="Symbol" panose="05050102010706020507" pitchFamily="18" charset="2"/>
              </a:rPr>
              <a:t>  </a:t>
            </a:r>
            <a:r>
              <a:rPr lang="zh-CN" altLang="en-US" sz="2400" dirty="0">
                <a:sym typeface="Symbol" panose="05050102010706020507" pitchFamily="18" charset="2"/>
              </a:rPr>
              <a:t>内，总的引用页数</a:t>
            </a:r>
            <a:r>
              <a:rPr lang="en-US" altLang="en-US" sz="2400" dirty="0">
                <a:sym typeface="Symbol" panose="05050102010706020507" pitchFamily="18" charset="2"/>
              </a:rPr>
              <a:t>(</a:t>
            </a:r>
            <a:r>
              <a:rPr lang="zh-CN" altLang="en-US" sz="2400" dirty="0">
                <a:sym typeface="Symbol" panose="05050102010706020507" pitchFamily="18" charset="2"/>
              </a:rPr>
              <a:t>随时间变化</a:t>
            </a:r>
            <a:r>
              <a:rPr lang="en-US" altLang="en-US" sz="2400" dirty="0">
                <a:sym typeface="Symbol" panose="05050102010706020507" pitchFamily="18" charset="2"/>
              </a:rPr>
              <a:t>)</a:t>
            </a:r>
          </a:p>
          <a:p>
            <a:pPr lvl="1"/>
            <a:r>
              <a:rPr lang="zh-CN" altLang="en-US" sz="2400" dirty="0">
                <a:sym typeface="Symbol" panose="05050102010706020507" pitchFamily="18" charset="2"/>
              </a:rPr>
              <a:t>若</a:t>
            </a:r>
            <a:r>
              <a:rPr lang="en-US" altLang="en-US" sz="2400" dirty="0">
                <a:sym typeface="Symbol" panose="05050102010706020507" pitchFamily="18" charset="2"/>
              </a:rPr>
              <a:t>  </a:t>
            </a:r>
            <a:r>
              <a:rPr lang="zh-CN" altLang="en-US" sz="2400" dirty="0">
                <a:sym typeface="Symbol" panose="05050102010706020507" pitchFamily="18" charset="2"/>
              </a:rPr>
              <a:t>太小，不足以包含局部</a:t>
            </a:r>
            <a:endParaRPr lang="en-US" altLang="en-US" sz="2400" dirty="0">
              <a:sym typeface="Symbol" panose="05050102010706020507" pitchFamily="18" charset="2"/>
            </a:endParaRPr>
          </a:p>
          <a:p>
            <a:pPr lvl="1"/>
            <a:r>
              <a:rPr lang="zh-CN" altLang="en-US" sz="2400" dirty="0">
                <a:sym typeface="Symbol" panose="05050102010706020507" pitchFamily="18" charset="2"/>
              </a:rPr>
              <a:t>若</a:t>
            </a:r>
            <a:r>
              <a:rPr lang="en-US" altLang="en-US" sz="2400" dirty="0">
                <a:sym typeface="Symbol" panose="05050102010706020507" pitchFamily="18" charset="2"/>
              </a:rPr>
              <a:t>  </a:t>
            </a:r>
            <a:r>
              <a:rPr lang="zh-CN" altLang="en-US" sz="2400" dirty="0">
                <a:sym typeface="Symbol" panose="05050102010706020507" pitchFamily="18" charset="2"/>
              </a:rPr>
              <a:t>太大，会包含多个局部</a:t>
            </a:r>
            <a:endParaRPr lang="en-US" altLang="zh-CN" sz="2400" dirty="0">
              <a:sym typeface="Symbol" panose="05050102010706020507" pitchFamily="18" charset="2"/>
            </a:endParaRPr>
          </a:p>
          <a:p>
            <a:pPr lvl="1"/>
            <a:r>
              <a:rPr lang="zh-CN" altLang="en-US" sz="2400" dirty="0">
                <a:sym typeface="Symbol" panose="05050102010706020507" pitchFamily="18" charset="2"/>
              </a:rPr>
              <a:t>若</a:t>
            </a:r>
            <a:r>
              <a:rPr lang="en-US" altLang="en-US" sz="2400" dirty="0">
                <a:sym typeface="Symbol" panose="05050102010706020507" pitchFamily="18" charset="2"/>
              </a:rPr>
              <a:t>  = </a:t>
            </a:r>
            <a:r>
              <a:rPr lang="en-US" altLang="en-US" sz="2400">
                <a:sym typeface="Symbol" panose="05050102010706020507" pitchFamily="18" charset="2"/>
              </a:rPr>
              <a:t> </a:t>
            </a:r>
            <a:r>
              <a:rPr lang="zh-CN" altLang="en-US" sz="2400">
                <a:sym typeface="Symbol" panose="05050102010706020507" pitchFamily="18" charset="2"/>
              </a:rPr>
              <a:t>，将</a:t>
            </a:r>
            <a:r>
              <a:rPr lang="zh-CN" altLang="en-US" sz="2400" dirty="0">
                <a:sym typeface="Symbol" panose="05050102010706020507" pitchFamily="18" charset="2"/>
              </a:rPr>
              <a:t>包含整个程序</a:t>
            </a:r>
            <a:endParaRPr lang="en-US" altLang="en-US" sz="2400" dirty="0">
              <a:sym typeface="Symbol" panose="05050102010706020507" pitchFamily="18" charset="2"/>
            </a:endParaRPr>
          </a:p>
          <a:p>
            <a:r>
              <a:rPr lang="en-US" altLang="en-US" sz="2400" i="1" dirty="0">
                <a:sym typeface="Symbol" panose="05050102010706020507" pitchFamily="18" charset="2"/>
              </a:rPr>
              <a:t>D</a:t>
            </a:r>
            <a:r>
              <a:rPr lang="en-US" altLang="en-US" sz="2400" dirty="0">
                <a:sym typeface="Symbol" panose="05050102010706020507" pitchFamily="18" charset="2"/>
              </a:rPr>
              <a:t> =  </a:t>
            </a:r>
            <a:r>
              <a:rPr lang="en-US" altLang="en-US" sz="2400" i="1" dirty="0" err="1">
                <a:sym typeface="Symbol" panose="05050102010706020507" pitchFamily="18" charset="2"/>
              </a:rPr>
              <a:t>WSS</a:t>
            </a:r>
            <a:r>
              <a:rPr lang="en-US" altLang="en-US" sz="2400" i="1" baseline="-25000" dirty="0" err="1">
                <a:sym typeface="Symbol" panose="05050102010706020507" pitchFamily="18" charset="2"/>
              </a:rPr>
              <a:t>i</a:t>
            </a:r>
            <a:r>
              <a:rPr lang="en-US" altLang="en-US" sz="2400" dirty="0">
                <a:sym typeface="Symbol" panose="05050102010706020507" pitchFamily="18" charset="2"/>
              </a:rPr>
              <a:t>  </a:t>
            </a:r>
            <a:r>
              <a:rPr lang="zh-CN" altLang="en-US" sz="2400" dirty="0">
                <a:sym typeface="Symbol" panose="05050102010706020507" pitchFamily="18" charset="2"/>
              </a:rPr>
              <a:t>系统对整个帧数的需求</a:t>
            </a:r>
            <a:r>
              <a:rPr lang="en-US" altLang="en-US" sz="2400" dirty="0">
                <a:sym typeface="Symbol" panose="05050102010706020507" pitchFamily="18" charset="2"/>
              </a:rPr>
              <a:t> </a:t>
            </a:r>
          </a:p>
          <a:p>
            <a:pPr lvl="1"/>
            <a:r>
              <a:rPr lang="zh-CN" altLang="en-US" sz="2400" dirty="0">
                <a:sym typeface="Symbol" panose="05050102010706020507" pitchFamily="18" charset="2"/>
              </a:rPr>
              <a:t>根据局部性计算的近似值</a:t>
            </a:r>
            <a:endParaRPr lang="en-US" altLang="en-US" sz="2400" dirty="0">
              <a:sym typeface="Symbol" panose="05050102010706020507" pitchFamily="18" charset="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50C8928-B255-4148-8CE5-E08C2A2F6F03}"/>
              </a:ext>
            </a:extLst>
          </p:cNvPr>
          <p:cNvSpPr>
            <a:spLocks noGrp="1" noChangeArrowheads="1"/>
          </p:cNvSpPr>
          <p:nvPr>
            <p:ph type="title"/>
          </p:nvPr>
        </p:nvSpPr>
        <p:spPr>
          <a:xfrm>
            <a:off x="1981200" y="234791"/>
            <a:ext cx="8229600" cy="576262"/>
          </a:xfrm>
        </p:spPr>
        <p:txBody>
          <a:bodyPr/>
          <a:lstStyle/>
          <a:p>
            <a:pPr eaLnBrk="1" hangingPunct="1"/>
            <a:r>
              <a:rPr lang="en-US" altLang="en-US" dirty="0"/>
              <a:t>Working-Set Model (Cont.)</a:t>
            </a:r>
          </a:p>
        </p:txBody>
      </p:sp>
      <p:sp>
        <p:nvSpPr>
          <p:cNvPr id="62467" name="Rectangle 3">
            <a:extLst>
              <a:ext uri="{FF2B5EF4-FFF2-40B4-BE49-F238E27FC236}">
                <a16:creationId xmlns:a16="http://schemas.microsoft.com/office/drawing/2014/main" id="{17706D0B-A6AA-455E-A13D-C7F917485C11}"/>
              </a:ext>
            </a:extLst>
          </p:cNvPr>
          <p:cNvSpPr>
            <a:spLocks noGrp="1" noChangeArrowheads="1"/>
          </p:cNvSpPr>
          <p:nvPr>
            <p:ph type="body" idx="1"/>
          </p:nvPr>
        </p:nvSpPr>
        <p:spPr>
          <a:xfrm>
            <a:off x="1296140" y="1065214"/>
            <a:ext cx="9845336" cy="1198592"/>
          </a:xfrm>
        </p:spPr>
        <p:txBody>
          <a:bodyPr/>
          <a:lstStyle/>
          <a:p>
            <a:r>
              <a:rPr lang="en-US" altLang="en-US" sz="2400" dirty="0">
                <a:sym typeface="Symbol" panose="05050102010706020507" pitchFamily="18" charset="2"/>
              </a:rPr>
              <a:t>if </a:t>
            </a:r>
            <a:r>
              <a:rPr lang="en-US" altLang="en-US" sz="2400" i="1" dirty="0">
                <a:sym typeface="Symbol" panose="05050102010706020507" pitchFamily="18" charset="2"/>
              </a:rPr>
              <a:t>D</a:t>
            </a:r>
            <a:r>
              <a:rPr lang="en-US" altLang="en-US" sz="2400" dirty="0">
                <a:sym typeface="Symbol" panose="05050102010706020507" pitchFamily="18" charset="2"/>
              </a:rPr>
              <a:t> &gt; </a:t>
            </a:r>
            <a:r>
              <a:rPr lang="en-US" altLang="en-US" sz="2400" i="1" dirty="0">
                <a:sym typeface="Symbol" panose="05050102010706020507" pitchFamily="18" charset="2"/>
              </a:rPr>
              <a:t>m</a:t>
            </a:r>
            <a:r>
              <a:rPr lang="en-US" altLang="en-US" sz="2400" dirty="0">
                <a:sym typeface="Symbol" panose="05050102010706020507" pitchFamily="18" charset="2"/>
              </a:rPr>
              <a:t> </a:t>
            </a:r>
            <a:r>
              <a:rPr lang="en-US" altLang="en-US" sz="2400">
                <a:sym typeface="Symbol" panose="05050102010706020507" pitchFamily="18" charset="2"/>
              </a:rPr>
              <a:t> Thrashing   </a:t>
            </a:r>
            <a:r>
              <a:rPr lang="en-US" altLang="en-US" sz="2400" i="1">
                <a:sym typeface="Symbol" panose="05050102010706020507" pitchFamily="18" charset="2"/>
              </a:rPr>
              <a:t>D</a:t>
            </a:r>
            <a:r>
              <a:rPr lang="zh-CN" altLang="en-US" sz="2400">
                <a:sym typeface="Symbol" panose="05050102010706020507" pitchFamily="18" charset="2"/>
              </a:rPr>
              <a:t>为系统对帧数的需求，</a:t>
            </a:r>
            <a:r>
              <a:rPr lang="en-US" altLang="en-US" sz="2400" i="1">
                <a:sym typeface="Symbol" panose="05050102010706020507" pitchFamily="18" charset="2"/>
              </a:rPr>
              <a:t>m</a:t>
            </a:r>
            <a:r>
              <a:rPr lang="zh-CN" altLang="en-US" sz="2400">
                <a:sym typeface="Symbol" panose="05050102010706020507" pitchFamily="18" charset="2"/>
              </a:rPr>
              <a:t>为可用帧的数量</a:t>
            </a:r>
            <a:endParaRPr lang="en-US" altLang="en-US" sz="2400" dirty="0">
              <a:sym typeface="Symbol" panose="05050102010706020507" pitchFamily="18" charset="2"/>
            </a:endParaRPr>
          </a:p>
          <a:p>
            <a:r>
              <a:rPr lang="en-US" altLang="en-US" sz="2400" dirty="0">
                <a:sym typeface="Symbol" panose="05050102010706020507" pitchFamily="18" charset="2"/>
              </a:rPr>
              <a:t>Policy if </a:t>
            </a:r>
            <a:r>
              <a:rPr lang="en-US" altLang="en-US" sz="2400" i="1" dirty="0">
                <a:sym typeface="Symbol" panose="05050102010706020507" pitchFamily="18" charset="2"/>
              </a:rPr>
              <a:t>D</a:t>
            </a:r>
            <a:r>
              <a:rPr lang="en-US" altLang="en-US" sz="2400" dirty="0">
                <a:sym typeface="Symbol" panose="05050102010706020507" pitchFamily="18" charset="2"/>
              </a:rPr>
              <a:t> &gt; m, then suspend or swap out one of the processes </a:t>
            </a:r>
          </a:p>
        </p:txBody>
      </p:sp>
      <p:pic>
        <p:nvPicPr>
          <p:cNvPr id="62468" name="Picture 5">
            <a:extLst>
              <a:ext uri="{FF2B5EF4-FFF2-40B4-BE49-F238E27FC236}">
                <a16:creationId xmlns:a16="http://schemas.microsoft.com/office/drawing/2014/main" id="{D78CC71D-4523-4A34-A452-9A1A6004C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287" y="2451980"/>
            <a:ext cx="9569880" cy="255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C85D6D9-0BFB-4F79-84C7-A3D2AE8C36D2}"/>
              </a:ext>
            </a:extLst>
          </p:cNvPr>
          <p:cNvSpPr>
            <a:spLocks noGrp="1" noChangeArrowheads="1"/>
          </p:cNvSpPr>
          <p:nvPr>
            <p:ph type="title"/>
          </p:nvPr>
        </p:nvSpPr>
        <p:spPr>
          <a:xfrm>
            <a:off x="2493964" y="238161"/>
            <a:ext cx="7742237" cy="576262"/>
          </a:xfrm>
        </p:spPr>
        <p:txBody>
          <a:bodyPr/>
          <a:lstStyle/>
          <a:p>
            <a:pPr eaLnBrk="1" hangingPunct="1"/>
            <a:r>
              <a:rPr lang="en-US" altLang="en-US" dirty="0"/>
              <a:t>Keeping Track of the Working Set</a:t>
            </a:r>
          </a:p>
        </p:txBody>
      </p:sp>
      <p:sp>
        <p:nvSpPr>
          <p:cNvPr id="63491" name="Rectangle 3">
            <a:extLst>
              <a:ext uri="{FF2B5EF4-FFF2-40B4-BE49-F238E27FC236}">
                <a16:creationId xmlns:a16="http://schemas.microsoft.com/office/drawing/2014/main" id="{9BBF136A-DA53-4605-97A8-2C01EF4D2DE1}"/>
              </a:ext>
            </a:extLst>
          </p:cNvPr>
          <p:cNvSpPr>
            <a:spLocks noGrp="1" noChangeArrowheads="1"/>
          </p:cNvSpPr>
          <p:nvPr>
            <p:ph type="body" idx="1"/>
          </p:nvPr>
        </p:nvSpPr>
        <p:spPr>
          <a:xfrm>
            <a:off x="1065320" y="1119189"/>
            <a:ext cx="10005134" cy="4530725"/>
          </a:xfrm>
        </p:spPr>
        <p:txBody>
          <a:bodyPr/>
          <a:lstStyle/>
          <a:p>
            <a:r>
              <a:rPr lang="zh-CN" altLang="en-US" sz="2400" dirty="0"/>
              <a:t>难以准确跟踪工作集合</a:t>
            </a:r>
            <a:endParaRPr lang="en-US" altLang="zh-CN" sz="2400" dirty="0"/>
          </a:p>
          <a:p>
            <a:r>
              <a:rPr lang="zh-CN" altLang="en-US" sz="2400" dirty="0"/>
              <a:t>可以通过定时中断 </a:t>
            </a:r>
            <a:r>
              <a:rPr lang="en-US" altLang="zh-CN" sz="2400" dirty="0"/>
              <a:t>+ </a:t>
            </a:r>
            <a:r>
              <a:rPr lang="zh-CN" altLang="en-US" sz="2400" dirty="0"/>
              <a:t>引用位的方法来近似计算</a:t>
            </a:r>
            <a:endParaRPr lang="en-US" altLang="en-US" sz="2400" dirty="0"/>
          </a:p>
          <a:p>
            <a:r>
              <a:rPr lang="zh-CN" altLang="en-US" sz="2400" dirty="0"/>
              <a:t>例如</a:t>
            </a:r>
            <a:r>
              <a:rPr lang="en-US" altLang="en-US" sz="2400" dirty="0"/>
              <a:t>: </a:t>
            </a:r>
            <a:r>
              <a:rPr lang="en-US" altLang="en-US" sz="2400" dirty="0">
                <a:sym typeface="Symbol" panose="05050102010706020507" pitchFamily="18" charset="2"/>
              </a:rPr>
              <a:t> = 10,000</a:t>
            </a:r>
          </a:p>
          <a:p>
            <a:pPr lvl="1"/>
            <a:r>
              <a:rPr lang="zh-CN" altLang="en-US" sz="2400" dirty="0">
                <a:sym typeface="Symbol" panose="05050102010706020507" pitchFamily="18" charset="2"/>
              </a:rPr>
              <a:t>定时器每</a:t>
            </a:r>
            <a:r>
              <a:rPr lang="en-US" altLang="en-US" sz="2400" dirty="0">
                <a:sym typeface="Symbol" panose="05050102010706020507" pitchFamily="18" charset="2"/>
              </a:rPr>
              <a:t> 5000 </a:t>
            </a:r>
            <a:r>
              <a:rPr lang="zh-CN" altLang="en-US" sz="2400" dirty="0">
                <a:sym typeface="Symbol" panose="05050102010706020507" pitchFamily="18" charset="2"/>
              </a:rPr>
              <a:t>个引用发生一次中断</a:t>
            </a:r>
            <a:endParaRPr lang="en-US" altLang="zh-CN" sz="2400" dirty="0">
              <a:sym typeface="Symbol" panose="05050102010706020507" pitchFamily="18" charset="2"/>
            </a:endParaRPr>
          </a:p>
          <a:p>
            <a:pPr lvl="1"/>
            <a:r>
              <a:rPr lang="zh-CN" altLang="en-US" sz="2400" dirty="0">
                <a:sym typeface="Symbol" panose="05050102010706020507" pitchFamily="18" charset="2"/>
              </a:rPr>
              <a:t>每个页面在内存保存</a:t>
            </a:r>
            <a:r>
              <a:rPr lang="en-US" altLang="zh-CN" sz="2400" dirty="0">
                <a:sym typeface="Symbol" panose="05050102010706020507" pitchFamily="18" charset="2"/>
              </a:rPr>
              <a:t>2</a:t>
            </a:r>
            <a:r>
              <a:rPr lang="zh-CN" altLang="en-US" sz="2400" dirty="0">
                <a:sym typeface="Symbol" panose="05050102010706020507" pitchFamily="18" charset="2"/>
              </a:rPr>
              <a:t>位的引用位</a:t>
            </a:r>
            <a:r>
              <a:rPr lang="en-US" altLang="zh-CN" sz="2400" dirty="0">
                <a:sym typeface="Symbol" panose="05050102010706020507" pitchFamily="18" charset="2"/>
              </a:rPr>
              <a:t>(</a:t>
            </a:r>
            <a:r>
              <a:rPr lang="zh-CN" altLang="en-US" sz="2400" dirty="0">
                <a:sym typeface="Symbol" panose="05050102010706020507" pitchFamily="18" charset="2"/>
              </a:rPr>
              <a:t>正好</a:t>
            </a:r>
            <a:r>
              <a:rPr lang="en-US" altLang="en-US" sz="2400" dirty="0">
                <a:sym typeface="Symbol" panose="05050102010706020507" pitchFamily="18" charset="2"/>
              </a:rPr>
              <a:t></a:t>
            </a:r>
            <a:r>
              <a:rPr lang="zh-CN" altLang="en-US" sz="2400" dirty="0">
                <a:sym typeface="Symbol" panose="05050102010706020507" pitchFamily="18" charset="2"/>
              </a:rPr>
              <a:t>时长的</a:t>
            </a:r>
            <a:r>
              <a:rPr lang="en-US" altLang="zh-CN" sz="2400" dirty="0">
                <a:sym typeface="Symbol" panose="05050102010706020507" pitchFamily="18" charset="2"/>
              </a:rPr>
              <a:t>)</a:t>
            </a:r>
            <a:endParaRPr lang="en-US" altLang="en-US" sz="2400" dirty="0">
              <a:sym typeface="Symbol" panose="05050102010706020507" pitchFamily="18" charset="2"/>
            </a:endParaRPr>
          </a:p>
          <a:p>
            <a:pPr lvl="1"/>
            <a:r>
              <a:rPr lang="zh-CN" altLang="en-US" sz="2400" dirty="0">
                <a:sym typeface="Symbol" panose="05050102010706020507" pitchFamily="18" charset="2"/>
              </a:rPr>
              <a:t>当定时中断发生时，对每一页执行：</a:t>
            </a:r>
            <a:r>
              <a:rPr lang="en-US" altLang="zh-CN" sz="2400" dirty="0">
                <a:sym typeface="Symbol" panose="05050102010706020507" pitchFamily="18" charset="2"/>
              </a:rPr>
              <a:t>1-</a:t>
            </a:r>
            <a:r>
              <a:rPr lang="zh-CN" altLang="en-US" sz="2400" dirty="0">
                <a:sym typeface="Symbol" panose="05050102010706020507" pitchFamily="18" charset="2"/>
              </a:rPr>
              <a:t>内存中最旧的引用位被抛弃，</a:t>
            </a:r>
            <a:r>
              <a:rPr lang="en-US" altLang="zh-CN" sz="2400" dirty="0">
                <a:sym typeface="Symbol" panose="05050102010706020507" pitchFamily="18" charset="2"/>
              </a:rPr>
              <a:t>2-</a:t>
            </a:r>
            <a:r>
              <a:rPr lang="zh-CN" altLang="en-US" sz="2400" dirty="0">
                <a:sym typeface="Symbol" panose="05050102010706020507" pitchFamily="18" charset="2"/>
              </a:rPr>
              <a:t>拷贝页表中的引用位</a:t>
            </a:r>
            <a:r>
              <a:rPr lang="en-US" altLang="zh-CN" sz="2400" dirty="0">
                <a:sym typeface="Symbol" panose="05050102010706020507" pitchFamily="18" charset="2"/>
              </a:rPr>
              <a:t>(0/1)</a:t>
            </a:r>
            <a:r>
              <a:rPr lang="zh-CN" altLang="en-US" sz="2400" dirty="0">
                <a:sym typeface="Symbol" panose="05050102010706020507" pitchFamily="18" charset="2"/>
              </a:rPr>
              <a:t>进内存，</a:t>
            </a:r>
            <a:r>
              <a:rPr lang="en-US" altLang="zh-CN" sz="2400" dirty="0">
                <a:sym typeface="Symbol" panose="05050102010706020507" pitchFamily="18" charset="2"/>
              </a:rPr>
              <a:t>3-</a:t>
            </a:r>
            <a:r>
              <a:rPr lang="zh-CN" altLang="en-US" sz="2400" dirty="0">
                <a:sym typeface="Symbol" panose="05050102010706020507" pitchFamily="18" charset="2"/>
              </a:rPr>
              <a:t>页表中的引用位清</a:t>
            </a:r>
            <a:r>
              <a:rPr lang="en-US" altLang="zh-CN" sz="2400" dirty="0">
                <a:sym typeface="Symbol" panose="05050102010706020507" pitchFamily="18" charset="2"/>
              </a:rPr>
              <a:t>0</a:t>
            </a:r>
            <a:endParaRPr lang="en-US" altLang="en-US" sz="2400" dirty="0">
              <a:sym typeface="Symbol" panose="05050102010706020507" pitchFamily="18" charset="2"/>
            </a:endParaRPr>
          </a:p>
          <a:p>
            <a:pPr lvl="1"/>
            <a:r>
              <a:rPr lang="zh-CN" altLang="en-US" sz="2400" dirty="0">
                <a:sym typeface="Symbol" panose="05050102010706020507" pitchFamily="18" charset="2"/>
              </a:rPr>
              <a:t>只要这</a:t>
            </a:r>
            <a:r>
              <a:rPr lang="en-US" altLang="zh-CN" sz="2400" dirty="0">
                <a:sym typeface="Symbol" panose="05050102010706020507" pitchFamily="18" charset="2"/>
              </a:rPr>
              <a:t>3</a:t>
            </a:r>
            <a:r>
              <a:rPr lang="zh-CN" altLang="en-US" sz="2400" dirty="0">
                <a:sym typeface="Symbol" panose="05050102010706020507" pitchFamily="18" charset="2"/>
              </a:rPr>
              <a:t>个引用位有</a:t>
            </a:r>
            <a:r>
              <a:rPr lang="en-US" altLang="zh-CN" sz="2400" dirty="0">
                <a:sym typeface="Symbol" panose="05050102010706020507" pitchFamily="18" charset="2"/>
              </a:rPr>
              <a:t>1</a:t>
            </a:r>
            <a:r>
              <a:rPr lang="zh-CN" altLang="en-US" sz="2400" dirty="0">
                <a:sym typeface="Symbol" panose="05050102010706020507" pitchFamily="18" charset="2"/>
              </a:rPr>
              <a:t>个位为</a:t>
            </a:r>
            <a:r>
              <a:rPr lang="en-US" altLang="zh-CN" sz="2400" dirty="0">
                <a:sym typeface="Symbol" panose="05050102010706020507" pitchFamily="18" charset="2"/>
              </a:rPr>
              <a:t>1</a:t>
            </a:r>
            <a:r>
              <a:rPr lang="zh-CN" altLang="en-US" sz="2400" dirty="0">
                <a:sym typeface="Symbol" panose="05050102010706020507" pitchFamily="18" charset="2"/>
              </a:rPr>
              <a:t>，即可认为该页在工作集合内</a:t>
            </a:r>
            <a:endParaRPr lang="en-US" altLang="en-US" sz="2400" dirty="0">
              <a:sym typeface="Symbol" panose="05050102010706020507" pitchFamily="18" charset="2"/>
            </a:endParaRPr>
          </a:p>
          <a:p>
            <a:r>
              <a:rPr lang="zh-CN" altLang="en-US" sz="2400" dirty="0">
                <a:sym typeface="Symbol" panose="05050102010706020507" pitchFamily="18" charset="2"/>
              </a:rPr>
              <a:t>这种模型并不准确，因为不知道在</a:t>
            </a:r>
            <a:r>
              <a:rPr lang="en-US" altLang="zh-CN" sz="2400" dirty="0">
                <a:sym typeface="Symbol" panose="05050102010706020507" pitchFamily="18" charset="2"/>
              </a:rPr>
              <a:t>5000</a:t>
            </a:r>
            <a:r>
              <a:rPr lang="zh-CN" altLang="en-US" sz="2400" dirty="0">
                <a:sym typeface="Symbol" panose="05050102010706020507" pitchFamily="18" charset="2"/>
              </a:rPr>
              <a:t>个引用的哪个位置产生的引用</a:t>
            </a:r>
            <a:endParaRPr lang="en-US" altLang="en-US" sz="2400" dirty="0">
              <a:sym typeface="Symbol" panose="05050102010706020507" pitchFamily="18" charset="2"/>
            </a:endParaRPr>
          </a:p>
          <a:p>
            <a:r>
              <a:rPr lang="zh-CN" altLang="en-US" sz="2400" dirty="0">
                <a:sym typeface="Symbol" panose="05050102010706020507" pitchFamily="18" charset="2"/>
              </a:rPr>
              <a:t>改进：</a:t>
            </a:r>
            <a:r>
              <a:rPr lang="en-US" altLang="zh-CN" sz="2400" dirty="0">
                <a:sym typeface="Symbol" panose="05050102010706020507" pitchFamily="18" charset="2"/>
              </a:rPr>
              <a:t>1</a:t>
            </a:r>
            <a:r>
              <a:rPr lang="en-US" altLang="en-US" sz="2400" dirty="0">
                <a:sym typeface="Symbol" panose="05050102010706020507" pitchFamily="18" charset="2"/>
              </a:rPr>
              <a:t>0 </a:t>
            </a:r>
            <a:r>
              <a:rPr lang="zh-CN" altLang="en-US" sz="2400" dirty="0">
                <a:sym typeface="Symbol" panose="05050102010706020507" pitchFamily="18" charset="2"/>
              </a:rPr>
              <a:t>个引用位，每</a:t>
            </a:r>
            <a:r>
              <a:rPr lang="en-US" altLang="en-US" sz="2400" dirty="0">
                <a:sym typeface="Symbol" panose="05050102010706020507" pitchFamily="18" charset="2"/>
              </a:rPr>
              <a:t>1000</a:t>
            </a:r>
            <a:r>
              <a:rPr lang="zh-CN" altLang="en-US" sz="2400" dirty="0">
                <a:sym typeface="Symbol" panose="05050102010706020507" pitchFamily="18" charset="2"/>
              </a:rPr>
              <a:t>个引用发生一次中断</a:t>
            </a:r>
            <a:endParaRPr lang="en-US" altLang="en-US" sz="2400" dirty="0">
              <a:sym typeface="Symbol" panose="05050102010706020507" pitchFamily="18" charset="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F7707-EEEE-454F-A3C3-BD60A4793477}"/>
              </a:ext>
            </a:extLst>
          </p:cNvPr>
          <p:cNvSpPr>
            <a:spLocks noGrp="1"/>
          </p:cNvSpPr>
          <p:nvPr>
            <p:ph type="title"/>
          </p:nvPr>
        </p:nvSpPr>
        <p:spPr>
          <a:xfrm>
            <a:off x="1265128" y="233853"/>
            <a:ext cx="10317271" cy="576262"/>
          </a:xfrm>
        </p:spPr>
        <p:txBody>
          <a:bodyPr/>
          <a:lstStyle/>
          <a:p>
            <a:r>
              <a:rPr lang="en-US" altLang="zh-CN" sz="2800" dirty="0"/>
              <a:t>Working-Set &amp; Page-Fault Frequency(</a:t>
            </a:r>
            <a:r>
              <a:rPr lang="zh-CN" altLang="en-US" sz="2800" dirty="0"/>
              <a:t>页错误频率</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AB7403C3-4582-4468-9CB3-BEF53286460E}"/>
              </a:ext>
            </a:extLst>
          </p:cNvPr>
          <p:cNvSpPr>
            <a:spLocks noGrp="1"/>
          </p:cNvSpPr>
          <p:nvPr>
            <p:ph idx="1"/>
          </p:nvPr>
        </p:nvSpPr>
        <p:spPr>
          <a:xfrm>
            <a:off x="1453019" y="1233489"/>
            <a:ext cx="10129380" cy="4626984"/>
          </a:xfrm>
        </p:spPr>
        <p:txBody>
          <a:bodyPr/>
          <a:lstStyle/>
          <a:p>
            <a:r>
              <a:rPr lang="zh-CN" altLang="en-US" sz="2800" dirty="0"/>
              <a:t>工作集合模型是</a:t>
            </a:r>
            <a:r>
              <a:rPr lang="zh-CN" altLang="en-US" sz="2800"/>
              <a:t>成功的，但实现的开销比较大</a:t>
            </a:r>
            <a:endParaRPr lang="en-US" altLang="zh-CN" sz="2800" dirty="0"/>
          </a:p>
          <a:p>
            <a:r>
              <a:rPr lang="zh-CN" altLang="en-US" sz="2800" dirty="0"/>
              <a:t>工作集合模型可用于预先调页</a:t>
            </a:r>
            <a:r>
              <a:rPr lang="en-US" altLang="zh-CN" sz="2800" dirty="0"/>
              <a:t>(</a:t>
            </a:r>
            <a:r>
              <a:rPr lang="zh-CN" altLang="en-US" sz="2800" dirty="0"/>
              <a:t>见</a:t>
            </a:r>
            <a:r>
              <a:rPr lang="en-US" altLang="zh-CN" sz="2800" dirty="0">
                <a:solidFill>
                  <a:schemeClr val="tx1">
                    <a:lumMod val="50000"/>
                    <a:lumOff val="50000"/>
                  </a:schemeClr>
                </a:solidFill>
              </a:rPr>
              <a:t>9.9.1</a:t>
            </a:r>
            <a:r>
              <a:rPr lang="en-US" altLang="zh-CN" sz="2800" dirty="0"/>
              <a:t>)</a:t>
            </a:r>
          </a:p>
          <a:p>
            <a:r>
              <a:rPr lang="zh-CN" altLang="en-US" sz="2800" dirty="0"/>
              <a:t>但用于控制颠簸不够灵活</a:t>
            </a:r>
            <a:endParaRPr lang="en-US" altLang="zh-CN" sz="2800" dirty="0"/>
          </a:p>
          <a:p>
            <a:r>
              <a:rPr lang="zh-CN" altLang="en-US" sz="2800" dirty="0"/>
              <a:t>另一种更为直接的，控制颠簸的方法是采用页错误频率</a:t>
            </a:r>
            <a:r>
              <a:rPr lang="en-US" altLang="zh-CN" sz="2800" dirty="0"/>
              <a:t>(Page-Fault Frequency)</a:t>
            </a:r>
            <a:r>
              <a:rPr lang="zh-CN" altLang="en-US" sz="2800" dirty="0"/>
              <a:t>策略</a:t>
            </a:r>
            <a:endParaRPr lang="en-US" altLang="zh-CN" sz="2800" dirty="0"/>
          </a:p>
          <a:p>
            <a:endParaRPr lang="zh-CN" altLang="en-US" sz="2800" dirty="0"/>
          </a:p>
        </p:txBody>
      </p:sp>
    </p:spTree>
    <p:extLst>
      <p:ext uri="{BB962C8B-B14F-4D97-AF65-F5344CB8AC3E}">
        <p14:creationId xmlns:p14="http://schemas.microsoft.com/office/powerpoint/2010/main" val="2094991614"/>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19298</TotalTime>
  <Words>10585</Words>
  <Application>Microsoft Office PowerPoint</Application>
  <PresentationFormat>宽屏</PresentationFormat>
  <Paragraphs>974</Paragraphs>
  <Slides>131</Slides>
  <Notes>79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131</vt:i4>
      </vt:variant>
    </vt:vector>
  </HeadingPairs>
  <TitlesOfParts>
    <vt:vector size="148" baseType="lpstr">
      <vt:lpstr>Monotype Sorts</vt:lpstr>
      <vt:lpstr>MS PGothic</vt:lpstr>
      <vt:lpstr>MS PGothic</vt:lpstr>
      <vt:lpstr>方正舒体</vt:lpstr>
      <vt:lpstr>宋体</vt:lpstr>
      <vt:lpstr>微软雅黑</vt:lpstr>
      <vt:lpstr>Arial</vt:lpstr>
      <vt:lpstr>Courier New</vt:lpstr>
      <vt:lpstr>Helvetica</vt:lpstr>
      <vt:lpstr>Symbol</vt:lpstr>
      <vt:lpstr>Times New Roman</vt:lpstr>
      <vt:lpstr>Verdana</vt:lpstr>
      <vt:lpstr>Webdings</vt:lpstr>
      <vt:lpstr>Wingdings</vt:lpstr>
      <vt:lpstr>os-8</vt:lpstr>
      <vt:lpstr>Visio</vt:lpstr>
      <vt:lpstr>Equation</vt:lpstr>
      <vt:lpstr>Chapter 9:  Virtual Memory</vt:lpstr>
      <vt:lpstr>Chapter Objectives</vt:lpstr>
      <vt:lpstr>Content Overview</vt:lpstr>
      <vt:lpstr>9.1 Background(背景)</vt:lpstr>
      <vt:lpstr>Background</vt:lpstr>
      <vt:lpstr>Background</vt:lpstr>
      <vt:lpstr>Background</vt:lpstr>
      <vt:lpstr>Locality(局部性)</vt:lpstr>
      <vt:lpstr>虚拟存储器的基本思想</vt:lpstr>
      <vt:lpstr>虚拟存储器的基本思想</vt:lpstr>
      <vt:lpstr>Virtual Memory(虚拟内存) </vt:lpstr>
      <vt:lpstr>Virtual Memory  (Cont.)</vt:lpstr>
      <vt:lpstr>Virtual Memory That is Larger Than Physical Memory</vt:lpstr>
      <vt:lpstr>Virtual-Address Space(虚拟地址空间)</vt:lpstr>
      <vt:lpstr>Shared Library Using Virtual Memory</vt:lpstr>
      <vt:lpstr>虚拟存储器需要解决的几个问题</vt:lpstr>
      <vt:lpstr>Page Fault </vt:lpstr>
      <vt:lpstr>9.2 Demand Paging(按需调页)</vt:lpstr>
      <vt:lpstr>Demand Paging</vt:lpstr>
      <vt:lpstr>Basic Concepts</vt:lpstr>
      <vt:lpstr>Basic Concepts</vt:lpstr>
      <vt:lpstr>Valid-Invalid Bit(有效-无效位)</vt:lpstr>
      <vt:lpstr>Page Table When Some Pages Are Not in Main Memory</vt:lpstr>
      <vt:lpstr>Steps in Handling Page Fault</vt:lpstr>
      <vt:lpstr>OSC7 翻译版 P274</vt:lpstr>
      <vt:lpstr>Steps in Handling a Page Fault (Cont.)</vt:lpstr>
      <vt:lpstr>Aspects of Demand Paging</vt:lpstr>
      <vt:lpstr>Aspects of Demand Paging</vt:lpstr>
      <vt:lpstr>Page Fault</vt:lpstr>
      <vt:lpstr>Instruction Restart</vt:lpstr>
      <vt:lpstr>Instruction Restart</vt:lpstr>
      <vt:lpstr>Free-Frame List(空闲帧列表)</vt:lpstr>
      <vt:lpstr>按需调页动作序列 1/2</vt:lpstr>
      <vt:lpstr>按需调页动作序列 2/2</vt:lpstr>
      <vt:lpstr> Stages in Demand Paging</vt:lpstr>
      <vt:lpstr>Stages in Demand Paging  (Cont.)</vt:lpstr>
      <vt:lpstr>Performance of Demand Paging</vt:lpstr>
      <vt:lpstr>Demand Paging Example</vt:lpstr>
      <vt:lpstr>Demand Paging Optimizations</vt:lpstr>
      <vt:lpstr>Demand Paging Optimizations</vt:lpstr>
      <vt:lpstr>Process Creation</vt:lpstr>
      <vt:lpstr>9.3 Copy-on-Write(写时复制)</vt:lpstr>
      <vt:lpstr>Before Process 1 Modifies Page C</vt:lpstr>
      <vt:lpstr>After Process 1 Modifies Page C</vt:lpstr>
      <vt:lpstr>vfork() </vt:lpstr>
      <vt:lpstr>vfork() </vt:lpstr>
      <vt:lpstr>What Happens if There is no Free Frame?</vt:lpstr>
      <vt:lpstr>虚拟内存与编码质量</vt:lpstr>
      <vt:lpstr>9.4  Page Replacement(页面置换)</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Page Replacement</vt:lpstr>
      <vt:lpstr>First-In-First-Out (FIFO) Algorithm</vt:lpstr>
      <vt:lpstr>FIFO Illustrating Belady’s Anomaly</vt:lpstr>
      <vt:lpstr>Optimal Algorithm(最优置换)</vt:lpstr>
      <vt:lpstr>Optimal Page Replacement</vt:lpstr>
      <vt:lpstr>Least Recently Used (LRU) Algorithm</vt:lpstr>
      <vt:lpstr>Least Recently Used (LRU) Algorithm</vt:lpstr>
      <vt:lpstr>LRU Algorithm (Cont.)</vt:lpstr>
      <vt:lpstr>LRU Algorithm (Cont.)</vt:lpstr>
      <vt:lpstr>栈实现</vt:lpstr>
      <vt:lpstr>LRU Algorithm (Cont.)</vt:lpstr>
      <vt:lpstr>LRU Approximation Algorithms</vt:lpstr>
      <vt:lpstr>Shift Registers(附加引用位算法)</vt:lpstr>
      <vt:lpstr>Second Chance Algorithm(二次机会算法，非时钟实现)</vt:lpstr>
      <vt:lpstr>Second Chance Algorithm(二次机会算法，时钟实现)</vt:lpstr>
      <vt:lpstr> Second-chance(Clock) Algorithm</vt:lpstr>
      <vt:lpstr>Clock Policy</vt:lpstr>
      <vt:lpstr>PowerPoint 演示文稿</vt:lpstr>
      <vt:lpstr>Clock Policy</vt:lpstr>
      <vt:lpstr>Enhanced Second-Chance Algorithm</vt:lpstr>
      <vt:lpstr>Enhanced Second Chance Algorithms</vt:lpstr>
      <vt:lpstr>增强型二次机会算法</vt:lpstr>
      <vt:lpstr>增强型二次机会算法</vt:lpstr>
      <vt:lpstr>增强型二次机会算法</vt:lpstr>
      <vt:lpstr>Counting Algorithms(基于计数的页置换)</vt:lpstr>
      <vt:lpstr>Lease Frequently Used (LFU) Algorithm</vt:lpstr>
      <vt:lpstr>Most Frequently Used (MFU) Algorithm </vt:lpstr>
      <vt:lpstr>Page-Buffering Algorithms(页缓冲算法) 1</vt:lpstr>
      <vt:lpstr>Page-Buffering Algorithms(页缓冲算法) 2</vt:lpstr>
      <vt:lpstr>Page-Buffering Algorithms(页缓冲算法) 3</vt:lpstr>
      <vt:lpstr>Applications and Page Replacement</vt:lpstr>
      <vt:lpstr>9.5 Allocation of Frames(帧分配)</vt:lpstr>
      <vt:lpstr>Fixed Allocation(固定分配)</vt:lpstr>
      <vt:lpstr>Priority Allocation(优先级分配)</vt:lpstr>
      <vt:lpstr>Global vs. Local Allocation(全局与局部分配)</vt:lpstr>
      <vt:lpstr>9.6 Thrashing(系统颠簸)</vt:lpstr>
      <vt:lpstr>系统颠簸</vt:lpstr>
      <vt:lpstr>Thrashing (Cont.)</vt:lpstr>
      <vt:lpstr>Demand Paging and Thrashing </vt:lpstr>
      <vt:lpstr>Locality in a Memory-Reference Pattern</vt:lpstr>
      <vt:lpstr>Working-Set Model(工作集合模型)</vt:lpstr>
      <vt:lpstr>Working-Set Model (Cont.)</vt:lpstr>
      <vt:lpstr>Keeping Track of the Working Set</vt:lpstr>
      <vt:lpstr>Working-Set &amp; Page-Fault Frequency(页错误频率)</vt:lpstr>
      <vt:lpstr>Page-Fault Frequency(页错误频率)</vt:lpstr>
      <vt:lpstr>Working Sets and Page Fault Rates</vt:lpstr>
      <vt:lpstr>9.7 Memory-Mapped Files(内存映射文件)</vt:lpstr>
      <vt:lpstr>Memory Mapped Files</vt:lpstr>
      <vt:lpstr>Shared Memory via Memory-Mapped I/O</vt:lpstr>
      <vt:lpstr>Shared Memory in Windows API</vt:lpstr>
      <vt:lpstr>*Memory-Mapped I/O(内存映射I/O)</vt:lpstr>
      <vt:lpstr>9.8 Allocating Kernel Memory(内核内存的分配)</vt:lpstr>
      <vt:lpstr>Buddy System(伙伴系统)</vt:lpstr>
      <vt:lpstr>Buddy System(伙伴系统)</vt:lpstr>
      <vt:lpstr>Buddy System Allocator</vt:lpstr>
      <vt:lpstr>Slab Allocator(Slab分配)</vt:lpstr>
      <vt:lpstr>Two page slab with 6 objects</vt:lpstr>
      <vt:lpstr>Slab Allocator(Slab分配)</vt:lpstr>
      <vt:lpstr>Cache, Slab &amp; Object</vt:lpstr>
      <vt:lpstr>*Slab Allocator in Linux</vt:lpstr>
      <vt:lpstr>*Slab Allocator in Linux (Cont.)</vt:lpstr>
      <vt:lpstr>*9.9 Other Considerations(其他考虑)</vt:lpstr>
      <vt:lpstr>Prepaging</vt:lpstr>
      <vt:lpstr>Page Size</vt:lpstr>
      <vt:lpstr>TLB Reach </vt:lpstr>
      <vt:lpstr>Program Structure</vt:lpstr>
      <vt:lpstr>I/O Interlock</vt:lpstr>
      <vt:lpstr>*9.10 Operating System Examples</vt:lpstr>
      <vt:lpstr>Windows</vt:lpstr>
      <vt:lpstr>Solaris </vt:lpstr>
      <vt:lpstr>Solaris 2 Page Scanner</vt:lpstr>
      <vt:lpstr>Summary 1/4</vt:lpstr>
      <vt:lpstr>Summary 2/4</vt:lpstr>
      <vt:lpstr>Summary 3/4</vt:lpstr>
      <vt:lpstr>Summary 4/4</vt:lpstr>
      <vt:lpstr>End of Chapter 9: Virtual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SF</dc:creator>
  <cp:lastModifiedBy>U1</cp:lastModifiedBy>
  <cp:revision>626</cp:revision>
  <cp:lastPrinted>2020-11-04T14:30:39Z</cp:lastPrinted>
  <dcterms:created xsi:type="dcterms:W3CDTF">2011-01-13T23:43:38Z</dcterms:created>
  <dcterms:modified xsi:type="dcterms:W3CDTF">2021-06-03T02:56:51Z</dcterms:modified>
</cp:coreProperties>
</file>