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8"/>
  </p:notesMasterIdLst>
  <p:handoutMasterIdLst>
    <p:handoutMasterId r:id="rId59"/>
  </p:handoutMasterIdLst>
  <p:sldIdLst>
    <p:sldId id="331" r:id="rId2"/>
    <p:sldId id="501" r:id="rId3"/>
    <p:sldId id="405" r:id="rId4"/>
    <p:sldId id="406" r:id="rId5"/>
    <p:sldId id="410" r:id="rId6"/>
    <p:sldId id="411" r:id="rId7"/>
    <p:sldId id="509" r:id="rId8"/>
    <p:sldId id="316" r:id="rId9"/>
    <p:sldId id="412" r:id="rId10"/>
    <p:sldId id="413" r:id="rId11"/>
    <p:sldId id="414" r:id="rId12"/>
    <p:sldId id="503" r:id="rId13"/>
    <p:sldId id="502" r:id="rId14"/>
    <p:sldId id="415" r:id="rId15"/>
    <p:sldId id="416" r:id="rId16"/>
    <p:sldId id="417" r:id="rId17"/>
    <p:sldId id="418" r:id="rId18"/>
    <p:sldId id="421" r:id="rId19"/>
    <p:sldId id="269" r:id="rId20"/>
    <p:sldId id="422" r:id="rId21"/>
    <p:sldId id="317" r:id="rId22"/>
    <p:sldId id="423" r:id="rId23"/>
    <p:sldId id="426" r:id="rId24"/>
    <p:sldId id="315" r:id="rId25"/>
    <p:sldId id="427" r:id="rId26"/>
    <p:sldId id="428" r:id="rId27"/>
    <p:sldId id="504" r:id="rId28"/>
    <p:sldId id="429" r:id="rId29"/>
    <p:sldId id="430" r:id="rId30"/>
    <p:sldId id="431" r:id="rId31"/>
    <p:sldId id="432" r:id="rId32"/>
    <p:sldId id="433" r:id="rId33"/>
    <p:sldId id="434" r:id="rId34"/>
    <p:sldId id="435" r:id="rId35"/>
    <p:sldId id="436" r:id="rId36"/>
    <p:sldId id="510" r:id="rId37"/>
    <p:sldId id="505" r:id="rId38"/>
    <p:sldId id="437" r:id="rId39"/>
    <p:sldId id="438" r:id="rId40"/>
    <p:sldId id="440" r:id="rId41"/>
    <p:sldId id="288" r:id="rId42"/>
    <p:sldId id="443" r:id="rId43"/>
    <p:sldId id="444" r:id="rId44"/>
    <p:sldId id="506" r:id="rId45"/>
    <p:sldId id="507" r:id="rId46"/>
    <p:sldId id="445" r:id="rId47"/>
    <p:sldId id="446" r:id="rId48"/>
    <p:sldId id="448" r:id="rId49"/>
    <p:sldId id="508" r:id="rId50"/>
    <p:sldId id="449" r:id="rId51"/>
    <p:sldId id="450" r:id="rId52"/>
    <p:sldId id="451" r:id="rId53"/>
    <p:sldId id="452" r:id="rId54"/>
    <p:sldId id="453" r:id="rId55"/>
    <p:sldId id="454" r:id="rId56"/>
    <p:sldId id="404" r:id="rId57"/>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2562" autoAdjust="0"/>
  </p:normalViewPr>
  <p:slideViewPr>
    <p:cSldViewPr snapToGrid="0">
      <p:cViewPr varScale="1">
        <p:scale>
          <a:sx n="61" d="100"/>
          <a:sy n="61" d="100"/>
        </p:scale>
        <p:origin x="319" y="36"/>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5224D5E7-E3EB-41B1-9826-418BB7E56B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24DE445-2236-4A35-B82B-A5220EEE4671}"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56323" name="Rectangle 2">
            <a:extLst>
              <a:ext uri="{FF2B5EF4-FFF2-40B4-BE49-F238E27FC236}">
                <a16:creationId xmlns:a16="http://schemas.microsoft.com/office/drawing/2014/main" id="{DC336EF1-6542-40D6-A1D9-C69DACB2A1A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D23A2B31-DB3C-4DB5-894A-BEAD12DDE4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进程打开文件列表；系统打开文件列表</a:t>
            </a:r>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3FF0752-631B-4837-8997-5DCFD4664B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363F8E3-1A48-4BB3-A5CF-D0A947C89F04}"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57347" name="Rectangle 2">
            <a:extLst>
              <a:ext uri="{FF2B5EF4-FFF2-40B4-BE49-F238E27FC236}">
                <a16:creationId xmlns:a16="http://schemas.microsoft.com/office/drawing/2014/main" id="{892DA693-929A-4C16-927D-FBB8F82E2E5C}"/>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1C9BAE9D-E811-4111-992F-4347461105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Ref.  https://www.thegeekstuff.com/2012/04/linux-file-locking-types</a:t>
            </a:r>
            <a:endParaRPr lang="zh-CN" altLang="en-US" dirty="0"/>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13</a:t>
            </a:fld>
            <a:endParaRPr lang="en-US" altLang="en-US"/>
          </a:p>
        </p:txBody>
      </p:sp>
    </p:spTree>
    <p:extLst>
      <p:ext uri="{BB962C8B-B14F-4D97-AF65-F5344CB8AC3E}">
        <p14:creationId xmlns:p14="http://schemas.microsoft.com/office/powerpoint/2010/main" val="627696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214E9AC-4F79-470C-BF0D-5B48C759CF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EBAD754-A430-4DF9-B4D1-B279BDF873B9}"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58371" name="Rectangle 2">
            <a:extLst>
              <a:ext uri="{FF2B5EF4-FFF2-40B4-BE49-F238E27FC236}">
                <a16:creationId xmlns:a16="http://schemas.microsoft.com/office/drawing/2014/main" id="{55CF1B11-48DD-4A95-8E3A-69FE388AFD97}"/>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68F0F72-CA37-4A44-9AEC-2B237F3F7D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F6AF66BF-B548-4A5E-A814-A3E3851CB0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0B5695F-AA39-45C2-B506-17528805D557}"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59395" name="Rectangle 2">
            <a:extLst>
              <a:ext uri="{FF2B5EF4-FFF2-40B4-BE49-F238E27FC236}">
                <a16:creationId xmlns:a16="http://schemas.microsoft.com/office/drawing/2014/main" id="{558E9CD0-30F6-445D-BFE2-8266B6959C59}"/>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108D7456-CC1B-43CE-A48D-68C3F7F54E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红色字体的</a:t>
            </a:r>
            <a:r>
              <a:rPr lang="en-US" altLang="zh-CN" dirty="0"/>
              <a:t>+1</a:t>
            </a:r>
            <a:r>
              <a:rPr lang="zh-CN" altLang="en-US" dirty="0"/>
              <a:t>，是否多余？属瑕疵</a:t>
            </a:r>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874DE05-8D7E-4071-94C0-99D5B53A19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ED6D5B-AC78-4527-B106-10E3B86FB87E}"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60419" name="Rectangle 2">
            <a:extLst>
              <a:ext uri="{FF2B5EF4-FFF2-40B4-BE49-F238E27FC236}">
                <a16:creationId xmlns:a16="http://schemas.microsoft.com/office/drawing/2014/main" id="{16A9DAD7-0014-4C1F-B6BC-383369EB9792}"/>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E2041AF8-40BC-4BD4-AE4B-9C36101991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C186DCFD-D70B-4812-BD91-F434C524AC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05CEC3-A068-4B76-B054-2088C316CEBC}"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61443" name="Rectangle 2">
            <a:extLst>
              <a:ext uri="{FF2B5EF4-FFF2-40B4-BE49-F238E27FC236}">
                <a16:creationId xmlns:a16="http://schemas.microsoft.com/office/drawing/2014/main" id="{7FF909BF-E68B-4257-B1C7-493C40FF30A1}"/>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0362F85C-BCFE-4811-B73A-397FF5353E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AE9770D-EE50-408A-B9AC-65DFB5BE3B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E7FED8-4114-426E-AFA1-DD1BFBB9DE89}"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id="{AAC9FE28-57EF-4166-9357-71412318ED83}"/>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CDD2402A-E21D-4607-BC3D-9DCDE79B40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6AEA2D34-0A0A-4613-95D8-AB1557F724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4E6140-E648-4D9E-88BD-60A08E5829CA}"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62467" name="Rectangle 2">
            <a:extLst>
              <a:ext uri="{FF2B5EF4-FFF2-40B4-BE49-F238E27FC236}">
                <a16:creationId xmlns:a16="http://schemas.microsoft.com/office/drawing/2014/main" id="{7A89404A-C96E-4AEC-80C0-EB89D568A883}"/>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37756345-EFC9-4FE4-91E1-C60D0C784E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E677670-B990-468F-88FF-26B7FC7BD5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80DDC2-7258-4C00-8EA4-9619F7961C13}"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64515" name="Rectangle 2">
            <a:extLst>
              <a:ext uri="{FF2B5EF4-FFF2-40B4-BE49-F238E27FC236}">
                <a16:creationId xmlns:a16="http://schemas.microsoft.com/office/drawing/2014/main" id="{921CCBBF-AE47-4C42-9F23-4441D00ACA1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A5AB92E4-F8DF-4E77-B593-3CB68DA741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《Three Easy Pieces》</a:t>
            </a:r>
            <a:r>
              <a:rPr lang="zh-CN" altLang="en-US" dirty="0"/>
              <a:t>书中三个部分：虚拟化（</a:t>
            </a:r>
            <a:r>
              <a:rPr lang="en-US" altLang="zh-CN" dirty="0"/>
              <a:t>Virtualization</a:t>
            </a:r>
            <a:r>
              <a:rPr lang="zh-CN" altLang="en-US" dirty="0"/>
              <a:t>），并发（</a:t>
            </a:r>
            <a:r>
              <a:rPr lang="en-US" altLang="zh-CN" dirty="0"/>
              <a:t>Concurrency</a:t>
            </a:r>
            <a:r>
              <a:rPr lang="zh-CN" altLang="en-US" dirty="0"/>
              <a:t>），持久化（</a:t>
            </a:r>
            <a:r>
              <a:rPr lang="en-US" altLang="zh-CN" dirty="0"/>
              <a:t>Persistence</a:t>
            </a:r>
            <a:r>
              <a:rPr lang="zh-CN" altLang="en-US" dirty="0"/>
              <a:t>）</a:t>
            </a:r>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2</a:t>
            </a:fld>
            <a:endParaRPr lang="en-US" altLang="en-US"/>
          </a:p>
        </p:txBody>
      </p:sp>
    </p:spTree>
    <p:extLst>
      <p:ext uri="{BB962C8B-B14F-4D97-AF65-F5344CB8AC3E}">
        <p14:creationId xmlns:p14="http://schemas.microsoft.com/office/powerpoint/2010/main" val="3673905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B0E816B-8497-42ED-AAFC-698C4827A6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16A1499-5760-4D5F-9D28-0D4A9225FA87}"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65539" name="Rectangle 2">
            <a:extLst>
              <a:ext uri="{FF2B5EF4-FFF2-40B4-BE49-F238E27FC236}">
                <a16:creationId xmlns:a16="http://schemas.microsoft.com/office/drawing/2014/main" id="{5BF9D266-E370-4558-9DA3-DB2CB8BCE773}"/>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BAC30B81-DF9B-4FFE-82D2-095784BF95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47DE476-F064-4BC2-BB84-DF70684A9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F1983C-71EA-4E9A-B879-3FD6451350F8}"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66563" name="Rectangle 2">
            <a:extLst>
              <a:ext uri="{FF2B5EF4-FFF2-40B4-BE49-F238E27FC236}">
                <a16:creationId xmlns:a16="http://schemas.microsoft.com/office/drawing/2014/main" id="{85A80A8B-978B-4040-92E8-87614818B7BB}"/>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372A5C9A-C2D4-406C-B882-A44011AC5C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C3FE16A3-2607-4ABA-872C-8A431BF22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0614397-364B-4882-8C56-416B97B7CD7D}"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67587" name="Rectangle 2">
            <a:extLst>
              <a:ext uri="{FF2B5EF4-FFF2-40B4-BE49-F238E27FC236}">
                <a16:creationId xmlns:a16="http://schemas.microsoft.com/office/drawing/2014/main" id="{825277C5-6FF6-472B-B1B2-A162AC929AA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EEE28775-1141-4618-8163-256EE66CFA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BE9D2E7-A188-4C48-B7D8-38E97A5274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2D633A0-AF10-46AA-AA57-D16228C66F20}"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68611" name="Rectangle 2">
            <a:extLst>
              <a:ext uri="{FF2B5EF4-FFF2-40B4-BE49-F238E27FC236}">
                <a16:creationId xmlns:a16="http://schemas.microsoft.com/office/drawing/2014/main" id="{7D7DBCA2-1119-49FA-A8B4-3F1D579AF23C}"/>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8D001FF-7B49-4C26-944F-85DCA2A466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5C8088C5-0DFE-48E9-8572-71C01C7741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CF6AAC-0F1E-453E-AE62-9CAB6B6C9CA6}"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69635" name="Rectangle 2">
            <a:extLst>
              <a:ext uri="{FF2B5EF4-FFF2-40B4-BE49-F238E27FC236}">
                <a16:creationId xmlns:a16="http://schemas.microsoft.com/office/drawing/2014/main" id="{F33FF4D5-C9B7-4283-9B61-7DBAC802218B}"/>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E71F976C-CDCE-490A-9362-BFFE6D3CCB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97F732C-F89E-47E2-B59C-A12FFB782F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833D637-BCE5-4E5D-9874-9EFBFE9D9D08}"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71683" name="Rectangle 2">
            <a:extLst>
              <a:ext uri="{FF2B5EF4-FFF2-40B4-BE49-F238E27FC236}">
                <a16:creationId xmlns:a16="http://schemas.microsoft.com/office/drawing/2014/main" id="{5E4F0DE8-E8B5-4C7D-B055-95C406BC3CAD}"/>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06954C32-A2A8-47D3-9E0F-1137C1B689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注：</a:t>
            </a:r>
            <a:r>
              <a:rPr lang="en-US" altLang="zh-CN" dirty="0"/>
              <a:t>OSC7</a:t>
            </a:r>
            <a:r>
              <a:rPr lang="zh-CN" altLang="en-US" dirty="0"/>
              <a:t>中文译本把</a:t>
            </a:r>
            <a:r>
              <a:rPr lang="en-US" altLang="zh-CN" dirty="0"/>
              <a:t>” Traverse the file system”</a:t>
            </a:r>
            <a:r>
              <a:rPr lang="zh-CN" altLang="en-US" dirty="0"/>
              <a:t>翻译为</a:t>
            </a:r>
            <a:r>
              <a:rPr lang="en-US" altLang="zh-CN" dirty="0"/>
              <a:t>”</a:t>
            </a:r>
            <a:r>
              <a:rPr lang="zh-CN" altLang="en-US" dirty="0"/>
              <a:t>跟踪文件系统</a:t>
            </a:r>
            <a:r>
              <a:rPr lang="en-US" altLang="zh-CN" dirty="0"/>
              <a:t>”</a:t>
            </a:r>
            <a:r>
              <a:rPr lang="zh-CN" altLang="en-US" dirty="0"/>
              <a:t>，这与正文不符</a:t>
            </a:r>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C461AAA-CFEF-42EE-8AF1-5A61282285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E89A6CA-A27A-48DC-A193-6688F0032372}"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72707" name="Rectangle 2">
            <a:extLst>
              <a:ext uri="{FF2B5EF4-FFF2-40B4-BE49-F238E27FC236}">
                <a16:creationId xmlns:a16="http://schemas.microsoft.com/office/drawing/2014/main" id="{7267D01B-0B18-468C-84E3-0EC1B30BF92F}"/>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CE469E36-4F41-4F57-B693-9C7C11FBA4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C2E8DE37-7674-4FDC-BDA6-36D02C25C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4F0040-1B98-4F0E-BD49-DF658C3D7C95}"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73731" name="Rectangle 2">
            <a:extLst>
              <a:ext uri="{FF2B5EF4-FFF2-40B4-BE49-F238E27FC236}">
                <a16:creationId xmlns:a16="http://schemas.microsoft.com/office/drawing/2014/main" id="{FE40D393-2DEC-49FB-B799-1F946CFFA9C2}"/>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148EB59F-476B-4E98-B58A-D56625568C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94970420-6BEE-4A26-A5B6-1CBF978BE2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02A2EC-CEA9-4304-B5CE-E4AECC768278}"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74755" name="Rectangle 2">
            <a:extLst>
              <a:ext uri="{FF2B5EF4-FFF2-40B4-BE49-F238E27FC236}">
                <a16:creationId xmlns:a16="http://schemas.microsoft.com/office/drawing/2014/main" id="{829884F7-6903-412F-8748-6D35529EB710}"/>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B6143852-93F3-4D3F-AFF6-82478CE0C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88D94CA6-A8CB-4B96-A231-B80C7BBA1F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0EE775A-D9F7-4A95-B333-F891C5D4DA5D}"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75779" name="Rectangle 2">
            <a:extLst>
              <a:ext uri="{FF2B5EF4-FFF2-40B4-BE49-F238E27FC236}">
                <a16:creationId xmlns:a16="http://schemas.microsoft.com/office/drawing/2014/main" id="{BF1B1340-F7F3-4773-999D-DAC5CDB942A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1A0AD820-C113-4453-9FD3-41D1AB4BB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829D8A9A-C80E-4EFF-9BBF-F99485B097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274C7E9-F040-43A5-A02B-7B3564DE1EB4}"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50179" name="Rectangle 2">
            <a:extLst>
              <a:ext uri="{FF2B5EF4-FFF2-40B4-BE49-F238E27FC236}">
                <a16:creationId xmlns:a16="http://schemas.microsoft.com/office/drawing/2014/main" id="{E1B05469-F229-496A-9100-5080C50BF79C}"/>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AD6AA1F7-2174-4613-889A-2E4CE30977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CF728F6-4B22-4267-9579-CCEEDC9025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BC755C-E180-4143-AF1A-F73ED5866C45}"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76803" name="Rectangle 2">
            <a:extLst>
              <a:ext uri="{FF2B5EF4-FFF2-40B4-BE49-F238E27FC236}">
                <a16:creationId xmlns:a16="http://schemas.microsoft.com/office/drawing/2014/main" id="{23FCC249-E8E6-4323-B6CE-8971F8C51945}"/>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4B3997E9-AE12-49F5-9D99-66B4E0477D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FCE873E5-E47B-4999-A1BB-AFE04322DE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81BC784-645F-4333-A257-6F0A6CD37719}"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77827" name="Rectangle 2">
            <a:extLst>
              <a:ext uri="{FF2B5EF4-FFF2-40B4-BE49-F238E27FC236}">
                <a16:creationId xmlns:a16="http://schemas.microsoft.com/office/drawing/2014/main" id="{E188AC23-0335-4DE4-95C6-A4ECDAF6A268}"/>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CBEB557A-1930-49B0-AB43-C3944239C3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B11D5468-5ACE-4DA5-A8B3-8976C1D5A4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0ED4EAF-AB70-4F97-88AE-0E564E534DC9}"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78851" name="Rectangle 2">
            <a:extLst>
              <a:ext uri="{FF2B5EF4-FFF2-40B4-BE49-F238E27FC236}">
                <a16:creationId xmlns:a16="http://schemas.microsoft.com/office/drawing/2014/main" id="{DC303E0B-E9C9-4AFB-88A2-B0CBA1A00756}"/>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ABA8AF9E-F66F-45D5-B27C-7473154DBC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681E090F-6E9F-41B7-B8FC-51E19263B2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9C88994-3A7F-4528-A778-185C8514683A}"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D84D11C4-FDED-490D-B439-4268CDBFB3C0}"/>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EF7021B9-2DCA-441F-AAA2-93E8102556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B11D5468-5ACE-4DA5-A8B3-8976C1D5A4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0ED4EAF-AB70-4F97-88AE-0E564E534DC9}"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78851" name="Rectangle 2">
            <a:extLst>
              <a:ext uri="{FF2B5EF4-FFF2-40B4-BE49-F238E27FC236}">
                <a16:creationId xmlns:a16="http://schemas.microsoft.com/office/drawing/2014/main" id="{DC303E0B-E9C9-4AFB-88A2-B0CBA1A00756}"/>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ABA8AF9E-F66F-45D5-B27C-7473154DBC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9768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3158D98A-1AE4-4B3D-8A07-80E14B6E0F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79595F-FC7F-49B8-8036-A16B10273444}"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80899" name="Rectangle 2">
            <a:extLst>
              <a:ext uri="{FF2B5EF4-FFF2-40B4-BE49-F238E27FC236}">
                <a16:creationId xmlns:a16="http://schemas.microsoft.com/office/drawing/2014/main" id="{A74E424E-18A6-43CE-9BD1-8E7E1975515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D392E193-B823-4104-BDD1-C6DCA2DFBA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251E72B0-690D-4FD8-82C7-9EC11450E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524D4E-20DC-4D93-8DCD-E293153F4EFF}"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81923" name="Rectangle 2">
            <a:extLst>
              <a:ext uri="{FF2B5EF4-FFF2-40B4-BE49-F238E27FC236}">
                <a16:creationId xmlns:a16="http://schemas.microsoft.com/office/drawing/2014/main" id="{EFA9456E-7149-400D-B992-98BC42EE6572}"/>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5FC56900-FBAB-4660-B386-7F53131985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79EBDC77-D8A3-4EB0-8548-36C4BC342A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87810A-9C2F-4902-9BF7-79591E91BD0C}"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82947" name="Rectangle 2">
            <a:extLst>
              <a:ext uri="{FF2B5EF4-FFF2-40B4-BE49-F238E27FC236}">
                <a16:creationId xmlns:a16="http://schemas.microsoft.com/office/drawing/2014/main" id="{2CDB460B-C8AF-4A56-AFB5-1A73507E384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BA2418F1-6314-4E11-BA4B-DBDCB8E777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93E3654-7E29-4AF1-BF48-DE117EC467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C0713E-AB15-4AF7-A70B-97FE9C265E7F}"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83971" name="Rectangle 2">
            <a:extLst>
              <a:ext uri="{FF2B5EF4-FFF2-40B4-BE49-F238E27FC236}">
                <a16:creationId xmlns:a16="http://schemas.microsoft.com/office/drawing/2014/main" id="{F56C19CA-1ADD-4FE8-B24B-0B5756A344B1}"/>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FF7B2F42-94D2-424C-8410-D780677E9B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861D5B23-CEE4-4445-8DFE-F6B28D490F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EC7D5AA-39BA-4F8F-A890-B1F5B49DA567}"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84995" name="Rectangle 2">
            <a:extLst>
              <a:ext uri="{FF2B5EF4-FFF2-40B4-BE49-F238E27FC236}">
                <a16:creationId xmlns:a16="http://schemas.microsoft.com/office/drawing/2014/main" id="{A81AFF8A-EE99-412E-BAD9-AC0C1A4DF873}"/>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CC42746-95B0-4B2C-9607-C309DB8831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03F5888B-8C91-4155-8F4E-30D35383F5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A6D2EA7-7198-42DD-A325-6CC321E9025E}"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51203" name="Rectangle 2">
            <a:extLst>
              <a:ext uri="{FF2B5EF4-FFF2-40B4-BE49-F238E27FC236}">
                <a16:creationId xmlns:a16="http://schemas.microsoft.com/office/drawing/2014/main" id="{5633DFBF-B12A-4FA5-B967-BD082F34E127}"/>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CA0B3E5-B53B-4F18-9A81-C279B9A3F8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6D25FEF-5E4D-4C99-98F8-EEB99972E2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9DF329-54E3-44C3-9177-165975EE8103}"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86019" name="Rectangle 2">
            <a:extLst>
              <a:ext uri="{FF2B5EF4-FFF2-40B4-BE49-F238E27FC236}">
                <a16:creationId xmlns:a16="http://schemas.microsoft.com/office/drawing/2014/main" id="{8E9452DC-CDDE-4207-8575-29914468159F}"/>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17146AC7-CFEF-436F-9271-076805FA28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6D25FEF-5E4D-4C99-98F8-EEB99972E2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9DF329-54E3-44C3-9177-165975EE8103}"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86019" name="Rectangle 2">
            <a:extLst>
              <a:ext uri="{FF2B5EF4-FFF2-40B4-BE49-F238E27FC236}">
                <a16:creationId xmlns:a16="http://schemas.microsoft.com/office/drawing/2014/main" id="{8E9452DC-CDDE-4207-8575-29914468159F}"/>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17146AC7-CFEF-436F-9271-076805FA28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11694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6D25FEF-5E4D-4C99-98F8-EEB99972E2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9DF329-54E3-44C3-9177-165975EE8103}"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86019" name="Rectangle 2">
            <a:extLst>
              <a:ext uri="{FF2B5EF4-FFF2-40B4-BE49-F238E27FC236}">
                <a16:creationId xmlns:a16="http://schemas.microsoft.com/office/drawing/2014/main" id="{8E9452DC-CDDE-4207-8575-29914468159F}"/>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17146AC7-CFEF-436F-9271-076805FA28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899806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9EFFAE8-459B-42BF-989C-FFFC83D26F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7E0E7C-2EF1-496F-88C2-FF194D57422F}"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87043" name="Rectangle 2">
            <a:extLst>
              <a:ext uri="{FF2B5EF4-FFF2-40B4-BE49-F238E27FC236}">
                <a16:creationId xmlns:a16="http://schemas.microsoft.com/office/drawing/2014/main" id="{259502CA-F571-4B96-B93B-172BF8B3C9A5}"/>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7CED7753-66EC-439D-BE92-D2FDBE5CC6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0FB84201-488B-44E7-BCA5-D0E698DD38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DA2EBE-3DDB-44F1-882B-C6691F7E9CFB}"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88067" name="Rectangle 2">
            <a:extLst>
              <a:ext uri="{FF2B5EF4-FFF2-40B4-BE49-F238E27FC236}">
                <a16:creationId xmlns:a16="http://schemas.microsoft.com/office/drawing/2014/main" id="{F9126CFF-6621-4C48-94C3-114A2C8226F2}"/>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3D835582-87B9-40D2-A8FE-08C607A2D6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C1148F4-4F7F-4260-8B6E-87505DA2DA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FA784DC-949B-4BF3-B1F2-10FEF9DEDAD0}" type="slidenum">
              <a:rPr lang="en-US" altLang="en-US">
                <a:latin typeface="Times New Roman" panose="02020603050405020304" pitchFamily="18" charset="0"/>
              </a:rPr>
              <a:pPr/>
              <a:t>48</a:t>
            </a:fld>
            <a:endParaRPr lang="en-US" altLang="en-US">
              <a:latin typeface="Times New Roman" panose="02020603050405020304" pitchFamily="18" charset="0"/>
            </a:endParaRPr>
          </a:p>
        </p:txBody>
      </p:sp>
      <p:sp>
        <p:nvSpPr>
          <p:cNvPr id="89091" name="Rectangle 2">
            <a:extLst>
              <a:ext uri="{FF2B5EF4-FFF2-40B4-BE49-F238E27FC236}">
                <a16:creationId xmlns:a16="http://schemas.microsoft.com/office/drawing/2014/main" id="{DF05173A-578A-4DA8-9CB6-428F8B5CA8C7}"/>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55EDC5B3-11F6-45E3-8BF5-793B625554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A33D151D-6DE0-42D5-BDBB-75D3552ACC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63C6E41-7C41-477A-A042-BB5743EEB66C}"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90115" name="Rectangle 2">
            <a:extLst>
              <a:ext uri="{FF2B5EF4-FFF2-40B4-BE49-F238E27FC236}">
                <a16:creationId xmlns:a16="http://schemas.microsoft.com/office/drawing/2014/main" id="{C856F83E-1078-46D8-971F-88F38709C08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06AB2421-AE25-4CC7-866A-D96F9CA46B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CC0B1F1-4027-4F0F-84D3-CDBE772BF9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2347DC2-786D-435A-BEA1-8D182729303C}"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91139" name="Rectangle 2">
            <a:extLst>
              <a:ext uri="{FF2B5EF4-FFF2-40B4-BE49-F238E27FC236}">
                <a16:creationId xmlns:a16="http://schemas.microsoft.com/office/drawing/2014/main" id="{A7A0605C-56F8-4CC7-8D92-C691C245A596}"/>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DFACDC2C-C783-4142-8BEB-94AF9BF865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130FC767-B009-47BF-8836-F0D0ADBED2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A89EB48-38D6-412A-A9D2-02EC89F1D3FB}"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92163" name="Rectangle 2">
            <a:extLst>
              <a:ext uri="{FF2B5EF4-FFF2-40B4-BE49-F238E27FC236}">
                <a16:creationId xmlns:a16="http://schemas.microsoft.com/office/drawing/2014/main" id="{15B628E2-0FB0-4C7E-B358-07717994757E}"/>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3624952B-D60E-4C01-B858-312B412102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5D8EF20-2B33-42A0-BE9B-7019395EC7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908165-D958-4DDB-9065-BCEC095E6272}"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52227" name="Rectangle 2">
            <a:extLst>
              <a:ext uri="{FF2B5EF4-FFF2-40B4-BE49-F238E27FC236}">
                <a16:creationId xmlns:a16="http://schemas.microsoft.com/office/drawing/2014/main" id="{435883FA-9470-47C6-B1C9-F4922A90520C}"/>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542B7158-1EFC-46BC-9606-F2841363D7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B9BEDC9-DDB7-4C3C-B40A-C8652229F4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1C65E7B-61F4-475C-84B4-05AD95DE5E9F}"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53251" name="Rectangle 2">
            <a:extLst>
              <a:ext uri="{FF2B5EF4-FFF2-40B4-BE49-F238E27FC236}">
                <a16:creationId xmlns:a16="http://schemas.microsoft.com/office/drawing/2014/main" id="{1C36A8BF-4187-41C0-9B41-F46AF5CB1EBA}"/>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AEB5067-E056-414F-A796-10B6C2F100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B9BEDC9-DDB7-4C3C-B40A-C8652229F4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1C65E7B-61F4-475C-84B4-05AD95DE5E9F}"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53251" name="Rectangle 2">
            <a:extLst>
              <a:ext uri="{FF2B5EF4-FFF2-40B4-BE49-F238E27FC236}">
                <a16:creationId xmlns:a16="http://schemas.microsoft.com/office/drawing/2014/main" id="{1C36A8BF-4187-41C0-9B41-F46AF5CB1EBA}"/>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AEB5067-E056-414F-A796-10B6C2F100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64609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6267618-D325-4D6F-B4DC-A5CC575208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692990-6E56-4D35-BD90-190416A81C7B}"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54275" name="Rectangle 2">
            <a:extLst>
              <a:ext uri="{FF2B5EF4-FFF2-40B4-BE49-F238E27FC236}">
                <a16:creationId xmlns:a16="http://schemas.microsoft.com/office/drawing/2014/main" id="{6E6CCDBC-0080-4C1B-ACAA-2F709F28AE36}"/>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227791CD-C623-4BAA-AB0B-E183BE12EA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7090E75-20C9-492E-A8E1-CA46BD6FC7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55418E6-809C-4662-89DF-BEF89E899F00}"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55299" name="Rectangle 2">
            <a:extLst>
              <a:ext uri="{FF2B5EF4-FFF2-40B4-BE49-F238E27FC236}">
                <a16:creationId xmlns:a16="http://schemas.microsoft.com/office/drawing/2014/main" id="{B65CDCB2-F76A-4019-900A-C03B6A3AA560}"/>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6B99814-4B6A-4EEF-9FAD-83D73A5AE3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 </a:t>
            </a:r>
            <a:r>
              <a:rPr lang="zh-CN" altLang="en-US" dirty="0"/>
              <a:t>中文</a:t>
            </a:r>
            <a:endParaRPr lang="en-US" altLang="en-US" dirty="0"/>
          </a:p>
          <a:p>
            <a:pPr lvl="1"/>
            <a:r>
              <a:rPr lang="en-US" altLang="en-US" dirty="0"/>
              <a:t>Second level </a:t>
            </a:r>
            <a:r>
              <a:rPr lang="zh-CN" altLang="en-US" dirty="0"/>
              <a:t>中文</a:t>
            </a:r>
            <a:endParaRPr lang="en-US" altLang="en-US" dirty="0"/>
          </a:p>
          <a:p>
            <a:pPr lvl="2"/>
            <a:r>
              <a:rPr lang="en-US" altLang="en-US" dirty="0"/>
              <a:t>Third level </a:t>
            </a:r>
            <a:r>
              <a:rPr lang="zh-CN" altLang="en-US" dirty="0"/>
              <a:t>中文</a:t>
            </a:r>
            <a:endParaRPr lang="en-US" altLang="en-US" dirty="0"/>
          </a:p>
          <a:p>
            <a:pPr lvl="3"/>
            <a:r>
              <a:rPr lang="en-US" altLang="en-US" dirty="0"/>
              <a:t>Fourth level </a:t>
            </a:r>
            <a:r>
              <a:rPr lang="zh-CN" altLang="en-US" dirty="0"/>
              <a:t>中文</a:t>
            </a:r>
            <a:endParaRPr lang="en-US" altLang="en-US" dirty="0"/>
          </a:p>
          <a:p>
            <a:pPr lvl="4"/>
            <a:r>
              <a:rPr lang="en-US" altLang="en-US" dirty="0"/>
              <a:t>Fifth level </a:t>
            </a:r>
            <a:r>
              <a:rPr lang="zh-CN" altLang="en-US" dirty="0"/>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172311" y="6550228"/>
            <a:ext cx="1148061"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dirty="0">
                <a:solidFill>
                  <a:srgbClr val="006699"/>
                </a:solidFill>
                <a:latin typeface="Helvetica" panose="020B0604020202020204" pitchFamily="34" charset="0"/>
              </a:rPr>
              <a:t>Ch10-</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dirty="0">
                <a:solidFill>
                  <a:srgbClr val="006699"/>
                </a:solidFill>
                <a:latin typeface="Helvetica" panose="020B0604020202020204" pitchFamily="34" charset="0"/>
              </a:rPr>
              <a:t>/56</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17:01</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a:t>Chapter 10:  </a:t>
            </a:r>
            <a:br>
              <a:rPr lang="en-US" altLang="en-US"/>
            </a:br>
            <a:r>
              <a:rPr lang="en-US" altLang="en-US"/>
              <a:t>File-System Interface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890BB23-426F-4779-AAC3-AA1C8446D210}"/>
              </a:ext>
            </a:extLst>
          </p:cNvPr>
          <p:cNvSpPr>
            <a:spLocks noGrp="1" noChangeArrowheads="1"/>
          </p:cNvSpPr>
          <p:nvPr>
            <p:ph type="title"/>
          </p:nvPr>
        </p:nvSpPr>
        <p:spPr>
          <a:xfrm>
            <a:off x="1831909" y="235374"/>
            <a:ext cx="8229600" cy="576262"/>
          </a:xfrm>
        </p:spPr>
        <p:txBody>
          <a:bodyPr/>
          <a:lstStyle/>
          <a:p>
            <a:pPr eaLnBrk="1" hangingPunct="1"/>
            <a:r>
              <a:rPr lang="en-US" altLang="en-US" dirty="0"/>
              <a:t>Open Files(</a:t>
            </a:r>
            <a:r>
              <a:rPr lang="zh-CN" altLang="en-US" dirty="0"/>
              <a:t>打开文件</a:t>
            </a:r>
            <a:r>
              <a:rPr lang="en-US" altLang="en-US" dirty="0"/>
              <a:t>)</a:t>
            </a:r>
          </a:p>
        </p:txBody>
      </p:sp>
      <p:sp>
        <p:nvSpPr>
          <p:cNvPr id="10243" name="Rectangle 3">
            <a:extLst>
              <a:ext uri="{FF2B5EF4-FFF2-40B4-BE49-F238E27FC236}">
                <a16:creationId xmlns:a16="http://schemas.microsoft.com/office/drawing/2014/main" id="{174ECB5E-8070-4DEB-980D-3BC98F606119}"/>
              </a:ext>
            </a:extLst>
          </p:cNvPr>
          <p:cNvSpPr>
            <a:spLocks noGrp="1" noChangeArrowheads="1"/>
          </p:cNvSpPr>
          <p:nvPr>
            <p:ph type="body" idx="1"/>
          </p:nvPr>
        </p:nvSpPr>
        <p:spPr>
          <a:xfrm>
            <a:off x="707721" y="1214086"/>
            <a:ext cx="10747331" cy="4530725"/>
          </a:xfrm>
        </p:spPr>
        <p:txBody>
          <a:bodyPr/>
          <a:lstStyle/>
          <a:p>
            <a:r>
              <a:rPr lang="en-US" altLang="en-US" sz="2400" dirty="0"/>
              <a:t>Several pieces of data are needed to manage open files:</a:t>
            </a:r>
          </a:p>
          <a:p>
            <a:pPr lvl="1"/>
            <a:r>
              <a:rPr lang="en-US" altLang="en-US" sz="2400" b="1" dirty="0">
                <a:solidFill>
                  <a:srgbClr val="006699"/>
                </a:solidFill>
                <a:latin typeface="+mj-lt"/>
              </a:rPr>
              <a:t>Open-file</a:t>
            </a:r>
            <a:r>
              <a:rPr lang="en-US" altLang="en-US" sz="2400" b="1" dirty="0">
                <a:solidFill>
                  <a:srgbClr val="3366FF"/>
                </a:solidFill>
              </a:rPr>
              <a:t> </a:t>
            </a:r>
            <a:r>
              <a:rPr lang="en-US" altLang="en-US" sz="2400" b="1" dirty="0">
                <a:solidFill>
                  <a:srgbClr val="006699"/>
                </a:solidFill>
                <a:latin typeface="+mj-lt"/>
              </a:rPr>
              <a:t>table(</a:t>
            </a:r>
            <a:r>
              <a:rPr lang="zh-CN" altLang="en-US" sz="2400" b="1" dirty="0">
                <a:solidFill>
                  <a:srgbClr val="006699"/>
                </a:solidFill>
                <a:latin typeface="+mj-lt"/>
              </a:rPr>
              <a:t>打开文件表</a:t>
            </a:r>
            <a:r>
              <a:rPr lang="en-US" altLang="en-US" sz="2400" b="1" dirty="0">
                <a:solidFill>
                  <a:srgbClr val="006699"/>
                </a:solidFill>
                <a:latin typeface="+mj-lt"/>
              </a:rPr>
              <a:t>)</a:t>
            </a:r>
            <a:r>
              <a:rPr lang="en-US" altLang="en-US" sz="2400" dirty="0"/>
              <a:t>: tracks open files</a:t>
            </a:r>
          </a:p>
          <a:p>
            <a:pPr lvl="1"/>
            <a:r>
              <a:rPr lang="en-US" altLang="en-US" sz="2400" dirty="0"/>
              <a:t>File pointer(</a:t>
            </a:r>
            <a:r>
              <a:rPr lang="zh-CN" altLang="en-US" sz="2400" dirty="0"/>
              <a:t>文件指针</a:t>
            </a:r>
            <a:r>
              <a:rPr lang="en-US" altLang="en-US" sz="2400" dirty="0"/>
              <a:t>):  pointer to last read/write location, per process that has the file open</a:t>
            </a:r>
          </a:p>
          <a:p>
            <a:pPr lvl="1"/>
            <a:r>
              <a:rPr lang="en-US" altLang="en-US" sz="2400" b="1" dirty="0">
                <a:solidFill>
                  <a:srgbClr val="006699"/>
                </a:solidFill>
                <a:latin typeface="+mj-lt"/>
              </a:rPr>
              <a:t>File-open</a:t>
            </a:r>
            <a:r>
              <a:rPr lang="en-US" altLang="en-US" sz="2400" b="1" dirty="0">
                <a:solidFill>
                  <a:srgbClr val="3366FF"/>
                </a:solidFill>
              </a:rPr>
              <a:t> </a:t>
            </a:r>
            <a:r>
              <a:rPr lang="en-US" altLang="en-US" sz="2400" b="1" dirty="0">
                <a:solidFill>
                  <a:srgbClr val="006699"/>
                </a:solidFill>
                <a:latin typeface="+mj-lt"/>
              </a:rPr>
              <a:t>count(</a:t>
            </a:r>
            <a:r>
              <a:rPr lang="zh-CN" altLang="en-US" sz="2400" b="1" dirty="0">
                <a:solidFill>
                  <a:srgbClr val="006699"/>
                </a:solidFill>
                <a:latin typeface="+mj-lt"/>
              </a:rPr>
              <a:t>文件打开计数器</a:t>
            </a:r>
            <a:r>
              <a:rPr lang="en-US" altLang="en-US" sz="2400" b="1" dirty="0">
                <a:solidFill>
                  <a:srgbClr val="006699"/>
                </a:solidFill>
                <a:latin typeface="+mj-lt"/>
              </a:rPr>
              <a:t>)</a:t>
            </a:r>
            <a:r>
              <a:rPr lang="en-US" altLang="en-US" sz="2400" dirty="0"/>
              <a:t>: counter of number of times a file is open – to allow removal of data from open-file table when last processes closes it  </a:t>
            </a:r>
            <a:r>
              <a:rPr lang="zh-CN" altLang="en-US" sz="2400" dirty="0"/>
              <a:t>一个文件可以在多个进程中共享打开</a:t>
            </a:r>
            <a:endParaRPr lang="en-US" altLang="en-US" sz="2400" dirty="0"/>
          </a:p>
          <a:p>
            <a:pPr lvl="1"/>
            <a:r>
              <a:rPr lang="en-US" altLang="en-US" sz="2400" dirty="0"/>
              <a:t>Disk location of the file(</a:t>
            </a:r>
            <a:r>
              <a:rPr lang="zh-CN" altLang="en-US" sz="2400" dirty="0"/>
              <a:t>文件在磁盘的位置</a:t>
            </a:r>
            <a:r>
              <a:rPr lang="en-US" altLang="en-US" sz="2400" dirty="0"/>
              <a:t>): cache of data access information</a:t>
            </a:r>
          </a:p>
          <a:p>
            <a:pPr lvl="1"/>
            <a:r>
              <a:rPr lang="en-US" altLang="en-US" sz="2400" dirty="0"/>
              <a:t>Access rights(</a:t>
            </a:r>
            <a:r>
              <a:rPr lang="zh-CN" altLang="en-US" sz="2400" dirty="0"/>
              <a:t>访问权限</a:t>
            </a:r>
            <a:r>
              <a:rPr lang="en-US" altLang="en-US" sz="2400" dirty="0"/>
              <a:t>): per-process access mode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901319-4902-4FF1-A8EF-AA9B1300B3BE}"/>
              </a:ext>
            </a:extLst>
          </p:cNvPr>
          <p:cNvSpPr>
            <a:spLocks noGrp="1" noChangeArrowheads="1"/>
          </p:cNvSpPr>
          <p:nvPr>
            <p:ph type="title"/>
          </p:nvPr>
        </p:nvSpPr>
        <p:spPr>
          <a:xfrm>
            <a:off x="1831909" y="235374"/>
            <a:ext cx="8229600" cy="576262"/>
          </a:xfrm>
        </p:spPr>
        <p:txBody>
          <a:bodyPr/>
          <a:lstStyle/>
          <a:p>
            <a:pPr eaLnBrk="1" hangingPunct="1"/>
            <a:r>
              <a:rPr lang="en-US" altLang="en-US" dirty="0"/>
              <a:t>Open File Locking(</a:t>
            </a:r>
            <a:r>
              <a:rPr lang="zh-CN" altLang="en-US" dirty="0"/>
              <a:t>文件锁</a:t>
            </a:r>
            <a:r>
              <a:rPr lang="en-US" altLang="en-US" dirty="0"/>
              <a:t>)</a:t>
            </a:r>
          </a:p>
        </p:txBody>
      </p:sp>
      <p:sp>
        <p:nvSpPr>
          <p:cNvPr id="11267" name="Rectangle 3">
            <a:extLst>
              <a:ext uri="{FF2B5EF4-FFF2-40B4-BE49-F238E27FC236}">
                <a16:creationId xmlns:a16="http://schemas.microsoft.com/office/drawing/2014/main" id="{FF341099-F84A-486B-8354-E95792451A7F}"/>
              </a:ext>
            </a:extLst>
          </p:cNvPr>
          <p:cNvSpPr>
            <a:spLocks noGrp="1" noChangeArrowheads="1"/>
          </p:cNvSpPr>
          <p:nvPr>
            <p:ph type="body" idx="1"/>
          </p:nvPr>
        </p:nvSpPr>
        <p:spPr>
          <a:xfrm>
            <a:off x="1430045" y="1067990"/>
            <a:ext cx="9587143" cy="4538012"/>
          </a:xfrm>
        </p:spPr>
        <p:txBody>
          <a:bodyPr/>
          <a:lstStyle/>
          <a:p>
            <a:r>
              <a:rPr lang="en-US" altLang="en-US" sz="2400" dirty="0"/>
              <a:t>Provided by some operating systems and file systems</a:t>
            </a:r>
          </a:p>
          <a:p>
            <a:pPr lvl="1"/>
            <a:r>
              <a:rPr lang="en-US" altLang="en-US" sz="2400" dirty="0"/>
              <a:t>Similar to reader-writer locks  </a:t>
            </a:r>
            <a:r>
              <a:rPr lang="zh-CN" altLang="en-US" sz="2400" dirty="0"/>
              <a:t>类似于读者</a:t>
            </a:r>
            <a:r>
              <a:rPr lang="en-US" altLang="zh-CN" sz="2400" dirty="0"/>
              <a:t>-</a:t>
            </a:r>
            <a:r>
              <a:rPr lang="zh-CN" altLang="en-US" sz="2400" dirty="0"/>
              <a:t>写者锁</a:t>
            </a:r>
            <a:endParaRPr lang="en-US" altLang="en-US" sz="2400" dirty="0"/>
          </a:p>
          <a:p>
            <a:pPr lvl="1"/>
            <a:r>
              <a:rPr lang="en-US" altLang="en-US" sz="2400" b="1" dirty="0">
                <a:solidFill>
                  <a:srgbClr val="006699"/>
                </a:solidFill>
                <a:latin typeface="+mj-lt"/>
              </a:rPr>
              <a:t>Shared</a:t>
            </a:r>
            <a:r>
              <a:rPr lang="en-US" altLang="en-US" sz="2400" dirty="0"/>
              <a:t> </a:t>
            </a:r>
            <a:r>
              <a:rPr lang="en-US" altLang="en-US" sz="2400" b="1" dirty="0">
                <a:solidFill>
                  <a:srgbClr val="006699"/>
                </a:solidFill>
                <a:latin typeface="+mj-lt"/>
              </a:rPr>
              <a:t>lock(</a:t>
            </a:r>
            <a:r>
              <a:rPr lang="zh-CN" altLang="en-US" sz="2400" b="1" dirty="0">
                <a:solidFill>
                  <a:srgbClr val="006699"/>
                </a:solidFill>
                <a:latin typeface="+mj-lt"/>
              </a:rPr>
              <a:t>共享锁</a:t>
            </a:r>
            <a:r>
              <a:rPr lang="en-US" altLang="en-US" sz="2400" b="1" dirty="0">
                <a:solidFill>
                  <a:srgbClr val="006699"/>
                </a:solidFill>
                <a:latin typeface="+mj-lt"/>
              </a:rPr>
              <a:t>)</a:t>
            </a:r>
            <a:r>
              <a:rPr lang="en-US" altLang="en-US" sz="2400" dirty="0"/>
              <a:t> similar to </a:t>
            </a:r>
            <a:r>
              <a:rPr lang="en-US" altLang="en-US" sz="2400" b="1" dirty="0">
                <a:solidFill>
                  <a:srgbClr val="0070C0"/>
                </a:solidFill>
              </a:rPr>
              <a:t>reader lock(</a:t>
            </a:r>
            <a:r>
              <a:rPr lang="zh-CN" altLang="en-US" sz="2400" b="1" dirty="0">
                <a:solidFill>
                  <a:srgbClr val="0070C0"/>
                </a:solidFill>
              </a:rPr>
              <a:t>读者锁</a:t>
            </a:r>
            <a:r>
              <a:rPr lang="en-US" altLang="en-US" sz="2400" b="1" dirty="0">
                <a:solidFill>
                  <a:srgbClr val="0070C0"/>
                </a:solidFill>
              </a:rPr>
              <a:t>) </a:t>
            </a:r>
            <a:r>
              <a:rPr lang="en-US" altLang="en-US" sz="2400" dirty="0"/>
              <a:t>– several processes can acquire concurrently</a:t>
            </a:r>
          </a:p>
          <a:p>
            <a:pPr lvl="1"/>
            <a:r>
              <a:rPr lang="en-US" altLang="en-US" sz="2400" b="1" dirty="0">
                <a:solidFill>
                  <a:srgbClr val="006699"/>
                </a:solidFill>
                <a:latin typeface="+mj-lt"/>
              </a:rPr>
              <a:t>Exclusive</a:t>
            </a:r>
            <a:r>
              <a:rPr lang="en-US" altLang="en-US" sz="2400" b="1" dirty="0">
                <a:solidFill>
                  <a:srgbClr val="3366FF"/>
                </a:solidFill>
              </a:rPr>
              <a:t> </a:t>
            </a:r>
            <a:r>
              <a:rPr lang="en-US" altLang="en-US" sz="2400" b="1" dirty="0">
                <a:solidFill>
                  <a:srgbClr val="006699"/>
                </a:solidFill>
                <a:latin typeface="+mj-lt"/>
              </a:rPr>
              <a:t>lock(</a:t>
            </a:r>
            <a:r>
              <a:rPr lang="zh-CN" altLang="en-US" sz="2400" b="1" dirty="0">
                <a:solidFill>
                  <a:srgbClr val="006699"/>
                </a:solidFill>
                <a:latin typeface="+mj-lt"/>
              </a:rPr>
              <a:t>专用锁</a:t>
            </a:r>
            <a:r>
              <a:rPr lang="en-US" altLang="en-US" sz="2400" b="1" dirty="0">
                <a:solidFill>
                  <a:srgbClr val="006699"/>
                </a:solidFill>
                <a:latin typeface="+mj-lt"/>
              </a:rPr>
              <a:t>)</a:t>
            </a:r>
            <a:r>
              <a:rPr lang="en-US" altLang="en-US" sz="2400" b="1" dirty="0">
                <a:solidFill>
                  <a:srgbClr val="3366FF"/>
                </a:solidFill>
              </a:rPr>
              <a:t> </a:t>
            </a:r>
            <a:r>
              <a:rPr lang="en-US" altLang="en-US" sz="2400" dirty="0"/>
              <a:t>similar to </a:t>
            </a:r>
            <a:r>
              <a:rPr lang="en-US" altLang="en-US" sz="2400" b="1" dirty="0">
                <a:solidFill>
                  <a:srgbClr val="0070C0"/>
                </a:solidFill>
              </a:rPr>
              <a:t>writer lock(</a:t>
            </a:r>
            <a:r>
              <a:rPr lang="zh-CN" altLang="en-US" sz="2400" b="1" dirty="0">
                <a:solidFill>
                  <a:srgbClr val="0070C0"/>
                </a:solidFill>
              </a:rPr>
              <a:t>写者锁</a:t>
            </a:r>
            <a:r>
              <a:rPr lang="en-US" altLang="en-US" sz="2400" b="1" dirty="0">
                <a:solidFill>
                  <a:srgbClr val="0070C0"/>
                </a:solidFill>
              </a:rPr>
              <a:t>)  </a:t>
            </a:r>
            <a:r>
              <a:rPr lang="zh-CN" altLang="en-US" sz="2400" b="1" dirty="0">
                <a:solidFill>
                  <a:srgbClr val="0070C0"/>
                </a:solidFill>
              </a:rPr>
              <a:t>互斥</a:t>
            </a:r>
            <a:endParaRPr lang="en-US" altLang="en-US" sz="2400" b="1" dirty="0">
              <a:solidFill>
                <a:srgbClr val="0070C0"/>
              </a:solidFill>
            </a:endParaRPr>
          </a:p>
          <a:p>
            <a:r>
              <a:rPr lang="en-US" altLang="en-US" sz="2400" dirty="0"/>
              <a:t>Mediates access to a file(</a:t>
            </a:r>
            <a:r>
              <a:rPr lang="zh-CN" altLang="en-US" sz="2400" dirty="0"/>
              <a:t>协调对文件的访问</a:t>
            </a:r>
            <a:r>
              <a:rPr lang="en-US" altLang="en-US" sz="2400" dirty="0"/>
              <a:t>)</a:t>
            </a:r>
          </a:p>
          <a:p>
            <a:r>
              <a:rPr lang="en-US" altLang="en-US" sz="2400" dirty="0"/>
              <a:t>Mandatory or advisory:</a:t>
            </a:r>
          </a:p>
          <a:p>
            <a:pPr lvl="1"/>
            <a:r>
              <a:rPr lang="en-US" altLang="en-US" sz="2400" b="1" dirty="0">
                <a:solidFill>
                  <a:srgbClr val="006699"/>
                </a:solidFill>
                <a:latin typeface="+mj-lt"/>
              </a:rPr>
              <a:t>Mandatory(</a:t>
            </a:r>
            <a:r>
              <a:rPr lang="zh-CN" altLang="en-US" sz="2400" b="1" dirty="0">
                <a:solidFill>
                  <a:srgbClr val="006699"/>
                </a:solidFill>
                <a:latin typeface="+mj-lt"/>
              </a:rPr>
              <a:t>强制</a:t>
            </a:r>
            <a:r>
              <a:rPr lang="en-US" altLang="en-US" sz="2400" b="1" dirty="0">
                <a:solidFill>
                  <a:srgbClr val="006699"/>
                </a:solidFill>
                <a:latin typeface="+mj-lt"/>
              </a:rPr>
              <a:t>)</a:t>
            </a:r>
            <a:r>
              <a:rPr lang="en-US" altLang="en-US" sz="2400" dirty="0"/>
              <a:t> – access is denied depending on locks held and requested  </a:t>
            </a:r>
            <a:r>
              <a:rPr lang="zh-CN" altLang="en-US" sz="2400" dirty="0"/>
              <a:t>互斥</a:t>
            </a:r>
            <a:endParaRPr lang="en-US" altLang="en-US" sz="2400" dirty="0"/>
          </a:p>
          <a:p>
            <a:pPr lvl="1"/>
            <a:r>
              <a:rPr lang="en-US" altLang="en-US" sz="2400" b="1" dirty="0">
                <a:solidFill>
                  <a:srgbClr val="006699"/>
                </a:solidFill>
                <a:latin typeface="+mj-lt"/>
              </a:rPr>
              <a:t>Advisory(</a:t>
            </a:r>
            <a:r>
              <a:rPr lang="zh-CN" altLang="en-US" sz="2400" b="1" dirty="0">
                <a:solidFill>
                  <a:srgbClr val="006699"/>
                </a:solidFill>
                <a:latin typeface="+mj-lt"/>
              </a:rPr>
              <a:t>建议</a:t>
            </a:r>
            <a:r>
              <a:rPr lang="en-US" altLang="en-US" sz="2400" b="1" dirty="0">
                <a:solidFill>
                  <a:srgbClr val="006699"/>
                </a:solidFill>
                <a:latin typeface="+mj-lt"/>
              </a:rPr>
              <a:t>)</a:t>
            </a:r>
            <a:r>
              <a:rPr lang="en-US" altLang="en-US" sz="2400" dirty="0"/>
              <a:t> – processes can find status of locks and decide what to do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085A2-4DE3-4EB5-80A2-2883983F34CA}"/>
              </a:ext>
            </a:extLst>
          </p:cNvPr>
          <p:cNvSpPr>
            <a:spLocks noGrp="1"/>
          </p:cNvSpPr>
          <p:nvPr>
            <p:ph type="title"/>
          </p:nvPr>
        </p:nvSpPr>
        <p:spPr/>
        <p:txBody>
          <a:bodyPr/>
          <a:lstStyle/>
          <a:p>
            <a:r>
              <a:rPr lang="en-US" altLang="zh-CN" dirty="0"/>
              <a:t>Mandatory Locking(</a:t>
            </a:r>
            <a:r>
              <a:rPr lang="zh-CN" altLang="en-US" dirty="0"/>
              <a:t>强制锁</a:t>
            </a:r>
            <a:r>
              <a:rPr lang="en-US" altLang="zh-CN" dirty="0"/>
              <a:t>)</a:t>
            </a:r>
            <a:endParaRPr lang="zh-CN" altLang="en-US" dirty="0"/>
          </a:p>
        </p:txBody>
      </p:sp>
      <p:sp>
        <p:nvSpPr>
          <p:cNvPr id="3" name="内容占位符 2">
            <a:extLst>
              <a:ext uri="{FF2B5EF4-FFF2-40B4-BE49-F238E27FC236}">
                <a16:creationId xmlns:a16="http://schemas.microsoft.com/office/drawing/2014/main" id="{A443BBF7-CFEC-4848-8202-9F6CE80326A2}"/>
              </a:ext>
            </a:extLst>
          </p:cNvPr>
          <p:cNvSpPr>
            <a:spLocks noGrp="1"/>
          </p:cNvSpPr>
          <p:nvPr>
            <p:ph idx="1"/>
          </p:nvPr>
        </p:nvSpPr>
        <p:spPr>
          <a:xfrm>
            <a:off x="609600" y="1008301"/>
            <a:ext cx="10972800" cy="4626984"/>
          </a:xfrm>
        </p:spPr>
        <p:txBody>
          <a:bodyPr/>
          <a:lstStyle/>
          <a:p>
            <a:r>
              <a:rPr lang="zh-CN" altLang="en-US" sz="2400" dirty="0"/>
              <a:t>对于采用强制锁的文件，一个进程一旦获得锁，由</a:t>
            </a:r>
            <a:r>
              <a:rPr lang="en-US" altLang="zh-CN" sz="2400" dirty="0"/>
              <a:t>OS</a:t>
            </a:r>
            <a:r>
              <a:rPr lang="zh-CN" altLang="en-US" sz="2400" dirty="0"/>
              <a:t>保证其他进程就无法访问此文件</a:t>
            </a:r>
            <a:r>
              <a:rPr lang="en-US" altLang="zh-CN" sz="2400" dirty="0"/>
              <a:t>(</a:t>
            </a:r>
            <a:r>
              <a:rPr lang="zh-CN" altLang="en-US" sz="2400" dirty="0"/>
              <a:t>即使其他进程不调用加锁操作，直接操作文件也不行</a:t>
            </a:r>
            <a:r>
              <a:rPr lang="en-US" altLang="zh-CN" sz="2400" dirty="0"/>
              <a:t>)</a:t>
            </a:r>
            <a:r>
              <a:rPr lang="zh-CN" altLang="en-US" sz="2400" dirty="0"/>
              <a:t>，也就是</a:t>
            </a:r>
            <a:r>
              <a:rPr lang="en-US" altLang="zh-CN" sz="2400" dirty="0"/>
              <a:t>OS</a:t>
            </a:r>
            <a:r>
              <a:rPr lang="zh-CN" altLang="en-US" sz="2400" dirty="0"/>
              <a:t>保证共享文件的完整性</a:t>
            </a:r>
            <a:endParaRPr lang="en-US" altLang="zh-CN" sz="2400" dirty="0"/>
          </a:p>
          <a:p>
            <a:endParaRPr lang="en-US" altLang="zh-CN" sz="2400" dirty="0"/>
          </a:p>
          <a:p>
            <a:r>
              <a:rPr lang="en-US" altLang="zh-CN" sz="2400" dirty="0"/>
              <a:t>Linux</a:t>
            </a:r>
            <a:r>
              <a:rPr lang="zh-CN" altLang="en-US" sz="2400" dirty="0"/>
              <a:t>默认是建议锁。要打开强制锁，需要进行文件系统级及单个文件的使能操作：</a:t>
            </a:r>
            <a:endParaRPr lang="en-US" altLang="zh-CN" sz="2400" dirty="0"/>
          </a:p>
          <a:p>
            <a:pPr lvl="1"/>
            <a:r>
              <a:rPr lang="en-US" altLang="zh-CN" sz="2400" dirty="0"/>
              <a:t>Mount the file system with </a:t>
            </a:r>
            <a:r>
              <a:rPr lang="en-US" altLang="zh-CN" sz="2400" dirty="0">
                <a:latin typeface="Arial" panose="020B0604020202020204" pitchFamily="34" charset="0"/>
                <a:cs typeface="Arial" panose="020B0604020202020204" pitchFamily="34" charset="0"/>
              </a:rPr>
              <a:t>“</a:t>
            </a:r>
            <a:r>
              <a:rPr lang="en-US" altLang="zh-CN" sz="2400" dirty="0"/>
              <a:t>-o mand</a:t>
            </a:r>
            <a:r>
              <a:rPr lang="en-US" altLang="zh-CN" sz="2400" dirty="0">
                <a:latin typeface="Arial" panose="020B0604020202020204" pitchFamily="34" charset="0"/>
                <a:cs typeface="Arial" panose="020B0604020202020204" pitchFamily="34" charset="0"/>
              </a:rPr>
              <a:t>” </a:t>
            </a:r>
            <a:r>
              <a:rPr lang="en-US" altLang="zh-CN" sz="2400" dirty="0"/>
              <a:t>option</a:t>
            </a:r>
          </a:p>
          <a:p>
            <a:pPr lvl="1"/>
            <a:r>
              <a:rPr lang="en-US" altLang="zh-CN" sz="2400" dirty="0"/>
              <a:t>For the </a:t>
            </a:r>
            <a:r>
              <a:rPr lang="en-US" altLang="zh-CN" sz="2400" dirty="0" err="1"/>
              <a:t>lock_file</a:t>
            </a:r>
            <a:r>
              <a:rPr lang="en-US" altLang="zh-CN" sz="2400" dirty="0"/>
              <a:t>, turn on the set-group-ID bit and turn off the group-execute bit, to enable mandatory locking on that particular file. (This way has been chosen because when you turn off the group-execute bit, set-group-ID has no real meaning to it )</a:t>
            </a:r>
          </a:p>
          <a:p>
            <a:endParaRPr lang="zh-CN" altLang="en-US" sz="2400" dirty="0"/>
          </a:p>
        </p:txBody>
      </p:sp>
    </p:spTree>
    <p:extLst>
      <p:ext uri="{BB962C8B-B14F-4D97-AF65-F5344CB8AC3E}">
        <p14:creationId xmlns:p14="http://schemas.microsoft.com/office/powerpoint/2010/main" val="71034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1E6E2-EBA5-488E-8768-2E1561A4EE25}"/>
              </a:ext>
            </a:extLst>
          </p:cNvPr>
          <p:cNvSpPr>
            <a:spLocks noGrp="1"/>
          </p:cNvSpPr>
          <p:nvPr>
            <p:ph type="title"/>
          </p:nvPr>
        </p:nvSpPr>
        <p:spPr/>
        <p:txBody>
          <a:bodyPr/>
          <a:lstStyle/>
          <a:p>
            <a:r>
              <a:rPr lang="en-US" altLang="zh-CN" dirty="0"/>
              <a:t>Advisory Locking(</a:t>
            </a:r>
            <a:r>
              <a:rPr lang="zh-CN" altLang="en-US" dirty="0"/>
              <a:t>建议锁</a:t>
            </a:r>
            <a:r>
              <a:rPr lang="en-US" altLang="zh-CN" dirty="0"/>
              <a:t>)</a:t>
            </a:r>
            <a:endParaRPr lang="zh-CN" altLang="en-US" dirty="0"/>
          </a:p>
        </p:txBody>
      </p:sp>
      <p:sp>
        <p:nvSpPr>
          <p:cNvPr id="3" name="内容占位符 2">
            <a:extLst>
              <a:ext uri="{FF2B5EF4-FFF2-40B4-BE49-F238E27FC236}">
                <a16:creationId xmlns:a16="http://schemas.microsoft.com/office/drawing/2014/main" id="{F488CE7D-D798-433A-BAAC-BCCC27AB735F}"/>
              </a:ext>
            </a:extLst>
          </p:cNvPr>
          <p:cNvSpPr>
            <a:spLocks noGrp="1"/>
          </p:cNvSpPr>
          <p:nvPr>
            <p:ph idx="1"/>
          </p:nvPr>
        </p:nvSpPr>
        <p:spPr/>
        <p:txBody>
          <a:bodyPr/>
          <a:lstStyle/>
          <a:p>
            <a:r>
              <a:rPr lang="zh-CN" altLang="en-US" sz="2800" dirty="0"/>
              <a:t>建议锁需要参与文件共享的各个进程间合作。比如进程</a:t>
            </a:r>
            <a:r>
              <a:rPr lang="en-US" altLang="zh-CN" sz="2800" dirty="0"/>
              <a:t>P1</a:t>
            </a:r>
            <a:r>
              <a:rPr lang="zh-CN" altLang="en-US" sz="2800" dirty="0"/>
              <a:t>获得了文件的写者锁，</a:t>
            </a:r>
            <a:r>
              <a:rPr lang="en-US" altLang="zh-CN" sz="2800" dirty="0"/>
              <a:t>P2</a:t>
            </a:r>
            <a:r>
              <a:rPr lang="zh-CN" altLang="en-US" sz="2800" dirty="0"/>
              <a:t>可能：</a:t>
            </a:r>
            <a:endParaRPr lang="en-US" altLang="zh-CN" sz="2800" dirty="0"/>
          </a:p>
          <a:p>
            <a:pPr lvl="1"/>
            <a:r>
              <a:rPr lang="zh-CN" altLang="en-US" sz="2800" dirty="0"/>
              <a:t>进程</a:t>
            </a:r>
            <a:r>
              <a:rPr lang="en-US" altLang="zh-CN" sz="2800" dirty="0"/>
              <a:t>P2</a:t>
            </a:r>
            <a:r>
              <a:rPr lang="zh-CN" altLang="en-US" sz="2800" dirty="0"/>
              <a:t>试图获得锁，无法获得，文件完整性得到保证。这样的</a:t>
            </a:r>
            <a:r>
              <a:rPr lang="en-US" altLang="zh-CN" sz="2800" dirty="0"/>
              <a:t>P2</a:t>
            </a:r>
            <a:r>
              <a:rPr lang="zh-CN" altLang="en-US" sz="2800" dirty="0"/>
              <a:t>进程是</a:t>
            </a:r>
            <a:r>
              <a:rPr lang="zh-CN" altLang="en-US" sz="2800" b="1" dirty="0">
                <a:solidFill>
                  <a:srgbClr val="0070C0"/>
                </a:solidFill>
              </a:rPr>
              <a:t>合作进程</a:t>
            </a:r>
            <a:endParaRPr lang="en-US" altLang="zh-CN" sz="2800" b="1" dirty="0">
              <a:solidFill>
                <a:srgbClr val="0070C0"/>
              </a:solidFill>
            </a:endParaRPr>
          </a:p>
          <a:p>
            <a:pPr lvl="1"/>
            <a:r>
              <a:rPr lang="zh-CN" altLang="en-US" sz="2800" dirty="0"/>
              <a:t>进程</a:t>
            </a:r>
            <a:r>
              <a:rPr lang="en-US" altLang="zh-CN" sz="2800" dirty="0"/>
              <a:t>P2</a:t>
            </a:r>
            <a:r>
              <a:rPr lang="zh-CN" altLang="en-US" sz="2800" dirty="0"/>
              <a:t>略过加锁的过程，直接读写文件，文件完整性有可能被破坏。这样的</a:t>
            </a:r>
            <a:r>
              <a:rPr lang="en-US" altLang="zh-CN" sz="2800" dirty="0"/>
              <a:t>P2</a:t>
            </a:r>
            <a:r>
              <a:rPr lang="zh-CN" altLang="en-US" sz="2800" dirty="0"/>
              <a:t>进程</a:t>
            </a:r>
            <a:r>
              <a:rPr lang="zh-CN" altLang="en-US" sz="2800" b="1" dirty="0">
                <a:solidFill>
                  <a:srgbClr val="0070C0"/>
                </a:solidFill>
              </a:rPr>
              <a:t>是非合作进程</a:t>
            </a:r>
            <a:endParaRPr lang="en-US" altLang="zh-CN" sz="2800" b="1" dirty="0">
              <a:solidFill>
                <a:srgbClr val="0070C0"/>
              </a:solidFill>
            </a:endParaRPr>
          </a:p>
          <a:p>
            <a:r>
              <a:rPr lang="zh-CN" altLang="en-US" sz="2800" dirty="0"/>
              <a:t>进程是否合作是由软件开发人员决定的，所以这种锁称为建议的。</a:t>
            </a:r>
            <a:endParaRPr lang="en-US" altLang="zh-CN" sz="2800" dirty="0"/>
          </a:p>
          <a:p>
            <a:r>
              <a:rPr lang="zh-CN" altLang="en-US" sz="2800" dirty="0"/>
              <a:t>一般</a:t>
            </a:r>
            <a:r>
              <a:rPr lang="en-US" altLang="zh-CN" sz="2800" dirty="0"/>
              <a:t>Windows</a:t>
            </a:r>
            <a:r>
              <a:rPr lang="zh-CN" altLang="en-US" sz="2800" dirty="0"/>
              <a:t>采用强制锁，</a:t>
            </a:r>
            <a:r>
              <a:rPr lang="en-US" altLang="zh-CN" sz="2800" dirty="0"/>
              <a:t>Linux</a:t>
            </a:r>
            <a:r>
              <a:rPr lang="zh-CN" altLang="en-US" sz="2800" dirty="0"/>
              <a:t>采用建议锁</a:t>
            </a:r>
          </a:p>
        </p:txBody>
      </p:sp>
    </p:spTree>
    <p:extLst>
      <p:ext uri="{BB962C8B-B14F-4D97-AF65-F5344CB8AC3E}">
        <p14:creationId xmlns:p14="http://schemas.microsoft.com/office/powerpoint/2010/main" val="116419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DA52379-7701-4C4A-8B31-198418483C24}"/>
              </a:ext>
            </a:extLst>
          </p:cNvPr>
          <p:cNvSpPr>
            <a:spLocks noGrp="1" noChangeArrowheads="1"/>
          </p:cNvSpPr>
          <p:nvPr>
            <p:ph type="title"/>
          </p:nvPr>
        </p:nvSpPr>
        <p:spPr>
          <a:xfrm>
            <a:off x="2437135" y="235374"/>
            <a:ext cx="7605712" cy="576262"/>
          </a:xfrm>
        </p:spPr>
        <p:txBody>
          <a:bodyPr/>
          <a:lstStyle/>
          <a:p>
            <a:pPr eaLnBrk="1" hangingPunct="1"/>
            <a:r>
              <a:rPr lang="en-US" altLang="en-US" dirty="0"/>
              <a:t>File Locking Example – Java API</a:t>
            </a:r>
          </a:p>
        </p:txBody>
      </p:sp>
      <p:sp>
        <p:nvSpPr>
          <p:cNvPr id="12291" name="Rectangle 3">
            <a:extLst>
              <a:ext uri="{FF2B5EF4-FFF2-40B4-BE49-F238E27FC236}">
                <a16:creationId xmlns:a16="http://schemas.microsoft.com/office/drawing/2014/main" id="{D9254F1E-2F1B-4E2A-9773-37236C49BF82}"/>
              </a:ext>
            </a:extLst>
          </p:cNvPr>
          <p:cNvSpPr>
            <a:spLocks noGrp="1" noChangeArrowheads="1"/>
          </p:cNvSpPr>
          <p:nvPr>
            <p:ph type="body" idx="1"/>
          </p:nvPr>
        </p:nvSpPr>
        <p:spPr>
          <a:xfrm>
            <a:off x="1633491" y="976037"/>
            <a:ext cx="9561251" cy="5247210"/>
          </a:xfrm>
        </p:spPr>
        <p:txBody>
          <a:bodyPr/>
          <a:lstStyle/>
          <a:p>
            <a:pPr>
              <a:lnSpc>
                <a:spcPct val="80000"/>
              </a:lnSpc>
              <a:buFont typeface="Monotype Sorts" pitchFamily="-84" charset="2"/>
              <a:buNone/>
            </a:pPr>
            <a:r>
              <a:rPr lang="en-US" altLang="en-US" dirty="0">
                <a:solidFill>
                  <a:srgbClr val="0033CC"/>
                </a:solidFill>
              </a:rPr>
              <a:t>import java.io.*;</a:t>
            </a:r>
          </a:p>
          <a:p>
            <a:pPr>
              <a:lnSpc>
                <a:spcPct val="80000"/>
              </a:lnSpc>
              <a:buFont typeface="Monotype Sorts" pitchFamily="-84" charset="2"/>
              <a:buNone/>
            </a:pPr>
            <a:r>
              <a:rPr lang="en-US" altLang="en-US" dirty="0">
                <a:solidFill>
                  <a:srgbClr val="0033CC"/>
                </a:solidFill>
              </a:rPr>
              <a:t>import </a:t>
            </a:r>
            <a:r>
              <a:rPr lang="en-US" altLang="en-US" dirty="0" err="1">
                <a:solidFill>
                  <a:srgbClr val="0033CC"/>
                </a:solidFill>
              </a:rPr>
              <a:t>java.nio.channels</a:t>
            </a:r>
            <a:r>
              <a:rPr lang="en-US" altLang="en-US" dirty="0">
                <a:solidFill>
                  <a:srgbClr val="0033CC"/>
                </a:solidFill>
              </a:rPr>
              <a:t>.*;</a:t>
            </a:r>
          </a:p>
          <a:p>
            <a:pPr>
              <a:lnSpc>
                <a:spcPct val="80000"/>
              </a:lnSpc>
              <a:buFont typeface="Monotype Sorts" pitchFamily="-84" charset="2"/>
              <a:buNone/>
            </a:pPr>
            <a:r>
              <a:rPr lang="en-US" altLang="en-US" dirty="0">
                <a:solidFill>
                  <a:srgbClr val="0033CC"/>
                </a:solidFill>
              </a:rPr>
              <a:t>public class </a:t>
            </a:r>
            <a:r>
              <a:rPr lang="en-US" altLang="en-US" dirty="0" err="1">
                <a:solidFill>
                  <a:srgbClr val="0033CC"/>
                </a:solidFill>
              </a:rPr>
              <a:t>LockingExample</a:t>
            </a:r>
            <a:r>
              <a:rPr lang="en-US" altLang="en-US" dirty="0">
                <a:solidFill>
                  <a:srgbClr val="0033CC"/>
                </a:solidFill>
              </a:rPr>
              <a:t> { </a:t>
            </a:r>
          </a:p>
          <a:p>
            <a:pPr>
              <a:lnSpc>
                <a:spcPct val="80000"/>
              </a:lnSpc>
              <a:buFont typeface="Monotype Sorts" pitchFamily="-84" charset="2"/>
              <a:buNone/>
            </a:pPr>
            <a:r>
              <a:rPr lang="en-US" altLang="en-US" i="1" dirty="0">
                <a:solidFill>
                  <a:srgbClr val="0033CC"/>
                </a:solidFill>
              </a:rPr>
              <a:t>	</a:t>
            </a:r>
            <a:r>
              <a:rPr lang="en-US" altLang="en-US" dirty="0">
                <a:solidFill>
                  <a:srgbClr val="0033CC"/>
                </a:solidFill>
              </a:rPr>
              <a:t>public static final </a:t>
            </a:r>
            <a:r>
              <a:rPr lang="en-US" altLang="en-US" dirty="0" err="1">
                <a:solidFill>
                  <a:srgbClr val="0033CC"/>
                </a:solidFill>
              </a:rPr>
              <a:t>boolean</a:t>
            </a:r>
            <a:r>
              <a:rPr lang="en-US" altLang="en-US" dirty="0">
                <a:solidFill>
                  <a:srgbClr val="0033CC"/>
                </a:solidFill>
              </a:rPr>
              <a:t> EXCLUSIVE = false;</a:t>
            </a:r>
          </a:p>
          <a:p>
            <a:pPr>
              <a:lnSpc>
                <a:spcPct val="80000"/>
              </a:lnSpc>
              <a:buFont typeface="Monotype Sorts" pitchFamily="-84" charset="2"/>
              <a:buNone/>
            </a:pPr>
            <a:r>
              <a:rPr lang="en-US" altLang="en-US" dirty="0">
                <a:solidFill>
                  <a:srgbClr val="0033CC"/>
                </a:solidFill>
              </a:rPr>
              <a:t>	public static final </a:t>
            </a:r>
            <a:r>
              <a:rPr lang="en-US" altLang="en-US" dirty="0" err="1">
                <a:solidFill>
                  <a:srgbClr val="0033CC"/>
                </a:solidFill>
              </a:rPr>
              <a:t>boolean</a:t>
            </a:r>
            <a:r>
              <a:rPr lang="en-US" altLang="en-US" dirty="0">
                <a:solidFill>
                  <a:srgbClr val="0033CC"/>
                </a:solidFill>
              </a:rPr>
              <a:t> SHARED = true;</a:t>
            </a:r>
          </a:p>
          <a:p>
            <a:pPr>
              <a:lnSpc>
                <a:spcPct val="80000"/>
              </a:lnSpc>
              <a:buFont typeface="Monotype Sorts" pitchFamily="-84" charset="2"/>
              <a:buNone/>
            </a:pPr>
            <a:r>
              <a:rPr lang="en-US" altLang="en-US" dirty="0">
                <a:solidFill>
                  <a:srgbClr val="0033CC"/>
                </a:solidFill>
              </a:rPr>
              <a:t>	public static void main(String </a:t>
            </a:r>
            <a:r>
              <a:rPr lang="en-US" altLang="en-US" dirty="0" err="1">
                <a:solidFill>
                  <a:srgbClr val="0033CC"/>
                </a:solidFill>
              </a:rPr>
              <a:t>arsg</a:t>
            </a:r>
            <a:r>
              <a:rPr lang="en-US" altLang="en-US" dirty="0">
                <a:solidFill>
                  <a:srgbClr val="0033CC"/>
                </a:solidFill>
              </a:rPr>
              <a:t>[]) throws </a:t>
            </a:r>
            <a:r>
              <a:rPr lang="en-US" altLang="en-US" dirty="0" err="1">
                <a:solidFill>
                  <a:srgbClr val="0033CC"/>
                </a:solidFill>
              </a:rPr>
              <a:t>IOException</a:t>
            </a:r>
            <a:r>
              <a:rPr lang="en-US" altLang="en-US" dirty="0">
                <a:solidFill>
                  <a:srgbClr val="0033CC"/>
                </a:solidFill>
              </a:rPr>
              <a:t> </a:t>
            </a:r>
            <a:r>
              <a:rPr lang="en-US" altLang="en-US" i="1" dirty="0">
                <a:solidFill>
                  <a:srgbClr val="0033CC"/>
                </a:solidFill>
              </a:rPr>
              <a:t>{ </a:t>
            </a:r>
          </a:p>
          <a:p>
            <a:pPr>
              <a:lnSpc>
                <a:spcPct val="80000"/>
              </a:lnSpc>
              <a:buFont typeface="Monotype Sorts" pitchFamily="-84" charset="2"/>
              <a:buNone/>
            </a:pPr>
            <a:r>
              <a:rPr lang="en-US" altLang="en-US" dirty="0">
                <a:solidFill>
                  <a:srgbClr val="0033CC"/>
                </a:solidFill>
              </a:rPr>
              <a:t>		</a:t>
            </a:r>
            <a:r>
              <a:rPr lang="en-US" altLang="en-US" dirty="0" err="1">
                <a:solidFill>
                  <a:srgbClr val="0033CC"/>
                </a:solidFill>
              </a:rPr>
              <a:t>FileLock</a:t>
            </a:r>
            <a:r>
              <a:rPr lang="en-US" altLang="en-US" dirty="0">
                <a:solidFill>
                  <a:srgbClr val="0033CC"/>
                </a:solidFill>
              </a:rPr>
              <a:t> </a:t>
            </a:r>
            <a:r>
              <a:rPr lang="en-US" altLang="en-US" dirty="0" err="1">
                <a:solidFill>
                  <a:srgbClr val="0033CC"/>
                </a:solidFill>
              </a:rPr>
              <a:t>sharedLock</a:t>
            </a:r>
            <a:r>
              <a:rPr lang="en-US" altLang="en-US" dirty="0">
                <a:solidFill>
                  <a:srgbClr val="0033CC"/>
                </a:solidFill>
              </a:rPr>
              <a:t> = null;</a:t>
            </a:r>
          </a:p>
          <a:p>
            <a:pPr>
              <a:lnSpc>
                <a:spcPct val="80000"/>
              </a:lnSpc>
              <a:buFont typeface="Monotype Sorts" pitchFamily="-84" charset="2"/>
              <a:buNone/>
            </a:pPr>
            <a:r>
              <a:rPr lang="en-US" altLang="en-US" dirty="0">
                <a:solidFill>
                  <a:srgbClr val="0033CC"/>
                </a:solidFill>
              </a:rPr>
              <a:t>		</a:t>
            </a:r>
            <a:r>
              <a:rPr lang="en-US" altLang="en-US" dirty="0" err="1">
                <a:solidFill>
                  <a:srgbClr val="0033CC"/>
                </a:solidFill>
              </a:rPr>
              <a:t>FileLock</a:t>
            </a:r>
            <a:r>
              <a:rPr lang="en-US" altLang="en-US" dirty="0">
                <a:solidFill>
                  <a:srgbClr val="0033CC"/>
                </a:solidFill>
              </a:rPr>
              <a:t> </a:t>
            </a:r>
            <a:r>
              <a:rPr lang="en-US" altLang="en-US" dirty="0" err="1">
                <a:solidFill>
                  <a:srgbClr val="0033CC"/>
                </a:solidFill>
              </a:rPr>
              <a:t>exclusiveLock</a:t>
            </a:r>
            <a:r>
              <a:rPr lang="en-US" altLang="en-US" dirty="0">
                <a:solidFill>
                  <a:srgbClr val="0033CC"/>
                </a:solidFill>
              </a:rPr>
              <a:t> = null;</a:t>
            </a:r>
          </a:p>
          <a:p>
            <a:pPr>
              <a:lnSpc>
                <a:spcPct val="80000"/>
              </a:lnSpc>
              <a:buFont typeface="Monotype Sorts" pitchFamily="-84" charset="2"/>
              <a:buNone/>
            </a:pPr>
            <a:r>
              <a:rPr lang="en-US" altLang="en-US" dirty="0">
                <a:solidFill>
                  <a:srgbClr val="0033CC"/>
                </a:solidFill>
              </a:rPr>
              <a:t>		try { </a:t>
            </a:r>
          </a:p>
          <a:p>
            <a:pPr>
              <a:lnSpc>
                <a:spcPct val="80000"/>
              </a:lnSpc>
              <a:buFont typeface="Monotype Sorts" pitchFamily="-84" charset="2"/>
              <a:buNone/>
            </a:pPr>
            <a:r>
              <a:rPr lang="en-US" altLang="en-US" dirty="0">
                <a:solidFill>
                  <a:srgbClr val="0033CC"/>
                </a:solidFill>
              </a:rPr>
              <a:t>			RandomAccessFile </a:t>
            </a:r>
            <a:r>
              <a:rPr lang="en-US" altLang="en-US" dirty="0" err="1">
                <a:solidFill>
                  <a:srgbClr val="0033CC"/>
                </a:solidFill>
              </a:rPr>
              <a:t>raf</a:t>
            </a:r>
            <a:r>
              <a:rPr lang="en-US" altLang="en-US" dirty="0">
                <a:solidFill>
                  <a:srgbClr val="0033CC"/>
                </a:solidFill>
              </a:rPr>
              <a:t> = new RandomAccessFile("file.txt", "</a:t>
            </a:r>
            <a:r>
              <a:rPr lang="en-US" altLang="en-US" dirty="0" err="1">
                <a:solidFill>
                  <a:srgbClr val="0033CC"/>
                </a:solidFill>
              </a:rPr>
              <a:t>rw</a:t>
            </a:r>
            <a:r>
              <a:rPr lang="en-US" altLang="en-US" dirty="0">
                <a:solidFill>
                  <a:srgbClr val="0033CC"/>
                </a:solidFill>
              </a:rPr>
              <a:t>");</a:t>
            </a:r>
          </a:p>
          <a:p>
            <a:pPr>
              <a:lnSpc>
                <a:spcPct val="80000"/>
              </a:lnSpc>
              <a:buFont typeface="Monotype Sorts" pitchFamily="-84" charset="2"/>
              <a:buNone/>
            </a:pPr>
            <a:r>
              <a:rPr lang="en-US" altLang="en-US" dirty="0">
                <a:solidFill>
                  <a:srgbClr val="0033CC"/>
                </a:solidFill>
              </a:rPr>
              <a:t>			// get the channel for the file</a:t>
            </a:r>
          </a:p>
          <a:p>
            <a:pPr>
              <a:lnSpc>
                <a:spcPct val="80000"/>
              </a:lnSpc>
              <a:buFont typeface="Monotype Sorts" pitchFamily="-84" charset="2"/>
              <a:buNone/>
            </a:pPr>
            <a:r>
              <a:rPr lang="en-US" altLang="en-US" dirty="0">
                <a:solidFill>
                  <a:srgbClr val="0033CC"/>
                </a:solidFill>
              </a:rPr>
              <a:t>			</a:t>
            </a:r>
            <a:r>
              <a:rPr lang="en-US" altLang="en-US" dirty="0" err="1">
                <a:solidFill>
                  <a:srgbClr val="0033CC"/>
                </a:solidFill>
              </a:rPr>
              <a:t>FileChannel</a:t>
            </a:r>
            <a:r>
              <a:rPr lang="en-US" altLang="en-US" dirty="0">
                <a:solidFill>
                  <a:srgbClr val="0033CC"/>
                </a:solidFill>
              </a:rPr>
              <a:t> </a:t>
            </a:r>
            <a:r>
              <a:rPr lang="en-US" altLang="en-US" dirty="0" err="1">
                <a:solidFill>
                  <a:srgbClr val="0033CC"/>
                </a:solidFill>
              </a:rPr>
              <a:t>ch</a:t>
            </a:r>
            <a:r>
              <a:rPr lang="en-US" altLang="en-US" dirty="0">
                <a:solidFill>
                  <a:srgbClr val="0033CC"/>
                </a:solidFill>
              </a:rPr>
              <a:t> = raf.getChannel();</a:t>
            </a:r>
          </a:p>
          <a:p>
            <a:pPr>
              <a:lnSpc>
                <a:spcPct val="80000"/>
              </a:lnSpc>
              <a:buFont typeface="Monotype Sorts" pitchFamily="-84" charset="2"/>
              <a:buNone/>
            </a:pPr>
            <a:r>
              <a:rPr lang="en-US" altLang="en-US" dirty="0">
                <a:solidFill>
                  <a:srgbClr val="0033CC"/>
                </a:solidFill>
              </a:rPr>
              <a:t>			// this locks the first half of the file - exclusive</a:t>
            </a:r>
          </a:p>
          <a:p>
            <a:pPr>
              <a:lnSpc>
                <a:spcPct val="80000"/>
              </a:lnSpc>
              <a:buFont typeface="Monotype Sorts" pitchFamily="-84" charset="2"/>
              <a:buNone/>
            </a:pPr>
            <a:r>
              <a:rPr lang="en-US" altLang="en-US" dirty="0">
                <a:solidFill>
                  <a:srgbClr val="0033CC"/>
                </a:solidFill>
              </a:rPr>
              <a:t>			</a:t>
            </a:r>
            <a:r>
              <a:rPr lang="en-US" altLang="en-US" dirty="0" err="1">
                <a:solidFill>
                  <a:srgbClr val="0033CC"/>
                </a:solidFill>
              </a:rPr>
              <a:t>exclusiveLock</a:t>
            </a:r>
            <a:r>
              <a:rPr lang="en-US" altLang="en-US" dirty="0">
                <a:solidFill>
                  <a:srgbClr val="0033CC"/>
                </a:solidFill>
              </a:rPr>
              <a:t> = </a:t>
            </a:r>
            <a:r>
              <a:rPr lang="en-US" altLang="en-US" b="1" dirty="0" err="1">
                <a:solidFill>
                  <a:srgbClr val="0033CC"/>
                </a:solidFill>
              </a:rPr>
              <a:t>ch.lock</a:t>
            </a:r>
            <a:r>
              <a:rPr lang="en-US" altLang="en-US" b="1" dirty="0">
                <a:solidFill>
                  <a:srgbClr val="0033CC"/>
                </a:solidFill>
              </a:rPr>
              <a:t>(0, </a:t>
            </a:r>
            <a:r>
              <a:rPr lang="en-US" altLang="en-US" b="1" dirty="0" err="1">
                <a:solidFill>
                  <a:srgbClr val="0033CC"/>
                </a:solidFill>
              </a:rPr>
              <a:t>raf.length</a:t>
            </a:r>
            <a:r>
              <a:rPr lang="en-US" altLang="en-US" b="1" dirty="0">
                <a:solidFill>
                  <a:srgbClr val="0033CC"/>
                </a:solidFill>
              </a:rPr>
              <a:t>()/2, EXCLUSIVE);</a:t>
            </a:r>
          </a:p>
          <a:p>
            <a:pPr>
              <a:lnSpc>
                <a:spcPct val="80000"/>
              </a:lnSpc>
              <a:buFont typeface="Monotype Sorts" pitchFamily="-84" charset="2"/>
              <a:buNone/>
            </a:pPr>
            <a:r>
              <a:rPr lang="en-US" altLang="en-US" dirty="0">
                <a:solidFill>
                  <a:srgbClr val="0033CC"/>
                </a:solidFill>
              </a:rPr>
              <a:t>			/** Now modify the data . . . */</a:t>
            </a:r>
          </a:p>
          <a:p>
            <a:pPr>
              <a:lnSpc>
                <a:spcPct val="80000"/>
              </a:lnSpc>
              <a:buFont typeface="Monotype Sorts" pitchFamily="-84" charset="2"/>
              <a:buNone/>
            </a:pPr>
            <a:r>
              <a:rPr lang="en-US" altLang="en-US" dirty="0">
                <a:solidFill>
                  <a:srgbClr val="0033CC"/>
                </a:solidFill>
              </a:rPr>
              <a:t>			// release the lock</a:t>
            </a:r>
          </a:p>
          <a:p>
            <a:pPr>
              <a:lnSpc>
                <a:spcPct val="80000"/>
              </a:lnSpc>
              <a:buFont typeface="Monotype Sorts" pitchFamily="-84" charset="2"/>
              <a:buNone/>
            </a:pPr>
            <a:r>
              <a:rPr lang="en-US" altLang="en-US" dirty="0">
                <a:solidFill>
                  <a:srgbClr val="0033CC"/>
                </a:solidFill>
              </a:rPr>
              <a:t>			</a:t>
            </a:r>
            <a:r>
              <a:rPr lang="en-US" altLang="en-US" b="1" dirty="0" err="1">
                <a:solidFill>
                  <a:srgbClr val="0033CC"/>
                </a:solidFill>
              </a:rPr>
              <a:t>exclusiveLock.release</a:t>
            </a:r>
            <a:r>
              <a:rPr lang="en-US" altLang="en-US" b="1" dirty="0">
                <a:solidFill>
                  <a:srgbClr val="0033CC"/>
                </a:solidFill>
              </a:rPr>
              <a:t>();</a:t>
            </a:r>
          </a:p>
          <a:p>
            <a:pPr>
              <a:lnSpc>
                <a:spcPct val="80000"/>
              </a:lnSpc>
              <a:buFont typeface="Monotype Sorts" pitchFamily="-84" charset="2"/>
              <a:buNone/>
            </a:pPr>
            <a:endParaRPr lang="en-US" altLang="en-US" dirty="0">
              <a:solidFill>
                <a:srgbClr val="0033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F283D67-9DC7-448C-9127-0834C3751595}"/>
              </a:ext>
            </a:extLst>
          </p:cNvPr>
          <p:cNvSpPr>
            <a:spLocks noGrp="1" noChangeArrowheads="1"/>
          </p:cNvSpPr>
          <p:nvPr>
            <p:ph type="title"/>
          </p:nvPr>
        </p:nvSpPr>
        <p:spPr>
          <a:xfrm>
            <a:off x="2407296" y="240947"/>
            <a:ext cx="7996238" cy="576262"/>
          </a:xfrm>
        </p:spPr>
        <p:txBody>
          <a:bodyPr/>
          <a:lstStyle/>
          <a:p>
            <a:pPr eaLnBrk="1" hangingPunct="1"/>
            <a:r>
              <a:rPr lang="en-US" altLang="en-US" sz="3000" dirty="0"/>
              <a:t>File Locking Example – Java API (Cont.)</a:t>
            </a:r>
          </a:p>
        </p:txBody>
      </p:sp>
      <p:sp>
        <p:nvSpPr>
          <p:cNvPr id="13315" name="Rectangle 3">
            <a:extLst>
              <a:ext uri="{FF2B5EF4-FFF2-40B4-BE49-F238E27FC236}">
                <a16:creationId xmlns:a16="http://schemas.microsoft.com/office/drawing/2014/main" id="{ED8394A8-4CC0-4F3D-9DF1-D348EF3AB732}"/>
              </a:ext>
            </a:extLst>
          </p:cNvPr>
          <p:cNvSpPr>
            <a:spLocks noGrp="1" noChangeArrowheads="1"/>
          </p:cNvSpPr>
          <p:nvPr>
            <p:ph type="body" idx="1"/>
          </p:nvPr>
        </p:nvSpPr>
        <p:spPr>
          <a:xfrm>
            <a:off x="1269508" y="1011254"/>
            <a:ext cx="10058400" cy="5267325"/>
          </a:xfrm>
        </p:spPr>
        <p:txBody>
          <a:bodyPr/>
          <a:lstStyle/>
          <a:p>
            <a:pPr>
              <a:lnSpc>
                <a:spcPct val="80000"/>
              </a:lnSpc>
              <a:buFont typeface="Monotype Sorts" pitchFamily="-84" charset="2"/>
              <a:buNone/>
            </a:pPr>
            <a:r>
              <a:rPr lang="en-US" altLang="en-US" sz="2000" dirty="0">
                <a:solidFill>
                  <a:srgbClr val="0033CC"/>
                </a:solidFill>
              </a:rPr>
              <a:t>			// this locks the second half of the file - shared</a:t>
            </a:r>
          </a:p>
          <a:p>
            <a:pPr>
              <a:lnSpc>
                <a:spcPct val="80000"/>
              </a:lnSpc>
              <a:buFont typeface="Monotype Sorts" pitchFamily="-84" charset="2"/>
              <a:buNone/>
            </a:pPr>
            <a:r>
              <a:rPr lang="en-US" altLang="en-US" sz="2000" dirty="0">
                <a:solidFill>
                  <a:srgbClr val="0033CC"/>
                </a:solidFill>
              </a:rPr>
              <a:t>			</a:t>
            </a:r>
            <a:r>
              <a:rPr lang="en-US" altLang="en-US" sz="2000" dirty="0" err="1">
                <a:solidFill>
                  <a:srgbClr val="0033CC"/>
                </a:solidFill>
              </a:rPr>
              <a:t>sharedLock</a:t>
            </a:r>
            <a:r>
              <a:rPr lang="en-US" altLang="en-US" sz="2000" dirty="0">
                <a:solidFill>
                  <a:srgbClr val="0033CC"/>
                </a:solidFill>
              </a:rPr>
              <a:t> = </a:t>
            </a:r>
            <a:r>
              <a:rPr lang="en-US" altLang="en-US" sz="2000" b="1" dirty="0" err="1">
                <a:solidFill>
                  <a:srgbClr val="0033CC"/>
                </a:solidFill>
              </a:rPr>
              <a:t>ch.lock</a:t>
            </a:r>
            <a:r>
              <a:rPr lang="en-US" altLang="en-US" sz="2000" b="1" dirty="0">
                <a:solidFill>
                  <a:srgbClr val="0033CC"/>
                </a:solidFill>
              </a:rPr>
              <a:t>(</a:t>
            </a:r>
            <a:r>
              <a:rPr lang="en-US" altLang="en-US" sz="2000" b="1" dirty="0" err="1">
                <a:solidFill>
                  <a:srgbClr val="0033CC"/>
                </a:solidFill>
              </a:rPr>
              <a:t>raf.length</a:t>
            </a:r>
            <a:r>
              <a:rPr lang="en-US" altLang="en-US" sz="2000" b="1" dirty="0">
                <a:solidFill>
                  <a:srgbClr val="0033CC"/>
                </a:solidFill>
              </a:rPr>
              <a:t>()/2</a:t>
            </a:r>
            <a:r>
              <a:rPr lang="en-US" altLang="en-US" sz="2000" b="1" dirty="0">
                <a:solidFill>
                  <a:srgbClr val="FF0000"/>
                </a:solidFill>
              </a:rPr>
              <a:t>+1</a:t>
            </a:r>
            <a:r>
              <a:rPr lang="en-US" altLang="en-US" sz="2000" b="1" dirty="0">
                <a:solidFill>
                  <a:srgbClr val="0033CC"/>
                </a:solidFill>
              </a:rPr>
              <a:t>, </a:t>
            </a:r>
            <a:r>
              <a:rPr lang="en-US" altLang="en-US" sz="2000" b="1" dirty="0" err="1">
                <a:solidFill>
                  <a:srgbClr val="0033CC"/>
                </a:solidFill>
              </a:rPr>
              <a:t>raf.length</a:t>
            </a:r>
            <a:r>
              <a:rPr lang="en-US" altLang="en-US" sz="2000" b="1" dirty="0">
                <a:solidFill>
                  <a:srgbClr val="0033CC"/>
                </a:solidFill>
              </a:rPr>
              <a:t>(), SHARED);</a:t>
            </a:r>
          </a:p>
          <a:p>
            <a:pPr>
              <a:lnSpc>
                <a:spcPct val="80000"/>
              </a:lnSpc>
              <a:buFont typeface="Monotype Sorts" pitchFamily="-84" charset="2"/>
              <a:buNone/>
            </a:pPr>
            <a:r>
              <a:rPr lang="en-US" altLang="en-US" sz="2000" dirty="0">
                <a:solidFill>
                  <a:srgbClr val="0033CC"/>
                </a:solidFill>
              </a:rPr>
              <a:t>			/** Now read the data . . . */</a:t>
            </a:r>
          </a:p>
          <a:p>
            <a:pPr>
              <a:lnSpc>
                <a:spcPct val="80000"/>
              </a:lnSpc>
              <a:buFont typeface="Monotype Sorts" pitchFamily="-84" charset="2"/>
              <a:buNone/>
            </a:pPr>
            <a:r>
              <a:rPr lang="en-US" altLang="en-US" sz="2000" dirty="0">
                <a:solidFill>
                  <a:srgbClr val="0033CC"/>
                </a:solidFill>
              </a:rPr>
              <a:t>			// release the lock</a:t>
            </a:r>
          </a:p>
          <a:p>
            <a:pPr>
              <a:lnSpc>
                <a:spcPct val="80000"/>
              </a:lnSpc>
              <a:buFont typeface="Monotype Sorts" pitchFamily="-84" charset="2"/>
              <a:buNone/>
            </a:pPr>
            <a:r>
              <a:rPr lang="en-US" altLang="en-US" sz="2000" dirty="0">
                <a:solidFill>
                  <a:srgbClr val="0033CC"/>
                </a:solidFill>
              </a:rPr>
              <a:t>			</a:t>
            </a:r>
            <a:r>
              <a:rPr lang="en-US" altLang="en-US" sz="2000" b="1" dirty="0" err="1">
                <a:solidFill>
                  <a:srgbClr val="0033CC"/>
                </a:solidFill>
              </a:rPr>
              <a:t>sharedLock.release</a:t>
            </a:r>
            <a:r>
              <a:rPr lang="en-US" altLang="en-US" sz="2000" b="1" dirty="0">
                <a:solidFill>
                  <a:srgbClr val="0033CC"/>
                </a:solidFill>
              </a:rPr>
              <a:t>();</a:t>
            </a:r>
          </a:p>
          <a:p>
            <a:pPr>
              <a:lnSpc>
                <a:spcPct val="80000"/>
              </a:lnSpc>
              <a:buFont typeface="Monotype Sorts" pitchFamily="-84" charset="2"/>
              <a:buNone/>
            </a:pPr>
            <a:r>
              <a:rPr lang="en-US" altLang="en-US" sz="2000" i="1" dirty="0">
                <a:solidFill>
                  <a:srgbClr val="0033CC"/>
                </a:solidFill>
              </a:rPr>
              <a:t>		</a:t>
            </a:r>
            <a:r>
              <a:rPr lang="en-US" altLang="en-US" sz="2000" dirty="0">
                <a:solidFill>
                  <a:srgbClr val="0033CC"/>
                </a:solidFill>
              </a:rPr>
              <a:t>}</a:t>
            </a:r>
            <a:r>
              <a:rPr lang="en-US" altLang="en-US" sz="2000" i="1" dirty="0">
                <a:solidFill>
                  <a:srgbClr val="0033CC"/>
                </a:solidFill>
              </a:rPr>
              <a:t> </a:t>
            </a:r>
            <a:r>
              <a:rPr lang="en-US" altLang="en-US" sz="2000" dirty="0">
                <a:solidFill>
                  <a:srgbClr val="0033CC"/>
                </a:solidFill>
              </a:rPr>
              <a:t>catch (</a:t>
            </a:r>
            <a:r>
              <a:rPr lang="en-US" altLang="en-US" sz="2000" dirty="0" err="1">
                <a:solidFill>
                  <a:srgbClr val="0033CC"/>
                </a:solidFill>
              </a:rPr>
              <a:t>java.io.IOException</a:t>
            </a:r>
            <a:r>
              <a:rPr lang="en-US" altLang="en-US" sz="2000" dirty="0">
                <a:solidFill>
                  <a:srgbClr val="0033CC"/>
                </a:solidFill>
              </a:rPr>
              <a:t> </a:t>
            </a:r>
            <a:r>
              <a:rPr lang="en-US" altLang="en-US" sz="2000" dirty="0" err="1">
                <a:solidFill>
                  <a:srgbClr val="0033CC"/>
                </a:solidFill>
              </a:rPr>
              <a:t>ioe</a:t>
            </a:r>
            <a:r>
              <a:rPr lang="en-US" altLang="en-US" sz="2000" dirty="0">
                <a:solidFill>
                  <a:srgbClr val="0033CC"/>
                </a:solidFill>
              </a:rPr>
              <a:t>) {</a:t>
            </a:r>
            <a:endParaRPr lang="en-US" altLang="en-US" sz="2000" i="1" dirty="0">
              <a:solidFill>
                <a:srgbClr val="0033CC"/>
              </a:solidFill>
            </a:endParaRPr>
          </a:p>
          <a:p>
            <a:pPr>
              <a:lnSpc>
                <a:spcPct val="80000"/>
              </a:lnSpc>
              <a:buFont typeface="Monotype Sorts" pitchFamily="-84" charset="2"/>
              <a:buNone/>
            </a:pPr>
            <a:r>
              <a:rPr lang="en-US" altLang="en-US" sz="2000" i="1" dirty="0">
                <a:solidFill>
                  <a:srgbClr val="0033CC"/>
                </a:solidFill>
              </a:rPr>
              <a:t>			</a:t>
            </a:r>
            <a:r>
              <a:rPr lang="en-US" altLang="en-US" sz="2000" dirty="0" err="1">
                <a:solidFill>
                  <a:srgbClr val="0033CC"/>
                </a:solidFill>
              </a:rPr>
              <a:t>System.err.println</a:t>
            </a:r>
            <a:r>
              <a:rPr lang="en-US" altLang="en-US" sz="2000" dirty="0">
                <a:solidFill>
                  <a:srgbClr val="0033CC"/>
                </a:solidFill>
              </a:rPr>
              <a:t>(</a:t>
            </a:r>
            <a:r>
              <a:rPr lang="en-US" altLang="en-US" sz="2000" dirty="0" err="1">
                <a:solidFill>
                  <a:srgbClr val="0033CC"/>
                </a:solidFill>
              </a:rPr>
              <a:t>ioe</a:t>
            </a:r>
            <a:r>
              <a:rPr lang="en-US" altLang="en-US" sz="2000" dirty="0">
                <a:solidFill>
                  <a:srgbClr val="0033CC"/>
                </a:solidFill>
              </a:rPr>
              <a:t>);</a:t>
            </a:r>
          </a:p>
          <a:p>
            <a:pPr>
              <a:lnSpc>
                <a:spcPct val="80000"/>
              </a:lnSpc>
              <a:buFont typeface="Monotype Sorts" pitchFamily="-84" charset="2"/>
              <a:buNone/>
            </a:pPr>
            <a:r>
              <a:rPr lang="en-US" altLang="en-US" sz="2000" i="1" dirty="0">
                <a:solidFill>
                  <a:srgbClr val="0033CC"/>
                </a:solidFill>
              </a:rPr>
              <a:t>		</a:t>
            </a:r>
            <a:r>
              <a:rPr lang="en-US" altLang="en-US" sz="2000" dirty="0">
                <a:solidFill>
                  <a:srgbClr val="0033CC"/>
                </a:solidFill>
              </a:rPr>
              <a:t>} finally {</a:t>
            </a:r>
            <a:endParaRPr lang="en-US" altLang="en-US" sz="2000" i="1" dirty="0">
              <a:solidFill>
                <a:srgbClr val="0033CC"/>
              </a:solidFill>
            </a:endParaRPr>
          </a:p>
          <a:p>
            <a:pPr>
              <a:lnSpc>
                <a:spcPct val="80000"/>
              </a:lnSpc>
              <a:buFont typeface="Monotype Sorts" pitchFamily="-84" charset="2"/>
              <a:buNone/>
            </a:pPr>
            <a:r>
              <a:rPr lang="en-US" altLang="en-US" sz="2000" dirty="0">
                <a:solidFill>
                  <a:srgbClr val="0033CC"/>
                </a:solidFill>
              </a:rPr>
              <a:t>			if (</a:t>
            </a:r>
            <a:r>
              <a:rPr lang="en-US" altLang="en-US" sz="2000" dirty="0" err="1">
                <a:solidFill>
                  <a:srgbClr val="0033CC"/>
                </a:solidFill>
              </a:rPr>
              <a:t>exclusiveLock</a:t>
            </a:r>
            <a:r>
              <a:rPr lang="en-US" altLang="en-US" sz="2000" dirty="0">
                <a:solidFill>
                  <a:srgbClr val="0033CC"/>
                </a:solidFill>
              </a:rPr>
              <a:t> != null)</a:t>
            </a:r>
          </a:p>
          <a:p>
            <a:pPr>
              <a:lnSpc>
                <a:spcPct val="80000"/>
              </a:lnSpc>
              <a:buFont typeface="Monotype Sorts" pitchFamily="-84" charset="2"/>
              <a:buNone/>
            </a:pPr>
            <a:r>
              <a:rPr lang="en-US" altLang="en-US" sz="2000" dirty="0">
                <a:solidFill>
                  <a:srgbClr val="0033CC"/>
                </a:solidFill>
              </a:rPr>
              <a:t>			</a:t>
            </a:r>
            <a:r>
              <a:rPr lang="en-US" altLang="en-US" sz="2000" b="1" dirty="0" err="1">
                <a:solidFill>
                  <a:srgbClr val="0033CC"/>
                </a:solidFill>
              </a:rPr>
              <a:t>exclusiveLock.release</a:t>
            </a:r>
            <a:r>
              <a:rPr lang="en-US" altLang="en-US" sz="2000" b="1" dirty="0">
                <a:solidFill>
                  <a:srgbClr val="0033CC"/>
                </a:solidFill>
              </a:rPr>
              <a:t>();</a:t>
            </a:r>
          </a:p>
          <a:p>
            <a:pPr>
              <a:lnSpc>
                <a:spcPct val="80000"/>
              </a:lnSpc>
              <a:buFont typeface="Monotype Sorts" pitchFamily="-84" charset="2"/>
              <a:buNone/>
            </a:pPr>
            <a:r>
              <a:rPr lang="en-US" altLang="en-US" sz="2000" dirty="0">
                <a:solidFill>
                  <a:srgbClr val="0033CC"/>
                </a:solidFill>
              </a:rPr>
              <a:t>			if (</a:t>
            </a:r>
            <a:r>
              <a:rPr lang="en-US" altLang="en-US" sz="2000" dirty="0" err="1">
                <a:solidFill>
                  <a:srgbClr val="0033CC"/>
                </a:solidFill>
              </a:rPr>
              <a:t>sharedLock</a:t>
            </a:r>
            <a:r>
              <a:rPr lang="en-US" altLang="en-US" sz="2000" dirty="0">
                <a:solidFill>
                  <a:srgbClr val="0033CC"/>
                </a:solidFill>
              </a:rPr>
              <a:t> != null)</a:t>
            </a:r>
          </a:p>
          <a:p>
            <a:pPr>
              <a:lnSpc>
                <a:spcPct val="80000"/>
              </a:lnSpc>
              <a:buFont typeface="Monotype Sorts" pitchFamily="-84" charset="2"/>
              <a:buNone/>
            </a:pPr>
            <a:r>
              <a:rPr lang="en-US" altLang="en-US" sz="2000" dirty="0">
                <a:solidFill>
                  <a:srgbClr val="0033CC"/>
                </a:solidFill>
              </a:rPr>
              <a:t>			</a:t>
            </a:r>
            <a:r>
              <a:rPr lang="en-US" altLang="en-US" sz="2000" b="1" dirty="0" err="1">
                <a:solidFill>
                  <a:srgbClr val="0033CC"/>
                </a:solidFill>
              </a:rPr>
              <a:t>sharedLock.release</a:t>
            </a:r>
            <a:r>
              <a:rPr lang="en-US" altLang="en-US" sz="2000" b="1" dirty="0">
                <a:solidFill>
                  <a:srgbClr val="0033CC"/>
                </a:solidFill>
              </a:rPr>
              <a:t>();</a:t>
            </a:r>
          </a:p>
          <a:p>
            <a:pPr>
              <a:lnSpc>
                <a:spcPct val="80000"/>
              </a:lnSpc>
              <a:buFont typeface="Monotype Sorts" pitchFamily="-84" charset="2"/>
              <a:buNone/>
            </a:pPr>
            <a:r>
              <a:rPr lang="en-US" altLang="en-US" sz="2000" i="1" dirty="0">
                <a:solidFill>
                  <a:srgbClr val="0033CC"/>
                </a:solidFill>
              </a:rPr>
              <a:t>		</a:t>
            </a:r>
            <a:r>
              <a:rPr lang="en-US" altLang="en-US" sz="2000" dirty="0">
                <a:solidFill>
                  <a:srgbClr val="0033CC"/>
                </a:solidFill>
              </a:rPr>
              <a:t>}</a:t>
            </a:r>
          </a:p>
          <a:p>
            <a:pPr>
              <a:lnSpc>
                <a:spcPct val="80000"/>
              </a:lnSpc>
              <a:buFont typeface="Monotype Sorts" pitchFamily="-84" charset="2"/>
              <a:buNone/>
            </a:pPr>
            <a:r>
              <a:rPr lang="en-US" altLang="en-US" sz="2000" i="1" dirty="0">
                <a:solidFill>
                  <a:srgbClr val="0033CC"/>
                </a:solidFill>
              </a:rPr>
              <a:t>	</a:t>
            </a:r>
            <a:r>
              <a:rPr lang="en-US" altLang="en-US" sz="2000" dirty="0">
                <a:solidFill>
                  <a:srgbClr val="0033CC"/>
                </a:solidFill>
              </a:rPr>
              <a:t>}</a:t>
            </a:r>
          </a:p>
          <a:p>
            <a:pPr>
              <a:lnSpc>
                <a:spcPct val="80000"/>
              </a:lnSpc>
              <a:buFont typeface="Monotype Sorts" pitchFamily="-84" charset="2"/>
              <a:buNone/>
            </a:pPr>
            <a:r>
              <a:rPr lang="en-US" altLang="en-US" sz="2000" dirty="0">
                <a:solidFill>
                  <a:srgbClr val="0033CC"/>
                </a:solidFill>
              </a:rPr>
              <a:t>}</a:t>
            </a:r>
          </a:p>
          <a:p>
            <a:pPr>
              <a:lnSpc>
                <a:spcPct val="80000"/>
              </a:lnSpc>
            </a:pPr>
            <a:endParaRPr lang="en-US" altLang="en-US" sz="2000" dirty="0">
              <a:solidFill>
                <a:srgbClr val="0033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BFEF62F-36CA-480D-96CA-04164C066341}"/>
              </a:ext>
            </a:extLst>
          </p:cNvPr>
          <p:cNvSpPr>
            <a:spLocks noGrp="1" noChangeArrowheads="1"/>
          </p:cNvSpPr>
          <p:nvPr>
            <p:ph type="title"/>
          </p:nvPr>
        </p:nvSpPr>
        <p:spPr>
          <a:xfrm>
            <a:off x="406756" y="1029810"/>
            <a:ext cx="2851349" cy="1543981"/>
          </a:xfrm>
        </p:spPr>
        <p:txBody>
          <a:bodyPr/>
          <a:lstStyle/>
          <a:p>
            <a:pPr eaLnBrk="1" hangingPunct="1"/>
            <a:r>
              <a:rPr lang="en-US" altLang="en-US" sz="2800" dirty="0"/>
              <a:t>File Types – Name, Extension</a:t>
            </a:r>
          </a:p>
        </p:txBody>
      </p:sp>
      <p:pic>
        <p:nvPicPr>
          <p:cNvPr id="14339" name="Picture 4">
            <a:extLst>
              <a:ext uri="{FF2B5EF4-FFF2-40B4-BE49-F238E27FC236}">
                <a16:creationId xmlns:a16="http://schemas.microsoft.com/office/drawing/2014/main" id="{A90912BD-4CE8-4822-BF75-08C317874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15" t="1186" r="15715" b="1186"/>
          <a:stretch>
            <a:fillRect/>
          </a:stretch>
        </p:blipFill>
        <p:spPr bwMode="auto">
          <a:xfrm>
            <a:off x="3258104" y="144356"/>
            <a:ext cx="6098959" cy="6514188"/>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9962686-EB10-476C-A6AC-E3D304176E75}"/>
              </a:ext>
            </a:extLst>
          </p:cNvPr>
          <p:cNvSpPr>
            <a:spLocks noGrp="1" noChangeArrowheads="1"/>
          </p:cNvSpPr>
          <p:nvPr>
            <p:ph type="title"/>
          </p:nvPr>
        </p:nvSpPr>
        <p:spPr>
          <a:xfrm>
            <a:off x="2312339" y="234792"/>
            <a:ext cx="7777162" cy="576262"/>
          </a:xfrm>
        </p:spPr>
        <p:txBody>
          <a:bodyPr/>
          <a:lstStyle/>
          <a:p>
            <a:pPr eaLnBrk="1" hangingPunct="1"/>
            <a:r>
              <a:rPr lang="en-US" altLang="en-US" dirty="0"/>
              <a:t>File Structure(</a:t>
            </a:r>
            <a:r>
              <a:rPr lang="zh-CN" altLang="en-US" dirty="0"/>
              <a:t>文件结构</a:t>
            </a:r>
            <a:r>
              <a:rPr lang="en-US" altLang="en-US" dirty="0"/>
              <a:t>)</a:t>
            </a:r>
          </a:p>
        </p:txBody>
      </p:sp>
      <p:sp>
        <p:nvSpPr>
          <p:cNvPr id="15363" name="Rectangle 3">
            <a:extLst>
              <a:ext uri="{FF2B5EF4-FFF2-40B4-BE49-F238E27FC236}">
                <a16:creationId xmlns:a16="http://schemas.microsoft.com/office/drawing/2014/main" id="{99E21934-9FD8-4F70-8E28-C941EF28E491}"/>
              </a:ext>
            </a:extLst>
          </p:cNvPr>
          <p:cNvSpPr>
            <a:spLocks noGrp="1" noChangeArrowheads="1"/>
          </p:cNvSpPr>
          <p:nvPr>
            <p:ph type="body" idx="1"/>
          </p:nvPr>
        </p:nvSpPr>
        <p:spPr>
          <a:xfrm>
            <a:off x="912981" y="1104550"/>
            <a:ext cx="10366038" cy="4530725"/>
          </a:xfrm>
        </p:spPr>
        <p:txBody>
          <a:bodyPr/>
          <a:lstStyle/>
          <a:p>
            <a:pPr>
              <a:lnSpc>
                <a:spcPct val="80000"/>
              </a:lnSpc>
              <a:spcBef>
                <a:spcPts val="1000"/>
              </a:spcBef>
            </a:pPr>
            <a:r>
              <a:rPr lang="en-US" altLang="en-US" sz="2400" dirty="0"/>
              <a:t>None(</a:t>
            </a:r>
            <a:r>
              <a:rPr lang="zh-CN" altLang="en-US" sz="2400" dirty="0"/>
              <a:t>无结构</a:t>
            </a:r>
            <a:r>
              <a:rPr lang="en-US" altLang="en-US" sz="2400" dirty="0"/>
              <a:t>) - sequence of words, bytes</a:t>
            </a:r>
          </a:p>
          <a:p>
            <a:pPr>
              <a:lnSpc>
                <a:spcPct val="80000"/>
              </a:lnSpc>
              <a:spcBef>
                <a:spcPts val="1000"/>
              </a:spcBef>
            </a:pPr>
            <a:r>
              <a:rPr lang="en-US" altLang="en-US" sz="2400" dirty="0"/>
              <a:t>Simple record structure(</a:t>
            </a:r>
            <a:r>
              <a:rPr lang="zh-CN" altLang="en-US" sz="2400" dirty="0"/>
              <a:t>简单记录结构</a:t>
            </a:r>
            <a:r>
              <a:rPr lang="en-US" altLang="en-US" sz="2400" dirty="0"/>
              <a:t>)</a:t>
            </a:r>
          </a:p>
          <a:p>
            <a:pPr lvl="1">
              <a:lnSpc>
                <a:spcPct val="80000"/>
              </a:lnSpc>
              <a:spcBef>
                <a:spcPts val="1000"/>
              </a:spcBef>
            </a:pPr>
            <a:r>
              <a:rPr lang="en-US" altLang="en-US" sz="2400" dirty="0"/>
              <a:t>Lines </a:t>
            </a:r>
          </a:p>
          <a:p>
            <a:pPr lvl="1">
              <a:lnSpc>
                <a:spcPct val="80000"/>
              </a:lnSpc>
              <a:spcBef>
                <a:spcPts val="1000"/>
              </a:spcBef>
            </a:pPr>
            <a:r>
              <a:rPr lang="en-US" altLang="en-US" sz="2400" dirty="0"/>
              <a:t>Fixed length</a:t>
            </a:r>
          </a:p>
          <a:p>
            <a:pPr lvl="1">
              <a:lnSpc>
                <a:spcPct val="80000"/>
              </a:lnSpc>
              <a:spcBef>
                <a:spcPts val="1000"/>
              </a:spcBef>
            </a:pPr>
            <a:r>
              <a:rPr lang="en-US" altLang="en-US" sz="2400" dirty="0"/>
              <a:t>Variable length</a:t>
            </a:r>
          </a:p>
          <a:p>
            <a:pPr>
              <a:lnSpc>
                <a:spcPct val="80000"/>
              </a:lnSpc>
              <a:spcBef>
                <a:spcPts val="1000"/>
              </a:spcBef>
            </a:pPr>
            <a:r>
              <a:rPr lang="en-US" altLang="en-US" sz="2400" dirty="0"/>
              <a:t>Complex Structures(</a:t>
            </a:r>
            <a:r>
              <a:rPr lang="zh-CN" altLang="en-US" sz="2400" dirty="0"/>
              <a:t>复杂结构</a:t>
            </a:r>
            <a:r>
              <a:rPr lang="en-US" altLang="en-US" sz="2400" dirty="0"/>
              <a:t>)</a:t>
            </a:r>
          </a:p>
          <a:p>
            <a:pPr lvl="1">
              <a:lnSpc>
                <a:spcPct val="80000"/>
              </a:lnSpc>
              <a:spcBef>
                <a:spcPts val="1000"/>
              </a:spcBef>
            </a:pPr>
            <a:r>
              <a:rPr lang="en-US" altLang="en-US" sz="2400" dirty="0"/>
              <a:t>Formatted document</a:t>
            </a:r>
          </a:p>
          <a:p>
            <a:pPr lvl="1">
              <a:lnSpc>
                <a:spcPct val="80000"/>
              </a:lnSpc>
              <a:spcBef>
                <a:spcPts val="1000"/>
              </a:spcBef>
            </a:pPr>
            <a:r>
              <a:rPr lang="en-US" altLang="en-US" sz="2400" dirty="0"/>
              <a:t>Relocatable load file	</a:t>
            </a:r>
          </a:p>
          <a:p>
            <a:pPr>
              <a:lnSpc>
                <a:spcPct val="80000"/>
              </a:lnSpc>
              <a:spcBef>
                <a:spcPts val="1000"/>
              </a:spcBef>
            </a:pPr>
            <a:r>
              <a:rPr lang="en-US" altLang="en-US" sz="2400" dirty="0"/>
              <a:t>Can simulate last two with first method by inserting appropriate control characters</a:t>
            </a:r>
          </a:p>
          <a:p>
            <a:pPr>
              <a:lnSpc>
                <a:spcPct val="80000"/>
              </a:lnSpc>
              <a:spcBef>
                <a:spcPts val="1000"/>
              </a:spcBef>
            </a:pPr>
            <a:r>
              <a:rPr lang="en-US" altLang="en-US" sz="2400" dirty="0"/>
              <a:t>Who decides:</a:t>
            </a:r>
          </a:p>
          <a:p>
            <a:pPr lvl="1">
              <a:lnSpc>
                <a:spcPct val="80000"/>
              </a:lnSpc>
              <a:spcBef>
                <a:spcPts val="1000"/>
              </a:spcBef>
            </a:pPr>
            <a:r>
              <a:rPr lang="en-US" altLang="en-US" sz="2400" dirty="0"/>
              <a:t>Operating system</a:t>
            </a:r>
          </a:p>
          <a:p>
            <a:pPr lvl="1">
              <a:lnSpc>
                <a:spcPct val="80000"/>
              </a:lnSpc>
              <a:spcBef>
                <a:spcPts val="1000"/>
              </a:spcBef>
            </a:pPr>
            <a:r>
              <a:rPr lang="en-US" altLang="en-US" sz="2400" dirty="0"/>
              <a:t>Program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8D8E146-01B9-415C-A11A-1C26DC61C9B1}"/>
              </a:ext>
            </a:extLst>
          </p:cNvPr>
          <p:cNvSpPr>
            <a:spLocks noGrp="1" noChangeArrowheads="1"/>
          </p:cNvSpPr>
          <p:nvPr>
            <p:ph type="title"/>
          </p:nvPr>
        </p:nvSpPr>
        <p:spPr/>
        <p:txBody>
          <a:bodyPr/>
          <a:lstStyle/>
          <a:p>
            <a:pPr eaLnBrk="1" hangingPunct="1"/>
            <a:r>
              <a:rPr lang="en-US" altLang="en-US" dirty="0"/>
              <a:t>10.2 Access Methods(</a:t>
            </a:r>
            <a:r>
              <a:rPr lang="zh-CN" altLang="en-US" dirty="0"/>
              <a:t>访问方法</a:t>
            </a:r>
            <a:r>
              <a:rPr lang="en-US" altLang="en-US" dirty="0"/>
              <a:t>)</a:t>
            </a:r>
          </a:p>
        </p:txBody>
      </p:sp>
      <p:sp>
        <p:nvSpPr>
          <p:cNvPr id="17411" name="Rectangle 3">
            <a:extLst>
              <a:ext uri="{FF2B5EF4-FFF2-40B4-BE49-F238E27FC236}">
                <a16:creationId xmlns:a16="http://schemas.microsoft.com/office/drawing/2014/main" id="{1397E407-429D-4692-9976-AF8F08D3D983}"/>
              </a:ext>
            </a:extLst>
          </p:cNvPr>
          <p:cNvSpPr>
            <a:spLocks noGrp="1" noChangeArrowheads="1"/>
          </p:cNvSpPr>
          <p:nvPr>
            <p:ph type="body" idx="1"/>
          </p:nvPr>
        </p:nvSpPr>
        <p:spPr>
          <a:xfrm>
            <a:off x="1202498" y="1032814"/>
            <a:ext cx="10052137" cy="4529137"/>
          </a:xfrm>
        </p:spPr>
        <p:txBody>
          <a:bodyPr/>
          <a:lstStyle/>
          <a:p>
            <a:pPr>
              <a:lnSpc>
                <a:spcPct val="90000"/>
              </a:lnSpc>
              <a:tabLst>
                <a:tab pos="3203575" algn="l"/>
                <a:tab pos="4056063" algn="l"/>
              </a:tabLst>
            </a:pPr>
            <a:r>
              <a:rPr lang="en-US" altLang="en-US" sz="2800" b="1" dirty="0"/>
              <a:t>Sequential Access(</a:t>
            </a:r>
            <a:r>
              <a:rPr lang="zh-CN" altLang="en-US" sz="2800" b="1" dirty="0"/>
              <a:t>顺序访问</a:t>
            </a:r>
            <a:r>
              <a:rPr lang="en-US" altLang="en-US" sz="2800" b="1" dirty="0"/>
              <a:t>)  </a:t>
            </a:r>
            <a:r>
              <a:rPr lang="zh-CN" altLang="en-US" sz="2400" dirty="0"/>
              <a:t>处理文件的连续若干个记录</a:t>
            </a:r>
            <a:endParaRPr lang="en-US" altLang="en-US" sz="2400" dirty="0"/>
          </a:p>
          <a:p>
            <a:pPr>
              <a:lnSpc>
                <a:spcPct val="90000"/>
              </a:lnSpc>
              <a:spcBef>
                <a:spcPct val="10000"/>
              </a:spcBef>
              <a:buNone/>
              <a:tabLst>
                <a:tab pos="3203575" algn="l"/>
                <a:tab pos="4056063" algn="l"/>
              </a:tabLst>
            </a:pPr>
            <a:r>
              <a:rPr lang="en-US" altLang="en-US" sz="2800" dirty="0">
                <a:solidFill>
                  <a:srgbClr val="000000"/>
                </a:solidFill>
              </a:rPr>
              <a:t>		</a:t>
            </a:r>
            <a:r>
              <a:rPr lang="en-US" altLang="en-US" sz="2800" b="1" dirty="0">
                <a:solidFill>
                  <a:srgbClr val="000000"/>
                </a:solidFill>
                <a:latin typeface="Courier New" panose="02070309020205020404" pitchFamily="49" charset="0"/>
                <a:cs typeface="Courier New" panose="02070309020205020404" pitchFamily="49" charset="0"/>
              </a:rPr>
              <a:t>read next</a:t>
            </a:r>
          </a:p>
          <a:p>
            <a:pPr>
              <a:lnSpc>
                <a:spcPct val="90000"/>
              </a:lnSpc>
              <a:spcBef>
                <a:spcPct val="10000"/>
              </a:spcBef>
              <a:buNone/>
              <a:tabLst>
                <a:tab pos="3203575" algn="l"/>
                <a:tab pos="4056063" algn="l"/>
              </a:tabLst>
            </a:pPr>
            <a:r>
              <a:rPr lang="en-US" altLang="en-US" sz="2800" b="1" dirty="0">
                <a:solidFill>
                  <a:srgbClr val="000000"/>
                </a:solidFill>
                <a:latin typeface="Courier New" panose="02070309020205020404" pitchFamily="49" charset="0"/>
                <a:cs typeface="Courier New" panose="02070309020205020404" pitchFamily="49" charset="0"/>
              </a:rPr>
              <a:t>		write next </a:t>
            </a:r>
          </a:p>
          <a:p>
            <a:pPr>
              <a:lnSpc>
                <a:spcPct val="90000"/>
              </a:lnSpc>
              <a:spcBef>
                <a:spcPct val="10000"/>
              </a:spcBef>
              <a:buNone/>
              <a:tabLst>
                <a:tab pos="3203575" algn="l"/>
                <a:tab pos="4056063" algn="l"/>
              </a:tabLst>
            </a:pPr>
            <a:r>
              <a:rPr lang="en-US" altLang="en-US" sz="2800" b="1" dirty="0">
                <a:solidFill>
                  <a:srgbClr val="000000"/>
                </a:solidFill>
                <a:latin typeface="Courier New" panose="02070309020205020404" pitchFamily="49" charset="0"/>
                <a:cs typeface="Courier New" panose="02070309020205020404" pitchFamily="49" charset="0"/>
              </a:rPr>
              <a:t>		reset</a:t>
            </a:r>
            <a:r>
              <a:rPr lang="en-US" altLang="en-US" sz="2800" dirty="0">
                <a:solidFill>
                  <a:srgbClr val="000000"/>
                </a:solidFill>
              </a:rPr>
              <a:t>		</a:t>
            </a:r>
          </a:p>
          <a:p>
            <a:pPr>
              <a:lnSpc>
                <a:spcPct val="90000"/>
              </a:lnSpc>
              <a:tabLst>
                <a:tab pos="3203575" algn="l"/>
                <a:tab pos="4056063" algn="l"/>
              </a:tabLst>
            </a:pPr>
            <a:r>
              <a:rPr lang="en-US" altLang="en-US" sz="2800" b="1" dirty="0">
                <a:solidFill>
                  <a:srgbClr val="000000"/>
                </a:solidFill>
              </a:rPr>
              <a:t>Direct Access(</a:t>
            </a:r>
            <a:r>
              <a:rPr lang="zh-CN" altLang="en-US" sz="2800" b="1" dirty="0">
                <a:solidFill>
                  <a:srgbClr val="000000"/>
                </a:solidFill>
              </a:rPr>
              <a:t>直接访问，相对访问</a:t>
            </a:r>
            <a:r>
              <a:rPr lang="en-US" altLang="en-US" sz="2800" b="1" dirty="0">
                <a:solidFill>
                  <a:srgbClr val="000000"/>
                </a:solidFill>
              </a:rPr>
              <a:t>) – </a:t>
            </a:r>
            <a:r>
              <a:rPr lang="en-US" altLang="en-US" sz="2800" dirty="0">
                <a:solidFill>
                  <a:srgbClr val="000000"/>
                </a:solidFill>
              </a:rPr>
              <a:t>file is fixed length </a:t>
            </a:r>
            <a:r>
              <a:rPr lang="en-US" altLang="en-US" sz="2800" b="1" dirty="0">
                <a:solidFill>
                  <a:srgbClr val="006699"/>
                </a:solidFill>
                <a:latin typeface="+mj-lt"/>
              </a:rPr>
              <a:t>logical</a:t>
            </a:r>
            <a:r>
              <a:rPr lang="en-US" altLang="en-US" sz="2800" dirty="0">
                <a:solidFill>
                  <a:srgbClr val="0033CC"/>
                </a:solidFill>
              </a:rPr>
              <a:t> </a:t>
            </a:r>
            <a:r>
              <a:rPr lang="en-US" altLang="en-US" sz="2800" b="1" dirty="0">
                <a:solidFill>
                  <a:srgbClr val="006699"/>
                </a:solidFill>
                <a:latin typeface="+mj-lt"/>
              </a:rPr>
              <a:t>records  </a:t>
            </a:r>
            <a:r>
              <a:rPr lang="zh-CN" altLang="en-US" sz="2800" dirty="0">
                <a:latin typeface="+mj-lt"/>
              </a:rPr>
              <a:t>文件有固定长度的记录，可随机访问</a:t>
            </a:r>
            <a:endParaRPr lang="en-US" altLang="en-US" sz="2800" dirty="0">
              <a:latin typeface="+mj-lt"/>
            </a:endParaRPr>
          </a:p>
          <a:p>
            <a:pPr>
              <a:lnSpc>
                <a:spcPct val="90000"/>
              </a:lnSpc>
              <a:spcBef>
                <a:spcPct val="10000"/>
              </a:spcBef>
              <a:buNone/>
              <a:tabLst>
                <a:tab pos="3203575" algn="l"/>
                <a:tab pos="4056063" algn="l"/>
              </a:tabLst>
            </a:pPr>
            <a:r>
              <a:rPr lang="en-US" altLang="en-US" sz="2800" dirty="0">
                <a:solidFill>
                  <a:srgbClr val="000000"/>
                </a:solidFill>
              </a:rPr>
              <a:t>		</a:t>
            </a:r>
            <a:r>
              <a:rPr lang="en-US" altLang="en-US" sz="2800" b="1" dirty="0">
                <a:solidFill>
                  <a:srgbClr val="000000"/>
                </a:solidFill>
                <a:latin typeface="Courier New" panose="02070309020205020404" pitchFamily="49" charset="0"/>
                <a:cs typeface="Courier New" panose="02070309020205020404" pitchFamily="49" charset="0"/>
              </a:rPr>
              <a:t>read </a:t>
            </a:r>
            <a:r>
              <a:rPr lang="en-US" altLang="en-US" sz="2800" b="1" i="1" dirty="0">
                <a:solidFill>
                  <a:srgbClr val="000000"/>
                </a:solidFill>
                <a:latin typeface="Courier New" panose="02070309020205020404" pitchFamily="49" charset="0"/>
                <a:cs typeface="Courier New" panose="02070309020205020404" pitchFamily="49" charset="0"/>
              </a:rPr>
              <a:t>n</a:t>
            </a:r>
          </a:p>
          <a:p>
            <a:pPr>
              <a:lnSpc>
                <a:spcPct val="90000"/>
              </a:lnSpc>
              <a:spcBef>
                <a:spcPct val="10000"/>
              </a:spcBef>
              <a:buNone/>
              <a:tabLst>
                <a:tab pos="3203575" algn="l"/>
                <a:tab pos="4056063" algn="l"/>
              </a:tabLst>
            </a:pPr>
            <a:r>
              <a:rPr lang="en-US" altLang="en-US" sz="2800" b="1" dirty="0">
                <a:solidFill>
                  <a:srgbClr val="000000"/>
                </a:solidFill>
                <a:latin typeface="Courier New" panose="02070309020205020404" pitchFamily="49" charset="0"/>
                <a:cs typeface="Courier New" panose="02070309020205020404" pitchFamily="49" charset="0"/>
              </a:rPr>
              <a:t>		write </a:t>
            </a:r>
            <a:r>
              <a:rPr lang="en-US" altLang="en-US" sz="2800" b="1" i="1" dirty="0">
                <a:solidFill>
                  <a:srgbClr val="000000"/>
                </a:solidFill>
                <a:latin typeface="Courier New" panose="02070309020205020404" pitchFamily="49" charset="0"/>
                <a:cs typeface="Courier New" panose="02070309020205020404" pitchFamily="49" charset="0"/>
              </a:rPr>
              <a:t>n</a:t>
            </a:r>
          </a:p>
          <a:p>
            <a:pPr>
              <a:lnSpc>
                <a:spcPct val="90000"/>
              </a:lnSpc>
              <a:spcBef>
                <a:spcPct val="10000"/>
              </a:spcBef>
              <a:buNone/>
              <a:tabLst>
                <a:tab pos="3203575" algn="l"/>
                <a:tab pos="4056063" algn="l"/>
              </a:tabLst>
            </a:pPr>
            <a:r>
              <a:rPr lang="en-US" altLang="en-US" sz="2800" b="1" dirty="0">
                <a:solidFill>
                  <a:srgbClr val="000000"/>
                </a:solidFill>
                <a:latin typeface="Courier New" panose="02070309020205020404" pitchFamily="49" charset="0"/>
                <a:cs typeface="Courier New" panose="02070309020205020404" pitchFamily="49" charset="0"/>
              </a:rPr>
              <a:t>		position to </a:t>
            </a:r>
            <a:r>
              <a:rPr lang="en-US" altLang="en-US" sz="2800" b="1" i="1" dirty="0">
                <a:solidFill>
                  <a:srgbClr val="000000"/>
                </a:solidFill>
                <a:latin typeface="Courier New" panose="02070309020205020404" pitchFamily="49" charset="0"/>
                <a:cs typeface="Courier New" panose="02070309020205020404" pitchFamily="49" charset="0"/>
              </a:rPr>
              <a:t>n</a:t>
            </a:r>
          </a:p>
          <a:p>
            <a:pPr>
              <a:lnSpc>
                <a:spcPct val="90000"/>
              </a:lnSpc>
              <a:spcBef>
                <a:spcPct val="10000"/>
              </a:spcBef>
              <a:buNone/>
              <a:tabLst>
                <a:tab pos="3203575" algn="l"/>
                <a:tab pos="4056063" algn="l"/>
              </a:tabLst>
            </a:pPr>
            <a:r>
              <a:rPr lang="en-US" altLang="en-US" sz="2800" b="1" dirty="0">
                <a:solidFill>
                  <a:srgbClr val="000000"/>
                </a:solidFill>
                <a:latin typeface="Courier New" panose="02070309020205020404" pitchFamily="49" charset="0"/>
                <a:cs typeface="Courier New" panose="02070309020205020404" pitchFamily="49" charset="0"/>
              </a:rPr>
              <a:t>			read next</a:t>
            </a:r>
          </a:p>
          <a:p>
            <a:pPr>
              <a:lnSpc>
                <a:spcPct val="90000"/>
              </a:lnSpc>
              <a:spcBef>
                <a:spcPct val="10000"/>
              </a:spcBef>
              <a:buNone/>
              <a:tabLst>
                <a:tab pos="3203575" algn="l"/>
                <a:tab pos="4056063" algn="l"/>
              </a:tabLst>
            </a:pPr>
            <a:r>
              <a:rPr lang="en-US" altLang="en-US" sz="2800" b="1" dirty="0">
                <a:solidFill>
                  <a:srgbClr val="000000"/>
                </a:solidFill>
                <a:latin typeface="Courier New" panose="02070309020205020404" pitchFamily="49" charset="0"/>
                <a:cs typeface="Courier New" panose="02070309020205020404" pitchFamily="49" charset="0"/>
              </a:rPr>
              <a:t>			write next </a:t>
            </a:r>
          </a:p>
          <a:p>
            <a:pPr>
              <a:lnSpc>
                <a:spcPct val="90000"/>
              </a:lnSpc>
              <a:buNone/>
              <a:tabLst>
                <a:tab pos="3203575" algn="l"/>
                <a:tab pos="4056063" algn="l"/>
              </a:tabLst>
            </a:pPr>
            <a:r>
              <a:rPr lang="en-US" altLang="en-US" sz="2800" dirty="0"/>
              <a:t>	</a:t>
            </a:r>
            <a:r>
              <a:rPr lang="en-US" altLang="en-US" sz="2800" i="1" dirty="0"/>
              <a:t>n</a:t>
            </a:r>
            <a:r>
              <a:rPr lang="en-US" altLang="en-US" sz="2800" dirty="0"/>
              <a:t> = </a:t>
            </a:r>
            <a:r>
              <a:rPr lang="en-US" altLang="en-US" sz="2800" b="1" dirty="0">
                <a:solidFill>
                  <a:srgbClr val="006699"/>
                </a:solidFill>
                <a:latin typeface="+mj-lt"/>
              </a:rPr>
              <a:t>relative</a:t>
            </a:r>
            <a:r>
              <a:rPr lang="en-US" altLang="en-US" sz="2800" dirty="0">
                <a:solidFill>
                  <a:srgbClr val="0033CC"/>
                </a:solidFill>
              </a:rPr>
              <a:t> </a:t>
            </a:r>
            <a:r>
              <a:rPr lang="en-US" altLang="en-US" sz="2800" b="1" dirty="0">
                <a:solidFill>
                  <a:srgbClr val="006699"/>
                </a:solidFill>
                <a:latin typeface="+mj-lt"/>
              </a:rPr>
              <a:t>block</a:t>
            </a:r>
            <a:r>
              <a:rPr lang="en-US" altLang="en-US" sz="2800" dirty="0">
                <a:solidFill>
                  <a:srgbClr val="0033CC"/>
                </a:solidFill>
              </a:rPr>
              <a:t> </a:t>
            </a:r>
            <a:r>
              <a:rPr lang="en-US" altLang="en-US" sz="2800" b="1" dirty="0">
                <a:solidFill>
                  <a:srgbClr val="006699"/>
                </a:solidFill>
                <a:latin typeface="+mj-lt"/>
              </a:rPr>
              <a:t>number</a:t>
            </a:r>
          </a:p>
          <a:p>
            <a:pPr>
              <a:lnSpc>
                <a:spcPct val="90000"/>
              </a:lnSpc>
              <a:buNone/>
              <a:tabLst>
                <a:tab pos="3203575" algn="l"/>
                <a:tab pos="4056063" algn="l"/>
              </a:tabLst>
            </a:pPr>
            <a:r>
              <a:rPr lang="en-US" altLang="en-US" sz="1050" dirty="0">
                <a:solidFill>
                  <a:srgbClr val="0033CC"/>
                </a:solidFill>
              </a:rPr>
              <a:t> </a:t>
            </a:r>
            <a:endParaRPr lang="en-US" altLang="en-US" sz="10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440A4CB-13D0-4D0D-9FF0-9A77B5077947}"/>
              </a:ext>
            </a:extLst>
          </p:cNvPr>
          <p:cNvSpPr>
            <a:spLocks noGrp="1" noChangeArrowheads="1"/>
          </p:cNvSpPr>
          <p:nvPr>
            <p:ph type="title"/>
          </p:nvPr>
        </p:nvSpPr>
        <p:spPr>
          <a:xfrm>
            <a:off x="1943876" y="244705"/>
            <a:ext cx="8229600" cy="576262"/>
          </a:xfrm>
        </p:spPr>
        <p:txBody>
          <a:bodyPr/>
          <a:lstStyle/>
          <a:p>
            <a:pPr eaLnBrk="1" hangingPunct="1"/>
            <a:r>
              <a:rPr lang="en-US" altLang="en-US" dirty="0"/>
              <a:t>Sequential-access File(</a:t>
            </a:r>
            <a:r>
              <a:rPr lang="zh-CN" altLang="en-US" dirty="0"/>
              <a:t>顺序访问</a:t>
            </a:r>
            <a:r>
              <a:rPr lang="en-US" altLang="en-US" dirty="0"/>
              <a:t>)</a:t>
            </a:r>
          </a:p>
        </p:txBody>
      </p:sp>
      <p:pic>
        <p:nvPicPr>
          <p:cNvPr id="16387" name="Picture 5">
            <a:extLst>
              <a:ext uri="{FF2B5EF4-FFF2-40B4-BE49-F238E27FC236}">
                <a16:creationId xmlns:a16="http://schemas.microsoft.com/office/drawing/2014/main" id="{1F7F261C-58B3-4593-9E80-E6195AEA5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657" y="1358901"/>
            <a:ext cx="8646850" cy="276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34AB4-C175-4804-8D43-567523E0E3E5}"/>
              </a:ext>
            </a:extLst>
          </p:cNvPr>
          <p:cNvSpPr>
            <a:spLocks noGrp="1"/>
          </p:cNvSpPr>
          <p:nvPr>
            <p:ph type="title"/>
          </p:nvPr>
        </p:nvSpPr>
        <p:spPr/>
        <p:txBody>
          <a:bodyPr/>
          <a:lstStyle/>
          <a:p>
            <a:r>
              <a:rPr lang="en-US" altLang="zh-CN"/>
              <a:t>Three/Four Key Components of an OS</a:t>
            </a:r>
            <a:endParaRPr lang="zh-CN" altLang="en-US"/>
          </a:p>
        </p:txBody>
      </p:sp>
      <p:sp>
        <p:nvSpPr>
          <p:cNvPr id="3" name="内容占位符 2">
            <a:extLst>
              <a:ext uri="{FF2B5EF4-FFF2-40B4-BE49-F238E27FC236}">
                <a16:creationId xmlns:a16="http://schemas.microsoft.com/office/drawing/2014/main" id="{1D9DA507-6254-412F-8B0F-73FE888AF3B2}"/>
              </a:ext>
            </a:extLst>
          </p:cNvPr>
          <p:cNvSpPr>
            <a:spLocks noGrp="1"/>
          </p:cNvSpPr>
          <p:nvPr>
            <p:ph idx="1"/>
          </p:nvPr>
        </p:nvSpPr>
        <p:spPr>
          <a:xfrm>
            <a:off x="2470637" y="1233489"/>
            <a:ext cx="9111763" cy="5145087"/>
          </a:xfrm>
        </p:spPr>
        <p:txBody>
          <a:bodyPr/>
          <a:lstStyle/>
          <a:p>
            <a:r>
              <a:rPr lang="en-US" altLang="zh-CN" sz="4400" dirty="0"/>
              <a:t>1. Process Management</a:t>
            </a:r>
          </a:p>
          <a:p>
            <a:r>
              <a:rPr lang="en-US" altLang="zh-CN" sz="4400" dirty="0"/>
              <a:t>2. Memory Management</a:t>
            </a:r>
          </a:p>
          <a:p>
            <a:r>
              <a:rPr lang="en-US" altLang="zh-CN" sz="4400" b="1" dirty="0">
                <a:effectLst>
                  <a:outerShdw blurRad="38100" dist="38100" dir="2700000" algn="tl">
                    <a:srgbClr val="000000">
                      <a:alpha val="43137"/>
                    </a:srgbClr>
                  </a:outerShdw>
                </a:effectLst>
              </a:rPr>
              <a:t>3. Storage Management</a:t>
            </a:r>
          </a:p>
          <a:p>
            <a:pPr marL="878187" indent="-571500">
              <a:buFont typeface="Arial" panose="020B0604020202020204" pitchFamily="34" charset="0"/>
              <a:buChar char="•"/>
            </a:pPr>
            <a:r>
              <a:rPr lang="en-US" altLang="zh-CN" sz="4000" dirty="0"/>
              <a:t> 3.5 I/O Systems</a:t>
            </a:r>
            <a:endParaRPr lang="zh-CN" altLang="en-US" sz="4000" dirty="0"/>
          </a:p>
        </p:txBody>
      </p:sp>
    </p:spTree>
    <p:extLst>
      <p:ext uri="{BB962C8B-B14F-4D97-AF65-F5344CB8AC3E}">
        <p14:creationId xmlns:p14="http://schemas.microsoft.com/office/powerpoint/2010/main" val="2332881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2463F32-CDB2-434F-B9CC-6B383438AA10}"/>
              </a:ext>
            </a:extLst>
          </p:cNvPr>
          <p:cNvSpPr>
            <a:spLocks noGrp="1" noChangeArrowheads="1"/>
          </p:cNvSpPr>
          <p:nvPr>
            <p:ph type="title"/>
          </p:nvPr>
        </p:nvSpPr>
        <p:spPr>
          <a:xfrm>
            <a:off x="1606859" y="392797"/>
            <a:ext cx="9889724" cy="438150"/>
          </a:xfrm>
        </p:spPr>
        <p:txBody>
          <a:bodyPr/>
          <a:lstStyle/>
          <a:p>
            <a:pPr eaLnBrk="1" hangingPunct="1"/>
            <a:r>
              <a:rPr lang="en-US" altLang="en-US" sz="2800" dirty="0"/>
              <a:t>Simulation of Sequential Access on Direct-access File</a:t>
            </a:r>
          </a:p>
        </p:txBody>
      </p:sp>
      <p:pic>
        <p:nvPicPr>
          <p:cNvPr id="18435" name="Picture 6">
            <a:extLst>
              <a:ext uri="{FF2B5EF4-FFF2-40B4-BE49-F238E27FC236}">
                <a16:creationId xmlns:a16="http://schemas.microsoft.com/office/drawing/2014/main" id="{C4D66CB0-A45C-4791-8BFA-DE87616E2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093" y="1984244"/>
            <a:ext cx="8939814" cy="3297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35943C60-000F-47AF-A25B-FCE907D0B80D}"/>
              </a:ext>
            </a:extLst>
          </p:cNvPr>
          <p:cNvSpPr txBox="1"/>
          <p:nvPr/>
        </p:nvSpPr>
        <p:spPr>
          <a:xfrm>
            <a:off x="1606859" y="1145985"/>
            <a:ext cx="7189939"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在直接访问的文件上，模拟实现顺序访问</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700664A-68A2-4820-AA5D-34D6B0576DDF}"/>
              </a:ext>
            </a:extLst>
          </p:cNvPr>
          <p:cNvSpPr>
            <a:spLocks noGrp="1" noChangeArrowheads="1"/>
          </p:cNvSpPr>
          <p:nvPr>
            <p:ph type="title"/>
          </p:nvPr>
        </p:nvSpPr>
        <p:spPr>
          <a:xfrm>
            <a:off x="2214465" y="239165"/>
            <a:ext cx="7903025" cy="576263"/>
          </a:xfrm>
        </p:spPr>
        <p:txBody>
          <a:bodyPr/>
          <a:lstStyle/>
          <a:p>
            <a:pPr eaLnBrk="1" hangingPunct="1"/>
            <a:r>
              <a:rPr lang="en-US" altLang="en-US" dirty="0"/>
              <a:t>Other Access Methods(</a:t>
            </a:r>
            <a:r>
              <a:rPr lang="zh-CN" altLang="en-US" dirty="0"/>
              <a:t>其他访问方式</a:t>
            </a:r>
            <a:r>
              <a:rPr lang="en-US" altLang="en-US" dirty="0"/>
              <a:t>)</a:t>
            </a:r>
          </a:p>
        </p:txBody>
      </p:sp>
      <p:sp>
        <p:nvSpPr>
          <p:cNvPr id="19459" name="Rectangle 3">
            <a:extLst>
              <a:ext uri="{FF2B5EF4-FFF2-40B4-BE49-F238E27FC236}">
                <a16:creationId xmlns:a16="http://schemas.microsoft.com/office/drawing/2014/main" id="{E6C0EAA8-FD35-4A48-B21B-F54F29B77C16}"/>
              </a:ext>
            </a:extLst>
          </p:cNvPr>
          <p:cNvSpPr>
            <a:spLocks noGrp="1" noChangeArrowheads="1"/>
          </p:cNvSpPr>
          <p:nvPr>
            <p:ph type="body" idx="1"/>
          </p:nvPr>
        </p:nvSpPr>
        <p:spPr>
          <a:xfrm>
            <a:off x="594986" y="1063811"/>
            <a:ext cx="10759553" cy="4233863"/>
          </a:xfrm>
        </p:spPr>
        <p:txBody>
          <a:bodyPr/>
          <a:lstStyle/>
          <a:p>
            <a:pPr>
              <a:lnSpc>
                <a:spcPct val="90000"/>
              </a:lnSpc>
              <a:tabLst>
                <a:tab pos="3203575" algn="l"/>
                <a:tab pos="4056063" algn="l"/>
              </a:tabLst>
            </a:pPr>
            <a:r>
              <a:rPr lang="en-US" altLang="en-US" sz="2400" dirty="0">
                <a:solidFill>
                  <a:srgbClr val="000000"/>
                </a:solidFill>
              </a:rPr>
              <a:t>Can be built on top of base methods</a:t>
            </a:r>
          </a:p>
          <a:p>
            <a:pPr>
              <a:lnSpc>
                <a:spcPct val="90000"/>
              </a:lnSpc>
              <a:tabLst>
                <a:tab pos="3203575" algn="l"/>
                <a:tab pos="4056063" algn="l"/>
              </a:tabLst>
            </a:pPr>
            <a:r>
              <a:rPr lang="en-US" altLang="en-US" sz="2400" dirty="0">
                <a:solidFill>
                  <a:srgbClr val="000000"/>
                </a:solidFill>
              </a:rPr>
              <a:t>General involve creation of an </a:t>
            </a:r>
            <a:r>
              <a:rPr lang="en-US" altLang="en-US" sz="2400" b="1" dirty="0">
                <a:solidFill>
                  <a:srgbClr val="006699"/>
                </a:solidFill>
                <a:latin typeface="+mj-lt"/>
              </a:rPr>
              <a:t>index(</a:t>
            </a:r>
            <a:r>
              <a:rPr lang="zh-CN" altLang="en-US" sz="2400" b="1" dirty="0">
                <a:solidFill>
                  <a:srgbClr val="006699"/>
                </a:solidFill>
                <a:latin typeface="+mj-lt"/>
              </a:rPr>
              <a:t>索引</a:t>
            </a:r>
            <a:r>
              <a:rPr lang="en-US" altLang="en-US" sz="2400" b="1" dirty="0">
                <a:solidFill>
                  <a:srgbClr val="006699"/>
                </a:solidFill>
                <a:latin typeface="+mj-lt"/>
              </a:rPr>
              <a:t>)</a:t>
            </a:r>
            <a:r>
              <a:rPr lang="en-US" altLang="en-US" sz="2400" dirty="0">
                <a:solidFill>
                  <a:srgbClr val="000000"/>
                </a:solidFill>
              </a:rPr>
              <a:t> for the file</a:t>
            </a:r>
          </a:p>
          <a:p>
            <a:pPr>
              <a:lnSpc>
                <a:spcPct val="90000"/>
              </a:lnSpc>
              <a:tabLst>
                <a:tab pos="3203575" algn="l"/>
                <a:tab pos="4056063" algn="l"/>
              </a:tabLst>
            </a:pPr>
            <a:r>
              <a:rPr lang="en-US" altLang="en-US" sz="2400" dirty="0">
                <a:solidFill>
                  <a:srgbClr val="000000"/>
                </a:solidFill>
              </a:rPr>
              <a:t>Keep index in memory for fast determination of location of data to be operated on (consider UPC code plus record of data about that item)</a:t>
            </a:r>
          </a:p>
          <a:p>
            <a:pPr>
              <a:lnSpc>
                <a:spcPct val="90000"/>
              </a:lnSpc>
              <a:tabLst>
                <a:tab pos="3203575" algn="l"/>
                <a:tab pos="4056063" algn="l"/>
              </a:tabLst>
            </a:pPr>
            <a:r>
              <a:rPr lang="en-US" altLang="en-US" sz="2400" dirty="0">
                <a:solidFill>
                  <a:srgbClr val="000000"/>
                </a:solidFill>
              </a:rPr>
              <a:t>If too large, index (in memory) of the index (on disk)</a:t>
            </a:r>
          </a:p>
          <a:p>
            <a:pPr>
              <a:lnSpc>
                <a:spcPct val="90000"/>
              </a:lnSpc>
              <a:tabLst>
                <a:tab pos="3203575" algn="l"/>
                <a:tab pos="4056063" algn="l"/>
              </a:tabLst>
            </a:pPr>
            <a:r>
              <a:rPr lang="en-US" altLang="en-US" sz="2400" dirty="0">
                <a:solidFill>
                  <a:srgbClr val="000000"/>
                </a:solidFill>
              </a:rPr>
              <a:t>IBM indexed sequential-access method (ISAM</a:t>
            </a:r>
            <a:r>
              <a:rPr lang="zh-CN" altLang="en-US" sz="2400" dirty="0">
                <a:solidFill>
                  <a:srgbClr val="000000"/>
                </a:solidFill>
              </a:rPr>
              <a:t>，索引化顺序访问方法</a:t>
            </a:r>
            <a:r>
              <a:rPr lang="en-US" altLang="en-US" sz="2400" dirty="0">
                <a:solidFill>
                  <a:srgbClr val="000000"/>
                </a:solidFill>
              </a:rPr>
              <a:t>)</a:t>
            </a:r>
          </a:p>
          <a:p>
            <a:pPr lvl="1">
              <a:lnSpc>
                <a:spcPct val="90000"/>
              </a:lnSpc>
              <a:tabLst>
                <a:tab pos="3203575" algn="l"/>
                <a:tab pos="4056063" algn="l"/>
              </a:tabLst>
            </a:pPr>
            <a:r>
              <a:rPr lang="en-US" altLang="en-US" sz="2400" dirty="0">
                <a:solidFill>
                  <a:srgbClr val="000000"/>
                </a:solidFill>
              </a:rPr>
              <a:t>Small master index, points to disk blocks of secondary index</a:t>
            </a:r>
          </a:p>
          <a:p>
            <a:pPr lvl="1">
              <a:lnSpc>
                <a:spcPct val="90000"/>
              </a:lnSpc>
              <a:tabLst>
                <a:tab pos="3203575" algn="l"/>
                <a:tab pos="4056063" algn="l"/>
              </a:tabLst>
            </a:pPr>
            <a:r>
              <a:rPr lang="en-US" altLang="en-US" sz="2400" dirty="0">
                <a:solidFill>
                  <a:srgbClr val="000000"/>
                </a:solidFill>
              </a:rPr>
              <a:t>File kept sorted on a defined key</a:t>
            </a:r>
          </a:p>
          <a:p>
            <a:pPr lvl="1">
              <a:lnSpc>
                <a:spcPct val="90000"/>
              </a:lnSpc>
              <a:tabLst>
                <a:tab pos="3203575" algn="l"/>
                <a:tab pos="4056063" algn="l"/>
              </a:tabLst>
            </a:pPr>
            <a:r>
              <a:rPr lang="en-US" altLang="en-US" sz="2400" dirty="0">
                <a:solidFill>
                  <a:srgbClr val="000000"/>
                </a:solidFill>
              </a:rPr>
              <a:t>All done by the OS</a:t>
            </a:r>
          </a:p>
          <a:p>
            <a:pPr>
              <a:lnSpc>
                <a:spcPct val="90000"/>
              </a:lnSpc>
              <a:tabLst>
                <a:tab pos="3203575" algn="l"/>
                <a:tab pos="4056063" algn="l"/>
              </a:tabLst>
            </a:pPr>
            <a:r>
              <a:rPr lang="en-US" altLang="en-US" sz="2400" dirty="0">
                <a:solidFill>
                  <a:srgbClr val="000000"/>
                </a:solidFill>
              </a:rPr>
              <a:t>VMS operating system provides index and relative files as another example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A42A939-E00C-46BC-837A-EEE742FD05DC}"/>
              </a:ext>
            </a:extLst>
          </p:cNvPr>
          <p:cNvSpPr>
            <a:spLocks noGrp="1" noChangeArrowheads="1"/>
          </p:cNvSpPr>
          <p:nvPr>
            <p:ph type="title"/>
          </p:nvPr>
        </p:nvSpPr>
        <p:spPr>
          <a:xfrm>
            <a:off x="2283924" y="234792"/>
            <a:ext cx="8229600" cy="576262"/>
          </a:xfrm>
        </p:spPr>
        <p:txBody>
          <a:bodyPr/>
          <a:lstStyle/>
          <a:p>
            <a:pPr eaLnBrk="1" hangingPunct="1"/>
            <a:r>
              <a:rPr lang="en-US" altLang="en-US" dirty="0"/>
              <a:t>Example of Index and Relative Files</a:t>
            </a:r>
          </a:p>
        </p:txBody>
      </p:sp>
      <p:pic>
        <p:nvPicPr>
          <p:cNvPr id="20483" name="Picture 5">
            <a:extLst>
              <a:ext uri="{FF2B5EF4-FFF2-40B4-BE49-F238E27FC236}">
                <a16:creationId xmlns:a16="http://schemas.microsoft.com/office/drawing/2014/main" id="{7D43C653-7851-47FA-A2BF-AAF5D7D35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924" y="1021162"/>
            <a:ext cx="8034126" cy="541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38BD3AB-ADA2-41E1-B7F5-5355D004392E}"/>
              </a:ext>
            </a:extLst>
          </p:cNvPr>
          <p:cNvSpPr>
            <a:spLocks noGrp="1" noChangeArrowheads="1"/>
          </p:cNvSpPr>
          <p:nvPr>
            <p:ph type="title"/>
          </p:nvPr>
        </p:nvSpPr>
        <p:spPr>
          <a:xfrm>
            <a:off x="1943876" y="254618"/>
            <a:ext cx="8229600" cy="576262"/>
          </a:xfrm>
        </p:spPr>
        <p:txBody>
          <a:bodyPr/>
          <a:lstStyle/>
          <a:p>
            <a:pPr eaLnBrk="1" hangingPunct="1"/>
            <a:r>
              <a:rPr lang="en-US" altLang="en-US" dirty="0"/>
              <a:t>10.3 Directory Structure(</a:t>
            </a:r>
            <a:r>
              <a:rPr lang="zh-CN" altLang="en-US" dirty="0"/>
              <a:t>目录结构</a:t>
            </a:r>
            <a:r>
              <a:rPr lang="en-US" altLang="en-US" dirty="0"/>
              <a:t>)</a:t>
            </a:r>
          </a:p>
        </p:txBody>
      </p:sp>
      <p:sp>
        <p:nvSpPr>
          <p:cNvPr id="21507" name="Rectangle 3">
            <a:extLst>
              <a:ext uri="{FF2B5EF4-FFF2-40B4-BE49-F238E27FC236}">
                <a16:creationId xmlns:a16="http://schemas.microsoft.com/office/drawing/2014/main" id="{FF944469-B704-4C95-B54F-B06D7A5DFE46}"/>
              </a:ext>
            </a:extLst>
          </p:cNvPr>
          <p:cNvSpPr>
            <a:spLocks noGrp="1" noChangeArrowheads="1"/>
          </p:cNvSpPr>
          <p:nvPr>
            <p:ph type="body" idx="1"/>
          </p:nvPr>
        </p:nvSpPr>
        <p:spPr>
          <a:xfrm>
            <a:off x="2071112" y="1129890"/>
            <a:ext cx="8318375" cy="354013"/>
          </a:xfrm>
        </p:spPr>
        <p:txBody>
          <a:bodyPr/>
          <a:lstStyle/>
          <a:p>
            <a:pPr>
              <a:lnSpc>
                <a:spcPct val="90000"/>
              </a:lnSpc>
            </a:pPr>
            <a:r>
              <a:rPr lang="zh-CN" altLang="en-US" sz="2400" dirty="0"/>
              <a:t>目录是包含所有文件信息的一系列节点</a:t>
            </a:r>
            <a:endParaRPr lang="en-US" altLang="en-US" sz="2400" dirty="0"/>
          </a:p>
        </p:txBody>
      </p:sp>
      <p:sp>
        <p:nvSpPr>
          <p:cNvPr id="21508" name="Oval 4">
            <a:extLst>
              <a:ext uri="{FF2B5EF4-FFF2-40B4-BE49-F238E27FC236}">
                <a16:creationId xmlns:a16="http://schemas.microsoft.com/office/drawing/2014/main" id="{360C502E-5BFA-41E9-810D-89C36E4804F0}"/>
              </a:ext>
            </a:extLst>
          </p:cNvPr>
          <p:cNvSpPr>
            <a:spLocks noChangeArrowheads="1"/>
          </p:cNvSpPr>
          <p:nvPr/>
        </p:nvSpPr>
        <p:spPr bwMode="auto">
          <a:xfrm>
            <a:off x="4343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21509" name="Oval 5">
            <a:extLst>
              <a:ext uri="{FF2B5EF4-FFF2-40B4-BE49-F238E27FC236}">
                <a16:creationId xmlns:a16="http://schemas.microsoft.com/office/drawing/2014/main" id="{3FDB43A9-6554-43F8-833E-81DE5E340601}"/>
              </a:ext>
            </a:extLst>
          </p:cNvPr>
          <p:cNvSpPr>
            <a:spLocks noChangeArrowheads="1"/>
          </p:cNvSpPr>
          <p:nvPr/>
        </p:nvSpPr>
        <p:spPr bwMode="auto">
          <a:xfrm>
            <a:off x="5105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21510" name="Oval 6">
            <a:extLst>
              <a:ext uri="{FF2B5EF4-FFF2-40B4-BE49-F238E27FC236}">
                <a16:creationId xmlns:a16="http://schemas.microsoft.com/office/drawing/2014/main" id="{B03B66F4-4724-42DB-B735-50CD3D2AED00}"/>
              </a:ext>
            </a:extLst>
          </p:cNvPr>
          <p:cNvSpPr>
            <a:spLocks noChangeArrowheads="1"/>
          </p:cNvSpPr>
          <p:nvPr/>
        </p:nvSpPr>
        <p:spPr bwMode="auto">
          <a:xfrm>
            <a:off x="5867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21511" name="Oval 7">
            <a:extLst>
              <a:ext uri="{FF2B5EF4-FFF2-40B4-BE49-F238E27FC236}">
                <a16:creationId xmlns:a16="http://schemas.microsoft.com/office/drawing/2014/main" id="{F85205C0-54EF-4A5D-8891-6D36AD3B0E10}"/>
              </a:ext>
            </a:extLst>
          </p:cNvPr>
          <p:cNvSpPr>
            <a:spLocks noChangeArrowheads="1"/>
          </p:cNvSpPr>
          <p:nvPr/>
        </p:nvSpPr>
        <p:spPr bwMode="auto">
          <a:xfrm>
            <a:off x="6629400" y="22860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21512" name="Oval 8">
            <a:extLst>
              <a:ext uri="{FF2B5EF4-FFF2-40B4-BE49-F238E27FC236}">
                <a16:creationId xmlns:a16="http://schemas.microsoft.com/office/drawing/2014/main" id="{6946C25F-9B8A-4504-BA50-A6886A13940A}"/>
              </a:ext>
            </a:extLst>
          </p:cNvPr>
          <p:cNvSpPr>
            <a:spLocks noChangeArrowheads="1"/>
          </p:cNvSpPr>
          <p:nvPr/>
        </p:nvSpPr>
        <p:spPr bwMode="auto">
          <a:xfrm>
            <a:off x="7391400" y="2590800"/>
            <a:ext cx="533400" cy="4572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21513" name="Rectangle 9">
            <a:extLst>
              <a:ext uri="{FF2B5EF4-FFF2-40B4-BE49-F238E27FC236}">
                <a16:creationId xmlns:a16="http://schemas.microsoft.com/office/drawing/2014/main" id="{C781434B-8AC6-4807-A1A6-40D346F6E74E}"/>
              </a:ext>
            </a:extLst>
          </p:cNvPr>
          <p:cNvSpPr>
            <a:spLocks noChangeArrowheads="1"/>
          </p:cNvSpPr>
          <p:nvPr/>
        </p:nvSpPr>
        <p:spPr bwMode="auto">
          <a:xfrm>
            <a:off x="4343400" y="4267200"/>
            <a:ext cx="457200" cy="609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a:latin typeface="Helvetica" panose="020B0604020202020204" pitchFamily="34" charset="0"/>
              </a:rPr>
              <a:t>F 1</a:t>
            </a:r>
          </a:p>
        </p:txBody>
      </p:sp>
      <p:sp>
        <p:nvSpPr>
          <p:cNvPr id="21514" name="Rectangle 10">
            <a:extLst>
              <a:ext uri="{FF2B5EF4-FFF2-40B4-BE49-F238E27FC236}">
                <a16:creationId xmlns:a16="http://schemas.microsoft.com/office/drawing/2014/main" id="{4FC46B06-EA17-41D6-88BC-EFEB2649FA97}"/>
              </a:ext>
            </a:extLst>
          </p:cNvPr>
          <p:cNvSpPr>
            <a:spLocks noChangeArrowheads="1"/>
          </p:cNvSpPr>
          <p:nvPr/>
        </p:nvSpPr>
        <p:spPr bwMode="auto">
          <a:xfrm>
            <a:off x="5105400" y="4267200"/>
            <a:ext cx="4572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a:latin typeface="Helvetica" panose="020B0604020202020204" pitchFamily="34" charset="0"/>
              </a:rPr>
              <a:t>F 2</a:t>
            </a:r>
          </a:p>
        </p:txBody>
      </p:sp>
      <p:sp>
        <p:nvSpPr>
          <p:cNvPr id="21515" name="Rectangle 11">
            <a:extLst>
              <a:ext uri="{FF2B5EF4-FFF2-40B4-BE49-F238E27FC236}">
                <a16:creationId xmlns:a16="http://schemas.microsoft.com/office/drawing/2014/main" id="{B2AA1E36-565D-444B-8A52-8D2FE734CD50}"/>
              </a:ext>
            </a:extLst>
          </p:cNvPr>
          <p:cNvSpPr>
            <a:spLocks noChangeArrowheads="1"/>
          </p:cNvSpPr>
          <p:nvPr/>
        </p:nvSpPr>
        <p:spPr bwMode="auto">
          <a:xfrm>
            <a:off x="5867400" y="4267200"/>
            <a:ext cx="457200" cy="838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a:latin typeface="Helvetica" panose="020B0604020202020204" pitchFamily="34" charset="0"/>
              </a:rPr>
              <a:t>F 3</a:t>
            </a:r>
          </a:p>
        </p:txBody>
      </p:sp>
      <p:sp>
        <p:nvSpPr>
          <p:cNvPr id="21516" name="Rectangle 12">
            <a:extLst>
              <a:ext uri="{FF2B5EF4-FFF2-40B4-BE49-F238E27FC236}">
                <a16:creationId xmlns:a16="http://schemas.microsoft.com/office/drawing/2014/main" id="{C52927E5-54A4-402D-98B8-FBDD1AF65B4A}"/>
              </a:ext>
            </a:extLst>
          </p:cNvPr>
          <p:cNvSpPr>
            <a:spLocks noChangeArrowheads="1"/>
          </p:cNvSpPr>
          <p:nvPr/>
        </p:nvSpPr>
        <p:spPr bwMode="auto">
          <a:xfrm>
            <a:off x="6629400" y="4267200"/>
            <a:ext cx="4572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a:latin typeface="Helvetica" panose="020B0604020202020204" pitchFamily="34" charset="0"/>
              </a:rPr>
              <a:t>F 4</a:t>
            </a:r>
          </a:p>
        </p:txBody>
      </p:sp>
      <p:sp>
        <p:nvSpPr>
          <p:cNvPr id="21517" name="Rectangle 13">
            <a:extLst>
              <a:ext uri="{FF2B5EF4-FFF2-40B4-BE49-F238E27FC236}">
                <a16:creationId xmlns:a16="http://schemas.microsoft.com/office/drawing/2014/main" id="{4F284C7C-4DBB-4C1B-B934-6951910BBA01}"/>
              </a:ext>
            </a:extLst>
          </p:cNvPr>
          <p:cNvSpPr>
            <a:spLocks noChangeArrowheads="1"/>
          </p:cNvSpPr>
          <p:nvPr/>
        </p:nvSpPr>
        <p:spPr bwMode="auto">
          <a:xfrm>
            <a:off x="7391400" y="4648200"/>
            <a:ext cx="457200" cy="609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a:latin typeface="Helvetica" panose="020B0604020202020204" pitchFamily="34" charset="0"/>
              </a:rPr>
              <a:t>F n</a:t>
            </a:r>
          </a:p>
        </p:txBody>
      </p:sp>
      <p:sp>
        <p:nvSpPr>
          <p:cNvPr id="21518" name="Line 14">
            <a:extLst>
              <a:ext uri="{FF2B5EF4-FFF2-40B4-BE49-F238E27FC236}">
                <a16:creationId xmlns:a16="http://schemas.microsoft.com/office/drawing/2014/main" id="{9DE88A2D-073F-4A26-8C4E-062076F46CE3}"/>
              </a:ext>
            </a:extLst>
          </p:cNvPr>
          <p:cNvSpPr>
            <a:spLocks noChangeShapeType="1"/>
          </p:cNvSpPr>
          <p:nvPr/>
        </p:nvSpPr>
        <p:spPr bwMode="auto">
          <a:xfrm>
            <a:off x="5362575"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9" name="Line 15">
            <a:extLst>
              <a:ext uri="{FF2B5EF4-FFF2-40B4-BE49-F238E27FC236}">
                <a16:creationId xmlns:a16="http://schemas.microsoft.com/office/drawing/2014/main" id="{D256AF67-C6F1-491E-B3C0-A398C36C1AA8}"/>
              </a:ext>
            </a:extLst>
          </p:cNvPr>
          <p:cNvSpPr>
            <a:spLocks noChangeShapeType="1"/>
          </p:cNvSpPr>
          <p:nvPr/>
        </p:nvSpPr>
        <p:spPr bwMode="auto">
          <a:xfrm>
            <a:off x="6096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0" name="Line 16">
            <a:extLst>
              <a:ext uri="{FF2B5EF4-FFF2-40B4-BE49-F238E27FC236}">
                <a16:creationId xmlns:a16="http://schemas.microsoft.com/office/drawing/2014/main" id="{11B52A41-A5D9-413B-AE33-AD7B44655BA3}"/>
              </a:ext>
            </a:extLst>
          </p:cNvPr>
          <p:cNvSpPr>
            <a:spLocks noChangeShapeType="1"/>
          </p:cNvSpPr>
          <p:nvPr/>
        </p:nvSpPr>
        <p:spPr bwMode="auto">
          <a:xfrm>
            <a:off x="7620000" y="3048000"/>
            <a:ext cx="0" cy="1600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1" name="Line 17">
            <a:extLst>
              <a:ext uri="{FF2B5EF4-FFF2-40B4-BE49-F238E27FC236}">
                <a16:creationId xmlns:a16="http://schemas.microsoft.com/office/drawing/2014/main" id="{621D2A7F-0777-4D01-B50F-FD008A7FA90A}"/>
              </a:ext>
            </a:extLst>
          </p:cNvPr>
          <p:cNvSpPr>
            <a:spLocks noChangeShapeType="1"/>
          </p:cNvSpPr>
          <p:nvPr/>
        </p:nvSpPr>
        <p:spPr bwMode="auto">
          <a:xfrm>
            <a:off x="6858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2" name="Line 18">
            <a:extLst>
              <a:ext uri="{FF2B5EF4-FFF2-40B4-BE49-F238E27FC236}">
                <a16:creationId xmlns:a16="http://schemas.microsoft.com/office/drawing/2014/main" id="{6FA6F68F-040F-4841-814A-FC7AD19C1D7C}"/>
              </a:ext>
            </a:extLst>
          </p:cNvPr>
          <p:cNvSpPr>
            <a:spLocks noChangeShapeType="1"/>
          </p:cNvSpPr>
          <p:nvPr/>
        </p:nvSpPr>
        <p:spPr bwMode="auto">
          <a:xfrm>
            <a:off x="4572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3" name="Freeform 19">
            <a:extLst>
              <a:ext uri="{FF2B5EF4-FFF2-40B4-BE49-F238E27FC236}">
                <a16:creationId xmlns:a16="http://schemas.microsoft.com/office/drawing/2014/main" id="{4E6B083E-4FC6-49B7-A233-A7C1F954F3F1}"/>
              </a:ext>
            </a:extLst>
          </p:cNvPr>
          <p:cNvSpPr>
            <a:spLocks/>
          </p:cNvSpPr>
          <p:nvPr/>
        </p:nvSpPr>
        <p:spPr bwMode="auto">
          <a:xfrm>
            <a:off x="4062414" y="1962150"/>
            <a:ext cx="4186237" cy="1473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4" name="Freeform 20">
            <a:extLst>
              <a:ext uri="{FF2B5EF4-FFF2-40B4-BE49-F238E27FC236}">
                <a16:creationId xmlns:a16="http://schemas.microsoft.com/office/drawing/2014/main" id="{1844DAC9-3BBB-4646-B35A-7469CB2F5E62}"/>
              </a:ext>
            </a:extLst>
          </p:cNvPr>
          <p:cNvSpPr>
            <a:spLocks/>
          </p:cNvSpPr>
          <p:nvPr/>
        </p:nvSpPr>
        <p:spPr bwMode="auto">
          <a:xfrm>
            <a:off x="3886200" y="3886200"/>
            <a:ext cx="4262438" cy="1600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25" name="Text Box 21">
            <a:extLst>
              <a:ext uri="{FF2B5EF4-FFF2-40B4-BE49-F238E27FC236}">
                <a16:creationId xmlns:a16="http://schemas.microsoft.com/office/drawing/2014/main" id="{23189EB2-8D7F-4B66-A870-372F9080BDB3}"/>
              </a:ext>
            </a:extLst>
          </p:cNvPr>
          <p:cNvSpPr txBox="1">
            <a:spLocks noChangeArrowheads="1"/>
          </p:cNvSpPr>
          <p:nvPr/>
        </p:nvSpPr>
        <p:spPr bwMode="auto">
          <a:xfrm>
            <a:off x="2645546" y="2269303"/>
            <a:ext cx="13284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2000">
                <a:latin typeface="Helvetica" panose="020B0604020202020204" pitchFamily="34" charset="0"/>
              </a:rPr>
              <a:t>Directory</a:t>
            </a:r>
          </a:p>
        </p:txBody>
      </p:sp>
      <p:sp>
        <p:nvSpPr>
          <p:cNvPr id="21526" name="Text Box 22">
            <a:extLst>
              <a:ext uri="{FF2B5EF4-FFF2-40B4-BE49-F238E27FC236}">
                <a16:creationId xmlns:a16="http://schemas.microsoft.com/office/drawing/2014/main" id="{B68D5038-6AED-4F92-9219-4892CB69A8CC}"/>
              </a:ext>
            </a:extLst>
          </p:cNvPr>
          <p:cNvSpPr txBox="1">
            <a:spLocks noChangeArrowheads="1"/>
          </p:cNvSpPr>
          <p:nvPr/>
        </p:nvSpPr>
        <p:spPr bwMode="auto">
          <a:xfrm>
            <a:off x="2928433" y="4174303"/>
            <a:ext cx="728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2000">
                <a:latin typeface="Helvetica" panose="020B0604020202020204" pitchFamily="34" charset="0"/>
              </a:rPr>
              <a:t>Files</a:t>
            </a:r>
          </a:p>
        </p:txBody>
      </p:sp>
      <p:sp>
        <p:nvSpPr>
          <p:cNvPr id="21527" name="Rectangle 23">
            <a:extLst>
              <a:ext uri="{FF2B5EF4-FFF2-40B4-BE49-F238E27FC236}">
                <a16:creationId xmlns:a16="http://schemas.microsoft.com/office/drawing/2014/main" id="{66B718BB-137B-450B-95B5-BF8EB0DB805B}"/>
              </a:ext>
            </a:extLst>
          </p:cNvPr>
          <p:cNvSpPr>
            <a:spLocks noChangeArrowheads="1"/>
          </p:cNvSpPr>
          <p:nvPr/>
        </p:nvSpPr>
        <p:spPr bwMode="auto">
          <a:xfrm>
            <a:off x="2523331" y="5638800"/>
            <a:ext cx="76025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zh-CN" altLang="en-US" sz="2400" dirty="0">
                <a:latin typeface="微软雅黑" panose="020B0503020204020204" pitchFamily="34" charset="-122"/>
                <a:ea typeface="微软雅黑" panose="020B0503020204020204" pitchFamily="34" charset="-122"/>
              </a:rPr>
              <a:t>目录结构与文件均存储在磁盘</a:t>
            </a:r>
            <a:endParaRPr lang="en-US"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25BE7AEC-07DA-4065-A39B-D62187306F35}"/>
              </a:ext>
            </a:extLst>
          </p:cNvPr>
          <p:cNvSpPr>
            <a:spLocks noGrp="1"/>
          </p:cNvSpPr>
          <p:nvPr>
            <p:ph type="title" idx="4294967295"/>
          </p:nvPr>
        </p:nvSpPr>
        <p:spPr>
          <a:xfrm>
            <a:off x="1878562" y="244705"/>
            <a:ext cx="8599460" cy="576262"/>
          </a:xfrm>
        </p:spPr>
        <p:txBody>
          <a:bodyPr/>
          <a:lstStyle/>
          <a:p>
            <a:pPr eaLnBrk="1" hangingPunct="1"/>
            <a:r>
              <a:rPr lang="en-US" altLang="zh-CN" dirty="0"/>
              <a:t>Storage</a:t>
            </a:r>
            <a:r>
              <a:rPr lang="en-US" altLang="en-US" dirty="0"/>
              <a:t> Structure(</a:t>
            </a:r>
            <a:r>
              <a:rPr lang="zh-CN" altLang="en-US" dirty="0"/>
              <a:t>整个磁盘的存储结构</a:t>
            </a:r>
            <a:r>
              <a:rPr lang="en-US" altLang="en-US" dirty="0"/>
              <a:t>)</a:t>
            </a:r>
          </a:p>
        </p:txBody>
      </p:sp>
      <p:sp>
        <p:nvSpPr>
          <p:cNvPr id="22531" name="Content Placeholder 3">
            <a:extLst>
              <a:ext uri="{FF2B5EF4-FFF2-40B4-BE49-F238E27FC236}">
                <a16:creationId xmlns:a16="http://schemas.microsoft.com/office/drawing/2014/main" id="{DD9C32BF-30B5-4B23-8669-58D6AE49D8C3}"/>
              </a:ext>
            </a:extLst>
          </p:cNvPr>
          <p:cNvSpPr>
            <a:spLocks noGrp="1"/>
          </p:cNvSpPr>
          <p:nvPr>
            <p:ph idx="4294967295"/>
          </p:nvPr>
        </p:nvSpPr>
        <p:spPr>
          <a:xfrm>
            <a:off x="695196" y="1056805"/>
            <a:ext cx="10641588" cy="4363876"/>
          </a:xfrm>
        </p:spPr>
        <p:txBody>
          <a:bodyPr/>
          <a:lstStyle/>
          <a:p>
            <a:r>
              <a:rPr lang="en-US" altLang="en-US" sz="2400" dirty="0"/>
              <a:t>Disk can be subdivided into </a:t>
            </a:r>
            <a:r>
              <a:rPr lang="en-US" altLang="en-US" sz="2400" b="1" dirty="0">
                <a:solidFill>
                  <a:srgbClr val="006699"/>
                </a:solidFill>
                <a:latin typeface="+mj-lt"/>
              </a:rPr>
              <a:t>partitions(</a:t>
            </a:r>
            <a:r>
              <a:rPr lang="zh-CN" altLang="en-US" sz="2400" b="1" dirty="0">
                <a:solidFill>
                  <a:srgbClr val="006699"/>
                </a:solidFill>
                <a:latin typeface="+mj-lt"/>
              </a:rPr>
              <a:t>磁盘可分区</a:t>
            </a:r>
            <a:r>
              <a:rPr lang="en-US" altLang="en-US" sz="2400" b="1" dirty="0">
                <a:solidFill>
                  <a:srgbClr val="006699"/>
                </a:solidFill>
                <a:latin typeface="+mj-lt"/>
              </a:rPr>
              <a:t>)</a:t>
            </a:r>
          </a:p>
          <a:p>
            <a:r>
              <a:rPr lang="en-US" altLang="en-US" sz="2400" dirty="0"/>
              <a:t>Disks or partitions can be </a:t>
            </a:r>
            <a:r>
              <a:rPr lang="en-US" altLang="en-US" sz="2400" b="1" dirty="0">
                <a:solidFill>
                  <a:srgbClr val="006699"/>
                </a:solidFill>
                <a:latin typeface="+mj-lt"/>
              </a:rPr>
              <a:t>RAID(</a:t>
            </a:r>
            <a:r>
              <a:rPr lang="zh-CN" altLang="en-US" sz="2400" b="1" dirty="0">
                <a:solidFill>
                  <a:srgbClr val="006699"/>
                </a:solidFill>
                <a:latin typeface="+mj-lt"/>
              </a:rPr>
              <a:t>磁盘冗余阵列，见</a:t>
            </a:r>
            <a:r>
              <a:rPr lang="en-US" altLang="zh-CN" sz="2400" b="1" dirty="0">
                <a:solidFill>
                  <a:srgbClr val="006699"/>
                </a:solidFill>
                <a:latin typeface="+mj-lt"/>
              </a:rPr>
              <a:t>12.7</a:t>
            </a:r>
            <a:r>
              <a:rPr lang="en-US" altLang="en-US" sz="2400" b="1" dirty="0">
                <a:solidFill>
                  <a:srgbClr val="006699"/>
                </a:solidFill>
                <a:latin typeface="+mj-lt"/>
              </a:rPr>
              <a:t>)</a:t>
            </a:r>
            <a:r>
              <a:rPr lang="en-US" altLang="en-US" sz="2400" b="1" dirty="0">
                <a:solidFill>
                  <a:srgbClr val="3366FF"/>
                </a:solidFill>
              </a:rPr>
              <a:t> </a:t>
            </a:r>
            <a:r>
              <a:rPr lang="en-US" altLang="en-US" sz="2400" dirty="0"/>
              <a:t>protected against failure</a:t>
            </a:r>
          </a:p>
          <a:p>
            <a:r>
              <a:rPr lang="en-US" altLang="en-US" sz="2400" dirty="0"/>
              <a:t>Disk or partition can be used </a:t>
            </a:r>
            <a:r>
              <a:rPr lang="en-US" altLang="en-US" sz="2400" b="1" dirty="0">
                <a:solidFill>
                  <a:srgbClr val="006699"/>
                </a:solidFill>
                <a:latin typeface="+mj-lt"/>
              </a:rPr>
              <a:t>raw(</a:t>
            </a:r>
            <a:r>
              <a:rPr lang="zh-CN" altLang="en-US" sz="2400" b="1" dirty="0">
                <a:solidFill>
                  <a:srgbClr val="006699"/>
                </a:solidFill>
                <a:latin typeface="+mj-lt"/>
              </a:rPr>
              <a:t>生磁盘</a:t>
            </a:r>
            <a:r>
              <a:rPr lang="en-US" altLang="en-US" sz="2400" b="1" dirty="0">
                <a:solidFill>
                  <a:srgbClr val="006699"/>
                </a:solidFill>
                <a:latin typeface="+mj-lt"/>
              </a:rPr>
              <a:t>)</a:t>
            </a:r>
            <a:r>
              <a:rPr lang="en-US" altLang="en-US" sz="2400" dirty="0">
                <a:solidFill>
                  <a:srgbClr val="3366FF"/>
                </a:solidFill>
              </a:rPr>
              <a:t> </a:t>
            </a:r>
            <a:r>
              <a:rPr lang="en-US" altLang="en-US" sz="2400" dirty="0"/>
              <a:t>– without a file system, or </a:t>
            </a:r>
            <a:r>
              <a:rPr lang="en-US" altLang="en-US" sz="2400" b="1" dirty="0">
                <a:solidFill>
                  <a:srgbClr val="006699"/>
                </a:solidFill>
                <a:latin typeface="+mj-lt"/>
              </a:rPr>
              <a:t>formatted(</a:t>
            </a:r>
            <a:r>
              <a:rPr lang="zh-CN" altLang="en-US" sz="2400" b="1" dirty="0">
                <a:solidFill>
                  <a:srgbClr val="006699"/>
                </a:solidFill>
                <a:latin typeface="+mj-lt"/>
              </a:rPr>
              <a:t>已格式化</a:t>
            </a:r>
            <a:r>
              <a:rPr lang="en-US" altLang="en-US" sz="2400" b="1" dirty="0">
                <a:solidFill>
                  <a:srgbClr val="006699"/>
                </a:solidFill>
                <a:latin typeface="+mj-lt"/>
              </a:rPr>
              <a:t>)</a:t>
            </a:r>
            <a:r>
              <a:rPr lang="en-US" altLang="en-US" sz="2400" dirty="0">
                <a:solidFill>
                  <a:srgbClr val="3366FF"/>
                </a:solidFill>
              </a:rPr>
              <a:t> </a:t>
            </a:r>
            <a:r>
              <a:rPr lang="en-US" altLang="en-US" sz="2400" dirty="0"/>
              <a:t>with a file system</a:t>
            </a:r>
          </a:p>
          <a:p>
            <a:r>
              <a:rPr lang="en-US" altLang="en-US" sz="2400" dirty="0"/>
              <a:t>Partitions also known as minidisks(</a:t>
            </a:r>
            <a:r>
              <a:rPr lang="zh-CN" altLang="en-US" sz="2400" dirty="0"/>
              <a:t>小型磁盘</a:t>
            </a:r>
            <a:r>
              <a:rPr lang="en-US" altLang="en-US" sz="2400" dirty="0"/>
              <a:t>), slices</a:t>
            </a:r>
          </a:p>
          <a:p>
            <a:r>
              <a:rPr lang="en-US" altLang="en-US" sz="2400" dirty="0"/>
              <a:t>Entity containing file system known as a </a:t>
            </a:r>
            <a:r>
              <a:rPr lang="en-US" altLang="en-US" sz="2400" b="1" dirty="0">
                <a:solidFill>
                  <a:srgbClr val="006699"/>
                </a:solidFill>
                <a:latin typeface="+mj-lt"/>
              </a:rPr>
              <a:t>volume(</a:t>
            </a:r>
            <a:r>
              <a:rPr lang="zh-CN" altLang="en-US" sz="2400" b="1" dirty="0">
                <a:solidFill>
                  <a:srgbClr val="006699"/>
                </a:solidFill>
                <a:latin typeface="+mj-lt"/>
              </a:rPr>
              <a:t>卷</a:t>
            </a:r>
            <a:r>
              <a:rPr lang="en-US" altLang="en-US" sz="2400" b="1" dirty="0">
                <a:solidFill>
                  <a:srgbClr val="006699"/>
                </a:solidFill>
                <a:latin typeface="+mj-lt"/>
              </a:rPr>
              <a:t>)</a:t>
            </a:r>
          </a:p>
          <a:p>
            <a:r>
              <a:rPr lang="en-US" altLang="en-US" sz="2400" dirty="0"/>
              <a:t>Each volume containing file system also tracks that file system</a:t>
            </a:r>
            <a:r>
              <a:rPr lang="en-US" altLang="ja-JP" sz="2400" dirty="0">
                <a:latin typeface="Arial" panose="020B0604020202020204" pitchFamily="34" charset="0"/>
                <a:cs typeface="Arial" panose="020B0604020202020204" pitchFamily="34" charset="0"/>
              </a:rPr>
              <a:t>’</a:t>
            </a:r>
            <a:r>
              <a:rPr lang="en-US" altLang="ja-JP" sz="2400" dirty="0"/>
              <a:t>s info in </a:t>
            </a:r>
            <a:r>
              <a:rPr lang="en-US" altLang="ja-JP" sz="2400" b="1" dirty="0">
                <a:solidFill>
                  <a:srgbClr val="006699"/>
                </a:solidFill>
                <a:latin typeface="+mj-lt"/>
              </a:rPr>
              <a:t>device</a:t>
            </a:r>
            <a:r>
              <a:rPr lang="en-US" altLang="ja-JP" sz="2400" b="1" dirty="0">
                <a:solidFill>
                  <a:srgbClr val="3366FF"/>
                </a:solidFill>
              </a:rPr>
              <a:t> </a:t>
            </a:r>
            <a:r>
              <a:rPr lang="en-US" altLang="ja-JP" sz="2400" b="1" dirty="0">
                <a:solidFill>
                  <a:srgbClr val="006699"/>
                </a:solidFill>
                <a:latin typeface="+mj-lt"/>
              </a:rPr>
              <a:t>directory</a:t>
            </a:r>
            <a:r>
              <a:rPr lang="en-US" altLang="ja-JP" sz="2400" dirty="0">
                <a:solidFill>
                  <a:srgbClr val="3366FF"/>
                </a:solidFill>
              </a:rPr>
              <a:t> </a:t>
            </a:r>
            <a:r>
              <a:rPr lang="en-US" altLang="ja-JP" sz="2400" dirty="0"/>
              <a:t>or </a:t>
            </a:r>
            <a:r>
              <a:rPr lang="en-US" altLang="ja-JP" sz="2400" b="1" dirty="0">
                <a:solidFill>
                  <a:srgbClr val="006699"/>
                </a:solidFill>
                <a:latin typeface="+mj-lt"/>
              </a:rPr>
              <a:t>volume</a:t>
            </a:r>
            <a:r>
              <a:rPr lang="en-US" altLang="ja-JP" sz="2400" b="1" dirty="0">
                <a:solidFill>
                  <a:srgbClr val="3366FF"/>
                </a:solidFill>
              </a:rPr>
              <a:t> </a:t>
            </a:r>
            <a:r>
              <a:rPr lang="en-US" altLang="ja-JP" sz="2400" b="1" dirty="0">
                <a:solidFill>
                  <a:srgbClr val="006699"/>
                </a:solidFill>
                <a:latin typeface="+mj-lt"/>
              </a:rPr>
              <a:t>table</a:t>
            </a:r>
            <a:r>
              <a:rPr lang="en-US" altLang="ja-JP" sz="2400" b="1" dirty="0">
                <a:solidFill>
                  <a:srgbClr val="3366FF"/>
                </a:solidFill>
              </a:rPr>
              <a:t> </a:t>
            </a:r>
            <a:r>
              <a:rPr lang="en-US" altLang="ja-JP" sz="2400" b="1" dirty="0">
                <a:solidFill>
                  <a:srgbClr val="006699"/>
                </a:solidFill>
                <a:latin typeface="+mj-lt"/>
              </a:rPr>
              <a:t>of</a:t>
            </a:r>
            <a:r>
              <a:rPr lang="en-US" altLang="ja-JP" sz="2400" b="1" dirty="0">
                <a:solidFill>
                  <a:srgbClr val="3366FF"/>
                </a:solidFill>
              </a:rPr>
              <a:t> </a:t>
            </a:r>
            <a:r>
              <a:rPr lang="en-US" altLang="ja-JP" sz="2400" b="1" dirty="0">
                <a:solidFill>
                  <a:srgbClr val="006699"/>
                </a:solidFill>
                <a:latin typeface="+mj-lt"/>
              </a:rPr>
              <a:t>contents</a:t>
            </a:r>
          </a:p>
          <a:p>
            <a:r>
              <a:rPr lang="en-US" altLang="en-US" sz="2400" dirty="0"/>
              <a:t>As well as </a:t>
            </a:r>
            <a:r>
              <a:rPr lang="en-US" altLang="en-US" sz="2400" b="1" dirty="0">
                <a:solidFill>
                  <a:srgbClr val="006699"/>
                </a:solidFill>
                <a:latin typeface="+mj-lt"/>
              </a:rPr>
              <a:t>general-purpose</a:t>
            </a:r>
            <a:r>
              <a:rPr lang="en-US" altLang="en-US" sz="2400" b="1" dirty="0">
                <a:solidFill>
                  <a:srgbClr val="3366FF"/>
                </a:solidFill>
              </a:rPr>
              <a:t> </a:t>
            </a:r>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systems</a:t>
            </a:r>
            <a:r>
              <a:rPr lang="en-US" altLang="en-US" sz="2400" dirty="0">
                <a:solidFill>
                  <a:srgbClr val="3366FF"/>
                </a:solidFill>
              </a:rPr>
              <a:t> </a:t>
            </a:r>
            <a:r>
              <a:rPr lang="en-US" altLang="en-US" sz="2400" dirty="0"/>
              <a:t>there are many </a:t>
            </a:r>
            <a:r>
              <a:rPr lang="en-US" altLang="en-US" sz="2400" b="1" dirty="0">
                <a:solidFill>
                  <a:srgbClr val="006699"/>
                </a:solidFill>
                <a:latin typeface="+mj-lt"/>
              </a:rPr>
              <a:t>special-purpose</a:t>
            </a:r>
            <a:r>
              <a:rPr lang="en-US" altLang="en-US" sz="2400" b="1" dirty="0">
                <a:solidFill>
                  <a:srgbClr val="3366FF"/>
                </a:solidFill>
              </a:rPr>
              <a:t> </a:t>
            </a:r>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systems</a:t>
            </a:r>
            <a:r>
              <a:rPr lang="en-US" altLang="en-US" sz="2400" dirty="0"/>
              <a:t>, frequently all within the same operating system or computer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A0EE9D2-5A50-485B-995D-057614792A29}"/>
              </a:ext>
            </a:extLst>
          </p:cNvPr>
          <p:cNvSpPr>
            <a:spLocks noGrp="1" noChangeArrowheads="1"/>
          </p:cNvSpPr>
          <p:nvPr>
            <p:ph type="title"/>
          </p:nvPr>
        </p:nvSpPr>
        <p:spPr>
          <a:xfrm>
            <a:off x="2277220" y="235373"/>
            <a:ext cx="8229600" cy="576262"/>
          </a:xfrm>
        </p:spPr>
        <p:txBody>
          <a:bodyPr/>
          <a:lstStyle/>
          <a:p>
            <a:pPr eaLnBrk="1" hangingPunct="1"/>
            <a:r>
              <a:rPr lang="en-US" altLang="en-US" dirty="0"/>
              <a:t>A Typical File-system Organization</a:t>
            </a:r>
          </a:p>
        </p:txBody>
      </p:sp>
      <p:pic>
        <p:nvPicPr>
          <p:cNvPr id="23555" name="Picture 6" descr="10">
            <a:extLst>
              <a:ext uri="{FF2B5EF4-FFF2-40B4-BE49-F238E27FC236}">
                <a16:creationId xmlns:a16="http://schemas.microsoft.com/office/drawing/2014/main" id="{11F23387-FC88-4FE8-879E-C7AACF679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85" y="1089797"/>
            <a:ext cx="9556629" cy="5080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FD917277-49DA-422B-A907-F3B35D504709}"/>
              </a:ext>
            </a:extLst>
          </p:cNvPr>
          <p:cNvSpPr txBox="1"/>
          <p:nvPr/>
        </p:nvSpPr>
        <p:spPr>
          <a:xfrm>
            <a:off x="1317685" y="5617146"/>
            <a:ext cx="6325644"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一个物理磁盘，可划分为多个分区。</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有的系统，允许一个分区跨越多个物理磁盘</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ACF19F4-426B-4C1D-B08A-FA62E4E6A262}"/>
              </a:ext>
            </a:extLst>
          </p:cNvPr>
          <p:cNvSpPr>
            <a:spLocks noGrp="1" noChangeArrowheads="1"/>
          </p:cNvSpPr>
          <p:nvPr>
            <p:ph type="title"/>
          </p:nvPr>
        </p:nvSpPr>
        <p:spPr>
          <a:xfrm>
            <a:off x="2289303" y="244122"/>
            <a:ext cx="8229600" cy="576262"/>
          </a:xfrm>
        </p:spPr>
        <p:txBody>
          <a:bodyPr/>
          <a:lstStyle/>
          <a:p>
            <a:pPr eaLnBrk="1" hangingPunct="1"/>
            <a:r>
              <a:rPr lang="en-US" altLang="en-US" dirty="0"/>
              <a:t>Directory </a:t>
            </a:r>
            <a:r>
              <a:rPr lang="en-US" altLang="zh-CN" dirty="0"/>
              <a:t>Overview(</a:t>
            </a:r>
            <a:r>
              <a:rPr lang="zh-CN" altLang="en-US" dirty="0"/>
              <a:t>目录概述</a:t>
            </a:r>
            <a:r>
              <a:rPr lang="en-US" altLang="zh-CN" dirty="0"/>
              <a:t>)</a:t>
            </a:r>
            <a:endParaRPr lang="en-US" altLang="en-US" dirty="0"/>
          </a:p>
        </p:txBody>
      </p:sp>
      <p:sp>
        <p:nvSpPr>
          <p:cNvPr id="25603" name="Rectangle 3">
            <a:extLst>
              <a:ext uri="{FF2B5EF4-FFF2-40B4-BE49-F238E27FC236}">
                <a16:creationId xmlns:a16="http://schemas.microsoft.com/office/drawing/2014/main" id="{DB69FBC2-80F7-43A8-A6AB-561417C6C9E8}"/>
              </a:ext>
            </a:extLst>
          </p:cNvPr>
          <p:cNvSpPr>
            <a:spLocks noGrp="1" noChangeArrowheads="1"/>
          </p:cNvSpPr>
          <p:nvPr>
            <p:ph type="body" idx="1"/>
          </p:nvPr>
        </p:nvSpPr>
        <p:spPr>
          <a:xfrm>
            <a:off x="2410604" y="1278810"/>
            <a:ext cx="7678899" cy="4530725"/>
          </a:xfrm>
        </p:spPr>
        <p:txBody>
          <a:bodyPr/>
          <a:lstStyle/>
          <a:p>
            <a:r>
              <a:rPr lang="en-US" altLang="en-US" sz="2800" dirty="0"/>
              <a:t>Search for a file</a:t>
            </a:r>
          </a:p>
          <a:p>
            <a:endParaRPr lang="en-US" altLang="en-US" sz="1050" dirty="0"/>
          </a:p>
          <a:p>
            <a:r>
              <a:rPr lang="en-US" altLang="en-US" sz="2800" dirty="0"/>
              <a:t>Create a file</a:t>
            </a:r>
          </a:p>
          <a:p>
            <a:endParaRPr lang="en-US" altLang="en-US" sz="1050" dirty="0"/>
          </a:p>
          <a:p>
            <a:r>
              <a:rPr lang="en-US" altLang="en-US" sz="2800" dirty="0"/>
              <a:t>Delete a file</a:t>
            </a:r>
          </a:p>
          <a:p>
            <a:endParaRPr lang="en-US" altLang="en-US" sz="1050" dirty="0"/>
          </a:p>
          <a:p>
            <a:r>
              <a:rPr lang="en-US" altLang="en-US" sz="2800" dirty="0"/>
              <a:t>List a directory(</a:t>
            </a:r>
            <a:r>
              <a:rPr lang="zh-CN" altLang="en-US" sz="2800" dirty="0"/>
              <a:t>遍历目录</a:t>
            </a:r>
            <a:r>
              <a:rPr lang="en-US" altLang="en-US" sz="2800" dirty="0"/>
              <a:t>)</a:t>
            </a:r>
          </a:p>
          <a:p>
            <a:endParaRPr lang="en-US" altLang="en-US" sz="1050" dirty="0"/>
          </a:p>
          <a:p>
            <a:r>
              <a:rPr lang="en-US" altLang="en-US" sz="2800" dirty="0"/>
              <a:t>Rename a file</a:t>
            </a:r>
          </a:p>
          <a:p>
            <a:endParaRPr lang="en-US" altLang="en-US" sz="1050" dirty="0"/>
          </a:p>
          <a:p>
            <a:r>
              <a:rPr lang="en-US" altLang="en-US" sz="2800" dirty="0"/>
              <a:t>Traverse the file system(</a:t>
            </a:r>
            <a:r>
              <a:rPr lang="zh-CN" altLang="en-US" sz="2800" dirty="0"/>
              <a:t>遍历文件系统</a:t>
            </a:r>
            <a:r>
              <a:rPr lang="en-US" altLang="en-US" sz="28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1C76E-2AD6-4EE5-9824-521BF0BBBFEC}"/>
              </a:ext>
            </a:extLst>
          </p:cNvPr>
          <p:cNvSpPr>
            <a:spLocks noGrp="1"/>
          </p:cNvSpPr>
          <p:nvPr>
            <p:ph type="title"/>
          </p:nvPr>
        </p:nvSpPr>
        <p:spPr/>
        <p:txBody>
          <a:bodyPr/>
          <a:lstStyle/>
          <a:p>
            <a:r>
              <a:rPr lang="en-US" altLang="zh-CN" dirty="0"/>
              <a:t>Errata</a:t>
            </a:r>
            <a:endParaRPr lang="zh-CN" altLang="en-US" dirty="0"/>
          </a:p>
        </p:txBody>
      </p:sp>
      <p:sp>
        <p:nvSpPr>
          <p:cNvPr id="3" name="内容占位符 2">
            <a:extLst>
              <a:ext uri="{FF2B5EF4-FFF2-40B4-BE49-F238E27FC236}">
                <a16:creationId xmlns:a16="http://schemas.microsoft.com/office/drawing/2014/main" id="{2C81FA2D-5481-4ED4-A801-B4F67F4CA33B}"/>
              </a:ext>
            </a:extLst>
          </p:cNvPr>
          <p:cNvSpPr>
            <a:spLocks noGrp="1"/>
          </p:cNvSpPr>
          <p:nvPr>
            <p:ph idx="1"/>
          </p:nvPr>
        </p:nvSpPr>
        <p:spPr>
          <a:xfrm>
            <a:off x="2770496" y="1233489"/>
            <a:ext cx="8811903" cy="4626984"/>
          </a:xfrm>
        </p:spPr>
        <p:txBody>
          <a:bodyPr/>
          <a:lstStyle/>
          <a:p>
            <a:r>
              <a:rPr lang="en-US" altLang="zh-CN" sz="3200" dirty="0"/>
              <a:t>OSC7</a:t>
            </a:r>
            <a:r>
              <a:rPr lang="zh-CN" altLang="en-US" sz="3200" dirty="0"/>
              <a:t>中文译本把</a:t>
            </a:r>
            <a:endParaRPr lang="en-US" altLang="zh-CN" sz="3200" dirty="0"/>
          </a:p>
          <a:p>
            <a:endParaRPr lang="en-US" altLang="zh-CN" sz="3200" dirty="0"/>
          </a:p>
          <a:p>
            <a:r>
              <a:rPr lang="en-US" altLang="zh-CN" sz="3200" b="1" dirty="0">
                <a:solidFill>
                  <a:srgbClr val="0070C0"/>
                </a:solidFill>
              </a:rPr>
              <a:t>Traverse the file system</a:t>
            </a:r>
          </a:p>
          <a:p>
            <a:r>
              <a:rPr lang="zh-CN" altLang="en-US" sz="3200" dirty="0"/>
              <a:t>翻译为</a:t>
            </a:r>
            <a:endParaRPr lang="en-US" altLang="zh-CN" sz="3200" dirty="0"/>
          </a:p>
          <a:p>
            <a:r>
              <a:rPr lang="zh-CN" altLang="en-US" sz="3200" b="1" dirty="0">
                <a:solidFill>
                  <a:srgbClr val="0070C0"/>
                </a:solidFill>
              </a:rPr>
              <a:t>跟踪文件系统</a:t>
            </a:r>
            <a:endParaRPr lang="en-US" altLang="zh-CN" sz="3200" b="1" dirty="0">
              <a:solidFill>
                <a:srgbClr val="0070C0"/>
              </a:solidFill>
            </a:endParaRPr>
          </a:p>
          <a:p>
            <a:endParaRPr lang="en-US" altLang="zh-CN" sz="3200" dirty="0"/>
          </a:p>
          <a:p>
            <a:r>
              <a:rPr lang="zh-CN" altLang="en-US" sz="3200" dirty="0"/>
              <a:t>这与正文不符，应为：</a:t>
            </a:r>
            <a:r>
              <a:rPr lang="zh-CN" altLang="en-US" sz="3200" b="1" dirty="0">
                <a:solidFill>
                  <a:srgbClr val="0070C0"/>
                </a:solidFill>
              </a:rPr>
              <a:t>遍历文件系统</a:t>
            </a:r>
          </a:p>
        </p:txBody>
      </p:sp>
    </p:spTree>
    <p:extLst>
      <p:ext uri="{BB962C8B-B14F-4D97-AF65-F5344CB8AC3E}">
        <p14:creationId xmlns:p14="http://schemas.microsoft.com/office/powerpoint/2010/main" val="4175871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7414293-0AF3-4A9F-BE3B-DCA02E9A7594}"/>
              </a:ext>
            </a:extLst>
          </p:cNvPr>
          <p:cNvSpPr>
            <a:spLocks noGrp="1" noChangeArrowheads="1"/>
          </p:cNvSpPr>
          <p:nvPr>
            <p:ph type="title"/>
          </p:nvPr>
        </p:nvSpPr>
        <p:spPr>
          <a:xfrm>
            <a:off x="2302296" y="343940"/>
            <a:ext cx="7743825" cy="457200"/>
          </a:xfrm>
        </p:spPr>
        <p:txBody>
          <a:bodyPr/>
          <a:lstStyle/>
          <a:p>
            <a:pPr eaLnBrk="1" hangingPunct="1"/>
            <a:r>
              <a:rPr lang="en-US" altLang="en-US" dirty="0"/>
              <a:t>Directory Organization(</a:t>
            </a:r>
            <a:r>
              <a:rPr lang="zh-CN" altLang="en-US" dirty="0"/>
              <a:t>目录组织</a:t>
            </a:r>
            <a:r>
              <a:rPr lang="en-US" altLang="en-US" dirty="0"/>
              <a:t>)</a:t>
            </a:r>
          </a:p>
        </p:txBody>
      </p:sp>
      <p:sp>
        <p:nvSpPr>
          <p:cNvPr id="26627" name="Rectangle 3">
            <a:extLst>
              <a:ext uri="{FF2B5EF4-FFF2-40B4-BE49-F238E27FC236}">
                <a16:creationId xmlns:a16="http://schemas.microsoft.com/office/drawing/2014/main" id="{F79B2879-15AF-4085-9167-1D59489A4A93}"/>
              </a:ext>
            </a:extLst>
          </p:cNvPr>
          <p:cNvSpPr>
            <a:spLocks noGrp="1" noChangeArrowheads="1"/>
          </p:cNvSpPr>
          <p:nvPr>
            <p:ph type="body" idx="1"/>
          </p:nvPr>
        </p:nvSpPr>
        <p:spPr>
          <a:xfrm>
            <a:off x="1108553" y="1804473"/>
            <a:ext cx="9682620" cy="4460875"/>
          </a:xfrm>
        </p:spPr>
        <p:txBody>
          <a:bodyPr/>
          <a:lstStyle/>
          <a:p>
            <a:r>
              <a:rPr lang="en-US" altLang="en-US" sz="2800" dirty="0"/>
              <a:t>Efficiency – locating a file quickly</a:t>
            </a:r>
          </a:p>
          <a:p>
            <a:r>
              <a:rPr lang="en-US" altLang="en-US" sz="2800" dirty="0"/>
              <a:t>Naming – convenient to users</a:t>
            </a:r>
          </a:p>
          <a:p>
            <a:pPr lvl="1"/>
            <a:r>
              <a:rPr lang="en-US" altLang="en-US" sz="2800" dirty="0"/>
              <a:t>Two users can have same name for different files</a:t>
            </a:r>
          </a:p>
          <a:p>
            <a:pPr lvl="1"/>
            <a:r>
              <a:rPr lang="en-US" altLang="en-US" sz="2800" dirty="0"/>
              <a:t>The same file can have several different names</a:t>
            </a:r>
          </a:p>
          <a:p>
            <a:r>
              <a:rPr lang="en-US" altLang="en-US" sz="2800" dirty="0"/>
              <a:t>Grouping – logical grouping of files by properties, (e.g., all Java programs, all games, …)</a:t>
            </a:r>
          </a:p>
        </p:txBody>
      </p:sp>
      <p:sp>
        <p:nvSpPr>
          <p:cNvPr id="26628" name="Rectangle 4">
            <a:extLst>
              <a:ext uri="{FF2B5EF4-FFF2-40B4-BE49-F238E27FC236}">
                <a16:creationId xmlns:a16="http://schemas.microsoft.com/office/drawing/2014/main" id="{9B43EDD4-1D08-4BC5-8A60-7A07B4E85CBF}"/>
              </a:ext>
            </a:extLst>
          </p:cNvPr>
          <p:cNvSpPr>
            <a:spLocks noChangeArrowheads="1"/>
          </p:cNvSpPr>
          <p:nvPr/>
        </p:nvSpPr>
        <p:spPr bwMode="auto">
          <a:xfrm>
            <a:off x="1463154" y="1162839"/>
            <a:ext cx="80113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800" dirty="0">
                <a:latin typeface="微软雅黑" panose="020B0503020204020204" pitchFamily="34" charset="-122"/>
                <a:ea typeface="微软雅黑" panose="020B0503020204020204" pitchFamily="34" charset="-122"/>
              </a:rPr>
              <a:t>The directory is organized logically to obtain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5A99D68-2D0E-4041-A56C-2E8506F0E1FD}"/>
              </a:ext>
            </a:extLst>
          </p:cNvPr>
          <p:cNvSpPr>
            <a:spLocks noGrp="1" noChangeArrowheads="1"/>
          </p:cNvSpPr>
          <p:nvPr>
            <p:ph type="title"/>
          </p:nvPr>
        </p:nvSpPr>
        <p:spPr>
          <a:xfrm>
            <a:off x="1981200" y="239749"/>
            <a:ext cx="8229600" cy="576263"/>
          </a:xfrm>
        </p:spPr>
        <p:txBody>
          <a:bodyPr/>
          <a:lstStyle/>
          <a:p>
            <a:pPr eaLnBrk="1" hangingPunct="1"/>
            <a:r>
              <a:rPr lang="en-US" altLang="en-US" dirty="0"/>
              <a:t>Single-Level Directory(</a:t>
            </a:r>
            <a:r>
              <a:rPr lang="zh-CN" altLang="en-US" dirty="0"/>
              <a:t>单层结构目录</a:t>
            </a:r>
            <a:r>
              <a:rPr lang="en-US" altLang="en-US" dirty="0"/>
              <a:t>)</a:t>
            </a:r>
            <a:endParaRPr lang="en-US" altLang="en-US" sz="2400" dirty="0"/>
          </a:p>
        </p:txBody>
      </p:sp>
      <p:sp>
        <p:nvSpPr>
          <p:cNvPr id="27651" name="Rectangle 3">
            <a:extLst>
              <a:ext uri="{FF2B5EF4-FFF2-40B4-BE49-F238E27FC236}">
                <a16:creationId xmlns:a16="http://schemas.microsoft.com/office/drawing/2014/main" id="{A6992309-99B3-429C-97D5-9162A2154F6E}"/>
              </a:ext>
            </a:extLst>
          </p:cNvPr>
          <p:cNvSpPr>
            <a:spLocks noGrp="1" noChangeArrowheads="1"/>
          </p:cNvSpPr>
          <p:nvPr>
            <p:ph type="body" idx="1"/>
          </p:nvPr>
        </p:nvSpPr>
        <p:spPr>
          <a:xfrm>
            <a:off x="2379663" y="1242528"/>
            <a:ext cx="7275512" cy="4130675"/>
          </a:xfrm>
        </p:spPr>
        <p:txBody>
          <a:bodyPr/>
          <a:lstStyle/>
          <a:p>
            <a:r>
              <a:rPr lang="zh-CN" altLang="en-US" sz="2400" dirty="0"/>
              <a:t>单层目录，存放所有的用户的所有文件</a:t>
            </a:r>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r>
              <a:rPr lang="en-US" altLang="en-US" sz="2400" dirty="0"/>
              <a:t>Naming problem</a:t>
            </a:r>
          </a:p>
          <a:p>
            <a:r>
              <a:rPr lang="en-US" altLang="en-US" sz="2400" dirty="0"/>
              <a:t>Grouping problem</a:t>
            </a:r>
          </a:p>
          <a:p>
            <a:endParaRPr lang="en-US" altLang="en-US" sz="2400" dirty="0"/>
          </a:p>
          <a:p>
            <a:endParaRPr lang="en-US" altLang="en-US" sz="2400" dirty="0"/>
          </a:p>
          <a:p>
            <a:endParaRPr lang="en-US" altLang="en-US" sz="2400" dirty="0"/>
          </a:p>
        </p:txBody>
      </p:sp>
      <p:sp>
        <p:nvSpPr>
          <p:cNvPr id="27652" name="Rectangle 5">
            <a:extLst>
              <a:ext uri="{FF2B5EF4-FFF2-40B4-BE49-F238E27FC236}">
                <a16:creationId xmlns:a16="http://schemas.microsoft.com/office/drawing/2014/main" id="{A485EA9C-1F05-4BCE-9C7C-9A04E7B29C09}"/>
              </a:ext>
            </a:extLst>
          </p:cNvPr>
          <p:cNvSpPr>
            <a:spLocks noChangeArrowheads="1"/>
          </p:cNvSpPr>
          <p:nvPr/>
        </p:nvSpPr>
        <p:spPr bwMode="auto">
          <a:xfrm>
            <a:off x="2574925" y="3746501"/>
            <a:ext cx="4406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2000">
              <a:latin typeface="Helvetica" panose="020B0604020202020204" pitchFamily="34" charset="0"/>
            </a:endParaRPr>
          </a:p>
        </p:txBody>
      </p:sp>
      <p:pic>
        <p:nvPicPr>
          <p:cNvPr id="27653" name="Picture 7">
            <a:extLst>
              <a:ext uri="{FF2B5EF4-FFF2-40B4-BE49-F238E27FC236}">
                <a16:creationId xmlns:a16="http://schemas.microsoft.com/office/drawing/2014/main" id="{76218F22-7939-4544-9D7D-2F1E40450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277" y="2048930"/>
            <a:ext cx="8104912"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23F8973-D50F-4DF1-AD92-3DC692F224F1}"/>
              </a:ext>
            </a:extLst>
          </p:cNvPr>
          <p:cNvSpPr>
            <a:spLocks noGrp="1" noChangeArrowheads="1"/>
          </p:cNvSpPr>
          <p:nvPr>
            <p:ph type="title"/>
          </p:nvPr>
        </p:nvSpPr>
        <p:spPr>
          <a:xfrm>
            <a:off x="2427062" y="240331"/>
            <a:ext cx="7929563" cy="576263"/>
          </a:xfrm>
        </p:spPr>
        <p:txBody>
          <a:bodyPr/>
          <a:lstStyle/>
          <a:p>
            <a:pPr eaLnBrk="1" hangingPunct="1"/>
            <a:r>
              <a:rPr lang="en-US" altLang="en-US" dirty="0"/>
              <a:t>Outline</a:t>
            </a:r>
          </a:p>
        </p:txBody>
      </p:sp>
      <p:sp>
        <p:nvSpPr>
          <p:cNvPr id="4099" name="Rectangle 3">
            <a:extLst>
              <a:ext uri="{FF2B5EF4-FFF2-40B4-BE49-F238E27FC236}">
                <a16:creationId xmlns:a16="http://schemas.microsoft.com/office/drawing/2014/main" id="{8AC2A110-A4D8-43F4-9C09-95BEEA7D7F6F}"/>
              </a:ext>
            </a:extLst>
          </p:cNvPr>
          <p:cNvSpPr>
            <a:spLocks noGrp="1" noChangeArrowheads="1"/>
          </p:cNvSpPr>
          <p:nvPr>
            <p:ph type="body" idx="1"/>
          </p:nvPr>
        </p:nvSpPr>
        <p:spPr>
          <a:xfrm>
            <a:off x="4279037" y="1233489"/>
            <a:ext cx="5866449" cy="3494087"/>
          </a:xfrm>
        </p:spPr>
        <p:txBody>
          <a:bodyPr/>
          <a:lstStyle/>
          <a:p>
            <a:r>
              <a:rPr lang="en-US" altLang="en-US" sz="2800" dirty="0"/>
              <a:t>File Concept</a:t>
            </a:r>
          </a:p>
          <a:p>
            <a:r>
              <a:rPr lang="en-US" altLang="en-US" sz="2800" dirty="0"/>
              <a:t>Access Methods</a:t>
            </a:r>
          </a:p>
          <a:p>
            <a:r>
              <a:rPr lang="en-US" altLang="en-US" sz="2800" dirty="0"/>
              <a:t>Disk and Directory Structure</a:t>
            </a:r>
          </a:p>
          <a:p>
            <a:r>
              <a:rPr lang="en-US" altLang="en-US" sz="2800" dirty="0"/>
              <a:t>File-System Mounting</a:t>
            </a:r>
          </a:p>
          <a:p>
            <a:r>
              <a:rPr lang="en-US" altLang="en-US" sz="2800" dirty="0"/>
              <a:t>File Sharing</a:t>
            </a:r>
          </a:p>
          <a:p>
            <a:r>
              <a:rPr lang="en-US" altLang="en-US" sz="2800" dirty="0"/>
              <a:t>Protection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B8D356E-9517-4510-B89B-830CEC94290A}"/>
              </a:ext>
            </a:extLst>
          </p:cNvPr>
          <p:cNvSpPr>
            <a:spLocks noGrp="1" noChangeArrowheads="1"/>
          </p:cNvSpPr>
          <p:nvPr>
            <p:ph type="title"/>
          </p:nvPr>
        </p:nvSpPr>
        <p:spPr>
          <a:xfrm>
            <a:off x="1953207" y="244704"/>
            <a:ext cx="8229600" cy="576262"/>
          </a:xfrm>
        </p:spPr>
        <p:txBody>
          <a:bodyPr/>
          <a:lstStyle/>
          <a:p>
            <a:pPr eaLnBrk="1" hangingPunct="1"/>
            <a:r>
              <a:rPr lang="en-US" altLang="en-US" dirty="0"/>
              <a:t>Two-Level Directory(</a:t>
            </a:r>
            <a:r>
              <a:rPr lang="zh-CN" altLang="en-US" dirty="0"/>
              <a:t>双层结构目录</a:t>
            </a:r>
            <a:r>
              <a:rPr lang="en-US" altLang="en-US" dirty="0"/>
              <a:t>)</a:t>
            </a:r>
            <a:endParaRPr lang="en-US" altLang="en-US" sz="2400" dirty="0"/>
          </a:p>
        </p:txBody>
      </p:sp>
      <p:sp>
        <p:nvSpPr>
          <p:cNvPr id="28675" name="Rectangle 3">
            <a:extLst>
              <a:ext uri="{FF2B5EF4-FFF2-40B4-BE49-F238E27FC236}">
                <a16:creationId xmlns:a16="http://schemas.microsoft.com/office/drawing/2014/main" id="{ECB33359-9268-4EDE-93A3-90B81EE4860C}"/>
              </a:ext>
            </a:extLst>
          </p:cNvPr>
          <p:cNvSpPr>
            <a:spLocks noGrp="1" noChangeArrowheads="1"/>
          </p:cNvSpPr>
          <p:nvPr>
            <p:ph type="body" idx="1"/>
          </p:nvPr>
        </p:nvSpPr>
        <p:spPr>
          <a:xfrm>
            <a:off x="2373314" y="973139"/>
            <a:ext cx="7869237" cy="555625"/>
          </a:xfrm>
        </p:spPr>
        <p:txBody>
          <a:bodyPr/>
          <a:lstStyle/>
          <a:p>
            <a:r>
              <a:rPr lang="zh-CN" altLang="en-US" sz="2400" dirty="0"/>
              <a:t>每个用户一个目录</a:t>
            </a:r>
            <a:endParaRPr lang="en-US" altLang="en-US" sz="2400" dirty="0"/>
          </a:p>
        </p:txBody>
      </p:sp>
      <p:sp>
        <p:nvSpPr>
          <p:cNvPr id="28676" name="Rectangle 5">
            <a:extLst>
              <a:ext uri="{FF2B5EF4-FFF2-40B4-BE49-F238E27FC236}">
                <a16:creationId xmlns:a16="http://schemas.microsoft.com/office/drawing/2014/main" id="{E1D5DF09-0166-4795-A39B-12D29BA64A2E}"/>
              </a:ext>
            </a:extLst>
          </p:cNvPr>
          <p:cNvSpPr>
            <a:spLocks noChangeArrowheads="1"/>
          </p:cNvSpPr>
          <p:nvPr/>
        </p:nvSpPr>
        <p:spPr bwMode="auto">
          <a:xfrm>
            <a:off x="2378076" y="4111624"/>
            <a:ext cx="7360728" cy="206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Path name</a:t>
            </a:r>
          </a:p>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Can have the same file name for different user</a:t>
            </a:r>
          </a:p>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Efficient searching</a:t>
            </a:r>
          </a:p>
          <a:p>
            <a:pPr>
              <a:spcBef>
                <a:spcPct val="35000"/>
              </a:spcBef>
              <a:buClr>
                <a:srgbClr val="993300"/>
              </a:buClr>
              <a:buSzPct val="110000"/>
              <a:buFont typeface="Wingdings" panose="05000000000000000000" pitchFamily="2" charset="2"/>
              <a:buChar char="§"/>
            </a:pPr>
            <a:r>
              <a:rPr kumimoji="1" lang="en-US" altLang="en-US" sz="2400" dirty="0">
                <a:latin typeface="Helvetica" panose="020B0604020202020204" pitchFamily="34" charset="0"/>
              </a:rPr>
              <a:t>No grouping capability</a:t>
            </a:r>
          </a:p>
        </p:txBody>
      </p:sp>
      <p:pic>
        <p:nvPicPr>
          <p:cNvPr id="28677" name="Picture 8">
            <a:extLst>
              <a:ext uri="{FF2B5EF4-FFF2-40B4-BE49-F238E27FC236}">
                <a16:creationId xmlns:a16="http://schemas.microsoft.com/office/drawing/2014/main" id="{67867623-FB52-4C18-9523-A6343747D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136" y="1454946"/>
            <a:ext cx="8385706" cy="258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BD5BD08E-6979-4DFD-A3A6-71AE82BF9E8B}"/>
              </a:ext>
            </a:extLst>
          </p:cNvPr>
          <p:cNvSpPr txBox="1"/>
          <p:nvPr/>
        </p:nvSpPr>
        <p:spPr>
          <a:xfrm>
            <a:off x="2755725" y="1480882"/>
            <a:ext cx="2273105" cy="400110"/>
          </a:xfrm>
          <a:prstGeom prst="rect">
            <a:avLst/>
          </a:prstGeom>
          <a:noFill/>
        </p:spPr>
        <p:txBody>
          <a:bodyPr wrap="square" rtlCol="0">
            <a:spAutoFit/>
          </a:bodyPr>
          <a:lstStyle/>
          <a:p>
            <a:r>
              <a:rPr lang="en-US" altLang="zh-CN" sz="2000" b="1" dirty="0">
                <a:solidFill>
                  <a:srgbClr val="0070C0"/>
                </a:solidFill>
                <a:latin typeface="微软雅黑" panose="020B0503020204020204" pitchFamily="34" charset="-122"/>
                <a:ea typeface="微软雅黑" panose="020B0503020204020204" pitchFamily="34" charset="-122"/>
              </a:rPr>
              <a:t>MFD </a:t>
            </a:r>
            <a:r>
              <a:rPr lang="zh-CN" altLang="en-US" sz="2000" b="1" dirty="0">
                <a:solidFill>
                  <a:srgbClr val="0070C0"/>
                </a:solidFill>
                <a:latin typeface="微软雅黑" panose="020B0503020204020204" pitchFamily="34" charset="-122"/>
                <a:ea typeface="微软雅黑" panose="020B0503020204020204" pitchFamily="34" charset="-122"/>
              </a:rPr>
              <a:t>主文件目录</a:t>
            </a:r>
          </a:p>
        </p:txBody>
      </p:sp>
      <p:sp>
        <p:nvSpPr>
          <p:cNvPr id="7" name="文本框 6">
            <a:extLst>
              <a:ext uri="{FF2B5EF4-FFF2-40B4-BE49-F238E27FC236}">
                <a16:creationId xmlns:a16="http://schemas.microsoft.com/office/drawing/2014/main" id="{009599D2-DF74-4778-ACF0-F29016F0292E}"/>
              </a:ext>
            </a:extLst>
          </p:cNvPr>
          <p:cNvSpPr txBox="1"/>
          <p:nvPr/>
        </p:nvSpPr>
        <p:spPr>
          <a:xfrm>
            <a:off x="652088" y="2746376"/>
            <a:ext cx="2486048" cy="400110"/>
          </a:xfrm>
          <a:prstGeom prst="rect">
            <a:avLst/>
          </a:prstGeom>
          <a:noFill/>
        </p:spPr>
        <p:txBody>
          <a:bodyPr wrap="square" rtlCol="0">
            <a:spAutoFit/>
          </a:bodyPr>
          <a:lstStyle/>
          <a:p>
            <a:r>
              <a:rPr lang="en-US" altLang="zh-CN" sz="2000" b="1" dirty="0">
                <a:solidFill>
                  <a:srgbClr val="0070C0"/>
                </a:solidFill>
                <a:latin typeface="微软雅黑" panose="020B0503020204020204" pitchFamily="34" charset="-122"/>
                <a:ea typeface="微软雅黑" panose="020B0503020204020204" pitchFamily="34" charset="-122"/>
              </a:rPr>
              <a:t>UFD </a:t>
            </a:r>
            <a:r>
              <a:rPr lang="zh-CN" altLang="en-US" sz="2000" b="1" dirty="0">
                <a:solidFill>
                  <a:srgbClr val="0070C0"/>
                </a:solidFill>
                <a:latin typeface="微软雅黑" panose="020B0503020204020204" pitchFamily="34" charset="-122"/>
                <a:ea typeface="微软雅黑" panose="020B0503020204020204" pitchFamily="34" charset="-122"/>
              </a:rPr>
              <a:t>用户文件目录</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8349A3E-B928-493E-B782-F5B3F000684F}"/>
              </a:ext>
            </a:extLst>
          </p:cNvPr>
          <p:cNvSpPr>
            <a:spLocks noGrp="1" noChangeArrowheads="1"/>
          </p:cNvSpPr>
          <p:nvPr>
            <p:ph type="title"/>
          </p:nvPr>
        </p:nvSpPr>
        <p:spPr>
          <a:xfrm>
            <a:off x="1665027" y="244705"/>
            <a:ext cx="9376012" cy="576262"/>
          </a:xfrm>
        </p:spPr>
        <p:txBody>
          <a:bodyPr/>
          <a:lstStyle/>
          <a:p>
            <a:pPr eaLnBrk="1" hangingPunct="1"/>
            <a:r>
              <a:rPr lang="en-US" altLang="en-US" dirty="0"/>
              <a:t>Tree-Structured Directories(</a:t>
            </a:r>
            <a:r>
              <a:rPr lang="zh-CN" altLang="en-US" dirty="0"/>
              <a:t>树状结构目录</a:t>
            </a:r>
            <a:r>
              <a:rPr lang="en-US" altLang="en-US" dirty="0"/>
              <a:t>)</a:t>
            </a:r>
          </a:p>
        </p:txBody>
      </p:sp>
      <p:pic>
        <p:nvPicPr>
          <p:cNvPr id="29699" name="Picture 6">
            <a:extLst>
              <a:ext uri="{FF2B5EF4-FFF2-40B4-BE49-F238E27FC236}">
                <a16:creationId xmlns:a16="http://schemas.microsoft.com/office/drawing/2014/main" id="{B50CD35F-5849-418A-BDA3-1E2065B42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121" y="1000142"/>
            <a:ext cx="8587758" cy="546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66805D3-99ED-4624-97B7-43C1CC895075}"/>
              </a:ext>
            </a:extLst>
          </p:cNvPr>
          <p:cNvSpPr>
            <a:spLocks noGrp="1" noChangeArrowheads="1"/>
          </p:cNvSpPr>
          <p:nvPr>
            <p:ph type="title"/>
          </p:nvPr>
        </p:nvSpPr>
        <p:spPr>
          <a:xfrm>
            <a:off x="2232964" y="249662"/>
            <a:ext cx="8229600" cy="576263"/>
          </a:xfrm>
        </p:spPr>
        <p:txBody>
          <a:bodyPr/>
          <a:lstStyle/>
          <a:p>
            <a:pPr eaLnBrk="1" hangingPunct="1"/>
            <a:r>
              <a:rPr lang="en-US" altLang="en-US" dirty="0"/>
              <a:t>Tree-Structured Directories (Cont.)</a:t>
            </a:r>
          </a:p>
        </p:txBody>
      </p:sp>
      <p:sp>
        <p:nvSpPr>
          <p:cNvPr id="30723" name="Rectangle 3">
            <a:extLst>
              <a:ext uri="{FF2B5EF4-FFF2-40B4-BE49-F238E27FC236}">
                <a16:creationId xmlns:a16="http://schemas.microsoft.com/office/drawing/2014/main" id="{4F7E9DC7-71FD-479D-8624-1A99274537A5}"/>
              </a:ext>
            </a:extLst>
          </p:cNvPr>
          <p:cNvSpPr>
            <a:spLocks noGrp="1" noChangeArrowheads="1"/>
          </p:cNvSpPr>
          <p:nvPr>
            <p:ph type="body" idx="1"/>
          </p:nvPr>
        </p:nvSpPr>
        <p:spPr>
          <a:xfrm>
            <a:off x="1979112" y="1350089"/>
            <a:ext cx="8304756" cy="4530725"/>
          </a:xfrm>
        </p:spPr>
        <p:txBody>
          <a:bodyPr/>
          <a:lstStyle/>
          <a:p>
            <a:r>
              <a:rPr lang="en-US" altLang="en-US" sz="2800" dirty="0"/>
              <a:t>Efficient searching</a:t>
            </a:r>
            <a:br>
              <a:rPr lang="en-US" altLang="en-US" sz="2800" dirty="0"/>
            </a:br>
            <a:endParaRPr lang="en-US" altLang="en-US" sz="2800" dirty="0"/>
          </a:p>
          <a:p>
            <a:r>
              <a:rPr lang="en-US" altLang="en-US" sz="2800" dirty="0"/>
              <a:t>Grouping Capability</a:t>
            </a:r>
            <a:br>
              <a:rPr lang="en-US" altLang="en-US" sz="2800" dirty="0"/>
            </a:br>
            <a:endParaRPr lang="en-US" altLang="en-US" sz="2800" dirty="0"/>
          </a:p>
          <a:p>
            <a:r>
              <a:rPr lang="en-US" altLang="en-US" sz="2800" dirty="0"/>
              <a:t>Current directory (working directory)</a:t>
            </a:r>
          </a:p>
          <a:p>
            <a:pPr lvl="1"/>
            <a:r>
              <a:rPr lang="en-US" altLang="en-US" sz="2800" b="1" dirty="0">
                <a:solidFill>
                  <a:srgbClr val="000000"/>
                </a:solidFill>
                <a:latin typeface="Courier New" panose="02070309020205020404" pitchFamily="49" charset="0"/>
                <a:cs typeface="Courier New" panose="02070309020205020404" pitchFamily="49" charset="0"/>
              </a:rPr>
              <a:t>cd /spell/mail/prog</a:t>
            </a:r>
          </a:p>
          <a:p>
            <a:pPr lvl="1"/>
            <a:r>
              <a:rPr lang="en-US" altLang="en-US" sz="2800" b="1" dirty="0">
                <a:solidFill>
                  <a:srgbClr val="000000"/>
                </a:solidFill>
                <a:latin typeface="Courier New" panose="02070309020205020404" pitchFamily="49" charset="0"/>
                <a:cs typeface="Courier New" panose="02070309020205020404" pitchFamily="49" charset="0"/>
              </a:rPr>
              <a:t>type list(</a:t>
            </a:r>
            <a:r>
              <a:rPr lang="zh-CN" altLang="en-US" sz="2800" dirty="0">
                <a:solidFill>
                  <a:srgbClr val="000000"/>
                </a:solidFill>
                <a:cs typeface="Courier New" panose="02070309020205020404" pitchFamily="49" charset="0"/>
              </a:rPr>
              <a:t>键入</a:t>
            </a:r>
            <a:r>
              <a:rPr lang="en-US" altLang="zh-CN" sz="2800" dirty="0">
                <a:solidFill>
                  <a:srgbClr val="000000"/>
                </a:solidFill>
                <a:cs typeface="Courier New" panose="02070309020205020404" pitchFamily="49" charset="0"/>
              </a:rPr>
              <a:t>list</a:t>
            </a:r>
            <a:r>
              <a:rPr lang="zh-CN" altLang="en-US" sz="2800" dirty="0">
                <a:solidFill>
                  <a:srgbClr val="000000"/>
                </a:solidFill>
                <a:cs typeface="Courier New" panose="02070309020205020404" pitchFamily="49" charset="0"/>
              </a:rPr>
              <a:t>，以启动程序</a:t>
            </a:r>
            <a:r>
              <a:rPr lang="en-US" altLang="zh-CN" sz="2800" dirty="0">
                <a:solidFill>
                  <a:srgbClr val="000000"/>
                </a:solidFill>
                <a:cs typeface="Courier New" panose="02070309020205020404" pitchFamily="49" charset="0"/>
              </a:rPr>
              <a:t>list</a:t>
            </a:r>
            <a:r>
              <a:rPr lang="en-US" altLang="en-US" sz="2800" b="1" dirty="0">
                <a:solidFill>
                  <a:srgbClr val="000000"/>
                </a:solidFill>
                <a:latin typeface="Courier New" panose="02070309020205020404" pitchFamily="49" charset="0"/>
                <a:cs typeface="Courier New" panose="02070309020205020404"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7BDE1F1-2505-4238-9EC4-F1264D6FDB5C}"/>
              </a:ext>
            </a:extLst>
          </p:cNvPr>
          <p:cNvSpPr>
            <a:spLocks noGrp="1" noChangeArrowheads="1"/>
          </p:cNvSpPr>
          <p:nvPr>
            <p:ph type="title"/>
          </p:nvPr>
        </p:nvSpPr>
        <p:spPr>
          <a:xfrm>
            <a:off x="2236847" y="244123"/>
            <a:ext cx="8229600" cy="576262"/>
          </a:xfrm>
        </p:spPr>
        <p:txBody>
          <a:bodyPr/>
          <a:lstStyle/>
          <a:p>
            <a:pPr eaLnBrk="1" hangingPunct="1"/>
            <a:r>
              <a:rPr lang="en-US" altLang="en-US" dirty="0"/>
              <a:t>Tree-Structured Directories (Cont.)</a:t>
            </a:r>
          </a:p>
        </p:txBody>
      </p:sp>
      <p:sp>
        <p:nvSpPr>
          <p:cNvPr id="31747" name="Rectangle 3">
            <a:extLst>
              <a:ext uri="{FF2B5EF4-FFF2-40B4-BE49-F238E27FC236}">
                <a16:creationId xmlns:a16="http://schemas.microsoft.com/office/drawing/2014/main" id="{B4225E8E-BF7D-4B18-8AFA-C4691320474F}"/>
              </a:ext>
            </a:extLst>
          </p:cNvPr>
          <p:cNvSpPr>
            <a:spLocks noGrp="1" noChangeArrowheads="1"/>
          </p:cNvSpPr>
          <p:nvPr>
            <p:ph type="body" idx="1"/>
          </p:nvPr>
        </p:nvSpPr>
        <p:spPr>
          <a:xfrm>
            <a:off x="2410618" y="998979"/>
            <a:ext cx="7370763" cy="2992438"/>
          </a:xfrm>
        </p:spPr>
        <p:txBody>
          <a:bodyPr/>
          <a:lstStyle/>
          <a:p>
            <a:pPr>
              <a:lnSpc>
                <a:spcPct val="90000"/>
              </a:lnSpc>
              <a:tabLst>
                <a:tab pos="2857500" algn="ctr"/>
              </a:tabLst>
            </a:pPr>
            <a:r>
              <a:rPr lang="en-US" altLang="en-US" sz="2000" b="1" dirty="0">
                <a:solidFill>
                  <a:srgbClr val="006699"/>
                </a:solidFill>
                <a:latin typeface="+mj-lt"/>
              </a:rPr>
              <a:t>Absolute</a:t>
            </a:r>
            <a:r>
              <a:rPr lang="en-US" altLang="en-US" sz="2000" dirty="0"/>
              <a:t> or </a:t>
            </a:r>
            <a:r>
              <a:rPr lang="en-US" altLang="en-US" sz="2000" b="1" dirty="0">
                <a:solidFill>
                  <a:srgbClr val="006699"/>
                </a:solidFill>
                <a:latin typeface="+mj-lt"/>
              </a:rPr>
              <a:t>relative</a:t>
            </a:r>
            <a:r>
              <a:rPr lang="en-US" altLang="en-US" sz="2000" dirty="0"/>
              <a:t> path name  </a:t>
            </a:r>
            <a:r>
              <a:rPr lang="zh-CN" altLang="en-US" sz="2000" dirty="0"/>
              <a:t>绝对</a:t>
            </a:r>
            <a:r>
              <a:rPr lang="en-US" altLang="zh-CN" sz="2000" dirty="0"/>
              <a:t>/</a:t>
            </a:r>
            <a:r>
              <a:rPr lang="zh-CN" altLang="en-US" sz="2000" dirty="0"/>
              <a:t>相对路径名</a:t>
            </a:r>
            <a:endParaRPr lang="en-US" altLang="en-US" sz="2000" dirty="0"/>
          </a:p>
          <a:p>
            <a:pPr>
              <a:lnSpc>
                <a:spcPct val="90000"/>
              </a:lnSpc>
              <a:tabLst>
                <a:tab pos="2857500" algn="ctr"/>
              </a:tabLst>
            </a:pPr>
            <a:r>
              <a:rPr lang="en-US" altLang="en-US" sz="2000" dirty="0"/>
              <a:t>Creating a new file is done in current directory</a:t>
            </a:r>
          </a:p>
          <a:p>
            <a:pPr>
              <a:lnSpc>
                <a:spcPct val="90000"/>
              </a:lnSpc>
              <a:tabLst>
                <a:tab pos="2857500" algn="ctr"/>
              </a:tabLst>
            </a:pPr>
            <a:r>
              <a:rPr lang="en-US" altLang="en-US" sz="2000" dirty="0"/>
              <a:t>Delete a file</a:t>
            </a:r>
          </a:p>
          <a:p>
            <a:pPr>
              <a:lnSpc>
                <a:spcPct val="90000"/>
              </a:lnSpc>
              <a:buNone/>
              <a:tabLst>
                <a:tab pos="2857500" algn="ctr"/>
              </a:tabLst>
            </a:pPr>
            <a:r>
              <a:rPr lang="en-US" altLang="en-US" sz="2000" dirty="0"/>
              <a:t>		</a:t>
            </a:r>
            <a:r>
              <a:rPr lang="en-US" altLang="en-US" sz="2000" b="1" dirty="0">
                <a:solidFill>
                  <a:srgbClr val="000000"/>
                </a:solidFill>
                <a:latin typeface="Courier New" panose="02070309020205020404" pitchFamily="49" charset="0"/>
                <a:cs typeface="Courier New" panose="02070309020205020404" pitchFamily="49" charset="0"/>
              </a:rPr>
              <a:t>rm &lt;file-name&gt;</a:t>
            </a:r>
          </a:p>
          <a:p>
            <a:pPr>
              <a:lnSpc>
                <a:spcPct val="90000"/>
              </a:lnSpc>
              <a:tabLst>
                <a:tab pos="2857500" algn="ctr"/>
              </a:tabLst>
            </a:pPr>
            <a:r>
              <a:rPr lang="en-US" altLang="en-US" sz="2000" dirty="0"/>
              <a:t>Creating a new subdirectory is done in current directory</a:t>
            </a:r>
          </a:p>
          <a:p>
            <a:pPr marL="342900" lvl="1" indent="-342900">
              <a:lnSpc>
                <a:spcPct val="90000"/>
              </a:lnSpc>
              <a:buClr>
                <a:srgbClr val="993300"/>
              </a:buClr>
              <a:buSzPct val="90000"/>
              <a:buNone/>
              <a:tabLst>
                <a:tab pos="2857500" algn="ctr"/>
              </a:tabLst>
            </a:pPr>
            <a:r>
              <a:rPr lang="en-US" altLang="en-US" sz="2000" dirty="0"/>
              <a:t>		</a:t>
            </a:r>
            <a:r>
              <a:rPr lang="en-US" altLang="en-US" sz="2000" b="1" dirty="0" err="1">
                <a:solidFill>
                  <a:srgbClr val="000000"/>
                </a:solidFill>
                <a:latin typeface="Courier New" panose="02070309020205020404" pitchFamily="49" charset="0"/>
                <a:cs typeface="Courier New" panose="02070309020205020404" pitchFamily="49" charset="0"/>
              </a:rPr>
              <a:t>mkdir</a:t>
            </a:r>
            <a:r>
              <a:rPr lang="en-US" altLang="en-US" sz="2000" b="1" dirty="0">
                <a:solidFill>
                  <a:srgbClr val="000000"/>
                </a:solidFill>
                <a:latin typeface="Courier New" panose="02070309020205020404" pitchFamily="49" charset="0"/>
                <a:cs typeface="Courier New" panose="02070309020205020404" pitchFamily="49" charset="0"/>
              </a:rPr>
              <a:t> &lt;</a:t>
            </a:r>
            <a:r>
              <a:rPr lang="en-US" altLang="en-US" sz="2000" b="1" dirty="0" err="1">
                <a:solidFill>
                  <a:srgbClr val="000000"/>
                </a:solidFill>
                <a:latin typeface="Courier New" panose="02070309020205020404" pitchFamily="49" charset="0"/>
                <a:cs typeface="Courier New" panose="02070309020205020404" pitchFamily="49" charset="0"/>
              </a:rPr>
              <a:t>dir</a:t>
            </a:r>
            <a:r>
              <a:rPr lang="en-US" altLang="en-US" sz="2000" b="1" dirty="0">
                <a:solidFill>
                  <a:srgbClr val="000000"/>
                </a:solidFill>
                <a:latin typeface="Courier New" panose="02070309020205020404" pitchFamily="49" charset="0"/>
                <a:cs typeface="Courier New" panose="02070309020205020404" pitchFamily="49" charset="0"/>
              </a:rPr>
              <a:t>-name&gt;</a:t>
            </a:r>
          </a:p>
          <a:p>
            <a:pPr marL="342900" lvl="1" indent="-342900">
              <a:lnSpc>
                <a:spcPct val="90000"/>
              </a:lnSpc>
              <a:buClr>
                <a:srgbClr val="993300"/>
              </a:buClr>
              <a:buSzPct val="90000"/>
              <a:buNone/>
              <a:tabLst>
                <a:tab pos="2857500" algn="ctr"/>
              </a:tabLst>
            </a:pPr>
            <a:r>
              <a:rPr lang="en-US" altLang="en-US" sz="2000" dirty="0"/>
              <a:t>	Example:  if in current directory   </a:t>
            </a:r>
            <a:r>
              <a:rPr lang="en-US" altLang="en-US" sz="2000" b="1" dirty="0">
                <a:solidFill>
                  <a:srgbClr val="000000"/>
                </a:solidFill>
                <a:latin typeface="Courier New" panose="02070309020205020404" pitchFamily="49" charset="0"/>
                <a:cs typeface="Courier New" panose="02070309020205020404" pitchFamily="49" charset="0"/>
              </a:rPr>
              <a:t>/mail</a:t>
            </a:r>
          </a:p>
          <a:p>
            <a:pPr marL="342900" lvl="1" indent="-342900">
              <a:lnSpc>
                <a:spcPct val="90000"/>
              </a:lnSpc>
              <a:buClr>
                <a:srgbClr val="993300"/>
              </a:buClr>
              <a:buSzPct val="90000"/>
              <a:buNone/>
              <a:tabLst>
                <a:tab pos="2857500" algn="ctr"/>
              </a:tabLst>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00"/>
                </a:solidFill>
                <a:latin typeface="Courier New" panose="02070309020205020404" pitchFamily="49" charset="0"/>
                <a:cs typeface="Courier New" panose="02070309020205020404" pitchFamily="49" charset="0"/>
              </a:rPr>
              <a:t>mkdir</a:t>
            </a:r>
            <a:r>
              <a:rPr lang="en-US" altLang="en-US" sz="2000" b="1" dirty="0">
                <a:solidFill>
                  <a:srgbClr val="000000"/>
                </a:solidFill>
                <a:latin typeface="Courier New" panose="02070309020205020404" pitchFamily="49" charset="0"/>
                <a:cs typeface="Courier New" panose="02070309020205020404" pitchFamily="49" charset="0"/>
              </a:rPr>
              <a:t> count</a:t>
            </a:r>
          </a:p>
        </p:txBody>
      </p:sp>
      <p:sp>
        <p:nvSpPr>
          <p:cNvPr id="31748" name="Rectangle 11">
            <a:extLst>
              <a:ext uri="{FF2B5EF4-FFF2-40B4-BE49-F238E27FC236}">
                <a16:creationId xmlns:a16="http://schemas.microsoft.com/office/drawing/2014/main" id="{C4796BEF-77B3-4BDD-A44D-A76EC0749B76}"/>
              </a:ext>
            </a:extLst>
          </p:cNvPr>
          <p:cNvSpPr>
            <a:spLocks noChangeArrowheads="1"/>
          </p:cNvSpPr>
          <p:nvPr/>
        </p:nvSpPr>
        <p:spPr bwMode="auto">
          <a:xfrm>
            <a:off x="2376488" y="5561013"/>
            <a:ext cx="833886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857500" algn="ctr"/>
              </a:tabLst>
              <a:defRPr>
                <a:solidFill>
                  <a:schemeClr val="tx1"/>
                </a:solidFill>
                <a:latin typeface="Verdana" panose="020B0604030504040204" pitchFamily="34" charset="0"/>
                <a:ea typeface="MS PGothic" panose="020B0600070205080204" pitchFamily="34" charset="-128"/>
              </a:defRPr>
            </a:lvl1pPr>
            <a:lvl2pPr marL="742950" indent="-285750">
              <a:tabLst>
                <a:tab pos="2857500" algn="ctr"/>
              </a:tabLst>
              <a:defRPr>
                <a:solidFill>
                  <a:schemeClr val="tx1"/>
                </a:solidFill>
                <a:latin typeface="Verdana" panose="020B0604030504040204" pitchFamily="34" charset="0"/>
                <a:ea typeface="MS PGothic" panose="020B0600070205080204" pitchFamily="34" charset="-128"/>
              </a:defRPr>
            </a:lvl2pPr>
            <a:lvl3pPr marL="1143000" indent="-228600">
              <a:tabLst>
                <a:tab pos="2857500" algn="ctr"/>
              </a:tabLst>
              <a:defRPr>
                <a:solidFill>
                  <a:schemeClr val="tx1"/>
                </a:solidFill>
                <a:latin typeface="Verdana" panose="020B0604030504040204" pitchFamily="34" charset="0"/>
                <a:ea typeface="MS PGothic" panose="020B0600070205080204" pitchFamily="34" charset="-128"/>
              </a:defRPr>
            </a:lvl3pPr>
            <a:lvl4pPr marL="1600200" indent="-228600">
              <a:tabLst>
                <a:tab pos="2857500" algn="ctr"/>
              </a:tabLst>
              <a:defRPr>
                <a:solidFill>
                  <a:schemeClr val="tx1"/>
                </a:solidFill>
                <a:latin typeface="Verdana" panose="020B0604030504040204" pitchFamily="34" charset="0"/>
                <a:ea typeface="MS PGothic" panose="020B0600070205080204" pitchFamily="34" charset="-128"/>
              </a:defRPr>
            </a:lvl4pPr>
            <a:lvl5pPr marL="2057400" indent="-228600">
              <a:tabLst>
                <a:tab pos="2857500" algn="ctr"/>
              </a:tabLst>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tabLst>
                <a:tab pos="2857500" algn="ctr"/>
              </a:tabLs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tabLst>
                <a:tab pos="2857500" algn="ctr"/>
              </a:tabLs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tabLst>
                <a:tab pos="2857500" algn="ctr"/>
              </a:tabLs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tabLst>
                <a:tab pos="2857500" algn="ctr"/>
              </a:tabLst>
              <a:defRPr>
                <a:solidFill>
                  <a:schemeClr val="tx1"/>
                </a:solidFill>
                <a:latin typeface="Verdana" panose="020B0604030504040204" pitchFamily="34" charset="0"/>
                <a:ea typeface="MS PGothic" panose="020B0600070205080204" pitchFamily="34" charset="-128"/>
              </a:defRPr>
            </a:lvl9pPr>
          </a:lstStyle>
          <a:p>
            <a:r>
              <a:rPr lang="en-US" altLang="en-US" sz="2000">
                <a:latin typeface="微软雅黑" panose="020B0503020204020204" pitchFamily="34" charset="-122"/>
                <a:ea typeface="微软雅黑" panose="020B0503020204020204" pitchFamily="34" charset="-122"/>
              </a:rPr>
              <a:t>Deleting </a:t>
            </a:r>
            <a:r>
              <a:rPr lang="ja-JP" altLang="en-US" sz="2000">
                <a:latin typeface="微软雅黑" panose="020B0503020204020204" pitchFamily="34" charset="-122"/>
                <a:ea typeface="微软雅黑" panose="020B0503020204020204" pitchFamily="34" charset="-122"/>
              </a:rPr>
              <a:t>“</a:t>
            </a:r>
            <a:r>
              <a:rPr lang="en-US" altLang="ja-JP" sz="2000">
                <a:latin typeface="微软雅黑" panose="020B0503020204020204" pitchFamily="34" charset="-122"/>
                <a:ea typeface="微软雅黑" panose="020B0503020204020204" pitchFamily="34" charset="-122"/>
              </a:rPr>
              <a:t>mail</a:t>
            </a:r>
            <a:r>
              <a:rPr lang="ja-JP" altLang="en-US" sz="2000">
                <a:latin typeface="微软雅黑" panose="020B0503020204020204" pitchFamily="34" charset="-122"/>
                <a:ea typeface="微软雅黑" panose="020B0503020204020204" pitchFamily="34" charset="-122"/>
              </a:rPr>
              <a:t>”</a:t>
            </a:r>
            <a:r>
              <a:rPr lang="en-US" altLang="ja-JP" sz="2000">
                <a:latin typeface="微软雅黑" panose="020B0503020204020204" pitchFamily="34" charset="-122"/>
                <a:ea typeface="微软雅黑" panose="020B0503020204020204" pitchFamily="34" charset="-122"/>
              </a:rPr>
              <a:t> </a:t>
            </a:r>
            <a:r>
              <a:rPr lang="en-US" altLang="ja-JP" sz="2000">
                <a:latin typeface="微软雅黑" panose="020B0503020204020204" pitchFamily="34" charset="-122"/>
                <a:ea typeface="微软雅黑" panose="020B0503020204020204" pitchFamily="34" charset="-122"/>
                <a:sym typeface="Symbol" panose="05050102010706020507" pitchFamily="18" charset="2"/>
              </a:rPr>
              <a:t> deleting the entire subtree rooted by </a:t>
            </a:r>
            <a:r>
              <a:rPr lang="ja-JP" altLang="en-US" sz="2000">
                <a:latin typeface="微软雅黑" panose="020B0503020204020204" pitchFamily="34" charset="-122"/>
                <a:ea typeface="微软雅黑" panose="020B0503020204020204" pitchFamily="34" charset="-122"/>
                <a:sym typeface="Symbol" panose="05050102010706020507" pitchFamily="18" charset="2"/>
              </a:rPr>
              <a:t>“</a:t>
            </a:r>
            <a:r>
              <a:rPr lang="en-US" altLang="ja-JP" sz="2000">
                <a:latin typeface="微软雅黑" panose="020B0503020204020204" pitchFamily="34" charset="-122"/>
                <a:ea typeface="微软雅黑" panose="020B0503020204020204" pitchFamily="34" charset="-122"/>
                <a:sym typeface="Symbol" panose="05050102010706020507" pitchFamily="18" charset="2"/>
              </a:rPr>
              <a:t>mail</a:t>
            </a:r>
            <a:r>
              <a:rPr lang="ja-JP" altLang="en-US" sz="2000">
                <a:latin typeface="微软雅黑" panose="020B0503020204020204" pitchFamily="34" charset="-122"/>
                <a:ea typeface="微软雅黑" panose="020B0503020204020204" pitchFamily="34" charset="-122"/>
                <a:sym typeface="Symbol" panose="05050102010706020507" pitchFamily="18" charset="2"/>
              </a:rPr>
              <a:t>”</a:t>
            </a:r>
            <a:endParaRPr lang="en-US" altLang="en-US" sz="2000">
              <a:latin typeface="微软雅黑" panose="020B0503020204020204" pitchFamily="34" charset="-122"/>
              <a:ea typeface="微软雅黑" panose="020B0503020204020204" pitchFamily="34" charset="-122"/>
            </a:endParaRPr>
          </a:p>
        </p:txBody>
      </p:sp>
      <p:pic>
        <p:nvPicPr>
          <p:cNvPr id="31749" name="Picture 1">
            <a:extLst>
              <a:ext uri="{FF2B5EF4-FFF2-40B4-BE49-F238E27FC236}">
                <a16:creationId xmlns:a16="http://schemas.microsoft.com/office/drawing/2014/main" id="{FC81682E-CF05-4DC4-841B-08EC50EA10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84073" y="3991417"/>
            <a:ext cx="4107857" cy="14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E8C4438-D35F-4569-A192-4F79B307141B}"/>
              </a:ext>
            </a:extLst>
          </p:cNvPr>
          <p:cNvSpPr>
            <a:spLocks noGrp="1" noChangeArrowheads="1"/>
          </p:cNvSpPr>
          <p:nvPr>
            <p:ph type="title"/>
          </p:nvPr>
        </p:nvSpPr>
        <p:spPr>
          <a:xfrm>
            <a:off x="2037186" y="244123"/>
            <a:ext cx="8229600" cy="576262"/>
          </a:xfrm>
        </p:spPr>
        <p:txBody>
          <a:bodyPr/>
          <a:lstStyle/>
          <a:p>
            <a:pPr eaLnBrk="1" hangingPunct="1"/>
            <a:r>
              <a:rPr lang="en-US" altLang="en-US" dirty="0"/>
              <a:t>Acyclic-Graph Directories(</a:t>
            </a:r>
            <a:r>
              <a:rPr lang="zh-CN" altLang="en-US" dirty="0"/>
              <a:t>无环图目录</a:t>
            </a:r>
            <a:r>
              <a:rPr lang="en-US" altLang="en-US" dirty="0"/>
              <a:t>)</a:t>
            </a:r>
            <a:endParaRPr lang="en-US" altLang="en-US" sz="2400" dirty="0"/>
          </a:p>
        </p:txBody>
      </p:sp>
      <p:sp>
        <p:nvSpPr>
          <p:cNvPr id="32771" name="Rectangle 3">
            <a:extLst>
              <a:ext uri="{FF2B5EF4-FFF2-40B4-BE49-F238E27FC236}">
                <a16:creationId xmlns:a16="http://schemas.microsoft.com/office/drawing/2014/main" id="{7F1500EF-5192-4078-8D70-C47011CA42E5}"/>
              </a:ext>
            </a:extLst>
          </p:cNvPr>
          <p:cNvSpPr>
            <a:spLocks noGrp="1" noChangeArrowheads="1"/>
          </p:cNvSpPr>
          <p:nvPr>
            <p:ph type="body" idx="1"/>
          </p:nvPr>
        </p:nvSpPr>
        <p:spPr>
          <a:xfrm>
            <a:off x="2390745" y="933700"/>
            <a:ext cx="7029450" cy="522287"/>
          </a:xfrm>
        </p:spPr>
        <p:txBody>
          <a:bodyPr/>
          <a:lstStyle/>
          <a:p>
            <a:r>
              <a:rPr lang="en-US" altLang="en-US" sz="2400" dirty="0"/>
              <a:t>Have shared subdirectories and files</a:t>
            </a:r>
          </a:p>
        </p:txBody>
      </p:sp>
      <p:pic>
        <p:nvPicPr>
          <p:cNvPr id="32772" name="Picture 7" descr="10">
            <a:extLst>
              <a:ext uri="{FF2B5EF4-FFF2-40B4-BE49-F238E27FC236}">
                <a16:creationId xmlns:a16="http://schemas.microsoft.com/office/drawing/2014/main" id="{19C737FE-E339-4EEE-A6C3-70AEB5A3B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488" y="1455987"/>
            <a:ext cx="6258757" cy="505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1">
            <a:extLst>
              <a:ext uri="{FF2B5EF4-FFF2-40B4-BE49-F238E27FC236}">
                <a16:creationId xmlns:a16="http://schemas.microsoft.com/office/drawing/2014/main" id="{09F6B51D-252C-46A8-AA1F-EEC8F8785EFD}"/>
              </a:ext>
            </a:extLst>
          </p:cNvPr>
          <p:cNvSpPr>
            <a:spLocks noChangeArrowheads="1"/>
          </p:cNvSpPr>
          <p:nvPr/>
        </p:nvSpPr>
        <p:spPr bwMode="auto">
          <a:xfrm>
            <a:off x="4256088" y="4964905"/>
            <a:ext cx="1839912" cy="128587"/>
          </a:xfrm>
          <a:prstGeom prst="ellipse">
            <a:avLst/>
          </a:prstGeom>
          <a:solidFill>
            <a:schemeClr val="accent1">
              <a:alpha val="52940"/>
            </a:schemeClr>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6" name="椭圆 2">
            <a:extLst>
              <a:ext uri="{FF2B5EF4-FFF2-40B4-BE49-F238E27FC236}">
                <a16:creationId xmlns:a16="http://schemas.microsoft.com/office/drawing/2014/main" id="{1B238132-B9C6-47F4-8375-AF07DF0C5B42}"/>
              </a:ext>
            </a:extLst>
          </p:cNvPr>
          <p:cNvSpPr>
            <a:spLocks noChangeArrowheads="1"/>
          </p:cNvSpPr>
          <p:nvPr/>
        </p:nvSpPr>
        <p:spPr bwMode="auto">
          <a:xfrm>
            <a:off x="5743575" y="3666773"/>
            <a:ext cx="1757363" cy="128587"/>
          </a:xfrm>
          <a:prstGeom prst="ellipse">
            <a:avLst/>
          </a:prstGeom>
          <a:solidFill>
            <a:schemeClr val="accent1">
              <a:alpha val="54901"/>
            </a:schemeClr>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7" name="椭圆 8">
            <a:extLst>
              <a:ext uri="{FF2B5EF4-FFF2-40B4-BE49-F238E27FC236}">
                <a16:creationId xmlns:a16="http://schemas.microsoft.com/office/drawing/2014/main" id="{9C73CD39-8534-4CCD-8146-469CCA202DD4}"/>
              </a:ext>
            </a:extLst>
          </p:cNvPr>
          <p:cNvSpPr>
            <a:spLocks noChangeArrowheads="1"/>
          </p:cNvSpPr>
          <p:nvPr/>
        </p:nvSpPr>
        <p:spPr bwMode="auto">
          <a:xfrm rot="-1725088">
            <a:off x="4475957" y="6122205"/>
            <a:ext cx="1400175" cy="165100"/>
          </a:xfrm>
          <a:prstGeom prst="ellipse">
            <a:avLst/>
          </a:prstGeom>
          <a:solidFill>
            <a:schemeClr val="accent1">
              <a:alpha val="52940"/>
            </a:schemeClr>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6B4625-FB4C-47D0-8A30-A6CC09CC34AC}"/>
              </a:ext>
            </a:extLst>
          </p:cNvPr>
          <p:cNvSpPr>
            <a:spLocks noGrp="1" noChangeArrowheads="1"/>
          </p:cNvSpPr>
          <p:nvPr>
            <p:ph type="title"/>
          </p:nvPr>
        </p:nvSpPr>
        <p:spPr>
          <a:xfrm>
            <a:off x="2535239" y="257828"/>
            <a:ext cx="7718425" cy="576263"/>
          </a:xfrm>
        </p:spPr>
        <p:txBody>
          <a:bodyPr/>
          <a:lstStyle/>
          <a:p>
            <a:pPr eaLnBrk="1" hangingPunct="1"/>
            <a:r>
              <a:rPr lang="en-US" altLang="en-US" dirty="0"/>
              <a:t>Acyclic-Graph Directories (Cont.)</a:t>
            </a:r>
          </a:p>
        </p:txBody>
      </p:sp>
      <p:sp>
        <p:nvSpPr>
          <p:cNvPr id="33795" name="Rectangle 3">
            <a:extLst>
              <a:ext uri="{FF2B5EF4-FFF2-40B4-BE49-F238E27FC236}">
                <a16:creationId xmlns:a16="http://schemas.microsoft.com/office/drawing/2014/main" id="{5CBDBADA-C34E-4024-A3E9-3C106235EE32}"/>
              </a:ext>
            </a:extLst>
          </p:cNvPr>
          <p:cNvSpPr>
            <a:spLocks noGrp="1" noChangeArrowheads="1"/>
          </p:cNvSpPr>
          <p:nvPr>
            <p:ph type="body" idx="1"/>
          </p:nvPr>
        </p:nvSpPr>
        <p:spPr>
          <a:xfrm>
            <a:off x="607512" y="1026831"/>
            <a:ext cx="10784909" cy="4530725"/>
          </a:xfrm>
        </p:spPr>
        <p:txBody>
          <a:bodyPr/>
          <a:lstStyle/>
          <a:p>
            <a:r>
              <a:rPr lang="en-US" altLang="en-US" sz="2400" dirty="0"/>
              <a:t>Two different names (aliasing</a:t>
            </a:r>
            <a:r>
              <a:rPr lang="zh-CN" altLang="en-US" sz="2400" dirty="0"/>
              <a:t>，别名</a:t>
            </a:r>
            <a:r>
              <a:rPr lang="en-US" altLang="en-US" sz="2400" dirty="0"/>
              <a:t>)  </a:t>
            </a:r>
            <a:r>
              <a:rPr lang="zh-CN" altLang="en-US" sz="2400" dirty="0"/>
              <a:t>同一文件或子目录出现在两个不同的目录中</a:t>
            </a:r>
            <a:endParaRPr lang="en-US" altLang="en-US" sz="2400" dirty="0"/>
          </a:p>
          <a:p>
            <a:r>
              <a:rPr lang="en-US" altLang="en-US" sz="2400" dirty="0"/>
              <a:t>If </a:t>
            </a:r>
            <a:r>
              <a:rPr lang="en-US" altLang="en-US" sz="2400" b="1" i="1" dirty="0" err="1"/>
              <a:t>dict</a:t>
            </a:r>
            <a:r>
              <a:rPr lang="en-US" altLang="en-US" sz="2400" dirty="0"/>
              <a:t> deletes </a:t>
            </a:r>
            <a:r>
              <a:rPr lang="en-US" altLang="zh-CN" sz="2400" b="1" i="1" dirty="0"/>
              <a:t>count</a:t>
            </a:r>
            <a:r>
              <a:rPr lang="en-US" altLang="en-US" sz="2400" dirty="0">
                <a:sym typeface="Symbol" panose="05050102010706020507" pitchFamily="18" charset="2"/>
              </a:rPr>
              <a:t> dangling pointer(</a:t>
            </a:r>
            <a:r>
              <a:rPr lang="zh-CN" altLang="en-US" sz="2400" b="1" dirty="0">
                <a:solidFill>
                  <a:srgbClr val="0070C0"/>
                </a:solidFill>
                <a:sym typeface="Symbol" panose="05050102010706020507" pitchFamily="18" charset="2"/>
              </a:rPr>
              <a:t>悬空指针</a:t>
            </a:r>
            <a:r>
              <a:rPr lang="en-US" altLang="en-US" sz="2400" dirty="0">
                <a:sym typeface="Symbol" panose="05050102010706020507" pitchFamily="18" charset="2"/>
              </a:rPr>
              <a:t>)</a:t>
            </a:r>
          </a:p>
          <a:p>
            <a:pPr>
              <a:buFont typeface="Monotype Sorts" pitchFamily="-84" charset="2"/>
              <a:buNone/>
            </a:pPr>
            <a:r>
              <a:rPr lang="en-US" altLang="en-US" sz="2400" dirty="0"/>
              <a:t>	</a:t>
            </a:r>
            <a:r>
              <a:rPr lang="zh-CN" altLang="en-US" sz="2400" dirty="0"/>
              <a:t>解决方法：</a:t>
            </a:r>
            <a:endParaRPr lang="en-US" altLang="en-US" sz="2400" dirty="0"/>
          </a:p>
          <a:p>
            <a:pPr lvl="1"/>
            <a:r>
              <a:rPr lang="en-US" altLang="en-US" sz="2400" dirty="0" err="1"/>
              <a:t>Backpointers</a:t>
            </a:r>
            <a:r>
              <a:rPr lang="en-US" altLang="en-US" sz="2400" dirty="0"/>
              <a:t>(</a:t>
            </a:r>
            <a:r>
              <a:rPr lang="zh-CN" altLang="en-US" sz="2400" dirty="0"/>
              <a:t>反向指针</a:t>
            </a:r>
            <a:r>
              <a:rPr lang="en-US" altLang="en-US" sz="2400" dirty="0"/>
              <a:t>), so we can delete all pointers</a:t>
            </a:r>
            <a:br>
              <a:rPr lang="en-US" altLang="en-US" sz="2400" dirty="0"/>
            </a:br>
            <a:r>
              <a:rPr lang="en-US" altLang="en-US" sz="2400" dirty="0"/>
              <a:t>Variable size records a problem(</a:t>
            </a:r>
            <a:r>
              <a:rPr lang="zh-CN" altLang="en-US" sz="2400" dirty="0"/>
              <a:t>可能需要多个反向指针，存在可变长度记录的问题</a:t>
            </a:r>
            <a:r>
              <a:rPr lang="en-US" altLang="en-US" sz="2400" dirty="0"/>
              <a:t>)</a:t>
            </a:r>
          </a:p>
          <a:p>
            <a:pPr lvl="1"/>
            <a:r>
              <a:rPr lang="en-US" altLang="en-US" sz="2400" dirty="0" err="1"/>
              <a:t>Backpointers</a:t>
            </a:r>
            <a:r>
              <a:rPr lang="en-US" altLang="en-US" sz="2400" dirty="0"/>
              <a:t> using a daisy chain organization </a:t>
            </a:r>
            <a:r>
              <a:rPr lang="zh-CN" altLang="en-US" sz="2400" dirty="0"/>
              <a:t>反向指针串组成链表</a:t>
            </a:r>
            <a:endParaRPr lang="en-US" altLang="en-US" sz="2400" dirty="0"/>
          </a:p>
          <a:p>
            <a:pPr lvl="1"/>
            <a:r>
              <a:rPr lang="en-US" altLang="en-US" sz="2400" dirty="0"/>
              <a:t>Entry-hold-count solution  </a:t>
            </a:r>
            <a:r>
              <a:rPr lang="zh-CN" altLang="en-US" sz="2400" dirty="0"/>
              <a:t>引用计数，计数为</a:t>
            </a:r>
            <a:r>
              <a:rPr lang="en-US" altLang="zh-CN" sz="2400" dirty="0"/>
              <a:t>0</a:t>
            </a:r>
            <a:r>
              <a:rPr lang="zh-CN" altLang="en-US" sz="2400" dirty="0"/>
              <a:t>时，即可删除该文件</a:t>
            </a:r>
            <a:endParaRPr lang="en-US" altLang="en-US" sz="2400" dirty="0"/>
          </a:p>
          <a:p>
            <a:r>
              <a:rPr lang="zh-CN" altLang="en-US" sz="2400" dirty="0"/>
              <a:t>创建共享的文件</a:t>
            </a:r>
            <a:r>
              <a:rPr lang="en-US" altLang="zh-CN" sz="2400" dirty="0"/>
              <a:t>/</a:t>
            </a:r>
            <a:r>
              <a:rPr lang="zh-CN" altLang="en-US" sz="2400" dirty="0"/>
              <a:t>目录条目</a:t>
            </a:r>
            <a:endParaRPr lang="en-US" altLang="en-US" sz="2400" dirty="0"/>
          </a:p>
          <a:p>
            <a:pPr lvl="1"/>
            <a:r>
              <a:rPr lang="en-US" altLang="en-US" sz="2400" b="1" dirty="0">
                <a:solidFill>
                  <a:srgbClr val="006699"/>
                </a:solidFill>
                <a:latin typeface="+mj-lt"/>
              </a:rPr>
              <a:t>Link(</a:t>
            </a:r>
            <a:r>
              <a:rPr lang="zh-CN" altLang="en-US" sz="2400" b="1" dirty="0">
                <a:solidFill>
                  <a:srgbClr val="006699"/>
                </a:solidFill>
                <a:latin typeface="+mj-lt"/>
              </a:rPr>
              <a:t>链接</a:t>
            </a:r>
            <a:r>
              <a:rPr lang="en-US" altLang="en-US" sz="2400" b="1" dirty="0">
                <a:solidFill>
                  <a:srgbClr val="006699"/>
                </a:solidFill>
                <a:latin typeface="+mj-lt"/>
              </a:rPr>
              <a:t>)</a:t>
            </a:r>
            <a:r>
              <a:rPr lang="en-US" altLang="en-US" sz="2400" dirty="0"/>
              <a:t> –</a:t>
            </a:r>
            <a:r>
              <a:rPr lang="zh-CN" altLang="en-US" sz="2400" dirty="0"/>
              <a:t>指向另一个文件</a:t>
            </a:r>
            <a:r>
              <a:rPr lang="en-US" altLang="zh-CN" sz="2400" dirty="0"/>
              <a:t>/</a:t>
            </a:r>
            <a:r>
              <a:rPr lang="zh-CN" altLang="en-US" sz="2400" dirty="0"/>
              <a:t>目录的指针</a:t>
            </a:r>
            <a:endParaRPr lang="en-US" altLang="en-US" sz="2400" dirty="0"/>
          </a:p>
          <a:p>
            <a:pPr lvl="1"/>
            <a:r>
              <a:rPr lang="en-US" altLang="en-US" sz="2400" b="1" dirty="0">
                <a:solidFill>
                  <a:srgbClr val="006699"/>
                </a:solidFill>
                <a:latin typeface="+mj-lt"/>
              </a:rPr>
              <a:t>Resolve</a:t>
            </a:r>
            <a:r>
              <a:rPr lang="en-US" altLang="en-US" sz="2400" b="1" dirty="0">
                <a:solidFill>
                  <a:srgbClr val="3366FF"/>
                </a:solidFill>
              </a:rPr>
              <a:t> </a:t>
            </a:r>
            <a:r>
              <a:rPr lang="en-US" altLang="en-US" sz="2400" b="1" dirty="0">
                <a:solidFill>
                  <a:srgbClr val="006699"/>
                </a:solidFill>
                <a:latin typeface="+mj-lt"/>
              </a:rPr>
              <a:t>the</a:t>
            </a:r>
            <a:r>
              <a:rPr lang="en-US" altLang="en-US" sz="2400" b="1" dirty="0">
                <a:solidFill>
                  <a:srgbClr val="3366FF"/>
                </a:solidFill>
              </a:rPr>
              <a:t> </a:t>
            </a:r>
            <a:r>
              <a:rPr lang="en-US" altLang="en-US" sz="2400" b="1" dirty="0">
                <a:solidFill>
                  <a:srgbClr val="006699"/>
                </a:solidFill>
                <a:latin typeface="+mj-lt"/>
              </a:rPr>
              <a:t>link(</a:t>
            </a:r>
            <a:r>
              <a:rPr lang="zh-CN" altLang="en-US" sz="2400" b="1" dirty="0">
                <a:solidFill>
                  <a:srgbClr val="006699"/>
                </a:solidFill>
                <a:latin typeface="+mj-lt"/>
              </a:rPr>
              <a:t>解析链接</a:t>
            </a:r>
            <a:r>
              <a:rPr lang="en-US" altLang="en-US" sz="2400" b="1" dirty="0">
                <a:solidFill>
                  <a:srgbClr val="006699"/>
                </a:solidFill>
                <a:latin typeface="+mj-lt"/>
              </a:rPr>
              <a:t>)</a:t>
            </a:r>
            <a:r>
              <a:rPr lang="en-US" altLang="en-US" sz="2400" b="1" dirty="0">
                <a:solidFill>
                  <a:srgbClr val="3366FF"/>
                </a:solidFill>
              </a:rPr>
              <a:t> </a:t>
            </a:r>
            <a:r>
              <a:rPr lang="en-US" altLang="en-US" sz="2400" dirty="0"/>
              <a:t>– </a:t>
            </a:r>
            <a:r>
              <a:rPr lang="zh-CN" altLang="en-US" sz="2400" dirty="0"/>
              <a:t>处理指针，找到真正的文件</a:t>
            </a:r>
            <a:r>
              <a:rPr lang="en-US" altLang="zh-CN" sz="2400" dirty="0"/>
              <a:t>/</a:t>
            </a:r>
            <a:r>
              <a:rPr lang="zh-CN" altLang="en-US" sz="2400" dirty="0"/>
              <a:t>目录</a:t>
            </a:r>
            <a:endParaRPr lang="en-US" altLang="en-US"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DC9C0A0-4663-4371-A4BD-7C56134A6A4A}"/>
              </a:ext>
            </a:extLst>
          </p:cNvPr>
          <p:cNvSpPr>
            <a:spLocks noGrp="1"/>
          </p:cNvSpPr>
          <p:nvPr>
            <p:ph idx="1"/>
          </p:nvPr>
        </p:nvSpPr>
        <p:spPr/>
        <p:txBody>
          <a:bodyPr/>
          <a:lstStyle/>
          <a:p>
            <a:r>
              <a:rPr lang="en-US" altLang="zh-CN" sz="2800" dirty="0"/>
              <a:t>Consider a file system where a file can be deleted and its disk space reclaimed while links to that file still exist. </a:t>
            </a:r>
          </a:p>
          <a:p>
            <a:r>
              <a:rPr lang="en-US" altLang="zh-CN" sz="2800" dirty="0"/>
              <a:t>What problems may occur if a new file is created in the same storage area or with the same absolute path name? </a:t>
            </a:r>
          </a:p>
          <a:p>
            <a:r>
              <a:rPr lang="en-US" altLang="zh-CN" sz="2800" dirty="0"/>
              <a:t>How can these problems be avoided? </a:t>
            </a:r>
          </a:p>
          <a:p>
            <a:endParaRPr lang="zh-CN" altLang="en-US" sz="2800" dirty="0"/>
          </a:p>
        </p:txBody>
      </p:sp>
    </p:spTree>
    <p:extLst>
      <p:ext uri="{BB962C8B-B14F-4D97-AF65-F5344CB8AC3E}">
        <p14:creationId xmlns:p14="http://schemas.microsoft.com/office/powerpoint/2010/main" val="3382725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E8C4438-D35F-4569-A192-4F79B307141B}"/>
              </a:ext>
            </a:extLst>
          </p:cNvPr>
          <p:cNvSpPr>
            <a:spLocks noGrp="1" noChangeArrowheads="1"/>
          </p:cNvSpPr>
          <p:nvPr>
            <p:ph type="title"/>
          </p:nvPr>
        </p:nvSpPr>
        <p:spPr>
          <a:xfrm>
            <a:off x="2037186" y="244123"/>
            <a:ext cx="8229600" cy="576262"/>
          </a:xfrm>
        </p:spPr>
        <p:txBody>
          <a:bodyPr/>
          <a:lstStyle/>
          <a:p>
            <a:pPr eaLnBrk="1" hangingPunct="1"/>
            <a:r>
              <a:rPr lang="zh-CN" altLang="en-US" dirty="0"/>
              <a:t>无环图目录悬空指针</a:t>
            </a:r>
            <a:endParaRPr lang="en-US" altLang="en-US" sz="2400" dirty="0"/>
          </a:p>
        </p:txBody>
      </p:sp>
      <p:sp>
        <p:nvSpPr>
          <p:cNvPr id="32771" name="Rectangle 3">
            <a:extLst>
              <a:ext uri="{FF2B5EF4-FFF2-40B4-BE49-F238E27FC236}">
                <a16:creationId xmlns:a16="http://schemas.microsoft.com/office/drawing/2014/main" id="{7F1500EF-5192-4078-8D70-C47011CA42E5}"/>
              </a:ext>
            </a:extLst>
          </p:cNvPr>
          <p:cNvSpPr>
            <a:spLocks noGrp="1" noChangeArrowheads="1"/>
          </p:cNvSpPr>
          <p:nvPr>
            <p:ph type="body" idx="1"/>
          </p:nvPr>
        </p:nvSpPr>
        <p:spPr>
          <a:xfrm>
            <a:off x="2390745" y="933700"/>
            <a:ext cx="7029450" cy="522287"/>
          </a:xfrm>
        </p:spPr>
        <p:txBody>
          <a:bodyPr/>
          <a:lstStyle/>
          <a:p>
            <a:r>
              <a:rPr lang="en-US" altLang="en-US" sz="2400" dirty="0"/>
              <a:t>Have shared subdirectories and files</a:t>
            </a:r>
          </a:p>
        </p:txBody>
      </p:sp>
      <p:pic>
        <p:nvPicPr>
          <p:cNvPr id="32772" name="Picture 7" descr="10">
            <a:extLst>
              <a:ext uri="{FF2B5EF4-FFF2-40B4-BE49-F238E27FC236}">
                <a16:creationId xmlns:a16="http://schemas.microsoft.com/office/drawing/2014/main" id="{19C737FE-E339-4EEE-A6C3-70AEB5A3B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488" y="1455987"/>
            <a:ext cx="6258757" cy="505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1">
            <a:extLst>
              <a:ext uri="{FF2B5EF4-FFF2-40B4-BE49-F238E27FC236}">
                <a16:creationId xmlns:a16="http://schemas.microsoft.com/office/drawing/2014/main" id="{09F6B51D-252C-46A8-AA1F-EEC8F8785EFD}"/>
              </a:ext>
            </a:extLst>
          </p:cNvPr>
          <p:cNvSpPr>
            <a:spLocks noChangeArrowheads="1"/>
          </p:cNvSpPr>
          <p:nvPr/>
        </p:nvSpPr>
        <p:spPr bwMode="auto">
          <a:xfrm>
            <a:off x="4256088" y="4964905"/>
            <a:ext cx="1839912" cy="128587"/>
          </a:xfrm>
          <a:prstGeom prst="ellipse">
            <a:avLst/>
          </a:prstGeom>
          <a:solidFill>
            <a:schemeClr val="accent1">
              <a:alpha val="52940"/>
            </a:schemeClr>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6" name="椭圆 2">
            <a:extLst>
              <a:ext uri="{FF2B5EF4-FFF2-40B4-BE49-F238E27FC236}">
                <a16:creationId xmlns:a16="http://schemas.microsoft.com/office/drawing/2014/main" id="{1B238132-B9C6-47F4-8375-AF07DF0C5B42}"/>
              </a:ext>
            </a:extLst>
          </p:cNvPr>
          <p:cNvSpPr>
            <a:spLocks noChangeArrowheads="1"/>
          </p:cNvSpPr>
          <p:nvPr/>
        </p:nvSpPr>
        <p:spPr bwMode="auto">
          <a:xfrm>
            <a:off x="5743575" y="3666773"/>
            <a:ext cx="1757363" cy="128587"/>
          </a:xfrm>
          <a:prstGeom prst="ellipse">
            <a:avLst/>
          </a:prstGeom>
          <a:solidFill>
            <a:schemeClr val="accent1">
              <a:alpha val="54901"/>
            </a:schemeClr>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7" name="椭圆 8">
            <a:extLst>
              <a:ext uri="{FF2B5EF4-FFF2-40B4-BE49-F238E27FC236}">
                <a16:creationId xmlns:a16="http://schemas.microsoft.com/office/drawing/2014/main" id="{9C73CD39-8534-4CCD-8146-469CCA202DD4}"/>
              </a:ext>
            </a:extLst>
          </p:cNvPr>
          <p:cNvSpPr>
            <a:spLocks noChangeArrowheads="1"/>
          </p:cNvSpPr>
          <p:nvPr/>
        </p:nvSpPr>
        <p:spPr bwMode="auto">
          <a:xfrm rot="-1725088">
            <a:off x="4475957" y="6122205"/>
            <a:ext cx="1400175" cy="165100"/>
          </a:xfrm>
          <a:prstGeom prst="ellipse">
            <a:avLst/>
          </a:prstGeom>
          <a:solidFill>
            <a:schemeClr val="accent1">
              <a:alpha val="52940"/>
            </a:schemeClr>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 name="任意多边形: 形状 1">
            <a:extLst>
              <a:ext uri="{FF2B5EF4-FFF2-40B4-BE49-F238E27FC236}">
                <a16:creationId xmlns:a16="http://schemas.microsoft.com/office/drawing/2014/main" id="{09C420C5-E051-41C1-BFDB-FBADEB2E07E7}"/>
              </a:ext>
            </a:extLst>
          </p:cNvPr>
          <p:cNvSpPr/>
          <p:nvPr/>
        </p:nvSpPr>
        <p:spPr bwMode="auto">
          <a:xfrm>
            <a:off x="5035463" y="2504128"/>
            <a:ext cx="2348658" cy="1929828"/>
          </a:xfrm>
          <a:custGeom>
            <a:avLst/>
            <a:gdLst>
              <a:gd name="connsiteX0" fmla="*/ 826718 w 2348658"/>
              <a:gd name="connsiteY0" fmla="*/ 13604 h 1929828"/>
              <a:gd name="connsiteX1" fmla="*/ 375781 w 2348658"/>
              <a:gd name="connsiteY1" fmla="*/ 32393 h 1929828"/>
              <a:gd name="connsiteX2" fmla="*/ 356992 w 2348658"/>
              <a:gd name="connsiteY2" fmla="*/ 51182 h 1929828"/>
              <a:gd name="connsiteX3" fmla="*/ 294362 w 2348658"/>
              <a:gd name="connsiteY3" fmla="*/ 82497 h 1929828"/>
              <a:gd name="connsiteX4" fmla="*/ 275573 w 2348658"/>
              <a:gd name="connsiteY4" fmla="*/ 101286 h 1929828"/>
              <a:gd name="connsiteX5" fmla="*/ 244258 w 2348658"/>
              <a:gd name="connsiteY5" fmla="*/ 107549 h 1929828"/>
              <a:gd name="connsiteX6" fmla="*/ 187890 w 2348658"/>
              <a:gd name="connsiteY6" fmla="*/ 132601 h 1929828"/>
              <a:gd name="connsiteX7" fmla="*/ 169101 w 2348658"/>
              <a:gd name="connsiteY7" fmla="*/ 151390 h 1929828"/>
              <a:gd name="connsiteX8" fmla="*/ 150312 w 2348658"/>
              <a:gd name="connsiteY8" fmla="*/ 163916 h 1929828"/>
              <a:gd name="connsiteX9" fmla="*/ 87682 w 2348658"/>
              <a:gd name="connsiteY9" fmla="*/ 195231 h 1929828"/>
              <a:gd name="connsiteX10" fmla="*/ 50104 w 2348658"/>
              <a:gd name="connsiteY10" fmla="*/ 232809 h 1929828"/>
              <a:gd name="connsiteX11" fmla="*/ 25052 w 2348658"/>
              <a:gd name="connsiteY11" fmla="*/ 270387 h 1929828"/>
              <a:gd name="connsiteX12" fmla="*/ 0 w 2348658"/>
              <a:gd name="connsiteY12" fmla="*/ 483330 h 1929828"/>
              <a:gd name="connsiteX13" fmla="*/ 12526 w 2348658"/>
              <a:gd name="connsiteY13" fmla="*/ 990634 h 1929828"/>
              <a:gd name="connsiteX14" fmla="*/ 56367 w 2348658"/>
              <a:gd name="connsiteY14" fmla="*/ 1040738 h 1929828"/>
              <a:gd name="connsiteX15" fmla="*/ 100208 w 2348658"/>
              <a:gd name="connsiteY15" fmla="*/ 1072053 h 1929828"/>
              <a:gd name="connsiteX16" fmla="*/ 118997 w 2348658"/>
              <a:gd name="connsiteY16" fmla="*/ 1090842 h 1929828"/>
              <a:gd name="connsiteX17" fmla="*/ 212942 w 2348658"/>
              <a:gd name="connsiteY17" fmla="*/ 1153472 h 1929828"/>
              <a:gd name="connsiteX18" fmla="*/ 288099 w 2348658"/>
              <a:gd name="connsiteY18" fmla="*/ 1222365 h 1929828"/>
              <a:gd name="connsiteX19" fmla="*/ 306888 w 2348658"/>
              <a:gd name="connsiteY19" fmla="*/ 1228628 h 1929828"/>
              <a:gd name="connsiteX20" fmla="*/ 356992 w 2348658"/>
              <a:gd name="connsiteY20" fmla="*/ 1266206 h 1929828"/>
              <a:gd name="connsiteX21" fmla="*/ 400833 w 2348658"/>
              <a:gd name="connsiteY21" fmla="*/ 1291258 h 1929828"/>
              <a:gd name="connsiteX22" fmla="*/ 419622 w 2348658"/>
              <a:gd name="connsiteY22" fmla="*/ 1310047 h 1929828"/>
              <a:gd name="connsiteX23" fmla="*/ 519830 w 2348658"/>
              <a:gd name="connsiteY23" fmla="*/ 1372677 h 1929828"/>
              <a:gd name="connsiteX24" fmla="*/ 607512 w 2348658"/>
              <a:gd name="connsiteY24" fmla="*/ 1422782 h 1929828"/>
              <a:gd name="connsiteX25" fmla="*/ 688932 w 2348658"/>
              <a:gd name="connsiteY25" fmla="*/ 1479149 h 1929828"/>
              <a:gd name="connsiteX26" fmla="*/ 713984 w 2348658"/>
              <a:gd name="connsiteY26" fmla="*/ 1504201 h 1929828"/>
              <a:gd name="connsiteX27" fmla="*/ 770351 w 2348658"/>
              <a:gd name="connsiteY27" fmla="*/ 1566831 h 1929828"/>
              <a:gd name="connsiteX28" fmla="*/ 826718 w 2348658"/>
              <a:gd name="connsiteY28" fmla="*/ 1598146 h 1929828"/>
              <a:gd name="connsiteX29" fmla="*/ 920663 w 2348658"/>
              <a:gd name="connsiteY29" fmla="*/ 1635724 h 1929828"/>
              <a:gd name="connsiteX30" fmla="*/ 983293 w 2348658"/>
              <a:gd name="connsiteY30" fmla="*/ 1679565 h 1929828"/>
              <a:gd name="connsiteX31" fmla="*/ 1039660 w 2348658"/>
              <a:gd name="connsiteY31" fmla="*/ 1717143 h 1929828"/>
              <a:gd name="connsiteX32" fmla="*/ 1121079 w 2348658"/>
              <a:gd name="connsiteY32" fmla="*/ 1748458 h 1929828"/>
              <a:gd name="connsiteX33" fmla="*/ 1196236 w 2348658"/>
              <a:gd name="connsiteY33" fmla="*/ 1798562 h 1929828"/>
              <a:gd name="connsiteX34" fmla="*/ 1340285 w 2348658"/>
              <a:gd name="connsiteY34" fmla="*/ 1823614 h 1929828"/>
              <a:gd name="connsiteX35" fmla="*/ 1409178 w 2348658"/>
              <a:gd name="connsiteY35" fmla="*/ 1848667 h 1929828"/>
              <a:gd name="connsiteX36" fmla="*/ 1766170 w 2348658"/>
              <a:gd name="connsiteY36" fmla="*/ 1905034 h 1929828"/>
              <a:gd name="connsiteX37" fmla="*/ 2304789 w 2348658"/>
              <a:gd name="connsiteY37" fmla="*/ 1823614 h 1929828"/>
              <a:gd name="connsiteX38" fmla="*/ 2329841 w 2348658"/>
              <a:gd name="connsiteY38" fmla="*/ 1779773 h 1929828"/>
              <a:gd name="connsiteX39" fmla="*/ 2342367 w 2348658"/>
              <a:gd name="connsiteY39" fmla="*/ 1723406 h 1929828"/>
              <a:gd name="connsiteX40" fmla="*/ 2348630 w 2348658"/>
              <a:gd name="connsiteY40" fmla="*/ 1692091 h 1929828"/>
              <a:gd name="connsiteX41" fmla="*/ 2336104 w 2348658"/>
              <a:gd name="connsiteY41" fmla="*/ 1566831 h 1929828"/>
              <a:gd name="connsiteX42" fmla="*/ 2292263 w 2348658"/>
              <a:gd name="connsiteY42" fmla="*/ 1529253 h 1929828"/>
              <a:gd name="connsiteX43" fmla="*/ 2273474 w 2348658"/>
              <a:gd name="connsiteY43" fmla="*/ 1510464 h 1929828"/>
              <a:gd name="connsiteX44" fmla="*/ 2229633 w 2348658"/>
              <a:gd name="connsiteY44" fmla="*/ 1479149 h 1929828"/>
              <a:gd name="connsiteX45" fmla="*/ 2160740 w 2348658"/>
              <a:gd name="connsiteY45" fmla="*/ 1429045 h 1929828"/>
              <a:gd name="connsiteX46" fmla="*/ 2141951 w 2348658"/>
              <a:gd name="connsiteY46" fmla="*/ 1416519 h 1929828"/>
              <a:gd name="connsiteX47" fmla="*/ 2098110 w 2348658"/>
              <a:gd name="connsiteY47" fmla="*/ 1385204 h 1929828"/>
              <a:gd name="connsiteX48" fmla="*/ 2079321 w 2348658"/>
              <a:gd name="connsiteY48" fmla="*/ 1378940 h 1929828"/>
              <a:gd name="connsiteX49" fmla="*/ 2041742 w 2348658"/>
              <a:gd name="connsiteY49" fmla="*/ 1353888 h 1929828"/>
              <a:gd name="connsiteX50" fmla="*/ 1991638 w 2348658"/>
              <a:gd name="connsiteY50" fmla="*/ 1316310 h 1929828"/>
              <a:gd name="connsiteX51" fmla="*/ 1954060 w 2348658"/>
              <a:gd name="connsiteY51" fmla="*/ 1297521 h 1929828"/>
              <a:gd name="connsiteX52" fmla="*/ 1947797 w 2348658"/>
              <a:gd name="connsiteY52" fmla="*/ 1278732 h 1929828"/>
              <a:gd name="connsiteX53" fmla="*/ 1816274 w 2348658"/>
              <a:gd name="connsiteY53" fmla="*/ 1178524 h 1929828"/>
              <a:gd name="connsiteX54" fmla="*/ 1797485 w 2348658"/>
              <a:gd name="connsiteY54" fmla="*/ 1147209 h 1929828"/>
              <a:gd name="connsiteX55" fmla="*/ 1778696 w 2348658"/>
              <a:gd name="connsiteY55" fmla="*/ 1128420 h 1929828"/>
              <a:gd name="connsiteX56" fmla="*/ 1709803 w 2348658"/>
              <a:gd name="connsiteY56" fmla="*/ 1072053 h 1929828"/>
              <a:gd name="connsiteX57" fmla="*/ 1640910 w 2348658"/>
              <a:gd name="connsiteY57" fmla="*/ 990634 h 1929828"/>
              <a:gd name="connsiteX58" fmla="*/ 1628384 w 2348658"/>
              <a:gd name="connsiteY58" fmla="*/ 940530 h 1929828"/>
              <a:gd name="connsiteX59" fmla="*/ 1603332 w 2348658"/>
              <a:gd name="connsiteY59" fmla="*/ 877899 h 1929828"/>
              <a:gd name="connsiteX60" fmla="*/ 1584542 w 2348658"/>
              <a:gd name="connsiteY60" fmla="*/ 796480 h 1929828"/>
              <a:gd name="connsiteX61" fmla="*/ 1559490 w 2348658"/>
              <a:gd name="connsiteY61" fmla="*/ 727587 h 1929828"/>
              <a:gd name="connsiteX62" fmla="*/ 1553227 w 2348658"/>
              <a:gd name="connsiteY62" fmla="*/ 708798 h 1929828"/>
              <a:gd name="connsiteX63" fmla="*/ 1515649 w 2348658"/>
              <a:gd name="connsiteY63" fmla="*/ 652431 h 1929828"/>
              <a:gd name="connsiteX64" fmla="*/ 1490597 w 2348658"/>
              <a:gd name="connsiteY64" fmla="*/ 571012 h 1929828"/>
              <a:gd name="connsiteX65" fmla="*/ 1453019 w 2348658"/>
              <a:gd name="connsiteY65" fmla="*/ 533434 h 1929828"/>
              <a:gd name="connsiteX66" fmla="*/ 1415441 w 2348658"/>
              <a:gd name="connsiteY66" fmla="*/ 489593 h 1929828"/>
              <a:gd name="connsiteX67" fmla="*/ 1390389 w 2348658"/>
              <a:gd name="connsiteY67" fmla="*/ 458277 h 1929828"/>
              <a:gd name="connsiteX68" fmla="*/ 1352811 w 2348658"/>
              <a:gd name="connsiteY68" fmla="*/ 420699 h 1929828"/>
              <a:gd name="connsiteX69" fmla="*/ 1315233 w 2348658"/>
              <a:gd name="connsiteY69" fmla="*/ 364332 h 1929828"/>
              <a:gd name="connsiteX70" fmla="*/ 1271392 w 2348658"/>
              <a:gd name="connsiteY70" fmla="*/ 301702 h 1929828"/>
              <a:gd name="connsiteX71" fmla="*/ 1233814 w 2348658"/>
              <a:gd name="connsiteY71" fmla="*/ 226546 h 1929828"/>
              <a:gd name="connsiteX72" fmla="*/ 1189973 w 2348658"/>
              <a:gd name="connsiteY72" fmla="*/ 182705 h 1929828"/>
              <a:gd name="connsiteX73" fmla="*/ 1164921 w 2348658"/>
              <a:gd name="connsiteY73" fmla="*/ 157653 h 1929828"/>
              <a:gd name="connsiteX74" fmla="*/ 1083501 w 2348658"/>
              <a:gd name="connsiteY74" fmla="*/ 113812 h 1929828"/>
              <a:gd name="connsiteX75" fmla="*/ 1045923 w 2348658"/>
              <a:gd name="connsiteY75" fmla="*/ 82497 h 1929828"/>
              <a:gd name="connsiteX76" fmla="*/ 1027134 w 2348658"/>
              <a:gd name="connsiteY76" fmla="*/ 76234 h 1929828"/>
              <a:gd name="connsiteX77" fmla="*/ 989556 w 2348658"/>
              <a:gd name="connsiteY77" fmla="*/ 57445 h 1929828"/>
              <a:gd name="connsiteX78" fmla="*/ 970767 w 2348658"/>
              <a:gd name="connsiteY78" fmla="*/ 44919 h 1929828"/>
              <a:gd name="connsiteX79" fmla="*/ 920663 w 2348658"/>
              <a:gd name="connsiteY79" fmla="*/ 19867 h 1929828"/>
              <a:gd name="connsiteX80" fmla="*/ 889348 w 2348658"/>
              <a:gd name="connsiteY80" fmla="*/ 1077 h 1929828"/>
              <a:gd name="connsiteX81" fmla="*/ 826718 w 2348658"/>
              <a:gd name="connsiteY81" fmla="*/ 13604 h 1929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348658" h="1929828">
                <a:moveTo>
                  <a:pt x="826718" y="13604"/>
                </a:moveTo>
                <a:cubicBezTo>
                  <a:pt x="741124" y="18823"/>
                  <a:pt x="544315" y="-1314"/>
                  <a:pt x="375781" y="32393"/>
                </a:cubicBezTo>
                <a:cubicBezTo>
                  <a:pt x="369518" y="38656"/>
                  <a:pt x="364535" y="46540"/>
                  <a:pt x="356992" y="51182"/>
                </a:cubicBezTo>
                <a:cubicBezTo>
                  <a:pt x="337114" y="63415"/>
                  <a:pt x="310866" y="65993"/>
                  <a:pt x="294362" y="82497"/>
                </a:cubicBezTo>
                <a:cubicBezTo>
                  <a:pt x="288099" y="88760"/>
                  <a:pt x="283495" y="97325"/>
                  <a:pt x="275573" y="101286"/>
                </a:cubicBezTo>
                <a:cubicBezTo>
                  <a:pt x="266052" y="106047"/>
                  <a:pt x="254585" y="104967"/>
                  <a:pt x="244258" y="107549"/>
                </a:cubicBezTo>
                <a:cubicBezTo>
                  <a:pt x="222875" y="112895"/>
                  <a:pt x="208692" y="122200"/>
                  <a:pt x="187890" y="132601"/>
                </a:cubicBezTo>
                <a:cubicBezTo>
                  <a:pt x="181627" y="138864"/>
                  <a:pt x="175905" y="145720"/>
                  <a:pt x="169101" y="151390"/>
                </a:cubicBezTo>
                <a:cubicBezTo>
                  <a:pt x="163318" y="156209"/>
                  <a:pt x="156767" y="160043"/>
                  <a:pt x="150312" y="163916"/>
                </a:cubicBezTo>
                <a:cubicBezTo>
                  <a:pt x="106050" y="190473"/>
                  <a:pt x="120355" y="184340"/>
                  <a:pt x="87682" y="195231"/>
                </a:cubicBezTo>
                <a:cubicBezTo>
                  <a:pt x="75156" y="207757"/>
                  <a:pt x="59930" y="218070"/>
                  <a:pt x="50104" y="232809"/>
                </a:cubicBezTo>
                <a:lnTo>
                  <a:pt x="25052" y="270387"/>
                </a:lnTo>
                <a:cubicBezTo>
                  <a:pt x="-4888" y="390147"/>
                  <a:pt x="7436" y="319747"/>
                  <a:pt x="0" y="483330"/>
                </a:cubicBezTo>
                <a:cubicBezTo>
                  <a:pt x="4175" y="652431"/>
                  <a:pt x="753" y="821891"/>
                  <a:pt x="12526" y="990634"/>
                </a:cubicBezTo>
                <a:cubicBezTo>
                  <a:pt x="12913" y="996182"/>
                  <a:pt x="48135" y="1034152"/>
                  <a:pt x="56367" y="1040738"/>
                </a:cubicBezTo>
                <a:cubicBezTo>
                  <a:pt x="70390" y="1051957"/>
                  <a:pt x="86185" y="1060834"/>
                  <a:pt x="100208" y="1072053"/>
                </a:cubicBezTo>
                <a:cubicBezTo>
                  <a:pt x="107124" y="1077586"/>
                  <a:pt x="111817" y="1085656"/>
                  <a:pt x="118997" y="1090842"/>
                </a:cubicBezTo>
                <a:cubicBezTo>
                  <a:pt x="149508" y="1112877"/>
                  <a:pt x="182833" y="1130891"/>
                  <a:pt x="212942" y="1153472"/>
                </a:cubicBezTo>
                <a:cubicBezTo>
                  <a:pt x="349790" y="1256107"/>
                  <a:pt x="113200" y="1099936"/>
                  <a:pt x="288099" y="1222365"/>
                </a:cubicBezTo>
                <a:cubicBezTo>
                  <a:pt x="293507" y="1226151"/>
                  <a:pt x="300625" y="1226540"/>
                  <a:pt x="306888" y="1228628"/>
                </a:cubicBezTo>
                <a:cubicBezTo>
                  <a:pt x="323589" y="1241154"/>
                  <a:pt x="339622" y="1254626"/>
                  <a:pt x="356992" y="1266206"/>
                </a:cubicBezTo>
                <a:cubicBezTo>
                  <a:pt x="370996" y="1275542"/>
                  <a:pt x="387044" y="1281606"/>
                  <a:pt x="400833" y="1291258"/>
                </a:cubicBezTo>
                <a:cubicBezTo>
                  <a:pt x="408089" y="1296337"/>
                  <a:pt x="412312" y="1305045"/>
                  <a:pt x="419622" y="1310047"/>
                </a:cubicBezTo>
                <a:cubicBezTo>
                  <a:pt x="452131" y="1332290"/>
                  <a:pt x="484599" y="1355060"/>
                  <a:pt x="519830" y="1372677"/>
                </a:cubicBezTo>
                <a:cubicBezTo>
                  <a:pt x="564005" y="1394766"/>
                  <a:pt x="561028" y="1391793"/>
                  <a:pt x="607512" y="1422782"/>
                </a:cubicBezTo>
                <a:cubicBezTo>
                  <a:pt x="634977" y="1441092"/>
                  <a:pt x="665591" y="1455808"/>
                  <a:pt x="688932" y="1479149"/>
                </a:cubicBezTo>
                <a:cubicBezTo>
                  <a:pt x="697283" y="1487500"/>
                  <a:pt x="706084" y="1495423"/>
                  <a:pt x="713984" y="1504201"/>
                </a:cubicBezTo>
                <a:cubicBezTo>
                  <a:pt x="740756" y="1533947"/>
                  <a:pt x="742536" y="1542493"/>
                  <a:pt x="770351" y="1566831"/>
                </a:cubicBezTo>
                <a:cubicBezTo>
                  <a:pt x="809615" y="1601187"/>
                  <a:pt x="780091" y="1572242"/>
                  <a:pt x="826718" y="1598146"/>
                </a:cubicBezTo>
                <a:cubicBezTo>
                  <a:pt x="901127" y="1639485"/>
                  <a:pt x="772571" y="1595335"/>
                  <a:pt x="920663" y="1635724"/>
                </a:cubicBezTo>
                <a:cubicBezTo>
                  <a:pt x="962975" y="1678036"/>
                  <a:pt x="909677" y="1628034"/>
                  <a:pt x="983293" y="1679565"/>
                </a:cubicBezTo>
                <a:cubicBezTo>
                  <a:pt x="1034697" y="1715548"/>
                  <a:pt x="958248" y="1682864"/>
                  <a:pt x="1039660" y="1717143"/>
                </a:cubicBezTo>
                <a:cubicBezTo>
                  <a:pt x="1066459" y="1728427"/>
                  <a:pt x="1095281" y="1735043"/>
                  <a:pt x="1121079" y="1748458"/>
                </a:cubicBezTo>
                <a:cubicBezTo>
                  <a:pt x="1147792" y="1762349"/>
                  <a:pt x="1168352" y="1787202"/>
                  <a:pt x="1196236" y="1798562"/>
                </a:cubicBezTo>
                <a:cubicBezTo>
                  <a:pt x="1225569" y="1810512"/>
                  <a:pt x="1301245" y="1818734"/>
                  <a:pt x="1340285" y="1823614"/>
                </a:cubicBezTo>
                <a:cubicBezTo>
                  <a:pt x="1363249" y="1831965"/>
                  <a:pt x="1385324" y="1843366"/>
                  <a:pt x="1409178" y="1848667"/>
                </a:cubicBezTo>
                <a:cubicBezTo>
                  <a:pt x="1527761" y="1875019"/>
                  <a:pt x="1646204" y="1890038"/>
                  <a:pt x="1766170" y="1905034"/>
                </a:cubicBezTo>
                <a:cubicBezTo>
                  <a:pt x="1891302" y="1901697"/>
                  <a:pt x="2203323" y="2001179"/>
                  <a:pt x="2304789" y="1823614"/>
                </a:cubicBezTo>
                <a:lnTo>
                  <a:pt x="2329841" y="1779773"/>
                </a:lnTo>
                <a:cubicBezTo>
                  <a:pt x="2334016" y="1760984"/>
                  <a:pt x="2338334" y="1742226"/>
                  <a:pt x="2342367" y="1723406"/>
                </a:cubicBezTo>
                <a:cubicBezTo>
                  <a:pt x="2344597" y="1712997"/>
                  <a:pt x="2349055" y="1702728"/>
                  <a:pt x="2348630" y="1692091"/>
                </a:cubicBezTo>
                <a:cubicBezTo>
                  <a:pt x="2346953" y="1650163"/>
                  <a:pt x="2345897" y="1607634"/>
                  <a:pt x="2336104" y="1566831"/>
                </a:cubicBezTo>
                <a:cubicBezTo>
                  <a:pt x="2329127" y="1537761"/>
                  <a:pt x="2312770" y="1536089"/>
                  <a:pt x="2292263" y="1529253"/>
                </a:cubicBezTo>
                <a:cubicBezTo>
                  <a:pt x="2286000" y="1522990"/>
                  <a:pt x="2280199" y="1516228"/>
                  <a:pt x="2273474" y="1510464"/>
                </a:cubicBezTo>
                <a:cubicBezTo>
                  <a:pt x="2253006" y="1492920"/>
                  <a:pt x="2249460" y="1493311"/>
                  <a:pt x="2229633" y="1479149"/>
                </a:cubicBezTo>
                <a:cubicBezTo>
                  <a:pt x="2206527" y="1462645"/>
                  <a:pt x="2183846" y="1445549"/>
                  <a:pt x="2160740" y="1429045"/>
                </a:cubicBezTo>
                <a:cubicBezTo>
                  <a:pt x="2154615" y="1424670"/>
                  <a:pt x="2148118" y="1420836"/>
                  <a:pt x="2141951" y="1416519"/>
                </a:cubicBezTo>
                <a:cubicBezTo>
                  <a:pt x="2127239" y="1406220"/>
                  <a:pt x="2115147" y="1390884"/>
                  <a:pt x="2098110" y="1385204"/>
                </a:cubicBezTo>
                <a:cubicBezTo>
                  <a:pt x="2091847" y="1383116"/>
                  <a:pt x="2085092" y="1382146"/>
                  <a:pt x="2079321" y="1378940"/>
                </a:cubicBezTo>
                <a:cubicBezTo>
                  <a:pt x="2066161" y="1371629"/>
                  <a:pt x="2053993" y="1362638"/>
                  <a:pt x="2041742" y="1353888"/>
                </a:cubicBezTo>
                <a:cubicBezTo>
                  <a:pt x="2024754" y="1341754"/>
                  <a:pt x="2010311" y="1325646"/>
                  <a:pt x="1991638" y="1316310"/>
                </a:cubicBezTo>
                <a:lnTo>
                  <a:pt x="1954060" y="1297521"/>
                </a:lnTo>
                <a:cubicBezTo>
                  <a:pt x="1951972" y="1291258"/>
                  <a:pt x="1951977" y="1283841"/>
                  <a:pt x="1947797" y="1278732"/>
                </a:cubicBezTo>
                <a:cubicBezTo>
                  <a:pt x="1901759" y="1222464"/>
                  <a:pt x="1881921" y="1218922"/>
                  <a:pt x="1816274" y="1178524"/>
                </a:cubicBezTo>
                <a:cubicBezTo>
                  <a:pt x="1810011" y="1168086"/>
                  <a:pt x="1804789" y="1156947"/>
                  <a:pt x="1797485" y="1147209"/>
                </a:cubicBezTo>
                <a:cubicBezTo>
                  <a:pt x="1792171" y="1140123"/>
                  <a:pt x="1785421" y="1134184"/>
                  <a:pt x="1778696" y="1128420"/>
                </a:cubicBezTo>
                <a:cubicBezTo>
                  <a:pt x="1756168" y="1109110"/>
                  <a:pt x="1732331" y="1091363"/>
                  <a:pt x="1709803" y="1072053"/>
                </a:cubicBezTo>
                <a:cubicBezTo>
                  <a:pt x="1685816" y="1051493"/>
                  <a:pt x="1655174" y="1008464"/>
                  <a:pt x="1640910" y="990634"/>
                </a:cubicBezTo>
                <a:cubicBezTo>
                  <a:pt x="1636735" y="973933"/>
                  <a:pt x="1633828" y="956862"/>
                  <a:pt x="1628384" y="940530"/>
                </a:cubicBezTo>
                <a:cubicBezTo>
                  <a:pt x="1621274" y="919199"/>
                  <a:pt x="1608785" y="899713"/>
                  <a:pt x="1603332" y="877899"/>
                </a:cubicBezTo>
                <a:cubicBezTo>
                  <a:pt x="1579492" y="782539"/>
                  <a:pt x="1614745" y="841781"/>
                  <a:pt x="1584542" y="796480"/>
                </a:cubicBezTo>
                <a:cubicBezTo>
                  <a:pt x="1573089" y="750667"/>
                  <a:pt x="1584134" y="789197"/>
                  <a:pt x="1559490" y="727587"/>
                </a:cubicBezTo>
                <a:cubicBezTo>
                  <a:pt x="1557038" y="721457"/>
                  <a:pt x="1556553" y="714500"/>
                  <a:pt x="1553227" y="708798"/>
                </a:cubicBezTo>
                <a:cubicBezTo>
                  <a:pt x="1541849" y="689293"/>
                  <a:pt x="1515649" y="652431"/>
                  <a:pt x="1515649" y="652431"/>
                </a:cubicBezTo>
                <a:cubicBezTo>
                  <a:pt x="1515456" y="651757"/>
                  <a:pt x="1494063" y="574478"/>
                  <a:pt x="1490597" y="571012"/>
                </a:cubicBezTo>
                <a:cubicBezTo>
                  <a:pt x="1478071" y="558486"/>
                  <a:pt x="1463648" y="547606"/>
                  <a:pt x="1453019" y="533434"/>
                </a:cubicBezTo>
                <a:cubicBezTo>
                  <a:pt x="1405778" y="470446"/>
                  <a:pt x="1461244" y="541940"/>
                  <a:pt x="1415441" y="489593"/>
                </a:cubicBezTo>
                <a:cubicBezTo>
                  <a:pt x="1406638" y="479533"/>
                  <a:pt x="1399381" y="468168"/>
                  <a:pt x="1390389" y="458277"/>
                </a:cubicBezTo>
                <a:cubicBezTo>
                  <a:pt x="1378473" y="445169"/>
                  <a:pt x="1361925" y="435889"/>
                  <a:pt x="1352811" y="420699"/>
                </a:cubicBezTo>
                <a:cubicBezTo>
                  <a:pt x="1338795" y="397338"/>
                  <a:pt x="1332628" y="384626"/>
                  <a:pt x="1315233" y="364332"/>
                </a:cubicBezTo>
                <a:cubicBezTo>
                  <a:pt x="1285539" y="329689"/>
                  <a:pt x="1298945" y="360745"/>
                  <a:pt x="1271392" y="301702"/>
                </a:cubicBezTo>
                <a:cubicBezTo>
                  <a:pt x="1248935" y="253580"/>
                  <a:pt x="1263307" y="258988"/>
                  <a:pt x="1233814" y="226546"/>
                </a:cubicBezTo>
                <a:cubicBezTo>
                  <a:pt x="1219912" y="211254"/>
                  <a:pt x="1204587" y="197319"/>
                  <a:pt x="1189973" y="182705"/>
                </a:cubicBezTo>
                <a:cubicBezTo>
                  <a:pt x="1181622" y="174354"/>
                  <a:pt x="1175886" y="162039"/>
                  <a:pt x="1164921" y="157653"/>
                </a:cubicBezTo>
                <a:cubicBezTo>
                  <a:pt x="1124990" y="141681"/>
                  <a:pt x="1126197" y="144309"/>
                  <a:pt x="1083501" y="113812"/>
                </a:cubicBezTo>
                <a:cubicBezTo>
                  <a:pt x="1070233" y="104335"/>
                  <a:pt x="1059490" y="91541"/>
                  <a:pt x="1045923" y="82497"/>
                </a:cubicBezTo>
                <a:cubicBezTo>
                  <a:pt x="1040430" y="78835"/>
                  <a:pt x="1033167" y="78915"/>
                  <a:pt x="1027134" y="76234"/>
                </a:cubicBezTo>
                <a:cubicBezTo>
                  <a:pt x="1014337" y="70546"/>
                  <a:pt x="1001798" y="64246"/>
                  <a:pt x="989556" y="57445"/>
                </a:cubicBezTo>
                <a:cubicBezTo>
                  <a:pt x="982976" y="53789"/>
                  <a:pt x="977375" y="48523"/>
                  <a:pt x="970767" y="44919"/>
                </a:cubicBezTo>
                <a:cubicBezTo>
                  <a:pt x="954374" y="35978"/>
                  <a:pt x="936674" y="29474"/>
                  <a:pt x="920663" y="19867"/>
                </a:cubicBezTo>
                <a:cubicBezTo>
                  <a:pt x="910225" y="13604"/>
                  <a:pt x="901399" y="2799"/>
                  <a:pt x="889348" y="1077"/>
                </a:cubicBezTo>
                <a:cubicBezTo>
                  <a:pt x="856281" y="-3647"/>
                  <a:pt x="912312" y="8385"/>
                  <a:pt x="826718" y="13604"/>
                </a:cubicBezTo>
                <a:close/>
              </a:path>
            </a:pathLst>
          </a:custGeom>
          <a:noFill/>
          <a:ln w="3492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169009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687856A-A35F-4694-BA79-E5E5FE17100A}"/>
              </a:ext>
            </a:extLst>
          </p:cNvPr>
          <p:cNvSpPr>
            <a:spLocks noGrp="1" noChangeArrowheads="1"/>
          </p:cNvSpPr>
          <p:nvPr>
            <p:ph type="title"/>
          </p:nvPr>
        </p:nvSpPr>
        <p:spPr>
          <a:xfrm>
            <a:off x="1924333" y="244705"/>
            <a:ext cx="8663217" cy="576262"/>
          </a:xfrm>
        </p:spPr>
        <p:txBody>
          <a:bodyPr/>
          <a:lstStyle/>
          <a:p>
            <a:pPr eaLnBrk="1" hangingPunct="1"/>
            <a:r>
              <a:rPr lang="en-US" altLang="en-US" dirty="0"/>
              <a:t>General Graph Directory(</a:t>
            </a:r>
            <a:r>
              <a:rPr lang="zh-CN" altLang="en-US" dirty="0"/>
              <a:t>通用图目录</a:t>
            </a:r>
            <a:r>
              <a:rPr lang="en-US" altLang="en-US" dirty="0"/>
              <a:t>)</a:t>
            </a:r>
            <a:endParaRPr lang="en-US" altLang="en-US" sz="2400" dirty="0"/>
          </a:p>
        </p:txBody>
      </p:sp>
      <p:pic>
        <p:nvPicPr>
          <p:cNvPr id="34819" name="Picture 6" descr="10">
            <a:extLst>
              <a:ext uri="{FF2B5EF4-FFF2-40B4-BE49-F238E27FC236}">
                <a16:creationId xmlns:a16="http://schemas.microsoft.com/office/drawing/2014/main" id="{76295A14-2EB3-45D4-833C-559743375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222" y="1114266"/>
            <a:ext cx="8005466" cy="4742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1">
            <a:extLst>
              <a:ext uri="{FF2B5EF4-FFF2-40B4-BE49-F238E27FC236}">
                <a16:creationId xmlns:a16="http://schemas.microsoft.com/office/drawing/2014/main" id="{BD2C498C-00F5-4AC7-8C96-7325A2D1BCE6}"/>
              </a:ext>
            </a:extLst>
          </p:cNvPr>
          <p:cNvSpPr>
            <a:spLocks noChangeArrowheads="1"/>
          </p:cNvSpPr>
          <p:nvPr/>
        </p:nvSpPr>
        <p:spPr bwMode="auto">
          <a:xfrm rot="20395525">
            <a:off x="5652588" y="4211865"/>
            <a:ext cx="1535113" cy="198608"/>
          </a:xfrm>
          <a:prstGeom prst="ellipse">
            <a:avLst/>
          </a:prstGeom>
          <a:solidFill>
            <a:schemeClr val="accent1">
              <a:alpha val="39999"/>
            </a:schemeClr>
          </a:solidFill>
          <a:ln w="9525" algn="ctr">
            <a:solidFill>
              <a:schemeClr val="tx1"/>
            </a:solidFill>
            <a:round/>
            <a:headEnd/>
            <a:tailEnd/>
          </a:ln>
        </p:spPr>
        <p:txBody>
          <a:bodyPr wrap="none"/>
          <a:lstStyle>
            <a:lvl1pPr>
              <a:spcBef>
                <a:spcPct val="35000"/>
              </a:spcBef>
              <a:buClr>
                <a:srgbClr val="993300"/>
              </a:buClr>
              <a:buSzPct val="90000"/>
              <a:buFont typeface="Monotype Sorts"/>
              <a:buChar char="n"/>
              <a:defRPr kumimoji="1" sz="2000">
                <a:solidFill>
                  <a:schemeClr val="tx1"/>
                </a:solidFill>
                <a:latin typeface="Helvetica" pitchFamily="34" charset="0"/>
              </a:defRPr>
            </a:lvl1pPr>
            <a:lvl2pPr marL="742950" indent="-285750">
              <a:spcBef>
                <a:spcPct val="35000"/>
              </a:spcBef>
              <a:buClr>
                <a:srgbClr val="CC6600"/>
              </a:buClr>
              <a:buSzPct val="80000"/>
              <a:buFont typeface="Monotype Sorts"/>
              <a:buChar char="l"/>
              <a:defRPr kumimoji="1" sz="2800">
                <a:solidFill>
                  <a:schemeClr val="tx1"/>
                </a:solidFill>
                <a:latin typeface="Helvetica" pitchFamily="34" charset="0"/>
              </a:defRPr>
            </a:lvl2pPr>
            <a:lvl3pPr marL="1143000" indent="-228600">
              <a:spcBef>
                <a:spcPct val="35000"/>
              </a:spcBef>
              <a:buClr>
                <a:srgbClr val="009900"/>
              </a:buClr>
              <a:buSzPct val="75000"/>
              <a:buFont typeface="Webdings" pitchFamily="18" charset="2"/>
              <a:buChar char="4"/>
              <a:defRPr kumimoji="1" sz="2400">
                <a:solidFill>
                  <a:schemeClr val="tx1"/>
                </a:solidFill>
                <a:latin typeface="Helvetica" pitchFamily="34" charset="0"/>
              </a:defRPr>
            </a:lvl3pPr>
            <a:lvl4pPr marL="1600200" indent="-228600">
              <a:spcBef>
                <a:spcPct val="35000"/>
              </a:spcBef>
              <a:buClr>
                <a:schemeClr val="hlink"/>
              </a:buClr>
              <a:buSzPct val="75000"/>
              <a:buChar char="–"/>
              <a:defRPr kumimoji="1" sz="2000">
                <a:solidFill>
                  <a:schemeClr val="tx1"/>
                </a:solidFill>
                <a:latin typeface="Helvetica" pitchFamily="34" charset="0"/>
              </a:defRPr>
            </a:lvl4pPr>
            <a:lvl5pPr marL="2057400" indent="-228600">
              <a:spcBef>
                <a:spcPct val="35000"/>
              </a:spcBef>
              <a:buClr>
                <a:srgbClr val="FF0066"/>
              </a:buClr>
              <a:buSzPct val="75000"/>
              <a:buChar char="»"/>
              <a:defRPr kumimoji="1" sz="2000">
                <a:solidFill>
                  <a:schemeClr val="tx1"/>
                </a:solidFill>
                <a:latin typeface="Helvetica"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itchFamily="34" charset="0"/>
              </a:defRPr>
            </a:lvl9pPr>
          </a:lstStyle>
          <a:p>
            <a:pPr>
              <a:spcBef>
                <a:spcPct val="0"/>
              </a:spcBef>
              <a:buClrTx/>
              <a:buSzTx/>
              <a:buFontTx/>
              <a:buNone/>
            </a:pPr>
            <a:endParaRPr kumimoji="0" lang="zh-CN" altLang="en-US" sz="1800">
              <a:ea typeface="宋体" pitchFamily="2" charset="-122"/>
            </a:endParaRPr>
          </a:p>
        </p:txBody>
      </p:sp>
      <p:sp>
        <p:nvSpPr>
          <p:cNvPr id="2" name="文本框 1">
            <a:extLst>
              <a:ext uri="{FF2B5EF4-FFF2-40B4-BE49-F238E27FC236}">
                <a16:creationId xmlns:a16="http://schemas.microsoft.com/office/drawing/2014/main" id="{566E6D1D-AE21-4831-A49D-D5167DFA5F36}"/>
              </a:ext>
            </a:extLst>
          </p:cNvPr>
          <p:cNvSpPr txBox="1"/>
          <p:nvPr/>
        </p:nvSpPr>
        <p:spPr>
          <a:xfrm>
            <a:off x="1089764" y="1114266"/>
            <a:ext cx="2761989"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如何避免遍历文件系统时多次搜索同一个子目录？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3EA828D-CDA3-431E-9172-1C1FFB143973}"/>
              </a:ext>
            </a:extLst>
          </p:cNvPr>
          <p:cNvSpPr>
            <a:spLocks noGrp="1" noChangeArrowheads="1"/>
          </p:cNvSpPr>
          <p:nvPr>
            <p:ph type="title"/>
          </p:nvPr>
        </p:nvSpPr>
        <p:spPr>
          <a:xfrm>
            <a:off x="2513401" y="244705"/>
            <a:ext cx="7707312" cy="576262"/>
          </a:xfrm>
        </p:spPr>
        <p:txBody>
          <a:bodyPr/>
          <a:lstStyle/>
          <a:p>
            <a:pPr eaLnBrk="1" hangingPunct="1"/>
            <a:r>
              <a:rPr lang="en-US" altLang="en-US" dirty="0"/>
              <a:t>General Graph Directory (Cont.)</a:t>
            </a:r>
          </a:p>
        </p:txBody>
      </p:sp>
      <p:sp>
        <p:nvSpPr>
          <p:cNvPr id="35843" name="Rectangle 3">
            <a:extLst>
              <a:ext uri="{FF2B5EF4-FFF2-40B4-BE49-F238E27FC236}">
                <a16:creationId xmlns:a16="http://schemas.microsoft.com/office/drawing/2014/main" id="{4136FF0A-B503-40C8-B55A-E2550A3466A5}"/>
              </a:ext>
            </a:extLst>
          </p:cNvPr>
          <p:cNvSpPr>
            <a:spLocks noGrp="1" noChangeArrowheads="1"/>
          </p:cNvSpPr>
          <p:nvPr>
            <p:ph type="body" idx="1"/>
          </p:nvPr>
        </p:nvSpPr>
        <p:spPr>
          <a:xfrm>
            <a:off x="2183907" y="1191050"/>
            <a:ext cx="8504808" cy="4530725"/>
          </a:xfrm>
        </p:spPr>
        <p:txBody>
          <a:bodyPr/>
          <a:lstStyle/>
          <a:p>
            <a:r>
              <a:rPr lang="zh-CN" altLang="en-US" sz="2400" dirty="0"/>
              <a:t>如何确保没有环？</a:t>
            </a:r>
            <a:endParaRPr lang="en-US" altLang="en-US" sz="2400" dirty="0"/>
          </a:p>
          <a:p>
            <a:pPr lvl="1"/>
            <a:r>
              <a:rPr lang="zh-CN" altLang="en-US" sz="2400" dirty="0"/>
              <a:t>仅允许链接到文件，但不允许链接到目录</a:t>
            </a:r>
            <a:endParaRPr lang="en-US" altLang="en-US" sz="2400" dirty="0"/>
          </a:p>
          <a:p>
            <a:pPr lvl="1"/>
            <a:r>
              <a:rPr lang="en-US" altLang="en-US" sz="2400" b="1" dirty="0">
                <a:solidFill>
                  <a:srgbClr val="006699"/>
                </a:solidFill>
                <a:latin typeface="+mj-lt"/>
              </a:rPr>
              <a:t>Garbage</a:t>
            </a:r>
            <a:r>
              <a:rPr lang="en-US" altLang="en-US" sz="2400" b="1" dirty="0">
                <a:solidFill>
                  <a:srgbClr val="3366FF"/>
                </a:solidFill>
              </a:rPr>
              <a:t> </a:t>
            </a:r>
            <a:r>
              <a:rPr lang="en-US" altLang="en-US" sz="2400" b="1" dirty="0">
                <a:solidFill>
                  <a:srgbClr val="006699"/>
                </a:solidFill>
                <a:latin typeface="+mj-lt"/>
              </a:rPr>
              <a:t>collection(</a:t>
            </a:r>
            <a:r>
              <a:rPr lang="zh-CN" altLang="en-US" sz="2400" b="1" dirty="0">
                <a:solidFill>
                  <a:srgbClr val="006699"/>
                </a:solidFill>
                <a:latin typeface="+mj-lt"/>
              </a:rPr>
              <a:t>垃圾收集</a:t>
            </a:r>
            <a:r>
              <a:rPr lang="en-US" altLang="en-US" sz="2400" b="1" dirty="0">
                <a:solidFill>
                  <a:srgbClr val="006699"/>
                </a:solidFill>
                <a:latin typeface="+mj-lt"/>
              </a:rPr>
              <a:t>) </a:t>
            </a:r>
            <a:r>
              <a:rPr lang="zh-CN" altLang="en-US" sz="2400" dirty="0">
                <a:latin typeface="+mj-lt"/>
              </a:rPr>
              <a:t>有可能自我引用</a:t>
            </a:r>
            <a:endParaRPr lang="en-US" altLang="en-US" sz="2400" dirty="0">
              <a:latin typeface="+mj-lt"/>
            </a:endParaRPr>
          </a:p>
          <a:p>
            <a:pPr lvl="1"/>
            <a:r>
              <a:rPr lang="en-US" altLang="en-US" sz="2400" dirty="0"/>
              <a:t>Every time a new link is added use a cycle detection algorithm to determine whether it is OK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594F17E-A241-488A-BC65-2AAC5ED0BB31}"/>
              </a:ext>
            </a:extLst>
          </p:cNvPr>
          <p:cNvSpPr>
            <a:spLocks noGrp="1" noChangeArrowheads="1"/>
          </p:cNvSpPr>
          <p:nvPr>
            <p:ph type="title"/>
          </p:nvPr>
        </p:nvSpPr>
        <p:spPr>
          <a:xfrm>
            <a:off x="1831909" y="239749"/>
            <a:ext cx="8229600" cy="576263"/>
          </a:xfrm>
        </p:spPr>
        <p:txBody>
          <a:bodyPr/>
          <a:lstStyle/>
          <a:p>
            <a:pPr eaLnBrk="1" hangingPunct="1"/>
            <a:r>
              <a:rPr lang="en-US" altLang="en-US"/>
              <a:t>Objectives</a:t>
            </a:r>
          </a:p>
        </p:txBody>
      </p:sp>
      <p:sp>
        <p:nvSpPr>
          <p:cNvPr id="5123" name="Rectangle 3">
            <a:extLst>
              <a:ext uri="{FF2B5EF4-FFF2-40B4-BE49-F238E27FC236}">
                <a16:creationId xmlns:a16="http://schemas.microsoft.com/office/drawing/2014/main" id="{7371A58D-A8E3-4A35-A32D-F80D4477446A}"/>
              </a:ext>
            </a:extLst>
          </p:cNvPr>
          <p:cNvSpPr>
            <a:spLocks noGrp="1" noChangeArrowheads="1"/>
          </p:cNvSpPr>
          <p:nvPr>
            <p:ph type="body" idx="1"/>
          </p:nvPr>
        </p:nvSpPr>
        <p:spPr>
          <a:xfrm>
            <a:off x="1653436" y="1233489"/>
            <a:ext cx="9118948" cy="4530725"/>
          </a:xfrm>
        </p:spPr>
        <p:txBody>
          <a:bodyPr/>
          <a:lstStyle/>
          <a:p>
            <a:r>
              <a:rPr lang="en-US" altLang="en-US" sz="2800" dirty="0"/>
              <a:t>To explain the function of file systems</a:t>
            </a:r>
          </a:p>
          <a:p>
            <a:r>
              <a:rPr lang="en-US" altLang="en-US" sz="2800" dirty="0"/>
              <a:t>To describe the interfaces to file systems</a:t>
            </a:r>
          </a:p>
          <a:p>
            <a:r>
              <a:rPr lang="en-US" altLang="en-US" sz="2800" dirty="0"/>
              <a:t>To discuss file-system design tradeoffs(</a:t>
            </a:r>
            <a:r>
              <a:rPr lang="zh-CN" altLang="en-US" sz="2800" dirty="0"/>
              <a:t>讨论文件系统设计的权衡取舍</a:t>
            </a:r>
            <a:r>
              <a:rPr lang="en-US" altLang="en-US" sz="2800" dirty="0"/>
              <a:t>), including access methods, file sharing, file locking, and directory structures</a:t>
            </a:r>
          </a:p>
          <a:p>
            <a:r>
              <a:rPr lang="en-US" altLang="en-US" sz="2800" dirty="0"/>
              <a:t>To explore file-system protection</a:t>
            </a:r>
          </a:p>
          <a:p>
            <a:endParaRPr lang="en-US"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7FD060D-2C73-48CF-8942-3DBD292EF643}"/>
              </a:ext>
            </a:extLst>
          </p:cNvPr>
          <p:cNvSpPr>
            <a:spLocks noGrp="1" noChangeArrowheads="1"/>
          </p:cNvSpPr>
          <p:nvPr>
            <p:ph type="title"/>
          </p:nvPr>
        </p:nvSpPr>
        <p:spPr>
          <a:xfrm>
            <a:off x="1699146" y="239167"/>
            <a:ext cx="9444251" cy="576263"/>
          </a:xfrm>
        </p:spPr>
        <p:txBody>
          <a:bodyPr/>
          <a:lstStyle/>
          <a:p>
            <a:pPr eaLnBrk="1" hangingPunct="1"/>
            <a:r>
              <a:rPr lang="en-US" altLang="en-US" dirty="0"/>
              <a:t>10.4 File System Mounting(</a:t>
            </a:r>
            <a:r>
              <a:rPr lang="zh-CN" altLang="en-US" dirty="0"/>
              <a:t>文件系统安装</a:t>
            </a:r>
            <a:r>
              <a:rPr lang="en-US" altLang="en-US" dirty="0"/>
              <a:t>)</a:t>
            </a:r>
          </a:p>
        </p:txBody>
      </p:sp>
      <p:sp>
        <p:nvSpPr>
          <p:cNvPr id="36867" name="Rectangle 3">
            <a:extLst>
              <a:ext uri="{FF2B5EF4-FFF2-40B4-BE49-F238E27FC236}">
                <a16:creationId xmlns:a16="http://schemas.microsoft.com/office/drawing/2014/main" id="{5D98F2EB-9860-4B19-BCC6-B743A43CEE12}"/>
              </a:ext>
            </a:extLst>
          </p:cNvPr>
          <p:cNvSpPr>
            <a:spLocks noGrp="1" noChangeArrowheads="1"/>
          </p:cNvSpPr>
          <p:nvPr>
            <p:ph type="body" idx="1"/>
          </p:nvPr>
        </p:nvSpPr>
        <p:spPr>
          <a:xfrm>
            <a:off x="1393794" y="1120776"/>
            <a:ext cx="9019713" cy="2828925"/>
          </a:xfrm>
        </p:spPr>
        <p:txBody>
          <a:bodyPr/>
          <a:lstStyle/>
          <a:p>
            <a:r>
              <a:rPr lang="en-US" altLang="en-US" sz="2400" dirty="0"/>
              <a:t>A file system must be </a:t>
            </a:r>
            <a:r>
              <a:rPr lang="en-US" altLang="en-US" sz="2400" b="1" dirty="0">
                <a:solidFill>
                  <a:srgbClr val="006699"/>
                </a:solidFill>
                <a:latin typeface="+mj-lt"/>
              </a:rPr>
              <a:t>mounted</a:t>
            </a:r>
            <a:r>
              <a:rPr lang="en-US" altLang="en-US" sz="2400" dirty="0"/>
              <a:t> before it can be accessed</a:t>
            </a:r>
            <a:endParaRPr lang="en-US" altLang="en-US" sz="2400" b="1" dirty="0">
              <a:solidFill>
                <a:srgbClr val="3366FF"/>
              </a:solidFill>
            </a:endParaRPr>
          </a:p>
          <a:p>
            <a:r>
              <a:rPr lang="en-US" altLang="en-US" sz="2400" dirty="0"/>
              <a:t>A unmounted file system (i.e., Fig. (b)) is mounted at </a:t>
            </a:r>
            <a:r>
              <a:rPr lang="en-US" altLang="en-US" sz="2400"/>
              <a:t>a  </a:t>
            </a:r>
          </a:p>
          <a:p>
            <a:pPr marL="0" indent="0">
              <a:buNone/>
            </a:pPr>
            <a:r>
              <a:rPr lang="en-US" altLang="en-US" sz="2400" b="1">
                <a:solidFill>
                  <a:srgbClr val="006699"/>
                </a:solidFill>
                <a:latin typeface="+mj-lt"/>
              </a:rPr>
              <a:t>                                 mount</a:t>
            </a:r>
            <a:r>
              <a:rPr lang="en-US" altLang="en-US" sz="2400" b="1">
                <a:solidFill>
                  <a:srgbClr val="3366FF"/>
                </a:solidFill>
              </a:rPr>
              <a:t> </a:t>
            </a:r>
            <a:r>
              <a:rPr lang="en-US" altLang="en-US" sz="2400" b="1" dirty="0">
                <a:solidFill>
                  <a:srgbClr val="006699"/>
                </a:solidFill>
                <a:latin typeface="+mj-lt"/>
              </a:rPr>
              <a:t>point(</a:t>
            </a:r>
            <a:r>
              <a:rPr lang="zh-CN" altLang="en-US" sz="2400" b="1" dirty="0">
                <a:solidFill>
                  <a:srgbClr val="006699"/>
                </a:solidFill>
                <a:latin typeface="+mj-lt"/>
              </a:rPr>
              <a:t>安装点</a:t>
            </a:r>
            <a:r>
              <a:rPr lang="en-US" altLang="en-US" sz="2400" b="1" dirty="0">
                <a:solidFill>
                  <a:srgbClr val="006699"/>
                </a:solidFill>
                <a:latin typeface="+mj-lt"/>
              </a:rPr>
              <a:t>)</a:t>
            </a:r>
          </a:p>
        </p:txBody>
      </p:sp>
      <p:pic>
        <p:nvPicPr>
          <p:cNvPr id="36868" name="Picture 1" descr="11_14.pdf">
            <a:extLst>
              <a:ext uri="{FF2B5EF4-FFF2-40B4-BE49-F238E27FC236}">
                <a16:creationId xmlns:a16="http://schemas.microsoft.com/office/drawing/2014/main" id="{12833ED3-05B0-48A4-8BD9-7A1D4F02FF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6906" y="2543721"/>
            <a:ext cx="6691097" cy="387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箭头连接符 2">
            <a:extLst>
              <a:ext uri="{FF2B5EF4-FFF2-40B4-BE49-F238E27FC236}">
                <a16:creationId xmlns:a16="http://schemas.microsoft.com/office/drawing/2014/main" id="{4CD0DAF3-5A0B-448C-ADF4-AE1CFE2E55FB}"/>
              </a:ext>
            </a:extLst>
          </p:cNvPr>
          <p:cNvCxnSpPr/>
          <p:nvPr/>
        </p:nvCxnSpPr>
        <p:spPr bwMode="auto">
          <a:xfrm flipH="1">
            <a:off x="4224528" y="2543721"/>
            <a:ext cx="1234440" cy="995007"/>
          </a:xfrm>
          <a:prstGeom prst="straightConnector1">
            <a:avLst/>
          </a:prstGeom>
          <a:solidFill>
            <a:schemeClr val="accent1"/>
          </a:solidFill>
          <a:ln w="25400" cap="flat" cmpd="sng" algn="ctr">
            <a:solidFill>
              <a:srgbClr val="0070C0"/>
            </a:solidFill>
            <a:prstDash val="solid"/>
            <a:round/>
            <a:headEnd type="none" w="med" len="med"/>
            <a:tailEnd type="triangle"/>
          </a:ln>
          <a:effec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4357501-83E4-4854-B9A7-6FA40DE3959A}"/>
              </a:ext>
            </a:extLst>
          </p:cNvPr>
          <p:cNvSpPr>
            <a:spLocks noGrp="1" noChangeArrowheads="1"/>
          </p:cNvSpPr>
          <p:nvPr>
            <p:ph type="title"/>
          </p:nvPr>
        </p:nvSpPr>
        <p:spPr>
          <a:xfrm>
            <a:off x="1981200" y="244123"/>
            <a:ext cx="8229600" cy="576262"/>
          </a:xfrm>
        </p:spPr>
        <p:txBody>
          <a:bodyPr/>
          <a:lstStyle/>
          <a:p>
            <a:pPr eaLnBrk="1" hangingPunct="1"/>
            <a:r>
              <a:rPr lang="en-US" altLang="en-US"/>
              <a:t>Mounted File System</a:t>
            </a:r>
            <a:endParaRPr lang="en-US" altLang="en-US" sz="2400" dirty="0"/>
          </a:p>
        </p:txBody>
      </p:sp>
      <p:pic>
        <p:nvPicPr>
          <p:cNvPr id="5" name="图片 4">
            <a:extLst>
              <a:ext uri="{FF2B5EF4-FFF2-40B4-BE49-F238E27FC236}">
                <a16:creationId xmlns:a16="http://schemas.microsoft.com/office/drawing/2014/main" id="{AD5DB486-1768-46EB-97DE-F1905AACA91D}"/>
              </a:ext>
            </a:extLst>
          </p:cNvPr>
          <p:cNvPicPr>
            <a:picLocks noChangeAspect="1"/>
          </p:cNvPicPr>
          <p:nvPr/>
        </p:nvPicPr>
        <p:blipFill>
          <a:blip r:embed="rId3"/>
          <a:stretch>
            <a:fillRect/>
          </a:stretch>
        </p:blipFill>
        <p:spPr>
          <a:xfrm>
            <a:off x="1677162" y="898877"/>
            <a:ext cx="9715500" cy="5715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3981EA3-EBBE-4F74-A2A2-066B1C4C4394}"/>
              </a:ext>
            </a:extLst>
          </p:cNvPr>
          <p:cNvSpPr>
            <a:spLocks noGrp="1" noChangeArrowheads="1"/>
          </p:cNvSpPr>
          <p:nvPr>
            <p:ph type="title"/>
          </p:nvPr>
        </p:nvSpPr>
        <p:spPr>
          <a:xfrm>
            <a:off x="1981200" y="239167"/>
            <a:ext cx="8229600" cy="576263"/>
          </a:xfrm>
        </p:spPr>
        <p:txBody>
          <a:bodyPr/>
          <a:lstStyle/>
          <a:p>
            <a:pPr eaLnBrk="1" hangingPunct="1"/>
            <a:r>
              <a:rPr lang="en-US" altLang="en-US" dirty="0"/>
              <a:t>10.5 File Sharing(</a:t>
            </a:r>
            <a:r>
              <a:rPr lang="zh-CN" altLang="en-US" dirty="0"/>
              <a:t>文件共享</a:t>
            </a:r>
            <a:r>
              <a:rPr lang="en-US" altLang="en-US" dirty="0"/>
              <a:t>)</a:t>
            </a:r>
          </a:p>
        </p:txBody>
      </p:sp>
      <p:sp>
        <p:nvSpPr>
          <p:cNvPr id="38915" name="Rectangle 3">
            <a:extLst>
              <a:ext uri="{FF2B5EF4-FFF2-40B4-BE49-F238E27FC236}">
                <a16:creationId xmlns:a16="http://schemas.microsoft.com/office/drawing/2014/main" id="{F4BD1919-9017-4557-8F58-2364EF506B2D}"/>
              </a:ext>
            </a:extLst>
          </p:cNvPr>
          <p:cNvSpPr>
            <a:spLocks noGrp="1" noChangeArrowheads="1"/>
          </p:cNvSpPr>
          <p:nvPr>
            <p:ph type="body" idx="1"/>
          </p:nvPr>
        </p:nvSpPr>
        <p:spPr>
          <a:xfrm>
            <a:off x="593678" y="1162475"/>
            <a:ext cx="11116101" cy="4530725"/>
          </a:xfrm>
        </p:spPr>
        <p:txBody>
          <a:bodyPr/>
          <a:lstStyle/>
          <a:p>
            <a:r>
              <a:rPr lang="en-US" altLang="en-US" sz="2400" dirty="0"/>
              <a:t>Sharing of files on multi-user systems is desirable</a:t>
            </a:r>
          </a:p>
          <a:p>
            <a:r>
              <a:rPr lang="en-US" altLang="en-US" sz="2400" dirty="0"/>
              <a:t>Sharing may be done through a </a:t>
            </a:r>
            <a:r>
              <a:rPr lang="en-US" altLang="en-US" sz="2400" b="1" dirty="0">
                <a:solidFill>
                  <a:srgbClr val="006699"/>
                </a:solidFill>
                <a:latin typeface="+mj-lt"/>
              </a:rPr>
              <a:t>protection</a:t>
            </a:r>
            <a:r>
              <a:rPr lang="en-US" altLang="en-US" sz="2400" dirty="0"/>
              <a:t> scheme</a:t>
            </a:r>
          </a:p>
          <a:p>
            <a:r>
              <a:rPr lang="en-US" altLang="en-US" sz="2400" dirty="0"/>
              <a:t>On distributed systems, files may be shared across a network</a:t>
            </a:r>
          </a:p>
          <a:p>
            <a:r>
              <a:rPr lang="en-US" altLang="en-US" sz="2400" dirty="0"/>
              <a:t>Network File System (NFS</a:t>
            </a:r>
            <a:r>
              <a:rPr lang="zh-CN" altLang="en-US" sz="2400" dirty="0"/>
              <a:t>，网络文件系统</a:t>
            </a:r>
            <a:r>
              <a:rPr lang="en-US" altLang="en-US" sz="2400" dirty="0"/>
              <a:t>) is a common distributed file-sharing method</a:t>
            </a:r>
          </a:p>
          <a:p>
            <a:r>
              <a:rPr lang="en-US" altLang="en-US" sz="2400" dirty="0"/>
              <a:t>If multi-user system</a:t>
            </a:r>
          </a:p>
          <a:p>
            <a:pPr lvl="1"/>
            <a:r>
              <a:rPr lang="en-US" altLang="en-US" sz="2400" b="1" dirty="0">
                <a:solidFill>
                  <a:srgbClr val="006699"/>
                </a:solidFill>
                <a:latin typeface="+mj-lt"/>
              </a:rPr>
              <a:t>User</a:t>
            </a:r>
            <a:r>
              <a:rPr lang="en-US" altLang="en-US" sz="2400" b="1" dirty="0">
                <a:solidFill>
                  <a:srgbClr val="3366FF"/>
                </a:solidFill>
              </a:rPr>
              <a:t> </a:t>
            </a:r>
            <a:r>
              <a:rPr lang="en-US" altLang="en-US" sz="2400" b="1" dirty="0">
                <a:solidFill>
                  <a:srgbClr val="006699"/>
                </a:solidFill>
                <a:latin typeface="+mj-lt"/>
              </a:rPr>
              <a:t>IDs</a:t>
            </a:r>
            <a:r>
              <a:rPr lang="en-US" altLang="en-US" sz="2400" b="1" dirty="0">
                <a:solidFill>
                  <a:srgbClr val="3366FF"/>
                </a:solidFill>
              </a:rPr>
              <a:t> </a:t>
            </a:r>
            <a:r>
              <a:rPr lang="en-US" altLang="en-US" sz="2400" dirty="0"/>
              <a:t>identify users, allowing permissions and protections to be per-user</a:t>
            </a:r>
            <a:br>
              <a:rPr lang="en-US" altLang="en-US" sz="2400" dirty="0"/>
            </a:br>
            <a:r>
              <a:rPr lang="en-US" altLang="en-US" sz="2400" b="1" dirty="0">
                <a:solidFill>
                  <a:srgbClr val="006699"/>
                </a:solidFill>
                <a:latin typeface="+mj-lt"/>
              </a:rPr>
              <a:t>Group</a:t>
            </a:r>
            <a:r>
              <a:rPr lang="en-US" altLang="en-US" sz="2400" b="1" dirty="0">
                <a:solidFill>
                  <a:srgbClr val="3366FF"/>
                </a:solidFill>
              </a:rPr>
              <a:t> </a:t>
            </a:r>
            <a:r>
              <a:rPr lang="en-US" altLang="en-US" sz="2400" b="1" dirty="0">
                <a:solidFill>
                  <a:srgbClr val="006699"/>
                </a:solidFill>
                <a:latin typeface="+mj-lt"/>
              </a:rPr>
              <a:t>IDs</a:t>
            </a:r>
            <a:r>
              <a:rPr lang="en-US" altLang="en-US" sz="2400" b="1" dirty="0">
                <a:solidFill>
                  <a:srgbClr val="3366FF"/>
                </a:solidFill>
              </a:rPr>
              <a:t> </a:t>
            </a:r>
            <a:r>
              <a:rPr lang="en-US" altLang="en-US" sz="2400" dirty="0"/>
              <a:t>allow users to be in groups, permitting group access rights</a:t>
            </a:r>
          </a:p>
          <a:p>
            <a:pPr lvl="1"/>
            <a:r>
              <a:rPr lang="en-US" altLang="en-US" sz="2400" dirty="0"/>
              <a:t>Owner of a file / directory</a:t>
            </a:r>
          </a:p>
          <a:p>
            <a:pPr lvl="1"/>
            <a:r>
              <a:rPr lang="en-US" altLang="en-US" sz="2400" dirty="0"/>
              <a:t>Group of a file / directory</a:t>
            </a:r>
          </a:p>
          <a:p>
            <a:endParaRPr lang="en-US"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F2C238A-497B-4E5A-9FD1-79E4B2026B73}"/>
              </a:ext>
            </a:extLst>
          </p:cNvPr>
          <p:cNvSpPr>
            <a:spLocks noGrp="1" noChangeArrowheads="1"/>
          </p:cNvSpPr>
          <p:nvPr>
            <p:ph type="title"/>
          </p:nvPr>
        </p:nvSpPr>
        <p:spPr>
          <a:xfrm>
            <a:off x="2095131" y="245287"/>
            <a:ext cx="8371642" cy="576262"/>
          </a:xfrm>
        </p:spPr>
        <p:txBody>
          <a:bodyPr/>
          <a:lstStyle/>
          <a:p>
            <a:pPr eaLnBrk="1" hangingPunct="1"/>
            <a:r>
              <a:rPr lang="en-US" altLang="en-US" dirty="0"/>
              <a:t>File Sharing – Remote File Systems</a:t>
            </a:r>
          </a:p>
        </p:txBody>
      </p:sp>
      <p:sp>
        <p:nvSpPr>
          <p:cNvPr id="39939" name="Rectangle 3">
            <a:extLst>
              <a:ext uri="{FF2B5EF4-FFF2-40B4-BE49-F238E27FC236}">
                <a16:creationId xmlns:a16="http://schemas.microsoft.com/office/drawing/2014/main" id="{DF0B30E2-5967-410F-A73B-3B2080B57F15}"/>
              </a:ext>
            </a:extLst>
          </p:cNvPr>
          <p:cNvSpPr>
            <a:spLocks noGrp="1" noChangeArrowheads="1"/>
          </p:cNvSpPr>
          <p:nvPr>
            <p:ph type="body" idx="1"/>
          </p:nvPr>
        </p:nvSpPr>
        <p:spPr>
          <a:xfrm>
            <a:off x="942513" y="988844"/>
            <a:ext cx="10306974" cy="5275263"/>
          </a:xfrm>
        </p:spPr>
        <p:txBody>
          <a:bodyPr/>
          <a:lstStyle/>
          <a:p>
            <a:r>
              <a:rPr lang="en-US" altLang="en-US" sz="2800" dirty="0"/>
              <a:t>Uses networking to allow file system access between systems</a:t>
            </a:r>
          </a:p>
          <a:p>
            <a:pPr lvl="1"/>
            <a:r>
              <a:rPr lang="en-US" altLang="en-US" sz="2800" dirty="0"/>
              <a:t>Manually via programs like FTP</a:t>
            </a:r>
          </a:p>
          <a:p>
            <a:pPr lvl="1"/>
            <a:r>
              <a:rPr lang="en-US" altLang="en-US" sz="2800" dirty="0"/>
              <a:t>Automatically, seamlessly using </a:t>
            </a:r>
            <a:r>
              <a:rPr lang="en-US" altLang="en-US" sz="2800" b="1" dirty="0">
                <a:solidFill>
                  <a:srgbClr val="006699"/>
                </a:solidFill>
                <a:latin typeface="+mj-lt"/>
              </a:rPr>
              <a:t>distributed</a:t>
            </a:r>
            <a:r>
              <a:rPr lang="en-US" altLang="en-US" sz="2800" b="1" dirty="0">
                <a:solidFill>
                  <a:srgbClr val="3366FF"/>
                </a:solidFill>
              </a:rPr>
              <a:t> </a:t>
            </a:r>
            <a:r>
              <a:rPr lang="en-US" altLang="en-US" sz="2800" b="1" dirty="0">
                <a:solidFill>
                  <a:srgbClr val="006699"/>
                </a:solidFill>
                <a:latin typeface="+mj-lt"/>
              </a:rPr>
              <a:t>file</a:t>
            </a:r>
            <a:r>
              <a:rPr lang="en-US" altLang="en-US" sz="2800" b="1" dirty="0">
                <a:solidFill>
                  <a:srgbClr val="3366FF"/>
                </a:solidFill>
              </a:rPr>
              <a:t> </a:t>
            </a:r>
            <a:r>
              <a:rPr lang="en-US" altLang="en-US" sz="2800" b="1" dirty="0">
                <a:solidFill>
                  <a:srgbClr val="006699"/>
                </a:solidFill>
                <a:latin typeface="+mj-lt"/>
              </a:rPr>
              <a:t>systems(</a:t>
            </a:r>
            <a:r>
              <a:rPr lang="zh-CN" altLang="en-US" sz="2800" b="1" dirty="0">
                <a:solidFill>
                  <a:srgbClr val="006699"/>
                </a:solidFill>
                <a:latin typeface="+mj-lt"/>
              </a:rPr>
              <a:t>分布式文件系统</a:t>
            </a:r>
            <a:r>
              <a:rPr lang="en-US" altLang="en-US" sz="2800" b="1" dirty="0">
                <a:solidFill>
                  <a:srgbClr val="006699"/>
                </a:solidFill>
                <a:latin typeface="+mj-lt"/>
              </a:rPr>
              <a:t>)</a:t>
            </a:r>
          </a:p>
          <a:p>
            <a:pPr lvl="1"/>
            <a:r>
              <a:rPr lang="en-US" altLang="en-US" sz="2800" dirty="0"/>
              <a:t>Semi automatically via the</a:t>
            </a:r>
            <a:r>
              <a:rPr lang="en-US" altLang="en-US" sz="2800" b="1" dirty="0">
                <a:solidFill>
                  <a:schemeClr val="tx2"/>
                </a:solidFill>
              </a:rPr>
              <a:t> </a:t>
            </a:r>
            <a:r>
              <a:rPr lang="en-US" altLang="en-US" sz="2800" b="1" dirty="0">
                <a:solidFill>
                  <a:srgbClr val="006699"/>
                </a:solidFill>
                <a:latin typeface="+mj-lt"/>
              </a:rPr>
              <a:t>world</a:t>
            </a:r>
            <a:r>
              <a:rPr lang="en-US" altLang="en-US" sz="2800" b="1" dirty="0">
                <a:solidFill>
                  <a:srgbClr val="3366FF"/>
                </a:solidFill>
              </a:rPr>
              <a:t> </a:t>
            </a:r>
            <a:r>
              <a:rPr lang="en-US" altLang="en-US" sz="2800" b="1" dirty="0">
                <a:solidFill>
                  <a:srgbClr val="006699"/>
                </a:solidFill>
                <a:latin typeface="+mj-lt"/>
              </a:rPr>
              <a:t>wide</a:t>
            </a:r>
            <a:r>
              <a:rPr lang="en-US" altLang="en-US" sz="2800" b="1" dirty="0">
                <a:solidFill>
                  <a:srgbClr val="3366FF"/>
                </a:solidFill>
              </a:rPr>
              <a:t> </a:t>
            </a:r>
            <a:r>
              <a:rPr lang="en-US" altLang="en-US" sz="2800" b="1" dirty="0">
                <a:solidFill>
                  <a:srgbClr val="006699"/>
                </a:solidFill>
                <a:latin typeface="+mj-lt"/>
              </a:rPr>
              <a:t>web</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F2C238A-497B-4E5A-9FD1-79E4B2026B73}"/>
              </a:ext>
            </a:extLst>
          </p:cNvPr>
          <p:cNvSpPr>
            <a:spLocks noGrp="1" noChangeArrowheads="1"/>
          </p:cNvSpPr>
          <p:nvPr>
            <p:ph type="title"/>
          </p:nvPr>
        </p:nvSpPr>
        <p:spPr>
          <a:xfrm>
            <a:off x="2095131" y="245287"/>
            <a:ext cx="8371642" cy="576262"/>
          </a:xfrm>
        </p:spPr>
        <p:txBody>
          <a:bodyPr/>
          <a:lstStyle/>
          <a:p>
            <a:pPr eaLnBrk="1" hangingPunct="1"/>
            <a:r>
              <a:rPr lang="en-US" altLang="en-US" dirty="0"/>
              <a:t>File Sharing – Remote File Systems</a:t>
            </a:r>
          </a:p>
        </p:txBody>
      </p:sp>
      <p:sp>
        <p:nvSpPr>
          <p:cNvPr id="39939" name="Rectangle 3">
            <a:extLst>
              <a:ext uri="{FF2B5EF4-FFF2-40B4-BE49-F238E27FC236}">
                <a16:creationId xmlns:a16="http://schemas.microsoft.com/office/drawing/2014/main" id="{DF0B30E2-5967-410F-A73B-3B2080B57F15}"/>
              </a:ext>
            </a:extLst>
          </p:cNvPr>
          <p:cNvSpPr>
            <a:spLocks noGrp="1" noChangeArrowheads="1"/>
          </p:cNvSpPr>
          <p:nvPr>
            <p:ph type="body" idx="1"/>
          </p:nvPr>
        </p:nvSpPr>
        <p:spPr>
          <a:xfrm>
            <a:off x="814192" y="988844"/>
            <a:ext cx="10435295" cy="5275263"/>
          </a:xfrm>
        </p:spPr>
        <p:txBody>
          <a:bodyPr/>
          <a:lstStyle/>
          <a:p>
            <a:r>
              <a:rPr lang="en-US" altLang="en-US" sz="2800" b="1" dirty="0">
                <a:solidFill>
                  <a:srgbClr val="006699"/>
                </a:solidFill>
                <a:latin typeface="+mj-lt"/>
              </a:rPr>
              <a:t>Client-server(</a:t>
            </a:r>
            <a:r>
              <a:rPr lang="zh-CN" altLang="en-US" sz="2800" b="1" dirty="0">
                <a:solidFill>
                  <a:srgbClr val="006699"/>
                </a:solidFill>
                <a:latin typeface="+mj-lt"/>
              </a:rPr>
              <a:t>客户</a:t>
            </a:r>
            <a:r>
              <a:rPr lang="en-US" altLang="zh-CN" sz="2800" b="1" dirty="0">
                <a:solidFill>
                  <a:srgbClr val="006699"/>
                </a:solidFill>
                <a:latin typeface="+mj-lt"/>
              </a:rPr>
              <a:t>-</a:t>
            </a:r>
            <a:r>
              <a:rPr lang="zh-CN" altLang="en-US" sz="2800" b="1" dirty="0">
                <a:solidFill>
                  <a:srgbClr val="006699"/>
                </a:solidFill>
                <a:latin typeface="+mj-lt"/>
              </a:rPr>
              <a:t>服务器方式</a:t>
            </a:r>
            <a:r>
              <a:rPr lang="en-US" altLang="en-US" sz="2800" b="1" dirty="0">
                <a:solidFill>
                  <a:srgbClr val="006699"/>
                </a:solidFill>
                <a:latin typeface="+mj-lt"/>
              </a:rPr>
              <a:t>)</a:t>
            </a:r>
            <a:r>
              <a:rPr lang="en-US" altLang="en-US" sz="2800" b="1" dirty="0">
                <a:solidFill>
                  <a:srgbClr val="3366FF"/>
                </a:solidFill>
              </a:rPr>
              <a:t> </a:t>
            </a:r>
            <a:r>
              <a:rPr lang="en-US" altLang="en-US" sz="2800" dirty="0"/>
              <a:t>model allows clients to mount remote file systems from servers</a:t>
            </a:r>
          </a:p>
          <a:p>
            <a:pPr lvl="1"/>
            <a:r>
              <a:rPr lang="en-US" altLang="en-US" sz="2800" dirty="0"/>
              <a:t>Server can serve multiple clients</a:t>
            </a:r>
          </a:p>
          <a:p>
            <a:pPr lvl="1"/>
            <a:r>
              <a:rPr lang="en-US" altLang="en-US" sz="2800" dirty="0"/>
              <a:t>Client and user-on-client identification is insecure or complicated</a:t>
            </a:r>
          </a:p>
          <a:p>
            <a:pPr lvl="1"/>
            <a:r>
              <a:rPr lang="en-US" altLang="en-US" sz="2800" b="1" dirty="0">
                <a:solidFill>
                  <a:srgbClr val="006699"/>
                </a:solidFill>
                <a:latin typeface="+mj-lt"/>
              </a:rPr>
              <a:t>NFS(</a:t>
            </a:r>
            <a:r>
              <a:rPr lang="zh-CN" altLang="en-US" sz="2800" b="1" dirty="0">
                <a:solidFill>
                  <a:srgbClr val="006699"/>
                </a:solidFill>
                <a:latin typeface="+mj-lt"/>
              </a:rPr>
              <a:t>网络文件系统</a:t>
            </a:r>
            <a:r>
              <a:rPr lang="en-US" altLang="en-US" sz="2800" b="1" dirty="0">
                <a:solidFill>
                  <a:srgbClr val="006699"/>
                </a:solidFill>
                <a:latin typeface="+mj-lt"/>
              </a:rPr>
              <a:t>)</a:t>
            </a:r>
            <a:r>
              <a:rPr lang="en-US" altLang="en-US" sz="2800" dirty="0"/>
              <a:t> is standard UNIX client-server file sharing protocol</a:t>
            </a:r>
          </a:p>
          <a:p>
            <a:pPr lvl="1"/>
            <a:r>
              <a:rPr lang="en-US" altLang="en-US" sz="2800" b="1" dirty="0">
                <a:solidFill>
                  <a:srgbClr val="0070C0"/>
                </a:solidFill>
              </a:rPr>
              <a:t>CIFS(</a:t>
            </a:r>
            <a:r>
              <a:rPr lang="zh-CN" altLang="en-US" sz="2800" b="1" dirty="0">
                <a:solidFill>
                  <a:srgbClr val="0070C0"/>
                </a:solidFill>
              </a:rPr>
              <a:t>公共</a:t>
            </a:r>
            <a:r>
              <a:rPr lang="en-US" altLang="zh-CN" sz="2800" b="1" dirty="0">
                <a:solidFill>
                  <a:srgbClr val="0070C0"/>
                </a:solidFill>
              </a:rPr>
              <a:t>Internet</a:t>
            </a:r>
            <a:r>
              <a:rPr lang="zh-CN" altLang="en-US" sz="2800" b="1" dirty="0">
                <a:solidFill>
                  <a:srgbClr val="0070C0"/>
                </a:solidFill>
              </a:rPr>
              <a:t>文件系统</a:t>
            </a:r>
            <a:r>
              <a:rPr lang="en-US" altLang="en-US" sz="2800" b="1" dirty="0">
                <a:solidFill>
                  <a:srgbClr val="0070C0"/>
                </a:solidFill>
              </a:rPr>
              <a:t>) </a:t>
            </a:r>
            <a:r>
              <a:rPr lang="en-US" altLang="en-US" sz="2800" dirty="0"/>
              <a:t>is standard Windows protocol</a:t>
            </a:r>
          </a:p>
          <a:p>
            <a:pPr lvl="1"/>
            <a:r>
              <a:rPr lang="en-US" altLang="en-US" sz="2800" dirty="0"/>
              <a:t>Standard operating system file calls are translated into remote calls</a:t>
            </a:r>
          </a:p>
        </p:txBody>
      </p:sp>
    </p:spTree>
    <p:extLst>
      <p:ext uri="{BB962C8B-B14F-4D97-AF65-F5344CB8AC3E}">
        <p14:creationId xmlns:p14="http://schemas.microsoft.com/office/powerpoint/2010/main" val="2045125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F2C238A-497B-4E5A-9FD1-79E4B2026B73}"/>
              </a:ext>
            </a:extLst>
          </p:cNvPr>
          <p:cNvSpPr>
            <a:spLocks noGrp="1" noChangeArrowheads="1"/>
          </p:cNvSpPr>
          <p:nvPr>
            <p:ph type="title"/>
          </p:nvPr>
        </p:nvSpPr>
        <p:spPr>
          <a:xfrm>
            <a:off x="2095131" y="245287"/>
            <a:ext cx="8371642" cy="576262"/>
          </a:xfrm>
        </p:spPr>
        <p:txBody>
          <a:bodyPr/>
          <a:lstStyle/>
          <a:p>
            <a:pPr eaLnBrk="1" hangingPunct="1"/>
            <a:r>
              <a:rPr lang="en-US" altLang="en-US" dirty="0"/>
              <a:t>File Sharing – Remote File Systems</a:t>
            </a:r>
          </a:p>
        </p:txBody>
      </p:sp>
      <p:sp>
        <p:nvSpPr>
          <p:cNvPr id="39939" name="Rectangle 3">
            <a:extLst>
              <a:ext uri="{FF2B5EF4-FFF2-40B4-BE49-F238E27FC236}">
                <a16:creationId xmlns:a16="http://schemas.microsoft.com/office/drawing/2014/main" id="{DF0B30E2-5967-410F-A73B-3B2080B57F15}"/>
              </a:ext>
            </a:extLst>
          </p:cNvPr>
          <p:cNvSpPr>
            <a:spLocks noGrp="1" noChangeArrowheads="1"/>
          </p:cNvSpPr>
          <p:nvPr>
            <p:ph type="body" idx="1"/>
          </p:nvPr>
        </p:nvSpPr>
        <p:spPr>
          <a:xfrm>
            <a:off x="942513" y="1201787"/>
            <a:ext cx="10306974" cy="5275263"/>
          </a:xfrm>
        </p:spPr>
        <p:txBody>
          <a:bodyPr/>
          <a:lstStyle/>
          <a:p>
            <a:r>
              <a:rPr lang="en-US" altLang="en-US" sz="2800" dirty="0"/>
              <a:t>Distributed Information Systems </a:t>
            </a:r>
            <a:r>
              <a:rPr lang="en-US" altLang="en-US" sz="2800" b="1" dirty="0"/>
              <a:t>(</a:t>
            </a:r>
            <a:r>
              <a:rPr lang="en-US" altLang="en-US" sz="2800" b="1" dirty="0">
                <a:solidFill>
                  <a:srgbClr val="006699"/>
                </a:solidFill>
                <a:latin typeface="+mj-lt"/>
              </a:rPr>
              <a:t>distributed</a:t>
            </a:r>
            <a:r>
              <a:rPr lang="en-US" altLang="en-US" sz="2800" b="1" dirty="0">
                <a:solidFill>
                  <a:srgbClr val="3366FF"/>
                </a:solidFill>
              </a:rPr>
              <a:t> </a:t>
            </a:r>
            <a:r>
              <a:rPr lang="en-US" altLang="en-US" sz="2800" b="1" dirty="0">
                <a:solidFill>
                  <a:srgbClr val="006699"/>
                </a:solidFill>
                <a:latin typeface="+mj-lt"/>
              </a:rPr>
              <a:t>naming</a:t>
            </a:r>
            <a:r>
              <a:rPr lang="en-US" altLang="en-US" sz="2800" b="1" dirty="0">
                <a:solidFill>
                  <a:srgbClr val="3366FF"/>
                </a:solidFill>
              </a:rPr>
              <a:t> </a:t>
            </a:r>
            <a:r>
              <a:rPr lang="en-US" altLang="en-US" sz="2800" b="1" dirty="0">
                <a:solidFill>
                  <a:srgbClr val="006699"/>
                </a:solidFill>
                <a:latin typeface="+mj-lt"/>
              </a:rPr>
              <a:t>services</a:t>
            </a:r>
            <a:r>
              <a:rPr lang="zh-CN" altLang="en-US" sz="2800" b="1" dirty="0">
                <a:solidFill>
                  <a:srgbClr val="006699"/>
                </a:solidFill>
                <a:latin typeface="+mj-lt"/>
              </a:rPr>
              <a:t>，分布式命名服务</a:t>
            </a:r>
            <a:r>
              <a:rPr lang="en-US" altLang="en-US" sz="2800" b="1" dirty="0"/>
              <a:t>)</a:t>
            </a:r>
            <a:r>
              <a:rPr lang="en-US" altLang="en-US" sz="2800" dirty="0"/>
              <a:t> such as LDAP(</a:t>
            </a:r>
            <a:r>
              <a:rPr lang="zh-CN" altLang="en-US" sz="2800" dirty="0"/>
              <a:t>轻量级目录存取协议</a:t>
            </a:r>
            <a:r>
              <a:rPr lang="en-US" altLang="en-US" sz="2800" dirty="0"/>
              <a:t>), DNS(</a:t>
            </a:r>
            <a:r>
              <a:rPr lang="zh-CN" altLang="en-US" sz="2800" dirty="0"/>
              <a:t>域名系统</a:t>
            </a:r>
            <a:r>
              <a:rPr lang="en-US" altLang="en-US" sz="2800" dirty="0"/>
              <a:t>), NIS(</a:t>
            </a:r>
            <a:r>
              <a:rPr lang="zh-CN" altLang="en-US" sz="2800" dirty="0"/>
              <a:t>网络信息服务</a:t>
            </a:r>
            <a:r>
              <a:rPr lang="en-US" altLang="en-US" sz="2800" dirty="0"/>
              <a:t>), Active Directory implement unified access to information needed for remote computing</a:t>
            </a:r>
          </a:p>
        </p:txBody>
      </p:sp>
    </p:spTree>
    <p:extLst>
      <p:ext uri="{BB962C8B-B14F-4D97-AF65-F5344CB8AC3E}">
        <p14:creationId xmlns:p14="http://schemas.microsoft.com/office/powerpoint/2010/main" val="378280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9151201-6E2A-43FF-B406-78BBCE3337DE}"/>
              </a:ext>
            </a:extLst>
          </p:cNvPr>
          <p:cNvSpPr>
            <a:spLocks noGrp="1" noChangeArrowheads="1"/>
          </p:cNvSpPr>
          <p:nvPr>
            <p:ph type="title"/>
          </p:nvPr>
        </p:nvSpPr>
        <p:spPr>
          <a:xfrm>
            <a:off x="2098111" y="239167"/>
            <a:ext cx="8536486" cy="576263"/>
          </a:xfrm>
        </p:spPr>
        <p:txBody>
          <a:bodyPr/>
          <a:lstStyle/>
          <a:p>
            <a:pPr eaLnBrk="1" hangingPunct="1"/>
            <a:r>
              <a:rPr lang="en-US" altLang="en-US" dirty="0"/>
              <a:t>File Sharing – Failure Modes(</a:t>
            </a:r>
            <a:r>
              <a:rPr lang="zh-CN" altLang="en-US" dirty="0"/>
              <a:t>故障模式</a:t>
            </a:r>
            <a:r>
              <a:rPr lang="en-US" altLang="en-US" dirty="0"/>
              <a:t>)</a:t>
            </a:r>
          </a:p>
        </p:txBody>
      </p:sp>
      <p:sp>
        <p:nvSpPr>
          <p:cNvPr id="40963" name="Rectangle 3">
            <a:extLst>
              <a:ext uri="{FF2B5EF4-FFF2-40B4-BE49-F238E27FC236}">
                <a16:creationId xmlns:a16="http://schemas.microsoft.com/office/drawing/2014/main" id="{E6780D44-5EE4-4DD3-A642-398A5E3AD99B}"/>
              </a:ext>
            </a:extLst>
          </p:cNvPr>
          <p:cNvSpPr>
            <a:spLocks noGrp="1" noChangeArrowheads="1"/>
          </p:cNvSpPr>
          <p:nvPr>
            <p:ph type="body" idx="1"/>
          </p:nvPr>
        </p:nvSpPr>
        <p:spPr>
          <a:xfrm>
            <a:off x="620973" y="1177926"/>
            <a:ext cx="10815851" cy="4429125"/>
          </a:xfrm>
        </p:spPr>
        <p:txBody>
          <a:bodyPr/>
          <a:lstStyle/>
          <a:p>
            <a:r>
              <a:rPr lang="en-US" altLang="en-US" sz="2800" dirty="0"/>
              <a:t>All file systems have failure modes</a:t>
            </a:r>
          </a:p>
          <a:p>
            <a:pPr lvl="1"/>
            <a:r>
              <a:rPr lang="en-US" altLang="en-US" sz="2800" dirty="0"/>
              <a:t>For example corruption of directory structures or other non-user data(</a:t>
            </a:r>
            <a:r>
              <a:rPr lang="zh-CN" altLang="en-US" sz="2800" dirty="0"/>
              <a:t>非用户数据</a:t>
            </a:r>
            <a:r>
              <a:rPr lang="en-US" altLang="en-US" sz="2800" dirty="0"/>
              <a:t>), called </a:t>
            </a:r>
            <a:r>
              <a:rPr lang="en-US" altLang="en-US" sz="2800" b="1" dirty="0">
                <a:solidFill>
                  <a:srgbClr val="006699"/>
                </a:solidFill>
                <a:latin typeface="+mj-lt"/>
              </a:rPr>
              <a:t>metadata(</a:t>
            </a:r>
            <a:r>
              <a:rPr lang="zh-CN" altLang="en-US" sz="2800" b="1" dirty="0">
                <a:solidFill>
                  <a:srgbClr val="006699"/>
                </a:solidFill>
                <a:latin typeface="+mj-lt"/>
              </a:rPr>
              <a:t>元数据</a:t>
            </a:r>
            <a:r>
              <a:rPr lang="en-US" altLang="en-US" sz="2800" b="1" dirty="0">
                <a:solidFill>
                  <a:srgbClr val="006699"/>
                </a:solidFill>
                <a:latin typeface="+mj-lt"/>
              </a:rPr>
              <a:t>)</a:t>
            </a:r>
          </a:p>
          <a:p>
            <a:r>
              <a:rPr lang="en-US" altLang="en-US" sz="2800" dirty="0"/>
              <a:t>Remote file systems add new failure modes, due to network failure, server failure</a:t>
            </a:r>
          </a:p>
          <a:p>
            <a:r>
              <a:rPr lang="en-US" altLang="en-US" sz="2800" dirty="0"/>
              <a:t>Recovery from failure can involve </a:t>
            </a:r>
            <a:r>
              <a:rPr lang="en-US" altLang="en-US" sz="2800" b="1" dirty="0">
                <a:solidFill>
                  <a:srgbClr val="006699"/>
                </a:solidFill>
                <a:latin typeface="+mj-lt"/>
              </a:rPr>
              <a:t>state</a:t>
            </a:r>
            <a:r>
              <a:rPr lang="en-US" altLang="en-US" sz="2800" b="1" dirty="0">
                <a:solidFill>
                  <a:srgbClr val="3366FF"/>
                </a:solidFill>
              </a:rPr>
              <a:t> </a:t>
            </a:r>
            <a:r>
              <a:rPr lang="en-US" altLang="en-US" sz="2800" b="1" dirty="0">
                <a:solidFill>
                  <a:srgbClr val="006699"/>
                </a:solidFill>
                <a:latin typeface="+mj-lt"/>
              </a:rPr>
              <a:t>information(</a:t>
            </a:r>
            <a:r>
              <a:rPr lang="zh-CN" altLang="en-US" sz="2800" b="1" dirty="0">
                <a:solidFill>
                  <a:srgbClr val="006699"/>
                </a:solidFill>
                <a:latin typeface="+mj-lt"/>
              </a:rPr>
              <a:t>状态信息</a:t>
            </a:r>
            <a:r>
              <a:rPr lang="en-US" altLang="en-US" sz="2800" b="1" dirty="0">
                <a:solidFill>
                  <a:srgbClr val="006699"/>
                </a:solidFill>
                <a:latin typeface="+mj-lt"/>
              </a:rPr>
              <a:t>)</a:t>
            </a:r>
            <a:r>
              <a:rPr lang="en-US" altLang="en-US" sz="2800" b="1" dirty="0">
                <a:solidFill>
                  <a:srgbClr val="3366FF"/>
                </a:solidFill>
              </a:rPr>
              <a:t> </a:t>
            </a:r>
            <a:r>
              <a:rPr lang="en-US" altLang="en-US" sz="2800" dirty="0"/>
              <a:t>about status of each remote request</a:t>
            </a:r>
          </a:p>
          <a:p>
            <a:r>
              <a:rPr lang="en-US" altLang="en-US" sz="2800" b="1" dirty="0">
                <a:solidFill>
                  <a:srgbClr val="0070C0"/>
                </a:solidFill>
                <a:latin typeface="+mj-lt"/>
              </a:rPr>
              <a:t>Stateless </a:t>
            </a:r>
            <a:r>
              <a:rPr lang="en-US" altLang="en-US" sz="2800" b="1" dirty="0">
                <a:solidFill>
                  <a:srgbClr val="0070C0"/>
                </a:solidFill>
              </a:rPr>
              <a:t>protocols</a:t>
            </a:r>
            <a:r>
              <a:rPr lang="en-US" altLang="en-US" sz="2800" b="1" dirty="0">
                <a:solidFill>
                  <a:srgbClr val="006699"/>
                </a:solidFill>
                <a:latin typeface="+mj-lt"/>
              </a:rPr>
              <a:t>(</a:t>
            </a:r>
            <a:r>
              <a:rPr lang="zh-CN" altLang="en-US" sz="2800" b="1" dirty="0">
                <a:solidFill>
                  <a:srgbClr val="006699"/>
                </a:solidFill>
                <a:latin typeface="+mj-lt"/>
              </a:rPr>
              <a:t>无状态协议</a:t>
            </a:r>
            <a:r>
              <a:rPr lang="en-US" altLang="en-US" sz="2800" b="1" dirty="0">
                <a:solidFill>
                  <a:srgbClr val="006699"/>
                </a:solidFill>
                <a:latin typeface="+mj-lt"/>
              </a:rPr>
              <a:t>)</a:t>
            </a:r>
            <a:r>
              <a:rPr lang="en-US" altLang="en-US" sz="2800" dirty="0"/>
              <a:t>  such as NFS v3 include all information in each request, allowing easy recovery but less security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77A40FF-C3D7-4ADF-BFAF-1EB84F1938EC}"/>
              </a:ext>
            </a:extLst>
          </p:cNvPr>
          <p:cNvSpPr>
            <a:spLocks noGrp="1" noChangeArrowheads="1"/>
          </p:cNvSpPr>
          <p:nvPr>
            <p:ph type="title"/>
          </p:nvPr>
        </p:nvSpPr>
        <p:spPr>
          <a:xfrm>
            <a:off x="1766169" y="243310"/>
            <a:ext cx="9607463" cy="576263"/>
          </a:xfrm>
        </p:spPr>
        <p:txBody>
          <a:bodyPr/>
          <a:lstStyle/>
          <a:p>
            <a:pPr eaLnBrk="1" hangingPunct="1"/>
            <a:r>
              <a:rPr lang="en-US" altLang="en-US" sz="2800" dirty="0"/>
              <a:t>File Sharing – Consistency Semantics(</a:t>
            </a:r>
            <a:r>
              <a:rPr lang="zh-CN" altLang="en-US" sz="2800" dirty="0"/>
              <a:t>一致性语义</a:t>
            </a:r>
            <a:r>
              <a:rPr lang="en-US" altLang="en-US" sz="2800" dirty="0"/>
              <a:t>)</a:t>
            </a:r>
          </a:p>
        </p:txBody>
      </p:sp>
      <p:sp>
        <p:nvSpPr>
          <p:cNvPr id="41987" name="Rectangle 3">
            <a:extLst>
              <a:ext uri="{FF2B5EF4-FFF2-40B4-BE49-F238E27FC236}">
                <a16:creationId xmlns:a16="http://schemas.microsoft.com/office/drawing/2014/main" id="{E819AE64-1987-409C-A19E-39FD48077D70}"/>
              </a:ext>
            </a:extLst>
          </p:cNvPr>
          <p:cNvSpPr>
            <a:spLocks noGrp="1" noChangeArrowheads="1"/>
          </p:cNvSpPr>
          <p:nvPr>
            <p:ph type="body" idx="1"/>
          </p:nvPr>
        </p:nvSpPr>
        <p:spPr>
          <a:xfrm>
            <a:off x="880281" y="1027231"/>
            <a:ext cx="10645253" cy="5003800"/>
          </a:xfrm>
        </p:spPr>
        <p:txBody>
          <a:bodyPr/>
          <a:lstStyle/>
          <a:p>
            <a:r>
              <a:rPr lang="zh-CN" altLang="en-US" sz="2400" dirty="0"/>
              <a:t>描述多用户同时访问共享文件时的语义。特别是一个用户修改的数据，另一个用户何时可见</a:t>
            </a:r>
            <a:endParaRPr lang="en-US" altLang="en-US" sz="2400" dirty="0"/>
          </a:p>
          <a:p>
            <a:pPr lvl="1"/>
            <a:r>
              <a:rPr lang="zh-CN" altLang="en-US" sz="2400" dirty="0"/>
              <a:t>类似于第</a:t>
            </a:r>
            <a:r>
              <a:rPr lang="en-US" altLang="zh-CN" sz="2400" dirty="0"/>
              <a:t>6</a:t>
            </a:r>
            <a:r>
              <a:rPr lang="zh-CN" altLang="en-US" sz="2400" dirty="0"/>
              <a:t>章的进程同步算法</a:t>
            </a:r>
            <a:endParaRPr lang="en-US" altLang="en-US" sz="2400" dirty="0"/>
          </a:p>
          <a:p>
            <a:pPr lvl="2"/>
            <a:r>
              <a:rPr lang="zh-CN" altLang="en-US" sz="2400" dirty="0"/>
              <a:t>但由于磁盘及网络的延迟巨大，因此不适合复杂的算法</a:t>
            </a:r>
            <a:endParaRPr lang="en-US" altLang="en-US" sz="2400" dirty="0"/>
          </a:p>
          <a:p>
            <a:pPr lvl="1"/>
            <a:r>
              <a:rPr lang="en-US" altLang="en-US" sz="2400" dirty="0"/>
              <a:t>Andrew File System (AFS) </a:t>
            </a:r>
            <a:r>
              <a:rPr lang="zh-CN" altLang="en-US" sz="2400" dirty="0"/>
              <a:t>实现了复杂远程文件共享语义</a:t>
            </a:r>
            <a:endParaRPr lang="en-US" altLang="en-US" sz="2400" dirty="0"/>
          </a:p>
          <a:p>
            <a:pPr lvl="1"/>
            <a:r>
              <a:rPr lang="en-US" altLang="en-US" sz="2400" dirty="0"/>
              <a:t>Unix file system (UFS) implements:</a:t>
            </a:r>
          </a:p>
          <a:p>
            <a:pPr lvl="2"/>
            <a:r>
              <a:rPr lang="zh-CN" altLang="en-US" sz="2400" dirty="0"/>
              <a:t>向一个打开的文件写入，其他打开同一个文件的用户立即可见</a:t>
            </a:r>
            <a:endParaRPr lang="en-US" altLang="en-US" sz="2400" dirty="0"/>
          </a:p>
          <a:p>
            <a:pPr lvl="2"/>
            <a:r>
              <a:rPr lang="zh-CN" altLang="en-US" sz="2400" dirty="0"/>
              <a:t>有一种共享模式，允许用户共享当前文件指针的位置，这样允许多个用户协作读写文件</a:t>
            </a:r>
            <a:endParaRPr lang="en-US" altLang="en-US" sz="2400" dirty="0"/>
          </a:p>
          <a:p>
            <a:pPr lvl="1"/>
            <a:r>
              <a:rPr lang="en-US" altLang="en-US" sz="2400" dirty="0"/>
              <a:t>AFS </a:t>
            </a:r>
            <a:r>
              <a:rPr lang="zh-CN" altLang="en-US" sz="2400" dirty="0"/>
              <a:t>会话语义仅对文件关闭后，对其的修改能被以后打开的会话所见</a:t>
            </a:r>
            <a:endParaRPr lang="en-US" altLang="en-US" sz="2400" dirty="0"/>
          </a:p>
          <a:p>
            <a:pPr lvl="2"/>
            <a:endParaRPr lang="en-US" altLang="en-US" sz="2400" dirty="0"/>
          </a:p>
          <a:p>
            <a:endParaRPr lang="en-US"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1061B50-56DF-4E7B-AC66-6978CD373F11}"/>
              </a:ext>
            </a:extLst>
          </p:cNvPr>
          <p:cNvSpPr>
            <a:spLocks noGrp="1" noChangeArrowheads="1"/>
          </p:cNvSpPr>
          <p:nvPr>
            <p:ph type="title"/>
          </p:nvPr>
        </p:nvSpPr>
        <p:spPr>
          <a:xfrm>
            <a:off x="1897221" y="249080"/>
            <a:ext cx="8229600" cy="576263"/>
          </a:xfrm>
        </p:spPr>
        <p:txBody>
          <a:bodyPr/>
          <a:lstStyle/>
          <a:p>
            <a:pPr eaLnBrk="1" hangingPunct="1"/>
            <a:r>
              <a:rPr lang="en-US" altLang="en-US" dirty="0"/>
              <a:t>10.6 Protection(</a:t>
            </a:r>
            <a:r>
              <a:rPr lang="zh-CN" altLang="en-US" dirty="0"/>
              <a:t>保护</a:t>
            </a:r>
            <a:r>
              <a:rPr lang="en-US" altLang="en-US" dirty="0"/>
              <a:t>)</a:t>
            </a:r>
          </a:p>
        </p:txBody>
      </p:sp>
      <p:sp>
        <p:nvSpPr>
          <p:cNvPr id="43011" name="Rectangle 3">
            <a:extLst>
              <a:ext uri="{FF2B5EF4-FFF2-40B4-BE49-F238E27FC236}">
                <a16:creationId xmlns:a16="http://schemas.microsoft.com/office/drawing/2014/main" id="{7007C22D-387E-4D4B-BBFE-5663BA7F20A4}"/>
              </a:ext>
            </a:extLst>
          </p:cNvPr>
          <p:cNvSpPr>
            <a:spLocks noGrp="1" noChangeArrowheads="1"/>
          </p:cNvSpPr>
          <p:nvPr>
            <p:ph type="body" idx="1"/>
          </p:nvPr>
        </p:nvSpPr>
        <p:spPr>
          <a:xfrm>
            <a:off x="2400301" y="1092201"/>
            <a:ext cx="7451725" cy="4530725"/>
          </a:xfrm>
        </p:spPr>
        <p:txBody>
          <a:bodyPr/>
          <a:lstStyle/>
          <a:p>
            <a:r>
              <a:rPr lang="en-US" altLang="en-US" sz="2400" dirty="0"/>
              <a:t>File owner/creator should be able to control:</a:t>
            </a:r>
          </a:p>
          <a:p>
            <a:pPr lvl="1"/>
            <a:r>
              <a:rPr lang="en-US" altLang="en-US" sz="2400" dirty="0"/>
              <a:t>what can be done</a:t>
            </a:r>
          </a:p>
          <a:p>
            <a:pPr lvl="1"/>
            <a:r>
              <a:rPr lang="en-US" altLang="en-US" sz="2400" dirty="0"/>
              <a:t>by whom</a:t>
            </a:r>
          </a:p>
          <a:p>
            <a:r>
              <a:rPr lang="en-US" altLang="en-US" sz="2400" dirty="0"/>
              <a:t>Types of access</a:t>
            </a:r>
          </a:p>
          <a:p>
            <a:pPr lvl="1"/>
            <a:r>
              <a:rPr lang="en-US" altLang="en-US" sz="2400" b="1" dirty="0"/>
              <a:t>Read</a:t>
            </a:r>
          </a:p>
          <a:p>
            <a:pPr lvl="1"/>
            <a:r>
              <a:rPr lang="en-US" altLang="en-US" sz="2400" b="1" dirty="0"/>
              <a:t>Write</a:t>
            </a:r>
          </a:p>
          <a:p>
            <a:pPr lvl="1"/>
            <a:r>
              <a:rPr lang="en-US" altLang="en-US" sz="2400" b="1" dirty="0"/>
              <a:t>Execute</a:t>
            </a:r>
          </a:p>
          <a:p>
            <a:pPr lvl="1"/>
            <a:r>
              <a:rPr lang="en-US" altLang="en-US" sz="2400" b="1" dirty="0"/>
              <a:t>Append</a:t>
            </a:r>
          </a:p>
          <a:p>
            <a:pPr lvl="1"/>
            <a:r>
              <a:rPr lang="en-US" altLang="en-US" sz="2400" b="1" dirty="0"/>
              <a:t>Delete</a:t>
            </a:r>
          </a:p>
          <a:p>
            <a:pPr lvl="1"/>
            <a:r>
              <a:rPr lang="en-US" altLang="en-US" sz="2400" b="1" dirty="0"/>
              <a:t>List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0EFCF-587C-4215-B76A-F9CE23209795}"/>
              </a:ext>
            </a:extLst>
          </p:cNvPr>
          <p:cNvSpPr>
            <a:spLocks noGrp="1"/>
          </p:cNvSpPr>
          <p:nvPr>
            <p:ph type="title"/>
          </p:nvPr>
        </p:nvSpPr>
        <p:spPr/>
        <p:txBody>
          <a:bodyPr/>
          <a:lstStyle/>
          <a:p>
            <a:r>
              <a:rPr lang="en-US" altLang="zh-CN" dirty="0"/>
              <a:t>Access Control Lists(</a:t>
            </a:r>
            <a:r>
              <a:rPr lang="zh-CN" altLang="en-US" dirty="0"/>
              <a:t>访问控制列表</a:t>
            </a:r>
            <a:r>
              <a:rPr lang="en-US" altLang="zh-CN" dirty="0"/>
              <a:t>)</a:t>
            </a:r>
            <a:endParaRPr lang="zh-CN" altLang="en-US" dirty="0"/>
          </a:p>
        </p:txBody>
      </p:sp>
      <p:sp>
        <p:nvSpPr>
          <p:cNvPr id="3" name="内容占位符 2">
            <a:extLst>
              <a:ext uri="{FF2B5EF4-FFF2-40B4-BE49-F238E27FC236}">
                <a16:creationId xmlns:a16="http://schemas.microsoft.com/office/drawing/2014/main" id="{460FABF2-317C-4B6D-870F-2E00B7793CE4}"/>
              </a:ext>
            </a:extLst>
          </p:cNvPr>
          <p:cNvSpPr>
            <a:spLocks noGrp="1"/>
          </p:cNvSpPr>
          <p:nvPr>
            <p:ph idx="1"/>
          </p:nvPr>
        </p:nvSpPr>
        <p:spPr>
          <a:xfrm>
            <a:off x="609601" y="1039335"/>
            <a:ext cx="10972799" cy="4626984"/>
          </a:xfrm>
        </p:spPr>
        <p:txBody>
          <a:bodyPr/>
          <a:lstStyle/>
          <a:p>
            <a:r>
              <a:rPr lang="zh-CN" altLang="en-US" sz="2800" dirty="0"/>
              <a:t>为每个文件和目录增加一个访问控制列表，指定每个用户的访问类型</a:t>
            </a:r>
            <a:endParaRPr lang="en-US" altLang="zh-CN" sz="2800" dirty="0"/>
          </a:p>
          <a:p>
            <a:r>
              <a:rPr lang="zh-CN" altLang="en-US" sz="2800" dirty="0"/>
              <a:t>可以设定复杂的访问规则，精确控制每一个用户或用户组的访问权限</a:t>
            </a:r>
            <a:endParaRPr lang="en-US" altLang="zh-CN" sz="2800" dirty="0"/>
          </a:p>
          <a:p>
            <a:endParaRPr lang="en-US" altLang="zh-CN" sz="2800" dirty="0"/>
          </a:p>
          <a:p>
            <a:r>
              <a:rPr lang="zh-CN" altLang="en-US" sz="2800" dirty="0"/>
              <a:t>创建</a:t>
            </a:r>
            <a:r>
              <a:rPr lang="en-US" altLang="zh-CN" sz="2800" dirty="0"/>
              <a:t>ACL</a:t>
            </a:r>
            <a:r>
              <a:rPr lang="zh-CN" altLang="en-US" sz="2800" dirty="0"/>
              <a:t>比较繁琐</a:t>
            </a:r>
            <a:endParaRPr lang="en-US" altLang="zh-CN" sz="2800" dirty="0"/>
          </a:p>
          <a:p>
            <a:r>
              <a:rPr lang="en-US" altLang="zh-CN" sz="2800" dirty="0"/>
              <a:t>ACL</a:t>
            </a:r>
            <a:r>
              <a:rPr lang="zh-CN" altLang="en-US" sz="2800" dirty="0"/>
              <a:t>长度不定，导致文件目录条目也是长度可变的，增加了存储管理的难度</a:t>
            </a:r>
            <a:endParaRPr lang="en-US" altLang="zh-CN" sz="2800" dirty="0"/>
          </a:p>
          <a:p>
            <a:endParaRPr lang="en-US" altLang="zh-CN" sz="2800" dirty="0"/>
          </a:p>
          <a:p>
            <a:r>
              <a:rPr lang="zh-CN" altLang="en-US" sz="2800" dirty="0"/>
              <a:t>许多系统采用了后页采用的定长的简化方式</a:t>
            </a:r>
          </a:p>
        </p:txBody>
      </p:sp>
    </p:spTree>
    <p:extLst>
      <p:ext uri="{BB962C8B-B14F-4D97-AF65-F5344CB8AC3E}">
        <p14:creationId xmlns:p14="http://schemas.microsoft.com/office/powerpoint/2010/main" val="274319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87311EE-EAAE-42C5-87B1-E2BA40562EBF}"/>
              </a:ext>
            </a:extLst>
          </p:cNvPr>
          <p:cNvSpPr>
            <a:spLocks noGrp="1" noChangeArrowheads="1"/>
          </p:cNvSpPr>
          <p:nvPr>
            <p:ph type="title"/>
          </p:nvPr>
        </p:nvSpPr>
        <p:spPr>
          <a:xfrm>
            <a:off x="1878559" y="240331"/>
            <a:ext cx="8229600" cy="576263"/>
          </a:xfrm>
        </p:spPr>
        <p:txBody>
          <a:bodyPr/>
          <a:lstStyle/>
          <a:p>
            <a:pPr eaLnBrk="1" hangingPunct="1"/>
            <a:r>
              <a:rPr lang="en-US" altLang="en-US" dirty="0"/>
              <a:t>10.1 File Concept(</a:t>
            </a:r>
            <a:r>
              <a:rPr lang="zh-CN" altLang="en-US" dirty="0"/>
              <a:t>文件概念</a:t>
            </a:r>
            <a:r>
              <a:rPr lang="en-US" altLang="en-US" dirty="0"/>
              <a:t>)</a:t>
            </a:r>
          </a:p>
        </p:txBody>
      </p:sp>
      <p:sp>
        <p:nvSpPr>
          <p:cNvPr id="6147" name="Rectangle 3">
            <a:extLst>
              <a:ext uri="{FF2B5EF4-FFF2-40B4-BE49-F238E27FC236}">
                <a16:creationId xmlns:a16="http://schemas.microsoft.com/office/drawing/2014/main" id="{37B7C5E7-8176-4731-B84D-C095481726B2}"/>
              </a:ext>
            </a:extLst>
          </p:cNvPr>
          <p:cNvSpPr>
            <a:spLocks noGrp="1" noChangeArrowheads="1"/>
          </p:cNvSpPr>
          <p:nvPr>
            <p:ph type="body" idx="1"/>
          </p:nvPr>
        </p:nvSpPr>
        <p:spPr>
          <a:xfrm>
            <a:off x="1307592" y="1242073"/>
            <a:ext cx="9866376" cy="4530725"/>
          </a:xfrm>
        </p:spPr>
        <p:txBody>
          <a:bodyPr/>
          <a:lstStyle/>
          <a:p>
            <a:r>
              <a:rPr lang="en-US" altLang="en-US" sz="2400" dirty="0"/>
              <a:t>Contiguous logical address space  </a:t>
            </a:r>
            <a:r>
              <a:rPr lang="zh-CN" altLang="en-US" sz="2400" dirty="0"/>
              <a:t>文件是连续的逻辑地址空间</a:t>
            </a:r>
            <a:endParaRPr lang="en-US" altLang="en-US" sz="2400" dirty="0"/>
          </a:p>
          <a:p>
            <a:r>
              <a:rPr lang="en-US" altLang="en-US" sz="2400" dirty="0"/>
              <a:t>Types: </a:t>
            </a:r>
          </a:p>
          <a:p>
            <a:pPr lvl="1"/>
            <a:r>
              <a:rPr lang="en-US" altLang="en-US" sz="2400" dirty="0"/>
              <a:t>Data  </a:t>
            </a:r>
            <a:r>
              <a:rPr lang="zh-CN" altLang="en-US" sz="2400" dirty="0"/>
              <a:t>数据文件</a:t>
            </a:r>
            <a:endParaRPr lang="en-US" altLang="en-US" sz="2400" dirty="0"/>
          </a:p>
          <a:p>
            <a:pPr lvl="2"/>
            <a:r>
              <a:rPr lang="en-US" altLang="en-US" sz="2400" dirty="0"/>
              <a:t>numeric</a:t>
            </a:r>
          </a:p>
          <a:p>
            <a:pPr lvl="2"/>
            <a:r>
              <a:rPr lang="en-US" altLang="en-US" sz="2400" dirty="0"/>
              <a:t>character</a:t>
            </a:r>
          </a:p>
          <a:p>
            <a:pPr lvl="2"/>
            <a:r>
              <a:rPr lang="en-US" altLang="en-US" sz="2400" dirty="0"/>
              <a:t>binary</a:t>
            </a:r>
          </a:p>
          <a:p>
            <a:pPr lvl="1"/>
            <a:r>
              <a:rPr lang="en-US" altLang="en-US" sz="2400" dirty="0"/>
              <a:t>Program  </a:t>
            </a:r>
            <a:r>
              <a:rPr lang="zh-CN" altLang="en-US" sz="2400" dirty="0"/>
              <a:t>程序文件</a:t>
            </a:r>
            <a:endParaRPr lang="en-US" altLang="en-US" sz="2400" dirty="0"/>
          </a:p>
          <a:p>
            <a:r>
              <a:rPr lang="en-US" altLang="en-US" sz="2400" dirty="0"/>
              <a:t>Contents defined by file</a:t>
            </a:r>
            <a:r>
              <a:rPr lang="en-US" altLang="en-US" sz="2400" dirty="0">
                <a:latin typeface="Arial" panose="020B0604020202020204" pitchFamily="34" charset="0"/>
                <a:cs typeface="Arial" panose="020B0604020202020204" pitchFamily="34" charset="0"/>
              </a:rPr>
              <a:t>’</a:t>
            </a:r>
            <a:r>
              <a:rPr lang="en-US" altLang="en-US" sz="2400" dirty="0"/>
              <a:t>s creator</a:t>
            </a:r>
          </a:p>
          <a:p>
            <a:pPr lvl="1"/>
            <a:r>
              <a:rPr lang="en-US" altLang="en-US" sz="2400" dirty="0"/>
              <a:t>Many types</a:t>
            </a:r>
          </a:p>
          <a:p>
            <a:pPr lvl="2"/>
            <a:r>
              <a:rPr lang="en-US" altLang="en-US" sz="2400" dirty="0"/>
              <a:t>Consider </a:t>
            </a:r>
            <a:r>
              <a:rPr lang="en-US" altLang="en-US" sz="2400" b="1" dirty="0">
                <a:solidFill>
                  <a:srgbClr val="006699"/>
                </a:solidFill>
                <a:latin typeface="+mj-lt"/>
              </a:rPr>
              <a:t>text</a:t>
            </a:r>
            <a:r>
              <a:rPr lang="en-US" altLang="en-US" sz="2400" b="1" dirty="0">
                <a:solidFill>
                  <a:srgbClr val="3366FF"/>
                </a:solidFill>
              </a:rPr>
              <a:t> </a:t>
            </a:r>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source</a:t>
            </a:r>
            <a:r>
              <a:rPr lang="en-US" altLang="en-US" sz="2400" b="1" dirty="0">
                <a:solidFill>
                  <a:srgbClr val="3366FF"/>
                </a:solidFill>
              </a:rPr>
              <a:t> </a:t>
            </a:r>
            <a:r>
              <a:rPr lang="en-US" altLang="en-US" sz="2400" b="1" dirty="0">
                <a:solidFill>
                  <a:srgbClr val="006699"/>
                </a:solidFill>
                <a:latin typeface="+mj-lt"/>
              </a:rPr>
              <a:t>file</a:t>
            </a:r>
            <a:r>
              <a:rPr lang="en-US" altLang="en-US" sz="2400" b="1" dirty="0">
                <a:solidFill>
                  <a:srgbClr val="3366FF"/>
                </a:solidFill>
              </a:rPr>
              <a:t>, </a:t>
            </a:r>
            <a:r>
              <a:rPr lang="en-US" altLang="en-US" sz="2400" b="1" dirty="0">
                <a:solidFill>
                  <a:srgbClr val="006699"/>
                </a:solidFill>
                <a:latin typeface="+mj-lt"/>
              </a:rPr>
              <a:t>executable</a:t>
            </a:r>
            <a:r>
              <a:rPr lang="en-US" altLang="en-US" sz="2400" b="1" dirty="0">
                <a:solidFill>
                  <a:srgbClr val="3366FF"/>
                </a:solidFill>
              </a:rPr>
              <a:t> </a:t>
            </a:r>
            <a:r>
              <a:rPr lang="en-US" altLang="en-US" sz="2400" b="1" dirty="0">
                <a:solidFill>
                  <a:srgbClr val="006699"/>
                </a:solidFill>
                <a:latin typeface="+mj-lt"/>
              </a:rPr>
              <a:t>file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BF170C8-1BD2-476F-98D0-D50064B81CAC}"/>
              </a:ext>
            </a:extLst>
          </p:cNvPr>
          <p:cNvSpPr>
            <a:spLocks noGrp="1" noChangeArrowheads="1"/>
          </p:cNvSpPr>
          <p:nvPr>
            <p:ph type="title"/>
          </p:nvPr>
        </p:nvSpPr>
        <p:spPr>
          <a:xfrm>
            <a:off x="1733267" y="258409"/>
            <a:ext cx="9273652" cy="576263"/>
          </a:xfrm>
        </p:spPr>
        <p:txBody>
          <a:bodyPr/>
          <a:lstStyle/>
          <a:p>
            <a:pPr eaLnBrk="1" hangingPunct="1"/>
            <a:r>
              <a:rPr lang="en-US" altLang="en-US" dirty="0"/>
              <a:t>Access Lists and Groups(</a:t>
            </a:r>
            <a:r>
              <a:rPr lang="zh-CN" altLang="en-US" dirty="0"/>
              <a:t>访问列表与分组</a:t>
            </a:r>
            <a:r>
              <a:rPr lang="en-US" altLang="en-US" dirty="0"/>
              <a:t>)</a:t>
            </a:r>
          </a:p>
        </p:txBody>
      </p:sp>
      <p:sp>
        <p:nvSpPr>
          <p:cNvPr id="44035" name="Rectangle 3">
            <a:extLst>
              <a:ext uri="{FF2B5EF4-FFF2-40B4-BE49-F238E27FC236}">
                <a16:creationId xmlns:a16="http://schemas.microsoft.com/office/drawing/2014/main" id="{277AB603-62F8-44D7-BFEE-9C6DE95A632C}"/>
              </a:ext>
            </a:extLst>
          </p:cNvPr>
          <p:cNvSpPr>
            <a:spLocks noGrp="1" noChangeArrowheads="1"/>
          </p:cNvSpPr>
          <p:nvPr>
            <p:ph type="body" idx="1"/>
          </p:nvPr>
        </p:nvSpPr>
        <p:spPr>
          <a:xfrm>
            <a:off x="870013" y="1092200"/>
            <a:ext cx="10235952" cy="3575050"/>
          </a:xfrm>
        </p:spPr>
        <p:txBody>
          <a:bodyPr/>
          <a:lstStyle/>
          <a:p>
            <a:pPr>
              <a:lnSpc>
                <a:spcPct val="90000"/>
              </a:lnSpc>
              <a:tabLst>
                <a:tab pos="1833563" algn="l"/>
                <a:tab pos="4459288" algn="l"/>
                <a:tab pos="5195888" algn="l"/>
                <a:tab pos="5888038" algn="l"/>
              </a:tabLst>
            </a:pPr>
            <a:r>
              <a:rPr lang="en-US" altLang="en-US" sz="2000" dirty="0"/>
              <a:t>Mode of access:  read, write, execute</a:t>
            </a:r>
          </a:p>
          <a:p>
            <a:pPr>
              <a:lnSpc>
                <a:spcPct val="90000"/>
              </a:lnSpc>
              <a:tabLst>
                <a:tab pos="1833563" algn="l"/>
                <a:tab pos="4459288" algn="l"/>
                <a:tab pos="5195888" algn="l"/>
                <a:tab pos="5888038" algn="l"/>
              </a:tabLst>
            </a:pPr>
            <a:r>
              <a:rPr lang="en-US" altLang="en-US" sz="2000" dirty="0"/>
              <a:t>Three classes of users on Unix / Linux</a:t>
            </a:r>
          </a:p>
          <a:p>
            <a:pPr>
              <a:lnSpc>
                <a:spcPct val="90000"/>
              </a:lnSpc>
              <a:spcBef>
                <a:spcPct val="10000"/>
              </a:spcBef>
              <a:buNone/>
              <a:tabLst>
                <a:tab pos="1833563" algn="l"/>
                <a:tab pos="4459288" algn="l"/>
                <a:tab pos="5195888" algn="l"/>
                <a:tab pos="5888038" algn="l"/>
              </a:tabLst>
            </a:pPr>
            <a:r>
              <a:rPr lang="en-US" altLang="en-US" dirty="0"/>
              <a:t>	</a:t>
            </a:r>
            <a:r>
              <a:rPr lang="en-US" altLang="en-US" sz="900" dirty="0"/>
              <a:t>	</a:t>
            </a:r>
            <a:r>
              <a:rPr lang="en-US" altLang="en-US" dirty="0"/>
              <a:t>			RWX</a:t>
            </a:r>
          </a:p>
          <a:p>
            <a:pPr>
              <a:lnSpc>
                <a:spcPct val="90000"/>
              </a:lnSpc>
              <a:spcBef>
                <a:spcPct val="10000"/>
              </a:spcBef>
              <a:buNone/>
              <a:tabLst>
                <a:tab pos="1833563" algn="l"/>
                <a:tab pos="4459288" algn="l"/>
                <a:tab pos="5195888" algn="l"/>
                <a:tab pos="5888038" algn="l"/>
              </a:tabLst>
            </a:pPr>
            <a:r>
              <a:rPr lang="en-US" altLang="en-US" dirty="0"/>
              <a:t>		a) </a:t>
            </a:r>
            <a:r>
              <a:rPr lang="en-US" altLang="en-US" b="1" dirty="0"/>
              <a:t>owner access</a:t>
            </a:r>
            <a:r>
              <a:rPr lang="en-US" altLang="en-US" dirty="0"/>
              <a:t> 	7	</a:t>
            </a:r>
            <a:r>
              <a:rPr lang="en-US" altLang="en-US" dirty="0">
                <a:sym typeface="Symbol" panose="05050102010706020507" pitchFamily="18" charset="2"/>
              </a:rPr>
              <a:t>	1 1 1</a:t>
            </a:r>
            <a:br>
              <a:rPr lang="en-US" altLang="en-US" dirty="0">
                <a:sym typeface="Symbol" panose="05050102010706020507" pitchFamily="18" charset="2"/>
              </a:rPr>
            </a:br>
            <a:r>
              <a:rPr lang="en-US" altLang="en-US" dirty="0">
                <a:sym typeface="Symbol" panose="05050102010706020507" pitchFamily="18" charset="2"/>
              </a:rPr>
              <a:t>				RWX</a:t>
            </a:r>
          </a:p>
          <a:p>
            <a:pPr>
              <a:lnSpc>
                <a:spcPct val="90000"/>
              </a:lnSpc>
              <a:spcBef>
                <a:spcPct val="10000"/>
              </a:spcBef>
              <a:buNone/>
              <a:tabLst>
                <a:tab pos="1833563" algn="l"/>
                <a:tab pos="4459288" algn="l"/>
                <a:tab pos="5195888" algn="l"/>
                <a:tab pos="5888038" algn="l"/>
              </a:tabLst>
            </a:pPr>
            <a:r>
              <a:rPr lang="en-US" altLang="en-US" dirty="0">
                <a:sym typeface="Symbol" panose="05050102010706020507" pitchFamily="18" charset="2"/>
              </a:rPr>
              <a:t>		b) </a:t>
            </a:r>
            <a:r>
              <a:rPr lang="en-US" altLang="en-US" b="1" dirty="0">
                <a:sym typeface="Symbol" panose="05050102010706020507" pitchFamily="18" charset="2"/>
              </a:rPr>
              <a:t>group access</a:t>
            </a:r>
            <a:r>
              <a:rPr lang="en-US" altLang="en-US" dirty="0">
                <a:sym typeface="Symbol" panose="05050102010706020507" pitchFamily="18" charset="2"/>
              </a:rPr>
              <a:t> 	6	 	1 1 0</a:t>
            </a:r>
          </a:p>
          <a:p>
            <a:pPr>
              <a:lnSpc>
                <a:spcPct val="90000"/>
              </a:lnSpc>
              <a:spcBef>
                <a:spcPct val="10000"/>
              </a:spcBef>
              <a:buNone/>
              <a:tabLst>
                <a:tab pos="1833563" algn="l"/>
                <a:tab pos="4459288" algn="l"/>
                <a:tab pos="5195888" algn="l"/>
                <a:tab pos="5888038" algn="l"/>
              </a:tabLst>
            </a:pPr>
            <a:r>
              <a:rPr lang="en-US" altLang="en-US" dirty="0">
                <a:sym typeface="Symbol" panose="05050102010706020507" pitchFamily="18" charset="2"/>
              </a:rPr>
              <a:t>					RWX</a:t>
            </a:r>
          </a:p>
          <a:p>
            <a:pPr>
              <a:lnSpc>
                <a:spcPct val="90000"/>
              </a:lnSpc>
              <a:spcBef>
                <a:spcPct val="10000"/>
              </a:spcBef>
              <a:buNone/>
              <a:tabLst>
                <a:tab pos="1833563" algn="l"/>
                <a:tab pos="4459288" algn="l"/>
                <a:tab pos="5195888" algn="l"/>
                <a:tab pos="5888038" algn="l"/>
              </a:tabLst>
            </a:pPr>
            <a:r>
              <a:rPr lang="en-US" altLang="en-US" dirty="0">
                <a:sym typeface="Symbol" panose="05050102010706020507" pitchFamily="18" charset="2"/>
              </a:rPr>
              <a:t>		c) </a:t>
            </a:r>
            <a:r>
              <a:rPr lang="en-US" altLang="en-US" b="1" dirty="0">
                <a:sym typeface="Symbol" panose="05050102010706020507" pitchFamily="18" charset="2"/>
              </a:rPr>
              <a:t>public access</a:t>
            </a:r>
            <a:r>
              <a:rPr lang="en-US" altLang="en-US" dirty="0">
                <a:sym typeface="Symbol" panose="05050102010706020507" pitchFamily="18" charset="2"/>
              </a:rPr>
              <a:t>	1	 	0 0 1</a:t>
            </a:r>
          </a:p>
          <a:p>
            <a:pPr>
              <a:lnSpc>
                <a:spcPct val="90000"/>
              </a:lnSpc>
              <a:tabLst>
                <a:tab pos="1833563" algn="l"/>
                <a:tab pos="4459288" algn="l"/>
                <a:tab pos="5195888" algn="l"/>
                <a:tab pos="5888038" algn="l"/>
              </a:tabLst>
            </a:pPr>
            <a:r>
              <a:rPr lang="en-US" altLang="en-US" sz="2000" dirty="0">
                <a:sym typeface="Symbol" panose="05050102010706020507" pitchFamily="18" charset="2"/>
              </a:rPr>
              <a:t>Ask manager to create a group (unique name), say G, and add some users to the group.</a:t>
            </a:r>
          </a:p>
          <a:p>
            <a:pPr>
              <a:lnSpc>
                <a:spcPct val="90000"/>
              </a:lnSpc>
              <a:tabLst>
                <a:tab pos="1833563" algn="l"/>
                <a:tab pos="4459288" algn="l"/>
                <a:tab pos="5195888" algn="l"/>
                <a:tab pos="5888038" algn="l"/>
              </a:tabLst>
            </a:pPr>
            <a:r>
              <a:rPr lang="en-US" altLang="en-US" sz="2000" dirty="0">
                <a:sym typeface="Symbol" panose="05050102010706020507" pitchFamily="18" charset="2"/>
              </a:rPr>
              <a:t>For a particular file (say </a:t>
            </a:r>
            <a:r>
              <a:rPr lang="en-US" altLang="en-US" sz="2000" i="1" dirty="0">
                <a:sym typeface="Symbol" panose="05050102010706020507" pitchFamily="18" charset="2"/>
              </a:rPr>
              <a:t>game</a:t>
            </a:r>
            <a:r>
              <a:rPr lang="en-US" altLang="en-US" sz="2000" dirty="0">
                <a:sym typeface="Symbol" panose="05050102010706020507" pitchFamily="18" charset="2"/>
              </a:rPr>
              <a:t>) or subdirectory, define an appropriate access.</a:t>
            </a:r>
          </a:p>
        </p:txBody>
      </p:sp>
      <p:sp>
        <p:nvSpPr>
          <p:cNvPr id="44036" name="Rectangle 13">
            <a:extLst>
              <a:ext uri="{FF2B5EF4-FFF2-40B4-BE49-F238E27FC236}">
                <a16:creationId xmlns:a16="http://schemas.microsoft.com/office/drawing/2014/main" id="{A138F952-386A-4F11-9935-B6FA25113C0D}"/>
              </a:ext>
            </a:extLst>
          </p:cNvPr>
          <p:cNvSpPr>
            <a:spLocks noChangeArrowheads="1"/>
          </p:cNvSpPr>
          <p:nvPr/>
        </p:nvSpPr>
        <p:spPr bwMode="auto">
          <a:xfrm>
            <a:off x="2400302" y="5614988"/>
            <a:ext cx="6876864"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1pPr>
            <a:lvl2pPr marL="742950" indent="-28575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2pPr>
            <a:lvl3pPr marL="11430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3pPr>
            <a:lvl4pPr marL="16002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4pPr>
            <a:lvl5pPr marL="2057400" indent="-228600">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tabLst>
                <a:tab pos="1833563" algn="l"/>
                <a:tab pos="4459288" algn="l"/>
                <a:tab pos="5195888" algn="l"/>
                <a:tab pos="5888038" algn="l"/>
              </a:tabLst>
              <a:defRPr>
                <a:solidFill>
                  <a:schemeClr val="tx1"/>
                </a:solidFill>
                <a:latin typeface="Verdana" panose="020B0604030504040204" pitchFamily="34" charset="0"/>
                <a:ea typeface="MS PGothic" panose="020B0600070205080204" pitchFamily="34" charset="-128"/>
              </a:defRPr>
            </a:lvl9pPr>
          </a:lstStyle>
          <a:p>
            <a:pPr>
              <a:spcBef>
                <a:spcPct val="20000"/>
              </a:spcBef>
              <a:buClr>
                <a:schemeClr val="folHlink"/>
              </a:buClr>
              <a:buFont typeface="Monotype Sorts" pitchFamily="-84" charset="2"/>
              <a:buNone/>
            </a:pPr>
            <a:r>
              <a:rPr kumimoji="1" lang="en-US" altLang="en-US" sz="2000">
                <a:latin typeface="Arial" panose="020B0604020202020204" pitchFamily="34" charset="0"/>
                <a:sym typeface="Symbol" panose="05050102010706020507" pitchFamily="18" charset="2"/>
              </a:rPr>
              <a:t>Attach a group to a file</a:t>
            </a:r>
            <a:br>
              <a:rPr kumimoji="1" lang="en-US" altLang="en-US">
                <a:latin typeface="Arial" panose="020B0604020202020204" pitchFamily="34" charset="0"/>
                <a:sym typeface="Symbol" panose="05050102010706020507" pitchFamily="18" charset="2"/>
              </a:rPr>
            </a:br>
            <a:r>
              <a:rPr kumimoji="1" lang="en-US" altLang="en-US">
                <a:latin typeface="Arial" panose="020B0604020202020204" pitchFamily="34" charset="0"/>
                <a:sym typeface="Symbol" panose="05050102010706020507" pitchFamily="18" charset="2"/>
              </a:rPr>
              <a:t>	         </a:t>
            </a:r>
            <a:r>
              <a:rPr kumimoji="1" lang="en-US" altLang="en-US" b="1">
                <a:latin typeface="Courier New" panose="02070309020205020404" pitchFamily="49" charset="0"/>
                <a:cs typeface="Courier New" panose="02070309020205020404" pitchFamily="49" charset="0"/>
                <a:sym typeface="Symbol" panose="05050102010706020507" pitchFamily="18" charset="2"/>
              </a:rPr>
              <a:t>chgrp     G    game</a:t>
            </a:r>
          </a:p>
        </p:txBody>
      </p:sp>
      <p:pic>
        <p:nvPicPr>
          <p:cNvPr id="44037" name="Picture 1">
            <a:extLst>
              <a:ext uri="{FF2B5EF4-FFF2-40B4-BE49-F238E27FC236}">
                <a16:creationId xmlns:a16="http://schemas.microsoft.com/office/drawing/2014/main" id="{A6631249-4FFF-4880-A6E7-280DBA8C75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3176" y="4660900"/>
            <a:ext cx="25130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F28242E-4A04-4121-BF10-45AB39388DFD}"/>
              </a:ext>
            </a:extLst>
          </p:cNvPr>
          <p:cNvSpPr>
            <a:spLocks noGrp="1" noChangeArrowheads="1"/>
          </p:cNvSpPr>
          <p:nvPr>
            <p:ph type="title"/>
          </p:nvPr>
        </p:nvSpPr>
        <p:spPr>
          <a:xfrm>
            <a:off x="1855434" y="202458"/>
            <a:ext cx="9117366" cy="609600"/>
          </a:xfrm>
        </p:spPr>
        <p:txBody>
          <a:bodyPr/>
          <a:lstStyle/>
          <a:p>
            <a:pPr eaLnBrk="1" hangingPunct="1"/>
            <a:r>
              <a:rPr lang="en-US" altLang="en-US" sz="2800"/>
              <a:t>Windows 10 </a:t>
            </a:r>
            <a:r>
              <a:rPr lang="en-US" altLang="en-US" sz="2800" dirty="0"/>
              <a:t>Access-Control List Management</a:t>
            </a:r>
          </a:p>
        </p:txBody>
      </p:sp>
      <p:pic>
        <p:nvPicPr>
          <p:cNvPr id="3" name="图片 2">
            <a:extLst>
              <a:ext uri="{FF2B5EF4-FFF2-40B4-BE49-F238E27FC236}">
                <a16:creationId xmlns:a16="http://schemas.microsoft.com/office/drawing/2014/main" id="{BE1C07E9-6EF0-4E88-A7AB-CFFC79073395}"/>
              </a:ext>
            </a:extLst>
          </p:cNvPr>
          <p:cNvPicPr>
            <a:picLocks noChangeAspect="1"/>
          </p:cNvPicPr>
          <p:nvPr/>
        </p:nvPicPr>
        <p:blipFill>
          <a:blip r:embed="rId3"/>
          <a:stretch>
            <a:fillRect/>
          </a:stretch>
        </p:blipFill>
        <p:spPr>
          <a:xfrm>
            <a:off x="1683343" y="943244"/>
            <a:ext cx="8416942" cy="571229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4FA8E4E-DE74-48ED-A591-88BF26AA11AF}"/>
              </a:ext>
            </a:extLst>
          </p:cNvPr>
          <p:cNvSpPr>
            <a:spLocks noGrp="1" noChangeArrowheads="1"/>
          </p:cNvSpPr>
          <p:nvPr>
            <p:ph type="title"/>
          </p:nvPr>
        </p:nvSpPr>
        <p:spPr>
          <a:xfrm>
            <a:off x="2473326" y="244121"/>
            <a:ext cx="7737475" cy="576262"/>
          </a:xfrm>
        </p:spPr>
        <p:txBody>
          <a:bodyPr/>
          <a:lstStyle/>
          <a:p>
            <a:pPr eaLnBrk="1" hangingPunct="1"/>
            <a:r>
              <a:rPr lang="en-US" altLang="en-US" dirty="0"/>
              <a:t>A Sample UNIX Directory Listing</a:t>
            </a:r>
          </a:p>
        </p:txBody>
      </p:sp>
      <p:pic>
        <p:nvPicPr>
          <p:cNvPr id="46083" name="Picture 4">
            <a:extLst>
              <a:ext uri="{FF2B5EF4-FFF2-40B4-BE49-F238E27FC236}">
                <a16:creationId xmlns:a16="http://schemas.microsoft.com/office/drawing/2014/main" id="{2742550A-BE1C-4724-A9AC-83F6503BD128}"/>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722" t="27065" r="722" b="27065"/>
          <a:stretch>
            <a:fillRect/>
          </a:stretch>
        </p:blipFill>
        <p:spPr>
          <a:xfrm>
            <a:off x="2849732" y="979810"/>
            <a:ext cx="7128769" cy="3258817"/>
          </a:xfrm>
          <a:noFill/>
        </p:spPr>
      </p:pic>
      <p:sp>
        <p:nvSpPr>
          <p:cNvPr id="2" name="文本框 1">
            <a:extLst>
              <a:ext uri="{FF2B5EF4-FFF2-40B4-BE49-F238E27FC236}">
                <a16:creationId xmlns:a16="http://schemas.microsoft.com/office/drawing/2014/main" id="{83B11150-0A02-40C2-BE47-3050D703483E}"/>
              </a:ext>
            </a:extLst>
          </p:cNvPr>
          <p:cNvSpPr txBox="1"/>
          <p:nvPr/>
        </p:nvSpPr>
        <p:spPr>
          <a:xfrm>
            <a:off x="2463553" y="4466534"/>
            <a:ext cx="7901126" cy="1477328"/>
          </a:xfrm>
          <a:prstGeom prst="rect">
            <a:avLst/>
          </a:prstGeom>
          <a:noFill/>
        </p:spPr>
        <p:txBody>
          <a:bodyPr wrap="square" rtlCol="0">
            <a:spAutoFit/>
          </a:bodyPr>
          <a:lstStyle/>
          <a:p>
            <a:r>
              <a:rPr lang="en-US" altLang="zh-CN">
                <a:solidFill>
                  <a:srgbClr val="0070C0"/>
                </a:solidFill>
                <a:latin typeface="微软雅黑" panose="020B0503020204020204" pitchFamily="34" charset="-122"/>
                <a:ea typeface="微软雅黑" panose="020B0503020204020204" pitchFamily="34" charset="-122"/>
              </a:rPr>
              <a:t>The first field describes the protection of the file or directory. A d as the first character indicates a subdirectory. Also shown are the number of links to the file, the owner</a:t>
            </a:r>
            <a:r>
              <a:rPr lang="en-US" altLang="zh-CN">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rgbClr val="0070C0"/>
                </a:solidFill>
                <a:latin typeface="微软雅黑" panose="020B0503020204020204" pitchFamily="34" charset="-122"/>
                <a:ea typeface="微软雅黑" panose="020B0503020204020204" pitchFamily="34" charset="-122"/>
              </a:rPr>
              <a:t>s name, the group</a:t>
            </a:r>
            <a:r>
              <a:rPr lang="en-US" altLang="zh-CN">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rgbClr val="0070C0"/>
                </a:solidFill>
                <a:latin typeface="微软雅黑" panose="020B0503020204020204" pitchFamily="34" charset="-122"/>
                <a:ea typeface="微软雅黑" panose="020B0503020204020204" pitchFamily="34" charset="-122"/>
              </a:rPr>
              <a:t>s name, the size of the file in bytes, the date of last modification, and finally the file</a:t>
            </a:r>
            <a:r>
              <a:rPr lang="en-US" altLang="zh-CN">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en-US" altLang="zh-CN">
                <a:solidFill>
                  <a:srgbClr val="0070C0"/>
                </a:solidFill>
                <a:latin typeface="微软雅黑" panose="020B0503020204020204" pitchFamily="34" charset="-122"/>
                <a:ea typeface="微软雅黑" panose="020B0503020204020204" pitchFamily="34" charset="-122"/>
              </a:rPr>
              <a:t>s name (with optional extension)</a:t>
            </a:r>
            <a:endParaRPr lang="zh-CN" altLang="en-US">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A6D4D-23CB-4FD6-AC67-24D80893EC9D}"/>
              </a:ext>
            </a:extLst>
          </p:cNvPr>
          <p:cNvSpPr>
            <a:spLocks noGrp="1"/>
          </p:cNvSpPr>
          <p:nvPr>
            <p:ph type="title"/>
          </p:nvPr>
        </p:nvSpPr>
        <p:spPr/>
        <p:txBody>
          <a:bodyPr/>
          <a:lstStyle/>
          <a:p>
            <a:r>
              <a:rPr lang="en-US" altLang="zh-CN"/>
              <a:t>Summary 1/3</a:t>
            </a:r>
            <a:endParaRPr lang="zh-CN" altLang="en-US"/>
          </a:p>
        </p:txBody>
      </p:sp>
      <p:sp>
        <p:nvSpPr>
          <p:cNvPr id="3" name="内容占位符 2">
            <a:extLst>
              <a:ext uri="{FF2B5EF4-FFF2-40B4-BE49-F238E27FC236}">
                <a16:creationId xmlns:a16="http://schemas.microsoft.com/office/drawing/2014/main" id="{F0297676-DC86-41CD-B1A4-F59122C2E413}"/>
              </a:ext>
            </a:extLst>
          </p:cNvPr>
          <p:cNvSpPr>
            <a:spLocks noGrp="1"/>
          </p:cNvSpPr>
          <p:nvPr>
            <p:ph idx="1"/>
          </p:nvPr>
        </p:nvSpPr>
        <p:spPr/>
        <p:txBody>
          <a:bodyPr/>
          <a:lstStyle/>
          <a:p>
            <a:r>
              <a:rPr lang="en-US" altLang="zh-CN" sz="2400"/>
              <a:t>A file is an abstract data type defined and implemented by the operating system. It is a sequence of logical records. A logical record may be a byte, a line (of fixed or variable length), or a more complex data item. The operating system may specifically support various record types or may leave that support to the application program.</a:t>
            </a:r>
          </a:p>
          <a:p>
            <a:r>
              <a:rPr lang="en-US" altLang="zh-CN" sz="2400"/>
              <a:t>A major task for the operating system is to map the logical file concept onto physical storage devices such as hard disk or NVM device. Since the physical record size of the device may not be the same as the logical record size, it may be necessary to order logical records into physical records. Again, this task may be supported by the operating system or left for the application program.</a:t>
            </a:r>
            <a:endParaRPr lang="zh-CN" altLang="en-US" sz="2400"/>
          </a:p>
        </p:txBody>
      </p:sp>
    </p:spTree>
    <p:extLst>
      <p:ext uri="{BB962C8B-B14F-4D97-AF65-F5344CB8AC3E}">
        <p14:creationId xmlns:p14="http://schemas.microsoft.com/office/powerpoint/2010/main" val="4094580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90CA8-22DE-40DE-B346-8272B88502E7}"/>
              </a:ext>
            </a:extLst>
          </p:cNvPr>
          <p:cNvSpPr>
            <a:spLocks noGrp="1"/>
          </p:cNvSpPr>
          <p:nvPr>
            <p:ph type="title"/>
          </p:nvPr>
        </p:nvSpPr>
        <p:spPr/>
        <p:txBody>
          <a:bodyPr/>
          <a:lstStyle/>
          <a:p>
            <a:r>
              <a:rPr lang="en-US" altLang="zh-CN"/>
              <a:t>Summary 2/3</a:t>
            </a:r>
            <a:endParaRPr lang="zh-CN" altLang="en-US"/>
          </a:p>
        </p:txBody>
      </p:sp>
      <p:sp>
        <p:nvSpPr>
          <p:cNvPr id="3" name="内容占位符 2">
            <a:extLst>
              <a:ext uri="{FF2B5EF4-FFF2-40B4-BE49-F238E27FC236}">
                <a16:creationId xmlns:a16="http://schemas.microsoft.com/office/drawing/2014/main" id="{52A4FC90-C6FE-4F73-9054-2CD1D7D673FD}"/>
              </a:ext>
            </a:extLst>
          </p:cNvPr>
          <p:cNvSpPr>
            <a:spLocks noGrp="1"/>
          </p:cNvSpPr>
          <p:nvPr>
            <p:ph idx="1"/>
          </p:nvPr>
        </p:nvSpPr>
        <p:spPr>
          <a:xfrm>
            <a:off x="609600" y="949404"/>
            <a:ext cx="10972799" cy="4626984"/>
          </a:xfrm>
        </p:spPr>
        <p:txBody>
          <a:bodyPr/>
          <a:lstStyle/>
          <a:p>
            <a:r>
              <a:rPr lang="en-US" altLang="zh-CN" sz="2400" dirty="0"/>
              <a:t>Within a file system, it is useful to create directories to allow files to be organized. A single-level directory in a multiuser system causes naming problems, since each file must have a unique name. A two-level directory solves this problem by creating a separate directory for each user</a:t>
            </a:r>
            <a:r>
              <a:rPr lang="en-US" altLang="zh-CN" sz="2400" dirty="0">
                <a:latin typeface="Arial" panose="020B0604020202020204" pitchFamily="34" charset="0"/>
                <a:cs typeface="Arial" panose="020B0604020202020204" pitchFamily="34" charset="0"/>
              </a:rPr>
              <a:t>’</a:t>
            </a:r>
            <a:r>
              <a:rPr lang="en-US" altLang="zh-CN" sz="2400" dirty="0"/>
              <a:t>s files. The directory lists the files by name and includes the file</a:t>
            </a:r>
            <a:r>
              <a:rPr lang="en-US" altLang="zh-CN" sz="2400" dirty="0">
                <a:latin typeface="Arial" panose="020B0604020202020204" pitchFamily="34" charset="0"/>
                <a:cs typeface="Arial" panose="020B0604020202020204" pitchFamily="34" charset="0"/>
              </a:rPr>
              <a:t>’</a:t>
            </a:r>
            <a:r>
              <a:rPr lang="en-US" altLang="zh-CN" sz="2400" dirty="0"/>
              <a:t>s location on the disk, length, type, owner, time of creation, time of last use, and so on. </a:t>
            </a:r>
          </a:p>
          <a:p>
            <a:r>
              <a:rPr lang="en-US" altLang="zh-CN" sz="2400" dirty="0"/>
              <a:t>The natural generalization of a two-level directory is a tree-structured directory. A tree-structured directory allows a user to create subdirectories to organize files. A cyclic-graph directory structures enable users to share subdirectories and files but complicate searching and deletion. A general graph structure allows complete flexibility in the sharing of files and directories but sometimes requires garbage collection to recover unused disk space.</a:t>
            </a:r>
            <a:endParaRPr lang="zh-CN" altLang="en-US" sz="2400" dirty="0"/>
          </a:p>
        </p:txBody>
      </p:sp>
    </p:spTree>
    <p:extLst>
      <p:ext uri="{BB962C8B-B14F-4D97-AF65-F5344CB8AC3E}">
        <p14:creationId xmlns:p14="http://schemas.microsoft.com/office/powerpoint/2010/main" val="2195750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ED108-824F-48E7-B421-7A89860A95A3}"/>
              </a:ext>
            </a:extLst>
          </p:cNvPr>
          <p:cNvSpPr>
            <a:spLocks noGrp="1"/>
          </p:cNvSpPr>
          <p:nvPr>
            <p:ph type="title"/>
          </p:nvPr>
        </p:nvSpPr>
        <p:spPr/>
        <p:txBody>
          <a:bodyPr/>
          <a:lstStyle/>
          <a:p>
            <a:r>
              <a:rPr lang="en-US" altLang="zh-CN"/>
              <a:t>Summary 3/3</a:t>
            </a:r>
            <a:endParaRPr lang="zh-CN" altLang="en-US"/>
          </a:p>
        </p:txBody>
      </p:sp>
      <p:sp>
        <p:nvSpPr>
          <p:cNvPr id="3" name="内容占位符 2">
            <a:extLst>
              <a:ext uri="{FF2B5EF4-FFF2-40B4-BE49-F238E27FC236}">
                <a16:creationId xmlns:a16="http://schemas.microsoft.com/office/drawing/2014/main" id="{BAC655BC-D98B-4245-A2A3-6C457C22A773}"/>
              </a:ext>
            </a:extLst>
          </p:cNvPr>
          <p:cNvSpPr>
            <a:spLocks noGrp="1"/>
          </p:cNvSpPr>
          <p:nvPr>
            <p:ph idx="1"/>
          </p:nvPr>
        </p:nvSpPr>
        <p:spPr/>
        <p:txBody>
          <a:bodyPr/>
          <a:lstStyle/>
          <a:p>
            <a:r>
              <a:rPr lang="en-US" altLang="zh-CN" sz="2400"/>
              <a:t>Remote file systems present challenges in reliability, performance, and security. Distributed information systems maintain user, host, and access information so that clients and servers can share state information to manage use and access.</a:t>
            </a:r>
          </a:p>
          <a:p>
            <a:r>
              <a:rPr lang="en-US" altLang="zh-CN" sz="2400"/>
              <a:t>Since files are the main information-storage mechanism in most computer systems, file protection is needed on multiuser systems. Access to files can be controlled separately for each type of access—read, write, execute, append, delete, list directory, and so on. File protection can be provided by access lists, passwords, or other techniques.</a:t>
            </a:r>
            <a:endParaRPr lang="zh-CN" altLang="en-US" sz="2400"/>
          </a:p>
        </p:txBody>
      </p:sp>
    </p:spTree>
    <p:extLst>
      <p:ext uri="{BB962C8B-B14F-4D97-AF65-F5344CB8AC3E}">
        <p14:creationId xmlns:p14="http://schemas.microsoft.com/office/powerpoint/2010/main" val="38488455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a:t>
            </a:r>
            <a:r>
              <a:rPr lang="en-US" altLang="zh-CN">
                <a:latin typeface="微软雅黑" panose="020B0503020204020204" pitchFamily="34" charset="-122"/>
                <a:ea typeface="微软雅黑" panose="020B0503020204020204" pitchFamily="34" charset="-122"/>
              </a:rPr>
              <a:t>Chapter </a:t>
            </a:r>
            <a:r>
              <a:rPr lang="en-US" altLang="zh-CN"/>
              <a:t>10: </a:t>
            </a:r>
            <a:br>
              <a:rPr lang="en-US" altLang="zh-CN"/>
            </a:br>
            <a:r>
              <a:rPr lang="en-US" altLang="zh-CN"/>
              <a:t>File-System Interface</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822FA0E-4125-4F49-9BE5-C72BAB457AA2}"/>
              </a:ext>
            </a:extLst>
          </p:cNvPr>
          <p:cNvSpPr>
            <a:spLocks noGrp="1" noChangeArrowheads="1"/>
          </p:cNvSpPr>
          <p:nvPr>
            <p:ph type="title"/>
          </p:nvPr>
        </p:nvSpPr>
        <p:spPr>
          <a:xfrm>
            <a:off x="1887893" y="235956"/>
            <a:ext cx="8229600" cy="576262"/>
          </a:xfrm>
        </p:spPr>
        <p:txBody>
          <a:bodyPr/>
          <a:lstStyle/>
          <a:p>
            <a:pPr eaLnBrk="1" hangingPunct="1"/>
            <a:r>
              <a:rPr lang="en-US" altLang="en-US" dirty="0"/>
              <a:t>File Attributes(</a:t>
            </a:r>
            <a:r>
              <a:rPr lang="zh-CN" altLang="en-US" dirty="0"/>
              <a:t>文件属性</a:t>
            </a:r>
            <a:r>
              <a:rPr lang="en-US" altLang="en-US" dirty="0"/>
              <a:t>)</a:t>
            </a:r>
          </a:p>
        </p:txBody>
      </p:sp>
      <p:sp>
        <p:nvSpPr>
          <p:cNvPr id="7171" name="Rectangle 3">
            <a:extLst>
              <a:ext uri="{FF2B5EF4-FFF2-40B4-BE49-F238E27FC236}">
                <a16:creationId xmlns:a16="http://schemas.microsoft.com/office/drawing/2014/main" id="{C780046D-9741-40EC-933F-FFEA08E5239F}"/>
              </a:ext>
            </a:extLst>
          </p:cNvPr>
          <p:cNvSpPr>
            <a:spLocks noGrp="1" noChangeArrowheads="1"/>
          </p:cNvSpPr>
          <p:nvPr>
            <p:ph type="body" idx="1"/>
          </p:nvPr>
        </p:nvSpPr>
        <p:spPr>
          <a:xfrm>
            <a:off x="845507" y="1231640"/>
            <a:ext cx="10503074" cy="4363292"/>
          </a:xfrm>
        </p:spPr>
        <p:txBody>
          <a:bodyPr/>
          <a:lstStyle/>
          <a:p>
            <a:r>
              <a:rPr lang="en-US" altLang="en-US" sz="2800" b="1" dirty="0"/>
              <a:t>Name</a:t>
            </a:r>
            <a:r>
              <a:rPr lang="en-US" altLang="en-US" sz="2800" dirty="0"/>
              <a:t> – only information kept in human-readable form</a:t>
            </a:r>
          </a:p>
          <a:p>
            <a:r>
              <a:rPr lang="en-US" altLang="en-US" sz="2800" b="1" dirty="0"/>
              <a:t>Identifier(</a:t>
            </a:r>
            <a:r>
              <a:rPr lang="zh-CN" altLang="en-US" sz="2800" b="1" dirty="0"/>
              <a:t>标识符</a:t>
            </a:r>
            <a:r>
              <a:rPr lang="en-US" altLang="en-US" sz="2800" b="1" dirty="0"/>
              <a:t>)</a:t>
            </a:r>
            <a:r>
              <a:rPr lang="en-US" altLang="en-US" sz="2800" dirty="0"/>
              <a:t> – unique tag (number) identifies file within file system  </a:t>
            </a:r>
            <a:r>
              <a:rPr lang="zh-CN" altLang="en-US" sz="2800" dirty="0"/>
              <a:t>在有些系统中，没有显式的标识符。但可以认为文件有隐含的标识符，比如文件第一个字节所在的块号等</a:t>
            </a:r>
            <a:endParaRPr lang="en-US" altLang="en-US" sz="2800" dirty="0"/>
          </a:p>
          <a:p>
            <a:r>
              <a:rPr lang="en-US" altLang="en-US" sz="2800" b="1" dirty="0"/>
              <a:t>Type</a:t>
            </a:r>
            <a:r>
              <a:rPr lang="en-US" altLang="en-US" sz="2800" dirty="0"/>
              <a:t> – needed for systems that support different types</a:t>
            </a:r>
          </a:p>
          <a:p>
            <a:r>
              <a:rPr lang="en-US" altLang="en-US" sz="2800" b="1" dirty="0"/>
              <a:t>Location</a:t>
            </a:r>
            <a:r>
              <a:rPr lang="en-US" altLang="en-US" sz="2800" dirty="0"/>
              <a:t> – pointer to file location on device</a:t>
            </a:r>
          </a:p>
          <a:p>
            <a:r>
              <a:rPr lang="en-US" altLang="en-US" sz="2800" b="1" dirty="0"/>
              <a:t>Size</a:t>
            </a:r>
            <a:r>
              <a:rPr lang="en-US" altLang="en-US" sz="2800" dirty="0"/>
              <a:t> – current file size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822FA0E-4125-4F49-9BE5-C72BAB457AA2}"/>
              </a:ext>
            </a:extLst>
          </p:cNvPr>
          <p:cNvSpPr>
            <a:spLocks noGrp="1" noChangeArrowheads="1"/>
          </p:cNvSpPr>
          <p:nvPr>
            <p:ph type="title"/>
          </p:nvPr>
        </p:nvSpPr>
        <p:spPr>
          <a:xfrm>
            <a:off x="1887893" y="235956"/>
            <a:ext cx="8229600" cy="576262"/>
          </a:xfrm>
        </p:spPr>
        <p:txBody>
          <a:bodyPr/>
          <a:lstStyle/>
          <a:p>
            <a:pPr eaLnBrk="1" hangingPunct="1"/>
            <a:r>
              <a:rPr lang="en-US" altLang="en-US" dirty="0"/>
              <a:t>File Attributes(</a:t>
            </a:r>
            <a:r>
              <a:rPr lang="zh-CN" altLang="en-US" dirty="0"/>
              <a:t>文件属性</a:t>
            </a:r>
            <a:r>
              <a:rPr lang="en-US" altLang="en-US" dirty="0"/>
              <a:t>)</a:t>
            </a:r>
          </a:p>
        </p:txBody>
      </p:sp>
      <p:sp>
        <p:nvSpPr>
          <p:cNvPr id="7171" name="Rectangle 3">
            <a:extLst>
              <a:ext uri="{FF2B5EF4-FFF2-40B4-BE49-F238E27FC236}">
                <a16:creationId xmlns:a16="http://schemas.microsoft.com/office/drawing/2014/main" id="{C780046D-9741-40EC-933F-FFEA08E5239F}"/>
              </a:ext>
            </a:extLst>
          </p:cNvPr>
          <p:cNvSpPr>
            <a:spLocks noGrp="1" noChangeArrowheads="1"/>
          </p:cNvSpPr>
          <p:nvPr>
            <p:ph type="body" idx="1"/>
          </p:nvPr>
        </p:nvSpPr>
        <p:spPr>
          <a:xfrm>
            <a:off x="901874" y="1231640"/>
            <a:ext cx="10327709" cy="4363292"/>
          </a:xfrm>
        </p:spPr>
        <p:txBody>
          <a:bodyPr/>
          <a:lstStyle/>
          <a:p>
            <a:r>
              <a:rPr lang="en-US" altLang="en-US" sz="2800" b="1" dirty="0"/>
              <a:t>Protection</a:t>
            </a:r>
            <a:r>
              <a:rPr lang="en-US" altLang="en-US" sz="2800" dirty="0"/>
              <a:t> – controls who can do reading, writing, executing</a:t>
            </a:r>
          </a:p>
          <a:p>
            <a:r>
              <a:rPr lang="en-US" altLang="en-US" sz="2800" b="1" dirty="0"/>
              <a:t>Time, date, and user identification</a:t>
            </a:r>
            <a:r>
              <a:rPr lang="en-US" altLang="en-US" sz="2800" dirty="0"/>
              <a:t> – data for protection, security, and usage monitoring</a:t>
            </a:r>
          </a:p>
          <a:p>
            <a:r>
              <a:rPr lang="zh-CN" altLang="en-US" sz="2800" dirty="0"/>
              <a:t>有关文件的这些信息存放在磁盘中的目录结构中</a:t>
            </a:r>
            <a:endParaRPr lang="en-US" altLang="en-US" sz="2800" dirty="0"/>
          </a:p>
          <a:p>
            <a:r>
              <a:rPr lang="en-US" altLang="en-US" sz="2800" dirty="0"/>
              <a:t>Many variations, including extended file attributes such as file checksum</a:t>
            </a:r>
          </a:p>
        </p:txBody>
      </p:sp>
    </p:spTree>
    <p:extLst>
      <p:ext uri="{BB962C8B-B14F-4D97-AF65-F5344CB8AC3E}">
        <p14:creationId xmlns:p14="http://schemas.microsoft.com/office/powerpoint/2010/main" val="371004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69DE311-EA1E-4C99-816C-B9B6C2299534}"/>
              </a:ext>
            </a:extLst>
          </p:cNvPr>
          <p:cNvSpPr>
            <a:spLocks noGrp="1" noChangeArrowheads="1"/>
          </p:cNvSpPr>
          <p:nvPr>
            <p:ph type="title"/>
          </p:nvPr>
        </p:nvSpPr>
        <p:spPr>
          <a:xfrm>
            <a:off x="902655" y="1068883"/>
            <a:ext cx="3136685" cy="1492530"/>
          </a:xfrm>
        </p:spPr>
        <p:txBody>
          <a:bodyPr/>
          <a:lstStyle/>
          <a:p>
            <a:pPr eaLnBrk="1" hangingPunct="1"/>
            <a:r>
              <a:rPr lang="en-US" altLang="en-US" dirty="0"/>
              <a:t>File info Window on Mac OS X</a:t>
            </a:r>
          </a:p>
        </p:txBody>
      </p:sp>
      <p:pic>
        <p:nvPicPr>
          <p:cNvPr id="8195" name="Picture 4" descr="11_01.pdf">
            <a:extLst>
              <a:ext uri="{FF2B5EF4-FFF2-40B4-BE49-F238E27FC236}">
                <a16:creationId xmlns:a16="http://schemas.microsoft.com/office/drawing/2014/main" id="{97B5BCB4-024F-4BC3-9E3E-A2CA2D6922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7107" y="103197"/>
            <a:ext cx="3373514" cy="662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D82530B-0E54-46E1-8931-71745921995E}"/>
              </a:ext>
            </a:extLst>
          </p:cNvPr>
          <p:cNvSpPr>
            <a:spLocks noGrp="1" noChangeArrowheads="1"/>
          </p:cNvSpPr>
          <p:nvPr>
            <p:ph type="title"/>
          </p:nvPr>
        </p:nvSpPr>
        <p:spPr>
          <a:xfrm>
            <a:off x="1831909" y="239749"/>
            <a:ext cx="8229600" cy="576263"/>
          </a:xfrm>
        </p:spPr>
        <p:txBody>
          <a:bodyPr/>
          <a:lstStyle/>
          <a:p>
            <a:pPr eaLnBrk="1" hangingPunct="1"/>
            <a:r>
              <a:rPr lang="en-US" altLang="en-US" dirty="0"/>
              <a:t>File Operations(</a:t>
            </a:r>
            <a:r>
              <a:rPr lang="zh-CN" altLang="en-US" dirty="0"/>
              <a:t>文件操作</a:t>
            </a:r>
            <a:r>
              <a:rPr lang="en-US" altLang="en-US" dirty="0"/>
              <a:t>)</a:t>
            </a:r>
          </a:p>
        </p:txBody>
      </p:sp>
      <p:sp>
        <p:nvSpPr>
          <p:cNvPr id="9219" name="Rectangle 3">
            <a:extLst>
              <a:ext uri="{FF2B5EF4-FFF2-40B4-BE49-F238E27FC236}">
                <a16:creationId xmlns:a16="http://schemas.microsoft.com/office/drawing/2014/main" id="{17DAB2CA-5895-49F7-9AFA-D5AA30392EDD}"/>
              </a:ext>
            </a:extLst>
          </p:cNvPr>
          <p:cNvSpPr>
            <a:spLocks noGrp="1" noChangeArrowheads="1"/>
          </p:cNvSpPr>
          <p:nvPr>
            <p:ph type="body" idx="1"/>
          </p:nvPr>
        </p:nvSpPr>
        <p:spPr>
          <a:xfrm>
            <a:off x="1058449" y="1077580"/>
            <a:ext cx="10296091" cy="4530725"/>
          </a:xfrm>
        </p:spPr>
        <p:txBody>
          <a:bodyPr/>
          <a:lstStyle/>
          <a:p>
            <a:r>
              <a:rPr lang="en-US" altLang="en-US" sz="2400" dirty="0"/>
              <a:t>File is an </a:t>
            </a:r>
            <a:r>
              <a:rPr lang="en-US" altLang="en-US" sz="2400" b="1" dirty="0"/>
              <a:t>abstract data type</a:t>
            </a:r>
          </a:p>
          <a:p>
            <a:r>
              <a:rPr lang="en-US" altLang="en-US" sz="2400" b="1" dirty="0"/>
              <a:t>Create</a:t>
            </a:r>
          </a:p>
          <a:p>
            <a:r>
              <a:rPr lang="en-US" altLang="en-US" sz="2400" b="1" dirty="0"/>
              <a:t>Write – </a:t>
            </a:r>
            <a:r>
              <a:rPr lang="en-US" altLang="en-US" sz="2400" dirty="0"/>
              <a:t>at</a:t>
            </a:r>
            <a:r>
              <a:rPr lang="en-US" altLang="en-US" sz="2400" b="1" dirty="0"/>
              <a:t> </a:t>
            </a:r>
            <a:r>
              <a:rPr lang="en-US" altLang="en-US" sz="2400" b="1" dirty="0">
                <a:solidFill>
                  <a:srgbClr val="006699"/>
                </a:solidFill>
                <a:latin typeface="+mj-lt"/>
              </a:rPr>
              <a:t>write</a:t>
            </a:r>
            <a:r>
              <a:rPr lang="en-US" altLang="en-US" sz="2400" b="1" dirty="0">
                <a:solidFill>
                  <a:srgbClr val="3366FF"/>
                </a:solidFill>
              </a:rPr>
              <a:t> </a:t>
            </a:r>
            <a:r>
              <a:rPr lang="en-US" altLang="en-US" sz="2400" b="1" dirty="0">
                <a:solidFill>
                  <a:srgbClr val="006699"/>
                </a:solidFill>
                <a:latin typeface="+mj-lt"/>
              </a:rPr>
              <a:t>pointer</a:t>
            </a:r>
            <a:r>
              <a:rPr lang="en-US" altLang="en-US" sz="2400" b="1" dirty="0">
                <a:solidFill>
                  <a:srgbClr val="3366FF"/>
                </a:solidFill>
              </a:rPr>
              <a:t> </a:t>
            </a:r>
            <a:r>
              <a:rPr lang="en-US" altLang="en-US" sz="2400" dirty="0"/>
              <a:t>location</a:t>
            </a:r>
          </a:p>
          <a:p>
            <a:r>
              <a:rPr lang="en-US" altLang="en-US" sz="2400" b="1" dirty="0"/>
              <a:t>Read – </a:t>
            </a:r>
            <a:r>
              <a:rPr lang="en-US" altLang="en-US" sz="2400" dirty="0"/>
              <a:t>at</a:t>
            </a:r>
            <a:r>
              <a:rPr lang="en-US" altLang="en-US" sz="2400" b="1" dirty="0"/>
              <a:t> </a:t>
            </a:r>
            <a:r>
              <a:rPr lang="en-US" altLang="en-US" sz="2400" b="1" dirty="0">
                <a:solidFill>
                  <a:srgbClr val="006699"/>
                </a:solidFill>
                <a:latin typeface="+mj-lt"/>
              </a:rPr>
              <a:t>read</a:t>
            </a:r>
            <a:r>
              <a:rPr lang="en-US" altLang="en-US" sz="2400" b="1" dirty="0">
                <a:solidFill>
                  <a:srgbClr val="3366FF"/>
                </a:solidFill>
              </a:rPr>
              <a:t> </a:t>
            </a:r>
            <a:r>
              <a:rPr lang="en-US" altLang="en-US" sz="2400" b="1" dirty="0">
                <a:solidFill>
                  <a:srgbClr val="006699"/>
                </a:solidFill>
                <a:latin typeface="+mj-lt"/>
              </a:rPr>
              <a:t>pointer</a:t>
            </a:r>
            <a:r>
              <a:rPr lang="en-US" altLang="en-US" sz="2400" b="1" dirty="0">
                <a:solidFill>
                  <a:srgbClr val="3366FF"/>
                </a:solidFill>
              </a:rPr>
              <a:t> </a:t>
            </a:r>
            <a:r>
              <a:rPr lang="en-US" altLang="en-US" sz="2400" dirty="0"/>
              <a:t>location</a:t>
            </a:r>
          </a:p>
          <a:p>
            <a:r>
              <a:rPr lang="en-US" altLang="en-US" sz="2400" b="1" dirty="0"/>
              <a:t>Reposition within file - </a:t>
            </a:r>
            <a:r>
              <a:rPr lang="en-US" altLang="en-US" sz="2400" b="1" dirty="0">
                <a:solidFill>
                  <a:srgbClr val="006699"/>
                </a:solidFill>
                <a:latin typeface="+mj-lt"/>
              </a:rPr>
              <a:t>seek</a:t>
            </a:r>
          </a:p>
          <a:p>
            <a:r>
              <a:rPr lang="en-US" altLang="en-US" sz="2400" b="1" dirty="0"/>
              <a:t>Delete</a:t>
            </a:r>
          </a:p>
          <a:p>
            <a:r>
              <a:rPr lang="en-US" altLang="en-US" sz="2400" b="1" dirty="0"/>
              <a:t>Truncate(</a:t>
            </a:r>
            <a:r>
              <a:rPr lang="zh-CN" altLang="en-US" sz="2400" b="1" dirty="0"/>
              <a:t>截短</a:t>
            </a:r>
            <a:r>
              <a:rPr lang="en-US" altLang="en-US" sz="2400" b="1" dirty="0"/>
              <a:t>)  </a:t>
            </a:r>
            <a:r>
              <a:rPr lang="en-US" altLang="zh-CN" sz="2400" dirty="0"/>
              <a:t>OSC</a:t>
            </a:r>
            <a:r>
              <a:rPr lang="zh-CN" altLang="en-US" sz="2400" dirty="0"/>
              <a:t>书上说的截为</a:t>
            </a:r>
            <a:r>
              <a:rPr lang="en-US" altLang="zh-CN" sz="2400" dirty="0"/>
              <a:t>0</a:t>
            </a:r>
            <a:r>
              <a:rPr lang="zh-CN" altLang="en-US" sz="2400" dirty="0"/>
              <a:t>长度只是截短的其中一种情况</a:t>
            </a:r>
            <a:endParaRPr lang="en-US" altLang="zh-CN" sz="2400" dirty="0"/>
          </a:p>
          <a:p>
            <a:r>
              <a:rPr lang="en-US" altLang="en-US" sz="2400" b="1" i="1" dirty="0"/>
              <a:t>Open(F</a:t>
            </a:r>
            <a:r>
              <a:rPr lang="en-US" altLang="en-US" sz="2400" b="1" i="1" baseline="-25000" dirty="0"/>
              <a:t>i</a:t>
            </a:r>
            <a:r>
              <a:rPr lang="en-US" altLang="en-US" sz="2400" b="1" i="1" dirty="0"/>
              <a:t>)</a:t>
            </a:r>
            <a:r>
              <a:rPr lang="en-US" altLang="en-US" sz="2400" b="1" dirty="0"/>
              <a:t> </a:t>
            </a:r>
            <a:r>
              <a:rPr lang="en-US" altLang="en-US" sz="2400" dirty="0"/>
              <a:t>– search the directory structure on disk for entry </a:t>
            </a:r>
            <a:r>
              <a:rPr lang="en-US" altLang="en-US" sz="2400" b="1" i="1" dirty="0"/>
              <a:t>F</a:t>
            </a:r>
            <a:r>
              <a:rPr lang="en-US" altLang="en-US" sz="2400" b="1" i="1" baseline="-25000" dirty="0"/>
              <a:t>i</a:t>
            </a:r>
            <a:r>
              <a:rPr lang="en-US" altLang="en-US" sz="2400" dirty="0"/>
              <a:t>, and move the content of entry to memory</a:t>
            </a:r>
          </a:p>
          <a:p>
            <a:r>
              <a:rPr lang="en-US" altLang="en-US" sz="2400" b="1" i="1" dirty="0"/>
              <a:t>Close (F</a:t>
            </a:r>
            <a:r>
              <a:rPr lang="en-US" altLang="en-US" sz="2400" b="1" i="1" baseline="-25000" dirty="0"/>
              <a:t>i</a:t>
            </a:r>
            <a:r>
              <a:rPr lang="en-US" altLang="en-US" sz="2400" b="1" i="1" dirty="0"/>
              <a:t>)</a:t>
            </a:r>
            <a:r>
              <a:rPr lang="en-US" altLang="en-US" sz="2400" b="1" dirty="0"/>
              <a:t> </a:t>
            </a:r>
            <a:r>
              <a:rPr lang="en-US" altLang="en-US" sz="2400" dirty="0"/>
              <a:t>– move the content of entry</a:t>
            </a:r>
            <a:r>
              <a:rPr lang="en-US" altLang="en-US" sz="2400" b="1" dirty="0"/>
              <a:t> </a:t>
            </a:r>
            <a:r>
              <a:rPr lang="en-US" altLang="en-US" sz="2400" b="1" i="1" dirty="0"/>
              <a:t>F</a:t>
            </a:r>
            <a:r>
              <a:rPr lang="en-US" altLang="en-US" sz="2400" b="1" i="1" baseline="-25000" dirty="0"/>
              <a:t>i</a:t>
            </a:r>
            <a:r>
              <a:rPr lang="en-US" altLang="en-US" sz="2400" b="1" dirty="0"/>
              <a:t> </a:t>
            </a:r>
            <a:r>
              <a:rPr lang="en-US" altLang="en-US" sz="2400" dirty="0"/>
              <a:t>in memory to directory structure on disk</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18041</TotalTime>
  <Words>3579</Words>
  <Application>Microsoft Office PowerPoint</Application>
  <PresentationFormat>宽屏</PresentationFormat>
  <Paragraphs>401</Paragraphs>
  <Slides>56</Slides>
  <Notes>49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56</vt:i4>
      </vt:variant>
    </vt:vector>
  </HeadingPairs>
  <TitlesOfParts>
    <vt:vector size="70" baseType="lpstr">
      <vt:lpstr>Monotype Sorts</vt:lpstr>
      <vt:lpstr>MS PGothic</vt:lpstr>
      <vt:lpstr>MS PGothic</vt:lpstr>
      <vt:lpstr>宋体</vt:lpstr>
      <vt:lpstr>微软雅黑</vt:lpstr>
      <vt:lpstr>Arial</vt:lpstr>
      <vt:lpstr>Courier New</vt:lpstr>
      <vt:lpstr>Helvetica</vt:lpstr>
      <vt:lpstr>Symbol</vt:lpstr>
      <vt:lpstr>Times New Roman</vt:lpstr>
      <vt:lpstr>Verdana</vt:lpstr>
      <vt:lpstr>Webdings</vt:lpstr>
      <vt:lpstr>Wingdings</vt:lpstr>
      <vt:lpstr>os-8</vt:lpstr>
      <vt:lpstr>Chapter 10:   File-System Interface</vt:lpstr>
      <vt:lpstr>Three/Four Key Components of an OS</vt:lpstr>
      <vt:lpstr>Outline</vt:lpstr>
      <vt:lpstr>Objectives</vt:lpstr>
      <vt:lpstr>10.1 File Concept(文件概念)</vt:lpstr>
      <vt:lpstr>File Attributes(文件属性)</vt:lpstr>
      <vt:lpstr>File Attributes(文件属性)</vt:lpstr>
      <vt:lpstr>File info Window on Mac OS X</vt:lpstr>
      <vt:lpstr>File Operations(文件操作)</vt:lpstr>
      <vt:lpstr>Open Files(打开文件)</vt:lpstr>
      <vt:lpstr>Open File Locking(文件锁)</vt:lpstr>
      <vt:lpstr>Mandatory Locking(强制锁)</vt:lpstr>
      <vt:lpstr>Advisory Locking(建议锁)</vt:lpstr>
      <vt:lpstr>File Locking Example – Java API</vt:lpstr>
      <vt:lpstr>File Locking Example – Java API (Cont.)</vt:lpstr>
      <vt:lpstr>File Types – Name, Extension</vt:lpstr>
      <vt:lpstr>File Structure(文件结构)</vt:lpstr>
      <vt:lpstr>10.2 Access Methods(访问方法)</vt:lpstr>
      <vt:lpstr>Sequential-access File(顺序访问)</vt:lpstr>
      <vt:lpstr>Simulation of Sequential Access on Direct-access File</vt:lpstr>
      <vt:lpstr>Other Access Methods(其他访问方式)</vt:lpstr>
      <vt:lpstr>Example of Index and Relative Files</vt:lpstr>
      <vt:lpstr>10.3 Directory Structure(目录结构)</vt:lpstr>
      <vt:lpstr>Storage Structure(整个磁盘的存储结构)</vt:lpstr>
      <vt:lpstr>A Typical File-system Organization</vt:lpstr>
      <vt:lpstr>Directory Overview(目录概述)</vt:lpstr>
      <vt:lpstr>Errata</vt:lpstr>
      <vt:lpstr>Directory Organization(目录组织)</vt:lpstr>
      <vt:lpstr>Single-Level Directory(单层结构目录)</vt:lpstr>
      <vt:lpstr>Two-Level Directory(双层结构目录)</vt:lpstr>
      <vt:lpstr>Tree-Structured Directories(树状结构目录)</vt:lpstr>
      <vt:lpstr>Tree-Structured Directories (Cont.)</vt:lpstr>
      <vt:lpstr>Tree-Structured Directories (Cont.)</vt:lpstr>
      <vt:lpstr>Acyclic-Graph Directories(无环图目录)</vt:lpstr>
      <vt:lpstr>Acyclic-Graph Directories (Cont.)</vt:lpstr>
      <vt:lpstr>PowerPoint 演示文稿</vt:lpstr>
      <vt:lpstr>无环图目录悬空指针</vt:lpstr>
      <vt:lpstr>General Graph Directory(通用图目录)</vt:lpstr>
      <vt:lpstr>General Graph Directory (Cont.)</vt:lpstr>
      <vt:lpstr>10.4 File System Mounting(文件系统安装)</vt:lpstr>
      <vt:lpstr>Mounted File System</vt:lpstr>
      <vt:lpstr>10.5 File Sharing(文件共享)</vt:lpstr>
      <vt:lpstr>File Sharing – Remote File Systems</vt:lpstr>
      <vt:lpstr>File Sharing – Remote File Systems</vt:lpstr>
      <vt:lpstr>File Sharing – Remote File Systems</vt:lpstr>
      <vt:lpstr>File Sharing – Failure Modes(故障模式)</vt:lpstr>
      <vt:lpstr>File Sharing – Consistency Semantics(一致性语义)</vt:lpstr>
      <vt:lpstr>10.6 Protection(保护)</vt:lpstr>
      <vt:lpstr>Access Control Lists(访问控制列表)</vt:lpstr>
      <vt:lpstr>Access Lists and Groups(访问列表与分组)</vt:lpstr>
      <vt:lpstr>Windows 10 Access-Control List Management</vt:lpstr>
      <vt:lpstr>A Sample UNIX Directory Listing</vt:lpstr>
      <vt:lpstr>Summary 1/3</vt:lpstr>
      <vt:lpstr>Summary 2/3</vt:lpstr>
      <vt:lpstr>Summary 3/3</vt:lpstr>
      <vt:lpstr>End of Chapter 10:  File-System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SF</cp:lastModifiedBy>
  <cp:revision>480</cp:revision>
  <cp:lastPrinted>2020-11-04T14:30:39Z</cp:lastPrinted>
  <dcterms:created xsi:type="dcterms:W3CDTF">2011-01-13T23:43:38Z</dcterms:created>
  <dcterms:modified xsi:type="dcterms:W3CDTF">2021-06-03T09:08:30Z</dcterms:modified>
</cp:coreProperties>
</file>