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0"/>
  </p:notesMasterIdLst>
  <p:handoutMasterIdLst>
    <p:handoutMasterId r:id="rId81"/>
  </p:handoutMasterIdLst>
  <p:sldIdLst>
    <p:sldId id="331" r:id="rId2"/>
    <p:sldId id="405" r:id="rId3"/>
    <p:sldId id="257" r:id="rId4"/>
    <p:sldId id="334" r:id="rId5"/>
    <p:sldId id="335" r:id="rId6"/>
    <p:sldId id="336" r:id="rId7"/>
    <p:sldId id="410" r:id="rId8"/>
    <p:sldId id="337" r:id="rId9"/>
    <p:sldId id="390" r:id="rId10"/>
    <p:sldId id="338" r:id="rId11"/>
    <p:sldId id="391" r:id="rId12"/>
    <p:sldId id="339" r:id="rId13"/>
    <p:sldId id="340" r:id="rId14"/>
    <p:sldId id="413" r:id="rId15"/>
    <p:sldId id="349" r:id="rId16"/>
    <p:sldId id="350" r:id="rId17"/>
    <p:sldId id="263" r:id="rId18"/>
    <p:sldId id="392" r:id="rId19"/>
    <p:sldId id="414" r:id="rId20"/>
    <p:sldId id="343" r:id="rId21"/>
    <p:sldId id="452" r:id="rId22"/>
    <p:sldId id="344" r:id="rId23"/>
    <p:sldId id="444" r:id="rId24"/>
    <p:sldId id="419" r:id="rId25"/>
    <p:sldId id="345" r:id="rId26"/>
    <p:sldId id="346" r:id="rId27"/>
    <p:sldId id="347" r:id="rId28"/>
    <p:sldId id="348" r:id="rId29"/>
    <p:sldId id="428" r:id="rId30"/>
    <p:sldId id="351" r:id="rId31"/>
    <p:sldId id="393" r:id="rId32"/>
    <p:sldId id="352" r:id="rId33"/>
    <p:sldId id="445" r:id="rId34"/>
    <p:sldId id="446" r:id="rId35"/>
    <p:sldId id="353" r:id="rId36"/>
    <p:sldId id="447" r:id="rId37"/>
    <p:sldId id="354" r:id="rId38"/>
    <p:sldId id="355" r:id="rId39"/>
    <p:sldId id="448" r:id="rId40"/>
    <p:sldId id="358" r:id="rId41"/>
    <p:sldId id="357" r:id="rId42"/>
    <p:sldId id="449" r:id="rId43"/>
    <p:sldId id="359" r:id="rId44"/>
    <p:sldId id="360" r:id="rId45"/>
    <p:sldId id="362" r:id="rId46"/>
    <p:sldId id="450" r:id="rId47"/>
    <p:sldId id="431" r:id="rId48"/>
    <p:sldId id="432" r:id="rId49"/>
    <p:sldId id="433" r:id="rId50"/>
    <p:sldId id="365" r:id="rId51"/>
    <p:sldId id="367" r:id="rId52"/>
    <p:sldId id="451" r:id="rId53"/>
    <p:sldId id="368" r:id="rId54"/>
    <p:sldId id="369" r:id="rId55"/>
    <p:sldId id="370" r:id="rId56"/>
    <p:sldId id="371" r:id="rId57"/>
    <p:sldId id="372" r:id="rId58"/>
    <p:sldId id="373" r:id="rId59"/>
    <p:sldId id="374" r:id="rId60"/>
    <p:sldId id="295" r:id="rId61"/>
    <p:sldId id="296" r:id="rId62"/>
    <p:sldId id="297" r:id="rId63"/>
    <p:sldId id="298" r:id="rId64"/>
    <p:sldId id="299" r:id="rId65"/>
    <p:sldId id="300" r:id="rId66"/>
    <p:sldId id="301" r:id="rId67"/>
    <p:sldId id="302" r:id="rId68"/>
    <p:sldId id="303" r:id="rId69"/>
    <p:sldId id="304" r:id="rId70"/>
    <p:sldId id="305" r:id="rId71"/>
    <p:sldId id="386" r:id="rId72"/>
    <p:sldId id="387" r:id="rId73"/>
    <p:sldId id="388" r:id="rId74"/>
    <p:sldId id="440" r:id="rId75"/>
    <p:sldId id="441" r:id="rId76"/>
    <p:sldId id="442" r:id="rId77"/>
    <p:sldId id="443" r:id="rId78"/>
    <p:sldId id="404" r:id="rId79"/>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2" d="100"/>
          <a:sy n="62" d="100"/>
        </p:scale>
        <p:origin x="288" y="29"/>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0E2DFA5-8C6A-4CBC-AB43-9483E5888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257AB1F-3F1B-4BA4-BC1E-B4F52BC23CDA}"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99781EBF-EB9C-4944-A189-118266777ED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2B2F658-E9F1-455F-997D-104863579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70293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70B4F17-7C72-4550-896A-266464CFE9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75A050-B6EF-4DC0-99C9-9163C99DD141}"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29698" name="Rectangle 2">
            <a:extLst>
              <a:ext uri="{FF2B5EF4-FFF2-40B4-BE49-F238E27FC236}">
                <a16:creationId xmlns:a16="http://schemas.microsoft.com/office/drawing/2014/main" id="{3C73A33C-48D1-4870-89C8-93B8DC110109}"/>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D28C2D32-5232-4587-95C3-BD4A6F6C20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65A10AD-B9E1-4E38-B90B-51628315A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C2740B-2768-4F54-BC7D-348373841C64}"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44F00883-9C05-4E86-8061-48CD97041D02}"/>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71EB8696-636F-45F4-B55B-6B5B83AA76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54E314E-BDC6-43EE-9551-F615EB26C8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675803-59BE-451D-8E49-1F417E86ED1E}"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056E7EF2-751D-4D98-BBBB-983B7BA89E3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7745169-D177-48CD-B3A3-3B0C5F3504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F3219F75-A620-4DC6-93E1-70E8922DA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18678-FF48-4F82-A5B6-784F533A9B2A}"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7890" name="Rectangle 2">
            <a:extLst>
              <a:ext uri="{FF2B5EF4-FFF2-40B4-BE49-F238E27FC236}">
                <a16:creationId xmlns:a16="http://schemas.microsoft.com/office/drawing/2014/main" id="{106FF359-D074-4953-97AD-952E01F9DECD}"/>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D2E3716-FC1F-4DF3-914D-840763D3D8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B0D46DBD-29BF-47DC-A35A-DE0E975386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9EA07E-4B01-40D1-9BF2-B2DA0AC533EB}"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B55A3E06-AEE7-4069-9749-C5E09B8DB83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D804FE9-08D2-454C-A896-B04B20ADD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DDCCE96-E803-4311-9A03-65C92BAEE1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5A9D5E-EC35-4B0E-815A-D231D2C7DA00}"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1986" name="Rectangle 2">
            <a:extLst>
              <a:ext uri="{FF2B5EF4-FFF2-40B4-BE49-F238E27FC236}">
                <a16:creationId xmlns:a16="http://schemas.microsoft.com/office/drawing/2014/main" id="{D367F82A-6D99-4D44-AD01-0F8E7435070A}"/>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F464AB5-B385-40A1-9F8A-BA04DA1422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FAT16</a:t>
            </a:r>
            <a:r>
              <a:rPr lang="zh-CN" altLang="en-US" dirty="0"/>
              <a:t>：盘块数超过</a:t>
            </a:r>
            <a:r>
              <a:rPr lang="en-US" altLang="zh-CN" dirty="0"/>
              <a:t>FAT16</a:t>
            </a:r>
            <a:r>
              <a:rPr lang="zh-CN" altLang="en-US" dirty="0"/>
              <a:t>所能表达的最大项数</a:t>
            </a:r>
            <a:r>
              <a:rPr lang="en-US" altLang="zh-CN" dirty="0"/>
              <a:t>65536(</a:t>
            </a:r>
            <a:r>
              <a:rPr lang="zh-CN" altLang="en-US" dirty="0"/>
              <a:t>因为需要空闲块、最后一块等特殊数字，实际能表达的项数会略小</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34</a:t>
            </a:fld>
            <a:endParaRPr lang="en-US" altLang="en-US"/>
          </a:p>
        </p:txBody>
      </p:sp>
    </p:spTree>
    <p:extLst>
      <p:ext uri="{BB962C8B-B14F-4D97-AF65-F5344CB8AC3E}">
        <p14:creationId xmlns:p14="http://schemas.microsoft.com/office/powerpoint/2010/main" val="3644013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B023BF81-8AAA-474E-AC3A-576954F57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552FFF-E72A-4B58-AB2B-178C2C79C9DC}"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1736F731-613D-42B9-B30C-04527F8B47E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60C8073-54F6-4172-9034-055754BBB3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8BD637A-9238-4409-8C30-14D6315319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A9838E-E051-4574-9E24-21E43812D97C}"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956A2DD2-2955-47C2-A460-2835CDE6C10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53C28F9E-7BF5-49D8-A334-18CD1EE0D3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DE291CD-D644-479A-ABD5-E39A631E7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32B2E1-1E5D-4455-B7B9-80520931EBA0}"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3F634500-8DF8-41E5-B6E5-99F08C6DF955}"/>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289C67B8-010B-44E3-B3AA-FD52CDD037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E0AB219-56EC-4D95-BC79-E6AE7CDB4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98AE17-A6A1-4C6D-AF0C-CAB6FD10BC81}"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53A7A00A-558E-4DC2-8E6C-BCBDEC811CC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CC0A5B15-4970-41F1-BB20-72F2E3F987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08EFBA70-2BFD-4E36-8A3B-4210099492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D7A724-2969-44B4-BB3F-C936AD58245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1239E8F7-E48C-4562-9699-7102AC770624}"/>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527078C-0D3C-4343-8B63-19A81E636D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硬盘格式化的时候，操作系统自动将硬盘分成两个区域。一个是数据区，存放文件数据；另一个是</a:t>
            </a:r>
            <a:r>
              <a:rPr lang="en-US" altLang="zh-CN" dirty="0" err="1"/>
              <a:t>inode</a:t>
            </a:r>
            <a:r>
              <a:rPr lang="zh-CN" altLang="en-US" dirty="0"/>
              <a:t>区（</a:t>
            </a:r>
            <a:r>
              <a:rPr lang="en-US" altLang="zh-CN" dirty="0" err="1"/>
              <a:t>inode</a:t>
            </a:r>
            <a:r>
              <a:rPr lang="en-US" altLang="zh-CN" dirty="0"/>
              <a:t> table</a:t>
            </a:r>
            <a:r>
              <a:rPr lang="zh-CN" altLang="en-US" dirty="0"/>
              <a:t>），存放</a:t>
            </a:r>
            <a:r>
              <a:rPr lang="en-US" altLang="zh-CN" dirty="0" err="1"/>
              <a:t>inode</a:t>
            </a:r>
            <a:r>
              <a:rPr lang="zh-CN" altLang="en-US" dirty="0"/>
              <a:t>所包含的信息。</a:t>
            </a:r>
          </a:p>
          <a:p>
            <a:endParaRPr lang="zh-CN" altLang="en-US" dirty="0"/>
          </a:p>
          <a:p>
            <a:r>
              <a:rPr lang="zh-CN" altLang="en-US" dirty="0"/>
              <a:t>每个</a:t>
            </a:r>
            <a:r>
              <a:rPr lang="en-US" altLang="zh-CN" dirty="0" err="1"/>
              <a:t>inode</a:t>
            </a:r>
            <a:r>
              <a:rPr lang="zh-CN" altLang="en-US" dirty="0"/>
              <a:t>节点的大小，一般是</a:t>
            </a:r>
            <a:r>
              <a:rPr lang="en-US" altLang="zh-CN" dirty="0"/>
              <a:t>128</a:t>
            </a:r>
            <a:r>
              <a:rPr lang="zh-CN" altLang="en-US" dirty="0"/>
              <a:t>字节或</a:t>
            </a:r>
            <a:r>
              <a:rPr lang="en-US" altLang="zh-CN" dirty="0"/>
              <a:t>256</a:t>
            </a:r>
            <a:r>
              <a:rPr lang="zh-CN" altLang="en-US" dirty="0"/>
              <a:t>字节。</a:t>
            </a:r>
            <a:r>
              <a:rPr lang="en-US" altLang="zh-CN" dirty="0" err="1"/>
              <a:t>inode</a:t>
            </a:r>
            <a:r>
              <a:rPr lang="zh-CN" altLang="en-US" dirty="0"/>
              <a:t>节点的总数，在格式化时就给定，一般是每</a:t>
            </a:r>
            <a:r>
              <a:rPr lang="en-US" altLang="zh-CN" dirty="0"/>
              <a:t>1KB</a:t>
            </a:r>
            <a:r>
              <a:rPr lang="zh-CN" altLang="en-US" dirty="0"/>
              <a:t>或每</a:t>
            </a:r>
            <a:r>
              <a:rPr lang="en-US" altLang="zh-CN" dirty="0"/>
              <a:t>2KB</a:t>
            </a:r>
            <a:r>
              <a:rPr lang="zh-CN" altLang="en-US" dirty="0"/>
              <a:t>就设置一个</a:t>
            </a:r>
            <a:r>
              <a:rPr lang="en-US" altLang="zh-CN" dirty="0" err="1"/>
              <a:t>inode</a:t>
            </a:r>
            <a:r>
              <a:rPr lang="zh-CN" altLang="en-US" dirty="0"/>
              <a:t>。假定在一块</a:t>
            </a:r>
            <a:r>
              <a:rPr lang="en-US" altLang="zh-CN" dirty="0"/>
              <a:t>1GB</a:t>
            </a:r>
            <a:r>
              <a:rPr lang="zh-CN" altLang="en-US" dirty="0"/>
              <a:t>的硬盘中，每个</a:t>
            </a:r>
            <a:r>
              <a:rPr lang="en-US" altLang="zh-CN" dirty="0" err="1"/>
              <a:t>inode</a:t>
            </a:r>
            <a:r>
              <a:rPr lang="zh-CN" altLang="en-US" dirty="0"/>
              <a:t>节点的大小为</a:t>
            </a:r>
            <a:r>
              <a:rPr lang="en-US" altLang="zh-CN" dirty="0"/>
              <a:t>128</a:t>
            </a:r>
            <a:r>
              <a:rPr lang="zh-CN" altLang="en-US" dirty="0"/>
              <a:t>字节，每</a:t>
            </a:r>
            <a:r>
              <a:rPr lang="en-US" altLang="zh-CN" dirty="0"/>
              <a:t>1KB</a:t>
            </a:r>
            <a:r>
              <a:rPr lang="zh-CN" altLang="en-US" dirty="0"/>
              <a:t>就设置一个</a:t>
            </a:r>
            <a:r>
              <a:rPr lang="en-US" altLang="zh-CN" dirty="0" err="1"/>
              <a:t>inode</a:t>
            </a:r>
            <a:r>
              <a:rPr lang="zh-CN" altLang="en-US" dirty="0"/>
              <a:t>，那么</a:t>
            </a:r>
            <a:r>
              <a:rPr lang="en-US" altLang="zh-CN" dirty="0" err="1"/>
              <a:t>inode</a:t>
            </a:r>
            <a:r>
              <a:rPr lang="en-US" altLang="zh-CN" dirty="0"/>
              <a:t> table</a:t>
            </a:r>
            <a:r>
              <a:rPr lang="zh-CN" altLang="en-US" dirty="0"/>
              <a:t>的大小就会达到</a:t>
            </a:r>
            <a:r>
              <a:rPr lang="en-US" altLang="zh-CN" dirty="0"/>
              <a:t>128MB</a:t>
            </a:r>
            <a:r>
              <a:rPr lang="zh-CN" altLang="en-US" dirty="0"/>
              <a:t>，占整块硬盘的</a:t>
            </a:r>
            <a:r>
              <a:rPr lang="en-US" altLang="zh-CN" dirty="0"/>
              <a:t>12.8%</a:t>
            </a:r>
            <a:r>
              <a:rPr lang="zh-CN" altLang="en-US" dirty="0"/>
              <a:t>。</a:t>
            </a:r>
          </a:p>
          <a:p>
            <a:endParaRPr lang="zh-CN" altLang="en-US" dirty="0"/>
          </a:p>
          <a:p>
            <a:r>
              <a:rPr lang="zh-CN" altLang="en-US" dirty="0"/>
              <a:t>查看每个硬盘分区的</a:t>
            </a:r>
            <a:r>
              <a:rPr lang="en-US" altLang="zh-CN" dirty="0" err="1"/>
              <a:t>inode</a:t>
            </a:r>
            <a:r>
              <a:rPr lang="zh-CN" altLang="en-US" dirty="0"/>
              <a:t>总数和已经使用的数量，可以使用</a:t>
            </a:r>
            <a:r>
              <a:rPr lang="en-US" altLang="zh-CN" dirty="0"/>
              <a:t>df</a:t>
            </a:r>
            <a:r>
              <a:rPr lang="zh-CN" altLang="en-US" dirty="0"/>
              <a:t>命令</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42</a:t>
            </a:fld>
            <a:endParaRPr lang="en-US" altLang="en-US"/>
          </a:p>
        </p:txBody>
      </p:sp>
    </p:spTree>
    <p:extLst>
      <p:ext uri="{BB962C8B-B14F-4D97-AF65-F5344CB8AC3E}">
        <p14:creationId xmlns:p14="http://schemas.microsoft.com/office/powerpoint/2010/main" val="1983243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B56B2B89-B007-480C-9894-A5D28D854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3C4453-A4BB-4BE9-9FF4-D349A286EEC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42E2D0D1-8798-4A13-BA92-F0A44FC7B677}"/>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AB7F764D-1C4A-4141-9924-160663A1FB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8D519C2-B35E-49DC-8194-417C4494F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5D7E7-1A22-483B-9E04-5CEFE2716F57}"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50CA5721-268B-402C-84A2-53EE5238FAE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9C72EC5-88EA-4895-A8AA-E7C2DA2A7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8D519C2-B35E-49DC-8194-417C4494F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5D7E7-1A22-483B-9E04-5CEFE2716F57}"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50CA5721-268B-402C-84A2-53EE5238FAE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9C72EC5-88EA-4895-A8AA-E7C2DA2A7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5856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1E75CCA5-59E0-405B-B26A-A64A410F4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4EDAF8-8A00-465E-B8A4-17751C541EB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5C39780B-CA0B-4B94-96FB-E20A5B3A3E66}"/>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5D721E7A-6D9D-4A57-BC95-E20C2A5985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84FC8923-6D95-483B-9DCF-EF8B787D6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0506AF-7F7A-48E7-835F-F30FBD2DE1F1}"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767E27EB-C5CC-4E80-9392-03180EC74675}"/>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ACEA00CB-C1D4-4BCF-97EC-B487ACF8F1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F65FD576-A713-4C0C-B04B-F22A27399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EC3D74-3A3D-45E4-98C3-19F016621CF4}"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4EC04251-31F6-44FE-9152-CE5098CE692F}"/>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C71F3423-F3BA-4174-B4C8-4C7A7542DE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F65FD576-A713-4C0C-B04B-F22A27399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EC3D74-3A3D-45E4-98C3-19F016621CF4}"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4EC04251-31F6-44FE-9152-CE5098CE692F}"/>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C71F3423-F3BA-4174-B4C8-4C7A7542DE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20592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55CC4FA1-F6B0-4DF8-80CF-C24A0C167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627165-8720-4A3E-BB1B-84BD9974632A}"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CA18D602-CC5B-49CE-BD3D-4FC624967E99}"/>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28CDABDB-E051-45A9-9FDF-76F5D3F23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79DB54E-8C6A-4A51-9991-C90663C98D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7B02CE-28ED-43B2-887E-1BE48C8DCBC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93CDC4B5-3226-4FAD-A834-7BF848C05AA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87A918F6-1E14-4F20-A344-105CD577CB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E7CF17C4-B80C-4CC9-BD46-C442AD905D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0824B9-1B83-49BF-AA99-B13C1383883E}"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1408167D-B843-4749-995A-0FA55421397B}"/>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5C4650BF-679A-45DA-B031-5EA173A1A7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21056589-ADE3-46C8-BFFC-4606DAFCF1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35E050-9586-4451-BDB0-F90367292C2C}"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58B046C9-FD27-4898-986E-08C3AC6BFB88}"/>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DBE8B9B-0445-4B0B-ACC2-5D3596B0D0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C959BB4B-CE11-4D4A-9FF1-B33CF0F54E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D058A0-2975-45BF-90B5-0AF0FF1350F7}"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6802" name="Rectangle 2">
            <a:extLst>
              <a:ext uri="{FF2B5EF4-FFF2-40B4-BE49-F238E27FC236}">
                <a16:creationId xmlns:a16="http://schemas.microsoft.com/office/drawing/2014/main" id="{A972ED9E-C79F-4639-AC29-4A8330C7332A}"/>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D698B676-2E9D-4C6E-8585-1EC210467C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CA113E2F-9333-4E83-9F08-0E50447B8A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2A602F-A7BA-47B1-8085-ACEB6A630240}"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78850" name="Rectangle 2">
            <a:extLst>
              <a:ext uri="{FF2B5EF4-FFF2-40B4-BE49-F238E27FC236}">
                <a16:creationId xmlns:a16="http://schemas.microsoft.com/office/drawing/2014/main" id="{2C436EAB-8C58-46EA-9DC9-75FA673ABEB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34D4AB40-2A2B-41B7-A31D-CEE469CA98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F586D608-5FD5-4E53-9C7F-52C6C9191C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F3538C-839F-489E-A5B7-9BF2CF6B9558}"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0898" name="Rectangle 2">
            <a:extLst>
              <a:ext uri="{FF2B5EF4-FFF2-40B4-BE49-F238E27FC236}">
                <a16:creationId xmlns:a16="http://schemas.microsoft.com/office/drawing/2014/main" id="{B2A58870-9FD5-4E78-B5AC-F6F064709E25}"/>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89C77810-9261-417F-9A3E-9F963975F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8BC6399E-CA48-4011-9644-9943E2B309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0986D-45AD-4059-8603-240F33B5949B}"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2946" name="Rectangle 2">
            <a:extLst>
              <a:ext uri="{FF2B5EF4-FFF2-40B4-BE49-F238E27FC236}">
                <a16:creationId xmlns:a16="http://schemas.microsoft.com/office/drawing/2014/main" id="{2DBC60D4-EB7A-4623-8B56-246C0E0545D5}"/>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1C2F052A-4548-41C7-97A7-3A5A9E4D7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02286D06-4F70-4C53-AAD8-E1E947D937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2DC0FF-0CCF-41CC-A20E-D03721896815}" type="slidenum">
              <a:rPr lang="en-US" altLang="en-US" smtClean="0">
                <a:latin typeface="Times New Roman" panose="02020603050405020304" pitchFamily="18" charset="0"/>
              </a:rPr>
              <a:pPr/>
              <a:t>71</a:t>
            </a:fld>
            <a:endParaRPr lang="en-US" altLang="en-US">
              <a:latin typeface="Times New Roman" panose="02020603050405020304" pitchFamily="18" charset="0"/>
            </a:endParaRPr>
          </a:p>
        </p:txBody>
      </p:sp>
      <p:sp>
        <p:nvSpPr>
          <p:cNvPr id="84994" name="Rectangle 2">
            <a:extLst>
              <a:ext uri="{FF2B5EF4-FFF2-40B4-BE49-F238E27FC236}">
                <a16:creationId xmlns:a16="http://schemas.microsoft.com/office/drawing/2014/main" id="{571FC3EA-47C2-43DA-80CB-264FB77CD382}"/>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66498832-0717-42E8-98BF-0D591046CF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363A7573-4BE6-499C-9155-907013AA09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FC0C1E-E7B7-4B60-8668-64137DECE5AD}" type="slidenum">
              <a:rPr lang="en-US" altLang="en-US" smtClean="0">
                <a:latin typeface="Times New Roman" panose="02020603050405020304" pitchFamily="18" charset="0"/>
              </a:rPr>
              <a:pPr/>
              <a:t>72</a:t>
            </a:fld>
            <a:endParaRPr lang="en-US" altLang="en-US">
              <a:latin typeface="Times New Roman" panose="02020603050405020304" pitchFamily="18" charset="0"/>
            </a:endParaRPr>
          </a:p>
        </p:txBody>
      </p:sp>
      <p:sp>
        <p:nvSpPr>
          <p:cNvPr id="87042" name="Rectangle 2">
            <a:extLst>
              <a:ext uri="{FF2B5EF4-FFF2-40B4-BE49-F238E27FC236}">
                <a16:creationId xmlns:a16="http://schemas.microsoft.com/office/drawing/2014/main" id="{F76802E0-B256-4F65-84E8-7BC5C79BEEC9}"/>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51379D11-F406-4428-A5B3-D011B7E132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2966433A-D0A8-4F28-89EC-C73DAFE5A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2877D1-E946-4EC0-8BE2-7E13D632715B}" type="slidenum">
              <a:rPr lang="en-US" altLang="en-US" smtClean="0">
                <a:latin typeface="Times New Roman" panose="02020603050405020304" pitchFamily="18" charset="0"/>
              </a:rPr>
              <a:pPr/>
              <a:t>73</a:t>
            </a:fld>
            <a:endParaRPr lang="en-US" altLang="en-US">
              <a:latin typeface="Times New Roman" panose="02020603050405020304" pitchFamily="18" charset="0"/>
            </a:endParaRPr>
          </a:p>
        </p:txBody>
      </p:sp>
      <p:sp>
        <p:nvSpPr>
          <p:cNvPr id="89090" name="Rectangle 2">
            <a:extLst>
              <a:ext uri="{FF2B5EF4-FFF2-40B4-BE49-F238E27FC236}">
                <a16:creationId xmlns:a16="http://schemas.microsoft.com/office/drawing/2014/main" id="{CE24BCF7-6D67-4280-B0E9-F90B5A714AFF}"/>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A0E9C522-3625-4131-BB74-C0F69F659F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4EEFE8EC-9FB7-494F-95D5-D54EFD77EB8A}"/>
              </a:ext>
            </a:extLst>
          </p:cNvPr>
          <p:cNvSpPr>
            <a:spLocks noGrp="1" noRot="1" noChangeAspect="1" noChangeArrowheads="1" noTextEdit="1"/>
          </p:cNvSpPr>
          <p:nvPr>
            <p:ph type="sldImg"/>
          </p:nvPr>
        </p:nvSpPr>
        <p:spPr>
          <a:ln/>
        </p:spPr>
      </p:sp>
      <p:sp>
        <p:nvSpPr>
          <p:cNvPr id="19458" name="Rectangle 3">
            <a:extLst>
              <a:ext uri="{FF2B5EF4-FFF2-40B4-BE49-F238E27FC236}">
                <a16:creationId xmlns:a16="http://schemas.microsoft.com/office/drawing/2014/main" id="{F50502EF-1D2E-49A5-8F74-E41804E2B0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78</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45B80D2-B09B-4EF2-A08E-DAB27994E940}"/>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11D1AC1C-4EBB-496B-9EBC-7F20F351A4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AFD01C0-5A7D-46C5-A3EC-893E26FB1C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2C7583-E25E-42B1-B377-9E2E25B85DE3}"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3554" name="Rectangle 2">
            <a:extLst>
              <a:ext uri="{FF2B5EF4-FFF2-40B4-BE49-F238E27FC236}">
                <a16:creationId xmlns:a16="http://schemas.microsoft.com/office/drawing/2014/main" id="{184B0100-BF36-47FB-B419-FECF119719B0}"/>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5D8BCCAD-BBCC-4EFD-A7F8-B4FB55813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FB5A1DB2-FFEB-4537-8A06-6FAA6C49A4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C759BF-9C0F-4F13-A495-D695BC5B687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F6D0DC12-B324-482E-8973-BFF5DAEFBCEE}"/>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5A6F2B11-7FFA-438D-9070-0D36A77A6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D40AB8A4-1FF0-4142-A37D-7E58A3DC0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E4EFA4-EDDE-40B5-8F34-200A5FBD38F8}"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E8407C7C-D1F4-45A8-BAAE-F20D818AAC0B}"/>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973B72F7-3EA1-4574-B6C3-B3321E7D64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0E2DFA5-8C6A-4CBC-AB43-9483E5888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257AB1F-3F1B-4BA4-BC1E-B4F52BC23CD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99781EBF-EB9C-4944-A189-118266777ED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2B2F658-E9F1-455F-997D-104863579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7248" y="6550228"/>
            <a:ext cx="1138187"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Ch11-</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/78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16:57</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1754819" y="808040"/>
            <a:ext cx="8682361" cy="1925001"/>
          </a:xfrm>
        </p:spPr>
        <p:txBody>
          <a:bodyPr/>
          <a:lstStyle/>
          <a:p>
            <a:pPr eaLnBrk="1" hangingPunct="1"/>
            <a:r>
              <a:rPr lang="en-US" altLang="en-US"/>
              <a:t>Chapter 11:  </a:t>
            </a:r>
            <a:br>
              <a:rPr lang="en-US" altLang="en-US"/>
            </a:br>
            <a:r>
              <a:rPr lang="en-US" altLang="en-US"/>
              <a:t>File System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B183F6F-CF73-40EC-8D07-F3938BC23E83}"/>
              </a:ext>
            </a:extLst>
          </p:cNvPr>
          <p:cNvSpPr>
            <a:spLocks noGrp="1" noChangeArrowheads="1"/>
          </p:cNvSpPr>
          <p:nvPr>
            <p:ph type="title"/>
          </p:nvPr>
        </p:nvSpPr>
        <p:spPr>
          <a:xfrm>
            <a:off x="1581665" y="241336"/>
            <a:ext cx="9928654" cy="576262"/>
          </a:xfrm>
        </p:spPr>
        <p:txBody>
          <a:bodyPr/>
          <a:lstStyle/>
          <a:p>
            <a:pPr eaLnBrk="1" hangingPunct="1"/>
            <a:r>
              <a:rPr lang="en-US" altLang="en-US" dirty="0"/>
              <a:t>11.2 File-System Implementation(</a:t>
            </a:r>
            <a:r>
              <a:rPr lang="zh-CN" altLang="en-US" dirty="0"/>
              <a:t>文件系统实现</a:t>
            </a:r>
            <a:r>
              <a:rPr lang="en-US" altLang="en-US" dirty="0"/>
              <a:t>) </a:t>
            </a:r>
          </a:p>
        </p:txBody>
      </p:sp>
      <p:sp>
        <p:nvSpPr>
          <p:cNvPr id="18434" name="Content Placeholder 2">
            <a:extLst>
              <a:ext uri="{FF2B5EF4-FFF2-40B4-BE49-F238E27FC236}">
                <a16:creationId xmlns:a16="http://schemas.microsoft.com/office/drawing/2014/main" id="{F5FDD909-A5BC-4211-8C91-9570F3CAE41F}"/>
              </a:ext>
            </a:extLst>
          </p:cNvPr>
          <p:cNvSpPr>
            <a:spLocks noGrp="1" noChangeArrowheads="1"/>
          </p:cNvSpPr>
          <p:nvPr>
            <p:ph idx="1"/>
          </p:nvPr>
        </p:nvSpPr>
        <p:spPr>
          <a:xfrm>
            <a:off x="549876" y="926965"/>
            <a:ext cx="10823298" cy="4530725"/>
          </a:xfrm>
        </p:spPr>
        <p:txBody>
          <a:bodyPr/>
          <a:lstStyle/>
          <a:p>
            <a:r>
              <a:rPr lang="zh-CN" altLang="en-US" sz="2800" dirty="0"/>
              <a:t>文件系统的实现需要多个存在磁盘及内存的结构，虽然因</a:t>
            </a:r>
            <a:r>
              <a:rPr lang="en-US" altLang="zh-CN" sz="2800" dirty="0"/>
              <a:t>OS</a:t>
            </a:r>
            <a:r>
              <a:rPr lang="zh-CN" altLang="en-US" sz="2800" dirty="0"/>
              <a:t>和</a:t>
            </a:r>
            <a:r>
              <a:rPr lang="en-US" altLang="zh-CN" sz="2800" dirty="0"/>
              <a:t>FS</a:t>
            </a:r>
            <a:r>
              <a:rPr lang="zh-CN" altLang="en-US" sz="2800" dirty="0"/>
              <a:t>而异，但也有通用原则</a:t>
            </a:r>
            <a:endParaRPr lang="en-US" altLang="en-US" sz="2800" dirty="0"/>
          </a:p>
          <a:p>
            <a:r>
              <a:rPr lang="en-US" altLang="en-US" sz="2800" b="1" dirty="0">
                <a:solidFill>
                  <a:srgbClr val="006699"/>
                </a:solidFill>
                <a:latin typeface="+mj-lt"/>
              </a:rPr>
              <a:t>Boot</a:t>
            </a:r>
            <a:r>
              <a:rPr lang="en-US" altLang="en-US" sz="2800" b="1" dirty="0">
                <a:solidFill>
                  <a:srgbClr val="3366FF"/>
                </a:solidFill>
              </a:rPr>
              <a:t> </a:t>
            </a:r>
            <a:r>
              <a:rPr lang="en-US" altLang="en-US" sz="2800" b="1" dirty="0">
                <a:solidFill>
                  <a:srgbClr val="006699"/>
                </a:solidFill>
                <a:latin typeface="+mj-lt"/>
              </a:rPr>
              <a:t>control</a:t>
            </a:r>
            <a:r>
              <a:rPr lang="en-US" altLang="en-US" sz="2800" b="1" dirty="0">
                <a:solidFill>
                  <a:srgbClr val="3366FF"/>
                </a:solidFill>
              </a:rPr>
              <a:t> </a:t>
            </a:r>
            <a:r>
              <a:rPr lang="en-US" altLang="en-US" sz="2800" b="1" dirty="0">
                <a:solidFill>
                  <a:srgbClr val="006699"/>
                </a:solidFill>
                <a:latin typeface="+mj-lt"/>
              </a:rPr>
              <a:t>block(</a:t>
            </a:r>
            <a:r>
              <a:rPr lang="zh-CN" altLang="en-US" sz="2800" b="1" dirty="0">
                <a:solidFill>
                  <a:srgbClr val="006699"/>
                </a:solidFill>
                <a:latin typeface="+mj-lt"/>
              </a:rPr>
              <a:t>引导控制块</a:t>
            </a:r>
            <a:r>
              <a:rPr lang="en-US" altLang="en-US" sz="2800" b="1" dirty="0">
                <a:solidFill>
                  <a:srgbClr val="006699"/>
                </a:solidFill>
                <a:latin typeface="+mj-lt"/>
              </a:rPr>
              <a:t>)</a:t>
            </a:r>
            <a:r>
              <a:rPr lang="en-US" altLang="en-US" sz="2800" dirty="0">
                <a:solidFill>
                  <a:srgbClr val="3366FF"/>
                </a:solidFill>
              </a:rPr>
              <a:t> </a:t>
            </a:r>
            <a:r>
              <a:rPr lang="zh-CN" altLang="en-US" sz="2800" dirty="0"/>
              <a:t>包括系统从该卷引导</a:t>
            </a:r>
            <a:r>
              <a:rPr lang="en-US" altLang="zh-CN" sz="2800" dirty="0"/>
              <a:t>OS</a:t>
            </a:r>
            <a:r>
              <a:rPr lang="zh-CN" altLang="en-US" sz="2800" dirty="0"/>
              <a:t>所需要的信息</a:t>
            </a:r>
            <a:endParaRPr lang="en-US" altLang="en-US" sz="2800" dirty="0"/>
          </a:p>
          <a:p>
            <a:pPr lvl="1"/>
            <a:r>
              <a:rPr lang="zh-CN" altLang="en-US" sz="2800" dirty="0"/>
              <a:t>仅在卷包含</a:t>
            </a:r>
            <a:r>
              <a:rPr lang="en-US" altLang="zh-CN" sz="2800" dirty="0"/>
              <a:t>OS</a:t>
            </a:r>
            <a:r>
              <a:rPr lang="zh-CN" altLang="en-US" sz="2800" dirty="0"/>
              <a:t>时才有，通常为卷的第一块</a:t>
            </a:r>
            <a:endParaRPr lang="en-US" altLang="en-US" sz="2800" dirty="0"/>
          </a:p>
          <a:p>
            <a:r>
              <a:rPr lang="en-US" altLang="en-US" sz="2800" b="1" dirty="0">
                <a:solidFill>
                  <a:srgbClr val="006699"/>
                </a:solidFill>
                <a:latin typeface="+mj-lt"/>
              </a:rPr>
              <a:t>Volume</a:t>
            </a:r>
            <a:r>
              <a:rPr lang="en-US" altLang="en-US" sz="2800" b="1" dirty="0">
                <a:solidFill>
                  <a:srgbClr val="3366FF"/>
                </a:solidFill>
              </a:rPr>
              <a:t> </a:t>
            </a:r>
            <a:r>
              <a:rPr lang="en-US" altLang="en-US" sz="2800" b="1" dirty="0">
                <a:solidFill>
                  <a:srgbClr val="006699"/>
                </a:solidFill>
                <a:latin typeface="+mj-lt"/>
              </a:rPr>
              <a:t>control</a:t>
            </a:r>
            <a:r>
              <a:rPr lang="en-US" altLang="en-US" sz="2800" b="1" dirty="0">
                <a:solidFill>
                  <a:srgbClr val="3366FF"/>
                </a:solidFill>
              </a:rPr>
              <a:t> </a:t>
            </a:r>
            <a:r>
              <a:rPr lang="en-US" altLang="en-US" sz="2800" b="1" dirty="0">
                <a:solidFill>
                  <a:srgbClr val="006699"/>
                </a:solidFill>
                <a:latin typeface="+mj-lt"/>
              </a:rPr>
              <a:t>block</a:t>
            </a:r>
            <a:r>
              <a:rPr lang="en-US" altLang="en-US" sz="2800" b="1" dirty="0">
                <a:solidFill>
                  <a:srgbClr val="3366FF"/>
                </a:solidFill>
              </a:rPr>
              <a:t> </a:t>
            </a:r>
            <a:r>
              <a:rPr lang="en-US" altLang="en-US" sz="2800" b="1" dirty="0">
                <a:solidFill>
                  <a:srgbClr val="000000"/>
                </a:solidFill>
              </a:rPr>
              <a:t>(</a:t>
            </a:r>
            <a:r>
              <a:rPr lang="en-US" altLang="en-US" sz="2800" b="1" dirty="0">
                <a:solidFill>
                  <a:srgbClr val="006699"/>
                </a:solidFill>
                <a:latin typeface="+mj-lt"/>
              </a:rPr>
              <a:t>superblock</a:t>
            </a:r>
            <a:r>
              <a:rPr lang="en-US" altLang="en-US" sz="2800" b="1" dirty="0">
                <a:solidFill>
                  <a:srgbClr val="3366FF"/>
                </a:solidFill>
              </a:rPr>
              <a:t>, </a:t>
            </a:r>
            <a:r>
              <a:rPr lang="en-US" altLang="en-US" sz="2800" b="1" dirty="0">
                <a:solidFill>
                  <a:srgbClr val="006699"/>
                </a:solidFill>
                <a:latin typeface="+mj-lt"/>
              </a:rPr>
              <a:t>master</a:t>
            </a:r>
            <a:r>
              <a:rPr lang="en-US" altLang="en-US" sz="2800" b="1" dirty="0">
                <a:solidFill>
                  <a:srgbClr val="3366FF"/>
                </a:solidFill>
              </a:rPr>
              <a:t> </a:t>
            </a:r>
            <a:r>
              <a:rPr lang="en-US" altLang="en-US" sz="2800" b="1" dirty="0">
                <a:solidFill>
                  <a:srgbClr val="006699"/>
                </a:solidFill>
                <a:latin typeface="+mj-lt"/>
              </a:rPr>
              <a:t>file</a:t>
            </a:r>
            <a:r>
              <a:rPr lang="en-US" altLang="en-US" sz="2800" b="1" dirty="0">
                <a:solidFill>
                  <a:srgbClr val="3366FF"/>
                </a:solidFill>
              </a:rPr>
              <a:t> </a:t>
            </a:r>
            <a:r>
              <a:rPr lang="en-US" altLang="en-US" sz="2800" b="1" dirty="0">
                <a:solidFill>
                  <a:srgbClr val="006699"/>
                </a:solidFill>
                <a:latin typeface="+mj-lt"/>
              </a:rPr>
              <a:t>table</a:t>
            </a:r>
            <a:r>
              <a:rPr lang="zh-CN" altLang="en-US" sz="2800" b="1" dirty="0">
                <a:solidFill>
                  <a:srgbClr val="006699"/>
                </a:solidFill>
                <a:latin typeface="+mj-lt"/>
              </a:rPr>
              <a:t>，卷控制块，超级块，主文件表</a:t>
            </a:r>
            <a:r>
              <a:rPr lang="en-US" altLang="en-US" sz="2800" b="1" dirty="0">
                <a:solidFill>
                  <a:srgbClr val="000000"/>
                </a:solidFill>
              </a:rPr>
              <a:t>)</a:t>
            </a:r>
            <a:r>
              <a:rPr lang="en-US" altLang="en-US" sz="2800" dirty="0">
                <a:solidFill>
                  <a:srgbClr val="3366FF"/>
                </a:solidFill>
              </a:rPr>
              <a:t> </a:t>
            </a:r>
            <a:r>
              <a:rPr lang="zh-CN" altLang="en-US" sz="2800" dirty="0"/>
              <a:t>包括卷</a:t>
            </a:r>
            <a:r>
              <a:rPr lang="en-US" altLang="zh-CN" sz="2800" dirty="0"/>
              <a:t>(</a:t>
            </a:r>
            <a:r>
              <a:rPr lang="zh-CN" altLang="en-US" sz="2800" dirty="0"/>
              <a:t>或分区</a:t>
            </a:r>
            <a:r>
              <a:rPr lang="en-US" altLang="zh-CN" sz="2800" dirty="0"/>
              <a:t>)</a:t>
            </a:r>
            <a:r>
              <a:rPr lang="zh-CN" altLang="en-US" sz="2800" dirty="0"/>
              <a:t>的详细信息</a:t>
            </a:r>
            <a:endParaRPr lang="en-US" altLang="en-US" sz="2800" dirty="0"/>
          </a:p>
          <a:p>
            <a:pPr lvl="1"/>
            <a:r>
              <a:rPr lang="zh-CN" altLang="en-US" sz="2800" dirty="0"/>
              <a:t>总块数，空闲块数量，块的大小，空闲</a:t>
            </a:r>
            <a:r>
              <a:rPr lang="en-US" altLang="zh-CN" sz="2800" dirty="0"/>
              <a:t>FCB</a:t>
            </a:r>
            <a:r>
              <a:rPr lang="zh-CN" altLang="en-US" sz="2800" dirty="0"/>
              <a:t>的数量及指针等</a:t>
            </a:r>
            <a:endParaRPr lang="en-US" altLang="en-US" sz="2800" dirty="0"/>
          </a:p>
          <a:p>
            <a:r>
              <a:rPr lang="zh-CN" altLang="en-US" sz="2800" dirty="0"/>
              <a:t>每个文件系统的目录结构用于组织文件</a:t>
            </a:r>
            <a:endParaRPr lang="en-US" altLang="en-US" sz="2800" dirty="0"/>
          </a:p>
          <a:p>
            <a:pPr lvl="1"/>
            <a:r>
              <a:rPr lang="zh-CN" altLang="en-US" sz="2800" dirty="0"/>
              <a:t>比如</a:t>
            </a:r>
            <a:r>
              <a:rPr lang="en-US" altLang="zh-CN" sz="2800" dirty="0"/>
              <a:t>UFS</a:t>
            </a:r>
            <a:r>
              <a:rPr lang="zh-CN" altLang="en-US" sz="2800" dirty="0"/>
              <a:t>的文件名及</a:t>
            </a:r>
            <a:r>
              <a:rPr lang="en-US" altLang="zh-CN" sz="2800" dirty="0" err="1"/>
              <a:t>inode</a:t>
            </a:r>
            <a:r>
              <a:rPr lang="zh-CN" altLang="en-US" sz="2800" dirty="0"/>
              <a:t>号；</a:t>
            </a:r>
            <a:r>
              <a:rPr lang="en-US" altLang="zh-CN" sz="2800" dirty="0"/>
              <a:t>NTFS</a:t>
            </a:r>
            <a:r>
              <a:rPr lang="zh-CN" altLang="en-US" sz="2800" dirty="0"/>
              <a:t>存储在主控文件表中</a:t>
            </a: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61E6968-23CC-4041-AF8F-B396E75F103C}"/>
              </a:ext>
            </a:extLst>
          </p:cNvPr>
          <p:cNvSpPr>
            <a:spLocks noGrp="1" noChangeArrowheads="1"/>
          </p:cNvSpPr>
          <p:nvPr>
            <p:ph type="title"/>
          </p:nvPr>
        </p:nvSpPr>
        <p:spPr>
          <a:xfrm>
            <a:off x="2486026" y="232005"/>
            <a:ext cx="7724775" cy="576262"/>
          </a:xfrm>
        </p:spPr>
        <p:txBody>
          <a:bodyPr/>
          <a:lstStyle/>
          <a:p>
            <a:pPr eaLnBrk="1" hangingPunct="1"/>
            <a:r>
              <a:rPr lang="en-US" altLang="en-US" dirty="0"/>
              <a:t>File-System Implementation (Cont.)</a:t>
            </a:r>
          </a:p>
        </p:txBody>
      </p:sp>
      <p:sp>
        <p:nvSpPr>
          <p:cNvPr id="20482" name="Content Placeholder 2">
            <a:extLst>
              <a:ext uri="{FF2B5EF4-FFF2-40B4-BE49-F238E27FC236}">
                <a16:creationId xmlns:a16="http://schemas.microsoft.com/office/drawing/2014/main" id="{5CBF3188-619B-44AD-816A-4D225B7F4081}"/>
              </a:ext>
            </a:extLst>
          </p:cNvPr>
          <p:cNvSpPr>
            <a:spLocks noGrp="1" noChangeArrowheads="1"/>
          </p:cNvSpPr>
          <p:nvPr>
            <p:ph idx="1"/>
          </p:nvPr>
        </p:nvSpPr>
        <p:spPr>
          <a:xfrm>
            <a:off x="606381" y="998774"/>
            <a:ext cx="10777491" cy="4530725"/>
          </a:xfrm>
        </p:spPr>
        <p:txBody>
          <a:bodyPr/>
          <a:lstStyle/>
          <a:p>
            <a:r>
              <a:rPr lang="zh-CN" altLang="en-US" sz="2400" dirty="0"/>
              <a:t>每个文件的</a:t>
            </a:r>
            <a:r>
              <a:rPr lang="en-US" altLang="en-US" sz="2400" dirty="0"/>
              <a:t> </a:t>
            </a:r>
            <a:r>
              <a:rPr lang="zh-CN" altLang="en-US" sz="2400" b="1" dirty="0">
                <a:solidFill>
                  <a:srgbClr val="006699"/>
                </a:solidFill>
                <a:latin typeface="+mj-lt"/>
              </a:rPr>
              <a:t>文件控制块</a:t>
            </a:r>
            <a:r>
              <a:rPr lang="en-US" altLang="en-US" sz="2400" dirty="0">
                <a:solidFill>
                  <a:srgbClr val="000000"/>
                </a:solidFill>
              </a:rPr>
              <a:t>(</a:t>
            </a:r>
            <a:r>
              <a:rPr lang="en-US" altLang="en-US" sz="2400" b="1" dirty="0">
                <a:solidFill>
                  <a:srgbClr val="006699"/>
                </a:solidFill>
                <a:latin typeface="+mj-lt"/>
              </a:rPr>
              <a:t>FCB</a:t>
            </a:r>
            <a:r>
              <a:rPr lang="en-US" altLang="en-US" sz="2400" dirty="0"/>
              <a:t>) </a:t>
            </a:r>
            <a:r>
              <a:rPr lang="zh-CN" altLang="en-US" sz="2400" dirty="0"/>
              <a:t>包含很多项有关文件的信息</a:t>
            </a:r>
            <a:endParaRPr lang="en-US" altLang="en-US" sz="2400" dirty="0"/>
          </a:p>
          <a:p>
            <a:pPr lvl="1"/>
            <a:r>
              <a:rPr lang="zh-CN" altLang="en-US" sz="2400" dirty="0"/>
              <a:t>典型的包括</a:t>
            </a:r>
            <a:r>
              <a:rPr lang="en-US" altLang="zh-CN" sz="2400" dirty="0" err="1"/>
              <a:t>i</a:t>
            </a:r>
            <a:r>
              <a:rPr lang="zh-CN" altLang="en-US" sz="2400" dirty="0"/>
              <a:t>节点表</a:t>
            </a:r>
            <a:r>
              <a:rPr lang="en-US" altLang="zh-CN" sz="2400" dirty="0"/>
              <a:t>(</a:t>
            </a:r>
            <a:r>
              <a:rPr lang="en-US" altLang="zh-CN" sz="2400" dirty="0" err="1"/>
              <a:t>inode</a:t>
            </a:r>
            <a:r>
              <a:rPr lang="en-US" altLang="zh-CN" sz="2400" dirty="0"/>
              <a:t>)</a:t>
            </a:r>
            <a:r>
              <a:rPr lang="zh-CN" altLang="en-US" sz="2400" dirty="0"/>
              <a:t>，访问许可，文件大小，日期时间等</a:t>
            </a:r>
            <a:endParaRPr lang="en-US" altLang="en-US" sz="2400" dirty="0"/>
          </a:p>
          <a:p>
            <a:pPr lvl="1"/>
            <a:r>
              <a:rPr lang="en-US" altLang="en-US" sz="2400" dirty="0"/>
              <a:t>NFTS </a:t>
            </a:r>
            <a:r>
              <a:rPr lang="zh-CN" altLang="en-US" sz="2400" dirty="0"/>
              <a:t>上这些信息存储在主控文件中，使用关系数据库结构，每个文件占一行</a:t>
            </a:r>
            <a:endParaRPr lang="en-US" altLang="en-US" sz="2400" dirty="0"/>
          </a:p>
        </p:txBody>
      </p:sp>
      <p:pic>
        <p:nvPicPr>
          <p:cNvPr id="20483" name="Picture 5">
            <a:extLst>
              <a:ext uri="{FF2B5EF4-FFF2-40B4-BE49-F238E27FC236}">
                <a16:creationId xmlns:a16="http://schemas.microsoft.com/office/drawing/2014/main" id="{8A6DDED1-6F8C-4F20-B323-225ED207A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234" y="2691819"/>
            <a:ext cx="5666357" cy="375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8A77BF0-2C8E-4F2C-B89E-F2540B5B7CE9}"/>
              </a:ext>
            </a:extLst>
          </p:cNvPr>
          <p:cNvSpPr>
            <a:spLocks noGrp="1" noChangeArrowheads="1"/>
          </p:cNvSpPr>
          <p:nvPr>
            <p:ph type="title"/>
          </p:nvPr>
        </p:nvSpPr>
        <p:spPr>
          <a:xfrm>
            <a:off x="1631092" y="238549"/>
            <a:ext cx="9687697" cy="576262"/>
          </a:xfrm>
        </p:spPr>
        <p:txBody>
          <a:bodyPr/>
          <a:lstStyle/>
          <a:p>
            <a:pPr eaLnBrk="1" hangingPunct="1"/>
            <a:r>
              <a:rPr lang="en-US" altLang="en-US" sz="2800" dirty="0"/>
              <a:t>In-Memory File System Structures(</a:t>
            </a:r>
            <a:r>
              <a:rPr lang="zh-CN" altLang="en-US" sz="2800" dirty="0"/>
              <a:t>内存中的文件结构</a:t>
            </a:r>
            <a:r>
              <a:rPr lang="en-US" altLang="en-US" sz="2800" dirty="0"/>
              <a:t>)</a:t>
            </a:r>
            <a:endParaRPr lang="en-US" altLang="en-US" sz="2000" dirty="0"/>
          </a:p>
        </p:txBody>
      </p:sp>
      <p:sp>
        <p:nvSpPr>
          <p:cNvPr id="22530" name="Rectangle 3">
            <a:extLst>
              <a:ext uri="{FF2B5EF4-FFF2-40B4-BE49-F238E27FC236}">
                <a16:creationId xmlns:a16="http://schemas.microsoft.com/office/drawing/2014/main" id="{1E835648-11EB-4E90-AC6E-4D8B1CA721B8}"/>
              </a:ext>
            </a:extLst>
          </p:cNvPr>
          <p:cNvSpPr>
            <a:spLocks noGrp="1" noChangeArrowheads="1"/>
          </p:cNvSpPr>
          <p:nvPr>
            <p:ph type="body" idx="1"/>
          </p:nvPr>
        </p:nvSpPr>
        <p:spPr>
          <a:xfrm>
            <a:off x="568412" y="1014220"/>
            <a:ext cx="10929551" cy="4530725"/>
          </a:xfrm>
        </p:spPr>
        <p:txBody>
          <a:bodyPr/>
          <a:lstStyle/>
          <a:p>
            <a:r>
              <a:rPr lang="en-US" altLang="en-US" sz="2400" b="1" dirty="0">
                <a:solidFill>
                  <a:srgbClr val="006699"/>
                </a:solidFill>
                <a:latin typeface="+mj-lt"/>
              </a:rPr>
              <a:t>Mount</a:t>
            </a:r>
            <a:r>
              <a:rPr lang="en-US" altLang="en-US" sz="2400" b="1" dirty="0">
                <a:solidFill>
                  <a:srgbClr val="3366FF"/>
                </a:solidFill>
              </a:rPr>
              <a:t> </a:t>
            </a:r>
            <a:r>
              <a:rPr lang="en-US" altLang="en-US" sz="2400" b="1" dirty="0">
                <a:solidFill>
                  <a:srgbClr val="006699"/>
                </a:solidFill>
                <a:latin typeface="+mj-lt"/>
              </a:rPr>
              <a:t>table(</a:t>
            </a:r>
            <a:r>
              <a:rPr lang="zh-CN" altLang="en-US" sz="2400" b="1" dirty="0">
                <a:solidFill>
                  <a:srgbClr val="006699"/>
                </a:solidFill>
                <a:latin typeface="+mj-lt"/>
              </a:rPr>
              <a:t>安装表</a:t>
            </a:r>
            <a:r>
              <a:rPr lang="en-US" altLang="en-US" sz="2400" b="1" dirty="0">
                <a:solidFill>
                  <a:srgbClr val="006699"/>
                </a:solidFill>
                <a:latin typeface="+mj-lt"/>
              </a:rPr>
              <a:t>)</a:t>
            </a:r>
            <a:r>
              <a:rPr lang="en-US" altLang="en-US" sz="2400" b="1" dirty="0">
                <a:solidFill>
                  <a:srgbClr val="3366FF"/>
                </a:solidFill>
              </a:rPr>
              <a:t> </a:t>
            </a:r>
            <a:r>
              <a:rPr lang="zh-CN" altLang="en-US" sz="2400" dirty="0"/>
              <a:t>包含每个文件系统安装的信息，包括安装点，</a:t>
            </a:r>
            <a:r>
              <a:rPr lang="en-US" altLang="zh-CN" sz="2400" dirty="0"/>
              <a:t>FS</a:t>
            </a:r>
            <a:r>
              <a:rPr lang="zh-CN" altLang="en-US" sz="2400" dirty="0"/>
              <a:t>类型等</a:t>
            </a:r>
            <a:endParaRPr lang="en-US" altLang="en-US" sz="2400" dirty="0"/>
          </a:p>
          <a:p>
            <a:r>
              <a:rPr lang="en-US" altLang="en-US" sz="2400" b="1" dirty="0">
                <a:solidFill>
                  <a:srgbClr val="006699"/>
                </a:solidFill>
                <a:latin typeface="+mj-lt"/>
              </a:rPr>
              <a:t>system-wide</a:t>
            </a:r>
            <a:r>
              <a:rPr lang="en-US" altLang="en-US" sz="2400" b="1" dirty="0">
                <a:solidFill>
                  <a:srgbClr val="3366FF"/>
                </a:solidFill>
              </a:rPr>
              <a:t> </a:t>
            </a:r>
            <a:r>
              <a:rPr lang="en-US" altLang="en-US" sz="2400" b="1" dirty="0">
                <a:solidFill>
                  <a:srgbClr val="006699"/>
                </a:solidFill>
                <a:latin typeface="+mj-lt"/>
              </a:rPr>
              <a:t>open-file</a:t>
            </a:r>
            <a:r>
              <a:rPr lang="en-US" altLang="en-US" sz="2400" b="1" dirty="0">
                <a:solidFill>
                  <a:srgbClr val="3366FF"/>
                </a:solidFill>
              </a:rPr>
              <a:t> </a:t>
            </a:r>
            <a:r>
              <a:rPr lang="en-US" altLang="en-US" sz="2400" b="1" dirty="0">
                <a:solidFill>
                  <a:srgbClr val="006699"/>
                </a:solidFill>
                <a:latin typeface="+mj-lt"/>
              </a:rPr>
              <a:t>table(</a:t>
            </a:r>
            <a:r>
              <a:rPr lang="zh-CN" altLang="en-US" sz="2400" b="1" dirty="0">
                <a:solidFill>
                  <a:srgbClr val="006699"/>
                </a:solidFill>
                <a:latin typeface="+mj-lt"/>
              </a:rPr>
              <a:t>系统范围内的打开文件表</a:t>
            </a:r>
            <a:r>
              <a:rPr lang="en-US" altLang="en-US" sz="2400" b="1" dirty="0">
                <a:solidFill>
                  <a:srgbClr val="006699"/>
                </a:solidFill>
                <a:latin typeface="+mj-lt"/>
              </a:rPr>
              <a:t>)</a:t>
            </a:r>
            <a:r>
              <a:rPr lang="en-US" altLang="en-US" sz="2400" b="1" dirty="0">
                <a:solidFill>
                  <a:srgbClr val="3366FF"/>
                </a:solidFill>
              </a:rPr>
              <a:t> </a:t>
            </a:r>
            <a:r>
              <a:rPr lang="zh-CN" altLang="en-US" sz="2400" dirty="0"/>
              <a:t>包括每个打开文件的</a:t>
            </a:r>
            <a:r>
              <a:rPr lang="en-US" altLang="zh-CN" sz="2400" dirty="0"/>
              <a:t>FCB</a:t>
            </a:r>
            <a:r>
              <a:rPr lang="zh-CN" altLang="en-US" sz="2400" dirty="0"/>
              <a:t>的副本，以及其他信息</a:t>
            </a:r>
            <a:endParaRPr lang="en-US" altLang="en-US" sz="2400" dirty="0"/>
          </a:p>
          <a:p>
            <a:r>
              <a:rPr lang="en-US" altLang="en-US" sz="2400" b="1" dirty="0">
                <a:solidFill>
                  <a:srgbClr val="006699"/>
                </a:solidFill>
                <a:latin typeface="+mj-lt"/>
              </a:rPr>
              <a:t>per-process</a:t>
            </a:r>
            <a:r>
              <a:rPr lang="en-US" altLang="en-US" sz="2400" b="1" dirty="0">
                <a:solidFill>
                  <a:srgbClr val="3366FF"/>
                </a:solidFill>
              </a:rPr>
              <a:t> </a:t>
            </a:r>
            <a:r>
              <a:rPr lang="en-US" altLang="en-US" sz="2400" b="1" dirty="0">
                <a:solidFill>
                  <a:srgbClr val="006699"/>
                </a:solidFill>
                <a:latin typeface="+mj-lt"/>
              </a:rPr>
              <a:t>open-file</a:t>
            </a:r>
            <a:r>
              <a:rPr lang="en-US" altLang="en-US" sz="2400" b="1" dirty="0">
                <a:solidFill>
                  <a:srgbClr val="3366FF"/>
                </a:solidFill>
              </a:rPr>
              <a:t> </a:t>
            </a:r>
            <a:r>
              <a:rPr lang="en-US" altLang="en-US" sz="2400" b="1" dirty="0">
                <a:solidFill>
                  <a:srgbClr val="006699"/>
                </a:solidFill>
                <a:latin typeface="+mj-lt"/>
              </a:rPr>
              <a:t>table(</a:t>
            </a:r>
            <a:r>
              <a:rPr lang="zh-CN" altLang="en-US" sz="2400" b="1" dirty="0">
                <a:solidFill>
                  <a:srgbClr val="006699"/>
                </a:solidFill>
                <a:latin typeface="+mj-lt"/>
              </a:rPr>
              <a:t>单个进程的打开文件表</a:t>
            </a:r>
            <a:r>
              <a:rPr lang="en-US" altLang="en-US" sz="2400" b="1" dirty="0">
                <a:solidFill>
                  <a:srgbClr val="006699"/>
                </a:solidFill>
                <a:latin typeface="+mj-lt"/>
              </a:rPr>
              <a:t>)</a:t>
            </a:r>
            <a:r>
              <a:rPr lang="en-US" altLang="en-US" sz="2400" b="1" dirty="0">
                <a:solidFill>
                  <a:srgbClr val="3366FF"/>
                </a:solidFill>
              </a:rPr>
              <a:t> </a:t>
            </a:r>
            <a:r>
              <a:rPr lang="zh-CN" altLang="en-US" sz="2400" dirty="0"/>
              <a:t>包含了一个指向系统范围内已打开文件</a:t>
            </a:r>
            <a:r>
              <a:rPr lang="en-US" altLang="zh-CN" sz="2400" dirty="0"/>
              <a:t>(</a:t>
            </a:r>
            <a:r>
              <a:rPr lang="zh-CN" altLang="en-US" sz="2400" dirty="0"/>
              <a:t>仅本进程的</a:t>
            </a:r>
            <a:r>
              <a:rPr lang="en-US" altLang="zh-CN" sz="2400" dirty="0"/>
              <a:t>)</a:t>
            </a:r>
            <a:r>
              <a:rPr lang="zh-CN" altLang="en-US" sz="2400" dirty="0"/>
              <a:t>表中相关条目的指针，以及其他信息</a:t>
            </a:r>
            <a:endParaRPr lang="en-US" altLang="en-US" sz="2400" dirty="0"/>
          </a:p>
          <a:p>
            <a:r>
              <a:rPr lang="zh-CN" altLang="en-US" sz="2400" dirty="0"/>
              <a:t>下一页的图描绘出了</a:t>
            </a:r>
            <a:r>
              <a:rPr lang="en-US" altLang="zh-CN" sz="2400" dirty="0"/>
              <a:t>OS</a:t>
            </a:r>
            <a:r>
              <a:rPr lang="zh-CN" altLang="en-US" sz="2400" dirty="0"/>
              <a:t>提供的放在内存的，有关文件系统的数据结构</a:t>
            </a:r>
            <a:endParaRPr lang="en-US" altLang="en-US" sz="2400" dirty="0"/>
          </a:p>
          <a:p>
            <a:r>
              <a:rPr lang="en-US" altLang="en-US" sz="2400" dirty="0"/>
              <a:t>Figure 11-3(a) </a:t>
            </a:r>
            <a:r>
              <a:rPr lang="zh-CN" altLang="en-US" sz="2400" dirty="0"/>
              <a:t>为打开一个文件</a:t>
            </a:r>
            <a:endParaRPr lang="en-US" altLang="en-US" sz="2400" dirty="0"/>
          </a:p>
          <a:p>
            <a:r>
              <a:rPr lang="en-US" altLang="en-US" sz="2400" dirty="0"/>
              <a:t>Figure 11-3(b) </a:t>
            </a:r>
            <a:r>
              <a:rPr lang="zh-CN" altLang="en-US" sz="2400" dirty="0"/>
              <a:t>为读文件的过程</a:t>
            </a:r>
            <a:endParaRPr lang="en-US" altLang="en-US" sz="2400" dirty="0"/>
          </a:p>
          <a:p>
            <a:r>
              <a:rPr lang="zh-CN" altLang="en-US" sz="2400" dirty="0"/>
              <a:t>以及保存来自二级存储的数据块的缓存</a:t>
            </a:r>
            <a:endParaRPr lang="en-US" altLang="en-US" sz="2400" dirty="0"/>
          </a:p>
          <a:p>
            <a:r>
              <a:rPr lang="zh-CN" altLang="en-US" sz="2400" dirty="0"/>
              <a:t>打开文件返回一个文件句柄或描述符用于后续操作</a:t>
            </a:r>
            <a:endParaRPr lang="en-US" altLang="en-US" sz="2400" dirty="0"/>
          </a:p>
          <a:p>
            <a:r>
              <a:rPr lang="zh-CN" altLang="en-US" sz="2400" dirty="0"/>
              <a:t>读取的数据最终拷贝进特定的用户进程内存地址</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E41EDA98-A997-41EC-93AE-BC0FA338E236}"/>
              </a:ext>
            </a:extLst>
          </p:cNvPr>
          <p:cNvSpPr>
            <a:spLocks noGrp="1" noChangeArrowheads="1"/>
          </p:cNvSpPr>
          <p:nvPr>
            <p:ph type="title"/>
          </p:nvPr>
        </p:nvSpPr>
        <p:spPr>
          <a:xfrm>
            <a:off x="1847335" y="235762"/>
            <a:ext cx="9452918" cy="576262"/>
          </a:xfrm>
        </p:spPr>
        <p:txBody>
          <a:bodyPr/>
          <a:lstStyle/>
          <a:p>
            <a:pPr eaLnBrk="1" hangingPunct="1"/>
            <a:r>
              <a:rPr lang="en-US" altLang="en-US" sz="2800" dirty="0"/>
              <a:t>In-Memory File System Structures</a:t>
            </a:r>
            <a:r>
              <a:rPr lang="en-US" altLang="zh-CN" sz="2800" dirty="0"/>
              <a:t>(</a:t>
            </a:r>
            <a:r>
              <a:rPr lang="zh-CN" altLang="en-US" sz="2800" dirty="0"/>
              <a:t>内存中的文件结构</a:t>
            </a:r>
            <a:r>
              <a:rPr lang="en-US" altLang="zh-CN" sz="2800" dirty="0"/>
              <a:t>)</a:t>
            </a:r>
            <a:endParaRPr lang="en-US" altLang="en-US" sz="2000" dirty="0"/>
          </a:p>
        </p:txBody>
      </p:sp>
      <p:pic>
        <p:nvPicPr>
          <p:cNvPr id="24578" name="Picture 2">
            <a:extLst>
              <a:ext uri="{FF2B5EF4-FFF2-40B4-BE49-F238E27FC236}">
                <a16:creationId xmlns:a16="http://schemas.microsoft.com/office/drawing/2014/main" id="{19F9291C-0ADC-4EC3-97A1-888621420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983" y="914401"/>
            <a:ext cx="7031357" cy="561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9EC2FD95-A4DE-4892-A2B5-8D435673FBFE}"/>
              </a:ext>
            </a:extLst>
          </p:cNvPr>
          <p:cNvSpPr/>
          <p:nvPr/>
        </p:nvSpPr>
        <p:spPr>
          <a:xfrm>
            <a:off x="793073" y="1351508"/>
            <a:ext cx="3956481" cy="353943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OS</a:t>
            </a:r>
            <a:r>
              <a:rPr lang="zh-CN" altLang="en-US" sz="2800" dirty="0">
                <a:latin typeface="微软雅黑" panose="020B0503020204020204" pitchFamily="34" charset="-122"/>
                <a:ea typeface="微软雅黑" panose="020B0503020204020204" pitchFamily="34" charset="-122"/>
              </a:rPr>
              <a:t>提供的放在内存的，有关文件系统的数据结构</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Figure (a) refers to </a:t>
            </a:r>
            <a:r>
              <a:rPr lang="en-US" altLang="zh-CN" sz="2800" b="1" dirty="0">
                <a:solidFill>
                  <a:srgbClr val="0070C0"/>
                </a:solidFill>
                <a:latin typeface="微软雅黑" panose="020B0503020204020204" pitchFamily="34" charset="-122"/>
                <a:ea typeface="微软雅黑" panose="020B0503020204020204" pitchFamily="34" charset="-122"/>
              </a:rPr>
              <a:t>opening</a:t>
            </a:r>
            <a:r>
              <a:rPr lang="en-US" altLang="zh-CN" sz="2800" dirty="0">
                <a:latin typeface="微软雅黑" panose="020B0503020204020204" pitchFamily="34" charset="-122"/>
                <a:ea typeface="微软雅黑" panose="020B0503020204020204" pitchFamily="34" charset="-122"/>
              </a:rPr>
              <a:t> a file.</a:t>
            </a:r>
          </a:p>
          <a:p>
            <a:r>
              <a:rPr lang="en-US" altLang="zh-CN" sz="2800" dirty="0">
                <a:latin typeface="微软雅黑" panose="020B0503020204020204" pitchFamily="34" charset="-122"/>
                <a:ea typeface="微软雅黑" panose="020B0503020204020204" pitchFamily="34" charset="-122"/>
              </a:rPr>
              <a:t>Figure (b) refers to </a:t>
            </a:r>
            <a:r>
              <a:rPr lang="en-US" altLang="zh-CN" sz="2800" b="1" dirty="0">
                <a:solidFill>
                  <a:srgbClr val="0070C0"/>
                </a:solidFill>
                <a:latin typeface="微软雅黑" panose="020B0503020204020204" pitchFamily="34" charset="-122"/>
                <a:ea typeface="微软雅黑" panose="020B0503020204020204" pitchFamily="34" charset="-122"/>
              </a:rPr>
              <a:t>reading</a:t>
            </a:r>
            <a:r>
              <a:rPr lang="en-US" altLang="zh-CN" sz="2800" dirty="0">
                <a:latin typeface="微软雅黑" panose="020B0503020204020204" pitchFamily="34" charset="-122"/>
                <a:ea typeface="微软雅黑" panose="020B0503020204020204" pitchFamily="34" charset="-122"/>
              </a:rPr>
              <a:t> a 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A71CA16-852D-462C-A303-9F74D8C8D581}"/>
              </a:ext>
            </a:extLst>
          </p:cNvPr>
          <p:cNvSpPr>
            <a:spLocks noGrp="1"/>
          </p:cNvSpPr>
          <p:nvPr>
            <p:ph type="title" idx="4294967295"/>
          </p:nvPr>
        </p:nvSpPr>
        <p:spPr>
          <a:xfrm>
            <a:off x="2222500" y="330200"/>
            <a:ext cx="8077200"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Partition and Mounting</a:t>
            </a:r>
            <a:r>
              <a:rPr lang="en-US" altLang="zh-CN" dirty="0">
                <a:effectLst>
                  <a:outerShdw blurRad="38100" dist="38100" dir="2700000" algn="tl">
                    <a:srgbClr val="C0C0C0"/>
                  </a:outerShdw>
                </a:effectLst>
                <a:ea typeface="宋体" panose="02010600030101010101" pitchFamily="2" charset="-122"/>
              </a:rPr>
              <a:t>(</a:t>
            </a:r>
            <a:r>
              <a:rPr lang="zh-CN" altLang="en-US" dirty="0">
                <a:effectLst>
                  <a:outerShdw blurRad="38100" dist="38100" dir="2700000" algn="tl">
                    <a:srgbClr val="C0C0C0"/>
                  </a:outerShdw>
                </a:effectLst>
              </a:rPr>
              <a:t>分区与安装</a:t>
            </a:r>
            <a:r>
              <a:rPr lang="en-US" altLang="zh-CN" dirty="0">
                <a:effectLst>
                  <a:outerShdw blurRad="38100" dist="38100" dir="2700000" algn="tl">
                    <a:srgbClr val="C0C0C0"/>
                  </a:outerShdw>
                </a:effectLst>
                <a:ea typeface="宋体" panose="02010600030101010101" pitchFamily="2" charset="-122"/>
              </a:rPr>
              <a:t>)</a:t>
            </a:r>
            <a:endParaRPr lang="zh-CN" altLang="en-US" dirty="0">
              <a:effectLst>
                <a:outerShdw blurRad="38100" dist="38100" dir="2700000" algn="tl">
                  <a:srgbClr val="C0C0C0"/>
                </a:outerShdw>
              </a:effectLst>
              <a:ea typeface="宋体" panose="02010600030101010101" pitchFamily="2" charset="-122"/>
            </a:endParaRPr>
          </a:p>
        </p:txBody>
      </p:sp>
      <p:sp>
        <p:nvSpPr>
          <p:cNvPr id="32771" name="内容占位符 2">
            <a:extLst>
              <a:ext uri="{FF2B5EF4-FFF2-40B4-BE49-F238E27FC236}">
                <a16:creationId xmlns:a16="http://schemas.microsoft.com/office/drawing/2014/main" id="{E362F3C1-0EF9-4595-926B-9812A0F314CB}"/>
              </a:ext>
            </a:extLst>
          </p:cNvPr>
          <p:cNvSpPr>
            <a:spLocks noGrp="1"/>
          </p:cNvSpPr>
          <p:nvPr>
            <p:ph idx="4294967295"/>
          </p:nvPr>
        </p:nvSpPr>
        <p:spPr>
          <a:xfrm>
            <a:off x="790832" y="1060194"/>
            <a:ext cx="10490887" cy="4994275"/>
          </a:xfrm>
        </p:spPr>
        <p:txBody>
          <a:bodyPr/>
          <a:lstStyle/>
          <a:p>
            <a:r>
              <a:rPr lang="zh-CN" altLang="en-US" sz="2800" dirty="0"/>
              <a:t>一个磁盘可以划分为多个分区</a:t>
            </a:r>
          </a:p>
          <a:p>
            <a:r>
              <a:rPr lang="zh-CN" altLang="en-US" sz="2800" dirty="0"/>
              <a:t>一个卷也可横跨多个磁盘上的数个分区，比如</a:t>
            </a:r>
            <a:r>
              <a:rPr lang="en-US" altLang="zh-CN" sz="2800" dirty="0"/>
              <a:t>RAID(12.7</a:t>
            </a:r>
            <a:r>
              <a:rPr lang="zh-CN" altLang="en-US" sz="2800" dirty="0"/>
              <a:t>介绍</a:t>
            </a:r>
            <a:r>
              <a:rPr lang="en-US" altLang="zh-CN" sz="2800" dirty="0"/>
              <a:t>)</a:t>
            </a:r>
            <a:endParaRPr lang="fr-FR" altLang="en-US" sz="2800" dirty="0"/>
          </a:p>
          <a:p>
            <a:r>
              <a:rPr lang="zh-CN" altLang="en-US" sz="2800" dirty="0"/>
              <a:t>每个分区可以是</a:t>
            </a:r>
            <a:r>
              <a:rPr lang="en-US" altLang="zh-CN" sz="2800" dirty="0"/>
              <a:t>:</a:t>
            </a:r>
          </a:p>
          <a:p>
            <a:pPr lvl="1"/>
            <a:r>
              <a:rPr lang="en-US" altLang="zh-CN" sz="2800" dirty="0"/>
              <a:t>“</a:t>
            </a:r>
            <a:r>
              <a:rPr lang="en-US" altLang="zh-CN" sz="2800" dirty="0">
                <a:solidFill>
                  <a:srgbClr val="0070C0"/>
                </a:solidFill>
              </a:rPr>
              <a:t>raw(</a:t>
            </a:r>
            <a:r>
              <a:rPr lang="zh-CN" altLang="en-US" sz="2800" dirty="0">
                <a:solidFill>
                  <a:srgbClr val="0070C0"/>
                </a:solidFill>
              </a:rPr>
              <a:t>生的</a:t>
            </a:r>
            <a:r>
              <a:rPr lang="en-US" altLang="zh-CN" sz="2800" dirty="0">
                <a:solidFill>
                  <a:srgbClr val="0070C0"/>
                </a:solidFill>
              </a:rPr>
              <a:t>)“ – </a:t>
            </a:r>
            <a:r>
              <a:rPr lang="zh-CN" altLang="en-US" sz="2800" dirty="0"/>
              <a:t>未包含文件系统，可以用于不需要文件系统的地方</a:t>
            </a:r>
            <a:endParaRPr lang="en-US" altLang="zh-CN" sz="2800" dirty="0"/>
          </a:p>
          <a:p>
            <a:pPr lvl="2"/>
            <a:r>
              <a:rPr lang="en-US" altLang="zh-CN" sz="2800" dirty="0">
                <a:solidFill>
                  <a:srgbClr val="0070C0"/>
                </a:solidFill>
              </a:rPr>
              <a:t>UNIX swap space(</a:t>
            </a:r>
            <a:r>
              <a:rPr lang="zh-CN" altLang="en-US" sz="2800" dirty="0">
                <a:solidFill>
                  <a:srgbClr val="0070C0"/>
                </a:solidFill>
              </a:rPr>
              <a:t>交换空间</a:t>
            </a:r>
            <a:r>
              <a:rPr lang="en-US" altLang="zh-CN" sz="2800" dirty="0">
                <a:solidFill>
                  <a:srgbClr val="0070C0"/>
                </a:solidFill>
              </a:rPr>
              <a:t>) </a:t>
            </a:r>
            <a:r>
              <a:rPr lang="zh-CN" altLang="en-US" sz="2800" dirty="0"/>
              <a:t>可以使用生的分区，因为它不使用文件系统，而是有自己的磁盘格式</a:t>
            </a:r>
            <a:endParaRPr lang="en-US" altLang="zh-CN" sz="2800" dirty="0"/>
          </a:p>
          <a:p>
            <a:pPr lvl="2"/>
            <a:r>
              <a:rPr lang="zh-CN" altLang="en-US" sz="2800" dirty="0"/>
              <a:t>有的数据库使用生磁盘，自己格式化来满足其特定需求</a:t>
            </a:r>
            <a:endParaRPr lang="en-US" altLang="zh-CN" sz="2800" dirty="0"/>
          </a:p>
          <a:p>
            <a:pPr lvl="1"/>
            <a:r>
              <a:rPr lang="en-US" altLang="zh-CN" sz="2800" dirty="0"/>
              <a:t>“</a:t>
            </a:r>
            <a:r>
              <a:rPr lang="en-US" altLang="zh-CN" sz="2800" dirty="0">
                <a:solidFill>
                  <a:srgbClr val="0070C0"/>
                </a:solidFill>
              </a:rPr>
              <a:t>cooked(</a:t>
            </a:r>
            <a:r>
              <a:rPr lang="zh-CN" altLang="en-US" sz="2800" dirty="0">
                <a:solidFill>
                  <a:srgbClr val="0070C0"/>
                </a:solidFill>
              </a:rPr>
              <a:t>熟的</a:t>
            </a:r>
            <a:r>
              <a:rPr lang="en-US" altLang="zh-CN" sz="2800" dirty="0">
                <a:solidFill>
                  <a:srgbClr val="0070C0"/>
                </a:solidFill>
              </a:rPr>
              <a:t>)</a:t>
            </a:r>
            <a:r>
              <a:rPr lang="en-US" altLang="zh-CN" sz="2800" dirty="0"/>
              <a:t>“ – </a:t>
            </a:r>
            <a:r>
              <a:rPr lang="zh-CN" altLang="en-US" sz="2800" dirty="0"/>
              <a:t>包含文件系统</a:t>
            </a:r>
            <a:endParaRPr lang="zh-CN" altLang="en-US" sz="3200" dirty="0"/>
          </a:p>
          <a:p>
            <a:pPr>
              <a:buFont typeface="Monotype Sorts" pitchFamily="2" charset="2"/>
              <a:buNone/>
            </a:pPr>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440F7811-DC56-49B5-8154-93B4FB37D50A}"/>
              </a:ext>
            </a:extLst>
          </p:cNvPr>
          <p:cNvSpPr>
            <a:spLocks noGrp="1"/>
          </p:cNvSpPr>
          <p:nvPr>
            <p:ph type="title" idx="4294967295"/>
          </p:nvPr>
        </p:nvSpPr>
        <p:spPr>
          <a:xfrm>
            <a:off x="2222500" y="3302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Partition and Mounting (Cont.)</a:t>
            </a:r>
          </a:p>
        </p:txBody>
      </p:sp>
      <p:sp>
        <p:nvSpPr>
          <p:cNvPr id="33795" name="内容占位符 2">
            <a:extLst>
              <a:ext uri="{FF2B5EF4-FFF2-40B4-BE49-F238E27FC236}">
                <a16:creationId xmlns:a16="http://schemas.microsoft.com/office/drawing/2014/main" id="{D157791F-3175-46F5-A3D3-62EC9B81887C}"/>
              </a:ext>
            </a:extLst>
          </p:cNvPr>
          <p:cNvSpPr>
            <a:spLocks noGrp="1"/>
          </p:cNvSpPr>
          <p:nvPr>
            <p:ph idx="4294967295"/>
          </p:nvPr>
        </p:nvSpPr>
        <p:spPr>
          <a:xfrm>
            <a:off x="790832" y="1165226"/>
            <a:ext cx="10540314" cy="4994275"/>
          </a:xfrm>
        </p:spPr>
        <p:txBody>
          <a:bodyPr/>
          <a:lstStyle/>
          <a:p>
            <a:r>
              <a:rPr lang="zh-CN" altLang="en-US" sz="2800" dirty="0"/>
              <a:t>引导信息</a:t>
            </a:r>
            <a:endParaRPr lang="en-US" altLang="zh-CN" sz="2800" dirty="0"/>
          </a:p>
          <a:p>
            <a:pPr lvl="1"/>
            <a:r>
              <a:rPr lang="zh-CN" altLang="en-US" sz="2400" dirty="0"/>
              <a:t>可以保存在单独的分区内。它有自己的格式，因为在引导时，系统还没有载入文件系统设备驱动程序，也就不能解释文件系统格式</a:t>
            </a:r>
            <a:endParaRPr lang="en-US" altLang="zh-CN" sz="2400" dirty="0"/>
          </a:p>
          <a:p>
            <a:pPr lvl="1"/>
            <a:r>
              <a:rPr lang="en-US" altLang="zh-CN" sz="2400" dirty="0"/>
              <a:t>OS</a:t>
            </a:r>
            <a:r>
              <a:rPr lang="zh-CN" altLang="en-US" sz="2400" dirty="0"/>
              <a:t>映像通常是物理上连续地存储在磁盘上，引导时读入内存的特定连续物理内存地址，并从入口开始执行，比如第一个字节</a:t>
            </a:r>
            <a:endParaRPr lang="en-US" altLang="zh-CN" sz="2400" dirty="0"/>
          </a:p>
          <a:p>
            <a:r>
              <a:rPr lang="zh-CN" altLang="en-US" sz="2800" dirty="0"/>
              <a:t>双引导系统 </a:t>
            </a:r>
            <a:r>
              <a:rPr lang="en-US" altLang="zh-CN" sz="2800" dirty="0"/>
              <a:t>– </a:t>
            </a:r>
            <a:r>
              <a:rPr lang="zh-CN" altLang="en-US" sz="2800" dirty="0"/>
              <a:t>系统中安装多个操作系统</a:t>
            </a:r>
            <a:endParaRPr lang="en-US" altLang="zh-CN" sz="2800" dirty="0"/>
          </a:p>
          <a:p>
            <a:pPr lvl="1"/>
            <a:r>
              <a:rPr lang="en-US" altLang="zh-CN" sz="2400" dirty="0"/>
              <a:t>boot loader </a:t>
            </a:r>
            <a:r>
              <a:rPr lang="zh-CN" altLang="en-US" sz="2400" dirty="0"/>
              <a:t>引导程序</a:t>
            </a:r>
            <a:r>
              <a:rPr lang="en-US" altLang="zh-CN" sz="2400" dirty="0"/>
              <a:t>:</a:t>
            </a:r>
          </a:p>
          <a:p>
            <a:pPr lvl="2"/>
            <a:r>
              <a:rPr lang="zh-CN" altLang="en-US" sz="2400" dirty="0"/>
              <a:t>了解多个操作系统及多个文件系统</a:t>
            </a:r>
            <a:endParaRPr lang="en-US" altLang="zh-CN" sz="2400" dirty="0"/>
          </a:p>
          <a:p>
            <a:pPr lvl="2"/>
            <a:r>
              <a:rPr lang="zh-CN" altLang="en-US" sz="2400" dirty="0"/>
              <a:t>占据引导空间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E53B1710-1621-4C9B-B864-B997E38CA37C}"/>
              </a:ext>
            </a:extLst>
          </p:cNvPr>
          <p:cNvSpPr>
            <a:spLocks noGrp="1"/>
          </p:cNvSpPr>
          <p:nvPr>
            <p:ph type="title" idx="4294967295"/>
          </p:nvPr>
        </p:nvSpPr>
        <p:spPr>
          <a:xfrm>
            <a:off x="2222500" y="2540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Partition and Mounting (Cont)</a:t>
            </a:r>
          </a:p>
        </p:txBody>
      </p:sp>
      <p:sp>
        <p:nvSpPr>
          <p:cNvPr id="34819" name="内容占位符 2">
            <a:extLst>
              <a:ext uri="{FF2B5EF4-FFF2-40B4-BE49-F238E27FC236}">
                <a16:creationId xmlns:a16="http://schemas.microsoft.com/office/drawing/2014/main" id="{B7E54D96-1F63-4C3F-8B65-18D3AE017B8E}"/>
              </a:ext>
            </a:extLst>
          </p:cNvPr>
          <p:cNvSpPr>
            <a:spLocks noGrp="1"/>
          </p:cNvSpPr>
          <p:nvPr>
            <p:ph idx="4294967295"/>
          </p:nvPr>
        </p:nvSpPr>
        <p:spPr>
          <a:xfrm>
            <a:off x="1093573" y="1063626"/>
            <a:ext cx="9768016" cy="5273675"/>
          </a:xfrm>
        </p:spPr>
        <p:txBody>
          <a:bodyPr/>
          <a:lstStyle/>
          <a:p>
            <a:r>
              <a:rPr lang="zh-CN" altLang="en-US" sz="2400" dirty="0"/>
              <a:t>R</a:t>
            </a:r>
            <a:r>
              <a:rPr lang="en-US" altLang="zh-CN" sz="2400" dirty="0" err="1"/>
              <a:t>oot</a:t>
            </a:r>
            <a:r>
              <a:rPr lang="en-US" altLang="zh-CN" sz="2400" dirty="0"/>
              <a:t> partition(</a:t>
            </a:r>
            <a:r>
              <a:rPr lang="zh-CN" altLang="en-US" sz="2400" dirty="0"/>
              <a:t>根分区</a:t>
            </a:r>
            <a:r>
              <a:rPr lang="en-US" altLang="zh-CN" sz="2400" dirty="0"/>
              <a:t>)</a:t>
            </a:r>
          </a:p>
          <a:p>
            <a:pPr lvl="1"/>
            <a:r>
              <a:rPr lang="zh-CN" altLang="en-US" sz="2400" dirty="0"/>
              <a:t>包括操作系统内核，或其他系统文件</a:t>
            </a:r>
          </a:p>
          <a:p>
            <a:pPr lvl="1"/>
            <a:r>
              <a:rPr lang="zh-CN" altLang="en-US" sz="2400" dirty="0"/>
              <a:t>引导时自动安装，并载入内存</a:t>
            </a:r>
          </a:p>
          <a:p>
            <a:pPr lvl="1"/>
            <a:r>
              <a:rPr lang="zh-CN" altLang="en-US" sz="2400" dirty="0"/>
              <a:t>其他卷可以在启动时自动安装，或在启动完成后，手动安装</a:t>
            </a:r>
          </a:p>
          <a:p>
            <a:r>
              <a:rPr lang="zh-CN" altLang="en-US" sz="2400" dirty="0"/>
              <a:t>内存中的安装表结构</a:t>
            </a:r>
            <a:endParaRPr lang="en-US" altLang="zh-CN" sz="2400" dirty="0"/>
          </a:p>
          <a:p>
            <a:pPr lvl="1"/>
            <a:r>
              <a:rPr lang="zh-CN" altLang="en-US" sz="2400" dirty="0"/>
              <a:t>保存了每一个已安装卷的信息</a:t>
            </a:r>
            <a:endParaRPr lang="en-US" altLang="zh-CN" sz="2400" dirty="0"/>
          </a:p>
          <a:p>
            <a:r>
              <a:rPr lang="en-US" altLang="zh-CN" sz="2400" dirty="0"/>
              <a:t>Microsoft </a:t>
            </a:r>
            <a:r>
              <a:rPr lang="zh-CN" altLang="en-US" sz="2400" dirty="0"/>
              <a:t>Windows安装的每一个卷有独立的名字空间，用盘符及冒号表示，如</a:t>
            </a:r>
            <a:r>
              <a:rPr lang="en-US" altLang="zh-CN" sz="2400" dirty="0"/>
              <a:t>D:</a:t>
            </a:r>
            <a:r>
              <a:rPr lang="zh-CN" altLang="en-US" sz="2400" dirty="0"/>
              <a:t>。后来的</a:t>
            </a:r>
            <a:r>
              <a:rPr lang="en-US" altLang="zh-CN" sz="2400" dirty="0"/>
              <a:t>Windows</a:t>
            </a:r>
            <a:r>
              <a:rPr lang="zh-CN" altLang="en-US" sz="2400" dirty="0"/>
              <a:t>版本可在已有目录结构的任一点上安装文件系统</a:t>
            </a:r>
            <a:endParaRPr lang="en-US" altLang="zh-CN" sz="2400" dirty="0"/>
          </a:p>
          <a:p>
            <a:r>
              <a:rPr lang="zh-CN" altLang="en-US" sz="2400" dirty="0"/>
              <a:t>在UNIX上, 文件系统可安装于任一目录</a:t>
            </a:r>
            <a:r>
              <a:rPr lang="en-US" altLang="zh-CN" sz="2400" dirty="0"/>
              <a:t> - </a:t>
            </a:r>
            <a:r>
              <a:rPr lang="zh-CN" altLang="en-US" sz="2400" dirty="0"/>
              <a:t>安装点</a:t>
            </a:r>
          </a:p>
          <a:p>
            <a:endParaRPr lang="zh-CN" altLang="en-US" sz="24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BBCA354-0D8D-41A0-86B6-1031C4BCC7C5}"/>
              </a:ext>
            </a:extLst>
          </p:cNvPr>
          <p:cNvSpPr>
            <a:spLocks noGrp="1" noChangeArrowheads="1"/>
          </p:cNvSpPr>
          <p:nvPr>
            <p:ph type="title"/>
          </p:nvPr>
        </p:nvSpPr>
        <p:spPr>
          <a:xfrm>
            <a:off x="2209801" y="228600"/>
            <a:ext cx="7267575" cy="609600"/>
          </a:xfrm>
        </p:spPr>
        <p:txBody>
          <a:bodyPr/>
          <a:lstStyle/>
          <a:p>
            <a:pPr>
              <a:defRPr/>
            </a:pPr>
            <a:r>
              <a:rPr lang="en-US" altLang="zh-CN" dirty="0">
                <a:ea typeface="宋体" charset="-122"/>
              </a:rPr>
              <a:t>Virtual File Systems(</a:t>
            </a:r>
            <a:r>
              <a:rPr lang="zh-CN" altLang="en-US" dirty="0"/>
              <a:t>虚拟文件系统</a:t>
            </a:r>
            <a:r>
              <a:rPr lang="en-US" altLang="zh-CN" dirty="0">
                <a:ea typeface="宋体" charset="-122"/>
              </a:rPr>
              <a:t>)</a:t>
            </a:r>
          </a:p>
        </p:txBody>
      </p:sp>
      <p:sp>
        <p:nvSpPr>
          <p:cNvPr id="13315" name="Rectangle 3"/>
          <p:cNvSpPr>
            <a:spLocks noGrp="1" noChangeArrowheads="1"/>
          </p:cNvSpPr>
          <p:nvPr>
            <p:ph type="body" idx="1"/>
          </p:nvPr>
        </p:nvSpPr>
        <p:spPr/>
        <p:txBody>
          <a:bodyPr/>
          <a:lstStyle/>
          <a:p>
            <a:r>
              <a:rPr lang="zh-CN" altLang="en-US" sz="2800" dirty="0"/>
              <a:t>现代</a:t>
            </a:r>
            <a:r>
              <a:rPr lang="en-US" altLang="zh-CN" sz="2800" dirty="0"/>
              <a:t>OS</a:t>
            </a:r>
            <a:r>
              <a:rPr lang="zh-CN" altLang="en-US" sz="2800" dirty="0"/>
              <a:t>必须同时支持多种文件系统。但如何将多个类型的</a:t>
            </a:r>
            <a:r>
              <a:rPr lang="en-US" altLang="zh-CN" sz="2800" dirty="0"/>
              <a:t>FS(</a:t>
            </a:r>
            <a:r>
              <a:rPr lang="zh-CN" altLang="en-US" sz="2800" dirty="0"/>
              <a:t>文件系统</a:t>
            </a:r>
            <a:r>
              <a:rPr lang="en-US" altLang="zh-CN" sz="2800" dirty="0"/>
              <a:t>)</a:t>
            </a:r>
            <a:r>
              <a:rPr lang="zh-CN" altLang="en-US" sz="2800" dirty="0"/>
              <a:t>集成到目录结构中？用户在访问</a:t>
            </a:r>
            <a:r>
              <a:rPr lang="en-US" altLang="zh-CN" sz="2800" dirty="0"/>
              <a:t>FS</a:t>
            </a:r>
            <a:r>
              <a:rPr lang="zh-CN" altLang="en-US" sz="2800" dirty="0"/>
              <a:t>时，如何做到无缝地在不同的</a:t>
            </a:r>
            <a:r>
              <a:rPr lang="en-US" altLang="zh-CN" sz="2800" dirty="0"/>
              <a:t>FS</a:t>
            </a:r>
            <a:r>
              <a:rPr lang="zh-CN" altLang="en-US" sz="2800" dirty="0"/>
              <a:t>之间迁移？</a:t>
            </a:r>
            <a:endParaRPr lang="en-US" altLang="zh-CN" sz="2800" dirty="0"/>
          </a:p>
          <a:p>
            <a:r>
              <a:rPr lang="zh-CN" altLang="en-US" sz="2800" dirty="0"/>
              <a:t>多数</a:t>
            </a:r>
            <a:r>
              <a:rPr lang="en-US" altLang="zh-CN" sz="2800" dirty="0"/>
              <a:t>OS</a:t>
            </a:r>
            <a:r>
              <a:rPr lang="zh-CN" altLang="en-US" sz="2800" dirty="0"/>
              <a:t>，包括</a:t>
            </a:r>
            <a:r>
              <a:rPr lang="en-US" altLang="zh-CN" sz="2800" dirty="0"/>
              <a:t>Unix</a:t>
            </a:r>
            <a:r>
              <a:rPr lang="zh-CN" altLang="en-US" sz="2800" dirty="0"/>
              <a:t>，采用面向对象的技术来简化、组织和模块化，来实现</a:t>
            </a:r>
            <a:r>
              <a:rPr lang="en-US" altLang="zh-CN" sz="2800" dirty="0"/>
              <a:t>FS</a:t>
            </a:r>
          </a:p>
          <a:p>
            <a:r>
              <a:rPr lang="zh-CN" altLang="en-US" sz="2800" dirty="0"/>
              <a:t>这就出现了</a:t>
            </a:r>
            <a:r>
              <a:rPr lang="en-US" altLang="zh-CN" sz="2800" dirty="0"/>
              <a:t>Virtual File Systems (VFS</a:t>
            </a:r>
            <a:r>
              <a:rPr lang="zh-CN" altLang="en-US" sz="2800" dirty="0"/>
              <a:t>，虚拟文件系统</a:t>
            </a:r>
            <a:r>
              <a:rPr lang="en-US" altLang="zh-CN" sz="2800" dirty="0"/>
              <a:t>) </a:t>
            </a:r>
          </a:p>
          <a:p>
            <a:r>
              <a:rPr lang="zh-CN" altLang="en-US" sz="2800" dirty="0"/>
              <a:t>对含</a:t>
            </a:r>
            <a:r>
              <a:rPr lang="en-US" altLang="zh-CN" sz="2800" dirty="0"/>
              <a:t>VFS</a:t>
            </a:r>
            <a:r>
              <a:rPr lang="zh-CN" altLang="en-US" sz="2800" dirty="0"/>
              <a:t>的</a:t>
            </a:r>
            <a:r>
              <a:rPr lang="en-US" altLang="zh-CN" sz="2800" dirty="0"/>
              <a:t>FS</a:t>
            </a:r>
            <a:r>
              <a:rPr lang="zh-CN" altLang="en-US" sz="2800" dirty="0"/>
              <a:t>，</a:t>
            </a:r>
            <a:r>
              <a:rPr lang="en-US" altLang="zh-CN" sz="2800" dirty="0"/>
              <a:t>FS</a:t>
            </a:r>
            <a:r>
              <a:rPr lang="zh-CN" altLang="en-US" sz="2800" dirty="0"/>
              <a:t>的实现由三个层次组成，见后页的图片</a:t>
            </a:r>
            <a:endParaRPr lang="en-US" altLang="zh-CN" sz="2800" dirty="0"/>
          </a:p>
          <a:p>
            <a:r>
              <a:rPr lang="en-US" altLang="zh-CN" sz="2800" dirty="0"/>
              <a:t>VFS</a:t>
            </a:r>
            <a:r>
              <a:rPr lang="zh-CN" altLang="en-US" sz="2800" dirty="0"/>
              <a:t>并不是一种实际的文件系统，它只存在于内存中，不存在任何外存空间，</a:t>
            </a:r>
            <a:r>
              <a:rPr lang="en-US" altLang="zh-CN" sz="2800" dirty="0"/>
              <a:t>VFS</a:t>
            </a:r>
            <a:r>
              <a:rPr lang="zh-CN" altLang="en-US" sz="2800" dirty="0"/>
              <a:t>在系统启动时建立，在系统关闭时消亡</a:t>
            </a: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2FC4F6A-4A32-407D-9A34-C855F002BE6C}"/>
              </a:ext>
            </a:extLst>
          </p:cNvPr>
          <p:cNvSpPr>
            <a:spLocks noGrp="1" noChangeArrowheads="1"/>
          </p:cNvSpPr>
          <p:nvPr>
            <p:ph type="title"/>
          </p:nvPr>
        </p:nvSpPr>
        <p:spPr>
          <a:xfrm>
            <a:off x="2063578" y="238549"/>
            <a:ext cx="8316098" cy="576262"/>
          </a:xfrm>
        </p:spPr>
        <p:txBody>
          <a:bodyPr/>
          <a:lstStyle/>
          <a:p>
            <a:pPr eaLnBrk="1" hangingPunct="1"/>
            <a:r>
              <a:rPr lang="en-US" altLang="en-US" dirty="0"/>
              <a:t>Virtual File Systems</a:t>
            </a:r>
            <a:r>
              <a:rPr lang="en-US" altLang="zh-CN" dirty="0"/>
              <a:t>(</a:t>
            </a:r>
            <a:r>
              <a:rPr lang="zh-CN" altLang="en-US" dirty="0"/>
              <a:t>虚拟文件系统</a:t>
            </a:r>
            <a:r>
              <a:rPr lang="en-US" altLang="zh-CN" dirty="0"/>
              <a:t>)</a:t>
            </a:r>
            <a:endParaRPr lang="en-US" altLang="en-US" dirty="0"/>
          </a:p>
        </p:txBody>
      </p:sp>
      <p:sp>
        <p:nvSpPr>
          <p:cNvPr id="17410" name="Rectangle 3">
            <a:extLst>
              <a:ext uri="{FF2B5EF4-FFF2-40B4-BE49-F238E27FC236}">
                <a16:creationId xmlns:a16="http://schemas.microsoft.com/office/drawing/2014/main" id="{360BD3DB-62C1-4EC1-8D78-03DE493A37F4}"/>
              </a:ext>
            </a:extLst>
          </p:cNvPr>
          <p:cNvSpPr>
            <a:spLocks noGrp="1" noChangeArrowheads="1"/>
          </p:cNvSpPr>
          <p:nvPr>
            <p:ph type="body" idx="1"/>
          </p:nvPr>
        </p:nvSpPr>
        <p:spPr>
          <a:xfrm>
            <a:off x="1105930" y="901702"/>
            <a:ext cx="10095470" cy="1044488"/>
          </a:xfrm>
        </p:spPr>
        <p:txBody>
          <a:bodyPr/>
          <a:lstStyle/>
          <a:p>
            <a:r>
              <a:rPr lang="zh-CN" altLang="en-US" sz="2000" dirty="0"/>
              <a:t>在文件系统接口与某个具体的本地文件系统实现，或远程文件系统实现之间，增加虚拟文件系统</a:t>
            </a:r>
            <a:r>
              <a:rPr lang="en-US" altLang="zh-CN" sz="2000" dirty="0"/>
              <a:t>(VFS)</a:t>
            </a:r>
            <a:r>
              <a:rPr lang="zh-CN" altLang="en-US" sz="2000" dirty="0"/>
              <a:t>层，这样可以把不同实现的文件系统，无缝地统一起来</a:t>
            </a:r>
            <a:endParaRPr lang="en-US" altLang="en-US" sz="2000" dirty="0"/>
          </a:p>
        </p:txBody>
      </p:sp>
      <p:pic>
        <p:nvPicPr>
          <p:cNvPr id="17411" name="Picture 2">
            <a:extLst>
              <a:ext uri="{FF2B5EF4-FFF2-40B4-BE49-F238E27FC236}">
                <a16:creationId xmlns:a16="http://schemas.microsoft.com/office/drawing/2014/main" id="{2C3AB0BD-69E3-41B7-8B8C-3C14B4488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758" y="1672992"/>
            <a:ext cx="6424484" cy="49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902A7C0-08F5-47BE-8CE1-DD4454FC3105}"/>
              </a:ext>
            </a:extLst>
          </p:cNvPr>
          <p:cNvSpPr>
            <a:spLocks noGrp="1" noChangeArrowheads="1"/>
          </p:cNvSpPr>
          <p:nvPr>
            <p:ph type="title" idx="4294967295"/>
          </p:nvPr>
        </p:nvSpPr>
        <p:spPr>
          <a:xfrm>
            <a:off x="2209801" y="228600"/>
            <a:ext cx="7267575"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Virtual File Systems(</a:t>
            </a:r>
            <a:r>
              <a:rPr lang="zh-CN" altLang="en-US" dirty="0">
                <a:effectLst>
                  <a:outerShdw blurRad="38100" dist="38100" dir="2700000" algn="tl">
                    <a:srgbClr val="C0C0C0"/>
                  </a:outerShdw>
                </a:effectLst>
              </a:rPr>
              <a:t>虚拟文件系统</a:t>
            </a:r>
            <a:r>
              <a:rPr lang="en-US" altLang="zh-CN" dirty="0">
                <a:effectLst>
                  <a:outerShdw blurRad="38100" dist="38100" dir="2700000" algn="tl">
                    <a:srgbClr val="C0C0C0"/>
                  </a:outerShdw>
                </a:effectLst>
                <a:ea typeface="宋体" panose="02010600030101010101" pitchFamily="2" charset="-122"/>
              </a:rPr>
              <a:t>)</a:t>
            </a:r>
          </a:p>
        </p:txBody>
      </p:sp>
      <p:sp>
        <p:nvSpPr>
          <p:cNvPr id="36867" name="Rectangle 3">
            <a:extLst>
              <a:ext uri="{FF2B5EF4-FFF2-40B4-BE49-F238E27FC236}">
                <a16:creationId xmlns:a16="http://schemas.microsoft.com/office/drawing/2014/main" id="{AC184505-BB91-450A-A36B-C67093143D49}"/>
              </a:ext>
            </a:extLst>
          </p:cNvPr>
          <p:cNvSpPr>
            <a:spLocks noGrp="1" noChangeArrowheads="1"/>
          </p:cNvSpPr>
          <p:nvPr>
            <p:ph type="body" idx="4294967295"/>
          </p:nvPr>
        </p:nvSpPr>
        <p:spPr>
          <a:xfrm>
            <a:off x="846439" y="1233489"/>
            <a:ext cx="10532762" cy="4530725"/>
          </a:xfrm>
        </p:spPr>
        <p:txBody>
          <a:bodyPr/>
          <a:lstStyle/>
          <a:p>
            <a:r>
              <a:rPr lang="zh-CN" altLang="en-US" sz="2400" dirty="0"/>
              <a:t>第一层为统一的文件系统接口，通过文件描述符，实现通用的</a:t>
            </a:r>
            <a:r>
              <a:rPr lang="en-US" altLang="zh-CN" sz="2400" dirty="0"/>
              <a:t>open(), close(), read(), write()</a:t>
            </a:r>
            <a:r>
              <a:rPr lang="zh-CN" altLang="en-US" sz="2400" dirty="0"/>
              <a:t>等调用</a:t>
            </a:r>
            <a:endParaRPr lang="en-US" altLang="zh-CN" sz="2400" dirty="0"/>
          </a:p>
          <a:p>
            <a:r>
              <a:rPr lang="zh-CN" altLang="en-US" sz="2400" dirty="0"/>
              <a:t>第二层即虚拟文件系统</a:t>
            </a:r>
            <a:r>
              <a:rPr lang="en-US" altLang="zh-CN" sz="2400" dirty="0"/>
              <a:t>(Virtual File Systems, VFS) </a:t>
            </a:r>
            <a:r>
              <a:rPr lang="zh-CN" altLang="en-US" sz="2400" dirty="0"/>
              <a:t>层。提供两个主要功能</a:t>
            </a:r>
            <a:endParaRPr lang="en-US" altLang="zh-CN" sz="2400" dirty="0"/>
          </a:p>
          <a:p>
            <a:pPr lvl="1"/>
            <a:r>
              <a:rPr lang="zh-CN" altLang="en-US" sz="2400" dirty="0"/>
              <a:t>定义一个清晰的</a:t>
            </a:r>
            <a:r>
              <a:rPr lang="en-US" altLang="zh-CN" sz="2400" dirty="0"/>
              <a:t>VFS</a:t>
            </a:r>
            <a:r>
              <a:rPr lang="zh-CN" altLang="en-US" sz="2400" dirty="0"/>
              <a:t>接口，将</a:t>
            </a:r>
            <a:r>
              <a:rPr lang="en-US" altLang="zh-CN" sz="2400" dirty="0"/>
              <a:t>FS</a:t>
            </a:r>
            <a:r>
              <a:rPr lang="zh-CN" altLang="en-US" sz="2400" dirty="0"/>
              <a:t>的通用操作和实现分开，达到具体</a:t>
            </a:r>
            <a:r>
              <a:rPr lang="en-US" altLang="zh-CN" sz="2400" dirty="0"/>
              <a:t>FS</a:t>
            </a:r>
            <a:r>
              <a:rPr lang="zh-CN" altLang="en-US" sz="2400" dirty="0"/>
              <a:t>实现对顶层</a:t>
            </a:r>
            <a:r>
              <a:rPr lang="en-US" altLang="zh-CN" sz="2400" dirty="0"/>
              <a:t>FS</a:t>
            </a:r>
            <a:r>
              <a:rPr lang="zh-CN" altLang="en-US" sz="2400" dirty="0"/>
              <a:t>接口透明的目的</a:t>
            </a:r>
            <a:endParaRPr lang="en-US" altLang="zh-CN" sz="2400" dirty="0"/>
          </a:p>
          <a:p>
            <a:pPr lvl="1"/>
            <a:r>
              <a:rPr lang="zh-CN" altLang="en-US" sz="2400" dirty="0"/>
              <a:t>提供了一种机制，以唯一表示网络上的文件。</a:t>
            </a:r>
            <a:r>
              <a:rPr lang="en-US" altLang="zh-CN" sz="2400" dirty="0"/>
              <a:t>VFS</a:t>
            </a:r>
            <a:r>
              <a:rPr lang="zh-CN" altLang="en-US" sz="2400" dirty="0"/>
              <a:t>基于称为</a:t>
            </a:r>
            <a:r>
              <a:rPr lang="zh-CN" altLang="en-US" sz="2400" b="1" dirty="0">
                <a:solidFill>
                  <a:srgbClr val="0070C0"/>
                </a:solidFill>
              </a:rPr>
              <a:t>虚拟节点</a:t>
            </a:r>
            <a:r>
              <a:rPr lang="zh-CN" altLang="en-US" sz="2400" dirty="0"/>
              <a:t>或</a:t>
            </a:r>
            <a:r>
              <a:rPr lang="en-US" altLang="zh-CN" sz="2400" b="1" dirty="0">
                <a:solidFill>
                  <a:srgbClr val="0070C0"/>
                </a:solidFill>
              </a:rPr>
              <a:t>v</a:t>
            </a:r>
            <a:r>
              <a:rPr lang="zh-CN" altLang="en-US" sz="2400" b="1" dirty="0">
                <a:solidFill>
                  <a:srgbClr val="0070C0"/>
                </a:solidFill>
              </a:rPr>
              <a:t>节点</a:t>
            </a:r>
            <a:r>
              <a:rPr lang="en-US" altLang="zh-CN" sz="2400" b="1" dirty="0">
                <a:solidFill>
                  <a:srgbClr val="0070C0"/>
                </a:solidFill>
              </a:rPr>
              <a:t>(</a:t>
            </a:r>
            <a:r>
              <a:rPr lang="en-US" altLang="zh-CN" sz="2400" b="1" dirty="0" err="1">
                <a:solidFill>
                  <a:srgbClr val="0070C0"/>
                </a:solidFill>
              </a:rPr>
              <a:t>vnode</a:t>
            </a:r>
            <a:r>
              <a:rPr lang="en-US" altLang="zh-CN" sz="2400" b="1" dirty="0">
                <a:solidFill>
                  <a:srgbClr val="0070C0"/>
                </a:solidFill>
              </a:rPr>
              <a:t>)</a:t>
            </a:r>
            <a:r>
              <a:rPr lang="zh-CN" altLang="en-US" sz="2400" dirty="0"/>
              <a:t>的文件表示结构，包含一个数字指示符以唯一表示网络上的一个文件</a:t>
            </a:r>
            <a:r>
              <a:rPr lang="en-US" altLang="zh-CN" sz="2400" dirty="0"/>
              <a:t>(</a:t>
            </a:r>
            <a:r>
              <a:rPr lang="zh-CN" altLang="en-US" sz="2400" dirty="0"/>
              <a:t>在一个</a:t>
            </a:r>
            <a:r>
              <a:rPr lang="en-US" altLang="zh-CN" sz="2400" dirty="0"/>
              <a:t>FS</a:t>
            </a:r>
            <a:r>
              <a:rPr lang="zh-CN" altLang="en-US" sz="2400" dirty="0"/>
              <a:t>内，每个</a:t>
            </a:r>
            <a:r>
              <a:rPr lang="en-US" altLang="zh-CN" sz="2400" dirty="0"/>
              <a:t>Unix</a:t>
            </a:r>
            <a:r>
              <a:rPr lang="zh-CN" altLang="en-US" sz="2400" dirty="0"/>
              <a:t>文件的</a:t>
            </a:r>
            <a:r>
              <a:rPr lang="en-US" altLang="zh-CN" sz="2400" b="1" dirty="0" err="1"/>
              <a:t>inode</a:t>
            </a:r>
            <a:r>
              <a:rPr lang="zh-CN" altLang="en-US" sz="2400" dirty="0"/>
              <a:t>是唯一的</a:t>
            </a:r>
            <a:r>
              <a:rPr lang="en-US" altLang="zh-CN" sz="2400" dirty="0"/>
              <a:t>)</a:t>
            </a:r>
          </a:p>
          <a:p>
            <a:r>
              <a:rPr lang="en-US" altLang="zh-CN" sz="2400" dirty="0"/>
              <a:t>VFS</a:t>
            </a:r>
            <a:r>
              <a:rPr lang="zh-CN" altLang="en-US" sz="2400" dirty="0"/>
              <a:t>根据本地文件还是远程文件，以及具体哪种本地文件系统，调用不同的底层</a:t>
            </a:r>
          </a:p>
          <a:p>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361E8-2529-4F2A-BA76-952D0656072C}"/>
              </a:ext>
            </a:extLst>
          </p:cNvPr>
          <p:cNvSpPr>
            <a:spLocks noGrp="1"/>
          </p:cNvSpPr>
          <p:nvPr>
            <p:ph type="title"/>
          </p:nvPr>
        </p:nvSpPr>
        <p:spPr/>
        <p:txBody>
          <a:bodyPr/>
          <a:lstStyle/>
          <a:p>
            <a:r>
              <a:rPr lang="en-US" altLang="zh-CN"/>
              <a:t>Objectives</a:t>
            </a:r>
            <a:endParaRPr lang="zh-CN" altLang="en-US"/>
          </a:p>
        </p:txBody>
      </p:sp>
      <p:sp>
        <p:nvSpPr>
          <p:cNvPr id="3" name="内容占位符 2">
            <a:extLst>
              <a:ext uri="{FF2B5EF4-FFF2-40B4-BE49-F238E27FC236}">
                <a16:creationId xmlns:a16="http://schemas.microsoft.com/office/drawing/2014/main" id="{C419F117-FADA-497C-BAF0-68790D053C65}"/>
              </a:ext>
            </a:extLst>
          </p:cNvPr>
          <p:cNvSpPr>
            <a:spLocks noGrp="1"/>
          </p:cNvSpPr>
          <p:nvPr>
            <p:ph idx="1"/>
          </p:nvPr>
        </p:nvSpPr>
        <p:spPr>
          <a:xfrm>
            <a:off x="1429305" y="1233489"/>
            <a:ext cx="9658905" cy="4626984"/>
          </a:xfrm>
        </p:spPr>
        <p:txBody>
          <a:bodyPr/>
          <a:lstStyle/>
          <a:p>
            <a:r>
              <a:rPr lang="en-US" altLang="zh-CN" sz="2800"/>
              <a:t>Describe the details of implementing local file systems and directory structures</a:t>
            </a:r>
          </a:p>
          <a:p>
            <a:r>
              <a:rPr lang="en-US" altLang="zh-CN" sz="2800"/>
              <a:t>Discuss block allocation and free-block algorithms and trade-offs</a:t>
            </a:r>
          </a:p>
          <a:p>
            <a:r>
              <a:rPr lang="en-US" altLang="zh-CN" sz="2800"/>
              <a:t>Explore file system efficiency and performance issues</a:t>
            </a:r>
          </a:p>
          <a:p>
            <a:r>
              <a:rPr lang="en-US" altLang="zh-CN" sz="2800"/>
              <a:t>Look at recovery from file system failures</a:t>
            </a:r>
          </a:p>
          <a:p>
            <a:r>
              <a:rPr lang="en-US" altLang="zh-CN" sz="2800"/>
              <a:t>Describe the implementation of remote file systems</a:t>
            </a:r>
          </a:p>
          <a:p>
            <a:r>
              <a:rPr lang="en-US" altLang="zh-CN" sz="2800"/>
              <a:t>Describe the WAFL file system as a concrete example</a:t>
            </a:r>
            <a:endParaRPr lang="zh-CN" altLang="en-US" sz="2800"/>
          </a:p>
        </p:txBody>
      </p:sp>
    </p:spTree>
    <p:extLst>
      <p:ext uri="{BB962C8B-B14F-4D97-AF65-F5344CB8AC3E}">
        <p14:creationId xmlns:p14="http://schemas.microsoft.com/office/powerpoint/2010/main" val="132764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a:extLst>
              <a:ext uri="{FF2B5EF4-FFF2-40B4-BE49-F238E27FC236}">
                <a16:creationId xmlns:a16="http://schemas.microsoft.com/office/drawing/2014/main" id="{79E47F47-918B-4772-A2A4-D1273BA70BAF}"/>
              </a:ext>
            </a:extLst>
          </p:cNvPr>
          <p:cNvSpPr>
            <a:spLocks noGrp="1" noChangeArrowheads="1"/>
          </p:cNvSpPr>
          <p:nvPr>
            <p:ph type="title"/>
          </p:nvPr>
        </p:nvSpPr>
        <p:spPr>
          <a:xfrm>
            <a:off x="1569308" y="238549"/>
            <a:ext cx="9755660" cy="576262"/>
          </a:xfrm>
        </p:spPr>
        <p:txBody>
          <a:bodyPr/>
          <a:lstStyle/>
          <a:p>
            <a:r>
              <a:rPr lang="en-US" altLang="en-US" dirty="0"/>
              <a:t>Virtual File System Implementation(VFS</a:t>
            </a:r>
            <a:r>
              <a:rPr lang="zh-CN" altLang="en-US" dirty="0"/>
              <a:t>实现</a:t>
            </a:r>
            <a:r>
              <a:rPr lang="en-US" altLang="en-US" dirty="0"/>
              <a:t>)</a:t>
            </a:r>
          </a:p>
        </p:txBody>
      </p:sp>
      <p:sp>
        <p:nvSpPr>
          <p:cNvPr id="19458" name="Content Placeholder 3">
            <a:extLst>
              <a:ext uri="{FF2B5EF4-FFF2-40B4-BE49-F238E27FC236}">
                <a16:creationId xmlns:a16="http://schemas.microsoft.com/office/drawing/2014/main" id="{C2F93A3C-D8B2-4647-931F-5B0D10641D25}"/>
              </a:ext>
            </a:extLst>
          </p:cNvPr>
          <p:cNvSpPr>
            <a:spLocks noGrp="1" noChangeArrowheads="1"/>
          </p:cNvSpPr>
          <p:nvPr>
            <p:ph idx="1"/>
          </p:nvPr>
        </p:nvSpPr>
        <p:spPr>
          <a:xfrm>
            <a:off x="1143000" y="1012011"/>
            <a:ext cx="10317892" cy="4530725"/>
          </a:xfrm>
        </p:spPr>
        <p:txBody>
          <a:bodyPr/>
          <a:lstStyle/>
          <a:p>
            <a:r>
              <a:rPr lang="zh-CN" altLang="en-US" sz="2400" dirty="0"/>
              <a:t>例如</a:t>
            </a:r>
            <a:r>
              <a:rPr lang="en-US" altLang="en-US" sz="2400" dirty="0"/>
              <a:t>Linux</a:t>
            </a:r>
            <a:r>
              <a:rPr lang="zh-CN" altLang="en-US" sz="2400" dirty="0"/>
              <a:t>的</a:t>
            </a:r>
            <a:r>
              <a:rPr lang="en-US" altLang="zh-CN" sz="2400" dirty="0"/>
              <a:t>VFS</a:t>
            </a:r>
            <a:r>
              <a:rPr lang="zh-CN" altLang="en-US" sz="2400" dirty="0"/>
              <a:t>有</a:t>
            </a:r>
            <a:r>
              <a:rPr lang="en-US" altLang="zh-CN" sz="2400" dirty="0"/>
              <a:t>4</a:t>
            </a:r>
            <a:r>
              <a:rPr lang="zh-CN" altLang="en-US" sz="2400" dirty="0"/>
              <a:t>种对象类型：</a:t>
            </a:r>
            <a:endParaRPr lang="en-US" altLang="en-US" sz="2400" dirty="0"/>
          </a:p>
          <a:p>
            <a:pPr lvl="1"/>
            <a:r>
              <a:rPr lang="en-US" altLang="zh-CN" sz="2400" b="1" dirty="0" err="1">
                <a:solidFill>
                  <a:srgbClr val="006699"/>
                </a:solidFill>
                <a:latin typeface="+mj-lt"/>
              </a:rPr>
              <a:t>i</a:t>
            </a:r>
            <a:r>
              <a:rPr lang="en-US" altLang="en-US" sz="2400" b="1" dirty="0" err="1">
                <a:solidFill>
                  <a:srgbClr val="006699"/>
                </a:solidFill>
                <a:latin typeface="+mj-lt"/>
              </a:rPr>
              <a:t>node</a:t>
            </a:r>
            <a:r>
              <a:rPr lang="en-US" altLang="en-US" sz="2400" b="1" dirty="0">
                <a:solidFill>
                  <a:srgbClr val="006699"/>
                </a:solidFill>
                <a:latin typeface="+mj-lt"/>
              </a:rPr>
              <a:t>(</a:t>
            </a:r>
            <a:r>
              <a:rPr lang="zh-CN" altLang="en-US" sz="2400" b="1" dirty="0">
                <a:solidFill>
                  <a:srgbClr val="006699"/>
                </a:solidFill>
                <a:latin typeface="+mj-lt"/>
              </a:rPr>
              <a:t>索引节点</a:t>
            </a:r>
            <a:r>
              <a:rPr lang="en-US" altLang="en-US" sz="2400" b="1" dirty="0">
                <a:solidFill>
                  <a:srgbClr val="006699"/>
                </a:solidFill>
                <a:latin typeface="+mj-lt"/>
              </a:rPr>
              <a:t>)</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superblock(</a:t>
            </a:r>
            <a:r>
              <a:rPr lang="zh-CN" altLang="en-US" sz="2400" b="1" dirty="0">
                <a:solidFill>
                  <a:srgbClr val="006699"/>
                </a:solidFill>
                <a:latin typeface="+mj-lt"/>
              </a:rPr>
              <a:t>超级块</a:t>
            </a:r>
            <a:r>
              <a:rPr lang="en-US" altLang="en-US" sz="2400" b="1" dirty="0">
                <a:solidFill>
                  <a:srgbClr val="006699"/>
                </a:solidFill>
                <a:latin typeface="+mj-lt"/>
              </a:rPr>
              <a:t>)</a:t>
            </a:r>
            <a:r>
              <a:rPr lang="en-US" altLang="en-US" sz="2400" b="1" dirty="0">
                <a:solidFill>
                  <a:srgbClr val="3366FF"/>
                </a:solidFill>
              </a:rPr>
              <a:t>, </a:t>
            </a:r>
            <a:r>
              <a:rPr lang="en-US" altLang="en-US" sz="2400" b="1" dirty="0" err="1">
                <a:solidFill>
                  <a:srgbClr val="006699"/>
                </a:solidFill>
                <a:latin typeface="+mj-lt"/>
              </a:rPr>
              <a:t>dentry</a:t>
            </a:r>
            <a:r>
              <a:rPr lang="en-US" altLang="en-US" sz="2400" b="1" dirty="0">
                <a:solidFill>
                  <a:srgbClr val="006699"/>
                </a:solidFill>
                <a:latin typeface="+mj-lt"/>
              </a:rPr>
              <a:t>(</a:t>
            </a:r>
            <a:r>
              <a:rPr lang="zh-CN" altLang="en-US" sz="2400" b="1" dirty="0">
                <a:solidFill>
                  <a:srgbClr val="006699"/>
                </a:solidFill>
                <a:latin typeface="+mj-lt"/>
              </a:rPr>
              <a:t>目录条目</a:t>
            </a:r>
            <a:r>
              <a:rPr lang="en-US" altLang="en-US" sz="2400" b="1" dirty="0">
                <a:solidFill>
                  <a:srgbClr val="006699"/>
                </a:solidFill>
                <a:latin typeface="+mj-lt"/>
              </a:rPr>
              <a:t>)</a:t>
            </a:r>
          </a:p>
          <a:p>
            <a:r>
              <a:rPr lang="zh-CN" altLang="en-US" sz="2400" dirty="0"/>
              <a:t>对这些对象，</a:t>
            </a:r>
            <a:r>
              <a:rPr lang="en-US" altLang="en-US" sz="2400" dirty="0"/>
              <a:t>VFS</a:t>
            </a:r>
            <a:r>
              <a:rPr lang="zh-CN" altLang="en-US" sz="2400" dirty="0"/>
              <a:t>定义了一组必须实现的操作</a:t>
            </a:r>
            <a:endParaRPr lang="en-US" altLang="en-US" sz="2400" dirty="0"/>
          </a:p>
          <a:p>
            <a:pPr lvl="1"/>
            <a:r>
              <a:rPr lang="zh-CN" altLang="en-US" sz="2400" dirty="0"/>
              <a:t>每个对象包含了一个指向函数表的指针</a:t>
            </a:r>
            <a:endParaRPr lang="en-US" altLang="en-US" sz="2400" dirty="0"/>
          </a:p>
          <a:p>
            <a:pPr lvl="2"/>
            <a:r>
              <a:rPr lang="zh-CN" altLang="en-US" sz="2400" dirty="0"/>
              <a:t>函数表是实现该对象的某个功能的函数入口的数组</a:t>
            </a:r>
            <a:endParaRPr lang="en-US" altLang="en-US" sz="2400" dirty="0"/>
          </a:p>
          <a:p>
            <a:pPr lvl="2"/>
            <a:r>
              <a:rPr lang="zh-CN" altLang="en-US" sz="2400" dirty="0"/>
              <a:t>例如</a:t>
            </a:r>
            <a:endParaRPr lang="en-US" altLang="zh-CN" sz="2400" dirty="0"/>
          </a:p>
          <a:p>
            <a:pPr lvl="2"/>
            <a:r>
              <a:rPr lang="en-US" altLang="en-US" sz="2400" dirty="0"/>
              <a:t>• </a:t>
            </a:r>
            <a:r>
              <a:rPr lang="en-US" altLang="en-US" sz="2400" b="1" dirty="0">
                <a:latin typeface="Courier New" panose="02070309020205020404" pitchFamily="49" charset="0"/>
                <a:cs typeface="Courier New" panose="02070309020205020404" pitchFamily="49" charset="0"/>
              </a:rPr>
              <a:t>int open(. . .)</a:t>
            </a:r>
            <a:r>
              <a:rPr lang="en-US" altLang="en-US" sz="2400" dirty="0"/>
              <a:t>—Open a file</a:t>
            </a:r>
          </a:p>
          <a:p>
            <a:pPr lvl="2"/>
            <a:r>
              <a:rPr lang="en-US" altLang="en-US" sz="2400" dirty="0"/>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close(. . .)</a:t>
            </a:r>
            <a:r>
              <a:rPr lang="en-US" altLang="en-US" sz="2400" dirty="0"/>
              <a:t>—Close an already-open file</a:t>
            </a:r>
          </a:p>
          <a:p>
            <a:pPr lvl="2"/>
            <a:r>
              <a:rPr lang="en-US" altLang="en-US" sz="2400" dirty="0"/>
              <a:t>• </a:t>
            </a:r>
            <a:r>
              <a:rPr lang="en-US" altLang="en-US" sz="2400" b="1" dirty="0" err="1">
                <a:latin typeface="Courier New" panose="02070309020205020404" pitchFamily="49" charset="0"/>
                <a:cs typeface="Courier New" panose="02070309020205020404" pitchFamily="49" charset="0"/>
              </a:rPr>
              <a:t>ssize</a:t>
            </a:r>
            <a:r>
              <a:rPr lang="en-US" altLang="en-US" sz="2400" b="1" dirty="0">
                <a:latin typeface="Courier New" panose="02070309020205020404" pitchFamily="49" charset="0"/>
                <a:cs typeface="Courier New" panose="02070309020205020404" pitchFamily="49" charset="0"/>
              </a:rPr>
              <a:t> t read(. . .)</a:t>
            </a:r>
            <a:r>
              <a:rPr lang="en-US" altLang="en-US" sz="2400" dirty="0"/>
              <a:t>—Read from a file</a:t>
            </a:r>
          </a:p>
          <a:p>
            <a:pPr lvl="2"/>
            <a:r>
              <a:rPr lang="en-US" altLang="en-US" sz="2400" dirty="0"/>
              <a:t>• </a:t>
            </a:r>
            <a:r>
              <a:rPr lang="en-US" altLang="en-US" sz="2400" b="1" dirty="0" err="1">
                <a:latin typeface="Courier New" panose="02070309020205020404" pitchFamily="49" charset="0"/>
                <a:cs typeface="Courier New" panose="02070309020205020404" pitchFamily="49" charset="0"/>
              </a:rPr>
              <a:t>ssize</a:t>
            </a:r>
            <a:r>
              <a:rPr lang="en-US" altLang="en-US" sz="2400" b="1" dirty="0">
                <a:latin typeface="Courier New" panose="02070309020205020404" pitchFamily="49" charset="0"/>
                <a:cs typeface="Courier New" panose="02070309020205020404" pitchFamily="49" charset="0"/>
              </a:rPr>
              <a:t> t write(. . .)</a:t>
            </a:r>
            <a:r>
              <a:rPr lang="en-US" altLang="en-US" sz="2400" dirty="0"/>
              <a:t>—Write to a file</a:t>
            </a:r>
          </a:p>
          <a:p>
            <a:pPr lvl="2"/>
            <a:r>
              <a:rPr lang="en-US" altLang="en-US" sz="2400" dirty="0"/>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mmap</a:t>
            </a:r>
            <a:r>
              <a:rPr lang="en-US" altLang="en-US" sz="2400" b="1" dirty="0">
                <a:latin typeface="Courier New" panose="02070309020205020404" pitchFamily="49" charset="0"/>
                <a:cs typeface="Courier New" panose="02070309020205020404" pitchFamily="49" charset="0"/>
              </a:rPr>
              <a:t>(. . .)</a:t>
            </a:r>
            <a:r>
              <a:rPr lang="en-US" altLang="en-US" sz="2400" dirty="0"/>
              <a:t>—Memory-map a file</a:t>
            </a:r>
          </a:p>
          <a:p>
            <a:pPr lvl="2"/>
            <a:endParaRPr lang="en-US" altLang="en-US" sz="2400" dirty="0"/>
          </a:p>
          <a:p>
            <a:pPr lvl="2"/>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1951F-DB1E-4187-894D-324F24C1B8CE}"/>
              </a:ext>
            </a:extLst>
          </p:cNvPr>
          <p:cNvSpPr>
            <a:spLocks noGrp="1"/>
          </p:cNvSpPr>
          <p:nvPr>
            <p:ph type="title"/>
          </p:nvPr>
        </p:nvSpPr>
        <p:spPr/>
        <p:txBody>
          <a:bodyPr/>
          <a:lstStyle/>
          <a:p>
            <a:r>
              <a:rPr lang="zh-CN" altLang="en-US" dirty="0"/>
              <a:t>传统的</a:t>
            </a:r>
            <a:r>
              <a:rPr lang="en-US" altLang="zh-CN" dirty="0"/>
              <a:t>Linux</a:t>
            </a:r>
            <a:r>
              <a:rPr lang="zh-CN" altLang="en-US" dirty="0"/>
              <a:t>文件系统在磁盘上的布局</a:t>
            </a:r>
          </a:p>
        </p:txBody>
      </p:sp>
      <p:sp>
        <p:nvSpPr>
          <p:cNvPr id="3" name="内容占位符 2">
            <a:extLst>
              <a:ext uri="{FF2B5EF4-FFF2-40B4-BE49-F238E27FC236}">
                <a16:creationId xmlns:a16="http://schemas.microsoft.com/office/drawing/2014/main" id="{B79725F3-0228-419F-AE68-43B5BACFE65B}"/>
              </a:ext>
            </a:extLst>
          </p:cNvPr>
          <p:cNvSpPr>
            <a:spLocks noGrp="1"/>
          </p:cNvSpPr>
          <p:nvPr>
            <p:ph idx="1"/>
          </p:nvPr>
        </p:nvSpPr>
        <p:spPr>
          <a:xfrm>
            <a:off x="609600" y="1233489"/>
            <a:ext cx="10972799" cy="2356149"/>
          </a:xfrm>
        </p:spPr>
        <p:txBody>
          <a:bodyPr/>
          <a:lstStyle/>
          <a:p>
            <a:r>
              <a:rPr lang="zh-CN" altLang="en-US" sz="2400" dirty="0"/>
              <a:t>文件系统的开头通常是由一个磁盘扇区所组成的引导块，该部分的主要目的是用于对操作系统的引导。一般只在启动操作系统时使用。</a:t>
            </a:r>
          </a:p>
          <a:p>
            <a:r>
              <a:rPr lang="zh-CN" altLang="en-US" sz="2400" dirty="0"/>
              <a:t>随后是超级块，超级块主要存放了该物理磁盘中文件系统结构的相关信息，并且对各个部分的大小进行说明。</a:t>
            </a:r>
          </a:p>
          <a:p>
            <a:r>
              <a:rPr lang="zh-CN" altLang="en-US" sz="2400" dirty="0"/>
              <a:t>最后由</a:t>
            </a:r>
            <a:r>
              <a:rPr lang="en-US" altLang="zh-CN" sz="2400" dirty="0" err="1"/>
              <a:t>i</a:t>
            </a:r>
            <a:r>
              <a:rPr lang="zh-CN" altLang="en-US" sz="2400" dirty="0"/>
              <a:t>节点位图，逻辑块位图、</a:t>
            </a:r>
            <a:r>
              <a:rPr lang="en-US" altLang="zh-CN" sz="2400" dirty="0" err="1"/>
              <a:t>i</a:t>
            </a:r>
            <a:r>
              <a:rPr lang="zh-CN" altLang="en-US" sz="2400" dirty="0"/>
              <a:t>节点、逻辑块这几部分分布在物理磁盘上。</a:t>
            </a:r>
          </a:p>
        </p:txBody>
      </p:sp>
      <p:pic>
        <p:nvPicPr>
          <p:cNvPr id="5" name="图片 4">
            <a:extLst>
              <a:ext uri="{FF2B5EF4-FFF2-40B4-BE49-F238E27FC236}">
                <a16:creationId xmlns:a16="http://schemas.microsoft.com/office/drawing/2014/main" id="{A7C5DF9B-411C-47EF-AD45-6F9051DA89CA}"/>
              </a:ext>
            </a:extLst>
          </p:cNvPr>
          <p:cNvPicPr>
            <a:picLocks noChangeAspect="1"/>
          </p:cNvPicPr>
          <p:nvPr/>
        </p:nvPicPr>
        <p:blipFill>
          <a:blip r:embed="rId2"/>
          <a:stretch>
            <a:fillRect/>
          </a:stretch>
        </p:blipFill>
        <p:spPr>
          <a:xfrm>
            <a:off x="784840" y="3707027"/>
            <a:ext cx="10797559" cy="1631092"/>
          </a:xfrm>
          <a:prstGeom prst="rect">
            <a:avLst/>
          </a:prstGeom>
        </p:spPr>
      </p:pic>
    </p:spTree>
    <p:extLst>
      <p:ext uri="{BB962C8B-B14F-4D97-AF65-F5344CB8AC3E}">
        <p14:creationId xmlns:p14="http://schemas.microsoft.com/office/powerpoint/2010/main" val="2891344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9A7410E7-C0B6-445B-BBAA-599F64C56834}"/>
              </a:ext>
            </a:extLst>
          </p:cNvPr>
          <p:cNvSpPr>
            <a:spLocks noGrp="1" noChangeArrowheads="1"/>
          </p:cNvSpPr>
          <p:nvPr>
            <p:ph type="title"/>
          </p:nvPr>
        </p:nvSpPr>
        <p:spPr>
          <a:xfrm>
            <a:off x="1878227" y="235762"/>
            <a:ext cx="9008076" cy="576262"/>
          </a:xfrm>
        </p:spPr>
        <p:txBody>
          <a:bodyPr/>
          <a:lstStyle/>
          <a:p>
            <a:pPr eaLnBrk="1" hangingPunct="1"/>
            <a:r>
              <a:rPr lang="en-US" altLang="en-US" dirty="0"/>
              <a:t>11.3 Directory Implementation(</a:t>
            </a:r>
            <a:r>
              <a:rPr lang="zh-CN" altLang="en-US" dirty="0"/>
              <a:t>目录实现</a:t>
            </a:r>
            <a:r>
              <a:rPr lang="en-US" altLang="en-US" dirty="0"/>
              <a:t>)</a:t>
            </a:r>
          </a:p>
        </p:txBody>
      </p:sp>
      <p:sp>
        <p:nvSpPr>
          <p:cNvPr id="26626" name="Rectangle 3">
            <a:extLst>
              <a:ext uri="{FF2B5EF4-FFF2-40B4-BE49-F238E27FC236}">
                <a16:creationId xmlns:a16="http://schemas.microsoft.com/office/drawing/2014/main" id="{2EE0C515-D4D8-4F71-A517-A56958181ABD}"/>
              </a:ext>
            </a:extLst>
          </p:cNvPr>
          <p:cNvSpPr>
            <a:spLocks noGrp="1" noChangeArrowheads="1"/>
          </p:cNvSpPr>
          <p:nvPr>
            <p:ph type="body" idx="1"/>
          </p:nvPr>
        </p:nvSpPr>
        <p:spPr>
          <a:xfrm>
            <a:off x="488092" y="1056019"/>
            <a:ext cx="10818340" cy="4530725"/>
          </a:xfrm>
        </p:spPr>
        <p:txBody>
          <a:bodyPr/>
          <a:lstStyle/>
          <a:p>
            <a:r>
              <a:rPr lang="en-US" altLang="en-US" sz="2800" b="1" dirty="0">
                <a:solidFill>
                  <a:srgbClr val="0070C0"/>
                </a:solidFill>
              </a:rPr>
              <a:t>Linear list </a:t>
            </a:r>
            <a:r>
              <a:rPr lang="zh-CN" altLang="en-US" sz="2800" b="1" dirty="0">
                <a:solidFill>
                  <a:srgbClr val="0070C0"/>
                </a:solidFill>
              </a:rPr>
              <a:t>线性列表</a:t>
            </a:r>
            <a:endParaRPr lang="en-US" altLang="zh-CN" sz="2800" b="1" dirty="0">
              <a:solidFill>
                <a:srgbClr val="0070C0"/>
              </a:solidFill>
            </a:endParaRPr>
          </a:p>
          <a:p>
            <a:pPr lvl="1"/>
            <a:r>
              <a:rPr lang="zh-CN" altLang="en-US" sz="2400" dirty="0"/>
              <a:t>线性列表，在这里也即线性结构数组</a:t>
            </a:r>
            <a:endParaRPr lang="en-US" altLang="zh-CN" sz="2400" dirty="0"/>
          </a:p>
          <a:p>
            <a:pPr lvl="1"/>
            <a:r>
              <a:rPr lang="zh-CN" altLang="en-US" sz="2400" dirty="0"/>
              <a:t>存储文件名及指向数据块的指针等</a:t>
            </a:r>
            <a:endParaRPr lang="en-US" altLang="en-US" sz="2400" dirty="0"/>
          </a:p>
          <a:p>
            <a:pPr lvl="1"/>
            <a:r>
              <a:rPr lang="zh-CN" altLang="en-US" sz="2400" dirty="0"/>
              <a:t>编程简单</a:t>
            </a:r>
            <a:endParaRPr lang="en-US" altLang="zh-CN" sz="2400" dirty="0"/>
          </a:p>
          <a:p>
            <a:pPr lvl="1"/>
            <a:r>
              <a:rPr lang="zh-CN" altLang="en-US" sz="2400" dirty="0"/>
              <a:t>运行时速度慢</a:t>
            </a:r>
            <a:endParaRPr lang="en-US" altLang="en-US" sz="2400" dirty="0"/>
          </a:p>
          <a:p>
            <a:pPr lvl="2"/>
            <a:r>
              <a:rPr lang="zh-CN" altLang="en-US" sz="2400" dirty="0"/>
              <a:t>查找文件需要线性查找</a:t>
            </a:r>
            <a:endParaRPr lang="en-US" altLang="en-US" sz="2400" dirty="0"/>
          </a:p>
          <a:p>
            <a:pPr lvl="2"/>
            <a:r>
              <a:rPr lang="zh-CN" altLang="en-US" sz="2400" dirty="0"/>
              <a:t>需要已排序的更复杂的数据结构来加快速度，例如</a:t>
            </a:r>
            <a:r>
              <a:rPr lang="en-US" altLang="zh-CN" sz="2400" dirty="0"/>
              <a:t>B/B+</a:t>
            </a:r>
            <a:r>
              <a:rPr lang="zh-CN" altLang="en-US" sz="2400" dirty="0"/>
              <a:t>树等</a:t>
            </a:r>
            <a:endParaRPr lang="en-US" altLang="zh-CN" sz="2400" dirty="0"/>
          </a:p>
          <a:p>
            <a:pPr lvl="2"/>
            <a:r>
              <a:rPr lang="zh-CN" altLang="en-US" sz="2400" dirty="0"/>
              <a:t>但排序的列表，也使得文件的创建与删除复杂化</a:t>
            </a:r>
            <a:endParaRPr lang="en-US" altLang="zh-CN" sz="2400" dirty="0"/>
          </a:p>
          <a:p>
            <a:pPr lvl="2"/>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9A7410E7-C0B6-445B-BBAA-599F64C56834}"/>
              </a:ext>
            </a:extLst>
          </p:cNvPr>
          <p:cNvSpPr>
            <a:spLocks noGrp="1" noChangeArrowheads="1"/>
          </p:cNvSpPr>
          <p:nvPr>
            <p:ph type="title"/>
          </p:nvPr>
        </p:nvSpPr>
        <p:spPr>
          <a:xfrm>
            <a:off x="1878227" y="235762"/>
            <a:ext cx="9008076" cy="576262"/>
          </a:xfrm>
        </p:spPr>
        <p:txBody>
          <a:bodyPr/>
          <a:lstStyle/>
          <a:p>
            <a:pPr eaLnBrk="1" hangingPunct="1"/>
            <a:r>
              <a:rPr lang="en-US" altLang="en-US" dirty="0"/>
              <a:t>Directory Implementation(</a:t>
            </a:r>
            <a:r>
              <a:rPr lang="zh-CN" altLang="en-US" dirty="0"/>
              <a:t>目录实现</a:t>
            </a:r>
            <a:r>
              <a:rPr lang="en-US" altLang="en-US" dirty="0"/>
              <a:t>)</a:t>
            </a:r>
          </a:p>
        </p:txBody>
      </p:sp>
      <p:sp>
        <p:nvSpPr>
          <p:cNvPr id="26626" name="Rectangle 3">
            <a:extLst>
              <a:ext uri="{FF2B5EF4-FFF2-40B4-BE49-F238E27FC236}">
                <a16:creationId xmlns:a16="http://schemas.microsoft.com/office/drawing/2014/main" id="{2EE0C515-D4D8-4F71-A517-A56958181ABD}"/>
              </a:ext>
            </a:extLst>
          </p:cNvPr>
          <p:cNvSpPr>
            <a:spLocks noGrp="1" noChangeArrowheads="1"/>
          </p:cNvSpPr>
          <p:nvPr>
            <p:ph type="body" idx="1"/>
          </p:nvPr>
        </p:nvSpPr>
        <p:spPr>
          <a:xfrm>
            <a:off x="488092" y="1056019"/>
            <a:ext cx="10818340" cy="4530725"/>
          </a:xfrm>
        </p:spPr>
        <p:txBody>
          <a:bodyPr/>
          <a:lstStyle/>
          <a:p>
            <a:r>
              <a:rPr lang="en-US" altLang="en-US" sz="2400" b="1" dirty="0">
                <a:solidFill>
                  <a:srgbClr val="0070C0"/>
                </a:solidFill>
              </a:rPr>
              <a:t>Hash Table </a:t>
            </a:r>
            <a:r>
              <a:rPr lang="zh-CN" altLang="en-US" sz="2400" b="1" dirty="0">
                <a:solidFill>
                  <a:srgbClr val="0070C0"/>
                </a:solidFill>
              </a:rPr>
              <a:t>哈希表</a:t>
            </a:r>
            <a:endParaRPr lang="en-US" altLang="zh-CN" sz="2400" b="1" dirty="0">
              <a:solidFill>
                <a:srgbClr val="0070C0"/>
              </a:solidFill>
            </a:endParaRPr>
          </a:p>
          <a:p>
            <a:pPr lvl="1"/>
            <a:r>
              <a:rPr lang="zh-CN" altLang="en-US" sz="2400" dirty="0"/>
              <a:t>除了使用线性列表存储目录条目外，还使用哈希表</a:t>
            </a:r>
            <a:endParaRPr lang="en-US" altLang="zh-CN" sz="2400" dirty="0"/>
          </a:p>
          <a:p>
            <a:pPr lvl="1"/>
            <a:r>
              <a:rPr lang="zh-CN" altLang="en-US" sz="2400" dirty="0"/>
              <a:t>查找文件时，文件名先通过哈希函数，用其哈希值查哈希表，哈希表指向线性列表的文件相关条目</a:t>
            </a:r>
            <a:endParaRPr lang="en-US" altLang="zh-CN" sz="2400" dirty="0"/>
          </a:p>
          <a:p>
            <a:pPr lvl="1"/>
            <a:r>
              <a:rPr lang="zh-CN" altLang="en-US" sz="2400" dirty="0"/>
              <a:t>大大减少了目录搜索时间，插入与删除也较为简单</a:t>
            </a:r>
            <a:endParaRPr lang="en-US" altLang="zh-CN" sz="2400" dirty="0"/>
          </a:p>
          <a:p>
            <a:pPr lvl="1"/>
            <a:r>
              <a:rPr lang="en-US" altLang="en-US" sz="2400" b="1" dirty="0">
                <a:solidFill>
                  <a:srgbClr val="006699"/>
                </a:solidFill>
                <a:latin typeface="+mj-lt"/>
              </a:rPr>
              <a:t>Collisions(</a:t>
            </a:r>
            <a:r>
              <a:rPr lang="zh-CN" altLang="en-US" sz="2400" b="1" dirty="0">
                <a:solidFill>
                  <a:srgbClr val="006699"/>
                </a:solidFill>
                <a:latin typeface="+mj-lt"/>
              </a:rPr>
              <a:t>碰撞</a:t>
            </a:r>
            <a:r>
              <a:rPr lang="en-US" altLang="en-US" sz="2400" b="1" dirty="0">
                <a:solidFill>
                  <a:srgbClr val="006699"/>
                </a:solidFill>
                <a:latin typeface="+mj-lt"/>
              </a:rPr>
              <a:t>)</a:t>
            </a:r>
            <a:r>
              <a:rPr lang="en-US" altLang="en-US" sz="2400" dirty="0">
                <a:solidFill>
                  <a:srgbClr val="3366FF"/>
                </a:solidFill>
              </a:rPr>
              <a:t> </a:t>
            </a:r>
            <a:r>
              <a:rPr lang="en-US" altLang="en-US" sz="2400" dirty="0"/>
              <a:t>– </a:t>
            </a:r>
            <a:r>
              <a:rPr lang="zh-CN" altLang="en-US" sz="2400" dirty="0"/>
              <a:t>两个文件名具有同样的哈希值，需要处理</a:t>
            </a:r>
            <a:endParaRPr lang="en-US" altLang="en-US" sz="2400" dirty="0"/>
          </a:p>
          <a:p>
            <a:pPr lvl="1"/>
            <a:r>
              <a:rPr lang="zh-CN" altLang="en-US" sz="2400" dirty="0"/>
              <a:t>当目录项数越过</a:t>
            </a:r>
            <a:r>
              <a:rPr lang="en-US" altLang="zh-CN" sz="2400" dirty="0"/>
              <a:t>2</a:t>
            </a:r>
            <a:r>
              <a:rPr lang="en-US" altLang="zh-CN" sz="2400" baseline="30000" dirty="0"/>
              <a:t>n</a:t>
            </a:r>
            <a:r>
              <a:rPr lang="zh-CN" altLang="en-US" sz="2400" dirty="0"/>
              <a:t>边界时</a:t>
            </a:r>
            <a:r>
              <a:rPr lang="en-US" altLang="zh-CN" sz="2400" dirty="0"/>
              <a:t>(</a:t>
            </a:r>
            <a:r>
              <a:rPr lang="zh-CN" altLang="en-US" sz="2400" dirty="0"/>
              <a:t>比如</a:t>
            </a:r>
            <a:r>
              <a:rPr lang="en-US" altLang="zh-CN" sz="2400" dirty="0"/>
              <a:t>6</a:t>
            </a:r>
            <a:r>
              <a:rPr lang="zh-CN" altLang="en-US" sz="2400" dirty="0"/>
              <a:t>位可表达</a:t>
            </a:r>
            <a:r>
              <a:rPr lang="en-US" altLang="zh-CN" sz="2400" dirty="0"/>
              <a:t>0-63</a:t>
            </a:r>
            <a:r>
              <a:rPr lang="zh-CN" altLang="en-US" sz="2400" dirty="0"/>
              <a:t>号共</a:t>
            </a:r>
            <a:r>
              <a:rPr lang="en-US" altLang="zh-CN" sz="2400" dirty="0"/>
              <a:t>64</a:t>
            </a:r>
            <a:r>
              <a:rPr lang="zh-CN" altLang="en-US" sz="2400" dirty="0"/>
              <a:t>项，超过</a:t>
            </a:r>
            <a:r>
              <a:rPr lang="en-US" altLang="zh-CN" sz="2400" dirty="0"/>
              <a:t>64</a:t>
            </a:r>
            <a:r>
              <a:rPr lang="zh-CN" altLang="en-US" sz="2400" dirty="0"/>
              <a:t>项就需要输出</a:t>
            </a:r>
            <a:r>
              <a:rPr lang="en-US" altLang="zh-CN" sz="2400" dirty="0"/>
              <a:t>7</a:t>
            </a:r>
            <a:r>
              <a:rPr lang="zh-CN" altLang="en-US" sz="2400" dirty="0"/>
              <a:t>位的哈希函数了</a:t>
            </a:r>
            <a:r>
              <a:rPr lang="en-US" altLang="zh-CN" sz="2400" dirty="0"/>
              <a:t>)</a:t>
            </a:r>
            <a:r>
              <a:rPr lang="zh-CN" altLang="en-US" sz="2400" dirty="0"/>
              <a:t>，需要增加哈希函数的输出结构的</a:t>
            </a:r>
            <a:r>
              <a:rPr lang="en-US" altLang="zh-CN" sz="2400" dirty="0"/>
              <a:t>bit</a:t>
            </a:r>
            <a:r>
              <a:rPr lang="zh-CN" altLang="en-US" sz="2400" dirty="0"/>
              <a:t>数</a:t>
            </a:r>
            <a:endParaRPr lang="en-US" altLang="en-US" sz="2400" dirty="0"/>
          </a:p>
        </p:txBody>
      </p:sp>
    </p:spTree>
    <p:extLst>
      <p:ext uri="{BB962C8B-B14F-4D97-AF65-F5344CB8AC3E}">
        <p14:creationId xmlns:p14="http://schemas.microsoft.com/office/powerpoint/2010/main" val="423827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5B3EE-58B1-4B29-BC4E-0B044A5949AD}"/>
              </a:ext>
            </a:extLst>
          </p:cNvPr>
          <p:cNvSpPr>
            <a:spLocks noGrp="1"/>
          </p:cNvSpPr>
          <p:nvPr>
            <p:ph type="title"/>
          </p:nvPr>
        </p:nvSpPr>
        <p:spPr/>
        <p:txBody>
          <a:bodyPr/>
          <a:lstStyle/>
          <a:p>
            <a:r>
              <a:rPr lang="en-US" altLang="zh-CN" dirty="0"/>
              <a:t>11.4  Allocation Methods(</a:t>
            </a:r>
            <a:r>
              <a:rPr lang="zh-CN" altLang="en-US" dirty="0"/>
              <a:t>分配方法</a:t>
            </a:r>
            <a:r>
              <a:rPr lang="en-US" altLang="zh-CN" dirty="0"/>
              <a:t>)</a:t>
            </a:r>
            <a:endParaRPr lang="zh-CN" altLang="en-US" dirty="0"/>
          </a:p>
        </p:txBody>
      </p:sp>
      <p:sp>
        <p:nvSpPr>
          <p:cNvPr id="3" name="内容占位符 2">
            <a:extLst>
              <a:ext uri="{FF2B5EF4-FFF2-40B4-BE49-F238E27FC236}">
                <a16:creationId xmlns:a16="http://schemas.microsoft.com/office/drawing/2014/main" id="{A060B0D7-9D0C-4E46-8CA2-40AFE0D16866}"/>
              </a:ext>
            </a:extLst>
          </p:cNvPr>
          <p:cNvSpPr>
            <a:spLocks noGrp="1"/>
          </p:cNvSpPr>
          <p:nvPr>
            <p:ph idx="1"/>
          </p:nvPr>
        </p:nvSpPr>
        <p:spPr>
          <a:xfrm>
            <a:off x="1526959" y="1233489"/>
            <a:ext cx="9641150" cy="4626984"/>
          </a:xfrm>
        </p:spPr>
        <p:txBody>
          <a:bodyPr/>
          <a:lstStyle/>
          <a:p>
            <a:r>
              <a:rPr lang="zh-CN" altLang="en-US" sz="3200" dirty="0"/>
              <a:t>如何为文件分配空间，常用三种方法：</a:t>
            </a:r>
            <a:endParaRPr lang="en-US" altLang="zh-CN" sz="3200" dirty="0"/>
          </a:p>
          <a:p>
            <a:pPr lvl="1"/>
            <a:r>
              <a:rPr lang="en-US" altLang="zh-CN" sz="3200" dirty="0"/>
              <a:t>Contiguous allocation(</a:t>
            </a:r>
            <a:r>
              <a:rPr lang="zh-CN" altLang="en-US" sz="3200" dirty="0"/>
              <a:t>连续分配</a:t>
            </a:r>
            <a:r>
              <a:rPr lang="en-US" altLang="zh-CN" sz="3200" dirty="0"/>
              <a:t>)</a:t>
            </a:r>
          </a:p>
          <a:p>
            <a:pPr lvl="1"/>
            <a:r>
              <a:rPr lang="en-US" altLang="zh-CN" sz="3200" dirty="0"/>
              <a:t>Linked allocation(</a:t>
            </a:r>
            <a:r>
              <a:rPr lang="zh-CN" altLang="en-US" sz="3200" dirty="0"/>
              <a:t>链接分配</a:t>
            </a:r>
            <a:r>
              <a:rPr lang="en-US" altLang="zh-CN" sz="3200" dirty="0"/>
              <a:t>)</a:t>
            </a:r>
          </a:p>
          <a:p>
            <a:pPr lvl="1"/>
            <a:r>
              <a:rPr lang="en-US" altLang="zh-CN" sz="3200" dirty="0"/>
              <a:t>Indexed allocation(</a:t>
            </a:r>
            <a:r>
              <a:rPr lang="zh-CN" altLang="en-US" sz="3200" dirty="0"/>
              <a:t>索引分配</a:t>
            </a:r>
            <a:r>
              <a:rPr lang="en-US" altLang="zh-CN" sz="3200" dirty="0"/>
              <a:t>)</a:t>
            </a:r>
          </a:p>
          <a:p>
            <a:endParaRPr lang="zh-CN" altLang="en-US" sz="3200" dirty="0"/>
          </a:p>
        </p:txBody>
      </p:sp>
    </p:spTree>
    <p:extLst>
      <p:ext uri="{BB962C8B-B14F-4D97-AF65-F5344CB8AC3E}">
        <p14:creationId xmlns:p14="http://schemas.microsoft.com/office/powerpoint/2010/main" val="247132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7D1D344F-2489-423C-966A-8CA1658CC2C1}"/>
              </a:ext>
            </a:extLst>
          </p:cNvPr>
          <p:cNvSpPr>
            <a:spLocks noGrp="1" noChangeArrowheads="1"/>
          </p:cNvSpPr>
          <p:nvPr>
            <p:ph type="title"/>
          </p:nvPr>
        </p:nvSpPr>
        <p:spPr>
          <a:xfrm>
            <a:off x="1729946" y="245093"/>
            <a:ext cx="9508523" cy="576262"/>
          </a:xfrm>
        </p:spPr>
        <p:txBody>
          <a:bodyPr/>
          <a:lstStyle/>
          <a:p>
            <a:pPr eaLnBrk="1" hangingPunct="1"/>
            <a:r>
              <a:rPr lang="en-US" altLang="en-US" sz="2800" dirty="0"/>
              <a:t>Allocation Methods – Contiguous(</a:t>
            </a:r>
            <a:r>
              <a:rPr lang="zh-CN" altLang="en-US" sz="2800" dirty="0"/>
              <a:t>分配方法 </a:t>
            </a:r>
            <a:r>
              <a:rPr lang="en-US" altLang="zh-CN" sz="2800" dirty="0"/>
              <a:t>– </a:t>
            </a:r>
            <a:r>
              <a:rPr lang="zh-CN" altLang="en-US" sz="2800" dirty="0"/>
              <a:t>连续</a:t>
            </a:r>
            <a:r>
              <a:rPr lang="en-US" altLang="en-US" sz="2800" dirty="0"/>
              <a:t>)</a:t>
            </a:r>
          </a:p>
        </p:txBody>
      </p:sp>
      <p:sp>
        <p:nvSpPr>
          <p:cNvPr id="28674" name="Rectangle 3">
            <a:extLst>
              <a:ext uri="{FF2B5EF4-FFF2-40B4-BE49-F238E27FC236}">
                <a16:creationId xmlns:a16="http://schemas.microsoft.com/office/drawing/2014/main" id="{A43BF954-6E80-4C8F-8A87-81BA8B4295FA}"/>
              </a:ext>
            </a:extLst>
          </p:cNvPr>
          <p:cNvSpPr>
            <a:spLocks noGrp="1" noChangeArrowheads="1"/>
          </p:cNvSpPr>
          <p:nvPr>
            <p:ph type="body" idx="1"/>
          </p:nvPr>
        </p:nvSpPr>
        <p:spPr>
          <a:xfrm>
            <a:off x="586946" y="1064783"/>
            <a:ext cx="10768913" cy="4530725"/>
          </a:xfrm>
        </p:spPr>
        <p:txBody>
          <a:bodyPr/>
          <a:lstStyle/>
          <a:p>
            <a:r>
              <a:rPr lang="en-US" altLang="en-US" sz="2400" b="1" dirty="0">
                <a:solidFill>
                  <a:srgbClr val="006699"/>
                </a:solidFill>
                <a:latin typeface="+mj-lt"/>
              </a:rPr>
              <a:t>Contiguous</a:t>
            </a:r>
            <a:r>
              <a:rPr lang="en-US" altLang="en-US" sz="2400" b="1" dirty="0">
                <a:solidFill>
                  <a:srgbClr val="3366FF"/>
                </a:solidFill>
              </a:rPr>
              <a:t> </a:t>
            </a:r>
            <a:r>
              <a:rPr lang="en-US" altLang="en-US" sz="2400" b="1" dirty="0">
                <a:solidFill>
                  <a:srgbClr val="006699"/>
                </a:solidFill>
                <a:latin typeface="+mj-lt"/>
              </a:rPr>
              <a:t>allocation(</a:t>
            </a:r>
            <a:r>
              <a:rPr lang="zh-CN" altLang="en-US" sz="2400" b="1" dirty="0">
                <a:solidFill>
                  <a:srgbClr val="006699"/>
                </a:solidFill>
                <a:latin typeface="+mj-lt"/>
              </a:rPr>
              <a:t>连续分配</a:t>
            </a:r>
            <a:r>
              <a:rPr lang="en-US" altLang="en-US" sz="2400" b="1" dirty="0">
                <a:solidFill>
                  <a:srgbClr val="006699"/>
                </a:solidFill>
                <a:latin typeface="+mj-lt"/>
              </a:rPr>
              <a:t>)</a:t>
            </a:r>
            <a:r>
              <a:rPr lang="en-US" altLang="en-US" sz="2400" b="1" dirty="0">
                <a:solidFill>
                  <a:srgbClr val="3366FF"/>
                </a:solidFill>
              </a:rPr>
              <a:t>  </a:t>
            </a:r>
            <a:r>
              <a:rPr lang="zh-CN" altLang="en-US" sz="2400" dirty="0"/>
              <a:t>每个文件占据一系列连续的磁盘块</a:t>
            </a:r>
            <a:endParaRPr lang="en-US" altLang="en-US" sz="2400" dirty="0"/>
          </a:p>
          <a:p>
            <a:pPr lvl="1"/>
            <a:r>
              <a:rPr lang="zh-CN" altLang="en-US" sz="2400" dirty="0"/>
              <a:t>在</a:t>
            </a:r>
            <a:r>
              <a:rPr lang="en-US" altLang="zh-CN" sz="2400" dirty="0"/>
              <a:t>FCB</a:t>
            </a:r>
            <a:r>
              <a:rPr lang="zh-CN" altLang="en-US" sz="2400" dirty="0"/>
              <a:t>中存储首块地址和文件块数等信息</a:t>
            </a:r>
            <a:endParaRPr lang="en-US" altLang="zh-CN" sz="2400" dirty="0"/>
          </a:p>
          <a:p>
            <a:pPr lvl="1"/>
            <a:r>
              <a:rPr lang="zh-CN" altLang="en-US" sz="2400" dirty="0"/>
              <a:t>通常具有最好的访问性能</a:t>
            </a:r>
            <a:r>
              <a:rPr lang="en-US" altLang="zh-CN" sz="2400" dirty="0"/>
              <a:t>(</a:t>
            </a:r>
            <a:r>
              <a:rPr lang="zh-CN" altLang="en-US" sz="2400" dirty="0"/>
              <a:t>不换道，或一次只换一个道，寻道时间很短</a:t>
            </a:r>
            <a:r>
              <a:rPr lang="en-US" altLang="zh-CN" sz="2400" dirty="0"/>
              <a:t>)</a:t>
            </a:r>
            <a:endParaRPr lang="en-US" altLang="en-US" sz="2400" dirty="0"/>
          </a:p>
          <a:p>
            <a:pPr lvl="1"/>
            <a:r>
              <a:rPr lang="zh-CN" altLang="en-US" sz="2400" dirty="0"/>
              <a:t>简单</a:t>
            </a:r>
            <a:r>
              <a:rPr lang="en-US" altLang="en-US" sz="2400" dirty="0"/>
              <a:t> – </a:t>
            </a:r>
            <a:r>
              <a:rPr lang="zh-CN" altLang="en-US" sz="2400" dirty="0"/>
              <a:t>只需要起始位置</a:t>
            </a:r>
            <a:r>
              <a:rPr lang="en-US" altLang="zh-CN" sz="2400" dirty="0"/>
              <a:t>(</a:t>
            </a:r>
            <a:r>
              <a:rPr lang="zh-CN" altLang="en-US" sz="2400" dirty="0"/>
              <a:t>块号</a:t>
            </a:r>
            <a:r>
              <a:rPr lang="en-US" altLang="zh-CN" sz="2400" dirty="0"/>
              <a:t>)</a:t>
            </a:r>
            <a:r>
              <a:rPr lang="zh-CN" altLang="en-US" sz="2400" dirty="0"/>
              <a:t>和长度</a:t>
            </a:r>
            <a:r>
              <a:rPr lang="en-US" altLang="zh-CN" sz="2400" dirty="0"/>
              <a:t>(</a:t>
            </a:r>
            <a:r>
              <a:rPr lang="zh-CN" altLang="en-US" sz="2400" dirty="0"/>
              <a:t>块数</a:t>
            </a:r>
            <a:r>
              <a:rPr lang="en-US" altLang="zh-CN" sz="2400" dirty="0"/>
              <a:t>)</a:t>
            </a:r>
            <a:r>
              <a:rPr lang="zh-CN" altLang="en-US" sz="2400" dirty="0"/>
              <a:t>即可表达</a:t>
            </a:r>
            <a:endParaRPr lang="en-US" altLang="en-US" sz="2400" dirty="0"/>
          </a:p>
          <a:p>
            <a:pPr lvl="1"/>
            <a:r>
              <a:rPr lang="zh-CN" altLang="en-US" sz="2400" dirty="0"/>
              <a:t>问题</a:t>
            </a:r>
            <a:endParaRPr lang="en-US" altLang="zh-CN" sz="2400" dirty="0"/>
          </a:p>
          <a:p>
            <a:pPr lvl="2"/>
            <a:r>
              <a:rPr lang="zh-CN" altLang="en-US" sz="2400" dirty="0"/>
              <a:t>如何为新文件找到空间</a:t>
            </a:r>
            <a:r>
              <a:rPr lang="en-US" altLang="zh-CN" sz="2400" dirty="0"/>
              <a:t>(</a:t>
            </a:r>
            <a:r>
              <a:rPr lang="zh-CN" altLang="en-US" sz="2400" dirty="0"/>
              <a:t>已知文件大小</a:t>
            </a:r>
            <a:r>
              <a:rPr lang="en-US" altLang="zh-CN" sz="2400" dirty="0"/>
              <a:t>)</a:t>
            </a:r>
            <a:r>
              <a:rPr lang="zh-CN" altLang="en-US" sz="2400" dirty="0"/>
              <a:t>，与</a:t>
            </a:r>
            <a:r>
              <a:rPr lang="en-US" altLang="zh-CN" sz="2400" dirty="0"/>
              <a:t>8.3</a:t>
            </a:r>
            <a:r>
              <a:rPr lang="zh-CN" altLang="en-US" sz="2400" dirty="0"/>
              <a:t>节内存的可变分区类似</a:t>
            </a:r>
            <a:endParaRPr lang="en-US" altLang="zh-CN" sz="2400" dirty="0"/>
          </a:p>
          <a:p>
            <a:pPr lvl="2"/>
            <a:r>
              <a:rPr lang="zh-CN" altLang="en-US" sz="2400" dirty="0"/>
              <a:t>外部碎片问题</a:t>
            </a:r>
            <a:endParaRPr lang="en-US" altLang="zh-CN" sz="2400" dirty="0"/>
          </a:p>
          <a:p>
            <a:pPr lvl="2"/>
            <a:r>
              <a:rPr lang="zh-CN" altLang="en-US" sz="2400" dirty="0"/>
              <a:t>如何扩展文件大小？换一个更大的空闲空间，或</a:t>
            </a:r>
            <a:r>
              <a:rPr lang="en-US" altLang="zh-CN" sz="2400" dirty="0"/>
              <a:t>extent(</a:t>
            </a:r>
            <a:r>
              <a:rPr lang="zh-CN" altLang="en-US" sz="2400" dirty="0"/>
              <a:t>扩展</a:t>
            </a:r>
            <a:r>
              <a:rPr lang="en-US" altLang="zh-CN" sz="2400" dirty="0"/>
              <a:t>)</a:t>
            </a:r>
            <a:r>
              <a:rPr lang="zh-CN" altLang="en-US" sz="2400" dirty="0"/>
              <a:t>，见后页</a:t>
            </a:r>
            <a:endParaRPr lang="en-US" altLang="zh-CN" sz="2400" dirty="0"/>
          </a:p>
          <a:p>
            <a:pPr lvl="2"/>
            <a:r>
              <a:rPr lang="zh-CN" altLang="en-US" sz="2400" dirty="0"/>
              <a:t>创建文件时，大小未知如何办？出错退出，或换一个更大的空闲空间</a:t>
            </a:r>
            <a:endParaRPr lang="en-US" altLang="zh-CN" sz="2400" dirty="0"/>
          </a:p>
          <a:p>
            <a:pPr lvl="2"/>
            <a:r>
              <a:rPr lang="zh-CN" altLang="en-US" sz="2400" dirty="0">
                <a:latin typeface="+mj-lt"/>
              </a:rPr>
              <a:t>需要定期合并碎片，可能需要暂时将文件系统下线</a:t>
            </a:r>
            <a:endParaRPr lang="en-US" altLang="en-US" sz="2400" dirty="0">
              <a:latin typeface="+mj-lt"/>
            </a:endParaRPr>
          </a:p>
          <a:p>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01B6035C-73CC-40FB-91DB-0AE075EBFD83}"/>
              </a:ext>
            </a:extLst>
          </p:cNvPr>
          <p:cNvSpPr>
            <a:spLocks noGrp="1" noChangeArrowheads="1"/>
          </p:cNvSpPr>
          <p:nvPr>
            <p:ph type="title"/>
          </p:nvPr>
        </p:nvSpPr>
        <p:spPr>
          <a:xfrm>
            <a:off x="1997075" y="235762"/>
            <a:ext cx="8229600" cy="576262"/>
          </a:xfrm>
        </p:spPr>
        <p:txBody>
          <a:bodyPr/>
          <a:lstStyle/>
          <a:p>
            <a:pPr eaLnBrk="1" hangingPunct="1"/>
            <a:r>
              <a:rPr lang="en-US" altLang="en-US" dirty="0"/>
              <a:t>Contiguous Allocation(</a:t>
            </a:r>
            <a:r>
              <a:rPr lang="zh-CN" altLang="en-US" dirty="0"/>
              <a:t>连续分配</a:t>
            </a:r>
            <a:r>
              <a:rPr lang="en-US" altLang="en-US" dirty="0"/>
              <a:t>)</a:t>
            </a:r>
          </a:p>
        </p:txBody>
      </p:sp>
      <p:sp>
        <p:nvSpPr>
          <p:cNvPr id="30722" name="Rectangle 3">
            <a:extLst>
              <a:ext uri="{FF2B5EF4-FFF2-40B4-BE49-F238E27FC236}">
                <a16:creationId xmlns:a16="http://schemas.microsoft.com/office/drawing/2014/main" id="{64C71157-C3D6-4B84-8D4C-44CE466515FE}"/>
              </a:ext>
            </a:extLst>
          </p:cNvPr>
          <p:cNvSpPr>
            <a:spLocks noGrp="1" noChangeArrowheads="1"/>
          </p:cNvSpPr>
          <p:nvPr>
            <p:ph type="body" idx="1"/>
          </p:nvPr>
        </p:nvSpPr>
        <p:spPr>
          <a:xfrm>
            <a:off x="1544595" y="1233487"/>
            <a:ext cx="4630781" cy="4110809"/>
          </a:xfrm>
        </p:spPr>
        <p:txBody>
          <a:bodyPr/>
          <a:lstStyle/>
          <a:p>
            <a:r>
              <a:rPr lang="zh-CN" altLang="en-US" sz="2400" dirty="0"/>
              <a:t>将逻辑地址转为物理地址</a:t>
            </a:r>
            <a:endParaRPr lang="en-US" altLang="zh-CN" sz="2400" dirty="0"/>
          </a:p>
          <a:p>
            <a:r>
              <a:rPr lang="zh-CN" altLang="en-US" sz="2400" dirty="0"/>
              <a:t>假设为</a:t>
            </a:r>
            <a:r>
              <a:rPr lang="en-US" altLang="zh-CN" sz="2400" dirty="0"/>
              <a:t>512</a:t>
            </a:r>
            <a:r>
              <a:rPr lang="zh-CN" altLang="en-US" sz="2400" dirty="0"/>
              <a:t>字节块</a:t>
            </a:r>
            <a:endParaRPr lang="en-US" altLang="en-US" sz="2400" dirty="0"/>
          </a:p>
        </p:txBody>
      </p:sp>
      <p:grpSp>
        <p:nvGrpSpPr>
          <p:cNvPr id="30723" name="Group 1">
            <a:extLst>
              <a:ext uri="{FF2B5EF4-FFF2-40B4-BE49-F238E27FC236}">
                <a16:creationId xmlns:a16="http://schemas.microsoft.com/office/drawing/2014/main" id="{429E2E25-91F1-497A-9894-902FC32A767D}"/>
              </a:ext>
            </a:extLst>
          </p:cNvPr>
          <p:cNvGrpSpPr>
            <a:grpSpLocks/>
          </p:cNvGrpSpPr>
          <p:nvPr/>
        </p:nvGrpSpPr>
        <p:grpSpPr bwMode="auto">
          <a:xfrm>
            <a:off x="3033585" y="1754659"/>
            <a:ext cx="3064004" cy="2273644"/>
            <a:chOff x="2655888" y="2127250"/>
            <a:chExt cx="1917700" cy="1385888"/>
          </a:xfrm>
        </p:grpSpPr>
        <p:sp>
          <p:nvSpPr>
            <p:cNvPr id="30726" name="Text Box 4">
              <a:extLst>
                <a:ext uri="{FF2B5EF4-FFF2-40B4-BE49-F238E27FC236}">
                  <a16:creationId xmlns:a16="http://schemas.microsoft.com/office/drawing/2014/main" id="{891B6133-0CE2-4CAB-BD0C-DF98879783A5}"/>
                </a:ext>
              </a:extLst>
            </p:cNvPr>
            <p:cNvSpPr txBox="1">
              <a:spLocks noChangeArrowheads="1"/>
            </p:cNvSpPr>
            <p:nvPr/>
          </p:nvSpPr>
          <p:spPr bwMode="auto">
            <a:xfrm>
              <a:off x="2655888" y="258445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LA/512</a:t>
              </a:r>
            </a:p>
          </p:txBody>
        </p:sp>
        <p:sp>
          <p:nvSpPr>
            <p:cNvPr id="30727" name="Text Box 5">
              <a:extLst>
                <a:ext uri="{FF2B5EF4-FFF2-40B4-BE49-F238E27FC236}">
                  <a16:creationId xmlns:a16="http://schemas.microsoft.com/office/drawing/2014/main" id="{ED77BC9D-906B-44CC-879C-905DB8893EB0}"/>
                </a:ext>
              </a:extLst>
            </p:cNvPr>
            <p:cNvSpPr txBox="1">
              <a:spLocks noChangeArrowheads="1"/>
            </p:cNvSpPr>
            <p:nvPr/>
          </p:nvSpPr>
          <p:spPr bwMode="auto">
            <a:xfrm>
              <a:off x="3768725" y="2127250"/>
              <a:ext cx="80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30728" name="Text Box 6">
              <a:extLst>
                <a:ext uri="{FF2B5EF4-FFF2-40B4-BE49-F238E27FC236}">
                  <a16:creationId xmlns:a16="http://schemas.microsoft.com/office/drawing/2014/main" id="{82CDC4B6-B116-441F-A90B-EB63E38A12F5}"/>
                </a:ext>
              </a:extLst>
            </p:cNvPr>
            <p:cNvSpPr txBox="1">
              <a:spLocks noChangeArrowheads="1"/>
            </p:cNvSpPr>
            <p:nvPr/>
          </p:nvSpPr>
          <p:spPr bwMode="auto">
            <a:xfrm>
              <a:off x="3825875" y="3143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R</a:t>
              </a:r>
            </a:p>
          </p:txBody>
        </p:sp>
        <p:sp>
          <p:nvSpPr>
            <p:cNvPr id="30729" name="Line 7">
              <a:extLst>
                <a:ext uri="{FF2B5EF4-FFF2-40B4-BE49-F238E27FC236}">
                  <a16:creationId xmlns:a16="http://schemas.microsoft.com/office/drawing/2014/main" id="{B2B782C1-0F3D-4F8F-9D2F-50987E117BFC}"/>
                </a:ext>
              </a:extLst>
            </p:cNvPr>
            <p:cNvSpPr>
              <a:spLocks noChangeShapeType="1"/>
            </p:cNvSpPr>
            <p:nvPr/>
          </p:nvSpPr>
          <p:spPr bwMode="auto">
            <a:xfrm flipV="1">
              <a:off x="3675327" y="2437022"/>
              <a:ext cx="309298"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0730" name="Line 8">
              <a:extLst>
                <a:ext uri="{FF2B5EF4-FFF2-40B4-BE49-F238E27FC236}">
                  <a16:creationId xmlns:a16="http://schemas.microsoft.com/office/drawing/2014/main" id="{0EA63DA7-9F65-4258-8D33-08DAE7B2B63A}"/>
                </a:ext>
              </a:extLst>
            </p:cNvPr>
            <p:cNvSpPr>
              <a:spLocks noChangeShapeType="1"/>
            </p:cNvSpPr>
            <p:nvPr/>
          </p:nvSpPr>
          <p:spPr bwMode="auto">
            <a:xfrm>
              <a:off x="3711575" y="2954338"/>
              <a:ext cx="27305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30724" name="Rectangle 10">
            <a:extLst>
              <a:ext uri="{FF2B5EF4-FFF2-40B4-BE49-F238E27FC236}">
                <a16:creationId xmlns:a16="http://schemas.microsoft.com/office/drawing/2014/main" id="{FC1F0FF6-71D8-4EC9-852F-D23B2F22A9E3}"/>
              </a:ext>
            </a:extLst>
          </p:cNvPr>
          <p:cNvSpPr>
            <a:spLocks noChangeArrowheads="1"/>
          </p:cNvSpPr>
          <p:nvPr/>
        </p:nvSpPr>
        <p:spPr bwMode="auto">
          <a:xfrm>
            <a:off x="1051054" y="4103474"/>
            <a:ext cx="5124322" cy="129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eaLnBrk="1" hangingPunct="1">
              <a:spcBef>
                <a:spcPct val="0"/>
              </a:spcBef>
              <a:buClrTx/>
              <a:buSzTx/>
              <a:buFontTx/>
              <a:buNone/>
            </a:pPr>
            <a:r>
              <a:rPr kumimoji="0" lang="zh-CN" altLang="en-US" sz="2400" dirty="0">
                <a:latin typeface="微软雅黑" panose="020B0503020204020204" pitchFamily="34" charset="-122"/>
                <a:ea typeface="微软雅黑" panose="020B0503020204020204" pitchFamily="34" charset="-122"/>
              </a:rPr>
              <a:t>待访问块号</a:t>
            </a:r>
            <a:r>
              <a:rPr kumimoji="0" lang="en-US" altLang="en-US" sz="2400" dirty="0">
                <a:latin typeface="微软雅黑" panose="020B0503020204020204" pitchFamily="34" charset="-122"/>
                <a:ea typeface="微软雅黑" panose="020B0503020204020204" pitchFamily="34" charset="-122"/>
              </a:rPr>
              <a:t> = Q + </a:t>
            </a:r>
            <a:r>
              <a:rPr kumimoji="0" lang="zh-CN" altLang="en-US" sz="2400" dirty="0">
                <a:latin typeface="微软雅黑" panose="020B0503020204020204" pitchFamily="34" charset="-122"/>
                <a:ea typeface="微软雅黑" panose="020B0503020204020204" pitchFamily="34" charset="-122"/>
              </a:rPr>
              <a:t>起始块号</a:t>
            </a:r>
            <a:endParaRPr kumimoji="0" lang="en-US" altLang="en-US" sz="2400" dirty="0">
              <a:latin typeface="微软雅黑" panose="020B0503020204020204" pitchFamily="34" charset="-122"/>
              <a:ea typeface="微软雅黑" panose="020B0503020204020204" pitchFamily="34" charset="-122"/>
            </a:endParaRPr>
          </a:p>
          <a:p>
            <a:pPr lvl="1" eaLnBrk="1" hangingPunct="1">
              <a:spcBef>
                <a:spcPct val="0"/>
              </a:spcBef>
              <a:buClrTx/>
              <a:buSzTx/>
              <a:buFontTx/>
              <a:buNone/>
            </a:pPr>
            <a:r>
              <a:rPr kumimoji="0" lang="zh-CN" altLang="en-US" sz="2400" dirty="0">
                <a:latin typeface="微软雅黑" panose="020B0503020204020204" pitchFamily="34" charset="-122"/>
                <a:ea typeface="微软雅黑" panose="020B0503020204020204" pitchFamily="34" charset="-122"/>
              </a:rPr>
              <a:t>块内偏移量</a:t>
            </a:r>
            <a:r>
              <a:rPr kumimoji="0" lang="en-US" altLang="en-US" sz="2400" dirty="0">
                <a:latin typeface="微软雅黑" panose="020B0503020204020204" pitchFamily="34" charset="-122"/>
                <a:ea typeface="微软雅黑" panose="020B0503020204020204" pitchFamily="34" charset="-122"/>
              </a:rPr>
              <a:t> = R</a:t>
            </a:r>
          </a:p>
        </p:txBody>
      </p:sp>
      <p:pic>
        <p:nvPicPr>
          <p:cNvPr id="30725" name="Picture 2">
            <a:extLst>
              <a:ext uri="{FF2B5EF4-FFF2-40B4-BE49-F238E27FC236}">
                <a16:creationId xmlns:a16="http://schemas.microsoft.com/office/drawing/2014/main" id="{8BF5A203-E081-4642-BFFE-9B835CC72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947" y="1068902"/>
            <a:ext cx="5410606" cy="543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4F1D237-1A77-4D9A-8FB6-455EB9DA9D70}"/>
              </a:ext>
            </a:extLst>
          </p:cNvPr>
          <p:cNvSpPr>
            <a:spLocks noGrp="1" noChangeArrowheads="1"/>
          </p:cNvSpPr>
          <p:nvPr>
            <p:ph type="title"/>
          </p:nvPr>
        </p:nvSpPr>
        <p:spPr>
          <a:xfrm>
            <a:off x="2057400" y="254424"/>
            <a:ext cx="8501449" cy="576262"/>
          </a:xfrm>
        </p:spPr>
        <p:txBody>
          <a:bodyPr/>
          <a:lstStyle/>
          <a:p>
            <a:pPr eaLnBrk="1" hangingPunct="1"/>
            <a:r>
              <a:rPr lang="en-US" altLang="en-US" dirty="0"/>
              <a:t>Extent-Based Systems(</a:t>
            </a:r>
            <a:r>
              <a:rPr lang="zh-CN" altLang="en-US" dirty="0"/>
              <a:t>基于扩展的系统</a:t>
            </a:r>
            <a:r>
              <a:rPr lang="en-US" altLang="en-US" dirty="0"/>
              <a:t>)</a:t>
            </a:r>
          </a:p>
        </p:txBody>
      </p:sp>
      <p:sp>
        <p:nvSpPr>
          <p:cNvPr id="32770" name="Rectangle 3">
            <a:extLst>
              <a:ext uri="{FF2B5EF4-FFF2-40B4-BE49-F238E27FC236}">
                <a16:creationId xmlns:a16="http://schemas.microsoft.com/office/drawing/2014/main" id="{2E631805-02AD-49C0-955E-FB94C77C8171}"/>
              </a:ext>
            </a:extLst>
          </p:cNvPr>
          <p:cNvSpPr>
            <a:spLocks noGrp="1" noChangeArrowheads="1"/>
          </p:cNvSpPr>
          <p:nvPr>
            <p:ph type="body" idx="1"/>
          </p:nvPr>
        </p:nvSpPr>
        <p:spPr>
          <a:xfrm>
            <a:off x="747584" y="1233489"/>
            <a:ext cx="10663881" cy="4530725"/>
          </a:xfrm>
        </p:spPr>
        <p:txBody>
          <a:bodyPr/>
          <a:lstStyle/>
          <a:p>
            <a:r>
              <a:rPr lang="zh-CN" altLang="en-US" sz="2800" dirty="0"/>
              <a:t>针对连续分配的缺点，有些操作系统采用了修正的连续分配方案</a:t>
            </a:r>
            <a:endParaRPr lang="en-US" altLang="en-US" sz="2800" dirty="0"/>
          </a:p>
          <a:p>
            <a:r>
              <a:rPr lang="zh-CN" altLang="en-US" sz="2800" dirty="0"/>
              <a:t>先为文件分配一块连续空间，空间不够时，增加一个扩展，由指针链接</a:t>
            </a:r>
            <a:endParaRPr lang="en-US" altLang="en-US" sz="2800" dirty="0"/>
          </a:p>
          <a:p>
            <a:r>
              <a:rPr lang="zh-CN" altLang="en-US" sz="2800" dirty="0"/>
              <a:t>一个</a:t>
            </a:r>
            <a:r>
              <a:rPr lang="en-US" altLang="en-US" sz="2800" dirty="0"/>
              <a:t> </a:t>
            </a:r>
            <a:r>
              <a:rPr lang="en-US" altLang="en-US" sz="2800" b="1" dirty="0">
                <a:solidFill>
                  <a:srgbClr val="006699"/>
                </a:solidFill>
                <a:latin typeface="+mj-lt"/>
              </a:rPr>
              <a:t>extent(</a:t>
            </a:r>
            <a:r>
              <a:rPr lang="zh-CN" altLang="en-US" sz="2800" b="1" dirty="0">
                <a:solidFill>
                  <a:srgbClr val="006699"/>
                </a:solidFill>
                <a:latin typeface="+mj-lt"/>
              </a:rPr>
              <a:t>扩展</a:t>
            </a:r>
            <a:r>
              <a:rPr lang="en-US" altLang="en-US" sz="2800" b="1" dirty="0">
                <a:solidFill>
                  <a:srgbClr val="006699"/>
                </a:solidFill>
                <a:latin typeface="+mj-lt"/>
              </a:rPr>
              <a:t>)</a:t>
            </a:r>
            <a:r>
              <a:rPr lang="en-US" altLang="en-US" sz="2800" dirty="0">
                <a:solidFill>
                  <a:srgbClr val="3366FF"/>
                </a:solidFill>
              </a:rPr>
              <a:t> </a:t>
            </a:r>
            <a:r>
              <a:rPr lang="zh-CN" altLang="en-US" sz="2800" dirty="0"/>
              <a:t>是一系列连续的磁盘块</a:t>
            </a:r>
            <a:endParaRPr lang="en-US" altLang="en-US" sz="2800" dirty="0"/>
          </a:p>
          <a:p>
            <a:pPr lvl="1"/>
            <a:r>
              <a:rPr lang="en-US" altLang="en-US" sz="2800" dirty="0"/>
              <a:t>Extent(</a:t>
            </a:r>
            <a:r>
              <a:rPr lang="zh-CN" altLang="en-US" sz="2800" dirty="0"/>
              <a:t>扩展</a:t>
            </a:r>
            <a:r>
              <a:rPr lang="en-US" altLang="en-US" sz="2800" dirty="0"/>
              <a:t>)</a:t>
            </a:r>
            <a:r>
              <a:rPr lang="zh-CN" altLang="en-US" sz="2800" dirty="0"/>
              <a:t>用于文件空间分配</a:t>
            </a:r>
            <a:endParaRPr lang="en-US" altLang="en-US" sz="2800" dirty="0"/>
          </a:p>
          <a:p>
            <a:pPr lvl="1"/>
            <a:r>
              <a:rPr lang="zh-CN" altLang="en-US" sz="2800" dirty="0"/>
              <a:t>一个文件包含一个或多个</a:t>
            </a:r>
            <a:r>
              <a:rPr lang="en-US" altLang="zh-CN" sz="2800" dirty="0"/>
              <a:t>extent</a:t>
            </a:r>
          </a:p>
          <a:p>
            <a:pPr lvl="1"/>
            <a:r>
              <a:rPr lang="zh-CN" altLang="en-US" sz="2800" dirty="0"/>
              <a:t>指针指向下一个</a:t>
            </a:r>
            <a:r>
              <a:rPr lang="en-US" altLang="zh-CN" sz="2800" dirty="0"/>
              <a:t>extent</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49E77B6F-3B15-4A36-824B-076A9FF923E2}"/>
              </a:ext>
            </a:extLst>
          </p:cNvPr>
          <p:cNvSpPr>
            <a:spLocks noGrp="1" noChangeArrowheads="1"/>
          </p:cNvSpPr>
          <p:nvPr>
            <p:ph type="title"/>
          </p:nvPr>
        </p:nvSpPr>
        <p:spPr>
          <a:xfrm>
            <a:off x="1841157" y="238549"/>
            <a:ext cx="8692977" cy="576262"/>
          </a:xfrm>
        </p:spPr>
        <p:txBody>
          <a:bodyPr/>
          <a:lstStyle/>
          <a:p>
            <a:r>
              <a:rPr lang="en-US" altLang="en-US" dirty="0"/>
              <a:t>Allocation Methods – Linked(</a:t>
            </a:r>
            <a:r>
              <a:rPr lang="zh-CN" altLang="en-US" dirty="0"/>
              <a:t>链接分配</a:t>
            </a:r>
            <a:r>
              <a:rPr lang="en-US" altLang="en-US" dirty="0"/>
              <a:t>)</a:t>
            </a:r>
          </a:p>
        </p:txBody>
      </p:sp>
      <p:sp>
        <p:nvSpPr>
          <p:cNvPr id="34818" name="Content Placeholder 2">
            <a:extLst>
              <a:ext uri="{FF2B5EF4-FFF2-40B4-BE49-F238E27FC236}">
                <a16:creationId xmlns:a16="http://schemas.microsoft.com/office/drawing/2014/main" id="{C812DEB8-54C8-45BC-9398-B7AE3CB5BED5}"/>
              </a:ext>
            </a:extLst>
          </p:cNvPr>
          <p:cNvSpPr>
            <a:spLocks noGrp="1" noChangeArrowheads="1"/>
          </p:cNvSpPr>
          <p:nvPr>
            <p:ph idx="1"/>
          </p:nvPr>
        </p:nvSpPr>
        <p:spPr>
          <a:xfrm>
            <a:off x="1115567" y="1102286"/>
            <a:ext cx="10221757" cy="5106984"/>
          </a:xfrm>
        </p:spPr>
        <p:txBody>
          <a:bodyPr/>
          <a:lstStyle/>
          <a:p>
            <a:r>
              <a:rPr lang="en-US" altLang="zh-CN" sz="2400" dirty="0">
                <a:solidFill>
                  <a:srgbClr val="000000"/>
                </a:solidFill>
              </a:rPr>
              <a:t>FCB</a:t>
            </a:r>
            <a:r>
              <a:rPr lang="zh-CN" altLang="en-US" sz="2400" dirty="0">
                <a:solidFill>
                  <a:srgbClr val="000000"/>
                </a:solidFill>
              </a:rPr>
              <a:t>中存储文件的首块地址</a:t>
            </a:r>
            <a:endParaRPr lang="en-US" altLang="zh-CN" sz="2400" dirty="0">
              <a:solidFill>
                <a:srgbClr val="000000"/>
              </a:solidFill>
            </a:endParaRPr>
          </a:p>
          <a:p>
            <a:r>
              <a:rPr lang="zh-CN" altLang="en-US" sz="2400" dirty="0">
                <a:solidFill>
                  <a:srgbClr val="000000"/>
                </a:solidFill>
              </a:rPr>
              <a:t>每个文件的数据块是一个单向链表结构</a:t>
            </a:r>
            <a:endParaRPr lang="en-US" altLang="zh-CN" sz="2400" dirty="0">
              <a:solidFill>
                <a:srgbClr val="000000"/>
              </a:solidFill>
            </a:endParaRPr>
          </a:p>
          <a:p>
            <a:r>
              <a:rPr lang="zh-CN" altLang="en-US" sz="2400" dirty="0">
                <a:solidFill>
                  <a:srgbClr val="000000"/>
                </a:solidFill>
              </a:rPr>
              <a:t>文件目录中包含指向第一块和最后一块的指针</a:t>
            </a:r>
            <a:endParaRPr lang="en-US" altLang="en-US" sz="2400" dirty="0">
              <a:solidFill>
                <a:srgbClr val="000000"/>
              </a:solidFill>
            </a:endParaRPr>
          </a:p>
          <a:p>
            <a:r>
              <a:rPr lang="zh-CN" altLang="en-US" sz="2400" dirty="0">
                <a:solidFill>
                  <a:srgbClr val="000000"/>
                </a:solidFill>
              </a:rPr>
              <a:t>每个数据块除数据外，还包含指向下一块的指针</a:t>
            </a:r>
            <a:endParaRPr lang="en-US" altLang="zh-CN" sz="2400" dirty="0">
              <a:solidFill>
                <a:srgbClr val="000000"/>
              </a:solidFill>
            </a:endParaRPr>
          </a:p>
          <a:p>
            <a:r>
              <a:rPr lang="zh-CN" altLang="en-US" sz="2400" dirty="0">
                <a:solidFill>
                  <a:srgbClr val="000000"/>
                </a:solidFill>
              </a:rPr>
              <a:t>文件尾块的指针为</a:t>
            </a:r>
            <a:r>
              <a:rPr lang="en-US" altLang="zh-CN" sz="2400" dirty="0">
                <a:solidFill>
                  <a:srgbClr val="000000"/>
                </a:solidFill>
              </a:rPr>
              <a:t>nil</a:t>
            </a:r>
            <a:endParaRPr lang="en-US" altLang="en-US" sz="2400" dirty="0">
              <a:solidFill>
                <a:srgbClr val="000000"/>
              </a:solidFill>
            </a:endParaRPr>
          </a:p>
          <a:p>
            <a:r>
              <a:rPr lang="zh-CN" altLang="en-US" sz="2400" dirty="0">
                <a:solidFill>
                  <a:srgbClr val="000000"/>
                </a:solidFill>
              </a:rPr>
              <a:t>无外部碎片，无需合并空闲空间，数据块可分布在磁盘各处</a:t>
            </a:r>
            <a:endParaRPr lang="en-US" altLang="zh-CN" sz="2400" dirty="0">
              <a:solidFill>
                <a:srgbClr val="000000"/>
              </a:solidFill>
            </a:endParaRPr>
          </a:p>
          <a:p>
            <a:r>
              <a:rPr lang="zh-CN" altLang="en-US" sz="2400" dirty="0">
                <a:solidFill>
                  <a:srgbClr val="000000"/>
                </a:solidFill>
              </a:rPr>
              <a:t>当需要新块时，调用空闲空间管理程序</a:t>
            </a:r>
            <a:endParaRPr lang="en-US" altLang="zh-CN" sz="2400" dirty="0">
              <a:solidFill>
                <a:srgbClr val="000000"/>
              </a:solidFill>
            </a:endParaRPr>
          </a:p>
          <a:p>
            <a:r>
              <a:rPr lang="zh-CN" altLang="en-US" sz="2400" dirty="0">
                <a:solidFill>
                  <a:srgbClr val="000000"/>
                </a:solidFill>
              </a:rPr>
              <a:t>指针占据少量空间，且仅顺序访问简单，直接访问需要读多个块，以跟随指针链表</a:t>
            </a:r>
            <a:endParaRPr lang="en-US" altLang="zh-CN" sz="2400" dirty="0">
              <a:solidFill>
                <a:srgbClr val="000000"/>
              </a:solidFill>
            </a:endParaRPr>
          </a:p>
          <a:p>
            <a:r>
              <a:rPr lang="zh-CN" altLang="en-US" sz="2400" dirty="0">
                <a:solidFill>
                  <a:srgbClr val="000000"/>
                </a:solidFill>
              </a:rPr>
              <a:t>可以把若干个连续的块，组成一个蔟</a:t>
            </a:r>
            <a:r>
              <a:rPr lang="en-US" altLang="zh-CN" sz="2400" dirty="0">
                <a:solidFill>
                  <a:srgbClr val="000000"/>
                </a:solidFill>
              </a:rPr>
              <a:t>(cluster)</a:t>
            </a:r>
            <a:r>
              <a:rPr lang="zh-CN" altLang="en-US" sz="2400" dirty="0">
                <a:solidFill>
                  <a:srgbClr val="000000"/>
                </a:solidFill>
              </a:rPr>
              <a:t>，以提高效率</a:t>
            </a:r>
            <a:endParaRPr lang="en-US" altLang="en-US" sz="2400" dirty="0">
              <a:solidFill>
                <a:srgbClr val="000000"/>
              </a:solidFill>
            </a:endParaRPr>
          </a:p>
          <a:p>
            <a:r>
              <a:rPr lang="zh-CN" altLang="en-US" sz="2400" dirty="0">
                <a:solidFill>
                  <a:srgbClr val="000000"/>
                </a:solidFill>
              </a:rPr>
              <a:t>指针的损坏，会导致严重的可靠性问题</a:t>
            </a:r>
            <a:endParaRPr lang="en-US" altLang="en-US" sz="2400" dirty="0">
              <a:solidFill>
                <a:srgbClr val="000000"/>
              </a:solidFill>
            </a:endParaRPr>
          </a:p>
          <a:p>
            <a:pPr>
              <a:buFont typeface="Monotype Sorts" pitchFamily="-84" charset="2"/>
              <a:buNone/>
            </a:pPr>
            <a:endParaRPr lang="en-US" altLang="en-US" sz="2400" dirty="0"/>
          </a:p>
          <a:p>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2DFBE6AC-1BA8-4025-A63D-ACE3D4DEB8E3}"/>
              </a:ext>
            </a:extLst>
          </p:cNvPr>
          <p:cNvSpPr>
            <a:spLocks noGrp="1" noChangeArrowheads="1"/>
          </p:cNvSpPr>
          <p:nvPr>
            <p:ph type="title"/>
          </p:nvPr>
        </p:nvSpPr>
        <p:spPr>
          <a:xfrm>
            <a:off x="2186183" y="240489"/>
            <a:ext cx="7893989" cy="576262"/>
          </a:xfrm>
        </p:spPr>
        <p:txBody>
          <a:bodyPr/>
          <a:lstStyle/>
          <a:p>
            <a:pPr eaLnBrk="1" hangingPunct="1"/>
            <a:r>
              <a:rPr lang="en-US" altLang="en-US" dirty="0"/>
              <a:t>Linked Allocation</a:t>
            </a:r>
          </a:p>
        </p:txBody>
      </p:sp>
      <p:sp>
        <p:nvSpPr>
          <p:cNvPr id="36866" name="Rectangle 3">
            <a:extLst>
              <a:ext uri="{FF2B5EF4-FFF2-40B4-BE49-F238E27FC236}">
                <a16:creationId xmlns:a16="http://schemas.microsoft.com/office/drawing/2014/main" id="{93B1D99E-E031-4323-B82A-79E5FF225234}"/>
              </a:ext>
            </a:extLst>
          </p:cNvPr>
          <p:cNvSpPr>
            <a:spLocks noGrp="1" noChangeArrowheads="1"/>
          </p:cNvSpPr>
          <p:nvPr>
            <p:ph type="body" idx="1"/>
          </p:nvPr>
        </p:nvSpPr>
        <p:spPr>
          <a:xfrm>
            <a:off x="1990109" y="1098020"/>
            <a:ext cx="8256233" cy="749300"/>
          </a:xfrm>
        </p:spPr>
        <p:txBody>
          <a:bodyPr/>
          <a:lstStyle/>
          <a:p>
            <a:r>
              <a:rPr lang="zh-CN" altLang="en-US" sz="2400" dirty="0"/>
              <a:t>假设块大小为</a:t>
            </a:r>
            <a:r>
              <a:rPr lang="en-US" altLang="zh-CN" sz="2400" dirty="0"/>
              <a:t>512</a:t>
            </a:r>
            <a:r>
              <a:rPr lang="zh-CN" altLang="en-US" sz="2400" dirty="0"/>
              <a:t>字节，指针占用</a:t>
            </a:r>
            <a:r>
              <a:rPr lang="en-US" altLang="zh-CN" sz="2400" dirty="0"/>
              <a:t>4</a:t>
            </a:r>
            <a:r>
              <a:rPr lang="zh-CN" altLang="en-US" sz="2400" dirty="0"/>
              <a:t>字节</a:t>
            </a:r>
            <a:endParaRPr lang="en-US" altLang="en-US" sz="2400" dirty="0"/>
          </a:p>
        </p:txBody>
      </p:sp>
      <p:grpSp>
        <p:nvGrpSpPr>
          <p:cNvPr id="36867" name="Group 4">
            <a:extLst>
              <a:ext uri="{FF2B5EF4-FFF2-40B4-BE49-F238E27FC236}">
                <a16:creationId xmlns:a16="http://schemas.microsoft.com/office/drawing/2014/main" id="{1F9CD8D8-3924-4B1B-9FD0-6F8B5C40CD61}"/>
              </a:ext>
            </a:extLst>
          </p:cNvPr>
          <p:cNvGrpSpPr>
            <a:grpSpLocks/>
          </p:cNvGrpSpPr>
          <p:nvPr/>
        </p:nvGrpSpPr>
        <p:grpSpPr bwMode="auto">
          <a:xfrm>
            <a:off x="4197351" y="1983051"/>
            <a:ext cx="2765425" cy="1500187"/>
            <a:chOff x="1684" y="1576"/>
            <a:chExt cx="1742" cy="945"/>
          </a:xfrm>
        </p:grpSpPr>
        <p:sp>
          <p:nvSpPr>
            <p:cNvPr id="36876" name="Rectangle 5">
              <a:extLst>
                <a:ext uri="{FF2B5EF4-FFF2-40B4-BE49-F238E27FC236}">
                  <a16:creationId xmlns:a16="http://schemas.microsoft.com/office/drawing/2014/main" id="{BCC6CD5A-CD91-40F0-9115-2F52CF37BFD9}"/>
                </a:ext>
              </a:extLst>
            </p:cNvPr>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t>pointer</a:t>
              </a:r>
            </a:p>
          </p:txBody>
        </p:sp>
        <p:sp>
          <p:nvSpPr>
            <p:cNvPr id="36877" name="Rectangle 6">
              <a:extLst>
                <a:ext uri="{FF2B5EF4-FFF2-40B4-BE49-F238E27FC236}">
                  <a16:creationId xmlns:a16="http://schemas.microsoft.com/office/drawing/2014/main" id="{628E7234-B0CB-4EFF-8A81-9D54D043445A}"/>
                </a:ext>
              </a:extLst>
            </p:cNvPr>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36878" name="Text Box 7">
              <a:extLst>
                <a:ext uri="{FF2B5EF4-FFF2-40B4-BE49-F238E27FC236}">
                  <a16:creationId xmlns:a16="http://schemas.microsoft.com/office/drawing/2014/main" id="{1705E268-7248-421A-923E-E53ABD5605B5}"/>
                </a:ext>
              </a:extLst>
            </p:cNvPr>
            <p:cNvSpPr txBox="1">
              <a:spLocks noChangeArrowheads="1"/>
            </p:cNvSpPr>
            <p:nvPr/>
          </p:nvSpPr>
          <p:spPr bwMode="auto">
            <a:xfrm>
              <a:off x="1684" y="1596"/>
              <a:ext cx="7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block      =</a:t>
              </a:r>
            </a:p>
          </p:txBody>
        </p:sp>
      </p:grpSp>
      <p:sp>
        <p:nvSpPr>
          <p:cNvPr id="8" name="Rectangle 3">
            <a:extLst>
              <a:ext uri="{FF2B5EF4-FFF2-40B4-BE49-F238E27FC236}">
                <a16:creationId xmlns:a16="http://schemas.microsoft.com/office/drawing/2014/main" id="{ED2F4022-6CD5-7743-9BEA-E44E4C2C951E}"/>
              </a:ext>
            </a:extLst>
          </p:cNvPr>
          <p:cNvSpPr txBox="1">
            <a:spLocks noChangeArrowheads="1"/>
          </p:cNvSpPr>
          <p:nvPr/>
        </p:nvSpPr>
        <p:spPr bwMode="auto">
          <a:xfrm>
            <a:off x="1990109" y="3236932"/>
            <a:ext cx="7370763" cy="906462"/>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defRPr/>
            </a:pPr>
            <a:endParaRPr lang="en-US" altLang="en-US" sz="2400" kern="0" dirty="0"/>
          </a:p>
          <a:p>
            <a:pPr>
              <a:buSzPct val="110000"/>
              <a:buFont typeface="Wingdings" panose="05000000000000000000" pitchFamily="2" charset="2"/>
              <a:buChar char="§"/>
              <a:defRPr/>
            </a:pPr>
            <a:r>
              <a:rPr lang="zh-CN" altLang="en-US" sz="2400" kern="0" dirty="0"/>
              <a:t>逻辑地址</a:t>
            </a:r>
            <a:r>
              <a:rPr lang="en-US" altLang="zh-CN" sz="2400" kern="0" dirty="0"/>
              <a:t>LA(</a:t>
            </a:r>
            <a:r>
              <a:rPr lang="zh-CN" altLang="en-US" sz="2400" kern="0" dirty="0"/>
              <a:t>字节偏移</a:t>
            </a:r>
            <a:r>
              <a:rPr lang="en-US" altLang="zh-CN" sz="2400" kern="0" dirty="0"/>
              <a:t>)</a:t>
            </a:r>
            <a:r>
              <a:rPr lang="zh-CN" altLang="en-US" sz="2400" kern="0" dirty="0"/>
              <a:t>映射</a:t>
            </a:r>
            <a:endParaRPr lang="en-US" altLang="en-US" sz="2400" kern="0" dirty="0"/>
          </a:p>
        </p:txBody>
      </p:sp>
      <p:sp>
        <p:nvSpPr>
          <p:cNvPr id="36869" name="Rectangle 4">
            <a:extLst>
              <a:ext uri="{FF2B5EF4-FFF2-40B4-BE49-F238E27FC236}">
                <a16:creationId xmlns:a16="http://schemas.microsoft.com/office/drawing/2014/main" id="{A050EAF1-2D18-482C-BB5E-5CAFBD104191}"/>
              </a:ext>
            </a:extLst>
          </p:cNvPr>
          <p:cNvSpPr>
            <a:spLocks noChangeArrowheads="1"/>
          </p:cNvSpPr>
          <p:nvPr/>
        </p:nvSpPr>
        <p:spPr bwMode="auto">
          <a:xfrm>
            <a:off x="1823939" y="5380505"/>
            <a:ext cx="825623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0"/>
              </a:spcBef>
              <a:buClr>
                <a:schemeClr val="accent2"/>
              </a:buClr>
              <a:buSzPct val="90000"/>
              <a:buFontTx/>
              <a:buNone/>
            </a:pPr>
            <a:r>
              <a:rPr lang="zh-CN" altLang="en-US" sz="2400" dirty="0"/>
              <a:t>待访问的数据块为文件链表中第</a:t>
            </a:r>
            <a:r>
              <a:rPr lang="en-US" altLang="en-US" sz="2400" dirty="0"/>
              <a:t> Q</a:t>
            </a:r>
            <a:r>
              <a:rPr lang="zh-CN" altLang="en-US" sz="2400" dirty="0"/>
              <a:t>项的块</a:t>
            </a:r>
            <a:r>
              <a:rPr lang="en-US" altLang="zh-CN" sz="2400" dirty="0"/>
              <a:t>(</a:t>
            </a:r>
            <a:r>
              <a:rPr lang="zh-CN" altLang="en-US" sz="2400" dirty="0"/>
              <a:t>从</a:t>
            </a:r>
            <a:r>
              <a:rPr lang="en-US" altLang="zh-CN" sz="2400" dirty="0"/>
              <a:t>0</a:t>
            </a:r>
            <a:r>
              <a:rPr lang="zh-CN" altLang="en-US" sz="2400" dirty="0"/>
              <a:t>编号</a:t>
            </a:r>
            <a:r>
              <a:rPr lang="en-US" altLang="zh-CN" sz="2400" dirty="0"/>
              <a:t>)</a:t>
            </a:r>
            <a:endParaRPr lang="en-US" altLang="en-US" sz="2400" dirty="0"/>
          </a:p>
          <a:p>
            <a:pPr lvl="1">
              <a:spcBef>
                <a:spcPct val="0"/>
              </a:spcBef>
              <a:buClr>
                <a:schemeClr val="accent2"/>
              </a:buClr>
              <a:buSzPct val="90000"/>
              <a:buFontTx/>
              <a:buNone/>
            </a:pPr>
            <a:r>
              <a:rPr lang="zh-CN" altLang="en-US" sz="2400" dirty="0"/>
              <a:t>块内偏移量</a:t>
            </a:r>
            <a:r>
              <a:rPr lang="en-US" altLang="en-US" sz="2400" dirty="0"/>
              <a:t>= R + 4(</a:t>
            </a:r>
            <a:r>
              <a:rPr lang="zh-CN" altLang="en-US" sz="2400" dirty="0"/>
              <a:t>因为指针占用了前</a:t>
            </a:r>
            <a:r>
              <a:rPr lang="en-US" altLang="zh-CN" sz="2400" dirty="0"/>
              <a:t>4</a:t>
            </a:r>
            <a:r>
              <a:rPr lang="zh-CN" altLang="en-US" sz="2400" dirty="0"/>
              <a:t>字节</a:t>
            </a:r>
            <a:r>
              <a:rPr lang="en-US" altLang="en-US" sz="2400" dirty="0"/>
              <a:t>)</a:t>
            </a:r>
          </a:p>
        </p:txBody>
      </p:sp>
      <p:grpSp>
        <p:nvGrpSpPr>
          <p:cNvPr id="36870" name="Group 1">
            <a:extLst>
              <a:ext uri="{FF2B5EF4-FFF2-40B4-BE49-F238E27FC236}">
                <a16:creationId xmlns:a16="http://schemas.microsoft.com/office/drawing/2014/main" id="{65C621B7-3C10-491F-A311-0EAE38CF84A9}"/>
              </a:ext>
            </a:extLst>
          </p:cNvPr>
          <p:cNvGrpSpPr>
            <a:grpSpLocks/>
          </p:cNvGrpSpPr>
          <p:nvPr/>
        </p:nvGrpSpPr>
        <p:grpSpPr bwMode="auto">
          <a:xfrm>
            <a:off x="5952055" y="3577281"/>
            <a:ext cx="2617356" cy="1508588"/>
            <a:chOff x="3396186" y="3935037"/>
            <a:chExt cx="1210739" cy="985838"/>
          </a:xfrm>
        </p:grpSpPr>
        <p:sp>
          <p:nvSpPr>
            <p:cNvPr id="36871" name="Text Box 5">
              <a:extLst>
                <a:ext uri="{FF2B5EF4-FFF2-40B4-BE49-F238E27FC236}">
                  <a16:creationId xmlns:a16="http://schemas.microsoft.com/office/drawing/2014/main" id="{C6DFE8F1-C390-4E0F-9B40-03FC3F118AB7}"/>
                </a:ext>
              </a:extLst>
            </p:cNvPr>
            <p:cNvSpPr txBox="1">
              <a:spLocks noChangeArrowheads="1"/>
            </p:cNvSpPr>
            <p:nvPr/>
          </p:nvSpPr>
          <p:spPr bwMode="auto">
            <a:xfrm>
              <a:off x="3396186" y="4293824"/>
              <a:ext cx="570454" cy="28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LA/508</a:t>
              </a:r>
            </a:p>
          </p:txBody>
        </p:sp>
        <p:sp>
          <p:nvSpPr>
            <p:cNvPr id="36872" name="Text Box 6">
              <a:extLst>
                <a:ext uri="{FF2B5EF4-FFF2-40B4-BE49-F238E27FC236}">
                  <a16:creationId xmlns:a16="http://schemas.microsoft.com/office/drawing/2014/main" id="{01A1A44A-DD26-432B-8D4C-0478EF091657}"/>
                </a:ext>
              </a:extLst>
            </p:cNvPr>
            <p:cNvSpPr txBox="1">
              <a:spLocks noChangeArrowheads="1"/>
            </p:cNvSpPr>
            <p:nvPr/>
          </p:nvSpPr>
          <p:spPr bwMode="auto">
            <a:xfrm>
              <a:off x="4241800" y="3935037"/>
              <a:ext cx="36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Q</a:t>
              </a:r>
            </a:p>
          </p:txBody>
        </p:sp>
        <p:sp>
          <p:nvSpPr>
            <p:cNvPr id="36873" name="Text Box 7">
              <a:extLst>
                <a:ext uri="{FF2B5EF4-FFF2-40B4-BE49-F238E27FC236}">
                  <a16:creationId xmlns:a16="http://schemas.microsoft.com/office/drawing/2014/main" id="{9694045C-0E72-4114-AAB0-B9882F5847A0}"/>
                </a:ext>
              </a:extLst>
            </p:cNvPr>
            <p:cNvSpPr txBox="1">
              <a:spLocks noChangeArrowheads="1"/>
            </p:cNvSpPr>
            <p:nvPr/>
          </p:nvSpPr>
          <p:spPr bwMode="auto">
            <a:xfrm>
              <a:off x="4241800" y="4550987"/>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a:t>
              </a:r>
            </a:p>
          </p:txBody>
        </p:sp>
        <p:sp>
          <p:nvSpPr>
            <p:cNvPr id="36874" name="Line 8">
              <a:extLst>
                <a:ext uri="{FF2B5EF4-FFF2-40B4-BE49-F238E27FC236}">
                  <a16:creationId xmlns:a16="http://schemas.microsoft.com/office/drawing/2014/main" id="{873BF068-5475-4EFA-A110-5153CBD5CADE}"/>
                </a:ext>
              </a:extLst>
            </p:cNvPr>
            <p:cNvSpPr>
              <a:spLocks noChangeShapeType="1"/>
            </p:cNvSpPr>
            <p:nvPr/>
          </p:nvSpPr>
          <p:spPr bwMode="auto">
            <a:xfrm flipV="1">
              <a:off x="4049713" y="4177925"/>
              <a:ext cx="258762"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6875" name="Line 9">
              <a:extLst>
                <a:ext uri="{FF2B5EF4-FFF2-40B4-BE49-F238E27FC236}">
                  <a16:creationId xmlns:a16="http://schemas.microsoft.com/office/drawing/2014/main" id="{3804C853-554B-4EC0-9E2B-7D400B32F8F1}"/>
                </a:ext>
              </a:extLst>
            </p:cNvPr>
            <p:cNvSpPr>
              <a:spLocks noChangeShapeType="1"/>
            </p:cNvSpPr>
            <p:nvPr/>
          </p:nvSpPr>
          <p:spPr bwMode="auto">
            <a:xfrm>
              <a:off x="4057650" y="4489075"/>
              <a:ext cx="25876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D14468E-ACDD-4EC7-823B-1454368E4B21}"/>
              </a:ext>
            </a:extLst>
          </p:cNvPr>
          <p:cNvSpPr>
            <a:spLocks noGrp="1" noChangeArrowheads="1"/>
          </p:cNvSpPr>
          <p:nvPr>
            <p:ph type="title"/>
          </p:nvPr>
        </p:nvSpPr>
        <p:spPr/>
        <p:txBody>
          <a:bodyPr/>
          <a:lstStyle/>
          <a:p>
            <a:pPr>
              <a:defRPr/>
            </a:pPr>
            <a:r>
              <a:rPr lang="en-US" altLang="zh-CN" dirty="0">
                <a:ea typeface="宋体" charset="-122"/>
              </a:rPr>
              <a:t>Content Overview</a:t>
            </a:r>
          </a:p>
        </p:txBody>
      </p:sp>
      <p:sp>
        <p:nvSpPr>
          <p:cNvPr id="8195" name="Rectangle 3"/>
          <p:cNvSpPr>
            <a:spLocks noGrp="1" noChangeArrowheads="1"/>
          </p:cNvSpPr>
          <p:nvPr>
            <p:ph type="body" idx="1"/>
          </p:nvPr>
        </p:nvSpPr>
        <p:spPr>
          <a:xfrm>
            <a:off x="2498725" y="1005897"/>
            <a:ext cx="8580607" cy="5093061"/>
          </a:xfrm>
        </p:spPr>
        <p:txBody>
          <a:bodyPr/>
          <a:lstStyle/>
          <a:p>
            <a:r>
              <a:rPr lang="en-US" altLang="zh-CN" sz="2400">
                <a:ea typeface="宋体" pitchFamily="2" charset="-122"/>
              </a:rPr>
              <a:t>File-System Structure(</a:t>
            </a:r>
            <a:r>
              <a:rPr lang="zh-CN" altLang="en-US" sz="2400"/>
              <a:t>文件系统结构</a:t>
            </a:r>
            <a:r>
              <a:rPr lang="en-US" altLang="zh-CN" sz="2400">
                <a:ea typeface="宋体" pitchFamily="2" charset="-122"/>
              </a:rPr>
              <a:t>)</a:t>
            </a:r>
          </a:p>
          <a:p>
            <a:r>
              <a:rPr lang="en-US" altLang="zh-CN" sz="2400">
                <a:ea typeface="宋体" pitchFamily="2" charset="-122"/>
              </a:rPr>
              <a:t>File-System Implementation(</a:t>
            </a:r>
            <a:r>
              <a:rPr lang="zh-CN" altLang="en-US" sz="2400"/>
              <a:t>文件系统实现</a:t>
            </a:r>
            <a:r>
              <a:rPr lang="en-US" altLang="zh-CN" sz="2400">
                <a:ea typeface="宋体" pitchFamily="2" charset="-122"/>
              </a:rPr>
              <a:t>)</a:t>
            </a:r>
          </a:p>
          <a:p>
            <a:r>
              <a:rPr lang="en-US" altLang="zh-CN" sz="2400">
                <a:ea typeface="宋体" pitchFamily="2" charset="-122"/>
              </a:rPr>
              <a:t>Directory Implementation(</a:t>
            </a:r>
            <a:r>
              <a:rPr lang="zh-CN" altLang="en-US" sz="2400"/>
              <a:t>目录实现</a:t>
            </a:r>
            <a:r>
              <a:rPr lang="en-US" altLang="zh-CN" sz="2400">
                <a:ea typeface="宋体" pitchFamily="2" charset="-122"/>
              </a:rPr>
              <a:t>)</a:t>
            </a:r>
          </a:p>
          <a:p>
            <a:r>
              <a:rPr lang="en-US" altLang="zh-CN" sz="2400">
                <a:ea typeface="宋体" pitchFamily="2" charset="-122"/>
              </a:rPr>
              <a:t>Allocation Methods(</a:t>
            </a:r>
            <a:r>
              <a:rPr lang="zh-CN" altLang="en-US" sz="2400"/>
              <a:t>分配方法</a:t>
            </a:r>
            <a:r>
              <a:rPr lang="en-US" altLang="zh-CN" sz="2400">
                <a:ea typeface="宋体" pitchFamily="2" charset="-122"/>
              </a:rPr>
              <a:t>)</a:t>
            </a:r>
          </a:p>
          <a:p>
            <a:r>
              <a:rPr lang="en-US" altLang="zh-CN" sz="2400">
                <a:ea typeface="宋体" pitchFamily="2" charset="-122"/>
              </a:rPr>
              <a:t>Free-Space Management(</a:t>
            </a:r>
            <a:r>
              <a:rPr lang="zh-CN" altLang="en-US" sz="2400"/>
              <a:t>空闲空间管理</a:t>
            </a:r>
            <a:r>
              <a:rPr lang="en-US" altLang="zh-CN" sz="2400">
                <a:ea typeface="宋体" pitchFamily="2" charset="-122"/>
              </a:rPr>
              <a:t>)</a:t>
            </a:r>
          </a:p>
          <a:p>
            <a:r>
              <a:rPr lang="en-US" altLang="zh-CN" sz="2400">
                <a:ea typeface="宋体" pitchFamily="2" charset="-122"/>
              </a:rPr>
              <a:t>Efficiency and Performance(</a:t>
            </a:r>
            <a:r>
              <a:rPr lang="zh-CN" altLang="en-US" sz="2400"/>
              <a:t>效率与性能</a:t>
            </a:r>
            <a:r>
              <a:rPr lang="en-US" altLang="zh-CN" sz="2400">
                <a:ea typeface="宋体" pitchFamily="2" charset="-122"/>
              </a:rPr>
              <a:t>)</a:t>
            </a:r>
          </a:p>
          <a:p>
            <a:r>
              <a:rPr lang="en-US" altLang="zh-CN" sz="2400">
                <a:solidFill>
                  <a:schemeClr val="tx1">
                    <a:lumMod val="50000"/>
                    <a:lumOff val="50000"/>
                  </a:schemeClr>
                </a:solidFill>
                <a:ea typeface="宋体" pitchFamily="2" charset="-122"/>
              </a:rPr>
              <a:t>Recovery(</a:t>
            </a:r>
            <a:r>
              <a:rPr lang="zh-CN" altLang="en-US" sz="2400">
                <a:solidFill>
                  <a:schemeClr val="tx1">
                    <a:lumMod val="50000"/>
                    <a:lumOff val="50000"/>
                  </a:schemeClr>
                </a:solidFill>
              </a:rPr>
              <a:t>恢复</a:t>
            </a:r>
            <a:r>
              <a:rPr lang="en-US" altLang="zh-CN" sz="2400">
                <a:solidFill>
                  <a:schemeClr val="tx1">
                    <a:lumMod val="50000"/>
                    <a:lumOff val="50000"/>
                  </a:schemeClr>
                </a:solidFill>
                <a:ea typeface="宋体" pitchFamily="2" charset="-122"/>
              </a:rPr>
              <a:t>)</a:t>
            </a:r>
          </a:p>
          <a:p>
            <a:r>
              <a:rPr lang="en-US" altLang="zh-CN" sz="2400">
                <a:solidFill>
                  <a:schemeClr val="tx1">
                    <a:lumMod val="50000"/>
                    <a:lumOff val="50000"/>
                  </a:schemeClr>
                </a:solidFill>
                <a:ea typeface="宋体" pitchFamily="2" charset="-122"/>
              </a:rPr>
              <a:t>Log-Structured File Systems(</a:t>
            </a:r>
            <a:r>
              <a:rPr lang="zh-CN" altLang="en-US" sz="2400">
                <a:solidFill>
                  <a:schemeClr val="tx1">
                    <a:lumMod val="50000"/>
                    <a:lumOff val="50000"/>
                  </a:schemeClr>
                </a:solidFill>
              </a:rPr>
              <a:t>基于日志结构的文件系统</a:t>
            </a:r>
            <a:r>
              <a:rPr lang="en-US" altLang="zh-CN" sz="2400">
                <a:solidFill>
                  <a:schemeClr val="tx1">
                    <a:lumMod val="50000"/>
                    <a:lumOff val="50000"/>
                  </a:schemeClr>
                </a:solidFill>
                <a:ea typeface="宋体" pitchFamily="2" charset="-122"/>
              </a:rPr>
              <a:t>)</a:t>
            </a:r>
          </a:p>
          <a:p>
            <a:r>
              <a:rPr lang="en-US" altLang="zh-CN" sz="2400">
                <a:solidFill>
                  <a:schemeClr val="tx1">
                    <a:lumMod val="50000"/>
                    <a:lumOff val="50000"/>
                  </a:schemeClr>
                </a:solidFill>
                <a:ea typeface="宋体" pitchFamily="2" charset="-122"/>
              </a:rPr>
              <a:t>NFS(NFS </a:t>
            </a:r>
            <a:r>
              <a:rPr lang="zh-CN" altLang="en-US" sz="2400">
                <a:solidFill>
                  <a:schemeClr val="tx1">
                    <a:lumMod val="50000"/>
                    <a:lumOff val="50000"/>
                  </a:schemeClr>
                </a:solidFill>
              </a:rPr>
              <a:t>网络文件系统</a:t>
            </a:r>
            <a:r>
              <a:rPr lang="en-US" altLang="zh-CN" sz="2400">
                <a:solidFill>
                  <a:schemeClr val="tx1">
                    <a:lumMod val="50000"/>
                    <a:lumOff val="50000"/>
                  </a:schemeClr>
                </a:solidFill>
                <a:ea typeface="宋体" pitchFamily="2" charset="-122"/>
              </a:rPr>
              <a:t>)</a:t>
            </a:r>
          </a:p>
          <a:p>
            <a:r>
              <a:rPr lang="en-US" altLang="zh-CN" sz="2400">
                <a:solidFill>
                  <a:schemeClr val="tx1">
                    <a:lumMod val="50000"/>
                    <a:lumOff val="50000"/>
                  </a:schemeClr>
                </a:solidFill>
                <a:ea typeface="宋体" pitchFamily="2" charset="-122"/>
              </a:rPr>
              <a:t>Example: WAFL File System</a:t>
            </a:r>
          </a:p>
        </p:txBody>
      </p:sp>
      <p:sp>
        <p:nvSpPr>
          <p:cNvPr id="8196" name="Rectangle 4"/>
          <p:cNvSpPr>
            <a:spLocks noChangeArrowheads="1"/>
          </p:cNvSpPr>
          <p:nvPr/>
        </p:nvSpPr>
        <p:spPr bwMode="auto">
          <a:xfrm>
            <a:off x="2498725" y="1531938"/>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zh-CN" sz="2400">
              <a:latin typeface="Times New Roman" pitchFamily="18" charset="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9408D5CB-D7A2-45DB-A9C6-A2837835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676" y="1173416"/>
            <a:ext cx="5189838" cy="538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A299C03-3833-4686-8D26-72A06D1548B6}"/>
              </a:ext>
            </a:extLst>
          </p:cNvPr>
          <p:cNvSpPr>
            <a:spLocks noGrp="1" noChangeArrowheads="1"/>
          </p:cNvSpPr>
          <p:nvPr>
            <p:ph type="title"/>
          </p:nvPr>
        </p:nvSpPr>
        <p:spPr>
          <a:xfrm>
            <a:off x="2018524" y="232775"/>
            <a:ext cx="8229600" cy="576262"/>
          </a:xfrm>
        </p:spPr>
        <p:txBody>
          <a:bodyPr/>
          <a:lstStyle/>
          <a:p>
            <a:pPr eaLnBrk="1" hangingPunct="1"/>
            <a:r>
              <a:rPr lang="en-US" altLang="en-US" dirty="0"/>
              <a:t>Linked Allocation(</a:t>
            </a:r>
            <a:r>
              <a:rPr lang="zh-CN" altLang="en-US" dirty="0"/>
              <a:t>链接分配</a:t>
            </a:r>
            <a:r>
              <a:rPr lang="en-US" alt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AD98AD2-566F-4E16-8F5C-F3D1605AB760}"/>
              </a:ext>
            </a:extLst>
          </p:cNvPr>
          <p:cNvSpPr>
            <a:spLocks noGrp="1" noChangeArrowheads="1"/>
          </p:cNvSpPr>
          <p:nvPr>
            <p:ph type="title"/>
          </p:nvPr>
        </p:nvSpPr>
        <p:spPr>
          <a:xfrm>
            <a:off x="2236882" y="247880"/>
            <a:ext cx="8229600" cy="576262"/>
          </a:xfrm>
        </p:spPr>
        <p:txBody>
          <a:bodyPr/>
          <a:lstStyle/>
          <a:p>
            <a:r>
              <a:rPr lang="en-US" altLang="en-US" dirty="0"/>
              <a:t>Allocation Methods – Linked (Cont.)</a:t>
            </a:r>
          </a:p>
        </p:txBody>
      </p:sp>
      <p:sp>
        <p:nvSpPr>
          <p:cNvPr id="35842" name="Content Placeholder 2">
            <a:extLst>
              <a:ext uri="{FF2B5EF4-FFF2-40B4-BE49-F238E27FC236}">
                <a16:creationId xmlns:a16="http://schemas.microsoft.com/office/drawing/2014/main" id="{132984ED-2CEE-456C-B2BE-B934D84A75CF}"/>
              </a:ext>
            </a:extLst>
          </p:cNvPr>
          <p:cNvSpPr>
            <a:spLocks noGrp="1" noChangeArrowheads="1"/>
          </p:cNvSpPr>
          <p:nvPr>
            <p:ph idx="1"/>
          </p:nvPr>
        </p:nvSpPr>
        <p:spPr>
          <a:xfrm>
            <a:off x="815547" y="1033842"/>
            <a:ext cx="10404388" cy="4530725"/>
          </a:xfrm>
        </p:spPr>
        <p:txBody>
          <a:bodyPr/>
          <a:lstStyle/>
          <a:p>
            <a:r>
              <a:rPr lang="en-US" altLang="en-US" sz="2400" dirty="0">
                <a:solidFill>
                  <a:srgbClr val="000000"/>
                </a:solidFill>
              </a:rPr>
              <a:t>FAT (File Allocation Table, </a:t>
            </a:r>
            <a:r>
              <a:rPr lang="zh-CN" altLang="en-US" sz="2400" dirty="0">
                <a:solidFill>
                  <a:srgbClr val="000000"/>
                </a:solidFill>
              </a:rPr>
              <a:t>文件分配表，</a:t>
            </a:r>
            <a:r>
              <a:rPr lang="en-US" altLang="en-US" sz="2400" dirty="0">
                <a:solidFill>
                  <a:srgbClr val="000000"/>
                </a:solidFill>
              </a:rPr>
              <a:t>MS-DOS</a:t>
            </a:r>
            <a:r>
              <a:rPr lang="zh-CN" altLang="en-US" sz="2400" dirty="0">
                <a:solidFill>
                  <a:srgbClr val="000000"/>
                </a:solidFill>
              </a:rPr>
              <a:t>，</a:t>
            </a:r>
            <a:r>
              <a:rPr lang="en-US" altLang="en-US" sz="2400" dirty="0">
                <a:solidFill>
                  <a:srgbClr val="000000"/>
                </a:solidFill>
              </a:rPr>
              <a:t>OS/2</a:t>
            </a:r>
            <a:r>
              <a:rPr lang="zh-CN" altLang="en-US" sz="2400" dirty="0">
                <a:solidFill>
                  <a:srgbClr val="000000"/>
                </a:solidFill>
              </a:rPr>
              <a:t>，</a:t>
            </a:r>
            <a:r>
              <a:rPr lang="en-US" altLang="zh-CN" sz="2400" dirty="0">
                <a:solidFill>
                  <a:srgbClr val="000000"/>
                </a:solidFill>
              </a:rPr>
              <a:t>Windows</a:t>
            </a:r>
            <a:r>
              <a:rPr lang="en-US" altLang="en-US" sz="2400" dirty="0">
                <a:solidFill>
                  <a:srgbClr val="000000"/>
                </a:solidFill>
              </a:rPr>
              <a:t>)</a:t>
            </a:r>
            <a:r>
              <a:rPr lang="zh-CN" altLang="en-US" sz="2400" dirty="0">
                <a:solidFill>
                  <a:srgbClr val="000000"/>
                </a:solidFill>
              </a:rPr>
              <a:t>，链接分配的变种，简单而有效</a:t>
            </a:r>
            <a:endParaRPr lang="en-US" altLang="zh-CN" sz="2400" dirty="0">
              <a:solidFill>
                <a:srgbClr val="000000"/>
              </a:solidFill>
            </a:endParaRPr>
          </a:p>
          <a:p>
            <a:r>
              <a:rPr lang="zh-CN" altLang="en-US" sz="2400" dirty="0">
                <a:solidFill>
                  <a:srgbClr val="000000"/>
                </a:solidFill>
              </a:rPr>
              <a:t>基本思想是把在链接分配方式中，散落在各块内的指针，收拢在一起，并放在卷开始的地方连续存放</a:t>
            </a:r>
            <a:endParaRPr lang="en-US" altLang="zh-CN" sz="2400" dirty="0">
              <a:solidFill>
                <a:srgbClr val="000000"/>
              </a:solidFill>
            </a:endParaRPr>
          </a:p>
          <a:p>
            <a:r>
              <a:rPr lang="en-US" altLang="zh-CN" sz="2400" dirty="0">
                <a:solidFill>
                  <a:srgbClr val="000000"/>
                </a:solidFill>
              </a:rPr>
              <a:t>FAT</a:t>
            </a:r>
            <a:r>
              <a:rPr lang="zh-CN" altLang="en-US" sz="2400" dirty="0">
                <a:solidFill>
                  <a:srgbClr val="000000"/>
                </a:solidFill>
              </a:rPr>
              <a:t>表就像一个一维数组，其下标就是块号，而其值指向链接中的下一个块号</a:t>
            </a:r>
            <a:endParaRPr lang="en-US" altLang="zh-CN" sz="2400" dirty="0">
              <a:solidFill>
                <a:srgbClr val="000000"/>
              </a:solidFill>
            </a:endParaRPr>
          </a:p>
          <a:p>
            <a:r>
              <a:rPr lang="zh-CN" altLang="en-US" sz="2400" dirty="0">
                <a:solidFill>
                  <a:srgbClr val="000000"/>
                </a:solidFill>
              </a:rPr>
              <a:t>未使用的块用</a:t>
            </a:r>
            <a:r>
              <a:rPr lang="en-US" altLang="zh-CN" sz="2400" dirty="0">
                <a:solidFill>
                  <a:srgbClr val="000000"/>
                </a:solidFill>
              </a:rPr>
              <a:t>0</a:t>
            </a:r>
            <a:r>
              <a:rPr lang="zh-CN" altLang="en-US" sz="2400" dirty="0">
                <a:solidFill>
                  <a:srgbClr val="000000"/>
                </a:solidFill>
              </a:rPr>
              <a:t>表示</a:t>
            </a:r>
            <a:r>
              <a:rPr lang="en-US" altLang="zh-CN" sz="2400" dirty="0">
                <a:solidFill>
                  <a:srgbClr val="000000"/>
                </a:solidFill>
              </a:rPr>
              <a:t>(</a:t>
            </a:r>
            <a:r>
              <a:rPr lang="zh-CN" altLang="en-US" sz="2400" dirty="0">
                <a:solidFill>
                  <a:srgbClr val="000000"/>
                </a:solidFill>
              </a:rPr>
              <a:t>这要求</a:t>
            </a:r>
            <a:r>
              <a:rPr lang="en-US" altLang="zh-CN" sz="2400" dirty="0">
                <a:solidFill>
                  <a:srgbClr val="000000"/>
                </a:solidFill>
              </a:rPr>
              <a:t>0</a:t>
            </a:r>
            <a:r>
              <a:rPr lang="zh-CN" altLang="en-US" sz="2400" dirty="0">
                <a:solidFill>
                  <a:srgbClr val="000000"/>
                </a:solidFill>
              </a:rPr>
              <a:t>号块不能用于普通文件</a:t>
            </a:r>
            <a:r>
              <a:rPr lang="en-US" altLang="zh-CN" sz="2400" dirty="0">
                <a:solidFill>
                  <a:srgbClr val="000000"/>
                </a:solidFill>
              </a:rPr>
              <a:t>)</a:t>
            </a:r>
            <a:r>
              <a:rPr lang="zh-CN" altLang="en-US" sz="2400" dirty="0">
                <a:solidFill>
                  <a:srgbClr val="000000"/>
                </a:solidFill>
              </a:rPr>
              <a:t>，一个文件的最后一个指针也为特殊值</a:t>
            </a:r>
            <a:endParaRPr lang="en-US" altLang="zh-CN" sz="2400" dirty="0">
              <a:solidFill>
                <a:srgbClr val="000000"/>
              </a:solidFill>
            </a:endParaRPr>
          </a:p>
          <a:p>
            <a:r>
              <a:rPr lang="zh-CN" altLang="en-US" sz="2400" dirty="0">
                <a:solidFill>
                  <a:srgbClr val="000000"/>
                </a:solidFill>
              </a:rPr>
              <a:t>因为集中存放，便于快速访问及高速缓存</a:t>
            </a:r>
            <a:r>
              <a:rPr lang="en-US" altLang="zh-CN" sz="2400" dirty="0">
                <a:solidFill>
                  <a:srgbClr val="000000"/>
                </a:solidFill>
              </a:rPr>
              <a:t>(</a:t>
            </a:r>
            <a:r>
              <a:rPr lang="zh-CN" altLang="en-US" sz="2400" dirty="0">
                <a:solidFill>
                  <a:srgbClr val="000000"/>
                </a:solidFill>
              </a:rPr>
              <a:t>可选在启动时全部读入内存</a:t>
            </a:r>
            <a:r>
              <a:rPr lang="en-US" altLang="zh-CN" sz="2400" dirty="0">
                <a:solidFill>
                  <a:srgbClr val="000000"/>
                </a:solidFill>
              </a:rPr>
              <a:t>)</a:t>
            </a:r>
            <a:r>
              <a:rPr lang="zh-CN" altLang="en-US" sz="2400" dirty="0">
                <a:solidFill>
                  <a:srgbClr val="000000"/>
                </a:solidFill>
              </a:rPr>
              <a:t>，直接</a:t>
            </a:r>
            <a:r>
              <a:rPr lang="en-US" altLang="zh-CN" sz="2400" dirty="0">
                <a:solidFill>
                  <a:srgbClr val="000000"/>
                </a:solidFill>
              </a:rPr>
              <a:t>(</a:t>
            </a:r>
            <a:r>
              <a:rPr lang="zh-CN" altLang="en-US" sz="2400" dirty="0">
                <a:solidFill>
                  <a:srgbClr val="000000"/>
                </a:solidFill>
              </a:rPr>
              <a:t>随机</a:t>
            </a:r>
            <a:r>
              <a:rPr lang="en-US" altLang="zh-CN" sz="2400" dirty="0">
                <a:solidFill>
                  <a:srgbClr val="000000"/>
                </a:solidFill>
              </a:rPr>
              <a:t>)</a:t>
            </a:r>
            <a:r>
              <a:rPr lang="zh-CN" altLang="en-US" sz="2400" dirty="0">
                <a:solidFill>
                  <a:srgbClr val="000000"/>
                </a:solidFill>
              </a:rPr>
              <a:t>访问性能好</a:t>
            </a:r>
            <a:endParaRPr lang="en-US" altLang="zh-CN" sz="2400" dirty="0">
              <a:solidFill>
                <a:srgbClr val="000000"/>
              </a:solidFill>
            </a:endParaRPr>
          </a:p>
          <a:p>
            <a:r>
              <a:rPr lang="zh-CN" altLang="en-US" sz="2400" dirty="0">
                <a:solidFill>
                  <a:srgbClr val="000000"/>
                </a:solidFill>
              </a:rPr>
              <a:t>新块的分配也非常简单，在表中找到一个未使用的块即可。可以从</a:t>
            </a:r>
            <a:r>
              <a:rPr lang="en-US" altLang="zh-CN" sz="2400" dirty="0">
                <a:solidFill>
                  <a:srgbClr val="000000"/>
                </a:solidFill>
              </a:rPr>
              <a:t>FAT</a:t>
            </a:r>
            <a:r>
              <a:rPr lang="zh-CN" altLang="en-US" sz="2400" dirty="0">
                <a:solidFill>
                  <a:srgbClr val="000000"/>
                </a:solidFill>
              </a:rPr>
              <a:t>的起始位置开始扫描，也可以从上一次分配的地方开始扫描</a:t>
            </a:r>
            <a:endParaRPr lang="en-US" altLang="en-US" sz="2400" dirty="0">
              <a:solidFill>
                <a:srgbClr val="000000"/>
              </a:solidFill>
            </a:endParaRPr>
          </a:p>
          <a:p>
            <a:pPr>
              <a:buFont typeface="Monotype Sorts" pitchFamily="-84" charset="2"/>
              <a:buNone/>
            </a:pPr>
            <a:endParaRPr lang="en-US" altLang="en-US" sz="2400" dirty="0"/>
          </a:p>
          <a:p>
            <a:endParaRPr lang="en-US" altLang="en-US" sz="2400"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32E038D5-3454-456C-91B4-4439BDB25FCE}"/>
              </a:ext>
            </a:extLst>
          </p:cNvPr>
          <p:cNvSpPr>
            <a:spLocks noGrp="1" noChangeArrowheads="1"/>
          </p:cNvSpPr>
          <p:nvPr>
            <p:ph type="title"/>
          </p:nvPr>
        </p:nvSpPr>
        <p:spPr>
          <a:xfrm>
            <a:off x="2519719" y="232975"/>
            <a:ext cx="7597775" cy="576262"/>
          </a:xfrm>
        </p:spPr>
        <p:txBody>
          <a:bodyPr/>
          <a:lstStyle/>
          <a:p>
            <a:pPr eaLnBrk="1" hangingPunct="1"/>
            <a:r>
              <a:rPr lang="en-US" altLang="en-US" dirty="0"/>
              <a:t>File-Allocation Table(</a:t>
            </a:r>
            <a:r>
              <a:rPr lang="zh-CN" altLang="en-US" dirty="0"/>
              <a:t>文件分配表</a:t>
            </a:r>
            <a:r>
              <a:rPr lang="en-US" altLang="en-US" dirty="0"/>
              <a:t>)</a:t>
            </a:r>
            <a:endParaRPr lang="en-US" altLang="en-US" sz="2400" dirty="0"/>
          </a:p>
        </p:txBody>
      </p:sp>
      <p:pic>
        <p:nvPicPr>
          <p:cNvPr id="40962" name="Picture 2">
            <a:extLst>
              <a:ext uri="{FF2B5EF4-FFF2-40B4-BE49-F238E27FC236}">
                <a16:creationId xmlns:a16="http://schemas.microsoft.com/office/drawing/2014/main" id="{1725B8EC-70B5-4540-AD0D-FEE2CF835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017" y="969541"/>
            <a:ext cx="6533965" cy="572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B6817-66CD-4B52-831D-E3352FFCBC2F}"/>
              </a:ext>
            </a:extLst>
          </p:cNvPr>
          <p:cNvSpPr>
            <a:spLocks noGrp="1"/>
          </p:cNvSpPr>
          <p:nvPr>
            <p:ph type="title"/>
          </p:nvPr>
        </p:nvSpPr>
        <p:spPr/>
        <p:txBody>
          <a:bodyPr/>
          <a:lstStyle/>
          <a:p>
            <a:r>
              <a:rPr lang="en-US" altLang="zh-CN" dirty="0"/>
              <a:t>MS-DOS/Windows</a:t>
            </a:r>
            <a:r>
              <a:rPr lang="zh-CN" altLang="en-US" dirty="0"/>
              <a:t> </a:t>
            </a:r>
            <a:r>
              <a:rPr lang="en-US" altLang="zh-CN" dirty="0"/>
              <a:t>&amp;</a:t>
            </a:r>
            <a:r>
              <a:rPr lang="zh-CN" altLang="en-US" dirty="0"/>
              <a:t> </a:t>
            </a:r>
            <a:r>
              <a:rPr lang="en-US" altLang="zh-CN" dirty="0"/>
              <a:t>FAT</a:t>
            </a:r>
            <a:endParaRPr lang="zh-CN" altLang="en-US" dirty="0"/>
          </a:p>
        </p:txBody>
      </p:sp>
      <p:sp>
        <p:nvSpPr>
          <p:cNvPr id="3" name="内容占位符 2">
            <a:extLst>
              <a:ext uri="{FF2B5EF4-FFF2-40B4-BE49-F238E27FC236}">
                <a16:creationId xmlns:a16="http://schemas.microsoft.com/office/drawing/2014/main" id="{A143EEB0-B95C-49E6-9BB6-5564645630F7}"/>
              </a:ext>
            </a:extLst>
          </p:cNvPr>
          <p:cNvSpPr>
            <a:spLocks noGrp="1"/>
          </p:cNvSpPr>
          <p:nvPr>
            <p:ph idx="1"/>
          </p:nvPr>
        </p:nvSpPr>
        <p:spPr/>
        <p:txBody>
          <a:bodyPr/>
          <a:lstStyle/>
          <a:p>
            <a:r>
              <a:rPr lang="zh-CN" altLang="en-US" sz="2400" dirty="0"/>
              <a:t>根据</a:t>
            </a:r>
            <a:r>
              <a:rPr lang="en-US" altLang="zh-CN" sz="2400" dirty="0"/>
              <a:t>FAT</a:t>
            </a:r>
            <a:r>
              <a:rPr lang="zh-CN" altLang="en-US" sz="2400" dirty="0"/>
              <a:t>表每一项的位数，有</a:t>
            </a:r>
            <a:r>
              <a:rPr lang="en-US" altLang="zh-CN" sz="2400" dirty="0"/>
              <a:t>FAT12, FAT16, FAT32, </a:t>
            </a:r>
            <a:r>
              <a:rPr lang="en-US" altLang="zh-CN" sz="2400" dirty="0" err="1"/>
              <a:t>exFAT</a:t>
            </a:r>
            <a:r>
              <a:rPr lang="en-US" altLang="zh-CN" sz="2400" dirty="0"/>
              <a:t>(FAT64)</a:t>
            </a:r>
            <a:r>
              <a:rPr lang="zh-CN" altLang="en-US" sz="2400" dirty="0"/>
              <a:t>几种</a:t>
            </a:r>
            <a:endParaRPr lang="en-US" altLang="zh-CN" sz="2400" dirty="0"/>
          </a:p>
          <a:p>
            <a:r>
              <a:rPr lang="en-US" altLang="zh-CN" sz="2400" dirty="0"/>
              <a:t>FAT16</a:t>
            </a:r>
            <a:r>
              <a:rPr lang="zh-CN" altLang="en-US" sz="2400" dirty="0"/>
              <a:t>每项在</a:t>
            </a:r>
            <a:r>
              <a:rPr lang="en-US" altLang="zh-CN" sz="2400" dirty="0"/>
              <a:t>FAT</a:t>
            </a:r>
            <a:r>
              <a:rPr lang="zh-CN" altLang="en-US" sz="2400" dirty="0"/>
              <a:t>表里占用</a:t>
            </a:r>
            <a:r>
              <a:rPr lang="en-US" altLang="zh-CN" sz="2400" dirty="0"/>
              <a:t>16</a:t>
            </a:r>
            <a:r>
              <a:rPr lang="zh-CN" altLang="en-US" sz="2400" dirty="0"/>
              <a:t>位，余同</a:t>
            </a:r>
            <a:endParaRPr lang="en-US" altLang="zh-CN" sz="2400" dirty="0"/>
          </a:p>
          <a:p>
            <a:r>
              <a:rPr lang="zh-CN" altLang="en-US" sz="2400" dirty="0"/>
              <a:t>以蔟</a:t>
            </a:r>
            <a:r>
              <a:rPr lang="en-US" altLang="zh-CN" sz="2400" dirty="0"/>
              <a:t>(cluster)</a:t>
            </a:r>
            <a:r>
              <a:rPr lang="zh-CN" altLang="en-US" sz="2400" dirty="0"/>
              <a:t>为单位分配空间，蔟的大小为</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a:t>
            </a:r>
            <a:r>
              <a:rPr lang="en-US" altLang="zh-CN" sz="2400" dirty="0"/>
              <a:t>8</a:t>
            </a:r>
            <a:r>
              <a:rPr lang="zh-CN" altLang="en-US" sz="2400" dirty="0"/>
              <a:t>、</a:t>
            </a:r>
            <a:r>
              <a:rPr lang="en-US" altLang="zh-CN" sz="2400" dirty="0"/>
              <a:t>16…</a:t>
            </a:r>
            <a:r>
              <a:rPr lang="zh-CN" altLang="en-US" sz="2400" dirty="0"/>
              <a:t>个连续扇区</a:t>
            </a:r>
            <a:endParaRPr lang="en-US" altLang="zh-CN" sz="2400" dirty="0"/>
          </a:p>
          <a:p>
            <a:r>
              <a:rPr lang="zh-CN" altLang="en-US" sz="2400" dirty="0"/>
              <a:t>下图是</a:t>
            </a:r>
            <a:r>
              <a:rPr lang="en-US" altLang="zh-CN" sz="2400" dirty="0"/>
              <a:t>FAT16</a:t>
            </a:r>
            <a:r>
              <a:rPr lang="zh-CN" altLang="en-US" sz="2400" dirty="0"/>
              <a:t>，蔟号</a:t>
            </a:r>
            <a:r>
              <a:rPr lang="en-US" altLang="zh-CN" sz="2400" dirty="0"/>
              <a:t>0xFFFF</a:t>
            </a:r>
            <a:r>
              <a:rPr lang="zh-CN" altLang="en-US" sz="2400" dirty="0"/>
              <a:t>代表文件的最后一个蔟</a:t>
            </a:r>
            <a:endParaRPr lang="en-US" altLang="zh-CN" sz="2400" dirty="0"/>
          </a:p>
          <a:p>
            <a:endParaRPr lang="zh-CN" altLang="en-US" sz="2400" dirty="0"/>
          </a:p>
        </p:txBody>
      </p:sp>
      <p:pic>
        <p:nvPicPr>
          <p:cNvPr id="5" name="图片 4">
            <a:extLst>
              <a:ext uri="{FF2B5EF4-FFF2-40B4-BE49-F238E27FC236}">
                <a16:creationId xmlns:a16="http://schemas.microsoft.com/office/drawing/2014/main" id="{6F7D7A58-FB75-4EEA-BCFA-5B0EAB87E68A}"/>
              </a:ext>
            </a:extLst>
          </p:cNvPr>
          <p:cNvPicPr>
            <a:picLocks noChangeAspect="1"/>
          </p:cNvPicPr>
          <p:nvPr/>
        </p:nvPicPr>
        <p:blipFill>
          <a:blip r:embed="rId2"/>
          <a:stretch>
            <a:fillRect/>
          </a:stretch>
        </p:blipFill>
        <p:spPr>
          <a:xfrm>
            <a:off x="925687" y="3429000"/>
            <a:ext cx="10179985" cy="2579860"/>
          </a:xfrm>
          <a:prstGeom prst="rect">
            <a:avLst/>
          </a:prstGeom>
        </p:spPr>
      </p:pic>
    </p:spTree>
    <p:extLst>
      <p:ext uri="{BB962C8B-B14F-4D97-AF65-F5344CB8AC3E}">
        <p14:creationId xmlns:p14="http://schemas.microsoft.com/office/powerpoint/2010/main" val="2968843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27BD2-6E59-4073-BF14-D61CB00DC046}"/>
              </a:ext>
            </a:extLst>
          </p:cNvPr>
          <p:cNvSpPr>
            <a:spLocks noGrp="1"/>
          </p:cNvSpPr>
          <p:nvPr>
            <p:ph type="title"/>
          </p:nvPr>
        </p:nvSpPr>
        <p:spPr/>
        <p:txBody>
          <a:bodyPr/>
          <a:lstStyle/>
          <a:p>
            <a:r>
              <a:rPr lang="en-US" altLang="zh-CN" dirty="0"/>
              <a:t>FAT</a:t>
            </a:r>
            <a:r>
              <a:rPr lang="zh-CN" altLang="en-US" dirty="0"/>
              <a:t>计算题</a:t>
            </a:r>
          </a:p>
        </p:txBody>
      </p:sp>
      <p:sp>
        <p:nvSpPr>
          <p:cNvPr id="3" name="内容占位符 2">
            <a:extLst>
              <a:ext uri="{FF2B5EF4-FFF2-40B4-BE49-F238E27FC236}">
                <a16:creationId xmlns:a16="http://schemas.microsoft.com/office/drawing/2014/main" id="{E518186D-C125-47BF-A63E-9F1A6C8CFC9D}"/>
              </a:ext>
            </a:extLst>
          </p:cNvPr>
          <p:cNvSpPr>
            <a:spLocks noGrp="1"/>
          </p:cNvSpPr>
          <p:nvPr>
            <p:ph idx="1"/>
          </p:nvPr>
        </p:nvSpPr>
        <p:spPr>
          <a:xfrm>
            <a:off x="772297" y="1233489"/>
            <a:ext cx="10429103" cy="4444441"/>
          </a:xfrm>
        </p:spPr>
        <p:txBody>
          <a:bodyPr/>
          <a:lstStyle/>
          <a:p>
            <a:r>
              <a:rPr lang="zh-CN" altLang="en-US" sz="2400" dirty="0"/>
              <a:t>某磁盘文件区</a:t>
            </a:r>
            <a:r>
              <a:rPr lang="en-US" altLang="zh-CN" sz="2400" dirty="0"/>
              <a:t>1GiB </a:t>
            </a:r>
            <a:r>
              <a:rPr lang="zh-CN" altLang="en-US" sz="2400" dirty="0"/>
              <a:t>，每个磁盘块为</a:t>
            </a:r>
            <a:r>
              <a:rPr lang="en-US" altLang="zh-CN" sz="2400" dirty="0"/>
              <a:t>1KiB</a:t>
            </a:r>
            <a:r>
              <a:rPr lang="zh-CN" altLang="en-US" sz="2400" dirty="0"/>
              <a:t>，如果采用</a:t>
            </a:r>
            <a:r>
              <a:rPr lang="en-US" altLang="zh-CN" sz="2400" dirty="0"/>
              <a:t>FAT32</a:t>
            </a:r>
            <a:r>
              <a:rPr lang="zh-CN" altLang="en-US" sz="2400" dirty="0"/>
              <a:t>，请问</a:t>
            </a:r>
            <a:r>
              <a:rPr lang="en-US" altLang="zh-CN" sz="2400" dirty="0"/>
              <a:t>FAT</a:t>
            </a:r>
            <a:r>
              <a:rPr lang="zh-CN" altLang="en-US" sz="2400" dirty="0"/>
              <a:t>表需要占用几个盘块？（列出解题步骤）</a:t>
            </a:r>
            <a:endParaRPr lang="en-US" altLang="zh-CN" sz="2400" dirty="0"/>
          </a:p>
          <a:p>
            <a:pPr marL="0" indent="0">
              <a:buNone/>
            </a:pPr>
            <a:endParaRPr lang="en-US" altLang="zh-CN" sz="2400" dirty="0"/>
          </a:p>
          <a:p>
            <a:pPr marL="0" indent="0">
              <a:buNone/>
            </a:pPr>
            <a:r>
              <a:rPr lang="zh-CN" altLang="en-US" sz="2400" dirty="0"/>
              <a:t>磁盘总盘块数 </a:t>
            </a:r>
            <a:r>
              <a:rPr lang="en-US" altLang="zh-CN" sz="2400" dirty="0"/>
              <a:t>= (1024 * 1024 * 1024) / 1024 = 1024 * 1024</a:t>
            </a:r>
          </a:p>
          <a:p>
            <a:pPr marL="0" indent="0">
              <a:buNone/>
            </a:pPr>
            <a:r>
              <a:rPr lang="en-US" altLang="zh-CN" sz="2400" dirty="0"/>
              <a:t>FAT</a:t>
            </a:r>
            <a:r>
              <a:rPr lang="zh-CN" altLang="en-US" sz="2400" dirty="0"/>
              <a:t>项数 </a:t>
            </a:r>
            <a:r>
              <a:rPr lang="en-US" altLang="zh-CN" sz="2400" dirty="0"/>
              <a:t>= </a:t>
            </a:r>
            <a:r>
              <a:rPr lang="zh-CN" altLang="en-US" sz="2400" dirty="0"/>
              <a:t>磁盘总块数 </a:t>
            </a:r>
            <a:r>
              <a:rPr lang="en-US" altLang="zh-CN" sz="2400" dirty="0"/>
              <a:t>= 1024 * 1024</a:t>
            </a:r>
          </a:p>
          <a:p>
            <a:pPr marL="0" indent="0">
              <a:buNone/>
            </a:pPr>
            <a:r>
              <a:rPr lang="en-US" altLang="zh-CN" sz="2400" dirty="0"/>
              <a:t>FAT</a:t>
            </a:r>
            <a:r>
              <a:rPr lang="zh-CN" altLang="en-US" sz="2400" dirty="0"/>
              <a:t>长度 </a:t>
            </a:r>
            <a:r>
              <a:rPr lang="en-US" altLang="zh-CN" sz="2400" dirty="0"/>
              <a:t>= FAT</a:t>
            </a:r>
            <a:r>
              <a:rPr lang="zh-CN" altLang="en-US" sz="2400" dirty="0"/>
              <a:t>项数 </a:t>
            </a:r>
            <a:r>
              <a:rPr lang="en-US" altLang="zh-CN" sz="2400" dirty="0"/>
              <a:t>* 4 = 1024 * 1024 * 4 </a:t>
            </a:r>
            <a:r>
              <a:rPr lang="zh-CN" altLang="en-US" sz="2400" dirty="0"/>
              <a:t>字节</a:t>
            </a:r>
            <a:endParaRPr lang="en-US" altLang="zh-CN" sz="2400" dirty="0"/>
          </a:p>
          <a:p>
            <a:pPr marL="0" indent="0">
              <a:buNone/>
            </a:pPr>
            <a:r>
              <a:rPr lang="en-US" altLang="zh-CN" sz="2400" dirty="0"/>
              <a:t>FAT</a:t>
            </a:r>
            <a:r>
              <a:rPr lang="zh-CN" altLang="en-US" sz="2400" dirty="0"/>
              <a:t>所占盘块数 </a:t>
            </a:r>
            <a:r>
              <a:rPr lang="en-US" altLang="zh-CN" sz="2400" dirty="0"/>
              <a:t>= (1024 * 1024 </a:t>
            </a:r>
            <a:r>
              <a:rPr lang="zh-CN" altLang="en-US" sz="2400" dirty="0"/>
              <a:t>* </a:t>
            </a:r>
            <a:r>
              <a:rPr lang="en-US" altLang="zh-CN" sz="2400" dirty="0"/>
              <a:t>4) / 1024 = 4096 </a:t>
            </a:r>
            <a:r>
              <a:rPr lang="zh-CN" altLang="en-US" sz="2400" dirty="0"/>
              <a:t>块</a:t>
            </a:r>
            <a:endParaRPr lang="en-US" altLang="zh-CN" sz="2400" dirty="0"/>
          </a:p>
          <a:p>
            <a:pPr marL="0" indent="0">
              <a:buNone/>
            </a:pPr>
            <a:endParaRPr lang="en-US" altLang="zh-CN" sz="2400" dirty="0"/>
          </a:p>
          <a:p>
            <a:r>
              <a:rPr lang="zh-CN" altLang="en-US" sz="2400" dirty="0"/>
              <a:t>想一想，若把问题中的</a:t>
            </a:r>
            <a:r>
              <a:rPr lang="en-US" altLang="zh-CN" sz="2400" dirty="0"/>
              <a:t>FTA32</a:t>
            </a:r>
            <a:r>
              <a:rPr lang="zh-CN" altLang="en-US" sz="2400" dirty="0"/>
              <a:t>改为</a:t>
            </a:r>
            <a:r>
              <a:rPr lang="en-US" altLang="zh-CN" sz="2400" dirty="0"/>
              <a:t>FAT16</a:t>
            </a:r>
            <a:r>
              <a:rPr lang="zh-CN" altLang="en-US" sz="2400" dirty="0"/>
              <a:t>，答案是什么？</a:t>
            </a: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978180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C7D0E9CB-2004-49C6-A4D6-E1009C53A489}"/>
              </a:ext>
            </a:extLst>
          </p:cNvPr>
          <p:cNvSpPr>
            <a:spLocks noGrp="1" noChangeArrowheads="1"/>
          </p:cNvSpPr>
          <p:nvPr>
            <p:ph type="title"/>
          </p:nvPr>
        </p:nvSpPr>
        <p:spPr>
          <a:xfrm>
            <a:off x="1680519" y="247879"/>
            <a:ext cx="9681519" cy="576262"/>
          </a:xfrm>
        </p:spPr>
        <p:txBody>
          <a:bodyPr/>
          <a:lstStyle/>
          <a:p>
            <a:r>
              <a:rPr lang="en-US" altLang="en-US" dirty="0"/>
              <a:t>Allocation Methods – Indexed(</a:t>
            </a:r>
            <a:r>
              <a:rPr lang="zh-CN" altLang="en-US" dirty="0"/>
              <a:t>分配方法 </a:t>
            </a:r>
            <a:r>
              <a:rPr lang="en-US" altLang="zh-CN" dirty="0"/>
              <a:t>– </a:t>
            </a:r>
            <a:r>
              <a:rPr lang="zh-CN" altLang="en-US" dirty="0"/>
              <a:t>索引</a:t>
            </a:r>
            <a:r>
              <a:rPr lang="en-US" altLang="en-US" dirty="0"/>
              <a:t>)</a:t>
            </a:r>
          </a:p>
        </p:txBody>
      </p:sp>
      <p:sp>
        <p:nvSpPr>
          <p:cNvPr id="43010" name="Content Placeholder 2">
            <a:extLst>
              <a:ext uri="{FF2B5EF4-FFF2-40B4-BE49-F238E27FC236}">
                <a16:creationId xmlns:a16="http://schemas.microsoft.com/office/drawing/2014/main" id="{1DDB8330-F894-4E51-93AF-DA9581F52808}"/>
              </a:ext>
            </a:extLst>
          </p:cNvPr>
          <p:cNvSpPr>
            <a:spLocks noGrp="1" noChangeArrowheads="1"/>
          </p:cNvSpPr>
          <p:nvPr>
            <p:ph idx="1"/>
          </p:nvPr>
        </p:nvSpPr>
        <p:spPr>
          <a:xfrm>
            <a:off x="895865" y="1073691"/>
            <a:ext cx="10114005" cy="4530725"/>
          </a:xfrm>
        </p:spPr>
        <p:txBody>
          <a:bodyPr/>
          <a:lstStyle/>
          <a:p>
            <a:r>
              <a:rPr lang="zh-CN" altLang="en-US" sz="2400" b="1" dirty="0">
                <a:solidFill>
                  <a:srgbClr val="0070C0"/>
                </a:solidFill>
              </a:rPr>
              <a:t>连续分配</a:t>
            </a:r>
            <a:r>
              <a:rPr lang="zh-CN" altLang="en-US" sz="2400" dirty="0">
                <a:solidFill>
                  <a:srgbClr val="000000"/>
                </a:solidFill>
              </a:rPr>
              <a:t>有外碎片问题，同时文件长度变大时有困难，虽然有</a:t>
            </a:r>
            <a:r>
              <a:rPr lang="en-US" altLang="zh-CN" sz="2400" dirty="0">
                <a:solidFill>
                  <a:srgbClr val="000000"/>
                </a:solidFill>
              </a:rPr>
              <a:t>extent</a:t>
            </a:r>
          </a:p>
          <a:p>
            <a:r>
              <a:rPr lang="zh-CN" altLang="en-US" sz="2400" b="1" dirty="0">
                <a:solidFill>
                  <a:srgbClr val="0070C0"/>
                </a:solidFill>
              </a:rPr>
              <a:t>链接分配</a:t>
            </a:r>
            <a:r>
              <a:rPr lang="zh-CN" altLang="en-US" sz="2400" dirty="0">
                <a:solidFill>
                  <a:srgbClr val="000000"/>
                </a:solidFill>
              </a:rPr>
              <a:t>解决了连续分配的问题，但不能有效支持直接访问</a:t>
            </a:r>
            <a:endParaRPr lang="en-US" altLang="zh-CN" sz="2400" dirty="0">
              <a:solidFill>
                <a:srgbClr val="000000"/>
              </a:solidFill>
            </a:endParaRPr>
          </a:p>
          <a:p>
            <a:r>
              <a:rPr lang="en-US" altLang="zh-CN" sz="2400" b="1" dirty="0">
                <a:solidFill>
                  <a:srgbClr val="0070C0"/>
                </a:solidFill>
              </a:rPr>
              <a:t>FAT</a:t>
            </a:r>
            <a:r>
              <a:rPr lang="zh-CN" altLang="en-US" sz="2400" b="1" dirty="0">
                <a:solidFill>
                  <a:srgbClr val="0070C0"/>
                </a:solidFill>
              </a:rPr>
              <a:t>方式</a:t>
            </a:r>
            <a:r>
              <a:rPr lang="zh-CN" altLang="en-US" sz="2400" dirty="0">
                <a:solidFill>
                  <a:srgbClr val="000000"/>
                </a:solidFill>
              </a:rPr>
              <a:t>是对链接方式的一种改进，集中将整个卷的指针放在一处，解决了链接分配方式中随机访问性能不高的问题</a:t>
            </a:r>
            <a:endParaRPr lang="en-US" altLang="zh-CN" sz="2400" dirty="0">
              <a:solidFill>
                <a:srgbClr val="000000"/>
              </a:solidFill>
            </a:endParaRPr>
          </a:p>
          <a:p>
            <a:r>
              <a:rPr lang="zh-CN" altLang="en-US" sz="2400" b="1" dirty="0">
                <a:solidFill>
                  <a:srgbClr val="0070C0"/>
                </a:solidFill>
              </a:rPr>
              <a:t>索引方式</a:t>
            </a:r>
            <a:r>
              <a:rPr lang="en-US" altLang="zh-CN" sz="2400" b="1" dirty="0">
                <a:solidFill>
                  <a:srgbClr val="0070C0"/>
                </a:solidFill>
              </a:rPr>
              <a:t>(indexed allocation)</a:t>
            </a:r>
            <a:r>
              <a:rPr lang="zh-CN" altLang="en-US" sz="2400" dirty="0">
                <a:solidFill>
                  <a:srgbClr val="000000"/>
                </a:solidFill>
              </a:rPr>
              <a:t>，是对链接方式的另一种改进思路</a:t>
            </a:r>
            <a:endParaRPr lang="en-US" altLang="zh-CN" sz="2400" dirty="0">
              <a:solidFill>
                <a:srgbClr val="000000"/>
              </a:solidFill>
            </a:endParaRPr>
          </a:p>
          <a:p>
            <a:pPr lvl="1"/>
            <a:r>
              <a:rPr lang="zh-CN" altLang="en-US" sz="2400" dirty="0">
                <a:solidFill>
                  <a:srgbClr val="000000"/>
                </a:solidFill>
              </a:rPr>
              <a:t>不像</a:t>
            </a:r>
            <a:r>
              <a:rPr lang="en-US" altLang="zh-CN" sz="2400" dirty="0">
                <a:solidFill>
                  <a:srgbClr val="000000"/>
                </a:solidFill>
              </a:rPr>
              <a:t>FAT</a:t>
            </a:r>
            <a:r>
              <a:rPr lang="zh-CN" altLang="en-US" sz="2400" dirty="0">
                <a:solidFill>
                  <a:srgbClr val="000000"/>
                </a:solidFill>
              </a:rPr>
              <a:t>那样，把全卷指针放在一起，并固定存储于卷的开始</a:t>
            </a:r>
            <a:endParaRPr lang="en-US" altLang="zh-CN" sz="2400" dirty="0">
              <a:solidFill>
                <a:srgbClr val="000000"/>
              </a:solidFill>
            </a:endParaRPr>
          </a:p>
          <a:p>
            <a:pPr lvl="1"/>
            <a:r>
              <a:rPr lang="zh-CN" altLang="en-US" sz="2400" dirty="0">
                <a:solidFill>
                  <a:srgbClr val="000000"/>
                </a:solidFill>
              </a:rPr>
              <a:t>而是把每一个文件的所有指针放在一起，称为</a:t>
            </a:r>
            <a:r>
              <a:rPr lang="zh-CN" altLang="en-US" sz="2400" b="1" dirty="0">
                <a:solidFill>
                  <a:srgbClr val="0070C0"/>
                </a:solidFill>
              </a:rPr>
              <a:t>索引块</a:t>
            </a:r>
            <a:endParaRPr lang="en-US" altLang="zh-CN" sz="2400" b="1" dirty="0">
              <a:solidFill>
                <a:srgbClr val="0070C0"/>
              </a:solidFill>
            </a:endParaRPr>
          </a:p>
          <a:p>
            <a:pPr lvl="1"/>
            <a:r>
              <a:rPr lang="en-US" altLang="zh-CN" sz="2400" dirty="0"/>
              <a:t>FCB</a:t>
            </a:r>
            <a:r>
              <a:rPr lang="zh-CN" altLang="en-US" sz="2400" dirty="0"/>
              <a:t>指向索引块</a:t>
            </a:r>
            <a:endParaRPr lang="en-US" altLang="zh-CN" sz="2400" dirty="0"/>
          </a:p>
          <a:p>
            <a:pPr lvl="1"/>
            <a:r>
              <a:rPr lang="zh-CN" altLang="en-US" sz="2400" dirty="0"/>
              <a:t>索引块中存储文件的磁盘地址表，依次存储文件各块的块号</a:t>
            </a:r>
            <a:endParaRPr lang="en-US" altLang="zh-CN" sz="2400" dirty="0"/>
          </a:p>
          <a:p>
            <a:endParaRPr lang="en-US" altLang="en-US" sz="2400" dirty="0">
              <a:solidFill>
                <a:srgbClr val="000000"/>
              </a:solidFill>
            </a:endParaRPr>
          </a:p>
          <a:p>
            <a:endParaRPr lang="en-US"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C7D0E9CB-2004-49C6-A4D6-E1009C53A489}"/>
              </a:ext>
            </a:extLst>
          </p:cNvPr>
          <p:cNvSpPr>
            <a:spLocks noGrp="1" noChangeArrowheads="1"/>
          </p:cNvSpPr>
          <p:nvPr>
            <p:ph type="title"/>
          </p:nvPr>
        </p:nvSpPr>
        <p:spPr>
          <a:xfrm>
            <a:off x="1680519" y="247879"/>
            <a:ext cx="9681519" cy="576262"/>
          </a:xfrm>
        </p:spPr>
        <p:txBody>
          <a:bodyPr/>
          <a:lstStyle/>
          <a:p>
            <a:r>
              <a:rPr lang="en-US" altLang="en-US" dirty="0"/>
              <a:t>Indexed Allocation(</a:t>
            </a:r>
            <a:r>
              <a:rPr lang="zh-CN" altLang="en-US" dirty="0"/>
              <a:t>索引分配</a:t>
            </a:r>
            <a:r>
              <a:rPr lang="en-US" altLang="en-US" dirty="0"/>
              <a:t>)</a:t>
            </a:r>
          </a:p>
        </p:txBody>
      </p:sp>
      <p:sp>
        <p:nvSpPr>
          <p:cNvPr id="43010" name="Content Placeholder 2">
            <a:extLst>
              <a:ext uri="{FF2B5EF4-FFF2-40B4-BE49-F238E27FC236}">
                <a16:creationId xmlns:a16="http://schemas.microsoft.com/office/drawing/2014/main" id="{1DDB8330-F894-4E51-93AF-DA9581F52808}"/>
              </a:ext>
            </a:extLst>
          </p:cNvPr>
          <p:cNvSpPr>
            <a:spLocks noGrp="1" noChangeArrowheads="1"/>
          </p:cNvSpPr>
          <p:nvPr>
            <p:ph idx="1"/>
          </p:nvPr>
        </p:nvSpPr>
        <p:spPr>
          <a:xfrm>
            <a:off x="2317102" y="1073691"/>
            <a:ext cx="7640983" cy="4530725"/>
          </a:xfrm>
        </p:spPr>
        <p:txBody>
          <a:bodyPr/>
          <a:lstStyle/>
          <a:p>
            <a:r>
              <a:rPr lang="zh-CN" altLang="en-US" sz="2400" dirty="0">
                <a:latin typeface="+mj-lt"/>
              </a:rPr>
              <a:t>每个文件有其自己的</a:t>
            </a:r>
            <a:r>
              <a:rPr lang="zh-CN" altLang="en-US" sz="2400" b="1" dirty="0">
                <a:solidFill>
                  <a:srgbClr val="006699"/>
                </a:solidFill>
                <a:latin typeface="+mj-lt"/>
              </a:rPr>
              <a:t>索引块 </a:t>
            </a:r>
            <a:r>
              <a:rPr lang="en-US" altLang="en-US" sz="2400" b="1" dirty="0">
                <a:solidFill>
                  <a:srgbClr val="006699"/>
                </a:solidFill>
                <a:latin typeface="+mj-lt"/>
              </a:rPr>
              <a:t>index</a:t>
            </a:r>
            <a:r>
              <a:rPr lang="en-US" altLang="en-US" sz="2400" b="1" dirty="0">
                <a:solidFill>
                  <a:srgbClr val="3366FF"/>
                </a:solidFill>
              </a:rPr>
              <a:t> </a:t>
            </a:r>
            <a:r>
              <a:rPr lang="en-US" altLang="en-US" sz="2400" b="1" dirty="0">
                <a:solidFill>
                  <a:srgbClr val="006699"/>
                </a:solidFill>
                <a:latin typeface="+mj-lt"/>
              </a:rPr>
              <a:t>block</a:t>
            </a:r>
            <a:r>
              <a:rPr lang="en-US" altLang="en-US" sz="2400" dirty="0">
                <a:solidFill>
                  <a:srgbClr val="000000"/>
                </a:solidFill>
              </a:rPr>
              <a:t>(s) </a:t>
            </a:r>
          </a:p>
          <a:p>
            <a:r>
              <a:rPr lang="zh-CN" altLang="en-US" sz="2400" dirty="0">
                <a:solidFill>
                  <a:srgbClr val="000000"/>
                </a:solidFill>
              </a:rPr>
              <a:t>索引块中的指针，指向数据块</a:t>
            </a:r>
            <a:endParaRPr lang="en-US" altLang="en-US" sz="2400" dirty="0">
              <a:solidFill>
                <a:srgbClr val="000000"/>
              </a:solidFill>
            </a:endParaRPr>
          </a:p>
          <a:p>
            <a:endParaRPr lang="en-US" altLang="en-US" sz="2400" dirty="0">
              <a:solidFill>
                <a:srgbClr val="000000"/>
              </a:solidFill>
            </a:endParaRPr>
          </a:p>
          <a:p>
            <a:r>
              <a:rPr lang="en-US" altLang="en-US" sz="2400" dirty="0">
                <a:solidFill>
                  <a:srgbClr val="000000"/>
                </a:solidFill>
              </a:rPr>
              <a:t>Logical view</a:t>
            </a:r>
          </a:p>
          <a:p>
            <a:endParaRPr lang="en-US" altLang="en-US" sz="2400" dirty="0"/>
          </a:p>
        </p:txBody>
      </p:sp>
      <p:pic>
        <p:nvPicPr>
          <p:cNvPr id="43011" name="Picture 2">
            <a:extLst>
              <a:ext uri="{FF2B5EF4-FFF2-40B4-BE49-F238E27FC236}">
                <a16:creationId xmlns:a16="http://schemas.microsoft.com/office/drawing/2014/main" id="{08996236-7165-4194-8532-3E971EE9B3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4253" y="2524972"/>
            <a:ext cx="3252911" cy="3542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181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F99AEB5-F714-4A98-9CCA-F36C844A8743}"/>
              </a:ext>
            </a:extLst>
          </p:cNvPr>
          <p:cNvSpPr>
            <a:spLocks noGrp="1" noChangeArrowheads="1"/>
          </p:cNvSpPr>
          <p:nvPr>
            <p:ph type="title"/>
          </p:nvPr>
        </p:nvSpPr>
        <p:spPr>
          <a:xfrm>
            <a:off x="2186479" y="245093"/>
            <a:ext cx="8229600" cy="576262"/>
          </a:xfrm>
        </p:spPr>
        <p:txBody>
          <a:bodyPr/>
          <a:lstStyle/>
          <a:p>
            <a:pPr eaLnBrk="1" hangingPunct="1"/>
            <a:r>
              <a:rPr lang="en-US" altLang="en-US" dirty="0"/>
              <a:t>Example of Indexed Allocation</a:t>
            </a:r>
            <a:endParaRPr lang="en-US" altLang="en-US" sz="2400" dirty="0"/>
          </a:p>
        </p:txBody>
      </p:sp>
      <p:pic>
        <p:nvPicPr>
          <p:cNvPr id="44034" name="Picture 3">
            <a:extLst>
              <a:ext uri="{FF2B5EF4-FFF2-40B4-BE49-F238E27FC236}">
                <a16:creationId xmlns:a16="http://schemas.microsoft.com/office/drawing/2014/main" id="{6E4613FF-8834-4148-9697-2A311120B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954" y="1029809"/>
            <a:ext cx="6070092" cy="532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E1FFF0ED-3A15-421D-A97F-C9B828559F65}"/>
              </a:ext>
            </a:extLst>
          </p:cNvPr>
          <p:cNvSpPr>
            <a:spLocks noGrp="1" noChangeArrowheads="1"/>
          </p:cNvSpPr>
          <p:nvPr>
            <p:ph type="title"/>
          </p:nvPr>
        </p:nvSpPr>
        <p:spPr>
          <a:xfrm>
            <a:off x="2522732" y="247880"/>
            <a:ext cx="7694612" cy="576262"/>
          </a:xfrm>
        </p:spPr>
        <p:txBody>
          <a:bodyPr/>
          <a:lstStyle/>
          <a:p>
            <a:pPr eaLnBrk="1" hangingPunct="1"/>
            <a:r>
              <a:rPr lang="en-US" altLang="en-US" dirty="0"/>
              <a:t>Indexed Allocation (Cont.)</a:t>
            </a:r>
          </a:p>
        </p:txBody>
      </p:sp>
      <p:sp>
        <p:nvSpPr>
          <p:cNvPr id="46082" name="Rectangle 3">
            <a:extLst>
              <a:ext uri="{FF2B5EF4-FFF2-40B4-BE49-F238E27FC236}">
                <a16:creationId xmlns:a16="http://schemas.microsoft.com/office/drawing/2014/main" id="{B76CC541-0E73-4AA5-AF41-15C229351107}"/>
              </a:ext>
            </a:extLst>
          </p:cNvPr>
          <p:cNvSpPr>
            <a:spLocks noGrp="1" noChangeArrowheads="1"/>
          </p:cNvSpPr>
          <p:nvPr>
            <p:ph type="body" idx="1"/>
          </p:nvPr>
        </p:nvSpPr>
        <p:spPr>
          <a:xfrm>
            <a:off x="827904" y="1062036"/>
            <a:ext cx="10404388" cy="5141056"/>
          </a:xfrm>
        </p:spPr>
        <p:txBody>
          <a:bodyPr/>
          <a:lstStyle/>
          <a:p>
            <a:pPr>
              <a:lnSpc>
                <a:spcPct val="90000"/>
              </a:lnSpc>
            </a:pPr>
            <a:r>
              <a:rPr lang="zh-CN" altLang="en-US" sz="2800" dirty="0"/>
              <a:t>需要有索引块。对长度短的文件，索引块本身所占空间</a:t>
            </a:r>
            <a:r>
              <a:rPr lang="en-US" altLang="zh-CN" sz="2800" dirty="0"/>
              <a:t>(</a:t>
            </a:r>
            <a:r>
              <a:rPr lang="zh-CN" altLang="en-US" sz="2800" dirty="0"/>
              <a:t>一个索引块通常就是一个磁盘块</a:t>
            </a:r>
            <a:r>
              <a:rPr lang="en-US" altLang="zh-CN" sz="2800" dirty="0"/>
              <a:t>)</a:t>
            </a:r>
            <a:r>
              <a:rPr lang="zh-CN" altLang="en-US" sz="2800" dirty="0"/>
              <a:t>可能大于实际数据长度，存储效率不高。这要求块应尽量小，但块太小，必然意味着总的块数增加，需要更多的空间存储指针</a:t>
            </a:r>
            <a:endParaRPr lang="en-US" altLang="zh-CN" sz="2800" dirty="0"/>
          </a:p>
          <a:p>
            <a:pPr>
              <a:lnSpc>
                <a:spcPct val="90000"/>
              </a:lnSpc>
            </a:pPr>
            <a:endParaRPr lang="en-US" altLang="en-US" sz="1050" dirty="0"/>
          </a:p>
          <a:p>
            <a:pPr>
              <a:lnSpc>
                <a:spcPct val="90000"/>
              </a:lnSpc>
            </a:pPr>
            <a:r>
              <a:rPr lang="zh-CN" altLang="en-US" sz="2800" dirty="0"/>
              <a:t>支持直接访问</a:t>
            </a:r>
            <a:endParaRPr lang="en-US" altLang="zh-CN" sz="2800" dirty="0"/>
          </a:p>
          <a:p>
            <a:pPr>
              <a:lnSpc>
                <a:spcPct val="90000"/>
              </a:lnSpc>
            </a:pPr>
            <a:endParaRPr lang="en-US" altLang="en-US" sz="1050" dirty="0"/>
          </a:p>
          <a:p>
            <a:pPr>
              <a:lnSpc>
                <a:spcPct val="90000"/>
              </a:lnSpc>
            </a:pPr>
            <a:r>
              <a:rPr lang="zh-CN" altLang="en-US" sz="2800" dirty="0"/>
              <a:t>可动态改变文件的长度，没有外部碎片，但有索引块开销</a:t>
            </a:r>
            <a:endParaRPr lang="en-US" altLang="zh-CN" sz="2800" dirty="0"/>
          </a:p>
          <a:p>
            <a:pPr>
              <a:lnSpc>
                <a:spcPct val="90000"/>
              </a:lnSpc>
            </a:pPr>
            <a:endParaRPr lang="en-US" altLang="zh-CN" sz="1050" dirty="0"/>
          </a:p>
          <a:p>
            <a:pPr>
              <a:lnSpc>
                <a:spcPct val="90000"/>
              </a:lnSpc>
            </a:pPr>
            <a:r>
              <a:rPr lang="zh-CN" altLang="en-US" sz="2800" dirty="0"/>
              <a:t>创建文件时，初始化索引块中的所有指针为</a:t>
            </a:r>
            <a:r>
              <a:rPr lang="en-US" altLang="zh-CN" sz="2800" dirty="0"/>
              <a:t>nil</a:t>
            </a:r>
            <a:r>
              <a:rPr lang="zh-CN" altLang="en-US" sz="2800" dirty="0"/>
              <a:t>，当首次写入第</a:t>
            </a:r>
            <a:r>
              <a:rPr lang="en-US" altLang="zh-CN" sz="2800" dirty="0" err="1"/>
              <a:t>i</a:t>
            </a:r>
            <a:r>
              <a:rPr lang="zh-CN" altLang="en-US" sz="2800" dirty="0"/>
              <a:t>块时，先从空闲空间管理器得到一块，并将其块号写入索引块的第</a:t>
            </a:r>
            <a:r>
              <a:rPr lang="en-US" altLang="zh-CN" sz="2800" dirty="0" err="1"/>
              <a:t>i</a:t>
            </a:r>
            <a:r>
              <a:rPr lang="zh-CN" altLang="en-US" sz="2800" dirty="0"/>
              <a:t>个条目</a:t>
            </a:r>
            <a:endParaRPr lang="en-US" altLang="en-US" sz="2800"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DE906-CDF7-4662-840B-9DB1DA21597C}"/>
              </a:ext>
            </a:extLst>
          </p:cNvPr>
          <p:cNvSpPr>
            <a:spLocks noGrp="1"/>
          </p:cNvSpPr>
          <p:nvPr>
            <p:ph type="title"/>
          </p:nvPr>
        </p:nvSpPr>
        <p:spPr/>
        <p:txBody>
          <a:bodyPr/>
          <a:lstStyle/>
          <a:p>
            <a:r>
              <a:rPr lang="zh-CN" altLang="en-US" dirty="0"/>
              <a:t>大文件的索引方案</a:t>
            </a:r>
          </a:p>
        </p:txBody>
      </p:sp>
      <p:sp>
        <p:nvSpPr>
          <p:cNvPr id="3" name="内容占位符 2">
            <a:extLst>
              <a:ext uri="{FF2B5EF4-FFF2-40B4-BE49-F238E27FC236}">
                <a16:creationId xmlns:a16="http://schemas.microsoft.com/office/drawing/2014/main" id="{5E8ACDE1-76D9-4F36-AE71-6702A7DBFC06}"/>
              </a:ext>
            </a:extLst>
          </p:cNvPr>
          <p:cNvSpPr>
            <a:spLocks noGrp="1"/>
          </p:cNvSpPr>
          <p:nvPr>
            <p:ph idx="1"/>
          </p:nvPr>
        </p:nvSpPr>
        <p:spPr/>
        <p:txBody>
          <a:bodyPr/>
          <a:lstStyle/>
          <a:p>
            <a:r>
              <a:rPr lang="zh-CN" altLang="en-US" sz="2400" b="1" dirty="0">
                <a:solidFill>
                  <a:srgbClr val="0070C0"/>
                </a:solidFill>
              </a:rPr>
              <a:t>链接方案</a:t>
            </a:r>
            <a:endParaRPr lang="en-US" altLang="zh-CN" sz="2400" b="1" dirty="0">
              <a:solidFill>
                <a:srgbClr val="0070C0"/>
              </a:solidFill>
            </a:endParaRPr>
          </a:p>
          <a:p>
            <a:pPr lvl="1"/>
            <a:r>
              <a:rPr lang="zh-CN" altLang="en-US" sz="2400" dirty="0"/>
              <a:t>将多个索引块链接起来，前一个索引块指向下一个索引块</a:t>
            </a:r>
            <a:endParaRPr lang="en-US" altLang="zh-CN" sz="2400" dirty="0"/>
          </a:p>
          <a:p>
            <a:r>
              <a:rPr lang="zh-CN" altLang="en-US" sz="2400" b="1" dirty="0">
                <a:solidFill>
                  <a:srgbClr val="0070C0"/>
                </a:solidFill>
              </a:rPr>
              <a:t>多层索引</a:t>
            </a:r>
            <a:endParaRPr lang="en-US" altLang="zh-CN" sz="2400" b="1" dirty="0">
              <a:solidFill>
                <a:srgbClr val="0070C0"/>
              </a:solidFill>
            </a:endParaRPr>
          </a:p>
          <a:p>
            <a:pPr lvl="1"/>
            <a:r>
              <a:rPr lang="zh-CN" altLang="en-US" sz="2400" dirty="0"/>
              <a:t>第一层的索引块指向一组第二层的索引块</a:t>
            </a:r>
            <a:endParaRPr lang="en-US" altLang="zh-CN" sz="2400" dirty="0"/>
          </a:p>
          <a:p>
            <a:pPr lvl="1"/>
            <a:r>
              <a:rPr lang="zh-CN" altLang="en-US" sz="2400" dirty="0"/>
              <a:t>第二层的索引块中的指针指向数据块</a:t>
            </a:r>
            <a:endParaRPr lang="en-US" altLang="zh-CN" sz="2400" dirty="0"/>
          </a:p>
          <a:p>
            <a:pPr lvl="1"/>
            <a:r>
              <a:rPr lang="zh-CN" altLang="en-US" sz="2400" dirty="0"/>
              <a:t>也可以是三层或四层的多层索引</a:t>
            </a:r>
            <a:endParaRPr lang="en-US" altLang="zh-CN" sz="2400" dirty="0"/>
          </a:p>
          <a:p>
            <a:pPr lvl="1"/>
            <a:r>
              <a:rPr lang="zh-CN" altLang="en-US" sz="2400" dirty="0"/>
              <a:t>例如二层索引，块大小为</a:t>
            </a:r>
            <a:r>
              <a:rPr lang="en-US" altLang="zh-CN" sz="2400" dirty="0"/>
              <a:t>4096</a:t>
            </a:r>
            <a:r>
              <a:rPr lang="zh-CN" altLang="en-US" sz="2400" dirty="0"/>
              <a:t>，</a:t>
            </a:r>
            <a:r>
              <a:rPr lang="en-US" altLang="zh-CN" sz="2400" dirty="0"/>
              <a:t>4B</a:t>
            </a:r>
            <a:r>
              <a:rPr lang="zh-CN" altLang="en-US" sz="2400" dirty="0"/>
              <a:t>指针，则一块可放</a:t>
            </a:r>
            <a:r>
              <a:rPr lang="en-US" altLang="zh-CN" sz="2400" dirty="0"/>
              <a:t>1024</a:t>
            </a:r>
            <a:r>
              <a:rPr lang="zh-CN" altLang="en-US" sz="2400" dirty="0"/>
              <a:t>个指针。第一层的索引块指向</a:t>
            </a:r>
            <a:r>
              <a:rPr lang="en-US" altLang="zh-CN" sz="2400" dirty="0"/>
              <a:t>1024</a:t>
            </a:r>
            <a:r>
              <a:rPr lang="zh-CN" altLang="en-US" sz="2400" dirty="0"/>
              <a:t>个第二层的索引块。而第二层的每个索引块，可指向</a:t>
            </a:r>
            <a:r>
              <a:rPr lang="en-US" altLang="zh-CN" sz="2400" dirty="0"/>
              <a:t>1024</a:t>
            </a:r>
            <a:r>
              <a:rPr lang="zh-CN" altLang="en-US" sz="2400" dirty="0"/>
              <a:t>个数据块。最大允许文件大小为：</a:t>
            </a:r>
            <a:r>
              <a:rPr lang="en-US" altLang="zh-CN" sz="2400" dirty="0"/>
              <a:t>1024 * 1024 * 4096 = 4GiB</a:t>
            </a:r>
            <a:endParaRPr lang="zh-CN" altLang="en-US" sz="2400" dirty="0"/>
          </a:p>
        </p:txBody>
      </p:sp>
    </p:spTree>
    <p:extLst>
      <p:ext uri="{BB962C8B-B14F-4D97-AF65-F5344CB8AC3E}">
        <p14:creationId xmlns:p14="http://schemas.microsoft.com/office/powerpoint/2010/main" val="83077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FDC630E2-6A19-41F9-B067-203AE5DB8A10}"/>
              </a:ext>
            </a:extLst>
          </p:cNvPr>
          <p:cNvSpPr>
            <a:spLocks noGrp="1" noChangeArrowheads="1"/>
          </p:cNvSpPr>
          <p:nvPr>
            <p:ph type="title"/>
          </p:nvPr>
        </p:nvSpPr>
        <p:spPr>
          <a:xfrm>
            <a:off x="1748482" y="235762"/>
            <a:ext cx="9193426" cy="576262"/>
          </a:xfrm>
        </p:spPr>
        <p:txBody>
          <a:bodyPr/>
          <a:lstStyle/>
          <a:p>
            <a:pPr eaLnBrk="1" hangingPunct="1"/>
            <a:r>
              <a:rPr lang="en-US" altLang="en-US" dirty="0"/>
              <a:t>11.1 File-System Structure(</a:t>
            </a:r>
            <a:r>
              <a:rPr lang="zh-CN" altLang="en-US" dirty="0"/>
              <a:t>文件系统结构</a:t>
            </a:r>
            <a:r>
              <a:rPr lang="en-US" altLang="en-US" dirty="0"/>
              <a:t>)</a:t>
            </a:r>
          </a:p>
        </p:txBody>
      </p:sp>
      <p:sp>
        <p:nvSpPr>
          <p:cNvPr id="11266" name="Rectangle 3">
            <a:extLst>
              <a:ext uri="{FF2B5EF4-FFF2-40B4-BE49-F238E27FC236}">
                <a16:creationId xmlns:a16="http://schemas.microsoft.com/office/drawing/2014/main" id="{44C2C079-F5DF-42D0-8D47-51C2C8C67A43}"/>
              </a:ext>
            </a:extLst>
          </p:cNvPr>
          <p:cNvSpPr>
            <a:spLocks noGrp="1" noChangeArrowheads="1"/>
          </p:cNvSpPr>
          <p:nvPr>
            <p:ph type="body" idx="1"/>
          </p:nvPr>
        </p:nvSpPr>
        <p:spPr>
          <a:xfrm>
            <a:off x="807869" y="1163638"/>
            <a:ext cx="10413506" cy="4530725"/>
          </a:xfrm>
        </p:spPr>
        <p:txBody>
          <a:bodyPr/>
          <a:lstStyle/>
          <a:p>
            <a:r>
              <a:rPr lang="zh-CN" altLang="en-US" sz="2400" dirty="0"/>
              <a:t>文件结构</a:t>
            </a:r>
            <a:endParaRPr lang="en-US" altLang="en-US" sz="2400" dirty="0"/>
          </a:p>
          <a:p>
            <a:pPr lvl="1"/>
            <a:r>
              <a:rPr lang="zh-CN" altLang="en-US" sz="2400" dirty="0"/>
              <a:t>逻辑存储单位</a:t>
            </a:r>
            <a:endParaRPr lang="en-US" altLang="en-US" sz="2400" dirty="0"/>
          </a:p>
          <a:p>
            <a:pPr lvl="1"/>
            <a:r>
              <a:rPr lang="zh-CN" altLang="en-US" sz="2400" dirty="0"/>
              <a:t>相关信息的集合体，比如长度，日期时间，拥有者，访问控制等信息</a:t>
            </a:r>
            <a:endParaRPr lang="en-US" altLang="en-US" sz="1000" dirty="0"/>
          </a:p>
          <a:p>
            <a:r>
              <a:rPr lang="zh-CN" altLang="en-US" sz="2400" dirty="0"/>
              <a:t>文件系统驻留在二级存储</a:t>
            </a:r>
            <a:r>
              <a:rPr lang="en-US" altLang="en-US" sz="2400" dirty="0"/>
              <a:t> (</a:t>
            </a:r>
            <a:r>
              <a:rPr lang="zh-CN" altLang="en-US" sz="2400" dirty="0"/>
              <a:t>磁盘</a:t>
            </a:r>
            <a:r>
              <a:rPr lang="en-US" altLang="en-US" sz="2400" dirty="0"/>
              <a:t>)</a:t>
            </a:r>
          </a:p>
          <a:p>
            <a:pPr lvl="1"/>
            <a:r>
              <a:rPr lang="zh-CN" altLang="en-US" sz="2400" dirty="0"/>
              <a:t>为用户提供对存储的访问接口，将逻辑映射为物理</a:t>
            </a:r>
            <a:endParaRPr lang="en-US" altLang="en-US" sz="2400" dirty="0"/>
          </a:p>
          <a:p>
            <a:pPr lvl="1"/>
            <a:r>
              <a:rPr lang="zh-CN" altLang="en-US" sz="2400" dirty="0"/>
              <a:t>提供高效便捷的磁盘访问方式，容易存储、定位、获取数据</a:t>
            </a:r>
            <a:endParaRPr lang="en-US" altLang="en-US" sz="2400" dirty="0"/>
          </a:p>
          <a:p>
            <a:r>
              <a:rPr lang="zh-CN" altLang="en-US" sz="2400" dirty="0"/>
              <a:t>可以从磁盘读一块，修改该块，并将它写回到原来的位置</a:t>
            </a:r>
            <a:r>
              <a:rPr lang="en-US" altLang="zh-CN" sz="2400" dirty="0"/>
              <a:t>(</a:t>
            </a:r>
            <a:r>
              <a:rPr lang="zh-CN" altLang="en-US" sz="2400" dirty="0"/>
              <a:t>原地重写</a:t>
            </a:r>
            <a:r>
              <a:rPr lang="en-US" altLang="zh-CN" sz="2400" dirty="0"/>
              <a:t>)</a:t>
            </a:r>
            <a:endParaRPr lang="en-US" altLang="en-US" sz="2400" dirty="0"/>
          </a:p>
          <a:p>
            <a:pPr lvl="1"/>
            <a:r>
              <a:rPr lang="en-US" altLang="en-US" sz="2400" dirty="0"/>
              <a:t>I/O </a:t>
            </a:r>
            <a:r>
              <a:rPr lang="zh-CN" altLang="en-US" sz="2400" dirty="0"/>
              <a:t>传输以块为单位，一块可包含若干个扇区</a:t>
            </a:r>
            <a:r>
              <a:rPr lang="en-US" altLang="en-US" sz="2400" dirty="0"/>
              <a:t>(</a:t>
            </a:r>
            <a:r>
              <a:rPr lang="zh-CN" altLang="en-US" sz="2400" dirty="0"/>
              <a:t>扇区通常为</a:t>
            </a:r>
            <a:r>
              <a:rPr lang="en-US" altLang="en-US" sz="2400" dirty="0"/>
              <a:t>512</a:t>
            </a:r>
            <a:r>
              <a:rPr lang="zh-CN" altLang="en-US" sz="2400" dirty="0"/>
              <a:t>字节大小。近年的盘一般为</a:t>
            </a:r>
            <a:r>
              <a:rPr lang="en-US" altLang="zh-CN" sz="2400" dirty="0"/>
              <a:t>4KB</a:t>
            </a:r>
            <a:r>
              <a:rPr lang="zh-CN" altLang="en-US" sz="2400" dirty="0"/>
              <a:t>物理扇区的，但模拟成</a:t>
            </a:r>
            <a:r>
              <a:rPr lang="en-US" altLang="zh-CN" sz="2400" dirty="0"/>
              <a:t>512</a:t>
            </a:r>
            <a:r>
              <a:rPr lang="zh-CN" altLang="en-US" sz="2400" dirty="0"/>
              <a:t>字节的扇区使用</a:t>
            </a:r>
            <a:r>
              <a:rPr lang="en-US" altLang="en-US" sz="2400" dirty="0"/>
              <a:t>)</a:t>
            </a:r>
            <a:endParaRPr lang="en-US" altLang="en-US" sz="1000" dirty="0"/>
          </a:p>
          <a:p>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BA7C4234-93E7-4DDE-9713-1C50BCBF796D}"/>
              </a:ext>
            </a:extLst>
          </p:cNvPr>
          <p:cNvSpPr>
            <a:spLocks noGrp="1" noChangeArrowheads="1"/>
          </p:cNvSpPr>
          <p:nvPr>
            <p:ph type="title"/>
          </p:nvPr>
        </p:nvSpPr>
        <p:spPr>
          <a:xfrm>
            <a:off x="1855433" y="240489"/>
            <a:ext cx="9037468" cy="576262"/>
          </a:xfrm>
        </p:spPr>
        <p:txBody>
          <a:bodyPr/>
          <a:lstStyle/>
          <a:p>
            <a:pPr eaLnBrk="1" hangingPunct="1"/>
            <a:r>
              <a:rPr lang="en-US" altLang="en-US" dirty="0"/>
              <a:t>Indexed Allocation – Mapping (Cont.)</a:t>
            </a:r>
          </a:p>
        </p:txBody>
      </p:sp>
      <p:pic>
        <p:nvPicPr>
          <p:cNvPr id="52226" name="Picture 3">
            <a:extLst>
              <a:ext uri="{FF2B5EF4-FFF2-40B4-BE49-F238E27FC236}">
                <a16:creationId xmlns:a16="http://schemas.microsoft.com/office/drawing/2014/main" id="{C30A5513-AB71-41F0-AEA1-3328AE935D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598" y="1046860"/>
            <a:ext cx="8622202" cy="541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3648C1C8-F563-4A08-B133-83EA62C903D4}"/>
              </a:ext>
            </a:extLst>
          </p:cNvPr>
          <p:cNvSpPr>
            <a:spLocks noGrp="1" noChangeArrowheads="1"/>
          </p:cNvSpPr>
          <p:nvPr>
            <p:ph type="body" idx="1"/>
          </p:nvPr>
        </p:nvSpPr>
        <p:spPr>
          <a:xfrm>
            <a:off x="1056502" y="1233489"/>
            <a:ext cx="10249929" cy="574675"/>
          </a:xfrm>
        </p:spPr>
        <p:txBody>
          <a:bodyPr/>
          <a:lstStyle/>
          <a:p>
            <a:r>
              <a:rPr lang="en-US" altLang="en-US" sz="2400" dirty="0"/>
              <a:t>Two-level index (4K blocks could store 1,024 four-byte pointers in outer index -&gt; 1,048,567 data blocks and file size of up to 4GB)</a:t>
            </a:r>
          </a:p>
        </p:txBody>
      </p:sp>
      <p:grpSp>
        <p:nvGrpSpPr>
          <p:cNvPr id="50179" name="Group 1">
            <a:extLst>
              <a:ext uri="{FF2B5EF4-FFF2-40B4-BE49-F238E27FC236}">
                <a16:creationId xmlns:a16="http://schemas.microsoft.com/office/drawing/2014/main" id="{1CBFF92A-7FA8-42C9-96AA-01511E8BAAB4}"/>
              </a:ext>
            </a:extLst>
          </p:cNvPr>
          <p:cNvGrpSpPr>
            <a:grpSpLocks/>
          </p:cNvGrpSpPr>
          <p:nvPr/>
        </p:nvGrpSpPr>
        <p:grpSpPr bwMode="auto">
          <a:xfrm>
            <a:off x="6011863" y="2078038"/>
            <a:ext cx="3382961" cy="1443638"/>
            <a:chOff x="3294063" y="2101850"/>
            <a:chExt cx="2376487" cy="852488"/>
          </a:xfrm>
        </p:grpSpPr>
        <p:sp>
          <p:nvSpPr>
            <p:cNvPr id="50188" name="Text Box 4">
              <a:extLst>
                <a:ext uri="{FF2B5EF4-FFF2-40B4-BE49-F238E27FC236}">
                  <a16:creationId xmlns:a16="http://schemas.microsoft.com/office/drawing/2014/main" id="{A59CB170-EB91-48DF-B411-11C72F0B2C6E}"/>
                </a:ext>
              </a:extLst>
            </p:cNvPr>
            <p:cNvSpPr txBox="1">
              <a:spLocks noChangeArrowheads="1"/>
            </p:cNvSpPr>
            <p:nvPr/>
          </p:nvSpPr>
          <p:spPr bwMode="auto">
            <a:xfrm>
              <a:off x="3294063" y="2354263"/>
              <a:ext cx="1635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600"/>
                <a:t>LA / (512 x 512)</a:t>
              </a:r>
            </a:p>
          </p:txBody>
        </p:sp>
        <p:sp>
          <p:nvSpPr>
            <p:cNvPr id="50189" name="Text Box 5">
              <a:extLst>
                <a:ext uri="{FF2B5EF4-FFF2-40B4-BE49-F238E27FC236}">
                  <a16:creationId xmlns:a16="http://schemas.microsoft.com/office/drawing/2014/main" id="{A03A803D-5933-45A7-8861-6608D3EFDC70}"/>
                </a:ext>
              </a:extLst>
            </p:cNvPr>
            <p:cNvSpPr txBox="1">
              <a:spLocks noChangeArrowheads="1"/>
            </p:cNvSpPr>
            <p:nvPr/>
          </p:nvSpPr>
          <p:spPr bwMode="auto">
            <a:xfrm>
              <a:off x="5249863" y="2101850"/>
              <a:ext cx="4206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600"/>
                <a:t>Q</a:t>
              </a:r>
              <a:r>
                <a:rPr kumimoji="0" lang="en-US" altLang="en-US" sz="1600" baseline="-25000"/>
                <a:t>1</a:t>
              </a:r>
              <a:endParaRPr kumimoji="0" lang="en-US" altLang="en-US" sz="1600"/>
            </a:p>
          </p:txBody>
        </p:sp>
        <p:sp>
          <p:nvSpPr>
            <p:cNvPr id="50190" name="Text Box 6">
              <a:extLst>
                <a:ext uri="{FF2B5EF4-FFF2-40B4-BE49-F238E27FC236}">
                  <a16:creationId xmlns:a16="http://schemas.microsoft.com/office/drawing/2014/main" id="{7AEA54E5-D670-45FD-BFF7-09303A2D2A87}"/>
                </a:ext>
              </a:extLst>
            </p:cNvPr>
            <p:cNvSpPr txBox="1">
              <a:spLocks noChangeArrowheads="1"/>
            </p:cNvSpPr>
            <p:nvPr/>
          </p:nvSpPr>
          <p:spPr bwMode="auto">
            <a:xfrm>
              <a:off x="5249863" y="2616200"/>
              <a:ext cx="407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600"/>
                <a:t>R</a:t>
              </a:r>
              <a:r>
                <a:rPr kumimoji="0" lang="en-US" altLang="en-US" sz="1600" baseline="-25000"/>
                <a:t>1</a:t>
              </a:r>
              <a:endParaRPr kumimoji="0" lang="en-US" altLang="en-US" sz="1600"/>
            </a:p>
          </p:txBody>
        </p:sp>
        <p:sp>
          <p:nvSpPr>
            <p:cNvPr id="50191" name="Line 7">
              <a:extLst>
                <a:ext uri="{FF2B5EF4-FFF2-40B4-BE49-F238E27FC236}">
                  <a16:creationId xmlns:a16="http://schemas.microsoft.com/office/drawing/2014/main" id="{50EC1AC5-808D-465E-8515-87F930D44470}"/>
                </a:ext>
              </a:extLst>
            </p:cNvPr>
            <p:cNvSpPr>
              <a:spLocks noChangeShapeType="1"/>
            </p:cNvSpPr>
            <p:nvPr/>
          </p:nvSpPr>
          <p:spPr bwMode="auto">
            <a:xfrm flipV="1">
              <a:off x="4862513" y="2293938"/>
              <a:ext cx="4191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50192" name="Line 8">
              <a:extLst>
                <a:ext uri="{FF2B5EF4-FFF2-40B4-BE49-F238E27FC236}">
                  <a16:creationId xmlns:a16="http://schemas.microsoft.com/office/drawing/2014/main" id="{FF3BF4D7-9993-4D6E-9D98-1187DE585366}"/>
                </a:ext>
              </a:extLst>
            </p:cNvPr>
            <p:cNvSpPr>
              <a:spLocks noChangeShapeType="1"/>
            </p:cNvSpPr>
            <p:nvPr/>
          </p:nvSpPr>
          <p:spPr bwMode="auto">
            <a:xfrm>
              <a:off x="4854575" y="2535238"/>
              <a:ext cx="4191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50180" name="Rectangle 9">
            <a:extLst>
              <a:ext uri="{FF2B5EF4-FFF2-40B4-BE49-F238E27FC236}">
                <a16:creationId xmlns:a16="http://schemas.microsoft.com/office/drawing/2014/main" id="{E3FF3C03-0D59-45CE-894F-1FD5CF87BD1F}"/>
              </a:ext>
            </a:extLst>
          </p:cNvPr>
          <p:cNvSpPr>
            <a:spLocks noChangeArrowheads="1"/>
          </p:cNvSpPr>
          <p:nvPr/>
        </p:nvSpPr>
        <p:spPr bwMode="auto">
          <a:xfrm>
            <a:off x="2365375" y="3419475"/>
            <a:ext cx="70294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896938"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0"/>
              </a:spcBef>
              <a:buClr>
                <a:schemeClr val="accent2"/>
              </a:buClr>
              <a:buSzTx/>
              <a:buFontTx/>
              <a:buNone/>
            </a:pPr>
            <a:r>
              <a:rPr kumimoji="0" lang="en-US" altLang="en-US" sz="2400" i="1" dirty="0"/>
              <a:t>Q</a:t>
            </a:r>
            <a:r>
              <a:rPr kumimoji="0" lang="en-US" altLang="en-US" sz="2400" baseline="-25000" dirty="0"/>
              <a:t>1</a:t>
            </a:r>
            <a:r>
              <a:rPr kumimoji="0" lang="en-US" altLang="en-US" sz="2400" dirty="0"/>
              <a:t> = displacement into outer-index</a:t>
            </a:r>
          </a:p>
          <a:p>
            <a:pPr lvl="1">
              <a:spcBef>
                <a:spcPct val="0"/>
              </a:spcBef>
              <a:buClr>
                <a:schemeClr val="accent2"/>
              </a:buClr>
              <a:buSzTx/>
              <a:buFontTx/>
              <a:buNone/>
            </a:pPr>
            <a:r>
              <a:rPr kumimoji="0" lang="en-US" altLang="en-US" sz="2400" i="1" dirty="0"/>
              <a:t>R</a:t>
            </a:r>
            <a:r>
              <a:rPr kumimoji="0" lang="en-US" altLang="en-US" sz="2400" baseline="-25000" dirty="0"/>
              <a:t>1</a:t>
            </a:r>
            <a:r>
              <a:rPr kumimoji="0" lang="en-US" altLang="en-US" sz="2400" dirty="0"/>
              <a:t> is used as follows:</a:t>
            </a:r>
          </a:p>
        </p:txBody>
      </p:sp>
      <p:grpSp>
        <p:nvGrpSpPr>
          <p:cNvPr id="50181" name="Group 2">
            <a:extLst>
              <a:ext uri="{FF2B5EF4-FFF2-40B4-BE49-F238E27FC236}">
                <a16:creationId xmlns:a16="http://schemas.microsoft.com/office/drawing/2014/main" id="{0EF3481D-A173-460D-8088-A5D67C20C927}"/>
              </a:ext>
            </a:extLst>
          </p:cNvPr>
          <p:cNvGrpSpPr>
            <a:grpSpLocks/>
          </p:cNvGrpSpPr>
          <p:nvPr/>
        </p:nvGrpSpPr>
        <p:grpSpPr bwMode="auto">
          <a:xfrm>
            <a:off x="7918750" y="3866921"/>
            <a:ext cx="2454747" cy="1456788"/>
            <a:chOff x="3662363" y="4116388"/>
            <a:chExt cx="1641475" cy="852487"/>
          </a:xfrm>
        </p:grpSpPr>
        <p:sp>
          <p:nvSpPr>
            <p:cNvPr id="50183" name="Text Box 10">
              <a:extLst>
                <a:ext uri="{FF2B5EF4-FFF2-40B4-BE49-F238E27FC236}">
                  <a16:creationId xmlns:a16="http://schemas.microsoft.com/office/drawing/2014/main" id="{F00DBD08-0308-47FB-89B7-BD84B0C46DA5}"/>
                </a:ext>
              </a:extLst>
            </p:cNvPr>
            <p:cNvSpPr txBox="1">
              <a:spLocks noChangeArrowheads="1"/>
            </p:cNvSpPr>
            <p:nvPr/>
          </p:nvSpPr>
          <p:spPr bwMode="auto">
            <a:xfrm>
              <a:off x="3662363" y="4383088"/>
              <a:ext cx="920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600"/>
                <a:t>R</a:t>
              </a:r>
              <a:r>
                <a:rPr kumimoji="0" lang="en-US" altLang="en-US" sz="1600" baseline="-25000"/>
                <a:t>1</a:t>
              </a:r>
              <a:r>
                <a:rPr kumimoji="0" lang="en-US" altLang="en-US" sz="1600"/>
                <a:t> / 512</a:t>
              </a:r>
            </a:p>
          </p:txBody>
        </p:sp>
        <p:sp>
          <p:nvSpPr>
            <p:cNvPr id="50184" name="Text Box 11">
              <a:extLst>
                <a:ext uri="{FF2B5EF4-FFF2-40B4-BE49-F238E27FC236}">
                  <a16:creationId xmlns:a16="http://schemas.microsoft.com/office/drawing/2014/main" id="{AEBF2BBF-930A-4F48-B2CC-4B7D3E40A080}"/>
                </a:ext>
              </a:extLst>
            </p:cNvPr>
            <p:cNvSpPr txBox="1">
              <a:spLocks noChangeArrowheads="1"/>
            </p:cNvSpPr>
            <p:nvPr/>
          </p:nvSpPr>
          <p:spPr bwMode="auto">
            <a:xfrm>
              <a:off x="4883150" y="4116388"/>
              <a:ext cx="420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600"/>
                <a:t>Q</a:t>
              </a:r>
              <a:r>
                <a:rPr kumimoji="0" lang="en-US" altLang="en-US" sz="1600" baseline="-25000"/>
                <a:t>2</a:t>
              </a:r>
              <a:endParaRPr kumimoji="0" lang="en-US" altLang="en-US" sz="1600"/>
            </a:p>
          </p:txBody>
        </p:sp>
        <p:sp>
          <p:nvSpPr>
            <p:cNvPr id="50185" name="Text Box 12">
              <a:extLst>
                <a:ext uri="{FF2B5EF4-FFF2-40B4-BE49-F238E27FC236}">
                  <a16:creationId xmlns:a16="http://schemas.microsoft.com/office/drawing/2014/main" id="{42243007-74B6-4A69-9251-447C89FD3FC5}"/>
                </a:ext>
              </a:extLst>
            </p:cNvPr>
            <p:cNvSpPr txBox="1">
              <a:spLocks noChangeArrowheads="1"/>
            </p:cNvSpPr>
            <p:nvPr/>
          </p:nvSpPr>
          <p:spPr bwMode="auto">
            <a:xfrm>
              <a:off x="4883150" y="4630738"/>
              <a:ext cx="407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600" dirty="0"/>
                <a:t>R</a:t>
              </a:r>
              <a:r>
                <a:rPr kumimoji="0" lang="en-US" altLang="en-US" sz="1600" baseline="-25000" dirty="0"/>
                <a:t>2</a:t>
              </a:r>
              <a:endParaRPr kumimoji="0" lang="en-US" altLang="en-US" sz="1600" dirty="0"/>
            </a:p>
          </p:txBody>
        </p:sp>
        <p:sp>
          <p:nvSpPr>
            <p:cNvPr id="50186" name="Line 13">
              <a:extLst>
                <a:ext uri="{FF2B5EF4-FFF2-40B4-BE49-F238E27FC236}">
                  <a16:creationId xmlns:a16="http://schemas.microsoft.com/office/drawing/2014/main" id="{9A6FBF48-7291-40B7-9F25-D60A793F616E}"/>
                </a:ext>
              </a:extLst>
            </p:cNvPr>
            <p:cNvSpPr>
              <a:spLocks noChangeShapeType="1"/>
            </p:cNvSpPr>
            <p:nvPr/>
          </p:nvSpPr>
          <p:spPr bwMode="auto">
            <a:xfrm flipV="1">
              <a:off x="4495800" y="4308475"/>
              <a:ext cx="4191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50187" name="Line 14">
              <a:extLst>
                <a:ext uri="{FF2B5EF4-FFF2-40B4-BE49-F238E27FC236}">
                  <a16:creationId xmlns:a16="http://schemas.microsoft.com/office/drawing/2014/main" id="{623102E3-8675-4750-BA77-31AB745B7F0B}"/>
                </a:ext>
              </a:extLst>
            </p:cNvPr>
            <p:cNvSpPr>
              <a:spLocks noChangeShapeType="1"/>
            </p:cNvSpPr>
            <p:nvPr/>
          </p:nvSpPr>
          <p:spPr bwMode="auto">
            <a:xfrm>
              <a:off x="4487863" y="4549775"/>
              <a:ext cx="4191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grpSp>
      <p:sp>
        <p:nvSpPr>
          <p:cNvPr id="50182" name="Rectangle 15">
            <a:extLst>
              <a:ext uri="{FF2B5EF4-FFF2-40B4-BE49-F238E27FC236}">
                <a16:creationId xmlns:a16="http://schemas.microsoft.com/office/drawing/2014/main" id="{A2308E0E-D63A-49C0-A007-F40D6C0BB7B9}"/>
              </a:ext>
            </a:extLst>
          </p:cNvPr>
          <p:cNvSpPr>
            <a:spLocks noChangeArrowheads="1"/>
          </p:cNvSpPr>
          <p:nvPr/>
        </p:nvSpPr>
        <p:spPr bwMode="auto">
          <a:xfrm>
            <a:off x="2365375" y="5075239"/>
            <a:ext cx="7029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896938"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spcBef>
                <a:spcPct val="0"/>
              </a:spcBef>
              <a:buClr>
                <a:schemeClr val="accent2"/>
              </a:buClr>
              <a:buSzTx/>
              <a:buFontTx/>
              <a:buNone/>
            </a:pPr>
            <a:r>
              <a:rPr kumimoji="0" lang="en-US" altLang="en-US" sz="2400" i="1" dirty="0"/>
              <a:t>Q</a:t>
            </a:r>
            <a:r>
              <a:rPr kumimoji="0" lang="en-US" altLang="en-US" sz="2400" baseline="-25000" dirty="0"/>
              <a:t>2</a:t>
            </a:r>
            <a:r>
              <a:rPr kumimoji="0" lang="en-US" altLang="en-US" sz="2400" dirty="0"/>
              <a:t> = displacement into block of index table</a:t>
            </a:r>
          </a:p>
          <a:p>
            <a:pPr lvl="1">
              <a:spcBef>
                <a:spcPct val="0"/>
              </a:spcBef>
              <a:buClr>
                <a:schemeClr val="accent2"/>
              </a:buClr>
              <a:buSzTx/>
              <a:buFontTx/>
              <a:buNone/>
            </a:pPr>
            <a:r>
              <a:rPr kumimoji="0" lang="en-US" altLang="en-US" sz="2400" i="1" dirty="0"/>
              <a:t>R</a:t>
            </a:r>
            <a:r>
              <a:rPr kumimoji="0" lang="en-US" altLang="en-US" sz="2400" baseline="-25000" dirty="0"/>
              <a:t>2</a:t>
            </a:r>
            <a:r>
              <a:rPr kumimoji="0" lang="en-US" altLang="en-US" sz="2400" dirty="0"/>
              <a:t> displacement into block of file:</a:t>
            </a:r>
          </a:p>
        </p:txBody>
      </p:sp>
      <p:sp>
        <p:nvSpPr>
          <p:cNvPr id="23" name="Rectangle 2">
            <a:extLst>
              <a:ext uri="{FF2B5EF4-FFF2-40B4-BE49-F238E27FC236}">
                <a16:creationId xmlns:a16="http://schemas.microsoft.com/office/drawing/2014/main" id="{DA9B5ED8-850D-4F58-AA1E-BBB797E46325}"/>
              </a:ext>
            </a:extLst>
          </p:cNvPr>
          <p:cNvSpPr>
            <a:spLocks noGrp="1" noChangeArrowheads="1"/>
          </p:cNvSpPr>
          <p:nvPr>
            <p:ph type="title"/>
          </p:nvPr>
        </p:nvSpPr>
        <p:spPr>
          <a:xfrm>
            <a:off x="2261122" y="232775"/>
            <a:ext cx="8229600" cy="576262"/>
          </a:xfrm>
        </p:spPr>
        <p:txBody>
          <a:bodyPr/>
          <a:lstStyle/>
          <a:p>
            <a:pPr eaLnBrk="1" hangingPunct="1"/>
            <a:r>
              <a:rPr lang="en-US" altLang="en-US" dirty="0"/>
              <a:t>Indexed Allocation – Mapping (Cont.)</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DE906-CDF7-4662-840B-9DB1DA21597C}"/>
              </a:ext>
            </a:extLst>
          </p:cNvPr>
          <p:cNvSpPr>
            <a:spLocks noGrp="1"/>
          </p:cNvSpPr>
          <p:nvPr>
            <p:ph type="title"/>
          </p:nvPr>
        </p:nvSpPr>
        <p:spPr/>
        <p:txBody>
          <a:bodyPr/>
          <a:lstStyle/>
          <a:p>
            <a:r>
              <a:rPr lang="zh-CN" altLang="en-US" dirty="0"/>
              <a:t>大文件的索引方案</a:t>
            </a:r>
          </a:p>
        </p:txBody>
      </p:sp>
      <p:sp>
        <p:nvSpPr>
          <p:cNvPr id="3" name="内容占位符 2">
            <a:extLst>
              <a:ext uri="{FF2B5EF4-FFF2-40B4-BE49-F238E27FC236}">
                <a16:creationId xmlns:a16="http://schemas.microsoft.com/office/drawing/2014/main" id="{5E8ACDE1-76D9-4F36-AE71-6702A7DBFC06}"/>
              </a:ext>
            </a:extLst>
          </p:cNvPr>
          <p:cNvSpPr>
            <a:spLocks noGrp="1"/>
          </p:cNvSpPr>
          <p:nvPr>
            <p:ph idx="1"/>
          </p:nvPr>
        </p:nvSpPr>
        <p:spPr/>
        <p:txBody>
          <a:bodyPr/>
          <a:lstStyle/>
          <a:p>
            <a:r>
              <a:rPr lang="zh-CN" altLang="en-US" sz="2400" b="1" dirty="0">
                <a:solidFill>
                  <a:srgbClr val="0070C0"/>
                </a:solidFill>
              </a:rPr>
              <a:t>组合方案</a:t>
            </a:r>
            <a:endParaRPr lang="en-US" altLang="zh-CN" sz="2400" b="1" dirty="0">
              <a:solidFill>
                <a:srgbClr val="0070C0"/>
              </a:solidFill>
            </a:endParaRPr>
          </a:p>
          <a:p>
            <a:pPr lvl="1"/>
            <a:r>
              <a:rPr lang="zh-CN" altLang="en-US" sz="2400" dirty="0"/>
              <a:t>另一方案是将一层直接索引，与多层索引组合在一起使用</a:t>
            </a:r>
            <a:endParaRPr lang="en-US" altLang="zh-CN" sz="2400" dirty="0"/>
          </a:p>
          <a:p>
            <a:pPr lvl="1"/>
            <a:r>
              <a:rPr lang="zh-CN" altLang="en-US" sz="2400" dirty="0"/>
              <a:t>比如</a:t>
            </a:r>
            <a:r>
              <a:rPr lang="en-US" altLang="zh-CN" sz="2400" dirty="0"/>
              <a:t>Unix</a:t>
            </a:r>
            <a:r>
              <a:rPr lang="zh-CN" altLang="en-US" sz="2400" dirty="0"/>
              <a:t>的</a:t>
            </a:r>
            <a:r>
              <a:rPr lang="en-US" altLang="zh-CN" sz="2400" dirty="0"/>
              <a:t>UFS</a:t>
            </a:r>
            <a:r>
              <a:rPr lang="zh-CN" altLang="en-US" sz="2400" dirty="0"/>
              <a:t>文件系统，其文件目录项指向</a:t>
            </a:r>
            <a:r>
              <a:rPr lang="en-US" altLang="zh-CN" sz="2400" dirty="0" err="1"/>
              <a:t>inode</a:t>
            </a:r>
            <a:r>
              <a:rPr lang="en-US" altLang="zh-CN" sz="2400" dirty="0"/>
              <a:t>(</a:t>
            </a:r>
            <a:r>
              <a:rPr lang="zh-CN" altLang="en-US" sz="2400" dirty="0"/>
              <a:t>每个文件都有其唯一的</a:t>
            </a:r>
            <a:r>
              <a:rPr lang="en-US" altLang="zh-CN" sz="2400" dirty="0" err="1"/>
              <a:t>inode</a:t>
            </a:r>
            <a:r>
              <a:rPr lang="zh-CN" altLang="en-US" sz="2400" dirty="0"/>
              <a:t>号，</a:t>
            </a:r>
            <a:r>
              <a:rPr lang="en-US" altLang="zh-CN" sz="2400" dirty="0" err="1"/>
              <a:t>inode</a:t>
            </a:r>
            <a:r>
              <a:rPr lang="zh-CN" altLang="en-US" sz="2400" dirty="0"/>
              <a:t>是在格式化磁盘时生成的，为提高性能，其存储的位置分布在整个卷上，但数量固定，通常一个</a:t>
            </a:r>
            <a:r>
              <a:rPr lang="en-US" altLang="zh-CN" sz="2400" dirty="0" err="1"/>
              <a:t>inode</a:t>
            </a:r>
            <a:r>
              <a:rPr lang="zh-CN" altLang="en-US" sz="2400" dirty="0"/>
              <a:t>长度为</a:t>
            </a:r>
            <a:r>
              <a:rPr lang="en-US" altLang="zh-CN" sz="2400" dirty="0"/>
              <a:t>128</a:t>
            </a:r>
            <a:r>
              <a:rPr lang="zh-CN" altLang="en-US" sz="2400" dirty="0"/>
              <a:t>或</a:t>
            </a:r>
            <a:r>
              <a:rPr lang="en-US" altLang="zh-CN" sz="2400" dirty="0"/>
              <a:t>256</a:t>
            </a:r>
            <a:r>
              <a:rPr lang="zh-CN" altLang="en-US" sz="2400" dirty="0"/>
              <a:t>字节</a:t>
            </a:r>
            <a:r>
              <a:rPr lang="en-US" altLang="zh-CN" sz="2400" dirty="0"/>
              <a:t>)</a:t>
            </a:r>
            <a:r>
              <a:rPr lang="zh-CN" altLang="en-US" sz="2400" dirty="0"/>
              <a:t>，</a:t>
            </a:r>
            <a:r>
              <a:rPr lang="en-US" altLang="zh-CN" sz="2400" dirty="0" err="1"/>
              <a:t>inode</a:t>
            </a:r>
            <a:r>
              <a:rPr lang="zh-CN" altLang="en-US" sz="2400" dirty="0"/>
              <a:t>中比如存储</a:t>
            </a:r>
            <a:r>
              <a:rPr lang="en-US" altLang="zh-CN" sz="2400" dirty="0"/>
              <a:t>15</a:t>
            </a:r>
            <a:r>
              <a:rPr lang="zh-CN" altLang="en-US" sz="2400" dirty="0"/>
              <a:t>个指针</a:t>
            </a:r>
            <a:endParaRPr lang="en-US" altLang="zh-CN" sz="2400" dirty="0"/>
          </a:p>
          <a:p>
            <a:pPr lvl="2"/>
            <a:r>
              <a:rPr lang="zh-CN" altLang="en-US" sz="2400" dirty="0"/>
              <a:t>头</a:t>
            </a:r>
            <a:r>
              <a:rPr lang="en-US" altLang="zh-CN" sz="2400" dirty="0"/>
              <a:t>12</a:t>
            </a:r>
            <a:r>
              <a:rPr lang="zh-CN" altLang="en-US" sz="2400" dirty="0"/>
              <a:t>个指针指向直接块，指向的是数据块</a:t>
            </a:r>
            <a:endParaRPr lang="en-US" altLang="zh-CN" sz="2400" dirty="0"/>
          </a:p>
          <a:p>
            <a:pPr lvl="2"/>
            <a:r>
              <a:rPr lang="zh-CN" altLang="en-US" sz="2400" dirty="0"/>
              <a:t>第</a:t>
            </a:r>
            <a:r>
              <a:rPr lang="en-US" altLang="zh-CN" sz="2400" dirty="0"/>
              <a:t>13</a:t>
            </a:r>
            <a:r>
              <a:rPr lang="zh-CN" altLang="en-US" sz="2400" dirty="0"/>
              <a:t>个指针为一级间接块指针</a:t>
            </a:r>
            <a:endParaRPr lang="en-US" altLang="zh-CN" sz="2400" dirty="0"/>
          </a:p>
          <a:p>
            <a:pPr lvl="2"/>
            <a:r>
              <a:rPr lang="zh-CN" altLang="en-US" sz="2400" dirty="0"/>
              <a:t>第</a:t>
            </a:r>
            <a:r>
              <a:rPr lang="en-US" altLang="zh-CN" sz="2400" dirty="0"/>
              <a:t>14</a:t>
            </a:r>
            <a:r>
              <a:rPr lang="zh-CN" altLang="en-US" sz="2400" dirty="0"/>
              <a:t>个指针为二级间接块指针</a:t>
            </a:r>
            <a:endParaRPr lang="en-US" altLang="zh-CN" sz="2400" dirty="0"/>
          </a:p>
          <a:p>
            <a:pPr lvl="2"/>
            <a:r>
              <a:rPr lang="zh-CN" altLang="en-US" sz="2400" dirty="0"/>
              <a:t>第</a:t>
            </a:r>
            <a:r>
              <a:rPr lang="en-US" altLang="zh-CN" sz="2400" dirty="0"/>
              <a:t>15</a:t>
            </a:r>
            <a:r>
              <a:rPr lang="zh-CN" altLang="en-US" sz="2400" dirty="0"/>
              <a:t>个指针为三级间接块指针</a:t>
            </a:r>
          </a:p>
        </p:txBody>
      </p:sp>
    </p:spTree>
    <p:extLst>
      <p:ext uri="{BB962C8B-B14F-4D97-AF65-F5344CB8AC3E}">
        <p14:creationId xmlns:p14="http://schemas.microsoft.com/office/powerpoint/2010/main" val="1706433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3">
            <a:extLst>
              <a:ext uri="{FF2B5EF4-FFF2-40B4-BE49-F238E27FC236}">
                <a16:creationId xmlns:a16="http://schemas.microsoft.com/office/drawing/2014/main" id="{768768F4-3718-4790-B9AC-4FC521C35B59}"/>
              </a:ext>
            </a:extLst>
          </p:cNvPr>
          <p:cNvSpPr txBox="1">
            <a:spLocks noChangeArrowheads="1"/>
          </p:cNvSpPr>
          <p:nvPr/>
        </p:nvSpPr>
        <p:spPr bwMode="auto">
          <a:xfrm>
            <a:off x="605482" y="1998293"/>
            <a:ext cx="3690050" cy="304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dirty="0">
                <a:latin typeface="Verdana" panose="020B0604030504040204" pitchFamily="34" charset="0"/>
              </a:rPr>
              <a:t>4K bytes per block, 32-bit addresses</a:t>
            </a:r>
          </a:p>
          <a:p>
            <a:pPr>
              <a:spcBef>
                <a:spcPct val="0"/>
              </a:spcBef>
              <a:buClrTx/>
              <a:buSzTx/>
              <a:buFontTx/>
              <a:buNone/>
            </a:pPr>
            <a:endParaRPr kumimoji="0" lang="en-US" altLang="en-US" sz="2400" dirty="0">
              <a:latin typeface="Verdana" panose="020B0604030504040204" pitchFamily="34" charset="0"/>
            </a:endParaRPr>
          </a:p>
          <a:p>
            <a:pPr>
              <a:spcBef>
                <a:spcPct val="0"/>
              </a:spcBef>
              <a:buClrTx/>
              <a:buSzTx/>
              <a:buFontTx/>
              <a:buNone/>
            </a:pPr>
            <a:r>
              <a:rPr kumimoji="0" lang="en-US" altLang="en-US" sz="2400" dirty="0">
                <a:latin typeface="Verdana" panose="020B0604030504040204" pitchFamily="34" charset="0"/>
              </a:rPr>
              <a:t>metadata</a:t>
            </a:r>
            <a:r>
              <a:rPr kumimoji="0" lang="en-US" altLang="zh-CN" sz="2400" dirty="0">
                <a:latin typeface="Verdana" panose="020B0604030504040204" pitchFamily="34" charset="0"/>
              </a:rPr>
              <a:t>(</a:t>
            </a:r>
            <a:r>
              <a:rPr kumimoji="0" lang="zh-CN" altLang="en-US" sz="2400" dirty="0">
                <a:latin typeface="Verdana" panose="020B0604030504040204" pitchFamily="34" charset="0"/>
              </a:rPr>
              <a:t>元数据</a:t>
            </a:r>
            <a:r>
              <a:rPr kumimoji="0" lang="en-US" altLang="zh-CN" sz="2400" dirty="0">
                <a:latin typeface="Verdana" panose="020B0604030504040204" pitchFamily="34" charset="0"/>
              </a:rPr>
              <a:t>):</a:t>
            </a:r>
          </a:p>
          <a:p>
            <a:pPr>
              <a:spcBef>
                <a:spcPct val="0"/>
              </a:spcBef>
              <a:buClrTx/>
              <a:buSzTx/>
              <a:buFontTx/>
              <a:buNone/>
            </a:pPr>
            <a:r>
              <a:rPr kumimoji="0" lang="en-US" altLang="en-US" sz="2400" dirty="0">
                <a:latin typeface="Verdana" panose="020B0604030504040204" pitchFamily="34" charset="0"/>
              </a:rPr>
              <a:t>    mode</a:t>
            </a:r>
          </a:p>
          <a:p>
            <a:pPr>
              <a:spcBef>
                <a:spcPct val="0"/>
              </a:spcBef>
              <a:buClrTx/>
              <a:buSzTx/>
              <a:buFontTx/>
              <a:buNone/>
            </a:pPr>
            <a:r>
              <a:rPr kumimoji="0" lang="en-US" altLang="en-US" sz="2400" dirty="0">
                <a:latin typeface="Verdana" panose="020B0604030504040204" pitchFamily="34" charset="0"/>
              </a:rPr>
              <a:t>    owners(</a:t>
            </a:r>
            <a:r>
              <a:rPr kumimoji="0" lang="en-US" altLang="zh-CN" sz="2400" dirty="0">
                <a:latin typeface="Verdana" panose="020B0604030504040204" pitchFamily="34" charset="0"/>
              </a:rPr>
              <a:t>2)</a:t>
            </a:r>
            <a:endParaRPr kumimoji="0" lang="en-US" altLang="en-US" sz="2400" dirty="0">
              <a:latin typeface="Verdana" panose="020B0604030504040204" pitchFamily="34" charset="0"/>
            </a:endParaRPr>
          </a:p>
          <a:p>
            <a:pPr>
              <a:spcBef>
                <a:spcPct val="0"/>
              </a:spcBef>
              <a:buClrTx/>
              <a:buSzTx/>
              <a:buFontTx/>
              <a:buNone/>
            </a:pPr>
            <a:r>
              <a:rPr kumimoji="0" lang="en-US" altLang="en-US" sz="2400" dirty="0">
                <a:latin typeface="Verdana" panose="020B0604030504040204" pitchFamily="34" charset="0"/>
              </a:rPr>
              <a:t>    timestamps(3)</a:t>
            </a:r>
          </a:p>
          <a:p>
            <a:pPr>
              <a:spcBef>
                <a:spcPct val="0"/>
              </a:spcBef>
              <a:buClrTx/>
              <a:buSzTx/>
              <a:buFontTx/>
              <a:buNone/>
            </a:pPr>
            <a:r>
              <a:rPr kumimoji="0" lang="en-US" altLang="en-US" sz="2400" dirty="0">
                <a:latin typeface="Verdana" panose="020B0604030504040204" pitchFamily="34" charset="0"/>
              </a:rPr>
              <a:t>    size block count   </a:t>
            </a:r>
          </a:p>
        </p:txBody>
      </p:sp>
      <p:pic>
        <p:nvPicPr>
          <p:cNvPr id="54276" name="Picture 2">
            <a:extLst>
              <a:ext uri="{FF2B5EF4-FFF2-40B4-BE49-F238E27FC236}">
                <a16:creationId xmlns:a16="http://schemas.microsoft.com/office/drawing/2014/main" id="{152F27BF-8820-44D2-9777-51D3EFB5F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427" y="97534"/>
            <a:ext cx="6711992" cy="642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F6C8B0BD-3E8A-4E84-BB1E-30F03FD694F6}"/>
              </a:ext>
            </a:extLst>
          </p:cNvPr>
          <p:cNvSpPr>
            <a:spLocks noGrp="1"/>
          </p:cNvSpPr>
          <p:nvPr>
            <p:ph type="title"/>
          </p:nvPr>
        </p:nvSpPr>
        <p:spPr>
          <a:xfrm>
            <a:off x="1052170" y="172994"/>
            <a:ext cx="3760787" cy="1711689"/>
          </a:xfrm>
        </p:spPr>
        <p:txBody>
          <a:bodyPr/>
          <a:lstStyle/>
          <a:p>
            <a:r>
              <a:rPr lang="en-US" altLang="en-US" dirty="0"/>
              <a:t>Combined Scheme:  UNIX UFS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D30FA68E-B833-41C0-B106-79543D739313}"/>
              </a:ext>
            </a:extLst>
          </p:cNvPr>
          <p:cNvSpPr>
            <a:spLocks noGrp="1" noChangeArrowheads="1"/>
          </p:cNvSpPr>
          <p:nvPr>
            <p:ph type="title"/>
          </p:nvPr>
        </p:nvSpPr>
        <p:spPr>
          <a:xfrm>
            <a:off x="1981200" y="247880"/>
            <a:ext cx="8229600" cy="576262"/>
          </a:xfrm>
        </p:spPr>
        <p:txBody>
          <a:bodyPr/>
          <a:lstStyle/>
          <a:p>
            <a:r>
              <a:rPr lang="en-US" altLang="en-US" dirty="0"/>
              <a:t>Performance(</a:t>
            </a:r>
            <a:r>
              <a:rPr lang="zh-CN" altLang="en-US" dirty="0"/>
              <a:t>性能</a:t>
            </a:r>
            <a:r>
              <a:rPr lang="en-US" altLang="en-US" dirty="0"/>
              <a:t>)</a:t>
            </a:r>
          </a:p>
        </p:txBody>
      </p:sp>
      <p:sp>
        <p:nvSpPr>
          <p:cNvPr id="56322" name="Content Placeholder 2">
            <a:extLst>
              <a:ext uri="{FF2B5EF4-FFF2-40B4-BE49-F238E27FC236}">
                <a16:creationId xmlns:a16="http://schemas.microsoft.com/office/drawing/2014/main" id="{C896B287-3FBB-473F-ACED-B39602FBE4B6}"/>
              </a:ext>
            </a:extLst>
          </p:cNvPr>
          <p:cNvSpPr>
            <a:spLocks noGrp="1" noChangeArrowheads="1"/>
          </p:cNvSpPr>
          <p:nvPr>
            <p:ph idx="1"/>
          </p:nvPr>
        </p:nvSpPr>
        <p:spPr>
          <a:xfrm>
            <a:off x="710514" y="983419"/>
            <a:ext cx="10457595" cy="5028143"/>
          </a:xfrm>
        </p:spPr>
        <p:txBody>
          <a:bodyPr/>
          <a:lstStyle/>
          <a:p>
            <a:r>
              <a:rPr lang="zh-CN" altLang="en-US" sz="2800" dirty="0"/>
              <a:t>哪种分配方法最好，取决于访问方式</a:t>
            </a:r>
            <a:endParaRPr lang="en-US" altLang="en-US" sz="2800" dirty="0"/>
          </a:p>
          <a:p>
            <a:pPr lvl="1"/>
            <a:r>
              <a:rPr lang="zh-CN" altLang="en-US" sz="2800" dirty="0"/>
              <a:t>对顺序或随机访问，连续分配性能最好</a:t>
            </a:r>
            <a:endParaRPr lang="en-US" altLang="en-US" sz="2800" dirty="0"/>
          </a:p>
          <a:p>
            <a:r>
              <a:rPr lang="zh-CN" altLang="en-US" sz="2800" dirty="0"/>
              <a:t>链接分配，适合于顺序访问，但不适合随机访问</a:t>
            </a:r>
            <a:endParaRPr lang="en-US" altLang="en-US" sz="2800" dirty="0"/>
          </a:p>
          <a:p>
            <a:r>
              <a:rPr lang="zh-CN" altLang="en-US" sz="2800" dirty="0"/>
              <a:t>有的系统允许在创建文件时，说明访问方式，这样系统就可以选择连续分配还是链接分配</a:t>
            </a:r>
            <a:endParaRPr lang="en-US" altLang="en-US" sz="2800" dirty="0"/>
          </a:p>
          <a:p>
            <a:r>
              <a:rPr lang="zh-CN" altLang="en-US" sz="2800" dirty="0"/>
              <a:t>索引分配的情况更加复杂</a:t>
            </a:r>
            <a:endParaRPr lang="en-US" altLang="en-US" sz="2800" dirty="0"/>
          </a:p>
          <a:p>
            <a:pPr lvl="1"/>
            <a:r>
              <a:rPr lang="zh-CN" altLang="en-US" sz="2800" dirty="0"/>
              <a:t>对</a:t>
            </a:r>
            <a:r>
              <a:rPr lang="en-US" altLang="zh-CN" sz="2800" dirty="0"/>
              <a:t>2</a:t>
            </a:r>
            <a:r>
              <a:rPr lang="zh-CN" altLang="en-US" sz="2800" dirty="0"/>
              <a:t>层索引分配，对</a:t>
            </a:r>
            <a:r>
              <a:rPr lang="en-US" altLang="zh-CN" sz="2800" dirty="0"/>
              <a:t>1</a:t>
            </a:r>
            <a:r>
              <a:rPr lang="zh-CN" altLang="en-US" sz="2800" dirty="0"/>
              <a:t>块数据进行读取，可能需要先读取</a:t>
            </a:r>
            <a:r>
              <a:rPr lang="en-US" altLang="zh-CN" sz="2800" dirty="0"/>
              <a:t>2</a:t>
            </a:r>
            <a:r>
              <a:rPr lang="zh-CN" altLang="en-US" sz="2800" dirty="0"/>
              <a:t>个索引块，然后再读取数据块</a:t>
            </a:r>
            <a:endParaRPr lang="en-US" altLang="zh-CN" sz="2800" dirty="0"/>
          </a:p>
          <a:p>
            <a:r>
              <a:rPr lang="zh-CN" altLang="en-US" sz="2800" dirty="0"/>
              <a:t>通过增加</a:t>
            </a:r>
            <a:r>
              <a:rPr lang="en-US" altLang="zh-CN" sz="2800" dirty="0"/>
              <a:t>CPU</a:t>
            </a:r>
            <a:r>
              <a:rPr lang="zh-CN" altLang="en-US" sz="2800" dirty="0"/>
              <a:t>指令，优化文件系统，降低</a:t>
            </a:r>
            <a:r>
              <a:rPr lang="en-US" altLang="zh-CN" sz="2800" dirty="0"/>
              <a:t>I/O</a:t>
            </a:r>
            <a:r>
              <a:rPr lang="zh-CN" altLang="en-US" sz="2800" dirty="0"/>
              <a:t>的开销，常常是值得的</a:t>
            </a:r>
            <a:endParaRPr lang="en-US"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8A91CD5-FE83-4A4C-A1F9-18F81B308DC2}"/>
              </a:ext>
            </a:extLst>
          </p:cNvPr>
          <p:cNvSpPr>
            <a:spLocks noGrp="1" noChangeArrowheads="1"/>
          </p:cNvSpPr>
          <p:nvPr>
            <p:ph type="title"/>
          </p:nvPr>
        </p:nvSpPr>
        <p:spPr>
          <a:xfrm>
            <a:off x="1822622" y="245093"/>
            <a:ext cx="9409670" cy="576262"/>
          </a:xfrm>
        </p:spPr>
        <p:txBody>
          <a:bodyPr/>
          <a:lstStyle/>
          <a:p>
            <a:pPr eaLnBrk="1" hangingPunct="1"/>
            <a:r>
              <a:rPr lang="en-US" altLang="en-US" dirty="0"/>
              <a:t>11.5 Free-Space Management(</a:t>
            </a:r>
            <a:r>
              <a:rPr lang="zh-CN" altLang="en-US" dirty="0"/>
              <a:t>空闲空间管理</a:t>
            </a:r>
            <a:r>
              <a:rPr lang="en-US" altLang="en-US" dirty="0"/>
              <a:t>)</a:t>
            </a:r>
          </a:p>
        </p:txBody>
      </p:sp>
      <p:sp>
        <p:nvSpPr>
          <p:cNvPr id="58370" name="Rectangle 3">
            <a:extLst>
              <a:ext uri="{FF2B5EF4-FFF2-40B4-BE49-F238E27FC236}">
                <a16:creationId xmlns:a16="http://schemas.microsoft.com/office/drawing/2014/main" id="{78A2FABB-4281-4B28-ACD1-C9796D037998}"/>
              </a:ext>
            </a:extLst>
          </p:cNvPr>
          <p:cNvSpPr>
            <a:spLocks noGrp="1" noChangeArrowheads="1"/>
          </p:cNvSpPr>
          <p:nvPr>
            <p:ph type="body" idx="1"/>
          </p:nvPr>
        </p:nvSpPr>
        <p:spPr>
          <a:xfrm>
            <a:off x="1103871" y="1201076"/>
            <a:ext cx="9984258" cy="4316216"/>
          </a:xfrm>
        </p:spPr>
        <p:txBody>
          <a:bodyPr/>
          <a:lstStyle/>
          <a:p>
            <a:r>
              <a:rPr lang="zh-CN" altLang="en-US" sz="2800" dirty="0"/>
              <a:t>文件系统需要维护一个</a:t>
            </a:r>
            <a:r>
              <a:rPr lang="en-US" altLang="en-US" sz="2800" b="1" dirty="0">
                <a:solidFill>
                  <a:srgbClr val="006699"/>
                </a:solidFill>
                <a:latin typeface="+mj-lt"/>
              </a:rPr>
              <a:t>free-space</a:t>
            </a:r>
            <a:r>
              <a:rPr lang="en-US" altLang="en-US" sz="2800" b="1" dirty="0">
                <a:solidFill>
                  <a:srgbClr val="3366FF"/>
                </a:solidFill>
              </a:rPr>
              <a:t> </a:t>
            </a:r>
            <a:r>
              <a:rPr lang="en-US" altLang="en-US" sz="2800" b="1" dirty="0">
                <a:solidFill>
                  <a:srgbClr val="006699"/>
                </a:solidFill>
                <a:latin typeface="+mj-lt"/>
              </a:rPr>
              <a:t>list(</a:t>
            </a:r>
            <a:r>
              <a:rPr lang="zh-CN" altLang="en-US" sz="2800" b="1" dirty="0">
                <a:solidFill>
                  <a:srgbClr val="006699"/>
                </a:solidFill>
                <a:latin typeface="+mj-lt"/>
              </a:rPr>
              <a:t>空闲空间链表</a:t>
            </a:r>
            <a:r>
              <a:rPr lang="en-US" altLang="en-US" sz="2800" b="1" dirty="0">
                <a:solidFill>
                  <a:srgbClr val="006699"/>
                </a:solidFill>
                <a:latin typeface="+mj-lt"/>
              </a:rPr>
              <a:t>)</a:t>
            </a:r>
            <a:r>
              <a:rPr lang="en-US" altLang="en-US" sz="2800" b="1" dirty="0">
                <a:solidFill>
                  <a:srgbClr val="3366FF"/>
                </a:solidFill>
              </a:rPr>
              <a:t> </a:t>
            </a:r>
            <a:r>
              <a:rPr lang="zh-CN" altLang="en-US" sz="2800" dirty="0"/>
              <a:t>来跟踪所有可分配的块或蔟</a:t>
            </a:r>
            <a:endParaRPr lang="en-US" altLang="en-US" sz="2800" dirty="0"/>
          </a:p>
          <a:p>
            <a:pPr lvl="1"/>
            <a:r>
              <a:rPr lang="zh-CN" altLang="en-US" sz="2800" dirty="0"/>
              <a:t>为了简化，以下内容均以块为例</a:t>
            </a:r>
            <a:endParaRPr lang="en-US" altLang="ja-JP" sz="2800" dirty="0"/>
          </a:p>
          <a:p>
            <a:r>
              <a:rPr lang="en-US" altLang="en-US" sz="2800" b="1" dirty="0">
                <a:solidFill>
                  <a:srgbClr val="006699"/>
                </a:solidFill>
                <a:latin typeface="+mj-lt"/>
              </a:rPr>
              <a:t>Bit</a:t>
            </a:r>
            <a:r>
              <a:rPr lang="en-US" altLang="en-US" sz="2800" b="1" dirty="0">
                <a:solidFill>
                  <a:srgbClr val="3366FF"/>
                </a:solidFill>
              </a:rPr>
              <a:t> </a:t>
            </a:r>
            <a:r>
              <a:rPr lang="en-US" altLang="en-US" sz="2800" b="1" dirty="0">
                <a:solidFill>
                  <a:srgbClr val="006699"/>
                </a:solidFill>
                <a:latin typeface="+mj-lt"/>
              </a:rPr>
              <a:t>vector</a:t>
            </a:r>
            <a:r>
              <a:rPr lang="en-US" altLang="en-US" sz="2800" b="1" dirty="0">
                <a:solidFill>
                  <a:srgbClr val="3366FF"/>
                </a:solidFill>
              </a:rPr>
              <a:t> </a:t>
            </a:r>
            <a:r>
              <a:rPr lang="en-US" altLang="en-US" sz="2800" dirty="0"/>
              <a:t>or </a:t>
            </a:r>
            <a:r>
              <a:rPr lang="en-US" altLang="en-US" sz="2800" b="1" dirty="0">
                <a:solidFill>
                  <a:srgbClr val="006699"/>
                </a:solidFill>
                <a:latin typeface="+mj-lt"/>
              </a:rPr>
              <a:t>bit</a:t>
            </a:r>
            <a:r>
              <a:rPr lang="en-US" altLang="en-US" sz="2800" b="1" dirty="0">
                <a:solidFill>
                  <a:srgbClr val="3366FF"/>
                </a:solidFill>
              </a:rPr>
              <a:t> </a:t>
            </a:r>
            <a:r>
              <a:rPr lang="en-US" altLang="en-US" sz="2800" b="1" dirty="0">
                <a:solidFill>
                  <a:srgbClr val="006699"/>
                </a:solidFill>
                <a:latin typeface="+mj-lt"/>
              </a:rPr>
              <a:t>map</a:t>
            </a:r>
            <a:r>
              <a:rPr lang="zh-CN" altLang="en-US" sz="2800" b="1" dirty="0">
                <a:solidFill>
                  <a:srgbClr val="006699"/>
                </a:solidFill>
                <a:latin typeface="+mj-lt"/>
              </a:rPr>
              <a:t>（位向量，位图）</a:t>
            </a:r>
            <a:r>
              <a:rPr lang="en-US" altLang="en-US" sz="2800" b="1" dirty="0">
                <a:solidFill>
                  <a:srgbClr val="3366FF"/>
                </a:solidFill>
              </a:rPr>
              <a:t> </a:t>
            </a:r>
            <a:r>
              <a:rPr lang="en-US" altLang="en-US" sz="2800" dirty="0"/>
              <a:t> (</a:t>
            </a:r>
            <a:r>
              <a:rPr lang="en-US" altLang="en-US" sz="2800" b="1" i="1" dirty="0"/>
              <a:t>n</a:t>
            </a:r>
            <a:r>
              <a:rPr lang="en-US" altLang="en-US" sz="2800" dirty="0"/>
              <a:t> blocks)</a:t>
            </a:r>
          </a:p>
          <a:p>
            <a:r>
              <a:rPr lang="zh-CN" altLang="en-US" sz="2800" dirty="0"/>
              <a:t>每块用</a:t>
            </a:r>
            <a:r>
              <a:rPr lang="en-US" altLang="zh-CN" sz="2800" dirty="0"/>
              <a:t>1</a:t>
            </a:r>
            <a:r>
              <a:rPr lang="zh-CN" altLang="en-US" sz="2800" dirty="0"/>
              <a:t>位表示：</a:t>
            </a:r>
            <a:r>
              <a:rPr lang="en-US" altLang="zh-CN" sz="2800" dirty="0"/>
              <a:t>1-</a:t>
            </a:r>
            <a:r>
              <a:rPr lang="zh-CN" altLang="en-US" sz="2800" dirty="0"/>
              <a:t>空闲，</a:t>
            </a:r>
            <a:r>
              <a:rPr lang="en-US" altLang="zh-CN" sz="2800" dirty="0"/>
              <a:t>0-</a:t>
            </a:r>
            <a:r>
              <a:rPr lang="zh-CN" altLang="en-US" sz="2800" dirty="0"/>
              <a:t>已分配</a:t>
            </a:r>
            <a:endParaRPr lang="en-US" altLang="zh-CN" sz="2800" dirty="0"/>
          </a:p>
          <a:p>
            <a:r>
              <a:rPr lang="zh-CN" altLang="en-US" sz="2800" dirty="0"/>
              <a:t>某些</a:t>
            </a:r>
            <a:r>
              <a:rPr lang="en-US" altLang="zh-CN" sz="2800" dirty="0"/>
              <a:t>CPU</a:t>
            </a:r>
            <a:r>
              <a:rPr lang="zh-CN" altLang="en-US" sz="2800" dirty="0"/>
              <a:t>具有返回</a:t>
            </a:r>
            <a:r>
              <a:rPr lang="en-US" altLang="zh-CN" sz="2800" dirty="0"/>
              <a:t>word</a:t>
            </a:r>
            <a:r>
              <a:rPr lang="zh-CN" altLang="en-US" sz="2800" dirty="0"/>
              <a:t>中第一个值为</a:t>
            </a:r>
            <a:r>
              <a:rPr lang="en-US" altLang="zh-CN" sz="2800" dirty="0"/>
              <a:t>1</a:t>
            </a:r>
            <a:r>
              <a:rPr lang="zh-CN" altLang="en-US" sz="2800" dirty="0"/>
              <a:t>的位的偏移的汇编指令，可加快搜索过程</a:t>
            </a:r>
            <a:endParaRPr lang="en-US" altLang="zh-CN" sz="2800" dirty="0"/>
          </a:p>
          <a:p>
            <a:r>
              <a:rPr lang="zh-CN" altLang="en-US" sz="2800" dirty="0"/>
              <a:t>查找空闲块比较快速高效，但前提是整个位图均在内存中</a:t>
            </a:r>
            <a:endParaRPr lang="en-US" altLang="zh-CN" sz="2800" dirty="0"/>
          </a:p>
          <a:p>
            <a:endParaRPr lang="en-US"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8A91CD5-FE83-4A4C-A1F9-18F81B308DC2}"/>
              </a:ext>
            </a:extLst>
          </p:cNvPr>
          <p:cNvSpPr>
            <a:spLocks noGrp="1" noChangeArrowheads="1"/>
          </p:cNvSpPr>
          <p:nvPr>
            <p:ph type="title"/>
          </p:nvPr>
        </p:nvSpPr>
        <p:spPr>
          <a:xfrm>
            <a:off x="1822622" y="245093"/>
            <a:ext cx="9409670" cy="576262"/>
          </a:xfrm>
        </p:spPr>
        <p:txBody>
          <a:bodyPr/>
          <a:lstStyle/>
          <a:p>
            <a:pPr eaLnBrk="1" hangingPunct="1"/>
            <a:r>
              <a:rPr lang="en-US" altLang="en-US" dirty="0"/>
              <a:t>Free-Space Management(</a:t>
            </a:r>
            <a:r>
              <a:rPr lang="zh-CN" altLang="en-US" dirty="0"/>
              <a:t>空闲空间管理</a:t>
            </a:r>
            <a:r>
              <a:rPr lang="en-US" altLang="en-US" dirty="0"/>
              <a:t>)</a:t>
            </a:r>
          </a:p>
        </p:txBody>
      </p:sp>
      <p:grpSp>
        <p:nvGrpSpPr>
          <p:cNvPr id="58371" name="Group 1">
            <a:extLst>
              <a:ext uri="{FF2B5EF4-FFF2-40B4-BE49-F238E27FC236}">
                <a16:creationId xmlns:a16="http://schemas.microsoft.com/office/drawing/2014/main" id="{7BC7A96A-A4BD-4E26-B8CD-B48268F5DE36}"/>
              </a:ext>
            </a:extLst>
          </p:cNvPr>
          <p:cNvGrpSpPr>
            <a:grpSpLocks/>
          </p:cNvGrpSpPr>
          <p:nvPr/>
        </p:nvGrpSpPr>
        <p:grpSpPr bwMode="auto">
          <a:xfrm>
            <a:off x="5968313" y="2150076"/>
            <a:ext cx="5441259" cy="3324224"/>
            <a:chOff x="2784475" y="2216150"/>
            <a:chExt cx="3878263" cy="1944688"/>
          </a:xfrm>
        </p:grpSpPr>
        <p:sp>
          <p:nvSpPr>
            <p:cNvPr id="58375" name="Rectangle 4">
              <a:extLst>
                <a:ext uri="{FF2B5EF4-FFF2-40B4-BE49-F238E27FC236}">
                  <a16:creationId xmlns:a16="http://schemas.microsoft.com/office/drawing/2014/main" id="{AB54A8BB-9D7F-44CC-BFF8-70F4234A2AE7}"/>
                </a:ext>
              </a:extLst>
            </p:cNvPr>
            <p:cNvSpPr>
              <a:spLocks noChangeArrowheads="1"/>
            </p:cNvSpPr>
            <p:nvPr/>
          </p:nvSpPr>
          <p:spPr bwMode="auto">
            <a:xfrm>
              <a:off x="3017838" y="2627313"/>
              <a:ext cx="360362"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6" name="Rectangle 5">
              <a:extLst>
                <a:ext uri="{FF2B5EF4-FFF2-40B4-BE49-F238E27FC236}">
                  <a16:creationId xmlns:a16="http://schemas.microsoft.com/office/drawing/2014/main" id="{EAEF655E-33E9-4B70-B49C-A4A8CBEA559A}"/>
                </a:ext>
              </a:extLst>
            </p:cNvPr>
            <p:cNvSpPr>
              <a:spLocks noChangeArrowheads="1"/>
            </p:cNvSpPr>
            <p:nvPr/>
          </p:nvSpPr>
          <p:spPr bwMode="auto">
            <a:xfrm>
              <a:off x="3346450"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7" name="Rectangle 6">
              <a:extLst>
                <a:ext uri="{FF2B5EF4-FFF2-40B4-BE49-F238E27FC236}">
                  <a16:creationId xmlns:a16="http://schemas.microsoft.com/office/drawing/2014/main" id="{C0A6BE61-E844-430E-976F-0089E85BFB5A}"/>
                </a:ext>
              </a:extLst>
            </p:cNvPr>
            <p:cNvSpPr>
              <a:spLocks noChangeArrowheads="1"/>
            </p:cNvSpPr>
            <p:nvPr/>
          </p:nvSpPr>
          <p:spPr bwMode="auto">
            <a:xfrm>
              <a:off x="3675063" y="2627313"/>
              <a:ext cx="360362"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8" name="Rectangle 7">
              <a:extLst>
                <a:ext uri="{FF2B5EF4-FFF2-40B4-BE49-F238E27FC236}">
                  <a16:creationId xmlns:a16="http://schemas.microsoft.com/office/drawing/2014/main" id="{FB0D5A0C-899B-49E9-B986-F319B139051E}"/>
                </a:ext>
              </a:extLst>
            </p:cNvPr>
            <p:cNvSpPr>
              <a:spLocks noChangeArrowheads="1"/>
            </p:cNvSpPr>
            <p:nvPr/>
          </p:nvSpPr>
          <p:spPr bwMode="auto">
            <a:xfrm>
              <a:off x="4003675"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79" name="Rectangle 8">
              <a:extLst>
                <a:ext uri="{FF2B5EF4-FFF2-40B4-BE49-F238E27FC236}">
                  <a16:creationId xmlns:a16="http://schemas.microsoft.com/office/drawing/2014/main" id="{7BE858CC-2082-47B5-B5A0-81C087F9AA3F}"/>
                </a:ext>
              </a:extLst>
            </p:cNvPr>
            <p:cNvSpPr>
              <a:spLocks noChangeArrowheads="1"/>
            </p:cNvSpPr>
            <p:nvPr/>
          </p:nvSpPr>
          <p:spPr bwMode="auto">
            <a:xfrm>
              <a:off x="4332288" y="2627313"/>
              <a:ext cx="360362"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0" name="Rectangle 9">
              <a:extLst>
                <a:ext uri="{FF2B5EF4-FFF2-40B4-BE49-F238E27FC236}">
                  <a16:creationId xmlns:a16="http://schemas.microsoft.com/office/drawing/2014/main" id="{04B6F0F4-8794-4DC3-82C0-1B450CEF237E}"/>
                </a:ext>
              </a:extLst>
            </p:cNvPr>
            <p:cNvSpPr>
              <a:spLocks noChangeArrowheads="1"/>
            </p:cNvSpPr>
            <p:nvPr/>
          </p:nvSpPr>
          <p:spPr bwMode="auto">
            <a:xfrm>
              <a:off x="4660900"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1" name="Rectangle 10">
              <a:extLst>
                <a:ext uri="{FF2B5EF4-FFF2-40B4-BE49-F238E27FC236}">
                  <a16:creationId xmlns:a16="http://schemas.microsoft.com/office/drawing/2014/main" id="{685CDFC0-E903-4D6C-BFA7-C133751C8CFE}"/>
                </a:ext>
              </a:extLst>
            </p:cNvPr>
            <p:cNvSpPr>
              <a:spLocks noChangeArrowheads="1"/>
            </p:cNvSpPr>
            <p:nvPr/>
          </p:nvSpPr>
          <p:spPr bwMode="auto">
            <a:xfrm>
              <a:off x="5022850" y="2627313"/>
              <a:ext cx="1219200"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t>…</a:t>
              </a:r>
              <a:endParaRPr kumimoji="0" lang="en-US" altLang="en-US"/>
            </a:p>
          </p:txBody>
        </p:sp>
        <p:sp>
          <p:nvSpPr>
            <p:cNvPr id="58382" name="Rectangle 11">
              <a:extLst>
                <a:ext uri="{FF2B5EF4-FFF2-40B4-BE49-F238E27FC236}">
                  <a16:creationId xmlns:a16="http://schemas.microsoft.com/office/drawing/2014/main" id="{AF21A2ED-8D6B-48C1-B1C8-71C3895D62AD}"/>
                </a:ext>
              </a:extLst>
            </p:cNvPr>
            <p:cNvSpPr>
              <a:spLocks noChangeArrowheads="1"/>
            </p:cNvSpPr>
            <p:nvPr/>
          </p:nvSpPr>
          <p:spPr bwMode="auto">
            <a:xfrm>
              <a:off x="6242050" y="2627313"/>
              <a:ext cx="360363" cy="36195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58383" name="Text Box 12">
              <a:extLst>
                <a:ext uri="{FF2B5EF4-FFF2-40B4-BE49-F238E27FC236}">
                  <a16:creationId xmlns:a16="http://schemas.microsoft.com/office/drawing/2014/main" id="{DF4E7314-1B2A-41B3-A9A8-3E758D4602F8}"/>
                </a:ext>
              </a:extLst>
            </p:cNvPr>
            <p:cNvSpPr txBox="1">
              <a:spLocks noChangeArrowheads="1"/>
            </p:cNvSpPr>
            <p:nvPr/>
          </p:nvSpPr>
          <p:spPr bwMode="auto">
            <a:xfrm>
              <a:off x="3040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0</a:t>
              </a:r>
            </a:p>
          </p:txBody>
        </p:sp>
        <p:sp>
          <p:nvSpPr>
            <p:cNvPr id="58384" name="Text Box 13">
              <a:extLst>
                <a:ext uri="{FF2B5EF4-FFF2-40B4-BE49-F238E27FC236}">
                  <a16:creationId xmlns:a16="http://schemas.microsoft.com/office/drawing/2014/main" id="{B8BC4A03-7296-496D-8FA7-15DF9474B9F9}"/>
                </a:ext>
              </a:extLst>
            </p:cNvPr>
            <p:cNvSpPr txBox="1">
              <a:spLocks noChangeArrowheads="1"/>
            </p:cNvSpPr>
            <p:nvPr/>
          </p:nvSpPr>
          <p:spPr bwMode="auto">
            <a:xfrm>
              <a:off x="33448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1</a:t>
              </a:r>
            </a:p>
          </p:txBody>
        </p:sp>
        <p:sp>
          <p:nvSpPr>
            <p:cNvPr id="58385" name="Text Box 14">
              <a:extLst>
                <a:ext uri="{FF2B5EF4-FFF2-40B4-BE49-F238E27FC236}">
                  <a16:creationId xmlns:a16="http://schemas.microsoft.com/office/drawing/2014/main" id="{81AAB3E4-73EA-4D39-ACC8-D197152F6989}"/>
                </a:ext>
              </a:extLst>
            </p:cNvPr>
            <p:cNvSpPr txBox="1">
              <a:spLocks noChangeArrowheads="1"/>
            </p:cNvSpPr>
            <p:nvPr/>
          </p:nvSpPr>
          <p:spPr bwMode="auto">
            <a:xfrm>
              <a:off x="3802063" y="22161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2</a:t>
              </a:r>
            </a:p>
          </p:txBody>
        </p:sp>
        <p:sp>
          <p:nvSpPr>
            <p:cNvPr id="58386" name="Text Box 15">
              <a:extLst>
                <a:ext uri="{FF2B5EF4-FFF2-40B4-BE49-F238E27FC236}">
                  <a16:creationId xmlns:a16="http://schemas.microsoft.com/office/drawing/2014/main" id="{BD4DA68C-97F8-46D1-A62A-5BE1909C8BC3}"/>
                </a:ext>
              </a:extLst>
            </p:cNvPr>
            <p:cNvSpPr txBox="1">
              <a:spLocks noChangeArrowheads="1"/>
            </p:cNvSpPr>
            <p:nvPr/>
          </p:nvSpPr>
          <p:spPr bwMode="auto">
            <a:xfrm>
              <a:off x="6132513" y="221615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b="1" i="1"/>
                <a:t>n</a:t>
              </a:r>
              <a:r>
                <a:rPr kumimoji="0" lang="en-US" altLang="en-US"/>
                <a:t>-1</a:t>
              </a:r>
            </a:p>
          </p:txBody>
        </p:sp>
        <p:sp>
          <p:nvSpPr>
            <p:cNvPr id="58387" name="Text Box 16">
              <a:extLst>
                <a:ext uri="{FF2B5EF4-FFF2-40B4-BE49-F238E27FC236}">
                  <a16:creationId xmlns:a16="http://schemas.microsoft.com/office/drawing/2014/main" id="{B98C3328-381D-42C1-819D-C8CE8A856E92}"/>
                </a:ext>
              </a:extLst>
            </p:cNvPr>
            <p:cNvSpPr txBox="1">
              <a:spLocks noChangeArrowheads="1"/>
            </p:cNvSpPr>
            <p:nvPr/>
          </p:nvSpPr>
          <p:spPr bwMode="auto">
            <a:xfrm>
              <a:off x="2784475" y="3479800"/>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bit[</a:t>
              </a:r>
              <a:r>
                <a:rPr kumimoji="0" lang="en-US" altLang="en-US" b="1" i="1"/>
                <a:t>i</a:t>
              </a:r>
              <a:r>
                <a:rPr kumimoji="0" lang="en-US" altLang="en-US"/>
                <a:t>] =</a:t>
              </a:r>
            </a:p>
          </p:txBody>
        </p:sp>
        <p:sp>
          <p:nvSpPr>
            <p:cNvPr id="58388" name="Text Box 17">
              <a:extLst>
                <a:ext uri="{FF2B5EF4-FFF2-40B4-BE49-F238E27FC236}">
                  <a16:creationId xmlns:a16="http://schemas.microsoft.com/office/drawing/2014/main" id="{91ED6486-921C-4FE8-BAEA-91E800E03179}"/>
                </a:ext>
              </a:extLst>
            </p:cNvPr>
            <p:cNvSpPr txBox="1">
              <a:spLocks noChangeArrowheads="1"/>
            </p:cNvSpPr>
            <p:nvPr/>
          </p:nvSpPr>
          <p:spPr bwMode="auto">
            <a:xfrm rot="-5400000">
              <a:off x="3142456" y="3482182"/>
              <a:ext cx="957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sym typeface="MT Extra" panose="05050102010205020202" pitchFamily="18" charset="2"/>
                </a:rPr>
                <a:t></a:t>
              </a:r>
              <a:endParaRPr kumimoji="0" lang="en-US" altLang="en-US" sz="5400">
                <a:sym typeface="Monotype Sorts" pitchFamily="-84" charset="2"/>
              </a:endParaRPr>
            </a:p>
          </p:txBody>
        </p:sp>
        <p:sp>
          <p:nvSpPr>
            <p:cNvPr id="58389" name="Text Box 18">
              <a:extLst>
                <a:ext uri="{FF2B5EF4-FFF2-40B4-BE49-F238E27FC236}">
                  <a16:creationId xmlns:a16="http://schemas.microsoft.com/office/drawing/2014/main" id="{23F847D8-A861-41B8-9596-669E38669B87}"/>
                </a:ext>
              </a:extLst>
            </p:cNvPr>
            <p:cNvSpPr txBox="1">
              <a:spLocks noChangeArrowheads="1"/>
            </p:cNvSpPr>
            <p:nvPr/>
          </p:nvSpPr>
          <p:spPr bwMode="auto">
            <a:xfrm>
              <a:off x="3879850" y="3412206"/>
              <a:ext cx="1697571" cy="52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1 </a:t>
              </a:r>
              <a:r>
                <a:rPr kumimoji="0" lang="en-US" altLang="en-US" dirty="0">
                  <a:sym typeface="Symbol" panose="05050102010706020507" pitchFamily="18" charset="2"/>
                </a:rPr>
                <a:t> block[</a:t>
              </a:r>
              <a:r>
                <a:rPr kumimoji="0" lang="en-US" altLang="en-US" b="1" i="1" dirty="0">
                  <a:sym typeface="Symbol" panose="05050102010706020507" pitchFamily="18" charset="2"/>
                </a:rPr>
                <a:t>i</a:t>
              </a:r>
              <a:r>
                <a:rPr kumimoji="0" lang="en-US" altLang="en-US" dirty="0">
                  <a:sym typeface="Symbol" panose="05050102010706020507" pitchFamily="18" charset="2"/>
                </a:rPr>
                <a:t>] </a:t>
              </a:r>
              <a:r>
                <a:rPr kumimoji="0" lang="zh-CN" altLang="en-US" dirty="0">
                  <a:latin typeface="微软雅黑" panose="020B0503020204020204" pitchFamily="34" charset="-122"/>
                  <a:ea typeface="微软雅黑" panose="020B0503020204020204" pitchFamily="34" charset="-122"/>
                  <a:sym typeface="Symbol" panose="05050102010706020507" pitchFamily="18" charset="2"/>
                </a:rPr>
                <a:t>空闲</a:t>
              </a:r>
              <a:endParaRPr kumimoji="0" lang="en-US" altLang="en-US" dirty="0">
                <a:latin typeface="微软雅黑" panose="020B0503020204020204" pitchFamily="34" charset="-122"/>
                <a:ea typeface="微软雅黑" panose="020B0503020204020204" pitchFamily="34" charset="-122"/>
                <a:sym typeface="Symbol" panose="05050102010706020507" pitchFamily="18" charset="2"/>
              </a:endParaRPr>
            </a:p>
            <a:p>
              <a:pPr>
                <a:spcBef>
                  <a:spcPct val="50000"/>
                </a:spcBef>
                <a:buClrTx/>
                <a:buSzTx/>
                <a:buFontTx/>
                <a:buNone/>
              </a:pPr>
              <a:r>
                <a:rPr kumimoji="0" lang="en-US" altLang="en-US" dirty="0">
                  <a:sym typeface="Symbol" panose="05050102010706020507" pitchFamily="18" charset="2"/>
                </a:rPr>
                <a:t>0 </a:t>
              </a:r>
              <a:r>
                <a:rPr kumimoji="0" lang="en-US" altLang="en-US" dirty="0"/>
                <a:t> </a:t>
              </a:r>
              <a:r>
                <a:rPr kumimoji="0" lang="en-US" altLang="en-US" dirty="0">
                  <a:sym typeface="Symbol" panose="05050102010706020507" pitchFamily="18" charset="2"/>
                </a:rPr>
                <a:t> block[</a:t>
              </a:r>
              <a:r>
                <a:rPr kumimoji="0" lang="en-US" altLang="en-US" b="1" i="1" dirty="0">
                  <a:sym typeface="Symbol" panose="05050102010706020507" pitchFamily="18" charset="2"/>
                </a:rPr>
                <a:t>i</a:t>
              </a:r>
              <a:r>
                <a:rPr kumimoji="0" lang="en-US" altLang="en-US" dirty="0">
                  <a:sym typeface="Symbol" panose="05050102010706020507" pitchFamily="18" charset="2"/>
                </a:rPr>
                <a:t>] </a:t>
              </a:r>
              <a:r>
                <a:rPr kumimoji="0" lang="zh-CN" altLang="en-US" dirty="0">
                  <a:latin typeface="微软雅黑" panose="020B0503020204020204" pitchFamily="34" charset="-122"/>
                  <a:ea typeface="微软雅黑" panose="020B0503020204020204" pitchFamily="34" charset="-122"/>
                  <a:sym typeface="Symbol" panose="05050102010706020507" pitchFamily="18" charset="2"/>
                </a:rPr>
                <a:t>已分配</a:t>
              </a:r>
              <a:endParaRPr kumimoji="0" lang="en-US" altLang="en-US"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58372" name="Rectangle 19">
            <a:extLst>
              <a:ext uri="{FF2B5EF4-FFF2-40B4-BE49-F238E27FC236}">
                <a16:creationId xmlns:a16="http://schemas.microsoft.com/office/drawing/2014/main" id="{745ACD6F-2C21-4547-90C7-F316F196774F}"/>
              </a:ext>
            </a:extLst>
          </p:cNvPr>
          <p:cNvSpPr>
            <a:spLocks noChangeArrowheads="1"/>
          </p:cNvSpPr>
          <p:nvPr/>
        </p:nvSpPr>
        <p:spPr bwMode="auto">
          <a:xfrm>
            <a:off x="1043301" y="2204661"/>
            <a:ext cx="415314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20000"/>
              </a:spcBef>
              <a:buClr>
                <a:schemeClr val="folHlink"/>
              </a:buClr>
              <a:buSzTx/>
              <a:buFontTx/>
              <a:buNone/>
            </a:pPr>
            <a:r>
              <a:rPr lang="zh-CN" altLang="en-US" sz="2400" dirty="0"/>
              <a:t>块号码计算</a:t>
            </a:r>
            <a:endParaRPr lang="en-US" altLang="en-US" sz="2400" dirty="0"/>
          </a:p>
        </p:txBody>
      </p:sp>
      <p:sp>
        <p:nvSpPr>
          <p:cNvPr id="58373" name="Text Box 20">
            <a:extLst>
              <a:ext uri="{FF2B5EF4-FFF2-40B4-BE49-F238E27FC236}">
                <a16:creationId xmlns:a16="http://schemas.microsoft.com/office/drawing/2014/main" id="{9C07AA0E-37F8-4973-89FF-929FE9608CCA}"/>
              </a:ext>
            </a:extLst>
          </p:cNvPr>
          <p:cNvSpPr txBox="1">
            <a:spLocks noChangeArrowheads="1"/>
          </p:cNvSpPr>
          <p:nvPr/>
        </p:nvSpPr>
        <p:spPr bwMode="auto">
          <a:xfrm>
            <a:off x="934003" y="3205503"/>
            <a:ext cx="4855715" cy="156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dirty="0">
                <a:latin typeface="微软雅黑" panose="020B0503020204020204" pitchFamily="34" charset="-122"/>
                <a:ea typeface="微软雅黑" panose="020B0503020204020204" pitchFamily="34" charset="-122"/>
              </a:rPr>
              <a:t>(</a:t>
            </a:r>
            <a:r>
              <a:rPr kumimoji="0" lang="zh-CN" altLang="en-US" sz="2400" dirty="0">
                <a:latin typeface="微软雅黑" panose="020B0503020204020204" pitchFamily="34" charset="-122"/>
                <a:ea typeface="微软雅黑" panose="020B0503020204020204" pitchFamily="34" charset="-122"/>
              </a:rPr>
              <a:t>值为</a:t>
            </a:r>
            <a:r>
              <a:rPr kumimoji="0" lang="en-US" altLang="zh-CN" sz="2400" dirty="0">
                <a:latin typeface="微软雅黑" panose="020B0503020204020204" pitchFamily="34" charset="-122"/>
                <a:ea typeface="微软雅黑" panose="020B0503020204020204" pitchFamily="34" charset="-122"/>
              </a:rPr>
              <a:t>0</a:t>
            </a:r>
            <a:r>
              <a:rPr kumimoji="0" lang="zh-CN" altLang="en-US" sz="2400" dirty="0">
                <a:latin typeface="微软雅黑" panose="020B0503020204020204" pitchFamily="34" charset="-122"/>
                <a:ea typeface="微软雅黑" panose="020B0503020204020204" pitchFamily="34" charset="-122"/>
              </a:rPr>
              <a:t>的字数</a:t>
            </a:r>
            <a:r>
              <a:rPr kumimoji="0" lang="en-US" altLang="en-US" sz="2400" dirty="0">
                <a:latin typeface="微软雅黑" panose="020B0503020204020204" pitchFamily="34" charset="-122"/>
                <a:ea typeface="微软雅黑" panose="020B0503020204020204" pitchFamily="34" charset="-122"/>
              </a:rPr>
              <a:t>) * (</a:t>
            </a:r>
            <a:r>
              <a:rPr kumimoji="0" lang="zh-CN" altLang="en-US" sz="2400" dirty="0">
                <a:latin typeface="微软雅黑" panose="020B0503020204020204" pitchFamily="34" charset="-122"/>
                <a:ea typeface="微软雅黑" panose="020B0503020204020204" pitchFamily="34" charset="-122"/>
              </a:rPr>
              <a:t>一个字的位数</a:t>
            </a:r>
            <a:r>
              <a:rPr kumimoji="0" lang="en-US" altLang="en-US" sz="2400" dirty="0">
                <a:latin typeface="微软雅黑" panose="020B0503020204020204" pitchFamily="34" charset="-122"/>
                <a:ea typeface="微软雅黑" panose="020B0503020204020204" pitchFamily="34" charset="-122"/>
              </a:rPr>
              <a:t>)</a:t>
            </a:r>
          </a:p>
          <a:p>
            <a:pPr>
              <a:spcBef>
                <a:spcPct val="0"/>
              </a:spcBef>
              <a:buClrTx/>
              <a:buSzTx/>
              <a:buFontTx/>
              <a:buNone/>
            </a:pPr>
            <a:r>
              <a:rPr kumimoji="0" lang="en-US" altLang="en-US" sz="2400" dirty="0">
                <a:latin typeface="微软雅黑" panose="020B0503020204020204" pitchFamily="34" charset="-122"/>
                <a:ea typeface="微软雅黑" panose="020B0503020204020204" pitchFamily="34" charset="-122"/>
              </a:rPr>
              <a:t>+</a:t>
            </a:r>
          </a:p>
          <a:p>
            <a:pPr>
              <a:spcBef>
                <a:spcPct val="0"/>
              </a:spcBef>
              <a:buClrTx/>
              <a:buSzTx/>
              <a:buFontTx/>
              <a:buNone/>
            </a:pPr>
            <a:r>
              <a:rPr kumimoji="0" lang="en-US" altLang="en-US" sz="2400" dirty="0">
                <a:latin typeface="微软雅黑" panose="020B0503020204020204" pitchFamily="34" charset="-122"/>
                <a:ea typeface="微软雅黑" panose="020B0503020204020204" pitchFamily="34" charset="-122"/>
              </a:rPr>
              <a:t>offset of first 1 bit</a:t>
            </a:r>
            <a:r>
              <a:rPr kumimoji="0" lang="zh-CN" altLang="en-US" sz="2400" dirty="0">
                <a:latin typeface="微软雅黑" panose="020B0503020204020204" pitchFamily="34" charset="-122"/>
                <a:ea typeface="微软雅黑" panose="020B0503020204020204" pitchFamily="34" charset="-122"/>
              </a:rPr>
              <a:t>第一个值为</a:t>
            </a:r>
            <a:r>
              <a:rPr kumimoji="0" lang="en-US" altLang="zh-CN" sz="2400" dirty="0">
                <a:latin typeface="微软雅黑" panose="020B0503020204020204" pitchFamily="34" charset="-122"/>
                <a:ea typeface="微软雅黑" panose="020B0503020204020204" pitchFamily="34" charset="-122"/>
              </a:rPr>
              <a:t>1</a:t>
            </a:r>
            <a:r>
              <a:rPr kumimoji="0" lang="zh-CN" altLang="en-US" sz="2400" dirty="0">
                <a:latin typeface="微软雅黑" panose="020B0503020204020204" pitchFamily="34" charset="-122"/>
                <a:ea typeface="微软雅黑" panose="020B0503020204020204" pitchFamily="34" charset="-122"/>
              </a:rPr>
              <a:t>的位的偏移</a:t>
            </a:r>
            <a:endParaRPr kumimoji="0" lang="en-US"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585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BEDF8CE5-28DC-4A96-86AB-A598C37F51C6}"/>
              </a:ext>
            </a:extLst>
          </p:cNvPr>
          <p:cNvSpPr>
            <a:spLocks noGrp="1" noChangeArrowheads="1"/>
          </p:cNvSpPr>
          <p:nvPr>
            <p:ph type="title"/>
          </p:nvPr>
        </p:nvSpPr>
        <p:spPr>
          <a:xfrm>
            <a:off x="2700726" y="242306"/>
            <a:ext cx="7491412" cy="576262"/>
          </a:xfrm>
        </p:spPr>
        <p:txBody>
          <a:bodyPr/>
          <a:lstStyle/>
          <a:p>
            <a:pPr eaLnBrk="1" hangingPunct="1"/>
            <a:r>
              <a:rPr lang="en-US" altLang="en-US" dirty="0"/>
              <a:t>Free-Space Management (Cont.)</a:t>
            </a:r>
          </a:p>
        </p:txBody>
      </p:sp>
      <p:sp>
        <p:nvSpPr>
          <p:cNvPr id="60418" name="Rectangle 3">
            <a:extLst>
              <a:ext uri="{FF2B5EF4-FFF2-40B4-BE49-F238E27FC236}">
                <a16:creationId xmlns:a16="http://schemas.microsoft.com/office/drawing/2014/main" id="{7A812EB5-4DBA-48F0-B9AB-C038E1D0CC15}"/>
              </a:ext>
            </a:extLst>
          </p:cNvPr>
          <p:cNvSpPr>
            <a:spLocks noGrp="1" noChangeArrowheads="1"/>
          </p:cNvSpPr>
          <p:nvPr>
            <p:ph type="body" idx="1"/>
          </p:nvPr>
        </p:nvSpPr>
        <p:spPr>
          <a:xfrm>
            <a:off x="1500326" y="1291292"/>
            <a:ext cx="9392575" cy="4530725"/>
          </a:xfrm>
        </p:spPr>
        <p:txBody>
          <a:bodyPr/>
          <a:lstStyle/>
          <a:p>
            <a:pPr>
              <a:lnSpc>
                <a:spcPct val="90000"/>
              </a:lnSpc>
              <a:tabLst>
                <a:tab pos="1311275" algn="l"/>
              </a:tabLst>
            </a:pPr>
            <a:r>
              <a:rPr lang="zh-CN" altLang="en-US" sz="2800" dirty="0"/>
              <a:t>位图需要额外的存储空间</a:t>
            </a:r>
            <a:endParaRPr lang="en-US" altLang="en-US" sz="2800" dirty="0"/>
          </a:p>
          <a:p>
            <a:pPr lvl="1">
              <a:lnSpc>
                <a:spcPct val="90000"/>
              </a:lnSpc>
              <a:tabLst>
                <a:tab pos="1311275" algn="l"/>
              </a:tabLst>
            </a:pPr>
            <a:r>
              <a:rPr lang="zh-CN" altLang="en-US" sz="2800" dirty="0"/>
              <a:t>例如：</a:t>
            </a:r>
            <a:endParaRPr lang="en-US" altLang="en-US" sz="2800" dirty="0"/>
          </a:p>
          <a:p>
            <a:pPr>
              <a:lnSpc>
                <a:spcPct val="90000"/>
              </a:lnSpc>
              <a:buNone/>
              <a:tabLst>
                <a:tab pos="1311275" algn="l"/>
              </a:tabLst>
            </a:pPr>
            <a:r>
              <a:rPr lang="en-US" altLang="en-US" sz="2800" dirty="0"/>
              <a:t>		block size </a:t>
            </a:r>
            <a:r>
              <a:rPr lang="zh-CN" altLang="en-US" sz="2800" dirty="0"/>
              <a:t>块大小</a:t>
            </a:r>
            <a:r>
              <a:rPr lang="en-US" altLang="en-US" sz="2800" dirty="0"/>
              <a:t> = 4KB =  2</a:t>
            </a:r>
            <a:r>
              <a:rPr lang="en-US" altLang="en-US" sz="2800" baseline="30000" dirty="0"/>
              <a:t>12</a:t>
            </a:r>
            <a:r>
              <a:rPr lang="en-US" altLang="en-US" sz="2800" dirty="0"/>
              <a:t> bytes</a:t>
            </a:r>
          </a:p>
          <a:p>
            <a:pPr>
              <a:lnSpc>
                <a:spcPct val="90000"/>
              </a:lnSpc>
              <a:buNone/>
              <a:tabLst>
                <a:tab pos="1311275" algn="l"/>
              </a:tabLst>
            </a:pPr>
            <a:r>
              <a:rPr lang="en-US" altLang="en-US" sz="2800" dirty="0"/>
              <a:t>		disk size </a:t>
            </a:r>
            <a:r>
              <a:rPr lang="zh-CN" altLang="en-US" sz="2800" dirty="0"/>
              <a:t>磁盘大小</a:t>
            </a:r>
            <a:r>
              <a:rPr lang="en-US" altLang="en-US" sz="2800" dirty="0"/>
              <a:t> = 2</a:t>
            </a:r>
            <a:r>
              <a:rPr lang="en-US" altLang="en-US" sz="2800" baseline="30000" dirty="0"/>
              <a:t>40</a:t>
            </a:r>
            <a:r>
              <a:rPr lang="en-US" altLang="en-US" sz="2800" dirty="0"/>
              <a:t> bytes (1 terabyte)</a:t>
            </a:r>
          </a:p>
          <a:p>
            <a:pPr>
              <a:lnSpc>
                <a:spcPct val="90000"/>
              </a:lnSpc>
              <a:buNone/>
              <a:tabLst>
                <a:tab pos="1311275" algn="l"/>
              </a:tabLst>
            </a:pPr>
            <a:r>
              <a:rPr lang="en-US" altLang="en-US" sz="2800" dirty="0"/>
              <a:t>		</a:t>
            </a:r>
            <a:r>
              <a:rPr lang="en-US" altLang="en-US" sz="2800" b="1" i="1" dirty="0"/>
              <a:t>n</a:t>
            </a:r>
            <a:r>
              <a:rPr lang="en-US" altLang="en-US" sz="2800" dirty="0"/>
              <a:t> = 2</a:t>
            </a:r>
            <a:r>
              <a:rPr lang="en-US" altLang="en-US" sz="2800" baseline="30000" dirty="0"/>
              <a:t>40</a:t>
            </a:r>
            <a:r>
              <a:rPr lang="en-US" altLang="en-US" sz="2800" dirty="0"/>
              <a:t>/2</a:t>
            </a:r>
            <a:r>
              <a:rPr lang="en-US" altLang="en-US" sz="2800" baseline="30000" dirty="0"/>
              <a:t>12</a:t>
            </a:r>
            <a:r>
              <a:rPr lang="en-US" altLang="en-US" sz="2800" dirty="0"/>
              <a:t> = 2</a:t>
            </a:r>
            <a:r>
              <a:rPr lang="en-US" altLang="en-US" sz="2800" baseline="30000" dirty="0"/>
              <a:t>28</a:t>
            </a:r>
            <a:r>
              <a:rPr lang="en-US" altLang="en-US" sz="2800" dirty="0"/>
              <a:t> bits (or 32MB)</a:t>
            </a:r>
          </a:p>
          <a:p>
            <a:pPr>
              <a:lnSpc>
                <a:spcPct val="90000"/>
              </a:lnSpc>
              <a:buNone/>
              <a:tabLst>
                <a:tab pos="1311275" algn="l"/>
              </a:tabLst>
            </a:pPr>
            <a:r>
              <a:rPr lang="en-US" altLang="en-US" sz="2800" dirty="0"/>
              <a:t>		</a:t>
            </a:r>
            <a:r>
              <a:rPr lang="zh-CN" altLang="en-US" sz="2800" dirty="0"/>
              <a:t>若</a:t>
            </a:r>
            <a:r>
              <a:rPr lang="en-US" altLang="zh-CN" sz="2800" dirty="0"/>
              <a:t>1</a:t>
            </a:r>
            <a:r>
              <a:rPr lang="zh-CN" altLang="en-US" sz="2800" dirty="0"/>
              <a:t>个蔟含有</a:t>
            </a:r>
            <a:r>
              <a:rPr lang="en-US" altLang="zh-CN" sz="2800" dirty="0"/>
              <a:t>4</a:t>
            </a:r>
            <a:r>
              <a:rPr lang="zh-CN" altLang="en-US" sz="2800" dirty="0"/>
              <a:t>个块</a:t>
            </a:r>
            <a:r>
              <a:rPr lang="en-US" altLang="en-US" sz="2800" dirty="0"/>
              <a:t> -&gt; 8MB of memory</a:t>
            </a:r>
          </a:p>
          <a:p>
            <a:pPr>
              <a:lnSpc>
                <a:spcPct val="90000"/>
              </a:lnSpc>
              <a:buNone/>
              <a:tabLst>
                <a:tab pos="1311275" algn="l"/>
              </a:tabLst>
            </a:pPr>
            <a:endParaRPr lang="en-US" altLang="en-US" sz="1100" dirty="0"/>
          </a:p>
          <a:p>
            <a:pPr>
              <a:lnSpc>
                <a:spcPct val="90000"/>
              </a:lnSpc>
              <a:tabLst>
                <a:tab pos="1311275" algn="l"/>
              </a:tabLst>
            </a:pPr>
            <a:r>
              <a:rPr lang="zh-CN" altLang="en-US" sz="2800" dirty="0"/>
              <a:t>容易得到连续的空间用于存储文件</a:t>
            </a:r>
            <a:endParaRPr lang="en-US" altLang="en-US" sz="105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F9C5946F-EEB5-4218-A1CC-636221109F61}"/>
              </a:ext>
            </a:extLst>
          </p:cNvPr>
          <p:cNvSpPr>
            <a:spLocks noGrp="1" noChangeArrowheads="1"/>
          </p:cNvSpPr>
          <p:nvPr>
            <p:ph type="title"/>
          </p:nvPr>
        </p:nvSpPr>
        <p:spPr>
          <a:xfrm>
            <a:off x="2427288" y="247880"/>
            <a:ext cx="7783512" cy="576262"/>
          </a:xfrm>
        </p:spPr>
        <p:txBody>
          <a:bodyPr/>
          <a:lstStyle/>
          <a:p>
            <a:pPr eaLnBrk="1" hangingPunct="1"/>
            <a:r>
              <a:rPr lang="en-US" altLang="en-US" dirty="0"/>
              <a:t>Linked Free Space List on Disk(</a:t>
            </a:r>
            <a:r>
              <a:rPr lang="zh-CN" altLang="en-US" dirty="0"/>
              <a:t>链表</a:t>
            </a:r>
            <a:r>
              <a:rPr lang="en-US" altLang="en-US" dirty="0"/>
              <a:t>)</a:t>
            </a:r>
            <a:endParaRPr lang="en-US" altLang="en-US" sz="2400" dirty="0"/>
          </a:p>
        </p:txBody>
      </p:sp>
      <p:sp>
        <p:nvSpPr>
          <p:cNvPr id="62466" name="Rectangle 3">
            <a:extLst>
              <a:ext uri="{FF2B5EF4-FFF2-40B4-BE49-F238E27FC236}">
                <a16:creationId xmlns:a16="http://schemas.microsoft.com/office/drawing/2014/main" id="{CF2CA694-F690-4A32-8E7C-43C70E8CF153}"/>
              </a:ext>
            </a:extLst>
          </p:cNvPr>
          <p:cNvSpPr txBox="1">
            <a:spLocks noChangeArrowheads="1"/>
          </p:cNvSpPr>
          <p:nvPr/>
        </p:nvSpPr>
        <p:spPr bwMode="auto">
          <a:xfrm>
            <a:off x="661087" y="924448"/>
            <a:ext cx="5918886" cy="521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tabLst>
                <a:tab pos="1874838" algn="l"/>
              </a:tabLst>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84" charset="2"/>
              <a:buChar char="l"/>
              <a:tabLst>
                <a:tab pos="1874838"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1874838"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1874838"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1874838"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1874838"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1874838"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1874838"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1874838"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r>
              <a:rPr lang="en-US" altLang="en-US" sz="1050" dirty="0">
                <a:latin typeface="微软雅黑" panose="020B0503020204020204" pitchFamily="34" charset="-122"/>
                <a:ea typeface="微软雅黑" panose="020B0503020204020204" pitchFamily="34" charset="-122"/>
              </a:rPr>
              <a:t> </a:t>
            </a:r>
          </a:p>
          <a:p>
            <a:pPr>
              <a:lnSpc>
                <a:spcPct val="90000"/>
              </a:lnSpc>
              <a:buSzPct val="110000"/>
              <a:buFont typeface="Wingdings" panose="05000000000000000000" pitchFamily="2" charset="2"/>
              <a:buChar char="§"/>
            </a:pPr>
            <a:r>
              <a:rPr lang="zh-CN" altLang="en-US" sz="2800" dirty="0">
                <a:latin typeface="微软雅黑" panose="020B0503020204020204" pitchFamily="34" charset="-122"/>
                <a:ea typeface="微软雅黑" panose="020B0503020204020204" pitchFamily="34" charset="-122"/>
              </a:rPr>
              <a:t>链表</a:t>
            </a:r>
            <a:r>
              <a:rPr lang="en-US" altLang="en-US" sz="2800" dirty="0">
                <a:latin typeface="微软雅黑" panose="020B0503020204020204" pitchFamily="34" charset="-122"/>
                <a:ea typeface="微软雅黑" panose="020B0503020204020204" pitchFamily="34" charset="-122"/>
              </a:rPr>
              <a:t> (free list)</a:t>
            </a:r>
          </a:p>
          <a:p>
            <a:pPr lvl="1">
              <a:lnSpc>
                <a:spcPct val="90000"/>
              </a:lnSpc>
              <a:buSzPct val="11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把空闲块用链表连接起来</a:t>
            </a:r>
            <a:endParaRPr lang="en-US" altLang="zh-CN" sz="2800" dirty="0">
              <a:latin typeface="微软雅黑" panose="020B0503020204020204" pitchFamily="34" charset="-122"/>
              <a:ea typeface="微软雅黑" panose="020B0503020204020204" pitchFamily="34" charset="-122"/>
            </a:endParaRPr>
          </a:p>
          <a:p>
            <a:pPr lvl="1">
              <a:lnSpc>
                <a:spcPct val="90000"/>
              </a:lnSpc>
              <a:buSzPct val="11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在磁盘特殊位置及内存存储指向第一块空闲块的指针</a:t>
            </a:r>
            <a:endParaRPr lang="en-US" altLang="zh-CN" sz="2800" dirty="0">
              <a:latin typeface="微软雅黑" panose="020B0503020204020204" pitchFamily="34" charset="-122"/>
              <a:ea typeface="微软雅黑" panose="020B0503020204020204" pitchFamily="34" charset="-122"/>
            </a:endParaRPr>
          </a:p>
          <a:p>
            <a:pPr lvl="1">
              <a:lnSpc>
                <a:spcPct val="90000"/>
              </a:lnSpc>
              <a:buSzPct val="11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不容易获得连续的空间</a:t>
            </a:r>
            <a:endParaRPr lang="en-US" altLang="en-US" sz="2800" dirty="0">
              <a:latin typeface="微软雅黑" panose="020B0503020204020204" pitchFamily="34" charset="-122"/>
              <a:ea typeface="微软雅黑" panose="020B0503020204020204" pitchFamily="34" charset="-122"/>
            </a:endParaRPr>
          </a:p>
          <a:p>
            <a:pPr lvl="1">
              <a:lnSpc>
                <a:spcPct val="90000"/>
              </a:lnSpc>
              <a:buSzPct val="11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不浪费空间</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指针在空闲块中</a:t>
            </a:r>
            <a:r>
              <a:rPr lang="en-US" altLang="zh-CN" sz="2800" dirty="0">
                <a:latin typeface="微软雅黑" panose="020B0503020204020204" pitchFamily="34" charset="-122"/>
                <a:ea typeface="微软雅黑" panose="020B0503020204020204" pitchFamily="34" charset="-122"/>
              </a:rPr>
              <a:t>)</a:t>
            </a:r>
            <a:endParaRPr lang="en-US" altLang="en-US" sz="2800" dirty="0">
              <a:latin typeface="微软雅黑" panose="020B0503020204020204" pitchFamily="34" charset="-122"/>
              <a:ea typeface="微软雅黑" panose="020B0503020204020204" pitchFamily="34" charset="-122"/>
            </a:endParaRPr>
          </a:p>
          <a:p>
            <a:pPr lvl="1">
              <a:lnSpc>
                <a:spcPct val="90000"/>
              </a:lnSpc>
              <a:buSzPct val="11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不需要遍历整个链表来寻找空闲块</a:t>
            </a:r>
            <a:endParaRPr lang="en-US" altLang="en-US" sz="1050" dirty="0">
              <a:latin typeface="微软雅黑" panose="020B0503020204020204" pitchFamily="34" charset="-122"/>
              <a:ea typeface="微软雅黑" panose="020B0503020204020204" pitchFamily="34" charset="-122"/>
            </a:endParaRPr>
          </a:p>
          <a:p>
            <a:pPr>
              <a:lnSpc>
                <a:spcPct val="90000"/>
              </a:lnSpc>
              <a:buSzPct val="110000"/>
              <a:buFont typeface="Wingdings" panose="05000000000000000000" pitchFamily="2" charset="2"/>
              <a:buChar char="§"/>
            </a:pPr>
            <a:r>
              <a:rPr lang="zh-CN" altLang="en-US" sz="2800" dirty="0">
                <a:latin typeface="微软雅黑" panose="020B0503020204020204" pitchFamily="34" charset="-122"/>
                <a:ea typeface="微软雅黑" panose="020B0503020204020204" pitchFamily="34" charset="-122"/>
              </a:rPr>
              <a:t>注：</a:t>
            </a:r>
            <a:r>
              <a:rPr lang="en-US" altLang="zh-CN" sz="2800" dirty="0">
                <a:latin typeface="微软雅黑" panose="020B0503020204020204" pitchFamily="34" charset="-122"/>
                <a:ea typeface="微软雅黑" panose="020B0503020204020204" pitchFamily="34" charset="-122"/>
              </a:rPr>
              <a:t>FAT</a:t>
            </a:r>
            <a:r>
              <a:rPr lang="zh-CN" altLang="en-US" sz="2800" dirty="0">
                <a:latin typeface="微软雅黑" panose="020B0503020204020204" pitchFamily="34" charset="-122"/>
                <a:ea typeface="微软雅黑" panose="020B0503020204020204" pitchFamily="34" charset="-122"/>
              </a:rPr>
              <a:t>用特定数值的项表示空闲块，因此无需额外的空闲块数据结构</a:t>
            </a:r>
            <a:endParaRPr lang="en-US" altLang="zh-CN" sz="2800" dirty="0">
              <a:latin typeface="微软雅黑" panose="020B0503020204020204" pitchFamily="34" charset="-122"/>
              <a:ea typeface="微软雅黑" panose="020B0503020204020204" pitchFamily="34" charset="-122"/>
            </a:endParaRPr>
          </a:p>
        </p:txBody>
      </p:sp>
      <p:pic>
        <p:nvPicPr>
          <p:cNvPr id="62467" name="Picture 2">
            <a:extLst>
              <a:ext uri="{FF2B5EF4-FFF2-40B4-BE49-F238E27FC236}">
                <a16:creationId xmlns:a16="http://schemas.microsoft.com/office/drawing/2014/main" id="{DA0E0A99-0B0F-4CCB-A62A-54EB73C27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973" y="1015965"/>
            <a:ext cx="4782065" cy="559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1098C2A5-CF6B-4248-A6D6-DB86C6F2DD68}"/>
              </a:ext>
            </a:extLst>
          </p:cNvPr>
          <p:cNvSpPr>
            <a:spLocks noGrp="1" noChangeArrowheads="1"/>
          </p:cNvSpPr>
          <p:nvPr>
            <p:ph type="title"/>
          </p:nvPr>
        </p:nvSpPr>
        <p:spPr>
          <a:xfrm>
            <a:off x="2227550" y="238549"/>
            <a:ext cx="8229600" cy="576262"/>
          </a:xfrm>
        </p:spPr>
        <p:txBody>
          <a:bodyPr/>
          <a:lstStyle/>
          <a:p>
            <a:r>
              <a:rPr lang="en-US" altLang="en-US" dirty="0"/>
              <a:t>Free-Space Management (Cont.)</a:t>
            </a:r>
          </a:p>
        </p:txBody>
      </p:sp>
      <p:sp>
        <p:nvSpPr>
          <p:cNvPr id="64514" name="Content Placeholder 2">
            <a:extLst>
              <a:ext uri="{FF2B5EF4-FFF2-40B4-BE49-F238E27FC236}">
                <a16:creationId xmlns:a16="http://schemas.microsoft.com/office/drawing/2014/main" id="{14F57A10-9F0A-41E8-ACD6-D27485289F1B}"/>
              </a:ext>
            </a:extLst>
          </p:cNvPr>
          <p:cNvSpPr>
            <a:spLocks noGrp="1" noChangeArrowheads="1"/>
          </p:cNvSpPr>
          <p:nvPr>
            <p:ph idx="1"/>
          </p:nvPr>
        </p:nvSpPr>
        <p:spPr>
          <a:xfrm>
            <a:off x="665826" y="962355"/>
            <a:ext cx="10679836" cy="1758286"/>
          </a:xfrm>
        </p:spPr>
        <p:txBody>
          <a:bodyPr/>
          <a:lstStyle/>
          <a:p>
            <a:pPr>
              <a:lnSpc>
                <a:spcPct val="90000"/>
              </a:lnSpc>
              <a:tabLst>
                <a:tab pos="1311275" algn="l"/>
              </a:tabLst>
            </a:pPr>
            <a:r>
              <a:rPr lang="en-US" altLang="en-US" sz="2400" b="1" dirty="0">
                <a:solidFill>
                  <a:srgbClr val="0070C0"/>
                </a:solidFill>
              </a:rPr>
              <a:t>Grouping(</a:t>
            </a:r>
            <a:r>
              <a:rPr lang="zh-CN" altLang="en-US" sz="2400" b="1" dirty="0">
                <a:solidFill>
                  <a:srgbClr val="0070C0"/>
                </a:solidFill>
              </a:rPr>
              <a:t>组</a:t>
            </a:r>
            <a:r>
              <a:rPr lang="en-US" altLang="zh-CN" sz="2400" b="1" dirty="0">
                <a:solidFill>
                  <a:srgbClr val="0070C0"/>
                </a:solidFill>
              </a:rPr>
              <a:t>)</a:t>
            </a:r>
            <a:endParaRPr lang="en-US" altLang="en-US" sz="2400" b="1" dirty="0">
              <a:solidFill>
                <a:srgbClr val="0070C0"/>
              </a:solidFill>
            </a:endParaRPr>
          </a:p>
          <a:p>
            <a:pPr lvl="1">
              <a:lnSpc>
                <a:spcPct val="90000"/>
              </a:lnSpc>
              <a:tabLst>
                <a:tab pos="1311275" algn="l"/>
              </a:tabLst>
            </a:pPr>
            <a:r>
              <a:rPr lang="zh-CN" altLang="en-US" sz="2400" dirty="0"/>
              <a:t>对空闲链表进行改进，将</a:t>
            </a:r>
            <a:r>
              <a:rPr lang="en-US" altLang="zh-CN" sz="2400" dirty="0"/>
              <a:t>n</a:t>
            </a:r>
            <a:r>
              <a:rPr lang="zh-CN" altLang="en-US" sz="2400" dirty="0"/>
              <a:t>个空闲块的地址存放在第一个空闲块中。这</a:t>
            </a:r>
            <a:r>
              <a:rPr lang="en-US" altLang="zh-CN" sz="2400" dirty="0"/>
              <a:t>n</a:t>
            </a:r>
            <a:r>
              <a:rPr lang="zh-CN" altLang="en-US" sz="2400" dirty="0"/>
              <a:t>个空闲块中，前</a:t>
            </a:r>
            <a:r>
              <a:rPr lang="en-US" altLang="zh-CN" sz="2400" dirty="0"/>
              <a:t>n-1</a:t>
            </a:r>
            <a:r>
              <a:rPr lang="zh-CN" altLang="en-US" sz="2400" dirty="0"/>
              <a:t>个块确实为空，而第</a:t>
            </a:r>
            <a:r>
              <a:rPr lang="en-US" altLang="zh-CN" sz="2400" dirty="0"/>
              <a:t>n</a:t>
            </a:r>
            <a:r>
              <a:rPr lang="zh-CN" altLang="en-US" sz="2400" dirty="0"/>
              <a:t>个块存放了另外</a:t>
            </a:r>
            <a:r>
              <a:rPr lang="en-US" altLang="zh-CN" sz="2400" dirty="0"/>
              <a:t>n</a:t>
            </a:r>
            <a:r>
              <a:rPr lang="zh-CN" altLang="en-US" sz="2400" dirty="0"/>
              <a:t>个空闲块的地址，如此继续下去</a:t>
            </a:r>
            <a:endParaRPr lang="en-US" altLang="en-US" sz="2400" dirty="0"/>
          </a:p>
          <a:p>
            <a:pPr lvl="1">
              <a:lnSpc>
                <a:spcPct val="90000"/>
              </a:lnSpc>
              <a:tabLst>
                <a:tab pos="1311275" algn="l"/>
              </a:tabLst>
            </a:pPr>
            <a:r>
              <a:rPr lang="zh-CN" altLang="en-US" sz="2400" dirty="0"/>
              <a:t>可以快速地找到大量的空闲块</a:t>
            </a:r>
            <a:endParaRPr lang="en-US" altLang="en-US" sz="2400" dirty="0"/>
          </a:p>
          <a:p>
            <a:pPr>
              <a:tabLst>
                <a:tab pos="1311275" algn="l"/>
              </a:tabLst>
            </a:pPr>
            <a:endParaRPr lang="en-US" altLang="en-US" sz="2400" dirty="0"/>
          </a:p>
        </p:txBody>
      </p:sp>
      <p:sp>
        <p:nvSpPr>
          <p:cNvPr id="4" name="矩形 2">
            <a:extLst>
              <a:ext uri="{FF2B5EF4-FFF2-40B4-BE49-F238E27FC236}">
                <a16:creationId xmlns:a16="http://schemas.microsoft.com/office/drawing/2014/main" id="{201B85FB-E552-411C-A536-E93103FD6298}"/>
              </a:ext>
            </a:extLst>
          </p:cNvPr>
          <p:cNvSpPr>
            <a:spLocks noChangeArrowheads="1"/>
          </p:cNvSpPr>
          <p:nvPr/>
        </p:nvSpPr>
        <p:spPr bwMode="auto">
          <a:xfrm>
            <a:off x="3578704" y="3252787"/>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5" name="矩形 3">
            <a:extLst>
              <a:ext uri="{FF2B5EF4-FFF2-40B4-BE49-F238E27FC236}">
                <a16:creationId xmlns:a16="http://schemas.microsoft.com/office/drawing/2014/main" id="{7E104129-44AA-4994-9EDF-ED45D355E1CE}"/>
              </a:ext>
            </a:extLst>
          </p:cNvPr>
          <p:cNvSpPr>
            <a:spLocks noChangeArrowheads="1"/>
          </p:cNvSpPr>
          <p:nvPr/>
        </p:nvSpPr>
        <p:spPr bwMode="auto">
          <a:xfrm>
            <a:off x="3578704" y="3605212"/>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6" name="矩形 4">
            <a:extLst>
              <a:ext uri="{FF2B5EF4-FFF2-40B4-BE49-F238E27FC236}">
                <a16:creationId xmlns:a16="http://schemas.microsoft.com/office/drawing/2014/main" id="{2BB62063-B9C2-4ADF-AD20-66B491209421}"/>
              </a:ext>
            </a:extLst>
          </p:cNvPr>
          <p:cNvSpPr>
            <a:spLocks noChangeArrowheads="1"/>
          </p:cNvSpPr>
          <p:nvPr/>
        </p:nvSpPr>
        <p:spPr bwMode="auto">
          <a:xfrm>
            <a:off x="3578704" y="3957637"/>
            <a:ext cx="1068387" cy="354013"/>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7" name="矩形 5">
            <a:extLst>
              <a:ext uri="{FF2B5EF4-FFF2-40B4-BE49-F238E27FC236}">
                <a16:creationId xmlns:a16="http://schemas.microsoft.com/office/drawing/2014/main" id="{B207FD5C-0DB0-4666-A120-86940B5EB838}"/>
              </a:ext>
            </a:extLst>
          </p:cNvPr>
          <p:cNvSpPr>
            <a:spLocks noChangeArrowheads="1"/>
          </p:cNvSpPr>
          <p:nvPr/>
        </p:nvSpPr>
        <p:spPr bwMode="auto">
          <a:xfrm>
            <a:off x="3578704" y="4311650"/>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8" name="矩形 6">
            <a:extLst>
              <a:ext uri="{FF2B5EF4-FFF2-40B4-BE49-F238E27FC236}">
                <a16:creationId xmlns:a16="http://schemas.microsoft.com/office/drawing/2014/main" id="{0BFDA94A-8EA5-4C1A-990A-03595FE20816}"/>
              </a:ext>
            </a:extLst>
          </p:cNvPr>
          <p:cNvSpPr>
            <a:spLocks noChangeArrowheads="1"/>
          </p:cNvSpPr>
          <p:nvPr/>
        </p:nvSpPr>
        <p:spPr bwMode="auto">
          <a:xfrm>
            <a:off x="3578704" y="4664075"/>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9" name="矩形 7">
            <a:extLst>
              <a:ext uri="{FF2B5EF4-FFF2-40B4-BE49-F238E27FC236}">
                <a16:creationId xmlns:a16="http://schemas.microsoft.com/office/drawing/2014/main" id="{2457B06D-D4B3-4253-B435-E66ABA71D76B}"/>
              </a:ext>
            </a:extLst>
          </p:cNvPr>
          <p:cNvSpPr>
            <a:spLocks noChangeArrowheads="1"/>
          </p:cNvSpPr>
          <p:nvPr/>
        </p:nvSpPr>
        <p:spPr bwMode="auto">
          <a:xfrm>
            <a:off x="3578704" y="5016500"/>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0" name="矩形 8">
            <a:extLst>
              <a:ext uri="{FF2B5EF4-FFF2-40B4-BE49-F238E27FC236}">
                <a16:creationId xmlns:a16="http://schemas.microsoft.com/office/drawing/2014/main" id="{EB2E6132-0475-4AAF-83AF-987B8AA661E9}"/>
              </a:ext>
            </a:extLst>
          </p:cNvPr>
          <p:cNvSpPr>
            <a:spLocks noChangeArrowheads="1"/>
          </p:cNvSpPr>
          <p:nvPr/>
        </p:nvSpPr>
        <p:spPr bwMode="auto">
          <a:xfrm>
            <a:off x="3578704" y="5368925"/>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1" name="矩形 9">
            <a:extLst>
              <a:ext uri="{FF2B5EF4-FFF2-40B4-BE49-F238E27FC236}">
                <a16:creationId xmlns:a16="http://schemas.microsoft.com/office/drawing/2014/main" id="{609BF123-436E-4A5F-AA92-E987B633ED88}"/>
              </a:ext>
            </a:extLst>
          </p:cNvPr>
          <p:cNvSpPr>
            <a:spLocks noChangeArrowheads="1"/>
          </p:cNvSpPr>
          <p:nvPr/>
        </p:nvSpPr>
        <p:spPr bwMode="auto">
          <a:xfrm>
            <a:off x="3578704" y="5721350"/>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2" name="矩形 10">
            <a:extLst>
              <a:ext uri="{FF2B5EF4-FFF2-40B4-BE49-F238E27FC236}">
                <a16:creationId xmlns:a16="http://schemas.microsoft.com/office/drawing/2014/main" id="{21BE8606-79BF-412F-A4A8-52143BC3070E}"/>
              </a:ext>
            </a:extLst>
          </p:cNvPr>
          <p:cNvSpPr>
            <a:spLocks noChangeArrowheads="1"/>
          </p:cNvSpPr>
          <p:nvPr/>
        </p:nvSpPr>
        <p:spPr bwMode="auto">
          <a:xfrm>
            <a:off x="3578704" y="6073775"/>
            <a:ext cx="1068387" cy="352425"/>
          </a:xfrm>
          <a:prstGeom prst="rect">
            <a:avLst/>
          </a:prstGeom>
          <a:solidFill>
            <a:srgbClr val="92D050"/>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cxnSp>
        <p:nvCxnSpPr>
          <p:cNvPr id="13" name="直接箭头连接符 12">
            <a:extLst>
              <a:ext uri="{FF2B5EF4-FFF2-40B4-BE49-F238E27FC236}">
                <a16:creationId xmlns:a16="http://schemas.microsoft.com/office/drawing/2014/main" id="{E707AC47-B870-455E-906D-E67741B6405D}"/>
              </a:ext>
            </a:extLst>
          </p:cNvPr>
          <p:cNvCxnSpPr>
            <a:cxnSpLocks noChangeShapeType="1"/>
          </p:cNvCxnSpPr>
          <p:nvPr/>
        </p:nvCxnSpPr>
        <p:spPr bwMode="auto">
          <a:xfrm>
            <a:off x="3005615" y="3252786"/>
            <a:ext cx="573088" cy="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 name="矩形 13">
            <a:extLst>
              <a:ext uri="{FF2B5EF4-FFF2-40B4-BE49-F238E27FC236}">
                <a16:creationId xmlns:a16="http://schemas.microsoft.com/office/drawing/2014/main" id="{50A55412-D5B1-44EF-8176-46E99904FC82}"/>
              </a:ext>
            </a:extLst>
          </p:cNvPr>
          <p:cNvSpPr>
            <a:spLocks noChangeArrowheads="1"/>
          </p:cNvSpPr>
          <p:nvPr/>
        </p:nvSpPr>
        <p:spPr bwMode="auto">
          <a:xfrm>
            <a:off x="5771040" y="3252787"/>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5" name="矩形 14">
            <a:extLst>
              <a:ext uri="{FF2B5EF4-FFF2-40B4-BE49-F238E27FC236}">
                <a16:creationId xmlns:a16="http://schemas.microsoft.com/office/drawing/2014/main" id="{86C3BDFB-A79C-4152-A218-B0788ABABF62}"/>
              </a:ext>
            </a:extLst>
          </p:cNvPr>
          <p:cNvSpPr>
            <a:spLocks noChangeArrowheads="1"/>
          </p:cNvSpPr>
          <p:nvPr/>
        </p:nvSpPr>
        <p:spPr bwMode="auto">
          <a:xfrm>
            <a:off x="5771040" y="3605212"/>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6" name="矩形 15">
            <a:extLst>
              <a:ext uri="{FF2B5EF4-FFF2-40B4-BE49-F238E27FC236}">
                <a16:creationId xmlns:a16="http://schemas.microsoft.com/office/drawing/2014/main" id="{6003006A-B0D0-44B8-B097-AE2209070B22}"/>
              </a:ext>
            </a:extLst>
          </p:cNvPr>
          <p:cNvSpPr>
            <a:spLocks noChangeArrowheads="1"/>
          </p:cNvSpPr>
          <p:nvPr/>
        </p:nvSpPr>
        <p:spPr bwMode="auto">
          <a:xfrm>
            <a:off x="5771040" y="3957637"/>
            <a:ext cx="1068388" cy="354013"/>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7" name="矩形 16">
            <a:extLst>
              <a:ext uri="{FF2B5EF4-FFF2-40B4-BE49-F238E27FC236}">
                <a16:creationId xmlns:a16="http://schemas.microsoft.com/office/drawing/2014/main" id="{CA5916E0-2E0D-4B4F-8852-1F91576264E4}"/>
              </a:ext>
            </a:extLst>
          </p:cNvPr>
          <p:cNvSpPr>
            <a:spLocks noChangeArrowheads="1"/>
          </p:cNvSpPr>
          <p:nvPr/>
        </p:nvSpPr>
        <p:spPr bwMode="auto">
          <a:xfrm>
            <a:off x="5771040" y="4311650"/>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8" name="矩形 17">
            <a:extLst>
              <a:ext uri="{FF2B5EF4-FFF2-40B4-BE49-F238E27FC236}">
                <a16:creationId xmlns:a16="http://schemas.microsoft.com/office/drawing/2014/main" id="{7374C73D-C5C4-4F16-AB99-6D19732F6155}"/>
              </a:ext>
            </a:extLst>
          </p:cNvPr>
          <p:cNvSpPr>
            <a:spLocks noChangeArrowheads="1"/>
          </p:cNvSpPr>
          <p:nvPr/>
        </p:nvSpPr>
        <p:spPr bwMode="auto">
          <a:xfrm>
            <a:off x="5771040" y="4664075"/>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19" name="矩形 18">
            <a:extLst>
              <a:ext uri="{FF2B5EF4-FFF2-40B4-BE49-F238E27FC236}">
                <a16:creationId xmlns:a16="http://schemas.microsoft.com/office/drawing/2014/main" id="{7C9951CD-F85F-4682-A787-3AAE011D9365}"/>
              </a:ext>
            </a:extLst>
          </p:cNvPr>
          <p:cNvSpPr>
            <a:spLocks noChangeArrowheads="1"/>
          </p:cNvSpPr>
          <p:nvPr/>
        </p:nvSpPr>
        <p:spPr bwMode="auto">
          <a:xfrm>
            <a:off x="5771040" y="5016500"/>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0" name="矩形 19">
            <a:extLst>
              <a:ext uri="{FF2B5EF4-FFF2-40B4-BE49-F238E27FC236}">
                <a16:creationId xmlns:a16="http://schemas.microsoft.com/office/drawing/2014/main" id="{4DF55C13-71A7-4264-A910-71E5A8D92D5E}"/>
              </a:ext>
            </a:extLst>
          </p:cNvPr>
          <p:cNvSpPr>
            <a:spLocks noChangeArrowheads="1"/>
          </p:cNvSpPr>
          <p:nvPr/>
        </p:nvSpPr>
        <p:spPr bwMode="auto">
          <a:xfrm>
            <a:off x="5771040" y="5368925"/>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1" name="矩形 20">
            <a:extLst>
              <a:ext uri="{FF2B5EF4-FFF2-40B4-BE49-F238E27FC236}">
                <a16:creationId xmlns:a16="http://schemas.microsoft.com/office/drawing/2014/main" id="{A83C3BFE-8F1C-4038-A581-AB8F1C28A297}"/>
              </a:ext>
            </a:extLst>
          </p:cNvPr>
          <p:cNvSpPr>
            <a:spLocks noChangeArrowheads="1"/>
          </p:cNvSpPr>
          <p:nvPr/>
        </p:nvSpPr>
        <p:spPr bwMode="auto">
          <a:xfrm>
            <a:off x="5771040" y="5721350"/>
            <a:ext cx="1068388"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2" name="矩形 21">
            <a:extLst>
              <a:ext uri="{FF2B5EF4-FFF2-40B4-BE49-F238E27FC236}">
                <a16:creationId xmlns:a16="http://schemas.microsoft.com/office/drawing/2014/main" id="{82890DA7-0E58-4F8A-9470-95EAA3D5BDF9}"/>
              </a:ext>
            </a:extLst>
          </p:cNvPr>
          <p:cNvSpPr>
            <a:spLocks noChangeArrowheads="1"/>
          </p:cNvSpPr>
          <p:nvPr/>
        </p:nvSpPr>
        <p:spPr bwMode="auto">
          <a:xfrm>
            <a:off x="5771040" y="6073775"/>
            <a:ext cx="1068388" cy="352425"/>
          </a:xfrm>
          <a:prstGeom prst="rect">
            <a:avLst/>
          </a:prstGeom>
          <a:solidFill>
            <a:srgbClr val="92D050"/>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3" name="矩形 22">
            <a:extLst>
              <a:ext uri="{FF2B5EF4-FFF2-40B4-BE49-F238E27FC236}">
                <a16:creationId xmlns:a16="http://schemas.microsoft.com/office/drawing/2014/main" id="{3D6D0A05-EB1E-4CE9-B9F7-C0A4EBFC5E8A}"/>
              </a:ext>
            </a:extLst>
          </p:cNvPr>
          <p:cNvSpPr>
            <a:spLocks noChangeArrowheads="1"/>
          </p:cNvSpPr>
          <p:nvPr/>
        </p:nvSpPr>
        <p:spPr bwMode="auto">
          <a:xfrm>
            <a:off x="9484204" y="3252787"/>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4" name="矩形 23">
            <a:extLst>
              <a:ext uri="{FF2B5EF4-FFF2-40B4-BE49-F238E27FC236}">
                <a16:creationId xmlns:a16="http://schemas.microsoft.com/office/drawing/2014/main" id="{27A6ACD7-E465-44B8-AEDF-672462F7F4A5}"/>
              </a:ext>
            </a:extLst>
          </p:cNvPr>
          <p:cNvSpPr>
            <a:spLocks noChangeArrowheads="1"/>
          </p:cNvSpPr>
          <p:nvPr/>
        </p:nvSpPr>
        <p:spPr bwMode="auto">
          <a:xfrm>
            <a:off x="9484204" y="3605212"/>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5" name="矩形 24">
            <a:extLst>
              <a:ext uri="{FF2B5EF4-FFF2-40B4-BE49-F238E27FC236}">
                <a16:creationId xmlns:a16="http://schemas.microsoft.com/office/drawing/2014/main" id="{B0A5A3EC-5976-44DD-97E3-ECCAF5E09A9D}"/>
              </a:ext>
            </a:extLst>
          </p:cNvPr>
          <p:cNvSpPr>
            <a:spLocks noChangeArrowheads="1"/>
          </p:cNvSpPr>
          <p:nvPr/>
        </p:nvSpPr>
        <p:spPr bwMode="auto">
          <a:xfrm>
            <a:off x="9484204" y="3957637"/>
            <a:ext cx="1068387" cy="354013"/>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6" name="矩形 25">
            <a:extLst>
              <a:ext uri="{FF2B5EF4-FFF2-40B4-BE49-F238E27FC236}">
                <a16:creationId xmlns:a16="http://schemas.microsoft.com/office/drawing/2014/main" id="{579B4D5D-FEF3-4AF9-8E2D-335FFB30FCD4}"/>
              </a:ext>
            </a:extLst>
          </p:cNvPr>
          <p:cNvSpPr>
            <a:spLocks noChangeArrowheads="1"/>
          </p:cNvSpPr>
          <p:nvPr/>
        </p:nvSpPr>
        <p:spPr bwMode="auto">
          <a:xfrm>
            <a:off x="9484204" y="4311650"/>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7" name="矩形 26">
            <a:extLst>
              <a:ext uri="{FF2B5EF4-FFF2-40B4-BE49-F238E27FC236}">
                <a16:creationId xmlns:a16="http://schemas.microsoft.com/office/drawing/2014/main" id="{6A7EB877-ED9D-40D9-A294-FA763CDC9202}"/>
              </a:ext>
            </a:extLst>
          </p:cNvPr>
          <p:cNvSpPr>
            <a:spLocks noChangeArrowheads="1"/>
          </p:cNvSpPr>
          <p:nvPr/>
        </p:nvSpPr>
        <p:spPr bwMode="auto">
          <a:xfrm>
            <a:off x="9484204" y="4664075"/>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8" name="矩形 27">
            <a:extLst>
              <a:ext uri="{FF2B5EF4-FFF2-40B4-BE49-F238E27FC236}">
                <a16:creationId xmlns:a16="http://schemas.microsoft.com/office/drawing/2014/main" id="{5C9EF4BA-97E8-4868-9375-D68240B7EBE6}"/>
              </a:ext>
            </a:extLst>
          </p:cNvPr>
          <p:cNvSpPr>
            <a:spLocks noChangeArrowheads="1"/>
          </p:cNvSpPr>
          <p:nvPr/>
        </p:nvSpPr>
        <p:spPr bwMode="auto">
          <a:xfrm>
            <a:off x="9484204" y="5016500"/>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9" name="矩形 28">
            <a:extLst>
              <a:ext uri="{FF2B5EF4-FFF2-40B4-BE49-F238E27FC236}">
                <a16:creationId xmlns:a16="http://schemas.microsoft.com/office/drawing/2014/main" id="{E572EE6F-E9F7-42E4-93A1-5F6E0223983D}"/>
              </a:ext>
            </a:extLst>
          </p:cNvPr>
          <p:cNvSpPr>
            <a:spLocks noChangeArrowheads="1"/>
          </p:cNvSpPr>
          <p:nvPr/>
        </p:nvSpPr>
        <p:spPr bwMode="auto">
          <a:xfrm>
            <a:off x="9484204" y="5368925"/>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30" name="矩形 29">
            <a:extLst>
              <a:ext uri="{FF2B5EF4-FFF2-40B4-BE49-F238E27FC236}">
                <a16:creationId xmlns:a16="http://schemas.microsoft.com/office/drawing/2014/main" id="{D687C704-111D-4098-841A-E811CDB04240}"/>
              </a:ext>
            </a:extLst>
          </p:cNvPr>
          <p:cNvSpPr>
            <a:spLocks noChangeArrowheads="1"/>
          </p:cNvSpPr>
          <p:nvPr/>
        </p:nvSpPr>
        <p:spPr bwMode="auto">
          <a:xfrm>
            <a:off x="9484204" y="5721350"/>
            <a:ext cx="1068387" cy="352425"/>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31" name="矩形 30">
            <a:extLst>
              <a:ext uri="{FF2B5EF4-FFF2-40B4-BE49-F238E27FC236}">
                <a16:creationId xmlns:a16="http://schemas.microsoft.com/office/drawing/2014/main" id="{EB174B80-50F5-4463-AE89-4CAC05EF50B2}"/>
              </a:ext>
            </a:extLst>
          </p:cNvPr>
          <p:cNvSpPr>
            <a:spLocks noChangeArrowheads="1"/>
          </p:cNvSpPr>
          <p:nvPr/>
        </p:nvSpPr>
        <p:spPr bwMode="auto">
          <a:xfrm>
            <a:off x="9484204" y="6073775"/>
            <a:ext cx="1068387" cy="352425"/>
          </a:xfrm>
          <a:prstGeom prst="rect">
            <a:avLst/>
          </a:prstGeom>
          <a:solidFill>
            <a:srgbClr val="92D050"/>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cxnSp>
        <p:nvCxnSpPr>
          <p:cNvPr id="32" name="直接连接符 32">
            <a:extLst>
              <a:ext uri="{FF2B5EF4-FFF2-40B4-BE49-F238E27FC236}">
                <a16:creationId xmlns:a16="http://schemas.microsoft.com/office/drawing/2014/main" id="{2DC35FB0-3D1A-41E2-9F6D-88AB2ACC11F9}"/>
              </a:ext>
            </a:extLst>
          </p:cNvPr>
          <p:cNvCxnSpPr>
            <a:cxnSpLocks noChangeShapeType="1"/>
            <a:stCxn id="12" idx="3"/>
          </p:cNvCxnSpPr>
          <p:nvPr/>
        </p:nvCxnSpPr>
        <p:spPr bwMode="auto">
          <a:xfrm>
            <a:off x="4647090" y="6249986"/>
            <a:ext cx="46355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3" name="直接连接符 35">
            <a:extLst>
              <a:ext uri="{FF2B5EF4-FFF2-40B4-BE49-F238E27FC236}">
                <a16:creationId xmlns:a16="http://schemas.microsoft.com/office/drawing/2014/main" id="{F3E5D879-680D-4AEA-9FF6-2588EB2CB1C7}"/>
              </a:ext>
            </a:extLst>
          </p:cNvPr>
          <p:cNvCxnSpPr>
            <a:cxnSpLocks noChangeShapeType="1"/>
          </p:cNvCxnSpPr>
          <p:nvPr/>
        </p:nvCxnSpPr>
        <p:spPr bwMode="auto">
          <a:xfrm flipV="1">
            <a:off x="5110640" y="3252786"/>
            <a:ext cx="0" cy="29972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4" name="直接箭头连接符 37">
            <a:extLst>
              <a:ext uri="{FF2B5EF4-FFF2-40B4-BE49-F238E27FC236}">
                <a16:creationId xmlns:a16="http://schemas.microsoft.com/office/drawing/2014/main" id="{71F3F6B4-DA49-4933-9B2B-2BC94ACAC302}"/>
              </a:ext>
            </a:extLst>
          </p:cNvPr>
          <p:cNvCxnSpPr>
            <a:cxnSpLocks noChangeShapeType="1"/>
          </p:cNvCxnSpPr>
          <p:nvPr/>
        </p:nvCxnSpPr>
        <p:spPr bwMode="auto">
          <a:xfrm>
            <a:off x="5110640" y="3252786"/>
            <a:ext cx="660400" cy="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直接连接符 38">
            <a:extLst>
              <a:ext uri="{FF2B5EF4-FFF2-40B4-BE49-F238E27FC236}">
                <a16:creationId xmlns:a16="http://schemas.microsoft.com/office/drawing/2014/main" id="{D060797D-CD96-4F52-9F8A-0D10A69E54A9}"/>
              </a:ext>
            </a:extLst>
          </p:cNvPr>
          <p:cNvCxnSpPr>
            <a:cxnSpLocks noChangeShapeType="1"/>
          </p:cNvCxnSpPr>
          <p:nvPr/>
        </p:nvCxnSpPr>
        <p:spPr bwMode="auto">
          <a:xfrm flipV="1">
            <a:off x="8955565" y="3252786"/>
            <a:ext cx="0" cy="29972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6" name="直接箭头连接符 39">
            <a:extLst>
              <a:ext uri="{FF2B5EF4-FFF2-40B4-BE49-F238E27FC236}">
                <a16:creationId xmlns:a16="http://schemas.microsoft.com/office/drawing/2014/main" id="{F062B697-7E7A-4522-B7B4-6039EA826060}"/>
              </a:ext>
            </a:extLst>
          </p:cNvPr>
          <p:cNvCxnSpPr>
            <a:cxnSpLocks noChangeShapeType="1"/>
          </p:cNvCxnSpPr>
          <p:nvPr/>
        </p:nvCxnSpPr>
        <p:spPr bwMode="auto">
          <a:xfrm>
            <a:off x="8955565" y="3252786"/>
            <a:ext cx="528638" cy="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直接连接符 40">
            <a:extLst>
              <a:ext uri="{FF2B5EF4-FFF2-40B4-BE49-F238E27FC236}">
                <a16:creationId xmlns:a16="http://schemas.microsoft.com/office/drawing/2014/main" id="{724C0B00-B7EF-4F85-A8E4-51663A0B6CEC}"/>
              </a:ext>
            </a:extLst>
          </p:cNvPr>
          <p:cNvCxnSpPr>
            <a:cxnSpLocks noChangeShapeType="1"/>
          </p:cNvCxnSpPr>
          <p:nvPr/>
        </p:nvCxnSpPr>
        <p:spPr bwMode="auto">
          <a:xfrm>
            <a:off x="6839428" y="6249986"/>
            <a:ext cx="46355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 name="直接连接符 41">
            <a:extLst>
              <a:ext uri="{FF2B5EF4-FFF2-40B4-BE49-F238E27FC236}">
                <a16:creationId xmlns:a16="http://schemas.microsoft.com/office/drawing/2014/main" id="{76F4CE0E-E3CA-4636-B508-18F7BB27BDDB}"/>
              </a:ext>
            </a:extLst>
          </p:cNvPr>
          <p:cNvCxnSpPr>
            <a:cxnSpLocks noChangeShapeType="1"/>
          </p:cNvCxnSpPr>
          <p:nvPr/>
        </p:nvCxnSpPr>
        <p:spPr bwMode="auto">
          <a:xfrm flipV="1">
            <a:off x="7302978" y="3252786"/>
            <a:ext cx="0" cy="299720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9" name="直接箭头连接符 42">
            <a:extLst>
              <a:ext uri="{FF2B5EF4-FFF2-40B4-BE49-F238E27FC236}">
                <a16:creationId xmlns:a16="http://schemas.microsoft.com/office/drawing/2014/main" id="{D6AA7F36-13C4-48B2-8F19-2D1C7EE42366}"/>
              </a:ext>
            </a:extLst>
          </p:cNvPr>
          <p:cNvCxnSpPr>
            <a:cxnSpLocks noChangeShapeType="1"/>
          </p:cNvCxnSpPr>
          <p:nvPr/>
        </p:nvCxnSpPr>
        <p:spPr bwMode="auto">
          <a:xfrm>
            <a:off x="7302978" y="3252786"/>
            <a:ext cx="660400" cy="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直接连接符 43">
            <a:extLst>
              <a:ext uri="{FF2B5EF4-FFF2-40B4-BE49-F238E27FC236}">
                <a16:creationId xmlns:a16="http://schemas.microsoft.com/office/drawing/2014/main" id="{488239FD-B6D2-4109-85EB-4AF8D6B35E77}"/>
              </a:ext>
            </a:extLst>
          </p:cNvPr>
          <p:cNvCxnSpPr>
            <a:cxnSpLocks noChangeShapeType="1"/>
          </p:cNvCxnSpPr>
          <p:nvPr/>
        </p:nvCxnSpPr>
        <p:spPr bwMode="auto">
          <a:xfrm>
            <a:off x="8492015" y="6249986"/>
            <a:ext cx="46355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1" name="文本框 46">
            <a:extLst>
              <a:ext uri="{FF2B5EF4-FFF2-40B4-BE49-F238E27FC236}">
                <a16:creationId xmlns:a16="http://schemas.microsoft.com/office/drawing/2014/main" id="{275AFC2B-78F3-4287-9BDE-AD893559EE50}"/>
              </a:ext>
            </a:extLst>
          </p:cNvPr>
          <p:cNvSpPr txBox="1">
            <a:spLocks noChangeArrowheads="1"/>
          </p:cNvSpPr>
          <p:nvPr/>
        </p:nvSpPr>
        <p:spPr bwMode="auto">
          <a:xfrm>
            <a:off x="7626829" y="5841999"/>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en-US" altLang="zh-CN" sz="3200">
                <a:ea typeface="宋体" pitchFamily="2" charset="-122"/>
              </a:rPr>
              <a:t>……</a:t>
            </a:r>
            <a:endParaRPr kumimoji="0" lang="zh-CN" altLang="en-US" sz="3200">
              <a:ea typeface="宋体" pitchFamily="2" charset="-122"/>
            </a:endParaRPr>
          </a:p>
        </p:txBody>
      </p:sp>
    </p:spTree>
    <p:extLst>
      <p:ext uri="{BB962C8B-B14F-4D97-AF65-F5344CB8AC3E}">
        <p14:creationId xmlns:p14="http://schemas.microsoft.com/office/powerpoint/2010/main" val="4937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B4D5E75F-FA80-449A-915F-D2BD587208C9}"/>
              </a:ext>
            </a:extLst>
          </p:cNvPr>
          <p:cNvSpPr>
            <a:spLocks noGrp="1" noChangeArrowheads="1"/>
          </p:cNvSpPr>
          <p:nvPr>
            <p:ph type="title"/>
          </p:nvPr>
        </p:nvSpPr>
        <p:spPr>
          <a:xfrm>
            <a:off x="1981200" y="238549"/>
            <a:ext cx="8229600" cy="576262"/>
          </a:xfrm>
        </p:spPr>
        <p:txBody>
          <a:bodyPr/>
          <a:lstStyle/>
          <a:p>
            <a:pPr eaLnBrk="1" hangingPunct="1"/>
            <a:r>
              <a:rPr lang="en-US" altLang="en-US" dirty="0"/>
              <a:t>Layered File System(</a:t>
            </a:r>
            <a:r>
              <a:rPr lang="zh-CN" altLang="en-US" dirty="0"/>
              <a:t>分层的文件系统</a:t>
            </a:r>
            <a:r>
              <a:rPr lang="en-US" altLang="en-US" dirty="0"/>
              <a:t>)</a:t>
            </a:r>
          </a:p>
        </p:txBody>
      </p:sp>
      <p:pic>
        <p:nvPicPr>
          <p:cNvPr id="13314" name="Picture 2">
            <a:extLst>
              <a:ext uri="{FF2B5EF4-FFF2-40B4-BE49-F238E27FC236}">
                <a16:creationId xmlns:a16="http://schemas.microsoft.com/office/drawing/2014/main" id="{441F3BCD-EC43-449D-BDE4-031AB51C6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599" y="1393178"/>
            <a:ext cx="2524019" cy="494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
            <a:extLst>
              <a:ext uri="{FF2B5EF4-FFF2-40B4-BE49-F238E27FC236}">
                <a16:creationId xmlns:a16="http://schemas.microsoft.com/office/drawing/2014/main" id="{EB265B4E-ADF9-450B-8301-138CDCC79B37}"/>
              </a:ext>
            </a:extLst>
          </p:cNvPr>
          <p:cNvSpPr txBox="1">
            <a:spLocks noChangeArrowheads="1"/>
          </p:cNvSpPr>
          <p:nvPr/>
        </p:nvSpPr>
        <p:spPr bwMode="auto">
          <a:xfrm>
            <a:off x="5505375" y="3872349"/>
            <a:ext cx="5857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zh-CN" altLang="en-US" sz="1600" dirty="0">
                <a:latin typeface="微软雅黑" panose="020B0503020204020204" pitchFamily="34" charset="-122"/>
                <a:ea typeface="微软雅黑" panose="020B0503020204020204" pitchFamily="34" charset="-122"/>
              </a:rPr>
              <a:t>基本文件系统：向设备驱动程序发出通用的命令，读写物理数据块；管理文件系统的缓冲区及</a:t>
            </a:r>
            <a:r>
              <a:rPr kumimoji="0" lang="en-US" altLang="zh-CN" sz="1600" dirty="0">
                <a:latin typeface="微软雅黑" panose="020B0503020204020204" pitchFamily="34" charset="-122"/>
                <a:ea typeface="微软雅黑" panose="020B0503020204020204" pitchFamily="34" charset="-122"/>
              </a:rPr>
              <a:t>cache</a:t>
            </a:r>
            <a:endParaRPr kumimoji="0" lang="zh-CN" altLang="en-US" sz="16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75B5CCC2-D21E-4A93-88A3-B69EC5A7515C}"/>
              </a:ext>
            </a:extLst>
          </p:cNvPr>
          <p:cNvSpPr txBox="1">
            <a:spLocks noChangeArrowheads="1"/>
          </p:cNvSpPr>
          <p:nvPr/>
        </p:nvSpPr>
        <p:spPr bwMode="auto">
          <a:xfrm>
            <a:off x="5505375" y="5998931"/>
            <a:ext cx="55029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zh-CN" altLang="en-US" sz="1600">
                <a:latin typeface="微软雅黑" panose="020B0503020204020204" pitchFamily="34" charset="-122"/>
                <a:ea typeface="微软雅黑" panose="020B0503020204020204" pitchFamily="34" charset="-122"/>
              </a:rPr>
              <a:t>设备：提供永久存储媒介，数据块</a:t>
            </a:r>
          </a:p>
        </p:txBody>
      </p:sp>
      <p:sp>
        <p:nvSpPr>
          <p:cNvPr id="6" name="文本框 6">
            <a:extLst>
              <a:ext uri="{FF2B5EF4-FFF2-40B4-BE49-F238E27FC236}">
                <a16:creationId xmlns:a16="http://schemas.microsoft.com/office/drawing/2014/main" id="{ED8D6B3F-0DFA-4EE4-9374-2CE5D74E09A0}"/>
              </a:ext>
            </a:extLst>
          </p:cNvPr>
          <p:cNvSpPr txBox="1">
            <a:spLocks noChangeArrowheads="1"/>
          </p:cNvSpPr>
          <p:nvPr/>
        </p:nvSpPr>
        <p:spPr bwMode="auto">
          <a:xfrm>
            <a:off x="5505375" y="5078849"/>
            <a:ext cx="65149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zh-CN" altLang="en-US" sz="1600" dirty="0">
                <a:latin typeface="微软雅黑" panose="020B0503020204020204" pitchFamily="34" charset="-122"/>
                <a:ea typeface="微软雅黑" panose="020B0503020204020204" pitchFamily="34" charset="-122"/>
              </a:rPr>
              <a:t>控制：设备驱动程序及中断处理程序，输入输出操作控制，发出的指令为特定设备的格式</a:t>
            </a:r>
          </a:p>
        </p:txBody>
      </p:sp>
      <p:sp>
        <p:nvSpPr>
          <p:cNvPr id="7" name="文本框 7">
            <a:extLst>
              <a:ext uri="{FF2B5EF4-FFF2-40B4-BE49-F238E27FC236}">
                <a16:creationId xmlns:a16="http://schemas.microsoft.com/office/drawing/2014/main" id="{58EC0047-B9DC-4404-A1D5-B9DCBD538791}"/>
              </a:ext>
            </a:extLst>
          </p:cNvPr>
          <p:cNvSpPr txBox="1">
            <a:spLocks noChangeArrowheads="1"/>
          </p:cNvSpPr>
          <p:nvPr/>
        </p:nvSpPr>
        <p:spPr bwMode="auto">
          <a:xfrm>
            <a:off x="5567287" y="3154074"/>
            <a:ext cx="5795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zh-CN" altLang="en-US" sz="1600">
                <a:latin typeface="微软雅黑" panose="020B0503020204020204" pitchFamily="34" charset="-122"/>
                <a:ea typeface="微软雅黑" panose="020B0503020204020204" pitchFamily="34" charset="-122"/>
              </a:rPr>
              <a:t>文件组织模块：转换逻辑块地址到物理块地址；空闲空间管理</a:t>
            </a:r>
          </a:p>
        </p:txBody>
      </p:sp>
      <p:sp>
        <p:nvSpPr>
          <p:cNvPr id="8" name="文本框 8">
            <a:extLst>
              <a:ext uri="{FF2B5EF4-FFF2-40B4-BE49-F238E27FC236}">
                <a16:creationId xmlns:a16="http://schemas.microsoft.com/office/drawing/2014/main" id="{DCD15497-4E56-47B5-BD20-8E2B93557CF7}"/>
              </a:ext>
            </a:extLst>
          </p:cNvPr>
          <p:cNvSpPr txBox="1">
            <a:spLocks noChangeArrowheads="1"/>
          </p:cNvSpPr>
          <p:nvPr/>
        </p:nvSpPr>
        <p:spPr bwMode="auto">
          <a:xfrm>
            <a:off x="5560936" y="2155386"/>
            <a:ext cx="55274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zh-CN" altLang="en-US" sz="1600">
                <a:latin typeface="微软雅黑" panose="020B0503020204020204" pitchFamily="34" charset="-122"/>
                <a:ea typeface="微软雅黑" panose="020B0503020204020204" pitchFamily="34" charset="-122"/>
              </a:rPr>
              <a:t>逻辑文件系统：管理文件系统元数据</a:t>
            </a:r>
            <a:r>
              <a:rPr kumimoji="0" lang="en-US" altLang="zh-CN" sz="1600">
                <a:latin typeface="微软雅黑" panose="020B0503020204020204" pitchFamily="34" charset="-122"/>
                <a:ea typeface="微软雅黑" panose="020B0503020204020204" pitchFamily="34" charset="-122"/>
              </a:rPr>
              <a:t>(</a:t>
            </a:r>
            <a:r>
              <a:rPr kumimoji="0" lang="zh-CN" altLang="en-US" sz="1600">
                <a:latin typeface="微软雅黑" panose="020B0503020204020204" pitchFamily="34" charset="-122"/>
                <a:ea typeface="微软雅黑" panose="020B0503020204020204" pitchFamily="34" charset="-122"/>
              </a:rPr>
              <a:t>文件系统结构</a:t>
            </a:r>
            <a:r>
              <a:rPr kumimoji="0" lang="en-US" altLang="zh-CN" sz="1600">
                <a:latin typeface="微软雅黑" panose="020B0503020204020204" pitchFamily="34" charset="-122"/>
                <a:ea typeface="微软雅黑" panose="020B0503020204020204" pitchFamily="34" charset="-122"/>
              </a:rPr>
              <a:t>, FCB)</a:t>
            </a:r>
            <a:r>
              <a:rPr kumimoji="0" lang="zh-CN" altLang="en-US" sz="1600">
                <a:latin typeface="微软雅黑" panose="020B0503020204020204" pitchFamily="34" charset="-122"/>
                <a:ea typeface="微软雅黑" panose="020B0503020204020204" pitchFamily="34" charset="-122"/>
              </a:rPr>
              <a:t>，</a:t>
            </a:r>
            <a:endParaRPr kumimoji="0" lang="en-US" altLang="zh-CN" sz="1600">
              <a:latin typeface="微软雅黑" panose="020B0503020204020204" pitchFamily="34" charset="-122"/>
              <a:ea typeface="微软雅黑" panose="020B0503020204020204" pitchFamily="34" charset="-122"/>
            </a:endParaRPr>
          </a:p>
          <a:p>
            <a:pPr>
              <a:spcBef>
                <a:spcPct val="0"/>
              </a:spcBef>
              <a:buClrTx/>
              <a:buSzTx/>
              <a:buFontTx/>
              <a:buNone/>
            </a:pPr>
            <a:r>
              <a:rPr kumimoji="0" lang="zh-CN" altLang="en-US" sz="1600">
                <a:latin typeface="微软雅黑" panose="020B0503020204020204" pitchFamily="34" charset="-122"/>
                <a:ea typeface="微软雅黑" panose="020B0503020204020204" pitchFamily="34" charset="-122"/>
              </a:rPr>
              <a:t>为应用提供</a:t>
            </a:r>
            <a:r>
              <a:rPr kumimoji="0" lang="en-US" altLang="zh-CN" sz="1600">
                <a:latin typeface="微软雅黑" panose="020B0503020204020204" pitchFamily="34" charset="-122"/>
                <a:ea typeface="微软雅黑" panose="020B0503020204020204" pitchFamily="34" charset="-122"/>
              </a:rPr>
              <a:t>API(</a:t>
            </a:r>
            <a:r>
              <a:rPr kumimoji="0" lang="zh-CN" altLang="en-US" sz="1600">
                <a:latin typeface="微软雅黑" panose="020B0503020204020204" pitchFamily="34" charset="-122"/>
                <a:ea typeface="微软雅黑" panose="020B0503020204020204" pitchFamily="34" charset="-122"/>
              </a:rPr>
              <a:t>应用程序接口</a:t>
            </a:r>
            <a:r>
              <a:rPr kumimoji="0" lang="en-US" altLang="zh-CN" sz="1600">
                <a:latin typeface="微软雅黑" panose="020B0503020204020204" pitchFamily="34" charset="-122"/>
                <a:ea typeface="微软雅黑" panose="020B0503020204020204" pitchFamily="34" charset="-122"/>
              </a:rPr>
              <a:t>)</a:t>
            </a:r>
            <a:endParaRPr kumimoji="0" lang="zh-CN" altLang="en-US" sz="1600">
              <a:latin typeface="微软雅黑" panose="020B0503020204020204" pitchFamily="34" charset="-122"/>
              <a:ea typeface="微软雅黑" panose="020B0503020204020204" pitchFamily="34" charset="-122"/>
            </a:endParaRPr>
          </a:p>
        </p:txBody>
      </p:sp>
      <p:sp>
        <p:nvSpPr>
          <p:cNvPr id="9" name="文本框 9">
            <a:extLst>
              <a:ext uri="{FF2B5EF4-FFF2-40B4-BE49-F238E27FC236}">
                <a16:creationId xmlns:a16="http://schemas.microsoft.com/office/drawing/2014/main" id="{29963E51-C88B-47AF-8E82-6B5174B11412}"/>
              </a:ext>
            </a:extLst>
          </p:cNvPr>
          <p:cNvSpPr txBox="1">
            <a:spLocks noChangeArrowheads="1"/>
          </p:cNvSpPr>
          <p:nvPr/>
        </p:nvSpPr>
        <p:spPr bwMode="auto">
          <a:xfrm>
            <a:off x="5560936" y="1321386"/>
            <a:ext cx="49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r>
              <a:rPr kumimoji="0" lang="zh-CN" altLang="en-US" sz="1600">
                <a:latin typeface="微软雅黑" panose="020B0503020204020204" pitchFamily="34" charset="-122"/>
                <a:ea typeface="微软雅黑" panose="020B0503020204020204" pitchFamily="34" charset="-122"/>
              </a:rPr>
              <a:t>应用程序：用户程序进行文件系统操作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1098C2A5-CF6B-4248-A6D6-DB86C6F2DD68}"/>
              </a:ext>
            </a:extLst>
          </p:cNvPr>
          <p:cNvSpPr>
            <a:spLocks noGrp="1" noChangeArrowheads="1"/>
          </p:cNvSpPr>
          <p:nvPr>
            <p:ph type="title"/>
          </p:nvPr>
        </p:nvSpPr>
        <p:spPr>
          <a:xfrm>
            <a:off x="2227550" y="238549"/>
            <a:ext cx="8229600" cy="576262"/>
          </a:xfrm>
        </p:spPr>
        <p:txBody>
          <a:bodyPr/>
          <a:lstStyle/>
          <a:p>
            <a:r>
              <a:rPr lang="en-US" altLang="en-US" dirty="0"/>
              <a:t>Free-Space Management (Cont.)</a:t>
            </a:r>
          </a:p>
        </p:txBody>
      </p:sp>
      <p:sp>
        <p:nvSpPr>
          <p:cNvPr id="64514" name="Content Placeholder 2">
            <a:extLst>
              <a:ext uri="{FF2B5EF4-FFF2-40B4-BE49-F238E27FC236}">
                <a16:creationId xmlns:a16="http://schemas.microsoft.com/office/drawing/2014/main" id="{14F57A10-9F0A-41E8-ACD6-D27485289F1B}"/>
              </a:ext>
            </a:extLst>
          </p:cNvPr>
          <p:cNvSpPr>
            <a:spLocks noGrp="1" noChangeArrowheads="1"/>
          </p:cNvSpPr>
          <p:nvPr>
            <p:ph idx="1"/>
          </p:nvPr>
        </p:nvSpPr>
        <p:spPr>
          <a:xfrm>
            <a:off x="630314" y="1055936"/>
            <a:ext cx="10662081" cy="4530725"/>
          </a:xfrm>
        </p:spPr>
        <p:txBody>
          <a:bodyPr/>
          <a:lstStyle/>
          <a:p>
            <a:pPr>
              <a:lnSpc>
                <a:spcPct val="90000"/>
              </a:lnSpc>
              <a:tabLst>
                <a:tab pos="1311275" algn="l"/>
              </a:tabLst>
            </a:pPr>
            <a:r>
              <a:rPr lang="en-US" altLang="en-US" sz="2800" b="1" dirty="0">
                <a:solidFill>
                  <a:srgbClr val="0070C0"/>
                </a:solidFill>
              </a:rPr>
              <a:t>Counting(</a:t>
            </a:r>
            <a:r>
              <a:rPr lang="zh-CN" altLang="en-US" sz="2800" b="1" dirty="0">
                <a:solidFill>
                  <a:srgbClr val="0070C0"/>
                </a:solidFill>
              </a:rPr>
              <a:t>计数</a:t>
            </a:r>
            <a:r>
              <a:rPr lang="en-US" altLang="zh-CN" sz="2800" b="1" dirty="0">
                <a:solidFill>
                  <a:srgbClr val="0070C0"/>
                </a:solidFill>
              </a:rPr>
              <a:t>)</a:t>
            </a:r>
            <a:endParaRPr lang="en-US" altLang="en-US" sz="2800" b="1" dirty="0">
              <a:solidFill>
                <a:srgbClr val="0070C0"/>
              </a:solidFill>
            </a:endParaRPr>
          </a:p>
          <a:p>
            <a:pPr lvl="1">
              <a:lnSpc>
                <a:spcPct val="90000"/>
              </a:lnSpc>
              <a:tabLst>
                <a:tab pos="1311275" algn="l"/>
              </a:tabLst>
            </a:pPr>
            <a:r>
              <a:rPr lang="zh-CN" altLang="en-US" sz="2800" dirty="0"/>
              <a:t>注意到经常会有多个连续的块同时分配或释放，特别是在使用连续分配方法，扩展</a:t>
            </a:r>
            <a:r>
              <a:rPr lang="en-US" altLang="zh-CN" sz="2800" dirty="0"/>
              <a:t>(extents)</a:t>
            </a:r>
            <a:r>
              <a:rPr lang="zh-CN" altLang="en-US" sz="2800" dirty="0"/>
              <a:t>，或按蔟分配时。因此不是记录单个的空闲块，而是：</a:t>
            </a:r>
            <a:endParaRPr lang="en-US" altLang="en-US" sz="2800" dirty="0"/>
          </a:p>
          <a:p>
            <a:pPr lvl="2">
              <a:lnSpc>
                <a:spcPct val="90000"/>
              </a:lnSpc>
              <a:tabLst>
                <a:tab pos="1311275" algn="l"/>
              </a:tabLst>
            </a:pPr>
            <a:r>
              <a:rPr lang="zh-CN" altLang="en-US" sz="2800" dirty="0"/>
              <a:t>记录第一个空闲块的地址，以及紧跟着的空闲块数量</a:t>
            </a:r>
            <a:r>
              <a:rPr lang="en-US" altLang="zh-CN" sz="2800" dirty="0"/>
              <a:t>n</a:t>
            </a:r>
            <a:endParaRPr lang="en-US" altLang="en-US" sz="2800" dirty="0"/>
          </a:p>
          <a:p>
            <a:pPr lvl="2">
              <a:lnSpc>
                <a:spcPct val="90000"/>
              </a:lnSpc>
              <a:tabLst>
                <a:tab pos="1311275" algn="l"/>
              </a:tabLst>
            </a:pPr>
            <a:r>
              <a:rPr lang="zh-CN" altLang="en-US" sz="2800" dirty="0"/>
              <a:t>这样空闲空间表项包括了磁盘地址及数量</a:t>
            </a:r>
            <a:endParaRPr lang="en-US" altLang="en-US" sz="2800" dirty="0"/>
          </a:p>
          <a:p>
            <a:pPr lvl="2">
              <a:lnSpc>
                <a:spcPct val="90000"/>
              </a:lnSpc>
              <a:tabLst>
                <a:tab pos="1311275" algn="l"/>
              </a:tabLst>
            </a:pPr>
            <a:r>
              <a:rPr lang="zh-CN" altLang="en-US" sz="2800" dirty="0"/>
              <a:t>虽然每个表项长了，但整个表的总长度还是更短了</a:t>
            </a:r>
            <a:r>
              <a:rPr lang="en-US" altLang="zh-CN" sz="2800" dirty="0"/>
              <a:t>(</a:t>
            </a:r>
            <a:r>
              <a:rPr lang="zh-CN" altLang="en-US" sz="2800" dirty="0"/>
              <a:t>前提是连续的空闲空间较多</a:t>
            </a:r>
            <a:r>
              <a:rPr lang="en-US" altLang="zh-CN" sz="2800" dirty="0"/>
              <a:t>)</a:t>
            </a:r>
            <a:endParaRPr lang="en-US" altLang="en-US" sz="2800" dirty="0"/>
          </a:p>
          <a:p>
            <a:pPr>
              <a:tabLst>
                <a:tab pos="1311275" algn="l"/>
              </a:tabLst>
            </a:pPr>
            <a:endParaRPr lang="en-US"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AF0D3F9B-A8FD-4758-BEFF-0E212365B3C0}"/>
              </a:ext>
            </a:extLst>
          </p:cNvPr>
          <p:cNvSpPr>
            <a:spLocks noGrp="1" noChangeArrowheads="1"/>
          </p:cNvSpPr>
          <p:nvPr>
            <p:ph type="title"/>
          </p:nvPr>
        </p:nvSpPr>
        <p:spPr>
          <a:xfrm>
            <a:off x="1668162" y="232005"/>
            <a:ext cx="9632092" cy="576262"/>
          </a:xfrm>
        </p:spPr>
        <p:txBody>
          <a:bodyPr/>
          <a:lstStyle/>
          <a:p>
            <a:pPr eaLnBrk="1" hangingPunct="1"/>
            <a:r>
              <a:rPr lang="en-US" altLang="en-US" dirty="0"/>
              <a:t>11.6 Efficiency and Performance(</a:t>
            </a:r>
            <a:r>
              <a:rPr lang="zh-CN" altLang="en-US" dirty="0"/>
              <a:t>效率与性能</a:t>
            </a:r>
            <a:r>
              <a:rPr lang="en-US" altLang="en-US" dirty="0"/>
              <a:t>)</a:t>
            </a:r>
          </a:p>
        </p:txBody>
      </p:sp>
      <p:sp>
        <p:nvSpPr>
          <p:cNvPr id="67586" name="Rectangle 3">
            <a:extLst>
              <a:ext uri="{FF2B5EF4-FFF2-40B4-BE49-F238E27FC236}">
                <a16:creationId xmlns:a16="http://schemas.microsoft.com/office/drawing/2014/main" id="{CC285059-710F-48C7-9469-5316D15F5FBA}"/>
              </a:ext>
            </a:extLst>
          </p:cNvPr>
          <p:cNvSpPr>
            <a:spLocks noGrp="1" noChangeArrowheads="1"/>
          </p:cNvSpPr>
          <p:nvPr>
            <p:ph type="body" idx="1"/>
          </p:nvPr>
        </p:nvSpPr>
        <p:spPr>
          <a:xfrm>
            <a:off x="988541" y="1233489"/>
            <a:ext cx="10181967" cy="4530725"/>
          </a:xfrm>
        </p:spPr>
        <p:txBody>
          <a:bodyPr/>
          <a:lstStyle/>
          <a:p>
            <a:r>
              <a:rPr lang="zh-CN" altLang="en-US" sz="2800" dirty="0"/>
              <a:t>用于磁盘是系统中经常运行部件中最慢的，所以磁盘通常会成为整个系统的性能瓶颈</a:t>
            </a:r>
            <a:endParaRPr lang="en-US" altLang="zh-CN" sz="2800" dirty="0"/>
          </a:p>
          <a:p>
            <a:r>
              <a:rPr lang="en-US" altLang="zh-CN" sz="2800" b="1" dirty="0">
                <a:solidFill>
                  <a:srgbClr val="0070C0"/>
                </a:solidFill>
              </a:rPr>
              <a:t>Efficiency(</a:t>
            </a:r>
            <a:r>
              <a:rPr lang="zh-CN" altLang="en-US" sz="2800" b="1" dirty="0">
                <a:solidFill>
                  <a:srgbClr val="0070C0"/>
                </a:solidFill>
              </a:rPr>
              <a:t>效率</a:t>
            </a:r>
            <a:r>
              <a:rPr lang="en-US" altLang="zh-CN" sz="2800" b="1" dirty="0">
                <a:solidFill>
                  <a:srgbClr val="0070C0"/>
                </a:solidFill>
              </a:rPr>
              <a:t>)</a:t>
            </a:r>
            <a:r>
              <a:rPr lang="zh-CN" altLang="en-US" sz="2800" dirty="0"/>
              <a:t>取决于：</a:t>
            </a:r>
            <a:endParaRPr lang="en-US" altLang="en-US" sz="2800" dirty="0"/>
          </a:p>
          <a:p>
            <a:pPr lvl="1"/>
            <a:r>
              <a:rPr lang="zh-CN" altLang="en-US" sz="2800" dirty="0"/>
              <a:t>磁盘分配及目录管理算法。例如</a:t>
            </a:r>
            <a:r>
              <a:rPr lang="en-US" altLang="zh-CN" sz="2800" dirty="0" err="1"/>
              <a:t>inode</a:t>
            </a:r>
            <a:r>
              <a:rPr lang="zh-CN" altLang="en-US" sz="2800" dirty="0"/>
              <a:t>及</a:t>
            </a:r>
            <a:r>
              <a:rPr lang="en-US" altLang="zh-CN" sz="2800" dirty="0"/>
              <a:t>FAT</a:t>
            </a:r>
            <a:r>
              <a:rPr lang="zh-CN" altLang="en-US" sz="2800" dirty="0"/>
              <a:t>都需要预先分配一些固定大小的空间</a:t>
            </a:r>
            <a:endParaRPr lang="en-US" altLang="en-US" sz="2800" dirty="0"/>
          </a:p>
          <a:p>
            <a:pPr lvl="1"/>
            <a:r>
              <a:rPr lang="zh-CN" altLang="en-US" sz="2800" dirty="0"/>
              <a:t>保留在目录条目</a:t>
            </a:r>
            <a:r>
              <a:rPr lang="en-US" altLang="zh-CN" sz="2800" dirty="0"/>
              <a:t>(</a:t>
            </a:r>
            <a:r>
              <a:rPr lang="zh-CN" altLang="en-US" sz="2800" dirty="0"/>
              <a:t>或索引节点</a:t>
            </a:r>
            <a:r>
              <a:rPr lang="en-US" altLang="zh-CN" sz="2800" dirty="0"/>
              <a:t>)</a:t>
            </a:r>
            <a:r>
              <a:rPr lang="zh-CN" altLang="en-US" sz="2800" dirty="0"/>
              <a:t>的数据类型。比如文件的最后访问日期就可能对频繁读写的文件，造成低效率</a:t>
            </a:r>
            <a:r>
              <a:rPr lang="en-US" altLang="zh-CN" sz="2800" dirty="0"/>
              <a:t>(</a:t>
            </a:r>
            <a:r>
              <a:rPr lang="zh-CN" altLang="en-US" sz="2800" dirty="0"/>
              <a:t>经常需要写盘以更新最后访问日期</a:t>
            </a:r>
            <a:r>
              <a:rPr lang="en-US" altLang="zh-CN" sz="2800" dirty="0"/>
              <a:t>)</a:t>
            </a:r>
            <a:endParaRPr lang="en-US" altLang="ja-JP" sz="2800" dirty="0"/>
          </a:p>
          <a:p>
            <a:pPr lvl="1"/>
            <a:br>
              <a:rPr lang="en-US" altLang="en-US" sz="2800" dirty="0"/>
            </a:br>
            <a:endParaRPr lang="en-US"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AF0D3F9B-A8FD-4758-BEFF-0E212365B3C0}"/>
              </a:ext>
            </a:extLst>
          </p:cNvPr>
          <p:cNvSpPr>
            <a:spLocks noGrp="1" noChangeArrowheads="1"/>
          </p:cNvSpPr>
          <p:nvPr>
            <p:ph type="title"/>
          </p:nvPr>
        </p:nvSpPr>
        <p:spPr>
          <a:xfrm>
            <a:off x="1668162" y="232005"/>
            <a:ext cx="9632092" cy="576262"/>
          </a:xfrm>
        </p:spPr>
        <p:txBody>
          <a:bodyPr/>
          <a:lstStyle/>
          <a:p>
            <a:pPr eaLnBrk="1" hangingPunct="1"/>
            <a:r>
              <a:rPr lang="en-US" altLang="en-US" dirty="0"/>
              <a:t>Efficiency(</a:t>
            </a:r>
            <a:r>
              <a:rPr lang="zh-CN" altLang="en-US" dirty="0"/>
              <a:t>效率</a:t>
            </a:r>
            <a:r>
              <a:rPr lang="en-US" altLang="en-US" dirty="0"/>
              <a:t>)</a:t>
            </a:r>
          </a:p>
        </p:txBody>
      </p:sp>
      <p:sp>
        <p:nvSpPr>
          <p:cNvPr id="67586" name="Rectangle 3">
            <a:extLst>
              <a:ext uri="{FF2B5EF4-FFF2-40B4-BE49-F238E27FC236}">
                <a16:creationId xmlns:a16="http://schemas.microsoft.com/office/drawing/2014/main" id="{CC285059-710F-48C7-9469-5316D15F5FBA}"/>
              </a:ext>
            </a:extLst>
          </p:cNvPr>
          <p:cNvSpPr>
            <a:spLocks noGrp="1" noChangeArrowheads="1"/>
          </p:cNvSpPr>
          <p:nvPr>
            <p:ph type="body" idx="1"/>
          </p:nvPr>
        </p:nvSpPr>
        <p:spPr>
          <a:xfrm>
            <a:off x="988541" y="1233489"/>
            <a:ext cx="10181967" cy="4530725"/>
          </a:xfrm>
        </p:spPr>
        <p:txBody>
          <a:bodyPr/>
          <a:lstStyle/>
          <a:p>
            <a:pPr lvl="1"/>
            <a:r>
              <a:rPr lang="zh-CN" altLang="en-US" sz="2800" dirty="0"/>
              <a:t>指针是</a:t>
            </a:r>
            <a:r>
              <a:rPr lang="en-US" altLang="zh-CN" sz="2800" dirty="0"/>
              <a:t>16</a:t>
            </a:r>
            <a:r>
              <a:rPr lang="zh-CN" altLang="en-US" sz="2800" dirty="0"/>
              <a:t>位，</a:t>
            </a:r>
            <a:r>
              <a:rPr lang="en-US" altLang="zh-CN" sz="2800" dirty="0"/>
              <a:t>32</a:t>
            </a:r>
            <a:r>
              <a:rPr lang="zh-CN" altLang="en-US" sz="2800" dirty="0"/>
              <a:t>位，还是</a:t>
            </a:r>
            <a:r>
              <a:rPr lang="en-US" altLang="zh-CN" sz="2800" dirty="0"/>
              <a:t>64</a:t>
            </a:r>
            <a:r>
              <a:rPr lang="zh-CN" altLang="en-US" sz="2800" dirty="0"/>
              <a:t>位？影响最大文件大小，也影响效率</a:t>
            </a:r>
            <a:endParaRPr lang="en-US" altLang="zh-CN" sz="2800" dirty="0"/>
          </a:p>
          <a:p>
            <a:pPr lvl="1"/>
            <a:r>
              <a:rPr lang="zh-CN" altLang="en-US" sz="2800" dirty="0"/>
              <a:t>元数据结构是预先分配，还是按需分配</a:t>
            </a:r>
            <a:endParaRPr lang="en-US" altLang="en-US" sz="2800" dirty="0"/>
          </a:p>
          <a:p>
            <a:pPr lvl="1"/>
            <a:r>
              <a:rPr lang="zh-CN" altLang="en-US" sz="2800" dirty="0"/>
              <a:t>数据结构是固定长度还是变长的</a:t>
            </a:r>
            <a:br>
              <a:rPr lang="en-US" altLang="en-US" sz="2800" dirty="0"/>
            </a:br>
            <a:endParaRPr lang="en-US" altLang="en-US" sz="2800" dirty="0"/>
          </a:p>
        </p:txBody>
      </p:sp>
    </p:spTree>
    <p:extLst>
      <p:ext uri="{BB962C8B-B14F-4D97-AF65-F5344CB8AC3E}">
        <p14:creationId xmlns:p14="http://schemas.microsoft.com/office/powerpoint/2010/main" val="3022885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D9DC72B4-8029-4D9A-BABE-D9D2DFFF2699}"/>
              </a:ext>
            </a:extLst>
          </p:cNvPr>
          <p:cNvSpPr>
            <a:spLocks noGrp="1" noChangeArrowheads="1"/>
          </p:cNvSpPr>
          <p:nvPr>
            <p:ph type="title"/>
          </p:nvPr>
        </p:nvSpPr>
        <p:spPr>
          <a:xfrm>
            <a:off x="2611565" y="247880"/>
            <a:ext cx="7645400" cy="576262"/>
          </a:xfrm>
        </p:spPr>
        <p:txBody>
          <a:bodyPr/>
          <a:lstStyle/>
          <a:p>
            <a:pPr eaLnBrk="1" hangingPunct="1"/>
            <a:r>
              <a:rPr lang="en-US" altLang="en-US" dirty="0"/>
              <a:t>Efficiency and Performance (Cont.)</a:t>
            </a:r>
          </a:p>
        </p:txBody>
      </p:sp>
      <p:sp>
        <p:nvSpPr>
          <p:cNvPr id="69634" name="Rectangle 3">
            <a:extLst>
              <a:ext uri="{FF2B5EF4-FFF2-40B4-BE49-F238E27FC236}">
                <a16:creationId xmlns:a16="http://schemas.microsoft.com/office/drawing/2014/main" id="{FA461262-E839-45F0-ADC0-28FEADE74F1A}"/>
              </a:ext>
            </a:extLst>
          </p:cNvPr>
          <p:cNvSpPr>
            <a:spLocks noGrp="1" noChangeArrowheads="1"/>
          </p:cNvSpPr>
          <p:nvPr>
            <p:ph type="body" idx="1"/>
          </p:nvPr>
        </p:nvSpPr>
        <p:spPr>
          <a:xfrm>
            <a:off x="457200" y="883390"/>
            <a:ext cx="11374396" cy="5091219"/>
          </a:xfrm>
        </p:spPr>
        <p:txBody>
          <a:bodyPr/>
          <a:lstStyle/>
          <a:p>
            <a:r>
              <a:rPr lang="en-US" altLang="en-US" sz="2400" b="1" dirty="0">
                <a:solidFill>
                  <a:srgbClr val="0070C0"/>
                </a:solidFill>
              </a:rPr>
              <a:t>Performance(</a:t>
            </a:r>
            <a:r>
              <a:rPr lang="zh-CN" altLang="en-US" sz="2400" b="1" dirty="0">
                <a:solidFill>
                  <a:srgbClr val="0070C0"/>
                </a:solidFill>
              </a:rPr>
              <a:t>性能</a:t>
            </a:r>
            <a:r>
              <a:rPr lang="en-US" altLang="en-US" sz="2400" b="1" dirty="0">
                <a:solidFill>
                  <a:srgbClr val="0070C0"/>
                </a:solidFill>
              </a:rPr>
              <a:t>)</a:t>
            </a:r>
          </a:p>
          <a:p>
            <a:pPr lvl="1"/>
            <a:r>
              <a:rPr lang="zh-CN" altLang="en-US" sz="2400" dirty="0"/>
              <a:t>将数据与元数据就近存放</a:t>
            </a:r>
            <a:endParaRPr lang="en-US" altLang="en-US" sz="2400" dirty="0"/>
          </a:p>
          <a:p>
            <a:pPr lvl="1"/>
            <a:r>
              <a:rPr lang="en-US" altLang="en-US" sz="2400" b="1" dirty="0">
                <a:solidFill>
                  <a:srgbClr val="006699"/>
                </a:solidFill>
                <a:latin typeface="+mj-lt"/>
              </a:rPr>
              <a:t>Buffer</a:t>
            </a:r>
            <a:r>
              <a:rPr lang="en-US" altLang="en-US" sz="2400" b="1" dirty="0">
                <a:solidFill>
                  <a:srgbClr val="3366FF"/>
                </a:solidFill>
              </a:rPr>
              <a:t> </a:t>
            </a:r>
            <a:r>
              <a:rPr lang="en-US" altLang="en-US" sz="2400" b="1" dirty="0">
                <a:solidFill>
                  <a:srgbClr val="006699"/>
                </a:solidFill>
                <a:latin typeface="+mj-lt"/>
              </a:rPr>
              <a:t>cache(</a:t>
            </a:r>
            <a:r>
              <a:rPr lang="zh-CN" altLang="en-US" sz="2400" b="1" dirty="0">
                <a:solidFill>
                  <a:srgbClr val="006699"/>
                </a:solidFill>
                <a:latin typeface="+mj-lt"/>
              </a:rPr>
              <a:t>缓冲缓存</a:t>
            </a:r>
            <a:r>
              <a:rPr lang="en-US" altLang="en-US" sz="2400" b="1" dirty="0">
                <a:solidFill>
                  <a:srgbClr val="006699"/>
                </a:solidFill>
                <a:latin typeface="+mj-lt"/>
              </a:rPr>
              <a:t>)</a:t>
            </a:r>
            <a:r>
              <a:rPr lang="en-US" altLang="en-US" sz="2400" b="1" dirty="0">
                <a:solidFill>
                  <a:srgbClr val="3366FF"/>
                </a:solidFill>
              </a:rPr>
              <a:t> </a:t>
            </a:r>
            <a:r>
              <a:rPr lang="en-US" altLang="en-US" sz="2400" dirty="0"/>
              <a:t>–</a:t>
            </a:r>
            <a:r>
              <a:rPr lang="zh-CN" altLang="en-US" sz="2400" dirty="0"/>
              <a:t>主存内一块独立空间，用于存储经常使用的块</a:t>
            </a:r>
            <a:endParaRPr lang="en-US" altLang="en-US" sz="2400" dirty="0"/>
          </a:p>
          <a:p>
            <a:pPr lvl="1"/>
            <a:r>
              <a:rPr lang="en-US" altLang="en-US" sz="2400" b="1" dirty="0">
                <a:solidFill>
                  <a:srgbClr val="006699"/>
                </a:solidFill>
                <a:latin typeface="+mj-lt"/>
              </a:rPr>
              <a:t>Synchronous</a:t>
            </a:r>
            <a:r>
              <a:rPr lang="en-US" altLang="en-US" sz="2400" b="1" dirty="0">
                <a:solidFill>
                  <a:srgbClr val="3366FF"/>
                </a:solidFill>
              </a:rPr>
              <a:t> </a:t>
            </a:r>
            <a:r>
              <a:rPr lang="en-US" altLang="en-US" sz="2400" dirty="0"/>
              <a:t>writes(</a:t>
            </a:r>
            <a:r>
              <a:rPr lang="zh-CN" altLang="en-US" sz="2400" dirty="0"/>
              <a:t>同步写</a:t>
            </a:r>
            <a:r>
              <a:rPr lang="en-US" altLang="en-US" sz="2400" dirty="0"/>
              <a:t>) </a:t>
            </a:r>
            <a:r>
              <a:rPr lang="zh-CN" altLang="en-US" sz="2400" dirty="0"/>
              <a:t>有时应用请求，或者</a:t>
            </a:r>
            <a:r>
              <a:rPr lang="en-US" altLang="zh-CN" sz="2400" dirty="0"/>
              <a:t>OS</a:t>
            </a:r>
            <a:r>
              <a:rPr lang="zh-CN" altLang="en-US" sz="2400" dirty="0"/>
              <a:t>需要同步写</a:t>
            </a:r>
            <a:endParaRPr lang="en-US" altLang="en-US" sz="2400" dirty="0"/>
          </a:p>
          <a:p>
            <a:pPr lvl="2"/>
            <a:r>
              <a:rPr lang="zh-CN" altLang="en-US" sz="2400" dirty="0"/>
              <a:t>无缓冲</a:t>
            </a:r>
            <a:r>
              <a:rPr lang="en-US" altLang="en-US" sz="2400" dirty="0"/>
              <a:t> / caching – </a:t>
            </a:r>
            <a:r>
              <a:rPr lang="zh-CN" altLang="en-US" sz="2400" dirty="0"/>
              <a:t>在响应前，数据必须真正写入磁盘</a:t>
            </a:r>
            <a:endParaRPr lang="en-US" altLang="en-US" sz="2400" dirty="0"/>
          </a:p>
          <a:p>
            <a:pPr lvl="2"/>
            <a:r>
              <a:rPr lang="en-US" altLang="en-US" sz="2400" b="1" dirty="0">
                <a:solidFill>
                  <a:srgbClr val="006699"/>
                </a:solidFill>
                <a:latin typeface="+mj-lt"/>
              </a:rPr>
              <a:t>Asynchronous</a:t>
            </a:r>
            <a:r>
              <a:rPr lang="en-US" altLang="en-US" sz="2400" dirty="0"/>
              <a:t> writes(</a:t>
            </a:r>
            <a:r>
              <a:rPr lang="zh-CN" altLang="en-US" sz="2400" dirty="0"/>
              <a:t>异步写</a:t>
            </a:r>
            <a:r>
              <a:rPr lang="en-US" altLang="en-US" sz="2400" dirty="0"/>
              <a:t>) </a:t>
            </a:r>
            <a:r>
              <a:rPr lang="zh-CN" altLang="en-US" sz="2400" dirty="0"/>
              <a:t>更常见，可缓冲，更高总体写入速度</a:t>
            </a:r>
            <a:endParaRPr lang="en-US" altLang="en-US" sz="2400" dirty="0"/>
          </a:p>
          <a:p>
            <a:pPr lvl="1"/>
            <a:r>
              <a:rPr lang="en-US" altLang="en-US" sz="2400" b="1" dirty="0">
                <a:solidFill>
                  <a:srgbClr val="006699"/>
                </a:solidFill>
                <a:latin typeface="+mj-lt"/>
              </a:rPr>
              <a:t>Free-behind(</a:t>
            </a:r>
            <a:r>
              <a:rPr lang="zh-CN" altLang="en-US" sz="2400" b="1" dirty="0">
                <a:solidFill>
                  <a:srgbClr val="006699"/>
                </a:solidFill>
                <a:latin typeface="+mj-lt"/>
              </a:rPr>
              <a:t>马上释放</a:t>
            </a:r>
            <a:r>
              <a:rPr lang="en-US" altLang="en-US" sz="2400" b="1" dirty="0">
                <a:solidFill>
                  <a:srgbClr val="006699"/>
                </a:solidFill>
                <a:latin typeface="+mj-lt"/>
              </a:rPr>
              <a:t>)</a:t>
            </a:r>
            <a:r>
              <a:rPr lang="en-US" altLang="en-US" sz="2400" b="1" dirty="0">
                <a:solidFill>
                  <a:srgbClr val="3366FF"/>
                </a:solidFill>
              </a:rPr>
              <a:t> </a:t>
            </a:r>
            <a:r>
              <a:rPr lang="zh-CN" altLang="en-US" sz="2400" dirty="0"/>
              <a:t>一旦请求下一页时，马上从缓存中删除上一页</a:t>
            </a:r>
            <a:endParaRPr lang="en-US" altLang="en-US" sz="2400" dirty="0"/>
          </a:p>
          <a:p>
            <a:pPr lvl="1"/>
            <a:r>
              <a:rPr lang="en-US" altLang="en-US" sz="2400" b="1" dirty="0">
                <a:solidFill>
                  <a:srgbClr val="006699"/>
                </a:solidFill>
                <a:latin typeface="+mj-lt"/>
              </a:rPr>
              <a:t>read-ahead(</a:t>
            </a:r>
            <a:r>
              <a:rPr lang="zh-CN" altLang="en-US" sz="2400" b="1" dirty="0">
                <a:solidFill>
                  <a:srgbClr val="006699"/>
                </a:solidFill>
                <a:latin typeface="+mj-lt"/>
              </a:rPr>
              <a:t>预先读取</a:t>
            </a:r>
            <a:r>
              <a:rPr lang="en-US" altLang="en-US" sz="2400" b="1" dirty="0">
                <a:solidFill>
                  <a:srgbClr val="006699"/>
                </a:solidFill>
                <a:latin typeface="+mj-lt"/>
              </a:rPr>
              <a:t>)</a:t>
            </a:r>
            <a:r>
              <a:rPr lang="en-US" altLang="en-US" sz="2400" b="1" dirty="0">
                <a:solidFill>
                  <a:srgbClr val="3366FF"/>
                </a:solidFill>
              </a:rPr>
              <a:t> </a:t>
            </a:r>
            <a:r>
              <a:rPr lang="zh-CN" altLang="en-US" sz="2400" dirty="0"/>
              <a:t>所请求的页与之后的页可一起读入缓存，从而大大加速顺序读取速度</a:t>
            </a:r>
            <a:endParaRPr lang="en-US" altLang="en-US" sz="2400" dirty="0"/>
          </a:p>
          <a:p>
            <a:pPr lvl="1"/>
            <a:r>
              <a:rPr lang="zh-CN" altLang="en-US" sz="2400" dirty="0"/>
              <a:t>通常写比读更接近异步，因此通常读要慢于写，这与直觉相反</a:t>
            </a:r>
            <a:endParaRPr lang="en-US" altLang="zh-CN" sz="2400" dirty="0"/>
          </a:p>
          <a:p>
            <a:pPr lvl="1"/>
            <a:r>
              <a:rPr lang="en-US" altLang="zh-CN" sz="2400" dirty="0"/>
              <a:t>I</a:t>
            </a:r>
            <a:r>
              <a:rPr lang="en-US" altLang="en-US" sz="2400" dirty="0"/>
              <a:t>mprove </a:t>
            </a:r>
            <a:r>
              <a:rPr lang="en-US" altLang="zh-CN" sz="2400" dirty="0"/>
              <a:t>system</a:t>
            </a:r>
            <a:r>
              <a:rPr lang="en-US" altLang="en-US" sz="2400" dirty="0"/>
              <a:t> performance by dedicating section of memory as virtual disk, or RAM disk</a:t>
            </a:r>
          </a:p>
          <a:p>
            <a:pPr lvl="1"/>
            <a:endParaRPr lang="en-US" altLang="en-US" sz="2400" dirty="0"/>
          </a:p>
          <a:p>
            <a:pPr lvl="1">
              <a:buFont typeface="Monotype Sorts" pitchFamily="-84" charset="2"/>
              <a:buNone/>
            </a:pPr>
            <a:br>
              <a:rPr lang="en-US" altLang="en-US" sz="2400" dirty="0"/>
            </a:br>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9D8B2D78-59F6-406F-86DA-53E3E7915849}"/>
              </a:ext>
            </a:extLst>
          </p:cNvPr>
          <p:cNvSpPr>
            <a:spLocks noGrp="1" noChangeArrowheads="1"/>
          </p:cNvSpPr>
          <p:nvPr>
            <p:ph type="title"/>
          </p:nvPr>
        </p:nvSpPr>
        <p:spPr>
          <a:xfrm>
            <a:off x="1981200" y="247880"/>
            <a:ext cx="8229600" cy="576262"/>
          </a:xfrm>
        </p:spPr>
        <p:txBody>
          <a:bodyPr/>
          <a:lstStyle/>
          <a:p>
            <a:pPr eaLnBrk="1" hangingPunct="1"/>
            <a:r>
              <a:rPr lang="en-US" altLang="en-US" dirty="0"/>
              <a:t>Page Cache(</a:t>
            </a:r>
            <a:r>
              <a:rPr lang="zh-CN" altLang="en-US" dirty="0"/>
              <a:t>页面缓存</a:t>
            </a:r>
            <a:r>
              <a:rPr lang="en-US" altLang="en-US" dirty="0"/>
              <a:t>)</a:t>
            </a:r>
          </a:p>
        </p:txBody>
      </p:sp>
      <p:sp>
        <p:nvSpPr>
          <p:cNvPr id="71682" name="Rectangle 3">
            <a:extLst>
              <a:ext uri="{FF2B5EF4-FFF2-40B4-BE49-F238E27FC236}">
                <a16:creationId xmlns:a16="http://schemas.microsoft.com/office/drawing/2014/main" id="{9D2DD600-3B35-4D5E-8FF2-5AC7BE9A63C6}"/>
              </a:ext>
            </a:extLst>
          </p:cNvPr>
          <p:cNvSpPr>
            <a:spLocks noGrp="1" noChangeArrowheads="1"/>
          </p:cNvSpPr>
          <p:nvPr>
            <p:ph type="body" idx="1"/>
          </p:nvPr>
        </p:nvSpPr>
        <p:spPr>
          <a:xfrm>
            <a:off x="1396314" y="1233489"/>
            <a:ext cx="9354064" cy="4405312"/>
          </a:xfrm>
        </p:spPr>
        <p:txBody>
          <a:bodyPr/>
          <a:lstStyle/>
          <a:p>
            <a:r>
              <a:rPr lang="en-US" altLang="en-US" sz="2800" b="1" dirty="0">
                <a:solidFill>
                  <a:srgbClr val="006699"/>
                </a:solidFill>
                <a:latin typeface="+mj-lt"/>
              </a:rPr>
              <a:t>page</a:t>
            </a:r>
            <a:r>
              <a:rPr lang="en-US" altLang="en-US" sz="2800" b="1" dirty="0">
                <a:solidFill>
                  <a:srgbClr val="3366FF"/>
                </a:solidFill>
              </a:rPr>
              <a:t> </a:t>
            </a:r>
            <a:r>
              <a:rPr lang="en-US" altLang="en-US" sz="2800" b="1" dirty="0">
                <a:solidFill>
                  <a:srgbClr val="006699"/>
                </a:solidFill>
                <a:latin typeface="+mj-lt"/>
              </a:rPr>
              <a:t>cache(</a:t>
            </a:r>
            <a:r>
              <a:rPr lang="zh-CN" altLang="en-US" sz="2800" b="1" dirty="0">
                <a:solidFill>
                  <a:srgbClr val="006699"/>
                </a:solidFill>
                <a:latin typeface="+mj-lt"/>
              </a:rPr>
              <a:t>页面缓存</a:t>
            </a:r>
            <a:r>
              <a:rPr lang="en-US" altLang="en-US" sz="2800" b="1" dirty="0">
                <a:solidFill>
                  <a:srgbClr val="006699"/>
                </a:solidFill>
                <a:latin typeface="+mj-lt"/>
              </a:rPr>
              <a:t>)</a:t>
            </a:r>
            <a:r>
              <a:rPr lang="en-US" altLang="en-US" sz="2800" dirty="0">
                <a:solidFill>
                  <a:srgbClr val="3366FF"/>
                </a:solidFill>
              </a:rPr>
              <a:t> </a:t>
            </a:r>
            <a:r>
              <a:rPr lang="zh-CN" altLang="en-US" sz="2800" dirty="0"/>
              <a:t>使用虚拟内存技术与地址来缓存页，而非磁盘块</a:t>
            </a:r>
            <a:endParaRPr lang="en-US" altLang="zh-CN" sz="2800" dirty="0"/>
          </a:p>
          <a:p>
            <a:r>
              <a:rPr lang="zh-CN" altLang="en-US" sz="2800" dirty="0"/>
              <a:t>内存映射</a:t>
            </a:r>
            <a:r>
              <a:rPr lang="en-US" altLang="zh-CN" sz="2800" dirty="0"/>
              <a:t>I/O</a:t>
            </a:r>
            <a:r>
              <a:rPr lang="zh-CN" altLang="en-US" sz="2800" dirty="0"/>
              <a:t>使用页面缓存</a:t>
            </a:r>
            <a:r>
              <a:rPr lang="en-US" altLang="zh-CN" sz="2800" dirty="0"/>
              <a:t>(page cache)</a:t>
            </a:r>
            <a:endParaRPr lang="en-US" altLang="en-US" sz="2800" dirty="0"/>
          </a:p>
          <a:p>
            <a:r>
              <a:rPr lang="zh-CN" altLang="en-US" sz="2800" dirty="0"/>
              <a:t>标准</a:t>
            </a:r>
            <a:r>
              <a:rPr lang="en-US" altLang="zh-CN" sz="2800" dirty="0"/>
              <a:t>I/O</a:t>
            </a:r>
            <a:r>
              <a:rPr lang="zh-CN" altLang="en-US" sz="2800" dirty="0"/>
              <a:t>调用通过文件系统使用缓冲缓存</a:t>
            </a:r>
            <a:r>
              <a:rPr lang="en-US" altLang="zh-CN" sz="2800" dirty="0"/>
              <a:t>(</a:t>
            </a:r>
            <a:r>
              <a:rPr lang="en-US" altLang="en-US" sz="2800" dirty="0"/>
              <a:t>buffer (disk) cache)</a:t>
            </a:r>
          </a:p>
          <a:p>
            <a:r>
              <a:rPr lang="zh-CN" altLang="en-US" sz="2800" dirty="0"/>
              <a:t>这将导致如后页的图所示情况</a:t>
            </a:r>
            <a:endParaRPr lang="en-US" altLang="en-US" sz="2800" dirty="0"/>
          </a:p>
          <a:p>
            <a:endParaRPr lang="en-US" altLang="en-US" sz="2800" dirty="0"/>
          </a:p>
          <a:p>
            <a:endParaRPr lang="en-US" alt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A6710B39-BD36-4800-86EA-CD5E9AACB466}"/>
              </a:ext>
            </a:extLst>
          </p:cNvPr>
          <p:cNvSpPr>
            <a:spLocks noGrp="1" noChangeArrowheads="1"/>
          </p:cNvSpPr>
          <p:nvPr>
            <p:ph type="title"/>
          </p:nvPr>
        </p:nvSpPr>
        <p:spPr>
          <a:xfrm>
            <a:off x="2681289" y="242306"/>
            <a:ext cx="7577137" cy="576262"/>
          </a:xfrm>
        </p:spPr>
        <p:txBody>
          <a:bodyPr/>
          <a:lstStyle/>
          <a:p>
            <a:pPr eaLnBrk="1" hangingPunct="1"/>
            <a:r>
              <a:rPr lang="en-US" altLang="en-US" dirty="0"/>
              <a:t>I/O Without a Unified Buffer Cache</a:t>
            </a:r>
            <a:endParaRPr lang="en-US" altLang="en-US" sz="2400" dirty="0"/>
          </a:p>
        </p:txBody>
      </p:sp>
      <p:pic>
        <p:nvPicPr>
          <p:cNvPr id="73730" name="Picture 2">
            <a:extLst>
              <a:ext uri="{FF2B5EF4-FFF2-40B4-BE49-F238E27FC236}">
                <a16:creationId xmlns:a16="http://schemas.microsoft.com/office/drawing/2014/main" id="{43985C64-68B9-45FA-933F-862EAF9F3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933" y="1056678"/>
            <a:ext cx="5797118" cy="565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A1862E2A-0A9C-4B67-9237-0FA86C2B6D10}"/>
              </a:ext>
            </a:extLst>
          </p:cNvPr>
          <p:cNvSpPr txBox="1"/>
          <p:nvPr/>
        </p:nvSpPr>
        <p:spPr>
          <a:xfrm>
            <a:off x="1427205" y="3774989"/>
            <a:ext cx="335486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无统一缓冲缓存的</a:t>
            </a:r>
            <a:r>
              <a:rPr lang="en-US" altLang="zh-CN" sz="2400" dirty="0">
                <a:latin typeface="微软雅黑" panose="020B0503020204020204" pitchFamily="34" charset="-122"/>
                <a:ea typeface="微软雅黑" panose="020B0503020204020204" pitchFamily="34" charset="-122"/>
              </a:rPr>
              <a:t>I/O</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30BADCB-B296-4CF7-A9D8-8A817FE6D32D}"/>
              </a:ext>
            </a:extLst>
          </p:cNvPr>
          <p:cNvSpPr>
            <a:spLocks noGrp="1" noChangeArrowheads="1"/>
          </p:cNvSpPr>
          <p:nvPr>
            <p:ph type="title"/>
          </p:nvPr>
        </p:nvSpPr>
        <p:spPr>
          <a:xfrm>
            <a:off x="2400300" y="232975"/>
            <a:ext cx="7810500" cy="576262"/>
          </a:xfrm>
        </p:spPr>
        <p:txBody>
          <a:bodyPr/>
          <a:lstStyle/>
          <a:p>
            <a:pPr eaLnBrk="1" hangingPunct="1"/>
            <a:r>
              <a:rPr lang="en-US" altLang="en-US" dirty="0"/>
              <a:t>Unified Buffer Cache(</a:t>
            </a:r>
            <a:r>
              <a:rPr lang="zh-CN" altLang="en-US" dirty="0"/>
              <a:t>统一缓冲缓存</a:t>
            </a:r>
            <a:r>
              <a:rPr lang="en-US" altLang="en-US" dirty="0"/>
              <a:t>)</a:t>
            </a:r>
          </a:p>
        </p:txBody>
      </p:sp>
      <p:sp>
        <p:nvSpPr>
          <p:cNvPr id="75778" name="Rectangle 3">
            <a:extLst>
              <a:ext uri="{FF2B5EF4-FFF2-40B4-BE49-F238E27FC236}">
                <a16:creationId xmlns:a16="http://schemas.microsoft.com/office/drawing/2014/main" id="{E6A6ACAF-0A99-421A-91C7-4E22F1014881}"/>
              </a:ext>
            </a:extLst>
          </p:cNvPr>
          <p:cNvSpPr>
            <a:spLocks noGrp="1" noChangeArrowheads="1"/>
          </p:cNvSpPr>
          <p:nvPr>
            <p:ph type="body" idx="1"/>
          </p:nvPr>
        </p:nvSpPr>
        <p:spPr>
          <a:xfrm>
            <a:off x="1473693" y="1252151"/>
            <a:ext cx="9303798" cy="4323150"/>
          </a:xfrm>
        </p:spPr>
        <p:txBody>
          <a:bodyPr/>
          <a:lstStyle/>
          <a:p>
            <a:r>
              <a:rPr lang="en-US" altLang="en-US" sz="2800" dirty="0"/>
              <a:t>A </a:t>
            </a:r>
            <a:r>
              <a:rPr lang="en-US" altLang="en-US" sz="2800" b="1" dirty="0">
                <a:solidFill>
                  <a:srgbClr val="006699"/>
                </a:solidFill>
                <a:latin typeface="+mj-lt"/>
              </a:rPr>
              <a:t>unified</a:t>
            </a:r>
            <a:r>
              <a:rPr lang="en-US" altLang="en-US" sz="2800" b="1" dirty="0">
                <a:solidFill>
                  <a:srgbClr val="3366FF"/>
                </a:solidFill>
              </a:rPr>
              <a:t> </a:t>
            </a:r>
            <a:r>
              <a:rPr lang="en-US" altLang="en-US" sz="2800" b="1" dirty="0">
                <a:solidFill>
                  <a:srgbClr val="006699"/>
                </a:solidFill>
                <a:latin typeface="+mj-lt"/>
              </a:rPr>
              <a:t>buffer</a:t>
            </a:r>
            <a:r>
              <a:rPr lang="en-US" altLang="en-US" sz="2800" b="1" dirty="0">
                <a:solidFill>
                  <a:srgbClr val="3366FF"/>
                </a:solidFill>
              </a:rPr>
              <a:t> </a:t>
            </a:r>
            <a:r>
              <a:rPr lang="en-US" altLang="en-US" sz="2800" b="1" dirty="0">
                <a:solidFill>
                  <a:srgbClr val="006699"/>
                </a:solidFill>
                <a:latin typeface="+mj-lt"/>
              </a:rPr>
              <a:t>cache</a:t>
            </a:r>
            <a:r>
              <a:rPr lang="en-US" altLang="zh-CN" sz="2800" b="1" dirty="0">
                <a:solidFill>
                  <a:srgbClr val="006699"/>
                </a:solidFill>
                <a:latin typeface="+mj-lt"/>
              </a:rPr>
              <a:t>(</a:t>
            </a:r>
            <a:r>
              <a:rPr lang="zh-CN" altLang="en-US" sz="2800" b="1" dirty="0">
                <a:solidFill>
                  <a:srgbClr val="006699"/>
                </a:solidFill>
                <a:latin typeface="+mj-lt"/>
              </a:rPr>
              <a:t>统一缓冲缓存</a:t>
            </a:r>
            <a:r>
              <a:rPr lang="en-US" altLang="zh-CN" sz="2800" b="1" dirty="0">
                <a:solidFill>
                  <a:srgbClr val="006699"/>
                </a:solidFill>
                <a:latin typeface="+mj-lt"/>
              </a:rPr>
              <a:t>)</a:t>
            </a:r>
            <a:r>
              <a:rPr lang="en-US" altLang="en-US" sz="2800" b="1" dirty="0">
                <a:solidFill>
                  <a:srgbClr val="3366FF"/>
                </a:solidFill>
              </a:rPr>
              <a:t> </a:t>
            </a:r>
            <a:r>
              <a:rPr lang="zh-CN" altLang="en-US" sz="2800" dirty="0"/>
              <a:t>使用同一个</a:t>
            </a:r>
            <a:r>
              <a:rPr lang="en-US" altLang="zh-CN" sz="2800" dirty="0"/>
              <a:t>page cache</a:t>
            </a:r>
            <a:r>
              <a:rPr lang="zh-CN" altLang="en-US" sz="2800" dirty="0"/>
              <a:t>来缓存内存映射页，以及普通文件系统的</a:t>
            </a:r>
            <a:r>
              <a:rPr lang="en-US" altLang="zh-CN" sz="2800" dirty="0"/>
              <a:t>I/O</a:t>
            </a:r>
            <a:r>
              <a:rPr lang="zh-CN" altLang="en-US" sz="2800" dirty="0"/>
              <a:t>，来避免</a:t>
            </a:r>
            <a:r>
              <a:rPr lang="en-US" altLang="en-US" sz="2800" b="1" dirty="0">
                <a:solidFill>
                  <a:srgbClr val="006699"/>
                </a:solidFill>
                <a:latin typeface="+mj-lt"/>
              </a:rPr>
              <a:t>double</a:t>
            </a:r>
            <a:r>
              <a:rPr lang="en-US" altLang="en-US" sz="2800" b="1" dirty="0">
                <a:solidFill>
                  <a:srgbClr val="3366FF"/>
                </a:solidFill>
              </a:rPr>
              <a:t> </a:t>
            </a:r>
            <a:r>
              <a:rPr lang="en-US" altLang="en-US" sz="2800" b="1" dirty="0">
                <a:solidFill>
                  <a:srgbClr val="006699"/>
                </a:solidFill>
                <a:latin typeface="+mj-lt"/>
              </a:rPr>
              <a:t>caching(</a:t>
            </a:r>
            <a:r>
              <a:rPr lang="zh-CN" altLang="en-US" sz="2800" b="1" dirty="0">
                <a:solidFill>
                  <a:srgbClr val="006699"/>
                </a:solidFill>
                <a:latin typeface="+mj-lt"/>
              </a:rPr>
              <a:t>双重缓存</a:t>
            </a:r>
            <a:r>
              <a:rPr lang="en-US" altLang="zh-CN" sz="2800" b="1" dirty="0">
                <a:solidFill>
                  <a:srgbClr val="006699"/>
                </a:solidFill>
                <a:latin typeface="+mj-lt"/>
              </a:rPr>
              <a:t>)</a:t>
            </a:r>
            <a:endParaRPr lang="en-US"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DAD09554-777D-4294-948C-7A7D12CC1C0E}"/>
              </a:ext>
            </a:extLst>
          </p:cNvPr>
          <p:cNvSpPr>
            <a:spLocks noGrp="1" noChangeArrowheads="1"/>
          </p:cNvSpPr>
          <p:nvPr>
            <p:ph type="title"/>
          </p:nvPr>
        </p:nvSpPr>
        <p:spPr>
          <a:xfrm>
            <a:off x="2536826" y="240489"/>
            <a:ext cx="7673975" cy="576262"/>
          </a:xfrm>
        </p:spPr>
        <p:txBody>
          <a:bodyPr/>
          <a:lstStyle/>
          <a:p>
            <a:pPr eaLnBrk="1" hangingPunct="1"/>
            <a:r>
              <a:rPr lang="en-US" altLang="en-US" dirty="0"/>
              <a:t>I/O Using a Unified Buffer Cache</a:t>
            </a:r>
            <a:endParaRPr lang="en-US" altLang="en-US" sz="2400" dirty="0"/>
          </a:p>
        </p:txBody>
      </p:sp>
      <p:pic>
        <p:nvPicPr>
          <p:cNvPr id="77826" name="Picture 2">
            <a:extLst>
              <a:ext uri="{FF2B5EF4-FFF2-40B4-BE49-F238E27FC236}">
                <a16:creationId xmlns:a16="http://schemas.microsoft.com/office/drawing/2014/main" id="{9969CED8-2FD4-4E38-B15B-F8B96C781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483" y="1109100"/>
            <a:ext cx="7744422" cy="5380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E58A09F-AD0E-417F-85CC-083615B4F298}"/>
              </a:ext>
            </a:extLst>
          </p:cNvPr>
          <p:cNvSpPr>
            <a:spLocks noGrp="1" noChangeArrowheads="1"/>
          </p:cNvSpPr>
          <p:nvPr>
            <p:ph type="title"/>
          </p:nvPr>
        </p:nvSpPr>
        <p:spPr>
          <a:xfrm>
            <a:off x="1981200" y="245093"/>
            <a:ext cx="8229600" cy="576262"/>
          </a:xfrm>
        </p:spPr>
        <p:txBody>
          <a:bodyPr/>
          <a:lstStyle/>
          <a:p>
            <a:pPr eaLnBrk="1" hangingPunct="1"/>
            <a:r>
              <a:rPr lang="en-US" altLang="en-US" dirty="0"/>
              <a:t>*11.7 Recovery(</a:t>
            </a:r>
            <a:r>
              <a:rPr lang="zh-CN" altLang="en-US" dirty="0"/>
              <a:t>恢复</a:t>
            </a:r>
            <a:r>
              <a:rPr lang="en-US" altLang="en-US" dirty="0"/>
              <a:t>)</a:t>
            </a:r>
          </a:p>
        </p:txBody>
      </p:sp>
      <p:sp>
        <p:nvSpPr>
          <p:cNvPr id="79874" name="Rectangle 3">
            <a:extLst>
              <a:ext uri="{FF2B5EF4-FFF2-40B4-BE49-F238E27FC236}">
                <a16:creationId xmlns:a16="http://schemas.microsoft.com/office/drawing/2014/main" id="{06657CE0-04CC-4C62-B813-72204F451DD2}"/>
              </a:ext>
            </a:extLst>
          </p:cNvPr>
          <p:cNvSpPr>
            <a:spLocks noGrp="1" noChangeArrowheads="1"/>
          </p:cNvSpPr>
          <p:nvPr>
            <p:ph type="body" idx="1"/>
          </p:nvPr>
        </p:nvSpPr>
        <p:spPr>
          <a:xfrm>
            <a:off x="1251751" y="1261482"/>
            <a:ext cx="9170633" cy="4402719"/>
          </a:xfrm>
        </p:spPr>
        <p:txBody>
          <a:bodyPr/>
          <a:lstStyle/>
          <a:p>
            <a:r>
              <a:rPr lang="en-US" altLang="en-US" sz="2400" b="1" dirty="0">
                <a:solidFill>
                  <a:srgbClr val="006699"/>
                </a:solidFill>
                <a:latin typeface="+mj-lt"/>
              </a:rPr>
              <a:t>Consistency</a:t>
            </a:r>
            <a:r>
              <a:rPr lang="en-US" altLang="en-US" sz="2400" b="1" dirty="0">
                <a:solidFill>
                  <a:srgbClr val="3366FF"/>
                </a:solidFill>
              </a:rPr>
              <a:t> </a:t>
            </a:r>
            <a:r>
              <a:rPr lang="en-US" altLang="en-US" sz="2400" b="1" dirty="0">
                <a:solidFill>
                  <a:srgbClr val="006699"/>
                </a:solidFill>
                <a:latin typeface="+mj-lt"/>
              </a:rPr>
              <a:t>checking</a:t>
            </a:r>
            <a:r>
              <a:rPr lang="en-US" altLang="en-US" sz="2400" dirty="0">
                <a:solidFill>
                  <a:srgbClr val="3366FF"/>
                </a:solidFill>
              </a:rPr>
              <a:t> </a:t>
            </a:r>
            <a:r>
              <a:rPr lang="en-US" altLang="en-US" sz="2400" dirty="0"/>
              <a:t>– compares data in directory structure with data blocks on disk, and tries to fix inconsistencies</a:t>
            </a:r>
          </a:p>
          <a:p>
            <a:pPr lvl="1"/>
            <a:r>
              <a:rPr lang="en-US" altLang="en-US" sz="2400" dirty="0"/>
              <a:t>Can be slow and sometimes fails</a:t>
            </a:r>
          </a:p>
          <a:p>
            <a:r>
              <a:rPr lang="en-US" altLang="en-US" sz="2400" dirty="0"/>
              <a:t>Use system programs to </a:t>
            </a:r>
            <a:r>
              <a:rPr lang="en-US" altLang="en-US" sz="2400" b="1" dirty="0">
                <a:solidFill>
                  <a:srgbClr val="006699"/>
                </a:solidFill>
                <a:latin typeface="+mj-lt"/>
              </a:rPr>
              <a:t>back</a:t>
            </a:r>
            <a:r>
              <a:rPr lang="en-US" altLang="en-US" sz="2400" b="1" dirty="0">
                <a:solidFill>
                  <a:srgbClr val="3366FF"/>
                </a:solidFill>
              </a:rPr>
              <a:t> </a:t>
            </a:r>
            <a:r>
              <a:rPr lang="en-US" altLang="en-US" sz="2400" b="1" dirty="0">
                <a:solidFill>
                  <a:srgbClr val="006699"/>
                </a:solidFill>
                <a:latin typeface="+mj-lt"/>
              </a:rPr>
              <a:t>up</a:t>
            </a:r>
            <a:r>
              <a:rPr lang="en-US" altLang="en-US" sz="2400" dirty="0">
                <a:solidFill>
                  <a:srgbClr val="3366FF"/>
                </a:solidFill>
              </a:rPr>
              <a:t> </a:t>
            </a:r>
            <a:r>
              <a:rPr lang="en-US" altLang="en-US" sz="2400" dirty="0"/>
              <a:t>data from disk to another storage device (magnetic tape, other magnetic disk, optical)</a:t>
            </a:r>
          </a:p>
          <a:p>
            <a:r>
              <a:rPr lang="en-US" altLang="en-US" sz="2400" dirty="0"/>
              <a:t>Recover lost file or disk by </a:t>
            </a:r>
            <a:r>
              <a:rPr lang="en-US" altLang="en-US" sz="2400" b="1" dirty="0">
                <a:solidFill>
                  <a:srgbClr val="006699"/>
                </a:solidFill>
                <a:latin typeface="+mj-lt"/>
              </a:rPr>
              <a:t>restoring</a:t>
            </a:r>
            <a:r>
              <a:rPr lang="en-US" altLang="en-US" sz="2400" dirty="0">
                <a:solidFill>
                  <a:srgbClr val="3366FF"/>
                </a:solidFill>
              </a:rPr>
              <a:t> </a:t>
            </a:r>
            <a:r>
              <a:rPr lang="en-US" altLang="en-US" sz="2400" dirty="0"/>
              <a:t>data from backup</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45529006-D95F-4E5A-8CB8-ED731220A666}"/>
              </a:ext>
            </a:extLst>
          </p:cNvPr>
          <p:cNvSpPr>
            <a:spLocks noGrp="1" noChangeArrowheads="1"/>
          </p:cNvSpPr>
          <p:nvPr>
            <p:ph type="title"/>
          </p:nvPr>
        </p:nvSpPr>
        <p:spPr>
          <a:xfrm>
            <a:off x="2701926" y="230188"/>
            <a:ext cx="7508875" cy="576262"/>
          </a:xfrm>
        </p:spPr>
        <p:txBody>
          <a:bodyPr/>
          <a:lstStyle/>
          <a:p>
            <a:pPr eaLnBrk="1" hangingPunct="1"/>
            <a:r>
              <a:rPr lang="en-US" altLang="en-US"/>
              <a:t>*11.8 Log </a:t>
            </a:r>
            <a:r>
              <a:rPr lang="en-US" altLang="en-US" dirty="0"/>
              <a:t>Structured File Systems</a:t>
            </a:r>
          </a:p>
        </p:txBody>
      </p:sp>
      <p:sp>
        <p:nvSpPr>
          <p:cNvPr id="81922" name="Rectangle 3">
            <a:extLst>
              <a:ext uri="{FF2B5EF4-FFF2-40B4-BE49-F238E27FC236}">
                <a16:creationId xmlns:a16="http://schemas.microsoft.com/office/drawing/2014/main" id="{8876347C-4280-4D7D-909F-947429C7D033}"/>
              </a:ext>
            </a:extLst>
          </p:cNvPr>
          <p:cNvSpPr>
            <a:spLocks noGrp="1" noChangeArrowheads="1"/>
          </p:cNvSpPr>
          <p:nvPr>
            <p:ph type="body" idx="1"/>
          </p:nvPr>
        </p:nvSpPr>
        <p:spPr>
          <a:xfrm>
            <a:off x="648730" y="1142841"/>
            <a:ext cx="10787448" cy="5310187"/>
          </a:xfrm>
        </p:spPr>
        <p:txBody>
          <a:bodyPr/>
          <a:lstStyle/>
          <a:p>
            <a:r>
              <a:rPr lang="zh-CN" altLang="en-US" sz="2000" b="1" dirty="0">
                <a:solidFill>
                  <a:srgbClr val="006699"/>
                </a:solidFill>
                <a:latin typeface="+mj-lt"/>
              </a:rPr>
              <a:t>基于日志结构的文件系统</a:t>
            </a:r>
            <a:endParaRPr lang="en-US" altLang="en-US" sz="2000" b="1" dirty="0">
              <a:solidFill>
                <a:srgbClr val="006699"/>
              </a:solidFill>
              <a:latin typeface="+mj-lt"/>
            </a:endParaRPr>
          </a:p>
          <a:p>
            <a:r>
              <a:rPr lang="en-US" altLang="en-US" sz="2000" b="1" dirty="0">
                <a:solidFill>
                  <a:srgbClr val="006699"/>
                </a:solidFill>
                <a:latin typeface="+mj-lt"/>
              </a:rPr>
              <a:t>Log</a:t>
            </a:r>
            <a:r>
              <a:rPr lang="en-US" altLang="en-US" sz="2000" b="1" dirty="0">
                <a:solidFill>
                  <a:srgbClr val="3366FF"/>
                </a:solidFill>
              </a:rPr>
              <a:t> </a:t>
            </a:r>
            <a:r>
              <a:rPr lang="en-US" altLang="en-US" sz="2000" b="1" dirty="0">
                <a:solidFill>
                  <a:srgbClr val="006699"/>
                </a:solidFill>
                <a:latin typeface="+mj-lt"/>
              </a:rPr>
              <a:t>structured</a:t>
            </a:r>
            <a:r>
              <a:rPr lang="en-US" altLang="en-US" sz="2000" dirty="0">
                <a:solidFill>
                  <a:srgbClr val="3366FF"/>
                </a:solidFill>
              </a:rPr>
              <a:t> </a:t>
            </a:r>
            <a:r>
              <a:rPr lang="en-US" altLang="en-US" sz="2000" dirty="0"/>
              <a:t>(or </a:t>
            </a:r>
            <a:r>
              <a:rPr lang="en-US" altLang="en-US" sz="2000" b="1" dirty="0">
                <a:solidFill>
                  <a:srgbClr val="006699"/>
                </a:solidFill>
                <a:latin typeface="+mj-lt"/>
              </a:rPr>
              <a:t>journaling</a:t>
            </a:r>
            <a:r>
              <a:rPr lang="en-US" altLang="en-US" sz="2000" dirty="0"/>
              <a:t>) file systems record each metadata update to the file system as a </a:t>
            </a:r>
            <a:r>
              <a:rPr lang="en-US" altLang="en-US" sz="2000" b="1" dirty="0">
                <a:solidFill>
                  <a:srgbClr val="006699"/>
                </a:solidFill>
                <a:latin typeface="+mj-lt"/>
              </a:rPr>
              <a:t>transaction</a:t>
            </a:r>
          </a:p>
          <a:p>
            <a:r>
              <a:rPr lang="en-US" altLang="en-US" sz="2000" dirty="0"/>
              <a:t>All transactions are written to a log</a:t>
            </a:r>
          </a:p>
          <a:p>
            <a:pPr lvl="1"/>
            <a:r>
              <a:rPr lang="en-US" altLang="en-US" sz="2000" dirty="0"/>
              <a:t> A transaction is considered committed once it is written to the log (sequentially)</a:t>
            </a:r>
          </a:p>
          <a:p>
            <a:pPr lvl="1"/>
            <a:r>
              <a:rPr lang="en-US" altLang="en-US" sz="2000" dirty="0"/>
              <a:t>Sometimes to a separate device or section of disk</a:t>
            </a:r>
          </a:p>
          <a:p>
            <a:pPr lvl="1"/>
            <a:r>
              <a:rPr lang="en-US" altLang="en-US" sz="2000" dirty="0"/>
              <a:t>However, the file system may not yet be updated</a:t>
            </a:r>
            <a:endParaRPr lang="en-US" altLang="en-US" sz="900" dirty="0"/>
          </a:p>
          <a:p>
            <a:r>
              <a:rPr lang="en-US" altLang="en-US" sz="2000" dirty="0"/>
              <a:t>The transactions in the log are asynchronously written to the file system structures</a:t>
            </a:r>
          </a:p>
          <a:p>
            <a:pPr lvl="1"/>
            <a:r>
              <a:rPr lang="en-US" altLang="en-US" sz="2000" dirty="0"/>
              <a:t> When the file system structures are modified, the transaction is removed from the log</a:t>
            </a:r>
            <a:endParaRPr lang="en-US" altLang="en-US" sz="900" dirty="0"/>
          </a:p>
          <a:p>
            <a:r>
              <a:rPr lang="en-US" altLang="en-US" sz="2000" dirty="0"/>
              <a:t>If the file system crashes, all remaining transactions in the log must still be performed</a:t>
            </a:r>
          </a:p>
          <a:p>
            <a:r>
              <a:rPr lang="en-US" altLang="en-US" sz="2000" dirty="0"/>
              <a:t>Faster recovery from crash, removes chance of inconsistency of metadata</a:t>
            </a:r>
          </a:p>
          <a:p>
            <a:endParaRPr lang="en-US" altLang="en-US" sz="2000" dirty="0"/>
          </a:p>
          <a:p>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DBB66CE-15D9-45C4-9141-1EC5CCDA6599}"/>
              </a:ext>
            </a:extLst>
          </p:cNvPr>
          <p:cNvSpPr>
            <a:spLocks noGrp="1" noChangeArrowheads="1"/>
          </p:cNvSpPr>
          <p:nvPr>
            <p:ph type="title"/>
          </p:nvPr>
        </p:nvSpPr>
        <p:spPr>
          <a:xfrm>
            <a:off x="1981200" y="245093"/>
            <a:ext cx="8229600" cy="576262"/>
          </a:xfrm>
        </p:spPr>
        <p:txBody>
          <a:bodyPr/>
          <a:lstStyle/>
          <a:p>
            <a:r>
              <a:rPr lang="en-US" altLang="en-US" dirty="0"/>
              <a:t>File System Layers</a:t>
            </a:r>
          </a:p>
        </p:txBody>
      </p:sp>
      <p:sp>
        <p:nvSpPr>
          <p:cNvPr id="8195" name="Content Placeholder 2">
            <a:extLst>
              <a:ext uri="{FF2B5EF4-FFF2-40B4-BE49-F238E27FC236}">
                <a16:creationId xmlns:a16="http://schemas.microsoft.com/office/drawing/2014/main" id="{DDAD3471-F4DF-5B4A-AD80-1B5DCFD2163D}"/>
              </a:ext>
            </a:extLst>
          </p:cNvPr>
          <p:cNvSpPr>
            <a:spLocks noGrp="1"/>
          </p:cNvSpPr>
          <p:nvPr>
            <p:ph idx="1"/>
          </p:nvPr>
        </p:nvSpPr>
        <p:spPr>
          <a:xfrm>
            <a:off x="1109710" y="1210717"/>
            <a:ext cx="9871968" cy="4803775"/>
          </a:xfrm>
        </p:spPr>
        <p:txBody>
          <a:bodyPr/>
          <a:lstStyle/>
          <a:p>
            <a:pPr>
              <a:defRPr/>
            </a:pPr>
            <a:r>
              <a:rPr lang="en-US" altLang="en-US" sz="2400" b="1" dirty="0">
                <a:solidFill>
                  <a:srgbClr val="006699"/>
                </a:solidFill>
                <a:latin typeface="+mj-lt"/>
              </a:rPr>
              <a:t>Device</a:t>
            </a:r>
            <a:r>
              <a:rPr lang="en-US" altLang="en-US" sz="2400" b="1" dirty="0">
                <a:solidFill>
                  <a:srgbClr val="3366FF"/>
                </a:solidFill>
              </a:rPr>
              <a:t> </a:t>
            </a:r>
            <a:r>
              <a:rPr lang="en-US" altLang="en-US" sz="2400" b="1" dirty="0">
                <a:solidFill>
                  <a:srgbClr val="006699"/>
                </a:solidFill>
                <a:latin typeface="+mj-lt"/>
              </a:rPr>
              <a:t>drivers(</a:t>
            </a:r>
            <a:r>
              <a:rPr lang="zh-CN" altLang="en-US" sz="2400" b="1" dirty="0">
                <a:solidFill>
                  <a:srgbClr val="006699"/>
                </a:solidFill>
                <a:latin typeface="+mj-lt"/>
              </a:rPr>
              <a:t>驱动程序</a:t>
            </a:r>
            <a:r>
              <a:rPr lang="en-US" altLang="en-US" sz="2400" b="1" dirty="0">
                <a:solidFill>
                  <a:srgbClr val="006699"/>
                </a:solidFill>
                <a:latin typeface="+mj-lt"/>
              </a:rPr>
              <a:t>)</a:t>
            </a:r>
            <a:r>
              <a:rPr lang="en-US" altLang="en-US" sz="2400" b="1" dirty="0">
                <a:solidFill>
                  <a:srgbClr val="3366FF"/>
                </a:solidFill>
              </a:rPr>
              <a:t> </a:t>
            </a:r>
            <a:r>
              <a:rPr lang="zh-CN" altLang="en-US" sz="2400" dirty="0"/>
              <a:t>在</a:t>
            </a:r>
            <a:r>
              <a:rPr lang="en-US" altLang="en-US" sz="2400" dirty="0"/>
              <a:t>I/O</a:t>
            </a:r>
            <a:r>
              <a:rPr lang="zh-CN" altLang="en-US" sz="2400" dirty="0"/>
              <a:t>控制层管理</a:t>
            </a:r>
            <a:r>
              <a:rPr lang="en-US" altLang="zh-CN" sz="2400" dirty="0"/>
              <a:t>I/O</a:t>
            </a:r>
            <a:r>
              <a:rPr lang="zh-CN" altLang="en-US" sz="2400" dirty="0"/>
              <a:t>设备</a:t>
            </a:r>
            <a:endParaRPr lang="en-US" altLang="en-US" sz="2400" dirty="0"/>
          </a:p>
          <a:p>
            <a:pPr lvl="1">
              <a:defRPr/>
            </a:pPr>
            <a:r>
              <a:rPr lang="zh-CN" altLang="en-US" sz="2400" dirty="0"/>
              <a:t>向硬件控制器发出发出</a:t>
            </a:r>
            <a:r>
              <a:rPr lang="zh-CN" altLang="en-US" sz="2400" b="1" dirty="0">
                <a:solidFill>
                  <a:srgbClr val="0070C0"/>
                </a:solidFill>
              </a:rPr>
              <a:t>底层硬件相关的特定命令</a:t>
            </a:r>
            <a:r>
              <a:rPr lang="zh-CN" altLang="en-US" sz="2400" dirty="0"/>
              <a:t>，例如：读</a:t>
            </a:r>
            <a:r>
              <a:rPr lang="en-US" altLang="ja-JP" sz="2400" dirty="0"/>
              <a:t> drive1, cylinder 72, track 2, sector 10, </a:t>
            </a:r>
            <a:r>
              <a:rPr lang="zh-CN" altLang="en-US" sz="2400" dirty="0"/>
              <a:t>到内存地址</a:t>
            </a:r>
            <a:r>
              <a:rPr lang="en-US" altLang="ja-JP" sz="2400" dirty="0"/>
              <a:t>1060(</a:t>
            </a:r>
            <a:r>
              <a:rPr lang="zh-CN" altLang="en-US" sz="2400" dirty="0"/>
              <a:t>这些指令的参数通常需写入特定</a:t>
            </a:r>
            <a:r>
              <a:rPr lang="en-US" altLang="zh-CN" sz="2400" dirty="0"/>
              <a:t>I/O</a:t>
            </a:r>
            <a:r>
              <a:rPr lang="zh-CN" altLang="en-US" sz="2400" dirty="0"/>
              <a:t>地址的寄存器，或者以设备相关的包结构发出</a:t>
            </a:r>
            <a:r>
              <a:rPr lang="en-US" altLang="ja-JP" sz="2400" dirty="0"/>
              <a:t>)</a:t>
            </a:r>
          </a:p>
          <a:p>
            <a:pPr lvl="1">
              <a:defRPr/>
            </a:pPr>
            <a:r>
              <a:rPr lang="zh-CN" altLang="en-US" sz="2400" dirty="0"/>
              <a:t>通常与中断处理程序一起，控制物理设备，实现内存与磁盘之间的信息传输。或者说，中断处理程序是磁盘驱动程序的一部分</a:t>
            </a:r>
            <a:endParaRPr lang="en-US" altLang="ja-JP" sz="2400" dirty="0"/>
          </a:p>
          <a:p>
            <a:pPr>
              <a:defRPr/>
            </a:pPr>
            <a:r>
              <a:rPr lang="en-US" altLang="en-US" sz="2400" b="1" dirty="0">
                <a:solidFill>
                  <a:srgbClr val="006699"/>
                </a:solidFill>
                <a:latin typeface="+mj-lt"/>
              </a:rPr>
              <a:t>Basic</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system(</a:t>
            </a:r>
            <a:r>
              <a:rPr lang="zh-CN" altLang="en-US" sz="2400" b="1" dirty="0">
                <a:solidFill>
                  <a:srgbClr val="006699"/>
                </a:solidFill>
                <a:latin typeface="+mj-lt"/>
              </a:rPr>
              <a:t>基本文件系统</a:t>
            </a:r>
            <a:r>
              <a:rPr lang="en-US" altLang="en-US" sz="2400" b="1" dirty="0">
                <a:solidFill>
                  <a:srgbClr val="006699"/>
                </a:solidFill>
                <a:latin typeface="+mj-lt"/>
              </a:rPr>
              <a:t>)</a:t>
            </a:r>
            <a:r>
              <a:rPr lang="en-US" altLang="en-US" sz="2400" b="1" dirty="0">
                <a:solidFill>
                  <a:srgbClr val="3366FF"/>
                </a:solidFill>
              </a:rPr>
              <a:t> </a:t>
            </a:r>
            <a:r>
              <a:rPr lang="zh-CN" altLang="en-US" sz="2400" dirty="0"/>
              <a:t>向设备驱动程序发出</a:t>
            </a:r>
            <a:r>
              <a:rPr lang="zh-CN" altLang="en-US" sz="2400" b="1" dirty="0">
                <a:solidFill>
                  <a:srgbClr val="0070C0"/>
                </a:solidFill>
              </a:rPr>
              <a:t>通用的指令</a:t>
            </a:r>
            <a:r>
              <a:rPr lang="zh-CN" altLang="en-US" sz="2400" dirty="0"/>
              <a:t>，比如：读块号</a:t>
            </a:r>
            <a:r>
              <a:rPr lang="en-US" altLang="zh-CN" sz="2400" dirty="0"/>
              <a:t>123</a:t>
            </a:r>
            <a:endParaRPr lang="en-US" altLang="ja-JP" sz="2400" dirty="0"/>
          </a:p>
          <a:p>
            <a:pPr lvl="1">
              <a:defRPr/>
            </a:pPr>
            <a:r>
              <a:rPr lang="zh-CN" altLang="en-US" sz="2400" dirty="0"/>
              <a:t>该层次也管理内存缓冲区</a:t>
            </a:r>
            <a:r>
              <a:rPr lang="en-US" altLang="zh-CN" sz="2400" dirty="0"/>
              <a:t>(</a:t>
            </a:r>
            <a:r>
              <a:rPr lang="en-US" altLang="en-US" sz="2400" dirty="0"/>
              <a:t>buffers</a:t>
            </a:r>
            <a:r>
              <a:rPr lang="en-US" altLang="zh-CN" sz="2400" dirty="0"/>
              <a:t>)</a:t>
            </a:r>
            <a:r>
              <a:rPr lang="zh-CN" altLang="en-US" sz="2400" dirty="0"/>
              <a:t>及</a:t>
            </a:r>
            <a:r>
              <a:rPr lang="en-US" altLang="zh-CN" sz="2400" dirty="0"/>
              <a:t>cache</a:t>
            </a:r>
            <a:r>
              <a:rPr lang="en-US" altLang="en-US" sz="2400" dirty="0"/>
              <a:t>(</a:t>
            </a:r>
            <a:r>
              <a:rPr lang="zh-CN" altLang="en-US" sz="2400" dirty="0"/>
              <a:t>分配，空闲，置换</a:t>
            </a:r>
            <a:r>
              <a:rPr lang="en-US" altLang="en-US" sz="2400" dirty="0"/>
              <a:t>) </a:t>
            </a:r>
          </a:p>
          <a:p>
            <a:pPr lvl="1">
              <a:defRPr/>
            </a:pPr>
            <a:r>
              <a:rPr lang="en-US" altLang="en-US" sz="2400" dirty="0"/>
              <a:t>Buffers</a:t>
            </a:r>
            <a:r>
              <a:rPr lang="zh-CN" altLang="en-US" sz="2400" dirty="0"/>
              <a:t>用于传递中的数据</a:t>
            </a:r>
            <a:endParaRPr lang="en-US" altLang="en-US" sz="2400" dirty="0"/>
          </a:p>
          <a:p>
            <a:pPr lvl="1">
              <a:defRPr/>
            </a:pPr>
            <a:r>
              <a:rPr lang="en-US" altLang="en-US" sz="2400" dirty="0"/>
              <a:t>Caches</a:t>
            </a:r>
            <a:r>
              <a:rPr lang="zh-CN" altLang="en-US" sz="2400" dirty="0"/>
              <a:t>用于保存常用的数据</a:t>
            </a:r>
            <a:endParaRPr lang="en-US" altLang="ja-JP" sz="2400" b="1" dirty="0">
              <a:solidFill>
                <a:srgbClr val="3366FF"/>
              </a:solidFill>
            </a:endParaRPr>
          </a:p>
          <a:p>
            <a:pPr marL="1027113" lvl="3" indent="-341313">
              <a:buClr>
                <a:srgbClr val="993300"/>
              </a:buClr>
              <a:buSzPct val="90000"/>
              <a:buFont typeface="Monotype Sorts" pitchFamily="-84" charset="2"/>
              <a:buChar char="n"/>
              <a:defRPr/>
            </a:pPr>
            <a:endParaRPr lang="en-US" altLang="en-US" sz="2400" dirty="0"/>
          </a:p>
          <a:p>
            <a:pPr lvl="1">
              <a:buClr>
                <a:srgbClr val="993300"/>
              </a:buClr>
              <a:buSzPct val="90000"/>
              <a:buFont typeface="Monotype Sorts" pitchFamily="-84" charset="2"/>
              <a:buChar char="n"/>
              <a:defRPr/>
            </a:pPr>
            <a:endParaRPr lang="en-US" altLang="en-US" sz="2400" dirty="0"/>
          </a:p>
          <a:p>
            <a:pPr marL="1027113" lvl="3" indent="-341313">
              <a:buClr>
                <a:srgbClr val="993300"/>
              </a:buClr>
              <a:buSzPct val="90000"/>
              <a:buFont typeface="Monotype Sorts" pitchFamily="-84" charset="2"/>
              <a:buChar char="n"/>
              <a:defRPr/>
            </a:pPr>
            <a:endParaRPr lang="en-US" altLang="en-US" sz="2400" dirty="0"/>
          </a:p>
          <a:p>
            <a:pPr>
              <a:defRPr/>
            </a:pPr>
            <a:endParaRPr lang="en-US"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590E368-E244-4F23-803C-F831504E6FE5}"/>
              </a:ext>
            </a:extLst>
          </p:cNvPr>
          <p:cNvSpPr>
            <a:spLocks noGrp="1" noChangeArrowheads="1"/>
          </p:cNvSpPr>
          <p:nvPr>
            <p:ph type="title"/>
          </p:nvPr>
        </p:nvSpPr>
        <p:spPr>
          <a:xfrm>
            <a:off x="1748901" y="228600"/>
            <a:ext cx="9516861" cy="609600"/>
          </a:xfrm>
        </p:spPr>
        <p:txBody>
          <a:bodyPr/>
          <a:lstStyle/>
          <a:p>
            <a:pPr>
              <a:defRPr/>
            </a:pPr>
            <a:r>
              <a:rPr lang="en-US" altLang="zh-CN">
                <a:ea typeface="宋体" charset="-122"/>
              </a:rPr>
              <a:t>*11.9  </a:t>
            </a:r>
            <a:r>
              <a:rPr lang="en-US" altLang="zh-CN" dirty="0">
                <a:ea typeface="宋体" charset="-122"/>
              </a:rPr>
              <a:t>The Sun Network File System (NFS)</a:t>
            </a:r>
          </a:p>
        </p:txBody>
      </p:sp>
      <p:sp>
        <p:nvSpPr>
          <p:cNvPr id="40963" name="Rectangle 3"/>
          <p:cNvSpPr>
            <a:spLocks noGrp="1" noChangeArrowheads="1"/>
          </p:cNvSpPr>
          <p:nvPr>
            <p:ph type="body" idx="1"/>
          </p:nvPr>
        </p:nvSpPr>
        <p:spPr>
          <a:xfrm>
            <a:off x="1313895" y="1233489"/>
            <a:ext cx="9809825" cy="4626984"/>
          </a:xfrm>
        </p:spPr>
        <p:txBody>
          <a:bodyPr/>
          <a:lstStyle/>
          <a:p>
            <a:r>
              <a:rPr lang="zh-CN" altLang="en-US" sz="2400" dirty="0"/>
              <a:t>网络文件系统</a:t>
            </a:r>
            <a:endParaRPr lang="en-US" altLang="zh-CN" sz="2400" dirty="0"/>
          </a:p>
          <a:p>
            <a:endParaRPr lang="en-US" altLang="zh-CN" sz="2400" dirty="0"/>
          </a:p>
          <a:p>
            <a:r>
              <a:rPr lang="en-US" altLang="zh-CN" sz="2400" dirty="0">
                <a:ea typeface="宋体" pitchFamily="2" charset="-122"/>
              </a:rPr>
              <a:t>An implementation and a specification of a software system for accessing remote files across LANs (or WANs)</a:t>
            </a:r>
            <a:br>
              <a:rPr lang="en-US" altLang="zh-CN" sz="2400" dirty="0">
                <a:ea typeface="宋体" pitchFamily="2" charset="-122"/>
              </a:rPr>
            </a:br>
            <a:endParaRPr lang="en-US" altLang="zh-CN" sz="2400" dirty="0">
              <a:ea typeface="宋体" pitchFamily="2" charset="-122"/>
            </a:endParaRPr>
          </a:p>
          <a:p>
            <a:r>
              <a:rPr lang="en-US" altLang="zh-CN" sz="2400" dirty="0">
                <a:ea typeface="宋体" pitchFamily="2" charset="-122"/>
              </a:rPr>
              <a:t>The implementation is part of the Solaris and SunOS operating systems running on Sun workstations using an unreliable datagram protocol (UDP/IP protocol and Ethernet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9B535E9-F55A-454F-B735-0F43BD244774}"/>
              </a:ext>
            </a:extLst>
          </p:cNvPr>
          <p:cNvSpPr>
            <a:spLocks noGrp="1" noChangeArrowheads="1"/>
          </p:cNvSpPr>
          <p:nvPr>
            <p:ph type="title"/>
          </p:nvPr>
        </p:nvSpPr>
        <p:spPr/>
        <p:txBody>
          <a:bodyPr/>
          <a:lstStyle/>
          <a:p>
            <a:pPr>
              <a:defRPr/>
            </a:pPr>
            <a:r>
              <a:rPr lang="en-US" altLang="zh-CN">
                <a:ea typeface="宋体" charset="-122"/>
              </a:rPr>
              <a:t>NFS (Cont.)</a:t>
            </a:r>
          </a:p>
        </p:txBody>
      </p:sp>
      <p:sp>
        <p:nvSpPr>
          <p:cNvPr id="41987" name="Rectangle 3"/>
          <p:cNvSpPr>
            <a:spLocks noGrp="1" noChangeArrowheads="1"/>
          </p:cNvSpPr>
          <p:nvPr>
            <p:ph type="body" idx="1"/>
          </p:nvPr>
        </p:nvSpPr>
        <p:spPr>
          <a:xfrm>
            <a:off x="409153" y="903331"/>
            <a:ext cx="11274160" cy="5434542"/>
          </a:xfrm>
        </p:spPr>
        <p:txBody>
          <a:bodyPr/>
          <a:lstStyle/>
          <a:p>
            <a:pPr>
              <a:lnSpc>
                <a:spcPct val="90000"/>
              </a:lnSpc>
            </a:pPr>
            <a:r>
              <a:rPr lang="en-US" altLang="zh-CN" sz="2800" dirty="0">
                <a:ea typeface="宋体" pitchFamily="2" charset="-122"/>
              </a:rPr>
              <a:t>Interconnected workstations viewed as a set of independent machines with independent file systems, which allows sharing among these file systems in a transparent manner</a:t>
            </a:r>
          </a:p>
          <a:p>
            <a:pPr lvl="1">
              <a:lnSpc>
                <a:spcPct val="90000"/>
              </a:lnSpc>
            </a:pPr>
            <a:r>
              <a:rPr lang="en-US" altLang="zh-CN" sz="2400" dirty="0">
                <a:ea typeface="宋体" pitchFamily="2" charset="-122"/>
              </a:rPr>
              <a:t>A remote directory is mounted over a local file system directory</a:t>
            </a:r>
          </a:p>
          <a:p>
            <a:pPr lvl="2">
              <a:lnSpc>
                <a:spcPct val="90000"/>
              </a:lnSpc>
            </a:pPr>
            <a:r>
              <a:rPr lang="en-US" altLang="zh-CN" sz="2400" dirty="0">
                <a:ea typeface="宋体" pitchFamily="2" charset="-122"/>
              </a:rPr>
              <a:t> The mounted directory looks like an integral  subtree of the local file system, replacing the subtree descending from the local directory</a:t>
            </a:r>
          </a:p>
          <a:p>
            <a:pPr lvl="1">
              <a:lnSpc>
                <a:spcPct val="90000"/>
              </a:lnSpc>
            </a:pPr>
            <a:r>
              <a:rPr lang="en-US" altLang="zh-CN" sz="2400" dirty="0">
                <a:ea typeface="宋体" pitchFamily="2" charset="-122"/>
              </a:rPr>
              <a:t>Specification of the remote directory for the mount operation is nontransparent; the host name of the remote directory has to be provided</a:t>
            </a:r>
          </a:p>
          <a:p>
            <a:pPr lvl="2">
              <a:lnSpc>
                <a:spcPct val="90000"/>
              </a:lnSpc>
            </a:pPr>
            <a:r>
              <a:rPr lang="en-US" altLang="zh-CN" sz="2400" dirty="0">
                <a:ea typeface="宋体" pitchFamily="2" charset="-122"/>
              </a:rPr>
              <a:t>  Files in the remote directory can then be accessed in a transparent manner</a:t>
            </a:r>
          </a:p>
          <a:p>
            <a:pPr lvl="1">
              <a:lnSpc>
                <a:spcPct val="90000"/>
              </a:lnSpc>
            </a:pPr>
            <a:r>
              <a:rPr lang="en-US" altLang="zh-CN" sz="2400" dirty="0">
                <a:ea typeface="宋体" pitchFamily="2" charset="-122"/>
              </a:rPr>
              <a:t>Subject to access-rights accreditation, potentially any file system (or directory within a file system), can be mounted remotely on top of any local directory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579543A-84DA-4518-9FBD-BA5738A89E36}"/>
              </a:ext>
            </a:extLst>
          </p:cNvPr>
          <p:cNvSpPr>
            <a:spLocks noGrp="1" noChangeArrowheads="1"/>
          </p:cNvSpPr>
          <p:nvPr>
            <p:ph type="title"/>
          </p:nvPr>
        </p:nvSpPr>
        <p:spPr/>
        <p:txBody>
          <a:bodyPr/>
          <a:lstStyle/>
          <a:p>
            <a:pPr>
              <a:defRPr/>
            </a:pPr>
            <a:r>
              <a:rPr lang="en-US" altLang="zh-CN">
                <a:ea typeface="宋体" charset="-122"/>
              </a:rPr>
              <a:t>NFS (Cont.)</a:t>
            </a:r>
          </a:p>
        </p:txBody>
      </p:sp>
      <p:sp>
        <p:nvSpPr>
          <p:cNvPr id="43011" name="Rectangle 3"/>
          <p:cNvSpPr>
            <a:spLocks noGrp="1" noChangeArrowheads="1"/>
          </p:cNvSpPr>
          <p:nvPr>
            <p:ph type="body" idx="1"/>
          </p:nvPr>
        </p:nvSpPr>
        <p:spPr>
          <a:xfrm>
            <a:off x="1012055" y="1033992"/>
            <a:ext cx="10164932" cy="5443008"/>
          </a:xfrm>
        </p:spPr>
        <p:txBody>
          <a:bodyPr/>
          <a:lstStyle/>
          <a:p>
            <a:r>
              <a:rPr lang="en-US" altLang="zh-CN" sz="2400" dirty="0">
                <a:ea typeface="宋体" pitchFamily="2" charset="-122"/>
              </a:rPr>
              <a:t>NFS is designed to operate in a heterogeneous environment of different machines, operating systems, and network architectures; the NFS specifications independent of these media</a:t>
            </a:r>
          </a:p>
          <a:p>
            <a:pPr>
              <a:buFont typeface="Monotype Sorts"/>
              <a:buNone/>
            </a:pPr>
            <a:endParaRPr lang="en-US" altLang="zh-CN" sz="2400" dirty="0">
              <a:ea typeface="宋体" pitchFamily="2" charset="-122"/>
            </a:endParaRPr>
          </a:p>
          <a:p>
            <a:r>
              <a:rPr lang="en-US" altLang="zh-CN" sz="2400" dirty="0">
                <a:ea typeface="宋体" pitchFamily="2" charset="-122"/>
              </a:rPr>
              <a:t>This independence is achieved through the use of RPC primitives built on top of an External Data Representation (XDR) protocol used between two implementation-independent interfaces</a:t>
            </a:r>
            <a:br>
              <a:rPr lang="en-US" altLang="zh-CN" sz="2400" dirty="0">
                <a:ea typeface="宋体" pitchFamily="2" charset="-122"/>
              </a:rPr>
            </a:br>
            <a:endParaRPr lang="en-US" altLang="zh-CN" sz="2400" dirty="0">
              <a:ea typeface="宋体" pitchFamily="2" charset="-122"/>
            </a:endParaRPr>
          </a:p>
          <a:p>
            <a:r>
              <a:rPr lang="en-US" altLang="zh-CN" sz="2400" dirty="0">
                <a:ea typeface="宋体" pitchFamily="2" charset="-122"/>
              </a:rPr>
              <a:t>The NFS specification distinguishes between the services provided by a mount mechanism and the actual remote-file-access services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AE1F3C0-08EE-4BA5-963D-4910FFF48094}"/>
              </a:ext>
            </a:extLst>
          </p:cNvPr>
          <p:cNvSpPr>
            <a:spLocks noGrp="1" noChangeArrowheads="1"/>
          </p:cNvSpPr>
          <p:nvPr>
            <p:ph type="title"/>
          </p:nvPr>
        </p:nvSpPr>
        <p:spPr/>
        <p:txBody>
          <a:bodyPr/>
          <a:lstStyle/>
          <a:p>
            <a:pPr>
              <a:defRPr/>
            </a:pPr>
            <a:r>
              <a:rPr lang="en-US" altLang="zh-CN">
                <a:ea typeface="宋体" charset="-122"/>
              </a:rPr>
              <a:t>Three Independent File Systems</a:t>
            </a:r>
            <a:endParaRPr lang="en-US" altLang="zh-CN" sz="2400">
              <a:ea typeface="宋体" charset="-122"/>
            </a:endParaRP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l="768" t="16484" r="795" b="16849"/>
          <a:stretch>
            <a:fillRect/>
          </a:stretch>
        </p:blipFill>
        <p:spPr bwMode="auto">
          <a:xfrm>
            <a:off x="1284032" y="1051265"/>
            <a:ext cx="9623935" cy="48878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AE8D819-16C5-4F32-9E5D-7FB44668A0AF}"/>
              </a:ext>
            </a:extLst>
          </p:cNvPr>
          <p:cNvSpPr>
            <a:spLocks noGrp="1" noChangeArrowheads="1"/>
          </p:cNvSpPr>
          <p:nvPr>
            <p:ph type="title"/>
          </p:nvPr>
        </p:nvSpPr>
        <p:spPr/>
        <p:txBody>
          <a:bodyPr/>
          <a:lstStyle/>
          <a:p>
            <a:pPr>
              <a:defRPr/>
            </a:pPr>
            <a:r>
              <a:rPr lang="en-US" altLang="zh-CN">
                <a:ea typeface="宋体" charset="-122"/>
              </a:rPr>
              <a:t>Mounting in NFS </a:t>
            </a:r>
            <a:endParaRPr lang="en-US" altLang="zh-CN" sz="2400">
              <a:ea typeface="宋体" charset="-122"/>
            </a:endParaRPr>
          </a:p>
        </p:txBody>
      </p:sp>
      <p:sp>
        <p:nvSpPr>
          <p:cNvPr id="45059" name="Text Box 4"/>
          <p:cNvSpPr txBox="1">
            <a:spLocks noChangeArrowheads="1"/>
          </p:cNvSpPr>
          <p:nvPr/>
        </p:nvSpPr>
        <p:spPr bwMode="auto">
          <a:xfrm>
            <a:off x="3984609" y="6145753"/>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lgn="ctr">
              <a:spcBef>
                <a:spcPct val="50000"/>
              </a:spcBef>
              <a:buClrTx/>
              <a:buSzTx/>
              <a:buFontTx/>
              <a:buNone/>
            </a:pPr>
            <a:r>
              <a:rPr kumimoji="0" lang="en-US" altLang="zh-CN">
                <a:ea typeface="宋体" pitchFamily="2" charset="-122"/>
              </a:rPr>
              <a:t>Mounts</a:t>
            </a:r>
          </a:p>
        </p:txBody>
      </p:sp>
      <p:sp>
        <p:nvSpPr>
          <p:cNvPr id="45060" name="Text Box 5"/>
          <p:cNvSpPr txBox="1">
            <a:spLocks noChangeArrowheads="1"/>
          </p:cNvSpPr>
          <p:nvPr/>
        </p:nvSpPr>
        <p:spPr bwMode="auto">
          <a:xfrm>
            <a:off x="6661568" y="6186800"/>
            <a:ext cx="2287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lgn="ctr">
              <a:spcBef>
                <a:spcPct val="50000"/>
              </a:spcBef>
              <a:buClrTx/>
              <a:buSzTx/>
              <a:buFontTx/>
              <a:buNone/>
            </a:pPr>
            <a:r>
              <a:rPr kumimoji="0" lang="en-US" altLang="zh-CN">
                <a:ea typeface="宋体" pitchFamily="2" charset="-122"/>
              </a:rPr>
              <a:t>Cascading mounts</a:t>
            </a:r>
          </a:p>
        </p:txBody>
      </p:sp>
      <p:pic>
        <p:nvPicPr>
          <p:cNvPr id="45061" name="Picture 6"/>
          <p:cNvPicPr>
            <a:picLocks noChangeAspect="1" noChangeArrowheads="1"/>
          </p:cNvPicPr>
          <p:nvPr/>
        </p:nvPicPr>
        <p:blipFill>
          <a:blip r:embed="rId2">
            <a:extLst>
              <a:ext uri="{28A0092B-C50C-407E-A947-70E740481C1C}">
                <a14:useLocalDpi xmlns:a14="http://schemas.microsoft.com/office/drawing/2010/main" val="0"/>
              </a:ext>
            </a:extLst>
          </a:blip>
          <a:srcRect l="1395" t="735" r="1945" b="735"/>
          <a:stretch>
            <a:fillRect/>
          </a:stretch>
        </p:blipFill>
        <p:spPr bwMode="auto">
          <a:xfrm>
            <a:off x="2731363" y="964231"/>
            <a:ext cx="6729273" cy="514432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692F157-A075-4126-8500-D23C62E91C96}"/>
              </a:ext>
            </a:extLst>
          </p:cNvPr>
          <p:cNvSpPr>
            <a:spLocks noGrp="1" noChangeArrowheads="1"/>
          </p:cNvSpPr>
          <p:nvPr>
            <p:ph type="title"/>
          </p:nvPr>
        </p:nvSpPr>
        <p:spPr>
          <a:xfrm>
            <a:off x="2144713" y="254000"/>
            <a:ext cx="8077200" cy="609600"/>
          </a:xfrm>
        </p:spPr>
        <p:txBody>
          <a:bodyPr/>
          <a:lstStyle/>
          <a:p>
            <a:pPr>
              <a:defRPr/>
            </a:pPr>
            <a:r>
              <a:rPr lang="en-US" altLang="zh-CN" dirty="0">
                <a:ea typeface="宋体" charset="-122"/>
              </a:rPr>
              <a:t>NFS Mount Protocol</a:t>
            </a:r>
          </a:p>
        </p:txBody>
      </p:sp>
      <p:sp>
        <p:nvSpPr>
          <p:cNvPr id="46083" name="Rectangle 3"/>
          <p:cNvSpPr>
            <a:spLocks noGrp="1" noChangeArrowheads="1"/>
          </p:cNvSpPr>
          <p:nvPr>
            <p:ph type="body" idx="1"/>
          </p:nvPr>
        </p:nvSpPr>
        <p:spPr>
          <a:xfrm>
            <a:off x="825623" y="1189039"/>
            <a:ext cx="10484527" cy="4975225"/>
          </a:xfrm>
        </p:spPr>
        <p:txBody>
          <a:bodyPr/>
          <a:lstStyle/>
          <a:p>
            <a:r>
              <a:rPr lang="en-US" altLang="zh-CN" sz="2000" dirty="0">
                <a:ea typeface="宋体" pitchFamily="2" charset="-122"/>
              </a:rPr>
              <a:t>Establishes</a:t>
            </a:r>
            <a:r>
              <a:rPr lang="en-US" altLang="zh-CN" dirty="0">
                <a:ea typeface="宋体" pitchFamily="2" charset="-122"/>
              </a:rPr>
              <a:t> </a:t>
            </a:r>
            <a:r>
              <a:rPr lang="en-US" altLang="zh-CN" sz="2000" dirty="0">
                <a:ea typeface="宋体" pitchFamily="2" charset="-122"/>
              </a:rPr>
              <a:t>initial logical connection between server and client</a:t>
            </a:r>
          </a:p>
          <a:p>
            <a:r>
              <a:rPr lang="en-US" altLang="zh-CN" sz="2000" dirty="0">
                <a:ea typeface="宋体" pitchFamily="2" charset="-122"/>
              </a:rPr>
              <a:t>Mount operation includes name of remote directory to be mounted and name of server machine storing it</a:t>
            </a:r>
          </a:p>
          <a:p>
            <a:pPr lvl="1"/>
            <a:r>
              <a:rPr lang="en-US" altLang="zh-CN" sz="2000" dirty="0">
                <a:ea typeface="宋体" pitchFamily="2" charset="-122"/>
              </a:rPr>
              <a:t>Mount request is mapped to corresponding RPC and forwarded to mount server running on server machine </a:t>
            </a:r>
          </a:p>
          <a:p>
            <a:pPr lvl="1"/>
            <a:r>
              <a:rPr lang="en-US" altLang="zh-CN" sz="2000" dirty="0">
                <a:ea typeface="宋体" pitchFamily="2" charset="-122"/>
              </a:rPr>
              <a:t>Export list – specifies local file systems that server exports for mounting, along with names of machines that are permitted to mount them </a:t>
            </a:r>
          </a:p>
          <a:p>
            <a:r>
              <a:rPr lang="en-US" altLang="zh-CN" sz="2000" dirty="0">
                <a:ea typeface="宋体" pitchFamily="2" charset="-122"/>
              </a:rPr>
              <a:t>Following a mount request that conforms to its export list, the server returns a file handle—a key for further accesses</a:t>
            </a:r>
          </a:p>
          <a:p>
            <a:r>
              <a:rPr lang="en-US" altLang="zh-CN" sz="2000" dirty="0">
                <a:ea typeface="宋体" pitchFamily="2" charset="-122"/>
              </a:rPr>
              <a:t>File handle – a file-system identifier, and an </a:t>
            </a:r>
            <a:r>
              <a:rPr lang="en-US" altLang="zh-CN" sz="2000" dirty="0" err="1">
                <a:ea typeface="宋体" pitchFamily="2" charset="-122"/>
              </a:rPr>
              <a:t>inode</a:t>
            </a:r>
            <a:r>
              <a:rPr lang="en-US" altLang="zh-CN" sz="2000" dirty="0">
                <a:ea typeface="宋体" pitchFamily="2" charset="-122"/>
              </a:rPr>
              <a:t> number to identify the mounted directory within the exported file system</a:t>
            </a:r>
          </a:p>
          <a:p>
            <a:r>
              <a:rPr lang="en-US" altLang="zh-CN" sz="2000" dirty="0">
                <a:ea typeface="宋体" pitchFamily="2" charset="-122"/>
              </a:rPr>
              <a:t>The mount operation changes only the user’s view and does not affect the server side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77C30D5-8093-4B56-91FC-AFCD0758F225}"/>
              </a:ext>
            </a:extLst>
          </p:cNvPr>
          <p:cNvSpPr>
            <a:spLocks noGrp="1" noChangeArrowheads="1"/>
          </p:cNvSpPr>
          <p:nvPr>
            <p:ph type="title"/>
          </p:nvPr>
        </p:nvSpPr>
        <p:spPr/>
        <p:txBody>
          <a:bodyPr/>
          <a:lstStyle/>
          <a:p>
            <a:pPr>
              <a:defRPr/>
            </a:pPr>
            <a:r>
              <a:rPr lang="en-US" altLang="zh-CN">
                <a:ea typeface="宋体" charset="-122"/>
              </a:rPr>
              <a:t>NFS Protocol</a:t>
            </a:r>
          </a:p>
        </p:txBody>
      </p:sp>
      <p:sp>
        <p:nvSpPr>
          <p:cNvPr id="47107" name="Rectangle 3"/>
          <p:cNvSpPr>
            <a:spLocks noGrp="1" noChangeArrowheads="1"/>
          </p:cNvSpPr>
          <p:nvPr>
            <p:ph type="body" idx="1"/>
          </p:nvPr>
        </p:nvSpPr>
        <p:spPr>
          <a:xfrm>
            <a:off x="609601" y="943105"/>
            <a:ext cx="10972799" cy="4626984"/>
          </a:xfrm>
        </p:spPr>
        <p:txBody>
          <a:bodyPr/>
          <a:lstStyle/>
          <a:p>
            <a:pPr>
              <a:lnSpc>
                <a:spcPct val="90000"/>
              </a:lnSpc>
            </a:pPr>
            <a:r>
              <a:rPr lang="en-US" altLang="zh-CN" sz="2400" dirty="0">
                <a:ea typeface="宋体" pitchFamily="2" charset="-122"/>
              </a:rPr>
              <a:t>Provides a set of remote procedure calls for remote file operations.  The procedures support the following operations:</a:t>
            </a:r>
          </a:p>
          <a:p>
            <a:pPr lvl="1">
              <a:lnSpc>
                <a:spcPct val="90000"/>
              </a:lnSpc>
            </a:pPr>
            <a:r>
              <a:rPr lang="en-US" altLang="zh-CN" sz="2400" dirty="0">
                <a:ea typeface="宋体" pitchFamily="2" charset="-122"/>
              </a:rPr>
              <a:t>searching for a file within a directory </a:t>
            </a:r>
          </a:p>
          <a:p>
            <a:pPr lvl="1">
              <a:lnSpc>
                <a:spcPct val="90000"/>
              </a:lnSpc>
            </a:pPr>
            <a:r>
              <a:rPr lang="en-US" altLang="zh-CN" sz="2400" dirty="0">
                <a:ea typeface="宋体" pitchFamily="2" charset="-122"/>
              </a:rPr>
              <a:t>reading a set of directory entries </a:t>
            </a:r>
          </a:p>
          <a:p>
            <a:pPr lvl="1">
              <a:lnSpc>
                <a:spcPct val="90000"/>
              </a:lnSpc>
            </a:pPr>
            <a:r>
              <a:rPr lang="en-US" altLang="zh-CN" sz="2400" dirty="0">
                <a:ea typeface="宋体" pitchFamily="2" charset="-122"/>
              </a:rPr>
              <a:t>manipulating links and directories </a:t>
            </a:r>
          </a:p>
          <a:p>
            <a:pPr lvl="1">
              <a:lnSpc>
                <a:spcPct val="90000"/>
              </a:lnSpc>
            </a:pPr>
            <a:r>
              <a:rPr lang="en-US" altLang="zh-CN" sz="2400" dirty="0">
                <a:ea typeface="宋体" pitchFamily="2" charset="-122"/>
              </a:rPr>
              <a:t>accessing file attributes</a:t>
            </a:r>
          </a:p>
          <a:p>
            <a:pPr lvl="1">
              <a:lnSpc>
                <a:spcPct val="90000"/>
              </a:lnSpc>
            </a:pPr>
            <a:r>
              <a:rPr lang="en-US" altLang="zh-CN" sz="2400" dirty="0">
                <a:ea typeface="宋体" pitchFamily="2" charset="-122"/>
              </a:rPr>
              <a:t>reading and writing files</a:t>
            </a:r>
          </a:p>
          <a:p>
            <a:pPr>
              <a:lnSpc>
                <a:spcPct val="90000"/>
              </a:lnSpc>
            </a:pPr>
            <a:r>
              <a:rPr lang="en-US" altLang="zh-CN" sz="2400" dirty="0">
                <a:ea typeface="宋体" pitchFamily="2" charset="-122"/>
              </a:rPr>
              <a:t>NFS servers are </a:t>
            </a:r>
            <a:r>
              <a:rPr lang="en-US" altLang="zh-CN" sz="2400" b="1" dirty="0">
                <a:ea typeface="宋体" pitchFamily="2" charset="-122"/>
              </a:rPr>
              <a:t>stateless</a:t>
            </a:r>
            <a:r>
              <a:rPr lang="en-US" altLang="zh-CN" sz="2400" dirty="0">
                <a:ea typeface="宋体" pitchFamily="2" charset="-122"/>
              </a:rPr>
              <a:t>; each request has to provide a full set of arguments</a:t>
            </a:r>
            <a:br>
              <a:rPr lang="en-US" altLang="zh-CN" sz="2400" dirty="0">
                <a:ea typeface="宋体" pitchFamily="2" charset="-122"/>
              </a:rPr>
            </a:br>
            <a:r>
              <a:rPr lang="en-US" altLang="zh-CN" sz="2400" dirty="0">
                <a:ea typeface="宋体" pitchFamily="2" charset="-122"/>
              </a:rPr>
              <a:t>	(NFS V4 is just coming available – very different, stateful)</a:t>
            </a:r>
          </a:p>
          <a:p>
            <a:pPr>
              <a:lnSpc>
                <a:spcPct val="90000"/>
              </a:lnSpc>
            </a:pPr>
            <a:r>
              <a:rPr lang="en-US" altLang="zh-CN" sz="2400" dirty="0">
                <a:ea typeface="宋体" pitchFamily="2" charset="-122"/>
              </a:rPr>
              <a:t>Modified data must be committed to the server</a:t>
            </a:r>
            <a:r>
              <a:rPr lang="en-US" altLang="zh-CN" sz="2400" dirty="0">
                <a:latin typeface="Arial" panose="020B0604020202020204" pitchFamily="34" charset="0"/>
                <a:ea typeface="宋体" pitchFamily="2" charset="-122"/>
                <a:cs typeface="Arial" panose="020B0604020202020204" pitchFamily="34" charset="0"/>
              </a:rPr>
              <a:t>’</a:t>
            </a:r>
            <a:r>
              <a:rPr lang="en-US" altLang="zh-CN" sz="2400" dirty="0">
                <a:ea typeface="宋体" pitchFamily="2" charset="-122"/>
              </a:rPr>
              <a:t>s disk before results are returned to the client (lose advantages of caching)</a:t>
            </a:r>
          </a:p>
          <a:p>
            <a:pPr>
              <a:lnSpc>
                <a:spcPct val="90000"/>
              </a:lnSpc>
            </a:pPr>
            <a:r>
              <a:rPr lang="en-US" altLang="zh-CN" sz="2400" dirty="0">
                <a:ea typeface="宋体" pitchFamily="2" charset="-122"/>
              </a:rPr>
              <a:t>The NFS protocol does not provide concurrency-control mechanisms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063489B-0BE5-4333-A631-341754721254}"/>
              </a:ext>
            </a:extLst>
          </p:cNvPr>
          <p:cNvSpPr>
            <a:spLocks noGrp="1" noChangeArrowheads="1"/>
          </p:cNvSpPr>
          <p:nvPr>
            <p:ph type="title"/>
          </p:nvPr>
        </p:nvSpPr>
        <p:spPr>
          <a:xfrm>
            <a:off x="1935332" y="366713"/>
            <a:ext cx="8708994" cy="457200"/>
          </a:xfrm>
        </p:spPr>
        <p:txBody>
          <a:bodyPr/>
          <a:lstStyle/>
          <a:p>
            <a:pPr>
              <a:defRPr/>
            </a:pPr>
            <a:r>
              <a:rPr lang="en-US" altLang="zh-CN" sz="2800" dirty="0">
                <a:ea typeface="宋体" charset="-122"/>
              </a:rPr>
              <a:t>Three Major Layers of NFS Architecture </a:t>
            </a:r>
          </a:p>
        </p:txBody>
      </p:sp>
      <p:sp>
        <p:nvSpPr>
          <p:cNvPr id="48131" name="Rectangle 3"/>
          <p:cNvSpPr>
            <a:spLocks noGrp="1" noChangeArrowheads="1"/>
          </p:cNvSpPr>
          <p:nvPr>
            <p:ph type="body" idx="1"/>
          </p:nvPr>
        </p:nvSpPr>
        <p:spPr>
          <a:xfrm>
            <a:off x="624016" y="1233489"/>
            <a:ext cx="10824519" cy="4626984"/>
          </a:xfrm>
        </p:spPr>
        <p:txBody>
          <a:bodyPr/>
          <a:lstStyle/>
          <a:p>
            <a:r>
              <a:rPr lang="en-US" altLang="zh-CN" sz="2400" dirty="0">
                <a:ea typeface="宋体" pitchFamily="2" charset="-122"/>
              </a:rPr>
              <a:t>UNIX file-system interface (based on the </a:t>
            </a:r>
            <a:r>
              <a:rPr lang="en-US" altLang="zh-CN" sz="2400" b="1" dirty="0">
                <a:ea typeface="宋体" pitchFamily="2" charset="-122"/>
              </a:rPr>
              <a:t>open, read, write</a:t>
            </a:r>
            <a:r>
              <a:rPr lang="en-US" altLang="zh-CN" sz="2400" dirty="0">
                <a:ea typeface="宋体" pitchFamily="2" charset="-122"/>
              </a:rPr>
              <a:t>, and </a:t>
            </a:r>
            <a:r>
              <a:rPr lang="en-US" altLang="zh-CN" sz="2400" b="1" dirty="0">
                <a:ea typeface="宋体" pitchFamily="2" charset="-122"/>
              </a:rPr>
              <a:t>close</a:t>
            </a:r>
            <a:r>
              <a:rPr lang="en-US" altLang="zh-CN" sz="2400" dirty="0">
                <a:ea typeface="宋体" pitchFamily="2" charset="-122"/>
              </a:rPr>
              <a:t> calls, and </a:t>
            </a:r>
            <a:r>
              <a:rPr lang="en-US" altLang="zh-CN" sz="2400" b="1" dirty="0">
                <a:ea typeface="宋体" pitchFamily="2" charset="-122"/>
              </a:rPr>
              <a:t>file descriptors</a:t>
            </a:r>
            <a:r>
              <a:rPr lang="en-US" altLang="zh-CN" sz="2400" dirty="0">
                <a:ea typeface="宋体" pitchFamily="2" charset="-122"/>
              </a:rPr>
              <a:t>)</a:t>
            </a:r>
            <a:br>
              <a:rPr lang="en-US" altLang="zh-CN" sz="2400" dirty="0">
                <a:ea typeface="宋体" pitchFamily="2" charset="-122"/>
              </a:rPr>
            </a:br>
            <a:endParaRPr lang="en-US" altLang="zh-CN" sz="2400" dirty="0">
              <a:ea typeface="宋体" pitchFamily="2" charset="-122"/>
            </a:endParaRPr>
          </a:p>
          <a:p>
            <a:r>
              <a:rPr lang="en-US" altLang="zh-CN" sz="2400" i="1" dirty="0">
                <a:ea typeface="宋体" pitchFamily="2" charset="-122"/>
              </a:rPr>
              <a:t>Virtual File System</a:t>
            </a:r>
            <a:r>
              <a:rPr lang="en-US" altLang="zh-CN" sz="2400" dirty="0">
                <a:ea typeface="宋体" pitchFamily="2" charset="-122"/>
              </a:rPr>
              <a:t> (VFS) layer – distinguishes local files from remote ones, and local files are further distinguished according to their file-system types</a:t>
            </a:r>
          </a:p>
          <a:p>
            <a:pPr lvl="1"/>
            <a:r>
              <a:rPr lang="en-US" altLang="zh-CN" sz="2400" dirty="0">
                <a:ea typeface="宋体" pitchFamily="2" charset="-122"/>
              </a:rPr>
              <a:t>The VFS activates file-system-specific operations to handle local requests according to their file-system types </a:t>
            </a:r>
          </a:p>
          <a:p>
            <a:pPr lvl="1"/>
            <a:r>
              <a:rPr lang="en-US" altLang="zh-CN" sz="2400" dirty="0">
                <a:ea typeface="宋体" pitchFamily="2" charset="-122"/>
              </a:rPr>
              <a:t>Calls the NFS protocol procedures for remote requests</a:t>
            </a:r>
            <a:br>
              <a:rPr lang="en-US" altLang="zh-CN" sz="2400" dirty="0">
                <a:ea typeface="宋体" pitchFamily="2" charset="-122"/>
              </a:rPr>
            </a:br>
            <a:endParaRPr lang="en-US" altLang="zh-CN" sz="2400" dirty="0">
              <a:ea typeface="宋体" pitchFamily="2" charset="-122"/>
            </a:endParaRPr>
          </a:p>
          <a:p>
            <a:r>
              <a:rPr lang="en-US" altLang="zh-CN" sz="2400" dirty="0">
                <a:ea typeface="宋体" pitchFamily="2" charset="-122"/>
              </a:rPr>
              <a:t>NFS service layer – bottom layer of the architecture</a:t>
            </a:r>
          </a:p>
          <a:p>
            <a:pPr lvl="1"/>
            <a:r>
              <a:rPr lang="en-US" altLang="zh-CN" sz="2400" dirty="0">
                <a:ea typeface="宋体" pitchFamily="2" charset="-122"/>
              </a:rPr>
              <a:t>Implements the NFS protocol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B9A531F-CBF0-48ED-9EE2-0B46F43769D5}"/>
              </a:ext>
            </a:extLst>
          </p:cNvPr>
          <p:cNvSpPr>
            <a:spLocks noGrp="1" noChangeArrowheads="1"/>
          </p:cNvSpPr>
          <p:nvPr>
            <p:ph type="title"/>
          </p:nvPr>
        </p:nvSpPr>
        <p:spPr/>
        <p:txBody>
          <a:bodyPr/>
          <a:lstStyle/>
          <a:p>
            <a:pPr>
              <a:defRPr/>
            </a:pPr>
            <a:r>
              <a:rPr lang="en-US" altLang="zh-CN">
                <a:ea typeface="宋体" charset="-122"/>
              </a:rPr>
              <a:t>Schematic View of NFS Architecture </a:t>
            </a:r>
            <a:endParaRPr lang="en-US" altLang="zh-CN" sz="2400">
              <a:ea typeface="宋体" charset="-122"/>
            </a:endParaRPr>
          </a:p>
        </p:txBody>
      </p:sp>
      <p:pic>
        <p:nvPicPr>
          <p:cNvPr id="49155" name="Picture 4"/>
          <p:cNvPicPr>
            <a:picLocks noChangeAspect="1" noChangeArrowheads="1"/>
          </p:cNvPicPr>
          <p:nvPr/>
        </p:nvPicPr>
        <p:blipFill>
          <a:blip r:embed="rId2">
            <a:extLst>
              <a:ext uri="{28A0092B-C50C-407E-A947-70E740481C1C}">
                <a14:useLocalDpi xmlns:a14="http://schemas.microsoft.com/office/drawing/2010/main" val="0"/>
              </a:ext>
            </a:extLst>
          </a:blip>
          <a:srcRect l="479" t="5208" r="1151" b="5527"/>
          <a:stretch>
            <a:fillRect/>
          </a:stretch>
        </p:blipFill>
        <p:spPr bwMode="auto">
          <a:xfrm>
            <a:off x="1790440" y="912673"/>
            <a:ext cx="8391527" cy="571147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C1AB924-B2E2-47D9-A3B3-7776E0606038}"/>
              </a:ext>
            </a:extLst>
          </p:cNvPr>
          <p:cNvSpPr>
            <a:spLocks noGrp="1" noChangeArrowheads="1"/>
          </p:cNvSpPr>
          <p:nvPr>
            <p:ph type="title"/>
          </p:nvPr>
        </p:nvSpPr>
        <p:spPr/>
        <p:txBody>
          <a:bodyPr/>
          <a:lstStyle/>
          <a:p>
            <a:pPr>
              <a:defRPr/>
            </a:pPr>
            <a:r>
              <a:rPr lang="en-US" altLang="zh-CN">
                <a:ea typeface="宋体" charset="-122"/>
              </a:rPr>
              <a:t>NFS Path-Name Translation</a:t>
            </a:r>
          </a:p>
        </p:txBody>
      </p:sp>
      <p:sp>
        <p:nvSpPr>
          <p:cNvPr id="50179" name="Rectangle 3"/>
          <p:cNvSpPr>
            <a:spLocks noGrp="1" noChangeArrowheads="1"/>
          </p:cNvSpPr>
          <p:nvPr>
            <p:ph type="body" idx="1"/>
          </p:nvPr>
        </p:nvSpPr>
        <p:spPr>
          <a:xfrm>
            <a:off x="1349406" y="1233489"/>
            <a:ext cx="9641149" cy="4626984"/>
          </a:xfrm>
        </p:spPr>
        <p:txBody>
          <a:bodyPr/>
          <a:lstStyle/>
          <a:p>
            <a:r>
              <a:rPr lang="en-US" altLang="zh-CN" sz="2400" dirty="0">
                <a:ea typeface="宋体" pitchFamily="2" charset="-122"/>
              </a:rPr>
              <a:t>Performed by breaking the path into component names and performing a separate NFS lookup call for every pair of component name and directory </a:t>
            </a:r>
            <a:r>
              <a:rPr lang="en-US" altLang="zh-CN" sz="2400" dirty="0" err="1">
                <a:ea typeface="宋体" pitchFamily="2" charset="-122"/>
              </a:rPr>
              <a:t>vnode</a:t>
            </a:r>
            <a:br>
              <a:rPr lang="en-US" altLang="zh-CN" sz="2400" dirty="0">
                <a:ea typeface="宋体" pitchFamily="2" charset="-122"/>
              </a:rPr>
            </a:br>
            <a:endParaRPr lang="en-US" altLang="zh-CN" sz="2400" dirty="0">
              <a:ea typeface="宋体" pitchFamily="2" charset="-122"/>
            </a:endParaRPr>
          </a:p>
          <a:p>
            <a:r>
              <a:rPr lang="en-US" altLang="zh-CN" sz="2400" dirty="0">
                <a:ea typeface="宋体" pitchFamily="2" charset="-122"/>
              </a:rPr>
              <a:t>To make lookup faster, a directory name lookup cache on the client’s side holds the </a:t>
            </a:r>
            <a:r>
              <a:rPr lang="en-US" altLang="zh-CN" sz="2400" dirty="0" err="1">
                <a:ea typeface="宋体" pitchFamily="2" charset="-122"/>
              </a:rPr>
              <a:t>vnodes</a:t>
            </a:r>
            <a:r>
              <a:rPr lang="en-US" altLang="zh-CN" sz="2400" dirty="0">
                <a:ea typeface="宋体" pitchFamily="2" charset="-122"/>
              </a:rPr>
              <a:t> for remote directory names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DBB66CE-15D9-45C4-9141-1EC5CCDA6599}"/>
              </a:ext>
            </a:extLst>
          </p:cNvPr>
          <p:cNvSpPr>
            <a:spLocks noGrp="1" noChangeArrowheads="1"/>
          </p:cNvSpPr>
          <p:nvPr>
            <p:ph type="title"/>
          </p:nvPr>
        </p:nvSpPr>
        <p:spPr>
          <a:xfrm>
            <a:off x="1981200" y="245093"/>
            <a:ext cx="8229600" cy="576262"/>
          </a:xfrm>
        </p:spPr>
        <p:txBody>
          <a:bodyPr/>
          <a:lstStyle/>
          <a:p>
            <a:r>
              <a:rPr lang="en-US" altLang="en-US" dirty="0"/>
              <a:t>File System Layers</a:t>
            </a:r>
          </a:p>
        </p:txBody>
      </p:sp>
      <p:sp>
        <p:nvSpPr>
          <p:cNvPr id="8195" name="Content Placeholder 2">
            <a:extLst>
              <a:ext uri="{FF2B5EF4-FFF2-40B4-BE49-F238E27FC236}">
                <a16:creationId xmlns:a16="http://schemas.microsoft.com/office/drawing/2014/main" id="{DDAD3471-F4DF-5B4A-AD80-1B5DCFD2163D}"/>
              </a:ext>
            </a:extLst>
          </p:cNvPr>
          <p:cNvSpPr>
            <a:spLocks noGrp="1"/>
          </p:cNvSpPr>
          <p:nvPr>
            <p:ph idx="1"/>
          </p:nvPr>
        </p:nvSpPr>
        <p:spPr>
          <a:xfrm>
            <a:off x="714633" y="975939"/>
            <a:ext cx="10762734" cy="4803775"/>
          </a:xfrm>
        </p:spPr>
        <p:txBody>
          <a:bodyPr/>
          <a:lstStyle/>
          <a:p>
            <a:pPr>
              <a:defRPr/>
            </a:pP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organization</a:t>
            </a:r>
            <a:r>
              <a:rPr lang="en-US" altLang="en-US" sz="2400" b="1" dirty="0">
                <a:solidFill>
                  <a:srgbClr val="3366FF"/>
                </a:solidFill>
              </a:rPr>
              <a:t> </a:t>
            </a:r>
            <a:r>
              <a:rPr lang="en-US" altLang="en-US" sz="2400" b="1" dirty="0">
                <a:solidFill>
                  <a:srgbClr val="006699"/>
                </a:solidFill>
                <a:latin typeface="+mj-lt"/>
              </a:rPr>
              <a:t>module(</a:t>
            </a:r>
            <a:r>
              <a:rPr lang="zh-CN" altLang="en-US" sz="2400" b="1" dirty="0">
                <a:solidFill>
                  <a:srgbClr val="006699"/>
                </a:solidFill>
                <a:latin typeface="+mj-lt"/>
              </a:rPr>
              <a:t>文件组织模块</a:t>
            </a:r>
            <a:r>
              <a:rPr lang="en-US" altLang="en-US" sz="2400" b="1" dirty="0">
                <a:solidFill>
                  <a:srgbClr val="006699"/>
                </a:solidFill>
                <a:latin typeface="+mj-lt"/>
              </a:rPr>
              <a:t>)</a:t>
            </a:r>
            <a:r>
              <a:rPr lang="en-US" altLang="en-US" sz="2400" b="1" dirty="0">
                <a:solidFill>
                  <a:srgbClr val="3366FF"/>
                </a:solidFill>
              </a:rPr>
              <a:t> </a:t>
            </a:r>
            <a:r>
              <a:rPr lang="zh-CN" altLang="en-US" sz="2400" dirty="0"/>
              <a:t>知道文件，逻辑地址，以及物理块。每个文件逻辑块编号为</a:t>
            </a:r>
            <a:r>
              <a:rPr lang="en-US" altLang="zh-CN" sz="2400" dirty="0"/>
              <a:t>0(</a:t>
            </a:r>
            <a:r>
              <a:rPr lang="zh-CN" altLang="en-US" sz="2400" dirty="0"/>
              <a:t>或</a:t>
            </a:r>
            <a:r>
              <a:rPr lang="en-US" altLang="zh-CN" sz="2400" dirty="0"/>
              <a:t>1)</a:t>
            </a:r>
            <a:r>
              <a:rPr lang="zh-CN" altLang="en-US" sz="2400" dirty="0"/>
              <a:t>至</a:t>
            </a:r>
            <a:r>
              <a:rPr lang="en-US" altLang="zh-CN" sz="2400" dirty="0"/>
              <a:t>N</a:t>
            </a:r>
            <a:r>
              <a:rPr lang="zh-CN" altLang="en-US" sz="2400" dirty="0"/>
              <a:t>，本层实现逻辑块号到物理块号的转换。管理空闲空间，进行分配</a:t>
            </a:r>
            <a:endParaRPr lang="en-US" altLang="zh-CN" sz="2400" dirty="0"/>
          </a:p>
          <a:p>
            <a:r>
              <a:rPr lang="en-US" altLang="en-US" sz="2400" b="1" dirty="0">
                <a:solidFill>
                  <a:srgbClr val="006699"/>
                </a:solidFill>
              </a:rPr>
              <a:t>Logical</a:t>
            </a:r>
            <a:r>
              <a:rPr lang="en-US" altLang="en-US" sz="2400" b="1" dirty="0">
                <a:solidFill>
                  <a:srgbClr val="3366FF"/>
                </a:solidFill>
              </a:rPr>
              <a:t> </a:t>
            </a:r>
            <a:r>
              <a:rPr lang="en-US" altLang="en-US" sz="2400" b="1" dirty="0">
                <a:solidFill>
                  <a:srgbClr val="006699"/>
                </a:solidFill>
              </a:rPr>
              <a:t>file</a:t>
            </a:r>
            <a:r>
              <a:rPr lang="en-US" altLang="en-US" sz="2400" b="1" dirty="0">
                <a:solidFill>
                  <a:srgbClr val="3366FF"/>
                </a:solidFill>
              </a:rPr>
              <a:t> </a:t>
            </a:r>
            <a:r>
              <a:rPr lang="en-US" altLang="en-US" sz="2400" b="1" dirty="0">
                <a:solidFill>
                  <a:srgbClr val="006699"/>
                </a:solidFill>
              </a:rPr>
              <a:t>system(</a:t>
            </a:r>
            <a:r>
              <a:rPr lang="zh-CN" altLang="en-US" sz="2400" b="1" dirty="0">
                <a:solidFill>
                  <a:srgbClr val="006699"/>
                </a:solidFill>
              </a:rPr>
              <a:t>逻辑文件系统</a:t>
            </a:r>
            <a:r>
              <a:rPr lang="en-US" altLang="en-US" sz="2400" b="1" dirty="0">
                <a:solidFill>
                  <a:srgbClr val="006699"/>
                </a:solidFill>
              </a:rPr>
              <a:t>)</a:t>
            </a:r>
            <a:r>
              <a:rPr lang="en-US" altLang="en-US" sz="2400" b="1" dirty="0">
                <a:solidFill>
                  <a:srgbClr val="3366FF"/>
                </a:solidFill>
              </a:rPr>
              <a:t> </a:t>
            </a:r>
            <a:r>
              <a:rPr lang="zh-CN" altLang="en-US" sz="2400" dirty="0"/>
              <a:t>管理元数据信息</a:t>
            </a:r>
            <a:r>
              <a:rPr lang="en-US" altLang="zh-CN" sz="2400" dirty="0"/>
              <a:t>(</a:t>
            </a:r>
            <a:r>
              <a:rPr lang="zh-CN" altLang="en-US" sz="2400" dirty="0"/>
              <a:t>除了文件内容外的所有文件系统结构</a:t>
            </a:r>
            <a:r>
              <a:rPr lang="en-US" altLang="zh-CN" sz="2400" dirty="0"/>
              <a:t>)</a:t>
            </a:r>
            <a:endParaRPr lang="en-US" altLang="en-US" sz="2400" dirty="0"/>
          </a:p>
          <a:p>
            <a:pPr lvl="1"/>
            <a:r>
              <a:rPr lang="en-US" altLang="zh-CN" sz="2400" dirty="0"/>
              <a:t>File control block (FCB</a:t>
            </a:r>
            <a:r>
              <a:rPr lang="zh-CN" altLang="en-US" sz="2400" dirty="0"/>
              <a:t>，文件控制块</a:t>
            </a:r>
            <a:r>
              <a:rPr lang="en-US" altLang="zh-CN" sz="2400" dirty="0"/>
              <a:t>) –</a:t>
            </a:r>
            <a:r>
              <a:rPr lang="zh-CN" altLang="en-US" sz="2400" dirty="0"/>
              <a:t>文件控制块存储在磁盘上，包含文件的一些信息。如拥有者、权限、存储文件实际内容的位置，这些信息也称为“元数据”</a:t>
            </a:r>
            <a:endParaRPr lang="en-US" altLang="zh-CN" sz="2400" dirty="0"/>
          </a:p>
          <a:p>
            <a:pPr lvl="1"/>
            <a:r>
              <a:rPr lang="zh-CN" altLang="en-US" sz="2400" dirty="0"/>
              <a:t>转换文件名为文件号，文件句柄</a:t>
            </a:r>
            <a:r>
              <a:rPr lang="en-US" altLang="zh-CN" sz="2400" dirty="0"/>
              <a:t>(handle)</a:t>
            </a:r>
            <a:r>
              <a:rPr lang="zh-CN" altLang="en-US" sz="2400" dirty="0"/>
              <a:t>通过文件控制块定位</a:t>
            </a:r>
            <a:r>
              <a:rPr lang="en-US" altLang="en-US" sz="2400" dirty="0"/>
              <a:t> (</a:t>
            </a:r>
            <a:r>
              <a:rPr lang="en-US" altLang="en-US" sz="2400" b="1" dirty="0" err="1">
                <a:solidFill>
                  <a:srgbClr val="006699"/>
                </a:solidFill>
              </a:rPr>
              <a:t>inodes</a:t>
            </a:r>
            <a:r>
              <a:rPr lang="en-US" altLang="en-US" sz="2400" dirty="0"/>
              <a:t> in UNIX)</a:t>
            </a:r>
          </a:p>
          <a:p>
            <a:pPr lvl="1"/>
            <a:r>
              <a:rPr lang="zh-CN" altLang="en-US" sz="2400" dirty="0"/>
              <a:t>管理目录</a:t>
            </a:r>
            <a:endParaRPr lang="en-US" altLang="en-US" sz="2400" dirty="0"/>
          </a:p>
          <a:p>
            <a:pPr lvl="1"/>
            <a:r>
              <a:rPr lang="zh-CN" altLang="en-US" sz="2400" dirty="0"/>
              <a:t>保护</a:t>
            </a:r>
            <a:endParaRPr lang="en-US" altLang="en-US" sz="2400" dirty="0"/>
          </a:p>
          <a:p>
            <a:pPr>
              <a:defRPr/>
            </a:pPr>
            <a:endParaRPr lang="en-US" altLang="en-US" sz="2800" dirty="0"/>
          </a:p>
          <a:p>
            <a:pPr lvl="1">
              <a:buClr>
                <a:srgbClr val="993300"/>
              </a:buClr>
              <a:buSzPct val="90000"/>
              <a:buFont typeface="Monotype Sorts" pitchFamily="-84" charset="2"/>
              <a:buChar char="n"/>
              <a:defRPr/>
            </a:pPr>
            <a:endParaRPr lang="en-US" altLang="en-US" sz="2800" dirty="0"/>
          </a:p>
          <a:p>
            <a:pPr marL="1027113" lvl="3" indent="-341313">
              <a:buClr>
                <a:srgbClr val="993300"/>
              </a:buClr>
              <a:buSzPct val="90000"/>
              <a:buFont typeface="Monotype Sorts" pitchFamily="-84" charset="2"/>
              <a:buChar char="n"/>
              <a:defRPr/>
            </a:pPr>
            <a:endParaRPr lang="en-US" altLang="en-US" sz="2800" dirty="0"/>
          </a:p>
          <a:p>
            <a:pPr>
              <a:defRPr/>
            </a:pPr>
            <a:endParaRPr lang="en-US" altLang="en-US" sz="2800" dirty="0"/>
          </a:p>
        </p:txBody>
      </p:sp>
    </p:spTree>
    <p:extLst>
      <p:ext uri="{BB962C8B-B14F-4D97-AF65-F5344CB8AC3E}">
        <p14:creationId xmlns:p14="http://schemas.microsoft.com/office/powerpoint/2010/main" val="40546753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76EB4D5-D20E-436B-89D1-D4C3DC294C0C}"/>
              </a:ext>
            </a:extLst>
          </p:cNvPr>
          <p:cNvSpPr>
            <a:spLocks noGrp="1" noChangeArrowheads="1"/>
          </p:cNvSpPr>
          <p:nvPr>
            <p:ph type="title"/>
          </p:nvPr>
        </p:nvSpPr>
        <p:spPr/>
        <p:txBody>
          <a:bodyPr/>
          <a:lstStyle/>
          <a:p>
            <a:pPr>
              <a:defRPr/>
            </a:pPr>
            <a:r>
              <a:rPr lang="en-US" altLang="zh-CN">
                <a:ea typeface="宋体" charset="-122"/>
              </a:rPr>
              <a:t>NFS Remote Operations</a:t>
            </a:r>
          </a:p>
        </p:txBody>
      </p:sp>
      <p:sp>
        <p:nvSpPr>
          <p:cNvPr id="51203" name="Rectangle 3"/>
          <p:cNvSpPr>
            <a:spLocks noGrp="1" noChangeArrowheads="1"/>
          </p:cNvSpPr>
          <p:nvPr>
            <p:ph type="body" idx="1"/>
          </p:nvPr>
        </p:nvSpPr>
        <p:spPr>
          <a:xfrm>
            <a:off x="609600" y="1035780"/>
            <a:ext cx="10863648" cy="4626984"/>
          </a:xfrm>
        </p:spPr>
        <p:txBody>
          <a:bodyPr/>
          <a:lstStyle/>
          <a:p>
            <a:r>
              <a:rPr lang="en-US" altLang="zh-CN" sz="2400" dirty="0">
                <a:ea typeface="宋体" pitchFamily="2" charset="-122"/>
              </a:rPr>
              <a:t>Nearly one-to-one correspondence between regular UNIX  system calls and the NFS protocol RPCs (except opening and closing files)</a:t>
            </a:r>
          </a:p>
          <a:p>
            <a:r>
              <a:rPr lang="en-US" altLang="zh-CN" sz="2400" dirty="0">
                <a:ea typeface="宋体" pitchFamily="2" charset="-122"/>
              </a:rPr>
              <a:t>NFS adheres to the remote-service paradigm, but employs buffering and caching techniques for the sake of performance </a:t>
            </a:r>
          </a:p>
          <a:p>
            <a:r>
              <a:rPr lang="en-US" altLang="zh-CN" sz="2400" dirty="0">
                <a:ea typeface="宋体" pitchFamily="2" charset="-122"/>
              </a:rPr>
              <a:t>File-blocks cache – when a file is opened, the kernel checks with the remote server whether to fetch or revalidate the cached attributes</a:t>
            </a:r>
          </a:p>
          <a:p>
            <a:pPr lvl="1"/>
            <a:r>
              <a:rPr lang="en-US" altLang="zh-CN" sz="2400" dirty="0">
                <a:ea typeface="宋体" pitchFamily="2" charset="-122"/>
              </a:rPr>
              <a:t>Cached file blocks are used only if the corresponding cached attributes are up to date</a:t>
            </a:r>
          </a:p>
          <a:p>
            <a:r>
              <a:rPr lang="en-US" altLang="zh-CN" sz="2400" dirty="0">
                <a:ea typeface="宋体" pitchFamily="2" charset="-122"/>
              </a:rPr>
              <a:t>File-attribute cache – the attribute cache is updated whenever new attributes arrive from the server</a:t>
            </a:r>
          </a:p>
          <a:p>
            <a:r>
              <a:rPr lang="en-US" altLang="zh-CN" sz="2400" dirty="0">
                <a:ea typeface="宋体" pitchFamily="2" charset="-122"/>
              </a:rPr>
              <a:t>Clients do not free delayed-write blocks until the server confirms that the data have been written to disk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8DEC65BF-4347-4E36-B1AF-E5C9C5BDCFAB}"/>
              </a:ext>
            </a:extLst>
          </p:cNvPr>
          <p:cNvSpPr>
            <a:spLocks noGrp="1" noChangeArrowheads="1"/>
          </p:cNvSpPr>
          <p:nvPr>
            <p:ph type="title"/>
          </p:nvPr>
        </p:nvSpPr>
        <p:spPr>
          <a:xfrm>
            <a:off x="2478088" y="247880"/>
            <a:ext cx="7732712" cy="576262"/>
          </a:xfrm>
        </p:spPr>
        <p:txBody>
          <a:bodyPr/>
          <a:lstStyle/>
          <a:p>
            <a:pPr eaLnBrk="1" hangingPunct="1"/>
            <a:r>
              <a:rPr lang="en-US" altLang="en-US"/>
              <a:t>*11.10 Example</a:t>
            </a:r>
            <a:r>
              <a:rPr lang="en-US" altLang="en-US" dirty="0"/>
              <a:t>: WAFL File System</a:t>
            </a:r>
          </a:p>
        </p:txBody>
      </p:sp>
      <p:sp>
        <p:nvSpPr>
          <p:cNvPr id="83970" name="Rectangle 3">
            <a:extLst>
              <a:ext uri="{FF2B5EF4-FFF2-40B4-BE49-F238E27FC236}">
                <a16:creationId xmlns:a16="http://schemas.microsoft.com/office/drawing/2014/main" id="{483C7911-29DF-4763-A0FF-CF353037C597}"/>
              </a:ext>
            </a:extLst>
          </p:cNvPr>
          <p:cNvSpPr>
            <a:spLocks noGrp="1" noChangeArrowheads="1"/>
          </p:cNvSpPr>
          <p:nvPr>
            <p:ph type="body" idx="1"/>
          </p:nvPr>
        </p:nvSpPr>
        <p:spPr>
          <a:xfrm>
            <a:off x="1784412" y="1122364"/>
            <a:ext cx="9108489" cy="4530725"/>
          </a:xfrm>
        </p:spPr>
        <p:txBody>
          <a:bodyPr/>
          <a:lstStyle/>
          <a:p>
            <a:r>
              <a:rPr lang="en-US" altLang="en-US" sz="2400" dirty="0"/>
              <a:t>Used on Network Appliance </a:t>
            </a:r>
            <a:r>
              <a:rPr lang="ja-JP" altLang="en-US" sz="2400" dirty="0"/>
              <a:t>“</a:t>
            </a:r>
            <a:r>
              <a:rPr lang="en-US" altLang="ja-JP" sz="2400" dirty="0"/>
              <a:t>Filers</a:t>
            </a:r>
            <a:r>
              <a:rPr lang="ja-JP" altLang="en-US" sz="2400" dirty="0"/>
              <a:t>”</a:t>
            </a:r>
            <a:r>
              <a:rPr lang="en-US" altLang="ja-JP" sz="2400" dirty="0"/>
              <a:t> – distributed file system appliances</a:t>
            </a:r>
            <a:endParaRPr lang="en-US" altLang="en-US" sz="2400" dirty="0"/>
          </a:p>
          <a:p>
            <a:r>
              <a:rPr lang="ja-JP" altLang="en-US" sz="2400" dirty="0"/>
              <a:t>“</a:t>
            </a:r>
            <a:r>
              <a:rPr lang="en-US" altLang="ja-JP" sz="2400" dirty="0"/>
              <a:t>Write-anywhere file layout</a:t>
            </a:r>
            <a:r>
              <a:rPr lang="ja-JP" altLang="en-US" sz="2400" dirty="0"/>
              <a:t>”</a:t>
            </a:r>
            <a:endParaRPr lang="en-US" altLang="en-US" sz="2400" dirty="0"/>
          </a:p>
          <a:p>
            <a:r>
              <a:rPr lang="en-US" altLang="en-US" sz="2400" dirty="0"/>
              <a:t>Serves up NFS, CIFS, http, ftp</a:t>
            </a:r>
          </a:p>
          <a:p>
            <a:r>
              <a:rPr lang="en-US" altLang="en-US" sz="2400" dirty="0"/>
              <a:t>Random I/O optimized, write optimized</a:t>
            </a:r>
          </a:p>
          <a:p>
            <a:pPr lvl="1"/>
            <a:r>
              <a:rPr lang="en-US" altLang="en-US" sz="2400" dirty="0"/>
              <a:t>NVRAM for write caching</a:t>
            </a:r>
          </a:p>
          <a:p>
            <a:r>
              <a:rPr lang="en-US" altLang="en-US" sz="2400" dirty="0"/>
              <a:t>Similar to Berkeley Fast File System, with extensive modifications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732AAD18-B571-4DF5-B1A3-F2141CF10060}"/>
              </a:ext>
            </a:extLst>
          </p:cNvPr>
          <p:cNvSpPr>
            <a:spLocks noGrp="1" noChangeArrowheads="1"/>
          </p:cNvSpPr>
          <p:nvPr>
            <p:ph type="title"/>
          </p:nvPr>
        </p:nvSpPr>
        <p:spPr>
          <a:xfrm>
            <a:off x="2155826" y="245093"/>
            <a:ext cx="8054975" cy="576262"/>
          </a:xfrm>
        </p:spPr>
        <p:txBody>
          <a:bodyPr/>
          <a:lstStyle/>
          <a:p>
            <a:pPr eaLnBrk="1" hangingPunct="1"/>
            <a:r>
              <a:rPr lang="en-US" altLang="en-US" dirty="0"/>
              <a:t>The WAFL File Layout</a:t>
            </a:r>
          </a:p>
        </p:txBody>
      </p:sp>
      <p:pic>
        <p:nvPicPr>
          <p:cNvPr id="86018" name="Picture 2">
            <a:extLst>
              <a:ext uri="{FF2B5EF4-FFF2-40B4-BE49-F238E27FC236}">
                <a16:creationId xmlns:a16="http://schemas.microsoft.com/office/drawing/2014/main" id="{97B25236-6EEA-49EC-BE55-D6CB0529C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1" y="1137355"/>
            <a:ext cx="10775757" cy="36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5849214A-E2EF-4858-A782-82F55193D010}"/>
              </a:ext>
            </a:extLst>
          </p:cNvPr>
          <p:cNvSpPr>
            <a:spLocks noGrp="1" noChangeArrowheads="1"/>
          </p:cNvSpPr>
          <p:nvPr>
            <p:ph type="title"/>
          </p:nvPr>
        </p:nvSpPr>
        <p:spPr>
          <a:xfrm>
            <a:off x="1617532" y="1047057"/>
            <a:ext cx="2315276" cy="1064758"/>
          </a:xfrm>
        </p:spPr>
        <p:txBody>
          <a:bodyPr/>
          <a:lstStyle/>
          <a:p>
            <a:pPr eaLnBrk="1" hangingPunct="1"/>
            <a:r>
              <a:rPr lang="en-US" altLang="en-US" dirty="0"/>
              <a:t>Snapshots in WAFL</a:t>
            </a:r>
          </a:p>
        </p:txBody>
      </p:sp>
      <p:pic>
        <p:nvPicPr>
          <p:cNvPr id="88066" name="Picture 2">
            <a:extLst>
              <a:ext uri="{FF2B5EF4-FFF2-40B4-BE49-F238E27FC236}">
                <a16:creationId xmlns:a16="http://schemas.microsoft.com/office/drawing/2014/main" id="{2E9E6806-9EFD-47E6-8226-77F885DF5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518" y="114900"/>
            <a:ext cx="4068963" cy="649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3813B-2A13-4A74-9AB2-026EA4547167}"/>
              </a:ext>
            </a:extLst>
          </p:cNvPr>
          <p:cNvSpPr>
            <a:spLocks noGrp="1"/>
          </p:cNvSpPr>
          <p:nvPr>
            <p:ph type="title"/>
          </p:nvPr>
        </p:nvSpPr>
        <p:spPr/>
        <p:txBody>
          <a:bodyPr/>
          <a:lstStyle/>
          <a:p>
            <a:r>
              <a:rPr lang="en-US" altLang="zh-CN"/>
              <a:t>Summary 1/4</a:t>
            </a:r>
            <a:endParaRPr lang="zh-CN" altLang="en-US"/>
          </a:p>
        </p:txBody>
      </p:sp>
      <p:sp>
        <p:nvSpPr>
          <p:cNvPr id="3" name="内容占位符 2">
            <a:extLst>
              <a:ext uri="{FF2B5EF4-FFF2-40B4-BE49-F238E27FC236}">
                <a16:creationId xmlns:a16="http://schemas.microsoft.com/office/drawing/2014/main" id="{BD81A61E-9147-46DB-AA29-EC356AD0F988}"/>
              </a:ext>
            </a:extLst>
          </p:cNvPr>
          <p:cNvSpPr>
            <a:spLocks noGrp="1"/>
          </p:cNvSpPr>
          <p:nvPr>
            <p:ph idx="1"/>
          </p:nvPr>
        </p:nvSpPr>
        <p:spPr>
          <a:xfrm>
            <a:off x="763481" y="1233489"/>
            <a:ext cx="10573304" cy="4626984"/>
          </a:xfrm>
        </p:spPr>
        <p:txBody>
          <a:bodyPr/>
          <a:lstStyle/>
          <a:p>
            <a:r>
              <a:rPr lang="en-US" altLang="zh-CN" sz="2400" dirty="0"/>
              <a:t>Most file systems reside on secondary storage, which is designed to hold a large amount of data permanently. The most common secondary-storage medium is the disk, but the use of NVM devices is increasing</a:t>
            </a:r>
          </a:p>
          <a:p>
            <a:r>
              <a:rPr lang="en-US" altLang="zh-CN" sz="2400" dirty="0"/>
              <a:t>Storage devices are segmented into partitions to control media use and to allow multiple, possibly varying, file systems on a single device. These file systems are mounted onto a logical file system architecture to make them available for use</a:t>
            </a:r>
          </a:p>
          <a:p>
            <a:r>
              <a:rPr lang="en-US" altLang="zh-CN" sz="2400" dirty="0"/>
              <a:t>File systems are often implemented in a layered or modular structure. The lower levels deal with the physical properties of storage devices and communicating with them. Upper levels deal with symbolic file names and logical properties of files</a:t>
            </a:r>
            <a:endParaRPr lang="zh-CN" altLang="en-US" sz="2400" dirty="0"/>
          </a:p>
        </p:txBody>
      </p:sp>
    </p:spTree>
    <p:extLst>
      <p:ext uri="{BB962C8B-B14F-4D97-AF65-F5344CB8AC3E}">
        <p14:creationId xmlns:p14="http://schemas.microsoft.com/office/powerpoint/2010/main" val="47454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17BF5-DB60-44BF-8944-C9CA0AF8331F}"/>
              </a:ext>
            </a:extLst>
          </p:cNvPr>
          <p:cNvSpPr>
            <a:spLocks noGrp="1"/>
          </p:cNvSpPr>
          <p:nvPr>
            <p:ph type="title"/>
          </p:nvPr>
        </p:nvSpPr>
        <p:spPr/>
        <p:txBody>
          <a:bodyPr/>
          <a:lstStyle/>
          <a:p>
            <a:r>
              <a:rPr lang="en-US" altLang="zh-CN"/>
              <a:t>Summary 2/4</a:t>
            </a:r>
            <a:endParaRPr lang="zh-CN" altLang="en-US"/>
          </a:p>
        </p:txBody>
      </p:sp>
      <p:sp>
        <p:nvSpPr>
          <p:cNvPr id="3" name="内容占位符 2">
            <a:extLst>
              <a:ext uri="{FF2B5EF4-FFF2-40B4-BE49-F238E27FC236}">
                <a16:creationId xmlns:a16="http://schemas.microsoft.com/office/drawing/2014/main" id="{2DFC302E-092F-40C8-9E1F-9B9D2C840263}"/>
              </a:ext>
            </a:extLst>
          </p:cNvPr>
          <p:cNvSpPr>
            <a:spLocks noGrp="1"/>
          </p:cNvSpPr>
          <p:nvPr>
            <p:ph idx="1"/>
          </p:nvPr>
        </p:nvSpPr>
        <p:spPr>
          <a:xfrm>
            <a:off x="798990" y="1233489"/>
            <a:ext cx="10520039" cy="4626984"/>
          </a:xfrm>
        </p:spPr>
        <p:txBody>
          <a:bodyPr/>
          <a:lstStyle/>
          <a:p>
            <a:r>
              <a:rPr lang="en-US" altLang="zh-CN" sz="2400"/>
              <a:t>The various files within a file system can be allocated space on the storage device in three ways: through contiguous, linked, or indexed allocation. Contiguous allocation can suffer from external fragmentation. Direct access is very inefficient with linked allocation. Indexed allocation may require substantial overhead for its index block. These algorithms can be optimized in many ways. Contiguous space can be enlarged through extents to increase flexibility and to decrease external fragmentation. Indexed allocation can be done in clusters of multiple blocks to increase throughput and to reduce the number of index entries needed. Indexing in large clusters is similar to contiguous allocation with extents</a:t>
            </a:r>
            <a:endParaRPr lang="zh-CN" altLang="en-US" sz="2400"/>
          </a:p>
        </p:txBody>
      </p:sp>
    </p:spTree>
    <p:extLst>
      <p:ext uri="{BB962C8B-B14F-4D97-AF65-F5344CB8AC3E}">
        <p14:creationId xmlns:p14="http://schemas.microsoft.com/office/powerpoint/2010/main" val="1328932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69A1B-45FD-4B67-913E-F74DC3200CFB}"/>
              </a:ext>
            </a:extLst>
          </p:cNvPr>
          <p:cNvSpPr>
            <a:spLocks noGrp="1"/>
          </p:cNvSpPr>
          <p:nvPr>
            <p:ph type="title"/>
          </p:nvPr>
        </p:nvSpPr>
        <p:spPr/>
        <p:txBody>
          <a:bodyPr/>
          <a:lstStyle/>
          <a:p>
            <a:r>
              <a:rPr lang="en-US" altLang="zh-CN"/>
              <a:t>Summary 3/4</a:t>
            </a:r>
            <a:endParaRPr lang="zh-CN" altLang="en-US"/>
          </a:p>
        </p:txBody>
      </p:sp>
      <p:sp>
        <p:nvSpPr>
          <p:cNvPr id="3" name="内容占位符 2">
            <a:extLst>
              <a:ext uri="{FF2B5EF4-FFF2-40B4-BE49-F238E27FC236}">
                <a16:creationId xmlns:a16="http://schemas.microsoft.com/office/drawing/2014/main" id="{61C51329-74B0-4BE2-BD9E-CE96DB0A0120}"/>
              </a:ext>
            </a:extLst>
          </p:cNvPr>
          <p:cNvSpPr>
            <a:spLocks noGrp="1"/>
          </p:cNvSpPr>
          <p:nvPr>
            <p:ph idx="1"/>
          </p:nvPr>
        </p:nvSpPr>
        <p:spPr>
          <a:xfrm>
            <a:off x="834501" y="1233489"/>
            <a:ext cx="10466773" cy="4626984"/>
          </a:xfrm>
        </p:spPr>
        <p:txBody>
          <a:bodyPr/>
          <a:lstStyle/>
          <a:p>
            <a:r>
              <a:rPr lang="en-US" altLang="zh-CN" sz="2400"/>
              <a:t>Free-space allocation methods also influence the efficiency of disk-space use, the performance of the file system, and the reliability of secondary storage. The methods used include bit vectors and linked lists. Optimizations include grouping, counting, and the FAT, which places the linked list in one contiguous area</a:t>
            </a:r>
          </a:p>
          <a:p>
            <a:r>
              <a:rPr lang="en-US" altLang="zh-CN" sz="2400"/>
              <a:t>Directory-management routines must consider efficiency, performance, and reliability. A hash table is a commonly used method, as it is fast and efficient. Unfortunately, damage to the table or a system crash can result in inconsistency between the directory information and the disk</a:t>
            </a:r>
            <a:r>
              <a:rPr lang="en-US" altLang="zh-CN" sz="2400">
                <a:latin typeface="Arial" panose="020B0604020202020204" pitchFamily="34" charset="0"/>
                <a:cs typeface="Arial" panose="020B0604020202020204" pitchFamily="34" charset="0"/>
              </a:rPr>
              <a:t>’</a:t>
            </a:r>
            <a:r>
              <a:rPr lang="en-US" altLang="zh-CN" sz="2400"/>
              <a:t>s contents</a:t>
            </a:r>
            <a:endParaRPr lang="zh-CN" altLang="en-US" sz="2400"/>
          </a:p>
        </p:txBody>
      </p:sp>
    </p:spTree>
    <p:extLst>
      <p:ext uri="{BB962C8B-B14F-4D97-AF65-F5344CB8AC3E}">
        <p14:creationId xmlns:p14="http://schemas.microsoft.com/office/powerpoint/2010/main" val="17008101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A49C-A1CD-423B-8066-7B0149B864E0}"/>
              </a:ext>
            </a:extLst>
          </p:cNvPr>
          <p:cNvSpPr>
            <a:spLocks noGrp="1"/>
          </p:cNvSpPr>
          <p:nvPr>
            <p:ph type="title"/>
          </p:nvPr>
        </p:nvSpPr>
        <p:spPr/>
        <p:txBody>
          <a:bodyPr/>
          <a:lstStyle/>
          <a:p>
            <a:r>
              <a:rPr lang="en-US" altLang="zh-CN"/>
              <a:t>Summary 4/4</a:t>
            </a:r>
            <a:endParaRPr lang="zh-CN" altLang="en-US"/>
          </a:p>
        </p:txBody>
      </p:sp>
      <p:sp>
        <p:nvSpPr>
          <p:cNvPr id="3" name="内容占位符 2">
            <a:extLst>
              <a:ext uri="{FF2B5EF4-FFF2-40B4-BE49-F238E27FC236}">
                <a16:creationId xmlns:a16="http://schemas.microsoft.com/office/drawing/2014/main" id="{FEFCA4CA-2A46-481A-948B-09D4E9A47313}"/>
              </a:ext>
            </a:extLst>
          </p:cNvPr>
          <p:cNvSpPr>
            <a:spLocks noGrp="1"/>
          </p:cNvSpPr>
          <p:nvPr>
            <p:ph idx="1"/>
          </p:nvPr>
        </p:nvSpPr>
        <p:spPr>
          <a:xfrm>
            <a:off x="843379" y="1233489"/>
            <a:ext cx="10422384" cy="4626984"/>
          </a:xfrm>
        </p:spPr>
        <p:txBody>
          <a:bodyPr/>
          <a:lstStyle/>
          <a:p>
            <a:r>
              <a:rPr lang="en-US" altLang="zh-CN" sz="2400"/>
              <a:t>A consistency checker can be used to repair damaged file-system structures. Operating-system backup tools allow data to be copied to magnetic tape or other storage devices, enabling the user to recover from data loss or even entire device loss due to hardware failure, operating system bug, or user error</a:t>
            </a:r>
          </a:p>
          <a:p>
            <a:r>
              <a:rPr lang="en-US" altLang="zh-CN" sz="2400"/>
              <a:t>Due to the fundamental role that file systems play in system operation, their performance and reliability are crucial. Techniques such as log structures and caching help improve performance, while log structures and RAID improve reliability. The WAFL file system is an example of optimization of performance to match a specific I/O load</a:t>
            </a:r>
            <a:endParaRPr lang="zh-CN" altLang="en-US" sz="2400"/>
          </a:p>
        </p:txBody>
      </p:sp>
    </p:spTree>
    <p:extLst>
      <p:ext uri="{BB962C8B-B14F-4D97-AF65-F5344CB8AC3E}">
        <p14:creationId xmlns:p14="http://schemas.microsoft.com/office/powerpoint/2010/main" val="26141580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11: </a:t>
            </a:r>
            <a:br>
              <a:rPr lang="en-US" altLang="zh-CN">
                <a:latin typeface="微软雅黑" panose="020B0503020204020204" pitchFamily="34" charset="-122"/>
                <a:ea typeface="微软雅黑" panose="020B0503020204020204" pitchFamily="34" charset="-122"/>
              </a:rPr>
            </a:br>
            <a:r>
              <a:rPr lang="en-US" altLang="zh-CN"/>
              <a:t>File System Implementation</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D1679D0F-FB9C-4217-AF0B-A91D899C7165}"/>
              </a:ext>
            </a:extLst>
          </p:cNvPr>
          <p:cNvSpPr>
            <a:spLocks noGrp="1" noChangeArrowheads="1"/>
          </p:cNvSpPr>
          <p:nvPr>
            <p:ph type="title"/>
          </p:nvPr>
        </p:nvSpPr>
        <p:spPr>
          <a:xfrm>
            <a:off x="1981200" y="247880"/>
            <a:ext cx="8229600" cy="576262"/>
          </a:xfrm>
        </p:spPr>
        <p:txBody>
          <a:bodyPr/>
          <a:lstStyle/>
          <a:p>
            <a:r>
              <a:rPr lang="en-US" altLang="en-US" dirty="0"/>
              <a:t>File System Layers (Cont.)</a:t>
            </a:r>
          </a:p>
        </p:txBody>
      </p:sp>
      <p:sp>
        <p:nvSpPr>
          <p:cNvPr id="16386" name="Content Placeholder 2">
            <a:extLst>
              <a:ext uri="{FF2B5EF4-FFF2-40B4-BE49-F238E27FC236}">
                <a16:creationId xmlns:a16="http://schemas.microsoft.com/office/drawing/2014/main" id="{190C61EE-E2DF-40C7-AD60-5A1AC9076867}"/>
              </a:ext>
            </a:extLst>
          </p:cNvPr>
          <p:cNvSpPr>
            <a:spLocks noGrp="1" noChangeArrowheads="1"/>
          </p:cNvSpPr>
          <p:nvPr>
            <p:ph idx="1"/>
          </p:nvPr>
        </p:nvSpPr>
        <p:spPr>
          <a:xfrm>
            <a:off x="976184" y="1243662"/>
            <a:ext cx="9730946" cy="5004739"/>
          </a:xfrm>
        </p:spPr>
        <p:txBody>
          <a:bodyPr/>
          <a:lstStyle/>
          <a:p>
            <a:r>
              <a:rPr lang="zh-CN" altLang="en-US" sz="2800" dirty="0"/>
              <a:t>分层可降低复杂度，易于维护开发；不同的物理设备，可以复用更高逻辑层次的代码。当然每个文件系统也可以拥有自己的逻辑文件系统和文件组织模块。</a:t>
            </a:r>
            <a:endParaRPr lang="en-US" altLang="zh-CN" sz="2800" dirty="0"/>
          </a:p>
          <a:p>
            <a:r>
              <a:rPr lang="zh-CN" altLang="en-US" sz="2800" dirty="0"/>
              <a:t>分层增加了开销，可能会降低系统性能</a:t>
            </a:r>
            <a:endParaRPr lang="en-US" altLang="zh-CN" sz="2800" dirty="0"/>
          </a:p>
          <a:p>
            <a:r>
              <a:rPr lang="zh-CN" altLang="en-US" sz="2800" dirty="0"/>
              <a:t>在设计操作系统时，需要仔细斟酌分多少层，每层的功能划分等问题</a:t>
            </a:r>
            <a:endParaRPr lang="en-US" altLang="zh-CN" sz="2800" dirty="0"/>
          </a:p>
          <a:p>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a:extLst>
              <a:ext uri="{FF2B5EF4-FFF2-40B4-BE49-F238E27FC236}">
                <a16:creationId xmlns:a16="http://schemas.microsoft.com/office/drawing/2014/main" id="{A04F131A-A739-914E-88E5-9EB8F84E88F9}"/>
              </a:ext>
            </a:extLst>
          </p:cNvPr>
          <p:cNvSpPr>
            <a:spLocks noGrp="1"/>
          </p:cNvSpPr>
          <p:nvPr>
            <p:ph idx="1"/>
          </p:nvPr>
        </p:nvSpPr>
        <p:spPr>
          <a:xfrm>
            <a:off x="698158" y="1237731"/>
            <a:ext cx="10181966" cy="5214938"/>
          </a:xfrm>
        </p:spPr>
        <p:txBody>
          <a:bodyPr/>
          <a:lstStyle/>
          <a:p>
            <a:pPr>
              <a:defRPr/>
            </a:pPr>
            <a:r>
              <a:rPr lang="zh-CN" altLang="en-US" sz="2800" dirty="0"/>
              <a:t>大多数的操作系统，支持多个文件系统</a:t>
            </a:r>
            <a:endParaRPr lang="en-US" altLang="en-US" sz="2800" dirty="0"/>
          </a:p>
          <a:p>
            <a:pPr lvl="1">
              <a:defRPr/>
            </a:pPr>
            <a:r>
              <a:rPr lang="zh-CN" altLang="en-US" sz="2800" dirty="0"/>
              <a:t>每个文件系统有自己的格式</a:t>
            </a:r>
            <a:r>
              <a:rPr lang="en-US" altLang="en-US" sz="2800" dirty="0"/>
              <a:t> (CD-ROM is ISO 9660; Unix has </a:t>
            </a:r>
            <a:r>
              <a:rPr lang="en-US" altLang="en-US" sz="2800" b="1" dirty="0">
                <a:solidFill>
                  <a:srgbClr val="006699"/>
                </a:solidFill>
                <a:latin typeface="+mj-lt"/>
              </a:rPr>
              <a:t>UFS</a:t>
            </a:r>
            <a:r>
              <a:rPr lang="en-US" altLang="en-US" sz="2800" dirty="0"/>
              <a:t>, FFS;  Windows has FAT, FAT32, NTFS, </a:t>
            </a:r>
            <a:r>
              <a:rPr lang="en-US" altLang="en-US" sz="2800" dirty="0" err="1"/>
              <a:t>exFAT</a:t>
            </a:r>
            <a:r>
              <a:rPr lang="en-US" altLang="en-US" sz="2800" dirty="0"/>
              <a:t> as well as floppy, CD, DVD Blu-ray, Linux has more than 130 types, with </a:t>
            </a:r>
            <a:r>
              <a:rPr lang="en-US" altLang="en-US" sz="2800" b="1" dirty="0">
                <a:solidFill>
                  <a:srgbClr val="006699"/>
                </a:solidFill>
                <a:latin typeface="+mj-lt"/>
              </a:rPr>
              <a:t>extended</a:t>
            </a:r>
            <a:r>
              <a:rPr lang="en-US" altLang="en-US" sz="2800" b="1" dirty="0">
                <a:solidFill>
                  <a:srgbClr val="3366FF"/>
                </a:solidFill>
              </a:rPr>
              <a:t> </a:t>
            </a:r>
            <a:r>
              <a:rPr lang="en-US" altLang="en-US" sz="2800" b="1" dirty="0">
                <a:solidFill>
                  <a:srgbClr val="006699"/>
                </a:solidFill>
                <a:latin typeface="+mj-lt"/>
              </a:rPr>
              <a:t>file</a:t>
            </a:r>
            <a:r>
              <a:rPr lang="en-US" altLang="en-US" sz="2800" b="1" dirty="0">
                <a:solidFill>
                  <a:srgbClr val="3366FF"/>
                </a:solidFill>
              </a:rPr>
              <a:t> </a:t>
            </a:r>
            <a:r>
              <a:rPr lang="en-US" altLang="en-US" sz="2800" b="1" dirty="0">
                <a:solidFill>
                  <a:srgbClr val="006699"/>
                </a:solidFill>
                <a:latin typeface="+mj-lt"/>
              </a:rPr>
              <a:t>system</a:t>
            </a:r>
            <a:r>
              <a:rPr lang="en-US" altLang="en-US" sz="2800" b="1" dirty="0">
                <a:solidFill>
                  <a:srgbClr val="3366FF"/>
                </a:solidFill>
              </a:rPr>
              <a:t> </a:t>
            </a:r>
            <a:r>
              <a:rPr lang="en-US" altLang="en-US" sz="2800" dirty="0"/>
              <a:t>ext3 and ext4 leading; plus distributed file systems, etc.)</a:t>
            </a:r>
          </a:p>
          <a:p>
            <a:pPr lvl="1">
              <a:defRPr/>
            </a:pPr>
            <a:r>
              <a:rPr lang="en-US" altLang="en-US" sz="2800" dirty="0" err="1"/>
              <a:t>exFAT（Extended</a:t>
            </a:r>
            <a:r>
              <a:rPr lang="en-US" altLang="en-US" sz="2800" dirty="0"/>
              <a:t> File Allocation Table File System，</a:t>
            </a:r>
            <a:r>
              <a:rPr lang="zh-CN" altLang="en-US" sz="2800" dirty="0"/>
              <a:t>扩展</a:t>
            </a:r>
            <a:r>
              <a:rPr lang="en-US" altLang="en-US" sz="2800" dirty="0"/>
              <a:t>FAT，</a:t>
            </a:r>
            <a:r>
              <a:rPr lang="zh-CN" altLang="en-US" sz="2800" dirty="0"/>
              <a:t>也称作</a:t>
            </a:r>
            <a:r>
              <a:rPr lang="en-US" altLang="en-US" sz="2800" dirty="0"/>
              <a:t>FAT64，</a:t>
            </a:r>
            <a:r>
              <a:rPr lang="zh-CN" altLang="en-US" sz="2800" dirty="0"/>
              <a:t>即扩展文件分配表）</a:t>
            </a:r>
            <a:endParaRPr lang="en-US" altLang="en-US" sz="2800" dirty="0"/>
          </a:p>
          <a:p>
            <a:pPr lvl="1">
              <a:defRPr/>
            </a:pPr>
            <a:r>
              <a:rPr lang="zh-CN" altLang="en-US" sz="2800" dirty="0"/>
              <a:t>新的文件系统仍在涌现</a:t>
            </a:r>
            <a:r>
              <a:rPr lang="en-US" altLang="en-US" sz="2800" dirty="0"/>
              <a:t> – ZFS, GoogleFS, Oracle ASM, FUSE</a:t>
            </a:r>
          </a:p>
          <a:p>
            <a:pPr marL="0" lvl="1" indent="0">
              <a:buClr>
                <a:srgbClr val="993300"/>
              </a:buClr>
              <a:buSzPct val="90000"/>
              <a:buNone/>
              <a:defRPr/>
            </a:pPr>
            <a:endParaRPr lang="en-US" altLang="en-US" sz="2800" dirty="0"/>
          </a:p>
        </p:txBody>
      </p:sp>
      <p:sp>
        <p:nvSpPr>
          <p:cNvPr id="6" name="Title 1">
            <a:extLst>
              <a:ext uri="{FF2B5EF4-FFF2-40B4-BE49-F238E27FC236}">
                <a16:creationId xmlns:a16="http://schemas.microsoft.com/office/drawing/2014/main" id="{0432C148-39C6-43A1-9B46-BD1D8A3A804C}"/>
              </a:ext>
            </a:extLst>
          </p:cNvPr>
          <p:cNvSpPr>
            <a:spLocks noGrp="1" noChangeArrowheads="1"/>
          </p:cNvSpPr>
          <p:nvPr>
            <p:ph type="title"/>
          </p:nvPr>
        </p:nvSpPr>
        <p:spPr>
          <a:xfrm>
            <a:off x="1981200" y="242106"/>
            <a:ext cx="8229600" cy="576262"/>
          </a:xfrm>
        </p:spPr>
        <p:txBody>
          <a:bodyPr/>
          <a:lstStyle/>
          <a:p>
            <a:r>
              <a:rPr lang="en-US" altLang="en-US" dirty="0"/>
              <a:t>File System Layers (Cont.)</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18518</TotalTime>
  <Words>6612</Words>
  <Application>Microsoft Office PowerPoint</Application>
  <PresentationFormat>宽屏</PresentationFormat>
  <Paragraphs>528</Paragraphs>
  <Slides>78</Slides>
  <Notes>40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78</vt:i4>
      </vt:variant>
    </vt:vector>
  </HeadingPairs>
  <TitlesOfParts>
    <vt:vector size="93" baseType="lpstr">
      <vt:lpstr>Monotype Sorts</vt:lpstr>
      <vt:lpstr>ＭＳ Ｐゴシック</vt:lpstr>
      <vt:lpstr>ＭＳ Ｐゴシック</vt:lpstr>
      <vt:lpstr>宋体</vt:lpstr>
      <vt:lpstr>微软雅黑</vt:lpstr>
      <vt:lpstr>Arial</vt:lpstr>
      <vt:lpstr>Courier New</vt:lpstr>
      <vt:lpstr>Helvetica</vt:lpstr>
      <vt:lpstr>MT Extra</vt:lpstr>
      <vt:lpstr>Symbol</vt:lpstr>
      <vt:lpstr>Times New Roman</vt:lpstr>
      <vt:lpstr>Verdana</vt:lpstr>
      <vt:lpstr>Webdings</vt:lpstr>
      <vt:lpstr>Wingdings</vt:lpstr>
      <vt:lpstr>os-8</vt:lpstr>
      <vt:lpstr>Chapter 11:   File System Implementation</vt:lpstr>
      <vt:lpstr>Objectives</vt:lpstr>
      <vt:lpstr>Content Overview</vt:lpstr>
      <vt:lpstr>11.1 File-System Structure(文件系统结构)</vt:lpstr>
      <vt:lpstr>Layered File System(分层的文件系统)</vt:lpstr>
      <vt:lpstr>File System Layers</vt:lpstr>
      <vt:lpstr>File System Layers</vt:lpstr>
      <vt:lpstr>File System Layers (Cont.)</vt:lpstr>
      <vt:lpstr>File System Layers (Cont.)</vt:lpstr>
      <vt:lpstr>11.2 File-System Implementation(文件系统实现) </vt:lpstr>
      <vt:lpstr>File-System Implementation (Cont.)</vt:lpstr>
      <vt:lpstr>In-Memory File System Structures(内存中的文件结构)</vt:lpstr>
      <vt:lpstr>In-Memory File System Structures(内存中的文件结构)</vt:lpstr>
      <vt:lpstr>Partition and Mounting(分区与安装)</vt:lpstr>
      <vt:lpstr>Partition and Mounting (Cont.)</vt:lpstr>
      <vt:lpstr>Partition and Mounting (Cont)</vt:lpstr>
      <vt:lpstr>Virtual File Systems(虚拟文件系统)</vt:lpstr>
      <vt:lpstr>Virtual File Systems(虚拟文件系统)</vt:lpstr>
      <vt:lpstr>Virtual File Systems(虚拟文件系统)</vt:lpstr>
      <vt:lpstr>Virtual File System Implementation(VFS实现)</vt:lpstr>
      <vt:lpstr>传统的Linux文件系统在磁盘上的布局</vt:lpstr>
      <vt:lpstr>11.3 Directory Implementation(目录实现)</vt:lpstr>
      <vt:lpstr>Directory Implementation(目录实现)</vt:lpstr>
      <vt:lpstr>11.4  Allocation Methods(分配方法)</vt:lpstr>
      <vt:lpstr>Allocation Methods – Contiguous(分配方法 – 连续)</vt:lpstr>
      <vt:lpstr>Contiguous Allocation(连续分配)</vt:lpstr>
      <vt:lpstr>Extent-Based Systems(基于扩展的系统)</vt:lpstr>
      <vt:lpstr>Allocation Methods – Linked(链接分配)</vt:lpstr>
      <vt:lpstr>Linked Allocation</vt:lpstr>
      <vt:lpstr>Linked Allocation(链接分配)</vt:lpstr>
      <vt:lpstr>Allocation Methods – Linked (Cont.)</vt:lpstr>
      <vt:lpstr>File-Allocation Table(文件分配表)</vt:lpstr>
      <vt:lpstr>MS-DOS/Windows &amp; FAT</vt:lpstr>
      <vt:lpstr>FAT计算题</vt:lpstr>
      <vt:lpstr>Allocation Methods – Indexed(分配方法 – 索引)</vt:lpstr>
      <vt:lpstr>Indexed Allocation(索引分配)</vt:lpstr>
      <vt:lpstr>Example of Indexed Allocation</vt:lpstr>
      <vt:lpstr>Indexed Allocation (Cont.)</vt:lpstr>
      <vt:lpstr>大文件的索引方案</vt:lpstr>
      <vt:lpstr>Indexed Allocation – Mapping (Cont.)</vt:lpstr>
      <vt:lpstr>Indexed Allocation – Mapping (Cont.)</vt:lpstr>
      <vt:lpstr>大文件的索引方案</vt:lpstr>
      <vt:lpstr>Combined Scheme:  UNIX UFS </vt:lpstr>
      <vt:lpstr>Performance(性能)</vt:lpstr>
      <vt:lpstr>11.5 Free-Space Management(空闲空间管理)</vt:lpstr>
      <vt:lpstr>Free-Space Management(空闲空间管理)</vt:lpstr>
      <vt:lpstr>Free-Space Management (Cont.)</vt:lpstr>
      <vt:lpstr>Linked Free Space List on Disk(链表)</vt:lpstr>
      <vt:lpstr>Free-Space Management (Cont.)</vt:lpstr>
      <vt:lpstr>Free-Space Management (Cont.)</vt:lpstr>
      <vt:lpstr>11.6 Efficiency and Performance(效率与性能)</vt:lpstr>
      <vt:lpstr>Efficiency(效率)</vt:lpstr>
      <vt:lpstr>Efficiency and Performance (Cont.)</vt:lpstr>
      <vt:lpstr>Page Cache(页面缓存)</vt:lpstr>
      <vt:lpstr>I/O Without a Unified Buffer Cache</vt:lpstr>
      <vt:lpstr>Unified Buffer Cache(统一缓冲缓存)</vt:lpstr>
      <vt:lpstr>I/O Using a Unified Buffer Cache</vt:lpstr>
      <vt:lpstr>*11.7 Recovery(恢复)</vt:lpstr>
      <vt:lpstr>*11.8 Log Structured File Systems</vt:lpstr>
      <vt:lpstr>*11.9  The Sun Network File System (NFS)</vt:lpstr>
      <vt:lpstr>NFS (Cont.)</vt:lpstr>
      <vt:lpstr>NFS (Cont.)</vt:lpstr>
      <vt:lpstr>Three Independent File Systems</vt:lpstr>
      <vt:lpstr>Mounting in NFS </vt:lpstr>
      <vt:lpstr>NFS Mount Protocol</vt:lpstr>
      <vt:lpstr>NFS Protocol</vt:lpstr>
      <vt:lpstr>Three Major Layers of NFS Architecture </vt:lpstr>
      <vt:lpstr>Schematic View of NFS Architecture </vt:lpstr>
      <vt:lpstr>NFS Path-Name Translation</vt:lpstr>
      <vt:lpstr>NFS Remote Operations</vt:lpstr>
      <vt:lpstr>*11.10 Example: WAFL File System</vt:lpstr>
      <vt:lpstr>The WAFL File Layout</vt:lpstr>
      <vt:lpstr>Snapshots in WAFL</vt:lpstr>
      <vt:lpstr>Summary 1/4</vt:lpstr>
      <vt:lpstr>Summary 2/4</vt:lpstr>
      <vt:lpstr>Summary 3/4</vt:lpstr>
      <vt:lpstr>Summary 4/4</vt:lpstr>
      <vt:lpstr>End of Chapter 11:  File System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SF</cp:lastModifiedBy>
  <cp:revision>571</cp:revision>
  <cp:lastPrinted>2020-11-04T14:30:39Z</cp:lastPrinted>
  <dcterms:created xsi:type="dcterms:W3CDTF">2011-01-13T23:43:38Z</dcterms:created>
  <dcterms:modified xsi:type="dcterms:W3CDTF">2021-06-03T09:08:48Z</dcterms:modified>
</cp:coreProperties>
</file>