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92"/>
  </p:notesMasterIdLst>
  <p:handoutMasterIdLst>
    <p:handoutMasterId r:id="rId93"/>
  </p:handoutMasterIdLst>
  <p:sldIdLst>
    <p:sldId id="331" r:id="rId2"/>
    <p:sldId id="256" r:id="rId3"/>
    <p:sldId id="333" r:id="rId4"/>
    <p:sldId id="334" r:id="rId5"/>
    <p:sldId id="335" r:id="rId6"/>
    <p:sldId id="336" r:id="rId7"/>
    <p:sldId id="337" r:id="rId8"/>
    <p:sldId id="338" r:id="rId9"/>
    <p:sldId id="339" r:id="rId10"/>
    <p:sldId id="394" r:id="rId11"/>
    <p:sldId id="395" r:id="rId12"/>
    <p:sldId id="396" r:id="rId13"/>
    <p:sldId id="407" r:id="rId14"/>
    <p:sldId id="406" r:id="rId15"/>
    <p:sldId id="341" r:id="rId16"/>
    <p:sldId id="343" r:id="rId17"/>
    <p:sldId id="412" r:id="rId18"/>
    <p:sldId id="346" r:id="rId19"/>
    <p:sldId id="403" r:id="rId20"/>
    <p:sldId id="402" r:id="rId21"/>
    <p:sldId id="344" r:id="rId22"/>
    <p:sldId id="345" r:id="rId23"/>
    <p:sldId id="347" r:id="rId24"/>
    <p:sldId id="374" r:id="rId25"/>
    <p:sldId id="415" r:id="rId26"/>
    <p:sldId id="348" r:id="rId27"/>
    <p:sldId id="349" r:id="rId28"/>
    <p:sldId id="350" r:id="rId29"/>
    <p:sldId id="417" r:id="rId30"/>
    <p:sldId id="419" r:id="rId31"/>
    <p:sldId id="424" r:id="rId32"/>
    <p:sldId id="425" r:id="rId33"/>
    <p:sldId id="428" r:id="rId34"/>
    <p:sldId id="429" r:id="rId35"/>
    <p:sldId id="435" r:id="rId36"/>
    <p:sldId id="436" r:id="rId37"/>
    <p:sldId id="441" r:id="rId38"/>
    <p:sldId id="438" r:id="rId39"/>
    <p:sldId id="439" r:id="rId40"/>
    <p:sldId id="430" r:id="rId41"/>
    <p:sldId id="432" r:id="rId42"/>
    <p:sldId id="431" r:id="rId43"/>
    <p:sldId id="377" r:id="rId44"/>
    <p:sldId id="391" r:id="rId45"/>
    <p:sldId id="400" r:id="rId46"/>
    <p:sldId id="457" r:id="rId47"/>
    <p:sldId id="458" r:id="rId48"/>
    <p:sldId id="401" r:id="rId49"/>
    <p:sldId id="447" r:id="rId50"/>
    <p:sldId id="381" r:id="rId51"/>
    <p:sldId id="460" r:id="rId52"/>
    <p:sldId id="459" r:id="rId53"/>
    <p:sldId id="382" r:id="rId54"/>
    <p:sldId id="383" r:id="rId55"/>
    <p:sldId id="277" r:id="rId56"/>
    <p:sldId id="309" r:id="rId57"/>
    <p:sldId id="310" r:id="rId58"/>
    <p:sldId id="461" r:id="rId59"/>
    <p:sldId id="462" r:id="rId60"/>
    <p:sldId id="313" r:id="rId61"/>
    <p:sldId id="314" r:id="rId62"/>
    <p:sldId id="463" r:id="rId63"/>
    <p:sldId id="384" r:id="rId64"/>
    <p:sldId id="452" r:id="rId65"/>
    <p:sldId id="385" r:id="rId66"/>
    <p:sldId id="386" r:id="rId67"/>
    <p:sldId id="388" r:id="rId68"/>
    <p:sldId id="282" r:id="rId69"/>
    <p:sldId id="283" r:id="rId70"/>
    <p:sldId id="284" r:id="rId71"/>
    <p:sldId id="285" r:id="rId72"/>
    <p:sldId id="286" r:id="rId73"/>
    <p:sldId id="287" r:id="rId74"/>
    <p:sldId id="288" r:id="rId75"/>
    <p:sldId id="289" r:id="rId76"/>
    <p:sldId id="290" r:id="rId77"/>
    <p:sldId id="291" r:id="rId78"/>
    <p:sldId id="292" r:id="rId79"/>
    <p:sldId id="293" r:id="rId80"/>
    <p:sldId id="294" r:id="rId81"/>
    <p:sldId id="295" r:id="rId82"/>
    <p:sldId id="296" r:id="rId83"/>
    <p:sldId id="297" r:id="rId84"/>
    <p:sldId id="298" r:id="rId85"/>
    <p:sldId id="299" r:id="rId86"/>
    <p:sldId id="453" r:id="rId87"/>
    <p:sldId id="454" r:id="rId88"/>
    <p:sldId id="455" r:id="rId89"/>
    <p:sldId id="456" r:id="rId90"/>
    <p:sldId id="404" r:id="rId91"/>
  </p:sldIdLst>
  <p:sldSz cx="12192000" cy="6858000"/>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userDrawn="1">
          <p15:clr>
            <a:srgbClr val="A4A3A4"/>
          </p15:clr>
        </p15:guide>
        <p15:guide id="2" pos="5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336699"/>
    <a:srgbClr val="0066CC"/>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112" d="100"/>
          <a:sy n="112" d="100"/>
        </p:scale>
        <p:origin x="408" y="96"/>
      </p:cViewPr>
      <p:guideLst>
        <p:guide orient="horz" pos="816"/>
        <p:guide pos="58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422275" y="704850"/>
            <a:ext cx="6259513"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extLst>
      <p:ext uri="{BB962C8B-B14F-4D97-AF65-F5344CB8AC3E}">
        <p14:creationId xmlns:p14="http://schemas.microsoft.com/office/powerpoint/2010/main" val="19201975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xfrm>
            <a:off x="422275" y="704850"/>
            <a:ext cx="6259513" cy="3521075"/>
          </a:xfrm>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9985237-F29D-46F2-B7D1-52309BA77B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2CBF61-81F4-49C3-A8C5-806243625942}"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BC8A9037-6B05-4752-B700-A4D8A70ED392}"/>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E825B979-ACEC-4BAF-8188-ED4C7B16F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19985237-F29D-46F2-B7D1-52309BA77B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2CBF61-81F4-49C3-A8C5-806243625942}"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BC8A9037-6B05-4752-B700-A4D8A70ED392}"/>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E825B979-ACEC-4BAF-8188-ED4C7B16FE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644376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DA1E5212-2C8E-4836-A457-10554ABE49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216A99-73B8-44FB-ADBA-F740BED6F869}"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35842" name="Rectangle 2">
            <a:extLst>
              <a:ext uri="{FF2B5EF4-FFF2-40B4-BE49-F238E27FC236}">
                <a16:creationId xmlns:a16="http://schemas.microsoft.com/office/drawing/2014/main" id="{CDA202B7-C2BE-4AC5-8B15-3B77C2AB4AB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D117D557-0992-411A-A367-6F9B6B806E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F43B272-059F-4616-A025-0693844117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DFB71D-5229-4BE0-8A74-727533DE33ED}"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37890" name="Rectangle 2">
            <a:extLst>
              <a:ext uri="{FF2B5EF4-FFF2-40B4-BE49-F238E27FC236}">
                <a16:creationId xmlns:a16="http://schemas.microsoft.com/office/drawing/2014/main" id="{0C871141-38AD-4BC1-9F39-DB7439B14966}"/>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FC9158E-A5A1-437E-8004-3F620F637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82996872-DA50-4E7B-A826-FAE03DA189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928EE37-8B4A-4D2F-ACD5-0CF212D74B36}"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F366CE7E-6C28-415E-95C1-100DA74983A9}"/>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59D1CCBA-746B-40C1-9B50-8E28F9294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22FD5C3-3D84-457A-9D0A-CDED592065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659578-AC4A-42F7-8CE8-ACFC0A700707}"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39938" name="Rectangle 2">
            <a:extLst>
              <a:ext uri="{FF2B5EF4-FFF2-40B4-BE49-F238E27FC236}">
                <a16:creationId xmlns:a16="http://schemas.microsoft.com/office/drawing/2014/main" id="{BBD8DC37-BD5F-442A-BDC1-F64543BCBA03}"/>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C27FDDF1-95F7-4419-BE7E-C29E918249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DB6A3D4-3889-4A69-A689-E96944FEF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1978F2-B24A-4A51-A36C-0B3BF47FB25A}"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41986" name="Rectangle 2">
            <a:extLst>
              <a:ext uri="{FF2B5EF4-FFF2-40B4-BE49-F238E27FC236}">
                <a16:creationId xmlns:a16="http://schemas.microsoft.com/office/drawing/2014/main" id="{C6B468B2-7056-4231-B4F2-365137221E3A}"/>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278BD78-5D95-4FB1-A257-A5CEF6FCA8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6208221D-E6FE-479A-8AA8-4A0B71A342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5B3229-7CD9-4B81-8982-9CF4018EDF8B}"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44034" name="Rectangle 2">
            <a:extLst>
              <a:ext uri="{FF2B5EF4-FFF2-40B4-BE49-F238E27FC236}">
                <a16:creationId xmlns:a16="http://schemas.microsoft.com/office/drawing/2014/main" id="{87904D37-7E66-40DF-B1FB-33DCE3D0A78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5BEF5EFB-4531-4B50-BACE-45FB17D138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sz="1200" b="1" kern="1200" dirty="0">
              <a:solidFill>
                <a:schemeClr val="tx1"/>
              </a:solidFill>
              <a:effectLst/>
              <a:latin typeface="Times New Roman" charset="0"/>
              <a:ea typeface="MS PGothic" pitchFamily="34" charset="-128"/>
              <a:cs typeface="MS PGothic"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63129F5-4B01-4B96-A69B-DC5CB0F8C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7A2662-353F-4B55-AE39-6AD6104F420C}"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46082" name="Rectangle 2">
            <a:extLst>
              <a:ext uri="{FF2B5EF4-FFF2-40B4-BE49-F238E27FC236}">
                <a16:creationId xmlns:a16="http://schemas.microsoft.com/office/drawing/2014/main" id="{E90F7486-AEEC-4799-B797-6D8631A823A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E53161B-06D3-434D-9AFA-630CAADA8C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EC46F89B-C57E-4055-9337-0C2A9AC4AB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66302B-C706-46B2-A5B3-A04DD41ACE3B}"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9BBF134E-570A-4705-B23D-32CE0E43D90E}"/>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8A097A4D-7574-437F-A094-5F13C9E27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35532158-A921-4023-991D-4C3378C636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520B3C4-A46F-4EA5-B3D7-9A0A0ECD1465}"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026D09BC-649E-4140-9205-CBDF40A71828}"/>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BD9A4766-8F94-4054-99FE-0575DBD7B6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EC46F89B-C57E-4055-9337-0C2A9AC4AB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66302B-C706-46B2-A5B3-A04DD41ACE3B}" type="slidenum">
              <a:rPr lang="en-US" altLang="en-US">
                <a:latin typeface="Times New Roman" panose="02020603050405020304" pitchFamily="18" charset="0"/>
              </a:rPr>
              <a:pPr/>
              <a:t>41</a:t>
            </a:fld>
            <a:endParaRPr lang="en-US" altLang="en-US">
              <a:latin typeface="Times New Roman" panose="02020603050405020304" pitchFamily="18" charset="0"/>
            </a:endParaRPr>
          </a:p>
        </p:txBody>
      </p:sp>
      <p:sp>
        <p:nvSpPr>
          <p:cNvPr id="48130" name="Rectangle 2">
            <a:extLst>
              <a:ext uri="{FF2B5EF4-FFF2-40B4-BE49-F238E27FC236}">
                <a16:creationId xmlns:a16="http://schemas.microsoft.com/office/drawing/2014/main" id="{9BBF134E-570A-4705-B23D-32CE0E43D90E}"/>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8A097A4D-7574-437F-A094-5F13C9E278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89843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214D026-DD35-46E3-A19B-0426DA01A6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91CA0C-F74B-45B5-932B-613A2987E322}"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78C4505E-1BC1-4BB9-8D83-2812FC54FBE2}"/>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276EDF9-BE61-48AE-A7D3-B544FB73CD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347EBC14-D106-49E6-ADE8-1675547B6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80800A-4B65-4EA6-9B0B-BE58FA2CBB9D}"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7D372C95-7D85-4EAE-BA5D-AA6BD5478D44}"/>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22515CE-59A3-4BCE-AB8D-FE24A0D42B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2A89EDE-1E64-4CE4-86BC-C8297A3CA9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1BE197-D0F6-49C6-847C-AF54BDBCB1D6}"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6013F7F1-2B8A-4565-9FA0-D04F1B637DF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BDC857DF-5D7A-4A53-8165-572AC6D1E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E2A89EDE-1E64-4CE4-86BC-C8297A3CA9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F1BE197-D0F6-49C6-847C-AF54BDBCB1D6}"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57346" name="Rectangle 2">
            <a:extLst>
              <a:ext uri="{FF2B5EF4-FFF2-40B4-BE49-F238E27FC236}">
                <a16:creationId xmlns:a16="http://schemas.microsoft.com/office/drawing/2014/main" id="{6013F7F1-2B8A-4565-9FA0-D04F1B637DFC}"/>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BDC857DF-5D7A-4A53-8165-572AC6D1E8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1521516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6E462F-6EF3-4791-88CC-27A3E704E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6F2FC7-CAD6-402D-8431-3BB0720F4AAA}"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30E0034A-80C7-4EAC-B38E-F8C50B8AA445}"/>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3DE7470-1412-440D-A92E-0088B33B0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6E462F-6EF3-4791-88CC-27A3E704E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6F2FC7-CAD6-402D-8431-3BB0720F4AAA}"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30E0034A-80C7-4EAC-B38E-F8C50B8AA445}"/>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3DE7470-1412-440D-A92E-0088B33B0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69606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D46E462F-6EF3-4791-88CC-27A3E704E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6F2FC7-CAD6-402D-8431-3BB0720F4AAA}"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8610" name="Rectangle 2">
            <a:extLst>
              <a:ext uri="{FF2B5EF4-FFF2-40B4-BE49-F238E27FC236}">
                <a16:creationId xmlns:a16="http://schemas.microsoft.com/office/drawing/2014/main" id="{30E0034A-80C7-4EAC-B38E-F8C50B8AA445}"/>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3DE7470-1412-440D-A92E-0088B33B07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2364096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50DF5E80-3BA1-4676-81EC-0335573ED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025A05-8378-40E3-A3AC-80EFADA9AA09}"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353D3095-805A-4968-9D3C-5E5A6C97129C}"/>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EA752530-DA91-47DA-BB30-95CEC6F5A0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E0F95D2A-6B72-427F-9965-8A150A67B2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DD20D7-E692-4D7D-BC39-CE35900B7A78}"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72706" name="Rectangle 2">
            <a:extLst>
              <a:ext uri="{FF2B5EF4-FFF2-40B4-BE49-F238E27FC236}">
                <a16:creationId xmlns:a16="http://schemas.microsoft.com/office/drawing/2014/main" id="{AC224FB4-0E64-44EB-B7FD-31CC2EF4C059}"/>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DAF0D22A-33A3-4089-8DFB-C5609A85B8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EAEAB4E-CBE0-421B-B226-4ED23E835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269533-10DE-4191-9B6F-E1C82BE3228E}"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39B3CCEA-B6D9-4A2C-A893-401E217E509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D04F1B6A-B38A-49F6-AA30-7675912A48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0D16582C-DDE6-439B-AE2D-3DD6133D7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EC1AA5-B412-44B3-90F7-E5343240CD81}"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74754" name="Rectangle 2">
            <a:extLst>
              <a:ext uri="{FF2B5EF4-FFF2-40B4-BE49-F238E27FC236}">
                <a16:creationId xmlns:a16="http://schemas.microsoft.com/office/drawing/2014/main" id="{A9B69F19-CDB8-450E-BA91-0FE139E40322}"/>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4536598A-52A3-447E-91A0-E875F1B50F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127B9F7-39B2-478F-9B5F-E5DE9B9C73FF}"/>
              </a:ext>
            </a:extLst>
          </p:cNvPr>
          <p:cNvSpPr>
            <a:spLocks noGrp="1" noRot="1" noChangeAspect="1" noChangeArrowheads="1" noTextEdit="1"/>
          </p:cNvSpPr>
          <p:nvPr>
            <p:ph type="sldImg"/>
          </p:nvPr>
        </p:nvSpPr>
        <p:spPr>
          <a:ln/>
        </p:spPr>
      </p:sp>
      <p:sp>
        <p:nvSpPr>
          <p:cNvPr id="76802" name="Rectangle 3">
            <a:extLst>
              <a:ext uri="{FF2B5EF4-FFF2-40B4-BE49-F238E27FC236}">
                <a16:creationId xmlns:a16="http://schemas.microsoft.com/office/drawing/2014/main" id="{86EC4164-C1A1-41DD-8FE8-1AFC29A315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34FB62CF-FB8D-4D6A-9082-FFCA7F657A3A}"/>
              </a:ext>
            </a:extLst>
          </p:cNvPr>
          <p:cNvSpPr>
            <a:spLocks noGrp="1" noRot="1" noChangeAspect="1" noChangeArrowheads="1" noTextEdit="1"/>
          </p:cNvSpPr>
          <p:nvPr>
            <p:ph type="sldImg"/>
          </p:nvPr>
        </p:nvSpPr>
        <p:spPr>
          <a:ln/>
        </p:spPr>
      </p:sp>
      <p:sp>
        <p:nvSpPr>
          <p:cNvPr id="78850" name="Rectangle 3">
            <a:extLst>
              <a:ext uri="{FF2B5EF4-FFF2-40B4-BE49-F238E27FC236}">
                <a16:creationId xmlns:a16="http://schemas.microsoft.com/office/drawing/2014/main" id="{6275740F-8B44-48C7-9517-AA74817D7E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A7DBDA83-C650-4B90-9E80-D34F62703CAE}"/>
              </a:ext>
            </a:extLst>
          </p:cNvPr>
          <p:cNvSpPr>
            <a:spLocks noGrp="1" noRot="1" noChangeAspect="1" noChangeArrowheads="1" noTextEdit="1"/>
          </p:cNvSpPr>
          <p:nvPr>
            <p:ph type="sldImg"/>
          </p:nvPr>
        </p:nvSpPr>
        <p:spPr>
          <a:ln/>
        </p:spPr>
      </p:sp>
      <p:sp>
        <p:nvSpPr>
          <p:cNvPr id="80898" name="Rectangle 3">
            <a:extLst>
              <a:ext uri="{FF2B5EF4-FFF2-40B4-BE49-F238E27FC236}">
                <a16:creationId xmlns:a16="http://schemas.microsoft.com/office/drawing/2014/main" id="{6E28BEB8-4B6B-432A-94C2-ED970BB7C5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a:extLst>
              <a:ext uri="{FF2B5EF4-FFF2-40B4-BE49-F238E27FC236}">
                <a16:creationId xmlns:a16="http://schemas.microsoft.com/office/drawing/2014/main" id="{FE1C5EA7-B174-4E26-B477-FFF72EF73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7264869-670A-4456-94F0-35BE1D40917D}" type="slidenum">
              <a:rPr lang="en-US" altLang="en-US" smtClean="0">
                <a:latin typeface="Times New Roman" panose="02020603050405020304" pitchFamily="18" charset="0"/>
              </a:rPr>
              <a:pPr/>
              <a:t>90</a:t>
            </a:fld>
            <a:endParaRPr lang="en-US" altLang="en-US">
              <a:latin typeface="Times New Roman" panose="02020603050405020304" pitchFamily="18" charset="0"/>
            </a:endParaRPr>
          </a:p>
        </p:txBody>
      </p:sp>
      <p:sp>
        <p:nvSpPr>
          <p:cNvPr id="88066" name="Rectangle 2">
            <a:extLst>
              <a:ext uri="{FF2B5EF4-FFF2-40B4-BE49-F238E27FC236}">
                <a16:creationId xmlns:a16="http://schemas.microsoft.com/office/drawing/2014/main" id="{230705A2-DA89-47C3-9FB3-19749B58EAF2}"/>
              </a:ext>
            </a:extLst>
          </p:cNvPr>
          <p:cNvSpPr>
            <a:spLocks noGrp="1" noRot="1" noChangeAspect="1" noChangeArrowheads="1" noTextEdit="1"/>
          </p:cNvSpPr>
          <p:nvPr>
            <p:ph type="sldImg"/>
          </p:nvPr>
        </p:nvSpPr>
        <p:spPr>
          <a:xfrm>
            <a:off x="422275" y="704850"/>
            <a:ext cx="6259513" cy="3521075"/>
          </a:xfrm>
          <a:ln/>
        </p:spPr>
      </p:sp>
      <p:sp>
        <p:nvSpPr>
          <p:cNvPr id="88067" name="Rectangle 3">
            <a:extLst>
              <a:ext uri="{FF2B5EF4-FFF2-40B4-BE49-F238E27FC236}">
                <a16:creationId xmlns:a16="http://schemas.microsoft.com/office/drawing/2014/main" id="{58A6CE70-EE5B-4268-A3D5-C2857B8913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EC834F69-8EAC-459B-8ED1-D2141F3DEC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D23A874-3E85-4A1A-86D1-8DDE5A0239A9}" type="slidenum">
              <a:rPr lang="en-US" altLang="en-US">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6708EC24-C86E-4048-A969-477B3C5BF8A8}"/>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EB91B93C-A92E-423B-A3C2-A259FD573A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304AB870-7E27-4D48-A235-AB8C084DBD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FDDD82F-B362-478A-8DD6-2522793FE0A7}"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1506" name="Rectangle 2">
            <a:extLst>
              <a:ext uri="{FF2B5EF4-FFF2-40B4-BE49-F238E27FC236}">
                <a16:creationId xmlns:a16="http://schemas.microsoft.com/office/drawing/2014/main" id="{C6816C06-3580-4693-B959-F556AD13BC28}"/>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073144F5-7C58-4261-85A5-8775D2586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A1D277A9-2AB6-4A32-9C1F-9BBB92CCD3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86AF8C-BABD-4627-8D38-DBDA3210958D}"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72151677-503C-4BC0-A664-B3594D64A935}"/>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6D0D79BE-5053-4396-8069-6945B6DEC1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rPr>
              <a:t>恒定圆角速度</a:t>
            </a:r>
            <a:r>
              <a:rPr lang="en-US" altLang="zh-CN">
                <a:latin typeface="Times New Roman" panose="02020603050405020304" pitchFamily="18" charset="0"/>
              </a:rPr>
              <a:t>(constant angular velocity, CAV)</a:t>
            </a:r>
            <a:r>
              <a:rPr lang="zh-CN" altLang="en-US">
                <a:latin typeface="Times New Roman" panose="02020603050405020304" pitchFamily="18" charset="0"/>
              </a:rPr>
              <a:t>，在不同的柱面，旋转速度</a:t>
            </a:r>
            <a:r>
              <a:rPr lang="en-US" altLang="zh-CN">
                <a:latin typeface="Times New Roman" panose="02020603050405020304" pitchFamily="18" charset="0"/>
              </a:rPr>
              <a:t>(RPM)</a:t>
            </a:r>
            <a:r>
              <a:rPr lang="zh-CN" altLang="en-US">
                <a:latin typeface="Times New Roman" panose="02020603050405020304" pitchFamily="18" charset="0"/>
              </a:rPr>
              <a:t>保持不变。意味着内圈的磁道上，位密度比较大</a:t>
            </a:r>
            <a:r>
              <a:rPr lang="en-US" altLang="zh-CN">
                <a:latin typeface="Times New Roman" panose="02020603050405020304" pitchFamily="18" charset="0"/>
              </a:rPr>
              <a:t>(</a:t>
            </a:r>
            <a:r>
              <a:rPr lang="zh-CN" altLang="en-US">
                <a:latin typeface="Times New Roman" panose="02020603050405020304" pitchFamily="18" charset="0"/>
              </a:rPr>
              <a:t>沿磁道圆周方向上，单位长度上含有的位数比较多</a:t>
            </a:r>
            <a:r>
              <a:rPr lang="en-US" altLang="zh-CN">
                <a:latin typeface="Times New Roman" panose="02020603050405020304" pitchFamily="18" charset="0"/>
              </a:rPr>
              <a:t>)</a:t>
            </a:r>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130A0268-675F-402A-8131-275C3D23AD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665BC79-78FD-4A24-9792-CB687F1E0A06}"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61442" name="Rectangle 2">
            <a:extLst>
              <a:ext uri="{FF2B5EF4-FFF2-40B4-BE49-F238E27FC236}">
                <a16:creationId xmlns:a16="http://schemas.microsoft.com/office/drawing/2014/main" id="{6CD9A851-5AF9-475C-B1E7-79BDB06EDB38}"/>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206FF186-492F-4D47-B91B-34D41F591A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6E8E0A5D-4662-42D9-90F6-11AA3898E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141524-2B32-42DE-9328-5207EFB372DA}"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65538" name="Rectangle 2">
            <a:extLst>
              <a:ext uri="{FF2B5EF4-FFF2-40B4-BE49-F238E27FC236}">
                <a16:creationId xmlns:a16="http://schemas.microsoft.com/office/drawing/2014/main" id="{CA3E6CE5-EF5E-4C4D-A588-2842FB1827D8}"/>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FAF3D078-D13B-43E1-B7AF-2D595EBBDF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806A5ED-C467-4AEA-9812-402467782E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12A0E12-BA07-4AE4-BC56-89A634C74B53}"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7C93CCAD-CF77-4A0F-A4EA-2CCC4EE7858B}"/>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77CD460-D5C2-4C4A-8ED0-FAA858EE83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264584" y="2960688"/>
            <a:ext cx="114808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hasCustomPrompt="1"/>
          </p:nvPr>
        </p:nvSpPr>
        <p:spPr>
          <a:xfrm>
            <a:off x="914400" y="685800"/>
            <a:ext cx="10363200" cy="2127250"/>
          </a:xfrm>
        </p:spPr>
        <p:txBody>
          <a:bodyPr/>
          <a:lstStyle>
            <a:lvl1pPr>
              <a:defRPr sz="4300"/>
            </a:lvl1pPr>
          </a:lstStyle>
          <a:p>
            <a:r>
              <a:rPr lang="en-US" dirty="0"/>
              <a:t>Click to edit Master </a:t>
            </a:r>
            <a:r>
              <a:rPr lang="en-US"/>
              <a:t>title style </a:t>
            </a:r>
            <a:r>
              <a:rPr lang="zh-CN" altLang="en-US"/>
              <a:t>中文</a:t>
            </a:r>
            <a:endParaRPr lang="en-US" dirty="0"/>
          </a:p>
        </p:txBody>
      </p:sp>
      <p:pic>
        <p:nvPicPr>
          <p:cNvPr id="1026" name="Picture 2" descr="D:\SDU\软件学院\课程\操作系统(双语)\OS2021\OS上课课件\OSC7 Small.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0479" y="3474719"/>
            <a:ext cx="2763048" cy="29307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4580987" y="3387438"/>
            <a:ext cx="2942032" cy="3074323"/>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en-US"/>
              <a:t>Click to edit Master title style </a:t>
            </a:r>
            <a:r>
              <a:rPr lang="zh-CN" altLang="en-US"/>
              <a:t>中文</a:t>
            </a:r>
            <a:endParaRPr lang="en-US"/>
          </a:p>
        </p:txBody>
      </p:sp>
      <p:sp>
        <p:nvSpPr>
          <p:cNvPr id="3" name="Content Placeholder 2"/>
          <p:cNvSpPr>
            <a:spLocks noGrp="1"/>
          </p:cNvSpPr>
          <p:nvPr>
            <p:ph idx="1" hasCustomPrompt="1"/>
          </p:nvPr>
        </p:nvSpPr>
        <p:spPr>
          <a:xfrm>
            <a:off x="609600" y="1233489"/>
            <a:ext cx="10972799" cy="4626984"/>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t>Click to edit Master text styles </a:t>
            </a:r>
            <a:r>
              <a:rPr lang="zh-CN" altLang="en-US"/>
              <a:t>中文</a:t>
            </a:r>
            <a:endParaRPr lang="en-US"/>
          </a:p>
          <a:p>
            <a:pPr lvl="1"/>
            <a:r>
              <a:rPr lang="en-US"/>
              <a:t>Second level </a:t>
            </a:r>
            <a:r>
              <a:rPr lang="zh-CN" altLang="en-US"/>
              <a:t>中文</a:t>
            </a:r>
            <a:endParaRPr lang="en-US"/>
          </a:p>
          <a:p>
            <a:pPr lvl="2"/>
            <a:r>
              <a:rPr lang="en-US"/>
              <a:t>Third level </a:t>
            </a:r>
            <a:r>
              <a:rPr lang="zh-CN" altLang="en-US"/>
              <a:t>中文</a:t>
            </a:r>
            <a:endParaRPr lang="en-US"/>
          </a:p>
          <a:p>
            <a:pPr lvl="3"/>
            <a:r>
              <a:rPr lang="en-US"/>
              <a:t>Fourth level </a:t>
            </a:r>
            <a:r>
              <a:rPr lang="zh-CN" altLang="en-US"/>
              <a:t>中文</a:t>
            </a:r>
            <a:endParaRPr lang="en-US"/>
          </a:p>
          <a:p>
            <a:pPr lvl="4"/>
            <a:r>
              <a:rPr lang="en-US"/>
              <a:t>Fifth level </a:t>
            </a:r>
            <a:r>
              <a:rPr lang="zh-CN" altLang="en-US"/>
              <a:t>中文</a:t>
            </a:r>
            <a:endParaRPr lang="en-US"/>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 </a:t>
            </a:r>
            <a:r>
              <a:rPr lang="zh-CN" altLang="en-US"/>
              <a:t>中文</a:t>
            </a:r>
            <a:endParaRPr lang="en-US"/>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609600" y="23385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 </a:t>
            </a:r>
            <a:r>
              <a:rPr lang="zh-CN" altLang="en-US"/>
              <a:t>中文</a:t>
            </a:r>
            <a:endParaRPr lang="en-US" altLang="en-US"/>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1075267" y="1233489"/>
            <a:ext cx="10303933"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a:t>
            </a:r>
            <a:r>
              <a:rPr lang="en-US" altLang="en-US"/>
              <a:t>text styles </a:t>
            </a:r>
            <a:r>
              <a:rPr lang="zh-CN" altLang="en-US"/>
              <a:t>中文</a:t>
            </a:r>
            <a:endParaRPr lang="en-US" altLang="en-US" dirty="0"/>
          </a:p>
          <a:p>
            <a:pPr lvl="1"/>
            <a:r>
              <a:rPr lang="en-US" altLang="en-US"/>
              <a:t>Second level </a:t>
            </a:r>
            <a:r>
              <a:rPr lang="zh-CN" altLang="en-US"/>
              <a:t>中文</a:t>
            </a:r>
            <a:endParaRPr lang="en-US" altLang="en-US" dirty="0"/>
          </a:p>
          <a:p>
            <a:pPr lvl="2"/>
            <a:r>
              <a:rPr lang="en-US" altLang="en-US"/>
              <a:t>Third level </a:t>
            </a:r>
            <a:r>
              <a:rPr lang="zh-CN" altLang="en-US"/>
              <a:t>中文</a:t>
            </a:r>
            <a:endParaRPr lang="en-US" altLang="en-US" dirty="0"/>
          </a:p>
          <a:p>
            <a:pPr lvl="3"/>
            <a:r>
              <a:rPr lang="en-US" altLang="en-US"/>
              <a:t>Fourth level </a:t>
            </a:r>
            <a:r>
              <a:rPr lang="zh-CN" altLang="en-US"/>
              <a:t>中文</a:t>
            </a:r>
            <a:endParaRPr lang="en-US" altLang="en-US" dirty="0"/>
          </a:p>
          <a:p>
            <a:pPr lvl="4"/>
            <a:r>
              <a:rPr lang="en-US" altLang="en-US"/>
              <a:t>Fifth level </a:t>
            </a:r>
            <a:r>
              <a:rPr lang="zh-CN" altLang="en-US"/>
              <a:t>中文</a:t>
            </a:r>
            <a:endParaRPr lang="en-US" altLang="en-US" dirty="0"/>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609600" y="860425"/>
            <a:ext cx="107696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3048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3048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10172311" y="6550228"/>
            <a:ext cx="1148061" cy="30777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400" b="1" dirty="0">
                <a:solidFill>
                  <a:srgbClr val="006699"/>
                </a:solidFill>
                <a:latin typeface="Helvetica" panose="020B0604020202020204" pitchFamily="34" charset="0"/>
              </a:rPr>
              <a:t>Ch12-</a:t>
            </a:r>
            <a:fld id="{B911E7D7-D784-4B10-991E-22AC2D897065}" type="slidenum">
              <a:rPr lang="en-US" altLang="en-US" sz="1400" b="1" smtClean="0">
                <a:solidFill>
                  <a:srgbClr val="006699"/>
                </a:solidFill>
                <a:latin typeface="Helvetica" panose="020B0604020202020204" pitchFamily="34" charset="0"/>
              </a:rPr>
              <a:pPr algn="ctr">
                <a:spcBef>
                  <a:spcPct val="50000"/>
                </a:spcBef>
                <a:defRPr/>
              </a:pPr>
              <a:t>‹#›</a:t>
            </a:fld>
            <a:r>
              <a:rPr lang="en-US" altLang="en-US" sz="1400" b="1" dirty="0">
                <a:solidFill>
                  <a:srgbClr val="006699"/>
                </a:solidFill>
                <a:latin typeface="Helvetica" panose="020B0604020202020204" pitchFamily="34" charset="0"/>
              </a:rPr>
              <a:t>/87</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609600" y="6542290"/>
            <a:ext cx="641512" cy="3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fld id="{EFB0CA53-DA0E-4995-8759-A7A81F59EB3E}" type="datetime10">
              <a:rPr lang="zh-CN" altLang="en-US" sz="1400" b="1" smtClean="0">
                <a:solidFill>
                  <a:srgbClr val="006699"/>
                </a:solidFill>
                <a:latin typeface="Helvetica" panose="020B0604020202020204" pitchFamily="34" charset="0"/>
              </a:rPr>
              <a:t>15:38</a:t>
            </a:fld>
            <a:endParaRPr lang="en-US" altLang="en-US" sz="1400" b="1">
              <a:solidFill>
                <a:srgbClr val="006699"/>
              </a:solidFill>
              <a:latin typeface="Helvetica" panose="020B0604020202020204" pitchFamily="34" charset="0"/>
            </a:endParaRPr>
          </a:p>
        </p:txBody>
      </p:sp>
      <p:pic>
        <p:nvPicPr>
          <p:cNvPr id="7" name="图片 6">
            <a:extLst>
              <a:ext uri="{FF2B5EF4-FFF2-40B4-BE49-F238E27FC236}">
                <a16:creationId xmlns:a16="http://schemas.microsoft.com/office/drawing/2014/main" id="{E4DC6FEA-76BA-4682-ACC2-1FF5778D9F8C}"/>
              </a:ext>
            </a:extLst>
          </p:cNvPr>
          <p:cNvPicPr>
            <a:picLocks noChangeAspect="1"/>
          </p:cNvPicPr>
          <p:nvPr userDrawn="1"/>
        </p:nvPicPr>
        <p:blipFill>
          <a:blip r:embed="rId13"/>
          <a:stretch>
            <a:fillRect/>
          </a:stretch>
        </p:blipFill>
        <p:spPr>
          <a:xfrm>
            <a:off x="609599" y="225168"/>
            <a:ext cx="1123950" cy="609600"/>
          </a:xfrm>
          <a:prstGeom prst="rect">
            <a:avLst/>
          </a:prstGeom>
        </p:spPr>
      </p:pic>
      <p:pic>
        <p:nvPicPr>
          <p:cNvPr id="9" name="图片 8">
            <a:extLst>
              <a:ext uri="{FF2B5EF4-FFF2-40B4-BE49-F238E27FC236}">
                <a16:creationId xmlns:a16="http://schemas.microsoft.com/office/drawing/2014/main" id="{19EC97C1-3B99-4B4D-B6D6-D4C007BD05B6}"/>
              </a:ext>
            </a:extLst>
          </p:cNvPr>
          <p:cNvPicPr>
            <a:picLocks noChangeAspect="1"/>
          </p:cNvPicPr>
          <p:nvPr userDrawn="1"/>
        </p:nvPicPr>
        <p:blipFill>
          <a:blip r:embed="rId14"/>
          <a:stretch>
            <a:fillRect/>
          </a:stretch>
        </p:blipFill>
        <p:spPr>
          <a:xfrm>
            <a:off x="10817225" y="5932690"/>
            <a:ext cx="1123950" cy="609600"/>
          </a:xfrm>
          <a:prstGeom prst="rect">
            <a:avLst/>
          </a:prstGeom>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2209800" y="808040"/>
            <a:ext cx="7772400" cy="1925001"/>
          </a:xfrm>
        </p:spPr>
        <p:txBody>
          <a:bodyPr/>
          <a:lstStyle/>
          <a:p>
            <a:pPr eaLnBrk="1" hangingPunct="1"/>
            <a:r>
              <a:rPr lang="en-US" altLang="en-US"/>
              <a:t>Chapter 12:  </a:t>
            </a:r>
            <a:br>
              <a:rPr lang="en-US" altLang="en-US"/>
            </a:br>
            <a:r>
              <a:rPr lang="en-US" altLang="en-US"/>
              <a:t>Mass-Storage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F5A4F32E-90C5-4DD8-9684-B69FE1A48904}"/>
              </a:ext>
            </a:extLst>
          </p:cNvPr>
          <p:cNvSpPr>
            <a:spLocks noGrp="1" noChangeArrowheads="1"/>
          </p:cNvSpPr>
          <p:nvPr>
            <p:ph type="title"/>
          </p:nvPr>
        </p:nvSpPr>
        <p:spPr>
          <a:xfrm>
            <a:off x="2233127" y="241918"/>
            <a:ext cx="8229600" cy="576262"/>
          </a:xfrm>
        </p:spPr>
        <p:txBody>
          <a:bodyPr/>
          <a:lstStyle/>
          <a:p>
            <a:r>
              <a:rPr lang="en-US" altLang="en-US" dirty="0"/>
              <a:t>*Nonvolatile Memory Devices</a:t>
            </a:r>
          </a:p>
        </p:txBody>
      </p:sp>
      <p:sp>
        <p:nvSpPr>
          <p:cNvPr id="19458" name="Content Placeholder 2">
            <a:extLst>
              <a:ext uri="{FF2B5EF4-FFF2-40B4-BE49-F238E27FC236}">
                <a16:creationId xmlns:a16="http://schemas.microsoft.com/office/drawing/2014/main" id="{10904C47-85A5-4C60-85B5-0350BF308D30}"/>
              </a:ext>
            </a:extLst>
          </p:cNvPr>
          <p:cNvSpPr>
            <a:spLocks noGrp="1" noChangeArrowheads="1"/>
          </p:cNvSpPr>
          <p:nvPr>
            <p:ph idx="1"/>
          </p:nvPr>
        </p:nvSpPr>
        <p:spPr>
          <a:xfrm>
            <a:off x="949911" y="1111250"/>
            <a:ext cx="5911200" cy="5092700"/>
          </a:xfrm>
        </p:spPr>
        <p:txBody>
          <a:bodyPr/>
          <a:lstStyle/>
          <a:p>
            <a:r>
              <a:rPr lang="en-US" altLang="en-US" sz="2000" dirty="0"/>
              <a:t>Have characteristics that present challenges</a:t>
            </a:r>
          </a:p>
          <a:p>
            <a:r>
              <a:rPr lang="en-US" altLang="en-US" sz="2000" dirty="0"/>
              <a:t>Read and written in “page” increments (think sector) </a:t>
            </a:r>
            <a:r>
              <a:rPr lang="en-US" altLang="en-US" sz="2000"/>
              <a:t>but can</a:t>
            </a:r>
            <a:r>
              <a:rPr lang="en-US" altLang="en-US" sz="2000">
                <a:latin typeface="Arial" panose="020B0604020202020204" pitchFamily="34" charset="0"/>
                <a:cs typeface="Arial" panose="020B0604020202020204" pitchFamily="34" charset="0"/>
              </a:rPr>
              <a:t>’</a:t>
            </a:r>
            <a:r>
              <a:rPr lang="en-US" altLang="en-US" sz="2000"/>
              <a:t>t </a:t>
            </a:r>
            <a:r>
              <a:rPr lang="en-US" altLang="en-US" sz="2000" dirty="0"/>
              <a:t>overwrite in place</a:t>
            </a:r>
          </a:p>
          <a:p>
            <a:pPr lvl="1"/>
            <a:r>
              <a:rPr lang="en-US" altLang="en-US" sz="2000" dirty="0"/>
              <a:t>Must first be erased, and erases happen in larger ”block” increments</a:t>
            </a:r>
          </a:p>
          <a:p>
            <a:pPr lvl="1"/>
            <a:r>
              <a:rPr lang="en-US" altLang="en-US" sz="2000" dirty="0"/>
              <a:t>Can only be erased a limited number of times before worn out – ~ 100,000</a:t>
            </a:r>
          </a:p>
          <a:p>
            <a:pPr lvl="1"/>
            <a:r>
              <a:rPr lang="en-US" altLang="en-US" sz="2000" dirty="0"/>
              <a:t>Life span measured in </a:t>
            </a:r>
            <a:r>
              <a:rPr lang="en-US" altLang="en-US" sz="2000" b="1" dirty="0">
                <a:solidFill>
                  <a:srgbClr val="006699"/>
                </a:solidFill>
                <a:latin typeface="+mj-lt"/>
              </a:rPr>
              <a:t>drive</a:t>
            </a:r>
            <a:r>
              <a:rPr lang="en-US" altLang="en-US" sz="2000" b="1" dirty="0">
                <a:solidFill>
                  <a:srgbClr val="3366FF"/>
                </a:solidFill>
              </a:rPr>
              <a:t> </a:t>
            </a:r>
            <a:r>
              <a:rPr lang="en-US" altLang="en-US" sz="2000" b="1" dirty="0">
                <a:solidFill>
                  <a:srgbClr val="006699"/>
                </a:solidFill>
                <a:latin typeface="+mj-lt"/>
              </a:rPr>
              <a:t>writes</a:t>
            </a:r>
            <a:r>
              <a:rPr lang="en-US" altLang="en-US" sz="2000" b="1" dirty="0">
                <a:solidFill>
                  <a:srgbClr val="3366FF"/>
                </a:solidFill>
              </a:rPr>
              <a:t> </a:t>
            </a:r>
            <a:r>
              <a:rPr lang="en-US" altLang="en-US" sz="2000" b="1" dirty="0">
                <a:solidFill>
                  <a:srgbClr val="006699"/>
                </a:solidFill>
                <a:latin typeface="+mj-lt"/>
              </a:rPr>
              <a:t>per</a:t>
            </a:r>
            <a:r>
              <a:rPr lang="en-US" altLang="en-US" sz="2000" b="1" dirty="0">
                <a:solidFill>
                  <a:srgbClr val="3366FF"/>
                </a:solidFill>
              </a:rPr>
              <a:t> </a:t>
            </a:r>
            <a:r>
              <a:rPr lang="en-US" altLang="en-US" sz="2000" b="1" dirty="0">
                <a:solidFill>
                  <a:srgbClr val="006699"/>
                </a:solidFill>
                <a:latin typeface="+mj-lt"/>
              </a:rPr>
              <a:t>day</a:t>
            </a:r>
            <a:r>
              <a:rPr lang="en-US" altLang="en-US" sz="2000" dirty="0"/>
              <a:t> (</a:t>
            </a:r>
            <a:r>
              <a:rPr lang="en-US" altLang="en-US" sz="2000" b="1" dirty="0">
                <a:solidFill>
                  <a:srgbClr val="006699"/>
                </a:solidFill>
                <a:latin typeface="+mj-lt"/>
              </a:rPr>
              <a:t>DWPD</a:t>
            </a:r>
            <a:r>
              <a:rPr lang="en-US" altLang="en-US" sz="2000" dirty="0"/>
              <a:t>)</a:t>
            </a:r>
          </a:p>
          <a:p>
            <a:pPr lvl="2"/>
            <a:r>
              <a:rPr lang="en-US" altLang="en-US" sz="2000" dirty="0"/>
              <a:t>A 1TB NAND drive with rating of 5DWPD is expected to have 5TB per day written within warrantee period without failing</a:t>
            </a:r>
          </a:p>
        </p:txBody>
      </p:sp>
      <p:pic>
        <p:nvPicPr>
          <p:cNvPr id="3" name="图片 2">
            <a:extLst>
              <a:ext uri="{FF2B5EF4-FFF2-40B4-BE49-F238E27FC236}">
                <a16:creationId xmlns:a16="http://schemas.microsoft.com/office/drawing/2014/main" id="{B2FE60F9-8F7F-4BB5-8CFC-D2F453B54A19}"/>
              </a:ext>
            </a:extLst>
          </p:cNvPr>
          <p:cNvPicPr>
            <a:picLocks noChangeAspect="1"/>
          </p:cNvPicPr>
          <p:nvPr/>
        </p:nvPicPr>
        <p:blipFill>
          <a:blip r:embed="rId2"/>
          <a:stretch>
            <a:fillRect/>
          </a:stretch>
        </p:blipFill>
        <p:spPr>
          <a:xfrm>
            <a:off x="6755087" y="1672613"/>
            <a:ext cx="4904251" cy="29970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a:extLst>
              <a:ext uri="{FF2B5EF4-FFF2-40B4-BE49-F238E27FC236}">
                <a16:creationId xmlns:a16="http://schemas.microsoft.com/office/drawing/2014/main" id="{C99A93EF-5093-4664-976A-E696F2485095}"/>
              </a:ext>
            </a:extLst>
          </p:cNvPr>
          <p:cNvSpPr>
            <a:spLocks noGrp="1" noChangeArrowheads="1"/>
          </p:cNvSpPr>
          <p:nvPr>
            <p:ph type="title"/>
          </p:nvPr>
        </p:nvSpPr>
        <p:spPr>
          <a:xfrm>
            <a:off x="2466932" y="232775"/>
            <a:ext cx="7628792" cy="576262"/>
          </a:xfrm>
        </p:spPr>
        <p:txBody>
          <a:bodyPr/>
          <a:lstStyle/>
          <a:p>
            <a:r>
              <a:rPr lang="en-US" altLang="en-US" dirty="0"/>
              <a:t>*NAND Flash Controller Algorithms</a:t>
            </a:r>
          </a:p>
        </p:txBody>
      </p:sp>
      <p:sp>
        <p:nvSpPr>
          <p:cNvPr id="87042" name="Content Placeholder 2">
            <a:extLst>
              <a:ext uri="{FF2B5EF4-FFF2-40B4-BE49-F238E27FC236}">
                <a16:creationId xmlns:a16="http://schemas.microsoft.com/office/drawing/2014/main" id="{BD17DB7C-12B9-45A8-A8EC-8A8A39A93574}"/>
              </a:ext>
            </a:extLst>
          </p:cNvPr>
          <p:cNvSpPr>
            <a:spLocks noGrp="1" noChangeArrowheads="1"/>
          </p:cNvSpPr>
          <p:nvPr>
            <p:ph idx="1"/>
          </p:nvPr>
        </p:nvSpPr>
        <p:spPr>
          <a:xfrm>
            <a:off x="1439661" y="993776"/>
            <a:ext cx="9312676" cy="4530725"/>
          </a:xfrm>
        </p:spPr>
        <p:txBody>
          <a:bodyPr/>
          <a:lstStyle/>
          <a:p>
            <a:r>
              <a:rPr lang="en-US" altLang="en-US" sz="2000" dirty="0"/>
              <a:t>With no overwrite, pages end up with mix of valid and invalid data</a:t>
            </a:r>
          </a:p>
          <a:p>
            <a:r>
              <a:rPr lang="en-US" altLang="en-US" sz="2000" dirty="0"/>
              <a:t>To track which logical blocks are valid, controller maintains </a:t>
            </a:r>
            <a:r>
              <a:rPr lang="en-US" altLang="en-US" sz="2000" b="1" dirty="0">
                <a:solidFill>
                  <a:srgbClr val="006699"/>
                </a:solidFill>
                <a:latin typeface="+mj-lt"/>
              </a:rPr>
              <a:t>flash</a:t>
            </a:r>
            <a:r>
              <a:rPr lang="en-US" altLang="en-US" sz="2000" b="1" dirty="0">
                <a:solidFill>
                  <a:srgbClr val="3366FF"/>
                </a:solidFill>
              </a:rPr>
              <a:t> </a:t>
            </a:r>
            <a:r>
              <a:rPr lang="en-US" altLang="en-US" sz="2000" b="1" dirty="0">
                <a:solidFill>
                  <a:srgbClr val="006699"/>
                </a:solidFill>
                <a:latin typeface="+mj-lt"/>
              </a:rPr>
              <a:t>translation</a:t>
            </a:r>
            <a:r>
              <a:rPr lang="en-US" altLang="en-US" sz="2000" b="1" dirty="0">
                <a:solidFill>
                  <a:srgbClr val="3366FF"/>
                </a:solidFill>
              </a:rPr>
              <a:t> </a:t>
            </a:r>
            <a:r>
              <a:rPr lang="en-US" altLang="en-US" sz="2000" b="1" dirty="0">
                <a:solidFill>
                  <a:srgbClr val="006699"/>
                </a:solidFill>
                <a:latin typeface="+mj-lt"/>
              </a:rPr>
              <a:t>layer</a:t>
            </a:r>
            <a:r>
              <a:rPr lang="en-US" altLang="en-US" sz="2000" dirty="0"/>
              <a:t> (</a:t>
            </a:r>
            <a:r>
              <a:rPr lang="en-US" altLang="en-US" sz="2000" b="1" dirty="0">
                <a:solidFill>
                  <a:srgbClr val="006699"/>
                </a:solidFill>
                <a:latin typeface="+mj-lt"/>
              </a:rPr>
              <a:t>FTL</a:t>
            </a:r>
            <a:r>
              <a:rPr lang="en-US" altLang="en-US" sz="2000" dirty="0"/>
              <a:t>) table</a:t>
            </a:r>
          </a:p>
          <a:p>
            <a:r>
              <a:rPr lang="en-US" altLang="en-US" sz="2000" dirty="0"/>
              <a:t>Also implements </a:t>
            </a:r>
            <a:r>
              <a:rPr lang="en-US" altLang="en-US" sz="2000" b="1" dirty="0">
                <a:solidFill>
                  <a:srgbClr val="006699"/>
                </a:solidFill>
                <a:latin typeface="+mj-lt"/>
              </a:rPr>
              <a:t>garbage</a:t>
            </a:r>
            <a:r>
              <a:rPr lang="en-US" altLang="en-US" sz="2000" b="1" dirty="0">
                <a:solidFill>
                  <a:srgbClr val="3366FF"/>
                </a:solidFill>
              </a:rPr>
              <a:t> </a:t>
            </a:r>
            <a:r>
              <a:rPr lang="en-US" altLang="en-US" sz="2000" b="1" dirty="0">
                <a:solidFill>
                  <a:srgbClr val="006699"/>
                </a:solidFill>
                <a:latin typeface="+mj-lt"/>
              </a:rPr>
              <a:t>collection</a:t>
            </a:r>
            <a:r>
              <a:rPr lang="en-US" altLang="en-US" sz="2000" b="1" dirty="0">
                <a:solidFill>
                  <a:srgbClr val="3366FF"/>
                </a:solidFill>
              </a:rPr>
              <a:t> </a:t>
            </a:r>
            <a:r>
              <a:rPr lang="en-US" altLang="en-US" sz="2000" dirty="0"/>
              <a:t>to free invalid page space</a:t>
            </a:r>
          </a:p>
          <a:p>
            <a:r>
              <a:rPr lang="en-US" altLang="en-US" sz="2000" dirty="0"/>
              <a:t>Allocates </a:t>
            </a:r>
            <a:r>
              <a:rPr lang="en-US" altLang="en-US" sz="2000" b="1" dirty="0">
                <a:solidFill>
                  <a:srgbClr val="006699"/>
                </a:solidFill>
                <a:latin typeface="+mj-lt"/>
              </a:rPr>
              <a:t>overprovisioning</a:t>
            </a:r>
            <a:r>
              <a:rPr lang="en-US" altLang="en-US" sz="2000" dirty="0"/>
              <a:t> to provide working space for GC</a:t>
            </a:r>
          </a:p>
          <a:p>
            <a:r>
              <a:rPr lang="en-US" altLang="en-US" sz="2000" dirty="0"/>
              <a:t>Each cell has lifespan, so </a:t>
            </a:r>
            <a:r>
              <a:rPr lang="en-US" altLang="en-US" sz="2000" b="1" dirty="0">
                <a:solidFill>
                  <a:srgbClr val="006699"/>
                </a:solidFill>
                <a:latin typeface="+mj-lt"/>
              </a:rPr>
              <a:t>wear</a:t>
            </a:r>
            <a:r>
              <a:rPr lang="en-US" altLang="en-US" sz="2000" b="1" dirty="0">
                <a:solidFill>
                  <a:srgbClr val="3366FF"/>
                </a:solidFill>
              </a:rPr>
              <a:t> </a:t>
            </a:r>
            <a:r>
              <a:rPr lang="en-US" altLang="en-US" sz="2000" b="1" dirty="0">
                <a:solidFill>
                  <a:srgbClr val="006699"/>
                </a:solidFill>
                <a:latin typeface="+mj-lt"/>
              </a:rPr>
              <a:t>leveling</a:t>
            </a:r>
            <a:r>
              <a:rPr lang="en-US" altLang="en-US" sz="2000" b="1" dirty="0">
                <a:solidFill>
                  <a:srgbClr val="3366FF"/>
                </a:solidFill>
              </a:rPr>
              <a:t> </a:t>
            </a:r>
            <a:r>
              <a:rPr lang="en-US" altLang="en-US" sz="2000" dirty="0"/>
              <a:t>needed to write equally to all cells</a:t>
            </a:r>
          </a:p>
        </p:txBody>
      </p:sp>
      <p:sp>
        <p:nvSpPr>
          <p:cNvPr id="87044" name="TextBox 5">
            <a:extLst>
              <a:ext uri="{FF2B5EF4-FFF2-40B4-BE49-F238E27FC236}">
                <a16:creationId xmlns:a16="http://schemas.microsoft.com/office/drawing/2014/main" id="{49980EFD-4160-4281-931A-C944B55527E2}"/>
              </a:ext>
            </a:extLst>
          </p:cNvPr>
          <p:cNvSpPr txBox="1">
            <a:spLocks noChangeArrowheads="1"/>
          </p:cNvSpPr>
          <p:nvPr/>
        </p:nvSpPr>
        <p:spPr bwMode="auto">
          <a:xfrm>
            <a:off x="3684690" y="5936157"/>
            <a:ext cx="6159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NAND block with valid and invalid pages</a:t>
            </a:r>
          </a:p>
        </p:txBody>
      </p:sp>
      <p:pic>
        <p:nvPicPr>
          <p:cNvPr id="3" name="图片 2">
            <a:extLst>
              <a:ext uri="{FF2B5EF4-FFF2-40B4-BE49-F238E27FC236}">
                <a16:creationId xmlns:a16="http://schemas.microsoft.com/office/drawing/2014/main" id="{A3E2E72F-508F-47B4-BEA3-A7622CC3431D}"/>
              </a:ext>
            </a:extLst>
          </p:cNvPr>
          <p:cNvPicPr>
            <a:picLocks noChangeAspect="1"/>
          </p:cNvPicPr>
          <p:nvPr/>
        </p:nvPicPr>
        <p:blipFill>
          <a:blip r:embed="rId2"/>
          <a:stretch>
            <a:fillRect/>
          </a:stretch>
        </p:blipFill>
        <p:spPr>
          <a:xfrm>
            <a:off x="3797807" y="3553840"/>
            <a:ext cx="4596384" cy="23103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90BEC534-2C39-44FA-BB1F-767DB39D2A33}"/>
              </a:ext>
            </a:extLst>
          </p:cNvPr>
          <p:cNvSpPr>
            <a:spLocks noGrp="1" noChangeArrowheads="1"/>
          </p:cNvSpPr>
          <p:nvPr>
            <p:ph type="title"/>
          </p:nvPr>
        </p:nvSpPr>
        <p:spPr>
          <a:xfrm>
            <a:off x="2396054" y="248304"/>
            <a:ext cx="7404197" cy="576263"/>
          </a:xfrm>
        </p:spPr>
        <p:txBody>
          <a:bodyPr/>
          <a:lstStyle/>
          <a:p>
            <a:pPr eaLnBrk="1" hangingPunct="1"/>
            <a:r>
              <a:rPr lang="en-US" altLang="en-US" dirty="0"/>
              <a:t>*Volatile Memory</a:t>
            </a:r>
          </a:p>
        </p:txBody>
      </p:sp>
      <p:sp>
        <p:nvSpPr>
          <p:cNvPr id="20482" name="Rectangle 3">
            <a:extLst>
              <a:ext uri="{FF2B5EF4-FFF2-40B4-BE49-F238E27FC236}">
                <a16:creationId xmlns:a16="http://schemas.microsoft.com/office/drawing/2014/main" id="{6C1F9830-351B-4DF6-8ADA-ED7F1C46003B}"/>
              </a:ext>
            </a:extLst>
          </p:cNvPr>
          <p:cNvSpPr>
            <a:spLocks noGrp="1" noChangeArrowheads="1"/>
          </p:cNvSpPr>
          <p:nvPr>
            <p:ph type="body" idx="1"/>
          </p:nvPr>
        </p:nvSpPr>
        <p:spPr>
          <a:xfrm>
            <a:off x="754602" y="981554"/>
            <a:ext cx="10271464" cy="45307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dirty="0"/>
              <a:t>DRAM frequently used as mass-storage device</a:t>
            </a:r>
          </a:p>
          <a:p>
            <a:pPr lvl="1"/>
            <a:r>
              <a:rPr lang="en-US" altLang="en-US" sz="2000" dirty="0"/>
              <a:t>Not technically secondary storage because volatile, but can have file systems, be used like very fast secondary storage</a:t>
            </a:r>
          </a:p>
          <a:p>
            <a:r>
              <a:rPr lang="en-US" altLang="en-US" sz="2000" b="1" dirty="0">
                <a:solidFill>
                  <a:srgbClr val="006699"/>
                </a:solidFill>
                <a:latin typeface="+mj-lt"/>
              </a:rPr>
              <a:t>RAM</a:t>
            </a:r>
            <a:r>
              <a:rPr lang="en-US" altLang="en-US" sz="2000" b="1" dirty="0">
                <a:solidFill>
                  <a:srgbClr val="3366FF"/>
                </a:solidFill>
              </a:rPr>
              <a:t> </a:t>
            </a:r>
            <a:r>
              <a:rPr lang="en-US" altLang="en-US" sz="2000" b="1" dirty="0">
                <a:solidFill>
                  <a:srgbClr val="006699"/>
                </a:solidFill>
                <a:latin typeface="+mj-lt"/>
              </a:rPr>
              <a:t>drives</a:t>
            </a:r>
            <a:r>
              <a:rPr lang="en-US" altLang="en-US" sz="2000" b="1" dirty="0">
                <a:solidFill>
                  <a:srgbClr val="3366FF"/>
                </a:solidFill>
              </a:rPr>
              <a:t> </a:t>
            </a:r>
            <a:r>
              <a:rPr lang="en-US" altLang="en-US" sz="2000" dirty="0"/>
              <a:t>(with many names, including RAM disks) present as raw block devices, commonly file system formatted</a:t>
            </a:r>
          </a:p>
          <a:p>
            <a:r>
              <a:rPr lang="en-US" altLang="en-US" sz="2000" dirty="0"/>
              <a:t>Computers have buffering, caching via RAM, so why RAM drives?</a:t>
            </a:r>
          </a:p>
          <a:p>
            <a:pPr lvl="1"/>
            <a:r>
              <a:rPr lang="en-US" altLang="en-US" sz="2000" dirty="0"/>
              <a:t>Caches / buffers allocated / managed by programmer, operating system, hardware</a:t>
            </a:r>
          </a:p>
          <a:p>
            <a:pPr lvl="1"/>
            <a:r>
              <a:rPr lang="en-US" altLang="en-US" sz="2000" dirty="0"/>
              <a:t>RAM drives under user control</a:t>
            </a:r>
          </a:p>
          <a:p>
            <a:pPr lvl="1"/>
            <a:r>
              <a:rPr lang="en-US" altLang="en-US" sz="2000" dirty="0"/>
              <a:t>Found in all major operating systems</a:t>
            </a:r>
          </a:p>
          <a:p>
            <a:pPr lvl="2"/>
            <a:r>
              <a:rPr lang="en-US" altLang="en-US" sz="2000" dirty="0"/>
              <a:t>Linux </a:t>
            </a:r>
            <a:r>
              <a:rPr lang="en-US" altLang="en-US" sz="2000" dirty="0">
                <a:latin typeface="Courier New" panose="02070309020205020404" pitchFamily="49" charset="0"/>
                <a:cs typeface="Courier New" panose="02070309020205020404" pitchFamily="49" charset="0"/>
              </a:rPr>
              <a:t>/dev/ram</a:t>
            </a:r>
            <a:r>
              <a:rPr lang="en-US" altLang="en-US" sz="2000" dirty="0"/>
              <a:t>, macOS </a:t>
            </a:r>
            <a:r>
              <a:rPr lang="en-US" altLang="en-US" sz="2000" dirty="0" err="1">
                <a:latin typeface="Courier New" panose="02070309020205020404" pitchFamily="49" charset="0"/>
                <a:cs typeface="Courier New" panose="02070309020205020404" pitchFamily="49" charset="0"/>
              </a:rPr>
              <a:t>diskutil</a:t>
            </a:r>
            <a:r>
              <a:rPr lang="en-US" altLang="en-US" sz="2000" dirty="0"/>
              <a:t> to create them, Linux </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tmp</a:t>
            </a:r>
            <a:r>
              <a:rPr lang="en-US" altLang="en-US" sz="2000" dirty="0">
                <a:latin typeface="Courier New" panose="02070309020205020404" pitchFamily="49" charset="0"/>
                <a:cs typeface="Courier New" panose="02070309020205020404" pitchFamily="49" charset="0"/>
              </a:rPr>
              <a:t> </a:t>
            </a:r>
            <a:r>
              <a:rPr lang="en-US" altLang="en-US" sz="2000" dirty="0"/>
              <a:t>of file system type </a:t>
            </a:r>
            <a:r>
              <a:rPr lang="en-US" altLang="en-US" sz="2000" dirty="0" err="1">
                <a:latin typeface="Courier New" panose="02070309020205020404" pitchFamily="49" charset="0"/>
                <a:cs typeface="Courier New" panose="02070309020205020404" pitchFamily="49" charset="0"/>
              </a:rPr>
              <a:t>tmpfs</a:t>
            </a:r>
            <a:endParaRPr lang="en-US" altLang="en-US" sz="2000" dirty="0">
              <a:latin typeface="Courier New" panose="02070309020205020404" pitchFamily="49" charset="0"/>
              <a:cs typeface="Courier New" panose="02070309020205020404" pitchFamily="49" charset="0"/>
            </a:endParaRPr>
          </a:p>
          <a:p>
            <a:r>
              <a:rPr lang="en-US" altLang="en-US" sz="2000" dirty="0"/>
              <a:t>Used as high speed temporary storage</a:t>
            </a:r>
          </a:p>
          <a:p>
            <a:pPr lvl="1"/>
            <a:r>
              <a:rPr lang="en-US" altLang="en-US" sz="2000" dirty="0"/>
              <a:t>Programs could share bulk date, quickly, by reading/writing to RAM drive</a:t>
            </a:r>
          </a:p>
          <a:p>
            <a:endParaRPr lang="en-US"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E8527D23-99E2-4B96-9679-DEBCF3252FE7}"/>
              </a:ext>
            </a:extLst>
          </p:cNvPr>
          <p:cNvSpPr>
            <a:spLocks noGrp="1" noChangeArrowheads="1"/>
          </p:cNvSpPr>
          <p:nvPr>
            <p:ph type="title"/>
          </p:nvPr>
        </p:nvSpPr>
        <p:spPr/>
        <p:txBody>
          <a:bodyPr/>
          <a:lstStyle/>
          <a:p>
            <a:pPr>
              <a:defRPr/>
            </a:pPr>
            <a:r>
              <a:rPr lang="en-US" altLang="zh-CN" sz="2800" dirty="0">
                <a:ea typeface="宋体" pitchFamily="2" charset="-122"/>
              </a:rPr>
              <a:t>Magnetic Tape(</a:t>
            </a:r>
            <a:r>
              <a:rPr lang="zh-CN" altLang="en-US" sz="2800" dirty="0"/>
              <a:t>磁带</a:t>
            </a:r>
            <a:r>
              <a:rPr lang="en-US" altLang="zh-CN" sz="2800" dirty="0">
                <a:ea typeface="宋体" pitchFamily="2" charset="-122"/>
              </a:rPr>
              <a:t>)</a:t>
            </a:r>
          </a:p>
        </p:txBody>
      </p:sp>
      <p:sp>
        <p:nvSpPr>
          <p:cNvPr id="10243" name="Rectangle 3">
            <a:extLst>
              <a:ext uri="{FF2B5EF4-FFF2-40B4-BE49-F238E27FC236}">
                <a16:creationId xmlns:a16="http://schemas.microsoft.com/office/drawing/2014/main" id="{7E51716F-0FA0-4BBA-ADA8-9FF08561BA17}"/>
              </a:ext>
            </a:extLst>
          </p:cNvPr>
          <p:cNvSpPr>
            <a:spLocks noGrp="1" noChangeArrowheads="1"/>
          </p:cNvSpPr>
          <p:nvPr>
            <p:ph type="body" idx="1"/>
          </p:nvPr>
        </p:nvSpPr>
        <p:spPr>
          <a:xfrm>
            <a:off x="716692" y="1233489"/>
            <a:ext cx="10694773" cy="4920176"/>
          </a:xfrm>
        </p:spPr>
        <p:txBody>
          <a:bodyPr/>
          <a:lstStyle/>
          <a:p>
            <a:r>
              <a:rPr lang="zh-CN" altLang="en-US" sz="2400" dirty="0"/>
              <a:t>早期的二级存储介质</a:t>
            </a:r>
            <a:endParaRPr lang="en-US" altLang="zh-CN" sz="2400" dirty="0"/>
          </a:p>
          <a:p>
            <a:r>
              <a:rPr lang="zh-CN" altLang="en-US" sz="2400" dirty="0"/>
              <a:t>相对说来能长期存储，且容量大</a:t>
            </a:r>
            <a:endParaRPr lang="en-US" altLang="zh-CN" sz="2400" dirty="0"/>
          </a:p>
          <a:p>
            <a:r>
              <a:rPr lang="zh-CN" altLang="en-US" sz="2400" dirty="0"/>
              <a:t>访问速度慢</a:t>
            </a:r>
            <a:endParaRPr lang="en-US" altLang="zh-CN" sz="2400" dirty="0"/>
          </a:p>
          <a:p>
            <a:r>
              <a:rPr lang="zh-CN" altLang="en-US" sz="2400" dirty="0"/>
              <a:t>随机访问时间大约是磁盘的</a:t>
            </a:r>
            <a:r>
              <a:rPr lang="en-US" altLang="zh-CN" sz="2400" dirty="0"/>
              <a:t>1000</a:t>
            </a:r>
            <a:r>
              <a:rPr lang="zh-CN" altLang="en-US" sz="2400" dirty="0"/>
              <a:t>倍量级</a:t>
            </a:r>
            <a:endParaRPr lang="en-US" altLang="zh-CN" sz="2400" dirty="0"/>
          </a:p>
          <a:p>
            <a:r>
              <a:rPr lang="zh-CN" altLang="en-US" sz="2400" dirty="0"/>
              <a:t>常用来作为数据备份，存储不经常使用的数据，或在不同系统间拷贝数据</a:t>
            </a:r>
            <a:endParaRPr lang="en-US" altLang="zh-CN" sz="2400" dirty="0"/>
          </a:p>
          <a:p>
            <a:r>
              <a:rPr lang="zh-CN" altLang="en-US" sz="2400" dirty="0"/>
              <a:t>磁带绕在卷轴上，向前或向后转，并经过磁头</a:t>
            </a:r>
            <a:endParaRPr lang="en-US" altLang="zh-CN" sz="2400" dirty="0"/>
          </a:p>
          <a:p>
            <a:r>
              <a:rPr lang="zh-CN" altLang="en-US" sz="2400" dirty="0"/>
              <a:t>一旦磁头到位，传输速率可与磁盘相比</a:t>
            </a:r>
            <a:endParaRPr lang="en-US" altLang="zh-CN" sz="2400" dirty="0"/>
          </a:p>
          <a:p>
            <a:r>
              <a:rPr lang="zh-CN" altLang="en-US" sz="2400" dirty="0"/>
              <a:t>典型的几十</a:t>
            </a:r>
            <a:r>
              <a:rPr lang="en-US" altLang="zh-CN" sz="2400" dirty="0"/>
              <a:t>GB</a:t>
            </a:r>
            <a:r>
              <a:rPr lang="zh-CN" altLang="en-US" sz="2400" dirty="0"/>
              <a:t>至几十</a:t>
            </a:r>
            <a:r>
              <a:rPr lang="en-US" altLang="zh-CN" sz="2400" dirty="0"/>
              <a:t>TB</a:t>
            </a:r>
            <a:r>
              <a:rPr lang="zh-CN" altLang="en-US" sz="2400" dirty="0"/>
              <a:t>容量</a:t>
            </a:r>
            <a:endParaRPr lang="en-US" altLang="zh-CN" sz="2400" dirty="0"/>
          </a:p>
          <a:p>
            <a:r>
              <a:rPr lang="zh-CN" altLang="en-US" sz="2400" dirty="0"/>
              <a:t>有</a:t>
            </a:r>
            <a:r>
              <a:rPr lang="en-US" altLang="zh-CN" sz="2400" dirty="0"/>
              <a:t>4mm, 8mm, 19mm, LTO-2,</a:t>
            </a:r>
            <a:r>
              <a:rPr lang="zh-CN" altLang="en-US" sz="2400" dirty="0"/>
              <a:t> </a:t>
            </a:r>
            <a:r>
              <a:rPr lang="en-US" altLang="zh-CN" sz="2400" dirty="0"/>
              <a:t>SDLT</a:t>
            </a:r>
            <a:r>
              <a:rPr lang="zh-CN" altLang="en-US" sz="2400" dirty="0"/>
              <a:t>等不同规格</a:t>
            </a:r>
            <a:endParaRPr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59F02F2-F0E5-4B4A-A476-3D10245BA8B7}"/>
              </a:ext>
            </a:extLst>
          </p:cNvPr>
          <p:cNvPicPr>
            <a:picLocks noChangeAspect="1"/>
          </p:cNvPicPr>
          <p:nvPr/>
        </p:nvPicPr>
        <p:blipFill>
          <a:blip r:embed="rId2"/>
          <a:stretch>
            <a:fillRect/>
          </a:stretch>
        </p:blipFill>
        <p:spPr>
          <a:xfrm>
            <a:off x="537417" y="3193742"/>
            <a:ext cx="3380373" cy="2461334"/>
          </a:xfrm>
          <a:prstGeom prst="rect">
            <a:avLst/>
          </a:prstGeom>
        </p:spPr>
      </p:pic>
      <p:pic>
        <p:nvPicPr>
          <p:cNvPr id="6" name="图片 5">
            <a:extLst>
              <a:ext uri="{FF2B5EF4-FFF2-40B4-BE49-F238E27FC236}">
                <a16:creationId xmlns:a16="http://schemas.microsoft.com/office/drawing/2014/main" id="{CE7CC4F1-9F5E-4393-BFBA-D1F64B0AFCBF}"/>
              </a:ext>
            </a:extLst>
          </p:cNvPr>
          <p:cNvPicPr>
            <a:picLocks noChangeAspect="1"/>
          </p:cNvPicPr>
          <p:nvPr/>
        </p:nvPicPr>
        <p:blipFill>
          <a:blip r:embed="rId3"/>
          <a:stretch>
            <a:fillRect/>
          </a:stretch>
        </p:blipFill>
        <p:spPr>
          <a:xfrm>
            <a:off x="534511" y="100892"/>
            <a:ext cx="3383280" cy="2743200"/>
          </a:xfrm>
          <a:prstGeom prst="rect">
            <a:avLst/>
          </a:prstGeom>
        </p:spPr>
      </p:pic>
      <p:pic>
        <p:nvPicPr>
          <p:cNvPr id="8" name="图片 7">
            <a:extLst>
              <a:ext uri="{FF2B5EF4-FFF2-40B4-BE49-F238E27FC236}">
                <a16:creationId xmlns:a16="http://schemas.microsoft.com/office/drawing/2014/main" id="{5C33F4E5-C81A-447B-8381-26EA0284844F}"/>
              </a:ext>
            </a:extLst>
          </p:cNvPr>
          <p:cNvPicPr>
            <a:picLocks noChangeAspect="1"/>
          </p:cNvPicPr>
          <p:nvPr/>
        </p:nvPicPr>
        <p:blipFill>
          <a:blip r:embed="rId4"/>
          <a:stretch>
            <a:fillRect/>
          </a:stretch>
        </p:blipFill>
        <p:spPr>
          <a:xfrm>
            <a:off x="4139865" y="100892"/>
            <a:ext cx="7777482" cy="4920448"/>
          </a:xfrm>
          <a:prstGeom prst="rect">
            <a:avLst/>
          </a:prstGeom>
        </p:spPr>
      </p:pic>
      <p:sp>
        <p:nvSpPr>
          <p:cNvPr id="9" name="文本框 8">
            <a:extLst>
              <a:ext uri="{FF2B5EF4-FFF2-40B4-BE49-F238E27FC236}">
                <a16:creationId xmlns:a16="http://schemas.microsoft.com/office/drawing/2014/main" id="{B613C87B-32AE-4666-96E8-8750EBE208BF}"/>
              </a:ext>
            </a:extLst>
          </p:cNvPr>
          <p:cNvSpPr txBox="1"/>
          <p:nvPr/>
        </p:nvSpPr>
        <p:spPr>
          <a:xfrm>
            <a:off x="4139865" y="5203478"/>
            <a:ext cx="7777482" cy="400110"/>
          </a:xfrm>
          <a:prstGeom prst="rect">
            <a:avLst/>
          </a:prstGeom>
          <a:noFill/>
        </p:spPr>
        <p:txBody>
          <a:bodyPr wrap="square" rtlCol="0">
            <a:spAutoFit/>
          </a:bodyPr>
          <a:lstStyle/>
          <a:p>
            <a:r>
              <a:rPr lang="en-US" altLang="zh-CN" sz="2000"/>
              <a:t>Sony, IBM develop a 330 TB magnetic tape storage -2017</a:t>
            </a:r>
            <a:endParaRPr lang="zh-CN" altLang="en-US" sz="2000"/>
          </a:p>
        </p:txBody>
      </p:sp>
    </p:spTree>
    <p:extLst>
      <p:ext uri="{BB962C8B-B14F-4D97-AF65-F5344CB8AC3E}">
        <p14:creationId xmlns:p14="http://schemas.microsoft.com/office/powerpoint/2010/main" val="92351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59BDEDD4-4DC5-425D-920D-888F692A85A9}"/>
              </a:ext>
            </a:extLst>
          </p:cNvPr>
          <p:cNvSpPr>
            <a:spLocks noGrp="1" noChangeArrowheads="1"/>
          </p:cNvSpPr>
          <p:nvPr>
            <p:ph type="title"/>
          </p:nvPr>
        </p:nvSpPr>
        <p:spPr>
          <a:xfrm>
            <a:off x="2326238" y="248886"/>
            <a:ext cx="7781925" cy="576263"/>
          </a:xfrm>
        </p:spPr>
        <p:txBody>
          <a:bodyPr/>
          <a:lstStyle/>
          <a:p>
            <a:pPr eaLnBrk="1" hangingPunct="1"/>
            <a:r>
              <a:rPr lang="en-US" altLang="en-US" dirty="0"/>
              <a:t>12.2 Disk Structure(</a:t>
            </a:r>
            <a:r>
              <a:rPr lang="zh-CN" altLang="en-US" dirty="0"/>
              <a:t>磁盘结构</a:t>
            </a:r>
            <a:r>
              <a:rPr lang="en-US" altLang="en-US" dirty="0"/>
              <a:t>)</a:t>
            </a:r>
          </a:p>
        </p:txBody>
      </p:sp>
      <p:sp>
        <p:nvSpPr>
          <p:cNvPr id="24578" name="Rectangle 3">
            <a:extLst>
              <a:ext uri="{FF2B5EF4-FFF2-40B4-BE49-F238E27FC236}">
                <a16:creationId xmlns:a16="http://schemas.microsoft.com/office/drawing/2014/main" id="{8A573FA4-6E41-4228-9672-D23AEB11750B}"/>
              </a:ext>
            </a:extLst>
          </p:cNvPr>
          <p:cNvSpPr>
            <a:spLocks noGrp="1" noChangeArrowheads="1"/>
          </p:cNvSpPr>
          <p:nvPr>
            <p:ph type="body" idx="1"/>
          </p:nvPr>
        </p:nvSpPr>
        <p:spPr>
          <a:xfrm>
            <a:off x="537519" y="950336"/>
            <a:ext cx="10805984" cy="4397051"/>
          </a:xfrm>
        </p:spPr>
        <p:txBody>
          <a:bodyPr/>
          <a:lstStyle/>
          <a:p>
            <a:r>
              <a:rPr lang="zh-CN" altLang="en-US" sz="2400" dirty="0"/>
              <a:t>磁盘驱动器可看作一个一维的</a:t>
            </a:r>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blocks(</a:t>
            </a:r>
            <a:r>
              <a:rPr lang="zh-CN" altLang="en-US" sz="2400" b="1" dirty="0">
                <a:solidFill>
                  <a:srgbClr val="006699"/>
                </a:solidFill>
                <a:latin typeface="+mj-lt"/>
              </a:rPr>
              <a:t>逻辑块</a:t>
            </a:r>
            <a:r>
              <a:rPr lang="en-US" altLang="en-US" sz="2400" b="1" dirty="0">
                <a:solidFill>
                  <a:srgbClr val="006699"/>
                </a:solidFill>
                <a:latin typeface="+mj-lt"/>
              </a:rPr>
              <a:t>)</a:t>
            </a:r>
            <a:r>
              <a:rPr lang="zh-CN" altLang="en-US" sz="2400" dirty="0"/>
              <a:t>数组，逻辑块为最小的传输单位</a:t>
            </a:r>
            <a:endParaRPr lang="en-US" altLang="en-US" sz="2400" dirty="0"/>
          </a:p>
          <a:p>
            <a:pPr lvl="1"/>
            <a:r>
              <a:rPr lang="zh-CN" altLang="en-US" sz="2400" dirty="0"/>
              <a:t>通过低级格式化在物理介质上创建</a:t>
            </a:r>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blocks(</a:t>
            </a:r>
            <a:r>
              <a:rPr lang="zh-CN" altLang="en-US" sz="2400" b="1" dirty="0">
                <a:solidFill>
                  <a:srgbClr val="006699"/>
                </a:solidFill>
                <a:latin typeface="+mj-lt"/>
              </a:rPr>
              <a:t>逻辑块</a:t>
            </a:r>
            <a:r>
              <a:rPr lang="en-US" altLang="en-US" sz="2400" b="1" dirty="0">
                <a:solidFill>
                  <a:srgbClr val="006699"/>
                </a:solidFill>
                <a:latin typeface="+mj-lt"/>
              </a:rPr>
              <a:t>)</a:t>
            </a:r>
            <a:r>
              <a:rPr lang="zh-CN" altLang="en-US" sz="2400" dirty="0">
                <a:latin typeface="+mj-lt"/>
              </a:rPr>
              <a:t>，现代磁盘一般为预先低级格式化好的</a:t>
            </a:r>
            <a:endParaRPr lang="en-US" altLang="en-US" sz="2400" dirty="0"/>
          </a:p>
          <a:p>
            <a:r>
              <a:rPr lang="zh-CN" altLang="en-US" sz="2400" dirty="0"/>
              <a:t>一维逻辑块数组按顺序映射到磁盘的扇区</a:t>
            </a:r>
            <a:endParaRPr lang="en-US" altLang="en-US" sz="2400" dirty="0"/>
          </a:p>
          <a:p>
            <a:pPr lvl="1"/>
            <a:r>
              <a:rPr lang="zh-CN" altLang="en-US" sz="2400" dirty="0"/>
              <a:t>扇区</a:t>
            </a:r>
            <a:r>
              <a:rPr lang="en-US" altLang="zh-CN" sz="2400" dirty="0"/>
              <a:t>0</a:t>
            </a:r>
            <a:r>
              <a:rPr lang="zh-CN" altLang="en-US" sz="2400" dirty="0"/>
              <a:t>是最外柱面的第一个磁道</a:t>
            </a:r>
            <a:r>
              <a:rPr lang="en-US" altLang="zh-CN" sz="2400" dirty="0"/>
              <a:t>(</a:t>
            </a:r>
            <a:r>
              <a:rPr lang="zh-CN" altLang="en-US" sz="2400" dirty="0"/>
              <a:t>磁头</a:t>
            </a:r>
            <a:r>
              <a:rPr lang="en-US" altLang="zh-CN" sz="2400" dirty="0"/>
              <a:t>)</a:t>
            </a:r>
            <a:r>
              <a:rPr lang="zh-CN" altLang="en-US" sz="2400" dirty="0"/>
              <a:t>的第一个扇区</a:t>
            </a:r>
            <a:endParaRPr lang="en-US" altLang="en-US" sz="2400" dirty="0"/>
          </a:p>
          <a:p>
            <a:pPr lvl="1"/>
            <a:r>
              <a:rPr lang="zh-CN" altLang="en-US" sz="2400" dirty="0"/>
              <a:t>映射顺序</a:t>
            </a:r>
            <a:r>
              <a:rPr lang="en-US" altLang="zh-CN" sz="2400" dirty="0"/>
              <a:t>(</a:t>
            </a:r>
            <a:r>
              <a:rPr lang="zh-CN" altLang="en-US" sz="2400" dirty="0"/>
              <a:t>指逻辑块号递增</a:t>
            </a:r>
            <a:r>
              <a:rPr lang="en-US" altLang="zh-CN" sz="2400" dirty="0"/>
              <a:t>)</a:t>
            </a:r>
            <a:r>
              <a:rPr lang="zh-CN" altLang="en-US" sz="2400" dirty="0"/>
              <a:t>是先按磁道内扇区顺序，再按柱面内磁道顺序</a:t>
            </a:r>
            <a:r>
              <a:rPr lang="en-US" altLang="zh-CN" sz="2400" dirty="0"/>
              <a:t>(</a:t>
            </a:r>
            <a:r>
              <a:rPr lang="zh-CN" altLang="en-US" sz="2400" dirty="0"/>
              <a:t>磁头顺序</a:t>
            </a:r>
            <a:r>
              <a:rPr lang="en-US" altLang="zh-CN" sz="2400" dirty="0"/>
              <a:t>)</a:t>
            </a:r>
            <a:r>
              <a:rPr lang="zh-CN" altLang="en-US" sz="2400" dirty="0"/>
              <a:t>，最后是由外至内的柱面顺序</a:t>
            </a:r>
            <a:endParaRPr lang="en-US" altLang="en-US" sz="2400" dirty="0"/>
          </a:p>
          <a:p>
            <a:pPr lvl="1"/>
            <a:r>
              <a:rPr lang="zh-CN" altLang="en-US" sz="2400" dirty="0"/>
              <a:t>逻辑地址到物理地址转换比较简单</a:t>
            </a:r>
            <a:endParaRPr lang="en-US" altLang="en-US" sz="2400" dirty="0"/>
          </a:p>
          <a:p>
            <a:pPr lvl="2"/>
            <a:r>
              <a:rPr lang="zh-CN" altLang="en-US" sz="2400" dirty="0"/>
              <a:t>坏扇</a:t>
            </a:r>
            <a:r>
              <a:rPr lang="en-US" altLang="zh-CN" sz="2400" dirty="0"/>
              <a:t>(</a:t>
            </a:r>
            <a:r>
              <a:rPr lang="zh-CN" altLang="en-US" sz="2400" dirty="0"/>
              <a:t>又称坏道，因为常常连续若干个扇区损坏</a:t>
            </a:r>
            <a:r>
              <a:rPr lang="en-US" altLang="zh-CN" sz="2400" dirty="0"/>
              <a:t>)</a:t>
            </a:r>
            <a:r>
              <a:rPr lang="zh-CN" altLang="en-US" sz="2400" dirty="0"/>
              <a:t>问题，需要替换坏扇区</a:t>
            </a:r>
            <a:endParaRPr lang="en-US" altLang="en-US" sz="2400" dirty="0"/>
          </a:p>
          <a:p>
            <a:pPr lvl="2"/>
            <a:r>
              <a:rPr lang="zh-CN" altLang="en-US" sz="2400" dirty="0"/>
              <a:t>对</a:t>
            </a:r>
            <a:r>
              <a:rPr lang="zh-CN" altLang="en-US" sz="2400" b="1" dirty="0">
                <a:solidFill>
                  <a:srgbClr val="0070C0"/>
                </a:solidFill>
              </a:rPr>
              <a:t>常量线性速度</a:t>
            </a:r>
            <a:r>
              <a:rPr lang="en-US" altLang="zh-CN" sz="2400" dirty="0"/>
              <a:t>(</a:t>
            </a:r>
            <a:r>
              <a:rPr lang="en-US" altLang="zh-CN" sz="2400" b="1">
                <a:solidFill>
                  <a:srgbClr val="0070C0"/>
                </a:solidFill>
              </a:rPr>
              <a:t>constant linear </a:t>
            </a:r>
            <a:r>
              <a:rPr lang="en-US" altLang="zh-CN" sz="2400" b="1" dirty="0">
                <a:solidFill>
                  <a:srgbClr val="0070C0"/>
                </a:solidFill>
              </a:rPr>
              <a:t>velocity, CLV</a:t>
            </a:r>
            <a:r>
              <a:rPr lang="en-US" altLang="zh-CN" sz="2400" dirty="0"/>
              <a:t>)</a:t>
            </a:r>
            <a:r>
              <a:rPr lang="zh-CN" altLang="en-US" sz="2400" dirty="0"/>
              <a:t>磁盘，在不同的柱面，其单个磁道内的扇区数是不同的，外围柱面的磁道包含更多扇区</a:t>
            </a:r>
            <a:endParaRPr lang="en-US" altLang="en-US" sz="2400" dirty="0"/>
          </a:p>
          <a:p>
            <a:endParaRPr lang="en-US" altLang="en-US" sz="2400" dirty="0"/>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E3F1A0B6-E8E8-4842-8C00-B7B20CE8563B}"/>
              </a:ext>
            </a:extLst>
          </p:cNvPr>
          <p:cNvSpPr>
            <a:spLocks noGrp="1" noChangeArrowheads="1"/>
          </p:cNvSpPr>
          <p:nvPr>
            <p:ph type="title"/>
          </p:nvPr>
        </p:nvSpPr>
        <p:spPr>
          <a:xfrm>
            <a:off x="1981200" y="243929"/>
            <a:ext cx="8229600" cy="576262"/>
          </a:xfrm>
        </p:spPr>
        <p:txBody>
          <a:bodyPr/>
          <a:lstStyle/>
          <a:p>
            <a:r>
              <a:rPr lang="en-US" altLang="en-US" dirty="0"/>
              <a:t>12.3 Storage Attachment(</a:t>
            </a:r>
            <a:r>
              <a:rPr lang="zh-CN" altLang="en-US" dirty="0"/>
              <a:t>磁盘附属</a:t>
            </a:r>
            <a:r>
              <a:rPr lang="en-US" altLang="en-US" dirty="0"/>
              <a:t>)</a:t>
            </a:r>
          </a:p>
        </p:txBody>
      </p:sp>
      <p:sp>
        <p:nvSpPr>
          <p:cNvPr id="59394" name="Content Placeholder 2">
            <a:extLst>
              <a:ext uri="{FF2B5EF4-FFF2-40B4-BE49-F238E27FC236}">
                <a16:creationId xmlns:a16="http://schemas.microsoft.com/office/drawing/2014/main" id="{394A12D8-B03D-46F0-9014-B6BE43E8CD71}"/>
              </a:ext>
            </a:extLst>
          </p:cNvPr>
          <p:cNvSpPr>
            <a:spLocks noGrp="1" noChangeArrowheads="1"/>
          </p:cNvSpPr>
          <p:nvPr>
            <p:ph idx="1"/>
          </p:nvPr>
        </p:nvSpPr>
        <p:spPr>
          <a:xfrm>
            <a:off x="2379216" y="1198599"/>
            <a:ext cx="8851036" cy="4530725"/>
          </a:xfrm>
        </p:spPr>
        <p:txBody>
          <a:bodyPr/>
          <a:lstStyle/>
          <a:p>
            <a:r>
              <a:rPr lang="zh-CN" altLang="en-US" sz="2800" dirty="0"/>
              <a:t>计算机以三种方式访问外部存储</a:t>
            </a:r>
            <a:endParaRPr lang="en-US" altLang="en-US" sz="2800" dirty="0"/>
          </a:p>
          <a:p>
            <a:pPr lvl="1"/>
            <a:r>
              <a:rPr lang="zh-CN" altLang="en-US" sz="2800" dirty="0"/>
              <a:t>主机附属</a:t>
            </a:r>
            <a:endParaRPr lang="en-US" altLang="en-US" sz="2800" dirty="0"/>
          </a:p>
          <a:p>
            <a:pPr lvl="1"/>
            <a:r>
              <a:rPr lang="zh-CN" altLang="en-US" sz="2800" dirty="0"/>
              <a:t>网络附属</a:t>
            </a:r>
            <a:endParaRPr lang="en-US" altLang="en-US" sz="2800" dirty="0"/>
          </a:p>
          <a:p>
            <a:pPr lvl="1"/>
            <a:r>
              <a:rPr lang="zh-CN" altLang="en-US" sz="2800" dirty="0"/>
              <a:t>云存储</a:t>
            </a:r>
            <a:endParaRPr lang="en-US" altLang="en-US" sz="2800" dirty="0"/>
          </a:p>
          <a:p>
            <a:pPr lvl="1"/>
            <a:endParaRPr lang="en-US" altLang="en-US" sz="2800" dirty="0"/>
          </a:p>
          <a:p>
            <a:endParaRPr lang="en-US" altLang="en-US" sz="2800" dirty="0"/>
          </a:p>
          <a:p>
            <a:pPr lvl="2">
              <a:buFont typeface="Webdings" panose="05030102010509060703" pitchFamily="18" charset="2"/>
              <a:buNone/>
            </a:pPr>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E3F1A0B6-E8E8-4842-8C00-B7B20CE8563B}"/>
              </a:ext>
            </a:extLst>
          </p:cNvPr>
          <p:cNvSpPr>
            <a:spLocks noGrp="1" noChangeArrowheads="1"/>
          </p:cNvSpPr>
          <p:nvPr>
            <p:ph type="title"/>
          </p:nvPr>
        </p:nvSpPr>
        <p:spPr>
          <a:xfrm>
            <a:off x="1981200" y="243929"/>
            <a:ext cx="8229600" cy="576262"/>
          </a:xfrm>
        </p:spPr>
        <p:txBody>
          <a:bodyPr/>
          <a:lstStyle/>
          <a:p>
            <a:r>
              <a:rPr lang="en-US" altLang="en-US" dirty="0"/>
              <a:t>Storage Attachment(</a:t>
            </a:r>
            <a:r>
              <a:rPr lang="zh-CN" altLang="en-US" dirty="0"/>
              <a:t>主机附属存储</a:t>
            </a:r>
            <a:r>
              <a:rPr lang="en-US" altLang="en-US" dirty="0"/>
              <a:t>)</a:t>
            </a:r>
          </a:p>
        </p:txBody>
      </p:sp>
      <p:sp>
        <p:nvSpPr>
          <p:cNvPr id="59394" name="Content Placeholder 2">
            <a:extLst>
              <a:ext uri="{FF2B5EF4-FFF2-40B4-BE49-F238E27FC236}">
                <a16:creationId xmlns:a16="http://schemas.microsoft.com/office/drawing/2014/main" id="{394A12D8-B03D-46F0-9014-B6BE43E8CD71}"/>
              </a:ext>
            </a:extLst>
          </p:cNvPr>
          <p:cNvSpPr>
            <a:spLocks noGrp="1" noChangeArrowheads="1"/>
          </p:cNvSpPr>
          <p:nvPr>
            <p:ph idx="1"/>
          </p:nvPr>
        </p:nvSpPr>
        <p:spPr>
          <a:xfrm>
            <a:off x="719092" y="1012168"/>
            <a:ext cx="10662081" cy="4530725"/>
          </a:xfrm>
        </p:spPr>
        <p:txBody>
          <a:bodyPr/>
          <a:lstStyle/>
          <a:p>
            <a:r>
              <a:rPr lang="zh-CN" altLang="en-US" sz="2800" dirty="0"/>
              <a:t>主机附属通过本地的</a:t>
            </a:r>
            <a:r>
              <a:rPr lang="en-US" altLang="zh-CN" sz="2800" dirty="0"/>
              <a:t>I/O</a:t>
            </a:r>
            <a:r>
              <a:rPr lang="zh-CN" altLang="en-US" sz="2800" dirty="0"/>
              <a:t>端口访问，使用的技术包括</a:t>
            </a:r>
            <a:endParaRPr lang="en-US" altLang="en-US" sz="2800" dirty="0"/>
          </a:p>
          <a:p>
            <a:pPr lvl="1"/>
            <a:r>
              <a:rPr lang="en-US" altLang="zh-CN" sz="2800" dirty="0"/>
              <a:t>SCSI</a:t>
            </a:r>
            <a:r>
              <a:rPr lang="zh-CN" altLang="en-US" sz="2800" dirty="0"/>
              <a:t>是一种外设总线，电缆上可挂接</a:t>
            </a:r>
            <a:r>
              <a:rPr lang="en-US" altLang="zh-CN" sz="2800" dirty="0"/>
              <a:t>16</a:t>
            </a:r>
            <a:r>
              <a:rPr lang="zh-CN" altLang="en-US" sz="2800" dirty="0"/>
              <a:t>台设备，</a:t>
            </a:r>
            <a:r>
              <a:rPr lang="en-US" altLang="zh-CN" sz="2800" dirty="0"/>
              <a:t>SCSI</a:t>
            </a:r>
            <a:r>
              <a:rPr lang="zh-CN" altLang="en-US" sz="2800" dirty="0"/>
              <a:t>引导器</a:t>
            </a:r>
            <a:r>
              <a:rPr lang="en-US" altLang="zh-CN" sz="2800" dirty="0"/>
              <a:t>(</a:t>
            </a:r>
            <a:r>
              <a:rPr lang="en-US" altLang="en-US" sz="2800" dirty="0"/>
              <a:t>initiator</a:t>
            </a:r>
            <a:r>
              <a:rPr lang="en-US" altLang="zh-CN" sz="2800" dirty="0"/>
              <a:t>)</a:t>
            </a:r>
            <a:r>
              <a:rPr lang="zh-CN" altLang="en-US" sz="2800" dirty="0"/>
              <a:t>发出指令，</a:t>
            </a:r>
            <a:r>
              <a:rPr lang="en-US" altLang="zh-CN" sz="2800" dirty="0"/>
              <a:t>SCSI</a:t>
            </a:r>
            <a:r>
              <a:rPr lang="zh-CN" altLang="en-US" sz="2800" dirty="0"/>
              <a:t>目标</a:t>
            </a:r>
            <a:r>
              <a:rPr lang="en-US" altLang="zh-CN" sz="2800" dirty="0"/>
              <a:t>(target)</a:t>
            </a:r>
            <a:r>
              <a:rPr lang="zh-CN" altLang="en-US" sz="2800" dirty="0"/>
              <a:t>接收并执行指令</a:t>
            </a:r>
            <a:endParaRPr lang="en-US" altLang="en-US" sz="2800" dirty="0"/>
          </a:p>
          <a:p>
            <a:pPr lvl="2"/>
            <a:r>
              <a:rPr lang="zh-CN" altLang="en-US" sz="2800" dirty="0"/>
              <a:t>每个</a:t>
            </a:r>
            <a:r>
              <a:rPr lang="en-US" altLang="zh-CN" sz="2800" dirty="0"/>
              <a:t>SCSI</a:t>
            </a:r>
            <a:r>
              <a:rPr lang="zh-CN" altLang="en-US" sz="2800" dirty="0"/>
              <a:t>目标</a:t>
            </a:r>
            <a:r>
              <a:rPr lang="en-US" altLang="zh-CN" sz="2800" dirty="0"/>
              <a:t>(target)</a:t>
            </a:r>
            <a:r>
              <a:rPr lang="zh-CN" altLang="en-US" sz="2800" dirty="0"/>
              <a:t>有访问</a:t>
            </a:r>
            <a:r>
              <a:rPr lang="en-US" altLang="zh-CN" sz="2800" dirty="0"/>
              <a:t>8</a:t>
            </a:r>
            <a:r>
              <a:rPr lang="zh-CN" altLang="en-US" sz="2800" dirty="0"/>
              <a:t>个逻辑单元的能力</a:t>
            </a:r>
            <a:r>
              <a:rPr lang="en-US" altLang="zh-CN" sz="2800" dirty="0"/>
              <a:t>(</a:t>
            </a:r>
            <a:r>
              <a:rPr lang="zh-CN" altLang="en-US" sz="2800" dirty="0"/>
              <a:t>磁盘挂接在设备控制器上</a:t>
            </a:r>
            <a:r>
              <a:rPr lang="en-US" altLang="zh-CN" sz="2800" dirty="0"/>
              <a:t>)</a:t>
            </a:r>
            <a:endParaRPr lang="en-US" altLang="en-US" sz="2800" dirty="0"/>
          </a:p>
          <a:p>
            <a:pPr lvl="1"/>
            <a:r>
              <a:rPr lang="zh-CN" altLang="en-US" sz="2800" dirty="0"/>
              <a:t>可以通过</a:t>
            </a:r>
            <a:r>
              <a:rPr lang="en-US" altLang="en-US" sz="2800" dirty="0"/>
              <a:t>USB, firewire, thunderbolt </a:t>
            </a:r>
            <a:r>
              <a:rPr lang="zh-CN" altLang="en-US" sz="2800" dirty="0"/>
              <a:t>来挂接许多设备</a:t>
            </a:r>
            <a:endParaRPr lang="en-US" altLang="en-US" sz="2800" dirty="0"/>
          </a:p>
          <a:p>
            <a:pPr lvl="1"/>
            <a:r>
              <a:rPr lang="zh-CN" altLang="en-US" sz="2800" dirty="0"/>
              <a:t>高端系统采用</a:t>
            </a:r>
            <a:r>
              <a:rPr lang="en-US" altLang="en-US" sz="2800" b="1" dirty="0" err="1">
                <a:solidFill>
                  <a:srgbClr val="006699"/>
                </a:solidFill>
                <a:latin typeface="+mj-lt"/>
              </a:rPr>
              <a:t>fibre</a:t>
            </a:r>
            <a:r>
              <a:rPr lang="en-US" altLang="en-US" sz="2800" b="1" dirty="0">
                <a:solidFill>
                  <a:srgbClr val="3366FF"/>
                </a:solidFill>
              </a:rPr>
              <a:t> </a:t>
            </a:r>
            <a:r>
              <a:rPr lang="en-US" altLang="en-US" sz="2800" b="1" dirty="0">
                <a:solidFill>
                  <a:srgbClr val="006699"/>
                </a:solidFill>
                <a:latin typeface="+mj-lt"/>
              </a:rPr>
              <a:t>channel</a:t>
            </a:r>
            <a:r>
              <a:rPr lang="en-US" altLang="en-US" sz="2800" b="1" dirty="0">
                <a:solidFill>
                  <a:srgbClr val="3366FF"/>
                </a:solidFill>
              </a:rPr>
              <a:t> </a:t>
            </a:r>
            <a:r>
              <a:rPr lang="en-US" altLang="en-US" sz="2800" dirty="0"/>
              <a:t>(</a:t>
            </a:r>
            <a:r>
              <a:rPr lang="en-US" altLang="en-US" sz="2800" b="1" dirty="0">
                <a:solidFill>
                  <a:srgbClr val="006699"/>
                </a:solidFill>
                <a:latin typeface="+mj-lt"/>
              </a:rPr>
              <a:t>FC</a:t>
            </a:r>
            <a:r>
              <a:rPr lang="zh-CN" altLang="en-US" sz="2800" b="1" dirty="0">
                <a:solidFill>
                  <a:srgbClr val="006699"/>
                </a:solidFill>
                <a:latin typeface="+mj-lt"/>
              </a:rPr>
              <a:t>，光纤通道</a:t>
            </a:r>
            <a:r>
              <a:rPr lang="en-US" altLang="en-US" sz="2800" dirty="0"/>
              <a:t>)</a:t>
            </a:r>
          </a:p>
          <a:p>
            <a:pPr lvl="2"/>
            <a:r>
              <a:rPr lang="zh-CN" altLang="en-US" sz="2800" dirty="0"/>
              <a:t>高速串行架构，采用光纤或铜缆</a:t>
            </a:r>
            <a:endParaRPr lang="en-US" altLang="en-US" sz="2800" dirty="0"/>
          </a:p>
          <a:p>
            <a:pPr lvl="2"/>
            <a:r>
              <a:rPr lang="zh-CN" altLang="en-US" sz="2800" dirty="0"/>
              <a:t>多个主机，多个存储设备可以连接到光纤通道</a:t>
            </a:r>
            <a:endParaRPr lang="en-US" altLang="en-US" sz="2800" dirty="0"/>
          </a:p>
          <a:p>
            <a:pPr lvl="1"/>
            <a:endParaRPr lang="en-US" altLang="en-US" sz="2800" dirty="0"/>
          </a:p>
          <a:p>
            <a:endParaRPr lang="en-US" altLang="en-US" sz="2800" dirty="0"/>
          </a:p>
          <a:p>
            <a:pPr lvl="2">
              <a:buFont typeface="Webdings" panose="05030102010509060703" pitchFamily="18" charset="2"/>
              <a:buNone/>
            </a:pPr>
            <a:endParaRPr lang="en-US" altLang="en-US" sz="2800" dirty="0"/>
          </a:p>
        </p:txBody>
      </p:sp>
    </p:spTree>
    <p:extLst>
      <p:ext uri="{BB962C8B-B14F-4D97-AF65-F5344CB8AC3E}">
        <p14:creationId xmlns:p14="http://schemas.microsoft.com/office/powerpoint/2010/main" val="3829128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B0F87042-DCF7-409A-B0EC-35ED3FC82734}"/>
              </a:ext>
            </a:extLst>
          </p:cNvPr>
          <p:cNvSpPr>
            <a:spLocks noGrp="1" noChangeArrowheads="1"/>
          </p:cNvSpPr>
          <p:nvPr>
            <p:ph type="title"/>
          </p:nvPr>
        </p:nvSpPr>
        <p:spPr>
          <a:xfrm>
            <a:off x="1970904" y="243929"/>
            <a:ext cx="8804188" cy="576262"/>
          </a:xfrm>
        </p:spPr>
        <p:txBody>
          <a:bodyPr/>
          <a:lstStyle/>
          <a:p>
            <a:pPr eaLnBrk="1" hangingPunct="1"/>
            <a:r>
              <a:rPr lang="en-US" altLang="en-US" dirty="0"/>
              <a:t>Network-Attached Storage(</a:t>
            </a:r>
            <a:r>
              <a:rPr lang="zh-CN" altLang="en-US" dirty="0"/>
              <a:t>网络附属存储</a:t>
            </a:r>
            <a:r>
              <a:rPr lang="en-US" altLang="en-US" dirty="0"/>
              <a:t>)</a:t>
            </a:r>
          </a:p>
        </p:txBody>
      </p:sp>
      <p:sp>
        <p:nvSpPr>
          <p:cNvPr id="60418" name="Rectangle 3">
            <a:extLst>
              <a:ext uri="{FF2B5EF4-FFF2-40B4-BE49-F238E27FC236}">
                <a16:creationId xmlns:a16="http://schemas.microsoft.com/office/drawing/2014/main" id="{458B4B3A-F5AD-4126-99C7-0F578359D5AA}"/>
              </a:ext>
            </a:extLst>
          </p:cNvPr>
          <p:cNvSpPr>
            <a:spLocks noGrp="1" noChangeArrowheads="1"/>
          </p:cNvSpPr>
          <p:nvPr>
            <p:ph type="body" idx="1"/>
          </p:nvPr>
        </p:nvSpPr>
        <p:spPr>
          <a:xfrm>
            <a:off x="549876" y="1055689"/>
            <a:ext cx="10715887" cy="4530725"/>
          </a:xfrm>
        </p:spPr>
        <p:txBody>
          <a:bodyPr/>
          <a:lstStyle/>
          <a:p>
            <a:r>
              <a:rPr lang="en-US" altLang="en-US" sz="2400" dirty="0"/>
              <a:t>Network-attached storage (</a:t>
            </a:r>
            <a:r>
              <a:rPr lang="en-US" altLang="en-US" sz="2400" b="1" dirty="0">
                <a:solidFill>
                  <a:srgbClr val="006699"/>
                </a:solidFill>
                <a:latin typeface="+mj-lt"/>
              </a:rPr>
              <a:t>NAS</a:t>
            </a:r>
            <a:r>
              <a:rPr lang="zh-CN" altLang="en-US" sz="2400" b="1" dirty="0">
                <a:solidFill>
                  <a:srgbClr val="006699"/>
                </a:solidFill>
                <a:latin typeface="+mj-lt"/>
              </a:rPr>
              <a:t>，网络附属存储</a:t>
            </a:r>
            <a:r>
              <a:rPr lang="en-US" altLang="en-US" sz="2400" dirty="0"/>
              <a:t>) </a:t>
            </a:r>
            <a:r>
              <a:rPr lang="zh-CN" altLang="en-US" sz="2400" dirty="0"/>
              <a:t>是通过网络，而非本地连接</a:t>
            </a:r>
            <a:r>
              <a:rPr lang="en-US" altLang="zh-CN" sz="2400" dirty="0"/>
              <a:t>(</a:t>
            </a:r>
            <a:r>
              <a:rPr lang="zh-CN" altLang="en-US" sz="2400" dirty="0"/>
              <a:t>比如总线</a:t>
            </a:r>
            <a:r>
              <a:rPr lang="en-US" altLang="zh-CN" sz="2400" dirty="0"/>
              <a:t>)</a:t>
            </a:r>
            <a:r>
              <a:rPr lang="zh-CN" altLang="en-US" sz="2400" dirty="0"/>
              <a:t>访问的存储系统</a:t>
            </a:r>
            <a:endParaRPr lang="en-US" altLang="en-US" sz="2400" dirty="0"/>
          </a:p>
          <a:p>
            <a:pPr lvl="1"/>
            <a:r>
              <a:rPr lang="zh-CN" altLang="en-US" sz="2400" dirty="0"/>
              <a:t>通过远程进程调用来融入文件系统</a:t>
            </a:r>
            <a:endParaRPr lang="en-US" altLang="en-US" sz="2400" dirty="0"/>
          </a:p>
          <a:p>
            <a:r>
              <a:rPr lang="en-US" altLang="en-US" sz="2400" dirty="0"/>
              <a:t>NFS </a:t>
            </a:r>
            <a:r>
              <a:rPr lang="zh-CN" altLang="en-US" sz="2400" dirty="0"/>
              <a:t>与</a:t>
            </a:r>
            <a:r>
              <a:rPr lang="en-US" altLang="en-US" sz="2400" dirty="0"/>
              <a:t> CIFS </a:t>
            </a:r>
            <a:r>
              <a:rPr lang="zh-CN" altLang="en-US" sz="2400" dirty="0"/>
              <a:t>是常用的协议</a:t>
            </a:r>
            <a:endParaRPr lang="en-US" altLang="en-US" sz="2400" dirty="0"/>
          </a:p>
          <a:p>
            <a:r>
              <a:rPr lang="zh-CN" altLang="en-US" sz="2400" dirty="0"/>
              <a:t>通过</a:t>
            </a:r>
            <a:r>
              <a:rPr lang="en-US" altLang="zh-CN" sz="2400" dirty="0"/>
              <a:t>IP</a:t>
            </a:r>
            <a:r>
              <a:rPr lang="zh-CN" altLang="en-US" sz="2400" dirty="0"/>
              <a:t>网络，在主机与存储设备间基于</a:t>
            </a:r>
            <a:r>
              <a:rPr lang="en-US" altLang="zh-CN" sz="2400" dirty="0"/>
              <a:t>TCP</a:t>
            </a:r>
            <a:r>
              <a:rPr lang="zh-CN" altLang="en-US" sz="2400" dirty="0"/>
              <a:t>或</a:t>
            </a:r>
            <a:r>
              <a:rPr lang="en-US" altLang="zh-CN" sz="2400" dirty="0"/>
              <a:t>UDP</a:t>
            </a:r>
            <a:r>
              <a:rPr lang="zh-CN" altLang="en-US" sz="2400" dirty="0"/>
              <a:t>网络协议之上的远程进程调用</a:t>
            </a:r>
            <a:r>
              <a:rPr lang="en-US" altLang="en-US" sz="2400" dirty="0"/>
              <a:t> (RPCs) </a:t>
            </a:r>
            <a:r>
              <a:rPr lang="zh-CN" altLang="en-US" sz="2400" dirty="0"/>
              <a:t>实现</a:t>
            </a:r>
            <a:endParaRPr lang="en-US" altLang="en-US" sz="2400" dirty="0"/>
          </a:p>
          <a:p>
            <a:r>
              <a:rPr lang="en-US" altLang="en-US" sz="2400" b="1" dirty="0">
                <a:solidFill>
                  <a:srgbClr val="006699"/>
                </a:solidFill>
                <a:latin typeface="+mj-lt"/>
              </a:rPr>
              <a:t>iSCSI</a:t>
            </a:r>
            <a:r>
              <a:rPr lang="en-US" altLang="en-US" sz="2400" dirty="0"/>
              <a:t> </a:t>
            </a:r>
            <a:r>
              <a:rPr lang="zh-CN" altLang="en-US" sz="2400" dirty="0"/>
              <a:t>协议利用</a:t>
            </a:r>
            <a:r>
              <a:rPr lang="en-US" altLang="en-US" sz="2400" dirty="0"/>
              <a:t>IP</a:t>
            </a:r>
            <a:r>
              <a:rPr lang="zh-CN" altLang="en-US" sz="2400" dirty="0"/>
              <a:t>网络来远程传输</a:t>
            </a:r>
            <a:r>
              <a:rPr lang="en-US" altLang="en-US" sz="2400" dirty="0"/>
              <a:t>SCSI</a:t>
            </a:r>
            <a:r>
              <a:rPr lang="zh-CN" altLang="en-US" sz="2400" dirty="0"/>
              <a:t>协议</a:t>
            </a:r>
            <a:endParaRPr lang="en-US" altLang="en-US" sz="2400" dirty="0"/>
          </a:p>
          <a:p>
            <a:pPr lvl="1"/>
            <a:r>
              <a:rPr lang="zh-CN" altLang="en-US" sz="2400" dirty="0"/>
              <a:t>在远端连接到存储设备</a:t>
            </a:r>
            <a:r>
              <a:rPr lang="en-US" altLang="zh-CN" sz="2400" dirty="0"/>
              <a:t>(</a:t>
            </a:r>
            <a:r>
              <a:rPr lang="zh-CN" altLang="en-US" sz="2400" dirty="0"/>
              <a:t>块</a:t>
            </a:r>
            <a:r>
              <a:rPr lang="en-US" altLang="zh-CN" sz="2400" dirty="0"/>
              <a:t>)</a:t>
            </a:r>
            <a:endParaRPr lang="en-US" altLang="en-US" sz="2400" dirty="0"/>
          </a:p>
        </p:txBody>
      </p:sp>
      <p:pic>
        <p:nvPicPr>
          <p:cNvPr id="60419" name="Picture 6">
            <a:extLst>
              <a:ext uri="{FF2B5EF4-FFF2-40B4-BE49-F238E27FC236}">
                <a16:creationId xmlns:a16="http://schemas.microsoft.com/office/drawing/2014/main" id="{C045B8EF-A28E-446A-B14B-6414B024C6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629" y="3641297"/>
            <a:ext cx="4603495" cy="194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2055AE4C-1163-4015-AFC5-C2F754D78DB8}"/>
              </a:ext>
            </a:extLst>
          </p:cNvPr>
          <p:cNvSpPr>
            <a:spLocks noGrp="1" noChangeArrowheads="1"/>
          </p:cNvSpPr>
          <p:nvPr>
            <p:ph type="title"/>
          </p:nvPr>
        </p:nvSpPr>
        <p:spPr>
          <a:xfrm>
            <a:off x="1869230" y="234598"/>
            <a:ext cx="8229600" cy="576262"/>
          </a:xfrm>
        </p:spPr>
        <p:txBody>
          <a:bodyPr/>
          <a:lstStyle/>
          <a:p>
            <a:r>
              <a:rPr lang="en-US" altLang="en-US" dirty="0"/>
              <a:t>*Cloud Storage(</a:t>
            </a:r>
            <a:r>
              <a:rPr lang="zh-CN" altLang="en-US" dirty="0"/>
              <a:t>云存储</a:t>
            </a:r>
            <a:r>
              <a:rPr lang="en-US" altLang="en-US" dirty="0"/>
              <a:t>)</a:t>
            </a:r>
          </a:p>
        </p:txBody>
      </p:sp>
      <p:sp>
        <p:nvSpPr>
          <p:cNvPr id="62466" name="Content Placeholder 2">
            <a:extLst>
              <a:ext uri="{FF2B5EF4-FFF2-40B4-BE49-F238E27FC236}">
                <a16:creationId xmlns:a16="http://schemas.microsoft.com/office/drawing/2014/main" id="{E81A358E-91DE-4B85-B1FD-2BD30158C8DB}"/>
              </a:ext>
            </a:extLst>
          </p:cNvPr>
          <p:cNvSpPr>
            <a:spLocks noGrp="1" noChangeArrowheads="1"/>
          </p:cNvSpPr>
          <p:nvPr>
            <p:ph idx="1"/>
          </p:nvPr>
        </p:nvSpPr>
        <p:spPr>
          <a:xfrm>
            <a:off x="976545" y="1245254"/>
            <a:ext cx="10076154" cy="4530725"/>
          </a:xfrm>
        </p:spPr>
        <p:txBody>
          <a:bodyPr/>
          <a:lstStyle/>
          <a:p>
            <a:r>
              <a:rPr lang="en-US" altLang="en-US" sz="2400" dirty="0"/>
              <a:t>Similar to NAS, provides access to storage across a network</a:t>
            </a:r>
          </a:p>
          <a:p>
            <a:pPr lvl="1"/>
            <a:r>
              <a:rPr lang="en-US" altLang="en-US" sz="2400" dirty="0"/>
              <a:t>Unlike NAS, accessed over the Internet or a WAN to remote data center</a:t>
            </a:r>
          </a:p>
          <a:p>
            <a:r>
              <a:rPr lang="en-US" altLang="en-US" sz="2400" dirty="0"/>
              <a:t>NAS presented as just another file system, while cloud storage is API based, with programs using the APIs to provide access</a:t>
            </a:r>
          </a:p>
          <a:p>
            <a:pPr lvl="1"/>
            <a:r>
              <a:rPr lang="en-US" altLang="en-US" sz="2400" dirty="0"/>
              <a:t>Examples include Dropbox, Amazon S3, Microsoft OneDrive, Apple iCloud</a:t>
            </a:r>
          </a:p>
          <a:p>
            <a:pPr lvl="1"/>
            <a:r>
              <a:rPr lang="en-US" altLang="en-US" sz="2400" dirty="0"/>
              <a:t>Use APIs because of latency and failure scenarios (NAS </a:t>
            </a:r>
            <a:r>
              <a:rPr lang="en-US" altLang="en-US" sz="2400"/>
              <a:t>protocols </a:t>
            </a:r>
            <a:r>
              <a:rPr lang="en-US" altLang="en-US" sz="2400">
                <a:latin typeface="Arial" panose="020B0604020202020204" pitchFamily="34" charset="0"/>
                <a:cs typeface="Arial" panose="020B0604020202020204" pitchFamily="34" charset="0"/>
              </a:rPr>
              <a:t>wouldn’t</a:t>
            </a:r>
            <a:r>
              <a:rPr lang="en-US" altLang="en-US" sz="2400"/>
              <a:t> </a:t>
            </a:r>
            <a:r>
              <a:rPr lang="en-US" altLang="en-US" sz="2400" dirty="0"/>
              <a:t>work well)</a:t>
            </a:r>
          </a:p>
          <a:p>
            <a:pPr lvl="1"/>
            <a:endParaRPr lang="en-US" altLang="en-US" sz="2400" dirty="0"/>
          </a:p>
          <a:p>
            <a:pPr lvl="2">
              <a:buFont typeface="Webdings" panose="05030102010509060703" pitchFamily="18" charset="2"/>
              <a:buNone/>
            </a:pP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a:defRPr/>
            </a:pPr>
            <a:r>
              <a:rPr lang="en-US" altLang="zh-CN">
                <a:ea typeface="宋体" charset="-122"/>
              </a:rPr>
              <a:t>Chapter 12:  Mass-Storage Systems</a:t>
            </a:r>
          </a:p>
        </p:txBody>
      </p:sp>
      <p:sp>
        <p:nvSpPr>
          <p:cNvPr id="4099" name="Rectangle 3"/>
          <p:cNvSpPr>
            <a:spLocks noGrp="1" noChangeArrowheads="1"/>
          </p:cNvSpPr>
          <p:nvPr>
            <p:ph type="body" idx="1"/>
          </p:nvPr>
        </p:nvSpPr>
        <p:spPr>
          <a:xfrm>
            <a:off x="1847335" y="917800"/>
            <a:ext cx="9457038" cy="4626984"/>
          </a:xfrm>
        </p:spPr>
        <p:txBody>
          <a:bodyPr/>
          <a:lstStyle/>
          <a:p>
            <a:r>
              <a:rPr lang="en-US" altLang="zh-CN" sz="2400" dirty="0">
                <a:ea typeface="宋体" pitchFamily="2" charset="-122"/>
              </a:rPr>
              <a:t>Overview of Mass Storage Structure(</a:t>
            </a:r>
            <a:r>
              <a:rPr lang="zh-CN" altLang="en-US" sz="2400" dirty="0"/>
              <a:t>大容量存储器结构简介</a:t>
            </a:r>
            <a:r>
              <a:rPr lang="en-US" altLang="zh-CN" sz="2400" dirty="0">
                <a:ea typeface="宋体" pitchFamily="2" charset="-122"/>
              </a:rPr>
              <a:t>)</a:t>
            </a:r>
          </a:p>
          <a:p>
            <a:r>
              <a:rPr lang="en-US" altLang="zh-CN" sz="2400" dirty="0">
                <a:ea typeface="宋体" pitchFamily="2" charset="-122"/>
              </a:rPr>
              <a:t>Disk Structure(</a:t>
            </a:r>
            <a:r>
              <a:rPr lang="zh-CN" altLang="en-US" sz="2400" dirty="0"/>
              <a:t>磁盘结构</a:t>
            </a:r>
            <a:r>
              <a:rPr lang="en-US" altLang="zh-CN" sz="2400" dirty="0">
                <a:ea typeface="宋体" pitchFamily="2" charset="-122"/>
              </a:rPr>
              <a:t>)</a:t>
            </a:r>
          </a:p>
          <a:p>
            <a:r>
              <a:rPr lang="en-US" altLang="zh-CN" sz="2400" dirty="0">
                <a:ea typeface="宋体" pitchFamily="2" charset="-122"/>
              </a:rPr>
              <a:t>Disk Attachment(</a:t>
            </a:r>
            <a:r>
              <a:rPr lang="zh-CN" altLang="en-US" sz="2400" dirty="0"/>
              <a:t>磁盘附属</a:t>
            </a:r>
            <a:r>
              <a:rPr lang="en-US" altLang="zh-CN" sz="2400" dirty="0">
                <a:ea typeface="宋体" pitchFamily="2" charset="-122"/>
              </a:rPr>
              <a:t>)</a:t>
            </a:r>
          </a:p>
          <a:p>
            <a:r>
              <a:rPr lang="en-US" altLang="zh-CN" sz="2400" dirty="0">
                <a:ea typeface="宋体" pitchFamily="2" charset="-122"/>
              </a:rPr>
              <a:t>Disk Scheduling(</a:t>
            </a:r>
            <a:r>
              <a:rPr lang="zh-CN" altLang="en-US" sz="2400" dirty="0"/>
              <a:t>磁盘调度</a:t>
            </a:r>
            <a:r>
              <a:rPr lang="en-US" altLang="zh-CN" sz="2400" dirty="0">
                <a:ea typeface="宋体" pitchFamily="2" charset="-122"/>
              </a:rPr>
              <a:t>)</a:t>
            </a:r>
          </a:p>
          <a:p>
            <a:r>
              <a:rPr lang="en-US" altLang="zh-CN" sz="2400" dirty="0">
                <a:ea typeface="宋体" pitchFamily="2" charset="-122"/>
              </a:rPr>
              <a:t>Disk Management(</a:t>
            </a:r>
            <a:r>
              <a:rPr lang="zh-CN" altLang="en-US" sz="2400" dirty="0"/>
              <a:t>磁盘管理</a:t>
            </a:r>
            <a:r>
              <a:rPr lang="en-US" altLang="zh-CN" sz="2400" dirty="0">
                <a:ea typeface="宋体" pitchFamily="2" charset="-122"/>
              </a:rPr>
              <a:t>)</a:t>
            </a:r>
          </a:p>
          <a:p>
            <a:r>
              <a:rPr lang="en-US" altLang="zh-CN" sz="2400" dirty="0">
                <a:ea typeface="宋体" pitchFamily="2" charset="-122"/>
              </a:rPr>
              <a:t>Swap-Space Management(</a:t>
            </a:r>
            <a:r>
              <a:rPr lang="zh-CN" altLang="en-US" sz="2400" dirty="0"/>
              <a:t>交换空间管理</a:t>
            </a:r>
            <a:r>
              <a:rPr lang="en-US" altLang="zh-CN" sz="2400" dirty="0">
                <a:ea typeface="宋体" pitchFamily="2" charset="-122"/>
              </a:rPr>
              <a:t>)</a:t>
            </a:r>
          </a:p>
          <a:p>
            <a:r>
              <a:rPr lang="en-US" altLang="zh-CN" sz="2400" dirty="0">
                <a:ea typeface="宋体" pitchFamily="2" charset="-122"/>
              </a:rPr>
              <a:t>RAID Structure(</a:t>
            </a:r>
            <a:r>
              <a:rPr lang="en-US" altLang="zh-CN" sz="2400" dirty="0"/>
              <a:t>RAID</a:t>
            </a:r>
            <a:r>
              <a:rPr lang="zh-CN" altLang="en-US" sz="2400" dirty="0"/>
              <a:t>结构</a:t>
            </a:r>
            <a:r>
              <a:rPr lang="en-US" altLang="zh-CN" sz="2400" dirty="0">
                <a:ea typeface="宋体" pitchFamily="2" charset="-122"/>
              </a:rPr>
              <a:t>)</a:t>
            </a:r>
          </a:p>
          <a:p>
            <a:r>
              <a:rPr lang="en-US" altLang="zh-CN" sz="2400" dirty="0">
                <a:solidFill>
                  <a:schemeClr val="tx1">
                    <a:lumMod val="50000"/>
                    <a:lumOff val="50000"/>
                  </a:schemeClr>
                </a:solidFill>
                <a:ea typeface="宋体" pitchFamily="2" charset="-122"/>
              </a:rPr>
              <a:t>Stable-Storage Implementation</a:t>
            </a:r>
          </a:p>
          <a:p>
            <a:r>
              <a:rPr lang="en-US" altLang="zh-CN" sz="2400" dirty="0">
                <a:solidFill>
                  <a:schemeClr val="tx1">
                    <a:lumMod val="50000"/>
                    <a:lumOff val="50000"/>
                  </a:schemeClr>
                </a:solidFill>
                <a:ea typeface="宋体" pitchFamily="2" charset="-122"/>
              </a:rPr>
              <a:t>Tertiary Storage Devices</a:t>
            </a:r>
          </a:p>
          <a:p>
            <a:r>
              <a:rPr lang="en-US" altLang="zh-CN" sz="2400" dirty="0">
                <a:solidFill>
                  <a:schemeClr val="tx1">
                    <a:lumMod val="50000"/>
                    <a:lumOff val="50000"/>
                  </a:schemeClr>
                </a:solidFill>
                <a:ea typeface="宋体" pitchFamily="2" charset="-122"/>
              </a:rPr>
              <a:t>Operating System Issues</a:t>
            </a:r>
          </a:p>
          <a:p>
            <a:r>
              <a:rPr lang="en-US" altLang="zh-CN" sz="2400" dirty="0">
                <a:solidFill>
                  <a:schemeClr val="tx1">
                    <a:lumMod val="50000"/>
                    <a:lumOff val="50000"/>
                  </a:schemeClr>
                </a:solidFill>
                <a:ea typeface="宋体" pitchFamily="2" charset="-122"/>
              </a:rPr>
              <a:t>Performance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a:extLst>
              <a:ext uri="{FF2B5EF4-FFF2-40B4-BE49-F238E27FC236}">
                <a16:creationId xmlns:a16="http://schemas.microsoft.com/office/drawing/2014/main" id="{6B34DF92-B9D5-4FB7-9DCB-02820A4FD826}"/>
              </a:ext>
            </a:extLst>
          </p:cNvPr>
          <p:cNvSpPr>
            <a:spLocks noGrp="1" noChangeArrowheads="1"/>
          </p:cNvSpPr>
          <p:nvPr>
            <p:ph type="title"/>
          </p:nvPr>
        </p:nvSpPr>
        <p:spPr>
          <a:xfrm>
            <a:off x="1925214" y="234598"/>
            <a:ext cx="8229600" cy="576262"/>
          </a:xfrm>
        </p:spPr>
        <p:txBody>
          <a:bodyPr/>
          <a:lstStyle/>
          <a:p>
            <a:r>
              <a:rPr lang="en-US" altLang="en-US" dirty="0"/>
              <a:t>*Storage Array(</a:t>
            </a:r>
            <a:r>
              <a:rPr lang="zh-CN" altLang="en-US" dirty="0"/>
              <a:t>存储阵列</a:t>
            </a:r>
            <a:r>
              <a:rPr lang="en-US" altLang="en-US" dirty="0"/>
              <a:t>)</a:t>
            </a:r>
          </a:p>
        </p:txBody>
      </p:sp>
      <p:sp>
        <p:nvSpPr>
          <p:cNvPr id="63490" name="Content Placeholder 2">
            <a:extLst>
              <a:ext uri="{FF2B5EF4-FFF2-40B4-BE49-F238E27FC236}">
                <a16:creationId xmlns:a16="http://schemas.microsoft.com/office/drawing/2014/main" id="{1BE141C6-9904-4F24-845A-C7BF0D277BD7}"/>
              </a:ext>
            </a:extLst>
          </p:cNvPr>
          <p:cNvSpPr>
            <a:spLocks noGrp="1" noChangeArrowheads="1"/>
          </p:cNvSpPr>
          <p:nvPr>
            <p:ph idx="1"/>
          </p:nvPr>
        </p:nvSpPr>
        <p:spPr>
          <a:xfrm>
            <a:off x="550416" y="1039254"/>
            <a:ext cx="11008310" cy="4530725"/>
          </a:xfrm>
        </p:spPr>
        <p:txBody>
          <a:bodyPr/>
          <a:lstStyle/>
          <a:p>
            <a:r>
              <a:rPr lang="en-US" altLang="en-US" sz="2400" dirty="0"/>
              <a:t>Can just attach disks, or arrays of disks</a:t>
            </a:r>
          </a:p>
          <a:p>
            <a:r>
              <a:rPr lang="en-US" altLang="en-US" sz="2400" dirty="0"/>
              <a:t>Avoids the NAS drawback of using network bandwidth</a:t>
            </a:r>
          </a:p>
          <a:p>
            <a:r>
              <a:rPr lang="en-US" altLang="en-US" sz="2400" dirty="0"/>
              <a:t>Storage Array has controller(s), provides features to attached host(s)</a:t>
            </a:r>
          </a:p>
          <a:p>
            <a:pPr lvl="1"/>
            <a:r>
              <a:rPr lang="en-US" altLang="en-US" sz="2400" dirty="0"/>
              <a:t>Ports to connect hosts to array</a:t>
            </a:r>
          </a:p>
          <a:p>
            <a:pPr lvl="1"/>
            <a:r>
              <a:rPr lang="en-US" altLang="en-US" sz="2400" dirty="0"/>
              <a:t>Memory, controlling software (sometimes NVRAM, </a:t>
            </a:r>
            <a:r>
              <a:rPr lang="en-US" altLang="en-US" sz="2400" dirty="0" err="1"/>
              <a:t>etc</a:t>
            </a:r>
            <a:r>
              <a:rPr lang="en-US" altLang="en-US" sz="2400" dirty="0"/>
              <a:t>)</a:t>
            </a:r>
          </a:p>
          <a:p>
            <a:pPr lvl="1"/>
            <a:r>
              <a:rPr lang="en-US" altLang="en-US" sz="2400" dirty="0"/>
              <a:t>A few to thousands of disks</a:t>
            </a:r>
          </a:p>
          <a:p>
            <a:pPr lvl="1"/>
            <a:r>
              <a:rPr lang="en-US" altLang="en-US" sz="2400" dirty="0"/>
              <a:t>RAID, hot spares, hot swap (discussed later)</a:t>
            </a:r>
          </a:p>
          <a:p>
            <a:pPr lvl="1"/>
            <a:r>
              <a:rPr lang="en-US" altLang="en-US" sz="2400" dirty="0"/>
              <a:t>Shared storage -&gt; more efficiency</a:t>
            </a:r>
          </a:p>
          <a:p>
            <a:pPr lvl="1"/>
            <a:r>
              <a:rPr lang="en-US" altLang="en-US" sz="2400" dirty="0"/>
              <a:t>Features found in some file systems</a:t>
            </a:r>
          </a:p>
          <a:p>
            <a:pPr lvl="2"/>
            <a:r>
              <a:rPr lang="en-US" altLang="en-US" sz="2400" dirty="0" err="1"/>
              <a:t>Snaphots</a:t>
            </a:r>
            <a:r>
              <a:rPr lang="en-US" altLang="en-US" sz="2400" dirty="0"/>
              <a:t>, clones, thin provisioning, replication, deduplication, </a:t>
            </a:r>
            <a:r>
              <a:rPr lang="en-US" altLang="en-US" sz="2400" dirty="0" err="1"/>
              <a:t>etc</a:t>
            </a:r>
            <a:endParaRPr lang="en-US" altLang="en-US" sz="2400" dirty="0"/>
          </a:p>
          <a:p>
            <a:pPr lvl="2">
              <a:buFont typeface="Webdings" panose="05030102010509060703" pitchFamily="18" charset="2"/>
              <a:buNone/>
            </a:pP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2F921473-8E50-4EA9-A6A6-E837DC6E6B87}"/>
              </a:ext>
            </a:extLst>
          </p:cNvPr>
          <p:cNvSpPr>
            <a:spLocks noGrp="1" noChangeArrowheads="1"/>
          </p:cNvSpPr>
          <p:nvPr>
            <p:ph type="title"/>
          </p:nvPr>
        </p:nvSpPr>
        <p:spPr>
          <a:xfrm>
            <a:off x="2262188" y="248886"/>
            <a:ext cx="7948612" cy="576263"/>
          </a:xfrm>
        </p:spPr>
        <p:txBody>
          <a:bodyPr/>
          <a:lstStyle/>
          <a:p>
            <a:pPr eaLnBrk="1" hangingPunct="1"/>
            <a:r>
              <a:rPr lang="en-US" altLang="en-US" dirty="0"/>
              <a:t>Storage Area Network(</a:t>
            </a:r>
            <a:r>
              <a:rPr lang="zh-CN" altLang="en-US" dirty="0"/>
              <a:t>存储区域网络</a:t>
            </a:r>
            <a:r>
              <a:rPr lang="en-US" altLang="en-US" dirty="0"/>
              <a:t>)</a:t>
            </a:r>
          </a:p>
        </p:txBody>
      </p:sp>
      <p:sp>
        <p:nvSpPr>
          <p:cNvPr id="64514" name="Rectangle 3">
            <a:extLst>
              <a:ext uri="{FF2B5EF4-FFF2-40B4-BE49-F238E27FC236}">
                <a16:creationId xmlns:a16="http://schemas.microsoft.com/office/drawing/2014/main" id="{288331C3-ECD3-43D4-A61F-4197634C74D8}"/>
              </a:ext>
            </a:extLst>
          </p:cNvPr>
          <p:cNvSpPr>
            <a:spLocks noGrp="1" noChangeArrowheads="1"/>
          </p:cNvSpPr>
          <p:nvPr>
            <p:ph type="body" idx="1"/>
          </p:nvPr>
        </p:nvSpPr>
        <p:spPr>
          <a:xfrm>
            <a:off x="685800" y="1233489"/>
            <a:ext cx="10731843" cy="4530725"/>
          </a:xfrm>
        </p:spPr>
        <p:txBody>
          <a:bodyPr/>
          <a:lstStyle/>
          <a:p>
            <a:r>
              <a:rPr lang="zh-CN" altLang="en-US" sz="2400" dirty="0"/>
              <a:t>常见于大型存储环境。采用私有网络</a:t>
            </a:r>
            <a:r>
              <a:rPr lang="en-US" altLang="zh-CN" sz="2400" dirty="0"/>
              <a:t>(</a:t>
            </a:r>
            <a:r>
              <a:rPr lang="zh-CN" altLang="en-US" sz="2400" dirty="0"/>
              <a:t>专用存储协议，而非网络协议</a:t>
            </a:r>
            <a:r>
              <a:rPr lang="en-US" altLang="zh-CN" sz="2400" dirty="0"/>
              <a:t>)</a:t>
            </a:r>
            <a:endParaRPr lang="en-US" altLang="en-US" sz="1000" dirty="0"/>
          </a:p>
          <a:p>
            <a:r>
              <a:rPr lang="zh-CN" altLang="en-US" sz="2400" dirty="0"/>
              <a:t>多台主机连接到多个存储阵列，灵活性高</a:t>
            </a:r>
            <a:endParaRPr lang="en-US" altLang="en-US" sz="2400" dirty="0"/>
          </a:p>
          <a:p>
            <a:endParaRPr lang="en-US" altLang="en-US" sz="2400" dirty="0"/>
          </a:p>
        </p:txBody>
      </p:sp>
      <p:pic>
        <p:nvPicPr>
          <p:cNvPr id="64515" name="Picture 1" descr="10_03.pdf">
            <a:extLst>
              <a:ext uri="{FF2B5EF4-FFF2-40B4-BE49-F238E27FC236}">
                <a16:creationId xmlns:a16="http://schemas.microsoft.com/office/drawing/2014/main" id="{68120415-D3B9-4A14-A2BD-D0CC74D2F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0310" y="2427456"/>
            <a:ext cx="7548957" cy="3905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3792BFC1-A33F-47C5-8A58-0B056DD32041}"/>
              </a:ext>
            </a:extLst>
          </p:cNvPr>
          <p:cNvSpPr>
            <a:spLocks noGrp="1" noChangeArrowheads="1"/>
          </p:cNvSpPr>
          <p:nvPr>
            <p:ph type="title"/>
          </p:nvPr>
        </p:nvSpPr>
        <p:spPr>
          <a:xfrm>
            <a:off x="2405099" y="247880"/>
            <a:ext cx="7805701" cy="576262"/>
          </a:xfrm>
        </p:spPr>
        <p:txBody>
          <a:bodyPr/>
          <a:lstStyle/>
          <a:p>
            <a:r>
              <a:rPr lang="en-US" altLang="en-US" dirty="0"/>
              <a:t>*Storage Area Network (Cont.)</a:t>
            </a:r>
          </a:p>
        </p:txBody>
      </p:sp>
      <p:sp>
        <p:nvSpPr>
          <p:cNvPr id="66562" name="Content Placeholder 2">
            <a:extLst>
              <a:ext uri="{FF2B5EF4-FFF2-40B4-BE49-F238E27FC236}">
                <a16:creationId xmlns:a16="http://schemas.microsoft.com/office/drawing/2014/main" id="{4C0EEB29-E143-4007-9C73-3F5EC0AD59D9}"/>
              </a:ext>
            </a:extLst>
          </p:cNvPr>
          <p:cNvSpPr>
            <a:spLocks noGrp="1" noChangeArrowheads="1"/>
          </p:cNvSpPr>
          <p:nvPr>
            <p:ph idx="1"/>
          </p:nvPr>
        </p:nvSpPr>
        <p:spPr>
          <a:xfrm>
            <a:off x="897909" y="1020425"/>
            <a:ext cx="5735637" cy="5005387"/>
          </a:xfrm>
        </p:spPr>
        <p:txBody>
          <a:bodyPr/>
          <a:lstStyle/>
          <a:p>
            <a:r>
              <a:rPr lang="en-US" altLang="en-US" sz="2000" dirty="0"/>
              <a:t>SAN is one or more storage arrays</a:t>
            </a:r>
          </a:p>
          <a:p>
            <a:pPr lvl="1"/>
            <a:r>
              <a:rPr lang="en-US" altLang="en-US" sz="2000" dirty="0"/>
              <a:t>Connected to one or more Fibre Channel switches or </a:t>
            </a:r>
            <a:r>
              <a:rPr lang="en-US" altLang="en-US" sz="2000" b="1" dirty="0">
                <a:solidFill>
                  <a:srgbClr val="006699"/>
                </a:solidFill>
                <a:latin typeface="+mj-lt"/>
              </a:rPr>
              <a:t>InfiniBand</a:t>
            </a:r>
            <a:r>
              <a:rPr lang="en-US" altLang="en-US" sz="2000" dirty="0"/>
              <a:t> (</a:t>
            </a:r>
            <a:r>
              <a:rPr lang="en-US" altLang="en-US" sz="2000" b="1" dirty="0">
                <a:solidFill>
                  <a:srgbClr val="006699"/>
                </a:solidFill>
                <a:latin typeface="+mj-lt"/>
              </a:rPr>
              <a:t>IB</a:t>
            </a:r>
            <a:r>
              <a:rPr lang="en-US" altLang="en-US" sz="2000" dirty="0"/>
              <a:t>) network</a:t>
            </a:r>
          </a:p>
          <a:p>
            <a:r>
              <a:rPr lang="en-US" altLang="en-US" sz="2000" dirty="0"/>
              <a:t>Hosts also attach to the switches</a:t>
            </a:r>
          </a:p>
          <a:p>
            <a:r>
              <a:rPr lang="en-US" altLang="en-US" sz="2000" dirty="0"/>
              <a:t>Storage made available via </a:t>
            </a:r>
            <a:r>
              <a:rPr lang="en-US" altLang="en-US" sz="2000" b="1" dirty="0">
                <a:solidFill>
                  <a:srgbClr val="006699"/>
                </a:solidFill>
                <a:latin typeface="+mj-lt"/>
              </a:rPr>
              <a:t>LUN</a:t>
            </a:r>
            <a:r>
              <a:rPr lang="en-US" altLang="en-US" sz="2000" b="1" dirty="0">
                <a:solidFill>
                  <a:srgbClr val="3366FF"/>
                </a:solidFill>
              </a:rPr>
              <a:t> </a:t>
            </a:r>
            <a:r>
              <a:rPr lang="en-US" altLang="en-US" sz="2000" b="1" dirty="0">
                <a:solidFill>
                  <a:srgbClr val="006699"/>
                </a:solidFill>
                <a:latin typeface="+mj-lt"/>
              </a:rPr>
              <a:t>Masking</a:t>
            </a:r>
            <a:r>
              <a:rPr lang="en-US" altLang="en-US" sz="2000" b="1" dirty="0">
                <a:solidFill>
                  <a:srgbClr val="3366FF"/>
                </a:solidFill>
              </a:rPr>
              <a:t> </a:t>
            </a:r>
            <a:r>
              <a:rPr lang="en-US" altLang="en-US" sz="2000" dirty="0"/>
              <a:t>from specific arrays to specific servers</a:t>
            </a:r>
          </a:p>
          <a:p>
            <a:r>
              <a:rPr lang="en-US" altLang="en-US" sz="2000" dirty="0"/>
              <a:t>Easy to add or remove storage, add new host and allocate it storage</a:t>
            </a:r>
          </a:p>
          <a:p>
            <a:r>
              <a:rPr lang="en-US" altLang="en-US" sz="2000" dirty="0"/>
              <a:t>Why have separate storage networks and communications networks?</a:t>
            </a:r>
          </a:p>
          <a:p>
            <a:pPr lvl="1"/>
            <a:r>
              <a:rPr lang="en-US" altLang="en-US" sz="2000" dirty="0"/>
              <a:t>Consider iSCSI, FCOE</a:t>
            </a:r>
          </a:p>
          <a:p>
            <a:endParaRPr lang="en-US" altLang="en-US" sz="2000" dirty="0"/>
          </a:p>
          <a:p>
            <a:pPr lvl="1"/>
            <a:endParaRPr lang="en-US" altLang="en-US" sz="2000" dirty="0"/>
          </a:p>
        </p:txBody>
      </p:sp>
      <p:sp>
        <p:nvSpPr>
          <p:cNvPr id="66564" name="TextBox 3">
            <a:extLst>
              <a:ext uri="{FF2B5EF4-FFF2-40B4-BE49-F238E27FC236}">
                <a16:creationId xmlns:a16="http://schemas.microsoft.com/office/drawing/2014/main" id="{411C90A2-9CF5-4AB5-BDDE-9E24F2821D19}"/>
              </a:ext>
            </a:extLst>
          </p:cNvPr>
          <p:cNvSpPr txBox="1">
            <a:spLocks noChangeArrowheads="1"/>
          </p:cNvSpPr>
          <p:nvPr/>
        </p:nvSpPr>
        <p:spPr bwMode="auto">
          <a:xfrm>
            <a:off x="8454594" y="4829797"/>
            <a:ext cx="2579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A Storage Array</a:t>
            </a:r>
          </a:p>
        </p:txBody>
      </p:sp>
      <p:pic>
        <p:nvPicPr>
          <p:cNvPr id="3" name="图片 2">
            <a:extLst>
              <a:ext uri="{FF2B5EF4-FFF2-40B4-BE49-F238E27FC236}">
                <a16:creationId xmlns:a16="http://schemas.microsoft.com/office/drawing/2014/main" id="{97C3B184-8837-46CE-AE6D-1673D2183656}"/>
              </a:ext>
            </a:extLst>
          </p:cNvPr>
          <p:cNvPicPr>
            <a:picLocks noChangeAspect="1"/>
          </p:cNvPicPr>
          <p:nvPr/>
        </p:nvPicPr>
        <p:blipFill>
          <a:blip r:embed="rId2"/>
          <a:stretch>
            <a:fillRect/>
          </a:stretch>
        </p:blipFill>
        <p:spPr>
          <a:xfrm>
            <a:off x="6535651" y="1147208"/>
            <a:ext cx="5370576" cy="35844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582CBB62-C829-4779-8678-A071236DD7A2}"/>
              </a:ext>
            </a:extLst>
          </p:cNvPr>
          <p:cNvSpPr>
            <a:spLocks noGrp="1" noChangeArrowheads="1"/>
          </p:cNvSpPr>
          <p:nvPr>
            <p:ph type="title"/>
          </p:nvPr>
        </p:nvSpPr>
        <p:spPr>
          <a:xfrm>
            <a:off x="2065176" y="242924"/>
            <a:ext cx="8033655" cy="576263"/>
          </a:xfrm>
        </p:spPr>
        <p:txBody>
          <a:bodyPr/>
          <a:lstStyle/>
          <a:p>
            <a:pPr eaLnBrk="1" hangingPunct="1"/>
            <a:r>
              <a:rPr lang="en-US" altLang="en-US" dirty="0"/>
              <a:t>12.4 Disk Scheduling(</a:t>
            </a:r>
            <a:r>
              <a:rPr lang="zh-CN" altLang="en-US" dirty="0"/>
              <a:t>磁盘调度</a:t>
            </a:r>
            <a:r>
              <a:rPr lang="en-US" altLang="en-US" dirty="0"/>
              <a:t>)</a:t>
            </a:r>
          </a:p>
        </p:txBody>
      </p:sp>
      <p:sp>
        <p:nvSpPr>
          <p:cNvPr id="30722" name="Rectangle 3">
            <a:extLst>
              <a:ext uri="{FF2B5EF4-FFF2-40B4-BE49-F238E27FC236}">
                <a16:creationId xmlns:a16="http://schemas.microsoft.com/office/drawing/2014/main" id="{0626E070-8E8E-4878-9FD8-18E6E7F01B60}"/>
              </a:ext>
            </a:extLst>
          </p:cNvPr>
          <p:cNvSpPr>
            <a:spLocks noGrp="1" noChangeArrowheads="1"/>
          </p:cNvSpPr>
          <p:nvPr>
            <p:ph type="body" idx="1"/>
          </p:nvPr>
        </p:nvSpPr>
        <p:spPr>
          <a:xfrm>
            <a:off x="926757" y="1226589"/>
            <a:ext cx="10231394" cy="3839681"/>
          </a:xfrm>
        </p:spPr>
        <p:txBody>
          <a:bodyPr/>
          <a:lstStyle/>
          <a:p>
            <a:r>
              <a:rPr lang="zh-CN" altLang="en-US" sz="2800" dirty="0"/>
              <a:t>操作系统的任务之一就是有效地使用硬件，对于磁盘驱动器，这意味着达到快速访问及总的磁盘传输带宽，最小的寻道时间</a:t>
            </a:r>
            <a:r>
              <a:rPr lang="en-US" altLang="zh-CN" sz="2800" dirty="0"/>
              <a:t>(</a:t>
            </a:r>
            <a:r>
              <a:rPr lang="en-US" altLang="en-US" sz="2800" dirty="0"/>
              <a:t>Minimize seek time)</a:t>
            </a:r>
            <a:endParaRPr lang="en-US" altLang="en-US" sz="1050" dirty="0"/>
          </a:p>
          <a:p>
            <a:r>
              <a:rPr lang="zh-CN" altLang="en-US" sz="2800" dirty="0">
                <a:sym typeface="Symbol" panose="05050102010706020507" pitchFamily="18" charset="2"/>
              </a:rPr>
              <a:t>对于磁盘，寻道时间基本上正比于寻道距离</a:t>
            </a:r>
            <a:r>
              <a:rPr lang="en-US" altLang="zh-CN" sz="2800" dirty="0">
                <a:sym typeface="Symbol" panose="05050102010706020507" pitchFamily="18" charset="2"/>
              </a:rPr>
              <a:t>(</a:t>
            </a:r>
            <a:r>
              <a:rPr lang="zh-CN" altLang="en-US" sz="2800" dirty="0">
                <a:sym typeface="Symbol" panose="05050102010706020507" pitchFamily="18" charset="2"/>
              </a:rPr>
              <a:t>从当前柱面把磁臂移动到目的柱面，为两个柱面号的差值</a:t>
            </a:r>
            <a:r>
              <a:rPr lang="en-US" altLang="zh-CN" sz="2800" dirty="0">
                <a:sym typeface="Symbol" panose="05050102010706020507" pitchFamily="18" charset="2"/>
              </a:rPr>
              <a:t>)</a:t>
            </a:r>
            <a:endParaRPr lang="en-US" altLang="en-US" sz="1050" dirty="0">
              <a:sym typeface="Symbol" panose="05050102010706020507" pitchFamily="18" charset="2"/>
            </a:endParaRPr>
          </a:p>
          <a:p>
            <a:r>
              <a:rPr lang="zh-CN" altLang="en-US" sz="2800" dirty="0">
                <a:sym typeface="Symbol" panose="05050102010706020507" pitchFamily="18" charset="2"/>
              </a:rPr>
              <a:t>磁盘带宽</a:t>
            </a:r>
            <a:r>
              <a:rPr lang="en-US" altLang="zh-CN" sz="2800" dirty="0">
                <a:sym typeface="Symbol" panose="05050102010706020507" pitchFamily="18" charset="2"/>
              </a:rPr>
              <a:t>(</a:t>
            </a:r>
            <a:r>
              <a:rPr lang="en-US" altLang="en-US" sz="2800" b="1" dirty="0">
                <a:solidFill>
                  <a:srgbClr val="006699"/>
                </a:solidFill>
                <a:latin typeface="+mj-lt"/>
                <a:sym typeface="Symbol" panose="05050102010706020507" pitchFamily="18" charset="2"/>
              </a:rPr>
              <a:t>bandwidth</a:t>
            </a:r>
            <a:r>
              <a:rPr lang="en-US" altLang="zh-CN" sz="2800" dirty="0">
                <a:sym typeface="Symbol" panose="05050102010706020507" pitchFamily="18" charset="2"/>
              </a:rPr>
              <a:t>)</a:t>
            </a:r>
            <a:r>
              <a:rPr lang="zh-CN" altLang="en-US" sz="2800" dirty="0">
                <a:sym typeface="Symbol" panose="05050102010706020507" pitchFamily="18" charset="2"/>
              </a:rPr>
              <a:t>是所传输的总字节数，除以从服务请求开始，到完成最后传输的时间</a:t>
            </a:r>
            <a:endParaRPr lang="en-US" altLang="en-US" sz="2800" dirty="0">
              <a:sym typeface="Symbol" panose="05050102010706020507" pitchFamily="18" charset="2"/>
            </a:endParaRPr>
          </a:p>
          <a:p>
            <a:endParaRPr lang="en-US" altLang="en-US"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2B26D467-CCC5-4C93-927A-34F9C8FE37BA}"/>
              </a:ext>
            </a:extLst>
          </p:cNvPr>
          <p:cNvSpPr>
            <a:spLocks noGrp="1" noChangeArrowheads="1"/>
          </p:cNvSpPr>
          <p:nvPr>
            <p:ph type="title"/>
          </p:nvPr>
        </p:nvSpPr>
        <p:spPr>
          <a:xfrm>
            <a:off x="2235200" y="243927"/>
            <a:ext cx="7975600" cy="576262"/>
          </a:xfrm>
        </p:spPr>
        <p:txBody>
          <a:bodyPr/>
          <a:lstStyle/>
          <a:p>
            <a:pPr eaLnBrk="1" hangingPunct="1"/>
            <a:r>
              <a:rPr lang="en-US" altLang="en-US" dirty="0"/>
              <a:t>Disk Scheduling (Cont.)</a:t>
            </a:r>
          </a:p>
        </p:txBody>
      </p:sp>
      <p:sp>
        <p:nvSpPr>
          <p:cNvPr id="32770" name="Rectangle 3">
            <a:extLst>
              <a:ext uri="{FF2B5EF4-FFF2-40B4-BE49-F238E27FC236}">
                <a16:creationId xmlns:a16="http://schemas.microsoft.com/office/drawing/2014/main" id="{68360F9B-A786-47CC-83A9-FE6E74087C55}"/>
              </a:ext>
            </a:extLst>
          </p:cNvPr>
          <p:cNvSpPr>
            <a:spLocks noGrp="1" noChangeArrowheads="1"/>
          </p:cNvSpPr>
          <p:nvPr>
            <p:ph type="body" idx="1"/>
          </p:nvPr>
        </p:nvSpPr>
        <p:spPr>
          <a:xfrm>
            <a:off x="1535837" y="1023938"/>
            <a:ext cx="9463596" cy="4781550"/>
          </a:xfrm>
        </p:spPr>
        <p:txBody>
          <a:bodyPr/>
          <a:lstStyle/>
          <a:p>
            <a:pPr>
              <a:tabLst>
                <a:tab pos="1708150" algn="l"/>
              </a:tabLst>
            </a:pPr>
            <a:r>
              <a:rPr lang="zh-CN" altLang="en-US" sz="2800" dirty="0"/>
              <a:t>磁盘</a:t>
            </a:r>
            <a:r>
              <a:rPr lang="en-US" altLang="zh-CN" sz="2800" dirty="0"/>
              <a:t>I/O</a:t>
            </a:r>
            <a:r>
              <a:rPr lang="zh-CN" altLang="en-US" sz="2800" dirty="0"/>
              <a:t>请求有很多来源</a:t>
            </a:r>
            <a:endParaRPr lang="en-US" altLang="en-US" sz="2800" dirty="0"/>
          </a:p>
          <a:p>
            <a:pPr lvl="1">
              <a:tabLst>
                <a:tab pos="1708150" algn="l"/>
              </a:tabLst>
            </a:pPr>
            <a:r>
              <a:rPr lang="en-US" altLang="en-US" sz="2800" dirty="0"/>
              <a:t>OS</a:t>
            </a:r>
          </a:p>
          <a:p>
            <a:pPr lvl="1">
              <a:tabLst>
                <a:tab pos="1708150" algn="l"/>
              </a:tabLst>
            </a:pPr>
            <a:r>
              <a:rPr lang="zh-CN" altLang="en-US" sz="2800" dirty="0"/>
              <a:t>系统进程</a:t>
            </a:r>
            <a:endParaRPr lang="en-US" altLang="zh-CN" sz="2800" dirty="0"/>
          </a:p>
          <a:p>
            <a:pPr lvl="1">
              <a:tabLst>
                <a:tab pos="1708150" algn="l"/>
              </a:tabLst>
            </a:pPr>
            <a:r>
              <a:rPr lang="zh-CN" altLang="en-US" sz="2800" dirty="0"/>
              <a:t>用户进程</a:t>
            </a:r>
            <a:endParaRPr lang="en-US" altLang="en-US" sz="2800" dirty="0"/>
          </a:p>
          <a:p>
            <a:pPr>
              <a:tabLst>
                <a:tab pos="1708150" algn="l"/>
              </a:tabLst>
            </a:pPr>
            <a:r>
              <a:rPr lang="en-US" altLang="en-US" sz="2800" dirty="0"/>
              <a:t>I/O</a:t>
            </a:r>
            <a:r>
              <a:rPr lang="zh-CN" altLang="en-US" sz="2800" dirty="0"/>
              <a:t>请求包括是读还是写模式，磁盘地址，内存地址，传输的扇区</a:t>
            </a:r>
            <a:endParaRPr lang="en-US" altLang="en-US" sz="2800" dirty="0"/>
          </a:p>
          <a:p>
            <a:pPr>
              <a:tabLst>
                <a:tab pos="1708150" algn="l"/>
              </a:tabLst>
            </a:pPr>
            <a:r>
              <a:rPr lang="en-US" altLang="en-US" sz="2800" dirty="0"/>
              <a:t>OS</a:t>
            </a:r>
            <a:r>
              <a:rPr lang="zh-CN" altLang="en-US" sz="2800" dirty="0"/>
              <a:t>为每一个磁盘或设备维护一个请求队列</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2B26D467-CCC5-4C93-927A-34F9C8FE37BA}"/>
              </a:ext>
            </a:extLst>
          </p:cNvPr>
          <p:cNvSpPr>
            <a:spLocks noGrp="1" noChangeArrowheads="1"/>
          </p:cNvSpPr>
          <p:nvPr>
            <p:ph type="title"/>
          </p:nvPr>
        </p:nvSpPr>
        <p:spPr>
          <a:xfrm>
            <a:off x="2235200" y="243927"/>
            <a:ext cx="7975600" cy="576262"/>
          </a:xfrm>
        </p:spPr>
        <p:txBody>
          <a:bodyPr/>
          <a:lstStyle/>
          <a:p>
            <a:pPr eaLnBrk="1" hangingPunct="1"/>
            <a:r>
              <a:rPr lang="en-US" altLang="en-US" dirty="0"/>
              <a:t>Disk Scheduling (Cont.)</a:t>
            </a:r>
          </a:p>
        </p:txBody>
      </p:sp>
      <p:sp>
        <p:nvSpPr>
          <p:cNvPr id="32770" name="Rectangle 3">
            <a:extLst>
              <a:ext uri="{FF2B5EF4-FFF2-40B4-BE49-F238E27FC236}">
                <a16:creationId xmlns:a16="http://schemas.microsoft.com/office/drawing/2014/main" id="{68360F9B-A786-47CC-83A9-FE6E74087C55}"/>
              </a:ext>
            </a:extLst>
          </p:cNvPr>
          <p:cNvSpPr>
            <a:spLocks noGrp="1" noChangeArrowheads="1"/>
          </p:cNvSpPr>
          <p:nvPr>
            <p:ph type="body" idx="1"/>
          </p:nvPr>
        </p:nvSpPr>
        <p:spPr>
          <a:xfrm>
            <a:off x="983735" y="1178398"/>
            <a:ext cx="10478529" cy="4781550"/>
          </a:xfrm>
        </p:spPr>
        <p:txBody>
          <a:bodyPr/>
          <a:lstStyle/>
          <a:p>
            <a:pPr>
              <a:tabLst>
                <a:tab pos="1708150" algn="l"/>
              </a:tabLst>
            </a:pPr>
            <a:r>
              <a:rPr lang="zh-CN" altLang="en-US" sz="2800" dirty="0"/>
              <a:t>空闲的磁盘可以马上响应</a:t>
            </a:r>
            <a:r>
              <a:rPr lang="en-US" altLang="zh-CN" sz="2800" dirty="0"/>
              <a:t>I/O</a:t>
            </a:r>
            <a:r>
              <a:rPr lang="zh-CN" altLang="en-US" sz="2800" dirty="0"/>
              <a:t>请求，忙时就需要把任务排队</a:t>
            </a:r>
            <a:endParaRPr lang="en-US" altLang="en-US" sz="2800" dirty="0"/>
          </a:p>
          <a:p>
            <a:pPr lvl="1">
              <a:tabLst>
                <a:tab pos="1708150" algn="l"/>
              </a:tabLst>
            </a:pPr>
            <a:r>
              <a:rPr lang="zh-CN" altLang="en-US" sz="2800" dirty="0"/>
              <a:t>算法优化仅对需要排队时有用</a:t>
            </a:r>
            <a:endParaRPr lang="en-US" altLang="en-US" sz="2800" dirty="0"/>
          </a:p>
          <a:p>
            <a:pPr>
              <a:tabLst>
                <a:tab pos="1708150" algn="l"/>
              </a:tabLst>
            </a:pPr>
            <a:r>
              <a:rPr lang="zh-CN" altLang="en-US" sz="2800" dirty="0"/>
              <a:t>在过去，操作系统需要管理任务队列，对磁盘进行调度</a:t>
            </a:r>
            <a:endParaRPr lang="en-US" altLang="en-US" sz="2800" dirty="0"/>
          </a:p>
          <a:p>
            <a:pPr lvl="1">
              <a:tabLst>
                <a:tab pos="1708150" algn="l"/>
              </a:tabLst>
            </a:pPr>
            <a:r>
              <a:rPr lang="zh-CN" altLang="en-US" sz="2800" dirty="0"/>
              <a:t>但现在</a:t>
            </a:r>
            <a:r>
              <a:rPr lang="en-US" altLang="zh-CN" sz="2800" dirty="0"/>
              <a:t>(</a:t>
            </a:r>
            <a:r>
              <a:rPr lang="zh-CN" altLang="en-US" sz="2800" dirty="0"/>
              <a:t>今天是</a:t>
            </a:r>
            <a:r>
              <a:rPr lang="en-US" altLang="zh-CN" sz="2800" dirty="0"/>
              <a:t>2021</a:t>
            </a:r>
            <a:r>
              <a:rPr lang="zh-CN" altLang="en-US" sz="2800" dirty="0"/>
              <a:t>年</a:t>
            </a:r>
            <a:r>
              <a:rPr lang="en-US" altLang="zh-CN" sz="2800" dirty="0"/>
              <a:t>6</a:t>
            </a:r>
            <a:r>
              <a:rPr lang="zh-CN" altLang="en-US" sz="2800" dirty="0"/>
              <a:t>月</a:t>
            </a:r>
            <a:r>
              <a:rPr lang="en-US" altLang="zh-CN" sz="2800" dirty="0"/>
              <a:t>)</a:t>
            </a:r>
            <a:r>
              <a:rPr lang="zh-CN" altLang="en-US" sz="2800" dirty="0"/>
              <a:t>，这些功能已集成进存储设备，或控制器了</a:t>
            </a:r>
            <a:endParaRPr lang="en-US" altLang="zh-CN" sz="2800" dirty="0"/>
          </a:p>
          <a:p>
            <a:pPr lvl="1">
              <a:tabLst>
                <a:tab pos="1708150" algn="l"/>
              </a:tabLst>
            </a:pPr>
            <a:r>
              <a:rPr lang="zh-CN" altLang="en-US" sz="2800" dirty="0"/>
              <a:t>现代的磁盘，已把柱面、磁头、扇区的物理地址隐藏在内部</a:t>
            </a:r>
            <a:endParaRPr lang="en-US" altLang="en-US" sz="2800" dirty="0"/>
          </a:p>
          <a:p>
            <a:pPr lvl="1">
              <a:tabLst>
                <a:tab pos="1708150" algn="l"/>
              </a:tabLst>
            </a:pPr>
            <a:r>
              <a:rPr lang="zh-CN" altLang="en-US" sz="2800" dirty="0"/>
              <a:t>主机仅仅提供</a:t>
            </a:r>
            <a:r>
              <a:rPr lang="en-US" altLang="zh-CN" sz="2800" dirty="0"/>
              <a:t>LBA(Logical Block Address,</a:t>
            </a:r>
            <a:r>
              <a:rPr lang="zh-CN" altLang="en-US" sz="2800" dirty="0"/>
              <a:t>逻辑区块地址</a:t>
            </a:r>
            <a:r>
              <a:rPr lang="en-US" altLang="zh-CN" sz="2800" dirty="0"/>
              <a:t>)</a:t>
            </a:r>
            <a:r>
              <a:rPr lang="zh-CN" altLang="en-US" sz="2800" dirty="0"/>
              <a:t>，以及为请求排序</a:t>
            </a:r>
            <a:endParaRPr lang="en-US" altLang="en-US" sz="2800" dirty="0"/>
          </a:p>
        </p:txBody>
      </p:sp>
    </p:spTree>
    <p:extLst>
      <p:ext uri="{BB962C8B-B14F-4D97-AF65-F5344CB8AC3E}">
        <p14:creationId xmlns:p14="http://schemas.microsoft.com/office/powerpoint/2010/main" val="63774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B882F522-58AF-4B46-822C-48F663CB58B1}"/>
              </a:ext>
            </a:extLst>
          </p:cNvPr>
          <p:cNvSpPr>
            <a:spLocks noGrp="1" noChangeArrowheads="1"/>
          </p:cNvSpPr>
          <p:nvPr>
            <p:ph type="title"/>
          </p:nvPr>
        </p:nvSpPr>
        <p:spPr>
          <a:xfrm>
            <a:off x="2235200" y="243926"/>
            <a:ext cx="7975600" cy="576262"/>
          </a:xfrm>
        </p:spPr>
        <p:txBody>
          <a:bodyPr/>
          <a:lstStyle/>
          <a:p>
            <a:pPr eaLnBrk="1" hangingPunct="1"/>
            <a:r>
              <a:rPr lang="en-US" altLang="en-US" dirty="0"/>
              <a:t>Disk Scheduling (Cont.)</a:t>
            </a:r>
          </a:p>
        </p:txBody>
      </p:sp>
      <p:sp>
        <p:nvSpPr>
          <p:cNvPr id="34818" name="Rectangle 3">
            <a:extLst>
              <a:ext uri="{FF2B5EF4-FFF2-40B4-BE49-F238E27FC236}">
                <a16:creationId xmlns:a16="http://schemas.microsoft.com/office/drawing/2014/main" id="{E619F0A9-421A-45F4-89E4-595A6DE36D53}"/>
              </a:ext>
            </a:extLst>
          </p:cNvPr>
          <p:cNvSpPr>
            <a:spLocks noGrp="1" noChangeArrowheads="1"/>
          </p:cNvSpPr>
          <p:nvPr>
            <p:ph type="body" idx="1"/>
          </p:nvPr>
        </p:nvSpPr>
        <p:spPr>
          <a:xfrm>
            <a:off x="889687" y="1184576"/>
            <a:ext cx="10299355" cy="4781550"/>
          </a:xfrm>
        </p:spPr>
        <p:txBody>
          <a:bodyPr/>
          <a:lstStyle/>
          <a:p>
            <a:pPr>
              <a:tabLst>
                <a:tab pos="1708150" algn="l"/>
              </a:tabLst>
            </a:pPr>
            <a:r>
              <a:rPr lang="zh-CN" altLang="en-US" sz="2800" dirty="0"/>
              <a:t>注意磁盘控制器内包含小的缓冲区，用于管理</a:t>
            </a:r>
            <a:r>
              <a:rPr lang="en-US" altLang="zh-CN" sz="2800" dirty="0"/>
              <a:t>I/O</a:t>
            </a:r>
            <a:r>
              <a:rPr lang="zh-CN" altLang="en-US" sz="2800" dirty="0"/>
              <a:t>请求队列</a:t>
            </a:r>
            <a:r>
              <a:rPr lang="en-US" altLang="zh-CN" sz="2800" dirty="0"/>
              <a:t>(</a:t>
            </a:r>
            <a:r>
              <a:rPr lang="zh-CN" altLang="en-US" sz="2800" dirty="0"/>
              <a:t>可变长度</a:t>
            </a:r>
            <a:r>
              <a:rPr lang="en-US" altLang="zh-CN" sz="2800" dirty="0"/>
              <a:t>)</a:t>
            </a:r>
            <a:r>
              <a:rPr lang="en-US" altLang="en-US" sz="2800" dirty="0"/>
              <a:t> </a:t>
            </a:r>
          </a:p>
          <a:p>
            <a:pPr>
              <a:tabLst>
                <a:tab pos="1708150" algn="l"/>
              </a:tabLst>
            </a:pPr>
            <a:r>
              <a:rPr lang="zh-CN" altLang="en-US" sz="2800" dirty="0"/>
              <a:t>存在数种调度磁盘</a:t>
            </a:r>
            <a:r>
              <a:rPr lang="en-US" altLang="zh-CN" sz="2800" dirty="0"/>
              <a:t>I/O</a:t>
            </a:r>
            <a:r>
              <a:rPr lang="zh-CN" altLang="en-US" sz="2800" dirty="0"/>
              <a:t>请求的算法</a:t>
            </a:r>
            <a:endParaRPr lang="en-US" altLang="en-US" sz="2800" dirty="0"/>
          </a:p>
          <a:p>
            <a:pPr>
              <a:tabLst>
                <a:tab pos="1708150" algn="l"/>
              </a:tabLst>
            </a:pPr>
            <a:r>
              <a:rPr lang="zh-CN" altLang="en-US" sz="2800" dirty="0"/>
              <a:t>算法对一个或多个盘片均适用</a:t>
            </a:r>
            <a:endParaRPr lang="en-US" altLang="en-US" sz="2800" dirty="0"/>
          </a:p>
          <a:p>
            <a:pPr>
              <a:tabLst>
                <a:tab pos="1708150" algn="l"/>
              </a:tabLst>
            </a:pPr>
            <a:r>
              <a:rPr lang="zh-CN" altLang="en-US" sz="2800" dirty="0"/>
              <a:t>在下面的调度算法中，我们假设磁盘柱面号为</a:t>
            </a:r>
            <a:r>
              <a:rPr lang="en-US" altLang="zh-CN" sz="2800" dirty="0"/>
              <a:t>0-199</a:t>
            </a:r>
          </a:p>
          <a:p>
            <a:pPr>
              <a:tabLst>
                <a:tab pos="1708150" algn="l"/>
              </a:tabLst>
            </a:pPr>
            <a:r>
              <a:rPr lang="zh-CN" altLang="en-US" sz="2800" dirty="0"/>
              <a:t>磁盘请求队列为</a:t>
            </a:r>
            <a:r>
              <a:rPr lang="en-US" altLang="zh-CN" sz="2800" dirty="0"/>
              <a:t>(</a:t>
            </a:r>
            <a:r>
              <a:rPr lang="zh-CN" altLang="en-US" sz="2800" dirty="0"/>
              <a:t>柱面号</a:t>
            </a:r>
            <a:r>
              <a:rPr lang="en-US" altLang="zh-CN" sz="2800" dirty="0"/>
              <a:t>)</a:t>
            </a:r>
            <a:r>
              <a:rPr lang="zh-CN" altLang="en-US" sz="2800" dirty="0"/>
              <a:t>：</a:t>
            </a:r>
            <a:r>
              <a:rPr lang="en-US" altLang="en-US" sz="1050" dirty="0"/>
              <a:t>	 	</a:t>
            </a:r>
            <a:br>
              <a:rPr lang="en-US" altLang="en-US" sz="2800" dirty="0"/>
            </a:br>
            <a:r>
              <a:rPr lang="en-US" altLang="en-US" sz="2800" dirty="0"/>
              <a:t>	98, 183, 37, 122, 14, 124, 65, 67</a:t>
            </a:r>
          </a:p>
          <a:p>
            <a:pPr>
              <a:buNone/>
              <a:tabLst>
                <a:tab pos="1708150" algn="l"/>
              </a:tabLst>
            </a:pPr>
            <a:r>
              <a:rPr lang="en-US" altLang="en-US" sz="2800" dirty="0"/>
              <a:t>	</a:t>
            </a:r>
            <a:r>
              <a:rPr lang="zh-CN" altLang="en-US" sz="2800" dirty="0"/>
              <a:t>初始时磁头位于</a:t>
            </a:r>
            <a:r>
              <a:rPr lang="en-US" altLang="en-US" sz="2800" dirty="0"/>
              <a:t>53</a:t>
            </a:r>
            <a:r>
              <a:rPr lang="zh-CN" altLang="en-US" sz="2800" dirty="0"/>
              <a:t>号柱面</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54D5AC6F-0FCD-4021-A4B1-CF445DDFC959}"/>
              </a:ext>
            </a:extLst>
          </p:cNvPr>
          <p:cNvSpPr>
            <a:spLocks noGrp="1" noChangeArrowheads="1"/>
          </p:cNvSpPr>
          <p:nvPr>
            <p:ph type="title"/>
          </p:nvPr>
        </p:nvSpPr>
        <p:spPr>
          <a:xfrm>
            <a:off x="1729946" y="239555"/>
            <a:ext cx="9539416" cy="576263"/>
          </a:xfrm>
        </p:spPr>
        <p:txBody>
          <a:bodyPr/>
          <a:lstStyle/>
          <a:p>
            <a:pPr eaLnBrk="1" hangingPunct="1"/>
            <a:r>
              <a:rPr lang="en-US" altLang="en-US" dirty="0"/>
              <a:t>FCFS(First-Come First-Served </a:t>
            </a:r>
            <a:r>
              <a:rPr lang="zh-CN" altLang="en-US" dirty="0"/>
              <a:t>先来先服务调度</a:t>
            </a:r>
            <a:r>
              <a:rPr lang="en-US" altLang="en-US" dirty="0"/>
              <a:t>)</a:t>
            </a:r>
          </a:p>
        </p:txBody>
      </p:sp>
      <p:sp>
        <p:nvSpPr>
          <p:cNvPr id="36866" name="Text Box 4">
            <a:extLst>
              <a:ext uri="{FF2B5EF4-FFF2-40B4-BE49-F238E27FC236}">
                <a16:creationId xmlns:a16="http://schemas.microsoft.com/office/drawing/2014/main" id="{8097D222-759F-40FC-95D3-1A00440D5EE4}"/>
              </a:ext>
            </a:extLst>
          </p:cNvPr>
          <p:cNvSpPr txBox="1">
            <a:spLocks noChangeArrowheads="1"/>
          </p:cNvSpPr>
          <p:nvPr/>
        </p:nvSpPr>
        <p:spPr bwMode="auto">
          <a:xfrm>
            <a:off x="1893495" y="942823"/>
            <a:ext cx="7806927" cy="46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zh-CN" altLang="en-US" sz="2400" dirty="0">
                <a:latin typeface="微软雅黑" panose="020B0503020204020204" pitchFamily="34" charset="-122"/>
                <a:ea typeface="微软雅黑" panose="020B0503020204020204" pitchFamily="34" charset="-122"/>
              </a:rPr>
              <a:t>按请求的顺序，依次进行访问。总的磁头移动为</a:t>
            </a:r>
            <a:r>
              <a:rPr lang="en-US" altLang="en-US" sz="2400" dirty="0">
                <a:latin typeface="微软雅黑" panose="020B0503020204020204" pitchFamily="34" charset="-122"/>
                <a:ea typeface="微软雅黑" panose="020B0503020204020204" pitchFamily="34" charset="-122"/>
              </a:rPr>
              <a:t>640</a:t>
            </a:r>
            <a:r>
              <a:rPr lang="zh-CN" altLang="en-US" sz="2400" dirty="0">
                <a:latin typeface="微软雅黑" panose="020B0503020204020204" pitchFamily="34" charset="-122"/>
                <a:ea typeface="微软雅黑" panose="020B0503020204020204" pitchFamily="34" charset="-122"/>
              </a:rPr>
              <a:t>柱面</a:t>
            </a:r>
            <a:endParaRPr lang="en-US" altLang="en-US" sz="2400" dirty="0">
              <a:latin typeface="微软雅黑" panose="020B0503020204020204" pitchFamily="34" charset="-122"/>
              <a:ea typeface="微软雅黑" panose="020B0503020204020204" pitchFamily="34" charset="-122"/>
            </a:endParaRPr>
          </a:p>
        </p:txBody>
      </p:sp>
      <p:pic>
        <p:nvPicPr>
          <p:cNvPr id="36867" name="Picture 6">
            <a:extLst>
              <a:ext uri="{FF2B5EF4-FFF2-40B4-BE49-F238E27FC236}">
                <a16:creationId xmlns:a16="http://schemas.microsoft.com/office/drawing/2014/main" id="{159710FD-52C7-4469-80D4-35B441FEA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970" y="1531485"/>
            <a:ext cx="7173158" cy="5196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CDA08A6-EE65-40B1-9D9F-43823C4D94F9}"/>
              </a:ext>
            </a:extLst>
          </p:cNvPr>
          <p:cNvSpPr>
            <a:spLocks noGrp="1" noChangeArrowheads="1"/>
          </p:cNvSpPr>
          <p:nvPr>
            <p:ph type="title"/>
          </p:nvPr>
        </p:nvSpPr>
        <p:spPr>
          <a:xfrm>
            <a:off x="1637270" y="141288"/>
            <a:ext cx="9687698" cy="576262"/>
          </a:xfrm>
        </p:spPr>
        <p:txBody>
          <a:bodyPr/>
          <a:lstStyle/>
          <a:p>
            <a:pPr eaLnBrk="1" hangingPunct="1"/>
            <a:r>
              <a:rPr lang="en-US" altLang="en-US" sz="2800" dirty="0"/>
              <a:t>SSTF(Shortest Seek Time First </a:t>
            </a:r>
            <a:r>
              <a:rPr lang="zh-CN" altLang="en-US" sz="2800" dirty="0"/>
              <a:t>最短寻道时间优先</a:t>
            </a:r>
            <a:r>
              <a:rPr lang="en-US" altLang="en-US" sz="2800" dirty="0"/>
              <a:t>)</a:t>
            </a:r>
          </a:p>
        </p:txBody>
      </p:sp>
      <p:sp>
        <p:nvSpPr>
          <p:cNvPr id="23555" name="Rectangle 3">
            <a:extLst>
              <a:ext uri="{FF2B5EF4-FFF2-40B4-BE49-F238E27FC236}">
                <a16:creationId xmlns:a16="http://schemas.microsoft.com/office/drawing/2014/main" id="{75324E4E-862A-4C6D-BBD0-0C0829C00576}"/>
              </a:ext>
            </a:extLst>
          </p:cNvPr>
          <p:cNvSpPr>
            <a:spLocks noGrp="1" noChangeArrowheads="1"/>
          </p:cNvSpPr>
          <p:nvPr>
            <p:ph type="body" idx="1"/>
          </p:nvPr>
        </p:nvSpPr>
        <p:spPr>
          <a:xfrm>
            <a:off x="636372" y="932078"/>
            <a:ext cx="10768913" cy="4530725"/>
          </a:xfrm>
        </p:spPr>
        <p:txBody>
          <a:bodyPr/>
          <a:lstStyle/>
          <a:p>
            <a:r>
              <a:rPr lang="zh-CN" altLang="en-US" sz="2800" dirty="0"/>
              <a:t>最短寻道时间优先总是从当前磁头位置，寻找寻道时间最短的请求处理</a:t>
            </a:r>
            <a:endParaRPr lang="en-US" altLang="en-US" sz="2800" dirty="0"/>
          </a:p>
          <a:p>
            <a:r>
              <a:rPr lang="en-US" altLang="en-US" sz="2800" dirty="0"/>
              <a:t>SSTF </a:t>
            </a:r>
            <a:r>
              <a:rPr lang="zh-CN" altLang="en-US" sz="2800" dirty="0"/>
              <a:t>调度是一种最短任务优先算法</a:t>
            </a:r>
            <a:r>
              <a:rPr lang="en-US" altLang="en-US" sz="2800" dirty="0"/>
              <a:t>(SJF)</a:t>
            </a:r>
            <a:r>
              <a:rPr lang="zh-CN" altLang="en-US" sz="2800" dirty="0"/>
              <a:t>，可能造成一些请求饥饿</a:t>
            </a:r>
            <a:endParaRPr lang="en-US" altLang="en-US" sz="2800" dirty="0"/>
          </a:p>
          <a:p>
            <a:r>
              <a:rPr lang="zh-CN" altLang="en-US" sz="2800" dirty="0"/>
              <a:t>请求顺序：</a:t>
            </a:r>
            <a:r>
              <a:rPr lang="en-US" altLang="en-US" sz="2800" dirty="0"/>
              <a:t>98, 183, 37, 122, 14, 124, 65, 67</a:t>
            </a:r>
          </a:p>
          <a:p>
            <a:r>
              <a:rPr lang="zh-CN" altLang="en-US" sz="2800" dirty="0"/>
              <a:t>调度顺序：</a:t>
            </a:r>
            <a:r>
              <a:rPr lang="en-US" altLang="zh-CN" sz="2800" dirty="0"/>
              <a:t>(53), 65, 67, 37, 14, 98, 122, 124, 183</a:t>
            </a:r>
          </a:p>
          <a:p>
            <a:r>
              <a:rPr lang="zh-CN" altLang="en-US" sz="2800" dirty="0"/>
              <a:t>总的磁头移动为</a:t>
            </a:r>
            <a:r>
              <a:rPr lang="en-US" altLang="en-US" sz="2800" dirty="0"/>
              <a:t>236</a:t>
            </a:r>
            <a:r>
              <a:rPr lang="zh-CN" altLang="en-US" sz="2800" dirty="0"/>
              <a:t>个柱面数</a:t>
            </a:r>
            <a:endParaRPr lang="en-US" altLang="en-US" sz="2800" dirty="0"/>
          </a:p>
          <a:p>
            <a:r>
              <a:rPr lang="en-US" altLang="en-US" sz="2800" dirty="0"/>
              <a:t>(67-53) + (67-14) + (183-14) = 236</a:t>
            </a:r>
          </a:p>
          <a:p>
            <a:endParaRPr lang="en-US" altLang="en-US" sz="2800" dirty="0"/>
          </a:p>
          <a:p>
            <a:r>
              <a:rPr lang="zh-CN" altLang="en-US" sz="2800" dirty="0"/>
              <a:t>是一种贪心算法</a:t>
            </a:r>
            <a:endParaRPr lang="en-US" alt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8A7A726-531B-4A65-A147-655FB156C3E6}"/>
              </a:ext>
            </a:extLst>
          </p:cNvPr>
          <p:cNvSpPr>
            <a:spLocks noGrp="1" noChangeArrowheads="1"/>
          </p:cNvSpPr>
          <p:nvPr>
            <p:ph type="title"/>
          </p:nvPr>
        </p:nvSpPr>
        <p:spPr/>
        <p:txBody>
          <a:bodyPr/>
          <a:lstStyle/>
          <a:p>
            <a:pPr>
              <a:defRPr/>
            </a:pPr>
            <a:r>
              <a:rPr lang="en-US" altLang="zh-CN" dirty="0">
                <a:ea typeface="宋体" pitchFamily="2" charset="-122"/>
              </a:rPr>
              <a:t>SSTF Scheduling (Cont.)</a:t>
            </a:r>
          </a:p>
        </p:txBody>
      </p:sp>
      <p:pic>
        <p:nvPicPr>
          <p:cNvPr id="20483" name="Picture 4">
            <a:extLst>
              <a:ext uri="{FF2B5EF4-FFF2-40B4-BE49-F238E27FC236}">
                <a16:creationId xmlns:a16="http://schemas.microsoft.com/office/drawing/2014/main" id="{A0C311D6-44A3-4065-B04E-ED8D6FDC6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 t="6129" r="829" b="6129"/>
          <a:stretch>
            <a:fillRect/>
          </a:stretch>
        </p:blipFill>
        <p:spPr bwMode="auto">
          <a:xfrm>
            <a:off x="1949655" y="993559"/>
            <a:ext cx="8292689" cy="554928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861CAA5E-9E81-4BFF-966C-689540E16026}"/>
              </a:ext>
            </a:extLst>
          </p:cNvPr>
          <p:cNvSpPr>
            <a:spLocks noGrp="1" noChangeArrowheads="1"/>
          </p:cNvSpPr>
          <p:nvPr>
            <p:ph type="title"/>
          </p:nvPr>
        </p:nvSpPr>
        <p:spPr>
          <a:xfrm>
            <a:off x="1859901" y="234598"/>
            <a:ext cx="8229600" cy="576262"/>
          </a:xfrm>
        </p:spPr>
        <p:txBody>
          <a:bodyPr/>
          <a:lstStyle/>
          <a:p>
            <a:pPr eaLnBrk="1" hangingPunct="1"/>
            <a:r>
              <a:rPr lang="en-US" altLang="en-US" dirty="0"/>
              <a:t>Objectives</a:t>
            </a:r>
          </a:p>
        </p:txBody>
      </p:sp>
      <p:sp>
        <p:nvSpPr>
          <p:cNvPr id="5123" name="Rectangle 3">
            <a:extLst>
              <a:ext uri="{FF2B5EF4-FFF2-40B4-BE49-F238E27FC236}">
                <a16:creationId xmlns:a16="http://schemas.microsoft.com/office/drawing/2014/main" id="{9CA236D2-D1B1-1C46-99DF-440156F9DF2D}"/>
              </a:ext>
            </a:extLst>
          </p:cNvPr>
          <p:cNvSpPr>
            <a:spLocks noGrp="1" noChangeArrowheads="1"/>
          </p:cNvSpPr>
          <p:nvPr>
            <p:ph type="body" idx="1"/>
          </p:nvPr>
        </p:nvSpPr>
        <p:spPr>
          <a:xfrm>
            <a:off x="1118586" y="1259540"/>
            <a:ext cx="9880847" cy="4530725"/>
          </a:xfrm>
        </p:spPr>
        <p:txBody>
          <a:bodyPr/>
          <a:lstStyle/>
          <a:p>
            <a:pPr>
              <a:defRPr/>
            </a:pPr>
            <a:r>
              <a:rPr lang="en-US" sz="2800" dirty="0">
                <a:ea typeface="ＭＳ Ｐゴシック" charset="-128"/>
              </a:rPr>
              <a:t>Describe the physical structure of </a:t>
            </a:r>
            <a:r>
              <a:rPr lang="en-US" sz="2800">
                <a:ea typeface="ＭＳ Ｐゴシック" charset="-128"/>
              </a:rPr>
              <a:t>secondary and tertiary storage </a:t>
            </a:r>
            <a:r>
              <a:rPr lang="en-US" sz="2800" dirty="0">
                <a:ea typeface="ＭＳ Ｐゴシック" charset="-128"/>
              </a:rPr>
              <a:t>devices and the effect of a device</a:t>
            </a:r>
            <a:r>
              <a:rPr lang="en-US" sz="2800" dirty="0">
                <a:latin typeface="Arial" panose="020B0604020202020204" pitchFamily="34" charset="0"/>
                <a:ea typeface="ＭＳ Ｐゴシック" charset="-128"/>
                <a:cs typeface="Arial" panose="020B0604020202020204" pitchFamily="34" charset="0"/>
              </a:rPr>
              <a:t>’</a:t>
            </a:r>
            <a:r>
              <a:rPr lang="en-US" sz="2800" dirty="0">
                <a:ea typeface="ＭＳ Ｐゴシック" charset="-128"/>
              </a:rPr>
              <a:t>s structure on its uses</a:t>
            </a:r>
          </a:p>
          <a:p>
            <a:pPr>
              <a:defRPr/>
            </a:pPr>
            <a:r>
              <a:rPr lang="en-US" sz="2800" dirty="0">
                <a:ea typeface="ＭＳ Ｐゴシック" charset="-128"/>
              </a:rPr>
              <a:t>Explain the performance characteristics of mass-storage devices</a:t>
            </a:r>
          </a:p>
          <a:p>
            <a:pPr>
              <a:defRPr/>
            </a:pPr>
            <a:r>
              <a:rPr lang="en-US" sz="2800" dirty="0">
                <a:ea typeface="ＭＳ Ｐゴシック" charset="-128"/>
              </a:rPr>
              <a:t>Evaluate I/O scheduling algorithms</a:t>
            </a:r>
          </a:p>
          <a:p>
            <a:pPr>
              <a:defRPr/>
            </a:pPr>
            <a:r>
              <a:rPr lang="en-US" sz="2800" dirty="0">
                <a:ea typeface="ＭＳ Ｐゴシック" charset="-128"/>
              </a:rPr>
              <a:t>Discuss operating-system services provided for mass storage, including RAID</a:t>
            </a:r>
          </a:p>
          <a:p>
            <a:pPr marL="0" indent="0">
              <a:buNone/>
              <a:defRPr/>
            </a:pPr>
            <a:endParaRPr lang="en-US" sz="2800" dirty="0">
              <a:ea typeface="ＭＳ Ｐゴシック" charset="0"/>
              <a:cs typeface="ＭＳ Ｐゴシック" charset="0"/>
            </a:endParaRPr>
          </a:p>
          <a:p>
            <a:pPr marL="342883" indent="-342883">
              <a:buFont typeface="Monotype Sorts" charset="0"/>
              <a:buChar char="n"/>
              <a:defRPr/>
            </a:pPr>
            <a:endParaRPr lang="en-US" sz="2800" dirty="0">
              <a:ea typeface="ＭＳ Ｐゴシック" charset="0"/>
              <a:cs typeface="ＭＳ Ｐゴシック"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ADC04F-8D48-4109-B11E-F6ADCA56126D}"/>
              </a:ext>
            </a:extLst>
          </p:cNvPr>
          <p:cNvSpPr>
            <a:spLocks noGrp="1"/>
          </p:cNvSpPr>
          <p:nvPr>
            <p:ph type="title"/>
          </p:nvPr>
        </p:nvSpPr>
        <p:spPr/>
        <p:txBody>
          <a:bodyPr/>
          <a:lstStyle/>
          <a:p>
            <a:r>
              <a:rPr lang="en-US" altLang="zh-CN" dirty="0"/>
              <a:t>SSTF Scheduling (Cont.)</a:t>
            </a:r>
            <a:endParaRPr lang="zh-CN" altLang="en-US" dirty="0"/>
          </a:p>
        </p:txBody>
      </p:sp>
      <p:sp>
        <p:nvSpPr>
          <p:cNvPr id="4" name="内容占位符 3">
            <a:extLst>
              <a:ext uri="{FF2B5EF4-FFF2-40B4-BE49-F238E27FC236}">
                <a16:creationId xmlns:a16="http://schemas.microsoft.com/office/drawing/2014/main" id="{938BECEF-0CC6-4EDC-881A-4B1BCE9B677A}"/>
              </a:ext>
            </a:extLst>
          </p:cNvPr>
          <p:cNvSpPr>
            <a:spLocks noGrp="1"/>
          </p:cNvSpPr>
          <p:nvPr>
            <p:ph idx="1"/>
          </p:nvPr>
        </p:nvSpPr>
        <p:spPr>
          <a:xfrm>
            <a:off x="994720" y="1115508"/>
            <a:ext cx="10064578" cy="4626984"/>
          </a:xfrm>
        </p:spPr>
        <p:txBody>
          <a:bodyPr/>
          <a:lstStyle/>
          <a:p>
            <a:r>
              <a:rPr lang="en-US" altLang="zh-CN" sz="2800" dirty="0"/>
              <a:t>SSTF</a:t>
            </a:r>
            <a:r>
              <a:rPr lang="zh-CN" altLang="en-US" sz="2800" dirty="0"/>
              <a:t>较之</a:t>
            </a:r>
            <a:r>
              <a:rPr lang="en-US" altLang="zh-CN" sz="2800" dirty="0"/>
              <a:t>FCFS</a:t>
            </a:r>
            <a:r>
              <a:rPr lang="zh-CN" altLang="en-US" sz="2800" dirty="0"/>
              <a:t>有更好的寻道性能，一度被广泛采用过</a:t>
            </a:r>
          </a:p>
          <a:p>
            <a:r>
              <a:rPr lang="zh-CN" altLang="en-US" sz="2800" dirty="0"/>
              <a:t>磁臂粘着，造成饥饿</a:t>
            </a:r>
          </a:p>
          <a:p>
            <a:r>
              <a:rPr lang="zh-CN" altLang="en-US" sz="2800" dirty="0"/>
              <a:t>不能保证平均寻道时间最短 </a:t>
            </a:r>
            <a:r>
              <a:rPr lang="en-US" altLang="zh-CN" sz="2800" dirty="0"/>
              <a:t>(not optimal)</a:t>
            </a:r>
          </a:p>
          <a:p>
            <a:pPr lvl="1"/>
            <a:r>
              <a:rPr lang="zh-CN" altLang="en-US" sz="2800" dirty="0"/>
              <a:t>请求队列：</a:t>
            </a:r>
            <a:r>
              <a:rPr lang="en-US" altLang="zh-CN" sz="2800" dirty="0"/>
              <a:t>98, 183, 37, 122, 14, 124, 65, 67</a:t>
            </a:r>
          </a:p>
          <a:p>
            <a:pPr lvl="1"/>
            <a:r>
              <a:rPr lang="en-US" altLang="zh-CN" sz="2800" dirty="0"/>
              <a:t>SSTF</a:t>
            </a:r>
            <a:r>
              <a:rPr lang="zh-CN" altLang="en-US" sz="2800" dirty="0"/>
              <a:t>调度顺序：</a:t>
            </a:r>
            <a:r>
              <a:rPr lang="en-US" altLang="zh-CN" sz="2800" dirty="0"/>
              <a:t>53,65,67,37,14,98,122,124,183</a:t>
            </a:r>
          </a:p>
          <a:p>
            <a:pPr lvl="1"/>
            <a:r>
              <a:rPr lang="zh-CN" altLang="en-US" sz="2800" dirty="0"/>
              <a:t>如果调度顺序改为：</a:t>
            </a:r>
            <a:r>
              <a:rPr lang="en-US" altLang="zh-CN" sz="2800" dirty="0"/>
              <a:t>53,37,14,65,67,98,122,124,183  </a:t>
            </a:r>
          </a:p>
          <a:p>
            <a:pPr lvl="2"/>
            <a:r>
              <a:rPr lang="zh-CN" altLang="en-US" sz="2800" dirty="0"/>
              <a:t>总的磁头移动柱面数为</a:t>
            </a:r>
            <a:r>
              <a:rPr lang="en-US" altLang="zh-CN" sz="2800" dirty="0"/>
              <a:t>208</a:t>
            </a:r>
            <a:r>
              <a:rPr lang="zh-CN" altLang="en-US" sz="2800" dirty="0"/>
              <a:t>，好于</a:t>
            </a:r>
            <a:r>
              <a:rPr lang="en-US" altLang="zh-CN" sz="2800" dirty="0"/>
              <a:t>SSTF</a:t>
            </a:r>
            <a:r>
              <a:rPr lang="zh-CN" altLang="en-US" sz="2800" dirty="0"/>
              <a:t>的</a:t>
            </a:r>
            <a:r>
              <a:rPr lang="en-US" altLang="zh-CN" sz="2800" dirty="0"/>
              <a:t>236</a:t>
            </a:r>
          </a:p>
          <a:p>
            <a:pPr lvl="2"/>
            <a:r>
              <a:rPr lang="en-US" altLang="zh-CN" sz="2800" dirty="0"/>
              <a:t>(53-14)+(183-14)=208</a:t>
            </a:r>
          </a:p>
          <a:p>
            <a:endParaRPr lang="zh-CN" altLang="en-US" sz="2800" dirty="0"/>
          </a:p>
        </p:txBody>
      </p:sp>
    </p:spTree>
    <p:extLst>
      <p:ext uri="{BB962C8B-B14F-4D97-AF65-F5344CB8AC3E}">
        <p14:creationId xmlns:p14="http://schemas.microsoft.com/office/powerpoint/2010/main" val="2429693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EC97A93C-1953-4F34-B4B3-919ADF291309}"/>
              </a:ext>
            </a:extLst>
          </p:cNvPr>
          <p:cNvSpPr>
            <a:spLocks noGrp="1" noChangeArrowheads="1"/>
          </p:cNvSpPr>
          <p:nvPr>
            <p:ph type="title"/>
          </p:nvPr>
        </p:nvSpPr>
        <p:spPr>
          <a:xfrm>
            <a:off x="1981201" y="239555"/>
            <a:ext cx="7840663" cy="576263"/>
          </a:xfrm>
        </p:spPr>
        <p:txBody>
          <a:bodyPr/>
          <a:lstStyle/>
          <a:p>
            <a:pPr eaLnBrk="1" hangingPunct="1"/>
            <a:r>
              <a:rPr lang="en-US" altLang="en-US" dirty="0"/>
              <a:t>SCAN</a:t>
            </a:r>
          </a:p>
        </p:txBody>
      </p:sp>
      <p:sp>
        <p:nvSpPr>
          <p:cNvPr id="38914" name="Rectangle 3">
            <a:extLst>
              <a:ext uri="{FF2B5EF4-FFF2-40B4-BE49-F238E27FC236}">
                <a16:creationId xmlns:a16="http://schemas.microsoft.com/office/drawing/2014/main" id="{DDE1682A-9086-4A7F-94A9-B594F19563D6}"/>
              </a:ext>
            </a:extLst>
          </p:cNvPr>
          <p:cNvSpPr>
            <a:spLocks noGrp="1" noChangeArrowheads="1"/>
          </p:cNvSpPr>
          <p:nvPr>
            <p:ph type="body" idx="1"/>
          </p:nvPr>
        </p:nvSpPr>
        <p:spPr>
          <a:xfrm>
            <a:off x="1216242" y="1150939"/>
            <a:ext cx="9747680" cy="4530725"/>
          </a:xfrm>
        </p:spPr>
        <p:txBody>
          <a:bodyPr/>
          <a:lstStyle/>
          <a:p>
            <a:r>
              <a:rPr lang="zh-CN" altLang="en-US" sz="2400" dirty="0"/>
              <a:t>磁臂从磁盘的一端开始，在磁盘柱面的两个端点</a:t>
            </a:r>
            <a:r>
              <a:rPr lang="en-US" altLang="zh-CN" sz="2400" dirty="0"/>
              <a:t>(</a:t>
            </a:r>
            <a:r>
              <a:rPr lang="zh-CN" altLang="en-US" sz="2400" dirty="0"/>
              <a:t>最小及最大柱面号</a:t>
            </a:r>
            <a:r>
              <a:rPr lang="en-US" altLang="zh-CN" sz="2400" dirty="0"/>
              <a:t>)</a:t>
            </a:r>
            <a:r>
              <a:rPr lang="zh-CN" altLang="en-US" sz="2400" dirty="0"/>
              <a:t>之间，来回移动，当磁头在某个请求的柱面上方时，就处理该请求</a:t>
            </a:r>
            <a:endParaRPr lang="en-US" altLang="en-US" sz="2400" dirty="0"/>
          </a:p>
          <a:p>
            <a:r>
              <a:rPr lang="en-US" altLang="en-US" sz="2400" b="1" dirty="0">
                <a:solidFill>
                  <a:srgbClr val="006699"/>
                </a:solidFill>
                <a:latin typeface="+mj-lt"/>
              </a:rPr>
              <a:t>SCAN</a:t>
            </a:r>
            <a:r>
              <a:rPr lang="en-US" altLang="en-US" sz="2400" b="1" dirty="0">
                <a:solidFill>
                  <a:srgbClr val="3366FF"/>
                </a:solidFill>
              </a:rPr>
              <a:t> </a:t>
            </a:r>
            <a:r>
              <a:rPr lang="en-US" altLang="en-US" sz="2400" b="1" dirty="0">
                <a:solidFill>
                  <a:srgbClr val="006699"/>
                </a:solidFill>
                <a:latin typeface="+mj-lt"/>
              </a:rPr>
              <a:t>algorithm</a:t>
            </a:r>
            <a:r>
              <a:rPr lang="zh-CN" altLang="en-US" sz="2400" dirty="0"/>
              <a:t>有时也成为</a:t>
            </a:r>
            <a:r>
              <a:rPr lang="en-US" altLang="en-US" sz="2400" b="1" dirty="0">
                <a:solidFill>
                  <a:srgbClr val="006699"/>
                </a:solidFill>
                <a:latin typeface="+mj-lt"/>
              </a:rPr>
              <a:t>elevator</a:t>
            </a:r>
            <a:r>
              <a:rPr lang="en-US" altLang="en-US" sz="2400" b="1" dirty="0">
                <a:solidFill>
                  <a:srgbClr val="3366FF"/>
                </a:solidFill>
              </a:rPr>
              <a:t> </a:t>
            </a:r>
            <a:r>
              <a:rPr lang="en-US" altLang="en-US" sz="2400" b="1" dirty="0">
                <a:solidFill>
                  <a:srgbClr val="006699"/>
                </a:solidFill>
                <a:latin typeface="+mj-lt"/>
              </a:rPr>
              <a:t>algorithm</a:t>
            </a:r>
            <a:r>
              <a:rPr lang="en-US" altLang="zh-CN" sz="2400" b="1" dirty="0">
                <a:solidFill>
                  <a:srgbClr val="006699"/>
                </a:solidFill>
                <a:latin typeface="+mj-lt"/>
              </a:rPr>
              <a:t>(</a:t>
            </a:r>
            <a:r>
              <a:rPr lang="zh-CN" altLang="en-US" sz="2400" b="1" dirty="0">
                <a:solidFill>
                  <a:srgbClr val="006699"/>
                </a:solidFill>
                <a:latin typeface="+mj-lt"/>
              </a:rPr>
              <a:t>电梯算法</a:t>
            </a:r>
            <a:r>
              <a:rPr lang="en-US" altLang="zh-CN" sz="2400" b="1" dirty="0">
                <a:solidFill>
                  <a:srgbClr val="006699"/>
                </a:solidFill>
                <a:latin typeface="+mj-lt"/>
              </a:rPr>
              <a:t>)</a:t>
            </a:r>
            <a:endParaRPr lang="en-US" altLang="en-US" sz="2400" b="1" dirty="0">
              <a:solidFill>
                <a:srgbClr val="006699"/>
              </a:solidFill>
              <a:latin typeface="+mj-lt"/>
            </a:endParaRPr>
          </a:p>
          <a:p>
            <a:r>
              <a:rPr lang="zh-CN" altLang="en-US" sz="2400" dirty="0"/>
              <a:t>总的磁头移动柱面数为</a:t>
            </a:r>
            <a:r>
              <a:rPr lang="en-US" altLang="zh-CN" sz="2400" dirty="0"/>
              <a:t>(</a:t>
            </a:r>
            <a:r>
              <a:rPr lang="zh-CN" altLang="en-US" sz="2400" dirty="0"/>
              <a:t>假设一开始磁头向柱面小的方向移动</a:t>
            </a:r>
            <a:r>
              <a:rPr lang="en-US" altLang="zh-CN" sz="2400" dirty="0"/>
              <a:t>)</a:t>
            </a:r>
          </a:p>
          <a:p>
            <a:pPr lvl="1"/>
            <a:r>
              <a:rPr lang="en-US" altLang="zh-CN" sz="2400" dirty="0"/>
              <a:t>53 + 183 = 236(</a:t>
            </a:r>
            <a:r>
              <a:rPr lang="zh-CN" altLang="en-US" sz="2400" dirty="0"/>
              <a:t>在柱面</a:t>
            </a:r>
            <a:r>
              <a:rPr lang="en-US" altLang="zh-CN" sz="2400" dirty="0"/>
              <a:t>0</a:t>
            </a:r>
            <a:r>
              <a:rPr lang="zh-CN" altLang="en-US" sz="2400" dirty="0"/>
              <a:t>处折返</a:t>
            </a:r>
            <a:r>
              <a:rPr lang="en-US" altLang="zh-CN" sz="2400" dirty="0"/>
              <a:t>)</a:t>
            </a:r>
          </a:p>
          <a:p>
            <a:pPr lvl="1"/>
            <a:r>
              <a:rPr lang="zh-CN" altLang="en-US" sz="2400" dirty="0">
                <a:latin typeface="华文楷体" panose="02010600040101010101" pitchFamily="2" charset="-122"/>
                <a:ea typeface="华文楷体" panose="02010600040101010101" pitchFamily="2" charset="-122"/>
              </a:rPr>
              <a:t>注：</a:t>
            </a:r>
            <a:r>
              <a:rPr lang="en-US" altLang="zh-CN" sz="2400" dirty="0">
                <a:latin typeface="华文楷体" panose="02010600040101010101" pitchFamily="2" charset="-122"/>
                <a:ea typeface="华文楷体" panose="02010600040101010101" pitchFamily="2" charset="-122"/>
              </a:rPr>
              <a:t>OSC7-10</a:t>
            </a:r>
            <a:r>
              <a:rPr lang="zh-CN" altLang="en-US" sz="2400" dirty="0">
                <a:latin typeface="华文楷体" panose="02010600040101010101" pitchFamily="2" charset="-122"/>
                <a:ea typeface="华文楷体" panose="02010600040101010101" pitchFamily="2" charset="-122"/>
              </a:rPr>
              <a:t>官方</a:t>
            </a:r>
            <a:r>
              <a:rPr lang="en-US" altLang="zh-CN" sz="2400" dirty="0">
                <a:latin typeface="华文楷体" panose="02010600040101010101" pitchFamily="2" charset="-122"/>
                <a:ea typeface="华文楷体" panose="02010600040101010101" pitchFamily="2" charset="-122"/>
              </a:rPr>
              <a:t>PPT</a:t>
            </a:r>
            <a:r>
              <a:rPr lang="zh-CN" altLang="en-US" sz="2400" dirty="0">
                <a:latin typeface="华文楷体" panose="02010600040101010101" pitchFamily="2" charset="-122"/>
                <a:ea typeface="华文楷体" panose="02010600040101010101" pitchFamily="2" charset="-122"/>
              </a:rPr>
              <a:t>给出的数据是</a:t>
            </a:r>
            <a:r>
              <a:rPr lang="en-US" altLang="zh-CN" sz="2400" dirty="0">
                <a:latin typeface="华文楷体" panose="02010600040101010101" pitchFamily="2" charset="-122"/>
                <a:ea typeface="华文楷体" panose="02010600040101010101" pitchFamily="2" charset="-122"/>
              </a:rPr>
              <a:t>208</a:t>
            </a:r>
            <a:r>
              <a:rPr lang="zh-CN" altLang="en-US" sz="2400" dirty="0">
                <a:latin typeface="华文楷体" panose="02010600040101010101" pitchFamily="2" charset="-122"/>
                <a:ea typeface="华文楷体" panose="02010600040101010101" pitchFamily="2" charset="-122"/>
              </a:rPr>
              <a:t>，这应该是在柱面</a:t>
            </a:r>
            <a:r>
              <a:rPr lang="en-US" altLang="zh-CN" sz="2400" dirty="0">
                <a:latin typeface="华文楷体" panose="02010600040101010101" pitchFamily="2" charset="-122"/>
                <a:ea typeface="华文楷体" panose="02010600040101010101" pitchFamily="2" charset="-122"/>
              </a:rPr>
              <a:t>14</a:t>
            </a:r>
            <a:r>
              <a:rPr lang="zh-CN" altLang="en-US" sz="2400" dirty="0">
                <a:latin typeface="华文楷体" panose="02010600040101010101" pitchFamily="2" charset="-122"/>
                <a:ea typeface="华文楷体" panose="02010600040101010101" pitchFamily="2" charset="-122"/>
              </a:rPr>
              <a:t>处折返的数据，也就是后面讲的</a:t>
            </a:r>
            <a:r>
              <a:rPr lang="en-US" altLang="zh-CN" sz="2400" dirty="0">
                <a:latin typeface="华文楷体" panose="02010600040101010101" pitchFamily="2" charset="-122"/>
                <a:ea typeface="华文楷体" panose="02010600040101010101" pitchFamily="2" charset="-122"/>
              </a:rPr>
              <a:t>LOOK</a:t>
            </a:r>
            <a:r>
              <a:rPr lang="zh-CN" altLang="en-US" sz="2400" dirty="0">
                <a:latin typeface="华文楷体" panose="02010600040101010101" pitchFamily="2" charset="-122"/>
                <a:ea typeface="华文楷体" panose="02010600040101010101" pitchFamily="2" charset="-122"/>
              </a:rPr>
              <a:t>算法的数据</a:t>
            </a:r>
            <a:endParaRPr lang="en-US" altLang="en-US" sz="2400" dirty="0">
              <a:latin typeface="华文楷体" panose="02010600040101010101" pitchFamily="2" charset="-122"/>
              <a:ea typeface="华文楷体" panose="02010600040101010101" pitchFamily="2" charset="-122"/>
            </a:endParaRPr>
          </a:p>
          <a:p>
            <a:r>
              <a:rPr lang="zh-CN" altLang="en-US" sz="2400" dirty="0"/>
              <a:t>假设磁盘请求均匀分布在各个柱面上，则靠近两个端点柱面的请求，其平均等待时间大于磁盘中间的请求</a:t>
            </a:r>
            <a:endParaRPr lang="en-US"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4DE722F0-07DA-4443-8473-53B2A1A79D43}"/>
              </a:ext>
            </a:extLst>
          </p:cNvPr>
          <p:cNvSpPr>
            <a:spLocks noGrp="1" noChangeArrowheads="1"/>
          </p:cNvSpPr>
          <p:nvPr>
            <p:ph type="title"/>
          </p:nvPr>
        </p:nvSpPr>
        <p:spPr>
          <a:xfrm>
            <a:off x="1981200" y="251249"/>
            <a:ext cx="8229600" cy="576262"/>
          </a:xfrm>
        </p:spPr>
        <p:txBody>
          <a:bodyPr/>
          <a:lstStyle/>
          <a:p>
            <a:pPr eaLnBrk="1" hangingPunct="1"/>
            <a:r>
              <a:rPr lang="en-US" altLang="en-US" dirty="0"/>
              <a:t>SCAN (Cont.)</a:t>
            </a:r>
          </a:p>
        </p:txBody>
      </p:sp>
      <p:pic>
        <p:nvPicPr>
          <p:cNvPr id="3" name="图片 2">
            <a:extLst>
              <a:ext uri="{FF2B5EF4-FFF2-40B4-BE49-F238E27FC236}">
                <a16:creationId xmlns:a16="http://schemas.microsoft.com/office/drawing/2014/main" id="{ED7FCBBB-067F-4FC8-B418-301E9E4ADEB1}"/>
              </a:ext>
            </a:extLst>
          </p:cNvPr>
          <p:cNvPicPr>
            <a:picLocks noChangeAspect="1"/>
          </p:cNvPicPr>
          <p:nvPr/>
        </p:nvPicPr>
        <p:blipFill>
          <a:blip r:embed="rId3"/>
          <a:stretch>
            <a:fillRect/>
          </a:stretch>
        </p:blipFill>
        <p:spPr>
          <a:xfrm>
            <a:off x="2443858" y="997227"/>
            <a:ext cx="7428571" cy="560952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C529AF9-2849-4CD2-99E6-B06031D65ECE}"/>
              </a:ext>
            </a:extLst>
          </p:cNvPr>
          <p:cNvSpPr>
            <a:spLocks noGrp="1" noChangeArrowheads="1"/>
          </p:cNvSpPr>
          <p:nvPr>
            <p:ph type="title"/>
          </p:nvPr>
        </p:nvSpPr>
        <p:spPr>
          <a:xfrm>
            <a:off x="2220264" y="239555"/>
            <a:ext cx="7869238" cy="576263"/>
          </a:xfrm>
        </p:spPr>
        <p:txBody>
          <a:bodyPr/>
          <a:lstStyle/>
          <a:p>
            <a:pPr eaLnBrk="1" hangingPunct="1"/>
            <a:r>
              <a:rPr lang="en-US" altLang="en-US" dirty="0"/>
              <a:t>C-SCAN(</a:t>
            </a:r>
            <a:r>
              <a:rPr lang="en-US" altLang="zh-CN" dirty="0"/>
              <a:t>Circular-SCAN</a:t>
            </a:r>
            <a:r>
              <a:rPr lang="en-US" altLang="en-US" dirty="0"/>
              <a:t>)</a:t>
            </a:r>
          </a:p>
        </p:txBody>
      </p:sp>
      <p:sp>
        <p:nvSpPr>
          <p:cNvPr id="43010" name="Rectangle 3">
            <a:extLst>
              <a:ext uri="{FF2B5EF4-FFF2-40B4-BE49-F238E27FC236}">
                <a16:creationId xmlns:a16="http://schemas.microsoft.com/office/drawing/2014/main" id="{459D25E2-F9FB-4154-91C3-345A345B7B21}"/>
              </a:ext>
            </a:extLst>
          </p:cNvPr>
          <p:cNvSpPr>
            <a:spLocks noGrp="1" noChangeArrowheads="1"/>
          </p:cNvSpPr>
          <p:nvPr>
            <p:ph type="body" idx="1"/>
          </p:nvPr>
        </p:nvSpPr>
        <p:spPr>
          <a:xfrm>
            <a:off x="704336" y="1002314"/>
            <a:ext cx="10657702" cy="4530725"/>
          </a:xfrm>
        </p:spPr>
        <p:txBody>
          <a:bodyPr/>
          <a:lstStyle/>
          <a:p>
            <a:r>
              <a:rPr lang="zh-CN" altLang="en-US" sz="2800" dirty="0"/>
              <a:t>提供了比</a:t>
            </a:r>
            <a:r>
              <a:rPr lang="en-US" altLang="en-US" sz="2800" dirty="0"/>
              <a:t>SCAN</a:t>
            </a:r>
            <a:r>
              <a:rPr lang="zh-CN" altLang="en-US" sz="2800" dirty="0"/>
              <a:t>更均匀的等待时间</a:t>
            </a:r>
            <a:endParaRPr lang="en-US" altLang="en-US" sz="2800" dirty="0"/>
          </a:p>
          <a:p>
            <a:r>
              <a:rPr lang="zh-CN" altLang="en-US" sz="2800" dirty="0"/>
              <a:t>磁头从磁盘的一个端点，移动到另一个端点，并在此过程中，若磁头在某个请求的柱面上方时，就处理该请求</a:t>
            </a:r>
            <a:endParaRPr lang="en-US" altLang="en-US" sz="2800" dirty="0"/>
          </a:p>
          <a:p>
            <a:pPr lvl="1"/>
            <a:r>
              <a:rPr lang="zh-CN" altLang="en-US" sz="2800" dirty="0"/>
              <a:t>到达另一个端点时，立即折返，且在折返的过程中，不处理任何请求</a:t>
            </a:r>
            <a:endParaRPr lang="en-US" altLang="zh-CN" sz="2800" dirty="0"/>
          </a:p>
          <a:p>
            <a:pPr lvl="1"/>
            <a:r>
              <a:rPr lang="zh-CN" altLang="en-US" sz="2800" dirty="0"/>
              <a:t>也就是仅在磁头移动的一个方向时处理请求，另一个移动反向总是不处理请求</a:t>
            </a:r>
            <a:endParaRPr lang="en-US" altLang="zh-CN" sz="2800" dirty="0"/>
          </a:p>
          <a:p>
            <a:pPr lvl="1"/>
            <a:r>
              <a:rPr lang="zh-CN" altLang="en-US" sz="2800" dirty="0"/>
              <a:t>基本上，</a:t>
            </a:r>
            <a:r>
              <a:rPr lang="en-US" altLang="zh-CN" sz="2800" dirty="0"/>
              <a:t>C-SCAN</a:t>
            </a:r>
            <a:r>
              <a:rPr lang="zh-CN" altLang="en-US" sz="2800" dirty="0"/>
              <a:t>将柱面当成一个环链，将最后一个柱面与第一个柱面相连</a:t>
            </a:r>
            <a:endParaRPr lang="en-US"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88C7F9DD-6BAD-490F-BC7C-400ED9C1A254}"/>
              </a:ext>
            </a:extLst>
          </p:cNvPr>
          <p:cNvSpPr>
            <a:spLocks noGrp="1" noChangeArrowheads="1"/>
          </p:cNvSpPr>
          <p:nvPr>
            <p:ph type="title"/>
          </p:nvPr>
        </p:nvSpPr>
        <p:spPr>
          <a:xfrm>
            <a:off x="1981200" y="247880"/>
            <a:ext cx="8229600" cy="576262"/>
          </a:xfrm>
        </p:spPr>
        <p:txBody>
          <a:bodyPr/>
          <a:lstStyle/>
          <a:p>
            <a:pPr eaLnBrk="1" hangingPunct="1"/>
            <a:r>
              <a:rPr lang="en-US" altLang="en-US" dirty="0"/>
              <a:t>C-SCAN (Cont.)</a:t>
            </a:r>
          </a:p>
        </p:txBody>
      </p:sp>
      <p:pic>
        <p:nvPicPr>
          <p:cNvPr id="45058" name="Picture 4">
            <a:extLst>
              <a:ext uri="{FF2B5EF4-FFF2-40B4-BE49-F238E27FC236}">
                <a16:creationId xmlns:a16="http://schemas.microsoft.com/office/drawing/2014/main" id="{0D8AE4FC-A80E-41F5-96B7-27F3CDE0B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2140256" y="1025540"/>
            <a:ext cx="7911488" cy="55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a:extLst>
              <a:ext uri="{FF2B5EF4-FFF2-40B4-BE49-F238E27FC236}">
                <a16:creationId xmlns:a16="http://schemas.microsoft.com/office/drawing/2014/main" id="{21F3785E-8A8F-4BDA-8A66-949A834E15B2}"/>
              </a:ext>
            </a:extLst>
          </p:cNvPr>
          <p:cNvSpPr>
            <a:spLocks noGrp="1" noChangeArrowheads="1"/>
          </p:cNvSpPr>
          <p:nvPr>
            <p:ph type="title"/>
          </p:nvPr>
        </p:nvSpPr>
        <p:spPr/>
        <p:txBody>
          <a:bodyPr/>
          <a:lstStyle/>
          <a:p>
            <a:pPr>
              <a:defRPr/>
            </a:pPr>
            <a:r>
              <a:rPr lang="en-US" altLang="zh-CN" dirty="0">
                <a:ea typeface="宋体" pitchFamily="2" charset="-122"/>
              </a:rPr>
              <a:t>LOOK Scheduling(</a:t>
            </a:r>
            <a:r>
              <a:rPr lang="en-US" altLang="zh-CN" dirty="0"/>
              <a:t>LOOK</a:t>
            </a:r>
            <a:r>
              <a:rPr lang="zh-CN" altLang="en-US" dirty="0"/>
              <a:t>与</a:t>
            </a:r>
            <a:r>
              <a:rPr lang="en-US" altLang="zh-CN" dirty="0"/>
              <a:t>C-LOOK</a:t>
            </a:r>
            <a:r>
              <a:rPr lang="zh-CN" altLang="en-US" dirty="0"/>
              <a:t>调度</a:t>
            </a:r>
            <a:r>
              <a:rPr lang="en-US" altLang="zh-CN" dirty="0">
                <a:ea typeface="宋体" pitchFamily="2" charset="-122"/>
              </a:rPr>
              <a:t>)</a:t>
            </a:r>
          </a:p>
        </p:txBody>
      </p:sp>
      <p:sp>
        <p:nvSpPr>
          <p:cNvPr id="29699" name="Rectangle 3">
            <a:extLst>
              <a:ext uri="{FF2B5EF4-FFF2-40B4-BE49-F238E27FC236}">
                <a16:creationId xmlns:a16="http://schemas.microsoft.com/office/drawing/2014/main" id="{D5A52FD4-6A59-40B0-AD03-300A7EEC5048}"/>
              </a:ext>
            </a:extLst>
          </p:cNvPr>
          <p:cNvSpPr>
            <a:spLocks noGrp="1" noChangeArrowheads="1"/>
          </p:cNvSpPr>
          <p:nvPr>
            <p:ph type="body" idx="1"/>
          </p:nvPr>
        </p:nvSpPr>
        <p:spPr>
          <a:xfrm>
            <a:off x="1180070" y="1194170"/>
            <a:ext cx="9625913" cy="4038600"/>
          </a:xfrm>
        </p:spPr>
        <p:txBody>
          <a:bodyPr/>
          <a:lstStyle/>
          <a:p>
            <a:r>
              <a:rPr lang="zh-CN" altLang="en-US" sz="2800" dirty="0"/>
              <a:t>分别为</a:t>
            </a:r>
            <a:r>
              <a:rPr lang="en-US" altLang="zh-CN" sz="2800" dirty="0"/>
              <a:t> SCAN </a:t>
            </a:r>
            <a:r>
              <a:rPr lang="zh-CN" altLang="en-US" sz="2800" dirty="0"/>
              <a:t>和</a:t>
            </a:r>
            <a:r>
              <a:rPr lang="en-US" altLang="zh-CN" sz="2800" dirty="0"/>
              <a:t> C-SCAN</a:t>
            </a:r>
            <a:r>
              <a:rPr lang="zh-CN" altLang="en-US" sz="2800" dirty="0"/>
              <a:t>算法的变化</a:t>
            </a:r>
          </a:p>
          <a:p>
            <a:r>
              <a:rPr lang="zh-CN" altLang="en-US" sz="2800" dirty="0"/>
              <a:t>磁头仅移动至当前方向上的最后一个请求，而不是一定要达到末端</a:t>
            </a:r>
            <a:endParaRPr lang="en-US" altLang="zh-CN" sz="2800" dirty="0"/>
          </a:p>
          <a:p>
            <a:endParaRPr lang="en-US" altLang="zh-CN" sz="2800" dirty="0"/>
          </a:p>
          <a:p>
            <a:r>
              <a:rPr lang="en-US" altLang="zh-CN" sz="2800" b="1" dirty="0"/>
              <a:t>SCAN </a:t>
            </a:r>
            <a:r>
              <a:rPr lang="en-US" altLang="zh-CN" sz="2800" b="1" dirty="0">
                <a:sym typeface="Wingdings" panose="05000000000000000000" pitchFamily="2" charset="2"/>
              </a:rPr>
              <a:t></a:t>
            </a:r>
            <a:r>
              <a:rPr lang="en-US" altLang="zh-CN" sz="2800" b="1" dirty="0"/>
              <a:t> Look</a:t>
            </a:r>
          </a:p>
          <a:p>
            <a:r>
              <a:rPr lang="en-US" altLang="zh-CN" sz="2800" b="1" dirty="0"/>
              <a:t>C-SCAN </a:t>
            </a:r>
            <a:r>
              <a:rPr lang="en-US" altLang="zh-CN" sz="2800" b="1" dirty="0">
                <a:sym typeface="Wingdings" panose="05000000000000000000" pitchFamily="2" charset="2"/>
              </a:rPr>
              <a:t></a:t>
            </a:r>
            <a:r>
              <a:rPr lang="en-US" altLang="zh-CN" sz="2800" b="1" dirty="0"/>
              <a:t> C-Look</a:t>
            </a:r>
          </a:p>
          <a:p>
            <a:endParaRPr lang="en-US" altLang="zh-CN" sz="2800"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6B412-E52F-4959-9AC9-B416B5DE2399}"/>
              </a:ext>
            </a:extLst>
          </p:cNvPr>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itchFamily="2" charset="-122"/>
              </a:rPr>
              <a:t>LOOK Scheduling</a:t>
            </a:r>
            <a:endParaRPr lang="zh-CN" altLang="en-US" dirty="0">
              <a:effectLst>
                <a:outerShdw blurRad="38100" dist="38100" dir="2700000" algn="tl">
                  <a:srgbClr val="C0C0C0"/>
                </a:outerShdw>
              </a:effectLst>
              <a:ea typeface="宋体" pitchFamily="2" charset="-122"/>
            </a:endParaRPr>
          </a:p>
        </p:txBody>
      </p:sp>
      <p:pic>
        <p:nvPicPr>
          <p:cNvPr id="30723" name="Picture 2">
            <a:extLst>
              <a:ext uri="{FF2B5EF4-FFF2-40B4-BE49-F238E27FC236}">
                <a16:creationId xmlns:a16="http://schemas.microsoft.com/office/drawing/2014/main" id="{2505E836-36CA-4F8A-B99F-77B2A58D97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85667" y="1013985"/>
            <a:ext cx="8020666" cy="56101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F73EA2-E27B-412A-9C89-2834EF65AD8C}"/>
              </a:ext>
            </a:extLst>
          </p:cNvPr>
          <p:cNvSpPr>
            <a:spLocks noGrp="1"/>
          </p:cNvSpPr>
          <p:nvPr>
            <p:ph type="title"/>
          </p:nvPr>
        </p:nvSpPr>
        <p:spPr/>
        <p:txBody>
          <a:bodyPr/>
          <a:lstStyle/>
          <a:p>
            <a:r>
              <a:rPr lang="en-US" altLang="zh-CN" dirty="0"/>
              <a:t>LOOK Scheduling(LOOK</a:t>
            </a:r>
            <a:r>
              <a:rPr lang="zh-CN" altLang="en-US" dirty="0"/>
              <a:t>调度</a:t>
            </a:r>
            <a:r>
              <a:rPr lang="en-US" altLang="zh-CN" dirty="0"/>
              <a:t>)</a:t>
            </a:r>
            <a:endParaRPr lang="zh-CN" altLang="en-US" dirty="0"/>
          </a:p>
        </p:txBody>
      </p:sp>
      <p:sp>
        <p:nvSpPr>
          <p:cNvPr id="3" name="内容占位符 2">
            <a:extLst>
              <a:ext uri="{FF2B5EF4-FFF2-40B4-BE49-F238E27FC236}">
                <a16:creationId xmlns:a16="http://schemas.microsoft.com/office/drawing/2014/main" id="{9CFBDD40-25DF-4322-85D6-3DFC044D4799}"/>
              </a:ext>
            </a:extLst>
          </p:cNvPr>
          <p:cNvSpPr>
            <a:spLocks noGrp="1"/>
          </p:cNvSpPr>
          <p:nvPr>
            <p:ph idx="1"/>
          </p:nvPr>
        </p:nvSpPr>
        <p:spPr>
          <a:xfrm>
            <a:off x="1553593" y="1029302"/>
            <a:ext cx="10028807" cy="4626984"/>
          </a:xfrm>
        </p:spPr>
        <p:txBody>
          <a:bodyPr/>
          <a:lstStyle/>
          <a:p>
            <a:r>
              <a:rPr lang="zh-CN" altLang="en-US" sz="2800" dirty="0"/>
              <a:t>与</a:t>
            </a:r>
            <a:r>
              <a:rPr lang="en-US" altLang="zh-CN" sz="2800" dirty="0"/>
              <a:t>SCAN </a:t>
            </a:r>
            <a:r>
              <a:rPr lang="zh-CN" altLang="en-US" sz="2800" dirty="0"/>
              <a:t>相比，提高了效率</a:t>
            </a:r>
          </a:p>
          <a:p>
            <a:endParaRPr lang="zh-CN" altLang="en-US" sz="2800" dirty="0"/>
          </a:p>
          <a:p>
            <a:r>
              <a:rPr lang="zh-CN" altLang="en-US" sz="2800" dirty="0"/>
              <a:t>当前磁头位置</a:t>
            </a:r>
            <a:r>
              <a:rPr lang="en-US" altLang="zh-CN" sz="2800" dirty="0"/>
              <a:t>: 53</a:t>
            </a:r>
          </a:p>
          <a:p>
            <a:r>
              <a:rPr lang="zh-CN" altLang="en-US" sz="2800" dirty="0"/>
              <a:t>假设磁头当前移动方向：</a:t>
            </a:r>
            <a:r>
              <a:rPr lang="en-US" altLang="zh-CN" sz="2800" dirty="0"/>
              <a:t>0</a:t>
            </a:r>
          </a:p>
          <a:p>
            <a:r>
              <a:rPr lang="zh-CN" altLang="en-US" sz="2800" dirty="0"/>
              <a:t>请求队列</a:t>
            </a:r>
            <a:r>
              <a:rPr lang="en-US" altLang="zh-CN" sz="2800" dirty="0"/>
              <a:t>: 98, 183, 37, 122, 14, 124, 65, 67</a:t>
            </a:r>
          </a:p>
          <a:p>
            <a:r>
              <a:rPr lang="zh-CN" altLang="en-US" sz="2800" dirty="0"/>
              <a:t>调度顺序为：</a:t>
            </a:r>
            <a:r>
              <a:rPr lang="en-US" altLang="zh-CN" sz="2800" dirty="0"/>
              <a:t>53,37,14,65,67,98,122,124,183</a:t>
            </a:r>
          </a:p>
          <a:p>
            <a:r>
              <a:rPr lang="zh-CN" altLang="en-US" sz="2800" dirty="0"/>
              <a:t>总的磁头移动柱面数：</a:t>
            </a:r>
            <a:endParaRPr lang="en-US" altLang="zh-CN" sz="2800" dirty="0"/>
          </a:p>
          <a:p>
            <a:pPr lvl="1"/>
            <a:r>
              <a:rPr lang="en-US" altLang="zh-CN" sz="2800" dirty="0"/>
              <a:t>(53-14)+(183-14)=208</a:t>
            </a:r>
          </a:p>
          <a:p>
            <a:endParaRPr lang="zh-CN" altLang="en-US" sz="2800" dirty="0"/>
          </a:p>
        </p:txBody>
      </p:sp>
    </p:spTree>
    <p:extLst>
      <p:ext uri="{BB962C8B-B14F-4D97-AF65-F5344CB8AC3E}">
        <p14:creationId xmlns:p14="http://schemas.microsoft.com/office/powerpoint/2010/main" val="10539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76373728-8AC9-4EC5-A081-C6D8D642F95D}"/>
              </a:ext>
            </a:extLst>
          </p:cNvPr>
          <p:cNvSpPr>
            <a:spLocks noGrp="1" noChangeArrowheads="1"/>
          </p:cNvSpPr>
          <p:nvPr>
            <p:ph type="title"/>
          </p:nvPr>
        </p:nvSpPr>
        <p:spPr>
          <a:xfrm>
            <a:off x="2174789" y="244136"/>
            <a:ext cx="8031891" cy="508000"/>
          </a:xfrm>
        </p:spPr>
        <p:txBody>
          <a:bodyPr/>
          <a:lstStyle/>
          <a:p>
            <a:pPr>
              <a:defRPr/>
            </a:pPr>
            <a:r>
              <a:rPr lang="en-US" altLang="zh-CN" dirty="0">
                <a:ea typeface="宋体" pitchFamily="2" charset="-122"/>
              </a:rPr>
              <a:t>C-LOOK Scheduling(C-LOOK</a:t>
            </a:r>
            <a:r>
              <a:rPr lang="zh-CN" altLang="en-US" dirty="0"/>
              <a:t>调度</a:t>
            </a:r>
            <a:r>
              <a:rPr lang="en-US" altLang="zh-CN" dirty="0">
                <a:ea typeface="宋体" pitchFamily="2" charset="-122"/>
              </a:rPr>
              <a:t>)</a:t>
            </a:r>
          </a:p>
        </p:txBody>
      </p:sp>
      <p:sp>
        <p:nvSpPr>
          <p:cNvPr id="32771" name="Rectangle 3">
            <a:extLst>
              <a:ext uri="{FF2B5EF4-FFF2-40B4-BE49-F238E27FC236}">
                <a16:creationId xmlns:a16="http://schemas.microsoft.com/office/drawing/2014/main" id="{A42F960E-57AA-4BE4-831F-C3F4C2E339FD}"/>
              </a:ext>
            </a:extLst>
          </p:cNvPr>
          <p:cNvSpPr>
            <a:spLocks noGrp="1" noChangeArrowheads="1"/>
          </p:cNvSpPr>
          <p:nvPr>
            <p:ph type="body" idx="1"/>
          </p:nvPr>
        </p:nvSpPr>
        <p:spPr>
          <a:xfrm>
            <a:off x="967666" y="1035908"/>
            <a:ext cx="9996256" cy="5168900"/>
          </a:xfrm>
        </p:spPr>
        <p:txBody>
          <a:bodyPr/>
          <a:lstStyle/>
          <a:p>
            <a:r>
              <a:rPr lang="en-US" altLang="zh-CN" sz="2800" dirty="0"/>
              <a:t>C-SCAN</a:t>
            </a:r>
            <a:r>
              <a:rPr lang="zh-CN" altLang="en-US" sz="2800" dirty="0"/>
              <a:t>的变化</a:t>
            </a:r>
            <a:endParaRPr lang="en-US" altLang="zh-CN" sz="2800" dirty="0"/>
          </a:p>
          <a:p>
            <a:endParaRPr lang="en-US" altLang="zh-CN" sz="2800" b="1" dirty="0"/>
          </a:p>
          <a:p>
            <a:r>
              <a:rPr lang="zh-CN" altLang="en-US" sz="2800" dirty="0"/>
              <a:t>假定磁盘的最外道号为 </a:t>
            </a:r>
            <a:r>
              <a:rPr lang="en-US" altLang="zh-CN" sz="2800" dirty="0"/>
              <a:t>199</a:t>
            </a:r>
            <a:r>
              <a:rPr lang="zh-CN" altLang="en-US" sz="2800" dirty="0"/>
              <a:t>，最内道号为 </a:t>
            </a:r>
            <a:r>
              <a:rPr lang="en-US" altLang="zh-CN" sz="2800" dirty="0"/>
              <a:t>0</a:t>
            </a:r>
          </a:p>
          <a:p>
            <a:r>
              <a:rPr lang="zh-CN" altLang="en-US" sz="2800" dirty="0"/>
              <a:t>当前磁头位置</a:t>
            </a:r>
            <a:r>
              <a:rPr lang="en-US" altLang="zh-CN" sz="2800" dirty="0"/>
              <a:t>: 53</a:t>
            </a:r>
          </a:p>
          <a:p>
            <a:r>
              <a:rPr lang="zh-CN" altLang="en-US" sz="2800" dirty="0"/>
              <a:t>假设磁头当前移动方向：</a:t>
            </a:r>
            <a:r>
              <a:rPr lang="en-US" altLang="zh-CN" sz="2800" dirty="0"/>
              <a:t>199</a:t>
            </a:r>
          </a:p>
          <a:p>
            <a:r>
              <a:rPr lang="zh-CN" altLang="en-US" sz="2800" dirty="0"/>
              <a:t>请求队列</a:t>
            </a:r>
            <a:r>
              <a:rPr lang="en-US" altLang="zh-CN" sz="2800" dirty="0"/>
              <a:t>: 98, 183, 37, 122, 14, 124, 65, 67</a:t>
            </a:r>
          </a:p>
          <a:p>
            <a:r>
              <a:rPr lang="zh-CN" altLang="en-US" sz="2800" dirty="0"/>
              <a:t>调度顺序是：</a:t>
            </a:r>
            <a:r>
              <a:rPr lang="en-US" altLang="zh-CN" sz="2800" dirty="0"/>
              <a:t>53,65,67,98,122,124,183,14,37</a:t>
            </a:r>
          </a:p>
          <a:p>
            <a:r>
              <a:rPr lang="zh-CN" altLang="en-US" sz="2800" dirty="0"/>
              <a:t>总的磁头移动柱面数：</a:t>
            </a:r>
          </a:p>
          <a:p>
            <a:pPr lvl="1"/>
            <a:r>
              <a:rPr lang="en-US" altLang="zh-CN" sz="2800" dirty="0"/>
              <a:t>(183-53) + (183-14) + (37-14) = 322</a:t>
            </a:r>
          </a:p>
          <a:p>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AA02E1A-2568-4251-A3B5-62DC662D0326}"/>
              </a:ext>
            </a:extLst>
          </p:cNvPr>
          <p:cNvSpPr>
            <a:spLocks noGrp="1" noChangeArrowheads="1"/>
          </p:cNvSpPr>
          <p:nvPr>
            <p:ph type="title"/>
          </p:nvPr>
        </p:nvSpPr>
        <p:spPr/>
        <p:txBody>
          <a:bodyPr/>
          <a:lstStyle/>
          <a:p>
            <a:pPr>
              <a:defRPr/>
            </a:pPr>
            <a:r>
              <a:rPr lang="en-US" altLang="zh-CN" dirty="0">
                <a:ea typeface="宋体" pitchFamily="2" charset="-122"/>
              </a:rPr>
              <a:t>C-LOOK Scheduling (Cont.)</a:t>
            </a:r>
          </a:p>
        </p:txBody>
      </p:sp>
      <p:pic>
        <p:nvPicPr>
          <p:cNvPr id="33795" name="Picture 4">
            <a:extLst>
              <a:ext uri="{FF2B5EF4-FFF2-40B4-BE49-F238E27FC236}">
                <a16:creationId xmlns:a16="http://schemas.microsoft.com/office/drawing/2014/main" id="{153D81AE-F2D5-4CEF-B45E-EC49CC953F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4" t="4144" r="1297" b="4504"/>
          <a:stretch>
            <a:fillRect/>
          </a:stretch>
        </p:blipFill>
        <p:spPr bwMode="auto">
          <a:xfrm>
            <a:off x="2136595" y="998620"/>
            <a:ext cx="7918809" cy="552646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5801E5FB-880A-4CA7-BEC2-ECFBA3820EEC}"/>
              </a:ext>
            </a:extLst>
          </p:cNvPr>
          <p:cNvSpPr>
            <a:spLocks noGrp="1" noChangeArrowheads="1"/>
          </p:cNvSpPr>
          <p:nvPr>
            <p:ph type="title"/>
          </p:nvPr>
        </p:nvSpPr>
        <p:spPr>
          <a:xfrm>
            <a:off x="1882066" y="233593"/>
            <a:ext cx="9259409" cy="576263"/>
          </a:xfrm>
        </p:spPr>
        <p:txBody>
          <a:bodyPr/>
          <a:lstStyle/>
          <a:p>
            <a:pPr eaLnBrk="1" hangingPunct="1"/>
            <a:r>
              <a:rPr lang="en-US" altLang="en-US"/>
              <a:t>12.1 Overview </a:t>
            </a:r>
            <a:r>
              <a:rPr lang="en-US" altLang="en-US" dirty="0"/>
              <a:t>of Mass Storage Structure</a:t>
            </a:r>
          </a:p>
        </p:txBody>
      </p:sp>
      <p:sp>
        <p:nvSpPr>
          <p:cNvPr id="6147" name="Rectangle 3">
            <a:extLst>
              <a:ext uri="{FF2B5EF4-FFF2-40B4-BE49-F238E27FC236}">
                <a16:creationId xmlns:a16="http://schemas.microsoft.com/office/drawing/2014/main" id="{ACC91CC2-48D5-A84F-B48A-1DB03E8AD11D}"/>
              </a:ext>
            </a:extLst>
          </p:cNvPr>
          <p:cNvSpPr>
            <a:spLocks noGrp="1" noChangeArrowheads="1"/>
          </p:cNvSpPr>
          <p:nvPr>
            <p:ph type="body" idx="1"/>
          </p:nvPr>
        </p:nvSpPr>
        <p:spPr>
          <a:xfrm>
            <a:off x="656947" y="1014531"/>
            <a:ext cx="10679837" cy="5270500"/>
          </a:xfrm>
        </p:spPr>
        <p:txBody>
          <a:bodyPr/>
          <a:lstStyle/>
          <a:p>
            <a:pPr marL="0" indent="0">
              <a:buNone/>
              <a:defRPr/>
            </a:pPr>
            <a:r>
              <a:rPr lang="zh-CN" altLang="en-US" sz="2800" b="1" dirty="0">
                <a:solidFill>
                  <a:srgbClr val="0070C0"/>
                </a:solidFill>
              </a:rPr>
              <a:t>大容量存储器结构简介</a:t>
            </a:r>
            <a:endParaRPr lang="en-US" altLang="en-US" sz="2800" b="1" dirty="0">
              <a:solidFill>
                <a:srgbClr val="0070C0"/>
              </a:solidFill>
            </a:endParaRPr>
          </a:p>
          <a:p>
            <a:pPr>
              <a:defRPr/>
            </a:pPr>
            <a:r>
              <a:rPr lang="en-US" altLang="en-US" sz="2000" b="1" dirty="0">
                <a:solidFill>
                  <a:srgbClr val="006699"/>
                </a:solidFill>
                <a:latin typeface="+mj-lt"/>
              </a:rPr>
              <a:t>hard</a:t>
            </a:r>
            <a:r>
              <a:rPr lang="en-US" altLang="en-US" sz="2000" b="1" dirty="0">
                <a:solidFill>
                  <a:srgbClr val="3366FF"/>
                </a:solidFill>
              </a:rPr>
              <a:t> </a:t>
            </a:r>
            <a:r>
              <a:rPr lang="en-US" altLang="en-US" sz="2000" b="1" dirty="0">
                <a:solidFill>
                  <a:srgbClr val="006699"/>
                </a:solidFill>
                <a:latin typeface="+mj-lt"/>
              </a:rPr>
              <a:t>disk</a:t>
            </a:r>
            <a:r>
              <a:rPr lang="en-US" altLang="en-US" sz="2000" b="1" dirty="0">
                <a:solidFill>
                  <a:srgbClr val="3366FF"/>
                </a:solidFill>
              </a:rPr>
              <a:t> </a:t>
            </a:r>
            <a:r>
              <a:rPr lang="en-US" altLang="en-US" sz="2000" b="1" dirty="0">
                <a:solidFill>
                  <a:srgbClr val="006699"/>
                </a:solidFill>
                <a:latin typeface="+mj-lt"/>
              </a:rPr>
              <a:t>drives</a:t>
            </a:r>
            <a:r>
              <a:rPr lang="en-US" altLang="en-US" sz="2000" b="1" dirty="0">
                <a:solidFill>
                  <a:srgbClr val="3366FF"/>
                </a:solidFill>
              </a:rPr>
              <a:t> </a:t>
            </a:r>
            <a:r>
              <a:rPr lang="en-US" altLang="en-US" sz="2000" dirty="0"/>
              <a:t>(</a:t>
            </a:r>
            <a:r>
              <a:rPr lang="en-US" altLang="en-US" sz="2000" b="1" dirty="0">
                <a:solidFill>
                  <a:srgbClr val="006699"/>
                </a:solidFill>
                <a:latin typeface="+mj-lt"/>
              </a:rPr>
              <a:t>HDDs</a:t>
            </a:r>
            <a:r>
              <a:rPr lang="en-US" altLang="en-US" sz="2000" dirty="0"/>
              <a:t>)</a:t>
            </a:r>
            <a:r>
              <a:rPr lang="en-US" altLang="en-US" sz="2000" b="1" dirty="0">
                <a:solidFill>
                  <a:srgbClr val="3366FF"/>
                </a:solidFill>
              </a:rPr>
              <a:t> </a:t>
            </a:r>
            <a:r>
              <a:rPr lang="zh-CN" altLang="en-US" sz="2000" dirty="0"/>
              <a:t>硬盘与</a:t>
            </a:r>
            <a:r>
              <a:rPr lang="en-US" altLang="en-US" sz="2000" b="1" dirty="0"/>
              <a:t> </a:t>
            </a:r>
            <a:r>
              <a:rPr lang="en-US" altLang="en-US" sz="2000" b="1" dirty="0">
                <a:solidFill>
                  <a:srgbClr val="006699"/>
                </a:solidFill>
                <a:latin typeface="+mj-lt"/>
              </a:rPr>
              <a:t>nonvolatile</a:t>
            </a:r>
            <a:r>
              <a:rPr lang="en-US" altLang="en-US" sz="2000" b="1" dirty="0">
                <a:solidFill>
                  <a:srgbClr val="3366FF"/>
                </a:solidFill>
              </a:rPr>
              <a:t> </a:t>
            </a:r>
            <a:r>
              <a:rPr lang="en-US" altLang="en-US" sz="2000" b="1" dirty="0">
                <a:solidFill>
                  <a:srgbClr val="006699"/>
                </a:solidFill>
                <a:latin typeface="+mj-lt"/>
              </a:rPr>
              <a:t>memory</a:t>
            </a:r>
            <a:r>
              <a:rPr lang="en-US" altLang="en-US" sz="2000" b="1" dirty="0">
                <a:solidFill>
                  <a:srgbClr val="3366FF"/>
                </a:solidFill>
              </a:rPr>
              <a:t> </a:t>
            </a:r>
            <a:r>
              <a:rPr lang="en-US" altLang="en-US" sz="2000" dirty="0"/>
              <a:t>(</a:t>
            </a:r>
            <a:r>
              <a:rPr lang="en-US" altLang="en-US" sz="2000" b="1" dirty="0">
                <a:solidFill>
                  <a:srgbClr val="006699"/>
                </a:solidFill>
                <a:latin typeface="+mj-lt"/>
              </a:rPr>
              <a:t>NVM</a:t>
            </a:r>
            <a:r>
              <a:rPr lang="en-US" altLang="en-US" sz="2000" dirty="0"/>
              <a:t>)</a:t>
            </a:r>
            <a:r>
              <a:rPr lang="en-US" altLang="en-US" sz="2000" b="1" dirty="0">
                <a:solidFill>
                  <a:srgbClr val="3366FF"/>
                </a:solidFill>
              </a:rPr>
              <a:t> </a:t>
            </a:r>
            <a:r>
              <a:rPr lang="zh-CN" altLang="en-US" sz="2000" dirty="0"/>
              <a:t>固态存储为现代计算机系统提供了大容量的二级存储</a:t>
            </a:r>
            <a:endParaRPr lang="en-US" altLang="en-US" sz="2000" dirty="0"/>
          </a:p>
          <a:p>
            <a:pPr>
              <a:defRPr/>
            </a:pPr>
            <a:r>
              <a:rPr lang="en-US" altLang="en-US" sz="2000" b="1" dirty="0">
                <a:solidFill>
                  <a:srgbClr val="006699"/>
                </a:solidFill>
                <a:latin typeface="+mj-lt"/>
              </a:rPr>
              <a:t>HDDs(</a:t>
            </a:r>
            <a:r>
              <a:rPr lang="zh-CN" altLang="en-US" sz="2000" b="1" dirty="0">
                <a:solidFill>
                  <a:srgbClr val="006699"/>
                </a:solidFill>
                <a:latin typeface="+mj-lt"/>
              </a:rPr>
              <a:t>硬盘</a:t>
            </a:r>
            <a:r>
              <a:rPr lang="en-US" altLang="en-US" sz="2000" b="1" dirty="0">
                <a:solidFill>
                  <a:srgbClr val="006699"/>
                </a:solidFill>
                <a:latin typeface="+mj-lt"/>
              </a:rPr>
              <a:t>)</a:t>
            </a:r>
            <a:r>
              <a:rPr lang="en-US" altLang="en-US" sz="2000" b="1" dirty="0">
                <a:solidFill>
                  <a:srgbClr val="3366FF"/>
                </a:solidFill>
              </a:rPr>
              <a:t> </a:t>
            </a:r>
            <a:r>
              <a:rPr lang="zh-CN" altLang="en-US" sz="2000" dirty="0"/>
              <a:t>的盘片一般是铝制的，表面涂敷了磁性材料及保护层，高速旋转，经过读写磁头下方</a:t>
            </a:r>
            <a:endParaRPr lang="en-US" altLang="en-US" sz="2000" dirty="0"/>
          </a:p>
          <a:p>
            <a:pPr lvl="1">
              <a:defRPr/>
            </a:pPr>
            <a:r>
              <a:rPr lang="zh-CN" altLang="en-US" sz="2000" dirty="0"/>
              <a:t>盘片旋转速度一般在</a:t>
            </a:r>
            <a:r>
              <a:rPr lang="en-US" altLang="en-US" sz="2000" dirty="0"/>
              <a:t>60-250</a:t>
            </a:r>
            <a:r>
              <a:rPr lang="zh-CN" altLang="en-US" sz="2000" dirty="0"/>
              <a:t>转</a:t>
            </a:r>
            <a:r>
              <a:rPr lang="en-US" altLang="zh-CN" sz="2000" dirty="0"/>
              <a:t>/</a:t>
            </a:r>
            <a:r>
              <a:rPr lang="zh-CN" altLang="en-US" sz="2000" dirty="0"/>
              <a:t>秒，也就是</a:t>
            </a:r>
            <a:r>
              <a:rPr lang="en-US" altLang="zh-CN" sz="2000" dirty="0"/>
              <a:t>3600-15000</a:t>
            </a:r>
            <a:r>
              <a:rPr lang="zh-CN" altLang="en-US" sz="2000" dirty="0"/>
              <a:t>转</a:t>
            </a:r>
            <a:r>
              <a:rPr lang="en-US" altLang="zh-CN" sz="2000" dirty="0"/>
              <a:t>/</a:t>
            </a:r>
            <a:r>
              <a:rPr lang="zh-CN" altLang="en-US" sz="2000" dirty="0"/>
              <a:t>分</a:t>
            </a:r>
            <a:endParaRPr lang="en-US" altLang="en-US" sz="2000" dirty="0"/>
          </a:p>
          <a:p>
            <a:pPr lvl="1">
              <a:defRPr/>
            </a:pPr>
            <a:r>
              <a:rPr lang="en-US" altLang="en-US" sz="2000" b="1" dirty="0">
                <a:solidFill>
                  <a:srgbClr val="006699"/>
                </a:solidFill>
                <a:latin typeface="+mj-lt"/>
              </a:rPr>
              <a:t>Transfer</a:t>
            </a:r>
            <a:r>
              <a:rPr lang="en-US" altLang="en-US" sz="2000" b="1" dirty="0">
                <a:solidFill>
                  <a:srgbClr val="3366FF"/>
                </a:solidFill>
              </a:rPr>
              <a:t> </a:t>
            </a:r>
            <a:r>
              <a:rPr lang="en-US" altLang="en-US" sz="2000" b="1" dirty="0">
                <a:solidFill>
                  <a:srgbClr val="006699"/>
                </a:solidFill>
                <a:latin typeface="+mj-lt"/>
              </a:rPr>
              <a:t>rate(</a:t>
            </a:r>
            <a:r>
              <a:rPr lang="zh-CN" altLang="en-US" sz="2000" b="1" dirty="0">
                <a:solidFill>
                  <a:srgbClr val="006699"/>
                </a:solidFill>
                <a:latin typeface="+mj-lt"/>
              </a:rPr>
              <a:t>传输速率</a:t>
            </a:r>
            <a:r>
              <a:rPr lang="en-US" altLang="en-US" sz="2000" b="1" dirty="0">
                <a:solidFill>
                  <a:srgbClr val="006699"/>
                </a:solidFill>
                <a:latin typeface="+mj-lt"/>
              </a:rPr>
              <a:t>)</a:t>
            </a:r>
            <a:r>
              <a:rPr lang="en-US" altLang="en-US" sz="2000" dirty="0">
                <a:solidFill>
                  <a:srgbClr val="3366FF"/>
                </a:solidFill>
              </a:rPr>
              <a:t> </a:t>
            </a:r>
            <a:r>
              <a:rPr lang="zh-CN" altLang="en-US" sz="2000" dirty="0"/>
              <a:t>是指在驱动器与计算机之间的数据传输率</a:t>
            </a:r>
            <a:endParaRPr lang="en-US" altLang="en-US" sz="2000" dirty="0"/>
          </a:p>
          <a:p>
            <a:pPr lvl="1">
              <a:defRPr/>
            </a:pPr>
            <a:r>
              <a:rPr lang="en-US" altLang="en-US" sz="2000" b="1" dirty="0">
                <a:solidFill>
                  <a:srgbClr val="006699"/>
                </a:solidFill>
                <a:latin typeface="+mj-lt"/>
              </a:rPr>
              <a:t>Positioning</a:t>
            </a:r>
            <a:r>
              <a:rPr lang="en-US" altLang="en-US" sz="2000" b="1" dirty="0">
                <a:solidFill>
                  <a:srgbClr val="3366FF"/>
                </a:solidFill>
              </a:rPr>
              <a:t> </a:t>
            </a:r>
            <a:r>
              <a:rPr lang="en-US" altLang="en-US" sz="2000" b="1" dirty="0">
                <a:solidFill>
                  <a:srgbClr val="006699"/>
                </a:solidFill>
                <a:latin typeface="+mj-lt"/>
              </a:rPr>
              <a:t>time(</a:t>
            </a:r>
            <a:r>
              <a:rPr lang="zh-CN" altLang="en-US" sz="2000" b="1" dirty="0">
                <a:solidFill>
                  <a:srgbClr val="006699"/>
                </a:solidFill>
                <a:latin typeface="+mj-lt"/>
              </a:rPr>
              <a:t>定位时间</a:t>
            </a:r>
            <a:r>
              <a:rPr lang="en-US" altLang="en-US" sz="2000" b="1" dirty="0">
                <a:solidFill>
                  <a:srgbClr val="006699"/>
                </a:solidFill>
                <a:latin typeface="+mj-lt"/>
              </a:rPr>
              <a:t>)</a:t>
            </a:r>
            <a:r>
              <a:rPr lang="en-US" altLang="en-US" sz="2000" dirty="0">
                <a:solidFill>
                  <a:srgbClr val="3366FF"/>
                </a:solidFill>
              </a:rPr>
              <a:t> </a:t>
            </a:r>
            <a:r>
              <a:rPr lang="en-US" altLang="en-US" sz="2000" dirty="0"/>
              <a:t>(</a:t>
            </a:r>
            <a:r>
              <a:rPr lang="en-US" altLang="en-US" sz="2000" b="1" dirty="0">
                <a:solidFill>
                  <a:srgbClr val="006699"/>
                </a:solidFill>
                <a:latin typeface="+mj-lt"/>
              </a:rPr>
              <a:t>random-access</a:t>
            </a:r>
            <a:r>
              <a:rPr lang="en-US" altLang="en-US" sz="2000" b="1" dirty="0">
                <a:solidFill>
                  <a:srgbClr val="3366FF"/>
                </a:solidFill>
              </a:rPr>
              <a:t> </a:t>
            </a:r>
            <a:r>
              <a:rPr lang="en-US" altLang="en-US" sz="2000" b="1" dirty="0">
                <a:solidFill>
                  <a:srgbClr val="006699"/>
                </a:solidFill>
                <a:latin typeface="+mj-lt"/>
              </a:rPr>
              <a:t>time</a:t>
            </a:r>
            <a:r>
              <a:rPr lang="zh-CN" altLang="en-US" sz="2000" b="1" dirty="0">
                <a:solidFill>
                  <a:srgbClr val="006699"/>
                </a:solidFill>
                <a:latin typeface="+mj-lt"/>
              </a:rPr>
              <a:t>， 随机访问时间</a:t>
            </a:r>
            <a:r>
              <a:rPr lang="en-US" altLang="en-US" sz="2000" dirty="0"/>
              <a:t>) </a:t>
            </a:r>
            <a:r>
              <a:rPr lang="zh-CN" altLang="en-US" sz="2000" dirty="0"/>
              <a:t>由两部分组成：</a:t>
            </a:r>
            <a:endParaRPr lang="en-US" altLang="zh-CN" sz="2000" dirty="0"/>
          </a:p>
          <a:p>
            <a:pPr lvl="2">
              <a:defRPr/>
            </a:pPr>
            <a:r>
              <a:rPr lang="en-US" altLang="zh-CN" sz="2000" dirty="0"/>
              <a:t>1-</a:t>
            </a:r>
            <a:r>
              <a:rPr lang="zh-CN" altLang="en-US" sz="2000" dirty="0"/>
              <a:t>把磁臂移动到所需柱面的</a:t>
            </a:r>
            <a:r>
              <a:rPr lang="en-US" altLang="en-US" sz="2000" b="1" dirty="0">
                <a:solidFill>
                  <a:srgbClr val="006699"/>
                </a:solidFill>
                <a:latin typeface="+mj-lt"/>
              </a:rPr>
              <a:t>seek</a:t>
            </a:r>
            <a:r>
              <a:rPr lang="en-US" altLang="en-US" sz="2000" b="1" dirty="0">
                <a:solidFill>
                  <a:srgbClr val="3366FF"/>
                </a:solidFill>
              </a:rPr>
              <a:t> </a:t>
            </a:r>
            <a:r>
              <a:rPr lang="en-US" altLang="en-US" sz="2000" b="1" dirty="0">
                <a:solidFill>
                  <a:srgbClr val="006699"/>
                </a:solidFill>
                <a:latin typeface="+mj-lt"/>
              </a:rPr>
              <a:t>time(</a:t>
            </a:r>
            <a:r>
              <a:rPr lang="zh-CN" altLang="en-US" sz="2000" b="1" dirty="0">
                <a:solidFill>
                  <a:srgbClr val="006699"/>
                </a:solidFill>
                <a:latin typeface="+mj-lt"/>
              </a:rPr>
              <a:t>寻道时间</a:t>
            </a:r>
            <a:r>
              <a:rPr lang="en-US" altLang="en-US" sz="2000" dirty="0"/>
              <a:t>)</a:t>
            </a:r>
          </a:p>
          <a:p>
            <a:pPr lvl="2">
              <a:defRPr/>
            </a:pPr>
            <a:r>
              <a:rPr lang="en-US" altLang="en-US" sz="2000" dirty="0"/>
              <a:t>2-</a:t>
            </a:r>
            <a:r>
              <a:rPr lang="zh-CN" altLang="en-US" sz="2000" dirty="0"/>
              <a:t>等待所需扇区旋转到磁头下的</a:t>
            </a:r>
            <a:r>
              <a:rPr lang="en-US" altLang="en-US" sz="2000" b="1" dirty="0">
                <a:solidFill>
                  <a:srgbClr val="006699"/>
                </a:solidFill>
                <a:latin typeface="+mj-lt"/>
              </a:rPr>
              <a:t>rotational</a:t>
            </a:r>
            <a:r>
              <a:rPr lang="en-US" altLang="en-US" sz="2000" b="1" dirty="0">
                <a:solidFill>
                  <a:srgbClr val="3366FF"/>
                </a:solidFill>
              </a:rPr>
              <a:t> </a:t>
            </a:r>
            <a:r>
              <a:rPr lang="en-US" altLang="en-US" sz="2000" b="1" dirty="0">
                <a:solidFill>
                  <a:srgbClr val="006699"/>
                </a:solidFill>
                <a:latin typeface="+mj-lt"/>
              </a:rPr>
              <a:t>latency</a:t>
            </a:r>
            <a:r>
              <a:rPr lang="en-US" altLang="zh-CN" sz="2000" b="1" dirty="0">
                <a:solidFill>
                  <a:srgbClr val="006699"/>
                </a:solidFill>
                <a:latin typeface="+mj-lt"/>
              </a:rPr>
              <a:t>(</a:t>
            </a:r>
            <a:r>
              <a:rPr lang="zh-CN" altLang="en-US" sz="2000" b="1" dirty="0">
                <a:solidFill>
                  <a:srgbClr val="006699"/>
                </a:solidFill>
                <a:latin typeface="+mj-lt"/>
              </a:rPr>
              <a:t>旋转等待时间</a:t>
            </a:r>
            <a:r>
              <a:rPr lang="en-US" altLang="en-US" sz="2000" dirty="0"/>
              <a:t>)</a:t>
            </a:r>
            <a:r>
              <a:rPr lang="zh-CN" altLang="en-US" sz="2000" dirty="0"/>
              <a:t> ，取决于盘片转速，平均为半圈</a:t>
            </a:r>
            <a:endParaRPr lang="en-US" altLang="en-US" sz="2000" dirty="0"/>
          </a:p>
          <a:p>
            <a:pPr lvl="1">
              <a:defRPr/>
            </a:pPr>
            <a:r>
              <a:rPr lang="en-US" altLang="en-US" sz="2000" b="1" dirty="0">
                <a:solidFill>
                  <a:srgbClr val="006699"/>
                </a:solidFill>
                <a:latin typeface="+mj-lt"/>
              </a:rPr>
              <a:t>Head</a:t>
            </a:r>
            <a:r>
              <a:rPr lang="en-US" altLang="en-US" sz="2000" b="1" dirty="0">
                <a:solidFill>
                  <a:srgbClr val="3366FF"/>
                </a:solidFill>
              </a:rPr>
              <a:t> </a:t>
            </a:r>
            <a:r>
              <a:rPr lang="en-US" altLang="en-US" sz="2000" b="1" dirty="0">
                <a:solidFill>
                  <a:srgbClr val="006699"/>
                </a:solidFill>
                <a:latin typeface="+mj-lt"/>
              </a:rPr>
              <a:t>crash(</a:t>
            </a:r>
            <a:r>
              <a:rPr lang="zh-CN" altLang="en-US" sz="2000" b="1" dirty="0">
                <a:solidFill>
                  <a:srgbClr val="006699"/>
                </a:solidFill>
                <a:latin typeface="+mj-lt"/>
              </a:rPr>
              <a:t>磁头碰撞</a:t>
            </a:r>
            <a:r>
              <a:rPr lang="en-US" altLang="en-US" sz="2000" b="1" dirty="0">
                <a:solidFill>
                  <a:srgbClr val="006699"/>
                </a:solidFill>
                <a:latin typeface="+mj-lt"/>
              </a:rPr>
              <a:t>)</a:t>
            </a:r>
            <a:r>
              <a:rPr lang="en-US" altLang="en-US" sz="2000" dirty="0">
                <a:solidFill>
                  <a:srgbClr val="3366FF"/>
                </a:solidFill>
              </a:rPr>
              <a:t> </a:t>
            </a:r>
            <a:r>
              <a:rPr lang="zh-CN" altLang="en-US" sz="2000" dirty="0"/>
              <a:t>磁头与盘片表面物理接触，可能会破坏磁盘表面，产生坏道</a:t>
            </a:r>
            <a:endParaRPr lang="en-US" altLang="ja-JP" sz="2000" dirty="0"/>
          </a:p>
          <a:p>
            <a:pPr>
              <a:defRPr/>
            </a:pPr>
            <a:r>
              <a:rPr lang="zh-CN" altLang="en-US" sz="2000" dirty="0"/>
              <a:t>可移动磁盘</a:t>
            </a:r>
            <a:endParaRPr lang="en-US" altLang="en-US" sz="2000" dirty="0"/>
          </a:p>
          <a:p>
            <a:pPr marL="0" indent="0">
              <a:buNone/>
              <a:defRPr/>
            </a:pPr>
            <a:endParaRPr lang="en-US"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EE4FCEB-1379-4084-B21B-F814F049A137}"/>
              </a:ext>
            </a:extLst>
          </p:cNvPr>
          <p:cNvSpPr>
            <a:spLocks noGrp="1" noChangeArrowheads="1"/>
          </p:cNvSpPr>
          <p:nvPr>
            <p:ph type="title"/>
          </p:nvPr>
        </p:nvSpPr>
        <p:spPr>
          <a:xfrm>
            <a:off x="1990812" y="244123"/>
            <a:ext cx="8555680" cy="576262"/>
          </a:xfrm>
        </p:spPr>
        <p:txBody>
          <a:bodyPr/>
          <a:lstStyle/>
          <a:p>
            <a:pPr eaLnBrk="1" hangingPunct="1"/>
            <a:r>
              <a:rPr lang="en-US" altLang="en-US" dirty="0"/>
              <a:t>Selecting a Disk-Scheduling Algorithm</a:t>
            </a:r>
          </a:p>
        </p:txBody>
      </p:sp>
      <p:sp>
        <p:nvSpPr>
          <p:cNvPr id="47106" name="Rectangle 3">
            <a:extLst>
              <a:ext uri="{FF2B5EF4-FFF2-40B4-BE49-F238E27FC236}">
                <a16:creationId xmlns:a16="http://schemas.microsoft.com/office/drawing/2014/main" id="{8C147D62-E0B6-4973-B881-95B0480304B8}"/>
              </a:ext>
            </a:extLst>
          </p:cNvPr>
          <p:cNvSpPr>
            <a:spLocks noGrp="1" noChangeArrowheads="1"/>
          </p:cNvSpPr>
          <p:nvPr>
            <p:ph type="body" idx="1"/>
          </p:nvPr>
        </p:nvSpPr>
        <p:spPr>
          <a:xfrm>
            <a:off x="630195" y="1081089"/>
            <a:ext cx="10781270" cy="4530725"/>
          </a:xfrm>
        </p:spPr>
        <p:txBody>
          <a:bodyPr/>
          <a:lstStyle/>
          <a:p>
            <a:r>
              <a:rPr lang="zh-CN" altLang="en-US" sz="2800" b="1" dirty="0">
                <a:solidFill>
                  <a:srgbClr val="0070C0"/>
                </a:solidFill>
              </a:rPr>
              <a:t>磁盘调度算法的选择</a:t>
            </a:r>
            <a:endParaRPr lang="en-US" altLang="en-US" sz="2800" b="1" dirty="0">
              <a:solidFill>
                <a:srgbClr val="0070C0"/>
              </a:solidFill>
            </a:endParaRPr>
          </a:p>
          <a:p>
            <a:r>
              <a:rPr lang="en-US" altLang="en-US" sz="2800" dirty="0"/>
              <a:t>SSTF</a:t>
            </a:r>
            <a:r>
              <a:rPr lang="zh-CN" altLang="en-US" sz="2800" dirty="0"/>
              <a:t>较为普通且很有吸引力</a:t>
            </a:r>
            <a:endParaRPr lang="en-US" altLang="en-US" sz="2800" dirty="0"/>
          </a:p>
          <a:p>
            <a:r>
              <a:rPr lang="en-US" altLang="en-US" sz="2800" dirty="0"/>
              <a:t>SCAN </a:t>
            </a:r>
            <a:r>
              <a:rPr lang="zh-CN" altLang="en-US" sz="2800" dirty="0"/>
              <a:t>与</a:t>
            </a:r>
            <a:r>
              <a:rPr lang="en-US" altLang="en-US" sz="2800" dirty="0"/>
              <a:t> C-SCAN </a:t>
            </a:r>
            <a:r>
              <a:rPr lang="zh-CN" altLang="en-US" sz="2800" dirty="0"/>
              <a:t>对高负荷的系统，性能比较好</a:t>
            </a:r>
            <a:endParaRPr lang="en-US" altLang="en-US" sz="2800" dirty="0"/>
          </a:p>
          <a:p>
            <a:pPr lvl="1"/>
            <a:r>
              <a:rPr lang="zh-CN" altLang="en-US" sz="2800" dirty="0"/>
              <a:t>没有</a:t>
            </a:r>
            <a:r>
              <a:rPr lang="en-US" altLang="zh-CN" sz="2800" dirty="0"/>
              <a:t>SSTF</a:t>
            </a:r>
            <a:r>
              <a:rPr lang="zh-CN" altLang="en-US" sz="2800" dirty="0"/>
              <a:t>那样的饥饿问题，但高负荷时有的任务可能延迟很大</a:t>
            </a:r>
            <a:endParaRPr lang="en-US" altLang="zh-CN" sz="2800" dirty="0"/>
          </a:p>
          <a:p>
            <a:r>
              <a:rPr lang="en-US" altLang="en-US" sz="2800" dirty="0"/>
              <a:t>LOOK</a:t>
            </a:r>
            <a:r>
              <a:rPr lang="zh-CN" altLang="en-US" sz="2800" dirty="0"/>
              <a:t>也是比较合理的选择</a:t>
            </a:r>
            <a:endParaRPr lang="en-US" altLang="zh-CN" sz="2800" dirty="0"/>
          </a:p>
          <a:p>
            <a:r>
              <a:rPr lang="zh-CN" altLang="en-US" sz="2800" dirty="0"/>
              <a:t>现代磁盘，旋转等待几乎与平均寻道时间一样。但磁盘通常不透露当前磁头处于哪个扇区的信息，</a:t>
            </a:r>
            <a:r>
              <a:rPr lang="en-US" altLang="zh-CN" sz="2800" dirty="0"/>
              <a:t>OS</a:t>
            </a:r>
            <a:r>
              <a:rPr lang="zh-CN" altLang="en-US" sz="2800" dirty="0"/>
              <a:t>即便得到了这样的信息，相对于寻道，调度扇区也更困难。因为磁盘在工作时一直在旋转中，调度扇区的实时性要求很强</a:t>
            </a:r>
            <a:endParaRPr lang="en-US" altLang="en-US" sz="2800" dirty="0"/>
          </a:p>
          <a:p>
            <a:endParaRPr lang="en-US" altLang="en-US" sz="2800" dirty="0"/>
          </a:p>
          <a:p>
            <a:endParaRPr lang="en-US" altLang="en-US" sz="3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AEE4FCEB-1379-4084-B21B-F814F049A137}"/>
              </a:ext>
            </a:extLst>
          </p:cNvPr>
          <p:cNvSpPr>
            <a:spLocks noGrp="1" noChangeArrowheads="1"/>
          </p:cNvSpPr>
          <p:nvPr>
            <p:ph type="title"/>
          </p:nvPr>
        </p:nvSpPr>
        <p:spPr>
          <a:xfrm>
            <a:off x="2108201" y="244123"/>
            <a:ext cx="8404225" cy="576262"/>
          </a:xfrm>
        </p:spPr>
        <p:txBody>
          <a:bodyPr/>
          <a:lstStyle/>
          <a:p>
            <a:pPr eaLnBrk="1" hangingPunct="1"/>
            <a:r>
              <a:rPr lang="en-US" altLang="en-US" sz="3000" dirty="0"/>
              <a:t>*Selecting a Disk-Scheduling Algorithm</a:t>
            </a:r>
          </a:p>
        </p:txBody>
      </p:sp>
      <p:sp>
        <p:nvSpPr>
          <p:cNvPr id="47106" name="Rectangle 3">
            <a:extLst>
              <a:ext uri="{FF2B5EF4-FFF2-40B4-BE49-F238E27FC236}">
                <a16:creationId xmlns:a16="http://schemas.microsoft.com/office/drawing/2014/main" id="{8C147D62-E0B6-4973-B881-95B0480304B8}"/>
              </a:ext>
            </a:extLst>
          </p:cNvPr>
          <p:cNvSpPr>
            <a:spLocks noGrp="1" noChangeArrowheads="1"/>
          </p:cNvSpPr>
          <p:nvPr>
            <p:ph type="body" idx="1"/>
          </p:nvPr>
        </p:nvSpPr>
        <p:spPr>
          <a:xfrm>
            <a:off x="807869" y="1081089"/>
            <a:ext cx="10404628" cy="4530725"/>
          </a:xfrm>
        </p:spPr>
        <p:txBody>
          <a:bodyPr/>
          <a:lstStyle/>
          <a:p>
            <a:r>
              <a:rPr lang="en-US" altLang="en-US" sz="2000" dirty="0"/>
              <a:t>To avoid starvation </a:t>
            </a:r>
            <a:r>
              <a:rPr lang="en-US" altLang="en-US" sz="2000" b="1" dirty="0">
                <a:solidFill>
                  <a:srgbClr val="0070C0"/>
                </a:solidFill>
              </a:rPr>
              <a:t>Linux</a:t>
            </a:r>
            <a:r>
              <a:rPr lang="en-US" altLang="en-US" sz="2000" dirty="0"/>
              <a:t> implements </a:t>
            </a:r>
            <a:r>
              <a:rPr lang="en-US" altLang="en-US" sz="2400" b="1" dirty="0">
                <a:solidFill>
                  <a:srgbClr val="006699"/>
                </a:solidFill>
                <a:latin typeface="+mj-lt"/>
              </a:rPr>
              <a:t>deadline</a:t>
            </a:r>
            <a:r>
              <a:rPr lang="en-US" altLang="en-US" sz="2000" dirty="0"/>
              <a:t> scheduler</a:t>
            </a:r>
          </a:p>
          <a:p>
            <a:pPr lvl="1"/>
            <a:r>
              <a:rPr lang="en-US" altLang="en-US" sz="2000" dirty="0"/>
              <a:t>Maintains separate read and write queues, gives read priority</a:t>
            </a:r>
          </a:p>
          <a:p>
            <a:pPr lvl="2"/>
            <a:r>
              <a:rPr lang="en-US" altLang="en-US" sz="2000" dirty="0"/>
              <a:t>Because processes more likely to block on read than write</a:t>
            </a:r>
          </a:p>
          <a:p>
            <a:pPr lvl="1"/>
            <a:r>
              <a:rPr lang="en-US" altLang="en-US" sz="2000" dirty="0"/>
              <a:t>Implements four queues: 2 x read and 2 x write</a:t>
            </a:r>
          </a:p>
          <a:p>
            <a:pPr lvl="2"/>
            <a:r>
              <a:rPr lang="en-US" altLang="en-US" sz="2000" dirty="0"/>
              <a:t> 1 read and 1 write queue sorted in LBA order, essentially implementing C-SCAN</a:t>
            </a:r>
          </a:p>
          <a:p>
            <a:pPr lvl="2"/>
            <a:r>
              <a:rPr lang="en-US" altLang="en-US" sz="2000" dirty="0"/>
              <a:t>1 read and 1 write queue sorted in FCFS order</a:t>
            </a:r>
          </a:p>
          <a:p>
            <a:pPr lvl="2"/>
            <a:r>
              <a:rPr lang="en-US" altLang="en-US" sz="2000" dirty="0"/>
              <a:t>All I/O requests sent in batch sorted in that queue’s order</a:t>
            </a:r>
          </a:p>
          <a:p>
            <a:pPr lvl="2"/>
            <a:r>
              <a:rPr lang="en-US" altLang="en-US" sz="2000" dirty="0"/>
              <a:t>After each batch, checks if any requests in FCFS older than configured age (default 500ms)</a:t>
            </a:r>
          </a:p>
          <a:p>
            <a:pPr lvl="3"/>
            <a:r>
              <a:rPr lang="en-US" altLang="en-US" sz="2000" dirty="0"/>
              <a:t>If so, LBA queue containing that request is selected for next batch of I/O</a:t>
            </a:r>
          </a:p>
          <a:p>
            <a:endParaRPr lang="en-US" altLang="en-US" sz="2400" dirty="0"/>
          </a:p>
        </p:txBody>
      </p:sp>
    </p:spTree>
    <p:extLst>
      <p:ext uri="{BB962C8B-B14F-4D97-AF65-F5344CB8AC3E}">
        <p14:creationId xmlns:p14="http://schemas.microsoft.com/office/powerpoint/2010/main" val="33090519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DFAD2B5-4334-4F2C-9AFC-F39DD7D97FDE}"/>
              </a:ext>
            </a:extLst>
          </p:cNvPr>
          <p:cNvSpPr>
            <a:spLocks noGrp="1" noChangeArrowheads="1"/>
          </p:cNvSpPr>
          <p:nvPr>
            <p:ph type="title"/>
          </p:nvPr>
        </p:nvSpPr>
        <p:spPr>
          <a:xfrm>
            <a:off x="2417796" y="234792"/>
            <a:ext cx="7712075" cy="576262"/>
          </a:xfrm>
        </p:spPr>
        <p:txBody>
          <a:bodyPr/>
          <a:lstStyle/>
          <a:p>
            <a:pPr eaLnBrk="1" hangingPunct="1"/>
            <a:r>
              <a:rPr lang="en-US" altLang="en-US" dirty="0"/>
              <a:t>*NVM Scheduling</a:t>
            </a:r>
          </a:p>
        </p:txBody>
      </p:sp>
      <p:sp>
        <p:nvSpPr>
          <p:cNvPr id="49154" name="Rectangle 3">
            <a:extLst>
              <a:ext uri="{FF2B5EF4-FFF2-40B4-BE49-F238E27FC236}">
                <a16:creationId xmlns:a16="http://schemas.microsoft.com/office/drawing/2014/main" id="{893B53C6-F852-4B23-8A07-4E004DA21114}"/>
              </a:ext>
            </a:extLst>
          </p:cNvPr>
          <p:cNvSpPr>
            <a:spLocks noGrp="1" noChangeArrowheads="1"/>
          </p:cNvSpPr>
          <p:nvPr>
            <p:ph type="body" idx="1"/>
          </p:nvPr>
        </p:nvSpPr>
        <p:spPr>
          <a:xfrm>
            <a:off x="1171851" y="1081089"/>
            <a:ext cx="9871969" cy="4530725"/>
          </a:xfrm>
        </p:spPr>
        <p:txBody>
          <a:bodyPr/>
          <a:lstStyle/>
          <a:p>
            <a:r>
              <a:rPr lang="en-US" altLang="en-US" sz="2400" dirty="0"/>
              <a:t>No disk heads or rotational latency but still room for optimization</a:t>
            </a:r>
          </a:p>
          <a:p>
            <a:r>
              <a:rPr lang="en-US" altLang="en-US" sz="2400" dirty="0"/>
              <a:t>In RHEL 7 </a:t>
            </a:r>
            <a:r>
              <a:rPr lang="en-US" altLang="en-US" sz="2400" b="1" dirty="0">
                <a:solidFill>
                  <a:srgbClr val="006699"/>
                </a:solidFill>
                <a:latin typeface="+mj-lt"/>
              </a:rPr>
              <a:t>NOOP</a:t>
            </a:r>
            <a:r>
              <a:rPr lang="en-US" altLang="en-US" sz="2400" dirty="0"/>
              <a:t> (no scheduling) is used but adjacent LBA requests are combined</a:t>
            </a:r>
          </a:p>
          <a:p>
            <a:pPr lvl="1"/>
            <a:r>
              <a:rPr lang="en-US" altLang="en-US" sz="2400" dirty="0"/>
              <a:t>NVM best at random I/O, HDD at sequential</a:t>
            </a:r>
          </a:p>
          <a:p>
            <a:pPr lvl="1"/>
            <a:r>
              <a:rPr lang="en-US" altLang="en-US" sz="2400" dirty="0"/>
              <a:t>Throughput can be similar</a:t>
            </a:r>
          </a:p>
          <a:p>
            <a:pPr lvl="1"/>
            <a:r>
              <a:rPr lang="en-US" altLang="en-US" sz="2400" b="1" dirty="0" err="1">
                <a:solidFill>
                  <a:srgbClr val="006699"/>
                </a:solidFill>
                <a:latin typeface="+mj-lt"/>
              </a:rPr>
              <a:t>Input/Output</a:t>
            </a:r>
            <a:r>
              <a:rPr lang="en-US" altLang="en-US" sz="2400" b="1" dirty="0">
                <a:solidFill>
                  <a:srgbClr val="006699"/>
                </a:solidFill>
                <a:latin typeface="+mj-lt"/>
              </a:rPr>
              <a:t> operations per second </a:t>
            </a:r>
            <a:r>
              <a:rPr lang="en-US" altLang="en-US" sz="2400" dirty="0"/>
              <a:t>(</a:t>
            </a:r>
            <a:r>
              <a:rPr lang="en-US" altLang="en-US" sz="2400" b="1" dirty="0">
                <a:solidFill>
                  <a:srgbClr val="006699"/>
                </a:solidFill>
                <a:latin typeface="+mj-lt"/>
              </a:rPr>
              <a:t>IOPS</a:t>
            </a:r>
            <a:r>
              <a:rPr lang="en-US" altLang="en-US" sz="2400" dirty="0"/>
              <a:t>) much higher with NVM (hundreds of thousands vs hundreds)</a:t>
            </a:r>
          </a:p>
          <a:p>
            <a:pPr lvl="1"/>
            <a:r>
              <a:rPr lang="en-US" altLang="en-US" sz="2400" dirty="0"/>
              <a:t>But </a:t>
            </a:r>
            <a:r>
              <a:rPr lang="en-US" altLang="en-US" sz="2400" b="1" dirty="0">
                <a:solidFill>
                  <a:srgbClr val="006699"/>
                </a:solidFill>
                <a:latin typeface="+mj-lt"/>
              </a:rPr>
              <a:t>write</a:t>
            </a:r>
            <a:r>
              <a:rPr lang="en-US" altLang="en-US" sz="2400" b="1" dirty="0">
                <a:solidFill>
                  <a:srgbClr val="3366FF"/>
                </a:solidFill>
              </a:rPr>
              <a:t> </a:t>
            </a:r>
            <a:r>
              <a:rPr lang="en-US" altLang="en-US" sz="2400" b="1" dirty="0">
                <a:solidFill>
                  <a:srgbClr val="006699"/>
                </a:solidFill>
                <a:latin typeface="+mj-lt"/>
              </a:rPr>
              <a:t>amplification</a:t>
            </a:r>
            <a:r>
              <a:rPr lang="en-US" altLang="en-US" sz="2400" b="1" dirty="0">
                <a:solidFill>
                  <a:srgbClr val="3366FF"/>
                </a:solidFill>
              </a:rPr>
              <a:t> </a:t>
            </a:r>
            <a:r>
              <a:rPr lang="en-US" altLang="en-US" sz="2400" dirty="0"/>
              <a:t>(one write, causing garbage collection and many read/writes) can decrease the performance advantage</a:t>
            </a:r>
          </a:p>
          <a:p>
            <a:pPr lvl="2"/>
            <a:endParaRPr lang="en-US" altLang="en-US" sz="2400" dirty="0"/>
          </a:p>
          <a:p>
            <a:endParaRPr lang="en-US" altLang="en-US" sz="2400" dirty="0"/>
          </a:p>
          <a:p>
            <a:endParaRPr lang="en-US" alt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61149D5-81F6-4C02-B1DB-12319E1551A3}"/>
              </a:ext>
            </a:extLst>
          </p:cNvPr>
          <p:cNvSpPr>
            <a:spLocks noGrp="1" noChangeArrowheads="1"/>
          </p:cNvSpPr>
          <p:nvPr>
            <p:ph type="title"/>
          </p:nvPr>
        </p:nvSpPr>
        <p:spPr>
          <a:xfrm>
            <a:off x="1723768" y="242306"/>
            <a:ext cx="9199605" cy="576262"/>
          </a:xfrm>
        </p:spPr>
        <p:txBody>
          <a:bodyPr/>
          <a:lstStyle/>
          <a:p>
            <a:pPr eaLnBrk="1" hangingPunct="1"/>
            <a:r>
              <a:rPr lang="en-US" altLang="en-US" dirty="0"/>
              <a:t>12.5 Storage Device Management(</a:t>
            </a:r>
            <a:r>
              <a:rPr lang="zh-CN" altLang="en-US" dirty="0"/>
              <a:t>磁盘管理</a:t>
            </a:r>
            <a:r>
              <a:rPr lang="en-US" altLang="en-US" dirty="0"/>
              <a:t>)</a:t>
            </a:r>
          </a:p>
        </p:txBody>
      </p:sp>
      <p:sp>
        <p:nvSpPr>
          <p:cNvPr id="53250" name="Rectangle 3">
            <a:extLst>
              <a:ext uri="{FF2B5EF4-FFF2-40B4-BE49-F238E27FC236}">
                <a16:creationId xmlns:a16="http://schemas.microsoft.com/office/drawing/2014/main" id="{199DF9C6-B7DA-4E0E-BB9E-7A469E0473A2}"/>
              </a:ext>
            </a:extLst>
          </p:cNvPr>
          <p:cNvSpPr>
            <a:spLocks noGrp="1" noChangeArrowheads="1"/>
          </p:cNvSpPr>
          <p:nvPr>
            <p:ph type="body" idx="1"/>
          </p:nvPr>
        </p:nvSpPr>
        <p:spPr>
          <a:xfrm>
            <a:off x="586946" y="953823"/>
            <a:ext cx="10719486" cy="4530725"/>
          </a:xfrm>
        </p:spPr>
        <p:txBody>
          <a:bodyPr/>
          <a:lstStyle/>
          <a:p>
            <a:r>
              <a:rPr lang="en-US" altLang="en-US" sz="2400" b="1" dirty="0">
                <a:solidFill>
                  <a:srgbClr val="006699"/>
                </a:solidFill>
                <a:latin typeface="+mj-lt"/>
              </a:rPr>
              <a:t>Low-level</a:t>
            </a:r>
            <a:r>
              <a:rPr lang="en-US" altLang="en-US" sz="2400" b="1" dirty="0">
                <a:solidFill>
                  <a:srgbClr val="3366FF"/>
                </a:solidFill>
              </a:rPr>
              <a:t> </a:t>
            </a:r>
            <a:r>
              <a:rPr lang="en-US" altLang="en-US" sz="2400" b="1" dirty="0">
                <a:solidFill>
                  <a:srgbClr val="006699"/>
                </a:solidFill>
                <a:latin typeface="+mj-lt"/>
              </a:rPr>
              <a:t>formatting(</a:t>
            </a:r>
            <a:r>
              <a:rPr lang="zh-CN" altLang="en-US" sz="2400" b="1" dirty="0">
                <a:solidFill>
                  <a:srgbClr val="006699"/>
                </a:solidFill>
                <a:latin typeface="+mj-lt"/>
              </a:rPr>
              <a:t>低级格式化</a:t>
            </a:r>
            <a:r>
              <a:rPr lang="en-US" altLang="en-US" sz="2400" b="1" dirty="0">
                <a:solidFill>
                  <a:srgbClr val="006699"/>
                </a:solidFill>
                <a:latin typeface="+mj-lt"/>
              </a:rPr>
              <a:t>)</a:t>
            </a:r>
            <a:r>
              <a:rPr lang="en-US" altLang="en-US" sz="2400" dirty="0"/>
              <a:t>, or </a:t>
            </a:r>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formatting(</a:t>
            </a:r>
            <a:r>
              <a:rPr lang="zh-CN" altLang="en-US" sz="2400" b="1" dirty="0">
                <a:solidFill>
                  <a:srgbClr val="006699"/>
                </a:solidFill>
                <a:latin typeface="+mj-lt"/>
              </a:rPr>
              <a:t>物理格式化</a:t>
            </a:r>
            <a:r>
              <a:rPr lang="en-US" altLang="en-US" sz="2400" b="1" dirty="0">
                <a:solidFill>
                  <a:srgbClr val="006699"/>
                </a:solidFill>
                <a:latin typeface="+mj-lt"/>
              </a:rPr>
              <a:t>)</a:t>
            </a:r>
            <a:r>
              <a:rPr lang="en-US" altLang="en-US" sz="2400" dirty="0">
                <a:solidFill>
                  <a:srgbClr val="3366FF"/>
                </a:solidFill>
              </a:rPr>
              <a:t> </a:t>
            </a:r>
            <a:r>
              <a:rPr lang="zh-CN" altLang="en-US" sz="2400" dirty="0"/>
              <a:t>将磁盘划分为扇区，使得磁盘控制器能够读写</a:t>
            </a:r>
            <a:endParaRPr lang="en-US" altLang="en-US" sz="2400" dirty="0"/>
          </a:p>
          <a:p>
            <a:pPr lvl="1"/>
            <a:r>
              <a:rPr lang="zh-CN" altLang="en-US" sz="2400" dirty="0"/>
              <a:t>每个扇区有头部信息，数据区，及纠错编码</a:t>
            </a:r>
            <a:r>
              <a:rPr lang="en-US" altLang="en-US" sz="2400" dirty="0"/>
              <a:t> (error correction code, </a:t>
            </a:r>
            <a:r>
              <a:rPr lang="en-US" altLang="en-US" sz="2400" b="1" dirty="0">
                <a:solidFill>
                  <a:srgbClr val="006699"/>
                </a:solidFill>
                <a:latin typeface="+mj-lt"/>
              </a:rPr>
              <a:t>ECC</a:t>
            </a:r>
            <a:r>
              <a:rPr lang="en-US" altLang="en-US" sz="2400" dirty="0"/>
              <a:t>)</a:t>
            </a:r>
          </a:p>
          <a:p>
            <a:pPr lvl="1"/>
            <a:r>
              <a:rPr lang="zh-CN" altLang="en-US" sz="2400" dirty="0"/>
              <a:t>通常数据区长度为</a:t>
            </a:r>
            <a:r>
              <a:rPr lang="en-US" altLang="zh-CN" sz="2400" dirty="0"/>
              <a:t>512</a:t>
            </a:r>
            <a:r>
              <a:rPr lang="zh-CN" altLang="en-US" sz="2400" dirty="0"/>
              <a:t>字节，但近年来磁盘的物理扇区一般为</a:t>
            </a:r>
            <a:r>
              <a:rPr lang="en-US" altLang="zh-CN" sz="2400" dirty="0"/>
              <a:t>4096</a:t>
            </a:r>
            <a:r>
              <a:rPr lang="zh-CN" altLang="en-US" sz="2400" dirty="0"/>
              <a:t>字节</a:t>
            </a:r>
            <a:endParaRPr lang="en-US" altLang="en-US" sz="2400" dirty="0"/>
          </a:p>
          <a:p>
            <a:r>
              <a:rPr lang="zh-CN" altLang="en-US" sz="2400" dirty="0"/>
              <a:t>为了用磁盘保存文件，操作系统需要将自己的数据结构记录在磁盘上</a:t>
            </a:r>
            <a:endParaRPr lang="en-US" altLang="en-US" sz="2400" dirty="0"/>
          </a:p>
          <a:p>
            <a:pPr lvl="1"/>
            <a:r>
              <a:rPr lang="en-US" altLang="en-US" sz="2400" b="1" dirty="0">
                <a:solidFill>
                  <a:srgbClr val="006699"/>
                </a:solidFill>
                <a:latin typeface="+mj-lt"/>
              </a:rPr>
              <a:t>Partition(</a:t>
            </a:r>
            <a:r>
              <a:rPr lang="zh-CN" altLang="en-US" sz="2400" b="1" dirty="0">
                <a:solidFill>
                  <a:srgbClr val="006699"/>
                </a:solidFill>
                <a:latin typeface="+mj-lt"/>
              </a:rPr>
              <a:t>分区</a:t>
            </a:r>
            <a:r>
              <a:rPr lang="en-US" altLang="en-US" sz="2400" b="1" dirty="0">
                <a:solidFill>
                  <a:srgbClr val="006699"/>
                </a:solidFill>
                <a:latin typeface="+mj-lt"/>
              </a:rPr>
              <a:t>)</a:t>
            </a:r>
            <a:r>
              <a:rPr lang="en-US" altLang="en-US" sz="2400" dirty="0"/>
              <a:t> </a:t>
            </a:r>
            <a:r>
              <a:rPr lang="zh-CN" altLang="en-US" sz="2400" dirty="0"/>
              <a:t>将磁盘分为若干个逻辑磁盘，每个逻辑盘都包含一些连续柱面</a:t>
            </a:r>
            <a:endParaRPr lang="en-US" altLang="en-US" sz="2400" dirty="0"/>
          </a:p>
          <a:p>
            <a:pPr lvl="1"/>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formatting(</a:t>
            </a:r>
            <a:r>
              <a:rPr lang="zh-CN" altLang="en-US" sz="2400" b="1" dirty="0">
                <a:solidFill>
                  <a:srgbClr val="006699"/>
                </a:solidFill>
                <a:latin typeface="+mj-lt"/>
              </a:rPr>
              <a:t>逻辑格式化</a:t>
            </a:r>
            <a:r>
              <a:rPr lang="en-US" altLang="en-US" sz="2400" b="1" dirty="0">
                <a:solidFill>
                  <a:srgbClr val="006699"/>
                </a:solidFill>
                <a:latin typeface="+mj-lt"/>
              </a:rPr>
              <a:t>)</a:t>
            </a:r>
            <a:r>
              <a:rPr lang="en-US" altLang="en-US" sz="2400" dirty="0">
                <a:solidFill>
                  <a:srgbClr val="3366FF"/>
                </a:solidFill>
              </a:rPr>
              <a:t> </a:t>
            </a:r>
            <a:r>
              <a:rPr lang="zh-CN" altLang="en-US" sz="2400" dirty="0"/>
              <a:t>或者称为</a:t>
            </a:r>
            <a:r>
              <a:rPr lang="en-US" altLang="en-US" sz="2400" dirty="0"/>
              <a:t> </a:t>
            </a:r>
            <a:r>
              <a:rPr lang="ja-JP" altLang="en-US" sz="2400" dirty="0"/>
              <a:t>“</a:t>
            </a:r>
            <a:r>
              <a:rPr lang="zh-CN" altLang="en-US" sz="2400" dirty="0"/>
              <a:t>生成一个文件系统</a:t>
            </a:r>
            <a:r>
              <a:rPr lang="ja-JP" altLang="en-US" sz="2400" dirty="0"/>
              <a:t>”</a:t>
            </a:r>
            <a:endParaRPr lang="en-US" altLang="ja-JP" sz="2400" dirty="0"/>
          </a:p>
          <a:p>
            <a:pPr lvl="1"/>
            <a:r>
              <a:rPr lang="zh-CN" altLang="en-US" sz="2400" dirty="0"/>
              <a:t>为了提高性能，大多数文件系统把若干连续块聚合成蔟</a:t>
            </a:r>
            <a:r>
              <a:rPr lang="en-US" altLang="zh-CN" sz="2400" dirty="0"/>
              <a:t>(</a:t>
            </a:r>
            <a:r>
              <a:rPr lang="en-US" altLang="en-US" sz="2400" b="1" dirty="0">
                <a:solidFill>
                  <a:srgbClr val="006699"/>
                </a:solidFill>
                <a:latin typeface="+mj-lt"/>
              </a:rPr>
              <a:t>clusters</a:t>
            </a:r>
            <a:r>
              <a:rPr lang="en-US" altLang="zh-CN" sz="2400" dirty="0"/>
              <a:t>)</a:t>
            </a:r>
            <a:endParaRPr lang="en-US" altLang="en-US" sz="2400" b="1" dirty="0">
              <a:solidFill>
                <a:srgbClr val="006699"/>
              </a:solidFill>
              <a:latin typeface="+mj-lt"/>
            </a:endParaRPr>
          </a:p>
          <a:p>
            <a:pPr lvl="2"/>
            <a:r>
              <a:rPr lang="zh-CN" altLang="en-US" sz="2400" dirty="0"/>
              <a:t>磁盘</a:t>
            </a:r>
            <a:r>
              <a:rPr lang="en-US" altLang="zh-CN" sz="2400" dirty="0"/>
              <a:t>I/O</a:t>
            </a:r>
            <a:r>
              <a:rPr lang="zh-CN" altLang="en-US" sz="2400" dirty="0"/>
              <a:t>通过块完成</a:t>
            </a:r>
            <a:endParaRPr lang="en-US" altLang="en-US" sz="2400" dirty="0"/>
          </a:p>
          <a:p>
            <a:pPr lvl="2"/>
            <a:r>
              <a:rPr lang="zh-CN" altLang="en-US" sz="2400" dirty="0"/>
              <a:t>文件</a:t>
            </a:r>
            <a:r>
              <a:rPr lang="en-US" altLang="zh-CN" sz="2400" dirty="0"/>
              <a:t>I/O</a:t>
            </a:r>
            <a:r>
              <a:rPr lang="zh-CN" altLang="en-US" sz="2400" dirty="0"/>
              <a:t>通过蔟完成</a:t>
            </a:r>
            <a:endParaRPr lang="en-US" alt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081C65AD-451C-4425-BE1A-BC0C489CE2C0}"/>
              </a:ext>
            </a:extLst>
          </p:cNvPr>
          <p:cNvSpPr>
            <a:spLocks noGrp="1" noChangeArrowheads="1"/>
          </p:cNvSpPr>
          <p:nvPr>
            <p:ph type="title"/>
          </p:nvPr>
        </p:nvSpPr>
        <p:spPr>
          <a:xfrm>
            <a:off x="2373191" y="242306"/>
            <a:ext cx="7996237" cy="576262"/>
          </a:xfrm>
        </p:spPr>
        <p:txBody>
          <a:bodyPr/>
          <a:lstStyle/>
          <a:p>
            <a:pPr eaLnBrk="1" hangingPunct="1"/>
            <a:r>
              <a:rPr lang="en-US" altLang="en-US" dirty="0"/>
              <a:t>Raw </a:t>
            </a:r>
            <a:r>
              <a:rPr lang="en-US" altLang="zh-CN" dirty="0"/>
              <a:t>D</a:t>
            </a:r>
            <a:r>
              <a:rPr lang="en-US" altLang="en-US" dirty="0"/>
              <a:t>isk </a:t>
            </a:r>
          </a:p>
        </p:txBody>
      </p:sp>
      <p:pic>
        <p:nvPicPr>
          <p:cNvPr id="5" name="图片 4">
            <a:extLst>
              <a:ext uri="{FF2B5EF4-FFF2-40B4-BE49-F238E27FC236}">
                <a16:creationId xmlns:a16="http://schemas.microsoft.com/office/drawing/2014/main" id="{AEBF776B-8C39-49A7-B79D-F4CC18DF07F4}"/>
              </a:ext>
            </a:extLst>
          </p:cNvPr>
          <p:cNvPicPr>
            <a:picLocks noChangeAspect="1"/>
          </p:cNvPicPr>
          <p:nvPr/>
        </p:nvPicPr>
        <p:blipFill>
          <a:blip r:embed="rId3"/>
          <a:stretch>
            <a:fillRect/>
          </a:stretch>
        </p:blipFill>
        <p:spPr>
          <a:xfrm>
            <a:off x="420130" y="1402492"/>
            <a:ext cx="11355859" cy="3426594"/>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41371905-38D3-40B0-A7EC-D34187931DF5}"/>
              </a:ext>
            </a:extLst>
          </p:cNvPr>
          <p:cNvSpPr>
            <a:spLocks noGrp="1" noChangeArrowheads="1"/>
          </p:cNvSpPr>
          <p:nvPr>
            <p:ph type="title"/>
          </p:nvPr>
        </p:nvSpPr>
        <p:spPr>
          <a:xfrm>
            <a:off x="2214469" y="241334"/>
            <a:ext cx="8229600" cy="576262"/>
          </a:xfrm>
        </p:spPr>
        <p:txBody>
          <a:bodyPr/>
          <a:lstStyle/>
          <a:p>
            <a:r>
              <a:rPr lang="en-US" altLang="en-US" dirty="0"/>
              <a:t>Storage Device Management (cont.)</a:t>
            </a:r>
          </a:p>
        </p:txBody>
      </p:sp>
      <p:sp>
        <p:nvSpPr>
          <p:cNvPr id="12291" name="Content Placeholder 2">
            <a:extLst>
              <a:ext uri="{FF2B5EF4-FFF2-40B4-BE49-F238E27FC236}">
                <a16:creationId xmlns:a16="http://schemas.microsoft.com/office/drawing/2014/main" id="{EC594FDB-8832-9F4D-A366-1CD2F4D744D5}"/>
              </a:ext>
            </a:extLst>
          </p:cNvPr>
          <p:cNvSpPr>
            <a:spLocks noGrp="1"/>
          </p:cNvSpPr>
          <p:nvPr>
            <p:ph idx="1"/>
          </p:nvPr>
        </p:nvSpPr>
        <p:spPr>
          <a:xfrm>
            <a:off x="819665" y="995362"/>
            <a:ext cx="10552670" cy="4867275"/>
          </a:xfrm>
        </p:spPr>
        <p:txBody>
          <a:bodyPr/>
          <a:lstStyle/>
          <a:p>
            <a:pPr>
              <a:defRPr/>
            </a:pPr>
            <a:r>
              <a:rPr lang="en-US" altLang="zh-CN" sz="2400" b="1" dirty="0">
                <a:solidFill>
                  <a:srgbClr val="006699"/>
                </a:solidFill>
                <a:latin typeface="+mj-lt"/>
              </a:rPr>
              <a:t>Boot Block</a:t>
            </a:r>
            <a:r>
              <a:rPr lang="en-US" altLang="en-US" sz="2400" b="1" dirty="0">
                <a:solidFill>
                  <a:srgbClr val="006699"/>
                </a:solidFill>
                <a:latin typeface="+mj-lt"/>
              </a:rPr>
              <a:t>(</a:t>
            </a:r>
            <a:r>
              <a:rPr lang="zh-CN" altLang="en-US" sz="2400" b="1" dirty="0">
                <a:solidFill>
                  <a:srgbClr val="006699"/>
                </a:solidFill>
                <a:latin typeface="+mj-lt"/>
              </a:rPr>
              <a:t>引导块</a:t>
            </a:r>
            <a:r>
              <a:rPr lang="en-US" altLang="en-US" sz="2400" b="1" dirty="0">
                <a:solidFill>
                  <a:srgbClr val="006699"/>
                </a:solidFill>
                <a:latin typeface="+mj-lt"/>
              </a:rPr>
              <a:t>)</a:t>
            </a:r>
            <a:r>
              <a:rPr lang="en-US" altLang="en-US" sz="2400" b="1" dirty="0">
                <a:solidFill>
                  <a:srgbClr val="3366FF"/>
                </a:solidFill>
              </a:rPr>
              <a:t> </a:t>
            </a:r>
            <a:r>
              <a:rPr lang="zh-CN" altLang="en-US" sz="2400" dirty="0"/>
              <a:t>包含操作系统，其他分区可包含另外的操作系统，其他的文件系统，或者</a:t>
            </a:r>
            <a:r>
              <a:rPr lang="en-US" altLang="zh-CN" sz="2400" dirty="0"/>
              <a:t>raw(</a:t>
            </a:r>
            <a:r>
              <a:rPr lang="zh-CN" altLang="en-US" sz="2400" dirty="0"/>
              <a:t>生磁盘</a:t>
            </a:r>
            <a:r>
              <a:rPr lang="en-US" altLang="zh-CN" sz="2400" dirty="0"/>
              <a:t>)</a:t>
            </a:r>
            <a:endParaRPr lang="en-US" altLang="en-US" sz="2400" dirty="0"/>
          </a:p>
          <a:p>
            <a:pPr lvl="1">
              <a:defRPr/>
            </a:pPr>
            <a:r>
              <a:rPr lang="zh-CN" altLang="en-US" sz="2400" dirty="0"/>
              <a:t>在启动时安装</a:t>
            </a:r>
            <a:endParaRPr lang="en-US" altLang="en-US" sz="2400" dirty="0"/>
          </a:p>
          <a:p>
            <a:pPr lvl="1">
              <a:defRPr/>
            </a:pPr>
            <a:r>
              <a:rPr lang="zh-CN" altLang="en-US" sz="2400" dirty="0"/>
              <a:t>其他分区可以自动安装，或者手动安装</a:t>
            </a:r>
            <a:endParaRPr lang="en-US" altLang="en-US" sz="2400" dirty="0"/>
          </a:p>
          <a:p>
            <a:pPr>
              <a:defRPr/>
            </a:pPr>
            <a:r>
              <a:rPr lang="zh-CN" altLang="en-US" sz="2400" dirty="0"/>
              <a:t>在安装时，检查文件系统的完整性</a:t>
            </a:r>
            <a:endParaRPr lang="en-US" altLang="en-US" sz="2400" dirty="0"/>
          </a:p>
          <a:p>
            <a:pPr lvl="1">
              <a:defRPr/>
            </a:pPr>
            <a:r>
              <a:rPr lang="zh-CN" altLang="en-US" sz="2400" dirty="0"/>
              <a:t>所有元数据是否正确？</a:t>
            </a:r>
            <a:endParaRPr lang="en-US" altLang="en-US" sz="2400" dirty="0"/>
          </a:p>
          <a:p>
            <a:pPr lvl="2">
              <a:buFont typeface="Webdings" pitchFamily="2" charset="2"/>
              <a:buChar char="4"/>
              <a:defRPr/>
            </a:pPr>
            <a:r>
              <a:rPr lang="zh-CN" altLang="en-US" sz="2400" dirty="0"/>
              <a:t>如果不正确，修复，并重新检查</a:t>
            </a:r>
            <a:endParaRPr lang="en-US" altLang="en-US" sz="2400" dirty="0"/>
          </a:p>
          <a:p>
            <a:pPr lvl="2">
              <a:buFont typeface="Webdings" pitchFamily="2" charset="2"/>
              <a:buChar char="4"/>
              <a:defRPr/>
            </a:pPr>
            <a:r>
              <a:rPr lang="zh-CN" altLang="en-US" sz="2400" dirty="0"/>
              <a:t>如果正确，增加到已安装表，允许访问该文件系统</a:t>
            </a:r>
            <a:endParaRPr lang="en-US" altLang="en-US" sz="2400" dirty="0"/>
          </a:p>
          <a:p>
            <a:pPr>
              <a:defRPr/>
            </a:pPr>
            <a:r>
              <a:rPr lang="zh-CN" altLang="en-US" sz="2400" dirty="0"/>
              <a:t>引导块可以指向引导卷，或者包含引导程序的多个块，从而能够运行足够长的代码，将</a:t>
            </a:r>
            <a:r>
              <a:rPr lang="en-US" altLang="zh-CN" sz="2400" dirty="0"/>
              <a:t>OS</a:t>
            </a:r>
            <a:r>
              <a:rPr lang="zh-CN" altLang="en-US" sz="2400" dirty="0"/>
              <a:t>内核从文件系统调入内存</a:t>
            </a:r>
            <a:endParaRPr lang="en-US" altLang="en-US" sz="2400" dirty="0"/>
          </a:p>
          <a:p>
            <a:pPr lvl="1">
              <a:defRPr/>
            </a:pPr>
            <a:r>
              <a:rPr lang="zh-CN" altLang="en-US" sz="2400" dirty="0"/>
              <a:t>或者是用一个引导管理程序，来进行多</a:t>
            </a:r>
            <a:r>
              <a:rPr lang="en-US" altLang="zh-CN" sz="2400" dirty="0"/>
              <a:t>OS</a:t>
            </a:r>
            <a:r>
              <a:rPr lang="zh-CN" altLang="en-US" sz="2400" dirty="0"/>
              <a:t>的引导过程</a:t>
            </a:r>
            <a:endParaRPr lang="en-US" altLang="en-US" sz="2400" dirty="0"/>
          </a:p>
          <a:p>
            <a:pPr marL="0" indent="0">
              <a:buNone/>
              <a:defRPr/>
            </a:pPr>
            <a:endParaRPr lang="en-US"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081C65AD-451C-4425-BE1A-BC0C489CE2C0}"/>
              </a:ext>
            </a:extLst>
          </p:cNvPr>
          <p:cNvSpPr>
            <a:spLocks noGrp="1" noChangeArrowheads="1"/>
          </p:cNvSpPr>
          <p:nvPr>
            <p:ph type="title"/>
          </p:nvPr>
        </p:nvSpPr>
        <p:spPr>
          <a:xfrm>
            <a:off x="2373191" y="242306"/>
            <a:ext cx="7996237" cy="576262"/>
          </a:xfrm>
        </p:spPr>
        <p:txBody>
          <a:bodyPr/>
          <a:lstStyle/>
          <a:p>
            <a:pPr eaLnBrk="1" hangingPunct="1"/>
            <a:r>
              <a:rPr lang="en-US" altLang="en-US" dirty="0"/>
              <a:t>Device Storage Management (Cont.)</a:t>
            </a:r>
          </a:p>
        </p:txBody>
      </p:sp>
      <p:sp>
        <p:nvSpPr>
          <p:cNvPr id="56322" name="Rectangle 3">
            <a:extLst>
              <a:ext uri="{FF2B5EF4-FFF2-40B4-BE49-F238E27FC236}">
                <a16:creationId xmlns:a16="http://schemas.microsoft.com/office/drawing/2014/main" id="{F6AFB42B-5C5B-4BF7-B644-21150D63A422}"/>
              </a:ext>
            </a:extLst>
          </p:cNvPr>
          <p:cNvSpPr>
            <a:spLocks noGrp="1" noChangeArrowheads="1"/>
          </p:cNvSpPr>
          <p:nvPr>
            <p:ph type="body" idx="1"/>
          </p:nvPr>
        </p:nvSpPr>
        <p:spPr>
          <a:xfrm>
            <a:off x="642551" y="1143293"/>
            <a:ext cx="5338119" cy="4692650"/>
          </a:xfrm>
        </p:spPr>
        <p:txBody>
          <a:bodyPr/>
          <a:lstStyle/>
          <a:p>
            <a:r>
              <a:rPr lang="en-US" altLang="en-US" sz="2800" dirty="0"/>
              <a:t>Boot block initializes system</a:t>
            </a:r>
          </a:p>
          <a:p>
            <a:pPr lvl="1"/>
            <a:r>
              <a:rPr lang="zh-CN" altLang="en-US" sz="2800" dirty="0"/>
              <a:t>系统的初始引导程序以固件形式存储在</a:t>
            </a:r>
            <a:r>
              <a:rPr lang="en-US" altLang="zh-CN" sz="2800" dirty="0"/>
              <a:t>ROM(</a:t>
            </a:r>
            <a:r>
              <a:rPr lang="zh-CN" altLang="en-US" sz="2800" dirty="0"/>
              <a:t>现代机器一般为</a:t>
            </a:r>
            <a:r>
              <a:rPr lang="en-US" altLang="zh-CN" sz="2800" dirty="0"/>
              <a:t>Flash)</a:t>
            </a:r>
            <a:r>
              <a:rPr lang="zh-CN" altLang="en-US" sz="2800" dirty="0"/>
              <a:t>中</a:t>
            </a:r>
            <a:endParaRPr lang="en-US" altLang="en-US" sz="2800" dirty="0"/>
          </a:p>
          <a:p>
            <a:pPr lvl="1"/>
            <a:r>
              <a:rPr lang="en-US" altLang="en-US" sz="2800" b="1" dirty="0">
                <a:solidFill>
                  <a:srgbClr val="006699"/>
                </a:solidFill>
                <a:latin typeface="+mj-lt"/>
              </a:rPr>
              <a:t>Bootstrap</a:t>
            </a:r>
            <a:r>
              <a:rPr lang="en-US" altLang="en-US" sz="2800" b="1" dirty="0">
                <a:solidFill>
                  <a:srgbClr val="3366FF"/>
                </a:solidFill>
              </a:rPr>
              <a:t> </a:t>
            </a:r>
            <a:r>
              <a:rPr lang="en-US" altLang="en-US" sz="2800" b="1" dirty="0">
                <a:solidFill>
                  <a:srgbClr val="006699"/>
                </a:solidFill>
                <a:latin typeface="+mj-lt"/>
              </a:rPr>
              <a:t>loader</a:t>
            </a:r>
            <a:r>
              <a:rPr lang="en-US" altLang="en-US" sz="2800" dirty="0">
                <a:solidFill>
                  <a:srgbClr val="3366FF"/>
                </a:solidFill>
              </a:rPr>
              <a:t> </a:t>
            </a:r>
            <a:r>
              <a:rPr lang="zh-CN" altLang="en-US" sz="2800" dirty="0"/>
              <a:t>程序存放在启动分区的引导块</a:t>
            </a:r>
            <a:endParaRPr lang="en-US" altLang="en-US" sz="2800" dirty="0"/>
          </a:p>
        </p:txBody>
      </p:sp>
      <p:pic>
        <p:nvPicPr>
          <p:cNvPr id="56323" name="Picture 5">
            <a:extLst>
              <a:ext uri="{FF2B5EF4-FFF2-40B4-BE49-F238E27FC236}">
                <a16:creationId xmlns:a16="http://schemas.microsoft.com/office/drawing/2014/main" id="{836D1A4C-0928-4D30-800B-FDF920320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2088" y="1143293"/>
            <a:ext cx="4984872" cy="373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1">
            <a:extLst>
              <a:ext uri="{FF2B5EF4-FFF2-40B4-BE49-F238E27FC236}">
                <a16:creationId xmlns:a16="http://schemas.microsoft.com/office/drawing/2014/main" id="{C10FCEEE-8703-409F-B410-3198C98BD81F}"/>
              </a:ext>
            </a:extLst>
          </p:cNvPr>
          <p:cNvSpPr txBox="1">
            <a:spLocks noChangeArrowheads="1"/>
          </p:cNvSpPr>
          <p:nvPr/>
        </p:nvSpPr>
        <p:spPr bwMode="auto">
          <a:xfrm>
            <a:off x="7090225" y="5128057"/>
            <a:ext cx="33639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Booting from secondary storage in Windows</a:t>
            </a:r>
          </a:p>
        </p:txBody>
      </p:sp>
    </p:spTree>
    <p:extLst>
      <p:ext uri="{BB962C8B-B14F-4D97-AF65-F5344CB8AC3E}">
        <p14:creationId xmlns:p14="http://schemas.microsoft.com/office/powerpoint/2010/main" val="4098613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E0227-1082-429D-9509-FA05A632418F}"/>
              </a:ext>
            </a:extLst>
          </p:cNvPr>
          <p:cNvSpPr>
            <a:spLocks noGrp="1"/>
          </p:cNvSpPr>
          <p:nvPr>
            <p:ph type="title"/>
          </p:nvPr>
        </p:nvSpPr>
        <p:spPr/>
        <p:txBody>
          <a:bodyPr/>
          <a:lstStyle/>
          <a:p>
            <a:r>
              <a:rPr lang="en-US" altLang="zh-CN" dirty="0"/>
              <a:t>Bad Blocks</a:t>
            </a:r>
            <a:endParaRPr lang="zh-CN" altLang="en-US" dirty="0"/>
          </a:p>
        </p:txBody>
      </p:sp>
      <p:sp>
        <p:nvSpPr>
          <p:cNvPr id="3" name="内容占位符 2">
            <a:extLst>
              <a:ext uri="{FF2B5EF4-FFF2-40B4-BE49-F238E27FC236}">
                <a16:creationId xmlns:a16="http://schemas.microsoft.com/office/drawing/2014/main" id="{2FFF62E2-D490-4DBA-90E8-84CA0225FD62}"/>
              </a:ext>
            </a:extLst>
          </p:cNvPr>
          <p:cNvSpPr>
            <a:spLocks noGrp="1"/>
          </p:cNvSpPr>
          <p:nvPr>
            <p:ph idx="1"/>
          </p:nvPr>
        </p:nvSpPr>
        <p:spPr>
          <a:xfrm>
            <a:off x="609601" y="1115508"/>
            <a:ext cx="10972799" cy="4626984"/>
          </a:xfrm>
        </p:spPr>
        <p:txBody>
          <a:bodyPr/>
          <a:lstStyle/>
          <a:p>
            <a:r>
              <a:rPr lang="zh-CN" altLang="en-US" sz="2800" dirty="0"/>
              <a:t>新磁盘就有可能已有坏块，但现代的磁盘在出厂检测时，磁盘内部就处理好了用备用块替代坏块的过程，称为扇区备用</a:t>
            </a:r>
            <a:r>
              <a:rPr lang="en-US" altLang="zh-CN" sz="2800" dirty="0"/>
              <a:t>(sector sparing)</a:t>
            </a:r>
            <a:r>
              <a:rPr lang="zh-CN" altLang="en-US" sz="2800" dirty="0"/>
              <a:t>或转寄</a:t>
            </a:r>
            <a:r>
              <a:rPr lang="en-US" altLang="zh-CN" sz="2800" dirty="0"/>
              <a:t>(forwarding)</a:t>
            </a:r>
          </a:p>
          <a:p>
            <a:r>
              <a:rPr lang="zh-CN" altLang="en-US" sz="2800" dirty="0"/>
              <a:t>使用中坏块可能会增加，扇区偶尔会有很少的比特出错，可以通过</a:t>
            </a:r>
            <a:r>
              <a:rPr lang="en-US" altLang="zh-CN" sz="2800" dirty="0"/>
              <a:t>ECC</a:t>
            </a:r>
            <a:r>
              <a:rPr lang="zh-CN" altLang="en-US" sz="2800" dirty="0"/>
              <a:t>纠错码纠正，但误码多了，就无法纠正</a:t>
            </a:r>
            <a:endParaRPr lang="en-US" altLang="zh-CN" sz="2800" dirty="0"/>
          </a:p>
          <a:p>
            <a:r>
              <a:rPr lang="zh-CN" altLang="en-US" sz="2800" dirty="0"/>
              <a:t>有些文件系统在逻辑初始化时，可选实际读取每一个块，并将无法读取的块标记出来，不会再使用</a:t>
            </a:r>
            <a:endParaRPr lang="en-US" altLang="zh-CN" sz="2800" dirty="0"/>
          </a:p>
          <a:p>
            <a:r>
              <a:rPr lang="zh-CN" altLang="en-US" sz="2800" dirty="0"/>
              <a:t>绝大部分磁盘在格式化时为每个柱面保留了少量备用块，并保留了一个备用柱面，当坏块需要重新映射时，尽量使用同一柱面的备用块</a:t>
            </a:r>
            <a:endParaRPr lang="en-US" altLang="zh-CN" sz="2800" dirty="0"/>
          </a:p>
          <a:p>
            <a:endParaRPr lang="zh-CN" altLang="en-US" sz="2800" dirty="0"/>
          </a:p>
        </p:txBody>
      </p:sp>
    </p:spTree>
    <p:extLst>
      <p:ext uri="{BB962C8B-B14F-4D97-AF65-F5344CB8AC3E}">
        <p14:creationId xmlns:p14="http://schemas.microsoft.com/office/powerpoint/2010/main" val="1756889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D1AD4E4D-C902-4D6A-A885-A1EC8283B63A}"/>
              </a:ext>
            </a:extLst>
          </p:cNvPr>
          <p:cNvSpPr>
            <a:spLocks noGrp="1" noChangeArrowheads="1"/>
          </p:cNvSpPr>
          <p:nvPr>
            <p:ph type="title"/>
          </p:nvPr>
        </p:nvSpPr>
        <p:spPr>
          <a:xfrm>
            <a:off x="1680519" y="241336"/>
            <a:ext cx="9502346" cy="576262"/>
          </a:xfrm>
        </p:spPr>
        <p:txBody>
          <a:bodyPr/>
          <a:lstStyle/>
          <a:p>
            <a:r>
              <a:rPr lang="en-US" altLang="en-US" dirty="0"/>
              <a:t>12.6 Swap-Space Management(</a:t>
            </a:r>
            <a:r>
              <a:rPr lang="zh-CN" altLang="en-US" dirty="0"/>
              <a:t>交换空间管理</a:t>
            </a:r>
            <a:r>
              <a:rPr lang="en-US" altLang="en-US" dirty="0"/>
              <a:t>)</a:t>
            </a:r>
          </a:p>
        </p:txBody>
      </p:sp>
      <p:sp>
        <p:nvSpPr>
          <p:cNvPr id="58370" name="Content Placeholder 2">
            <a:extLst>
              <a:ext uri="{FF2B5EF4-FFF2-40B4-BE49-F238E27FC236}">
                <a16:creationId xmlns:a16="http://schemas.microsoft.com/office/drawing/2014/main" id="{2B5E13A3-EFBF-4B0B-90B0-A4D1FBCAB438}"/>
              </a:ext>
            </a:extLst>
          </p:cNvPr>
          <p:cNvSpPr>
            <a:spLocks noGrp="1" noChangeArrowheads="1"/>
          </p:cNvSpPr>
          <p:nvPr>
            <p:ph idx="1"/>
          </p:nvPr>
        </p:nvSpPr>
        <p:spPr>
          <a:xfrm>
            <a:off x="648730" y="1041401"/>
            <a:ext cx="10688054" cy="4867275"/>
          </a:xfrm>
        </p:spPr>
        <p:txBody>
          <a:bodyPr/>
          <a:lstStyle/>
          <a:p>
            <a:r>
              <a:rPr lang="zh-CN" altLang="en-US" sz="2800" dirty="0"/>
              <a:t>用于整个进程的交换</a:t>
            </a:r>
            <a:r>
              <a:rPr lang="en-US" altLang="en-US" sz="2800" dirty="0"/>
              <a:t> (swapping)</a:t>
            </a:r>
            <a:r>
              <a:rPr lang="zh-CN" altLang="en-US" sz="2800" dirty="0"/>
              <a:t>，或者虚拟内存分页管理中的页面换出换入</a:t>
            </a:r>
            <a:endParaRPr lang="en-US" altLang="en-US" sz="2800" dirty="0"/>
          </a:p>
          <a:p>
            <a:r>
              <a:rPr lang="zh-CN" altLang="en-US" sz="2800" dirty="0"/>
              <a:t>操作系统提供了交换空间管理</a:t>
            </a:r>
            <a:r>
              <a:rPr lang="en-US" altLang="zh-CN" sz="2800" dirty="0"/>
              <a:t>(</a:t>
            </a:r>
            <a:r>
              <a:rPr lang="en-US" altLang="en-US" sz="2800" b="1" dirty="0">
                <a:solidFill>
                  <a:srgbClr val="006699"/>
                </a:solidFill>
                <a:latin typeface="+mj-lt"/>
              </a:rPr>
              <a:t>swap</a:t>
            </a:r>
            <a:r>
              <a:rPr lang="en-US" altLang="en-US" sz="2800" b="1" dirty="0">
                <a:solidFill>
                  <a:srgbClr val="3366FF"/>
                </a:solidFill>
              </a:rPr>
              <a:t> </a:t>
            </a:r>
            <a:r>
              <a:rPr lang="en-US" altLang="en-US" sz="2800" b="1" dirty="0">
                <a:solidFill>
                  <a:srgbClr val="006699"/>
                </a:solidFill>
                <a:latin typeface="+mj-lt"/>
              </a:rPr>
              <a:t>space</a:t>
            </a:r>
            <a:r>
              <a:rPr lang="en-US" altLang="en-US" sz="2800" b="1" dirty="0">
                <a:solidFill>
                  <a:srgbClr val="3366FF"/>
                </a:solidFill>
              </a:rPr>
              <a:t> </a:t>
            </a:r>
            <a:r>
              <a:rPr lang="en-US" altLang="en-US" sz="2800" b="1" dirty="0">
                <a:solidFill>
                  <a:srgbClr val="006699"/>
                </a:solidFill>
                <a:latin typeface="+mj-lt"/>
              </a:rPr>
              <a:t>management</a:t>
            </a:r>
            <a:r>
              <a:rPr lang="en-US" altLang="zh-CN" sz="2800" dirty="0"/>
              <a:t>)</a:t>
            </a:r>
            <a:endParaRPr lang="en-US" altLang="en-US" sz="2800" b="1" dirty="0">
              <a:solidFill>
                <a:srgbClr val="006699"/>
              </a:solidFill>
              <a:latin typeface="+mj-lt"/>
            </a:endParaRPr>
          </a:p>
          <a:p>
            <a:pPr lvl="1"/>
            <a:r>
              <a:rPr lang="zh-CN" altLang="en-US" sz="2800" dirty="0"/>
              <a:t>二级存储速度比内存慢，因此优化性能非常重要</a:t>
            </a:r>
            <a:endParaRPr lang="en-US" altLang="en-US" sz="2800" dirty="0"/>
          </a:p>
          <a:p>
            <a:pPr lvl="1"/>
            <a:r>
              <a:rPr lang="zh-CN" altLang="en-US" sz="2800" dirty="0"/>
              <a:t>可以在多个设备上开辟多个交换空间，这可以降低单个</a:t>
            </a:r>
            <a:r>
              <a:rPr lang="en-US" altLang="zh-CN" sz="2800" dirty="0"/>
              <a:t>I/O</a:t>
            </a:r>
            <a:r>
              <a:rPr lang="zh-CN" altLang="en-US" sz="2800" dirty="0"/>
              <a:t>设备的负载</a:t>
            </a:r>
            <a:endParaRPr lang="en-US" altLang="en-US" sz="2800" dirty="0"/>
          </a:p>
          <a:p>
            <a:pPr lvl="1"/>
            <a:r>
              <a:rPr lang="zh-CN" altLang="en-US" sz="2800" dirty="0"/>
              <a:t>最好是有专用的交换设备</a:t>
            </a:r>
            <a:endParaRPr lang="en-US" altLang="en-US" sz="2800" dirty="0"/>
          </a:p>
          <a:p>
            <a:pPr lvl="1"/>
            <a:r>
              <a:rPr lang="zh-CN" altLang="en-US" sz="2800" dirty="0"/>
              <a:t>可以是生磁盘，也可以是文件系统中的交换文件</a:t>
            </a:r>
            <a:r>
              <a:rPr lang="en-US" altLang="zh-CN" sz="2800" dirty="0"/>
              <a:t>(</a:t>
            </a:r>
            <a:r>
              <a:rPr lang="zh-CN" altLang="en-US" sz="2800" dirty="0"/>
              <a:t>性能稍差，但管理方便</a:t>
            </a:r>
            <a:r>
              <a:rPr lang="en-US" altLang="zh-CN" sz="2800" dirty="0"/>
              <a:t>)</a:t>
            </a:r>
            <a:endParaRPr lang="en-US" altLang="en-US" sz="2800" dirty="0"/>
          </a:p>
          <a:p>
            <a:pPr lvl="1"/>
            <a:r>
              <a:rPr lang="en-US" altLang="en-US" sz="2800" dirty="0"/>
              <a:t>Linux</a:t>
            </a:r>
            <a:r>
              <a:rPr lang="zh-CN" altLang="en-US" sz="2800" dirty="0"/>
              <a:t>系统用于交换的数据结构见后页的图：</a:t>
            </a:r>
            <a:endParaRPr lang="en-US" altLang="en-US"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D1AD4E4D-C902-4D6A-A885-A1EC8283B63A}"/>
              </a:ext>
            </a:extLst>
          </p:cNvPr>
          <p:cNvSpPr>
            <a:spLocks noGrp="1" noChangeArrowheads="1"/>
          </p:cNvSpPr>
          <p:nvPr>
            <p:ph type="title"/>
          </p:nvPr>
        </p:nvSpPr>
        <p:spPr>
          <a:xfrm>
            <a:off x="1981200" y="241336"/>
            <a:ext cx="8229600" cy="576262"/>
          </a:xfrm>
        </p:spPr>
        <p:txBody>
          <a:bodyPr/>
          <a:lstStyle/>
          <a:p>
            <a:r>
              <a:rPr lang="en-US" altLang="en-US" dirty="0"/>
              <a:t>Swap-Space Management</a:t>
            </a:r>
          </a:p>
        </p:txBody>
      </p:sp>
      <p:pic>
        <p:nvPicPr>
          <p:cNvPr id="58371" name="Picture 2">
            <a:extLst>
              <a:ext uri="{FF2B5EF4-FFF2-40B4-BE49-F238E27FC236}">
                <a16:creationId xmlns:a16="http://schemas.microsoft.com/office/drawing/2014/main" id="{F476A4A6-069C-42E2-8E64-5716B12C79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3402" y="1309921"/>
            <a:ext cx="9825196" cy="357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4516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4">
            <a:extLst>
              <a:ext uri="{FF2B5EF4-FFF2-40B4-BE49-F238E27FC236}">
                <a16:creationId xmlns:a16="http://schemas.microsoft.com/office/drawing/2014/main" id="{FA784B65-D9CF-4BA4-A4FA-D1FDF037FA5D}"/>
              </a:ext>
            </a:extLst>
          </p:cNvPr>
          <p:cNvSpPr>
            <a:spLocks noGrp="1" noChangeArrowheads="1"/>
          </p:cNvSpPr>
          <p:nvPr>
            <p:ph type="title"/>
          </p:nvPr>
        </p:nvSpPr>
        <p:spPr>
          <a:xfrm>
            <a:off x="2617563" y="238549"/>
            <a:ext cx="7527925" cy="576262"/>
          </a:xfrm>
        </p:spPr>
        <p:txBody>
          <a:bodyPr/>
          <a:lstStyle/>
          <a:p>
            <a:pPr eaLnBrk="1" hangingPunct="1"/>
            <a:r>
              <a:rPr lang="en-US" altLang="en-US" dirty="0"/>
              <a:t>Moving-head Disk Mechanism</a:t>
            </a:r>
          </a:p>
        </p:txBody>
      </p:sp>
      <p:pic>
        <p:nvPicPr>
          <p:cNvPr id="3" name="图片 2">
            <a:extLst>
              <a:ext uri="{FF2B5EF4-FFF2-40B4-BE49-F238E27FC236}">
                <a16:creationId xmlns:a16="http://schemas.microsoft.com/office/drawing/2014/main" id="{6481EC65-E0C2-4E3F-9E31-376BC313E3DB}"/>
              </a:ext>
            </a:extLst>
          </p:cNvPr>
          <p:cNvPicPr>
            <a:picLocks noChangeAspect="1"/>
          </p:cNvPicPr>
          <p:nvPr/>
        </p:nvPicPr>
        <p:blipFill>
          <a:blip r:embed="rId3"/>
          <a:stretch>
            <a:fillRect/>
          </a:stretch>
        </p:blipFill>
        <p:spPr>
          <a:xfrm>
            <a:off x="3002810" y="1227066"/>
            <a:ext cx="6757429" cy="550469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5DE0D008-0A62-4CD8-BC47-E584B85693C1}"/>
              </a:ext>
            </a:extLst>
          </p:cNvPr>
          <p:cNvSpPr>
            <a:spLocks noGrp="1" noChangeArrowheads="1"/>
          </p:cNvSpPr>
          <p:nvPr>
            <p:ph type="title"/>
          </p:nvPr>
        </p:nvSpPr>
        <p:spPr>
          <a:xfrm>
            <a:off x="2225675" y="239713"/>
            <a:ext cx="7761288" cy="576262"/>
          </a:xfrm>
        </p:spPr>
        <p:txBody>
          <a:bodyPr/>
          <a:lstStyle/>
          <a:p>
            <a:pPr eaLnBrk="1" hangingPunct="1"/>
            <a:r>
              <a:rPr lang="en-US" altLang="en-US" dirty="0"/>
              <a:t>12.7 RAID Structure(RAID</a:t>
            </a:r>
            <a:r>
              <a:rPr lang="zh-CN" altLang="en-US" dirty="0"/>
              <a:t>结构</a:t>
            </a:r>
            <a:r>
              <a:rPr lang="en-US" altLang="en-US" dirty="0"/>
              <a:t>)</a:t>
            </a:r>
          </a:p>
        </p:txBody>
      </p:sp>
      <p:sp>
        <p:nvSpPr>
          <p:cNvPr id="67586" name="Rectangle 3">
            <a:extLst>
              <a:ext uri="{FF2B5EF4-FFF2-40B4-BE49-F238E27FC236}">
                <a16:creationId xmlns:a16="http://schemas.microsoft.com/office/drawing/2014/main" id="{D8EDD3F9-288B-42EB-A492-D4B40B4873CC}"/>
              </a:ext>
            </a:extLst>
          </p:cNvPr>
          <p:cNvSpPr>
            <a:spLocks noGrp="1" noChangeArrowheads="1"/>
          </p:cNvSpPr>
          <p:nvPr>
            <p:ph type="body" idx="1"/>
          </p:nvPr>
        </p:nvSpPr>
        <p:spPr>
          <a:xfrm>
            <a:off x="549876" y="1041959"/>
            <a:ext cx="10954265" cy="4530725"/>
          </a:xfrm>
        </p:spPr>
        <p:txBody>
          <a:bodyPr/>
          <a:lstStyle/>
          <a:p>
            <a:r>
              <a:rPr lang="en-US" altLang="en-US" sz="2400" b="1" dirty="0">
                <a:solidFill>
                  <a:srgbClr val="006699"/>
                </a:solidFill>
                <a:latin typeface="+mj-lt"/>
              </a:rPr>
              <a:t>RAID</a:t>
            </a:r>
            <a:r>
              <a:rPr lang="en-US" altLang="en-US" sz="2400" dirty="0"/>
              <a:t> – </a:t>
            </a:r>
            <a:r>
              <a:rPr lang="en-US" altLang="en-US" sz="2400" b="1" dirty="0">
                <a:solidFill>
                  <a:srgbClr val="006699"/>
                </a:solidFill>
                <a:latin typeface="+mj-lt"/>
              </a:rPr>
              <a:t>redundant</a:t>
            </a:r>
            <a:r>
              <a:rPr lang="en-US" altLang="en-US" sz="2400" b="1" dirty="0">
                <a:solidFill>
                  <a:srgbClr val="3366FF"/>
                </a:solidFill>
              </a:rPr>
              <a:t> </a:t>
            </a:r>
            <a:r>
              <a:rPr lang="en-US" altLang="en-US" sz="2400" b="1" dirty="0">
                <a:solidFill>
                  <a:srgbClr val="006699"/>
                </a:solidFill>
                <a:latin typeface="+mj-lt"/>
              </a:rPr>
              <a:t>array</a:t>
            </a:r>
            <a:r>
              <a:rPr lang="en-US" altLang="en-US" sz="2400" b="1" dirty="0">
                <a:solidFill>
                  <a:srgbClr val="3366FF"/>
                </a:solidFill>
              </a:rPr>
              <a:t> </a:t>
            </a:r>
            <a:r>
              <a:rPr lang="en-US" altLang="en-US" sz="2400" b="1" dirty="0">
                <a:solidFill>
                  <a:srgbClr val="006699"/>
                </a:solidFill>
                <a:latin typeface="+mj-lt"/>
              </a:rPr>
              <a:t>of</a:t>
            </a:r>
            <a:r>
              <a:rPr lang="en-US" altLang="en-US" sz="2400" b="1" dirty="0">
                <a:solidFill>
                  <a:srgbClr val="3366FF"/>
                </a:solidFill>
              </a:rPr>
              <a:t> </a:t>
            </a:r>
            <a:r>
              <a:rPr lang="en-US" altLang="en-US" sz="2400" b="1" dirty="0">
                <a:solidFill>
                  <a:srgbClr val="006699"/>
                </a:solidFill>
                <a:latin typeface="+mj-lt"/>
              </a:rPr>
              <a:t>independent/inexpensive</a:t>
            </a:r>
            <a:r>
              <a:rPr lang="en-US" altLang="en-US" sz="2400" b="1" dirty="0">
                <a:solidFill>
                  <a:srgbClr val="3366FF"/>
                </a:solidFill>
              </a:rPr>
              <a:t> </a:t>
            </a:r>
            <a:r>
              <a:rPr lang="en-US" altLang="en-US" sz="2400" b="1" dirty="0">
                <a:solidFill>
                  <a:srgbClr val="006699"/>
                </a:solidFill>
                <a:latin typeface="+mj-lt"/>
              </a:rPr>
              <a:t>disks  </a:t>
            </a:r>
            <a:r>
              <a:rPr lang="zh-CN" altLang="en-US" sz="2400" b="1" dirty="0">
                <a:solidFill>
                  <a:srgbClr val="006699"/>
                </a:solidFill>
                <a:latin typeface="+mj-lt"/>
              </a:rPr>
              <a:t>磁盘冗余阵列</a:t>
            </a:r>
            <a:endParaRPr lang="en-US" altLang="en-US" sz="2400" b="1" dirty="0">
              <a:solidFill>
                <a:srgbClr val="006699"/>
              </a:solidFill>
              <a:latin typeface="+mj-lt"/>
            </a:endParaRPr>
          </a:p>
          <a:p>
            <a:pPr lvl="1"/>
            <a:r>
              <a:rPr lang="zh-CN" altLang="en-US" sz="2400" dirty="0"/>
              <a:t>多个磁盘驱动器通过冗余</a:t>
            </a:r>
            <a:r>
              <a:rPr lang="en-US" altLang="zh-CN" sz="2400" dirty="0"/>
              <a:t>(</a:t>
            </a:r>
            <a:r>
              <a:rPr lang="en-US" altLang="en-US" sz="2400" b="1" dirty="0">
                <a:solidFill>
                  <a:srgbClr val="006699"/>
                </a:solidFill>
                <a:latin typeface="+mj-lt"/>
              </a:rPr>
              <a:t>redundancy</a:t>
            </a:r>
            <a:r>
              <a:rPr lang="en-US" altLang="zh-CN" sz="2400" dirty="0"/>
              <a:t>)</a:t>
            </a:r>
            <a:r>
              <a:rPr lang="zh-CN" altLang="en-US" sz="2400" dirty="0"/>
              <a:t>，</a:t>
            </a:r>
            <a:r>
              <a:rPr lang="zh-CN" altLang="en-US" sz="2400" dirty="0">
                <a:latin typeface="+mj-lt"/>
              </a:rPr>
              <a:t>以较低的成本，</a:t>
            </a:r>
            <a:r>
              <a:rPr lang="zh-CN" altLang="en-US" sz="2400" dirty="0"/>
              <a:t>提供</a:t>
            </a:r>
            <a:r>
              <a:rPr lang="zh-CN" altLang="en-US" sz="2400" dirty="0">
                <a:latin typeface="+mj-lt"/>
              </a:rPr>
              <a:t>大容量、快速、安全可靠的磁盘存储系统</a:t>
            </a:r>
            <a:endParaRPr lang="en-US" altLang="zh-CN" sz="2400" dirty="0">
              <a:latin typeface="+mj-lt"/>
            </a:endParaRPr>
          </a:p>
          <a:p>
            <a:r>
              <a:rPr lang="en-US" altLang="zh-CN" sz="2400" dirty="0">
                <a:latin typeface="+mj-lt"/>
              </a:rPr>
              <a:t>RAID</a:t>
            </a:r>
            <a:r>
              <a:rPr lang="zh-CN" altLang="en-US" sz="2400" dirty="0">
                <a:latin typeface="+mj-lt"/>
              </a:rPr>
              <a:t>由两部分构成：磁盘阵列</a:t>
            </a:r>
            <a:r>
              <a:rPr lang="en-US" altLang="zh-CN" sz="2400" dirty="0">
                <a:latin typeface="+mj-lt"/>
              </a:rPr>
              <a:t>(</a:t>
            </a:r>
            <a:r>
              <a:rPr lang="zh-CN" altLang="en-US" sz="2400" dirty="0">
                <a:latin typeface="+mj-lt"/>
              </a:rPr>
              <a:t>一组可并行工作的磁盘</a:t>
            </a:r>
            <a:r>
              <a:rPr lang="en-US" altLang="zh-CN" sz="2400" dirty="0">
                <a:latin typeface="+mj-lt"/>
              </a:rPr>
              <a:t>)</a:t>
            </a:r>
            <a:r>
              <a:rPr lang="zh-CN" altLang="en-US" sz="2400" dirty="0">
                <a:latin typeface="+mj-lt"/>
              </a:rPr>
              <a:t>，及磁盘阵列管理软件</a:t>
            </a:r>
          </a:p>
          <a:p>
            <a:r>
              <a:rPr lang="zh-CN" altLang="en-US" sz="2400" dirty="0">
                <a:latin typeface="+mj-lt"/>
              </a:rPr>
              <a:t>磁盘阵列管理软件把逻辑上连续的一组数据交叉分布存储在磁盘阵列中的各个磁盘上。好处：磁盘阵列管理软件可以并行处理对一组数据中的单个或多个数据的存取请求。</a:t>
            </a:r>
          </a:p>
          <a:p>
            <a:r>
              <a:rPr lang="zh-CN" altLang="en-US" sz="2400" dirty="0">
                <a:latin typeface="+mj-lt"/>
              </a:rPr>
              <a:t>磁盘阵列管理软件还负责存储相关的校验信息。好处：当磁盘阵列中的某个磁盘发生故障时，磁盘阵列管理软件可以恢复存储在该磁盘上的数据。</a:t>
            </a:r>
          </a:p>
          <a:p>
            <a:r>
              <a:rPr lang="zh-CN" altLang="en-US" sz="2400" dirty="0">
                <a:latin typeface="+mj-lt"/>
              </a:rPr>
              <a:t>磁盘阵列管理软件屏蔽了磁盘阵列的物理细节，使</a:t>
            </a:r>
            <a:r>
              <a:rPr lang="en-US" altLang="zh-CN" sz="2400" dirty="0">
                <a:latin typeface="+mj-lt"/>
              </a:rPr>
              <a:t>OS</a:t>
            </a:r>
            <a:r>
              <a:rPr lang="zh-CN" altLang="en-US" sz="2400" dirty="0">
                <a:latin typeface="+mj-lt"/>
              </a:rPr>
              <a:t>的其它成份不知道磁盘阵列的存在；在它们看来，系统中存在一个大容量的逻辑磁盘</a:t>
            </a:r>
            <a:endParaRPr lang="en-US" altLang="en-US" sz="2400" dirty="0">
              <a:latin typeface="+mj-l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5DE0D008-0A62-4CD8-BC47-E584B85693C1}"/>
              </a:ext>
            </a:extLst>
          </p:cNvPr>
          <p:cNvSpPr>
            <a:spLocks noGrp="1" noChangeArrowheads="1"/>
          </p:cNvSpPr>
          <p:nvPr>
            <p:ph type="title"/>
          </p:nvPr>
        </p:nvSpPr>
        <p:spPr>
          <a:xfrm>
            <a:off x="2225675" y="239713"/>
            <a:ext cx="7761288" cy="576262"/>
          </a:xfrm>
        </p:spPr>
        <p:txBody>
          <a:bodyPr/>
          <a:lstStyle/>
          <a:p>
            <a:pPr eaLnBrk="1" hangingPunct="1"/>
            <a:r>
              <a:rPr lang="en-US" altLang="en-US" dirty="0"/>
              <a:t>RAID Structure(RAID</a:t>
            </a:r>
            <a:r>
              <a:rPr lang="zh-CN" altLang="en-US" dirty="0"/>
              <a:t>结构</a:t>
            </a:r>
            <a:r>
              <a:rPr lang="en-US" altLang="en-US" dirty="0"/>
              <a:t>)</a:t>
            </a:r>
          </a:p>
        </p:txBody>
      </p:sp>
      <p:sp>
        <p:nvSpPr>
          <p:cNvPr id="67586" name="Rectangle 3">
            <a:extLst>
              <a:ext uri="{FF2B5EF4-FFF2-40B4-BE49-F238E27FC236}">
                <a16:creationId xmlns:a16="http://schemas.microsoft.com/office/drawing/2014/main" id="{D8EDD3F9-288B-42EB-A492-D4B40B4873CC}"/>
              </a:ext>
            </a:extLst>
          </p:cNvPr>
          <p:cNvSpPr>
            <a:spLocks noGrp="1" noChangeArrowheads="1"/>
          </p:cNvSpPr>
          <p:nvPr>
            <p:ph type="body" idx="1"/>
          </p:nvPr>
        </p:nvSpPr>
        <p:spPr>
          <a:xfrm>
            <a:off x="1020933" y="1233489"/>
            <a:ext cx="10306974" cy="4530725"/>
          </a:xfrm>
        </p:spPr>
        <p:txBody>
          <a:bodyPr/>
          <a:lstStyle/>
          <a:p>
            <a:r>
              <a:rPr lang="zh-CN" altLang="en-US" sz="2800" dirty="0">
                <a:latin typeface="+mj-lt"/>
              </a:rPr>
              <a:t>如果磁盘阵列管理软件在主机系统中执行，则属软件实现的</a:t>
            </a:r>
            <a:r>
              <a:rPr lang="en-US" altLang="zh-CN" sz="2800" dirty="0">
                <a:latin typeface="+mj-lt"/>
              </a:rPr>
              <a:t>RAID</a:t>
            </a:r>
          </a:p>
          <a:p>
            <a:endParaRPr lang="en-US" altLang="zh-CN" sz="2800" dirty="0">
              <a:latin typeface="+mj-lt"/>
            </a:endParaRPr>
          </a:p>
          <a:p>
            <a:r>
              <a:rPr lang="zh-CN" altLang="en-US" sz="2800" dirty="0">
                <a:latin typeface="+mj-lt"/>
              </a:rPr>
              <a:t>如果磁盘阵列管理软件在磁盘子系统中执行，则属硬件实现的</a:t>
            </a:r>
            <a:r>
              <a:rPr lang="en-US" altLang="zh-CN" sz="2800" dirty="0">
                <a:latin typeface="+mj-lt"/>
              </a:rPr>
              <a:t>RAID</a:t>
            </a:r>
            <a:r>
              <a:rPr lang="zh-CN" altLang="en-US" sz="2800" dirty="0">
                <a:latin typeface="+mj-lt"/>
              </a:rPr>
              <a:t>，相应的硬件称为</a:t>
            </a:r>
            <a:r>
              <a:rPr lang="en-US" altLang="zh-CN" sz="2800" dirty="0">
                <a:latin typeface="+mj-lt"/>
              </a:rPr>
              <a:t>RAID</a:t>
            </a:r>
            <a:r>
              <a:rPr lang="zh-CN" altLang="en-US" sz="2800" dirty="0">
                <a:latin typeface="+mj-lt"/>
              </a:rPr>
              <a:t>控制器或</a:t>
            </a:r>
            <a:r>
              <a:rPr lang="en-US" altLang="zh-CN" sz="2800" dirty="0">
                <a:latin typeface="+mj-lt"/>
              </a:rPr>
              <a:t>RAID</a:t>
            </a:r>
            <a:r>
              <a:rPr lang="zh-CN" altLang="en-US" sz="2800" dirty="0">
                <a:latin typeface="+mj-lt"/>
              </a:rPr>
              <a:t>卡。</a:t>
            </a:r>
          </a:p>
          <a:p>
            <a:r>
              <a:rPr lang="zh-CN" altLang="en-US" sz="2800" dirty="0">
                <a:latin typeface="+mj-lt"/>
              </a:rPr>
              <a:t>采用</a:t>
            </a:r>
            <a:r>
              <a:rPr lang="en-US" altLang="zh-CN" sz="2800" dirty="0">
                <a:latin typeface="+mj-lt"/>
              </a:rPr>
              <a:t>RAID</a:t>
            </a:r>
            <a:r>
              <a:rPr lang="zh-CN" altLang="en-US" sz="2800" dirty="0">
                <a:latin typeface="+mj-lt"/>
              </a:rPr>
              <a:t>控制器方案的成本较高，但其效率高，不增加主机负担。此类</a:t>
            </a:r>
            <a:r>
              <a:rPr lang="en-US" altLang="zh-CN" sz="2800" dirty="0">
                <a:latin typeface="+mj-lt"/>
              </a:rPr>
              <a:t>RAID</a:t>
            </a:r>
            <a:r>
              <a:rPr lang="zh-CN" altLang="en-US" sz="2800" dirty="0">
                <a:latin typeface="+mj-lt"/>
              </a:rPr>
              <a:t>技术对主机完全透明，在主机看来，</a:t>
            </a:r>
            <a:r>
              <a:rPr lang="en-US" altLang="zh-CN" sz="2800" dirty="0">
                <a:latin typeface="+mj-lt"/>
              </a:rPr>
              <a:t>RAID</a:t>
            </a:r>
            <a:r>
              <a:rPr lang="zh-CN" altLang="en-US" sz="2800" dirty="0">
                <a:latin typeface="+mj-lt"/>
              </a:rPr>
              <a:t>就是一个容量大、速度快、可靠性高的磁盘。</a:t>
            </a:r>
            <a:endParaRPr lang="en-US" altLang="en-US" sz="2800" dirty="0">
              <a:latin typeface="+mj-lt"/>
            </a:endParaRPr>
          </a:p>
        </p:txBody>
      </p:sp>
    </p:spTree>
    <p:extLst>
      <p:ext uri="{BB962C8B-B14F-4D97-AF65-F5344CB8AC3E}">
        <p14:creationId xmlns:p14="http://schemas.microsoft.com/office/powerpoint/2010/main" val="19437248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5DE0D008-0A62-4CD8-BC47-E584B85693C1}"/>
              </a:ext>
            </a:extLst>
          </p:cNvPr>
          <p:cNvSpPr>
            <a:spLocks noGrp="1" noChangeArrowheads="1"/>
          </p:cNvSpPr>
          <p:nvPr>
            <p:ph type="title"/>
          </p:nvPr>
        </p:nvSpPr>
        <p:spPr>
          <a:xfrm>
            <a:off x="2225675" y="239713"/>
            <a:ext cx="7761288" cy="576262"/>
          </a:xfrm>
        </p:spPr>
        <p:txBody>
          <a:bodyPr/>
          <a:lstStyle/>
          <a:p>
            <a:pPr eaLnBrk="1" hangingPunct="1"/>
            <a:r>
              <a:rPr lang="en-US" altLang="en-US" dirty="0"/>
              <a:t>RAID Structure(RAID</a:t>
            </a:r>
            <a:r>
              <a:rPr lang="zh-CN" altLang="en-US" dirty="0"/>
              <a:t>结构</a:t>
            </a:r>
            <a:r>
              <a:rPr lang="en-US" altLang="en-US" dirty="0"/>
              <a:t>)</a:t>
            </a:r>
          </a:p>
        </p:txBody>
      </p:sp>
      <p:sp>
        <p:nvSpPr>
          <p:cNvPr id="67586" name="Rectangle 3">
            <a:extLst>
              <a:ext uri="{FF2B5EF4-FFF2-40B4-BE49-F238E27FC236}">
                <a16:creationId xmlns:a16="http://schemas.microsoft.com/office/drawing/2014/main" id="{D8EDD3F9-288B-42EB-A492-D4B40B4873CC}"/>
              </a:ext>
            </a:extLst>
          </p:cNvPr>
          <p:cNvSpPr>
            <a:spLocks noGrp="1" noChangeArrowheads="1"/>
          </p:cNvSpPr>
          <p:nvPr>
            <p:ph type="body" idx="1"/>
          </p:nvPr>
        </p:nvSpPr>
        <p:spPr>
          <a:xfrm>
            <a:off x="691978" y="1103743"/>
            <a:ext cx="10635929" cy="4530725"/>
          </a:xfrm>
        </p:spPr>
        <p:txBody>
          <a:bodyPr/>
          <a:lstStyle/>
          <a:p>
            <a:r>
              <a:rPr lang="zh-CN" altLang="en-US" sz="2400" dirty="0"/>
              <a:t>多个磁盘时，至少一个磁盘出现故障的概率比单个磁盘高得多</a:t>
            </a:r>
            <a:endParaRPr lang="en-US" altLang="zh-CN" sz="2400" dirty="0"/>
          </a:p>
          <a:p>
            <a:r>
              <a:rPr lang="zh-CN" altLang="en-US" sz="2400" dirty="0"/>
              <a:t>但通过数据冗余，单个磁盘不会导致数据丢失</a:t>
            </a:r>
            <a:r>
              <a:rPr lang="en-US" altLang="zh-CN" sz="2400" dirty="0"/>
              <a:t>(</a:t>
            </a:r>
            <a:r>
              <a:rPr lang="zh-CN" altLang="en-US" sz="2400" dirty="0"/>
              <a:t>不包括</a:t>
            </a:r>
            <a:r>
              <a:rPr lang="en-US" altLang="zh-CN" sz="2400" dirty="0"/>
              <a:t>RAID0)</a:t>
            </a:r>
            <a:r>
              <a:rPr lang="zh-CN" altLang="en-US" sz="2400" dirty="0"/>
              <a:t>，只要在第二块</a:t>
            </a:r>
            <a:r>
              <a:rPr lang="en-US" altLang="zh-CN" sz="2400" dirty="0"/>
              <a:t>(</a:t>
            </a:r>
            <a:r>
              <a:rPr lang="zh-CN" altLang="en-US" sz="2400" dirty="0"/>
              <a:t>有的</a:t>
            </a:r>
            <a:r>
              <a:rPr lang="en-US" altLang="zh-CN" sz="2400" dirty="0"/>
              <a:t>RAID</a:t>
            </a:r>
            <a:r>
              <a:rPr lang="zh-CN" altLang="en-US" sz="2400" dirty="0"/>
              <a:t>同时</a:t>
            </a:r>
            <a:r>
              <a:rPr lang="en-US" altLang="zh-CN" sz="2400" dirty="0"/>
              <a:t>2</a:t>
            </a:r>
            <a:r>
              <a:rPr lang="zh-CN" altLang="en-US" sz="2400" dirty="0"/>
              <a:t>块盘损坏仍能恢复数据</a:t>
            </a:r>
            <a:r>
              <a:rPr lang="en-US" altLang="zh-CN" sz="2400" dirty="0"/>
              <a:t>)</a:t>
            </a:r>
            <a:r>
              <a:rPr lang="zh-CN" altLang="en-US" sz="2400" dirty="0"/>
              <a:t>磁盘损坏前，及时更换损坏的磁盘，就能完全恢复到完好的冗余状态</a:t>
            </a:r>
            <a:endParaRPr lang="en-US" altLang="zh-CN" sz="2400" dirty="0"/>
          </a:p>
          <a:p>
            <a:r>
              <a:rPr lang="en-US" altLang="en-US" sz="2400" b="1" dirty="0">
                <a:solidFill>
                  <a:srgbClr val="0070C0"/>
                </a:solidFill>
                <a:latin typeface="+mj-lt"/>
              </a:rPr>
              <a:t>mean</a:t>
            </a:r>
            <a:r>
              <a:rPr lang="en-US" altLang="en-US" sz="2400" b="1" dirty="0">
                <a:solidFill>
                  <a:srgbClr val="0070C0"/>
                </a:solidFill>
              </a:rPr>
              <a:t> </a:t>
            </a:r>
            <a:r>
              <a:rPr lang="en-US" altLang="en-US" sz="2400" b="1" dirty="0">
                <a:solidFill>
                  <a:srgbClr val="0070C0"/>
                </a:solidFill>
                <a:latin typeface="+mj-lt"/>
              </a:rPr>
              <a:t>time</a:t>
            </a:r>
            <a:r>
              <a:rPr lang="en-US" altLang="en-US" sz="2400" b="1" dirty="0">
                <a:solidFill>
                  <a:srgbClr val="0070C0"/>
                </a:solidFill>
              </a:rPr>
              <a:t> </a:t>
            </a:r>
            <a:r>
              <a:rPr lang="en-US" altLang="en-US" sz="2400" b="1" dirty="0">
                <a:solidFill>
                  <a:srgbClr val="0070C0"/>
                </a:solidFill>
                <a:latin typeface="+mj-lt"/>
              </a:rPr>
              <a:t>to</a:t>
            </a:r>
            <a:r>
              <a:rPr lang="en-US" altLang="en-US" sz="2400" b="1" dirty="0">
                <a:solidFill>
                  <a:srgbClr val="0070C0"/>
                </a:solidFill>
              </a:rPr>
              <a:t> </a:t>
            </a:r>
            <a:r>
              <a:rPr lang="en-US" altLang="en-US" sz="2400" b="1" dirty="0">
                <a:solidFill>
                  <a:srgbClr val="0070C0"/>
                </a:solidFill>
                <a:latin typeface="+mj-lt"/>
              </a:rPr>
              <a:t>failure(</a:t>
            </a:r>
            <a:r>
              <a:rPr lang="zh-CN" altLang="en-US" sz="2400" b="1" dirty="0">
                <a:solidFill>
                  <a:srgbClr val="0070C0"/>
                </a:solidFill>
              </a:rPr>
              <a:t>平均失效时间</a:t>
            </a:r>
            <a:r>
              <a:rPr lang="en-US" altLang="en-US" sz="2400" dirty="0">
                <a:solidFill>
                  <a:srgbClr val="0070C0"/>
                </a:solidFill>
                <a:latin typeface="+mj-lt"/>
              </a:rPr>
              <a:t>) </a:t>
            </a:r>
            <a:r>
              <a:rPr lang="zh-CN" altLang="en-US" sz="2400" dirty="0">
                <a:latin typeface="+mj-lt"/>
              </a:rPr>
              <a:t>失效前平均可正常工作时间</a:t>
            </a:r>
            <a:endParaRPr lang="en-US" altLang="en-US" sz="2400" dirty="0">
              <a:latin typeface="+mj-lt"/>
            </a:endParaRPr>
          </a:p>
          <a:p>
            <a:r>
              <a:rPr lang="en-US" altLang="en-US" sz="2400" b="1" dirty="0">
                <a:solidFill>
                  <a:srgbClr val="0070C0"/>
                </a:solidFill>
                <a:latin typeface="+mj-lt"/>
              </a:rPr>
              <a:t>Mean</a:t>
            </a:r>
            <a:r>
              <a:rPr lang="en-US" altLang="en-US" sz="2400" b="1" dirty="0">
                <a:solidFill>
                  <a:srgbClr val="0070C0"/>
                </a:solidFill>
              </a:rPr>
              <a:t> </a:t>
            </a:r>
            <a:r>
              <a:rPr lang="en-US" altLang="en-US" sz="2400" b="1" dirty="0">
                <a:solidFill>
                  <a:srgbClr val="0070C0"/>
                </a:solidFill>
                <a:latin typeface="+mj-lt"/>
              </a:rPr>
              <a:t>time</a:t>
            </a:r>
            <a:r>
              <a:rPr lang="en-US" altLang="en-US" sz="2400" b="1" dirty="0">
                <a:solidFill>
                  <a:srgbClr val="0070C0"/>
                </a:solidFill>
              </a:rPr>
              <a:t> </a:t>
            </a:r>
            <a:r>
              <a:rPr lang="en-US" altLang="en-US" sz="2400" b="1" dirty="0">
                <a:solidFill>
                  <a:srgbClr val="0070C0"/>
                </a:solidFill>
                <a:latin typeface="+mj-lt"/>
              </a:rPr>
              <a:t>to</a:t>
            </a:r>
            <a:r>
              <a:rPr lang="en-US" altLang="en-US" sz="2400" b="1" dirty="0">
                <a:solidFill>
                  <a:srgbClr val="0070C0"/>
                </a:solidFill>
              </a:rPr>
              <a:t> </a:t>
            </a:r>
            <a:r>
              <a:rPr lang="en-US" altLang="en-US" sz="2400" b="1" dirty="0">
                <a:solidFill>
                  <a:srgbClr val="0070C0"/>
                </a:solidFill>
                <a:latin typeface="+mj-lt"/>
              </a:rPr>
              <a:t>repair(</a:t>
            </a:r>
            <a:r>
              <a:rPr lang="zh-CN" altLang="en-US" sz="2400" b="1" dirty="0">
                <a:solidFill>
                  <a:srgbClr val="0070C0"/>
                </a:solidFill>
              </a:rPr>
              <a:t>修补平均时间</a:t>
            </a:r>
            <a:r>
              <a:rPr lang="en-US" altLang="en-US" sz="2400" b="1" dirty="0">
                <a:solidFill>
                  <a:srgbClr val="0070C0"/>
                </a:solidFill>
                <a:latin typeface="+mj-lt"/>
              </a:rPr>
              <a:t>)</a:t>
            </a:r>
            <a:r>
              <a:rPr lang="en-US" altLang="en-US" sz="2400" b="1" dirty="0">
                <a:solidFill>
                  <a:srgbClr val="0070C0"/>
                </a:solidFill>
              </a:rPr>
              <a:t> – </a:t>
            </a:r>
            <a:r>
              <a:rPr lang="zh-CN" altLang="en-US" sz="2400" dirty="0"/>
              <a:t>若出现另一个故障会导致数据丢失的暴露时间</a:t>
            </a:r>
            <a:endParaRPr lang="en-US" altLang="en-US" sz="2400" dirty="0"/>
          </a:p>
          <a:p>
            <a:r>
              <a:rPr lang="en-US" altLang="en-US" sz="2400" b="1" dirty="0">
                <a:solidFill>
                  <a:srgbClr val="0070C0"/>
                </a:solidFill>
                <a:latin typeface="+mj-lt"/>
              </a:rPr>
              <a:t>Mean</a:t>
            </a:r>
            <a:r>
              <a:rPr lang="en-US" altLang="en-US" sz="2400" b="1" dirty="0">
                <a:solidFill>
                  <a:srgbClr val="0070C0"/>
                </a:solidFill>
              </a:rPr>
              <a:t> </a:t>
            </a:r>
            <a:r>
              <a:rPr lang="en-US" altLang="en-US" sz="2400" b="1" dirty="0">
                <a:solidFill>
                  <a:srgbClr val="0070C0"/>
                </a:solidFill>
                <a:latin typeface="+mj-lt"/>
              </a:rPr>
              <a:t>time to data loss(</a:t>
            </a:r>
            <a:r>
              <a:rPr lang="zh-CN" altLang="en-US" sz="2400" b="1" dirty="0">
                <a:solidFill>
                  <a:srgbClr val="0070C0"/>
                </a:solidFill>
              </a:rPr>
              <a:t>数据丢失的平均时间</a:t>
            </a:r>
            <a:r>
              <a:rPr lang="en-US" altLang="en-US" sz="2400" b="1" dirty="0">
                <a:solidFill>
                  <a:srgbClr val="0070C0"/>
                </a:solidFill>
                <a:latin typeface="+mj-lt"/>
              </a:rPr>
              <a:t>) </a:t>
            </a:r>
            <a:r>
              <a:rPr lang="zh-CN" altLang="en-US" sz="2400" dirty="0">
                <a:latin typeface="+mj-lt"/>
              </a:rPr>
              <a:t>取决于上述因素</a:t>
            </a:r>
            <a:endParaRPr lang="en-US" altLang="en-US" sz="2400" dirty="0"/>
          </a:p>
          <a:p>
            <a:r>
              <a:rPr lang="zh-CN" altLang="en-US" sz="2400" dirty="0"/>
              <a:t>对镜像磁盘，若其损坏假设为独立的，</a:t>
            </a:r>
            <a:r>
              <a:rPr lang="zh-CN" altLang="en-US" sz="2400" b="1" dirty="0">
                <a:solidFill>
                  <a:srgbClr val="0070C0"/>
                </a:solidFill>
              </a:rPr>
              <a:t>平均失效时间</a:t>
            </a:r>
            <a:r>
              <a:rPr lang="zh-CN" altLang="en-US" sz="2400" dirty="0"/>
              <a:t>为</a:t>
            </a:r>
            <a:r>
              <a:rPr lang="en-US" altLang="en-US" sz="2400" dirty="0"/>
              <a:t>100,000</a:t>
            </a:r>
            <a:r>
              <a:rPr lang="zh-CN" altLang="en-US" sz="2400" dirty="0"/>
              <a:t>小时，而</a:t>
            </a:r>
            <a:r>
              <a:rPr lang="zh-CN" altLang="en-US" sz="2400" b="1" dirty="0">
                <a:solidFill>
                  <a:srgbClr val="0070C0"/>
                </a:solidFill>
              </a:rPr>
              <a:t>修补平均时间</a:t>
            </a:r>
            <a:r>
              <a:rPr lang="zh-CN" altLang="en-US" sz="2400" dirty="0"/>
              <a:t>为</a:t>
            </a:r>
            <a:r>
              <a:rPr lang="en-US" altLang="zh-CN" sz="2400" dirty="0"/>
              <a:t>10</a:t>
            </a:r>
            <a:r>
              <a:rPr lang="zh-CN" altLang="en-US" sz="2400" dirty="0"/>
              <a:t>小时</a:t>
            </a:r>
            <a:endParaRPr lang="en-US" altLang="en-US" sz="2400" dirty="0"/>
          </a:p>
          <a:p>
            <a:pPr lvl="1"/>
            <a:r>
              <a:rPr lang="zh-CN" altLang="en-US" sz="2400" b="1" dirty="0">
                <a:solidFill>
                  <a:srgbClr val="0070C0"/>
                </a:solidFill>
              </a:rPr>
              <a:t>数据丢失的平均时间</a:t>
            </a:r>
            <a:r>
              <a:rPr lang="zh-CN" altLang="en-US" sz="2400" dirty="0"/>
              <a:t>为：</a:t>
            </a:r>
            <a:r>
              <a:rPr lang="en-US" altLang="en-US" sz="2400" dirty="0"/>
              <a:t>100, 000</a:t>
            </a:r>
            <a:r>
              <a:rPr lang="en-US" altLang="en-US" sz="2400" baseline="30000" dirty="0"/>
              <a:t>2</a:t>
            </a:r>
            <a:r>
              <a:rPr lang="en-US" altLang="en-US" sz="2400" dirty="0"/>
              <a:t> / (2 ∗ 10) = 500 ∗ 10</a:t>
            </a:r>
            <a:r>
              <a:rPr lang="en-US" altLang="en-US" sz="2400" baseline="30000" dirty="0"/>
              <a:t>6</a:t>
            </a:r>
            <a:r>
              <a:rPr lang="en-US" altLang="en-US" sz="2400" dirty="0"/>
              <a:t> </a:t>
            </a:r>
            <a:r>
              <a:rPr lang="zh-CN" altLang="en-US" sz="2400" dirty="0"/>
              <a:t>小时</a:t>
            </a:r>
            <a:r>
              <a:rPr lang="en-US" altLang="en-US" sz="2400" dirty="0"/>
              <a:t>, </a:t>
            </a:r>
            <a:r>
              <a:rPr lang="zh-CN" altLang="en-US" sz="2400" dirty="0"/>
              <a:t>或</a:t>
            </a:r>
            <a:r>
              <a:rPr lang="en-US" altLang="en-US" sz="2400" dirty="0"/>
              <a:t>57,000 </a:t>
            </a:r>
            <a:r>
              <a:rPr lang="zh-CN" altLang="en-US" sz="2400" dirty="0"/>
              <a:t>年</a:t>
            </a:r>
            <a:r>
              <a:rPr lang="en-US" altLang="en-US" sz="2400" dirty="0"/>
              <a:t> </a:t>
            </a:r>
          </a:p>
        </p:txBody>
      </p:sp>
    </p:spTree>
    <p:extLst>
      <p:ext uri="{BB962C8B-B14F-4D97-AF65-F5344CB8AC3E}">
        <p14:creationId xmlns:p14="http://schemas.microsoft.com/office/powerpoint/2010/main" val="828451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F7B0266-30CF-4AEF-A4A9-63B7DB38EA5C}"/>
              </a:ext>
            </a:extLst>
          </p:cNvPr>
          <p:cNvSpPr>
            <a:spLocks noGrp="1" noChangeArrowheads="1"/>
          </p:cNvSpPr>
          <p:nvPr>
            <p:ph type="title"/>
          </p:nvPr>
        </p:nvSpPr>
        <p:spPr>
          <a:xfrm>
            <a:off x="1981200" y="235568"/>
            <a:ext cx="8229600" cy="576262"/>
          </a:xfrm>
        </p:spPr>
        <p:txBody>
          <a:bodyPr/>
          <a:lstStyle/>
          <a:p>
            <a:pPr eaLnBrk="1" hangingPunct="1"/>
            <a:r>
              <a:rPr lang="en-US" altLang="en-US" dirty="0"/>
              <a:t>RAID (Cont.)</a:t>
            </a:r>
          </a:p>
        </p:txBody>
      </p:sp>
      <p:sp>
        <p:nvSpPr>
          <p:cNvPr id="69634" name="Rectangle 3">
            <a:extLst>
              <a:ext uri="{FF2B5EF4-FFF2-40B4-BE49-F238E27FC236}">
                <a16:creationId xmlns:a16="http://schemas.microsoft.com/office/drawing/2014/main" id="{0B1CFDD2-3FD1-4D70-84E5-E79C389C0336}"/>
              </a:ext>
            </a:extLst>
          </p:cNvPr>
          <p:cNvSpPr>
            <a:spLocks noGrp="1" noChangeArrowheads="1"/>
          </p:cNvSpPr>
          <p:nvPr>
            <p:ph type="body" idx="1"/>
          </p:nvPr>
        </p:nvSpPr>
        <p:spPr>
          <a:xfrm>
            <a:off x="624017" y="1023561"/>
            <a:ext cx="10730524" cy="5075237"/>
          </a:xfrm>
        </p:spPr>
        <p:txBody>
          <a:bodyPr/>
          <a:lstStyle/>
          <a:p>
            <a:r>
              <a:rPr lang="zh-CN" altLang="en-US" sz="2400" dirty="0"/>
              <a:t>我们介绍</a:t>
            </a:r>
            <a:r>
              <a:rPr lang="en-US" altLang="zh-CN" sz="2400" dirty="0"/>
              <a:t>6</a:t>
            </a:r>
            <a:r>
              <a:rPr lang="zh-CN" altLang="en-US" sz="2400" dirty="0"/>
              <a:t>个级别的</a:t>
            </a:r>
            <a:r>
              <a:rPr lang="en-US" altLang="en-US" sz="2400" dirty="0"/>
              <a:t>RAID</a:t>
            </a:r>
            <a:endParaRPr lang="en-US" altLang="en-US" sz="1000" dirty="0"/>
          </a:p>
          <a:p>
            <a:r>
              <a:rPr lang="en-US" altLang="en-US" sz="2400" dirty="0"/>
              <a:t>RAID</a:t>
            </a:r>
            <a:r>
              <a:rPr lang="zh-CN" altLang="en-US" sz="2400" dirty="0"/>
              <a:t>通过增加存储冗余数据来提高性能及可靠性</a:t>
            </a:r>
            <a:endParaRPr lang="en-US" altLang="en-US" sz="2400" dirty="0"/>
          </a:p>
          <a:p>
            <a:pPr lvl="1"/>
            <a:r>
              <a:rPr lang="en-US" altLang="en-US" sz="2400" b="1" dirty="0">
                <a:solidFill>
                  <a:srgbClr val="006699"/>
                </a:solidFill>
                <a:latin typeface="+mj-lt"/>
              </a:rPr>
              <a:t>Mirroring(</a:t>
            </a:r>
            <a:r>
              <a:rPr lang="zh-CN" altLang="en-US" sz="2400" b="1" dirty="0">
                <a:solidFill>
                  <a:srgbClr val="006699"/>
                </a:solidFill>
                <a:latin typeface="+mj-lt"/>
              </a:rPr>
              <a:t>镜像</a:t>
            </a:r>
            <a:r>
              <a:rPr lang="en-US" altLang="en-US" sz="2400" b="1" dirty="0">
                <a:solidFill>
                  <a:srgbClr val="006699"/>
                </a:solidFill>
                <a:latin typeface="+mj-lt"/>
              </a:rPr>
              <a:t>)</a:t>
            </a:r>
            <a:r>
              <a:rPr lang="en-US" altLang="en-US" sz="2400" b="1" dirty="0">
                <a:solidFill>
                  <a:srgbClr val="3366FF"/>
                </a:solidFill>
              </a:rPr>
              <a:t> </a:t>
            </a:r>
            <a:r>
              <a:rPr lang="en-US" altLang="en-US" sz="2400" dirty="0"/>
              <a:t>or </a:t>
            </a:r>
            <a:r>
              <a:rPr lang="en-US" altLang="en-US" sz="2400" b="1" dirty="0">
                <a:solidFill>
                  <a:srgbClr val="006699"/>
                </a:solidFill>
                <a:latin typeface="+mj-lt"/>
              </a:rPr>
              <a:t>shadowing</a:t>
            </a:r>
            <a:r>
              <a:rPr lang="en-US" altLang="en-US" sz="2400" dirty="0">
                <a:solidFill>
                  <a:srgbClr val="3366FF"/>
                </a:solidFill>
              </a:rPr>
              <a:t> </a:t>
            </a:r>
            <a:r>
              <a:rPr lang="en-US" altLang="en-US" sz="2400" dirty="0"/>
              <a:t>(</a:t>
            </a:r>
            <a:r>
              <a:rPr lang="en-US" altLang="en-US" sz="2400" b="1" dirty="0">
                <a:solidFill>
                  <a:srgbClr val="006699"/>
                </a:solidFill>
                <a:latin typeface="+mj-lt"/>
              </a:rPr>
              <a:t>RAID 1</a:t>
            </a:r>
            <a:r>
              <a:rPr lang="en-US" altLang="en-US" sz="2400" dirty="0">
                <a:solidFill>
                  <a:srgbClr val="000000"/>
                </a:solidFill>
              </a:rPr>
              <a:t>)</a:t>
            </a:r>
            <a:r>
              <a:rPr lang="en-US" altLang="en-US" sz="2400" dirty="0">
                <a:solidFill>
                  <a:srgbClr val="3366FF"/>
                </a:solidFill>
              </a:rPr>
              <a:t> </a:t>
            </a:r>
            <a:r>
              <a:rPr lang="zh-CN" altLang="en-US" sz="2400" dirty="0"/>
              <a:t>中每个磁盘均有一个存储内容一样的另一个盘</a:t>
            </a:r>
            <a:endParaRPr lang="en-US" altLang="en-US" sz="2400" dirty="0"/>
          </a:p>
          <a:p>
            <a:pPr lvl="1"/>
            <a:r>
              <a:rPr lang="en-US" altLang="en-US" sz="2400" dirty="0"/>
              <a:t>Striped(</a:t>
            </a:r>
            <a:r>
              <a:rPr lang="zh-CN" altLang="en-US" sz="2400" dirty="0"/>
              <a:t>分散</a:t>
            </a:r>
            <a:r>
              <a:rPr lang="en-US" altLang="en-US" sz="2400" dirty="0"/>
              <a:t>) mirrors (</a:t>
            </a:r>
            <a:r>
              <a:rPr lang="en-US" altLang="en-US" sz="2400" b="1" dirty="0">
                <a:solidFill>
                  <a:srgbClr val="006699"/>
                </a:solidFill>
                <a:latin typeface="+mj-lt"/>
              </a:rPr>
              <a:t>RAID 1+0</a:t>
            </a:r>
            <a:r>
              <a:rPr lang="en-US" altLang="en-US" sz="2400" dirty="0"/>
              <a:t>) or mirrored stripes (</a:t>
            </a:r>
            <a:r>
              <a:rPr lang="en-US" altLang="en-US" sz="2400" b="1" dirty="0">
                <a:solidFill>
                  <a:srgbClr val="006699"/>
                </a:solidFill>
                <a:latin typeface="+mj-lt"/>
              </a:rPr>
              <a:t>RAID 0+1</a:t>
            </a:r>
            <a:r>
              <a:rPr lang="en-US" altLang="en-US" sz="2400" dirty="0"/>
              <a:t>) </a:t>
            </a:r>
            <a:r>
              <a:rPr lang="zh-CN" altLang="en-US" sz="2400" dirty="0"/>
              <a:t>提供了高性能及高可靠性</a:t>
            </a:r>
            <a:endParaRPr lang="en-US" altLang="en-US" sz="2400" dirty="0"/>
          </a:p>
          <a:p>
            <a:pPr lvl="1"/>
            <a:r>
              <a:rPr lang="en-US" altLang="en-US" sz="2400" b="1" dirty="0">
                <a:solidFill>
                  <a:srgbClr val="006699"/>
                </a:solidFill>
                <a:latin typeface="+mj-lt"/>
              </a:rPr>
              <a:t>Block interleaved parity(</a:t>
            </a:r>
            <a:r>
              <a:rPr lang="zh-CN" altLang="en-US" sz="2400" b="1" dirty="0">
                <a:solidFill>
                  <a:srgbClr val="006699"/>
                </a:solidFill>
                <a:latin typeface="+mj-lt"/>
              </a:rPr>
              <a:t>块交织奇偶结构</a:t>
            </a:r>
            <a:r>
              <a:rPr lang="en-US" altLang="en-US" sz="2400" b="1" dirty="0">
                <a:solidFill>
                  <a:srgbClr val="006699"/>
                </a:solidFill>
                <a:latin typeface="+mj-lt"/>
              </a:rPr>
              <a:t>) </a:t>
            </a:r>
            <a:r>
              <a:rPr lang="en-US" altLang="en-US" sz="2400" dirty="0"/>
              <a:t>(</a:t>
            </a:r>
            <a:r>
              <a:rPr lang="en-US" altLang="en-US" sz="2400" b="1" dirty="0">
                <a:solidFill>
                  <a:srgbClr val="006699"/>
                </a:solidFill>
                <a:latin typeface="+mj-lt"/>
              </a:rPr>
              <a:t>RAID 4, 5, 6</a:t>
            </a:r>
            <a:r>
              <a:rPr lang="en-US" altLang="en-US" sz="2400" dirty="0">
                <a:solidFill>
                  <a:srgbClr val="000000"/>
                </a:solidFill>
              </a:rPr>
              <a:t>)</a:t>
            </a:r>
            <a:r>
              <a:rPr lang="en-US" altLang="en-US" sz="2400" dirty="0">
                <a:solidFill>
                  <a:srgbClr val="3366FF"/>
                </a:solidFill>
              </a:rPr>
              <a:t> </a:t>
            </a:r>
            <a:r>
              <a:rPr lang="zh-CN" altLang="en-US" sz="2400" dirty="0"/>
              <a:t>仅增加少量</a:t>
            </a:r>
            <a:r>
              <a:rPr lang="en-US" altLang="zh-CN" sz="2400" dirty="0"/>
              <a:t>(</a:t>
            </a:r>
            <a:r>
              <a:rPr lang="zh-CN" altLang="en-US" sz="2400" dirty="0"/>
              <a:t>相对于镜像</a:t>
            </a:r>
            <a:r>
              <a:rPr lang="en-US" altLang="zh-CN" sz="2400" dirty="0"/>
              <a:t>)</a:t>
            </a:r>
            <a:r>
              <a:rPr lang="zh-CN" altLang="en-US" sz="2400" dirty="0"/>
              <a:t>的冗余存储</a:t>
            </a:r>
            <a:endParaRPr lang="en-US" altLang="en-US" sz="2400" dirty="0"/>
          </a:p>
          <a:p>
            <a:r>
              <a:rPr lang="en-US" altLang="en-US" sz="2400" dirty="0"/>
              <a:t>RAID</a:t>
            </a:r>
            <a:r>
              <a:rPr lang="zh-CN" altLang="en-US" sz="2400" dirty="0"/>
              <a:t>仍存在失效的可能性，所以在不同阵列之间复制仍是常见的</a:t>
            </a:r>
            <a:endParaRPr lang="en-US" altLang="en-US" sz="2400" dirty="0"/>
          </a:p>
          <a:p>
            <a:r>
              <a:rPr lang="zh-CN" altLang="en-US" sz="2400" dirty="0"/>
              <a:t>常常将少量磁盘作为</a:t>
            </a:r>
            <a:r>
              <a:rPr lang="en-US" altLang="en-US" sz="2400" dirty="0"/>
              <a:t> </a:t>
            </a:r>
            <a:r>
              <a:rPr lang="en-US" altLang="en-US" sz="2400" b="1" dirty="0">
                <a:solidFill>
                  <a:srgbClr val="006699"/>
                </a:solidFill>
                <a:latin typeface="+mj-lt"/>
              </a:rPr>
              <a:t>hot-spare(</a:t>
            </a:r>
            <a:r>
              <a:rPr lang="zh-CN" altLang="en-US" sz="2400" b="1" dirty="0">
                <a:solidFill>
                  <a:srgbClr val="006699"/>
                </a:solidFill>
                <a:latin typeface="+mj-lt"/>
              </a:rPr>
              <a:t>热备份</a:t>
            </a:r>
            <a:r>
              <a:rPr lang="en-US" altLang="en-US" sz="2400" b="1" dirty="0">
                <a:solidFill>
                  <a:srgbClr val="006699"/>
                </a:solidFill>
                <a:latin typeface="+mj-lt"/>
              </a:rPr>
              <a:t>)</a:t>
            </a:r>
            <a:r>
              <a:rPr lang="en-US" altLang="en-US" sz="2400" dirty="0">
                <a:solidFill>
                  <a:srgbClr val="3366FF"/>
                </a:solidFill>
              </a:rPr>
              <a:t> </a:t>
            </a:r>
            <a:r>
              <a:rPr lang="zh-CN" altLang="en-US" sz="2400" dirty="0"/>
              <a:t>使用，平时不使用，当出现故障磁盘时，可自动替换故障盘，且</a:t>
            </a:r>
            <a:r>
              <a:rPr lang="en-US" altLang="zh-CN" sz="2400" dirty="0"/>
              <a:t>RAID</a:t>
            </a:r>
            <a:r>
              <a:rPr lang="zh-CN" altLang="en-US" sz="2400" dirty="0"/>
              <a:t>系统自动恢复数据，并重建冗余</a:t>
            </a:r>
            <a:endParaRPr lang="en-US" altLang="en-US"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1CFA7E6D-866A-42A8-82B0-23A14BA7E7CA}"/>
              </a:ext>
            </a:extLst>
          </p:cNvPr>
          <p:cNvSpPr>
            <a:spLocks noGrp="1" noChangeArrowheads="1"/>
          </p:cNvSpPr>
          <p:nvPr>
            <p:ph type="title"/>
          </p:nvPr>
        </p:nvSpPr>
        <p:spPr>
          <a:xfrm>
            <a:off x="529701" y="1127126"/>
            <a:ext cx="3314330" cy="576262"/>
          </a:xfrm>
        </p:spPr>
        <p:txBody>
          <a:bodyPr/>
          <a:lstStyle/>
          <a:p>
            <a:pPr eaLnBrk="1" hangingPunct="1"/>
            <a:r>
              <a:rPr lang="en-US" altLang="en-US"/>
              <a:t>RAID Levels</a:t>
            </a:r>
            <a:endParaRPr lang="en-US" altLang="en-US" sz="2400"/>
          </a:p>
        </p:txBody>
      </p:sp>
      <p:pic>
        <p:nvPicPr>
          <p:cNvPr id="3" name="图片 2">
            <a:extLst>
              <a:ext uri="{FF2B5EF4-FFF2-40B4-BE49-F238E27FC236}">
                <a16:creationId xmlns:a16="http://schemas.microsoft.com/office/drawing/2014/main" id="{2E9B9A31-5C0E-4E75-8879-AFB5B8A9D9C2}"/>
              </a:ext>
            </a:extLst>
          </p:cNvPr>
          <p:cNvPicPr>
            <a:picLocks noChangeAspect="1"/>
          </p:cNvPicPr>
          <p:nvPr/>
        </p:nvPicPr>
        <p:blipFill>
          <a:blip r:embed="rId3"/>
          <a:stretch>
            <a:fillRect/>
          </a:stretch>
        </p:blipFill>
        <p:spPr>
          <a:xfrm>
            <a:off x="3822192" y="6096"/>
            <a:ext cx="4547616" cy="684580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BDD29721-2910-4FF7-8868-704DB1071F83}"/>
              </a:ext>
            </a:extLst>
          </p:cNvPr>
          <p:cNvSpPr>
            <a:spLocks noGrp="1" noChangeArrowheads="1"/>
          </p:cNvSpPr>
          <p:nvPr>
            <p:ph type="title"/>
          </p:nvPr>
        </p:nvSpPr>
        <p:spPr>
          <a:xfrm>
            <a:off x="417251" y="1041400"/>
            <a:ext cx="2512380" cy="533400"/>
          </a:xfrm>
        </p:spPr>
        <p:txBody>
          <a:bodyPr/>
          <a:lstStyle/>
          <a:p>
            <a:pPr>
              <a:defRPr/>
            </a:pPr>
            <a:r>
              <a:rPr lang="en-US" altLang="zh-CN" sz="2800">
                <a:ea typeface="宋体" pitchFamily="2" charset="-122"/>
              </a:rPr>
              <a:t>RAID </a:t>
            </a:r>
            <a:r>
              <a:rPr lang="en-US" altLang="zh-CN" sz="2800" dirty="0">
                <a:ea typeface="宋体" pitchFamily="2" charset="-122"/>
              </a:rPr>
              <a:t>Levels</a:t>
            </a:r>
            <a:endParaRPr lang="en-US" altLang="zh-CN" sz="2000" dirty="0">
              <a:ea typeface="宋体" pitchFamily="2" charset="-122"/>
            </a:endParaRPr>
          </a:p>
        </p:txBody>
      </p:sp>
      <p:pic>
        <p:nvPicPr>
          <p:cNvPr id="53251" name="Picture 4">
            <a:extLst>
              <a:ext uri="{FF2B5EF4-FFF2-40B4-BE49-F238E27FC236}">
                <a16:creationId xmlns:a16="http://schemas.microsoft.com/office/drawing/2014/main" id="{0A236394-DB6A-4FE1-85E5-5696651F6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178" t="873" r="28177" b="873"/>
          <a:stretch>
            <a:fillRect/>
          </a:stretch>
        </p:blipFill>
        <p:spPr bwMode="auto">
          <a:xfrm>
            <a:off x="2820556" y="69264"/>
            <a:ext cx="7415398" cy="658010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RAID0: non-redundant striping</a:t>
            </a:r>
            <a:endParaRPr lang="zh-CN" altLang="en-US" dirty="0">
              <a:effectLst>
                <a:outerShdw blurRad="38100" dist="38100" dir="2700000" algn="tl">
                  <a:srgbClr val="C0C0C0"/>
                </a:outerShdw>
              </a:effectLst>
              <a:ea typeface="宋体" panose="02010600030101010101" pitchFamily="2" charset="-122"/>
            </a:endParaRPr>
          </a:p>
        </p:txBody>
      </p:sp>
      <p:pic>
        <p:nvPicPr>
          <p:cNvPr id="32771" name="Picture 2" descr="RAID入门一页通，最全的RAID技术、原理在线图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694" y="1052512"/>
            <a:ext cx="657701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4" descr="RAID入门一页通，最全的RAID技术、原理在线图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1307" y="1016000"/>
            <a:ext cx="2690812"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3BEB12B-EAAC-447C-88A6-69EE3D1B3585}"/>
              </a:ext>
            </a:extLst>
          </p:cNvPr>
          <p:cNvSpPr txBox="1"/>
          <p:nvPr/>
        </p:nvSpPr>
        <p:spPr>
          <a:xfrm>
            <a:off x="816746" y="1242874"/>
            <a:ext cx="4208015" cy="1938992"/>
          </a:xfrm>
          <a:prstGeom prst="rect">
            <a:avLst/>
          </a:prstGeom>
          <a:noFill/>
        </p:spPr>
        <p:txBody>
          <a:bodyPr wrap="square" rtlCol="0">
            <a:spAutoFit/>
          </a:bodyPr>
          <a:lstStyle/>
          <a:p>
            <a:r>
              <a:rPr lang="zh-CN" altLang="en-US" sz="2400" b="1">
                <a:solidFill>
                  <a:srgbClr val="0070C0"/>
                </a:solidFill>
                <a:latin typeface="微软雅黑" panose="020B0503020204020204" pitchFamily="34" charset="-122"/>
                <a:ea typeface="微软雅黑" panose="020B0503020204020204" pitchFamily="34" charset="-122"/>
              </a:rPr>
              <a:t>非冗余块分条</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分散，条带，</a:t>
            </a:r>
            <a:r>
              <a:rPr lang="en-US" altLang="zh-CN" sz="2400">
                <a:latin typeface="微软雅黑" panose="020B0503020204020204" pitchFamily="34" charset="-122"/>
                <a:ea typeface="微软雅黑" panose="020B0503020204020204" pitchFamily="34" charset="-122"/>
              </a:rPr>
              <a:t>striping)</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多个磁盘并行，可提高传输性能，但无容错能力</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一个磁盘损坏，数据就丢失</a:t>
            </a:r>
            <a:r>
              <a:rPr lang="en-US" altLang="zh-CN"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RAID1: mirrored disks</a:t>
            </a:r>
            <a:endParaRPr lang="zh-CN" altLang="en-US" dirty="0">
              <a:effectLst>
                <a:outerShdw blurRad="38100" dist="38100" dir="2700000" algn="tl">
                  <a:srgbClr val="C0C0C0"/>
                </a:outerShdw>
              </a:effectLst>
              <a:ea typeface="宋体" panose="02010600030101010101" pitchFamily="2" charset="-122"/>
            </a:endParaRPr>
          </a:p>
        </p:txBody>
      </p:sp>
      <p:pic>
        <p:nvPicPr>
          <p:cNvPr id="33795" name="Picture 2" descr="RAID入门一页通，最全的RAID技术、原理在线图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425" y="928393"/>
            <a:ext cx="7639390" cy="5333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6" name="Picture 4" descr="RAID入门一页通，最全的RAID技术、原理在线图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1562" y="1215579"/>
            <a:ext cx="2890838"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F3D969A8-E8A4-4126-9961-D02410B4F626}"/>
              </a:ext>
            </a:extLst>
          </p:cNvPr>
          <p:cNvSpPr txBox="1"/>
          <p:nvPr/>
        </p:nvSpPr>
        <p:spPr>
          <a:xfrm>
            <a:off x="763480" y="1429305"/>
            <a:ext cx="4776186" cy="1569660"/>
          </a:xfrm>
          <a:prstGeom prst="rect">
            <a:avLst/>
          </a:prstGeom>
          <a:noFill/>
        </p:spPr>
        <p:txBody>
          <a:bodyPr wrap="square" rtlCol="0">
            <a:spAutoFit/>
          </a:bodyPr>
          <a:lstStyle/>
          <a:p>
            <a:r>
              <a:rPr lang="zh-CN" altLang="en-US" sz="2400" b="1">
                <a:solidFill>
                  <a:srgbClr val="0070C0"/>
                </a:solidFill>
                <a:latin typeface="微软雅黑" panose="020B0503020204020204" pitchFamily="34" charset="-122"/>
                <a:ea typeface="微软雅黑" panose="020B0503020204020204" pitchFamily="34" charset="-122"/>
              </a:rPr>
              <a:t>磁盘镜像</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2N</a:t>
            </a:r>
            <a:r>
              <a:rPr lang="zh-CN" altLang="en-US" sz="2400">
                <a:latin typeface="微软雅黑" panose="020B0503020204020204" pitchFamily="34" charset="-122"/>
                <a:ea typeface="微软雅黑" panose="020B0503020204020204" pitchFamily="34" charset="-122"/>
              </a:rPr>
              <a:t>个磁盘，存储</a:t>
            </a:r>
            <a:r>
              <a:rPr lang="en-US" altLang="zh-CN" sz="2400">
                <a:latin typeface="微软雅黑" panose="020B0503020204020204" pitchFamily="34" charset="-122"/>
                <a:ea typeface="微软雅黑" panose="020B0503020204020204" pitchFamily="34" charset="-122"/>
              </a:rPr>
              <a:t>N</a:t>
            </a:r>
            <a:r>
              <a:rPr lang="zh-CN" altLang="en-US" sz="2400">
                <a:latin typeface="微软雅黑" panose="020B0503020204020204" pitchFamily="34" charset="-122"/>
                <a:ea typeface="微软雅黑" panose="020B0503020204020204" pitchFamily="34" charset="-122"/>
              </a:rPr>
              <a:t>个盘的内容，两两互为镜像。</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单个磁盘的损坏，仍可回复数据。</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数据冗余较大，空间利用率低。</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4F10AFC-A188-4803-91AA-271E9280B526}"/>
              </a:ext>
            </a:extLst>
          </p:cNvPr>
          <p:cNvSpPr>
            <a:spLocks noGrp="1"/>
          </p:cNvSpPr>
          <p:nvPr>
            <p:ph type="title"/>
          </p:nvPr>
        </p:nvSpPr>
        <p:spPr>
          <a:xfrm>
            <a:off x="1216240" y="233853"/>
            <a:ext cx="10366159" cy="576262"/>
          </a:xfrm>
        </p:spPr>
        <p:txBody>
          <a:bodyPr/>
          <a:lstStyle/>
          <a:p>
            <a:r>
              <a:rPr lang="en-US" altLang="zh-CN"/>
              <a:t>RAID2: memory-style error-correcting codes</a:t>
            </a:r>
            <a:endParaRPr lang="zh-CN" altLang="en-US"/>
          </a:p>
        </p:txBody>
      </p:sp>
      <p:sp>
        <p:nvSpPr>
          <p:cNvPr id="4" name="内容占位符 3">
            <a:extLst>
              <a:ext uri="{FF2B5EF4-FFF2-40B4-BE49-F238E27FC236}">
                <a16:creationId xmlns:a16="http://schemas.microsoft.com/office/drawing/2014/main" id="{16FE5D01-1510-4613-A344-7798D44AC137}"/>
              </a:ext>
            </a:extLst>
          </p:cNvPr>
          <p:cNvSpPr>
            <a:spLocks noGrp="1"/>
          </p:cNvSpPr>
          <p:nvPr>
            <p:ph idx="1"/>
          </p:nvPr>
        </p:nvSpPr>
        <p:spPr/>
        <p:txBody>
          <a:bodyPr/>
          <a:lstStyle/>
          <a:p>
            <a:r>
              <a:rPr lang="en-US" altLang="zh-CN" sz="2400" b="1">
                <a:solidFill>
                  <a:srgbClr val="0070C0"/>
                </a:solidFill>
              </a:rPr>
              <a:t>RAID2</a:t>
            </a:r>
            <a:r>
              <a:rPr lang="zh-CN" altLang="en-US" sz="2400" b="1">
                <a:solidFill>
                  <a:srgbClr val="0070C0"/>
                </a:solidFill>
              </a:rPr>
              <a:t>：内存方式的差错纠正</a:t>
            </a:r>
            <a:r>
              <a:rPr lang="en-US" altLang="zh-CN" sz="2400" b="1">
                <a:solidFill>
                  <a:srgbClr val="0070C0"/>
                </a:solidFill>
              </a:rPr>
              <a:t>(ECC</a:t>
            </a:r>
            <a:r>
              <a:rPr lang="zh-CN" altLang="en-US" sz="2400" b="1">
                <a:solidFill>
                  <a:srgbClr val="0070C0"/>
                </a:solidFill>
              </a:rPr>
              <a:t>，错误纠正吗</a:t>
            </a:r>
            <a:r>
              <a:rPr lang="en-US" altLang="zh-CN" sz="2400" b="1">
                <a:solidFill>
                  <a:srgbClr val="0070C0"/>
                </a:solidFill>
              </a:rPr>
              <a:t>)</a:t>
            </a:r>
            <a:r>
              <a:rPr lang="zh-CN" altLang="en-US" sz="2400" b="1">
                <a:solidFill>
                  <a:srgbClr val="0070C0"/>
                </a:solidFill>
              </a:rPr>
              <a:t>组织</a:t>
            </a:r>
            <a:endParaRPr lang="en-US" altLang="zh-CN" sz="2400" b="1">
              <a:solidFill>
                <a:srgbClr val="0070C0"/>
              </a:solidFill>
            </a:endParaRPr>
          </a:p>
          <a:p>
            <a:r>
              <a:rPr lang="en-US" altLang="zh-CN" sz="2400"/>
              <a:t>ECC</a:t>
            </a:r>
            <a:r>
              <a:rPr lang="zh-CN" altLang="en-US" sz="2400"/>
              <a:t>码不但能发现错误，还能纠正少量位数出错</a:t>
            </a:r>
            <a:endParaRPr lang="en-US" altLang="zh-CN" sz="2400"/>
          </a:p>
          <a:p>
            <a:r>
              <a:rPr lang="en-US" altLang="zh-CN" sz="2400"/>
              <a:t>RAID2</a:t>
            </a:r>
            <a:r>
              <a:rPr lang="zh-CN" altLang="en-US" sz="2400"/>
              <a:t>将一个字节分散在多个磁盘上</a:t>
            </a:r>
            <a:r>
              <a:rPr lang="en-US" altLang="zh-CN" sz="2400"/>
              <a:t>(</a:t>
            </a:r>
            <a:r>
              <a:rPr lang="zh-CN" altLang="en-US" sz="2400"/>
              <a:t>比如</a:t>
            </a:r>
            <a:r>
              <a:rPr lang="en-US" altLang="zh-CN" sz="2400"/>
              <a:t>4</a:t>
            </a:r>
            <a:r>
              <a:rPr lang="zh-CN" altLang="en-US" sz="2400"/>
              <a:t>个或</a:t>
            </a:r>
            <a:r>
              <a:rPr lang="en-US" altLang="zh-CN" sz="2400"/>
              <a:t>8</a:t>
            </a:r>
            <a:r>
              <a:rPr lang="zh-CN" altLang="en-US" sz="2400"/>
              <a:t>个</a:t>
            </a:r>
            <a:r>
              <a:rPr lang="en-US" altLang="zh-CN" sz="2400"/>
              <a:t>)</a:t>
            </a:r>
            <a:r>
              <a:rPr lang="zh-CN" altLang="en-US" sz="2400"/>
              <a:t>，并增加冗余磁盘用于存储</a:t>
            </a:r>
            <a:r>
              <a:rPr lang="en-US" altLang="zh-CN" sz="2400"/>
              <a:t>ECC</a:t>
            </a:r>
            <a:r>
              <a:rPr lang="zh-CN" altLang="en-US" sz="2400"/>
              <a:t>码</a:t>
            </a:r>
            <a:endParaRPr lang="en-US" altLang="zh-CN" sz="2400"/>
          </a:p>
          <a:p>
            <a:r>
              <a:rPr lang="zh-CN" altLang="en-US" sz="2400"/>
              <a:t>单个磁盘的损坏后</a:t>
            </a:r>
            <a:r>
              <a:rPr lang="en-US" altLang="zh-CN" sz="2400"/>
              <a:t>(</a:t>
            </a:r>
            <a:r>
              <a:rPr lang="zh-CN" altLang="en-US" sz="2400"/>
              <a:t>包括存储</a:t>
            </a:r>
            <a:r>
              <a:rPr lang="en-US" altLang="zh-CN" sz="2400"/>
              <a:t>ECC</a:t>
            </a:r>
            <a:r>
              <a:rPr lang="zh-CN" altLang="en-US" sz="2400"/>
              <a:t>码的磁盘</a:t>
            </a:r>
            <a:r>
              <a:rPr lang="en-US" altLang="zh-CN" sz="2400"/>
              <a:t>)</a:t>
            </a:r>
            <a:r>
              <a:rPr lang="zh-CN" altLang="en-US" sz="2400"/>
              <a:t>，仍可恢复数据</a:t>
            </a:r>
            <a:endParaRPr lang="en-US" altLang="zh-CN" sz="2400"/>
          </a:p>
          <a:p>
            <a:r>
              <a:rPr lang="zh-CN" altLang="en-US" sz="2400"/>
              <a:t>需要的冗余磁盘数比镜像磁盘</a:t>
            </a:r>
            <a:r>
              <a:rPr lang="en-US" altLang="zh-CN" sz="2400"/>
              <a:t>RAID1</a:t>
            </a:r>
            <a:r>
              <a:rPr lang="zh-CN" altLang="en-US" sz="2400"/>
              <a:t>少</a:t>
            </a:r>
            <a:endParaRPr lang="en-US" altLang="zh-CN" sz="2400"/>
          </a:p>
          <a:p>
            <a:r>
              <a:rPr lang="zh-CN" altLang="en-US" sz="2400"/>
              <a:t>较少使用</a:t>
            </a:r>
            <a:endParaRPr lang="en-US" altLang="zh-CN" sz="2400"/>
          </a:p>
          <a:p>
            <a:pPr marL="0" indent="0">
              <a:buNone/>
            </a:pPr>
            <a:endParaRPr lang="zh-CN" altLang="en-US" sz="2400"/>
          </a:p>
        </p:txBody>
      </p:sp>
    </p:spTree>
    <p:extLst>
      <p:ext uri="{BB962C8B-B14F-4D97-AF65-F5344CB8AC3E}">
        <p14:creationId xmlns:p14="http://schemas.microsoft.com/office/powerpoint/2010/main" val="11848022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4F10AFC-A188-4803-91AA-271E9280B526}"/>
              </a:ext>
            </a:extLst>
          </p:cNvPr>
          <p:cNvSpPr>
            <a:spLocks noGrp="1"/>
          </p:cNvSpPr>
          <p:nvPr>
            <p:ph type="title"/>
          </p:nvPr>
        </p:nvSpPr>
        <p:spPr>
          <a:xfrm>
            <a:off x="1216240" y="233853"/>
            <a:ext cx="10366159" cy="576262"/>
          </a:xfrm>
        </p:spPr>
        <p:txBody>
          <a:bodyPr/>
          <a:lstStyle/>
          <a:p>
            <a:r>
              <a:rPr lang="en-US" altLang="zh-CN"/>
              <a:t>RAID3: bit-interleaved parity</a:t>
            </a:r>
            <a:endParaRPr lang="zh-CN" altLang="en-US"/>
          </a:p>
        </p:txBody>
      </p:sp>
      <p:sp>
        <p:nvSpPr>
          <p:cNvPr id="4" name="内容占位符 3">
            <a:extLst>
              <a:ext uri="{FF2B5EF4-FFF2-40B4-BE49-F238E27FC236}">
                <a16:creationId xmlns:a16="http://schemas.microsoft.com/office/drawing/2014/main" id="{16FE5D01-1510-4613-A344-7798D44AC137}"/>
              </a:ext>
            </a:extLst>
          </p:cNvPr>
          <p:cNvSpPr>
            <a:spLocks noGrp="1"/>
          </p:cNvSpPr>
          <p:nvPr>
            <p:ph idx="1"/>
          </p:nvPr>
        </p:nvSpPr>
        <p:spPr/>
        <p:txBody>
          <a:bodyPr/>
          <a:lstStyle/>
          <a:p>
            <a:r>
              <a:rPr lang="en-US" altLang="zh-CN" sz="2400" b="1">
                <a:solidFill>
                  <a:srgbClr val="0070C0"/>
                </a:solidFill>
              </a:rPr>
              <a:t>RAID3</a:t>
            </a:r>
            <a:r>
              <a:rPr lang="zh-CN" altLang="en-US" sz="2400" b="1">
                <a:solidFill>
                  <a:srgbClr val="0070C0"/>
                </a:solidFill>
              </a:rPr>
              <a:t>：位交织</a:t>
            </a:r>
            <a:r>
              <a:rPr lang="en-US" altLang="zh-CN" sz="2400" b="1">
                <a:solidFill>
                  <a:srgbClr val="0070C0"/>
                </a:solidFill>
              </a:rPr>
              <a:t>(</a:t>
            </a:r>
            <a:r>
              <a:rPr lang="zh-CN" altLang="en-US" sz="2400" b="1">
                <a:solidFill>
                  <a:srgbClr val="0070C0"/>
                </a:solidFill>
              </a:rPr>
              <a:t>交错</a:t>
            </a:r>
            <a:r>
              <a:rPr lang="en-US" altLang="zh-CN" sz="2400" b="1">
                <a:solidFill>
                  <a:srgbClr val="0070C0"/>
                </a:solidFill>
              </a:rPr>
              <a:t>)</a:t>
            </a:r>
            <a:r>
              <a:rPr lang="zh-CN" altLang="en-US" sz="2400" b="1">
                <a:solidFill>
                  <a:srgbClr val="0070C0"/>
                </a:solidFill>
              </a:rPr>
              <a:t>奇偶校验结构</a:t>
            </a:r>
            <a:endParaRPr lang="en-US" altLang="zh-CN" sz="2400" b="1">
              <a:solidFill>
                <a:srgbClr val="0070C0"/>
              </a:solidFill>
            </a:endParaRPr>
          </a:p>
          <a:p>
            <a:r>
              <a:rPr lang="en-US" altLang="zh-CN" sz="2400"/>
              <a:t>RAID3</a:t>
            </a:r>
            <a:r>
              <a:rPr lang="zh-CN" altLang="en-US" sz="2400"/>
              <a:t>将一个字节分散在多个磁盘上</a:t>
            </a:r>
            <a:r>
              <a:rPr lang="en-US" altLang="zh-CN" sz="2400"/>
              <a:t>(</a:t>
            </a:r>
            <a:r>
              <a:rPr lang="zh-CN" altLang="en-US" sz="2400"/>
              <a:t>比如</a:t>
            </a:r>
            <a:r>
              <a:rPr lang="en-US" altLang="zh-CN" sz="2400"/>
              <a:t>4</a:t>
            </a:r>
            <a:r>
              <a:rPr lang="zh-CN" altLang="en-US" sz="2400"/>
              <a:t>个或</a:t>
            </a:r>
            <a:r>
              <a:rPr lang="en-US" altLang="zh-CN" sz="2400"/>
              <a:t>8</a:t>
            </a:r>
            <a:r>
              <a:rPr lang="zh-CN" altLang="en-US" sz="2400"/>
              <a:t>个</a:t>
            </a:r>
            <a:r>
              <a:rPr lang="en-US" altLang="zh-CN" sz="2400"/>
              <a:t>)</a:t>
            </a:r>
            <a:r>
              <a:rPr lang="zh-CN" altLang="en-US" sz="2400"/>
              <a:t>，并增加冗余磁盘</a:t>
            </a:r>
            <a:r>
              <a:rPr lang="en-US" altLang="zh-CN" sz="2400"/>
              <a:t>(</a:t>
            </a:r>
            <a:r>
              <a:rPr lang="zh-CN" altLang="en-US" sz="2400"/>
              <a:t>比如</a:t>
            </a:r>
            <a:r>
              <a:rPr lang="en-US" altLang="zh-CN" sz="2400"/>
              <a:t>1</a:t>
            </a:r>
            <a:r>
              <a:rPr lang="zh-CN" altLang="en-US" sz="2400"/>
              <a:t>个或</a:t>
            </a:r>
            <a:r>
              <a:rPr lang="en-US" altLang="zh-CN" sz="2400"/>
              <a:t>2</a:t>
            </a:r>
            <a:r>
              <a:rPr lang="zh-CN" altLang="en-US" sz="2400"/>
              <a:t>个</a:t>
            </a:r>
            <a:r>
              <a:rPr lang="en-US" altLang="zh-CN" sz="2400"/>
              <a:t>)</a:t>
            </a:r>
            <a:r>
              <a:rPr lang="zh-CN" altLang="en-US" sz="2400"/>
              <a:t>用于存储奇偶校验码</a:t>
            </a:r>
            <a:endParaRPr lang="en-US" altLang="zh-CN" sz="2400"/>
          </a:p>
          <a:p>
            <a:r>
              <a:rPr lang="zh-CN" altLang="en-US" sz="2400"/>
              <a:t>与内存不同，单个磁盘的每个扇区具有自己检错纠错码，少量位出错会用纠错码纠正过来，较多的位出错通常能发现错误</a:t>
            </a:r>
            <a:endParaRPr lang="en-US" altLang="zh-CN" sz="2400"/>
          </a:p>
          <a:p>
            <a:r>
              <a:rPr lang="zh-CN" altLang="en-US" sz="2400"/>
              <a:t>因此我们知道一个带奇偶校验的字节中，哪个位不能读出了，通过其他位的奇偶性运算，即可恢复损坏的磁盘的内容</a:t>
            </a:r>
          </a:p>
          <a:p>
            <a:r>
              <a:rPr lang="zh-CN" altLang="en-US" sz="2400"/>
              <a:t>单个磁盘的损坏后</a:t>
            </a:r>
            <a:r>
              <a:rPr lang="en-US" altLang="zh-CN" sz="2400"/>
              <a:t>(</a:t>
            </a:r>
            <a:r>
              <a:rPr lang="zh-CN" altLang="en-US" sz="2400"/>
              <a:t>包括存储奇偶位的磁盘</a:t>
            </a:r>
            <a:r>
              <a:rPr lang="en-US" altLang="zh-CN" sz="2400"/>
              <a:t>)</a:t>
            </a:r>
            <a:r>
              <a:rPr lang="zh-CN" altLang="en-US" sz="2400"/>
              <a:t>，仍可恢复数据</a:t>
            </a:r>
          </a:p>
          <a:p>
            <a:r>
              <a:rPr lang="zh-CN" altLang="en-US" sz="2400"/>
              <a:t>需要的冗余磁盘数比镜像磁盘</a:t>
            </a:r>
            <a:r>
              <a:rPr lang="en-US" altLang="zh-CN" sz="2400"/>
              <a:t>RAID1</a:t>
            </a:r>
            <a:r>
              <a:rPr lang="zh-CN" altLang="en-US" sz="2400"/>
              <a:t>少</a:t>
            </a:r>
          </a:p>
          <a:p>
            <a:endParaRPr lang="zh-CN" altLang="en-US" sz="2400"/>
          </a:p>
        </p:txBody>
      </p:sp>
    </p:spTree>
    <p:extLst>
      <p:ext uri="{BB962C8B-B14F-4D97-AF65-F5344CB8AC3E}">
        <p14:creationId xmlns:p14="http://schemas.microsoft.com/office/powerpoint/2010/main" val="13791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202B2455-C60E-4123-903F-646089314286}"/>
              </a:ext>
            </a:extLst>
          </p:cNvPr>
          <p:cNvSpPr>
            <a:spLocks noGrp="1" noChangeArrowheads="1"/>
          </p:cNvSpPr>
          <p:nvPr>
            <p:ph type="title"/>
          </p:nvPr>
        </p:nvSpPr>
        <p:spPr>
          <a:xfrm>
            <a:off x="1981200" y="248303"/>
            <a:ext cx="8229600" cy="576263"/>
          </a:xfrm>
        </p:spPr>
        <p:txBody>
          <a:bodyPr/>
          <a:lstStyle/>
          <a:p>
            <a:r>
              <a:rPr lang="en-US" altLang="en-US" dirty="0"/>
              <a:t>Hard Disk Drives(</a:t>
            </a:r>
            <a:r>
              <a:rPr lang="zh-CN" altLang="en-US" dirty="0"/>
              <a:t>硬盘驱动器</a:t>
            </a:r>
            <a:r>
              <a:rPr lang="en-US" altLang="en-US" dirty="0"/>
              <a:t>)</a:t>
            </a:r>
          </a:p>
        </p:txBody>
      </p:sp>
      <p:sp>
        <p:nvSpPr>
          <p:cNvPr id="15362" name="Content Placeholder 2">
            <a:extLst>
              <a:ext uri="{FF2B5EF4-FFF2-40B4-BE49-F238E27FC236}">
                <a16:creationId xmlns:a16="http://schemas.microsoft.com/office/drawing/2014/main" id="{714E7A66-CD44-4D17-92E9-D7CA5ED34EB0}"/>
              </a:ext>
            </a:extLst>
          </p:cNvPr>
          <p:cNvSpPr>
            <a:spLocks noGrp="1" noChangeArrowheads="1"/>
          </p:cNvSpPr>
          <p:nvPr>
            <p:ph idx="1"/>
          </p:nvPr>
        </p:nvSpPr>
        <p:spPr>
          <a:xfrm>
            <a:off x="639192" y="991224"/>
            <a:ext cx="6418556" cy="4662488"/>
          </a:xfrm>
        </p:spPr>
        <p:txBody>
          <a:bodyPr/>
          <a:lstStyle/>
          <a:p>
            <a:r>
              <a:rPr lang="en-US" altLang="en-US" sz="2000" dirty="0"/>
              <a:t>Platters range from .85</a:t>
            </a:r>
            <a:r>
              <a:rPr lang="ja-JP" altLang="en-US" sz="2000" dirty="0"/>
              <a:t>”</a:t>
            </a:r>
            <a:r>
              <a:rPr lang="en-US" altLang="ja-JP" sz="2000" dirty="0"/>
              <a:t> to 14</a:t>
            </a:r>
            <a:r>
              <a:rPr lang="ja-JP" altLang="en-US" sz="2000" dirty="0"/>
              <a:t>”</a:t>
            </a:r>
            <a:r>
              <a:rPr lang="en-US" altLang="ja-JP" sz="2000" dirty="0"/>
              <a:t> (historically)</a:t>
            </a:r>
          </a:p>
          <a:p>
            <a:pPr lvl="1"/>
            <a:r>
              <a:rPr lang="en-US" altLang="en-US" sz="2000" dirty="0"/>
              <a:t>Commonly 3.5</a:t>
            </a:r>
            <a:r>
              <a:rPr lang="ja-JP" altLang="en-US" sz="2000" dirty="0"/>
              <a:t>”</a:t>
            </a:r>
            <a:r>
              <a:rPr lang="en-US" altLang="ja-JP" sz="2000" dirty="0"/>
              <a:t>, 2.5</a:t>
            </a:r>
            <a:r>
              <a:rPr lang="ja-JP" altLang="en-US" sz="2000" dirty="0"/>
              <a:t>”</a:t>
            </a:r>
            <a:r>
              <a:rPr lang="en-US" altLang="ja-JP" sz="2000" dirty="0"/>
              <a:t>, and 1.8</a:t>
            </a:r>
            <a:r>
              <a:rPr lang="ja-JP" altLang="en-US" sz="2000" dirty="0"/>
              <a:t>”</a:t>
            </a:r>
            <a:endParaRPr lang="en-US" altLang="ja-JP" sz="2000" dirty="0"/>
          </a:p>
          <a:p>
            <a:r>
              <a:rPr lang="en-US" altLang="en-US" sz="2000" dirty="0"/>
              <a:t>Range from 30GB to 1</a:t>
            </a:r>
            <a:r>
              <a:rPr lang="en-US" altLang="zh-CN" sz="2000" dirty="0"/>
              <a:t>x</a:t>
            </a:r>
            <a:r>
              <a:rPr lang="en-US" altLang="en-US" sz="2000" dirty="0"/>
              <a:t>TB per drive</a:t>
            </a:r>
          </a:p>
          <a:p>
            <a:r>
              <a:rPr lang="en-US" altLang="en-US" sz="2000" dirty="0"/>
              <a:t>Performance </a:t>
            </a:r>
          </a:p>
          <a:p>
            <a:pPr lvl="1"/>
            <a:r>
              <a:rPr lang="en-US" altLang="en-US" sz="2000" dirty="0"/>
              <a:t>Transfer Rate – theoretical – 6 Gb/sec</a:t>
            </a:r>
          </a:p>
          <a:p>
            <a:pPr lvl="1"/>
            <a:r>
              <a:rPr lang="en-US" altLang="en-US" sz="2000" dirty="0"/>
              <a:t>Effective Transfer Rate – real – 1Gb/sec</a:t>
            </a:r>
          </a:p>
          <a:p>
            <a:pPr lvl="1"/>
            <a:r>
              <a:rPr lang="en-US" altLang="en-US" sz="2000" dirty="0"/>
              <a:t>Seek time from 3ms to 12ms – 9ms common for desktop drives</a:t>
            </a:r>
          </a:p>
          <a:p>
            <a:pPr lvl="1"/>
            <a:r>
              <a:rPr lang="en-US" altLang="en-US" sz="2000" dirty="0"/>
              <a:t>Average seek time measured or calculated based on 1/3 of tracks</a:t>
            </a:r>
          </a:p>
          <a:p>
            <a:pPr lvl="1"/>
            <a:r>
              <a:rPr lang="en-US" altLang="en-US" sz="2000" dirty="0"/>
              <a:t>Latency based on spindle speed</a:t>
            </a:r>
          </a:p>
          <a:p>
            <a:pPr lvl="2"/>
            <a:r>
              <a:rPr lang="en-US" altLang="en-US" sz="2000" dirty="0"/>
              <a:t>1 / (RPM / 60) = 60 / RPM</a:t>
            </a:r>
          </a:p>
          <a:p>
            <a:pPr lvl="1"/>
            <a:r>
              <a:rPr lang="en-US" altLang="en-US" sz="2000" dirty="0"/>
              <a:t>Average latency = ½ latency</a:t>
            </a:r>
          </a:p>
          <a:p>
            <a:pPr lvl="1"/>
            <a:endParaRPr lang="en-US" altLang="en-US" sz="2000" dirty="0"/>
          </a:p>
          <a:p>
            <a:endParaRPr lang="en-US" altLang="en-US" sz="2000" dirty="0"/>
          </a:p>
        </p:txBody>
      </p:sp>
      <p:pic>
        <p:nvPicPr>
          <p:cNvPr id="3" name="图片 2">
            <a:extLst>
              <a:ext uri="{FF2B5EF4-FFF2-40B4-BE49-F238E27FC236}">
                <a16:creationId xmlns:a16="http://schemas.microsoft.com/office/drawing/2014/main" id="{8E927F55-CD55-47F2-BA73-78228CE196AB}"/>
              </a:ext>
            </a:extLst>
          </p:cNvPr>
          <p:cNvPicPr>
            <a:picLocks noChangeAspect="1"/>
          </p:cNvPicPr>
          <p:nvPr/>
        </p:nvPicPr>
        <p:blipFill>
          <a:blip r:embed="rId2"/>
          <a:stretch>
            <a:fillRect/>
          </a:stretch>
        </p:blipFill>
        <p:spPr>
          <a:xfrm>
            <a:off x="6931931" y="1360249"/>
            <a:ext cx="4754042" cy="4137502"/>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RAID4: </a:t>
            </a:r>
            <a:r>
              <a:rPr lang="en-US" altLang="zh-CN">
                <a:effectLst>
                  <a:outerShdw blurRad="38100" dist="38100" dir="2700000" algn="tl">
                    <a:srgbClr val="C0C0C0"/>
                  </a:outerShdw>
                </a:effectLst>
                <a:ea typeface="宋体" panose="02010600030101010101" pitchFamily="2" charset="-122"/>
              </a:rPr>
              <a:t>block-interleaved parity</a:t>
            </a:r>
            <a:endParaRPr lang="zh-CN" altLang="en-US" dirty="0">
              <a:effectLst>
                <a:outerShdw blurRad="38100" dist="38100" dir="2700000" algn="tl">
                  <a:srgbClr val="C0C0C0"/>
                </a:outerShdw>
              </a:effectLst>
              <a:ea typeface="宋体" panose="02010600030101010101" pitchFamily="2" charset="-122"/>
            </a:endParaRPr>
          </a:p>
        </p:txBody>
      </p:sp>
      <p:pic>
        <p:nvPicPr>
          <p:cNvPr id="34819" name="Picture 2" descr="RAID入门一页通，最全的RAID技术、原理在线图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8333" y="2875104"/>
            <a:ext cx="5232411" cy="3382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Picture 4" descr="RAID入门一页通，最全的RAID技术、原理在线图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5726" y="1141636"/>
            <a:ext cx="2870037" cy="309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C0475396-74AC-4D2E-9B48-EC749C21DE28}"/>
              </a:ext>
            </a:extLst>
          </p:cNvPr>
          <p:cNvSpPr txBox="1"/>
          <p:nvPr/>
        </p:nvSpPr>
        <p:spPr>
          <a:xfrm>
            <a:off x="609600" y="1141636"/>
            <a:ext cx="5808955" cy="3046988"/>
          </a:xfrm>
          <a:prstGeom prst="rect">
            <a:avLst/>
          </a:prstGeom>
          <a:noFill/>
        </p:spPr>
        <p:txBody>
          <a:bodyPr wrap="square" rtlCol="0">
            <a:spAutoFit/>
          </a:bodyPr>
          <a:lstStyle/>
          <a:p>
            <a:r>
              <a:rPr lang="en-US" altLang="zh-CN" sz="2400" b="1">
                <a:solidFill>
                  <a:srgbClr val="0070C0"/>
                </a:solidFill>
                <a:latin typeface="微软雅黑" panose="020B0503020204020204" pitchFamily="34" charset="-122"/>
                <a:ea typeface="微软雅黑" panose="020B0503020204020204" pitchFamily="34" charset="-122"/>
              </a:rPr>
              <a:t>RAID4</a:t>
            </a:r>
            <a:r>
              <a:rPr lang="zh-CN" altLang="en-US" sz="2400" b="1">
                <a:solidFill>
                  <a:srgbClr val="0070C0"/>
                </a:solidFill>
                <a:latin typeface="微软雅黑" panose="020B0503020204020204" pitchFamily="34" charset="-122"/>
                <a:ea typeface="微软雅黑" panose="020B0503020204020204" pitchFamily="34" charset="-122"/>
              </a:rPr>
              <a:t>：块交织</a:t>
            </a:r>
            <a:r>
              <a:rPr lang="en-US" altLang="zh-CN" sz="2400" b="1">
                <a:solidFill>
                  <a:srgbClr val="0070C0"/>
                </a:solidFill>
                <a:latin typeface="微软雅黑" panose="020B0503020204020204" pitchFamily="34" charset="-122"/>
                <a:ea typeface="微软雅黑" panose="020B0503020204020204" pitchFamily="34" charset="-122"/>
              </a:rPr>
              <a:t>(</a:t>
            </a:r>
            <a:r>
              <a:rPr lang="zh-CN" altLang="en-US" sz="2400" b="1">
                <a:solidFill>
                  <a:srgbClr val="0070C0"/>
                </a:solidFill>
                <a:latin typeface="微软雅黑" panose="020B0503020204020204" pitchFamily="34" charset="-122"/>
                <a:ea typeface="微软雅黑" panose="020B0503020204020204" pitchFamily="34" charset="-122"/>
              </a:rPr>
              <a:t>交错</a:t>
            </a:r>
            <a:r>
              <a:rPr lang="en-US" altLang="zh-CN" sz="2400" b="1">
                <a:solidFill>
                  <a:srgbClr val="0070C0"/>
                </a:solidFill>
                <a:latin typeface="微软雅黑" panose="020B0503020204020204" pitchFamily="34" charset="-122"/>
                <a:ea typeface="微软雅黑" panose="020B0503020204020204" pitchFamily="34" charset="-122"/>
              </a:rPr>
              <a:t>)</a:t>
            </a:r>
            <a:r>
              <a:rPr lang="zh-CN" altLang="en-US" sz="2400" b="1">
                <a:solidFill>
                  <a:srgbClr val="0070C0"/>
                </a:solidFill>
                <a:latin typeface="微软雅黑" panose="020B0503020204020204" pitchFamily="34" charset="-122"/>
                <a:ea typeface="微软雅黑" panose="020B0503020204020204" pitchFamily="34" charset="-122"/>
              </a:rPr>
              <a:t>奇偶校验结构</a:t>
            </a:r>
            <a:endParaRPr lang="en-US" altLang="zh-CN" sz="2400" b="1">
              <a:solidFill>
                <a:srgbClr val="0070C0"/>
              </a:solidFill>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多个磁盘按块分散存储</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与</a:t>
            </a:r>
            <a:r>
              <a:rPr lang="en-US" altLang="zh-CN" sz="2400">
                <a:latin typeface="微软雅黑" panose="020B0503020204020204" pitchFamily="34" charset="-122"/>
                <a:ea typeface="微软雅黑" panose="020B0503020204020204" pitchFamily="34" charset="-122"/>
              </a:rPr>
              <a:t>RAID0</a:t>
            </a:r>
            <a:r>
              <a:rPr lang="zh-CN" altLang="en-US" sz="2400">
                <a:latin typeface="微软雅黑" panose="020B0503020204020204" pitchFamily="34" charset="-122"/>
                <a:ea typeface="微软雅黑" panose="020B0503020204020204" pitchFamily="34" charset="-122"/>
              </a:rPr>
              <a:t>类似</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，并增加额外的磁盘用于存储奇偶校验信息。单个磁盘的损坏后</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包括存储奇偶位的磁盘</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，仍可恢复数据</a:t>
            </a: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6858" y="228600"/>
            <a:ext cx="9747682"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RAID5: block-interleaved distributed parity</a:t>
            </a:r>
            <a:endParaRPr lang="zh-CN" altLang="en-US" dirty="0">
              <a:effectLst>
                <a:outerShdw blurRad="38100" dist="38100" dir="2700000" algn="tl">
                  <a:srgbClr val="C0C0C0"/>
                </a:outerShdw>
              </a:effectLst>
              <a:ea typeface="宋体" panose="02010600030101010101" pitchFamily="2" charset="-122"/>
            </a:endParaRPr>
          </a:p>
        </p:txBody>
      </p:sp>
      <p:pic>
        <p:nvPicPr>
          <p:cNvPr id="35843" name="Picture 2" descr="RAID入门一页通，最全的RAID技术、原理在线图解"/>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440" y="2689934"/>
            <a:ext cx="5940413" cy="3630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descr="RAID入门一页通，最全的RAID技术、原理在线图解"/>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0318" y="1042282"/>
            <a:ext cx="2985344" cy="2837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D5D5F2A2-4657-4671-A35D-27483419DF65}"/>
              </a:ext>
            </a:extLst>
          </p:cNvPr>
          <p:cNvSpPr txBox="1"/>
          <p:nvPr/>
        </p:nvSpPr>
        <p:spPr>
          <a:xfrm>
            <a:off x="666338" y="1171852"/>
            <a:ext cx="5645685" cy="1938992"/>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rPr>
              <a:t>RAID5</a:t>
            </a:r>
            <a:r>
              <a:rPr lang="zh-CN" altLang="en-US" sz="2400">
                <a:latin typeface="微软雅黑" panose="020B0503020204020204" pitchFamily="34" charset="-122"/>
                <a:ea typeface="微软雅黑" panose="020B0503020204020204" pitchFamily="34" charset="-122"/>
              </a:rPr>
              <a:t>：块交织</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交错</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分布奇偶结构</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类似于</a:t>
            </a:r>
            <a:r>
              <a:rPr lang="en-US" altLang="zh-CN" sz="2400">
                <a:latin typeface="微软雅黑" panose="020B0503020204020204" pitchFamily="34" charset="-122"/>
                <a:ea typeface="微软雅黑" panose="020B0503020204020204" pitchFamily="34" charset="-122"/>
              </a:rPr>
              <a:t>RAID4</a:t>
            </a:r>
            <a:r>
              <a:rPr lang="zh-CN" altLang="en-US" sz="2400">
                <a:latin typeface="微软雅黑" panose="020B0503020204020204" pitchFamily="34" charset="-122"/>
                <a:ea typeface="微软雅黑" panose="020B0503020204020204" pitchFamily="34" charset="-122"/>
              </a:rPr>
              <a:t>，但将数据与奇偶位分布在所有</a:t>
            </a:r>
            <a:r>
              <a:rPr lang="en-US" altLang="zh-CN" sz="2400">
                <a:latin typeface="微软雅黑" panose="020B0503020204020204" pitchFamily="34" charset="-122"/>
                <a:ea typeface="微软雅黑" panose="020B0503020204020204" pitchFamily="34" charset="-122"/>
              </a:rPr>
              <a:t>N+1</a:t>
            </a:r>
            <a:r>
              <a:rPr lang="zh-CN" altLang="en-US" sz="2400">
                <a:latin typeface="微软雅黑" panose="020B0503020204020204" pitchFamily="34" charset="-122"/>
                <a:ea typeface="微软雅黑" panose="020B0503020204020204" pitchFamily="34" charset="-122"/>
              </a:rPr>
              <a:t>块磁盘上</a:t>
            </a:r>
            <a:r>
              <a:rPr lang="en-US" altLang="zh-CN" sz="2400">
                <a:latin typeface="微软雅黑" panose="020B0503020204020204" pitchFamily="34" charset="-122"/>
                <a:ea typeface="微软雅黑" panose="020B0503020204020204" pitchFamily="34" charset="-122"/>
              </a:rPr>
              <a:t>(RAID4</a:t>
            </a:r>
            <a:r>
              <a:rPr lang="zh-CN" altLang="en-US" sz="2400">
                <a:latin typeface="微软雅黑" panose="020B0503020204020204" pitchFamily="34" charset="-122"/>
                <a:ea typeface="微软雅黑" panose="020B0503020204020204" pitchFamily="34" charset="-122"/>
              </a:rPr>
              <a:t>将奇偶位存储在固定的磁盘上</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避免对存储奇偶位磁盘的过度使用</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08FC95F-3B5D-4508-B5A5-41FC9F6AD3FF}"/>
              </a:ext>
            </a:extLst>
          </p:cNvPr>
          <p:cNvSpPr>
            <a:spLocks noGrp="1"/>
          </p:cNvSpPr>
          <p:nvPr>
            <p:ph type="title"/>
          </p:nvPr>
        </p:nvSpPr>
        <p:spPr/>
        <p:txBody>
          <a:bodyPr/>
          <a:lstStyle/>
          <a:p>
            <a:r>
              <a:rPr lang="en-US" altLang="zh-CN"/>
              <a:t>RAID6:</a:t>
            </a:r>
            <a:r>
              <a:rPr lang="zh-CN" altLang="en-US"/>
              <a:t> </a:t>
            </a:r>
            <a:r>
              <a:rPr lang="en-US" altLang="zh-CN"/>
              <a:t>P + Q redundancy scheme</a:t>
            </a:r>
            <a:endParaRPr lang="zh-CN" altLang="en-US"/>
          </a:p>
        </p:txBody>
      </p:sp>
      <p:sp>
        <p:nvSpPr>
          <p:cNvPr id="4" name="内容占位符 3">
            <a:extLst>
              <a:ext uri="{FF2B5EF4-FFF2-40B4-BE49-F238E27FC236}">
                <a16:creationId xmlns:a16="http://schemas.microsoft.com/office/drawing/2014/main" id="{523B96C9-D7C7-4715-9D9A-FE98F376610A}"/>
              </a:ext>
            </a:extLst>
          </p:cNvPr>
          <p:cNvSpPr>
            <a:spLocks noGrp="1"/>
          </p:cNvSpPr>
          <p:nvPr>
            <p:ph idx="1"/>
          </p:nvPr>
        </p:nvSpPr>
        <p:spPr>
          <a:xfrm>
            <a:off x="1251752" y="1233489"/>
            <a:ext cx="9596762" cy="4626984"/>
          </a:xfrm>
        </p:spPr>
        <p:txBody>
          <a:bodyPr/>
          <a:lstStyle/>
          <a:p>
            <a:r>
              <a:rPr lang="en-US" altLang="zh-CN" sz="2400"/>
              <a:t>RAID6</a:t>
            </a:r>
            <a:r>
              <a:rPr lang="zh-CN" altLang="en-US" sz="2400"/>
              <a:t>：</a:t>
            </a:r>
            <a:r>
              <a:rPr lang="en-US" altLang="zh-CN" sz="2400"/>
              <a:t>P + Q </a:t>
            </a:r>
            <a:r>
              <a:rPr lang="zh-CN" altLang="en-US" sz="2400"/>
              <a:t>冗余方案</a:t>
            </a:r>
            <a:endParaRPr lang="en-US" altLang="zh-CN" sz="2400"/>
          </a:p>
          <a:p>
            <a:r>
              <a:rPr lang="zh-CN" altLang="en-US" sz="2400"/>
              <a:t>与</a:t>
            </a:r>
            <a:r>
              <a:rPr lang="en-US" altLang="zh-CN" sz="2400"/>
              <a:t>RAID5</a:t>
            </a:r>
            <a:r>
              <a:rPr lang="zh-CN" altLang="en-US" sz="2400"/>
              <a:t>类似，但保存了额外的冗余信息，以防范多个磁盘故障</a:t>
            </a:r>
            <a:endParaRPr lang="en-US" altLang="zh-CN" sz="2400"/>
          </a:p>
          <a:p>
            <a:r>
              <a:rPr lang="zh-CN" altLang="en-US" sz="2400"/>
              <a:t>除了使用奇偶校验码，可以使用差错纠正码</a:t>
            </a:r>
          </a:p>
        </p:txBody>
      </p:sp>
    </p:spTree>
    <p:extLst>
      <p:ext uri="{BB962C8B-B14F-4D97-AF65-F5344CB8AC3E}">
        <p14:creationId xmlns:p14="http://schemas.microsoft.com/office/powerpoint/2010/main" val="103714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1FEB1FA-FFA6-4B26-BFE7-9C54B9A4F56C}"/>
              </a:ext>
            </a:extLst>
          </p:cNvPr>
          <p:cNvSpPr>
            <a:spLocks noGrp="1" noChangeArrowheads="1"/>
          </p:cNvSpPr>
          <p:nvPr>
            <p:ph type="title"/>
          </p:nvPr>
        </p:nvSpPr>
        <p:spPr/>
        <p:txBody>
          <a:bodyPr/>
          <a:lstStyle/>
          <a:p>
            <a:pPr eaLnBrk="1" hangingPunct="1"/>
            <a:r>
              <a:rPr lang="en-US" altLang="en-US"/>
              <a:t>RAID (0 + 1) and (1 + 0)</a:t>
            </a:r>
            <a:endParaRPr lang="en-US" altLang="en-US" sz="2400"/>
          </a:p>
        </p:txBody>
      </p:sp>
      <p:pic>
        <p:nvPicPr>
          <p:cNvPr id="73730" name="Picture 2">
            <a:extLst>
              <a:ext uri="{FF2B5EF4-FFF2-40B4-BE49-F238E27FC236}">
                <a16:creationId xmlns:a16="http://schemas.microsoft.com/office/drawing/2014/main" id="{3257817D-500D-45D0-90DB-26E4AA5CC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1325" y="1040164"/>
            <a:ext cx="4909350" cy="558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B00F5-29DE-4FE8-A02A-67B21C7D735B}"/>
              </a:ext>
            </a:extLst>
          </p:cNvPr>
          <p:cNvSpPr>
            <a:spLocks noGrp="1"/>
          </p:cNvSpPr>
          <p:nvPr>
            <p:ph type="title"/>
          </p:nvPr>
        </p:nvSpPr>
        <p:spPr/>
        <p:txBody>
          <a:bodyPr/>
          <a:lstStyle/>
          <a:p>
            <a:r>
              <a:rPr lang="en-US" altLang="zh-CN"/>
              <a:t>RAID</a:t>
            </a:r>
            <a:r>
              <a:rPr lang="zh-CN" altLang="en-US"/>
              <a:t>方案的选择</a:t>
            </a:r>
          </a:p>
        </p:txBody>
      </p:sp>
      <p:sp>
        <p:nvSpPr>
          <p:cNvPr id="3" name="内容占位符 2">
            <a:extLst>
              <a:ext uri="{FF2B5EF4-FFF2-40B4-BE49-F238E27FC236}">
                <a16:creationId xmlns:a16="http://schemas.microsoft.com/office/drawing/2014/main" id="{43E314E4-E0B0-44E9-ADE5-CCF4765C02F9}"/>
              </a:ext>
            </a:extLst>
          </p:cNvPr>
          <p:cNvSpPr>
            <a:spLocks noGrp="1"/>
          </p:cNvSpPr>
          <p:nvPr>
            <p:ph idx="1"/>
          </p:nvPr>
        </p:nvSpPr>
        <p:spPr>
          <a:xfrm>
            <a:off x="1455939" y="1020425"/>
            <a:ext cx="10126461" cy="4626984"/>
          </a:xfrm>
        </p:spPr>
        <p:txBody>
          <a:bodyPr/>
          <a:lstStyle/>
          <a:p>
            <a:r>
              <a:rPr lang="zh-CN" altLang="en-US" sz="2400" dirty="0"/>
              <a:t>数据重构</a:t>
            </a:r>
          </a:p>
          <a:p>
            <a:pPr lvl="1"/>
            <a:r>
              <a:rPr lang="en-US" altLang="zh-CN" sz="2400" dirty="0"/>
              <a:t>RAID 0</a:t>
            </a:r>
            <a:r>
              <a:rPr lang="zh-CN" altLang="en-US" sz="2400"/>
              <a:t>无法重构</a:t>
            </a:r>
            <a:r>
              <a:rPr lang="en-US" altLang="zh-CN" sz="2400"/>
              <a:t>(</a:t>
            </a:r>
            <a:r>
              <a:rPr lang="zh-CN" altLang="en-US" sz="2400"/>
              <a:t>无冗余，无容错</a:t>
            </a:r>
            <a:r>
              <a:rPr lang="en-US" altLang="zh-CN" sz="2400"/>
              <a:t>)</a:t>
            </a:r>
            <a:endParaRPr lang="zh-CN" altLang="en-US" sz="2400" dirty="0"/>
          </a:p>
          <a:p>
            <a:pPr lvl="1"/>
            <a:r>
              <a:rPr lang="en-US" altLang="zh-CN" sz="2400" dirty="0"/>
              <a:t>RAID 1</a:t>
            </a:r>
            <a:r>
              <a:rPr lang="zh-CN" altLang="en-US" sz="2400" dirty="0"/>
              <a:t>重构容易</a:t>
            </a:r>
          </a:p>
          <a:p>
            <a:pPr lvl="1"/>
            <a:r>
              <a:rPr lang="zh-CN" altLang="en-US" sz="2400" dirty="0"/>
              <a:t>其它级别需要读入所有阵列中的其它磁盘才能重构</a:t>
            </a:r>
          </a:p>
          <a:p>
            <a:r>
              <a:rPr lang="zh-CN" altLang="en-US" sz="2400" dirty="0"/>
              <a:t>应用背景</a:t>
            </a:r>
          </a:p>
          <a:p>
            <a:pPr lvl="1"/>
            <a:r>
              <a:rPr lang="en-US" altLang="zh-CN" sz="2400" dirty="0"/>
              <a:t>RAID 0</a:t>
            </a:r>
            <a:r>
              <a:rPr lang="zh-CN" altLang="en-US" sz="2400" dirty="0"/>
              <a:t>－适于性能要求高但数据可靠性要求不高的应用；</a:t>
            </a:r>
          </a:p>
          <a:p>
            <a:pPr lvl="1"/>
            <a:r>
              <a:rPr lang="en-US" altLang="zh-CN" sz="2400" dirty="0"/>
              <a:t>RAID 1</a:t>
            </a:r>
            <a:r>
              <a:rPr lang="zh-CN" altLang="en-US" sz="2400" dirty="0"/>
              <a:t>－适于可靠性要求高和快速恢复的应用；</a:t>
            </a:r>
          </a:p>
          <a:p>
            <a:pPr lvl="1"/>
            <a:r>
              <a:rPr lang="en-US" altLang="zh-CN" sz="2400" dirty="0"/>
              <a:t>RAID (0+1) </a:t>
            </a:r>
            <a:r>
              <a:rPr lang="zh-CN" altLang="en-US" sz="2400" dirty="0"/>
              <a:t>和 </a:t>
            </a:r>
            <a:r>
              <a:rPr lang="en-US" altLang="zh-CN" sz="2400" dirty="0"/>
              <a:t>(1+0)</a:t>
            </a:r>
            <a:r>
              <a:rPr lang="zh-CN" altLang="en-US" sz="2400" dirty="0"/>
              <a:t>－适于性能和可靠性要求都高的应用；例如小型数据库服务器；</a:t>
            </a:r>
          </a:p>
          <a:p>
            <a:pPr lvl="1"/>
            <a:r>
              <a:rPr lang="en-US" altLang="zh-CN" sz="2400" dirty="0"/>
              <a:t>RAID 5</a:t>
            </a:r>
            <a:r>
              <a:rPr lang="zh-CN" altLang="en-US" sz="2400" dirty="0"/>
              <a:t>－用于存储量大的数据；</a:t>
            </a:r>
          </a:p>
          <a:p>
            <a:pPr lvl="1"/>
            <a:r>
              <a:rPr lang="en-US" altLang="zh-CN" sz="2400" dirty="0"/>
              <a:t>RAID 6</a:t>
            </a:r>
            <a:r>
              <a:rPr lang="zh-CN" altLang="en-US" sz="2400" dirty="0"/>
              <a:t>－较少有支持</a:t>
            </a:r>
          </a:p>
          <a:p>
            <a:endParaRPr lang="zh-CN" altLang="en-US" sz="2400" dirty="0"/>
          </a:p>
        </p:txBody>
      </p:sp>
    </p:spTree>
    <p:extLst>
      <p:ext uri="{BB962C8B-B14F-4D97-AF65-F5344CB8AC3E}">
        <p14:creationId xmlns:p14="http://schemas.microsoft.com/office/powerpoint/2010/main" val="11212752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6E541872-3CBC-44C0-A969-25FF54CB1A14}"/>
              </a:ext>
            </a:extLst>
          </p:cNvPr>
          <p:cNvSpPr>
            <a:spLocks noGrp="1" noChangeArrowheads="1"/>
          </p:cNvSpPr>
          <p:nvPr>
            <p:ph type="title"/>
          </p:nvPr>
        </p:nvSpPr>
        <p:spPr>
          <a:xfrm>
            <a:off x="1981200" y="235568"/>
            <a:ext cx="8229600" cy="576262"/>
          </a:xfrm>
        </p:spPr>
        <p:txBody>
          <a:bodyPr/>
          <a:lstStyle/>
          <a:p>
            <a:pPr eaLnBrk="1" hangingPunct="1"/>
            <a:r>
              <a:rPr lang="en-US" altLang="en-US"/>
              <a:t>*Other </a:t>
            </a:r>
            <a:r>
              <a:rPr lang="en-US" altLang="en-US" dirty="0"/>
              <a:t>Features</a:t>
            </a:r>
          </a:p>
        </p:txBody>
      </p:sp>
      <p:sp>
        <p:nvSpPr>
          <p:cNvPr id="75778" name="Content Placeholder 2">
            <a:extLst>
              <a:ext uri="{FF2B5EF4-FFF2-40B4-BE49-F238E27FC236}">
                <a16:creationId xmlns:a16="http://schemas.microsoft.com/office/drawing/2014/main" id="{7A9273D2-0207-4D63-98EF-CA7F43779F65}"/>
              </a:ext>
            </a:extLst>
          </p:cNvPr>
          <p:cNvSpPr>
            <a:spLocks noGrp="1" noChangeArrowheads="1"/>
          </p:cNvSpPr>
          <p:nvPr>
            <p:ph idx="1"/>
          </p:nvPr>
        </p:nvSpPr>
        <p:spPr>
          <a:xfrm>
            <a:off x="747203" y="996842"/>
            <a:ext cx="10697593" cy="4530725"/>
          </a:xfrm>
        </p:spPr>
        <p:txBody>
          <a:bodyPr/>
          <a:lstStyle/>
          <a:p>
            <a:r>
              <a:rPr lang="en-US" altLang="en-US" sz="2400" dirty="0"/>
              <a:t>Regardless of where RAID implemented, other useful features can be added</a:t>
            </a:r>
          </a:p>
          <a:p>
            <a:r>
              <a:rPr lang="en-US" altLang="en-US" sz="2400" b="1" dirty="0">
                <a:solidFill>
                  <a:srgbClr val="006699"/>
                </a:solidFill>
                <a:latin typeface="+mj-lt"/>
              </a:rPr>
              <a:t>Snapshot</a:t>
            </a:r>
            <a:r>
              <a:rPr lang="en-US" altLang="en-US" sz="2400" dirty="0"/>
              <a:t> is a view of file system before a set of changes take place (i.e. at a point in time)</a:t>
            </a:r>
          </a:p>
          <a:p>
            <a:pPr lvl="1"/>
            <a:r>
              <a:rPr lang="en-US" altLang="en-US" sz="2400" dirty="0"/>
              <a:t>More in Ch 12</a:t>
            </a:r>
          </a:p>
          <a:p>
            <a:r>
              <a:rPr lang="en-US" altLang="en-US" sz="2400" dirty="0"/>
              <a:t>Replication is automatic duplication of writes between separate sites</a:t>
            </a:r>
          </a:p>
          <a:p>
            <a:pPr lvl="1"/>
            <a:r>
              <a:rPr lang="en-US" altLang="en-US" sz="2400" dirty="0"/>
              <a:t>For redundancy and disaster recovery</a:t>
            </a:r>
          </a:p>
          <a:p>
            <a:pPr lvl="1"/>
            <a:r>
              <a:rPr lang="en-US" altLang="en-US" sz="2400" dirty="0"/>
              <a:t>Can be synchronous or asynchronous</a:t>
            </a:r>
          </a:p>
          <a:p>
            <a:r>
              <a:rPr lang="en-US" altLang="en-US" sz="2400" dirty="0"/>
              <a:t>Hot spare disk is unused, automatically used by RAID production if a disk fails to replace the failed disk and rebuild the RAID set if possible</a:t>
            </a:r>
          </a:p>
          <a:p>
            <a:pPr lvl="1"/>
            <a:r>
              <a:rPr lang="en-US" altLang="en-US" sz="2400" dirty="0"/>
              <a:t>Decreases mean time to repair</a:t>
            </a:r>
          </a:p>
          <a:p>
            <a:endParaRPr lang="en-US" altLang="en-US" sz="2400" dirty="0"/>
          </a:p>
          <a:p>
            <a:pPr>
              <a:buFont typeface="Monotype Sorts" pitchFamily="-84" charset="2"/>
              <a:buNone/>
            </a:pPr>
            <a:endParaRPr lang="en-US"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0AF9224-D539-455B-BFB3-A87BB9E8AFD2}"/>
              </a:ext>
            </a:extLst>
          </p:cNvPr>
          <p:cNvSpPr>
            <a:spLocks noGrp="1" noChangeArrowheads="1"/>
          </p:cNvSpPr>
          <p:nvPr>
            <p:ph type="title"/>
          </p:nvPr>
        </p:nvSpPr>
        <p:spPr>
          <a:xfrm>
            <a:off x="1981200" y="232199"/>
            <a:ext cx="8229600" cy="576262"/>
          </a:xfrm>
        </p:spPr>
        <p:txBody>
          <a:bodyPr/>
          <a:lstStyle/>
          <a:p>
            <a:pPr eaLnBrk="1" hangingPunct="1"/>
            <a:r>
              <a:rPr lang="en-US" altLang="en-US"/>
              <a:t>*Extensions</a:t>
            </a:r>
            <a:endParaRPr lang="en-US" altLang="en-US" dirty="0"/>
          </a:p>
        </p:txBody>
      </p:sp>
      <p:sp>
        <p:nvSpPr>
          <p:cNvPr id="77826" name="Content Placeholder 2">
            <a:extLst>
              <a:ext uri="{FF2B5EF4-FFF2-40B4-BE49-F238E27FC236}">
                <a16:creationId xmlns:a16="http://schemas.microsoft.com/office/drawing/2014/main" id="{48A9828E-6B54-4960-9A78-14C71DBB61F6}"/>
              </a:ext>
            </a:extLst>
          </p:cNvPr>
          <p:cNvSpPr>
            <a:spLocks noGrp="1" noChangeArrowheads="1"/>
          </p:cNvSpPr>
          <p:nvPr>
            <p:ph idx="1"/>
          </p:nvPr>
        </p:nvSpPr>
        <p:spPr>
          <a:xfrm>
            <a:off x="816746" y="1037431"/>
            <a:ext cx="6370257" cy="5153025"/>
          </a:xfrm>
        </p:spPr>
        <p:txBody>
          <a:bodyPr/>
          <a:lstStyle/>
          <a:p>
            <a:r>
              <a:rPr lang="en-US" altLang="en-US" sz="2000" dirty="0"/>
              <a:t>RAID alone does not prevent or detect data corruption or other errors, just disk failures</a:t>
            </a:r>
          </a:p>
          <a:p>
            <a:r>
              <a:rPr lang="en-US" altLang="en-US" sz="2000" dirty="0"/>
              <a:t>Solaris ZFS adds </a:t>
            </a:r>
            <a:r>
              <a:rPr lang="en-US" altLang="en-US" sz="2000" b="1" dirty="0">
                <a:solidFill>
                  <a:srgbClr val="006699"/>
                </a:solidFill>
                <a:latin typeface="+mj-lt"/>
              </a:rPr>
              <a:t>checksums</a:t>
            </a:r>
            <a:r>
              <a:rPr lang="en-US" altLang="en-US" sz="2000" dirty="0">
                <a:solidFill>
                  <a:srgbClr val="3366FF"/>
                </a:solidFill>
              </a:rPr>
              <a:t> </a:t>
            </a:r>
            <a:r>
              <a:rPr lang="en-US" altLang="en-US" sz="2000" dirty="0"/>
              <a:t>of all data and metadata</a:t>
            </a:r>
          </a:p>
          <a:p>
            <a:r>
              <a:rPr lang="en-US" altLang="en-US" sz="2000" dirty="0"/>
              <a:t>Checksums kept with pointer to object, to detect if object is the right one and whether it changed</a:t>
            </a:r>
          </a:p>
          <a:p>
            <a:r>
              <a:rPr lang="en-US" altLang="en-US" sz="2000" dirty="0"/>
              <a:t>Can detect and correct data and metadata corruption</a:t>
            </a:r>
          </a:p>
          <a:p>
            <a:r>
              <a:rPr lang="en-US" altLang="en-US" sz="2000" dirty="0"/>
              <a:t>ZFS also removes volumes, partitions</a:t>
            </a:r>
          </a:p>
          <a:p>
            <a:pPr lvl="1"/>
            <a:r>
              <a:rPr lang="en-US" altLang="en-US" sz="2000" dirty="0"/>
              <a:t>Disks allocated in </a:t>
            </a:r>
            <a:r>
              <a:rPr lang="en-US" altLang="en-US" sz="2000" b="1" dirty="0">
                <a:solidFill>
                  <a:srgbClr val="006699"/>
                </a:solidFill>
                <a:latin typeface="+mj-lt"/>
              </a:rPr>
              <a:t>pools</a:t>
            </a:r>
          </a:p>
          <a:p>
            <a:pPr lvl="1"/>
            <a:r>
              <a:rPr lang="en-US" altLang="en-US" sz="2000" dirty="0"/>
              <a:t>Filesystems with a pool share that pool, use and release space like </a:t>
            </a:r>
            <a:r>
              <a:rPr lang="en-US" altLang="ja-JP" sz="2000" b="1" dirty="0">
                <a:latin typeface="Courier New" panose="02070309020205020404" pitchFamily="49" charset="0"/>
                <a:cs typeface="Courier New" panose="02070309020205020404" pitchFamily="49" charset="0"/>
              </a:rPr>
              <a:t>malloc()</a:t>
            </a:r>
            <a:r>
              <a:rPr lang="en-US" altLang="ja-JP" sz="2000" dirty="0"/>
              <a:t> and </a:t>
            </a:r>
            <a:r>
              <a:rPr lang="en-US" altLang="ja-JP" sz="2000" b="1" dirty="0">
                <a:latin typeface="Courier New" panose="02070309020205020404" pitchFamily="49" charset="0"/>
                <a:cs typeface="Courier New" panose="02070309020205020404" pitchFamily="49" charset="0"/>
              </a:rPr>
              <a:t>free()</a:t>
            </a:r>
            <a:r>
              <a:rPr lang="en-US" altLang="ja-JP" sz="2000" dirty="0"/>
              <a:t> memory allocate / release calls</a:t>
            </a:r>
          </a:p>
          <a:p>
            <a:pPr lvl="1">
              <a:buFont typeface="Monotype Sorts" pitchFamily="-84" charset="2"/>
              <a:buNone/>
            </a:pPr>
            <a:endParaRPr lang="en-US" altLang="en-US" sz="2000" dirty="0"/>
          </a:p>
          <a:p>
            <a:pPr>
              <a:buFont typeface="Monotype Sorts" pitchFamily="-84" charset="2"/>
              <a:buNone/>
            </a:pPr>
            <a:endParaRPr lang="en-US" altLang="en-US" sz="2000" dirty="0"/>
          </a:p>
        </p:txBody>
      </p:sp>
      <p:pic>
        <p:nvPicPr>
          <p:cNvPr id="77827" name="Picture 1" descr="10_13.pdf">
            <a:extLst>
              <a:ext uri="{FF2B5EF4-FFF2-40B4-BE49-F238E27FC236}">
                <a16:creationId xmlns:a16="http://schemas.microsoft.com/office/drawing/2014/main" id="{FFC4D95E-5BF1-42FC-8E26-51D1C8BD91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59328" y="1037431"/>
            <a:ext cx="4270188" cy="3844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Box 1">
            <a:extLst>
              <a:ext uri="{FF2B5EF4-FFF2-40B4-BE49-F238E27FC236}">
                <a16:creationId xmlns:a16="http://schemas.microsoft.com/office/drawing/2014/main" id="{5ADA5CB8-DCB0-44DA-9225-E2E0D20929A2}"/>
              </a:ext>
            </a:extLst>
          </p:cNvPr>
          <p:cNvSpPr txBox="1">
            <a:spLocks noChangeArrowheads="1"/>
          </p:cNvSpPr>
          <p:nvPr/>
        </p:nvSpPr>
        <p:spPr bwMode="auto">
          <a:xfrm>
            <a:off x="7862888" y="5021263"/>
            <a:ext cx="30797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t>ZFS checksums all metadata and data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a:extLst>
              <a:ext uri="{FF2B5EF4-FFF2-40B4-BE49-F238E27FC236}">
                <a16:creationId xmlns:a16="http://schemas.microsoft.com/office/drawing/2014/main" id="{74FFC0FE-3F21-4C41-B071-FC1413734A22}"/>
              </a:ext>
            </a:extLst>
          </p:cNvPr>
          <p:cNvSpPr>
            <a:spLocks noGrp="1" noChangeArrowheads="1"/>
          </p:cNvSpPr>
          <p:nvPr>
            <p:ph type="title"/>
          </p:nvPr>
        </p:nvSpPr>
        <p:spPr>
          <a:xfrm>
            <a:off x="2320926" y="238161"/>
            <a:ext cx="7889875" cy="576262"/>
          </a:xfrm>
        </p:spPr>
        <p:txBody>
          <a:bodyPr/>
          <a:lstStyle/>
          <a:p>
            <a:pPr eaLnBrk="1" hangingPunct="1"/>
            <a:r>
              <a:rPr lang="en-US" altLang="en-US"/>
              <a:t>*Traditional </a:t>
            </a:r>
            <a:r>
              <a:rPr lang="en-US" altLang="en-US" dirty="0"/>
              <a:t>and Pooled Storage</a:t>
            </a:r>
          </a:p>
        </p:txBody>
      </p:sp>
      <p:pic>
        <p:nvPicPr>
          <p:cNvPr id="3" name="图片 2">
            <a:extLst>
              <a:ext uri="{FF2B5EF4-FFF2-40B4-BE49-F238E27FC236}">
                <a16:creationId xmlns:a16="http://schemas.microsoft.com/office/drawing/2014/main" id="{08EF913C-7476-4D8C-8DDF-7B73499231CF}"/>
              </a:ext>
            </a:extLst>
          </p:cNvPr>
          <p:cNvPicPr>
            <a:picLocks noChangeAspect="1"/>
          </p:cNvPicPr>
          <p:nvPr/>
        </p:nvPicPr>
        <p:blipFill>
          <a:blip r:embed="rId3"/>
          <a:stretch>
            <a:fillRect/>
          </a:stretch>
        </p:blipFill>
        <p:spPr>
          <a:xfrm>
            <a:off x="4342523" y="951169"/>
            <a:ext cx="3666751" cy="572415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ltLang="zh-CN" dirty="0">
                <a:ea typeface="宋体" charset="-122"/>
              </a:rPr>
              <a:t>*12.8 Stable-Storage Implementation</a:t>
            </a:r>
          </a:p>
        </p:txBody>
      </p:sp>
      <p:sp>
        <p:nvSpPr>
          <p:cNvPr id="37891" name="Rectangle 3"/>
          <p:cNvSpPr>
            <a:spLocks noGrp="1" noChangeArrowheads="1"/>
          </p:cNvSpPr>
          <p:nvPr>
            <p:ph type="body" idx="1"/>
          </p:nvPr>
        </p:nvSpPr>
        <p:spPr>
          <a:xfrm>
            <a:off x="1109709" y="1233489"/>
            <a:ext cx="10005134" cy="4626984"/>
          </a:xfrm>
        </p:spPr>
        <p:txBody>
          <a:bodyPr/>
          <a:lstStyle/>
          <a:p>
            <a:r>
              <a:rPr lang="zh-CN" altLang="en-US" sz="2800" b="1" dirty="0">
                <a:solidFill>
                  <a:srgbClr val="0070C0"/>
                </a:solidFill>
              </a:rPr>
              <a:t>稳定存储实现</a:t>
            </a:r>
            <a:endParaRPr lang="en-US" altLang="zh-CN" sz="2800" b="1" dirty="0">
              <a:solidFill>
                <a:srgbClr val="0070C0"/>
              </a:solidFill>
            </a:endParaRPr>
          </a:p>
          <a:p>
            <a:endParaRPr lang="en-US" altLang="zh-CN" sz="2800" dirty="0">
              <a:ea typeface="宋体" pitchFamily="2" charset="-122"/>
            </a:endParaRPr>
          </a:p>
          <a:p>
            <a:r>
              <a:rPr lang="en-US" altLang="zh-CN" sz="2800" dirty="0">
                <a:ea typeface="宋体" pitchFamily="2" charset="-122"/>
              </a:rPr>
              <a:t>Write-ahead log scheme requires stable storage.</a:t>
            </a:r>
            <a:br>
              <a:rPr lang="en-US" altLang="zh-CN" sz="2800" dirty="0">
                <a:ea typeface="宋体" pitchFamily="2" charset="-122"/>
              </a:rPr>
            </a:br>
            <a:endParaRPr lang="en-US" altLang="zh-CN" sz="2800" dirty="0">
              <a:ea typeface="宋体" pitchFamily="2" charset="-122"/>
            </a:endParaRPr>
          </a:p>
          <a:p>
            <a:r>
              <a:rPr lang="en-US" altLang="zh-CN" sz="2800" dirty="0">
                <a:ea typeface="宋体" pitchFamily="2" charset="-122"/>
              </a:rPr>
              <a:t>To implement stable storage:</a:t>
            </a:r>
          </a:p>
          <a:p>
            <a:pPr lvl="1"/>
            <a:r>
              <a:rPr lang="en-US" altLang="zh-CN" sz="2400" dirty="0">
                <a:ea typeface="宋体" pitchFamily="2" charset="-122"/>
              </a:rPr>
              <a:t>Replicate information on more than one nonvolatile storage media with independent failure modes.</a:t>
            </a:r>
          </a:p>
          <a:p>
            <a:pPr lvl="1"/>
            <a:r>
              <a:rPr lang="en-US" altLang="zh-CN" sz="2400" dirty="0">
                <a:ea typeface="宋体" pitchFamily="2" charset="-122"/>
              </a:rPr>
              <a:t>Update information in a controlled manner to ensure that we can recover the stable data after any failure during data transfer or recovery.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532238" y="233853"/>
            <a:ext cx="10050162" cy="576262"/>
          </a:xfrm>
        </p:spPr>
        <p:txBody>
          <a:bodyPr/>
          <a:lstStyle/>
          <a:p>
            <a:pPr>
              <a:defRPr/>
            </a:pPr>
            <a:r>
              <a:rPr lang="en-US" altLang="zh-CN" dirty="0">
                <a:ea typeface="宋体" charset="-122"/>
              </a:rPr>
              <a:t>*12.9 Tertiary Storage Devices(</a:t>
            </a:r>
            <a:r>
              <a:rPr lang="zh-CN" altLang="en-US" dirty="0"/>
              <a:t>三级存储结构</a:t>
            </a:r>
            <a:r>
              <a:rPr lang="en-US" altLang="zh-CN" dirty="0">
                <a:ea typeface="宋体" charset="-122"/>
              </a:rPr>
              <a:t>)</a:t>
            </a:r>
          </a:p>
        </p:txBody>
      </p:sp>
      <p:sp>
        <p:nvSpPr>
          <p:cNvPr id="38915" name="Rectangle 3"/>
          <p:cNvSpPr>
            <a:spLocks noGrp="1" noChangeArrowheads="1"/>
          </p:cNvSpPr>
          <p:nvPr>
            <p:ph type="body" idx="1"/>
          </p:nvPr>
        </p:nvSpPr>
        <p:spPr/>
        <p:txBody>
          <a:bodyPr/>
          <a:lstStyle/>
          <a:p>
            <a:r>
              <a:rPr lang="en-US" altLang="zh-CN" sz="2400">
                <a:ea typeface="宋体" pitchFamily="2" charset="-122"/>
              </a:rPr>
              <a:t>Low cost is the defining characteristic of tertiary storage.</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Generally, tertiary storage is built using </a:t>
            </a:r>
            <a:r>
              <a:rPr lang="en-US" altLang="zh-CN" sz="2400" i="1">
                <a:ea typeface="宋体" pitchFamily="2" charset="-122"/>
              </a:rPr>
              <a:t>removable media</a:t>
            </a:r>
            <a:br>
              <a:rPr lang="en-US" altLang="zh-CN" sz="2400" i="1">
                <a:ea typeface="宋体" pitchFamily="2" charset="-122"/>
              </a:rPr>
            </a:br>
            <a:endParaRPr lang="en-US" altLang="zh-CN" sz="2400">
              <a:ea typeface="宋体" pitchFamily="2" charset="-122"/>
            </a:endParaRPr>
          </a:p>
          <a:p>
            <a:r>
              <a:rPr lang="en-US" altLang="zh-CN" sz="2400">
                <a:ea typeface="宋体" pitchFamily="2" charset="-122"/>
              </a:rPr>
              <a:t>Common examples of removable media are floppy disks and CD-ROMs; other types are available.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C211790-1046-47C4-B300-AD763BE90711}"/>
              </a:ext>
            </a:extLst>
          </p:cNvPr>
          <p:cNvSpPr>
            <a:spLocks noGrp="1" noChangeArrowheads="1"/>
          </p:cNvSpPr>
          <p:nvPr>
            <p:ph type="title"/>
          </p:nvPr>
        </p:nvSpPr>
        <p:spPr>
          <a:xfrm>
            <a:off x="2046517" y="241918"/>
            <a:ext cx="8229600" cy="576262"/>
          </a:xfrm>
        </p:spPr>
        <p:txBody>
          <a:bodyPr/>
          <a:lstStyle/>
          <a:p>
            <a:r>
              <a:rPr lang="en-US" altLang="en-US" dirty="0"/>
              <a:t>*Hard Disk Performance(</a:t>
            </a:r>
            <a:r>
              <a:rPr lang="zh-CN" altLang="en-US" dirty="0"/>
              <a:t>硬盘性能</a:t>
            </a:r>
            <a:r>
              <a:rPr lang="en-US" altLang="en-US" dirty="0"/>
              <a:t>)</a:t>
            </a:r>
          </a:p>
        </p:txBody>
      </p:sp>
      <p:sp>
        <p:nvSpPr>
          <p:cNvPr id="16386" name="Content Placeholder 2">
            <a:extLst>
              <a:ext uri="{FF2B5EF4-FFF2-40B4-BE49-F238E27FC236}">
                <a16:creationId xmlns:a16="http://schemas.microsoft.com/office/drawing/2014/main" id="{3CBBC053-AFF1-42C2-98E7-12C0B1809BE5}"/>
              </a:ext>
            </a:extLst>
          </p:cNvPr>
          <p:cNvSpPr>
            <a:spLocks noGrp="1" noChangeArrowheads="1"/>
          </p:cNvSpPr>
          <p:nvPr>
            <p:ph idx="1"/>
          </p:nvPr>
        </p:nvSpPr>
        <p:spPr>
          <a:xfrm>
            <a:off x="1029810" y="1231969"/>
            <a:ext cx="10244831" cy="5059363"/>
          </a:xfrm>
        </p:spPr>
        <p:txBody>
          <a:bodyPr/>
          <a:lstStyle/>
          <a:p>
            <a:r>
              <a:rPr lang="en-US" altLang="en-US" sz="2000" b="1" dirty="0">
                <a:solidFill>
                  <a:srgbClr val="006699"/>
                </a:solidFill>
                <a:latin typeface="+mj-lt"/>
              </a:rPr>
              <a:t>Access</a:t>
            </a:r>
            <a:r>
              <a:rPr lang="en-US" altLang="en-US" sz="2000" b="1" dirty="0">
                <a:solidFill>
                  <a:srgbClr val="3366FF"/>
                </a:solidFill>
              </a:rPr>
              <a:t> </a:t>
            </a:r>
            <a:r>
              <a:rPr lang="en-US" altLang="en-US" sz="2000" b="1" dirty="0">
                <a:solidFill>
                  <a:srgbClr val="006699"/>
                </a:solidFill>
                <a:latin typeface="+mj-lt"/>
              </a:rPr>
              <a:t>Latency</a:t>
            </a:r>
            <a:r>
              <a:rPr lang="en-US" altLang="en-US" sz="2000" b="1" dirty="0">
                <a:solidFill>
                  <a:srgbClr val="3366FF"/>
                </a:solidFill>
              </a:rPr>
              <a:t> </a:t>
            </a:r>
            <a:r>
              <a:rPr lang="en-US" altLang="en-US" sz="2000" dirty="0"/>
              <a:t>= </a:t>
            </a:r>
            <a:r>
              <a:rPr lang="en-US" altLang="en-US" sz="2000" b="1" dirty="0">
                <a:solidFill>
                  <a:srgbClr val="006699"/>
                </a:solidFill>
                <a:latin typeface="+mj-lt"/>
              </a:rPr>
              <a:t>Average</a:t>
            </a:r>
            <a:r>
              <a:rPr lang="en-US" altLang="en-US" sz="2000" b="1" dirty="0">
                <a:solidFill>
                  <a:srgbClr val="3366FF"/>
                </a:solidFill>
              </a:rPr>
              <a:t> </a:t>
            </a:r>
            <a:r>
              <a:rPr lang="en-US" altLang="en-US" sz="2000" b="1" dirty="0">
                <a:solidFill>
                  <a:srgbClr val="006699"/>
                </a:solidFill>
                <a:latin typeface="+mj-lt"/>
              </a:rPr>
              <a:t>access</a:t>
            </a:r>
            <a:r>
              <a:rPr lang="en-US" altLang="en-US" sz="2000" b="1" dirty="0">
                <a:solidFill>
                  <a:srgbClr val="3366FF"/>
                </a:solidFill>
              </a:rPr>
              <a:t> </a:t>
            </a:r>
            <a:r>
              <a:rPr lang="en-US" altLang="en-US" sz="2000" b="1" dirty="0">
                <a:solidFill>
                  <a:srgbClr val="006699"/>
                </a:solidFill>
                <a:latin typeface="+mj-lt"/>
              </a:rPr>
              <a:t>time</a:t>
            </a:r>
            <a:r>
              <a:rPr lang="en-US" altLang="en-US" sz="2000" b="1" dirty="0">
                <a:solidFill>
                  <a:srgbClr val="3366FF"/>
                </a:solidFill>
              </a:rPr>
              <a:t> </a:t>
            </a:r>
            <a:r>
              <a:rPr lang="en-US" altLang="en-US" sz="2000" dirty="0"/>
              <a:t>= average seek time + average latency</a:t>
            </a:r>
          </a:p>
          <a:p>
            <a:pPr lvl="1"/>
            <a:r>
              <a:rPr lang="en-US" altLang="en-US" sz="2000" dirty="0"/>
              <a:t>For fastest disk 3ms + 2ms = 5ms</a:t>
            </a:r>
          </a:p>
          <a:p>
            <a:pPr lvl="1"/>
            <a:r>
              <a:rPr lang="en-US" altLang="en-US" sz="2000" dirty="0"/>
              <a:t>For slow disk 9ms + 5.56ms = 14.56ms</a:t>
            </a:r>
          </a:p>
          <a:p>
            <a:r>
              <a:rPr lang="en-US" altLang="en-US" sz="2000" dirty="0"/>
              <a:t>Average I/O time = average access time + (amount to transfer / transfer rate) + controller overhead</a:t>
            </a:r>
          </a:p>
          <a:p>
            <a:r>
              <a:rPr lang="en-US" altLang="en-US" sz="2000" dirty="0"/>
              <a:t>For example to transfer a 4KB block on a 7200 RPM disk with a 5ms average seek time, 1Gb/sec transfer rate with a .1ms controller overhead =</a:t>
            </a:r>
          </a:p>
          <a:p>
            <a:pPr lvl="1"/>
            <a:r>
              <a:rPr lang="en-US" altLang="en-US" sz="2000" dirty="0"/>
              <a:t>5ms + 4.17ms + 0.1ms + transfer time =</a:t>
            </a:r>
          </a:p>
          <a:p>
            <a:pPr lvl="1"/>
            <a:r>
              <a:rPr lang="en-US" altLang="en-US" sz="2000" dirty="0"/>
              <a:t>Transfer time = 4096 * 8/ 10</a:t>
            </a:r>
            <a:r>
              <a:rPr lang="en-US" altLang="en-US" sz="2000" baseline="30000" dirty="0"/>
              <a:t>9</a:t>
            </a:r>
            <a:r>
              <a:rPr lang="en-US" altLang="en-US" sz="2000" dirty="0"/>
              <a:t> = 0.033 </a:t>
            </a:r>
            <a:r>
              <a:rPr lang="en-US" altLang="en-US" sz="2000" dirty="0" err="1"/>
              <a:t>ms</a:t>
            </a:r>
            <a:r>
              <a:rPr lang="en-US" altLang="en-US" sz="2000" dirty="0"/>
              <a:t> </a:t>
            </a:r>
          </a:p>
          <a:p>
            <a:pPr lvl="1"/>
            <a:r>
              <a:rPr lang="en-US" altLang="en-US" sz="2000" dirty="0"/>
              <a:t>Average I/O time for 4KB block = 9.27ms + 0.033ms = 9.303ms</a:t>
            </a:r>
          </a:p>
          <a:p>
            <a:endParaRPr lang="en-US" altLang="en-US" sz="2000" dirty="0"/>
          </a:p>
          <a:p>
            <a:endParaRPr lang="en-US" altLang="en-US" sz="2000" dirty="0"/>
          </a:p>
          <a:p>
            <a:endParaRPr lang="en-US" altLang="en-US" sz="2000" dirty="0"/>
          </a:p>
          <a:p>
            <a:endParaRPr lang="en-US" altLang="en-U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en-US" altLang="zh-CN">
                <a:ea typeface="宋体" charset="-122"/>
              </a:rPr>
              <a:t>Removable Disks</a:t>
            </a:r>
          </a:p>
        </p:txBody>
      </p:sp>
      <p:sp>
        <p:nvSpPr>
          <p:cNvPr id="39939" name="Rectangle 3"/>
          <p:cNvSpPr>
            <a:spLocks noGrp="1" noChangeArrowheads="1"/>
          </p:cNvSpPr>
          <p:nvPr>
            <p:ph type="body" idx="1"/>
          </p:nvPr>
        </p:nvSpPr>
        <p:spPr>
          <a:xfrm>
            <a:off x="2362200" y="1300163"/>
            <a:ext cx="7848600" cy="4876800"/>
          </a:xfrm>
        </p:spPr>
        <p:txBody>
          <a:bodyPr/>
          <a:lstStyle/>
          <a:p>
            <a:r>
              <a:rPr lang="en-US" altLang="zh-CN" sz="2400">
                <a:ea typeface="宋体" pitchFamily="2" charset="-122"/>
              </a:rPr>
              <a:t>Floppy disk — thin flexible disk coated with magnetic material, enclosed in a protective plastic case.</a:t>
            </a:r>
            <a:br>
              <a:rPr lang="en-US" altLang="zh-CN" sz="2400">
                <a:ea typeface="宋体" pitchFamily="2" charset="-122"/>
              </a:rPr>
            </a:br>
            <a:endParaRPr lang="en-US" altLang="zh-CN" sz="2400">
              <a:ea typeface="宋体" pitchFamily="2" charset="-122"/>
            </a:endParaRPr>
          </a:p>
          <a:p>
            <a:pPr lvl="1"/>
            <a:r>
              <a:rPr lang="en-US" altLang="zh-CN" sz="2000">
                <a:ea typeface="宋体" pitchFamily="2" charset="-122"/>
              </a:rPr>
              <a:t>Most floppies hold about 1 MB; similar technology is used for removable disks that hold more than 1 GB.</a:t>
            </a:r>
          </a:p>
          <a:p>
            <a:pPr lvl="1"/>
            <a:r>
              <a:rPr lang="en-US" altLang="zh-CN" sz="2000">
                <a:ea typeface="宋体" pitchFamily="2" charset="-122"/>
              </a:rPr>
              <a:t>Removable magnetic disks can be nearly as fast as hard disks, but they are at a greater risk of damage from exposure.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a:defRPr/>
            </a:pPr>
            <a:r>
              <a:rPr lang="en-US" altLang="zh-CN">
                <a:ea typeface="宋体" charset="-122"/>
              </a:rPr>
              <a:t>Removable Disks (Cont.)</a:t>
            </a:r>
          </a:p>
        </p:txBody>
      </p:sp>
      <p:sp>
        <p:nvSpPr>
          <p:cNvPr id="40963" name="Rectangle 3"/>
          <p:cNvSpPr>
            <a:spLocks noGrp="1" noChangeArrowheads="1"/>
          </p:cNvSpPr>
          <p:nvPr>
            <p:ph type="body" idx="1"/>
          </p:nvPr>
        </p:nvSpPr>
        <p:spPr/>
        <p:txBody>
          <a:bodyPr/>
          <a:lstStyle/>
          <a:p>
            <a:r>
              <a:rPr lang="en-US" altLang="zh-CN" sz="2400">
                <a:ea typeface="宋体" pitchFamily="2" charset="-122"/>
              </a:rPr>
              <a:t>A magneto-optic disk records data on a rigid platter coated with magnetic material.</a:t>
            </a:r>
          </a:p>
          <a:p>
            <a:pPr lvl="1"/>
            <a:r>
              <a:rPr lang="en-US" altLang="zh-CN" sz="2000">
                <a:ea typeface="宋体" pitchFamily="2" charset="-122"/>
              </a:rPr>
              <a:t>Laser heat is used to amplify a large, weak magnetic field to record a bit.</a:t>
            </a:r>
          </a:p>
          <a:p>
            <a:pPr lvl="1"/>
            <a:r>
              <a:rPr lang="en-US" altLang="zh-CN" sz="2000">
                <a:ea typeface="宋体" pitchFamily="2" charset="-122"/>
              </a:rPr>
              <a:t>Laser light is also used to read data (Kerr effect).</a:t>
            </a:r>
          </a:p>
          <a:p>
            <a:pPr lvl="1"/>
            <a:r>
              <a:rPr lang="en-US" altLang="zh-CN" sz="2000">
                <a:ea typeface="宋体" pitchFamily="2" charset="-122"/>
              </a:rPr>
              <a:t>The magneto-optic head flies much farther from the disk surface than a magnetic disk head, and the magnetic material is covered with a protective layer of plastic or glass; resistant to head crashes.</a:t>
            </a:r>
            <a:br>
              <a:rPr lang="en-US" altLang="zh-CN" sz="2000">
                <a:ea typeface="宋体" pitchFamily="2" charset="-122"/>
              </a:rPr>
            </a:br>
            <a:endParaRPr lang="en-US" altLang="zh-CN" sz="2000">
              <a:ea typeface="宋体" pitchFamily="2" charset="-122"/>
            </a:endParaRPr>
          </a:p>
          <a:p>
            <a:r>
              <a:rPr lang="en-US" altLang="zh-CN" sz="2400">
                <a:ea typeface="宋体" pitchFamily="2" charset="-122"/>
              </a:rPr>
              <a:t>Optical disks do not use magnetism; they employ special materials that are altered by laser light.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a:defRPr/>
            </a:pPr>
            <a:r>
              <a:rPr lang="en-US" altLang="zh-CN">
                <a:ea typeface="宋体" charset="-122"/>
              </a:rPr>
              <a:t>WORM Disks</a:t>
            </a:r>
          </a:p>
        </p:txBody>
      </p:sp>
      <p:sp>
        <p:nvSpPr>
          <p:cNvPr id="41987" name="Rectangle 3"/>
          <p:cNvSpPr>
            <a:spLocks noGrp="1" noChangeArrowheads="1"/>
          </p:cNvSpPr>
          <p:nvPr>
            <p:ph type="body" idx="1"/>
          </p:nvPr>
        </p:nvSpPr>
        <p:spPr/>
        <p:txBody>
          <a:bodyPr/>
          <a:lstStyle/>
          <a:p>
            <a:r>
              <a:rPr lang="en-US" altLang="zh-CN" sz="2400">
                <a:ea typeface="宋体" pitchFamily="2" charset="-122"/>
              </a:rPr>
              <a:t>The data on read-write disks can be modified over and over.</a:t>
            </a:r>
          </a:p>
          <a:p>
            <a:r>
              <a:rPr lang="en-US" altLang="zh-CN" sz="2400">
                <a:ea typeface="宋体" pitchFamily="2" charset="-122"/>
              </a:rPr>
              <a:t>WORM (“Write Once, Read Many Times”) disks can be written only once.</a:t>
            </a:r>
          </a:p>
          <a:p>
            <a:r>
              <a:rPr lang="en-US" altLang="zh-CN" sz="2400">
                <a:ea typeface="宋体" pitchFamily="2" charset="-122"/>
              </a:rPr>
              <a:t>Thin aluminum film sandwiched between two glass or plastic platters.</a:t>
            </a:r>
          </a:p>
          <a:p>
            <a:r>
              <a:rPr lang="en-US" altLang="zh-CN" sz="2400">
                <a:ea typeface="宋体" pitchFamily="2" charset="-122"/>
              </a:rPr>
              <a:t>To write a bit, the drive uses a laser light to burn a small hole through the aluminum; information can be destroyed by not altered.</a:t>
            </a:r>
          </a:p>
          <a:p>
            <a:r>
              <a:rPr lang="en-US" altLang="zh-CN" sz="2400">
                <a:ea typeface="宋体" pitchFamily="2" charset="-122"/>
              </a:rPr>
              <a:t>Very durable and reliable.</a:t>
            </a:r>
          </a:p>
          <a:p>
            <a:r>
              <a:rPr lang="en-US" altLang="zh-CN" sz="2400" i="1">
                <a:ea typeface="宋体" pitchFamily="2" charset="-122"/>
              </a:rPr>
              <a:t>Read Only</a:t>
            </a:r>
            <a:r>
              <a:rPr lang="en-US" altLang="zh-CN" sz="2400">
                <a:ea typeface="宋体" pitchFamily="2" charset="-122"/>
              </a:rPr>
              <a:t> disks, such ad CD-ROM and DVD, com from the factory with the data pre-recorded.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a:defRPr/>
            </a:pPr>
            <a:r>
              <a:rPr lang="en-US" altLang="zh-CN">
                <a:ea typeface="宋体" charset="-122"/>
              </a:rPr>
              <a:t>Tapes</a:t>
            </a:r>
          </a:p>
        </p:txBody>
      </p:sp>
      <p:sp>
        <p:nvSpPr>
          <p:cNvPr id="43011" name="Rectangle 3"/>
          <p:cNvSpPr>
            <a:spLocks noGrp="1" noChangeArrowheads="1"/>
          </p:cNvSpPr>
          <p:nvPr>
            <p:ph type="body" idx="1"/>
          </p:nvPr>
        </p:nvSpPr>
        <p:spPr>
          <a:xfrm>
            <a:off x="674703" y="1049867"/>
            <a:ext cx="10635448" cy="5528733"/>
          </a:xfrm>
        </p:spPr>
        <p:txBody>
          <a:bodyPr/>
          <a:lstStyle/>
          <a:p>
            <a:r>
              <a:rPr lang="en-US" altLang="zh-CN" sz="2400">
                <a:ea typeface="宋体" pitchFamily="2" charset="-122"/>
              </a:rPr>
              <a:t>Compared to a disk, a tape is less expensive and holds more data, but random access is much slower.</a:t>
            </a:r>
          </a:p>
          <a:p>
            <a:r>
              <a:rPr lang="en-US" altLang="zh-CN" sz="2400">
                <a:ea typeface="宋体" pitchFamily="2" charset="-122"/>
              </a:rPr>
              <a:t>Tape is an economical medium for purposes that do not require fast random access, e.g., backup copies of disk data, holding huge volumes of data.</a:t>
            </a:r>
          </a:p>
          <a:p>
            <a:r>
              <a:rPr lang="en-US" altLang="zh-CN" sz="2400">
                <a:ea typeface="宋体" pitchFamily="2" charset="-122"/>
              </a:rPr>
              <a:t>Large tape installations typically use robotic tape changers that move tapes between tape drives and storage slots in a tape library.</a:t>
            </a:r>
          </a:p>
          <a:p>
            <a:pPr lvl="1"/>
            <a:r>
              <a:rPr lang="en-US" altLang="zh-CN" sz="2400">
                <a:ea typeface="宋体" pitchFamily="2" charset="-122"/>
              </a:rPr>
              <a:t>stacker – library that holds a few tapes</a:t>
            </a:r>
          </a:p>
          <a:p>
            <a:pPr lvl="1"/>
            <a:r>
              <a:rPr lang="en-US" altLang="zh-CN" sz="2400">
                <a:ea typeface="宋体" pitchFamily="2" charset="-122"/>
              </a:rPr>
              <a:t>silo – library that holds thousands of tapes </a:t>
            </a:r>
          </a:p>
          <a:p>
            <a:r>
              <a:rPr lang="en-US" altLang="zh-CN" sz="2400">
                <a:ea typeface="宋体" pitchFamily="2" charset="-122"/>
              </a:rPr>
              <a:t>A disk-resident file can be </a:t>
            </a:r>
            <a:r>
              <a:rPr lang="en-US" altLang="zh-CN" sz="2400" i="1">
                <a:ea typeface="宋体" pitchFamily="2" charset="-122"/>
              </a:rPr>
              <a:t>archived</a:t>
            </a:r>
            <a:r>
              <a:rPr lang="en-US" altLang="zh-CN" sz="2400">
                <a:ea typeface="宋体" pitchFamily="2" charset="-122"/>
              </a:rPr>
              <a:t> to tape for low cost storage; the computer can </a:t>
            </a:r>
            <a:r>
              <a:rPr lang="en-US" altLang="zh-CN" sz="2400" i="1">
                <a:ea typeface="宋体" pitchFamily="2" charset="-122"/>
              </a:rPr>
              <a:t>stage</a:t>
            </a:r>
            <a:r>
              <a:rPr lang="en-US" altLang="zh-CN" sz="2400">
                <a:ea typeface="宋体" pitchFamily="2" charset="-122"/>
              </a:rPr>
              <a:t> it back into disk storage for active use.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a:defRPr/>
            </a:pPr>
            <a:r>
              <a:rPr lang="en-US" altLang="zh-CN">
                <a:ea typeface="宋体" charset="-122"/>
              </a:rPr>
              <a:t>Operating System Issues</a:t>
            </a:r>
          </a:p>
        </p:txBody>
      </p:sp>
      <p:sp>
        <p:nvSpPr>
          <p:cNvPr id="44035" name="Rectangle 3"/>
          <p:cNvSpPr>
            <a:spLocks noGrp="1" noChangeArrowheads="1"/>
          </p:cNvSpPr>
          <p:nvPr>
            <p:ph type="body" idx="1"/>
          </p:nvPr>
        </p:nvSpPr>
        <p:spPr>
          <a:xfrm>
            <a:off x="852257" y="1233489"/>
            <a:ext cx="10164932" cy="4626984"/>
          </a:xfrm>
        </p:spPr>
        <p:txBody>
          <a:bodyPr/>
          <a:lstStyle/>
          <a:p>
            <a:r>
              <a:rPr lang="en-US" altLang="zh-CN" sz="2800">
                <a:ea typeface="宋体" pitchFamily="2" charset="-122"/>
              </a:rPr>
              <a:t>Major OS jobs are to manage physical devices and to present a virtual machine abstraction to applications</a:t>
            </a:r>
            <a:br>
              <a:rPr lang="en-US" altLang="zh-CN" sz="2800">
                <a:ea typeface="宋体" pitchFamily="2" charset="-122"/>
              </a:rPr>
            </a:br>
            <a:endParaRPr lang="en-US" altLang="zh-CN" sz="2800">
              <a:ea typeface="宋体" pitchFamily="2" charset="-122"/>
            </a:endParaRPr>
          </a:p>
          <a:p>
            <a:r>
              <a:rPr lang="en-US" altLang="zh-CN" sz="2800">
                <a:ea typeface="宋体" pitchFamily="2" charset="-122"/>
              </a:rPr>
              <a:t>For hard disks, the OS provides two abstraction:</a:t>
            </a:r>
          </a:p>
          <a:p>
            <a:pPr lvl="1"/>
            <a:r>
              <a:rPr lang="en-US" altLang="zh-CN" sz="2800">
                <a:ea typeface="宋体" pitchFamily="2" charset="-122"/>
              </a:rPr>
              <a:t>Raw device – an array of data blocks.</a:t>
            </a:r>
          </a:p>
          <a:p>
            <a:pPr lvl="1"/>
            <a:r>
              <a:rPr lang="en-US" altLang="zh-CN" sz="2800">
                <a:ea typeface="宋体" pitchFamily="2" charset="-122"/>
              </a:rPr>
              <a:t>File system – the OS queues and schedules the interleaved requests from several applications.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a:defRPr/>
            </a:pPr>
            <a:r>
              <a:rPr lang="en-US" altLang="zh-CN">
                <a:ea typeface="宋体" charset="-122"/>
              </a:rPr>
              <a:t>Application Interface</a:t>
            </a:r>
          </a:p>
        </p:txBody>
      </p:sp>
      <p:sp>
        <p:nvSpPr>
          <p:cNvPr id="45059" name="Rectangle 3"/>
          <p:cNvSpPr>
            <a:spLocks noGrp="1" noChangeArrowheads="1"/>
          </p:cNvSpPr>
          <p:nvPr>
            <p:ph type="body" idx="1"/>
          </p:nvPr>
        </p:nvSpPr>
        <p:spPr>
          <a:xfrm>
            <a:off x="1038686" y="1075267"/>
            <a:ext cx="10040645" cy="5168900"/>
          </a:xfrm>
        </p:spPr>
        <p:txBody>
          <a:bodyPr/>
          <a:lstStyle/>
          <a:p>
            <a:r>
              <a:rPr lang="en-US" altLang="zh-CN" sz="2400">
                <a:ea typeface="宋体" pitchFamily="2" charset="-122"/>
              </a:rPr>
              <a:t>Most OSs  handle removable disks almost exactly like fixed disks — a new cartridge is formatted and an empty file system is generated on the disk.</a:t>
            </a:r>
          </a:p>
          <a:p>
            <a:r>
              <a:rPr lang="en-US" altLang="zh-CN" sz="2400">
                <a:ea typeface="宋体" pitchFamily="2" charset="-122"/>
              </a:rPr>
              <a:t>Tapes are presented as a raw storage medium, i.e., and application does not not open a file on the tape, it opens the whole tape drive as a raw device.</a:t>
            </a:r>
          </a:p>
          <a:p>
            <a:r>
              <a:rPr lang="en-US" altLang="zh-CN" sz="2400">
                <a:ea typeface="宋体" pitchFamily="2" charset="-122"/>
              </a:rPr>
              <a:t>Usually the tape drive is reserved for the exclusive use of that application.</a:t>
            </a:r>
          </a:p>
          <a:p>
            <a:r>
              <a:rPr lang="en-US" altLang="zh-CN" sz="2400">
                <a:ea typeface="宋体" pitchFamily="2" charset="-122"/>
              </a:rPr>
              <a:t>Since the OS does not provide file system services, the application must decide how to use the array of blocks.</a:t>
            </a:r>
          </a:p>
          <a:p>
            <a:r>
              <a:rPr lang="en-US" altLang="zh-CN" sz="2400">
                <a:ea typeface="宋体" pitchFamily="2" charset="-122"/>
              </a:rPr>
              <a:t>Since every application makes up its own rules for how to organize a tape, a tape full of data can generally only be used by the program that created it.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a:defRPr/>
            </a:pPr>
            <a:r>
              <a:rPr lang="en-US" altLang="zh-CN">
                <a:ea typeface="宋体" charset="-122"/>
              </a:rPr>
              <a:t>Tape Drives</a:t>
            </a:r>
          </a:p>
        </p:txBody>
      </p:sp>
      <p:sp>
        <p:nvSpPr>
          <p:cNvPr id="46083" name="Rectangle 3"/>
          <p:cNvSpPr>
            <a:spLocks noGrp="1" noChangeArrowheads="1"/>
          </p:cNvSpPr>
          <p:nvPr>
            <p:ph type="body" idx="1"/>
          </p:nvPr>
        </p:nvSpPr>
        <p:spPr/>
        <p:txBody>
          <a:bodyPr/>
          <a:lstStyle/>
          <a:p>
            <a:r>
              <a:rPr lang="en-US" altLang="zh-CN" sz="2400">
                <a:ea typeface="宋体" pitchFamily="2" charset="-122"/>
              </a:rPr>
              <a:t>The basic operations for a tape drive differ from those of a disk drive.</a:t>
            </a:r>
          </a:p>
          <a:p>
            <a:r>
              <a:rPr lang="en-US" altLang="zh-CN" sz="2400" b="1">
                <a:ea typeface="宋体" pitchFamily="2" charset="-122"/>
              </a:rPr>
              <a:t>locate</a:t>
            </a:r>
            <a:r>
              <a:rPr lang="en-US" altLang="zh-CN" sz="2400">
                <a:ea typeface="宋体" pitchFamily="2" charset="-122"/>
              </a:rPr>
              <a:t> positions the tape to a specific logical block, not an entire track (corresponds to </a:t>
            </a:r>
            <a:r>
              <a:rPr lang="en-US" altLang="zh-CN" sz="2400" b="1">
                <a:ea typeface="宋体" pitchFamily="2" charset="-122"/>
              </a:rPr>
              <a:t>seek</a:t>
            </a:r>
            <a:r>
              <a:rPr lang="en-US" altLang="zh-CN" sz="2400">
                <a:ea typeface="宋体" pitchFamily="2" charset="-122"/>
              </a:rPr>
              <a:t>).</a:t>
            </a:r>
          </a:p>
          <a:p>
            <a:r>
              <a:rPr lang="en-US" altLang="zh-CN" sz="2400">
                <a:ea typeface="宋体" pitchFamily="2" charset="-122"/>
              </a:rPr>
              <a:t>The </a:t>
            </a:r>
            <a:r>
              <a:rPr lang="en-US" altLang="zh-CN" sz="2400" b="1">
                <a:ea typeface="宋体" pitchFamily="2" charset="-122"/>
              </a:rPr>
              <a:t>read position</a:t>
            </a:r>
            <a:r>
              <a:rPr lang="en-US" altLang="zh-CN" sz="2400">
                <a:ea typeface="宋体" pitchFamily="2" charset="-122"/>
              </a:rPr>
              <a:t> operation returns the logical block number where the tape head is.</a:t>
            </a:r>
          </a:p>
          <a:p>
            <a:r>
              <a:rPr lang="en-US" altLang="zh-CN" sz="2400">
                <a:ea typeface="宋体" pitchFamily="2" charset="-122"/>
              </a:rPr>
              <a:t>The </a:t>
            </a:r>
            <a:r>
              <a:rPr lang="en-US" altLang="zh-CN" sz="2400" b="1">
                <a:ea typeface="宋体" pitchFamily="2" charset="-122"/>
              </a:rPr>
              <a:t>space</a:t>
            </a:r>
            <a:r>
              <a:rPr lang="en-US" altLang="zh-CN" sz="2400">
                <a:ea typeface="宋体" pitchFamily="2" charset="-122"/>
              </a:rPr>
              <a:t> operation enables relative motion.</a:t>
            </a:r>
          </a:p>
          <a:p>
            <a:r>
              <a:rPr lang="en-US" altLang="zh-CN" sz="2400">
                <a:ea typeface="宋体" pitchFamily="2" charset="-122"/>
              </a:rPr>
              <a:t>Tape drives are “append-only” devices; updating a block in the middle of the tape also effectively erases everything beyond that block.</a:t>
            </a:r>
          </a:p>
          <a:p>
            <a:r>
              <a:rPr lang="en-US" altLang="zh-CN" sz="2400">
                <a:ea typeface="宋体" pitchFamily="2" charset="-122"/>
              </a:rPr>
              <a:t>An EOT mark is placed after a block that is written.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a:defRPr/>
            </a:pPr>
            <a:r>
              <a:rPr lang="en-US" altLang="zh-CN">
                <a:ea typeface="宋体" charset="-122"/>
              </a:rPr>
              <a:t>File Naming</a:t>
            </a:r>
          </a:p>
        </p:txBody>
      </p:sp>
      <p:sp>
        <p:nvSpPr>
          <p:cNvPr id="47107" name="Rectangle 3"/>
          <p:cNvSpPr>
            <a:spLocks noGrp="1" noChangeArrowheads="1"/>
          </p:cNvSpPr>
          <p:nvPr>
            <p:ph type="body" idx="1"/>
          </p:nvPr>
        </p:nvSpPr>
        <p:spPr/>
        <p:txBody>
          <a:bodyPr/>
          <a:lstStyle/>
          <a:p>
            <a:r>
              <a:rPr lang="en-US" altLang="zh-CN" sz="2800">
                <a:ea typeface="宋体" pitchFamily="2" charset="-122"/>
              </a:rPr>
              <a:t>The issue of naming files on removable media is especially difficult when we want to write data on a removable cartridge on one computer, and then use the cartridge in another computer. </a:t>
            </a:r>
          </a:p>
          <a:p>
            <a:r>
              <a:rPr lang="en-US" altLang="zh-CN" sz="2800">
                <a:ea typeface="宋体" pitchFamily="2" charset="-122"/>
              </a:rPr>
              <a:t>Contemporary OSs generally leave the name space problem unsolved for removable media, and depend on applications and users to figure out how to access and interpret the data.</a:t>
            </a:r>
          </a:p>
          <a:p>
            <a:r>
              <a:rPr lang="en-US" altLang="zh-CN" sz="2800">
                <a:ea typeface="宋体" pitchFamily="2" charset="-122"/>
              </a:rPr>
              <a:t>Some kinds of removable media (e.g., CDs) are so well standardized that all computers use them the same way.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748902" y="311982"/>
            <a:ext cx="9108488" cy="457200"/>
          </a:xfrm>
        </p:spPr>
        <p:txBody>
          <a:bodyPr/>
          <a:lstStyle/>
          <a:p>
            <a:pPr>
              <a:defRPr/>
            </a:pPr>
            <a:r>
              <a:rPr lang="en-US" altLang="zh-CN">
                <a:ea typeface="宋体" charset="-122"/>
              </a:rPr>
              <a:t>Hierarchical Storage Management (HSM)</a:t>
            </a:r>
          </a:p>
        </p:txBody>
      </p:sp>
      <p:sp>
        <p:nvSpPr>
          <p:cNvPr id="48131" name="Rectangle 3"/>
          <p:cNvSpPr>
            <a:spLocks noGrp="1" noChangeArrowheads="1"/>
          </p:cNvSpPr>
          <p:nvPr>
            <p:ph type="body" idx="1"/>
          </p:nvPr>
        </p:nvSpPr>
        <p:spPr>
          <a:xfrm>
            <a:off x="609600" y="1115508"/>
            <a:ext cx="10972799" cy="4626984"/>
          </a:xfrm>
        </p:spPr>
        <p:txBody>
          <a:bodyPr/>
          <a:lstStyle/>
          <a:p>
            <a:r>
              <a:rPr lang="en-US" altLang="zh-CN" sz="2800">
                <a:ea typeface="宋体" pitchFamily="2" charset="-122"/>
              </a:rPr>
              <a:t>A hierarchical storage system extends the storage hierarchy beyond primary memory and secondary storage to incorporate tertiary storage — usually implemented as a jukebox of tapes or removable disks.</a:t>
            </a:r>
          </a:p>
          <a:p>
            <a:r>
              <a:rPr lang="en-US" altLang="zh-CN" sz="2800">
                <a:ea typeface="宋体" pitchFamily="2" charset="-122"/>
              </a:rPr>
              <a:t>Usually incorporate tertiary storage by extending the file system.</a:t>
            </a:r>
          </a:p>
          <a:p>
            <a:pPr lvl="1"/>
            <a:r>
              <a:rPr lang="en-US" altLang="zh-CN" sz="2800">
                <a:ea typeface="宋体" pitchFamily="2" charset="-122"/>
              </a:rPr>
              <a:t>Small and frequently used files remain on disk.</a:t>
            </a:r>
          </a:p>
          <a:p>
            <a:pPr lvl="1"/>
            <a:r>
              <a:rPr lang="en-US" altLang="zh-CN" sz="2800">
                <a:ea typeface="宋体" pitchFamily="2" charset="-122"/>
              </a:rPr>
              <a:t>Large, old, inactive files are archived to the jukebox.</a:t>
            </a:r>
          </a:p>
          <a:p>
            <a:r>
              <a:rPr lang="en-US" altLang="zh-CN" sz="2800">
                <a:ea typeface="宋体" pitchFamily="2" charset="-122"/>
              </a:rPr>
              <a:t>HSM is usually found in supercomputing centers and other large installations that have enormous volumes of data.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a:defRPr/>
            </a:pPr>
            <a:r>
              <a:rPr lang="en-US" altLang="zh-CN">
                <a:ea typeface="宋体" charset="-122"/>
              </a:rPr>
              <a:t>Speed </a:t>
            </a:r>
          </a:p>
        </p:txBody>
      </p:sp>
      <p:sp>
        <p:nvSpPr>
          <p:cNvPr id="49155" name="Rectangle 3"/>
          <p:cNvSpPr>
            <a:spLocks noGrp="1" noChangeArrowheads="1"/>
          </p:cNvSpPr>
          <p:nvPr>
            <p:ph type="body" idx="1"/>
          </p:nvPr>
        </p:nvSpPr>
        <p:spPr/>
        <p:txBody>
          <a:bodyPr/>
          <a:lstStyle/>
          <a:p>
            <a:r>
              <a:rPr lang="en-US" altLang="zh-CN" sz="2400">
                <a:ea typeface="宋体" pitchFamily="2" charset="-122"/>
              </a:rPr>
              <a:t>Two aspects of speed in tertiary storage are bandwidth and latency.</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Bandwidth is measured in bytes per second.</a:t>
            </a:r>
          </a:p>
          <a:p>
            <a:pPr lvl="1"/>
            <a:r>
              <a:rPr lang="en-US" altLang="zh-CN" sz="2400">
                <a:ea typeface="宋体" pitchFamily="2" charset="-122"/>
              </a:rPr>
              <a:t>Sustained bandwidth – average data rate during a large transfer; # of bytes/transfer time.</a:t>
            </a:r>
            <a:br>
              <a:rPr lang="en-US" altLang="zh-CN" sz="2400">
                <a:ea typeface="宋体" pitchFamily="2" charset="-122"/>
              </a:rPr>
            </a:br>
            <a:r>
              <a:rPr lang="en-US" altLang="zh-CN" sz="2400">
                <a:ea typeface="宋体" pitchFamily="2" charset="-122"/>
              </a:rPr>
              <a:t>Data rate when the data stream is actually flowing.</a:t>
            </a:r>
          </a:p>
          <a:p>
            <a:pPr lvl="1"/>
            <a:r>
              <a:rPr lang="en-US" altLang="zh-CN" sz="2400">
                <a:ea typeface="宋体" pitchFamily="2" charset="-122"/>
              </a:rPr>
              <a:t>Effective bandwidth – average over the entire I/O time, including </a:t>
            </a:r>
            <a:r>
              <a:rPr lang="en-US" altLang="zh-CN" sz="2400" b="1">
                <a:ea typeface="宋体" pitchFamily="2" charset="-122"/>
              </a:rPr>
              <a:t>seek</a:t>
            </a:r>
            <a:r>
              <a:rPr lang="en-US" altLang="zh-CN" sz="2400">
                <a:ea typeface="宋体" pitchFamily="2" charset="-122"/>
              </a:rPr>
              <a:t> or </a:t>
            </a:r>
            <a:r>
              <a:rPr lang="en-US" altLang="zh-CN" sz="2400" b="1">
                <a:ea typeface="宋体" pitchFamily="2" charset="-122"/>
              </a:rPr>
              <a:t>locate</a:t>
            </a:r>
            <a:r>
              <a:rPr lang="en-US" altLang="zh-CN" sz="2400">
                <a:ea typeface="宋体" pitchFamily="2" charset="-122"/>
              </a:rPr>
              <a:t>, and cartridge switching.</a:t>
            </a:r>
            <a:br>
              <a:rPr lang="en-US" altLang="zh-CN" sz="2400">
                <a:ea typeface="宋体" pitchFamily="2" charset="-122"/>
              </a:rPr>
            </a:br>
            <a:r>
              <a:rPr lang="en-US" altLang="zh-CN" sz="2400">
                <a:ea typeface="宋体" pitchFamily="2" charset="-122"/>
              </a:rPr>
              <a:t>Drive’s overall data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CB56E4DA-F2AF-406C-840C-A7F468448BD1}"/>
              </a:ext>
            </a:extLst>
          </p:cNvPr>
          <p:cNvSpPr>
            <a:spLocks noGrp="1" noChangeArrowheads="1"/>
          </p:cNvSpPr>
          <p:nvPr>
            <p:ph type="title"/>
          </p:nvPr>
        </p:nvSpPr>
        <p:spPr>
          <a:xfrm>
            <a:off x="2271908" y="243929"/>
            <a:ext cx="8229600" cy="576262"/>
          </a:xfrm>
        </p:spPr>
        <p:txBody>
          <a:bodyPr/>
          <a:lstStyle/>
          <a:p>
            <a:r>
              <a:rPr lang="en-US" altLang="en-US" dirty="0"/>
              <a:t>*The First Commercial Disk Drive</a:t>
            </a:r>
          </a:p>
        </p:txBody>
      </p:sp>
      <p:pic>
        <p:nvPicPr>
          <p:cNvPr id="17410" name="Picture 2">
            <a:extLst>
              <a:ext uri="{FF2B5EF4-FFF2-40B4-BE49-F238E27FC236}">
                <a16:creationId xmlns:a16="http://schemas.microsoft.com/office/drawing/2014/main" id="{3939DAED-BEBB-4E42-9FF8-EC0CEC5276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4886" y="1005050"/>
            <a:ext cx="4021911" cy="506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Box 3">
            <a:extLst>
              <a:ext uri="{FF2B5EF4-FFF2-40B4-BE49-F238E27FC236}">
                <a16:creationId xmlns:a16="http://schemas.microsoft.com/office/drawing/2014/main" id="{5AFA6DD4-913D-456C-9412-2CA1AA33CFB5}"/>
              </a:ext>
            </a:extLst>
          </p:cNvPr>
          <p:cNvSpPr txBox="1">
            <a:spLocks noChangeArrowheads="1"/>
          </p:cNvSpPr>
          <p:nvPr/>
        </p:nvSpPr>
        <p:spPr bwMode="auto">
          <a:xfrm>
            <a:off x="6124646" y="1698625"/>
            <a:ext cx="4376862" cy="341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dirty="0"/>
              <a:t>1956</a:t>
            </a:r>
          </a:p>
          <a:p>
            <a:r>
              <a:rPr lang="en-US" altLang="en-US" sz="2400" dirty="0"/>
              <a:t>IBM RAMDAC computer included the IBM Model 350 disk storage system</a:t>
            </a:r>
          </a:p>
          <a:p>
            <a:endParaRPr lang="en-US" altLang="en-US" sz="2400" dirty="0"/>
          </a:p>
          <a:p>
            <a:r>
              <a:rPr lang="en-US" altLang="en-US" sz="2400" dirty="0"/>
              <a:t>5M (7 bit) characters</a:t>
            </a:r>
          </a:p>
          <a:p>
            <a:r>
              <a:rPr lang="en-US" altLang="en-US" sz="2400" dirty="0"/>
              <a:t>50 x 24</a:t>
            </a:r>
            <a:r>
              <a:rPr lang="ja-JP" altLang="en-US" sz="2400" dirty="0"/>
              <a:t>”</a:t>
            </a:r>
            <a:r>
              <a:rPr lang="en-US" altLang="ja-JP" sz="2400" dirty="0"/>
              <a:t> platters</a:t>
            </a:r>
          </a:p>
          <a:p>
            <a:r>
              <a:rPr lang="en-US" altLang="en-US" sz="2400" dirty="0"/>
              <a:t>Access time = &lt; 1 second</a:t>
            </a:r>
          </a:p>
          <a:p>
            <a:endParaRPr lang="en-US" altLang="en-US" sz="2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a:defRPr/>
            </a:pPr>
            <a:r>
              <a:rPr lang="en-US" altLang="zh-CN">
                <a:ea typeface="宋体" charset="-122"/>
              </a:rPr>
              <a:t>Speed (Cont.)</a:t>
            </a:r>
          </a:p>
        </p:txBody>
      </p:sp>
      <p:sp>
        <p:nvSpPr>
          <p:cNvPr id="50179" name="Rectangle 3"/>
          <p:cNvSpPr>
            <a:spLocks noGrp="1" noChangeArrowheads="1"/>
          </p:cNvSpPr>
          <p:nvPr>
            <p:ph type="body" idx="1"/>
          </p:nvPr>
        </p:nvSpPr>
        <p:spPr>
          <a:xfrm>
            <a:off x="609600" y="1082336"/>
            <a:ext cx="10644325" cy="4114800"/>
          </a:xfrm>
        </p:spPr>
        <p:txBody>
          <a:bodyPr/>
          <a:lstStyle/>
          <a:p>
            <a:r>
              <a:rPr lang="en-US" altLang="zh-CN" sz="2400">
                <a:ea typeface="宋体" pitchFamily="2" charset="-122"/>
              </a:rPr>
              <a:t>Access latency – amount of time needed to locate data.</a:t>
            </a:r>
          </a:p>
          <a:p>
            <a:pPr lvl="1"/>
            <a:r>
              <a:rPr lang="en-US" altLang="zh-CN" sz="2400">
                <a:ea typeface="宋体" pitchFamily="2" charset="-122"/>
              </a:rPr>
              <a:t>Access time for a disk – move the arm to the selected cylinder and wait for the rotational latency; &lt; 35 milliseconds.</a:t>
            </a:r>
          </a:p>
          <a:p>
            <a:pPr lvl="1"/>
            <a:r>
              <a:rPr lang="en-US" altLang="zh-CN" sz="2400">
                <a:ea typeface="宋体" pitchFamily="2" charset="-122"/>
              </a:rPr>
              <a:t>Access on tape requires winding the tape reels until the selected block reaches the tape head; tens or hundreds of seconds.</a:t>
            </a:r>
          </a:p>
          <a:p>
            <a:pPr lvl="1"/>
            <a:r>
              <a:rPr lang="en-US" altLang="zh-CN" sz="2400">
                <a:ea typeface="宋体" pitchFamily="2" charset="-122"/>
              </a:rPr>
              <a:t>Generally say that random access within a tape cartridge is about a thousand times slower than random access on disk.</a:t>
            </a:r>
          </a:p>
          <a:p>
            <a:r>
              <a:rPr lang="en-US" altLang="zh-CN" sz="2400">
                <a:ea typeface="宋体" pitchFamily="2" charset="-122"/>
              </a:rPr>
              <a:t>The low cost of tertiary storage is a result of having many cheap cartridges share a few expensive drives.</a:t>
            </a:r>
          </a:p>
          <a:p>
            <a:r>
              <a:rPr lang="en-US" altLang="zh-CN" sz="2400">
                <a:ea typeface="宋体" pitchFamily="2" charset="-122"/>
              </a:rPr>
              <a:t>A removable library is best devoted to the storage of infrequently used data, because the library can only satisfy a relatively small number of I/O requests per hour.</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a:defRPr/>
            </a:pPr>
            <a:r>
              <a:rPr lang="en-US" altLang="zh-CN">
                <a:ea typeface="宋体" charset="-122"/>
              </a:rPr>
              <a:t>Reliability</a:t>
            </a:r>
          </a:p>
        </p:txBody>
      </p:sp>
      <p:sp>
        <p:nvSpPr>
          <p:cNvPr id="51203" name="Rectangle 3"/>
          <p:cNvSpPr>
            <a:spLocks noGrp="1" noChangeArrowheads="1"/>
          </p:cNvSpPr>
          <p:nvPr>
            <p:ph type="body" idx="1"/>
          </p:nvPr>
        </p:nvSpPr>
        <p:spPr/>
        <p:txBody>
          <a:bodyPr/>
          <a:lstStyle/>
          <a:p>
            <a:r>
              <a:rPr lang="en-US" altLang="zh-CN" sz="2400">
                <a:ea typeface="宋体" pitchFamily="2" charset="-122"/>
              </a:rPr>
              <a:t>A fixed disk drive is likely to be more reliable than a removable disk or tape drive.</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An optical cartridge is likely to be more reliable than a magnetic disk or tape.</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A head crash in a fixed hard disk generally destroys the data, whereas the failure of a tape drive or optical disk drive often leaves the data cartridge unharmed.</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a:defRPr/>
            </a:pPr>
            <a:r>
              <a:rPr lang="en-US" altLang="zh-CN">
                <a:ea typeface="宋体" charset="-122"/>
              </a:rPr>
              <a:t>Cost</a:t>
            </a:r>
          </a:p>
        </p:txBody>
      </p:sp>
      <p:sp>
        <p:nvSpPr>
          <p:cNvPr id="52227" name="Rectangle 3"/>
          <p:cNvSpPr>
            <a:spLocks noGrp="1" noChangeArrowheads="1"/>
          </p:cNvSpPr>
          <p:nvPr>
            <p:ph type="body" idx="1"/>
          </p:nvPr>
        </p:nvSpPr>
        <p:spPr/>
        <p:txBody>
          <a:bodyPr/>
          <a:lstStyle/>
          <a:p>
            <a:r>
              <a:rPr lang="en-US" altLang="zh-CN" sz="2400">
                <a:ea typeface="宋体" pitchFamily="2" charset="-122"/>
              </a:rPr>
              <a:t>Main memory is much more expensive than disk storage</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The cost per megabyte of hard disk storage is competitive with magnetic tape if only one tape is used per drive.</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The cheapest tape drives and the cheapest disk drives have had about the same storage capacity over the years.</a:t>
            </a:r>
            <a:br>
              <a:rPr lang="en-US" altLang="zh-CN" sz="2400">
                <a:ea typeface="宋体" pitchFamily="2" charset="-122"/>
              </a:rPr>
            </a:br>
            <a:endParaRPr lang="en-US" altLang="zh-CN" sz="2400">
              <a:ea typeface="宋体" pitchFamily="2" charset="-122"/>
            </a:endParaRPr>
          </a:p>
          <a:p>
            <a:r>
              <a:rPr lang="en-US" altLang="zh-CN" sz="2400">
                <a:ea typeface="宋体" pitchFamily="2" charset="-122"/>
              </a:rPr>
              <a:t>Tertiary storage gives a cost savings only when the number of cartridges is considerably larger than the number of drives.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2562225" y="0"/>
            <a:ext cx="7772400" cy="844550"/>
          </a:xfrm>
        </p:spPr>
        <p:txBody>
          <a:bodyPr/>
          <a:lstStyle/>
          <a:p>
            <a:pPr>
              <a:defRPr/>
            </a:pPr>
            <a:r>
              <a:rPr lang="en-US" altLang="zh-CN" sz="2400">
                <a:ea typeface="宋体" charset="-122"/>
              </a:rPr>
              <a:t>Price per Megabyte of DRAM, From 1981 to 2004</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l="865" t="11360" r="433" b="11362"/>
          <a:stretch>
            <a:fillRect/>
          </a:stretch>
        </p:blipFill>
        <p:spPr bwMode="auto">
          <a:xfrm>
            <a:off x="2349500" y="1295400"/>
            <a:ext cx="7721600" cy="45339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660124" y="177553"/>
            <a:ext cx="9401453" cy="542709"/>
          </a:xfrm>
        </p:spPr>
        <p:txBody>
          <a:bodyPr/>
          <a:lstStyle/>
          <a:p>
            <a:pPr>
              <a:defRPr/>
            </a:pPr>
            <a:r>
              <a:rPr lang="en-US" altLang="zh-CN" sz="2000">
                <a:ea typeface="宋体" charset="-122"/>
              </a:rPr>
              <a:t>Price per Megabyte of Magnetic Hard Disk, From 1981 to 2004</a:t>
            </a:r>
          </a:p>
        </p:txBody>
      </p:sp>
      <p:pic>
        <p:nvPicPr>
          <p:cNvPr id="54275" name="Picture 4"/>
          <p:cNvPicPr>
            <a:picLocks noChangeAspect="1" noChangeArrowheads="1"/>
          </p:cNvPicPr>
          <p:nvPr/>
        </p:nvPicPr>
        <p:blipFill>
          <a:blip r:embed="rId2">
            <a:extLst>
              <a:ext uri="{28A0092B-C50C-407E-A947-70E740481C1C}">
                <a14:useLocalDpi xmlns:a14="http://schemas.microsoft.com/office/drawing/2010/main" val="0"/>
              </a:ext>
            </a:extLst>
          </a:blip>
          <a:srcRect l="694" t="11655" r="455" b="11334"/>
          <a:stretch>
            <a:fillRect/>
          </a:stretch>
        </p:blipFill>
        <p:spPr bwMode="auto">
          <a:xfrm>
            <a:off x="2349500" y="1295401"/>
            <a:ext cx="7797800" cy="45561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en-US" altLang="zh-CN" sz="2400">
                <a:ea typeface="宋体" charset="-122"/>
              </a:rPr>
              <a:t>Price per Megabyte of a Tape Drive, From 1984-2000</a:t>
            </a:r>
          </a:p>
        </p:txBody>
      </p:sp>
      <p:pic>
        <p:nvPicPr>
          <p:cNvPr id="55299" name="Picture 4"/>
          <p:cNvPicPr>
            <a:picLocks noChangeAspect="1" noChangeArrowheads="1"/>
          </p:cNvPicPr>
          <p:nvPr/>
        </p:nvPicPr>
        <p:blipFill>
          <a:blip r:embed="rId2">
            <a:extLst>
              <a:ext uri="{28A0092B-C50C-407E-A947-70E740481C1C}">
                <a14:useLocalDpi xmlns:a14="http://schemas.microsoft.com/office/drawing/2010/main" val="0"/>
              </a:ext>
            </a:extLst>
          </a:blip>
          <a:srcRect l="455" t="12880" r="696" b="12880"/>
          <a:stretch>
            <a:fillRect/>
          </a:stretch>
        </p:blipFill>
        <p:spPr bwMode="auto">
          <a:xfrm>
            <a:off x="2349500" y="1295401"/>
            <a:ext cx="7975600" cy="44926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722774-D451-4E09-A6FD-86B5902C20E4}"/>
              </a:ext>
            </a:extLst>
          </p:cNvPr>
          <p:cNvSpPr>
            <a:spLocks noGrp="1"/>
          </p:cNvSpPr>
          <p:nvPr>
            <p:ph type="title"/>
          </p:nvPr>
        </p:nvSpPr>
        <p:spPr/>
        <p:txBody>
          <a:bodyPr/>
          <a:lstStyle/>
          <a:p>
            <a:r>
              <a:rPr lang="en-US" altLang="zh-CN"/>
              <a:t>Summary 1/4</a:t>
            </a:r>
            <a:endParaRPr lang="zh-CN" altLang="en-US"/>
          </a:p>
        </p:txBody>
      </p:sp>
      <p:sp>
        <p:nvSpPr>
          <p:cNvPr id="4" name="内容占位符 3">
            <a:extLst>
              <a:ext uri="{FF2B5EF4-FFF2-40B4-BE49-F238E27FC236}">
                <a16:creationId xmlns:a16="http://schemas.microsoft.com/office/drawing/2014/main" id="{23042A75-5D42-4B9A-86D7-CA9D2AB3C8C3}"/>
              </a:ext>
            </a:extLst>
          </p:cNvPr>
          <p:cNvSpPr>
            <a:spLocks noGrp="1"/>
          </p:cNvSpPr>
          <p:nvPr>
            <p:ph idx="1"/>
          </p:nvPr>
        </p:nvSpPr>
        <p:spPr/>
        <p:txBody>
          <a:bodyPr/>
          <a:lstStyle/>
          <a:p>
            <a:r>
              <a:rPr lang="en-US" altLang="zh-CN" sz="2400" dirty="0"/>
              <a:t>Hard disk drives and nonvolatile memory devices are the major secondary storage I/O units on most computers. Modern secondary storage is structured as large one-dimensional arrays of logical blocks.</a:t>
            </a:r>
          </a:p>
          <a:p>
            <a:r>
              <a:rPr lang="en-US" altLang="zh-CN" sz="2400" dirty="0"/>
              <a:t>Drives of either type may be attached to a computer system in one of three ways: (1) through the local I/O ports on the host computer, (2) directly connected to motherboards, or (3) through a communications network or storage network connection.</a:t>
            </a:r>
          </a:p>
          <a:p>
            <a:r>
              <a:rPr lang="en-US" altLang="zh-CN" sz="2400" dirty="0"/>
              <a:t>Requests for secondary storage I/O are generated by the file system and by the virtual memory system. Each request specifies the address on the device to be referenced in the form of a logical block number</a:t>
            </a:r>
            <a:endParaRPr lang="zh-CN" altLang="en-US" sz="2400" dirty="0"/>
          </a:p>
        </p:txBody>
      </p:sp>
    </p:spTree>
    <p:extLst>
      <p:ext uri="{BB962C8B-B14F-4D97-AF65-F5344CB8AC3E}">
        <p14:creationId xmlns:p14="http://schemas.microsoft.com/office/powerpoint/2010/main" val="9897339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D27E6-4A07-4576-97FF-017E92F84AEA}"/>
              </a:ext>
            </a:extLst>
          </p:cNvPr>
          <p:cNvSpPr>
            <a:spLocks noGrp="1"/>
          </p:cNvSpPr>
          <p:nvPr>
            <p:ph type="title"/>
          </p:nvPr>
        </p:nvSpPr>
        <p:spPr/>
        <p:txBody>
          <a:bodyPr/>
          <a:lstStyle/>
          <a:p>
            <a:r>
              <a:rPr lang="en-US" altLang="zh-CN"/>
              <a:t>Summary 2/4</a:t>
            </a:r>
            <a:endParaRPr lang="zh-CN" altLang="en-US"/>
          </a:p>
        </p:txBody>
      </p:sp>
      <p:sp>
        <p:nvSpPr>
          <p:cNvPr id="3" name="内容占位符 2">
            <a:extLst>
              <a:ext uri="{FF2B5EF4-FFF2-40B4-BE49-F238E27FC236}">
                <a16:creationId xmlns:a16="http://schemas.microsoft.com/office/drawing/2014/main" id="{1B8FDE71-B9E1-493A-99F5-B084CE4B2100}"/>
              </a:ext>
            </a:extLst>
          </p:cNvPr>
          <p:cNvSpPr>
            <a:spLocks noGrp="1"/>
          </p:cNvSpPr>
          <p:nvPr>
            <p:ph idx="1"/>
          </p:nvPr>
        </p:nvSpPr>
        <p:spPr/>
        <p:txBody>
          <a:bodyPr/>
          <a:lstStyle/>
          <a:p>
            <a:r>
              <a:rPr lang="en-US" altLang="zh-CN" sz="2400" dirty="0"/>
              <a:t>Disk-scheduling algorithms can improve the effective bandwidth of HDDs, the average response time, and the variance in response time. Algorithms such as SCAN and C-SCAN are designed to make such improvements through strategies for disk-queue ordering. Performance of disk scheduling algorithms can vary greatly on hard disks. In contrast, because solid-state disks have no moving parts, performance varies little among scheduling algorithms, and quite often a simple FCFS strategy is used</a:t>
            </a:r>
          </a:p>
          <a:p>
            <a:r>
              <a:rPr lang="en-US" altLang="zh-CN" sz="2400" dirty="0"/>
              <a:t>Storage devices are partitioned into one or more chunks of space. Each partition can hold a volume or be part of a multidevice volume. File systems are created in volumes</a:t>
            </a:r>
            <a:endParaRPr lang="zh-CN" altLang="en-US" sz="2400" dirty="0"/>
          </a:p>
        </p:txBody>
      </p:sp>
    </p:spTree>
    <p:extLst>
      <p:ext uri="{BB962C8B-B14F-4D97-AF65-F5344CB8AC3E}">
        <p14:creationId xmlns:p14="http://schemas.microsoft.com/office/powerpoint/2010/main" val="23170920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96588-4EBA-4A87-BE4E-B92D8EEF1C03}"/>
              </a:ext>
            </a:extLst>
          </p:cNvPr>
          <p:cNvSpPr>
            <a:spLocks noGrp="1"/>
          </p:cNvSpPr>
          <p:nvPr>
            <p:ph type="title"/>
          </p:nvPr>
        </p:nvSpPr>
        <p:spPr/>
        <p:txBody>
          <a:bodyPr/>
          <a:lstStyle/>
          <a:p>
            <a:r>
              <a:rPr lang="en-US" altLang="zh-CN"/>
              <a:t>Summary 3/4</a:t>
            </a:r>
            <a:endParaRPr lang="zh-CN" altLang="en-US"/>
          </a:p>
        </p:txBody>
      </p:sp>
      <p:sp>
        <p:nvSpPr>
          <p:cNvPr id="3" name="内容占位符 2">
            <a:extLst>
              <a:ext uri="{FF2B5EF4-FFF2-40B4-BE49-F238E27FC236}">
                <a16:creationId xmlns:a16="http://schemas.microsoft.com/office/drawing/2014/main" id="{CEE25655-A8FA-405E-8FD1-FAE60381AC62}"/>
              </a:ext>
            </a:extLst>
          </p:cNvPr>
          <p:cNvSpPr>
            <a:spLocks noGrp="1"/>
          </p:cNvSpPr>
          <p:nvPr>
            <p:ph idx="1"/>
          </p:nvPr>
        </p:nvSpPr>
        <p:spPr/>
        <p:txBody>
          <a:bodyPr/>
          <a:lstStyle/>
          <a:p>
            <a:r>
              <a:rPr lang="en-US" altLang="zh-CN" sz="2400" dirty="0"/>
              <a:t>The operating system manages the storage device</a:t>
            </a:r>
            <a:r>
              <a:rPr lang="en-US" altLang="zh-CN" sz="2400" dirty="0">
                <a:latin typeface="Arial" panose="020B0604020202020204" pitchFamily="34" charset="0"/>
                <a:cs typeface="Arial" panose="020B0604020202020204" pitchFamily="34" charset="0"/>
              </a:rPr>
              <a:t>’</a:t>
            </a:r>
            <a:r>
              <a:rPr lang="en-US" altLang="zh-CN" sz="2400" dirty="0"/>
              <a:t>s blocks. New devices typically come pre-formatted. The device is partitioned, file systems are created, and boot blocks are allocated to store the system</a:t>
            </a:r>
            <a:r>
              <a:rPr lang="en-US" altLang="zh-CN" sz="2400" dirty="0">
                <a:latin typeface="Arial" panose="020B0604020202020204" pitchFamily="34" charset="0"/>
                <a:cs typeface="Arial" panose="020B0604020202020204" pitchFamily="34" charset="0"/>
              </a:rPr>
              <a:t>’</a:t>
            </a:r>
            <a:r>
              <a:rPr lang="en-US" altLang="zh-CN" sz="2400" dirty="0"/>
              <a:t>s bootstrap program if the device will contain an operating system. Finally, when a block or page is corrupted, the system must have a way to lock out that block or to replace it logically with a spare</a:t>
            </a:r>
          </a:p>
          <a:p>
            <a:r>
              <a:rPr lang="en-US" altLang="zh-CN" sz="2400" dirty="0"/>
              <a:t>An efficient swap space is a key to good performance in some systems. Some systems dedicate a raw partition to swap space, and others use a file within the file system instead. Still other systems allow the user or system administrator to make the decision by providing both options</a:t>
            </a:r>
            <a:endParaRPr lang="zh-CN" altLang="en-US" sz="2400" dirty="0"/>
          </a:p>
        </p:txBody>
      </p:sp>
    </p:spTree>
    <p:extLst>
      <p:ext uri="{BB962C8B-B14F-4D97-AF65-F5344CB8AC3E}">
        <p14:creationId xmlns:p14="http://schemas.microsoft.com/office/powerpoint/2010/main" val="3468006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46DA9-FD02-4647-BAB5-3B1DF95E4306}"/>
              </a:ext>
            </a:extLst>
          </p:cNvPr>
          <p:cNvSpPr>
            <a:spLocks noGrp="1"/>
          </p:cNvSpPr>
          <p:nvPr>
            <p:ph type="title"/>
          </p:nvPr>
        </p:nvSpPr>
        <p:spPr/>
        <p:txBody>
          <a:bodyPr/>
          <a:lstStyle/>
          <a:p>
            <a:r>
              <a:rPr lang="en-US" altLang="zh-CN"/>
              <a:t>Summary 4/4</a:t>
            </a:r>
            <a:endParaRPr lang="zh-CN" altLang="en-US"/>
          </a:p>
        </p:txBody>
      </p:sp>
      <p:sp>
        <p:nvSpPr>
          <p:cNvPr id="3" name="内容占位符 2">
            <a:extLst>
              <a:ext uri="{FF2B5EF4-FFF2-40B4-BE49-F238E27FC236}">
                <a16:creationId xmlns:a16="http://schemas.microsoft.com/office/drawing/2014/main" id="{7717D05C-E48A-4D13-9AFE-81D1838B8324}"/>
              </a:ext>
            </a:extLst>
          </p:cNvPr>
          <p:cNvSpPr>
            <a:spLocks noGrp="1"/>
          </p:cNvSpPr>
          <p:nvPr>
            <p:ph idx="1"/>
          </p:nvPr>
        </p:nvSpPr>
        <p:spPr/>
        <p:txBody>
          <a:bodyPr/>
          <a:lstStyle/>
          <a:p>
            <a:r>
              <a:rPr lang="en-US" altLang="zh-CN" sz="2800" dirty="0"/>
              <a:t>Because of the amount of storage required on large systems, and because storage devices fail in various ways, secondary storage devices are frequently made redundant via RAID algorithms. These algorithms allow more than one drive to be used for a given operation and allow continued operation and even automatic recovery in the face of a drive failure. RAID algorithms are organized into different levels; each level provides some combination of reliability and high transfer rates</a:t>
            </a:r>
            <a:endParaRPr lang="zh-CN" altLang="en-US" sz="2800" dirty="0"/>
          </a:p>
        </p:txBody>
      </p:sp>
    </p:spTree>
    <p:extLst>
      <p:ext uri="{BB962C8B-B14F-4D97-AF65-F5344CB8AC3E}">
        <p14:creationId xmlns:p14="http://schemas.microsoft.com/office/powerpoint/2010/main" val="378083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5348F083-E43D-46B3-876F-CBA18F86339E}"/>
              </a:ext>
            </a:extLst>
          </p:cNvPr>
          <p:cNvSpPr>
            <a:spLocks noGrp="1" noChangeArrowheads="1"/>
          </p:cNvSpPr>
          <p:nvPr>
            <p:ph type="title"/>
          </p:nvPr>
        </p:nvSpPr>
        <p:spPr>
          <a:xfrm>
            <a:off x="1981200" y="241918"/>
            <a:ext cx="8229600" cy="576262"/>
          </a:xfrm>
        </p:spPr>
        <p:txBody>
          <a:bodyPr/>
          <a:lstStyle/>
          <a:p>
            <a:r>
              <a:rPr lang="en-US" altLang="en-US" dirty="0"/>
              <a:t>*Nonvolatile Memory Devices</a:t>
            </a:r>
          </a:p>
        </p:txBody>
      </p:sp>
      <p:sp>
        <p:nvSpPr>
          <p:cNvPr id="18434" name="Content Placeholder 2">
            <a:extLst>
              <a:ext uri="{FF2B5EF4-FFF2-40B4-BE49-F238E27FC236}">
                <a16:creationId xmlns:a16="http://schemas.microsoft.com/office/drawing/2014/main" id="{5F78CCBB-727E-4B4F-A84F-5887808E8305}"/>
              </a:ext>
            </a:extLst>
          </p:cNvPr>
          <p:cNvSpPr>
            <a:spLocks noGrp="1" noChangeArrowheads="1"/>
          </p:cNvSpPr>
          <p:nvPr>
            <p:ph idx="1"/>
          </p:nvPr>
        </p:nvSpPr>
        <p:spPr>
          <a:xfrm>
            <a:off x="1017973" y="1009697"/>
            <a:ext cx="10156053" cy="4354351"/>
          </a:xfrm>
        </p:spPr>
        <p:txBody>
          <a:bodyPr/>
          <a:lstStyle/>
          <a:p>
            <a:r>
              <a:rPr lang="en-US" altLang="en-US" sz="2400" dirty="0"/>
              <a:t>If disk-drive like, then called </a:t>
            </a:r>
            <a:r>
              <a:rPr lang="en-US" altLang="en-US" sz="2400" b="1" dirty="0">
                <a:solidFill>
                  <a:srgbClr val="006699"/>
                </a:solidFill>
                <a:latin typeface="+mj-lt"/>
              </a:rPr>
              <a:t>solid-state</a:t>
            </a:r>
            <a:r>
              <a:rPr lang="en-US" altLang="en-US" sz="2400" b="1" dirty="0">
                <a:solidFill>
                  <a:srgbClr val="3366FF"/>
                </a:solidFill>
              </a:rPr>
              <a:t> </a:t>
            </a:r>
            <a:r>
              <a:rPr lang="en-US" altLang="en-US" sz="2400" b="1" dirty="0">
                <a:solidFill>
                  <a:srgbClr val="006699"/>
                </a:solidFill>
                <a:latin typeface="+mj-lt"/>
              </a:rPr>
              <a:t>disks</a:t>
            </a:r>
            <a:r>
              <a:rPr lang="en-US" altLang="en-US" sz="2400" b="1" dirty="0">
                <a:solidFill>
                  <a:srgbClr val="3366FF"/>
                </a:solidFill>
              </a:rPr>
              <a:t> </a:t>
            </a:r>
            <a:r>
              <a:rPr lang="en-US" altLang="en-US" sz="2400" dirty="0"/>
              <a:t>(</a:t>
            </a:r>
            <a:r>
              <a:rPr lang="en-US" altLang="en-US" sz="2400" b="1" dirty="0">
                <a:solidFill>
                  <a:srgbClr val="006699"/>
                </a:solidFill>
                <a:latin typeface="+mj-lt"/>
              </a:rPr>
              <a:t>SSDs</a:t>
            </a:r>
            <a:r>
              <a:rPr lang="en-US" altLang="en-US" sz="2400" dirty="0"/>
              <a:t>)</a:t>
            </a:r>
          </a:p>
          <a:p>
            <a:r>
              <a:rPr lang="en-US" altLang="en-US" sz="2400" dirty="0"/>
              <a:t>Other forms include </a:t>
            </a:r>
            <a:r>
              <a:rPr lang="en-US" altLang="en-US" sz="2400" b="1" dirty="0">
                <a:solidFill>
                  <a:srgbClr val="006699"/>
                </a:solidFill>
                <a:latin typeface="+mj-lt"/>
              </a:rPr>
              <a:t>USB</a:t>
            </a:r>
            <a:r>
              <a:rPr lang="en-US" altLang="en-US" sz="2400" b="1" dirty="0">
                <a:solidFill>
                  <a:srgbClr val="3366FF"/>
                </a:solidFill>
              </a:rPr>
              <a:t> </a:t>
            </a:r>
            <a:r>
              <a:rPr lang="en-US" altLang="en-US" sz="2400" b="1" dirty="0">
                <a:solidFill>
                  <a:srgbClr val="006699"/>
                </a:solidFill>
                <a:latin typeface="+mj-lt"/>
              </a:rPr>
              <a:t>drives</a:t>
            </a:r>
            <a:r>
              <a:rPr lang="en-US" altLang="en-US" sz="2400" dirty="0"/>
              <a:t> (thumb drive, flash drive), DRAM disk replacements, surface-mounted on motherboards, and main storage in devices like smartphones</a:t>
            </a:r>
          </a:p>
          <a:p>
            <a:r>
              <a:rPr lang="en-US" altLang="en-US" sz="2400" dirty="0"/>
              <a:t>Can be more reliable than HDDs</a:t>
            </a:r>
          </a:p>
          <a:p>
            <a:r>
              <a:rPr lang="en-US" altLang="en-US" sz="2400" dirty="0"/>
              <a:t>More expensive per MB</a:t>
            </a:r>
          </a:p>
          <a:p>
            <a:r>
              <a:rPr lang="en-US" altLang="en-US" sz="2400" dirty="0"/>
              <a:t>Maybe have shorter life span – need careful management</a:t>
            </a:r>
          </a:p>
          <a:p>
            <a:r>
              <a:rPr lang="en-US" altLang="en-US" sz="2400" dirty="0"/>
              <a:t>Less capacity</a:t>
            </a:r>
          </a:p>
          <a:p>
            <a:r>
              <a:rPr lang="en-US" altLang="en-US" sz="2400" dirty="0"/>
              <a:t>But much faster</a:t>
            </a:r>
          </a:p>
          <a:p>
            <a:r>
              <a:rPr lang="en-US" altLang="en-US" sz="2400" dirty="0"/>
              <a:t>Busses can be too slow -&gt; connect directly to PCI for example</a:t>
            </a:r>
          </a:p>
          <a:p>
            <a:r>
              <a:rPr lang="en-US" altLang="en-US" sz="2400" dirty="0"/>
              <a:t>No moving parts, so no seek time or rotational latency</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1CB13DB1-791A-46D1-A33A-C4962EF627D0}"/>
              </a:ext>
            </a:extLst>
          </p:cNvPr>
          <p:cNvSpPr>
            <a:spLocks noGrp="1" noChangeArrowheads="1"/>
          </p:cNvSpPr>
          <p:nvPr>
            <p:ph type="ctrTitle"/>
          </p:nvPr>
        </p:nvSpPr>
        <p:spPr/>
        <p:txBody>
          <a:bodyPr/>
          <a:lstStyle/>
          <a:p>
            <a:pPr eaLnBrk="1" hangingPunct="1"/>
            <a:r>
              <a:rPr lang="en-US" altLang="en-US"/>
              <a:t>End of </a:t>
            </a:r>
            <a:r>
              <a:rPr lang="en-US" altLang="zh-CN">
                <a:latin typeface="微软雅黑" panose="020B0503020204020204" pitchFamily="34" charset="-122"/>
                <a:ea typeface="微软雅黑" panose="020B0503020204020204" pitchFamily="34" charset="-122"/>
              </a:rPr>
              <a:t>Chapter </a:t>
            </a:r>
            <a:r>
              <a:rPr lang="en-US" altLang="zh-CN"/>
              <a:t>12: </a:t>
            </a:r>
            <a:br>
              <a:rPr lang="en-US" altLang="zh-CN"/>
            </a:br>
            <a:r>
              <a:rPr lang="en-US" altLang="zh-CN"/>
              <a:t>Mass-Storage Systems</a:t>
            </a:r>
            <a:endParaRPr lang="en-US" altLang="en-US">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18204</TotalTime>
  <Words>6904</Words>
  <Application>Microsoft Office PowerPoint</Application>
  <PresentationFormat>宽屏</PresentationFormat>
  <Paragraphs>545</Paragraphs>
  <Slides>90</Slides>
  <Notes>34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90</vt:i4>
      </vt:variant>
    </vt:vector>
  </HeadingPairs>
  <TitlesOfParts>
    <vt:vector size="105" baseType="lpstr">
      <vt:lpstr>Monotype Sorts</vt:lpstr>
      <vt:lpstr>ＭＳ Ｐゴシック</vt:lpstr>
      <vt:lpstr>ＭＳ Ｐゴシック</vt:lpstr>
      <vt:lpstr>华文楷体</vt:lpstr>
      <vt:lpstr>宋体</vt:lpstr>
      <vt:lpstr>微软雅黑</vt:lpstr>
      <vt:lpstr>Arial</vt:lpstr>
      <vt:lpstr>Courier New</vt:lpstr>
      <vt:lpstr>Helvetica</vt:lpstr>
      <vt:lpstr>Symbol</vt:lpstr>
      <vt:lpstr>Times New Roman</vt:lpstr>
      <vt:lpstr>Verdana</vt:lpstr>
      <vt:lpstr>Webdings</vt:lpstr>
      <vt:lpstr>Wingdings</vt:lpstr>
      <vt:lpstr>os-8</vt:lpstr>
      <vt:lpstr>Chapter 12:   Mass-Storage Systems</vt:lpstr>
      <vt:lpstr>Chapter 12:  Mass-Storage Systems</vt:lpstr>
      <vt:lpstr>Objectives</vt:lpstr>
      <vt:lpstr>12.1 Overview of Mass Storage Structure</vt:lpstr>
      <vt:lpstr>Moving-head Disk Mechanism</vt:lpstr>
      <vt:lpstr>Hard Disk Drives(硬盘驱动器)</vt:lpstr>
      <vt:lpstr>*Hard Disk Performance(硬盘性能)</vt:lpstr>
      <vt:lpstr>*The First Commercial Disk Drive</vt:lpstr>
      <vt:lpstr>*Nonvolatile Memory Devices</vt:lpstr>
      <vt:lpstr>*Nonvolatile Memory Devices</vt:lpstr>
      <vt:lpstr>*NAND Flash Controller Algorithms</vt:lpstr>
      <vt:lpstr>*Volatile Memory</vt:lpstr>
      <vt:lpstr>Magnetic Tape(磁带)</vt:lpstr>
      <vt:lpstr>PowerPoint 演示文稿</vt:lpstr>
      <vt:lpstr>12.2 Disk Structure(磁盘结构)</vt:lpstr>
      <vt:lpstr>12.3 Storage Attachment(磁盘附属)</vt:lpstr>
      <vt:lpstr>Storage Attachment(主机附属存储)</vt:lpstr>
      <vt:lpstr>Network-Attached Storage(网络附属存储)</vt:lpstr>
      <vt:lpstr>*Cloud Storage(云存储)</vt:lpstr>
      <vt:lpstr>*Storage Array(存储阵列)</vt:lpstr>
      <vt:lpstr>Storage Area Network(存储区域网络)</vt:lpstr>
      <vt:lpstr>*Storage Area Network (Cont.)</vt:lpstr>
      <vt:lpstr>12.4 Disk Scheduling(磁盘调度)</vt:lpstr>
      <vt:lpstr>Disk Scheduling (Cont.)</vt:lpstr>
      <vt:lpstr>Disk Scheduling (Cont.)</vt:lpstr>
      <vt:lpstr>Disk Scheduling (Cont.)</vt:lpstr>
      <vt:lpstr>FCFS(First-Come First-Served 先来先服务调度)</vt:lpstr>
      <vt:lpstr>SSTF(Shortest Seek Time First 最短寻道时间优先)</vt:lpstr>
      <vt:lpstr>SSTF Scheduling (Cont.)</vt:lpstr>
      <vt:lpstr>SSTF Scheduling (Cont.)</vt:lpstr>
      <vt:lpstr>SCAN</vt:lpstr>
      <vt:lpstr>SCAN (Cont.)</vt:lpstr>
      <vt:lpstr>C-SCAN(Circular-SCAN)</vt:lpstr>
      <vt:lpstr>C-SCAN (Cont.)</vt:lpstr>
      <vt:lpstr>LOOK Scheduling(LOOK与C-LOOK调度)</vt:lpstr>
      <vt:lpstr>LOOK Scheduling</vt:lpstr>
      <vt:lpstr>LOOK Scheduling(LOOK调度)</vt:lpstr>
      <vt:lpstr>C-LOOK Scheduling(C-LOOK调度)</vt:lpstr>
      <vt:lpstr>C-LOOK Scheduling (Cont.)</vt:lpstr>
      <vt:lpstr>Selecting a Disk-Scheduling Algorithm</vt:lpstr>
      <vt:lpstr>*Selecting a Disk-Scheduling Algorithm</vt:lpstr>
      <vt:lpstr>*NVM Scheduling</vt:lpstr>
      <vt:lpstr>12.5 Storage Device Management(磁盘管理)</vt:lpstr>
      <vt:lpstr>Raw Disk </vt:lpstr>
      <vt:lpstr>Storage Device Management (cont.)</vt:lpstr>
      <vt:lpstr>Device Storage Management (Cont.)</vt:lpstr>
      <vt:lpstr>Bad Blocks</vt:lpstr>
      <vt:lpstr>12.6 Swap-Space Management(交换空间管理)</vt:lpstr>
      <vt:lpstr>Swap-Space Management</vt:lpstr>
      <vt:lpstr>12.7 RAID Structure(RAID结构)</vt:lpstr>
      <vt:lpstr>RAID Structure(RAID结构)</vt:lpstr>
      <vt:lpstr>RAID Structure(RAID结构)</vt:lpstr>
      <vt:lpstr>RAID (Cont.)</vt:lpstr>
      <vt:lpstr>RAID Levels</vt:lpstr>
      <vt:lpstr>RAID Levels</vt:lpstr>
      <vt:lpstr>RAID0: non-redundant striping</vt:lpstr>
      <vt:lpstr>RAID1: mirrored disks</vt:lpstr>
      <vt:lpstr>RAID2: memory-style error-correcting codes</vt:lpstr>
      <vt:lpstr>RAID3: bit-interleaved parity</vt:lpstr>
      <vt:lpstr>RAID4: block-interleaved parity</vt:lpstr>
      <vt:lpstr>RAID5: block-interleaved distributed parity</vt:lpstr>
      <vt:lpstr>RAID6: P + Q redundancy scheme</vt:lpstr>
      <vt:lpstr>RAID (0 + 1) and (1 + 0)</vt:lpstr>
      <vt:lpstr>RAID方案的选择</vt:lpstr>
      <vt:lpstr>*Other Features</vt:lpstr>
      <vt:lpstr>*Extensions</vt:lpstr>
      <vt:lpstr>*Traditional and Pooled Storage</vt:lpstr>
      <vt:lpstr>*12.8 Stable-Storage Implementation</vt:lpstr>
      <vt:lpstr>*12.9 Tertiary Storage Devices(三级存储结构)</vt:lpstr>
      <vt:lpstr>Removable Disks</vt:lpstr>
      <vt:lpstr>Removable Disks (Cont.)</vt:lpstr>
      <vt:lpstr>WORM Disks</vt:lpstr>
      <vt:lpstr>Tapes</vt:lpstr>
      <vt:lpstr>Operating System Issues</vt:lpstr>
      <vt:lpstr>Application Interface</vt:lpstr>
      <vt:lpstr>Tape Drives</vt:lpstr>
      <vt:lpstr>File Naming</vt:lpstr>
      <vt:lpstr>Hierarchical Storage Management (HSM)</vt:lpstr>
      <vt:lpstr>Speed </vt:lpstr>
      <vt:lpstr>Speed (Cont.)</vt:lpstr>
      <vt:lpstr>Reliability</vt:lpstr>
      <vt:lpstr>Cost</vt:lpstr>
      <vt:lpstr>Price per Megabyte of DRAM, From 1981 to 2004</vt:lpstr>
      <vt:lpstr>Price per Megabyte of Magnetic Hard Disk, From 1981 to 2004</vt:lpstr>
      <vt:lpstr>Price per Megabyte of a Tape Drive, From 1984-2000</vt:lpstr>
      <vt:lpstr>Summary 1/4</vt:lpstr>
      <vt:lpstr>Summary 2/4</vt:lpstr>
      <vt:lpstr>Summary 3/4</vt:lpstr>
      <vt:lpstr>Summary 4/4</vt:lpstr>
      <vt:lpstr>End of Chapter 12:  Mass-Storage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U1</dc:creator>
  <cp:lastModifiedBy>U1</cp:lastModifiedBy>
  <cp:revision>509</cp:revision>
  <cp:lastPrinted>2020-11-04T14:30:39Z</cp:lastPrinted>
  <dcterms:created xsi:type="dcterms:W3CDTF">2011-01-13T23:43:38Z</dcterms:created>
  <dcterms:modified xsi:type="dcterms:W3CDTF">2021-06-08T07:52:25Z</dcterms:modified>
</cp:coreProperties>
</file>