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2"/>
  </p:notesMasterIdLst>
  <p:handoutMasterIdLst>
    <p:handoutMasterId r:id="rId63"/>
  </p:handoutMasterIdLst>
  <p:sldIdLst>
    <p:sldId id="331" r:id="rId2"/>
    <p:sldId id="501" r:id="rId3"/>
    <p:sldId id="332" r:id="rId4"/>
    <p:sldId id="333" r:id="rId5"/>
    <p:sldId id="334" r:id="rId6"/>
    <p:sldId id="379" r:id="rId7"/>
    <p:sldId id="335" r:id="rId8"/>
    <p:sldId id="336" r:id="rId9"/>
    <p:sldId id="380" r:id="rId10"/>
    <p:sldId id="337" r:id="rId11"/>
    <p:sldId id="338" r:id="rId12"/>
    <p:sldId id="505" r:id="rId13"/>
    <p:sldId id="339" r:id="rId14"/>
    <p:sldId id="506" r:id="rId15"/>
    <p:sldId id="340" r:id="rId16"/>
    <p:sldId id="507" r:id="rId17"/>
    <p:sldId id="341" r:id="rId18"/>
    <p:sldId id="343" r:id="rId19"/>
    <p:sldId id="342" r:id="rId20"/>
    <p:sldId id="273" r:id="rId21"/>
    <p:sldId id="344" r:id="rId22"/>
    <p:sldId id="345" r:id="rId23"/>
    <p:sldId id="346" r:id="rId24"/>
    <p:sldId id="508" r:id="rId25"/>
    <p:sldId id="347" r:id="rId26"/>
    <p:sldId id="348" r:id="rId27"/>
    <p:sldId id="349" r:id="rId28"/>
    <p:sldId id="509" r:id="rId29"/>
    <p:sldId id="350" r:id="rId30"/>
    <p:sldId id="510" r:id="rId31"/>
    <p:sldId id="351" r:id="rId32"/>
    <p:sldId id="352" r:id="rId33"/>
    <p:sldId id="353" r:id="rId34"/>
    <p:sldId id="354" r:id="rId35"/>
    <p:sldId id="356" r:id="rId36"/>
    <p:sldId id="357" r:id="rId37"/>
    <p:sldId id="511" r:id="rId38"/>
    <p:sldId id="512" r:id="rId39"/>
    <p:sldId id="358" r:id="rId40"/>
    <p:sldId id="359" r:id="rId41"/>
    <p:sldId id="360" r:id="rId42"/>
    <p:sldId id="361" r:id="rId43"/>
    <p:sldId id="362" r:id="rId44"/>
    <p:sldId id="363" r:id="rId45"/>
    <p:sldId id="364" r:id="rId46"/>
    <p:sldId id="365" r:id="rId47"/>
    <p:sldId id="377" r:id="rId48"/>
    <p:sldId id="366" r:id="rId49"/>
    <p:sldId id="367" r:id="rId50"/>
    <p:sldId id="368" r:id="rId51"/>
    <p:sldId id="369" r:id="rId52"/>
    <p:sldId id="370" r:id="rId53"/>
    <p:sldId id="371" r:id="rId54"/>
    <p:sldId id="372" r:id="rId55"/>
    <p:sldId id="373" r:id="rId56"/>
    <p:sldId id="378" r:id="rId57"/>
    <p:sldId id="502" r:id="rId58"/>
    <p:sldId id="503" r:id="rId59"/>
    <p:sldId id="504" r:id="rId60"/>
    <p:sldId id="404" r:id="rId61"/>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2" d="100"/>
          <a:sy n="62" d="100"/>
        </p:scale>
        <p:origin x="288" y="29"/>
      </p:cViewPr>
      <p:guideLst>
        <p:guide orient="horz" pos="816"/>
        <p:guide pos="587"/>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4E70112-4D82-40CB-99FA-FCA2881009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8F827-A544-4C0F-92F0-46CB0B074831}"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22530" name="Rectangle 2">
            <a:extLst>
              <a:ext uri="{FF2B5EF4-FFF2-40B4-BE49-F238E27FC236}">
                <a16:creationId xmlns:a16="http://schemas.microsoft.com/office/drawing/2014/main" id="{5FED1897-8544-42F4-AAFE-840967ED1A4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B411AA7C-F79A-4FE5-8A35-140B450A92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4E70112-4D82-40CB-99FA-FCA2881009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8F827-A544-4C0F-92F0-46CB0B074831}" type="slidenum">
              <a:rPr lang="en-US" altLang="en-US">
                <a:latin typeface="Helvetica" panose="020B0604020202020204" pitchFamily="34" charset="0"/>
              </a:rPr>
              <a:pPr/>
              <a:t>16</a:t>
            </a:fld>
            <a:endParaRPr lang="en-US" altLang="en-US">
              <a:latin typeface="Helvetica" panose="020B0604020202020204" pitchFamily="34" charset="0"/>
            </a:endParaRPr>
          </a:p>
        </p:txBody>
      </p:sp>
      <p:sp>
        <p:nvSpPr>
          <p:cNvPr id="22530" name="Rectangle 2">
            <a:extLst>
              <a:ext uri="{FF2B5EF4-FFF2-40B4-BE49-F238E27FC236}">
                <a16:creationId xmlns:a16="http://schemas.microsoft.com/office/drawing/2014/main" id="{5FED1897-8544-42F4-AAFE-840967ED1A4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B411AA7C-F79A-4FE5-8A35-140B450A92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144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1661E3A8-A660-4482-9EFE-05B0F65B44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9C8348-6C41-4D82-8AC3-A58BA10F0B06}" type="slidenum">
              <a:rPr lang="en-US" altLang="en-US">
                <a:latin typeface="Helvetica" panose="020B0604020202020204" pitchFamily="34" charset="0"/>
              </a:rPr>
              <a:pPr/>
              <a:t>17</a:t>
            </a:fld>
            <a:endParaRPr lang="en-US" altLang="en-US">
              <a:latin typeface="Helvetica" panose="020B0604020202020204" pitchFamily="34" charset="0"/>
            </a:endParaRPr>
          </a:p>
        </p:txBody>
      </p:sp>
      <p:sp>
        <p:nvSpPr>
          <p:cNvPr id="24578" name="Rectangle 2">
            <a:extLst>
              <a:ext uri="{FF2B5EF4-FFF2-40B4-BE49-F238E27FC236}">
                <a16:creationId xmlns:a16="http://schemas.microsoft.com/office/drawing/2014/main" id="{010114D3-CAC5-4AF4-93D3-F5D96A2303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855EE26-4AFB-4702-9896-C11CB920F7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66964E56-81BC-4E05-931F-EB2DE7EFDD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1907E-B10C-4080-801B-933AA1D89504}" type="slidenum">
              <a:rPr lang="en-US" altLang="en-US">
                <a:latin typeface="Helvetica" panose="020B0604020202020204" pitchFamily="34" charset="0"/>
              </a:rPr>
              <a:pPr/>
              <a:t>19</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3E18E4D5-FEA7-4243-889B-7F91BB5E230D}"/>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E01D53A-6098-4BEF-9733-8801744A8C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6A72BB57-F63F-468A-81AE-831E977A7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290DC83-F086-481C-9E2C-49E2EACF66CA}" type="slidenum">
              <a:rPr lang="en-US" altLang="en-US">
                <a:latin typeface="Helvetica" panose="020B0604020202020204" pitchFamily="34" charset="0"/>
              </a:rPr>
              <a:pPr/>
              <a:t>21</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E3E7082C-ED25-4498-8D85-4FD095C647A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9AC533E6-32A2-4467-90DC-FAC17567C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4195F71-0D75-43C2-B166-4C2E34817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EACE59-2C78-426B-B74D-EEE77C3827E5}" type="slidenum">
              <a:rPr lang="en-US" altLang="en-US">
                <a:latin typeface="Helvetica" panose="020B0604020202020204" pitchFamily="34" charset="0"/>
              </a:rPr>
              <a:pPr/>
              <a:t>22</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69658E4-EF29-4252-9ABE-0293D453F667}"/>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A6157708-37F1-4DA5-89CA-593F0ADB31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82BFAF0-6455-4DBE-B847-E1A0C80A3B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FC8B47-27CD-405D-AE07-B238863F1680}" type="slidenum">
              <a:rPr lang="en-US" altLang="en-US">
                <a:latin typeface="Helvetica" panose="020B0604020202020204" pitchFamily="34" charset="0"/>
              </a:rPr>
              <a:pPr/>
              <a:t>23</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5E42DD52-B166-497E-8DA7-5B7DF68BF459}"/>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CCBC3098-7CAB-4B5B-A88E-46BB03A707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82BFAF0-6455-4DBE-B847-E1A0C80A3B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FC8B47-27CD-405D-AE07-B238863F1680}" type="slidenum">
              <a:rPr lang="en-US" altLang="en-US">
                <a:latin typeface="Helvetica" panose="020B0604020202020204" pitchFamily="34" charset="0"/>
              </a:rPr>
              <a:pPr/>
              <a:t>24</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5E42DD52-B166-497E-8DA7-5B7DF68BF459}"/>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CCBC3098-7CAB-4B5B-A88E-46BB03A707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00056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9687AD2-CCF8-426C-AB54-9316D0B3CE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E2FEA45-C62C-4E3D-A1EE-3055F953E8F9}" type="slidenum">
              <a:rPr lang="en-US" altLang="en-US">
                <a:latin typeface="Helvetica" panose="020B0604020202020204" pitchFamily="34" charset="0"/>
              </a:rPr>
              <a:pPr/>
              <a:t>25</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F100FA7A-23F1-40FC-9DF0-C6B7E566313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13DC8CD5-7CB6-4E91-A635-BB80DECE1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95C12BFF-A1A0-4E0E-BEB8-851438A91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2CE50E-AF65-4F18-91D5-11B5737A8B37}" type="slidenum">
              <a:rPr lang="en-US" altLang="en-US">
                <a:latin typeface="Helvetica" panose="020B0604020202020204" pitchFamily="34" charset="0"/>
              </a:rPr>
              <a:pPr/>
              <a:t>26</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1F9EFECD-F86A-4D74-B527-7D2A588A0772}"/>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35F088E1-A678-4D8E-A1FA-569FA3779D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983C9499-3560-4590-9D10-005DE7F9EA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25604-1549-4CCD-8DE5-6FBC0325300D}" type="slidenum">
              <a:rPr lang="en-US" altLang="en-US">
                <a:latin typeface="Helvetica" panose="020B0604020202020204" pitchFamily="34" charset="0"/>
              </a:rPr>
              <a:pPr/>
              <a:t>3</a:t>
            </a:fld>
            <a:endParaRPr lang="en-US" altLang="en-US">
              <a:latin typeface="Helvetica"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F8723CB7-7CC9-4994-8E50-A2E3CF0CA1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2C2676-A184-4096-970E-352CE78E0C65}" type="slidenum">
              <a:rPr lang="en-US" altLang="en-US">
                <a:latin typeface="Helvetica" panose="020B0604020202020204" pitchFamily="34" charset="0"/>
              </a:rPr>
              <a:pPr/>
              <a:t>29</a:t>
            </a:fld>
            <a:endParaRPr lang="en-US" altLang="en-US">
              <a:latin typeface="Helvetica" panose="020B0604020202020204" pitchFamily="34" charset="0"/>
            </a:endParaRPr>
          </a:p>
        </p:txBody>
      </p:sp>
      <p:sp>
        <p:nvSpPr>
          <p:cNvPr id="43010" name="Rectangle 2">
            <a:extLst>
              <a:ext uri="{FF2B5EF4-FFF2-40B4-BE49-F238E27FC236}">
                <a16:creationId xmlns:a16="http://schemas.microsoft.com/office/drawing/2014/main" id="{8EDC282D-1D9D-4AD4-A4F8-8B1E28B453D6}"/>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29A7A1AB-8763-44D1-A285-4142F60A28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F8723CB7-7CC9-4994-8E50-A2E3CF0CA1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2C2676-A184-4096-970E-352CE78E0C65}" type="slidenum">
              <a:rPr lang="en-US" altLang="en-US">
                <a:latin typeface="Helvetica" panose="020B0604020202020204" pitchFamily="34" charset="0"/>
              </a:rPr>
              <a:pPr/>
              <a:t>30</a:t>
            </a:fld>
            <a:endParaRPr lang="en-US" altLang="en-US">
              <a:latin typeface="Helvetica" panose="020B0604020202020204" pitchFamily="34" charset="0"/>
            </a:endParaRPr>
          </a:p>
        </p:txBody>
      </p:sp>
      <p:sp>
        <p:nvSpPr>
          <p:cNvPr id="43010" name="Rectangle 2">
            <a:extLst>
              <a:ext uri="{FF2B5EF4-FFF2-40B4-BE49-F238E27FC236}">
                <a16:creationId xmlns:a16="http://schemas.microsoft.com/office/drawing/2014/main" id="{8EDC282D-1D9D-4AD4-A4F8-8B1E28B453D6}"/>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29A7A1AB-8763-44D1-A285-4142F60A28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想一想</a:t>
            </a:r>
            <a:r>
              <a:rPr lang="en-US" altLang="zh-CN">
                <a:latin typeface="Times New Roman" panose="02020603050405020304" pitchFamily="18" charset="0"/>
              </a:rPr>
              <a:t>c</a:t>
            </a:r>
            <a:r>
              <a:rPr lang="zh-CN" altLang="en-US">
                <a:latin typeface="Times New Roman" panose="02020603050405020304" pitchFamily="18" charset="0"/>
              </a:rPr>
              <a:t>语言中</a:t>
            </a:r>
            <a:r>
              <a:rPr lang="en-US" altLang="zh-CN">
                <a:latin typeface="Times New Roman" panose="02020603050405020304" pitchFamily="18" charset="0"/>
              </a:rPr>
              <a:t>getchar() getche() getch()</a:t>
            </a:r>
            <a:r>
              <a:rPr lang="zh-CN" altLang="en-US">
                <a:latin typeface="Times New Roman" panose="02020603050405020304" pitchFamily="18" charset="0"/>
              </a:rPr>
              <a:t>的区别是什么？</a:t>
            </a:r>
            <a:endParaRPr lang="en-US" altLang="en-US">
              <a:latin typeface="Times New Roman" panose="02020603050405020304" pitchFamily="18" charset="0"/>
            </a:endParaRPr>
          </a:p>
        </p:txBody>
      </p:sp>
    </p:spTree>
    <p:extLst>
      <p:ext uri="{BB962C8B-B14F-4D97-AF65-F5344CB8AC3E}">
        <p14:creationId xmlns:p14="http://schemas.microsoft.com/office/powerpoint/2010/main" val="973973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67704F53-75AA-49B0-8541-6CCF1CB441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97F478-FA7C-43C2-BA40-605438C589DB}" type="slidenum">
              <a:rPr lang="en-US" altLang="en-US">
                <a:latin typeface="Helvetica" panose="020B0604020202020204" pitchFamily="34" charset="0"/>
              </a:rPr>
              <a:pPr/>
              <a:t>31</a:t>
            </a:fld>
            <a:endParaRPr lang="en-US" altLang="en-US">
              <a:latin typeface="Helvetica" panose="020B0604020202020204" pitchFamily="34" charset="0"/>
            </a:endParaRPr>
          </a:p>
        </p:txBody>
      </p:sp>
      <p:sp>
        <p:nvSpPr>
          <p:cNvPr id="45058" name="Rectangle 2">
            <a:extLst>
              <a:ext uri="{FF2B5EF4-FFF2-40B4-BE49-F238E27FC236}">
                <a16:creationId xmlns:a16="http://schemas.microsoft.com/office/drawing/2014/main" id="{192D71FA-25B4-4047-97D4-C6C30873C5E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8DD9D9-02BD-4CC8-BFED-06A6EAACF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B1FCE1B1-6E05-4B46-9E79-7143ABFC7E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6B53B5-87EA-4F1C-8FD3-193D73FE3DB0}" type="slidenum">
              <a:rPr lang="en-US" altLang="en-US">
                <a:latin typeface="Helvetica" panose="020B0604020202020204" pitchFamily="34" charset="0"/>
              </a:rPr>
              <a:pPr/>
              <a:t>32</a:t>
            </a:fld>
            <a:endParaRPr lang="en-US" altLang="en-US">
              <a:latin typeface="Helvetica" panose="020B0604020202020204" pitchFamily="34" charset="0"/>
            </a:endParaRPr>
          </a:p>
        </p:txBody>
      </p:sp>
      <p:sp>
        <p:nvSpPr>
          <p:cNvPr id="47106" name="Rectangle 2">
            <a:extLst>
              <a:ext uri="{FF2B5EF4-FFF2-40B4-BE49-F238E27FC236}">
                <a16:creationId xmlns:a16="http://schemas.microsoft.com/office/drawing/2014/main" id="{374DFD8A-2F82-44D3-99C2-3A3ABC99DBE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F474309F-C479-4D77-8463-4F5A4EE56B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470DC80-7155-4784-A3B3-50AA56304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355F83-7499-4479-9269-1D792E538D9B}" type="slidenum">
              <a:rPr lang="en-US" altLang="en-US">
                <a:latin typeface="Helvetica" panose="020B0604020202020204" pitchFamily="34" charset="0"/>
              </a:rPr>
              <a:pPr/>
              <a:t>33</a:t>
            </a:fld>
            <a:endParaRPr lang="en-US" altLang="en-US">
              <a:latin typeface="Helvetica" panose="020B0604020202020204" pitchFamily="34" charset="0"/>
            </a:endParaRPr>
          </a:p>
        </p:txBody>
      </p:sp>
      <p:sp>
        <p:nvSpPr>
          <p:cNvPr id="49154" name="Rectangle 2">
            <a:extLst>
              <a:ext uri="{FF2B5EF4-FFF2-40B4-BE49-F238E27FC236}">
                <a16:creationId xmlns:a16="http://schemas.microsoft.com/office/drawing/2014/main" id="{4EA57C28-9ADF-4BD5-9942-286D187A6A5A}"/>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CC7A9F74-EBC4-4272-8DFD-690753487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3CE897A3-5D66-429E-8D76-CC5E0BECF8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213BD92-EDC9-41D7-A81C-B46DFA5193B2}"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A8CBA676-368D-4FCA-A6FC-76C41815FD2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7BEDFB96-5338-4887-BAA5-F8446E2085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D040CA69-9D7F-4C14-B187-D2C1C4DBE0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49F411-DD66-41DA-B435-EAEF73B264E1}"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8CCFE776-EE06-4317-A7CC-B8B4805D0ABE}"/>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D866C6CF-8809-45E4-83EB-33C816167E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654C49D-B881-484F-B9BD-71A1F5D44F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9F5CF6-25F7-407F-BAB1-1B339958C2C0}" type="slidenum">
              <a:rPr lang="en-US" altLang="en-US">
                <a:latin typeface="Helvetica" panose="020B0604020202020204" pitchFamily="34" charset="0"/>
              </a:rPr>
              <a:pPr/>
              <a:t>36</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8E487C6-7ED9-4DEF-BCD5-6070F4FAF5A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E02ADD4D-296E-45C8-97C7-6129DAFFBE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D040CA69-9D7F-4C14-B187-D2C1C4DBE0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49F411-DD66-41DA-B435-EAEF73B264E1}" type="slidenum">
              <a:rPr lang="en-US" altLang="en-US">
                <a:latin typeface="Helvetica" panose="020B0604020202020204" pitchFamily="34" charset="0"/>
              </a:rPr>
              <a:pPr/>
              <a:t>37</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8CCFE776-EE06-4317-A7CC-B8B4805D0ABE}"/>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D866C6CF-8809-45E4-83EB-33C816167E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0021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0BA71F41-D293-49C4-8357-AA72E62C3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79C0CB-7B4C-4BBA-9922-407BDEABF73F}" type="slidenum">
              <a:rPr lang="en-US" altLang="en-US">
                <a:latin typeface="Helvetica" panose="020B0604020202020204" pitchFamily="34" charset="0"/>
              </a:rPr>
              <a:pPr/>
              <a:t>39</a:t>
            </a:fld>
            <a:endParaRPr lang="en-US" altLang="en-US">
              <a:latin typeface="Helvetica" panose="020B0604020202020204" pitchFamily="34" charset="0"/>
            </a:endParaRPr>
          </a:p>
        </p:txBody>
      </p:sp>
      <p:sp>
        <p:nvSpPr>
          <p:cNvPr id="59394" name="Rectangle 2">
            <a:extLst>
              <a:ext uri="{FF2B5EF4-FFF2-40B4-BE49-F238E27FC236}">
                <a16:creationId xmlns:a16="http://schemas.microsoft.com/office/drawing/2014/main" id="{A5FE69B7-C10C-4471-BD77-1114C508D7B9}"/>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3F0100B4-67F7-41F9-88E2-655EE2ADB9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F497FAA7-9CD1-43C8-AD06-03B8C59C0C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2BEAA6-E846-4C23-94DC-EA1A7582E535}" type="slidenum">
              <a:rPr lang="en-US" altLang="en-US">
                <a:latin typeface="Helvetica" panose="020B0604020202020204" pitchFamily="34" charset="0"/>
              </a:rPr>
              <a:pPr/>
              <a:t>4</a:t>
            </a:fld>
            <a:endParaRPr lang="en-US" altLang="en-US">
              <a:latin typeface="Helvetica" panose="020B0604020202020204" pitchFamily="34" charset="0"/>
            </a:endParaRPr>
          </a:p>
        </p:txBody>
      </p:sp>
      <p:sp>
        <p:nvSpPr>
          <p:cNvPr id="10242" name="Rectangle 2">
            <a:extLst>
              <a:ext uri="{FF2B5EF4-FFF2-40B4-BE49-F238E27FC236}">
                <a16:creationId xmlns:a16="http://schemas.microsoft.com/office/drawing/2014/main" id="{A4DDA1DF-BED9-4D05-9F4B-199961DC5E8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45ACA94-A8A2-4683-8E4E-C9D064CEC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E63D437F-8C17-43B8-9441-0F15912F62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17359-27A5-45E5-88A7-ECA8EFB8E133}" type="slidenum">
              <a:rPr lang="en-US" altLang="en-US">
                <a:latin typeface="Helvetica" panose="020B0604020202020204" pitchFamily="34" charset="0"/>
              </a:rPr>
              <a:pPr/>
              <a:t>40</a:t>
            </a:fld>
            <a:endParaRPr lang="en-US" altLang="en-US">
              <a:latin typeface="Helvetica" panose="020B0604020202020204" pitchFamily="34" charset="0"/>
            </a:endParaRPr>
          </a:p>
        </p:txBody>
      </p:sp>
      <p:sp>
        <p:nvSpPr>
          <p:cNvPr id="61442" name="Rectangle 2">
            <a:extLst>
              <a:ext uri="{FF2B5EF4-FFF2-40B4-BE49-F238E27FC236}">
                <a16:creationId xmlns:a16="http://schemas.microsoft.com/office/drawing/2014/main" id="{2C98086E-CF08-4052-8F18-28126CE1F75D}"/>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D11949D3-2BE9-4E42-BEEE-7AFAC0B4BF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5F0238CF-1B34-40E7-8856-520F3A497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165ABB-9538-4EAF-A29C-CCB06AA58169}"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63490" name="Rectangle 2">
            <a:extLst>
              <a:ext uri="{FF2B5EF4-FFF2-40B4-BE49-F238E27FC236}">
                <a16:creationId xmlns:a16="http://schemas.microsoft.com/office/drawing/2014/main" id="{D48A7785-D9D0-4FBB-ADB0-583E35CFD2FF}"/>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77855E1D-7992-482B-B230-67FBF1EBA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EB2746A3-77C4-4930-8E38-A85362CD5B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FC82-3721-4D0D-87B6-C9F4691F7E8F}"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65538" name="Rectangle 2">
            <a:extLst>
              <a:ext uri="{FF2B5EF4-FFF2-40B4-BE49-F238E27FC236}">
                <a16:creationId xmlns:a16="http://schemas.microsoft.com/office/drawing/2014/main" id="{71DB10D3-74C4-4FE1-89B4-C2C1657458E7}"/>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65A9E3F-22B4-4AE2-959A-A2396782FE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E4CE25DF-128F-409E-A203-62702A2C6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8BFF21-4A7D-4642-8BC3-A2414822520F}"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67586" name="Rectangle 2">
            <a:extLst>
              <a:ext uri="{FF2B5EF4-FFF2-40B4-BE49-F238E27FC236}">
                <a16:creationId xmlns:a16="http://schemas.microsoft.com/office/drawing/2014/main" id="{6F60C481-D421-4072-A237-6EFEC67BE017}"/>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4EABDB6B-A53C-4F58-99F5-4BCBF7AB7A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3318195E-8F80-4C7F-9765-76C16EDC2B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4EB126-06FF-4AB7-B9AE-04E98BFC51EA}"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69634" name="Rectangle 2">
            <a:extLst>
              <a:ext uri="{FF2B5EF4-FFF2-40B4-BE49-F238E27FC236}">
                <a16:creationId xmlns:a16="http://schemas.microsoft.com/office/drawing/2014/main" id="{EBBDC8A9-0E56-47F6-AAAB-D74083CEEDB8}"/>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D83DB5B2-E9A3-4622-824A-0C6345CB42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DD5B0EDD-0729-47F7-A939-91E569CC5C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D9E2EB-D4D1-4BA3-B56C-6A9927A5166A}" type="slidenum">
              <a:rPr lang="en-US" altLang="en-US">
                <a:latin typeface="Helvetica" panose="020B0604020202020204" pitchFamily="34" charset="0"/>
              </a:rPr>
              <a:pPr/>
              <a:t>45</a:t>
            </a:fld>
            <a:endParaRPr lang="en-US" altLang="en-US">
              <a:latin typeface="Helvetica" panose="020B0604020202020204" pitchFamily="34" charset="0"/>
            </a:endParaRPr>
          </a:p>
        </p:txBody>
      </p:sp>
      <p:sp>
        <p:nvSpPr>
          <p:cNvPr id="71682" name="Rectangle 2">
            <a:extLst>
              <a:ext uri="{FF2B5EF4-FFF2-40B4-BE49-F238E27FC236}">
                <a16:creationId xmlns:a16="http://schemas.microsoft.com/office/drawing/2014/main" id="{456034AC-DFBF-46B0-8DC7-758B00464883}"/>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B267A24A-44EC-4C53-A090-2147964E60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095814CA-6E56-4793-9EB5-00EC225830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3E9513-EBE0-43F1-A70F-602C7C9F595E}" type="slidenum">
              <a:rPr lang="en-US" altLang="en-US">
                <a:latin typeface="Helvetica" panose="020B0604020202020204" pitchFamily="34" charset="0"/>
              </a:rPr>
              <a:pPr/>
              <a:t>46</a:t>
            </a:fld>
            <a:endParaRPr lang="en-US" altLang="en-US">
              <a:latin typeface="Helvetica" panose="020B0604020202020204" pitchFamily="34" charset="0"/>
            </a:endParaRPr>
          </a:p>
        </p:txBody>
      </p:sp>
      <p:sp>
        <p:nvSpPr>
          <p:cNvPr id="73730" name="Rectangle 2">
            <a:extLst>
              <a:ext uri="{FF2B5EF4-FFF2-40B4-BE49-F238E27FC236}">
                <a16:creationId xmlns:a16="http://schemas.microsoft.com/office/drawing/2014/main" id="{1CA5899C-DEC5-42C3-A697-00AA7B9D64DA}"/>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4C2AC98-8F2B-4D88-89F5-E4BA21E1E9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63BD7146-BC90-40AB-B67F-4665593E35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F6191B-DF42-425E-9AA2-A12BEB4AAC1A}"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77826" name="Rectangle 2">
            <a:extLst>
              <a:ext uri="{FF2B5EF4-FFF2-40B4-BE49-F238E27FC236}">
                <a16:creationId xmlns:a16="http://schemas.microsoft.com/office/drawing/2014/main" id="{53ABCB88-F57C-449F-9BBA-8CBCE107457F}"/>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5B571F5-3F63-42A6-A2CE-11055A242D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F1F65DFC-1FCF-44F4-816C-B4FA740DF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750DDC-AD40-4FDB-A5E3-8037842ED359}" type="slidenum">
              <a:rPr lang="en-US" altLang="en-US">
                <a:latin typeface="Helvetica" panose="020B0604020202020204" pitchFamily="34" charset="0"/>
              </a:rPr>
              <a:pPr/>
              <a:t>48</a:t>
            </a:fld>
            <a:endParaRPr lang="en-US" altLang="en-US">
              <a:latin typeface="Helvetica" panose="020B0604020202020204" pitchFamily="34" charset="0"/>
            </a:endParaRPr>
          </a:p>
        </p:txBody>
      </p:sp>
      <p:sp>
        <p:nvSpPr>
          <p:cNvPr id="79874" name="Rectangle 2">
            <a:extLst>
              <a:ext uri="{FF2B5EF4-FFF2-40B4-BE49-F238E27FC236}">
                <a16:creationId xmlns:a16="http://schemas.microsoft.com/office/drawing/2014/main" id="{D871631B-2D6B-423F-977D-763E0EB425F7}"/>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0F0B748E-FF83-4BBD-9FDC-5CA494ADD4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92E8C3E-2315-4D93-A0D7-150D4C2209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4FA8A8-67E3-45F0-B56D-77126B37727B}" type="slidenum">
              <a:rPr lang="en-US" altLang="en-US">
                <a:latin typeface="Helvetica" panose="020B0604020202020204" pitchFamily="34" charset="0"/>
              </a:rPr>
              <a:pPr/>
              <a:t>49</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0D858959-F375-41C1-8786-934B1C6EC0ED}"/>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113CE57C-83FF-4EEB-88BA-A694A4170A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5FA4D3C0-E47B-490D-A52F-AC24FA7012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0980B9-8DA3-429E-B4D6-A8D5F7D522F8}" type="slidenum">
              <a:rPr lang="en-US" altLang="en-US">
                <a:latin typeface="Helvetica" panose="020B0604020202020204" pitchFamily="34" charset="0"/>
              </a:rPr>
              <a:pPr/>
              <a:t>6</a:t>
            </a:fld>
            <a:endParaRPr lang="en-US" altLang="en-US">
              <a:latin typeface="Helvetica" panose="020B0604020202020204" pitchFamily="34" charset="0"/>
            </a:endParaRPr>
          </a:p>
        </p:txBody>
      </p:sp>
      <p:sp>
        <p:nvSpPr>
          <p:cNvPr id="13314" name="Rectangle 2">
            <a:extLst>
              <a:ext uri="{FF2B5EF4-FFF2-40B4-BE49-F238E27FC236}">
                <a16:creationId xmlns:a16="http://schemas.microsoft.com/office/drawing/2014/main" id="{EFBC20D2-B338-46C3-A3D2-29C2231E8B9B}"/>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187A1363-0CBE-4D10-85FE-D675D2F0B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8745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29BC7221-87EF-4E14-B108-FC66D19CAE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3E97AD-8B84-44A0-AD54-A928EC7C0CC6}" type="slidenum">
              <a:rPr lang="en-US" altLang="en-US">
                <a:latin typeface="Helvetica" panose="020B0604020202020204" pitchFamily="34" charset="0"/>
              </a:rPr>
              <a:pPr/>
              <a:t>50</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90CB9A43-EE84-4040-A894-22712888F2C8}"/>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A0D7BD98-55D1-4C72-BF30-1E97FA60D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351D08E-9068-43E8-B3A5-C7D126924C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3C1BDE-EA32-4B63-81B3-7DEBC02CD3A1}" type="slidenum">
              <a:rPr lang="en-US" altLang="en-US">
                <a:latin typeface="Helvetica" panose="020B0604020202020204" pitchFamily="34" charset="0"/>
              </a:rPr>
              <a:pPr/>
              <a:t>51</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B024E46F-A481-42CB-B3D3-885C6368A482}"/>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52ED2803-9F71-484A-910B-37B6415094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EF23F2EF-1FDB-4A69-980F-5F7BD57BB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03ADE5-550D-43EB-852F-E33F981D89AD}" type="slidenum">
              <a:rPr lang="en-US" altLang="en-US">
                <a:latin typeface="Helvetica" panose="020B0604020202020204" pitchFamily="34" charset="0"/>
              </a:rPr>
              <a:pPr/>
              <a:t>52</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BCB0A4A0-1B0E-45A6-9578-2C0411A13E87}"/>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987B70C-DCB5-428C-9207-FD962F2F8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E41C5D5D-6AB9-4955-AAA8-EDDD7C7E8F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B62748-E105-4DF5-A01E-3D117AC1F369}" type="slidenum">
              <a:rPr lang="en-US" altLang="en-US">
                <a:latin typeface="Helvetica" panose="020B0604020202020204" pitchFamily="34" charset="0"/>
              </a:rPr>
              <a:pPr/>
              <a:t>53</a:t>
            </a:fld>
            <a:endParaRPr lang="en-US" altLang="en-US">
              <a:latin typeface="Helvetica" panose="020B0604020202020204" pitchFamily="34" charset="0"/>
            </a:endParaRPr>
          </a:p>
        </p:txBody>
      </p:sp>
      <p:sp>
        <p:nvSpPr>
          <p:cNvPr id="90114" name="Rectangle 2">
            <a:extLst>
              <a:ext uri="{FF2B5EF4-FFF2-40B4-BE49-F238E27FC236}">
                <a16:creationId xmlns:a16="http://schemas.microsoft.com/office/drawing/2014/main" id="{FED9895A-88EE-4AF8-98C8-4AAE58B33FE5}"/>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E5239130-47D8-465E-A78A-6F9756E616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3AB2FF25-BFC2-4B06-A523-BCE46F6318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0B6C58-8CEF-4701-90F0-F1E1E6DA2B77}" type="slidenum">
              <a:rPr lang="en-US" altLang="en-US">
                <a:latin typeface="Helvetica" panose="020B0604020202020204" pitchFamily="34" charset="0"/>
              </a:rPr>
              <a:pPr/>
              <a:t>54</a:t>
            </a:fld>
            <a:endParaRPr lang="en-US" altLang="en-US">
              <a:latin typeface="Helvetica" panose="020B0604020202020204" pitchFamily="34" charset="0"/>
            </a:endParaRPr>
          </a:p>
        </p:txBody>
      </p:sp>
      <p:sp>
        <p:nvSpPr>
          <p:cNvPr id="92162" name="Rectangle 2">
            <a:extLst>
              <a:ext uri="{FF2B5EF4-FFF2-40B4-BE49-F238E27FC236}">
                <a16:creationId xmlns:a16="http://schemas.microsoft.com/office/drawing/2014/main" id="{C091826B-73EE-4B5E-9475-60DDC91D92F4}"/>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56416C36-E415-4575-9E46-73C2C2CC2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AD63D1B7-4F71-436A-BDBE-65E9B7AF3D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E1F13B-B930-43DE-82B6-A1287E4C1980}" type="slidenum">
              <a:rPr lang="en-US" altLang="en-US">
                <a:latin typeface="Helvetica" panose="020B0604020202020204" pitchFamily="34" charset="0"/>
              </a:rPr>
              <a:pPr/>
              <a:t>55</a:t>
            </a:fld>
            <a:endParaRPr lang="en-US" altLang="en-US">
              <a:latin typeface="Helvetica" panose="020B0604020202020204" pitchFamily="34" charset="0"/>
            </a:endParaRPr>
          </a:p>
        </p:txBody>
      </p:sp>
      <p:sp>
        <p:nvSpPr>
          <p:cNvPr id="94210" name="Rectangle 2">
            <a:extLst>
              <a:ext uri="{FF2B5EF4-FFF2-40B4-BE49-F238E27FC236}">
                <a16:creationId xmlns:a16="http://schemas.microsoft.com/office/drawing/2014/main" id="{A4A1F33A-DABC-466D-9BC1-E803F245A2C4}"/>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4070F4A6-0DB6-4678-851C-8F8DB7EA9F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25564B72-4583-4CEA-9C87-A27D415DBC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8C94CB-3A5B-4E3C-937E-176733C9E57A}" type="slidenum">
              <a:rPr lang="en-US" altLang="en-US">
                <a:latin typeface="Helvetica" panose="020B0604020202020204" pitchFamily="34" charset="0"/>
              </a:rPr>
              <a:pPr/>
              <a:t>56</a:t>
            </a:fld>
            <a:endParaRPr lang="en-US" altLang="en-US">
              <a:latin typeface="Helvetica" panose="020B0604020202020204" pitchFamily="34" charset="0"/>
            </a:endParaRPr>
          </a:p>
        </p:txBody>
      </p:sp>
      <p:sp>
        <p:nvSpPr>
          <p:cNvPr id="96258" name="Rectangle 2">
            <a:extLst>
              <a:ext uri="{FF2B5EF4-FFF2-40B4-BE49-F238E27FC236}">
                <a16:creationId xmlns:a16="http://schemas.microsoft.com/office/drawing/2014/main" id="{CF328D5C-08FD-45FC-8153-A9BF59DAF681}"/>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DA5EDCF0-B32C-4721-B57B-E5220B538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5FA4D3C0-E47B-490D-A52F-AC24FA7012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0980B9-8DA3-429E-B4D6-A8D5F7D522F8}" type="slidenum">
              <a:rPr lang="en-US" altLang="en-US">
                <a:latin typeface="Helvetica" panose="020B0604020202020204" pitchFamily="34" charset="0"/>
              </a:rPr>
              <a:pPr/>
              <a:t>7</a:t>
            </a:fld>
            <a:endParaRPr lang="en-US" altLang="en-US">
              <a:latin typeface="Helvetica" panose="020B0604020202020204" pitchFamily="34" charset="0"/>
            </a:endParaRPr>
          </a:p>
        </p:txBody>
      </p:sp>
      <p:sp>
        <p:nvSpPr>
          <p:cNvPr id="13314" name="Rectangle 2">
            <a:extLst>
              <a:ext uri="{FF2B5EF4-FFF2-40B4-BE49-F238E27FC236}">
                <a16:creationId xmlns:a16="http://schemas.microsoft.com/office/drawing/2014/main" id="{EFBC20D2-B338-46C3-A3D2-29C2231E8B9B}"/>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187A1363-0CBE-4D10-85FE-D675D2F0B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9645B5D3-5E05-489B-BBD4-AE085D428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6E4A82-2BAA-4814-8D2B-C6FF14C7D755}"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15362" name="Rectangle 2">
            <a:extLst>
              <a:ext uri="{FF2B5EF4-FFF2-40B4-BE49-F238E27FC236}">
                <a16:creationId xmlns:a16="http://schemas.microsoft.com/office/drawing/2014/main" id="{71B3673C-8E42-4AE1-9CE6-91C6F6E798B4}"/>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506D4954-0343-4F85-B861-69E9C14A6E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44B6F08-B757-4775-948B-82A383FC4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6367FF-A034-4672-A7A6-EF40FC3647DF}" type="slidenum">
              <a:rPr lang="en-US" altLang="en-US">
                <a:latin typeface="Helvetica" panose="020B0604020202020204" pitchFamily="34" charset="0"/>
              </a:rPr>
              <a:pPr/>
              <a:t>11</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949002C5-6154-47E3-A150-3CD3ABF30BD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F945C94F-E772-44F5-A0E8-4B8589575E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172A9F1-930E-458D-9EFE-99352AF58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A3F45B-459A-489E-BA28-0EAF59E9B988}" type="slidenum">
              <a:rPr lang="en-US" altLang="en-US">
                <a:latin typeface="Helvetica" panose="020B0604020202020204" pitchFamily="34" charset="0"/>
              </a:rPr>
              <a:pPr/>
              <a:t>13</a:t>
            </a:fld>
            <a:endParaRPr lang="en-US" altLang="en-US">
              <a:latin typeface="Helvetica" panose="020B0604020202020204" pitchFamily="34" charset="0"/>
            </a:endParaRPr>
          </a:p>
        </p:txBody>
      </p:sp>
      <p:sp>
        <p:nvSpPr>
          <p:cNvPr id="20482" name="Rectangle 2">
            <a:extLst>
              <a:ext uri="{FF2B5EF4-FFF2-40B4-BE49-F238E27FC236}">
                <a16:creationId xmlns:a16="http://schemas.microsoft.com/office/drawing/2014/main" id="{725E42B3-2CF7-4F66-83B2-145CA8AC250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C7E05B6-7656-459D-9139-565F83D1B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172A9F1-930E-458D-9EFE-99352AF58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A3F45B-459A-489E-BA28-0EAF59E9B988}" type="slidenum">
              <a:rPr lang="en-US" altLang="en-US">
                <a:latin typeface="Helvetica" panose="020B0604020202020204" pitchFamily="34" charset="0"/>
              </a:rPr>
              <a:pPr/>
              <a:t>14</a:t>
            </a:fld>
            <a:endParaRPr lang="en-US" altLang="en-US">
              <a:latin typeface="Helvetica" panose="020B0604020202020204" pitchFamily="34" charset="0"/>
            </a:endParaRPr>
          </a:p>
        </p:txBody>
      </p:sp>
      <p:sp>
        <p:nvSpPr>
          <p:cNvPr id="20482" name="Rectangle 2">
            <a:extLst>
              <a:ext uri="{FF2B5EF4-FFF2-40B4-BE49-F238E27FC236}">
                <a16:creationId xmlns:a16="http://schemas.microsoft.com/office/drawing/2014/main" id="{725E42B3-2CF7-4F66-83B2-145CA8AC250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C7E05B6-7656-459D-9139-565F83D1B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6819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1"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Ch13-</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/60</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13:36</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13:  I/O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BADB22FB-BFC9-4E1F-BE26-CBE7193EBE61}"/>
              </a:ext>
            </a:extLst>
          </p:cNvPr>
          <p:cNvSpPr>
            <a:spLocks noGrp="1" noChangeArrowheads="1"/>
          </p:cNvSpPr>
          <p:nvPr>
            <p:ph type="title"/>
          </p:nvPr>
        </p:nvSpPr>
        <p:spPr>
          <a:xfrm>
            <a:off x="1981200" y="239555"/>
            <a:ext cx="8229600" cy="576263"/>
          </a:xfrm>
        </p:spPr>
        <p:txBody>
          <a:bodyPr/>
          <a:lstStyle/>
          <a:p>
            <a:r>
              <a:rPr lang="en-US" altLang="en-US" dirty="0"/>
              <a:t>I/O Hardware (Cont.)</a:t>
            </a:r>
          </a:p>
        </p:txBody>
      </p:sp>
      <p:sp>
        <p:nvSpPr>
          <p:cNvPr id="16386" name="Content Placeholder 2">
            <a:extLst>
              <a:ext uri="{FF2B5EF4-FFF2-40B4-BE49-F238E27FC236}">
                <a16:creationId xmlns:a16="http://schemas.microsoft.com/office/drawing/2014/main" id="{BFB0E0AA-8373-48A8-8A91-0A1BE0DC729B}"/>
              </a:ext>
            </a:extLst>
          </p:cNvPr>
          <p:cNvSpPr>
            <a:spLocks noGrp="1" noChangeArrowheads="1"/>
          </p:cNvSpPr>
          <p:nvPr>
            <p:ph idx="1"/>
          </p:nvPr>
        </p:nvSpPr>
        <p:spPr>
          <a:xfrm>
            <a:off x="1192428" y="1069976"/>
            <a:ext cx="9718588" cy="4530725"/>
          </a:xfrm>
        </p:spPr>
        <p:txBody>
          <a:bodyPr/>
          <a:lstStyle/>
          <a:p>
            <a:r>
              <a:rPr lang="zh-CN" altLang="en-US" sz="2800" dirty="0"/>
              <a:t>设备具有一组地址，部分设备具有物理上连续的大片内存映射地址</a:t>
            </a:r>
            <a:endParaRPr lang="en-US" altLang="en-US" sz="2800" dirty="0"/>
          </a:p>
          <a:p>
            <a:pPr lvl="1"/>
            <a:r>
              <a:rPr lang="zh-CN" altLang="en-US" sz="2800" dirty="0"/>
              <a:t>直接</a:t>
            </a:r>
            <a:r>
              <a:rPr lang="en-US" altLang="en-US" sz="2800" dirty="0"/>
              <a:t>I/O</a:t>
            </a:r>
            <a:r>
              <a:rPr lang="zh-CN" altLang="en-US" sz="2800" dirty="0"/>
              <a:t>指令</a:t>
            </a:r>
            <a:endParaRPr lang="en-US" altLang="en-US" sz="2800" dirty="0"/>
          </a:p>
          <a:p>
            <a:pPr lvl="1"/>
            <a:r>
              <a:rPr lang="en-US" altLang="en-US" sz="2800" b="1" dirty="0">
                <a:solidFill>
                  <a:srgbClr val="006699"/>
                </a:solidFill>
                <a:latin typeface="+mj-lt"/>
              </a:rPr>
              <a:t>Memory-mapped</a:t>
            </a:r>
            <a:r>
              <a:rPr lang="en-US" altLang="en-US" sz="2800" b="1" dirty="0">
                <a:solidFill>
                  <a:srgbClr val="3366FF"/>
                </a:solidFill>
              </a:rPr>
              <a:t> </a:t>
            </a:r>
            <a:r>
              <a:rPr lang="en-US" altLang="en-US" sz="2800" b="1" dirty="0">
                <a:solidFill>
                  <a:srgbClr val="006699"/>
                </a:solidFill>
                <a:latin typeface="+mj-lt"/>
              </a:rPr>
              <a:t>I/O(</a:t>
            </a:r>
            <a:r>
              <a:rPr lang="zh-CN" altLang="en-US" sz="2800" b="1" dirty="0">
                <a:solidFill>
                  <a:srgbClr val="006699"/>
                </a:solidFill>
                <a:latin typeface="+mj-lt"/>
              </a:rPr>
              <a:t>存储器映射</a:t>
            </a:r>
            <a:r>
              <a:rPr lang="en-US" altLang="zh-CN" sz="2800" b="1" dirty="0">
                <a:solidFill>
                  <a:srgbClr val="006699"/>
                </a:solidFill>
                <a:latin typeface="+mj-lt"/>
              </a:rPr>
              <a:t>I/O</a:t>
            </a:r>
            <a:r>
              <a:rPr lang="en-US" altLang="en-US" sz="2800" b="1" dirty="0">
                <a:solidFill>
                  <a:srgbClr val="006699"/>
                </a:solidFill>
                <a:latin typeface="+mj-lt"/>
              </a:rPr>
              <a:t>)</a:t>
            </a:r>
          </a:p>
          <a:p>
            <a:pPr lvl="2"/>
            <a:r>
              <a:rPr lang="zh-CN" altLang="en-US" sz="2800" dirty="0">
                <a:solidFill>
                  <a:srgbClr val="000000"/>
                </a:solidFill>
              </a:rPr>
              <a:t>设备的数据与指令寄存器等映射到处理器内存地址空间，处理器通过读写这些物理地址，与设备进行信息交换</a:t>
            </a:r>
            <a:endParaRPr lang="en-US" altLang="en-US" sz="2800" dirty="0">
              <a:solidFill>
                <a:srgbClr val="000000"/>
              </a:solidFill>
            </a:endParaRPr>
          </a:p>
          <a:p>
            <a:pPr lvl="2"/>
            <a:r>
              <a:rPr lang="zh-CN" altLang="en-US" sz="2800" dirty="0">
                <a:solidFill>
                  <a:srgbClr val="000000"/>
                </a:solidFill>
              </a:rPr>
              <a:t>特别是需要大量地址空间的图形设备</a:t>
            </a:r>
            <a:r>
              <a:rPr lang="en-US" altLang="zh-CN" sz="2800" dirty="0">
                <a:solidFill>
                  <a:srgbClr val="000000"/>
                </a:solidFill>
              </a:rPr>
              <a:t>(</a:t>
            </a:r>
            <a:r>
              <a:rPr lang="zh-CN" altLang="en-US" sz="2800" dirty="0">
                <a:solidFill>
                  <a:srgbClr val="000000"/>
                </a:solidFill>
              </a:rPr>
              <a:t>如显卡</a:t>
            </a:r>
            <a:r>
              <a:rPr lang="en-US" altLang="zh-CN" sz="2800" dirty="0">
                <a:solidFill>
                  <a:srgbClr val="000000"/>
                </a:solidFill>
              </a:rPr>
              <a:t>)</a:t>
            </a:r>
            <a:r>
              <a:rPr lang="zh-CN" altLang="en-US" sz="2800" dirty="0">
                <a:solidFill>
                  <a:srgbClr val="000000"/>
                </a:solidFill>
              </a:rPr>
              <a:t>等，通常会占用大量的地址空间</a:t>
            </a:r>
            <a:endParaRPr lang="en-US" altLang="en-US" sz="2800" dirty="0">
              <a:solidFill>
                <a:srgbClr val="000000"/>
              </a:solidFill>
            </a:endParaRPr>
          </a:p>
          <a:p>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1C4E0BAC-3A26-4008-B4DB-2179A0F7AFE0}"/>
              </a:ext>
            </a:extLst>
          </p:cNvPr>
          <p:cNvSpPr>
            <a:spLocks noGrp="1" noChangeArrowheads="1"/>
          </p:cNvSpPr>
          <p:nvPr>
            <p:ph type="title"/>
          </p:nvPr>
        </p:nvSpPr>
        <p:spPr>
          <a:xfrm>
            <a:off x="2533326" y="117390"/>
            <a:ext cx="7620000" cy="707178"/>
          </a:xfrm>
        </p:spPr>
        <p:txBody>
          <a:bodyPr/>
          <a:lstStyle/>
          <a:p>
            <a:pPr eaLnBrk="1" hangingPunct="1"/>
            <a:r>
              <a:rPr lang="en-US" altLang="en-US" sz="2400" dirty="0"/>
              <a:t>Device I/O Port Locations on PCs (partial)</a:t>
            </a:r>
            <a:br>
              <a:rPr lang="en-US" altLang="en-US" sz="2400" dirty="0"/>
            </a:br>
            <a:r>
              <a:rPr lang="en-US" altLang="zh-CN" sz="2400" dirty="0"/>
              <a:t>PC</a:t>
            </a:r>
            <a:r>
              <a:rPr lang="zh-CN" altLang="en-US" sz="2400" dirty="0"/>
              <a:t>的部分</a:t>
            </a:r>
            <a:r>
              <a:rPr lang="en-US" altLang="zh-CN" sz="2400" dirty="0"/>
              <a:t>I/O</a:t>
            </a:r>
            <a:r>
              <a:rPr lang="zh-CN" altLang="en-US" sz="2400" dirty="0"/>
              <a:t>端口地址</a:t>
            </a:r>
            <a:endParaRPr lang="en-US" altLang="en-US" sz="2400" dirty="0"/>
          </a:p>
        </p:txBody>
      </p:sp>
      <p:pic>
        <p:nvPicPr>
          <p:cNvPr id="6" name="图片 5">
            <a:extLst>
              <a:ext uri="{FF2B5EF4-FFF2-40B4-BE49-F238E27FC236}">
                <a16:creationId xmlns:a16="http://schemas.microsoft.com/office/drawing/2014/main" id="{367A9545-0C27-4BF5-ABD0-28EF81991099}"/>
              </a:ext>
            </a:extLst>
          </p:cNvPr>
          <p:cNvPicPr>
            <a:picLocks noChangeAspect="1"/>
          </p:cNvPicPr>
          <p:nvPr/>
        </p:nvPicPr>
        <p:blipFill>
          <a:blip r:embed="rId3"/>
          <a:stretch>
            <a:fillRect/>
          </a:stretch>
        </p:blipFill>
        <p:spPr>
          <a:xfrm>
            <a:off x="1038246" y="902817"/>
            <a:ext cx="9828021" cy="56291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9CDD2-33C4-49E9-9751-B7944558EEBD}"/>
              </a:ext>
            </a:extLst>
          </p:cNvPr>
          <p:cNvSpPr>
            <a:spLocks noGrp="1"/>
          </p:cNvSpPr>
          <p:nvPr>
            <p:ph type="title"/>
          </p:nvPr>
        </p:nvSpPr>
        <p:spPr/>
        <p:txBody>
          <a:bodyPr/>
          <a:lstStyle/>
          <a:p>
            <a:r>
              <a:rPr lang="zh-CN" altLang="en-US" dirty="0"/>
              <a:t>主机与控制器之间的数据传输方式</a:t>
            </a:r>
          </a:p>
        </p:txBody>
      </p:sp>
      <p:sp>
        <p:nvSpPr>
          <p:cNvPr id="3" name="内容占位符 2">
            <a:extLst>
              <a:ext uri="{FF2B5EF4-FFF2-40B4-BE49-F238E27FC236}">
                <a16:creationId xmlns:a16="http://schemas.microsoft.com/office/drawing/2014/main" id="{286B9841-A2EF-463F-A214-253D10E8119D}"/>
              </a:ext>
            </a:extLst>
          </p:cNvPr>
          <p:cNvSpPr>
            <a:spLocks noGrp="1"/>
          </p:cNvSpPr>
          <p:nvPr>
            <p:ph idx="1"/>
          </p:nvPr>
        </p:nvSpPr>
        <p:spPr>
          <a:xfrm>
            <a:off x="609600" y="1016654"/>
            <a:ext cx="10972799" cy="5285292"/>
          </a:xfrm>
        </p:spPr>
        <p:txBody>
          <a:bodyPr/>
          <a:lstStyle/>
          <a:p>
            <a:r>
              <a:rPr lang="zh-CN" altLang="en-US" sz="2400" dirty="0"/>
              <a:t>不同的</a:t>
            </a:r>
            <a:r>
              <a:rPr lang="en-US" altLang="zh-CN" sz="2400" dirty="0"/>
              <a:t>I/O</a:t>
            </a:r>
            <a:r>
              <a:rPr lang="zh-CN" altLang="en-US" sz="2400" dirty="0"/>
              <a:t>设备，其控制器与主机之间的数据传输方式可能并不一样</a:t>
            </a:r>
            <a:endParaRPr lang="en-US" altLang="zh-CN" sz="2400" dirty="0"/>
          </a:p>
          <a:p>
            <a:r>
              <a:rPr lang="zh-CN" altLang="en-US" sz="2400" dirty="0"/>
              <a:t>但可基本归类为以下三种方式：</a:t>
            </a:r>
            <a:endParaRPr lang="en-US" altLang="zh-CN" sz="2400" dirty="0"/>
          </a:p>
          <a:p>
            <a:pPr lvl="1"/>
            <a:r>
              <a:rPr lang="zh-CN" altLang="en-US" sz="2400" b="1" dirty="0">
                <a:solidFill>
                  <a:srgbClr val="0070C0"/>
                </a:solidFill>
              </a:rPr>
              <a:t>轮询</a:t>
            </a:r>
            <a:endParaRPr lang="en-US" altLang="zh-CN" sz="2400" b="1" dirty="0">
              <a:solidFill>
                <a:srgbClr val="0070C0"/>
              </a:solidFill>
            </a:endParaRPr>
          </a:p>
          <a:p>
            <a:pPr lvl="1"/>
            <a:r>
              <a:rPr lang="zh-CN" altLang="en-US" sz="2400" b="1" dirty="0">
                <a:solidFill>
                  <a:srgbClr val="0070C0"/>
                </a:solidFill>
              </a:rPr>
              <a:t>中断</a:t>
            </a:r>
            <a:endParaRPr lang="en-US" altLang="zh-CN" sz="2400" b="1" dirty="0">
              <a:solidFill>
                <a:srgbClr val="0070C0"/>
              </a:solidFill>
            </a:endParaRPr>
          </a:p>
          <a:p>
            <a:pPr lvl="1"/>
            <a:r>
              <a:rPr lang="en-US" altLang="zh-CN" sz="2400" b="1" dirty="0">
                <a:solidFill>
                  <a:srgbClr val="0070C0"/>
                </a:solidFill>
              </a:rPr>
              <a:t>DMA(</a:t>
            </a:r>
            <a:r>
              <a:rPr lang="zh-CN" altLang="en-US" sz="2400" b="1" dirty="0">
                <a:solidFill>
                  <a:srgbClr val="0070C0"/>
                </a:solidFill>
              </a:rPr>
              <a:t>直接内存访问</a:t>
            </a:r>
            <a:r>
              <a:rPr lang="en-US" altLang="zh-CN" sz="2400" b="1" dirty="0">
                <a:solidFill>
                  <a:srgbClr val="0070C0"/>
                </a:solidFill>
              </a:rPr>
              <a:t>)</a:t>
            </a:r>
          </a:p>
          <a:p>
            <a:r>
              <a:rPr lang="zh-CN" altLang="en-US" sz="2400" dirty="0"/>
              <a:t>其中</a:t>
            </a:r>
            <a:r>
              <a:rPr lang="en-US" altLang="zh-CN" sz="2400" dirty="0"/>
              <a:t>DMA</a:t>
            </a:r>
            <a:r>
              <a:rPr lang="zh-CN" altLang="en-US" sz="2400" dirty="0"/>
              <a:t>方式的数据传输，通常需要中断配合</a:t>
            </a:r>
            <a:endParaRPr lang="en-US" altLang="zh-CN" sz="2400" dirty="0"/>
          </a:p>
          <a:p>
            <a:r>
              <a:rPr lang="zh-CN" altLang="en-US" sz="2400" dirty="0"/>
              <a:t>这里的三种方式是指数据部分的传输，对于命令寄存器或状态寄存器等，通常是通过</a:t>
            </a:r>
            <a:r>
              <a:rPr lang="en-US" altLang="zh-CN" sz="2400" dirty="0"/>
              <a:t>CPU</a:t>
            </a:r>
            <a:r>
              <a:rPr lang="zh-CN" altLang="en-US" sz="2400" dirty="0"/>
              <a:t>指令直接读写的</a:t>
            </a:r>
            <a:endParaRPr lang="en-US" altLang="zh-CN" sz="2400" dirty="0"/>
          </a:p>
          <a:p>
            <a:endParaRPr lang="en-US" altLang="zh-CN" sz="2400" dirty="0"/>
          </a:p>
          <a:p>
            <a:r>
              <a:rPr lang="zh-CN" altLang="en-US" sz="2400" dirty="0"/>
              <a:t>主机与控制器之间的数据传输，经常是生产者</a:t>
            </a:r>
            <a:r>
              <a:rPr lang="en-US" altLang="zh-CN" sz="2400" dirty="0"/>
              <a:t>-</a:t>
            </a:r>
            <a:r>
              <a:rPr lang="zh-CN" altLang="en-US" sz="2400" dirty="0"/>
              <a:t>消费者问题，也需要同步，一般使用少量握手信号来解决</a:t>
            </a:r>
          </a:p>
        </p:txBody>
      </p:sp>
    </p:spTree>
    <p:extLst>
      <p:ext uri="{BB962C8B-B14F-4D97-AF65-F5344CB8AC3E}">
        <p14:creationId xmlns:p14="http://schemas.microsoft.com/office/powerpoint/2010/main" val="168535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6AB7416-807E-4E88-BA4F-7F9F43A34D32}"/>
              </a:ext>
            </a:extLst>
          </p:cNvPr>
          <p:cNvSpPr>
            <a:spLocks noGrp="1" noChangeArrowheads="1"/>
          </p:cNvSpPr>
          <p:nvPr>
            <p:ph type="title"/>
          </p:nvPr>
        </p:nvSpPr>
        <p:spPr>
          <a:xfrm>
            <a:off x="1981200" y="233593"/>
            <a:ext cx="8229600" cy="576263"/>
          </a:xfrm>
        </p:spPr>
        <p:txBody>
          <a:bodyPr/>
          <a:lstStyle/>
          <a:p>
            <a:pPr eaLnBrk="1" hangingPunct="1"/>
            <a:r>
              <a:rPr lang="en-US" altLang="en-US" dirty="0"/>
              <a:t>Polling(</a:t>
            </a:r>
            <a:r>
              <a:rPr lang="zh-CN" altLang="en-US" dirty="0"/>
              <a:t>轮询，查询</a:t>
            </a:r>
            <a:r>
              <a:rPr lang="en-US" altLang="en-US" dirty="0"/>
              <a:t>)</a:t>
            </a:r>
          </a:p>
        </p:txBody>
      </p:sp>
      <p:sp>
        <p:nvSpPr>
          <p:cNvPr id="27651" name="Rectangle 3">
            <a:extLst>
              <a:ext uri="{FF2B5EF4-FFF2-40B4-BE49-F238E27FC236}">
                <a16:creationId xmlns:a16="http://schemas.microsoft.com/office/drawing/2014/main" id="{E50E52FD-DF27-4E49-A119-E722849D78A2}"/>
              </a:ext>
            </a:extLst>
          </p:cNvPr>
          <p:cNvSpPr>
            <a:spLocks noGrp="1" noChangeArrowheads="1"/>
          </p:cNvSpPr>
          <p:nvPr>
            <p:ph type="body" idx="1"/>
          </p:nvPr>
        </p:nvSpPr>
        <p:spPr>
          <a:xfrm>
            <a:off x="745723" y="1014414"/>
            <a:ext cx="10404629" cy="5127625"/>
          </a:xfrm>
        </p:spPr>
        <p:txBody>
          <a:bodyPr/>
          <a:lstStyle/>
          <a:p>
            <a:pPr>
              <a:defRPr/>
            </a:pPr>
            <a:r>
              <a:rPr lang="zh-CN" altLang="en-US" sz="2800" dirty="0"/>
              <a:t>对每一个字节或字的</a:t>
            </a:r>
            <a:r>
              <a:rPr lang="en-US" sz="2800" dirty="0"/>
              <a:t>I/O</a:t>
            </a:r>
          </a:p>
          <a:p>
            <a:pPr marL="800060" lvl="1" indent="-342883">
              <a:buFont typeface="+mj-lt"/>
              <a:buAutoNum type="arabicPeriod"/>
              <a:defRPr/>
            </a:pPr>
            <a:r>
              <a:rPr lang="zh-CN" altLang="en-US" sz="2800" dirty="0"/>
              <a:t>从状态寄存器循环读取</a:t>
            </a:r>
            <a:r>
              <a:rPr lang="en-US" altLang="zh-CN" sz="2800" dirty="0"/>
              <a:t>busy</a:t>
            </a:r>
            <a:r>
              <a:rPr lang="zh-CN" altLang="en-US" sz="2800" dirty="0"/>
              <a:t>位，直至其为</a:t>
            </a:r>
            <a:r>
              <a:rPr lang="en-US" altLang="zh-CN" sz="2800" dirty="0"/>
              <a:t>0</a:t>
            </a:r>
            <a:endParaRPr lang="en-US" sz="2800" dirty="0"/>
          </a:p>
          <a:p>
            <a:pPr marL="800060" lvl="1" indent="-342883">
              <a:buFont typeface="+mj-lt"/>
              <a:buAutoNum type="arabicPeriod"/>
              <a:defRPr/>
            </a:pPr>
            <a:r>
              <a:rPr lang="zh-CN" altLang="en-US" sz="2800" dirty="0"/>
              <a:t>主机将命令寄存器的</a:t>
            </a:r>
            <a:r>
              <a:rPr lang="en-US" altLang="zh-CN" sz="2800" dirty="0"/>
              <a:t>write</a:t>
            </a:r>
            <a:r>
              <a:rPr lang="zh-CN" altLang="en-US" sz="2800" dirty="0"/>
              <a:t>位置</a:t>
            </a:r>
            <a:r>
              <a:rPr lang="en-US" altLang="zh-CN" sz="2800" dirty="0"/>
              <a:t>1</a:t>
            </a:r>
            <a:r>
              <a:rPr lang="zh-CN" altLang="en-US" sz="2800" dirty="0"/>
              <a:t>，并将需要输出的数据写入数据输出寄存器</a:t>
            </a:r>
            <a:endParaRPr lang="en-US" sz="2800" dirty="0"/>
          </a:p>
          <a:p>
            <a:pPr marL="800060" lvl="1" indent="-342883">
              <a:buFont typeface="+mj-lt"/>
              <a:buAutoNum type="arabicPeriod"/>
              <a:defRPr/>
            </a:pPr>
            <a:r>
              <a:rPr lang="zh-CN" altLang="en-US" sz="2800" dirty="0"/>
              <a:t>主机设置命令就绪位</a:t>
            </a:r>
            <a:endParaRPr lang="en-US" sz="2800" dirty="0"/>
          </a:p>
          <a:p>
            <a:pPr marL="800060" lvl="1" indent="-342883">
              <a:buFont typeface="+mj-lt"/>
              <a:buAutoNum type="arabicPeriod"/>
              <a:defRPr/>
            </a:pPr>
            <a:r>
              <a:rPr lang="zh-CN" altLang="en-US" sz="2800" dirty="0"/>
              <a:t>当控制器发现命令就绪位已置</a:t>
            </a:r>
            <a:r>
              <a:rPr lang="en-US" altLang="zh-CN" sz="2800" dirty="0"/>
              <a:t>1</a:t>
            </a:r>
            <a:r>
              <a:rPr lang="zh-CN" altLang="en-US" sz="2800" dirty="0"/>
              <a:t>，则设置</a:t>
            </a:r>
            <a:r>
              <a:rPr lang="en-US" altLang="zh-CN" sz="2800" dirty="0"/>
              <a:t>busy</a:t>
            </a:r>
            <a:r>
              <a:rPr lang="zh-CN" altLang="en-US" sz="2800" dirty="0"/>
              <a:t>位，以阻止主机发出进一步的命令</a:t>
            </a:r>
            <a:r>
              <a:rPr lang="en-US" altLang="zh-CN" sz="2800" dirty="0"/>
              <a:t>/</a:t>
            </a:r>
            <a:r>
              <a:rPr lang="zh-CN" altLang="en-US" sz="2800" dirty="0"/>
              <a:t>数据</a:t>
            </a:r>
            <a:endParaRPr lang="en-US" altLang="zh-CN" sz="2800" dirty="0"/>
          </a:p>
          <a:p>
            <a:pPr marL="800060" lvl="1" indent="-342883">
              <a:buFont typeface="+mj-lt"/>
              <a:buAutoNum type="arabicPeriod"/>
              <a:defRPr/>
            </a:pPr>
            <a:r>
              <a:rPr lang="zh-CN" altLang="en-US" sz="2800" dirty="0"/>
              <a:t>控制器读取命令寄存器，执行数据传输</a:t>
            </a:r>
            <a:endParaRPr lang="en-US" sz="2800" dirty="0"/>
          </a:p>
          <a:p>
            <a:pPr marL="800060" lvl="1" indent="-342883">
              <a:buFont typeface="+mj-lt"/>
              <a:buAutoNum type="arabicPeriod"/>
              <a:defRPr/>
            </a:pPr>
            <a:r>
              <a:rPr lang="zh-CN" altLang="en-US" sz="2800" dirty="0"/>
              <a:t>传输结束，控制器清除</a:t>
            </a:r>
            <a:r>
              <a:rPr lang="en-US" altLang="zh-CN" sz="2800" dirty="0"/>
              <a:t>busy</a:t>
            </a:r>
            <a:r>
              <a:rPr lang="zh-CN" altLang="en-US" sz="2800" dirty="0"/>
              <a:t>位，错误位，及命令就绪位</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6AB7416-807E-4E88-BA4F-7F9F43A34D32}"/>
              </a:ext>
            </a:extLst>
          </p:cNvPr>
          <p:cNvSpPr>
            <a:spLocks noGrp="1" noChangeArrowheads="1"/>
          </p:cNvSpPr>
          <p:nvPr>
            <p:ph type="title"/>
          </p:nvPr>
        </p:nvSpPr>
        <p:spPr>
          <a:xfrm>
            <a:off x="1981200" y="233593"/>
            <a:ext cx="8229600" cy="576263"/>
          </a:xfrm>
        </p:spPr>
        <p:txBody>
          <a:bodyPr/>
          <a:lstStyle/>
          <a:p>
            <a:pPr eaLnBrk="1" hangingPunct="1"/>
            <a:r>
              <a:rPr lang="en-US" altLang="en-US" dirty="0"/>
              <a:t>Polling(</a:t>
            </a:r>
            <a:r>
              <a:rPr lang="zh-CN" altLang="en-US" dirty="0"/>
              <a:t>轮询，查询</a:t>
            </a:r>
            <a:r>
              <a:rPr lang="en-US" altLang="en-US" dirty="0"/>
              <a:t>)</a:t>
            </a:r>
          </a:p>
        </p:txBody>
      </p:sp>
      <p:sp>
        <p:nvSpPr>
          <p:cNvPr id="27651" name="Rectangle 3">
            <a:extLst>
              <a:ext uri="{FF2B5EF4-FFF2-40B4-BE49-F238E27FC236}">
                <a16:creationId xmlns:a16="http://schemas.microsoft.com/office/drawing/2014/main" id="{E50E52FD-DF27-4E49-A119-E722849D78A2}"/>
              </a:ext>
            </a:extLst>
          </p:cNvPr>
          <p:cNvSpPr>
            <a:spLocks noGrp="1" noChangeArrowheads="1"/>
          </p:cNvSpPr>
          <p:nvPr>
            <p:ph type="body" idx="1"/>
          </p:nvPr>
        </p:nvSpPr>
        <p:spPr>
          <a:xfrm>
            <a:off x="821724" y="1014414"/>
            <a:ext cx="10435282" cy="5127625"/>
          </a:xfrm>
        </p:spPr>
        <p:txBody>
          <a:bodyPr/>
          <a:lstStyle/>
          <a:p>
            <a:pPr marL="400010" indent="-342883">
              <a:defRPr/>
            </a:pPr>
            <a:r>
              <a:rPr lang="zh-CN" altLang="en-US" sz="2800" dirty="0"/>
              <a:t>其中第</a:t>
            </a:r>
            <a:r>
              <a:rPr lang="en-US" altLang="zh-CN" sz="2800" dirty="0"/>
              <a:t>1</a:t>
            </a:r>
            <a:r>
              <a:rPr lang="zh-CN" altLang="en-US" sz="2800" dirty="0"/>
              <a:t>步是</a:t>
            </a:r>
            <a:r>
              <a:rPr lang="en-US" altLang="zh-CN" sz="2800" dirty="0"/>
              <a:t>CPU</a:t>
            </a:r>
            <a:r>
              <a:rPr lang="en-US" sz="2800" dirty="0"/>
              <a:t> </a:t>
            </a:r>
            <a:r>
              <a:rPr lang="en-US" sz="2800" b="1" dirty="0">
                <a:solidFill>
                  <a:srgbClr val="006699"/>
                </a:solidFill>
              </a:rPr>
              <a:t>busy-wait(</a:t>
            </a:r>
            <a:r>
              <a:rPr lang="zh-CN" altLang="en-US" sz="2800" b="1" dirty="0">
                <a:solidFill>
                  <a:srgbClr val="006699"/>
                </a:solidFill>
              </a:rPr>
              <a:t>忙等待</a:t>
            </a:r>
            <a:r>
              <a:rPr lang="en-US" sz="2800" b="1" dirty="0">
                <a:solidFill>
                  <a:srgbClr val="006699"/>
                </a:solidFill>
              </a:rPr>
              <a:t>)</a:t>
            </a:r>
            <a:r>
              <a:rPr lang="zh-CN" altLang="en-US" sz="2800" dirty="0"/>
              <a:t>，与自旋锁的等待类似</a:t>
            </a:r>
            <a:endParaRPr lang="en-US" sz="2800" dirty="0"/>
          </a:p>
          <a:p>
            <a:pPr marL="800060" lvl="1" indent="-342883">
              <a:defRPr/>
            </a:pPr>
            <a:r>
              <a:rPr lang="zh-CN" altLang="en-US" sz="2800" dirty="0"/>
              <a:t>若设备很快，那这种方法合理</a:t>
            </a:r>
            <a:endParaRPr lang="en-US" sz="2800" dirty="0"/>
          </a:p>
          <a:p>
            <a:pPr marL="800060" lvl="1" indent="-342883">
              <a:defRPr/>
            </a:pPr>
            <a:r>
              <a:rPr lang="zh-CN" altLang="en-US" sz="2800" dirty="0"/>
              <a:t>对慢速设备，这种方法效率很低，大量占用</a:t>
            </a:r>
            <a:r>
              <a:rPr lang="en-US" altLang="zh-CN" sz="2800" dirty="0"/>
              <a:t>CPU</a:t>
            </a:r>
            <a:r>
              <a:rPr lang="zh-CN" altLang="en-US" sz="2800" dirty="0"/>
              <a:t>时间</a:t>
            </a:r>
            <a:endParaRPr lang="en-US" sz="2800" dirty="0"/>
          </a:p>
          <a:p>
            <a:pPr marL="800060" lvl="1" indent="-342883">
              <a:defRPr/>
            </a:pPr>
            <a:r>
              <a:rPr lang="en-US" sz="2800" dirty="0"/>
              <a:t>CPU</a:t>
            </a:r>
            <a:r>
              <a:rPr lang="zh-CN" altLang="en-US" sz="2800" dirty="0"/>
              <a:t>切换到另一个任务？</a:t>
            </a:r>
            <a:endParaRPr lang="en-US" sz="2800" dirty="0"/>
          </a:p>
          <a:p>
            <a:pPr marL="1142960" lvl="2" indent="-342883">
              <a:defRPr/>
            </a:pPr>
            <a:r>
              <a:rPr lang="zh-CN" altLang="en-US" sz="2800" dirty="0"/>
              <a:t>因为是查询方式</a:t>
            </a:r>
            <a:r>
              <a:rPr lang="en-US" altLang="zh-CN" sz="2800" dirty="0"/>
              <a:t>(</a:t>
            </a:r>
            <a:r>
              <a:rPr lang="zh-CN" altLang="en-US" sz="2800" dirty="0"/>
              <a:t>无中断信号</a:t>
            </a:r>
            <a:r>
              <a:rPr lang="en-US" altLang="zh-CN" sz="2800" dirty="0"/>
              <a:t>)</a:t>
            </a:r>
            <a:r>
              <a:rPr lang="zh-CN" altLang="en-US" sz="2800" dirty="0"/>
              <a:t>，</a:t>
            </a:r>
            <a:r>
              <a:rPr lang="en-US" altLang="zh-CN" sz="2800" dirty="0"/>
              <a:t>CPU</a:t>
            </a:r>
            <a:r>
              <a:rPr lang="zh-CN" altLang="en-US" sz="2800" dirty="0"/>
              <a:t>在运行其他任务时，无法感知</a:t>
            </a:r>
            <a:r>
              <a:rPr lang="en-US" altLang="zh-CN" sz="2800" dirty="0"/>
              <a:t>busy</a:t>
            </a:r>
            <a:r>
              <a:rPr lang="zh-CN" altLang="en-US" sz="2800" dirty="0"/>
              <a:t>位已变为</a:t>
            </a:r>
            <a:r>
              <a:rPr lang="en-US" altLang="zh-CN" sz="2800" dirty="0"/>
              <a:t>0</a:t>
            </a:r>
          </a:p>
          <a:p>
            <a:pPr marL="1142960" lvl="2" indent="-342883">
              <a:defRPr/>
            </a:pPr>
            <a:r>
              <a:rPr lang="zh-CN" altLang="en-US" sz="2800" dirty="0"/>
              <a:t>有的设备，比如串口，在接收到数据后，要求主机必须在一定时间内读走数据，否则</a:t>
            </a:r>
            <a:r>
              <a:rPr lang="zh-CN" altLang="en-US" sz="2800"/>
              <a:t>串口内部有限的</a:t>
            </a:r>
            <a:r>
              <a:rPr lang="zh-CN" altLang="en-US" sz="2800" dirty="0"/>
              <a:t>缓冲区就会溢出而丢失数据</a:t>
            </a:r>
            <a:endParaRPr lang="en-US" sz="2800" dirty="0"/>
          </a:p>
        </p:txBody>
      </p:sp>
    </p:spTree>
    <p:extLst>
      <p:ext uri="{BB962C8B-B14F-4D97-AF65-F5344CB8AC3E}">
        <p14:creationId xmlns:p14="http://schemas.microsoft.com/office/powerpoint/2010/main" val="345974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E013420-E3E1-42C7-983E-40DA983C7CB8}"/>
              </a:ext>
            </a:extLst>
          </p:cNvPr>
          <p:cNvSpPr>
            <a:spLocks noGrp="1" noChangeArrowheads="1"/>
          </p:cNvSpPr>
          <p:nvPr>
            <p:ph type="title"/>
          </p:nvPr>
        </p:nvSpPr>
        <p:spPr>
          <a:xfrm>
            <a:off x="1981200" y="233593"/>
            <a:ext cx="8229600" cy="576263"/>
          </a:xfrm>
        </p:spPr>
        <p:txBody>
          <a:bodyPr/>
          <a:lstStyle/>
          <a:p>
            <a:pPr eaLnBrk="1" hangingPunct="1"/>
            <a:r>
              <a:rPr lang="en-US" altLang="en-US"/>
              <a:t>Interrupts(</a:t>
            </a:r>
            <a:r>
              <a:rPr lang="zh-CN" altLang="en-US"/>
              <a:t>中断</a:t>
            </a:r>
            <a:r>
              <a:rPr lang="en-US" altLang="en-US"/>
              <a:t>)</a:t>
            </a:r>
            <a:endParaRPr lang="en-US" altLang="en-US" dirty="0"/>
          </a:p>
        </p:txBody>
      </p:sp>
      <p:sp>
        <p:nvSpPr>
          <p:cNvPr id="21506" name="Rectangle 3">
            <a:extLst>
              <a:ext uri="{FF2B5EF4-FFF2-40B4-BE49-F238E27FC236}">
                <a16:creationId xmlns:a16="http://schemas.microsoft.com/office/drawing/2014/main" id="{AF4F4E91-1575-4B90-B20C-785525083518}"/>
              </a:ext>
            </a:extLst>
          </p:cNvPr>
          <p:cNvSpPr>
            <a:spLocks noGrp="1" noChangeArrowheads="1"/>
          </p:cNvSpPr>
          <p:nvPr>
            <p:ph type="body" idx="1"/>
          </p:nvPr>
        </p:nvSpPr>
        <p:spPr>
          <a:xfrm>
            <a:off x="665826" y="1069975"/>
            <a:ext cx="10741980" cy="4948238"/>
          </a:xfrm>
        </p:spPr>
        <p:txBody>
          <a:bodyPr/>
          <a:lstStyle/>
          <a:p>
            <a:r>
              <a:rPr lang="en-US" altLang="en-US" sz="2800" dirty="0"/>
              <a:t>I/O</a:t>
            </a:r>
            <a:r>
              <a:rPr lang="zh-CN" altLang="en-US" sz="2800" dirty="0"/>
              <a:t>设备在需要</a:t>
            </a:r>
            <a:r>
              <a:rPr lang="en-US" altLang="zh-CN" sz="2800" dirty="0"/>
              <a:t>CPU</a:t>
            </a:r>
            <a:r>
              <a:rPr lang="zh-CN" altLang="en-US" sz="2800" dirty="0"/>
              <a:t>干预时，设置设备控制器到</a:t>
            </a:r>
            <a:r>
              <a:rPr lang="en-US" altLang="zh-CN" sz="2800" dirty="0"/>
              <a:t>CPU</a:t>
            </a:r>
            <a:r>
              <a:rPr lang="zh-CN" altLang="en-US" sz="2800" dirty="0"/>
              <a:t>的中断请求线</a:t>
            </a:r>
            <a:r>
              <a:rPr lang="en-US" altLang="zh-CN" sz="2800" dirty="0"/>
              <a:t>(</a:t>
            </a:r>
            <a:r>
              <a:rPr lang="en-US" altLang="en-US" sz="2800" b="1" dirty="0">
                <a:solidFill>
                  <a:srgbClr val="006699"/>
                </a:solidFill>
                <a:latin typeface="+mj-lt"/>
              </a:rPr>
              <a:t>Interrupt-request</a:t>
            </a:r>
            <a:r>
              <a:rPr lang="en-US" altLang="en-US" sz="2800" b="1" dirty="0">
                <a:solidFill>
                  <a:srgbClr val="3366FF"/>
                </a:solidFill>
              </a:rPr>
              <a:t> </a:t>
            </a:r>
            <a:r>
              <a:rPr lang="en-US" altLang="en-US" sz="2800" b="1" dirty="0">
                <a:solidFill>
                  <a:srgbClr val="006699"/>
                </a:solidFill>
                <a:latin typeface="+mj-lt"/>
              </a:rPr>
              <a:t>line</a:t>
            </a:r>
            <a:r>
              <a:rPr lang="en-US" altLang="en-US" sz="2800" dirty="0"/>
              <a:t> </a:t>
            </a:r>
            <a:r>
              <a:rPr lang="en-US" altLang="zh-CN" sz="2800" dirty="0"/>
              <a:t>)</a:t>
            </a:r>
            <a:endParaRPr lang="en-US" altLang="en-US" sz="2800" dirty="0"/>
          </a:p>
          <a:p>
            <a:pPr lvl="1"/>
            <a:r>
              <a:rPr lang="en-US" altLang="zh-CN" sz="2800" dirty="0"/>
              <a:t>CPU</a:t>
            </a:r>
            <a:r>
              <a:rPr lang="zh-CN" altLang="en-US" sz="2800" dirty="0"/>
              <a:t>在两条指令间，检查中断输入线的电平，若设置了，保存现场并执行中断处理程序</a:t>
            </a:r>
            <a:endParaRPr lang="en-US" altLang="en-US" sz="2800" dirty="0"/>
          </a:p>
          <a:p>
            <a:r>
              <a:rPr lang="en-US" altLang="en-US" sz="2800" b="1" dirty="0">
                <a:solidFill>
                  <a:srgbClr val="006699"/>
                </a:solidFill>
                <a:latin typeface="+mj-lt"/>
              </a:rPr>
              <a:t>Interrupt</a:t>
            </a:r>
            <a:r>
              <a:rPr lang="en-US" altLang="en-US" sz="2800" b="1" dirty="0">
                <a:solidFill>
                  <a:srgbClr val="3366FF"/>
                </a:solidFill>
              </a:rPr>
              <a:t> </a:t>
            </a:r>
            <a:r>
              <a:rPr lang="en-US" altLang="en-US" sz="2800" b="1" dirty="0">
                <a:solidFill>
                  <a:srgbClr val="006699"/>
                </a:solidFill>
                <a:latin typeface="+mj-lt"/>
              </a:rPr>
              <a:t>handler(</a:t>
            </a:r>
            <a:r>
              <a:rPr lang="zh-CN" altLang="en-US" sz="2800" b="1" dirty="0">
                <a:solidFill>
                  <a:srgbClr val="006699"/>
                </a:solidFill>
                <a:latin typeface="+mj-lt"/>
              </a:rPr>
              <a:t>中断处理程序</a:t>
            </a:r>
            <a:r>
              <a:rPr lang="en-US" altLang="en-US" sz="2800" b="1" dirty="0">
                <a:solidFill>
                  <a:srgbClr val="006699"/>
                </a:solidFill>
                <a:latin typeface="+mj-lt"/>
              </a:rPr>
              <a:t>)</a:t>
            </a:r>
            <a:r>
              <a:rPr lang="en-US" altLang="en-US" sz="2800" dirty="0">
                <a:solidFill>
                  <a:srgbClr val="3366FF"/>
                </a:solidFill>
              </a:rPr>
              <a:t> </a:t>
            </a:r>
            <a:r>
              <a:rPr lang="zh-CN" altLang="en-US" sz="2800" dirty="0"/>
              <a:t>处理收到的中断</a:t>
            </a:r>
            <a:endParaRPr lang="en-US" altLang="en-US" sz="2800" dirty="0"/>
          </a:p>
          <a:p>
            <a:pPr lvl="1"/>
            <a:r>
              <a:rPr lang="zh-CN" altLang="en-US" sz="2800" dirty="0"/>
              <a:t>有些中断是可屏蔽的</a:t>
            </a:r>
            <a:r>
              <a:rPr lang="en-US" altLang="zh-CN" sz="2800" dirty="0"/>
              <a:t>(</a:t>
            </a:r>
            <a:r>
              <a:rPr lang="en-US" altLang="en-US" sz="2800" b="1" dirty="0">
                <a:solidFill>
                  <a:srgbClr val="006699"/>
                </a:solidFill>
                <a:latin typeface="+mj-lt"/>
              </a:rPr>
              <a:t>Maskable</a:t>
            </a:r>
            <a:r>
              <a:rPr lang="en-US" altLang="zh-CN" sz="2800" dirty="0"/>
              <a:t>)</a:t>
            </a:r>
          </a:p>
          <a:p>
            <a:pPr lvl="1"/>
            <a:r>
              <a:rPr lang="zh-CN" altLang="en-US" sz="2800" dirty="0"/>
              <a:t>通常</a:t>
            </a:r>
            <a:r>
              <a:rPr lang="en-US" altLang="zh-CN" sz="2800" dirty="0"/>
              <a:t>CPU</a:t>
            </a:r>
            <a:r>
              <a:rPr lang="zh-CN" altLang="en-US" sz="2800" dirty="0"/>
              <a:t>也</a:t>
            </a:r>
            <a:r>
              <a:rPr lang="zh-CN" altLang="en-US" sz="2800"/>
              <a:t>有非屏蔽中断</a:t>
            </a:r>
            <a:r>
              <a:rPr lang="en-US" altLang="zh-CN" sz="2800"/>
              <a:t>(</a:t>
            </a:r>
            <a:r>
              <a:rPr lang="en-US" altLang="zh-CN" sz="2800" b="1">
                <a:solidFill>
                  <a:srgbClr val="006699"/>
                </a:solidFill>
                <a:latin typeface="+mj-lt"/>
              </a:rPr>
              <a:t>N</a:t>
            </a:r>
            <a:r>
              <a:rPr lang="en-US" altLang="en-US" sz="2800" b="1">
                <a:solidFill>
                  <a:srgbClr val="006699"/>
                </a:solidFill>
                <a:latin typeface="+mj-lt"/>
              </a:rPr>
              <a:t>M</a:t>
            </a:r>
            <a:r>
              <a:rPr lang="en-US" altLang="zh-CN" sz="2800" b="1">
                <a:solidFill>
                  <a:srgbClr val="006699"/>
                </a:solidFill>
                <a:latin typeface="+mj-lt"/>
              </a:rPr>
              <a:t>I</a:t>
            </a:r>
            <a:r>
              <a:rPr lang="en-US" altLang="zh-CN" sz="2800"/>
              <a:t>)</a:t>
            </a:r>
            <a:r>
              <a:rPr lang="zh-CN" altLang="en-US" sz="2800"/>
              <a:t>，</a:t>
            </a:r>
            <a:r>
              <a:rPr lang="zh-CN" altLang="en-US" sz="2800" dirty="0"/>
              <a:t>但仅用于处理内存校验错误等严重故障</a:t>
            </a:r>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E013420-E3E1-42C7-983E-40DA983C7CB8}"/>
              </a:ext>
            </a:extLst>
          </p:cNvPr>
          <p:cNvSpPr>
            <a:spLocks noGrp="1" noChangeArrowheads="1"/>
          </p:cNvSpPr>
          <p:nvPr>
            <p:ph type="title"/>
          </p:nvPr>
        </p:nvSpPr>
        <p:spPr>
          <a:xfrm>
            <a:off x="1981200" y="233593"/>
            <a:ext cx="8229600" cy="576263"/>
          </a:xfrm>
        </p:spPr>
        <p:txBody>
          <a:bodyPr/>
          <a:lstStyle/>
          <a:p>
            <a:pPr eaLnBrk="1" hangingPunct="1"/>
            <a:r>
              <a:rPr lang="en-US" altLang="en-US"/>
              <a:t>Interrupts(</a:t>
            </a:r>
            <a:r>
              <a:rPr lang="zh-CN" altLang="en-US"/>
              <a:t>中断</a:t>
            </a:r>
            <a:r>
              <a:rPr lang="en-US" altLang="en-US"/>
              <a:t>)</a:t>
            </a:r>
            <a:endParaRPr lang="en-US" altLang="en-US" dirty="0"/>
          </a:p>
        </p:txBody>
      </p:sp>
      <p:sp>
        <p:nvSpPr>
          <p:cNvPr id="21506" name="Rectangle 3">
            <a:extLst>
              <a:ext uri="{FF2B5EF4-FFF2-40B4-BE49-F238E27FC236}">
                <a16:creationId xmlns:a16="http://schemas.microsoft.com/office/drawing/2014/main" id="{AF4F4E91-1575-4B90-B20C-785525083518}"/>
              </a:ext>
            </a:extLst>
          </p:cNvPr>
          <p:cNvSpPr>
            <a:spLocks noGrp="1" noChangeArrowheads="1"/>
          </p:cNvSpPr>
          <p:nvPr>
            <p:ph type="body" idx="1"/>
          </p:nvPr>
        </p:nvSpPr>
        <p:spPr>
          <a:xfrm>
            <a:off x="665826" y="1069975"/>
            <a:ext cx="10741980" cy="4948238"/>
          </a:xfrm>
        </p:spPr>
        <p:txBody>
          <a:bodyPr/>
          <a:lstStyle/>
          <a:p>
            <a:r>
              <a:rPr lang="zh-CN" altLang="en-US" sz="2800" dirty="0">
                <a:latin typeface="+mj-lt"/>
              </a:rPr>
              <a:t>一个系统中，通常有很多中断源</a:t>
            </a:r>
            <a:endParaRPr lang="en-US" altLang="zh-CN" sz="2800" dirty="0">
              <a:latin typeface="+mj-lt"/>
            </a:endParaRPr>
          </a:p>
          <a:p>
            <a:r>
              <a:rPr lang="zh-CN" altLang="en-US" sz="2800" dirty="0">
                <a:latin typeface="+mj-lt"/>
              </a:rPr>
              <a:t>比较通用的方法是使用中断向量</a:t>
            </a:r>
            <a:endParaRPr lang="en-US" altLang="en-US" sz="2800" dirty="0">
              <a:latin typeface="+mj-lt"/>
            </a:endParaRPr>
          </a:p>
          <a:p>
            <a:r>
              <a:rPr lang="en-US" altLang="en-US" sz="2800" b="1" dirty="0">
                <a:solidFill>
                  <a:srgbClr val="006699"/>
                </a:solidFill>
                <a:latin typeface="+mj-lt"/>
              </a:rPr>
              <a:t>Interrupt</a:t>
            </a:r>
            <a:r>
              <a:rPr lang="en-US" altLang="en-US" sz="2800" b="1" dirty="0">
                <a:solidFill>
                  <a:srgbClr val="3366FF"/>
                </a:solidFill>
              </a:rPr>
              <a:t> </a:t>
            </a:r>
            <a:r>
              <a:rPr lang="en-US" altLang="en-US" sz="2800" b="1" dirty="0">
                <a:solidFill>
                  <a:srgbClr val="006699"/>
                </a:solidFill>
                <a:latin typeface="+mj-lt"/>
              </a:rPr>
              <a:t>vector(</a:t>
            </a:r>
            <a:r>
              <a:rPr lang="zh-CN" altLang="en-US" sz="2800" b="1" dirty="0">
                <a:solidFill>
                  <a:srgbClr val="006699"/>
                </a:solidFill>
                <a:latin typeface="+mj-lt"/>
              </a:rPr>
              <a:t>中断向量</a:t>
            </a:r>
            <a:r>
              <a:rPr lang="en-US" altLang="en-US" sz="2800" b="1" dirty="0">
                <a:solidFill>
                  <a:srgbClr val="006699"/>
                </a:solidFill>
                <a:latin typeface="+mj-lt"/>
              </a:rPr>
              <a:t>)</a:t>
            </a:r>
            <a:r>
              <a:rPr lang="en-US" altLang="en-US" sz="2800" b="1" dirty="0">
                <a:solidFill>
                  <a:srgbClr val="3366FF"/>
                </a:solidFill>
              </a:rPr>
              <a:t> </a:t>
            </a:r>
            <a:r>
              <a:rPr lang="zh-CN" altLang="en-US" sz="2800" dirty="0"/>
              <a:t>为发生的具体中断，找到不同的中断处理程序</a:t>
            </a:r>
            <a:endParaRPr lang="en-US" altLang="en-US" sz="2800" dirty="0"/>
          </a:p>
          <a:p>
            <a:pPr lvl="1"/>
            <a:r>
              <a:rPr lang="zh-CN" altLang="en-US" sz="2800" dirty="0"/>
              <a:t>在中断的开始与结束，需要上下文切换</a:t>
            </a:r>
            <a:endParaRPr lang="en-US" altLang="en-US" sz="2800" dirty="0"/>
          </a:p>
          <a:p>
            <a:pPr lvl="1"/>
            <a:r>
              <a:rPr lang="zh-CN" altLang="en-US" sz="2800" dirty="0"/>
              <a:t>中断具有优先级</a:t>
            </a:r>
            <a:endParaRPr lang="en-US" altLang="en-US" sz="2800" dirty="0"/>
          </a:p>
          <a:p>
            <a:pPr lvl="1"/>
            <a:r>
              <a:rPr lang="zh-CN" altLang="en-US" sz="2800" dirty="0"/>
              <a:t>非屏蔽中断</a:t>
            </a:r>
            <a:r>
              <a:rPr lang="en-US" altLang="zh-CN" sz="2800" dirty="0"/>
              <a:t>(</a:t>
            </a:r>
            <a:r>
              <a:rPr lang="en-US" altLang="en-US" sz="2800" b="1" dirty="0" err="1">
                <a:solidFill>
                  <a:srgbClr val="006699"/>
                </a:solidFill>
                <a:latin typeface="+mj-lt"/>
              </a:rPr>
              <a:t>nonmaskable</a:t>
            </a:r>
            <a:r>
              <a:rPr lang="en-US" altLang="en-US" sz="2800" dirty="0">
                <a:latin typeface="+mj-lt"/>
              </a:rPr>
              <a:t>)</a:t>
            </a:r>
            <a:r>
              <a:rPr lang="zh-CN" altLang="en-US" sz="2800" dirty="0">
                <a:latin typeface="+mj-lt"/>
              </a:rPr>
              <a:t>有专门的处理程序</a:t>
            </a:r>
            <a:endParaRPr lang="en-US" altLang="en-US" sz="2800" dirty="0">
              <a:latin typeface="+mj-lt"/>
            </a:endParaRPr>
          </a:p>
          <a:p>
            <a:pPr lvl="1"/>
            <a:r>
              <a:rPr lang="zh-CN" altLang="en-US" sz="2800" dirty="0">
                <a:solidFill>
                  <a:srgbClr val="000000"/>
                </a:solidFill>
              </a:rPr>
              <a:t>可以让多个设备共享一个中断号，这种情况下，采用链式的中断处理方式</a:t>
            </a:r>
            <a:endParaRPr lang="en-US" altLang="en-US" sz="2800" dirty="0">
              <a:solidFill>
                <a:srgbClr val="000000"/>
              </a:solidFill>
            </a:endParaRPr>
          </a:p>
        </p:txBody>
      </p:sp>
    </p:spTree>
    <p:extLst>
      <p:ext uri="{BB962C8B-B14F-4D97-AF65-F5344CB8AC3E}">
        <p14:creationId xmlns:p14="http://schemas.microsoft.com/office/powerpoint/2010/main" val="312351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1ECD38A-AC8D-41F6-8833-63662AFADCEB}"/>
              </a:ext>
            </a:extLst>
          </p:cNvPr>
          <p:cNvSpPr>
            <a:spLocks noGrp="1" noChangeArrowheads="1"/>
          </p:cNvSpPr>
          <p:nvPr>
            <p:ph type="title"/>
          </p:nvPr>
        </p:nvSpPr>
        <p:spPr>
          <a:xfrm>
            <a:off x="626230" y="834502"/>
            <a:ext cx="2640752" cy="1802168"/>
          </a:xfrm>
        </p:spPr>
        <p:txBody>
          <a:bodyPr/>
          <a:lstStyle/>
          <a:p>
            <a:pPr eaLnBrk="1" hangingPunct="1"/>
            <a:r>
              <a:rPr lang="en-US" altLang="en-US" dirty="0"/>
              <a:t>Interrupt-Driven I/O Cycle</a:t>
            </a:r>
            <a:endParaRPr lang="en-US" altLang="en-US" sz="2400" dirty="0"/>
          </a:p>
        </p:txBody>
      </p:sp>
      <p:pic>
        <p:nvPicPr>
          <p:cNvPr id="23554" name="Picture 2">
            <a:extLst>
              <a:ext uri="{FF2B5EF4-FFF2-40B4-BE49-F238E27FC236}">
                <a16:creationId xmlns:a16="http://schemas.microsoft.com/office/drawing/2014/main" id="{25013DE9-A3BA-40F9-A790-C287B11C1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759" y="134967"/>
            <a:ext cx="6684885" cy="658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2C03C3AC-94F3-4AFB-A28C-8ECC6987B5EE}"/>
              </a:ext>
            </a:extLst>
          </p:cNvPr>
          <p:cNvSpPr>
            <a:spLocks noGrp="1" noChangeArrowheads="1"/>
          </p:cNvSpPr>
          <p:nvPr>
            <p:ph type="title"/>
          </p:nvPr>
        </p:nvSpPr>
        <p:spPr>
          <a:xfrm>
            <a:off x="1981200" y="220893"/>
            <a:ext cx="8229600" cy="576263"/>
          </a:xfrm>
        </p:spPr>
        <p:txBody>
          <a:bodyPr/>
          <a:lstStyle/>
          <a:p>
            <a:r>
              <a:rPr lang="en-US" altLang="en-US" dirty="0"/>
              <a:t>Interrupts (Cont.)</a:t>
            </a:r>
          </a:p>
        </p:txBody>
      </p:sp>
      <p:sp>
        <p:nvSpPr>
          <p:cNvPr id="25602" name="Content Placeholder 2">
            <a:extLst>
              <a:ext uri="{FF2B5EF4-FFF2-40B4-BE49-F238E27FC236}">
                <a16:creationId xmlns:a16="http://schemas.microsoft.com/office/drawing/2014/main" id="{CF7BDE57-650C-40E0-88CB-8A3901D724CD}"/>
              </a:ext>
            </a:extLst>
          </p:cNvPr>
          <p:cNvSpPr>
            <a:spLocks noGrp="1" noChangeArrowheads="1"/>
          </p:cNvSpPr>
          <p:nvPr>
            <p:ph idx="1"/>
          </p:nvPr>
        </p:nvSpPr>
        <p:spPr>
          <a:xfrm>
            <a:off x="1029810" y="1165226"/>
            <a:ext cx="9836458" cy="4530725"/>
          </a:xfrm>
        </p:spPr>
        <p:txBody>
          <a:bodyPr/>
          <a:lstStyle/>
          <a:p>
            <a:r>
              <a:rPr lang="zh-CN" altLang="en-US" sz="2800" dirty="0"/>
              <a:t>中断机制也用于处理 </a:t>
            </a:r>
            <a:r>
              <a:rPr lang="en-US" altLang="en-US" sz="2800" b="1" dirty="0">
                <a:solidFill>
                  <a:srgbClr val="006699"/>
                </a:solidFill>
                <a:latin typeface="+mj-lt"/>
              </a:rPr>
              <a:t>exceptions(</a:t>
            </a:r>
            <a:r>
              <a:rPr lang="zh-CN" altLang="en-US" sz="2800" b="1" dirty="0">
                <a:solidFill>
                  <a:srgbClr val="006699"/>
                </a:solidFill>
                <a:latin typeface="+mj-lt"/>
              </a:rPr>
              <a:t>异常</a:t>
            </a:r>
            <a:r>
              <a:rPr lang="en-US" altLang="en-US" sz="2800" b="1" dirty="0">
                <a:solidFill>
                  <a:srgbClr val="006699"/>
                </a:solidFill>
                <a:latin typeface="+mj-lt"/>
              </a:rPr>
              <a:t>)</a:t>
            </a:r>
          </a:p>
          <a:p>
            <a:r>
              <a:rPr lang="zh-CN" altLang="en-US" sz="2800" dirty="0"/>
              <a:t>处理虚拟内存访问时导致的页故障</a:t>
            </a:r>
            <a:endParaRPr lang="en-US" altLang="en-US" sz="2800" dirty="0"/>
          </a:p>
          <a:p>
            <a:r>
              <a:rPr lang="zh-CN" altLang="en-US" sz="2800" dirty="0"/>
              <a:t>系统调用时通过发出</a:t>
            </a:r>
            <a:r>
              <a:rPr lang="en-US" altLang="en-US" sz="2800" dirty="0"/>
              <a:t> </a:t>
            </a:r>
            <a:r>
              <a:rPr lang="en-US" altLang="en-US" sz="2800" b="1" dirty="0">
                <a:solidFill>
                  <a:srgbClr val="006699"/>
                </a:solidFill>
                <a:latin typeface="+mj-lt"/>
              </a:rPr>
              <a:t>trap(</a:t>
            </a:r>
            <a:r>
              <a:rPr lang="zh-CN" altLang="en-US" sz="2800" b="1" dirty="0">
                <a:solidFill>
                  <a:srgbClr val="006699"/>
                </a:solidFill>
                <a:latin typeface="+mj-lt"/>
              </a:rPr>
              <a:t>陷阱指令</a:t>
            </a:r>
            <a:r>
              <a:rPr lang="en-US" altLang="en-US" sz="2800" b="1" dirty="0">
                <a:solidFill>
                  <a:srgbClr val="006699"/>
                </a:solidFill>
                <a:latin typeface="+mj-lt"/>
              </a:rPr>
              <a:t>)</a:t>
            </a:r>
            <a:r>
              <a:rPr lang="en-US" altLang="en-US" sz="2800" dirty="0"/>
              <a:t> </a:t>
            </a:r>
            <a:r>
              <a:rPr lang="zh-CN" altLang="en-US" sz="2800" dirty="0"/>
              <a:t>触发内核的相关机制来处理系统调用请求</a:t>
            </a:r>
            <a:endParaRPr lang="en-US" altLang="en-US" sz="2800" dirty="0"/>
          </a:p>
          <a:p>
            <a:r>
              <a:rPr lang="zh-CN" altLang="en-US" sz="2800" dirty="0"/>
              <a:t>多处理器系统可以同时处理绑定到各个处理器的中断</a:t>
            </a:r>
            <a:endParaRPr lang="en-US" altLang="en-US" sz="2800" dirty="0"/>
          </a:p>
          <a:p>
            <a:pPr lvl="1"/>
            <a:r>
              <a:rPr lang="zh-CN" altLang="en-US" sz="2800" dirty="0"/>
              <a:t>若操作系统是这样设计的</a:t>
            </a:r>
            <a:endParaRPr lang="en-US" altLang="en-US" sz="2800" dirty="0"/>
          </a:p>
          <a:p>
            <a:r>
              <a:rPr lang="zh-CN" altLang="en-US" sz="2800" dirty="0"/>
              <a:t>用于对时间敏感的处理，发生频率高，必须快速处理</a:t>
            </a:r>
            <a:endParaRPr lang="en-US" altLang="en-US" sz="2800" dirty="0"/>
          </a:p>
          <a:p>
            <a:pPr>
              <a:buFont typeface="Monotype Sorts" pitchFamily="-84" charset="2"/>
              <a:buNone/>
            </a:pPr>
            <a:endParaRPr lang="en-US" altLang="en-US" sz="2800" dirty="0"/>
          </a:p>
          <a:p>
            <a:pPr lvl="1"/>
            <a:endParaRPr lang="en-US"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DB4C98D-1C11-4BFD-B9BB-7F7E5E281745}"/>
              </a:ext>
            </a:extLst>
          </p:cNvPr>
          <p:cNvSpPr>
            <a:spLocks noGrp="1" noChangeArrowheads="1"/>
          </p:cNvSpPr>
          <p:nvPr>
            <p:ph type="title"/>
          </p:nvPr>
        </p:nvSpPr>
        <p:spPr>
          <a:xfrm>
            <a:off x="782927" y="1077119"/>
            <a:ext cx="2688244" cy="1910918"/>
          </a:xfrm>
        </p:spPr>
        <p:txBody>
          <a:bodyPr/>
          <a:lstStyle/>
          <a:p>
            <a:pPr eaLnBrk="1" hangingPunct="1"/>
            <a:r>
              <a:rPr lang="en-US" altLang="en-US" sz="2800" dirty="0"/>
              <a:t>Intel Pentium Processor Event-Vector Table</a:t>
            </a:r>
          </a:p>
        </p:txBody>
      </p:sp>
      <p:pic>
        <p:nvPicPr>
          <p:cNvPr id="3" name="图片 2">
            <a:extLst>
              <a:ext uri="{FF2B5EF4-FFF2-40B4-BE49-F238E27FC236}">
                <a16:creationId xmlns:a16="http://schemas.microsoft.com/office/drawing/2014/main" id="{EF66A499-45E1-40A1-BD63-79321F4ADEA5}"/>
              </a:ext>
            </a:extLst>
          </p:cNvPr>
          <p:cNvPicPr>
            <a:picLocks noChangeAspect="1"/>
          </p:cNvPicPr>
          <p:nvPr/>
        </p:nvPicPr>
        <p:blipFill>
          <a:blip r:embed="rId3"/>
          <a:stretch>
            <a:fillRect/>
          </a:stretch>
        </p:blipFill>
        <p:spPr>
          <a:xfrm>
            <a:off x="3471171" y="113607"/>
            <a:ext cx="8256231" cy="6630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34AB4-C175-4804-8D43-567523E0E3E5}"/>
              </a:ext>
            </a:extLst>
          </p:cNvPr>
          <p:cNvSpPr>
            <a:spLocks noGrp="1"/>
          </p:cNvSpPr>
          <p:nvPr>
            <p:ph type="title"/>
          </p:nvPr>
        </p:nvSpPr>
        <p:spPr/>
        <p:txBody>
          <a:bodyPr/>
          <a:lstStyle/>
          <a:p>
            <a:r>
              <a:rPr lang="en-US" altLang="zh-CN"/>
              <a:t>Three/Four Key Components of an OS</a:t>
            </a:r>
            <a:endParaRPr lang="zh-CN" altLang="en-US"/>
          </a:p>
        </p:txBody>
      </p:sp>
      <p:sp>
        <p:nvSpPr>
          <p:cNvPr id="3" name="内容占位符 2">
            <a:extLst>
              <a:ext uri="{FF2B5EF4-FFF2-40B4-BE49-F238E27FC236}">
                <a16:creationId xmlns:a16="http://schemas.microsoft.com/office/drawing/2014/main" id="{1D9DA507-6254-412F-8B0F-73FE888AF3B2}"/>
              </a:ext>
            </a:extLst>
          </p:cNvPr>
          <p:cNvSpPr>
            <a:spLocks noGrp="1"/>
          </p:cNvSpPr>
          <p:nvPr>
            <p:ph idx="1"/>
          </p:nvPr>
        </p:nvSpPr>
        <p:spPr>
          <a:xfrm>
            <a:off x="2470637" y="1233489"/>
            <a:ext cx="9111763" cy="5145087"/>
          </a:xfrm>
        </p:spPr>
        <p:txBody>
          <a:bodyPr/>
          <a:lstStyle/>
          <a:p>
            <a:r>
              <a:rPr lang="en-US" altLang="zh-CN" sz="4400" dirty="0"/>
              <a:t>1. Process Management</a:t>
            </a:r>
          </a:p>
          <a:p>
            <a:r>
              <a:rPr lang="en-US" altLang="zh-CN" sz="4400" dirty="0"/>
              <a:t>2. Memory Management</a:t>
            </a:r>
          </a:p>
          <a:p>
            <a:r>
              <a:rPr lang="en-US" altLang="zh-CN" sz="4400" dirty="0"/>
              <a:t>3. Storage Management</a:t>
            </a:r>
          </a:p>
          <a:p>
            <a:pPr marL="878187" indent="-571500">
              <a:buFont typeface="Arial" panose="020B0604020202020204" pitchFamily="34" charset="0"/>
              <a:buChar char="•"/>
            </a:pPr>
            <a:r>
              <a:rPr lang="en-US" altLang="zh-CN" sz="4000" dirty="0"/>
              <a:t> </a:t>
            </a:r>
            <a:r>
              <a:rPr lang="en-US" altLang="zh-CN" sz="4000" b="1" dirty="0">
                <a:effectLst>
                  <a:outerShdw blurRad="38100" dist="38100" dir="2700000" algn="tl">
                    <a:srgbClr val="000000">
                      <a:alpha val="43137"/>
                    </a:srgbClr>
                  </a:outerShdw>
                </a:effectLst>
              </a:rPr>
              <a:t>3.5 I/O Systems (I/O</a:t>
            </a:r>
            <a:r>
              <a:rPr lang="zh-CN" altLang="en-US" sz="4000" b="1" dirty="0">
                <a:effectLst>
                  <a:outerShdw blurRad="38100" dist="38100" dir="2700000" algn="tl">
                    <a:srgbClr val="000000">
                      <a:alpha val="43137"/>
                    </a:srgbClr>
                  </a:outerShdw>
                </a:effectLst>
              </a:rPr>
              <a:t>系统</a:t>
            </a:r>
            <a:r>
              <a:rPr lang="en-US" altLang="zh-CN" sz="4000" b="1" dirty="0">
                <a:effectLst>
                  <a:outerShdw blurRad="38100" dist="38100" dir="2700000" algn="tl">
                    <a:srgbClr val="000000">
                      <a:alpha val="43137"/>
                    </a:srgbClr>
                  </a:outerShdw>
                </a:effectLst>
              </a:rPr>
              <a:t>)</a:t>
            </a:r>
            <a:endParaRPr lang="zh-CN" alt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2881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ltLang="zh-CN" dirty="0">
                <a:ea typeface="宋体" charset="-122"/>
              </a:rPr>
              <a:t>Direct Memory Access(DMA, </a:t>
            </a:r>
            <a:r>
              <a:rPr lang="zh-CN" altLang="en-US" dirty="0"/>
              <a:t>直接内存访问</a:t>
            </a:r>
            <a:r>
              <a:rPr lang="en-US" altLang="zh-CN" dirty="0">
                <a:ea typeface="宋体" charset="-122"/>
              </a:rPr>
              <a:t>)</a:t>
            </a:r>
          </a:p>
        </p:txBody>
      </p:sp>
      <p:sp>
        <p:nvSpPr>
          <p:cNvPr id="16387" name="Rectangle 3"/>
          <p:cNvSpPr>
            <a:spLocks noGrp="1" noChangeArrowheads="1"/>
          </p:cNvSpPr>
          <p:nvPr>
            <p:ph type="body" idx="1"/>
          </p:nvPr>
        </p:nvSpPr>
        <p:spPr>
          <a:xfrm>
            <a:off x="963827" y="1285875"/>
            <a:ext cx="9452919" cy="4876800"/>
          </a:xfrm>
        </p:spPr>
        <p:txBody>
          <a:bodyPr/>
          <a:lstStyle/>
          <a:p>
            <a:r>
              <a:rPr lang="zh-CN" altLang="en-US" sz="2800" dirty="0"/>
              <a:t>用于传输大量数据，避免采用程序</a:t>
            </a:r>
            <a:r>
              <a:rPr lang="en-US" altLang="zh-CN" sz="2800" dirty="0"/>
              <a:t>I/O(</a:t>
            </a:r>
            <a:r>
              <a:rPr lang="en-US" altLang="zh-CN" sz="2800" b="1" dirty="0">
                <a:solidFill>
                  <a:srgbClr val="0070C0"/>
                </a:solidFill>
              </a:rPr>
              <a:t>programmed I/O</a:t>
            </a:r>
            <a:r>
              <a:rPr lang="en-US" altLang="zh-CN" sz="2800" dirty="0"/>
              <a:t>)</a:t>
            </a:r>
            <a:r>
              <a:rPr lang="zh-CN" altLang="en-US" sz="2800" dirty="0"/>
              <a:t>而耗费大量的</a:t>
            </a:r>
            <a:r>
              <a:rPr lang="en-US" altLang="zh-CN" sz="2800" dirty="0"/>
              <a:t>CPU</a:t>
            </a:r>
            <a:r>
              <a:rPr lang="zh-CN" altLang="en-US" sz="2800" dirty="0"/>
              <a:t>时间，且</a:t>
            </a:r>
            <a:r>
              <a:rPr lang="en-US" altLang="zh-CN" sz="2800" dirty="0"/>
              <a:t>DMA</a:t>
            </a:r>
            <a:r>
              <a:rPr lang="zh-CN" altLang="en-US" sz="2800" dirty="0"/>
              <a:t>传输速度更快</a:t>
            </a:r>
            <a:endParaRPr lang="en-US" altLang="zh-CN" sz="2800" dirty="0"/>
          </a:p>
          <a:p>
            <a:pPr marL="0" indent="0">
              <a:buNone/>
            </a:pPr>
            <a:endParaRPr lang="en-US" altLang="zh-CN" sz="2800" dirty="0"/>
          </a:p>
          <a:p>
            <a:r>
              <a:rPr lang="zh-CN" altLang="en-US" sz="2800" dirty="0"/>
              <a:t>需要</a:t>
            </a:r>
            <a:r>
              <a:rPr lang="en-US" altLang="zh-CN" sz="2800" dirty="0"/>
              <a:t> DMA </a:t>
            </a:r>
            <a:r>
              <a:rPr lang="zh-CN" altLang="en-US" sz="2800" dirty="0"/>
              <a:t>控制器</a:t>
            </a:r>
            <a:endParaRPr lang="en-US" altLang="zh-CN" sz="2800" dirty="0"/>
          </a:p>
          <a:p>
            <a:endParaRPr lang="en-US" altLang="zh-CN" sz="2800" dirty="0"/>
          </a:p>
          <a:p>
            <a:r>
              <a:rPr lang="zh-CN" altLang="en-US" sz="2800" dirty="0"/>
              <a:t>越过</a:t>
            </a:r>
            <a:r>
              <a:rPr lang="en-US" altLang="zh-CN" sz="2800" dirty="0"/>
              <a:t>CPU</a:t>
            </a:r>
            <a:r>
              <a:rPr lang="zh-CN" altLang="en-US" sz="2800" dirty="0"/>
              <a:t>，在</a:t>
            </a:r>
            <a:r>
              <a:rPr lang="en-US" altLang="zh-CN" sz="2800" dirty="0"/>
              <a:t>I/O</a:t>
            </a:r>
            <a:r>
              <a:rPr lang="zh-CN" altLang="en-US" sz="2800" dirty="0"/>
              <a:t>设备与内存间直接传输数据</a:t>
            </a:r>
            <a:endParaRPr lang="en-US" altLang="zh-CN" sz="2800" dirty="0"/>
          </a:p>
          <a:p>
            <a:endParaRPr lang="en-US" altLang="zh-CN" sz="2800" dirty="0"/>
          </a:p>
          <a:p>
            <a:r>
              <a:rPr lang="zh-CN" altLang="en-US" sz="2800" dirty="0"/>
              <a:t>但</a:t>
            </a:r>
            <a:r>
              <a:rPr lang="en-US" altLang="zh-CN" sz="2800" dirty="0"/>
              <a:t>DMA</a:t>
            </a:r>
            <a:r>
              <a:rPr lang="zh-CN" altLang="en-US" sz="2800" dirty="0"/>
              <a:t>控制器的配置与启动，还是需要</a:t>
            </a:r>
            <a:r>
              <a:rPr lang="en-US" altLang="zh-CN" sz="2800" dirty="0"/>
              <a:t>CPU</a:t>
            </a:r>
            <a:r>
              <a:rPr lang="zh-CN" altLang="en-US" sz="2800" dirty="0"/>
              <a:t>用指令完成</a:t>
            </a:r>
            <a:endParaRPr lang="en-US" altLang="zh-CN" sz="2800" dirty="0"/>
          </a:p>
        </p:txBody>
      </p:sp>
    </p:spTree>
    <p:extLst>
      <p:ext uri="{BB962C8B-B14F-4D97-AF65-F5344CB8AC3E}">
        <p14:creationId xmlns:p14="http://schemas.microsoft.com/office/powerpoint/2010/main" val="308599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D08A78FC-7817-46CC-8185-46578FF0FA2A}"/>
              </a:ext>
            </a:extLst>
          </p:cNvPr>
          <p:cNvSpPr>
            <a:spLocks noGrp="1" noChangeArrowheads="1"/>
          </p:cNvSpPr>
          <p:nvPr>
            <p:ph type="title"/>
          </p:nvPr>
        </p:nvSpPr>
        <p:spPr>
          <a:xfrm>
            <a:off x="1981200" y="170093"/>
            <a:ext cx="8229600" cy="576263"/>
          </a:xfrm>
        </p:spPr>
        <p:txBody>
          <a:bodyPr/>
          <a:lstStyle/>
          <a:p>
            <a:pPr eaLnBrk="1" hangingPunct="1"/>
            <a:r>
              <a:rPr lang="en-US" altLang="en-US" dirty="0"/>
              <a:t>Direct </a:t>
            </a:r>
            <a:r>
              <a:rPr lang="en-US" altLang="en-US"/>
              <a:t>Memory Access(</a:t>
            </a:r>
            <a:r>
              <a:rPr lang="zh-CN" altLang="en-US"/>
              <a:t>直接内存访问</a:t>
            </a:r>
            <a:r>
              <a:rPr lang="en-US" altLang="en-US"/>
              <a:t>)</a:t>
            </a:r>
            <a:endParaRPr lang="en-US" altLang="en-US" dirty="0"/>
          </a:p>
        </p:txBody>
      </p:sp>
      <p:sp>
        <p:nvSpPr>
          <p:cNvPr id="30722" name="Rectangle 3">
            <a:extLst>
              <a:ext uri="{FF2B5EF4-FFF2-40B4-BE49-F238E27FC236}">
                <a16:creationId xmlns:a16="http://schemas.microsoft.com/office/drawing/2014/main" id="{5E3B8677-43AA-4783-8372-9A9684748CAC}"/>
              </a:ext>
            </a:extLst>
          </p:cNvPr>
          <p:cNvSpPr>
            <a:spLocks noGrp="1" noChangeArrowheads="1"/>
          </p:cNvSpPr>
          <p:nvPr>
            <p:ph type="body" idx="1"/>
          </p:nvPr>
        </p:nvSpPr>
        <p:spPr>
          <a:xfrm>
            <a:off x="1070159" y="1157416"/>
            <a:ext cx="10051681" cy="4876800"/>
          </a:xfrm>
        </p:spPr>
        <p:txBody>
          <a:bodyPr/>
          <a:lstStyle/>
          <a:p>
            <a:r>
              <a:rPr lang="en-US" altLang="en-US" sz="2800" dirty="0"/>
              <a:t>OS</a:t>
            </a:r>
            <a:r>
              <a:rPr lang="zh-CN" altLang="en-US" sz="2800" dirty="0"/>
              <a:t>配置</a:t>
            </a:r>
            <a:r>
              <a:rPr lang="en-US" altLang="en-US" sz="2800" dirty="0"/>
              <a:t>DMA</a:t>
            </a:r>
            <a:r>
              <a:rPr lang="zh-CN" altLang="en-US" sz="2800" dirty="0"/>
              <a:t>控制器的寄存器</a:t>
            </a:r>
            <a:r>
              <a:rPr lang="en-US" altLang="en-US" sz="2800" dirty="0"/>
              <a:t> </a:t>
            </a:r>
          </a:p>
          <a:p>
            <a:pPr lvl="1"/>
            <a:r>
              <a:rPr lang="zh-CN" altLang="en-US" sz="2800" dirty="0"/>
              <a:t>源与目地址</a:t>
            </a:r>
            <a:endParaRPr lang="en-US" altLang="en-US" sz="2800" dirty="0"/>
          </a:p>
          <a:p>
            <a:pPr lvl="1"/>
            <a:r>
              <a:rPr lang="zh-CN" altLang="en-US" sz="2800" dirty="0"/>
              <a:t>读还是写模式</a:t>
            </a:r>
            <a:endParaRPr lang="en-US" altLang="en-US" sz="2800" dirty="0"/>
          </a:p>
          <a:p>
            <a:pPr lvl="1"/>
            <a:r>
              <a:rPr lang="zh-CN" altLang="en-US" sz="2800" dirty="0"/>
              <a:t>数据长度</a:t>
            </a:r>
            <a:endParaRPr lang="en-US" altLang="en-US" sz="2800" dirty="0"/>
          </a:p>
          <a:p>
            <a:pPr lvl="1"/>
            <a:r>
              <a:rPr lang="zh-CN" altLang="en-US" sz="2800" dirty="0"/>
              <a:t>向</a:t>
            </a:r>
            <a:r>
              <a:rPr lang="en-US" altLang="zh-CN" sz="2800" dirty="0"/>
              <a:t>DMA</a:t>
            </a:r>
            <a:r>
              <a:rPr lang="zh-CN" altLang="en-US" sz="2800" dirty="0"/>
              <a:t>命令寄存器写入</a:t>
            </a:r>
            <a:r>
              <a:rPr lang="en-US" altLang="zh-CN" sz="2800" dirty="0"/>
              <a:t>DMA</a:t>
            </a:r>
            <a:r>
              <a:rPr lang="zh-CN" altLang="en-US" sz="2800" dirty="0"/>
              <a:t>启动命令</a:t>
            </a:r>
            <a:endParaRPr lang="en-US" altLang="en-US" sz="2800" dirty="0"/>
          </a:p>
          <a:p>
            <a:pPr lvl="1"/>
            <a:r>
              <a:rPr lang="en-US" altLang="zh-CN" sz="2800" dirty="0"/>
              <a:t>DMA</a:t>
            </a:r>
            <a:r>
              <a:rPr lang="zh-CN" altLang="en-US" sz="2800" dirty="0"/>
              <a:t>控制器启动，直接掌控总线的控制权</a:t>
            </a:r>
            <a:endParaRPr lang="en-US" altLang="en-US" sz="2800" dirty="0"/>
          </a:p>
          <a:p>
            <a:pPr lvl="2"/>
            <a:r>
              <a:rPr lang="zh-CN" altLang="en-US" sz="2800" dirty="0"/>
              <a:t>需要与</a:t>
            </a:r>
            <a:r>
              <a:rPr lang="en-US" altLang="zh-CN" sz="2800" dirty="0"/>
              <a:t>CPU</a:t>
            </a:r>
            <a:r>
              <a:rPr lang="zh-CN" altLang="en-US" sz="2800" dirty="0"/>
              <a:t>争用总线</a:t>
            </a:r>
            <a:r>
              <a:rPr lang="en-US" altLang="zh-CN" sz="2800" dirty="0"/>
              <a:t>(CPU</a:t>
            </a:r>
            <a:r>
              <a:rPr lang="zh-CN" altLang="en-US" sz="2800" dirty="0"/>
              <a:t>仍在运行，比如其他进程</a:t>
            </a:r>
            <a:r>
              <a:rPr lang="en-US" altLang="zh-CN" sz="2800" dirty="0"/>
              <a:t>)</a:t>
            </a:r>
            <a:r>
              <a:rPr lang="zh-CN" altLang="en-US" sz="2800" dirty="0"/>
              <a:t>，</a:t>
            </a:r>
            <a:r>
              <a:rPr lang="en-US" altLang="en-US" sz="2800" b="1" dirty="0">
                <a:solidFill>
                  <a:srgbClr val="006699"/>
                </a:solidFill>
                <a:latin typeface="+mj-lt"/>
              </a:rPr>
              <a:t>Cycle</a:t>
            </a:r>
            <a:r>
              <a:rPr lang="en-US" altLang="en-US" sz="2400" b="1" dirty="0">
                <a:solidFill>
                  <a:srgbClr val="3366FF"/>
                </a:solidFill>
              </a:rPr>
              <a:t> </a:t>
            </a:r>
            <a:r>
              <a:rPr lang="en-US" altLang="en-US" sz="2800" b="1" dirty="0">
                <a:solidFill>
                  <a:srgbClr val="006699"/>
                </a:solidFill>
                <a:latin typeface="+mj-lt"/>
              </a:rPr>
              <a:t>stealing</a:t>
            </a:r>
            <a:r>
              <a:rPr lang="en-US" altLang="en-US" sz="2800" b="1" dirty="0">
                <a:solidFill>
                  <a:srgbClr val="0070C0"/>
                </a:solidFill>
                <a:latin typeface="+mj-lt"/>
              </a:rPr>
              <a:t>(</a:t>
            </a:r>
            <a:r>
              <a:rPr lang="zh-CN" altLang="en-US" sz="2800" b="1" dirty="0">
                <a:solidFill>
                  <a:srgbClr val="0070C0"/>
                </a:solidFill>
                <a:latin typeface="+mj-lt"/>
              </a:rPr>
              <a:t>周期挪用</a:t>
            </a:r>
            <a:r>
              <a:rPr lang="en-US" altLang="en-US" sz="2800" b="1" dirty="0">
                <a:solidFill>
                  <a:srgbClr val="0070C0"/>
                </a:solidFill>
                <a:latin typeface="+mj-lt"/>
              </a:rPr>
              <a:t>)</a:t>
            </a:r>
            <a:r>
              <a:rPr lang="zh-CN" altLang="en-US" sz="2800" b="1" dirty="0">
                <a:solidFill>
                  <a:srgbClr val="0070C0"/>
                </a:solidFill>
                <a:latin typeface="+mj-lt"/>
              </a:rPr>
              <a:t>，</a:t>
            </a:r>
            <a:r>
              <a:rPr lang="zh-CN" altLang="en-US" sz="2800" dirty="0"/>
              <a:t>但依然高效</a:t>
            </a:r>
            <a:endParaRPr lang="en-US" altLang="en-US" sz="2800" dirty="0"/>
          </a:p>
          <a:p>
            <a:pPr lvl="1"/>
            <a:r>
              <a:rPr lang="zh-CN" altLang="en-US" sz="2800" dirty="0"/>
              <a:t>完成，用中断信号通知</a:t>
            </a:r>
            <a:r>
              <a:rPr lang="en-US" altLang="zh-CN" sz="2800" dirty="0"/>
              <a:t>CPU</a:t>
            </a:r>
            <a:endParaRPr lang="en-US"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0EDCF85-D76D-4DEC-8B62-664C27C3A302}"/>
              </a:ext>
            </a:extLst>
          </p:cNvPr>
          <p:cNvSpPr>
            <a:spLocks noGrp="1" noChangeArrowheads="1"/>
          </p:cNvSpPr>
          <p:nvPr>
            <p:ph type="title"/>
          </p:nvPr>
        </p:nvSpPr>
        <p:spPr>
          <a:xfrm>
            <a:off x="514907" y="1070727"/>
            <a:ext cx="2618911" cy="2358273"/>
          </a:xfrm>
        </p:spPr>
        <p:txBody>
          <a:bodyPr/>
          <a:lstStyle/>
          <a:p>
            <a:pPr eaLnBrk="1" hangingPunct="1"/>
            <a:r>
              <a:rPr lang="en-US" altLang="en-US" sz="2800" dirty="0"/>
              <a:t>Six Step Process to Perform DMA Transfer</a:t>
            </a:r>
          </a:p>
        </p:txBody>
      </p:sp>
      <p:pic>
        <p:nvPicPr>
          <p:cNvPr id="3" name="图片 2">
            <a:extLst>
              <a:ext uri="{FF2B5EF4-FFF2-40B4-BE49-F238E27FC236}">
                <a16:creationId xmlns:a16="http://schemas.microsoft.com/office/drawing/2014/main" id="{E352EF6E-26AD-4028-9EAD-DE36007369EC}"/>
              </a:ext>
            </a:extLst>
          </p:cNvPr>
          <p:cNvPicPr>
            <a:picLocks noChangeAspect="1"/>
          </p:cNvPicPr>
          <p:nvPr/>
        </p:nvPicPr>
        <p:blipFill>
          <a:blip r:embed="rId3"/>
          <a:stretch>
            <a:fillRect/>
          </a:stretch>
        </p:blipFill>
        <p:spPr>
          <a:xfrm>
            <a:off x="3408056" y="0"/>
            <a:ext cx="7985921"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9E0667B2-C518-47C1-92A9-F7991721CAA7}"/>
              </a:ext>
            </a:extLst>
          </p:cNvPr>
          <p:cNvSpPr>
            <a:spLocks noGrp="1" noChangeArrowheads="1"/>
          </p:cNvSpPr>
          <p:nvPr>
            <p:ph type="title"/>
          </p:nvPr>
        </p:nvSpPr>
        <p:spPr>
          <a:xfrm>
            <a:off x="1775535" y="229642"/>
            <a:ext cx="9232776" cy="576263"/>
          </a:xfrm>
        </p:spPr>
        <p:txBody>
          <a:bodyPr/>
          <a:lstStyle/>
          <a:p>
            <a:pPr eaLnBrk="1" hangingPunct="1"/>
            <a:r>
              <a:rPr lang="en-US" altLang="en-US"/>
              <a:t>13.3 Application </a:t>
            </a:r>
            <a:r>
              <a:rPr lang="en-US" altLang="en-US" dirty="0"/>
              <a:t>I/</a:t>
            </a:r>
            <a:r>
              <a:rPr lang="en-US" altLang="en-US"/>
              <a:t>O Interface(</a:t>
            </a:r>
            <a:r>
              <a:rPr lang="en-US" altLang="zh-CN"/>
              <a:t>I/O</a:t>
            </a:r>
            <a:r>
              <a:rPr lang="zh-CN" altLang="en-US"/>
              <a:t>应用接口</a:t>
            </a:r>
            <a:r>
              <a:rPr lang="en-US" altLang="en-US"/>
              <a:t>)</a:t>
            </a:r>
            <a:endParaRPr lang="en-US" altLang="en-US" dirty="0"/>
          </a:p>
        </p:txBody>
      </p:sp>
      <p:sp>
        <p:nvSpPr>
          <p:cNvPr id="34818" name="Rectangle 3">
            <a:extLst>
              <a:ext uri="{FF2B5EF4-FFF2-40B4-BE49-F238E27FC236}">
                <a16:creationId xmlns:a16="http://schemas.microsoft.com/office/drawing/2014/main" id="{99EAB33C-CBCD-48B9-B0C5-E24953D8BE45}"/>
              </a:ext>
            </a:extLst>
          </p:cNvPr>
          <p:cNvSpPr>
            <a:spLocks noGrp="1" noChangeArrowheads="1"/>
          </p:cNvSpPr>
          <p:nvPr>
            <p:ph type="body" idx="1"/>
          </p:nvPr>
        </p:nvSpPr>
        <p:spPr>
          <a:xfrm>
            <a:off x="1066800" y="1163637"/>
            <a:ext cx="10058400" cy="4530725"/>
          </a:xfrm>
        </p:spPr>
        <p:txBody>
          <a:bodyPr/>
          <a:lstStyle/>
          <a:p>
            <a:r>
              <a:rPr lang="zh-CN" altLang="en-US" sz="2800" dirty="0"/>
              <a:t>与复杂软件的工程实现一样，采用包括抽象、封装与分层的方法，尽力把不同设备的差别，留在底层，并向高层提供一个统一的接口</a:t>
            </a:r>
            <a:endParaRPr lang="en-US" altLang="en-US" sz="2800" dirty="0"/>
          </a:p>
          <a:p>
            <a:r>
              <a:rPr lang="en-US" altLang="en-US" sz="2800" dirty="0"/>
              <a:t>I/O</a:t>
            </a:r>
            <a:r>
              <a:rPr lang="zh-CN" altLang="en-US" sz="2800" dirty="0"/>
              <a:t>系统调用把设备的特性封装成通用的</a:t>
            </a:r>
            <a:endParaRPr lang="en-US" altLang="en-US" sz="2800" dirty="0"/>
          </a:p>
          <a:p>
            <a:r>
              <a:rPr lang="zh-CN" altLang="en-US" sz="2800" dirty="0"/>
              <a:t>在内核中，设备驱动程序层隐藏了</a:t>
            </a:r>
            <a:r>
              <a:rPr lang="en-US" altLang="zh-CN" sz="2800" dirty="0"/>
              <a:t>I/O</a:t>
            </a:r>
            <a:r>
              <a:rPr lang="zh-CN" altLang="en-US" sz="2800" dirty="0"/>
              <a:t>控制器之间的差异</a:t>
            </a:r>
            <a:endParaRPr lang="en-US" altLang="en-US" sz="2800" dirty="0"/>
          </a:p>
          <a:p>
            <a:r>
              <a:rPr lang="zh-CN" altLang="en-US" sz="2800" dirty="0"/>
              <a:t>新增的设备通过使用同类已实现驱动的设备协议，来避免全新的开发工作</a:t>
            </a:r>
            <a:endParaRPr lang="en-US" altLang="en-US" sz="2800" dirty="0"/>
          </a:p>
          <a:p>
            <a:r>
              <a:rPr lang="zh-CN" altLang="en-US" sz="2800" dirty="0"/>
              <a:t>但每类操作系统有自己的</a:t>
            </a:r>
            <a:r>
              <a:rPr lang="en-US" altLang="zh-CN" sz="2800" dirty="0"/>
              <a:t>I/O</a:t>
            </a:r>
            <a:r>
              <a:rPr lang="zh-CN" altLang="en-US" sz="2800" dirty="0"/>
              <a:t>子系统以及驱动框架，这加大了设备开发商适配不同操作系统的工作</a:t>
            </a:r>
            <a:endParaRPr lang="en-US" altLang="en-US" sz="2800" b="1" dirty="0">
              <a:solidFill>
                <a:srgbClr val="006699"/>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9E0667B2-C518-47C1-92A9-F7991721CAA7}"/>
              </a:ext>
            </a:extLst>
          </p:cNvPr>
          <p:cNvSpPr>
            <a:spLocks noGrp="1" noChangeArrowheads="1"/>
          </p:cNvSpPr>
          <p:nvPr>
            <p:ph type="title"/>
          </p:nvPr>
        </p:nvSpPr>
        <p:spPr>
          <a:xfrm>
            <a:off x="1775535" y="229642"/>
            <a:ext cx="9232776" cy="576263"/>
          </a:xfrm>
        </p:spPr>
        <p:txBody>
          <a:bodyPr/>
          <a:lstStyle/>
          <a:p>
            <a:pPr eaLnBrk="1" hangingPunct="1"/>
            <a:r>
              <a:rPr lang="en-US" altLang="en-US" dirty="0"/>
              <a:t>Application I/O Interface(</a:t>
            </a:r>
            <a:r>
              <a:rPr lang="en-US" altLang="zh-CN" dirty="0"/>
              <a:t>I/O</a:t>
            </a:r>
            <a:r>
              <a:rPr lang="zh-CN" altLang="en-US" dirty="0"/>
              <a:t>应用接口</a:t>
            </a:r>
            <a:r>
              <a:rPr lang="en-US" altLang="en-US" dirty="0"/>
              <a:t>)</a:t>
            </a:r>
          </a:p>
        </p:txBody>
      </p:sp>
      <p:sp>
        <p:nvSpPr>
          <p:cNvPr id="34818" name="Rectangle 3">
            <a:extLst>
              <a:ext uri="{FF2B5EF4-FFF2-40B4-BE49-F238E27FC236}">
                <a16:creationId xmlns:a16="http://schemas.microsoft.com/office/drawing/2014/main" id="{99EAB33C-CBCD-48B9-B0C5-E24953D8BE45}"/>
              </a:ext>
            </a:extLst>
          </p:cNvPr>
          <p:cNvSpPr>
            <a:spLocks noGrp="1" noChangeArrowheads="1"/>
          </p:cNvSpPr>
          <p:nvPr>
            <p:ph type="body" idx="1"/>
          </p:nvPr>
        </p:nvSpPr>
        <p:spPr>
          <a:xfrm>
            <a:off x="1068859" y="1238766"/>
            <a:ext cx="9947439" cy="4530725"/>
          </a:xfrm>
        </p:spPr>
        <p:txBody>
          <a:bodyPr/>
          <a:lstStyle/>
          <a:p>
            <a:r>
              <a:rPr lang="zh-CN" altLang="en-US" sz="2800" dirty="0"/>
              <a:t>设备的差异是多维度的</a:t>
            </a:r>
            <a:endParaRPr lang="en-US" altLang="en-US" sz="2800" dirty="0"/>
          </a:p>
          <a:p>
            <a:pPr lvl="1"/>
            <a:r>
              <a:rPr lang="en-US" altLang="en-US" sz="2800" b="1" dirty="0">
                <a:solidFill>
                  <a:srgbClr val="006699"/>
                </a:solidFill>
                <a:latin typeface="+mj-lt"/>
              </a:rPr>
              <a:t>Character-stream(</a:t>
            </a:r>
            <a:r>
              <a:rPr lang="zh-CN" altLang="en-US" sz="2800" b="1" dirty="0">
                <a:solidFill>
                  <a:srgbClr val="006699"/>
                </a:solidFill>
                <a:latin typeface="+mj-lt"/>
              </a:rPr>
              <a:t>字符流</a:t>
            </a:r>
            <a:r>
              <a:rPr lang="en-US" altLang="en-US" sz="2800" b="1" dirty="0">
                <a:solidFill>
                  <a:srgbClr val="006699"/>
                </a:solidFill>
                <a:latin typeface="+mj-lt"/>
              </a:rPr>
              <a:t>)</a:t>
            </a:r>
            <a:r>
              <a:rPr lang="en-US" altLang="en-US" sz="2800" b="1" dirty="0"/>
              <a:t> </a:t>
            </a:r>
            <a:r>
              <a:rPr lang="en-US" altLang="en-US" sz="2800" dirty="0"/>
              <a:t>or</a:t>
            </a:r>
            <a:r>
              <a:rPr lang="en-US" altLang="en-US" sz="2800" b="1" dirty="0"/>
              <a:t> </a:t>
            </a:r>
            <a:r>
              <a:rPr lang="en-US" altLang="en-US" sz="2800" b="1" dirty="0">
                <a:solidFill>
                  <a:srgbClr val="006699"/>
                </a:solidFill>
                <a:latin typeface="+mj-lt"/>
              </a:rPr>
              <a:t>block(</a:t>
            </a:r>
            <a:r>
              <a:rPr lang="zh-CN" altLang="en-US" sz="2800" b="1" dirty="0">
                <a:solidFill>
                  <a:srgbClr val="006699"/>
                </a:solidFill>
                <a:latin typeface="+mj-lt"/>
              </a:rPr>
              <a:t>块</a:t>
            </a:r>
            <a:r>
              <a:rPr lang="en-US" altLang="en-US" sz="2800" b="1" dirty="0">
                <a:solidFill>
                  <a:srgbClr val="006699"/>
                </a:solidFill>
                <a:latin typeface="+mj-lt"/>
              </a:rPr>
              <a:t>)</a:t>
            </a:r>
          </a:p>
          <a:p>
            <a:pPr lvl="1"/>
            <a:r>
              <a:rPr lang="en-US" altLang="en-US" sz="2800" b="1" dirty="0">
                <a:solidFill>
                  <a:srgbClr val="006699"/>
                </a:solidFill>
                <a:latin typeface="+mj-lt"/>
              </a:rPr>
              <a:t>Sequential(</a:t>
            </a:r>
            <a:r>
              <a:rPr lang="zh-CN" altLang="en-US" sz="2800" b="1" dirty="0">
                <a:solidFill>
                  <a:srgbClr val="006699"/>
                </a:solidFill>
                <a:latin typeface="+mj-lt"/>
              </a:rPr>
              <a:t>顺序</a:t>
            </a:r>
            <a:r>
              <a:rPr lang="en-US" altLang="en-US" sz="2800" b="1" dirty="0">
                <a:solidFill>
                  <a:srgbClr val="006699"/>
                </a:solidFill>
                <a:latin typeface="+mj-lt"/>
              </a:rPr>
              <a:t>)</a:t>
            </a:r>
            <a:r>
              <a:rPr lang="en-US" altLang="en-US" sz="2800" b="1" dirty="0"/>
              <a:t> </a:t>
            </a:r>
            <a:r>
              <a:rPr lang="en-US" altLang="en-US" sz="2800" dirty="0"/>
              <a:t>or </a:t>
            </a:r>
            <a:r>
              <a:rPr lang="en-US" altLang="en-US" sz="2800" b="1" dirty="0">
                <a:solidFill>
                  <a:srgbClr val="006699"/>
                </a:solidFill>
                <a:latin typeface="+mj-lt"/>
              </a:rPr>
              <a:t>random-access(</a:t>
            </a:r>
            <a:r>
              <a:rPr lang="zh-CN" altLang="en-US" sz="2800" b="1" dirty="0">
                <a:solidFill>
                  <a:srgbClr val="006699"/>
                </a:solidFill>
                <a:latin typeface="+mj-lt"/>
              </a:rPr>
              <a:t>随机访问</a:t>
            </a:r>
            <a:r>
              <a:rPr lang="en-US" altLang="en-US" sz="2800" b="1" dirty="0">
                <a:solidFill>
                  <a:srgbClr val="006699"/>
                </a:solidFill>
                <a:latin typeface="+mj-lt"/>
              </a:rPr>
              <a:t>)</a:t>
            </a:r>
          </a:p>
          <a:p>
            <a:pPr lvl="1"/>
            <a:r>
              <a:rPr lang="en-US" altLang="en-US" sz="2800" b="1" dirty="0">
                <a:solidFill>
                  <a:srgbClr val="006699"/>
                </a:solidFill>
                <a:latin typeface="+mj-lt"/>
              </a:rPr>
              <a:t>Synchronous(</a:t>
            </a:r>
            <a:r>
              <a:rPr lang="zh-CN" altLang="en-US" sz="2800" b="1" dirty="0">
                <a:solidFill>
                  <a:srgbClr val="006699"/>
                </a:solidFill>
                <a:latin typeface="+mj-lt"/>
              </a:rPr>
              <a:t>同步</a:t>
            </a:r>
            <a:r>
              <a:rPr lang="en-US" altLang="en-US" sz="2800" b="1" dirty="0">
                <a:solidFill>
                  <a:srgbClr val="006699"/>
                </a:solidFill>
                <a:latin typeface="+mj-lt"/>
              </a:rPr>
              <a:t>)</a:t>
            </a:r>
            <a:r>
              <a:rPr lang="en-US" altLang="en-US" sz="2800" b="1" dirty="0">
                <a:solidFill>
                  <a:srgbClr val="3366FF"/>
                </a:solidFill>
              </a:rPr>
              <a:t> </a:t>
            </a:r>
            <a:r>
              <a:rPr lang="en-US" altLang="en-US" sz="2800" dirty="0">
                <a:solidFill>
                  <a:srgbClr val="000000"/>
                </a:solidFill>
              </a:rPr>
              <a:t>or</a:t>
            </a:r>
            <a:r>
              <a:rPr lang="en-US" altLang="en-US" sz="2800" b="1" dirty="0">
                <a:solidFill>
                  <a:srgbClr val="3366FF"/>
                </a:solidFill>
              </a:rPr>
              <a:t> </a:t>
            </a:r>
            <a:r>
              <a:rPr lang="en-US" altLang="en-US" sz="2800" b="1" dirty="0">
                <a:solidFill>
                  <a:srgbClr val="006699"/>
                </a:solidFill>
                <a:latin typeface="+mj-lt"/>
              </a:rPr>
              <a:t>asynchronous(</a:t>
            </a:r>
            <a:r>
              <a:rPr lang="zh-CN" altLang="en-US" sz="2800" b="1" dirty="0">
                <a:solidFill>
                  <a:srgbClr val="006699"/>
                </a:solidFill>
                <a:latin typeface="+mj-lt"/>
              </a:rPr>
              <a:t>异步</a:t>
            </a:r>
            <a:r>
              <a:rPr lang="en-US" altLang="en-US" sz="2800" b="1" dirty="0">
                <a:solidFill>
                  <a:srgbClr val="006699"/>
                </a:solidFill>
                <a:latin typeface="+mj-lt"/>
              </a:rPr>
              <a:t>)</a:t>
            </a:r>
            <a:r>
              <a:rPr lang="en-US" altLang="en-US" sz="2800" b="1" dirty="0">
                <a:solidFill>
                  <a:srgbClr val="3366FF"/>
                </a:solidFill>
              </a:rPr>
              <a:t> </a:t>
            </a:r>
            <a:r>
              <a:rPr lang="en-US" altLang="en-US" sz="2800" dirty="0">
                <a:solidFill>
                  <a:srgbClr val="000000"/>
                </a:solidFill>
              </a:rPr>
              <a:t>(</a:t>
            </a:r>
            <a:r>
              <a:rPr lang="zh-CN" altLang="en-US" sz="2800" dirty="0">
                <a:solidFill>
                  <a:srgbClr val="000000"/>
                </a:solidFill>
              </a:rPr>
              <a:t>或二者均支持</a:t>
            </a:r>
            <a:r>
              <a:rPr lang="en-US" altLang="en-US" sz="2800" dirty="0">
                <a:solidFill>
                  <a:srgbClr val="000000"/>
                </a:solidFill>
              </a:rPr>
              <a:t>)</a:t>
            </a:r>
          </a:p>
          <a:p>
            <a:pPr lvl="1"/>
            <a:r>
              <a:rPr lang="en-US" altLang="en-US" sz="2800" b="1" dirty="0">
                <a:solidFill>
                  <a:srgbClr val="006699"/>
                </a:solidFill>
                <a:latin typeface="+mj-lt"/>
              </a:rPr>
              <a:t>Sharable(</a:t>
            </a:r>
            <a:r>
              <a:rPr lang="zh-CN" altLang="en-US" sz="2800" b="1" dirty="0">
                <a:solidFill>
                  <a:srgbClr val="006699"/>
                </a:solidFill>
                <a:latin typeface="+mj-lt"/>
              </a:rPr>
              <a:t>共享</a:t>
            </a:r>
            <a:r>
              <a:rPr lang="en-US" altLang="en-US" sz="2800" b="1" dirty="0">
                <a:solidFill>
                  <a:srgbClr val="006699"/>
                </a:solidFill>
                <a:latin typeface="+mj-lt"/>
              </a:rPr>
              <a:t>)</a:t>
            </a:r>
            <a:r>
              <a:rPr lang="en-US" altLang="en-US" sz="2800" b="1" dirty="0"/>
              <a:t> </a:t>
            </a:r>
            <a:r>
              <a:rPr lang="en-US" altLang="en-US" sz="2800" dirty="0"/>
              <a:t>or</a:t>
            </a:r>
            <a:r>
              <a:rPr lang="en-US" altLang="en-US" sz="2800" b="1" dirty="0"/>
              <a:t> </a:t>
            </a:r>
            <a:r>
              <a:rPr lang="en-US" altLang="en-US" sz="2800" b="1" dirty="0">
                <a:solidFill>
                  <a:srgbClr val="006699"/>
                </a:solidFill>
                <a:latin typeface="+mj-lt"/>
              </a:rPr>
              <a:t>dedicated(</a:t>
            </a:r>
            <a:r>
              <a:rPr lang="zh-CN" altLang="en-US" sz="2800" b="1" dirty="0">
                <a:solidFill>
                  <a:srgbClr val="006699"/>
                </a:solidFill>
                <a:latin typeface="+mj-lt"/>
              </a:rPr>
              <a:t>专用</a:t>
            </a:r>
            <a:r>
              <a:rPr lang="en-US" altLang="en-US" sz="2800" b="1" dirty="0">
                <a:solidFill>
                  <a:srgbClr val="006699"/>
                </a:solidFill>
                <a:latin typeface="+mj-lt"/>
              </a:rPr>
              <a:t>)</a:t>
            </a:r>
          </a:p>
          <a:p>
            <a:pPr lvl="1"/>
            <a:r>
              <a:rPr lang="en-US" altLang="en-US" sz="2800" b="1" dirty="0">
                <a:solidFill>
                  <a:srgbClr val="006699"/>
                </a:solidFill>
                <a:latin typeface="+mj-lt"/>
              </a:rPr>
              <a:t>Speed</a:t>
            </a:r>
            <a:r>
              <a:rPr lang="en-US" altLang="en-US" sz="2800" b="1" dirty="0">
                <a:solidFill>
                  <a:srgbClr val="3366FF"/>
                </a:solidFill>
              </a:rPr>
              <a:t> </a:t>
            </a:r>
            <a:r>
              <a:rPr lang="en-US" altLang="en-US" sz="2800" b="1" dirty="0">
                <a:solidFill>
                  <a:srgbClr val="006699"/>
                </a:solidFill>
                <a:latin typeface="+mj-lt"/>
              </a:rPr>
              <a:t>of operation(</a:t>
            </a:r>
            <a:r>
              <a:rPr lang="zh-CN" altLang="en-US" sz="2800" b="1" dirty="0">
                <a:solidFill>
                  <a:srgbClr val="006699"/>
                </a:solidFill>
                <a:latin typeface="+mj-lt"/>
              </a:rPr>
              <a:t>操作速度</a:t>
            </a:r>
            <a:r>
              <a:rPr lang="en-US" altLang="en-US" sz="2800" b="1" dirty="0">
                <a:solidFill>
                  <a:srgbClr val="006699"/>
                </a:solidFill>
                <a:latin typeface="+mj-lt"/>
              </a:rPr>
              <a:t>)</a:t>
            </a:r>
          </a:p>
          <a:p>
            <a:pPr lvl="1"/>
            <a:r>
              <a:rPr lang="en-US" altLang="en-US" sz="2800" b="1" dirty="0">
                <a:solidFill>
                  <a:srgbClr val="006699"/>
                </a:solidFill>
                <a:latin typeface="+mj-lt"/>
              </a:rPr>
              <a:t>read-write(</a:t>
            </a:r>
            <a:r>
              <a:rPr lang="zh-CN" altLang="en-US" sz="2800" b="1" dirty="0">
                <a:solidFill>
                  <a:srgbClr val="006699"/>
                </a:solidFill>
                <a:latin typeface="+mj-lt"/>
              </a:rPr>
              <a:t>读写</a:t>
            </a:r>
            <a:r>
              <a:rPr lang="en-US" altLang="en-US" sz="2800" b="1" dirty="0">
                <a:solidFill>
                  <a:srgbClr val="006699"/>
                </a:solidFill>
                <a:latin typeface="+mj-lt"/>
              </a:rPr>
              <a:t>)</a:t>
            </a:r>
            <a:r>
              <a:rPr lang="en-US" altLang="en-US" sz="2800" b="1" dirty="0"/>
              <a:t>, </a:t>
            </a:r>
            <a:r>
              <a:rPr lang="en-US" altLang="en-US" sz="2800" b="1" dirty="0">
                <a:solidFill>
                  <a:srgbClr val="006699"/>
                </a:solidFill>
                <a:latin typeface="+mj-lt"/>
              </a:rPr>
              <a:t>read only(</a:t>
            </a:r>
            <a:r>
              <a:rPr lang="zh-CN" altLang="en-US" sz="2800" b="1" dirty="0">
                <a:solidFill>
                  <a:srgbClr val="006699"/>
                </a:solidFill>
                <a:latin typeface="+mj-lt"/>
              </a:rPr>
              <a:t>只读</a:t>
            </a:r>
            <a:r>
              <a:rPr lang="en-US" altLang="en-US" sz="2800" b="1" dirty="0">
                <a:solidFill>
                  <a:srgbClr val="006699"/>
                </a:solidFill>
                <a:latin typeface="+mj-lt"/>
              </a:rPr>
              <a:t>)</a:t>
            </a:r>
            <a:r>
              <a:rPr lang="en-US" altLang="en-US" sz="2800" b="1" dirty="0"/>
              <a:t>, </a:t>
            </a:r>
            <a:r>
              <a:rPr lang="en-US" altLang="en-US" sz="2800" dirty="0"/>
              <a:t>or</a:t>
            </a:r>
            <a:r>
              <a:rPr lang="en-US" altLang="en-US" sz="2800" b="1" dirty="0"/>
              <a:t> </a:t>
            </a:r>
            <a:r>
              <a:rPr lang="en-US" altLang="en-US" sz="2800" b="1" dirty="0">
                <a:solidFill>
                  <a:srgbClr val="006699"/>
                </a:solidFill>
                <a:latin typeface="+mj-lt"/>
              </a:rPr>
              <a:t>write</a:t>
            </a:r>
            <a:r>
              <a:rPr lang="en-US" altLang="en-US" sz="2800" b="1" dirty="0">
                <a:solidFill>
                  <a:srgbClr val="3366FF"/>
                </a:solidFill>
              </a:rPr>
              <a:t> </a:t>
            </a:r>
            <a:r>
              <a:rPr lang="en-US" altLang="en-US" sz="2800" b="1" dirty="0">
                <a:solidFill>
                  <a:srgbClr val="006699"/>
                </a:solidFill>
                <a:latin typeface="+mj-lt"/>
              </a:rPr>
              <a:t>only(</a:t>
            </a:r>
            <a:r>
              <a:rPr lang="zh-CN" altLang="en-US" sz="2800" b="1" dirty="0">
                <a:solidFill>
                  <a:srgbClr val="006699"/>
                </a:solidFill>
                <a:latin typeface="+mj-lt"/>
              </a:rPr>
              <a:t>只写</a:t>
            </a:r>
            <a:r>
              <a:rPr lang="en-US" altLang="en-US" sz="2800" b="1" dirty="0">
                <a:solidFill>
                  <a:srgbClr val="006699"/>
                </a:solidFill>
                <a:latin typeface="+mj-lt"/>
              </a:rPr>
              <a:t>)</a:t>
            </a:r>
          </a:p>
        </p:txBody>
      </p:sp>
    </p:spTree>
    <p:extLst>
      <p:ext uri="{BB962C8B-B14F-4D97-AF65-F5344CB8AC3E}">
        <p14:creationId xmlns:p14="http://schemas.microsoft.com/office/powerpoint/2010/main" val="817980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A02EB766-58CB-4095-B504-FEF7CEBC4FEC}"/>
              </a:ext>
            </a:extLst>
          </p:cNvPr>
          <p:cNvSpPr>
            <a:spLocks noGrp="1" noChangeArrowheads="1"/>
          </p:cNvSpPr>
          <p:nvPr>
            <p:ph type="title"/>
          </p:nvPr>
        </p:nvSpPr>
        <p:spPr>
          <a:xfrm>
            <a:off x="1981200" y="233593"/>
            <a:ext cx="8229600" cy="576263"/>
          </a:xfrm>
        </p:spPr>
        <p:txBody>
          <a:bodyPr/>
          <a:lstStyle/>
          <a:p>
            <a:pPr eaLnBrk="1" hangingPunct="1"/>
            <a:r>
              <a:rPr lang="en-US" altLang="en-US" dirty="0"/>
              <a:t>A Kernel I/O Structure</a:t>
            </a:r>
            <a:endParaRPr lang="en-US" altLang="en-US" sz="2400" dirty="0"/>
          </a:p>
        </p:txBody>
      </p:sp>
      <p:pic>
        <p:nvPicPr>
          <p:cNvPr id="36866" name="Picture 2">
            <a:extLst>
              <a:ext uri="{FF2B5EF4-FFF2-40B4-BE49-F238E27FC236}">
                <a16:creationId xmlns:a16="http://schemas.microsoft.com/office/drawing/2014/main" id="{D91E6BBB-9FA6-4BE0-A3F8-29E181B72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029" y="909494"/>
            <a:ext cx="7794594" cy="566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366B6832-28AC-4288-B525-BCEEFB9ABF75}"/>
              </a:ext>
            </a:extLst>
          </p:cNvPr>
          <p:cNvSpPr>
            <a:spLocks noGrp="1" noChangeArrowheads="1"/>
          </p:cNvSpPr>
          <p:nvPr>
            <p:ph type="title"/>
          </p:nvPr>
        </p:nvSpPr>
        <p:spPr>
          <a:xfrm>
            <a:off x="2600325" y="219500"/>
            <a:ext cx="7772400" cy="598487"/>
          </a:xfrm>
        </p:spPr>
        <p:txBody>
          <a:bodyPr/>
          <a:lstStyle/>
          <a:p>
            <a:pPr eaLnBrk="1" hangingPunct="1"/>
            <a:r>
              <a:rPr lang="en-US" altLang="en-US" dirty="0"/>
              <a:t>Characteristics of I/O Devices</a:t>
            </a:r>
            <a:endParaRPr lang="en-US" altLang="en-US" sz="2400" dirty="0"/>
          </a:p>
        </p:txBody>
      </p:sp>
      <p:pic>
        <p:nvPicPr>
          <p:cNvPr id="3" name="图片 2">
            <a:extLst>
              <a:ext uri="{FF2B5EF4-FFF2-40B4-BE49-F238E27FC236}">
                <a16:creationId xmlns:a16="http://schemas.microsoft.com/office/drawing/2014/main" id="{A3FD410E-93BA-4CEC-8863-DA1BFC2140F8}"/>
              </a:ext>
            </a:extLst>
          </p:cNvPr>
          <p:cNvPicPr>
            <a:picLocks noChangeAspect="1"/>
          </p:cNvPicPr>
          <p:nvPr/>
        </p:nvPicPr>
        <p:blipFill>
          <a:blip r:embed="rId3"/>
          <a:stretch>
            <a:fillRect/>
          </a:stretch>
        </p:blipFill>
        <p:spPr>
          <a:xfrm>
            <a:off x="1671517" y="817986"/>
            <a:ext cx="9176995" cy="57332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BAB99F9B-0394-4376-A52D-CC1A3D07D962}"/>
              </a:ext>
            </a:extLst>
          </p:cNvPr>
          <p:cNvSpPr>
            <a:spLocks noGrp="1" noChangeArrowheads="1"/>
          </p:cNvSpPr>
          <p:nvPr>
            <p:ph type="title"/>
          </p:nvPr>
        </p:nvSpPr>
        <p:spPr>
          <a:xfrm>
            <a:off x="2009775" y="233593"/>
            <a:ext cx="8696695" cy="576263"/>
          </a:xfrm>
        </p:spPr>
        <p:txBody>
          <a:bodyPr/>
          <a:lstStyle/>
          <a:p>
            <a:r>
              <a:rPr lang="en-US" altLang="en-US" dirty="0"/>
              <a:t>Characteristics of I/O Devices (Cont.)</a:t>
            </a:r>
          </a:p>
        </p:txBody>
      </p:sp>
      <p:sp>
        <p:nvSpPr>
          <p:cNvPr id="40962" name="Content Placeholder 2">
            <a:extLst>
              <a:ext uri="{FF2B5EF4-FFF2-40B4-BE49-F238E27FC236}">
                <a16:creationId xmlns:a16="http://schemas.microsoft.com/office/drawing/2014/main" id="{6DDCB4B9-9F86-4EBF-9886-CB135CBDBBE8}"/>
              </a:ext>
            </a:extLst>
          </p:cNvPr>
          <p:cNvSpPr>
            <a:spLocks noGrp="1" noChangeArrowheads="1"/>
          </p:cNvSpPr>
          <p:nvPr>
            <p:ph idx="1"/>
          </p:nvPr>
        </p:nvSpPr>
        <p:spPr>
          <a:xfrm>
            <a:off x="870012" y="982664"/>
            <a:ext cx="10555549" cy="5075237"/>
          </a:xfrm>
        </p:spPr>
        <p:txBody>
          <a:bodyPr/>
          <a:lstStyle/>
          <a:p>
            <a:r>
              <a:rPr lang="zh-CN" altLang="en-US" sz="2400" dirty="0"/>
              <a:t>设备的细微差异由设备驱动程序处理</a:t>
            </a:r>
            <a:endParaRPr lang="en-US" altLang="en-US" sz="2400" dirty="0"/>
          </a:p>
          <a:p>
            <a:r>
              <a:rPr lang="zh-CN" altLang="en-US" sz="2400" dirty="0"/>
              <a:t>操作系统把种类繁多的</a:t>
            </a:r>
            <a:r>
              <a:rPr lang="en-US" altLang="zh-CN" sz="2400" dirty="0"/>
              <a:t>I/O</a:t>
            </a:r>
            <a:r>
              <a:rPr lang="zh-CN" altLang="en-US" sz="2400" dirty="0"/>
              <a:t>设备进行归类</a:t>
            </a:r>
            <a:endParaRPr lang="en-US" altLang="en-US" sz="2400" dirty="0"/>
          </a:p>
          <a:p>
            <a:pPr lvl="1"/>
            <a:r>
              <a:rPr lang="zh-CN" altLang="en-US" sz="2400" dirty="0"/>
              <a:t>块</a:t>
            </a:r>
            <a:r>
              <a:rPr lang="en-US" altLang="en-US" sz="2400" dirty="0"/>
              <a:t> I/O</a:t>
            </a:r>
          </a:p>
          <a:p>
            <a:pPr lvl="1"/>
            <a:r>
              <a:rPr lang="zh-CN" altLang="en-US" sz="2400" dirty="0"/>
              <a:t>字符</a:t>
            </a:r>
            <a:r>
              <a:rPr lang="en-US" altLang="en-US" sz="2400" dirty="0"/>
              <a:t> I/O (Stream</a:t>
            </a:r>
            <a:r>
              <a:rPr lang="zh-CN" altLang="en-US" sz="2400" dirty="0"/>
              <a:t>，流</a:t>
            </a:r>
            <a:r>
              <a:rPr lang="en-US" altLang="en-US" sz="2400" dirty="0"/>
              <a:t>)</a:t>
            </a:r>
          </a:p>
          <a:p>
            <a:pPr lvl="1"/>
            <a:r>
              <a:rPr lang="zh-CN" altLang="en-US" sz="2400" dirty="0"/>
              <a:t>内存映射文件访问</a:t>
            </a:r>
            <a:endParaRPr lang="en-US" altLang="en-US" sz="2400" dirty="0"/>
          </a:p>
          <a:p>
            <a:pPr lvl="1"/>
            <a:r>
              <a:rPr lang="zh-CN" altLang="en-US" sz="2400" dirty="0"/>
              <a:t>网络套接字</a:t>
            </a:r>
            <a:r>
              <a:rPr lang="en-US" altLang="zh-CN" sz="2400" dirty="0"/>
              <a:t>(</a:t>
            </a:r>
            <a:r>
              <a:rPr lang="en-US" altLang="en-US" sz="2400" dirty="0"/>
              <a:t>sockets</a:t>
            </a:r>
            <a:r>
              <a:rPr lang="en-US" altLang="zh-CN" sz="2400" dirty="0"/>
              <a:t>)</a:t>
            </a:r>
            <a:endParaRPr lang="en-US" altLang="en-US" sz="2400" dirty="0"/>
          </a:p>
          <a:p>
            <a:r>
              <a:rPr lang="zh-CN" altLang="en-US" sz="2400" dirty="0"/>
              <a:t>为了让应用程序能够将任何命令透明地传递到设备控制器，通常操作系统留了后门</a:t>
            </a:r>
            <a:r>
              <a:rPr lang="en-US" altLang="zh-CN" sz="2400" dirty="0"/>
              <a:t>(</a:t>
            </a:r>
            <a:r>
              <a:rPr lang="en-US" altLang="en-US" sz="2400" dirty="0"/>
              <a:t>escape / back door</a:t>
            </a:r>
            <a:r>
              <a:rPr lang="en-US" altLang="zh-CN" sz="2400" dirty="0"/>
              <a:t>)</a:t>
            </a:r>
            <a:endParaRPr lang="en-US" altLang="en-US" sz="2400" dirty="0"/>
          </a:p>
          <a:p>
            <a:pPr lvl="1"/>
            <a:r>
              <a:rPr lang="en-US" altLang="en-US" sz="2400" dirty="0"/>
              <a:t>Unix</a:t>
            </a:r>
            <a:r>
              <a:rPr lang="zh-CN" altLang="en-US" sz="2400" dirty="0"/>
              <a:t>中可调用</a:t>
            </a:r>
            <a:r>
              <a:rPr lang="en-US" altLang="en-US" sz="2400" dirty="0"/>
              <a:t> </a:t>
            </a:r>
            <a:r>
              <a:rPr lang="en-US" altLang="en-US" sz="2400" dirty="0">
                <a:cs typeface="Courier New" panose="02070309020205020404" pitchFamily="49" charset="0"/>
              </a:rPr>
              <a:t>ioctl()</a:t>
            </a:r>
            <a:r>
              <a:rPr lang="zh-CN" altLang="en-US" sz="2400" dirty="0">
                <a:latin typeface="Courier New" panose="02070309020205020404" pitchFamily="49" charset="0"/>
                <a:cs typeface="Courier New" panose="02070309020205020404" pitchFamily="49" charset="0"/>
              </a:rPr>
              <a:t>，读写任何设备控制寄存器，或设备数据寄存器。但具体到每一种设备，其</a:t>
            </a:r>
            <a:r>
              <a:rPr lang="en-US" altLang="en-US" sz="2400" dirty="0">
                <a:cs typeface="Courier New" panose="02070309020205020404" pitchFamily="49" charset="0"/>
              </a:rPr>
              <a:t>ioctl()</a:t>
            </a:r>
            <a:r>
              <a:rPr lang="zh-CN" altLang="en-US" sz="2400" dirty="0">
                <a:latin typeface="Courier New" panose="02070309020205020404" pitchFamily="49" charset="0"/>
                <a:cs typeface="Courier New" panose="02070309020205020404" pitchFamily="49" charset="0"/>
              </a:rPr>
              <a:t>具有哪些功能，取决于其驱动程序的具体实现</a:t>
            </a:r>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BAB99F9B-0394-4376-A52D-CC1A3D07D962}"/>
              </a:ext>
            </a:extLst>
          </p:cNvPr>
          <p:cNvSpPr>
            <a:spLocks noGrp="1" noChangeArrowheads="1"/>
          </p:cNvSpPr>
          <p:nvPr>
            <p:ph type="title"/>
          </p:nvPr>
        </p:nvSpPr>
        <p:spPr>
          <a:xfrm>
            <a:off x="2009775" y="233593"/>
            <a:ext cx="8696695" cy="576263"/>
          </a:xfrm>
        </p:spPr>
        <p:txBody>
          <a:bodyPr/>
          <a:lstStyle/>
          <a:p>
            <a:r>
              <a:rPr lang="en-US" altLang="en-US" dirty="0"/>
              <a:t>*UNIX and Linux Device Numbers </a:t>
            </a:r>
          </a:p>
        </p:txBody>
      </p:sp>
      <p:sp>
        <p:nvSpPr>
          <p:cNvPr id="40962" name="Content Placeholder 2">
            <a:extLst>
              <a:ext uri="{FF2B5EF4-FFF2-40B4-BE49-F238E27FC236}">
                <a16:creationId xmlns:a16="http://schemas.microsoft.com/office/drawing/2014/main" id="{6DDCB4B9-9F86-4EBF-9886-CB135CBDBBE8}"/>
              </a:ext>
            </a:extLst>
          </p:cNvPr>
          <p:cNvSpPr>
            <a:spLocks noGrp="1" noChangeArrowheads="1"/>
          </p:cNvSpPr>
          <p:nvPr>
            <p:ph idx="1"/>
          </p:nvPr>
        </p:nvSpPr>
        <p:spPr>
          <a:xfrm>
            <a:off x="870012" y="982664"/>
            <a:ext cx="10555549" cy="5075237"/>
          </a:xfrm>
        </p:spPr>
        <p:txBody>
          <a:bodyPr/>
          <a:lstStyle/>
          <a:p>
            <a:r>
              <a:rPr lang="en-US" altLang="en-US" sz="2800" dirty="0"/>
              <a:t>UNIX and Linux use tuple of “major” and “minor” device numbers to identify type and instance of devices (here major 8 and </a:t>
            </a:r>
            <a:r>
              <a:rPr lang="en-US" altLang="en-US" sz="2800"/>
              <a:t>minors 0-3)</a:t>
            </a:r>
            <a:br>
              <a:rPr lang="en-US" altLang="en-US" sz="2800" dirty="0"/>
            </a:br>
            <a:r>
              <a:rPr lang="en-US" altLang="en-US" sz="2800" dirty="0">
                <a:latin typeface="Courier New" panose="02070309020205020404" pitchFamily="49" charset="0"/>
                <a:cs typeface="Courier New" panose="02070309020205020404" pitchFamily="49" charset="0"/>
              </a:rPr>
              <a:t>% ls –l /dev/</a:t>
            </a:r>
            <a:r>
              <a:rPr lang="en-US" altLang="en-US" sz="2800" dirty="0" err="1">
                <a:latin typeface="Courier New" panose="02070309020205020404" pitchFamily="49" charset="0"/>
                <a:cs typeface="Courier New" panose="02070309020205020404" pitchFamily="49" charset="0"/>
              </a:rPr>
              <a:t>sda</a:t>
            </a:r>
            <a:r>
              <a:rPr lang="en-US" altLang="en-US" sz="2800" dirty="0">
                <a:latin typeface="Courier New" panose="02070309020205020404" pitchFamily="49" charset="0"/>
                <a:cs typeface="Courier New" panose="02070309020205020404" pitchFamily="49" charset="0"/>
              </a:rPr>
              <a:t>*</a:t>
            </a:r>
          </a:p>
        </p:txBody>
      </p:sp>
      <p:pic>
        <p:nvPicPr>
          <p:cNvPr id="40963" name="Picture 2">
            <a:extLst>
              <a:ext uri="{FF2B5EF4-FFF2-40B4-BE49-F238E27FC236}">
                <a16:creationId xmlns:a16="http://schemas.microsoft.com/office/drawing/2014/main" id="{CE4B1ED9-65D3-449C-9391-C73BD1DD5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76" y="3330146"/>
            <a:ext cx="10118394" cy="181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0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56BB1AC1-4845-4D00-A5F8-55F680D6C986}"/>
              </a:ext>
            </a:extLst>
          </p:cNvPr>
          <p:cNvSpPr>
            <a:spLocks noGrp="1" noChangeArrowheads="1"/>
          </p:cNvSpPr>
          <p:nvPr>
            <p:ph type="title"/>
          </p:nvPr>
        </p:nvSpPr>
        <p:spPr>
          <a:xfrm>
            <a:off x="1834979" y="239555"/>
            <a:ext cx="9539416" cy="576263"/>
          </a:xfrm>
        </p:spPr>
        <p:txBody>
          <a:bodyPr/>
          <a:lstStyle/>
          <a:p>
            <a:pPr eaLnBrk="1" hangingPunct="1"/>
            <a:r>
              <a:rPr lang="en-US" altLang="en-US" dirty="0"/>
              <a:t>Block Devices(</a:t>
            </a:r>
            <a:r>
              <a:rPr lang="zh-CN" altLang="en-US" dirty="0"/>
              <a:t>块设备</a:t>
            </a:r>
            <a:r>
              <a:rPr lang="en-US" altLang="zh-CN" dirty="0"/>
              <a:t>)</a:t>
            </a:r>
            <a:endParaRPr lang="en-US" altLang="en-US" dirty="0"/>
          </a:p>
        </p:txBody>
      </p:sp>
      <p:sp>
        <p:nvSpPr>
          <p:cNvPr id="41986" name="Rectangle 3">
            <a:extLst>
              <a:ext uri="{FF2B5EF4-FFF2-40B4-BE49-F238E27FC236}">
                <a16:creationId xmlns:a16="http://schemas.microsoft.com/office/drawing/2014/main" id="{7AC75248-4F68-4258-9752-A54B268BA70A}"/>
              </a:ext>
            </a:extLst>
          </p:cNvPr>
          <p:cNvSpPr>
            <a:spLocks noGrp="1" noChangeArrowheads="1"/>
          </p:cNvSpPr>
          <p:nvPr>
            <p:ph type="body" idx="1"/>
          </p:nvPr>
        </p:nvSpPr>
        <p:spPr>
          <a:xfrm>
            <a:off x="821725" y="1150939"/>
            <a:ext cx="10064578" cy="4530725"/>
          </a:xfrm>
        </p:spPr>
        <p:txBody>
          <a:bodyPr/>
          <a:lstStyle/>
          <a:p>
            <a:r>
              <a:rPr lang="zh-CN" altLang="en-US" sz="2800" dirty="0"/>
              <a:t>最常见的块设备就是磁盘驱动器</a:t>
            </a:r>
            <a:endParaRPr lang="en-US" altLang="en-US" sz="2800" dirty="0"/>
          </a:p>
          <a:p>
            <a:pPr lvl="1"/>
            <a:r>
              <a:rPr lang="zh-CN" altLang="en-US" sz="2800" dirty="0"/>
              <a:t>命令包括读，写，</a:t>
            </a:r>
            <a:r>
              <a:rPr lang="en-US" altLang="zh-CN" sz="2800" dirty="0"/>
              <a:t>seek</a:t>
            </a:r>
            <a:endParaRPr lang="en-US" altLang="en-US" sz="2800" dirty="0"/>
          </a:p>
          <a:p>
            <a:pPr lvl="1"/>
            <a:r>
              <a:rPr lang="en-US" altLang="en-US" sz="2800" b="1" dirty="0">
                <a:solidFill>
                  <a:srgbClr val="006699"/>
                </a:solidFill>
                <a:latin typeface="+mj-lt"/>
              </a:rPr>
              <a:t>Raw</a:t>
            </a:r>
            <a:r>
              <a:rPr lang="en-US" altLang="en-US" sz="2800" b="1" dirty="0">
                <a:solidFill>
                  <a:srgbClr val="3366FF"/>
                </a:solidFill>
              </a:rPr>
              <a:t> </a:t>
            </a:r>
            <a:r>
              <a:rPr lang="en-US" altLang="en-US" sz="2800" b="1" dirty="0">
                <a:solidFill>
                  <a:srgbClr val="006699"/>
                </a:solidFill>
                <a:latin typeface="+mj-lt"/>
              </a:rPr>
              <a:t>I/O</a:t>
            </a:r>
            <a:r>
              <a:rPr lang="en-US" altLang="en-US" sz="2800" dirty="0">
                <a:latin typeface="+mj-lt"/>
              </a:rPr>
              <a:t>(</a:t>
            </a:r>
            <a:r>
              <a:rPr lang="zh-CN" altLang="en-US" sz="2800" b="1" dirty="0">
                <a:solidFill>
                  <a:srgbClr val="006699"/>
                </a:solidFill>
                <a:latin typeface="+mj-lt"/>
              </a:rPr>
              <a:t>原始</a:t>
            </a:r>
            <a:r>
              <a:rPr lang="en-US" altLang="zh-CN" sz="2800" b="1" dirty="0">
                <a:solidFill>
                  <a:srgbClr val="006699"/>
                </a:solidFill>
                <a:latin typeface="+mj-lt"/>
              </a:rPr>
              <a:t>I/O</a:t>
            </a:r>
            <a:r>
              <a:rPr lang="zh-CN" altLang="en-US" sz="2800" dirty="0">
                <a:latin typeface="+mj-lt"/>
              </a:rPr>
              <a:t>，无文件系统，看成是线性块数组</a:t>
            </a:r>
            <a:r>
              <a:rPr lang="en-US" altLang="en-US" sz="2800" dirty="0">
                <a:latin typeface="+mj-lt"/>
              </a:rPr>
              <a:t>)</a:t>
            </a:r>
            <a:r>
              <a:rPr lang="zh-CN" altLang="en-US" sz="2800" dirty="0"/>
              <a:t>，</a:t>
            </a:r>
            <a:r>
              <a:rPr lang="en-US" altLang="en-US" sz="2800" b="1" dirty="0">
                <a:solidFill>
                  <a:srgbClr val="006699"/>
                </a:solidFill>
                <a:latin typeface="+mj-lt"/>
              </a:rPr>
              <a:t>direct</a:t>
            </a:r>
            <a:r>
              <a:rPr lang="en-US" altLang="en-US" sz="2800" b="1" dirty="0">
                <a:solidFill>
                  <a:srgbClr val="3366FF"/>
                </a:solidFill>
              </a:rPr>
              <a:t> </a:t>
            </a:r>
            <a:r>
              <a:rPr lang="en-US" altLang="en-US" sz="2800" b="1" dirty="0">
                <a:solidFill>
                  <a:srgbClr val="006699"/>
                </a:solidFill>
                <a:latin typeface="+mj-lt"/>
              </a:rPr>
              <a:t>I/O</a:t>
            </a:r>
            <a:r>
              <a:rPr lang="en-US" altLang="en-US" sz="2800" dirty="0">
                <a:latin typeface="+mj-lt"/>
              </a:rPr>
              <a:t>(</a:t>
            </a:r>
            <a:r>
              <a:rPr lang="zh-CN" altLang="en-US" sz="2800" b="1" dirty="0">
                <a:solidFill>
                  <a:srgbClr val="006699"/>
                </a:solidFill>
                <a:latin typeface="+mj-lt"/>
              </a:rPr>
              <a:t>直接</a:t>
            </a:r>
            <a:r>
              <a:rPr lang="en-US" altLang="zh-CN" sz="2800" b="1" dirty="0">
                <a:solidFill>
                  <a:srgbClr val="006699"/>
                </a:solidFill>
                <a:latin typeface="+mj-lt"/>
              </a:rPr>
              <a:t>I/O</a:t>
            </a:r>
            <a:r>
              <a:rPr lang="zh-CN" altLang="en-US" sz="2800" dirty="0">
                <a:latin typeface="+mj-lt"/>
              </a:rPr>
              <a:t>，</a:t>
            </a:r>
            <a:r>
              <a:rPr lang="en-US" altLang="zh-CN" sz="2800" dirty="0">
                <a:latin typeface="+mj-lt"/>
              </a:rPr>
              <a:t>OS</a:t>
            </a:r>
            <a:r>
              <a:rPr lang="zh-CN" altLang="en-US" sz="2800" dirty="0">
                <a:latin typeface="+mj-lt"/>
              </a:rPr>
              <a:t>不负责缓冲与加锁</a:t>
            </a:r>
            <a:r>
              <a:rPr lang="en-US" altLang="en-US" sz="2800" dirty="0">
                <a:latin typeface="+mj-lt"/>
              </a:rPr>
              <a:t>)</a:t>
            </a:r>
            <a:r>
              <a:rPr lang="zh-CN" altLang="en-US" sz="2800" dirty="0"/>
              <a:t>，以及普通的文件系统访问</a:t>
            </a:r>
            <a:endParaRPr lang="en-US" altLang="en-US" sz="2800" dirty="0"/>
          </a:p>
          <a:p>
            <a:pPr lvl="1"/>
            <a:r>
              <a:rPr lang="zh-CN" altLang="en-US" sz="2800" dirty="0"/>
              <a:t>可以提供内存映射访问</a:t>
            </a:r>
            <a:endParaRPr lang="en-US" altLang="en-US" sz="2800" dirty="0"/>
          </a:p>
          <a:p>
            <a:pPr lvl="2"/>
            <a:r>
              <a:rPr lang="zh-CN" altLang="en-US" sz="2800" dirty="0"/>
              <a:t>文件被映射进虚拟内存，按需调页。不提供</a:t>
            </a:r>
            <a:r>
              <a:rPr lang="en-US" altLang="zh-CN" sz="2800" dirty="0"/>
              <a:t>read/write</a:t>
            </a:r>
            <a:r>
              <a:rPr lang="zh-CN" altLang="en-US" sz="2800" dirty="0"/>
              <a:t>操作，只需直接读写虚拟内存即可</a:t>
            </a:r>
            <a:endParaRPr lang="en-US" altLang="en-US" sz="2800" dirty="0"/>
          </a:p>
          <a:p>
            <a:pPr lvl="1"/>
            <a:r>
              <a:rPr lang="en-US" altLang="en-US" sz="2800"/>
              <a:t>DMA </a:t>
            </a:r>
            <a:r>
              <a:rPr lang="zh-CN" altLang="en-US" sz="2800"/>
              <a:t>实现了高效传输，磁盘通常支持</a:t>
            </a:r>
            <a:r>
              <a:rPr lang="zh-CN" altLang="en-US" sz="2800" dirty="0"/>
              <a:t>直接</a:t>
            </a:r>
            <a:r>
              <a:rPr lang="zh-CN" altLang="en-US" sz="2800"/>
              <a:t>内存访问</a:t>
            </a: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062D838C-D92E-4F35-BE3D-766954D76C14}"/>
              </a:ext>
            </a:extLst>
          </p:cNvPr>
          <p:cNvSpPr>
            <a:spLocks noGrp="1" noChangeArrowheads="1"/>
          </p:cNvSpPr>
          <p:nvPr>
            <p:ph type="title"/>
          </p:nvPr>
        </p:nvSpPr>
        <p:spPr>
          <a:xfrm>
            <a:off x="2427288" y="239555"/>
            <a:ext cx="7783512" cy="576263"/>
          </a:xfrm>
        </p:spPr>
        <p:txBody>
          <a:bodyPr/>
          <a:lstStyle/>
          <a:p>
            <a:pPr eaLnBrk="1" hangingPunct="1"/>
            <a:r>
              <a:rPr lang="en-US" altLang="en-US"/>
              <a:t>Chapter 13:  </a:t>
            </a:r>
            <a:r>
              <a:rPr lang="en-US" altLang="en-US" dirty="0"/>
              <a:t>I/O Systems</a:t>
            </a:r>
          </a:p>
        </p:txBody>
      </p:sp>
      <p:sp>
        <p:nvSpPr>
          <p:cNvPr id="7170" name="Rectangle 3">
            <a:extLst>
              <a:ext uri="{FF2B5EF4-FFF2-40B4-BE49-F238E27FC236}">
                <a16:creationId xmlns:a16="http://schemas.microsoft.com/office/drawing/2014/main" id="{217BA829-F93A-4170-8DF7-536F8C9009A2}"/>
              </a:ext>
            </a:extLst>
          </p:cNvPr>
          <p:cNvSpPr>
            <a:spLocks noGrp="1" noChangeArrowheads="1"/>
          </p:cNvSpPr>
          <p:nvPr>
            <p:ph type="body" idx="1"/>
          </p:nvPr>
        </p:nvSpPr>
        <p:spPr>
          <a:xfrm>
            <a:off x="1766656" y="1082676"/>
            <a:ext cx="8388581" cy="4530725"/>
          </a:xfrm>
        </p:spPr>
        <p:txBody>
          <a:bodyPr/>
          <a:lstStyle/>
          <a:p>
            <a:r>
              <a:rPr lang="en-US" altLang="en-US" sz="2800" dirty="0"/>
              <a:t>Overview(</a:t>
            </a:r>
            <a:r>
              <a:rPr lang="zh-CN" altLang="en-US" sz="2800" dirty="0"/>
              <a:t>概述</a:t>
            </a:r>
            <a:r>
              <a:rPr lang="en-US" altLang="en-US" sz="2800" dirty="0"/>
              <a:t>)</a:t>
            </a:r>
          </a:p>
          <a:p>
            <a:r>
              <a:rPr lang="en-US" altLang="en-US" sz="2800" dirty="0"/>
              <a:t>I/O Hardware(</a:t>
            </a:r>
            <a:r>
              <a:rPr lang="en-US" altLang="zh-CN" sz="2800" dirty="0"/>
              <a:t>I/O</a:t>
            </a:r>
            <a:r>
              <a:rPr lang="zh-CN" altLang="en-US" sz="2800" dirty="0"/>
              <a:t>硬件</a:t>
            </a:r>
            <a:r>
              <a:rPr lang="en-US" altLang="en-US" sz="2800" dirty="0"/>
              <a:t>)</a:t>
            </a:r>
          </a:p>
          <a:p>
            <a:r>
              <a:rPr lang="en-US" altLang="en-US" sz="2800" dirty="0"/>
              <a:t>Application I/O Interface(</a:t>
            </a:r>
            <a:r>
              <a:rPr lang="en-US" altLang="zh-CN" sz="2800" dirty="0"/>
              <a:t>I/O</a:t>
            </a:r>
            <a:r>
              <a:rPr lang="zh-CN" altLang="en-US" sz="2800" dirty="0"/>
              <a:t>应用接口</a:t>
            </a:r>
            <a:r>
              <a:rPr lang="en-US" altLang="en-US" sz="2800" dirty="0"/>
              <a:t>)</a:t>
            </a:r>
          </a:p>
          <a:p>
            <a:r>
              <a:rPr lang="en-US" altLang="en-US" sz="2800" dirty="0"/>
              <a:t>Kernel I/O Subsystem(</a:t>
            </a:r>
            <a:r>
              <a:rPr lang="en-US" altLang="zh-CN" sz="2800" dirty="0"/>
              <a:t>I/O</a:t>
            </a:r>
            <a:r>
              <a:rPr lang="zh-CN" altLang="en-US" sz="2800" dirty="0"/>
              <a:t>内核子系统</a:t>
            </a:r>
            <a:r>
              <a:rPr lang="en-US" altLang="en-US" sz="2800" dirty="0"/>
              <a:t>)</a:t>
            </a:r>
          </a:p>
          <a:p>
            <a:r>
              <a:rPr lang="en-US" altLang="en-US" sz="2800" dirty="0"/>
              <a:t>Transforming I/O Requests to Hardware Operations(</a:t>
            </a:r>
            <a:r>
              <a:rPr lang="zh-CN" altLang="en-US" sz="2800" dirty="0"/>
              <a:t>把</a:t>
            </a:r>
            <a:r>
              <a:rPr lang="en-US" altLang="zh-CN" sz="2800" dirty="0"/>
              <a:t>I/O</a:t>
            </a:r>
            <a:r>
              <a:rPr lang="zh-CN" altLang="en-US" sz="2800" dirty="0"/>
              <a:t>操作转换为硬件操作</a:t>
            </a:r>
            <a:r>
              <a:rPr lang="en-US" altLang="en-US" sz="2800" dirty="0"/>
              <a:t>)</a:t>
            </a:r>
          </a:p>
          <a:p>
            <a:r>
              <a:rPr lang="en-US" altLang="en-US" sz="2800" dirty="0"/>
              <a:t>STREAMS(</a:t>
            </a:r>
            <a:r>
              <a:rPr lang="zh-CN" altLang="en-US" sz="2800" dirty="0"/>
              <a:t>流</a:t>
            </a:r>
            <a:r>
              <a:rPr lang="en-US" altLang="en-US" sz="2800" dirty="0"/>
              <a:t>)</a:t>
            </a:r>
          </a:p>
          <a:p>
            <a:r>
              <a:rPr lang="en-US" altLang="en-US" sz="2800" dirty="0">
                <a:solidFill>
                  <a:schemeClr val="tx1">
                    <a:lumMod val="50000"/>
                    <a:lumOff val="50000"/>
                  </a:schemeClr>
                </a:solidFill>
              </a:rPr>
              <a:t>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56BB1AC1-4845-4D00-A5F8-55F680D6C986}"/>
              </a:ext>
            </a:extLst>
          </p:cNvPr>
          <p:cNvSpPr>
            <a:spLocks noGrp="1" noChangeArrowheads="1"/>
          </p:cNvSpPr>
          <p:nvPr>
            <p:ph type="title"/>
          </p:nvPr>
        </p:nvSpPr>
        <p:spPr>
          <a:xfrm>
            <a:off x="1834979" y="239555"/>
            <a:ext cx="9539416" cy="576263"/>
          </a:xfrm>
        </p:spPr>
        <p:txBody>
          <a:bodyPr/>
          <a:lstStyle/>
          <a:p>
            <a:pPr eaLnBrk="1" hangingPunct="1"/>
            <a:r>
              <a:rPr lang="en-US" altLang="en-US" dirty="0"/>
              <a:t>Character Devices(</a:t>
            </a:r>
            <a:r>
              <a:rPr lang="zh-CN" altLang="en-US" dirty="0"/>
              <a:t>字符设备</a:t>
            </a:r>
            <a:r>
              <a:rPr lang="en-US" altLang="zh-CN" dirty="0"/>
              <a:t>)</a:t>
            </a:r>
            <a:endParaRPr lang="en-US" altLang="en-US" dirty="0"/>
          </a:p>
        </p:txBody>
      </p:sp>
      <p:sp>
        <p:nvSpPr>
          <p:cNvPr id="41986" name="Rectangle 3">
            <a:extLst>
              <a:ext uri="{FF2B5EF4-FFF2-40B4-BE49-F238E27FC236}">
                <a16:creationId xmlns:a16="http://schemas.microsoft.com/office/drawing/2014/main" id="{7AC75248-4F68-4258-9752-A54B268BA70A}"/>
              </a:ext>
            </a:extLst>
          </p:cNvPr>
          <p:cNvSpPr>
            <a:spLocks noGrp="1" noChangeArrowheads="1"/>
          </p:cNvSpPr>
          <p:nvPr>
            <p:ph type="body" idx="1"/>
          </p:nvPr>
        </p:nvSpPr>
        <p:spPr>
          <a:xfrm>
            <a:off x="941033" y="1150939"/>
            <a:ext cx="9269767" cy="4530725"/>
          </a:xfrm>
        </p:spPr>
        <p:txBody>
          <a:bodyPr/>
          <a:lstStyle/>
          <a:p>
            <a:r>
              <a:rPr lang="zh-CN" altLang="en-US" sz="2800" dirty="0"/>
              <a:t>字符设备包括键盘，鼠标，串口等</a:t>
            </a:r>
            <a:endParaRPr lang="en-US" altLang="en-US" sz="2800" dirty="0"/>
          </a:p>
          <a:p>
            <a:pPr lvl="1"/>
            <a:r>
              <a:rPr lang="zh-CN" altLang="en-US" sz="2800" dirty="0"/>
              <a:t>命令包括</a:t>
            </a:r>
            <a:r>
              <a:rPr lang="en-US" altLang="en-US" sz="2800" dirty="0"/>
              <a:t> </a:t>
            </a:r>
            <a:r>
              <a:rPr lang="en-US" altLang="en-US" sz="3200" b="1" dirty="0">
                <a:latin typeface="Courier New" panose="02070309020205020404" pitchFamily="49" charset="0"/>
              </a:rPr>
              <a:t>get()</a:t>
            </a:r>
            <a:r>
              <a:rPr lang="en-US" altLang="en-US" sz="3200" dirty="0">
                <a:latin typeface="Courier New" panose="02070309020205020404" pitchFamily="49" charset="0"/>
              </a:rPr>
              <a:t>, </a:t>
            </a:r>
            <a:r>
              <a:rPr lang="en-US" altLang="en-US" sz="3200" b="1" dirty="0">
                <a:latin typeface="Courier New" panose="02070309020205020404" pitchFamily="49" charset="0"/>
              </a:rPr>
              <a:t>put()</a:t>
            </a:r>
            <a:endParaRPr lang="en-US" altLang="en-US" sz="3200" b="1" dirty="0"/>
          </a:p>
          <a:p>
            <a:pPr lvl="1"/>
            <a:r>
              <a:rPr lang="zh-CN" altLang="en-US" sz="2800" dirty="0"/>
              <a:t>在</a:t>
            </a:r>
            <a:r>
              <a:rPr lang="en-US" altLang="zh-CN" sz="2800" dirty="0"/>
              <a:t>get/put</a:t>
            </a:r>
            <a:r>
              <a:rPr lang="zh-CN" altLang="en-US" sz="2800" dirty="0"/>
              <a:t>之上，可以构造具有缓冲和编辑功能的命令，按行访问的库函数。比如输入一行时，在按下回车前可以编辑该行</a:t>
            </a:r>
            <a:endParaRPr lang="en-US" altLang="en-US" sz="2800" dirty="0"/>
          </a:p>
        </p:txBody>
      </p:sp>
    </p:spTree>
    <p:extLst>
      <p:ext uri="{BB962C8B-B14F-4D97-AF65-F5344CB8AC3E}">
        <p14:creationId xmlns:p14="http://schemas.microsoft.com/office/powerpoint/2010/main" val="122483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5781B1F-ED97-4AD2-80CE-6DDE676437F2}"/>
              </a:ext>
            </a:extLst>
          </p:cNvPr>
          <p:cNvSpPr>
            <a:spLocks noGrp="1" noChangeArrowheads="1"/>
          </p:cNvSpPr>
          <p:nvPr>
            <p:ph type="title"/>
          </p:nvPr>
        </p:nvSpPr>
        <p:spPr>
          <a:xfrm>
            <a:off x="1981200" y="247880"/>
            <a:ext cx="8229600" cy="576262"/>
          </a:xfrm>
        </p:spPr>
        <p:txBody>
          <a:bodyPr/>
          <a:lstStyle/>
          <a:p>
            <a:pPr eaLnBrk="1" hangingPunct="1"/>
            <a:r>
              <a:rPr lang="en-US" altLang="en-US" dirty="0"/>
              <a:t>Network Devices(</a:t>
            </a:r>
            <a:r>
              <a:rPr lang="zh-CN" altLang="en-US" dirty="0"/>
              <a:t>网络设备</a:t>
            </a:r>
            <a:r>
              <a:rPr lang="en-US" altLang="en-US" dirty="0"/>
              <a:t>)</a:t>
            </a:r>
          </a:p>
        </p:txBody>
      </p:sp>
      <p:sp>
        <p:nvSpPr>
          <p:cNvPr id="44034" name="Rectangle 3">
            <a:extLst>
              <a:ext uri="{FF2B5EF4-FFF2-40B4-BE49-F238E27FC236}">
                <a16:creationId xmlns:a16="http://schemas.microsoft.com/office/drawing/2014/main" id="{48497DA6-C858-433A-A746-450D622393DA}"/>
              </a:ext>
            </a:extLst>
          </p:cNvPr>
          <p:cNvSpPr>
            <a:spLocks noGrp="1" noChangeArrowheads="1"/>
          </p:cNvSpPr>
          <p:nvPr>
            <p:ph type="body" idx="1"/>
          </p:nvPr>
        </p:nvSpPr>
        <p:spPr>
          <a:xfrm>
            <a:off x="1171851" y="1233489"/>
            <a:ext cx="9516863" cy="4530725"/>
          </a:xfrm>
        </p:spPr>
        <p:txBody>
          <a:bodyPr/>
          <a:lstStyle/>
          <a:p>
            <a:r>
              <a:rPr lang="zh-CN" altLang="en-US" sz="2800" dirty="0"/>
              <a:t>由于与块及字符设备有较多差异，因此网络设备有自己的接口</a:t>
            </a:r>
            <a:endParaRPr lang="en-US" altLang="en-US" sz="2800" dirty="0"/>
          </a:p>
          <a:p>
            <a:r>
              <a:rPr lang="en-US" altLang="en-US" sz="2800" dirty="0"/>
              <a:t>Linux, Unix, Windows </a:t>
            </a:r>
            <a:r>
              <a:rPr lang="zh-CN" altLang="en-US" sz="2800" dirty="0"/>
              <a:t>以及很多其他</a:t>
            </a:r>
            <a:r>
              <a:rPr lang="en-US" altLang="zh-CN" sz="2800" dirty="0"/>
              <a:t>OS</a:t>
            </a:r>
            <a:r>
              <a:rPr lang="zh-CN" altLang="en-US" sz="2800" dirty="0"/>
              <a:t>包含了</a:t>
            </a:r>
            <a:r>
              <a:rPr lang="en-US" altLang="en-US" sz="2800" b="1" dirty="0">
                <a:solidFill>
                  <a:srgbClr val="006699"/>
                </a:solidFill>
                <a:latin typeface="+mj-lt"/>
              </a:rPr>
              <a:t>socket(</a:t>
            </a:r>
            <a:r>
              <a:rPr lang="zh-CN" altLang="en-US" sz="2800" b="1" dirty="0">
                <a:solidFill>
                  <a:srgbClr val="006699"/>
                </a:solidFill>
                <a:latin typeface="+mj-lt"/>
              </a:rPr>
              <a:t>套接字</a:t>
            </a:r>
            <a:r>
              <a:rPr lang="en-US" altLang="en-US" sz="2800" b="1" dirty="0">
                <a:solidFill>
                  <a:srgbClr val="006699"/>
                </a:solidFill>
                <a:latin typeface="+mj-lt"/>
              </a:rPr>
              <a:t>)</a:t>
            </a:r>
            <a:r>
              <a:rPr lang="en-US" altLang="en-US" sz="2800" b="1" dirty="0">
                <a:solidFill>
                  <a:srgbClr val="3366FF"/>
                </a:solidFill>
              </a:rPr>
              <a:t> </a:t>
            </a:r>
            <a:r>
              <a:rPr lang="zh-CN" altLang="en-US" sz="2800" dirty="0"/>
              <a:t>接口</a:t>
            </a:r>
            <a:endParaRPr lang="en-US" altLang="en-US" sz="2800" dirty="0"/>
          </a:p>
          <a:p>
            <a:pPr lvl="1"/>
            <a:r>
              <a:rPr lang="en-US" altLang="zh-CN" sz="2800" dirty="0"/>
              <a:t>socket</a:t>
            </a:r>
            <a:r>
              <a:rPr lang="zh-CN" altLang="en-US" sz="2800" dirty="0"/>
              <a:t>把网络协议与网络底层的具体操作分割开</a:t>
            </a:r>
            <a:endParaRPr lang="en-US" altLang="en-US" sz="2800" dirty="0"/>
          </a:p>
          <a:p>
            <a:pPr lvl="1"/>
            <a:r>
              <a:rPr lang="zh-CN" altLang="en-US" sz="2800" dirty="0"/>
              <a:t>包含了</a:t>
            </a:r>
            <a:r>
              <a:rPr lang="en-US" altLang="en-US" sz="2800" dirty="0"/>
              <a:t> </a:t>
            </a:r>
            <a:r>
              <a:rPr lang="en-US" altLang="en-US" sz="2800" b="1" dirty="0">
                <a:latin typeface="Courier New" panose="02070309020205020404" pitchFamily="49" charset="0"/>
              </a:rPr>
              <a:t>select()</a:t>
            </a:r>
            <a:r>
              <a:rPr lang="en-US" altLang="en-US" sz="2800" dirty="0"/>
              <a:t> </a:t>
            </a:r>
            <a:r>
              <a:rPr lang="zh-CN" altLang="en-US" sz="2800" dirty="0"/>
              <a:t>功能，用于选择性地处理网络连接</a:t>
            </a:r>
            <a:endParaRPr lang="en-US" altLang="en-US" sz="2800" dirty="0"/>
          </a:p>
          <a:p>
            <a:r>
              <a:rPr lang="zh-CN" altLang="en-US" sz="2800" dirty="0"/>
              <a:t>包含很多不同的技术</a:t>
            </a:r>
            <a:r>
              <a:rPr lang="en-US" altLang="en-US" sz="2800" dirty="0"/>
              <a:t>(pipes, FIFOs, streams, queues, mailboxes)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97504D92-987C-4CDE-BB85-51E655D56CC8}"/>
              </a:ext>
            </a:extLst>
          </p:cNvPr>
          <p:cNvSpPr>
            <a:spLocks noGrp="1" noChangeArrowheads="1"/>
          </p:cNvSpPr>
          <p:nvPr>
            <p:ph type="title"/>
          </p:nvPr>
        </p:nvSpPr>
        <p:spPr>
          <a:xfrm>
            <a:off x="1981200" y="238549"/>
            <a:ext cx="8229600" cy="576262"/>
          </a:xfrm>
        </p:spPr>
        <p:txBody>
          <a:bodyPr/>
          <a:lstStyle/>
          <a:p>
            <a:pPr eaLnBrk="1" hangingPunct="1"/>
            <a:r>
              <a:rPr lang="en-US" altLang="en-US" dirty="0"/>
              <a:t>Clocks and Timers(</a:t>
            </a:r>
            <a:r>
              <a:rPr lang="zh-CN" altLang="en-US" dirty="0"/>
              <a:t>时钟与定时器</a:t>
            </a:r>
            <a:r>
              <a:rPr lang="en-US" altLang="en-US" dirty="0"/>
              <a:t>)</a:t>
            </a:r>
          </a:p>
        </p:txBody>
      </p:sp>
      <p:sp>
        <p:nvSpPr>
          <p:cNvPr id="46082" name="Rectangle 3">
            <a:extLst>
              <a:ext uri="{FF2B5EF4-FFF2-40B4-BE49-F238E27FC236}">
                <a16:creationId xmlns:a16="http://schemas.microsoft.com/office/drawing/2014/main" id="{CBDBA113-287B-4559-8063-A7568AF9AD63}"/>
              </a:ext>
            </a:extLst>
          </p:cNvPr>
          <p:cNvSpPr>
            <a:spLocks noGrp="1" noChangeArrowheads="1"/>
          </p:cNvSpPr>
          <p:nvPr>
            <p:ph type="body" idx="1"/>
          </p:nvPr>
        </p:nvSpPr>
        <p:spPr>
          <a:xfrm>
            <a:off x="1038687" y="1150939"/>
            <a:ext cx="10156055" cy="4530725"/>
          </a:xfrm>
        </p:spPr>
        <p:txBody>
          <a:bodyPr/>
          <a:lstStyle/>
          <a:p>
            <a:r>
              <a:rPr lang="zh-CN" altLang="en-US" sz="2800" dirty="0"/>
              <a:t>提供当前时间，已经逝去的时间，以及定时器</a:t>
            </a:r>
            <a:r>
              <a:rPr lang="en-US" altLang="zh-CN" sz="2800" dirty="0"/>
              <a:t>(</a:t>
            </a:r>
            <a:r>
              <a:rPr lang="zh-CN" altLang="en-US" sz="2800" dirty="0"/>
              <a:t>周期性或在预定时间触发</a:t>
            </a:r>
            <a:r>
              <a:rPr lang="en-US" altLang="zh-CN" sz="2800" dirty="0"/>
              <a:t>)</a:t>
            </a:r>
            <a:endParaRPr lang="en-US" altLang="en-US" sz="2800" dirty="0"/>
          </a:p>
          <a:p>
            <a:r>
              <a:rPr lang="zh-CN" altLang="en-US" sz="2800" dirty="0"/>
              <a:t>通常精度在</a:t>
            </a:r>
            <a:r>
              <a:rPr lang="en-US" altLang="zh-CN" sz="2800" dirty="0"/>
              <a:t>1/60 </a:t>
            </a:r>
            <a:r>
              <a:rPr lang="zh-CN" altLang="en-US" sz="2800" dirty="0"/>
              <a:t>秒</a:t>
            </a:r>
            <a:endParaRPr lang="en-US" altLang="en-US" sz="2800" dirty="0"/>
          </a:p>
          <a:p>
            <a:r>
              <a:rPr lang="zh-CN" altLang="en-US" sz="2800" dirty="0"/>
              <a:t>有些系统提供更高分辨率的定时器</a:t>
            </a:r>
            <a:endParaRPr lang="en-US" altLang="en-US" sz="2800" dirty="0"/>
          </a:p>
          <a:p>
            <a:r>
              <a:rPr lang="en-US" altLang="en-US" sz="2800" b="1" dirty="0">
                <a:solidFill>
                  <a:srgbClr val="006699"/>
                </a:solidFill>
                <a:latin typeface="+mj-lt"/>
              </a:rPr>
              <a:t>Programmable</a:t>
            </a:r>
            <a:r>
              <a:rPr lang="en-US" altLang="en-US" sz="2800" b="1" dirty="0">
                <a:solidFill>
                  <a:srgbClr val="3366FF"/>
                </a:solidFill>
              </a:rPr>
              <a:t> </a:t>
            </a:r>
            <a:r>
              <a:rPr lang="en-US" altLang="en-US" sz="2800" b="1" dirty="0">
                <a:solidFill>
                  <a:srgbClr val="006699"/>
                </a:solidFill>
                <a:latin typeface="+mj-lt"/>
              </a:rPr>
              <a:t>interval</a:t>
            </a:r>
            <a:r>
              <a:rPr lang="en-US" altLang="en-US" sz="2800" b="1" dirty="0">
                <a:solidFill>
                  <a:srgbClr val="3366FF"/>
                </a:solidFill>
              </a:rPr>
              <a:t> </a:t>
            </a:r>
            <a:r>
              <a:rPr lang="en-US" altLang="en-US" sz="2800" b="1" dirty="0">
                <a:solidFill>
                  <a:srgbClr val="006699"/>
                </a:solidFill>
                <a:latin typeface="+mj-lt"/>
              </a:rPr>
              <a:t>timer(</a:t>
            </a:r>
            <a:r>
              <a:rPr lang="zh-CN" altLang="en-US" sz="2800" b="1" dirty="0">
                <a:solidFill>
                  <a:srgbClr val="006699"/>
                </a:solidFill>
                <a:latin typeface="+mj-lt"/>
              </a:rPr>
              <a:t>可编程间隔定时器</a:t>
            </a:r>
            <a:r>
              <a:rPr lang="en-US" altLang="en-US" sz="2800" b="1" dirty="0">
                <a:solidFill>
                  <a:srgbClr val="006699"/>
                </a:solidFill>
                <a:latin typeface="+mj-lt"/>
              </a:rPr>
              <a:t>)</a:t>
            </a:r>
            <a:r>
              <a:rPr lang="en-US" altLang="en-US" sz="2800" dirty="0">
                <a:solidFill>
                  <a:srgbClr val="3366FF"/>
                </a:solidFill>
              </a:rPr>
              <a:t> </a:t>
            </a:r>
            <a:r>
              <a:rPr lang="zh-CN" altLang="en-US" sz="2800" dirty="0"/>
              <a:t>用来定时，产生周期性的中断</a:t>
            </a:r>
            <a:endParaRPr lang="en-US" altLang="en-US" sz="2800" dirty="0"/>
          </a:p>
          <a:p>
            <a:r>
              <a:rPr lang="en-US" altLang="en-US" sz="3200" b="1" dirty="0">
                <a:latin typeface="Courier New" panose="02070309020205020404" pitchFamily="49" charset="0"/>
              </a:rPr>
              <a:t>ioctl()</a:t>
            </a:r>
            <a:r>
              <a:rPr lang="en-US" altLang="en-US" sz="2800" b="1" dirty="0"/>
              <a:t> </a:t>
            </a:r>
            <a:r>
              <a:rPr lang="en-US" altLang="en-US" sz="2800" dirty="0"/>
              <a:t>(on UNIX) </a:t>
            </a:r>
            <a:r>
              <a:rPr lang="zh-CN" altLang="en-US" sz="2800" dirty="0"/>
              <a:t>包含许多稀奇古怪的</a:t>
            </a:r>
            <a:r>
              <a:rPr lang="en-US" altLang="zh-CN" sz="2800" dirty="0"/>
              <a:t>I/O</a:t>
            </a:r>
            <a:r>
              <a:rPr lang="zh-CN" altLang="en-US" sz="2800" dirty="0"/>
              <a:t>，比如时钟与定时器</a:t>
            </a: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B6E74EBA-297F-4276-87B1-1C85D3E30299}"/>
              </a:ext>
            </a:extLst>
          </p:cNvPr>
          <p:cNvSpPr>
            <a:spLocks noGrp="1" noChangeArrowheads="1"/>
          </p:cNvSpPr>
          <p:nvPr>
            <p:ph type="title"/>
          </p:nvPr>
        </p:nvSpPr>
        <p:spPr>
          <a:xfrm>
            <a:off x="1606378" y="247880"/>
            <a:ext cx="9730946" cy="576262"/>
          </a:xfrm>
        </p:spPr>
        <p:txBody>
          <a:bodyPr/>
          <a:lstStyle/>
          <a:p>
            <a:pPr eaLnBrk="1" hangingPunct="1"/>
            <a:r>
              <a:rPr lang="en-US" altLang="zh-CN" sz="2800" dirty="0"/>
              <a:t>B</a:t>
            </a:r>
            <a:r>
              <a:rPr lang="en-US" altLang="en-US" sz="2800" dirty="0"/>
              <a:t>locking and Nonblocking I/O(</a:t>
            </a:r>
            <a:r>
              <a:rPr lang="zh-CN" altLang="en-US" sz="2800" dirty="0"/>
              <a:t>阻塞与非阻塞</a:t>
            </a:r>
            <a:r>
              <a:rPr lang="en-US" altLang="zh-CN" sz="2800" dirty="0"/>
              <a:t>I/O</a:t>
            </a:r>
            <a:r>
              <a:rPr lang="en-US" altLang="en-US" sz="2800" dirty="0"/>
              <a:t>)</a:t>
            </a:r>
          </a:p>
        </p:txBody>
      </p:sp>
      <p:sp>
        <p:nvSpPr>
          <p:cNvPr id="48130" name="Rectangle 3">
            <a:extLst>
              <a:ext uri="{FF2B5EF4-FFF2-40B4-BE49-F238E27FC236}">
                <a16:creationId xmlns:a16="http://schemas.microsoft.com/office/drawing/2014/main" id="{C87DE507-5276-44EA-B418-8AD61FB442A9}"/>
              </a:ext>
            </a:extLst>
          </p:cNvPr>
          <p:cNvSpPr>
            <a:spLocks noGrp="1" noChangeArrowheads="1"/>
          </p:cNvSpPr>
          <p:nvPr>
            <p:ph type="body" idx="1"/>
          </p:nvPr>
        </p:nvSpPr>
        <p:spPr>
          <a:xfrm>
            <a:off x="611659" y="1150939"/>
            <a:ext cx="10787449" cy="4530725"/>
          </a:xfrm>
        </p:spPr>
        <p:txBody>
          <a:bodyPr/>
          <a:lstStyle/>
          <a:p>
            <a:r>
              <a:rPr lang="en-US" altLang="en-US" sz="2200" b="1" dirty="0">
                <a:solidFill>
                  <a:srgbClr val="006699"/>
                </a:solidFill>
                <a:latin typeface="+mj-lt"/>
              </a:rPr>
              <a:t>Blocking(</a:t>
            </a:r>
            <a:r>
              <a:rPr lang="zh-CN" altLang="en-US" sz="2200" b="1" dirty="0">
                <a:solidFill>
                  <a:srgbClr val="006699"/>
                </a:solidFill>
                <a:latin typeface="+mj-lt"/>
              </a:rPr>
              <a:t>阻塞</a:t>
            </a:r>
            <a:r>
              <a:rPr lang="en-US" altLang="en-US" sz="2200" b="1" dirty="0">
                <a:solidFill>
                  <a:srgbClr val="006699"/>
                </a:solidFill>
                <a:latin typeface="+mj-lt"/>
              </a:rPr>
              <a:t>)</a:t>
            </a:r>
            <a:r>
              <a:rPr lang="en-US" altLang="en-US" sz="2200" b="1" dirty="0"/>
              <a:t> </a:t>
            </a:r>
            <a:r>
              <a:rPr lang="en-US" altLang="en-US" sz="2200" dirty="0"/>
              <a:t>- </a:t>
            </a:r>
            <a:r>
              <a:rPr lang="zh-CN" altLang="en-US" sz="2200" dirty="0"/>
              <a:t>进程发出</a:t>
            </a:r>
            <a:r>
              <a:rPr lang="en-US" altLang="zh-CN" sz="2200" dirty="0"/>
              <a:t>I/O</a:t>
            </a:r>
            <a:r>
              <a:rPr lang="zh-CN" altLang="en-US" sz="2200" dirty="0"/>
              <a:t>系统调用后被挂起，直至</a:t>
            </a:r>
            <a:r>
              <a:rPr lang="en-US" altLang="zh-CN" sz="2200" dirty="0"/>
              <a:t>I/O</a:t>
            </a:r>
            <a:r>
              <a:rPr lang="zh-CN" altLang="en-US" sz="2200" dirty="0"/>
              <a:t>完成，系统调用才返回</a:t>
            </a:r>
            <a:endParaRPr lang="en-US" altLang="en-US" sz="2200" dirty="0"/>
          </a:p>
          <a:p>
            <a:pPr lvl="1"/>
            <a:r>
              <a:rPr lang="zh-CN" altLang="en-US" sz="2200" dirty="0"/>
              <a:t>编程容易，理解简单</a:t>
            </a:r>
            <a:endParaRPr lang="en-US" altLang="en-US" sz="2200" dirty="0"/>
          </a:p>
          <a:p>
            <a:pPr lvl="1"/>
            <a:r>
              <a:rPr lang="zh-CN" altLang="en-US" sz="2200" dirty="0"/>
              <a:t>对有些需求，效率不高</a:t>
            </a:r>
            <a:endParaRPr lang="en-US" altLang="en-US" sz="2200" dirty="0"/>
          </a:p>
          <a:p>
            <a:r>
              <a:rPr lang="en-US" altLang="en-US" sz="2200" b="1" dirty="0">
                <a:solidFill>
                  <a:srgbClr val="006699"/>
                </a:solidFill>
                <a:latin typeface="+mj-lt"/>
              </a:rPr>
              <a:t>Nonblocking(</a:t>
            </a:r>
            <a:r>
              <a:rPr lang="zh-CN" altLang="en-US" sz="2200" b="1" dirty="0">
                <a:solidFill>
                  <a:srgbClr val="006699"/>
                </a:solidFill>
                <a:latin typeface="+mj-lt"/>
              </a:rPr>
              <a:t>非阻塞</a:t>
            </a:r>
            <a:r>
              <a:rPr lang="en-US" altLang="en-US" sz="2200" b="1" dirty="0">
                <a:solidFill>
                  <a:srgbClr val="006699"/>
                </a:solidFill>
                <a:latin typeface="+mj-lt"/>
              </a:rPr>
              <a:t>)</a:t>
            </a:r>
            <a:r>
              <a:rPr lang="en-US" altLang="en-US" sz="2200" dirty="0"/>
              <a:t> – </a:t>
            </a:r>
            <a:r>
              <a:rPr lang="zh-CN" altLang="en-US" sz="2200" dirty="0"/>
              <a:t>返回当前</a:t>
            </a:r>
            <a:r>
              <a:rPr lang="en-US" altLang="zh-CN" sz="2200" dirty="0"/>
              <a:t>(</a:t>
            </a:r>
            <a:r>
              <a:rPr lang="zh-CN" altLang="en-US" sz="2200" dirty="0"/>
              <a:t>尽可能多</a:t>
            </a:r>
            <a:r>
              <a:rPr lang="en-US" altLang="zh-CN" sz="2200" dirty="0"/>
              <a:t>)</a:t>
            </a:r>
            <a:r>
              <a:rPr lang="zh-CN" altLang="en-US" sz="2200" dirty="0"/>
              <a:t>可得的</a:t>
            </a:r>
            <a:r>
              <a:rPr lang="en-US" altLang="en-US" sz="2200" dirty="0"/>
              <a:t>I/O</a:t>
            </a:r>
            <a:r>
              <a:rPr lang="zh-CN" altLang="en-US" sz="2200" dirty="0"/>
              <a:t>请求数量</a:t>
            </a:r>
            <a:endParaRPr lang="en-US" altLang="en-US" sz="2200" dirty="0"/>
          </a:p>
          <a:p>
            <a:pPr lvl="1"/>
            <a:r>
              <a:rPr lang="zh-CN" altLang="en-US" sz="2200" dirty="0"/>
              <a:t>用户接口，涉及到同时处理键盘输入与屏幕输出</a:t>
            </a:r>
            <a:endParaRPr lang="en-US" altLang="en-US" sz="2200" dirty="0"/>
          </a:p>
          <a:p>
            <a:pPr lvl="1"/>
            <a:r>
              <a:rPr lang="zh-CN" altLang="en-US" sz="2200" dirty="0"/>
              <a:t>也可通过多线程实现</a:t>
            </a:r>
            <a:endParaRPr lang="en-US" altLang="en-US" sz="2200" dirty="0"/>
          </a:p>
          <a:p>
            <a:pPr lvl="1"/>
            <a:r>
              <a:rPr lang="zh-CN" altLang="en-US" sz="2200" dirty="0"/>
              <a:t>立即返回已经读或写的字节数</a:t>
            </a:r>
            <a:endParaRPr lang="en-US" altLang="en-US" sz="2200" dirty="0"/>
          </a:p>
          <a:p>
            <a:pPr lvl="1"/>
            <a:r>
              <a:rPr lang="zh-CN" altLang="en-US" sz="2200" dirty="0">
                <a:latin typeface="Courier New" panose="02070309020205020404" pitchFamily="49" charset="0"/>
                <a:cs typeface="Courier New" panose="02070309020205020404" pitchFamily="49" charset="0"/>
              </a:rPr>
              <a:t>对</a:t>
            </a:r>
            <a:r>
              <a:rPr lang="en-US" altLang="zh-CN" sz="2200" dirty="0">
                <a:cs typeface="Courier New" panose="02070309020205020404" pitchFamily="49" charset="0"/>
              </a:rPr>
              <a:t>socket</a:t>
            </a:r>
            <a:r>
              <a:rPr lang="zh-CN" altLang="en-US" sz="2200" dirty="0">
                <a:latin typeface="Courier New" panose="02070309020205020404" pitchFamily="49" charset="0"/>
                <a:cs typeface="Courier New" panose="02070309020205020404" pitchFamily="49" charset="0"/>
              </a:rPr>
              <a:t>，使用</a:t>
            </a:r>
            <a:r>
              <a:rPr lang="en-US" altLang="en-US" sz="2200" dirty="0">
                <a:cs typeface="Courier New" panose="02070309020205020404" pitchFamily="49" charset="0"/>
              </a:rPr>
              <a:t>select() </a:t>
            </a:r>
            <a:r>
              <a:rPr lang="zh-CN" altLang="en-US" sz="2200" dirty="0">
                <a:latin typeface="Courier New" panose="02070309020205020404" pitchFamily="49" charset="0"/>
                <a:cs typeface="Courier New" panose="02070309020205020404" pitchFamily="49" charset="0"/>
              </a:rPr>
              <a:t>来查找哪个网络连接具有读写的条件</a:t>
            </a:r>
            <a:endParaRPr lang="en-US" altLang="en-US" sz="2200" dirty="0"/>
          </a:p>
          <a:p>
            <a:r>
              <a:rPr lang="en-US" altLang="en-US" sz="2200" b="1" dirty="0">
                <a:solidFill>
                  <a:srgbClr val="006699"/>
                </a:solidFill>
                <a:latin typeface="+mj-lt"/>
              </a:rPr>
              <a:t>Asynchronous(</a:t>
            </a:r>
            <a:r>
              <a:rPr lang="zh-CN" altLang="en-US" sz="2200" b="1" dirty="0">
                <a:solidFill>
                  <a:srgbClr val="006699"/>
                </a:solidFill>
                <a:latin typeface="+mj-lt"/>
              </a:rPr>
              <a:t>异步</a:t>
            </a:r>
            <a:r>
              <a:rPr lang="en-US" altLang="en-US" sz="2200" b="1" dirty="0">
                <a:solidFill>
                  <a:srgbClr val="006699"/>
                </a:solidFill>
                <a:latin typeface="+mj-lt"/>
              </a:rPr>
              <a:t>)</a:t>
            </a:r>
            <a:r>
              <a:rPr lang="en-US" altLang="en-US" sz="2200" dirty="0"/>
              <a:t> - </a:t>
            </a:r>
            <a:r>
              <a:rPr lang="zh-CN" altLang="en-US" sz="2200" dirty="0"/>
              <a:t>从调用立即返回，在执行</a:t>
            </a:r>
            <a:r>
              <a:rPr lang="en-US" altLang="zh-CN" sz="2200" dirty="0"/>
              <a:t>I/O</a:t>
            </a:r>
            <a:r>
              <a:rPr lang="zh-CN" altLang="en-US" sz="2200" dirty="0"/>
              <a:t>时，进程可继续运行</a:t>
            </a:r>
            <a:endParaRPr lang="en-US" altLang="en-US" sz="2200" dirty="0"/>
          </a:p>
          <a:p>
            <a:pPr lvl="1"/>
            <a:r>
              <a:rPr lang="zh-CN" altLang="en-US" sz="2200" dirty="0"/>
              <a:t>难以编程使用</a:t>
            </a:r>
            <a:endParaRPr lang="en-US" altLang="en-US" sz="2200" dirty="0"/>
          </a:p>
          <a:p>
            <a:pPr lvl="1"/>
            <a:r>
              <a:rPr lang="en-US" altLang="en-US" sz="2200" dirty="0"/>
              <a:t>I/O</a:t>
            </a:r>
            <a:r>
              <a:rPr lang="zh-CN" altLang="en-US" sz="2200" dirty="0"/>
              <a:t>子系统在</a:t>
            </a:r>
            <a:r>
              <a:rPr lang="en-US" altLang="zh-CN" sz="2200" dirty="0"/>
              <a:t>I/O</a:t>
            </a:r>
            <a:r>
              <a:rPr lang="zh-CN" altLang="en-US" sz="2200" dirty="0"/>
              <a:t>结束时通知进程</a:t>
            </a:r>
            <a:endParaRPr lang="en-US" alt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4CBA6A4-FD29-423F-84EB-E9A659B79C66}"/>
              </a:ext>
            </a:extLst>
          </p:cNvPr>
          <p:cNvPicPr>
            <a:picLocks noChangeAspect="1"/>
          </p:cNvPicPr>
          <p:nvPr/>
        </p:nvPicPr>
        <p:blipFill>
          <a:blip r:embed="rId3"/>
          <a:stretch>
            <a:fillRect/>
          </a:stretch>
        </p:blipFill>
        <p:spPr>
          <a:xfrm>
            <a:off x="1223814" y="139177"/>
            <a:ext cx="10685404" cy="5851676"/>
          </a:xfrm>
          <a:prstGeom prst="rect">
            <a:avLst/>
          </a:prstGeom>
        </p:spPr>
      </p:pic>
      <p:sp>
        <p:nvSpPr>
          <p:cNvPr id="50177" name="Rectangle 2">
            <a:extLst>
              <a:ext uri="{FF2B5EF4-FFF2-40B4-BE49-F238E27FC236}">
                <a16:creationId xmlns:a16="http://schemas.microsoft.com/office/drawing/2014/main" id="{858E58E6-538F-4019-8C6F-1C93DBCE34DE}"/>
              </a:ext>
            </a:extLst>
          </p:cNvPr>
          <p:cNvSpPr>
            <a:spLocks noGrp="1" noChangeArrowheads="1"/>
          </p:cNvSpPr>
          <p:nvPr>
            <p:ph type="title"/>
          </p:nvPr>
        </p:nvSpPr>
        <p:spPr>
          <a:xfrm>
            <a:off x="494930" y="2643363"/>
            <a:ext cx="2061839" cy="1147402"/>
          </a:xfrm>
        </p:spPr>
        <p:txBody>
          <a:bodyPr/>
          <a:lstStyle/>
          <a:p>
            <a:pPr eaLnBrk="1" hangingPunct="1"/>
            <a:r>
              <a:rPr lang="en-US" altLang="en-US" dirty="0"/>
              <a:t>Two I/O Methods</a:t>
            </a:r>
          </a:p>
        </p:txBody>
      </p:sp>
      <p:sp>
        <p:nvSpPr>
          <p:cNvPr id="50178" name="Text Box 4">
            <a:extLst>
              <a:ext uri="{FF2B5EF4-FFF2-40B4-BE49-F238E27FC236}">
                <a16:creationId xmlns:a16="http://schemas.microsoft.com/office/drawing/2014/main" id="{9933660C-8025-4A0C-B008-A331DCBB9CCB}"/>
              </a:ext>
            </a:extLst>
          </p:cNvPr>
          <p:cNvSpPr txBox="1">
            <a:spLocks noChangeArrowheads="1"/>
          </p:cNvSpPr>
          <p:nvPr/>
        </p:nvSpPr>
        <p:spPr bwMode="auto">
          <a:xfrm>
            <a:off x="4946435" y="5504873"/>
            <a:ext cx="1735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Synchronous</a:t>
            </a:r>
          </a:p>
        </p:txBody>
      </p:sp>
      <p:sp>
        <p:nvSpPr>
          <p:cNvPr id="50179" name="Text Box 5">
            <a:extLst>
              <a:ext uri="{FF2B5EF4-FFF2-40B4-BE49-F238E27FC236}">
                <a16:creationId xmlns:a16="http://schemas.microsoft.com/office/drawing/2014/main" id="{F21A3F22-64CB-4878-9793-40AFF1627148}"/>
              </a:ext>
            </a:extLst>
          </p:cNvPr>
          <p:cNvSpPr txBox="1">
            <a:spLocks noChangeArrowheads="1"/>
          </p:cNvSpPr>
          <p:nvPr/>
        </p:nvSpPr>
        <p:spPr bwMode="auto">
          <a:xfrm>
            <a:off x="9617294" y="5469362"/>
            <a:ext cx="201681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Asynchronous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FC6E4D92-065D-4F45-8998-46148C5B263F}"/>
              </a:ext>
            </a:extLst>
          </p:cNvPr>
          <p:cNvSpPr>
            <a:spLocks noGrp="1" noChangeArrowheads="1"/>
          </p:cNvSpPr>
          <p:nvPr>
            <p:ph type="title"/>
          </p:nvPr>
        </p:nvSpPr>
        <p:spPr>
          <a:xfrm>
            <a:off x="1785551" y="238549"/>
            <a:ext cx="8971006" cy="576262"/>
          </a:xfrm>
        </p:spPr>
        <p:txBody>
          <a:bodyPr/>
          <a:lstStyle/>
          <a:p>
            <a:pPr eaLnBrk="1" hangingPunct="1"/>
            <a:r>
              <a:rPr lang="en-US" altLang="en-US" dirty="0"/>
              <a:t>13.4 Kernel I/O Subsystem(</a:t>
            </a:r>
            <a:r>
              <a:rPr lang="en-US" altLang="zh-CN" dirty="0"/>
              <a:t>I/O</a:t>
            </a:r>
            <a:r>
              <a:rPr lang="zh-CN" altLang="en-US" dirty="0"/>
              <a:t>内核子系统</a:t>
            </a:r>
            <a:r>
              <a:rPr lang="en-US" altLang="en-US" dirty="0"/>
              <a:t>)</a:t>
            </a:r>
          </a:p>
        </p:txBody>
      </p:sp>
      <p:sp>
        <p:nvSpPr>
          <p:cNvPr id="54274" name="Rectangle 3">
            <a:extLst>
              <a:ext uri="{FF2B5EF4-FFF2-40B4-BE49-F238E27FC236}">
                <a16:creationId xmlns:a16="http://schemas.microsoft.com/office/drawing/2014/main" id="{CBBCB648-08BD-4FE6-BFD8-D53952D21890}"/>
              </a:ext>
            </a:extLst>
          </p:cNvPr>
          <p:cNvSpPr>
            <a:spLocks noGrp="1" noChangeArrowheads="1"/>
          </p:cNvSpPr>
          <p:nvPr>
            <p:ph type="body" idx="1"/>
          </p:nvPr>
        </p:nvSpPr>
        <p:spPr>
          <a:xfrm>
            <a:off x="1319814" y="1158103"/>
            <a:ext cx="9552372" cy="4826000"/>
          </a:xfrm>
        </p:spPr>
        <p:txBody>
          <a:bodyPr/>
          <a:lstStyle/>
          <a:p>
            <a:r>
              <a:rPr lang="en-US" altLang="zh-CN" sz="2800" dirty="0"/>
              <a:t>I/O</a:t>
            </a:r>
            <a:r>
              <a:rPr lang="zh-CN" altLang="en-US" sz="2800" dirty="0"/>
              <a:t>调度，确定一个合适的顺序来执行</a:t>
            </a:r>
            <a:r>
              <a:rPr lang="en-US" altLang="zh-CN" sz="2800" dirty="0"/>
              <a:t>I/O</a:t>
            </a:r>
            <a:r>
              <a:rPr lang="zh-CN" altLang="en-US" sz="2800" dirty="0"/>
              <a:t>请求</a:t>
            </a:r>
            <a:endParaRPr lang="en-US" altLang="en-US" sz="2800" dirty="0"/>
          </a:p>
          <a:p>
            <a:pPr lvl="1"/>
            <a:r>
              <a:rPr lang="zh-CN" altLang="en-US" sz="2800" dirty="0"/>
              <a:t>某些</a:t>
            </a:r>
            <a:r>
              <a:rPr lang="en-US" altLang="zh-CN" sz="2800" dirty="0"/>
              <a:t>I/O</a:t>
            </a:r>
            <a:r>
              <a:rPr lang="zh-CN" altLang="en-US" sz="2800" dirty="0"/>
              <a:t>请求需要每个设备一个队列</a:t>
            </a:r>
            <a:endParaRPr lang="en-US" altLang="en-US" sz="2800" dirty="0"/>
          </a:p>
          <a:p>
            <a:pPr lvl="1"/>
            <a:r>
              <a:rPr lang="zh-CN" altLang="en-US" sz="2800" dirty="0"/>
              <a:t>某些</a:t>
            </a:r>
            <a:r>
              <a:rPr lang="en-US" altLang="zh-CN" sz="2800" dirty="0"/>
              <a:t>OS</a:t>
            </a:r>
            <a:r>
              <a:rPr lang="zh-CN" altLang="en-US" sz="2800" dirty="0"/>
              <a:t>采用公平原则</a:t>
            </a:r>
            <a:endParaRPr lang="en-US" altLang="en-US" sz="2800" dirty="0"/>
          </a:p>
          <a:p>
            <a:pPr lvl="1"/>
            <a:r>
              <a:rPr lang="zh-CN" altLang="en-US" sz="2800" dirty="0"/>
              <a:t>某些实现能满足服务质量</a:t>
            </a:r>
            <a:r>
              <a:rPr lang="en-US" altLang="zh-CN" sz="2800" dirty="0"/>
              <a:t>(</a:t>
            </a:r>
            <a:r>
              <a:rPr lang="en-US" altLang="en-US" sz="2800"/>
              <a:t>Quality </a:t>
            </a:r>
            <a:r>
              <a:rPr lang="en-US" altLang="zh-CN" sz="2800"/>
              <a:t>o</a:t>
            </a:r>
            <a:r>
              <a:rPr lang="en-US" altLang="en-US" sz="2800"/>
              <a:t>f Service</a:t>
            </a:r>
            <a:r>
              <a:rPr lang="zh-CN" altLang="en-US" sz="2800"/>
              <a:t>，</a:t>
            </a:r>
            <a:r>
              <a:rPr lang="en-US" altLang="zh-CN" sz="2800"/>
              <a:t>QoS</a:t>
            </a:r>
            <a:r>
              <a:rPr lang="en-US" altLang="en-US" sz="2800"/>
              <a:t>)</a:t>
            </a:r>
            <a:endParaRPr lang="en-US" altLang="en-US" sz="2800" dirty="0"/>
          </a:p>
          <a:p>
            <a:r>
              <a:rPr lang="zh-CN" altLang="en-US" sz="2800" dirty="0"/>
              <a:t>内核需要同时跟踪许多</a:t>
            </a:r>
            <a:r>
              <a:rPr lang="en-US" altLang="zh-CN" sz="2800" dirty="0"/>
              <a:t>I/O</a:t>
            </a:r>
            <a:r>
              <a:rPr lang="zh-CN" altLang="en-US" sz="2800" dirty="0"/>
              <a:t>请求，为此，</a:t>
            </a:r>
            <a:r>
              <a:rPr lang="en-US" altLang="zh-CN" sz="2800" dirty="0"/>
              <a:t>OS</a:t>
            </a:r>
            <a:r>
              <a:rPr lang="zh-CN" altLang="en-US" sz="2800" dirty="0"/>
              <a:t>为设备状态表</a:t>
            </a:r>
            <a:r>
              <a:rPr lang="en-US" altLang="zh-CN" sz="2800" dirty="0"/>
              <a:t>(device status table)</a:t>
            </a:r>
            <a:r>
              <a:rPr lang="zh-CN" altLang="en-US" sz="2800" dirty="0"/>
              <a:t>配置等待队列，见后页的图</a:t>
            </a:r>
            <a:endParaRPr lang="en-US"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9AC8B916-2065-4AE6-B1F0-AF1062D90952}"/>
              </a:ext>
            </a:extLst>
          </p:cNvPr>
          <p:cNvSpPr>
            <a:spLocks noGrp="1" noChangeArrowheads="1"/>
          </p:cNvSpPr>
          <p:nvPr>
            <p:ph type="title"/>
          </p:nvPr>
        </p:nvSpPr>
        <p:spPr>
          <a:xfrm>
            <a:off x="2307965" y="234598"/>
            <a:ext cx="7762875" cy="576262"/>
          </a:xfrm>
        </p:spPr>
        <p:txBody>
          <a:bodyPr/>
          <a:lstStyle/>
          <a:p>
            <a:pPr eaLnBrk="1" hangingPunct="1"/>
            <a:r>
              <a:rPr lang="en-US" altLang="en-US" dirty="0"/>
              <a:t>Device-status Table(</a:t>
            </a:r>
            <a:r>
              <a:rPr lang="zh-CN" altLang="en-US" dirty="0"/>
              <a:t>设备状态表</a:t>
            </a:r>
            <a:r>
              <a:rPr lang="en-US" altLang="en-US" dirty="0"/>
              <a:t>)</a:t>
            </a:r>
          </a:p>
        </p:txBody>
      </p:sp>
      <p:pic>
        <p:nvPicPr>
          <p:cNvPr id="56322" name="Picture 2">
            <a:extLst>
              <a:ext uri="{FF2B5EF4-FFF2-40B4-BE49-F238E27FC236}">
                <a16:creationId xmlns:a16="http://schemas.microsoft.com/office/drawing/2014/main" id="{84834D41-1EA6-4C3E-B616-CD6A4ACC9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730" y="985422"/>
            <a:ext cx="9396540" cy="516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FC6E4D92-065D-4F45-8998-46148C5B263F}"/>
              </a:ext>
            </a:extLst>
          </p:cNvPr>
          <p:cNvSpPr>
            <a:spLocks noGrp="1" noChangeArrowheads="1"/>
          </p:cNvSpPr>
          <p:nvPr>
            <p:ph type="title"/>
          </p:nvPr>
        </p:nvSpPr>
        <p:spPr>
          <a:xfrm>
            <a:off x="2113006" y="238549"/>
            <a:ext cx="8266670" cy="576262"/>
          </a:xfrm>
        </p:spPr>
        <p:txBody>
          <a:bodyPr/>
          <a:lstStyle/>
          <a:p>
            <a:pPr eaLnBrk="1" hangingPunct="1"/>
            <a:r>
              <a:rPr lang="en-US" altLang="en-US" dirty="0"/>
              <a:t>Kernel I/O Subsystem(I/O</a:t>
            </a:r>
            <a:r>
              <a:rPr lang="zh-CN" altLang="en-US" dirty="0"/>
              <a:t>内核子系统</a:t>
            </a:r>
            <a:r>
              <a:rPr lang="en-US" altLang="en-US" dirty="0"/>
              <a:t>)</a:t>
            </a:r>
          </a:p>
        </p:txBody>
      </p:sp>
      <p:sp>
        <p:nvSpPr>
          <p:cNvPr id="54274" name="Rectangle 3">
            <a:extLst>
              <a:ext uri="{FF2B5EF4-FFF2-40B4-BE49-F238E27FC236}">
                <a16:creationId xmlns:a16="http://schemas.microsoft.com/office/drawing/2014/main" id="{CBBCB648-08BD-4FE6-BFD8-D53952D21890}"/>
              </a:ext>
            </a:extLst>
          </p:cNvPr>
          <p:cNvSpPr>
            <a:spLocks noGrp="1" noChangeArrowheads="1"/>
          </p:cNvSpPr>
          <p:nvPr>
            <p:ph type="body" idx="1"/>
          </p:nvPr>
        </p:nvSpPr>
        <p:spPr>
          <a:xfrm>
            <a:off x="1205813" y="1139567"/>
            <a:ext cx="9780373" cy="4826000"/>
          </a:xfrm>
        </p:spPr>
        <p:txBody>
          <a:bodyPr/>
          <a:lstStyle/>
          <a:p>
            <a:r>
              <a:rPr lang="en-US" altLang="en-US" sz="2800" b="1" dirty="0">
                <a:solidFill>
                  <a:srgbClr val="006699"/>
                </a:solidFill>
                <a:latin typeface="+mj-lt"/>
              </a:rPr>
              <a:t>Buffering(</a:t>
            </a:r>
            <a:r>
              <a:rPr lang="zh-CN" altLang="en-US" sz="2800" b="1" dirty="0">
                <a:solidFill>
                  <a:srgbClr val="006699"/>
                </a:solidFill>
                <a:latin typeface="+mj-lt"/>
              </a:rPr>
              <a:t>缓冲</a:t>
            </a:r>
            <a:r>
              <a:rPr lang="en-US" altLang="en-US" sz="2800" b="1" dirty="0">
                <a:solidFill>
                  <a:srgbClr val="006699"/>
                </a:solidFill>
                <a:latin typeface="+mj-lt"/>
              </a:rPr>
              <a:t>)</a:t>
            </a:r>
            <a:r>
              <a:rPr lang="en-US" altLang="en-US" sz="2800" dirty="0"/>
              <a:t> – </a:t>
            </a:r>
            <a:r>
              <a:rPr lang="zh-CN" altLang="en-US" sz="2800" dirty="0"/>
              <a:t>在两个设备之间或设备与应用程序之间传输数据的内存区域</a:t>
            </a:r>
            <a:endParaRPr lang="en-US" altLang="en-US" sz="2800" dirty="0"/>
          </a:p>
          <a:p>
            <a:pPr lvl="1"/>
            <a:r>
              <a:rPr lang="zh-CN" altLang="en-US" sz="2800" dirty="0"/>
              <a:t>处理数据流的生产者与消费者之间的速度差异</a:t>
            </a:r>
            <a:endParaRPr lang="en-US" altLang="en-US" sz="2800" dirty="0"/>
          </a:p>
          <a:p>
            <a:pPr lvl="1"/>
            <a:r>
              <a:rPr lang="zh-CN" altLang="en-US" sz="2800" dirty="0"/>
              <a:t>协调传输数据大小不一致的设备</a:t>
            </a:r>
            <a:endParaRPr lang="en-US" altLang="en-US" sz="2800" dirty="0"/>
          </a:p>
          <a:p>
            <a:pPr lvl="1"/>
            <a:r>
              <a:rPr lang="zh-CN" altLang="en-US" sz="2800" dirty="0"/>
              <a:t>支持应用程序的“复制语义</a:t>
            </a:r>
            <a:r>
              <a:rPr lang="en-US" altLang="zh-CN" sz="2800" dirty="0"/>
              <a:t>(</a:t>
            </a:r>
            <a:r>
              <a:rPr lang="en-US" altLang="ja-JP" sz="2800" dirty="0"/>
              <a:t>copy semantics</a:t>
            </a:r>
            <a:r>
              <a:rPr lang="en-US" altLang="zh-CN" sz="2800"/>
              <a:t>)</a:t>
            </a:r>
            <a:r>
              <a:rPr lang="zh-CN" altLang="en-US" sz="2800"/>
              <a:t>”</a:t>
            </a:r>
            <a:r>
              <a:rPr lang="en-US" altLang="zh-CN" sz="2800"/>
              <a:t>(</a:t>
            </a:r>
            <a:r>
              <a:rPr lang="zh-CN" altLang="en-US" sz="2800"/>
              <a:t>见后页</a:t>
            </a:r>
            <a:r>
              <a:rPr lang="en-US" altLang="zh-CN" sz="2800"/>
              <a:t>)</a:t>
            </a:r>
            <a:endParaRPr lang="en-US" altLang="ja-JP" sz="2800" dirty="0"/>
          </a:p>
          <a:p>
            <a:pPr lvl="1"/>
            <a:r>
              <a:rPr lang="en-US" altLang="en-US" sz="2800" b="1" dirty="0">
                <a:solidFill>
                  <a:srgbClr val="006699"/>
                </a:solidFill>
                <a:latin typeface="+mj-lt"/>
              </a:rPr>
              <a:t>Double</a:t>
            </a:r>
            <a:r>
              <a:rPr lang="en-US" altLang="en-US" sz="2800" b="1" dirty="0">
                <a:solidFill>
                  <a:srgbClr val="3366FF"/>
                </a:solidFill>
              </a:rPr>
              <a:t> </a:t>
            </a:r>
            <a:r>
              <a:rPr lang="en-US" altLang="en-US" sz="2800" b="1" dirty="0">
                <a:solidFill>
                  <a:srgbClr val="006699"/>
                </a:solidFill>
                <a:latin typeface="+mj-lt"/>
              </a:rPr>
              <a:t>buffering(</a:t>
            </a:r>
            <a:r>
              <a:rPr lang="zh-CN" altLang="en-US" sz="2800" b="1" dirty="0">
                <a:solidFill>
                  <a:srgbClr val="006699"/>
                </a:solidFill>
                <a:latin typeface="+mj-lt"/>
              </a:rPr>
              <a:t>双缓冲</a:t>
            </a:r>
            <a:r>
              <a:rPr lang="en-US" altLang="en-US" sz="2800" b="1" dirty="0">
                <a:solidFill>
                  <a:srgbClr val="006699"/>
                </a:solidFill>
                <a:latin typeface="+mj-lt"/>
              </a:rPr>
              <a:t>)</a:t>
            </a:r>
            <a:r>
              <a:rPr lang="en-US" altLang="en-US" sz="2800" b="1" dirty="0">
                <a:solidFill>
                  <a:srgbClr val="3366FF"/>
                </a:solidFill>
              </a:rPr>
              <a:t> </a:t>
            </a:r>
            <a:r>
              <a:rPr lang="en-US" altLang="en-US" sz="2800" dirty="0"/>
              <a:t>– </a:t>
            </a:r>
            <a:r>
              <a:rPr lang="zh-CN" altLang="en-US" sz="2800" dirty="0"/>
              <a:t>数据有两份拷贝，将生产者与消费者解耦合</a:t>
            </a:r>
            <a:endParaRPr lang="en-US" altLang="en-US" sz="2800" dirty="0"/>
          </a:p>
        </p:txBody>
      </p:sp>
    </p:spTree>
    <p:extLst>
      <p:ext uri="{BB962C8B-B14F-4D97-AF65-F5344CB8AC3E}">
        <p14:creationId xmlns:p14="http://schemas.microsoft.com/office/powerpoint/2010/main" val="464282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00C48-9D43-44CA-BE2B-B1147D9D045A}"/>
              </a:ext>
            </a:extLst>
          </p:cNvPr>
          <p:cNvSpPr>
            <a:spLocks noGrp="1"/>
          </p:cNvSpPr>
          <p:nvPr>
            <p:ph type="title"/>
          </p:nvPr>
        </p:nvSpPr>
        <p:spPr/>
        <p:txBody>
          <a:bodyPr/>
          <a:lstStyle/>
          <a:p>
            <a:r>
              <a:rPr lang="zh-CN" altLang="en-US" dirty="0"/>
              <a:t>复制语义</a:t>
            </a:r>
            <a:r>
              <a:rPr lang="en-US" altLang="zh-CN" dirty="0"/>
              <a:t>(Copy Semantics)</a:t>
            </a:r>
            <a:r>
              <a:rPr lang="zh-CN" altLang="en-US" dirty="0"/>
              <a:t>举例</a:t>
            </a:r>
          </a:p>
        </p:txBody>
      </p:sp>
      <p:pic>
        <p:nvPicPr>
          <p:cNvPr id="5" name="图片 4">
            <a:extLst>
              <a:ext uri="{FF2B5EF4-FFF2-40B4-BE49-F238E27FC236}">
                <a16:creationId xmlns:a16="http://schemas.microsoft.com/office/drawing/2014/main" id="{F07A90F5-D88E-48A7-A633-5F8AB3DF4FC2}"/>
              </a:ext>
            </a:extLst>
          </p:cNvPr>
          <p:cNvPicPr>
            <a:picLocks noChangeAspect="1"/>
          </p:cNvPicPr>
          <p:nvPr/>
        </p:nvPicPr>
        <p:blipFill>
          <a:blip r:embed="rId2"/>
          <a:stretch>
            <a:fillRect/>
          </a:stretch>
        </p:blipFill>
        <p:spPr>
          <a:xfrm>
            <a:off x="481914" y="1217141"/>
            <a:ext cx="11275540" cy="4255038"/>
          </a:xfrm>
          <a:prstGeom prst="rect">
            <a:avLst/>
          </a:prstGeom>
        </p:spPr>
      </p:pic>
    </p:spTree>
    <p:extLst>
      <p:ext uri="{BB962C8B-B14F-4D97-AF65-F5344CB8AC3E}">
        <p14:creationId xmlns:p14="http://schemas.microsoft.com/office/powerpoint/2010/main" val="75469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C9015447-FAEF-4634-AB90-1FCED7F4A1B0}"/>
              </a:ext>
            </a:extLst>
          </p:cNvPr>
          <p:cNvSpPr>
            <a:spLocks noGrp="1" noChangeArrowheads="1"/>
          </p:cNvSpPr>
          <p:nvPr>
            <p:ph type="title"/>
          </p:nvPr>
        </p:nvSpPr>
        <p:spPr>
          <a:xfrm>
            <a:off x="1784412" y="0"/>
            <a:ext cx="9179509" cy="576263"/>
          </a:xfrm>
        </p:spPr>
        <p:txBody>
          <a:bodyPr/>
          <a:lstStyle/>
          <a:p>
            <a:pPr eaLnBrk="1" hangingPunct="1"/>
            <a:r>
              <a:rPr lang="en-US" altLang="en-US" sz="2000" dirty="0"/>
              <a:t>Common PC and Data-center I/O devices and Interface Speeds</a:t>
            </a:r>
          </a:p>
        </p:txBody>
      </p:sp>
      <p:pic>
        <p:nvPicPr>
          <p:cNvPr id="3" name="图片 2">
            <a:extLst>
              <a:ext uri="{FF2B5EF4-FFF2-40B4-BE49-F238E27FC236}">
                <a16:creationId xmlns:a16="http://schemas.microsoft.com/office/drawing/2014/main" id="{D58B0DAA-B163-49F5-B41A-2903749B2E54}"/>
              </a:ext>
            </a:extLst>
          </p:cNvPr>
          <p:cNvPicPr>
            <a:picLocks noChangeAspect="1"/>
          </p:cNvPicPr>
          <p:nvPr/>
        </p:nvPicPr>
        <p:blipFill>
          <a:blip r:embed="rId3"/>
          <a:stretch>
            <a:fillRect/>
          </a:stretch>
        </p:blipFill>
        <p:spPr>
          <a:xfrm>
            <a:off x="581423" y="576263"/>
            <a:ext cx="11313240" cy="60284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FF3B3E1F-A68F-4BE7-8FF6-54EF150B8EEB}"/>
              </a:ext>
            </a:extLst>
          </p:cNvPr>
          <p:cNvSpPr>
            <a:spLocks noGrp="1" noChangeArrowheads="1"/>
          </p:cNvSpPr>
          <p:nvPr>
            <p:ph type="title"/>
          </p:nvPr>
        </p:nvSpPr>
        <p:spPr>
          <a:xfrm>
            <a:off x="1981200" y="238549"/>
            <a:ext cx="8229600" cy="576262"/>
          </a:xfrm>
        </p:spPr>
        <p:txBody>
          <a:bodyPr/>
          <a:lstStyle/>
          <a:p>
            <a:pPr eaLnBrk="1" hangingPunct="1"/>
            <a:r>
              <a:rPr lang="en-US" altLang="en-US" dirty="0"/>
              <a:t>Objectives</a:t>
            </a:r>
          </a:p>
        </p:txBody>
      </p:sp>
      <p:sp>
        <p:nvSpPr>
          <p:cNvPr id="9218" name="Rectangle 3">
            <a:extLst>
              <a:ext uri="{FF2B5EF4-FFF2-40B4-BE49-F238E27FC236}">
                <a16:creationId xmlns:a16="http://schemas.microsoft.com/office/drawing/2014/main" id="{B06C7943-81F1-46F5-B026-407113118756}"/>
              </a:ext>
            </a:extLst>
          </p:cNvPr>
          <p:cNvSpPr>
            <a:spLocks noGrp="1" noChangeArrowheads="1"/>
          </p:cNvSpPr>
          <p:nvPr>
            <p:ph type="body" idx="1"/>
          </p:nvPr>
        </p:nvSpPr>
        <p:spPr>
          <a:xfrm>
            <a:off x="1660123" y="1150939"/>
            <a:ext cx="8984203" cy="4530725"/>
          </a:xfrm>
        </p:spPr>
        <p:txBody>
          <a:bodyPr/>
          <a:lstStyle/>
          <a:p>
            <a:r>
              <a:rPr lang="en-US" altLang="en-US" sz="2800" dirty="0"/>
              <a:t>Explore the structure of an </a:t>
            </a:r>
            <a:r>
              <a:rPr lang="en-US" altLang="en-US" sz="2800"/>
              <a:t>operating system</a:t>
            </a:r>
            <a:r>
              <a:rPr lang="en-US" altLang="ja-JP" sz="2800">
                <a:latin typeface="Arial" panose="020B0604020202020204" pitchFamily="34" charset="0"/>
                <a:cs typeface="Arial" panose="020B0604020202020204" pitchFamily="34" charset="0"/>
              </a:rPr>
              <a:t>’</a:t>
            </a:r>
            <a:r>
              <a:rPr lang="en-US" altLang="ja-JP" sz="2800"/>
              <a:t>s </a:t>
            </a:r>
            <a:r>
              <a:rPr lang="en-US" altLang="ja-JP" sz="2800" dirty="0"/>
              <a:t>I/O subsystem</a:t>
            </a:r>
          </a:p>
          <a:p>
            <a:endParaRPr lang="en-US" altLang="en-US" sz="2800" dirty="0"/>
          </a:p>
          <a:p>
            <a:r>
              <a:rPr lang="en-US" altLang="en-US" sz="2800" dirty="0"/>
              <a:t>Discuss the principles and complexities of I/O hardware</a:t>
            </a:r>
          </a:p>
          <a:p>
            <a:endParaRPr lang="en-US" altLang="en-US" sz="2800" dirty="0"/>
          </a:p>
          <a:p>
            <a:r>
              <a:rPr lang="en-US" altLang="en-US" sz="2800" dirty="0"/>
              <a:t>Explain the performance aspects of I/O hardware and software</a:t>
            </a:r>
          </a:p>
          <a:p>
            <a:endParaRPr lang="en-US"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464DE58C-5718-44C1-9D58-436D4B5F6F93}"/>
              </a:ext>
            </a:extLst>
          </p:cNvPr>
          <p:cNvSpPr>
            <a:spLocks noGrp="1" noChangeArrowheads="1"/>
          </p:cNvSpPr>
          <p:nvPr>
            <p:ph type="title"/>
          </p:nvPr>
        </p:nvSpPr>
        <p:spPr>
          <a:xfrm>
            <a:off x="2208569" y="233593"/>
            <a:ext cx="7908925" cy="576263"/>
          </a:xfrm>
        </p:spPr>
        <p:txBody>
          <a:bodyPr/>
          <a:lstStyle/>
          <a:p>
            <a:pPr eaLnBrk="1" hangingPunct="1"/>
            <a:r>
              <a:rPr lang="en-US" altLang="en-US" dirty="0"/>
              <a:t>Kernel I/O Subsystem(I/O</a:t>
            </a:r>
            <a:r>
              <a:rPr lang="zh-CN" altLang="en-US" dirty="0"/>
              <a:t>内核子系统</a:t>
            </a:r>
            <a:r>
              <a:rPr lang="en-US" altLang="zh-CN" dirty="0"/>
              <a:t>)</a:t>
            </a:r>
            <a:endParaRPr lang="en-US" altLang="en-US" dirty="0"/>
          </a:p>
        </p:txBody>
      </p:sp>
      <p:sp>
        <p:nvSpPr>
          <p:cNvPr id="60418" name="Rectangle 3">
            <a:extLst>
              <a:ext uri="{FF2B5EF4-FFF2-40B4-BE49-F238E27FC236}">
                <a16:creationId xmlns:a16="http://schemas.microsoft.com/office/drawing/2014/main" id="{19C4A21C-8CEE-4261-91F1-CB7412E1C8F4}"/>
              </a:ext>
            </a:extLst>
          </p:cNvPr>
          <p:cNvSpPr>
            <a:spLocks noGrp="1" noChangeArrowheads="1"/>
          </p:cNvSpPr>
          <p:nvPr>
            <p:ph type="body" idx="1"/>
          </p:nvPr>
        </p:nvSpPr>
        <p:spPr>
          <a:xfrm>
            <a:off x="642552" y="993205"/>
            <a:ext cx="10781270" cy="4871590"/>
          </a:xfrm>
        </p:spPr>
        <p:txBody>
          <a:bodyPr/>
          <a:lstStyle/>
          <a:p>
            <a:r>
              <a:rPr lang="en-US" altLang="en-US" sz="2400" b="1" dirty="0">
                <a:solidFill>
                  <a:srgbClr val="006699"/>
                </a:solidFill>
                <a:latin typeface="+mj-lt"/>
              </a:rPr>
              <a:t>Caching(</a:t>
            </a:r>
            <a:r>
              <a:rPr lang="zh-CN" altLang="en-US" sz="2400" b="1" dirty="0">
                <a:solidFill>
                  <a:srgbClr val="006699"/>
                </a:solidFill>
                <a:latin typeface="+mj-lt"/>
              </a:rPr>
              <a:t>高速缓存</a:t>
            </a:r>
            <a:r>
              <a:rPr lang="en-US" altLang="en-US" sz="2400" b="1" dirty="0">
                <a:solidFill>
                  <a:srgbClr val="006699"/>
                </a:solidFill>
                <a:latin typeface="+mj-lt"/>
              </a:rPr>
              <a:t>)</a:t>
            </a:r>
            <a:r>
              <a:rPr lang="en-US" altLang="en-US" sz="2400" dirty="0">
                <a:solidFill>
                  <a:srgbClr val="3366FF"/>
                </a:solidFill>
              </a:rPr>
              <a:t> </a:t>
            </a:r>
            <a:r>
              <a:rPr lang="en-US" altLang="en-US" sz="2400" dirty="0"/>
              <a:t>- </a:t>
            </a:r>
            <a:r>
              <a:rPr lang="zh-CN" altLang="en-US" sz="2400" dirty="0"/>
              <a:t>保留数据副本的高速存储器</a:t>
            </a:r>
            <a:endParaRPr lang="en-US" altLang="en-US" sz="2400" dirty="0"/>
          </a:p>
          <a:p>
            <a:pPr lvl="1"/>
            <a:r>
              <a:rPr lang="zh-CN" altLang="en-US" sz="2400" dirty="0"/>
              <a:t>总是作为复本存在</a:t>
            </a:r>
            <a:endParaRPr lang="en-US" altLang="en-US" sz="2400" dirty="0"/>
          </a:p>
          <a:p>
            <a:pPr lvl="1"/>
            <a:r>
              <a:rPr lang="zh-CN" altLang="en-US" sz="2400" dirty="0"/>
              <a:t>有时对性能至关重要</a:t>
            </a:r>
            <a:endParaRPr lang="en-US" altLang="en-US" sz="2400" dirty="0"/>
          </a:p>
          <a:p>
            <a:pPr lvl="1"/>
            <a:r>
              <a:rPr lang="zh-CN" altLang="en-US" sz="2400" dirty="0"/>
              <a:t>有时与缓冲</a:t>
            </a:r>
            <a:r>
              <a:rPr lang="en-US" altLang="zh-CN" sz="2400" dirty="0"/>
              <a:t>(</a:t>
            </a:r>
            <a:r>
              <a:rPr lang="en-US" altLang="en-US" sz="2400" dirty="0"/>
              <a:t>buffering)</a:t>
            </a:r>
            <a:r>
              <a:rPr lang="zh-CN" altLang="en-US" sz="2400" dirty="0"/>
              <a:t>结合使用</a:t>
            </a:r>
            <a:endParaRPr lang="en-US" altLang="en-US" sz="2400" dirty="0"/>
          </a:p>
          <a:p>
            <a:r>
              <a:rPr lang="en-US" altLang="en-US" sz="2400" b="1" dirty="0">
                <a:solidFill>
                  <a:srgbClr val="006699"/>
                </a:solidFill>
                <a:latin typeface="+mj-lt"/>
              </a:rPr>
              <a:t>Spooling(</a:t>
            </a:r>
            <a:r>
              <a:rPr lang="zh-CN" altLang="en-US" sz="2400" b="1" dirty="0">
                <a:solidFill>
                  <a:srgbClr val="006699"/>
                </a:solidFill>
                <a:latin typeface="+mj-lt"/>
              </a:rPr>
              <a:t>假脱机</a:t>
            </a:r>
            <a:r>
              <a:rPr lang="en-US" altLang="en-US" sz="2400" b="1" dirty="0">
                <a:solidFill>
                  <a:srgbClr val="006699"/>
                </a:solidFill>
                <a:latin typeface="+mj-lt"/>
              </a:rPr>
              <a:t>)</a:t>
            </a:r>
            <a:r>
              <a:rPr lang="en-US" altLang="en-US" sz="2400" dirty="0"/>
              <a:t> - </a:t>
            </a:r>
            <a:r>
              <a:rPr lang="zh-CN" altLang="en-US" sz="2400" dirty="0"/>
              <a:t>为某个输出设备保存输出数据的缓冲区，这些设备，如打印机，不能接受交叉的数据流</a:t>
            </a:r>
            <a:endParaRPr lang="en-US" altLang="en-US" sz="2400" dirty="0"/>
          </a:p>
          <a:p>
            <a:pPr lvl="1"/>
            <a:r>
              <a:rPr lang="zh-CN" altLang="en-US" sz="2400" dirty="0"/>
              <a:t>打印设备一次只能接受一个请求，先保存到磁盘文件，应用程序感觉是很快就打印完了。假脱机系统在后台一个文件一个文件地打印</a:t>
            </a:r>
            <a:endParaRPr lang="en-US" altLang="en-US" sz="2400" dirty="0"/>
          </a:p>
          <a:p>
            <a:r>
              <a:rPr lang="en-US" altLang="en-US" sz="2400" b="1" dirty="0">
                <a:solidFill>
                  <a:srgbClr val="006699"/>
                </a:solidFill>
                <a:latin typeface="+mj-lt"/>
              </a:rPr>
              <a:t>Device</a:t>
            </a:r>
            <a:r>
              <a:rPr lang="en-US" altLang="en-US" sz="2400" b="1" dirty="0">
                <a:solidFill>
                  <a:srgbClr val="3366FF"/>
                </a:solidFill>
              </a:rPr>
              <a:t> </a:t>
            </a:r>
            <a:r>
              <a:rPr lang="en-US" altLang="en-US" sz="2400" b="1" dirty="0">
                <a:solidFill>
                  <a:srgbClr val="006699"/>
                </a:solidFill>
                <a:latin typeface="+mj-lt"/>
              </a:rPr>
              <a:t>reservation(</a:t>
            </a:r>
            <a:r>
              <a:rPr lang="zh-CN" altLang="en-US" sz="2400" b="1" dirty="0">
                <a:solidFill>
                  <a:srgbClr val="006699"/>
                </a:solidFill>
                <a:latin typeface="+mj-lt"/>
              </a:rPr>
              <a:t>设备预留</a:t>
            </a:r>
            <a:r>
              <a:rPr lang="en-US" altLang="en-US" sz="2400" b="1" dirty="0">
                <a:solidFill>
                  <a:srgbClr val="006699"/>
                </a:solidFill>
                <a:latin typeface="+mj-lt"/>
              </a:rPr>
              <a:t>)</a:t>
            </a:r>
            <a:r>
              <a:rPr lang="en-US" altLang="en-US" sz="2400" dirty="0">
                <a:solidFill>
                  <a:srgbClr val="3366FF"/>
                </a:solidFill>
              </a:rPr>
              <a:t> </a:t>
            </a:r>
            <a:r>
              <a:rPr lang="en-US" altLang="en-US" sz="2400" dirty="0"/>
              <a:t>- </a:t>
            </a:r>
            <a:r>
              <a:rPr lang="zh-CN" altLang="en-US" sz="2400" dirty="0"/>
              <a:t>提供对设备的互斥访问</a:t>
            </a:r>
            <a:endParaRPr lang="en-US" altLang="en-US" sz="2400" dirty="0"/>
          </a:p>
          <a:p>
            <a:pPr lvl="1"/>
            <a:r>
              <a:rPr lang="zh-CN" altLang="en-US" sz="2400" dirty="0"/>
              <a:t>通过系统调用来分配和释放</a:t>
            </a:r>
            <a:endParaRPr lang="en-US" altLang="en-US" sz="2400" dirty="0"/>
          </a:p>
          <a:p>
            <a:pPr lvl="1"/>
            <a:r>
              <a:rPr lang="zh-CN" altLang="en-US" sz="2400" dirty="0"/>
              <a:t>应用程序需要自己避免死锁</a:t>
            </a:r>
            <a:endParaRPr lang="en-US"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C1B68CB-58F6-4FA6-953E-D67F222CA815}"/>
              </a:ext>
            </a:extLst>
          </p:cNvPr>
          <p:cNvSpPr>
            <a:spLocks noGrp="1" noChangeArrowheads="1"/>
          </p:cNvSpPr>
          <p:nvPr>
            <p:ph type="title"/>
          </p:nvPr>
        </p:nvSpPr>
        <p:spPr>
          <a:xfrm>
            <a:off x="1897221" y="239555"/>
            <a:ext cx="8229600" cy="576263"/>
          </a:xfrm>
        </p:spPr>
        <p:txBody>
          <a:bodyPr/>
          <a:lstStyle/>
          <a:p>
            <a:pPr eaLnBrk="1" hangingPunct="1"/>
            <a:r>
              <a:rPr lang="en-US" altLang="en-US" dirty="0"/>
              <a:t>Error Handling(</a:t>
            </a:r>
            <a:r>
              <a:rPr lang="zh-CN" altLang="en-US" dirty="0"/>
              <a:t>错误处理</a:t>
            </a:r>
            <a:r>
              <a:rPr lang="en-US" altLang="en-US" dirty="0"/>
              <a:t>)</a:t>
            </a:r>
          </a:p>
        </p:txBody>
      </p:sp>
      <p:sp>
        <p:nvSpPr>
          <p:cNvPr id="62466" name="Rectangle 3">
            <a:extLst>
              <a:ext uri="{FF2B5EF4-FFF2-40B4-BE49-F238E27FC236}">
                <a16:creationId xmlns:a16="http://schemas.microsoft.com/office/drawing/2014/main" id="{52069396-B5D0-456D-A7C0-3DCFCC98ACF1}"/>
              </a:ext>
            </a:extLst>
          </p:cNvPr>
          <p:cNvSpPr>
            <a:spLocks noGrp="1" noChangeArrowheads="1"/>
          </p:cNvSpPr>
          <p:nvPr>
            <p:ph type="body" idx="1"/>
          </p:nvPr>
        </p:nvSpPr>
        <p:spPr>
          <a:xfrm>
            <a:off x="1206766" y="1163637"/>
            <a:ext cx="9610509" cy="4530725"/>
          </a:xfrm>
        </p:spPr>
        <p:txBody>
          <a:bodyPr/>
          <a:lstStyle/>
          <a:p>
            <a:r>
              <a:rPr lang="en-US" altLang="zh-CN" sz="2800" dirty="0"/>
              <a:t>OS</a:t>
            </a:r>
            <a:r>
              <a:rPr lang="zh-CN" altLang="en-US" sz="2800" dirty="0"/>
              <a:t>可以从磁盘读错误，设备无法获得，网络出错等情况中恢复过来</a:t>
            </a:r>
            <a:endParaRPr lang="en-US" altLang="en-US" sz="2800" dirty="0"/>
          </a:p>
          <a:p>
            <a:pPr lvl="1"/>
            <a:r>
              <a:rPr lang="zh-CN" altLang="en-US" sz="2800" dirty="0"/>
              <a:t>例如，重试读或写操作</a:t>
            </a:r>
            <a:endParaRPr lang="en-US" altLang="en-US" sz="2800" dirty="0"/>
          </a:p>
          <a:p>
            <a:pPr lvl="1"/>
            <a:r>
              <a:rPr lang="zh-CN" altLang="en-US" sz="2800" dirty="0"/>
              <a:t>有些</a:t>
            </a:r>
            <a:r>
              <a:rPr lang="en-US" altLang="zh-CN" sz="2800" dirty="0"/>
              <a:t>OS</a:t>
            </a:r>
            <a:r>
              <a:rPr lang="zh-CN" altLang="en-US" sz="2800" dirty="0"/>
              <a:t>采用更加智能的策略</a:t>
            </a:r>
            <a:r>
              <a:rPr lang="en-US" altLang="en-US" sz="2800" dirty="0"/>
              <a:t> </a:t>
            </a:r>
          </a:p>
          <a:p>
            <a:pPr lvl="2"/>
            <a:r>
              <a:rPr lang="zh-CN" altLang="en-US" sz="2800" dirty="0"/>
              <a:t>跟踪某个特定设备的错误频率，超过上限时停用该设备</a:t>
            </a:r>
            <a:endParaRPr lang="en-US" altLang="en-US" sz="2800" dirty="0"/>
          </a:p>
          <a:p>
            <a:r>
              <a:rPr lang="zh-CN" altLang="en-US" sz="2800" dirty="0"/>
              <a:t>当</a:t>
            </a:r>
            <a:r>
              <a:rPr lang="en-US" altLang="zh-CN" sz="2800" dirty="0"/>
              <a:t>I/O</a:t>
            </a:r>
            <a:r>
              <a:rPr lang="zh-CN" altLang="en-US" sz="2800" dirty="0"/>
              <a:t>请求失败后，通常会返回一个出错码</a:t>
            </a:r>
            <a:r>
              <a:rPr lang="en-US" altLang="en-US" sz="2800" dirty="0"/>
              <a:t> </a:t>
            </a:r>
          </a:p>
          <a:p>
            <a:r>
              <a:rPr lang="zh-CN" altLang="en-US" sz="2800" dirty="0"/>
              <a:t>系统错误日志会记录发生问题的情况</a:t>
            </a:r>
            <a:r>
              <a:rPr lang="en-US" altLang="zh-CN" sz="2800" dirty="0"/>
              <a:t>(</a:t>
            </a:r>
            <a:r>
              <a:rPr lang="zh-CN" altLang="en-US" sz="2800" dirty="0"/>
              <a:t>系统调用、设备、出错码、时间、相关进程等</a:t>
            </a:r>
            <a:r>
              <a:rPr lang="en-US" altLang="zh-CN" sz="2800" dirty="0"/>
              <a:t>)</a:t>
            </a:r>
            <a:endParaRPr lang="en-US" alt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A4B5B555-FA9A-4417-93E1-FAE0ECA6BEE8}"/>
              </a:ext>
            </a:extLst>
          </p:cNvPr>
          <p:cNvSpPr>
            <a:spLocks noGrp="1" noChangeArrowheads="1"/>
          </p:cNvSpPr>
          <p:nvPr>
            <p:ph type="title"/>
          </p:nvPr>
        </p:nvSpPr>
        <p:spPr>
          <a:xfrm>
            <a:off x="1878559" y="229218"/>
            <a:ext cx="8229600" cy="576262"/>
          </a:xfrm>
        </p:spPr>
        <p:txBody>
          <a:bodyPr/>
          <a:lstStyle/>
          <a:p>
            <a:pPr eaLnBrk="1" hangingPunct="1"/>
            <a:r>
              <a:rPr lang="en-US" altLang="en-US" dirty="0"/>
              <a:t>I/O Protection(</a:t>
            </a:r>
            <a:r>
              <a:rPr lang="en-US" altLang="zh-CN" dirty="0"/>
              <a:t>I/O</a:t>
            </a:r>
            <a:r>
              <a:rPr lang="zh-CN" altLang="en-US" dirty="0"/>
              <a:t>保护</a:t>
            </a:r>
            <a:r>
              <a:rPr lang="en-US" altLang="en-US" dirty="0"/>
              <a:t>)</a:t>
            </a:r>
          </a:p>
        </p:txBody>
      </p:sp>
      <p:sp>
        <p:nvSpPr>
          <p:cNvPr id="64514" name="Rectangle 3">
            <a:extLst>
              <a:ext uri="{FF2B5EF4-FFF2-40B4-BE49-F238E27FC236}">
                <a16:creationId xmlns:a16="http://schemas.microsoft.com/office/drawing/2014/main" id="{714FAF1A-9D1F-4557-BD5D-9693B12783B4}"/>
              </a:ext>
            </a:extLst>
          </p:cNvPr>
          <p:cNvSpPr>
            <a:spLocks noGrp="1" noChangeArrowheads="1"/>
          </p:cNvSpPr>
          <p:nvPr>
            <p:ph type="body" idx="1"/>
          </p:nvPr>
        </p:nvSpPr>
        <p:spPr>
          <a:xfrm>
            <a:off x="1233996" y="1243014"/>
            <a:ext cx="9463595" cy="4530725"/>
          </a:xfrm>
        </p:spPr>
        <p:txBody>
          <a:bodyPr/>
          <a:lstStyle/>
          <a:p>
            <a:r>
              <a:rPr lang="zh-CN" altLang="en-US" sz="2800" dirty="0"/>
              <a:t>用户进程可能偶尔有意或无意地试图打断系统的正常操作</a:t>
            </a:r>
            <a:endParaRPr lang="en-US" altLang="en-US" sz="2800" dirty="0"/>
          </a:p>
          <a:p>
            <a:pPr lvl="1"/>
            <a:r>
              <a:rPr lang="zh-CN" altLang="en-US" sz="2800" dirty="0"/>
              <a:t>所有</a:t>
            </a:r>
            <a:r>
              <a:rPr lang="en-US" altLang="zh-CN" sz="2800" dirty="0"/>
              <a:t>I/O</a:t>
            </a:r>
            <a:r>
              <a:rPr lang="zh-CN" altLang="en-US" sz="2800" dirty="0"/>
              <a:t>指令定义为特权的，防止用户直接介入</a:t>
            </a:r>
            <a:r>
              <a:rPr lang="en-US" altLang="zh-CN" sz="2800" dirty="0"/>
              <a:t>I/O</a:t>
            </a:r>
            <a:endParaRPr lang="en-US" altLang="en-US" sz="2800" dirty="0"/>
          </a:p>
          <a:p>
            <a:pPr lvl="1"/>
            <a:r>
              <a:rPr lang="en-US" altLang="zh-CN" sz="2800" dirty="0"/>
              <a:t>I/O</a:t>
            </a:r>
            <a:r>
              <a:rPr lang="zh-CN" altLang="en-US" sz="2800" dirty="0"/>
              <a:t>操作只能经过系统调用进行</a:t>
            </a:r>
            <a:endParaRPr lang="en-US" altLang="en-US" sz="2800" dirty="0"/>
          </a:p>
          <a:p>
            <a:pPr lvl="2"/>
            <a:r>
              <a:rPr lang="zh-CN" altLang="en-US" sz="2800" dirty="0"/>
              <a:t>内存映射</a:t>
            </a:r>
            <a:r>
              <a:rPr lang="en-US" altLang="zh-CN" sz="2800" dirty="0"/>
              <a:t>I/O</a:t>
            </a:r>
            <a:r>
              <a:rPr lang="zh-CN" altLang="en-US" sz="2800" dirty="0"/>
              <a:t>及</a:t>
            </a:r>
            <a:r>
              <a:rPr lang="en-US" altLang="zh-CN" sz="2800" dirty="0"/>
              <a:t>I/O</a:t>
            </a:r>
            <a:r>
              <a:rPr lang="zh-CN" altLang="en-US" sz="2800" dirty="0"/>
              <a:t>端口也必须受到保护，内核之外不能直接访问</a:t>
            </a: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970AB051-68AF-4E96-A5C2-39225550EC69}"/>
              </a:ext>
            </a:extLst>
          </p:cNvPr>
          <p:cNvSpPr>
            <a:spLocks noGrp="1" noChangeArrowheads="1"/>
          </p:cNvSpPr>
          <p:nvPr>
            <p:ph type="title"/>
          </p:nvPr>
        </p:nvSpPr>
        <p:spPr>
          <a:xfrm>
            <a:off x="484760" y="1077425"/>
            <a:ext cx="2817733" cy="1834451"/>
          </a:xfrm>
        </p:spPr>
        <p:txBody>
          <a:bodyPr/>
          <a:lstStyle/>
          <a:p>
            <a:pPr eaLnBrk="1" hangingPunct="1"/>
            <a:r>
              <a:rPr lang="en-US" altLang="en-US" dirty="0"/>
              <a:t>Use of a System Call to Perform I/O</a:t>
            </a:r>
          </a:p>
        </p:txBody>
      </p:sp>
      <p:pic>
        <p:nvPicPr>
          <p:cNvPr id="3" name="图片 2">
            <a:extLst>
              <a:ext uri="{FF2B5EF4-FFF2-40B4-BE49-F238E27FC236}">
                <a16:creationId xmlns:a16="http://schemas.microsoft.com/office/drawing/2014/main" id="{0F8C9AE0-B2FD-4212-86B3-E1C8F5EB26CE}"/>
              </a:ext>
            </a:extLst>
          </p:cNvPr>
          <p:cNvPicPr>
            <a:picLocks noChangeAspect="1"/>
          </p:cNvPicPr>
          <p:nvPr/>
        </p:nvPicPr>
        <p:blipFill>
          <a:blip r:embed="rId3"/>
          <a:stretch>
            <a:fillRect/>
          </a:stretch>
        </p:blipFill>
        <p:spPr>
          <a:xfrm>
            <a:off x="3133817" y="18854"/>
            <a:ext cx="7028107" cy="683914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79C64DAE-3517-40D0-9B51-15F43578CD67}"/>
              </a:ext>
            </a:extLst>
          </p:cNvPr>
          <p:cNvSpPr>
            <a:spLocks noGrp="1" noChangeArrowheads="1"/>
          </p:cNvSpPr>
          <p:nvPr>
            <p:ph type="title"/>
          </p:nvPr>
        </p:nvSpPr>
        <p:spPr>
          <a:xfrm>
            <a:off x="2335762" y="238549"/>
            <a:ext cx="7772400" cy="576262"/>
          </a:xfrm>
        </p:spPr>
        <p:txBody>
          <a:bodyPr/>
          <a:lstStyle/>
          <a:p>
            <a:pPr eaLnBrk="1" hangingPunct="1"/>
            <a:r>
              <a:rPr lang="en-US" altLang="en-US" dirty="0"/>
              <a:t>Kernel Data Structures(</a:t>
            </a:r>
            <a:r>
              <a:rPr lang="zh-CN" altLang="en-US" dirty="0"/>
              <a:t>内核数据结构</a:t>
            </a:r>
            <a:r>
              <a:rPr lang="en-US" altLang="en-US" dirty="0"/>
              <a:t>)</a:t>
            </a:r>
          </a:p>
        </p:txBody>
      </p:sp>
      <p:sp>
        <p:nvSpPr>
          <p:cNvPr id="68610" name="Rectangle 3">
            <a:extLst>
              <a:ext uri="{FF2B5EF4-FFF2-40B4-BE49-F238E27FC236}">
                <a16:creationId xmlns:a16="http://schemas.microsoft.com/office/drawing/2014/main" id="{8A0AB2F2-3495-485D-BCAA-FADD20A9CC68}"/>
              </a:ext>
            </a:extLst>
          </p:cNvPr>
          <p:cNvSpPr>
            <a:spLocks noGrp="1" noChangeArrowheads="1"/>
          </p:cNvSpPr>
          <p:nvPr>
            <p:ph type="body" idx="1"/>
          </p:nvPr>
        </p:nvSpPr>
        <p:spPr>
          <a:xfrm>
            <a:off x="803190" y="1150939"/>
            <a:ext cx="10400430" cy="4530725"/>
          </a:xfrm>
        </p:spPr>
        <p:txBody>
          <a:bodyPr/>
          <a:lstStyle/>
          <a:p>
            <a:r>
              <a:rPr lang="zh-CN" altLang="en-US" sz="2800" dirty="0"/>
              <a:t>内核保存了</a:t>
            </a:r>
            <a:r>
              <a:rPr lang="en-US" altLang="zh-CN" sz="2800" dirty="0"/>
              <a:t>I/O</a:t>
            </a:r>
            <a:r>
              <a:rPr lang="zh-CN" altLang="en-US" sz="2800" dirty="0"/>
              <a:t>部件的状态信息，包括打开的文件列表，网络连接，字符设备信息等</a:t>
            </a:r>
            <a:endParaRPr lang="en-US" altLang="en-US" sz="2800" dirty="0"/>
          </a:p>
          <a:p>
            <a:r>
              <a:rPr lang="zh-CN" altLang="en-US" sz="2800" dirty="0"/>
              <a:t>很多很多复杂的数据结构用来跟踪缓冲区，内存分配，已修改页等</a:t>
            </a:r>
            <a:endParaRPr lang="en-US" altLang="ja-JP" sz="2800" dirty="0"/>
          </a:p>
          <a:p>
            <a:r>
              <a:rPr lang="zh-CN" altLang="en-US" sz="2800" dirty="0"/>
              <a:t>有些系统使用面向对象的方法，以及消息传递机制实现</a:t>
            </a:r>
            <a:r>
              <a:rPr lang="en-US" altLang="zh-CN" sz="2800" dirty="0"/>
              <a:t>I/O</a:t>
            </a:r>
            <a:endParaRPr lang="en-US" altLang="en-US" sz="2800" dirty="0"/>
          </a:p>
          <a:p>
            <a:pPr lvl="1"/>
            <a:r>
              <a:rPr lang="en-US" altLang="en-US" sz="2800" dirty="0"/>
              <a:t>Windows</a:t>
            </a:r>
            <a:r>
              <a:rPr lang="zh-CN" altLang="en-US" sz="2800" dirty="0"/>
              <a:t>使用消息传递来实现</a:t>
            </a:r>
            <a:endParaRPr lang="en-US" altLang="en-US" sz="2800" dirty="0"/>
          </a:p>
          <a:p>
            <a:pPr lvl="2"/>
            <a:r>
              <a:rPr lang="zh-CN" altLang="en-US" sz="2800" dirty="0"/>
              <a:t>包含</a:t>
            </a:r>
            <a:r>
              <a:rPr lang="en-US" altLang="zh-CN" sz="2800" dirty="0"/>
              <a:t>I/O</a:t>
            </a:r>
            <a:r>
              <a:rPr lang="zh-CN" altLang="en-US" sz="2800" dirty="0"/>
              <a:t>信息的消息从用户态传入内核，然后传递给</a:t>
            </a:r>
            <a:r>
              <a:rPr lang="en-US" altLang="zh-CN" sz="2800" dirty="0"/>
              <a:t>I/O</a:t>
            </a:r>
            <a:r>
              <a:rPr lang="zh-CN" altLang="en-US" sz="2800" dirty="0"/>
              <a:t>管理器，再到设备驱动程序，在传递处理过程中，根据功能需要，可能需要修改消息</a:t>
            </a:r>
            <a:endParaRPr lang="en-US"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F0020408-E2C5-4F47-8FB1-B1B78CDF0293}"/>
              </a:ext>
            </a:extLst>
          </p:cNvPr>
          <p:cNvSpPr>
            <a:spLocks noGrp="1" noChangeArrowheads="1"/>
          </p:cNvSpPr>
          <p:nvPr>
            <p:ph type="title"/>
          </p:nvPr>
        </p:nvSpPr>
        <p:spPr>
          <a:xfrm>
            <a:off x="2201408" y="233593"/>
            <a:ext cx="7878762" cy="576263"/>
          </a:xfrm>
        </p:spPr>
        <p:txBody>
          <a:bodyPr/>
          <a:lstStyle/>
          <a:p>
            <a:pPr eaLnBrk="1" hangingPunct="1"/>
            <a:r>
              <a:rPr lang="en-US" altLang="en-US" dirty="0"/>
              <a:t>UNIX I/O Kernel Structure</a:t>
            </a:r>
            <a:endParaRPr lang="en-US" altLang="en-US" sz="2400" dirty="0"/>
          </a:p>
        </p:txBody>
      </p:sp>
      <p:pic>
        <p:nvPicPr>
          <p:cNvPr id="3" name="图片 2">
            <a:extLst>
              <a:ext uri="{FF2B5EF4-FFF2-40B4-BE49-F238E27FC236}">
                <a16:creationId xmlns:a16="http://schemas.microsoft.com/office/drawing/2014/main" id="{327592CC-2673-4141-801B-CCAE56EB216F}"/>
              </a:ext>
            </a:extLst>
          </p:cNvPr>
          <p:cNvPicPr>
            <a:picLocks noChangeAspect="1"/>
          </p:cNvPicPr>
          <p:nvPr/>
        </p:nvPicPr>
        <p:blipFill>
          <a:blip r:embed="rId3"/>
          <a:stretch>
            <a:fillRect/>
          </a:stretch>
        </p:blipFill>
        <p:spPr>
          <a:xfrm>
            <a:off x="2300796" y="944582"/>
            <a:ext cx="7590407" cy="57918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8DD32D5B-7DBD-441D-80A7-C072E529CC7D}"/>
              </a:ext>
            </a:extLst>
          </p:cNvPr>
          <p:cNvSpPr>
            <a:spLocks noGrp="1" noChangeArrowheads="1"/>
          </p:cNvSpPr>
          <p:nvPr>
            <p:ph type="title"/>
          </p:nvPr>
        </p:nvSpPr>
        <p:spPr>
          <a:xfrm>
            <a:off x="2199237" y="247880"/>
            <a:ext cx="7908925" cy="576262"/>
          </a:xfrm>
        </p:spPr>
        <p:txBody>
          <a:bodyPr/>
          <a:lstStyle/>
          <a:p>
            <a:pPr eaLnBrk="1" hangingPunct="1"/>
            <a:r>
              <a:rPr lang="en-US" altLang="en-US"/>
              <a:t>*Power </a:t>
            </a:r>
            <a:r>
              <a:rPr lang="en-US" altLang="en-US" dirty="0"/>
              <a:t>Management</a:t>
            </a:r>
          </a:p>
        </p:txBody>
      </p:sp>
      <p:sp>
        <p:nvSpPr>
          <p:cNvPr id="72706" name="Rectangle 3">
            <a:extLst>
              <a:ext uri="{FF2B5EF4-FFF2-40B4-BE49-F238E27FC236}">
                <a16:creationId xmlns:a16="http://schemas.microsoft.com/office/drawing/2014/main" id="{655138A9-D7D4-4371-85FD-B65AD83B6FA5}"/>
              </a:ext>
            </a:extLst>
          </p:cNvPr>
          <p:cNvSpPr>
            <a:spLocks noGrp="1" noChangeArrowheads="1"/>
          </p:cNvSpPr>
          <p:nvPr>
            <p:ph type="body" idx="1"/>
          </p:nvPr>
        </p:nvSpPr>
        <p:spPr>
          <a:xfrm>
            <a:off x="798990" y="1042989"/>
            <a:ext cx="10582183" cy="4530725"/>
          </a:xfrm>
        </p:spPr>
        <p:txBody>
          <a:bodyPr/>
          <a:lstStyle/>
          <a:p>
            <a:r>
              <a:rPr lang="en-US" altLang="en-US" sz="2400" dirty="0"/>
              <a:t>Not strictly domain of I/O, but much is I/O related</a:t>
            </a:r>
          </a:p>
          <a:p>
            <a:r>
              <a:rPr lang="en-US" altLang="en-US" sz="2400" dirty="0"/>
              <a:t>Computers and devices use electricity, generate heat, frequently require cooling</a:t>
            </a:r>
          </a:p>
          <a:p>
            <a:r>
              <a:rPr lang="en-US" altLang="en-US" sz="2400" dirty="0"/>
              <a:t>OSes can help manage and improve use</a:t>
            </a:r>
          </a:p>
          <a:p>
            <a:pPr lvl="1"/>
            <a:r>
              <a:rPr lang="en-US" altLang="en-US" sz="2400" dirty="0"/>
              <a:t>Cloud computing environments move virtual machines between servers</a:t>
            </a:r>
          </a:p>
          <a:p>
            <a:pPr lvl="2"/>
            <a:r>
              <a:rPr lang="en-US" altLang="en-US" sz="2400" dirty="0"/>
              <a:t>Can end up evacuating whole systems and shutting them down</a:t>
            </a:r>
          </a:p>
          <a:p>
            <a:r>
              <a:rPr lang="en-US" altLang="en-US" sz="2400" dirty="0"/>
              <a:t>Mobile computing has power management as first class OS aspect</a:t>
            </a:r>
          </a:p>
          <a:p>
            <a:pPr lvl="2"/>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16D944EE-1EA3-4A82-B104-987F92512CC6}"/>
              </a:ext>
            </a:extLst>
          </p:cNvPr>
          <p:cNvSpPr>
            <a:spLocks noGrp="1" noChangeArrowheads="1"/>
          </p:cNvSpPr>
          <p:nvPr>
            <p:ph type="title"/>
          </p:nvPr>
        </p:nvSpPr>
        <p:spPr>
          <a:xfrm>
            <a:off x="2208569" y="238549"/>
            <a:ext cx="7908925" cy="576262"/>
          </a:xfrm>
        </p:spPr>
        <p:txBody>
          <a:bodyPr/>
          <a:lstStyle/>
          <a:p>
            <a:pPr eaLnBrk="1" hangingPunct="1"/>
            <a:r>
              <a:rPr lang="en-US" altLang="en-US" dirty="0"/>
              <a:t>Kernel I/O Subsystem Summary</a:t>
            </a:r>
          </a:p>
        </p:txBody>
      </p:sp>
      <p:sp>
        <p:nvSpPr>
          <p:cNvPr id="76802" name="Rectangle 3">
            <a:extLst>
              <a:ext uri="{FF2B5EF4-FFF2-40B4-BE49-F238E27FC236}">
                <a16:creationId xmlns:a16="http://schemas.microsoft.com/office/drawing/2014/main" id="{190EF5DC-0D54-4FD7-A45F-56C8D2F44AEE}"/>
              </a:ext>
            </a:extLst>
          </p:cNvPr>
          <p:cNvSpPr>
            <a:spLocks noGrp="1" noChangeArrowheads="1"/>
          </p:cNvSpPr>
          <p:nvPr>
            <p:ph type="body" idx="1"/>
          </p:nvPr>
        </p:nvSpPr>
        <p:spPr>
          <a:xfrm>
            <a:off x="685800" y="941646"/>
            <a:ext cx="10479609" cy="4530725"/>
          </a:xfrm>
        </p:spPr>
        <p:txBody>
          <a:bodyPr/>
          <a:lstStyle/>
          <a:p>
            <a:r>
              <a:rPr lang="en-US" altLang="en-US" sz="2000" dirty="0"/>
              <a:t>In summary, the I/O subsystem coordinates an extensive collection of services that are available to applications and to other parts of the kernel</a:t>
            </a:r>
          </a:p>
          <a:p>
            <a:pPr lvl="1"/>
            <a:r>
              <a:rPr lang="en-US" altLang="en-US" sz="2000" dirty="0"/>
              <a:t>Management of the name space for files and devices</a:t>
            </a:r>
          </a:p>
          <a:p>
            <a:pPr lvl="1"/>
            <a:r>
              <a:rPr lang="en-US" altLang="en-US" sz="2000" dirty="0"/>
              <a:t>Access control to files and devices</a:t>
            </a:r>
          </a:p>
          <a:p>
            <a:pPr lvl="1"/>
            <a:r>
              <a:rPr lang="en-US" altLang="en-US" sz="2000" dirty="0"/>
              <a:t>Operation control (for example, a modem cannot seek())</a:t>
            </a:r>
          </a:p>
          <a:p>
            <a:pPr lvl="1"/>
            <a:r>
              <a:rPr lang="en-US" altLang="en-US" sz="2000" dirty="0"/>
              <a:t>File-system space allocation</a:t>
            </a:r>
          </a:p>
          <a:p>
            <a:pPr lvl="1"/>
            <a:r>
              <a:rPr lang="en-US" altLang="en-US" sz="2000" dirty="0"/>
              <a:t>Device allocation</a:t>
            </a:r>
          </a:p>
          <a:p>
            <a:pPr lvl="1"/>
            <a:r>
              <a:rPr lang="en-US" altLang="en-US" sz="2000" dirty="0"/>
              <a:t>Buffering, caching, and spooling</a:t>
            </a:r>
          </a:p>
          <a:p>
            <a:pPr lvl="1"/>
            <a:r>
              <a:rPr lang="en-US" altLang="en-US" sz="2000" dirty="0"/>
              <a:t>I/O scheduling</a:t>
            </a:r>
          </a:p>
          <a:p>
            <a:pPr lvl="1"/>
            <a:r>
              <a:rPr lang="en-US" altLang="en-US" sz="2000" dirty="0"/>
              <a:t>Device-status monitoring, error handling, and failure recovery</a:t>
            </a:r>
          </a:p>
          <a:p>
            <a:pPr lvl="1"/>
            <a:r>
              <a:rPr lang="en-US" altLang="en-US" sz="2000" dirty="0"/>
              <a:t>Device-driver configuration and initialization</a:t>
            </a:r>
          </a:p>
          <a:p>
            <a:pPr lvl="1"/>
            <a:r>
              <a:rPr lang="en-US" altLang="en-US" sz="2000" dirty="0"/>
              <a:t>Power management of I/O devices</a:t>
            </a:r>
          </a:p>
          <a:p>
            <a:r>
              <a:rPr lang="en-US" altLang="en-US" sz="2000" dirty="0"/>
              <a:t>The upper levels of the I/O subsystem access devices via the uniform interface provided by the device drivers</a:t>
            </a:r>
          </a:p>
          <a:p>
            <a:pPr lvl="2"/>
            <a:endParaRPr lang="en-US"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A7407376-59C0-4D59-AD38-D00A3A46F7CD}"/>
              </a:ext>
            </a:extLst>
          </p:cNvPr>
          <p:cNvSpPr>
            <a:spLocks noGrp="1" noChangeArrowheads="1"/>
          </p:cNvSpPr>
          <p:nvPr>
            <p:ph type="title"/>
          </p:nvPr>
        </p:nvSpPr>
        <p:spPr>
          <a:xfrm>
            <a:off x="1518082" y="98849"/>
            <a:ext cx="9889724" cy="576262"/>
          </a:xfrm>
        </p:spPr>
        <p:txBody>
          <a:bodyPr/>
          <a:lstStyle/>
          <a:p>
            <a:pPr eaLnBrk="1" hangingPunct="1"/>
            <a:r>
              <a:rPr lang="en-US" altLang="en-US" sz="2400" dirty="0"/>
              <a:t>13.5 Transforming I/O Requests to Hardware Operations</a:t>
            </a:r>
          </a:p>
        </p:txBody>
      </p:sp>
      <p:sp>
        <p:nvSpPr>
          <p:cNvPr id="78850" name="Rectangle 3">
            <a:extLst>
              <a:ext uri="{FF2B5EF4-FFF2-40B4-BE49-F238E27FC236}">
                <a16:creationId xmlns:a16="http://schemas.microsoft.com/office/drawing/2014/main" id="{342A02EB-E740-445C-85C5-0E77768B395F}"/>
              </a:ext>
            </a:extLst>
          </p:cNvPr>
          <p:cNvSpPr>
            <a:spLocks noGrp="1" noChangeArrowheads="1"/>
          </p:cNvSpPr>
          <p:nvPr>
            <p:ph type="body" idx="1"/>
          </p:nvPr>
        </p:nvSpPr>
        <p:spPr>
          <a:xfrm>
            <a:off x="636373" y="1138239"/>
            <a:ext cx="10688595" cy="4530725"/>
          </a:xfrm>
        </p:spPr>
        <p:txBody>
          <a:bodyPr/>
          <a:lstStyle/>
          <a:p>
            <a:r>
              <a:rPr lang="zh-CN" altLang="en-US" sz="2800" b="1" dirty="0">
                <a:solidFill>
                  <a:srgbClr val="0070C0"/>
                </a:solidFill>
              </a:rPr>
              <a:t>把</a:t>
            </a:r>
            <a:r>
              <a:rPr lang="en-US" altLang="zh-CN" sz="2800" b="1" dirty="0">
                <a:solidFill>
                  <a:srgbClr val="0070C0"/>
                </a:solidFill>
              </a:rPr>
              <a:t>I/O</a:t>
            </a:r>
            <a:r>
              <a:rPr lang="zh-CN" altLang="en-US" sz="2800" b="1" dirty="0">
                <a:solidFill>
                  <a:srgbClr val="0070C0"/>
                </a:solidFill>
              </a:rPr>
              <a:t>操作转换成硬件操作</a:t>
            </a:r>
            <a:endParaRPr lang="en-US" altLang="en-US" sz="2800" b="1" dirty="0">
              <a:solidFill>
                <a:srgbClr val="0070C0"/>
              </a:solidFill>
            </a:endParaRPr>
          </a:p>
          <a:p>
            <a:r>
              <a:rPr lang="zh-CN" altLang="en-US" sz="2800" dirty="0"/>
              <a:t>例如某进程从磁盘读一个文件</a:t>
            </a:r>
            <a:endParaRPr lang="en-US" altLang="en-US" sz="2800" dirty="0"/>
          </a:p>
          <a:p>
            <a:pPr lvl="1"/>
            <a:r>
              <a:rPr lang="zh-CN" altLang="en-US" sz="2800" dirty="0"/>
              <a:t>找出储存文件的设备</a:t>
            </a:r>
            <a:r>
              <a:rPr lang="en-US" altLang="zh-CN" sz="2800" dirty="0"/>
              <a:t>(</a:t>
            </a:r>
            <a:r>
              <a:rPr lang="zh-CN" altLang="en-US" sz="2800" dirty="0"/>
              <a:t>可能包括查找分区表，已安装文件系统表等</a:t>
            </a:r>
            <a:r>
              <a:rPr lang="en-US" altLang="zh-CN" sz="2800" dirty="0"/>
              <a:t>)</a:t>
            </a:r>
            <a:endParaRPr lang="en-US" altLang="en-US" sz="2800" dirty="0"/>
          </a:p>
          <a:p>
            <a:pPr lvl="1"/>
            <a:r>
              <a:rPr lang="zh-CN" altLang="en-US" sz="2800" dirty="0"/>
              <a:t>把文件名转换为设备地址表示</a:t>
            </a:r>
            <a:endParaRPr lang="en-US" altLang="en-US" sz="2800" dirty="0"/>
          </a:p>
          <a:p>
            <a:pPr lvl="1"/>
            <a:r>
              <a:rPr lang="zh-CN" altLang="en-US" sz="2800" dirty="0"/>
              <a:t>从该磁盘按物理地址读入数据到缓冲器</a:t>
            </a:r>
            <a:endParaRPr lang="en-US" altLang="en-US" sz="2800" dirty="0"/>
          </a:p>
          <a:p>
            <a:pPr lvl="1"/>
            <a:r>
              <a:rPr lang="zh-CN" altLang="en-US" sz="2800" dirty="0"/>
              <a:t>使得请求的进程获得数据</a:t>
            </a:r>
            <a:endParaRPr lang="en-US" altLang="en-US" sz="2800" dirty="0"/>
          </a:p>
          <a:p>
            <a:pPr lvl="1"/>
            <a:r>
              <a:rPr lang="zh-CN" altLang="en-US" sz="2800" dirty="0"/>
              <a:t>将控制权返回用户进程</a:t>
            </a:r>
            <a:endParaRPr lang="en-US"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E1552483-F692-4CB4-995C-CCCD3E198F23}"/>
              </a:ext>
            </a:extLst>
          </p:cNvPr>
          <p:cNvSpPr>
            <a:spLocks noGrp="1" noChangeArrowheads="1"/>
          </p:cNvSpPr>
          <p:nvPr>
            <p:ph type="title"/>
          </p:nvPr>
        </p:nvSpPr>
        <p:spPr>
          <a:xfrm>
            <a:off x="509585" y="941032"/>
            <a:ext cx="2378309" cy="1571347"/>
          </a:xfrm>
        </p:spPr>
        <p:txBody>
          <a:bodyPr/>
          <a:lstStyle/>
          <a:p>
            <a:pPr eaLnBrk="1" hangingPunct="1"/>
            <a:r>
              <a:rPr lang="en-US" altLang="en-US" dirty="0"/>
              <a:t>Life Cycle of An I/O Request</a:t>
            </a:r>
            <a:endParaRPr lang="en-US" altLang="en-US" sz="2400" dirty="0"/>
          </a:p>
        </p:txBody>
      </p:sp>
      <p:pic>
        <p:nvPicPr>
          <p:cNvPr id="3" name="图片 2">
            <a:extLst>
              <a:ext uri="{FF2B5EF4-FFF2-40B4-BE49-F238E27FC236}">
                <a16:creationId xmlns:a16="http://schemas.microsoft.com/office/drawing/2014/main" id="{2A8A864C-9F92-416B-9B11-CE60D03E81E4}"/>
              </a:ext>
            </a:extLst>
          </p:cNvPr>
          <p:cNvPicPr>
            <a:picLocks noChangeAspect="1"/>
          </p:cNvPicPr>
          <p:nvPr/>
        </p:nvPicPr>
        <p:blipFill>
          <a:blip r:embed="rId3"/>
          <a:stretch>
            <a:fillRect/>
          </a:stretch>
        </p:blipFill>
        <p:spPr>
          <a:xfrm>
            <a:off x="2737735" y="89604"/>
            <a:ext cx="8119201" cy="64124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534C0594-BE5E-46DC-819D-C87047DD9E2E}"/>
              </a:ext>
            </a:extLst>
          </p:cNvPr>
          <p:cNvSpPr>
            <a:spLocks noGrp="1" noChangeArrowheads="1"/>
          </p:cNvSpPr>
          <p:nvPr>
            <p:ph type="title"/>
          </p:nvPr>
        </p:nvSpPr>
        <p:spPr>
          <a:xfrm>
            <a:off x="1981200" y="238973"/>
            <a:ext cx="8229600" cy="576263"/>
          </a:xfrm>
        </p:spPr>
        <p:txBody>
          <a:bodyPr/>
          <a:lstStyle/>
          <a:p>
            <a:r>
              <a:rPr lang="en-US" altLang="en-US" dirty="0"/>
              <a:t>13.1 Overview(</a:t>
            </a:r>
            <a:r>
              <a:rPr lang="zh-CN" altLang="en-US" dirty="0"/>
              <a:t>概述</a:t>
            </a:r>
            <a:r>
              <a:rPr lang="en-US" altLang="en-US" dirty="0"/>
              <a:t>)</a:t>
            </a:r>
          </a:p>
        </p:txBody>
      </p:sp>
      <p:sp>
        <p:nvSpPr>
          <p:cNvPr id="11266" name="Content Placeholder 2">
            <a:extLst>
              <a:ext uri="{FF2B5EF4-FFF2-40B4-BE49-F238E27FC236}">
                <a16:creationId xmlns:a16="http://schemas.microsoft.com/office/drawing/2014/main" id="{87164BC3-DED8-46E6-A457-9A3627804080}"/>
              </a:ext>
            </a:extLst>
          </p:cNvPr>
          <p:cNvSpPr>
            <a:spLocks noGrp="1" noChangeArrowheads="1"/>
          </p:cNvSpPr>
          <p:nvPr>
            <p:ph idx="1"/>
          </p:nvPr>
        </p:nvSpPr>
        <p:spPr>
          <a:xfrm>
            <a:off x="2038865" y="961339"/>
            <a:ext cx="9036988" cy="4530725"/>
          </a:xfrm>
        </p:spPr>
        <p:txBody>
          <a:bodyPr/>
          <a:lstStyle/>
          <a:p>
            <a:r>
              <a:rPr lang="en-US" altLang="en-US" sz="2800" dirty="0"/>
              <a:t>I/O</a:t>
            </a:r>
            <a:r>
              <a:rPr lang="zh-CN" altLang="en-US" sz="2800" dirty="0"/>
              <a:t>管理是操作系统设计与运行的主要任务之一</a:t>
            </a:r>
            <a:endParaRPr lang="en-US" altLang="en-US" sz="2800" dirty="0"/>
          </a:p>
          <a:p>
            <a:pPr lvl="1"/>
            <a:r>
              <a:rPr lang="zh-CN" altLang="en-US" sz="2800" dirty="0"/>
              <a:t>是计算机运行的一个重要组成部分</a:t>
            </a:r>
            <a:endParaRPr lang="en-US" altLang="en-US" sz="2800" dirty="0"/>
          </a:p>
          <a:p>
            <a:pPr lvl="1"/>
            <a:r>
              <a:rPr lang="en-US" altLang="zh-CN" sz="2800" dirty="0"/>
              <a:t>I/O</a:t>
            </a:r>
            <a:r>
              <a:rPr lang="zh-CN" altLang="en-US" sz="2800" dirty="0"/>
              <a:t>设备之间差异很大</a:t>
            </a:r>
            <a:endParaRPr lang="en-US" altLang="en-US" sz="2800" dirty="0"/>
          </a:p>
          <a:p>
            <a:pPr lvl="1"/>
            <a:r>
              <a:rPr lang="zh-CN" altLang="en-US" sz="2800" dirty="0"/>
              <a:t>控制的方式多种多样</a:t>
            </a:r>
            <a:endParaRPr lang="en-US" altLang="en-US" sz="2800" dirty="0"/>
          </a:p>
          <a:p>
            <a:pPr lvl="1"/>
            <a:r>
              <a:rPr lang="zh-CN" altLang="en-US" sz="2800" dirty="0"/>
              <a:t>关注性能管理，以免形成系统的瓶颈</a:t>
            </a:r>
            <a:endParaRPr lang="en-US" altLang="en-US" sz="2800" dirty="0"/>
          </a:p>
          <a:p>
            <a:pPr lvl="1"/>
            <a:r>
              <a:rPr lang="zh-CN" altLang="en-US" sz="2800" dirty="0"/>
              <a:t>各种新设备不断涌现</a:t>
            </a:r>
            <a:endParaRPr lang="en-US" altLang="en-US" sz="2800" dirty="0"/>
          </a:p>
          <a:p>
            <a:r>
              <a:rPr lang="zh-CN" altLang="en-US" sz="2800" dirty="0"/>
              <a:t>端口，总线，设备控制器连接到各种各样的设备</a:t>
            </a:r>
            <a:endParaRPr lang="en-US" altLang="en-US" sz="2800" dirty="0"/>
          </a:p>
          <a:p>
            <a:r>
              <a:rPr lang="en-US" altLang="en-US" sz="2800" b="1" dirty="0">
                <a:solidFill>
                  <a:srgbClr val="006699"/>
                </a:solidFill>
                <a:latin typeface="+mj-lt"/>
              </a:rPr>
              <a:t>Device</a:t>
            </a:r>
            <a:r>
              <a:rPr lang="en-US" altLang="en-US" sz="2800" b="1" dirty="0">
                <a:solidFill>
                  <a:srgbClr val="3366FF"/>
                </a:solidFill>
              </a:rPr>
              <a:t> </a:t>
            </a:r>
            <a:r>
              <a:rPr lang="en-US" altLang="en-US" sz="2800" b="1" dirty="0">
                <a:solidFill>
                  <a:srgbClr val="006699"/>
                </a:solidFill>
                <a:latin typeface="+mj-lt"/>
              </a:rPr>
              <a:t>drivers(</a:t>
            </a:r>
            <a:r>
              <a:rPr lang="zh-CN" altLang="en-US" sz="2800" b="1" dirty="0">
                <a:solidFill>
                  <a:srgbClr val="006699"/>
                </a:solidFill>
                <a:latin typeface="+mj-lt"/>
              </a:rPr>
              <a:t>设备驱动程序</a:t>
            </a:r>
            <a:r>
              <a:rPr lang="en-US" altLang="en-US" sz="2800" b="1" dirty="0">
                <a:solidFill>
                  <a:srgbClr val="006699"/>
                </a:solidFill>
                <a:latin typeface="+mj-lt"/>
              </a:rPr>
              <a:t>)</a:t>
            </a:r>
            <a:r>
              <a:rPr lang="en-US" altLang="en-US" sz="2800" b="1" dirty="0">
                <a:solidFill>
                  <a:srgbClr val="3366FF"/>
                </a:solidFill>
              </a:rPr>
              <a:t> </a:t>
            </a:r>
            <a:r>
              <a:rPr lang="zh-CN" altLang="en-US" sz="2800" dirty="0"/>
              <a:t>封装了设备细节</a:t>
            </a:r>
            <a:endParaRPr lang="en-US" altLang="en-US" sz="2800" dirty="0"/>
          </a:p>
          <a:p>
            <a:pPr lvl="1"/>
            <a:r>
              <a:rPr lang="zh-CN" altLang="en-US" sz="2800" dirty="0"/>
              <a:t>为</a:t>
            </a:r>
            <a:r>
              <a:rPr lang="en-US" altLang="zh-CN" sz="2800" dirty="0"/>
              <a:t>I/O</a:t>
            </a:r>
            <a:r>
              <a:rPr lang="zh-CN" altLang="en-US" sz="2800" dirty="0"/>
              <a:t>子系统提供了统一的设备访问接口</a:t>
            </a:r>
            <a:endParaRPr lang="en-US" altLang="en-US" sz="2800" dirty="0"/>
          </a:p>
          <a:p>
            <a:pPr lvl="1"/>
            <a:endParaRPr lang="en-US" altLang="en-US" sz="2800" dirty="0"/>
          </a:p>
          <a:p>
            <a:pPr lvl="1"/>
            <a:endParaRPr lang="en-US" altLang="en-US" sz="2800" dirty="0"/>
          </a:p>
          <a:p>
            <a:pPr lvl="1">
              <a:buFont typeface="Monotype Sorts" pitchFamily="-84" charset="2"/>
              <a:buNone/>
            </a:pPr>
            <a:endParaRPr lang="en-US"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FD6994BA-EDE7-495C-8D8C-3A5EE7F2522C}"/>
              </a:ext>
            </a:extLst>
          </p:cNvPr>
          <p:cNvSpPr>
            <a:spLocks noGrp="1" noChangeArrowheads="1"/>
          </p:cNvSpPr>
          <p:nvPr>
            <p:ph type="title"/>
          </p:nvPr>
        </p:nvSpPr>
        <p:spPr>
          <a:xfrm>
            <a:off x="2145231" y="235604"/>
            <a:ext cx="7888287" cy="576263"/>
          </a:xfrm>
        </p:spPr>
        <p:txBody>
          <a:bodyPr/>
          <a:lstStyle/>
          <a:p>
            <a:pPr eaLnBrk="1" hangingPunct="1"/>
            <a:r>
              <a:rPr lang="en-US" altLang="en-US"/>
              <a:t>13.6 STREAMS(</a:t>
            </a:r>
            <a:r>
              <a:rPr lang="zh-CN" altLang="en-US"/>
              <a:t>流</a:t>
            </a:r>
            <a:r>
              <a:rPr lang="en-US" altLang="en-US"/>
              <a:t>)</a:t>
            </a:r>
            <a:endParaRPr lang="en-US" altLang="en-US" dirty="0"/>
          </a:p>
        </p:txBody>
      </p:sp>
      <p:sp>
        <p:nvSpPr>
          <p:cNvPr id="82946" name="Rectangle 3">
            <a:extLst>
              <a:ext uri="{FF2B5EF4-FFF2-40B4-BE49-F238E27FC236}">
                <a16:creationId xmlns:a16="http://schemas.microsoft.com/office/drawing/2014/main" id="{06159670-E9AC-4618-95C9-4E89AAF91FF9}"/>
              </a:ext>
            </a:extLst>
          </p:cNvPr>
          <p:cNvSpPr>
            <a:spLocks noGrp="1" noChangeArrowheads="1"/>
          </p:cNvSpPr>
          <p:nvPr>
            <p:ph type="body" idx="1"/>
          </p:nvPr>
        </p:nvSpPr>
        <p:spPr>
          <a:xfrm>
            <a:off x="710215" y="937875"/>
            <a:ext cx="10608814" cy="4530725"/>
          </a:xfrm>
        </p:spPr>
        <p:txBody>
          <a:bodyPr/>
          <a:lstStyle/>
          <a:p>
            <a:r>
              <a:rPr lang="en-US" altLang="en-US" sz="2400" b="1" dirty="0">
                <a:solidFill>
                  <a:srgbClr val="006699"/>
                </a:solidFill>
                <a:latin typeface="+mj-lt"/>
              </a:rPr>
              <a:t>STREAM(</a:t>
            </a:r>
            <a:r>
              <a:rPr lang="zh-CN" altLang="en-US" sz="2400" b="1" dirty="0">
                <a:solidFill>
                  <a:srgbClr val="006699"/>
                </a:solidFill>
                <a:latin typeface="+mj-lt"/>
              </a:rPr>
              <a:t>流</a:t>
            </a:r>
            <a:r>
              <a:rPr lang="en-US" altLang="en-US" sz="2400" b="1" dirty="0">
                <a:solidFill>
                  <a:srgbClr val="006699"/>
                </a:solidFill>
                <a:latin typeface="+mj-lt"/>
              </a:rPr>
              <a:t>)</a:t>
            </a:r>
            <a:r>
              <a:rPr lang="en-US" altLang="en-US" sz="2400" dirty="0"/>
              <a:t> –</a:t>
            </a:r>
            <a:r>
              <a:rPr lang="zh-CN" altLang="en-US" sz="2400" dirty="0"/>
              <a:t>在</a:t>
            </a:r>
            <a:r>
              <a:rPr lang="en-US" altLang="en-US" sz="2400" dirty="0"/>
              <a:t>Unix System V</a:t>
            </a:r>
            <a:r>
              <a:rPr lang="zh-CN" altLang="en-US" sz="2400" dirty="0"/>
              <a:t>及更高版本，流是在用户进程与设备驱动程序间的全双工通信通道</a:t>
            </a:r>
            <a:endParaRPr lang="en-US" altLang="en-US" sz="1000" dirty="0"/>
          </a:p>
          <a:p>
            <a:r>
              <a:rPr lang="zh-CN" altLang="en-US" sz="2400" dirty="0"/>
              <a:t>一个流包括：</a:t>
            </a:r>
            <a:endParaRPr lang="en-US" altLang="en-US" sz="2400" dirty="0"/>
          </a:p>
          <a:p>
            <a:pPr lvl="1"/>
            <a:r>
              <a:rPr lang="zh-CN" altLang="en-US" sz="2400" b="1" dirty="0">
                <a:solidFill>
                  <a:srgbClr val="0070C0"/>
                </a:solidFill>
              </a:rPr>
              <a:t>流开始</a:t>
            </a:r>
            <a:r>
              <a:rPr lang="en-US" altLang="zh-CN" sz="2400" dirty="0"/>
              <a:t>(</a:t>
            </a:r>
            <a:r>
              <a:rPr lang="en-US" altLang="en-US" sz="2400" dirty="0"/>
              <a:t>stream head)</a:t>
            </a:r>
            <a:r>
              <a:rPr lang="zh-CN" altLang="en-US" sz="2400" dirty="0"/>
              <a:t>与用户进程接口</a:t>
            </a:r>
            <a:endParaRPr lang="en-US" altLang="en-US" sz="2400" dirty="0"/>
          </a:p>
          <a:p>
            <a:pPr lvl="1"/>
            <a:r>
              <a:rPr lang="zh-CN" altLang="en-US" sz="2400" b="1" dirty="0">
                <a:solidFill>
                  <a:srgbClr val="0070C0"/>
                </a:solidFill>
              </a:rPr>
              <a:t>驱动程序结尾</a:t>
            </a:r>
            <a:r>
              <a:rPr lang="zh-CN" altLang="en-US" sz="2400" dirty="0"/>
              <a:t>与设备接口</a:t>
            </a:r>
            <a:endParaRPr lang="en-US" altLang="en-US" sz="2400" dirty="0"/>
          </a:p>
          <a:p>
            <a:pPr lvl="1"/>
            <a:r>
              <a:rPr lang="zh-CN" altLang="en-US" sz="2400" dirty="0"/>
              <a:t>上面二者间，可有</a:t>
            </a:r>
            <a:r>
              <a:rPr lang="en-US" altLang="zh-CN" sz="2400" dirty="0"/>
              <a:t>0</a:t>
            </a:r>
            <a:r>
              <a:rPr lang="zh-CN" altLang="en-US" sz="2400" dirty="0"/>
              <a:t>至几个流模块</a:t>
            </a:r>
            <a:endParaRPr lang="en-US" altLang="en-US" sz="1000" dirty="0"/>
          </a:p>
          <a:p>
            <a:r>
              <a:rPr lang="zh-CN" altLang="en-US" sz="2400" dirty="0"/>
              <a:t>每个模块包含一个读队列</a:t>
            </a:r>
            <a:r>
              <a:rPr lang="en-US" altLang="zh-CN" sz="2400" dirty="0"/>
              <a:t>(</a:t>
            </a:r>
            <a:r>
              <a:rPr lang="en-US" altLang="en-US" sz="2400" b="1" dirty="0">
                <a:solidFill>
                  <a:srgbClr val="006699"/>
                </a:solidFill>
                <a:latin typeface="+mj-lt"/>
              </a:rPr>
              <a:t>read</a:t>
            </a:r>
            <a:r>
              <a:rPr lang="en-US" altLang="en-US" sz="2400" b="1" dirty="0"/>
              <a:t> </a:t>
            </a:r>
            <a:r>
              <a:rPr lang="en-US" altLang="en-US" sz="2400" b="1" dirty="0">
                <a:solidFill>
                  <a:srgbClr val="006699"/>
                </a:solidFill>
                <a:latin typeface="+mj-lt"/>
              </a:rPr>
              <a:t>queue</a:t>
            </a:r>
            <a:r>
              <a:rPr lang="en-US" altLang="zh-CN" sz="2400" dirty="0"/>
              <a:t>)</a:t>
            </a:r>
            <a:r>
              <a:rPr lang="en-US" altLang="en-US" sz="2400" b="1" dirty="0">
                <a:solidFill>
                  <a:srgbClr val="006699"/>
                </a:solidFill>
                <a:latin typeface="+mj-lt"/>
              </a:rPr>
              <a:t> </a:t>
            </a:r>
            <a:r>
              <a:rPr lang="zh-CN" altLang="en-US" sz="2400" dirty="0"/>
              <a:t>和一个写队列</a:t>
            </a:r>
            <a:r>
              <a:rPr lang="en-US" altLang="zh-CN" sz="2400" dirty="0"/>
              <a:t>(</a:t>
            </a:r>
            <a:r>
              <a:rPr lang="en-US" altLang="en-US" sz="2400" b="1" dirty="0">
                <a:solidFill>
                  <a:srgbClr val="006699"/>
                </a:solidFill>
                <a:latin typeface="+mj-lt"/>
              </a:rPr>
              <a:t>write</a:t>
            </a:r>
            <a:r>
              <a:rPr lang="en-US" altLang="en-US" sz="2400" b="1" dirty="0">
                <a:solidFill>
                  <a:srgbClr val="3366FF"/>
                </a:solidFill>
              </a:rPr>
              <a:t> </a:t>
            </a:r>
            <a:r>
              <a:rPr lang="en-US" altLang="en-US" sz="2400" b="1" dirty="0">
                <a:solidFill>
                  <a:srgbClr val="006699"/>
                </a:solidFill>
                <a:latin typeface="+mj-lt"/>
              </a:rPr>
              <a:t>queue</a:t>
            </a:r>
            <a:r>
              <a:rPr lang="en-US" altLang="zh-CN" sz="2400" dirty="0"/>
              <a:t>)</a:t>
            </a:r>
            <a:endParaRPr lang="en-US" altLang="en-US" sz="2400" b="1" dirty="0">
              <a:solidFill>
                <a:srgbClr val="006699"/>
              </a:solidFill>
              <a:latin typeface="+mj-lt"/>
            </a:endParaRPr>
          </a:p>
          <a:p>
            <a:endParaRPr lang="en-US" altLang="en-US" sz="1000" dirty="0"/>
          </a:p>
          <a:p>
            <a:r>
              <a:rPr lang="zh-CN" altLang="en-US" sz="2400" dirty="0"/>
              <a:t>队列间采用消息传递机制进行通信</a:t>
            </a:r>
            <a:endParaRPr lang="en-US" altLang="en-US" sz="2400" dirty="0"/>
          </a:p>
          <a:p>
            <a:pPr lvl="1"/>
            <a:r>
              <a:rPr lang="en-US" altLang="en-US" sz="2400" b="1" dirty="0">
                <a:solidFill>
                  <a:srgbClr val="006699"/>
                </a:solidFill>
                <a:latin typeface="+mj-lt"/>
              </a:rPr>
              <a:t>Flow</a:t>
            </a:r>
            <a:r>
              <a:rPr lang="en-US" altLang="en-US" sz="2400" b="1" dirty="0">
                <a:solidFill>
                  <a:srgbClr val="3366FF"/>
                </a:solidFill>
              </a:rPr>
              <a:t> </a:t>
            </a:r>
            <a:r>
              <a:rPr lang="en-US" altLang="en-US" sz="2400" b="1" dirty="0">
                <a:solidFill>
                  <a:srgbClr val="006699"/>
                </a:solidFill>
                <a:latin typeface="+mj-lt"/>
              </a:rPr>
              <a:t>control(</a:t>
            </a:r>
            <a:r>
              <a:rPr lang="zh-CN" altLang="en-US" sz="2400" b="1" dirty="0">
                <a:solidFill>
                  <a:srgbClr val="006699"/>
                </a:solidFill>
                <a:latin typeface="+mj-lt"/>
              </a:rPr>
              <a:t>流控制</a:t>
            </a:r>
            <a:r>
              <a:rPr lang="en-US" altLang="en-US" sz="2400" b="1" dirty="0">
                <a:solidFill>
                  <a:srgbClr val="006699"/>
                </a:solidFill>
                <a:latin typeface="+mj-lt"/>
              </a:rPr>
              <a:t>)</a:t>
            </a:r>
            <a:r>
              <a:rPr lang="en-US" altLang="en-US" sz="2400" b="1" dirty="0">
                <a:solidFill>
                  <a:srgbClr val="3366FF"/>
                </a:solidFill>
              </a:rPr>
              <a:t> </a:t>
            </a:r>
            <a:r>
              <a:rPr lang="zh-CN" altLang="en-US" sz="2400" dirty="0"/>
              <a:t>选项用于指示服务可得还是忙</a:t>
            </a:r>
            <a:endParaRPr lang="en-US" altLang="en-US" sz="1000" dirty="0"/>
          </a:p>
          <a:p>
            <a:r>
              <a:rPr lang="zh-CN" altLang="en-US" sz="2400" dirty="0"/>
              <a:t>内部是异步的，用户进程与流开始的通信是同步的</a:t>
            </a:r>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C3A2A444-120B-463C-991F-88141875CC9C}"/>
              </a:ext>
            </a:extLst>
          </p:cNvPr>
          <p:cNvSpPr>
            <a:spLocks noGrp="1" noChangeArrowheads="1"/>
          </p:cNvSpPr>
          <p:nvPr>
            <p:ph type="title"/>
          </p:nvPr>
        </p:nvSpPr>
        <p:spPr>
          <a:xfrm>
            <a:off x="2380534" y="261778"/>
            <a:ext cx="7772400" cy="544513"/>
          </a:xfrm>
        </p:spPr>
        <p:txBody>
          <a:bodyPr/>
          <a:lstStyle/>
          <a:p>
            <a:pPr eaLnBrk="1" hangingPunct="1"/>
            <a:r>
              <a:rPr lang="en-US" altLang="en-US" dirty="0"/>
              <a:t>The STREAMS Structure(</a:t>
            </a:r>
            <a:r>
              <a:rPr lang="zh-CN" altLang="en-US" dirty="0"/>
              <a:t>流结构</a:t>
            </a:r>
            <a:r>
              <a:rPr lang="en-US" altLang="en-US" dirty="0"/>
              <a:t>)</a:t>
            </a:r>
          </a:p>
        </p:txBody>
      </p:sp>
      <p:pic>
        <p:nvPicPr>
          <p:cNvPr id="84994" name="Picture 2">
            <a:extLst>
              <a:ext uri="{FF2B5EF4-FFF2-40B4-BE49-F238E27FC236}">
                <a16:creationId xmlns:a16="http://schemas.microsoft.com/office/drawing/2014/main" id="{CB0FC3E6-4FC1-4AC2-A1BD-29782DE3A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605" y="939570"/>
            <a:ext cx="5442011" cy="565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9BF8590-CF5F-4B61-835A-1C92C4EAF62A}"/>
              </a:ext>
            </a:extLst>
          </p:cNvPr>
          <p:cNvSpPr>
            <a:spLocks noGrp="1" noChangeArrowheads="1"/>
          </p:cNvSpPr>
          <p:nvPr>
            <p:ph type="title"/>
          </p:nvPr>
        </p:nvSpPr>
        <p:spPr>
          <a:xfrm>
            <a:off x="1831909" y="233592"/>
            <a:ext cx="8229600" cy="576263"/>
          </a:xfrm>
        </p:spPr>
        <p:txBody>
          <a:bodyPr/>
          <a:lstStyle/>
          <a:p>
            <a:pPr eaLnBrk="1" hangingPunct="1"/>
            <a:r>
              <a:rPr lang="en-US" altLang="en-US"/>
              <a:t>*13.7 Performance(</a:t>
            </a:r>
            <a:r>
              <a:rPr lang="zh-CN" altLang="en-US"/>
              <a:t>性能</a:t>
            </a:r>
            <a:r>
              <a:rPr lang="en-US" altLang="en-US"/>
              <a:t>)</a:t>
            </a:r>
            <a:endParaRPr lang="en-US" altLang="en-US" dirty="0"/>
          </a:p>
        </p:txBody>
      </p:sp>
      <p:sp>
        <p:nvSpPr>
          <p:cNvPr id="87042" name="Rectangle 3">
            <a:extLst>
              <a:ext uri="{FF2B5EF4-FFF2-40B4-BE49-F238E27FC236}">
                <a16:creationId xmlns:a16="http://schemas.microsoft.com/office/drawing/2014/main" id="{A14E34B7-FFDD-472E-8C99-0A1488A82F59}"/>
              </a:ext>
            </a:extLst>
          </p:cNvPr>
          <p:cNvSpPr>
            <a:spLocks noGrp="1" noChangeArrowheads="1"/>
          </p:cNvSpPr>
          <p:nvPr>
            <p:ph type="body" idx="1"/>
          </p:nvPr>
        </p:nvSpPr>
        <p:spPr>
          <a:xfrm>
            <a:off x="1695635" y="1233489"/>
            <a:ext cx="8611340" cy="4530725"/>
          </a:xfrm>
        </p:spPr>
        <p:txBody>
          <a:bodyPr/>
          <a:lstStyle/>
          <a:p>
            <a:r>
              <a:rPr lang="en-US" altLang="en-US" sz="2800"/>
              <a:t>I/O a major factor in system performance:</a:t>
            </a:r>
          </a:p>
          <a:p>
            <a:pPr lvl="1"/>
            <a:r>
              <a:rPr lang="en-US" altLang="en-US" sz="2800"/>
              <a:t>Demands CPU to execute device driver, kernel I/O code</a:t>
            </a:r>
          </a:p>
          <a:p>
            <a:pPr lvl="1"/>
            <a:r>
              <a:rPr lang="en-US" altLang="en-US" sz="2800"/>
              <a:t>Context switches due to interrupts</a:t>
            </a:r>
          </a:p>
          <a:p>
            <a:pPr lvl="1"/>
            <a:r>
              <a:rPr lang="en-US" altLang="en-US" sz="2800"/>
              <a:t>Data copying</a:t>
            </a:r>
          </a:p>
          <a:p>
            <a:pPr lvl="1"/>
            <a:r>
              <a:rPr lang="en-US" altLang="en-US" sz="2800"/>
              <a:t>Network traffic especially stressful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C622120C-9919-4C36-AA77-88EFAB33B7C5}"/>
              </a:ext>
            </a:extLst>
          </p:cNvPr>
          <p:cNvSpPr>
            <a:spLocks noGrp="1" noChangeArrowheads="1"/>
          </p:cNvSpPr>
          <p:nvPr>
            <p:ph type="title"/>
          </p:nvPr>
        </p:nvSpPr>
        <p:spPr>
          <a:xfrm>
            <a:off x="2382804" y="239553"/>
            <a:ext cx="7753350" cy="576263"/>
          </a:xfrm>
        </p:spPr>
        <p:txBody>
          <a:bodyPr/>
          <a:lstStyle/>
          <a:p>
            <a:pPr eaLnBrk="1" hangingPunct="1"/>
            <a:r>
              <a:rPr lang="en-US" altLang="en-US" dirty="0"/>
              <a:t>Intercomputer Communications</a:t>
            </a:r>
            <a:endParaRPr lang="en-US" altLang="en-US" sz="2400" dirty="0"/>
          </a:p>
        </p:txBody>
      </p:sp>
      <p:pic>
        <p:nvPicPr>
          <p:cNvPr id="3" name="图片 2">
            <a:extLst>
              <a:ext uri="{FF2B5EF4-FFF2-40B4-BE49-F238E27FC236}">
                <a16:creationId xmlns:a16="http://schemas.microsoft.com/office/drawing/2014/main" id="{23202710-31C2-4D2E-9322-808D994530FB}"/>
              </a:ext>
            </a:extLst>
          </p:cNvPr>
          <p:cNvPicPr>
            <a:picLocks noChangeAspect="1"/>
          </p:cNvPicPr>
          <p:nvPr/>
        </p:nvPicPr>
        <p:blipFill>
          <a:blip r:embed="rId3"/>
          <a:stretch>
            <a:fillRect/>
          </a:stretch>
        </p:blipFill>
        <p:spPr>
          <a:xfrm>
            <a:off x="465710" y="815535"/>
            <a:ext cx="11587538" cy="580291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682E0846-348D-4D80-A409-DF4B786D1220}"/>
              </a:ext>
            </a:extLst>
          </p:cNvPr>
          <p:cNvSpPr>
            <a:spLocks noGrp="1" noChangeArrowheads="1"/>
          </p:cNvSpPr>
          <p:nvPr>
            <p:ph type="title"/>
          </p:nvPr>
        </p:nvSpPr>
        <p:spPr>
          <a:xfrm>
            <a:off x="2365925" y="225267"/>
            <a:ext cx="7742237" cy="576262"/>
          </a:xfrm>
        </p:spPr>
        <p:txBody>
          <a:bodyPr/>
          <a:lstStyle/>
          <a:p>
            <a:pPr eaLnBrk="1" hangingPunct="1"/>
            <a:r>
              <a:rPr lang="en-US" altLang="en-US" dirty="0"/>
              <a:t>Improving Performance</a:t>
            </a:r>
          </a:p>
        </p:txBody>
      </p:sp>
      <p:sp>
        <p:nvSpPr>
          <p:cNvPr id="91138" name="Rectangle 3">
            <a:extLst>
              <a:ext uri="{FF2B5EF4-FFF2-40B4-BE49-F238E27FC236}">
                <a16:creationId xmlns:a16="http://schemas.microsoft.com/office/drawing/2014/main" id="{B1007E33-33AC-4C5F-A1B3-1AFE60006327}"/>
              </a:ext>
            </a:extLst>
          </p:cNvPr>
          <p:cNvSpPr>
            <a:spLocks noGrp="1" noChangeArrowheads="1"/>
          </p:cNvSpPr>
          <p:nvPr>
            <p:ph type="body" idx="1"/>
          </p:nvPr>
        </p:nvSpPr>
        <p:spPr>
          <a:xfrm>
            <a:off x="1429305" y="1111251"/>
            <a:ext cx="9303798" cy="4530725"/>
          </a:xfrm>
        </p:spPr>
        <p:txBody>
          <a:bodyPr/>
          <a:lstStyle/>
          <a:p>
            <a:r>
              <a:rPr lang="en-US" altLang="en-US" sz="2400" dirty="0"/>
              <a:t>Reduce number of context switches</a:t>
            </a:r>
            <a:endParaRPr lang="en-US" altLang="en-US" sz="1000" dirty="0"/>
          </a:p>
          <a:p>
            <a:r>
              <a:rPr lang="en-US" altLang="en-US" sz="2400" dirty="0"/>
              <a:t>Reduce data copying</a:t>
            </a:r>
            <a:endParaRPr lang="en-US" altLang="en-US" sz="1000" dirty="0"/>
          </a:p>
          <a:p>
            <a:r>
              <a:rPr lang="en-US" altLang="en-US" sz="2400" dirty="0"/>
              <a:t>Reduce interrupts by using large transfers, smart controllers, polling</a:t>
            </a:r>
            <a:endParaRPr lang="en-US" altLang="en-US" sz="1000" dirty="0"/>
          </a:p>
          <a:p>
            <a:r>
              <a:rPr lang="en-US" altLang="en-US" sz="2400" dirty="0"/>
              <a:t>Use DMA</a:t>
            </a:r>
            <a:endParaRPr lang="en-US" altLang="en-US" sz="1000" dirty="0"/>
          </a:p>
          <a:p>
            <a:r>
              <a:rPr lang="en-US" altLang="en-US" sz="2400" dirty="0"/>
              <a:t>Use smarter hardware devices</a:t>
            </a:r>
            <a:endParaRPr lang="en-US" altLang="en-US" sz="1000" dirty="0"/>
          </a:p>
          <a:p>
            <a:r>
              <a:rPr lang="en-US" altLang="en-US" sz="2400" dirty="0"/>
              <a:t>Balance CPU, memory, bus, and I/O performance for highest throughput</a:t>
            </a:r>
            <a:endParaRPr lang="en-US" altLang="en-US" sz="1000" dirty="0"/>
          </a:p>
          <a:p>
            <a:r>
              <a:rPr lang="en-US" altLang="en-US" sz="2400" dirty="0"/>
              <a:t>Move user-mode processes / daemons to kernel threads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304D1C73-31C6-42C0-9C50-5AC642F5B1CE}"/>
              </a:ext>
            </a:extLst>
          </p:cNvPr>
          <p:cNvSpPr>
            <a:spLocks noGrp="1" noChangeArrowheads="1"/>
          </p:cNvSpPr>
          <p:nvPr>
            <p:ph type="title"/>
          </p:nvPr>
        </p:nvSpPr>
        <p:spPr>
          <a:xfrm>
            <a:off x="2371074" y="233593"/>
            <a:ext cx="7772400" cy="576263"/>
          </a:xfrm>
        </p:spPr>
        <p:txBody>
          <a:bodyPr/>
          <a:lstStyle/>
          <a:p>
            <a:pPr eaLnBrk="1" hangingPunct="1"/>
            <a:r>
              <a:rPr lang="en-US" altLang="en-US" dirty="0"/>
              <a:t>Device-Functionality Progression</a:t>
            </a:r>
            <a:endParaRPr lang="en-US" altLang="en-US" sz="2400" dirty="0"/>
          </a:p>
        </p:txBody>
      </p:sp>
      <p:pic>
        <p:nvPicPr>
          <p:cNvPr id="93186" name="Picture 2">
            <a:extLst>
              <a:ext uri="{FF2B5EF4-FFF2-40B4-BE49-F238E27FC236}">
                <a16:creationId xmlns:a16="http://schemas.microsoft.com/office/drawing/2014/main" id="{3FBD62AD-0F2D-435A-8CE8-166CAB507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233395" y="-894723"/>
            <a:ext cx="5509535" cy="922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E2764967-9719-4079-B558-5D82253DBC53}"/>
              </a:ext>
            </a:extLst>
          </p:cNvPr>
          <p:cNvSpPr>
            <a:spLocks noGrp="1" noChangeArrowheads="1"/>
          </p:cNvSpPr>
          <p:nvPr>
            <p:ph type="title"/>
          </p:nvPr>
        </p:nvSpPr>
        <p:spPr>
          <a:xfrm>
            <a:off x="1819922" y="233593"/>
            <a:ext cx="9303798" cy="576263"/>
          </a:xfrm>
        </p:spPr>
        <p:txBody>
          <a:bodyPr/>
          <a:lstStyle/>
          <a:p>
            <a:pPr eaLnBrk="1" hangingPunct="1"/>
            <a:r>
              <a:rPr lang="en-US" altLang="en-US" sz="2400" dirty="0"/>
              <a:t>I/O Performance of Storage (and Network Latency)</a:t>
            </a:r>
            <a:endParaRPr lang="en-US" altLang="en-US" sz="1800" dirty="0"/>
          </a:p>
        </p:txBody>
      </p:sp>
      <p:pic>
        <p:nvPicPr>
          <p:cNvPr id="3" name="图片 2">
            <a:extLst>
              <a:ext uri="{FF2B5EF4-FFF2-40B4-BE49-F238E27FC236}">
                <a16:creationId xmlns:a16="http://schemas.microsoft.com/office/drawing/2014/main" id="{E63BFDD2-3556-48DE-958F-F773D8EC5060}"/>
              </a:ext>
            </a:extLst>
          </p:cNvPr>
          <p:cNvPicPr>
            <a:picLocks noChangeAspect="1"/>
          </p:cNvPicPr>
          <p:nvPr/>
        </p:nvPicPr>
        <p:blipFill>
          <a:blip r:embed="rId3"/>
          <a:stretch>
            <a:fillRect/>
          </a:stretch>
        </p:blipFill>
        <p:spPr>
          <a:xfrm>
            <a:off x="358823" y="809856"/>
            <a:ext cx="11679297" cy="525249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5C21950-AAFB-42A8-BF75-C1F4F1C2D5C9}"/>
              </a:ext>
            </a:extLst>
          </p:cNvPr>
          <p:cNvSpPr>
            <a:spLocks noGrp="1"/>
          </p:cNvSpPr>
          <p:nvPr>
            <p:ph type="title"/>
          </p:nvPr>
        </p:nvSpPr>
        <p:spPr/>
        <p:txBody>
          <a:bodyPr/>
          <a:lstStyle/>
          <a:p>
            <a:r>
              <a:rPr lang="en-US" altLang="zh-CN"/>
              <a:t>Summary 1/3</a:t>
            </a:r>
            <a:endParaRPr lang="zh-CN" altLang="en-US"/>
          </a:p>
        </p:txBody>
      </p:sp>
      <p:sp>
        <p:nvSpPr>
          <p:cNvPr id="4" name="内容占位符 3">
            <a:extLst>
              <a:ext uri="{FF2B5EF4-FFF2-40B4-BE49-F238E27FC236}">
                <a16:creationId xmlns:a16="http://schemas.microsoft.com/office/drawing/2014/main" id="{6F96E269-CE19-41E6-BBC5-BEB2AE5C4EF7}"/>
              </a:ext>
            </a:extLst>
          </p:cNvPr>
          <p:cNvSpPr>
            <a:spLocks noGrp="1"/>
          </p:cNvSpPr>
          <p:nvPr>
            <p:ph idx="1"/>
          </p:nvPr>
        </p:nvSpPr>
        <p:spPr>
          <a:xfrm>
            <a:off x="609600" y="967159"/>
            <a:ext cx="10972799" cy="4626984"/>
          </a:xfrm>
        </p:spPr>
        <p:txBody>
          <a:bodyPr/>
          <a:lstStyle/>
          <a:p>
            <a:r>
              <a:rPr lang="en-US" altLang="zh-CN" sz="2400" dirty="0"/>
              <a:t>The basic hardware elements involved in I/O are buses, device controllers, and the devices themselves</a:t>
            </a:r>
          </a:p>
          <a:p>
            <a:r>
              <a:rPr lang="en-US" altLang="zh-CN" sz="2400" dirty="0"/>
              <a:t>The work of moving data between devices and main memory is performed by the CPU as programmed I/O or is offloaded to a DMA controller</a:t>
            </a:r>
          </a:p>
          <a:p>
            <a:r>
              <a:rPr lang="en-US" altLang="zh-CN" sz="2400" dirty="0"/>
              <a:t>The kernel module that controls a device is a device driver. The system call interface provided to applications is designed to handle several basic categories of hardware, including block devices, character-stream devices, memory-mapped files, network sockets, and programmed interval timers. The system calls usually block the processes that issue them, but nonblocking and asynchronous calls are used by the kernel itself and by applications that must not sleep while waiting for an I/O operation to complete</a:t>
            </a:r>
            <a:endParaRPr lang="zh-CN" altLang="en-US" sz="2400" dirty="0"/>
          </a:p>
        </p:txBody>
      </p:sp>
    </p:spTree>
    <p:extLst>
      <p:ext uri="{BB962C8B-B14F-4D97-AF65-F5344CB8AC3E}">
        <p14:creationId xmlns:p14="http://schemas.microsoft.com/office/powerpoint/2010/main" val="1593959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584CF-600B-40FE-8863-69C5A87C0370}"/>
              </a:ext>
            </a:extLst>
          </p:cNvPr>
          <p:cNvSpPr>
            <a:spLocks noGrp="1"/>
          </p:cNvSpPr>
          <p:nvPr>
            <p:ph type="title"/>
          </p:nvPr>
        </p:nvSpPr>
        <p:spPr/>
        <p:txBody>
          <a:bodyPr/>
          <a:lstStyle/>
          <a:p>
            <a:r>
              <a:rPr lang="en-US" altLang="zh-CN"/>
              <a:t>Summary 2/3</a:t>
            </a:r>
            <a:endParaRPr lang="zh-CN" altLang="en-US"/>
          </a:p>
        </p:txBody>
      </p:sp>
      <p:sp>
        <p:nvSpPr>
          <p:cNvPr id="3" name="内容占位符 2">
            <a:extLst>
              <a:ext uri="{FF2B5EF4-FFF2-40B4-BE49-F238E27FC236}">
                <a16:creationId xmlns:a16="http://schemas.microsoft.com/office/drawing/2014/main" id="{CD43F652-9D6E-46EE-B8AB-55A5FC1F2174}"/>
              </a:ext>
            </a:extLst>
          </p:cNvPr>
          <p:cNvSpPr>
            <a:spLocks noGrp="1"/>
          </p:cNvSpPr>
          <p:nvPr>
            <p:ph idx="1"/>
          </p:nvPr>
        </p:nvSpPr>
        <p:spPr/>
        <p:txBody>
          <a:bodyPr/>
          <a:lstStyle/>
          <a:p>
            <a:r>
              <a:rPr lang="en-US" altLang="zh-CN" sz="2800"/>
              <a:t>The kernel</a:t>
            </a:r>
            <a:r>
              <a:rPr lang="en-US" altLang="zh-CN" sz="2800">
                <a:latin typeface="Arial" panose="020B0604020202020204" pitchFamily="34" charset="0"/>
                <a:cs typeface="Arial" panose="020B0604020202020204" pitchFamily="34" charset="0"/>
              </a:rPr>
              <a:t>’</a:t>
            </a:r>
            <a:r>
              <a:rPr lang="en-US" altLang="zh-CN" sz="2800"/>
              <a:t>s I/O subsystem provides numerous services. Among these are I/O scheduling, buffering, caching, spooling, device reservation, error handling. Another service, name translation, makes the connections between hardware devices and the symbolic file names used by applications. It involves several levels of mapping that translate from character-string names, to specific device drivers and device addresses, and then to physical addresses of I/O ports or bus controllers. This mapping may occur within the file-system name space, as it does in UNIX, or in a separate device name space, as it does in MS-DOS</a:t>
            </a:r>
            <a:endParaRPr lang="zh-CN" altLang="en-US" sz="2800"/>
          </a:p>
        </p:txBody>
      </p:sp>
    </p:spTree>
    <p:extLst>
      <p:ext uri="{BB962C8B-B14F-4D97-AF65-F5344CB8AC3E}">
        <p14:creationId xmlns:p14="http://schemas.microsoft.com/office/powerpoint/2010/main" val="2283620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2E100-4151-47B9-86E5-9D5D776B3AA3}"/>
              </a:ext>
            </a:extLst>
          </p:cNvPr>
          <p:cNvSpPr>
            <a:spLocks noGrp="1"/>
          </p:cNvSpPr>
          <p:nvPr>
            <p:ph type="title"/>
          </p:nvPr>
        </p:nvSpPr>
        <p:spPr/>
        <p:txBody>
          <a:bodyPr/>
          <a:lstStyle/>
          <a:p>
            <a:r>
              <a:rPr lang="en-US" altLang="zh-CN"/>
              <a:t>Summary 3/3</a:t>
            </a:r>
            <a:endParaRPr lang="zh-CN" altLang="en-US"/>
          </a:p>
        </p:txBody>
      </p:sp>
      <p:sp>
        <p:nvSpPr>
          <p:cNvPr id="3" name="内容占位符 2">
            <a:extLst>
              <a:ext uri="{FF2B5EF4-FFF2-40B4-BE49-F238E27FC236}">
                <a16:creationId xmlns:a16="http://schemas.microsoft.com/office/drawing/2014/main" id="{303A1792-20AF-48E6-98BC-2BBADE536408}"/>
              </a:ext>
            </a:extLst>
          </p:cNvPr>
          <p:cNvSpPr>
            <a:spLocks noGrp="1"/>
          </p:cNvSpPr>
          <p:nvPr>
            <p:ph idx="1"/>
          </p:nvPr>
        </p:nvSpPr>
        <p:spPr/>
        <p:txBody>
          <a:bodyPr/>
          <a:lstStyle/>
          <a:p>
            <a:r>
              <a:rPr lang="en-US" altLang="zh-CN" sz="2400"/>
              <a:t>STREAMS is an implementation and methodology that provides a framework for a modular and incremental approach to writing device drivers and network protocols. Through STREAMS, drivers can be stacked, with data passing through them sequentially and bidirectionally for processing</a:t>
            </a:r>
          </a:p>
          <a:p>
            <a:r>
              <a:rPr lang="en-US" altLang="zh-CN" sz="2400"/>
              <a:t>I/O system calls are costly in terms of CPU consumption because of the many layers of software between a physical device and an application. These layers imply overhead from several sources: context switching to cross the kernel</a:t>
            </a:r>
            <a:r>
              <a:rPr lang="en-US" altLang="zh-CN" sz="2400">
                <a:latin typeface="Arial" panose="020B0604020202020204" pitchFamily="34" charset="0"/>
                <a:cs typeface="Arial" panose="020B0604020202020204" pitchFamily="34" charset="0"/>
              </a:rPr>
              <a:t>’</a:t>
            </a:r>
            <a:r>
              <a:rPr lang="en-US" altLang="zh-CN" sz="2400"/>
              <a:t>s protection boundary, signal and interrupt handling to service the I/O devices, and the load on the CPU and memory system to copy data between kernel buffers and application space</a:t>
            </a:r>
            <a:endParaRPr lang="zh-CN" altLang="en-US" sz="2400"/>
          </a:p>
        </p:txBody>
      </p:sp>
    </p:spTree>
    <p:extLst>
      <p:ext uri="{BB962C8B-B14F-4D97-AF65-F5344CB8AC3E}">
        <p14:creationId xmlns:p14="http://schemas.microsoft.com/office/powerpoint/2010/main" val="320300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2C23DA61-C363-4AED-8780-23702C2F16B3}"/>
              </a:ext>
            </a:extLst>
          </p:cNvPr>
          <p:cNvSpPr>
            <a:spLocks noGrp="1" noChangeArrowheads="1"/>
          </p:cNvSpPr>
          <p:nvPr>
            <p:ph type="title"/>
          </p:nvPr>
        </p:nvSpPr>
        <p:spPr>
          <a:xfrm>
            <a:off x="2225676" y="235604"/>
            <a:ext cx="7985125" cy="576263"/>
          </a:xfrm>
        </p:spPr>
        <p:txBody>
          <a:bodyPr/>
          <a:lstStyle/>
          <a:p>
            <a:pPr eaLnBrk="1" hangingPunct="1"/>
            <a:r>
              <a:rPr lang="en-US" altLang="en-US"/>
              <a:t>13.2 I</a:t>
            </a:r>
            <a:r>
              <a:rPr lang="en-US" altLang="en-US" dirty="0"/>
              <a:t>/</a:t>
            </a:r>
            <a:r>
              <a:rPr lang="en-US" altLang="en-US"/>
              <a:t>O Hardware(I/O </a:t>
            </a:r>
            <a:r>
              <a:rPr lang="zh-CN" altLang="en-US"/>
              <a:t>硬件</a:t>
            </a:r>
            <a:r>
              <a:rPr lang="en-US" altLang="en-US"/>
              <a:t>)</a:t>
            </a:r>
            <a:endParaRPr lang="en-US" altLang="en-US" dirty="0"/>
          </a:p>
        </p:txBody>
      </p:sp>
      <p:sp>
        <p:nvSpPr>
          <p:cNvPr id="12290" name="Rectangle 3">
            <a:extLst>
              <a:ext uri="{FF2B5EF4-FFF2-40B4-BE49-F238E27FC236}">
                <a16:creationId xmlns:a16="http://schemas.microsoft.com/office/drawing/2014/main" id="{BAC0676F-0BFC-4F84-82E0-553A4E0FB311}"/>
              </a:ext>
            </a:extLst>
          </p:cNvPr>
          <p:cNvSpPr>
            <a:spLocks noGrp="1" noChangeArrowheads="1"/>
          </p:cNvSpPr>
          <p:nvPr>
            <p:ph type="body" idx="1"/>
          </p:nvPr>
        </p:nvSpPr>
        <p:spPr>
          <a:xfrm>
            <a:off x="696097" y="1000083"/>
            <a:ext cx="10799806" cy="4760912"/>
          </a:xfrm>
        </p:spPr>
        <p:txBody>
          <a:bodyPr/>
          <a:lstStyle/>
          <a:p>
            <a:r>
              <a:rPr lang="zh-CN" altLang="en-US" sz="2400" dirty="0"/>
              <a:t>设备种类不可思议地繁多</a:t>
            </a:r>
            <a:endParaRPr lang="en-US" altLang="en-US" sz="2400" dirty="0"/>
          </a:p>
          <a:p>
            <a:pPr lvl="1"/>
            <a:r>
              <a:rPr lang="zh-CN" altLang="en-US" sz="2400" dirty="0"/>
              <a:t>存储设备</a:t>
            </a:r>
            <a:r>
              <a:rPr lang="en-US" altLang="zh-CN" sz="2400" dirty="0"/>
              <a:t>(</a:t>
            </a:r>
            <a:r>
              <a:rPr lang="zh-CN" altLang="en-US" sz="2400" dirty="0"/>
              <a:t>磁盘，磁带，</a:t>
            </a:r>
            <a:r>
              <a:rPr lang="en-US" altLang="zh-CN" sz="2400" dirty="0"/>
              <a:t>U</a:t>
            </a:r>
            <a:r>
              <a:rPr lang="zh-CN" altLang="en-US" sz="2400" dirty="0"/>
              <a:t>盘等</a:t>
            </a:r>
            <a:r>
              <a:rPr lang="en-US" altLang="zh-CN" sz="2400" dirty="0"/>
              <a:t>)</a:t>
            </a:r>
            <a:endParaRPr lang="en-US" altLang="en-US" sz="2400" dirty="0"/>
          </a:p>
          <a:p>
            <a:pPr lvl="1"/>
            <a:r>
              <a:rPr lang="zh-CN" altLang="en-US" sz="2400" dirty="0"/>
              <a:t>传输设备</a:t>
            </a:r>
            <a:r>
              <a:rPr lang="en-US" altLang="zh-CN" sz="2400" dirty="0"/>
              <a:t>(</a:t>
            </a:r>
            <a:r>
              <a:rPr lang="zh-CN" altLang="en-US" sz="2400" dirty="0"/>
              <a:t>网卡，</a:t>
            </a:r>
            <a:r>
              <a:rPr lang="en-US" altLang="zh-CN" sz="2400" dirty="0"/>
              <a:t>Modem</a:t>
            </a:r>
            <a:r>
              <a:rPr lang="zh-CN" altLang="en-US" sz="2400" dirty="0"/>
              <a:t>等</a:t>
            </a:r>
            <a:r>
              <a:rPr lang="en-US" altLang="zh-CN" sz="2400" dirty="0"/>
              <a:t>)</a:t>
            </a:r>
            <a:endParaRPr lang="en-US" altLang="en-US" sz="2400" dirty="0"/>
          </a:p>
          <a:p>
            <a:pPr lvl="1"/>
            <a:r>
              <a:rPr lang="en-US" altLang="en-US" sz="2400" dirty="0"/>
              <a:t>Human-interface(</a:t>
            </a:r>
            <a:r>
              <a:rPr lang="zh-CN" altLang="en-US" sz="2400" dirty="0"/>
              <a:t>人机交互接口，显示器，键盘，鼠标，摇杆等</a:t>
            </a:r>
            <a:r>
              <a:rPr lang="en-US" altLang="en-US" sz="2400" dirty="0"/>
              <a:t>)</a:t>
            </a:r>
          </a:p>
          <a:p>
            <a:r>
              <a:rPr lang="zh-CN" altLang="en-US" sz="2400" dirty="0"/>
              <a:t>基本概念</a:t>
            </a:r>
            <a:r>
              <a:rPr lang="en-US" altLang="en-US" sz="2400" dirty="0"/>
              <a:t> –</a:t>
            </a:r>
            <a:r>
              <a:rPr lang="en-US" altLang="zh-CN" sz="2400" dirty="0"/>
              <a:t>I/O</a:t>
            </a:r>
            <a:r>
              <a:rPr lang="zh-CN" altLang="en-US" sz="2400" dirty="0"/>
              <a:t>设备与计算机之间通过信号</a:t>
            </a:r>
            <a:r>
              <a:rPr lang="en-US" altLang="zh-CN" sz="2400" dirty="0"/>
              <a:t>(</a:t>
            </a:r>
            <a:r>
              <a:rPr lang="zh-CN" altLang="en-US" sz="2400" dirty="0"/>
              <a:t>电缆、光缆或无线介质</a:t>
            </a:r>
            <a:r>
              <a:rPr lang="en-US" altLang="zh-CN" sz="2400" dirty="0"/>
              <a:t>)</a:t>
            </a:r>
            <a:r>
              <a:rPr lang="zh-CN" altLang="en-US" sz="2400" dirty="0"/>
              <a:t>进行接口</a:t>
            </a:r>
            <a:endParaRPr lang="en-US" altLang="en-US" sz="2400" dirty="0"/>
          </a:p>
          <a:p>
            <a:pPr lvl="1"/>
            <a:r>
              <a:rPr lang="en-US" altLang="en-US" sz="2400" b="1" dirty="0">
                <a:solidFill>
                  <a:srgbClr val="006699"/>
                </a:solidFill>
                <a:latin typeface="+mj-lt"/>
              </a:rPr>
              <a:t>Port(</a:t>
            </a:r>
            <a:r>
              <a:rPr lang="zh-CN" altLang="en-US" sz="2400" b="1" dirty="0">
                <a:solidFill>
                  <a:srgbClr val="006699"/>
                </a:solidFill>
                <a:latin typeface="+mj-lt"/>
              </a:rPr>
              <a:t>端口</a:t>
            </a:r>
            <a:r>
              <a:rPr lang="en-US" altLang="en-US" sz="2400" b="1" dirty="0">
                <a:solidFill>
                  <a:srgbClr val="006699"/>
                </a:solidFill>
                <a:latin typeface="+mj-lt"/>
              </a:rPr>
              <a:t>)</a:t>
            </a:r>
            <a:r>
              <a:rPr lang="en-US" altLang="en-US" sz="2400" b="1" dirty="0">
                <a:solidFill>
                  <a:srgbClr val="3366FF"/>
                </a:solidFill>
              </a:rPr>
              <a:t> </a:t>
            </a:r>
            <a:r>
              <a:rPr lang="en-US" altLang="en-US" sz="2400" dirty="0"/>
              <a:t>– </a:t>
            </a:r>
            <a:r>
              <a:rPr lang="zh-CN" altLang="en-US" sz="2400" dirty="0"/>
              <a:t>设备的连接点</a:t>
            </a:r>
            <a:endParaRPr lang="en-US" altLang="en-US" sz="2400" dirty="0"/>
          </a:p>
          <a:p>
            <a:pPr lvl="1"/>
            <a:r>
              <a:rPr lang="zh-CN" altLang="en-US" sz="2400" dirty="0"/>
              <a:t>存储器映射</a:t>
            </a:r>
            <a:r>
              <a:rPr lang="en-US" altLang="zh-CN" sz="2400" dirty="0"/>
              <a:t>I/O</a:t>
            </a:r>
            <a:endParaRPr lang="en-US" altLang="en-US" sz="2400" dirty="0"/>
          </a:p>
          <a:p>
            <a:pPr lvl="1"/>
            <a:r>
              <a:rPr lang="en-US" altLang="en-US" sz="2400" b="1" dirty="0">
                <a:solidFill>
                  <a:srgbClr val="006699"/>
                </a:solidFill>
                <a:latin typeface="+mj-lt"/>
              </a:rPr>
              <a:t>Bus(</a:t>
            </a:r>
            <a:r>
              <a:rPr lang="zh-CN" altLang="en-US" sz="2400" b="1" dirty="0">
                <a:solidFill>
                  <a:srgbClr val="006699"/>
                </a:solidFill>
                <a:latin typeface="+mj-lt"/>
              </a:rPr>
              <a:t>总线</a:t>
            </a:r>
            <a:r>
              <a:rPr lang="en-US" altLang="en-US" sz="2400" b="1" dirty="0">
                <a:solidFill>
                  <a:srgbClr val="006699"/>
                </a:solidFill>
                <a:latin typeface="+mj-lt"/>
              </a:rPr>
              <a:t>)</a:t>
            </a:r>
            <a:r>
              <a:rPr lang="en-US" altLang="en-US" sz="2400" dirty="0"/>
              <a:t> - </a:t>
            </a:r>
            <a:r>
              <a:rPr lang="en-US" altLang="en-US" sz="2400" b="1" dirty="0">
                <a:solidFill>
                  <a:srgbClr val="006699"/>
                </a:solidFill>
                <a:latin typeface="+mj-lt"/>
              </a:rPr>
              <a:t>daisy</a:t>
            </a:r>
            <a:r>
              <a:rPr lang="en-US" altLang="en-US" sz="2400" b="1" dirty="0">
                <a:solidFill>
                  <a:srgbClr val="3366FF"/>
                </a:solidFill>
              </a:rPr>
              <a:t> </a:t>
            </a:r>
            <a:r>
              <a:rPr lang="en-US" altLang="en-US" sz="2400" b="1" dirty="0">
                <a:solidFill>
                  <a:srgbClr val="006699"/>
                </a:solidFill>
                <a:latin typeface="+mj-lt"/>
              </a:rPr>
              <a:t>chain(</a:t>
            </a:r>
            <a:r>
              <a:rPr lang="zh-CN" altLang="en-US" sz="2400" b="1" dirty="0">
                <a:solidFill>
                  <a:srgbClr val="006699"/>
                </a:solidFill>
                <a:latin typeface="+mj-lt"/>
              </a:rPr>
              <a:t>链环，菊花链</a:t>
            </a:r>
            <a:r>
              <a:rPr lang="en-US" altLang="en-US" sz="2400" b="1" dirty="0">
                <a:solidFill>
                  <a:srgbClr val="006699"/>
                </a:solidFill>
                <a:latin typeface="+mj-lt"/>
              </a:rPr>
              <a:t>)</a:t>
            </a:r>
            <a:r>
              <a:rPr lang="en-US" altLang="en-US" sz="2400" dirty="0">
                <a:solidFill>
                  <a:srgbClr val="3366FF"/>
                </a:solidFill>
              </a:rPr>
              <a:t> </a:t>
            </a:r>
            <a:r>
              <a:rPr lang="zh-CN" altLang="en-US" sz="2400" dirty="0"/>
              <a:t>或共享的直接访问</a:t>
            </a:r>
            <a:endParaRPr lang="en-US" altLang="en-US" sz="2400" dirty="0"/>
          </a:p>
          <a:p>
            <a:pPr lvl="2"/>
            <a:r>
              <a:rPr lang="en-US" altLang="zh-CN" sz="2400" dirty="0"/>
              <a:t>PC</a:t>
            </a:r>
            <a:r>
              <a:rPr lang="zh-CN" altLang="en-US" sz="2400" dirty="0"/>
              <a:t>或服务器一般有</a:t>
            </a:r>
            <a:r>
              <a:rPr lang="en-US" altLang="en-US" sz="2400" dirty="0"/>
              <a:t>PCI Express (</a:t>
            </a:r>
            <a:r>
              <a:rPr lang="en-US" altLang="en-US" sz="2400" b="1" dirty="0">
                <a:solidFill>
                  <a:srgbClr val="006699"/>
                </a:solidFill>
                <a:latin typeface="+mj-lt"/>
              </a:rPr>
              <a:t>PCIe</a:t>
            </a:r>
            <a:r>
              <a:rPr lang="en-US" altLang="en-US" sz="2400" dirty="0"/>
              <a:t>) </a:t>
            </a:r>
            <a:r>
              <a:rPr lang="zh-CN" altLang="en-US" sz="2400" dirty="0"/>
              <a:t>总线</a:t>
            </a:r>
            <a:endParaRPr lang="en-US" altLang="en-US" sz="2400" dirty="0"/>
          </a:p>
          <a:p>
            <a:pPr lvl="2"/>
            <a:r>
              <a:rPr lang="en-US" altLang="en-US" sz="2400" b="1" dirty="0">
                <a:solidFill>
                  <a:srgbClr val="006699"/>
                </a:solidFill>
                <a:latin typeface="+mj-lt"/>
              </a:rPr>
              <a:t>expansion</a:t>
            </a:r>
            <a:r>
              <a:rPr lang="en-US" altLang="en-US" sz="2400" dirty="0"/>
              <a:t> </a:t>
            </a:r>
            <a:r>
              <a:rPr lang="en-US" altLang="en-US" sz="2400" b="1" dirty="0">
                <a:solidFill>
                  <a:srgbClr val="006699"/>
                </a:solidFill>
                <a:latin typeface="+mj-lt"/>
              </a:rPr>
              <a:t>bus(</a:t>
            </a:r>
            <a:r>
              <a:rPr lang="zh-CN" altLang="en-US" sz="2400" b="1" dirty="0">
                <a:solidFill>
                  <a:srgbClr val="006699"/>
                </a:solidFill>
                <a:latin typeface="+mj-lt"/>
              </a:rPr>
              <a:t>扩展总线</a:t>
            </a:r>
            <a:r>
              <a:rPr lang="en-US" altLang="en-US" sz="2400" b="1" dirty="0">
                <a:solidFill>
                  <a:srgbClr val="006699"/>
                </a:solidFill>
                <a:latin typeface="+mj-lt"/>
              </a:rPr>
              <a:t>)</a:t>
            </a:r>
            <a:r>
              <a:rPr lang="en-US" altLang="en-US" sz="2400" dirty="0"/>
              <a:t> </a:t>
            </a:r>
            <a:r>
              <a:rPr lang="zh-CN" altLang="en-US" sz="2400" dirty="0"/>
              <a:t>连接相对低速的设备</a:t>
            </a:r>
            <a:endParaRPr lang="en-US" altLang="en-US" sz="2400" dirty="0"/>
          </a:p>
          <a:p>
            <a:pPr lvl="2"/>
            <a:r>
              <a:rPr lang="en-US" altLang="en-US" sz="2400" b="1" dirty="0">
                <a:solidFill>
                  <a:srgbClr val="006699"/>
                </a:solidFill>
                <a:latin typeface="+mj-lt"/>
              </a:rPr>
              <a:t>Serial-attached</a:t>
            </a:r>
            <a:r>
              <a:rPr lang="en-US" altLang="en-US" sz="2400" b="1" dirty="0">
                <a:solidFill>
                  <a:srgbClr val="3366FF"/>
                </a:solidFill>
              </a:rPr>
              <a:t> </a:t>
            </a:r>
            <a:r>
              <a:rPr lang="en-US" altLang="en-US" sz="2400" b="1" dirty="0">
                <a:solidFill>
                  <a:srgbClr val="006699"/>
                </a:solidFill>
                <a:latin typeface="+mj-lt"/>
              </a:rPr>
              <a:t>SCSI</a:t>
            </a:r>
            <a:r>
              <a:rPr lang="en-US" altLang="en-US" sz="2400" b="1" dirty="0">
                <a:solidFill>
                  <a:srgbClr val="3366FF"/>
                </a:solidFill>
              </a:rPr>
              <a:t> </a:t>
            </a:r>
            <a:r>
              <a:rPr lang="en-US" altLang="en-US" sz="2400" dirty="0"/>
              <a:t>(</a:t>
            </a:r>
            <a:r>
              <a:rPr lang="en-US" altLang="en-US" sz="2400" b="1" dirty="0">
                <a:solidFill>
                  <a:srgbClr val="006699"/>
                </a:solidFill>
                <a:latin typeface="+mj-lt"/>
              </a:rPr>
              <a:t>SAS</a:t>
            </a:r>
            <a:r>
              <a:rPr lang="en-US" altLang="en-US" sz="2400" dirty="0"/>
              <a:t>) </a:t>
            </a:r>
            <a:r>
              <a:rPr lang="zh-CN" altLang="en-US" sz="2400" dirty="0"/>
              <a:t>经常用于磁盘接口</a:t>
            </a:r>
            <a:endParaRPr lang="en-US" altLang="en-US" sz="2400" dirty="0"/>
          </a:p>
        </p:txBody>
      </p:sp>
    </p:spTree>
    <p:extLst>
      <p:ext uri="{BB962C8B-B14F-4D97-AF65-F5344CB8AC3E}">
        <p14:creationId xmlns:p14="http://schemas.microsoft.com/office/powerpoint/2010/main" val="69892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a:t>
            </a:r>
            <a:r>
              <a:rPr lang="en-US" altLang="zh-CN"/>
              <a:t>13: I/O Systems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2C23DA61-C363-4AED-8780-23702C2F16B3}"/>
              </a:ext>
            </a:extLst>
          </p:cNvPr>
          <p:cNvSpPr>
            <a:spLocks noGrp="1" noChangeArrowheads="1"/>
          </p:cNvSpPr>
          <p:nvPr>
            <p:ph type="title"/>
          </p:nvPr>
        </p:nvSpPr>
        <p:spPr>
          <a:xfrm>
            <a:off x="2225676" y="172104"/>
            <a:ext cx="7985125" cy="576263"/>
          </a:xfrm>
        </p:spPr>
        <p:txBody>
          <a:bodyPr/>
          <a:lstStyle/>
          <a:p>
            <a:pPr eaLnBrk="1" hangingPunct="1"/>
            <a:r>
              <a:rPr lang="en-US" altLang="en-US" dirty="0"/>
              <a:t>I/O Hardware (Cont.)</a:t>
            </a:r>
          </a:p>
        </p:txBody>
      </p:sp>
      <p:sp>
        <p:nvSpPr>
          <p:cNvPr id="12290" name="Rectangle 3">
            <a:extLst>
              <a:ext uri="{FF2B5EF4-FFF2-40B4-BE49-F238E27FC236}">
                <a16:creationId xmlns:a16="http://schemas.microsoft.com/office/drawing/2014/main" id="{BAC0676F-0BFC-4F84-82E0-553A4E0FB311}"/>
              </a:ext>
            </a:extLst>
          </p:cNvPr>
          <p:cNvSpPr>
            <a:spLocks noGrp="1" noChangeArrowheads="1"/>
          </p:cNvSpPr>
          <p:nvPr>
            <p:ph type="body" idx="1"/>
          </p:nvPr>
        </p:nvSpPr>
        <p:spPr>
          <a:xfrm>
            <a:off x="568411" y="1123651"/>
            <a:ext cx="10598919" cy="4325679"/>
          </a:xfrm>
        </p:spPr>
        <p:txBody>
          <a:bodyPr/>
          <a:lstStyle/>
          <a:p>
            <a:pPr lvl="1"/>
            <a:r>
              <a:rPr lang="en-US" altLang="en-US" sz="2800" b="1" dirty="0">
                <a:solidFill>
                  <a:srgbClr val="006699"/>
                </a:solidFill>
                <a:latin typeface="+mj-lt"/>
              </a:rPr>
              <a:t>Controller(</a:t>
            </a:r>
            <a:r>
              <a:rPr lang="zh-CN" altLang="en-US" sz="2800" b="1" dirty="0">
                <a:solidFill>
                  <a:srgbClr val="006699"/>
                </a:solidFill>
                <a:latin typeface="+mj-lt"/>
              </a:rPr>
              <a:t>控制器</a:t>
            </a:r>
            <a:r>
              <a:rPr lang="en-US" altLang="en-US" sz="2800" b="1" dirty="0">
                <a:solidFill>
                  <a:srgbClr val="006699"/>
                </a:solidFill>
                <a:latin typeface="+mj-lt"/>
              </a:rPr>
              <a:t>)</a:t>
            </a:r>
            <a:r>
              <a:rPr lang="en-US" altLang="en-US" sz="2800" dirty="0"/>
              <a:t> (</a:t>
            </a:r>
            <a:r>
              <a:rPr lang="en-US" altLang="en-US" sz="2800" b="1" dirty="0">
                <a:solidFill>
                  <a:srgbClr val="006699"/>
                </a:solidFill>
                <a:latin typeface="+mj-lt"/>
              </a:rPr>
              <a:t>host</a:t>
            </a:r>
            <a:r>
              <a:rPr lang="en-US" altLang="en-US" sz="2800" b="1" dirty="0">
                <a:solidFill>
                  <a:srgbClr val="3366FF"/>
                </a:solidFill>
              </a:rPr>
              <a:t> </a:t>
            </a:r>
            <a:r>
              <a:rPr lang="en-US" altLang="en-US" sz="2800" b="1" dirty="0">
                <a:solidFill>
                  <a:srgbClr val="006699"/>
                </a:solidFill>
                <a:latin typeface="+mj-lt"/>
              </a:rPr>
              <a:t>adapter </a:t>
            </a:r>
            <a:r>
              <a:rPr lang="zh-CN" altLang="en-US" sz="2800" b="1" dirty="0">
                <a:solidFill>
                  <a:srgbClr val="006699"/>
                </a:solidFill>
                <a:latin typeface="+mj-lt"/>
              </a:rPr>
              <a:t>主机适配器</a:t>
            </a:r>
            <a:r>
              <a:rPr lang="en-US" altLang="en-US" sz="2800" dirty="0"/>
              <a:t>) –</a:t>
            </a:r>
            <a:r>
              <a:rPr lang="zh-CN" altLang="en-US" sz="2800" dirty="0"/>
              <a:t>操作端口，总线，设备的电子部件</a:t>
            </a:r>
            <a:endParaRPr lang="en-US" altLang="en-US" sz="2800" dirty="0"/>
          </a:p>
          <a:p>
            <a:pPr lvl="2"/>
            <a:r>
              <a:rPr lang="zh-CN" altLang="en-US" sz="2800" dirty="0"/>
              <a:t>有些集成在主机系统，比如主板上</a:t>
            </a:r>
            <a:endParaRPr lang="en-US" altLang="en-US" sz="2800" dirty="0"/>
          </a:p>
          <a:p>
            <a:pPr lvl="2"/>
            <a:r>
              <a:rPr lang="zh-CN" altLang="en-US" sz="2800" dirty="0"/>
              <a:t>有些表现为独立的电路板</a:t>
            </a:r>
            <a:r>
              <a:rPr lang="en-US" altLang="zh-CN" sz="2800" dirty="0"/>
              <a:t>(</a:t>
            </a:r>
            <a:r>
              <a:rPr lang="zh-CN" altLang="en-US" sz="2800" dirty="0"/>
              <a:t>主机适配器</a:t>
            </a:r>
            <a:r>
              <a:rPr lang="en-US" altLang="zh-CN" sz="2800" dirty="0"/>
              <a:t>)</a:t>
            </a:r>
          </a:p>
          <a:p>
            <a:pPr lvl="2"/>
            <a:r>
              <a:rPr lang="zh-CN" altLang="en-US" sz="2800" dirty="0"/>
              <a:t>有的设备内部包含了控制器，而在过去，是一个单独的控制电路板</a:t>
            </a:r>
            <a:endParaRPr lang="en-US" altLang="en-US" sz="2800" dirty="0"/>
          </a:p>
          <a:p>
            <a:pPr lvl="2"/>
            <a:r>
              <a:rPr lang="zh-CN" altLang="en-US" sz="2800" dirty="0"/>
              <a:t>包含处理器，微码，专用内存，总线控制器等</a:t>
            </a:r>
            <a:endParaRPr lang="en-US" altLang="en-US" sz="2800" dirty="0"/>
          </a:p>
          <a:p>
            <a:pPr lvl="3"/>
            <a:r>
              <a:rPr lang="zh-CN" altLang="en-US" sz="2800" dirty="0"/>
              <a:t>有时主机适配器与设备的控制部分经过总线或存储器等进行对话</a:t>
            </a:r>
            <a:endParaRPr lang="en-US" altLang="en-US" sz="2800" dirty="0"/>
          </a:p>
          <a:p>
            <a:endParaRPr lang="en-US"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6">
            <a:extLst>
              <a:ext uri="{FF2B5EF4-FFF2-40B4-BE49-F238E27FC236}">
                <a16:creationId xmlns:a16="http://schemas.microsoft.com/office/drawing/2014/main" id="{9FB89C5A-998D-49E4-8BB5-0B4E32D74D7B}"/>
              </a:ext>
            </a:extLst>
          </p:cNvPr>
          <p:cNvSpPr>
            <a:spLocks noGrp="1" noChangeArrowheads="1"/>
          </p:cNvSpPr>
          <p:nvPr>
            <p:ph type="title"/>
          </p:nvPr>
        </p:nvSpPr>
        <p:spPr>
          <a:xfrm>
            <a:off x="1686697" y="111973"/>
            <a:ext cx="9607379" cy="576263"/>
          </a:xfrm>
        </p:spPr>
        <p:txBody>
          <a:bodyPr/>
          <a:lstStyle/>
          <a:p>
            <a:pPr eaLnBrk="1" hangingPunct="1"/>
            <a:r>
              <a:rPr lang="en-US" altLang="en-US" sz="2800" dirty="0"/>
              <a:t>A Typical PC Bus Structure(</a:t>
            </a:r>
            <a:r>
              <a:rPr lang="zh-CN" altLang="en-US" sz="2800" dirty="0"/>
              <a:t>一个典型的</a:t>
            </a:r>
            <a:r>
              <a:rPr lang="en-US" altLang="zh-CN" sz="2800" dirty="0"/>
              <a:t>PC</a:t>
            </a:r>
            <a:r>
              <a:rPr lang="zh-CN" altLang="en-US" sz="2800" dirty="0"/>
              <a:t>总线结构</a:t>
            </a:r>
            <a:r>
              <a:rPr lang="en-US" altLang="en-US" sz="2800" dirty="0"/>
              <a:t>)</a:t>
            </a:r>
            <a:endParaRPr lang="en-US" altLang="en-US" sz="2000" dirty="0"/>
          </a:p>
        </p:txBody>
      </p:sp>
      <p:pic>
        <p:nvPicPr>
          <p:cNvPr id="14338" name="Picture 2">
            <a:extLst>
              <a:ext uri="{FF2B5EF4-FFF2-40B4-BE49-F238E27FC236}">
                <a16:creationId xmlns:a16="http://schemas.microsoft.com/office/drawing/2014/main" id="{A1A221B9-B796-495D-A9F5-297AF24C9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274" y="1056913"/>
            <a:ext cx="8512345" cy="53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DB2987F-6AE6-4BEA-B8C0-5BC37F2DEE27}"/>
              </a:ext>
            </a:extLst>
          </p:cNvPr>
          <p:cNvSpPr txBox="1"/>
          <p:nvPr/>
        </p:nvSpPr>
        <p:spPr>
          <a:xfrm>
            <a:off x="443744" y="4110360"/>
            <a:ext cx="2397110" cy="1477328"/>
          </a:xfrm>
          <a:prstGeom prst="rect">
            <a:avLst/>
          </a:prstGeom>
          <a:noFill/>
        </p:spPr>
        <p:txBody>
          <a:bodyPr wrap="square" rtlCol="0">
            <a:spAutoFit/>
          </a:bodyPr>
          <a:lstStyle/>
          <a:p>
            <a:r>
              <a:rPr lang="en-US" altLang="zh-CN"/>
              <a:t>SAS(Serial Attached SCSI), </a:t>
            </a:r>
            <a:r>
              <a:rPr lang="zh-CN" altLang="en-US"/>
              <a:t>串行连接</a:t>
            </a:r>
            <a:r>
              <a:rPr lang="en-US" altLang="zh-CN"/>
              <a:t>SCSI</a:t>
            </a:r>
            <a:r>
              <a:rPr lang="zh-CN" altLang="en-US"/>
              <a:t>接口。</a:t>
            </a:r>
            <a:endParaRPr lang="en-US" altLang="zh-CN"/>
          </a:p>
          <a:p>
            <a:r>
              <a:rPr lang="zh-CN" altLang="en-US"/>
              <a:t>对普通</a:t>
            </a:r>
            <a:r>
              <a:rPr lang="en-US" altLang="zh-CN"/>
              <a:t>PC</a:t>
            </a:r>
            <a:r>
              <a:rPr lang="zh-CN" altLang="en-US"/>
              <a:t>机，更多的是</a:t>
            </a:r>
            <a:r>
              <a:rPr lang="en-US" altLang="zh-CN"/>
              <a:t>SATA</a:t>
            </a:r>
            <a:r>
              <a:rPr lang="zh-CN" altLang="en-US"/>
              <a:t>接口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BADB22FB-BFC9-4E1F-BE26-CBE7193EBE61}"/>
              </a:ext>
            </a:extLst>
          </p:cNvPr>
          <p:cNvSpPr>
            <a:spLocks noGrp="1" noChangeArrowheads="1"/>
          </p:cNvSpPr>
          <p:nvPr>
            <p:ph type="title"/>
          </p:nvPr>
        </p:nvSpPr>
        <p:spPr>
          <a:xfrm>
            <a:off x="1981200" y="239555"/>
            <a:ext cx="8229600" cy="576263"/>
          </a:xfrm>
        </p:spPr>
        <p:txBody>
          <a:bodyPr/>
          <a:lstStyle/>
          <a:p>
            <a:r>
              <a:rPr lang="en-US" altLang="en-US" dirty="0"/>
              <a:t>I/O Hardware (Cont.)</a:t>
            </a:r>
          </a:p>
        </p:txBody>
      </p:sp>
      <p:sp>
        <p:nvSpPr>
          <p:cNvPr id="16386" name="Content Placeholder 2">
            <a:extLst>
              <a:ext uri="{FF2B5EF4-FFF2-40B4-BE49-F238E27FC236}">
                <a16:creationId xmlns:a16="http://schemas.microsoft.com/office/drawing/2014/main" id="{BFB0E0AA-8373-48A8-8A91-0A1BE0DC729B}"/>
              </a:ext>
            </a:extLst>
          </p:cNvPr>
          <p:cNvSpPr>
            <a:spLocks noGrp="1" noChangeArrowheads="1"/>
          </p:cNvSpPr>
          <p:nvPr>
            <p:ph idx="1"/>
          </p:nvPr>
        </p:nvSpPr>
        <p:spPr>
          <a:xfrm>
            <a:off x="1000898" y="1069976"/>
            <a:ext cx="10151076" cy="4530725"/>
          </a:xfrm>
        </p:spPr>
        <p:txBody>
          <a:bodyPr/>
          <a:lstStyle/>
          <a:p>
            <a:r>
              <a:rPr lang="en-US" altLang="en-US" sz="2400" dirty="0"/>
              <a:t>I/O</a:t>
            </a:r>
            <a:r>
              <a:rPr lang="zh-CN" altLang="en-US" sz="2400" dirty="0"/>
              <a:t>指令控制设备，也有的系统或设备是存储器映射的</a:t>
            </a:r>
            <a:endParaRPr lang="en-US" altLang="en-US" sz="2400" dirty="0"/>
          </a:p>
          <a:p>
            <a:r>
              <a:rPr lang="zh-CN" altLang="en-US" sz="2400" dirty="0"/>
              <a:t>设备通常具有一些寄存器，设备驱动器通过这些寄存器发出命令，设置地址，写入数据</a:t>
            </a:r>
            <a:r>
              <a:rPr lang="en-US" altLang="zh-CN" sz="2400" dirty="0"/>
              <a:t>(</a:t>
            </a:r>
            <a:r>
              <a:rPr lang="zh-CN" altLang="en-US" sz="2400" dirty="0"/>
              <a:t>输出时</a:t>
            </a:r>
            <a:r>
              <a:rPr lang="en-US" altLang="zh-CN" sz="2400" dirty="0"/>
              <a:t>)</a:t>
            </a:r>
            <a:r>
              <a:rPr lang="zh-CN" altLang="en-US" sz="2400" dirty="0"/>
              <a:t>，或者在命令执行后，从某个寄存器读取数据</a:t>
            </a:r>
            <a:endParaRPr lang="en-US" altLang="en-US" sz="2400" dirty="0"/>
          </a:p>
          <a:p>
            <a:pPr lvl="1"/>
            <a:r>
              <a:rPr lang="zh-CN" altLang="en-US" sz="2400" dirty="0"/>
              <a:t>数据输入寄存器</a:t>
            </a:r>
            <a:r>
              <a:rPr lang="en-US" altLang="zh-CN" sz="2400" dirty="0"/>
              <a:t>(</a:t>
            </a:r>
            <a:r>
              <a:rPr lang="zh-CN" altLang="en-US" sz="2400" dirty="0"/>
              <a:t>用于主机读取</a:t>
            </a:r>
            <a:r>
              <a:rPr lang="en-US" altLang="zh-CN" sz="2400" dirty="0"/>
              <a:t>)</a:t>
            </a:r>
          </a:p>
          <a:p>
            <a:pPr lvl="1"/>
            <a:r>
              <a:rPr lang="zh-CN" altLang="en-US" sz="2400" dirty="0"/>
              <a:t>数据输出寄存器</a:t>
            </a:r>
            <a:r>
              <a:rPr lang="en-US" altLang="zh-CN" sz="2400" dirty="0"/>
              <a:t>(</a:t>
            </a:r>
            <a:r>
              <a:rPr lang="zh-CN" altLang="en-US" sz="2400" dirty="0"/>
              <a:t>主机写</a:t>
            </a:r>
            <a:r>
              <a:rPr lang="en-US" altLang="zh-CN" sz="2400" dirty="0"/>
              <a:t>)</a:t>
            </a:r>
          </a:p>
          <a:p>
            <a:pPr lvl="1"/>
            <a:r>
              <a:rPr lang="zh-CN" altLang="en-US" sz="2400" dirty="0"/>
              <a:t>状态寄存器</a:t>
            </a:r>
            <a:r>
              <a:rPr lang="en-US" altLang="zh-CN" sz="2400" dirty="0"/>
              <a:t>(</a:t>
            </a:r>
            <a:r>
              <a:rPr lang="zh-CN" altLang="en-US" sz="2400" dirty="0"/>
              <a:t>主机获得设备的状态，比如打印机缺纸</a:t>
            </a:r>
            <a:r>
              <a:rPr lang="en-US" altLang="zh-CN" sz="2400" dirty="0"/>
              <a:t>)</a:t>
            </a:r>
          </a:p>
          <a:p>
            <a:pPr lvl="1"/>
            <a:r>
              <a:rPr lang="zh-CN" altLang="en-US" sz="2400" dirty="0"/>
              <a:t>控制寄存器</a:t>
            </a:r>
            <a:r>
              <a:rPr lang="en-US" altLang="zh-CN" sz="2400" dirty="0"/>
              <a:t>(</a:t>
            </a:r>
            <a:r>
              <a:rPr lang="zh-CN" altLang="en-US" sz="2400" dirty="0"/>
              <a:t>主机向设备发出命令或一些设置信息，比如串口设置为奇校验</a:t>
            </a:r>
            <a:r>
              <a:rPr lang="en-US" altLang="zh-CN" sz="2400" dirty="0"/>
              <a:t>)</a:t>
            </a:r>
            <a:endParaRPr lang="en-US" altLang="en-US" sz="2400" dirty="0"/>
          </a:p>
          <a:p>
            <a:pPr lvl="1"/>
            <a:r>
              <a:rPr lang="zh-CN" altLang="en-US" sz="2400" dirty="0"/>
              <a:t>通常数据寄存器为</a:t>
            </a:r>
            <a:r>
              <a:rPr lang="en-US" altLang="zh-CN" sz="2400" dirty="0"/>
              <a:t>8/16/32</a:t>
            </a:r>
            <a:r>
              <a:rPr lang="zh-CN" altLang="en-US" sz="2400" dirty="0"/>
              <a:t>位宽，有的芯片采用</a:t>
            </a:r>
            <a:r>
              <a:rPr lang="en-US" altLang="zh-CN" sz="2400" dirty="0"/>
              <a:t>FIFO(</a:t>
            </a:r>
            <a:r>
              <a:rPr lang="zh-CN" altLang="en-US" sz="2400" dirty="0"/>
              <a:t>先入先出</a:t>
            </a:r>
            <a:r>
              <a:rPr lang="en-US" altLang="zh-CN" sz="2400" dirty="0"/>
              <a:t>)</a:t>
            </a:r>
            <a:r>
              <a:rPr lang="zh-CN" altLang="en-US" sz="2400" dirty="0"/>
              <a:t>缓冲数据</a:t>
            </a:r>
            <a:endParaRPr lang="en-US" altLang="en-US" sz="2400" dirty="0"/>
          </a:p>
          <a:p>
            <a:pPr marL="0" indent="0">
              <a:buNone/>
            </a:pPr>
            <a:endParaRPr lang="en-US" altLang="en-US" sz="2400" dirty="0"/>
          </a:p>
        </p:txBody>
      </p:sp>
    </p:spTree>
    <p:extLst>
      <p:ext uri="{BB962C8B-B14F-4D97-AF65-F5344CB8AC3E}">
        <p14:creationId xmlns:p14="http://schemas.microsoft.com/office/powerpoint/2010/main" val="3510994279"/>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17929</TotalTime>
  <Words>3816</Words>
  <Application>Microsoft Office PowerPoint</Application>
  <PresentationFormat>宽屏</PresentationFormat>
  <Paragraphs>360</Paragraphs>
  <Slides>60</Slides>
  <Notes>47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Monotype Sorts</vt:lpstr>
      <vt:lpstr>ＭＳ Ｐゴシック</vt:lpstr>
      <vt:lpstr>ＭＳ Ｐゴシック</vt:lpstr>
      <vt:lpstr>宋体</vt:lpstr>
      <vt:lpstr>微软雅黑</vt:lpstr>
      <vt:lpstr>Arial</vt:lpstr>
      <vt:lpstr>Courier New</vt:lpstr>
      <vt:lpstr>Helvetica</vt:lpstr>
      <vt:lpstr>Times New Roman</vt:lpstr>
      <vt:lpstr>Verdana</vt:lpstr>
      <vt:lpstr>Webdings</vt:lpstr>
      <vt:lpstr>Wingdings</vt:lpstr>
      <vt:lpstr>os-8</vt:lpstr>
      <vt:lpstr>Chapter 13:  I/O Systems</vt:lpstr>
      <vt:lpstr>Three/Four Key Components of an OS</vt:lpstr>
      <vt:lpstr>Chapter 13:  I/O Systems</vt:lpstr>
      <vt:lpstr>Objectives</vt:lpstr>
      <vt:lpstr>13.1 Overview(概述)</vt:lpstr>
      <vt:lpstr>13.2 I/O Hardware(I/O 硬件)</vt:lpstr>
      <vt:lpstr>I/O Hardware (Cont.)</vt:lpstr>
      <vt:lpstr>A Typical PC Bus Structure(一个典型的PC总线结构)</vt:lpstr>
      <vt:lpstr>I/O Hardware (Cont.)</vt:lpstr>
      <vt:lpstr>I/O Hardware (Cont.)</vt:lpstr>
      <vt:lpstr>Device I/O Port Locations on PCs (partial) PC的部分I/O端口地址</vt:lpstr>
      <vt:lpstr>主机与控制器之间的数据传输方式</vt:lpstr>
      <vt:lpstr>Polling(轮询，查询)</vt:lpstr>
      <vt:lpstr>Polling(轮询，查询)</vt:lpstr>
      <vt:lpstr>Interrupts(中断)</vt:lpstr>
      <vt:lpstr>Interrupts(中断)</vt:lpstr>
      <vt:lpstr>Interrupt-Driven I/O Cycle</vt:lpstr>
      <vt:lpstr>Interrupts (Cont.)</vt:lpstr>
      <vt:lpstr>Intel Pentium Processor Event-Vector Table</vt:lpstr>
      <vt:lpstr>Direct Memory Access(DMA, 直接内存访问)</vt:lpstr>
      <vt:lpstr>Direct Memory Access(直接内存访问)</vt:lpstr>
      <vt:lpstr>Six Step Process to Perform DMA Transfer</vt:lpstr>
      <vt:lpstr>13.3 Application I/O Interface(I/O应用接口)</vt:lpstr>
      <vt:lpstr>Application I/O Interface(I/O应用接口)</vt:lpstr>
      <vt:lpstr>A Kernel I/O Structure</vt:lpstr>
      <vt:lpstr>Characteristics of I/O Devices</vt:lpstr>
      <vt:lpstr>Characteristics of I/O Devices (Cont.)</vt:lpstr>
      <vt:lpstr>*UNIX and Linux Device Numbers </vt:lpstr>
      <vt:lpstr>Block Devices(块设备)</vt:lpstr>
      <vt:lpstr>Character Devices(字符设备)</vt:lpstr>
      <vt:lpstr>Network Devices(网络设备)</vt:lpstr>
      <vt:lpstr>Clocks and Timers(时钟与定时器)</vt:lpstr>
      <vt:lpstr>Blocking and Nonblocking I/O(阻塞与非阻塞I/O)</vt:lpstr>
      <vt:lpstr>Two I/O Methods</vt:lpstr>
      <vt:lpstr>13.4 Kernel I/O Subsystem(I/O内核子系统)</vt:lpstr>
      <vt:lpstr>Device-status Table(设备状态表)</vt:lpstr>
      <vt:lpstr>Kernel I/O Subsystem(I/O内核子系统)</vt:lpstr>
      <vt:lpstr>复制语义(Copy Semantics)举例</vt:lpstr>
      <vt:lpstr>Common PC and Data-center I/O devices and Interface Speeds</vt:lpstr>
      <vt:lpstr>Kernel I/O Subsystem(I/O内核子系统)</vt:lpstr>
      <vt:lpstr>Error Handling(错误处理)</vt:lpstr>
      <vt:lpstr>I/O Protection(I/O保护)</vt:lpstr>
      <vt:lpstr>Use of a System Call to Perform I/O</vt:lpstr>
      <vt:lpstr>Kernel Data Structures(内核数据结构)</vt:lpstr>
      <vt:lpstr>UNIX I/O Kernel Structure</vt:lpstr>
      <vt:lpstr>*Power Management</vt:lpstr>
      <vt:lpstr>Kernel I/O Subsystem Summary</vt:lpstr>
      <vt:lpstr>13.5 Transforming I/O Requests to Hardware Operations</vt:lpstr>
      <vt:lpstr>Life Cycle of An I/O Request</vt:lpstr>
      <vt:lpstr>13.6 STREAMS(流)</vt:lpstr>
      <vt:lpstr>The STREAMS Structure(流结构)</vt:lpstr>
      <vt:lpstr>*13.7 Performance(性能)</vt:lpstr>
      <vt:lpstr>Intercomputer Communications</vt:lpstr>
      <vt:lpstr>Improving Performance</vt:lpstr>
      <vt:lpstr>Device-Functionality Progression</vt:lpstr>
      <vt:lpstr>I/O Performance of Storage (and Network Latency)</vt:lpstr>
      <vt:lpstr>Summary 1/3</vt:lpstr>
      <vt:lpstr>Summary 2/3</vt:lpstr>
      <vt:lpstr>Summary 3/3</vt:lpstr>
      <vt:lpstr>End of Chapter 13: I/O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U1</dc:creator>
  <cp:lastModifiedBy>SF</cp:lastModifiedBy>
  <cp:revision>491</cp:revision>
  <cp:lastPrinted>2020-11-04T14:30:39Z</cp:lastPrinted>
  <dcterms:created xsi:type="dcterms:W3CDTF">2011-01-13T23:43:38Z</dcterms:created>
  <dcterms:modified xsi:type="dcterms:W3CDTF">2021-06-15T05:37:34Z</dcterms:modified>
</cp:coreProperties>
</file>