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1"/>
  </p:notesMasterIdLst>
  <p:handoutMasterIdLst>
    <p:handoutMasterId r:id="rId42"/>
  </p:handoutMasterIdLst>
  <p:sldIdLst>
    <p:sldId id="331" r:id="rId2"/>
    <p:sldId id="263" r:id="rId3"/>
    <p:sldId id="333" r:id="rId4"/>
    <p:sldId id="334" r:id="rId5"/>
    <p:sldId id="358" r:id="rId6"/>
    <p:sldId id="335" r:id="rId7"/>
    <p:sldId id="336" r:id="rId8"/>
    <p:sldId id="409" r:id="rId9"/>
    <p:sldId id="337" r:id="rId10"/>
    <p:sldId id="338" r:id="rId11"/>
    <p:sldId id="339" r:id="rId12"/>
    <p:sldId id="340" r:id="rId13"/>
    <p:sldId id="341" r:id="rId14"/>
    <p:sldId id="342" r:id="rId15"/>
    <p:sldId id="343" r:id="rId16"/>
    <p:sldId id="344" r:id="rId17"/>
    <p:sldId id="345" r:id="rId18"/>
    <p:sldId id="346" r:id="rId19"/>
    <p:sldId id="347" r:id="rId20"/>
    <p:sldId id="359" r:id="rId21"/>
    <p:sldId id="348" r:id="rId22"/>
    <p:sldId id="349" r:id="rId23"/>
    <p:sldId id="410" r:id="rId24"/>
    <p:sldId id="360" r:id="rId25"/>
    <p:sldId id="350" r:id="rId26"/>
    <p:sldId id="361" r:id="rId27"/>
    <p:sldId id="351" r:id="rId28"/>
    <p:sldId id="352" r:id="rId29"/>
    <p:sldId id="362" r:id="rId30"/>
    <p:sldId id="353" r:id="rId31"/>
    <p:sldId id="363" r:id="rId32"/>
    <p:sldId id="354" r:id="rId33"/>
    <p:sldId id="355" r:id="rId34"/>
    <p:sldId id="356" r:id="rId35"/>
    <p:sldId id="405" r:id="rId36"/>
    <p:sldId id="406" r:id="rId37"/>
    <p:sldId id="407" r:id="rId38"/>
    <p:sldId id="408" r:id="rId39"/>
    <p:sldId id="404" r:id="rId40"/>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86" d="100"/>
          <a:sy n="86" d="100"/>
        </p:scale>
        <p:origin x="446" y="58"/>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B0872C61-D43F-4CB7-9D80-A9638AE8AE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D693FAE-8E65-42DB-97F7-FE530AE3DFB0}" type="slidenum">
              <a:rPr lang="en-US" altLang="en-US" sz="1300">
                <a:latin typeface="Helvetica" panose="020B0604020202020204" pitchFamily="34" charset="0"/>
              </a:rPr>
              <a:pPr/>
              <a:t>12</a:t>
            </a:fld>
            <a:endParaRPr lang="en-US" altLang="en-US" sz="1300">
              <a:latin typeface="Helvetica" panose="020B0604020202020204" pitchFamily="34" charset="0"/>
            </a:endParaRPr>
          </a:p>
        </p:txBody>
      </p:sp>
      <p:sp>
        <p:nvSpPr>
          <p:cNvPr id="47107" name="Rectangle 2">
            <a:extLst>
              <a:ext uri="{FF2B5EF4-FFF2-40B4-BE49-F238E27FC236}">
                <a16:creationId xmlns:a16="http://schemas.microsoft.com/office/drawing/2014/main" id="{E8774B83-A627-4360-BEB8-4B84119FF7D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24A5DF69-E76A-433B-9CE3-51CE9F53A6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D91AF69C-33FF-4C24-99B2-134B9AAD6E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1AE016-42A1-4AD2-B3FD-8085574C5AA5}" type="slidenum">
              <a:rPr lang="en-US" altLang="en-US" sz="1300">
                <a:latin typeface="Helvetica" panose="020B0604020202020204" pitchFamily="34" charset="0"/>
              </a:rPr>
              <a:pPr/>
              <a:t>13</a:t>
            </a:fld>
            <a:endParaRPr lang="en-US" altLang="en-US" sz="1300">
              <a:latin typeface="Helvetica" panose="020B0604020202020204" pitchFamily="34" charset="0"/>
            </a:endParaRPr>
          </a:p>
        </p:txBody>
      </p:sp>
      <p:sp>
        <p:nvSpPr>
          <p:cNvPr id="48131" name="Rectangle 2">
            <a:extLst>
              <a:ext uri="{FF2B5EF4-FFF2-40B4-BE49-F238E27FC236}">
                <a16:creationId xmlns:a16="http://schemas.microsoft.com/office/drawing/2014/main" id="{C2E35C06-9B5F-4CA0-92D7-BBD8A282335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7C798FC0-561A-4A34-BE79-68443E2AC0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DDA3CFF-3261-4CFB-8C8B-1CEC0A3F9D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D9D38F-2225-4815-9B2E-68A512786875}" type="slidenum">
              <a:rPr lang="en-US" altLang="en-US" sz="1300">
                <a:latin typeface="Helvetica" panose="020B0604020202020204" pitchFamily="34" charset="0"/>
              </a:rPr>
              <a:pPr/>
              <a:t>14</a:t>
            </a:fld>
            <a:endParaRPr lang="en-US" altLang="en-US" sz="1300">
              <a:latin typeface="Helvetica" panose="020B0604020202020204" pitchFamily="34" charset="0"/>
            </a:endParaRPr>
          </a:p>
        </p:txBody>
      </p:sp>
      <p:sp>
        <p:nvSpPr>
          <p:cNvPr id="49155" name="Rectangle 2">
            <a:extLst>
              <a:ext uri="{FF2B5EF4-FFF2-40B4-BE49-F238E27FC236}">
                <a16:creationId xmlns:a16="http://schemas.microsoft.com/office/drawing/2014/main" id="{6EEA5946-A7C0-483A-A7C7-236AAF32948A}"/>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22BD0438-5968-4556-A8D4-9750E6ADE2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39B251B-2DD1-4445-98CC-7C4C767900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ACF9F1E-E1C8-43BB-BC53-BFC41AA40A1E}" type="slidenum">
              <a:rPr lang="en-US" altLang="en-US" sz="1300">
                <a:latin typeface="Helvetica" panose="020B0604020202020204" pitchFamily="34" charset="0"/>
              </a:rPr>
              <a:pPr/>
              <a:t>15</a:t>
            </a:fld>
            <a:endParaRPr lang="en-US" altLang="en-US" sz="1300">
              <a:latin typeface="Helvetica" panose="020B0604020202020204" pitchFamily="34" charset="0"/>
            </a:endParaRPr>
          </a:p>
        </p:txBody>
      </p:sp>
      <p:sp>
        <p:nvSpPr>
          <p:cNvPr id="50179" name="Rectangle 2">
            <a:extLst>
              <a:ext uri="{FF2B5EF4-FFF2-40B4-BE49-F238E27FC236}">
                <a16:creationId xmlns:a16="http://schemas.microsoft.com/office/drawing/2014/main" id="{E7C270A1-0895-4D8E-B710-DA22749371B5}"/>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EC2741E2-0C3E-486F-B1F9-6F4CBFAC77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D93A6E4-786F-4EAD-8F95-9595AD888F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801A175-39BB-4438-A03C-04BF8B87D6CF}" type="slidenum">
              <a:rPr lang="en-US" altLang="en-US" sz="1300">
                <a:latin typeface="Helvetica" panose="020B0604020202020204" pitchFamily="34" charset="0"/>
              </a:rPr>
              <a:pPr/>
              <a:t>16</a:t>
            </a:fld>
            <a:endParaRPr lang="en-US" altLang="en-US" sz="1300">
              <a:latin typeface="Helvetica" panose="020B0604020202020204" pitchFamily="34" charset="0"/>
            </a:endParaRPr>
          </a:p>
        </p:txBody>
      </p:sp>
      <p:sp>
        <p:nvSpPr>
          <p:cNvPr id="51203" name="Rectangle 2">
            <a:extLst>
              <a:ext uri="{FF2B5EF4-FFF2-40B4-BE49-F238E27FC236}">
                <a16:creationId xmlns:a16="http://schemas.microsoft.com/office/drawing/2014/main" id="{E80E617B-A7CD-4179-82E9-764EC67F4F23}"/>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85A2F923-CD5E-4C04-AB6B-108F438BC3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A6210B5-5BE4-4C83-B2ED-97280080D1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52CF433-1FCC-4B9A-AF3C-3EED7EF910F0}" type="slidenum">
              <a:rPr lang="en-US" altLang="en-US" sz="1300">
                <a:latin typeface="Helvetica" panose="020B0604020202020204" pitchFamily="34" charset="0"/>
              </a:rPr>
              <a:pPr/>
              <a:t>17</a:t>
            </a:fld>
            <a:endParaRPr lang="en-US" altLang="en-US" sz="1300">
              <a:latin typeface="Helvetica" panose="020B0604020202020204" pitchFamily="34" charset="0"/>
            </a:endParaRPr>
          </a:p>
        </p:txBody>
      </p:sp>
      <p:sp>
        <p:nvSpPr>
          <p:cNvPr id="52227" name="Rectangle 2">
            <a:extLst>
              <a:ext uri="{FF2B5EF4-FFF2-40B4-BE49-F238E27FC236}">
                <a16:creationId xmlns:a16="http://schemas.microsoft.com/office/drawing/2014/main" id="{4A4F385E-4C42-4DE5-85E8-ED0D8F760B9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215E8218-5B79-4C1C-91FA-AB958DCE3F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93F3882-9D33-4926-ADFC-04CE8977ED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68D236-AEB8-427E-A0CB-2B1BBAC8E747}" type="slidenum">
              <a:rPr lang="en-US" altLang="en-US" sz="1300">
                <a:latin typeface="Helvetica" panose="020B0604020202020204" pitchFamily="34" charset="0"/>
              </a:rPr>
              <a:pPr/>
              <a:t>18</a:t>
            </a:fld>
            <a:endParaRPr lang="en-US" altLang="en-US" sz="1300">
              <a:latin typeface="Helvetica" panose="020B0604020202020204" pitchFamily="34" charset="0"/>
            </a:endParaRPr>
          </a:p>
        </p:txBody>
      </p:sp>
      <p:sp>
        <p:nvSpPr>
          <p:cNvPr id="53251" name="Rectangle 2">
            <a:extLst>
              <a:ext uri="{FF2B5EF4-FFF2-40B4-BE49-F238E27FC236}">
                <a16:creationId xmlns:a16="http://schemas.microsoft.com/office/drawing/2014/main" id="{8C5B6FF9-678B-46D4-A9FA-4255E25055C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EF6884A-BD27-4BA5-A6E1-E2B46B5A43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848891B7-8601-40E3-ACDD-E77F249139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F726F0-6DDD-45B5-A522-8A6573B51983}" type="slidenum">
              <a:rPr lang="en-US" altLang="en-US" sz="1300">
                <a:latin typeface="Helvetica" panose="020B0604020202020204" pitchFamily="34" charset="0"/>
              </a:rPr>
              <a:pPr/>
              <a:t>19</a:t>
            </a:fld>
            <a:endParaRPr lang="en-US" altLang="en-US" sz="1300">
              <a:latin typeface="Helvetica" panose="020B0604020202020204" pitchFamily="34" charset="0"/>
            </a:endParaRPr>
          </a:p>
        </p:txBody>
      </p:sp>
      <p:sp>
        <p:nvSpPr>
          <p:cNvPr id="54275" name="Rectangle 2">
            <a:extLst>
              <a:ext uri="{FF2B5EF4-FFF2-40B4-BE49-F238E27FC236}">
                <a16:creationId xmlns:a16="http://schemas.microsoft.com/office/drawing/2014/main" id="{5D9E7E0C-A581-4CD8-B0E0-500C3723781A}"/>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C8DA144A-6D38-4849-81C1-600D49A625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8B9A40DC-A555-4C09-AB8C-B9C91CFFC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7C2A6D-AE34-403A-8E79-B49B98F09586}" type="slidenum">
              <a:rPr lang="en-US" altLang="en-US" sz="1300">
                <a:latin typeface="Helvetica" panose="020B0604020202020204" pitchFamily="34" charset="0"/>
              </a:rPr>
              <a:pPr/>
              <a:t>20</a:t>
            </a:fld>
            <a:endParaRPr lang="en-US" altLang="en-US" sz="1300">
              <a:latin typeface="Helvetica" panose="020B0604020202020204" pitchFamily="34" charset="0"/>
            </a:endParaRPr>
          </a:p>
        </p:txBody>
      </p:sp>
      <p:sp>
        <p:nvSpPr>
          <p:cNvPr id="55299" name="Rectangle 2">
            <a:extLst>
              <a:ext uri="{FF2B5EF4-FFF2-40B4-BE49-F238E27FC236}">
                <a16:creationId xmlns:a16="http://schemas.microsoft.com/office/drawing/2014/main" id="{683B1672-A07D-4D15-9EA9-68FEF6B24426}"/>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4F8CF57-1764-4F41-AF0D-414728ECD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D512F1C-399E-446A-93CF-D9E9699523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2F28FC7-9879-42B1-9213-BAF36022D156}" type="slidenum">
              <a:rPr lang="en-US" altLang="en-US" sz="1300">
                <a:latin typeface="Helvetica" panose="020B0604020202020204" pitchFamily="34" charset="0"/>
              </a:rPr>
              <a:pPr/>
              <a:t>27</a:t>
            </a:fld>
            <a:endParaRPr lang="en-US" altLang="en-US" sz="1300">
              <a:latin typeface="Helvetica" panose="020B0604020202020204" pitchFamily="34" charset="0"/>
            </a:endParaRPr>
          </a:p>
        </p:txBody>
      </p:sp>
      <p:sp>
        <p:nvSpPr>
          <p:cNvPr id="56323" name="Rectangle 2">
            <a:extLst>
              <a:ext uri="{FF2B5EF4-FFF2-40B4-BE49-F238E27FC236}">
                <a16:creationId xmlns:a16="http://schemas.microsoft.com/office/drawing/2014/main" id="{84E5F73B-1A1C-48FC-84A3-E7C620442E3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1F1F4E9-AA5D-4733-9535-96E9878041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7D44297C-F64E-4FD8-AB05-9FE446E63F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0EE27B9-A770-4F75-B804-D9E443B568A4}" type="slidenum">
              <a:rPr lang="en-US" altLang="en-US" sz="1300" smtClean="0">
                <a:latin typeface="Helvetica" panose="020B0604020202020204" pitchFamily="34" charset="0"/>
              </a:rPr>
              <a:pPr/>
              <a:t>3</a:t>
            </a:fld>
            <a:endParaRPr lang="en-US" altLang="en-US" sz="1300">
              <a:latin typeface="Helvetica" panose="020B0604020202020204" pitchFamily="34" charset="0"/>
            </a:endParaRPr>
          </a:p>
        </p:txBody>
      </p:sp>
      <p:sp>
        <p:nvSpPr>
          <p:cNvPr id="10242" name="Rectangle 2">
            <a:extLst>
              <a:ext uri="{FF2B5EF4-FFF2-40B4-BE49-F238E27FC236}">
                <a16:creationId xmlns:a16="http://schemas.microsoft.com/office/drawing/2014/main" id="{A4B90040-2BA6-4402-84E5-3577AAB930E3}"/>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7C7D3491-5020-4E6A-98B6-65D151B9D1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6086FB5-F604-4AEC-97CA-452821874A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4195078-9540-4CA4-81EE-F6DC019D6039}" type="slidenum">
              <a:rPr lang="en-US" altLang="en-US" sz="1300">
                <a:latin typeface="Helvetica" panose="020B0604020202020204" pitchFamily="34" charset="0"/>
              </a:rPr>
              <a:pPr/>
              <a:t>28</a:t>
            </a:fld>
            <a:endParaRPr lang="en-US" altLang="en-US" sz="1300">
              <a:latin typeface="Helvetica" panose="020B0604020202020204" pitchFamily="34" charset="0"/>
            </a:endParaRPr>
          </a:p>
        </p:txBody>
      </p:sp>
      <p:sp>
        <p:nvSpPr>
          <p:cNvPr id="57347" name="Rectangle 2">
            <a:extLst>
              <a:ext uri="{FF2B5EF4-FFF2-40B4-BE49-F238E27FC236}">
                <a16:creationId xmlns:a16="http://schemas.microsoft.com/office/drawing/2014/main" id="{B172EF15-3132-4C05-B04B-121CDC77A21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BF6F44B6-30EF-49B9-B115-CEE4AE0972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1E485DE1-0595-4508-A1EA-76C59C78C6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B890556-9DF4-460B-B314-69A86F691668}" type="slidenum">
              <a:rPr lang="en-US" altLang="en-US" sz="1300">
                <a:latin typeface="Helvetica" panose="020B0604020202020204" pitchFamily="34" charset="0"/>
              </a:rPr>
              <a:pPr/>
              <a:t>29</a:t>
            </a:fld>
            <a:endParaRPr lang="en-US" altLang="en-US" sz="1300">
              <a:latin typeface="Helvetica" panose="020B0604020202020204" pitchFamily="34" charset="0"/>
            </a:endParaRPr>
          </a:p>
        </p:txBody>
      </p:sp>
      <p:sp>
        <p:nvSpPr>
          <p:cNvPr id="58371" name="Rectangle 2">
            <a:extLst>
              <a:ext uri="{FF2B5EF4-FFF2-40B4-BE49-F238E27FC236}">
                <a16:creationId xmlns:a16="http://schemas.microsoft.com/office/drawing/2014/main" id="{D700A8B3-7825-4300-8E3C-8BC8E9503BAA}"/>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AB0AD2F-1DFF-4CBD-B144-E69DC9C5E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1971029-7F19-42B6-90A6-C818FBEE69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E30A293-8278-4247-8C4F-65D35FC79243}" type="slidenum">
              <a:rPr lang="en-US" altLang="en-US" sz="1300">
                <a:latin typeface="Helvetica" panose="020B0604020202020204" pitchFamily="34" charset="0"/>
              </a:rPr>
              <a:pPr/>
              <a:t>30</a:t>
            </a:fld>
            <a:endParaRPr lang="en-US" altLang="en-US" sz="1300">
              <a:latin typeface="Helvetica" panose="020B0604020202020204" pitchFamily="34" charset="0"/>
            </a:endParaRPr>
          </a:p>
        </p:txBody>
      </p:sp>
      <p:sp>
        <p:nvSpPr>
          <p:cNvPr id="59395" name="Rectangle 2">
            <a:extLst>
              <a:ext uri="{FF2B5EF4-FFF2-40B4-BE49-F238E27FC236}">
                <a16:creationId xmlns:a16="http://schemas.microsoft.com/office/drawing/2014/main" id="{B13C20B4-241A-4371-9D44-E156D3C2AD6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A09B624D-5541-4885-8C43-93C6EB69F6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0E4A2B4-2893-40B5-A6F7-798699CB14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CCA9CF-B258-4318-BFFD-6E22EE48EF09}" type="slidenum">
              <a:rPr lang="en-US" altLang="en-US" sz="1300">
                <a:latin typeface="Helvetica" panose="020B0604020202020204" pitchFamily="34" charset="0"/>
              </a:rPr>
              <a:pPr/>
              <a:t>31</a:t>
            </a:fld>
            <a:endParaRPr lang="en-US" altLang="en-US" sz="1300">
              <a:latin typeface="Helvetica" panose="020B0604020202020204" pitchFamily="34" charset="0"/>
            </a:endParaRPr>
          </a:p>
        </p:txBody>
      </p:sp>
      <p:sp>
        <p:nvSpPr>
          <p:cNvPr id="60419" name="Rectangle 2">
            <a:extLst>
              <a:ext uri="{FF2B5EF4-FFF2-40B4-BE49-F238E27FC236}">
                <a16:creationId xmlns:a16="http://schemas.microsoft.com/office/drawing/2014/main" id="{9A1B6BB4-BB4F-4A82-A80B-24DC929C119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2B0D6102-3159-4A68-8ABD-D8213264F9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78576EBA-8DE8-4A83-8F02-F8E138C571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0203E59-A0E0-4E76-ACB0-A05C04312A17}" type="slidenum">
              <a:rPr lang="en-US" altLang="en-US" sz="1300">
                <a:latin typeface="Helvetica" panose="020B0604020202020204" pitchFamily="34" charset="0"/>
              </a:rPr>
              <a:pPr/>
              <a:t>32</a:t>
            </a:fld>
            <a:endParaRPr lang="en-US" altLang="en-US" sz="1300">
              <a:latin typeface="Helvetica" panose="020B0604020202020204" pitchFamily="34" charset="0"/>
            </a:endParaRPr>
          </a:p>
        </p:txBody>
      </p:sp>
      <p:sp>
        <p:nvSpPr>
          <p:cNvPr id="61443" name="Rectangle 2">
            <a:extLst>
              <a:ext uri="{FF2B5EF4-FFF2-40B4-BE49-F238E27FC236}">
                <a16:creationId xmlns:a16="http://schemas.microsoft.com/office/drawing/2014/main" id="{FE618163-6070-48EA-9932-634099C72080}"/>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27F6879C-97BB-4390-B2E1-D6F2F4127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DF3031DD-5EB2-4282-A827-DFD963776F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C9C7FB-4B88-4E89-A900-C19383D2EABB}" type="slidenum">
              <a:rPr lang="en-US" altLang="en-US" sz="1300">
                <a:latin typeface="Helvetica" panose="020B0604020202020204" pitchFamily="34" charset="0"/>
              </a:rPr>
              <a:pPr/>
              <a:t>33</a:t>
            </a:fld>
            <a:endParaRPr lang="en-US" altLang="en-US" sz="1300">
              <a:latin typeface="Helvetica" panose="020B0604020202020204" pitchFamily="34" charset="0"/>
            </a:endParaRPr>
          </a:p>
        </p:txBody>
      </p:sp>
      <p:sp>
        <p:nvSpPr>
          <p:cNvPr id="62467" name="Rectangle 2">
            <a:extLst>
              <a:ext uri="{FF2B5EF4-FFF2-40B4-BE49-F238E27FC236}">
                <a16:creationId xmlns:a16="http://schemas.microsoft.com/office/drawing/2014/main" id="{40708177-BDAA-4783-ADB4-254B6294ADEE}"/>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77E1F4B9-96A1-4700-90A6-C82F14BE72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5032ABDA-3D07-43D4-A442-C743B4BBA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3804C9-9973-4025-8D6E-528C72C65351}" type="slidenum">
              <a:rPr lang="en-US" altLang="en-US" sz="1300">
                <a:latin typeface="Helvetica" panose="020B0604020202020204" pitchFamily="34" charset="0"/>
              </a:rPr>
              <a:pPr/>
              <a:t>34</a:t>
            </a:fld>
            <a:endParaRPr lang="en-US" altLang="en-US" sz="1300">
              <a:latin typeface="Helvetica" panose="020B0604020202020204" pitchFamily="34" charset="0"/>
            </a:endParaRPr>
          </a:p>
        </p:txBody>
      </p:sp>
      <p:sp>
        <p:nvSpPr>
          <p:cNvPr id="63491" name="Rectangle 2">
            <a:extLst>
              <a:ext uri="{FF2B5EF4-FFF2-40B4-BE49-F238E27FC236}">
                <a16:creationId xmlns:a16="http://schemas.microsoft.com/office/drawing/2014/main" id="{49A86E81-9E1D-437F-BA3F-F6C4C622476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BB7E0293-E745-4124-A3BC-F9F5D5A602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6B5CA1BE-F214-4A09-AD21-E2F2D06D92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6B971B-1971-44D2-A9EE-AD65F528618A}" type="slidenum">
              <a:rPr lang="en-US" altLang="en-US" sz="1300" smtClean="0">
                <a:latin typeface="Helvetica" panose="020B0604020202020204" pitchFamily="34" charset="0"/>
              </a:rPr>
              <a:pPr/>
              <a:t>4</a:t>
            </a:fld>
            <a:endParaRPr lang="en-US" altLang="en-US" sz="1300">
              <a:latin typeface="Helvetica" panose="020B0604020202020204" pitchFamily="34" charset="0"/>
            </a:endParaRPr>
          </a:p>
        </p:txBody>
      </p:sp>
      <p:sp>
        <p:nvSpPr>
          <p:cNvPr id="12290" name="Rectangle 2">
            <a:extLst>
              <a:ext uri="{FF2B5EF4-FFF2-40B4-BE49-F238E27FC236}">
                <a16:creationId xmlns:a16="http://schemas.microsoft.com/office/drawing/2014/main" id="{4422ABD3-8729-4962-9BC3-34270C99148B}"/>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D83C6845-9146-4B91-9035-F050D63E57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E4A9C5C-0829-4344-BF71-33C5CD3FEA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F92F828-8083-4747-A3E9-5DE833DBB194}" type="slidenum">
              <a:rPr lang="en-US" altLang="en-US" sz="1300">
                <a:latin typeface="Helvetica" panose="020B0604020202020204" pitchFamily="34" charset="0"/>
              </a:rPr>
              <a:pPr/>
              <a:t>5</a:t>
            </a:fld>
            <a:endParaRPr lang="en-US" altLang="en-US" sz="1300">
              <a:latin typeface="Helvetica" panose="020B0604020202020204" pitchFamily="34" charset="0"/>
            </a:endParaRPr>
          </a:p>
        </p:txBody>
      </p:sp>
      <p:sp>
        <p:nvSpPr>
          <p:cNvPr id="41987" name="Rectangle 2">
            <a:extLst>
              <a:ext uri="{FF2B5EF4-FFF2-40B4-BE49-F238E27FC236}">
                <a16:creationId xmlns:a16="http://schemas.microsoft.com/office/drawing/2014/main" id="{8DC7FCFF-F2B5-4519-89AB-2F1FE8A0F7E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086A10DC-A750-4B73-9D39-3EB53D4744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4107EE5F-AE61-42B4-8F7B-F502EAB311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AD89D9-209C-42B1-AAF1-46708CA3A0CC}" type="slidenum">
              <a:rPr lang="en-US" altLang="en-US" sz="1300">
                <a:latin typeface="Helvetica" panose="020B0604020202020204" pitchFamily="34" charset="0"/>
              </a:rPr>
              <a:pPr/>
              <a:t>6</a:t>
            </a:fld>
            <a:endParaRPr lang="en-US" altLang="en-US" sz="1300">
              <a:latin typeface="Helvetica" panose="020B0604020202020204" pitchFamily="34" charset="0"/>
            </a:endParaRPr>
          </a:p>
        </p:txBody>
      </p:sp>
      <p:sp>
        <p:nvSpPr>
          <p:cNvPr id="43011" name="Rectangle 2">
            <a:extLst>
              <a:ext uri="{FF2B5EF4-FFF2-40B4-BE49-F238E27FC236}">
                <a16:creationId xmlns:a16="http://schemas.microsoft.com/office/drawing/2014/main" id="{0204F31F-C4D7-4BC2-AC53-E5CF1936431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1BDC7769-7D29-4E7E-BB34-3C69F951EE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8F982041-3A0A-4D7D-B509-23DAE1DDA2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51CB8C-FB8E-4237-B372-AD42093E5F31}" type="slidenum">
              <a:rPr lang="en-US" altLang="en-US" sz="1300">
                <a:latin typeface="Helvetica" panose="020B0604020202020204" pitchFamily="34" charset="0"/>
              </a:rPr>
              <a:pPr/>
              <a:t>7</a:t>
            </a:fld>
            <a:endParaRPr lang="en-US" altLang="en-US" sz="1300">
              <a:latin typeface="Helvetica" panose="020B0604020202020204" pitchFamily="34" charset="0"/>
            </a:endParaRPr>
          </a:p>
        </p:txBody>
      </p:sp>
      <p:sp>
        <p:nvSpPr>
          <p:cNvPr id="44035" name="Rectangle 2">
            <a:extLst>
              <a:ext uri="{FF2B5EF4-FFF2-40B4-BE49-F238E27FC236}">
                <a16:creationId xmlns:a16="http://schemas.microsoft.com/office/drawing/2014/main" id="{EF06D856-6497-4E98-B716-1E228CA994CE}"/>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BD4D9804-52B5-40A7-8992-4FFBD69D49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8F982041-3A0A-4D7D-B509-23DAE1DDA2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51CB8C-FB8E-4237-B372-AD42093E5F31}" type="slidenum">
              <a:rPr lang="en-US" altLang="en-US" sz="1300">
                <a:latin typeface="Helvetica" panose="020B0604020202020204" pitchFamily="34" charset="0"/>
              </a:rPr>
              <a:pPr/>
              <a:t>8</a:t>
            </a:fld>
            <a:endParaRPr lang="en-US" altLang="en-US" sz="1300">
              <a:latin typeface="Helvetica" panose="020B0604020202020204" pitchFamily="34" charset="0"/>
            </a:endParaRPr>
          </a:p>
        </p:txBody>
      </p:sp>
      <p:sp>
        <p:nvSpPr>
          <p:cNvPr id="44035" name="Rectangle 2">
            <a:extLst>
              <a:ext uri="{FF2B5EF4-FFF2-40B4-BE49-F238E27FC236}">
                <a16:creationId xmlns:a16="http://schemas.microsoft.com/office/drawing/2014/main" id="{EF06D856-6497-4E98-B716-1E228CA994CE}"/>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BD4D9804-52B5-40A7-8992-4FFBD69D49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5368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836D3AC8-41F3-465B-9712-1D31669792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180B3D6-3F0B-4336-9B16-4FFFAEB75888}" type="slidenum">
              <a:rPr lang="en-US" altLang="en-US" sz="1300">
                <a:latin typeface="Helvetica" panose="020B0604020202020204" pitchFamily="34" charset="0"/>
              </a:rPr>
              <a:pPr/>
              <a:t>9</a:t>
            </a:fld>
            <a:endParaRPr lang="en-US" altLang="en-US" sz="1300">
              <a:latin typeface="Helvetica" panose="020B0604020202020204" pitchFamily="34" charset="0"/>
            </a:endParaRPr>
          </a:p>
        </p:txBody>
      </p:sp>
      <p:sp>
        <p:nvSpPr>
          <p:cNvPr id="45059" name="Rectangle 2">
            <a:extLst>
              <a:ext uri="{FF2B5EF4-FFF2-40B4-BE49-F238E27FC236}">
                <a16:creationId xmlns:a16="http://schemas.microsoft.com/office/drawing/2014/main" id="{54BE5BAB-684C-4260-A0EE-CBD05DB5FBFE}"/>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D1D0DAC2-A78E-4039-B022-B762504D2F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8CF18836-2208-4E7A-AC68-6F0C83FE17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08C49D9-A21D-40FD-BDA6-582A946B4744}" type="slidenum">
              <a:rPr lang="en-US" altLang="en-US" sz="1300">
                <a:latin typeface="Helvetica" panose="020B0604020202020204" pitchFamily="34" charset="0"/>
              </a:rPr>
              <a:pPr/>
              <a:t>10</a:t>
            </a:fld>
            <a:endParaRPr lang="en-US" altLang="en-US" sz="1300">
              <a:latin typeface="Helvetica" panose="020B0604020202020204" pitchFamily="34" charset="0"/>
            </a:endParaRPr>
          </a:p>
        </p:txBody>
      </p:sp>
      <p:sp>
        <p:nvSpPr>
          <p:cNvPr id="46083" name="Rectangle 2">
            <a:extLst>
              <a:ext uri="{FF2B5EF4-FFF2-40B4-BE49-F238E27FC236}">
                <a16:creationId xmlns:a16="http://schemas.microsoft.com/office/drawing/2014/main" id="{BE62A525-9BD8-47E4-A3B2-1503C64CA97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B51932A1-6B44-43FC-872C-5F66089DF7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172311" y="6550228"/>
            <a:ext cx="1148061"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dirty="0">
                <a:solidFill>
                  <a:srgbClr val="006699"/>
                </a:solidFill>
                <a:latin typeface="Helvetica" panose="020B0604020202020204" pitchFamily="34" charset="0"/>
              </a:rPr>
              <a:t>Ch14-</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dirty="0">
                <a:solidFill>
                  <a:srgbClr val="006699"/>
                </a:solidFill>
                <a:latin typeface="Helvetica" panose="020B0604020202020204" pitchFamily="34" charset="0"/>
              </a:rPr>
              <a:t>/39</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18:36</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a:t>Chapter 14:  Protection</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36675E8-27FC-40DB-8EA0-98AF24EA6BCB}"/>
              </a:ext>
            </a:extLst>
          </p:cNvPr>
          <p:cNvSpPr>
            <a:spLocks noGrp="1" noChangeArrowheads="1"/>
          </p:cNvSpPr>
          <p:nvPr>
            <p:ph type="title"/>
          </p:nvPr>
        </p:nvSpPr>
        <p:spPr>
          <a:xfrm>
            <a:off x="2784476" y="182563"/>
            <a:ext cx="7713663" cy="576262"/>
          </a:xfrm>
        </p:spPr>
        <p:txBody>
          <a:bodyPr/>
          <a:lstStyle/>
          <a:p>
            <a:pPr eaLnBrk="1" hangingPunct="1"/>
            <a:r>
              <a:rPr lang="en-US" altLang="en-US"/>
              <a:t>Domain Implementation (MULTICS)</a:t>
            </a:r>
          </a:p>
        </p:txBody>
      </p:sp>
      <p:sp>
        <p:nvSpPr>
          <p:cNvPr id="11267" name="Rectangle 3">
            <a:extLst>
              <a:ext uri="{FF2B5EF4-FFF2-40B4-BE49-F238E27FC236}">
                <a16:creationId xmlns:a16="http://schemas.microsoft.com/office/drawing/2014/main" id="{4C69047D-FFD6-43D4-AEA3-433ACF940C3F}"/>
              </a:ext>
            </a:extLst>
          </p:cNvPr>
          <p:cNvSpPr>
            <a:spLocks noGrp="1" noChangeArrowheads="1"/>
          </p:cNvSpPr>
          <p:nvPr>
            <p:ph type="body" idx="1"/>
          </p:nvPr>
        </p:nvSpPr>
        <p:spPr>
          <a:xfrm>
            <a:off x="1482571" y="1100139"/>
            <a:ext cx="9357064" cy="1184275"/>
          </a:xfrm>
        </p:spPr>
        <p:txBody>
          <a:bodyPr/>
          <a:lstStyle/>
          <a:p>
            <a:r>
              <a:rPr lang="zh-CN" altLang="en-US" sz="2800"/>
              <a:t>设</a:t>
            </a:r>
            <a:r>
              <a:rPr lang="en-US" altLang="en-US" sz="2800"/>
              <a:t> </a:t>
            </a:r>
            <a:r>
              <a:rPr lang="en-US" altLang="en-US" sz="2800" i="1"/>
              <a:t>D</a:t>
            </a:r>
            <a:r>
              <a:rPr lang="en-US" altLang="en-US" sz="2800" i="1" baseline="-25000"/>
              <a:t>i</a:t>
            </a:r>
            <a:r>
              <a:rPr lang="en-US" altLang="en-US" sz="2800"/>
              <a:t> </a:t>
            </a:r>
            <a:r>
              <a:rPr lang="zh-CN" altLang="en-US" sz="2800"/>
              <a:t>与</a:t>
            </a:r>
            <a:r>
              <a:rPr lang="en-US" altLang="en-US" sz="2800"/>
              <a:t> </a:t>
            </a:r>
            <a:r>
              <a:rPr lang="en-US" altLang="en-US" sz="2800" i="1"/>
              <a:t>D</a:t>
            </a:r>
            <a:r>
              <a:rPr lang="en-US" altLang="en-US" sz="2800" i="1" baseline="-25000"/>
              <a:t>j</a:t>
            </a:r>
            <a:r>
              <a:rPr lang="en-US" altLang="en-US" sz="2800" baseline="-25000"/>
              <a:t> </a:t>
            </a:r>
            <a:r>
              <a:rPr lang="zh-CN" altLang="en-US" sz="2800"/>
              <a:t>是任意</a:t>
            </a:r>
            <a:r>
              <a:rPr lang="en-US" altLang="zh-CN" sz="2800"/>
              <a:t>2</a:t>
            </a:r>
            <a:r>
              <a:rPr lang="zh-CN" altLang="en-US" sz="2800"/>
              <a:t>个域</a:t>
            </a:r>
            <a:r>
              <a:rPr lang="en-US" altLang="zh-CN" sz="2800"/>
              <a:t>ring</a:t>
            </a:r>
            <a:endParaRPr lang="en-US" altLang="en-US" sz="2800"/>
          </a:p>
          <a:p>
            <a:r>
              <a:rPr lang="en-US" altLang="en-US" sz="2800"/>
              <a:t>If </a:t>
            </a:r>
            <a:r>
              <a:rPr lang="en-US" altLang="en-US" sz="2800" i="1"/>
              <a:t>j</a:t>
            </a:r>
            <a:r>
              <a:rPr lang="en-US" altLang="en-US" sz="2800"/>
              <a:t> &lt; </a:t>
            </a:r>
            <a:r>
              <a:rPr lang="en-US" altLang="zh-CN" sz="2800" i="1"/>
              <a:t>i</a:t>
            </a:r>
            <a:r>
              <a:rPr lang="en-US" altLang="en-US" sz="2800"/>
              <a:t> </a:t>
            </a:r>
            <a:r>
              <a:rPr lang="en-US" altLang="en-US" sz="2800">
                <a:sym typeface="Symbol" panose="05050102010706020507" pitchFamily="18" charset="2"/>
              </a:rPr>
              <a:t> </a:t>
            </a:r>
            <a:r>
              <a:rPr lang="en-US" altLang="en-US" sz="2800" i="1">
                <a:sym typeface="Symbol" panose="05050102010706020507" pitchFamily="18" charset="2"/>
              </a:rPr>
              <a:t>D</a:t>
            </a:r>
            <a:r>
              <a:rPr lang="en-US" altLang="en-US" sz="2800" i="1" baseline="-25000">
                <a:sym typeface="Symbol" panose="05050102010706020507" pitchFamily="18" charset="2"/>
              </a:rPr>
              <a:t>i</a:t>
            </a:r>
            <a:r>
              <a:rPr lang="en-US" altLang="en-US" sz="2800">
                <a:sym typeface="Symbol" panose="05050102010706020507" pitchFamily="18" charset="2"/>
              </a:rPr>
              <a:t>   </a:t>
            </a:r>
            <a:r>
              <a:rPr lang="en-US" altLang="en-US" sz="2800" i="1">
                <a:sym typeface="Symbol" panose="05050102010706020507" pitchFamily="18" charset="2"/>
              </a:rPr>
              <a:t>D</a:t>
            </a:r>
            <a:r>
              <a:rPr lang="en-US" altLang="en-US" sz="2800" i="1" baseline="-25000">
                <a:sym typeface="Symbol" panose="05050102010706020507" pitchFamily="18" charset="2"/>
              </a:rPr>
              <a:t>j </a:t>
            </a:r>
            <a:r>
              <a:rPr lang="zh-CN" altLang="en-US" sz="2800"/>
              <a:t>，</a:t>
            </a:r>
            <a:r>
              <a:rPr lang="en-US" altLang="en-US" sz="2800" i="1">
                <a:sym typeface="Symbol" panose="05050102010706020507" pitchFamily="18" charset="2"/>
              </a:rPr>
              <a:t>D</a:t>
            </a:r>
            <a:r>
              <a:rPr lang="en-US" altLang="en-US" sz="2800" i="1" baseline="-25000">
                <a:sym typeface="Symbol" panose="05050102010706020507" pitchFamily="18" charset="2"/>
              </a:rPr>
              <a:t>i </a:t>
            </a:r>
            <a:r>
              <a:rPr lang="zh-CN" altLang="en-US" sz="2800"/>
              <a:t>是</a:t>
            </a:r>
            <a:r>
              <a:rPr lang="en-US" altLang="en-US" sz="2800" i="1">
                <a:sym typeface="Symbol" panose="05050102010706020507" pitchFamily="18" charset="2"/>
              </a:rPr>
              <a:t>D</a:t>
            </a:r>
            <a:r>
              <a:rPr lang="en-US" altLang="en-US" sz="2800" i="1" baseline="-25000">
                <a:sym typeface="Symbol" panose="05050102010706020507" pitchFamily="18" charset="2"/>
              </a:rPr>
              <a:t>j </a:t>
            </a:r>
            <a:r>
              <a:rPr lang="zh-CN" altLang="en-US" sz="2800"/>
              <a:t>的子集，号数小的</a:t>
            </a:r>
            <a:r>
              <a:rPr lang="en-US" altLang="zh-CN" sz="2800"/>
              <a:t>ring</a:t>
            </a:r>
            <a:r>
              <a:rPr lang="zh-CN" altLang="en-US" sz="2800"/>
              <a:t>，拥有更多的权限，</a:t>
            </a:r>
            <a:r>
              <a:rPr lang="en-US" altLang="zh-CN" sz="2800"/>
              <a:t>ring 0 </a:t>
            </a:r>
            <a:r>
              <a:rPr lang="zh-CN" altLang="en-US" sz="2800"/>
              <a:t>权限最大</a:t>
            </a:r>
            <a:endParaRPr lang="en-US" altLang="en-US" sz="2800"/>
          </a:p>
        </p:txBody>
      </p:sp>
      <p:pic>
        <p:nvPicPr>
          <p:cNvPr id="11268" name="Picture 7">
            <a:extLst>
              <a:ext uri="{FF2B5EF4-FFF2-40B4-BE49-F238E27FC236}">
                <a16:creationId xmlns:a16="http://schemas.microsoft.com/office/drawing/2014/main" id="{B69F7FE6-04B5-4D5A-B7A9-E07BFC3F0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032" y="2833431"/>
            <a:ext cx="5652996" cy="384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A586B45-5050-4DF5-97BC-94ECBDAAFA1B}"/>
              </a:ext>
            </a:extLst>
          </p:cNvPr>
          <p:cNvSpPr>
            <a:spLocks noGrp="1"/>
          </p:cNvSpPr>
          <p:nvPr>
            <p:ph type="title"/>
          </p:nvPr>
        </p:nvSpPr>
        <p:spPr>
          <a:xfrm>
            <a:off x="1981200" y="182563"/>
            <a:ext cx="8229600" cy="576262"/>
          </a:xfrm>
        </p:spPr>
        <p:txBody>
          <a:bodyPr/>
          <a:lstStyle/>
          <a:p>
            <a:r>
              <a:rPr lang="en-US" altLang="en-US"/>
              <a:t>Multics Benefits and Limits</a:t>
            </a:r>
          </a:p>
        </p:txBody>
      </p:sp>
      <p:sp>
        <p:nvSpPr>
          <p:cNvPr id="12291" name="Content Placeholder 2">
            <a:extLst>
              <a:ext uri="{FF2B5EF4-FFF2-40B4-BE49-F238E27FC236}">
                <a16:creationId xmlns:a16="http://schemas.microsoft.com/office/drawing/2014/main" id="{569BBB72-F153-47FE-9907-733E74046457}"/>
              </a:ext>
            </a:extLst>
          </p:cNvPr>
          <p:cNvSpPr>
            <a:spLocks noGrp="1"/>
          </p:cNvSpPr>
          <p:nvPr>
            <p:ph idx="1"/>
          </p:nvPr>
        </p:nvSpPr>
        <p:spPr>
          <a:xfrm>
            <a:off x="843380" y="1233489"/>
            <a:ext cx="10395750" cy="4530725"/>
          </a:xfrm>
        </p:spPr>
        <p:txBody>
          <a:bodyPr/>
          <a:lstStyle/>
          <a:p>
            <a:r>
              <a:rPr lang="en-US" altLang="en-US" sz="2800" dirty="0"/>
              <a:t>Ring / hierarchical structure provided more than the basic kernel / user or root / normal user design</a:t>
            </a:r>
          </a:p>
          <a:p>
            <a:r>
              <a:rPr lang="en-US" altLang="en-US" sz="2800" dirty="0"/>
              <a:t>Fairly complex -&gt; more overhead</a:t>
            </a:r>
          </a:p>
          <a:p>
            <a:r>
              <a:rPr lang="en-US" altLang="en-US" sz="2800" dirty="0"/>
              <a:t>But does not allow strict need-to-know</a:t>
            </a:r>
          </a:p>
          <a:p>
            <a:pPr lvl="1"/>
            <a:r>
              <a:rPr lang="en-US" altLang="en-US" sz="2800" dirty="0"/>
              <a:t>Object accessible in </a:t>
            </a:r>
            <a:r>
              <a:rPr lang="en-US" altLang="en-US" sz="2800" dirty="0" err="1"/>
              <a:t>D</a:t>
            </a:r>
            <a:r>
              <a:rPr lang="en-US" altLang="en-US" sz="2800" baseline="-25000" dirty="0" err="1"/>
              <a:t>j</a:t>
            </a:r>
            <a:r>
              <a:rPr lang="en-US" altLang="en-US" sz="2800" dirty="0"/>
              <a:t> but not in D</a:t>
            </a:r>
            <a:r>
              <a:rPr lang="en-US" altLang="en-US" sz="2800" baseline="-25000" dirty="0"/>
              <a:t>i</a:t>
            </a:r>
            <a:r>
              <a:rPr lang="en-US" altLang="en-US" sz="2800" dirty="0"/>
              <a:t>, then </a:t>
            </a:r>
            <a:r>
              <a:rPr lang="en-US" altLang="en-US" sz="2800" b="1" i="1" dirty="0"/>
              <a:t>j</a:t>
            </a:r>
            <a:r>
              <a:rPr lang="en-US" altLang="en-US" sz="2800" dirty="0"/>
              <a:t> must be &lt; </a:t>
            </a:r>
            <a:r>
              <a:rPr lang="en-US" altLang="en-US" sz="2800" b="1" i="1" dirty="0" err="1"/>
              <a:t>i</a:t>
            </a:r>
            <a:endParaRPr lang="en-US" altLang="en-US" sz="2800" b="1" i="1" dirty="0"/>
          </a:p>
          <a:p>
            <a:pPr lvl="1"/>
            <a:r>
              <a:rPr lang="en-US" altLang="en-US" sz="2800" dirty="0"/>
              <a:t>But then every segment accessible in D</a:t>
            </a:r>
            <a:r>
              <a:rPr lang="en-US" altLang="en-US" sz="2800" baseline="-25000" dirty="0"/>
              <a:t>i</a:t>
            </a:r>
            <a:r>
              <a:rPr lang="en-US" altLang="en-US" sz="2800" dirty="0"/>
              <a:t> also accessible in </a:t>
            </a:r>
            <a:r>
              <a:rPr lang="en-US" altLang="en-US" sz="2800" dirty="0" err="1"/>
              <a:t>D</a:t>
            </a:r>
            <a:r>
              <a:rPr lang="en-US" altLang="en-US" sz="2800" baseline="-25000" dirty="0" err="1"/>
              <a:t>j</a:t>
            </a:r>
            <a:endParaRPr lang="en-US" altLang="en-US" sz="2800" baseline="-25000" dirty="0"/>
          </a:p>
          <a:p>
            <a:pPr>
              <a:buFont typeface="Monotype Sorts" pitchFamily="-84" charset="2"/>
              <a:buNone/>
            </a:pPr>
            <a:endParaRPr lang="en-US" altLang="en-US" sz="2800" dirty="0"/>
          </a:p>
          <a:p>
            <a:endParaRPr lang="en-US"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E2CC2A6-3A5B-41D2-BF2D-415974FC3B42}"/>
              </a:ext>
            </a:extLst>
          </p:cNvPr>
          <p:cNvSpPr>
            <a:spLocks noGrp="1" noChangeArrowheads="1"/>
          </p:cNvSpPr>
          <p:nvPr>
            <p:ph type="title"/>
          </p:nvPr>
        </p:nvSpPr>
        <p:spPr>
          <a:xfrm>
            <a:off x="2459038" y="168276"/>
            <a:ext cx="7751762" cy="576263"/>
          </a:xfrm>
        </p:spPr>
        <p:txBody>
          <a:bodyPr/>
          <a:lstStyle/>
          <a:p>
            <a:pPr eaLnBrk="1" hangingPunct="1"/>
            <a:r>
              <a:rPr lang="en-US" altLang="en-US"/>
              <a:t>14.4 Access Matrix(</a:t>
            </a:r>
            <a:r>
              <a:rPr lang="zh-CN" altLang="en-US"/>
              <a:t>访问矩阵</a:t>
            </a:r>
            <a:r>
              <a:rPr lang="en-US" altLang="en-US"/>
              <a:t>)</a:t>
            </a:r>
          </a:p>
        </p:txBody>
      </p:sp>
      <p:sp>
        <p:nvSpPr>
          <p:cNvPr id="13315" name="Rectangle 3">
            <a:extLst>
              <a:ext uri="{FF2B5EF4-FFF2-40B4-BE49-F238E27FC236}">
                <a16:creationId xmlns:a16="http://schemas.microsoft.com/office/drawing/2014/main" id="{5EF89B76-54BB-439B-8F18-ECAFD31A5605}"/>
              </a:ext>
            </a:extLst>
          </p:cNvPr>
          <p:cNvSpPr>
            <a:spLocks noGrp="1" noChangeArrowheads="1"/>
          </p:cNvSpPr>
          <p:nvPr>
            <p:ph type="body" idx="1"/>
          </p:nvPr>
        </p:nvSpPr>
        <p:spPr>
          <a:xfrm>
            <a:off x="1003177" y="932757"/>
            <a:ext cx="9913397" cy="2006600"/>
          </a:xfrm>
        </p:spPr>
        <p:txBody>
          <a:bodyPr/>
          <a:lstStyle/>
          <a:p>
            <a:r>
              <a:rPr lang="zh-CN" altLang="en-US" sz="2400"/>
              <a:t>将保护模型表示为矩阵</a:t>
            </a:r>
            <a:r>
              <a:rPr lang="en-US" altLang="en-US" sz="2400"/>
              <a:t> (</a:t>
            </a:r>
            <a:r>
              <a:rPr lang="en-US" altLang="en-US" sz="2400" b="1">
                <a:solidFill>
                  <a:srgbClr val="3366FF"/>
                </a:solidFill>
              </a:rPr>
              <a:t>access matrix</a:t>
            </a:r>
            <a:r>
              <a:rPr lang="zh-CN" altLang="en-US" sz="2400" b="1">
                <a:solidFill>
                  <a:srgbClr val="3366FF"/>
                </a:solidFill>
              </a:rPr>
              <a:t>，访问矩阵</a:t>
            </a:r>
            <a:r>
              <a:rPr lang="en-US" altLang="en-US" sz="2400"/>
              <a:t>)</a:t>
            </a:r>
            <a:endParaRPr lang="en-US" altLang="en-US" sz="1000"/>
          </a:p>
          <a:p>
            <a:r>
              <a:rPr lang="zh-CN" altLang="en-US" sz="2400"/>
              <a:t>行代表域；列代表对象</a:t>
            </a:r>
            <a:endParaRPr lang="en-US" altLang="en-US" sz="1000"/>
          </a:p>
          <a:p>
            <a:r>
              <a:rPr lang="zh-CN" altLang="en-US" sz="2400">
                <a:latin typeface="Courier New" panose="02070309020205020404" pitchFamily="49" charset="0"/>
                <a:cs typeface="Courier New" panose="02070309020205020404" pitchFamily="49" charset="0"/>
              </a:rPr>
              <a:t>访问条目 </a:t>
            </a:r>
            <a:r>
              <a:rPr lang="en-US" altLang="en-US" sz="2400" b="1">
                <a:latin typeface="Courier New" panose="02070309020205020404" pitchFamily="49" charset="0"/>
                <a:cs typeface="Courier New" panose="02070309020205020404" pitchFamily="49" charset="0"/>
              </a:rPr>
              <a:t>Access(i, j) </a:t>
            </a:r>
            <a:r>
              <a:rPr lang="zh-CN" altLang="en-US" sz="2400"/>
              <a:t>定义了在域</a:t>
            </a:r>
            <a:r>
              <a:rPr lang="en-US" altLang="en-US" sz="2400"/>
              <a:t>D</a:t>
            </a:r>
            <a:r>
              <a:rPr lang="en-US" altLang="en-US" sz="2400" b="1" baseline="-25000"/>
              <a:t>i</a:t>
            </a:r>
            <a:r>
              <a:rPr lang="en-US" altLang="en-US" sz="2400"/>
              <a:t> </a:t>
            </a:r>
            <a:r>
              <a:rPr lang="zh-CN" altLang="en-US" sz="2400"/>
              <a:t>中执行的进程在调用对象</a:t>
            </a:r>
            <a:r>
              <a:rPr lang="en-US" altLang="en-US" sz="2400"/>
              <a:t>Object</a:t>
            </a:r>
            <a:r>
              <a:rPr lang="en-US" altLang="en-US" sz="2400" b="1" baseline="-25000"/>
              <a:t>j</a:t>
            </a:r>
            <a:r>
              <a:rPr lang="zh-CN" altLang="en-US" sz="2400"/>
              <a:t>时，被允许执行的操作集合</a:t>
            </a:r>
            <a:endParaRPr lang="en-US" altLang="en-US" sz="2400" b="1" baseline="-25000"/>
          </a:p>
        </p:txBody>
      </p:sp>
      <p:pic>
        <p:nvPicPr>
          <p:cNvPr id="13316" name="Picture 12">
            <a:extLst>
              <a:ext uri="{FF2B5EF4-FFF2-40B4-BE49-F238E27FC236}">
                <a16:creationId xmlns:a16="http://schemas.microsoft.com/office/drawing/2014/main" id="{904EFE73-0898-40DA-87D7-512A0C296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695" y="2939356"/>
            <a:ext cx="6446726" cy="375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77C5099-D00C-4AD4-82DD-E9609BF916FC}"/>
              </a:ext>
            </a:extLst>
          </p:cNvPr>
          <p:cNvSpPr>
            <a:spLocks noGrp="1" noChangeArrowheads="1"/>
          </p:cNvSpPr>
          <p:nvPr>
            <p:ph type="title"/>
          </p:nvPr>
        </p:nvSpPr>
        <p:spPr>
          <a:xfrm>
            <a:off x="2205038" y="168276"/>
            <a:ext cx="8005762" cy="576263"/>
          </a:xfrm>
        </p:spPr>
        <p:txBody>
          <a:bodyPr/>
          <a:lstStyle/>
          <a:p>
            <a:pPr eaLnBrk="1" hangingPunct="1"/>
            <a:r>
              <a:rPr lang="en-US" altLang="en-US"/>
              <a:t>Use of Access Matrix</a:t>
            </a:r>
          </a:p>
        </p:txBody>
      </p:sp>
      <p:sp>
        <p:nvSpPr>
          <p:cNvPr id="14339" name="Rectangle 3">
            <a:extLst>
              <a:ext uri="{FF2B5EF4-FFF2-40B4-BE49-F238E27FC236}">
                <a16:creationId xmlns:a16="http://schemas.microsoft.com/office/drawing/2014/main" id="{07C7FEEA-EF94-4620-8AD0-C68DC4C81283}"/>
              </a:ext>
            </a:extLst>
          </p:cNvPr>
          <p:cNvSpPr>
            <a:spLocks noGrp="1" noChangeArrowheads="1"/>
          </p:cNvSpPr>
          <p:nvPr>
            <p:ph type="body" idx="1"/>
          </p:nvPr>
        </p:nvSpPr>
        <p:spPr>
          <a:xfrm>
            <a:off x="741405" y="942575"/>
            <a:ext cx="10587981" cy="4689475"/>
          </a:xfrm>
        </p:spPr>
        <p:txBody>
          <a:bodyPr/>
          <a:lstStyle/>
          <a:p>
            <a:r>
              <a:rPr lang="zh-CN" altLang="en-US" sz="2000" dirty="0"/>
              <a:t>若在域</a:t>
            </a:r>
            <a:r>
              <a:rPr lang="en-US" altLang="en-US" sz="2000" dirty="0"/>
              <a:t> </a:t>
            </a:r>
            <a:r>
              <a:rPr lang="en-US" altLang="en-US" sz="2000" i="1" dirty="0"/>
              <a:t>D</a:t>
            </a:r>
            <a:r>
              <a:rPr lang="en-US" altLang="en-US" sz="2000" i="1" baseline="-25000" dirty="0"/>
              <a:t>i</a:t>
            </a:r>
            <a:r>
              <a:rPr lang="en-US" altLang="en-US" sz="2000" i="1" dirty="0"/>
              <a:t> </a:t>
            </a:r>
            <a:r>
              <a:rPr lang="zh-CN" altLang="en-US" sz="2000" dirty="0"/>
              <a:t>中运行的进程试图对对象</a:t>
            </a:r>
            <a:r>
              <a:rPr lang="en-US" altLang="ja-JP" sz="2000" i="1" dirty="0" err="1"/>
              <a:t>O</a:t>
            </a:r>
            <a:r>
              <a:rPr lang="en-US" altLang="ja-JP" sz="2000" i="1" baseline="-25000" dirty="0" err="1"/>
              <a:t>j</a:t>
            </a:r>
            <a:r>
              <a:rPr lang="en-US" altLang="ja-JP" sz="2000" i="1" baseline="-25000" dirty="0"/>
              <a:t> </a:t>
            </a:r>
            <a:r>
              <a:rPr lang="zh-CN" altLang="en-US" sz="2000" dirty="0"/>
              <a:t>做</a:t>
            </a:r>
            <a:r>
              <a:rPr lang="en-US" altLang="en-US" sz="2000" dirty="0"/>
              <a:t> </a:t>
            </a:r>
            <a:r>
              <a:rPr lang="ja-JP" altLang="en-US" sz="2000" dirty="0"/>
              <a:t>“</a:t>
            </a:r>
            <a:r>
              <a:rPr lang="en-US" altLang="ja-JP" sz="2000" dirty="0"/>
              <a:t>op</a:t>
            </a:r>
            <a:r>
              <a:rPr lang="ja-JP" altLang="en-US" sz="2000" dirty="0"/>
              <a:t>”</a:t>
            </a:r>
            <a:r>
              <a:rPr lang="zh-CN" altLang="en-US" sz="2000" dirty="0"/>
              <a:t>操作，那么</a:t>
            </a:r>
            <a:r>
              <a:rPr lang="en-US" altLang="ja-JP" sz="2000" dirty="0"/>
              <a:t> </a:t>
            </a:r>
            <a:r>
              <a:rPr lang="ja-JP" altLang="en-US" sz="2000" dirty="0"/>
              <a:t>“</a:t>
            </a:r>
            <a:r>
              <a:rPr lang="en-US" altLang="ja-JP" sz="2000" dirty="0"/>
              <a:t>op</a:t>
            </a:r>
            <a:r>
              <a:rPr lang="ja-JP" altLang="en-US" sz="2000" dirty="0"/>
              <a:t>”</a:t>
            </a:r>
            <a:r>
              <a:rPr lang="en-US" altLang="ja-JP" sz="2000" dirty="0"/>
              <a:t> </a:t>
            </a:r>
            <a:r>
              <a:rPr lang="zh-CN" altLang="en-US" sz="2000" dirty="0"/>
              <a:t>必须在访问矩阵之内</a:t>
            </a:r>
            <a:endParaRPr lang="en-US" altLang="zh-CN" sz="2000" dirty="0"/>
          </a:p>
          <a:p>
            <a:r>
              <a:rPr lang="zh-CN" altLang="en-US" sz="2000" dirty="0"/>
              <a:t>创建对象的用户可以定义该对象所在列的访问权限</a:t>
            </a:r>
            <a:endParaRPr lang="en-US" altLang="zh-CN" sz="2000" dirty="0"/>
          </a:p>
          <a:p>
            <a:r>
              <a:rPr lang="en-US" altLang="zh-CN" sz="2000" dirty="0"/>
              <a:t>switch(</a:t>
            </a:r>
            <a:r>
              <a:rPr lang="zh-CN" altLang="en-US" sz="2000" dirty="0">
                <a:solidFill>
                  <a:srgbClr val="0070C0"/>
                </a:solidFill>
              </a:rPr>
              <a:t>切换</a:t>
            </a:r>
            <a:r>
              <a:rPr lang="en-US" altLang="zh-CN" sz="2000" dirty="0"/>
              <a:t>) – </a:t>
            </a:r>
            <a:r>
              <a:rPr lang="zh-CN" altLang="en-US" sz="2000" dirty="0"/>
              <a:t>进程切换到有</a:t>
            </a:r>
            <a:r>
              <a:rPr lang="en-US" altLang="zh-CN" sz="2000" dirty="0"/>
              <a:t>switch(</a:t>
            </a:r>
            <a:r>
              <a:rPr lang="zh-CN" altLang="en-US" sz="2000" dirty="0">
                <a:solidFill>
                  <a:srgbClr val="0070C0"/>
                </a:solidFill>
              </a:rPr>
              <a:t>切换</a:t>
            </a:r>
            <a:r>
              <a:rPr lang="en-US" altLang="zh-CN" sz="2000" dirty="0"/>
              <a:t>) </a:t>
            </a:r>
            <a:r>
              <a:rPr lang="zh-CN" altLang="en-US" sz="2000" dirty="0"/>
              <a:t>权限的其他域</a:t>
            </a:r>
            <a:endParaRPr lang="en-US" altLang="en-US" sz="2000" dirty="0"/>
          </a:p>
          <a:p>
            <a:r>
              <a:rPr lang="zh-CN" altLang="en-US" sz="2000" dirty="0"/>
              <a:t>可以扩展为动态保护</a:t>
            </a:r>
            <a:endParaRPr lang="en-US" altLang="en-US" sz="2000" dirty="0"/>
          </a:p>
          <a:p>
            <a:pPr lvl="1"/>
            <a:r>
              <a:rPr lang="zh-CN" altLang="en-US" sz="2000" dirty="0"/>
              <a:t>增加，删除权限的操作</a:t>
            </a:r>
            <a:endParaRPr lang="en-US" altLang="en-US" sz="2000" dirty="0"/>
          </a:p>
          <a:p>
            <a:pPr lvl="1"/>
            <a:r>
              <a:rPr lang="zh-CN" altLang="en-US" sz="2000" dirty="0"/>
              <a:t>特别的访问权限：</a:t>
            </a:r>
            <a:endParaRPr lang="en-US" altLang="en-US" sz="2000" dirty="0"/>
          </a:p>
          <a:p>
            <a:pPr lvl="2"/>
            <a:r>
              <a:rPr lang="zh-CN" altLang="en-US" sz="2000" dirty="0">
                <a:solidFill>
                  <a:srgbClr val="0070C0"/>
                </a:solidFill>
              </a:rPr>
              <a:t>复制</a:t>
            </a:r>
            <a:r>
              <a:rPr lang="en-US" altLang="zh-CN" sz="2000" dirty="0"/>
              <a:t>(copy) </a:t>
            </a:r>
            <a:r>
              <a:rPr lang="en-US" altLang="en-US" sz="2000" dirty="0"/>
              <a:t>(</a:t>
            </a:r>
            <a:r>
              <a:rPr lang="zh-CN" altLang="en-US" sz="2000" dirty="0"/>
              <a:t>由</a:t>
            </a:r>
            <a:r>
              <a:rPr lang="ja-JP" altLang="en-US" sz="2000" i="1" dirty="0"/>
              <a:t>“</a:t>
            </a:r>
            <a:r>
              <a:rPr lang="en-US" altLang="ja-JP" sz="2000" i="1" dirty="0"/>
              <a:t>*</a:t>
            </a:r>
            <a:r>
              <a:rPr lang="ja-JP" altLang="en-US" sz="2000" i="1" dirty="0"/>
              <a:t>”</a:t>
            </a:r>
            <a:r>
              <a:rPr lang="zh-CN" altLang="en-US" sz="2000" dirty="0"/>
              <a:t>表示</a:t>
            </a:r>
            <a:r>
              <a:rPr lang="en-US" altLang="ja-JP" sz="2000" dirty="0"/>
              <a:t>) </a:t>
            </a:r>
            <a:r>
              <a:rPr lang="en-US" altLang="zh-CN" sz="2000" dirty="0"/>
              <a:t>- </a:t>
            </a:r>
            <a:r>
              <a:rPr lang="zh-CN" altLang="en-US" sz="2000" dirty="0"/>
              <a:t>将操作从</a:t>
            </a:r>
            <a:r>
              <a:rPr lang="en-US" altLang="en-US" sz="2000" dirty="0"/>
              <a:t> </a:t>
            </a:r>
            <a:r>
              <a:rPr lang="en-US" altLang="en-US" sz="2000" i="1" dirty="0"/>
              <a:t>O</a:t>
            </a:r>
            <a:r>
              <a:rPr lang="en-US" altLang="en-US" sz="2000" i="1" baseline="-25000" dirty="0"/>
              <a:t>i</a:t>
            </a:r>
            <a:r>
              <a:rPr lang="en-US" altLang="en-US" sz="2000" i="1" dirty="0"/>
              <a:t> </a:t>
            </a:r>
            <a:r>
              <a:rPr lang="zh-CN" altLang="en-US" sz="2000" dirty="0"/>
              <a:t>拷贝至</a:t>
            </a:r>
            <a:r>
              <a:rPr lang="en-US" altLang="en-US" sz="2000" i="1" dirty="0" err="1"/>
              <a:t>O</a:t>
            </a:r>
            <a:r>
              <a:rPr lang="en-US" altLang="en-US" sz="2000" i="1" baseline="-25000" dirty="0" err="1"/>
              <a:t>j</a:t>
            </a:r>
            <a:endParaRPr lang="en-US" altLang="zh-CN" sz="2000" dirty="0"/>
          </a:p>
          <a:p>
            <a:pPr lvl="2"/>
            <a:r>
              <a:rPr lang="zh-CN" altLang="en-US" sz="2000" dirty="0">
                <a:solidFill>
                  <a:srgbClr val="0070C0"/>
                </a:solidFill>
              </a:rPr>
              <a:t>受限复制 </a:t>
            </a:r>
            <a:r>
              <a:rPr lang="en-US" altLang="zh-CN" sz="2000" dirty="0"/>
              <a:t>– </a:t>
            </a:r>
            <a:r>
              <a:rPr lang="zh-CN" altLang="en-US" sz="2000" dirty="0"/>
              <a:t>仅能复制</a:t>
            </a:r>
            <a:r>
              <a:rPr lang="en-US" altLang="zh-CN" sz="2000" dirty="0"/>
              <a:t>op</a:t>
            </a:r>
            <a:r>
              <a:rPr lang="zh-CN" altLang="en-US" sz="2000" dirty="0"/>
              <a:t>，但复制权</a:t>
            </a:r>
            <a:r>
              <a:rPr lang="en-US" altLang="zh-CN" sz="2000" dirty="0"/>
              <a:t>*</a:t>
            </a:r>
            <a:r>
              <a:rPr lang="zh-CN" altLang="en-US" sz="2000" dirty="0"/>
              <a:t>本身不能复制</a:t>
            </a:r>
            <a:endParaRPr lang="en-US" altLang="en-US" sz="2000" dirty="0"/>
          </a:p>
          <a:p>
            <a:pPr lvl="2"/>
            <a:r>
              <a:rPr lang="zh-CN" altLang="en-US" sz="2000" dirty="0">
                <a:solidFill>
                  <a:srgbClr val="0070C0"/>
                </a:solidFill>
              </a:rPr>
              <a:t>迁移</a:t>
            </a:r>
            <a:r>
              <a:rPr lang="en-US" altLang="zh-CN" sz="2000" dirty="0"/>
              <a:t>(t</a:t>
            </a:r>
            <a:r>
              <a:rPr lang="en-US" altLang="en-US" sz="2000" dirty="0"/>
              <a:t>ransfer</a:t>
            </a:r>
            <a:r>
              <a:rPr lang="en-US" altLang="zh-CN" sz="2000" dirty="0"/>
              <a:t>)</a:t>
            </a:r>
            <a:r>
              <a:rPr lang="en-US" altLang="en-US" sz="2000" i="1" dirty="0"/>
              <a:t> – </a:t>
            </a:r>
            <a:r>
              <a:rPr lang="zh-CN" altLang="en-US" sz="2000" dirty="0"/>
              <a:t>将某个权限从</a:t>
            </a:r>
            <a:r>
              <a:rPr lang="en-US" altLang="en-US" sz="2000" dirty="0"/>
              <a:t> </a:t>
            </a:r>
            <a:r>
              <a:rPr lang="en-US" altLang="en-US" sz="2000" i="1" dirty="0"/>
              <a:t>D</a:t>
            </a:r>
            <a:r>
              <a:rPr lang="en-US" altLang="en-US" sz="2000" i="1" baseline="-25000" dirty="0"/>
              <a:t>i</a:t>
            </a:r>
            <a:r>
              <a:rPr lang="en-US" altLang="en-US" sz="2000" i="1" dirty="0"/>
              <a:t> </a:t>
            </a:r>
            <a:r>
              <a:rPr lang="zh-CN" altLang="en-US" sz="2000" dirty="0"/>
              <a:t>复制到</a:t>
            </a:r>
            <a:r>
              <a:rPr lang="en-US" altLang="en-US" sz="2000" dirty="0"/>
              <a:t> </a:t>
            </a:r>
            <a:r>
              <a:rPr lang="en-US" altLang="en-US" sz="2000" i="1" dirty="0" err="1"/>
              <a:t>D</a:t>
            </a:r>
            <a:r>
              <a:rPr lang="en-US" altLang="en-US" sz="2000" i="1" baseline="-25000" dirty="0" err="1"/>
              <a:t>j</a:t>
            </a:r>
            <a:r>
              <a:rPr lang="en-US" altLang="en-US" sz="2000" i="1" baseline="-25000" dirty="0"/>
              <a:t> </a:t>
            </a:r>
            <a:r>
              <a:rPr lang="zh-CN" altLang="en-US" sz="2000" dirty="0"/>
              <a:t>，并将</a:t>
            </a:r>
            <a:r>
              <a:rPr lang="en-US" altLang="en-US" sz="2000" i="1" dirty="0"/>
              <a:t>D</a:t>
            </a:r>
            <a:r>
              <a:rPr lang="en-US" altLang="en-US" sz="2000" i="1" baseline="-25000" dirty="0"/>
              <a:t>i </a:t>
            </a:r>
            <a:r>
              <a:rPr lang="zh-CN" altLang="en-US" sz="2000" dirty="0"/>
              <a:t>的原权限删除</a:t>
            </a:r>
            <a:endParaRPr lang="en-US" altLang="en-US" sz="2000" baseline="-25000" dirty="0"/>
          </a:p>
          <a:p>
            <a:pPr lvl="2"/>
            <a:r>
              <a:rPr lang="zh-CN" altLang="en-US" sz="2000" dirty="0">
                <a:solidFill>
                  <a:srgbClr val="0070C0"/>
                </a:solidFill>
              </a:rPr>
              <a:t>控制</a:t>
            </a:r>
            <a:r>
              <a:rPr lang="en-US" altLang="zh-CN" sz="2000" dirty="0"/>
              <a:t>(control)</a:t>
            </a:r>
            <a:r>
              <a:rPr lang="zh-CN" altLang="en-US" sz="2000" dirty="0"/>
              <a:t> </a:t>
            </a:r>
            <a:r>
              <a:rPr lang="en-US" altLang="en-US" sz="2000" i="1" dirty="0"/>
              <a:t>– D</a:t>
            </a:r>
            <a:r>
              <a:rPr lang="en-US" altLang="en-US" sz="2000" i="1" baseline="-25000" dirty="0"/>
              <a:t>i</a:t>
            </a:r>
            <a:r>
              <a:rPr lang="en-US" altLang="en-US" sz="2000" i="1" dirty="0"/>
              <a:t> </a:t>
            </a:r>
            <a:r>
              <a:rPr lang="zh-CN" altLang="en-US" sz="2000" dirty="0"/>
              <a:t>可以修改</a:t>
            </a:r>
            <a:r>
              <a:rPr lang="en-US" altLang="en-US" sz="2000" i="1" dirty="0" err="1"/>
              <a:t>D</a:t>
            </a:r>
            <a:r>
              <a:rPr lang="en-US" altLang="en-US" sz="2000" i="1" baseline="-25000" dirty="0" err="1"/>
              <a:t>j</a:t>
            </a:r>
            <a:r>
              <a:rPr lang="en-US" altLang="en-US" sz="2000" i="1" dirty="0"/>
              <a:t> </a:t>
            </a:r>
            <a:r>
              <a:rPr lang="zh-CN" altLang="en-US" sz="2000" dirty="0"/>
              <a:t>的访问权限</a:t>
            </a:r>
            <a:endParaRPr lang="en-US" altLang="zh-CN" sz="2000" dirty="0"/>
          </a:p>
          <a:p>
            <a:pPr lvl="2"/>
            <a:r>
              <a:rPr lang="zh-CN" altLang="en-US" sz="2000" dirty="0">
                <a:solidFill>
                  <a:srgbClr val="0070C0"/>
                </a:solidFill>
              </a:rPr>
              <a:t>所有者</a:t>
            </a:r>
            <a:r>
              <a:rPr lang="en-US" altLang="zh-CN" sz="2000" dirty="0"/>
              <a:t>(owner) - </a:t>
            </a:r>
            <a:r>
              <a:rPr lang="zh-CN" altLang="en-US" sz="2000" dirty="0"/>
              <a:t>添加或删除在本列中的权限</a:t>
            </a:r>
            <a:endParaRPr lang="en-US" altLang="en-US" sz="2000" dirty="0"/>
          </a:p>
          <a:p>
            <a:pPr lvl="1"/>
            <a:r>
              <a:rPr lang="zh-CN" altLang="en-US" sz="2000" dirty="0">
                <a:solidFill>
                  <a:srgbClr val="0070C0"/>
                </a:solidFill>
              </a:rPr>
              <a:t>复制</a:t>
            </a:r>
            <a:r>
              <a:rPr lang="zh-CN" altLang="en-US" sz="2000" dirty="0"/>
              <a:t>和域</a:t>
            </a:r>
            <a:r>
              <a:rPr lang="zh-CN" altLang="en-US" sz="2000" dirty="0">
                <a:solidFill>
                  <a:srgbClr val="0070C0"/>
                </a:solidFill>
              </a:rPr>
              <a:t>所有者</a:t>
            </a:r>
            <a:r>
              <a:rPr lang="zh-CN" altLang="en-US" sz="2000" dirty="0"/>
              <a:t>适用于一个对象</a:t>
            </a:r>
            <a:endParaRPr lang="en-US" altLang="en-US" sz="2000" dirty="0"/>
          </a:p>
          <a:p>
            <a:pPr lvl="1"/>
            <a:r>
              <a:rPr lang="zh-CN" altLang="en-US" sz="2000" dirty="0">
                <a:solidFill>
                  <a:srgbClr val="0070C0"/>
                </a:solidFill>
              </a:rPr>
              <a:t>控制</a:t>
            </a:r>
            <a:r>
              <a:rPr lang="zh-CN" altLang="en-US" sz="2000" dirty="0"/>
              <a:t>适用于域</a:t>
            </a:r>
            <a:endParaRPr lang="en-US"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B0E3755-A74A-429E-8746-E1B6BE820D96}"/>
              </a:ext>
            </a:extLst>
          </p:cNvPr>
          <p:cNvSpPr>
            <a:spLocks noGrp="1" noChangeArrowheads="1"/>
          </p:cNvSpPr>
          <p:nvPr>
            <p:ph type="title"/>
          </p:nvPr>
        </p:nvSpPr>
        <p:spPr>
          <a:xfrm>
            <a:off x="2400300" y="155576"/>
            <a:ext cx="7810500" cy="576263"/>
          </a:xfrm>
        </p:spPr>
        <p:txBody>
          <a:bodyPr/>
          <a:lstStyle/>
          <a:p>
            <a:pPr eaLnBrk="1" hangingPunct="1"/>
            <a:r>
              <a:rPr lang="en-US" altLang="en-US"/>
              <a:t>Use of Access Matrix (Cont.)</a:t>
            </a:r>
          </a:p>
        </p:txBody>
      </p:sp>
      <p:sp>
        <p:nvSpPr>
          <p:cNvPr id="15363" name="Rectangle 3">
            <a:extLst>
              <a:ext uri="{FF2B5EF4-FFF2-40B4-BE49-F238E27FC236}">
                <a16:creationId xmlns:a16="http://schemas.microsoft.com/office/drawing/2014/main" id="{24DD243D-A3BC-41C1-9D9E-82527AD7CF7A}"/>
              </a:ext>
            </a:extLst>
          </p:cNvPr>
          <p:cNvSpPr>
            <a:spLocks noGrp="1" noChangeArrowheads="1"/>
          </p:cNvSpPr>
          <p:nvPr>
            <p:ph type="body" idx="1"/>
          </p:nvPr>
        </p:nvSpPr>
        <p:spPr>
          <a:xfrm>
            <a:off x="976545" y="1150939"/>
            <a:ext cx="10191564" cy="4530725"/>
          </a:xfrm>
        </p:spPr>
        <p:txBody>
          <a:bodyPr/>
          <a:lstStyle/>
          <a:p>
            <a:r>
              <a:rPr lang="en-US" altLang="en-US" sz="2400" b="1" dirty="0">
                <a:solidFill>
                  <a:srgbClr val="3366FF"/>
                </a:solidFill>
              </a:rPr>
              <a:t>Access matrix(</a:t>
            </a:r>
            <a:r>
              <a:rPr lang="zh-CN" altLang="en-US" sz="2400" b="1" dirty="0">
                <a:solidFill>
                  <a:srgbClr val="3366FF"/>
                </a:solidFill>
              </a:rPr>
              <a:t>访问矩阵</a:t>
            </a:r>
            <a:r>
              <a:rPr lang="en-US" altLang="en-US" sz="2400" b="1" dirty="0">
                <a:solidFill>
                  <a:srgbClr val="3366FF"/>
                </a:solidFill>
              </a:rPr>
              <a:t>)</a:t>
            </a:r>
            <a:r>
              <a:rPr lang="en-US" altLang="en-US" sz="2400" dirty="0">
                <a:solidFill>
                  <a:srgbClr val="3366FF"/>
                </a:solidFill>
              </a:rPr>
              <a:t> </a:t>
            </a:r>
            <a:r>
              <a:rPr lang="zh-CN" altLang="en-US" sz="2400" dirty="0"/>
              <a:t>设计分离了机制与策略</a:t>
            </a:r>
            <a:endParaRPr lang="en-US" altLang="en-US" sz="2400" dirty="0"/>
          </a:p>
          <a:p>
            <a:pPr lvl="1"/>
            <a:r>
              <a:rPr lang="en-US" altLang="en-US" sz="2400" dirty="0"/>
              <a:t>Mechanism(</a:t>
            </a:r>
            <a:r>
              <a:rPr lang="zh-CN" altLang="en-US" sz="2400" dirty="0"/>
              <a:t>机制</a:t>
            </a:r>
            <a:r>
              <a:rPr lang="en-US" altLang="zh-CN" sz="2400" dirty="0"/>
              <a:t>)</a:t>
            </a:r>
            <a:endParaRPr lang="en-US" altLang="en-US" sz="2400" dirty="0"/>
          </a:p>
          <a:p>
            <a:pPr lvl="2"/>
            <a:r>
              <a:rPr lang="zh-CN" altLang="en-US" sz="2400" dirty="0"/>
              <a:t>操作系统提供 访问矩阵</a:t>
            </a:r>
            <a:r>
              <a:rPr lang="en-US" altLang="zh-CN" sz="2400" dirty="0"/>
              <a:t>+</a:t>
            </a:r>
            <a:r>
              <a:rPr lang="zh-CN" altLang="en-US" sz="2400" dirty="0"/>
              <a:t>规则</a:t>
            </a:r>
            <a:endParaRPr lang="en-US" altLang="en-US" sz="2400" dirty="0"/>
          </a:p>
          <a:p>
            <a:pPr lvl="2"/>
            <a:r>
              <a:rPr lang="zh-CN" altLang="en-US" sz="2400" dirty="0"/>
              <a:t>需要确保矩阵仅由授权的</a:t>
            </a:r>
            <a:r>
              <a:rPr lang="en-US" altLang="zh-CN" sz="2400" dirty="0"/>
              <a:t>agents(</a:t>
            </a:r>
            <a:r>
              <a:rPr lang="zh-CN" altLang="en-US" sz="2400" dirty="0"/>
              <a:t>代理</a:t>
            </a:r>
            <a:r>
              <a:rPr lang="en-US" altLang="zh-CN" sz="2400" dirty="0"/>
              <a:t>)</a:t>
            </a:r>
            <a:r>
              <a:rPr lang="zh-CN" altLang="en-US" sz="2400" dirty="0"/>
              <a:t>处理，而且所有规则被严格执行</a:t>
            </a:r>
            <a:endParaRPr lang="en-US" altLang="en-US" sz="2400" dirty="0"/>
          </a:p>
          <a:p>
            <a:pPr lvl="1"/>
            <a:r>
              <a:rPr lang="en-US" altLang="en-US" sz="2400" dirty="0"/>
              <a:t>Policy(</a:t>
            </a:r>
            <a:r>
              <a:rPr lang="zh-CN" altLang="en-US" sz="2400" dirty="0"/>
              <a:t>策略</a:t>
            </a:r>
            <a:r>
              <a:rPr lang="en-US" altLang="en-US" sz="2400" dirty="0"/>
              <a:t>)</a:t>
            </a:r>
          </a:p>
          <a:p>
            <a:pPr lvl="2"/>
            <a:r>
              <a:rPr lang="zh-CN" altLang="en-US" sz="2400" dirty="0"/>
              <a:t>用户指定策略</a:t>
            </a:r>
            <a:endParaRPr lang="en-US" altLang="en-US" sz="2400" dirty="0"/>
          </a:p>
          <a:p>
            <a:pPr lvl="2"/>
            <a:r>
              <a:rPr lang="zh-CN" altLang="en-US" sz="2400" dirty="0"/>
              <a:t>谁可以以什么模式访问哪些对象</a:t>
            </a:r>
            <a:endParaRPr lang="en-US" altLang="en-US" sz="2400" dirty="0"/>
          </a:p>
          <a:p>
            <a:r>
              <a:rPr lang="zh-CN" altLang="en-US" sz="2400" dirty="0"/>
              <a:t>没有解决限制问题</a:t>
            </a:r>
            <a:r>
              <a:rPr lang="en-US" altLang="zh-CN" sz="2400" dirty="0"/>
              <a:t>(</a:t>
            </a:r>
            <a:r>
              <a:rPr lang="en-US" altLang="ja-JP" sz="2400" dirty="0"/>
              <a:t>confinement problem</a:t>
            </a:r>
            <a:r>
              <a:rPr lang="zh-CN" altLang="en-US" sz="2400" dirty="0"/>
              <a:t>，确保一个对象最初持有的信息，不能迁移到对象的执行环境之外</a:t>
            </a:r>
            <a:r>
              <a:rPr lang="en-US" altLang="ja-JP" sz="2400" dirty="0"/>
              <a:t>)</a:t>
            </a:r>
          </a:p>
          <a:p>
            <a:pPr lvl="1"/>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D073838-1E52-4577-9D63-8424012393BE}"/>
              </a:ext>
            </a:extLst>
          </p:cNvPr>
          <p:cNvSpPr>
            <a:spLocks noGrp="1" noChangeArrowheads="1"/>
          </p:cNvSpPr>
          <p:nvPr>
            <p:ph type="title"/>
          </p:nvPr>
        </p:nvSpPr>
        <p:spPr>
          <a:xfrm>
            <a:off x="2068497" y="221834"/>
            <a:ext cx="8833282" cy="519112"/>
          </a:xfrm>
        </p:spPr>
        <p:txBody>
          <a:bodyPr/>
          <a:lstStyle/>
          <a:p>
            <a:pPr eaLnBrk="1" hangingPunct="1"/>
            <a:r>
              <a:rPr lang="en-US" altLang="en-US" sz="2000"/>
              <a:t>Access Matrix of Figure A with Domains as Objects</a:t>
            </a:r>
            <a:br>
              <a:rPr lang="en-US" altLang="en-US" sz="2000"/>
            </a:br>
            <a:r>
              <a:rPr lang="zh-CN" altLang="en-US" sz="2000"/>
              <a:t>将域作为对象的访问矩阵</a:t>
            </a:r>
            <a:endParaRPr lang="en-US" altLang="en-US" sz="2000"/>
          </a:p>
        </p:txBody>
      </p:sp>
      <p:pic>
        <p:nvPicPr>
          <p:cNvPr id="16387" name="Picture 6" descr="14">
            <a:extLst>
              <a:ext uri="{FF2B5EF4-FFF2-40B4-BE49-F238E27FC236}">
                <a16:creationId xmlns:a16="http://schemas.microsoft.com/office/drawing/2014/main" id="{1F1E8375-5D25-4966-8A7D-01F7A7424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61" y="1038144"/>
            <a:ext cx="11492839" cy="478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7A13CD91-2D31-4AB2-8B02-39E9F75BF96E}"/>
              </a:ext>
            </a:extLst>
          </p:cNvPr>
          <p:cNvSpPr txBox="1"/>
          <p:nvPr/>
        </p:nvSpPr>
        <p:spPr>
          <a:xfrm>
            <a:off x="1438182" y="5932388"/>
            <a:ext cx="790970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例如，在域</a:t>
            </a:r>
            <a:r>
              <a:rPr lang="en-US" altLang="zh-CN" sz="2400" dirty="0">
                <a:latin typeface="微软雅黑" panose="020B0503020204020204" pitchFamily="34" charset="-122"/>
                <a:ea typeface="微软雅黑" panose="020B0503020204020204" pitchFamily="34" charset="-122"/>
              </a:rPr>
              <a:t>D</a:t>
            </a:r>
            <a:r>
              <a:rPr lang="en-US" altLang="zh-CN" sz="2400" baseline="-250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中运行的进程，可以切换到域</a:t>
            </a:r>
            <a:r>
              <a:rPr lang="en-US" altLang="zh-CN" sz="2400" dirty="0">
                <a:latin typeface="微软雅黑" panose="020B0503020204020204" pitchFamily="34" charset="-122"/>
                <a:ea typeface="微软雅黑" panose="020B0503020204020204" pitchFamily="34" charset="-122"/>
              </a:rPr>
              <a:t>D</a:t>
            </a:r>
            <a:r>
              <a:rPr lang="en-US" altLang="zh-CN" sz="2400" baseline="-250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D</a:t>
            </a:r>
            <a:r>
              <a:rPr lang="en-US" altLang="zh-CN" sz="2400" baseline="-25000" dirty="0">
                <a:latin typeface="微软雅黑" panose="020B0503020204020204" pitchFamily="34" charset="-122"/>
                <a:ea typeface="微软雅黑" panose="020B0503020204020204" pitchFamily="34" charset="-122"/>
              </a:rPr>
              <a:t>4</a:t>
            </a:r>
            <a:endParaRPr lang="zh-CN" altLang="en-US" sz="2400" baseline="-25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8AC24E2-C69B-4B7E-A611-A74F56F7F8AD}"/>
              </a:ext>
            </a:extLst>
          </p:cNvPr>
          <p:cNvSpPr>
            <a:spLocks noGrp="1" noChangeArrowheads="1"/>
          </p:cNvSpPr>
          <p:nvPr>
            <p:ph type="title"/>
          </p:nvPr>
        </p:nvSpPr>
        <p:spPr>
          <a:xfrm>
            <a:off x="2457450" y="182563"/>
            <a:ext cx="7753350" cy="576262"/>
          </a:xfrm>
        </p:spPr>
        <p:txBody>
          <a:bodyPr/>
          <a:lstStyle/>
          <a:p>
            <a:pPr eaLnBrk="1" hangingPunct="1"/>
            <a:r>
              <a:rPr lang="en-US" altLang="en-US"/>
              <a:t>Access Matrix with </a:t>
            </a:r>
            <a:r>
              <a:rPr lang="en-US" altLang="en-US" i="1"/>
              <a:t>Copy</a:t>
            </a:r>
            <a:r>
              <a:rPr lang="en-US" altLang="en-US"/>
              <a:t> Rights</a:t>
            </a:r>
          </a:p>
        </p:txBody>
      </p:sp>
      <p:pic>
        <p:nvPicPr>
          <p:cNvPr id="17411" name="Picture 6">
            <a:extLst>
              <a:ext uri="{FF2B5EF4-FFF2-40B4-BE49-F238E27FC236}">
                <a16:creationId xmlns:a16="http://schemas.microsoft.com/office/drawing/2014/main" id="{152CE395-50A4-404A-B2DC-1C10CE61C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700" y="758825"/>
            <a:ext cx="5540599" cy="5834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CD80977-CDB4-4D1E-945A-F78BB4014006}"/>
              </a:ext>
            </a:extLst>
          </p:cNvPr>
          <p:cNvSpPr>
            <a:spLocks noGrp="1" noChangeArrowheads="1"/>
          </p:cNvSpPr>
          <p:nvPr>
            <p:ph type="title"/>
          </p:nvPr>
        </p:nvSpPr>
        <p:spPr>
          <a:xfrm>
            <a:off x="2565401" y="155576"/>
            <a:ext cx="7781925" cy="576263"/>
          </a:xfrm>
        </p:spPr>
        <p:txBody>
          <a:bodyPr/>
          <a:lstStyle/>
          <a:p>
            <a:pPr eaLnBrk="1" hangingPunct="1"/>
            <a:r>
              <a:rPr lang="en-US" altLang="en-US"/>
              <a:t>Access Matrix With </a:t>
            </a:r>
            <a:r>
              <a:rPr lang="en-US" altLang="en-US" i="1"/>
              <a:t>Owner</a:t>
            </a:r>
            <a:r>
              <a:rPr lang="en-US" altLang="en-US"/>
              <a:t> Rights</a:t>
            </a:r>
          </a:p>
        </p:txBody>
      </p:sp>
      <p:pic>
        <p:nvPicPr>
          <p:cNvPr id="18435" name="Picture 5" descr="14">
            <a:extLst>
              <a:ext uri="{FF2B5EF4-FFF2-40B4-BE49-F238E27FC236}">
                <a16:creationId xmlns:a16="http://schemas.microsoft.com/office/drawing/2014/main" id="{F29361FF-90B1-4A66-AC19-A516E1357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002" y="737318"/>
            <a:ext cx="4603996" cy="596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0C8974D-7909-446A-AE4D-CAA79437CA3B}"/>
              </a:ext>
            </a:extLst>
          </p:cNvPr>
          <p:cNvSpPr>
            <a:spLocks noGrp="1" noChangeArrowheads="1"/>
          </p:cNvSpPr>
          <p:nvPr>
            <p:ph type="title"/>
          </p:nvPr>
        </p:nvSpPr>
        <p:spPr>
          <a:xfrm>
            <a:off x="2765426" y="182563"/>
            <a:ext cx="7840663" cy="576262"/>
          </a:xfrm>
        </p:spPr>
        <p:txBody>
          <a:bodyPr/>
          <a:lstStyle/>
          <a:p>
            <a:pPr eaLnBrk="1" hangingPunct="1"/>
            <a:r>
              <a:rPr lang="en-US" altLang="en-US"/>
              <a:t>Modified Access Matrix of Figure B</a:t>
            </a:r>
          </a:p>
        </p:txBody>
      </p:sp>
      <p:pic>
        <p:nvPicPr>
          <p:cNvPr id="19459" name="Picture 6">
            <a:extLst>
              <a:ext uri="{FF2B5EF4-FFF2-40B4-BE49-F238E27FC236}">
                <a16:creationId xmlns:a16="http://schemas.microsoft.com/office/drawing/2014/main" id="{CD787C6E-D699-4B97-BB01-954BFDEFF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18" y="946912"/>
            <a:ext cx="11671009" cy="49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73A3F56C-5C8D-46C0-AFE2-F23F7B4A0C00}"/>
              </a:ext>
            </a:extLst>
          </p:cNvPr>
          <p:cNvSpPr txBox="1"/>
          <p:nvPr/>
        </p:nvSpPr>
        <p:spPr>
          <a:xfrm>
            <a:off x="1713390" y="6045693"/>
            <a:ext cx="625671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一个在域</a:t>
            </a:r>
            <a:r>
              <a:rPr lang="en-US" altLang="zh-CN" sz="2400" dirty="0">
                <a:latin typeface="微软雅黑" panose="020B0503020204020204" pitchFamily="34" charset="-122"/>
                <a:ea typeface="微软雅黑" panose="020B0503020204020204" pitchFamily="34" charset="-122"/>
              </a:rPr>
              <a:t>D</a:t>
            </a:r>
            <a:r>
              <a:rPr lang="en-US" altLang="zh-CN" sz="2400" baseline="-250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执行的进程，可以修改域</a:t>
            </a:r>
            <a:r>
              <a:rPr lang="en-US" altLang="zh-CN" sz="2400" dirty="0">
                <a:latin typeface="微软雅黑" panose="020B0503020204020204" pitchFamily="34" charset="-122"/>
                <a:ea typeface="微软雅黑" panose="020B0503020204020204" pitchFamily="34" charset="-122"/>
              </a:rPr>
              <a:t>D</a:t>
            </a:r>
            <a:r>
              <a:rPr lang="en-US" altLang="zh-CN" sz="2400" baseline="-25000" dirty="0">
                <a:latin typeface="微软雅黑" panose="020B0503020204020204" pitchFamily="34" charset="-122"/>
                <a:ea typeface="微软雅黑" panose="020B0503020204020204" pitchFamily="34" charset="-122"/>
              </a:rPr>
              <a:t>4</a:t>
            </a:r>
            <a:endParaRPr lang="zh-CN" altLang="en-US" sz="2400" baseline="-25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9398571-9D51-4355-82BF-A9A6CC28FB6D}"/>
              </a:ext>
            </a:extLst>
          </p:cNvPr>
          <p:cNvSpPr>
            <a:spLocks noGrp="1" noChangeArrowheads="1"/>
          </p:cNvSpPr>
          <p:nvPr>
            <p:ph type="title"/>
          </p:nvPr>
        </p:nvSpPr>
        <p:spPr>
          <a:xfrm>
            <a:off x="1713390" y="141288"/>
            <a:ext cx="9800947" cy="576262"/>
          </a:xfrm>
        </p:spPr>
        <p:txBody>
          <a:bodyPr/>
          <a:lstStyle/>
          <a:p>
            <a:pPr eaLnBrk="1" hangingPunct="1"/>
            <a:r>
              <a:rPr lang="en-US" altLang="en-US" sz="2800"/>
              <a:t>14.5 Implementation of Access Matrix(</a:t>
            </a:r>
            <a:r>
              <a:rPr lang="zh-CN" altLang="en-US" sz="2800"/>
              <a:t>访问矩阵的实现</a:t>
            </a:r>
            <a:r>
              <a:rPr lang="en-US" altLang="en-US" sz="2800"/>
              <a:t>)</a:t>
            </a:r>
          </a:p>
        </p:txBody>
      </p:sp>
      <p:sp>
        <p:nvSpPr>
          <p:cNvPr id="20483" name="Rectangle 3">
            <a:extLst>
              <a:ext uri="{FF2B5EF4-FFF2-40B4-BE49-F238E27FC236}">
                <a16:creationId xmlns:a16="http://schemas.microsoft.com/office/drawing/2014/main" id="{8AD1585B-57EC-4E44-984C-8E8CE8323F2E}"/>
              </a:ext>
            </a:extLst>
          </p:cNvPr>
          <p:cNvSpPr>
            <a:spLocks noGrp="1" noChangeArrowheads="1"/>
          </p:cNvSpPr>
          <p:nvPr>
            <p:ph type="body" idx="1"/>
          </p:nvPr>
        </p:nvSpPr>
        <p:spPr>
          <a:xfrm>
            <a:off x="908222" y="1092201"/>
            <a:ext cx="10435281" cy="4005263"/>
          </a:xfrm>
        </p:spPr>
        <p:txBody>
          <a:bodyPr/>
          <a:lstStyle/>
          <a:p>
            <a:pPr>
              <a:lnSpc>
                <a:spcPct val="90000"/>
              </a:lnSpc>
              <a:tabLst>
                <a:tab pos="2736850" algn="l"/>
              </a:tabLst>
            </a:pPr>
            <a:r>
              <a:rPr lang="zh-CN" altLang="en-US" sz="2800" dirty="0"/>
              <a:t>一般说来，</a:t>
            </a:r>
            <a:r>
              <a:rPr lang="zh-CN" altLang="en-US" sz="2800"/>
              <a:t>访问矩阵是一</a:t>
            </a:r>
            <a:r>
              <a:rPr lang="zh-CN" altLang="en-US" sz="2800" dirty="0"/>
              <a:t>个稀疏矩阵</a:t>
            </a:r>
            <a:endParaRPr lang="en-US" altLang="zh-CN" sz="2800" dirty="0"/>
          </a:p>
          <a:p>
            <a:pPr>
              <a:lnSpc>
                <a:spcPct val="90000"/>
              </a:lnSpc>
              <a:tabLst>
                <a:tab pos="2736850" algn="l"/>
              </a:tabLst>
            </a:pPr>
            <a:r>
              <a:rPr lang="zh-CN" altLang="en-US" sz="2800" dirty="0"/>
              <a:t>实现</a:t>
            </a:r>
            <a:r>
              <a:rPr lang="en-US" altLang="en-US" sz="2800" dirty="0"/>
              <a:t> 1 – </a:t>
            </a:r>
            <a:r>
              <a:rPr lang="zh-CN" altLang="en-US" sz="2800" b="1" dirty="0">
                <a:solidFill>
                  <a:srgbClr val="0070C0"/>
                </a:solidFill>
              </a:rPr>
              <a:t>全局表</a:t>
            </a:r>
            <a:endParaRPr lang="en-US" altLang="en-US" sz="2800" b="1" dirty="0">
              <a:solidFill>
                <a:srgbClr val="0070C0"/>
              </a:solidFill>
            </a:endParaRPr>
          </a:p>
          <a:p>
            <a:pPr lvl="1">
              <a:lnSpc>
                <a:spcPct val="90000"/>
              </a:lnSpc>
              <a:tabLst>
                <a:tab pos="2736850" algn="l"/>
              </a:tabLst>
            </a:pPr>
            <a:r>
              <a:rPr lang="zh-CN" altLang="en-US" sz="2800" dirty="0"/>
              <a:t>表内存储有序三元关系</a:t>
            </a:r>
            <a:r>
              <a:rPr lang="en-US" altLang="en-US" sz="2800" dirty="0"/>
              <a:t> </a:t>
            </a:r>
            <a:r>
              <a:rPr lang="en-US" altLang="en-US" sz="2800" b="1" dirty="0">
                <a:latin typeface="Courier New" panose="02070309020205020404" pitchFamily="49" charset="0"/>
                <a:cs typeface="Courier New" panose="02070309020205020404" pitchFamily="49" charset="0"/>
              </a:rPr>
              <a:t>&lt;domain, object, rights-set&gt;</a:t>
            </a:r>
            <a:endParaRPr lang="en-US" altLang="en-US" sz="2800" dirty="0"/>
          </a:p>
          <a:p>
            <a:pPr lvl="1">
              <a:lnSpc>
                <a:spcPct val="90000"/>
              </a:lnSpc>
              <a:tabLst>
                <a:tab pos="2736850" algn="l"/>
              </a:tabLst>
            </a:pPr>
            <a:r>
              <a:rPr lang="zh-CN" altLang="en-US" sz="2800" dirty="0"/>
              <a:t>一个操作</a:t>
            </a:r>
            <a:r>
              <a:rPr lang="en-US" altLang="en-US" sz="2800" dirty="0"/>
              <a:t> M </a:t>
            </a:r>
            <a:r>
              <a:rPr lang="zh-CN" altLang="en-US" sz="2800" dirty="0"/>
              <a:t>在域</a:t>
            </a:r>
            <a:r>
              <a:rPr lang="en-US" altLang="en-US" sz="2800" i="1" dirty="0"/>
              <a:t>D</a:t>
            </a:r>
            <a:r>
              <a:rPr lang="en-US" altLang="en-US" sz="2800" i="1" baseline="-25000" dirty="0"/>
              <a:t>i</a:t>
            </a:r>
            <a:r>
              <a:rPr lang="en-US" altLang="en-US" sz="2800" dirty="0"/>
              <a:t> </a:t>
            </a:r>
            <a:r>
              <a:rPr lang="zh-CN" altLang="en-US" sz="2800" dirty="0"/>
              <a:t>中作用于对象</a:t>
            </a:r>
            <a:r>
              <a:rPr lang="en-US" altLang="en-US" sz="2800" i="1" dirty="0" err="1"/>
              <a:t>O</a:t>
            </a:r>
            <a:r>
              <a:rPr lang="en-US" altLang="en-US" sz="2800" i="1" baseline="-25000" dirty="0" err="1"/>
              <a:t>j</a:t>
            </a:r>
            <a:r>
              <a:rPr lang="en-US" altLang="en-US" sz="2800" dirty="0"/>
              <a:t> </a:t>
            </a:r>
            <a:r>
              <a:rPr lang="zh-CN" altLang="en-US" sz="2800" dirty="0"/>
              <a:t>时</a:t>
            </a:r>
            <a:r>
              <a:rPr lang="en-US" altLang="en-US" sz="2800" dirty="0"/>
              <a:t> -&gt; </a:t>
            </a:r>
            <a:r>
              <a:rPr lang="zh-CN" altLang="en-US" sz="2800" dirty="0"/>
              <a:t>在表中查找</a:t>
            </a:r>
            <a:r>
              <a:rPr lang="en-US" altLang="en-US" sz="2800" i="1" dirty="0"/>
              <a:t>&lt; D</a:t>
            </a:r>
            <a:r>
              <a:rPr lang="en-US" altLang="en-US" sz="2800" i="1" baseline="-25000" dirty="0"/>
              <a:t>i</a:t>
            </a:r>
            <a:r>
              <a:rPr lang="en-US" altLang="en-US" sz="2800" i="1" dirty="0"/>
              <a:t>, </a:t>
            </a:r>
            <a:r>
              <a:rPr lang="en-US" altLang="en-US" sz="2800" i="1" dirty="0" err="1"/>
              <a:t>O</a:t>
            </a:r>
            <a:r>
              <a:rPr lang="en-US" altLang="en-US" sz="2800" i="1" baseline="-25000" dirty="0" err="1"/>
              <a:t>j</a:t>
            </a:r>
            <a:r>
              <a:rPr lang="en-US" altLang="en-US" sz="2800" i="1" dirty="0"/>
              <a:t>, </a:t>
            </a:r>
            <a:r>
              <a:rPr lang="en-US" altLang="en-US" sz="2800" i="1" dirty="0" err="1"/>
              <a:t>R</a:t>
            </a:r>
            <a:r>
              <a:rPr lang="en-US" altLang="en-US" sz="2800" i="1" baseline="-25000" dirty="0" err="1"/>
              <a:t>k</a:t>
            </a:r>
            <a:r>
              <a:rPr lang="en-US" altLang="en-US" sz="2800" i="1" dirty="0"/>
              <a:t> &gt; </a:t>
            </a:r>
          </a:p>
          <a:p>
            <a:pPr lvl="2">
              <a:lnSpc>
                <a:spcPct val="90000"/>
              </a:lnSpc>
              <a:tabLst>
                <a:tab pos="2736850" algn="l"/>
              </a:tabLst>
            </a:pPr>
            <a:r>
              <a:rPr lang="zh-CN" altLang="en-US" sz="2800" dirty="0"/>
              <a:t>查找条件是</a:t>
            </a:r>
            <a:r>
              <a:rPr lang="en-US" altLang="en-US" sz="2800" dirty="0"/>
              <a:t> M ∈ </a:t>
            </a:r>
            <a:r>
              <a:rPr lang="en-US" altLang="en-US" sz="2800" dirty="0" err="1"/>
              <a:t>R</a:t>
            </a:r>
            <a:r>
              <a:rPr lang="en-US" altLang="en-US" sz="2800" baseline="-25000" dirty="0" err="1"/>
              <a:t>k</a:t>
            </a:r>
            <a:endParaRPr lang="en-US" altLang="en-US" sz="2800" baseline="-25000" dirty="0"/>
          </a:p>
          <a:p>
            <a:pPr lvl="1">
              <a:lnSpc>
                <a:spcPct val="90000"/>
              </a:lnSpc>
              <a:tabLst>
                <a:tab pos="2736850" algn="l"/>
              </a:tabLst>
            </a:pPr>
            <a:r>
              <a:rPr lang="zh-CN" altLang="en-US" sz="2800" dirty="0"/>
              <a:t>全局表可能很大，以至于内存中难以放下，</a:t>
            </a:r>
            <a:endParaRPr lang="en-US" altLang="ja-JP" sz="2800" dirty="0"/>
          </a:p>
          <a:p>
            <a:pPr lvl="1">
              <a:lnSpc>
                <a:spcPct val="90000"/>
              </a:lnSpc>
              <a:tabLst>
                <a:tab pos="2736850" algn="l"/>
              </a:tabLst>
            </a:pPr>
            <a:r>
              <a:rPr lang="zh-CN" altLang="en-US" sz="2800" dirty="0"/>
              <a:t>难以分组对象</a:t>
            </a:r>
            <a:r>
              <a:rPr lang="en-US" altLang="en-US" sz="2800" dirty="0"/>
              <a:t> (</a:t>
            </a:r>
            <a:r>
              <a:rPr lang="zh-CN" altLang="en-US" sz="2800" dirty="0"/>
              <a:t>例如某个对象，每个域都能读，则在全局表中，需要每个域中都出现一次</a:t>
            </a:r>
            <a:r>
              <a:rPr lang="en-US" altLang="en-US" sz="2800" dirty="0"/>
              <a:t>)</a:t>
            </a:r>
          </a:p>
          <a:p>
            <a:pPr>
              <a:lnSpc>
                <a:spcPct val="90000"/>
              </a:lnSpc>
              <a:buNone/>
              <a:tabLst>
                <a:tab pos="2736850" algn="l"/>
              </a:tabLst>
            </a:pPr>
            <a:endParaRPr lang="en-US"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D576D3C-4995-41F5-9932-2FE005366C8B}"/>
              </a:ext>
            </a:extLst>
          </p:cNvPr>
          <p:cNvSpPr>
            <a:spLocks noGrp="1" noChangeArrowheads="1"/>
          </p:cNvSpPr>
          <p:nvPr>
            <p:ph type="title"/>
          </p:nvPr>
        </p:nvSpPr>
        <p:spPr/>
        <p:txBody>
          <a:bodyPr/>
          <a:lstStyle/>
          <a:p>
            <a:pPr>
              <a:defRPr/>
            </a:pPr>
            <a:r>
              <a:rPr lang="en-US" altLang="zh-CN">
                <a:ea typeface="宋体" charset="-122"/>
              </a:rPr>
              <a:t>Chapter 14: Protection</a:t>
            </a:r>
            <a:endParaRPr lang="en-US" altLang="zh-CN" b="0">
              <a:ea typeface="宋体" charset="-122"/>
            </a:endParaRPr>
          </a:p>
        </p:txBody>
      </p:sp>
      <p:sp>
        <p:nvSpPr>
          <p:cNvPr id="6147" name="Rectangle 3"/>
          <p:cNvSpPr>
            <a:spLocks noGrp="1" noChangeArrowheads="1"/>
          </p:cNvSpPr>
          <p:nvPr>
            <p:ph type="body" idx="1"/>
          </p:nvPr>
        </p:nvSpPr>
        <p:spPr>
          <a:xfrm>
            <a:off x="2267464" y="1187450"/>
            <a:ext cx="8439665" cy="4483100"/>
          </a:xfrm>
        </p:spPr>
        <p:txBody>
          <a:bodyPr/>
          <a:lstStyle/>
          <a:p>
            <a:r>
              <a:rPr lang="en-US" altLang="zh-CN" sz="2400" dirty="0"/>
              <a:t>Goals of Protection(</a:t>
            </a:r>
            <a:r>
              <a:rPr lang="zh-CN" altLang="en-US" sz="2400" dirty="0"/>
              <a:t>保护目标</a:t>
            </a:r>
            <a:r>
              <a:rPr lang="en-US" altLang="zh-CN" sz="2400" dirty="0"/>
              <a:t>) </a:t>
            </a:r>
          </a:p>
          <a:p>
            <a:r>
              <a:rPr lang="en-US" altLang="zh-CN" sz="2400" dirty="0"/>
              <a:t>Principles of Protection(</a:t>
            </a:r>
            <a:r>
              <a:rPr lang="zh-CN" altLang="en-US" sz="2400" dirty="0"/>
              <a:t>保护原则</a:t>
            </a:r>
            <a:r>
              <a:rPr lang="en-US" altLang="zh-CN" sz="2400" dirty="0"/>
              <a:t>)</a:t>
            </a:r>
          </a:p>
          <a:p>
            <a:r>
              <a:rPr lang="en-US" altLang="zh-CN" sz="2400" dirty="0"/>
              <a:t>Domain of Protection(</a:t>
            </a:r>
            <a:r>
              <a:rPr lang="zh-CN" altLang="en-US" sz="2400" dirty="0"/>
              <a:t>保护域</a:t>
            </a:r>
            <a:r>
              <a:rPr lang="en-US" altLang="zh-CN" sz="2400" dirty="0"/>
              <a:t>)</a:t>
            </a:r>
          </a:p>
          <a:p>
            <a:r>
              <a:rPr lang="en-US" altLang="zh-CN" sz="2400" dirty="0"/>
              <a:t>Access Matrix(</a:t>
            </a:r>
            <a:r>
              <a:rPr lang="zh-CN" altLang="en-US" sz="2400" dirty="0"/>
              <a:t>访问矩阵</a:t>
            </a:r>
            <a:r>
              <a:rPr lang="en-US" altLang="zh-CN" sz="2400" dirty="0"/>
              <a:t>)</a:t>
            </a:r>
          </a:p>
          <a:p>
            <a:r>
              <a:rPr lang="en-US" altLang="zh-CN" sz="2400" dirty="0"/>
              <a:t>Implementation of Access Matrix(</a:t>
            </a:r>
            <a:r>
              <a:rPr lang="zh-CN" altLang="en-US" sz="2400" dirty="0"/>
              <a:t>访问矩阵的实现</a:t>
            </a:r>
            <a:r>
              <a:rPr lang="en-US" altLang="zh-CN" sz="2400" dirty="0"/>
              <a:t>)</a:t>
            </a:r>
          </a:p>
          <a:p>
            <a:r>
              <a:rPr lang="en-US" altLang="zh-CN" sz="2400" dirty="0"/>
              <a:t>Access Control(</a:t>
            </a:r>
            <a:r>
              <a:rPr lang="zh-CN" altLang="en-US" sz="2400" dirty="0"/>
              <a:t>访问控制</a:t>
            </a:r>
            <a:r>
              <a:rPr lang="en-US" altLang="zh-CN" sz="2400" dirty="0"/>
              <a:t>)</a:t>
            </a:r>
          </a:p>
          <a:p>
            <a:r>
              <a:rPr lang="en-US" altLang="zh-CN" sz="2400" dirty="0"/>
              <a:t>Revocation of Access Rights(</a:t>
            </a:r>
            <a:r>
              <a:rPr lang="zh-CN" altLang="en-US" sz="2400" dirty="0"/>
              <a:t>访问权限的收回</a:t>
            </a:r>
            <a:r>
              <a:rPr lang="en-US" altLang="zh-CN" sz="2400" dirty="0"/>
              <a:t>) </a:t>
            </a:r>
          </a:p>
          <a:p>
            <a:r>
              <a:rPr lang="en-US" altLang="zh-CN" sz="2400" dirty="0"/>
              <a:t>Capability-Based Systems(</a:t>
            </a:r>
            <a:r>
              <a:rPr lang="zh-CN" altLang="en-US" sz="2400" dirty="0"/>
              <a:t>面向权限的系统</a:t>
            </a:r>
            <a:r>
              <a:rPr lang="en-US" altLang="zh-CN" sz="2400" dirty="0"/>
              <a:t>)</a:t>
            </a:r>
          </a:p>
          <a:p>
            <a:r>
              <a:rPr lang="en-US" altLang="zh-CN" sz="2400" dirty="0">
                <a:solidFill>
                  <a:schemeClr val="tx1">
                    <a:lumMod val="50000"/>
                    <a:lumOff val="50000"/>
                  </a:schemeClr>
                </a:solidFill>
              </a:rPr>
              <a:t>Language-Based Protection(</a:t>
            </a:r>
            <a:r>
              <a:rPr lang="zh-CN" altLang="en-US" sz="2400" dirty="0">
                <a:solidFill>
                  <a:schemeClr val="tx1">
                    <a:lumMod val="50000"/>
                    <a:lumOff val="50000"/>
                  </a:schemeClr>
                </a:solidFill>
              </a:rPr>
              <a:t>基于语言的保护</a:t>
            </a:r>
            <a:r>
              <a:rPr lang="en-US" altLang="zh-CN" sz="2400" dirty="0">
                <a:solidFill>
                  <a:schemeClr val="tx1">
                    <a:lumMod val="50000"/>
                    <a:lumOff val="50000"/>
                  </a:schemeClr>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534E552-EA75-49A5-937F-2EDC62A39B94}"/>
              </a:ext>
            </a:extLst>
          </p:cNvPr>
          <p:cNvSpPr>
            <a:spLocks noGrp="1" noChangeArrowheads="1"/>
          </p:cNvSpPr>
          <p:nvPr>
            <p:ph type="title"/>
          </p:nvPr>
        </p:nvSpPr>
        <p:spPr>
          <a:xfrm>
            <a:off x="2547938" y="141288"/>
            <a:ext cx="7772400" cy="576262"/>
          </a:xfrm>
        </p:spPr>
        <p:txBody>
          <a:bodyPr/>
          <a:lstStyle/>
          <a:p>
            <a:pPr eaLnBrk="1" hangingPunct="1"/>
            <a:r>
              <a:rPr lang="en-US" altLang="en-US" sz="2800"/>
              <a:t>Implementation of Access Matrix (Cont.)</a:t>
            </a:r>
          </a:p>
        </p:txBody>
      </p:sp>
      <p:sp>
        <p:nvSpPr>
          <p:cNvPr id="21507" name="Rectangle 3">
            <a:extLst>
              <a:ext uri="{FF2B5EF4-FFF2-40B4-BE49-F238E27FC236}">
                <a16:creationId xmlns:a16="http://schemas.microsoft.com/office/drawing/2014/main" id="{AA774F95-AE26-452C-A46F-38037672B811}"/>
              </a:ext>
            </a:extLst>
          </p:cNvPr>
          <p:cNvSpPr>
            <a:spLocks noGrp="1" noChangeArrowheads="1"/>
          </p:cNvSpPr>
          <p:nvPr>
            <p:ph type="body" idx="1"/>
          </p:nvPr>
        </p:nvSpPr>
        <p:spPr>
          <a:xfrm>
            <a:off x="1303638" y="1092201"/>
            <a:ext cx="10039865" cy="4005263"/>
          </a:xfrm>
        </p:spPr>
        <p:txBody>
          <a:bodyPr/>
          <a:lstStyle/>
          <a:p>
            <a:pPr>
              <a:lnSpc>
                <a:spcPct val="90000"/>
              </a:lnSpc>
              <a:tabLst>
                <a:tab pos="2736850" algn="l"/>
              </a:tabLst>
            </a:pPr>
            <a:r>
              <a:rPr lang="zh-CN" altLang="en-US" sz="2800" dirty="0"/>
              <a:t>实现</a:t>
            </a:r>
            <a:r>
              <a:rPr lang="en-US" altLang="en-US" sz="2800" dirty="0"/>
              <a:t> 2 – </a:t>
            </a:r>
            <a:r>
              <a:rPr lang="zh-CN" altLang="en-US" sz="2800" b="1" dirty="0">
                <a:solidFill>
                  <a:srgbClr val="0070C0"/>
                </a:solidFill>
              </a:rPr>
              <a:t>对象的访问列表</a:t>
            </a:r>
            <a:endParaRPr lang="en-US" altLang="en-US" sz="2800" b="1" dirty="0">
              <a:solidFill>
                <a:srgbClr val="0070C0"/>
              </a:solidFill>
            </a:endParaRPr>
          </a:p>
          <a:p>
            <a:pPr lvl="1">
              <a:lnSpc>
                <a:spcPct val="90000"/>
              </a:lnSpc>
              <a:tabLst>
                <a:tab pos="2736850" algn="l"/>
              </a:tabLst>
            </a:pPr>
            <a:r>
              <a:rPr lang="zh-CN" altLang="en-US" sz="2800" dirty="0"/>
              <a:t>访问矩阵的每一列都可以被实现成一个对象的访问列表</a:t>
            </a:r>
            <a:endParaRPr lang="en-US" altLang="en-US" sz="2800" dirty="0"/>
          </a:p>
          <a:p>
            <a:pPr lvl="1">
              <a:lnSpc>
                <a:spcPct val="90000"/>
              </a:lnSpc>
              <a:tabLst>
                <a:tab pos="2736850" algn="l"/>
              </a:tabLst>
            </a:pPr>
            <a:r>
              <a:rPr lang="zh-CN" altLang="en-US" sz="2800" dirty="0"/>
              <a:t>每个对象的访问列表由有序对</a:t>
            </a:r>
            <a:r>
              <a:rPr lang="en-US" altLang="en-US" sz="2800" dirty="0"/>
              <a:t> </a:t>
            </a:r>
            <a:r>
              <a:rPr lang="en-US" altLang="en-US" sz="2800" b="1" dirty="0">
                <a:latin typeface="Courier New" panose="02070309020205020404" pitchFamily="49" charset="0"/>
                <a:cs typeface="Courier New" panose="02070309020205020404" pitchFamily="49" charset="0"/>
              </a:rPr>
              <a:t>&lt;domain, rights-set&gt; </a:t>
            </a:r>
            <a:r>
              <a:rPr lang="zh-CN" altLang="en-US" sz="2800" dirty="0"/>
              <a:t>组成，定义了所有有着非空访问权限集合的域</a:t>
            </a:r>
            <a:endParaRPr lang="en-US" altLang="en-US" sz="2800" dirty="0"/>
          </a:p>
          <a:p>
            <a:pPr lvl="1">
              <a:lnSpc>
                <a:spcPct val="90000"/>
              </a:lnSpc>
              <a:tabLst>
                <a:tab pos="2736850" algn="l"/>
              </a:tabLst>
            </a:pPr>
            <a:r>
              <a:rPr lang="zh-CN" altLang="en-US" sz="2800" dirty="0"/>
              <a:t>容易扩展到包含默认的访问权限集合</a:t>
            </a:r>
            <a:r>
              <a:rPr lang="en-US" altLang="en-US" sz="2800" dirty="0"/>
              <a:t>-&gt; </a:t>
            </a:r>
            <a:r>
              <a:rPr lang="zh-CN" altLang="en-US" sz="2800" dirty="0"/>
              <a:t>若</a:t>
            </a:r>
            <a:r>
              <a:rPr lang="en-US" altLang="en-US" sz="2800" dirty="0"/>
              <a:t>M ∈ </a:t>
            </a:r>
            <a:r>
              <a:rPr lang="zh-CN" altLang="en-US" sz="2800" dirty="0"/>
              <a:t>默认集合，也允许访问</a:t>
            </a:r>
            <a:endParaRPr lang="en-US" altLang="en-US" sz="2800" dirty="0"/>
          </a:p>
          <a:p>
            <a:pPr>
              <a:lnSpc>
                <a:spcPct val="90000"/>
              </a:lnSpc>
              <a:buNone/>
              <a:tabLst>
                <a:tab pos="2736850" algn="l"/>
              </a:tabLst>
            </a:pPr>
            <a:endParaRPr lang="en-US"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A76F474-E035-4F70-9166-68748FB10C26}"/>
              </a:ext>
            </a:extLst>
          </p:cNvPr>
          <p:cNvSpPr>
            <a:spLocks noGrp="1"/>
          </p:cNvSpPr>
          <p:nvPr>
            <p:ph type="title"/>
          </p:nvPr>
        </p:nvSpPr>
        <p:spPr>
          <a:xfrm>
            <a:off x="2581275" y="114301"/>
            <a:ext cx="8229600" cy="576263"/>
          </a:xfrm>
        </p:spPr>
        <p:txBody>
          <a:bodyPr/>
          <a:lstStyle/>
          <a:p>
            <a:r>
              <a:rPr lang="en-US" altLang="en-US" sz="2800"/>
              <a:t>Implementation of Access Matrix (Cont.)</a:t>
            </a:r>
          </a:p>
        </p:txBody>
      </p:sp>
      <p:sp>
        <p:nvSpPr>
          <p:cNvPr id="22531" name="Content Placeholder 2">
            <a:extLst>
              <a:ext uri="{FF2B5EF4-FFF2-40B4-BE49-F238E27FC236}">
                <a16:creationId xmlns:a16="http://schemas.microsoft.com/office/drawing/2014/main" id="{156E5D1C-77D1-4E90-87F2-5E9891365AC7}"/>
              </a:ext>
            </a:extLst>
          </p:cNvPr>
          <p:cNvSpPr>
            <a:spLocks noGrp="1"/>
          </p:cNvSpPr>
          <p:nvPr>
            <p:ph idx="1"/>
          </p:nvPr>
        </p:nvSpPr>
        <p:spPr>
          <a:xfrm>
            <a:off x="932935" y="1233489"/>
            <a:ext cx="10589741" cy="4530725"/>
          </a:xfrm>
        </p:spPr>
        <p:txBody>
          <a:bodyPr/>
          <a:lstStyle/>
          <a:p>
            <a:pPr>
              <a:lnSpc>
                <a:spcPct val="90000"/>
              </a:lnSpc>
              <a:tabLst>
                <a:tab pos="2736850" algn="l"/>
              </a:tabLst>
            </a:pPr>
            <a:r>
              <a:rPr lang="en-US" altLang="en-US" sz="2800" dirty="0"/>
              <a:t>Each column = Access-control list for one object </a:t>
            </a:r>
            <a:br>
              <a:rPr lang="en-US" altLang="en-US" sz="2800" dirty="0"/>
            </a:br>
            <a:r>
              <a:rPr lang="en-US" altLang="en-US" sz="2800" dirty="0"/>
              <a:t>Defines who can perform what operation</a:t>
            </a:r>
            <a:br>
              <a:rPr lang="en-US" altLang="en-US" sz="2800" dirty="0"/>
            </a:br>
            <a:br>
              <a:rPr lang="en-US" altLang="en-US" sz="2400" dirty="0"/>
            </a:br>
            <a:r>
              <a:rPr lang="en-US" altLang="en-US" sz="2400" dirty="0"/>
              <a:t>	Domain 1 = Read, Write</a:t>
            </a:r>
            <a:br>
              <a:rPr lang="en-US" altLang="en-US" sz="2400" dirty="0"/>
            </a:br>
            <a:r>
              <a:rPr lang="en-US" altLang="en-US" sz="2400" dirty="0"/>
              <a:t>	Domain 2 = Read</a:t>
            </a:r>
            <a:br>
              <a:rPr lang="en-US" altLang="en-US" sz="2400" dirty="0"/>
            </a:br>
            <a:r>
              <a:rPr lang="en-US" altLang="en-US" sz="2400" dirty="0"/>
              <a:t>	Domain 3 = Read</a:t>
            </a:r>
            <a:br>
              <a:rPr lang="en-US" altLang="en-US" sz="2400" dirty="0"/>
            </a:br>
            <a:r>
              <a:rPr lang="en-US" altLang="en-US" sz="2400" dirty="0"/>
              <a:t>	       </a:t>
            </a:r>
            <a:endParaRPr lang="en-US" altLang="en-US" sz="2400" dirty="0">
              <a:sym typeface="MT Extra" panose="05050102010205020202" pitchFamily="18" charset="2"/>
            </a:endParaRPr>
          </a:p>
          <a:p>
            <a:pPr>
              <a:lnSpc>
                <a:spcPct val="90000"/>
              </a:lnSpc>
              <a:tabLst>
                <a:tab pos="2736850" algn="l"/>
              </a:tabLst>
            </a:pPr>
            <a:r>
              <a:rPr lang="en-US" altLang="en-US" sz="2800" dirty="0">
                <a:sym typeface="MT Extra" panose="05050102010205020202" pitchFamily="18" charset="2"/>
              </a:rPr>
              <a:t>Each Row = Capability List (like a key)</a:t>
            </a:r>
            <a:br>
              <a:rPr lang="en-US" altLang="en-US" sz="2800" dirty="0">
                <a:sym typeface="MT Extra" panose="05050102010205020202" pitchFamily="18" charset="2"/>
              </a:rPr>
            </a:br>
            <a:r>
              <a:rPr lang="en-US" altLang="en-US" sz="2800" dirty="0">
                <a:sym typeface="MT Extra" panose="05050102010205020202" pitchFamily="18" charset="2"/>
              </a:rPr>
              <a:t>For each domain, what operations allowed on what objects</a:t>
            </a:r>
          </a:p>
          <a:p>
            <a:pPr lvl="3">
              <a:lnSpc>
                <a:spcPct val="90000"/>
              </a:lnSpc>
              <a:buNone/>
              <a:tabLst>
                <a:tab pos="2736850" algn="l"/>
              </a:tabLst>
            </a:pPr>
            <a:r>
              <a:rPr lang="en-US" altLang="en-US" sz="2400" dirty="0"/>
              <a:t>Object F1 – Read</a:t>
            </a:r>
          </a:p>
          <a:p>
            <a:pPr lvl="3">
              <a:lnSpc>
                <a:spcPct val="90000"/>
              </a:lnSpc>
              <a:buNone/>
              <a:tabLst>
                <a:tab pos="2736850" algn="l"/>
              </a:tabLst>
            </a:pPr>
            <a:r>
              <a:rPr lang="en-US" altLang="en-US" sz="2400" dirty="0"/>
              <a:t>Object F4 – Read, Write, Execute</a:t>
            </a:r>
          </a:p>
          <a:p>
            <a:pPr lvl="3">
              <a:lnSpc>
                <a:spcPct val="90000"/>
              </a:lnSpc>
              <a:buNone/>
              <a:tabLst>
                <a:tab pos="2736850" algn="l"/>
              </a:tabLst>
            </a:pPr>
            <a:r>
              <a:rPr lang="en-US" altLang="en-US" sz="2400" dirty="0"/>
              <a:t>Object F5 – Read, Write, Delete, Copy</a:t>
            </a:r>
          </a:p>
          <a:p>
            <a:pPr>
              <a:tabLst>
                <a:tab pos="2736850" algn="l"/>
              </a:tabLst>
            </a:pP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8EC1DFC-B646-4D35-932A-183CBFFB411F}"/>
              </a:ext>
            </a:extLst>
          </p:cNvPr>
          <p:cNvSpPr>
            <a:spLocks noGrp="1"/>
          </p:cNvSpPr>
          <p:nvPr>
            <p:ph type="title"/>
          </p:nvPr>
        </p:nvSpPr>
        <p:spPr>
          <a:xfrm>
            <a:off x="2711451" y="155576"/>
            <a:ext cx="7758113" cy="576263"/>
          </a:xfrm>
        </p:spPr>
        <p:txBody>
          <a:bodyPr/>
          <a:lstStyle/>
          <a:p>
            <a:r>
              <a:rPr lang="en-US" altLang="en-US" sz="2800"/>
              <a:t>Implementation of Access Matrix (Cont.)</a:t>
            </a:r>
          </a:p>
        </p:txBody>
      </p:sp>
      <p:sp>
        <p:nvSpPr>
          <p:cNvPr id="23555" name="Content Placeholder 2">
            <a:extLst>
              <a:ext uri="{FF2B5EF4-FFF2-40B4-BE49-F238E27FC236}">
                <a16:creationId xmlns:a16="http://schemas.microsoft.com/office/drawing/2014/main" id="{C9E0ED7E-3ED5-498E-B029-3F5FE4EF02DD}"/>
              </a:ext>
            </a:extLst>
          </p:cNvPr>
          <p:cNvSpPr>
            <a:spLocks noGrp="1"/>
          </p:cNvSpPr>
          <p:nvPr>
            <p:ph idx="1"/>
          </p:nvPr>
        </p:nvSpPr>
        <p:spPr>
          <a:xfrm>
            <a:off x="735227" y="1138239"/>
            <a:ext cx="10645346" cy="4530725"/>
          </a:xfrm>
        </p:spPr>
        <p:txBody>
          <a:bodyPr/>
          <a:lstStyle/>
          <a:p>
            <a:r>
              <a:rPr lang="zh-CN" altLang="en-US" sz="2800" dirty="0"/>
              <a:t>实现</a:t>
            </a:r>
            <a:r>
              <a:rPr lang="en-US" altLang="en-US" sz="2800" dirty="0"/>
              <a:t> 3 – </a:t>
            </a:r>
            <a:r>
              <a:rPr lang="zh-CN" altLang="en-US" sz="2800" dirty="0"/>
              <a:t>域的能力列表</a:t>
            </a:r>
            <a:endParaRPr lang="en-US" altLang="en-US" sz="2800" dirty="0"/>
          </a:p>
          <a:p>
            <a:pPr lvl="1"/>
            <a:r>
              <a:rPr lang="en-US" altLang="en-US" sz="2800" dirty="0"/>
              <a:t>Instead of object-based, list is domain based</a:t>
            </a:r>
            <a:r>
              <a:rPr lang="zh-CN" altLang="en-US" sz="2800" dirty="0"/>
              <a:t>不是基于对象的，列表是基于域的</a:t>
            </a:r>
            <a:endParaRPr lang="en-US" altLang="en-US" sz="2800" dirty="0"/>
          </a:p>
          <a:p>
            <a:pPr lvl="1"/>
            <a:r>
              <a:rPr lang="zh-CN" altLang="en-US" sz="2800" dirty="0"/>
              <a:t>域的 </a:t>
            </a:r>
            <a:r>
              <a:rPr lang="en-US" altLang="en-US" sz="2800" b="1" dirty="0">
                <a:solidFill>
                  <a:srgbClr val="3366FF"/>
                </a:solidFill>
              </a:rPr>
              <a:t>Capability list(</a:t>
            </a:r>
            <a:r>
              <a:rPr lang="zh-CN" altLang="en-US" sz="2800" b="1" dirty="0">
                <a:solidFill>
                  <a:srgbClr val="3366FF"/>
                </a:solidFill>
              </a:rPr>
              <a:t>能力列表</a:t>
            </a:r>
            <a:r>
              <a:rPr lang="en-US" altLang="en-US" sz="2800" b="1" dirty="0">
                <a:solidFill>
                  <a:srgbClr val="3366FF"/>
                </a:solidFill>
              </a:rPr>
              <a:t>) </a:t>
            </a:r>
            <a:r>
              <a:rPr lang="zh-CN" altLang="en-US" sz="2800" dirty="0"/>
              <a:t>由对象以及允许作用于这些对象上的操作组成</a:t>
            </a:r>
            <a:endParaRPr lang="en-US" altLang="en-US" sz="2800" dirty="0"/>
          </a:p>
          <a:p>
            <a:pPr lvl="1"/>
            <a:r>
              <a:rPr lang="zh-CN" altLang="en-US" sz="2800" dirty="0"/>
              <a:t>对象通常用其物理名称或地址表示</a:t>
            </a:r>
            <a:r>
              <a:rPr lang="en-US" altLang="en-US" sz="2800" dirty="0"/>
              <a:t>, </a:t>
            </a:r>
            <a:r>
              <a:rPr lang="zh-CN" altLang="en-US" sz="2800" dirty="0"/>
              <a:t>被称为 </a:t>
            </a:r>
            <a:r>
              <a:rPr lang="en-US" altLang="en-US" sz="2800" b="1" dirty="0">
                <a:solidFill>
                  <a:srgbClr val="3366FF"/>
                </a:solidFill>
              </a:rPr>
              <a:t>capability(</a:t>
            </a:r>
            <a:r>
              <a:rPr lang="zh-CN" altLang="en-US" sz="2800" b="1" dirty="0">
                <a:solidFill>
                  <a:srgbClr val="3366FF"/>
                </a:solidFill>
              </a:rPr>
              <a:t>能力</a:t>
            </a:r>
            <a:r>
              <a:rPr lang="en-US" altLang="en-US" sz="2800" b="1" dirty="0">
                <a:solidFill>
                  <a:srgbClr val="3366FF"/>
                </a:solidFill>
              </a:rPr>
              <a:t>)</a:t>
            </a:r>
          </a:p>
          <a:p>
            <a:pPr>
              <a:buFont typeface="Monotype Sorts" pitchFamily="-84" charset="2"/>
              <a:buNone/>
            </a:pPr>
            <a:endParaRPr lang="en-US" alt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8EC1DFC-B646-4D35-932A-183CBFFB411F}"/>
              </a:ext>
            </a:extLst>
          </p:cNvPr>
          <p:cNvSpPr>
            <a:spLocks noGrp="1"/>
          </p:cNvSpPr>
          <p:nvPr>
            <p:ph type="title"/>
          </p:nvPr>
        </p:nvSpPr>
        <p:spPr>
          <a:xfrm>
            <a:off x="2711451" y="155576"/>
            <a:ext cx="7758113" cy="576263"/>
          </a:xfrm>
        </p:spPr>
        <p:txBody>
          <a:bodyPr/>
          <a:lstStyle/>
          <a:p>
            <a:r>
              <a:rPr lang="en-US" altLang="en-US" sz="2800"/>
              <a:t>Implementation of Access Matrix (Cont.)</a:t>
            </a:r>
          </a:p>
        </p:txBody>
      </p:sp>
      <p:sp>
        <p:nvSpPr>
          <p:cNvPr id="23555" name="Content Placeholder 2">
            <a:extLst>
              <a:ext uri="{FF2B5EF4-FFF2-40B4-BE49-F238E27FC236}">
                <a16:creationId xmlns:a16="http://schemas.microsoft.com/office/drawing/2014/main" id="{C9E0ED7E-3ED5-498E-B029-3F5FE4EF02DD}"/>
              </a:ext>
            </a:extLst>
          </p:cNvPr>
          <p:cNvSpPr>
            <a:spLocks noGrp="1"/>
          </p:cNvSpPr>
          <p:nvPr>
            <p:ph idx="1"/>
          </p:nvPr>
        </p:nvSpPr>
        <p:spPr>
          <a:xfrm>
            <a:off x="735227" y="1138239"/>
            <a:ext cx="10645346" cy="4530725"/>
          </a:xfrm>
        </p:spPr>
        <p:txBody>
          <a:bodyPr/>
          <a:lstStyle/>
          <a:p>
            <a:pPr lvl="1"/>
            <a:r>
              <a:rPr lang="zh-CN" altLang="en-US" sz="2800" dirty="0"/>
              <a:t>如果要对对象执行操作</a:t>
            </a:r>
            <a:r>
              <a:rPr lang="en-US" altLang="zh-CN" sz="2800" dirty="0"/>
              <a:t>M</a:t>
            </a:r>
            <a:r>
              <a:rPr lang="zh-CN" altLang="en-US" sz="2800" dirty="0"/>
              <a:t>，由程序来执行这个操作，参数为对象的能力</a:t>
            </a:r>
            <a:r>
              <a:rPr lang="en-US" altLang="zh-CN" sz="2800" dirty="0"/>
              <a:t>(</a:t>
            </a:r>
            <a:r>
              <a:rPr lang="zh-CN" altLang="en-US" sz="2800" dirty="0"/>
              <a:t>或指针</a:t>
            </a:r>
            <a:r>
              <a:rPr lang="en-US" altLang="zh-CN" sz="2800" dirty="0"/>
              <a:t>)</a:t>
            </a:r>
            <a:r>
              <a:rPr lang="zh-CN" altLang="en-US" sz="2800" dirty="0"/>
              <a:t>。</a:t>
            </a:r>
            <a:endParaRPr lang="en-US" altLang="en-US" sz="2800" dirty="0"/>
          </a:p>
          <a:p>
            <a:pPr lvl="2"/>
            <a:r>
              <a:rPr lang="zh-CN" altLang="en-US" sz="2800" dirty="0"/>
              <a:t>拥有能力，意味着允许访问</a:t>
            </a:r>
            <a:endParaRPr lang="en-US" altLang="en-US" sz="2800" dirty="0"/>
          </a:p>
          <a:p>
            <a:pPr lvl="1"/>
            <a:r>
              <a:rPr lang="zh-CN" altLang="en-US" sz="2800" dirty="0"/>
              <a:t>能力列表被关联到一个域，但在该域中执行的进程并不能直接地访问它</a:t>
            </a:r>
            <a:endParaRPr lang="en-US" altLang="en-US" sz="2800" dirty="0"/>
          </a:p>
          <a:p>
            <a:pPr lvl="2"/>
            <a:r>
              <a:rPr lang="zh-CN" altLang="en-US" sz="2800" dirty="0"/>
              <a:t>而是，能力列表是一个被保护的对象，由操作系统持有，被用户间接访问</a:t>
            </a:r>
            <a:endParaRPr lang="en-US" altLang="en-US" sz="2800" dirty="0"/>
          </a:p>
          <a:p>
            <a:pPr lvl="2"/>
            <a:r>
              <a:rPr lang="zh-CN" altLang="en-US" sz="2800" dirty="0"/>
              <a:t>就像是一个安全指针</a:t>
            </a:r>
            <a:r>
              <a:rPr lang="en-US" altLang="zh-CN" sz="2800" dirty="0"/>
              <a:t>(</a:t>
            </a:r>
            <a:r>
              <a:rPr lang="ja-JP" altLang="en-US" sz="2800" dirty="0"/>
              <a:t>“</a:t>
            </a:r>
            <a:r>
              <a:rPr lang="en-US" altLang="ja-JP" sz="2800" dirty="0"/>
              <a:t>secure pointer</a:t>
            </a:r>
            <a:r>
              <a:rPr lang="ja-JP" altLang="en-US" sz="2800" dirty="0"/>
              <a:t>”</a:t>
            </a:r>
            <a:r>
              <a:rPr lang="en-US" altLang="ja-JP" sz="2800" dirty="0"/>
              <a:t>)</a:t>
            </a:r>
          </a:p>
          <a:p>
            <a:pPr lvl="2"/>
            <a:r>
              <a:rPr lang="zh-CN" altLang="en-US" sz="2800" dirty="0"/>
              <a:t>这种想法为扩展到应用层次的保护提供了一个良好的基础</a:t>
            </a:r>
            <a:endParaRPr lang="en-US" altLang="en-US" sz="2800" dirty="0"/>
          </a:p>
          <a:p>
            <a:endParaRPr lang="en-US" altLang="en-US" sz="2400" dirty="0"/>
          </a:p>
          <a:p>
            <a:pPr>
              <a:buFont typeface="Monotype Sorts" pitchFamily="-84" charset="2"/>
              <a:buNone/>
            </a:pPr>
            <a:endParaRPr lang="en-US" altLang="en-US" sz="3200" dirty="0"/>
          </a:p>
        </p:txBody>
      </p:sp>
    </p:spTree>
    <p:extLst>
      <p:ext uri="{BB962C8B-B14F-4D97-AF65-F5344CB8AC3E}">
        <p14:creationId xmlns:p14="http://schemas.microsoft.com/office/powerpoint/2010/main" val="387798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416FC80-CDD8-4155-853F-E1516EBAE076}"/>
              </a:ext>
            </a:extLst>
          </p:cNvPr>
          <p:cNvSpPr>
            <a:spLocks noGrp="1"/>
          </p:cNvSpPr>
          <p:nvPr>
            <p:ph type="title"/>
          </p:nvPr>
        </p:nvSpPr>
        <p:spPr>
          <a:xfrm>
            <a:off x="2452688" y="277813"/>
            <a:ext cx="7758112" cy="576262"/>
          </a:xfrm>
        </p:spPr>
        <p:txBody>
          <a:bodyPr/>
          <a:lstStyle/>
          <a:p>
            <a:r>
              <a:rPr lang="en-US" altLang="en-US" sz="2800"/>
              <a:t>Implementation of Access Matrix (Cont.)</a:t>
            </a:r>
          </a:p>
        </p:txBody>
      </p:sp>
      <p:sp>
        <p:nvSpPr>
          <p:cNvPr id="24579" name="Content Placeholder 2">
            <a:extLst>
              <a:ext uri="{FF2B5EF4-FFF2-40B4-BE49-F238E27FC236}">
                <a16:creationId xmlns:a16="http://schemas.microsoft.com/office/drawing/2014/main" id="{BAD2F7D2-E86D-4FA9-9FF3-BD6BACE5D064}"/>
              </a:ext>
            </a:extLst>
          </p:cNvPr>
          <p:cNvSpPr>
            <a:spLocks noGrp="1"/>
          </p:cNvSpPr>
          <p:nvPr>
            <p:ph idx="1"/>
          </p:nvPr>
        </p:nvSpPr>
        <p:spPr>
          <a:xfrm>
            <a:off x="971035" y="1054162"/>
            <a:ext cx="10249929" cy="756883"/>
          </a:xfrm>
        </p:spPr>
        <p:txBody>
          <a:bodyPr/>
          <a:lstStyle/>
          <a:p>
            <a:r>
              <a:rPr lang="zh-CN" altLang="en-US" sz="2800"/>
              <a:t>实现</a:t>
            </a:r>
            <a:r>
              <a:rPr lang="en-US" altLang="en-US" sz="2800"/>
              <a:t> </a:t>
            </a:r>
            <a:r>
              <a:rPr lang="en-US" altLang="en-US" sz="2800" dirty="0"/>
              <a:t>4 </a:t>
            </a:r>
            <a:r>
              <a:rPr lang="en-US" altLang="en-US" sz="2800"/>
              <a:t>– </a:t>
            </a:r>
            <a:r>
              <a:rPr lang="zh-CN" altLang="en-US" sz="2800" b="1">
                <a:solidFill>
                  <a:srgbClr val="0070C0"/>
                </a:solidFill>
              </a:rPr>
              <a:t>锁</a:t>
            </a:r>
            <a:r>
              <a:rPr lang="en-US" altLang="zh-CN" sz="2800" b="1">
                <a:solidFill>
                  <a:srgbClr val="0070C0"/>
                </a:solidFill>
              </a:rPr>
              <a:t>-</a:t>
            </a:r>
            <a:r>
              <a:rPr lang="zh-CN" altLang="en-US" sz="2800" b="1">
                <a:solidFill>
                  <a:srgbClr val="0070C0"/>
                </a:solidFill>
              </a:rPr>
              <a:t>钥匙机制</a:t>
            </a:r>
            <a:r>
              <a:rPr lang="en-US" altLang="zh-CN" sz="2800"/>
              <a:t>(</a:t>
            </a:r>
            <a:r>
              <a:rPr lang="en-US" altLang="en-US" sz="2800"/>
              <a:t>Lock-key)</a:t>
            </a:r>
            <a:endParaRPr lang="en-US" altLang="en-US" sz="2800" dirty="0"/>
          </a:p>
        </p:txBody>
      </p:sp>
      <p:pic>
        <p:nvPicPr>
          <p:cNvPr id="3" name="图片 2">
            <a:extLst>
              <a:ext uri="{FF2B5EF4-FFF2-40B4-BE49-F238E27FC236}">
                <a16:creationId xmlns:a16="http://schemas.microsoft.com/office/drawing/2014/main" id="{ACA7B798-1B4F-41D0-B9FB-D7FF4AF09B21}"/>
              </a:ext>
            </a:extLst>
          </p:cNvPr>
          <p:cNvPicPr>
            <a:picLocks noChangeAspect="1"/>
          </p:cNvPicPr>
          <p:nvPr/>
        </p:nvPicPr>
        <p:blipFill>
          <a:blip r:embed="rId2"/>
          <a:stretch>
            <a:fillRect/>
          </a:stretch>
        </p:blipFill>
        <p:spPr>
          <a:xfrm>
            <a:off x="509587" y="1704513"/>
            <a:ext cx="11172825" cy="289906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F12AB84-5678-4530-81FA-C592D7696E4A}"/>
              </a:ext>
            </a:extLst>
          </p:cNvPr>
          <p:cNvSpPr>
            <a:spLocks noGrp="1"/>
          </p:cNvSpPr>
          <p:nvPr>
            <p:ph type="title"/>
          </p:nvPr>
        </p:nvSpPr>
        <p:spPr>
          <a:xfrm>
            <a:off x="2411414" y="127001"/>
            <a:ext cx="7799387" cy="576263"/>
          </a:xfrm>
        </p:spPr>
        <p:txBody>
          <a:bodyPr/>
          <a:lstStyle/>
          <a:p>
            <a:r>
              <a:rPr lang="en-US" altLang="en-US" sz="2800"/>
              <a:t>Comparison of Implementations</a:t>
            </a:r>
          </a:p>
        </p:txBody>
      </p:sp>
      <p:pic>
        <p:nvPicPr>
          <p:cNvPr id="5" name="图片 4">
            <a:extLst>
              <a:ext uri="{FF2B5EF4-FFF2-40B4-BE49-F238E27FC236}">
                <a16:creationId xmlns:a16="http://schemas.microsoft.com/office/drawing/2014/main" id="{B0EE7D7C-4989-4EC5-A240-704AE31230CE}"/>
              </a:ext>
            </a:extLst>
          </p:cNvPr>
          <p:cNvPicPr>
            <a:picLocks noChangeAspect="1"/>
          </p:cNvPicPr>
          <p:nvPr/>
        </p:nvPicPr>
        <p:blipFill>
          <a:blip r:embed="rId2"/>
          <a:stretch>
            <a:fillRect/>
          </a:stretch>
        </p:blipFill>
        <p:spPr>
          <a:xfrm>
            <a:off x="381000" y="1109710"/>
            <a:ext cx="11430000" cy="420047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EEA11E0-983C-406F-A4AB-1AA58158EDBD}"/>
              </a:ext>
            </a:extLst>
          </p:cNvPr>
          <p:cNvSpPr>
            <a:spLocks noGrp="1"/>
          </p:cNvSpPr>
          <p:nvPr>
            <p:ph type="title"/>
          </p:nvPr>
        </p:nvSpPr>
        <p:spPr>
          <a:xfrm>
            <a:off x="2630489" y="155576"/>
            <a:ext cx="7799387" cy="576263"/>
          </a:xfrm>
        </p:spPr>
        <p:txBody>
          <a:bodyPr/>
          <a:lstStyle/>
          <a:p>
            <a:r>
              <a:rPr lang="en-US" altLang="en-US" sz="2800"/>
              <a:t>Comparison of Implementations (Cont.)</a:t>
            </a:r>
          </a:p>
        </p:txBody>
      </p:sp>
      <p:pic>
        <p:nvPicPr>
          <p:cNvPr id="5" name="图片 4">
            <a:extLst>
              <a:ext uri="{FF2B5EF4-FFF2-40B4-BE49-F238E27FC236}">
                <a16:creationId xmlns:a16="http://schemas.microsoft.com/office/drawing/2014/main" id="{9440021E-6672-4C77-B037-D3DD46DD5AB3}"/>
              </a:ext>
            </a:extLst>
          </p:cNvPr>
          <p:cNvPicPr>
            <a:picLocks noChangeAspect="1"/>
          </p:cNvPicPr>
          <p:nvPr/>
        </p:nvPicPr>
        <p:blipFill>
          <a:blip r:embed="rId2"/>
          <a:stretch>
            <a:fillRect/>
          </a:stretch>
        </p:blipFill>
        <p:spPr>
          <a:xfrm>
            <a:off x="381000" y="1269507"/>
            <a:ext cx="11430000" cy="310325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97B1D3F-BE2F-4F54-9FB8-0ACA8ECC740A}"/>
              </a:ext>
            </a:extLst>
          </p:cNvPr>
          <p:cNvSpPr>
            <a:spLocks noGrp="1" noChangeArrowheads="1"/>
          </p:cNvSpPr>
          <p:nvPr>
            <p:ph type="title"/>
          </p:nvPr>
        </p:nvSpPr>
        <p:spPr>
          <a:xfrm>
            <a:off x="2214564" y="127001"/>
            <a:ext cx="7996237" cy="576263"/>
          </a:xfrm>
        </p:spPr>
        <p:txBody>
          <a:bodyPr/>
          <a:lstStyle/>
          <a:p>
            <a:pPr eaLnBrk="1" hangingPunct="1"/>
            <a:r>
              <a:rPr lang="en-US" altLang="en-US"/>
              <a:t>14.6 Access Control(</a:t>
            </a:r>
            <a:r>
              <a:rPr lang="zh-CN" altLang="en-US"/>
              <a:t>访问控制</a:t>
            </a:r>
            <a:r>
              <a:rPr lang="en-US" altLang="en-US"/>
              <a:t>)</a:t>
            </a:r>
          </a:p>
        </p:txBody>
      </p:sp>
      <p:sp>
        <p:nvSpPr>
          <p:cNvPr id="27651" name="Rectangle 3">
            <a:extLst>
              <a:ext uri="{FF2B5EF4-FFF2-40B4-BE49-F238E27FC236}">
                <a16:creationId xmlns:a16="http://schemas.microsoft.com/office/drawing/2014/main" id="{69A2C9CE-21DA-4480-B8A8-CE0DF4B84A68}"/>
              </a:ext>
            </a:extLst>
          </p:cNvPr>
          <p:cNvSpPr>
            <a:spLocks noGrp="1" noChangeArrowheads="1"/>
          </p:cNvSpPr>
          <p:nvPr>
            <p:ph type="body" idx="1"/>
          </p:nvPr>
        </p:nvSpPr>
        <p:spPr>
          <a:xfrm>
            <a:off x="692458" y="1096963"/>
            <a:ext cx="7590408" cy="4813300"/>
          </a:xfrm>
        </p:spPr>
        <p:txBody>
          <a:bodyPr/>
          <a:lstStyle/>
          <a:p>
            <a:r>
              <a:rPr lang="en-US" altLang="en-US" sz="2400"/>
              <a:t>Protection can be applied to non-file resources</a:t>
            </a:r>
          </a:p>
          <a:p>
            <a:r>
              <a:rPr lang="en-US" altLang="en-US" sz="2400"/>
              <a:t>Oracle Solaris 10 provides </a:t>
            </a:r>
            <a:r>
              <a:rPr lang="en-US" altLang="en-US" sz="2400" b="1">
                <a:solidFill>
                  <a:srgbClr val="3366FF"/>
                </a:solidFill>
              </a:rPr>
              <a:t>role-based access control </a:t>
            </a:r>
            <a:r>
              <a:rPr lang="en-US" altLang="en-US" sz="2400"/>
              <a:t>(</a:t>
            </a:r>
            <a:r>
              <a:rPr lang="en-US" altLang="en-US" sz="2400" b="1">
                <a:solidFill>
                  <a:srgbClr val="3366FF"/>
                </a:solidFill>
              </a:rPr>
              <a:t>RBAC</a:t>
            </a:r>
            <a:r>
              <a:rPr lang="en-US" altLang="en-US" sz="2400"/>
              <a:t>)</a:t>
            </a:r>
            <a:r>
              <a:rPr lang="en-US" altLang="en-US" sz="2400" b="1"/>
              <a:t> </a:t>
            </a:r>
            <a:r>
              <a:rPr lang="en-US" altLang="en-US" sz="2400"/>
              <a:t>to implement least privilege</a:t>
            </a:r>
          </a:p>
          <a:p>
            <a:pPr lvl="1"/>
            <a:r>
              <a:rPr lang="en-US" altLang="en-US" sz="2400" b="1" i="1"/>
              <a:t>Privilege</a:t>
            </a:r>
            <a:r>
              <a:rPr lang="en-US" altLang="en-US" sz="2400" i="1"/>
              <a:t> </a:t>
            </a:r>
            <a:r>
              <a:rPr lang="en-US" altLang="en-US" sz="2400"/>
              <a:t>is right to execute system call or use an option within a system call</a:t>
            </a:r>
          </a:p>
          <a:p>
            <a:pPr lvl="1"/>
            <a:r>
              <a:rPr lang="en-US" altLang="en-US" sz="2400"/>
              <a:t>Can be assigned to processes</a:t>
            </a:r>
          </a:p>
          <a:p>
            <a:pPr lvl="1"/>
            <a:r>
              <a:rPr lang="en-US" altLang="en-US" sz="2400"/>
              <a:t>Users assigned </a:t>
            </a:r>
            <a:r>
              <a:rPr lang="en-US" altLang="en-US" sz="2400" b="1" i="1"/>
              <a:t>roles</a:t>
            </a:r>
            <a:r>
              <a:rPr lang="en-US" altLang="en-US" sz="2400" i="1"/>
              <a:t> </a:t>
            </a:r>
            <a:r>
              <a:rPr lang="en-US" altLang="en-US" sz="2400"/>
              <a:t>granting access to privileges and programs</a:t>
            </a:r>
          </a:p>
          <a:p>
            <a:pPr lvl="2"/>
            <a:r>
              <a:rPr lang="en-US" altLang="en-US" sz="2400"/>
              <a:t>Enable role via password to gain its privileges</a:t>
            </a:r>
          </a:p>
          <a:p>
            <a:pPr lvl="1"/>
            <a:r>
              <a:rPr lang="en-US" altLang="en-US" sz="2400"/>
              <a:t>Similar to access matrix</a:t>
            </a:r>
          </a:p>
          <a:p>
            <a:pPr lvl="1"/>
            <a:endParaRPr lang="en-US" altLang="en-US" sz="2400"/>
          </a:p>
          <a:p>
            <a:pPr lvl="1">
              <a:buFont typeface="Monotype Sorts" pitchFamily="-84" charset="2"/>
              <a:buNone/>
            </a:pPr>
            <a:endParaRPr lang="en-US" altLang="en-US" sz="2400"/>
          </a:p>
        </p:txBody>
      </p:sp>
      <p:pic>
        <p:nvPicPr>
          <p:cNvPr id="27652" name="Picture 5">
            <a:extLst>
              <a:ext uri="{FF2B5EF4-FFF2-40B4-BE49-F238E27FC236}">
                <a16:creationId xmlns:a16="http://schemas.microsoft.com/office/drawing/2014/main" id="{F8A2052F-4154-4958-A682-F443BDA98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908" y="956877"/>
            <a:ext cx="2807044" cy="5044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158B784-FDE8-42E5-9A28-548B5B7F7455}"/>
              </a:ext>
            </a:extLst>
          </p:cNvPr>
          <p:cNvSpPr>
            <a:spLocks noGrp="1" noChangeArrowheads="1"/>
          </p:cNvSpPr>
          <p:nvPr>
            <p:ph type="title"/>
          </p:nvPr>
        </p:nvSpPr>
        <p:spPr>
          <a:xfrm>
            <a:off x="1757780" y="127001"/>
            <a:ext cx="9561248" cy="576263"/>
          </a:xfrm>
        </p:spPr>
        <p:txBody>
          <a:bodyPr/>
          <a:lstStyle/>
          <a:p>
            <a:pPr eaLnBrk="1" hangingPunct="1"/>
            <a:r>
              <a:rPr lang="en-US" altLang="en-US" sz="2800"/>
              <a:t>14.7 Revocation of Access Rights(</a:t>
            </a:r>
            <a:r>
              <a:rPr lang="zh-CN" altLang="en-US" sz="2800"/>
              <a:t>访问权限的撤回</a:t>
            </a:r>
            <a:r>
              <a:rPr lang="en-US" altLang="en-US" sz="2800"/>
              <a:t>)</a:t>
            </a:r>
          </a:p>
        </p:txBody>
      </p:sp>
      <p:sp>
        <p:nvSpPr>
          <p:cNvPr id="28675" name="Rectangle 3">
            <a:extLst>
              <a:ext uri="{FF2B5EF4-FFF2-40B4-BE49-F238E27FC236}">
                <a16:creationId xmlns:a16="http://schemas.microsoft.com/office/drawing/2014/main" id="{D8002D21-27F8-4926-8D28-0D8027A1E039}"/>
              </a:ext>
            </a:extLst>
          </p:cNvPr>
          <p:cNvSpPr>
            <a:spLocks noGrp="1" noChangeArrowheads="1"/>
          </p:cNvSpPr>
          <p:nvPr>
            <p:ph type="body" idx="1"/>
          </p:nvPr>
        </p:nvSpPr>
        <p:spPr>
          <a:xfrm>
            <a:off x="825623" y="1050926"/>
            <a:ext cx="10493405" cy="4740275"/>
          </a:xfrm>
        </p:spPr>
        <p:txBody>
          <a:bodyPr/>
          <a:lstStyle/>
          <a:p>
            <a:r>
              <a:rPr lang="en-US" altLang="en-US" sz="2400"/>
              <a:t>Various options to remove the access right of a domain to an object</a:t>
            </a:r>
          </a:p>
          <a:p>
            <a:pPr lvl="1"/>
            <a:r>
              <a:rPr lang="en-US" altLang="en-US" sz="2400" b="1"/>
              <a:t>Immediate vs. delayed</a:t>
            </a:r>
          </a:p>
          <a:p>
            <a:pPr lvl="1"/>
            <a:r>
              <a:rPr lang="en-US" altLang="en-US" sz="2400" b="1"/>
              <a:t>Selective vs. general</a:t>
            </a:r>
          </a:p>
          <a:p>
            <a:pPr lvl="1"/>
            <a:r>
              <a:rPr lang="en-US" altLang="en-US" sz="2400" b="1"/>
              <a:t>Partial vs. total</a:t>
            </a:r>
          </a:p>
          <a:p>
            <a:pPr lvl="1"/>
            <a:r>
              <a:rPr lang="en-US" altLang="en-US" sz="2400" b="1"/>
              <a:t>Temporary vs. permanent</a:t>
            </a:r>
          </a:p>
          <a:p>
            <a:r>
              <a:rPr lang="en-US" altLang="en-US" sz="2400" b="1">
                <a:solidFill>
                  <a:srgbClr val="3366FF"/>
                </a:solidFill>
              </a:rPr>
              <a:t>Access List</a:t>
            </a:r>
            <a:r>
              <a:rPr lang="en-US" altLang="en-US" sz="2400">
                <a:solidFill>
                  <a:srgbClr val="3366FF"/>
                </a:solidFill>
              </a:rPr>
              <a:t> </a:t>
            </a:r>
            <a:r>
              <a:rPr lang="en-US" altLang="en-US" sz="2400"/>
              <a:t>– Delete access rights from access list</a:t>
            </a:r>
          </a:p>
          <a:p>
            <a:pPr lvl="1"/>
            <a:r>
              <a:rPr lang="en-US" altLang="en-US" sz="2400" b="1"/>
              <a:t>Simple</a:t>
            </a:r>
            <a:r>
              <a:rPr lang="en-US" altLang="en-US" sz="2400"/>
              <a:t> – search access list and remove entry</a:t>
            </a:r>
          </a:p>
          <a:p>
            <a:pPr lvl="1"/>
            <a:r>
              <a:rPr lang="en-US" altLang="en-US" sz="2400" b="1"/>
              <a:t>Immediate</a:t>
            </a:r>
            <a:r>
              <a:rPr lang="en-US" altLang="en-US" sz="2400"/>
              <a:t>, </a:t>
            </a:r>
            <a:r>
              <a:rPr lang="en-US" altLang="en-US" sz="2400" b="1"/>
              <a:t>general</a:t>
            </a:r>
            <a:r>
              <a:rPr lang="en-US" altLang="en-US" sz="2400"/>
              <a:t> or </a:t>
            </a:r>
            <a:r>
              <a:rPr lang="en-US" altLang="en-US" sz="2400" b="1"/>
              <a:t>selective</a:t>
            </a:r>
            <a:r>
              <a:rPr lang="en-US" altLang="en-US" sz="2400"/>
              <a:t>, </a:t>
            </a:r>
            <a:r>
              <a:rPr lang="en-US" altLang="en-US" sz="2400" b="1"/>
              <a:t>total</a:t>
            </a:r>
            <a:r>
              <a:rPr lang="en-US" altLang="en-US" sz="2400"/>
              <a:t> or </a:t>
            </a:r>
            <a:r>
              <a:rPr lang="en-US" altLang="en-US" sz="2400" b="1"/>
              <a:t>partial</a:t>
            </a:r>
            <a:r>
              <a:rPr lang="en-US" altLang="en-US" sz="2400"/>
              <a:t>, </a:t>
            </a:r>
            <a:r>
              <a:rPr lang="en-US" altLang="en-US" sz="2400" b="1"/>
              <a:t>permanent</a:t>
            </a:r>
            <a:r>
              <a:rPr lang="en-US" altLang="en-US" sz="2400"/>
              <a:t> or </a:t>
            </a:r>
            <a:r>
              <a:rPr lang="en-US" altLang="en-US" sz="2400" b="1"/>
              <a:t>temporary</a:t>
            </a:r>
          </a:p>
          <a:p>
            <a:pPr lvl="1">
              <a:buFont typeface="Monotype Sorts" pitchFamily="-84" charset="2"/>
              <a:buNone/>
            </a:pPr>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EEF4C08-E551-4EED-8687-875576DB6812}"/>
              </a:ext>
            </a:extLst>
          </p:cNvPr>
          <p:cNvSpPr>
            <a:spLocks noGrp="1" noChangeArrowheads="1"/>
          </p:cNvSpPr>
          <p:nvPr>
            <p:ph type="title"/>
          </p:nvPr>
        </p:nvSpPr>
        <p:spPr>
          <a:xfrm>
            <a:off x="2536826" y="127001"/>
            <a:ext cx="7673975" cy="576263"/>
          </a:xfrm>
        </p:spPr>
        <p:txBody>
          <a:bodyPr/>
          <a:lstStyle/>
          <a:p>
            <a:pPr eaLnBrk="1" hangingPunct="1"/>
            <a:r>
              <a:rPr lang="en-US" altLang="en-US" sz="2800"/>
              <a:t>Revocation of Access Rights (Cont.)</a:t>
            </a:r>
          </a:p>
        </p:txBody>
      </p:sp>
      <p:sp>
        <p:nvSpPr>
          <p:cNvPr id="29699" name="Rectangle 3">
            <a:extLst>
              <a:ext uri="{FF2B5EF4-FFF2-40B4-BE49-F238E27FC236}">
                <a16:creationId xmlns:a16="http://schemas.microsoft.com/office/drawing/2014/main" id="{D5F91E20-71DF-4D18-A29A-06E5437C3961}"/>
              </a:ext>
            </a:extLst>
          </p:cNvPr>
          <p:cNvSpPr>
            <a:spLocks noGrp="1" noChangeArrowheads="1"/>
          </p:cNvSpPr>
          <p:nvPr>
            <p:ph type="body" idx="1"/>
          </p:nvPr>
        </p:nvSpPr>
        <p:spPr>
          <a:xfrm>
            <a:off x="781235" y="1065214"/>
            <a:ext cx="10688715" cy="4740275"/>
          </a:xfrm>
        </p:spPr>
        <p:txBody>
          <a:bodyPr/>
          <a:lstStyle/>
          <a:p>
            <a:r>
              <a:rPr lang="en-US" altLang="en-US" sz="2000" b="1" dirty="0">
                <a:solidFill>
                  <a:srgbClr val="3366FF"/>
                </a:solidFill>
              </a:rPr>
              <a:t>Capability List</a:t>
            </a:r>
            <a:r>
              <a:rPr lang="en-US" altLang="en-US" sz="2000" dirty="0">
                <a:solidFill>
                  <a:srgbClr val="3366FF"/>
                </a:solidFill>
              </a:rPr>
              <a:t> </a:t>
            </a:r>
            <a:r>
              <a:rPr lang="en-US" altLang="en-US" sz="2000" dirty="0"/>
              <a:t>– Scheme required to locate capability in the system before capability can be revoked</a:t>
            </a:r>
          </a:p>
          <a:p>
            <a:pPr lvl="1"/>
            <a:r>
              <a:rPr lang="en-US" altLang="en-US" sz="2000" b="1" dirty="0"/>
              <a:t>Reacquisition</a:t>
            </a:r>
            <a:r>
              <a:rPr lang="en-US" altLang="en-US" sz="2000" dirty="0"/>
              <a:t> – periodic delete, with require and denial if revoked</a:t>
            </a:r>
          </a:p>
          <a:p>
            <a:pPr lvl="1"/>
            <a:r>
              <a:rPr lang="en-US" altLang="en-US" sz="2000" b="1" dirty="0"/>
              <a:t>Back-pointers </a:t>
            </a:r>
            <a:r>
              <a:rPr lang="en-US" altLang="en-US" sz="2000" dirty="0"/>
              <a:t>– set of pointers from each object to all capabilities of that object (Multics)</a:t>
            </a:r>
          </a:p>
          <a:p>
            <a:pPr lvl="1"/>
            <a:r>
              <a:rPr lang="en-US" altLang="en-US" sz="2000" b="1" dirty="0"/>
              <a:t>Indirection</a:t>
            </a:r>
            <a:r>
              <a:rPr lang="en-US" altLang="en-US" sz="2000" dirty="0"/>
              <a:t> – capability points to global table entry which points to object – delete entry from global table, not selective (CAL)</a:t>
            </a:r>
          </a:p>
          <a:p>
            <a:pPr lvl="1"/>
            <a:r>
              <a:rPr lang="en-US" altLang="en-US" sz="2000" b="1" dirty="0"/>
              <a:t>Keys</a:t>
            </a:r>
            <a:r>
              <a:rPr lang="en-US" altLang="en-US" sz="2000" dirty="0"/>
              <a:t> – unique bits associated with capability, generated when capability created</a:t>
            </a:r>
          </a:p>
          <a:p>
            <a:pPr lvl="2"/>
            <a:r>
              <a:rPr lang="en-US" altLang="en-US" sz="2000" dirty="0"/>
              <a:t>Master key associated with object, key matches master key for access</a:t>
            </a:r>
          </a:p>
          <a:p>
            <a:pPr lvl="2"/>
            <a:r>
              <a:rPr lang="en-US" altLang="en-US" sz="2000" dirty="0"/>
              <a:t>Revocation – create new master key</a:t>
            </a:r>
          </a:p>
          <a:p>
            <a:pPr lvl="2"/>
            <a:r>
              <a:rPr lang="en-US" altLang="en-US" sz="2000" dirty="0"/>
              <a:t>Policy decision of who can create and modify keys – object owner or others?</a:t>
            </a:r>
          </a:p>
          <a:p>
            <a:pPr lvl="1"/>
            <a:endParaRPr lang="en-US"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FC52CBFD-E219-4A87-8EFD-AE24C45F2BCE}"/>
              </a:ext>
            </a:extLst>
          </p:cNvPr>
          <p:cNvSpPr>
            <a:spLocks noGrp="1" noChangeArrowheads="1"/>
          </p:cNvSpPr>
          <p:nvPr>
            <p:ph type="title"/>
          </p:nvPr>
        </p:nvSpPr>
        <p:spPr>
          <a:xfrm>
            <a:off x="1831909" y="247880"/>
            <a:ext cx="8229600" cy="576262"/>
          </a:xfrm>
        </p:spPr>
        <p:txBody>
          <a:bodyPr/>
          <a:lstStyle/>
          <a:p>
            <a:pPr eaLnBrk="1" hangingPunct="1"/>
            <a:r>
              <a:rPr lang="en-US" altLang="en-US" dirty="0"/>
              <a:t>Objectives</a:t>
            </a:r>
          </a:p>
        </p:txBody>
      </p:sp>
      <p:sp>
        <p:nvSpPr>
          <p:cNvPr id="9218" name="Rectangle 3">
            <a:extLst>
              <a:ext uri="{FF2B5EF4-FFF2-40B4-BE49-F238E27FC236}">
                <a16:creationId xmlns:a16="http://schemas.microsoft.com/office/drawing/2014/main" id="{46E958D3-36CA-4BDF-938E-6B544FBBB5C3}"/>
              </a:ext>
            </a:extLst>
          </p:cNvPr>
          <p:cNvSpPr>
            <a:spLocks noGrp="1" noChangeArrowheads="1"/>
          </p:cNvSpPr>
          <p:nvPr>
            <p:ph type="body" idx="1"/>
          </p:nvPr>
        </p:nvSpPr>
        <p:spPr>
          <a:xfrm>
            <a:off x="1216242" y="1177503"/>
            <a:ext cx="9694414" cy="4530725"/>
          </a:xfrm>
        </p:spPr>
        <p:txBody>
          <a:bodyPr/>
          <a:lstStyle/>
          <a:p>
            <a:r>
              <a:rPr lang="en-US" altLang="en-US" sz="2800" dirty="0"/>
              <a:t>Discuss the goals and principles of protection in a modern computer system</a:t>
            </a:r>
          </a:p>
          <a:p>
            <a:r>
              <a:rPr lang="en-US" altLang="en-US" sz="2800" dirty="0"/>
              <a:t>Explain how protection domains combined with an access matrix are used to specify the resources a process may access</a:t>
            </a:r>
          </a:p>
          <a:p>
            <a:r>
              <a:rPr lang="en-US" altLang="en-US" sz="2800" dirty="0"/>
              <a:t>Examine capability and language-based protection systems</a:t>
            </a:r>
          </a:p>
          <a:p>
            <a:endParaRPr lang="en-US"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0734D57-6F84-43CE-BA59-11E4E5DDF17C}"/>
              </a:ext>
            </a:extLst>
          </p:cNvPr>
          <p:cNvSpPr>
            <a:spLocks noGrp="1" noChangeArrowheads="1"/>
          </p:cNvSpPr>
          <p:nvPr>
            <p:ph type="title"/>
          </p:nvPr>
        </p:nvSpPr>
        <p:spPr>
          <a:xfrm>
            <a:off x="1695634" y="127001"/>
            <a:ext cx="9641149" cy="576263"/>
          </a:xfrm>
        </p:spPr>
        <p:txBody>
          <a:bodyPr/>
          <a:lstStyle/>
          <a:p>
            <a:pPr eaLnBrk="1" hangingPunct="1"/>
            <a:r>
              <a:rPr lang="en-US" altLang="en-US" sz="2800"/>
              <a:t>14.8 Capability-Based Systems(</a:t>
            </a:r>
            <a:r>
              <a:rPr lang="zh-CN" altLang="en-US" sz="2800"/>
              <a:t>面向权限的系统</a:t>
            </a:r>
            <a:r>
              <a:rPr lang="en-US" altLang="en-US" sz="2800"/>
              <a:t>) </a:t>
            </a:r>
          </a:p>
        </p:txBody>
      </p:sp>
      <p:sp>
        <p:nvSpPr>
          <p:cNvPr id="30723" name="Rectangle 3">
            <a:extLst>
              <a:ext uri="{FF2B5EF4-FFF2-40B4-BE49-F238E27FC236}">
                <a16:creationId xmlns:a16="http://schemas.microsoft.com/office/drawing/2014/main" id="{2E205921-A4D7-4956-A563-A309D41E213D}"/>
              </a:ext>
            </a:extLst>
          </p:cNvPr>
          <p:cNvSpPr>
            <a:spLocks noGrp="1" noChangeArrowheads="1"/>
          </p:cNvSpPr>
          <p:nvPr>
            <p:ph type="body" idx="1"/>
          </p:nvPr>
        </p:nvSpPr>
        <p:spPr>
          <a:xfrm>
            <a:off x="692458" y="1050925"/>
            <a:ext cx="10804125" cy="4713288"/>
          </a:xfrm>
        </p:spPr>
        <p:txBody>
          <a:bodyPr/>
          <a:lstStyle/>
          <a:p>
            <a:r>
              <a:rPr lang="en-US" altLang="en-US" sz="2000"/>
              <a:t>Hydra</a:t>
            </a:r>
          </a:p>
          <a:p>
            <a:pPr lvl="1"/>
            <a:r>
              <a:rPr lang="en-US" altLang="en-US" sz="2000"/>
              <a:t>Fixed set of access rights known to and interpreted by the system</a:t>
            </a:r>
          </a:p>
          <a:p>
            <a:pPr lvl="2"/>
            <a:r>
              <a:rPr lang="en-US" altLang="en-US" sz="2000"/>
              <a:t>i.e. read, write, or execute each memory segment</a:t>
            </a:r>
          </a:p>
          <a:p>
            <a:pPr lvl="2"/>
            <a:r>
              <a:rPr lang="en-US" altLang="en-US" sz="2000"/>
              <a:t>User can declare other </a:t>
            </a:r>
            <a:r>
              <a:rPr lang="en-US" altLang="en-US" sz="2000" b="1">
                <a:solidFill>
                  <a:srgbClr val="3366FF"/>
                </a:solidFill>
              </a:rPr>
              <a:t>auxiliary rights </a:t>
            </a:r>
            <a:r>
              <a:rPr lang="en-US" altLang="en-US" sz="2000"/>
              <a:t>and register those with protection system</a:t>
            </a:r>
          </a:p>
          <a:p>
            <a:pPr lvl="2"/>
            <a:r>
              <a:rPr lang="en-US" altLang="en-US" sz="2000"/>
              <a:t>Accessing process must hold capability and know name of operation</a:t>
            </a:r>
          </a:p>
          <a:p>
            <a:pPr lvl="2"/>
            <a:r>
              <a:rPr lang="en-US" altLang="en-US" sz="2000" b="1">
                <a:solidFill>
                  <a:srgbClr val="3366FF"/>
                </a:solidFill>
              </a:rPr>
              <a:t>Rights amplification </a:t>
            </a:r>
            <a:r>
              <a:rPr lang="en-US" altLang="en-US" sz="2000"/>
              <a:t>allowed by trustworthy  procedures for a specific type </a:t>
            </a:r>
          </a:p>
          <a:p>
            <a:pPr lvl="1"/>
            <a:r>
              <a:rPr lang="en-US" altLang="en-US" sz="2000"/>
              <a:t>Interpretation of user-defined rights performed solely by user's program; system provides access protection for use of these rights</a:t>
            </a:r>
          </a:p>
          <a:p>
            <a:pPr lvl="1"/>
            <a:r>
              <a:rPr lang="en-US" altLang="en-US" sz="2000"/>
              <a:t>Operations on objects defined procedurally – procedures are objects accessed indirectly by capabilities</a:t>
            </a:r>
          </a:p>
          <a:p>
            <a:pPr lvl="1"/>
            <a:r>
              <a:rPr lang="en-US" altLang="en-US" sz="2000"/>
              <a:t>Solves the </a:t>
            </a:r>
            <a:r>
              <a:rPr lang="en-US" altLang="en-US" sz="2000" i="1"/>
              <a:t>problem of mutually suspicious subsystems</a:t>
            </a:r>
          </a:p>
          <a:p>
            <a:pPr lvl="1"/>
            <a:r>
              <a:rPr lang="en-US" altLang="en-US" sz="2000"/>
              <a:t>Includes library of prewritten security routines</a:t>
            </a:r>
            <a:endParaRPr lang="en-US" altLang="en-US" sz="2000" i="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3985BCF-3F3F-4148-B21C-6A9DFDDA2E81}"/>
              </a:ext>
            </a:extLst>
          </p:cNvPr>
          <p:cNvSpPr>
            <a:spLocks noGrp="1" noChangeArrowheads="1"/>
          </p:cNvSpPr>
          <p:nvPr>
            <p:ph type="title"/>
          </p:nvPr>
        </p:nvSpPr>
        <p:spPr>
          <a:xfrm>
            <a:off x="2489200" y="127001"/>
            <a:ext cx="7721600" cy="576263"/>
          </a:xfrm>
        </p:spPr>
        <p:txBody>
          <a:bodyPr/>
          <a:lstStyle/>
          <a:p>
            <a:pPr eaLnBrk="1" hangingPunct="1"/>
            <a:r>
              <a:rPr lang="en-US" altLang="en-US" sz="2800"/>
              <a:t>Capability-Based Systems (Cont.) </a:t>
            </a:r>
          </a:p>
        </p:txBody>
      </p:sp>
      <p:sp>
        <p:nvSpPr>
          <p:cNvPr id="31747" name="Rectangle 3">
            <a:extLst>
              <a:ext uri="{FF2B5EF4-FFF2-40B4-BE49-F238E27FC236}">
                <a16:creationId xmlns:a16="http://schemas.microsoft.com/office/drawing/2014/main" id="{CC5FE177-4F3C-46DD-BE4F-E0EE2ADC539A}"/>
              </a:ext>
            </a:extLst>
          </p:cNvPr>
          <p:cNvSpPr>
            <a:spLocks noGrp="1" noChangeArrowheads="1"/>
          </p:cNvSpPr>
          <p:nvPr>
            <p:ph type="body" idx="1"/>
          </p:nvPr>
        </p:nvSpPr>
        <p:spPr>
          <a:xfrm>
            <a:off x="914399" y="1092200"/>
            <a:ext cx="10336427" cy="4713288"/>
          </a:xfrm>
        </p:spPr>
        <p:txBody>
          <a:bodyPr/>
          <a:lstStyle/>
          <a:p>
            <a:r>
              <a:rPr lang="en-US" altLang="en-US" sz="2800" dirty="0"/>
              <a:t>Cambridge CAP System </a:t>
            </a:r>
          </a:p>
          <a:p>
            <a:pPr lvl="1"/>
            <a:r>
              <a:rPr lang="en-US" altLang="en-US" sz="2800" dirty="0"/>
              <a:t>Simpler but powerful</a:t>
            </a:r>
          </a:p>
          <a:p>
            <a:pPr lvl="1"/>
            <a:r>
              <a:rPr lang="en-US" altLang="en-US" sz="2800" b="1" dirty="0">
                <a:solidFill>
                  <a:srgbClr val="3366FF"/>
                </a:solidFill>
              </a:rPr>
              <a:t>Data capability </a:t>
            </a:r>
            <a:r>
              <a:rPr lang="en-US" altLang="en-US" sz="2800" dirty="0"/>
              <a:t>- provides standard read, write, execute of individual storage segments associated with object – implemented in microcode</a:t>
            </a:r>
          </a:p>
          <a:p>
            <a:pPr lvl="1"/>
            <a:r>
              <a:rPr lang="en-US" altLang="en-US" sz="2800" b="1" dirty="0">
                <a:solidFill>
                  <a:srgbClr val="3366FF"/>
                </a:solidFill>
              </a:rPr>
              <a:t>Software capability </a:t>
            </a:r>
            <a:r>
              <a:rPr lang="en-US" altLang="en-US" sz="2800" dirty="0"/>
              <a:t>-interpretation left to the subsystem, through its protected procedures</a:t>
            </a:r>
          </a:p>
          <a:p>
            <a:pPr lvl="2"/>
            <a:r>
              <a:rPr lang="en-US" altLang="en-US" sz="2800" dirty="0"/>
              <a:t>Only has access to its own subsystem</a:t>
            </a:r>
          </a:p>
          <a:p>
            <a:pPr lvl="2"/>
            <a:r>
              <a:rPr lang="en-US" altLang="en-US" sz="2800" dirty="0"/>
              <a:t>Programmers must learn principles and techniques of protection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74FE046-2821-4DD7-8B3C-7F5C3DA62DFB}"/>
              </a:ext>
            </a:extLst>
          </p:cNvPr>
          <p:cNvSpPr>
            <a:spLocks noGrp="1" noChangeArrowheads="1"/>
          </p:cNvSpPr>
          <p:nvPr>
            <p:ph type="title"/>
          </p:nvPr>
        </p:nvSpPr>
        <p:spPr>
          <a:xfrm>
            <a:off x="1402674" y="155576"/>
            <a:ext cx="10342483" cy="576263"/>
          </a:xfrm>
        </p:spPr>
        <p:txBody>
          <a:bodyPr/>
          <a:lstStyle/>
          <a:p>
            <a:pPr eaLnBrk="1" hangingPunct="1"/>
            <a:r>
              <a:rPr lang="en-US" altLang="en-US" sz="2800"/>
              <a:t>*14.9 Language-Based Protection(</a:t>
            </a:r>
            <a:r>
              <a:rPr lang="zh-CN" altLang="en-US" sz="2800"/>
              <a:t>基于语言的保护</a:t>
            </a:r>
            <a:r>
              <a:rPr lang="en-US" altLang="en-US" sz="2800"/>
              <a:t>)</a:t>
            </a:r>
          </a:p>
        </p:txBody>
      </p:sp>
      <p:sp>
        <p:nvSpPr>
          <p:cNvPr id="32771" name="Rectangle 3">
            <a:extLst>
              <a:ext uri="{FF2B5EF4-FFF2-40B4-BE49-F238E27FC236}">
                <a16:creationId xmlns:a16="http://schemas.microsoft.com/office/drawing/2014/main" id="{D506E998-B1F2-4809-BB9D-6D220D468A14}"/>
              </a:ext>
            </a:extLst>
          </p:cNvPr>
          <p:cNvSpPr>
            <a:spLocks noGrp="1" noChangeArrowheads="1"/>
          </p:cNvSpPr>
          <p:nvPr>
            <p:ph type="body" idx="1"/>
          </p:nvPr>
        </p:nvSpPr>
        <p:spPr>
          <a:xfrm>
            <a:off x="870013" y="1179514"/>
            <a:ext cx="10342484" cy="4530725"/>
          </a:xfrm>
        </p:spPr>
        <p:txBody>
          <a:bodyPr/>
          <a:lstStyle/>
          <a:p>
            <a:r>
              <a:rPr lang="en-US" altLang="en-US" sz="2800" dirty="0"/>
              <a:t>Specification of protection in a programming language allows the high-level description of policies for the allocation and use of resources</a:t>
            </a:r>
          </a:p>
          <a:p>
            <a:r>
              <a:rPr lang="en-US" altLang="en-US" sz="2800" dirty="0"/>
              <a:t>Language implementation can provide software for protection enforcement when automatic hardware-supported checking is unavailable</a:t>
            </a:r>
          </a:p>
          <a:p>
            <a:r>
              <a:rPr lang="en-US" altLang="en-US" sz="2800" dirty="0"/>
              <a:t>Interpret protection specifications to generate calls on whatever protection system is provided by the hardware and the operating system</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81172C3-8D2A-4CF2-AEEF-C9376C99B63C}"/>
              </a:ext>
            </a:extLst>
          </p:cNvPr>
          <p:cNvSpPr>
            <a:spLocks noGrp="1" noChangeArrowheads="1"/>
          </p:cNvSpPr>
          <p:nvPr>
            <p:ph type="title"/>
          </p:nvPr>
        </p:nvSpPr>
        <p:spPr>
          <a:xfrm>
            <a:off x="2165350" y="168276"/>
            <a:ext cx="8045450" cy="576263"/>
          </a:xfrm>
        </p:spPr>
        <p:txBody>
          <a:bodyPr/>
          <a:lstStyle/>
          <a:p>
            <a:pPr eaLnBrk="1" hangingPunct="1"/>
            <a:r>
              <a:rPr lang="en-US" altLang="en-US"/>
              <a:t>Protection in Java 2</a:t>
            </a:r>
          </a:p>
        </p:txBody>
      </p:sp>
      <p:sp>
        <p:nvSpPr>
          <p:cNvPr id="33795" name="Rectangle 3">
            <a:extLst>
              <a:ext uri="{FF2B5EF4-FFF2-40B4-BE49-F238E27FC236}">
                <a16:creationId xmlns:a16="http://schemas.microsoft.com/office/drawing/2014/main" id="{A00EFF53-EA37-4D0D-AD37-3710C193E623}"/>
              </a:ext>
            </a:extLst>
          </p:cNvPr>
          <p:cNvSpPr>
            <a:spLocks noGrp="1" noChangeArrowheads="1"/>
          </p:cNvSpPr>
          <p:nvPr>
            <p:ph type="body" idx="1"/>
          </p:nvPr>
        </p:nvSpPr>
        <p:spPr>
          <a:xfrm>
            <a:off x="941032" y="1165226"/>
            <a:ext cx="10182687" cy="4530725"/>
          </a:xfrm>
        </p:spPr>
        <p:txBody>
          <a:bodyPr/>
          <a:lstStyle/>
          <a:p>
            <a:r>
              <a:rPr lang="en-US" altLang="en-US" sz="2400"/>
              <a:t>Protection is handled by the Java Virtual Machine (JVM)</a:t>
            </a:r>
          </a:p>
          <a:p>
            <a:r>
              <a:rPr lang="en-US" altLang="en-US" sz="2400"/>
              <a:t>A </a:t>
            </a:r>
            <a:r>
              <a:rPr lang="en-US" altLang="en-US" sz="2400" b="1">
                <a:solidFill>
                  <a:srgbClr val="3366FF"/>
                </a:solidFill>
              </a:rPr>
              <a:t>class</a:t>
            </a:r>
            <a:r>
              <a:rPr lang="en-US" altLang="en-US" sz="2400"/>
              <a:t> is assigned a protection domain when it is loaded by the JVM</a:t>
            </a:r>
          </a:p>
          <a:p>
            <a:r>
              <a:rPr lang="en-US" altLang="en-US" sz="2400"/>
              <a:t>The protection domain indicates what operations the class can (and cannot) perform</a:t>
            </a:r>
          </a:p>
          <a:p>
            <a:r>
              <a:rPr lang="en-US" altLang="en-US" sz="2400"/>
              <a:t>If a library </a:t>
            </a:r>
            <a:r>
              <a:rPr lang="en-US" altLang="en-US" sz="2400" b="1">
                <a:solidFill>
                  <a:srgbClr val="3366FF"/>
                </a:solidFill>
              </a:rPr>
              <a:t>method</a:t>
            </a:r>
            <a:r>
              <a:rPr lang="en-US" altLang="en-US" sz="2400"/>
              <a:t> is invoked that performs a privileged operation, the stack is </a:t>
            </a:r>
            <a:r>
              <a:rPr lang="en-US" altLang="en-US" sz="2400" b="1">
                <a:solidFill>
                  <a:srgbClr val="3366FF"/>
                </a:solidFill>
              </a:rPr>
              <a:t>inspected</a:t>
            </a:r>
            <a:r>
              <a:rPr lang="en-US" altLang="en-US" sz="2400"/>
              <a:t> to ensure the operation can be performed by the library</a:t>
            </a:r>
          </a:p>
          <a:p>
            <a:r>
              <a:rPr lang="en-US" altLang="en-US" sz="2400"/>
              <a:t>Generally, Java’s load-time and run-time checks enforce </a:t>
            </a:r>
            <a:r>
              <a:rPr lang="en-US" altLang="en-US" sz="2400" b="1">
                <a:solidFill>
                  <a:srgbClr val="3366FF"/>
                </a:solidFill>
              </a:rPr>
              <a:t>type safety</a:t>
            </a:r>
            <a:endParaRPr lang="en-US" altLang="en-US" sz="2400"/>
          </a:p>
          <a:p>
            <a:r>
              <a:rPr lang="en-US" altLang="en-US" sz="2400"/>
              <a:t>Classes effectively </a:t>
            </a:r>
            <a:r>
              <a:rPr lang="en-US" altLang="en-US" sz="2400" b="1">
                <a:solidFill>
                  <a:srgbClr val="3366FF"/>
                </a:solidFill>
              </a:rPr>
              <a:t>encapsulate</a:t>
            </a:r>
            <a:r>
              <a:rPr lang="en-US" altLang="en-US" sz="2400"/>
              <a:t> and protect data and methods from other classes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BEE66A8-85F7-42DF-9107-022DB0EAE2D8}"/>
              </a:ext>
            </a:extLst>
          </p:cNvPr>
          <p:cNvSpPr>
            <a:spLocks noGrp="1" noChangeArrowheads="1"/>
          </p:cNvSpPr>
          <p:nvPr>
            <p:ph type="title"/>
          </p:nvPr>
        </p:nvSpPr>
        <p:spPr>
          <a:xfrm>
            <a:off x="2279650" y="182563"/>
            <a:ext cx="7958138" cy="576262"/>
          </a:xfrm>
        </p:spPr>
        <p:txBody>
          <a:bodyPr/>
          <a:lstStyle/>
          <a:p>
            <a:pPr eaLnBrk="1" hangingPunct="1"/>
            <a:r>
              <a:rPr lang="en-US" altLang="en-US"/>
              <a:t>Stack Inspection</a:t>
            </a:r>
          </a:p>
        </p:txBody>
      </p:sp>
      <p:pic>
        <p:nvPicPr>
          <p:cNvPr id="34819" name="Picture 6">
            <a:extLst>
              <a:ext uri="{FF2B5EF4-FFF2-40B4-BE49-F238E27FC236}">
                <a16:creationId xmlns:a16="http://schemas.microsoft.com/office/drawing/2014/main" id="{D0ADEC03-3D22-483B-B838-477EADE77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814" y="1174938"/>
            <a:ext cx="11432408" cy="450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3E7EB2F-2954-4247-A0DA-3EB519B1B789}"/>
              </a:ext>
            </a:extLst>
          </p:cNvPr>
          <p:cNvSpPr>
            <a:spLocks noGrp="1"/>
          </p:cNvSpPr>
          <p:nvPr>
            <p:ph type="title"/>
          </p:nvPr>
        </p:nvSpPr>
        <p:spPr/>
        <p:txBody>
          <a:bodyPr/>
          <a:lstStyle/>
          <a:p>
            <a:r>
              <a:rPr lang="en-US" altLang="zh-CN"/>
              <a:t>Summary 1/4</a:t>
            </a:r>
            <a:endParaRPr lang="zh-CN" altLang="en-US"/>
          </a:p>
        </p:txBody>
      </p:sp>
      <p:sp>
        <p:nvSpPr>
          <p:cNvPr id="4" name="内容占位符 3">
            <a:extLst>
              <a:ext uri="{FF2B5EF4-FFF2-40B4-BE49-F238E27FC236}">
                <a16:creationId xmlns:a16="http://schemas.microsoft.com/office/drawing/2014/main" id="{A0023C60-F8CC-47C7-B005-925292196A4B}"/>
              </a:ext>
            </a:extLst>
          </p:cNvPr>
          <p:cNvSpPr>
            <a:spLocks noGrp="1"/>
          </p:cNvSpPr>
          <p:nvPr>
            <p:ph idx="1"/>
          </p:nvPr>
        </p:nvSpPr>
        <p:spPr/>
        <p:txBody>
          <a:bodyPr/>
          <a:lstStyle/>
          <a:p>
            <a:r>
              <a:rPr lang="en-US" altLang="zh-CN" sz="2400"/>
              <a:t>System protection features are guided by the principle of need-to-know and implement mechanisms to enforce the principle of least privilege.</a:t>
            </a:r>
          </a:p>
          <a:p>
            <a:r>
              <a:rPr lang="en-US" altLang="zh-CN" sz="2400"/>
              <a:t>Computer systems contain objects that must be protected from misuse. Objects may be hardware (such as memory, CPU time, and I/O devices) or software (such as files, programs, and semaphores).</a:t>
            </a:r>
          </a:p>
          <a:p>
            <a:r>
              <a:rPr lang="en-US" altLang="zh-CN" sz="2400"/>
              <a:t>An access right is permission to perform an operation on an object. A domain is a set of access rights. Processes execute in domains and may use any of the access rights in the domain to access and manipulate objects. During its lifetime, a process may be either bound to a protection domain or allowed to switch from one domain to another.</a:t>
            </a:r>
            <a:endParaRPr lang="zh-CN" altLang="en-US" sz="2400"/>
          </a:p>
        </p:txBody>
      </p:sp>
    </p:spTree>
    <p:extLst>
      <p:ext uri="{BB962C8B-B14F-4D97-AF65-F5344CB8AC3E}">
        <p14:creationId xmlns:p14="http://schemas.microsoft.com/office/powerpoint/2010/main" val="1628506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7262F-C1D6-42B8-832A-3A79CDF15D15}"/>
              </a:ext>
            </a:extLst>
          </p:cNvPr>
          <p:cNvSpPr>
            <a:spLocks noGrp="1"/>
          </p:cNvSpPr>
          <p:nvPr>
            <p:ph type="title"/>
          </p:nvPr>
        </p:nvSpPr>
        <p:spPr/>
        <p:txBody>
          <a:bodyPr/>
          <a:lstStyle/>
          <a:p>
            <a:r>
              <a:rPr lang="en-US" altLang="zh-CN"/>
              <a:t>Summary 2/4</a:t>
            </a:r>
            <a:endParaRPr lang="zh-CN" altLang="en-US"/>
          </a:p>
        </p:txBody>
      </p:sp>
      <p:sp>
        <p:nvSpPr>
          <p:cNvPr id="3" name="内容占位符 2">
            <a:extLst>
              <a:ext uri="{FF2B5EF4-FFF2-40B4-BE49-F238E27FC236}">
                <a16:creationId xmlns:a16="http://schemas.microsoft.com/office/drawing/2014/main" id="{61E63D77-564E-495F-A157-3B8BA90DFBA8}"/>
              </a:ext>
            </a:extLst>
          </p:cNvPr>
          <p:cNvSpPr>
            <a:spLocks noGrp="1"/>
          </p:cNvSpPr>
          <p:nvPr>
            <p:ph idx="1"/>
          </p:nvPr>
        </p:nvSpPr>
        <p:spPr>
          <a:xfrm>
            <a:off x="471996" y="878382"/>
            <a:ext cx="11248007" cy="4626984"/>
          </a:xfrm>
        </p:spPr>
        <p:txBody>
          <a:bodyPr/>
          <a:lstStyle/>
          <a:p>
            <a:r>
              <a:rPr lang="en-US" altLang="zh-CN" sz="2400"/>
              <a:t>A common method of securing objects is to provide a series of protection rings, each with more privileges than the last. ARM, for example, provides four protection levels. The most privileged, TrustZone, is callable only from kernel mode.</a:t>
            </a:r>
          </a:p>
          <a:p>
            <a:r>
              <a:rPr lang="en-US" altLang="zh-CN" sz="2400"/>
              <a:t>The access matrix is a general model of protection that provides a mechanism for protection without imposing a particular protection policy on the system or its users. The separation of policy and mechanism is an important design property.</a:t>
            </a:r>
          </a:p>
          <a:p>
            <a:r>
              <a:rPr lang="en-US" altLang="zh-CN" sz="2400"/>
              <a:t>The access matrix is sparse. It is normally implemented either as access lists associated with each object or as capability lists associated with each domain. We can include dynamic protection in the access-matrix model by considering domains and the access matrix itself as objects. Revocation of access rights in a dynamic protection model is typically easier to implement with an access-list scheme than with a capability list.</a:t>
            </a:r>
            <a:endParaRPr lang="zh-CN" altLang="en-US" sz="2400"/>
          </a:p>
        </p:txBody>
      </p:sp>
    </p:spTree>
    <p:extLst>
      <p:ext uri="{BB962C8B-B14F-4D97-AF65-F5344CB8AC3E}">
        <p14:creationId xmlns:p14="http://schemas.microsoft.com/office/powerpoint/2010/main" val="6418081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52E88-0F34-4F7A-8125-42E2475AFE2A}"/>
              </a:ext>
            </a:extLst>
          </p:cNvPr>
          <p:cNvSpPr>
            <a:spLocks noGrp="1"/>
          </p:cNvSpPr>
          <p:nvPr>
            <p:ph type="title"/>
          </p:nvPr>
        </p:nvSpPr>
        <p:spPr/>
        <p:txBody>
          <a:bodyPr/>
          <a:lstStyle/>
          <a:p>
            <a:r>
              <a:rPr lang="en-US" altLang="zh-CN"/>
              <a:t>Summary 3/4</a:t>
            </a:r>
            <a:endParaRPr lang="zh-CN" altLang="en-US"/>
          </a:p>
        </p:txBody>
      </p:sp>
      <p:sp>
        <p:nvSpPr>
          <p:cNvPr id="3" name="内容占位符 2">
            <a:extLst>
              <a:ext uri="{FF2B5EF4-FFF2-40B4-BE49-F238E27FC236}">
                <a16:creationId xmlns:a16="http://schemas.microsoft.com/office/drawing/2014/main" id="{A7FDD82E-D951-430F-A288-6E23976B3838}"/>
              </a:ext>
            </a:extLst>
          </p:cNvPr>
          <p:cNvSpPr>
            <a:spLocks noGrp="1"/>
          </p:cNvSpPr>
          <p:nvPr>
            <p:ph idx="1"/>
          </p:nvPr>
        </p:nvSpPr>
        <p:spPr/>
        <p:txBody>
          <a:bodyPr/>
          <a:lstStyle/>
          <a:p>
            <a:r>
              <a:rPr lang="en-US" altLang="zh-CN" sz="2400"/>
              <a:t>Real systems are much more limited than the general model. Older UNIX distributions are representative, providing discretionary access controls of read, write, and execution protection separately for the owner, group, and general public for each file. More modern systems are closer to the general model, or at least provide a variety of protection features to protect the system and its users.</a:t>
            </a:r>
          </a:p>
          <a:p>
            <a:r>
              <a:rPr lang="en-US" altLang="zh-CN" sz="2400"/>
              <a:t>Solaris 10 and beyond, among other systems, implement the principle of least privilege via role-based access control, a form of access matrix. Another protection extension is mandatory access control, a form of system policy enforcement.</a:t>
            </a:r>
            <a:endParaRPr lang="zh-CN" altLang="en-US" sz="2400"/>
          </a:p>
        </p:txBody>
      </p:sp>
    </p:spTree>
    <p:extLst>
      <p:ext uri="{BB962C8B-B14F-4D97-AF65-F5344CB8AC3E}">
        <p14:creationId xmlns:p14="http://schemas.microsoft.com/office/powerpoint/2010/main" val="1367439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B6652-D2BA-439B-B988-11F7490EC999}"/>
              </a:ext>
            </a:extLst>
          </p:cNvPr>
          <p:cNvSpPr>
            <a:spLocks noGrp="1"/>
          </p:cNvSpPr>
          <p:nvPr>
            <p:ph type="title"/>
          </p:nvPr>
        </p:nvSpPr>
        <p:spPr/>
        <p:txBody>
          <a:bodyPr/>
          <a:lstStyle/>
          <a:p>
            <a:r>
              <a:rPr lang="en-US" altLang="zh-CN"/>
              <a:t>Summary 4/4</a:t>
            </a:r>
            <a:endParaRPr lang="zh-CN" altLang="en-US"/>
          </a:p>
        </p:txBody>
      </p:sp>
      <p:sp>
        <p:nvSpPr>
          <p:cNvPr id="3" name="内容占位符 2">
            <a:extLst>
              <a:ext uri="{FF2B5EF4-FFF2-40B4-BE49-F238E27FC236}">
                <a16:creationId xmlns:a16="http://schemas.microsoft.com/office/drawing/2014/main" id="{531839B6-D08B-4241-9F6E-D94240E706FC}"/>
              </a:ext>
            </a:extLst>
          </p:cNvPr>
          <p:cNvSpPr>
            <a:spLocks noGrp="1"/>
          </p:cNvSpPr>
          <p:nvPr>
            <p:ph idx="1"/>
          </p:nvPr>
        </p:nvSpPr>
        <p:spPr/>
        <p:txBody>
          <a:bodyPr/>
          <a:lstStyle/>
          <a:p>
            <a:r>
              <a:rPr lang="en-US" altLang="zh-CN" sz="2400"/>
              <a:t>Capability-based systems offer finer-grained protection than older models, providing specific abilities to processes by “slicing up” the powers of root into distinct areas. Other methods of improving protection include System Integrity Protection, system-call filtering, sandboxing, and code signing.</a:t>
            </a:r>
          </a:p>
          <a:p>
            <a:r>
              <a:rPr lang="en-US" altLang="zh-CN" sz="2400"/>
              <a:t>Language-based protection provides finer-grained arbitration of requests and privileges than the operating system is able to provide. For example, a single Java JVM can run several threads, each in a different protection class. It enforces the resource requests through sophisticated stack inspection and via the type safety of the language.</a:t>
            </a:r>
            <a:endParaRPr lang="zh-CN" altLang="en-US" sz="2400"/>
          </a:p>
        </p:txBody>
      </p:sp>
    </p:spTree>
    <p:extLst>
      <p:ext uri="{BB962C8B-B14F-4D97-AF65-F5344CB8AC3E}">
        <p14:creationId xmlns:p14="http://schemas.microsoft.com/office/powerpoint/2010/main" val="2529000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a:t>
            </a:r>
            <a:r>
              <a:rPr lang="en-US" altLang="zh-CN">
                <a:latin typeface="微软雅黑" panose="020B0503020204020204" pitchFamily="34" charset="-122"/>
                <a:ea typeface="微软雅黑" panose="020B0503020204020204" pitchFamily="34" charset="-122"/>
              </a:rPr>
              <a:t>Chapter 14: </a:t>
            </a:r>
            <a:r>
              <a:rPr lang="en-US" altLang="zh-CN"/>
              <a:t>Protection</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026">
            <a:extLst>
              <a:ext uri="{FF2B5EF4-FFF2-40B4-BE49-F238E27FC236}">
                <a16:creationId xmlns:a16="http://schemas.microsoft.com/office/drawing/2014/main" id="{D1C04ADD-C46A-4337-91DC-1EE8BD2C814E}"/>
              </a:ext>
            </a:extLst>
          </p:cNvPr>
          <p:cNvSpPr>
            <a:spLocks noGrp="1" noChangeArrowheads="1"/>
          </p:cNvSpPr>
          <p:nvPr>
            <p:ph type="title"/>
          </p:nvPr>
        </p:nvSpPr>
        <p:spPr>
          <a:xfrm>
            <a:off x="2289693" y="247880"/>
            <a:ext cx="7743825" cy="576262"/>
          </a:xfrm>
        </p:spPr>
        <p:txBody>
          <a:bodyPr/>
          <a:lstStyle/>
          <a:p>
            <a:pPr eaLnBrk="1" hangingPunct="1"/>
            <a:r>
              <a:rPr lang="en-US" altLang="en-US"/>
              <a:t>14.1 Goals of Protection(</a:t>
            </a:r>
            <a:r>
              <a:rPr lang="zh-CN" altLang="en-US"/>
              <a:t>保护目标</a:t>
            </a:r>
            <a:r>
              <a:rPr lang="en-US" altLang="en-US"/>
              <a:t>)</a:t>
            </a:r>
            <a:endParaRPr lang="en-US" altLang="en-US" dirty="0"/>
          </a:p>
        </p:txBody>
      </p:sp>
      <p:sp>
        <p:nvSpPr>
          <p:cNvPr id="11266" name="Rectangle 1027">
            <a:extLst>
              <a:ext uri="{FF2B5EF4-FFF2-40B4-BE49-F238E27FC236}">
                <a16:creationId xmlns:a16="http://schemas.microsoft.com/office/drawing/2014/main" id="{C56A7581-AC99-408C-8AC7-F29FC404FBE2}"/>
              </a:ext>
            </a:extLst>
          </p:cNvPr>
          <p:cNvSpPr>
            <a:spLocks noGrp="1" noChangeArrowheads="1"/>
          </p:cNvSpPr>
          <p:nvPr>
            <p:ph type="body" idx="1"/>
          </p:nvPr>
        </p:nvSpPr>
        <p:spPr>
          <a:xfrm>
            <a:off x="1154097" y="1177503"/>
            <a:ext cx="9809825" cy="4530725"/>
          </a:xfrm>
        </p:spPr>
        <p:txBody>
          <a:bodyPr/>
          <a:lstStyle/>
          <a:p>
            <a:r>
              <a:rPr lang="zh-CN" altLang="en-US" sz="2800" dirty="0"/>
              <a:t>在保护模型中，计算机由对象</a:t>
            </a:r>
            <a:r>
              <a:rPr lang="en-US" altLang="zh-CN" sz="2800" dirty="0"/>
              <a:t>(</a:t>
            </a:r>
            <a:r>
              <a:rPr lang="en-US" altLang="en-US" sz="2800" dirty="0"/>
              <a:t>objects</a:t>
            </a:r>
            <a:r>
              <a:rPr lang="en-US" altLang="zh-CN" sz="2800" dirty="0"/>
              <a:t>)</a:t>
            </a:r>
            <a:r>
              <a:rPr lang="zh-CN" altLang="en-US" sz="2800" dirty="0"/>
              <a:t>、硬件及软件组成</a:t>
            </a:r>
            <a:endParaRPr lang="en-US" altLang="zh-CN" sz="2800" dirty="0"/>
          </a:p>
          <a:p>
            <a:r>
              <a:rPr lang="zh-CN" altLang="en-US" sz="2800" dirty="0"/>
              <a:t>观念：提高所有使用共享资源的复杂系统的可靠性</a:t>
            </a:r>
            <a:endParaRPr lang="en-US" altLang="en-US" sz="2800" dirty="0"/>
          </a:p>
          <a:p>
            <a:r>
              <a:rPr lang="zh-CN" altLang="en-US" sz="2800" dirty="0"/>
              <a:t>每个对象有一个特有的名字，并提供良好设定的一组操作集合进行访问</a:t>
            </a:r>
            <a:endParaRPr lang="en-US" altLang="en-US" sz="2800" dirty="0"/>
          </a:p>
          <a:p>
            <a:r>
              <a:rPr lang="zh-CN" altLang="en-US" sz="2800" dirty="0"/>
              <a:t>保护问题</a:t>
            </a:r>
            <a:r>
              <a:rPr lang="en-US" altLang="en-US" sz="2800" dirty="0"/>
              <a:t> - </a:t>
            </a:r>
            <a:r>
              <a:rPr lang="zh-CN" altLang="en-US" sz="2800" dirty="0"/>
              <a:t>确保每一个对象仅由允许这样操作</a:t>
            </a:r>
            <a:r>
              <a:rPr lang="en-US" altLang="zh-CN" sz="2800" dirty="0"/>
              <a:t>(</a:t>
            </a:r>
            <a:r>
              <a:rPr lang="zh-CN" altLang="en-US" sz="2800" dirty="0"/>
              <a:t>策略一致</a:t>
            </a:r>
            <a:r>
              <a:rPr lang="en-US" altLang="zh-CN" sz="2800" dirty="0"/>
              <a:t>)</a:t>
            </a:r>
            <a:r>
              <a:rPr lang="zh-CN" altLang="en-US" sz="2800" dirty="0"/>
              <a:t>的进程来访问</a:t>
            </a:r>
            <a:endParaRPr lang="en-US" altLang="zh-CN" sz="2800" dirty="0"/>
          </a:p>
          <a:p>
            <a:r>
              <a:rPr lang="zh-CN" altLang="en-US" sz="2800">
                <a:latin typeface="Courier New" panose="02070309020205020404" pitchFamily="49" charset="0"/>
              </a:rPr>
              <a:t>策略</a:t>
            </a:r>
            <a:r>
              <a:rPr lang="en-US" altLang="zh-CN" sz="2800"/>
              <a:t>(policy)</a:t>
            </a:r>
            <a:r>
              <a:rPr lang="zh-CN" altLang="en-US" sz="2800">
                <a:latin typeface="Courier New" panose="02070309020205020404" pitchFamily="49" charset="0"/>
              </a:rPr>
              <a:t>决定做什么</a:t>
            </a:r>
            <a:r>
              <a:rPr lang="en-US" altLang="zh-CN" sz="2800"/>
              <a:t>(what)</a:t>
            </a:r>
            <a:r>
              <a:rPr lang="zh-CN" altLang="en-US" sz="2800">
                <a:latin typeface="Courier New" panose="02070309020205020404" pitchFamily="49" charset="0"/>
              </a:rPr>
              <a:t>，机制</a:t>
            </a:r>
            <a:r>
              <a:rPr lang="en-US" altLang="zh-CN" sz="2800"/>
              <a:t>(mechanism)</a:t>
            </a:r>
            <a:r>
              <a:rPr lang="zh-CN" altLang="en-US" sz="2800">
                <a:latin typeface="Courier New" panose="02070309020205020404" pitchFamily="49" charset="0"/>
              </a:rPr>
              <a:t>决定怎么做</a:t>
            </a:r>
            <a:r>
              <a:rPr lang="en-US" altLang="zh-CN" sz="2800"/>
              <a:t>(how)</a:t>
            </a:r>
            <a:r>
              <a:rPr lang="zh-CN" altLang="en-US" sz="2800">
                <a:latin typeface="Courier New" panose="02070309020205020404" pitchFamily="49" charset="0"/>
              </a:rPr>
              <a:t>。</a:t>
            </a:r>
            <a:r>
              <a:rPr lang="zh-CN" altLang="en-US" sz="2800" dirty="0">
                <a:latin typeface="Courier New" panose="02070309020205020404" pitchFamily="49" charset="0"/>
              </a:rPr>
              <a:t>策略与机制分离</a:t>
            </a:r>
            <a:endParaRPr lang="en-US" altLang="en-US" sz="2800" dirty="0">
              <a:latin typeface="Courier New" panose="02070309020205020404" pitchFamily="49" charset="0"/>
            </a:endParaRPr>
          </a:p>
          <a:p>
            <a:endParaRPr lang="en-US"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614778A-EB53-4A86-9E9B-953CC17F8352}"/>
              </a:ext>
            </a:extLst>
          </p:cNvPr>
          <p:cNvSpPr>
            <a:spLocks noGrp="1" noChangeArrowheads="1"/>
          </p:cNvSpPr>
          <p:nvPr>
            <p:ph type="title"/>
          </p:nvPr>
        </p:nvSpPr>
        <p:spPr>
          <a:xfrm>
            <a:off x="1873187" y="141288"/>
            <a:ext cx="9126245" cy="576262"/>
          </a:xfrm>
        </p:spPr>
        <p:txBody>
          <a:bodyPr/>
          <a:lstStyle/>
          <a:p>
            <a:pPr eaLnBrk="1" hangingPunct="1"/>
            <a:r>
              <a:rPr lang="en-US" altLang="en-US"/>
              <a:t>14.2 Principles of Protection(</a:t>
            </a:r>
            <a:r>
              <a:rPr lang="zh-CN" altLang="en-US"/>
              <a:t>保护原则</a:t>
            </a:r>
            <a:r>
              <a:rPr lang="en-US" altLang="en-US"/>
              <a:t>)</a:t>
            </a:r>
          </a:p>
        </p:txBody>
      </p:sp>
      <p:sp>
        <p:nvSpPr>
          <p:cNvPr id="7171" name="Rectangle 3">
            <a:extLst>
              <a:ext uri="{FF2B5EF4-FFF2-40B4-BE49-F238E27FC236}">
                <a16:creationId xmlns:a16="http://schemas.microsoft.com/office/drawing/2014/main" id="{3D99015D-E7CD-4E05-BF66-EEF7221C0D5C}"/>
              </a:ext>
            </a:extLst>
          </p:cNvPr>
          <p:cNvSpPr>
            <a:spLocks noGrp="1" noChangeArrowheads="1"/>
          </p:cNvSpPr>
          <p:nvPr>
            <p:ph type="body" idx="1"/>
          </p:nvPr>
        </p:nvSpPr>
        <p:spPr>
          <a:xfrm>
            <a:off x="909251" y="1132617"/>
            <a:ext cx="10373498" cy="4197350"/>
          </a:xfrm>
        </p:spPr>
        <p:txBody>
          <a:bodyPr/>
          <a:lstStyle/>
          <a:p>
            <a:r>
              <a:rPr lang="zh-CN" altLang="en-US" sz="2800" dirty="0"/>
              <a:t>指导原则</a:t>
            </a:r>
            <a:r>
              <a:rPr lang="en-US" altLang="en-US" sz="2800" dirty="0"/>
              <a:t> – </a:t>
            </a:r>
            <a:r>
              <a:rPr lang="en-US" altLang="en-US" sz="2800" b="1" dirty="0">
                <a:solidFill>
                  <a:srgbClr val="3366FF"/>
                </a:solidFill>
              </a:rPr>
              <a:t>principle of least privilege(</a:t>
            </a:r>
            <a:r>
              <a:rPr lang="zh-CN" altLang="en-US" sz="2800" b="1" dirty="0">
                <a:solidFill>
                  <a:srgbClr val="3366FF"/>
                </a:solidFill>
              </a:rPr>
              <a:t>最小特权原则</a:t>
            </a:r>
            <a:r>
              <a:rPr lang="en-US" altLang="en-US" sz="2800" b="1" dirty="0">
                <a:solidFill>
                  <a:srgbClr val="3366FF"/>
                </a:solidFill>
              </a:rPr>
              <a:t>)</a:t>
            </a:r>
          </a:p>
          <a:p>
            <a:pPr lvl="1"/>
            <a:r>
              <a:rPr lang="zh-CN" altLang="en-US" sz="2800" dirty="0"/>
              <a:t>程序，用户以及系统需要仅拥有能完成其任务的</a:t>
            </a:r>
            <a:r>
              <a:rPr lang="en-US" altLang="en-US" sz="2800" dirty="0"/>
              <a:t> </a:t>
            </a:r>
            <a:r>
              <a:rPr lang="en-US" altLang="en-US" sz="2800" b="1" dirty="0">
                <a:solidFill>
                  <a:srgbClr val="3366FF"/>
                </a:solidFill>
              </a:rPr>
              <a:t>privileges(</a:t>
            </a:r>
            <a:r>
              <a:rPr lang="zh-CN" altLang="en-US" sz="2800" b="1" dirty="0">
                <a:solidFill>
                  <a:srgbClr val="3366FF"/>
                </a:solidFill>
              </a:rPr>
              <a:t>特权</a:t>
            </a:r>
            <a:r>
              <a:rPr lang="en-US" altLang="en-US" sz="2800" b="1" dirty="0">
                <a:solidFill>
                  <a:srgbClr val="3366FF"/>
                </a:solidFill>
              </a:rPr>
              <a:t>)</a:t>
            </a:r>
            <a:endParaRPr lang="en-US" altLang="en-US" sz="2800" dirty="0"/>
          </a:p>
          <a:p>
            <a:pPr lvl="1"/>
            <a:r>
              <a:rPr lang="zh-CN" altLang="en-US" sz="2800" dirty="0"/>
              <a:t>这样若实体存在问题，也会将损失限定在较小范围</a:t>
            </a:r>
            <a:r>
              <a:rPr lang="en-US" altLang="zh-CN" sz="2800" dirty="0"/>
              <a:t>(</a:t>
            </a:r>
            <a:r>
              <a:rPr lang="zh-CN" altLang="en-US" sz="2800" dirty="0"/>
              <a:t>比如普通用户泄露了登录信息</a:t>
            </a:r>
            <a:r>
              <a:rPr lang="en-US" altLang="zh-CN" sz="2800" dirty="0"/>
              <a:t>)</a:t>
            </a:r>
            <a:endParaRPr lang="en-US" altLang="en-US" sz="2800" dirty="0"/>
          </a:p>
          <a:p>
            <a:pPr lvl="1"/>
            <a:r>
              <a:rPr lang="zh-CN" altLang="en-US" sz="2800" dirty="0"/>
              <a:t>特权可以是静态的</a:t>
            </a:r>
            <a:r>
              <a:rPr lang="en-US" altLang="en-US" sz="2800" dirty="0"/>
              <a:t> (</a:t>
            </a:r>
            <a:r>
              <a:rPr lang="zh-CN" altLang="en-US" sz="2800" dirty="0"/>
              <a:t>在其生命过程中，或进程的生命周期</a:t>
            </a:r>
            <a:r>
              <a:rPr lang="en-US" altLang="en-US" sz="2800" dirty="0"/>
              <a:t>) </a:t>
            </a:r>
          </a:p>
          <a:p>
            <a:pPr lvl="1"/>
            <a:r>
              <a:rPr lang="zh-CN" altLang="en-US" sz="2800" dirty="0"/>
              <a:t>也可是动态的</a:t>
            </a:r>
            <a:r>
              <a:rPr lang="en-US" altLang="en-US" sz="2800" dirty="0"/>
              <a:t>(</a:t>
            </a:r>
            <a:r>
              <a:rPr lang="zh-CN" altLang="en-US" sz="2800" dirty="0"/>
              <a:t>需要时由进程改变</a:t>
            </a:r>
            <a:r>
              <a:rPr lang="en-US" altLang="en-US" sz="2800" dirty="0"/>
              <a:t>) – </a:t>
            </a:r>
            <a:r>
              <a:rPr lang="en-US" altLang="en-US" sz="2800" b="1" dirty="0">
                <a:solidFill>
                  <a:srgbClr val="3366FF"/>
                </a:solidFill>
              </a:rPr>
              <a:t>domain switching(</a:t>
            </a:r>
            <a:r>
              <a:rPr lang="zh-CN" altLang="en-US" sz="2800" b="1" dirty="0">
                <a:solidFill>
                  <a:srgbClr val="3366FF"/>
                </a:solidFill>
              </a:rPr>
              <a:t>切换域</a:t>
            </a:r>
            <a:r>
              <a:rPr lang="en-US" altLang="en-US" sz="2800" b="1" dirty="0">
                <a:solidFill>
                  <a:srgbClr val="3366FF"/>
                </a:solidFill>
              </a:rPr>
              <a:t>)</a:t>
            </a:r>
            <a:r>
              <a:rPr lang="en-US" altLang="en-US" sz="2800" dirty="0"/>
              <a:t>, </a:t>
            </a:r>
            <a:r>
              <a:rPr lang="en-US" altLang="en-US" sz="2800" b="1" dirty="0">
                <a:solidFill>
                  <a:srgbClr val="3366FF"/>
                </a:solidFill>
              </a:rPr>
              <a:t>privilege escalation(</a:t>
            </a:r>
            <a:r>
              <a:rPr lang="zh-CN" altLang="en-US" sz="2800" b="1" dirty="0">
                <a:solidFill>
                  <a:srgbClr val="3366FF"/>
                </a:solidFill>
              </a:rPr>
              <a:t>特权升级</a:t>
            </a:r>
            <a:r>
              <a:rPr lang="en-US" altLang="en-US" sz="2800" b="1" dirty="0">
                <a:solidFill>
                  <a:srgbClr val="3366FF"/>
                </a:solidFill>
              </a:rPr>
              <a:t>)</a:t>
            </a:r>
          </a:p>
          <a:p>
            <a:pPr lvl="2">
              <a:buFont typeface="Webdings" panose="05030102010509060703" pitchFamily="18" charset="2"/>
              <a:buNone/>
            </a:pPr>
            <a:endParaRPr lang="en-US" altLang="en-US" sz="2800" dirty="0"/>
          </a:p>
          <a:p>
            <a:pPr lvl="1">
              <a:buFont typeface="Monotype Sorts" pitchFamily="-84" charset="2"/>
              <a:buNone/>
            </a:pPr>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B1A7E7-7F31-4931-AD66-D340E41E7B1B}"/>
              </a:ext>
            </a:extLst>
          </p:cNvPr>
          <p:cNvSpPr>
            <a:spLocks noGrp="1" noChangeArrowheads="1"/>
          </p:cNvSpPr>
          <p:nvPr>
            <p:ph type="title"/>
          </p:nvPr>
        </p:nvSpPr>
        <p:spPr>
          <a:xfrm>
            <a:off x="2459038" y="168276"/>
            <a:ext cx="7751762" cy="576263"/>
          </a:xfrm>
        </p:spPr>
        <p:txBody>
          <a:bodyPr/>
          <a:lstStyle/>
          <a:p>
            <a:pPr eaLnBrk="1" hangingPunct="1"/>
            <a:r>
              <a:rPr lang="en-US" altLang="en-US"/>
              <a:t>Principles of Protection (Cont.)</a:t>
            </a:r>
          </a:p>
        </p:txBody>
      </p:sp>
      <p:sp>
        <p:nvSpPr>
          <p:cNvPr id="8195" name="Rectangle 3">
            <a:extLst>
              <a:ext uri="{FF2B5EF4-FFF2-40B4-BE49-F238E27FC236}">
                <a16:creationId xmlns:a16="http://schemas.microsoft.com/office/drawing/2014/main" id="{004CC2C5-C405-4650-BFC0-92CAA6A816C6}"/>
              </a:ext>
            </a:extLst>
          </p:cNvPr>
          <p:cNvSpPr>
            <a:spLocks noGrp="1" noChangeArrowheads="1"/>
          </p:cNvSpPr>
          <p:nvPr>
            <p:ph type="body" idx="1"/>
          </p:nvPr>
        </p:nvSpPr>
        <p:spPr>
          <a:xfrm>
            <a:off x="1109709" y="1069976"/>
            <a:ext cx="10200442" cy="4929229"/>
          </a:xfrm>
        </p:spPr>
        <p:txBody>
          <a:bodyPr/>
          <a:lstStyle/>
          <a:p>
            <a:r>
              <a:rPr lang="zh-CN" altLang="en-US" sz="2800"/>
              <a:t>必须要考虑粒度</a:t>
            </a:r>
            <a:r>
              <a:rPr lang="en-US" altLang="zh-CN" sz="2800"/>
              <a:t>(grain)</a:t>
            </a:r>
            <a:r>
              <a:rPr lang="zh-CN" altLang="en-US" sz="2800"/>
              <a:t>问题</a:t>
            </a:r>
            <a:endParaRPr lang="en-US" altLang="ja-JP" sz="2800" dirty="0"/>
          </a:p>
          <a:p>
            <a:pPr lvl="1"/>
            <a:r>
              <a:rPr lang="zh-CN" altLang="en-US" sz="2800"/>
              <a:t>粗粒度特权管理较简单，但目前主流是满足最小特权原则的</a:t>
            </a:r>
            <a:endParaRPr lang="en-US" altLang="en-US" sz="2800" dirty="0"/>
          </a:p>
          <a:p>
            <a:pPr lvl="2"/>
            <a:r>
              <a:rPr lang="zh-CN" altLang="en-US" sz="2800"/>
              <a:t>例如，传统的</a:t>
            </a:r>
            <a:r>
              <a:rPr lang="en-US" altLang="zh-CN" sz="2800"/>
              <a:t>Unix</a:t>
            </a:r>
            <a:r>
              <a:rPr lang="zh-CN" altLang="en-US" sz="2800"/>
              <a:t>进程要么具有其用户的特权，要么拥有</a:t>
            </a:r>
            <a:r>
              <a:rPr lang="en-US" altLang="zh-CN" sz="2800"/>
              <a:t>root</a:t>
            </a:r>
            <a:r>
              <a:rPr lang="zh-CN" altLang="en-US" sz="2800"/>
              <a:t>的</a:t>
            </a:r>
            <a:endParaRPr lang="en-US" altLang="en-US" sz="2800" dirty="0"/>
          </a:p>
          <a:p>
            <a:pPr lvl="1"/>
            <a:r>
              <a:rPr lang="zh-CN" altLang="en-US" sz="2800"/>
              <a:t>细粒度管理更复杂，开销也大，但保护的更好</a:t>
            </a:r>
            <a:endParaRPr lang="en-US" altLang="en-US" sz="2800" dirty="0"/>
          </a:p>
          <a:p>
            <a:pPr lvl="2"/>
            <a:r>
              <a:rPr lang="zh-CN" altLang="en-US" sz="2800"/>
              <a:t>文件</a:t>
            </a:r>
            <a:r>
              <a:rPr lang="en-US" altLang="zh-CN" sz="2800"/>
              <a:t>ACL</a:t>
            </a:r>
            <a:r>
              <a:rPr lang="zh-CN" altLang="en-US" sz="2800"/>
              <a:t>列表 </a:t>
            </a:r>
            <a:r>
              <a:rPr lang="en-US" altLang="zh-CN" sz="2800"/>
              <a:t>(</a:t>
            </a:r>
            <a:r>
              <a:rPr lang="zh-CN" altLang="en-US" sz="2800"/>
              <a:t>访问控制列表</a:t>
            </a:r>
            <a:r>
              <a:rPr lang="en-US" altLang="zh-CN" sz="2800"/>
              <a:t>, Access Control List)</a:t>
            </a:r>
            <a:r>
              <a:rPr lang="zh-CN" altLang="en-US" sz="2800"/>
              <a:t>，基于角色的访问控制</a:t>
            </a:r>
            <a:r>
              <a:rPr lang="en-US" altLang="zh-CN" sz="2800"/>
              <a:t>(RBAC)</a:t>
            </a:r>
            <a:endParaRPr lang="en-US" altLang="en-US" sz="2800" dirty="0"/>
          </a:p>
          <a:p>
            <a:r>
              <a:rPr lang="zh-CN" altLang="en-US" sz="2800"/>
              <a:t>域可以是用户，进程或过程</a:t>
            </a:r>
            <a:endParaRPr lang="en-US" altLang="en-US" sz="2800" dirty="0"/>
          </a:p>
          <a:p>
            <a:pPr lvl="2"/>
            <a:endParaRPr lang="en-US" altLang="en-US" sz="2800" dirty="0"/>
          </a:p>
          <a:p>
            <a:pPr lvl="2"/>
            <a:endParaRPr lang="en-US" altLang="en-US" sz="2800" dirty="0"/>
          </a:p>
          <a:p>
            <a:pPr lvl="1">
              <a:buFont typeface="Monotype Sorts" pitchFamily="-84" charset="2"/>
              <a:buNone/>
            </a:pPr>
            <a:endParaRPr lang="en-US"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9FA23E6-81C0-4DF2-96F1-5F6B1BA305CF}"/>
              </a:ext>
            </a:extLst>
          </p:cNvPr>
          <p:cNvSpPr>
            <a:spLocks noGrp="1" noChangeArrowheads="1"/>
          </p:cNvSpPr>
          <p:nvPr>
            <p:ph type="title"/>
          </p:nvPr>
        </p:nvSpPr>
        <p:spPr>
          <a:xfrm>
            <a:off x="1981200" y="155576"/>
            <a:ext cx="8229600" cy="576263"/>
          </a:xfrm>
        </p:spPr>
        <p:txBody>
          <a:bodyPr/>
          <a:lstStyle/>
          <a:p>
            <a:pPr eaLnBrk="1" hangingPunct="1"/>
            <a:r>
              <a:rPr lang="en-US" altLang="en-US"/>
              <a:t>14.3 Domain Structure(</a:t>
            </a:r>
            <a:r>
              <a:rPr lang="zh-CN" altLang="en-US"/>
              <a:t>保护域</a:t>
            </a:r>
            <a:r>
              <a:rPr lang="en-US" altLang="en-US"/>
              <a:t>)</a:t>
            </a:r>
          </a:p>
        </p:txBody>
      </p:sp>
      <p:sp>
        <p:nvSpPr>
          <p:cNvPr id="9219" name="Rectangle 3">
            <a:extLst>
              <a:ext uri="{FF2B5EF4-FFF2-40B4-BE49-F238E27FC236}">
                <a16:creationId xmlns:a16="http://schemas.microsoft.com/office/drawing/2014/main" id="{66BEA336-4749-47ED-9CA4-B37EEF6BD610}"/>
              </a:ext>
            </a:extLst>
          </p:cNvPr>
          <p:cNvSpPr>
            <a:spLocks noGrp="1" noChangeArrowheads="1"/>
          </p:cNvSpPr>
          <p:nvPr>
            <p:ph type="body" idx="1"/>
          </p:nvPr>
        </p:nvSpPr>
        <p:spPr>
          <a:xfrm>
            <a:off x="1296140" y="1233489"/>
            <a:ext cx="9667782" cy="4530725"/>
          </a:xfrm>
        </p:spPr>
        <p:txBody>
          <a:bodyPr/>
          <a:lstStyle/>
          <a:p>
            <a:r>
              <a:rPr lang="en-US" altLang="en-US" sz="2400" dirty="0"/>
              <a:t>Access-right = &lt;</a:t>
            </a:r>
            <a:r>
              <a:rPr lang="en-US" altLang="en-US" sz="2400" i="1" dirty="0"/>
              <a:t>object-name</a:t>
            </a:r>
            <a:r>
              <a:rPr lang="en-US" altLang="en-US" sz="2400" dirty="0"/>
              <a:t>, </a:t>
            </a:r>
            <a:r>
              <a:rPr lang="en-US" altLang="en-US" sz="2400" i="1"/>
              <a:t>rights-set</a:t>
            </a:r>
            <a:r>
              <a:rPr lang="en-US" altLang="en-US" sz="2400"/>
              <a:t>&gt;</a:t>
            </a:r>
          </a:p>
          <a:p>
            <a:r>
              <a:rPr lang="zh-CN" altLang="en-US" sz="2400"/>
              <a:t>访问权限 </a:t>
            </a:r>
            <a:r>
              <a:rPr lang="en-US" altLang="zh-CN" sz="2400"/>
              <a:t>= &lt;</a:t>
            </a:r>
            <a:r>
              <a:rPr lang="zh-CN" altLang="en-US" sz="2400"/>
              <a:t>对象名</a:t>
            </a:r>
            <a:r>
              <a:rPr lang="en-US" altLang="zh-CN" sz="2400"/>
              <a:t>, </a:t>
            </a:r>
            <a:r>
              <a:rPr lang="zh-CN" altLang="en-US" sz="2400"/>
              <a:t>权限集</a:t>
            </a:r>
            <a:r>
              <a:rPr lang="en-US" altLang="zh-CN" sz="2400"/>
              <a:t>&gt;</a:t>
            </a:r>
            <a:br>
              <a:rPr lang="en-US" altLang="en-US" sz="2400"/>
            </a:br>
            <a:r>
              <a:rPr lang="zh-CN" altLang="en-US" sz="2400"/>
              <a:t>权限集是对此对象可操作的所有合法操作的一个子集</a:t>
            </a:r>
            <a:endParaRPr lang="en-US" altLang="en-US" sz="2400" dirty="0"/>
          </a:p>
          <a:p>
            <a:r>
              <a:rPr lang="en-US" altLang="en-US" sz="2400" dirty="0"/>
              <a:t>Domain = set of </a:t>
            </a:r>
            <a:r>
              <a:rPr lang="en-US" altLang="en-US" sz="2400"/>
              <a:t>access-rights   </a:t>
            </a:r>
            <a:r>
              <a:rPr lang="zh-CN" altLang="en-US" sz="2400"/>
              <a:t>域 </a:t>
            </a:r>
            <a:r>
              <a:rPr lang="en-US" altLang="zh-CN" sz="2400"/>
              <a:t>= </a:t>
            </a:r>
            <a:r>
              <a:rPr lang="zh-CN" altLang="en-US" sz="2400"/>
              <a:t>访问权限的集合</a:t>
            </a:r>
            <a:endParaRPr lang="en-US" altLang="zh-CN" sz="2400"/>
          </a:p>
          <a:p>
            <a:r>
              <a:rPr lang="zh-CN" altLang="en-US" sz="2400"/>
              <a:t>下图中</a:t>
            </a:r>
            <a:r>
              <a:rPr lang="en-US" altLang="zh-CN" sz="2400"/>
              <a:t>D</a:t>
            </a:r>
            <a:r>
              <a:rPr lang="en-US" altLang="zh-CN" sz="2400" baseline="-25000"/>
              <a:t>2</a:t>
            </a:r>
            <a:r>
              <a:rPr lang="zh-CN" altLang="en-US" sz="2400"/>
              <a:t>和</a:t>
            </a:r>
            <a:r>
              <a:rPr lang="en-US" altLang="zh-CN" sz="2400"/>
              <a:t>D</a:t>
            </a:r>
            <a:r>
              <a:rPr lang="en-US" altLang="zh-CN" sz="2400" baseline="-25000"/>
              <a:t>3</a:t>
            </a:r>
            <a:r>
              <a:rPr lang="zh-CN" altLang="en-US" sz="2400"/>
              <a:t>域存在交集： </a:t>
            </a:r>
            <a:r>
              <a:rPr lang="en-US" altLang="zh-CN" sz="2400"/>
              <a:t>&lt;O</a:t>
            </a:r>
            <a:r>
              <a:rPr lang="en-US" altLang="zh-CN" sz="2400" baseline="-25000"/>
              <a:t>4</a:t>
            </a:r>
            <a:r>
              <a:rPr lang="en-US" altLang="zh-CN" sz="2400"/>
              <a:t>, {print}&gt; </a:t>
            </a:r>
            <a:r>
              <a:rPr lang="zh-CN" altLang="en-US" sz="2400"/>
              <a:t>由</a:t>
            </a:r>
            <a:r>
              <a:rPr lang="en-US" altLang="zh-CN" sz="2400"/>
              <a:t>D</a:t>
            </a:r>
            <a:r>
              <a:rPr lang="en-US" altLang="zh-CN" sz="2400" baseline="-25000"/>
              <a:t>2</a:t>
            </a:r>
            <a:r>
              <a:rPr lang="zh-CN" altLang="en-US" sz="2400"/>
              <a:t>和</a:t>
            </a:r>
            <a:r>
              <a:rPr lang="en-US" altLang="zh-CN" sz="2400"/>
              <a:t>D</a:t>
            </a:r>
            <a:r>
              <a:rPr lang="en-US" altLang="zh-CN" sz="2400" baseline="-25000"/>
              <a:t>3</a:t>
            </a:r>
            <a:r>
              <a:rPr lang="zh-CN" altLang="en-US" sz="2400"/>
              <a:t>共享</a:t>
            </a:r>
            <a:br>
              <a:rPr lang="en-US" altLang="en-US" sz="2400" dirty="0"/>
            </a:br>
            <a:endParaRPr lang="en-US" altLang="en-US" sz="2400" dirty="0"/>
          </a:p>
        </p:txBody>
      </p:sp>
      <p:pic>
        <p:nvPicPr>
          <p:cNvPr id="9220" name="Picture 6">
            <a:extLst>
              <a:ext uri="{FF2B5EF4-FFF2-40B4-BE49-F238E27FC236}">
                <a16:creationId xmlns:a16="http://schemas.microsoft.com/office/drawing/2014/main" id="{96B4529A-CE37-4197-A519-DBBF46CE0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226" y="3866225"/>
            <a:ext cx="9289609" cy="204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9FA23E6-81C0-4DF2-96F1-5F6B1BA305CF}"/>
              </a:ext>
            </a:extLst>
          </p:cNvPr>
          <p:cNvSpPr>
            <a:spLocks noGrp="1" noChangeArrowheads="1"/>
          </p:cNvSpPr>
          <p:nvPr>
            <p:ph type="title"/>
          </p:nvPr>
        </p:nvSpPr>
        <p:spPr>
          <a:xfrm>
            <a:off x="1981200" y="155576"/>
            <a:ext cx="8229600" cy="576263"/>
          </a:xfrm>
        </p:spPr>
        <p:txBody>
          <a:bodyPr/>
          <a:lstStyle/>
          <a:p>
            <a:pPr eaLnBrk="1" hangingPunct="1"/>
            <a:r>
              <a:rPr lang="en-US" altLang="en-US"/>
              <a:t>Domain Structure(</a:t>
            </a:r>
            <a:r>
              <a:rPr lang="zh-CN" altLang="en-US"/>
              <a:t>保护域</a:t>
            </a:r>
            <a:r>
              <a:rPr lang="en-US" altLang="en-US"/>
              <a:t>)</a:t>
            </a:r>
          </a:p>
        </p:txBody>
      </p:sp>
      <p:sp>
        <p:nvSpPr>
          <p:cNvPr id="9219" name="Rectangle 3">
            <a:extLst>
              <a:ext uri="{FF2B5EF4-FFF2-40B4-BE49-F238E27FC236}">
                <a16:creationId xmlns:a16="http://schemas.microsoft.com/office/drawing/2014/main" id="{66BEA336-4749-47ED-9CA4-B37EEF6BD610}"/>
              </a:ext>
            </a:extLst>
          </p:cNvPr>
          <p:cNvSpPr>
            <a:spLocks noGrp="1" noChangeArrowheads="1"/>
          </p:cNvSpPr>
          <p:nvPr>
            <p:ph type="body" idx="1"/>
          </p:nvPr>
        </p:nvSpPr>
        <p:spPr>
          <a:xfrm>
            <a:off x="1029810" y="1233489"/>
            <a:ext cx="9934112" cy="4530725"/>
          </a:xfrm>
        </p:spPr>
        <p:txBody>
          <a:bodyPr/>
          <a:lstStyle/>
          <a:p>
            <a:r>
              <a:rPr lang="zh-CN" altLang="en-US" sz="2800"/>
              <a:t>可以通过不同的途径实现域</a:t>
            </a:r>
            <a:endParaRPr lang="en-US" altLang="en-US" sz="2800"/>
          </a:p>
          <a:p>
            <a:pPr lvl="1"/>
            <a:r>
              <a:rPr lang="zh-CN" altLang="en-US" sz="2800" b="1">
                <a:solidFill>
                  <a:srgbClr val="0070C0"/>
                </a:solidFill>
              </a:rPr>
              <a:t>每个用户是一个域</a:t>
            </a:r>
            <a:r>
              <a:rPr lang="zh-CN" altLang="en-US" sz="2800"/>
              <a:t>。访问的对象取决于用户的身份。域切换在更换用户时发生，比如一个用户登出，另一个用户登入</a:t>
            </a:r>
            <a:endParaRPr lang="en-US" altLang="zh-CN" sz="2800"/>
          </a:p>
          <a:p>
            <a:pPr lvl="1"/>
            <a:r>
              <a:rPr lang="zh-CN" altLang="en-US" sz="2800" b="1">
                <a:solidFill>
                  <a:srgbClr val="0070C0"/>
                </a:solidFill>
              </a:rPr>
              <a:t>每个进程是一个域</a:t>
            </a:r>
            <a:r>
              <a:rPr lang="zh-CN" altLang="en-US" sz="2800"/>
              <a:t>。对象集的访问取决于进程的身份。一个进程发送信息给另外一个进程，另外的进程处理时，域发生切换</a:t>
            </a:r>
            <a:endParaRPr lang="en-US" altLang="zh-CN" sz="2800"/>
          </a:p>
          <a:p>
            <a:pPr lvl="1"/>
            <a:r>
              <a:rPr lang="zh-CN" altLang="en-US" sz="2800" b="1">
                <a:solidFill>
                  <a:srgbClr val="0070C0"/>
                </a:solidFill>
              </a:rPr>
              <a:t>每个过程是一个域</a:t>
            </a:r>
            <a:r>
              <a:rPr lang="zh-CN" altLang="en-US" sz="2800"/>
              <a:t>。可以访问的对象集对应这个过程中定义的局部变量。一个过程调用其他过程时，发生域切换</a:t>
            </a:r>
            <a:br>
              <a:rPr lang="en-US" altLang="en-US" sz="2800" dirty="0"/>
            </a:br>
            <a:endParaRPr lang="en-US" altLang="en-US" sz="2800" dirty="0"/>
          </a:p>
        </p:txBody>
      </p:sp>
    </p:spTree>
    <p:extLst>
      <p:ext uri="{BB962C8B-B14F-4D97-AF65-F5344CB8AC3E}">
        <p14:creationId xmlns:p14="http://schemas.microsoft.com/office/powerpoint/2010/main" val="382234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DB677A3-89EF-49FE-BD24-DB635F992DB1}"/>
              </a:ext>
            </a:extLst>
          </p:cNvPr>
          <p:cNvSpPr>
            <a:spLocks noGrp="1" noChangeArrowheads="1"/>
          </p:cNvSpPr>
          <p:nvPr>
            <p:ph type="title"/>
          </p:nvPr>
        </p:nvSpPr>
        <p:spPr>
          <a:xfrm>
            <a:off x="2438400" y="114301"/>
            <a:ext cx="7772400" cy="576263"/>
          </a:xfrm>
        </p:spPr>
        <p:txBody>
          <a:bodyPr/>
          <a:lstStyle/>
          <a:p>
            <a:pPr eaLnBrk="1" hangingPunct="1"/>
            <a:r>
              <a:rPr lang="en-US" altLang="en-US" dirty="0"/>
              <a:t>Domain Implementation </a:t>
            </a:r>
            <a:r>
              <a:rPr lang="en-US" altLang="en-US"/>
              <a:t>(UNIX</a:t>
            </a:r>
            <a:r>
              <a:rPr lang="zh-CN" altLang="en-US"/>
              <a:t>实例</a:t>
            </a:r>
            <a:r>
              <a:rPr lang="en-US" altLang="en-US"/>
              <a:t>)</a:t>
            </a:r>
            <a:endParaRPr lang="en-US" altLang="en-US" dirty="0"/>
          </a:p>
        </p:txBody>
      </p:sp>
      <p:sp>
        <p:nvSpPr>
          <p:cNvPr id="10243" name="Rectangle 3">
            <a:extLst>
              <a:ext uri="{FF2B5EF4-FFF2-40B4-BE49-F238E27FC236}">
                <a16:creationId xmlns:a16="http://schemas.microsoft.com/office/drawing/2014/main" id="{A417E6D9-070C-429E-AED5-91B2066D0442}"/>
              </a:ext>
            </a:extLst>
          </p:cNvPr>
          <p:cNvSpPr>
            <a:spLocks noGrp="1" noChangeArrowheads="1"/>
          </p:cNvSpPr>
          <p:nvPr>
            <p:ph type="body" idx="1"/>
          </p:nvPr>
        </p:nvSpPr>
        <p:spPr>
          <a:xfrm>
            <a:off x="594805" y="954921"/>
            <a:ext cx="10875146" cy="4530725"/>
          </a:xfrm>
        </p:spPr>
        <p:txBody>
          <a:bodyPr/>
          <a:lstStyle/>
          <a:p>
            <a:r>
              <a:rPr lang="en-US" altLang="en-US" sz="2400" dirty="0"/>
              <a:t>Domain = user-id  </a:t>
            </a:r>
            <a:r>
              <a:rPr lang="zh-CN" altLang="en-US" sz="2400" dirty="0"/>
              <a:t>域与用户关联</a:t>
            </a:r>
            <a:endParaRPr lang="en-US" altLang="en-US" sz="1000" dirty="0"/>
          </a:p>
          <a:p>
            <a:r>
              <a:rPr lang="zh-CN" altLang="en-US" sz="2400" dirty="0"/>
              <a:t>域切换</a:t>
            </a:r>
            <a:r>
              <a:rPr lang="en-US" altLang="zh-CN" sz="2400" dirty="0"/>
              <a:t>(</a:t>
            </a:r>
            <a:r>
              <a:rPr lang="zh-CN" altLang="en-US" sz="2400" dirty="0"/>
              <a:t>用户临时身份切换</a:t>
            </a:r>
            <a:r>
              <a:rPr lang="en-US" altLang="zh-CN" sz="2400" dirty="0"/>
              <a:t>)</a:t>
            </a:r>
            <a:r>
              <a:rPr lang="zh-CN" altLang="en-US" sz="2400" dirty="0"/>
              <a:t>由文件系统完成</a:t>
            </a:r>
            <a:endParaRPr lang="en-US" altLang="en-US" sz="2400" dirty="0"/>
          </a:p>
          <a:p>
            <a:pPr lvl="2"/>
            <a:r>
              <a:rPr lang="zh-CN" altLang="en-US" sz="2400" dirty="0"/>
              <a:t>每个文件有一域位</a:t>
            </a:r>
            <a:r>
              <a:rPr lang="en-US" altLang="en-US" sz="2400" dirty="0"/>
              <a:t>(</a:t>
            </a:r>
            <a:r>
              <a:rPr lang="en-US" altLang="en-US" sz="2400" dirty="0" err="1"/>
              <a:t>setuid</a:t>
            </a:r>
            <a:r>
              <a:rPr lang="en-US" altLang="en-US" sz="2400" dirty="0"/>
              <a:t> bit)</a:t>
            </a:r>
            <a:r>
              <a:rPr lang="zh-CN" altLang="en-US" sz="2400" dirty="0"/>
              <a:t>与文件所有者相关联</a:t>
            </a:r>
            <a:endParaRPr lang="en-US" altLang="en-US" sz="2400" dirty="0"/>
          </a:p>
          <a:p>
            <a:pPr lvl="2"/>
            <a:r>
              <a:rPr lang="zh-CN" altLang="en-US" sz="2400" dirty="0"/>
              <a:t>当文件被执行，且</a:t>
            </a:r>
            <a:r>
              <a:rPr lang="en-US" altLang="en-US" sz="2400" dirty="0"/>
              <a:t> </a:t>
            </a:r>
            <a:r>
              <a:rPr lang="en-US" altLang="en-US" sz="2400" dirty="0" err="1"/>
              <a:t>setuid</a:t>
            </a:r>
            <a:r>
              <a:rPr lang="en-US" altLang="en-US" sz="2400" dirty="0"/>
              <a:t> </a:t>
            </a:r>
            <a:r>
              <a:rPr lang="zh-CN" altLang="en-US" sz="2400" dirty="0"/>
              <a:t>位打开时，则指向该文件的用户</a:t>
            </a:r>
            <a:r>
              <a:rPr lang="en-US" altLang="zh-CN" sz="2400" dirty="0"/>
              <a:t>id</a:t>
            </a:r>
            <a:r>
              <a:rPr lang="zh-CN" altLang="en-US" sz="2400" dirty="0"/>
              <a:t>被临时赋予文件所有者的</a:t>
            </a:r>
            <a:r>
              <a:rPr lang="en-US" altLang="zh-CN" sz="2400" dirty="0"/>
              <a:t>id</a:t>
            </a:r>
            <a:endParaRPr lang="en-US" altLang="en-US" sz="2400" dirty="0"/>
          </a:p>
          <a:p>
            <a:pPr lvl="2"/>
            <a:r>
              <a:rPr lang="zh-CN" altLang="en-US" sz="2400" dirty="0"/>
              <a:t>文件执行结束，恢复执行者的原</a:t>
            </a:r>
            <a:r>
              <a:rPr lang="en-US" altLang="zh-CN" sz="2400" dirty="0"/>
              <a:t>id</a:t>
            </a:r>
            <a:endParaRPr lang="en-US" altLang="en-US" sz="1000" dirty="0"/>
          </a:p>
          <a:p>
            <a:r>
              <a:rPr lang="zh-CN" altLang="en-US" sz="2400" dirty="0"/>
              <a:t>通过口令切换域</a:t>
            </a:r>
            <a:endParaRPr lang="en-US" altLang="en-US" sz="2400" dirty="0"/>
          </a:p>
          <a:p>
            <a:pPr lvl="1"/>
            <a:r>
              <a:rPr lang="en-US" altLang="en-US" sz="2400" b="1" dirty="0" err="1">
                <a:solidFill>
                  <a:srgbClr val="0070C0"/>
                </a:solidFill>
                <a:latin typeface="Courier New" panose="02070309020205020404" pitchFamily="49" charset="0"/>
                <a:cs typeface="Courier New" panose="02070309020205020404" pitchFamily="49" charset="0"/>
              </a:rPr>
              <a:t>su</a:t>
            </a:r>
            <a:r>
              <a:rPr lang="en-US" altLang="en-US" sz="2400" dirty="0"/>
              <a:t> command temporarily switches to another user</a:t>
            </a:r>
            <a:r>
              <a:rPr lang="en-US" altLang="ja-JP" sz="2400" dirty="0">
                <a:latin typeface="Arial" panose="020B0604020202020204" pitchFamily="34" charset="0"/>
                <a:cs typeface="Arial" panose="020B0604020202020204" pitchFamily="34" charset="0"/>
              </a:rPr>
              <a:t>’</a:t>
            </a:r>
            <a:r>
              <a:rPr lang="en-US" altLang="ja-JP" sz="2400" dirty="0"/>
              <a:t>s domain when other domain</a:t>
            </a:r>
            <a:r>
              <a:rPr lang="en-US" altLang="ja-JP" sz="2400" dirty="0">
                <a:latin typeface="Arial" panose="020B0604020202020204" pitchFamily="34" charset="0"/>
                <a:cs typeface="Arial" panose="020B0604020202020204" pitchFamily="34" charset="0"/>
              </a:rPr>
              <a:t>’</a:t>
            </a:r>
            <a:r>
              <a:rPr lang="en-US" altLang="ja-JP" sz="2400" dirty="0"/>
              <a:t>s password provided</a:t>
            </a:r>
            <a:endParaRPr lang="en-US" altLang="en-US" sz="1000" dirty="0"/>
          </a:p>
          <a:p>
            <a:r>
              <a:rPr lang="en-US" altLang="en-US" sz="2400" dirty="0"/>
              <a:t>Domain switching via commands</a:t>
            </a:r>
          </a:p>
          <a:p>
            <a:pPr lvl="1"/>
            <a:r>
              <a:rPr lang="en-US" altLang="en-US" sz="2400" b="1" dirty="0" err="1">
                <a:solidFill>
                  <a:srgbClr val="0070C0"/>
                </a:solidFill>
                <a:latin typeface="Courier New" panose="02070309020205020404" pitchFamily="49" charset="0"/>
                <a:cs typeface="Courier New" panose="02070309020205020404" pitchFamily="49" charset="0"/>
              </a:rPr>
              <a:t>sudo</a:t>
            </a:r>
            <a:r>
              <a:rPr lang="en-US" altLang="en-US" sz="2400" dirty="0"/>
              <a:t> command prefix executes specified command in another domain (if original domain has privilege or password given)</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17584</TotalTime>
  <Words>2772</Words>
  <Application>Microsoft Office PowerPoint</Application>
  <PresentationFormat>宽屏</PresentationFormat>
  <Paragraphs>230</Paragraphs>
  <Slides>39</Slides>
  <Notes>27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Monotype Sorts</vt:lpstr>
      <vt:lpstr>MS PGothic</vt:lpstr>
      <vt:lpstr>MS PGothic</vt:lpstr>
      <vt:lpstr>宋体</vt:lpstr>
      <vt:lpstr>微软雅黑</vt:lpstr>
      <vt:lpstr>Arial</vt:lpstr>
      <vt:lpstr>Courier New</vt:lpstr>
      <vt:lpstr>Helvetica</vt:lpstr>
      <vt:lpstr>MT Extra</vt:lpstr>
      <vt:lpstr>Symbol</vt:lpstr>
      <vt:lpstr>Times New Roman</vt:lpstr>
      <vt:lpstr>Verdana</vt:lpstr>
      <vt:lpstr>Webdings</vt:lpstr>
      <vt:lpstr>Wingdings</vt:lpstr>
      <vt:lpstr>os-8</vt:lpstr>
      <vt:lpstr>Chapter 14:  Protection</vt:lpstr>
      <vt:lpstr>Chapter 14: Protection</vt:lpstr>
      <vt:lpstr>Objectives</vt:lpstr>
      <vt:lpstr>14.1 Goals of Protection(保护目标)</vt:lpstr>
      <vt:lpstr>14.2 Principles of Protection(保护原则)</vt:lpstr>
      <vt:lpstr>Principles of Protection (Cont.)</vt:lpstr>
      <vt:lpstr>14.3 Domain Structure(保护域)</vt:lpstr>
      <vt:lpstr>Domain Structure(保护域)</vt:lpstr>
      <vt:lpstr>Domain Implementation (UNIX实例)</vt:lpstr>
      <vt:lpstr>Domain Implementation (MULTICS)</vt:lpstr>
      <vt:lpstr>Multics Benefits and Limits</vt:lpstr>
      <vt:lpstr>14.4 Access Matrix(访问矩阵)</vt:lpstr>
      <vt:lpstr>Use of Access Matrix</vt:lpstr>
      <vt:lpstr>Use of Access Matrix (Cont.)</vt:lpstr>
      <vt:lpstr>Access Matrix of Figure A with Domains as Objects 将域作为对象的访问矩阵</vt:lpstr>
      <vt:lpstr>Access Matrix with Copy Rights</vt:lpstr>
      <vt:lpstr>Access Matrix With Owner Rights</vt:lpstr>
      <vt:lpstr>Modified Access Matrix of Figure B</vt:lpstr>
      <vt:lpstr>14.5 Implementation of Access Matrix(访问矩阵的实现)</vt:lpstr>
      <vt:lpstr>Implementation of Access Matrix (Cont.)</vt:lpstr>
      <vt:lpstr>Implementation of Access Matrix (Cont.)</vt:lpstr>
      <vt:lpstr>Implementation of Access Matrix (Cont.)</vt:lpstr>
      <vt:lpstr>Implementation of Access Matrix (Cont.)</vt:lpstr>
      <vt:lpstr>Implementation of Access Matrix (Cont.)</vt:lpstr>
      <vt:lpstr>Comparison of Implementations</vt:lpstr>
      <vt:lpstr>Comparison of Implementations (Cont.)</vt:lpstr>
      <vt:lpstr>14.6 Access Control(访问控制)</vt:lpstr>
      <vt:lpstr>14.7 Revocation of Access Rights(访问权限的撤回)</vt:lpstr>
      <vt:lpstr>Revocation of Access Rights (Cont.)</vt:lpstr>
      <vt:lpstr>14.8 Capability-Based Systems(面向权限的系统) </vt:lpstr>
      <vt:lpstr>Capability-Based Systems (Cont.) </vt:lpstr>
      <vt:lpstr>*14.9 Language-Based Protection(基于语言的保护)</vt:lpstr>
      <vt:lpstr>Protection in Java 2</vt:lpstr>
      <vt:lpstr>Stack Inspection</vt:lpstr>
      <vt:lpstr>Summary 1/4</vt:lpstr>
      <vt:lpstr>Summary 2/4</vt:lpstr>
      <vt:lpstr>Summary 3/4</vt:lpstr>
      <vt:lpstr>Summary 4/4</vt:lpstr>
      <vt:lpstr>End of Chapter 14: Protection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U1</cp:lastModifiedBy>
  <cp:revision>460</cp:revision>
  <cp:lastPrinted>2020-11-04T14:30:39Z</cp:lastPrinted>
  <dcterms:created xsi:type="dcterms:W3CDTF">2011-01-13T23:43:38Z</dcterms:created>
  <dcterms:modified xsi:type="dcterms:W3CDTF">2021-06-10T10:50:36Z</dcterms:modified>
</cp:coreProperties>
</file>