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331" r:id="rId2"/>
    <p:sldId id="501" r:id="rId3"/>
    <p:sldId id="497" r:id="rId4"/>
    <p:sldId id="496" r:id="rId5"/>
    <p:sldId id="332" r:id="rId6"/>
    <p:sldId id="498" r:id="rId7"/>
    <p:sldId id="492" r:id="rId8"/>
    <p:sldId id="493" r:id="rId9"/>
    <p:sldId id="494" r:id="rId10"/>
    <p:sldId id="495" r:id="rId11"/>
    <p:sldId id="500" r:id="rId12"/>
    <p:sldId id="502" r:id="rId13"/>
    <p:sldId id="499" r:id="rId14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62" d="100"/>
          <a:sy n="62" d="100"/>
        </p:scale>
        <p:origin x="881" y="41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2021.3.14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85061A96-4F51-4A9E-BE13-85C62B277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CBD951-2730-403C-B793-3EAC042D8C1F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F57E28D-F7F1-4D40-A519-7E31B6AFB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B54E91-0B5C-4471-80C0-E8D510A3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85061A96-4F51-4A9E-BE13-85C62B277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CBD951-2730-403C-B793-3EAC042D8C1F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F57E28D-F7F1-4D40-A519-7E31B6AFB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B54E91-0B5C-4471-80C0-E8D510A3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85061A96-4F51-4A9E-BE13-85C62B277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CBD951-2730-403C-B793-3EAC042D8C1F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F57E28D-F7F1-4D40-A519-7E31B6AFB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B54E91-0B5C-4471-80C0-E8D510A3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167036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96012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423" y="6550227"/>
            <a:ext cx="402664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542289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12:37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0B010E09-45F7-4439-9097-56E2E86F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423" y="6550227"/>
            <a:ext cx="402664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42289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12:37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798F458D-E4DA-455D-AF0E-E0D8E77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windows/wsl/install-win1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5549033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zh-cn/windows/wsl/install-manual" TargetMode="External"/><Relationship Id="rId4" Type="http://schemas.openxmlformats.org/officeDocument/2006/relationships/hyperlink" Target="https://zhuanlan.zhihu.com/p/11665408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719"/>
            <a:ext cx="7772400" cy="959801"/>
          </a:xfrm>
        </p:spPr>
        <p:txBody>
          <a:bodyPr/>
          <a:lstStyle/>
          <a:p>
            <a:pPr eaLnBrk="1" hangingPunct="1"/>
            <a:r>
              <a:rPr lang="en-US" altLang="zh-CN"/>
              <a:t>WSL</a:t>
            </a:r>
            <a:r>
              <a:rPr lang="zh-CN" altLang="en-US"/>
              <a:t>及</a:t>
            </a:r>
            <a:r>
              <a:rPr lang="en-US" altLang="zh-CN"/>
              <a:t>Linux</a:t>
            </a:r>
            <a:r>
              <a:rPr lang="zh-CN" altLang="en-US"/>
              <a:t>安装简介</a:t>
            </a:r>
            <a:endParaRPr lang="en-US" altLang="en-US"/>
          </a:p>
        </p:txBody>
      </p:sp>
      <p:pic>
        <p:nvPicPr>
          <p:cNvPr id="1026" name="Picture 2" descr="C:\Users\U1\Downloads\st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8" y="1930400"/>
            <a:ext cx="6936892" cy="46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Windows </a:t>
            </a:r>
            <a:r>
              <a:rPr lang="zh-CN" altLang="en-US"/>
              <a:t>终端启动左右双窗口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Win10</a:t>
            </a:r>
            <a:r>
              <a:rPr lang="zh-CN" altLang="en-US" sz="2400" dirty="0"/>
              <a:t>中新建</a:t>
            </a:r>
            <a:r>
              <a:rPr lang="en-US" altLang="zh-CN" sz="2400" dirty="0"/>
              <a:t>wt_ps_2pane.ps1</a:t>
            </a:r>
            <a:r>
              <a:rPr lang="zh-CN" altLang="en-US" sz="2400" dirty="0"/>
              <a:t>文本文件，并把下行内容复制粘贴进文件：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600" b="1" dirty="0"/>
              <a:t>      </a:t>
            </a:r>
            <a:r>
              <a:rPr lang="en-US" altLang="zh-CN" sz="1600" b="1" dirty="0" err="1"/>
              <a:t>wt</a:t>
            </a:r>
            <a:r>
              <a:rPr lang="en-US" altLang="zh-CN" sz="1600" b="1" dirty="0"/>
              <a:t> -p "Windows PowerShell" `; split-pane -p "Windows PowerShell”</a:t>
            </a:r>
          </a:p>
          <a:p>
            <a:endParaRPr lang="en-US" altLang="zh-CN" sz="2400" dirty="0"/>
          </a:p>
          <a:p>
            <a:r>
              <a:rPr lang="zh-CN" altLang="en-US" sz="2400" dirty="0"/>
              <a:t>右击</a:t>
            </a:r>
            <a:r>
              <a:rPr lang="en-US" altLang="zh-CN" sz="2400" dirty="0"/>
              <a:t>wt_ps_2pane.ps1</a:t>
            </a:r>
            <a:r>
              <a:rPr lang="zh-CN" altLang="en-US" sz="2400" dirty="0"/>
              <a:t>文件，选择“使用</a:t>
            </a:r>
            <a:r>
              <a:rPr lang="en-US" altLang="zh-CN" sz="2400" dirty="0"/>
              <a:t>PowerShell</a:t>
            </a:r>
            <a:r>
              <a:rPr lang="zh-CN" altLang="en-US" sz="2400" dirty="0"/>
              <a:t>运行”</a:t>
            </a:r>
            <a:endParaRPr lang="en-US" altLang="zh-CN" sz="2400" dirty="0"/>
          </a:p>
          <a:p>
            <a:r>
              <a:rPr lang="zh-CN" altLang="en-US" sz="2400" dirty="0"/>
              <a:t>若出现询问，按</a:t>
            </a:r>
            <a:r>
              <a:rPr lang="en-US" altLang="zh-CN" sz="2400" dirty="0"/>
              <a:t>Y</a:t>
            </a:r>
            <a:r>
              <a:rPr lang="zh-CN" altLang="en-US" sz="2400" dirty="0"/>
              <a:t>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在打开的两个</a:t>
            </a:r>
            <a:r>
              <a:rPr lang="en-US" altLang="zh-CN" sz="2400" dirty="0"/>
              <a:t>Windows </a:t>
            </a:r>
            <a:r>
              <a:rPr lang="zh-CN" altLang="en-US" sz="2400" dirty="0"/>
              <a:t>终端窗口中分别键入“</a:t>
            </a:r>
            <a:r>
              <a:rPr lang="en-US" altLang="zh-CN" sz="2400" dirty="0" err="1"/>
              <a:t>wsl</a:t>
            </a:r>
            <a:r>
              <a:rPr lang="zh-CN" altLang="en-US" sz="2400" dirty="0"/>
              <a:t>”，即可连接</a:t>
            </a:r>
            <a:r>
              <a:rPr lang="en-US" altLang="zh-CN" sz="2400" dirty="0"/>
              <a:t>Linux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06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0D33D-8071-4CFD-97A4-D95313B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 err="1"/>
              <a:t>hello.c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A7A46-AA8E-408C-9A62-40B94AC12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727950" cy="5284701"/>
          </a:xfrm>
        </p:spPr>
        <p:txBody>
          <a:bodyPr/>
          <a:lstStyle/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#include &lt;sys/</a:t>
            </a:r>
            <a:r>
              <a:rPr lang="en-US" altLang="zh-CN" sz="2000" dirty="0" err="1"/>
              <a:t>types.h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unistd.h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int main()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("Hello World\n");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("My PID is %d\n",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("My father's PID is %d\n", </a:t>
            </a:r>
            <a:r>
              <a:rPr lang="en-US" altLang="zh-CN" sz="2000" dirty="0" err="1"/>
              <a:t>getppid</a:t>
            </a:r>
            <a:r>
              <a:rPr lang="en-US" altLang="zh-CN" sz="2000" dirty="0"/>
              <a:t>());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("Press the Enter key to exit\n");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return(0);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988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17B6-A583-465B-A246-1D2B42E9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编译执行</a:t>
            </a:r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6AC84-73EB-4753-B571-81EF38EB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编译</a:t>
            </a:r>
            <a:r>
              <a:rPr lang="en-US" altLang="zh-CN" sz="2800" dirty="0" err="1"/>
              <a:t>hello.c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 err="1"/>
              <a:t>gcc</a:t>
            </a:r>
            <a:r>
              <a:rPr lang="en-US" altLang="zh-CN" sz="2800" dirty="0"/>
              <a:t> –o hello </a:t>
            </a:r>
            <a:r>
              <a:rPr lang="en-US" altLang="zh-CN" sz="2800" dirty="0" err="1"/>
              <a:t>hello.c</a:t>
            </a:r>
            <a:endParaRPr lang="en-US" altLang="zh-CN" sz="2800" dirty="0"/>
          </a:p>
          <a:p>
            <a:r>
              <a:rPr lang="zh-CN" altLang="en-US" sz="2800" dirty="0"/>
              <a:t>完成编译后，本目录会生成可执行程序</a:t>
            </a:r>
            <a:r>
              <a:rPr lang="en-US" altLang="zh-CN" sz="2800" dirty="0"/>
              <a:t>hello</a:t>
            </a:r>
          </a:p>
          <a:p>
            <a:endParaRPr lang="en-US" altLang="zh-CN" sz="2800" dirty="0"/>
          </a:p>
          <a:p>
            <a:r>
              <a:rPr lang="zh-CN" altLang="en-US" sz="2800" dirty="0"/>
              <a:t>执行</a:t>
            </a:r>
            <a:r>
              <a:rPr lang="en-US" altLang="zh-CN" sz="2800" dirty="0"/>
              <a:t>hello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./hello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762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Windows </a:t>
            </a:r>
            <a:r>
              <a:rPr lang="zh-CN" altLang="en-US"/>
              <a:t>终端左右双窗口</a:t>
            </a:r>
          </a:p>
        </p:txBody>
      </p:sp>
      <p:pic>
        <p:nvPicPr>
          <p:cNvPr id="1026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" y="997901"/>
            <a:ext cx="8282508" cy="480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9FEBF-835C-452C-9FC4-13CCF0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Linux</a:t>
            </a:r>
            <a:r>
              <a:rPr lang="zh-CN" altLang="en-US" dirty="0"/>
              <a:t>虚拟机的目的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91D10-BFDA-4D09-8070-DDE2FC38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提前熟悉</a:t>
            </a:r>
            <a:r>
              <a:rPr lang="en-US" altLang="zh-CN" dirty="0"/>
              <a:t>Linux</a:t>
            </a:r>
            <a:r>
              <a:rPr lang="zh-CN" altLang="en-US" dirty="0"/>
              <a:t>的使用，为</a:t>
            </a:r>
            <a:r>
              <a:rPr lang="en-US" altLang="zh-CN" dirty="0"/>
              <a:t>Linux</a:t>
            </a:r>
            <a:r>
              <a:rPr lang="zh-CN" altLang="en-US" dirty="0"/>
              <a:t>编程实验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6-13</a:t>
            </a:r>
            <a:r>
              <a:rPr lang="zh-CN" altLang="en-US" dirty="0"/>
              <a:t>周，周三</a:t>
            </a:r>
            <a:r>
              <a:rPr lang="en-US" altLang="zh-CN" dirty="0"/>
              <a:t>16:00-18:00</a:t>
            </a:r>
            <a:r>
              <a:rPr lang="zh-CN" altLang="en-US" dirty="0"/>
              <a:t>，在实验楼</a:t>
            </a:r>
            <a:r>
              <a:rPr lang="en-US" altLang="zh-CN" dirty="0"/>
              <a:t>305</a:t>
            </a:r>
            <a:r>
              <a:rPr lang="zh-CN" altLang="en-US" dirty="0"/>
              <a:t>、</a:t>
            </a:r>
            <a:r>
              <a:rPr lang="en-US" altLang="zh-CN" dirty="0"/>
              <a:t>405</a:t>
            </a:r>
            <a:r>
              <a:rPr lang="zh-CN" altLang="en-US" dirty="0"/>
              <a:t>、</a:t>
            </a:r>
            <a:r>
              <a:rPr lang="en-US" altLang="zh-CN" dirty="0"/>
              <a:t>407</a:t>
            </a:r>
            <a:r>
              <a:rPr lang="zh-CN" altLang="en-US" dirty="0"/>
              <a:t>实验室进行。具体各班在哪个实验室待通知</a:t>
            </a:r>
            <a:r>
              <a:rPr lang="en-US" altLang="zh-CN" dirty="0"/>
              <a:t>)</a:t>
            </a:r>
            <a:r>
              <a:rPr lang="zh-CN" altLang="en-US" dirty="0"/>
              <a:t>做准备。但这仅仅是目的之一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 err="1"/>
              <a:t>Virtulization</a:t>
            </a:r>
            <a:r>
              <a:rPr lang="zh-CN" altLang="en-US" dirty="0"/>
              <a:t>有一个实际体验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教材中的伪代码有些是基于</a:t>
            </a:r>
            <a:r>
              <a:rPr lang="en-US" altLang="zh-CN" dirty="0"/>
              <a:t>Unix</a:t>
            </a:r>
            <a:r>
              <a:rPr lang="zh-CN" altLang="en-US" dirty="0"/>
              <a:t>类</a:t>
            </a:r>
            <a:r>
              <a:rPr lang="en-US" altLang="zh-CN" dirty="0"/>
              <a:t>OS</a:t>
            </a:r>
            <a:r>
              <a:rPr lang="zh-CN" altLang="en-US" dirty="0"/>
              <a:t>写的，与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有所差别。学习</a:t>
            </a:r>
            <a:r>
              <a:rPr lang="en-US" altLang="zh-CN" dirty="0"/>
              <a:t>Unix/Linux</a:t>
            </a:r>
            <a:r>
              <a:rPr lang="zh-CN" altLang="en-US" dirty="0"/>
              <a:t>的编程，有利于理解</a:t>
            </a:r>
            <a:r>
              <a:rPr lang="en-US" altLang="zh-CN" dirty="0"/>
              <a:t>OS</a:t>
            </a:r>
            <a:r>
              <a:rPr lang="zh-CN" altLang="en-US" dirty="0"/>
              <a:t>课程的相关内容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在很多软件行业管理者看来，会</a:t>
            </a:r>
            <a:r>
              <a:rPr lang="en-US" altLang="zh-CN" dirty="0"/>
              <a:t>Linux</a:t>
            </a:r>
            <a:r>
              <a:rPr lang="zh-CN" altLang="en-US" dirty="0"/>
              <a:t>的常用命令及配置管理，才是真会使用计算机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及其开发工具，也是求职的加分项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9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WSL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Windows Subsystem for Linux</a:t>
            </a:r>
          </a:p>
          <a:p>
            <a:endParaRPr lang="en-US" altLang="zh-CN" sz="2800"/>
          </a:p>
          <a:p>
            <a:r>
              <a:rPr lang="zh-CN" altLang="en-US" sz="2800"/>
              <a:t>适用于 </a:t>
            </a:r>
            <a:r>
              <a:rPr lang="en-US" altLang="zh-CN" sz="2800"/>
              <a:t>Linux </a:t>
            </a:r>
            <a:r>
              <a:rPr lang="zh-CN" altLang="en-US" sz="2800"/>
              <a:t>的 </a:t>
            </a:r>
            <a:r>
              <a:rPr lang="en-US" altLang="zh-CN" sz="2800"/>
              <a:t>Windows </a:t>
            </a:r>
            <a:r>
              <a:rPr lang="zh-CN" altLang="en-US" sz="2800"/>
              <a:t>子系统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在</a:t>
            </a:r>
            <a:r>
              <a:rPr lang="en-US" altLang="zh-CN" sz="2800"/>
              <a:t>API</a:t>
            </a:r>
            <a:r>
              <a:rPr lang="zh-CN" altLang="en-US" sz="2800"/>
              <a:t>及</a:t>
            </a:r>
            <a:r>
              <a:rPr lang="en-US" altLang="zh-CN" sz="2800"/>
              <a:t>ABI(</a:t>
            </a:r>
            <a:r>
              <a:rPr lang="zh-CN" altLang="en-US" sz="2800"/>
              <a:t>应用二进制接口</a:t>
            </a:r>
            <a:r>
              <a:rPr lang="en-US" altLang="zh-CN" sz="2800"/>
              <a:t>)</a:t>
            </a:r>
            <a:r>
              <a:rPr lang="zh-CN" altLang="en-US" sz="2800"/>
              <a:t>层面兼容</a:t>
            </a:r>
            <a:r>
              <a:rPr lang="en-US" altLang="zh-CN" sz="2800"/>
              <a:t>Linux</a:t>
            </a:r>
            <a:r>
              <a:rPr lang="zh-CN" altLang="en-US" sz="2800"/>
              <a:t>应用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WSL</a:t>
            </a:r>
            <a:r>
              <a:rPr lang="zh-CN" altLang="en-US" sz="2800"/>
              <a:t>与</a:t>
            </a:r>
            <a:r>
              <a:rPr lang="en-US" altLang="zh-CN" sz="2800"/>
              <a:t>Win 10</a:t>
            </a:r>
            <a:r>
              <a:rPr lang="zh-CN" altLang="en-US" sz="2800"/>
              <a:t>命令行界面、文件系统及粘贴板紧密融合，使用比较方便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68215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WSL 1</a:t>
            </a:r>
            <a:r>
              <a:rPr lang="zh-CN" altLang="en-US"/>
              <a:t>与</a:t>
            </a:r>
            <a:r>
              <a:rPr lang="en-US" altLang="zh-CN"/>
              <a:t>WSL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490" y="1050608"/>
            <a:ext cx="7727950" cy="5207952"/>
          </a:xfrm>
        </p:spPr>
        <p:txBody>
          <a:bodyPr/>
          <a:lstStyle/>
          <a:p>
            <a:r>
              <a:rPr lang="en-US" altLang="zh-CN" sz="2800" dirty="0"/>
              <a:t>WSL 1</a:t>
            </a:r>
            <a:r>
              <a:rPr lang="zh-CN" altLang="en-US" sz="2800" dirty="0"/>
              <a:t>把对</a:t>
            </a:r>
            <a:r>
              <a:rPr lang="en-US" altLang="zh-CN" sz="2800" dirty="0"/>
              <a:t>Linux</a:t>
            </a:r>
            <a:r>
              <a:rPr lang="zh-CN" altLang="en-US" sz="2800" dirty="0"/>
              <a:t>的调用实时翻译成</a:t>
            </a:r>
            <a:r>
              <a:rPr lang="en-US" altLang="zh-CN" sz="2800" dirty="0"/>
              <a:t>Windows</a:t>
            </a:r>
            <a:r>
              <a:rPr lang="zh-CN" altLang="en-US" sz="2800" dirty="0"/>
              <a:t>相应功能，从而在</a:t>
            </a:r>
            <a:r>
              <a:rPr lang="en-US" altLang="zh-CN" sz="2800" dirty="0"/>
              <a:t>Windows</a:t>
            </a:r>
            <a:r>
              <a:rPr lang="zh-CN" altLang="en-US" sz="2800" dirty="0"/>
              <a:t>内核基础之上模拟实现</a:t>
            </a:r>
            <a:r>
              <a:rPr lang="en-US" altLang="zh-CN" sz="2800" dirty="0"/>
              <a:t>Linux</a:t>
            </a:r>
            <a:r>
              <a:rPr lang="zh-CN" altLang="en-US" sz="2800" dirty="0"/>
              <a:t>内核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WSL 2</a:t>
            </a:r>
            <a:r>
              <a:rPr lang="zh-CN" altLang="en-US" sz="2800" dirty="0"/>
              <a:t>采用与</a:t>
            </a:r>
            <a:r>
              <a:rPr lang="en-US" altLang="zh-CN" sz="2800" dirty="0"/>
              <a:t>VMware</a:t>
            </a:r>
            <a:r>
              <a:rPr lang="zh-CN" altLang="en-US" sz="2800" dirty="0"/>
              <a:t>及</a:t>
            </a:r>
            <a:r>
              <a:rPr lang="en-US" altLang="zh-CN" sz="2800" dirty="0"/>
              <a:t>VirtualBox</a:t>
            </a:r>
            <a:r>
              <a:rPr lang="zh-CN" altLang="en-US" sz="2800" dirty="0"/>
              <a:t>类似的基于硬件与软件结合的虚拟机技术，运行一个实际的</a:t>
            </a:r>
            <a:r>
              <a:rPr lang="en-US" altLang="zh-CN" sz="2800" dirty="0"/>
              <a:t>Linux</a:t>
            </a:r>
            <a:r>
              <a:rPr lang="zh-CN" altLang="en-US" sz="2800" dirty="0"/>
              <a:t>内核，对应用软件兼容性更好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但这并不意味着可以直接用</a:t>
            </a:r>
            <a:r>
              <a:rPr lang="en-US" altLang="zh-CN" sz="2800" dirty="0"/>
              <a:t>Linux</a:t>
            </a:r>
            <a:r>
              <a:rPr lang="zh-CN" altLang="en-US" sz="2800" dirty="0"/>
              <a:t>官方发行的</a:t>
            </a:r>
            <a:r>
              <a:rPr lang="en-US" altLang="zh-CN" sz="2800" dirty="0"/>
              <a:t>ISO</a:t>
            </a:r>
            <a:r>
              <a:rPr lang="zh-CN" altLang="en-US" sz="2800" dirty="0"/>
              <a:t>文件来安装进</a:t>
            </a:r>
            <a:r>
              <a:rPr lang="en-US" altLang="zh-CN" sz="2800" dirty="0"/>
              <a:t>WSL</a:t>
            </a:r>
            <a:r>
              <a:rPr lang="zh-CN" altLang="en-US" sz="2800" dirty="0"/>
              <a:t>中。</a:t>
            </a:r>
            <a:r>
              <a:rPr lang="en-US" altLang="zh-CN" sz="2800" dirty="0"/>
              <a:t>WSL</a:t>
            </a:r>
            <a:r>
              <a:rPr lang="zh-CN" altLang="en-US" sz="2800" dirty="0"/>
              <a:t>用的</a:t>
            </a:r>
            <a:r>
              <a:rPr lang="en-US" altLang="zh-CN" sz="2800" dirty="0"/>
              <a:t>Linux</a:t>
            </a:r>
            <a:r>
              <a:rPr lang="zh-CN" altLang="en-US" sz="2800" dirty="0"/>
              <a:t>是定制的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287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1339E344-ED63-45C5-8763-D25780950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228" y="230435"/>
            <a:ext cx="7707312" cy="576262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1B2096-0D34-49D1-9935-542AB8910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561" y="1148081"/>
            <a:ext cx="7985760" cy="4612639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视不同的电脑及用户，在安装</a:t>
            </a:r>
            <a:r>
              <a:rPr lang="en-US" altLang="zh-CN" sz="2800" dirty="0"/>
              <a:t>WSL</a:t>
            </a:r>
            <a:r>
              <a:rPr lang="zh-CN" altLang="en-US" sz="2800" dirty="0"/>
              <a:t>，启动</a:t>
            </a:r>
            <a:r>
              <a:rPr lang="en-US" altLang="zh-CN" sz="2800" dirty="0"/>
              <a:t>Linux</a:t>
            </a:r>
            <a:r>
              <a:rPr lang="zh-CN" altLang="en-US" sz="2800" dirty="0"/>
              <a:t>后，有可能感觉电脑变得有些慢</a:t>
            </a:r>
            <a:endParaRPr lang="en-US" altLang="zh-CN" sz="2800" dirty="0"/>
          </a:p>
          <a:p>
            <a:pPr>
              <a:lnSpc>
                <a:spcPct val="80000"/>
              </a:lnSpc>
              <a:defRPr/>
            </a:pPr>
            <a:endParaRPr lang="en-US" altLang="en-US" sz="2800" dirty="0"/>
          </a:p>
          <a:p>
            <a:pPr>
              <a:lnSpc>
                <a:spcPct val="80000"/>
              </a:lnSpc>
              <a:defRPr/>
            </a:pPr>
            <a:r>
              <a:rPr lang="en-US" altLang="zh-CN" sz="2800" dirty="0"/>
              <a:t>WSL</a:t>
            </a:r>
            <a:r>
              <a:rPr lang="zh-CN" altLang="en-US" sz="2800" dirty="0"/>
              <a:t>默认占用</a:t>
            </a:r>
            <a:r>
              <a:rPr lang="en-US" altLang="zh-CN" sz="2800" dirty="0"/>
              <a:t>C:</a:t>
            </a:r>
            <a:r>
              <a:rPr lang="zh-CN" altLang="en-US" sz="2800" dirty="0"/>
              <a:t>盘空间安装</a:t>
            </a:r>
            <a:r>
              <a:rPr lang="en-US" altLang="zh-CN" sz="2800" dirty="0"/>
              <a:t>Linux</a:t>
            </a:r>
            <a:r>
              <a:rPr lang="zh-CN" altLang="en-US" sz="2800" dirty="0"/>
              <a:t>，但也有手动方法安装到其他盘</a:t>
            </a:r>
            <a:endParaRPr lang="en-US" altLang="zh-CN" sz="2800" dirty="0"/>
          </a:p>
          <a:p>
            <a:pPr>
              <a:lnSpc>
                <a:spcPct val="80000"/>
              </a:lnSpc>
              <a:defRPr/>
            </a:pPr>
            <a:endParaRPr lang="en-US" altLang="en-US" sz="2800" dirty="0"/>
          </a:p>
          <a:p>
            <a:pPr>
              <a:lnSpc>
                <a:spcPct val="80000"/>
              </a:lnSpc>
              <a:defRPr/>
            </a:pPr>
            <a:r>
              <a:rPr lang="en-US" altLang="zh-CN" sz="2800" dirty="0"/>
              <a:t>WSL</a:t>
            </a:r>
            <a:r>
              <a:rPr lang="zh-CN" altLang="en-US" sz="2800" dirty="0"/>
              <a:t>版</a:t>
            </a:r>
            <a:r>
              <a:rPr lang="en-US" altLang="zh-CN" sz="2800" dirty="0"/>
              <a:t>Linux</a:t>
            </a:r>
            <a:r>
              <a:rPr lang="zh-CN" altLang="en-US" sz="2800" dirty="0"/>
              <a:t>与官方版</a:t>
            </a:r>
            <a:r>
              <a:rPr lang="en-US" altLang="zh-CN" sz="2800" dirty="0"/>
              <a:t>Linux</a:t>
            </a:r>
            <a:r>
              <a:rPr lang="zh-CN" altLang="en-US" sz="2800" dirty="0"/>
              <a:t>的软件包配置可能不一样。比如</a:t>
            </a:r>
            <a:r>
              <a:rPr lang="en-US" altLang="zh-CN" sz="2800" dirty="0"/>
              <a:t>WSL</a:t>
            </a:r>
            <a:r>
              <a:rPr lang="zh-CN" altLang="en-US" sz="2800" dirty="0"/>
              <a:t>版的</a:t>
            </a:r>
            <a:r>
              <a:rPr lang="en-US" altLang="zh-CN" sz="2800" dirty="0"/>
              <a:t>Ubuntu 20.04 LTS</a:t>
            </a:r>
            <a:r>
              <a:rPr lang="zh-CN" altLang="en-US" sz="2800" dirty="0"/>
              <a:t>就没有自带</a:t>
            </a:r>
            <a:r>
              <a:rPr lang="en-US" altLang="zh-CN" sz="2800" dirty="0"/>
              <a:t>GUI</a:t>
            </a:r>
            <a:r>
              <a:rPr lang="zh-CN" altLang="en-US" sz="2800" dirty="0"/>
              <a:t>桌面</a:t>
            </a:r>
            <a:r>
              <a:rPr lang="en-US" altLang="zh-CN" sz="2800" dirty="0"/>
              <a:t>(</a:t>
            </a:r>
            <a:r>
              <a:rPr lang="zh-CN" altLang="en-US" sz="2800" dirty="0"/>
              <a:t>以及基于图形界面的浏览器、办公软件等</a:t>
            </a:r>
            <a:r>
              <a:rPr lang="en-US" altLang="zh-CN" sz="2800" dirty="0"/>
              <a:t>)</a:t>
            </a:r>
            <a:r>
              <a:rPr lang="zh-CN" altLang="en-US" sz="2800" dirty="0"/>
              <a:t>等部件，还不是原汁原味的</a:t>
            </a:r>
            <a:r>
              <a:rPr lang="en-US" altLang="zh-CN" sz="2800" dirty="0"/>
              <a:t>Linux</a:t>
            </a:r>
            <a:endParaRPr lang="en-US" altLang="en-US" sz="2800" dirty="0"/>
          </a:p>
          <a:p>
            <a:pPr marL="0" indent="0">
              <a:lnSpc>
                <a:spcPct val="80000"/>
              </a:lnSpc>
              <a:buFont typeface="Monotype Sorts" pitchFamily="-84" charset="2"/>
              <a:buNone/>
              <a:defRPr/>
            </a:pPr>
            <a:endParaRPr lang="en-US" altLang="en-US" sz="200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F7DA2D3-660E-4D2D-B775-C3B09E60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WSL2</a:t>
            </a:r>
            <a:r>
              <a:rPr lang="zh-CN" altLang="en-US"/>
              <a:t>与</a:t>
            </a:r>
            <a:r>
              <a:rPr lang="en-US" altLang="zh-CN"/>
              <a:t>VMware/VirtualBox</a:t>
            </a:r>
            <a:r>
              <a:rPr lang="zh-CN" altLang="en-US"/>
              <a:t>共存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Windows 10 </a:t>
            </a:r>
            <a:r>
              <a:rPr lang="zh-CN" altLang="en-US" sz="2800" dirty="0"/>
              <a:t>版本 </a:t>
            </a:r>
            <a:r>
              <a:rPr lang="en-US" altLang="zh-CN" sz="2800" dirty="0"/>
              <a:t>&gt;= 2004</a:t>
            </a:r>
          </a:p>
          <a:p>
            <a:endParaRPr lang="en-US" altLang="zh-CN" sz="2800" dirty="0"/>
          </a:p>
          <a:p>
            <a:r>
              <a:rPr lang="en-US" altLang="zh-CN" sz="2800" dirty="0"/>
              <a:t>VMware </a:t>
            </a:r>
            <a:r>
              <a:rPr lang="zh-CN" altLang="en-US" sz="2800" dirty="0"/>
              <a:t>版本 </a:t>
            </a:r>
            <a:r>
              <a:rPr lang="en-US" altLang="zh-CN" sz="2800" dirty="0"/>
              <a:t>&gt;= V15.5.6</a:t>
            </a:r>
          </a:p>
          <a:p>
            <a:endParaRPr lang="en-US" altLang="zh-CN" sz="2800" dirty="0"/>
          </a:p>
          <a:p>
            <a:r>
              <a:rPr lang="zh-CN" altLang="en-US" sz="2800" dirty="0"/>
              <a:t>需要同时满足以上两条，否则</a:t>
            </a:r>
            <a:r>
              <a:rPr lang="en-US" altLang="zh-CN" sz="2800" dirty="0"/>
              <a:t>WSL2</a:t>
            </a:r>
            <a:r>
              <a:rPr lang="zh-CN" altLang="en-US" sz="2800" dirty="0"/>
              <a:t>启用后</a:t>
            </a:r>
            <a:r>
              <a:rPr lang="en-US" altLang="zh-CN" sz="2800" dirty="0"/>
              <a:t>(</a:t>
            </a:r>
            <a:r>
              <a:rPr lang="zh-CN" altLang="en-US" sz="2800" dirty="0"/>
              <a:t>包括未实际启动</a:t>
            </a:r>
            <a:r>
              <a:rPr lang="en-US" altLang="zh-CN" sz="2800" dirty="0"/>
              <a:t>Linux</a:t>
            </a:r>
            <a:r>
              <a:rPr lang="zh-CN" altLang="en-US" sz="2800" dirty="0"/>
              <a:t>前</a:t>
            </a:r>
            <a:r>
              <a:rPr lang="en-US" altLang="zh-CN" sz="2800" dirty="0"/>
              <a:t>)</a:t>
            </a:r>
            <a:r>
              <a:rPr lang="zh-CN" altLang="en-US" sz="2800" dirty="0"/>
              <a:t> 无法运行</a:t>
            </a:r>
            <a:r>
              <a:rPr lang="en-US" altLang="zh-CN" sz="2800" dirty="0"/>
              <a:t>VMware</a:t>
            </a:r>
          </a:p>
          <a:p>
            <a:endParaRPr lang="en-US" altLang="zh-CN" sz="2800" dirty="0"/>
          </a:p>
          <a:p>
            <a:r>
              <a:rPr lang="zh-CN" altLang="en-US" sz="2800" dirty="0"/>
              <a:t>对</a:t>
            </a:r>
            <a:r>
              <a:rPr lang="en-US" altLang="zh-CN" sz="2800" dirty="0"/>
              <a:t>VirtualBox</a:t>
            </a:r>
            <a:r>
              <a:rPr lang="zh-CN" altLang="en-US" sz="2800" dirty="0"/>
              <a:t>也有类似要求</a:t>
            </a:r>
          </a:p>
        </p:txBody>
      </p:sp>
    </p:spTree>
    <p:extLst>
      <p:ext uri="{BB962C8B-B14F-4D97-AF65-F5344CB8AC3E}">
        <p14:creationId xmlns:p14="http://schemas.microsoft.com/office/powerpoint/2010/main" val="383576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1339E344-ED63-45C5-8763-D25780950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588" y="22027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zh-CN" dirty="0"/>
              <a:t>WSL</a:t>
            </a:r>
            <a:r>
              <a:rPr lang="zh-CN" altLang="en-US" dirty="0"/>
              <a:t>安装步骤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1B2096-0D34-49D1-9935-542AB8910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561" y="1036320"/>
            <a:ext cx="7985760" cy="500411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3200">
                <a:hlinkClick r:id="rId3"/>
              </a:rPr>
              <a:t>https://docs.microsoft.com/zh-cn/windows/wsl/install-win10</a:t>
            </a:r>
            <a:r>
              <a:rPr lang="en-US" altLang="zh-CN" sz="3200"/>
              <a:t> </a:t>
            </a:r>
            <a:r>
              <a:rPr lang="zh-CN" altLang="en-US" sz="3200"/>
              <a:t>，按手动步骤</a:t>
            </a:r>
            <a:r>
              <a:rPr lang="en-US" altLang="zh-CN" sz="3200"/>
              <a:t>1-6</a:t>
            </a:r>
            <a:r>
              <a:rPr lang="zh-CN" altLang="en-US" sz="3200"/>
              <a:t>进行</a:t>
            </a:r>
            <a:endParaRPr lang="en-US" altLang="zh-CN" sz="3200"/>
          </a:p>
          <a:p>
            <a:pPr>
              <a:lnSpc>
                <a:spcPct val="80000"/>
              </a:lnSpc>
              <a:defRPr/>
            </a:pPr>
            <a:endParaRPr lang="en-US" altLang="zh-CN" sz="3200"/>
          </a:p>
          <a:p>
            <a:pPr>
              <a:lnSpc>
                <a:spcPct val="80000"/>
              </a:lnSpc>
              <a:defRPr/>
            </a:pPr>
            <a:r>
              <a:rPr lang="zh-CN" altLang="en-US" sz="3200"/>
              <a:t>步骤</a:t>
            </a:r>
            <a:r>
              <a:rPr lang="en-US" altLang="zh-CN" sz="3200"/>
              <a:t>6</a:t>
            </a:r>
            <a:r>
              <a:rPr lang="zh-CN" altLang="en-US" sz="3200"/>
              <a:t>中比如选择</a:t>
            </a:r>
            <a:r>
              <a:rPr lang="en-US" altLang="zh-CN" sz="3200"/>
              <a:t>Ubuntu 20.04 LTS</a:t>
            </a:r>
          </a:p>
          <a:p>
            <a:pPr>
              <a:lnSpc>
                <a:spcPct val="80000"/>
              </a:lnSpc>
              <a:defRPr/>
            </a:pPr>
            <a:endParaRPr lang="en-US" altLang="zh-CN" sz="3200"/>
          </a:p>
          <a:p>
            <a:pPr>
              <a:lnSpc>
                <a:spcPct val="80000"/>
              </a:lnSpc>
              <a:defRPr/>
            </a:pPr>
            <a:r>
              <a:rPr lang="zh-CN" altLang="en-US" sz="3200"/>
              <a:t>建议安装可选的“</a:t>
            </a:r>
            <a:r>
              <a:rPr lang="en-US" altLang="zh-CN" sz="3200"/>
              <a:t>Windows </a:t>
            </a:r>
            <a:r>
              <a:rPr lang="zh-CN" altLang="en-US" sz="3200"/>
              <a:t>终端”</a:t>
            </a:r>
            <a:endParaRPr lang="en-US" altLang="zh-CN" sz="3200"/>
          </a:p>
          <a:p>
            <a:pPr>
              <a:lnSpc>
                <a:spcPct val="80000"/>
              </a:lnSpc>
              <a:defRPr/>
            </a:pPr>
            <a:endParaRPr lang="en-US" altLang="en-US" sz="3200"/>
          </a:p>
          <a:p>
            <a:pPr>
              <a:lnSpc>
                <a:spcPct val="80000"/>
              </a:lnSpc>
              <a:defRPr/>
            </a:pPr>
            <a:r>
              <a:rPr lang="zh-CN" altLang="en-US" sz="3200"/>
              <a:t>若在步骤</a:t>
            </a:r>
            <a:r>
              <a:rPr lang="en-US" altLang="zh-CN" sz="3200"/>
              <a:t>6</a:t>
            </a:r>
            <a:r>
              <a:rPr lang="zh-CN" altLang="en-US" sz="3200"/>
              <a:t>中访问微软商店时报出错码</a:t>
            </a:r>
            <a:r>
              <a:rPr lang="en-US" altLang="zh-CN" sz="3200"/>
              <a:t>0x80131500</a:t>
            </a:r>
            <a:r>
              <a:rPr lang="zh-CN" altLang="en-US" sz="3200"/>
              <a:t>，解决方法见下页</a:t>
            </a:r>
            <a:endParaRPr lang="en-US" altLang="en-US" sz="240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F7DA2D3-660E-4D2D-B775-C3B09E60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2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1339E344-ED63-45C5-8763-D25780950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588" y="220275"/>
            <a:ext cx="7707312" cy="576262"/>
          </a:xfrm>
        </p:spPr>
        <p:txBody>
          <a:bodyPr/>
          <a:lstStyle/>
          <a:p>
            <a:pPr eaLnBrk="1" hangingPunct="1"/>
            <a:r>
              <a:rPr lang="zh-CN" altLang="en-US"/>
              <a:t>解决微软商店</a:t>
            </a:r>
            <a:r>
              <a:rPr lang="en-US" altLang="zh-CN"/>
              <a:t>0x80131500</a:t>
            </a:r>
            <a:r>
              <a:rPr lang="zh-CN" altLang="en-US"/>
              <a:t>出错码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1B2096-0D34-49D1-9935-542AB8910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561" y="1036320"/>
            <a:ext cx="7985760" cy="500411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2800"/>
              <a:t>1. </a:t>
            </a:r>
            <a:r>
              <a:rPr lang="zh-CN" altLang="en-US" sz="2800"/>
              <a:t>按 </a:t>
            </a:r>
            <a:r>
              <a:rPr lang="en-US" altLang="zh-CN" sz="2800">
                <a:hlinkClick r:id="rId3"/>
              </a:rPr>
              <a:t>https://zhuanlan.zhihu.com/p/355490330</a:t>
            </a:r>
            <a:r>
              <a:rPr lang="en-US" altLang="zh-CN" sz="2800"/>
              <a:t> </a:t>
            </a:r>
            <a:r>
              <a:rPr lang="zh-CN" altLang="en-US" sz="2800"/>
              <a:t>进行。即使还没有更新</a:t>
            </a:r>
            <a:r>
              <a:rPr lang="en-US" altLang="zh-CN" sz="2800"/>
              <a:t>20H2</a:t>
            </a:r>
            <a:r>
              <a:rPr lang="zh-CN" altLang="en-US" sz="2800"/>
              <a:t>，也一定要看看有无此问题</a:t>
            </a:r>
            <a:endParaRPr lang="en-US" altLang="zh-CN" sz="2800"/>
          </a:p>
          <a:p>
            <a:pPr>
              <a:lnSpc>
                <a:spcPct val="80000"/>
              </a:lnSpc>
              <a:defRPr/>
            </a:pPr>
            <a:endParaRPr lang="en-US" altLang="zh-CN" sz="2800"/>
          </a:p>
          <a:p>
            <a:pPr>
              <a:lnSpc>
                <a:spcPct val="80000"/>
              </a:lnSpc>
              <a:defRPr/>
            </a:pPr>
            <a:r>
              <a:rPr lang="en-US" altLang="zh-CN" sz="2800"/>
              <a:t>2. </a:t>
            </a:r>
            <a:r>
              <a:rPr lang="zh-CN" altLang="en-US" sz="2800"/>
              <a:t>若不存在</a:t>
            </a:r>
            <a:r>
              <a:rPr lang="en-US" altLang="zh-CN" sz="2800"/>
              <a:t>1</a:t>
            </a:r>
            <a:r>
              <a:rPr lang="zh-CN" altLang="en-US" sz="2800"/>
              <a:t>中的问题，试试： </a:t>
            </a:r>
            <a:r>
              <a:rPr lang="en-US" altLang="zh-CN" sz="2800">
                <a:hlinkClick r:id="rId4"/>
              </a:rPr>
              <a:t>https://zhuanlan.zhihu.com/p/116654088</a:t>
            </a:r>
            <a:endParaRPr lang="en-US" altLang="zh-CN" sz="2800"/>
          </a:p>
          <a:p>
            <a:pPr>
              <a:lnSpc>
                <a:spcPct val="80000"/>
              </a:lnSpc>
              <a:defRPr/>
            </a:pPr>
            <a:endParaRPr lang="en-US" altLang="zh-CN" sz="2800"/>
          </a:p>
          <a:p>
            <a:pPr>
              <a:lnSpc>
                <a:spcPct val="80000"/>
              </a:lnSpc>
              <a:defRPr/>
            </a:pPr>
            <a:r>
              <a:rPr lang="en-US" altLang="zh-CN" sz="2800"/>
              <a:t>3. </a:t>
            </a:r>
            <a:r>
              <a:rPr lang="zh-CN" altLang="en-US" sz="2800"/>
              <a:t>也可手动下载安装</a:t>
            </a:r>
            <a:r>
              <a:rPr lang="en-US" altLang="zh-CN" sz="2800"/>
              <a:t>Linux</a:t>
            </a:r>
            <a:r>
              <a:rPr lang="zh-CN" altLang="en-US" sz="2800"/>
              <a:t>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800">
                <a:hlinkClick r:id="rId5"/>
              </a:rPr>
              <a:t>https://docs.microsoft.com/zh-cn/windows/wsl/install-manual</a:t>
            </a:r>
            <a:endParaRPr lang="en-US" altLang="zh-CN" sz="2800"/>
          </a:p>
          <a:p>
            <a:pPr>
              <a:lnSpc>
                <a:spcPct val="80000"/>
              </a:lnSpc>
              <a:defRPr/>
            </a:pPr>
            <a:endParaRPr lang="en-US" altLang="en-US" sz="200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F7DA2D3-660E-4D2D-B775-C3B09E60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7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gcc/g++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假设通过微软商店安装的是</a:t>
            </a:r>
            <a:r>
              <a:rPr lang="en-US" altLang="zh-CN" sz="2400" dirty="0"/>
              <a:t>Ubuntu 20.04 LTS</a:t>
            </a:r>
            <a:r>
              <a:rPr lang="zh-CN" altLang="en-US" sz="2400" dirty="0"/>
              <a:t>，没有自带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/g++</a:t>
            </a:r>
            <a:r>
              <a:rPr lang="zh-CN" altLang="en-US" sz="2400" dirty="0"/>
              <a:t>。需要自己在线安装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/g++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apt update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endParaRPr lang="en-US" altLang="zh-CN" sz="2400" dirty="0"/>
          </a:p>
          <a:p>
            <a:r>
              <a:rPr lang="zh-CN" altLang="en-US" sz="2400" dirty="0"/>
              <a:t>询问时回答</a:t>
            </a:r>
            <a:r>
              <a:rPr lang="en-US" altLang="zh-CN" sz="2400" dirty="0"/>
              <a:t>Y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apt install g++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6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17458</TotalTime>
  <Words>794</Words>
  <Application>Microsoft Office PowerPoint</Application>
  <PresentationFormat>全屏显示(4:3)</PresentationFormat>
  <Paragraphs>108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Monotype Sorts</vt:lpstr>
      <vt:lpstr>ＭＳ Ｐゴシック</vt:lpstr>
      <vt:lpstr>ＭＳ Ｐゴシック</vt:lpstr>
      <vt:lpstr>微软雅黑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WSL及Linux安装简介</vt:lpstr>
      <vt:lpstr>安装Linux虚拟机的目的</vt:lpstr>
      <vt:lpstr>WSL</vt:lpstr>
      <vt:lpstr>WSL 1与WSL 2</vt:lpstr>
      <vt:lpstr>注意</vt:lpstr>
      <vt:lpstr>WSL2与VMware/VirtualBox共存</vt:lpstr>
      <vt:lpstr>WSL安装步骤</vt:lpstr>
      <vt:lpstr>解决微软商店0x80131500出错码</vt:lpstr>
      <vt:lpstr>安装gcc/g++</vt:lpstr>
      <vt:lpstr>Windows 终端启动左右双窗口</vt:lpstr>
      <vt:lpstr>一个 hello.c</vt:lpstr>
      <vt:lpstr>编译执行hello</vt:lpstr>
      <vt:lpstr>Windows 终端左右双窗口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SF</cp:lastModifiedBy>
  <cp:revision>446</cp:revision>
  <cp:lastPrinted>2020-11-04T14:30:39Z</cp:lastPrinted>
  <dcterms:created xsi:type="dcterms:W3CDTF">2011-01-13T23:43:38Z</dcterms:created>
  <dcterms:modified xsi:type="dcterms:W3CDTF">2021-03-17T04:50:29Z</dcterms:modified>
</cp:coreProperties>
</file>