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2"/>
  </p:sldMasterIdLst>
  <p:notesMasterIdLst>
    <p:notesMasterId r:id="rId21"/>
  </p:notesMasterIdLst>
  <p:sldIdLst>
    <p:sldId id="256" r:id="rId3"/>
    <p:sldId id="257" r:id="rId4"/>
    <p:sldId id="258" r:id="rId5"/>
    <p:sldId id="263" r:id="rId6"/>
    <p:sldId id="259" r:id="rId7"/>
    <p:sldId id="277" r:id="rId8"/>
    <p:sldId id="279" r:id="rId9"/>
    <p:sldId id="260" r:id="rId10"/>
    <p:sldId id="286" r:id="rId11"/>
    <p:sldId id="287" r:id="rId12"/>
    <p:sldId id="281" r:id="rId13"/>
    <p:sldId id="301" r:id="rId14"/>
    <p:sldId id="282" r:id="rId15"/>
    <p:sldId id="269" r:id="rId16"/>
    <p:sldId id="270" r:id="rId17"/>
    <p:sldId id="261" r:id="rId18"/>
    <p:sldId id="271" r:id="rId19"/>
    <p:sldId id="288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44"/>
      </p:cViewPr>
      <p:guideLst>
        <p:guide orient="horz" pos="2124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293D4-BB9B-4BCA-89BD-E306342CF74B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758E-DDF0-4359-90C9-7B5D91DEC0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317F8-779F-4874-A492-328BBCF23B1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84" y="182245"/>
            <a:ext cx="10515600" cy="5492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31520"/>
            <a:ext cx="12192000" cy="612648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>
            <a:lum/>
          </a:blip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4337153" y="158371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>
              <a:solidFill>
                <a:schemeClr val="tx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2780105" y="294059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sz="2400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</a:rPr>
              <a:t>Parallel computing experiment report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1648185" y="193346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sz="6000" b="1">
                <a:ln w="12700">
                  <a:noFill/>
                  <a:prstDash val="solid"/>
                </a:ln>
                <a:solidFill>
                  <a:schemeClr val="tx2"/>
                </a:solidFill>
                <a:latin typeface="+mj-ea"/>
              </a:rPr>
              <a:t>并行计算实验报告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666404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2568272" y="4572496"/>
            <a:ext cx="3799862" cy="369320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汇报人：孔明浩，安会海，郭常瑞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561068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6437322" y="4576471"/>
            <a:ext cx="2118281" cy="369320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日期：</a:t>
            </a:r>
            <a:r>
              <a:rPr lang="en-US" altLang="zh-CN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2021.12.21</a:t>
            </a:r>
            <a:endParaRPr lang="zh-CN" altLang="en-US" sz="16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31"/>
          <p:cNvSpPr/>
          <p:nvPr/>
        </p:nvSpPr>
        <p:spPr bwMode="auto">
          <a:xfrm>
            <a:off x="795" y="4617730"/>
            <a:ext cx="11149151" cy="2101345"/>
          </a:xfrm>
          <a:custGeom>
            <a:avLst/>
            <a:gdLst>
              <a:gd name="T0" fmla="*/ 1844 w 2576"/>
              <a:gd name="T1" fmla="*/ 0 h 476"/>
              <a:gd name="T2" fmla="*/ 1804 w 2576"/>
              <a:gd name="T3" fmla="*/ 22 h 476"/>
              <a:gd name="T4" fmla="*/ 1754 w 2576"/>
              <a:gd name="T5" fmla="*/ 76 h 476"/>
              <a:gd name="T6" fmla="*/ 1670 w 2576"/>
              <a:gd name="T7" fmla="*/ 188 h 476"/>
              <a:gd name="T8" fmla="*/ 1622 w 2576"/>
              <a:gd name="T9" fmla="*/ 236 h 476"/>
              <a:gd name="T10" fmla="*/ 1590 w 2576"/>
              <a:gd name="T11" fmla="*/ 250 h 476"/>
              <a:gd name="T12" fmla="*/ 1584 w 2576"/>
              <a:gd name="T13" fmla="*/ 250 h 476"/>
              <a:gd name="T14" fmla="*/ 1542 w 2576"/>
              <a:gd name="T15" fmla="*/ 236 h 476"/>
              <a:gd name="T16" fmla="*/ 1502 w 2576"/>
              <a:gd name="T17" fmla="*/ 200 h 476"/>
              <a:gd name="T18" fmla="*/ 1450 w 2576"/>
              <a:gd name="T19" fmla="*/ 144 h 476"/>
              <a:gd name="T20" fmla="*/ 1408 w 2576"/>
              <a:gd name="T21" fmla="*/ 108 h 476"/>
              <a:gd name="T22" fmla="*/ 1364 w 2576"/>
              <a:gd name="T23" fmla="*/ 94 h 476"/>
              <a:gd name="T24" fmla="*/ 1360 w 2576"/>
              <a:gd name="T25" fmla="*/ 94 h 476"/>
              <a:gd name="T26" fmla="*/ 1310 w 2576"/>
              <a:gd name="T27" fmla="*/ 112 h 476"/>
              <a:gd name="T28" fmla="*/ 1216 w 2576"/>
              <a:gd name="T29" fmla="*/ 184 h 476"/>
              <a:gd name="T30" fmla="*/ 1140 w 2576"/>
              <a:gd name="T31" fmla="*/ 244 h 476"/>
              <a:gd name="T32" fmla="*/ 1084 w 2576"/>
              <a:gd name="T33" fmla="*/ 270 h 476"/>
              <a:gd name="T34" fmla="*/ 1062 w 2576"/>
              <a:gd name="T35" fmla="*/ 272 h 476"/>
              <a:gd name="T36" fmla="*/ 1026 w 2576"/>
              <a:gd name="T37" fmla="*/ 262 h 476"/>
              <a:gd name="T38" fmla="*/ 956 w 2576"/>
              <a:gd name="T39" fmla="*/ 216 h 476"/>
              <a:gd name="T40" fmla="*/ 872 w 2576"/>
              <a:gd name="T41" fmla="*/ 142 h 476"/>
              <a:gd name="T42" fmla="*/ 820 w 2576"/>
              <a:gd name="T43" fmla="*/ 112 h 476"/>
              <a:gd name="T44" fmla="*/ 784 w 2576"/>
              <a:gd name="T45" fmla="*/ 106 h 476"/>
              <a:gd name="T46" fmla="*/ 764 w 2576"/>
              <a:gd name="T47" fmla="*/ 108 h 476"/>
              <a:gd name="T48" fmla="*/ 708 w 2576"/>
              <a:gd name="T49" fmla="*/ 132 h 476"/>
              <a:gd name="T50" fmla="*/ 630 w 2576"/>
              <a:gd name="T51" fmla="*/ 190 h 476"/>
              <a:gd name="T52" fmla="*/ 534 w 2576"/>
              <a:gd name="T53" fmla="*/ 260 h 476"/>
              <a:gd name="T54" fmla="*/ 484 w 2576"/>
              <a:gd name="T55" fmla="*/ 280 h 476"/>
              <a:gd name="T56" fmla="*/ 476 w 2576"/>
              <a:gd name="T57" fmla="*/ 280 h 476"/>
              <a:gd name="T58" fmla="*/ 434 w 2576"/>
              <a:gd name="T59" fmla="*/ 270 h 476"/>
              <a:gd name="T60" fmla="*/ 372 w 2576"/>
              <a:gd name="T61" fmla="*/ 222 h 476"/>
              <a:gd name="T62" fmla="*/ 328 w 2576"/>
              <a:gd name="T63" fmla="*/ 182 h 476"/>
              <a:gd name="T64" fmla="*/ 294 w 2576"/>
              <a:gd name="T65" fmla="*/ 164 h 476"/>
              <a:gd name="T66" fmla="*/ 272 w 2576"/>
              <a:gd name="T67" fmla="*/ 164 h 476"/>
              <a:gd name="T68" fmla="*/ 244 w 2576"/>
              <a:gd name="T69" fmla="*/ 178 h 476"/>
              <a:gd name="T70" fmla="*/ 174 w 2576"/>
              <a:gd name="T71" fmla="*/ 244 h 476"/>
              <a:gd name="T72" fmla="*/ 58 w 2576"/>
              <a:gd name="T73" fmla="*/ 390 h 476"/>
              <a:gd name="T74" fmla="*/ 1990 w 2576"/>
              <a:gd name="T75" fmla="*/ 476 h 476"/>
              <a:gd name="T76" fmla="*/ 2554 w 2576"/>
              <a:gd name="T77" fmla="*/ 456 h 476"/>
              <a:gd name="T78" fmla="*/ 2360 w 2576"/>
              <a:gd name="T79" fmla="*/ 240 h 476"/>
              <a:gd name="T80" fmla="*/ 2250 w 2576"/>
              <a:gd name="T81" fmla="*/ 126 h 476"/>
              <a:gd name="T82" fmla="*/ 2188 w 2576"/>
              <a:gd name="T83" fmla="*/ 82 h 476"/>
              <a:gd name="T84" fmla="*/ 2174 w 2576"/>
              <a:gd name="T85" fmla="*/ 78 h 476"/>
              <a:gd name="T86" fmla="*/ 2134 w 2576"/>
              <a:gd name="T87" fmla="*/ 88 h 476"/>
              <a:gd name="T88" fmla="*/ 2084 w 2576"/>
              <a:gd name="T89" fmla="*/ 132 h 476"/>
              <a:gd name="T90" fmla="*/ 2040 w 2576"/>
              <a:gd name="T91" fmla="*/ 174 h 476"/>
              <a:gd name="T92" fmla="*/ 2012 w 2576"/>
              <a:gd name="T93" fmla="*/ 186 h 476"/>
              <a:gd name="T94" fmla="*/ 2010 w 2576"/>
              <a:gd name="T95" fmla="*/ 186 h 476"/>
              <a:gd name="T96" fmla="*/ 1984 w 2576"/>
              <a:gd name="T97" fmla="*/ 168 h 476"/>
              <a:gd name="T98" fmla="*/ 1946 w 2576"/>
              <a:gd name="T99" fmla="*/ 92 h 476"/>
              <a:gd name="T100" fmla="*/ 1908 w 2576"/>
              <a:gd name="T101" fmla="*/ 28 h 476"/>
              <a:gd name="T102" fmla="*/ 1868 w 2576"/>
              <a:gd name="T103" fmla="*/ 2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76" h="476">
                <a:moveTo>
                  <a:pt x="1852" y="0"/>
                </a:moveTo>
                <a:lnTo>
                  <a:pt x="1852" y="0"/>
                </a:lnTo>
                <a:lnTo>
                  <a:pt x="1844" y="0"/>
                </a:lnTo>
                <a:lnTo>
                  <a:pt x="1836" y="2"/>
                </a:lnTo>
                <a:lnTo>
                  <a:pt x="1820" y="10"/>
                </a:lnTo>
                <a:lnTo>
                  <a:pt x="1804" y="22"/>
                </a:lnTo>
                <a:lnTo>
                  <a:pt x="1788" y="38"/>
                </a:lnTo>
                <a:lnTo>
                  <a:pt x="1770" y="56"/>
                </a:lnTo>
                <a:lnTo>
                  <a:pt x="1754" y="76"/>
                </a:lnTo>
                <a:lnTo>
                  <a:pt x="1720" y="122"/>
                </a:lnTo>
                <a:lnTo>
                  <a:pt x="1686" y="166"/>
                </a:lnTo>
                <a:lnTo>
                  <a:pt x="1670" y="188"/>
                </a:lnTo>
                <a:lnTo>
                  <a:pt x="1654" y="206"/>
                </a:lnTo>
                <a:lnTo>
                  <a:pt x="1638" y="224"/>
                </a:lnTo>
                <a:lnTo>
                  <a:pt x="1622" y="236"/>
                </a:lnTo>
                <a:lnTo>
                  <a:pt x="1606" y="246"/>
                </a:lnTo>
                <a:lnTo>
                  <a:pt x="1598" y="248"/>
                </a:lnTo>
                <a:lnTo>
                  <a:pt x="1590" y="250"/>
                </a:lnTo>
                <a:lnTo>
                  <a:pt x="1590" y="250"/>
                </a:lnTo>
                <a:lnTo>
                  <a:pt x="1584" y="250"/>
                </a:lnTo>
                <a:lnTo>
                  <a:pt x="1584" y="250"/>
                </a:lnTo>
                <a:lnTo>
                  <a:pt x="1570" y="248"/>
                </a:lnTo>
                <a:lnTo>
                  <a:pt x="1556" y="244"/>
                </a:lnTo>
                <a:lnTo>
                  <a:pt x="1542" y="236"/>
                </a:lnTo>
                <a:lnTo>
                  <a:pt x="1528" y="226"/>
                </a:lnTo>
                <a:lnTo>
                  <a:pt x="1514" y="214"/>
                </a:lnTo>
                <a:lnTo>
                  <a:pt x="1502" y="200"/>
                </a:lnTo>
                <a:lnTo>
                  <a:pt x="1476" y="172"/>
                </a:lnTo>
                <a:lnTo>
                  <a:pt x="1476" y="172"/>
                </a:lnTo>
                <a:lnTo>
                  <a:pt x="1450" y="144"/>
                </a:lnTo>
                <a:lnTo>
                  <a:pt x="1436" y="130"/>
                </a:lnTo>
                <a:lnTo>
                  <a:pt x="1422" y="118"/>
                </a:lnTo>
                <a:lnTo>
                  <a:pt x="1408" y="108"/>
                </a:lnTo>
                <a:lnTo>
                  <a:pt x="1394" y="102"/>
                </a:lnTo>
                <a:lnTo>
                  <a:pt x="1380" y="96"/>
                </a:lnTo>
                <a:lnTo>
                  <a:pt x="1364" y="94"/>
                </a:lnTo>
                <a:lnTo>
                  <a:pt x="1364" y="94"/>
                </a:lnTo>
                <a:lnTo>
                  <a:pt x="1360" y="94"/>
                </a:lnTo>
                <a:lnTo>
                  <a:pt x="1360" y="94"/>
                </a:lnTo>
                <a:lnTo>
                  <a:pt x="1344" y="98"/>
                </a:lnTo>
                <a:lnTo>
                  <a:pt x="1328" y="104"/>
                </a:lnTo>
                <a:lnTo>
                  <a:pt x="1310" y="112"/>
                </a:lnTo>
                <a:lnTo>
                  <a:pt x="1292" y="124"/>
                </a:lnTo>
                <a:lnTo>
                  <a:pt x="1254" y="152"/>
                </a:lnTo>
                <a:lnTo>
                  <a:pt x="1216" y="184"/>
                </a:lnTo>
                <a:lnTo>
                  <a:pt x="1178" y="216"/>
                </a:lnTo>
                <a:lnTo>
                  <a:pt x="1160" y="230"/>
                </a:lnTo>
                <a:lnTo>
                  <a:pt x="1140" y="244"/>
                </a:lnTo>
                <a:lnTo>
                  <a:pt x="1122" y="256"/>
                </a:lnTo>
                <a:lnTo>
                  <a:pt x="1104" y="264"/>
                </a:lnTo>
                <a:lnTo>
                  <a:pt x="1084" y="270"/>
                </a:lnTo>
                <a:lnTo>
                  <a:pt x="1066" y="272"/>
                </a:lnTo>
                <a:lnTo>
                  <a:pt x="1066" y="272"/>
                </a:lnTo>
                <a:lnTo>
                  <a:pt x="1062" y="272"/>
                </a:lnTo>
                <a:lnTo>
                  <a:pt x="1062" y="272"/>
                </a:lnTo>
                <a:lnTo>
                  <a:pt x="1044" y="268"/>
                </a:lnTo>
                <a:lnTo>
                  <a:pt x="1026" y="262"/>
                </a:lnTo>
                <a:lnTo>
                  <a:pt x="1008" y="254"/>
                </a:lnTo>
                <a:lnTo>
                  <a:pt x="992" y="242"/>
                </a:lnTo>
                <a:lnTo>
                  <a:pt x="956" y="216"/>
                </a:lnTo>
                <a:lnTo>
                  <a:pt x="922" y="186"/>
                </a:lnTo>
                <a:lnTo>
                  <a:pt x="888" y="156"/>
                </a:lnTo>
                <a:lnTo>
                  <a:pt x="872" y="142"/>
                </a:lnTo>
                <a:lnTo>
                  <a:pt x="854" y="130"/>
                </a:lnTo>
                <a:lnTo>
                  <a:pt x="838" y="120"/>
                </a:lnTo>
                <a:lnTo>
                  <a:pt x="820" y="112"/>
                </a:lnTo>
                <a:lnTo>
                  <a:pt x="802" y="108"/>
                </a:lnTo>
                <a:lnTo>
                  <a:pt x="784" y="106"/>
                </a:lnTo>
                <a:lnTo>
                  <a:pt x="784" y="106"/>
                </a:lnTo>
                <a:lnTo>
                  <a:pt x="784" y="106"/>
                </a:lnTo>
                <a:lnTo>
                  <a:pt x="784" y="106"/>
                </a:lnTo>
                <a:lnTo>
                  <a:pt x="764" y="108"/>
                </a:lnTo>
                <a:lnTo>
                  <a:pt x="746" y="114"/>
                </a:lnTo>
                <a:lnTo>
                  <a:pt x="728" y="122"/>
                </a:lnTo>
                <a:lnTo>
                  <a:pt x="708" y="132"/>
                </a:lnTo>
                <a:lnTo>
                  <a:pt x="688" y="146"/>
                </a:lnTo>
                <a:lnTo>
                  <a:pt x="668" y="160"/>
                </a:lnTo>
                <a:lnTo>
                  <a:pt x="630" y="190"/>
                </a:lnTo>
                <a:lnTo>
                  <a:pt x="590" y="222"/>
                </a:lnTo>
                <a:lnTo>
                  <a:pt x="552" y="250"/>
                </a:lnTo>
                <a:lnTo>
                  <a:pt x="534" y="260"/>
                </a:lnTo>
                <a:lnTo>
                  <a:pt x="518" y="270"/>
                </a:lnTo>
                <a:lnTo>
                  <a:pt x="500" y="276"/>
                </a:lnTo>
                <a:lnTo>
                  <a:pt x="484" y="280"/>
                </a:lnTo>
                <a:lnTo>
                  <a:pt x="484" y="280"/>
                </a:lnTo>
                <a:lnTo>
                  <a:pt x="476" y="280"/>
                </a:lnTo>
                <a:lnTo>
                  <a:pt x="476" y="280"/>
                </a:lnTo>
                <a:lnTo>
                  <a:pt x="462" y="280"/>
                </a:lnTo>
                <a:lnTo>
                  <a:pt x="448" y="276"/>
                </a:lnTo>
                <a:lnTo>
                  <a:pt x="434" y="270"/>
                </a:lnTo>
                <a:lnTo>
                  <a:pt x="422" y="262"/>
                </a:lnTo>
                <a:lnTo>
                  <a:pt x="396" y="244"/>
                </a:lnTo>
                <a:lnTo>
                  <a:pt x="372" y="222"/>
                </a:lnTo>
                <a:lnTo>
                  <a:pt x="372" y="222"/>
                </a:lnTo>
                <a:lnTo>
                  <a:pt x="350" y="200"/>
                </a:lnTo>
                <a:lnTo>
                  <a:pt x="328" y="182"/>
                </a:lnTo>
                <a:lnTo>
                  <a:pt x="316" y="174"/>
                </a:lnTo>
                <a:lnTo>
                  <a:pt x="304" y="168"/>
                </a:lnTo>
                <a:lnTo>
                  <a:pt x="294" y="164"/>
                </a:lnTo>
                <a:lnTo>
                  <a:pt x="282" y="164"/>
                </a:lnTo>
                <a:lnTo>
                  <a:pt x="282" y="164"/>
                </a:lnTo>
                <a:lnTo>
                  <a:pt x="272" y="164"/>
                </a:lnTo>
                <a:lnTo>
                  <a:pt x="272" y="164"/>
                </a:lnTo>
                <a:lnTo>
                  <a:pt x="260" y="168"/>
                </a:lnTo>
                <a:lnTo>
                  <a:pt x="244" y="178"/>
                </a:lnTo>
                <a:lnTo>
                  <a:pt x="228" y="190"/>
                </a:lnTo>
                <a:lnTo>
                  <a:pt x="212" y="206"/>
                </a:lnTo>
                <a:lnTo>
                  <a:pt x="174" y="244"/>
                </a:lnTo>
                <a:lnTo>
                  <a:pt x="134" y="290"/>
                </a:lnTo>
                <a:lnTo>
                  <a:pt x="96" y="340"/>
                </a:lnTo>
                <a:lnTo>
                  <a:pt x="58" y="390"/>
                </a:lnTo>
                <a:lnTo>
                  <a:pt x="26" y="436"/>
                </a:lnTo>
                <a:lnTo>
                  <a:pt x="0" y="476"/>
                </a:lnTo>
                <a:lnTo>
                  <a:pt x="1990" y="476"/>
                </a:lnTo>
                <a:lnTo>
                  <a:pt x="2576" y="476"/>
                </a:lnTo>
                <a:lnTo>
                  <a:pt x="2576" y="476"/>
                </a:lnTo>
                <a:lnTo>
                  <a:pt x="2554" y="456"/>
                </a:lnTo>
                <a:lnTo>
                  <a:pt x="2530" y="432"/>
                </a:lnTo>
                <a:lnTo>
                  <a:pt x="2476" y="374"/>
                </a:lnTo>
                <a:lnTo>
                  <a:pt x="2360" y="240"/>
                </a:lnTo>
                <a:lnTo>
                  <a:pt x="2302" y="178"/>
                </a:lnTo>
                <a:lnTo>
                  <a:pt x="2276" y="152"/>
                </a:lnTo>
                <a:lnTo>
                  <a:pt x="2250" y="126"/>
                </a:lnTo>
                <a:lnTo>
                  <a:pt x="2226" y="106"/>
                </a:lnTo>
                <a:lnTo>
                  <a:pt x="2206" y="92"/>
                </a:lnTo>
                <a:lnTo>
                  <a:pt x="2188" y="82"/>
                </a:lnTo>
                <a:lnTo>
                  <a:pt x="2180" y="80"/>
                </a:lnTo>
                <a:lnTo>
                  <a:pt x="2174" y="78"/>
                </a:lnTo>
                <a:lnTo>
                  <a:pt x="2174" y="78"/>
                </a:lnTo>
                <a:lnTo>
                  <a:pt x="2160" y="80"/>
                </a:lnTo>
                <a:lnTo>
                  <a:pt x="2146" y="84"/>
                </a:lnTo>
                <a:lnTo>
                  <a:pt x="2134" y="88"/>
                </a:lnTo>
                <a:lnTo>
                  <a:pt x="2124" y="94"/>
                </a:lnTo>
                <a:lnTo>
                  <a:pt x="2102" y="112"/>
                </a:lnTo>
                <a:lnTo>
                  <a:pt x="2084" y="132"/>
                </a:lnTo>
                <a:lnTo>
                  <a:pt x="2066" y="150"/>
                </a:lnTo>
                <a:lnTo>
                  <a:pt x="2048" y="168"/>
                </a:lnTo>
                <a:lnTo>
                  <a:pt x="2040" y="174"/>
                </a:lnTo>
                <a:lnTo>
                  <a:pt x="2030" y="180"/>
                </a:lnTo>
                <a:lnTo>
                  <a:pt x="2022" y="184"/>
                </a:lnTo>
                <a:lnTo>
                  <a:pt x="2012" y="186"/>
                </a:lnTo>
                <a:lnTo>
                  <a:pt x="2012" y="186"/>
                </a:lnTo>
                <a:lnTo>
                  <a:pt x="2010" y="186"/>
                </a:lnTo>
                <a:lnTo>
                  <a:pt x="2010" y="186"/>
                </a:lnTo>
                <a:lnTo>
                  <a:pt x="2002" y="184"/>
                </a:lnTo>
                <a:lnTo>
                  <a:pt x="1992" y="178"/>
                </a:lnTo>
                <a:lnTo>
                  <a:pt x="1984" y="168"/>
                </a:lnTo>
                <a:lnTo>
                  <a:pt x="1976" y="156"/>
                </a:lnTo>
                <a:lnTo>
                  <a:pt x="1962" y="126"/>
                </a:lnTo>
                <a:lnTo>
                  <a:pt x="1946" y="92"/>
                </a:lnTo>
                <a:lnTo>
                  <a:pt x="1928" y="58"/>
                </a:lnTo>
                <a:lnTo>
                  <a:pt x="1920" y="42"/>
                </a:lnTo>
                <a:lnTo>
                  <a:pt x="1908" y="28"/>
                </a:lnTo>
                <a:lnTo>
                  <a:pt x="1896" y="18"/>
                </a:lnTo>
                <a:lnTo>
                  <a:pt x="1884" y="8"/>
                </a:lnTo>
                <a:lnTo>
                  <a:pt x="1868" y="2"/>
                </a:lnTo>
                <a:lnTo>
                  <a:pt x="1852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/>
          </a:p>
        </p:txBody>
      </p:sp>
      <p:sp>
        <p:nvSpPr>
          <p:cNvPr id="58" name="Freeform 28"/>
          <p:cNvSpPr/>
          <p:nvPr/>
        </p:nvSpPr>
        <p:spPr bwMode="auto">
          <a:xfrm>
            <a:off x="795" y="4803142"/>
            <a:ext cx="11149149" cy="1915932"/>
          </a:xfrm>
          <a:custGeom>
            <a:avLst/>
            <a:gdLst>
              <a:gd name="T0" fmla="*/ 1006 w 2576"/>
              <a:gd name="T1" fmla="*/ 2 h 434"/>
              <a:gd name="T2" fmla="*/ 970 w 2576"/>
              <a:gd name="T3" fmla="*/ 12 h 434"/>
              <a:gd name="T4" fmla="*/ 900 w 2576"/>
              <a:gd name="T5" fmla="*/ 66 h 434"/>
              <a:gd name="T6" fmla="*/ 788 w 2576"/>
              <a:gd name="T7" fmla="*/ 194 h 434"/>
              <a:gd name="T8" fmla="*/ 724 w 2576"/>
              <a:gd name="T9" fmla="*/ 260 h 434"/>
              <a:gd name="T10" fmla="*/ 672 w 2576"/>
              <a:gd name="T11" fmla="*/ 288 h 434"/>
              <a:gd name="T12" fmla="*/ 658 w 2576"/>
              <a:gd name="T13" fmla="*/ 290 h 434"/>
              <a:gd name="T14" fmla="*/ 640 w 2576"/>
              <a:gd name="T15" fmla="*/ 286 h 434"/>
              <a:gd name="T16" fmla="*/ 586 w 2576"/>
              <a:gd name="T17" fmla="*/ 250 h 434"/>
              <a:gd name="T18" fmla="*/ 514 w 2576"/>
              <a:gd name="T19" fmla="*/ 166 h 434"/>
              <a:gd name="T20" fmla="*/ 440 w 2576"/>
              <a:gd name="T21" fmla="*/ 80 h 434"/>
              <a:gd name="T22" fmla="*/ 386 w 2576"/>
              <a:gd name="T23" fmla="*/ 48 h 434"/>
              <a:gd name="T24" fmla="*/ 352 w 2576"/>
              <a:gd name="T25" fmla="*/ 42 h 434"/>
              <a:gd name="T26" fmla="*/ 310 w 2576"/>
              <a:gd name="T27" fmla="*/ 50 h 434"/>
              <a:gd name="T28" fmla="*/ 248 w 2576"/>
              <a:gd name="T29" fmla="*/ 94 h 434"/>
              <a:gd name="T30" fmla="*/ 186 w 2576"/>
              <a:gd name="T31" fmla="*/ 166 h 434"/>
              <a:gd name="T32" fmla="*/ 50 w 2576"/>
              <a:gd name="T33" fmla="*/ 362 h 434"/>
              <a:gd name="T34" fmla="*/ 2576 w 2576"/>
              <a:gd name="T35" fmla="*/ 434 h 434"/>
              <a:gd name="T36" fmla="*/ 2526 w 2576"/>
              <a:gd name="T37" fmla="*/ 366 h 434"/>
              <a:gd name="T38" fmla="*/ 2460 w 2576"/>
              <a:gd name="T39" fmla="*/ 230 h 434"/>
              <a:gd name="T40" fmla="*/ 2412 w 2576"/>
              <a:gd name="T41" fmla="*/ 132 h 434"/>
              <a:gd name="T42" fmla="*/ 2372 w 2576"/>
              <a:gd name="T43" fmla="*/ 90 h 434"/>
              <a:gd name="T44" fmla="*/ 2342 w 2576"/>
              <a:gd name="T45" fmla="*/ 80 h 434"/>
              <a:gd name="T46" fmla="*/ 2326 w 2576"/>
              <a:gd name="T47" fmla="*/ 84 h 434"/>
              <a:gd name="T48" fmla="*/ 2276 w 2576"/>
              <a:gd name="T49" fmla="*/ 116 h 434"/>
              <a:gd name="T50" fmla="*/ 2210 w 2576"/>
              <a:gd name="T51" fmla="*/ 196 h 434"/>
              <a:gd name="T52" fmla="*/ 2162 w 2576"/>
              <a:gd name="T53" fmla="*/ 256 h 434"/>
              <a:gd name="T54" fmla="*/ 2112 w 2576"/>
              <a:gd name="T55" fmla="*/ 300 h 434"/>
              <a:gd name="T56" fmla="*/ 2076 w 2576"/>
              <a:gd name="T57" fmla="*/ 310 h 434"/>
              <a:gd name="T58" fmla="*/ 2072 w 2576"/>
              <a:gd name="T59" fmla="*/ 310 h 434"/>
              <a:gd name="T60" fmla="*/ 2034 w 2576"/>
              <a:gd name="T61" fmla="*/ 296 h 434"/>
              <a:gd name="T62" fmla="*/ 1976 w 2576"/>
              <a:gd name="T63" fmla="*/ 242 h 434"/>
              <a:gd name="T64" fmla="*/ 1876 w 2576"/>
              <a:gd name="T65" fmla="*/ 118 h 434"/>
              <a:gd name="T66" fmla="*/ 1814 w 2576"/>
              <a:gd name="T67" fmla="*/ 56 h 434"/>
              <a:gd name="T68" fmla="*/ 1764 w 2576"/>
              <a:gd name="T69" fmla="*/ 32 h 434"/>
              <a:gd name="T70" fmla="*/ 1752 w 2576"/>
              <a:gd name="T71" fmla="*/ 30 h 434"/>
              <a:gd name="T72" fmla="*/ 1732 w 2576"/>
              <a:gd name="T73" fmla="*/ 34 h 434"/>
              <a:gd name="T74" fmla="*/ 1672 w 2576"/>
              <a:gd name="T75" fmla="*/ 72 h 434"/>
              <a:gd name="T76" fmla="*/ 1592 w 2576"/>
              <a:gd name="T77" fmla="*/ 160 h 434"/>
              <a:gd name="T78" fmla="*/ 1530 w 2576"/>
              <a:gd name="T79" fmla="*/ 230 h 434"/>
              <a:gd name="T80" fmla="*/ 1466 w 2576"/>
              <a:gd name="T81" fmla="*/ 280 h 434"/>
              <a:gd name="T82" fmla="*/ 1434 w 2576"/>
              <a:gd name="T83" fmla="*/ 290 h 434"/>
              <a:gd name="T84" fmla="*/ 1418 w 2576"/>
              <a:gd name="T85" fmla="*/ 292 h 434"/>
              <a:gd name="T86" fmla="*/ 1396 w 2576"/>
              <a:gd name="T87" fmla="*/ 288 h 434"/>
              <a:gd name="T88" fmla="*/ 1348 w 2576"/>
              <a:gd name="T89" fmla="*/ 262 h 434"/>
              <a:gd name="T90" fmla="*/ 1272 w 2576"/>
              <a:gd name="T91" fmla="*/ 198 h 434"/>
              <a:gd name="T92" fmla="*/ 1142 w 2576"/>
              <a:gd name="T93" fmla="*/ 68 h 434"/>
              <a:gd name="T94" fmla="*/ 1066 w 2576"/>
              <a:gd name="T95" fmla="*/ 12 h 434"/>
              <a:gd name="T96" fmla="*/ 1030 w 2576"/>
              <a:gd name="T97" fmla="*/ 2 h 434"/>
              <a:gd name="T98" fmla="*/ 1018 w 2576"/>
              <a:gd name="T9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76" h="433">
                <a:moveTo>
                  <a:pt x="1018" y="0"/>
                </a:moveTo>
                <a:lnTo>
                  <a:pt x="1018" y="0"/>
                </a:lnTo>
                <a:lnTo>
                  <a:pt x="1006" y="2"/>
                </a:lnTo>
                <a:lnTo>
                  <a:pt x="994" y="4"/>
                </a:lnTo>
                <a:lnTo>
                  <a:pt x="982" y="8"/>
                </a:lnTo>
                <a:lnTo>
                  <a:pt x="970" y="12"/>
                </a:lnTo>
                <a:lnTo>
                  <a:pt x="946" y="26"/>
                </a:lnTo>
                <a:lnTo>
                  <a:pt x="924" y="44"/>
                </a:lnTo>
                <a:lnTo>
                  <a:pt x="900" y="66"/>
                </a:lnTo>
                <a:lnTo>
                  <a:pt x="878" y="90"/>
                </a:lnTo>
                <a:lnTo>
                  <a:pt x="832" y="142"/>
                </a:lnTo>
                <a:lnTo>
                  <a:pt x="788" y="194"/>
                </a:lnTo>
                <a:lnTo>
                  <a:pt x="766" y="220"/>
                </a:lnTo>
                <a:lnTo>
                  <a:pt x="744" y="242"/>
                </a:lnTo>
                <a:lnTo>
                  <a:pt x="724" y="260"/>
                </a:lnTo>
                <a:lnTo>
                  <a:pt x="702" y="274"/>
                </a:lnTo>
                <a:lnTo>
                  <a:pt x="682" y="284"/>
                </a:lnTo>
                <a:lnTo>
                  <a:pt x="672" y="288"/>
                </a:lnTo>
                <a:lnTo>
                  <a:pt x="662" y="290"/>
                </a:lnTo>
                <a:lnTo>
                  <a:pt x="662" y="290"/>
                </a:lnTo>
                <a:lnTo>
                  <a:pt x="658" y="290"/>
                </a:lnTo>
                <a:lnTo>
                  <a:pt x="658" y="290"/>
                </a:lnTo>
                <a:lnTo>
                  <a:pt x="648" y="288"/>
                </a:lnTo>
                <a:lnTo>
                  <a:pt x="640" y="286"/>
                </a:lnTo>
                <a:lnTo>
                  <a:pt x="620" y="278"/>
                </a:lnTo>
                <a:lnTo>
                  <a:pt x="602" y="266"/>
                </a:lnTo>
                <a:lnTo>
                  <a:pt x="586" y="250"/>
                </a:lnTo>
                <a:lnTo>
                  <a:pt x="568" y="232"/>
                </a:lnTo>
                <a:lnTo>
                  <a:pt x="550" y="210"/>
                </a:lnTo>
                <a:lnTo>
                  <a:pt x="514" y="166"/>
                </a:lnTo>
                <a:lnTo>
                  <a:pt x="478" y="120"/>
                </a:lnTo>
                <a:lnTo>
                  <a:pt x="460" y="100"/>
                </a:lnTo>
                <a:lnTo>
                  <a:pt x="440" y="80"/>
                </a:lnTo>
                <a:lnTo>
                  <a:pt x="420" y="64"/>
                </a:lnTo>
                <a:lnTo>
                  <a:pt x="398" y="52"/>
                </a:lnTo>
                <a:lnTo>
                  <a:pt x="386" y="48"/>
                </a:lnTo>
                <a:lnTo>
                  <a:pt x="376" y="44"/>
                </a:lnTo>
                <a:lnTo>
                  <a:pt x="364" y="42"/>
                </a:lnTo>
                <a:lnTo>
                  <a:pt x="352" y="42"/>
                </a:lnTo>
                <a:lnTo>
                  <a:pt x="352" y="42"/>
                </a:lnTo>
                <a:lnTo>
                  <a:pt x="332" y="44"/>
                </a:lnTo>
                <a:lnTo>
                  <a:pt x="310" y="50"/>
                </a:lnTo>
                <a:lnTo>
                  <a:pt x="290" y="62"/>
                </a:lnTo>
                <a:lnTo>
                  <a:pt x="270" y="76"/>
                </a:lnTo>
                <a:lnTo>
                  <a:pt x="248" y="94"/>
                </a:lnTo>
                <a:lnTo>
                  <a:pt x="228" y="116"/>
                </a:lnTo>
                <a:lnTo>
                  <a:pt x="206" y="140"/>
                </a:lnTo>
                <a:lnTo>
                  <a:pt x="186" y="166"/>
                </a:lnTo>
                <a:lnTo>
                  <a:pt x="142" y="226"/>
                </a:lnTo>
                <a:lnTo>
                  <a:pt x="98" y="292"/>
                </a:lnTo>
                <a:lnTo>
                  <a:pt x="50" y="362"/>
                </a:lnTo>
                <a:lnTo>
                  <a:pt x="0" y="434"/>
                </a:lnTo>
                <a:lnTo>
                  <a:pt x="2576" y="434"/>
                </a:lnTo>
                <a:lnTo>
                  <a:pt x="2576" y="434"/>
                </a:lnTo>
                <a:lnTo>
                  <a:pt x="2558" y="414"/>
                </a:lnTo>
                <a:lnTo>
                  <a:pt x="2542" y="390"/>
                </a:lnTo>
                <a:lnTo>
                  <a:pt x="2526" y="366"/>
                </a:lnTo>
                <a:lnTo>
                  <a:pt x="2510" y="340"/>
                </a:lnTo>
                <a:lnTo>
                  <a:pt x="2484" y="284"/>
                </a:lnTo>
                <a:lnTo>
                  <a:pt x="2460" y="230"/>
                </a:lnTo>
                <a:lnTo>
                  <a:pt x="2436" y="178"/>
                </a:lnTo>
                <a:lnTo>
                  <a:pt x="2424" y="154"/>
                </a:lnTo>
                <a:lnTo>
                  <a:pt x="2412" y="132"/>
                </a:lnTo>
                <a:lnTo>
                  <a:pt x="2400" y="114"/>
                </a:lnTo>
                <a:lnTo>
                  <a:pt x="2386" y="100"/>
                </a:lnTo>
                <a:lnTo>
                  <a:pt x="2372" y="90"/>
                </a:lnTo>
                <a:lnTo>
                  <a:pt x="2358" y="82"/>
                </a:lnTo>
                <a:lnTo>
                  <a:pt x="2358" y="82"/>
                </a:lnTo>
                <a:lnTo>
                  <a:pt x="2342" y="80"/>
                </a:lnTo>
                <a:lnTo>
                  <a:pt x="2342" y="80"/>
                </a:lnTo>
                <a:lnTo>
                  <a:pt x="2334" y="82"/>
                </a:lnTo>
                <a:lnTo>
                  <a:pt x="2326" y="84"/>
                </a:lnTo>
                <a:lnTo>
                  <a:pt x="2308" y="90"/>
                </a:lnTo>
                <a:lnTo>
                  <a:pt x="2292" y="102"/>
                </a:lnTo>
                <a:lnTo>
                  <a:pt x="2276" y="116"/>
                </a:lnTo>
                <a:lnTo>
                  <a:pt x="2258" y="134"/>
                </a:lnTo>
                <a:lnTo>
                  <a:pt x="2242" y="154"/>
                </a:lnTo>
                <a:lnTo>
                  <a:pt x="2210" y="196"/>
                </a:lnTo>
                <a:lnTo>
                  <a:pt x="2210" y="196"/>
                </a:lnTo>
                <a:lnTo>
                  <a:pt x="2178" y="238"/>
                </a:lnTo>
                <a:lnTo>
                  <a:pt x="2162" y="256"/>
                </a:lnTo>
                <a:lnTo>
                  <a:pt x="2144" y="274"/>
                </a:lnTo>
                <a:lnTo>
                  <a:pt x="2128" y="288"/>
                </a:lnTo>
                <a:lnTo>
                  <a:pt x="2112" y="300"/>
                </a:lnTo>
                <a:lnTo>
                  <a:pt x="2094" y="308"/>
                </a:lnTo>
                <a:lnTo>
                  <a:pt x="2086" y="310"/>
                </a:lnTo>
                <a:lnTo>
                  <a:pt x="2076" y="310"/>
                </a:lnTo>
                <a:lnTo>
                  <a:pt x="2076" y="310"/>
                </a:lnTo>
                <a:lnTo>
                  <a:pt x="2072" y="310"/>
                </a:lnTo>
                <a:lnTo>
                  <a:pt x="2072" y="310"/>
                </a:lnTo>
                <a:lnTo>
                  <a:pt x="2062" y="308"/>
                </a:lnTo>
                <a:lnTo>
                  <a:pt x="2052" y="306"/>
                </a:lnTo>
                <a:lnTo>
                  <a:pt x="2034" y="296"/>
                </a:lnTo>
                <a:lnTo>
                  <a:pt x="2014" y="280"/>
                </a:lnTo>
                <a:lnTo>
                  <a:pt x="1994" y="262"/>
                </a:lnTo>
                <a:lnTo>
                  <a:pt x="1976" y="242"/>
                </a:lnTo>
                <a:lnTo>
                  <a:pt x="1956" y="218"/>
                </a:lnTo>
                <a:lnTo>
                  <a:pt x="1916" y="168"/>
                </a:lnTo>
                <a:lnTo>
                  <a:pt x="1876" y="118"/>
                </a:lnTo>
                <a:lnTo>
                  <a:pt x="1856" y="94"/>
                </a:lnTo>
                <a:lnTo>
                  <a:pt x="1834" y="74"/>
                </a:lnTo>
                <a:lnTo>
                  <a:pt x="1814" y="56"/>
                </a:lnTo>
                <a:lnTo>
                  <a:pt x="1794" y="42"/>
                </a:lnTo>
                <a:lnTo>
                  <a:pt x="1774" y="34"/>
                </a:lnTo>
                <a:lnTo>
                  <a:pt x="1764" y="32"/>
                </a:lnTo>
                <a:lnTo>
                  <a:pt x="1754" y="30"/>
                </a:lnTo>
                <a:lnTo>
                  <a:pt x="1754" y="30"/>
                </a:lnTo>
                <a:lnTo>
                  <a:pt x="1752" y="30"/>
                </a:lnTo>
                <a:lnTo>
                  <a:pt x="1752" y="30"/>
                </a:lnTo>
                <a:lnTo>
                  <a:pt x="1742" y="30"/>
                </a:lnTo>
                <a:lnTo>
                  <a:pt x="1732" y="34"/>
                </a:lnTo>
                <a:lnTo>
                  <a:pt x="1712" y="42"/>
                </a:lnTo>
                <a:lnTo>
                  <a:pt x="1692" y="54"/>
                </a:lnTo>
                <a:lnTo>
                  <a:pt x="1672" y="72"/>
                </a:lnTo>
                <a:lnTo>
                  <a:pt x="1652" y="90"/>
                </a:lnTo>
                <a:lnTo>
                  <a:pt x="1632" y="112"/>
                </a:lnTo>
                <a:lnTo>
                  <a:pt x="1592" y="160"/>
                </a:lnTo>
                <a:lnTo>
                  <a:pt x="1592" y="160"/>
                </a:lnTo>
                <a:lnTo>
                  <a:pt x="1552" y="208"/>
                </a:lnTo>
                <a:lnTo>
                  <a:pt x="1530" y="230"/>
                </a:lnTo>
                <a:lnTo>
                  <a:pt x="1510" y="250"/>
                </a:lnTo>
                <a:lnTo>
                  <a:pt x="1488" y="268"/>
                </a:lnTo>
                <a:lnTo>
                  <a:pt x="1466" y="280"/>
                </a:lnTo>
                <a:lnTo>
                  <a:pt x="1456" y="286"/>
                </a:lnTo>
                <a:lnTo>
                  <a:pt x="1444" y="288"/>
                </a:lnTo>
                <a:lnTo>
                  <a:pt x="1434" y="290"/>
                </a:lnTo>
                <a:lnTo>
                  <a:pt x="1422" y="292"/>
                </a:lnTo>
                <a:lnTo>
                  <a:pt x="1422" y="292"/>
                </a:lnTo>
                <a:lnTo>
                  <a:pt x="1418" y="292"/>
                </a:lnTo>
                <a:lnTo>
                  <a:pt x="1418" y="292"/>
                </a:lnTo>
                <a:lnTo>
                  <a:pt x="1408" y="290"/>
                </a:lnTo>
                <a:lnTo>
                  <a:pt x="1396" y="288"/>
                </a:lnTo>
                <a:lnTo>
                  <a:pt x="1384" y="284"/>
                </a:lnTo>
                <a:lnTo>
                  <a:pt x="1372" y="278"/>
                </a:lnTo>
                <a:lnTo>
                  <a:pt x="1348" y="262"/>
                </a:lnTo>
                <a:lnTo>
                  <a:pt x="1322" y="244"/>
                </a:lnTo>
                <a:lnTo>
                  <a:pt x="1296" y="222"/>
                </a:lnTo>
                <a:lnTo>
                  <a:pt x="1272" y="198"/>
                </a:lnTo>
                <a:lnTo>
                  <a:pt x="1220" y="144"/>
                </a:lnTo>
                <a:lnTo>
                  <a:pt x="1168" y="92"/>
                </a:lnTo>
                <a:lnTo>
                  <a:pt x="1142" y="68"/>
                </a:lnTo>
                <a:lnTo>
                  <a:pt x="1116" y="46"/>
                </a:lnTo>
                <a:lnTo>
                  <a:pt x="1090" y="28"/>
                </a:lnTo>
                <a:lnTo>
                  <a:pt x="1066" y="12"/>
                </a:lnTo>
                <a:lnTo>
                  <a:pt x="1054" y="8"/>
                </a:lnTo>
                <a:lnTo>
                  <a:pt x="1042" y="4"/>
                </a:lnTo>
                <a:lnTo>
                  <a:pt x="1030" y="2"/>
                </a:lnTo>
                <a:lnTo>
                  <a:pt x="1018" y="0"/>
                </a:lnTo>
                <a:lnTo>
                  <a:pt x="1018" y="0"/>
                </a:lnTo>
                <a:lnTo>
                  <a:pt x="1018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/>
          </a:p>
        </p:txBody>
      </p:sp>
      <p:sp>
        <p:nvSpPr>
          <p:cNvPr id="59" name="Freeform 30"/>
          <p:cNvSpPr/>
          <p:nvPr/>
        </p:nvSpPr>
        <p:spPr bwMode="auto">
          <a:xfrm>
            <a:off x="795" y="5103334"/>
            <a:ext cx="11149149" cy="1615740"/>
          </a:xfrm>
          <a:custGeom>
            <a:avLst/>
            <a:gdLst>
              <a:gd name="T0" fmla="*/ 2576 w 2576"/>
              <a:gd name="T1" fmla="*/ 366 h 366"/>
              <a:gd name="T2" fmla="*/ 2492 w 2576"/>
              <a:gd name="T3" fmla="*/ 324 h 366"/>
              <a:gd name="T4" fmla="*/ 2414 w 2576"/>
              <a:gd name="T5" fmla="*/ 270 h 366"/>
              <a:gd name="T6" fmla="*/ 2340 w 2576"/>
              <a:gd name="T7" fmla="*/ 210 h 366"/>
              <a:gd name="T8" fmla="*/ 2212 w 2576"/>
              <a:gd name="T9" fmla="*/ 90 h 366"/>
              <a:gd name="T10" fmla="*/ 2158 w 2576"/>
              <a:gd name="T11" fmla="*/ 44 h 366"/>
              <a:gd name="T12" fmla="*/ 2110 w 2576"/>
              <a:gd name="T13" fmla="*/ 12 h 366"/>
              <a:gd name="T14" fmla="*/ 2078 w 2576"/>
              <a:gd name="T15" fmla="*/ 0 h 366"/>
              <a:gd name="T16" fmla="*/ 2070 w 2576"/>
              <a:gd name="T17" fmla="*/ 0 h 366"/>
              <a:gd name="T18" fmla="*/ 2048 w 2576"/>
              <a:gd name="T19" fmla="*/ 2 h 366"/>
              <a:gd name="T20" fmla="*/ 2028 w 2576"/>
              <a:gd name="T21" fmla="*/ 12 h 366"/>
              <a:gd name="T22" fmla="*/ 1986 w 2576"/>
              <a:gd name="T23" fmla="*/ 42 h 366"/>
              <a:gd name="T24" fmla="*/ 1946 w 2576"/>
              <a:gd name="T25" fmla="*/ 86 h 366"/>
              <a:gd name="T26" fmla="*/ 1864 w 2576"/>
              <a:gd name="T27" fmla="*/ 186 h 366"/>
              <a:gd name="T28" fmla="*/ 1822 w 2576"/>
              <a:gd name="T29" fmla="*/ 230 h 366"/>
              <a:gd name="T30" fmla="*/ 1780 w 2576"/>
              <a:gd name="T31" fmla="*/ 262 h 366"/>
              <a:gd name="T32" fmla="*/ 1760 w 2576"/>
              <a:gd name="T33" fmla="*/ 270 h 366"/>
              <a:gd name="T34" fmla="*/ 1740 w 2576"/>
              <a:gd name="T35" fmla="*/ 274 h 366"/>
              <a:gd name="T36" fmla="*/ 1730 w 2576"/>
              <a:gd name="T37" fmla="*/ 274 h 366"/>
              <a:gd name="T38" fmla="*/ 1698 w 2576"/>
              <a:gd name="T39" fmla="*/ 264 h 366"/>
              <a:gd name="T40" fmla="*/ 1654 w 2576"/>
              <a:gd name="T41" fmla="*/ 240 h 366"/>
              <a:gd name="T42" fmla="*/ 1608 w 2576"/>
              <a:gd name="T43" fmla="*/ 202 h 366"/>
              <a:gd name="T44" fmla="*/ 1512 w 2576"/>
              <a:gd name="T45" fmla="*/ 116 h 366"/>
              <a:gd name="T46" fmla="*/ 1462 w 2576"/>
              <a:gd name="T47" fmla="*/ 80 h 366"/>
              <a:gd name="T48" fmla="*/ 1412 w 2576"/>
              <a:gd name="T49" fmla="*/ 52 h 366"/>
              <a:gd name="T50" fmla="*/ 1374 w 2576"/>
              <a:gd name="T51" fmla="*/ 42 h 366"/>
              <a:gd name="T52" fmla="*/ 1362 w 2576"/>
              <a:gd name="T53" fmla="*/ 40 h 366"/>
              <a:gd name="T54" fmla="*/ 1310 w 2576"/>
              <a:gd name="T55" fmla="*/ 48 h 366"/>
              <a:gd name="T56" fmla="*/ 1258 w 2576"/>
              <a:gd name="T57" fmla="*/ 70 h 366"/>
              <a:gd name="T58" fmla="*/ 1204 w 2576"/>
              <a:gd name="T59" fmla="*/ 102 h 366"/>
              <a:gd name="T60" fmla="*/ 1094 w 2576"/>
              <a:gd name="T61" fmla="*/ 178 h 366"/>
              <a:gd name="T62" fmla="*/ 1040 w 2576"/>
              <a:gd name="T63" fmla="*/ 212 h 366"/>
              <a:gd name="T64" fmla="*/ 984 w 2576"/>
              <a:gd name="T65" fmla="*/ 234 h 366"/>
              <a:gd name="T66" fmla="*/ 930 w 2576"/>
              <a:gd name="T67" fmla="*/ 244 h 366"/>
              <a:gd name="T68" fmla="*/ 918 w 2576"/>
              <a:gd name="T69" fmla="*/ 244 h 366"/>
              <a:gd name="T70" fmla="*/ 878 w 2576"/>
              <a:gd name="T71" fmla="*/ 234 h 366"/>
              <a:gd name="T72" fmla="*/ 826 w 2576"/>
              <a:gd name="T73" fmla="*/ 210 h 366"/>
              <a:gd name="T74" fmla="*/ 774 w 2576"/>
              <a:gd name="T75" fmla="*/ 174 h 366"/>
              <a:gd name="T76" fmla="*/ 668 w 2576"/>
              <a:gd name="T77" fmla="*/ 96 h 366"/>
              <a:gd name="T78" fmla="*/ 616 w 2576"/>
              <a:gd name="T79" fmla="*/ 64 h 366"/>
              <a:gd name="T80" fmla="*/ 560 w 2576"/>
              <a:gd name="T81" fmla="*/ 44 h 366"/>
              <a:gd name="T82" fmla="*/ 532 w 2576"/>
              <a:gd name="T83" fmla="*/ 40 h 366"/>
              <a:gd name="T84" fmla="*/ 502 w 2576"/>
              <a:gd name="T85" fmla="*/ 42 h 366"/>
              <a:gd name="T86" fmla="*/ 474 w 2576"/>
              <a:gd name="T87" fmla="*/ 48 h 366"/>
              <a:gd name="T88" fmla="*/ 416 w 2576"/>
              <a:gd name="T89" fmla="*/ 68 h 366"/>
              <a:gd name="T90" fmla="*/ 354 w 2576"/>
              <a:gd name="T91" fmla="*/ 98 h 366"/>
              <a:gd name="T92" fmla="*/ 292 w 2576"/>
              <a:gd name="T93" fmla="*/ 134 h 366"/>
              <a:gd name="T94" fmla="*/ 194 w 2576"/>
              <a:gd name="T95" fmla="*/ 202 h 366"/>
              <a:gd name="T96" fmla="*/ 64 w 2576"/>
              <a:gd name="T97" fmla="*/ 310 h 366"/>
              <a:gd name="T98" fmla="*/ 2576 w 2576"/>
              <a:gd name="T99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76" h="366">
                <a:moveTo>
                  <a:pt x="2576" y="366"/>
                </a:moveTo>
                <a:lnTo>
                  <a:pt x="2576" y="366"/>
                </a:lnTo>
                <a:lnTo>
                  <a:pt x="2534" y="346"/>
                </a:lnTo>
                <a:lnTo>
                  <a:pt x="2492" y="324"/>
                </a:lnTo>
                <a:lnTo>
                  <a:pt x="2452" y="298"/>
                </a:lnTo>
                <a:lnTo>
                  <a:pt x="2414" y="270"/>
                </a:lnTo>
                <a:lnTo>
                  <a:pt x="2376" y="240"/>
                </a:lnTo>
                <a:lnTo>
                  <a:pt x="2340" y="210"/>
                </a:lnTo>
                <a:lnTo>
                  <a:pt x="2274" y="148"/>
                </a:lnTo>
                <a:lnTo>
                  <a:pt x="2212" y="90"/>
                </a:lnTo>
                <a:lnTo>
                  <a:pt x="2184" y="66"/>
                </a:lnTo>
                <a:lnTo>
                  <a:pt x="2158" y="44"/>
                </a:lnTo>
                <a:lnTo>
                  <a:pt x="2134" y="26"/>
                </a:lnTo>
                <a:lnTo>
                  <a:pt x="2110" y="12"/>
                </a:lnTo>
                <a:lnTo>
                  <a:pt x="2088" y="2"/>
                </a:lnTo>
                <a:lnTo>
                  <a:pt x="2078" y="0"/>
                </a:lnTo>
                <a:lnTo>
                  <a:pt x="2070" y="0"/>
                </a:lnTo>
                <a:lnTo>
                  <a:pt x="2070" y="0"/>
                </a:lnTo>
                <a:lnTo>
                  <a:pt x="2060" y="0"/>
                </a:lnTo>
                <a:lnTo>
                  <a:pt x="2048" y="2"/>
                </a:lnTo>
                <a:lnTo>
                  <a:pt x="2038" y="6"/>
                </a:lnTo>
                <a:lnTo>
                  <a:pt x="2028" y="12"/>
                </a:lnTo>
                <a:lnTo>
                  <a:pt x="2008" y="24"/>
                </a:lnTo>
                <a:lnTo>
                  <a:pt x="1986" y="42"/>
                </a:lnTo>
                <a:lnTo>
                  <a:pt x="1966" y="62"/>
                </a:lnTo>
                <a:lnTo>
                  <a:pt x="1946" y="86"/>
                </a:lnTo>
                <a:lnTo>
                  <a:pt x="1904" y="136"/>
                </a:lnTo>
                <a:lnTo>
                  <a:pt x="1864" y="186"/>
                </a:lnTo>
                <a:lnTo>
                  <a:pt x="1842" y="210"/>
                </a:lnTo>
                <a:lnTo>
                  <a:pt x="1822" y="230"/>
                </a:lnTo>
                <a:lnTo>
                  <a:pt x="1802" y="248"/>
                </a:lnTo>
                <a:lnTo>
                  <a:pt x="1780" y="262"/>
                </a:lnTo>
                <a:lnTo>
                  <a:pt x="1770" y="266"/>
                </a:lnTo>
                <a:lnTo>
                  <a:pt x="1760" y="270"/>
                </a:lnTo>
                <a:lnTo>
                  <a:pt x="1750" y="272"/>
                </a:lnTo>
                <a:lnTo>
                  <a:pt x="1740" y="274"/>
                </a:lnTo>
                <a:lnTo>
                  <a:pt x="1740" y="274"/>
                </a:lnTo>
                <a:lnTo>
                  <a:pt x="1730" y="274"/>
                </a:lnTo>
                <a:lnTo>
                  <a:pt x="1718" y="272"/>
                </a:lnTo>
                <a:lnTo>
                  <a:pt x="1698" y="264"/>
                </a:lnTo>
                <a:lnTo>
                  <a:pt x="1676" y="254"/>
                </a:lnTo>
                <a:lnTo>
                  <a:pt x="1654" y="240"/>
                </a:lnTo>
                <a:lnTo>
                  <a:pt x="1630" y="222"/>
                </a:lnTo>
                <a:lnTo>
                  <a:pt x="1608" y="202"/>
                </a:lnTo>
                <a:lnTo>
                  <a:pt x="1560" y="160"/>
                </a:lnTo>
                <a:lnTo>
                  <a:pt x="1512" y="116"/>
                </a:lnTo>
                <a:lnTo>
                  <a:pt x="1486" y="98"/>
                </a:lnTo>
                <a:lnTo>
                  <a:pt x="1462" y="80"/>
                </a:lnTo>
                <a:lnTo>
                  <a:pt x="1438" y="64"/>
                </a:lnTo>
                <a:lnTo>
                  <a:pt x="1412" y="52"/>
                </a:lnTo>
                <a:lnTo>
                  <a:pt x="1386" y="44"/>
                </a:lnTo>
                <a:lnTo>
                  <a:pt x="1374" y="42"/>
                </a:lnTo>
                <a:lnTo>
                  <a:pt x="1362" y="40"/>
                </a:lnTo>
                <a:lnTo>
                  <a:pt x="1362" y="40"/>
                </a:lnTo>
                <a:lnTo>
                  <a:pt x="1336" y="42"/>
                </a:lnTo>
                <a:lnTo>
                  <a:pt x="1310" y="48"/>
                </a:lnTo>
                <a:lnTo>
                  <a:pt x="1284" y="56"/>
                </a:lnTo>
                <a:lnTo>
                  <a:pt x="1258" y="70"/>
                </a:lnTo>
                <a:lnTo>
                  <a:pt x="1230" y="86"/>
                </a:lnTo>
                <a:lnTo>
                  <a:pt x="1204" y="102"/>
                </a:lnTo>
                <a:lnTo>
                  <a:pt x="1150" y="140"/>
                </a:lnTo>
                <a:lnTo>
                  <a:pt x="1094" y="178"/>
                </a:lnTo>
                <a:lnTo>
                  <a:pt x="1066" y="196"/>
                </a:lnTo>
                <a:lnTo>
                  <a:pt x="1040" y="212"/>
                </a:lnTo>
                <a:lnTo>
                  <a:pt x="1012" y="224"/>
                </a:lnTo>
                <a:lnTo>
                  <a:pt x="984" y="234"/>
                </a:lnTo>
                <a:lnTo>
                  <a:pt x="958" y="242"/>
                </a:lnTo>
                <a:lnTo>
                  <a:pt x="930" y="244"/>
                </a:lnTo>
                <a:lnTo>
                  <a:pt x="930" y="244"/>
                </a:lnTo>
                <a:lnTo>
                  <a:pt x="918" y="244"/>
                </a:lnTo>
                <a:lnTo>
                  <a:pt x="904" y="242"/>
                </a:lnTo>
                <a:lnTo>
                  <a:pt x="878" y="234"/>
                </a:lnTo>
                <a:lnTo>
                  <a:pt x="852" y="224"/>
                </a:lnTo>
                <a:lnTo>
                  <a:pt x="826" y="210"/>
                </a:lnTo>
                <a:lnTo>
                  <a:pt x="800" y="192"/>
                </a:lnTo>
                <a:lnTo>
                  <a:pt x="774" y="174"/>
                </a:lnTo>
                <a:lnTo>
                  <a:pt x="722" y="134"/>
                </a:lnTo>
                <a:lnTo>
                  <a:pt x="668" y="96"/>
                </a:lnTo>
                <a:lnTo>
                  <a:pt x="642" y="78"/>
                </a:lnTo>
                <a:lnTo>
                  <a:pt x="616" y="64"/>
                </a:lnTo>
                <a:lnTo>
                  <a:pt x="588" y="52"/>
                </a:lnTo>
                <a:lnTo>
                  <a:pt x="560" y="44"/>
                </a:lnTo>
                <a:lnTo>
                  <a:pt x="546" y="42"/>
                </a:lnTo>
                <a:lnTo>
                  <a:pt x="532" y="40"/>
                </a:lnTo>
                <a:lnTo>
                  <a:pt x="516" y="40"/>
                </a:lnTo>
                <a:lnTo>
                  <a:pt x="502" y="42"/>
                </a:lnTo>
                <a:lnTo>
                  <a:pt x="502" y="42"/>
                </a:lnTo>
                <a:lnTo>
                  <a:pt x="474" y="48"/>
                </a:lnTo>
                <a:lnTo>
                  <a:pt x="446" y="56"/>
                </a:lnTo>
                <a:lnTo>
                  <a:pt x="416" y="68"/>
                </a:lnTo>
                <a:lnTo>
                  <a:pt x="386" y="82"/>
                </a:lnTo>
                <a:lnTo>
                  <a:pt x="354" y="98"/>
                </a:lnTo>
                <a:lnTo>
                  <a:pt x="322" y="114"/>
                </a:lnTo>
                <a:lnTo>
                  <a:pt x="292" y="134"/>
                </a:lnTo>
                <a:lnTo>
                  <a:pt x="258" y="156"/>
                </a:lnTo>
                <a:lnTo>
                  <a:pt x="194" y="202"/>
                </a:lnTo>
                <a:lnTo>
                  <a:pt x="128" y="254"/>
                </a:lnTo>
                <a:lnTo>
                  <a:pt x="64" y="310"/>
                </a:lnTo>
                <a:lnTo>
                  <a:pt x="0" y="366"/>
                </a:lnTo>
                <a:lnTo>
                  <a:pt x="2576" y="366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优化方法</a:t>
            </a:r>
            <a:r>
              <a:rPr lang="en-US" altLang="zh-CN"/>
              <a:t> </a:t>
            </a:r>
            <a:r>
              <a:rPr lang="zh-CN" altLang="en-US"/>
              <a:t>建立查询表</a:t>
            </a:r>
          </a:p>
        </p:txBody>
      </p:sp>
      <p:pic>
        <p:nvPicPr>
          <p:cNvPr id="3" name="图片 2" descr="V@32PJQ7WCA0]V%]~6QX3S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045" y="1155065"/>
            <a:ext cx="7915275" cy="2476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5750" y="3904615"/>
            <a:ext cx="9108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 在RGB转化到LAB之前，要先经过经RGB转化到XYZ的过程，而在这个过程中，存在对RGB的重复计算，所以我们利用建立查询表的方式对重复数据进行存储，避免重复运算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13C8D2-3B16-4909-A562-146F01BD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" y="731520"/>
            <a:ext cx="5303520" cy="5547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13D73-E942-401D-8986-C1CEC307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85" y="731521"/>
            <a:ext cx="5830295" cy="55473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cs typeface="+mn-ea"/>
              </a:rPr>
              <a:t>优化方法</a:t>
            </a:r>
            <a:r>
              <a:rPr lang="en-US" altLang="zh-CN">
                <a:cs typeface="+mn-ea"/>
              </a:rPr>
              <a:t> RGB -&gt; LAB</a:t>
            </a:r>
            <a:endParaRPr lang="zh-CN" altLang="en-US">
              <a:ea typeface="+mn-ea"/>
              <a:cs typeface="+mn-ea"/>
            </a:endParaRPr>
          </a:p>
        </p:txBody>
      </p:sp>
      <p:pic>
        <p:nvPicPr>
          <p:cNvPr id="17" name="图片 16" descr="{G_5[1TXWTVG157[5KTXYV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448435"/>
            <a:ext cx="8388350" cy="47720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08775" y="4224655"/>
            <a:ext cx="52463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使用上一步建立的查询表，同时我们发现在运算的过程中，有一些数据是可以人工计算的，这样可以更大程度上优化浮点数的计算（主要是浮点数乘法和除法）。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60" y="731520"/>
            <a:ext cx="5303520" cy="5547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cs typeface="+mn-ea"/>
              </a:rPr>
              <a:t>优化方法</a:t>
            </a:r>
            <a:r>
              <a:rPr lang="en-US" altLang="zh-CN">
                <a:cs typeface="+mn-ea"/>
              </a:rPr>
              <a:t> </a:t>
            </a:r>
            <a:r>
              <a:rPr lang="zh-CN" altLang="en-US">
                <a:cs typeface="+mn-ea"/>
              </a:rPr>
              <a:t>计算梯度并寻找聚类中心</a:t>
            </a:r>
            <a:endParaRPr lang="zh-CN" altLang="en-US">
              <a:ea typeface="+mn-ea"/>
              <a:cs typeface="+mn-ea"/>
            </a:endParaRPr>
          </a:p>
        </p:txBody>
      </p:sp>
      <p:pic>
        <p:nvPicPr>
          <p:cNvPr id="2" name="图片 1" descr="9YKU_H}D{C}A77JE4I17}}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028700"/>
            <a:ext cx="7210425" cy="5215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39660" y="2413635"/>
            <a:ext cx="46062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 观察生成初始种子的过程中，并不需要全部的edge信息，因此可以将全局的edges计算去除，变为按需计算（只计算初始聚类中心周围八个点的梯度）。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95" y="1848485"/>
            <a:ext cx="5975985" cy="3576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cs typeface="+mn-ea"/>
              </a:rPr>
              <a:t>优化方法</a:t>
            </a:r>
            <a:r>
              <a:rPr lang="en-US" altLang="zh-CN">
                <a:cs typeface="+mn-ea"/>
              </a:rPr>
              <a:t> 对邻域的像素点进行聚类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969010"/>
            <a:ext cx="6663690" cy="5216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89065" y="1583055"/>
            <a:ext cx="5631815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</a:t>
            </a:r>
            <a:r>
              <a:rPr lang="en-US" altLang="zh-CN" sz="1600"/>
              <a:t> </a:t>
            </a:r>
            <a:r>
              <a:rPr lang="zh-CN" altLang="en-US" sz="1600"/>
              <a:t>在遍历y循环前加上omp并行来进行多线程并行化，同时将y循环和n循环的层次进行调换，增大并行力度。</a:t>
            </a:r>
          </a:p>
          <a:p>
            <a:endParaRPr lang="zh-CN" altLang="en-US" sz="1600"/>
          </a:p>
          <a:p>
            <a:r>
              <a:rPr lang="zh-CN" altLang="en-US" sz="1600"/>
              <a:t>        删除不必要的disxy数组的存储的同时利用迭代运算简化disxy的运算。</a:t>
            </a:r>
          </a:p>
          <a:p>
            <a:endParaRPr lang="zh-CN" altLang="en-US" sz="1600"/>
          </a:p>
          <a:p>
            <a:r>
              <a:rPr lang="zh-CN" altLang="en-US" sz="1600"/>
              <a:t>        将每个像素点l a b x y 的叠加运算的循环与上述循环进行合并，提高局部性和并行性。</a:t>
            </a:r>
          </a:p>
          <a:p>
            <a:endParaRPr lang="zh-CN" altLang="en-US" sz="1600"/>
          </a:p>
          <a:p>
            <a:r>
              <a:rPr lang="zh-CN" altLang="en-US" sz="1600"/>
              <a:t>        进行归并运算，将一部分不能并行的代码进行并行操作。</a:t>
            </a:r>
          </a:p>
          <a:p>
            <a:endParaRPr lang="zh-CN" altLang="en-US" sz="1600"/>
          </a:p>
          <a:p>
            <a:r>
              <a:rPr lang="zh-CN" altLang="en-US" sz="1600"/>
              <a:t>        着重对size次的循环进行遍历,对size次的除转换为N次的除</a:t>
            </a:r>
          </a:p>
          <a:p>
            <a:endParaRPr lang="zh-CN" altLang="en-US" sz="16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655" y="1314450"/>
            <a:ext cx="5798185" cy="487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84" y="1619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>
                <a:cs typeface="+mn-ea"/>
                <a:sym typeface="+mn-ea"/>
              </a:rPr>
              <a:t>优化方法</a:t>
            </a:r>
            <a:r>
              <a:rPr lang="en-US" altLang="zh-CN">
                <a:cs typeface="+mn-ea"/>
                <a:sym typeface="+mn-ea"/>
              </a:rPr>
              <a:t> 对邻域的像素点进行聚类</a:t>
            </a:r>
            <a:endParaRPr lang="zh-CN" altLang="en-US">
              <a:ea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808480"/>
            <a:ext cx="5974080" cy="3497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7800" y="2567305"/>
            <a:ext cx="51777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通过两层循环消除耗时的</a:t>
            </a:r>
            <a:r>
              <a:rPr lang="en-US" altLang="zh-CN" sz="2400"/>
              <a:t>%</a:t>
            </a:r>
            <a:r>
              <a:rPr lang="zh-CN" altLang="en-US" sz="2400"/>
              <a:t>、</a:t>
            </a:r>
            <a:r>
              <a:rPr lang="en-US" altLang="zh-CN" sz="2400"/>
              <a:t>/ </a:t>
            </a:r>
            <a:r>
              <a:rPr lang="zh-CN" altLang="en-US" sz="2400"/>
              <a:t>运算</a:t>
            </a:r>
          </a:p>
          <a:p>
            <a:endParaRPr lang="zh-CN" altLang="en-US" sz="2400"/>
          </a:p>
          <a:p>
            <a:r>
              <a:rPr lang="zh-CN" altLang="en-US" sz="2400"/>
              <a:t>去除不必要的</a:t>
            </a:r>
            <a:r>
              <a:rPr lang="en-US" altLang="zh-CN" sz="2400"/>
              <a:t>maxxy</a:t>
            </a:r>
            <a:r>
              <a:rPr lang="zh-CN" altLang="en-US" sz="2400"/>
              <a:t>的计算</a:t>
            </a:r>
          </a:p>
          <a:p>
            <a:endParaRPr lang="zh-CN" altLang="en-US" sz="2400"/>
          </a:p>
          <a:p>
            <a:r>
              <a:rPr lang="zh-CN" altLang="en-US" sz="2400"/>
              <a:t>整体和前述过程合并，提高局部性和并行性</a:t>
            </a:r>
          </a:p>
        </p:txBody>
      </p:sp>
      <p:pic>
        <p:nvPicPr>
          <p:cNvPr id="9" name="图片 8" descr="NLEM075KCS(EDNBVJ3K$2~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1808480"/>
            <a:ext cx="6042660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cs typeface="+mn-ea"/>
              </a:rPr>
              <a:t>优化方法</a:t>
            </a:r>
            <a:r>
              <a:rPr lang="en-US" altLang="zh-CN">
                <a:cs typeface="+mn-ea"/>
              </a:rPr>
              <a:t> </a:t>
            </a:r>
            <a:r>
              <a:rPr lang="zh-CN" altLang="en-US">
                <a:cs typeface="+mn-ea"/>
              </a:rPr>
              <a:t>更新聚类中心连接孤立像素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750570"/>
            <a:ext cx="4001770" cy="535686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574800"/>
            <a:ext cx="3922395" cy="393192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062595" y="4148455"/>
            <a:ext cx="38068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直接并行BFS对连通聚类进行打标签。在并行的过程中，对BFS结果进行合并。</a:t>
            </a:r>
          </a:p>
          <a:p>
            <a:endParaRPr lang="zh-CN" altLang="en-US"/>
          </a:p>
          <a:p>
            <a:r>
              <a:rPr lang="zh-CN" altLang="en-US"/>
              <a:t>        顺序遍历并检查每一个合并结果的大小，进行合并操作，同时获得全局顺序标签，再映射回新的标签。</a:t>
            </a:r>
          </a:p>
        </p:txBody>
      </p:sp>
      <p:pic>
        <p:nvPicPr>
          <p:cNvPr id="28" name="图片 27" descr="LNL03{8EN1W$T24CENS7(W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380" y="0"/>
            <a:ext cx="45796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1912483" y="1705086"/>
            <a:ext cx="3381725" cy="337808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121900" tIns="60949" rIns="121900" bIns="60949" numCol="1" anchor="t" anchorCtr="0" compatLnSpc="1"/>
          <a:lstStyle/>
          <a:p>
            <a:endParaRPr lang="zh-CN" altLang="en-US" sz="1895"/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325" y="2322218"/>
            <a:ext cx="1608046" cy="14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7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967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5883579" y="3429000"/>
            <a:ext cx="392827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0047" y="3668217"/>
            <a:ext cx="3286598" cy="4085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655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3582" y="2662290"/>
            <a:ext cx="4236451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zh-CN" altLang="en-US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程序运行结果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程序运行结果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50595" y="909320"/>
            <a:ext cx="100869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当我们拿到代码的时候，运行代码大概要跑 35 s左右。</a:t>
            </a:r>
          </a:p>
          <a:p>
            <a:endParaRPr lang="zh-CN" altLang="en-US"/>
          </a:p>
          <a:p>
            <a:r>
              <a:rPr lang="zh-CN" altLang="en-US"/>
              <a:t>经过我们努力的优化之后，因为受机器的原因，跑不了更多的线程，下面是有关线程数的加速比：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2458720"/>
            <a:ext cx="10389235" cy="335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4337153" y="158371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>
              <a:solidFill>
                <a:schemeClr val="tx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2780105" y="294059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</a:rPr>
              <a:t>Thanks For Guidanace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1648185" y="193346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>
                <a:ln w="12700">
                  <a:noFill/>
                  <a:prstDash val="solid"/>
                </a:ln>
                <a:solidFill>
                  <a:schemeClr val="tx2"/>
                </a:solidFill>
                <a:latin typeface="+mj-ea"/>
              </a:rPr>
              <a:t>感谢指导</a:t>
            </a:r>
          </a:p>
        </p:txBody>
      </p:sp>
      <p:sp>
        <p:nvSpPr>
          <p:cNvPr id="27" name="矩形 26"/>
          <p:cNvSpPr/>
          <p:nvPr/>
        </p:nvSpPr>
        <p:spPr>
          <a:xfrm>
            <a:off x="3163778" y="3372641"/>
            <a:ext cx="640871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666404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4542658" y="4576471"/>
            <a:ext cx="1757425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</a:t>
            </a:r>
            <a:r>
              <a:rPr lang="en-US" altLang="zh-CN" sz="1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xxx</a:t>
            </a:r>
            <a:endParaRPr lang="zh-CN" altLang="en-US" sz="1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561068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6437322" y="4576471"/>
            <a:ext cx="1757425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日期：</a:t>
            </a:r>
            <a:r>
              <a:rPr lang="en-US" altLang="zh-CN" sz="1600" err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xxxx</a:t>
            </a:r>
            <a:endParaRPr lang="zh-CN" altLang="en-US" sz="1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0" name="圆角矩形 27">
            <a:extLst>
              <a:ext uri="{FF2B5EF4-FFF2-40B4-BE49-F238E27FC236}">
                <a16:creationId xmlns:a16="http://schemas.microsoft.com/office/drawing/2014/main" id="{FA86A8BA-A4DB-4435-9D30-1D1496EF86E7}"/>
              </a:ext>
            </a:extLst>
          </p:cNvPr>
          <p:cNvSpPr/>
          <p:nvPr/>
        </p:nvSpPr>
        <p:spPr>
          <a:xfrm>
            <a:off x="4666404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ACBC37F-F788-4C14-A5AF-989137D311AC}"/>
              </a:ext>
            </a:extLst>
          </p:cNvPr>
          <p:cNvSpPr txBox="1"/>
          <p:nvPr/>
        </p:nvSpPr>
        <p:spPr>
          <a:xfrm>
            <a:off x="4337152" y="4572496"/>
            <a:ext cx="2030981" cy="369320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汇报人：孔明浩</a:t>
            </a:r>
          </a:p>
        </p:txBody>
      </p:sp>
      <p:sp>
        <p:nvSpPr>
          <p:cNvPr id="12" name="圆角矩形 29">
            <a:extLst>
              <a:ext uri="{FF2B5EF4-FFF2-40B4-BE49-F238E27FC236}">
                <a16:creationId xmlns:a16="http://schemas.microsoft.com/office/drawing/2014/main" id="{3E789ECD-5235-4C8F-BC08-15E6A47C02F1}"/>
              </a:ext>
            </a:extLst>
          </p:cNvPr>
          <p:cNvSpPr/>
          <p:nvPr/>
        </p:nvSpPr>
        <p:spPr>
          <a:xfrm>
            <a:off x="6561068" y="4572496"/>
            <a:ext cx="1509933" cy="37330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5D96A40A-6FD3-45B4-9EDA-BCD304047E84}"/>
              </a:ext>
            </a:extLst>
          </p:cNvPr>
          <p:cNvSpPr txBox="1"/>
          <p:nvPr/>
        </p:nvSpPr>
        <p:spPr>
          <a:xfrm>
            <a:off x="6437322" y="4576471"/>
            <a:ext cx="2118281" cy="369320"/>
          </a:xfrm>
          <a:prstGeom prst="rect">
            <a:avLst/>
          </a:prstGeom>
          <a:solidFill>
            <a:schemeClr val="tx2"/>
          </a:solidFill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日期：</a:t>
            </a:r>
            <a:r>
              <a:rPr lang="en-US" altLang="zh-CN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2021.12.21</a:t>
            </a:r>
            <a:endParaRPr lang="zh-CN" altLang="en-US" sz="16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PA_直接连接符 199"/>
          <p:cNvCxnSpPr/>
          <p:nvPr>
            <p:custDataLst>
              <p:tags r:id="rId1"/>
            </p:custDataLst>
          </p:nvPr>
        </p:nvCxnSpPr>
        <p:spPr>
          <a:xfrm>
            <a:off x="1675590" y="1800614"/>
            <a:ext cx="1987550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cxnSp>
        <p:nvCxnSpPr>
          <p:cNvPr id="3" name="PA_直接连接符 201"/>
          <p:cNvCxnSpPr/>
          <p:nvPr>
            <p:custDataLst>
              <p:tags r:id="rId2"/>
            </p:custDataLst>
          </p:nvPr>
        </p:nvCxnSpPr>
        <p:spPr>
          <a:xfrm>
            <a:off x="1793065" y="2942027"/>
            <a:ext cx="2016125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sp>
        <p:nvSpPr>
          <p:cNvPr id="4" name="PA_文本框 22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065" y="1865702"/>
            <a:ext cx="1768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目录  </a:t>
            </a:r>
            <a:r>
              <a:rPr lang="en-US" altLang="zh-CN" sz="3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zh-CN" altLang="en-US" sz="32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PA_文本框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80740" y="1889514"/>
            <a:ext cx="4005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一、软件环境和硬件环境</a:t>
            </a:r>
          </a:p>
        </p:txBody>
      </p:sp>
      <p:cxnSp>
        <p:nvCxnSpPr>
          <p:cNvPr id="6" name="PA_直接连接符 199"/>
          <p:cNvCxnSpPr/>
          <p:nvPr>
            <p:custDataLst>
              <p:tags r:id="rId5"/>
            </p:custDataLst>
          </p:nvPr>
        </p:nvCxnSpPr>
        <p:spPr>
          <a:xfrm>
            <a:off x="4693427" y="1795852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PA_直接连接符 199"/>
          <p:cNvCxnSpPr/>
          <p:nvPr>
            <p:custDataLst>
              <p:tags r:id="rId6"/>
            </p:custDataLst>
          </p:nvPr>
        </p:nvCxnSpPr>
        <p:spPr>
          <a:xfrm>
            <a:off x="4693427" y="2399102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sp>
        <p:nvSpPr>
          <p:cNvPr id="8" name="PA_文本框 2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80740" y="2924564"/>
            <a:ext cx="4005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二、应用程序的代码结构</a:t>
            </a:r>
          </a:p>
        </p:txBody>
      </p:sp>
      <p:cxnSp>
        <p:nvCxnSpPr>
          <p:cNvPr id="9" name="PA_直接连接符 199"/>
          <p:cNvCxnSpPr/>
          <p:nvPr>
            <p:custDataLst>
              <p:tags r:id="rId8"/>
            </p:custDataLst>
          </p:nvPr>
        </p:nvCxnSpPr>
        <p:spPr>
          <a:xfrm>
            <a:off x="4693427" y="2829314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cxnSp>
        <p:nvCxnSpPr>
          <p:cNvPr id="10" name="PA_直接连接符 199"/>
          <p:cNvCxnSpPr/>
          <p:nvPr>
            <p:custDataLst>
              <p:tags r:id="rId9"/>
            </p:custDataLst>
          </p:nvPr>
        </p:nvCxnSpPr>
        <p:spPr>
          <a:xfrm>
            <a:off x="4693427" y="3432564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PA_文本框 24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80740" y="3958027"/>
            <a:ext cx="4005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三、优化方法</a:t>
            </a:r>
          </a:p>
        </p:txBody>
      </p:sp>
      <p:cxnSp>
        <p:nvCxnSpPr>
          <p:cNvPr id="12" name="PA_直接连接符 199"/>
          <p:cNvCxnSpPr/>
          <p:nvPr>
            <p:custDataLst>
              <p:tags r:id="rId11"/>
            </p:custDataLst>
          </p:nvPr>
        </p:nvCxnSpPr>
        <p:spPr>
          <a:xfrm>
            <a:off x="4693427" y="3862777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PA_直接连接符 199"/>
          <p:cNvCxnSpPr/>
          <p:nvPr>
            <p:custDataLst>
              <p:tags r:id="rId12"/>
            </p:custDataLst>
          </p:nvPr>
        </p:nvCxnSpPr>
        <p:spPr>
          <a:xfrm>
            <a:off x="4693427" y="4467614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sp>
        <p:nvSpPr>
          <p:cNvPr id="14" name="PA_文本框 25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80740" y="4991489"/>
            <a:ext cx="4005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四、程序优化结果</a:t>
            </a:r>
          </a:p>
        </p:txBody>
      </p:sp>
      <p:cxnSp>
        <p:nvCxnSpPr>
          <p:cNvPr id="15" name="PA_直接连接符 199"/>
          <p:cNvCxnSpPr/>
          <p:nvPr>
            <p:custDataLst>
              <p:tags r:id="rId14"/>
            </p:custDataLst>
          </p:nvPr>
        </p:nvCxnSpPr>
        <p:spPr>
          <a:xfrm>
            <a:off x="4693427" y="4897827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PA_直接连接符 199"/>
          <p:cNvCxnSpPr/>
          <p:nvPr>
            <p:custDataLst>
              <p:tags r:id="rId15"/>
            </p:custDataLst>
          </p:nvPr>
        </p:nvCxnSpPr>
        <p:spPr>
          <a:xfrm>
            <a:off x="4693427" y="5501077"/>
            <a:ext cx="4005263" cy="0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1912483" y="1705086"/>
            <a:ext cx="3381725" cy="337808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121900" tIns="60949" rIns="121900" bIns="60949" numCol="1" anchor="t" anchorCtr="0" compatLnSpc="1"/>
          <a:lstStyle/>
          <a:p>
            <a:endParaRPr lang="zh-CN" altLang="en-US" sz="1895"/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325" y="2322218"/>
            <a:ext cx="1608046" cy="14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7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967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5883579" y="3429000"/>
            <a:ext cx="392827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0047" y="3668217"/>
            <a:ext cx="3286598" cy="4085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655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3582" y="2662290"/>
            <a:ext cx="4236451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软件和硬件环境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cs typeface="+mn-ea"/>
              </a:rPr>
              <a:t>软件和硬件环境信息</a:t>
            </a:r>
            <a:endParaRPr lang="zh-CN" altLang="en-US">
              <a:ea typeface="+mn-ea"/>
              <a:cs typeface="+mn-ea"/>
            </a:endParaRPr>
          </a:p>
        </p:txBody>
      </p:sp>
      <p:sp>
        <p:nvSpPr>
          <p:cNvPr id="38" name="Freeform 142"/>
          <p:cNvSpPr/>
          <p:nvPr/>
        </p:nvSpPr>
        <p:spPr bwMode="auto">
          <a:xfrm>
            <a:off x="1933688" y="4493375"/>
            <a:ext cx="292261" cy="238612"/>
          </a:xfrm>
          <a:custGeom>
            <a:avLst/>
            <a:gdLst>
              <a:gd name="T0" fmla="*/ 135 w 135"/>
              <a:gd name="T1" fmla="*/ 49 h 110"/>
              <a:gd name="T2" fmla="*/ 68 w 135"/>
              <a:gd name="T3" fmla="*/ 0 h 110"/>
              <a:gd name="T4" fmla="*/ 0 w 135"/>
              <a:gd name="T5" fmla="*/ 49 h 110"/>
              <a:gd name="T6" fmla="*/ 68 w 135"/>
              <a:gd name="T7" fmla="*/ 99 h 110"/>
              <a:gd name="T8" fmla="*/ 93 w 135"/>
              <a:gd name="T9" fmla="*/ 96 h 110"/>
              <a:gd name="T10" fmla="*/ 121 w 135"/>
              <a:gd name="T11" fmla="*/ 110 h 110"/>
              <a:gd name="T12" fmla="*/ 113 w 135"/>
              <a:gd name="T13" fmla="*/ 86 h 110"/>
              <a:gd name="T14" fmla="*/ 135 w 135"/>
              <a:gd name="T15" fmla="*/ 4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10">
                <a:moveTo>
                  <a:pt x="135" y="49"/>
                </a:moveTo>
                <a:cubicBezTo>
                  <a:pt x="135" y="22"/>
                  <a:pt x="105" y="0"/>
                  <a:pt x="68" y="0"/>
                </a:cubicBezTo>
                <a:cubicBezTo>
                  <a:pt x="30" y="0"/>
                  <a:pt x="0" y="22"/>
                  <a:pt x="0" y="49"/>
                </a:cubicBezTo>
                <a:cubicBezTo>
                  <a:pt x="0" y="77"/>
                  <a:pt x="30" y="99"/>
                  <a:pt x="68" y="99"/>
                </a:cubicBezTo>
                <a:cubicBezTo>
                  <a:pt x="76" y="99"/>
                  <a:pt x="85" y="98"/>
                  <a:pt x="93" y="96"/>
                </a:cubicBezTo>
                <a:cubicBezTo>
                  <a:pt x="95" y="95"/>
                  <a:pt x="121" y="110"/>
                  <a:pt x="121" y="110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26" y="77"/>
                  <a:pt x="135" y="64"/>
                  <a:pt x="13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sp>
        <p:nvSpPr>
          <p:cNvPr id="41" name="Freeform 149"/>
          <p:cNvSpPr/>
          <p:nvPr/>
        </p:nvSpPr>
        <p:spPr bwMode="auto">
          <a:xfrm>
            <a:off x="4419645" y="2550252"/>
            <a:ext cx="307172" cy="301247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80658" y="4635051"/>
            <a:ext cx="311646" cy="193872"/>
            <a:chOff x="8292784" y="1202455"/>
            <a:chExt cx="311687" cy="193872"/>
          </a:xfrm>
        </p:grpSpPr>
        <p:sp>
          <p:nvSpPr>
            <p:cNvPr id="45" name="Freeform 151"/>
            <p:cNvSpPr/>
            <p:nvPr/>
          </p:nvSpPr>
          <p:spPr bwMode="auto">
            <a:xfrm>
              <a:off x="8297258" y="1202455"/>
              <a:ext cx="299756" cy="123780"/>
            </a:xfrm>
            <a:custGeom>
              <a:avLst/>
              <a:gdLst>
                <a:gd name="T0" fmla="*/ 135 w 139"/>
                <a:gd name="T1" fmla="*/ 0 h 57"/>
                <a:gd name="T2" fmla="*/ 4 w 139"/>
                <a:gd name="T3" fmla="*/ 0 h 57"/>
                <a:gd name="T4" fmla="*/ 0 w 139"/>
                <a:gd name="T5" fmla="*/ 1 h 57"/>
                <a:gd name="T6" fmla="*/ 65 w 139"/>
                <a:gd name="T7" fmla="*/ 55 h 57"/>
                <a:gd name="T8" fmla="*/ 74 w 139"/>
                <a:gd name="T9" fmla="*/ 55 h 57"/>
                <a:gd name="T10" fmla="*/ 139 w 139"/>
                <a:gd name="T11" fmla="*/ 1 h 57"/>
                <a:gd name="T12" fmla="*/ 135 w 13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">
                  <a:moveTo>
                    <a:pt x="1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7"/>
                    <a:pt x="72" y="57"/>
                    <a:pt x="74" y="55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0"/>
                    <a:pt x="137" y="0"/>
                    <a:pt x="1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47" name="Freeform 152"/>
            <p:cNvSpPr>
              <a:spLocks noEditPoints="1"/>
            </p:cNvSpPr>
            <p:nvPr/>
          </p:nvSpPr>
          <p:spPr bwMode="auto">
            <a:xfrm>
              <a:off x="8292784" y="1221842"/>
              <a:ext cx="311687" cy="174485"/>
            </a:xfrm>
            <a:custGeom>
              <a:avLst/>
              <a:gdLst>
                <a:gd name="T0" fmla="*/ 77 w 144"/>
                <a:gd name="T1" fmla="*/ 55 h 81"/>
                <a:gd name="T2" fmla="*/ 67 w 144"/>
                <a:gd name="T3" fmla="*/ 55 h 81"/>
                <a:gd name="T4" fmla="*/ 0 w 144"/>
                <a:gd name="T5" fmla="*/ 0 h 81"/>
                <a:gd name="T6" fmla="*/ 0 w 144"/>
                <a:gd name="T7" fmla="*/ 74 h 81"/>
                <a:gd name="T8" fmla="*/ 6 w 144"/>
                <a:gd name="T9" fmla="*/ 81 h 81"/>
                <a:gd name="T10" fmla="*/ 137 w 144"/>
                <a:gd name="T11" fmla="*/ 81 h 81"/>
                <a:gd name="T12" fmla="*/ 144 w 144"/>
                <a:gd name="T13" fmla="*/ 74 h 81"/>
                <a:gd name="T14" fmla="*/ 144 w 144"/>
                <a:gd name="T15" fmla="*/ 0 h 81"/>
                <a:gd name="T16" fmla="*/ 77 w 144"/>
                <a:gd name="T17" fmla="*/ 55 h 81"/>
                <a:gd name="T18" fmla="*/ 41 w 144"/>
                <a:gd name="T19" fmla="*/ 45 h 81"/>
                <a:gd name="T20" fmla="*/ 10 w 144"/>
                <a:gd name="T21" fmla="*/ 75 h 81"/>
                <a:gd name="T22" fmla="*/ 8 w 144"/>
                <a:gd name="T23" fmla="*/ 76 h 81"/>
                <a:gd name="T24" fmla="*/ 6 w 144"/>
                <a:gd name="T25" fmla="*/ 75 h 81"/>
                <a:gd name="T26" fmla="*/ 6 w 144"/>
                <a:gd name="T27" fmla="*/ 71 h 81"/>
                <a:gd name="T28" fmla="*/ 37 w 144"/>
                <a:gd name="T29" fmla="*/ 41 h 81"/>
                <a:gd name="T30" fmla="*/ 41 w 144"/>
                <a:gd name="T31" fmla="*/ 41 h 81"/>
                <a:gd name="T32" fmla="*/ 41 w 144"/>
                <a:gd name="T33" fmla="*/ 45 h 81"/>
                <a:gd name="T34" fmla="*/ 138 w 144"/>
                <a:gd name="T35" fmla="*/ 75 h 81"/>
                <a:gd name="T36" fmla="*/ 136 w 144"/>
                <a:gd name="T37" fmla="*/ 76 h 81"/>
                <a:gd name="T38" fmla="*/ 134 w 144"/>
                <a:gd name="T39" fmla="*/ 75 h 81"/>
                <a:gd name="T40" fmla="*/ 102 w 144"/>
                <a:gd name="T41" fmla="*/ 45 h 81"/>
                <a:gd name="T42" fmla="*/ 102 w 144"/>
                <a:gd name="T43" fmla="*/ 41 h 81"/>
                <a:gd name="T44" fmla="*/ 106 w 144"/>
                <a:gd name="T45" fmla="*/ 41 h 81"/>
                <a:gd name="T46" fmla="*/ 138 w 144"/>
                <a:gd name="T47" fmla="*/ 71 h 81"/>
                <a:gd name="T48" fmla="*/ 138 w 144"/>
                <a:gd name="T4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81">
                  <a:moveTo>
                    <a:pt x="77" y="55"/>
                  </a:moveTo>
                  <a:cubicBezTo>
                    <a:pt x="74" y="57"/>
                    <a:pt x="69" y="57"/>
                    <a:pt x="67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1"/>
                    <a:pt x="6" y="81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41" y="81"/>
                    <a:pt x="144" y="78"/>
                    <a:pt x="144" y="7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77" y="55"/>
                  </a:lnTo>
                  <a:close/>
                  <a:moveTo>
                    <a:pt x="41" y="45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9" y="75"/>
                    <a:pt x="8" y="76"/>
                    <a:pt x="8" y="76"/>
                  </a:cubicBezTo>
                  <a:cubicBezTo>
                    <a:pt x="7" y="76"/>
                    <a:pt x="6" y="75"/>
                    <a:pt x="6" y="75"/>
                  </a:cubicBezTo>
                  <a:cubicBezTo>
                    <a:pt x="5" y="74"/>
                    <a:pt x="5" y="72"/>
                    <a:pt x="6" y="7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40" y="40"/>
                    <a:pt x="41" y="41"/>
                  </a:cubicBezTo>
                  <a:cubicBezTo>
                    <a:pt x="42" y="42"/>
                    <a:pt x="42" y="44"/>
                    <a:pt x="41" y="45"/>
                  </a:cubicBezTo>
                  <a:close/>
                  <a:moveTo>
                    <a:pt x="138" y="75"/>
                  </a:moveTo>
                  <a:cubicBezTo>
                    <a:pt x="137" y="75"/>
                    <a:pt x="136" y="76"/>
                    <a:pt x="136" y="76"/>
                  </a:cubicBezTo>
                  <a:cubicBezTo>
                    <a:pt x="135" y="76"/>
                    <a:pt x="134" y="75"/>
                    <a:pt x="134" y="7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4"/>
                    <a:pt x="101" y="42"/>
                    <a:pt x="102" y="41"/>
                  </a:cubicBezTo>
                  <a:cubicBezTo>
                    <a:pt x="103" y="40"/>
                    <a:pt x="105" y="40"/>
                    <a:pt x="10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9" y="72"/>
                    <a:pt x="139" y="74"/>
                    <a:pt x="138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</p:grpSp>
      <p:sp>
        <p:nvSpPr>
          <p:cNvPr id="49" name="Freeform 116"/>
          <p:cNvSpPr>
            <a:spLocks noEditPoints="1"/>
          </p:cNvSpPr>
          <p:nvPr/>
        </p:nvSpPr>
        <p:spPr bwMode="auto">
          <a:xfrm>
            <a:off x="2238638" y="2247746"/>
            <a:ext cx="329540" cy="290808"/>
          </a:xfrm>
          <a:custGeom>
            <a:avLst/>
            <a:gdLst>
              <a:gd name="T0" fmla="*/ 209 w 221"/>
              <a:gd name="T1" fmla="*/ 95 h 195"/>
              <a:gd name="T2" fmla="*/ 209 w 221"/>
              <a:gd name="T3" fmla="*/ 82 h 195"/>
              <a:gd name="T4" fmla="*/ 221 w 221"/>
              <a:gd name="T5" fmla="*/ 82 h 195"/>
              <a:gd name="T6" fmla="*/ 221 w 221"/>
              <a:gd name="T7" fmla="*/ 74 h 195"/>
              <a:gd name="T8" fmla="*/ 110 w 221"/>
              <a:gd name="T9" fmla="*/ 0 h 195"/>
              <a:gd name="T10" fmla="*/ 0 w 221"/>
              <a:gd name="T11" fmla="*/ 74 h 195"/>
              <a:gd name="T12" fmla="*/ 0 w 221"/>
              <a:gd name="T13" fmla="*/ 82 h 195"/>
              <a:gd name="T14" fmla="*/ 10 w 221"/>
              <a:gd name="T15" fmla="*/ 82 h 195"/>
              <a:gd name="T16" fmla="*/ 10 w 221"/>
              <a:gd name="T17" fmla="*/ 95 h 195"/>
              <a:gd name="T18" fmla="*/ 23 w 221"/>
              <a:gd name="T19" fmla="*/ 95 h 195"/>
              <a:gd name="T20" fmla="*/ 23 w 221"/>
              <a:gd name="T21" fmla="*/ 166 h 195"/>
              <a:gd name="T22" fmla="*/ 10 w 221"/>
              <a:gd name="T23" fmla="*/ 166 h 195"/>
              <a:gd name="T24" fmla="*/ 10 w 221"/>
              <a:gd name="T25" fmla="*/ 179 h 195"/>
              <a:gd name="T26" fmla="*/ 0 w 221"/>
              <a:gd name="T27" fmla="*/ 179 h 195"/>
              <a:gd name="T28" fmla="*/ 0 w 221"/>
              <a:gd name="T29" fmla="*/ 195 h 195"/>
              <a:gd name="T30" fmla="*/ 221 w 221"/>
              <a:gd name="T31" fmla="*/ 195 h 195"/>
              <a:gd name="T32" fmla="*/ 221 w 221"/>
              <a:gd name="T33" fmla="*/ 179 h 195"/>
              <a:gd name="T34" fmla="*/ 209 w 221"/>
              <a:gd name="T35" fmla="*/ 179 h 195"/>
              <a:gd name="T36" fmla="*/ 209 w 221"/>
              <a:gd name="T37" fmla="*/ 166 h 195"/>
              <a:gd name="T38" fmla="*/ 197 w 221"/>
              <a:gd name="T39" fmla="*/ 166 h 195"/>
              <a:gd name="T40" fmla="*/ 197 w 221"/>
              <a:gd name="T41" fmla="*/ 95 h 195"/>
              <a:gd name="T42" fmla="*/ 209 w 221"/>
              <a:gd name="T43" fmla="*/ 95 h 195"/>
              <a:gd name="T44" fmla="*/ 73 w 221"/>
              <a:gd name="T45" fmla="*/ 166 h 195"/>
              <a:gd name="T46" fmla="*/ 49 w 221"/>
              <a:gd name="T47" fmla="*/ 166 h 195"/>
              <a:gd name="T48" fmla="*/ 49 w 221"/>
              <a:gd name="T49" fmla="*/ 95 h 195"/>
              <a:gd name="T50" fmla="*/ 73 w 221"/>
              <a:gd name="T51" fmla="*/ 95 h 195"/>
              <a:gd name="T52" fmla="*/ 73 w 221"/>
              <a:gd name="T53" fmla="*/ 166 h 195"/>
              <a:gd name="T54" fmla="*/ 122 w 221"/>
              <a:gd name="T55" fmla="*/ 166 h 195"/>
              <a:gd name="T56" fmla="*/ 99 w 221"/>
              <a:gd name="T57" fmla="*/ 166 h 195"/>
              <a:gd name="T58" fmla="*/ 99 w 221"/>
              <a:gd name="T59" fmla="*/ 95 h 195"/>
              <a:gd name="T60" fmla="*/ 122 w 221"/>
              <a:gd name="T61" fmla="*/ 95 h 195"/>
              <a:gd name="T62" fmla="*/ 122 w 221"/>
              <a:gd name="T63" fmla="*/ 166 h 195"/>
              <a:gd name="T64" fmla="*/ 171 w 221"/>
              <a:gd name="T65" fmla="*/ 166 h 195"/>
              <a:gd name="T66" fmla="*/ 148 w 221"/>
              <a:gd name="T67" fmla="*/ 166 h 195"/>
              <a:gd name="T68" fmla="*/ 148 w 221"/>
              <a:gd name="T69" fmla="*/ 95 h 195"/>
              <a:gd name="T70" fmla="*/ 171 w 221"/>
              <a:gd name="T71" fmla="*/ 95 h 195"/>
              <a:gd name="T72" fmla="*/ 171 w 221"/>
              <a:gd name="T73" fmla="*/ 16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" h="195">
                <a:moveTo>
                  <a:pt x="209" y="95"/>
                </a:moveTo>
                <a:lnTo>
                  <a:pt x="209" y="82"/>
                </a:lnTo>
                <a:lnTo>
                  <a:pt x="221" y="82"/>
                </a:lnTo>
                <a:lnTo>
                  <a:pt x="221" y="74"/>
                </a:lnTo>
                <a:lnTo>
                  <a:pt x="110" y="0"/>
                </a:lnTo>
                <a:lnTo>
                  <a:pt x="0" y="74"/>
                </a:lnTo>
                <a:lnTo>
                  <a:pt x="0" y="82"/>
                </a:lnTo>
                <a:lnTo>
                  <a:pt x="10" y="82"/>
                </a:lnTo>
                <a:lnTo>
                  <a:pt x="10" y="95"/>
                </a:lnTo>
                <a:lnTo>
                  <a:pt x="23" y="95"/>
                </a:lnTo>
                <a:lnTo>
                  <a:pt x="23" y="166"/>
                </a:lnTo>
                <a:lnTo>
                  <a:pt x="10" y="166"/>
                </a:lnTo>
                <a:lnTo>
                  <a:pt x="10" y="179"/>
                </a:lnTo>
                <a:lnTo>
                  <a:pt x="0" y="179"/>
                </a:lnTo>
                <a:lnTo>
                  <a:pt x="0" y="195"/>
                </a:lnTo>
                <a:lnTo>
                  <a:pt x="221" y="195"/>
                </a:lnTo>
                <a:lnTo>
                  <a:pt x="221" y="179"/>
                </a:lnTo>
                <a:lnTo>
                  <a:pt x="209" y="179"/>
                </a:lnTo>
                <a:lnTo>
                  <a:pt x="209" y="166"/>
                </a:lnTo>
                <a:lnTo>
                  <a:pt x="197" y="166"/>
                </a:lnTo>
                <a:lnTo>
                  <a:pt x="197" y="95"/>
                </a:lnTo>
                <a:lnTo>
                  <a:pt x="209" y="95"/>
                </a:lnTo>
                <a:close/>
                <a:moveTo>
                  <a:pt x="73" y="166"/>
                </a:moveTo>
                <a:lnTo>
                  <a:pt x="49" y="166"/>
                </a:lnTo>
                <a:lnTo>
                  <a:pt x="49" y="95"/>
                </a:lnTo>
                <a:lnTo>
                  <a:pt x="73" y="95"/>
                </a:lnTo>
                <a:lnTo>
                  <a:pt x="73" y="166"/>
                </a:lnTo>
                <a:close/>
                <a:moveTo>
                  <a:pt x="122" y="166"/>
                </a:moveTo>
                <a:lnTo>
                  <a:pt x="99" y="166"/>
                </a:lnTo>
                <a:lnTo>
                  <a:pt x="99" y="95"/>
                </a:lnTo>
                <a:lnTo>
                  <a:pt x="122" y="95"/>
                </a:lnTo>
                <a:lnTo>
                  <a:pt x="122" y="166"/>
                </a:lnTo>
                <a:close/>
                <a:moveTo>
                  <a:pt x="171" y="166"/>
                </a:moveTo>
                <a:lnTo>
                  <a:pt x="148" y="166"/>
                </a:lnTo>
                <a:lnTo>
                  <a:pt x="148" y="95"/>
                </a:lnTo>
                <a:lnTo>
                  <a:pt x="171" y="95"/>
                </a:lnTo>
                <a:lnTo>
                  <a:pt x="171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pic>
        <p:nvPicPr>
          <p:cNvPr id="3" name="图片 2" descr="BHP[1P60([)]XXK}~)0_1U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" y="2076450"/>
            <a:ext cx="11582400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1912483" y="1705086"/>
            <a:ext cx="3381725" cy="337808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121900" tIns="60949" rIns="121900" bIns="60949" numCol="1" anchor="t" anchorCtr="0" compatLnSpc="1"/>
          <a:lstStyle/>
          <a:p>
            <a:endParaRPr lang="zh-CN" altLang="en-US" sz="1895"/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325" y="2322218"/>
            <a:ext cx="1608046" cy="14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7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967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5883579" y="3429000"/>
            <a:ext cx="392827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0047" y="3668217"/>
            <a:ext cx="3286598" cy="4085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655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3582" y="2662290"/>
            <a:ext cx="4236451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代码结构</a:t>
            </a:r>
            <a:r>
              <a:rPr lang="en-US" altLang="zh-CN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+mn-ea"/>
                <a:cs typeface="+mn-ea"/>
              </a:rPr>
              <a:t>代码结构</a:t>
            </a:r>
          </a:p>
        </p:txBody>
      </p:sp>
      <p:graphicFrame>
        <p:nvGraphicFramePr>
          <p:cNvPr id="50" name="表格 49"/>
          <p:cNvGraphicFramePr/>
          <p:nvPr>
            <p:custDataLst>
              <p:tags r:id="rId1"/>
            </p:custDataLst>
          </p:nvPr>
        </p:nvGraphicFramePr>
        <p:xfrm>
          <a:off x="337820" y="796925"/>
          <a:ext cx="6480810" cy="590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/>
                        <a:t>SLIC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main.h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超像素算法头文件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main.c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超像素算法主要实现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input_image.ppm</a:t>
                      </a:r>
                    </a:p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输入的图像文件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check.ppm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检验文件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Makefile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make</a:t>
                      </a:r>
                      <a:r>
                        <a:rPr lang="zh-CN" altLang="en-US" sz="2400"/>
                        <a:t>编译脚本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run.bat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windows</a:t>
                      </a:r>
                      <a:r>
                        <a:rPr lang="zh-CN" altLang="en-US" sz="2400"/>
                        <a:t>运行脚本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run.sh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linux</a:t>
                      </a:r>
                      <a:r>
                        <a:rPr lang="zh-CN" altLang="en-US" sz="2400"/>
                        <a:t>运行脚本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7082155" y="890270"/>
            <a:ext cx="47802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SLIC</a:t>
            </a:r>
            <a:r>
              <a:rPr lang="zh-CN" altLang="en-US"/>
              <a:t>超像素算法的并行优化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Main</a:t>
            </a:r>
            <a:r>
              <a:rPr lang="zh-CN" altLang="en-US"/>
              <a:t>（）</a:t>
            </a:r>
            <a:r>
              <a:rPr lang="en-US" altLang="zh-CN"/>
              <a:t>{</a:t>
            </a:r>
          </a:p>
          <a:p>
            <a:endParaRPr lang="en-US" altLang="zh-CN"/>
          </a:p>
          <a:p>
            <a:r>
              <a:rPr lang="en-US" altLang="zh-CN"/>
              <a:t>	... loadppm...</a:t>
            </a:r>
          </a:p>
          <a:p>
            <a:r>
              <a:rPr lang="en-US" altLang="zh-CN"/>
              <a:t>	</a:t>
            </a:r>
            <a:r>
              <a:rPr lang="zh-CN" altLang="en-US"/>
              <a:t>计时开始</a:t>
            </a:r>
          </a:p>
          <a:p>
            <a:endParaRPr lang="zh-CN" altLang="en-US"/>
          </a:p>
          <a:p>
            <a:r>
              <a:rPr lang="en-US" altLang="zh-CN"/>
              <a:t>	cache_rgb2xyz();</a:t>
            </a:r>
          </a:p>
          <a:p>
            <a:r>
              <a:rPr lang="en-US" altLang="zh-CN"/>
              <a:t>	rgb_lab_nocache();    	find_cluster();</a:t>
            </a:r>
          </a:p>
          <a:p>
            <a:r>
              <a:rPr lang="en-US" altLang="zh-CN"/>
              <a:t>    	calculate_super_pixel();</a:t>
            </a:r>
          </a:p>
          <a:p>
            <a:r>
              <a:rPr lang="en-US" altLang="zh-CN"/>
              <a:t>    	enforce_label_connect();</a:t>
            </a:r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计时结束</a:t>
            </a:r>
          </a:p>
          <a:p>
            <a:r>
              <a:rPr lang="en-US" altLang="zh-CN"/>
              <a:t>	...checkppm...</a:t>
            </a:r>
          </a:p>
          <a:p>
            <a:endParaRPr lang="en-US" altLang="zh-CN"/>
          </a:p>
          <a:p>
            <a:r>
              <a:rPr lang="en-US" altLang="zh-CN"/>
              <a:t>}</a:t>
            </a: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+mn-ea"/>
                <a:cs typeface="+mn-ea"/>
                <a:sym typeface="+mn-ea"/>
              </a:rPr>
              <a:t>代码结构</a:t>
            </a:r>
            <a:endParaRPr lang="zh-CN" altLang="en-US">
              <a:ea typeface="+mn-ea"/>
              <a:cs typeface="+mn-ea"/>
            </a:endParaRPr>
          </a:p>
        </p:txBody>
      </p:sp>
      <p:pic>
        <p:nvPicPr>
          <p:cNvPr id="4" name="图片 3" descr="ZD8)}HR1%U$J(BD4LG3YK]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1036955"/>
            <a:ext cx="5145405" cy="5469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9395" y="1036955"/>
            <a:ext cx="52673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计时区只有右边五个函数，五个函数的具体意义：</a:t>
            </a:r>
          </a:p>
          <a:p>
            <a:endParaRPr lang="zh-CN" altLang="en-US" sz="2400"/>
          </a:p>
          <a:p>
            <a:r>
              <a:rPr lang="en-US" altLang="zh-CN" sz="2400"/>
              <a:t>1.  </a:t>
            </a:r>
            <a:r>
              <a:rPr lang="zh-CN" altLang="en-US" sz="2400"/>
              <a:t>为</a:t>
            </a:r>
            <a:r>
              <a:rPr lang="en-US" altLang="zh-CN" sz="2400"/>
              <a:t>RGB</a:t>
            </a:r>
            <a:r>
              <a:rPr lang="zh-CN" altLang="en-US" sz="2400"/>
              <a:t>建立一个查询表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 </a:t>
            </a:r>
            <a:r>
              <a:rPr lang="zh-CN" altLang="en-US" sz="2400"/>
              <a:t>将图像中像素点</a:t>
            </a:r>
            <a:r>
              <a:rPr lang="en-US" altLang="zh-CN" sz="2400"/>
              <a:t>RGB</a:t>
            </a:r>
            <a:r>
              <a:rPr lang="zh-CN" altLang="en-US" sz="2400"/>
              <a:t>格式转换为</a:t>
            </a:r>
            <a:r>
              <a:rPr lang="en-US" altLang="zh-CN" sz="2400"/>
              <a:t>LAB</a:t>
            </a:r>
            <a:r>
              <a:rPr lang="zh-CN" altLang="en-US" sz="2400"/>
              <a:t>格式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 </a:t>
            </a:r>
            <a:r>
              <a:rPr lang="zh-CN" altLang="en-US" sz="2400"/>
              <a:t>在</a:t>
            </a:r>
            <a:r>
              <a:rPr lang="en-US" altLang="zh-CN" sz="2400"/>
              <a:t>LAB</a:t>
            </a:r>
            <a:r>
              <a:rPr lang="zh-CN" altLang="en-US" sz="2400"/>
              <a:t>空间做边缘检测，生成种子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4.  </a:t>
            </a:r>
            <a:r>
              <a:rPr lang="zh-CN" altLang="en-US" sz="2400"/>
              <a:t>运行聚类算法，迭代</a:t>
            </a:r>
            <a:r>
              <a:rPr lang="en-US" altLang="zh-CN" sz="2400"/>
              <a:t>10</a:t>
            </a:r>
            <a:r>
              <a:rPr lang="zh-CN" altLang="en-US" sz="2400"/>
              <a:t>次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5.  </a:t>
            </a:r>
            <a:r>
              <a:rPr lang="zh-CN" altLang="en-US" sz="2400"/>
              <a:t>运行</a:t>
            </a:r>
            <a:r>
              <a:rPr lang="en-US" altLang="zh-CN" sz="2400"/>
              <a:t>BFS</a:t>
            </a:r>
            <a:r>
              <a:rPr lang="zh-CN" altLang="en-US" sz="2400"/>
              <a:t>算法遍历各个连通聚类，重新标记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 bwMode="auto">
          <a:xfrm>
            <a:off x="1912483" y="1705086"/>
            <a:ext cx="3381725" cy="3378083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121900" tIns="60949" rIns="121900" bIns="60949" numCol="1" anchor="t" anchorCtr="0" compatLnSpc="1"/>
          <a:lstStyle/>
          <a:p>
            <a:endParaRPr lang="zh-CN" altLang="en-US" sz="1895"/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9325" y="2322218"/>
            <a:ext cx="1608046" cy="14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7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967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5883579" y="3429000"/>
            <a:ext cx="392827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0047" y="3668217"/>
            <a:ext cx="3286598" cy="4085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65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655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3582" y="2662290"/>
            <a:ext cx="4236451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优化方法</a:t>
            </a:r>
            <a:r>
              <a:rPr lang="en-US" altLang="zh-CN" sz="4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优化方法</a:t>
            </a:r>
          </a:p>
        </p:txBody>
      </p:sp>
      <p:pic>
        <p:nvPicPr>
          <p:cNvPr id="4" name="图片 3" descr="ZD8)}HR1%U$J(BD4LG3YK]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" y="1036955"/>
            <a:ext cx="5145405" cy="5469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9695" y="1036955"/>
            <a:ext cx="5180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对五个主要流程进行优化，主要的优化方法为：</a:t>
            </a:r>
          </a:p>
          <a:p>
            <a:endParaRPr lang="zh-CN" altLang="en-US" sz="2400"/>
          </a:p>
          <a:p>
            <a:r>
              <a:rPr lang="en-US" altLang="zh-CN" sz="2400"/>
              <a:t>1.  </a:t>
            </a:r>
            <a:r>
              <a:rPr lang="zh-CN" altLang="en-US" sz="2400"/>
              <a:t>改变源程序的代码结构，提高串行运算速度</a:t>
            </a:r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向量化，利用</a:t>
            </a:r>
            <a:r>
              <a:rPr lang="en-US" altLang="zh-CN" sz="2400"/>
              <a:t> simd </a:t>
            </a:r>
            <a:r>
              <a:rPr lang="zh-CN" altLang="en-US" sz="2400"/>
              <a:t>运算</a:t>
            </a:r>
          </a:p>
          <a:p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多线程并行化，利用</a:t>
            </a:r>
            <a:r>
              <a:rPr lang="en-US" altLang="zh-CN" sz="2400"/>
              <a:t> OpenMP </a:t>
            </a:r>
            <a:r>
              <a:rPr lang="zh-CN" altLang="en-US" sz="2400"/>
              <a:t>并行化</a:t>
            </a:r>
            <a:r>
              <a:rPr lang="en-US" altLang="zh-CN" sz="2400"/>
              <a:t> for </a:t>
            </a:r>
            <a:r>
              <a:rPr lang="zh-CN" altLang="en-US" sz="2400"/>
              <a:t>循环</a:t>
            </a:r>
          </a:p>
          <a:p>
            <a:endParaRPr lang="zh-CN" altLang="en-US" sz="2400"/>
          </a:p>
          <a:p>
            <a:r>
              <a:rPr lang="en-US" altLang="zh-CN" sz="2400"/>
              <a:t>4. </a:t>
            </a:r>
            <a:r>
              <a:rPr lang="zh-CN" altLang="en-US" sz="2400"/>
              <a:t>并行算法优化，提升数据的局部性</a:t>
            </a:r>
            <a:r>
              <a:rPr lang="en-US" altLang="zh-CN" sz="2400"/>
              <a:t> </a:t>
            </a:r>
            <a:r>
              <a:rPr lang="zh-CN" altLang="en-US" sz="2400"/>
              <a:t>和粗粒性，同时大篇幅修改部分难以并行化的算法。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60,&quot;width&quot;:18240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50e9749-32cd-4a70-9475-267f4c9c193d}"/>
  <p:tag name="TABLE_ENDDRAG_ORIGIN_RECT" val="477*457"/>
  <p:tag name="TABLE_ENDDRAG_RECT" val="29*72*477*4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SLIDE_INDENT_LEVEL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SLIDE_INDENT_LEVEL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824">
      <a:dk1>
        <a:sysClr val="windowText" lastClr="000000"/>
      </a:dk1>
      <a:lt1>
        <a:sysClr val="window" lastClr="FFFFFF"/>
      </a:lt1>
      <a:dk2>
        <a:srgbClr val="44546A"/>
      </a:dk2>
      <a:lt2>
        <a:srgbClr val="7F7F7F"/>
      </a:lt2>
      <a:accent1>
        <a:srgbClr val="7F7F7F"/>
      </a:accent1>
      <a:accent2>
        <a:srgbClr val="44546A"/>
      </a:accent2>
      <a:accent3>
        <a:srgbClr val="7F7F7F"/>
      </a:accent3>
      <a:accent4>
        <a:srgbClr val="44546A"/>
      </a:accent4>
      <a:accent5>
        <a:srgbClr val="7F7F7F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757</Words>
  <Application>Microsoft Office PowerPoint</Application>
  <PresentationFormat>宽屏</PresentationFormat>
  <Paragraphs>125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方正兰亭黑简体</vt:lpstr>
      <vt:lpstr>微软雅黑</vt:lpstr>
      <vt:lpstr>Arial</vt:lpstr>
      <vt:lpstr>Arial Black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软件和硬件环境信息</vt:lpstr>
      <vt:lpstr>PowerPoint 演示文稿</vt:lpstr>
      <vt:lpstr>代码结构</vt:lpstr>
      <vt:lpstr>代码结构</vt:lpstr>
      <vt:lpstr>PowerPoint 演示文稿</vt:lpstr>
      <vt:lpstr>优化方法</vt:lpstr>
      <vt:lpstr>优化方法 建立查询表</vt:lpstr>
      <vt:lpstr>优化方法 RGB -&gt; LAB</vt:lpstr>
      <vt:lpstr>优化方法 计算梯度并寻找聚类中心</vt:lpstr>
      <vt:lpstr>优化方法 对邻域的像素点进行聚类</vt:lpstr>
      <vt:lpstr>优化方法 对邻域的像素点进行聚类</vt:lpstr>
      <vt:lpstr>优化方法 更新聚类中心连接孤立像素</vt:lpstr>
      <vt:lpstr>PowerPoint 演示文稿</vt:lpstr>
      <vt:lpstr>程序运行结果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kong minghao</cp:lastModifiedBy>
  <cp:revision>23</cp:revision>
  <dcterms:created xsi:type="dcterms:W3CDTF">2015-05-05T08:02:00Z</dcterms:created>
  <dcterms:modified xsi:type="dcterms:W3CDTF">2021-12-21T05:57:44Z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17B518E07AC7492E80A04B1CB549829C</vt:lpwstr>
  </property>
  <property fmtid="{D5CDD505-2E9C-101B-9397-08002B2CF9AE}" pid="3" name="KSOProductBuildVer">
    <vt:lpwstr>2052-11.1.0.11115</vt:lpwstr>
  </property>
</Properties>
</file>