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4"/>
    <p:sldMasterId id="2147484105" r:id="rId5"/>
    <p:sldMasterId id="2147484181" r:id="rId6"/>
    <p:sldMasterId id="2147484213" r:id="rId7"/>
    <p:sldMasterId id="2147484225" r:id="rId8"/>
    <p:sldMasterId id="2147484231" r:id="rId9"/>
    <p:sldMasterId id="2147484237" r:id="rId10"/>
    <p:sldMasterId id="2147484243" r:id="rId11"/>
  </p:sldMasterIdLst>
  <p:notesMasterIdLst>
    <p:notesMasterId r:id="rId18"/>
  </p:notesMasterIdLst>
  <p:handoutMasterIdLst>
    <p:handoutMasterId r:id="rId19"/>
  </p:handoutMasterIdLst>
  <p:sldIdLst>
    <p:sldId id="1204" r:id="rId12"/>
    <p:sldId id="1205" r:id="rId13"/>
    <p:sldId id="1215" r:id="rId14"/>
    <p:sldId id="1217" r:id="rId15"/>
    <p:sldId id="1254" r:id="rId16"/>
    <p:sldId id="1224" r:id="rId17"/>
  </p:sldIdLst>
  <p:sldSz cx="10972800" cy="6172200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B3B3B3"/>
    <a:srgbClr val="0D0D0D"/>
    <a:srgbClr val="5A5A5A"/>
    <a:srgbClr val="F2F2F2"/>
    <a:srgbClr val="000000"/>
    <a:srgbClr val="C5C5C5"/>
    <a:srgbClr val="0071C5"/>
    <a:srgbClr val="868686"/>
    <a:srgbClr val="4E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7" autoAdjust="0"/>
    <p:restoredTop sz="94424" autoAdjust="0"/>
  </p:normalViewPr>
  <p:slideViewPr>
    <p:cSldViewPr snapToGrid="0">
      <p:cViewPr varScale="1">
        <p:scale>
          <a:sx n="126" d="100"/>
          <a:sy n="126" d="100"/>
        </p:scale>
        <p:origin x="240" y="66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>
        <p:guide orient="horz" pos="2928"/>
        <p:guide pos="2208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69615" y="9361449"/>
            <a:ext cx="1050148" cy="213627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0534" y="9430306"/>
            <a:ext cx="2945659" cy="496332"/>
          </a:xfrm>
          <a:prstGeom prst="rect">
            <a:avLst/>
          </a:prstGeom>
        </p:spPr>
        <p:txBody>
          <a:bodyPr vert="horz" lIns="96653" tIns="48327" rIns="96653" bIns="48327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552014" y="9428584"/>
            <a:ext cx="2945659" cy="496332"/>
          </a:xfrm>
          <a:prstGeom prst="rect">
            <a:avLst/>
          </a:prstGeom>
        </p:spPr>
        <p:txBody>
          <a:bodyPr vert="horz" lIns="96653" tIns="48327" rIns="96653" bIns="48327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60887" y="329836"/>
            <a:ext cx="1050148" cy="213627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870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8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2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3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49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1" y="300445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988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8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2831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0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4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1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9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26652"/>
            <a:ext cx="9976104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7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267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9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020417"/>
            <a:ext cx="4945063" cy="467235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020417"/>
            <a:ext cx="4945062" cy="467235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17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2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96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46"/>
            <a:ext cx="5190478" cy="4247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2009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0553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13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2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 b="1"/>
            </a:lvl2pPr>
            <a:lvl3pPr>
              <a:buSzPct val="100000"/>
              <a:buFontTx/>
              <a:buBlip>
                <a:blip r:embed="rId2"/>
              </a:buBlip>
              <a:defRPr sz="1620" b="1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65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90460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156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1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5"/>
            <a:ext cx="9326880" cy="1323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070649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6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Ø"/>
              <a:defRPr sz="1800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20">
                <a:latin typeface="Arial" pitchFamily="34" charset="0"/>
                <a:cs typeface="Arial" pitchFamily="34" charset="0"/>
              </a:defRPr>
            </a:lvl3pPr>
            <a:lvl4pPr>
              <a:defRPr sz="1440">
                <a:latin typeface="Arial" pitchFamily="34" charset="0"/>
                <a:cs typeface="Arial" pitchFamily="34" charset="0"/>
              </a:defRPr>
            </a:lvl4pPr>
            <a:lvl5pPr>
              <a:defRPr sz="216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56777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6" y="3966210"/>
            <a:ext cx="9326880" cy="122586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6" y="2616042"/>
            <a:ext cx="9326880" cy="135016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379786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086" y="1577340"/>
            <a:ext cx="4709160" cy="384048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2126" y="1577340"/>
            <a:ext cx="4709160" cy="384048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4432327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6" cy="57578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6" cy="355615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3514066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250176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30796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5750"/>
            <a:ext cx="3609976" cy="1045845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0" y="245745"/>
            <a:ext cx="6134100" cy="526780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0" y="1291612"/>
            <a:ext cx="3609976" cy="4221957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7827981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6" y="4320540"/>
            <a:ext cx="6583680" cy="51006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6" y="551498"/>
            <a:ext cx="6583680" cy="370332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6" y="4830604"/>
            <a:ext cx="6583680" cy="724376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938385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732979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2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88606" y="274320"/>
            <a:ext cx="2402204" cy="5143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086" y="274320"/>
            <a:ext cx="7025640" cy="5143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702510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17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96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43"/>
            <a:ext cx="5190478" cy="4247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2009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777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675779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2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 b="1"/>
            </a:lvl2pPr>
            <a:lvl3pPr>
              <a:buSzPct val="100000"/>
              <a:buFontTx/>
              <a:buBlip>
                <a:blip r:embed="rId2"/>
              </a:buBlip>
              <a:defRPr sz="1620" b="1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338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7440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88310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1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96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5"/>
            <a:ext cx="5190478" cy="4247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2009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363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9226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9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 b="1"/>
            </a:lvl2pPr>
            <a:lvl3pPr>
              <a:buSzPct val="100000"/>
              <a:buFontTx/>
              <a:buBlip>
                <a:blip r:embed="rId2"/>
              </a:buBlip>
              <a:defRPr sz="1620" b="1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798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5255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7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72864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13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96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38"/>
            <a:ext cx="5190478" cy="4247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2009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819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3069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2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 b="1"/>
            </a:lvl2pPr>
            <a:lvl3pPr>
              <a:buSzPct val="100000"/>
              <a:buFontTx/>
              <a:buBlip>
                <a:blip r:embed="rId2"/>
              </a:buBlip>
              <a:defRPr sz="1620" b="1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8055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14794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27022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7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96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31"/>
            <a:ext cx="5190478" cy="4247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2009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2392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9072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/>
            </a:lvl2pPr>
            <a:lvl3pPr>
              <a:buSzPct val="100000"/>
              <a:buFontTx/>
              <a:buBlip>
                <a:blip r:embed="rId2"/>
              </a:buBlip>
              <a:defRPr sz="162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2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160"/>
            </a:lvl1pPr>
            <a:lvl2pPr>
              <a:buSzPct val="100000"/>
              <a:buFontTx/>
              <a:buBlip>
                <a:blip r:embed="rId2"/>
              </a:buBlip>
              <a:defRPr sz="1800" b="1"/>
            </a:lvl2pPr>
            <a:lvl3pPr>
              <a:buSzPct val="100000"/>
              <a:buFontTx/>
              <a:buBlip>
                <a:blip r:embed="rId2"/>
              </a:buBlip>
              <a:defRPr sz="1620" b="1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122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085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9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3840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3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smtClean="0">
                <a:solidFill>
                  <a:srgbClr val="505050"/>
                </a:solidFill>
                <a:latin typeface="Trebuchet MS" panose="020B0603020202020204" pitchFamily="34" charset="0"/>
              </a:rPr>
              <a:pPr algn="r"/>
              <a:t>‹#›</a:t>
            </a:fld>
            <a:r>
              <a:rPr lang="en-US" sz="1050" cap="none" dirty="0">
                <a:solidFill>
                  <a:srgbClr val="007450">
                    <a:lumMod val="60000"/>
                    <a:lumOff val="40000"/>
                  </a:srgbClr>
                </a:solidFill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816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smtClean="0">
                <a:solidFill>
                  <a:srgbClr val="505050"/>
                </a:solidFill>
                <a:latin typeface="Trebuchet MS" panose="020B0603020202020204" pitchFamily="34" charset="0"/>
              </a:rPr>
              <a:pPr algn="r"/>
              <a:t>‹#›</a:t>
            </a:fld>
            <a:r>
              <a:rPr lang="en-US" sz="1050" cap="none" dirty="0">
                <a:solidFill>
                  <a:srgbClr val="007450">
                    <a:lumMod val="60000"/>
                    <a:lumOff val="40000"/>
                  </a:srgbClr>
                </a:solidFill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01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0" cap="none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6" y="247651"/>
            <a:ext cx="92043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99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2010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986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5pPr>
      <a:lvl6pPr marL="4114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6pPr>
      <a:lvl7pPr marL="8229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7pPr>
      <a:lvl8pPr marL="12344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8pPr>
      <a:lvl9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9pPr>
    </p:titleStyle>
    <p:bodyStyle>
      <a:lvl1pPr marL="30861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82296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1">
          <a:solidFill>
            <a:schemeClr val="tx1"/>
          </a:solidFill>
          <a:latin typeface="+mn-lt"/>
        </a:defRPr>
      </a:lvl2pPr>
      <a:lvl3pPr marL="1234440" indent="-25431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b="1">
          <a:solidFill>
            <a:schemeClr val="tx1"/>
          </a:solidFill>
          <a:latin typeface="+mn-lt"/>
        </a:defRPr>
      </a:lvl3pPr>
      <a:lvl4pPr marL="1597343" indent="-20574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190595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31743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6pPr>
      <a:lvl7pPr marL="272891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7pPr>
      <a:lvl8pPr marL="314039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8pPr>
      <a:lvl9pPr marL="355187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770" y="274320"/>
            <a:ext cx="10744200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" y="1117285"/>
            <a:ext cx="10799446" cy="471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32386" y="1007269"/>
            <a:ext cx="10843260" cy="10858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822960"/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0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ransition>
    <p:random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20">
          <a:solidFill>
            <a:schemeClr val="tx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20">
          <a:solidFill>
            <a:schemeClr val="tx2"/>
          </a:solidFill>
          <a:latin typeface="Constantia" pitchFamily="18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20">
          <a:solidFill>
            <a:schemeClr val="tx2"/>
          </a:solidFill>
          <a:latin typeface="Constantia" pitchFamily="18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20">
          <a:solidFill>
            <a:schemeClr val="tx2"/>
          </a:solidFill>
          <a:latin typeface="Constantia" pitchFamily="18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20">
          <a:solidFill>
            <a:schemeClr val="tx2"/>
          </a:solidFill>
          <a:latin typeface="Constantia" pitchFamily="18" charset="0"/>
          <a:ea typeface="华文新魏" pitchFamily="2" charset="-122"/>
          <a:cs typeface="华文新魏" charset="0"/>
        </a:defRPr>
      </a:lvl5pPr>
      <a:lvl6pPr marL="411480" algn="l" rtl="0" eaLnBrk="0" fontAlgn="base" hangingPunct="0">
        <a:spcBef>
          <a:spcPct val="0"/>
        </a:spcBef>
        <a:spcAft>
          <a:spcPct val="0"/>
        </a:spcAft>
        <a:defRPr sz="342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822960" algn="l" rtl="0" eaLnBrk="0" fontAlgn="base" hangingPunct="0">
        <a:spcBef>
          <a:spcPct val="0"/>
        </a:spcBef>
        <a:spcAft>
          <a:spcPct val="0"/>
        </a:spcAft>
        <a:defRPr sz="342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234440" algn="l" rtl="0" eaLnBrk="0" fontAlgn="base" hangingPunct="0">
        <a:spcBef>
          <a:spcPct val="0"/>
        </a:spcBef>
        <a:spcAft>
          <a:spcPct val="0"/>
        </a:spcAft>
        <a:defRPr sz="342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645920" algn="l" rtl="0" eaLnBrk="0" fontAlgn="base" hangingPunct="0">
        <a:spcBef>
          <a:spcPct val="0"/>
        </a:spcBef>
        <a:spcAft>
          <a:spcPct val="0"/>
        </a:spcAft>
        <a:defRPr sz="342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22910" indent="-42291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700">
          <a:solidFill>
            <a:schemeClr val="tx1"/>
          </a:solidFill>
          <a:latin typeface="+mn-lt"/>
          <a:ea typeface="+mn-ea"/>
          <a:cs typeface="华文新魏" charset="0"/>
        </a:defRPr>
      </a:lvl1pPr>
      <a:lvl2pPr marL="817245" indent="-392907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340">
          <a:solidFill>
            <a:schemeClr val="tx1"/>
          </a:solidFill>
          <a:latin typeface="+mn-lt"/>
          <a:ea typeface="+mn-ea"/>
          <a:cs typeface="华文新魏" charset="0"/>
        </a:defRPr>
      </a:lvl2pPr>
      <a:lvl3pPr marL="1174433" indent="-355759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 sz="2070">
          <a:solidFill>
            <a:schemeClr val="tx1"/>
          </a:solidFill>
          <a:latin typeface="+mn-lt"/>
          <a:ea typeface="+mn-ea"/>
          <a:cs typeface="华文新魏" charset="0"/>
        </a:defRPr>
      </a:lvl3pPr>
      <a:lvl4pPr marL="1524477" indent="-34861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华文新魏" charset="0"/>
        </a:defRPr>
      </a:lvl4pPr>
      <a:lvl5pPr marL="2044542" indent="-358617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800">
          <a:solidFill>
            <a:schemeClr val="tx1"/>
          </a:solidFill>
          <a:latin typeface="+mn-lt"/>
          <a:ea typeface="+mn-ea"/>
          <a:cs typeface="华文新魏" charset="0"/>
        </a:defRPr>
      </a:lvl5pPr>
      <a:lvl6pPr marL="2456022" indent="-358617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6pPr>
      <a:lvl7pPr marL="2867502" indent="-358617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7pPr>
      <a:lvl8pPr marL="3278982" indent="-358617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8pPr>
      <a:lvl9pPr marL="3690462" indent="-358617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6" y="247651"/>
            <a:ext cx="92043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96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2010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5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5pPr>
      <a:lvl6pPr marL="4114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6pPr>
      <a:lvl7pPr marL="8229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7pPr>
      <a:lvl8pPr marL="12344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8pPr>
      <a:lvl9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9pPr>
    </p:titleStyle>
    <p:bodyStyle>
      <a:lvl1pPr marL="30861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82296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1">
          <a:solidFill>
            <a:schemeClr val="tx1"/>
          </a:solidFill>
          <a:latin typeface="+mn-lt"/>
        </a:defRPr>
      </a:lvl2pPr>
      <a:lvl3pPr marL="1234440" indent="-25431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b="1">
          <a:solidFill>
            <a:schemeClr val="tx1"/>
          </a:solidFill>
          <a:latin typeface="+mn-lt"/>
        </a:defRPr>
      </a:lvl3pPr>
      <a:lvl4pPr marL="1597343" indent="-20574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190595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31743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6pPr>
      <a:lvl7pPr marL="272891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7pPr>
      <a:lvl8pPr marL="314039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8pPr>
      <a:lvl9pPr marL="355187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6" y="247651"/>
            <a:ext cx="92043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7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2010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956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5pPr>
      <a:lvl6pPr marL="4114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6pPr>
      <a:lvl7pPr marL="8229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7pPr>
      <a:lvl8pPr marL="12344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8pPr>
      <a:lvl9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9pPr>
    </p:titleStyle>
    <p:bodyStyle>
      <a:lvl1pPr marL="30861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82296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1">
          <a:solidFill>
            <a:schemeClr val="tx1"/>
          </a:solidFill>
          <a:latin typeface="+mn-lt"/>
        </a:defRPr>
      </a:lvl2pPr>
      <a:lvl3pPr marL="1234440" indent="-25431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b="1">
          <a:solidFill>
            <a:schemeClr val="tx1"/>
          </a:solidFill>
          <a:latin typeface="+mn-lt"/>
        </a:defRPr>
      </a:lvl3pPr>
      <a:lvl4pPr marL="1597343" indent="-20574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190595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31743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6pPr>
      <a:lvl7pPr marL="272891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7pPr>
      <a:lvl8pPr marL="314039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8pPr>
      <a:lvl9pPr marL="355187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6" y="247651"/>
            <a:ext cx="92043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91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2010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592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5pPr>
      <a:lvl6pPr marL="4114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6pPr>
      <a:lvl7pPr marL="8229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7pPr>
      <a:lvl8pPr marL="12344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8pPr>
      <a:lvl9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9pPr>
    </p:titleStyle>
    <p:bodyStyle>
      <a:lvl1pPr marL="30861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82296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1">
          <a:solidFill>
            <a:schemeClr val="tx1"/>
          </a:solidFill>
          <a:latin typeface="+mn-lt"/>
        </a:defRPr>
      </a:lvl2pPr>
      <a:lvl3pPr marL="1234440" indent="-25431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b="1">
          <a:solidFill>
            <a:schemeClr val="tx1"/>
          </a:solidFill>
          <a:latin typeface="+mn-lt"/>
        </a:defRPr>
      </a:lvl3pPr>
      <a:lvl4pPr marL="1597343" indent="-20574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190595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31743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6pPr>
      <a:lvl7pPr marL="272891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7pPr>
      <a:lvl8pPr marL="314039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8pPr>
      <a:lvl9pPr marL="355187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6" y="247651"/>
            <a:ext cx="92043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84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5956757"/>
            <a:ext cx="132440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22960">
              <a:defRPr/>
            </a:pPr>
            <a:r>
              <a:rPr lang="en-GB" sz="72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 charset="0"/>
              </a:rPr>
              <a:t>© NVIDIA Corporation 2010</a:t>
            </a:r>
            <a:endParaRPr lang="en-US" sz="720" dirty="0">
              <a:solidFill>
                <a:srgbClr val="FFFFFF">
                  <a:lumMod val="50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1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5pPr>
      <a:lvl6pPr marL="4114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6pPr>
      <a:lvl7pPr marL="8229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7pPr>
      <a:lvl8pPr marL="12344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8pPr>
      <a:lvl9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rgbClr val="73B900"/>
          </a:solidFill>
          <a:latin typeface="Arial" charset="0"/>
        </a:defRPr>
      </a:lvl9pPr>
    </p:titleStyle>
    <p:bodyStyle>
      <a:lvl1pPr marL="30861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822960" indent="-30861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1">
          <a:solidFill>
            <a:schemeClr val="tx1"/>
          </a:solidFill>
          <a:latin typeface="+mn-lt"/>
        </a:defRPr>
      </a:lvl2pPr>
      <a:lvl3pPr marL="1234440" indent="-25431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b="1">
          <a:solidFill>
            <a:schemeClr val="tx1"/>
          </a:solidFill>
          <a:latin typeface="+mn-lt"/>
        </a:defRPr>
      </a:lvl3pPr>
      <a:lvl4pPr marL="1597343" indent="-20574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bg1"/>
          </a:solidFill>
          <a:latin typeface="+mn-lt"/>
        </a:defRPr>
      </a:lvl4pPr>
      <a:lvl5pPr marL="190595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5pPr>
      <a:lvl6pPr marL="231743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6pPr>
      <a:lvl7pPr marL="272891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7pPr>
      <a:lvl8pPr marL="314039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8pPr>
      <a:lvl9pPr marL="3551873" indent="-2057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World: Vector Addition</a:t>
            </a:r>
            <a:endParaRPr lang="zh-CN" alt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"/>
          <a:stretch>
            <a:fillRect/>
          </a:stretch>
        </p:blipFill>
        <p:spPr bwMode="auto">
          <a:xfrm>
            <a:off x="2101692" y="1132999"/>
            <a:ext cx="6479381" cy="500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4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World: Vector Addition</a:t>
            </a:r>
            <a:endParaRPr lang="zh-CN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" b="1891"/>
          <a:stretch>
            <a:fillRect/>
          </a:stretch>
        </p:blipFill>
        <p:spPr bwMode="auto">
          <a:xfrm>
            <a:off x="2000252" y="1151573"/>
            <a:ext cx="6455093" cy="50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3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IDs and Dimensions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00454" y="1439863"/>
            <a:ext cx="7531894" cy="425291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Threads:</a:t>
            </a:r>
          </a:p>
          <a:p>
            <a:pPr lvl="1" eaLnBrk="1" hangingPunct="1"/>
            <a:r>
              <a:rPr lang="en-US" dirty="0"/>
              <a:t>3D IDs, unique within a block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Blocks:</a:t>
            </a:r>
          </a:p>
          <a:p>
            <a:pPr lvl="1" eaLnBrk="1" hangingPunct="1"/>
            <a:r>
              <a:rPr lang="en-US" dirty="0"/>
              <a:t>3D IDs, unique within a grid</a:t>
            </a:r>
          </a:p>
          <a:p>
            <a:pPr eaLnBrk="1" hangingPunct="1"/>
            <a:r>
              <a:rPr lang="en-US" dirty="0">
                <a:solidFill>
                  <a:srgbClr val="FFC000"/>
                </a:solidFill>
              </a:rPr>
              <a:t>Built-in variables: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within a block</a:t>
            </a:r>
            <a:endParaRPr lang="en-US" dirty="0">
              <a:cs typeface="Courier New" pitchFamily="49" charset="0"/>
            </a:endParaRP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within the grid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block dimension</a:t>
            </a:r>
            <a:endParaRPr lang="en-US" dirty="0">
              <a:cs typeface="Courier New" pitchFamily="49" charset="0"/>
            </a:endParaRPr>
          </a:p>
          <a:p>
            <a:pPr lvl="1" eaLnBrk="1" hangingPunct="1"/>
            <a:r>
              <a:rPr lang="en-US" dirty="0" err="1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grid dimension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grpSp>
        <p:nvGrpSpPr>
          <p:cNvPr id="31748" name="Group 49"/>
          <p:cNvGrpSpPr>
            <a:grpSpLocks/>
          </p:cNvGrpSpPr>
          <p:nvPr/>
        </p:nvGrpSpPr>
        <p:grpSpPr bwMode="auto">
          <a:xfrm>
            <a:off x="6399723" y="1808798"/>
            <a:ext cx="3168968" cy="3863340"/>
            <a:chOff x="3410" y="1469"/>
            <a:chExt cx="2218" cy="2704"/>
          </a:xfrm>
        </p:grpSpPr>
        <p:sp>
          <p:nvSpPr>
            <p:cNvPr id="31749" name="Text Box 48"/>
            <p:cNvSpPr txBox="1">
              <a:spLocks noChangeArrowheads="1"/>
            </p:cNvSpPr>
            <p:nvPr/>
          </p:nvSpPr>
          <p:spPr bwMode="auto">
            <a:xfrm>
              <a:off x="3410" y="1469"/>
              <a:ext cx="2218" cy="209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822960" eaLnBrk="1" hangingPunct="1"/>
              <a:r>
                <a:rPr lang="en-US" sz="1080" b="1">
                  <a:solidFill>
                    <a:srgbClr val="003300"/>
                  </a:solidFill>
                  <a:ea typeface="+mn-ea"/>
                  <a:cs typeface="Arial" charset="0"/>
                </a:rPr>
                <a:t>Device</a:t>
              </a:r>
              <a:endParaRPr lang="en-US">
                <a:solidFill>
                  <a:srgbClr val="003300"/>
                </a:solidFill>
                <a:ea typeface="+mn-ea"/>
                <a:cs typeface="Arial" charset="0"/>
              </a:endParaRPr>
            </a:p>
          </p:txBody>
        </p:sp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4023" y="1647"/>
              <a:ext cx="1554" cy="1004"/>
              <a:chOff x="3820" y="4577"/>
              <a:chExt cx="4116" cy="2660"/>
            </a:xfrm>
          </p:grpSpPr>
          <p:sp>
            <p:nvSpPr>
              <p:cNvPr id="31784" name="Text Box 5"/>
              <p:cNvSpPr txBox="1">
                <a:spLocks noChangeArrowheads="1"/>
              </p:cNvSpPr>
              <p:nvPr/>
            </p:nvSpPr>
            <p:spPr bwMode="auto">
              <a:xfrm>
                <a:off x="3820" y="4577"/>
                <a:ext cx="4116" cy="26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822960" eaLnBrk="1" hangingPunct="1"/>
                <a:r>
                  <a:rPr lang="en-US" sz="1080" b="1">
                    <a:solidFill>
                      <a:srgbClr val="003300"/>
                    </a:solidFill>
                    <a:ea typeface="+mn-ea"/>
                    <a:cs typeface="Arial" charset="0"/>
                  </a:rPr>
                  <a:t>Grid 1</a:t>
                </a:r>
                <a:endParaRPr lang="en-US">
                  <a:solidFill>
                    <a:srgbClr val="003300"/>
                  </a:solidFill>
                  <a:ea typeface="+mn-ea"/>
                  <a:cs typeface="Arial" charset="0"/>
                </a:endParaRPr>
              </a:p>
            </p:txBody>
          </p:sp>
          <p:grpSp>
            <p:nvGrpSpPr>
              <p:cNvPr id="31785" name="Group 6"/>
              <p:cNvGrpSpPr>
                <a:grpSpLocks/>
              </p:cNvGrpSpPr>
              <p:nvPr/>
            </p:nvGrpSpPr>
            <p:grpSpPr bwMode="auto">
              <a:xfrm>
                <a:off x="3985" y="5169"/>
                <a:ext cx="3785" cy="864"/>
                <a:chOff x="3997" y="5169"/>
                <a:chExt cx="3785" cy="864"/>
              </a:xfrm>
            </p:grpSpPr>
            <p:sp>
              <p:nvSpPr>
                <p:cNvPr id="3179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(0, 0)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179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(1, 0)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17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(2, 0)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31786" name="Group 10"/>
              <p:cNvGrpSpPr>
                <a:grpSpLocks/>
              </p:cNvGrpSpPr>
              <p:nvPr/>
            </p:nvGrpSpPr>
            <p:grpSpPr bwMode="auto">
              <a:xfrm>
                <a:off x="3985" y="6187"/>
                <a:ext cx="3785" cy="864"/>
                <a:chOff x="3997" y="5169"/>
                <a:chExt cx="3785" cy="864"/>
              </a:xfrm>
            </p:grpSpPr>
            <p:sp>
              <p:nvSpPr>
                <p:cNvPr id="31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97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(0, 1)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17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99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(1, 1)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317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601" y="5169"/>
                  <a:ext cx="1181" cy="86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82296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Block</a:t>
                  </a:r>
                </a:p>
                <a:p>
                  <a:pPr algn="ctr" defTabSz="822960" eaLnBrk="1" hangingPunct="1"/>
                  <a:r>
                    <a:rPr lang="en-US" sz="1080" b="1">
                      <a:solidFill>
                        <a:srgbClr val="003300"/>
                      </a:solidFill>
                      <a:ea typeface="+mn-ea"/>
                      <a:cs typeface="Arial" charset="0"/>
                    </a:rPr>
                    <a:t>(2, 1)</a:t>
                  </a:r>
                  <a:endParaRPr lang="en-US">
                    <a:solidFill>
                      <a:srgbClr val="003300"/>
                    </a:solidFill>
                    <a:ea typeface="+mn-ea"/>
                    <a:cs typeface="Arial" charset="0"/>
                  </a:endParaRPr>
                </a:p>
              </p:txBody>
            </p:sp>
          </p:grpSp>
        </p:grpSp>
        <p:grpSp>
          <p:nvGrpSpPr>
            <p:cNvPr id="31751" name="Group 14"/>
            <p:cNvGrpSpPr>
              <a:grpSpLocks/>
            </p:cNvGrpSpPr>
            <p:nvPr/>
          </p:nvGrpSpPr>
          <p:grpSpPr bwMode="auto">
            <a:xfrm>
              <a:off x="3510" y="2878"/>
              <a:ext cx="1765" cy="1295"/>
              <a:chOff x="1972" y="8931"/>
              <a:chExt cx="4676" cy="3430"/>
            </a:xfrm>
          </p:grpSpPr>
          <p:sp>
            <p:nvSpPr>
              <p:cNvPr id="31756" name="Text Box 15"/>
              <p:cNvSpPr txBox="1">
                <a:spLocks noChangeArrowheads="1"/>
              </p:cNvSpPr>
              <p:nvPr/>
            </p:nvSpPr>
            <p:spPr bwMode="auto">
              <a:xfrm>
                <a:off x="1972" y="8931"/>
                <a:ext cx="4676" cy="34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822960" eaLnBrk="1" hangingPunct="1"/>
                <a:r>
                  <a:rPr lang="en-US" sz="1080" b="1">
                    <a:solidFill>
                      <a:srgbClr val="003300"/>
                    </a:solidFill>
                    <a:ea typeface="+mn-ea"/>
                    <a:cs typeface="Arial" charset="0"/>
                  </a:rPr>
                  <a:t>Block (1, 1)</a:t>
                </a:r>
                <a:endParaRPr lang="en-US">
                  <a:solidFill>
                    <a:srgbClr val="003300"/>
                  </a:solidFill>
                  <a:ea typeface="+mn-ea"/>
                  <a:cs typeface="Arial" charset="0"/>
                </a:endParaRPr>
              </a:p>
            </p:txBody>
          </p:sp>
          <p:grpSp>
            <p:nvGrpSpPr>
              <p:cNvPr id="31757" name="Group 16"/>
              <p:cNvGrpSpPr>
                <a:grpSpLocks/>
              </p:cNvGrpSpPr>
              <p:nvPr/>
            </p:nvGrpSpPr>
            <p:grpSpPr bwMode="auto">
              <a:xfrm>
                <a:off x="2147" y="9559"/>
                <a:ext cx="4325" cy="2592"/>
                <a:chOff x="2630" y="11267"/>
                <a:chExt cx="4325" cy="2592"/>
              </a:xfrm>
            </p:grpSpPr>
            <p:grpSp>
              <p:nvGrpSpPr>
                <p:cNvPr id="31758" name="Group 17"/>
                <p:cNvGrpSpPr>
                  <a:grpSpLocks/>
                </p:cNvGrpSpPr>
                <p:nvPr/>
              </p:nvGrpSpPr>
              <p:grpSpPr bwMode="auto">
                <a:xfrm>
                  <a:off x="2630" y="11267"/>
                  <a:ext cx="4325" cy="2592"/>
                  <a:chOff x="2160" y="10769"/>
                  <a:chExt cx="4325" cy="2592"/>
                </a:xfrm>
              </p:grpSpPr>
              <p:sp>
                <p:nvSpPr>
                  <p:cNvPr id="3177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0769"/>
                    <a:ext cx="4320" cy="2592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1631"/>
                    <a:ext cx="4325" cy="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61" y="12497"/>
                    <a:ext cx="4324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8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8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8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8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0769"/>
                    <a:ext cx="1" cy="25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822960"/>
                    <a:endParaRPr lang="en-US">
                      <a:solidFill>
                        <a:srgbClr val="FFFFFF"/>
                      </a:solidFill>
                      <a:ea typeface="+mn-ea"/>
                      <a:cs typeface="Arial" charset="0"/>
                    </a:endParaRPr>
                  </a:p>
                </p:txBody>
              </p:sp>
            </p:grpSp>
            <p:grpSp>
              <p:nvGrpSpPr>
                <p:cNvPr id="31759" name="Group 25"/>
                <p:cNvGrpSpPr>
                  <a:grpSpLocks/>
                </p:cNvGrpSpPr>
                <p:nvPr/>
              </p:nvGrpSpPr>
              <p:grpSpPr bwMode="auto">
                <a:xfrm>
                  <a:off x="2756" y="12340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72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(0, 1)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(1, 1)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(2, 1)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(3, 1)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(4, 1)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</p:grpSp>
            <p:grpSp>
              <p:nvGrpSpPr>
                <p:cNvPr id="31760" name="Group 31"/>
                <p:cNvGrpSpPr>
                  <a:grpSpLocks/>
                </p:cNvGrpSpPr>
                <p:nvPr/>
              </p:nvGrpSpPr>
              <p:grpSpPr bwMode="auto">
                <a:xfrm>
                  <a:off x="2756" y="13201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6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(0, 2)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(1, 2)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(2, 2)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(3, 2)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7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(4, 2)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</p:grpSp>
            <p:grpSp>
              <p:nvGrpSpPr>
                <p:cNvPr id="31761" name="Group 37"/>
                <p:cNvGrpSpPr>
                  <a:grpSpLocks/>
                </p:cNvGrpSpPr>
                <p:nvPr/>
              </p:nvGrpSpPr>
              <p:grpSpPr bwMode="auto">
                <a:xfrm>
                  <a:off x="2755" y="11479"/>
                  <a:ext cx="4075" cy="448"/>
                  <a:chOff x="2364" y="10793"/>
                  <a:chExt cx="4075" cy="448"/>
                </a:xfrm>
              </p:grpSpPr>
              <p:sp>
                <p:nvSpPr>
                  <p:cNvPr id="3176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4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(0, 0)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8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(1, 0)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3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(2, 0)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7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(3, 0)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  <p:sp>
                <p:nvSpPr>
                  <p:cNvPr id="3176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2" y="10793"/>
                    <a:ext cx="617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Thread</a:t>
                    </a:r>
                  </a:p>
                  <a:p>
                    <a:pPr algn="ctr" defTabSz="822960" eaLnBrk="1" hangingPunct="1"/>
                    <a:r>
                      <a:rPr lang="en-US" sz="900" b="1">
                        <a:solidFill>
                          <a:srgbClr val="003300"/>
                        </a:solidFill>
                        <a:latin typeface="Times New Roman" pitchFamily="18" charset="0"/>
                        <a:ea typeface="+mn-ea"/>
                        <a:cs typeface="Arial" charset="0"/>
                      </a:rPr>
                      <a:t>(4, 0)</a:t>
                    </a:r>
                    <a:endParaRPr lang="en-US">
                      <a:solidFill>
                        <a:srgbClr val="003300"/>
                      </a:solidFill>
                      <a:ea typeface="+mn-ea"/>
                      <a:cs typeface="Arial" charset="0"/>
                    </a:endParaRPr>
                  </a:p>
                </p:txBody>
              </p:sp>
            </p:grpSp>
          </p:grpSp>
        </p:grpSp>
        <p:sp>
          <p:nvSpPr>
            <p:cNvPr id="31752" name="Line 44"/>
            <p:cNvSpPr>
              <a:spLocks noChangeShapeType="1"/>
            </p:cNvSpPr>
            <p:nvPr/>
          </p:nvSpPr>
          <p:spPr bwMode="auto">
            <a:xfrm flipH="1">
              <a:off x="3510" y="2255"/>
              <a:ext cx="1067" cy="6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22960"/>
              <a:endParaRPr lang="en-US">
                <a:solidFill>
                  <a:srgbClr val="FFFFFF"/>
                </a:solidFill>
                <a:ea typeface="+mn-ea"/>
                <a:cs typeface="Arial" charset="0"/>
              </a:endParaRPr>
            </a:p>
          </p:txBody>
        </p:sp>
        <p:sp>
          <p:nvSpPr>
            <p:cNvPr id="31753" name="Line 45"/>
            <p:cNvSpPr>
              <a:spLocks noChangeShapeType="1"/>
            </p:cNvSpPr>
            <p:nvPr/>
          </p:nvSpPr>
          <p:spPr bwMode="auto">
            <a:xfrm>
              <a:off x="5022" y="2255"/>
              <a:ext cx="243" cy="6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22960"/>
              <a:endParaRPr lang="en-US">
                <a:solidFill>
                  <a:srgbClr val="FFFFFF"/>
                </a:solidFill>
                <a:ea typeface="+mn-ea"/>
                <a:cs typeface="Arial" charset="0"/>
              </a:endParaRPr>
            </a:p>
          </p:txBody>
        </p:sp>
        <p:sp>
          <p:nvSpPr>
            <p:cNvPr id="31754" name="Line 46"/>
            <p:cNvSpPr>
              <a:spLocks noChangeShapeType="1"/>
            </p:cNvSpPr>
            <p:nvPr/>
          </p:nvSpPr>
          <p:spPr bwMode="auto">
            <a:xfrm flipH="1">
              <a:off x="4144" y="2581"/>
              <a:ext cx="411" cy="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22960"/>
              <a:endParaRPr lang="en-US">
                <a:solidFill>
                  <a:srgbClr val="FFFFFF"/>
                </a:solidFill>
                <a:ea typeface="+mn-ea"/>
                <a:cs typeface="Arial" charset="0"/>
              </a:endParaRPr>
            </a:p>
          </p:txBody>
        </p:sp>
        <p:sp>
          <p:nvSpPr>
            <p:cNvPr id="31755" name="Line 47"/>
            <p:cNvSpPr>
              <a:spLocks noChangeShapeType="1"/>
            </p:cNvSpPr>
            <p:nvPr/>
          </p:nvSpPr>
          <p:spPr bwMode="auto">
            <a:xfrm>
              <a:off x="5022" y="2581"/>
              <a:ext cx="100" cy="3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22960"/>
              <a:endParaRPr lang="en-US">
                <a:solidFill>
                  <a:srgbClr val="FFFFFF"/>
                </a:solidFill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thread do I belong to?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669396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69960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70525" y="2920747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77393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09160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309726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510290" y="2920747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717158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90140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490705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91270" y="2920747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98137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75275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675840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76405" y="2920747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83273" y="291582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0971" y="2826491"/>
            <a:ext cx="114967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/>
            <a:r>
              <a:rPr lang="en-US" sz="1440" dirty="0" err="1">
                <a:solidFill>
                  <a:srgbClr val="FFFFFF"/>
                </a:solidFill>
                <a:ea typeface="+mn-ea"/>
                <a:cs typeface="Arial" charset="0"/>
              </a:rPr>
              <a:t>threadIdx.x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77775" y="3411033"/>
            <a:ext cx="11112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/>
            <a:r>
              <a:rPr lang="en-US" sz="1440" dirty="0" err="1">
                <a:solidFill>
                  <a:srgbClr val="FFFFFF"/>
                </a:solidFill>
                <a:ea typeface="+mn-ea"/>
                <a:cs typeface="Arial" charset="0"/>
              </a:rPr>
              <a:t>blockIdx.x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: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669396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69960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70525" y="3489302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277393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09160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309726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510290" y="3489302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717158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290140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90705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91270" y="3489302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98137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475275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75840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76405" y="3489302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083273" y="3484375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6" name="AutoShape 8"/>
          <p:cNvSpPr>
            <a:spLocks/>
          </p:cNvSpPr>
          <p:nvPr/>
        </p:nvSpPr>
        <p:spPr bwMode="auto">
          <a:xfrm>
            <a:off x="4742682" y="2535163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07" name="AutoShape 8"/>
          <p:cNvSpPr>
            <a:spLocks/>
          </p:cNvSpPr>
          <p:nvPr/>
        </p:nvSpPr>
        <p:spPr bwMode="auto">
          <a:xfrm>
            <a:off x="4953115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08" name="AutoShape 8"/>
          <p:cNvSpPr>
            <a:spLocks/>
          </p:cNvSpPr>
          <p:nvPr/>
        </p:nvSpPr>
        <p:spPr bwMode="auto">
          <a:xfrm>
            <a:off x="5153680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09" name="AutoShape 8"/>
          <p:cNvSpPr>
            <a:spLocks/>
          </p:cNvSpPr>
          <p:nvPr/>
        </p:nvSpPr>
        <p:spPr bwMode="auto">
          <a:xfrm>
            <a:off x="5360547" y="2535163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0" name="AutoShape 8"/>
          <p:cNvSpPr>
            <a:spLocks/>
          </p:cNvSpPr>
          <p:nvPr/>
        </p:nvSpPr>
        <p:spPr bwMode="auto">
          <a:xfrm>
            <a:off x="5531417" y="2535163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1" name="AutoShape 8"/>
          <p:cNvSpPr>
            <a:spLocks/>
          </p:cNvSpPr>
          <p:nvPr/>
        </p:nvSpPr>
        <p:spPr bwMode="auto">
          <a:xfrm>
            <a:off x="5741850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2" name="AutoShape 8"/>
          <p:cNvSpPr>
            <a:spLocks/>
          </p:cNvSpPr>
          <p:nvPr/>
        </p:nvSpPr>
        <p:spPr bwMode="auto">
          <a:xfrm>
            <a:off x="5942404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3" name="AutoShape 8"/>
          <p:cNvSpPr>
            <a:spLocks/>
          </p:cNvSpPr>
          <p:nvPr/>
        </p:nvSpPr>
        <p:spPr bwMode="auto">
          <a:xfrm>
            <a:off x="6149282" y="2535163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4" name="AutoShape 8"/>
          <p:cNvSpPr>
            <a:spLocks/>
          </p:cNvSpPr>
          <p:nvPr/>
        </p:nvSpPr>
        <p:spPr bwMode="auto">
          <a:xfrm>
            <a:off x="6346281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5" name="AutoShape 8"/>
          <p:cNvSpPr>
            <a:spLocks/>
          </p:cNvSpPr>
          <p:nvPr/>
        </p:nvSpPr>
        <p:spPr bwMode="auto">
          <a:xfrm>
            <a:off x="6556715" y="2552435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6" name="AutoShape 8"/>
          <p:cNvSpPr>
            <a:spLocks/>
          </p:cNvSpPr>
          <p:nvPr/>
        </p:nvSpPr>
        <p:spPr bwMode="auto">
          <a:xfrm>
            <a:off x="6757280" y="2552435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7" name="AutoShape 8"/>
          <p:cNvSpPr>
            <a:spLocks/>
          </p:cNvSpPr>
          <p:nvPr/>
        </p:nvSpPr>
        <p:spPr bwMode="auto">
          <a:xfrm>
            <a:off x="6964138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8" name="AutoShape 8"/>
          <p:cNvSpPr>
            <a:spLocks/>
          </p:cNvSpPr>
          <p:nvPr/>
        </p:nvSpPr>
        <p:spPr bwMode="auto">
          <a:xfrm>
            <a:off x="7135007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19" name="AutoShape 8"/>
          <p:cNvSpPr>
            <a:spLocks/>
          </p:cNvSpPr>
          <p:nvPr/>
        </p:nvSpPr>
        <p:spPr bwMode="auto">
          <a:xfrm>
            <a:off x="7345450" y="2552435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20" name="AutoShape 8"/>
          <p:cNvSpPr>
            <a:spLocks/>
          </p:cNvSpPr>
          <p:nvPr/>
        </p:nvSpPr>
        <p:spPr bwMode="auto">
          <a:xfrm>
            <a:off x="7546015" y="2552435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21" name="AutoShape 8"/>
          <p:cNvSpPr>
            <a:spLocks/>
          </p:cNvSpPr>
          <p:nvPr/>
        </p:nvSpPr>
        <p:spPr bwMode="auto">
          <a:xfrm>
            <a:off x="7752882" y="2543799"/>
            <a:ext cx="34289" cy="287528"/>
          </a:xfrm>
          <a:custGeom>
            <a:avLst/>
            <a:gdLst>
              <a:gd name="T0" fmla="*/ 2147483647 w 21374"/>
              <a:gd name="T1" fmla="*/ 0 h 21600"/>
              <a:gd name="T2" fmla="*/ 2147483647 w 21374"/>
              <a:gd name="T3" fmla="*/ 2147483647 h 21600"/>
              <a:gd name="T4" fmla="*/ 0 w 21374"/>
              <a:gd name="T5" fmla="*/ 2147483647 h 21600"/>
              <a:gd name="T6" fmla="*/ 2147483647 w 21374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374"/>
              <a:gd name="T13" fmla="*/ 0 h 21600"/>
              <a:gd name="T14" fmla="*/ 21374 w 21374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822960"/>
            <a:endParaRPr lang="en-US">
              <a:solidFill>
                <a:srgbClr val="FFFFFF"/>
              </a:solidFill>
              <a:ea typeface="+mn-ea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23205" y="1886310"/>
            <a:ext cx="25987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/>
            <a:r>
              <a:rPr lang="en-US" sz="1440" dirty="0" err="1">
                <a:solidFill>
                  <a:srgbClr val="FFFFFF"/>
                </a:solidFill>
                <a:ea typeface="+mn-ea"/>
                <a:cs typeface="Arial" charset="0"/>
              </a:rPr>
              <a:t>blockDim.x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 = 4, </a:t>
            </a:r>
            <a:r>
              <a:rPr lang="en-US" sz="1440" dirty="0" err="1">
                <a:solidFill>
                  <a:srgbClr val="FFFFFF"/>
                </a:solidFill>
                <a:ea typeface="+mn-ea"/>
                <a:cs typeface="Arial" charset="0"/>
              </a:rPr>
              <a:t>gridDim.x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 = 4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683414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83979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084544" y="405610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291411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123179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323744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524309" y="405610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731176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304157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504722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705287" y="405610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912155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489293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689858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890423" y="4056100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7290" y="4051173"/>
            <a:ext cx="200565" cy="28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b" anchorCtr="0">
            <a:normAutofit fontScale="85000" lnSpcReduction="20000"/>
          </a:bodyPr>
          <a:lstStyle/>
          <a:p>
            <a:pPr algn="ctr" defTabSz="822960"/>
            <a:r>
              <a:rPr lang="en-US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867460" y="3996836"/>
            <a:ext cx="272470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960"/>
            <a:r>
              <a:rPr lang="en-US" sz="1440" dirty="0" err="1">
                <a:solidFill>
                  <a:srgbClr val="FFFFFF"/>
                </a:solidFill>
                <a:ea typeface="+mn-ea"/>
                <a:cs typeface="Arial" charset="0"/>
              </a:rPr>
              <a:t>idx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 = </a:t>
            </a:r>
            <a:r>
              <a:rPr lang="en-US" sz="1440" dirty="0" err="1">
                <a:solidFill>
                  <a:srgbClr val="DEFF58"/>
                </a:solidFill>
                <a:ea typeface="+mn-ea"/>
                <a:cs typeface="Arial" charset="0"/>
              </a:rPr>
              <a:t>blockIdx.x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*</a:t>
            </a:r>
            <a:r>
              <a:rPr lang="en-US" sz="1440" dirty="0" err="1">
                <a:solidFill>
                  <a:srgbClr val="DEFF58"/>
                </a:solidFill>
                <a:ea typeface="+mn-ea"/>
                <a:cs typeface="Arial" charset="0"/>
              </a:rPr>
              <a:t>blockDim.x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 + </a:t>
            </a:r>
            <a:r>
              <a:rPr lang="en-US" sz="1440" dirty="0" err="1">
                <a:solidFill>
                  <a:srgbClr val="DEFF58"/>
                </a:solidFill>
                <a:ea typeface="+mn-ea"/>
                <a:cs typeface="Arial" charset="0"/>
              </a:rPr>
              <a:t>threadIdx.x</a:t>
            </a:r>
            <a:r>
              <a:rPr lang="en-US" sz="1440" dirty="0">
                <a:solidFill>
                  <a:srgbClr val="FFFFFF"/>
                </a:solidFill>
                <a:ea typeface="+mn-ea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3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World: Vector Addition</a:t>
            </a:r>
            <a:endParaRPr lang="zh-CN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" b="1891"/>
          <a:stretch>
            <a:fillRect/>
          </a:stretch>
        </p:blipFill>
        <p:spPr bwMode="auto">
          <a:xfrm>
            <a:off x="2000252" y="1151573"/>
            <a:ext cx="6455093" cy="50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9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Thread-Block Synchronization</a:t>
            </a:r>
            <a:endParaRPr lang="zh-CN" alt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2" y="1123001"/>
            <a:ext cx="7678103" cy="504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8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ecture">
  <a:themeElements>
    <a:clrScheme name="1_lectur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lectur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ctur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ctur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EA1977C-972D-4A41-9A9B-14AA0DD9D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99243</TotalTime>
  <Words>286</Words>
  <Application>Microsoft Office PowerPoint</Application>
  <PresentationFormat>自定义</PresentationFormat>
  <Paragraphs>114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MS PGothic</vt:lpstr>
      <vt:lpstr>MS PGothic</vt:lpstr>
      <vt:lpstr>华文新魏</vt:lpstr>
      <vt:lpstr>宋体</vt:lpstr>
      <vt:lpstr>Arial</vt:lpstr>
      <vt:lpstr>Century Gothic</vt:lpstr>
      <vt:lpstr>Constantia</vt:lpstr>
      <vt:lpstr>Courier New</vt:lpstr>
      <vt:lpstr>Times New Roman</vt:lpstr>
      <vt:lpstr>Trebuchet MS</vt:lpstr>
      <vt:lpstr>Verdana</vt:lpstr>
      <vt:lpstr>Wingdings</vt:lpstr>
      <vt:lpstr>1_Title &amp; Bullet</vt:lpstr>
      <vt:lpstr>Title &amp; Bullet</vt:lpstr>
      <vt:lpstr>2_PPT_Temp_Corp_16x9_BLK_2007</vt:lpstr>
      <vt:lpstr>1_lecture</vt:lpstr>
      <vt:lpstr>3_PPT_Temp_Corp_16x9_BLK_2007</vt:lpstr>
      <vt:lpstr>6_PPT_Temp_Corp_16x9_BLK_2007</vt:lpstr>
      <vt:lpstr>4_PPT_Temp_Corp_16x9_BLK_2007</vt:lpstr>
      <vt:lpstr>5_PPT_Temp_Corp_16x9_BLK_2007</vt:lpstr>
      <vt:lpstr>Hello World: Vector Addition</vt:lpstr>
      <vt:lpstr>Hello World: Vector Addition</vt:lpstr>
      <vt:lpstr>IDs and Dimensions</vt:lpstr>
      <vt:lpstr>Which thread do I belong to?</vt:lpstr>
      <vt:lpstr>Hello World: Vector Addition</vt:lpstr>
      <vt:lpstr>Thread-Block Synchronization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Master Deck</dc:title>
  <dc:creator>Jennifer Hohn</dc:creator>
  <cp:lastModifiedBy>Weiguo Liu</cp:lastModifiedBy>
  <cp:revision>3639</cp:revision>
  <cp:lastPrinted>2016-09-21T08:32:11Z</cp:lastPrinted>
  <dcterms:created xsi:type="dcterms:W3CDTF">2008-01-24T03:11:41Z</dcterms:created>
  <dcterms:modified xsi:type="dcterms:W3CDTF">2022-12-20T07:53:36Z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</Properties>
</file>