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9" r:id="rId2"/>
    <p:sldId id="327" r:id="rId3"/>
    <p:sldId id="389" r:id="rId4"/>
    <p:sldId id="351" r:id="rId5"/>
    <p:sldId id="390" r:id="rId6"/>
    <p:sldId id="394" r:id="rId7"/>
    <p:sldId id="404" r:id="rId8"/>
    <p:sldId id="406" r:id="rId9"/>
    <p:sldId id="407" r:id="rId10"/>
    <p:sldId id="408" r:id="rId11"/>
    <p:sldId id="405" r:id="rId12"/>
    <p:sldId id="391" r:id="rId13"/>
    <p:sldId id="397" r:id="rId14"/>
    <p:sldId id="392" r:id="rId15"/>
    <p:sldId id="401" r:id="rId16"/>
    <p:sldId id="402" r:id="rId17"/>
    <p:sldId id="403" r:id="rId18"/>
    <p:sldId id="409" r:id="rId19"/>
    <p:sldId id="410" r:id="rId20"/>
    <p:sldId id="350" r:id="rId21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0BD"/>
    <a:srgbClr val="8CF5F8"/>
    <a:srgbClr val="9590F4"/>
    <a:srgbClr val="FBB7BA"/>
    <a:srgbClr val="E1E2FB"/>
    <a:srgbClr val="CBE0F9"/>
    <a:srgbClr val="D3B3E7"/>
    <a:srgbClr val="145389"/>
    <a:srgbClr val="2088DE"/>
    <a:srgbClr val="4F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9593" autoAdjust="0"/>
  </p:normalViewPr>
  <p:slideViewPr>
    <p:cSldViewPr snapToGrid="0">
      <p:cViewPr varScale="1">
        <p:scale>
          <a:sx n="89" d="100"/>
          <a:sy n="89" d="100"/>
        </p:scale>
        <p:origin x="296" y="60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2863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897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668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20960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85823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793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659466" y="1607121"/>
            <a:ext cx="10873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多核平台上的并行计算</a:t>
            </a:r>
            <a:endParaRPr lang="en-US" altLang="zh-CN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CD4A25-01AC-F891-DEA3-F26748514260}"/>
              </a:ext>
            </a:extLst>
          </p:cNvPr>
          <p:cNvSpPr txBox="1"/>
          <p:nvPr/>
        </p:nvSpPr>
        <p:spPr>
          <a:xfrm>
            <a:off x="6510401" y="5473005"/>
            <a:ext cx="568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汇报：贾星宇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成员：吴文林，贾星宇，杨钰润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提前计算距离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8AC8AC-D0E3-0A3C-CFA1-B22F784C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37" y="529130"/>
            <a:ext cx="8640923" cy="16927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E1F811-71F4-1CA4-B526-99606B78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36" y="3157448"/>
            <a:ext cx="8640923" cy="2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01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距离和计算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5B534F-56B1-ACCA-CCFE-8A90BF7D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18" y="203200"/>
            <a:ext cx="8421042" cy="32556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22B6E-61AE-62F2-EB55-2C9DFAB5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38" y="3526066"/>
            <a:ext cx="8432122" cy="32258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D65D6B70-2B36-EF07-1B11-853B0C3AE471}"/>
              </a:ext>
            </a:extLst>
          </p:cNvPr>
          <p:cNvSpPr/>
          <p:nvPr/>
        </p:nvSpPr>
        <p:spPr>
          <a:xfrm>
            <a:off x="314960" y="3429001"/>
            <a:ext cx="822724" cy="814791"/>
          </a:xfrm>
          <a:prstGeom prst="ellipse">
            <a:avLst/>
          </a:prstGeom>
          <a:solidFill>
            <a:srgbClr val="79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7E76A98-019F-C176-A6BB-5E0E7FCA0948}"/>
              </a:ext>
            </a:extLst>
          </p:cNvPr>
          <p:cNvSpPr/>
          <p:nvPr/>
        </p:nvSpPr>
        <p:spPr>
          <a:xfrm>
            <a:off x="2261033" y="3429000"/>
            <a:ext cx="822724" cy="814791"/>
          </a:xfrm>
          <a:prstGeom prst="ellipse">
            <a:avLst/>
          </a:prstGeom>
          <a:solidFill>
            <a:srgbClr val="79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D8B3751-6AB5-BBA3-EDEC-BF1AC2EAD457}"/>
              </a:ext>
            </a:extLst>
          </p:cNvPr>
          <p:cNvCxnSpPr>
            <a:cxnSpLocks/>
            <a:stCxn id="16" idx="7"/>
            <a:endCxn id="17" idx="1"/>
          </p:cNvCxnSpPr>
          <p:nvPr/>
        </p:nvCxnSpPr>
        <p:spPr>
          <a:xfrm rot="5400000" flipH="1" flipV="1">
            <a:off x="1699358" y="2866165"/>
            <a:ext cx="1" cy="1364319"/>
          </a:xfrm>
          <a:prstGeom prst="curvedConnector3">
            <a:avLst>
              <a:gd name="adj1" fmla="val 347924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DD34C12F-761D-52D9-DE67-22FF1E9FDCE9}"/>
              </a:ext>
            </a:extLst>
          </p:cNvPr>
          <p:cNvCxnSpPr>
            <a:cxnSpLocks/>
            <a:stCxn id="17" idx="3"/>
            <a:endCxn id="16" idx="5"/>
          </p:cNvCxnSpPr>
          <p:nvPr/>
        </p:nvCxnSpPr>
        <p:spPr>
          <a:xfrm rot="5400000">
            <a:off x="1699359" y="3442309"/>
            <a:ext cx="1" cy="1364319"/>
          </a:xfrm>
          <a:prstGeom prst="curvedConnector3">
            <a:avLst>
              <a:gd name="adj1" fmla="val 347924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D35D3B0-C9FB-C4F3-1526-426B8D676D31}"/>
              </a:ext>
            </a:extLst>
          </p:cNvPr>
          <p:cNvSpPr/>
          <p:nvPr/>
        </p:nvSpPr>
        <p:spPr>
          <a:xfrm>
            <a:off x="314960" y="5482485"/>
            <a:ext cx="822724" cy="814791"/>
          </a:xfrm>
          <a:prstGeom prst="ellipse">
            <a:avLst/>
          </a:prstGeom>
          <a:solidFill>
            <a:srgbClr val="79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717E4F8-B912-C63D-B403-991A429BFDC3}"/>
              </a:ext>
            </a:extLst>
          </p:cNvPr>
          <p:cNvSpPr/>
          <p:nvPr/>
        </p:nvSpPr>
        <p:spPr>
          <a:xfrm>
            <a:off x="2261033" y="5482484"/>
            <a:ext cx="822724" cy="814791"/>
          </a:xfrm>
          <a:prstGeom prst="ellipse">
            <a:avLst/>
          </a:prstGeom>
          <a:solidFill>
            <a:srgbClr val="79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576D857A-543A-E600-214C-743BC208260E}"/>
              </a:ext>
            </a:extLst>
          </p:cNvPr>
          <p:cNvCxnSpPr>
            <a:cxnSpLocks/>
            <a:stCxn id="51" idx="7"/>
            <a:endCxn id="52" idx="1"/>
          </p:cNvCxnSpPr>
          <p:nvPr/>
        </p:nvCxnSpPr>
        <p:spPr>
          <a:xfrm rot="5400000" flipH="1" flipV="1">
            <a:off x="1699358" y="4919649"/>
            <a:ext cx="1" cy="1364319"/>
          </a:xfrm>
          <a:prstGeom prst="curvedConnector3">
            <a:avLst>
              <a:gd name="adj1" fmla="val 347924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A8F0A29-CC25-9F85-FA49-BCE8380C8B58}"/>
              </a:ext>
            </a:extLst>
          </p:cNvPr>
          <p:cNvSpPr txBox="1"/>
          <p:nvPr/>
        </p:nvSpPr>
        <p:spPr>
          <a:xfrm>
            <a:off x="8275183" y="3028890"/>
            <a:ext cx="30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chebyshevSum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D20FFFD-4CAE-D679-7DEA-FC5655F01DE9}"/>
              </a:ext>
            </a:extLst>
          </p:cNvPr>
          <p:cNvSpPr txBox="1"/>
          <p:nvPr/>
        </p:nvSpPr>
        <p:spPr>
          <a:xfrm>
            <a:off x="8165805" y="6179671"/>
            <a:ext cx="32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chebyshevSum</a:t>
            </a:r>
            <a:r>
              <a:rPr lang="zh-CN" alt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88171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并行优化</a:t>
            </a:r>
          </a:p>
        </p:txBody>
      </p:sp>
    </p:spTree>
    <p:extLst>
      <p:ext uri="{BB962C8B-B14F-4D97-AF65-F5344CB8AC3E}">
        <p14:creationId xmlns:p14="http://schemas.microsoft.com/office/powerpoint/2010/main" val="28956888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20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Pthread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18AE93-9AF1-7B8D-3B9B-609055210A72}"/>
              </a:ext>
            </a:extLst>
          </p:cNvPr>
          <p:cNvSpPr/>
          <p:nvPr/>
        </p:nvSpPr>
        <p:spPr>
          <a:xfrm>
            <a:off x="2997201" y="138814"/>
            <a:ext cx="9052560" cy="6580372"/>
          </a:xfrm>
          <a:prstGeom prst="roundRect">
            <a:avLst/>
          </a:prstGeom>
          <a:solidFill>
            <a:srgbClr val="CB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DBB72E4-F4F9-E5B7-5AF4-A1CD81F980B2}"/>
              </a:ext>
            </a:extLst>
          </p:cNvPr>
          <p:cNvSpPr/>
          <p:nvPr/>
        </p:nvSpPr>
        <p:spPr>
          <a:xfrm>
            <a:off x="5102841" y="372477"/>
            <a:ext cx="5794744" cy="461666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读取文件信息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F96A05-D14F-CAB1-42BE-E6BB0E09A628}"/>
              </a:ext>
            </a:extLst>
          </p:cNvPr>
          <p:cNvSpPr txBox="1"/>
          <p:nvPr/>
        </p:nvSpPr>
        <p:spPr>
          <a:xfrm>
            <a:off x="4216792" y="122208"/>
            <a:ext cx="847534" cy="461665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50AD7-5682-D27C-E2A9-ADAA736EDCE6}"/>
              </a:ext>
            </a:extLst>
          </p:cNvPr>
          <p:cNvSpPr/>
          <p:nvPr/>
        </p:nvSpPr>
        <p:spPr>
          <a:xfrm>
            <a:off x="5102841" y="1029167"/>
            <a:ext cx="5833259" cy="461666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递归获得所有组合数并保存到全局数组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71E404-9EE1-148B-8E31-80009BCC6BDE}"/>
              </a:ext>
            </a:extLst>
          </p:cNvPr>
          <p:cNvSpPr txBox="1"/>
          <p:nvPr/>
        </p:nvSpPr>
        <p:spPr>
          <a:xfrm>
            <a:off x="7783167" y="673907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39A9A6A-8E55-BDEF-DA68-F92A68520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00" y="2143952"/>
            <a:ext cx="3432961" cy="27478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E39E909-7BBD-08B0-7B82-C9A5EF305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00" y="2143951"/>
            <a:ext cx="3432961" cy="274780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C93DDEA-E266-C4C3-A93A-F0FC77516179}"/>
              </a:ext>
            </a:extLst>
          </p:cNvPr>
          <p:cNvSpPr txBox="1"/>
          <p:nvPr/>
        </p:nvSpPr>
        <p:spPr>
          <a:xfrm>
            <a:off x="6564769" y="3006064"/>
            <a:ext cx="207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9E9D0F-4DEA-98A3-9720-0903E053213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961181" y="1490833"/>
            <a:ext cx="3001719" cy="65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5D7D17-8BF7-ABA6-511E-C5638AAF21A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962900" y="1490833"/>
            <a:ext cx="2370381" cy="653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2F48E5-AC13-3202-FCF1-C35A96D453EF}"/>
              </a:ext>
            </a:extLst>
          </p:cNvPr>
          <p:cNvCxnSpPr>
            <a:cxnSpLocks/>
          </p:cNvCxnSpPr>
          <p:nvPr/>
        </p:nvCxnSpPr>
        <p:spPr>
          <a:xfrm flipH="1">
            <a:off x="6925160" y="1507439"/>
            <a:ext cx="1037740" cy="82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4DBCE5-CA68-5E35-16F0-61E44ED28AE7}"/>
              </a:ext>
            </a:extLst>
          </p:cNvPr>
          <p:cNvCxnSpPr>
            <a:cxnSpLocks/>
          </p:cNvCxnSpPr>
          <p:nvPr/>
        </p:nvCxnSpPr>
        <p:spPr>
          <a:xfrm>
            <a:off x="7962900" y="1490833"/>
            <a:ext cx="506870" cy="749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C23C4F4-69BF-7A32-4413-4231DCB06C3C}"/>
              </a:ext>
            </a:extLst>
          </p:cNvPr>
          <p:cNvSpPr/>
          <p:nvPr/>
        </p:nvSpPr>
        <p:spPr>
          <a:xfrm>
            <a:off x="3252881" y="5387539"/>
            <a:ext cx="8696415" cy="940652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收集每个线程维护的数组并从中挑出前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小的值和坐标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02DC4C-5DCF-D72D-7CC9-0D7462F4F542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4961181" y="4891755"/>
            <a:ext cx="2639908" cy="49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8727E39-6F2E-A279-8B82-527FB34E84F5}"/>
              </a:ext>
            </a:extLst>
          </p:cNvPr>
          <p:cNvCxnSpPr>
            <a:cxnSpLocks/>
          </p:cNvCxnSpPr>
          <p:nvPr/>
        </p:nvCxnSpPr>
        <p:spPr>
          <a:xfrm>
            <a:off x="6925160" y="4445229"/>
            <a:ext cx="675928" cy="92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3A1369-4E78-BA7F-B8A9-10BFEA324EF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601089" y="4445229"/>
            <a:ext cx="469157" cy="94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7EDB697-EE53-ED23-9120-179053973C53}"/>
              </a:ext>
            </a:extLst>
          </p:cNvPr>
          <p:cNvCxnSpPr>
            <a:cxnSpLocks/>
          </p:cNvCxnSpPr>
          <p:nvPr/>
        </p:nvCxnSpPr>
        <p:spPr>
          <a:xfrm flipH="1">
            <a:off x="7693373" y="4891754"/>
            <a:ext cx="2639907" cy="458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AA8010D-ABDE-66EE-E4C8-4DEEA0DB7853}"/>
              </a:ext>
            </a:extLst>
          </p:cNvPr>
          <p:cNvSpPr txBox="1"/>
          <p:nvPr/>
        </p:nvSpPr>
        <p:spPr>
          <a:xfrm>
            <a:off x="9996468" y="1610545"/>
            <a:ext cx="1475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Pthread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72977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其他优化</a:t>
            </a:r>
          </a:p>
        </p:txBody>
      </p:sp>
    </p:spTree>
    <p:extLst>
      <p:ext uri="{BB962C8B-B14F-4D97-AF65-F5344CB8AC3E}">
        <p14:creationId xmlns:p14="http://schemas.microsoft.com/office/powerpoint/2010/main" val="278812970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142240" y="1897449"/>
            <a:ext cx="350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数组初始化优化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AE71F-634D-0BEF-EDB4-57DA7582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60" y="406400"/>
            <a:ext cx="8343900" cy="2724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EE0733-BFB5-09C8-D21D-D954413B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86" y="3314700"/>
            <a:ext cx="10410074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552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142240" y="1769216"/>
            <a:ext cx="211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赋值优化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71379-832C-AD1C-47EB-21BB5185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06" y="1372022"/>
            <a:ext cx="9154600" cy="181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DC02E2-0DDA-51DC-259A-4C4ECA66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94" y="4005014"/>
            <a:ext cx="5875799" cy="2006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B8ABDC-2552-F73C-34FC-9A23111CE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35" y="3716933"/>
            <a:ext cx="5092471" cy="25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556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415433" y="2328016"/>
            <a:ext cx="222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内存对齐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6DEEA-B814-F500-5199-4C492069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3" y="3223333"/>
            <a:ext cx="11361133" cy="11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36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性能展示</a:t>
            </a:r>
          </a:p>
        </p:txBody>
      </p:sp>
    </p:spTree>
    <p:extLst>
      <p:ext uri="{BB962C8B-B14F-4D97-AF65-F5344CB8AC3E}">
        <p14:creationId xmlns:p14="http://schemas.microsoft.com/office/powerpoint/2010/main" val="324224721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性能展示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E3DBD8-0FEB-439E-CC73-6A343FCF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1841329"/>
            <a:ext cx="5731669" cy="4218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CA3C1E-14BF-77A3-D613-AD17629D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05" y="254531"/>
            <a:ext cx="5088731" cy="2962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659F6D-7F60-BFEE-284C-6E7252E9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930" y="3365203"/>
            <a:ext cx="5086906" cy="31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761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0" y="0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866345" y="2833034"/>
            <a:ext cx="2487899" cy="595966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编译器优化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057E17-B378-95FC-FE0E-C0F522719370}"/>
              </a:ext>
            </a:extLst>
          </p:cNvPr>
          <p:cNvSpPr/>
          <p:nvPr/>
        </p:nvSpPr>
        <p:spPr>
          <a:xfrm>
            <a:off x="3645303" y="2833034"/>
            <a:ext cx="2487899" cy="595966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串行优化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BA8713A-D49C-DF19-9516-C773CEB54E54}"/>
              </a:ext>
            </a:extLst>
          </p:cNvPr>
          <p:cNvSpPr/>
          <p:nvPr/>
        </p:nvSpPr>
        <p:spPr>
          <a:xfrm>
            <a:off x="6424261" y="2833034"/>
            <a:ext cx="2487899" cy="595966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并行优化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DB125C-58E3-C21E-A7C3-E46DA26FDA1E}"/>
              </a:ext>
            </a:extLst>
          </p:cNvPr>
          <p:cNvSpPr/>
          <p:nvPr/>
        </p:nvSpPr>
        <p:spPr>
          <a:xfrm>
            <a:off x="9198614" y="2833034"/>
            <a:ext cx="2487899" cy="595966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其他优化</a:t>
            </a:r>
          </a:p>
        </p:txBody>
      </p:sp>
    </p:spTree>
    <p:extLst>
      <p:ext uri="{BB962C8B-B14F-4D97-AF65-F5344CB8AC3E}">
        <p14:creationId xmlns:p14="http://schemas.microsoft.com/office/powerpoint/2010/main" val="2113229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7687-099C-D5E7-A5E9-D17C898AB796}"/>
              </a:ext>
            </a:extLst>
          </p:cNvPr>
          <p:cNvSpPr txBox="1"/>
          <p:nvPr/>
        </p:nvSpPr>
        <p:spPr>
          <a:xfrm>
            <a:off x="8529638" y="5768788"/>
            <a:ext cx="3324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贾星宇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编译器优化</a:t>
            </a:r>
          </a:p>
        </p:txBody>
      </p:sp>
    </p:spTree>
    <p:extLst>
      <p:ext uri="{BB962C8B-B14F-4D97-AF65-F5344CB8AC3E}">
        <p14:creationId xmlns:p14="http://schemas.microsoft.com/office/powerpoint/2010/main" val="32399240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59" y="1375516"/>
            <a:ext cx="114475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gcc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7.5.0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的编译优化选项：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1)-O0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：不做任何优化。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2)-O1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：优化会消耗较多的编译时间，它主要对代码的分支，常量以及表达式等进行优化。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3)-O2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：会尝试更多的寄存器级的优化以及指令级的优化，它会在编译期间占用更多的内存和编译时间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4)-O3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O2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编译优化的基础之上，使用普通函数的内联，针对循环做更多的优化操作。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5)-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Ofast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：开启所有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-O3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的编译开关，且会对不符合标准的程序进行优化。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6)-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Og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：优化调试信息。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6275A8-92DA-43CE-7E4D-30666E87B8A9}"/>
              </a:ext>
            </a:extLst>
          </p:cNvPr>
          <p:cNvSpPr/>
          <p:nvPr/>
        </p:nvSpPr>
        <p:spPr>
          <a:xfrm>
            <a:off x="314959" y="4561368"/>
            <a:ext cx="11562082" cy="786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D97F23-7BD6-177D-8F7D-416A05F74D5F}"/>
              </a:ext>
            </a:extLst>
          </p:cNvPr>
          <p:cNvSpPr txBox="1"/>
          <p:nvPr/>
        </p:nvSpPr>
        <p:spPr>
          <a:xfrm>
            <a:off x="6794203" y="1509822"/>
            <a:ext cx="4412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gcc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-O3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pivot.c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-o pivot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lpthread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串行优化</a:t>
            </a:r>
          </a:p>
        </p:txBody>
      </p:sp>
    </p:spTree>
    <p:extLst>
      <p:ext uri="{BB962C8B-B14F-4D97-AF65-F5344CB8AC3E}">
        <p14:creationId xmlns:p14="http://schemas.microsoft.com/office/powerpoint/2010/main" val="2714858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原程序分析：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8745C9A-778B-CDA5-3DB4-92ACB818A99C}"/>
              </a:ext>
            </a:extLst>
          </p:cNvPr>
          <p:cNvSpPr/>
          <p:nvPr/>
        </p:nvSpPr>
        <p:spPr>
          <a:xfrm>
            <a:off x="3636335" y="138814"/>
            <a:ext cx="8413425" cy="6580372"/>
          </a:xfrm>
          <a:prstGeom prst="roundRect">
            <a:avLst/>
          </a:prstGeom>
          <a:solidFill>
            <a:srgbClr val="CB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ACE24C4-4DDB-FF91-4F81-2BBBC37E6093}"/>
              </a:ext>
            </a:extLst>
          </p:cNvPr>
          <p:cNvSpPr/>
          <p:nvPr/>
        </p:nvSpPr>
        <p:spPr>
          <a:xfrm>
            <a:off x="5102841" y="372477"/>
            <a:ext cx="5794744" cy="461666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读取文件信息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88CE290-918D-F252-2F8D-63F89C863B69}"/>
              </a:ext>
            </a:extLst>
          </p:cNvPr>
          <p:cNvSpPr/>
          <p:nvPr/>
        </p:nvSpPr>
        <p:spPr>
          <a:xfrm>
            <a:off x="5064326" y="1028933"/>
            <a:ext cx="5833259" cy="5456589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4399B1-7458-F040-C56C-9F50EFAAAA08}"/>
              </a:ext>
            </a:extLst>
          </p:cNvPr>
          <p:cNvSpPr txBox="1"/>
          <p:nvPr/>
        </p:nvSpPr>
        <p:spPr>
          <a:xfrm>
            <a:off x="4216792" y="122208"/>
            <a:ext cx="847534" cy="461665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715EF8-1DD5-0742-B5D6-0E58B9CBD6FE}"/>
              </a:ext>
            </a:extLst>
          </p:cNvPr>
          <p:cNvSpPr txBox="1"/>
          <p:nvPr/>
        </p:nvSpPr>
        <p:spPr>
          <a:xfrm>
            <a:off x="5452473" y="1126530"/>
            <a:ext cx="1671341" cy="400110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2000" dirty="0"/>
              <a:t>Combination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38D61C2-0F28-E487-F3CD-3F0575C9BB99}"/>
              </a:ext>
            </a:extLst>
          </p:cNvPr>
          <p:cNvSpPr/>
          <p:nvPr/>
        </p:nvSpPr>
        <p:spPr>
          <a:xfrm>
            <a:off x="5691332" y="1662706"/>
            <a:ext cx="4303429" cy="461666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递归获得一个组合数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F722E02-BF1C-EFB8-004D-9774729AB5F4}"/>
              </a:ext>
            </a:extLst>
          </p:cNvPr>
          <p:cNvSpPr/>
          <p:nvPr/>
        </p:nvSpPr>
        <p:spPr>
          <a:xfrm>
            <a:off x="5691331" y="2437655"/>
            <a:ext cx="4303429" cy="2421424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根据组合数重建坐标</a:t>
            </a:r>
            <a:endParaRPr lang="en-US" altLang="zh-CN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↓</a:t>
            </a:r>
            <a:endParaRPr lang="en-US" altLang="zh-CN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计算重建坐标后任两点</a:t>
            </a:r>
            <a:r>
              <a:rPr lang="en-US" altLang="zh-CN" sz="28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chebyshev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距离和</a:t>
            </a:r>
            <a:endParaRPr lang="en-US" altLang="zh-CN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B1ACD0-A64C-4D07-2EBE-F08E7A31FDD7}"/>
              </a:ext>
            </a:extLst>
          </p:cNvPr>
          <p:cNvSpPr txBox="1"/>
          <p:nvPr/>
        </p:nvSpPr>
        <p:spPr>
          <a:xfrm>
            <a:off x="5774994" y="2437654"/>
            <a:ext cx="1614634" cy="400110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2000" dirty="0" err="1"/>
              <a:t>SumDistance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32D99-967D-ABD7-3D16-11FD3ACB110E}"/>
              </a:ext>
            </a:extLst>
          </p:cNvPr>
          <p:cNvSpPr txBox="1"/>
          <p:nvPr/>
        </p:nvSpPr>
        <p:spPr>
          <a:xfrm>
            <a:off x="7726011" y="2046212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57F4DE-9A4A-A845-654B-22E1264BAB18}"/>
              </a:ext>
            </a:extLst>
          </p:cNvPr>
          <p:cNvSpPr txBox="1"/>
          <p:nvPr/>
        </p:nvSpPr>
        <p:spPr>
          <a:xfrm>
            <a:off x="7699505" y="795269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DA78B7-406D-880B-183D-B8263F495A2C}"/>
              </a:ext>
            </a:extLst>
          </p:cNvPr>
          <p:cNvSpPr txBox="1"/>
          <p:nvPr/>
        </p:nvSpPr>
        <p:spPr>
          <a:xfrm>
            <a:off x="10028665" y="1642005"/>
            <a:ext cx="1877752" cy="461665"/>
          </a:xfrm>
          <a:prstGeom prst="rect">
            <a:avLst/>
          </a:prstGeom>
          <a:solidFill>
            <a:srgbClr val="8CF5F8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保存组合数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172439-EE8A-89E4-197D-CF42BB44EB58}"/>
              </a:ext>
            </a:extLst>
          </p:cNvPr>
          <p:cNvSpPr txBox="1"/>
          <p:nvPr/>
        </p:nvSpPr>
        <p:spPr>
          <a:xfrm>
            <a:off x="10028665" y="3648265"/>
            <a:ext cx="2019992" cy="830997"/>
          </a:xfrm>
          <a:prstGeom prst="rect">
            <a:avLst/>
          </a:prstGeom>
          <a:solidFill>
            <a:srgbClr val="8CF5F8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保存此组合数对应距离和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C0D13F7-741E-6B15-A5FB-A5F5C482D331}"/>
              </a:ext>
            </a:extLst>
          </p:cNvPr>
          <p:cNvSpPr/>
          <p:nvPr/>
        </p:nvSpPr>
        <p:spPr>
          <a:xfrm>
            <a:off x="5774994" y="5269804"/>
            <a:ext cx="4303429" cy="830997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尝试将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距离和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插入到前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小的数组中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8AE932-8107-DD36-4BB3-B6C0EADF98EE}"/>
              </a:ext>
            </a:extLst>
          </p:cNvPr>
          <p:cNvSpPr txBox="1"/>
          <p:nvPr/>
        </p:nvSpPr>
        <p:spPr>
          <a:xfrm>
            <a:off x="7713134" y="4792963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D0BEC95-89D6-04BB-C7A0-0D57E1F40209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 rot="5400000" flipH="1">
            <a:off x="5665830" y="3839923"/>
            <a:ext cx="4438095" cy="83662"/>
          </a:xfrm>
          <a:prstGeom prst="curvedConnector5">
            <a:avLst>
              <a:gd name="adj1" fmla="val -12817"/>
              <a:gd name="adj2" fmla="val 4381267"/>
              <a:gd name="adj3" fmla="val 119046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143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分离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组合数获取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距离和计算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C6978BD-71D0-3184-1FD6-229007E3D648}"/>
              </a:ext>
            </a:extLst>
          </p:cNvPr>
          <p:cNvSpPr/>
          <p:nvPr/>
        </p:nvSpPr>
        <p:spPr>
          <a:xfrm>
            <a:off x="3635232" y="122208"/>
            <a:ext cx="8413425" cy="6580372"/>
          </a:xfrm>
          <a:prstGeom prst="roundRect">
            <a:avLst/>
          </a:prstGeom>
          <a:solidFill>
            <a:srgbClr val="CB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8A882E-8FB3-7E70-B810-99B62479962C}"/>
              </a:ext>
            </a:extLst>
          </p:cNvPr>
          <p:cNvSpPr/>
          <p:nvPr/>
        </p:nvSpPr>
        <p:spPr>
          <a:xfrm>
            <a:off x="5102841" y="372477"/>
            <a:ext cx="5794744" cy="461666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读取文件信息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AF5B3C-02B4-4AAB-F4E0-5FE26F13636B}"/>
              </a:ext>
            </a:extLst>
          </p:cNvPr>
          <p:cNvSpPr/>
          <p:nvPr/>
        </p:nvSpPr>
        <p:spPr>
          <a:xfrm>
            <a:off x="5064326" y="1818167"/>
            <a:ext cx="5833259" cy="4667355"/>
          </a:xfrm>
          <a:prstGeom prst="roundRect">
            <a:avLst/>
          </a:prstGeom>
          <a:solidFill>
            <a:srgbClr val="E1E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367601-8451-79BB-0237-DC5CAC4E3A6B}"/>
              </a:ext>
            </a:extLst>
          </p:cNvPr>
          <p:cNvSpPr txBox="1"/>
          <p:nvPr/>
        </p:nvSpPr>
        <p:spPr>
          <a:xfrm>
            <a:off x="4216792" y="122208"/>
            <a:ext cx="847534" cy="461665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489B3-01BD-9F9A-523B-B8907A5C37CF}"/>
              </a:ext>
            </a:extLst>
          </p:cNvPr>
          <p:cNvSpPr txBox="1"/>
          <p:nvPr/>
        </p:nvSpPr>
        <p:spPr>
          <a:xfrm>
            <a:off x="5340674" y="1924317"/>
            <a:ext cx="1671341" cy="400110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2000" dirty="0"/>
              <a:t>Combination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B8510D4-3A86-F2A9-2302-F96398EDABB5}"/>
              </a:ext>
            </a:extLst>
          </p:cNvPr>
          <p:cNvSpPr/>
          <p:nvPr/>
        </p:nvSpPr>
        <p:spPr>
          <a:xfrm>
            <a:off x="5102841" y="1029167"/>
            <a:ext cx="5833259" cy="461666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递归获得所有组合数并保存到全局数组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62CF00-D787-2087-3923-FA396DA175E5}"/>
              </a:ext>
            </a:extLst>
          </p:cNvPr>
          <p:cNvSpPr/>
          <p:nvPr/>
        </p:nvSpPr>
        <p:spPr>
          <a:xfrm>
            <a:off x="5691331" y="2437655"/>
            <a:ext cx="4303429" cy="2421424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根据组合数重建坐标</a:t>
            </a:r>
            <a:endParaRPr lang="en-US" altLang="zh-CN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↓</a:t>
            </a:r>
            <a:endParaRPr lang="en-US" altLang="zh-CN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计算重建坐标后任两点</a:t>
            </a:r>
            <a:r>
              <a:rPr lang="en-US" altLang="zh-CN" sz="28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chebyshev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距离和</a:t>
            </a:r>
            <a:endParaRPr lang="en-US" altLang="zh-CN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860E60-BD4E-E56C-DFE3-760C03816A80}"/>
              </a:ext>
            </a:extLst>
          </p:cNvPr>
          <p:cNvSpPr txBox="1"/>
          <p:nvPr/>
        </p:nvSpPr>
        <p:spPr>
          <a:xfrm>
            <a:off x="5774994" y="2437654"/>
            <a:ext cx="1614634" cy="400110"/>
          </a:xfrm>
          <a:prstGeom prst="rect">
            <a:avLst/>
          </a:prstGeom>
          <a:solidFill>
            <a:srgbClr val="9590F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2000" dirty="0" err="1"/>
              <a:t>SumDistance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4223C1-C4C2-06DE-AAA0-36FDEF7DB350}"/>
              </a:ext>
            </a:extLst>
          </p:cNvPr>
          <p:cNvSpPr txBox="1"/>
          <p:nvPr/>
        </p:nvSpPr>
        <p:spPr>
          <a:xfrm>
            <a:off x="7783168" y="1413320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79DC19-658B-7FAD-E357-B66BD399CD2B}"/>
              </a:ext>
            </a:extLst>
          </p:cNvPr>
          <p:cNvSpPr txBox="1"/>
          <p:nvPr/>
        </p:nvSpPr>
        <p:spPr>
          <a:xfrm>
            <a:off x="10028665" y="3648265"/>
            <a:ext cx="2019992" cy="830997"/>
          </a:xfrm>
          <a:prstGeom prst="rect">
            <a:avLst/>
          </a:prstGeom>
          <a:solidFill>
            <a:srgbClr val="8CF5F8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保存此组合数对应距离和</a:t>
            </a:r>
            <a:endPara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2B96D5-1BA5-D30F-8120-66003B4E8AE1}"/>
              </a:ext>
            </a:extLst>
          </p:cNvPr>
          <p:cNvSpPr/>
          <p:nvPr/>
        </p:nvSpPr>
        <p:spPr>
          <a:xfrm>
            <a:off x="5774994" y="5269804"/>
            <a:ext cx="4303429" cy="830997"/>
          </a:xfrm>
          <a:prstGeom prst="roundRect">
            <a:avLst/>
          </a:prstGeom>
          <a:solidFill>
            <a:srgbClr val="FBB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尝试将距离和插入到前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小的数组中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5F0C37-8B4F-1E33-20AB-D569794ABEFF}"/>
              </a:ext>
            </a:extLst>
          </p:cNvPr>
          <p:cNvSpPr txBox="1"/>
          <p:nvPr/>
        </p:nvSpPr>
        <p:spPr>
          <a:xfrm>
            <a:off x="7713134" y="4792963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301658-7226-8420-9C22-0B682D5E7E27}"/>
              </a:ext>
            </a:extLst>
          </p:cNvPr>
          <p:cNvSpPr txBox="1"/>
          <p:nvPr/>
        </p:nvSpPr>
        <p:spPr>
          <a:xfrm>
            <a:off x="7783167" y="673907"/>
            <a:ext cx="287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CE0A9BA-96A8-FD54-1437-C01693BAA0D7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V="1">
            <a:off x="6053304" y="4227397"/>
            <a:ext cx="3663148" cy="83663"/>
          </a:xfrm>
          <a:prstGeom prst="curvedConnector5">
            <a:avLst>
              <a:gd name="adj1" fmla="val -11328"/>
              <a:gd name="adj2" fmla="val 3658920"/>
              <a:gd name="adj3" fmla="val 10624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3A1D14-8F46-2250-5D01-2229A32ED5C3}"/>
              </a:ext>
            </a:extLst>
          </p:cNvPr>
          <p:cNvSpPr txBox="1"/>
          <p:nvPr/>
        </p:nvSpPr>
        <p:spPr>
          <a:xfrm>
            <a:off x="3364926" y="4047284"/>
            <a:ext cx="1472691" cy="307777"/>
          </a:xfrm>
          <a:prstGeom prst="rect">
            <a:avLst/>
          </a:prstGeom>
          <a:solidFill>
            <a:srgbClr val="8CF5F8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取下一个组合数</a:t>
            </a:r>
            <a:endParaRPr lang="zh-CN" altLang="en-US" sz="1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5191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提前计算距离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8AC8AC-D0E3-0A3C-CFA1-B22F784C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37" y="529130"/>
            <a:ext cx="8640923" cy="16927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3C2EF3-80A5-8700-DAD1-16D09B8B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36" y="2771115"/>
            <a:ext cx="8640924" cy="33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78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14960" y="1375516"/>
            <a:ext cx="31406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串行优化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提前计算距离并保存至全局数组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8AC8AC-D0E3-0A3C-CFA1-B22F784C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37" y="529130"/>
            <a:ext cx="8640923" cy="169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FC0333-D9C7-A573-1409-A0130D4B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78" y="2385325"/>
            <a:ext cx="8222039" cy="3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201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459</Words>
  <Application>Microsoft Office PowerPoint</Application>
  <PresentationFormat>宽屏</PresentationFormat>
  <Paragraphs>114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 Light</vt:lpstr>
      <vt:lpstr>华文新魏</vt:lpstr>
      <vt:lpstr>演示秋鸿楷</vt:lpstr>
      <vt:lpstr>Arial</vt:lpstr>
      <vt:lpstr>Calibri</vt:lpstr>
      <vt:lpstr>Consolas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贾 星宇</cp:lastModifiedBy>
  <cp:revision>477</cp:revision>
  <dcterms:created xsi:type="dcterms:W3CDTF">2016-06-07T15:36:47Z</dcterms:created>
  <dcterms:modified xsi:type="dcterms:W3CDTF">2022-12-13T06:24:41Z</dcterms:modified>
</cp:coreProperties>
</file>