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58"/>
  </p:notesMasterIdLst>
  <p:handoutMasterIdLst>
    <p:handoutMasterId r:id="rId59"/>
  </p:handoutMasterIdLst>
  <p:sldIdLst>
    <p:sldId id="257" r:id="rId2"/>
    <p:sldId id="394" r:id="rId3"/>
    <p:sldId id="395" r:id="rId4"/>
    <p:sldId id="440" r:id="rId5"/>
    <p:sldId id="439" r:id="rId6"/>
    <p:sldId id="430" r:id="rId7"/>
    <p:sldId id="441" r:id="rId8"/>
    <p:sldId id="442" r:id="rId9"/>
    <p:sldId id="461" r:id="rId10"/>
    <p:sldId id="407" r:id="rId11"/>
    <p:sldId id="404" r:id="rId12"/>
    <p:sldId id="406" r:id="rId13"/>
    <p:sldId id="396" r:id="rId14"/>
    <p:sldId id="408" r:id="rId15"/>
    <p:sldId id="409" r:id="rId16"/>
    <p:sldId id="410" r:id="rId17"/>
    <p:sldId id="411" r:id="rId18"/>
    <p:sldId id="431" r:id="rId19"/>
    <p:sldId id="412" r:id="rId20"/>
    <p:sldId id="414" r:id="rId21"/>
    <p:sldId id="397" r:id="rId22"/>
    <p:sldId id="415" r:id="rId23"/>
    <p:sldId id="432" r:id="rId24"/>
    <p:sldId id="433" r:id="rId25"/>
    <p:sldId id="434" r:id="rId26"/>
    <p:sldId id="398" r:id="rId27"/>
    <p:sldId id="416" r:id="rId28"/>
    <p:sldId id="435" r:id="rId29"/>
    <p:sldId id="436" r:id="rId30"/>
    <p:sldId id="437" r:id="rId31"/>
    <p:sldId id="417" r:id="rId32"/>
    <p:sldId id="420" r:id="rId33"/>
    <p:sldId id="399" r:id="rId34"/>
    <p:sldId id="421" r:id="rId35"/>
    <p:sldId id="423" r:id="rId36"/>
    <p:sldId id="438" r:id="rId37"/>
    <p:sldId id="422" r:id="rId38"/>
    <p:sldId id="426" r:id="rId39"/>
    <p:sldId id="427" r:id="rId40"/>
    <p:sldId id="424" r:id="rId41"/>
    <p:sldId id="425" r:id="rId42"/>
    <p:sldId id="428" r:id="rId43"/>
    <p:sldId id="443" r:id="rId44"/>
    <p:sldId id="444" r:id="rId45"/>
    <p:sldId id="445" r:id="rId46"/>
    <p:sldId id="446" r:id="rId47"/>
    <p:sldId id="447" r:id="rId48"/>
    <p:sldId id="454" r:id="rId49"/>
    <p:sldId id="455" r:id="rId50"/>
    <p:sldId id="457" r:id="rId51"/>
    <p:sldId id="456" r:id="rId52"/>
    <p:sldId id="458" r:id="rId53"/>
    <p:sldId id="460" r:id="rId54"/>
    <p:sldId id="459" r:id="rId55"/>
    <p:sldId id="448" r:id="rId56"/>
    <p:sldId id="449" r:id="rId57"/>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8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autoAdjust="0"/>
    <p:restoredTop sz="89412" autoAdjust="0"/>
  </p:normalViewPr>
  <p:slideViewPr>
    <p:cSldViewPr>
      <p:cViewPr>
        <p:scale>
          <a:sx n="67" d="100"/>
          <a:sy n="67" d="100"/>
        </p:scale>
        <p:origin x="1508" y="5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084"/>
    </p:cViewPr>
  </p:sorterViewPr>
  <p:notesViewPr>
    <p:cSldViewPr>
      <p:cViewPr varScale="1">
        <p:scale>
          <a:sx n="40" d="100"/>
          <a:sy n="40" d="100"/>
        </p:scale>
        <p:origin x="-148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C5D97D-8439-4472-8BAC-E3ED14249D69}" type="doc">
      <dgm:prSet loTypeId="urn:microsoft.com/office/officeart/2005/8/layout/venn1" loCatId="relationship" qsTypeId="urn:microsoft.com/office/officeart/2005/8/quickstyle/simple5" qsCatId="simple" csTypeId="urn:microsoft.com/office/officeart/2005/8/colors/colorful5" csCatId="colorful" phldr="1"/>
      <dgm:spPr/>
    </dgm:pt>
    <dgm:pt modelId="{304C0680-9CF7-4F71-AEC5-8974A9935B5E}">
      <dgm:prSet phldrT="[文本]" custT="1"/>
      <dgm:spPr/>
      <dgm:t>
        <a:bodyPr/>
        <a:lstStyle/>
        <a:p>
          <a:r>
            <a:rPr lang="zh-CN" altLang="en-US" sz="1600" b="1" dirty="0"/>
            <a:t>一致性</a:t>
          </a:r>
          <a:r>
            <a:rPr lang="en-US" altLang="zh-CN" sz="1600" b="1" dirty="0"/>
            <a:t>(C)</a:t>
          </a:r>
          <a:endParaRPr lang="zh-CN" altLang="en-US" sz="1600" b="1" dirty="0"/>
        </a:p>
      </dgm:t>
    </dgm:pt>
    <dgm:pt modelId="{41879CE0-1684-4645-A9D9-D832B922403F}" type="parTrans" cxnId="{44FFAC03-A310-44E2-ADE5-4AEC8E92400B}">
      <dgm:prSet/>
      <dgm:spPr/>
      <dgm:t>
        <a:bodyPr/>
        <a:lstStyle/>
        <a:p>
          <a:endParaRPr lang="zh-CN" altLang="en-US"/>
        </a:p>
      </dgm:t>
    </dgm:pt>
    <dgm:pt modelId="{C46E7F33-7141-497E-AD6A-4EA0393475F0}" type="sibTrans" cxnId="{44FFAC03-A310-44E2-ADE5-4AEC8E92400B}">
      <dgm:prSet/>
      <dgm:spPr/>
      <dgm:t>
        <a:bodyPr/>
        <a:lstStyle/>
        <a:p>
          <a:endParaRPr lang="zh-CN" altLang="en-US"/>
        </a:p>
      </dgm:t>
    </dgm:pt>
    <dgm:pt modelId="{8792869F-D6F5-494A-AABF-2DBEDD15FA27}">
      <dgm:prSet phldrT="[文本]" custT="1"/>
      <dgm:spPr/>
      <dgm:t>
        <a:bodyPr/>
        <a:lstStyle/>
        <a:p>
          <a:r>
            <a:rPr lang="zh-CN" altLang="en-US" sz="1600" b="1" dirty="0"/>
            <a:t>分区容忍性</a:t>
          </a:r>
          <a:r>
            <a:rPr lang="en-US" altLang="zh-CN" sz="1600" b="1" dirty="0"/>
            <a:t>(P)</a:t>
          </a:r>
          <a:endParaRPr lang="zh-CN" altLang="en-US" sz="1600" b="1" dirty="0"/>
        </a:p>
      </dgm:t>
    </dgm:pt>
    <dgm:pt modelId="{8B1648F1-61DE-4322-9B17-E778EA65A6F5}" type="parTrans" cxnId="{2AAA84BE-0072-4A7A-8374-75EC45171F9D}">
      <dgm:prSet/>
      <dgm:spPr/>
      <dgm:t>
        <a:bodyPr/>
        <a:lstStyle/>
        <a:p>
          <a:endParaRPr lang="zh-CN" altLang="en-US"/>
        </a:p>
      </dgm:t>
    </dgm:pt>
    <dgm:pt modelId="{3A70F485-9C02-4DCC-BE65-B2F188AEE4E6}" type="sibTrans" cxnId="{2AAA84BE-0072-4A7A-8374-75EC45171F9D}">
      <dgm:prSet/>
      <dgm:spPr/>
      <dgm:t>
        <a:bodyPr/>
        <a:lstStyle/>
        <a:p>
          <a:endParaRPr lang="zh-CN" altLang="en-US"/>
        </a:p>
      </dgm:t>
    </dgm:pt>
    <dgm:pt modelId="{366AC6B1-0B9C-495D-BCA1-E9E528F1A270}">
      <dgm:prSet phldrT="[文本]" custT="1"/>
      <dgm:spPr/>
      <dgm:t>
        <a:bodyPr/>
        <a:lstStyle/>
        <a:p>
          <a:r>
            <a:rPr lang="zh-CN" altLang="en-US" sz="1600" b="1" dirty="0"/>
            <a:t>可用性</a:t>
          </a:r>
          <a:r>
            <a:rPr lang="en-US" altLang="zh-CN" sz="1600" b="1" dirty="0"/>
            <a:t>(A)</a:t>
          </a:r>
          <a:endParaRPr lang="zh-CN" altLang="en-US" sz="1600" b="1" dirty="0"/>
        </a:p>
      </dgm:t>
    </dgm:pt>
    <dgm:pt modelId="{94B3CE8E-8B13-491E-B855-C6C0D2DB7520}" type="parTrans" cxnId="{4F56BDCD-139E-4222-840D-CACE7E6BEA76}">
      <dgm:prSet/>
      <dgm:spPr/>
      <dgm:t>
        <a:bodyPr/>
        <a:lstStyle/>
        <a:p>
          <a:endParaRPr lang="zh-CN" altLang="en-US"/>
        </a:p>
      </dgm:t>
    </dgm:pt>
    <dgm:pt modelId="{9F011CDB-91DD-4549-99DD-DE0C15419FC3}" type="sibTrans" cxnId="{4F56BDCD-139E-4222-840D-CACE7E6BEA76}">
      <dgm:prSet/>
      <dgm:spPr/>
      <dgm:t>
        <a:bodyPr/>
        <a:lstStyle/>
        <a:p>
          <a:endParaRPr lang="zh-CN" altLang="en-US"/>
        </a:p>
      </dgm:t>
    </dgm:pt>
    <dgm:pt modelId="{AAAF9921-6E70-434E-B94F-F540973C2EEB}" type="pres">
      <dgm:prSet presAssocID="{6BC5D97D-8439-4472-8BAC-E3ED14249D69}" presName="compositeShape" presStyleCnt="0">
        <dgm:presLayoutVars>
          <dgm:chMax val="7"/>
          <dgm:dir/>
          <dgm:resizeHandles val="exact"/>
        </dgm:presLayoutVars>
      </dgm:prSet>
      <dgm:spPr/>
    </dgm:pt>
    <dgm:pt modelId="{3DBE6C53-CFA2-45C1-9E2B-091FE219922F}" type="pres">
      <dgm:prSet presAssocID="{304C0680-9CF7-4F71-AEC5-8974A9935B5E}" presName="circ1" presStyleLbl="vennNode1" presStyleIdx="0" presStyleCnt="3" custLinFactNeighborX="1136" custLinFactNeighborY="7765"/>
      <dgm:spPr/>
    </dgm:pt>
    <dgm:pt modelId="{DC64D510-9046-4042-887E-28455DF4AC85}" type="pres">
      <dgm:prSet presAssocID="{304C0680-9CF7-4F71-AEC5-8974A9935B5E}" presName="circ1Tx" presStyleLbl="revTx" presStyleIdx="0" presStyleCnt="0">
        <dgm:presLayoutVars>
          <dgm:chMax val="0"/>
          <dgm:chPref val="0"/>
          <dgm:bulletEnabled val="1"/>
        </dgm:presLayoutVars>
      </dgm:prSet>
      <dgm:spPr/>
    </dgm:pt>
    <dgm:pt modelId="{D275E3FB-097E-4D43-9D36-3E0AF307DB2B}" type="pres">
      <dgm:prSet presAssocID="{8792869F-D6F5-494A-AABF-2DBEDD15FA27}" presName="circ2" presStyleLbl="vennNode1" presStyleIdx="1" presStyleCnt="3"/>
      <dgm:spPr/>
    </dgm:pt>
    <dgm:pt modelId="{F22AC5A5-C78B-4654-941C-55D823CF0FF8}" type="pres">
      <dgm:prSet presAssocID="{8792869F-D6F5-494A-AABF-2DBEDD15FA27}" presName="circ2Tx" presStyleLbl="revTx" presStyleIdx="0" presStyleCnt="0">
        <dgm:presLayoutVars>
          <dgm:chMax val="0"/>
          <dgm:chPref val="0"/>
          <dgm:bulletEnabled val="1"/>
        </dgm:presLayoutVars>
      </dgm:prSet>
      <dgm:spPr/>
    </dgm:pt>
    <dgm:pt modelId="{94D711D1-E369-40D1-8479-D4390E99D918}" type="pres">
      <dgm:prSet presAssocID="{366AC6B1-0B9C-495D-BCA1-E9E528F1A270}" presName="circ3" presStyleLbl="vennNode1" presStyleIdx="2" presStyleCnt="3" custLinFactNeighborX="4633" custLinFactNeighborY="1653"/>
      <dgm:spPr/>
    </dgm:pt>
    <dgm:pt modelId="{8C32ED11-A63E-4CDD-8768-DC41EC32C3E8}" type="pres">
      <dgm:prSet presAssocID="{366AC6B1-0B9C-495D-BCA1-E9E528F1A270}" presName="circ3Tx" presStyleLbl="revTx" presStyleIdx="0" presStyleCnt="0">
        <dgm:presLayoutVars>
          <dgm:chMax val="0"/>
          <dgm:chPref val="0"/>
          <dgm:bulletEnabled val="1"/>
        </dgm:presLayoutVars>
      </dgm:prSet>
      <dgm:spPr/>
    </dgm:pt>
  </dgm:ptLst>
  <dgm:cxnLst>
    <dgm:cxn modelId="{44FFAC03-A310-44E2-ADE5-4AEC8E92400B}" srcId="{6BC5D97D-8439-4472-8BAC-E3ED14249D69}" destId="{304C0680-9CF7-4F71-AEC5-8974A9935B5E}" srcOrd="0" destOrd="0" parTransId="{41879CE0-1684-4645-A9D9-D832B922403F}" sibTransId="{C46E7F33-7141-497E-AD6A-4EA0393475F0}"/>
    <dgm:cxn modelId="{1E655958-071F-4315-93E7-C3708F5089A0}" type="presOf" srcId="{304C0680-9CF7-4F71-AEC5-8974A9935B5E}" destId="{3DBE6C53-CFA2-45C1-9E2B-091FE219922F}" srcOrd="0" destOrd="0" presId="urn:microsoft.com/office/officeart/2005/8/layout/venn1"/>
    <dgm:cxn modelId="{B3DD0B83-F1C3-4104-9ADC-4A6BA09D3F93}" type="presOf" srcId="{304C0680-9CF7-4F71-AEC5-8974A9935B5E}" destId="{DC64D510-9046-4042-887E-28455DF4AC85}" srcOrd="1" destOrd="0" presId="urn:microsoft.com/office/officeart/2005/8/layout/venn1"/>
    <dgm:cxn modelId="{866430A4-5CE7-48C9-891E-F1E70C02EB29}" type="presOf" srcId="{366AC6B1-0B9C-495D-BCA1-E9E528F1A270}" destId="{94D711D1-E369-40D1-8479-D4390E99D918}" srcOrd="0" destOrd="0" presId="urn:microsoft.com/office/officeart/2005/8/layout/venn1"/>
    <dgm:cxn modelId="{B59A86AB-86F1-440C-8371-760716FCE380}" type="presOf" srcId="{8792869F-D6F5-494A-AABF-2DBEDD15FA27}" destId="{D275E3FB-097E-4D43-9D36-3E0AF307DB2B}" srcOrd="0" destOrd="0" presId="urn:microsoft.com/office/officeart/2005/8/layout/venn1"/>
    <dgm:cxn modelId="{D10EC2AF-4DA4-4D5C-9BF8-5EAF2EB23836}" type="presOf" srcId="{8792869F-D6F5-494A-AABF-2DBEDD15FA27}" destId="{F22AC5A5-C78B-4654-941C-55D823CF0FF8}" srcOrd="1" destOrd="0" presId="urn:microsoft.com/office/officeart/2005/8/layout/venn1"/>
    <dgm:cxn modelId="{2AAA84BE-0072-4A7A-8374-75EC45171F9D}" srcId="{6BC5D97D-8439-4472-8BAC-E3ED14249D69}" destId="{8792869F-D6F5-494A-AABF-2DBEDD15FA27}" srcOrd="1" destOrd="0" parTransId="{8B1648F1-61DE-4322-9B17-E778EA65A6F5}" sibTransId="{3A70F485-9C02-4DCC-BE65-B2F188AEE4E6}"/>
    <dgm:cxn modelId="{4F56BDCD-139E-4222-840D-CACE7E6BEA76}" srcId="{6BC5D97D-8439-4472-8BAC-E3ED14249D69}" destId="{366AC6B1-0B9C-495D-BCA1-E9E528F1A270}" srcOrd="2" destOrd="0" parTransId="{94B3CE8E-8B13-491E-B855-C6C0D2DB7520}" sibTransId="{9F011CDB-91DD-4549-99DD-DE0C15419FC3}"/>
    <dgm:cxn modelId="{764F58D3-BEC8-4918-8F7E-86B918F52A02}" type="presOf" srcId="{366AC6B1-0B9C-495D-BCA1-E9E528F1A270}" destId="{8C32ED11-A63E-4CDD-8768-DC41EC32C3E8}" srcOrd="1" destOrd="0" presId="urn:microsoft.com/office/officeart/2005/8/layout/venn1"/>
    <dgm:cxn modelId="{013DD5DC-099C-460C-A498-448185181D5C}" type="presOf" srcId="{6BC5D97D-8439-4472-8BAC-E3ED14249D69}" destId="{AAAF9921-6E70-434E-B94F-F540973C2EEB}" srcOrd="0" destOrd="0" presId="urn:microsoft.com/office/officeart/2005/8/layout/venn1"/>
    <dgm:cxn modelId="{33D6808B-6900-4ABC-8567-C7886214A1B0}" type="presParOf" srcId="{AAAF9921-6E70-434E-B94F-F540973C2EEB}" destId="{3DBE6C53-CFA2-45C1-9E2B-091FE219922F}" srcOrd="0" destOrd="0" presId="urn:microsoft.com/office/officeart/2005/8/layout/venn1"/>
    <dgm:cxn modelId="{1D13B454-1AC4-49E3-940C-69D4A2C6BF57}" type="presParOf" srcId="{AAAF9921-6E70-434E-B94F-F540973C2EEB}" destId="{DC64D510-9046-4042-887E-28455DF4AC85}" srcOrd="1" destOrd="0" presId="urn:microsoft.com/office/officeart/2005/8/layout/venn1"/>
    <dgm:cxn modelId="{F4B83692-4CF5-4A83-B8BC-2E56BC41AC02}" type="presParOf" srcId="{AAAF9921-6E70-434E-B94F-F540973C2EEB}" destId="{D275E3FB-097E-4D43-9D36-3E0AF307DB2B}" srcOrd="2" destOrd="0" presId="urn:microsoft.com/office/officeart/2005/8/layout/venn1"/>
    <dgm:cxn modelId="{3D773F1B-D783-4105-8568-519D8D9D1377}" type="presParOf" srcId="{AAAF9921-6E70-434E-B94F-F540973C2EEB}" destId="{F22AC5A5-C78B-4654-941C-55D823CF0FF8}" srcOrd="3" destOrd="0" presId="urn:microsoft.com/office/officeart/2005/8/layout/venn1"/>
    <dgm:cxn modelId="{C0BD538B-D459-4179-BF18-0992D503AC4F}" type="presParOf" srcId="{AAAF9921-6E70-434E-B94F-F540973C2EEB}" destId="{94D711D1-E369-40D1-8479-D4390E99D918}" srcOrd="4" destOrd="0" presId="urn:microsoft.com/office/officeart/2005/8/layout/venn1"/>
    <dgm:cxn modelId="{237AFF83-B19C-480C-B089-2A35866EDAD5}" type="presParOf" srcId="{AAAF9921-6E70-434E-B94F-F540973C2EEB}" destId="{8C32ED11-A63E-4CDD-8768-DC41EC32C3E8}"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E6C53-CFA2-45C1-9E2B-091FE219922F}">
      <dsp:nvSpPr>
        <dsp:cNvPr id="0" name=""/>
        <dsp:cNvSpPr/>
      </dsp:nvSpPr>
      <dsp:spPr>
        <a:xfrm>
          <a:off x="1486379" y="189955"/>
          <a:ext cx="1928812" cy="1928812"/>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一致性</a:t>
          </a:r>
          <a:r>
            <a:rPr lang="en-US" altLang="zh-CN" sz="1600" b="1" kern="1200" dirty="0"/>
            <a:t>(C)</a:t>
          </a:r>
          <a:endParaRPr lang="zh-CN" altLang="en-US" sz="1600" b="1" kern="1200" dirty="0"/>
        </a:p>
      </dsp:txBody>
      <dsp:txXfrm>
        <a:off x="1743554" y="527498"/>
        <a:ext cx="1414462" cy="867965"/>
      </dsp:txXfrm>
    </dsp:sp>
    <dsp:sp modelId="{D275E3FB-097E-4D43-9D36-3E0AF307DB2B}">
      <dsp:nvSpPr>
        <dsp:cNvPr id="0" name=""/>
        <dsp:cNvSpPr/>
      </dsp:nvSpPr>
      <dsp:spPr>
        <a:xfrm>
          <a:off x="2160448" y="1245691"/>
          <a:ext cx="1928812" cy="1928812"/>
        </a:xfrm>
        <a:prstGeom prst="ellipse">
          <a:avLst/>
        </a:prstGeom>
        <a:gradFill rotWithShape="0">
          <a:gsLst>
            <a:gs pos="0">
              <a:schemeClr val="accent5">
                <a:alpha val="50000"/>
                <a:hueOff val="5653756"/>
                <a:satOff val="-24590"/>
                <a:lumOff val="-24020"/>
                <a:alphaOff val="0"/>
                <a:shade val="51000"/>
                <a:satMod val="130000"/>
              </a:schemeClr>
            </a:gs>
            <a:gs pos="80000">
              <a:schemeClr val="accent5">
                <a:alpha val="50000"/>
                <a:hueOff val="5653756"/>
                <a:satOff val="-24590"/>
                <a:lumOff val="-24020"/>
                <a:alphaOff val="0"/>
                <a:shade val="93000"/>
                <a:satMod val="130000"/>
              </a:schemeClr>
            </a:gs>
            <a:gs pos="100000">
              <a:schemeClr val="accent5">
                <a:alpha val="50000"/>
                <a:hueOff val="5653756"/>
                <a:satOff val="-24590"/>
                <a:lumOff val="-2402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分区容忍性</a:t>
          </a:r>
          <a:r>
            <a:rPr lang="en-US" altLang="zh-CN" sz="1600" b="1" kern="1200" dirty="0"/>
            <a:t>(P)</a:t>
          </a:r>
          <a:endParaRPr lang="zh-CN" altLang="en-US" sz="1600" b="1" kern="1200" dirty="0"/>
        </a:p>
      </dsp:txBody>
      <dsp:txXfrm>
        <a:off x="2750343" y="1743968"/>
        <a:ext cx="1157287" cy="1060847"/>
      </dsp:txXfrm>
    </dsp:sp>
    <dsp:sp modelId="{94D711D1-E369-40D1-8479-D4390E99D918}">
      <dsp:nvSpPr>
        <dsp:cNvPr id="0" name=""/>
        <dsp:cNvSpPr/>
      </dsp:nvSpPr>
      <dsp:spPr>
        <a:xfrm>
          <a:off x="857850" y="1277574"/>
          <a:ext cx="1928812" cy="1928812"/>
        </a:xfrm>
        <a:prstGeom prst="ellipse">
          <a:avLst/>
        </a:prstGeom>
        <a:gradFill rotWithShape="0">
          <a:gsLst>
            <a:gs pos="0">
              <a:schemeClr val="accent5">
                <a:alpha val="50000"/>
                <a:hueOff val="11307512"/>
                <a:satOff val="-49180"/>
                <a:lumOff val="-48040"/>
                <a:alphaOff val="0"/>
                <a:shade val="51000"/>
                <a:satMod val="130000"/>
              </a:schemeClr>
            </a:gs>
            <a:gs pos="80000">
              <a:schemeClr val="accent5">
                <a:alpha val="50000"/>
                <a:hueOff val="11307512"/>
                <a:satOff val="-49180"/>
                <a:lumOff val="-48040"/>
                <a:alphaOff val="0"/>
                <a:shade val="93000"/>
                <a:satMod val="130000"/>
              </a:schemeClr>
            </a:gs>
            <a:gs pos="100000">
              <a:schemeClr val="accent5">
                <a:alpha val="50000"/>
                <a:hueOff val="11307512"/>
                <a:satOff val="-49180"/>
                <a:lumOff val="-4804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可用性</a:t>
          </a:r>
          <a:r>
            <a:rPr lang="en-US" altLang="zh-CN" sz="1600" b="1" kern="1200" dirty="0"/>
            <a:t>(A)</a:t>
          </a:r>
          <a:endParaRPr lang="zh-CN" altLang="en-US" sz="1600" b="1" kern="1200" dirty="0"/>
        </a:p>
      </dsp:txBody>
      <dsp:txXfrm>
        <a:off x="1039480" y="1775851"/>
        <a:ext cx="1157287" cy="106084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eaLnBrk="1" hangingPunct="1">
              <a:spcBef>
                <a:spcPct val="0"/>
              </a:spcBef>
              <a:defRPr sz="1200">
                <a:latin typeface="Tahoma" pitchFamily="34" charset="0"/>
              </a:defRPr>
            </a:lvl1pPr>
          </a:lstStyle>
          <a:p>
            <a:pPr>
              <a:defRPr/>
            </a:pPr>
            <a:endParaRPr lang="zh-CN" altLang="en-US"/>
          </a:p>
        </p:txBody>
      </p:sp>
      <p:sp>
        <p:nvSpPr>
          <p:cNvPr id="501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eaLnBrk="1" hangingPunct="1">
              <a:spcBef>
                <a:spcPct val="0"/>
              </a:spcBef>
              <a:defRPr sz="1200">
                <a:latin typeface="Tahoma" pitchFamily="34" charset="0"/>
              </a:defRPr>
            </a:lvl1pPr>
          </a:lstStyle>
          <a:p>
            <a:pPr>
              <a:defRPr/>
            </a:pPr>
            <a:fld id="{42131955-BD8B-4DA5-B92C-111251E3F4CF}" type="datetime3">
              <a:rPr lang="zh-CN" altLang="en-US"/>
              <a:pPr>
                <a:defRPr/>
              </a:pPr>
              <a:t>2022年12月22日星期四</a:t>
            </a:fld>
            <a:endParaRPr lang="en-US" altLang="zh-CN"/>
          </a:p>
        </p:txBody>
      </p:sp>
      <p:sp>
        <p:nvSpPr>
          <p:cNvPr id="501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eaLnBrk="1" hangingPunct="1">
              <a:spcBef>
                <a:spcPct val="0"/>
              </a:spcBef>
              <a:defRPr sz="1200">
                <a:latin typeface="Tahoma" pitchFamily="34" charset="0"/>
              </a:defRPr>
            </a:lvl1pPr>
          </a:lstStyle>
          <a:p>
            <a:pPr>
              <a:defRPr/>
            </a:pPr>
            <a:r>
              <a:rPr lang="zh-CN" altLang="en-US"/>
              <a:t>前言</a:t>
            </a:r>
            <a:endParaRPr lang="en-US" altLang="zh-CN"/>
          </a:p>
        </p:txBody>
      </p:sp>
      <p:sp>
        <p:nvSpPr>
          <p:cNvPr id="501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1" hangingPunct="1">
              <a:spcBef>
                <a:spcPct val="0"/>
              </a:spcBef>
              <a:defRPr sz="1200">
                <a:latin typeface="Tahoma" panose="020B0604030504040204" pitchFamily="34" charset="0"/>
              </a:defRPr>
            </a:lvl1pPr>
          </a:lstStyle>
          <a:p>
            <a:pPr>
              <a:defRPr/>
            </a:pPr>
            <a:fld id="{B52AC97E-7DCA-4497-8B99-9FC884DEFC6F}"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eaLnBrk="1" hangingPunct="1">
              <a:spcBef>
                <a:spcPct val="0"/>
              </a:spcBef>
              <a:defRPr sz="1200">
                <a:latin typeface="Tahoma" pitchFamily="34" charset="0"/>
              </a:defRPr>
            </a:lvl1pPr>
          </a:lstStyle>
          <a:p>
            <a:pPr>
              <a:defRPr/>
            </a:pPr>
            <a:endParaRPr lang="zh-CN" altLang="en-US"/>
          </a:p>
        </p:txBody>
      </p:sp>
      <p:sp>
        <p:nvSpPr>
          <p:cNvPr id="3891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eaLnBrk="1" hangingPunct="1">
              <a:spcBef>
                <a:spcPct val="0"/>
              </a:spcBef>
              <a:defRPr sz="1200">
                <a:latin typeface="Tahoma" pitchFamily="34" charset="0"/>
              </a:defRPr>
            </a:lvl1pPr>
          </a:lstStyle>
          <a:p>
            <a:pPr>
              <a:defRPr/>
            </a:pPr>
            <a:fld id="{060E15C4-7437-4632-89BF-9BA2EBF62014}" type="datetime3">
              <a:rPr lang="zh-CN" altLang="en-US"/>
              <a:pPr>
                <a:defRPr/>
              </a:pPr>
              <a:t>2022年12月22日星期四</a:t>
            </a:fld>
            <a:endParaRPr lang="en-US" altLang="zh-CN"/>
          </a:p>
        </p:txBody>
      </p:sp>
      <p:sp>
        <p:nvSpPr>
          <p:cNvPr id="614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891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eaLnBrk="1" hangingPunct="1">
              <a:spcBef>
                <a:spcPct val="0"/>
              </a:spcBef>
              <a:defRPr sz="1200">
                <a:latin typeface="Tahoma" pitchFamily="34" charset="0"/>
              </a:defRPr>
            </a:lvl1pPr>
          </a:lstStyle>
          <a:p>
            <a:pPr>
              <a:defRPr/>
            </a:pPr>
            <a:r>
              <a:rPr lang="zh-CN" altLang="en-US"/>
              <a:t>前言</a:t>
            </a:r>
            <a:endParaRPr lang="en-US" altLang="zh-CN"/>
          </a:p>
        </p:txBody>
      </p:sp>
      <p:sp>
        <p:nvSpPr>
          <p:cNvPr id="3891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1" hangingPunct="1">
              <a:spcBef>
                <a:spcPct val="0"/>
              </a:spcBef>
              <a:defRPr sz="1200">
                <a:latin typeface="Tahoma" panose="020B0604030504040204" pitchFamily="34" charset="0"/>
              </a:defRPr>
            </a:lvl1pPr>
          </a:lstStyle>
          <a:p>
            <a:pPr>
              <a:defRPr/>
            </a:pPr>
            <a:fld id="{67751A37-15AB-4EEA-957E-12D7673DB0D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7"/>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1B45DF-8255-46FC-9C9F-4EC114BEE1EA}" type="datetime3">
              <a:rPr lang="zh-CN" altLang="en-US" smtClean="0">
                <a:latin typeface="Tahoma" panose="020B0604030504040204" pitchFamily="34" charset="0"/>
              </a:rPr>
              <a:pPr>
                <a:spcBef>
                  <a:spcPct val="0"/>
                </a:spcBef>
              </a:pPr>
              <a:t>2022年12月22日星期四</a:t>
            </a:fld>
            <a:endParaRPr lang="en-US" altLang="zh-CN">
              <a:latin typeface="Tahoma" panose="020B0604030504040204" pitchFamily="34" charset="0"/>
            </a:endParaRPr>
          </a:p>
        </p:txBody>
      </p:sp>
      <p:sp>
        <p:nvSpPr>
          <p:cNvPr id="9219" name="Rectangle 103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r>
              <a:rPr lang="zh-CN" altLang="en-US">
                <a:latin typeface="Tahoma" panose="020B0604030504040204" pitchFamily="34" charset="0"/>
              </a:rPr>
              <a:t>前言</a:t>
            </a:r>
            <a:endParaRPr lang="en-US" altLang="zh-CN">
              <a:latin typeface="Tahoma" panose="020B0604030504040204" pitchFamily="34" charset="0"/>
            </a:endParaRPr>
          </a:p>
        </p:txBody>
      </p:sp>
      <p:sp>
        <p:nvSpPr>
          <p:cNvPr id="922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6E616A-F980-478C-A5FD-A98231567EA2}" type="slidenum">
              <a:rPr lang="zh-CN" altLang="en-US" smtClean="0">
                <a:latin typeface="Tahoma" panose="020B0604030504040204" pitchFamily="34" charset="0"/>
              </a:rPr>
              <a:pPr>
                <a:spcBef>
                  <a:spcPct val="0"/>
                </a:spcBef>
              </a:pPr>
              <a:t>1</a:t>
            </a:fld>
            <a:endParaRPr lang="en-US" altLang="zh-CN">
              <a:latin typeface="Tahoma" panose="020B0604030504040204" pitchFamily="34" charset="0"/>
            </a:endParaRPr>
          </a:p>
        </p:txBody>
      </p:sp>
      <p:sp>
        <p:nvSpPr>
          <p:cNvPr id="9221" name="Rectangle 2"/>
          <p:cNvSpPr>
            <a:spLocks noGrp="1" noRot="1" noChangeAspect="1" noChangeArrowheads="1" noTextEdit="1"/>
          </p:cNvSpPr>
          <p:nvPr>
            <p:ph type="sldImg"/>
          </p:nvPr>
        </p:nvSpPr>
        <p:spPr>
          <a:ln/>
        </p:spPr>
      </p:sp>
      <p:sp>
        <p:nvSpPr>
          <p:cNvPr id="92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060E15C4-7437-4632-89BF-9BA2EBF62014}" type="datetime3">
              <a:rPr lang="zh-CN" altLang="en-US" smtClean="0"/>
              <a:pPr>
                <a:defRPr/>
              </a:pPr>
              <a:t>2022年12月22日星期四</a:t>
            </a:fld>
            <a:endParaRPr lang="en-US" altLang="zh-CN"/>
          </a:p>
        </p:txBody>
      </p:sp>
      <p:sp>
        <p:nvSpPr>
          <p:cNvPr id="5" name="页脚占位符 4"/>
          <p:cNvSpPr>
            <a:spLocks noGrp="1"/>
          </p:cNvSpPr>
          <p:nvPr>
            <p:ph type="ftr" sz="quarter" idx="11"/>
          </p:nvPr>
        </p:nvSpPr>
        <p:spPr/>
        <p:txBody>
          <a:bodyPr/>
          <a:lstStyle/>
          <a:p>
            <a:pPr>
              <a:defRPr/>
            </a:pPr>
            <a:r>
              <a:rPr lang="zh-CN" altLang="en-US"/>
              <a:t>前言</a:t>
            </a:r>
            <a:endParaRPr lang="en-US" altLang="zh-CN"/>
          </a:p>
        </p:txBody>
      </p:sp>
      <p:sp>
        <p:nvSpPr>
          <p:cNvPr id="6" name="灯片编号占位符 5"/>
          <p:cNvSpPr>
            <a:spLocks noGrp="1"/>
          </p:cNvSpPr>
          <p:nvPr>
            <p:ph type="sldNum" sz="quarter" idx="12"/>
          </p:nvPr>
        </p:nvSpPr>
        <p:spPr/>
        <p:txBody>
          <a:bodyPr/>
          <a:lstStyle/>
          <a:p>
            <a:pPr>
              <a:defRPr/>
            </a:pPr>
            <a:fld id="{67751A37-15AB-4EEA-957E-12D7673DB0DD}" type="slidenum">
              <a:rPr lang="zh-CN" altLang="en-US" smtClean="0"/>
              <a:pPr>
                <a:defRPr/>
              </a:pPr>
              <a:t>6</a:t>
            </a:fld>
            <a:endParaRPr lang="en-US" altLang="zh-CN"/>
          </a:p>
        </p:txBody>
      </p:sp>
    </p:spTree>
    <p:extLst>
      <p:ext uri="{BB962C8B-B14F-4D97-AF65-F5344CB8AC3E}">
        <p14:creationId xmlns:p14="http://schemas.microsoft.com/office/powerpoint/2010/main" val="3326174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eaLnBrk="1" hangingPunct="1">
              <a:spcBef>
                <a:spcPct val="0"/>
              </a:spcBef>
            </a:pPr>
            <a:r>
              <a:rPr lang="en-US" altLang="zh-CN"/>
              <a:t>Aster data: Teradata</a:t>
            </a:r>
            <a:r>
              <a:rPr lang="zh-CN" altLang="en-US"/>
              <a:t>的大规模并行数据库</a:t>
            </a:r>
            <a:endParaRPr lang="en-US" altLang="zh-CN"/>
          </a:p>
          <a:p>
            <a:pPr eaLnBrk="1" hangingPunct="1">
              <a:spcBef>
                <a:spcPct val="0"/>
              </a:spcBef>
            </a:pPr>
            <a:r>
              <a:rPr lang="en-US" altLang="zh-CN"/>
              <a:t>Greenplum:</a:t>
            </a:r>
            <a:r>
              <a:rPr lang="zh-CN" altLang="en-US"/>
              <a:t>并行数据库</a:t>
            </a:r>
            <a:endParaRPr lang="en-US" altLang="zh-CN"/>
          </a:p>
          <a:p>
            <a:pPr eaLnBrk="1" hangingPunct="1">
              <a:spcBef>
                <a:spcPct val="0"/>
              </a:spcBef>
            </a:pPr>
            <a:endParaRPr lang="zh-CN" altLang="en-US"/>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424EFD6-60F5-41D1-80A8-365BA59E7532}" type="slidenum">
              <a:rPr lang="zh-CN" altLang="en-US" smtClean="0">
                <a:latin typeface="Calibri" panose="020F0502020204030204" pitchFamily="34" charset="0"/>
              </a:rPr>
              <a:pPr>
                <a:spcBef>
                  <a:spcPct val="0"/>
                </a:spcBef>
              </a:pPr>
              <a:t>12</a:t>
            </a:fld>
            <a:endParaRPr lang="zh-CN"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4"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70DFBAC-80B1-422C-B68F-1853A86893F9}" type="datetime3">
              <a:rPr lang="zh-CN" altLang="en-US" sz="1200" smtClean="0">
                <a:latin typeface="Tahoma" panose="020B0604030504040204" pitchFamily="34" charset="0"/>
              </a:rPr>
              <a:pPr/>
              <a:t>2022年12月22日星期四</a:t>
            </a:fld>
            <a:endParaRPr lang="en-US" altLang="zh-CN" sz="1200">
              <a:latin typeface="Tahoma" panose="020B0604030504040204" pitchFamily="34" charset="0"/>
            </a:endParaRPr>
          </a:p>
        </p:txBody>
      </p:sp>
      <p:sp>
        <p:nvSpPr>
          <p:cNvPr id="30725" name="页脚占位符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a:latin typeface="Tahoma" panose="020B0604030504040204" pitchFamily="34" charset="0"/>
              </a:rPr>
              <a:t>前言</a:t>
            </a:r>
            <a:endParaRPr lang="en-US" altLang="zh-CN" sz="1200">
              <a:latin typeface="Tahoma" panose="020B0604030504040204" pitchFamily="34" charset="0"/>
            </a:endParaRPr>
          </a:p>
        </p:txBody>
      </p:sp>
      <p:sp>
        <p:nvSpPr>
          <p:cNvPr id="30726" name="灯片编号占位符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EE2D31C-2C36-47CB-8AA9-2A1F6E7968D7}" type="slidenum">
              <a:rPr lang="zh-CN" altLang="en-US" sz="1200" smtClean="0">
                <a:latin typeface="Tahoma" panose="020B0604030504040204" pitchFamily="34" charset="0"/>
              </a:rPr>
              <a:pPr/>
              <a:t>22</a:t>
            </a:fld>
            <a:endParaRPr lang="en-US" altLang="zh-CN" sz="1200">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会出问题</a:t>
            </a:r>
          </a:p>
        </p:txBody>
      </p:sp>
      <p:sp>
        <p:nvSpPr>
          <p:cNvPr id="4" name="日期占位符 3"/>
          <p:cNvSpPr>
            <a:spLocks noGrp="1"/>
          </p:cNvSpPr>
          <p:nvPr>
            <p:ph type="dt" idx="1"/>
          </p:nvPr>
        </p:nvSpPr>
        <p:spPr/>
        <p:txBody>
          <a:bodyPr/>
          <a:lstStyle/>
          <a:p>
            <a:pPr>
              <a:defRPr/>
            </a:pPr>
            <a:fld id="{060E15C4-7437-4632-89BF-9BA2EBF62014}" type="datetime3">
              <a:rPr lang="zh-CN" altLang="en-US" smtClean="0"/>
              <a:pPr>
                <a:defRPr/>
              </a:pPr>
              <a:t>2022年12月22日星期四</a:t>
            </a:fld>
            <a:endParaRPr lang="en-US" altLang="zh-CN"/>
          </a:p>
        </p:txBody>
      </p:sp>
      <p:sp>
        <p:nvSpPr>
          <p:cNvPr id="5" name="页脚占位符 4"/>
          <p:cNvSpPr>
            <a:spLocks noGrp="1"/>
          </p:cNvSpPr>
          <p:nvPr>
            <p:ph type="ftr" sz="quarter" idx="4"/>
          </p:nvPr>
        </p:nvSpPr>
        <p:spPr/>
        <p:txBody>
          <a:bodyPr/>
          <a:lstStyle/>
          <a:p>
            <a:pPr>
              <a:defRPr/>
            </a:pPr>
            <a:r>
              <a:rPr lang="zh-CN" altLang="en-US"/>
              <a:t>前言</a:t>
            </a:r>
            <a:endParaRPr lang="en-US" altLang="zh-CN"/>
          </a:p>
        </p:txBody>
      </p:sp>
      <p:sp>
        <p:nvSpPr>
          <p:cNvPr id="6" name="灯片编号占位符 5"/>
          <p:cNvSpPr>
            <a:spLocks noGrp="1"/>
          </p:cNvSpPr>
          <p:nvPr>
            <p:ph type="sldNum" sz="quarter" idx="5"/>
          </p:nvPr>
        </p:nvSpPr>
        <p:spPr/>
        <p:txBody>
          <a:bodyPr/>
          <a:lstStyle/>
          <a:p>
            <a:pPr>
              <a:defRPr/>
            </a:pPr>
            <a:fld id="{67751A37-15AB-4EEA-957E-12D7673DB0DD}" type="slidenum">
              <a:rPr lang="zh-CN" altLang="en-US" smtClean="0"/>
              <a:pPr>
                <a:defRPr/>
              </a:pPr>
              <a:t>47</a:t>
            </a:fld>
            <a:endParaRPr lang="en-US" altLang="zh-CN"/>
          </a:p>
        </p:txBody>
      </p:sp>
    </p:spTree>
    <p:extLst>
      <p:ext uri="{BB962C8B-B14F-4D97-AF65-F5344CB8AC3E}">
        <p14:creationId xmlns:p14="http://schemas.microsoft.com/office/powerpoint/2010/main" val="130045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pass</a:t>
            </a:r>
            <a:endParaRPr lang="zh-CN" altLang="en-US" dirty="0"/>
          </a:p>
        </p:txBody>
      </p:sp>
      <p:sp>
        <p:nvSpPr>
          <p:cNvPr id="4" name="日期占位符 3"/>
          <p:cNvSpPr>
            <a:spLocks noGrp="1"/>
          </p:cNvSpPr>
          <p:nvPr>
            <p:ph type="dt" idx="1"/>
          </p:nvPr>
        </p:nvSpPr>
        <p:spPr/>
        <p:txBody>
          <a:bodyPr/>
          <a:lstStyle/>
          <a:p>
            <a:pPr>
              <a:defRPr/>
            </a:pPr>
            <a:fld id="{060E15C4-7437-4632-89BF-9BA2EBF62014}" type="datetime3">
              <a:rPr lang="zh-CN" altLang="en-US" smtClean="0"/>
              <a:pPr>
                <a:defRPr/>
              </a:pPr>
              <a:t>2022年12月22日星期四</a:t>
            </a:fld>
            <a:endParaRPr lang="en-US" altLang="zh-CN"/>
          </a:p>
        </p:txBody>
      </p:sp>
      <p:sp>
        <p:nvSpPr>
          <p:cNvPr id="5" name="页脚占位符 4"/>
          <p:cNvSpPr>
            <a:spLocks noGrp="1"/>
          </p:cNvSpPr>
          <p:nvPr>
            <p:ph type="ftr" sz="quarter" idx="4"/>
          </p:nvPr>
        </p:nvSpPr>
        <p:spPr/>
        <p:txBody>
          <a:bodyPr/>
          <a:lstStyle/>
          <a:p>
            <a:pPr>
              <a:defRPr/>
            </a:pPr>
            <a:r>
              <a:rPr lang="zh-CN" altLang="en-US"/>
              <a:t>前言</a:t>
            </a:r>
            <a:endParaRPr lang="en-US" altLang="zh-CN"/>
          </a:p>
        </p:txBody>
      </p:sp>
      <p:sp>
        <p:nvSpPr>
          <p:cNvPr id="6" name="灯片编号占位符 5"/>
          <p:cNvSpPr>
            <a:spLocks noGrp="1"/>
          </p:cNvSpPr>
          <p:nvPr>
            <p:ph type="sldNum" sz="quarter" idx="5"/>
          </p:nvPr>
        </p:nvSpPr>
        <p:spPr/>
        <p:txBody>
          <a:bodyPr/>
          <a:lstStyle/>
          <a:p>
            <a:pPr>
              <a:defRPr/>
            </a:pPr>
            <a:fld id="{67751A37-15AB-4EEA-957E-12D7673DB0DD}" type="slidenum">
              <a:rPr lang="zh-CN" altLang="en-US" smtClean="0"/>
              <a:pPr>
                <a:defRPr/>
              </a:pPr>
              <a:t>48</a:t>
            </a:fld>
            <a:endParaRPr lang="en-US" altLang="zh-CN"/>
          </a:p>
        </p:txBody>
      </p:sp>
    </p:spTree>
    <p:extLst>
      <p:ext uri="{BB962C8B-B14F-4D97-AF65-F5344CB8AC3E}">
        <p14:creationId xmlns:p14="http://schemas.microsoft.com/office/powerpoint/2010/main" val="3663867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先不允许钱使用</a:t>
            </a:r>
          </a:p>
        </p:txBody>
      </p:sp>
      <p:sp>
        <p:nvSpPr>
          <p:cNvPr id="4" name="日期占位符 3"/>
          <p:cNvSpPr>
            <a:spLocks noGrp="1"/>
          </p:cNvSpPr>
          <p:nvPr>
            <p:ph type="dt" idx="1"/>
          </p:nvPr>
        </p:nvSpPr>
        <p:spPr/>
        <p:txBody>
          <a:bodyPr/>
          <a:lstStyle/>
          <a:p>
            <a:pPr>
              <a:defRPr/>
            </a:pPr>
            <a:fld id="{060E15C4-7437-4632-89BF-9BA2EBF62014}" type="datetime3">
              <a:rPr lang="zh-CN" altLang="en-US" smtClean="0"/>
              <a:pPr>
                <a:defRPr/>
              </a:pPr>
              <a:t>2022年12月22日星期四</a:t>
            </a:fld>
            <a:endParaRPr lang="en-US" altLang="zh-CN"/>
          </a:p>
        </p:txBody>
      </p:sp>
      <p:sp>
        <p:nvSpPr>
          <p:cNvPr id="5" name="页脚占位符 4"/>
          <p:cNvSpPr>
            <a:spLocks noGrp="1"/>
          </p:cNvSpPr>
          <p:nvPr>
            <p:ph type="ftr" sz="quarter" idx="4"/>
          </p:nvPr>
        </p:nvSpPr>
        <p:spPr/>
        <p:txBody>
          <a:bodyPr/>
          <a:lstStyle/>
          <a:p>
            <a:pPr>
              <a:defRPr/>
            </a:pPr>
            <a:r>
              <a:rPr lang="zh-CN" altLang="en-US"/>
              <a:t>前言</a:t>
            </a:r>
            <a:endParaRPr lang="en-US" altLang="zh-CN"/>
          </a:p>
        </p:txBody>
      </p:sp>
      <p:sp>
        <p:nvSpPr>
          <p:cNvPr id="6" name="灯片编号占位符 5"/>
          <p:cNvSpPr>
            <a:spLocks noGrp="1"/>
          </p:cNvSpPr>
          <p:nvPr>
            <p:ph type="sldNum" sz="quarter" idx="5"/>
          </p:nvPr>
        </p:nvSpPr>
        <p:spPr/>
        <p:txBody>
          <a:bodyPr/>
          <a:lstStyle/>
          <a:p>
            <a:pPr>
              <a:defRPr/>
            </a:pPr>
            <a:fld id="{67751A37-15AB-4EEA-957E-12D7673DB0DD}" type="slidenum">
              <a:rPr lang="zh-CN" altLang="en-US" smtClean="0"/>
              <a:pPr>
                <a:defRPr/>
              </a:pPr>
              <a:t>50</a:t>
            </a:fld>
            <a:endParaRPr lang="en-US" altLang="zh-CN"/>
          </a:p>
        </p:txBody>
      </p:sp>
    </p:spTree>
    <p:extLst>
      <p:ext uri="{BB962C8B-B14F-4D97-AF65-F5344CB8AC3E}">
        <p14:creationId xmlns:p14="http://schemas.microsoft.com/office/powerpoint/2010/main" val="58621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 name="AutoShape 8"/>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6" name="AutoShape 9"/>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7" name="AutoShape 10"/>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grpSp>
        <p:nvGrpSpPr>
          <p:cNvPr id="8" name="Group 11"/>
          <p:cNvGrpSpPr>
            <a:grpSpLocks/>
          </p:cNvGrpSpPr>
          <p:nvPr/>
        </p:nvGrpSpPr>
        <p:grpSpPr bwMode="auto">
          <a:xfrm>
            <a:off x="6934200" y="5181600"/>
            <a:ext cx="2033588" cy="1219200"/>
            <a:chOff x="4368" y="3264"/>
            <a:chExt cx="1281" cy="768"/>
          </a:xfrm>
        </p:grpSpPr>
        <p:sp>
          <p:nvSpPr>
            <p:cNvPr id="9" name="AutoShape 12"/>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10" name="AutoShape 13"/>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11" name="AutoShape 14"/>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12" name="AutoShape 15"/>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13" name="AutoShape 16"/>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14" name="AutoShape 17"/>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grpSp>
      <p:sp>
        <p:nvSpPr>
          <p:cNvPr id="15" name="AutoShape 18"/>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2226" name="Rectangle 2"/>
          <p:cNvSpPr>
            <a:spLocks noGrp="1" noChangeArrowheads="1"/>
          </p:cNvSpPr>
          <p:nvPr>
            <p:ph type="subTitle" sz="quarter" idx="1"/>
          </p:nvPr>
        </p:nvSpPr>
        <p:spPr>
          <a:xfrm>
            <a:off x="1371600" y="2667000"/>
            <a:ext cx="6400800" cy="3276600"/>
          </a:xfrm>
        </p:spPr>
        <p:txBody>
          <a:bodyPr anchor="ctr"/>
          <a:lstStyle>
            <a:lvl1pPr marL="0" indent="0" algn="ctr">
              <a:buFont typeface="Wingdings" pitchFamily="2" charset="2"/>
              <a:buNone/>
              <a:defRPr/>
            </a:lvl1pPr>
          </a:lstStyle>
          <a:p>
            <a:r>
              <a:rPr lang="zh-CN" altLang="en-US"/>
              <a:t>单击此处编辑母版副标题样式</a:t>
            </a:r>
          </a:p>
        </p:txBody>
      </p:sp>
      <p:sp>
        <p:nvSpPr>
          <p:cNvPr id="52230" name="Rectangle 6"/>
          <p:cNvSpPr>
            <a:spLocks noGrp="1" noChangeArrowheads="1"/>
          </p:cNvSpPr>
          <p:nvPr>
            <p:ph type="ctrTitle" sz="quarter"/>
          </p:nvPr>
        </p:nvSpPr>
        <p:spPr>
          <a:xfrm>
            <a:off x="685800" y="914400"/>
            <a:ext cx="7772400" cy="1143000"/>
          </a:xfrm>
        </p:spPr>
        <p:txBody>
          <a:bodyPr/>
          <a:lstStyle>
            <a:lvl1pPr algn="ctr">
              <a:defRPr/>
            </a:lvl1pPr>
          </a:lstStyle>
          <a:p>
            <a:r>
              <a:rPr lang="zh-CN" altLang="en-US"/>
              <a:t>单击此处编辑母版标题样式</a:t>
            </a:r>
          </a:p>
        </p:txBody>
      </p:sp>
      <p:sp>
        <p:nvSpPr>
          <p:cNvPr id="16" name="Rectangle 3"/>
          <p:cNvSpPr>
            <a:spLocks noGrp="1" noChangeArrowheads="1"/>
          </p:cNvSpPr>
          <p:nvPr>
            <p:ph type="dt" sz="quarter" idx="10"/>
          </p:nvPr>
        </p:nvSpPr>
        <p:spPr>
          <a:xfrm>
            <a:off x="76200" y="6323013"/>
            <a:ext cx="1905000" cy="457200"/>
          </a:xfrm>
        </p:spPr>
        <p:txBody>
          <a:bodyPr/>
          <a:lstStyle>
            <a:lvl1pPr>
              <a:defRPr sz="1400">
                <a:solidFill>
                  <a:schemeClr val="tx1"/>
                </a:solidFill>
                <a:latin typeface="Times New Roman" pitchFamily="18" charset="0"/>
                <a:ea typeface="宋体" pitchFamily="2" charset="-122"/>
              </a:defRPr>
            </a:lvl1pPr>
          </a:lstStyle>
          <a:p>
            <a:pPr>
              <a:defRPr/>
            </a:pPr>
            <a:fld id="{0546D59C-2568-43F4-9FC3-3326EE874157}" type="datetime3">
              <a:rPr lang="zh-CN" altLang="en-US"/>
              <a:pPr>
                <a:defRPr/>
              </a:pPr>
              <a:t>2022年12月22日星期四</a:t>
            </a:fld>
            <a:endParaRPr lang="en-US" altLang="zh-CN"/>
          </a:p>
        </p:txBody>
      </p:sp>
      <p:sp>
        <p:nvSpPr>
          <p:cNvPr id="17" name="Rectangle 4"/>
          <p:cNvSpPr>
            <a:spLocks noGrp="1" noChangeArrowheads="1"/>
          </p:cNvSpPr>
          <p:nvPr>
            <p:ph type="ftr" sz="quarter" idx="11"/>
          </p:nvPr>
        </p:nvSpPr>
        <p:spPr>
          <a:xfrm>
            <a:off x="3124200" y="6324600"/>
            <a:ext cx="2895600" cy="457200"/>
          </a:xfrm>
          <a:prstGeom prst="rect">
            <a:avLst/>
          </a:prstGeom>
        </p:spPr>
        <p:txBody>
          <a:bodyPr wrap="none" lIns="92075" tIns="46038" rIns="92075" bIns="46038" anchor="ctr"/>
          <a:lstStyle>
            <a:lvl1pPr algn="ctr" eaLnBrk="1" hangingPunct="1">
              <a:spcBef>
                <a:spcPct val="50000"/>
              </a:spcBef>
              <a:defRPr kumimoji="1" sz="1400">
                <a:solidFill>
                  <a:schemeClr val="tx1"/>
                </a:solidFill>
                <a:latin typeface="Times New Roman" pitchFamily="18" charset="0"/>
                <a:ea typeface="宋体" pitchFamily="2" charset="-122"/>
              </a:defRPr>
            </a:lvl1pPr>
          </a:lstStyle>
          <a:p>
            <a:pPr>
              <a:defRPr/>
            </a:pPr>
            <a:r>
              <a:rPr lang="zh-CN" altLang="en-US"/>
              <a:t>数据库系统概念----前言</a:t>
            </a:r>
            <a:endParaRPr lang="en-US" altLang="zh-CN"/>
          </a:p>
        </p:txBody>
      </p:sp>
      <p:sp>
        <p:nvSpPr>
          <p:cNvPr id="18" name="Rectangle 5"/>
          <p:cNvSpPr>
            <a:spLocks noGrp="1" noChangeArrowheads="1"/>
          </p:cNvSpPr>
          <p:nvPr>
            <p:ph type="sldNum" sz="quarter" idx="12"/>
          </p:nvPr>
        </p:nvSpPr>
        <p:spPr>
          <a:xfrm>
            <a:off x="7162800" y="6324600"/>
            <a:ext cx="1905000" cy="457200"/>
          </a:xfrm>
          <a:ln w="9525"/>
        </p:spPr>
        <p:txBody>
          <a:bodyPr/>
          <a:lstStyle>
            <a:lvl1pPr algn="r">
              <a:defRPr sz="1400" b="0">
                <a:solidFill>
                  <a:schemeClr val="tx1"/>
                </a:solidFill>
                <a:ea typeface="宋体" panose="02010600030101010101" pitchFamily="2" charset="-122"/>
              </a:defRPr>
            </a:lvl1pPr>
          </a:lstStyle>
          <a:p>
            <a:pPr>
              <a:defRPr/>
            </a:pPr>
            <a:fld id="{AEB1E504-9AFF-4728-B2F9-C063EADFE02E}" type="slidenum">
              <a:rPr lang="zh-CN" altLang="en-US"/>
              <a:pPr>
                <a:defRPr/>
              </a:pPr>
              <a:t>‹#›</a:t>
            </a:fld>
            <a:endParaRPr lang="en-US" altLang="zh-CN"/>
          </a:p>
        </p:txBody>
      </p:sp>
    </p:spTree>
    <p:extLst>
      <p:ext uri="{BB962C8B-B14F-4D97-AF65-F5344CB8AC3E}">
        <p14:creationId xmlns:p14="http://schemas.microsoft.com/office/powerpoint/2010/main" val="227439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p:txBody>
          <a:bodyPr/>
          <a:lstStyle>
            <a:lvl1pPr>
              <a:defRPr/>
            </a:lvl1pPr>
          </a:lstStyle>
          <a:p>
            <a:pPr>
              <a:defRPr/>
            </a:pPr>
            <a:fld id="{16D2A624-C912-497B-AE96-8241BF4804DD}" type="datetime3">
              <a:rPr lang="zh-CN" altLang="en-US"/>
              <a:pPr>
                <a:defRPr/>
              </a:pPr>
              <a:t>2022年12月22日星期四</a:t>
            </a:fld>
            <a:endParaRPr lang="en-US" altLang="zh-CN"/>
          </a:p>
        </p:txBody>
      </p:sp>
      <p:sp>
        <p:nvSpPr>
          <p:cNvPr id="5" name="Rectangle 20"/>
          <p:cNvSpPr>
            <a:spLocks noGrp="1" noChangeArrowheads="1"/>
          </p:cNvSpPr>
          <p:nvPr>
            <p:ph type="sldNum" sz="quarter" idx="11"/>
          </p:nvPr>
        </p:nvSpPr>
        <p:spPr/>
        <p:txBody>
          <a:bodyPr/>
          <a:lstStyle>
            <a:lvl1pPr>
              <a:defRPr/>
            </a:lvl1pPr>
          </a:lstStyle>
          <a:p>
            <a:pPr>
              <a:defRPr/>
            </a:pPr>
            <a:fld id="{10DD3178-CA63-4BC8-AFD1-1E9605E34F4D}" type="slidenum">
              <a:rPr lang="zh-CN" altLang="en-US"/>
              <a:pPr>
                <a:defRPr/>
              </a:pPr>
              <a:t>‹#›</a:t>
            </a:fld>
            <a:endParaRPr lang="en-US" altLang="zh-CN"/>
          </a:p>
        </p:txBody>
      </p:sp>
      <p:sp>
        <p:nvSpPr>
          <p:cNvPr id="6" name="Rectangle 35"/>
          <p:cNvSpPr>
            <a:spLocks noGrp="1" noChangeArrowheads="1"/>
          </p:cNvSpPr>
          <p:nvPr>
            <p:ph type="ftr" sz="quarter" idx="12"/>
          </p:nvPr>
        </p:nvSpPr>
        <p:spPr>
          <a:xfrm>
            <a:off x="3505200" y="6477000"/>
            <a:ext cx="3733800" cy="304800"/>
          </a:xfrm>
          <a:prstGeom prst="rect">
            <a:avLst/>
          </a:prstGeom>
        </p:spPr>
        <p:txBody>
          <a:bodyPr/>
          <a:lstStyle>
            <a:lvl1pPr algn="ctr" eaLnBrk="1" hangingPunct="1">
              <a:spcBef>
                <a:spcPct val="50000"/>
              </a:spcBef>
              <a:defRPr/>
            </a:lvl1pPr>
          </a:lstStyle>
          <a:p>
            <a:pPr>
              <a:defRPr/>
            </a:pPr>
            <a:r>
              <a:rPr lang="zh-CN" altLang="en-US"/>
              <a:t>大数据管理----前言</a:t>
            </a:r>
            <a:endParaRPr lang="zh-CN" altLang="zh-CN"/>
          </a:p>
        </p:txBody>
      </p:sp>
    </p:spTree>
    <p:extLst>
      <p:ext uri="{BB962C8B-B14F-4D97-AF65-F5344CB8AC3E}">
        <p14:creationId xmlns:p14="http://schemas.microsoft.com/office/powerpoint/2010/main" val="152241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p:txBody>
          <a:bodyPr/>
          <a:lstStyle>
            <a:lvl1pPr>
              <a:defRPr/>
            </a:lvl1pPr>
          </a:lstStyle>
          <a:p>
            <a:pPr>
              <a:defRPr/>
            </a:pPr>
            <a:fld id="{AAE06AAF-2451-4C42-8BFC-2B5444B2A5D0}" type="datetime3">
              <a:rPr lang="zh-CN" altLang="en-US"/>
              <a:pPr>
                <a:defRPr/>
              </a:pPr>
              <a:t>2022年12月22日星期四</a:t>
            </a:fld>
            <a:endParaRPr lang="en-US" altLang="zh-CN"/>
          </a:p>
        </p:txBody>
      </p:sp>
      <p:sp>
        <p:nvSpPr>
          <p:cNvPr id="6" name="Rectangle 20"/>
          <p:cNvSpPr>
            <a:spLocks noGrp="1" noChangeArrowheads="1"/>
          </p:cNvSpPr>
          <p:nvPr>
            <p:ph type="sldNum" sz="quarter" idx="11"/>
          </p:nvPr>
        </p:nvSpPr>
        <p:spPr/>
        <p:txBody>
          <a:bodyPr/>
          <a:lstStyle>
            <a:lvl1pPr>
              <a:defRPr/>
            </a:lvl1pPr>
          </a:lstStyle>
          <a:p>
            <a:pPr>
              <a:defRPr/>
            </a:pPr>
            <a:fld id="{AD2EF530-DAAA-4B2C-8693-1C60E05EE1AD}" type="slidenum">
              <a:rPr lang="zh-CN" altLang="en-US"/>
              <a:pPr>
                <a:defRPr/>
              </a:pPr>
              <a:t>‹#›</a:t>
            </a:fld>
            <a:endParaRPr lang="en-US" altLang="zh-CN"/>
          </a:p>
        </p:txBody>
      </p:sp>
      <p:sp>
        <p:nvSpPr>
          <p:cNvPr id="7" name="Rectangle 35"/>
          <p:cNvSpPr>
            <a:spLocks noGrp="1" noChangeArrowheads="1"/>
          </p:cNvSpPr>
          <p:nvPr>
            <p:ph type="ftr" sz="quarter" idx="12"/>
          </p:nvPr>
        </p:nvSpPr>
        <p:spPr>
          <a:xfrm>
            <a:off x="3505200" y="6477000"/>
            <a:ext cx="3733800" cy="304800"/>
          </a:xfrm>
          <a:prstGeom prst="rect">
            <a:avLst/>
          </a:prstGeom>
        </p:spPr>
        <p:txBody>
          <a:bodyPr/>
          <a:lstStyle>
            <a:lvl1pPr algn="ctr" eaLnBrk="1" hangingPunct="1">
              <a:spcBef>
                <a:spcPct val="50000"/>
              </a:spcBef>
              <a:defRPr/>
            </a:lvl1pPr>
          </a:lstStyle>
          <a:p>
            <a:pPr>
              <a:defRPr/>
            </a:pPr>
            <a:r>
              <a:rPr lang="zh-CN" altLang="en-US"/>
              <a:t>大数据管理----前言</a:t>
            </a:r>
            <a:endParaRPr lang="zh-CN" altLang="zh-CN"/>
          </a:p>
        </p:txBody>
      </p:sp>
    </p:spTree>
    <p:extLst>
      <p:ext uri="{BB962C8B-B14F-4D97-AF65-F5344CB8AC3E}">
        <p14:creationId xmlns:p14="http://schemas.microsoft.com/office/powerpoint/2010/main" val="42201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p:txBody>
          <a:bodyPr/>
          <a:lstStyle>
            <a:lvl1pPr>
              <a:defRPr/>
            </a:lvl1pPr>
          </a:lstStyle>
          <a:p>
            <a:pPr>
              <a:defRPr/>
            </a:pPr>
            <a:fld id="{59F337DC-4311-42F7-BFC7-1587AF018189}" type="datetime3">
              <a:rPr lang="zh-CN" altLang="en-US"/>
              <a:pPr>
                <a:defRPr/>
              </a:pPr>
              <a:t>2022年12月22日星期四</a:t>
            </a:fld>
            <a:endParaRPr lang="en-US" altLang="zh-CN"/>
          </a:p>
        </p:txBody>
      </p:sp>
      <p:sp>
        <p:nvSpPr>
          <p:cNvPr id="6" name="Rectangle 20"/>
          <p:cNvSpPr>
            <a:spLocks noGrp="1" noChangeArrowheads="1"/>
          </p:cNvSpPr>
          <p:nvPr>
            <p:ph type="sldNum" sz="quarter" idx="11"/>
          </p:nvPr>
        </p:nvSpPr>
        <p:spPr/>
        <p:txBody>
          <a:bodyPr/>
          <a:lstStyle>
            <a:lvl1pPr>
              <a:defRPr/>
            </a:lvl1pPr>
          </a:lstStyle>
          <a:p>
            <a:pPr>
              <a:defRPr/>
            </a:pPr>
            <a:fld id="{C55DBFEF-308F-46BD-B8B5-9B293DE5B33A}" type="slidenum">
              <a:rPr lang="zh-CN" altLang="en-US"/>
              <a:pPr>
                <a:defRPr/>
              </a:pPr>
              <a:t>‹#›</a:t>
            </a:fld>
            <a:endParaRPr lang="en-US" altLang="zh-CN"/>
          </a:p>
        </p:txBody>
      </p:sp>
      <p:sp>
        <p:nvSpPr>
          <p:cNvPr id="7" name="Rectangle 35"/>
          <p:cNvSpPr>
            <a:spLocks noGrp="1" noChangeArrowheads="1"/>
          </p:cNvSpPr>
          <p:nvPr>
            <p:ph type="ftr" sz="quarter" idx="12"/>
          </p:nvPr>
        </p:nvSpPr>
        <p:spPr>
          <a:xfrm>
            <a:off x="3505200" y="6477000"/>
            <a:ext cx="3733800" cy="304800"/>
          </a:xfrm>
          <a:prstGeom prst="rect">
            <a:avLst/>
          </a:prstGeom>
        </p:spPr>
        <p:txBody>
          <a:bodyPr/>
          <a:lstStyle>
            <a:lvl1pPr algn="ctr" eaLnBrk="1" hangingPunct="1">
              <a:spcBef>
                <a:spcPct val="50000"/>
              </a:spcBef>
              <a:defRPr/>
            </a:lvl1pPr>
          </a:lstStyle>
          <a:p>
            <a:pPr>
              <a:defRPr/>
            </a:pPr>
            <a:r>
              <a:rPr lang="zh-CN" altLang="en-US"/>
              <a:t>大数据管理----前言</a:t>
            </a:r>
            <a:endParaRPr lang="zh-CN" altLang="zh-CN"/>
          </a:p>
        </p:txBody>
      </p:sp>
    </p:spTree>
    <p:extLst>
      <p:ext uri="{BB962C8B-B14F-4D97-AF65-F5344CB8AC3E}">
        <p14:creationId xmlns:p14="http://schemas.microsoft.com/office/powerpoint/2010/main" val="32933271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03" name="Rectangle 3"/>
          <p:cNvSpPr>
            <a:spLocks noGrp="1" noChangeArrowheads="1"/>
          </p:cNvSpPr>
          <p:nvPr>
            <p:ph type="dt" sz="half" idx="2"/>
          </p:nvPr>
        </p:nvSpPr>
        <p:spPr bwMode="auto">
          <a:xfrm>
            <a:off x="685800" y="6477000"/>
            <a:ext cx="27432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1" hangingPunct="1">
              <a:spcBef>
                <a:spcPct val="0"/>
              </a:spcBef>
              <a:defRPr sz="1600">
                <a:solidFill>
                  <a:schemeClr val="accent2"/>
                </a:solidFill>
                <a:latin typeface="+mn-ea"/>
                <a:ea typeface="+mn-ea"/>
              </a:defRPr>
            </a:lvl1pPr>
          </a:lstStyle>
          <a:p>
            <a:pPr>
              <a:defRPr/>
            </a:pPr>
            <a:fld id="{9DC74CA7-2322-45C3-9480-9050A49F457A}" type="datetime3">
              <a:rPr lang="zh-CN" altLang="en-US"/>
              <a:pPr>
                <a:defRPr/>
              </a:pPr>
              <a:t>2022年12月22日星期四</a:t>
            </a:fld>
            <a:endParaRPr lang="en-US" altLang="zh-CN"/>
          </a:p>
        </p:txBody>
      </p:sp>
      <p:sp>
        <p:nvSpPr>
          <p:cNvPr id="1028" name="Rectangle 6"/>
          <p:cNvSpPr>
            <a:spLocks noGrp="1" noChangeArrowheads="1"/>
          </p:cNvSpPr>
          <p:nvPr>
            <p:ph type="title"/>
          </p:nvPr>
        </p:nvSpPr>
        <p:spPr bwMode="auto">
          <a:xfrm>
            <a:off x="685800" y="1524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dirty="0"/>
              <a:t>单击此处编辑母版标题样式</a:t>
            </a:r>
          </a:p>
        </p:txBody>
      </p:sp>
      <p:grpSp>
        <p:nvGrpSpPr>
          <p:cNvPr id="1029" name="Group 7"/>
          <p:cNvGrpSpPr>
            <a:grpSpLocks/>
          </p:cNvGrpSpPr>
          <p:nvPr/>
        </p:nvGrpSpPr>
        <p:grpSpPr bwMode="auto">
          <a:xfrm>
            <a:off x="7543800" y="5867400"/>
            <a:ext cx="1371600" cy="838200"/>
            <a:chOff x="4368" y="3312"/>
            <a:chExt cx="1281" cy="768"/>
          </a:xfrm>
        </p:grpSpPr>
        <p:sp>
          <p:nvSpPr>
            <p:cNvPr id="51208" name="AutoShape 8"/>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1209" name="AutoShape 9"/>
            <p:cNvSpPr>
              <a:spLocks noChangeArrowheads="1"/>
            </p:cNvSpPr>
            <p:nvPr/>
          </p:nvSpPr>
          <p:spPr bwMode="auto">
            <a:xfrm>
              <a:off x="4845" y="3372"/>
              <a:ext cx="264" cy="265"/>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1210" name="AutoShape 10"/>
            <p:cNvSpPr>
              <a:spLocks noChangeArrowheads="1"/>
            </p:cNvSpPr>
            <p:nvPr/>
          </p:nvSpPr>
          <p:spPr bwMode="auto">
            <a:xfrm rot="1320000">
              <a:off x="5218"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1211" name="AutoShape 11"/>
            <p:cNvSpPr>
              <a:spLocks noChangeArrowheads="1"/>
            </p:cNvSpPr>
            <p:nvPr/>
          </p:nvSpPr>
          <p:spPr bwMode="auto">
            <a:xfrm rot="20940000">
              <a:off x="4450" y="3792"/>
              <a:ext cx="289"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1212" name="AutoShape 12"/>
            <p:cNvSpPr>
              <a:spLocks noChangeArrowheads="1"/>
            </p:cNvSpPr>
            <p:nvPr/>
          </p:nvSpPr>
          <p:spPr bwMode="auto">
            <a:xfrm>
              <a:off x="4893" y="3420"/>
              <a:ext cx="264" cy="265"/>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1213" name="AutoShape 13"/>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grpSp>
      <p:grpSp>
        <p:nvGrpSpPr>
          <p:cNvPr id="1030" name="Group 14"/>
          <p:cNvGrpSpPr>
            <a:grpSpLocks/>
          </p:cNvGrpSpPr>
          <p:nvPr/>
        </p:nvGrpSpPr>
        <p:grpSpPr bwMode="auto">
          <a:xfrm>
            <a:off x="381000" y="914400"/>
            <a:ext cx="8305800" cy="381000"/>
            <a:chOff x="240" y="768"/>
            <a:chExt cx="5232" cy="240"/>
          </a:xfrm>
        </p:grpSpPr>
        <p:sp>
          <p:nvSpPr>
            <p:cNvPr id="51215" name="Rectangle 15"/>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a:lstStyle/>
            <a:p>
              <a:pPr eaLnBrk="1" hangingPunct="1">
                <a:defRPr/>
              </a:pPr>
              <a:endParaRPr lang="zh-CN" altLang="en-US"/>
            </a:p>
          </p:txBody>
        </p:sp>
        <p:sp>
          <p:nvSpPr>
            <p:cNvPr id="51216" name="Rectangle 16"/>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a:lstStyle/>
            <a:p>
              <a:pPr eaLnBrk="1" hangingPunct="1">
                <a:defRPr/>
              </a:pPr>
              <a:endParaRPr lang="zh-CN" altLang="en-US"/>
            </a:p>
          </p:txBody>
        </p:sp>
      </p:grpSp>
      <p:sp>
        <p:nvSpPr>
          <p:cNvPr id="51220" name="Rectangle 20"/>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prstTxWarp prst="textNoShape">
              <a:avLst/>
            </a:prstTxWarp>
          </a:bodyPr>
          <a:lstStyle>
            <a:lvl1pPr algn="l" eaLnBrk="1" hangingPunct="1">
              <a:spcBef>
                <a:spcPct val="0"/>
              </a:spcBef>
              <a:defRPr b="1">
                <a:solidFill>
                  <a:schemeClr val="accent2"/>
                </a:solidFill>
                <a:ea typeface="华文新魏" panose="02010800040101010101" pitchFamily="2" charset="-122"/>
              </a:defRPr>
            </a:lvl1pPr>
          </a:lstStyle>
          <a:p>
            <a:pPr>
              <a:defRPr/>
            </a:pPr>
            <a:fld id="{6A0D0549-7D0E-4C32-BB2A-841CBFF434F1}"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Lst>
  <p:hf hdr="0"/>
  <p:txStyles>
    <p:titleStyle>
      <a:lvl1pPr algn="l" rtl="0" eaLnBrk="0" fontAlgn="base" hangingPunct="0">
        <a:spcBef>
          <a:spcPct val="0"/>
        </a:spcBef>
        <a:spcAft>
          <a:spcPct val="0"/>
        </a:spcAft>
        <a:defRPr kumimoji="1" sz="4400" b="1">
          <a:solidFill>
            <a:srgbClr val="FF3300"/>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b="1">
          <a:solidFill>
            <a:srgbClr val="FF3300"/>
          </a:solidFill>
          <a:latin typeface="Arial" charset="0"/>
          <a:ea typeface="隶书" pitchFamily="49" charset="-122"/>
        </a:defRPr>
      </a:lvl2pPr>
      <a:lvl3pPr algn="l" rtl="0" eaLnBrk="0" fontAlgn="base" hangingPunct="0">
        <a:spcBef>
          <a:spcPct val="0"/>
        </a:spcBef>
        <a:spcAft>
          <a:spcPct val="0"/>
        </a:spcAft>
        <a:defRPr kumimoji="1" sz="4400" b="1">
          <a:solidFill>
            <a:srgbClr val="FF3300"/>
          </a:solidFill>
          <a:latin typeface="Arial" charset="0"/>
          <a:ea typeface="隶书" pitchFamily="49" charset="-122"/>
        </a:defRPr>
      </a:lvl3pPr>
      <a:lvl4pPr algn="l" rtl="0" eaLnBrk="0" fontAlgn="base" hangingPunct="0">
        <a:spcBef>
          <a:spcPct val="0"/>
        </a:spcBef>
        <a:spcAft>
          <a:spcPct val="0"/>
        </a:spcAft>
        <a:defRPr kumimoji="1" sz="4400" b="1">
          <a:solidFill>
            <a:srgbClr val="FF3300"/>
          </a:solidFill>
          <a:latin typeface="Arial" charset="0"/>
          <a:ea typeface="隶书" pitchFamily="49" charset="-122"/>
        </a:defRPr>
      </a:lvl4pPr>
      <a:lvl5pPr algn="l" rtl="0" eaLnBrk="0" fontAlgn="base" hangingPunct="0">
        <a:spcBef>
          <a:spcPct val="0"/>
        </a:spcBef>
        <a:spcAft>
          <a:spcPct val="0"/>
        </a:spcAft>
        <a:defRPr kumimoji="1" sz="4400" b="1">
          <a:solidFill>
            <a:srgbClr val="FF3300"/>
          </a:solidFill>
          <a:latin typeface="Arial" charset="0"/>
          <a:ea typeface="隶书" pitchFamily="49" charset="-122"/>
        </a:defRPr>
      </a:lvl5pPr>
      <a:lvl6pPr marL="457200" algn="l" rtl="0" fontAlgn="base">
        <a:spcBef>
          <a:spcPct val="0"/>
        </a:spcBef>
        <a:spcAft>
          <a:spcPct val="0"/>
        </a:spcAft>
        <a:defRPr kumimoji="1" sz="4400" b="1">
          <a:solidFill>
            <a:srgbClr val="FF3300"/>
          </a:solidFill>
          <a:latin typeface="Arial" charset="0"/>
          <a:ea typeface="隶书" pitchFamily="49" charset="-122"/>
        </a:defRPr>
      </a:lvl6pPr>
      <a:lvl7pPr marL="914400" algn="l" rtl="0" fontAlgn="base">
        <a:spcBef>
          <a:spcPct val="0"/>
        </a:spcBef>
        <a:spcAft>
          <a:spcPct val="0"/>
        </a:spcAft>
        <a:defRPr kumimoji="1" sz="4400" b="1">
          <a:solidFill>
            <a:srgbClr val="FF3300"/>
          </a:solidFill>
          <a:latin typeface="Arial" charset="0"/>
          <a:ea typeface="隶书" pitchFamily="49" charset="-122"/>
        </a:defRPr>
      </a:lvl7pPr>
      <a:lvl8pPr marL="1371600" algn="l" rtl="0" fontAlgn="base">
        <a:spcBef>
          <a:spcPct val="0"/>
        </a:spcBef>
        <a:spcAft>
          <a:spcPct val="0"/>
        </a:spcAft>
        <a:defRPr kumimoji="1" sz="4400" b="1">
          <a:solidFill>
            <a:srgbClr val="FF3300"/>
          </a:solidFill>
          <a:latin typeface="Arial" charset="0"/>
          <a:ea typeface="隶书" pitchFamily="49" charset="-122"/>
        </a:defRPr>
      </a:lvl8pPr>
      <a:lvl9pPr marL="1828800" algn="l" rtl="0" fontAlgn="base">
        <a:spcBef>
          <a:spcPct val="0"/>
        </a:spcBef>
        <a:spcAft>
          <a:spcPct val="0"/>
        </a:spcAft>
        <a:defRPr kumimoji="1" sz="4400" b="1">
          <a:solidFill>
            <a:srgbClr val="FF3300"/>
          </a:solidFill>
          <a:latin typeface="Arial"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kumimoji="1"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kumimoji="1"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kumimoji="1"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kumimoji="1"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itchFamily="2" charset="2"/>
        <a:buChar char="l"/>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WordArt 5"/>
          <p:cNvSpPr>
            <a:spLocks noChangeArrowheads="1" noChangeShapeType="1" noTextEdit="1"/>
          </p:cNvSpPr>
          <p:nvPr/>
        </p:nvSpPr>
        <p:spPr bwMode="auto">
          <a:xfrm>
            <a:off x="2743449" y="4005064"/>
            <a:ext cx="4824536" cy="867544"/>
          </a:xfrm>
          <a:prstGeom prst="rect">
            <a:avLst/>
          </a:prstGeom>
        </p:spPr>
        <p:txBody>
          <a:bodyPr wrap="none" fromWordArt="1">
            <a:prstTxWarp prst="textPlain">
              <a:avLst>
                <a:gd name="adj" fmla="val 48671"/>
              </a:avLst>
            </a:prstTxWarp>
            <a:scene3d>
              <a:camera prst="legacyObliqueRight"/>
              <a:lightRig rig="legacyHarsh3" dir="t"/>
            </a:scene3d>
            <a:sp3d extrusionH="100000" prstMaterial="legacyMatte">
              <a:extrusionClr>
                <a:srgbClr val="663300"/>
              </a:extrusionClr>
            </a:sp3d>
          </a:bodyPr>
          <a:lstStyle/>
          <a:p>
            <a:pPr algn="ctr" eaLnBrk="1" hangingPunct="1">
              <a:spcBef>
                <a:spcPct val="50000"/>
              </a:spcBef>
              <a:defRPr/>
            </a:pPr>
            <a:r>
              <a:rPr lang="en-US" altLang="zh-CN" sz="1800" kern="10" dirty="0">
                <a:ln w="9525">
                  <a:round/>
                  <a:headEnd/>
                  <a:tailEnd/>
                </a:ln>
                <a:solidFill>
                  <a:srgbClr val="002060"/>
                </a:solidFill>
                <a:latin typeface="微软雅黑" panose="020B0503020204020204" pitchFamily="34" charset="-122"/>
                <a:ea typeface="微软雅黑" panose="020B0503020204020204" pitchFamily="34" charset="-122"/>
              </a:rPr>
              <a:t>2      </a:t>
            </a:r>
            <a:r>
              <a:rPr lang="zh-CN" altLang="en-US" sz="1800" kern="10" dirty="0">
                <a:ln w="9525">
                  <a:round/>
                  <a:headEnd/>
                  <a:tailEnd/>
                </a:ln>
                <a:solidFill>
                  <a:srgbClr val="002060"/>
                </a:solidFill>
                <a:latin typeface="微软雅黑" panose="020B0503020204020204" pitchFamily="34" charset="-122"/>
                <a:ea typeface="微软雅黑" panose="020B0503020204020204" pitchFamily="34" charset="-122"/>
              </a:rPr>
              <a:t>数据一致性理论</a:t>
            </a:r>
          </a:p>
        </p:txBody>
      </p:sp>
      <p:pic>
        <p:nvPicPr>
          <p:cNvPr id="819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38" y="-1588"/>
            <a:ext cx="7534275" cy="295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idx="1"/>
          </p:nvPr>
        </p:nvSpPr>
        <p:spPr/>
        <p:txBody>
          <a:bodyPr/>
          <a:lstStyle/>
          <a:p>
            <a:pPr>
              <a:lnSpc>
                <a:spcPct val="150000"/>
              </a:lnSpc>
            </a:pPr>
            <a:r>
              <a:rPr lang="zh-CN" altLang="en-US" sz="2800" dirty="0"/>
              <a:t>选择</a:t>
            </a:r>
            <a:r>
              <a:rPr lang="en-US" altLang="zh-CN" sz="2800" dirty="0"/>
              <a:t>CA</a:t>
            </a:r>
            <a:r>
              <a:rPr lang="zh-CN" altLang="en-US" sz="2800" dirty="0"/>
              <a:t>，放弃</a:t>
            </a:r>
            <a:r>
              <a:rPr lang="en-US" altLang="zh-CN" sz="2800" dirty="0"/>
              <a:t>P</a:t>
            </a:r>
          </a:p>
          <a:p>
            <a:pPr lvl="1">
              <a:lnSpc>
                <a:spcPct val="150000"/>
              </a:lnSpc>
            </a:pPr>
            <a:r>
              <a:rPr lang="zh-CN" altLang="en-US" sz="2400" dirty="0"/>
              <a:t>关系型数据库</a:t>
            </a:r>
            <a:endParaRPr lang="en-US" altLang="zh-CN" sz="2400" dirty="0"/>
          </a:p>
          <a:p>
            <a:pPr>
              <a:lnSpc>
                <a:spcPct val="150000"/>
              </a:lnSpc>
            </a:pPr>
            <a:r>
              <a:rPr lang="zh-CN" altLang="en-US" sz="2800" dirty="0"/>
              <a:t>选择</a:t>
            </a:r>
            <a:r>
              <a:rPr lang="en-US" altLang="zh-CN" sz="2800" dirty="0"/>
              <a:t>CP</a:t>
            </a:r>
            <a:r>
              <a:rPr lang="zh-CN" altLang="en-US" sz="2800" dirty="0"/>
              <a:t>，放弃</a:t>
            </a:r>
            <a:r>
              <a:rPr lang="en-US" altLang="zh-CN" sz="2800" dirty="0"/>
              <a:t>A</a:t>
            </a:r>
          </a:p>
          <a:p>
            <a:pPr lvl="1">
              <a:lnSpc>
                <a:spcPct val="150000"/>
              </a:lnSpc>
            </a:pPr>
            <a:r>
              <a:rPr lang="zh-CN" altLang="en-US" sz="2400" dirty="0"/>
              <a:t>分布式数据库</a:t>
            </a:r>
            <a:endParaRPr lang="en-US" altLang="zh-CN" sz="2400" dirty="0"/>
          </a:p>
          <a:p>
            <a:pPr>
              <a:lnSpc>
                <a:spcPct val="150000"/>
              </a:lnSpc>
            </a:pPr>
            <a:r>
              <a:rPr lang="zh-CN" altLang="en-US" sz="2800" dirty="0"/>
              <a:t>选择</a:t>
            </a:r>
            <a:r>
              <a:rPr lang="en-US" altLang="zh-CN" sz="2800" dirty="0"/>
              <a:t>AP</a:t>
            </a:r>
            <a:r>
              <a:rPr lang="zh-CN" altLang="en-US" sz="2800" dirty="0"/>
              <a:t>，放弃</a:t>
            </a:r>
            <a:r>
              <a:rPr lang="en-US" altLang="zh-CN" sz="2800" dirty="0"/>
              <a:t>C</a:t>
            </a:r>
          </a:p>
          <a:p>
            <a:pPr lvl="1">
              <a:lnSpc>
                <a:spcPct val="150000"/>
              </a:lnSpc>
            </a:pPr>
            <a:r>
              <a:rPr lang="zh-CN" altLang="en-US" sz="2400" dirty="0"/>
              <a:t>保证最终一致性，如</a:t>
            </a:r>
            <a:r>
              <a:rPr lang="en-US" altLang="zh-CN" sz="2400" dirty="0"/>
              <a:t>BASE</a:t>
            </a:r>
            <a:endParaRPr lang="zh-CN" altLang="en-US" sz="2400" dirty="0"/>
          </a:p>
        </p:txBody>
      </p:sp>
      <p:sp>
        <p:nvSpPr>
          <p:cNvPr id="4" name="日期占位符 3"/>
          <p:cNvSpPr>
            <a:spLocks noGrp="1"/>
          </p:cNvSpPr>
          <p:nvPr>
            <p:ph type="dt" sz="quarter" idx="10"/>
          </p:nvPr>
        </p:nvSpPr>
        <p:spPr/>
        <p:txBody>
          <a:bodyPr/>
          <a:lstStyle/>
          <a:p>
            <a:pPr>
              <a:defRPr/>
            </a:pPr>
            <a:fld id="{4E72A0B1-1242-4CAB-803A-B1708A516ECA}" type="datetime3">
              <a:rPr lang="zh-CN" altLang="en-US" smtClean="0"/>
              <a:pPr>
                <a:defRPr/>
              </a:pPr>
              <a:t>2022年12月22日星期四</a:t>
            </a:fld>
            <a:endParaRPr lang="en-US" altLang="zh-CN"/>
          </a:p>
        </p:txBody>
      </p:sp>
      <p:sp>
        <p:nvSpPr>
          <p:cNvPr id="1638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2D6556C-5AD7-4B12-B86E-5488F3FC3576}" type="slidenum">
              <a:rPr lang="zh-CN" altLang="en-US" sz="2400" smtClean="0">
                <a:solidFill>
                  <a:schemeClr val="accent2"/>
                </a:solidFill>
                <a:latin typeface="Times New Roman" panose="02020603050405020304" pitchFamily="18" charset="0"/>
              </a:rPr>
              <a:pPr>
                <a:spcBef>
                  <a:spcPct val="0"/>
                </a:spcBef>
                <a:buClrTx/>
                <a:buSzTx/>
                <a:buFontTx/>
                <a:buNone/>
              </a:pPr>
              <a:t>10</a:t>
            </a:fld>
            <a:endParaRPr lang="en-US" altLang="zh-CN" sz="2400">
              <a:solidFill>
                <a:schemeClr val="accent2"/>
              </a:solidFill>
              <a:latin typeface="Times New Roman" panose="02020603050405020304" pitchFamily="18" charset="0"/>
            </a:endParaRPr>
          </a:p>
        </p:txBody>
      </p:sp>
      <p:sp>
        <p:nvSpPr>
          <p:cNvPr id="16389"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
        <p:nvSpPr>
          <p:cNvPr id="7" name="标题 1"/>
          <p:cNvSpPr>
            <a:spLocks noGrp="1"/>
          </p:cNvSpPr>
          <p:nvPr>
            <p:ph type="title"/>
          </p:nvPr>
        </p:nvSpPr>
        <p:spPr/>
        <p:txBody>
          <a:bodyPr/>
          <a:lstStyle/>
          <a:p>
            <a:pPr>
              <a:defRPr/>
            </a:pPr>
            <a:r>
              <a:rPr lang="en-US" altLang="zh-CN" dirty="0">
                <a:solidFill>
                  <a:srgbClr val="FF0000"/>
                </a:solidFill>
              </a:rPr>
              <a:t>CAP</a:t>
            </a:r>
            <a:r>
              <a:rPr lang="zh-CN" altLang="en-US" dirty="0">
                <a:solidFill>
                  <a:srgbClr val="FF0000"/>
                </a:solidFill>
              </a:rPr>
              <a:t>理论</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solidFill>
                  <a:srgbClr val="FF0000"/>
                </a:solidFill>
              </a:rPr>
              <a:t>CAP</a:t>
            </a:r>
            <a:r>
              <a:rPr lang="zh-CN" altLang="en-US" dirty="0">
                <a:solidFill>
                  <a:srgbClr val="FF0000"/>
                </a:solidFill>
              </a:rPr>
              <a:t>理论</a:t>
            </a:r>
            <a:endParaRPr lang="zh-CN" altLang="en-US" dirty="0"/>
          </a:p>
        </p:txBody>
      </p:sp>
      <p:sp>
        <p:nvSpPr>
          <p:cNvPr id="17411" name="内容占位符 2"/>
          <p:cNvSpPr>
            <a:spLocks noGrp="1"/>
          </p:cNvSpPr>
          <p:nvPr>
            <p:ph idx="1"/>
          </p:nvPr>
        </p:nvSpPr>
        <p:spPr>
          <a:xfrm>
            <a:off x="685801" y="1371600"/>
            <a:ext cx="3886199" cy="4876800"/>
          </a:xfrm>
        </p:spPr>
        <p:txBody>
          <a:bodyPr/>
          <a:lstStyle/>
          <a:p>
            <a:pPr eaLnBrk="1" hangingPunct="1">
              <a:lnSpc>
                <a:spcPct val="150000"/>
              </a:lnSpc>
            </a:pPr>
            <a:r>
              <a:rPr lang="zh-CN" altLang="en-US" sz="2400" dirty="0"/>
              <a:t>由于在大规模的系统中，网络硬件很肯定会出现延迟丢包等问题，所以分区容忍性是必须需要实现的</a:t>
            </a:r>
            <a:endParaRPr lang="en-US" altLang="zh-CN" sz="2400" dirty="0"/>
          </a:p>
          <a:p>
            <a:pPr eaLnBrk="1" hangingPunct="1">
              <a:lnSpc>
                <a:spcPct val="150000"/>
              </a:lnSpc>
            </a:pPr>
            <a:r>
              <a:rPr lang="en-US" altLang="zh-CN" sz="2400" dirty="0"/>
              <a:t>NoSQL</a:t>
            </a:r>
            <a:r>
              <a:rPr lang="zh-CN" altLang="en-US" sz="2400" dirty="0"/>
              <a:t>数据库通常在可用性和一致性之间权衡</a:t>
            </a:r>
          </a:p>
        </p:txBody>
      </p:sp>
      <p:sp>
        <p:nvSpPr>
          <p:cNvPr id="4" name="日期占位符 3"/>
          <p:cNvSpPr>
            <a:spLocks noGrp="1"/>
          </p:cNvSpPr>
          <p:nvPr>
            <p:ph type="dt" sz="quarter" idx="10"/>
          </p:nvPr>
        </p:nvSpPr>
        <p:spPr/>
        <p:txBody>
          <a:bodyPr/>
          <a:lstStyle/>
          <a:p>
            <a:pPr>
              <a:defRPr/>
            </a:pPr>
            <a:fld id="{4E72A0B1-1242-4CAB-803A-B1708A516ECA}" type="datetime3">
              <a:rPr lang="zh-CN" altLang="en-US" smtClean="0"/>
              <a:pPr>
                <a:defRPr/>
              </a:pPr>
              <a:t>2022年12月22日星期四</a:t>
            </a:fld>
            <a:endParaRPr lang="en-US" altLang="zh-CN"/>
          </a:p>
        </p:txBody>
      </p:sp>
      <p:sp>
        <p:nvSpPr>
          <p:cNvPr id="17413"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9A02B0FA-B9CF-40F7-B05C-8E6CA1BC5A5E}" type="slidenum">
              <a:rPr lang="zh-CN" altLang="en-US" sz="2400" smtClean="0">
                <a:solidFill>
                  <a:schemeClr val="accent2"/>
                </a:solidFill>
                <a:latin typeface="Times New Roman" panose="02020603050405020304" pitchFamily="18" charset="0"/>
              </a:rPr>
              <a:pPr>
                <a:spcBef>
                  <a:spcPct val="0"/>
                </a:spcBef>
                <a:buClrTx/>
                <a:buSzTx/>
                <a:buFontTx/>
                <a:buNone/>
              </a:pPr>
              <a:t>11</a:t>
            </a:fld>
            <a:endParaRPr lang="en-US" altLang="zh-CN" sz="2400">
              <a:solidFill>
                <a:schemeClr val="accent2"/>
              </a:solidFill>
              <a:latin typeface="Times New Roman" panose="02020603050405020304" pitchFamily="18" charset="0"/>
            </a:endParaRPr>
          </a:p>
        </p:txBody>
      </p:sp>
      <p:sp>
        <p:nvSpPr>
          <p:cNvPr id="17414"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grpSp>
        <p:nvGrpSpPr>
          <p:cNvPr id="17415" name="组合 8"/>
          <p:cNvGrpSpPr>
            <a:grpSpLocks/>
          </p:cNvGrpSpPr>
          <p:nvPr/>
        </p:nvGrpSpPr>
        <p:grpSpPr bwMode="auto">
          <a:xfrm>
            <a:off x="4427984" y="2126456"/>
            <a:ext cx="4857750" cy="3214688"/>
            <a:chOff x="3443376" y="3722174"/>
            <a:chExt cx="6221958" cy="2857496"/>
          </a:xfrm>
        </p:grpSpPr>
        <p:graphicFrame>
          <p:nvGraphicFramePr>
            <p:cNvPr id="14" name="图示 13"/>
            <p:cNvGraphicFramePr/>
            <p:nvPr>
              <p:extLst>
                <p:ext uri="{D42A27DB-BD31-4B8C-83A1-F6EECF244321}">
                  <p14:modId xmlns:p14="http://schemas.microsoft.com/office/powerpoint/2010/main" val="2587008798"/>
                </p:ext>
              </p:extLst>
            </p:nvPr>
          </p:nvGraphicFramePr>
          <p:xfrm>
            <a:off x="3443376" y="3722174"/>
            <a:ext cx="6221958" cy="2857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417" name="TextBox 4"/>
            <p:cNvSpPr txBox="1">
              <a:spLocks noChangeArrowheads="1"/>
            </p:cNvSpPr>
            <p:nvPr/>
          </p:nvSpPr>
          <p:spPr bwMode="auto">
            <a:xfrm>
              <a:off x="5656897" y="5072011"/>
              <a:ext cx="645612"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1800" b="1" dirty="0">
                  <a:solidFill>
                    <a:schemeClr val="tx1"/>
                  </a:solidFill>
                  <a:latin typeface="Calibri" panose="020F0502020204030204" pitchFamily="34" charset="0"/>
                  <a:ea typeface="宋体" panose="02010600030101010101" pitchFamily="2" charset="-122"/>
                </a:rPr>
                <a:t>CA</a:t>
              </a:r>
              <a:endParaRPr lang="zh-CN" altLang="en-US" sz="1800" b="1" dirty="0">
                <a:solidFill>
                  <a:schemeClr val="tx1"/>
                </a:solidFill>
                <a:latin typeface="Calibri" panose="020F0502020204030204" pitchFamily="34" charset="0"/>
                <a:ea typeface="宋体" panose="02010600030101010101" pitchFamily="2" charset="-122"/>
              </a:endParaRPr>
            </a:p>
          </p:txBody>
        </p:sp>
        <p:sp>
          <p:nvSpPr>
            <p:cNvPr id="17418" name="TextBox 5"/>
            <p:cNvSpPr txBox="1">
              <a:spLocks noChangeArrowheads="1"/>
            </p:cNvSpPr>
            <p:nvPr/>
          </p:nvSpPr>
          <p:spPr bwMode="auto">
            <a:xfrm>
              <a:off x="6178380" y="5239864"/>
              <a:ext cx="5656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1800" b="1" dirty="0">
                  <a:solidFill>
                    <a:schemeClr val="tx1"/>
                  </a:solidFill>
                  <a:latin typeface="Calibri" panose="020F0502020204030204" pitchFamily="34" charset="0"/>
                  <a:ea typeface="宋体" panose="02010600030101010101" pitchFamily="2" charset="-122"/>
                </a:rPr>
                <a:t>N/A</a:t>
              </a:r>
              <a:endParaRPr lang="zh-CN" altLang="en-US" sz="1800" b="1" dirty="0">
                <a:solidFill>
                  <a:schemeClr val="tx1"/>
                </a:solidFill>
                <a:latin typeface="Calibri" panose="020F0502020204030204" pitchFamily="34" charset="0"/>
                <a:ea typeface="宋体" panose="02010600030101010101" pitchFamily="2" charset="-122"/>
              </a:endParaRPr>
            </a:p>
          </p:txBody>
        </p:sp>
        <p:sp>
          <p:nvSpPr>
            <p:cNvPr id="17419" name="TextBox 6"/>
            <p:cNvSpPr txBox="1">
              <a:spLocks noChangeArrowheads="1"/>
            </p:cNvSpPr>
            <p:nvPr/>
          </p:nvSpPr>
          <p:spPr bwMode="auto">
            <a:xfrm>
              <a:off x="6295541" y="5710031"/>
              <a:ext cx="782026"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1800" b="1" dirty="0">
                  <a:solidFill>
                    <a:schemeClr val="tx1"/>
                  </a:solidFill>
                  <a:latin typeface="Calibri" panose="020F0502020204030204" pitchFamily="34" charset="0"/>
                  <a:ea typeface="宋体" panose="02010600030101010101" pitchFamily="2" charset="-122"/>
                </a:rPr>
                <a:t>AP</a:t>
              </a:r>
              <a:endParaRPr lang="zh-CN" altLang="en-US" sz="1800" b="1" dirty="0">
                <a:solidFill>
                  <a:schemeClr val="tx1"/>
                </a:solidFill>
                <a:latin typeface="Calibri" panose="020F0502020204030204" pitchFamily="34" charset="0"/>
                <a:ea typeface="宋体" panose="02010600030101010101" pitchFamily="2" charset="-122"/>
              </a:endParaRPr>
            </a:p>
          </p:txBody>
        </p:sp>
        <p:sp>
          <p:nvSpPr>
            <p:cNvPr id="17420" name="TextBox 7"/>
            <p:cNvSpPr txBox="1">
              <a:spLocks noChangeArrowheads="1"/>
            </p:cNvSpPr>
            <p:nvPr/>
          </p:nvSpPr>
          <p:spPr bwMode="auto">
            <a:xfrm>
              <a:off x="7043813" y="5030974"/>
              <a:ext cx="4299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1800" b="1" dirty="0">
                  <a:solidFill>
                    <a:schemeClr val="tx1"/>
                  </a:solidFill>
                  <a:latin typeface="Calibri" panose="020F0502020204030204" pitchFamily="34" charset="0"/>
                  <a:ea typeface="宋体" panose="02010600030101010101" pitchFamily="2" charset="-122"/>
                </a:rPr>
                <a:t>CP</a:t>
              </a:r>
              <a:endParaRPr lang="zh-CN" altLang="en-US" sz="1800" b="1" dirty="0">
                <a:solidFill>
                  <a:schemeClr val="tx1"/>
                </a:solidFill>
                <a:latin typeface="Calibri" panose="020F0502020204030204" pitchFamily="34" charset="0"/>
                <a:ea typeface="宋体" panose="02010600030101010101" pitchFamily="2"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1"/>
          </p:nvPr>
        </p:nvSpPr>
        <p:spPr>
          <a:xfrm>
            <a:off x="3505200" y="6477000"/>
            <a:ext cx="37338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a:spcBef>
                <a:spcPct val="0"/>
              </a:spcBef>
              <a:buClrTx/>
              <a:buSzTx/>
              <a:buFontTx/>
              <a:buNone/>
            </a:pPr>
            <a:fld id="{9714B70E-0F91-4767-8FF8-C5DAFFA9FB8B}" type="slidenum">
              <a:rPr lang="zh-CN" altLang="en-US" sz="1200" b="0" smtClean="0">
                <a:solidFill>
                  <a:srgbClr val="898989"/>
                </a:solidFill>
                <a:latin typeface="Calibri" panose="020F0502020204030204" pitchFamily="34" charset="0"/>
                <a:ea typeface="宋体" panose="02010600030101010101" pitchFamily="2" charset="-122"/>
              </a:rPr>
              <a:pPr algn="ctr">
                <a:spcBef>
                  <a:spcPct val="0"/>
                </a:spcBef>
                <a:buClrTx/>
                <a:buSzTx/>
                <a:buFontTx/>
                <a:buNone/>
              </a:pPr>
              <a:t>12</a:t>
            </a:fld>
            <a:endParaRPr lang="zh-CN" altLang="en-US" sz="1200" b="0">
              <a:solidFill>
                <a:srgbClr val="898989"/>
              </a:solidFill>
              <a:latin typeface="Calibri" panose="020F0502020204030204" pitchFamily="34" charset="0"/>
              <a:ea typeface="宋体" panose="02010600030101010101" pitchFamily="2" charset="-122"/>
            </a:endParaRPr>
          </a:p>
        </p:txBody>
      </p:sp>
      <p:sp>
        <p:nvSpPr>
          <p:cNvPr id="18435" name="TextBox 4"/>
          <p:cNvSpPr txBox="1">
            <a:spLocks noChangeArrowheads="1"/>
          </p:cNvSpPr>
          <p:nvPr/>
        </p:nvSpPr>
        <p:spPr bwMode="auto">
          <a:xfrm>
            <a:off x="3094038" y="1117600"/>
            <a:ext cx="5572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4800" b="1">
                <a:latin typeface="Calibri" panose="020F0502020204030204" pitchFamily="34" charset="0"/>
                <a:ea typeface="宋体" panose="02010600030101010101" pitchFamily="2" charset="-122"/>
              </a:rPr>
              <a:t>A</a:t>
            </a:r>
            <a:endParaRPr lang="zh-CN" altLang="en-US" sz="4800" b="1">
              <a:latin typeface="Calibri" panose="020F0502020204030204" pitchFamily="34" charset="0"/>
              <a:ea typeface="宋体" panose="02010600030101010101" pitchFamily="2" charset="-122"/>
            </a:endParaRPr>
          </a:p>
        </p:txBody>
      </p:sp>
      <p:sp>
        <p:nvSpPr>
          <p:cNvPr id="18436" name="TextBox 5"/>
          <p:cNvSpPr txBox="1">
            <a:spLocks noChangeArrowheads="1"/>
          </p:cNvSpPr>
          <p:nvPr/>
        </p:nvSpPr>
        <p:spPr bwMode="auto">
          <a:xfrm>
            <a:off x="442913" y="4857750"/>
            <a:ext cx="514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4800" b="1">
                <a:latin typeface="Calibri" panose="020F0502020204030204" pitchFamily="34" charset="0"/>
                <a:ea typeface="宋体" panose="02010600030101010101" pitchFamily="2" charset="-122"/>
              </a:rPr>
              <a:t>C</a:t>
            </a:r>
            <a:endParaRPr lang="zh-CN" altLang="en-US" sz="4800" b="1">
              <a:latin typeface="Calibri" panose="020F0502020204030204" pitchFamily="34" charset="0"/>
              <a:ea typeface="宋体" panose="02010600030101010101" pitchFamily="2" charset="-122"/>
            </a:endParaRPr>
          </a:p>
        </p:txBody>
      </p:sp>
      <p:sp>
        <p:nvSpPr>
          <p:cNvPr id="18437" name="TextBox 6"/>
          <p:cNvSpPr txBox="1">
            <a:spLocks noChangeArrowheads="1"/>
          </p:cNvSpPr>
          <p:nvPr/>
        </p:nvSpPr>
        <p:spPr bwMode="auto">
          <a:xfrm>
            <a:off x="5800725" y="4857750"/>
            <a:ext cx="509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4800" b="1">
                <a:latin typeface="Calibri" panose="020F0502020204030204" pitchFamily="34" charset="0"/>
                <a:ea typeface="宋体" panose="02010600030101010101" pitchFamily="2" charset="-122"/>
              </a:rPr>
              <a:t>P</a:t>
            </a:r>
            <a:endParaRPr lang="zh-CN" altLang="en-US" sz="4800" b="1">
              <a:latin typeface="Calibri" panose="020F0502020204030204" pitchFamily="34" charset="0"/>
              <a:ea typeface="宋体" panose="02010600030101010101" pitchFamily="2" charset="-122"/>
            </a:endParaRPr>
          </a:p>
        </p:txBody>
      </p:sp>
      <p:sp>
        <p:nvSpPr>
          <p:cNvPr id="8" name="等腰三角形 7"/>
          <p:cNvSpPr/>
          <p:nvPr/>
        </p:nvSpPr>
        <p:spPr>
          <a:xfrm>
            <a:off x="942975" y="1798638"/>
            <a:ext cx="4929188" cy="3487737"/>
          </a:xfrm>
          <a:prstGeom prst="triangle">
            <a:avLst>
              <a:gd name="adj" fmla="val 48882"/>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8439" name="TextBox 8"/>
          <p:cNvSpPr txBox="1">
            <a:spLocks noChangeArrowheads="1"/>
          </p:cNvSpPr>
          <p:nvPr/>
        </p:nvSpPr>
        <p:spPr bwMode="auto">
          <a:xfrm>
            <a:off x="2300288" y="3257550"/>
            <a:ext cx="23574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en-US" altLang="zh-CN" sz="4800">
                <a:latin typeface="Calibri" panose="020F0502020204030204" pitchFamily="34" charset="0"/>
                <a:ea typeface="宋体" panose="02010600030101010101" pitchFamily="2" charset="-122"/>
              </a:rPr>
              <a:t>Pick Two</a:t>
            </a:r>
            <a:endParaRPr lang="zh-CN" altLang="en-US" sz="4800">
              <a:latin typeface="Calibri" panose="020F0502020204030204" pitchFamily="34" charset="0"/>
              <a:ea typeface="宋体" panose="02010600030101010101" pitchFamily="2" charset="-122"/>
            </a:endParaRPr>
          </a:p>
        </p:txBody>
      </p:sp>
      <p:sp>
        <p:nvSpPr>
          <p:cNvPr id="18440" name="TextBox 9"/>
          <p:cNvSpPr txBox="1">
            <a:spLocks noChangeArrowheads="1"/>
          </p:cNvSpPr>
          <p:nvPr/>
        </p:nvSpPr>
        <p:spPr bwMode="auto">
          <a:xfrm>
            <a:off x="787400" y="21431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000" b="1">
                <a:latin typeface="Calibri" panose="020F0502020204030204" pitchFamily="34" charset="0"/>
                <a:ea typeface="宋体" panose="02010600030101010101" pitchFamily="2" charset="-122"/>
              </a:rPr>
              <a:t>CA</a:t>
            </a:r>
            <a:endParaRPr lang="zh-CN" altLang="en-US" sz="2000" b="1">
              <a:latin typeface="Calibri" panose="020F0502020204030204" pitchFamily="34" charset="0"/>
              <a:ea typeface="宋体" panose="02010600030101010101" pitchFamily="2" charset="-122"/>
            </a:endParaRPr>
          </a:p>
        </p:txBody>
      </p:sp>
      <p:sp>
        <p:nvSpPr>
          <p:cNvPr id="18441" name="TextBox 10"/>
          <p:cNvSpPr txBox="1">
            <a:spLocks noChangeArrowheads="1"/>
          </p:cNvSpPr>
          <p:nvPr/>
        </p:nvSpPr>
        <p:spPr bwMode="auto">
          <a:xfrm>
            <a:off x="3275013" y="5357813"/>
            <a:ext cx="45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000" b="1">
                <a:latin typeface="Calibri" panose="020F0502020204030204" pitchFamily="34" charset="0"/>
                <a:ea typeface="宋体" panose="02010600030101010101" pitchFamily="2" charset="-122"/>
              </a:rPr>
              <a:t>CP</a:t>
            </a:r>
            <a:endParaRPr lang="zh-CN" altLang="en-US" sz="2000" b="1">
              <a:latin typeface="Calibri" panose="020F0502020204030204" pitchFamily="34" charset="0"/>
              <a:ea typeface="宋体" panose="02010600030101010101" pitchFamily="2" charset="-122"/>
            </a:endParaRPr>
          </a:p>
        </p:txBody>
      </p:sp>
      <p:sp>
        <p:nvSpPr>
          <p:cNvPr id="18442" name="TextBox 11"/>
          <p:cNvSpPr txBox="1">
            <a:spLocks noChangeArrowheads="1"/>
          </p:cNvSpPr>
          <p:nvPr/>
        </p:nvSpPr>
        <p:spPr bwMode="auto">
          <a:xfrm>
            <a:off x="5859463" y="22574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000" b="1">
                <a:latin typeface="Calibri" panose="020F0502020204030204" pitchFamily="34" charset="0"/>
                <a:ea typeface="宋体" panose="02010600030101010101" pitchFamily="2" charset="-122"/>
              </a:rPr>
              <a:t>AP</a:t>
            </a:r>
            <a:endParaRPr lang="zh-CN" altLang="en-US" sz="2000" b="1">
              <a:latin typeface="Calibri" panose="020F0502020204030204" pitchFamily="34" charset="0"/>
              <a:ea typeface="宋体" panose="02010600030101010101" pitchFamily="2" charset="-122"/>
            </a:endParaRPr>
          </a:p>
        </p:txBody>
      </p:sp>
      <p:sp>
        <p:nvSpPr>
          <p:cNvPr id="18443" name="TextBox 12"/>
          <p:cNvSpPr txBox="1">
            <a:spLocks noChangeArrowheads="1"/>
          </p:cNvSpPr>
          <p:nvPr/>
        </p:nvSpPr>
        <p:spPr bwMode="auto">
          <a:xfrm>
            <a:off x="6757988" y="177958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1800" b="1">
                <a:latin typeface="Calibri" panose="020F0502020204030204" pitchFamily="34" charset="0"/>
                <a:ea typeface="宋体" panose="02010600030101010101" pitchFamily="2" charset="-122"/>
              </a:rPr>
              <a:t>数据模型</a:t>
            </a:r>
          </a:p>
        </p:txBody>
      </p:sp>
      <p:sp>
        <p:nvSpPr>
          <p:cNvPr id="18444" name="TextBox 13"/>
          <p:cNvSpPr txBox="1">
            <a:spLocks noChangeArrowheads="1"/>
          </p:cNvSpPr>
          <p:nvPr/>
        </p:nvSpPr>
        <p:spPr bwMode="auto">
          <a:xfrm>
            <a:off x="7807325" y="1343025"/>
            <a:ext cx="1131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1800" b="1">
                <a:solidFill>
                  <a:srgbClr val="FF0000"/>
                </a:solidFill>
                <a:latin typeface="Calibri" panose="020F0502020204030204" pitchFamily="34" charset="0"/>
                <a:ea typeface="宋体" panose="02010600030101010101" pitchFamily="2" charset="-122"/>
              </a:rPr>
              <a:t>关系型</a:t>
            </a:r>
            <a:endParaRPr lang="en-US" altLang="zh-CN" sz="1800" b="1">
              <a:solidFill>
                <a:srgbClr val="FF0000"/>
              </a:solidFill>
              <a:latin typeface="Calibri" panose="020F0502020204030204" pitchFamily="34" charset="0"/>
              <a:ea typeface="宋体" panose="02010600030101010101" pitchFamily="2" charset="-122"/>
            </a:endParaRPr>
          </a:p>
          <a:p>
            <a:pPr eaLnBrk="1" hangingPunct="1">
              <a:spcBef>
                <a:spcPct val="0"/>
              </a:spcBef>
              <a:buClrTx/>
              <a:buSzTx/>
              <a:buFontTx/>
              <a:buNone/>
            </a:pPr>
            <a:r>
              <a:rPr lang="zh-CN" altLang="en-US" sz="1800" b="1">
                <a:solidFill>
                  <a:srgbClr val="00B050"/>
                </a:solidFill>
                <a:latin typeface="Calibri" panose="020F0502020204030204" pitchFamily="34" charset="0"/>
                <a:ea typeface="宋体" panose="02010600030101010101" pitchFamily="2" charset="-122"/>
              </a:rPr>
              <a:t>键值对</a:t>
            </a:r>
            <a:endParaRPr lang="en-US" altLang="zh-CN" sz="1800" b="1">
              <a:solidFill>
                <a:srgbClr val="00B050"/>
              </a:solidFill>
              <a:latin typeface="Calibri" panose="020F0502020204030204" pitchFamily="34" charset="0"/>
              <a:ea typeface="宋体" panose="02010600030101010101" pitchFamily="2" charset="-122"/>
            </a:endParaRPr>
          </a:p>
          <a:p>
            <a:pPr eaLnBrk="1" hangingPunct="1">
              <a:spcBef>
                <a:spcPct val="0"/>
              </a:spcBef>
              <a:buClrTx/>
              <a:buSzTx/>
              <a:buFontTx/>
              <a:buNone/>
            </a:pPr>
            <a:r>
              <a:rPr lang="zh-CN" altLang="en-US" sz="1800" b="1">
                <a:solidFill>
                  <a:srgbClr val="0070C0"/>
                </a:solidFill>
                <a:latin typeface="Calibri" panose="020F0502020204030204" pitchFamily="34" charset="0"/>
                <a:ea typeface="宋体" panose="02010600030101010101" pitchFamily="2" charset="-122"/>
              </a:rPr>
              <a:t>面向列</a:t>
            </a:r>
            <a:endParaRPr lang="en-US" altLang="zh-CN" sz="1800" b="1">
              <a:solidFill>
                <a:srgbClr val="0070C0"/>
              </a:solidFill>
              <a:latin typeface="Calibri" panose="020F0502020204030204" pitchFamily="34" charset="0"/>
              <a:ea typeface="宋体" panose="02010600030101010101" pitchFamily="2" charset="-122"/>
            </a:endParaRPr>
          </a:p>
          <a:p>
            <a:pPr eaLnBrk="1" hangingPunct="1">
              <a:spcBef>
                <a:spcPct val="0"/>
              </a:spcBef>
              <a:buClrTx/>
              <a:buSzTx/>
              <a:buFontTx/>
              <a:buNone/>
            </a:pPr>
            <a:r>
              <a:rPr lang="zh-CN" altLang="en-US" sz="1800" b="1">
                <a:solidFill>
                  <a:srgbClr val="7030A0"/>
                </a:solidFill>
                <a:latin typeface="Calibri" panose="020F0502020204030204" pitchFamily="34" charset="0"/>
                <a:ea typeface="宋体" panose="02010600030101010101" pitchFamily="2" charset="-122"/>
              </a:rPr>
              <a:t>面向文档</a:t>
            </a:r>
          </a:p>
        </p:txBody>
      </p:sp>
      <p:cxnSp>
        <p:nvCxnSpPr>
          <p:cNvPr id="16" name="直接连接符 15"/>
          <p:cNvCxnSpPr/>
          <p:nvPr/>
        </p:nvCxnSpPr>
        <p:spPr>
          <a:xfrm rot="5400000">
            <a:off x="7340600" y="1922463"/>
            <a:ext cx="1000125" cy="0"/>
          </a:xfrm>
          <a:prstGeom prst="line">
            <a:avLst/>
          </a:prstGeom>
        </p:spPr>
        <p:style>
          <a:lnRef idx="2">
            <a:schemeClr val="dk1"/>
          </a:lnRef>
          <a:fillRef idx="0">
            <a:schemeClr val="dk1"/>
          </a:fillRef>
          <a:effectRef idx="1">
            <a:schemeClr val="dk1"/>
          </a:effectRef>
          <a:fontRef idx="minor">
            <a:schemeClr val="tx1"/>
          </a:fontRef>
        </p:style>
      </p:cxnSp>
      <p:sp>
        <p:nvSpPr>
          <p:cNvPr id="18446" name="TextBox 20"/>
          <p:cNvSpPr txBox="1">
            <a:spLocks noChangeArrowheads="1"/>
          </p:cNvSpPr>
          <p:nvPr/>
        </p:nvSpPr>
        <p:spPr bwMode="auto">
          <a:xfrm>
            <a:off x="131763" y="2578100"/>
            <a:ext cx="9572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1600" b="1">
                <a:solidFill>
                  <a:srgbClr val="FF0000"/>
                </a:solidFill>
                <a:latin typeface="Calibri" panose="020F0502020204030204" pitchFamily="34" charset="0"/>
                <a:ea typeface="宋体" panose="02010600030101010101" pitchFamily="2" charset="-122"/>
              </a:rPr>
              <a:t>RDBMSs</a:t>
            </a:r>
          </a:p>
          <a:p>
            <a:pPr eaLnBrk="1" hangingPunct="1">
              <a:spcBef>
                <a:spcPct val="0"/>
              </a:spcBef>
              <a:buClrTx/>
              <a:buSzTx/>
              <a:buFontTx/>
              <a:buNone/>
            </a:pPr>
            <a:r>
              <a:rPr lang="en-US" altLang="zh-CN" sz="1600" b="1">
                <a:solidFill>
                  <a:srgbClr val="FF0000"/>
                </a:solidFill>
                <a:latin typeface="Calibri" panose="020F0502020204030204" pitchFamily="34" charset="0"/>
                <a:ea typeface="宋体" panose="02010600030101010101" pitchFamily="2" charset="-122"/>
              </a:rPr>
              <a:t>(MySQL,</a:t>
            </a:r>
          </a:p>
          <a:p>
            <a:pPr eaLnBrk="1" hangingPunct="1">
              <a:spcBef>
                <a:spcPct val="0"/>
              </a:spcBef>
              <a:buClrTx/>
              <a:buSzTx/>
              <a:buFontTx/>
              <a:buNone/>
            </a:pPr>
            <a:r>
              <a:rPr lang="en-US" altLang="zh-CN" sz="1600" b="1">
                <a:solidFill>
                  <a:srgbClr val="FF0000"/>
                </a:solidFill>
                <a:latin typeface="Calibri" panose="020F0502020204030204" pitchFamily="34" charset="0"/>
                <a:ea typeface="宋体" panose="02010600030101010101" pitchFamily="2" charset="-122"/>
              </a:rPr>
              <a:t>Postgres,</a:t>
            </a:r>
          </a:p>
          <a:p>
            <a:pPr eaLnBrk="1" hangingPunct="1">
              <a:spcBef>
                <a:spcPct val="0"/>
              </a:spcBef>
              <a:buClrTx/>
              <a:buSzTx/>
              <a:buFontTx/>
              <a:buNone/>
            </a:pPr>
            <a:r>
              <a:rPr lang="en-US" altLang="zh-CN" sz="1600" b="1">
                <a:solidFill>
                  <a:srgbClr val="FF0000"/>
                </a:solidFill>
                <a:latin typeface="Calibri" panose="020F0502020204030204" pitchFamily="34" charset="0"/>
                <a:ea typeface="宋体" panose="02010600030101010101" pitchFamily="2" charset="-122"/>
              </a:rPr>
              <a:t>etc)</a:t>
            </a:r>
            <a:endParaRPr lang="zh-CN" altLang="en-US" sz="1600" b="1">
              <a:solidFill>
                <a:srgbClr val="FF0000"/>
              </a:solidFill>
              <a:latin typeface="Calibri" panose="020F0502020204030204" pitchFamily="34" charset="0"/>
              <a:ea typeface="宋体" panose="02010600030101010101" pitchFamily="2" charset="-122"/>
            </a:endParaRPr>
          </a:p>
        </p:txBody>
      </p:sp>
      <p:sp>
        <p:nvSpPr>
          <p:cNvPr id="18447" name="TextBox 21"/>
          <p:cNvSpPr txBox="1">
            <a:spLocks noChangeArrowheads="1"/>
          </p:cNvSpPr>
          <p:nvPr/>
        </p:nvSpPr>
        <p:spPr bwMode="auto">
          <a:xfrm>
            <a:off x="1023938" y="2578100"/>
            <a:ext cx="1139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1600" b="1">
                <a:solidFill>
                  <a:srgbClr val="FF0000"/>
                </a:solidFill>
                <a:latin typeface="Calibri" panose="020F0502020204030204" pitchFamily="34" charset="0"/>
                <a:ea typeface="宋体" panose="02010600030101010101" pitchFamily="2" charset="-122"/>
              </a:rPr>
              <a:t>Aster Data</a:t>
            </a:r>
          </a:p>
          <a:p>
            <a:pPr eaLnBrk="1" hangingPunct="1">
              <a:spcBef>
                <a:spcPct val="0"/>
              </a:spcBef>
              <a:buClrTx/>
              <a:buSzTx/>
              <a:buFontTx/>
              <a:buNone/>
            </a:pPr>
            <a:r>
              <a:rPr lang="en-US" altLang="zh-CN" sz="1600" b="1">
                <a:solidFill>
                  <a:srgbClr val="FF0000"/>
                </a:solidFill>
                <a:latin typeface="Calibri" panose="020F0502020204030204" pitchFamily="34" charset="0"/>
                <a:ea typeface="宋体" panose="02010600030101010101" pitchFamily="2" charset="-122"/>
              </a:rPr>
              <a:t>Greenplum</a:t>
            </a:r>
          </a:p>
          <a:p>
            <a:pPr eaLnBrk="1" hangingPunct="1">
              <a:spcBef>
                <a:spcPct val="0"/>
              </a:spcBef>
              <a:buClrTx/>
              <a:buSzTx/>
              <a:buFontTx/>
              <a:buNone/>
            </a:pPr>
            <a:r>
              <a:rPr lang="en-US" altLang="zh-CN" sz="1600" b="1">
                <a:solidFill>
                  <a:srgbClr val="00B050"/>
                </a:solidFill>
                <a:latin typeface="Calibri" panose="020F0502020204030204" pitchFamily="34" charset="0"/>
                <a:ea typeface="宋体" panose="02010600030101010101" pitchFamily="2" charset="-122"/>
              </a:rPr>
              <a:t>Vertica</a:t>
            </a:r>
            <a:endParaRPr lang="zh-CN" altLang="en-US" sz="1600" b="1">
              <a:solidFill>
                <a:srgbClr val="00B050"/>
              </a:solidFill>
              <a:latin typeface="Calibri" panose="020F0502020204030204" pitchFamily="34" charset="0"/>
              <a:ea typeface="宋体" panose="02010600030101010101" pitchFamily="2" charset="-122"/>
            </a:endParaRPr>
          </a:p>
        </p:txBody>
      </p:sp>
      <p:sp>
        <p:nvSpPr>
          <p:cNvPr id="18448" name="TextBox 23"/>
          <p:cNvSpPr txBox="1">
            <a:spLocks noChangeArrowheads="1"/>
          </p:cNvSpPr>
          <p:nvPr/>
        </p:nvSpPr>
        <p:spPr bwMode="auto">
          <a:xfrm>
            <a:off x="5002213" y="2614613"/>
            <a:ext cx="138112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1600" b="1">
                <a:solidFill>
                  <a:srgbClr val="00B050"/>
                </a:solidFill>
                <a:latin typeface="Calibri" panose="020F0502020204030204" pitchFamily="34" charset="0"/>
                <a:ea typeface="宋体" panose="02010600030101010101" pitchFamily="2" charset="-122"/>
              </a:rPr>
              <a:t>Dynamo</a:t>
            </a:r>
          </a:p>
          <a:p>
            <a:pPr eaLnBrk="1" hangingPunct="1">
              <a:spcBef>
                <a:spcPct val="0"/>
              </a:spcBef>
              <a:buClrTx/>
              <a:buSzTx/>
              <a:buFontTx/>
              <a:buNone/>
            </a:pPr>
            <a:r>
              <a:rPr lang="en-US" altLang="zh-CN" sz="1600" b="1">
                <a:solidFill>
                  <a:srgbClr val="00B050"/>
                </a:solidFill>
                <a:latin typeface="Calibri" panose="020F0502020204030204" pitchFamily="34" charset="0"/>
                <a:ea typeface="宋体" panose="02010600030101010101" pitchFamily="2" charset="-122"/>
              </a:rPr>
              <a:t>Voldemort</a:t>
            </a:r>
          </a:p>
          <a:p>
            <a:pPr eaLnBrk="1" hangingPunct="1">
              <a:spcBef>
                <a:spcPct val="0"/>
              </a:spcBef>
              <a:buClrTx/>
              <a:buSzTx/>
              <a:buFontTx/>
              <a:buNone/>
            </a:pPr>
            <a:r>
              <a:rPr lang="en-US" altLang="zh-CN" sz="1600" b="1">
                <a:solidFill>
                  <a:srgbClr val="00B050"/>
                </a:solidFill>
                <a:latin typeface="Calibri" panose="020F0502020204030204" pitchFamily="34" charset="0"/>
                <a:ea typeface="宋体" panose="02010600030101010101" pitchFamily="2" charset="-122"/>
              </a:rPr>
              <a:t>Tokyo Cabinet</a:t>
            </a:r>
          </a:p>
          <a:p>
            <a:pPr eaLnBrk="1" hangingPunct="1">
              <a:spcBef>
                <a:spcPct val="0"/>
              </a:spcBef>
              <a:buClrTx/>
              <a:buSzTx/>
              <a:buFontTx/>
              <a:buNone/>
            </a:pPr>
            <a:r>
              <a:rPr lang="en-US" altLang="zh-CN" sz="1600" b="1">
                <a:solidFill>
                  <a:srgbClr val="00B050"/>
                </a:solidFill>
                <a:latin typeface="Calibri" panose="020F0502020204030204" pitchFamily="34" charset="0"/>
                <a:ea typeface="宋体" panose="02010600030101010101" pitchFamily="2" charset="-122"/>
              </a:rPr>
              <a:t>KAI</a:t>
            </a:r>
            <a:endParaRPr lang="zh-CN" altLang="en-US" sz="1600" b="1">
              <a:solidFill>
                <a:srgbClr val="00B050"/>
              </a:solidFill>
              <a:latin typeface="Calibri" panose="020F0502020204030204" pitchFamily="34" charset="0"/>
              <a:ea typeface="宋体" panose="02010600030101010101" pitchFamily="2" charset="-122"/>
            </a:endParaRPr>
          </a:p>
        </p:txBody>
      </p:sp>
      <p:sp>
        <p:nvSpPr>
          <p:cNvPr id="18449" name="TextBox 24"/>
          <p:cNvSpPr txBox="1">
            <a:spLocks noChangeArrowheads="1"/>
          </p:cNvSpPr>
          <p:nvPr/>
        </p:nvSpPr>
        <p:spPr bwMode="auto">
          <a:xfrm>
            <a:off x="6257925" y="2608263"/>
            <a:ext cx="105092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1600" b="1">
                <a:solidFill>
                  <a:srgbClr val="0070C0"/>
                </a:solidFill>
                <a:latin typeface="Calibri" panose="020F0502020204030204" pitchFamily="34" charset="0"/>
                <a:ea typeface="宋体" panose="02010600030101010101" pitchFamily="2" charset="-122"/>
              </a:rPr>
              <a:t>Cassandra</a:t>
            </a:r>
          </a:p>
          <a:p>
            <a:pPr eaLnBrk="1" hangingPunct="1">
              <a:spcBef>
                <a:spcPct val="0"/>
              </a:spcBef>
              <a:buClrTx/>
              <a:buSzTx/>
              <a:buFontTx/>
              <a:buNone/>
            </a:pPr>
            <a:r>
              <a:rPr lang="en-US" altLang="zh-CN" sz="1600" b="1">
                <a:solidFill>
                  <a:srgbClr val="7030A0"/>
                </a:solidFill>
                <a:latin typeface="Calibri" panose="020F0502020204030204" pitchFamily="34" charset="0"/>
                <a:ea typeface="宋体" panose="02010600030101010101" pitchFamily="2" charset="-122"/>
              </a:rPr>
              <a:t>SimpleDB</a:t>
            </a:r>
          </a:p>
          <a:p>
            <a:pPr eaLnBrk="1" hangingPunct="1">
              <a:spcBef>
                <a:spcPct val="0"/>
              </a:spcBef>
              <a:buClrTx/>
              <a:buSzTx/>
              <a:buFontTx/>
              <a:buNone/>
            </a:pPr>
            <a:r>
              <a:rPr lang="en-US" altLang="zh-CN" sz="1600" b="1">
                <a:solidFill>
                  <a:srgbClr val="7030A0"/>
                </a:solidFill>
                <a:latin typeface="Calibri" panose="020F0502020204030204" pitchFamily="34" charset="0"/>
                <a:ea typeface="宋体" panose="02010600030101010101" pitchFamily="2" charset="-122"/>
              </a:rPr>
              <a:t>CouchDB</a:t>
            </a:r>
          </a:p>
          <a:p>
            <a:pPr eaLnBrk="1" hangingPunct="1">
              <a:spcBef>
                <a:spcPct val="0"/>
              </a:spcBef>
              <a:buClrTx/>
              <a:buSzTx/>
              <a:buFontTx/>
              <a:buNone/>
            </a:pPr>
            <a:r>
              <a:rPr lang="en-US" altLang="zh-CN" sz="1600" b="1">
                <a:solidFill>
                  <a:srgbClr val="7030A0"/>
                </a:solidFill>
                <a:latin typeface="Calibri" panose="020F0502020204030204" pitchFamily="34" charset="0"/>
                <a:ea typeface="宋体" panose="02010600030101010101" pitchFamily="2" charset="-122"/>
              </a:rPr>
              <a:t>Riak</a:t>
            </a:r>
            <a:endParaRPr lang="zh-CN" altLang="en-US" sz="1600" b="1">
              <a:solidFill>
                <a:srgbClr val="7030A0"/>
              </a:solidFill>
              <a:latin typeface="Calibri" panose="020F0502020204030204" pitchFamily="34" charset="0"/>
              <a:ea typeface="宋体" panose="02010600030101010101" pitchFamily="2" charset="-122"/>
            </a:endParaRPr>
          </a:p>
        </p:txBody>
      </p:sp>
      <p:sp>
        <p:nvSpPr>
          <p:cNvPr id="18450" name="TextBox 26"/>
          <p:cNvSpPr txBox="1">
            <a:spLocks noChangeArrowheads="1"/>
          </p:cNvSpPr>
          <p:nvPr/>
        </p:nvSpPr>
        <p:spPr bwMode="auto">
          <a:xfrm>
            <a:off x="4157663" y="5643563"/>
            <a:ext cx="1365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1600" b="1">
                <a:solidFill>
                  <a:srgbClr val="00B050"/>
                </a:solidFill>
                <a:latin typeface="Calibri" panose="020F0502020204030204" pitchFamily="34" charset="0"/>
                <a:ea typeface="宋体" panose="02010600030101010101" pitchFamily="2" charset="-122"/>
              </a:rPr>
              <a:t>Berkeley DB</a:t>
            </a:r>
          </a:p>
          <a:p>
            <a:pPr eaLnBrk="1" hangingPunct="1">
              <a:spcBef>
                <a:spcPct val="0"/>
              </a:spcBef>
              <a:buClrTx/>
              <a:buSzTx/>
              <a:buFontTx/>
              <a:buNone/>
            </a:pPr>
            <a:r>
              <a:rPr lang="en-US" altLang="zh-CN" sz="1600" b="1">
                <a:solidFill>
                  <a:srgbClr val="00B050"/>
                </a:solidFill>
                <a:latin typeface="Calibri" panose="020F0502020204030204" pitchFamily="34" charset="0"/>
                <a:ea typeface="宋体" panose="02010600030101010101" pitchFamily="2" charset="-122"/>
              </a:rPr>
              <a:t>MemcacheDB</a:t>
            </a:r>
          </a:p>
          <a:p>
            <a:pPr eaLnBrk="1" hangingPunct="1">
              <a:spcBef>
                <a:spcPct val="0"/>
              </a:spcBef>
              <a:buClrTx/>
              <a:buSzTx/>
              <a:buFontTx/>
              <a:buNone/>
            </a:pPr>
            <a:r>
              <a:rPr lang="en-US" altLang="zh-CN" sz="1600" b="1">
                <a:solidFill>
                  <a:srgbClr val="00B050"/>
                </a:solidFill>
                <a:latin typeface="Calibri" panose="020F0502020204030204" pitchFamily="34" charset="0"/>
                <a:ea typeface="宋体" panose="02010600030101010101" pitchFamily="2" charset="-122"/>
              </a:rPr>
              <a:t>Redis</a:t>
            </a:r>
            <a:endParaRPr lang="zh-CN" altLang="en-US" sz="1600" b="1">
              <a:solidFill>
                <a:srgbClr val="00B050"/>
              </a:solidFill>
              <a:latin typeface="Calibri" panose="020F0502020204030204" pitchFamily="34" charset="0"/>
              <a:ea typeface="宋体" panose="02010600030101010101" pitchFamily="2" charset="-122"/>
            </a:endParaRPr>
          </a:p>
        </p:txBody>
      </p:sp>
      <p:sp>
        <p:nvSpPr>
          <p:cNvPr id="18451" name="TextBox 27"/>
          <p:cNvSpPr txBox="1">
            <a:spLocks noChangeArrowheads="1"/>
          </p:cNvSpPr>
          <p:nvPr/>
        </p:nvSpPr>
        <p:spPr bwMode="auto">
          <a:xfrm>
            <a:off x="3054350" y="5643563"/>
            <a:ext cx="1047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1600" b="1">
                <a:solidFill>
                  <a:srgbClr val="7030A0"/>
                </a:solidFill>
                <a:latin typeface="Calibri" panose="020F0502020204030204" pitchFamily="34" charset="0"/>
                <a:ea typeface="宋体" panose="02010600030101010101" pitchFamily="2" charset="-122"/>
              </a:rPr>
              <a:t>MongoDB</a:t>
            </a:r>
          </a:p>
          <a:p>
            <a:pPr eaLnBrk="1" hangingPunct="1">
              <a:spcBef>
                <a:spcPct val="0"/>
              </a:spcBef>
              <a:buClrTx/>
              <a:buSzTx/>
              <a:buFontTx/>
              <a:buNone/>
            </a:pPr>
            <a:r>
              <a:rPr lang="en-US" altLang="zh-CN" sz="1600" b="1">
                <a:solidFill>
                  <a:srgbClr val="7030A0"/>
                </a:solidFill>
                <a:latin typeface="Calibri" panose="020F0502020204030204" pitchFamily="34" charset="0"/>
                <a:ea typeface="宋体" panose="02010600030101010101" pitchFamily="2" charset="-122"/>
              </a:rPr>
              <a:t>Terrastore</a:t>
            </a:r>
          </a:p>
          <a:p>
            <a:pPr eaLnBrk="1" hangingPunct="1">
              <a:spcBef>
                <a:spcPct val="0"/>
              </a:spcBef>
              <a:buClrTx/>
              <a:buSzTx/>
              <a:buFontTx/>
              <a:buNone/>
            </a:pPr>
            <a:r>
              <a:rPr lang="en-US" altLang="zh-CN" sz="1600" b="1">
                <a:solidFill>
                  <a:srgbClr val="00B050"/>
                </a:solidFill>
                <a:latin typeface="Calibri" panose="020F0502020204030204" pitchFamily="34" charset="0"/>
                <a:ea typeface="宋体" panose="02010600030101010101" pitchFamily="2" charset="-122"/>
              </a:rPr>
              <a:t>Scalaris</a:t>
            </a:r>
            <a:endParaRPr lang="zh-CN" altLang="en-US" sz="1600" b="1">
              <a:solidFill>
                <a:srgbClr val="00B050"/>
              </a:solidFill>
              <a:latin typeface="Calibri" panose="020F0502020204030204" pitchFamily="34" charset="0"/>
              <a:ea typeface="宋体" panose="02010600030101010101" pitchFamily="2" charset="-122"/>
            </a:endParaRPr>
          </a:p>
        </p:txBody>
      </p:sp>
      <p:sp>
        <p:nvSpPr>
          <p:cNvPr id="18452" name="TextBox 28"/>
          <p:cNvSpPr txBox="1">
            <a:spLocks noChangeArrowheads="1"/>
          </p:cNvSpPr>
          <p:nvPr/>
        </p:nvSpPr>
        <p:spPr bwMode="auto">
          <a:xfrm>
            <a:off x="1943100" y="5670550"/>
            <a:ext cx="11318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1600" b="1">
                <a:solidFill>
                  <a:srgbClr val="0070C0"/>
                </a:solidFill>
                <a:latin typeface="Calibri" panose="020F0502020204030204" pitchFamily="34" charset="0"/>
                <a:ea typeface="宋体" panose="02010600030101010101" pitchFamily="2" charset="-122"/>
              </a:rPr>
              <a:t>BigTable</a:t>
            </a:r>
          </a:p>
          <a:p>
            <a:pPr eaLnBrk="1" hangingPunct="1">
              <a:spcBef>
                <a:spcPct val="0"/>
              </a:spcBef>
              <a:buClrTx/>
              <a:buSzTx/>
              <a:buFontTx/>
              <a:buNone/>
            </a:pPr>
            <a:r>
              <a:rPr lang="en-US" altLang="zh-CN" sz="1600" b="1">
                <a:solidFill>
                  <a:srgbClr val="0070C0"/>
                </a:solidFill>
                <a:latin typeface="Calibri" panose="020F0502020204030204" pitchFamily="34" charset="0"/>
                <a:ea typeface="宋体" panose="02010600030101010101" pitchFamily="2" charset="-122"/>
              </a:rPr>
              <a:t>Hypertable</a:t>
            </a:r>
          </a:p>
          <a:p>
            <a:pPr eaLnBrk="1" hangingPunct="1">
              <a:spcBef>
                <a:spcPct val="0"/>
              </a:spcBef>
              <a:buClrTx/>
              <a:buSzTx/>
              <a:buFontTx/>
              <a:buNone/>
            </a:pPr>
            <a:r>
              <a:rPr lang="en-US" altLang="zh-CN" sz="1600" b="1">
                <a:solidFill>
                  <a:srgbClr val="0070C0"/>
                </a:solidFill>
                <a:latin typeface="Calibri" panose="020F0502020204030204" pitchFamily="34" charset="0"/>
                <a:ea typeface="宋体" panose="02010600030101010101" pitchFamily="2" charset="-122"/>
              </a:rPr>
              <a:t>Hbase</a:t>
            </a:r>
            <a:endParaRPr lang="zh-CN" altLang="en-US" sz="1600" b="1">
              <a:solidFill>
                <a:srgbClr val="0070C0"/>
              </a:solidFill>
              <a:latin typeface="Calibri" panose="020F0502020204030204" pitchFamily="34" charset="0"/>
              <a:ea typeface="宋体" panose="02010600030101010101" pitchFamily="2" charset="-122"/>
            </a:endParaRPr>
          </a:p>
        </p:txBody>
      </p:sp>
      <p:sp>
        <p:nvSpPr>
          <p:cNvPr id="22" name="标题 1"/>
          <p:cNvSpPr>
            <a:spLocks noGrp="1"/>
          </p:cNvSpPr>
          <p:nvPr>
            <p:ph type="title"/>
          </p:nvPr>
        </p:nvSpPr>
        <p:spPr/>
        <p:txBody>
          <a:bodyPr/>
          <a:lstStyle/>
          <a:p>
            <a:pPr>
              <a:defRPr/>
            </a:pPr>
            <a:r>
              <a:rPr lang="en-US" altLang="zh-CN" dirty="0">
                <a:solidFill>
                  <a:srgbClr val="FF0000"/>
                </a:solidFill>
              </a:rPr>
              <a:t>CAP</a:t>
            </a:r>
            <a:r>
              <a:rPr lang="zh-CN" altLang="en-US" dirty="0">
                <a:solidFill>
                  <a:srgbClr val="FF0000"/>
                </a:solidFill>
              </a:rPr>
              <a:t>理论</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提纲</a:t>
            </a:r>
          </a:p>
        </p:txBody>
      </p:sp>
      <p:sp>
        <p:nvSpPr>
          <p:cNvPr id="20483" name="内容占位符 2"/>
          <p:cNvSpPr>
            <a:spLocks noGrp="1"/>
          </p:cNvSpPr>
          <p:nvPr>
            <p:ph idx="1"/>
          </p:nvPr>
        </p:nvSpPr>
        <p:spPr/>
        <p:txBody>
          <a:bodyPr/>
          <a:lstStyle/>
          <a:p>
            <a:pPr>
              <a:lnSpc>
                <a:spcPct val="150000"/>
              </a:lnSpc>
            </a:pPr>
            <a:r>
              <a:rPr lang="en-US" altLang="zh-CN" sz="2800" dirty="0"/>
              <a:t>CAP</a:t>
            </a:r>
            <a:r>
              <a:rPr lang="zh-CN" altLang="en-US" sz="2800" dirty="0"/>
              <a:t>理论</a:t>
            </a:r>
            <a:endParaRPr lang="en-US" altLang="zh-CN" sz="2800" dirty="0"/>
          </a:p>
          <a:p>
            <a:pPr>
              <a:lnSpc>
                <a:spcPct val="150000"/>
              </a:lnSpc>
            </a:pPr>
            <a:r>
              <a:rPr lang="zh-CN" altLang="en-US" sz="2800" dirty="0">
                <a:solidFill>
                  <a:srgbClr val="FF0000"/>
                </a:solidFill>
              </a:rPr>
              <a:t>数据一致性</a:t>
            </a:r>
            <a:endParaRPr lang="en-US" altLang="zh-CN" sz="2800" dirty="0">
              <a:solidFill>
                <a:srgbClr val="FF0000"/>
              </a:solidFill>
            </a:endParaRPr>
          </a:p>
          <a:p>
            <a:pPr>
              <a:lnSpc>
                <a:spcPct val="150000"/>
              </a:lnSpc>
            </a:pPr>
            <a:r>
              <a:rPr lang="en-US" altLang="zh-CN" sz="2800" dirty="0"/>
              <a:t>BASE</a:t>
            </a:r>
            <a:r>
              <a:rPr lang="zh-CN" altLang="en-US" sz="2800" dirty="0"/>
              <a:t>模型</a:t>
            </a:r>
            <a:endParaRPr lang="en-US" altLang="zh-CN" sz="2800" dirty="0"/>
          </a:p>
          <a:p>
            <a:pPr>
              <a:lnSpc>
                <a:spcPct val="150000"/>
              </a:lnSpc>
            </a:pPr>
            <a:r>
              <a:rPr lang="zh-CN" altLang="en-US" sz="2800" dirty="0"/>
              <a:t>数据一致性实现技术</a:t>
            </a:r>
            <a:endParaRPr lang="en-US" altLang="zh-CN" sz="2800" dirty="0"/>
          </a:p>
          <a:p>
            <a:pPr lvl="1">
              <a:lnSpc>
                <a:spcPct val="150000"/>
              </a:lnSpc>
            </a:pPr>
            <a:r>
              <a:rPr lang="en-US" altLang="zh-CN" sz="2000" dirty="0"/>
              <a:t>NWR</a:t>
            </a:r>
            <a:r>
              <a:rPr lang="zh-CN" altLang="en-US" sz="2000" dirty="0"/>
              <a:t>模型</a:t>
            </a:r>
            <a:endParaRPr lang="en-US" altLang="zh-CN" sz="2000" dirty="0"/>
          </a:p>
          <a:p>
            <a:pPr lvl="1">
              <a:lnSpc>
                <a:spcPct val="150000"/>
              </a:lnSpc>
            </a:pPr>
            <a:r>
              <a:rPr lang="zh-CN" altLang="en-US" sz="2000" dirty="0"/>
              <a:t>两阶段提交协议</a:t>
            </a:r>
            <a:endParaRPr lang="en-US" altLang="zh-CN" sz="2000" dirty="0"/>
          </a:p>
          <a:p>
            <a:pPr lvl="1">
              <a:lnSpc>
                <a:spcPct val="150000"/>
              </a:lnSpc>
            </a:pPr>
            <a:r>
              <a:rPr lang="zh-CN" altLang="en-US" sz="2000" dirty="0"/>
              <a:t>。。。。</a:t>
            </a:r>
            <a:endParaRPr lang="en-US" altLang="zh-CN" sz="2000" dirty="0"/>
          </a:p>
          <a:p>
            <a:pPr>
              <a:lnSpc>
                <a:spcPct val="150000"/>
              </a:lnSpc>
            </a:pPr>
            <a:r>
              <a:rPr lang="zh-CN" altLang="en-US" sz="2800" dirty="0"/>
              <a:t>分布式应用系统示例</a:t>
            </a:r>
            <a:endParaRPr lang="en-US" altLang="zh-CN" sz="2000" dirty="0"/>
          </a:p>
          <a:p>
            <a:pPr lvl="1">
              <a:lnSpc>
                <a:spcPct val="150000"/>
              </a:lnSpc>
            </a:pPr>
            <a:endParaRPr lang="zh-CN" altLang="en-US" sz="2600" dirty="0"/>
          </a:p>
        </p:txBody>
      </p:sp>
      <p:sp>
        <p:nvSpPr>
          <p:cNvPr id="4" name="日期占位符 3"/>
          <p:cNvSpPr>
            <a:spLocks noGrp="1"/>
          </p:cNvSpPr>
          <p:nvPr>
            <p:ph type="dt" sz="quarter" idx="10"/>
          </p:nvPr>
        </p:nvSpPr>
        <p:spPr/>
        <p:txBody>
          <a:bodyPr/>
          <a:lstStyle/>
          <a:p>
            <a:pPr>
              <a:defRPr/>
            </a:pPr>
            <a:fld id="{3809799F-1DE9-4A06-947D-268105C138FD}" type="datetime3">
              <a:rPr lang="zh-CN" altLang="en-US" smtClean="0"/>
              <a:pPr>
                <a:defRPr/>
              </a:pPr>
              <a:t>2022年12月22日星期四</a:t>
            </a:fld>
            <a:endParaRPr lang="en-US" altLang="zh-CN"/>
          </a:p>
        </p:txBody>
      </p:sp>
      <p:sp>
        <p:nvSpPr>
          <p:cNvPr id="20485"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F208BD63-3674-4E18-8A70-9728F4E5B393}" type="slidenum">
              <a:rPr lang="zh-CN" altLang="en-US" sz="2400" smtClean="0">
                <a:solidFill>
                  <a:schemeClr val="accent2"/>
                </a:solidFill>
                <a:latin typeface="Times New Roman" panose="02020603050405020304" pitchFamily="18" charset="0"/>
              </a:rPr>
              <a:pPr>
                <a:spcBef>
                  <a:spcPct val="0"/>
                </a:spcBef>
                <a:buClrTx/>
                <a:buSzTx/>
                <a:buFontTx/>
                <a:buNone/>
              </a:pPr>
              <a:t>13</a:t>
            </a:fld>
            <a:endParaRPr lang="en-US" altLang="zh-CN" sz="2400">
              <a:solidFill>
                <a:schemeClr val="accent2"/>
              </a:solidFill>
              <a:latin typeface="Times New Roman" panose="02020603050405020304" pitchFamily="18" charset="0"/>
            </a:endParaRPr>
          </a:p>
        </p:txBody>
      </p:sp>
      <p:sp>
        <p:nvSpPr>
          <p:cNvPr id="20486"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rgbClr val="FF0000"/>
                </a:solidFill>
              </a:rPr>
              <a:t>数据一致性</a:t>
            </a:r>
            <a:endParaRPr lang="zh-CN" altLang="en-US" dirty="0"/>
          </a:p>
        </p:txBody>
      </p:sp>
      <p:sp>
        <p:nvSpPr>
          <p:cNvPr id="21507" name="内容占位符 2"/>
          <p:cNvSpPr>
            <a:spLocks noGrp="1"/>
          </p:cNvSpPr>
          <p:nvPr>
            <p:ph idx="1"/>
          </p:nvPr>
        </p:nvSpPr>
        <p:spPr/>
        <p:txBody>
          <a:bodyPr/>
          <a:lstStyle/>
          <a:p>
            <a:pPr>
              <a:lnSpc>
                <a:spcPct val="150000"/>
              </a:lnSpc>
            </a:pPr>
            <a:r>
              <a:rPr lang="zh-CN" altLang="zh-CN" sz="2800"/>
              <a:t>一致性场景</a:t>
            </a:r>
            <a:endParaRPr lang="en-US" altLang="zh-CN" sz="2800"/>
          </a:p>
          <a:p>
            <a:pPr lvl="1">
              <a:lnSpc>
                <a:spcPct val="150000"/>
              </a:lnSpc>
            </a:pPr>
            <a:r>
              <a:rPr lang="zh-CN" altLang="en-US" sz="2400"/>
              <a:t>存储系统</a:t>
            </a:r>
          </a:p>
          <a:p>
            <a:pPr lvl="2">
              <a:lnSpc>
                <a:spcPct val="150000"/>
              </a:lnSpc>
            </a:pPr>
            <a:r>
              <a:rPr lang="zh-CN" altLang="en-US" sz="2000"/>
              <a:t>存储系统可以理解为一个黑盒子，它为我们提供了可用性和持久性的保证</a:t>
            </a:r>
          </a:p>
          <a:p>
            <a:pPr lvl="1">
              <a:lnSpc>
                <a:spcPct val="150000"/>
              </a:lnSpc>
            </a:pPr>
            <a:r>
              <a:rPr lang="en-US" altLang="zh-CN" sz="2400"/>
              <a:t>Process A</a:t>
            </a:r>
          </a:p>
          <a:p>
            <a:pPr lvl="2">
              <a:lnSpc>
                <a:spcPct val="150000"/>
              </a:lnSpc>
            </a:pPr>
            <a:r>
              <a:rPr lang="en-US" altLang="zh-CN" sz="2000"/>
              <a:t>ProcessA</a:t>
            </a:r>
            <a:r>
              <a:rPr lang="zh-CN" altLang="en-US" sz="2000"/>
              <a:t>主要实现从存储系统</a:t>
            </a:r>
            <a:r>
              <a:rPr lang="en-US" altLang="zh-CN" sz="2000"/>
              <a:t>write</a:t>
            </a:r>
            <a:r>
              <a:rPr lang="zh-CN" altLang="en-US" sz="2000"/>
              <a:t>和</a:t>
            </a:r>
            <a:r>
              <a:rPr lang="en-US" altLang="zh-CN" sz="2000"/>
              <a:t>read</a:t>
            </a:r>
            <a:r>
              <a:rPr lang="zh-CN" altLang="en-US" sz="2000"/>
              <a:t>操作</a:t>
            </a:r>
          </a:p>
          <a:p>
            <a:pPr lvl="1">
              <a:lnSpc>
                <a:spcPct val="150000"/>
              </a:lnSpc>
            </a:pPr>
            <a:r>
              <a:rPr lang="en-US" altLang="zh-CN" sz="2400"/>
              <a:t>Process B </a:t>
            </a:r>
            <a:r>
              <a:rPr lang="zh-CN" altLang="en-US" sz="2400"/>
              <a:t>和</a:t>
            </a:r>
            <a:r>
              <a:rPr lang="en-US" altLang="zh-CN" sz="2400"/>
              <a:t>ProcessC </a:t>
            </a:r>
          </a:p>
          <a:p>
            <a:pPr lvl="2">
              <a:lnSpc>
                <a:spcPct val="150000"/>
              </a:lnSpc>
            </a:pPr>
            <a:r>
              <a:rPr lang="en-US" altLang="zh-CN" sz="2000"/>
              <a:t>B</a:t>
            </a:r>
            <a:r>
              <a:rPr lang="zh-CN" altLang="en-US" sz="2000"/>
              <a:t>和</a:t>
            </a:r>
            <a:r>
              <a:rPr lang="en-US" altLang="zh-CN" sz="2000"/>
              <a:t>C</a:t>
            </a:r>
            <a:r>
              <a:rPr lang="zh-CN" altLang="en-US" sz="2000"/>
              <a:t>独立于</a:t>
            </a:r>
            <a:r>
              <a:rPr lang="en-US" altLang="zh-CN" sz="2000"/>
              <a:t>A</a:t>
            </a:r>
            <a:r>
              <a:rPr lang="zh-CN" altLang="en-US" sz="2000"/>
              <a:t>，</a:t>
            </a:r>
            <a:r>
              <a:rPr lang="en-US" altLang="zh-CN" sz="2000"/>
              <a:t>B</a:t>
            </a:r>
            <a:r>
              <a:rPr lang="zh-CN" altLang="en-US" sz="2000"/>
              <a:t>和</a:t>
            </a:r>
            <a:r>
              <a:rPr lang="en-US" altLang="zh-CN" sz="2000"/>
              <a:t>C</a:t>
            </a:r>
            <a:r>
              <a:rPr lang="zh-CN" altLang="en-US" sz="2000"/>
              <a:t>也相互独立的</a:t>
            </a:r>
            <a:endParaRPr lang="en-US" altLang="zh-CN" sz="2000"/>
          </a:p>
          <a:p>
            <a:pPr lvl="2">
              <a:lnSpc>
                <a:spcPct val="150000"/>
              </a:lnSpc>
            </a:pPr>
            <a:r>
              <a:rPr lang="en-US" altLang="zh-CN" sz="2000"/>
              <a:t>B</a:t>
            </a:r>
            <a:r>
              <a:rPr lang="zh-CN" altLang="en-US" sz="2000"/>
              <a:t>和</a:t>
            </a:r>
            <a:r>
              <a:rPr lang="en-US" altLang="zh-CN" sz="2000"/>
              <a:t>C</a:t>
            </a:r>
            <a:r>
              <a:rPr lang="zh-CN" altLang="en-US" sz="2000"/>
              <a:t>也实现对存储系统的</a:t>
            </a:r>
            <a:r>
              <a:rPr lang="en-US" altLang="zh-CN" sz="2000"/>
              <a:t>write</a:t>
            </a:r>
            <a:r>
              <a:rPr lang="zh-CN" altLang="en-US" sz="2000"/>
              <a:t>和</a:t>
            </a:r>
            <a:r>
              <a:rPr lang="en-US" altLang="zh-CN" sz="2000"/>
              <a:t>read</a:t>
            </a:r>
            <a:r>
              <a:rPr lang="zh-CN" altLang="en-US" sz="2000"/>
              <a:t>操作</a:t>
            </a:r>
          </a:p>
        </p:txBody>
      </p:sp>
      <p:sp>
        <p:nvSpPr>
          <p:cNvPr id="4" name="日期占位符 3"/>
          <p:cNvSpPr>
            <a:spLocks noGrp="1"/>
          </p:cNvSpPr>
          <p:nvPr>
            <p:ph type="dt" sz="quarter" idx="10"/>
          </p:nvPr>
        </p:nvSpPr>
        <p:spPr/>
        <p:txBody>
          <a:bodyPr/>
          <a:lstStyle/>
          <a:p>
            <a:pPr>
              <a:defRPr/>
            </a:pPr>
            <a:fld id="{4E72A0B1-1242-4CAB-803A-B1708A516ECA}" type="datetime3">
              <a:rPr lang="zh-CN" altLang="en-US" smtClean="0"/>
              <a:pPr>
                <a:defRPr/>
              </a:pPr>
              <a:t>2022年12月22日星期四</a:t>
            </a:fld>
            <a:endParaRPr lang="en-US" altLang="zh-CN"/>
          </a:p>
        </p:txBody>
      </p:sp>
      <p:sp>
        <p:nvSpPr>
          <p:cNvPr id="21509"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98563A4A-EF52-40A1-B6B4-5332D6298E35}" type="slidenum">
              <a:rPr lang="zh-CN" altLang="en-US" sz="2400" smtClean="0">
                <a:solidFill>
                  <a:schemeClr val="accent2"/>
                </a:solidFill>
                <a:latin typeface="Times New Roman" panose="02020603050405020304" pitchFamily="18" charset="0"/>
              </a:rPr>
              <a:pPr>
                <a:spcBef>
                  <a:spcPct val="0"/>
                </a:spcBef>
                <a:buClrTx/>
                <a:buSzTx/>
                <a:buFontTx/>
                <a:buNone/>
              </a:pPr>
              <a:t>14</a:t>
            </a:fld>
            <a:endParaRPr lang="en-US" altLang="zh-CN" sz="2400">
              <a:solidFill>
                <a:schemeClr val="accent2"/>
              </a:solidFill>
              <a:latin typeface="Times New Roman" panose="02020603050405020304" pitchFamily="18" charset="0"/>
            </a:endParaRPr>
          </a:p>
        </p:txBody>
      </p:sp>
      <p:sp>
        <p:nvSpPr>
          <p:cNvPr id="21510"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rgbClr val="FF0000"/>
                </a:solidFill>
              </a:rPr>
              <a:t>数据一致性</a:t>
            </a:r>
            <a:endParaRPr lang="zh-CN" altLang="en-US" dirty="0"/>
          </a:p>
        </p:txBody>
      </p:sp>
      <p:sp>
        <p:nvSpPr>
          <p:cNvPr id="22531" name="内容占位符 2"/>
          <p:cNvSpPr>
            <a:spLocks noGrp="1"/>
          </p:cNvSpPr>
          <p:nvPr>
            <p:ph idx="1"/>
          </p:nvPr>
        </p:nvSpPr>
        <p:spPr/>
        <p:txBody>
          <a:bodyPr/>
          <a:lstStyle/>
          <a:p>
            <a:r>
              <a:rPr lang="zh-CN" altLang="zh-CN" sz="2800" dirty="0"/>
              <a:t>强一致性</a:t>
            </a:r>
            <a:endParaRPr lang="en-US" altLang="zh-CN" sz="2800" dirty="0"/>
          </a:p>
          <a:p>
            <a:pPr lvl="1">
              <a:lnSpc>
                <a:spcPct val="150000"/>
              </a:lnSpc>
            </a:pPr>
            <a:r>
              <a:rPr lang="zh-CN" altLang="en-US" sz="2400" dirty="0"/>
              <a:t>也叫</a:t>
            </a:r>
            <a:r>
              <a:rPr lang="zh-CN" altLang="zh-CN" sz="2400" dirty="0"/>
              <a:t>即时一致性</a:t>
            </a:r>
            <a:endParaRPr lang="en-US" altLang="zh-CN" sz="2400" dirty="0"/>
          </a:p>
          <a:p>
            <a:pPr lvl="1">
              <a:lnSpc>
                <a:spcPct val="150000"/>
              </a:lnSpc>
            </a:pPr>
            <a:r>
              <a:rPr lang="zh-CN" altLang="zh-CN" sz="2400" dirty="0"/>
              <a:t>假如</a:t>
            </a:r>
            <a:r>
              <a:rPr lang="en-US" altLang="zh-CN" sz="2400" dirty="0"/>
              <a:t>A</a:t>
            </a:r>
            <a:r>
              <a:rPr lang="zh-CN" altLang="zh-CN" sz="2400" dirty="0"/>
              <a:t>先写入了一个值到存储系统，存储系统保证后续</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zh-CN" sz="2400" dirty="0"/>
              <a:t>的读取操作都将返回最新值</a:t>
            </a:r>
            <a:endParaRPr lang="en-US" altLang="zh-CN" sz="2400" dirty="0"/>
          </a:p>
          <a:p>
            <a:pPr lvl="1">
              <a:lnSpc>
                <a:spcPct val="150000"/>
              </a:lnSpc>
            </a:pPr>
            <a:r>
              <a:rPr lang="zh-CN" altLang="en-US" sz="2400" dirty="0"/>
              <a:t>单副本数据容易保证强一致性 </a:t>
            </a:r>
            <a:r>
              <a:rPr lang="zh-CN" altLang="en-US" sz="1400" dirty="0"/>
              <a:t> 多副本也可以 </a:t>
            </a:r>
            <a:endParaRPr lang="en-US" altLang="zh-CN" sz="2400" dirty="0"/>
          </a:p>
          <a:p>
            <a:pPr lvl="1">
              <a:lnSpc>
                <a:spcPct val="150000"/>
              </a:lnSpc>
            </a:pPr>
            <a:r>
              <a:rPr lang="zh-CN" altLang="en-US" sz="2400" dirty="0"/>
              <a:t>多副本数据需要使用分布式事务协议</a:t>
            </a:r>
          </a:p>
        </p:txBody>
      </p:sp>
      <p:sp>
        <p:nvSpPr>
          <p:cNvPr id="4" name="日期占位符 3"/>
          <p:cNvSpPr>
            <a:spLocks noGrp="1"/>
          </p:cNvSpPr>
          <p:nvPr>
            <p:ph type="dt" sz="quarter" idx="10"/>
          </p:nvPr>
        </p:nvSpPr>
        <p:spPr/>
        <p:txBody>
          <a:bodyPr/>
          <a:lstStyle/>
          <a:p>
            <a:pPr>
              <a:defRPr/>
            </a:pPr>
            <a:fld id="{4E72A0B1-1242-4CAB-803A-B1708A516ECA}" type="datetime3">
              <a:rPr lang="zh-CN" altLang="en-US" smtClean="0"/>
              <a:pPr>
                <a:defRPr/>
              </a:pPr>
              <a:t>2022年12月22日星期四</a:t>
            </a:fld>
            <a:endParaRPr lang="en-US" altLang="zh-CN"/>
          </a:p>
        </p:txBody>
      </p:sp>
      <p:sp>
        <p:nvSpPr>
          <p:cNvPr id="22533"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53F27847-E552-457B-B8AF-3FD7A9C8834C}" type="slidenum">
              <a:rPr lang="zh-CN" altLang="en-US" sz="2400" smtClean="0">
                <a:solidFill>
                  <a:schemeClr val="accent2"/>
                </a:solidFill>
                <a:latin typeface="Times New Roman" panose="02020603050405020304" pitchFamily="18" charset="0"/>
              </a:rPr>
              <a:pPr>
                <a:spcBef>
                  <a:spcPct val="0"/>
                </a:spcBef>
                <a:buClrTx/>
                <a:buSzTx/>
                <a:buFontTx/>
                <a:buNone/>
              </a:pPr>
              <a:t>15</a:t>
            </a:fld>
            <a:endParaRPr lang="en-US" altLang="zh-CN" sz="2400">
              <a:solidFill>
                <a:schemeClr val="accent2"/>
              </a:solidFill>
              <a:latin typeface="Times New Roman" panose="02020603050405020304" pitchFamily="18" charset="0"/>
            </a:endParaRPr>
          </a:p>
        </p:txBody>
      </p:sp>
      <p:sp>
        <p:nvSpPr>
          <p:cNvPr id="22534"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rgbClr val="FF0000"/>
                </a:solidFill>
              </a:rPr>
              <a:t>数据一致性</a:t>
            </a:r>
            <a:endParaRPr lang="zh-CN" altLang="en-US" dirty="0"/>
          </a:p>
        </p:txBody>
      </p:sp>
      <p:sp>
        <p:nvSpPr>
          <p:cNvPr id="23555" name="内容占位符 2"/>
          <p:cNvSpPr>
            <a:spLocks noGrp="1"/>
          </p:cNvSpPr>
          <p:nvPr>
            <p:ph idx="1"/>
          </p:nvPr>
        </p:nvSpPr>
        <p:spPr/>
        <p:txBody>
          <a:bodyPr/>
          <a:lstStyle/>
          <a:p>
            <a:pPr>
              <a:lnSpc>
                <a:spcPct val="150000"/>
              </a:lnSpc>
            </a:pPr>
            <a:r>
              <a:rPr lang="zh-CN" altLang="zh-CN" sz="2800" dirty="0"/>
              <a:t>弱一致性</a:t>
            </a:r>
            <a:endParaRPr lang="en-US" altLang="zh-CN" sz="2800" dirty="0"/>
          </a:p>
          <a:p>
            <a:pPr lvl="1">
              <a:lnSpc>
                <a:spcPct val="150000"/>
              </a:lnSpc>
            </a:pPr>
            <a:r>
              <a:rPr lang="zh-CN" altLang="zh-CN" sz="2400" dirty="0"/>
              <a:t>假如</a:t>
            </a:r>
            <a:r>
              <a:rPr lang="en-US" altLang="zh-CN" sz="2400" dirty="0"/>
              <a:t>A</a:t>
            </a:r>
            <a:r>
              <a:rPr lang="zh-CN" altLang="zh-CN" sz="2400" dirty="0"/>
              <a:t>先写入了一个值到存储系统，存储系统不能保证后续</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zh-CN" sz="2400" dirty="0"/>
              <a:t>的读取操作能读取到最新值</a:t>
            </a:r>
            <a:endParaRPr lang="en-US" altLang="zh-CN" sz="2400" dirty="0"/>
          </a:p>
          <a:p>
            <a:pPr lvl="1">
              <a:lnSpc>
                <a:spcPct val="150000"/>
              </a:lnSpc>
            </a:pPr>
            <a:r>
              <a:rPr lang="zh-CN" altLang="zh-CN" sz="2400" dirty="0"/>
              <a:t>不一致性窗口</a:t>
            </a:r>
            <a:endParaRPr lang="en-US" altLang="zh-CN" sz="2400" dirty="0"/>
          </a:p>
          <a:p>
            <a:pPr lvl="2">
              <a:lnSpc>
                <a:spcPct val="150000"/>
              </a:lnSpc>
            </a:pPr>
            <a:r>
              <a:rPr lang="zh-CN" altLang="zh-CN" sz="2000" dirty="0"/>
              <a:t>从</a:t>
            </a:r>
            <a:r>
              <a:rPr lang="en-US" altLang="zh-CN" sz="2000" dirty="0"/>
              <a:t>A</a:t>
            </a:r>
            <a:r>
              <a:rPr lang="zh-CN" altLang="zh-CN" sz="2000" dirty="0"/>
              <a:t>写入到后续操作</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zh-CN" sz="2000" dirty="0"/>
              <a:t>读取到最新值这一段时间</a:t>
            </a:r>
            <a:endParaRPr lang="zh-CN" altLang="en-US" sz="2000" dirty="0"/>
          </a:p>
        </p:txBody>
      </p:sp>
      <p:sp>
        <p:nvSpPr>
          <p:cNvPr id="4" name="日期占位符 3"/>
          <p:cNvSpPr>
            <a:spLocks noGrp="1"/>
          </p:cNvSpPr>
          <p:nvPr>
            <p:ph type="dt" sz="quarter" idx="10"/>
          </p:nvPr>
        </p:nvSpPr>
        <p:spPr/>
        <p:txBody>
          <a:bodyPr/>
          <a:lstStyle/>
          <a:p>
            <a:pPr>
              <a:defRPr/>
            </a:pPr>
            <a:fld id="{4E72A0B1-1242-4CAB-803A-B1708A516ECA}" type="datetime3">
              <a:rPr lang="zh-CN" altLang="en-US" smtClean="0"/>
              <a:pPr>
                <a:defRPr/>
              </a:pPr>
              <a:t>2022年12月22日星期四</a:t>
            </a:fld>
            <a:endParaRPr lang="en-US" altLang="zh-CN"/>
          </a:p>
        </p:txBody>
      </p:sp>
      <p:sp>
        <p:nvSpPr>
          <p:cNvPr id="23557"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E68BFAAF-53DB-4CA8-8513-5637C04FBD7E}" type="slidenum">
              <a:rPr lang="zh-CN" altLang="en-US" sz="2400" smtClean="0">
                <a:solidFill>
                  <a:schemeClr val="accent2"/>
                </a:solidFill>
                <a:latin typeface="Times New Roman" panose="02020603050405020304" pitchFamily="18" charset="0"/>
              </a:rPr>
              <a:pPr>
                <a:spcBef>
                  <a:spcPct val="0"/>
                </a:spcBef>
                <a:buClrTx/>
                <a:buSzTx/>
                <a:buFontTx/>
                <a:buNone/>
              </a:pPr>
              <a:t>16</a:t>
            </a:fld>
            <a:endParaRPr lang="en-US" altLang="zh-CN" sz="2400">
              <a:solidFill>
                <a:schemeClr val="accent2"/>
              </a:solidFill>
              <a:latin typeface="Times New Roman" panose="02020603050405020304" pitchFamily="18" charset="0"/>
            </a:endParaRPr>
          </a:p>
        </p:txBody>
      </p:sp>
      <p:sp>
        <p:nvSpPr>
          <p:cNvPr id="23558"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rgbClr val="FF0000"/>
                </a:solidFill>
              </a:rPr>
              <a:t>数据一致性</a:t>
            </a:r>
            <a:endParaRPr lang="zh-CN" altLang="en-US" dirty="0"/>
          </a:p>
        </p:txBody>
      </p:sp>
      <p:sp>
        <p:nvSpPr>
          <p:cNvPr id="24579" name="内容占位符 2"/>
          <p:cNvSpPr>
            <a:spLocks noGrp="1"/>
          </p:cNvSpPr>
          <p:nvPr>
            <p:ph idx="1"/>
          </p:nvPr>
        </p:nvSpPr>
        <p:spPr>
          <a:xfrm>
            <a:off x="685800" y="1371600"/>
            <a:ext cx="8134672" cy="5029200"/>
          </a:xfrm>
        </p:spPr>
        <p:txBody>
          <a:bodyPr/>
          <a:lstStyle/>
          <a:p>
            <a:r>
              <a:rPr lang="zh-CN" altLang="zh-CN" sz="2800" dirty="0"/>
              <a:t>最终一致性</a:t>
            </a:r>
            <a:endParaRPr lang="en-US" altLang="zh-CN" sz="2800" dirty="0"/>
          </a:p>
          <a:p>
            <a:pPr lvl="1"/>
            <a:r>
              <a:rPr lang="zh-CN" altLang="zh-CN" sz="2200" dirty="0"/>
              <a:t>最终一致性是弱一致性的一种特例</a:t>
            </a:r>
            <a:endParaRPr lang="en-US" altLang="zh-CN" sz="2200" dirty="0"/>
          </a:p>
          <a:p>
            <a:pPr lvl="1"/>
            <a:r>
              <a:rPr lang="zh-CN" altLang="zh-CN" sz="2200" dirty="0"/>
              <a:t>假如</a:t>
            </a:r>
            <a:r>
              <a:rPr lang="en-US" altLang="zh-CN" sz="2200" dirty="0"/>
              <a:t>A</a:t>
            </a:r>
            <a:r>
              <a:rPr lang="zh-CN" altLang="zh-CN" sz="2200" dirty="0"/>
              <a:t>首先</a:t>
            </a:r>
            <a:r>
              <a:rPr lang="en-US" altLang="zh-CN" sz="2200" dirty="0"/>
              <a:t>write</a:t>
            </a:r>
            <a:r>
              <a:rPr lang="zh-CN" altLang="zh-CN" sz="2200" dirty="0"/>
              <a:t>了一个值到存储系统，存储系统保证如果在</a:t>
            </a:r>
            <a:r>
              <a:rPr lang="en-US" altLang="zh-CN" sz="2200" dirty="0"/>
              <a:t>A</a:t>
            </a:r>
            <a:r>
              <a:rPr lang="zh-CN" altLang="en-US" sz="2200" dirty="0"/>
              <a:t>，</a:t>
            </a:r>
            <a:r>
              <a:rPr lang="en-US" altLang="zh-CN" sz="2200" dirty="0"/>
              <a:t>B</a:t>
            </a:r>
            <a:r>
              <a:rPr lang="zh-CN" altLang="en-US" sz="2200" dirty="0"/>
              <a:t>，</a:t>
            </a:r>
            <a:r>
              <a:rPr lang="en-US" altLang="zh-CN" sz="2200" dirty="0"/>
              <a:t>C</a:t>
            </a:r>
            <a:r>
              <a:rPr lang="zh-CN" altLang="zh-CN" sz="2200" dirty="0"/>
              <a:t>后续读取之前没有其它写操作更新同样的值的话，最终所有的读取操作都会读取到</a:t>
            </a:r>
            <a:r>
              <a:rPr lang="en-US" altLang="zh-CN" sz="2200" dirty="0"/>
              <a:t>A</a:t>
            </a:r>
            <a:r>
              <a:rPr lang="zh-CN" altLang="zh-CN" sz="2200" dirty="0"/>
              <a:t>写入的最新值</a:t>
            </a:r>
            <a:endParaRPr lang="en-US" altLang="zh-CN" sz="2200" dirty="0"/>
          </a:p>
          <a:p>
            <a:pPr lvl="1"/>
            <a:r>
              <a:rPr lang="zh-CN" altLang="zh-CN" sz="2200" dirty="0"/>
              <a:t>此种情况下，如果没有失败发生的话，</a:t>
            </a:r>
            <a:r>
              <a:rPr lang="en-US" altLang="zh-CN" sz="2200" dirty="0"/>
              <a:t>“</a:t>
            </a:r>
            <a:r>
              <a:rPr lang="zh-CN" altLang="zh-CN" sz="2200" dirty="0"/>
              <a:t>不一致性窗口</a:t>
            </a:r>
            <a:r>
              <a:rPr lang="en-US" altLang="zh-CN" sz="2200" dirty="0"/>
              <a:t>”</a:t>
            </a:r>
            <a:r>
              <a:rPr lang="zh-CN" altLang="zh-CN" sz="2200" dirty="0"/>
              <a:t>的大小依赖于以下的几个因素：</a:t>
            </a:r>
            <a:r>
              <a:rPr lang="zh-CN" altLang="zh-CN" sz="2200" dirty="0">
                <a:solidFill>
                  <a:srgbClr val="FF0000"/>
                </a:solidFill>
              </a:rPr>
              <a:t>交互延迟，系统的负载，以及复制技术中</a:t>
            </a:r>
            <a:r>
              <a:rPr lang="en-US" altLang="zh-CN" sz="2200" dirty="0">
                <a:solidFill>
                  <a:srgbClr val="FF0000"/>
                </a:solidFill>
              </a:rPr>
              <a:t>replica</a:t>
            </a:r>
            <a:r>
              <a:rPr lang="zh-CN" altLang="zh-CN" sz="2200" dirty="0">
                <a:solidFill>
                  <a:srgbClr val="FF0000"/>
                </a:solidFill>
              </a:rPr>
              <a:t>的个数</a:t>
            </a:r>
            <a:r>
              <a:rPr lang="zh-CN" altLang="zh-CN" sz="2200" dirty="0"/>
              <a:t>（这个可以理解为</a:t>
            </a:r>
            <a:r>
              <a:rPr lang="en-US" altLang="zh-CN" sz="2200" dirty="0"/>
              <a:t>master/salve</a:t>
            </a:r>
            <a:r>
              <a:rPr lang="zh-CN" altLang="zh-CN" sz="2200" dirty="0"/>
              <a:t>模式中，</a:t>
            </a:r>
            <a:r>
              <a:rPr lang="en-US" altLang="zh-CN" sz="2200" dirty="0"/>
              <a:t>salve</a:t>
            </a:r>
            <a:r>
              <a:rPr lang="zh-CN" altLang="zh-CN" sz="2200" dirty="0"/>
              <a:t>的个数）</a:t>
            </a:r>
            <a:endParaRPr lang="en-US" altLang="zh-CN" sz="2200" dirty="0"/>
          </a:p>
          <a:p>
            <a:pPr lvl="1"/>
            <a:r>
              <a:rPr lang="zh-CN" altLang="zh-CN" sz="2200" dirty="0"/>
              <a:t>最终一致性方面最出名的系统可以说是</a:t>
            </a:r>
            <a:r>
              <a:rPr lang="en-US" altLang="zh-CN" sz="2200" dirty="0"/>
              <a:t>DNS</a:t>
            </a:r>
            <a:r>
              <a:rPr lang="zh-CN" altLang="zh-CN" sz="2200" dirty="0"/>
              <a:t>系统，当更新一个域名的</a:t>
            </a:r>
            <a:r>
              <a:rPr lang="en-US" altLang="zh-CN" sz="2200" dirty="0"/>
              <a:t>IP</a:t>
            </a:r>
            <a:r>
              <a:rPr lang="zh-CN" altLang="zh-CN" sz="2200" dirty="0"/>
              <a:t>以后，根据配置策略以及缓存控制策略的不同，最终所有的客户都会看到最新的值</a:t>
            </a:r>
            <a:endParaRPr lang="zh-CN" altLang="en-US" sz="2200" dirty="0"/>
          </a:p>
        </p:txBody>
      </p:sp>
      <p:sp>
        <p:nvSpPr>
          <p:cNvPr id="4" name="日期占位符 3"/>
          <p:cNvSpPr>
            <a:spLocks noGrp="1"/>
          </p:cNvSpPr>
          <p:nvPr>
            <p:ph type="dt" sz="quarter" idx="10"/>
          </p:nvPr>
        </p:nvSpPr>
        <p:spPr/>
        <p:txBody>
          <a:bodyPr/>
          <a:lstStyle/>
          <a:p>
            <a:pPr>
              <a:defRPr/>
            </a:pPr>
            <a:fld id="{4E72A0B1-1242-4CAB-803A-B1708A516ECA}" type="datetime3">
              <a:rPr lang="zh-CN" altLang="en-US" smtClean="0"/>
              <a:pPr>
                <a:defRPr/>
              </a:pPr>
              <a:t>2022年12月22日星期四</a:t>
            </a:fld>
            <a:endParaRPr lang="en-US" altLang="zh-CN"/>
          </a:p>
        </p:txBody>
      </p:sp>
      <p:sp>
        <p:nvSpPr>
          <p:cNvPr id="24581"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2340E5EC-9270-41AA-BE52-E8F1299F27BA}" type="slidenum">
              <a:rPr lang="zh-CN" altLang="en-US" sz="2400" smtClean="0">
                <a:solidFill>
                  <a:schemeClr val="accent2"/>
                </a:solidFill>
                <a:latin typeface="Times New Roman" panose="02020603050405020304" pitchFamily="18" charset="0"/>
              </a:rPr>
              <a:pPr>
                <a:spcBef>
                  <a:spcPct val="0"/>
                </a:spcBef>
                <a:buClrTx/>
                <a:buSzTx/>
                <a:buFontTx/>
                <a:buNone/>
              </a:pPr>
              <a:t>17</a:t>
            </a:fld>
            <a:endParaRPr lang="en-US" altLang="zh-CN" sz="2400">
              <a:solidFill>
                <a:schemeClr val="accent2"/>
              </a:solidFill>
              <a:latin typeface="Times New Roman" panose="02020603050405020304" pitchFamily="18" charset="0"/>
            </a:endParaRPr>
          </a:p>
        </p:txBody>
      </p:sp>
      <p:sp>
        <p:nvSpPr>
          <p:cNvPr id="24582"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DNS</a:t>
            </a:r>
            <a:r>
              <a:rPr lang="zh-CN" altLang="zh-CN" dirty="0"/>
              <a:t>系统</a:t>
            </a:r>
            <a:endParaRPr lang="zh-CN" altLang="en-US" dirty="0"/>
          </a:p>
        </p:txBody>
      </p:sp>
      <p:sp>
        <p:nvSpPr>
          <p:cNvPr id="25603" name="内容占位符 2"/>
          <p:cNvSpPr>
            <a:spLocks noGrp="1"/>
          </p:cNvSpPr>
          <p:nvPr>
            <p:ph idx="1"/>
          </p:nvPr>
        </p:nvSpPr>
        <p:spPr/>
        <p:txBody>
          <a:bodyPr/>
          <a:lstStyle/>
          <a:p>
            <a:endParaRPr lang="zh-CN" altLang="en-US"/>
          </a:p>
        </p:txBody>
      </p:sp>
      <p:sp>
        <p:nvSpPr>
          <p:cNvPr id="4" name="日期占位符 3"/>
          <p:cNvSpPr>
            <a:spLocks noGrp="1"/>
          </p:cNvSpPr>
          <p:nvPr>
            <p:ph type="dt" sz="quarter" idx="10"/>
          </p:nvPr>
        </p:nvSpPr>
        <p:spPr/>
        <p:txBody>
          <a:bodyPr/>
          <a:lstStyle/>
          <a:p>
            <a:pPr>
              <a:defRPr/>
            </a:pPr>
            <a:fld id="{36F01207-0EA8-4C4E-9942-0CA641CB8134}" type="datetime3">
              <a:rPr lang="zh-CN" altLang="en-US" smtClean="0"/>
              <a:pPr>
                <a:defRPr/>
              </a:pPr>
              <a:t>2022年12月22日星期四</a:t>
            </a:fld>
            <a:endParaRPr lang="en-US" altLang="zh-CN"/>
          </a:p>
        </p:txBody>
      </p:sp>
      <p:sp>
        <p:nvSpPr>
          <p:cNvPr id="25605"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F65F706D-1EAE-411A-9EE2-22B3D92DFF1F}" type="slidenum">
              <a:rPr lang="zh-CN" altLang="en-US" sz="2400" smtClean="0">
                <a:solidFill>
                  <a:schemeClr val="accent2"/>
                </a:solidFill>
                <a:latin typeface="Times New Roman" panose="02020603050405020304" pitchFamily="18" charset="0"/>
              </a:rPr>
              <a:pPr>
                <a:spcBef>
                  <a:spcPct val="0"/>
                </a:spcBef>
                <a:buClrTx/>
                <a:buSzTx/>
                <a:buFontTx/>
                <a:buNone/>
              </a:pPr>
              <a:t>18</a:t>
            </a:fld>
            <a:endParaRPr lang="en-US" altLang="zh-CN" sz="2400">
              <a:solidFill>
                <a:schemeClr val="accent2"/>
              </a:solidFill>
              <a:latin typeface="Times New Roman" panose="02020603050405020304" pitchFamily="18" charset="0"/>
            </a:endParaRPr>
          </a:p>
        </p:txBody>
      </p:sp>
      <p:sp>
        <p:nvSpPr>
          <p:cNvPr id="25606"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pic>
        <p:nvPicPr>
          <p:cNvPr id="25607" name="图片 6"/>
          <p:cNvPicPr>
            <a:picLocks noChangeAspect="1"/>
          </p:cNvPicPr>
          <p:nvPr/>
        </p:nvPicPr>
        <p:blipFill>
          <a:blip r:embed="rId2">
            <a:extLst>
              <a:ext uri="{28A0092B-C50C-407E-A947-70E740481C1C}">
                <a14:useLocalDpi xmlns:a14="http://schemas.microsoft.com/office/drawing/2010/main" val="0"/>
              </a:ext>
            </a:extLst>
          </a:blip>
          <a:srcRect l="7028" t="7349" r="8487"/>
          <a:stretch>
            <a:fillRect/>
          </a:stretch>
        </p:blipFill>
        <p:spPr bwMode="auto">
          <a:xfrm>
            <a:off x="768350" y="1371600"/>
            <a:ext cx="7273925" cy="54483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rgbClr val="FF0000"/>
                </a:solidFill>
              </a:rPr>
              <a:t>数据一致性</a:t>
            </a:r>
            <a:endParaRPr lang="zh-CN" altLang="en-US" dirty="0"/>
          </a:p>
        </p:txBody>
      </p:sp>
      <p:sp>
        <p:nvSpPr>
          <p:cNvPr id="26627" name="内容占位符 2"/>
          <p:cNvSpPr>
            <a:spLocks noGrp="1"/>
          </p:cNvSpPr>
          <p:nvPr>
            <p:ph idx="1"/>
          </p:nvPr>
        </p:nvSpPr>
        <p:spPr>
          <a:xfrm>
            <a:off x="685800" y="1371600"/>
            <a:ext cx="7918450" cy="4876800"/>
          </a:xfrm>
        </p:spPr>
        <p:txBody>
          <a:bodyPr/>
          <a:lstStyle/>
          <a:p>
            <a:pPr>
              <a:lnSpc>
                <a:spcPct val="125000"/>
              </a:lnSpc>
            </a:pPr>
            <a:r>
              <a:rPr lang="en-US" altLang="zh-CN" sz="2400"/>
              <a:t>Causal consistency</a:t>
            </a:r>
            <a:r>
              <a:rPr lang="zh-CN" altLang="en-US" sz="2400"/>
              <a:t>（因果一致性）</a:t>
            </a:r>
          </a:p>
          <a:p>
            <a:pPr lvl="1">
              <a:lnSpc>
                <a:spcPct val="125000"/>
              </a:lnSpc>
            </a:pPr>
            <a:r>
              <a:rPr lang="zh-CN" altLang="en-US" sz="2000"/>
              <a:t>如果</a:t>
            </a:r>
            <a:r>
              <a:rPr lang="en-US" altLang="zh-CN" sz="2000"/>
              <a:t>Process A</a:t>
            </a:r>
            <a:r>
              <a:rPr lang="zh-CN" altLang="en-US" sz="2000"/>
              <a:t>通知</a:t>
            </a:r>
            <a:r>
              <a:rPr lang="en-US" altLang="zh-CN" sz="2000"/>
              <a:t>Process B</a:t>
            </a:r>
            <a:r>
              <a:rPr lang="zh-CN" altLang="en-US" sz="2000"/>
              <a:t>它已经更新了数据，那么</a:t>
            </a:r>
            <a:r>
              <a:rPr lang="en-US" altLang="zh-CN" sz="2000"/>
              <a:t>Process B</a:t>
            </a:r>
            <a:r>
              <a:rPr lang="zh-CN" altLang="en-US" sz="2000"/>
              <a:t>的后续读取操作则读取</a:t>
            </a:r>
            <a:r>
              <a:rPr lang="en-US" altLang="zh-CN" sz="2000"/>
              <a:t>A</a:t>
            </a:r>
            <a:r>
              <a:rPr lang="zh-CN" altLang="en-US" sz="2000"/>
              <a:t>写入的最新值，而与</a:t>
            </a:r>
            <a:r>
              <a:rPr lang="en-US" altLang="zh-CN" sz="2000"/>
              <a:t>A</a:t>
            </a:r>
            <a:r>
              <a:rPr lang="zh-CN" altLang="en-US" sz="2000"/>
              <a:t>没有因果关系的</a:t>
            </a:r>
            <a:r>
              <a:rPr lang="en-US" altLang="zh-CN" sz="2000"/>
              <a:t>C</a:t>
            </a:r>
            <a:r>
              <a:rPr lang="zh-CN" altLang="en-US" sz="2000"/>
              <a:t>则可以最终一致性</a:t>
            </a:r>
          </a:p>
          <a:p>
            <a:pPr>
              <a:lnSpc>
                <a:spcPct val="125000"/>
              </a:lnSpc>
            </a:pPr>
            <a:r>
              <a:rPr lang="en-US" altLang="zh-CN" sz="2400"/>
              <a:t>Read-your-writes consistency</a:t>
            </a:r>
            <a:r>
              <a:rPr lang="zh-CN" altLang="en-US" sz="2400"/>
              <a:t>（读自写一致性）</a:t>
            </a:r>
            <a:endParaRPr lang="en-US" altLang="zh-CN" sz="2400"/>
          </a:p>
          <a:p>
            <a:pPr lvl="1">
              <a:lnSpc>
                <a:spcPct val="125000"/>
              </a:lnSpc>
            </a:pPr>
            <a:r>
              <a:rPr lang="zh-CN" altLang="en-US" sz="2000"/>
              <a:t>如果</a:t>
            </a:r>
            <a:r>
              <a:rPr lang="en-US" altLang="zh-CN" sz="2000"/>
              <a:t>Process A</a:t>
            </a:r>
            <a:r>
              <a:rPr lang="zh-CN" altLang="en-US" sz="2000"/>
              <a:t>写入了最新的值，那么</a:t>
            </a:r>
            <a:r>
              <a:rPr lang="en-US" altLang="zh-CN" sz="2000"/>
              <a:t>Process A</a:t>
            </a:r>
            <a:r>
              <a:rPr lang="zh-CN" altLang="en-US" sz="2000"/>
              <a:t>的后续操作都会读取到最新值。但是其它用户可能要过一会才可以看到</a:t>
            </a:r>
          </a:p>
          <a:p>
            <a:pPr>
              <a:lnSpc>
                <a:spcPct val="125000"/>
              </a:lnSpc>
            </a:pPr>
            <a:r>
              <a:rPr lang="en-US" altLang="zh-CN" sz="2400"/>
              <a:t>Session consistency</a:t>
            </a:r>
            <a:r>
              <a:rPr lang="zh-CN" altLang="en-US" sz="2400"/>
              <a:t>（会话一致性）</a:t>
            </a:r>
            <a:endParaRPr lang="en-US" altLang="zh-CN" sz="2400"/>
          </a:p>
          <a:p>
            <a:pPr lvl="1">
              <a:lnSpc>
                <a:spcPct val="125000"/>
              </a:lnSpc>
            </a:pPr>
            <a:r>
              <a:rPr lang="zh-CN" altLang="en-US" sz="2000"/>
              <a:t>此种一致性要求客户端和存储系统交互的整个会话阶段保证</a:t>
            </a:r>
            <a:r>
              <a:rPr lang="en-US" altLang="zh-CN" sz="2000"/>
              <a:t>Read-your-writes consistency</a:t>
            </a:r>
            <a:r>
              <a:rPr lang="zh-CN" altLang="en-US" sz="2000"/>
              <a:t>，</a:t>
            </a:r>
            <a:r>
              <a:rPr lang="en-US" altLang="zh-CN" sz="2000"/>
              <a:t>Hibernate</a:t>
            </a:r>
            <a:r>
              <a:rPr lang="zh-CN" altLang="en-US" sz="2000"/>
              <a:t>的</a:t>
            </a:r>
            <a:r>
              <a:rPr lang="en-US" altLang="zh-CN" sz="2000"/>
              <a:t>session</a:t>
            </a:r>
            <a:r>
              <a:rPr lang="zh-CN" altLang="en-US" sz="2000"/>
              <a:t>提供的一致性保证就属于此种一致性</a:t>
            </a:r>
          </a:p>
        </p:txBody>
      </p:sp>
      <p:sp>
        <p:nvSpPr>
          <p:cNvPr id="4" name="日期占位符 3"/>
          <p:cNvSpPr>
            <a:spLocks noGrp="1"/>
          </p:cNvSpPr>
          <p:nvPr>
            <p:ph type="dt" sz="quarter" idx="10"/>
          </p:nvPr>
        </p:nvSpPr>
        <p:spPr/>
        <p:txBody>
          <a:bodyPr/>
          <a:lstStyle/>
          <a:p>
            <a:pPr>
              <a:defRPr/>
            </a:pPr>
            <a:fld id="{4E72A0B1-1242-4CAB-803A-B1708A516ECA}" type="datetime3">
              <a:rPr lang="zh-CN" altLang="en-US" smtClean="0"/>
              <a:pPr>
                <a:defRPr/>
              </a:pPr>
              <a:t>2022年12月22日星期四</a:t>
            </a:fld>
            <a:endParaRPr lang="en-US" altLang="zh-CN" dirty="0"/>
          </a:p>
        </p:txBody>
      </p:sp>
      <p:sp>
        <p:nvSpPr>
          <p:cNvPr id="26629"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E9487B55-3057-406B-9041-3E10D7749599}" type="slidenum">
              <a:rPr lang="zh-CN" altLang="en-US" sz="2400" smtClean="0">
                <a:solidFill>
                  <a:schemeClr val="accent2"/>
                </a:solidFill>
                <a:latin typeface="Times New Roman" panose="02020603050405020304" pitchFamily="18" charset="0"/>
              </a:rPr>
              <a:pPr>
                <a:spcBef>
                  <a:spcPct val="0"/>
                </a:spcBef>
                <a:buClrTx/>
                <a:buSzTx/>
                <a:buFontTx/>
                <a:buNone/>
              </a:pPr>
              <a:t>19</a:t>
            </a:fld>
            <a:endParaRPr lang="en-US" altLang="zh-CN" sz="2400">
              <a:solidFill>
                <a:schemeClr val="accent2"/>
              </a:solidFill>
              <a:latin typeface="Times New Roman" panose="02020603050405020304" pitchFamily="18" charset="0"/>
            </a:endParaRPr>
          </a:p>
        </p:txBody>
      </p:sp>
      <p:sp>
        <p:nvSpPr>
          <p:cNvPr id="26630"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提纲</a:t>
            </a:r>
          </a:p>
        </p:txBody>
      </p:sp>
      <p:sp>
        <p:nvSpPr>
          <p:cNvPr id="10243" name="内容占位符 2"/>
          <p:cNvSpPr>
            <a:spLocks noGrp="1"/>
          </p:cNvSpPr>
          <p:nvPr>
            <p:ph idx="1"/>
          </p:nvPr>
        </p:nvSpPr>
        <p:spPr/>
        <p:txBody>
          <a:bodyPr/>
          <a:lstStyle/>
          <a:p>
            <a:pPr>
              <a:lnSpc>
                <a:spcPct val="150000"/>
              </a:lnSpc>
            </a:pPr>
            <a:r>
              <a:rPr lang="en-US" altLang="zh-CN" sz="2800" dirty="0">
                <a:solidFill>
                  <a:srgbClr val="FF0000"/>
                </a:solidFill>
              </a:rPr>
              <a:t>CAP</a:t>
            </a:r>
            <a:r>
              <a:rPr lang="zh-CN" altLang="en-US" sz="2800" dirty="0">
                <a:solidFill>
                  <a:srgbClr val="FF0000"/>
                </a:solidFill>
              </a:rPr>
              <a:t>理论</a:t>
            </a:r>
            <a:endParaRPr lang="en-US" altLang="zh-CN" sz="2800" dirty="0">
              <a:solidFill>
                <a:srgbClr val="FF0000"/>
              </a:solidFill>
            </a:endParaRPr>
          </a:p>
          <a:p>
            <a:pPr>
              <a:lnSpc>
                <a:spcPct val="150000"/>
              </a:lnSpc>
            </a:pPr>
            <a:r>
              <a:rPr lang="zh-CN" altLang="en-US" sz="2800" dirty="0"/>
              <a:t>数据一致性</a:t>
            </a:r>
            <a:endParaRPr lang="en-US" altLang="zh-CN" sz="2800" dirty="0"/>
          </a:p>
          <a:p>
            <a:pPr>
              <a:lnSpc>
                <a:spcPct val="150000"/>
              </a:lnSpc>
            </a:pPr>
            <a:r>
              <a:rPr lang="en-US" altLang="zh-CN" sz="2800" dirty="0"/>
              <a:t>BASE</a:t>
            </a:r>
            <a:r>
              <a:rPr lang="zh-CN" altLang="en-US" sz="2800" dirty="0"/>
              <a:t>模型</a:t>
            </a:r>
            <a:endParaRPr lang="en-US" altLang="zh-CN" sz="2800" dirty="0"/>
          </a:p>
          <a:p>
            <a:pPr>
              <a:lnSpc>
                <a:spcPct val="150000"/>
              </a:lnSpc>
            </a:pPr>
            <a:r>
              <a:rPr lang="zh-CN" altLang="en-US" sz="2800" dirty="0"/>
              <a:t>数据一致性实现技术</a:t>
            </a:r>
            <a:endParaRPr lang="en-US" altLang="zh-CN" sz="2800" dirty="0"/>
          </a:p>
          <a:p>
            <a:pPr lvl="1">
              <a:lnSpc>
                <a:spcPct val="150000"/>
              </a:lnSpc>
            </a:pPr>
            <a:r>
              <a:rPr lang="en-US" altLang="zh-CN" sz="2000" dirty="0"/>
              <a:t>NWR</a:t>
            </a:r>
            <a:r>
              <a:rPr lang="zh-CN" altLang="en-US" sz="2000" dirty="0"/>
              <a:t>模型</a:t>
            </a:r>
            <a:endParaRPr lang="en-US" altLang="zh-CN" sz="2000" dirty="0"/>
          </a:p>
          <a:p>
            <a:pPr lvl="1">
              <a:lnSpc>
                <a:spcPct val="150000"/>
              </a:lnSpc>
            </a:pPr>
            <a:r>
              <a:rPr lang="zh-CN" altLang="en-US" sz="2000" dirty="0"/>
              <a:t>两阶段提交协议</a:t>
            </a:r>
            <a:endParaRPr lang="en-US" altLang="zh-CN" sz="2000" dirty="0"/>
          </a:p>
          <a:p>
            <a:pPr lvl="1">
              <a:lnSpc>
                <a:spcPct val="150000"/>
              </a:lnSpc>
            </a:pPr>
            <a:r>
              <a:rPr lang="zh-CN" altLang="en-US" sz="2000" dirty="0"/>
              <a:t>。。。。</a:t>
            </a:r>
            <a:endParaRPr lang="en-US" altLang="zh-CN" sz="2000" dirty="0"/>
          </a:p>
          <a:p>
            <a:pPr>
              <a:lnSpc>
                <a:spcPct val="150000"/>
              </a:lnSpc>
            </a:pPr>
            <a:r>
              <a:rPr lang="zh-CN" altLang="en-US" sz="2800" dirty="0"/>
              <a:t>分布式应用系统示例</a:t>
            </a:r>
            <a:endParaRPr lang="en-US" altLang="zh-CN" sz="2800" dirty="0"/>
          </a:p>
          <a:p>
            <a:pPr lvl="1">
              <a:lnSpc>
                <a:spcPct val="150000"/>
              </a:lnSpc>
            </a:pPr>
            <a:endParaRPr lang="zh-CN" altLang="en-US" sz="2600" dirty="0"/>
          </a:p>
        </p:txBody>
      </p:sp>
      <p:sp>
        <p:nvSpPr>
          <p:cNvPr id="4" name="日期占位符 3"/>
          <p:cNvSpPr>
            <a:spLocks noGrp="1"/>
          </p:cNvSpPr>
          <p:nvPr>
            <p:ph type="dt" sz="quarter" idx="10"/>
          </p:nvPr>
        </p:nvSpPr>
        <p:spPr/>
        <p:txBody>
          <a:bodyPr/>
          <a:lstStyle/>
          <a:p>
            <a:pPr>
              <a:defRPr/>
            </a:pPr>
            <a:fld id="{3809799F-1DE9-4A06-947D-268105C138FD}" type="datetime3">
              <a:rPr lang="zh-CN" altLang="en-US" smtClean="0"/>
              <a:pPr>
                <a:defRPr/>
              </a:pPr>
              <a:t>2022年12月22日星期四</a:t>
            </a:fld>
            <a:endParaRPr lang="en-US" altLang="zh-CN"/>
          </a:p>
        </p:txBody>
      </p:sp>
      <p:sp>
        <p:nvSpPr>
          <p:cNvPr id="10245"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E0AA1F0B-C8E4-43ED-8CE1-00B24BED22BF}" type="slidenum">
              <a:rPr lang="zh-CN" altLang="en-US" sz="2400" smtClean="0">
                <a:solidFill>
                  <a:schemeClr val="accent2"/>
                </a:solidFill>
                <a:latin typeface="Times New Roman" panose="02020603050405020304" pitchFamily="18" charset="0"/>
              </a:rPr>
              <a:pPr>
                <a:spcBef>
                  <a:spcPct val="0"/>
                </a:spcBef>
                <a:buClrTx/>
                <a:buSzTx/>
                <a:buFontTx/>
                <a:buNone/>
              </a:pPr>
              <a:t>2</a:t>
            </a:fld>
            <a:endParaRPr lang="en-US" altLang="zh-CN" sz="2400">
              <a:solidFill>
                <a:schemeClr val="accent2"/>
              </a:solidFill>
              <a:latin typeface="Times New Roman" panose="02020603050405020304" pitchFamily="18" charset="0"/>
            </a:endParaRPr>
          </a:p>
        </p:txBody>
      </p:sp>
      <p:sp>
        <p:nvSpPr>
          <p:cNvPr id="10246"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dirty="0">
                <a:solidFill>
                  <a:schemeClr val="tx1"/>
                </a:solidFill>
                <a:latin typeface="Times New Roman" panose="02020603050405020304" pitchFamily="18" charset="0"/>
                <a:ea typeface="宋体" panose="02010600030101010101" pitchFamily="2" charset="-122"/>
              </a:rPr>
              <a:t>大数据管理----前言</a:t>
            </a:r>
            <a:endParaRPr lang="zh-CN" altLang="zh-CN"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rgbClr val="FF0000"/>
                </a:solidFill>
              </a:rPr>
              <a:t>数据一致性</a:t>
            </a:r>
            <a:endParaRPr lang="zh-CN" altLang="en-US" dirty="0"/>
          </a:p>
        </p:txBody>
      </p:sp>
      <p:sp>
        <p:nvSpPr>
          <p:cNvPr id="27651" name="内容占位符 2"/>
          <p:cNvSpPr>
            <a:spLocks noGrp="1"/>
          </p:cNvSpPr>
          <p:nvPr>
            <p:ph idx="1"/>
          </p:nvPr>
        </p:nvSpPr>
        <p:spPr/>
        <p:txBody>
          <a:bodyPr/>
          <a:lstStyle/>
          <a:p>
            <a:pPr>
              <a:lnSpc>
                <a:spcPct val="125000"/>
              </a:lnSpc>
            </a:pPr>
            <a:r>
              <a:rPr lang="en-US" altLang="zh-CN" sz="2400"/>
              <a:t>Monotonic read consistency</a:t>
            </a:r>
            <a:r>
              <a:rPr lang="zh-CN" altLang="en-US" sz="2400"/>
              <a:t>（单调读一致性）</a:t>
            </a:r>
            <a:endParaRPr lang="en-US" altLang="zh-CN" sz="2400"/>
          </a:p>
          <a:p>
            <a:pPr lvl="1">
              <a:lnSpc>
                <a:spcPct val="125000"/>
              </a:lnSpc>
            </a:pPr>
            <a:r>
              <a:rPr lang="zh-CN" altLang="en-US" sz="2000"/>
              <a:t>此种一致性要求如果</a:t>
            </a:r>
            <a:r>
              <a:rPr lang="en-US" altLang="zh-CN" sz="2000"/>
              <a:t>Process A</a:t>
            </a:r>
            <a:r>
              <a:rPr lang="zh-CN" altLang="en-US" sz="2000"/>
              <a:t>已经读取了对象的某个值，那么后续操作将不会读取到更早的值</a:t>
            </a:r>
          </a:p>
          <a:p>
            <a:pPr>
              <a:lnSpc>
                <a:spcPct val="125000"/>
              </a:lnSpc>
            </a:pPr>
            <a:r>
              <a:rPr lang="en-US" altLang="zh-CN" sz="2400"/>
              <a:t>Monotonic write consistency</a:t>
            </a:r>
            <a:r>
              <a:rPr lang="zh-CN" altLang="en-US" sz="2400"/>
              <a:t>（单调写一致性）</a:t>
            </a:r>
            <a:endParaRPr lang="en-US" altLang="zh-CN" sz="2400"/>
          </a:p>
          <a:p>
            <a:pPr lvl="1">
              <a:lnSpc>
                <a:spcPct val="125000"/>
              </a:lnSpc>
            </a:pPr>
            <a:r>
              <a:rPr lang="zh-CN" altLang="en-US" sz="2000"/>
              <a:t>此种一致性保证系统会序列化执行一个</a:t>
            </a:r>
            <a:r>
              <a:rPr lang="en-US" altLang="zh-CN" sz="2000"/>
              <a:t>Process</a:t>
            </a:r>
            <a:r>
              <a:rPr lang="zh-CN" altLang="en-US" sz="2000"/>
              <a:t>中的所有写操作</a:t>
            </a:r>
          </a:p>
          <a:p>
            <a:pPr>
              <a:lnSpc>
                <a:spcPct val="125000"/>
              </a:lnSpc>
            </a:pPr>
            <a:endParaRPr lang="zh-CN" altLang="en-US" sz="3200"/>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27653"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642A00E6-118C-4890-836C-EAE5FC908583}" type="slidenum">
              <a:rPr lang="zh-CN" altLang="en-US" sz="2400" smtClean="0">
                <a:solidFill>
                  <a:schemeClr val="accent2"/>
                </a:solidFill>
                <a:latin typeface="Times New Roman" panose="02020603050405020304" pitchFamily="18" charset="0"/>
              </a:rPr>
              <a:pPr>
                <a:spcBef>
                  <a:spcPct val="0"/>
                </a:spcBef>
                <a:buClrTx/>
                <a:buSzTx/>
                <a:buFontTx/>
                <a:buNone/>
              </a:pPr>
              <a:t>20</a:t>
            </a:fld>
            <a:endParaRPr lang="en-US" altLang="zh-CN" sz="2400">
              <a:solidFill>
                <a:schemeClr val="accent2"/>
              </a:solidFill>
              <a:latin typeface="Times New Roman" panose="02020603050405020304" pitchFamily="18" charset="0"/>
            </a:endParaRPr>
          </a:p>
        </p:txBody>
      </p:sp>
      <p:sp>
        <p:nvSpPr>
          <p:cNvPr id="27654"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提纲</a:t>
            </a:r>
          </a:p>
        </p:txBody>
      </p:sp>
      <p:sp>
        <p:nvSpPr>
          <p:cNvPr id="28675" name="内容占位符 2"/>
          <p:cNvSpPr>
            <a:spLocks noGrp="1"/>
          </p:cNvSpPr>
          <p:nvPr>
            <p:ph idx="1"/>
          </p:nvPr>
        </p:nvSpPr>
        <p:spPr/>
        <p:txBody>
          <a:bodyPr/>
          <a:lstStyle/>
          <a:p>
            <a:pPr>
              <a:lnSpc>
                <a:spcPct val="150000"/>
              </a:lnSpc>
            </a:pPr>
            <a:r>
              <a:rPr lang="en-US" altLang="zh-CN" sz="2800" dirty="0"/>
              <a:t>CAP</a:t>
            </a:r>
            <a:r>
              <a:rPr lang="zh-CN" altLang="en-US" sz="2800" dirty="0"/>
              <a:t>理论</a:t>
            </a:r>
            <a:endParaRPr lang="en-US" altLang="zh-CN" sz="2800" dirty="0"/>
          </a:p>
          <a:p>
            <a:pPr>
              <a:lnSpc>
                <a:spcPct val="150000"/>
              </a:lnSpc>
            </a:pPr>
            <a:r>
              <a:rPr lang="zh-CN" altLang="en-US" sz="2800" dirty="0"/>
              <a:t>数据一致性</a:t>
            </a:r>
            <a:endParaRPr lang="en-US" altLang="zh-CN" sz="2800" dirty="0"/>
          </a:p>
          <a:p>
            <a:pPr>
              <a:lnSpc>
                <a:spcPct val="150000"/>
              </a:lnSpc>
            </a:pPr>
            <a:r>
              <a:rPr lang="en-US" altLang="zh-CN" sz="2800" dirty="0">
                <a:solidFill>
                  <a:srgbClr val="FF0000"/>
                </a:solidFill>
              </a:rPr>
              <a:t>BASE</a:t>
            </a:r>
            <a:r>
              <a:rPr lang="zh-CN" altLang="en-US" sz="2800" dirty="0">
                <a:solidFill>
                  <a:srgbClr val="FF0000"/>
                </a:solidFill>
              </a:rPr>
              <a:t>模型</a:t>
            </a:r>
            <a:endParaRPr lang="en-US" altLang="zh-CN" sz="2800" dirty="0">
              <a:solidFill>
                <a:srgbClr val="FF0000"/>
              </a:solidFill>
            </a:endParaRPr>
          </a:p>
          <a:p>
            <a:pPr>
              <a:lnSpc>
                <a:spcPct val="150000"/>
              </a:lnSpc>
            </a:pPr>
            <a:r>
              <a:rPr lang="zh-CN" altLang="en-US" sz="2800" dirty="0"/>
              <a:t>数据一致性实现技术</a:t>
            </a:r>
            <a:endParaRPr lang="en-US" altLang="zh-CN" sz="2800" dirty="0"/>
          </a:p>
          <a:p>
            <a:pPr lvl="1">
              <a:lnSpc>
                <a:spcPct val="150000"/>
              </a:lnSpc>
            </a:pPr>
            <a:r>
              <a:rPr lang="en-US" altLang="zh-CN" sz="2000" dirty="0"/>
              <a:t>NWR</a:t>
            </a:r>
            <a:r>
              <a:rPr lang="zh-CN" altLang="en-US" sz="2000" dirty="0"/>
              <a:t>模型</a:t>
            </a:r>
            <a:endParaRPr lang="en-US" altLang="zh-CN" sz="2000" dirty="0"/>
          </a:p>
          <a:p>
            <a:pPr lvl="1">
              <a:lnSpc>
                <a:spcPct val="150000"/>
              </a:lnSpc>
            </a:pPr>
            <a:r>
              <a:rPr lang="zh-CN" altLang="en-US" sz="2000" dirty="0"/>
              <a:t>两阶段提交协议</a:t>
            </a:r>
            <a:endParaRPr lang="en-US" altLang="zh-CN" sz="2000" dirty="0"/>
          </a:p>
          <a:p>
            <a:pPr lvl="1">
              <a:lnSpc>
                <a:spcPct val="150000"/>
              </a:lnSpc>
            </a:pPr>
            <a:r>
              <a:rPr lang="zh-CN" altLang="en-US" sz="2000" dirty="0"/>
              <a:t>。。。。</a:t>
            </a:r>
            <a:endParaRPr lang="en-US" altLang="zh-CN" sz="2000" dirty="0"/>
          </a:p>
          <a:p>
            <a:pPr>
              <a:lnSpc>
                <a:spcPct val="150000"/>
              </a:lnSpc>
            </a:pPr>
            <a:r>
              <a:rPr lang="zh-CN" altLang="en-US" sz="2800" dirty="0"/>
              <a:t>分布式应用系统示例</a:t>
            </a:r>
            <a:endParaRPr lang="en-US" altLang="zh-CN" sz="2000" dirty="0"/>
          </a:p>
          <a:p>
            <a:pPr lvl="1">
              <a:lnSpc>
                <a:spcPct val="150000"/>
              </a:lnSpc>
            </a:pPr>
            <a:endParaRPr lang="zh-CN" altLang="en-US" sz="2600" dirty="0"/>
          </a:p>
        </p:txBody>
      </p:sp>
      <p:sp>
        <p:nvSpPr>
          <p:cNvPr id="4" name="日期占位符 3"/>
          <p:cNvSpPr>
            <a:spLocks noGrp="1"/>
          </p:cNvSpPr>
          <p:nvPr>
            <p:ph type="dt" sz="quarter" idx="10"/>
          </p:nvPr>
        </p:nvSpPr>
        <p:spPr/>
        <p:txBody>
          <a:bodyPr/>
          <a:lstStyle/>
          <a:p>
            <a:pPr>
              <a:defRPr/>
            </a:pPr>
            <a:fld id="{3809799F-1DE9-4A06-947D-268105C138FD}" type="datetime3">
              <a:rPr lang="zh-CN" altLang="en-US" smtClean="0"/>
              <a:pPr>
                <a:defRPr/>
              </a:pPr>
              <a:t>2022年12月22日星期四</a:t>
            </a:fld>
            <a:endParaRPr lang="en-US" altLang="zh-CN"/>
          </a:p>
        </p:txBody>
      </p:sp>
      <p:sp>
        <p:nvSpPr>
          <p:cNvPr id="28677"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64A253D2-F1CA-4CD9-88A1-C8F9F1566C68}" type="slidenum">
              <a:rPr lang="zh-CN" altLang="en-US" sz="2400" smtClean="0">
                <a:solidFill>
                  <a:schemeClr val="accent2"/>
                </a:solidFill>
                <a:latin typeface="Times New Roman" panose="02020603050405020304" pitchFamily="18" charset="0"/>
              </a:rPr>
              <a:pPr>
                <a:spcBef>
                  <a:spcPct val="0"/>
                </a:spcBef>
                <a:buClrTx/>
                <a:buSzTx/>
                <a:buFontTx/>
                <a:buNone/>
              </a:pPr>
              <a:t>21</a:t>
            </a:fld>
            <a:endParaRPr lang="en-US" altLang="zh-CN" sz="2400">
              <a:solidFill>
                <a:schemeClr val="accent2"/>
              </a:solidFill>
              <a:latin typeface="Times New Roman" panose="02020603050405020304" pitchFamily="18" charset="0"/>
            </a:endParaRPr>
          </a:p>
        </p:txBody>
      </p:sp>
      <p:sp>
        <p:nvSpPr>
          <p:cNvPr id="28678"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solidFill>
                  <a:srgbClr val="FF0000"/>
                </a:solidFill>
              </a:rPr>
              <a:t>BASE</a:t>
            </a:r>
            <a:r>
              <a:rPr lang="zh-CN" altLang="en-US" dirty="0">
                <a:solidFill>
                  <a:srgbClr val="FF0000"/>
                </a:solidFill>
              </a:rPr>
              <a:t>模型</a:t>
            </a:r>
            <a:endParaRPr lang="zh-CN" altLang="en-US" dirty="0"/>
          </a:p>
        </p:txBody>
      </p:sp>
      <p:sp>
        <p:nvSpPr>
          <p:cNvPr id="29699" name="内容占位符 2"/>
          <p:cNvSpPr>
            <a:spLocks noGrp="1"/>
          </p:cNvSpPr>
          <p:nvPr>
            <p:ph idx="1"/>
          </p:nvPr>
        </p:nvSpPr>
        <p:spPr/>
        <p:txBody>
          <a:bodyPr/>
          <a:lstStyle/>
          <a:p>
            <a:pPr>
              <a:lnSpc>
                <a:spcPct val="150000"/>
              </a:lnSpc>
            </a:pPr>
            <a:r>
              <a:rPr lang="en-US" altLang="zh-CN" sz="2400">
                <a:solidFill>
                  <a:srgbClr val="C00000"/>
                </a:solidFill>
              </a:rPr>
              <a:t>B</a:t>
            </a:r>
            <a:r>
              <a:rPr lang="en-US" altLang="zh-CN" sz="2400"/>
              <a:t>asically </a:t>
            </a:r>
            <a:r>
              <a:rPr lang="en-US" altLang="zh-CN" sz="2400">
                <a:solidFill>
                  <a:srgbClr val="C00000"/>
                </a:solidFill>
              </a:rPr>
              <a:t>A</a:t>
            </a:r>
            <a:r>
              <a:rPr lang="en-US" altLang="zh-CN" sz="2400"/>
              <a:t>vailble --</a:t>
            </a:r>
            <a:r>
              <a:rPr lang="zh-CN" altLang="zh-CN" sz="2400"/>
              <a:t>基本可用</a:t>
            </a:r>
          </a:p>
          <a:p>
            <a:pPr>
              <a:lnSpc>
                <a:spcPct val="150000"/>
              </a:lnSpc>
            </a:pPr>
            <a:r>
              <a:rPr lang="en-US" altLang="zh-CN" sz="2400">
                <a:solidFill>
                  <a:srgbClr val="C00000"/>
                </a:solidFill>
              </a:rPr>
              <a:t>S</a:t>
            </a:r>
            <a:r>
              <a:rPr lang="en-US" altLang="zh-CN" sz="2400"/>
              <a:t>oft-state --</a:t>
            </a:r>
            <a:r>
              <a:rPr lang="zh-CN" altLang="zh-CN" sz="2400"/>
              <a:t>软状态</a:t>
            </a:r>
            <a:r>
              <a:rPr lang="en-US" altLang="zh-CN" sz="2400"/>
              <a:t>/</a:t>
            </a:r>
            <a:r>
              <a:rPr lang="zh-CN" altLang="zh-CN" sz="2400"/>
              <a:t>柔性事务</a:t>
            </a:r>
          </a:p>
          <a:p>
            <a:pPr>
              <a:lnSpc>
                <a:spcPct val="150000"/>
              </a:lnSpc>
            </a:pPr>
            <a:r>
              <a:rPr lang="en-US" altLang="zh-CN" sz="2400">
                <a:solidFill>
                  <a:srgbClr val="C00000"/>
                </a:solidFill>
              </a:rPr>
              <a:t>E</a:t>
            </a:r>
            <a:r>
              <a:rPr lang="en-US" altLang="zh-CN" sz="2400"/>
              <a:t>ventual Consistency --</a:t>
            </a:r>
            <a:r>
              <a:rPr lang="zh-CN" altLang="zh-CN" sz="2400"/>
              <a:t>最终一致性</a:t>
            </a:r>
          </a:p>
          <a:p>
            <a:pPr>
              <a:lnSpc>
                <a:spcPct val="150000"/>
              </a:lnSpc>
            </a:pPr>
            <a:endParaRPr lang="en-US" altLang="zh-CN" sz="2400"/>
          </a:p>
          <a:p>
            <a:pPr>
              <a:lnSpc>
                <a:spcPct val="150000"/>
              </a:lnSpc>
            </a:pPr>
            <a:endParaRPr lang="en-US" altLang="zh-CN" sz="2400"/>
          </a:p>
          <a:p>
            <a:pPr>
              <a:lnSpc>
                <a:spcPct val="150000"/>
              </a:lnSpc>
            </a:pPr>
            <a:endParaRPr lang="en-US" altLang="zh-CN" sz="2400"/>
          </a:p>
          <a:p>
            <a:pPr>
              <a:lnSpc>
                <a:spcPct val="150000"/>
              </a:lnSpc>
            </a:pPr>
            <a:r>
              <a:rPr lang="en-US" altLang="zh-CN" sz="2400"/>
              <a:t>BASE</a:t>
            </a:r>
            <a:r>
              <a:rPr lang="zh-CN" altLang="zh-CN" sz="2400"/>
              <a:t>模型完全不同</a:t>
            </a:r>
            <a:r>
              <a:rPr lang="zh-CN" altLang="en-US" sz="2400"/>
              <a:t>于</a:t>
            </a:r>
            <a:r>
              <a:rPr lang="en-US" altLang="zh-CN" sz="2400"/>
              <a:t>ACID</a:t>
            </a:r>
            <a:r>
              <a:rPr lang="zh-CN" altLang="zh-CN" sz="2400"/>
              <a:t>模型，牺牲高一致性，获得可用性或可靠性</a:t>
            </a:r>
            <a:endParaRPr lang="zh-CN" altLang="en-US" sz="2400"/>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29701"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E4E78C91-A37C-4584-8BBF-FD7EAD8F3180}" type="slidenum">
              <a:rPr lang="zh-CN" altLang="en-US" sz="2400" smtClean="0">
                <a:solidFill>
                  <a:schemeClr val="accent2"/>
                </a:solidFill>
                <a:latin typeface="Times New Roman" panose="02020603050405020304" pitchFamily="18" charset="0"/>
              </a:rPr>
              <a:pPr>
                <a:spcBef>
                  <a:spcPct val="0"/>
                </a:spcBef>
                <a:buClrTx/>
                <a:buSzTx/>
                <a:buFontTx/>
                <a:buNone/>
              </a:pPr>
              <a:t>22</a:t>
            </a:fld>
            <a:endParaRPr lang="en-US" altLang="zh-CN" sz="2400">
              <a:solidFill>
                <a:schemeClr val="accent2"/>
              </a:solidFill>
              <a:latin typeface="Times New Roman" panose="02020603050405020304" pitchFamily="18" charset="0"/>
            </a:endParaRPr>
          </a:p>
        </p:txBody>
      </p:sp>
      <p:sp>
        <p:nvSpPr>
          <p:cNvPr id="29702"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pic>
        <p:nvPicPr>
          <p:cNvPr id="2970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84538"/>
            <a:ext cx="77057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solidFill>
                  <a:srgbClr val="FF0000"/>
                </a:solidFill>
              </a:rPr>
              <a:t>BASE</a:t>
            </a:r>
            <a:r>
              <a:rPr lang="zh-CN" altLang="en-US" dirty="0">
                <a:solidFill>
                  <a:srgbClr val="FF0000"/>
                </a:solidFill>
              </a:rPr>
              <a:t>模型</a:t>
            </a:r>
            <a:endParaRPr lang="zh-CN" altLang="en-US" dirty="0"/>
          </a:p>
        </p:txBody>
      </p:sp>
      <p:sp>
        <p:nvSpPr>
          <p:cNvPr id="31747" name="内容占位符 2"/>
          <p:cNvSpPr>
            <a:spLocks noGrp="1"/>
          </p:cNvSpPr>
          <p:nvPr>
            <p:ph idx="1"/>
          </p:nvPr>
        </p:nvSpPr>
        <p:spPr/>
        <p:txBody>
          <a:bodyPr/>
          <a:lstStyle/>
          <a:p>
            <a:pPr>
              <a:lnSpc>
                <a:spcPct val="150000"/>
              </a:lnSpc>
            </a:pPr>
            <a:r>
              <a:rPr lang="en-US" altLang="zh-CN" sz="2400" dirty="0">
                <a:solidFill>
                  <a:srgbClr val="C00000"/>
                </a:solidFill>
              </a:rPr>
              <a:t>B</a:t>
            </a:r>
            <a:r>
              <a:rPr lang="en-US" altLang="zh-CN" sz="2400" dirty="0"/>
              <a:t>asically </a:t>
            </a:r>
            <a:r>
              <a:rPr lang="en-US" altLang="zh-CN" sz="2400" dirty="0" err="1">
                <a:solidFill>
                  <a:srgbClr val="C00000"/>
                </a:solidFill>
              </a:rPr>
              <a:t>A</a:t>
            </a:r>
            <a:r>
              <a:rPr lang="en-US" altLang="zh-CN" sz="2400" dirty="0" err="1"/>
              <a:t>vailble</a:t>
            </a:r>
            <a:r>
              <a:rPr lang="en-US" altLang="zh-CN" sz="2400" dirty="0"/>
              <a:t> --</a:t>
            </a:r>
            <a:r>
              <a:rPr lang="zh-CN" altLang="zh-CN" sz="2400" dirty="0"/>
              <a:t>基本可用</a:t>
            </a:r>
            <a:endParaRPr lang="en-US" altLang="zh-CN" sz="2400" dirty="0"/>
          </a:p>
          <a:p>
            <a:r>
              <a:rPr lang="zh-CN" altLang="en-US" sz="2400" dirty="0"/>
              <a:t>基本可用是指分布式系统在出现不可预知故障的时候，</a:t>
            </a:r>
            <a:r>
              <a:rPr lang="zh-CN" altLang="en-US" sz="2400" dirty="0">
                <a:solidFill>
                  <a:srgbClr val="FF0000"/>
                </a:solidFill>
              </a:rPr>
              <a:t>允许损失部分可用性</a:t>
            </a:r>
            <a:r>
              <a:rPr lang="en-US" altLang="zh-CN" sz="2400" dirty="0"/>
              <a:t>——</a:t>
            </a:r>
            <a:r>
              <a:rPr lang="zh-CN" altLang="en-US" sz="2400" dirty="0"/>
              <a:t>但请注意，这绝不等价于系统不可用</a:t>
            </a:r>
          </a:p>
          <a:p>
            <a:pPr lvl="1"/>
            <a:r>
              <a:rPr lang="zh-CN" altLang="en-US" sz="2200" dirty="0"/>
              <a:t>响应时间上的损失</a:t>
            </a:r>
            <a:r>
              <a:rPr lang="zh-CN" altLang="en-US" sz="1600" dirty="0"/>
              <a:t>（允许延迟）</a:t>
            </a:r>
            <a:r>
              <a:rPr lang="zh-CN" altLang="en-US" sz="2200" dirty="0"/>
              <a:t>：正常情况下，一个在线搜索引擎需要</a:t>
            </a:r>
            <a:r>
              <a:rPr lang="en-US" altLang="zh-CN" sz="2200" dirty="0"/>
              <a:t>0.5</a:t>
            </a:r>
            <a:r>
              <a:rPr lang="zh-CN" altLang="en-US" sz="2200" dirty="0"/>
              <a:t>秒内返回给用户相应的查询结果，但由于出现异常（比如系统部分机房发生断电或断网故障），查询结果的响应时间增加到了</a:t>
            </a:r>
            <a:r>
              <a:rPr lang="en-US" altLang="zh-CN" sz="2200" dirty="0"/>
              <a:t>1~2</a:t>
            </a:r>
            <a:r>
              <a:rPr lang="zh-CN" altLang="en-US" sz="2200" dirty="0"/>
              <a:t>秒</a:t>
            </a:r>
          </a:p>
          <a:p>
            <a:pPr lvl="1"/>
            <a:r>
              <a:rPr lang="zh-CN" altLang="en-US" sz="2200" dirty="0"/>
              <a:t>功能上的损失：正常情况下，在一个电子商务网站上进行购物，消费者几乎能够顺利地完成每一笔订单，但是在一些节日大促购物高峰的时候，由于消费者的购物行为激增，为了保护购物系统的稳定性，部分消费者可能会被引导到一个降级页面</a:t>
            </a:r>
          </a:p>
          <a:p>
            <a:pPr>
              <a:lnSpc>
                <a:spcPct val="150000"/>
              </a:lnSpc>
            </a:pPr>
            <a:endParaRPr lang="zh-CN" altLang="zh-CN" sz="2400" dirty="0"/>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31749"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CA3EBAAC-3CD1-4D7F-B10F-6E527AE6AFB8}" type="slidenum">
              <a:rPr lang="zh-CN" altLang="en-US" sz="2400" smtClean="0">
                <a:solidFill>
                  <a:schemeClr val="accent2"/>
                </a:solidFill>
                <a:latin typeface="Times New Roman" panose="02020603050405020304" pitchFamily="18" charset="0"/>
              </a:rPr>
              <a:pPr>
                <a:spcBef>
                  <a:spcPct val="0"/>
                </a:spcBef>
                <a:buClrTx/>
                <a:buSzTx/>
                <a:buFontTx/>
                <a:buNone/>
              </a:pPr>
              <a:t>23</a:t>
            </a:fld>
            <a:endParaRPr lang="en-US" altLang="zh-CN" sz="2400">
              <a:solidFill>
                <a:schemeClr val="accent2"/>
              </a:solidFill>
              <a:latin typeface="Times New Roman" panose="02020603050405020304" pitchFamily="18" charset="0"/>
            </a:endParaRPr>
          </a:p>
        </p:txBody>
      </p:sp>
      <p:sp>
        <p:nvSpPr>
          <p:cNvPr id="31750"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solidFill>
                  <a:srgbClr val="FF0000"/>
                </a:solidFill>
              </a:rPr>
              <a:t>BASE</a:t>
            </a:r>
            <a:r>
              <a:rPr lang="zh-CN" altLang="en-US" dirty="0">
                <a:solidFill>
                  <a:srgbClr val="FF0000"/>
                </a:solidFill>
              </a:rPr>
              <a:t>模型</a:t>
            </a:r>
            <a:endParaRPr lang="zh-CN" altLang="en-US" dirty="0"/>
          </a:p>
        </p:txBody>
      </p:sp>
      <p:sp>
        <p:nvSpPr>
          <p:cNvPr id="32771" name="内容占位符 2"/>
          <p:cNvSpPr>
            <a:spLocks noGrp="1"/>
          </p:cNvSpPr>
          <p:nvPr>
            <p:ph idx="1"/>
          </p:nvPr>
        </p:nvSpPr>
        <p:spPr/>
        <p:txBody>
          <a:bodyPr/>
          <a:lstStyle/>
          <a:p>
            <a:pPr>
              <a:lnSpc>
                <a:spcPct val="150000"/>
              </a:lnSpc>
            </a:pPr>
            <a:r>
              <a:rPr lang="en-US" altLang="zh-CN" sz="2400" dirty="0">
                <a:solidFill>
                  <a:srgbClr val="C00000"/>
                </a:solidFill>
              </a:rPr>
              <a:t>S</a:t>
            </a:r>
            <a:r>
              <a:rPr lang="en-US" altLang="zh-CN" sz="2400" dirty="0"/>
              <a:t>oft-state --</a:t>
            </a:r>
            <a:r>
              <a:rPr lang="zh-CN" altLang="zh-CN" sz="2400" dirty="0"/>
              <a:t>软状态</a:t>
            </a:r>
            <a:r>
              <a:rPr lang="en-US" altLang="zh-CN" sz="2400" dirty="0"/>
              <a:t>/</a:t>
            </a:r>
            <a:r>
              <a:rPr lang="zh-CN" altLang="zh-CN" sz="2400" dirty="0"/>
              <a:t>柔性事务</a:t>
            </a:r>
            <a:endParaRPr lang="en-US" altLang="zh-CN" sz="2400" dirty="0"/>
          </a:p>
          <a:p>
            <a:pPr lvl="1">
              <a:lnSpc>
                <a:spcPct val="150000"/>
              </a:lnSpc>
            </a:pPr>
            <a:r>
              <a:rPr lang="zh-CN" altLang="en-US" sz="2200" dirty="0"/>
              <a:t>软状态，和硬状态相对，是指允许系统中的数据存在中间状态，并认为该中间状态的存在不会影响系统的整体可用性，即允许系统在不同节点的数据副本之间进行数据同步的过程存在延时</a:t>
            </a:r>
            <a:endParaRPr lang="zh-CN" altLang="zh-CN" sz="2200" dirty="0"/>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32773"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2A03FE14-3FD9-49A0-8B23-5EDAED9C8BE5}" type="slidenum">
              <a:rPr lang="zh-CN" altLang="en-US" sz="2400" smtClean="0">
                <a:solidFill>
                  <a:schemeClr val="accent2"/>
                </a:solidFill>
                <a:latin typeface="Times New Roman" panose="02020603050405020304" pitchFamily="18" charset="0"/>
              </a:rPr>
              <a:pPr>
                <a:spcBef>
                  <a:spcPct val="0"/>
                </a:spcBef>
                <a:buClrTx/>
                <a:buSzTx/>
                <a:buFontTx/>
                <a:buNone/>
              </a:pPr>
              <a:t>24</a:t>
            </a:fld>
            <a:endParaRPr lang="en-US" altLang="zh-CN" sz="2400">
              <a:solidFill>
                <a:schemeClr val="accent2"/>
              </a:solidFill>
              <a:latin typeface="Times New Roman" panose="02020603050405020304" pitchFamily="18" charset="0"/>
            </a:endParaRPr>
          </a:p>
        </p:txBody>
      </p:sp>
      <p:sp>
        <p:nvSpPr>
          <p:cNvPr id="32774"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solidFill>
                  <a:srgbClr val="FF0000"/>
                </a:solidFill>
              </a:rPr>
              <a:t>BASE</a:t>
            </a:r>
            <a:r>
              <a:rPr lang="zh-CN" altLang="en-US" dirty="0">
                <a:solidFill>
                  <a:srgbClr val="FF0000"/>
                </a:solidFill>
              </a:rPr>
              <a:t>模型</a:t>
            </a:r>
            <a:endParaRPr lang="zh-CN" altLang="en-US" dirty="0"/>
          </a:p>
        </p:txBody>
      </p:sp>
      <p:sp>
        <p:nvSpPr>
          <p:cNvPr id="33795" name="内容占位符 2"/>
          <p:cNvSpPr>
            <a:spLocks noGrp="1"/>
          </p:cNvSpPr>
          <p:nvPr>
            <p:ph idx="1"/>
          </p:nvPr>
        </p:nvSpPr>
        <p:spPr>
          <a:xfrm>
            <a:off x="395536" y="1371600"/>
            <a:ext cx="8496944" cy="4876800"/>
          </a:xfrm>
        </p:spPr>
        <p:txBody>
          <a:bodyPr/>
          <a:lstStyle/>
          <a:p>
            <a:pPr>
              <a:lnSpc>
                <a:spcPct val="125000"/>
              </a:lnSpc>
            </a:pPr>
            <a:r>
              <a:rPr lang="en-US" altLang="zh-CN" sz="2400" dirty="0">
                <a:solidFill>
                  <a:srgbClr val="C00000"/>
                </a:solidFill>
              </a:rPr>
              <a:t>E</a:t>
            </a:r>
            <a:r>
              <a:rPr lang="en-US" altLang="zh-CN" sz="2400" dirty="0"/>
              <a:t>ventual Consistency --</a:t>
            </a:r>
            <a:r>
              <a:rPr lang="zh-CN" altLang="zh-CN" sz="2400" dirty="0"/>
              <a:t>最终一致性</a:t>
            </a:r>
          </a:p>
          <a:p>
            <a:pPr lvl="1">
              <a:lnSpc>
                <a:spcPct val="125000"/>
              </a:lnSpc>
            </a:pPr>
            <a:r>
              <a:rPr lang="zh-CN" altLang="en-US" sz="2200" dirty="0"/>
              <a:t>最终一致性强调的是系统中所有的数据副本，在经过一段时间的同步后，最终能够达到一个一致的状态。因此，最终一致性的本质是需要系统保证最终数据能够达到一致，而不需要实时保证系统数据的强一致性</a:t>
            </a:r>
          </a:p>
          <a:p>
            <a:pPr lvl="1">
              <a:lnSpc>
                <a:spcPct val="125000"/>
              </a:lnSpc>
            </a:pPr>
            <a:r>
              <a:rPr lang="zh-CN" altLang="en-US" sz="2200" dirty="0"/>
              <a:t>最终一致性是一种特殊的弱一致性：系统能够保证在没有其他新的更新操作的情况下，数据最终一定能够达到一致的状态，因此所有客户端对系统的数据访问都能够获取到最新的值</a:t>
            </a:r>
            <a:endParaRPr lang="en-US" altLang="zh-CN" sz="2200" dirty="0"/>
          </a:p>
          <a:p>
            <a:pPr lvl="1">
              <a:lnSpc>
                <a:spcPct val="125000"/>
              </a:lnSpc>
            </a:pPr>
            <a:r>
              <a:rPr lang="zh-CN" altLang="en-US" sz="2200" dirty="0"/>
              <a:t>在没有发生故障的前提下，数据达到一致状态的时间延迟，取决于网络延迟，系统负载和数据复制方案设计等因素</a:t>
            </a:r>
          </a:p>
          <a:p>
            <a:pPr>
              <a:lnSpc>
                <a:spcPct val="125000"/>
              </a:lnSpc>
            </a:pPr>
            <a:endParaRPr lang="en-US" altLang="zh-CN" sz="2400" dirty="0"/>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33797"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48DFF85C-6B86-4BDE-A2D0-AE672EA12B8D}" type="slidenum">
              <a:rPr lang="zh-CN" altLang="en-US" sz="2400" smtClean="0">
                <a:solidFill>
                  <a:schemeClr val="accent2"/>
                </a:solidFill>
                <a:latin typeface="Times New Roman" panose="02020603050405020304" pitchFamily="18" charset="0"/>
              </a:rPr>
              <a:pPr>
                <a:spcBef>
                  <a:spcPct val="0"/>
                </a:spcBef>
                <a:buClrTx/>
                <a:buSzTx/>
                <a:buFontTx/>
                <a:buNone/>
              </a:pPr>
              <a:t>25</a:t>
            </a:fld>
            <a:endParaRPr lang="en-US" altLang="zh-CN" sz="2400" dirty="0">
              <a:solidFill>
                <a:schemeClr val="accent2"/>
              </a:solidFill>
              <a:latin typeface="Times New Roman" panose="02020603050405020304" pitchFamily="18" charset="0"/>
            </a:endParaRPr>
          </a:p>
        </p:txBody>
      </p:sp>
      <p:sp>
        <p:nvSpPr>
          <p:cNvPr id="33798"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提纲</a:t>
            </a:r>
          </a:p>
        </p:txBody>
      </p:sp>
      <p:sp>
        <p:nvSpPr>
          <p:cNvPr id="34819" name="内容占位符 2"/>
          <p:cNvSpPr>
            <a:spLocks noGrp="1"/>
          </p:cNvSpPr>
          <p:nvPr>
            <p:ph idx="1"/>
          </p:nvPr>
        </p:nvSpPr>
        <p:spPr/>
        <p:txBody>
          <a:bodyPr/>
          <a:lstStyle/>
          <a:p>
            <a:pPr>
              <a:lnSpc>
                <a:spcPct val="150000"/>
              </a:lnSpc>
            </a:pPr>
            <a:r>
              <a:rPr lang="en-US" altLang="zh-CN" sz="2800" dirty="0"/>
              <a:t>CAP</a:t>
            </a:r>
            <a:r>
              <a:rPr lang="zh-CN" altLang="en-US" sz="2800" dirty="0"/>
              <a:t>理论</a:t>
            </a:r>
            <a:endParaRPr lang="en-US" altLang="zh-CN" sz="2800" dirty="0"/>
          </a:p>
          <a:p>
            <a:pPr>
              <a:lnSpc>
                <a:spcPct val="150000"/>
              </a:lnSpc>
            </a:pPr>
            <a:r>
              <a:rPr lang="zh-CN" altLang="en-US" sz="2800" dirty="0"/>
              <a:t>数据一致性</a:t>
            </a:r>
            <a:endParaRPr lang="en-US" altLang="zh-CN" sz="2800" dirty="0"/>
          </a:p>
          <a:p>
            <a:pPr>
              <a:lnSpc>
                <a:spcPct val="150000"/>
              </a:lnSpc>
            </a:pPr>
            <a:r>
              <a:rPr lang="en-US" altLang="zh-CN" sz="2800" dirty="0"/>
              <a:t>BASE</a:t>
            </a:r>
            <a:r>
              <a:rPr lang="zh-CN" altLang="en-US" sz="2800" dirty="0"/>
              <a:t>模型</a:t>
            </a:r>
            <a:endParaRPr lang="en-US" altLang="zh-CN" sz="2800" dirty="0"/>
          </a:p>
          <a:p>
            <a:pPr>
              <a:lnSpc>
                <a:spcPct val="150000"/>
              </a:lnSpc>
            </a:pPr>
            <a:r>
              <a:rPr lang="zh-CN" altLang="en-US" sz="2800" dirty="0"/>
              <a:t>数据一致性实现技术</a:t>
            </a:r>
            <a:endParaRPr lang="en-US" altLang="zh-CN" sz="2800" dirty="0"/>
          </a:p>
          <a:p>
            <a:pPr lvl="1">
              <a:lnSpc>
                <a:spcPct val="150000"/>
              </a:lnSpc>
            </a:pPr>
            <a:r>
              <a:rPr lang="en-US" altLang="zh-CN" sz="2000" dirty="0">
                <a:solidFill>
                  <a:srgbClr val="FF0000"/>
                </a:solidFill>
              </a:rPr>
              <a:t>NWR</a:t>
            </a:r>
            <a:r>
              <a:rPr lang="zh-CN" altLang="en-US" sz="2000" dirty="0">
                <a:solidFill>
                  <a:srgbClr val="FF0000"/>
                </a:solidFill>
              </a:rPr>
              <a:t>模型</a:t>
            </a:r>
            <a:endParaRPr lang="en-US" altLang="zh-CN" sz="2000" dirty="0">
              <a:solidFill>
                <a:srgbClr val="FF0000"/>
              </a:solidFill>
            </a:endParaRPr>
          </a:p>
          <a:p>
            <a:pPr lvl="1">
              <a:lnSpc>
                <a:spcPct val="150000"/>
              </a:lnSpc>
            </a:pPr>
            <a:r>
              <a:rPr lang="zh-CN" altLang="en-US" sz="2000" dirty="0"/>
              <a:t>两阶段提交协议</a:t>
            </a:r>
            <a:endParaRPr lang="en-US" altLang="zh-CN" sz="2000" dirty="0"/>
          </a:p>
          <a:p>
            <a:pPr lvl="1">
              <a:lnSpc>
                <a:spcPct val="150000"/>
              </a:lnSpc>
            </a:pPr>
            <a:r>
              <a:rPr lang="zh-CN" altLang="en-US" sz="2000" dirty="0"/>
              <a:t>。。。。</a:t>
            </a:r>
            <a:endParaRPr lang="en-US" altLang="zh-CN" sz="2000" dirty="0"/>
          </a:p>
          <a:p>
            <a:pPr>
              <a:lnSpc>
                <a:spcPct val="150000"/>
              </a:lnSpc>
            </a:pPr>
            <a:r>
              <a:rPr lang="zh-CN" altLang="en-US" sz="2800" dirty="0"/>
              <a:t>分布式应用系统示例</a:t>
            </a:r>
            <a:endParaRPr lang="en-US" altLang="zh-CN" sz="2000" dirty="0"/>
          </a:p>
          <a:p>
            <a:pPr lvl="1">
              <a:lnSpc>
                <a:spcPct val="150000"/>
              </a:lnSpc>
            </a:pPr>
            <a:endParaRPr lang="zh-CN" altLang="en-US" sz="2600" dirty="0"/>
          </a:p>
        </p:txBody>
      </p:sp>
      <p:sp>
        <p:nvSpPr>
          <p:cNvPr id="4" name="日期占位符 3"/>
          <p:cNvSpPr>
            <a:spLocks noGrp="1"/>
          </p:cNvSpPr>
          <p:nvPr>
            <p:ph type="dt" sz="quarter" idx="10"/>
          </p:nvPr>
        </p:nvSpPr>
        <p:spPr/>
        <p:txBody>
          <a:bodyPr/>
          <a:lstStyle/>
          <a:p>
            <a:pPr>
              <a:defRPr/>
            </a:pPr>
            <a:fld id="{3809799F-1DE9-4A06-947D-268105C138FD}" type="datetime3">
              <a:rPr lang="zh-CN" altLang="en-US" smtClean="0"/>
              <a:pPr>
                <a:defRPr/>
              </a:pPr>
              <a:t>2022年12月22日星期四</a:t>
            </a:fld>
            <a:endParaRPr lang="en-US" altLang="zh-CN"/>
          </a:p>
        </p:txBody>
      </p:sp>
      <p:sp>
        <p:nvSpPr>
          <p:cNvPr id="34821"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55A735C6-7EB0-42CC-8C4B-6875389B809B}" type="slidenum">
              <a:rPr lang="zh-CN" altLang="en-US" sz="2400" smtClean="0">
                <a:solidFill>
                  <a:schemeClr val="accent2"/>
                </a:solidFill>
                <a:latin typeface="Times New Roman" panose="02020603050405020304" pitchFamily="18" charset="0"/>
              </a:rPr>
              <a:pPr>
                <a:spcBef>
                  <a:spcPct val="0"/>
                </a:spcBef>
                <a:buClrTx/>
                <a:buSzTx/>
                <a:buFontTx/>
                <a:buNone/>
              </a:pPr>
              <a:t>26</a:t>
            </a:fld>
            <a:endParaRPr lang="en-US" altLang="zh-CN" sz="2400">
              <a:solidFill>
                <a:schemeClr val="accent2"/>
              </a:solidFill>
              <a:latin typeface="Times New Roman" panose="02020603050405020304" pitchFamily="18" charset="0"/>
            </a:endParaRPr>
          </a:p>
        </p:txBody>
      </p:sp>
      <p:sp>
        <p:nvSpPr>
          <p:cNvPr id="34822"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marL="342900" indent="-342900"/>
            <a:r>
              <a:rPr lang="en-US" altLang="zh-CN" dirty="0">
                <a:effectLst/>
              </a:rPr>
              <a:t>NWR</a:t>
            </a:r>
            <a:r>
              <a:rPr lang="zh-CN" altLang="en-US" dirty="0">
                <a:effectLst/>
              </a:rPr>
              <a:t>模型</a:t>
            </a:r>
            <a:endParaRPr lang="en-US" altLang="zh-CN" dirty="0">
              <a:effectLst/>
            </a:endParaRPr>
          </a:p>
        </p:txBody>
      </p:sp>
      <p:sp>
        <p:nvSpPr>
          <p:cNvPr id="3584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sz="2400" dirty="0"/>
              <a:t>N: </a:t>
            </a:r>
            <a:r>
              <a:rPr lang="zh-CN" altLang="zh-CN" sz="2400" dirty="0"/>
              <a:t>复制的节点数量</a:t>
            </a:r>
            <a:r>
              <a:rPr lang="zh-CN" altLang="en-US" sz="2400" dirty="0"/>
              <a:t>，即副本数</a:t>
            </a:r>
            <a:endParaRPr lang="zh-CN" altLang="zh-CN" sz="2400" dirty="0"/>
          </a:p>
          <a:p>
            <a:r>
              <a:rPr lang="en-US" altLang="zh-CN" sz="2400" dirty="0"/>
              <a:t>R: </a:t>
            </a:r>
            <a:r>
              <a:rPr lang="zh-CN" altLang="zh-CN" sz="2400" dirty="0"/>
              <a:t>成功读操作的最小节点数</a:t>
            </a:r>
          </a:p>
          <a:p>
            <a:r>
              <a:rPr lang="en-US" altLang="zh-CN" sz="2400" dirty="0"/>
              <a:t>W: </a:t>
            </a:r>
            <a:r>
              <a:rPr lang="zh-CN" altLang="zh-CN" sz="2400" dirty="0"/>
              <a:t>成功写操作的最小节点数</a:t>
            </a:r>
          </a:p>
          <a:p>
            <a:r>
              <a:rPr lang="zh-CN" altLang="zh-CN" sz="2400" dirty="0"/>
              <a:t>只需</a:t>
            </a:r>
            <a:r>
              <a:rPr lang="en-US" altLang="zh-CN" sz="2400" dirty="0">
                <a:solidFill>
                  <a:srgbClr val="FF0000"/>
                </a:solidFill>
              </a:rPr>
              <a:t>W + R &gt; N</a:t>
            </a:r>
            <a:r>
              <a:rPr lang="zh-CN" altLang="zh-CN" sz="2400" dirty="0"/>
              <a:t>，就可以保证强一致性</a:t>
            </a:r>
            <a:r>
              <a:rPr lang="zh-CN" altLang="en-US" sz="2400" dirty="0"/>
              <a:t>，因为</a:t>
            </a:r>
            <a:r>
              <a:rPr lang="zh-CN" altLang="zh-CN" sz="2400" dirty="0"/>
              <a:t>读取数据的节点和被同步写入的节点是</a:t>
            </a:r>
            <a:r>
              <a:rPr lang="zh-CN" altLang="zh-CN" sz="2400" dirty="0">
                <a:solidFill>
                  <a:srgbClr val="FF0000"/>
                </a:solidFill>
              </a:rPr>
              <a:t>有重叠的</a:t>
            </a:r>
            <a:r>
              <a:rPr lang="zh-CN" altLang="en-US" sz="2400" dirty="0">
                <a:solidFill>
                  <a:srgbClr val="FF0000"/>
                </a:solidFill>
              </a:rPr>
              <a:t>，同时读到的数据都是有版本号的；</a:t>
            </a:r>
            <a:endParaRPr lang="en-US" altLang="zh-CN" sz="2400" dirty="0">
              <a:solidFill>
                <a:srgbClr val="FF0000"/>
              </a:solidFill>
            </a:endParaRPr>
          </a:p>
          <a:p>
            <a:r>
              <a:rPr lang="en-US" altLang="zh-CN" sz="1800" dirty="0">
                <a:solidFill>
                  <a:srgbClr val="FF0000"/>
                </a:solidFill>
              </a:rPr>
              <a:t>App</a:t>
            </a:r>
            <a:r>
              <a:rPr lang="zh-CN" altLang="en-US" sz="1800" dirty="0">
                <a:solidFill>
                  <a:srgbClr val="FF0000"/>
                </a:solidFill>
              </a:rPr>
              <a:t>最终保证所有数据同步到每个副本上</a:t>
            </a:r>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dirty="0"/>
          </a:p>
        </p:txBody>
      </p:sp>
      <p:sp>
        <p:nvSpPr>
          <p:cNvPr id="35845"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4C72507A-BEF7-4D30-BFA4-7669C0B47072}" type="slidenum">
              <a:rPr lang="zh-CN" altLang="en-US" sz="2400" smtClean="0">
                <a:solidFill>
                  <a:schemeClr val="accent2"/>
                </a:solidFill>
                <a:latin typeface="Times New Roman" panose="02020603050405020304" pitchFamily="18" charset="0"/>
              </a:rPr>
              <a:pPr>
                <a:spcBef>
                  <a:spcPct val="0"/>
                </a:spcBef>
                <a:buClrTx/>
                <a:buSzTx/>
                <a:buFontTx/>
                <a:buNone/>
              </a:pPr>
              <a:t>27</a:t>
            </a:fld>
            <a:endParaRPr lang="en-US" altLang="zh-CN" sz="2400">
              <a:solidFill>
                <a:schemeClr val="accent2"/>
              </a:solidFill>
              <a:latin typeface="Times New Roman" panose="02020603050405020304" pitchFamily="18" charset="0"/>
            </a:endParaRPr>
          </a:p>
        </p:txBody>
      </p:sp>
      <p:pic>
        <p:nvPicPr>
          <p:cNvPr id="358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412875"/>
            <a:ext cx="7493000"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NWR</a:t>
            </a:r>
            <a:r>
              <a:rPr lang="zh-CN" altLang="en-US" dirty="0">
                <a:effectLst/>
              </a:rPr>
              <a:t>模型</a:t>
            </a:r>
            <a:endParaRPr lang="zh-CN" altLang="en-US" dirty="0"/>
          </a:p>
        </p:txBody>
      </p:sp>
      <p:sp>
        <p:nvSpPr>
          <p:cNvPr id="36867" name="内容占位符 2"/>
          <p:cNvSpPr>
            <a:spLocks noGrp="1"/>
          </p:cNvSpPr>
          <p:nvPr>
            <p:ph idx="1"/>
          </p:nvPr>
        </p:nvSpPr>
        <p:spPr/>
        <p:txBody>
          <a:bodyPr/>
          <a:lstStyle/>
          <a:p>
            <a:r>
              <a:rPr lang="zh-CN" altLang="en-US"/>
              <a:t>例如</a:t>
            </a:r>
            <a:endParaRPr lang="en-US" altLang="zh-CN"/>
          </a:p>
          <a:p>
            <a:pPr lvl="1">
              <a:lnSpc>
                <a:spcPct val="150000"/>
              </a:lnSpc>
            </a:pPr>
            <a:r>
              <a:rPr lang="en-US" altLang="zh-CN" sz="2400"/>
              <a:t>N=3</a:t>
            </a:r>
            <a:r>
              <a:rPr lang="zh-CN" altLang="en-US" sz="2400"/>
              <a:t>，</a:t>
            </a:r>
            <a:r>
              <a:rPr lang="en-US" altLang="zh-CN" sz="2400"/>
              <a:t>W=2, R=2</a:t>
            </a:r>
            <a:r>
              <a:rPr lang="zh-CN" altLang="en-US" sz="2400"/>
              <a:t> ，那么表示系统中数据有</a:t>
            </a:r>
            <a:r>
              <a:rPr lang="en-US" altLang="zh-CN" sz="2400"/>
              <a:t>3</a:t>
            </a:r>
            <a:r>
              <a:rPr lang="zh-CN" altLang="en-US" sz="2400"/>
              <a:t>个不同的副本，当进行写操作时，需要等待至少有</a:t>
            </a:r>
            <a:r>
              <a:rPr lang="en-US" altLang="zh-CN" sz="2400"/>
              <a:t>2</a:t>
            </a:r>
            <a:r>
              <a:rPr lang="zh-CN" altLang="en-US" sz="2400"/>
              <a:t>个副本完成了该写操作系统才会返回执行成功的状态，对于读操作，系统有同样的特性</a:t>
            </a:r>
            <a:endParaRPr lang="en-US" altLang="zh-CN" sz="2400"/>
          </a:p>
          <a:p>
            <a:pPr lvl="1">
              <a:lnSpc>
                <a:spcPct val="150000"/>
              </a:lnSpc>
            </a:pPr>
            <a:r>
              <a:rPr lang="zh-CN" altLang="en-US" sz="2400"/>
              <a:t>由于</a:t>
            </a:r>
            <a:r>
              <a:rPr lang="en-US" altLang="zh-CN" sz="2400"/>
              <a:t>R+ W&gt;N,</a:t>
            </a:r>
            <a:r>
              <a:rPr lang="zh-CN" altLang="en-US" sz="2400"/>
              <a:t>因此该系统是可以保证强一致性的</a:t>
            </a:r>
            <a:br>
              <a:rPr lang="zh-CN" altLang="en-US"/>
            </a:br>
            <a:br>
              <a:rPr lang="zh-CN" altLang="en-US"/>
            </a:br>
            <a:endParaRPr lang="zh-CN" altLang="en-US"/>
          </a:p>
          <a:p>
            <a:endParaRPr lang="zh-CN" altLang="en-US"/>
          </a:p>
        </p:txBody>
      </p:sp>
      <p:sp>
        <p:nvSpPr>
          <p:cNvPr id="4" name="日期占位符 3"/>
          <p:cNvSpPr>
            <a:spLocks noGrp="1"/>
          </p:cNvSpPr>
          <p:nvPr>
            <p:ph type="dt" sz="quarter" idx="10"/>
          </p:nvPr>
        </p:nvSpPr>
        <p:spPr/>
        <p:txBody>
          <a:bodyPr/>
          <a:lstStyle/>
          <a:p>
            <a:pPr>
              <a:defRPr/>
            </a:pPr>
            <a:fld id="{BCA912F9-F7BF-4F85-BBC1-2F36F53F7FEF}" type="datetime3">
              <a:rPr lang="zh-CN" altLang="en-US" smtClean="0"/>
              <a:pPr>
                <a:defRPr/>
              </a:pPr>
              <a:t>2022年12月22日星期四</a:t>
            </a:fld>
            <a:endParaRPr lang="en-US" altLang="zh-CN"/>
          </a:p>
        </p:txBody>
      </p:sp>
      <p:sp>
        <p:nvSpPr>
          <p:cNvPr id="36869"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F7F6282-7EEF-40AE-AA00-49A54026FB5A}" type="slidenum">
              <a:rPr lang="zh-CN" altLang="en-US" smtClean="0">
                <a:solidFill>
                  <a:schemeClr val="accent2"/>
                </a:solidFill>
                <a:ea typeface="华文新魏" panose="02010800040101010101" pitchFamily="2" charset="-122"/>
              </a:rPr>
              <a:pPr/>
              <a:t>28</a:t>
            </a:fld>
            <a:endParaRPr lang="en-US" altLang="zh-CN">
              <a:solidFill>
                <a:schemeClr val="accent2"/>
              </a:solidFill>
              <a:ea typeface="华文新魏" panose="02010800040101010101" pitchFamily="2" charset="-122"/>
            </a:endParaRPr>
          </a:p>
        </p:txBody>
      </p:sp>
      <p:sp>
        <p:nvSpPr>
          <p:cNvPr id="36870"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大数据管理----前言</a:t>
            </a:r>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NWR</a:t>
            </a:r>
            <a:r>
              <a:rPr lang="zh-CN" altLang="en-US" dirty="0">
                <a:effectLst/>
              </a:rPr>
              <a:t>模型</a:t>
            </a:r>
            <a:endParaRPr lang="zh-CN" altLang="en-US" dirty="0"/>
          </a:p>
        </p:txBody>
      </p:sp>
      <p:sp>
        <p:nvSpPr>
          <p:cNvPr id="37891" name="内容占位符 2"/>
          <p:cNvSpPr>
            <a:spLocks noGrp="1"/>
          </p:cNvSpPr>
          <p:nvPr>
            <p:ph idx="1"/>
          </p:nvPr>
        </p:nvSpPr>
        <p:spPr/>
        <p:txBody>
          <a:bodyPr/>
          <a:lstStyle/>
          <a:p>
            <a:pPr>
              <a:lnSpc>
                <a:spcPct val="150000"/>
              </a:lnSpc>
            </a:pPr>
            <a:r>
              <a:rPr lang="en-US" altLang="zh-CN" sz="2400" dirty="0"/>
              <a:t>R+ W&gt;N</a:t>
            </a:r>
            <a:r>
              <a:rPr lang="zh-CN" altLang="en-US" sz="2400" dirty="0"/>
              <a:t>时，读</a:t>
            </a:r>
            <a:r>
              <a:rPr lang="en-US" altLang="zh-CN" sz="2400" dirty="0"/>
              <a:t>(</a:t>
            </a:r>
            <a:r>
              <a:rPr lang="zh-CN" altLang="en-US" sz="2400" dirty="0"/>
              <a:t>写</a:t>
            </a:r>
            <a:r>
              <a:rPr lang="en-US" altLang="zh-CN" sz="2400" dirty="0"/>
              <a:t>)</a:t>
            </a:r>
            <a:r>
              <a:rPr lang="zh-CN" altLang="en-US" sz="2400" dirty="0"/>
              <a:t>延迟由最慢的</a:t>
            </a:r>
            <a:r>
              <a:rPr lang="en-US" altLang="zh-CN" sz="2400" dirty="0"/>
              <a:t>R(W)</a:t>
            </a:r>
            <a:r>
              <a:rPr lang="zh-CN" altLang="en-US" sz="2400" dirty="0"/>
              <a:t>副本决定，有时为了获得较高的性能和较小的延迟，</a:t>
            </a:r>
            <a:r>
              <a:rPr lang="en-US" altLang="zh-CN" sz="2400" dirty="0"/>
              <a:t>R</a:t>
            </a:r>
            <a:r>
              <a:rPr lang="zh-CN" altLang="en-US" sz="2400" dirty="0"/>
              <a:t>和</a:t>
            </a:r>
            <a:r>
              <a:rPr lang="en-US" altLang="zh-CN" sz="2400" dirty="0"/>
              <a:t>w</a:t>
            </a:r>
            <a:r>
              <a:rPr lang="zh-CN" altLang="en-US" sz="2400" dirty="0"/>
              <a:t>的和可能小于</a:t>
            </a:r>
            <a:r>
              <a:rPr lang="en-US" altLang="zh-CN" sz="2400" dirty="0"/>
              <a:t>N,</a:t>
            </a:r>
            <a:r>
              <a:rPr lang="zh-CN" altLang="en-US" sz="2400" dirty="0"/>
              <a:t>这时系统不能保证读操作能获取最新的数据</a:t>
            </a:r>
            <a:endParaRPr lang="en-US" altLang="zh-CN" sz="2400" dirty="0"/>
          </a:p>
          <a:p>
            <a:pPr>
              <a:lnSpc>
                <a:spcPct val="150000"/>
              </a:lnSpc>
            </a:pPr>
            <a:r>
              <a:rPr lang="zh-CN" altLang="en-US" sz="2400" dirty="0"/>
              <a:t>如果</a:t>
            </a:r>
            <a:r>
              <a:rPr lang="en-US" altLang="zh-CN" sz="2400" dirty="0"/>
              <a:t>R+W&gt;N,</a:t>
            </a:r>
            <a:r>
              <a:rPr lang="zh-CN" altLang="en-US" sz="2400" dirty="0"/>
              <a:t>那么分布式系统就会提供强一致性的保证，因为读取数据的节点和被同步写入的节点有重叠</a:t>
            </a:r>
            <a:endParaRPr lang="en-US" altLang="zh-CN" sz="2400" dirty="0"/>
          </a:p>
          <a:p>
            <a:pPr lvl="1">
              <a:lnSpc>
                <a:spcPct val="150000"/>
              </a:lnSpc>
            </a:pPr>
            <a:r>
              <a:rPr lang="zh-CN" altLang="en-US" sz="2000" dirty="0"/>
              <a:t>在关系型数据管理系统中，如果</a:t>
            </a:r>
            <a:r>
              <a:rPr lang="en-US" altLang="zh-CN" sz="2000" dirty="0"/>
              <a:t>N=2</a:t>
            </a:r>
            <a:r>
              <a:rPr lang="zh-CN" altLang="en-US" sz="2000" dirty="0"/>
              <a:t>，可以设置为</a:t>
            </a:r>
            <a:r>
              <a:rPr lang="en-US" altLang="zh-CN" sz="2000" dirty="0"/>
              <a:t>W=2</a:t>
            </a:r>
            <a:r>
              <a:rPr lang="zh-CN" altLang="en-US" sz="2000" dirty="0"/>
              <a:t>，</a:t>
            </a:r>
            <a:r>
              <a:rPr lang="en-US" altLang="zh-CN" sz="2000" dirty="0"/>
              <a:t>R=1,</a:t>
            </a:r>
            <a:r>
              <a:rPr lang="zh-CN" altLang="en-US" sz="2000" dirty="0"/>
              <a:t>这是比较强的一致性约束，写操作的性能比较低，因为系统需要</a:t>
            </a:r>
            <a:r>
              <a:rPr lang="en-US" altLang="zh-CN" sz="2000" dirty="0"/>
              <a:t>2</a:t>
            </a:r>
            <a:r>
              <a:rPr lang="zh-CN" altLang="en-US" sz="2000" dirty="0"/>
              <a:t>个节点上的数据都完成更新后才将确认结果返回给用户</a:t>
            </a:r>
            <a:endParaRPr lang="zh-CN" altLang="en-US" sz="2800" dirty="0"/>
          </a:p>
        </p:txBody>
      </p:sp>
      <p:sp>
        <p:nvSpPr>
          <p:cNvPr id="4" name="日期占位符 3"/>
          <p:cNvSpPr>
            <a:spLocks noGrp="1"/>
          </p:cNvSpPr>
          <p:nvPr>
            <p:ph type="dt" sz="quarter" idx="10"/>
          </p:nvPr>
        </p:nvSpPr>
        <p:spPr/>
        <p:txBody>
          <a:bodyPr/>
          <a:lstStyle/>
          <a:p>
            <a:pPr>
              <a:defRPr/>
            </a:pPr>
            <a:fld id="{BCA912F9-F7BF-4F85-BBC1-2F36F53F7FEF}" type="datetime3">
              <a:rPr lang="zh-CN" altLang="en-US" smtClean="0"/>
              <a:pPr>
                <a:defRPr/>
              </a:pPr>
              <a:t>2022年12月22日星期四</a:t>
            </a:fld>
            <a:endParaRPr lang="en-US" altLang="zh-CN"/>
          </a:p>
        </p:txBody>
      </p:sp>
      <p:sp>
        <p:nvSpPr>
          <p:cNvPr id="37893"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A510A09-344B-4E41-9B97-13FDBB1A0E15}" type="slidenum">
              <a:rPr lang="zh-CN" altLang="en-US" smtClean="0">
                <a:solidFill>
                  <a:schemeClr val="accent2"/>
                </a:solidFill>
                <a:ea typeface="华文新魏" panose="02010800040101010101" pitchFamily="2" charset="-122"/>
              </a:rPr>
              <a:pPr/>
              <a:t>29</a:t>
            </a:fld>
            <a:endParaRPr lang="en-US" altLang="zh-CN">
              <a:solidFill>
                <a:schemeClr val="accent2"/>
              </a:solidFill>
              <a:ea typeface="华文新魏" panose="02010800040101010101" pitchFamily="2" charset="-122"/>
            </a:endParaRPr>
          </a:p>
        </p:txBody>
      </p:sp>
      <p:sp>
        <p:nvSpPr>
          <p:cNvPr id="37894"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大数据管理----前言</a:t>
            </a:r>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solidFill>
                  <a:srgbClr val="FF0000"/>
                </a:solidFill>
              </a:rPr>
              <a:t>CAP</a:t>
            </a:r>
            <a:r>
              <a:rPr lang="zh-CN" altLang="en-US" dirty="0">
                <a:solidFill>
                  <a:srgbClr val="FF0000"/>
                </a:solidFill>
              </a:rPr>
              <a:t>理论</a:t>
            </a:r>
            <a:endParaRPr lang="zh-CN" altLang="en-US" dirty="0"/>
          </a:p>
        </p:txBody>
      </p:sp>
      <p:sp>
        <p:nvSpPr>
          <p:cNvPr id="11267" name="内容占位符 2"/>
          <p:cNvSpPr>
            <a:spLocks noGrp="1"/>
          </p:cNvSpPr>
          <p:nvPr>
            <p:ph idx="1"/>
          </p:nvPr>
        </p:nvSpPr>
        <p:spPr>
          <a:xfrm>
            <a:off x="685800" y="1371600"/>
            <a:ext cx="3598863" cy="4876800"/>
          </a:xfrm>
        </p:spPr>
        <p:txBody>
          <a:bodyPr/>
          <a:lstStyle/>
          <a:p>
            <a:r>
              <a:rPr lang="en-US" altLang="zh-CN" sz="2400" dirty="0"/>
              <a:t>10</a:t>
            </a:r>
            <a:r>
              <a:rPr lang="zh-CN" altLang="en-US" sz="2400" dirty="0"/>
              <a:t>年前，</a:t>
            </a:r>
            <a:r>
              <a:rPr lang="en-US" altLang="zh-CN" sz="2400" dirty="0"/>
              <a:t>Eric Brewer</a:t>
            </a:r>
            <a:r>
              <a:rPr lang="zh-CN" altLang="en-US" sz="2400" dirty="0"/>
              <a:t>教授指出了著名的</a:t>
            </a:r>
            <a:r>
              <a:rPr lang="en-US" altLang="zh-CN" sz="2400" dirty="0"/>
              <a:t>CAP</a:t>
            </a:r>
            <a:r>
              <a:rPr lang="zh-CN" altLang="en-US" sz="2400" dirty="0"/>
              <a:t>理论</a:t>
            </a:r>
            <a:endParaRPr lang="en-US" altLang="zh-CN" sz="2400" dirty="0"/>
          </a:p>
          <a:p>
            <a:r>
              <a:rPr lang="en-US" altLang="zh-CN" sz="2400" dirty="0"/>
              <a:t>Seth Gilbert </a:t>
            </a:r>
            <a:r>
              <a:rPr lang="zh-CN" altLang="en-US" sz="2400" dirty="0"/>
              <a:t>和 </a:t>
            </a:r>
            <a:r>
              <a:rPr lang="en-US" altLang="zh-CN" sz="2400" dirty="0"/>
              <a:t>Nancy lynch</a:t>
            </a:r>
            <a:r>
              <a:rPr lang="zh-CN" altLang="en-US" sz="2400" dirty="0"/>
              <a:t>两人证明了</a:t>
            </a:r>
            <a:r>
              <a:rPr lang="en-US" altLang="zh-CN" sz="2400" dirty="0"/>
              <a:t>CAP</a:t>
            </a:r>
            <a:r>
              <a:rPr lang="zh-CN" altLang="en-US" sz="2400" dirty="0"/>
              <a:t>理论的正确性</a:t>
            </a:r>
            <a:endParaRPr lang="en-US" altLang="zh-CN" sz="2400" dirty="0"/>
          </a:p>
          <a:p>
            <a:r>
              <a:rPr lang="en-US" altLang="zh-CN" sz="2400" dirty="0"/>
              <a:t>CAP</a:t>
            </a:r>
            <a:r>
              <a:rPr lang="zh-CN" altLang="en-US" sz="2400" dirty="0"/>
              <a:t>理论：一个分布式系统不可能满足一致性，可用性和分区容错性这三个需求，最多只能同时满足两个</a:t>
            </a:r>
          </a:p>
        </p:txBody>
      </p:sp>
      <p:sp>
        <p:nvSpPr>
          <p:cNvPr id="4" name="日期占位符 3"/>
          <p:cNvSpPr>
            <a:spLocks noGrp="1"/>
          </p:cNvSpPr>
          <p:nvPr>
            <p:ph type="dt" sz="quarter" idx="10"/>
          </p:nvPr>
        </p:nvSpPr>
        <p:spPr/>
        <p:txBody>
          <a:bodyPr/>
          <a:lstStyle/>
          <a:p>
            <a:pPr>
              <a:defRPr/>
            </a:pPr>
            <a:fld id="{3809799F-1DE9-4A06-947D-268105C138FD}" type="datetime3">
              <a:rPr lang="zh-CN" altLang="en-US" smtClean="0"/>
              <a:pPr>
                <a:defRPr/>
              </a:pPr>
              <a:t>2022年12月22日星期四</a:t>
            </a:fld>
            <a:endParaRPr lang="en-US" altLang="zh-CN"/>
          </a:p>
        </p:txBody>
      </p:sp>
      <p:sp>
        <p:nvSpPr>
          <p:cNvPr id="11269"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CEBBB3EC-85BA-4883-875D-71D4761FCB48}" type="slidenum">
              <a:rPr lang="zh-CN" altLang="en-US" sz="2400" smtClean="0">
                <a:solidFill>
                  <a:schemeClr val="accent2"/>
                </a:solidFill>
                <a:latin typeface="Times New Roman" panose="02020603050405020304" pitchFamily="18" charset="0"/>
              </a:rPr>
              <a:pPr>
                <a:spcBef>
                  <a:spcPct val="0"/>
                </a:spcBef>
                <a:buClrTx/>
                <a:buSzTx/>
                <a:buFontTx/>
                <a:buNone/>
              </a:pPr>
              <a:t>3</a:t>
            </a:fld>
            <a:endParaRPr lang="en-US" altLang="zh-CN" sz="2400">
              <a:solidFill>
                <a:schemeClr val="accent2"/>
              </a:solidFill>
              <a:latin typeface="Times New Roman" panose="02020603050405020304" pitchFamily="18" charset="0"/>
            </a:endParaRPr>
          </a:p>
        </p:txBody>
      </p:sp>
      <p:sp>
        <p:nvSpPr>
          <p:cNvPr id="11270"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pic>
        <p:nvPicPr>
          <p:cNvPr id="1127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1674813"/>
            <a:ext cx="3228975"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524375" y="5116513"/>
            <a:ext cx="4572000" cy="831850"/>
          </a:xfrm>
          <a:prstGeom prst="rect">
            <a:avLst/>
          </a:prstGeom>
        </p:spPr>
        <p:txBody>
          <a:bodyPr>
            <a:spAutoFit/>
          </a:bodyPr>
          <a:lstStyle/>
          <a:p>
            <a:pPr>
              <a:defRPr/>
            </a:pPr>
            <a:r>
              <a:rPr lang="zh-CN" altLang="en-US" sz="1600" dirty="0">
                <a:solidFill>
                  <a:schemeClr val="bg2"/>
                </a:solidFill>
                <a:latin typeface="+mn-lt"/>
                <a:ea typeface="+mn-ea"/>
              </a:rPr>
              <a:t>• C: Consistency 一致性</a:t>
            </a:r>
          </a:p>
          <a:p>
            <a:pPr>
              <a:defRPr/>
            </a:pPr>
            <a:r>
              <a:rPr lang="zh-CN" altLang="en-US" sz="1600" dirty="0">
                <a:solidFill>
                  <a:schemeClr val="bg2"/>
                </a:solidFill>
                <a:latin typeface="+mn-lt"/>
                <a:ea typeface="+mn-ea"/>
              </a:rPr>
              <a:t>• A: Availability 可用性</a:t>
            </a:r>
            <a:endParaRPr lang="en-US" altLang="zh-CN" sz="1600" dirty="0">
              <a:solidFill>
                <a:schemeClr val="bg2"/>
              </a:solidFill>
              <a:latin typeface="+mn-lt"/>
              <a:ea typeface="+mn-ea"/>
            </a:endParaRPr>
          </a:p>
          <a:p>
            <a:pPr>
              <a:defRPr/>
            </a:pPr>
            <a:r>
              <a:rPr lang="zh-CN" altLang="en-US" sz="1600" dirty="0">
                <a:solidFill>
                  <a:schemeClr val="bg2"/>
                </a:solidFill>
                <a:latin typeface="+mn-lt"/>
                <a:ea typeface="+mn-ea"/>
              </a:rPr>
              <a:t>• P: Tolerance of network Partition 分区容忍性</a:t>
            </a:r>
          </a:p>
        </p:txBody>
      </p:sp>
      <p:sp>
        <p:nvSpPr>
          <p:cNvPr id="9" name="线形标注 1 8"/>
          <p:cNvSpPr/>
          <p:nvPr/>
        </p:nvSpPr>
        <p:spPr bwMode="auto">
          <a:xfrm>
            <a:off x="7019925" y="1503363"/>
            <a:ext cx="2076450" cy="917575"/>
          </a:xfrm>
          <a:prstGeom prst="borderCallout1">
            <a:avLst>
              <a:gd name="adj1" fmla="val -244"/>
              <a:gd name="adj2" fmla="val -144"/>
              <a:gd name="adj3" fmla="val 139282"/>
              <a:gd name="adj4" fmla="val 556"/>
            </a:avLst>
          </a:prstGeom>
          <a:ln>
            <a:solidFill>
              <a:schemeClr val="accent3">
                <a:lumMod val="50000"/>
              </a:schemeClr>
            </a:solidFill>
            <a:headEnd/>
            <a:tailEnd/>
          </a:ln>
        </p:spPr>
        <p:style>
          <a:lnRef idx="1">
            <a:schemeClr val="accent3"/>
          </a:lnRef>
          <a:fillRef idx="2">
            <a:schemeClr val="accent3"/>
          </a:fillRef>
          <a:effectRef idx="1">
            <a:schemeClr val="accent3"/>
          </a:effectRef>
          <a:fontRef idx="minor">
            <a:schemeClr val="dk1"/>
          </a:fontRef>
        </p:style>
        <p:txBody>
          <a:bodyPr wrap="none" anchor="ctr"/>
          <a:lstStyle/>
          <a:p>
            <a:pPr>
              <a:buClr>
                <a:schemeClr val="bg1"/>
              </a:buClr>
              <a:defRPr/>
            </a:pPr>
            <a:r>
              <a:rPr lang="zh-CN" altLang="en-US" sz="1400" dirty="0">
                <a:solidFill>
                  <a:srgbClr val="333333"/>
                </a:solidFill>
                <a:latin typeface="华文细黑" pitchFamily="2" charset="-122"/>
                <a:ea typeface="华文细黑" pitchFamily="2" charset="-122"/>
              </a:rPr>
              <a:t>某个节点的宕机不会影</a:t>
            </a:r>
            <a:endParaRPr lang="en-US" altLang="zh-CN" sz="1400" dirty="0">
              <a:solidFill>
                <a:srgbClr val="333333"/>
              </a:solidFill>
              <a:latin typeface="华文细黑" pitchFamily="2" charset="-122"/>
              <a:ea typeface="华文细黑" pitchFamily="2" charset="-122"/>
            </a:endParaRPr>
          </a:p>
          <a:p>
            <a:pPr>
              <a:buClr>
                <a:schemeClr val="bg1"/>
              </a:buClr>
              <a:defRPr/>
            </a:pPr>
            <a:r>
              <a:rPr lang="zh-CN" altLang="en-US" sz="1400" dirty="0">
                <a:solidFill>
                  <a:srgbClr val="333333"/>
                </a:solidFill>
                <a:latin typeface="华文细黑" pitchFamily="2" charset="-122"/>
                <a:ea typeface="华文细黑" pitchFamily="2" charset="-122"/>
              </a:rPr>
              <a:t>响其他节点继续完成操</a:t>
            </a:r>
            <a:endParaRPr lang="en-US" altLang="zh-CN" sz="1400" dirty="0">
              <a:solidFill>
                <a:srgbClr val="333333"/>
              </a:solidFill>
              <a:latin typeface="华文细黑" pitchFamily="2" charset="-122"/>
              <a:ea typeface="华文细黑" pitchFamily="2" charset="-122"/>
            </a:endParaRPr>
          </a:p>
          <a:p>
            <a:pPr>
              <a:buClr>
                <a:schemeClr val="bg1"/>
              </a:buClr>
              <a:defRPr/>
            </a:pPr>
            <a:r>
              <a:rPr lang="zh-CN" altLang="en-US" sz="1400" dirty="0">
                <a:solidFill>
                  <a:srgbClr val="333333"/>
                </a:solidFill>
                <a:latin typeface="华文细黑" pitchFamily="2" charset="-122"/>
                <a:ea typeface="华文细黑" pitchFamily="2" charset="-122"/>
              </a:rPr>
              <a:t>作；</a:t>
            </a:r>
            <a:endParaRPr lang="en-US" altLang="zh-CN" sz="1400" dirty="0">
              <a:solidFill>
                <a:srgbClr val="333333"/>
              </a:solidFill>
              <a:latin typeface="华文细黑" pitchFamily="2" charset="-122"/>
              <a:ea typeface="华文细黑" pitchFamily="2" charset="-122"/>
            </a:endParaRPr>
          </a:p>
          <a:p>
            <a:pPr>
              <a:buClr>
                <a:schemeClr val="bg1"/>
              </a:buClr>
              <a:defRPr/>
            </a:pPr>
            <a:r>
              <a:rPr lang="zh-CN" altLang="en-US" sz="1400" dirty="0">
                <a:solidFill>
                  <a:srgbClr val="333333"/>
                </a:solidFill>
                <a:latin typeface="华文细黑" pitchFamily="2" charset="-122"/>
                <a:ea typeface="华文细黑" pitchFamily="2" charset="-122"/>
              </a:rPr>
              <a:t>对数据更新具备高可用性</a:t>
            </a:r>
          </a:p>
        </p:txBody>
      </p:sp>
      <p:sp>
        <p:nvSpPr>
          <p:cNvPr id="10" name="线形标注 1 9"/>
          <p:cNvSpPr/>
          <p:nvPr/>
        </p:nvSpPr>
        <p:spPr bwMode="auto">
          <a:xfrm>
            <a:off x="7451725" y="4303713"/>
            <a:ext cx="1368425" cy="720725"/>
          </a:xfrm>
          <a:prstGeom prst="borderCallout1">
            <a:avLst>
              <a:gd name="adj1" fmla="val -244"/>
              <a:gd name="adj2" fmla="val -144"/>
              <a:gd name="adj3" fmla="val -25940"/>
              <a:gd name="adj4" fmla="val -30727"/>
            </a:avLst>
          </a:prstGeom>
          <a:ln>
            <a:solidFill>
              <a:schemeClr val="accent3">
                <a:lumMod val="50000"/>
              </a:schemeClr>
            </a:solidFill>
            <a:headEnd/>
            <a:tailEnd/>
          </a:ln>
        </p:spPr>
        <p:style>
          <a:lnRef idx="1">
            <a:schemeClr val="accent3"/>
          </a:lnRef>
          <a:fillRef idx="2">
            <a:schemeClr val="accent3"/>
          </a:fillRef>
          <a:effectRef idx="1">
            <a:schemeClr val="accent3"/>
          </a:effectRef>
          <a:fontRef idx="minor">
            <a:schemeClr val="dk1"/>
          </a:fontRef>
        </p:style>
        <p:txBody>
          <a:bodyPr wrap="none" anchor="ctr"/>
          <a:lstStyle/>
          <a:p>
            <a:pPr>
              <a:buClr>
                <a:schemeClr val="bg1"/>
              </a:buClr>
              <a:defRPr/>
            </a:pPr>
            <a:r>
              <a:rPr lang="zh-CN" altLang="en-US" sz="1400" dirty="0">
                <a:solidFill>
                  <a:srgbClr val="333333"/>
                </a:solidFill>
                <a:latin typeface="华文细黑" pitchFamily="2" charset="-122"/>
                <a:ea typeface="华文细黑" pitchFamily="2" charset="-122"/>
              </a:rPr>
              <a:t>能容忍网络分区</a:t>
            </a:r>
          </a:p>
        </p:txBody>
      </p:sp>
      <p:sp>
        <p:nvSpPr>
          <p:cNvPr id="11" name="线形标注 1 10"/>
          <p:cNvSpPr/>
          <p:nvPr/>
        </p:nvSpPr>
        <p:spPr bwMode="auto">
          <a:xfrm flipH="1">
            <a:off x="4211638" y="1365250"/>
            <a:ext cx="1871662" cy="1008063"/>
          </a:xfrm>
          <a:prstGeom prst="borderCallout1">
            <a:avLst>
              <a:gd name="adj1" fmla="val -244"/>
              <a:gd name="adj2" fmla="val -144"/>
              <a:gd name="adj3" fmla="val 146223"/>
              <a:gd name="adj4" fmla="val -659"/>
            </a:avLst>
          </a:prstGeom>
          <a:ln>
            <a:solidFill>
              <a:schemeClr val="accent3">
                <a:lumMod val="50000"/>
              </a:schemeClr>
            </a:solidFill>
            <a:headEnd/>
            <a:tailEnd/>
          </a:ln>
        </p:spPr>
        <p:style>
          <a:lnRef idx="1">
            <a:schemeClr val="accent3"/>
          </a:lnRef>
          <a:fillRef idx="2">
            <a:schemeClr val="accent3"/>
          </a:fillRef>
          <a:effectRef idx="1">
            <a:schemeClr val="accent3"/>
          </a:effectRef>
          <a:fontRef idx="minor">
            <a:schemeClr val="dk1"/>
          </a:fontRef>
        </p:style>
        <p:txBody>
          <a:bodyPr wrap="none" anchor="ctr"/>
          <a:lstStyle/>
          <a:p>
            <a:pPr>
              <a:buClr>
                <a:schemeClr val="bg1"/>
              </a:buClr>
              <a:defRPr/>
            </a:pPr>
            <a:r>
              <a:rPr lang="zh-CN" altLang="en-US" sz="1400" dirty="0">
                <a:solidFill>
                  <a:srgbClr val="333333"/>
                </a:solidFill>
                <a:latin typeface="华文细黑" pitchFamily="2" charset="-122"/>
                <a:ea typeface="华文细黑" pitchFamily="2" charset="-122"/>
              </a:rPr>
              <a:t>数据一致更新，所有</a:t>
            </a:r>
            <a:endParaRPr lang="en-US" altLang="zh-CN" sz="1400" dirty="0">
              <a:solidFill>
                <a:srgbClr val="333333"/>
              </a:solidFill>
              <a:latin typeface="华文细黑" pitchFamily="2" charset="-122"/>
              <a:ea typeface="华文细黑" pitchFamily="2" charset="-122"/>
            </a:endParaRPr>
          </a:p>
          <a:p>
            <a:pPr>
              <a:buClr>
                <a:schemeClr val="bg1"/>
              </a:buClr>
              <a:defRPr/>
            </a:pPr>
            <a:r>
              <a:rPr lang="zh-CN" altLang="en-US" sz="1400" dirty="0">
                <a:solidFill>
                  <a:srgbClr val="333333"/>
                </a:solidFill>
                <a:latin typeface="华文细黑" pitchFamily="2" charset="-122"/>
                <a:ea typeface="华文细黑" pitchFamily="2" charset="-122"/>
              </a:rPr>
              <a:t>数据变动都是同步的</a:t>
            </a:r>
            <a:endParaRPr lang="en-US" altLang="zh-CN" sz="1400" dirty="0">
              <a:solidFill>
                <a:srgbClr val="333333"/>
              </a:solidFill>
              <a:latin typeface="华文细黑" pitchFamily="2" charset="-122"/>
              <a:ea typeface="华文细黑" pitchFamily="2" charset="-122"/>
            </a:endParaRPr>
          </a:p>
          <a:p>
            <a:pPr>
              <a:buClr>
                <a:schemeClr val="bg1"/>
              </a:buClr>
              <a:defRPr/>
            </a:pPr>
            <a:r>
              <a:rPr lang="zh-CN" altLang="en-US" sz="1400" dirty="0">
                <a:solidFill>
                  <a:srgbClr val="333333"/>
                </a:solidFill>
                <a:latin typeface="华文细黑" pitchFamily="2" charset="-122"/>
                <a:ea typeface="华文细黑" pitchFamily="2" charset="-122"/>
              </a:rPr>
              <a:t>（所有节点访问同一</a:t>
            </a:r>
            <a:endParaRPr lang="en-US" altLang="zh-CN" sz="1400" dirty="0">
              <a:solidFill>
                <a:srgbClr val="333333"/>
              </a:solidFill>
              <a:latin typeface="华文细黑" pitchFamily="2" charset="-122"/>
              <a:ea typeface="华文细黑" pitchFamily="2" charset="-122"/>
            </a:endParaRPr>
          </a:p>
          <a:p>
            <a:pPr>
              <a:buClr>
                <a:schemeClr val="bg1"/>
              </a:buClr>
              <a:defRPr/>
            </a:pPr>
            <a:r>
              <a:rPr lang="zh-CN" altLang="en-US" sz="1400" dirty="0">
                <a:solidFill>
                  <a:srgbClr val="333333"/>
                </a:solidFill>
                <a:latin typeface="华文细黑" pitchFamily="2" charset="-122"/>
                <a:ea typeface="华文细黑" pitchFamily="2" charset="-122"/>
              </a:rPr>
              <a:t>份最新的数据副本）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ppt_w</p:attrName>
                                        </p:attrNameLst>
                                      </p:cBhvr>
                                      <p:tavLst>
                                        <p:tav tm="0">
                                          <p:val>
                                            <p:fltVal val="0"/>
                                          </p:val>
                                        </p:tav>
                                        <p:tav tm="100000">
                                          <p:val>
                                            <p:strVal val="#ppt_w"/>
                                          </p:val>
                                        </p:tav>
                                      </p:tavLst>
                                    </p:anim>
                                    <p:anim calcmode="lin" valueType="num">
                                      <p:cBhvr>
                                        <p:cTn id="10"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ppt_w/2"/>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2"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ppt_x</p:attrName>
                                        </p:attrNameLst>
                                      </p:cBhvr>
                                      <p:tavLst>
                                        <p:tav tm="0">
                                          <p:val>
                                            <p:strVal val="#ppt_x+#ppt_w/2"/>
                                          </p:val>
                                        </p:tav>
                                        <p:tav tm="100000">
                                          <p:val>
                                            <p:strVal val="#ppt_x"/>
                                          </p:val>
                                        </p:tav>
                                      </p:tavLst>
                                    </p:anim>
                                    <p:anim calcmode="lin" valueType="num">
                                      <p:cBhvr>
                                        <p:cTn id="24" dur="500" fill="hold"/>
                                        <p:tgtEl>
                                          <p:spTgt spid="11"/>
                                        </p:tgtEl>
                                        <p:attrNameLst>
                                          <p:attrName>ppt_y</p:attrName>
                                        </p:attrNameLst>
                                      </p:cBhvr>
                                      <p:tavLst>
                                        <p:tav tm="0">
                                          <p:val>
                                            <p:strVal val="#ppt_y"/>
                                          </p:val>
                                        </p:tav>
                                        <p:tav tm="100000">
                                          <p:val>
                                            <p:strVal val="#ppt_y"/>
                                          </p:val>
                                        </p:tav>
                                      </p:tavLst>
                                    </p:anim>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NWR</a:t>
            </a:r>
            <a:r>
              <a:rPr lang="zh-CN" altLang="en-US" dirty="0">
                <a:effectLst/>
              </a:rPr>
              <a:t>模型</a:t>
            </a:r>
            <a:endParaRPr lang="zh-CN" altLang="en-US" dirty="0"/>
          </a:p>
        </p:txBody>
      </p:sp>
      <p:sp>
        <p:nvSpPr>
          <p:cNvPr id="38915" name="内容占位符 2"/>
          <p:cNvSpPr>
            <a:spLocks noGrp="1"/>
          </p:cNvSpPr>
          <p:nvPr>
            <p:ph idx="1"/>
          </p:nvPr>
        </p:nvSpPr>
        <p:spPr/>
        <p:txBody>
          <a:bodyPr/>
          <a:lstStyle/>
          <a:p>
            <a:pPr>
              <a:lnSpc>
                <a:spcPct val="150000"/>
              </a:lnSpc>
            </a:pPr>
            <a:r>
              <a:rPr lang="zh-CN" altLang="en-US" sz="2400" dirty="0"/>
              <a:t>如果</a:t>
            </a:r>
            <a:r>
              <a:rPr lang="en-US" altLang="zh-CN" sz="2400" dirty="0"/>
              <a:t>R+ W≤N,</a:t>
            </a:r>
            <a:r>
              <a:rPr lang="zh-CN" altLang="en-US" sz="2400" dirty="0"/>
              <a:t>这时读取和写入操作是不重叠的，系统只能保证最终一致性， 而副本达到一致的时间则依赖于系统异步更新的实现方式</a:t>
            </a:r>
            <a:endParaRPr lang="en-US" altLang="zh-CN" sz="2400" dirty="0"/>
          </a:p>
          <a:p>
            <a:pPr>
              <a:lnSpc>
                <a:spcPct val="150000"/>
              </a:lnSpc>
            </a:pPr>
            <a:r>
              <a:rPr lang="zh-CN" altLang="en-US" sz="2400" dirty="0"/>
              <a:t>数据不一致的时间段也就等于从更新开始到所有的节点都异步完成更新之间的时间</a:t>
            </a:r>
          </a:p>
        </p:txBody>
      </p:sp>
      <p:sp>
        <p:nvSpPr>
          <p:cNvPr id="4" name="日期占位符 3"/>
          <p:cNvSpPr>
            <a:spLocks noGrp="1"/>
          </p:cNvSpPr>
          <p:nvPr>
            <p:ph type="dt" sz="quarter" idx="10"/>
          </p:nvPr>
        </p:nvSpPr>
        <p:spPr/>
        <p:txBody>
          <a:bodyPr/>
          <a:lstStyle/>
          <a:p>
            <a:pPr>
              <a:defRPr/>
            </a:pPr>
            <a:fld id="{BCA912F9-F7BF-4F85-BBC1-2F36F53F7FEF}" type="datetime3">
              <a:rPr lang="zh-CN" altLang="en-US" smtClean="0"/>
              <a:pPr>
                <a:defRPr/>
              </a:pPr>
              <a:t>2022年12月22日星期四</a:t>
            </a:fld>
            <a:endParaRPr lang="en-US" altLang="zh-CN"/>
          </a:p>
        </p:txBody>
      </p:sp>
      <p:sp>
        <p:nvSpPr>
          <p:cNvPr id="38917"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AF7EEC0-16BB-4BD2-82B8-03493749D903}" type="slidenum">
              <a:rPr lang="zh-CN" altLang="en-US" smtClean="0">
                <a:solidFill>
                  <a:schemeClr val="accent2"/>
                </a:solidFill>
                <a:ea typeface="华文新魏" panose="02010800040101010101" pitchFamily="2" charset="-122"/>
              </a:rPr>
              <a:pPr/>
              <a:t>30</a:t>
            </a:fld>
            <a:endParaRPr lang="en-US" altLang="zh-CN">
              <a:solidFill>
                <a:schemeClr val="accent2"/>
              </a:solidFill>
              <a:ea typeface="华文新魏" panose="02010800040101010101" pitchFamily="2" charset="-122"/>
            </a:endParaRPr>
          </a:p>
        </p:txBody>
      </p:sp>
      <p:sp>
        <p:nvSpPr>
          <p:cNvPr id="38918"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大数据管理----前言</a:t>
            </a:r>
            <a:endParaRPr lang="zh-CN"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marL="342900" indent="-342900"/>
            <a:r>
              <a:rPr lang="en-US" altLang="zh-CN">
                <a:effectLst/>
              </a:rPr>
              <a:t>NWR</a:t>
            </a:r>
            <a:r>
              <a:rPr lang="zh-CN" altLang="en-US">
                <a:effectLst/>
              </a:rPr>
              <a:t>模型</a:t>
            </a:r>
            <a:endParaRPr lang="en-US" altLang="zh-CN">
              <a:effectLst/>
            </a:endParaRPr>
          </a:p>
        </p:txBody>
      </p:sp>
      <p:sp>
        <p:nvSpPr>
          <p:cNvPr id="39939" name="内容占位符 2"/>
          <p:cNvSpPr>
            <a:spLocks noGrp="1"/>
          </p:cNvSpPr>
          <p:nvPr>
            <p:ph idx="1"/>
          </p:nvPr>
        </p:nvSpPr>
        <p:spPr/>
        <p:txBody>
          <a:bodyPr/>
          <a:lstStyle/>
          <a:p>
            <a:pPr>
              <a:lnSpc>
                <a:spcPct val="150000"/>
              </a:lnSpc>
            </a:pPr>
            <a:r>
              <a:rPr lang="zh-CN" altLang="zh-CN" sz="2400"/>
              <a:t>在分布式系统中，一般都要有容错性，因此</a:t>
            </a:r>
            <a:r>
              <a:rPr lang="en-US" altLang="zh-CN" sz="2400"/>
              <a:t>N</a:t>
            </a:r>
            <a:r>
              <a:rPr lang="zh-CN" altLang="zh-CN" sz="2400"/>
              <a:t>大于</a:t>
            </a:r>
            <a:r>
              <a:rPr lang="en-US" altLang="zh-CN" sz="2400"/>
              <a:t>3</a:t>
            </a:r>
          </a:p>
          <a:p>
            <a:pPr>
              <a:lnSpc>
                <a:spcPct val="150000"/>
              </a:lnSpc>
            </a:pPr>
            <a:r>
              <a:rPr lang="zh-CN" altLang="zh-CN" sz="2400"/>
              <a:t>根据</a:t>
            </a:r>
            <a:r>
              <a:rPr lang="en-US" altLang="zh-CN" sz="2400"/>
              <a:t>CAP</a:t>
            </a:r>
            <a:r>
              <a:rPr lang="zh-CN" altLang="zh-CN" sz="2400"/>
              <a:t>理论，一致性</a:t>
            </a:r>
            <a:r>
              <a:rPr lang="zh-CN" altLang="en-US" sz="2400"/>
              <a:t>、</a:t>
            </a:r>
            <a:r>
              <a:rPr lang="zh-CN" altLang="zh-CN" sz="2400"/>
              <a:t>可用性和分区容错 性最多只能满足两个，</a:t>
            </a:r>
            <a:r>
              <a:rPr lang="zh-CN" altLang="en-US" sz="2400"/>
              <a:t>因此</a:t>
            </a:r>
            <a:r>
              <a:rPr lang="zh-CN" altLang="zh-CN" sz="2400"/>
              <a:t>需要在一致性和可用性之间做一平衡</a:t>
            </a:r>
            <a:endParaRPr lang="en-US" altLang="zh-CN" sz="2400"/>
          </a:p>
          <a:p>
            <a:pPr lvl="1">
              <a:lnSpc>
                <a:spcPct val="150000"/>
              </a:lnSpc>
            </a:pPr>
            <a:r>
              <a:rPr lang="zh-CN" altLang="zh-CN" sz="2200"/>
              <a:t>如果要高的一致性，那么就配置</a:t>
            </a:r>
            <a:r>
              <a:rPr lang="en-US" altLang="zh-CN" sz="2200"/>
              <a:t>N=W</a:t>
            </a:r>
            <a:r>
              <a:rPr lang="zh-CN" altLang="zh-CN" sz="2200"/>
              <a:t>，</a:t>
            </a:r>
            <a:r>
              <a:rPr lang="en-US" altLang="zh-CN" sz="2200"/>
              <a:t>R=1,</a:t>
            </a:r>
            <a:r>
              <a:rPr lang="zh-CN" altLang="zh-CN" sz="2200"/>
              <a:t>这个时候可用性</a:t>
            </a:r>
            <a:r>
              <a:rPr lang="zh-CN" altLang="en-US" sz="2200"/>
              <a:t>特别是写操作的性能</a:t>
            </a:r>
            <a:r>
              <a:rPr lang="zh-CN" altLang="zh-CN" sz="2200"/>
              <a:t>就会大大降低</a:t>
            </a:r>
            <a:endParaRPr lang="en-US" altLang="zh-CN" sz="2200"/>
          </a:p>
          <a:p>
            <a:pPr lvl="1">
              <a:lnSpc>
                <a:spcPct val="150000"/>
              </a:lnSpc>
            </a:pPr>
            <a:r>
              <a:rPr lang="zh-CN" altLang="zh-CN" sz="2200"/>
              <a:t>如果想要高的可用性，那么此时就需要放松一致性的要求，此时可以配置</a:t>
            </a:r>
            <a:r>
              <a:rPr lang="en-US" altLang="zh-CN" sz="2200"/>
              <a:t>W=1</a:t>
            </a:r>
            <a:r>
              <a:rPr lang="zh-CN" altLang="zh-CN" sz="2200"/>
              <a:t>，这样使得写操作延迟最低，同时通过异步的机制更新剩余的</a:t>
            </a:r>
            <a:r>
              <a:rPr lang="en-US" altLang="zh-CN" sz="2200"/>
              <a:t>N-W</a:t>
            </a:r>
            <a:r>
              <a:rPr lang="zh-CN" altLang="zh-CN" sz="2200"/>
              <a:t>个节点</a:t>
            </a:r>
            <a:endParaRPr lang="en-US" altLang="zh-CN" sz="2200"/>
          </a:p>
          <a:p>
            <a:pPr lvl="1"/>
            <a:endParaRPr lang="zh-CN" altLang="en-US" sz="2200"/>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39941"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A6F95720-E64E-442E-A3C2-6C8C0602F785}" type="slidenum">
              <a:rPr lang="zh-CN" altLang="en-US" sz="2400" smtClean="0">
                <a:solidFill>
                  <a:schemeClr val="accent2"/>
                </a:solidFill>
                <a:latin typeface="Times New Roman" panose="02020603050405020304" pitchFamily="18" charset="0"/>
              </a:rPr>
              <a:pPr>
                <a:spcBef>
                  <a:spcPct val="0"/>
                </a:spcBef>
                <a:buClrTx/>
                <a:buSzTx/>
                <a:buFontTx/>
                <a:buNone/>
              </a:pPr>
              <a:t>31</a:t>
            </a:fld>
            <a:endParaRPr lang="en-US" altLang="zh-CN" sz="2400">
              <a:solidFill>
                <a:schemeClr val="accent2"/>
              </a:solidFill>
              <a:latin typeface="Times New Roman" panose="02020603050405020304" pitchFamily="18" charset="0"/>
            </a:endParaRPr>
          </a:p>
        </p:txBody>
      </p:sp>
      <p:sp>
        <p:nvSpPr>
          <p:cNvPr id="39942"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marL="342900" indent="-342900"/>
            <a:r>
              <a:rPr lang="en-US" altLang="zh-CN">
                <a:effectLst/>
              </a:rPr>
              <a:t>NWR</a:t>
            </a:r>
            <a:r>
              <a:rPr lang="zh-CN" altLang="en-US">
                <a:effectLst/>
              </a:rPr>
              <a:t>模型</a:t>
            </a:r>
            <a:endParaRPr lang="en-US" altLang="zh-CN">
              <a:effectLst/>
            </a:endParaRPr>
          </a:p>
        </p:txBody>
      </p:sp>
      <p:sp>
        <p:nvSpPr>
          <p:cNvPr id="40963" name="内容占位符 2"/>
          <p:cNvSpPr>
            <a:spLocks noGrp="1"/>
          </p:cNvSpPr>
          <p:nvPr>
            <p:ph idx="1"/>
          </p:nvPr>
        </p:nvSpPr>
        <p:spPr/>
        <p:txBody>
          <a:bodyPr/>
          <a:lstStyle/>
          <a:p>
            <a:pPr>
              <a:lnSpc>
                <a:spcPct val="150000"/>
              </a:lnSpc>
            </a:pPr>
            <a:r>
              <a:rPr lang="zh-CN" altLang="zh-CN" sz="2800" dirty="0"/>
              <a:t>几种特殊情况</a:t>
            </a:r>
            <a:endParaRPr lang="en-US" altLang="zh-CN" sz="2800" dirty="0"/>
          </a:p>
          <a:p>
            <a:pPr lvl="1">
              <a:lnSpc>
                <a:spcPct val="150000"/>
              </a:lnSpc>
            </a:pPr>
            <a:r>
              <a:rPr lang="en-US" altLang="zh-CN" sz="2200" dirty="0"/>
              <a:t>W = 1</a:t>
            </a:r>
            <a:r>
              <a:rPr lang="zh-CN" altLang="en-US" sz="2200" dirty="0"/>
              <a:t>，</a:t>
            </a:r>
            <a:r>
              <a:rPr lang="en-US" altLang="zh-CN" sz="2200" dirty="0"/>
              <a:t> R = N</a:t>
            </a:r>
            <a:r>
              <a:rPr lang="zh-CN" altLang="en-US" sz="2200" dirty="0"/>
              <a:t> ，</a:t>
            </a:r>
            <a:r>
              <a:rPr lang="zh-CN" altLang="zh-CN" sz="2200" dirty="0"/>
              <a:t>对写操作要求高性能高可用</a:t>
            </a:r>
            <a:endParaRPr lang="en-US" altLang="zh-CN" sz="2200" dirty="0"/>
          </a:p>
          <a:p>
            <a:pPr lvl="1">
              <a:lnSpc>
                <a:spcPct val="150000"/>
              </a:lnSpc>
            </a:pPr>
            <a:r>
              <a:rPr lang="en-US" altLang="zh-CN" sz="2200" dirty="0"/>
              <a:t>R = 1</a:t>
            </a:r>
            <a:r>
              <a:rPr lang="zh-CN" altLang="en-US" sz="2200" dirty="0"/>
              <a:t> ， </a:t>
            </a:r>
            <a:r>
              <a:rPr lang="en-US" altLang="zh-CN" sz="2200" dirty="0"/>
              <a:t>W = N</a:t>
            </a:r>
            <a:r>
              <a:rPr lang="zh-CN" altLang="en-US" sz="2200" dirty="0"/>
              <a:t> ，</a:t>
            </a:r>
            <a:r>
              <a:rPr lang="zh-CN" altLang="zh-CN" sz="2200" dirty="0"/>
              <a:t>对读操作要求高性能高可用，比如类似</a:t>
            </a:r>
            <a:r>
              <a:rPr lang="en-US" altLang="zh-CN" sz="2200" dirty="0"/>
              <a:t>cache</a:t>
            </a:r>
            <a:r>
              <a:rPr lang="zh-CN" altLang="zh-CN" sz="2200" dirty="0"/>
              <a:t>之类业务</a:t>
            </a:r>
            <a:endParaRPr lang="en-US" altLang="zh-CN" sz="2200" dirty="0"/>
          </a:p>
          <a:p>
            <a:pPr lvl="1">
              <a:lnSpc>
                <a:spcPct val="150000"/>
              </a:lnSpc>
            </a:pPr>
            <a:r>
              <a:rPr lang="en-US" altLang="zh-CN" sz="2200" dirty="0"/>
              <a:t>W = Q, R = Q where Q = N / 2 + 1 </a:t>
            </a:r>
            <a:r>
              <a:rPr lang="zh-CN" altLang="zh-CN" sz="2200" dirty="0"/>
              <a:t>一般应用适用，读写性能之间取得平衡</a:t>
            </a:r>
            <a:r>
              <a:rPr lang="zh-CN" altLang="en-US" sz="2200" dirty="0"/>
              <a:t>，</a:t>
            </a:r>
            <a:r>
              <a:rPr lang="zh-CN" altLang="zh-CN" sz="2200" dirty="0"/>
              <a:t>如</a:t>
            </a:r>
            <a:r>
              <a:rPr lang="en-US" altLang="zh-CN" sz="2200" dirty="0"/>
              <a:t>N=3</a:t>
            </a:r>
            <a:r>
              <a:rPr lang="zh-CN" altLang="en-US" sz="2200" dirty="0"/>
              <a:t> ， </a:t>
            </a:r>
            <a:r>
              <a:rPr lang="en-US" altLang="zh-CN" sz="2200" dirty="0"/>
              <a:t>W=2</a:t>
            </a:r>
            <a:r>
              <a:rPr lang="zh-CN" altLang="en-US" sz="2200" dirty="0"/>
              <a:t> ， </a:t>
            </a:r>
            <a:r>
              <a:rPr lang="en-US" altLang="zh-CN" sz="2200" dirty="0"/>
              <a:t>R=2</a:t>
            </a:r>
            <a:endParaRPr lang="zh-CN" altLang="en-US" sz="2200" dirty="0"/>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40965"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D0A301A8-5770-488C-BEEC-67BB18A48E86}" type="slidenum">
              <a:rPr lang="zh-CN" altLang="en-US" sz="2400" smtClean="0">
                <a:solidFill>
                  <a:schemeClr val="accent2"/>
                </a:solidFill>
                <a:latin typeface="Times New Roman" panose="02020603050405020304" pitchFamily="18" charset="0"/>
              </a:rPr>
              <a:pPr>
                <a:spcBef>
                  <a:spcPct val="0"/>
                </a:spcBef>
                <a:buClrTx/>
                <a:buSzTx/>
                <a:buFontTx/>
                <a:buNone/>
              </a:pPr>
              <a:t>32</a:t>
            </a:fld>
            <a:endParaRPr lang="en-US" altLang="zh-CN" sz="2400">
              <a:solidFill>
                <a:schemeClr val="accent2"/>
              </a:solidFill>
              <a:latin typeface="Times New Roman" panose="02020603050405020304" pitchFamily="18" charset="0"/>
            </a:endParaRPr>
          </a:p>
        </p:txBody>
      </p:sp>
      <p:sp>
        <p:nvSpPr>
          <p:cNvPr id="40966"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提纲</a:t>
            </a:r>
          </a:p>
        </p:txBody>
      </p:sp>
      <p:sp>
        <p:nvSpPr>
          <p:cNvPr id="41987" name="内容占位符 2"/>
          <p:cNvSpPr>
            <a:spLocks noGrp="1"/>
          </p:cNvSpPr>
          <p:nvPr>
            <p:ph idx="1"/>
          </p:nvPr>
        </p:nvSpPr>
        <p:spPr/>
        <p:txBody>
          <a:bodyPr/>
          <a:lstStyle/>
          <a:p>
            <a:pPr>
              <a:lnSpc>
                <a:spcPct val="150000"/>
              </a:lnSpc>
            </a:pPr>
            <a:r>
              <a:rPr lang="en-US" altLang="zh-CN" sz="2800" dirty="0"/>
              <a:t>CAP</a:t>
            </a:r>
            <a:r>
              <a:rPr lang="zh-CN" altLang="en-US" sz="2800" dirty="0"/>
              <a:t>理论</a:t>
            </a:r>
            <a:endParaRPr lang="en-US" altLang="zh-CN" sz="2800" dirty="0"/>
          </a:p>
          <a:p>
            <a:pPr>
              <a:lnSpc>
                <a:spcPct val="150000"/>
              </a:lnSpc>
            </a:pPr>
            <a:r>
              <a:rPr lang="zh-CN" altLang="en-US" sz="2800" dirty="0"/>
              <a:t>数据一致性</a:t>
            </a:r>
            <a:endParaRPr lang="en-US" altLang="zh-CN" sz="2800" dirty="0"/>
          </a:p>
          <a:p>
            <a:pPr>
              <a:lnSpc>
                <a:spcPct val="150000"/>
              </a:lnSpc>
            </a:pPr>
            <a:r>
              <a:rPr lang="en-US" altLang="zh-CN" sz="2800" dirty="0"/>
              <a:t>BASE</a:t>
            </a:r>
            <a:r>
              <a:rPr lang="zh-CN" altLang="en-US" sz="2800" dirty="0"/>
              <a:t>模型</a:t>
            </a:r>
            <a:endParaRPr lang="en-US" altLang="zh-CN" sz="2800" dirty="0"/>
          </a:p>
          <a:p>
            <a:pPr>
              <a:lnSpc>
                <a:spcPct val="150000"/>
              </a:lnSpc>
            </a:pPr>
            <a:r>
              <a:rPr lang="zh-CN" altLang="en-US" sz="2800" dirty="0"/>
              <a:t>数据一致性实现技术</a:t>
            </a:r>
            <a:endParaRPr lang="en-US" altLang="zh-CN" sz="2800" dirty="0"/>
          </a:p>
          <a:p>
            <a:pPr lvl="1">
              <a:lnSpc>
                <a:spcPct val="150000"/>
              </a:lnSpc>
            </a:pPr>
            <a:r>
              <a:rPr lang="en-US" altLang="zh-CN" sz="2000" dirty="0"/>
              <a:t>NWR</a:t>
            </a:r>
            <a:r>
              <a:rPr lang="zh-CN" altLang="en-US" sz="2000" dirty="0"/>
              <a:t>模型</a:t>
            </a:r>
            <a:endParaRPr lang="en-US" altLang="zh-CN" sz="2000" dirty="0"/>
          </a:p>
          <a:p>
            <a:pPr lvl="1">
              <a:lnSpc>
                <a:spcPct val="150000"/>
              </a:lnSpc>
            </a:pPr>
            <a:r>
              <a:rPr lang="zh-CN" altLang="en-US" sz="2000" dirty="0">
                <a:solidFill>
                  <a:srgbClr val="FF0000"/>
                </a:solidFill>
              </a:rPr>
              <a:t>两阶段提交协议</a:t>
            </a:r>
            <a:endParaRPr lang="en-US" altLang="zh-CN" sz="2000" dirty="0">
              <a:solidFill>
                <a:srgbClr val="FF0000"/>
              </a:solidFill>
            </a:endParaRPr>
          </a:p>
          <a:p>
            <a:pPr lvl="1">
              <a:lnSpc>
                <a:spcPct val="150000"/>
              </a:lnSpc>
            </a:pPr>
            <a:r>
              <a:rPr lang="zh-CN" altLang="en-US" sz="2000" dirty="0"/>
              <a:t>。。。。</a:t>
            </a:r>
            <a:endParaRPr lang="en-US" altLang="zh-CN" sz="2000" dirty="0"/>
          </a:p>
          <a:p>
            <a:pPr>
              <a:lnSpc>
                <a:spcPct val="150000"/>
              </a:lnSpc>
            </a:pPr>
            <a:r>
              <a:rPr lang="zh-CN" altLang="en-US" sz="2800" dirty="0"/>
              <a:t>分布式应用系统示例</a:t>
            </a:r>
            <a:endParaRPr lang="en-US" altLang="zh-CN" sz="2000" dirty="0"/>
          </a:p>
          <a:p>
            <a:pPr lvl="1">
              <a:lnSpc>
                <a:spcPct val="150000"/>
              </a:lnSpc>
            </a:pPr>
            <a:endParaRPr lang="zh-CN" altLang="en-US" sz="2600" dirty="0"/>
          </a:p>
        </p:txBody>
      </p:sp>
      <p:sp>
        <p:nvSpPr>
          <p:cNvPr id="4" name="日期占位符 3"/>
          <p:cNvSpPr>
            <a:spLocks noGrp="1"/>
          </p:cNvSpPr>
          <p:nvPr>
            <p:ph type="dt" sz="quarter" idx="10"/>
          </p:nvPr>
        </p:nvSpPr>
        <p:spPr/>
        <p:txBody>
          <a:bodyPr/>
          <a:lstStyle/>
          <a:p>
            <a:pPr>
              <a:defRPr/>
            </a:pPr>
            <a:fld id="{3809799F-1DE9-4A06-947D-268105C138FD}" type="datetime3">
              <a:rPr lang="zh-CN" altLang="en-US" smtClean="0"/>
              <a:pPr>
                <a:defRPr/>
              </a:pPr>
              <a:t>2022年12月22日星期四</a:t>
            </a:fld>
            <a:endParaRPr lang="en-US" altLang="zh-CN"/>
          </a:p>
        </p:txBody>
      </p:sp>
      <p:sp>
        <p:nvSpPr>
          <p:cNvPr id="41989"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C2316D59-CE88-4084-AC01-27CA1E296AC3}" type="slidenum">
              <a:rPr lang="zh-CN" altLang="en-US" sz="2400" smtClean="0">
                <a:solidFill>
                  <a:schemeClr val="accent2"/>
                </a:solidFill>
                <a:latin typeface="Times New Roman" panose="02020603050405020304" pitchFamily="18" charset="0"/>
              </a:rPr>
              <a:pPr>
                <a:spcBef>
                  <a:spcPct val="0"/>
                </a:spcBef>
                <a:buClrTx/>
                <a:buSzTx/>
                <a:buFontTx/>
                <a:buNone/>
              </a:pPr>
              <a:t>33</a:t>
            </a:fld>
            <a:endParaRPr lang="en-US" altLang="zh-CN" sz="2400">
              <a:solidFill>
                <a:schemeClr val="accent2"/>
              </a:solidFill>
              <a:latin typeface="Times New Roman" panose="02020603050405020304" pitchFamily="18" charset="0"/>
            </a:endParaRPr>
          </a:p>
        </p:txBody>
      </p:sp>
      <p:sp>
        <p:nvSpPr>
          <p:cNvPr id="41990"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marL="342900" indent="-342900">
              <a:lnSpc>
                <a:spcPct val="150000"/>
              </a:lnSpc>
            </a:pPr>
            <a:r>
              <a:rPr lang="zh-CN" altLang="en-US">
                <a:effectLst/>
              </a:rPr>
              <a:t>两阶段提交协议</a:t>
            </a:r>
            <a:endParaRPr lang="en-US" altLang="zh-CN">
              <a:effectLst/>
            </a:endParaRPr>
          </a:p>
        </p:txBody>
      </p:sp>
      <p:sp>
        <p:nvSpPr>
          <p:cNvPr id="30723" name="内容占位符 2"/>
          <p:cNvSpPr>
            <a:spLocks noGrp="1"/>
          </p:cNvSpPr>
          <p:nvPr>
            <p:ph idx="1"/>
          </p:nvPr>
        </p:nvSpPr>
        <p:spPr/>
        <p:txBody>
          <a:bodyPr/>
          <a:lstStyle/>
          <a:p>
            <a:pPr>
              <a:lnSpc>
                <a:spcPct val="150000"/>
              </a:lnSpc>
              <a:defRPr/>
            </a:pPr>
            <a:r>
              <a:rPr lang="zh-CN" altLang="en-US" sz="2400" dirty="0"/>
              <a:t>两阶段提交协议是很常见的解决分布式事务的方式，可以保证分布式事务中，要么所有参与的进程都提交事务成功，要么都取消事务，这样做可以在分布式环境中保持</a:t>
            </a:r>
            <a:r>
              <a:rPr lang="en-US" altLang="zh-CN" sz="2400" dirty="0"/>
              <a:t>ACID</a:t>
            </a:r>
            <a:r>
              <a:rPr lang="zh-CN" altLang="en-US" sz="2400" dirty="0"/>
              <a:t>中</a:t>
            </a:r>
            <a:r>
              <a:rPr lang="en-US" altLang="zh-CN" sz="2400" dirty="0"/>
              <a:t>A(</a:t>
            </a:r>
            <a:r>
              <a:rPr lang="zh-CN" altLang="en-US" sz="2400" dirty="0"/>
              <a:t>原子性</a:t>
            </a:r>
            <a:r>
              <a:rPr lang="en-US" altLang="zh-CN" sz="2400" dirty="0"/>
              <a:t>)</a:t>
            </a:r>
          </a:p>
          <a:p>
            <a:pPr>
              <a:lnSpc>
                <a:spcPct val="150000"/>
              </a:lnSpc>
              <a:defRPr/>
            </a:pPr>
            <a:r>
              <a:rPr lang="zh-CN" altLang="en-US" sz="2400" dirty="0"/>
              <a:t>在两阶段提交协议中，包含了两种角色</a:t>
            </a:r>
            <a:endParaRPr lang="en-US" altLang="zh-CN" sz="2400" dirty="0"/>
          </a:p>
          <a:p>
            <a:pPr lvl="1">
              <a:lnSpc>
                <a:spcPct val="150000"/>
              </a:lnSpc>
              <a:defRPr/>
            </a:pPr>
            <a:r>
              <a:rPr lang="zh-CN" altLang="en-US" sz="2200" dirty="0"/>
              <a:t>参与者就是实际处理事务的机器</a:t>
            </a:r>
            <a:endParaRPr lang="en-US" altLang="zh-CN" sz="2200" dirty="0"/>
          </a:p>
          <a:p>
            <a:pPr lvl="1">
              <a:lnSpc>
                <a:spcPct val="150000"/>
              </a:lnSpc>
              <a:defRPr/>
            </a:pPr>
            <a:r>
              <a:rPr lang="zh-CN" altLang="en-US" sz="2200" dirty="0"/>
              <a:t>协调者就是其中一台单独的处理分布式事务的机器</a:t>
            </a:r>
            <a:endParaRPr lang="en-US" altLang="zh-CN" sz="2200" dirty="0"/>
          </a:p>
          <a:p>
            <a:pPr marL="0" indent="0">
              <a:lnSpc>
                <a:spcPct val="150000"/>
              </a:lnSpc>
              <a:buFont typeface="Wingdings" panose="05000000000000000000" pitchFamily="2" charset="2"/>
              <a:buNone/>
              <a:defRPr/>
            </a:pPr>
            <a:endParaRPr lang="zh-CN" altLang="en-US" sz="2200" dirty="0"/>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43013"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AE9A5277-2CA6-4E80-9492-2AED1E2C1A6F}" type="slidenum">
              <a:rPr lang="zh-CN" altLang="en-US" sz="2400" smtClean="0">
                <a:solidFill>
                  <a:schemeClr val="accent2"/>
                </a:solidFill>
                <a:latin typeface="Times New Roman" panose="02020603050405020304" pitchFamily="18" charset="0"/>
              </a:rPr>
              <a:pPr>
                <a:spcBef>
                  <a:spcPct val="0"/>
                </a:spcBef>
                <a:buClrTx/>
                <a:buSzTx/>
                <a:buFontTx/>
                <a:buNone/>
              </a:pPr>
              <a:t>34</a:t>
            </a:fld>
            <a:endParaRPr lang="en-US" altLang="zh-CN" sz="2400">
              <a:solidFill>
                <a:schemeClr val="accent2"/>
              </a:solidFill>
              <a:latin typeface="Times New Roman" panose="02020603050405020304" pitchFamily="18" charset="0"/>
            </a:endParaRPr>
          </a:p>
        </p:txBody>
      </p:sp>
      <p:sp>
        <p:nvSpPr>
          <p:cNvPr id="43014"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marL="342900" indent="-342900">
              <a:lnSpc>
                <a:spcPct val="150000"/>
              </a:lnSpc>
            </a:pPr>
            <a:r>
              <a:rPr lang="zh-CN" altLang="en-US">
                <a:effectLst/>
              </a:rPr>
              <a:t>两阶段提交协议</a:t>
            </a:r>
            <a:endParaRPr lang="en-US" altLang="zh-CN">
              <a:effectLst/>
            </a:endParaRPr>
          </a:p>
        </p:txBody>
      </p:sp>
      <p:sp>
        <p:nvSpPr>
          <p:cNvPr id="44035" name="内容占位符 2"/>
          <p:cNvSpPr>
            <a:spLocks noGrp="1"/>
          </p:cNvSpPr>
          <p:nvPr>
            <p:ph idx="1"/>
          </p:nvPr>
        </p:nvSpPr>
        <p:spPr/>
        <p:txBody>
          <a:bodyPr/>
          <a:lstStyle/>
          <a:p>
            <a:endParaRPr lang="zh-CN" altLang="en-US" sz="2400"/>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44037"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ED3F1774-300A-48FB-8C3F-0F136C377D2E}" type="slidenum">
              <a:rPr lang="zh-CN" altLang="en-US" sz="2400" smtClean="0">
                <a:solidFill>
                  <a:schemeClr val="accent2"/>
                </a:solidFill>
                <a:latin typeface="Times New Roman" panose="02020603050405020304" pitchFamily="18" charset="0"/>
              </a:rPr>
              <a:pPr>
                <a:spcBef>
                  <a:spcPct val="0"/>
                </a:spcBef>
                <a:buClrTx/>
                <a:buSzTx/>
                <a:buFontTx/>
                <a:buNone/>
              </a:pPr>
              <a:t>35</a:t>
            </a:fld>
            <a:endParaRPr lang="en-US" altLang="zh-CN" sz="2400">
              <a:solidFill>
                <a:schemeClr val="accent2"/>
              </a:solidFill>
              <a:latin typeface="Times New Roman" panose="02020603050405020304" pitchFamily="18" charset="0"/>
            </a:endParaRPr>
          </a:p>
        </p:txBody>
      </p:sp>
      <p:sp>
        <p:nvSpPr>
          <p:cNvPr id="44038"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pic>
        <p:nvPicPr>
          <p:cNvPr id="44039"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73238"/>
            <a:ext cx="61150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例子</a:t>
            </a:r>
            <a:r>
              <a:rPr lang="en-US" altLang="zh-CN" dirty="0"/>
              <a:t>1</a:t>
            </a:r>
            <a:endParaRPr lang="zh-CN" altLang="en-US" dirty="0"/>
          </a:p>
        </p:txBody>
      </p:sp>
      <p:sp>
        <p:nvSpPr>
          <p:cNvPr id="45059" name="内容占位符 2"/>
          <p:cNvSpPr>
            <a:spLocks noGrp="1"/>
          </p:cNvSpPr>
          <p:nvPr>
            <p:ph idx="1"/>
          </p:nvPr>
        </p:nvSpPr>
        <p:spPr/>
        <p:txBody>
          <a:bodyPr/>
          <a:lstStyle/>
          <a:p>
            <a:endParaRPr lang="zh-CN" altLang="en-US"/>
          </a:p>
        </p:txBody>
      </p:sp>
      <p:sp>
        <p:nvSpPr>
          <p:cNvPr id="4" name="日期占位符 3"/>
          <p:cNvSpPr>
            <a:spLocks noGrp="1"/>
          </p:cNvSpPr>
          <p:nvPr>
            <p:ph type="dt" sz="quarter" idx="10"/>
          </p:nvPr>
        </p:nvSpPr>
        <p:spPr/>
        <p:txBody>
          <a:bodyPr/>
          <a:lstStyle/>
          <a:p>
            <a:pPr>
              <a:defRPr/>
            </a:pPr>
            <a:fld id="{BCA912F9-F7BF-4F85-BBC1-2F36F53F7FEF}" type="datetime3">
              <a:rPr lang="zh-CN" altLang="en-US" smtClean="0"/>
              <a:pPr>
                <a:defRPr/>
              </a:pPr>
              <a:t>2022年12月22日星期四</a:t>
            </a:fld>
            <a:endParaRPr lang="en-US" altLang="zh-CN"/>
          </a:p>
        </p:txBody>
      </p:sp>
      <p:sp>
        <p:nvSpPr>
          <p:cNvPr id="45061"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FF8031D-8D69-4A68-8B26-04BB3E2D78BA}" type="slidenum">
              <a:rPr lang="zh-CN" altLang="en-US" smtClean="0">
                <a:solidFill>
                  <a:schemeClr val="accent2"/>
                </a:solidFill>
                <a:ea typeface="华文新魏" panose="02010800040101010101" pitchFamily="2" charset="-122"/>
              </a:rPr>
              <a:pPr/>
              <a:t>36</a:t>
            </a:fld>
            <a:endParaRPr lang="en-US" altLang="zh-CN">
              <a:solidFill>
                <a:schemeClr val="accent2"/>
              </a:solidFill>
              <a:ea typeface="华文新魏" panose="02010800040101010101" pitchFamily="2" charset="-122"/>
            </a:endParaRPr>
          </a:p>
        </p:txBody>
      </p:sp>
      <p:sp>
        <p:nvSpPr>
          <p:cNvPr id="45062"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大数据管理----前言</a:t>
            </a:r>
            <a:endParaRPr lang="zh-CN" altLang="zh-CN"/>
          </a:p>
        </p:txBody>
      </p:sp>
      <p:pic>
        <p:nvPicPr>
          <p:cNvPr id="4506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389063"/>
            <a:ext cx="7934325"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marL="342900" indent="-342900">
              <a:lnSpc>
                <a:spcPct val="150000"/>
              </a:lnSpc>
            </a:pPr>
            <a:r>
              <a:rPr lang="zh-CN" altLang="en-US">
                <a:effectLst/>
              </a:rPr>
              <a:t>两阶段提交协议</a:t>
            </a:r>
            <a:endParaRPr lang="en-US" altLang="zh-CN">
              <a:effectLst/>
            </a:endParaRPr>
          </a:p>
        </p:txBody>
      </p:sp>
      <p:sp>
        <p:nvSpPr>
          <p:cNvPr id="46083" name="内容占位符 2"/>
          <p:cNvSpPr>
            <a:spLocks noGrp="1"/>
          </p:cNvSpPr>
          <p:nvPr>
            <p:ph idx="1"/>
          </p:nvPr>
        </p:nvSpPr>
        <p:spPr/>
        <p:txBody>
          <a:bodyPr/>
          <a:lstStyle/>
          <a:p>
            <a:pPr>
              <a:lnSpc>
                <a:spcPct val="150000"/>
              </a:lnSpc>
            </a:pPr>
            <a:r>
              <a:rPr lang="zh-CN" altLang="en-US" sz="2800"/>
              <a:t>该算法分为两个阶段</a:t>
            </a:r>
            <a:endParaRPr lang="en-US" altLang="zh-CN" sz="2800"/>
          </a:p>
          <a:p>
            <a:pPr lvl="1">
              <a:lnSpc>
                <a:spcPct val="150000"/>
              </a:lnSpc>
            </a:pPr>
            <a:r>
              <a:rPr lang="zh-CN" altLang="en-US" sz="2400"/>
              <a:t>投票阶段</a:t>
            </a:r>
            <a:endParaRPr lang="en-US" altLang="zh-CN" sz="2400"/>
          </a:p>
          <a:p>
            <a:pPr lvl="2">
              <a:lnSpc>
                <a:spcPct val="150000"/>
              </a:lnSpc>
            </a:pPr>
            <a:r>
              <a:rPr lang="zh-CN" altLang="en-US" sz="1800"/>
              <a:t>在请求阶段，协调者将通知事务参与者准备提交或取消事务，然后进入表决过程</a:t>
            </a:r>
            <a:endParaRPr lang="en-US" altLang="zh-CN" sz="1800"/>
          </a:p>
          <a:p>
            <a:pPr lvl="2">
              <a:lnSpc>
                <a:spcPct val="150000"/>
              </a:lnSpc>
            </a:pPr>
            <a:r>
              <a:rPr lang="zh-CN" altLang="en-US" sz="1800"/>
              <a:t>在表决过程中，参与者将告知协调者自己的决策：同意（事务参与者本地作业执行成功）或取消（本地作业执行故障）</a:t>
            </a:r>
            <a:endParaRPr lang="en-US" altLang="zh-CN" sz="1800"/>
          </a:p>
          <a:p>
            <a:pPr lvl="1">
              <a:lnSpc>
                <a:spcPct val="150000"/>
              </a:lnSpc>
            </a:pPr>
            <a:r>
              <a:rPr lang="zh-CN" altLang="en-US" sz="2400"/>
              <a:t>提交阶段</a:t>
            </a:r>
            <a:endParaRPr lang="en-US" altLang="zh-CN" sz="2400"/>
          </a:p>
          <a:p>
            <a:pPr lvl="2">
              <a:lnSpc>
                <a:spcPct val="150000"/>
              </a:lnSpc>
            </a:pPr>
            <a:r>
              <a:rPr lang="zh-CN" altLang="en-US" sz="1800"/>
              <a:t>协调者将基于第一个阶段的投票结果进行决策：提交或取消。当且仅当所有的参与者同意提交事务协调者才通知所有的参与者提交事务，否则协调者将通知所有的参与者取消事务</a:t>
            </a:r>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dirty="0"/>
          </a:p>
        </p:txBody>
      </p:sp>
      <p:sp>
        <p:nvSpPr>
          <p:cNvPr id="46085"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A4EA8C6-1C84-41CE-98A8-39211DFF4A0B}" type="slidenum">
              <a:rPr lang="zh-CN" altLang="en-US" sz="2400" smtClean="0">
                <a:solidFill>
                  <a:schemeClr val="accent2"/>
                </a:solidFill>
                <a:latin typeface="Times New Roman" panose="02020603050405020304" pitchFamily="18" charset="0"/>
              </a:rPr>
              <a:pPr>
                <a:spcBef>
                  <a:spcPct val="0"/>
                </a:spcBef>
                <a:buClrTx/>
                <a:buSzTx/>
                <a:buFontTx/>
                <a:buNone/>
              </a:pPr>
              <a:t>37</a:t>
            </a:fld>
            <a:endParaRPr lang="en-US" altLang="zh-CN" sz="2400">
              <a:solidFill>
                <a:schemeClr val="accent2"/>
              </a:solidFill>
              <a:latin typeface="Times New Roman" panose="02020603050405020304" pitchFamily="18" charset="0"/>
            </a:endParaRPr>
          </a:p>
        </p:txBody>
      </p:sp>
      <p:sp>
        <p:nvSpPr>
          <p:cNvPr id="46086"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marL="342900" indent="-342900">
              <a:lnSpc>
                <a:spcPct val="150000"/>
              </a:lnSpc>
            </a:pPr>
            <a:r>
              <a:rPr lang="zh-CN" altLang="en-US">
                <a:effectLst/>
              </a:rPr>
              <a:t>两阶段提交协议</a:t>
            </a:r>
            <a:endParaRPr lang="en-US" altLang="zh-CN">
              <a:effectLst/>
            </a:endParaRPr>
          </a:p>
        </p:txBody>
      </p:sp>
      <p:sp>
        <p:nvSpPr>
          <p:cNvPr id="47107" name="内容占位符 2"/>
          <p:cNvSpPr>
            <a:spLocks noGrp="1"/>
          </p:cNvSpPr>
          <p:nvPr>
            <p:ph idx="1"/>
          </p:nvPr>
        </p:nvSpPr>
        <p:spPr/>
        <p:txBody>
          <a:bodyPr/>
          <a:lstStyle/>
          <a:p>
            <a:pPr>
              <a:lnSpc>
                <a:spcPct val="150000"/>
              </a:lnSpc>
            </a:pPr>
            <a:r>
              <a:rPr lang="zh-CN" altLang="zh-CN" sz="2400"/>
              <a:t>某班要组织一个同学聚会，前提条件是所有参与者同意则活动举行，任意一人拒绝则活动取消</a:t>
            </a:r>
            <a:endParaRPr lang="en-US" altLang="zh-CN" sz="2400"/>
          </a:p>
          <a:p>
            <a:pPr>
              <a:lnSpc>
                <a:spcPct val="150000"/>
              </a:lnSpc>
            </a:pPr>
            <a:r>
              <a:rPr lang="zh-CN" altLang="zh-CN" sz="2400"/>
              <a:t>用</a:t>
            </a:r>
            <a:r>
              <a:rPr lang="en-US" altLang="zh-CN" sz="2400"/>
              <a:t>2PC</a:t>
            </a:r>
            <a:r>
              <a:rPr lang="zh-CN" altLang="zh-CN" sz="2400"/>
              <a:t>算法来执行过程如下</a:t>
            </a:r>
            <a:endParaRPr lang="en-US" altLang="zh-CN" sz="2400"/>
          </a:p>
          <a:p>
            <a:pPr lvl="1">
              <a:lnSpc>
                <a:spcPct val="150000"/>
              </a:lnSpc>
            </a:pPr>
            <a:r>
              <a:rPr lang="en-US" altLang="zh-CN" sz="1800"/>
              <a:t>Phase 1</a:t>
            </a:r>
            <a:br>
              <a:rPr lang="en-US" altLang="zh-CN" sz="1800"/>
            </a:br>
            <a:r>
              <a:rPr lang="en-US" altLang="zh-CN" sz="1800"/>
              <a:t>Prepare: </a:t>
            </a:r>
            <a:r>
              <a:rPr lang="zh-CN" altLang="zh-CN" sz="1800"/>
              <a:t>组织者</a:t>
            </a:r>
            <a:r>
              <a:rPr lang="en-US" altLang="zh-CN" sz="1800"/>
              <a:t>(coordinator)</a:t>
            </a:r>
            <a:r>
              <a:rPr lang="zh-CN" altLang="zh-CN" sz="1800"/>
              <a:t>打电话给所有参与者</a:t>
            </a:r>
            <a:r>
              <a:rPr lang="en-US" altLang="zh-CN" sz="1800"/>
              <a:t>(participant) </a:t>
            </a:r>
            <a:r>
              <a:rPr lang="zh-CN" altLang="zh-CN" sz="1800"/>
              <a:t>，同时告知参与者列表</a:t>
            </a:r>
            <a:br>
              <a:rPr lang="en-US" altLang="zh-CN" sz="1800"/>
            </a:br>
            <a:r>
              <a:rPr lang="en-US" altLang="zh-CN" sz="1800"/>
              <a:t>Proposal: </a:t>
            </a:r>
            <a:r>
              <a:rPr lang="zh-CN" altLang="zh-CN" sz="1800"/>
              <a:t>提出周六</a:t>
            </a:r>
            <a:r>
              <a:rPr lang="en-US" altLang="zh-CN" sz="1800"/>
              <a:t>2pm-5pm</a:t>
            </a:r>
            <a:r>
              <a:rPr lang="zh-CN" altLang="zh-CN" sz="1800"/>
              <a:t>举办活动</a:t>
            </a:r>
            <a:br>
              <a:rPr lang="en-US" altLang="zh-CN" sz="1800"/>
            </a:br>
            <a:r>
              <a:rPr lang="en-US" altLang="zh-CN" sz="1800"/>
              <a:t>Vote: participant</a:t>
            </a:r>
            <a:r>
              <a:rPr lang="zh-CN" altLang="zh-CN" sz="1800"/>
              <a:t>需</a:t>
            </a:r>
            <a:r>
              <a:rPr lang="en-US" altLang="zh-CN" sz="1800"/>
              <a:t>vote</a:t>
            </a:r>
            <a:r>
              <a:rPr lang="zh-CN" altLang="zh-CN" sz="1800"/>
              <a:t>结果给</a:t>
            </a:r>
            <a:r>
              <a:rPr lang="en-US" altLang="zh-CN" sz="1800"/>
              <a:t>coordinator</a:t>
            </a:r>
            <a:r>
              <a:rPr lang="zh-CN" altLang="zh-CN" sz="1800"/>
              <a:t>：</a:t>
            </a:r>
            <a:r>
              <a:rPr lang="en-US" altLang="zh-CN" sz="1800"/>
              <a:t>accept or reject</a:t>
            </a:r>
            <a:br>
              <a:rPr lang="en-US" altLang="zh-CN" sz="1800"/>
            </a:br>
            <a:r>
              <a:rPr lang="en-US" altLang="zh-CN" sz="1800"/>
              <a:t>Block: </a:t>
            </a:r>
            <a:r>
              <a:rPr lang="zh-CN" altLang="zh-CN" sz="1800"/>
              <a:t>如果</a:t>
            </a:r>
            <a:r>
              <a:rPr lang="en-US" altLang="zh-CN" sz="1800"/>
              <a:t>accept, participant</a:t>
            </a:r>
            <a:r>
              <a:rPr lang="zh-CN" altLang="zh-CN" sz="1800"/>
              <a:t>锁住周六</a:t>
            </a:r>
            <a:r>
              <a:rPr lang="en-US" altLang="zh-CN" sz="1800"/>
              <a:t>2pm-5pm</a:t>
            </a:r>
            <a:r>
              <a:rPr lang="zh-CN" altLang="zh-CN" sz="1800"/>
              <a:t>的时间，不再接受其他请求</a:t>
            </a:r>
            <a:br>
              <a:rPr lang="en-US" altLang="zh-CN" sz="1800"/>
            </a:br>
            <a:endParaRPr lang="zh-CN" altLang="en-US" sz="1800"/>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47109"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95E8162F-1595-4F67-A1FD-5350890C3BAD}" type="slidenum">
              <a:rPr lang="zh-CN" altLang="en-US" sz="2400" smtClean="0">
                <a:solidFill>
                  <a:schemeClr val="accent2"/>
                </a:solidFill>
                <a:latin typeface="Times New Roman" panose="02020603050405020304" pitchFamily="18" charset="0"/>
              </a:rPr>
              <a:pPr>
                <a:spcBef>
                  <a:spcPct val="0"/>
                </a:spcBef>
                <a:buClrTx/>
                <a:buSzTx/>
                <a:buFontTx/>
                <a:buNone/>
              </a:pPr>
              <a:t>38</a:t>
            </a:fld>
            <a:endParaRPr lang="en-US" altLang="zh-CN" sz="2400">
              <a:solidFill>
                <a:schemeClr val="accent2"/>
              </a:solidFill>
              <a:latin typeface="Times New Roman" panose="02020603050405020304" pitchFamily="18" charset="0"/>
            </a:endParaRPr>
          </a:p>
        </p:txBody>
      </p:sp>
      <p:sp>
        <p:nvSpPr>
          <p:cNvPr id="47110"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marL="342900" indent="-342900">
              <a:lnSpc>
                <a:spcPct val="150000"/>
              </a:lnSpc>
            </a:pPr>
            <a:r>
              <a:rPr lang="zh-CN" altLang="en-US">
                <a:effectLst/>
              </a:rPr>
              <a:t>两阶段提交协议</a:t>
            </a:r>
            <a:endParaRPr lang="en-US" altLang="zh-CN">
              <a:effectLst/>
            </a:endParaRPr>
          </a:p>
        </p:txBody>
      </p:sp>
      <p:sp>
        <p:nvSpPr>
          <p:cNvPr id="48131" name="内容占位符 2"/>
          <p:cNvSpPr>
            <a:spLocks noGrp="1"/>
          </p:cNvSpPr>
          <p:nvPr>
            <p:ph idx="1"/>
          </p:nvPr>
        </p:nvSpPr>
        <p:spPr/>
        <p:txBody>
          <a:bodyPr/>
          <a:lstStyle/>
          <a:p>
            <a:pPr>
              <a:lnSpc>
                <a:spcPct val="150000"/>
              </a:lnSpc>
            </a:pPr>
            <a:r>
              <a:rPr lang="en-US" altLang="zh-CN" sz="1800" dirty="0"/>
              <a:t>Phase 2</a:t>
            </a:r>
            <a:br>
              <a:rPr lang="en-US" altLang="zh-CN" sz="1800" dirty="0"/>
            </a:br>
            <a:r>
              <a:rPr lang="en-US" altLang="zh-CN" sz="1800" dirty="0"/>
              <a:t>Commit: </a:t>
            </a:r>
            <a:r>
              <a:rPr lang="zh-CN" altLang="zh-CN" sz="1800" dirty="0"/>
              <a:t>如果所有参与者都同意，组织者</a:t>
            </a:r>
            <a:r>
              <a:rPr lang="en-US" altLang="zh-CN" sz="1800" dirty="0" err="1"/>
              <a:t>coodinator</a:t>
            </a:r>
            <a:r>
              <a:rPr lang="zh-CN" altLang="zh-CN" sz="1800" dirty="0"/>
              <a:t>通知所有参与者</a:t>
            </a:r>
            <a:r>
              <a:rPr lang="en-US" altLang="zh-CN" sz="1800" dirty="0"/>
              <a:t>commit, </a:t>
            </a:r>
            <a:r>
              <a:rPr lang="zh-CN" altLang="zh-CN" sz="1800" dirty="0"/>
              <a:t>否则通知</a:t>
            </a:r>
            <a:r>
              <a:rPr lang="en-US" altLang="zh-CN" sz="1800" dirty="0"/>
              <a:t>abort</a:t>
            </a:r>
            <a:r>
              <a:rPr lang="zh-CN" altLang="zh-CN" sz="1800" dirty="0"/>
              <a:t>，</a:t>
            </a:r>
            <a:r>
              <a:rPr lang="en-US" altLang="zh-CN" sz="1800" dirty="0"/>
              <a:t>participant</a:t>
            </a:r>
            <a:r>
              <a:rPr lang="zh-CN" altLang="zh-CN" sz="1800" dirty="0"/>
              <a:t>解除锁定。</a:t>
            </a:r>
            <a:br>
              <a:rPr lang="en-US" altLang="zh-CN" sz="1800" dirty="0"/>
            </a:br>
            <a:r>
              <a:rPr lang="en-US" altLang="zh-CN" sz="1800" dirty="0"/>
              <a:t>Failure </a:t>
            </a:r>
            <a:r>
              <a:rPr lang="zh-CN" altLang="zh-CN" sz="1800" dirty="0"/>
              <a:t>典型失败情况分析</a:t>
            </a:r>
            <a:br>
              <a:rPr lang="en-US" altLang="zh-CN" sz="1800" dirty="0"/>
            </a:br>
            <a:r>
              <a:rPr lang="en-US" altLang="zh-CN" sz="1800" dirty="0"/>
              <a:t>Participant failure:</a:t>
            </a:r>
            <a:r>
              <a:rPr lang="zh-CN" altLang="zh-CN" sz="1800" dirty="0"/>
              <a:t>任一参与者无响应，</a:t>
            </a:r>
            <a:r>
              <a:rPr lang="en-US" altLang="zh-CN" sz="1800" dirty="0"/>
              <a:t>coordinator</a:t>
            </a:r>
            <a:r>
              <a:rPr lang="zh-CN" altLang="zh-CN" sz="1800" dirty="0"/>
              <a:t>直接执行</a:t>
            </a:r>
            <a:r>
              <a:rPr lang="en-US" altLang="zh-CN" sz="1800" dirty="0"/>
              <a:t>abort</a:t>
            </a:r>
            <a:br>
              <a:rPr lang="en-US" altLang="zh-CN" sz="1800" dirty="0"/>
            </a:br>
            <a:r>
              <a:rPr lang="en-US" altLang="zh-CN" sz="1800" dirty="0"/>
              <a:t>Coordinator failure:</a:t>
            </a:r>
            <a:br>
              <a:rPr lang="en-US" altLang="zh-CN" sz="1800" dirty="0"/>
            </a:br>
            <a:r>
              <a:rPr lang="en-US" altLang="zh-CN" sz="1800" dirty="0"/>
              <a:t>Takeover: </a:t>
            </a:r>
            <a:r>
              <a:rPr lang="zh-CN" altLang="zh-CN" sz="1800" dirty="0"/>
              <a:t>如果</a:t>
            </a:r>
            <a:r>
              <a:rPr lang="en-US" altLang="zh-CN" sz="1800" dirty="0"/>
              <a:t>participant</a:t>
            </a:r>
            <a:r>
              <a:rPr lang="zh-CN" altLang="zh-CN" sz="1800" dirty="0"/>
              <a:t>一段时间没收到</a:t>
            </a:r>
            <a:r>
              <a:rPr lang="en-US" altLang="zh-CN" sz="1800" dirty="0" err="1"/>
              <a:t>cooridnator</a:t>
            </a:r>
            <a:r>
              <a:rPr lang="zh-CN" altLang="zh-CN" sz="1800" dirty="0"/>
              <a:t>确认</a:t>
            </a:r>
            <a:r>
              <a:rPr lang="en-US" altLang="zh-CN" sz="1800" dirty="0"/>
              <a:t>(commit/abort)</a:t>
            </a:r>
            <a:r>
              <a:rPr lang="zh-CN" altLang="zh-CN" sz="1800" dirty="0"/>
              <a:t>，则认为</a:t>
            </a:r>
            <a:r>
              <a:rPr lang="en-US" altLang="zh-CN" sz="1800" dirty="0"/>
              <a:t>coordinator</a:t>
            </a:r>
            <a:r>
              <a:rPr lang="zh-CN" altLang="zh-CN" sz="1800" dirty="0"/>
              <a:t>不在了。这时候可自动成为</a:t>
            </a:r>
            <a:r>
              <a:rPr lang="en-US" altLang="zh-CN" sz="1800" dirty="0"/>
              <a:t>Coordinator</a:t>
            </a:r>
            <a:r>
              <a:rPr lang="zh-CN" altLang="zh-CN" sz="1800" dirty="0"/>
              <a:t>备份</a:t>
            </a:r>
            <a:r>
              <a:rPr lang="en-US" altLang="zh-CN" sz="1800" dirty="0"/>
              <a:t>(watchdog)</a:t>
            </a:r>
            <a:br>
              <a:rPr lang="en-US" altLang="zh-CN" sz="1800" dirty="0"/>
            </a:br>
            <a:r>
              <a:rPr lang="en-US" altLang="zh-CN" sz="1800" dirty="0"/>
              <a:t>Query: watchdog</a:t>
            </a:r>
            <a:r>
              <a:rPr lang="zh-CN" altLang="zh-CN" sz="1800" dirty="0"/>
              <a:t>根据</a:t>
            </a:r>
            <a:r>
              <a:rPr lang="en-US" altLang="zh-CN" sz="1800" dirty="0"/>
              <a:t>phase 1</a:t>
            </a:r>
            <a:r>
              <a:rPr lang="zh-CN" altLang="zh-CN" sz="1800" dirty="0"/>
              <a:t>接收的</a:t>
            </a:r>
            <a:r>
              <a:rPr lang="en-US" altLang="zh-CN" sz="1800" dirty="0"/>
              <a:t>participant</a:t>
            </a:r>
            <a:r>
              <a:rPr lang="zh-CN" altLang="zh-CN" sz="1800" dirty="0"/>
              <a:t>列表发起</a:t>
            </a:r>
            <a:r>
              <a:rPr lang="en-US" altLang="zh-CN" sz="1800" dirty="0"/>
              <a:t>query</a:t>
            </a:r>
            <a:br>
              <a:rPr lang="en-US" altLang="zh-CN" sz="1800" dirty="0"/>
            </a:br>
            <a:r>
              <a:rPr lang="en-US" altLang="zh-CN" sz="1800" dirty="0"/>
              <a:t>Vote: </a:t>
            </a:r>
            <a:r>
              <a:rPr lang="zh-CN" altLang="zh-CN" sz="1800" dirty="0"/>
              <a:t>所有</a:t>
            </a:r>
            <a:r>
              <a:rPr lang="en-US" altLang="zh-CN" sz="1800" dirty="0"/>
              <a:t>participant</a:t>
            </a:r>
            <a:r>
              <a:rPr lang="zh-CN" altLang="zh-CN" sz="1800" dirty="0"/>
              <a:t>回复</a:t>
            </a:r>
            <a:r>
              <a:rPr lang="en-US" altLang="zh-CN" sz="1800" dirty="0"/>
              <a:t>vote</a:t>
            </a:r>
            <a:r>
              <a:rPr lang="zh-CN" altLang="zh-CN" sz="1800" dirty="0"/>
              <a:t>结果给</a:t>
            </a:r>
            <a:r>
              <a:rPr lang="en-US" altLang="zh-CN" sz="1800" dirty="0"/>
              <a:t>watchdog, accept or reject</a:t>
            </a:r>
            <a:br>
              <a:rPr lang="en-US" altLang="zh-CN" sz="1800" dirty="0"/>
            </a:br>
            <a:r>
              <a:rPr lang="en-US" altLang="zh-CN" sz="1800" dirty="0"/>
              <a:t>Commit: </a:t>
            </a:r>
            <a:r>
              <a:rPr lang="zh-CN" altLang="zh-CN" sz="1800" dirty="0"/>
              <a:t>如果所有都同意，则</a:t>
            </a:r>
            <a:r>
              <a:rPr lang="en-US" altLang="zh-CN" sz="1800" dirty="0"/>
              <a:t>commit, </a:t>
            </a:r>
            <a:r>
              <a:rPr lang="zh-CN" altLang="zh-CN" sz="1800" dirty="0"/>
              <a:t>否则</a:t>
            </a:r>
            <a:r>
              <a:rPr lang="en-US" altLang="zh-CN" sz="1800" dirty="0"/>
              <a:t>abort</a:t>
            </a:r>
            <a:br>
              <a:rPr lang="en-US" altLang="zh-CN" sz="1800" dirty="0"/>
            </a:br>
            <a:endParaRPr lang="zh-CN" altLang="en-US" sz="1800" dirty="0"/>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48133"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6C39AD36-0696-4546-B03A-3A5D388A3EBD}" type="slidenum">
              <a:rPr lang="zh-CN" altLang="en-US" sz="2400" smtClean="0">
                <a:solidFill>
                  <a:schemeClr val="accent2"/>
                </a:solidFill>
                <a:latin typeface="Times New Roman" panose="02020603050405020304" pitchFamily="18" charset="0"/>
              </a:rPr>
              <a:pPr>
                <a:spcBef>
                  <a:spcPct val="0"/>
                </a:spcBef>
                <a:buClrTx/>
                <a:buSzTx/>
                <a:buFontTx/>
                <a:buNone/>
              </a:pPr>
              <a:t>39</a:t>
            </a:fld>
            <a:endParaRPr lang="en-US" altLang="zh-CN" sz="2400">
              <a:solidFill>
                <a:schemeClr val="accent2"/>
              </a:solidFill>
              <a:latin typeface="Times New Roman" panose="02020603050405020304" pitchFamily="18" charset="0"/>
            </a:endParaRPr>
          </a:p>
        </p:txBody>
      </p:sp>
      <p:sp>
        <p:nvSpPr>
          <p:cNvPr id="48134"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CAP</a:t>
            </a:r>
            <a:r>
              <a:rPr lang="zh-CN" altLang="en-US" dirty="0">
                <a:solidFill>
                  <a:srgbClr val="FF0000"/>
                </a:solidFill>
              </a:rPr>
              <a:t>理论</a:t>
            </a:r>
            <a:endParaRPr lang="zh-CN" altLang="en-US" dirty="0"/>
          </a:p>
        </p:txBody>
      </p:sp>
      <p:sp>
        <p:nvSpPr>
          <p:cNvPr id="3" name="内容占位符 2"/>
          <p:cNvSpPr>
            <a:spLocks noGrp="1"/>
          </p:cNvSpPr>
          <p:nvPr>
            <p:ph idx="1"/>
          </p:nvPr>
        </p:nvSpPr>
        <p:spPr>
          <a:xfrm>
            <a:off x="685800" y="1371600"/>
            <a:ext cx="7772400" cy="5410200"/>
          </a:xfrm>
        </p:spPr>
        <p:txBody>
          <a:bodyPr/>
          <a:lstStyle/>
          <a:p>
            <a:pPr>
              <a:lnSpc>
                <a:spcPct val="150000"/>
              </a:lnSpc>
            </a:pPr>
            <a:r>
              <a:rPr lang="zh-CN" altLang="en-US" sz="2200" dirty="0"/>
              <a:t>可用性： 一直可以正常的做读写操作。简单而言就是客户端一直可以正常访问并得到系统的正常响应。用户角度来看就是不会出现系统操作失败或者访问超时等问题</a:t>
            </a:r>
          </a:p>
          <a:p>
            <a:pPr>
              <a:lnSpc>
                <a:spcPct val="150000"/>
              </a:lnSpc>
            </a:pPr>
            <a:r>
              <a:rPr lang="zh-CN" altLang="en-US" sz="2200" dirty="0"/>
              <a:t>一致性：在分布式系统完成某写操作后任何读操作，都应该获取到该写操作写入的那个最新的值。相当于要求分布式系统中的各节点时时刻刻保持数据的一致性    </a:t>
            </a:r>
            <a:r>
              <a:rPr lang="zh-CN" altLang="en-US" sz="1400" dirty="0"/>
              <a:t>系统一直有响应</a:t>
            </a:r>
            <a:endParaRPr lang="en-US" altLang="zh-CN" sz="2200" dirty="0"/>
          </a:p>
          <a:p>
            <a:pPr>
              <a:lnSpc>
                <a:spcPct val="150000"/>
              </a:lnSpc>
            </a:pPr>
            <a:r>
              <a:rPr lang="zh-CN" altLang="en-US" sz="2200" dirty="0"/>
              <a:t>分区容错性：指的分布式系统中的某个节点或者网络出现了故障的时候，整个系统仍然能对外提供满足一致性和可用性的服务，也就是说部分故障不影响整体使用  </a:t>
            </a:r>
            <a:r>
              <a:rPr lang="zh-CN" altLang="en-US" sz="1400" dirty="0">
                <a:solidFill>
                  <a:srgbClr val="FF0000"/>
                </a:solidFill>
              </a:rPr>
              <a:t>多节点，部分节点有故障也没关系</a:t>
            </a:r>
          </a:p>
          <a:p>
            <a:pPr>
              <a:lnSpc>
                <a:spcPct val="150000"/>
              </a:lnSpc>
            </a:pPr>
            <a:endParaRPr lang="zh-CN" altLang="en-US" sz="2200" dirty="0"/>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4</a:t>
            </a:fld>
            <a:endParaRPr lang="en-US" altLang="zh-CN"/>
          </a:p>
        </p:txBody>
      </p:sp>
      <p:sp>
        <p:nvSpPr>
          <p:cNvPr id="6" name="页脚占位符 5"/>
          <p:cNvSpPr>
            <a:spLocks noGrp="1"/>
          </p:cNvSpPr>
          <p:nvPr>
            <p:ph type="ftr" sz="quarter" idx="12"/>
          </p:nvPr>
        </p:nvSpPr>
        <p:spPr/>
        <p:txBody>
          <a:bodyPr/>
          <a:lstStyle/>
          <a:p>
            <a:pPr>
              <a:defRPr/>
            </a:pPr>
            <a:r>
              <a:rPr lang="zh-CN" altLang="en-US" dirty="0"/>
              <a:t>大数据管理----前言</a:t>
            </a:r>
            <a:endParaRPr lang="zh-CN" altLang="zh-CN" dirty="0"/>
          </a:p>
        </p:txBody>
      </p:sp>
    </p:spTree>
    <p:extLst>
      <p:ext uri="{BB962C8B-B14F-4D97-AF65-F5344CB8AC3E}">
        <p14:creationId xmlns:p14="http://schemas.microsoft.com/office/powerpoint/2010/main" val="451894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marL="342900" indent="-342900">
              <a:lnSpc>
                <a:spcPct val="150000"/>
              </a:lnSpc>
            </a:pPr>
            <a:r>
              <a:rPr lang="zh-CN" altLang="en-US">
                <a:effectLst/>
              </a:rPr>
              <a:t>两阶段提交协议</a:t>
            </a:r>
            <a:endParaRPr lang="en-US" altLang="zh-CN">
              <a:effectLst/>
            </a:endParaRPr>
          </a:p>
        </p:txBody>
      </p:sp>
      <p:sp>
        <p:nvSpPr>
          <p:cNvPr id="49155" name="内容占位符 2"/>
          <p:cNvSpPr>
            <a:spLocks noGrp="1"/>
          </p:cNvSpPr>
          <p:nvPr>
            <p:ph idx="1"/>
          </p:nvPr>
        </p:nvSpPr>
        <p:spPr/>
        <p:txBody>
          <a:bodyPr/>
          <a:lstStyle/>
          <a:p>
            <a:endParaRPr lang="zh-CN" altLang="en-US" sz="2400"/>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49157"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6F346CA-39EC-4F87-A510-B75923505341}" type="slidenum">
              <a:rPr lang="zh-CN" altLang="en-US" sz="2400" smtClean="0">
                <a:solidFill>
                  <a:schemeClr val="accent2"/>
                </a:solidFill>
                <a:latin typeface="Times New Roman" panose="02020603050405020304" pitchFamily="18" charset="0"/>
              </a:rPr>
              <a:pPr>
                <a:spcBef>
                  <a:spcPct val="0"/>
                </a:spcBef>
                <a:buClrTx/>
                <a:buSzTx/>
                <a:buFontTx/>
                <a:buNone/>
              </a:pPr>
              <a:t>40</a:t>
            </a:fld>
            <a:endParaRPr lang="en-US" altLang="zh-CN" sz="2400">
              <a:solidFill>
                <a:schemeClr val="accent2"/>
              </a:solidFill>
              <a:latin typeface="Times New Roman" panose="02020603050405020304" pitchFamily="18" charset="0"/>
            </a:endParaRPr>
          </a:p>
        </p:txBody>
      </p:sp>
      <p:sp>
        <p:nvSpPr>
          <p:cNvPr id="49158"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pic>
        <p:nvPicPr>
          <p:cNvPr id="49159"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838325"/>
            <a:ext cx="607695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marL="342900" indent="-342900">
              <a:lnSpc>
                <a:spcPct val="150000"/>
              </a:lnSpc>
            </a:pPr>
            <a:r>
              <a:rPr lang="zh-CN" altLang="en-US">
                <a:effectLst/>
              </a:rPr>
              <a:t>两阶段提交协议</a:t>
            </a:r>
            <a:endParaRPr lang="en-US" altLang="zh-CN">
              <a:effectLst/>
            </a:endParaRPr>
          </a:p>
        </p:txBody>
      </p:sp>
      <p:sp>
        <p:nvSpPr>
          <p:cNvPr id="50179" name="内容占位符 2"/>
          <p:cNvSpPr>
            <a:spLocks noGrp="1"/>
          </p:cNvSpPr>
          <p:nvPr>
            <p:ph idx="1"/>
          </p:nvPr>
        </p:nvSpPr>
        <p:spPr/>
        <p:txBody>
          <a:bodyPr/>
          <a:lstStyle/>
          <a:p>
            <a:r>
              <a:rPr lang="zh-CN" altLang="zh-CN" sz="2800"/>
              <a:t>优点</a:t>
            </a:r>
            <a:endParaRPr lang="en-US" altLang="zh-CN" sz="2800"/>
          </a:p>
          <a:p>
            <a:pPr lvl="1"/>
            <a:r>
              <a:rPr lang="zh-CN" altLang="zh-CN" sz="2400"/>
              <a:t>实现简单</a:t>
            </a:r>
            <a:endParaRPr lang="en-US" altLang="zh-CN" sz="2400"/>
          </a:p>
          <a:p>
            <a:r>
              <a:rPr lang="zh-CN" altLang="zh-CN" sz="2800"/>
              <a:t>缺点</a:t>
            </a:r>
            <a:endParaRPr lang="en-US" altLang="zh-CN" sz="2800"/>
          </a:p>
          <a:p>
            <a:pPr lvl="1"/>
            <a:r>
              <a:rPr lang="zh-CN" altLang="en-US" sz="2400"/>
              <a:t>同步阻塞问题</a:t>
            </a:r>
            <a:endParaRPr lang="en-US" altLang="zh-CN" sz="2400"/>
          </a:p>
          <a:p>
            <a:pPr lvl="2"/>
            <a:r>
              <a:rPr lang="zh-CN" altLang="en-US" sz="2000"/>
              <a:t>执行过程中，所有参与节点都是事务阻塞型的。当参与者占有公共资源时，其他第三方节点访问公共资源不得不处于阻塞状态。</a:t>
            </a:r>
          </a:p>
          <a:p>
            <a:pPr lvl="1"/>
            <a:r>
              <a:rPr lang="zh-CN" altLang="en-US" sz="2400"/>
              <a:t>单点故障</a:t>
            </a:r>
            <a:endParaRPr lang="en-US" altLang="zh-CN" sz="2400"/>
          </a:p>
          <a:p>
            <a:pPr lvl="2"/>
            <a:r>
              <a:rPr lang="zh-CN" altLang="en-US" sz="200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50181"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EE478D83-3189-4F11-843F-B976B683933D}" type="slidenum">
              <a:rPr lang="zh-CN" altLang="en-US" sz="2400" smtClean="0">
                <a:solidFill>
                  <a:schemeClr val="accent2"/>
                </a:solidFill>
                <a:latin typeface="Times New Roman" panose="02020603050405020304" pitchFamily="18" charset="0"/>
              </a:rPr>
              <a:pPr>
                <a:spcBef>
                  <a:spcPct val="0"/>
                </a:spcBef>
                <a:buClrTx/>
                <a:buSzTx/>
                <a:buFontTx/>
                <a:buNone/>
              </a:pPr>
              <a:t>41</a:t>
            </a:fld>
            <a:endParaRPr lang="en-US" altLang="zh-CN" sz="2400">
              <a:solidFill>
                <a:schemeClr val="accent2"/>
              </a:solidFill>
              <a:latin typeface="Times New Roman" panose="02020603050405020304" pitchFamily="18" charset="0"/>
            </a:endParaRPr>
          </a:p>
        </p:txBody>
      </p:sp>
      <p:sp>
        <p:nvSpPr>
          <p:cNvPr id="50182"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marL="342900" indent="-342900">
              <a:lnSpc>
                <a:spcPct val="150000"/>
              </a:lnSpc>
            </a:pPr>
            <a:r>
              <a:rPr lang="zh-CN" altLang="en-US">
                <a:effectLst/>
              </a:rPr>
              <a:t>两阶段提交协议</a:t>
            </a:r>
            <a:endParaRPr lang="en-US" altLang="zh-CN">
              <a:effectLst/>
            </a:endParaRPr>
          </a:p>
        </p:txBody>
      </p:sp>
      <p:sp>
        <p:nvSpPr>
          <p:cNvPr id="51203" name="内容占位符 2"/>
          <p:cNvSpPr>
            <a:spLocks noGrp="1"/>
          </p:cNvSpPr>
          <p:nvPr>
            <p:ph idx="1"/>
          </p:nvPr>
        </p:nvSpPr>
        <p:spPr/>
        <p:txBody>
          <a:bodyPr/>
          <a:lstStyle/>
          <a:p>
            <a:pPr lvl="1"/>
            <a:r>
              <a:rPr lang="zh-CN" altLang="en-US" sz="2400"/>
              <a:t>数据不一致</a:t>
            </a:r>
            <a:endParaRPr lang="en-US" altLang="zh-CN" sz="2400"/>
          </a:p>
          <a:p>
            <a:pPr lvl="2"/>
            <a:r>
              <a:rPr lang="zh-CN" altLang="en-US" sz="1800"/>
              <a:t>在二阶段提交的阶段二中，当协调者向参与者发送</a:t>
            </a:r>
            <a:r>
              <a:rPr lang="en-US" altLang="zh-CN" sz="1800"/>
              <a:t>commit</a:t>
            </a:r>
            <a:r>
              <a:rPr lang="zh-CN" altLang="en-US" sz="1800"/>
              <a:t>请求之后，发生了局部网络异常或者在发送</a:t>
            </a:r>
            <a:r>
              <a:rPr lang="en-US" altLang="zh-CN" sz="1800"/>
              <a:t>commit</a:t>
            </a:r>
            <a:r>
              <a:rPr lang="zh-CN" altLang="en-US" sz="1800"/>
              <a:t>请求过程中协调者发生了故障，这回导致只有一部分参与者接受到了</a:t>
            </a:r>
            <a:r>
              <a:rPr lang="en-US" altLang="zh-CN" sz="1800"/>
              <a:t>commit</a:t>
            </a:r>
            <a:r>
              <a:rPr lang="zh-CN" altLang="en-US" sz="1800"/>
              <a:t>请求。而在这部分参与者接到</a:t>
            </a:r>
            <a:r>
              <a:rPr lang="en-US" altLang="zh-CN" sz="1800"/>
              <a:t>commit</a:t>
            </a:r>
            <a:r>
              <a:rPr lang="zh-CN" altLang="en-US" sz="1800"/>
              <a:t>请求之后就会执行</a:t>
            </a:r>
            <a:r>
              <a:rPr lang="en-US" altLang="zh-CN" sz="1800"/>
              <a:t>commit</a:t>
            </a:r>
            <a:r>
              <a:rPr lang="zh-CN" altLang="en-US" sz="1800"/>
              <a:t>操作。但是其他部分未接到</a:t>
            </a:r>
            <a:r>
              <a:rPr lang="en-US" altLang="zh-CN" sz="1800"/>
              <a:t>commit</a:t>
            </a:r>
            <a:r>
              <a:rPr lang="zh-CN" altLang="en-US" sz="1800"/>
              <a:t>请求的机器则无法执行事务提交。于是整个分布式系统便出现了数据不一致性的现象</a:t>
            </a:r>
          </a:p>
          <a:p>
            <a:pPr lvl="1"/>
            <a:r>
              <a:rPr lang="zh-CN" altLang="en-US" sz="2400"/>
              <a:t>二阶段无法解决的问题</a:t>
            </a:r>
            <a:endParaRPr lang="en-US" altLang="zh-CN" sz="2400"/>
          </a:p>
          <a:p>
            <a:pPr lvl="2"/>
            <a:r>
              <a:rPr lang="zh-CN" altLang="en-US" sz="1800"/>
              <a:t>协调者再发出</a:t>
            </a:r>
            <a:r>
              <a:rPr lang="en-US" altLang="zh-CN" sz="1800"/>
              <a:t>commit</a:t>
            </a:r>
            <a:r>
              <a:rPr lang="zh-CN" altLang="en-US" sz="1800"/>
              <a:t>消息之后宕机，而唯一接收到这条消息的参与者同时也宕机了。那么即使协调者通过选举协议产生了新的协调者，这条事务的状态也是不确定的，没人知道事务是否被已经提交</a:t>
            </a:r>
          </a:p>
          <a:p>
            <a:pPr lvl="1"/>
            <a:endParaRPr lang="zh-CN" altLang="en-US"/>
          </a:p>
        </p:txBody>
      </p:sp>
      <p:sp>
        <p:nvSpPr>
          <p:cNvPr id="4" name="日期占位符 3"/>
          <p:cNvSpPr>
            <a:spLocks noGrp="1"/>
          </p:cNvSpPr>
          <p:nvPr>
            <p:ph type="dt" sz="quarter" idx="10"/>
          </p:nvPr>
        </p:nvSpPr>
        <p:spPr/>
        <p:txBody>
          <a:bodyPr/>
          <a:lstStyle/>
          <a:p>
            <a:pPr>
              <a:defRPr/>
            </a:pPr>
            <a:fld id="{B26A72C1-AE74-4101-AB2A-C17BC9B2306D}" type="datetime3">
              <a:rPr lang="zh-CN" altLang="en-US" smtClean="0"/>
              <a:pPr>
                <a:defRPr/>
              </a:pPr>
              <a:t>2022年12月22日星期四</a:t>
            </a:fld>
            <a:endParaRPr lang="en-US" altLang="zh-CN"/>
          </a:p>
        </p:txBody>
      </p:sp>
      <p:sp>
        <p:nvSpPr>
          <p:cNvPr id="51205"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67533C73-CDC5-4C50-AB4E-ECC93519924E}" type="slidenum">
              <a:rPr lang="zh-CN" altLang="en-US" sz="2400" smtClean="0">
                <a:solidFill>
                  <a:schemeClr val="accent2"/>
                </a:solidFill>
                <a:latin typeface="Times New Roman" panose="02020603050405020304" pitchFamily="18" charset="0"/>
              </a:rPr>
              <a:pPr>
                <a:spcBef>
                  <a:spcPct val="0"/>
                </a:spcBef>
                <a:buClrTx/>
                <a:buSzTx/>
                <a:buFontTx/>
                <a:buNone/>
              </a:pPr>
              <a:t>42</a:t>
            </a:fld>
            <a:endParaRPr lang="en-US" altLang="zh-CN" sz="2400">
              <a:solidFill>
                <a:schemeClr val="accent2"/>
              </a:solidFill>
              <a:latin typeface="Times New Roman" panose="02020603050405020304" pitchFamily="18" charset="0"/>
            </a:endParaRPr>
          </a:p>
        </p:txBody>
      </p:sp>
      <p:sp>
        <p:nvSpPr>
          <p:cNvPr id="51206"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提纲</a:t>
            </a:r>
          </a:p>
        </p:txBody>
      </p:sp>
      <p:sp>
        <p:nvSpPr>
          <p:cNvPr id="41987" name="内容占位符 2"/>
          <p:cNvSpPr>
            <a:spLocks noGrp="1"/>
          </p:cNvSpPr>
          <p:nvPr>
            <p:ph idx="1"/>
          </p:nvPr>
        </p:nvSpPr>
        <p:spPr/>
        <p:txBody>
          <a:bodyPr/>
          <a:lstStyle/>
          <a:p>
            <a:pPr>
              <a:lnSpc>
                <a:spcPct val="150000"/>
              </a:lnSpc>
            </a:pPr>
            <a:r>
              <a:rPr lang="en-US" altLang="zh-CN" sz="2800" dirty="0"/>
              <a:t>CAP</a:t>
            </a:r>
            <a:r>
              <a:rPr lang="zh-CN" altLang="en-US" sz="2800" dirty="0"/>
              <a:t>理论</a:t>
            </a:r>
            <a:endParaRPr lang="en-US" altLang="zh-CN" sz="2800" dirty="0"/>
          </a:p>
          <a:p>
            <a:pPr>
              <a:lnSpc>
                <a:spcPct val="150000"/>
              </a:lnSpc>
            </a:pPr>
            <a:r>
              <a:rPr lang="zh-CN" altLang="en-US" sz="2800" dirty="0"/>
              <a:t>数据一致性</a:t>
            </a:r>
            <a:endParaRPr lang="en-US" altLang="zh-CN" sz="2800" dirty="0"/>
          </a:p>
          <a:p>
            <a:pPr>
              <a:lnSpc>
                <a:spcPct val="150000"/>
              </a:lnSpc>
            </a:pPr>
            <a:r>
              <a:rPr lang="en-US" altLang="zh-CN" sz="2800" dirty="0"/>
              <a:t>BASE</a:t>
            </a:r>
            <a:r>
              <a:rPr lang="zh-CN" altLang="en-US" sz="2800" dirty="0"/>
              <a:t>模型</a:t>
            </a:r>
            <a:endParaRPr lang="en-US" altLang="zh-CN" sz="2800" dirty="0"/>
          </a:p>
          <a:p>
            <a:pPr>
              <a:lnSpc>
                <a:spcPct val="150000"/>
              </a:lnSpc>
            </a:pPr>
            <a:r>
              <a:rPr lang="zh-CN" altLang="en-US" sz="2800" dirty="0"/>
              <a:t>数据一致性实现技术</a:t>
            </a:r>
            <a:endParaRPr lang="en-US" altLang="zh-CN" sz="2800" dirty="0"/>
          </a:p>
          <a:p>
            <a:pPr lvl="1">
              <a:lnSpc>
                <a:spcPct val="150000"/>
              </a:lnSpc>
            </a:pPr>
            <a:r>
              <a:rPr lang="en-US" altLang="zh-CN" sz="2000" dirty="0"/>
              <a:t>NWR</a:t>
            </a:r>
            <a:r>
              <a:rPr lang="zh-CN" altLang="en-US" sz="2000" dirty="0"/>
              <a:t>模型</a:t>
            </a:r>
            <a:endParaRPr lang="en-US" altLang="zh-CN" sz="2000" dirty="0"/>
          </a:p>
          <a:p>
            <a:pPr lvl="1">
              <a:lnSpc>
                <a:spcPct val="150000"/>
              </a:lnSpc>
            </a:pPr>
            <a:r>
              <a:rPr lang="zh-CN" altLang="en-US" sz="2000" dirty="0"/>
              <a:t>两阶段提交协议</a:t>
            </a:r>
            <a:endParaRPr lang="en-US" altLang="zh-CN" sz="2000" dirty="0"/>
          </a:p>
          <a:p>
            <a:pPr lvl="1">
              <a:lnSpc>
                <a:spcPct val="150000"/>
              </a:lnSpc>
            </a:pPr>
            <a:r>
              <a:rPr lang="zh-CN" altLang="en-US" sz="2000" dirty="0"/>
              <a:t>。。。。</a:t>
            </a:r>
            <a:endParaRPr lang="en-US" altLang="zh-CN" sz="2000" dirty="0"/>
          </a:p>
          <a:p>
            <a:pPr>
              <a:lnSpc>
                <a:spcPct val="150000"/>
              </a:lnSpc>
            </a:pPr>
            <a:r>
              <a:rPr lang="zh-CN" altLang="en-US" sz="2800" dirty="0">
                <a:solidFill>
                  <a:srgbClr val="FF0000"/>
                </a:solidFill>
              </a:rPr>
              <a:t>分布式应用系统示例</a:t>
            </a:r>
            <a:endParaRPr lang="en-US" altLang="zh-CN" sz="2000" dirty="0">
              <a:solidFill>
                <a:srgbClr val="FF0000"/>
              </a:solidFill>
            </a:endParaRPr>
          </a:p>
          <a:p>
            <a:pPr lvl="1">
              <a:lnSpc>
                <a:spcPct val="150000"/>
              </a:lnSpc>
            </a:pPr>
            <a:endParaRPr lang="zh-CN" altLang="en-US" sz="2600" dirty="0"/>
          </a:p>
        </p:txBody>
      </p:sp>
      <p:sp>
        <p:nvSpPr>
          <p:cNvPr id="4" name="日期占位符 3"/>
          <p:cNvSpPr>
            <a:spLocks noGrp="1"/>
          </p:cNvSpPr>
          <p:nvPr>
            <p:ph type="dt" sz="quarter" idx="10"/>
          </p:nvPr>
        </p:nvSpPr>
        <p:spPr/>
        <p:txBody>
          <a:bodyPr/>
          <a:lstStyle/>
          <a:p>
            <a:pPr>
              <a:defRPr/>
            </a:pPr>
            <a:fld id="{3809799F-1DE9-4A06-947D-268105C138FD}" type="datetime3">
              <a:rPr lang="zh-CN" altLang="en-US" smtClean="0"/>
              <a:pPr>
                <a:defRPr/>
              </a:pPr>
              <a:t>2022年12月22日星期四</a:t>
            </a:fld>
            <a:endParaRPr lang="en-US" altLang="zh-CN"/>
          </a:p>
        </p:txBody>
      </p:sp>
      <p:sp>
        <p:nvSpPr>
          <p:cNvPr id="41989"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C2316D59-CE88-4084-AC01-27CA1E296AC3}" type="slidenum">
              <a:rPr lang="zh-CN" altLang="en-US" sz="2400" smtClean="0">
                <a:solidFill>
                  <a:schemeClr val="accent2"/>
                </a:solidFill>
                <a:latin typeface="Times New Roman" panose="02020603050405020304" pitchFamily="18" charset="0"/>
              </a:rPr>
              <a:pPr>
                <a:spcBef>
                  <a:spcPct val="0"/>
                </a:spcBef>
                <a:buClrTx/>
                <a:buSzTx/>
                <a:buFontTx/>
                <a:buNone/>
              </a:pPr>
              <a:t>43</a:t>
            </a:fld>
            <a:endParaRPr lang="en-US" altLang="zh-CN" sz="2400">
              <a:solidFill>
                <a:schemeClr val="accent2"/>
              </a:solidFill>
              <a:latin typeface="Times New Roman" panose="02020603050405020304" pitchFamily="18" charset="0"/>
            </a:endParaRPr>
          </a:p>
        </p:txBody>
      </p:sp>
      <p:sp>
        <p:nvSpPr>
          <p:cNvPr id="41990"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a:solidFill>
                  <a:schemeClr val="tx1"/>
                </a:solidFill>
                <a:latin typeface="Times New Roman" panose="02020603050405020304" pitchFamily="18" charset="0"/>
                <a:ea typeface="宋体" panose="02010600030101010101" pitchFamily="2" charset="-122"/>
              </a:rPr>
              <a:t>大数据管理----前言</a:t>
            </a:r>
            <a:endParaRPr lang="zh-CN" altLang="zh-CN" sz="2400">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99668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分布式应用系统示例</a:t>
            </a:r>
            <a:endParaRPr lang="zh-CN" altLang="en-US" dirty="0"/>
          </a:p>
        </p:txBody>
      </p:sp>
      <p:sp>
        <p:nvSpPr>
          <p:cNvPr id="3" name="内容占位符 2"/>
          <p:cNvSpPr>
            <a:spLocks noGrp="1"/>
          </p:cNvSpPr>
          <p:nvPr>
            <p:ph idx="1"/>
          </p:nvPr>
        </p:nvSpPr>
        <p:spPr>
          <a:xfrm>
            <a:off x="323527" y="1371600"/>
            <a:ext cx="4889573" cy="4876800"/>
          </a:xfrm>
        </p:spPr>
        <p:txBody>
          <a:bodyPr/>
          <a:lstStyle/>
          <a:p>
            <a:r>
              <a:rPr lang="zh-CN" altLang="en-US" sz="2800" dirty="0"/>
              <a:t>京东的购物流程</a:t>
            </a:r>
            <a:endParaRPr lang="en-US" altLang="zh-CN" sz="2800" dirty="0"/>
          </a:p>
          <a:p>
            <a:pPr lvl="1">
              <a:lnSpc>
                <a:spcPct val="150000"/>
              </a:lnSpc>
            </a:pPr>
            <a:r>
              <a:rPr lang="zh-CN" altLang="en-US" sz="2200" dirty="0"/>
              <a:t>用户在京东下了一个订单，发现自己的京东账户有余额，然后使用余额支付</a:t>
            </a:r>
            <a:endParaRPr lang="en-US" altLang="zh-CN" sz="2200" dirty="0"/>
          </a:p>
          <a:p>
            <a:pPr lvl="1">
              <a:lnSpc>
                <a:spcPct val="150000"/>
              </a:lnSpc>
            </a:pPr>
            <a:r>
              <a:rPr lang="zh-CN" altLang="en-US" sz="2200" dirty="0"/>
              <a:t>支付成功之后，订单状态修改为支付成功，然后通知仓库发货</a:t>
            </a:r>
            <a:endParaRPr lang="en-US" altLang="zh-CN" sz="2200" dirty="0"/>
          </a:p>
          <a:p>
            <a:pPr lvl="1">
              <a:lnSpc>
                <a:spcPct val="150000"/>
              </a:lnSpc>
            </a:pPr>
            <a:r>
              <a:rPr lang="zh-CN" altLang="en-US" sz="2200" dirty="0"/>
              <a:t>假设订单系统、支付系统、仓库系统是三个独立的应用，独立部署，系统之间通过远程服务调用</a:t>
            </a:r>
            <a:br>
              <a:rPr lang="zh-CN" altLang="en-US" sz="2400" dirty="0"/>
            </a:br>
            <a:endParaRPr lang="zh-CN" altLang="en-US" sz="2400" dirty="0"/>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dirty="0"/>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44</a:t>
            </a:fld>
            <a:endParaRPr lang="en-US" altLang="zh-CN" dirty="0"/>
          </a:p>
        </p:txBody>
      </p:sp>
      <p:sp>
        <p:nvSpPr>
          <p:cNvPr id="6" name="页脚占位符 5"/>
          <p:cNvSpPr>
            <a:spLocks noGrp="1"/>
          </p:cNvSpPr>
          <p:nvPr>
            <p:ph type="ftr" sz="quarter" idx="12"/>
          </p:nvPr>
        </p:nvSpPr>
        <p:spPr/>
        <p:txBody>
          <a:bodyPr/>
          <a:lstStyle/>
          <a:p>
            <a:pPr>
              <a:defRPr/>
            </a:pPr>
            <a:r>
              <a:rPr lang="zh-CN" altLang="en-US" dirty="0"/>
              <a:t>大数据管理----前言</a:t>
            </a:r>
            <a:endParaRPr lang="zh-CN" altLang="zh-CN"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101" y="2000476"/>
            <a:ext cx="3930899" cy="3619048"/>
          </a:xfrm>
          <a:prstGeom prst="rect">
            <a:avLst/>
          </a:prstGeom>
        </p:spPr>
      </p:pic>
    </p:spTree>
    <p:extLst>
      <p:ext uri="{BB962C8B-B14F-4D97-AF65-F5344CB8AC3E}">
        <p14:creationId xmlns:p14="http://schemas.microsoft.com/office/powerpoint/2010/main" val="3667316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分布式应用系统示例</a:t>
            </a:r>
            <a:endParaRPr lang="zh-CN" altLang="en-US" dirty="0"/>
          </a:p>
        </p:txBody>
      </p:sp>
      <p:sp>
        <p:nvSpPr>
          <p:cNvPr id="3" name="内容占位符 2"/>
          <p:cNvSpPr>
            <a:spLocks noGrp="1"/>
          </p:cNvSpPr>
          <p:nvPr>
            <p:ph idx="1"/>
          </p:nvPr>
        </p:nvSpPr>
        <p:spPr>
          <a:xfrm>
            <a:off x="685800" y="1371600"/>
            <a:ext cx="8382000" cy="4876800"/>
          </a:xfrm>
        </p:spPr>
        <p:txBody>
          <a:bodyPr/>
          <a:lstStyle/>
          <a:p>
            <a:pPr>
              <a:lnSpc>
                <a:spcPct val="150000"/>
              </a:lnSpc>
            </a:pPr>
            <a:r>
              <a:rPr lang="zh-CN" altLang="en-US" sz="2400" dirty="0"/>
              <a:t>订单的有三个状态</a:t>
            </a:r>
            <a:endParaRPr lang="en-US" altLang="zh-CN" sz="2400" dirty="0"/>
          </a:p>
          <a:p>
            <a:pPr lvl="1">
              <a:lnSpc>
                <a:spcPct val="150000"/>
              </a:lnSpc>
            </a:pPr>
            <a:r>
              <a:rPr lang="en-US" altLang="zh-CN" sz="2000" dirty="0"/>
              <a:t>I:</a:t>
            </a:r>
            <a:r>
              <a:rPr lang="zh-CN" altLang="en-US" sz="2000" dirty="0"/>
              <a:t>初始</a:t>
            </a:r>
            <a:endParaRPr lang="en-US" altLang="zh-CN" sz="2000" dirty="0"/>
          </a:p>
          <a:p>
            <a:pPr lvl="1">
              <a:lnSpc>
                <a:spcPct val="150000"/>
              </a:lnSpc>
            </a:pPr>
            <a:r>
              <a:rPr lang="en-US" altLang="zh-CN" sz="2000" dirty="0"/>
              <a:t>P:</a:t>
            </a:r>
            <a:r>
              <a:rPr lang="zh-CN" altLang="en-US" sz="2000" dirty="0"/>
              <a:t>已支付</a:t>
            </a:r>
            <a:endParaRPr lang="en-US" altLang="zh-CN" sz="2000" dirty="0"/>
          </a:p>
          <a:p>
            <a:pPr lvl="1">
              <a:lnSpc>
                <a:spcPct val="150000"/>
              </a:lnSpc>
            </a:pPr>
            <a:r>
              <a:rPr lang="en-US" altLang="zh-CN" sz="2000" dirty="0"/>
              <a:t>W:</a:t>
            </a:r>
            <a:r>
              <a:rPr lang="zh-CN" altLang="en-US" sz="2000" dirty="0"/>
              <a:t>已出库</a:t>
            </a:r>
            <a:endParaRPr lang="en-US" altLang="zh-CN" sz="2000" dirty="0"/>
          </a:p>
          <a:p>
            <a:pPr>
              <a:lnSpc>
                <a:spcPct val="150000"/>
              </a:lnSpc>
            </a:pPr>
            <a:r>
              <a:rPr lang="zh-CN" altLang="en-US" sz="2400" dirty="0"/>
              <a:t>订单金额</a:t>
            </a:r>
            <a:r>
              <a:rPr lang="en-US" altLang="zh-CN" sz="2400" dirty="0"/>
              <a:t>100, </a:t>
            </a:r>
            <a:r>
              <a:rPr lang="zh-CN" altLang="en-US" sz="2400" dirty="0"/>
              <a:t>会员帐户余额</a:t>
            </a:r>
            <a:r>
              <a:rPr lang="en-US" altLang="zh-CN" sz="2400" dirty="0"/>
              <a:t>200</a:t>
            </a:r>
          </a:p>
          <a:p>
            <a:pPr>
              <a:lnSpc>
                <a:spcPct val="150000"/>
              </a:lnSpc>
            </a:pPr>
            <a:r>
              <a:rPr lang="zh-CN" altLang="en-US" sz="2400" dirty="0"/>
              <a:t>如果整个流程顺利，订单的状态会变为</a:t>
            </a:r>
            <a:r>
              <a:rPr lang="en-US" altLang="zh-CN" sz="2400" dirty="0"/>
              <a:t>I-&gt;P-&gt;W</a:t>
            </a:r>
            <a:r>
              <a:rPr lang="zh-CN" altLang="en-US" sz="2400" dirty="0"/>
              <a:t>，会员帐户余额</a:t>
            </a:r>
            <a:r>
              <a:rPr lang="en-US" altLang="zh-CN" sz="2400" dirty="0"/>
              <a:t>100</a:t>
            </a:r>
            <a:r>
              <a:rPr lang="zh-CN" altLang="en-US" sz="2400" dirty="0"/>
              <a:t>，订单出库</a:t>
            </a:r>
          </a:p>
          <a:p>
            <a:pPr>
              <a:lnSpc>
                <a:spcPct val="150000"/>
              </a:lnSpc>
            </a:pPr>
            <a:endParaRPr lang="zh-CN" altLang="en-US" sz="2400" dirty="0"/>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45</a:t>
            </a:fld>
            <a:endParaRPr lang="en-US" altLang="zh-CN"/>
          </a:p>
        </p:txBody>
      </p:sp>
      <p:sp>
        <p:nvSpPr>
          <p:cNvPr id="6" name="页脚占位符 5"/>
          <p:cNvSpPr>
            <a:spLocks noGrp="1"/>
          </p:cNvSpPr>
          <p:nvPr>
            <p:ph type="ftr" sz="quarter" idx="12"/>
          </p:nvPr>
        </p:nvSpPr>
        <p:spPr/>
        <p:txBody>
          <a:bodyPr/>
          <a:lstStyle/>
          <a:p>
            <a:pPr>
              <a:defRPr/>
            </a:pPr>
            <a:r>
              <a:rPr lang="zh-CN" altLang="en-US"/>
              <a:t>大数据管理----前言</a:t>
            </a:r>
            <a:endParaRPr lang="zh-CN" altLang="zh-CN"/>
          </a:p>
        </p:txBody>
      </p:sp>
    </p:spTree>
    <p:extLst>
      <p:ext uri="{BB962C8B-B14F-4D97-AF65-F5344CB8AC3E}">
        <p14:creationId xmlns:p14="http://schemas.microsoft.com/office/powerpoint/2010/main" val="16187700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分布式应用系统示例</a:t>
            </a:r>
            <a:endParaRPr lang="zh-CN" altLang="en-US" dirty="0"/>
          </a:p>
        </p:txBody>
      </p:sp>
      <p:sp>
        <p:nvSpPr>
          <p:cNvPr id="3" name="内容占位符 2"/>
          <p:cNvSpPr>
            <a:spLocks noGrp="1"/>
          </p:cNvSpPr>
          <p:nvPr>
            <p:ph idx="1"/>
          </p:nvPr>
        </p:nvSpPr>
        <p:spPr>
          <a:xfrm>
            <a:off x="685800" y="1371600"/>
            <a:ext cx="7918648" cy="4876800"/>
          </a:xfrm>
        </p:spPr>
        <p:txBody>
          <a:bodyPr/>
          <a:lstStyle/>
          <a:p>
            <a:r>
              <a:rPr lang="zh-CN" altLang="en-US" sz="2800" dirty="0"/>
              <a:t>如果流程不顺利呢</a:t>
            </a:r>
            <a:r>
              <a:rPr lang="en-US" altLang="zh-CN" sz="2800" dirty="0"/>
              <a:t>?</a:t>
            </a:r>
            <a:endParaRPr lang="zh-CN" altLang="en-US" sz="2800" dirty="0"/>
          </a:p>
          <a:p>
            <a:pPr lvl="1"/>
            <a:r>
              <a:rPr lang="en-US" altLang="zh-CN" sz="2200" dirty="0"/>
              <a:t>1</a:t>
            </a:r>
            <a:r>
              <a:rPr lang="zh-CN" altLang="en-US" sz="2200" dirty="0"/>
              <a:t>：订单系统调用支付系统支付订单，支付成功，但是返回给订单系统数据超时，订单还是</a:t>
            </a:r>
            <a:r>
              <a:rPr lang="en-US" altLang="zh-CN" sz="2200" dirty="0"/>
              <a:t>I(</a:t>
            </a:r>
            <a:r>
              <a:rPr lang="zh-CN" altLang="en-US" sz="2200" dirty="0"/>
              <a:t>初始状态</a:t>
            </a:r>
            <a:r>
              <a:rPr lang="en-US" altLang="zh-CN" sz="2200" dirty="0"/>
              <a:t>)</a:t>
            </a:r>
            <a:r>
              <a:rPr lang="zh-CN" altLang="en-US" sz="2200" dirty="0"/>
              <a:t>，但是此时会员帐户余额</a:t>
            </a:r>
            <a:r>
              <a:rPr lang="en-US" altLang="zh-CN" sz="2200" dirty="0"/>
              <a:t>100</a:t>
            </a:r>
            <a:r>
              <a:rPr lang="zh-CN" altLang="en-US" sz="2200" dirty="0"/>
              <a:t>，会员肯定会马上找京东，为啥没支付成功，我都扣钱了</a:t>
            </a:r>
          </a:p>
          <a:p>
            <a:pPr lvl="1"/>
            <a:r>
              <a:rPr lang="en-US" altLang="zh-CN" sz="2200" dirty="0"/>
              <a:t>2</a:t>
            </a:r>
            <a:r>
              <a:rPr lang="zh-CN" altLang="en-US" sz="2200" dirty="0"/>
              <a:t>：订单系统调用支付系统成功，状态也已经更新成功，但是通知仓库发货失败，这个时候订单是</a:t>
            </a:r>
            <a:r>
              <a:rPr lang="en-US" altLang="zh-CN" sz="2200" dirty="0"/>
              <a:t>P(</a:t>
            </a:r>
            <a:r>
              <a:rPr lang="zh-CN" altLang="en-US" sz="2200" dirty="0"/>
              <a:t>已支付</a:t>
            </a:r>
            <a:r>
              <a:rPr lang="en-US" altLang="zh-CN" sz="2200" dirty="0"/>
              <a:t>)</a:t>
            </a:r>
            <a:r>
              <a:rPr lang="zh-CN" altLang="en-US" sz="2200" dirty="0"/>
              <a:t>状态，此时会员帐户余额是</a:t>
            </a:r>
            <a:r>
              <a:rPr lang="en-US" altLang="zh-CN" sz="2200" dirty="0"/>
              <a:t>100</a:t>
            </a:r>
            <a:r>
              <a:rPr lang="zh-CN" altLang="en-US" sz="2200" dirty="0"/>
              <a:t>，但是仓库不会发货，会员也要骂京东</a:t>
            </a:r>
          </a:p>
          <a:p>
            <a:pPr lvl="1"/>
            <a:r>
              <a:rPr lang="en-US" altLang="zh-CN" sz="2200" dirty="0"/>
              <a:t>3</a:t>
            </a:r>
            <a:r>
              <a:rPr lang="zh-CN" altLang="en-US" sz="2200" dirty="0"/>
              <a:t>：订单系统调用支付系统成功，状态也已经更新成功，然后通知仓库发货，仓库告诉订单系统，没有货了，这个时候数据状态和第二种情况一样</a:t>
            </a:r>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dirty="0"/>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46</a:t>
            </a:fld>
            <a:endParaRPr lang="en-US" altLang="zh-CN"/>
          </a:p>
        </p:txBody>
      </p:sp>
      <p:sp>
        <p:nvSpPr>
          <p:cNvPr id="6" name="页脚占位符 5"/>
          <p:cNvSpPr>
            <a:spLocks noGrp="1"/>
          </p:cNvSpPr>
          <p:nvPr>
            <p:ph type="ftr" sz="quarter" idx="12"/>
          </p:nvPr>
        </p:nvSpPr>
        <p:spPr/>
        <p:txBody>
          <a:bodyPr/>
          <a:lstStyle/>
          <a:p>
            <a:pPr>
              <a:defRPr/>
            </a:pPr>
            <a:r>
              <a:rPr lang="zh-CN" altLang="en-US" dirty="0"/>
              <a:t>大数据管理----前言</a:t>
            </a:r>
            <a:endParaRPr lang="zh-CN" altLang="zh-CN" dirty="0"/>
          </a:p>
        </p:txBody>
      </p:sp>
    </p:spTree>
    <p:extLst>
      <p:ext uri="{BB962C8B-B14F-4D97-AF65-F5344CB8AC3E}">
        <p14:creationId xmlns:p14="http://schemas.microsoft.com/office/powerpoint/2010/main" val="4185488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分布式应用系统示例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t>情况一的解决方案</a:t>
            </a:r>
            <a:endParaRPr lang="en-US" altLang="zh-CN" sz="2800" dirty="0"/>
          </a:p>
          <a:p>
            <a:pPr lvl="1">
              <a:lnSpc>
                <a:spcPct val="150000"/>
              </a:lnSpc>
            </a:pPr>
            <a:r>
              <a:rPr lang="zh-CN" altLang="en-US" sz="2000" dirty="0"/>
              <a:t>方案</a:t>
            </a:r>
            <a:r>
              <a:rPr lang="en-US" altLang="zh-CN" sz="2000" dirty="0"/>
              <a:t>1</a:t>
            </a:r>
            <a:r>
              <a:rPr lang="zh-CN" altLang="en-US" sz="2000" dirty="0"/>
              <a:t>：</a:t>
            </a:r>
            <a:r>
              <a:rPr lang="en-US" altLang="zh-CN" sz="2000" dirty="0"/>
              <a:t> </a:t>
            </a:r>
            <a:r>
              <a:rPr lang="zh-CN" altLang="en-US" sz="2000" dirty="0"/>
              <a:t>假设调用支付系统支付订单的时候先不扣钱，订单状态更新完成之后，再通知支付系统扣钱</a:t>
            </a:r>
          </a:p>
          <a:p>
            <a:pPr lvl="1">
              <a:lnSpc>
                <a:spcPct val="150000"/>
              </a:lnSpc>
            </a:pPr>
            <a:r>
              <a:rPr lang="zh-CN" altLang="en-US" sz="2000" dirty="0"/>
              <a:t>如果采用这种设计方案，那么在同一时刻，这个用户又支付了另外一笔订单，订单价格</a:t>
            </a:r>
            <a:r>
              <a:rPr lang="en-US" altLang="zh-CN" sz="2000" dirty="0"/>
              <a:t>200</a:t>
            </a:r>
            <a:r>
              <a:rPr lang="zh-CN" altLang="en-US" sz="2000" dirty="0"/>
              <a:t>，顺利完成了整个订单支付流程，由于当前订单的状态已经变成了支付成功，但是实际用户已经没有钱支付了，这笔订单的状态就不一致了</a:t>
            </a:r>
            <a:endParaRPr lang="en-US" altLang="zh-CN" sz="2000" dirty="0"/>
          </a:p>
          <a:p>
            <a:pPr lvl="1">
              <a:lnSpc>
                <a:spcPct val="150000"/>
              </a:lnSpc>
            </a:pPr>
            <a:r>
              <a:rPr lang="zh-CN" altLang="en-US" sz="2000" dirty="0"/>
              <a:t>即使用户在同一个时刻没有进行另外的订单支付行为，通知支付系统扣钱这个动作也有可能完不成，因为也有可能失败，反而增加了系统的复杂性</a:t>
            </a:r>
            <a:endParaRPr lang="zh-CN" altLang="en-US" sz="2200" dirty="0"/>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47</a:t>
            </a:fld>
            <a:endParaRPr lang="en-US" altLang="zh-CN"/>
          </a:p>
        </p:txBody>
      </p:sp>
      <p:sp>
        <p:nvSpPr>
          <p:cNvPr id="6" name="页脚占位符 5"/>
          <p:cNvSpPr>
            <a:spLocks noGrp="1"/>
          </p:cNvSpPr>
          <p:nvPr>
            <p:ph type="ftr" sz="quarter" idx="12"/>
          </p:nvPr>
        </p:nvSpPr>
        <p:spPr/>
        <p:txBody>
          <a:bodyPr/>
          <a:lstStyle/>
          <a:p>
            <a:pPr>
              <a:defRPr/>
            </a:pPr>
            <a:r>
              <a:rPr lang="zh-CN" altLang="en-US"/>
              <a:t>大数据管理----前言</a:t>
            </a:r>
            <a:endParaRPr lang="zh-CN" altLang="zh-CN"/>
          </a:p>
        </p:txBody>
      </p:sp>
    </p:spTree>
    <p:extLst>
      <p:ext uri="{BB962C8B-B14F-4D97-AF65-F5344CB8AC3E}">
        <p14:creationId xmlns:p14="http://schemas.microsoft.com/office/powerpoint/2010/main" val="803786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分布式应用系统示例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t>情况一的解决方案</a:t>
            </a:r>
            <a:endParaRPr lang="en-US" altLang="zh-CN" sz="2800" dirty="0"/>
          </a:p>
          <a:p>
            <a:pPr lvl="1">
              <a:lnSpc>
                <a:spcPct val="150000"/>
              </a:lnSpc>
            </a:pPr>
            <a:r>
              <a:rPr lang="zh-CN" altLang="en-US" sz="2000" dirty="0"/>
              <a:t>方案</a:t>
            </a:r>
            <a:r>
              <a:rPr lang="en-US" altLang="zh-CN" sz="2000" dirty="0"/>
              <a:t>2 </a:t>
            </a:r>
            <a:r>
              <a:rPr lang="zh-CN" altLang="en-US" sz="2000" dirty="0"/>
              <a:t>：订单系统自动发起重试，多重试几次，例如三次，直到扣款成功为止</a:t>
            </a:r>
          </a:p>
          <a:p>
            <a:pPr lvl="1">
              <a:lnSpc>
                <a:spcPct val="150000"/>
              </a:lnSpc>
            </a:pPr>
            <a:r>
              <a:rPr lang="zh-CN" altLang="en-US" sz="2000" dirty="0"/>
              <a:t>这个看起来也是不错的考虑，但是它一样解决不了问题，还会带来新的问题，假设订单系统第一次调用支付系统成功，但是没有办法收到应答，订单系统又发起调用，重复支付，一次订单支付了</a:t>
            </a:r>
            <a:r>
              <a:rPr lang="en-US" altLang="zh-CN" sz="2000" dirty="0"/>
              <a:t>200</a:t>
            </a:r>
            <a:endParaRPr lang="zh-CN" altLang="en-US" sz="2000" dirty="0"/>
          </a:p>
          <a:p>
            <a:pPr lvl="1">
              <a:lnSpc>
                <a:spcPct val="150000"/>
              </a:lnSpc>
            </a:pPr>
            <a:r>
              <a:rPr lang="zh-CN" altLang="en-US" sz="2000" dirty="0"/>
              <a:t>假设支付系统正在发布，无论重试多少次都会失败，这个时候用户在等待，要怎么处理</a:t>
            </a:r>
            <a:endParaRPr lang="zh-CN" altLang="en-US" sz="2200" dirty="0"/>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48</a:t>
            </a:fld>
            <a:endParaRPr lang="en-US" altLang="zh-CN"/>
          </a:p>
        </p:txBody>
      </p:sp>
      <p:sp>
        <p:nvSpPr>
          <p:cNvPr id="6" name="页脚占位符 5"/>
          <p:cNvSpPr>
            <a:spLocks noGrp="1"/>
          </p:cNvSpPr>
          <p:nvPr>
            <p:ph type="ftr" sz="quarter" idx="12"/>
          </p:nvPr>
        </p:nvSpPr>
        <p:spPr/>
        <p:txBody>
          <a:bodyPr/>
          <a:lstStyle/>
          <a:p>
            <a:pPr>
              <a:defRPr/>
            </a:pPr>
            <a:r>
              <a:rPr lang="zh-CN" altLang="en-US"/>
              <a:t>大数据管理----前言</a:t>
            </a:r>
            <a:endParaRPr lang="zh-CN" altLang="zh-CN"/>
          </a:p>
        </p:txBody>
      </p:sp>
    </p:spTree>
    <p:extLst>
      <p:ext uri="{BB962C8B-B14F-4D97-AF65-F5344CB8AC3E}">
        <p14:creationId xmlns:p14="http://schemas.microsoft.com/office/powerpoint/2010/main" val="126231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分布式应用系统示例</a:t>
            </a:r>
            <a:endParaRPr lang="zh-CN" altLang="en-US" dirty="0"/>
          </a:p>
        </p:txBody>
      </p:sp>
      <p:sp>
        <p:nvSpPr>
          <p:cNvPr id="3" name="内容占位符 2"/>
          <p:cNvSpPr>
            <a:spLocks noGrp="1"/>
          </p:cNvSpPr>
          <p:nvPr>
            <p:ph idx="1"/>
          </p:nvPr>
        </p:nvSpPr>
        <p:spPr>
          <a:xfrm>
            <a:off x="685800" y="1193623"/>
            <a:ext cx="7772400" cy="4876800"/>
          </a:xfrm>
        </p:spPr>
        <p:txBody>
          <a:bodyPr/>
          <a:lstStyle/>
          <a:p>
            <a:pPr>
              <a:lnSpc>
                <a:spcPct val="150000"/>
              </a:lnSpc>
            </a:pPr>
            <a:r>
              <a:rPr lang="zh-CN" altLang="en-US" sz="2800" dirty="0"/>
              <a:t>情况一的解决方案</a:t>
            </a:r>
            <a:endParaRPr lang="en-US" altLang="zh-CN" sz="2800" dirty="0"/>
          </a:p>
          <a:p>
            <a:pPr lvl="1">
              <a:lnSpc>
                <a:spcPct val="150000"/>
              </a:lnSpc>
            </a:pPr>
            <a:r>
              <a:rPr lang="zh-CN" altLang="en-US" sz="2000" dirty="0"/>
              <a:t>方案</a:t>
            </a:r>
            <a:r>
              <a:rPr lang="en-US" altLang="zh-CN" sz="2000" dirty="0"/>
              <a:t>3 </a:t>
            </a:r>
            <a:r>
              <a:rPr lang="zh-CN" altLang="en-US" sz="2000" dirty="0"/>
              <a:t>：在第二种方案的基础上，先解决订单的重复支付行为，需要在支付系统上对订单号进行控制，一笔订单如果已经支付成功，不能再进行支付，返回重复支付标识。那么订单系统根据返回的标识，更新订单状态</a:t>
            </a:r>
          </a:p>
          <a:p>
            <a:pPr lvl="1">
              <a:lnSpc>
                <a:spcPct val="150000"/>
              </a:lnSpc>
            </a:pPr>
            <a:r>
              <a:rPr lang="zh-CN" altLang="en-US" sz="2000" dirty="0"/>
              <a:t>接下来解决重试问题，假设应用上重试三次，如果三次都失败，先返回给用户提示支付结果未知</a:t>
            </a:r>
            <a:endParaRPr lang="en-US" altLang="zh-CN" sz="2000" dirty="0"/>
          </a:p>
          <a:p>
            <a:pPr lvl="1">
              <a:lnSpc>
                <a:spcPct val="150000"/>
              </a:lnSpc>
            </a:pPr>
            <a:r>
              <a:rPr lang="zh-CN" altLang="en-US" sz="2000" dirty="0"/>
              <a:t>这种方案，用户体验非常差，告诉用户支付结果未知，用户一定会骂，咋回事，我明明支付了，你告诉我未知。假设告诉用户支付失败，万一实际是成功的咋办？告诉用户支付成功，万一支付失败咋办？</a:t>
            </a:r>
            <a:endParaRPr lang="zh-CN" altLang="en-US" sz="2200" dirty="0"/>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dirty="0"/>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49</a:t>
            </a:fld>
            <a:endParaRPr lang="en-US" altLang="zh-CN"/>
          </a:p>
        </p:txBody>
      </p:sp>
    </p:spTree>
    <p:extLst>
      <p:ext uri="{BB962C8B-B14F-4D97-AF65-F5344CB8AC3E}">
        <p14:creationId xmlns:p14="http://schemas.microsoft.com/office/powerpoint/2010/main" val="401419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CAP</a:t>
            </a:r>
            <a:r>
              <a:rPr lang="zh-CN" altLang="en-US" dirty="0">
                <a:solidFill>
                  <a:srgbClr val="FF0000"/>
                </a:solidFill>
              </a:rPr>
              <a:t>理论</a:t>
            </a:r>
            <a:endParaRPr lang="zh-CN" altLang="en-US" dirty="0"/>
          </a:p>
        </p:txBody>
      </p:sp>
      <p:sp>
        <p:nvSpPr>
          <p:cNvPr id="3" name="内容占位符 2"/>
          <p:cNvSpPr>
            <a:spLocks noGrp="1"/>
          </p:cNvSpPr>
          <p:nvPr>
            <p:ph idx="1"/>
          </p:nvPr>
        </p:nvSpPr>
        <p:spPr>
          <a:xfrm>
            <a:off x="467544" y="1371600"/>
            <a:ext cx="8206680" cy="4876800"/>
          </a:xfrm>
        </p:spPr>
        <p:txBody>
          <a:bodyPr/>
          <a:lstStyle/>
          <a:p>
            <a:pPr>
              <a:lnSpc>
                <a:spcPct val="150000"/>
              </a:lnSpc>
            </a:pPr>
            <a:r>
              <a:rPr lang="zh-CN" altLang="en-US" sz="2400" dirty="0"/>
              <a:t>事实上在设计分布式系统时都会考虑到</a:t>
            </a:r>
            <a:r>
              <a:rPr lang="en-US" altLang="zh-CN" sz="2400" dirty="0"/>
              <a:t>bug</a:t>
            </a:r>
            <a:r>
              <a:rPr lang="zh-CN" altLang="en-US" sz="2400" dirty="0"/>
              <a:t>、硬件、网络等各种原因造成的故障，所以即使部分节点或者网络出现故障，也要求整个系统还是要继续使用的</a:t>
            </a:r>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5</a:t>
            </a:fld>
            <a:endParaRPr lang="en-US" altLang="zh-CN"/>
          </a:p>
        </p:txBody>
      </p:sp>
      <p:sp>
        <p:nvSpPr>
          <p:cNvPr id="6" name="页脚占位符 5"/>
          <p:cNvSpPr>
            <a:spLocks noGrp="1"/>
          </p:cNvSpPr>
          <p:nvPr>
            <p:ph type="ftr" sz="quarter" idx="12"/>
          </p:nvPr>
        </p:nvSpPr>
        <p:spPr/>
        <p:txBody>
          <a:bodyPr/>
          <a:lstStyle/>
          <a:p>
            <a:pPr>
              <a:defRPr/>
            </a:pPr>
            <a:r>
              <a:rPr lang="zh-CN" altLang="en-US"/>
              <a:t>大数据管理----前言</a:t>
            </a:r>
            <a:endParaRPr lang="zh-CN" altLang="zh-CN"/>
          </a:p>
        </p:txBody>
      </p:sp>
    </p:spTree>
    <p:extLst>
      <p:ext uri="{BB962C8B-B14F-4D97-AF65-F5344CB8AC3E}">
        <p14:creationId xmlns:p14="http://schemas.microsoft.com/office/powerpoint/2010/main" val="13643452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分布式应用系统示例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t>情况一的解决方案</a:t>
            </a:r>
            <a:endParaRPr lang="en-US" altLang="zh-CN" sz="2800" dirty="0"/>
          </a:p>
          <a:p>
            <a:pPr lvl="1">
              <a:lnSpc>
                <a:spcPct val="150000"/>
              </a:lnSpc>
            </a:pPr>
            <a:r>
              <a:rPr lang="zh-CN" altLang="en-US" sz="2200" dirty="0"/>
              <a:t>还有没有更好的解决方案，既能照顾用户体验，又能够保证资金的安全性</a:t>
            </a:r>
            <a:endParaRPr lang="en-US" altLang="zh-CN" sz="2200" dirty="0"/>
          </a:p>
          <a:p>
            <a:pPr lvl="1">
              <a:lnSpc>
                <a:spcPct val="150000"/>
              </a:lnSpc>
            </a:pPr>
            <a:r>
              <a:rPr lang="zh-CN" altLang="en-US" sz="2200" dirty="0"/>
              <a:t>再看看方案</a:t>
            </a:r>
            <a:r>
              <a:rPr lang="en-US" altLang="zh-CN" sz="2200" dirty="0"/>
              <a:t>1</a:t>
            </a:r>
            <a:r>
              <a:rPr lang="zh-CN" altLang="en-US" sz="2200" dirty="0"/>
              <a:t>，先不扣钱，但是有没有办法让这部分钱不让用户使用，</a:t>
            </a:r>
            <a:r>
              <a:rPr lang="zh-CN" altLang="en-US" sz="2200" b="1" dirty="0">
                <a:solidFill>
                  <a:schemeClr val="bg1">
                    <a:lumMod val="60000"/>
                    <a:lumOff val="40000"/>
                  </a:schemeClr>
                </a:solidFill>
                <a:effectLst>
                  <a:outerShdw blurRad="38100" dist="38100" dir="2700000" algn="tl">
                    <a:srgbClr val="000000">
                      <a:alpha val="43137"/>
                    </a:srgbClr>
                  </a:outerShdw>
                </a:effectLst>
              </a:rPr>
              <a:t>冻结这部分钱</a:t>
            </a:r>
            <a:endParaRPr lang="en-US" altLang="zh-CN" sz="2200" b="1" dirty="0">
              <a:solidFill>
                <a:schemeClr val="bg1">
                  <a:lumMod val="60000"/>
                  <a:lumOff val="40000"/>
                </a:schemeClr>
              </a:solidFill>
              <a:effectLst>
                <a:outerShdw blurRad="38100" dist="38100" dir="2700000" algn="tl">
                  <a:srgbClr val="000000">
                    <a:alpha val="43137"/>
                  </a:srgbClr>
                </a:outerShdw>
              </a:effectLst>
            </a:endParaRPr>
          </a:p>
          <a:p>
            <a:pPr lvl="1">
              <a:lnSpc>
                <a:spcPct val="150000"/>
              </a:lnSpc>
            </a:pPr>
            <a:endParaRPr lang="zh-CN" altLang="en-US" sz="2200" dirty="0"/>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50</a:t>
            </a:fld>
            <a:endParaRPr lang="en-US" altLang="zh-CN"/>
          </a:p>
        </p:txBody>
      </p:sp>
      <p:sp>
        <p:nvSpPr>
          <p:cNvPr id="6" name="页脚占位符 5"/>
          <p:cNvSpPr>
            <a:spLocks noGrp="1"/>
          </p:cNvSpPr>
          <p:nvPr>
            <p:ph type="ftr" sz="quarter" idx="12"/>
          </p:nvPr>
        </p:nvSpPr>
        <p:spPr/>
        <p:txBody>
          <a:bodyPr/>
          <a:lstStyle/>
          <a:p>
            <a:pPr>
              <a:defRPr/>
            </a:pPr>
            <a:r>
              <a:rPr lang="zh-CN" altLang="en-US"/>
              <a:t>大数据管理----前言</a:t>
            </a:r>
            <a:endParaRPr lang="zh-CN" altLang="zh-CN"/>
          </a:p>
        </p:txBody>
      </p:sp>
    </p:spTree>
    <p:extLst>
      <p:ext uri="{BB962C8B-B14F-4D97-AF65-F5344CB8AC3E}">
        <p14:creationId xmlns:p14="http://schemas.microsoft.com/office/powerpoint/2010/main" val="12480330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分布式应用系统示例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t>情况一的解决方案</a:t>
            </a:r>
            <a:endParaRPr lang="en-US" altLang="zh-CN" sz="2800" dirty="0"/>
          </a:p>
          <a:p>
            <a:pPr lvl="1">
              <a:lnSpc>
                <a:spcPct val="150000"/>
              </a:lnSpc>
            </a:pPr>
            <a:r>
              <a:rPr lang="zh-CN" altLang="en-US" sz="2200" dirty="0"/>
              <a:t>方案</a:t>
            </a:r>
            <a:r>
              <a:rPr lang="en-US" altLang="zh-CN" sz="2200" dirty="0"/>
              <a:t>4</a:t>
            </a:r>
            <a:r>
              <a:rPr lang="zh-CN" altLang="en-US" sz="2200" dirty="0"/>
              <a:t>：订单系统先调用支付系统成功的时候，支付系统先不扣钱，而是先把钱冻结起来，不让用户给其他订单支付，然后等订单系统把订单状态更新为支付成功的时候，再通知支付系统扣钱，这个时候支付系统扣钱，完成后续的操作</a:t>
            </a:r>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51</a:t>
            </a:fld>
            <a:endParaRPr lang="en-US" altLang="zh-CN"/>
          </a:p>
        </p:txBody>
      </p:sp>
      <p:sp>
        <p:nvSpPr>
          <p:cNvPr id="6" name="页脚占位符 5"/>
          <p:cNvSpPr>
            <a:spLocks noGrp="1"/>
          </p:cNvSpPr>
          <p:nvPr>
            <p:ph type="ftr" sz="quarter" idx="12"/>
          </p:nvPr>
        </p:nvSpPr>
        <p:spPr/>
        <p:txBody>
          <a:bodyPr/>
          <a:lstStyle/>
          <a:p>
            <a:pPr>
              <a:defRPr/>
            </a:pPr>
            <a:r>
              <a:rPr lang="zh-CN" altLang="en-US"/>
              <a:t>大数据管理----前言</a:t>
            </a:r>
            <a:endParaRPr lang="zh-CN" altLang="zh-CN"/>
          </a:p>
        </p:txBody>
      </p:sp>
    </p:spTree>
    <p:extLst>
      <p:ext uri="{BB962C8B-B14F-4D97-AF65-F5344CB8AC3E}">
        <p14:creationId xmlns:p14="http://schemas.microsoft.com/office/powerpoint/2010/main" val="4048065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分布式应用系统示例</a:t>
            </a:r>
            <a:endParaRPr lang="zh-CN" altLang="en-US" dirty="0"/>
          </a:p>
        </p:txBody>
      </p:sp>
      <p:sp>
        <p:nvSpPr>
          <p:cNvPr id="3" name="内容占位符 2"/>
          <p:cNvSpPr>
            <a:spLocks noGrp="1"/>
          </p:cNvSpPr>
          <p:nvPr>
            <p:ph idx="1"/>
          </p:nvPr>
        </p:nvSpPr>
        <p:spPr>
          <a:xfrm>
            <a:off x="685800" y="1295400"/>
            <a:ext cx="7772400" cy="4876800"/>
          </a:xfrm>
        </p:spPr>
        <p:txBody>
          <a:bodyPr/>
          <a:lstStyle/>
          <a:p>
            <a:pPr>
              <a:lnSpc>
                <a:spcPct val="150000"/>
              </a:lnSpc>
            </a:pPr>
            <a:r>
              <a:rPr lang="zh-CN" altLang="en-US" sz="2800" dirty="0"/>
              <a:t>情况一的解决方案</a:t>
            </a:r>
            <a:endParaRPr lang="en-US" altLang="zh-CN" sz="2800" dirty="0"/>
          </a:p>
          <a:p>
            <a:pPr lvl="1">
              <a:lnSpc>
                <a:spcPct val="150000"/>
              </a:lnSpc>
            </a:pPr>
            <a:r>
              <a:rPr lang="zh-CN" altLang="en-US" sz="2200" dirty="0"/>
              <a:t>看起来方案</a:t>
            </a:r>
            <a:r>
              <a:rPr lang="en-US" altLang="zh-CN" sz="2200" dirty="0"/>
              <a:t>4</a:t>
            </a:r>
            <a:r>
              <a:rPr lang="zh-CN" altLang="en-US" sz="2200" dirty="0"/>
              <a:t>不错，仔细分析一下流程，这个方案还存在什么问题？</a:t>
            </a:r>
            <a:endParaRPr lang="en-US" altLang="zh-CN" sz="2200" dirty="0"/>
          </a:p>
          <a:p>
            <a:pPr lvl="1">
              <a:lnSpc>
                <a:spcPct val="150000"/>
              </a:lnSpc>
            </a:pPr>
            <a:r>
              <a:rPr lang="zh-CN" altLang="en-US" sz="2200" dirty="0"/>
              <a:t>假设订单系统在调用支付系统冻结的时候，支付系统冻结成功，但是订单系统超时，这个时候返回给用户，告知用户支付失败，如果用户再次支付这笔订单，那么由支付系统进行控制，告诉订单系统冻结成功，订单系统更新状态，通知支付系统扣钱。如果这时候通知失败，反正钱已冻结，用户不能用，只要定时扫描订单和支付状态，进行扣钱</a:t>
            </a:r>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dirty="0"/>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52</a:t>
            </a:fld>
            <a:endParaRPr lang="en-US" altLang="zh-CN"/>
          </a:p>
        </p:txBody>
      </p:sp>
      <p:sp>
        <p:nvSpPr>
          <p:cNvPr id="6" name="页脚占位符 5"/>
          <p:cNvSpPr>
            <a:spLocks noGrp="1"/>
          </p:cNvSpPr>
          <p:nvPr>
            <p:ph type="ftr" sz="quarter" idx="12"/>
          </p:nvPr>
        </p:nvSpPr>
        <p:spPr/>
        <p:txBody>
          <a:bodyPr/>
          <a:lstStyle/>
          <a:p>
            <a:pPr>
              <a:defRPr/>
            </a:pPr>
            <a:r>
              <a:rPr lang="zh-CN" altLang="en-US" dirty="0"/>
              <a:t>大数据管理----前言</a:t>
            </a:r>
            <a:endParaRPr lang="zh-CN" altLang="zh-CN" dirty="0"/>
          </a:p>
        </p:txBody>
      </p:sp>
    </p:spTree>
    <p:extLst>
      <p:ext uri="{BB962C8B-B14F-4D97-AF65-F5344CB8AC3E}">
        <p14:creationId xmlns:p14="http://schemas.microsoft.com/office/powerpoint/2010/main" val="109312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分布式应用系统示例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t>情况一的解决方案</a:t>
            </a:r>
            <a:endParaRPr lang="en-US" altLang="zh-CN" sz="2800" dirty="0"/>
          </a:p>
          <a:p>
            <a:pPr lvl="1">
              <a:lnSpc>
                <a:spcPct val="150000"/>
              </a:lnSpc>
            </a:pPr>
            <a:r>
              <a:rPr lang="zh-CN" altLang="en-US" sz="2200" dirty="0"/>
              <a:t>那么如果用户重新拍下一笔订单，</a:t>
            </a:r>
            <a:r>
              <a:rPr lang="en-US" altLang="zh-CN" sz="2200" dirty="0"/>
              <a:t>100</a:t>
            </a:r>
            <a:r>
              <a:rPr lang="zh-CN" altLang="en-US" sz="2200" dirty="0"/>
              <a:t>块钱，对新的订单进行支付，这个时候由于先前那一笔订单的钱被冻结了，这个时候用户余额剩余</a:t>
            </a:r>
            <a:r>
              <a:rPr lang="en-US" altLang="zh-CN" sz="2200" dirty="0"/>
              <a:t>100</a:t>
            </a:r>
            <a:r>
              <a:rPr lang="zh-CN" altLang="en-US" sz="2200" dirty="0"/>
              <a:t>，冻结</a:t>
            </a:r>
            <a:r>
              <a:rPr lang="en-US" altLang="zh-CN" sz="2200" dirty="0"/>
              <a:t>100</a:t>
            </a:r>
            <a:r>
              <a:rPr lang="zh-CN" altLang="en-US" sz="2200" dirty="0"/>
              <a:t>，发现可用的余额足够，那就直接对用户扣钱</a:t>
            </a:r>
            <a:endParaRPr lang="en-US" altLang="zh-CN" sz="2200" dirty="0"/>
          </a:p>
          <a:p>
            <a:pPr lvl="1">
              <a:lnSpc>
                <a:spcPct val="150000"/>
              </a:lnSpc>
            </a:pPr>
            <a:r>
              <a:rPr lang="zh-CN" altLang="en-US" sz="2200" dirty="0"/>
              <a:t>这个时候余额剩余</a:t>
            </a:r>
            <a:r>
              <a:rPr lang="en-US" altLang="zh-CN" sz="2200" dirty="0"/>
              <a:t>0</a:t>
            </a:r>
            <a:r>
              <a:rPr lang="zh-CN" altLang="en-US" sz="2200" dirty="0"/>
              <a:t>，冻结</a:t>
            </a:r>
            <a:r>
              <a:rPr lang="en-US" altLang="zh-CN" sz="2200" dirty="0"/>
              <a:t>200</a:t>
            </a:r>
            <a:endParaRPr lang="zh-CN" altLang="en-US" sz="2200" dirty="0"/>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53</a:t>
            </a:fld>
            <a:endParaRPr lang="en-US" altLang="zh-CN"/>
          </a:p>
        </p:txBody>
      </p:sp>
      <p:sp>
        <p:nvSpPr>
          <p:cNvPr id="6" name="页脚占位符 5"/>
          <p:cNvSpPr>
            <a:spLocks noGrp="1"/>
          </p:cNvSpPr>
          <p:nvPr>
            <p:ph type="ftr" sz="quarter" idx="12"/>
          </p:nvPr>
        </p:nvSpPr>
        <p:spPr/>
        <p:txBody>
          <a:bodyPr/>
          <a:lstStyle/>
          <a:p>
            <a:pPr>
              <a:defRPr/>
            </a:pPr>
            <a:r>
              <a:rPr lang="zh-CN" altLang="en-US"/>
              <a:t>大数据管理----前言</a:t>
            </a:r>
            <a:endParaRPr lang="zh-CN" altLang="zh-CN"/>
          </a:p>
        </p:txBody>
      </p:sp>
    </p:spTree>
    <p:extLst>
      <p:ext uri="{BB962C8B-B14F-4D97-AF65-F5344CB8AC3E}">
        <p14:creationId xmlns:p14="http://schemas.microsoft.com/office/powerpoint/2010/main" val="743285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分布式应用系统示例</a:t>
            </a:r>
            <a:endParaRPr lang="zh-CN" altLang="en-US" dirty="0"/>
          </a:p>
        </p:txBody>
      </p:sp>
      <p:sp>
        <p:nvSpPr>
          <p:cNvPr id="3" name="内容占位符 2"/>
          <p:cNvSpPr>
            <a:spLocks noGrp="1"/>
          </p:cNvSpPr>
          <p:nvPr>
            <p:ph idx="1"/>
          </p:nvPr>
        </p:nvSpPr>
        <p:spPr>
          <a:xfrm>
            <a:off x="685800" y="1371600"/>
            <a:ext cx="7990656" cy="4876800"/>
          </a:xfrm>
        </p:spPr>
        <p:txBody>
          <a:bodyPr/>
          <a:lstStyle/>
          <a:p>
            <a:pPr>
              <a:lnSpc>
                <a:spcPct val="150000"/>
              </a:lnSpc>
            </a:pPr>
            <a:r>
              <a:rPr lang="zh-CN" altLang="en-US" sz="2800" dirty="0"/>
              <a:t>情况一的解决方案</a:t>
            </a:r>
            <a:endParaRPr lang="en-US" altLang="zh-CN" sz="2800" dirty="0"/>
          </a:p>
          <a:p>
            <a:pPr lvl="1">
              <a:lnSpc>
                <a:spcPct val="150000"/>
              </a:lnSpc>
            </a:pPr>
            <a:r>
              <a:rPr lang="zh-CN" altLang="en-US" sz="2200" dirty="0"/>
              <a:t>第一笔</a:t>
            </a:r>
            <a:r>
              <a:rPr lang="en-US" altLang="zh-CN" sz="2200" dirty="0"/>
              <a:t>100</a:t>
            </a:r>
            <a:r>
              <a:rPr lang="zh-CN" altLang="en-US" sz="2200" dirty="0"/>
              <a:t>如何处理？</a:t>
            </a:r>
            <a:endParaRPr lang="en-US" altLang="zh-CN" sz="2200" dirty="0"/>
          </a:p>
          <a:p>
            <a:pPr lvl="1">
              <a:lnSpc>
                <a:spcPct val="150000"/>
              </a:lnSpc>
            </a:pPr>
            <a:r>
              <a:rPr lang="zh-CN" altLang="en-US" sz="2200" dirty="0"/>
              <a:t>可以定时扫描，发现订单状态是初始的话，就对用户的支付余额进行解冻处理，这个时候用户的余额变成</a:t>
            </a:r>
            <a:r>
              <a:rPr lang="en-US" altLang="zh-CN" sz="2200" dirty="0"/>
              <a:t>100</a:t>
            </a:r>
            <a:r>
              <a:rPr lang="zh-CN" altLang="en-US" sz="2200" dirty="0"/>
              <a:t>，订单数据和支付数据又一致了</a:t>
            </a:r>
            <a:endParaRPr lang="en-US" altLang="zh-CN" sz="2200" dirty="0"/>
          </a:p>
          <a:p>
            <a:pPr lvl="1">
              <a:lnSpc>
                <a:spcPct val="150000"/>
              </a:lnSpc>
            </a:pPr>
            <a:r>
              <a:rPr lang="zh-CN" altLang="en-US" sz="2200" dirty="0"/>
              <a:t> 假设原先用户余额只有</a:t>
            </a:r>
            <a:r>
              <a:rPr lang="en-US" altLang="zh-CN" sz="2200" dirty="0"/>
              <a:t>100</a:t>
            </a:r>
            <a:r>
              <a:rPr lang="zh-CN" altLang="en-US" sz="2200" dirty="0"/>
              <a:t>，被冻结了，用户重新下单，支付的时候就失败了，所以要尽早解冻用户余额，比如</a:t>
            </a:r>
            <a:r>
              <a:rPr lang="en-US" altLang="zh-CN" sz="2200" dirty="0"/>
              <a:t>10</a:t>
            </a:r>
            <a:r>
              <a:rPr lang="zh-CN" altLang="en-US" sz="2200" dirty="0"/>
              <a:t>秒之内。但是不管如何快速，总有数据不一致的时刻，这个是没有办法避免的</a:t>
            </a:r>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54</a:t>
            </a:fld>
            <a:endParaRPr lang="en-US" altLang="zh-CN"/>
          </a:p>
        </p:txBody>
      </p:sp>
    </p:spTree>
    <p:extLst>
      <p:ext uri="{BB962C8B-B14F-4D97-AF65-F5344CB8AC3E}">
        <p14:creationId xmlns:p14="http://schemas.microsoft.com/office/powerpoint/2010/main" val="29530232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分布式应用系统示例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第二个问题：订单系统调用支付系统成功，状态也已经更新成功，但通知仓库发货失败，订单是</a:t>
            </a:r>
            <a:r>
              <a:rPr lang="en-US" altLang="zh-CN" sz="2400" dirty="0"/>
              <a:t>P(</a:t>
            </a:r>
            <a:r>
              <a:rPr lang="zh-CN" altLang="en-US" sz="2400" dirty="0"/>
              <a:t>已支付</a:t>
            </a:r>
            <a:r>
              <a:rPr lang="en-US" altLang="zh-CN" sz="2400" dirty="0"/>
              <a:t>)</a:t>
            </a:r>
            <a:r>
              <a:rPr lang="zh-CN" altLang="en-US" sz="2400" dirty="0"/>
              <a:t>状态，会员帐户余额是</a:t>
            </a:r>
            <a:r>
              <a:rPr lang="en-US" altLang="zh-CN" sz="2400" dirty="0"/>
              <a:t>100,</a:t>
            </a:r>
            <a:r>
              <a:rPr lang="zh-CN" altLang="en-US" sz="2400" dirty="0"/>
              <a:t>但是仓库不会发货</a:t>
            </a:r>
            <a:endParaRPr lang="en-US" altLang="zh-CN" sz="2400" dirty="0"/>
          </a:p>
          <a:p>
            <a:pPr>
              <a:lnSpc>
                <a:spcPct val="150000"/>
              </a:lnSpc>
            </a:pPr>
            <a:r>
              <a:rPr lang="zh-CN" altLang="en-US" sz="2400" dirty="0"/>
              <a:t>这个相对来说比较简单，可以采取重试机制，如果发现通知仓库发货失败，就一直重试</a:t>
            </a:r>
            <a:endParaRPr lang="en-US" altLang="zh-CN" sz="2400" dirty="0"/>
          </a:p>
          <a:p>
            <a:pPr lvl="1">
              <a:lnSpc>
                <a:spcPct val="150000"/>
              </a:lnSpc>
            </a:pPr>
            <a:r>
              <a:rPr lang="en-US" altLang="zh-CN" sz="2200" dirty="0"/>
              <a:t>1 </a:t>
            </a:r>
            <a:r>
              <a:rPr lang="zh-CN" altLang="en-US" sz="2200" dirty="0"/>
              <a:t>异步方式：通过类似消息通知的机制，采用请求</a:t>
            </a:r>
            <a:r>
              <a:rPr lang="en-US" altLang="zh-CN" sz="2200" dirty="0"/>
              <a:t>-</a:t>
            </a:r>
            <a:r>
              <a:rPr lang="zh-CN" altLang="en-US" sz="2200" dirty="0"/>
              <a:t>应答的方式</a:t>
            </a:r>
          </a:p>
          <a:p>
            <a:pPr lvl="1">
              <a:lnSpc>
                <a:spcPct val="150000"/>
              </a:lnSpc>
            </a:pPr>
            <a:r>
              <a:rPr lang="en-US" altLang="zh-CN" sz="2200" dirty="0"/>
              <a:t>2 </a:t>
            </a:r>
            <a:r>
              <a:rPr lang="zh-CN" altLang="en-US" sz="2200" dirty="0"/>
              <a:t>同步调用：类似于远程过程调用</a:t>
            </a:r>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55</a:t>
            </a:fld>
            <a:endParaRPr lang="en-US" altLang="zh-CN"/>
          </a:p>
        </p:txBody>
      </p:sp>
      <p:sp>
        <p:nvSpPr>
          <p:cNvPr id="6" name="页脚占位符 5"/>
          <p:cNvSpPr>
            <a:spLocks noGrp="1"/>
          </p:cNvSpPr>
          <p:nvPr>
            <p:ph type="ftr" sz="quarter" idx="12"/>
          </p:nvPr>
        </p:nvSpPr>
        <p:spPr/>
        <p:txBody>
          <a:bodyPr/>
          <a:lstStyle/>
          <a:p>
            <a:pPr>
              <a:defRPr/>
            </a:pPr>
            <a:r>
              <a:rPr lang="zh-CN" altLang="en-US"/>
              <a:t>大数据管理----前言</a:t>
            </a:r>
            <a:endParaRPr lang="zh-CN" altLang="zh-CN"/>
          </a:p>
        </p:txBody>
      </p:sp>
    </p:spTree>
    <p:extLst>
      <p:ext uri="{BB962C8B-B14F-4D97-AF65-F5344CB8AC3E}">
        <p14:creationId xmlns:p14="http://schemas.microsoft.com/office/powerpoint/2010/main" val="432209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分布式应用系统示例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第三个问题：订单系统调用支付系统成功，状态也更新成功，然后通知仓库发货，仓库告诉订单系统没货</a:t>
            </a:r>
            <a:endParaRPr lang="en-US" altLang="zh-CN" sz="2400" dirty="0"/>
          </a:p>
          <a:p>
            <a:pPr>
              <a:lnSpc>
                <a:spcPct val="150000"/>
              </a:lnSpc>
            </a:pPr>
            <a:r>
              <a:rPr lang="zh-CN" altLang="en-US" sz="2400" dirty="0"/>
              <a:t>这个时候数据状态和第二种情况一样</a:t>
            </a:r>
          </a:p>
          <a:p>
            <a:pPr>
              <a:lnSpc>
                <a:spcPct val="150000"/>
              </a:lnSpc>
            </a:pPr>
            <a:r>
              <a:rPr lang="zh-CN" altLang="en-US" sz="2400" dirty="0"/>
              <a:t>考虑几种解决的方案</a:t>
            </a:r>
          </a:p>
          <a:p>
            <a:pPr lvl="1">
              <a:lnSpc>
                <a:spcPct val="150000"/>
              </a:lnSpc>
            </a:pPr>
            <a:r>
              <a:rPr lang="en-US" altLang="zh-CN" sz="2000" dirty="0"/>
              <a:t>1 </a:t>
            </a:r>
            <a:r>
              <a:rPr lang="zh-CN" altLang="en-US" sz="2000" dirty="0"/>
              <a:t>在会员下单的时刻，就告诉仓库把货物留下来，</a:t>
            </a:r>
          </a:p>
          <a:p>
            <a:pPr lvl="1">
              <a:lnSpc>
                <a:spcPct val="150000"/>
              </a:lnSpc>
            </a:pPr>
            <a:r>
              <a:rPr lang="en-US" altLang="zh-CN" sz="2000" dirty="0"/>
              <a:t>2 </a:t>
            </a:r>
            <a:r>
              <a:rPr lang="zh-CN" altLang="en-US" sz="2000" dirty="0"/>
              <a:t>在会员支付订单时候，在支付之前检查仓库有没有货，如果没有货，就告知会员</a:t>
            </a:r>
          </a:p>
          <a:p>
            <a:pPr lvl="1">
              <a:lnSpc>
                <a:spcPct val="150000"/>
              </a:lnSpc>
            </a:pPr>
            <a:r>
              <a:rPr lang="en-US" altLang="zh-CN" sz="2000" dirty="0"/>
              <a:t>3 </a:t>
            </a:r>
            <a:r>
              <a:rPr lang="zh-CN" altLang="en-US" sz="2000" dirty="0"/>
              <a:t>如果会员支付成功，这个时候没有货了，就会退款给用户或者等待有货的时候再发货</a:t>
            </a:r>
          </a:p>
        </p:txBody>
      </p:sp>
      <p:sp>
        <p:nvSpPr>
          <p:cNvPr id="4" name="日期占位符 3"/>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a:p>
        </p:txBody>
      </p:sp>
      <p:sp>
        <p:nvSpPr>
          <p:cNvPr id="5" name="灯片编号占位符 4"/>
          <p:cNvSpPr>
            <a:spLocks noGrp="1"/>
          </p:cNvSpPr>
          <p:nvPr>
            <p:ph type="sldNum" sz="quarter" idx="11"/>
          </p:nvPr>
        </p:nvSpPr>
        <p:spPr/>
        <p:txBody>
          <a:bodyPr/>
          <a:lstStyle/>
          <a:p>
            <a:pPr>
              <a:defRPr/>
            </a:pPr>
            <a:fld id="{10DD3178-CA63-4BC8-AFD1-1E9605E34F4D}" type="slidenum">
              <a:rPr lang="zh-CN" altLang="en-US" smtClean="0"/>
              <a:pPr>
                <a:defRPr/>
              </a:pPr>
              <a:t>56</a:t>
            </a:fld>
            <a:endParaRPr lang="en-US" altLang="zh-CN"/>
          </a:p>
        </p:txBody>
      </p:sp>
      <p:sp>
        <p:nvSpPr>
          <p:cNvPr id="6" name="页脚占位符 5"/>
          <p:cNvSpPr>
            <a:spLocks noGrp="1"/>
          </p:cNvSpPr>
          <p:nvPr>
            <p:ph type="ftr" sz="quarter" idx="12"/>
          </p:nvPr>
        </p:nvSpPr>
        <p:spPr/>
        <p:txBody>
          <a:bodyPr/>
          <a:lstStyle/>
          <a:p>
            <a:pPr>
              <a:defRPr/>
            </a:pPr>
            <a:r>
              <a:rPr lang="zh-CN" altLang="en-US"/>
              <a:t>大数据管理----前言</a:t>
            </a:r>
            <a:endParaRPr lang="zh-CN" altLang="zh-CN"/>
          </a:p>
        </p:txBody>
      </p:sp>
    </p:spTree>
    <p:extLst>
      <p:ext uri="{BB962C8B-B14F-4D97-AF65-F5344CB8AC3E}">
        <p14:creationId xmlns:p14="http://schemas.microsoft.com/office/powerpoint/2010/main" val="277848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rgbClr val="FF0000"/>
                </a:solidFill>
              </a:rPr>
              <a:t>理解</a:t>
            </a:r>
            <a:r>
              <a:rPr lang="en-US" altLang="zh-CN" dirty="0">
                <a:solidFill>
                  <a:srgbClr val="FF0000"/>
                </a:solidFill>
              </a:rPr>
              <a:t>CAP</a:t>
            </a:r>
            <a:r>
              <a:rPr lang="zh-CN" altLang="en-US" dirty="0">
                <a:solidFill>
                  <a:srgbClr val="FF0000"/>
                </a:solidFill>
              </a:rPr>
              <a:t>理论</a:t>
            </a:r>
            <a:endParaRPr lang="en-US" dirty="0">
              <a:solidFill>
                <a:srgbClr val="FF0000"/>
              </a:solidFill>
            </a:endParaRPr>
          </a:p>
        </p:txBody>
      </p:sp>
      <p:sp>
        <p:nvSpPr>
          <p:cNvPr id="12291" name="内容占位符 2"/>
          <p:cNvSpPr>
            <a:spLocks noGrp="1"/>
          </p:cNvSpPr>
          <p:nvPr>
            <p:ph idx="1"/>
          </p:nvPr>
        </p:nvSpPr>
        <p:spPr>
          <a:xfrm>
            <a:off x="457200" y="1341438"/>
            <a:ext cx="8229600" cy="4967287"/>
          </a:xfrm>
        </p:spPr>
        <p:txBody>
          <a:bodyPr/>
          <a:lstStyle/>
          <a:p>
            <a:r>
              <a:rPr lang="zh-CN" altLang="en-US" sz="2400" dirty="0"/>
              <a:t>想象两个节点分处分区两侧，即</a:t>
            </a:r>
            <a:r>
              <a:rPr lang="en-US" altLang="zh-CN" sz="2400" dirty="0"/>
              <a:t>G</a:t>
            </a:r>
            <a:r>
              <a:rPr lang="en-US" altLang="zh-CN" sz="2400" baseline="-25000" dirty="0"/>
              <a:t>1</a:t>
            </a:r>
            <a:r>
              <a:rPr lang="zh-CN" altLang="en-US" sz="2400" dirty="0"/>
              <a:t>和</a:t>
            </a:r>
            <a:r>
              <a:rPr lang="en-US" altLang="zh-CN" sz="2400" dirty="0"/>
              <a:t>G</a:t>
            </a:r>
            <a:r>
              <a:rPr lang="en-US" altLang="zh-CN" sz="2400" baseline="-25000" dirty="0"/>
              <a:t>2</a:t>
            </a:r>
            <a:r>
              <a:rPr lang="zh-CN" altLang="en-US" sz="2400" dirty="0"/>
              <a:t>网络不连通</a:t>
            </a:r>
            <a:endParaRPr lang="en-US" altLang="zh-CN" sz="2400" dirty="0"/>
          </a:p>
          <a:p>
            <a:r>
              <a:rPr lang="zh-CN" altLang="en-US" sz="2400" dirty="0"/>
              <a:t>允许至少一个节点更新状态会导致数据不一致，即丧失了</a:t>
            </a:r>
            <a:r>
              <a:rPr lang="en-US" altLang="zh-CN" sz="2400" dirty="0"/>
              <a:t>C</a:t>
            </a:r>
            <a:r>
              <a:rPr lang="zh-CN" altLang="en-US" sz="2400" dirty="0"/>
              <a:t>性质</a:t>
            </a:r>
            <a:endParaRPr lang="en-US" altLang="zh-CN" sz="2400" dirty="0"/>
          </a:p>
          <a:p>
            <a:endParaRPr lang="zh-CN" altLang="en-US" sz="2400" dirty="0"/>
          </a:p>
        </p:txBody>
      </p:sp>
      <p:pic>
        <p:nvPicPr>
          <p:cNvPr id="4" name="图片 3"/>
          <p:cNvPicPr>
            <a:picLocks noChangeAspect="1"/>
          </p:cNvPicPr>
          <p:nvPr/>
        </p:nvPicPr>
        <p:blipFill>
          <a:blip r:embed="rId3"/>
          <a:stretch>
            <a:fillRect/>
          </a:stretch>
        </p:blipFill>
        <p:spPr>
          <a:xfrm>
            <a:off x="0" y="2643981"/>
            <a:ext cx="9353550" cy="23622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880" y="4654114"/>
            <a:ext cx="2232248" cy="1727214"/>
          </a:xfrm>
          <a:prstGeom prst="rect">
            <a:avLst/>
          </a:prstGeom>
        </p:spPr>
      </p:pic>
      <p:sp>
        <p:nvSpPr>
          <p:cNvPr id="6" name="矩形 5"/>
          <p:cNvSpPr/>
          <p:nvPr/>
        </p:nvSpPr>
        <p:spPr>
          <a:xfrm>
            <a:off x="2709272" y="6381328"/>
            <a:ext cx="3518912" cy="400110"/>
          </a:xfrm>
          <a:prstGeom prst="rect">
            <a:avLst/>
          </a:prstGeom>
        </p:spPr>
        <p:txBody>
          <a:bodyPr wrap="none">
            <a:spAutoFit/>
          </a:bodyPr>
          <a:lstStyle/>
          <a:p>
            <a:pPr algn="ctr"/>
            <a:r>
              <a:rPr lang="zh-CN" altLang="en-US" sz="2000" b="1" i="0" dirty="0">
                <a:solidFill>
                  <a:srgbClr val="000000"/>
                </a:solidFill>
                <a:effectLst/>
                <a:latin typeface="微软雅黑" panose="020B0503020204020204" pitchFamily="34" charset="-122"/>
                <a:ea typeface="微软雅黑" panose="020B0503020204020204" pitchFamily="34" charset="-122"/>
              </a:rPr>
              <a:t>满足了可用性，失去了一致性</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rgbClr val="FF0000"/>
                </a:solidFill>
              </a:rPr>
              <a:t>理解</a:t>
            </a:r>
            <a:r>
              <a:rPr lang="en-US" altLang="zh-CN" dirty="0">
                <a:solidFill>
                  <a:srgbClr val="FF0000"/>
                </a:solidFill>
              </a:rPr>
              <a:t>CAP</a:t>
            </a:r>
            <a:r>
              <a:rPr lang="zh-CN" altLang="en-US" dirty="0">
                <a:solidFill>
                  <a:srgbClr val="FF0000"/>
                </a:solidFill>
              </a:rPr>
              <a:t>理论</a:t>
            </a:r>
            <a:endParaRPr lang="en-US" dirty="0">
              <a:solidFill>
                <a:srgbClr val="FF0000"/>
              </a:solidFill>
            </a:endParaRPr>
          </a:p>
        </p:txBody>
      </p:sp>
      <p:sp>
        <p:nvSpPr>
          <p:cNvPr id="12291" name="内容占位符 2"/>
          <p:cNvSpPr>
            <a:spLocks noGrp="1"/>
          </p:cNvSpPr>
          <p:nvPr>
            <p:ph idx="1"/>
          </p:nvPr>
        </p:nvSpPr>
        <p:spPr>
          <a:xfrm>
            <a:off x="457200" y="1341438"/>
            <a:ext cx="8229600" cy="4967287"/>
          </a:xfrm>
        </p:spPr>
        <p:txBody>
          <a:bodyPr/>
          <a:lstStyle/>
          <a:p>
            <a:r>
              <a:rPr lang="zh-CN" altLang="en-US" sz="2400" dirty="0"/>
              <a:t>如果为了保证数据一致性，将分区一侧的节点设置为不可用，那么又丧失了</a:t>
            </a:r>
            <a:r>
              <a:rPr lang="en-US" altLang="zh-CN" sz="2400" dirty="0"/>
              <a:t>A</a:t>
            </a:r>
            <a:r>
              <a:rPr lang="zh-CN" altLang="en-US" sz="2400" dirty="0"/>
              <a:t>性质</a:t>
            </a:r>
            <a:endParaRPr lang="en-US" altLang="zh-CN" sz="2400" dirty="0"/>
          </a:p>
          <a:p>
            <a:endParaRPr lang="zh-CN" altLang="en-US" sz="2400" dirty="0"/>
          </a:p>
        </p:txBody>
      </p:sp>
      <p:pic>
        <p:nvPicPr>
          <p:cNvPr id="4" name="图片 3"/>
          <p:cNvPicPr>
            <a:picLocks noChangeAspect="1"/>
          </p:cNvPicPr>
          <p:nvPr/>
        </p:nvPicPr>
        <p:blipFill>
          <a:blip r:embed="rId2"/>
          <a:stretch>
            <a:fillRect/>
          </a:stretch>
        </p:blipFill>
        <p:spPr>
          <a:xfrm>
            <a:off x="0" y="2132856"/>
            <a:ext cx="9353550" cy="2362200"/>
          </a:xfrm>
          <a:prstGeom prst="rect">
            <a:avLst/>
          </a:prstGeom>
        </p:spPr>
      </p:pic>
      <p:pic>
        <p:nvPicPr>
          <p:cNvPr id="3" name="图片 2"/>
          <p:cNvPicPr>
            <a:picLocks noChangeAspect="1"/>
          </p:cNvPicPr>
          <p:nvPr/>
        </p:nvPicPr>
        <p:blipFill rotWithShape="1">
          <a:blip r:embed="rId3"/>
          <a:srcRect r="1725"/>
          <a:stretch/>
        </p:blipFill>
        <p:spPr>
          <a:xfrm>
            <a:off x="2176463" y="4254541"/>
            <a:ext cx="4483769" cy="2162175"/>
          </a:xfrm>
          <a:prstGeom prst="rect">
            <a:avLst/>
          </a:prstGeom>
        </p:spPr>
      </p:pic>
      <p:sp>
        <p:nvSpPr>
          <p:cNvPr id="6" name="矩形 5"/>
          <p:cNvSpPr/>
          <p:nvPr/>
        </p:nvSpPr>
        <p:spPr>
          <a:xfrm>
            <a:off x="2709270" y="6381328"/>
            <a:ext cx="3518912" cy="400110"/>
          </a:xfrm>
          <a:prstGeom prst="rect">
            <a:avLst/>
          </a:prstGeom>
        </p:spPr>
        <p:txBody>
          <a:bodyPr wrap="none">
            <a:spAutoFit/>
          </a:bodyPr>
          <a:lstStyle/>
          <a:p>
            <a:pPr algn="ctr"/>
            <a:r>
              <a:rPr lang="zh-CN" altLang="en-US" sz="2000" b="1" i="0" dirty="0">
                <a:solidFill>
                  <a:schemeClr val="bg2"/>
                </a:solidFill>
                <a:effectLst/>
                <a:latin typeface="微软雅黑" panose="020B0503020204020204" pitchFamily="34" charset="-122"/>
                <a:ea typeface="微软雅黑" panose="020B0503020204020204" pitchFamily="34" charset="-122"/>
              </a:rPr>
              <a:t>满足了一致性，失去了</a:t>
            </a:r>
            <a:r>
              <a:rPr lang="zh-CN" altLang="en-US" sz="2000" b="1" dirty="0">
                <a:solidFill>
                  <a:schemeClr val="bg2"/>
                </a:solidFill>
                <a:latin typeface="微软雅黑" panose="020B0503020204020204" pitchFamily="34" charset="-122"/>
                <a:ea typeface="微软雅黑" panose="020B0503020204020204" pitchFamily="34" charset="-122"/>
              </a:rPr>
              <a:t>可用性</a:t>
            </a:r>
          </a:p>
        </p:txBody>
      </p:sp>
    </p:spTree>
    <p:extLst>
      <p:ext uri="{BB962C8B-B14F-4D97-AF65-F5344CB8AC3E}">
        <p14:creationId xmlns:p14="http://schemas.microsoft.com/office/powerpoint/2010/main" val="209486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rgbClr val="FF0000"/>
                </a:solidFill>
              </a:rPr>
              <a:t>理解</a:t>
            </a:r>
            <a:r>
              <a:rPr lang="en-US" altLang="zh-CN" dirty="0">
                <a:solidFill>
                  <a:srgbClr val="FF0000"/>
                </a:solidFill>
              </a:rPr>
              <a:t>CAP</a:t>
            </a:r>
            <a:r>
              <a:rPr lang="zh-CN" altLang="en-US" dirty="0">
                <a:solidFill>
                  <a:srgbClr val="FF0000"/>
                </a:solidFill>
              </a:rPr>
              <a:t>理论</a:t>
            </a:r>
            <a:endParaRPr lang="en-US" dirty="0">
              <a:solidFill>
                <a:srgbClr val="FF0000"/>
              </a:solidFill>
            </a:endParaRPr>
          </a:p>
        </p:txBody>
      </p:sp>
      <p:sp>
        <p:nvSpPr>
          <p:cNvPr id="12291" name="内容占位符 2"/>
          <p:cNvSpPr>
            <a:spLocks noGrp="1"/>
          </p:cNvSpPr>
          <p:nvPr>
            <p:ph idx="1"/>
          </p:nvPr>
        </p:nvSpPr>
        <p:spPr>
          <a:xfrm>
            <a:off x="457200" y="1341438"/>
            <a:ext cx="8229600" cy="4967287"/>
          </a:xfrm>
        </p:spPr>
        <p:txBody>
          <a:bodyPr/>
          <a:lstStyle/>
          <a:p>
            <a:pPr>
              <a:lnSpc>
                <a:spcPct val="150000"/>
              </a:lnSpc>
            </a:pPr>
            <a:r>
              <a:rPr lang="zh-CN" altLang="en-US" sz="2400" dirty="0"/>
              <a:t>除非两个节点可以互相通信，才能既保证</a:t>
            </a:r>
            <a:r>
              <a:rPr lang="en-US" altLang="zh-CN" sz="2400" dirty="0"/>
              <a:t>C</a:t>
            </a:r>
            <a:r>
              <a:rPr lang="zh-CN" altLang="en-US" sz="2400" dirty="0"/>
              <a:t>又保证</a:t>
            </a:r>
            <a:r>
              <a:rPr lang="en-US" altLang="zh-CN" sz="2400" dirty="0"/>
              <a:t>A</a:t>
            </a:r>
            <a:r>
              <a:rPr lang="zh-CN" altLang="en-US" sz="2400" dirty="0"/>
              <a:t>，这又会导致丧失</a:t>
            </a:r>
            <a:r>
              <a:rPr lang="en-US" altLang="zh-CN" sz="2400" dirty="0"/>
              <a:t>P</a:t>
            </a:r>
            <a:r>
              <a:rPr lang="zh-CN" altLang="en-US" sz="2400" dirty="0"/>
              <a:t>性质</a:t>
            </a:r>
            <a:endParaRPr lang="en-US" altLang="zh-CN" sz="2400" dirty="0"/>
          </a:p>
          <a:p>
            <a:pPr>
              <a:lnSpc>
                <a:spcPct val="150000"/>
              </a:lnSpc>
            </a:pPr>
            <a:r>
              <a:rPr lang="zh-CN" altLang="en-US" sz="2400" dirty="0"/>
              <a:t>一般来说，跨区域的系统，无法舍弃</a:t>
            </a:r>
            <a:r>
              <a:rPr lang="en-US" altLang="zh-CN" sz="2400" dirty="0"/>
              <a:t>P</a:t>
            </a:r>
            <a:r>
              <a:rPr lang="zh-CN" altLang="en-US" sz="2400" dirty="0"/>
              <a:t>性质，那么就只能在数据一致性和可用性上做一个艰难选择</a:t>
            </a:r>
            <a:endParaRPr lang="en-US" altLang="zh-CN" sz="2400" dirty="0"/>
          </a:p>
          <a:p>
            <a:pPr>
              <a:lnSpc>
                <a:spcPct val="150000"/>
              </a:lnSpc>
            </a:pPr>
            <a:r>
              <a:rPr lang="en-US" altLang="zh-CN" sz="2400" dirty="0"/>
              <a:t>NoSQL</a:t>
            </a:r>
            <a:r>
              <a:rPr lang="zh-CN" altLang="en-US" sz="2400" dirty="0"/>
              <a:t>运动的主题其实是创造各种可用性优先、数据一致性其次的方案；而传统数据库坚守</a:t>
            </a:r>
            <a:r>
              <a:rPr lang="en-US" altLang="zh-CN" sz="2400" dirty="0"/>
              <a:t>ACID</a:t>
            </a:r>
            <a:r>
              <a:rPr lang="zh-CN" altLang="en-US" sz="2400" dirty="0"/>
              <a:t>特性，做的是相反的事情</a:t>
            </a:r>
          </a:p>
        </p:txBody>
      </p:sp>
    </p:spTree>
    <p:extLst>
      <p:ext uri="{BB962C8B-B14F-4D97-AF65-F5344CB8AC3E}">
        <p14:creationId xmlns:p14="http://schemas.microsoft.com/office/powerpoint/2010/main" val="82245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70E654-0EC1-46D0-B664-B5660FC2A6C5}"/>
              </a:ext>
            </a:extLst>
          </p:cNvPr>
          <p:cNvSpPr>
            <a:spLocks noGrp="1"/>
          </p:cNvSpPr>
          <p:nvPr>
            <p:ph idx="1"/>
          </p:nvPr>
        </p:nvSpPr>
        <p:spPr/>
        <p:txBody>
          <a:bodyPr/>
          <a:lstStyle/>
          <a:p>
            <a:pPr>
              <a:lnSpc>
                <a:spcPct val="150000"/>
              </a:lnSpc>
            </a:pPr>
            <a:r>
              <a:rPr lang="en-US" altLang="zh-CN" sz="2400" dirty="0"/>
              <a:t>CAP</a:t>
            </a:r>
            <a:r>
              <a:rPr lang="zh-CN" altLang="en-US" sz="2400" dirty="0"/>
              <a:t>三者不可兼得，该如何取舍？？？</a:t>
            </a:r>
          </a:p>
          <a:p>
            <a:pPr lvl="1">
              <a:lnSpc>
                <a:spcPct val="150000"/>
              </a:lnSpc>
            </a:pPr>
            <a:r>
              <a:rPr lang="en-US" altLang="zh-CN" sz="2000" dirty="0"/>
              <a:t>CA: </a:t>
            </a:r>
            <a:r>
              <a:rPr lang="zh-CN" altLang="en-US" sz="2000" dirty="0"/>
              <a:t>优先保证一致性和可用性，放弃分区容错。 这也意味着放弃系统的扩展性，系统不再是分布式的，有违设计的初衷</a:t>
            </a:r>
          </a:p>
          <a:p>
            <a:pPr lvl="1">
              <a:lnSpc>
                <a:spcPct val="150000"/>
              </a:lnSpc>
            </a:pPr>
            <a:r>
              <a:rPr lang="en-US" altLang="zh-CN" sz="2000" dirty="0"/>
              <a:t>CP: </a:t>
            </a:r>
            <a:r>
              <a:rPr lang="zh-CN" altLang="en-US" sz="2000" dirty="0"/>
              <a:t>优先保证一致性和分区容错性，放弃可用性。在数据一致性要求比较高的场合</a:t>
            </a:r>
            <a:r>
              <a:rPr lang="en-US" altLang="zh-CN" sz="2000" dirty="0"/>
              <a:t>(</a:t>
            </a:r>
            <a:r>
              <a:rPr lang="zh-CN" altLang="en-US" sz="2000" dirty="0"/>
              <a:t>譬如</a:t>
            </a:r>
            <a:r>
              <a:rPr lang="en-US" altLang="zh-CN" sz="2000" dirty="0"/>
              <a:t>:Zookeeper</a:t>
            </a:r>
            <a:r>
              <a:rPr lang="zh-CN" altLang="en-US" sz="2000" dirty="0"/>
              <a:t>，</a:t>
            </a:r>
            <a:r>
              <a:rPr lang="en-US" altLang="zh-CN" sz="2000" dirty="0" err="1"/>
              <a:t>Hbase</a:t>
            </a:r>
            <a:r>
              <a:rPr lang="en-US" altLang="zh-CN" sz="2000" dirty="0"/>
              <a:t>) </a:t>
            </a:r>
            <a:r>
              <a:rPr lang="zh-CN" altLang="en-US" sz="2000" dirty="0"/>
              <a:t>是比较常见的做法，一旦发生网络故障或者消息丢失，就会牺牲用户体验，等恢复之后用户才逐渐能访问</a:t>
            </a:r>
          </a:p>
          <a:p>
            <a:pPr lvl="1">
              <a:lnSpc>
                <a:spcPct val="150000"/>
              </a:lnSpc>
            </a:pPr>
            <a:r>
              <a:rPr lang="en-US" altLang="zh-CN" sz="2000" dirty="0"/>
              <a:t>AP: </a:t>
            </a:r>
            <a:r>
              <a:rPr lang="zh-CN" altLang="en-US" sz="2000" dirty="0"/>
              <a:t>优先保证可用性和分区容错性，放弃一致性。放弃一致性不是说一致性就不保证了，而是逐渐的变得一致</a:t>
            </a:r>
          </a:p>
        </p:txBody>
      </p:sp>
      <p:sp>
        <p:nvSpPr>
          <p:cNvPr id="4" name="日期占位符 3">
            <a:extLst>
              <a:ext uri="{FF2B5EF4-FFF2-40B4-BE49-F238E27FC236}">
                <a16:creationId xmlns:a16="http://schemas.microsoft.com/office/drawing/2014/main" id="{9455AA70-C71C-47C4-9851-C50B0EA2328E}"/>
              </a:ext>
            </a:extLst>
          </p:cNvPr>
          <p:cNvSpPr>
            <a:spLocks noGrp="1"/>
          </p:cNvSpPr>
          <p:nvPr>
            <p:ph type="dt" sz="half" idx="10"/>
          </p:nvPr>
        </p:nvSpPr>
        <p:spPr/>
        <p:txBody>
          <a:bodyPr/>
          <a:lstStyle/>
          <a:p>
            <a:pPr>
              <a:defRPr/>
            </a:pPr>
            <a:fld id="{16D2A624-C912-497B-AE96-8241BF4804DD}" type="datetime3">
              <a:rPr lang="zh-CN" altLang="en-US" smtClean="0"/>
              <a:pPr>
                <a:defRPr/>
              </a:pPr>
              <a:t>2022年12月22日星期四</a:t>
            </a:fld>
            <a:endParaRPr lang="en-US" altLang="zh-CN"/>
          </a:p>
        </p:txBody>
      </p:sp>
      <p:sp>
        <p:nvSpPr>
          <p:cNvPr id="5" name="灯片编号占位符 4">
            <a:extLst>
              <a:ext uri="{FF2B5EF4-FFF2-40B4-BE49-F238E27FC236}">
                <a16:creationId xmlns:a16="http://schemas.microsoft.com/office/drawing/2014/main" id="{F2B2CC91-F4CE-4CF9-9C2C-316F7E41DDA3}"/>
              </a:ext>
            </a:extLst>
          </p:cNvPr>
          <p:cNvSpPr>
            <a:spLocks noGrp="1"/>
          </p:cNvSpPr>
          <p:nvPr>
            <p:ph type="sldNum" sz="quarter" idx="11"/>
          </p:nvPr>
        </p:nvSpPr>
        <p:spPr/>
        <p:txBody>
          <a:bodyPr/>
          <a:lstStyle/>
          <a:p>
            <a:pPr>
              <a:defRPr/>
            </a:pPr>
            <a:fld id="{10DD3178-CA63-4BC8-AFD1-1E9605E34F4D}" type="slidenum">
              <a:rPr lang="zh-CN" altLang="en-US" smtClean="0"/>
              <a:pPr>
                <a:defRPr/>
              </a:pPr>
              <a:t>9</a:t>
            </a:fld>
            <a:endParaRPr lang="en-US" altLang="zh-CN"/>
          </a:p>
        </p:txBody>
      </p:sp>
      <p:sp>
        <p:nvSpPr>
          <p:cNvPr id="6" name="页脚占位符 5">
            <a:extLst>
              <a:ext uri="{FF2B5EF4-FFF2-40B4-BE49-F238E27FC236}">
                <a16:creationId xmlns:a16="http://schemas.microsoft.com/office/drawing/2014/main" id="{FDA5911E-3D58-4EE4-B999-0E983CB517D6}"/>
              </a:ext>
            </a:extLst>
          </p:cNvPr>
          <p:cNvSpPr>
            <a:spLocks noGrp="1"/>
          </p:cNvSpPr>
          <p:nvPr>
            <p:ph type="ftr" sz="quarter" idx="12"/>
          </p:nvPr>
        </p:nvSpPr>
        <p:spPr/>
        <p:txBody>
          <a:bodyPr/>
          <a:lstStyle/>
          <a:p>
            <a:pPr>
              <a:defRPr/>
            </a:pPr>
            <a:r>
              <a:rPr lang="zh-CN" altLang="en-US"/>
              <a:t>大数据管理----前言</a:t>
            </a:r>
            <a:endParaRPr lang="zh-CN" altLang="zh-CN"/>
          </a:p>
        </p:txBody>
      </p:sp>
      <p:sp>
        <p:nvSpPr>
          <p:cNvPr id="7" name="标题 1">
            <a:extLst>
              <a:ext uri="{FF2B5EF4-FFF2-40B4-BE49-F238E27FC236}">
                <a16:creationId xmlns:a16="http://schemas.microsoft.com/office/drawing/2014/main" id="{02E492FB-CCF3-47B2-A4EF-B83A7C71244A}"/>
              </a:ext>
            </a:extLst>
          </p:cNvPr>
          <p:cNvSpPr txBox="1">
            <a:spLocks/>
          </p:cNvSpPr>
          <p:nvPr/>
        </p:nvSpPr>
        <p:spPr bwMode="auto">
          <a:xfrm>
            <a:off x="685800" y="1524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0" fontAlgn="base" hangingPunct="0">
              <a:spcBef>
                <a:spcPct val="0"/>
              </a:spcBef>
              <a:spcAft>
                <a:spcPct val="0"/>
              </a:spcAft>
              <a:defRPr kumimoji="1" sz="4400" b="1">
                <a:solidFill>
                  <a:srgbClr val="FF3300"/>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b="1">
                <a:solidFill>
                  <a:srgbClr val="FF3300"/>
                </a:solidFill>
                <a:latin typeface="Arial" charset="0"/>
                <a:ea typeface="隶书" pitchFamily="49" charset="-122"/>
              </a:defRPr>
            </a:lvl2pPr>
            <a:lvl3pPr algn="l" rtl="0" eaLnBrk="0" fontAlgn="base" hangingPunct="0">
              <a:spcBef>
                <a:spcPct val="0"/>
              </a:spcBef>
              <a:spcAft>
                <a:spcPct val="0"/>
              </a:spcAft>
              <a:defRPr kumimoji="1" sz="4400" b="1">
                <a:solidFill>
                  <a:srgbClr val="FF3300"/>
                </a:solidFill>
                <a:latin typeface="Arial" charset="0"/>
                <a:ea typeface="隶书" pitchFamily="49" charset="-122"/>
              </a:defRPr>
            </a:lvl3pPr>
            <a:lvl4pPr algn="l" rtl="0" eaLnBrk="0" fontAlgn="base" hangingPunct="0">
              <a:spcBef>
                <a:spcPct val="0"/>
              </a:spcBef>
              <a:spcAft>
                <a:spcPct val="0"/>
              </a:spcAft>
              <a:defRPr kumimoji="1" sz="4400" b="1">
                <a:solidFill>
                  <a:srgbClr val="FF3300"/>
                </a:solidFill>
                <a:latin typeface="Arial" charset="0"/>
                <a:ea typeface="隶书" pitchFamily="49" charset="-122"/>
              </a:defRPr>
            </a:lvl4pPr>
            <a:lvl5pPr algn="l" rtl="0" eaLnBrk="0" fontAlgn="base" hangingPunct="0">
              <a:spcBef>
                <a:spcPct val="0"/>
              </a:spcBef>
              <a:spcAft>
                <a:spcPct val="0"/>
              </a:spcAft>
              <a:defRPr kumimoji="1" sz="4400" b="1">
                <a:solidFill>
                  <a:srgbClr val="FF3300"/>
                </a:solidFill>
                <a:latin typeface="Arial" charset="0"/>
                <a:ea typeface="隶书" pitchFamily="49" charset="-122"/>
              </a:defRPr>
            </a:lvl5pPr>
            <a:lvl6pPr marL="457200" algn="l" rtl="0" fontAlgn="base">
              <a:spcBef>
                <a:spcPct val="0"/>
              </a:spcBef>
              <a:spcAft>
                <a:spcPct val="0"/>
              </a:spcAft>
              <a:defRPr kumimoji="1" sz="4400" b="1">
                <a:solidFill>
                  <a:srgbClr val="FF3300"/>
                </a:solidFill>
                <a:latin typeface="Arial" charset="0"/>
                <a:ea typeface="隶书" pitchFamily="49" charset="-122"/>
              </a:defRPr>
            </a:lvl6pPr>
            <a:lvl7pPr marL="914400" algn="l" rtl="0" fontAlgn="base">
              <a:spcBef>
                <a:spcPct val="0"/>
              </a:spcBef>
              <a:spcAft>
                <a:spcPct val="0"/>
              </a:spcAft>
              <a:defRPr kumimoji="1" sz="4400" b="1">
                <a:solidFill>
                  <a:srgbClr val="FF3300"/>
                </a:solidFill>
                <a:latin typeface="Arial" charset="0"/>
                <a:ea typeface="隶书" pitchFamily="49" charset="-122"/>
              </a:defRPr>
            </a:lvl7pPr>
            <a:lvl8pPr marL="1371600" algn="l" rtl="0" fontAlgn="base">
              <a:spcBef>
                <a:spcPct val="0"/>
              </a:spcBef>
              <a:spcAft>
                <a:spcPct val="0"/>
              </a:spcAft>
              <a:defRPr kumimoji="1" sz="4400" b="1">
                <a:solidFill>
                  <a:srgbClr val="FF3300"/>
                </a:solidFill>
                <a:latin typeface="Arial" charset="0"/>
                <a:ea typeface="隶书" pitchFamily="49" charset="-122"/>
              </a:defRPr>
            </a:lvl8pPr>
            <a:lvl9pPr marL="1828800" algn="l" rtl="0" fontAlgn="base">
              <a:spcBef>
                <a:spcPct val="0"/>
              </a:spcBef>
              <a:spcAft>
                <a:spcPct val="0"/>
              </a:spcAft>
              <a:defRPr kumimoji="1" sz="4400" b="1">
                <a:solidFill>
                  <a:srgbClr val="FF3300"/>
                </a:solidFill>
                <a:latin typeface="Arial" charset="0"/>
                <a:ea typeface="隶书" pitchFamily="49" charset="-122"/>
              </a:defRPr>
            </a:lvl9pPr>
          </a:lstStyle>
          <a:p>
            <a:pPr>
              <a:defRPr/>
            </a:pPr>
            <a:r>
              <a:rPr lang="en-US" altLang="zh-CN" kern="0" dirty="0">
                <a:solidFill>
                  <a:srgbClr val="FF0000"/>
                </a:solidFill>
              </a:rPr>
              <a:t>CAP</a:t>
            </a:r>
            <a:r>
              <a:rPr lang="zh-CN" altLang="en-US" kern="0" dirty="0">
                <a:solidFill>
                  <a:srgbClr val="FF0000"/>
                </a:solidFill>
              </a:rPr>
              <a:t>理论</a:t>
            </a:r>
            <a:endParaRPr lang="zh-CN" altLang="en-US" kern="0" dirty="0"/>
          </a:p>
        </p:txBody>
      </p:sp>
    </p:spTree>
    <p:extLst>
      <p:ext uri="{BB962C8B-B14F-4D97-AF65-F5344CB8AC3E}">
        <p14:creationId xmlns:p14="http://schemas.microsoft.com/office/powerpoint/2010/main" val="2618911252"/>
      </p:ext>
    </p:extLst>
  </p:cSld>
  <p:clrMapOvr>
    <a:masterClrMapping/>
  </p:clrMapOvr>
</p:sld>
</file>

<file path=ppt/theme/theme1.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00"/>
        </a:solidFill>
        <a:ln w="9525" cap="flat" cmpd="sng" algn="ctr">
          <a:noFill/>
          <a:prstDash val="solid"/>
          <a:round/>
          <a:headEnd type="none" w="med" len="med"/>
          <a:tailEnd type="none" w="med" len="med"/>
        </a:ln>
        <a:effectLst/>
        <a:scene3d>
          <a:camera prst="legacyObliqueRight"/>
          <a:lightRig rig="legacyHarsh3" dir="t"/>
        </a:scene3d>
        <a:sp3d extrusionH="100000" prstMaterial="legacyMatte">
          <a:bevelT w="13500" h="13500" prst="angle"/>
          <a:bevelB w="13500" h="13500" prst="angle"/>
          <a:extrusionClr>
            <a:srgbClr val="663300"/>
          </a:extrusionClr>
        </a:sp3d>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333300"/>
        </a:solidFill>
        <a:ln w="9525" cap="flat" cmpd="sng" algn="ctr">
          <a:noFill/>
          <a:prstDash val="solid"/>
          <a:round/>
          <a:headEnd type="none" w="med" len="med"/>
          <a:tailEnd type="none" w="med" len="med"/>
        </a:ln>
        <a:effectLst/>
        <a:scene3d>
          <a:camera prst="legacyObliqueRight"/>
          <a:lightRig rig="legacyHarsh3" dir="t"/>
        </a:scene3d>
        <a:sp3d extrusionH="100000" prstMaterial="legacyMatte">
          <a:bevelT w="13500" h="13500" prst="angle"/>
          <a:bevelB w="13500" h="13500" prst="angle"/>
          <a:extrusionClr>
            <a:srgbClr val="663300"/>
          </a:extrusionClr>
        </a:sp3d>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C:\www\Microsoft Office\Templates\演示文稿\个人主页 (标准).pot</Template>
  <TotalTime>3314</TotalTime>
  <Words>4614</Words>
  <Application>Microsoft Office PowerPoint</Application>
  <PresentationFormat>全屏显示(4:3)</PresentationFormat>
  <Paragraphs>512</Paragraphs>
  <Slides>56</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华文细黑</vt:lpstr>
      <vt:lpstr>华文新魏</vt:lpstr>
      <vt:lpstr>微软雅黑</vt:lpstr>
      <vt:lpstr>Arial</vt:lpstr>
      <vt:lpstr>Calibri</vt:lpstr>
      <vt:lpstr>Tahoma</vt:lpstr>
      <vt:lpstr>Times New Roman</vt:lpstr>
      <vt:lpstr>Wingdings</vt:lpstr>
      <vt:lpstr>个人主页 (标准)</vt:lpstr>
      <vt:lpstr>PowerPoint 演示文稿</vt:lpstr>
      <vt:lpstr>提纲</vt:lpstr>
      <vt:lpstr>CAP理论</vt:lpstr>
      <vt:lpstr>CAP理论</vt:lpstr>
      <vt:lpstr>CAP理论</vt:lpstr>
      <vt:lpstr>理解CAP理论</vt:lpstr>
      <vt:lpstr>理解CAP理论</vt:lpstr>
      <vt:lpstr>理解CAP理论</vt:lpstr>
      <vt:lpstr>PowerPoint 演示文稿</vt:lpstr>
      <vt:lpstr>CAP理论</vt:lpstr>
      <vt:lpstr>CAP理论</vt:lpstr>
      <vt:lpstr>CAP理论</vt:lpstr>
      <vt:lpstr>提纲</vt:lpstr>
      <vt:lpstr>数据一致性</vt:lpstr>
      <vt:lpstr>数据一致性</vt:lpstr>
      <vt:lpstr>数据一致性</vt:lpstr>
      <vt:lpstr>数据一致性</vt:lpstr>
      <vt:lpstr>DNS系统</vt:lpstr>
      <vt:lpstr>数据一致性</vt:lpstr>
      <vt:lpstr>数据一致性</vt:lpstr>
      <vt:lpstr>提纲</vt:lpstr>
      <vt:lpstr>BASE模型</vt:lpstr>
      <vt:lpstr>BASE模型</vt:lpstr>
      <vt:lpstr>BASE模型</vt:lpstr>
      <vt:lpstr>BASE模型</vt:lpstr>
      <vt:lpstr>提纲</vt:lpstr>
      <vt:lpstr>NWR模型</vt:lpstr>
      <vt:lpstr>NWR模型</vt:lpstr>
      <vt:lpstr>NWR模型</vt:lpstr>
      <vt:lpstr>NWR模型</vt:lpstr>
      <vt:lpstr>NWR模型</vt:lpstr>
      <vt:lpstr>NWR模型</vt:lpstr>
      <vt:lpstr>提纲</vt:lpstr>
      <vt:lpstr>两阶段提交协议</vt:lpstr>
      <vt:lpstr>两阶段提交协议</vt:lpstr>
      <vt:lpstr>例子1</vt:lpstr>
      <vt:lpstr>两阶段提交协议</vt:lpstr>
      <vt:lpstr>两阶段提交协议</vt:lpstr>
      <vt:lpstr>两阶段提交协议</vt:lpstr>
      <vt:lpstr>两阶段提交协议</vt:lpstr>
      <vt:lpstr>两阶段提交协议</vt:lpstr>
      <vt:lpstr>两阶段提交协议</vt:lpstr>
      <vt:lpstr>提纲</vt:lpstr>
      <vt:lpstr>分布式应用系统示例</vt:lpstr>
      <vt:lpstr>分布式应用系统示例</vt:lpstr>
      <vt:lpstr>分布式应用系统示例</vt:lpstr>
      <vt:lpstr>分布式应用系统示例</vt:lpstr>
      <vt:lpstr>分布式应用系统示例</vt:lpstr>
      <vt:lpstr>分布式应用系统示例</vt:lpstr>
      <vt:lpstr>分布式应用系统示例</vt:lpstr>
      <vt:lpstr>分布式应用系统示例</vt:lpstr>
      <vt:lpstr>分布式应用系统示例</vt:lpstr>
      <vt:lpstr>分布式应用系统示例</vt:lpstr>
      <vt:lpstr>分布式应用系统示例</vt:lpstr>
      <vt:lpstr>分布式应用系统示例</vt:lpstr>
      <vt:lpstr>分布式应用系统示例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贾 星宇</cp:lastModifiedBy>
  <cp:revision>230</cp:revision>
  <dcterms:created xsi:type="dcterms:W3CDTF">1601-01-01T00:00:00Z</dcterms:created>
  <dcterms:modified xsi:type="dcterms:W3CDTF">2022-12-22T13:41:03Z</dcterms:modified>
</cp:coreProperties>
</file>