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1"/>
  </p:notesMasterIdLst>
  <p:handoutMasterIdLst>
    <p:handoutMasterId r:id="rId72"/>
  </p:handoutMasterIdLst>
  <p:sldIdLst>
    <p:sldId id="257" r:id="rId2"/>
    <p:sldId id="421" r:id="rId3"/>
    <p:sldId id="517" r:id="rId4"/>
    <p:sldId id="522" r:id="rId5"/>
    <p:sldId id="524" r:id="rId6"/>
    <p:sldId id="523" r:id="rId7"/>
    <p:sldId id="516" r:id="rId8"/>
    <p:sldId id="445" r:id="rId9"/>
    <p:sldId id="441" r:id="rId10"/>
    <p:sldId id="442" r:id="rId11"/>
    <p:sldId id="466" r:id="rId12"/>
    <p:sldId id="518" r:id="rId13"/>
    <p:sldId id="458" r:id="rId14"/>
    <p:sldId id="444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7" r:id="rId23"/>
    <p:sldId id="468" r:id="rId24"/>
    <p:sldId id="469" r:id="rId25"/>
    <p:sldId id="471" r:id="rId26"/>
    <p:sldId id="475" r:id="rId27"/>
    <p:sldId id="476" r:id="rId28"/>
    <p:sldId id="472" r:id="rId29"/>
    <p:sldId id="477" r:id="rId30"/>
    <p:sldId id="478" r:id="rId31"/>
    <p:sldId id="479" r:id="rId32"/>
    <p:sldId id="515" r:id="rId33"/>
    <p:sldId id="519" r:id="rId34"/>
    <p:sldId id="497" r:id="rId35"/>
    <p:sldId id="482" r:id="rId36"/>
    <p:sldId id="484" r:id="rId37"/>
    <p:sldId id="498" r:id="rId38"/>
    <p:sldId id="488" r:id="rId39"/>
    <p:sldId id="489" r:id="rId40"/>
    <p:sldId id="499" r:id="rId41"/>
    <p:sldId id="500" r:id="rId42"/>
    <p:sldId id="505" r:id="rId43"/>
    <p:sldId id="506" r:id="rId44"/>
    <p:sldId id="502" r:id="rId45"/>
    <p:sldId id="507" r:id="rId46"/>
    <p:sldId id="503" r:id="rId47"/>
    <p:sldId id="508" r:id="rId48"/>
    <p:sldId id="509" r:id="rId49"/>
    <p:sldId id="520" r:id="rId50"/>
    <p:sldId id="483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510" r:id="rId59"/>
    <p:sldId id="511" r:id="rId60"/>
    <p:sldId id="512" r:id="rId61"/>
    <p:sldId id="513" r:id="rId62"/>
    <p:sldId id="514" r:id="rId63"/>
    <p:sldId id="521" r:id="rId64"/>
    <p:sldId id="261" r:id="rId65"/>
    <p:sldId id="299" r:id="rId66"/>
    <p:sldId id="300" r:id="rId67"/>
    <p:sldId id="262" r:id="rId68"/>
    <p:sldId id="263" r:id="rId69"/>
    <p:sldId id="264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8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 autoAdjust="0"/>
    <p:restoredTop sz="94660"/>
  </p:normalViewPr>
  <p:slideViewPr>
    <p:cSldViewPr>
      <p:cViewPr varScale="1">
        <p:scale>
          <a:sx n="79" d="100"/>
          <a:sy n="79" d="100"/>
        </p:scale>
        <p:origin x="1049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D243C38-DF77-406C-BDB0-BB45E29F64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3F01584-B933-48AF-A81E-FE8F459854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5E61214-952A-4DA6-86F1-7D95E82A621A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26A0EB84-308E-4E2F-BB9F-CC76A90A5B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76913CD-CA85-4DD6-845C-F054827E1B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00EA3F3-549A-4D73-A481-771F5A69B1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657E6727-860C-40D2-9CEE-AE17BC81D0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156D651D-35D7-47AB-A715-E29F2CDA20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BC140213-FDE4-40BB-A99A-94B17B773629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148" name="Rectangle 1028">
            <a:extLst>
              <a:ext uri="{FF2B5EF4-FFF2-40B4-BE49-F238E27FC236}">
                <a16:creationId xmlns:a16="http://schemas.microsoft.com/office/drawing/2014/main" id="{EDD2D77E-F3F5-4FA2-BA73-440F28ABC5F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1029">
            <a:extLst>
              <a:ext uri="{FF2B5EF4-FFF2-40B4-BE49-F238E27FC236}">
                <a16:creationId xmlns:a16="http://schemas.microsoft.com/office/drawing/2014/main" id="{7443B739-0913-4E44-AE1B-666C3ED83A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1030">
            <a:extLst>
              <a:ext uri="{FF2B5EF4-FFF2-40B4-BE49-F238E27FC236}">
                <a16:creationId xmlns:a16="http://schemas.microsoft.com/office/drawing/2014/main" id="{0823A253-3241-4142-9159-DA5F808A96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38919" name="Rectangle 1031">
            <a:extLst>
              <a:ext uri="{FF2B5EF4-FFF2-40B4-BE49-F238E27FC236}">
                <a16:creationId xmlns:a16="http://schemas.microsoft.com/office/drawing/2014/main" id="{46EDA069-246E-4D54-83C5-85497C6015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8648A5E-9046-4E31-9109-D20624901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>
            <a:extLst>
              <a:ext uri="{FF2B5EF4-FFF2-40B4-BE49-F238E27FC236}">
                <a16:creationId xmlns:a16="http://schemas.microsoft.com/office/drawing/2014/main" id="{0EFF1B20-0EFE-4647-B5F8-830A2AB7B5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879BB5-2691-4A7E-A472-18C4E2B6E16A}" type="datetime3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2021年12月3日星期五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9" name="Rectangle 1030">
            <a:extLst>
              <a:ext uri="{FF2B5EF4-FFF2-40B4-BE49-F238E27FC236}">
                <a16:creationId xmlns:a16="http://schemas.microsoft.com/office/drawing/2014/main" id="{9EEA134D-8724-46E6-860E-AF7CC54815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前言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20" name="Rectangle 1031">
            <a:extLst>
              <a:ext uri="{FF2B5EF4-FFF2-40B4-BE49-F238E27FC236}">
                <a16:creationId xmlns:a16="http://schemas.microsoft.com/office/drawing/2014/main" id="{85F6F5ED-8E6D-4ACA-A2F3-FE3A648BA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D05EB6-B2B6-46B0-A473-67A7CE7FF995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32B512DE-B1F5-4983-A0DC-CFC4054D7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4E98BED5-48D3-49B5-A773-C9882C90E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162C3AF-B0D4-4152-8125-A83ED8E39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460C0D25-C9AF-4F7E-AA93-DCAEC746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AAC100C9-6C07-42E1-B27B-C6C0DE174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1E13F8-73C0-4A76-9251-3B817374260F}" type="datetime3">
              <a:rPr lang="zh-CN" altLang="en-US" sz="1200" smtClean="0">
                <a:latin typeface="Tahoma" panose="020B0604030504040204" pitchFamily="34" charset="0"/>
              </a:rPr>
              <a:pPr/>
              <a:t>2021年12月3日星期五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3AEB9EC5-8873-46F7-AC89-96E967EE6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Tahoma" panose="020B0604030504040204" pitchFamily="34" charset="0"/>
              </a:rPr>
              <a:t>前言</a:t>
            </a:r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07C8385F-BDFA-4212-B6DE-17C4DC6F0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8F9928-19E9-4CB3-87A8-FBBB9FDB4577}" type="slidenum">
              <a:rPr lang="zh-CN" altLang="en-US" sz="1200" smtClean="0">
                <a:latin typeface="Tahoma" panose="020B0604030504040204" pitchFamily="34" charset="0"/>
              </a:rPr>
              <a:pPr/>
              <a:t>13</a:t>
            </a:fld>
            <a:endParaRPr lang="en-US" altLang="zh-CN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15545AC9-6F5F-4DC0-B8AC-F6E5E08EA909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D50C866F-A002-44F0-BFF8-B9A05C56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6E0CACBA-B3C0-4E2E-A32C-883345E00291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D81C2796-E710-413A-A6BE-30DAF4C5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F6CD3A97-7635-4A80-B54A-724D614CE89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12AF81ED-515D-4FAB-8176-C7CF11A073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DE36CF17-3A54-4381-82ED-5F43DD84D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14E65444-01DE-4C6A-B4F6-8F53D26A9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3BF53B8F-E4EE-4D6C-88E0-497B3FCB3A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3B97AFE2-554C-421B-88EC-ADFA5BC5C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8A8A39C0-F146-4DB3-BDA2-1E529A84C6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sp>
        <p:nvSpPr>
          <p:cNvPr id="15" name="AutoShape 18">
            <a:extLst>
              <a:ext uri="{FF2B5EF4-FFF2-40B4-BE49-F238E27FC236}">
                <a16:creationId xmlns:a16="http://schemas.microsoft.com/office/drawing/2014/main" id="{45D27788-3566-4F49-89AF-7A8287F3DCAF}"/>
              </a:ext>
            </a:extLst>
          </p:cNvPr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1C39FFE-30DB-42A1-8DB2-7331A25ADB6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3CEA56A-0C22-486F-8FD6-474B03B27830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689D1EB-B1DD-4768-9265-6C81E12DF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 wrap="none" lIns="92075" tIns="46038" rIns="92075" bIns="46038" anchor="ctr"/>
          <a:lstStyle>
            <a:lvl1pPr algn="ctr" eaLnBrk="1" hangingPunct="1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数据库系统概念----前言</a:t>
            </a:r>
            <a:endParaRPr lang="en-US" altLang="zh-CN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D5CB23E-B5A1-4571-9374-F652EA661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324600"/>
            <a:ext cx="1905000" cy="457200"/>
          </a:xfrm>
          <a:ln w="9525"/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D9E0E9-5A4D-4FC2-80A1-302A5864E5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03EF6-6BE3-4570-B640-DE358BC0FE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48A4D-ECDC-48BE-9089-FA5EA9841DEF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74A2B1D-6FEB-4CB9-BB5D-1712BBEDC4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47937-8A8B-49C5-8030-8141C93AF1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9EE188C2-DD04-4E79-A422-655D840F66A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18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D05425-485C-493C-BE65-B5325AE4A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3330C-B185-496D-9E63-E099FE2A87D7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129C2CD5-B7AC-4D91-A846-9EFB041EFD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FD2D4-C068-44ED-9AD3-7EC835900E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51DF1BE3-A721-4CF3-9A47-ED42DF5B84C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17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4CBE42-8944-4AC8-9EB1-6BADD0089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D99AF-4ABA-4D47-938E-C4F8ED156778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729CD6-81C9-41EA-883D-4EB3D28E9B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C1273-C270-41E0-A488-80AC4C9B8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BAD6313B-4085-462B-85BF-C9C67111947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38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E4265A-BEC9-4548-807E-D04E9743A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EA285BA-7D90-41C9-89FC-EC35D8D066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6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1A735BFF-CFF8-4D8E-B030-A4517B148AD2}" type="datetime3">
              <a:rPr lang="zh-CN" altLang="en-US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E0435F68-2500-43F3-ACC3-2B062E99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29" name="Group 7">
            <a:extLst>
              <a:ext uri="{FF2B5EF4-FFF2-40B4-BE49-F238E27FC236}">
                <a16:creationId xmlns:a16="http://schemas.microsoft.com/office/drawing/2014/main" id="{7E1C4716-1E59-4CA1-8B03-8710E7274D36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867400"/>
            <a:ext cx="1371600" cy="838200"/>
            <a:chOff x="4368" y="3312"/>
            <a:chExt cx="1281" cy="768"/>
          </a:xfrm>
        </p:grpSpPr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23C73BE3-1362-4490-80E8-E844F74C0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09" name="AutoShape 9">
              <a:extLst>
                <a:ext uri="{FF2B5EF4-FFF2-40B4-BE49-F238E27FC236}">
                  <a16:creationId xmlns:a16="http://schemas.microsoft.com/office/drawing/2014/main" id="{7452A464-7E41-46F4-A471-09711BA7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72"/>
              <a:ext cx="264" cy="265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0" name="AutoShape 10">
              <a:extLst>
                <a:ext uri="{FF2B5EF4-FFF2-40B4-BE49-F238E27FC236}">
                  <a16:creationId xmlns:a16="http://schemas.microsoft.com/office/drawing/2014/main" id="{3E68B230-1EE6-497B-892C-B4E5F1170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8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1" name="AutoShape 11">
              <a:extLst>
                <a:ext uri="{FF2B5EF4-FFF2-40B4-BE49-F238E27FC236}">
                  <a16:creationId xmlns:a16="http://schemas.microsoft.com/office/drawing/2014/main" id="{25ECEC3C-D8C0-431D-8440-44D261C03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50" y="3792"/>
              <a:ext cx="289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2" name="AutoShape 12">
              <a:extLst>
                <a:ext uri="{FF2B5EF4-FFF2-40B4-BE49-F238E27FC236}">
                  <a16:creationId xmlns:a16="http://schemas.microsoft.com/office/drawing/2014/main" id="{9D4DD3A4-5EA6-4204-A223-5F3B3619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420"/>
              <a:ext cx="264" cy="265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51213" name="AutoShape 13">
              <a:extLst>
                <a:ext uri="{FF2B5EF4-FFF2-40B4-BE49-F238E27FC236}">
                  <a16:creationId xmlns:a16="http://schemas.microsoft.com/office/drawing/2014/main" id="{0C69D771-6409-4627-A590-4BCAD01E51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grpSp>
        <p:nvGrpSpPr>
          <p:cNvPr id="1030" name="Group 14">
            <a:extLst>
              <a:ext uri="{FF2B5EF4-FFF2-40B4-BE49-F238E27FC236}">
                <a16:creationId xmlns:a16="http://schemas.microsoft.com/office/drawing/2014/main" id="{9CCA87C0-4DEC-41D9-AAA3-BE46DA4B709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8305800" cy="381000"/>
            <a:chOff x="240" y="768"/>
            <a:chExt cx="5232" cy="240"/>
          </a:xfrm>
        </p:grpSpPr>
        <p:sp>
          <p:nvSpPr>
            <p:cNvPr id="51215" name="Rectangle 15">
              <a:extLst>
                <a:ext uri="{FF2B5EF4-FFF2-40B4-BE49-F238E27FC236}">
                  <a16:creationId xmlns:a16="http://schemas.microsoft.com/office/drawing/2014/main" id="{F56620B3-6E07-4953-B08E-6F45662A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16" name="Rectangle 16">
              <a:extLst>
                <a:ext uri="{FF2B5EF4-FFF2-40B4-BE49-F238E27FC236}">
                  <a16:creationId xmlns:a16="http://schemas.microsoft.com/office/drawing/2014/main" id="{8E4E70E0-56F7-46D5-A954-D31F2B739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9BB6CD65-7A04-47E1-891E-88A44B76BB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b="1">
                <a:solidFill>
                  <a:schemeClr val="accent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050B23C4-F614-4F35-AF8E-7F8D52AFB4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kumimoji="1" sz="3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WordArt 5">
            <a:extLst>
              <a:ext uri="{FF2B5EF4-FFF2-40B4-BE49-F238E27FC236}">
                <a16:creationId xmlns:a16="http://schemas.microsoft.com/office/drawing/2014/main" id="{EAAA6922-99AF-45E4-9D56-131E00DD12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743449" y="4005064"/>
            <a:ext cx="4824536" cy="8675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671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800" kern="10" dirty="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键值对数据库</a:t>
            </a:r>
            <a:endParaRPr lang="zh-CN" altLang="en-US" sz="1800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图片 1">
            <a:extLst>
              <a:ext uri="{FF2B5EF4-FFF2-40B4-BE49-F238E27FC236}">
                <a16:creationId xmlns:a16="http://schemas.microsoft.com/office/drawing/2014/main" id="{0E3314B3-C35B-4D54-8B53-9B76A2259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-1588"/>
            <a:ext cx="7534275" cy="295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6CC8488-B4E5-4489-B91A-C9B98BDB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solidFill>
                  <a:srgbClr val="FF0000"/>
                </a:solidFill>
                <a:effectLst/>
              </a:rPr>
              <a:t>简介</a:t>
            </a:r>
            <a:endParaRPr lang="zh-CN" altLang="en-US">
              <a:effectLst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C861075-39E6-468B-BDFE-0CE61215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Redis</a:t>
            </a:r>
            <a:r>
              <a:rPr lang="zh-CN" altLang="en-US" sz="2400"/>
              <a:t>支持主从同步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200"/>
              <a:t>数据可以从主服务器向任意数量的从服务器上同步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200"/>
              <a:t>从服务器可以是关联其他从服务器的主服务器，这使得</a:t>
            </a:r>
            <a:r>
              <a:rPr lang="en-US" altLang="zh-CN" sz="2200"/>
              <a:t>Redis</a:t>
            </a:r>
            <a:r>
              <a:rPr lang="zh-CN" altLang="en-US" sz="2200"/>
              <a:t>可执行单层树复制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200"/>
              <a:t>由于完全实现了发布</a:t>
            </a:r>
            <a:r>
              <a:rPr lang="en-US" altLang="zh-CN" sz="2200"/>
              <a:t>/</a:t>
            </a:r>
            <a:r>
              <a:rPr lang="zh-CN" altLang="en-US" sz="2200"/>
              <a:t>订阅机制，使得从数据库在任何地方同步树时，可订阅一个频道并接收主服务器完整的消息发布记录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200"/>
              <a:t>同步对读取操作的可扩展性和数据冗余很有帮助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58B0D-3EE5-4543-B6CC-255C8EABD2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39D7061A-98FE-4132-B17C-C3D3BAFFB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E22BAE-51B6-4762-A5C1-753FE8C34FF2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页脚占位符 5">
            <a:extLst>
              <a:ext uri="{FF2B5EF4-FFF2-40B4-BE49-F238E27FC236}">
                <a16:creationId xmlns:a16="http://schemas.microsoft.com/office/drawing/2014/main" id="{B5CCE298-B005-4CEC-A99F-D7968F3498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A18AB-174F-4EEC-A17F-FA672314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Redis </a:t>
            </a:r>
            <a:r>
              <a:rPr lang="zh-CN" altLang="en-US" dirty="0"/>
              <a:t>命令参考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AC66C556-EE96-495C-862A-437533AC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http://doc.redisfans.com/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本文档是 </a:t>
            </a:r>
            <a:r>
              <a:rPr lang="en-US" altLang="zh-CN" sz="2000"/>
              <a:t>Redis Command Reference </a:t>
            </a:r>
            <a:r>
              <a:rPr lang="zh-CN" altLang="en-US" sz="2000"/>
              <a:t>和 </a:t>
            </a:r>
            <a:r>
              <a:rPr lang="en-US" altLang="zh-CN" sz="2000"/>
              <a:t>Redis Documentation </a:t>
            </a:r>
            <a:r>
              <a:rPr lang="zh-CN" altLang="en-US" sz="2000"/>
              <a:t>的中文翻译版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 所有 </a:t>
            </a:r>
            <a:r>
              <a:rPr lang="en-US" altLang="zh-CN" sz="2000"/>
              <a:t>Redis </a:t>
            </a:r>
            <a:r>
              <a:rPr lang="zh-CN" altLang="en-US" sz="2000"/>
              <a:t>命令文档均已翻译完毕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Redis </a:t>
            </a:r>
            <a:r>
              <a:rPr lang="zh-CN" altLang="en-US" sz="2000"/>
              <a:t>最重要的一部分主题文档， 比如事务、持久化、复制、</a:t>
            </a:r>
            <a:r>
              <a:rPr lang="en-US" altLang="zh-CN" sz="2000"/>
              <a:t>Sentinel</a:t>
            </a:r>
            <a:r>
              <a:rPr lang="zh-CN" altLang="en-US" sz="2000"/>
              <a:t>、集群等文章也已翻译完毕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文档目前描述的内容以 </a:t>
            </a:r>
            <a:r>
              <a:rPr lang="en-US" altLang="zh-CN" sz="2000"/>
              <a:t>Redis 2.8 </a:t>
            </a:r>
            <a:r>
              <a:rPr lang="zh-CN" altLang="en-US" sz="2000"/>
              <a:t>版本为准， 查看</a:t>
            </a:r>
            <a:r>
              <a:rPr lang="zh-CN" altLang="en-US" sz="2000" i="1"/>
              <a:t>更新日志</a:t>
            </a:r>
            <a:r>
              <a:rPr lang="en-US" altLang="zh-CN" sz="2000" i="1"/>
              <a:t>(change log)</a:t>
            </a:r>
            <a:r>
              <a:rPr lang="zh-CN" altLang="en-US" sz="2000"/>
              <a:t>可以了解本文档对 </a:t>
            </a:r>
            <a:r>
              <a:rPr lang="en-US" altLang="zh-CN" sz="2000"/>
              <a:t>Redis 2.8 </a:t>
            </a:r>
            <a:r>
              <a:rPr lang="zh-CN" altLang="en-US" sz="2000"/>
              <a:t>所做的更新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9D953-3463-44B2-A0A2-F96669B88F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2E85D69B-D071-4115-83CC-63BCFABF6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A1E67-8D2A-4DC5-B185-FABC4B8F77AD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页脚占位符 5">
            <a:extLst>
              <a:ext uri="{FF2B5EF4-FFF2-40B4-BE49-F238E27FC236}">
                <a16:creationId xmlns:a16="http://schemas.microsoft.com/office/drawing/2014/main" id="{96EDEA23-2E70-4922-A96D-20448D4609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DD69-0BD3-409A-B64E-F6AAE08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006F614-0C8B-4399-B824-196A8F2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键值对数据库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Redis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Redis</a:t>
            </a:r>
            <a:r>
              <a:rPr lang="zh-CN" altLang="en-US" sz="2600" dirty="0">
                <a:solidFill>
                  <a:srgbClr val="FF0000"/>
                </a:solidFill>
              </a:rPr>
              <a:t>数据模型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其他管理命令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使用实例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DynamoDB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9E47-1365-461B-BAD8-60F639F546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5B82A026-D9CB-47D0-B339-15A2B60B4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B4015-425B-4138-A725-DF3B1A6F7CC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页脚占位符 5">
            <a:extLst>
              <a:ext uri="{FF2B5EF4-FFF2-40B4-BE49-F238E27FC236}">
                <a16:creationId xmlns:a16="http://schemas.microsoft.com/office/drawing/2014/main" id="{E1905FCB-E309-44C3-A148-A0DA001CE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CBABBAA1-3322-4959-A5AE-0B53AEF7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数据模型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0A5CDBE3-9637-4D04-BEE0-D48D8AE2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57313"/>
            <a:ext cx="8329613" cy="4900612"/>
          </a:xfrm>
        </p:spPr>
        <p:txBody>
          <a:bodyPr/>
          <a:lstStyle/>
          <a:p>
            <a:pPr eaLnBrk="1" hangingPunct="1"/>
            <a:r>
              <a:rPr lang="en-US" altLang="zh-CN" sz="2200"/>
              <a:t>Redis</a:t>
            </a:r>
            <a:r>
              <a:rPr lang="zh-CN" altLang="en-US" sz="2200"/>
              <a:t>的</a:t>
            </a:r>
            <a:r>
              <a:rPr lang="en-US" altLang="zh-CN" sz="2200"/>
              <a:t>key</a:t>
            </a:r>
            <a:r>
              <a:rPr lang="zh-CN" altLang="en-US" sz="2200"/>
              <a:t>为字符串类型</a:t>
            </a:r>
            <a:endParaRPr lang="en-US" altLang="zh-CN" sz="2200"/>
          </a:p>
          <a:p>
            <a:pPr eaLnBrk="1" hangingPunct="1"/>
            <a:r>
              <a:rPr lang="en-US" altLang="zh-CN" sz="2200"/>
              <a:t>Redis</a:t>
            </a:r>
            <a:r>
              <a:rPr lang="zh-CN" altLang="en-US" sz="2200"/>
              <a:t>支持丰富的</a:t>
            </a:r>
            <a:r>
              <a:rPr lang="en-US" altLang="zh-CN" sz="2200"/>
              <a:t>value</a:t>
            </a:r>
            <a:r>
              <a:rPr lang="zh-CN" altLang="en-US" sz="2200"/>
              <a:t>类型：</a:t>
            </a:r>
            <a:r>
              <a:rPr lang="en-US" altLang="zh-CN" sz="2200"/>
              <a:t>string, list, hash, set, zset</a:t>
            </a:r>
          </a:p>
          <a:p>
            <a:pPr eaLnBrk="1" hangingPunct="1"/>
            <a:r>
              <a:rPr lang="zh-CN" altLang="en-US" sz="2200"/>
              <a:t>只能通过</a:t>
            </a:r>
            <a:r>
              <a:rPr lang="en-US" altLang="zh-CN" sz="2200"/>
              <a:t>key</a:t>
            </a:r>
            <a:r>
              <a:rPr lang="zh-CN" altLang="en-US" sz="2200"/>
              <a:t>对</a:t>
            </a:r>
            <a:r>
              <a:rPr lang="en-US" altLang="zh-CN" sz="2200"/>
              <a:t>value</a:t>
            </a:r>
            <a:r>
              <a:rPr lang="zh-CN" altLang="en-US" sz="2200"/>
              <a:t>进行操作</a:t>
            </a:r>
            <a:endParaRPr lang="en-US" altLang="zh-CN" sz="2200"/>
          </a:p>
          <a:p>
            <a:pPr eaLnBrk="1" hangingPunct="1"/>
            <a:r>
              <a:rPr lang="zh-CN" altLang="en-US" sz="2200"/>
              <a:t>如何将学生表，课程表和选课表存入</a:t>
            </a:r>
            <a:r>
              <a:rPr lang="en-US" altLang="zh-CN" sz="2200"/>
              <a:t>Redis</a:t>
            </a:r>
            <a:r>
              <a:rPr lang="zh-CN" altLang="en-US" sz="2200"/>
              <a:t>由用户自己设计</a:t>
            </a:r>
            <a:endParaRPr lang="en-US" altLang="zh-CN" sz="2200"/>
          </a:p>
          <a:p>
            <a:pPr eaLnBrk="1" hangingPunct="1"/>
            <a:r>
              <a:rPr lang="zh-CN" altLang="en-US" sz="2200"/>
              <a:t>下图为一种形式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A282F4-58D0-41A9-828E-EDCAB1F7CDB2}"/>
              </a:ext>
            </a:extLst>
          </p:cNvPr>
          <p:cNvGraphicFramePr>
            <a:graphicFrameLocks noGrp="1"/>
          </p:cNvGraphicFramePr>
          <p:nvPr/>
        </p:nvGraphicFramePr>
        <p:xfrm>
          <a:off x="1243013" y="3494088"/>
          <a:ext cx="6500812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key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value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S_No</a:t>
                      </a:r>
                      <a:r>
                        <a:rPr lang="en-US" altLang="zh-CN" sz="1800" b="0" dirty="0"/>
                        <a:t>: 201201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{</a:t>
                      </a:r>
                      <a:r>
                        <a:rPr lang="en-US" altLang="zh-CN" sz="1800" b="0" dirty="0" err="1"/>
                        <a:t>S_Name</a:t>
                      </a:r>
                      <a:r>
                        <a:rPr lang="en-US" altLang="zh-CN" sz="1800" b="0" dirty="0"/>
                        <a:t>: ‘Edward’,  </a:t>
                      </a:r>
                      <a:r>
                        <a:rPr lang="en-US" altLang="zh-CN" sz="1800" b="0" dirty="0" err="1"/>
                        <a:t>S_Sex</a:t>
                      </a:r>
                      <a:r>
                        <a:rPr lang="en-US" altLang="zh-CN" sz="1800" b="0" dirty="0"/>
                        <a:t>: ‘M’, </a:t>
                      </a:r>
                      <a:r>
                        <a:rPr lang="en-US" altLang="zh-CN" sz="1800" b="0" dirty="0" err="1"/>
                        <a:t>S_Age</a:t>
                      </a:r>
                      <a:r>
                        <a:rPr lang="en-US" altLang="zh-CN" sz="1800" b="0" dirty="0"/>
                        <a:t>: 32}</a:t>
                      </a:r>
                      <a:endParaRPr lang="zh-CN" altLang="en-US" sz="1800" b="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/>
                        <a:t>S_No</a:t>
                      </a:r>
                      <a:r>
                        <a:rPr lang="en-US" altLang="zh-CN" sz="1800" b="0" dirty="0"/>
                        <a:t>: 201202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{</a:t>
                      </a:r>
                      <a:r>
                        <a:rPr lang="en-US" altLang="zh-CN" sz="1800" b="0" dirty="0" err="1"/>
                        <a:t>S_Name</a:t>
                      </a:r>
                      <a:r>
                        <a:rPr lang="en-US" altLang="zh-CN" sz="1800" b="0" dirty="0"/>
                        <a:t>: ‘</a:t>
                      </a:r>
                      <a:r>
                        <a:rPr lang="en-US" altLang="zh-CN" sz="1800" dirty="0"/>
                        <a:t>Catty</a:t>
                      </a:r>
                      <a:r>
                        <a:rPr lang="en-US" altLang="zh-CN" sz="1800" b="0" dirty="0"/>
                        <a:t>’,  </a:t>
                      </a:r>
                      <a:r>
                        <a:rPr lang="en-US" altLang="zh-CN" sz="1800" b="0" dirty="0" err="1"/>
                        <a:t>S_Sex</a:t>
                      </a:r>
                      <a:r>
                        <a:rPr lang="en-US" altLang="zh-CN" sz="1800" b="0" dirty="0"/>
                        <a:t>: ‘F, </a:t>
                      </a:r>
                      <a:r>
                        <a:rPr lang="en-US" altLang="zh-CN" sz="1800" b="0" dirty="0" err="1"/>
                        <a:t>S_Age</a:t>
                      </a:r>
                      <a:r>
                        <a:rPr lang="en-US" altLang="zh-CN" sz="1800" b="0" dirty="0"/>
                        <a:t>: 23}</a:t>
                      </a:r>
                      <a:endParaRPr lang="zh-CN" altLang="en-US" sz="1800" b="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C_No:1001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{ ‘</a:t>
                      </a:r>
                      <a:r>
                        <a:rPr lang="en-US" altLang="zh-CN" sz="1800" dirty="0" err="1"/>
                        <a:t>DataBase</a:t>
                      </a:r>
                      <a:r>
                        <a:rPr lang="en-US" altLang="zh-CN" sz="1800" dirty="0"/>
                        <a:t>’, ‘3’}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C_No:1002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{ ‘</a:t>
                      </a:r>
                      <a:r>
                        <a:rPr lang="en-US" altLang="zh-CN" sz="1800" dirty="0" err="1"/>
                        <a:t>DataStructure</a:t>
                      </a:r>
                      <a:r>
                        <a:rPr lang="en-US" altLang="zh-CN" sz="1800" dirty="0"/>
                        <a:t>’, ‘2’}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201201_1001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‘98’</a:t>
                      </a:r>
                      <a:endParaRPr lang="zh-CN" altLang="en-US" sz="1800" b="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201201_1002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’95’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201202_1001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’95’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201202_1002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’86’</a:t>
                      </a:r>
                      <a:endParaRPr lang="zh-CN" altLang="en-US" sz="1800" dirty="0"/>
                    </a:p>
                  </a:txBody>
                  <a:tcPr marL="91439" marR="91439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3DDF58AE-2798-40C8-BE85-8D97ECA3EDAC}"/>
              </a:ext>
            </a:extLst>
          </p:cNvPr>
          <p:cNvSpPr/>
          <p:nvPr/>
        </p:nvSpPr>
        <p:spPr>
          <a:xfrm>
            <a:off x="7029450" y="3851275"/>
            <a:ext cx="285750" cy="714375"/>
          </a:xfrm>
          <a:prstGeom prst="rightBrace">
            <a:avLst>
              <a:gd name="adj1" fmla="val 6039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7B1C98C6-D2B9-4812-A571-129CC46BC5A7}"/>
              </a:ext>
            </a:extLst>
          </p:cNvPr>
          <p:cNvSpPr/>
          <p:nvPr/>
        </p:nvSpPr>
        <p:spPr>
          <a:xfrm>
            <a:off x="3814763" y="5422900"/>
            <a:ext cx="214312" cy="1285875"/>
          </a:xfrm>
          <a:prstGeom prst="rightBrace">
            <a:avLst>
              <a:gd name="adj1" fmla="val 6039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9E711B14-634A-4FB7-BF90-1D2D9FA0B69C}"/>
              </a:ext>
            </a:extLst>
          </p:cNvPr>
          <p:cNvSpPr/>
          <p:nvPr/>
        </p:nvSpPr>
        <p:spPr>
          <a:xfrm>
            <a:off x="5386388" y="4637088"/>
            <a:ext cx="214312" cy="642937"/>
          </a:xfrm>
          <a:prstGeom prst="rightBrace">
            <a:avLst>
              <a:gd name="adj1" fmla="val 6039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471" name="TextBox 9">
            <a:extLst>
              <a:ext uri="{FF2B5EF4-FFF2-40B4-BE49-F238E27FC236}">
                <a16:creationId xmlns:a16="http://schemas.microsoft.com/office/drawing/2014/main" id="{75A5CCDB-B568-468B-8716-D3A5CB81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065588"/>
            <a:ext cx="1112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18472" name="TextBox 10">
            <a:extLst>
              <a:ext uri="{FF2B5EF4-FFF2-40B4-BE49-F238E27FC236}">
                <a16:creationId xmlns:a16="http://schemas.microsoft.com/office/drawing/2014/main" id="{16D114E3-FBF2-4EC1-84B3-65F10AFD4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4779963"/>
            <a:ext cx="111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List</a:t>
            </a:r>
            <a:r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18473" name="TextBox 11">
            <a:extLst>
              <a:ext uri="{FF2B5EF4-FFF2-40B4-BE49-F238E27FC236}">
                <a16:creationId xmlns:a16="http://schemas.microsoft.com/office/drawing/2014/main" id="{6BB8834D-2E6D-4499-BBF0-ACE42399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5922963"/>
            <a:ext cx="119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anose="020F0502020204030204" pitchFamily="34" charset="0"/>
                <a:ea typeface="宋体" panose="02010600030101010101" pitchFamily="2" charset="-122"/>
              </a:rPr>
              <a:t>String</a:t>
            </a:r>
            <a:r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t>类型</a:t>
            </a:r>
          </a:p>
        </p:txBody>
      </p:sp>
      <p:sp>
        <p:nvSpPr>
          <p:cNvPr id="18474" name="灯片编号占位符 4">
            <a:extLst>
              <a:ext uri="{FF2B5EF4-FFF2-40B4-BE49-F238E27FC236}">
                <a16:creationId xmlns:a16="http://schemas.microsoft.com/office/drawing/2014/main" id="{0E049507-0508-45F7-99C3-08F0F64BA973}"/>
              </a:ext>
            </a:extLst>
          </p:cNvPr>
          <p:cNvSpPr txBox="1">
            <a:spLocks/>
          </p:cNvSpPr>
          <p:nvPr/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9A665-9145-4EAC-9F46-F1C5A8F3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Redis</a:t>
            </a:r>
            <a:r>
              <a:rPr lang="zh-CN" altLang="en-US" dirty="0"/>
              <a:t>提供的</a:t>
            </a:r>
            <a:r>
              <a:rPr lang="en-US" altLang="zh-CN" dirty="0"/>
              <a:t>5</a:t>
            </a:r>
            <a:r>
              <a:rPr lang="zh-CN" altLang="en-US" dirty="0"/>
              <a:t>种数据类型</a:t>
            </a:r>
            <a:endParaRPr lang="zh-CN" altLang="en-US" dirty="0">
              <a:effectLst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A918757-1BCC-42D2-B560-5137612940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371600"/>
          <a:ext cx="8062913" cy="4968877"/>
        </p:xfrm>
        <a:graphic>
          <a:graphicData uri="http://schemas.openxmlformats.org/drawingml/2006/table">
            <a:tbl>
              <a:tblPr/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类型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存储的值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读写能力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STRING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可以是字符串、整数或者浮点数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对整个字符串或者字符串的其中一部分执行操作；对整数和浮点数执行自增（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increment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）或者自减（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decrement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）操作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LIST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一个链表，链表上的每个节点都包含了一个字符串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从链表的两端推入或者弹出元素；根据偏移量对链表进行修剪（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trim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）；读取单个或者多个元素；根据值查找或者移除元素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SET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包含字符串的无序收集器（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unordered collection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），并且被包含的每个字符串都是独一无二、各不相同的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添加、获取、移除单个元素；检查一个元素是否存在于集合中；计算交集、并集、差集；从集合里面随机获取元素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HASH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包含键值对的无序散列表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添加、获取、移除单个键值对；获取所有键值对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ZSET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字符串成员（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member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）与浮点数分值（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score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）之间的有序映射，元素的排列顺序由分值的大小决定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kumimoji="1" sz="26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添加、获取、删除单个元素；根据分值范围（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range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）或者成员来获取元素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20E27-80C7-4AEE-BF1D-95B329E1B6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0514" name="灯片编号占位符 4">
            <a:extLst>
              <a:ext uri="{FF2B5EF4-FFF2-40B4-BE49-F238E27FC236}">
                <a16:creationId xmlns:a16="http://schemas.microsoft.com/office/drawing/2014/main" id="{CF20B9C7-D902-4058-8C1E-BA931120B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61A37-237C-47C7-93A8-A57BCD54298E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5" name="页脚占位符 5">
            <a:extLst>
              <a:ext uri="{FF2B5EF4-FFF2-40B4-BE49-F238E27FC236}">
                <a16:creationId xmlns:a16="http://schemas.microsoft.com/office/drawing/2014/main" id="{C48E880D-8F62-447D-A713-7B2EAF57B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E33CD81-5C6B-4033-B764-54002888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>
                <a:solidFill>
                  <a:srgbClr val="FF0000"/>
                </a:solidFill>
                <a:effectLst/>
              </a:rPr>
              <a:t>—string</a:t>
            </a:r>
            <a:endParaRPr lang="zh-CN" altLang="en-US">
              <a:effectLst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EF458E2-EF55-4ACC-B655-532DC30D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字符串是一个字节序列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在 </a:t>
            </a:r>
            <a:r>
              <a:rPr lang="en-US" altLang="zh-CN" sz="2400"/>
              <a:t>Redis </a:t>
            </a:r>
            <a:r>
              <a:rPr lang="zh-CN" altLang="en-US" sz="2400"/>
              <a:t>中字符串是二进制安全的，这意味着它们没有任何特殊终端字符来确定长度，所以可以存储任何长度为 </a:t>
            </a:r>
            <a:r>
              <a:rPr lang="en-US" altLang="zh-CN" sz="2400"/>
              <a:t>512 </a:t>
            </a:r>
            <a:r>
              <a:rPr lang="zh-CN" altLang="en-US" sz="2400"/>
              <a:t>兆的字符串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B1A12-2683-46E8-8F84-F86AD7C946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1509" name="灯片编号占位符 4">
            <a:extLst>
              <a:ext uri="{FF2B5EF4-FFF2-40B4-BE49-F238E27FC236}">
                <a16:creationId xmlns:a16="http://schemas.microsoft.com/office/drawing/2014/main" id="{9270ACF9-40FF-4E49-96D4-134FC98ED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361910-29DA-450A-9D4E-4F477835028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页脚占位符 5">
            <a:extLst>
              <a:ext uri="{FF2B5EF4-FFF2-40B4-BE49-F238E27FC236}">
                <a16:creationId xmlns:a16="http://schemas.microsoft.com/office/drawing/2014/main" id="{90BFC224-83E6-4490-ACAC-F1D850AFFA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6FD216BC-9904-4DA7-8169-BE1140A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962400"/>
            <a:ext cx="43910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185D189-0F2F-4204-AB13-F4BDDCC9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>
                <a:solidFill>
                  <a:srgbClr val="FF0000"/>
                </a:solidFill>
                <a:effectLst/>
              </a:rPr>
              <a:t>--string</a:t>
            </a:r>
            <a:endParaRPr lang="zh-CN" altLang="en-US">
              <a:effectLst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268CD4B4-5943-4B79-91D0-1BA532A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4876800"/>
          </a:xfrm>
        </p:spPr>
        <p:txBody>
          <a:bodyPr/>
          <a:lstStyle/>
          <a:p>
            <a:r>
              <a:rPr lang="zh-CN" altLang="en-US" sz="2400"/>
              <a:t>字符串命令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F7F8A-B5B2-4E64-B9F2-3A0AE91F08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2533" name="灯片编号占位符 4">
            <a:extLst>
              <a:ext uri="{FF2B5EF4-FFF2-40B4-BE49-F238E27FC236}">
                <a16:creationId xmlns:a16="http://schemas.microsoft.com/office/drawing/2014/main" id="{B16BEBF4-2B9E-4F03-858B-CC3BB2784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783CD2-C282-462B-835E-EC3984332BF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页脚占位符 5">
            <a:extLst>
              <a:ext uri="{FF2B5EF4-FFF2-40B4-BE49-F238E27FC236}">
                <a16:creationId xmlns:a16="http://schemas.microsoft.com/office/drawing/2014/main" id="{94AABEFC-8D2D-4557-BE9D-88096AB79B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5" name="图片 7">
            <a:extLst>
              <a:ext uri="{FF2B5EF4-FFF2-40B4-BE49-F238E27FC236}">
                <a16:creationId xmlns:a16="http://schemas.microsoft.com/office/drawing/2014/main" id="{73140213-6687-40AA-AABC-FF811D02C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084388"/>
            <a:ext cx="74866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A14FEA8-B7B2-4C02-95F8-CA981680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>
                <a:solidFill>
                  <a:srgbClr val="FF0000"/>
                </a:solidFill>
                <a:effectLst/>
              </a:rPr>
              <a:t>--string</a:t>
            </a:r>
            <a:endParaRPr lang="zh-CN" altLang="en-US">
              <a:effectLst/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816C7886-3E83-4A57-B699-4CF4707E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C4CA3-B246-47D2-A98B-42C026B64E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3557" name="灯片编号占位符 4">
            <a:extLst>
              <a:ext uri="{FF2B5EF4-FFF2-40B4-BE49-F238E27FC236}">
                <a16:creationId xmlns:a16="http://schemas.microsoft.com/office/drawing/2014/main" id="{983AA871-1BCF-4230-8F64-3C385EE4E6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AFE9D-95FC-49D4-A2F9-380BA90E5CF6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页脚占位符 5">
            <a:extLst>
              <a:ext uri="{FF2B5EF4-FFF2-40B4-BE49-F238E27FC236}">
                <a16:creationId xmlns:a16="http://schemas.microsoft.com/office/drawing/2014/main" id="{2C0FB344-B5E3-4588-A52F-1069C8EBC1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9" name="图片 6">
            <a:extLst>
              <a:ext uri="{FF2B5EF4-FFF2-40B4-BE49-F238E27FC236}">
                <a16:creationId xmlns:a16="http://schemas.microsoft.com/office/drawing/2014/main" id="{45296151-5AB6-4F6A-9F5B-F4340047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62125"/>
            <a:ext cx="9361487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6">
            <a:extLst>
              <a:ext uri="{FF2B5EF4-FFF2-40B4-BE49-F238E27FC236}">
                <a16:creationId xmlns:a16="http://schemas.microsoft.com/office/drawing/2014/main" id="{EBA71C1C-4D0D-4AFF-BEF2-39714EBD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638675"/>
            <a:ext cx="4143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7587D1-3843-4E06-A6DC-B6A2A3B2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</a:t>
            </a:r>
            <a:r>
              <a:rPr lang="en-US" altLang="zh-CN" dirty="0"/>
              <a:t> list</a:t>
            </a:r>
            <a:endParaRPr lang="zh-CN" altLang="en-US" dirty="0">
              <a:effectLst/>
            </a:endParaRPr>
          </a:p>
        </p:txBody>
      </p:sp>
      <p:sp>
        <p:nvSpPr>
          <p:cNvPr id="24580" name="内容占位符 2">
            <a:extLst>
              <a:ext uri="{FF2B5EF4-FFF2-40B4-BE49-F238E27FC236}">
                <a16:creationId xmlns:a16="http://schemas.microsoft.com/office/drawing/2014/main" id="{892259EE-CA25-456A-80FC-8B4B4B5A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1412875"/>
            <a:ext cx="77724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/>
              <a:t>列表是简单的字符串列表，通过插入顺序排序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一个列表结构可以有序地存储多个字符串，和表示字符串时使用的方法一样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可以添加一个元素到 </a:t>
            </a:r>
            <a:r>
              <a:rPr lang="en-US" altLang="zh-CN" sz="2200"/>
              <a:t>Redis </a:t>
            </a:r>
            <a:r>
              <a:rPr lang="zh-CN" altLang="en-US" sz="2200"/>
              <a:t>列表的头部或尾部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列表的最大长度为  </a:t>
            </a:r>
            <a:r>
              <a:rPr lang="en-US" altLang="zh-CN" sz="2200"/>
              <a:t>2</a:t>
            </a:r>
            <a:r>
              <a:rPr lang="en-US" altLang="zh-CN" sz="2200" baseline="30000"/>
              <a:t>32</a:t>
            </a:r>
            <a:r>
              <a:rPr lang="zh-CN" altLang="en-US" sz="2200"/>
              <a:t> </a:t>
            </a:r>
            <a:r>
              <a:rPr lang="en-US" altLang="zh-CN" sz="2200"/>
              <a:t>- 1 </a:t>
            </a:r>
            <a:r>
              <a:rPr lang="zh-CN" altLang="en-US" sz="2200"/>
              <a:t>个元素（</a:t>
            </a:r>
            <a:r>
              <a:rPr lang="en-US" altLang="zh-CN" sz="2200"/>
              <a:t>4294967295</a:t>
            </a:r>
            <a:r>
              <a:rPr lang="zh-CN" altLang="en-US" sz="2200"/>
              <a:t>，每个列表的元素超过四十亿）</a:t>
            </a:r>
            <a:endParaRPr lang="en-US" altLang="zh-CN" sz="22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CAE77-C1F1-4FBE-BC7E-3681D04CEF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4582" name="灯片编号占位符 4">
            <a:extLst>
              <a:ext uri="{FF2B5EF4-FFF2-40B4-BE49-F238E27FC236}">
                <a16:creationId xmlns:a16="http://schemas.microsoft.com/office/drawing/2014/main" id="{ADAFDBC7-588B-437D-B62E-CFE435785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8CDDB0-7A32-4587-BEF8-F8950D9E05D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B5C6E-7D2E-4659-8597-B881615A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</a:t>
            </a:r>
            <a:r>
              <a:rPr lang="en-US" altLang="zh-CN" dirty="0"/>
              <a:t> list</a:t>
            </a:r>
            <a:endParaRPr lang="zh-CN" altLang="en-US" dirty="0">
              <a:effectLst/>
            </a:endParaRP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7D6BD64-8902-4AF1-B675-06A69323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746DA-5D19-4F44-B7A8-AA3D1FAEC7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85186025-20F3-441F-9A7A-8A39A2F0F9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50E32-3F3C-4655-B058-696918B77028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页脚占位符 5">
            <a:extLst>
              <a:ext uri="{FF2B5EF4-FFF2-40B4-BE49-F238E27FC236}">
                <a16:creationId xmlns:a16="http://schemas.microsoft.com/office/drawing/2014/main" id="{07381C87-04DE-464D-A549-48AAA37D30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7" name="图片 6">
            <a:extLst>
              <a:ext uri="{FF2B5EF4-FFF2-40B4-BE49-F238E27FC236}">
                <a16:creationId xmlns:a16="http://schemas.microsoft.com/office/drawing/2014/main" id="{D03203CB-053A-4708-9A88-C50FAC93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5425"/>
            <a:ext cx="7620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E9E5-0627-4D01-9812-C30E58E9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NoSQL</a:t>
            </a:r>
            <a:r>
              <a:rPr lang="zh-CN" altLang="en-US" dirty="0">
                <a:solidFill>
                  <a:srgbClr val="FF0000"/>
                </a:solidFill>
              </a:rPr>
              <a:t>数据库的种类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43" name="内容占位符 9">
            <a:extLst>
              <a:ext uri="{FF2B5EF4-FFF2-40B4-BE49-F238E27FC236}">
                <a16:creationId xmlns:a16="http://schemas.microsoft.com/office/drawing/2014/main" id="{E4C2AB50-956B-4957-A4D3-289062EBB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47863"/>
            <a:ext cx="7772400" cy="3724275"/>
          </a:xfrm>
          <a:ln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3C4C6-3A82-4F71-AD07-EA85EEE46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8D0621-7C9F-4268-9943-68D9353DF0C6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0245" name="灯片编号占位符 4">
            <a:extLst>
              <a:ext uri="{FF2B5EF4-FFF2-40B4-BE49-F238E27FC236}">
                <a16:creationId xmlns:a16="http://schemas.microsoft.com/office/drawing/2014/main" id="{27E8C5F6-8209-43AD-95BC-82481A9E9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502B80-6962-443E-9C8C-BDA0B75C2293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页脚占位符 5">
            <a:extLst>
              <a:ext uri="{FF2B5EF4-FFF2-40B4-BE49-F238E27FC236}">
                <a16:creationId xmlns:a16="http://schemas.microsoft.com/office/drawing/2014/main" id="{4A8D7AFA-873E-491C-A3BD-F9DBAB79FA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0659-A583-40B0-B052-ED8FFDBB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</a:t>
            </a:r>
            <a:r>
              <a:rPr lang="en-US" altLang="zh-CN" dirty="0"/>
              <a:t> list</a:t>
            </a:r>
            <a:endParaRPr lang="zh-CN" altLang="en-US" dirty="0">
              <a:effectLst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D40292B7-5FB6-4937-BD72-4E6D7198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5CC09-3472-49E1-95ED-A63FC65A72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A6D55368-9140-45C6-B784-2595ACCD1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10EFF1-60A0-42EC-BEE6-78F6B55C8C6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页脚占位符 5">
            <a:extLst>
              <a:ext uri="{FF2B5EF4-FFF2-40B4-BE49-F238E27FC236}">
                <a16:creationId xmlns:a16="http://schemas.microsoft.com/office/drawing/2014/main" id="{F0689724-0DD0-42EC-8FA0-E7B921E65E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631" name="图片 6">
            <a:extLst>
              <a:ext uri="{FF2B5EF4-FFF2-40B4-BE49-F238E27FC236}">
                <a16:creationId xmlns:a16="http://schemas.microsoft.com/office/drawing/2014/main" id="{8E5D7CCA-6C4F-4979-8299-225419D0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175" y="1773238"/>
            <a:ext cx="9626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9DE6660E-28BE-4D55-89E0-21FCBA7E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>
                <a:solidFill>
                  <a:srgbClr val="FF0000"/>
                </a:solidFill>
                <a:effectLst/>
              </a:rPr>
              <a:t>-- set</a:t>
            </a:r>
            <a:endParaRPr lang="zh-CN" altLang="en-US">
              <a:effectLst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8E1DF0D0-8666-43C9-BAB7-5D0F178C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集合可以存储多个字符串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通过使用散列表来保证自己存储的每个字符串都是各不相同的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散列表只有键，但没有与键相关联的值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集合中的成员最大数量为 </a:t>
            </a:r>
            <a:r>
              <a:rPr lang="en-US" altLang="zh-CN" sz="2400"/>
              <a:t>2</a:t>
            </a:r>
            <a:r>
              <a:rPr lang="en-US" altLang="zh-CN" sz="2400" baseline="30000"/>
              <a:t>32</a:t>
            </a:r>
            <a:r>
              <a:rPr lang="zh-CN" altLang="en-US" sz="2400"/>
              <a:t> </a:t>
            </a:r>
            <a:r>
              <a:rPr lang="en-US" altLang="zh-CN" sz="2400"/>
              <a:t>- 1</a:t>
            </a:r>
            <a:r>
              <a:rPr lang="zh-CN" altLang="en-US" sz="2400"/>
              <a:t>（</a:t>
            </a:r>
            <a:r>
              <a:rPr lang="en-US" altLang="zh-CN" sz="2400"/>
              <a:t>4294967295</a:t>
            </a:r>
            <a:r>
              <a:rPr lang="zh-CN" altLang="en-US" sz="2400"/>
              <a:t>，每个集合有超过四十亿条记录）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DE7A3-36A5-4A93-B62E-E348C68BE8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7653" name="灯片编号占位符 4">
            <a:extLst>
              <a:ext uri="{FF2B5EF4-FFF2-40B4-BE49-F238E27FC236}">
                <a16:creationId xmlns:a16="http://schemas.microsoft.com/office/drawing/2014/main" id="{451A2B7C-93E2-4249-BAAA-416FFE72E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ED223-E4BB-4F39-9F94-B6C1D3BC3F22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页脚占位符 5">
            <a:extLst>
              <a:ext uri="{FF2B5EF4-FFF2-40B4-BE49-F238E27FC236}">
                <a16:creationId xmlns:a16="http://schemas.microsoft.com/office/drawing/2014/main" id="{7C780FF5-8B68-4A11-A36A-3CFD9819B1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5" name="图片 6">
            <a:extLst>
              <a:ext uri="{FF2B5EF4-FFF2-40B4-BE49-F238E27FC236}">
                <a16:creationId xmlns:a16="http://schemas.microsoft.com/office/drawing/2014/main" id="{CF02420E-B1E8-4320-A611-55C685A6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76750"/>
            <a:ext cx="3924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CE361-E1F0-45E0-8739-926FFD1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 set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84F1AB6-A8C6-4817-98F9-C61F3E5F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06B0C-4025-4160-93B0-730981DAA5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D43B298C-CF25-48DB-B1F9-DF51FC2B2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C172F-F93F-4985-B4EE-0F161E324CF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页脚占位符 5">
            <a:extLst>
              <a:ext uri="{FF2B5EF4-FFF2-40B4-BE49-F238E27FC236}">
                <a16:creationId xmlns:a16="http://schemas.microsoft.com/office/drawing/2014/main" id="{0CCE1BBA-0185-48B0-AE5F-D29E37830C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9" name="图片 6">
            <a:extLst>
              <a:ext uri="{FF2B5EF4-FFF2-40B4-BE49-F238E27FC236}">
                <a16:creationId xmlns:a16="http://schemas.microsoft.com/office/drawing/2014/main" id="{7FE74346-5916-408C-9A9F-595BC756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505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0B94-C74F-4D28-8290-99DCB7E9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--set </a:t>
            </a:r>
            <a:endParaRPr lang="zh-CN" altLang="en-US" dirty="0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8706718-8ACA-4FBF-A956-80911BCC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000AF-F53A-4D0D-83EF-6C55B3C338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29701" name="灯片编号占位符 4">
            <a:extLst>
              <a:ext uri="{FF2B5EF4-FFF2-40B4-BE49-F238E27FC236}">
                <a16:creationId xmlns:a16="http://schemas.microsoft.com/office/drawing/2014/main" id="{09A335A6-088E-48EE-A9B6-2080F8E9C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B8619-2943-468D-98E1-1DDF8ED063A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页脚占位符 5">
            <a:extLst>
              <a:ext uri="{FF2B5EF4-FFF2-40B4-BE49-F238E27FC236}">
                <a16:creationId xmlns:a16="http://schemas.microsoft.com/office/drawing/2014/main" id="{9E60F42F-E5BA-4486-AEB3-FD82B6C4C0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3" name="图片 7">
            <a:extLst>
              <a:ext uri="{FF2B5EF4-FFF2-40B4-BE49-F238E27FC236}">
                <a16:creationId xmlns:a16="http://schemas.microsoft.com/office/drawing/2014/main" id="{5A9449D6-1F4D-421A-AFE7-BA3E9007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54006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0044-591A-4EF2-91BF-E0F346F9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 set</a:t>
            </a:r>
            <a:endParaRPr lang="zh-CN" altLang="en-US" dirty="0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4A520EE4-707B-4A7A-AFC8-F74FD002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/>
              <a:t>集合除了基本的添加操作和移除操作之外，还支持很多其他操作</a:t>
            </a:r>
            <a:endParaRPr lang="en-US" altLang="zh-CN" sz="2200"/>
          </a:p>
          <a:p>
            <a:r>
              <a:rPr lang="zh-CN" altLang="en-US" sz="2200"/>
              <a:t>比如</a:t>
            </a:r>
            <a:r>
              <a:rPr lang="en-US" altLang="zh-CN" sz="2200"/>
              <a:t>SINTER</a:t>
            </a:r>
            <a:r>
              <a:rPr lang="zh-CN" altLang="en-US" sz="2200"/>
              <a:t>、</a:t>
            </a:r>
            <a:r>
              <a:rPr lang="en-US" altLang="zh-CN" sz="2200"/>
              <a:t>SUNION</a:t>
            </a:r>
            <a:r>
              <a:rPr lang="zh-CN" altLang="en-US" sz="2200"/>
              <a:t>、</a:t>
            </a:r>
            <a:r>
              <a:rPr lang="en-US" altLang="zh-CN" sz="2200"/>
              <a:t>SDIFF</a:t>
            </a:r>
            <a:r>
              <a:rPr lang="zh-CN" altLang="en-US" sz="2200"/>
              <a:t>这</a:t>
            </a:r>
            <a:r>
              <a:rPr lang="en-US" altLang="zh-CN" sz="2200"/>
              <a:t>3</a:t>
            </a:r>
            <a:r>
              <a:rPr lang="zh-CN" altLang="en-US" sz="2200"/>
              <a:t>个命令就可以分别执行常见的交集计算、并集计算和差集计算</a:t>
            </a:r>
            <a:endParaRPr lang="en-US" altLang="zh-CN" sz="2200"/>
          </a:p>
          <a:p>
            <a:pPr eaLnBrk="1" hangingPunct="1"/>
            <a:r>
              <a:rPr lang="zh-CN" altLang="en-US" sz="2200"/>
              <a:t>例如，键</a:t>
            </a:r>
            <a:r>
              <a:rPr lang="en-US" altLang="zh-CN" sz="2200"/>
              <a:t>set1</a:t>
            </a:r>
            <a:r>
              <a:rPr lang="zh-CN" altLang="en-US" sz="2200"/>
              <a:t>和</a:t>
            </a:r>
            <a:r>
              <a:rPr lang="en-US" altLang="zh-CN" sz="2200"/>
              <a:t>set2</a:t>
            </a:r>
            <a:r>
              <a:rPr lang="zh-CN" altLang="en-US" sz="2200"/>
              <a:t>的</a:t>
            </a:r>
            <a:r>
              <a:rPr lang="en-US" altLang="zh-CN" sz="2200"/>
              <a:t>value</a:t>
            </a:r>
            <a:r>
              <a:rPr lang="zh-CN" altLang="en-US" sz="2200"/>
              <a:t>为集合类型，求交集 </a:t>
            </a:r>
            <a:endParaRPr lang="en-US" altLang="zh-CN" sz="22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200"/>
              <a:t>     sinter set1 set2</a:t>
            </a:r>
            <a:r>
              <a:rPr lang="zh-CN" altLang="en-US" sz="2200"/>
              <a:t>，返回结果为</a:t>
            </a:r>
            <a:r>
              <a:rPr lang="en-US" altLang="zh-CN" sz="2200"/>
              <a:t>’apple’</a:t>
            </a:r>
          </a:p>
          <a:p>
            <a:endParaRPr lang="zh-CN" altLang="en-US" sz="2200"/>
          </a:p>
          <a:p>
            <a:endParaRPr lang="zh-CN" altLang="en-US" sz="22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9A692-F7CE-4E0B-B9DC-2CD751BC43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0725" name="灯片编号占位符 4">
            <a:extLst>
              <a:ext uri="{FF2B5EF4-FFF2-40B4-BE49-F238E27FC236}">
                <a16:creationId xmlns:a16="http://schemas.microsoft.com/office/drawing/2014/main" id="{5D68258E-F06D-4BE4-BEC2-4991098B9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8C112-B9DC-4458-8EA5-FB56EEE2763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页脚占位符 5">
            <a:extLst>
              <a:ext uri="{FF2B5EF4-FFF2-40B4-BE49-F238E27FC236}">
                <a16:creationId xmlns:a16="http://schemas.microsoft.com/office/drawing/2014/main" id="{D3AD3047-64D1-4C04-A6DF-B4B95CE272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F7E11B1-192E-4CC7-8DD1-E842D4522AD4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4076700"/>
          <a:ext cx="6500813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key</a:t>
                      </a:r>
                      <a:endParaRPr lang="zh-CN" altLang="en-US" sz="1800" dirty="0"/>
                    </a:p>
                  </a:txBody>
                  <a:tcPr marL="91439" marR="91439" marT="45669" marB="456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value</a:t>
                      </a:r>
                      <a:endParaRPr lang="zh-CN" altLang="en-US" sz="1800" dirty="0"/>
                    </a:p>
                  </a:txBody>
                  <a:tcPr marL="91439" marR="91439"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set1</a:t>
                      </a:r>
                      <a:endParaRPr lang="zh-CN" altLang="en-US" sz="1800" dirty="0"/>
                    </a:p>
                  </a:txBody>
                  <a:tcPr marL="91439" marR="91439" marT="45669" marB="456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{‘banana’,  ’apple’}</a:t>
                      </a:r>
                      <a:endParaRPr lang="zh-CN" altLang="en-US" sz="1800" b="0" dirty="0"/>
                    </a:p>
                  </a:txBody>
                  <a:tcPr marL="91439" marR="91439"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set2</a:t>
                      </a:r>
                      <a:endParaRPr lang="zh-CN" altLang="en-US" sz="1800" dirty="0"/>
                    </a:p>
                  </a:txBody>
                  <a:tcPr marL="91439" marR="91439" marT="45669" marB="456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{‘apple’,  ’orange’,  ’pear’}</a:t>
                      </a:r>
                      <a:endParaRPr lang="zh-CN" altLang="en-US" sz="1800" b="0" dirty="0"/>
                    </a:p>
                  </a:txBody>
                  <a:tcPr marL="91439" marR="91439"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4DF05-B4B8-461E-B9E8-8F17F626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 hash </a:t>
            </a:r>
            <a:endParaRPr lang="zh-CN" altLang="en-US" dirty="0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EFD19E46-D70C-4D16-9617-FA4773CC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散列可以存储多个键值对之间的映射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散列存储的值既可以是字符串又可以是数字值，并且用户同样可以对散列存储的数字值执行自增操作或者自减操作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7041-09E6-474D-AA34-FC16EBAA88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1749" name="灯片编号占位符 4">
            <a:extLst>
              <a:ext uri="{FF2B5EF4-FFF2-40B4-BE49-F238E27FC236}">
                <a16:creationId xmlns:a16="http://schemas.microsoft.com/office/drawing/2014/main" id="{4A6606F8-08B3-44B0-8778-9B3395F0D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1F8FA5-6417-4539-BA68-A738F9F6CCDD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页脚占位符 5">
            <a:extLst>
              <a:ext uri="{FF2B5EF4-FFF2-40B4-BE49-F238E27FC236}">
                <a16:creationId xmlns:a16="http://schemas.microsoft.com/office/drawing/2014/main" id="{9FC75779-EAA5-4FE3-8BCA-6FBC9C2CD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51" name="图片 6">
            <a:extLst>
              <a:ext uri="{FF2B5EF4-FFF2-40B4-BE49-F238E27FC236}">
                <a16:creationId xmlns:a16="http://schemas.microsoft.com/office/drawing/2014/main" id="{1CBDA619-DB9A-4C3A-80C3-37E0EB9B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38290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C71C8-B5B9-4125-84D2-DD6AB447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 hash </a:t>
            </a:r>
            <a:endParaRPr lang="zh-CN" altLang="en-US" dirty="0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C9C0EE65-C05C-49E5-84C8-1494685F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E72CC-930B-4A43-8770-4A00A6636F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2773" name="灯片编号占位符 4">
            <a:extLst>
              <a:ext uri="{FF2B5EF4-FFF2-40B4-BE49-F238E27FC236}">
                <a16:creationId xmlns:a16="http://schemas.microsoft.com/office/drawing/2014/main" id="{DA5A3DEC-F650-4BDE-8B2B-DC60369B9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39ED8-3980-42B0-977A-17A838D63AA1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页脚占位符 5">
            <a:extLst>
              <a:ext uri="{FF2B5EF4-FFF2-40B4-BE49-F238E27FC236}">
                <a16:creationId xmlns:a16="http://schemas.microsoft.com/office/drawing/2014/main" id="{7658EC12-1951-4175-8EC1-28BEFE2209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2775" name="图片 6">
            <a:extLst>
              <a:ext uri="{FF2B5EF4-FFF2-40B4-BE49-F238E27FC236}">
                <a16:creationId xmlns:a16="http://schemas.microsoft.com/office/drawing/2014/main" id="{DC7EB4D2-C26B-40D8-B4AB-EAC1944D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377950"/>
            <a:ext cx="7553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B80C-777C-43A7-8D7E-FC46801A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 hash </a:t>
            </a:r>
            <a:endParaRPr lang="zh-CN" altLang="en-US" dirty="0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51AEC371-57CC-4A43-AA26-8FBC315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81A00-E5EB-48DC-9DED-7AD7A7050A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3797" name="灯片编号占位符 4">
            <a:extLst>
              <a:ext uri="{FF2B5EF4-FFF2-40B4-BE49-F238E27FC236}">
                <a16:creationId xmlns:a16="http://schemas.microsoft.com/office/drawing/2014/main" id="{412F1AF7-B8C4-463F-8C33-241F90C2C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7BCFC2-2C98-4FA6-B756-5A0C971E3F25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页脚占位符 5">
            <a:extLst>
              <a:ext uri="{FF2B5EF4-FFF2-40B4-BE49-F238E27FC236}">
                <a16:creationId xmlns:a16="http://schemas.microsoft.com/office/drawing/2014/main" id="{9E1C6387-A7DF-4925-815A-A15FF365B5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3799" name="图片 6">
            <a:extLst>
              <a:ext uri="{FF2B5EF4-FFF2-40B4-BE49-F238E27FC236}">
                <a16:creationId xmlns:a16="http://schemas.microsoft.com/office/drawing/2014/main" id="{BA435ED3-E385-496C-B989-EE5931F9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781175"/>
            <a:ext cx="7591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EE38-C9B6-4288-9A44-AB99591D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—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zset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</a:t>
            </a:r>
            <a:endParaRPr lang="zh-CN" altLang="en-US" dirty="0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3AF19448-C8DF-449D-8CE4-74CF3B2A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有序集合和散列一样，都用于存储键值对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有序集合的键被称为成员（</a:t>
            </a:r>
            <a:r>
              <a:rPr lang="en-US" altLang="zh-CN" sz="2000"/>
              <a:t>member</a:t>
            </a:r>
            <a:r>
              <a:rPr lang="zh-CN" altLang="en-US" sz="2000"/>
              <a:t>），每个成员都是独一无二的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有序集合的值则被称为</a:t>
            </a:r>
            <a:r>
              <a:rPr lang="zh-CN" altLang="en-US" sz="2000" i="1"/>
              <a:t>分值</a:t>
            </a:r>
            <a:r>
              <a:rPr lang="zh-CN" altLang="en-US" sz="2000"/>
              <a:t>（</a:t>
            </a:r>
            <a:r>
              <a:rPr lang="en-US" altLang="zh-CN" sz="2000"/>
              <a:t>score</a:t>
            </a:r>
            <a:r>
              <a:rPr lang="zh-CN" altLang="en-US" sz="2000"/>
              <a:t>），分值必须为浮点数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有序集合是</a:t>
            </a:r>
            <a:r>
              <a:rPr lang="en-US" altLang="zh-CN" sz="2000"/>
              <a:t>Redis</a:t>
            </a:r>
            <a:r>
              <a:rPr lang="zh-CN" altLang="en-US" sz="2000"/>
              <a:t>里面唯一一个既可以根据成员访问元素（这一点和散列一样），又可以根据分值以及分值的排列顺序来访问元素的结构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A18DE-70F8-44D2-A905-D3E1A903B4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4821" name="灯片编号占位符 4">
            <a:extLst>
              <a:ext uri="{FF2B5EF4-FFF2-40B4-BE49-F238E27FC236}">
                <a16:creationId xmlns:a16="http://schemas.microsoft.com/office/drawing/2014/main" id="{55714378-780D-4FAE-8446-D9936B306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B82C04-FFF4-42FA-A844-BDB6D36ED39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页脚占位符 5">
            <a:extLst>
              <a:ext uri="{FF2B5EF4-FFF2-40B4-BE49-F238E27FC236}">
                <a16:creationId xmlns:a16="http://schemas.microsoft.com/office/drawing/2014/main" id="{5ED9FFE2-B597-4753-AF62-050328FB86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49B82-5263-4768-83B9-82FBA8F8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—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zset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</a:t>
            </a:r>
            <a:endParaRPr lang="zh-CN" altLang="en-US" dirty="0"/>
          </a:p>
        </p:txBody>
      </p:sp>
      <p:pic>
        <p:nvPicPr>
          <p:cNvPr id="35843" name="内容占位符 6">
            <a:extLst>
              <a:ext uri="{FF2B5EF4-FFF2-40B4-BE49-F238E27FC236}">
                <a16:creationId xmlns:a16="http://schemas.microsoft.com/office/drawing/2014/main" id="{D7AAA850-F81A-40AD-AC44-4A11237D8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436813"/>
            <a:ext cx="5162550" cy="26479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A9361-E438-4692-B89C-866E15FC62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5845" name="灯片编号占位符 4">
            <a:extLst>
              <a:ext uri="{FF2B5EF4-FFF2-40B4-BE49-F238E27FC236}">
                <a16:creationId xmlns:a16="http://schemas.microsoft.com/office/drawing/2014/main" id="{8B080E8D-0403-45F4-A85B-8BEAE7986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F975C-1CE9-4413-AFB4-663873695CB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id="{B5828605-D150-4A3F-82E9-8AC41A8215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DD69-0BD3-409A-B64E-F6AAE08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006F614-0C8B-4399-B824-196A8F2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键值对数据库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Redis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其他管理命令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使用实例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DynamoDB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9E47-1365-461B-BAD8-60F639F546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5B82A026-D9CB-47D0-B339-15A2B60B4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B4015-425B-4138-A725-DF3B1A6F7CC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页脚占位符 5">
            <a:extLst>
              <a:ext uri="{FF2B5EF4-FFF2-40B4-BE49-F238E27FC236}">
                <a16:creationId xmlns:a16="http://schemas.microsoft.com/office/drawing/2014/main" id="{E1905FCB-E309-44C3-A148-A0DA001CE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19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8D165-1CC0-4338-BF00-4D897F55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—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zset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A62B2B2D-DFB4-4678-9F6B-25F165DA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2268-258F-4987-9291-05A8CF1DAD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6869" name="灯片编号占位符 4">
            <a:extLst>
              <a:ext uri="{FF2B5EF4-FFF2-40B4-BE49-F238E27FC236}">
                <a16:creationId xmlns:a16="http://schemas.microsoft.com/office/drawing/2014/main" id="{33904448-4E10-411A-A4C0-EC9840ED9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0BB6F6-865E-4D12-BBE3-220B25F4F2E6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页脚占位符 5">
            <a:extLst>
              <a:ext uri="{FF2B5EF4-FFF2-40B4-BE49-F238E27FC236}">
                <a16:creationId xmlns:a16="http://schemas.microsoft.com/office/drawing/2014/main" id="{345A3855-120C-4D0C-B161-82AA3F3C4A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71" name="图片 6">
            <a:extLst>
              <a:ext uri="{FF2B5EF4-FFF2-40B4-BE49-F238E27FC236}">
                <a16:creationId xmlns:a16="http://schemas.microsoft.com/office/drawing/2014/main" id="{A74414C9-A00B-4610-972D-0B7ABD89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6104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1CA3-B86B-4581-B265-6BBAF50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—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zset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</a:t>
            </a:r>
            <a:endParaRPr lang="zh-CN" altLang="en-US" dirty="0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E0C346D9-6585-493A-89BC-58C784136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EF52C-19D8-4A46-87CE-CD28E5543C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7893" name="灯片编号占位符 4">
            <a:extLst>
              <a:ext uri="{FF2B5EF4-FFF2-40B4-BE49-F238E27FC236}">
                <a16:creationId xmlns:a16="http://schemas.microsoft.com/office/drawing/2014/main" id="{859FBAB0-CEDB-45B5-8853-2FEA2E25B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4145AA-172C-4A55-8DF8-00A4A4F5075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页脚占位符 5">
            <a:extLst>
              <a:ext uri="{FF2B5EF4-FFF2-40B4-BE49-F238E27FC236}">
                <a16:creationId xmlns:a16="http://schemas.microsoft.com/office/drawing/2014/main" id="{5A0B02A5-48CC-4B36-ABEE-7F7E99BAA3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5" name="图片 6">
            <a:extLst>
              <a:ext uri="{FF2B5EF4-FFF2-40B4-BE49-F238E27FC236}">
                <a16:creationId xmlns:a16="http://schemas.microsoft.com/office/drawing/2014/main" id="{23E40A52-0A3F-4B06-87F3-7D677E83C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7338"/>
            <a:ext cx="7772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1B73B-4F63-4964-8282-6EE5B077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数据类型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--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zset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</a:t>
            </a:r>
            <a:endParaRPr lang="zh-CN" altLang="en-US" dirty="0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E7C39AFB-8A68-4894-8551-621F5C45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集合排序</a:t>
            </a:r>
            <a:endParaRPr lang="en-US" altLang="zh-CN" sz="2400"/>
          </a:p>
          <a:p>
            <a:pPr lvl="1"/>
            <a:r>
              <a:rPr lang="zh-CN" altLang="en-US" sz="2200"/>
              <a:t>一个有序集合的每个成员都可以排序，就是为了按有序集合排序获取它们，按权重分值从最小到最大排序</a:t>
            </a:r>
            <a:endParaRPr lang="en-US" altLang="zh-CN" sz="2200"/>
          </a:p>
          <a:p>
            <a:pPr lvl="1"/>
            <a:r>
              <a:rPr lang="zh-CN" altLang="en-US" sz="2200"/>
              <a:t>虽然成员都是独一无二的，按权重分数值可能会重复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AADC7-621B-4EA8-98E4-8D4E38E890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38917" name="灯片编号占位符 4">
            <a:extLst>
              <a:ext uri="{FF2B5EF4-FFF2-40B4-BE49-F238E27FC236}">
                <a16:creationId xmlns:a16="http://schemas.microsoft.com/office/drawing/2014/main" id="{B5A15B4C-BA67-4729-A07B-D7BCABD6E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43FE5-DE89-4566-9513-8CD201E25B2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页脚占位符 5">
            <a:extLst>
              <a:ext uri="{FF2B5EF4-FFF2-40B4-BE49-F238E27FC236}">
                <a16:creationId xmlns:a16="http://schemas.microsoft.com/office/drawing/2014/main" id="{98C74D3F-0AD1-4315-A49B-64BDA3425E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919" name="图片 6">
            <a:extLst>
              <a:ext uri="{FF2B5EF4-FFF2-40B4-BE49-F238E27FC236}">
                <a16:creationId xmlns:a16="http://schemas.microsoft.com/office/drawing/2014/main" id="{7F564C6F-63AF-407C-BE40-39A1F88D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09913"/>
            <a:ext cx="5915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DD69-0BD3-409A-B64E-F6AAE08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006F614-0C8B-4399-B824-196A8F2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键值对数据库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Redis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Redis</a:t>
            </a:r>
            <a:r>
              <a:rPr lang="zh-CN" altLang="en-US" sz="2600" dirty="0">
                <a:solidFill>
                  <a:srgbClr val="FF0000"/>
                </a:solidFill>
              </a:rPr>
              <a:t>其他管理命令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使用实例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DynamoDB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9E47-1365-461B-BAD8-60F639F546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5B82A026-D9CB-47D0-B339-15A2B60B4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B4015-425B-4138-A725-DF3B1A6F7CC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页脚占位符 5">
            <a:extLst>
              <a:ext uri="{FF2B5EF4-FFF2-40B4-BE49-F238E27FC236}">
                <a16:creationId xmlns:a16="http://schemas.microsoft.com/office/drawing/2014/main" id="{E1905FCB-E309-44C3-A148-A0DA001CE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95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8827-C706-4229-90A0-948C2458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基数统计</a:t>
            </a:r>
            <a:endParaRPr lang="zh-CN" altLang="en-US" dirty="0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4E8C56E0-F0E3-422E-A7FB-C4DDED35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/>
              <a:t>Redis HyperLogLog </a:t>
            </a:r>
            <a:r>
              <a:rPr lang="zh-CN" altLang="en-US" sz="2200"/>
              <a:t>是用来做基数统计的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HyperLogLog </a:t>
            </a:r>
            <a:r>
              <a:rPr lang="zh-CN" altLang="en-US" sz="2200"/>
              <a:t>的优点是在输入元素的数量或者体积非常非常大时，计算基数所需的空间总是固定 的、并且是很小的 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每个 </a:t>
            </a:r>
            <a:r>
              <a:rPr lang="en-US" altLang="zh-CN" sz="2200"/>
              <a:t>HyperLogLog </a:t>
            </a:r>
            <a:r>
              <a:rPr lang="zh-CN" altLang="en-US" sz="2200"/>
              <a:t>键只需要花费 </a:t>
            </a:r>
            <a:r>
              <a:rPr lang="en-US" altLang="zh-CN" sz="2200"/>
              <a:t>12 KB </a:t>
            </a:r>
            <a:r>
              <a:rPr lang="zh-CN" altLang="en-US" sz="2200"/>
              <a:t>内存，就可以计算接近 </a:t>
            </a:r>
            <a:r>
              <a:rPr lang="en-US" altLang="zh-CN" sz="2200"/>
              <a:t>2^64 </a:t>
            </a:r>
            <a:r>
              <a:rPr lang="zh-CN" altLang="en-US" sz="2200"/>
              <a:t>个不同元素的基 数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因为 </a:t>
            </a:r>
            <a:r>
              <a:rPr lang="en-US" altLang="zh-CN" sz="2200"/>
              <a:t>HyperLogLog </a:t>
            </a:r>
            <a:r>
              <a:rPr lang="zh-CN" altLang="en-US" sz="2200"/>
              <a:t>只会根据输入元素来计算基数，而不会储存输入元素本身，所以 </a:t>
            </a:r>
            <a:r>
              <a:rPr lang="en-US" altLang="zh-CN" sz="2200"/>
              <a:t>HyperLogLog </a:t>
            </a:r>
            <a:r>
              <a:rPr lang="zh-CN" altLang="en-US" sz="2200"/>
              <a:t>不能像集合那样，返回输入的各个元素</a:t>
            </a:r>
          </a:p>
          <a:p>
            <a:pPr>
              <a:lnSpc>
                <a:spcPct val="150000"/>
              </a:lnSpc>
            </a:pPr>
            <a:endParaRPr lang="zh-CN" altLang="en-US" sz="22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26D0B-424F-49DD-B274-BA90B090E4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0965" name="灯片编号占位符 4">
            <a:extLst>
              <a:ext uri="{FF2B5EF4-FFF2-40B4-BE49-F238E27FC236}">
                <a16:creationId xmlns:a16="http://schemas.microsoft.com/office/drawing/2014/main" id="{F88DC2A3-5BF5-4223-8C79-FE5349A70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1E81D-D140-4B14-B21B-D51DEB6787E3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页脚占位符 5">
            <a:extLst>
              <a:ext uri="{FF2B5EF4-FFF2-40B4-BE49-F238E27FC236}">
                <a16:creationId xmlns:a16="http://schemas.microsoft.com/office/drawing/2014/main" id="{182EBAC0-0873-40D6-A5A5-AB485D6C96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E90C-DF84-4C1C-8409-47E8DC10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 </a:t>
            </a:r>
            <a:r>
              <a:rPr lang="en-US" altLang="zh-CN" dirty="0" err="1">
                <a:effectLst/>
              </a:rPr>
              <a:t>HyperLogLog</a:t>
            </a:r>
            <a:endParaRPr lang="zh-CN" altLang="en-US" dirty="0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E43BB0F4-2C0D-4172-9DF1-3C189B1D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PFADD key element [element ...] 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添加指定元素到 </a:t>
            </a:r>
            <a:r>
              <a:rPr lang="en-US" altLang="zh-CN" sz="2000"/>
              <a:t>HyperLogLog </a:t>
            </a:r>
            <a:r>
              <a:rPr lang="zh-CN" altLang="en-US" sz="2000"/>
              <a:t>中。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PFCOUNT key [key ...] 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返回给定 </a:t>
            </a:r>
            <a:r>
              <a:rPr lang="en-US" altLang="zh-CN" sz="2000"/>
              <a:t>HyperLogLog </a:t>
            </a:r>
            <a:r>
              <a:rPr lang="zh-CN" altLang="en-US" sz="2000"/>
              <a:t>的基数估算值。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PFMERGE destkey sourcekey [sourcekey ...] 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将多个 </a:t>
            </a:r>
            <a:r>
              <a:rPr lang="en-US" altLang="zh-CN" sz="2000"/>
              <a:t>HyperLogLog </a:t>
            </a:r>
            <a:r>
              <a:rPr lang="zh-CN" altLang="en-US" sz="2000"/>
              <a:t>合并为一个 </a:t>
            </a:r>
            <a:r>
              <a:rPr lang="en-US" altLang="zh-CN" sz="2000"/>
              <a:t>HyperLogLog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1F546-2779-4CF3-9DF8-E6A4C6C2DA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1989" name="灯片编号占位符 4">
            <a:extLst>
              <a:ext uri="{FF2B5EF4-FFF2-40B4-BE49-F238E27FC236}">
                <a16:creationId xmlns:a16="http://schemas.microsoft.com/office/drawing/2014/main" id="{1AA4B0D5-118A-417B-8AE2-05AB6A5AD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4025B4-30A8-4836-A8D4-E69547E49C3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页脚占位符 5">
            <a:extLst>
              <a:ext uri="{FF2B5EF4-FFF2-40B4-BE49-F238E27FC236}">
                <a16:creationId xmlns:a16="http://schemas.microsoft.com/office/drawing/2014/main" id="{5F2ED974-D2C4-476C-A455-E6A02DA59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657D-6570-4C8F-9207-3F0ABE88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 </a:t>
            </a:r>
            <a:r>
              <a:rPr lang="en-US" altLang="zh-CN" dirty="0" err="1">
                <a:effectLst/>
              </a:rPr>
              <a:t>HyperLogLog</a:t>
            </a:r>
            <a:endParaRPr lang="zh-CN" altLang="en-US" dirty="0"/>
          </a:p>
        </p:txBody>
      </p:sp>
      <p:pic>
        <p:nvPicPr>
          <p:cNvPr id="43011" name="内容占位符 6">
            <a:extLst>
              <a:ext uri="{FF2B5EF4-FFF2-40B4-BE49-F238E27FC236}">
                <a16:creationId xmlns:a16="http://schemas.microsoft.com/office/drawing/2014/main" id="{45AD082D-3EB2-4332-9B50-D3075336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844675"/>
            <a:ext cx="5210175" cy="40290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EB9A0-4AFB-4223-8E3B-503995FFB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3013" name="灯片编号占位符 4">
            <a:extLst>
              <a:ext uri="{FF2B5EF4-FFF2-40B4-BE49-F238E27FC236}">
                <a16:creationId xmlns:a16="http://schemas.microsoft.com/office/drawing/2014/main" id="{DD08FDB5-F0D5-4901-B315-2CA2AFC34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F215A8-55E8-40F3-8766-7000999E3149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页脚占位符 5">
            <a:extLst>
              <a:ext uri="{FF2B5EF4-FFF2-40B4-BE49-F238E27FC236}">
                <a16:creationId xmlns:a16="http://schemas.microsoft.com/office/drawing/2014/main" id="{C56C8C74-4B1A-4934-B623-3F93C584A8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9B3F7-DDE9-43F7-AD0A-FBD0AFDF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 </a:t>
            </a:r>
            <a:r>
              <a:rPr lang="en-US" altLang="zh-CN" dirty="0" err="1">
                <a:effectLst/>
              </a:rPr>
              <a:t>HyperLogLog</a:t>
            </a:r>
            <a:r>
              <a:rPr lang="zh-CN" altLang="en-US" dirty="0">
                <a:effectLst/>
              </a:rPr>
              <a:t>应用示例</a:t>
            </a:r>
            <a:endParaRPr lang="zh-CN" altLang="en-US" dirty="0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FCD28B2-C0A2-44C5-BA9E-E5515680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使用 </a:t>
            </a:r>
            <a:r>
              <a:rPr lang="en-US" altLang="zh-CN" sz="2400"/>
              <a:t>Redis </a:t>
            </a:r>
            <a:r>
              <a:rPr lang="zh-CN" altLang="en-US" sz="2400"/>
              <a:t>统计在线用户人数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http://www.open-open.com/lib/view/open1471683474268.html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70316-8BA1-4C7B-B593-D5C25AE78A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4037" name="灯片编号占位符 4">
            <a:extLst>
              <a:ext uri="{FF2B5EF4-FFF2-40B4-BE49-F238E27FC236}">
                <a16:creationId xmlns:a16="http://schemas.microsoft.com/office/drawing/2014/main" id="{08EDF6DF-FFB4-48C3-877F-526251298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7EE36-EDC3-432D-9682-416CB16DCAC6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页脚占位符 5">
            <a:extLst>
              <a:ext uri="{FF2B5EF4-FFF2-40B4-BE49-F238E27FC236}">
                <a16:creationId xmlns:a16="http://schemas.microsoft.com/office/drawing/2014/main" id="{B709BF6D-0521-457E-9AB4-90C4007B1A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8B9E17-552D-439B-80FE-7DA37FB0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275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B3097E-295D-440D-A933-5844C9D62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429000"/>
            <a:ext cx="8562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27E0C3-6610-4097-8878-6DE1C1096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76363"/>
            <a:ext cx="74485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832BD891-0B75-4102-BF6A-3A115BA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effectLst/>
              </a:rPr>
              <a:t>事务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962FB849-40FE-4D3A-80FD-4EF580DD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Redis</a:t>
            </a:r>
            <a:r>
              <a:rPr lang="zh-CN" altLang="en-US" sz="2400"/>
              <a:t>事务允许一组命令在单一步骤中执行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事务有两个属性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在一个事务中的所有命令作为单个独立的操作顺序执行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/>
              <a:t>Redis</a:t>
            </a:r>
            <a:r>
              <a:rPr lang="zh-CN" altLang="en-US" sz="2000"/>
              <a:t>事务是原子的，原子意味着要么所有的命令都执行，要么都不执行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74D59-B82D-4BF8-8A71-6146D244E1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5061" name="灯片编号占位符 4">
            <a:extLst>
              <a:ext uri="{FF2B5EF4-FFF2-40B4-BE49-F238E27FC236}">
                <a16:creationId xmlns:a16="http://schemas.microsoft.com/office/drawing/2014/main" id="{4280DD59-0BAB-491E-AD3D-F4F2DBA8A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8B7429-6EC2-48F0-9330-BE8CE0D72F4D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页脚占位符 5">
            <a:extLst>
              <a:ext uri="{FF2B5EF4-FFF2-40B4-BE49-F238E27FC236}">
                <a16:creationId xmlns:a16="http://schemas.microsoft.com/office/drawing/2014/main" id="{4240D040-525D-4E9A-826D-1D1FB05EC7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29D5-BEC8-4E5D-A503-D96B79AE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事务</a:t>
            </a:r>
            <a:endParaRPr lang="zh-CN" altLang="en-US" dirty="0"/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FA5C65F3-64DE-4BA8-821C-9DAB8C9A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Redis </a:t>
            </a:r>
            <a:r>
              <a:rPr lang="zh-CN" altLang="en-US" sz="2400"/>
              <a:t>事务由指令 </a:t>
            </a:r>
            <a:r>
              <a:rPr lang="en-US" altLang="zh-CN" sz="2400"/>
              <a:t>MULTI </a:t>
            </a:r>
            <a:r>
              <a:rPr lang="zh-CN" altLang="en-US" sz="2400"/>
              <a:t>发起的，之后传递需要在事务中和整个事务中，最后由 </a:t>
            </a:r>
            <a:r>
              <a:rPr lang="en-US" altLang="zh-CN" sz="2400"/>
              <a:t>EXEC </a:t>
            </a:r>
            <a:r>
              <a:rPr lang="zh-CN" altLang="en-US" sz="2400"/>
              <a:t>命令执行所有命令的列表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3046C-E721-4104-BEB2-B31463B7A5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6085" name="灯片编号占位符 4">
            <a:extLst>
              <a:ext uri="{FF2B5EF4-FFF2-40B4-BE49-F238E27FC236}">
                <a16:creationId xmlns:a16="http://schemas.microsoft.com/office/drawing/2014/main" id="{13D06D5E-245E-4C2D-A0A0-89CA95EEB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E82D5-A1F0-4819-AEDF-9592E1FD379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页脚占位符 5">
            <a:extLst>
              <a:ext uri="{FF2B5EF4-FFF2-40B4-BE49-F238E27FC236}">
                <a16:creationId xmlns:a16="http://schemas.microsoft.com/office/drawing/2014/main" id="{BB804BB7-3810-4286-BDD1-B2746AB3D7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6087" name="图片 4">
            <a:extLst>
              <a:ext uri="{FF2B5EF4-FFF2-40B4-BE49-F238E27FC236}">
                <a16:creationId xmlns:a16="http://schemas.microsoft.com/office/drawing/2014/main" id="{33BCA75F-397F-4807-BAA4-027433C8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57563"/>
            <a:ext cx="43148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A725-111B-46D6-8C92-ACAEEDF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键值对数据库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1BA53-FBAD-4610-A3A3-1BB5F6F4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18648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键值数据库是一种非关系数据库，它使用简单的键值方法来存储数据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键值数据库将数据存储为键值对集合，其中键作为唯一标识符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键和值都可以是从简单对象到复杂复合对象的任何内容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键值数据库是高度可分区的，并且允许以其他类型的数据库无法实现的规模进行水平扩展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1931E-237B-4F80-8A37-C2D6D0EA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48A4D-ECDC-48BE-9089-FA5EA9841DEF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007FF-4B41-451D-9692-6A4BEEE72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347937-8A8B-49C5-8030-8141C93AF17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F818A-B2F5-4B1C-A1C1-7EE03E49A8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073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FC83B-585D-4E59-9CC3-0C1FFF35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事务</a:t>
            </a:r>
            <a:endParaRPr lang="zh-CN" altLang="en-US" dirty="0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5E00B9B-E3DA-466C-B3F6-2D415660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86140-109F-44DE-886D-6440875D2D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7109" name="灯片编号占位符 4">
            <a:extLst>
              <a:ext uri="{FF2B5EF4-FFF2-40B4-BE49-F238E27FC236}">
                <a16:creationId xmlns:a16="http://schemas.microsoft.com/office/drawing/2014/main" id="{8FCF1DDE-460F-4CBC-A818-369943AA3A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F964D4-B13A-41BD-B9E6-7B050B6949F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页脚占位符 5">
            <a:extLst>
              <a:ext uri="{FF2B5EF4-FFF2-40B4-BE49-F238E27FC236}">
                <a16:creationId xmlns:a16="http://schemas.microsoft.com/office/drawing/2014/main" id="{739864F9-0EF9-4DF2-A3C5-7D51F7726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7111" name="图片 2">
            <a:extLst>
              <a:ext uri="{FF2B5EF4-FFF2-40B4-BE49-F238E27FC236}">
                <a16:creationId xmlns:a16="http://schemas.microsoft.com/office/drawing/2014/main" id="{72B7F9DB-6283-4BD3-93B3-C686F81DC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76375"/>
            <a:ext cx="63436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36226-6C50-45A8-937F-79D8E740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分区</a:t>
            </a:r>
            <a:endParaRPr lang="zh-CN" altLang="en-US" dirty="0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50FAC3D3-A1AA-4857-9375-82CB34B9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分区是将数据分割成多个 </a:t>
            </a:r>
            <a:r>
              <a:rPr lang="en-US" altLang="zh-CN" sz="2400"/>
              <a:t>Redis </a:t>
            </a:r>
            <a:r>
              <a:rPr lang="zh-CN" altLang="en-US" sz="2400"/>
              <a:t>实例，每个实例将只包含键子集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分区的好处</a:t>
            </a:r>
          </a:p>
          <a:p>
            <a:pPr lvl="1">
              <a:lnSpc>
                <a:spcPct val="150000"/>
              </a:lnSpc>
            </a:pPr>
            <a:r>
              <a:rPr lang="zh-CN" altLang="en-US" sz="2200"/>
              <a:t>它允许更大的数据库，使用多台计算机的内存总和；如果不分区，只是一台计算机有限的内存可以支持的数据存储</a:t>
            </a:r>
          </a:p>
          <a:p>
            <a:pPr lvl="1">
              <a:lnSpc>
                <a:spcPct val="150000"/>
              </a:lnSpc>
            </a:pPr>
            <a:r>
              <a:rPr lang="zh-CN" altLang="en-US" sz="2200"/>
              <a:t>它允许按比例在多内核和多个计算机计算，以及网络带宽向多台计算机和网络适配器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8BF94-8668-40FE-B2CE-80CE1209BE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48133" name="灯片编号占位符 4">
            <a:extLst>
              <a:ext uri="{FF2B5EF4-FFF2-40B4-BE49-F238E27FC236}">
                <a16:creationId xmlns:a16="http://schemas.microsoft.com/office/drawing/2014/main" id="{C6C2C5D7-3C89-4EB9-8CFF-7F7371830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ACC64-9FF9-40F2-B461-740E26349C4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页脚占位符 5">
            <a:extLst>
              <a:ext uri="{FF2B5EF4-FFF2-40B4-BE49-F238E27FC236}">
                <a16:creationId xmlns:a16="http://schemas.microsoft.com/office/drawing/2014/main" id="{B3517124-63DE-4A0F-847C-FCD9220DC8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6F9B-0C36-4677-BE81-AE98DA32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分区</a:t>
            </a:r>
            <a:endParaRPr lang="zh-CN" altLang="en-US" dirty="0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D6CC306A-3133-4E54-A146-F87D947F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12875"/>
            <a:ext cx="7920037" cy="4876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/>
              <a:t>分区的劣势</a:t>
            </a:r>
          </a:p>
          <a:p>
            <a:pPr lvl="1">
              <a:lnSpc>
                <a:spcPct val="125000"/>
              </a:lnSpc>
            </a:pPr>
            <a:r>
              <a:rPr lang="zh-CN" altLang="en-US" sz="2000"/>
              <a:t>涉及多个键的操作通常不支持。例如，如果它们被存储在被映射到不同的 </a:t>
            </a:r>
            <a:r>
              <a:rPr lang="en-US" altLang="zh-CN" sz="2000"/>
              <a:t>Redis </a:t>
            </a:r>
            <a:r>
              <a:rPr lang="zh-CN" altLang="en-US" sz="2000"/>
              <a:t>实例键，则不能在两个集合之间执行交集</a:t>
            </a:r>
          </a:p>
          <a:p>
            <a:pPr lvl="1">
              <a:lnSpc>
                <a:spcPct val="125000"/>
              </a:lnSpc>
            </a:pPr>
            <a:r>
              <a:rPr lang="zh-CN" altLang="en-US" sz="2000"/>
              <a:t>涉及多个键时，</a:t>
            </a:r>
            <a:r>
              <a:rPr lang="en-US" altLang="zh-CN" sz="2000"/>
              <a:t>Redis</a:t>
            </a:r>
            <a:r>
              <a:rPr lang="zh-CN" altLang="en-US" sz="2000"/>
              <a:t>事务无法使用</a:t>
            </a:r>
          </a:p>
          <a:p>
            <a:pPr lvl="1">
              <a:lnSpc>
                <a:spcPct val="125000"/>
              </a:lnSpc>
            </a:pPr>
            <a:r>
              <a:rPr lang="zh-CN" altLang="en-US" sz="2000"/>
              <a:t>分区粒度是一个键，所以它不可能使用一个键和一个非常大的有序集合分享一个数据集</a:t>
            </a:r>
          </a:p>
          <a:p>
            <a:pPr lvl="1">
              <a:lnSpc>
                <a:spcPct val="125000"/>
              </a:lnSpc>
            </a:pPr>
            <a:r>
              <a:rPr lang="zh-CN" altLang="en-US" sz="2000"/>
              <a:t>当使用分区，数据处理比较复杂，比如要处理多个</a:t>
            </a:r>
            <a:r>
              <a:rPr lang="en-US" altLang="zh-CN" sz="2000"/>
              <a:t>RDB/AOF</a:t>
            </a:r>
            <a:r>
              <a:rPr lang="zh-CN" altLang="en-US" sz="2000"/>
              <a:t>文件，使数据备份需要从多个实例和主机聚集持久性文件</a:t>
            </a:r>
          </a:p>
          <a:p>
            <a:pPr lvl="1">
              <a:lnSpc>
                <a:spcPct val="125000"/>
              </a:lnSpc>
            </a:pPr>
            <a:r>
              <a:rPr lang="zh-CN" altLang="en-US" sz="2000"/>
              <a:t>添加和删除的容量可能会很复杂。例如</a:t>
            </a:r>
            <a:r>
              <a:rPr lang="en-US" altLang="zh-CN" sz="2000"/>
              <a:t>Redis</a:t>
            </a:r>
            <a:r>
              <a:rPr lang="zh-CN" altLang="en-US" sz="2000"/>
              <a:t>的</a:t>
            </a:r>
            <a:r>
              <a:rPr lang="en-US" altLang="zh-CN" sz="2000"/>
              <a:t>Cluster</a:t>
            </a:r>
            <a:r>
              <a:rPr lang="zh-CN" altLang="en-US" sz="2000"/>
              <a:t>支持数据在运行时添加和删除节点是透明平衡的，但其他系统，如客户端的分区和代理服务器不支持此功能</a:t>
            </a:r>
          </a:p>
          <a:p>
            <a:pPr>
              <a:lnSpc>
                <a:spcPct val="125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FE65D-41A4-4B5E-B624-84868A8875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 dirty="0"/>
          </a:p>
        </p:txBody>
      </p:sp>
      <p:sp>
        <p:nvSpPr>
          <p:cNvPr id="49157" name="灯片编号占位符 4">
            <a:extLst>
              <a:ext uri="{FF2B5EF4-FFF2-40B4-BE49-F238E27FC236}">
                <a16:creationId xmlns:a16="http://schemas.microsoft.com/office/drawing/2014/main" id="{5B0DCC1E-B832-4443-8FCF-46EC46B40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D0B2B0-99B3-41DE-8E42-355A80F6EE1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页脚占位符 5">
            <a:extLst>
              <a:ext uri="{FF2B5EF4-FFF2-40B4-BE49-F238E27FC236}">
                <a16:creationId xmlns:a16="http://schemas.microsoft.com/office/drawing/2014/main" id="{3CE726A6-8A2E-4278-83F4-3AE54ED26C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559E-806E-46D4-B085-F26DA1DA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分区</a:t>
            </a:r>
            <a:endParaRPr lang="zh-CN" altLang="en-US" dirty="0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7FEFC8DF-A586-46F0-B53B-DF665885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287463"/>
            <a:ext cx="7991475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分区类型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假设我们有四个 </a:t>
            </a:r>
            <a:r>
              <a:rPr lang="en-US" altLang="zh-CN" sz="2000"/>
              <a:t>redis </a:t>
            </a:r>
            <a:r>
              <a:rPr lang="zh-CN" altLang="en-US" sz="2000"/>
              <a:t>实例：</a:t>
            </a:r>
            <a:r>
              <a:rPr lang="en-US" altLang="zh-CN" sz="2000"/>
              <a:t>R0</a:t>
            </a:r>
            <a:r>
              <a:rPr lang="zh-CN" altLang="en-US" sz="2000"/>
              <a:t>，</a:t>
            </a:r>
            <a:r>
              <a:rPr lang="en-US" altLang="zh-CN" sz="2000"/>
              <a:t>R1</a:t>
            </a:r>
            <a:r>
              <a:rPr lang="zh-CN" altLang="en-US" sz="2000"/>
              <a:t>，</a:t>
            </a:r>
            <a:r>
              <a:rPr lang="en-US" altLang="zh-CN" sz="2000"/>
              <a:t>R2</a:t>
            </a:r>
            <a:r>
              <a:rPr lang="zh-CN" altLang="en-US" sz="2000"/>
              <a:t>，</a:t>
            </a:r>
            <a:r>
              <a:rPr lang="en-US" altLang="zh-CN" sz="2000"/>
              <a:t>R3</a:t>
            </a:r>
            <a:r>
              <a:rPr lang="zh-CN" altLang="en-US" sz="2000"/>
              <a:t>，分别表示用户用户如：</a:t>
            </a:r>
            <a:r>
              <a:rPr lang="en-US" altLang="zh-CN" sz="2000"/>
              <a:t>user:1, user:2, ...</a:t>
            </a:r>
            <a:endParaRPr lang="zh-CN" altLang="en-US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范围分区</a:t>
            </a:r>
          </a:p>
          <a:p>
            <a:pPr lvl="2">
              <a:lnSpc>
                <a:spcPct val="150000"/>
              </a:lnSpc>
            </a:pPr>
            <a:r>
              <a:rPr lang="zh-CN" altLang="en-US" sz="1800"/>
              <a:t>范围分区被映射对象指定 </a:t>
            </a:r>
            <a:r>
              <a:rPr lang="en-US" altLang="zh-CN" sz="1800"/>
              <a:t>Redis </a:t>
            </a:r>
            <a:r>
              <a:rPr lang="zh-CN" altLang="en-US" sz="1800"/>
              <a:t>实例在一个范围内完成</a:t>
            </a:r>
          </a:p>
          <a:p>
            <a:pPr lvl="2">
              <a:lnSpc>
                <a:spcPct val="150000"/>
              </a:lnSpc>
            </a:pPr>
            <a:r>
              <a:rPr lang="zh-CN" altLang="en-US" sz="1800"/>
              <a:t>在我们的例子中，用户从</a:t>
            </a:r>
            <a:r>
              <a:rPr lang="en-US" altLang="zh-CN" sz="1800"/>
              <a:t>ID</a:t>
            </a:r>
            <a:r>
              <a:rPr lang="zh-CN" altLang="en-US" sz="1800"/>
              <a:t>为 </a:t>
            </a:r>
            <a:r>
              <a:rPr lang="en-US" altLang="zh-CN" sz="1800"/>
              <a:t>0 </a:t>
            </a:r>
            <a:r>
              <a:rPr lang="zh-CN" altLang="en-US" sz="1800"/>
              <a:t>至 </a:t>
            </a:r>
            <a:r>
              <a:rPr lang="en-US" altLang="zh-CN" sz="1800"/>
              <a:t>10000 </a:t>
            </a:r>
            <a:r>
              <a:rPr lang="zh-CN" altLang="en-US" sz="1800"/>
              <a:t>将进入实例 </a:t>
            </a:r>
            <a:r>
              <a:rPr lang="en-US" altLang="zh-CN" sz="1800"/>
              <a:t>R0</a:t>
            </a:r>
            <a:r>
              <a:rPr lang="zh-CN" altLang="en-US" sz="1800"/>
              <a:t>，而用户</a:t>
            </a:r>
            <a:r>
              <a:rPr lang="en-US" altLang="zh-CN" sz="1800"/>
              <a:t>10001</a:t>
            </a:r>
            <a:r>
              <a:rPr lang="zh-CN" altLang="en-US" sz="1800"/>
              <a:t>到</a:t>
            </a:r>
            <a:r>
              <a:rPr lang="en-US" altLang="zh-CN" sz="1800"/>
              <a:t>20000 </a:t>
            </a:r>
            <a:r>
              <a:rPr lang="zh-CN" altLang="en-US" sz="1800"/>
              <a:t>将进入实例 </a:t>
            </a:r>
            <a:r>
              <a:rPr lang="en-US" altLang="zh-CN" sz="1800"/>
              <a:t>R1 </a:t>
            </a:r>
            <a:r>
              <a:rPr lang="zh-CN" altLang="en-US" sz="1800"/>
              <a:t>等等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散列分区</a:t>
            </a:r>
          </a:p>
          <a:p>
            <a:pPr lvl="2">
              <a:lnSpc>
                <a:spcPct val="150000"/>
              </a:lnSpc>
            </a:pPr>
            <a:r>
              <a:rPr lang="zh-CN" altLang="en-US" sz="1800"/>
              <a:t>用一个散列函数（例如，模数函数）将键转换为数字数据，然后存储在不同的 </a:t>
            </a:r>
            <a:r>
              <a:rPr lang="en-US" altLang="zh-CN" sz="1800"/>
              <a:t>redis </a:t>
            </a:r>
            <a:r>
              <a:rPr lang="zh-CN" altLang="en-US" sz="1800"/>
              <a:t>实例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78095-7D97-4A64-8D24-AA89ABAE70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 dirty="0"/>
          </a:p>
        </p:txBody>
      </p:sp>
      <p:sp>
        <p:nvSpPr>
          <p:cNvPr id="50181" name="灯片编号占位符 4">
            <a:extLst>
              <a:ext uri="{FF2B5EF4-FFF2-40B4-BE49-F238E27FC236}">
                <a16:creationId xmlns:a16="http://schemas.microsoft.com/office/drawing/2014/main" id="{CD9326A3-17AB-4C49-93B8-17DC78F54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E9201-6575-4D30-9BBA-5E4A109D89EB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DA05-AAB6-485D-8AC9-48DF73A0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备份</a:t>
            </a:r>
            <a:endParaRPr lang="zh-CN" altLang="en-US" dirty="0"/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3D37A276-CA02-42FD-8470-1C1A3128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Redis</a:t>
            </a:r>
            <a:r>
              <a:rPr lang="zh-CN" altLang="en-US" sz="2400"/>
              <a:t>的</a:t>
            </a:r>
            <a:r>
              <a:rPr lang="en-US" altLang="zh-CN" sz="2400"/>
              <a:t>SAVE</a:t>
            </a:r>
            <a:r>
              <a:rPr lang="zh-CN" altLang="en-US" sz="2400"/>
              <a:t>命令用于创建当前 </a:t>
            </a:r>
            <a:r>
              <a:rPr lang="en-US" altLang="zh-CN" sz="2400"/>
              <a:t>Redis </a:t>
            </a:r>
            <a:r>
              <a:rPr lang="zh-CN" altLang="en-US" sz="2400"/>
              <a:t>数据库的备份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在执行此命令之后，将在 </a:t>
            </a:r>
            <a:r>
              <a:rPr lang="en-US" altLang="zh-CN" sz="2400"/>
              <a:t>redis </a:t>
            </a:r>
            <a:r>
              <a:rPr lang="zh-CN" altLang="en-US" sz="2400"/>
              <a:t>目录中创建一个 </a:t>
            </a:r>
            <a:r>
              <a:rPr lang="en-US" altLang="zh-CN" sz="2400"/>
              <a:t>dump.rdb </a:t>
            </a:r>
            <a:r>
              <a:rPr lang="zh-CN" altLang="en-US" sz="2400"/>
              <a:t>文件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 </a:t>
            </a:r>
            <a:r>
              <a:rPr lang="en-US" altLang="zh-CN" sz="2400"/>
              <a:t>Redis </a:t>
            </a:r>
            <a:r>
              <a:rPr lang="zh-CN" altLang="en-US" sz="2400"/>
              <a:t>的备份也可以使用备用命令 </a:t>
            </a:r>
            <a:r>
              <a:rPr lang="en-US" altLang="zh-CN" sz="2400"/>
              <a:t>BGSAVE </a:t>
            </a:r>
            <a:r>
              <a:rPr lang="zh-CN" altLang="en-US" sz="2400"/>
              <a:t>，此命令将启动备份过程，并在后台运行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653B3-B409-412D-8320-D7A162D872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1205" name="灯片编号占位符 4">
            <a:extLst>
              <a:ext uri="{FF2B5EF4-FFF2-40B4-BE49-F238E27FC236}">
                <a16:creationId xmlns:a16="http://schemas.microsoft.com/office/drawing/2014/main" id="{7EBCFA41-6327-4805-91F2-452E0B3BF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D3D56-DFA1-477E-B066-79EDAFE3530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页脚占位符 5">
            <a:extLst>
              <a:ext uri="{FF2B5EF4-FFF2-40B4-BE49-F238E27FC236}">
                <a16:creationId xmlns:a16="http://schemas.microsoft.com/office/drawing/2014/main" id="{A6A46A83-4D6E-429F-95FB-B49F58D73E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07" name="图片 2">
            <a:extLst>
              <a:ext uri="{FF2B5EF4-FFF2-40B4-BE49-F238E27FC236}">
                <a16:creationId xmlns:a16="http://schemas.microsoft.com/office/drawing/2014/main" id="{E5632930-5E60-40D5-94D4-9E4159C16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08500"/>
            <a:ext cx="33718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5B68F-C868-47FA-A365-14C211B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备份</a:t>
            </a:r>
            <a:endParaRPr lang="zh-CN" altLang="en-US" dirty="0"/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12381411-DC36-473D-BFFA-E9C42C98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89888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要恢复 </a:t>
            </a:r>
            <a:r>
              <a:rPr lang="en-US" altLang="zh-CN" sz="2400"/>
              <a:t>Redis </a:t>
            </a:r>
            <a:r>
              <a:rPr lang="zh-CN" altLang="en-US" sz="2400"/>
              <a:t>数据只需要要将 </a:t>
            </a:r>
            <a:r>
              <a:rPr lang="en-US" altLang="zh-CN" sz="2400"/>
              <a:t>Redis </a:t>
            </a:r>
            <a:r>
              <a:rPr lang="zh-CN" altLang="en-US" sz="2400"/>
              <a:t>的备份文件放到 </a:t>
            </a:r>
            <a:r>
              <a:rPr lang="en-US" altLang="zh-CN" sz="2400"/>
              <a:t>Redis </a:t>
            </a:r>
            <a:r>
              <a:rPr lang="zh-CN" altLang="en-US" sz="2400"/>
              <a:t>的目录中，并启动服务器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要了解 </a:t>
            </a:r>
            <a:r>
              <a:rPr lang="en-US" altLang="zh-CN" sz="2400"/>
              <a:t>Redis </a:t>
            </a:r>
            <a:r>
              <a:rPr lang="zh-CN" altLang="en-US" sz="2400"/>
              <a:t>目录在什么位置，可使用</a:t>
            </a:r>
            <a:r>
              <a:rPr lang="en-US" altLang="zh-CN" sz="2400"/>
              <a:t>CONFIG</a:t>
            </a:r>
            <a:r>
              <a:rPr lang="zh-CN" altLang="en-US" sz="2400"/>
              <a:t>命令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8CC44-51F0-4D53-8FA9-ACC8CD3EDA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2229" name="灯片编号占位符 4">
            <a:extLst>
              <a:ext uri="{FF2B5EF4-FFF2-40B4-BE49-F238E27FC236}">
                <a16:creationId xmlns:a16="http://schemas.microsoft.com/office/drawing/2014/main" id="{E3BFE9F1-127F-43D6-8123-699F42611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02933-45C6-4365-8600-24610D1DFB1C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0" name="页脚占位符 5">
            <a:extLst>
              <a:ext uri="{FF2B5EF4-FFF2-40B4-BE49-F238E27FC236}">
                <a16:creationId xmlns:a16="http://schemas.microsoft.com/office/drawing/2014/main" id="{F860FA66-7A59-47EC-AC63-415BB0CA4F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2231" name="图片 2">
            <a:extLst>
              <a:ext uri="{FF2B5EF4-FFF2-40B4-BE49-F238E27FC236}">
                <a16:creationId xmlns:a16="http://schemas.microsoft.com/office/drawing/2014/main" id="{A65FCB3F-4ACC-46AB-BA6C-DF2D33519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3500438"/>
            <a:ext cx="5324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FC4E-1C91-4F80-8874-7AD9549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安全</a:t>
            </a:r>
            <a:endParaRPr lang="zh-CN" altLang="en-US" dirty="0"/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0BD9D32E-E875-44B9-B859-1F1FEB32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Redis </a:t>
            </a:r>
            <a:r>
              <a:rPr lang="zh-CN" altLang="en-US" sz="2400"/>
              <a:t>数据库可以配置安全保护的，所以任何客户端在连接执行命令时需要进行身份验证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为了确保 </a:t>
            </a:r>
            <a:r>
              <a:rPr lang="en-US" altLang="zh-CN" sz="2400"/>
              <a:t>Redis </a:t>
            </a:r>
            <a:r>
              <a:rPr lang="zh-CN" altLang="en-US" sz="2400"/>
              <a:t>的安全，需要在配置文件设置密码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200"/>
              <a:t>默认情况下此属性是空的，这意味着此实例没有设置密码</a:t>
            </a:r>
            <a:endParaRPr lang="en-US" altLang="zh-CN" sz="22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617E-57AC-4243-8981-2DF5222775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3253" name="灯片编号占位符 4">
            <a:extLst>
              <a:ext uri="{FF2B5EF4-FFF2-40B4-BE49-F238E27FC236}">
                <a16:creationId xmlns:a16="http://schemas.microsoft.com/office/drawing/2014/main" id="{C455CFFF-96B1-4749-A76E-164A2F8DD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135517-533E-4CF5-BD38-2E38A7BDE6B2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页脚占位符 5">
            <a:extLst>
              <a:ext uri="{FF2B5EF4-FFF2-40B4-BE49-F238E27FC236}">
                <a16:creationId xmlns:a16="http://schemas.microsoft.com/office/drawing/2014/main" id="{87FB1B1A-9DD0-4F48-9398-5B47F3D94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3255" name="图片 2">
            <a:extLst>
              <a:ext uri="{FF2B5EF4-FFF2-40B4-BE49-F238E27FC236}">
                <a16:creationId xmlns:a16="http://schemas.microsoft.com/office/drawing/2014/main" id="{C3255FED-527F-4129-BA88-ED23E8280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357563"/>
            <a:ext cx="57626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53158-930F-4FBE-8AF5-8903A3A6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effectLst/>
              </a:rPr>
              <a:t>安全</a:t>
            </a:r>
            <a:endParaRPr lang="zh-CN" altLang="en-US" dirty="0"/>
          </a:p>
        </p:txBody>
      </p:sp>
      <p:pic>
        <p:nvPicPr>
          <p:cNvPr id="54275" name="内容占位符 5">
            <a:extLst>
              <a:ext uri="{FF2B5EF4-FFF2-40B4-BE49-F238E27FC236}">
                <a16:creationId xmlns:a16="http://schemas.microsoft.com/office/drawing/2014/main" id="{5855AB22-9A64-4A36-819D-457B6B90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663" y="2633663"/>
            <a:ext cx="7686675" cy="22002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F92E9-4EF2-4E67-B1A9-40322DC840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4277" name="灯片编号占位符 4">
            <a:extLst>
              <a:ext uri="{FF2B5EF4-FFF2-40B4-BE49-F238E27FC236}">
                <a16:creationId xmlns:a16="http://schemas.microsoft.com/office/drawing/2014/main" id="{4DFBFD3A-E372-49A6-8FDC-35F2BD20B4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E0F768-8485-4318-AA90-8B003576828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页脚占位符 5">
            <a:extLst>
              <a:ext uri="{FF2B5EF4-FFF2-40B4-BE49-F238E27FC236}">
                <a16:creationId xmlns:a16="http://schemas.microsoft.com/office/drawing/2014/main" id="{859A7477-3EAD-4510-8CA1-82B660FB6B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0F4D6A63-6E2A-4C6B-9D31-31EC7B62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effectLst/>
              </a:rPr>
              <a:t>性能测试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C52029C2-A2DF-4245-871E-3C0BF11F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Redis</a:t>
            </a:r>
            <a:r>
              <a:rPr lang="zh-CN" altLang="en-US" sz="2400"/>
              <a:t>的基准性能测试是通过同时运行 </a:t>
            </a:r>
            <a:r>
              <a:rPr lang="en-US" altLang="zh-CN" sz="2400"/>
              <a:t>N </a:t>
            </a:r>
            <a:r>
              <a:rPr lang="zh-CN" altLang="en-US" sz="2400"/>
              <a:t>个命令以检查 </a:t>
            </a:r>
            <a:r>
              <a:rPr lang="en-US" altLang="zh-CN" sz="2400"/>
              <a:t>Redis </a:t>
            </a:r>
            <a:r>
              <a:rPr lang="zh-CN" altLang="en-US" sz="2400"/>
              <a:t>性能的工具</a:t>
            </a:r>
            <a:endParaRPr lang="en-US" altLang="zh-CN" sz="2400"/>
          </a:p>
          <a:p>
            <a:r>
              <a:rPr lang="zh-CN" altLang="en-US" sz="2400"/>
              <a:t>命令：</a:t>
            </a:r>
            <a:r>
              <a:rPr lang="en-US" altLang="zh-CN" sz="2400"/>
              <a:t>redis-benchmark [option] [option value]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53395-7C24-48FC-B571-A98223B496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5301" name="灯片编号占位符 4">
            <a:extLst>
              <a:ext uri="{FF2B5EF4-FFF2-40B4-BE49-F238E27FC236}">
                <a16:creationId xmlns:a16="http://schemas.microsoft.com/office/drawing/2014/main" id="{DCBC9AFF-416F-4CAA-845E-620F8F9BF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DA647-292E-4E10-ACA1-1AEF390803B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页脚占位符 5">
            <a:extLst>
              <a:ext uri="{FF2B5EF4-FFF2-40B4-BE49-F238E27FC236}">
                <a16:creationId xmlns:a16="http://schemas.microsoft.com/office/drawing/2014/main" id="{D64DC998-0638-4BDA-B5EB-1F532C2680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303" name="图片 5">
            <a:extLst>
              <a:ext uri="{FF2B5EF4-FFF2-40B4-BE49-F238E27FC236}">
                <a16:creationId xmlns:a16="http://schemas.microsoft.com/office/drawing/2014/main" id="{7B8753C1-57A1-4A3D-BF50-B82AE826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2671763"/>
            <a:ext cx="7065962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DD69-0BD3-409A-B64E-F6AAE08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006F614-0C8B-4399-B824-196A8F2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键值对数据库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Redis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其他管理命令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Redis</a:t>
            </a:r>
            <a:r>
              <a:rPr lang="zh-CN" altLang="en-US" sz="2600" dirty="0">
                <a:solidFill>
                  <a:srgbClr val="FF0000"/>
                </a:solidFill>
              </a:rPr>
              <a:t>使用实例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DynamoDB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9E47-1365-461B-BAD8-60F639F546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5B82A026-D9CB-47D0-B339-15A2B60B4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B4015-425B-4138-A725-DF3B1A6F7CC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页脚占位符 5">
            <a:extLst>
              <a:ext uri="{FF2B5EF4-FFF2-40B4-BE49-F238E27FC236}">
                <a16:creationId xmlns:a16="http://schemas.microsoft.com/office/drawing/2014/main" id="{E1905FCB-E309-44C3-A148-A0DA001CE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59F5-9B38-4F78-A3DA-19017F39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键值对数据库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EC1FC8-22CE-4847-95C3-B0DB4AA51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-1250" r="70492" b="1250"/>
          <a:stretch/>
        </p:blipFill>
        <p:spPr>
          <a:xfrm>
            <a:off x="2987824" y="1628800"/>
            <a:ext cx="2302024" cy="447427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6CBF3-9EE1-403F-B869-EE2A5368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48A4D-ECDC-48BE-9089-FA5EA9841DEF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61060-272E-4101-B888-90928AA6F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347937-8A8B-49C5-8030-8141C93AF17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9DA6-10DF-44C8-8E50-B225071D8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0834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2">
            <a:extLst>
              <a:ext uri="{FF2B5EF4-FFF2-40B4-BE49-F238E27FC236}">
                <a16:creationId xmlns:a16="http://schemas.microsoft.com/office/drawing/2014/main" id="{D59E69CD-CF5B-4415-B246-AB041109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700213"/>
            <a:ext cx="652145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941AD3-FF9B-427A-8B28-D8AD0DD7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实例</a:t>
            </a:r>
          </a:p>
        </p:txBody>
      </p:sp>
      <p:sp>
        <p:nvSpPr>
          <p:cNvPr id="57348" name="内容占位符 2">
            <a:extLst>
              <a:ext uri="{FF2B5EF4-FFF2-40B4-BE49-F238E27FC236}">
                <a16:creationId xmlns:a16="http://schemas.microsoft.com/office/drawing/2014/main" id="{AAABFBF4-6BDD-43B2-935F-5F3830A6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如何使用</a:t>
            </a:r>
            <a:r>
              <a:rPr lang="en-US" altLang="zh-CN" sz="2400"/>
              <a:t>Redis</a:t>
            </a:r>
            <a:r>
              <a:rPr lang="zh-CN" altLang="en-US" sz="2400"/>
              <a:t>来构建一个简单的文章投票网站的后端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9438E-EEDE-4B35-AC70-61DB1A02CA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7350" name="灯片编号占位符 4">
            <a:extLst>
              <a:ext uri="{FF2B5EF4-FFF2-40B4-BE49-F238E27FC236}">
                <a16:creationId xmlns:a16="http://schemas.microsoft.com/office/drawing/2014/main" id="{154133AF-B209-4E3D-ACAC-4568469AF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29BFF-39DD-4ABB-A0AF-C743C2F4983D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页脚占位符 5">
            <a:extLst>
              <a:ext uri="{FF2B5EF4-FFF2-40B4-BE49-F238E27FC236}">
                <a16:creationId xmlns:a16="http://schemas.microsoft.com/office/drawing/2014/main" id="{9EDB52A7-AEFF-4EE4-BF1E-15625913A8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7370-D0BF-486A-A663-4C341E9E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需求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6A43E20D-F378-4512-A0E4-E0406D5D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如果一篇文章获得了至少</a:t>
            </a:r>
            <a:r>
              <a:rPr lang="en-US" altLang="zh-CN" sz="2400"/>
              <a:t>200</a:t>
            </a:r>
            <a:r>
              <a:rPr lang="zh-CN" altLang="en-US" sz="2400"/>
              <a:t>张支持票（</a:t>
            </a:r>
            <a:r>
              <a:rPr lang="en-US" altLang="zh-CN" sz="2400"/>
              <a:t>up vote</a:t>
            </a:r>
            <a:r>
              <a:rPr lang="zh-CN" altLang="en-US" sz="2400"/>
              <a:t>），那么网站就认为这篇文章是一篇有趣的文章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假如这个网站每天发布</a:t>
            </a:r>
            <a:r>
              <a:rPr lang="en-US" altLang="zh-CN" sz="2400"/>
              <a:t>1000</a:t>
            </a:r>
            <a:r>
              <a:rPr lang="zh-CN" altLang="en-US" sz="2400"/>
              <a:t>篇文章，而其中的</a:t>
            </a:r>
            <a:r>
              <a:rPr lang="en-US" altLang="zh-CN" sz="2400"/>
              <a:t>50</a:t>
            </a:r>
            <a:r>
              <a:rPr lang="zh-CN" altLang="en-US" sz="2400"/>
              <a:t>篇符合网站对有趣文章的要求，那么网站要做的就是把这</a:t>
            </a:r>
            <a:r>
              <a:rPr lang="en-US" altLang="zh-CN" sz="2400"/>
              <a:t>50</a:t>
            </a:r>
            <a:r>
              <a:rPr lang="zh-CN" altLang="en-US" sz="2400"/>
              <a:t>篇文章放到文章列表前</a:t>
            </a:r>
            <a:r>
              <a:rPr lang="en-US" altLang="zh-CN" sz="2400"/>
              <a:t>100</a:t>
            </a:r>
            <a:r>
              <a:rPr lang="zh-CN" altLang="en-US" sz="2400"/>
              <a:t>位至少一天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这个网站暂时不提供投反对票（</a:t>
            </a:r>
            <a:r>
              <a:rPr lang="en-US" altLang="zh-CN" sz="2400"/>
              <a:t>down vote</a:t>
            </a:r>
            <a:r>
              <a:rPr lang="zh-CN" altLang="en-US" sz="2400"/>
              <a:t>）的功能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BA179-7BAD-4065-9DB3-94CA06EC9D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8373" name="灯片编号占位符 4">
            <a:extLst>
              <a:ext uri="{FF2B5EF4-FFF2-40B4-BE49-F238E27FC236}">
                <a16:creationId xmlns:a16="http://schemas.microsoft.com/office/drawing/2014/main" id="{463DD6A5-BBA3-4051-8468-776F05BE9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DF608-58DF-437F-A477-5D14456DF832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页脚占位符 5">
            <a:extLst>
              <a:ext uri="{FF2B5EF4-FFF2-40B4-BE49-F238E27FC236}">
                <a16:creationId xmlns:a16="http://schemas.microsoft.com/office/drawing/2014/main" id="{2579DE95-AE50-40B2-887E-FA925A9A31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CC3E-0E35-4614-84E1-F1B887C2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文章评分的计算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9BF203E0-DAEA-4391-AEEF-A41ED8C2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为了产生一个能够随着时间流逝而不断减少的评分，程序需要根据文章的发布时间和当前时间来计算文章的评分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将文章得到的支持票数量乘以一个常数，然后加上文章的发布时间，得出的结果就是文章的评分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文章每获得一张支持票，程序就需要将文章的评分增加</a:t>
            </a:r>
            <a:r>
              <a:rPr lang="en-US" altLang="zh-CN" sz="2000"/>
              <a:t>432</a:t>
            </a:r>
            <a:r>
              <a:rPr lang="zh-CN" altLang="en-US" sz="2000"/>
              <a:t>分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/>
              <a:t>432</a:t>
            </a:r>
            <a:r>
              <a:rPr lang="zh-CN" altLang="en-US" sz="2000"/>
              <a:t>是通过将一天的秒数（</a:t>
            </a:r>
            <a:r>
              <a:rPr lang="en-US" altLang="zh-CN" sz="2000"/>
              <a:t>86400</a:t>
            </a:r>
            <a:r>
              <a:rPr lang="zh-CN" altLang="en-US" sz="2000"/>
              <a:t>）除以文章展示一天所需的支持票数量（</a:t>
            </a:r>
            <a:r>
              <a:rPr lang="en-US" altLang="zh-CN" sz="2000"/>
              <a:t>200</a:t>
            </a:r>
            <a:r>
              <a:rPr lang="zh-CN" altLang="en-US" sz="2000"/>
              <a:t>）得出的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98741-28AD-45BB-86BF-899AD7EECE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9397" name="灯片编号占位符 4">
            <a:extLst>
              <a:ext uri="{FF2B5EF4-FFF2-40B4-BE49-F238E27FC236}">
                <a16:creationId xmlns:a16="http://schemas.microsoft.com/office/drawing/2014/main" id="{E724C5AD-67D2-4D7E-AA17-1D829B7BC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4A6921-D5FB-473C-9F3F-B762EEDD279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页脚占位符 5">
            <a:extLst>
              <a:ext uri="{FF2B5EF4-FFF2-40B4-BE49-F238E27FC236}">
                <a16:creationId xmlns:a16="http://schemas.microsoft.com/office/drawing/2014/main" id="{E795BFD1-7FAD-4238-9542-27BBEEB361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F9AA-6691-4FFE-A799-F62E393A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>
                <a:effectLst/>
              </a:rPr>
              <a:t>文章基本信息</a:t>
            </a:r>
            <a:endParaRPr lang="zh-CN" altLang="en-US" dirty="0"/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6AD87603-1C6B-4265-9522-DFDB7795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对于网站里的每篇文章，程序都使用一个散列来存储文章的标题、指向文章的网址、发布文章的用户、文章的发布时间、文章得到的投票数量等信息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15FE4-5581-446A-95C6-61A000D8FD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0421" name="灯片编号占位符 4">
            <a:extLst>
              <a:ext uri="{FF2B5EF4-FFF2-40B4-BE49-F238E27FC236}">
                <a16:creationId xmlns:a16="http://schemas.microsoft.com/office/drawing/2014/main" id="{E79B9730-B1AA-4A38-A185-7B4491990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8200F-9CFD-4C81-8B9C-83DBFDCB5FC0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页脚占位符 5">
            <a:extLst>
              <a:ext uri="{FF2B5EF4-FFF2-40B4-BE49-F238E27FC236}">
                <a16:creationId xmlns:a16="http://schemas.microsoft.com/office/drawing/2014/main" id="{CB94BAB0-722D-40BB-8DE6-5992188DF0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0423" name="图片 2">
            <a:extLst>
              <a:ext uri="{FF2B5EF4-FFF2-40B4-BE49-F238E27FC236}">
                <a16:creationId xmlns:a16="http://schemas.microsoft.com/office/drawing/2014/main" id="{7B8CC4ED-DD93-486B-BCA7-7390166F7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57563"/>
            <a:ext cx="35814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1B7943-37C6-4F1A-8504-35752504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724400"/>
            <a:ext cx="80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΢���ź�"/>
                <a:ea typeface="宋体" panose="02010600030101010101" pitchFamily="2" charset="-122"/>
              </a:rPr>
              <a:t>分隔符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A6CF7752-0FB4-40A6-A26A-E64F130F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文章排序信息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D770F377-9DEF-43B9-83D1-3571BAFF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用两个有序集合来有序地存储文章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成员为文章 </a:t>
            </a:r>
            <a:r>
              <a:rPr lang="en-US" altLang="zh-CN" sz="2000"/>
              <a:t>ID</a:t>
            </a:r>
            <a:r>
              <a:rPr lang="zh-CN" altLang="en-US" sz="2000"/>
              <a:t>，分值为文章的发布时间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成员为文章 </a:t>
            </a:r>
            <a:r>
              <a:rPr lang="en-US" altLang="zh-CN" sz="2000"/>
              <a:t>ID</a:t>
            </a:r>
            <a:r>
              <a:rPr lang="zh-CN" altLang="en-US" sz="2000"/>
              <a:t>，分值则为文章的评分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通过这两个有序集合，网站既可根据文章发布的先后顺序来展示文章，又可根据文章评分的高低来展示文章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B683-E87D-4F71-8919-B3BB63C436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1445" name="灯片编号占位符 4">
            <a:extLst>
              <a:ext uri="{FF2B5EF4-FFF2-40B4-BE49-F238E27FC236}">
                <a16:creationId xmlns:a16="http://schemas.microsoft.com/office/drawing/2014/main" id="{D2406478-EC37-412F-A244-4DB3594D1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DED22-0C27-46F5-8B9B-BCD5D76154DE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6" name="页脚占位符 5">
            <a:extLst>
              <a:ext uri="{FF2B5EF4-FFF2-40B4-BE49-F238E27FC236}">
                <a16:creationId xmlns:a16="http://schemas.microsoft.com/office/drawing/2014/main" id="{B36E6E5C-5DBD-4EA3-BC6C-7F5EE8BF69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7" name="图片 2">
            <a:extLst>
              <a:ext uri="{FF2B5EF4-FFF2-40B4-BE49-F238E27FC236}">
                <a16:creationId xmlns:a16="http://schemas.microsoft.com/office/drawing/2014/main" id="{F2F0CCF0-9A96-4209-B82E-8D788256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4221163"/>
            <a:ext cx="71151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675B7-4EAF-4AA5-A447-83BF9A40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>
                <a:effectLst/>
              </a:rPr>
              <a:t>投票历史记录</a:t>
            </a:r>
            <a:endParaRPr lang="zh-CN" altLang="en-US" dirty="0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44B34E69-FE10-4B53-91F9-34B5DB92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为了防止用户对同一篇文章进行多次投票，网站需要为每篇文章记录一个已投票用户名单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程序将为每篇文章创建一个集合，并使用这个集合来存储所有已投票用户的</a:t>
            </a:r>
            <a:r>
              <a:rPr lang="en-US" altLang="zh-CN" sz="2000"/>
              <a:t>ID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为了尽量节约内存，约定当一篇文章发布期满一周之后，用户将不能再对它进行投票，文章的评分将被固定下来，而记录文章已投票用户名单的集合也会被删除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35712-E979-4DCA-95D5-E1AE81570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2469" name="灯片编号占位符 4">
            <a:extLst>
              <a:ext uri="{FF2B5EF4-FFF2-40B4-BE49-F238E27FC236}">
                <a16:creationId xmlns:a16="http://schemas.microsoft.com/office/drawing/2014/main" id="{84810CAF-201D-4034-9DA4-970E77E70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8C2321-7B2C-49EA-99F2-D34C57080ED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页脚占位符 5">
            <a:extLst>
              <a:ext uri="{FF2B5EF4-FFF2-40B4-BE49-F238E27FC236}">
                <a16:creationId xmlns:a16="http://schemas.microsoft.com/office/drawing/2014/main" id="{01A9C2C0-F6FC-4C6B-AE21-CEBD247A83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5F2C861-A501-477E-9E01-96A48508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投票前后的数据变化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26D1A72A-7698-4508-BE3C-B411D59B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50AD0-DBCC-4E09-ACE0-A7C71CB71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3493" name="灯片编号占位符 4">
            <a:extLst>
              <a:ext uri="{FF2B5EF4-FFF2-40B4-BE49-F238E27FC236}">
                <a16:creationId xmlns:a16="http://schemas.microsoft.com/office/drawing/2014/main" id="{CBD06881-FA91-4634-BA41-4679A0003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6B7BF-60E9-444E-B8C2-0D8107BC537E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页脚占位符 5">
            <a:extLst>
              <a:ext uri="{FF2B5EF4-FFF2-40B4-BE49-F238E27FC236}">
                <a16:creationId xmlns:a16="http://schemas.microsoft.com/office/drawing/2014/main" id="{BB69FA39-C4CC-418C-90C3-FB43E6CF20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3495" name="图片 2">
            <a:extLst>
              <a:ext uri="{FF2B5EF4-FFF2-40B4-BE49-F238E27FC236}">
                <a16:creationId xmlns:a16="http://schemas.microsoft.com/office/drawing/2014/main" id="{1F13D6E5-30DB-4BED-AF15-A6784807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71600"/>
            <a:ext cx="72580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D06AD0FA-642C-42F8-A5C9-ABFC238F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投票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7046B8E3-240C-4AF0-9055-FAE50550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9B389-F740-4E88-9948-488A9C23BA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4517" name="灯片编号占位符 4">
            <a:extLst>
              <a:ext uri="{FF2B5EF4-FFF2-40B4-BE49-F238E27FC236}">
                <a16:creationId xmlns:a16="http://schemas.microsoft.com/office/drawing/2014/main" id="{3A31DDED-0E5A-4320-97A9-D6999371A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C038FA-951A-4686-A796-B1A68B2C9BA4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页脚占位符 5">
            <a:extLst>
              <a:ext uri="{FF2B5EF4-FFF2-40B4-BE49-F238E27FC236}">
                <a16:creationId xmlns:a16="http://schemas.microsoft.com/office/drawing/2014/main" id="{0673B65F-E1B7-401A-95DD-7D67F1D883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4519" name="图片 2">
            <a:extLst>
              <a:ext uri="{FF2B5EF4-FFF2-40B4-BE49-F238E27FC236}">
                <a16:creationId xmlns:a16="http://schemas.microsoft.com/office/drawing/2014/main" id="{94BBED89-759F-4DD9-B430-ADD87CDE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371600"/>
            <a:ext cx="8480425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4F4C7F27-4EA9-4497-9360-2083BD2D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发布并获取文章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AE55743D-8C3C-4879-88E7-6A8C08C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660A-C865-4322-8E70-14AEB3D820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BF052-0A87-4E10-9BD2-B4CC3ED70A41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5541" name="灯片编号占位符 4">
            <a:extLst>
              <a:ext uri="{FF2B5EF4-FFF2-40B4-BE49-F238E27FC236}">
                <a16:creationId xmlns:a16="http://schemas.microsoft.com/office/drawing/2014/main" id="{8E5C9E55-1D1A-453A-836D-2B764945F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1D523D-BA90-4417-BEB6-A9B404A2ECC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页脚占位符 5">
            <a:extLst>
              <a:ext uri="{FF2B5EF4-FFF2-40B4-BE49-F238E27FC236}">
                <a16:creationId xmlns:a16="http://schemas.microsoft.com/office/drawing/2014/main" id="{52D5857D-067F-4BD0-99E3-D9940E3BA2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5543" name="图片 6">
            <a:extLst>
              <a:ext uri="{FF2B5EF4-FFF2-40B4-BE49-F238E27FC236}">
                <a16:creationId xmlns:a16="http://schemas.microsoft.com/office/drawing/2014/main" id="{57FE3AEA-82E6-4CA6-BBC4-C46EA5F6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04925"/>
            <a:ext cx="81057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2290A66D-1FFF-4ECF-9F11-595CF9F3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effectLst/>
              </a:rPr>
              <a:t>取出文章</a:t>
            </a:r>
            <a:endParaRPr lang="zh-CN" altLang="en-US">
              <a:effectLst/>
            </a:endParaRP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4F85B7F7-9B40-44A7-8B73-C748BFE9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862B9-BC0D-4625-8A50-6290724C8F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BF052-0A87-4E10-9BD2-B4CC3ED70A41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6565" name="灯片编号占位符 4">
            <a:extLst>
              <a:ext uri="{FF2B5EF4-FFF2-40B4-BE49-F238E27FC236}">
                <a16:creationId xmlns:a16="http://schemas.microsoft.com/office/drawing/2014/main" id="{A15085CB-9A37-43B8-88C2-48FE156E9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33D7F-2ACF-4483-87AA-4E656FC4591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6" name="页脚占位符 5">
            <a:extLst>
              <a:ext uri="{FF2B5EF4-FFF2-40B4-BE49-F238E27FC236}">
                <a16:creationId xmlns:a16="http://schemas.microsoft.com/office/drawing/2014/main" id="{1E1B8BD6-C934-4ECB-96D0-24EA5BC633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6567" name="图片 6">
            <a:extLst>
              <a:ext uri="{FF2B5EF4-FFF2-40B4-BE49-F238E27FC236}">
                <a16:creationId xmlns:a16="http://schemas.microsoft.com/office/drawing/2014/main" id="{434D3E3C-7E46-4847-9089-9940F97A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319463"/>
            <a:ext cx="1181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图片 8">
            <a:extLst>
              <a:ext uri="{FF2B5EF4-FFF2-40B4-BE49-F238E27FC236}">
                <a16:creationId xmlns:a16="http://schemas.microsoft.com/office/drawing/2014/main" id="{96762169-5BC1-4C52-B8E0-6962BC8A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04975"/>
            <a:ext cx="80962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A725-111B-46D6-8C92-ACAEEDF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键值对数据库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1931E-237B-4F80-8A37-C2D6D0EA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48A4D-ECDC-48BE-9089-FA5EA9841DEF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5007FF-4B41-451D-9692-6A4BEEE72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347937-8A8B-49C5-8030-8141C93AF17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F818A-B2F5-4B1C-A1C1-7EE03E49A8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大数据管理----前言</a:t>
            </a:r>
            <a:endParaRPr lang="zh-CN" altLang="zh-CN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D08B03D-3099-4DEE-B91D-6474ECB05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412776"/>
            <a:ext cx="7684654" cy="4876800"/>
          </a:xfrm>
        </p:spPr>
      </p:pic>
    </p:spTree>
    <p:extLst>
      <p:ext uri="{BB962C8B-B14F-4D97-AF65-F5344CB8AC3E}">
        <p14:creationId xmlns:p14="http://schemas.microsoft.com/office/powerpoint/2010/main" val="1423124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9ACE97F4-3F92-47DD-BEF6-6AE38DBD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文章分组需求</a:t>
            </a:r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9E1BECFB-3F51-4FCA-90E2-7BBE8924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很多投票网站都支持的文章分组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可以让用户只看见与特定话题有关的文章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比如与“可爱的动物”有关的文章、与“政治”有关的文章、与“</a:t>
            </a:r>
            <a:r>
              <a:rPr lang="en-US" altLang="zh-CN" sz="2000"/>
              <a:t>Java</a:t>
            </a:r>
            <a:r>
              <a:rPr lang="zh-CN" altLang="en-US" sz="2000"/>
              <a:t>编程”有关的文章、介绍“</a:t>
            </a:r>
            <a:r>
              <a:rPr lang="en-US" altLang="zh-CN" sz="2000"/>
              <a:t>Redis</a:t>
            </a:r>
            <a:r>
              <a:rPr lang="zh-CN" altLang="en-US" sz="2000"/>
              <a:t>用法”的文章等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D0609-6EEB-4A5A-9069-AF27FFEBE2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BF052-0A87-4E10-9BD2-B4CC3ED70A41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7589" name="灯片编号占位符 4">
            <a:extLst>
              <a:ext uri="{FF2B5EF4-FFF2-40B4-BE49-F238E27FC236}">
                <a16:creationId xmlns:a16="http://schemas.microsoft.com/office/drawing/2014/main" id="{9B0C44BD-5279-44F2-B0CB-F80660C82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3B4BCF-ACDE-4612-9479-E40F18385B1E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页脚占位符 5">
            <a:extLst>
              <a:ext uri="{FF2B5EF4-FFF2-40B4-BE49-F238E27FC236}">
                <a16:creationId xmlns:a16="http://schemas.microsoft.com/office/drawing/2014/main" id="{4EE816ED-B915-4380-A0D1-D07E991A4B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7591" name="图片 6">
            <a:extLst>
              <a:ext uri="{FF2B5EF4-FFF2-40B4-BE49-F238E27FC236}">
                <a16:creationId xmlns:a16="http://schemas.microsoft.com/office/drawing/2014/main" id="{288FE3F0-CCB9-438C-8D47-A6382A43A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686175"/>
            <a:ext cx="80200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0E5E-A55E-4DDC-8432-859794A3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ZINTERSTORE</a:t>
            </a:r>
            <a:endParaRPr lang="zh-CN" altLang="en-US" dirty="0">
              <a:effectLst/>
            </a:endParaRP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1491DCC-7287-445B-9C66-0908B618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1845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通过对存储群组文章的集合和存储文章评分的有序集合执行</a:t>
            </a:r>
            <a:r>
              <a:rPr lang="en-US" altLang="zh-CN" sz="2000"/>
              <a:t>ZINTERSTORE</a:t>
            </a:r>
            <a:r>
              <a:rPr lang="zh-CN" altLang="en-US" sz="2000"/>
              <a:t>命令，程序可以得到按照文章评分排序的群组文章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而通过对存储群组文章的集合和存储文章发布时间的有序集合执行</a:t>
            </a:r>
            <a:r>
              <a:rPr lang="en-US" altLang="zh-CN" sz="2000"/>
              <a:t>ZINTERSTORE</a:t>
            </a:r>
            <a:r>
              <a:rPr lang="zh-CN" altLang="en-US" sz="2000"/>
              <a:t>命令，程序则可以得到按照文章发布时间排序的群组文章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E0514-6033-4C2F-A1A6-D6502C1E27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BF052-0A87-4E10-9BD2-B4CC3ED70A41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8613" name="灯片编号占位符 4">
            <a:extLst>
              <a:ext uri="{FF2B5EF4-FFF2-40B4-BE49-F238E27FC236}">
                <a16:creationId xmlns:a16="http://schemas.microsoft.com/office/drawing/2014/main" id="{20480A33-7458-4CF8-AD37-416166775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E4A4D-7A42-47C0-B80E-8A2A70679263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4" name="页脚占位符 5">
            <a:extLst>
              <a:ext uri="{FF2B5EF4-FFF2-40B4-BE49-F238E27FC236}">
                <a16:creationId xmlns:a16="http://schemas.microsoft.com/office/drawing/2014/main" id="{D051A20D-FC66-4763-BAD0-45ABB1CDEE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8615" name="图片 7">
            <a:extLst>
              <a:ext uri="{FF2B5EF4-FFF2-40B4-BE49-F238E27FC236}">
                <a16:creationId xmlns:a16="http://schemas.microsoft.com/office/drawing/2014/main" id="{8CF2F1D3-C89A-492C-A47E-7CA2CFD2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4005263"/>
            <a:ext cx="81534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0BFBBBB7-77D2-4E93-91AE-2D9EAF00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F59905EA-D9A2-4ED2-86B5-41734EB1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1E8AF-396D-48B8-A9D1-7AE9C71706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BF052-0A87-4E10-9BD2-B4CC3ED70A41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69637" name="灯片编号占位符 4">
            <a:extLst>
              <a:ext uri="{FF2B5EF4-FFF2-40B4-BE49-F238E27FC236}">
                <a16:creationId xmlns:a16="http://schemas.microsoft.com/office/drawing/2014/main" id="{056AA031-4E61-47FD-A2A3-0D2F9BF7E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8DD28A-564E-4493-82FF-9C18F55717E3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8" name="页脚占位符 5">
            <a:extLst>
              <a:ext uri="{FF2B5EF4-FFF2-40B4-BE49-F238E27FC236}">
                <a16:creationId xmlns:a16="http://schemas.microsoft.com/office/drawing/2014/main" id="{9AB638C2-911F-4FE3-B6E1-13CBDFA38B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9639" name="图片 6">
            <a:extLst>
              <a:ext uri="{FF2B5EF4-FFF2-40B4-BE49-F238E27FC236}">
                <a16:creationId xmlns:a16="http://schemas.microsoft.com/office/drawing/2014/main" id="{CA9652B9-ABA9-4507-A070-2E3F1863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76425"/>
            <a:ext cx="81534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DD69-0BD3-409A-B64E-F6AAE08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006F614-0C8B-4399-B824-196A8F2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键值对数据库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Redis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简介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其他管理命令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使用实例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DynamoDB</a:t>
            </a:r>
            <a:r>
              <a:rPr lang="zh-CN" altLang="en-US" sz="2800" dirty="0">
                <a:solidFill>
                  <a:srgbClr val="FF0000"/>
                </a:solidFill>
              </a:rPr>
              <a:t>数据库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9E47-1365-461B-BAD8-60F639F546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5B82A026-D9CB-47D0-B339-15A2B60B4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B4015-425B-4138-A725-DF3B1A6F7CC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页脚占位符 5">
            <a:extLst>
              <a:ext uri="{FF2B5EF4-FFF2-40B4-BE49-F238E27FC236}">
                <a16:creationId xmlns:a16="http://schemas.microsoft.com/office/drawing/2014/main" id="{E1905FCB-E309-44C3-A148-A0DA001CE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589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9FFF-B926-4E1B-873D-1877682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DynamoDB</a:t>
            </a:r>
            <a:r>
              <a:rPr lang="zh-CN" altLang="en-US" dirty="0"/>
              <a:t>简介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B1F9DBB2-FD65-4794-B124-25325867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DynamoDB</a:t>
            </a:r>
            <a:r>
              <a:rPr lang="zh-CN" altLang="en-US" sz="2400"/>
              <a:t>是亚马逊的</a:t>
            </a:r>
            <a:r>
              <a:rPr lang="en-US" altLang="zh-CN" sz="2400"/>
              <a:t>key-value</a:t>
            </a:r>
            <a:r>
              <a:rPr lang="zh-CN" altLang="en-US" sz="2400"/>
              <a:t>模式的存储平台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完全托管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消费账单基于确定的表的处理请求能力和存储的数量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AWS</a:t>
            </a:r>
            <a:r>
              <a:rPr lang="zh-CN" altLang="en-US" sz="2000"/>
              <a:t>管理控制台或者</a:t>
            </a:r>
            <a:r>
              <a:rPr lang="en-US" altLang="zh-CN" sz="2000"/>
              <a:t>AWS DynamoDB API</a:t>
            </a:r>
            <a:r>
              <a:rPr lang="zh-CN" altLang="en-US" sz="2000"/>
              <a:t>来创建一个表，并且确定需要的请求容量。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Amazon DynamoDB API</a:t>
            </a:r>
            <a:r>
              <a:rPr lang="zh-CN" altLang="en-US" sz="2000"/>
              <a:t>进行写和检索数据的操作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AWS</a:t>
            </a:r>
            <a:r>
              <a:rPr lang="zh-CN" altLang="en-US" sz="2000"/>
              <a:t>管理控制台中</a:t>
            </a:r>
            <a:r>
              <a:rPr lang="en-US" altLang="zh-CN" sz="2000"/>
              <a:t>Amazon CloudWatch</a:t>
            </a:r>
            <a:r>
              <a:rPr lang="zh-CN" altLang="en-US" sz="2000"/>
              <a:t>，对表的状态和性能进行监视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B068-730E-4AED-9403-32C3057171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9432C417-9E9A-4310-9A9E-EA0402C8B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C9380-0DF1-4BC7-A6DC-AA779260FA4D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页脚占位符 5">
            <a:extLst>
              <a:ext uri="{FF2B5EF4-FFF2-40B4-BE49-F238E27FC236}">
                <a16:creationId xmlns:a16="http://schemas.microsoft.com/office/drawing/2014/main" id="{19ABB8D9-06BF-439A-8D38-C0E94B1F27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4DDE-0335-487D-B783-51C869F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DynamoDB</a:t>
            </a:r>
            <a:r>
              <a:rPr lang="zh-CN" altLang="en-US" dirty="0"/>
              <a:t>特点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D0BDA00B-06AC-402D-B521-F7A87A91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216025"/>
            <a:ext cx="77724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可扩展性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可以支持在吞吐量和存储能力上的无缝扩展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/>
              <a:t>快速、可预期的性能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服务端的平均延迟，通常是几毫秒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运行在固态盘上面的服务，可以在任何扩展级别下维持一致性和低延迟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轻松管理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内置的容错性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自动同步复制数据，即使遇到单个机器或设施的失效，数据也可以得到很好的保护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46607-6122-4371-9356-617D8F73EE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CFBB87B6-D1F1-49AA-A9F9-019316618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B94A-B135-4AAC-9CFB-8F71F7F42109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页脚占位符 5">
            <a:extLst>
              <a:ext uri="{FF2B5EF4-FFF2-40B4-BE49-F238E27FC236}">
                <a16:creationId xmlns:a16="http://schemas.microsoft.com/office/drawing/2014/main" id="{E08C43E9-9394-4318-A895-6C6EFACA37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61764-B085-426A-A093-D90B94B6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DynamoDB</a:t>
            </a:r>
            <a:r>
              <a:rPr lang="zh-CN" altLang="en-US" dirty="0"/>
              <a:t>特点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49D55C55-8403-4A26-9CD2-684B835E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灵活性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无固定模式，每个项目都具有不同数量的属性，可以支持多种数据类型，比如</a:t>
            </a:r>
            <a:r>
              <a:rPr lang="en-US" altLang="zh-CN" sz="2000"/>
              <a:t>string</a:t>
            </a:r>
            <a:r>
              <a:rPr lang="zh-CN" altLang="en-US" sz="2000"/>
              <a:t>、</a:t>
            </a:r>
            <a:r>
              <a:rPr lang="en-US" altLang="zh-CN" sz="2000"/>
              <a:t>number</a:t>
            </a:r>
            <a:r>
              <a:rPr lang="zh-CN" altLang="en-US" sz="2000"/>
              <a:t>和</a:t>
            </a:r>
            <a:r>
              <a:rPr lang="en-US" altLang="zh-CN" sz="2000"/>
              <a:t>set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400"/>
              <a:t>强一致性、原子计数器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支持读操作的强一致性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读操作支持多个本地数据类型，支持原子计数器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200"/>
              <a:t>性价比高</a:t>
            </a:r>
            <a:endParaRPr lang="en-US" altLang="zh-CN" sz="2200"/>
          </a:p>
          <a:p>
            <a:pPr lvl="1">
              <a:lnSpc>
                <a:spcPct val="150000"/>
              </a:lnSpc>
            </a:pPr>
            <a:r>
              <a:rPr lang="zh-CN" altLang="en-US" sz="2000"/>
              <a:t>在任何级别的负载下都可以取得很高的性价比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只需要为使用的资源支付以小时计费的很低的费用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732AB-3998-40F1-A526-4A61048C8D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7C75FF23-A2D6-4668-BD47-27B187961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F19AB-D89C-451E-8BAF-7D52D3D6CDA8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页脚占位符 5">
            <a:extLst>
              <a:ext uri="{FF2B5EF4-FFF2-40B4-BE49-F238E27FC236}">
                <a16:creationId xmlns:a16="http://schemas.microsoft.com/office/drawing/2014/main" id="{6CCB4CFA-C98A-4CD4-B506-D399A41343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D60C-053F-4237-939B-675A65F0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DynamoDB</a:t>
            </a:r>
            <a:r>
              <a:rPr lang="zh-CN" altLang="en-US" dirty="0"/>
              <a:t>特点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FEEA8E85-7DAF-49A6-ABCB-3A941DC6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安全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只允许授权用户访问数据，而绝对不允许非授权用户的非法访问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2000"/>
              <a:t>实现更细粒度的访问控制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/>
              <a:t>集成监控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zh-CN" altLang="en-US" sz="2000"/>
              <a:t>显示每个表的请求吞吐量和延迟，易实现对资源的跟踪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弹性的</a:t>
            </a:r>
            <a:r>
              <a:rPr lang="en-US" altLang="zh-CN" sz="2400"/>
              <a:t>MapReduce</a:t>
            </a:r>
            <a:r>
              <a:rPr lang="zh-CN" altLang="en-US" sz="2400"/>
              <a:t>集成</a:t>
            </a:r>
            <a:endParaRPr lang="en-US" altLang="zh-CN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3C892-6388-4B1A-AAF9-71062EFC2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7C909D18-6FD5-4A59-86F4-12E20B66B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0FFFA-7C6D-4E8F-B325-01061E020D2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页脚占位符 5">
            <a:extLst>
              <a:ext uri="{FF2B5EF4-FFF2-40B4-BE49-F238E27FC236}">
                <a16:creationId xmlns:a16="http://schemas.microsoft.com/office/drawing/2014/main" id="{62CB1D97-1CD4-4E3B-8245-A1021A1D8A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BCAE9-659A-4367-A0D0-9E26A525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DynamoDB</a:t>
            </a:r>
            <a:r>
              <a:rPr lang="zh-CN" altLang="en-US" dirty="0">
                <a:effectLst/>
              </a:rPr>
              <a:t>数据模型</a:t>
            </a:r>
            <a:endParaRPr lang="zh-CN" altLang="en-US" dirty="0"/>
          </a:p>
        </p:txBody>
      </p:sp>
      <p:pic>
        <p:nvPicPr>
          <p:cNvPr id="17411" name="内容占位符 2">
            <a:extLst>
              <a:ext uri="{FF2B5EF4-FFF2-40B4-BE49-F238E27FC236}">
                <a16:creationId xmlns:a16="http://schemas.microsoft.com/office/drawing/2014/main" id="{C59DFFD0-E1C9-420D-89CD-155A23FCD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628775"/>
            <a:ext cx="6534150" cy="37909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F5B5-BA6E-400A-9AD7-8233F62BBF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7413" name="灯片编号占位符 4">
            <a:extLst>
              <a:ext uri="{FF2B5EF4-FFF2-40B4-BE49-F238E27FC236}">
                <a16:creationId xmlns:a16="http://schemas.microsoft.com/office/drawing/2014/main" id="{80DFFB8C-D467-4E72-BF80-9A03836B1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0142CA-258D-41B8-832C-F411FB83D017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页脚占位符 5">
            <a:extLst>
              <a:ext uri="{FF2B5EF4-FFF2-40B4-BE49-F238E27FC236}">
                <a16:creationId xmlns:a16="http://schemas.microsoft.com/office/drawing/2014/main" id="{5BD9EA97-C493-4057-9A74-96B0354517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7C75C-C098-4844-ABEF-77A38944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DynamoDB</a:t>
            </a:r>
            <a:r>
              <a:rPr lang="zh-CN" altLang="en-US" dirty="0">
                <a:effectLst/>
              </a:rPr>
              <a:t>数据模型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EEE8164-89EE-49A8-9450-91ECFF48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1900C-2750-4028-AFC2-9BCE6B983A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FAAF2A-D09A-4899-A2A8-98698DE0035E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2E922044-1D3F-4CE3-BC31-CE06821E4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E12458-5C54-4340-AFA2-6A32DE2093F5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页脚占位符 5">
            <a:extLst>
              <a:ext uri="{FF2B5EF4-FFF2-40B4-BE49-F238E27FC236}">
                <a16:creationId xmlns:a16="http://schemas.microsoft.com/office/drawing/2014/main" id="{7AAA1B7F-FE4E-4B3B-8667-CF0BCF28B5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9" name="图片 2">
            <a:extLst>
              <a:ext uri="{FF2B5EF4-FFF2-40B4-BE49-F238E27FC236}">
                <a16:creationId xmlns:a16="http://schemas.microsoft.com/office/drawing/2014/main" id="{4B551368-C7D5-4F0E-AA7D-E94C61F0C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00163"/>
            <a:ext cx="68326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DD69-0BD3-409A-B64E-F6AAE087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提纲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006F614-0C8B-4399-B824-196A8F25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键值对数据库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Redis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Redis</a:t>
            </a:r>
            <a:r>
              <a:rPr lang="zh-CN" altLang="en-US" sz="2600" dirty="0">
                <a:solidFill>
                  <a:srgbClr val="FF0000"/>
                </a:solidFill>
              </a:rPr>
              <a:t>简介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数据模型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其他管理命令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Redis</a:t>
            </a:r>
            <a:r>
              <a:rPr lang="zh-CN" altLang="en-US" sz="2600" dirty="0"/>
              <a:t>使用实例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DynamoDB</a:t>
            </a:r>
            <a:r>
              <a:rPr lang="zh-CN" altLang="en-US" sz="2800" dirty="0"/>
              <a:t>数据库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9E47-1365-461B-BAD8-60F639F546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09799F-1DE9-4A06-947D-268105C138FD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5B82A026-D9CB-47D0-B339-15A2B60B4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DB4015-425B-4138-A725-DF3B1A6F7CCF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页脚占位符 5">
            <a:extLst>
              <a:ext uri="{FF2B5EF4-FFF2-40B4-BE49-F238E27FC236}">
                <a16:creationId xmlns:a16="http://schemas.microsoft.com/office/drawing/2014/main" id="{E1905FCB-E309-44C3-A148-A0DA001CE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0DE6-9B19-45EC-B643-2DB4AC8B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Redis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简介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9D49C5B-315A-428E-AC65-FA100696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1845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Redis</a:t>
            </a:r>
            <a:r>
              <a:rPr lang="zh-CN" altLang="en-US" sz="2400"/>
              <a:t>是一个开源的使用</a:t>
            </a:r>
            <a:r>
              <a:rPr lang="en-US" altLang="zh-CN" sz="2400"/>
              <a:t>ANSI C</a:t>
            </a:r>
            <a:r>
              <a:rPr lang="zh-CN" altLang="en-US" sz="2400"/>
              <a:t>语言编写、支持网络、可基于内存亦可持久化的日志型、</a:t>
            </a:r>
            <a:r>
              <a:rPr lang="en-US" altLang="zh-CN" sz="2400"/>
              <a:t>Key-Value</a:t>
            </a:r>
            <a:r>
              <a:rPr lang="zh-CN" altLang="en-US" sz="2400"/>
              <a:t>数据库，并提供多种语言的</a:t>
            </a:r>
            <a:r>
              <a:rPr lang="en-US" altLang="zh-CN" sz="2400"/>
              <a:t>API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从</a:t>
            </a:r>
            <a:r>
              <a:rPr lang="en-US" altLang="zh-CN" sz="2400"/>
              <a:t>2010</a:t>
            </a:r>
            <a:r>
              <a:rPr lang="zh-CN" altLang="en-US" sz="2400"/>
              <a:t>年</a:t>
            </a:r>
            <a:r>
              <a:rPr lang="en-US" altLang="zh-CN" sz="2400"/>
              <a:t>3</a:t>
            </a:r>
            <a:r>
              <a:rPr lang="zh-CN" altLang="en-US" sz="2400"/>
              <a:t>月</a:t>
            </a:r>
            <a:r>
              <a:rPr lang="en-US" altLang="zh-CN" sz="2400"/>
              <a:t>15</a:t>
            </a:r>
            <a:r>
              <a:rPr lang="zh-CN" altLang="en-US" sz="2400"/>
              <a:t>日起，</a:t>
            </a:r>
            <a:r>
              <a:rPr lang="en-US" altLang="zh-CN" sz="2400"/>
              <a:t>Redis</a:t>
            </a:r>
            <a:r>
              <a:rPr lang="zh-CN" altLang="en-US" sz="2400"/>
              <a:t>的开发工作由</a:t>
            </a:r>
            <a:r>
              <a:rPr lang="en-US" altLang="zh-CN" sz="2400"/>
              <a:t>VMware</a:t>
            </a:r>
            <a:r>
              <a:rPr lang="zh-CN" altLang="en-US" sz="2400"/>
              <a:t>主持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从</a:t>
            </a:r>
            <a:r>
              <a:rPr lang="en-US" altLang="zh-CN" sz="2400"/>
              <a:t>2013</a:t>
            </a:r>
            <a:r>
              <a:rPr lang="zh-CN" altLang="en-US" sz="2400"/>
              <a:t>年</a:t>
            </a:r>
            <a:r>
              <a:rPr lang="en-US" altLang="zh-CN" sz="2400"/>
              <a:t>5</a:t>
            </a:r>
            <a:r>
              <a:rPr lang="zh-CN" altLang="en-US" sz="2400"/>
              <a:t>月开始，</a:t>
            </a:r>
            <a:r>
              <a:rPr lang="en-US" altLang="zh-CN" sz="2400"/>
              <a:t>Redis</a:t>
            </a:r>
            <a:r>
              <a:rPr lang="zh-CN" altLang="en-US" sz="2400"/>
              <a:t>的开发由</a:t>
            </a:r>
            <a:r>
              <a:rPr lang="en-US" altLang="zh-CN" sz="2400"/>
              <a:t>Pivotal</a:t>
            </a:r>
            <a:r>
              <a:rPr lang="zh-CN" altLang="en-US" sz="2400"/>
              <a:t>赞助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5825F-6CB3-4FAF-A7D1-6A272F4DF0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B6531068-F0EB-42FA-8860-8715A9DA2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77AA2-C2F8-49EB-95B4-6FA59973EA16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页脚占位符 5">
            <a:extLst>
              <a:ext uri="{FF2B5EF4-FFF2-40B4-BE49-F238E27FC236}">
                <a16:creationId xmlns:a16="http://schemas.microsoft.com/office/drawing/2014/main" id="{A54D9454-9B5A-404F-BA1C-38B40113EA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3E11992-7CA5-4622-9A67-5C051913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Redis</a:t>
            </a:r>
            <a:r>
              <a:rPr lang="zh-CN" altLang="en-US">
                <a:solidFill>
                  <a:srgbClr val="FF0000"/>
                </a:solidFill>
                <a:effectLst/>
              </a:rPr>
              <a:t>简介</a:t>
            </a:r>
            <a:endParaRPr lang="zh-CN" altLang="en-US">
              <a:effectLst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8216784-F0D6-43C7-AD1F-A68FCA28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1845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/>
              <a:t>Redis</a:t>
            </a:r>
            <a:r>
              <a:rPr lang="zh-CN" altLang="en-US" sz="2200"/>
              <a:t>是一个</a:t>
            </a:r>
            <a:r>
              <a:rPr lang="en-US" altLang="zh-CN" sz="2200"/>
              <a:t>key-value</a:t>
            </a:r>
            <a:r>
              <a:rPr lang="zh-CN" altLang="en-US" sz="2200"/>
              <a:t>存储系统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支持的数据类型包括</a:t>
            </a:r>
            <a:r>
              <a:rPr lang="en-US" altLang="zh-CN" sz="2200"/>
              <a:t>string</a:t>
            </a:r>
            <a:r>
              <a:rPr lang="zh-CN" altLang="en-US" sz="2200"/>
              <a:t>、</a:t>
            </a:r>
            <a:r>
              <a:rPr lang="en-US" altLang="zh-CN" sz="2200"/>
              <a:t>list</a:t>
            </a:r>
            <a:r>
              <a:rPr lang="zh-CN" altLang="en-US" sz="2200"/>
              <a:t>、</a:t>
            </a:r>
            <a:r>
              <a:rPr lang="en-US" altLang="zh-CN" sz="2200"/>
              <a:t>set</a:t>
            </a:r>
            <a:r>
              <a:rPr lang="zh-CN" altLang="en-US" sz="2200"/>
              <a:t>、</a:t>
            </a:r>
            <a:r>
              <a:rPr lang="en-US" altLang="zh-CN" sz="2200"/>
              <a:t>zset(</a:t>
            </a:r>
            <a:r>
              <a:rPr lang="zh-CN" altLang="en-US" sz="2200"/>
              <a:t>有序集合</a:t>
            </a:r>
            <a:r>
              <a:rPr lang="en-US" altLang="zh-CN" sz="2200"/>
              <a:t>)</a:t>
            </a:r>
            <a:r>
              <a:rPr lang="zh-CN" altLang="en-US" sz="2200"/>
              <a:t>和</a:t>
            </a:r>
            <a:r>
              <a:rPr lang="en-US" altLang="zh-CN" sz="2200"/>
              <a:t>hash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支持</a:t>
            </a:r>
            <a:r>
              <a:rPr lang="en-US" altLang="zh-CN" sz="2200"/>
              <a:t>push/pop</a:t>
            </a:r>
            <a:r>
              <a:rPr lang="zh-CN" altLang="en-US" sz="2200"/>
              <a:t>、</a:t>
            </a:r>
            <a:r>
              <a:rPr lang="en-US" altLang="zh-CN" sz="2200"/>
              <a:t>add/remove</a:t>
            </a:r>
            <a:r>
              <a:rPr lang="zh-CN" altLang="en-US" sz="2200"/>
              <a:t>及取交集并集和差集及更丰富的操作，而且操作都是原子性的，支持各种不同方式的排序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速度非常快，每秒可以执行大约</a:t>
            </a:r>
            <a:r>
              <a:rPr lang="en-US" altLang="zh-CN" sz="2200"/>
              <a:t>110000</a:t>
            </a:r>
            <a:r>
              <a:rPr lang="zh-CN" altLang="en-US" sz="2200"/>
              <a:t>设置操作，</a:t>
            </a:r>
            <a:r>
              <a:rPr lang="en-US" altLang="zh-CN" sz="2200"/>
              <a:t>81000</a:t>
            </a:r>
            <a:r>
              <a:rPr lang="zh-CN" altLang="en-US" sz="2200"/>
              <a:t>个</a:t>
            </a:r>
            <a:r>
              <a:rPr lang="en-US" altLang="zh-CN" sz="2200"/>
              <a:t>/</a:t>
            </a:r>
            <a:r>
              <a:rPr lang="zh-CN" altLang="en-US" sz="2200"/>
              <a:t>每秒的读取操作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提供</a:t>
            </a:r>
            <a:r>
              <a:rPr lang="en-US" altLang="zh-CN" sz="2200"/>
              <a:t>Java</a:t>
            </a:r>
            <a:r>
              <a:rPr lang="zh-CN" altLang="en-US" sz="2200"/>
              <a:t>，</a:t>
            </a:r>
            <a:r>
              <a:rPr lang="en-US" altLang="zh-CN" sz="2200"/>
              <a:t>C/C++</a:t>
            </a:r>
            <a:r>
              <a:rPr lang="zh-CN" altLang="en-US" sz="2200"/>
              <a:t>，</a:t>
            </a:r>
            <a:r>
              <a:rPr lang="en-US" altLang="zh-CN" sz="2200"/>
              <a:t>C#</a:t>
            </a:r>
            <a:r>
              <a:rPr lang="zh-CN" altLang="en-US" sz="2200"/>
              <a:t>，</a:t>
            </a:r>
            <a:r>
              <a:rPr lang="en-US" altLang="zh-CN" sz="2200"/>
              <a:t>PHP</a:t>
            </a:r>
            <a:r>
              <a:rPr lang="zh-CN" altLang="en-US" sz="2200"/>
              <a:t>，</a:t>
            </a:r>
            <a:r>
              <a:rPr lang="en-US" altLang="zh-CN" sz="2200"/>
              <a:t>JavaScript</a:t>
            </a:r>
            <a:r>
              <a:rPr lang="zh-CN" altLang="en-US" sz="2200"/>
              <a:t>，</a:t>
            </a:r>
            <a:r>
              <a:rPr lang="en-US" altLang="zh-CN" sz="2200"/>
              <a:t>Perl</a:t>
            </a:r>
            <a:r>
              <a:rPr lang="zh-CN" altLang="en-US" sz="2200"/>
              <a:t>，</a:t>
            </a:r>
            <a:r>
              <a:rPr lang="en-US" altLang="zh-CN" sz="2200"/>
              <a:t>Object-C</a:t>
            </a:r>
            <a:r>
              <a:rPr lang="zh-CN" altLang="en-US" sz="2200"/>
              <a:t>，</a:t>
            </a:r>
            <a:r>
              <a:rPr lang="en-US" altLang="zh-CN" sz="2200"/>
              <a:t>Python</a:t>
            </a:r>
            <a:r>
              <a:rPr lang="zh-CN" altLang="en-US" sz="2200"/>
              <a:t>，</a:t>
            </a:r>
            <a:r>
              <a:rPr lang="en-US" altLang="zh-CN" sz="2200"/>
              <a:t>Ruby</a:t>
            </a:r>
            <a:r>
              <a:rPr lang="zh-CN" altLang="en-US" sz="2200"/>
              <a:t>，</a:t>
            </a:r>
            <a:r>
              <a:rPr lang="en-US" altLang="zh-CN" sz="2200"/>
              <a:t>Erlang</a:t>
            </a:r>
            <a:r>
              <a:rPr lang="zh-CN" altLang="en-US" sz="2200"/>
              <a:t>等客户端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F1390-8215-4460-89A7-889172D096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581BF-C00D-4006-9C42-C33725FE95A3}" type="datetime3">
              <a:rPr lang="zh-CN" altLang="en-US" smtClean="0"/>
              <a:pPr>
                <a:defRPr/>
              </a:pPr>
              <a:t>2021年12月3日星期五</a:t>
            </a:fld>
            <a:endParaRPr lang="en-US" altLang="zh-CN"/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439C9864-FA36-42AF-A739-8F809B003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3EC977-A442-49FB-AC7B-A7B6B8E77A7A}" type="slidenum">
              <a:rPr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页脚占位符 5">
            <a:extLst>
              <a:ext uri="{FF2B5EF4-FFF2-40B4-BE49-F238E27FC236}">
                <a16:creationId xmlns:a16="http://schemas.microsoft.com/office/drawing/2014/main" id="{AD4E94B7-0685-4ECF-B9DC-88DECA7BC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大数据管理----前言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Right"/>
          <a:lightRig rig="legacyHarsh3" dir="t"/>
        </a:scene3d>
        <a:sp3d extrusionH="100000" prstMaterial="legacyMatte">
          <a:bevelT w="13500" h="13500" prst="angle"/>
          <a:bevelB w="13500" h="13500" prst="angle"/>
          <a:extrusionClr>
            <a:srgbClr val="663300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Right"/>
          <a:lightRig rig="legacyHarsh3" dir="t"/>
        </a:scene3d>
        <a:sp3d extrusionH="100000" prstMaterial="legacyMatte">
          <a:bevelT w="13500" h="13500" prst="angle"/>
          <a:bevelB w="13500" h="13500" prst="angle"/>
          <a:extrusionClr>
            <a:srgbClr val="663300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C:\www\Microsoft Office\Templates\演示文稿\个人主页 (标准).pot</Template>
  <TotalTime>4729</TotalTime>
  <Words>3451</Words>
  <Application>Microsoft Office PowerPoint</Application>
  <PresentationFormat>全屏显示(4:3)</PresentationFormat>
  <Paragraphs>515</Paragraphs>
  <Slides>69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΢���ź�</vt:lpstr>
      <vt:lpstr>华文新魏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个人主页 (标准)</vt:lpstr>
      <vt:lpstr>PowerPoint 演示文稿</vt:lpstr>
      <vt:lpstr>NoSQL数据库的种类</vt:lpstr>
      <vt:lpstr>提纲</vt:lpstr>
      <vt:lpstr>键值对数据库</vt:lpstr>
      <vt:lpstr>键值对数据库</vt:lpstr>
      <vt:lpstr>键值对数据库</vt:lpstr>
      <vt:lpstr>提纲</vt:lpstr>
      <vt:lpstr>Redis简介</vt:lpstr>
      <vt:lpstr>Redis简介</vt:lpstr>
      <vt:lpstr>Redis简介</vt:lpstr>
      <vt:lpstr>Redis 命令参考</vt:lpstr>
      <vt:lpstr>提纲</vt:lpstr>
      <vt:lpstr>Redis数据模型</vt:lpstr>
      <vt:lpstr>Redis提供的5种数据类型</vt:lpstr>
      <vt:lpstr>Redis数据类型—string</vt:lpstr>
      <vt:lpstr>Redis数据类型--string</vt:lpstr>
      <vt:lpstr>Redis数据类型--string</vt:lpstr>
      <vt:lpstr>Redis数据类型-- list</vt:lpstr>
      <vt:lpstr>Redis数据类型-- list</vt:lpstr>
      <vt:lpstr>Redis数据类型-- list</vt:lpstr>
      <vt:lpstr>Redis数据类型-- set</vt:lpstr>
      <vt:lpstr>Redis数据类型-- set</vt:lpstr>
      <vt:lpstr>Redis数据类型--set </vt:lpstr>
      <vt:lpstr>Redis数据类型-- set</vt:lpstr>
      <vt:lpstr>Redis数据类型-- hash </vt:lpstr>
      <vt:lpstr>Redis数据类型-- hash </vt:lpstr>
      <vt:lpstr>Redis数据类型-- hash </vt:lpstr>
      <vt:lpstr>Redis数据类型—zset </vt:lpstr>
      <vt:lpstr>Redis数据类型—zset </vt:lpstr>
      <vt:lpstr>Redis数据类型—zset </vt:lpstr>
      <vt:lpstr>Redis数据类型—zset </vt:lpstr>
      <vt:lpstr>Redis数据类型--zset </vt:lpstr>
      <vt:lpstr>提纲</vt:lpstr>
      <vt:lpstr>Redis基数统计</vt:lpstr>
      <vt:lpstr>Redis HyperLogLog</vt:lpstr>
      <vt:lpstr>Redis HyperLogLog</vt:lpstr>
      <vt:lpstr>Redis HyperLogLog应用示例</vt:lpstr>
      <vt:lpstr>Redis事务</vt:lpstr>
      <vt:lpstr>Redis事务</vt:lpstr>
      <vt:lpstr>Redis事务</vt:lpstr>
      <vt:lpstr>Redis分区</vt:lpstr>
      <vt:lpstr>Redis分区</vt:lpstr>
      <vt:lpstr>Redis分区</vt:lpstr>
      <vt:lpstr>Redis备份</vt:lpstr>
      <vt:lpstr>Redis备份</vt:lpstr>
      <vt:lpstr>Redis安全</vt:lpstr>
      <vt:lpstr>Redis安全</vt:lpstr>
      <vt:lpstr>Redis性能测试</vt:lpstr>
      <vt:lpstr>提纲</vt:lpstr>
      <vt:lpstr>实例</vt:lpstr>
      <vt:lpstr>需求</vt:lpstr>
      <vt:lpstr>文章评分的计算</vt:lpstr>
      <vt:lpstr>文章基本信息</vt:lpstr>
      <vt:lpstr>文章排序信息</vt:lpstr>
      <vt:lpstr>投票历史记录</vt:lpstr>
      <vt:lpstr>投票前后的数据变化</vt:lpstr>
      <vt:lpstr>投票</vt:lpstr>
      <vt:lpstr>发布并获取文章</vt:lpstr>
      <vt:lpstr>取出文章</vt:lpstr>
      <vt:lpstr>文章分组需求</vt:lpstr>
      <vt:lpstr>ZINTERSTORE</vt:lpstr>
      <vt:lpstr>PowerPoint 演示文稿</vt:lpstr>
      <vt:lpstr>提纲</vt:lpstr>
      <vt:lpstr>DynamoDB简介</vt:lpstr>
      <vt:lpstr>DynamoDB特点</vt:lpstr>
      <vt:lpstr>DynamoDB特点</vt:lpstr>
      <vt:lpstr>DynamoDB特点</vt:lpstr>
      <vt:lpstr>DynamoDB数据模型</vt:lpstr>
      <vt:lpstr>DynamoDB数据模型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zhongmin Yan</cp:lastModifiedBy>
  <cp:revision>252</cp:revision>
  <dcterms:created xsi:type="dcterms:W3CDTF">1601-01-01T00:00:00Z</dcterms:created>
  <dcterms:modified xsi:type="dcterms:W3CDTF">2021-12-03T07:13:05Z</dcterms:modified>
</cp:coreProperties>
</file>