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61"/>
  </p:notesMasterIdLst>
  <p:handoutMasterIdLst>
    <p:handoutMasterId r:id="rId62"/>
  </p:handoutMasterIdLst>
  <p:sldIdLst>
    <p:sldId id="257" r:id="rId2"/>
    <p:sldId id="258" r:id="rId3"/>
    <p:sldId id="260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65" r:id="rId17"/>
    <p:sldId id="261" r:id="rId18"/>
    <p:sldId id="262" r:id="rId19"/>
    <p:sldId id="263" r:id="rId20"/>
    <p:sldId id="366" r:id="rId21"/>
    <p:sldId id="339" r:id="rId22"/>
    <p:sldId id="264" r:id="rId23"/>
    <p:sldId id="265" r:id="rId24"/>
    <p:sldId id="332" r:id="rId25"/>
    <p:sldId id="333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340" r:id="rId34"/>
    <p:sldId id="338" r:id="rId35"/>
    <p:sldId id="341" r:id="rId36"/>
    <p:sldId id="342" r:id="rId37"/>
    <p:sldId id="343" r:id="rId38"/>
    <p:sldId id="344" r:id="rId39"/>
    <p:sldId id="367" r:id="rId40"/>
    <p:sldId id="277" r:id="rId41"/>
    <p:sldId id="345" r:id="rId42"/>
    <p:sldId id="273" r:id="rId43"/>
    <p:sldId id="274" r:id="rId44"/>
    <p:sldId id="275" r:id="rId45"/>
    <p:sldId id="276" r:id="rId46"/>
    <p:sldId id="278" r:id="rId47"/>
    <p:sldId id="279" r:id="rId48"/>
    <p:sldId id="280" r:id="rId49"/>
    <p:sldId id="281" r:id="rId50"/>
    <p:sldId id="282" r:id="rId51"/>
    <p:sldId id="283" r:id="rId52"/>
    <p:sldId id="284" r:id="rId53"/>
    <p:sldId id="360" r:id="rId54"/>
    <p:sldId id="358" r:id="rId55"/>
    <p:sldId id="359" r:id="rId56"/>
    <p:sldId id="368" r:id="rId57"/>
    <p:sldId id="361" r:id="rId58"/>
    <p:sldId id="362" r:id="rId59"/>
    <p:sldId id="363" r:id="rId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E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 autoAdjust="0"/>
    <p:restoredTop sz="94660"/>
  </p:normalViewPr>
  <p:slideViewPr>
    <p:cSldViewPr>
      <p:cViewPr varScale="1">
        <p:scale>
          <a:sx n="66" d="100"/>
          <a:sy n="66" d="100"/>
        </p:scale>
        <p:origin x="114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790"/>
    </p:cViewPr>
  </p:sorterViewPr>
  <p:notesViewPr>
    <p:cSldViewPr>
      <p:cViewPr varScale="1">
        <p:scale>
          <a:sx n="40" d="100"/>
          <a:sy n="40" d="100"/>
        </p:scale>
        <p:origin x="-148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xmlns="" id="{9C910A1C-0E39-4683-BFC7-C758A65F2E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xmlns="" id="{1B34FAEB-F5F3-4B44-A973-63C10ADD7D7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2FDDDC18-B6D9-4847-B989-9AD4C8ADC875}" type="datetime3">
              <a:rPr lang="zh-CN" altLang="en-US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xmlns="" id="{1116FD2D-D9E6-4B3D-B786-D9B123A5FB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前言</a:t>
            </a:r>
            <a:endParaRPr lang="en-US" altLang="zh-CN"/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xmlns="" id="{1BD82093-834A-4B92-94CC-DEBE3B692C3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A0BAF625-39C9-4FB3-9CFE-4FAF8AB726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813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>
            <a:extLst>
              <a:ext uri="{FF2B5EF4-FFF2-40B4-BE49-F238E27FC236}">
                <a16:creationId xmlns:a16="http://schemas.microsoft.com/office/drawing/2014/main" xmlns="" id="{7EC70E76-E8A1-4905-BE26-17DAD261B0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8915" name="Rectangle 1027">
            <a:extLst>
              <a:ext uri="{FF2B5EF4-FFF2-40B4-BE49-F238E27FC236}">
                <a16:creationId xmlns:a16="http://schemas.microsoft.com/office/drawing/2014/main" xmlns="" id="{246827F9-9E48-4B8F-8E00-4B32F837228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47D9A817-DFDB-41C0-A1D7-07AFD33EA77F}" type="datetime3">
              <a:rPr lang="zh-CN" altLang="en-US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6148" name="Rectangle 1028">
            <a:extLst>
              <a:ext uri="{FF2B5EF4-FFF2-40B4-BE49-F238E27FC236}">
                <a16:creationId xmlns:a16="http://schemas.microsoft.com/office/drawing/2014/main" xmlns="" id="{0828026E-F59E-4853-B8E5-B3B6FBB69F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1029">
            <a:extLst>
              <a:ext uri="{FF2B5EF4-FFF2-40B4-BE49-F238E27FC236}">
                <a16:creationId xmlns:a16="http://schemas.microsoft.com/office/drawing/2014/main" xmlns="" id="{2F559CD8-91D7-41AC-AD20-18690606DA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8918" name="Rectangle 1030">
            <a:extLst>
              <a:ext uri="{FF2B5EF4-FFF2-40B4-BE49-F238E27FC236}">
                <a16:creationId xmlns:a16="http://schemas.microsoft.com/office/drawing/2014/main" xmlns="" id="{52C0F3C2-5AE5-48CC-BAAE-E7B5E626D3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前言</a:t>
            </a:r>
            <a:endParaRPr lang="en-US" altLang="zh-CN"/>
          </a:p>
        </p:txBody>
      </p:sp>
      <p:sp>
        <p:nvSpPr>
          <p:cNvPr id="38919" name="Rectangle 1031">
            <a:extLst>
              <a:ext uri="{FF2B5EF4-FFF2-40B4-BE49-F238E27FC236}">
                <a16:creationId xmlns:a16="http://schemas.microsoft.com/office/drawing/2014/main" xmlns="" id="{7321093B-11D7-4DB7-8111-4A6A50A05E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2DEB2036-1152-4238-8CDF-11CB0CDD59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21752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7">
            <a:extLst>
              <a:ext uri="{FF2B5EF4-FFF2-40B4-BE49-F238E27FC236}">
                <a16:creationId xmlns:a16="http://schemas.microsoft.com/office/drawing/2014/main" xmlns="" id="{54AEC3DB-6E76-4FF0-9054-A020D6356E7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BC1FBEB-6A8B-425D-B0C4-7C9900DBB2B8}" type="datetime3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2022年12月6日星期二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9219" name="Rectangle 1030">
            <a:extLst>
              <a:ext uri="{FF2B5EF4-FFF2-40B4-BE49-F238E27FC236}">
                <a16:creationId xmlns:a16="http://schemas.microsoft.com/office/drawing/2014/main" xmlns="" id="{FD91ABF7-11CC-48C3-AAB9-04216F0C57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>
                <a:latin typeface="Tahoma" panose="020B0604030504040204" pitchFamily="34" charset="0"/>
              </a:rPr>
              <a:t>前言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9220" name="Rectangle 1031">
            <a:extLst>
              <a:ext uri="{FF2B5EF4-FFF2-40B4-BE49-F238E27FC236}">
                <a16:creationId xmlns:a16="http://schemas.microsoft.com/office/drawing/2014/main" xmlns="" id="{521BF0EE-A81A-4A09-9404-9DA0ED2EAD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D641D26-C85E-4734-A5CA-031125AA2867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xmlns="" id="{D47FEBAC-F272-400F-AB0B-FCE2A22ABB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xmlns="" id="{71A472C2-526B-41A6-B54D-F8DDC2159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97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xmlns="" id="{34F51F19-5CD7-4A35-A810-CA78FE7E4D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xmlns="" id="{8D0D2E46-811F-42B0-BCE2-E3BB43821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11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xmlns="" id="{A6110D51-1E39-4A83-9E96-D5A7EA428C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xmlns="" id="{B8ADB4A3-86C9-4E24-B079-C963151C4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06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xmlns="" id="{63F0EC38-6D97-460B-9CD2-3DB618A2EB59}"/>
              </a:ext>
            </a:extLst>
          </p:cNvPr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xmlns="" id="{9835ECA4-679A-4349-B226-5BE453CA8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xmlns="" id="{D7441D32-4D15-47EB-92B6-257AED935C7B}"/>
              </a:ext>
            </a:extLst>
          </p:cNvPr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xmlns="" id="{0AA623A9-1B40-4D57-9D72-64E7D1A37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xmlns="" id="{33F847CA-3092-44DE-86E7-AFDD568A8FFD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9" name="AutoShape 12">
              <a:extLst>
                <a:ext uri="{FF2B5EF4-FFF2-40B4-BE49-F238E27FC236}">
                  <a16:creationId xmlns:a16="http://schemas.microsoft.com/office/drawing/2014/main" xmlns="" id="{198721BA-3703-4BFA-8F68-5A1ED391D0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10" name="AutoShape 13">
              <a:extLst>
                <a:ext uri="{FF2B5EF4-FFF2-40B4-BE49-F238E27FC236}">
                  <a16:creationId xmlns:a16="http://schemas.microsoft.com/office/drawing/2014/main" xmlns="" id="{C003783E-0ED7-47C5-98AE-0EB90F0EE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xmlns="" id="{A7DA31B0-7E9B-4AB8-932D-FBEA2658D5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xmlns="" id="{759F5683-A81A-4036-91A5-FE7D8E8AD3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13" name="AutoShape 16">
              <a:extLst>
                <a:ext uri="{FF2B5EF4-FFF2-40B4-BE49-F238E27FC236}">
                  <a16:creationId xmlns:a16="http://schemas.microsoft.com/office/drawing/2014/main" xmlns="" id="{8AD18EA2-A0FB-45B4-A8C6-17F9CABF6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14" name="AutoShape 17">
              <a:extLst>
                <a:ext uri="{FF2B5EF4-FFF2-40B4-BE49-F238E27FC236}">
                  <a16:creationId xmlns:a16="http://schemas.microsoft.com/office/drawing/2014/main" xmlns="" id="{6972290A-0B3D-4468-9082-04B70F2F8B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</p:grpSp>
      <p:sp>
        <p:nvSpPr>
          <p:cNvPr id="15" name="AutoShape 18">
            <a:extLst>
              <a:ext uri="{FF2B5EF4-FFF2-40B4-BE49-F238E27FC236}">
                <a16:creationId xmlns:a16="http://schemas.microsoft.com/office/drawing/2014/main" xmlns="" id="{4E0113A2-9027-446F-8BF4-734FDD37C755}"/>
              </a:ext>
            </a:extLst>
          </p:cNvPr>
          <p:cNvSpPr>
            <a:spLocks noChangeArrowheads="1"/>
          </p:cNvSpPr>
          <p:nvPr/>
        </p:nvSpPr>
        <p:spPr bwMode="auto"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667000"/>
            <a:ext cx="6400800" cy="3276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xmlns="" id="{388FA851-60C6-42FE-8078-921FF052293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76200" y="6323013"/>
            <a:ext cx="1905000" cy="4572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FA3AC920-C6CB-49D7-A68C-F7DC1AB2CD07}" type="datetime3">
              <a:rPr lang="zh-CN" altLang="en-US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xmlns="" id="{C4E77881-758E-4325-BFC9-04C2EAFE5F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 wrap="none" lIns="92075" tIns="46038" rIns="92075" bIns="46038" anchor="ctr"/>
          <a:lstStyle>
            <a:lvl1pPr algn="ctr" eaLnBrk="1" hangingPunct="1">
              <a:spcBef>
                <a:spcPct val="50000"/>
              </a:spcBef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数据库系统概念----前言</a:t>
            </a:r>
            <a:endParaRPr lang="en-US" altLang="zh-CN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xmlns="" id="{3940A28C-7D81-4FF8-932A-810E4470E1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324600"/>
            <a:ext cx="1905000" cy="457200"/>
          </a:xfrm>
          <a:ln w="9525"/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8AD2F72-4649-4AA5-9F24-4A8CD6C008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216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D224D3B-2106-4AEC-9E50-672AA69EA4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1A0D8-5715-4F06-9147-D89036CB6C5D}" type="datetime3">
              <a:rPr lang="zh-CN" altLang="en-US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xmlns="" id="{FAF30F27-B77B-410F-97F6-DA726F6304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37AB5-588D-4875-BD03-1603E7787C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5">
            <a:extLst>
              <a:ext uri="{FF2B5EF4-FFF2-40B4-BE49-F238E27FC236}">
                <a16:creationId xmlns:a16="http://schemas.microsoft.com/office/drawing/2014/main" xmlns="" id="{7737CA3C-2D43-432B-8F0B-08D883AD216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3505200" y="6477000"/>
            <a:ext cx="3733800" cy="30480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/>
            </a:lvl1pPr>
          </a:lstStyle>
          <a:p>
            <a:pPr>
              <a:defRPr/>
            </a:pPr>
            <a:r>
              <a:rPr lang="zh-CN" altLang="en-US"/>
              <a:t>大数据管理----前言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85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F9C40427-6DB7-44F1-8034-EE66336905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7EE4E-DCED-437A-BAA8-C98BB902B94D}" type="datetime3">
              <a:rPr lang="zh-CN" altLang="en-US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xmlns="" id="{5625B604-73B2-4D03-802F-75DD91E698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C2CA4-C7D3-402D-A17D-B77C56F7B2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5">
            <a:extLst>
              <a:ext uri="{FF2B5EF4-FFF2-40B4-BE49-F238E27FC236}">
                <a16:creationId xmlns:a16="http://schemas.microsoft.com/office/drawing/2014/main" xmlns="" id="{74FEFC9F-512C-403A-BE3F-9F925B0FDC9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3505200" y="6477000"/>
            <a:ext cx="3733800" cy="30480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/>
            </a:lvl1pPr>
          </a:lstStyle>
          <a:p>
            <a:pPr>
              <a:defRPr/>
            </a:pPr>
            <a:r>
              <a:rPr lang="zh-CN" altLang="en-US"/>
              <a:t>大数据管理----前言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3268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E885791D-913B-4BBB-B147-92D638509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DA7C1-2B1F-48EE-A153-A9E5A74B7BA9}" type="datetime3">
              <a:rPr lang="zh-CN" altLang="en-US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xmlns="" id="{3954C378-66E1-4E73-BAB8-A27D7FF2B2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58D66-6A44-414E-A58E-44A24290B9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5">
            <a:extLst>
              <a:ext uri="{FF2B5EF4-FFF2-40B4-BE49-F238E27FC236}">
                <a16:creationId xmlns:a16="http://schemas.microsoft.com/office/drawing/2014/main" xmlns="" id="{B637FBCA-C9CA-4706-9160-72A8B88639F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3505200" y="6477000"/>
            <a:ext cx="3733800" cy="30480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/>
            </a:lvl1pPr>
          </a:lstStyle>
          <a:p>
            <a:pPr>
              <a:defRPr/>
            </a:pPr>
            <a:r>
              <a:rPr lang="zh-CN" altLang="en-US"/>
              <a:t>大数据管理----前言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0563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32D13B57-D9CF-4FBF-AF8D-2C23CFA9D7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xmlns="" id="{9DEBA6EC-4D66-4DAB-91E8-5C90237E3B9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6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4C04B9FF-39FC-4F80-823F-151E8D2845C8}" type="datetime3">
              <a:rPr lang="zh-CN" altLang="en-US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xmlns="" id="{E63AFF2B-9E9C-4D83-AFC0-FB0C5A1BF2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1029" name="Group 7">
            <a:extLst>
              <a:ext uri="{FF2B5EF4-FFF2-40B4-BE49-F238E27FC236}">
                <a16:creationId xmlns:a16="http://schemas.microsoft.com/office/drawing/2014/main" xmlns="" id="{979384E9-B496-4799-B5CA-1B123863FA58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5867400"/>
            <a:ext cx="1371600" cy="838200"/>
            <a:chOff x="4368" y="3312"/>
            <a:chExt cx="1281" cy="768"/>
          </a:xfrm>
        </p:grpSpPr>
        <p:sp>
          <p:nvSpPr>
            <p:cNvPr id="51208" name="AutoShape 8">
              <a:extLst>
                <a:ext uri="{FF2B5EF4-FFF2-40B4-BE49-F238E27FC236}">
                  <a16:creationId xmlns:a16="http://schemas.microsoft.com/office/drawing/2014/main" xmlns="" id="{7484050F-CC71-4407-A3EB-A33E864EAD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51209" name="AutoShape 9">
              <a:extLst>
                <a:ext uri="{FF2B5EF4-FFF2-40B4-BE49-F238E27FC236}">
                  <a16:creationId xmlns:a16="http://schemas.microsoft.com/office/drawing/2014/main" xmlns="" id="{F4067DF2-8DD8-4AC2-9EE8-8B71E8225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" y="3372"/>
              <a:ext cx="264" cy="265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51210" name="AutoShape 10">
              <a:extLst>
                <a:ext uri="{FF2B5EF4-FFF2-40B4-BE49-F238E27FC236}">
                  <a16:creationId xmlns:a16="http://schemas.microsoft.com/office/drawing/2014/main" xmlns="" id="{57D48CC7-C97B-46C0-BE9E-EA7708DF32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20000">
              <a:off x="5218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51211" name="AutoShape 11">
              <a:extLst>
                <a:ext uri="{FF2B5EF4-FFF2-40B4-BE49-F238E27FC236}">
                  <a16:creationId xmlns:a16="http://schemas.microsoft.com/office/drawing/2014/main" xmlns="" id="{41839013-59E4-4D63-98CB-52DB032308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940000">
              <a:off x="4450" y="3792"/>
              <a:ext cx="289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51212" name="AutoShape 12">
              <a:extLst>
                <a:ext uri="{FF2B5EF4-FFF2-40B4-BE49-F238E27FC236}">
                  <a16:creationId xmlns:a16="http://schemas.microsoft.com/office/drawing/2014/main" xmlns="" id="{D6434495-5A68-47C7-8948-66DF8DDD6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3" y="3420"/>
              <a:ext cx="264" cy="265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51213" name="AutoShape 13">
              <a:extLst>
                <a:ext uri="{FF2B5EF4-FFF2-40B4-BE49-F238E27FC236}">
                  <a16:creationId xmlns:a16="http://schemas.microsoft.com/office/drawing/2014/main" xmlns="" id="{24349E1A-A81D-4C28-A8C3-83B62D9245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</p:grpSp>
      <p:grpSp>
        <p:nvGrpSpPr>
          <p:cNvPr id="1030" name="Group 14">
            <a:extLst>
              <a:ext uri="{FF2B5EF4-FFF2-40B4-BE49-F238E27FC236}">
                <a16:creationId xmlns:a16="http://schemas.microsoft.com/office/drawing/2014/main" xmlns="" id="{E14AC7BA-F4DC-4663-AEFC-F0F6128228B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914400"/>
            <a:ext cx="8305800" cy="381000"/>
            <a:chOff x="240" y="768"/>
            <a:chExt cx="5232" cy="240"/>
          </a:xfrm>
        </p:grpSpPr>
        <p:sp>
          <p:nvSpPr>
            <p:cNvPr id="51215" name="Rectangle 15">
              <a:extLst>
                <a:ext uri="{FF2B5EF4-FFF2-40B4-BE49-F238E27FC236}">
                  <a16:creationId xmlns:a16="http://schemas.microsoft.com/office/drawing/2014/main" xmlns="" id="{F445C32E-66F6-45B0-83E1-1634856B3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912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1216" name="Rectangle 16">
              <a:extLst>
                <a:ext uri="{FF2B5EF4-FFF2-40B4-BE49-F238E27FC236}">
                  <a16:creationId xmlns:a16="http://schemas.microsoft.com/office/drawing/2014/main" xmlns="" id="{43DFCEDD-D70D-4AA4-8493-A5317CC4F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768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51220" name="Rectangle 20">
            <a:extLst>
              <a:ext uri="{FF2B5EF4-FFF2-40B4-BE49-F238E27FC236}">
                <a16:creationId xmlns:a16="http://schemas.microsoft.com/office/drawing/2014/main" xmlns="" id="{DEEB9FD9-5695-467B-89E6-B599FC7C93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00800"/>
            <a:ext cx="9906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b="1">
                <a:solidFill>
                  <a:schemeClr val="accent2"/>
                </a:solidFill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480504B6-15F5-481F-AD59-F3A5A30AF4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Arial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Arial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Arial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Arial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Arial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Arial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Arial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kumimoji="1" sz="3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kumimoji="1"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kumimoji="1"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kumimoji="1" sz="20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WordArt 5">
            <a:extLst>
              <a:ext uri="{FF2B5EF4-FFF2-40B4-BE49-F238E27FC236}">
                <a16:creationId xmlns:a16="http://schemas.microsoft.com/office/drawing/2014/main" xmlns="" id="{CFFE47BC-BAAD-469A-8469-F2D8CE96578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09863" y="3860800"/>
            <a:ext cx="4824412" cy="8683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8671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002060"/>
              </a:contourClr>
            </a:sp3d>
          </a:bodyPr>
          <a:lstStyle/>
          <a:p>
            <a:pPr algn="ctr"/>
            <a:r>
              <a:rPr lang="en-US" altLang="zh-CN" sz="1800" kern="10" dirty="0">
                <a:ln w="9525">
                  <a:round/>
                  <a:headEnd/>
                  <a:tailEnd/>
                </a:ln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    </a:t>
            </a:r>
            <a:r>
              <a:rPr lang="zh-CN" altLang="en-US" sz="1800" kern="10" dirty="0">
                <a:ln w="9525">
                  <a:round/>
                  <a:headEnd/>
                  <a:tailEnd/>
                </a:ln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图数据库</a:t>
            </a:r>
          </a:p>
        </p:txBody>
      </p:sp>
      <p:pic>
        <p:nvPicPr>
          <p:cNvPr id="8195" name="图片 1">
            <a:extLst>
              <a:ext uri="{FF2B5EF4-FFF2-40B4-BE49-F238E27FC236}">
                <a16:creationId xmlns:a16="http://schemas.microsoft.com/office/drawing/2014/main" xmlns="" id="{7A7FC8C2-5A3E-4331-A92E-D485A62AE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75342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CF651CB-607B-4EDF-9A49-26F5DDB2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其他</a:t>
            </a:r>
            <a:r>
              <a:rPr lang="en-US" altLang="zh-CN" dirty="0">
                <a:latin typeface="+mj-ea"/>
              </a:rPr>
              <a:t>NoSQL</a:t>
            </a:r>
            <a:r>
              <a:rPr lang="zh-CN" altLang="en-US" dirty="0">
                <a:latin typeface="+mj-ea"/>
              </a:rPr>
              <a:t>也缺乏联系的表达</a:t>
            </a:r>
            <a:endParaRPr lang="zh-CN" altLang="en-US" dirty="0"/>
          </a:p>
        </p:txBody>
      </p:sp>
      <p:sp>
        <p:nvSpPr>
          <p:cNvPr id="18435" name="灯片编号占位符 3">
            <a:extLst>
              <a:ext uri="{FF2B5EF4-FFF2-40B4-BE49-F238E27FC236}">
                <a16:creationId xmlns:a16="http://schemas.microsoft.com/office/drawing/2014/main" xmlns="" id="{972E5091-AB1F-4CD9-8FB9-F730526EB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978BBA-EED2-40D1-BB50-4C6D07A631E9}" type="slidenum">
              <a:rPr lang="zh-CN" altLang="en-US" sz="2400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6DAA887-DAD1-4CDF-98E1-8F16BCFD80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kumimoji="0" lang="en-US" altLang="zh-CN">
                <a:solidFill>
                  <a:schemeClr val="bg1"/>
                </a:solidFill>
                <a:latin typeface="+mn-lt"/>
                <a:ea typeface="华文新魏" panose="02010800040101010101" pitchFamily="2" charset="-122"/>
              </a:rPr>
              <a:t>Neo4j</a:t>
            </a:r>
            <a:r>
              <a:rPr kumimoji="0" lang="zh-CN" altLang="en-US">
                <a:solidFill>
                  <a:schemeClr val="bg1"/>
                </a:solidFill>
                <a:latin typeface="+mn-lt"/>
                <a:ea typeface="华文新魏" panose="02010800040101010101" pitchFamily="2" charset="-122"/>
              </a:rPr>
              <a:t>数据库系统</a:t>
            </a:r>
            <a:endParaRPr kumimoji="0" lang="en-US" altLang="zh-CN" sz="1800" dirty="0">
              <a:solidFill>
                <a:schemeClr val="bg1"/>
              </a:solidFill>
              <a:latin typeface="+mn-lt"/>
              <a:ea typeface="华文新魏" panose="02010800040101010101" pitchFamily="2" charset="-122"/>
            </a:endParaRPr>
          </a:p>
        </p:txBody>
      </p:sp>
      <p:pic>
        <p:nvPicPr>
          <p:cNvPr id="18437" name="图片 5">
            <a:extLst>
              <a:ext uri="{FF2B5EF4-FFF2-40B4-BE49-F238E27FC236}">
                <a16:creationId xmlns:a16="http://schemas.microsoft.com/office/drawing/2014/main" xmlns="" id="{26677632-B0A9-4D38-B5B1-84FE0D6FB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1484313"/>
            <a:ext cx="6737350" cy="510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F6EF50-CEF2-4A96-892F-B6F6E51E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其他</a:t>
            </a:r>
            <a:r>
              <a:rPr lang="en-US" altLang="zh-CN" dirty="0">
                <a:latin typeface="+mj-ea"/>
              </a:rPr>
              <a:t>NoSQL</a:t>
            </a:r>
            <a:r>
              <a:rPr lang="zh-CN" altLang="en-US" dirty="0">
                <a:latin typeface="+mj-ea"/>
              </a:rPr>
              <a:t>也缺乏联系的表达</a:t>
            </a:r>
            <a:endParaRPr lang="zh-CN" altLang="en-US" dirty="0"/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xmlns="" id="{8540E00F-29BB-4C6A-A4C8-DBDB4CD5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上图中的联系是以一种内嵌的方式进行表达，应用程序使用数据库时必须从这种扁平的、无关联的数据结构中建立联系</a:t>
            </a:r>
            <a:endParaRPr lang="en-US" altLang="zh-CN"/>
          </a:p>
          <a:p>
            <a:r>
              <a:rPr lang="zh-CN" altLang="en-US"/>
              <a:t>上图无法表达反向联系，可以查询哪个客户购买了什么商品，很难查询哪些商品被哪个客户购买</a:t>
            </a: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xmlns="" id="{B2609BC8-8D33-4800-A60E-155BA84864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6AF753-82B0-42FC-A62B-96270896A1A6}" type="slidenum">
              <a:rPr lang="zh-CN" altLang="en-US" sz="2400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3A542EF-F4C2-4D5F-B62A-097762B659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kumimoji="0" lang="en-US" altLang="zh-CN">
                <a:solidFill>
                  <a:schemeClr val="bg1"/>
                </a:solidFill>
                <a:latin typeface="+mn-lt"/>
                <a:ea typeface="华文新魏" panose="02010800040101010101" pitchFamily="2" charset="-122"/>
              </a:rPr>
              <a:t>Neo4j</a:t>
            </a:r>
            <a:r>
              <a:rPr kumimoji="0" lang="zh-CN" altLang="en-US">
                <a:solidFill>
                  <a:schemeClr val="bg1"/>
                </a:solidFill>
                <a:latin typeface="+mn-lt"/>
                <a:ea typeface="华文新魏" panose="02010800040101010101" pitchFamily="2" charset="-122"/>
              </a:rPr>
              <a:t>数据库系统</a:t>
            </a:r>
            <a:endParaRPr kumimoji="0" lang="en-US" altLang="zh-CN" sz="1800" dirty="0">
              <a:solidFill>
                <a:schemeClr val="bg1"/>
              </a:solidFill>
              <a:latin typeface="+mn-lt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27D5FDC-B1DA-4D50-B0A3-9D90C5BA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图数据库拥抱联系</a:t>
            </a:r>
          </a:p>
        </p:txBody>
      </p:sp>
      <p:sp>
        <p:nvSpPr>
          <p:cNvPr id="20483" name="灯片编号占位符 3">
            <a:extLst>
              <a:ext uri="{FF2B5EF4-FFF2-40B4-BE49-F238E27FC236}">
                <a16:creationId xmlns:a16="http://schemas.microsoft.com/office/drawing/2014/main" xmlns="" id="{709FA1DB-C73C-421A-8F76-AD4BF518B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FBAD60-352C-42E7-B9F8-65766130C91F}" type="slidenum">
              <a:rPr lang="zh-CN" altLang="en-US" sz="2400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B4E8A6D-2127-4277-835F-31C436E6A8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kumimoji="0" lang="en-US" altLang="zh-CN">
                <a:solidFill>
                  <a:schemeClr val="bg1"/>
                </a:solidFill>
                <a:latin typeface="+mn-lt"/>
                <a:ea typeface="华文新魏" panose="02010800040101010101" pitchFamily="2" charset="-122"/>
              </a:rPr>
              <a:t>Neo4j</a:t>
            </a:r>
            <a:r>
              <a:rPr kumimoji="0" lang="zh-CN" altLang="en-US">
                <a:solidFill>
                  <a:schemeClr val="bg1"/>
                </a:solidFill>
                <a:latin typeface="+mn-lt"/>
                <a:ea typeface="华文新魏" panose="02010800040101010101" pitchFamily="2" charset="-122"/>
              </a:rPr>
              <a:t>数据库系统</a:t>
            </a:r>
            <a:endParaRPr kumimoji="0" lang="en-US" altLang="zh-CN" sz="1800" dirty="0">
              <a:solidFill>
                <a:schemeClr val="bg1"/>
              </a:solidFill>
              <a:latin typeface="+mn-lt"/>
              <a:ea typeface="华文新魏" panose="02010800040101010101" pitchFamily="2" charset="-122"/>
            </a:endParaRPr>
          </a:p>
        </p:txBody>
      </p:sp>
      <p:pic>
        <p:nvPicPr>
          <p:cNvPr id="20485" name="图片 5">
            <a:extLst>
              <a:ext uri="{FF2B5EF4-FFF2-40B4-BE49-F238E27FC236}">
                <a16:creationId xmlns:a16="http://schemas.microsoft.com/office/drawing/2014/main" xmlns="" id="{EA152678-F5AB-46F4-9CA3-EC363696A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84313"/>
            <a:ext cx="7554912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E6AE33-125C-4C19-B5FB-51A42256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图数据库拥抱联系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xmlns="" id="{CE56F74D-99AB-4F3C-8B28-92A6B16C3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上图中可以容易找出：</a:t>
            </a:r>
            <a:endParaRPr lang="en-US" altLang="zh-CN"/>
          </a:p>
          <a:p>
            <a:pPr lvl="1"/>
            <a:r>
              <a:rPr lang="zh-CN" altLang="en-US"/>
              <a:t>谁</a:t>
            </a:r>
            <a:r>
              <a:rPr lang="en-US" altLang="zh-CN"/>
              <a:t>LOVES</a:t>
            </a:r>
            <a:r>
              <a:rPr lang="zh-CN" altLang="en-US"/>
              <a:t>谁？</a:t>
            </a:r>
            <a:endParaRPr lang="en-US" altLang="zh-CN"/>
          </a:p>
          <a:p>
            <a:pPr lvl="1"/>
            <a:r>
              <a:rPr lang="zh-CN" altLang="en-US"/>
              <a:t>谁是谁的</a:t>
            </a:r>
            <a:r>
              <a:rPr lang="en-US" altLang="zh-CN"/>
              <a:t>COLLEAGUE_OF</a:t>
            </a:r>
          </a:p>
          <a:p>
            <a:pPr lvl="1"/>
            <a:r>
              <a:rPr lang="zh-CN" altLang="en-US"/>
              <a:t>谁是所有人的</a:t>
            </a:r>
            <a:r>
              <a:rPr lang="en-US" altLang="zh-CN"/>
              <a:t>BOSS_OF</a:t>
            </a:r>
          </a:p>
          <a:p>
            <a:pPr lvl="1"/>
            <a:r>
              <a:rPr lang="en-US" altLang="zh-CN"/>
              <a:t>……</a:t>
            </a:r>
          </a:p>
          <a:p>
            <a:r>
              <a:rPr lang="zh-CN" altLang="en-US"/>
              <a:t>图中的关系也自然形成了路径</a:t>
            </a:r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xmlns="" id="{F2CC3DA1-9975-495E-A81B-79D6161F0D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09DD2B-8766-4898-8BFF-A77E4CBC54BA}" type="slidenum">
              <a:rPr lang="zh-CN" altLang="en-US" sz="2400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601D560-34D4-4218-BB4C-3C36299B85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kumimoji="0" lang="en-US" altLang="zh-CN">
                <a:solidFill>
                  <a:schemeClr val="bg1"/>
                </a:solidFill>
                <a:latin typeface="+mn-lt"/>
                <a:ea typeface="华文新魏" panose="02010800040101010101" pitchFamily="2" charset="-122"/>
              </a:rPr>
              <a:t>Neo4j</a:t>
            </a:r>
            <a:r>
              <a:rPr kumimoji="0" lang="zh-CN" altLang="en-US">
                <a:solidFill>
                  <a:schemeClr val="bg1"/>
                </a:solidFill>
                <a:latin typeface="+mn-lt"/>
                <a:ea typeface="华文新魏" panose="02010800040101010101" pitchFamily="2" charset="-122"/>
              </a:rPr>
              <a:t>数据库系统</a:t>
            </a:r>
            <a:endParaRPr kumimoji="0" lang="en-US" altLang="zh-CN" sz="1800" dirty="0">
              <a:solidFill>
                <a:schemeClr val="bg1"/>
              </a:solidFill>
              <a:latin typeface="+mn-lt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FEA065-553E-40D6-AB61-40168F0E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图数据库拥抱联系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xmlns="" id="{31B4BA05-92B3-4FDD-A037-65405ABC6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484313"/>
            <a:ext cx="7772400" cy="649287"/>
          </a:xfrm>
        </p:spPr>
        <p:txBody>
          <a:bodyPr/>
          <a:lstStyle/>
          <a:p>
            <a:r>
              <a:rPr lang="zh-CN" altLang="en-US"/>
              <a:t>在关系数据库和</a:t>
            </a:r>
            <a:r>
              <a:rPr lang="en-US" altLang="zh-CN"/>
              <a:t>Neo4j</a:t>
            </a:r>
            <a:r>
              <a:rPr lang="zh-CN" altLang="en-US"/>
              <a:t>数据库中寻找扩展朋友的性能对比：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xmlns="" id="{75CFEAE8-45F8-47D0-BD2B-A38346B1E3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BF802E-89FD-4990-BC0F-D0F4397F6024}" type="slidenum">
              <a:rPr lang="zh-CN" altLang="en-US" sz="2400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19F5C67-7E7C-4FD5-808D-4A2DC7CEB9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kumimoji="0" lang="en-US" altLang="zh-CN">
                <a:solidFill>
                  <a:schemeClr val="bg1"/>
                </a:solidFill>
                <a:latin typeface="+mn-lt"/>
                <a:ea typeface="华文新魏" panose="02010800040101010101" pitchFamily="2" charset="-122"/>
              </a:rPr>
              <a:t>Neo4j</a:t>
            </a:r>
            <a:r>
              <a:rPr kumimoji="0" lang="zh-CN" altLang="en-US">
                <a:solidFill>
                  <a:schemeClr val="bg1"/>
                </a:solidFill>
                <a:latin typeface="+mn-lt"/>
                <a:ea typeface="华文新魏" panose="02010800040101010101" pitchFamily="2" charset="-122"/>
              </a:rPr>
              <a:t>数据库系统</a:t>
            </a:r>
            <a:endParaRPr kumimoji="0" lang="en-US" altLang="zh-CN" sz="1800" dirty="0">
              <a:solidFill>
                <a:schemeClr val="bg1"/>
              </a:solidFill>
              <a:latin typeface="+mn-lt"/>
              <a:ea typeface="华文新魏" panose="02010800040101010101" pitchFamily="2" charset="-122"/>
            </a:endParaRPr>
          </a:p>
        </p:txBody>
      </p:sp>
      <p:pic>
        <p:nvPicPr>
          <p:cNvPr id="22534" name="图片 5">
            <a:extLst>
              <a:ext uri="{FF2B5EF4-FFF2-40B4-BE49-F238E27FC236}">
                <a16:creationId xmlns:a16="http://schemas.microsoft.com/office/drawing/2014/main" xmlns="" id="{45F911B9-7089-4683-8F56-3E395614B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492375"/>
            <a:ext cx="8412162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7158404-3932-460D-9E5D-F151A820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图数据库拥抱联系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xmlns="" id="{449AD733-8C73-47D9-BE28-FFA72B43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484313"/>
            <a:ext cx="2963862" cy="4681537"/>
          </a:xfrm>
        </p:spPr>
        <p:txBody>
          <a:bodyPr/>
          <a:lstStyle/>
          <a:p>
            <a:r>
              <a:rPr lang="zh-CN" altLang="en-US" sz="2400"/>
              <a:t>异构图：用户及其订单建模，可以用于推荐系统</a:t>
            </a:r>
            <a:endParaRPr lang="en-US" altLang="zh-CN" sz="2400"/>
          </a:p>
          <a:p>
            <a:pPr lvl="1"/>
            <a:r>
              <a:rPr lang="zh-CN" altLang="en-US" sz="2000"/>
              <a:t>购买草莓冰淇淋的用户经常同时购买意大利咖啡豆</a:t>
            </a:r>
            <a:endParaRPr lang="en-US" altLang="zh-CN" sz="2000"/>
          </a:p>
          <a:p>
            <a:pPr lvl="1"/>
            <a:r>
              <a:rPr lang="en-US" altLang="zh-CN" sz="2000"/>
              <a:t>……</a:t>
            </a:r>
          </a:p>
          <a:p>
            <a:pPr lvl="1"/>
            <a:endParaRPr lang="zh-CN" altLang="en-US" sz="200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xmlns="" id="{C557E385-20EF-4411-B4A3-9A563D7AF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91A4FD-8462-4BFF-88E6-62F116075331}" type="slidenum">
              <a:rPr lang="zh-CN" altLang="en-US" sz="2400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C2013FD-C5A9-41DC-B2AA-BC9A5D54FC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kumimoji="0" lang="en-US" altLang="zh-CN">
                <a:solidFill>
                  <a:schemeClr val="bg1"/>
                </a:solidFill>
                <a:latin typeface="+mn-lt"/>
                <a:ea typeface="华文新魏" panose="02010800040101010101" pitchFamily="2" charset="-122"/>
              </a:rPr>
              <a:t>Neo4j</a:t>
            </a:r>
            <a:r>
              <a:rPr kumimoji="0" lang="zh-CN" altLang="en-US">
                <a:solidFill>
                  <a:schemeClr val="bg1"/>
                </a:solidFill>
                <a:latin typeface="+mn-lt"/>
                <a:ea typeface="华文新魏" panose="02010800040101010101" pitchFamily="2" charset="-122"/>
              </a:rPr>
              <a:t>数据库系统</a:t>
            </a:r>
            <a:endParaRPr kumimoji="0" lang="en-US" altLang="zh-CN" sz="1800" dirty="0">
              <a:solidFill>
                <a:schemeClr val="bg1"/>
              </a:solidFill>
              <a:latin typeface="+mn-lt"/>
              <a:ea typeface="华文新魏" panose="02010800040101010101" pitchFamily="2" charset="-122"/>
            </a:endParaRPr>
          </a:p>
        </p:txBody>
      </p:sp>
      <p:pic>
        <p:nvPicPr>
          <p:cNvPr id="24582" name="图片 5">
            <a:extLst>
              <a:ext uri="{FF2B5EF4-FFF2-40B4-BE49-F238E27FC236}">
                <a16:creationId xmlns:a16="http://schemas.microsoft.com/office/drawing/2014/main" xmlns="" id="{EE90BA5A-57FF-42A3-B58F-9F793D17B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8" y="1773238"/>
            <a:ext cx="4608512" cy="432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xmlns="" id="{FF25274F-5FB1-493D-B8E0-85575863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提纲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xmlns="" id="{C01D6E5C-7DB0-424B-9CCC-C6BA8D243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图结构的优势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Neo4j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en-US" altLang="zh-CN" sz="2600" dirty="0" smtClean="0">
                <a:solidFill>
                  <a:srgbClr val="FF0000"/>
                </a:solidFill>
              </a:rPr>
              <a:t>Neo4j</a:t>
            </a:r>
            <a:r>
              <a:rPr lang="zh-CN" altLang="en-US" sz="2600" dirty="0">
                <a:solidFill>
                  <a:srgbClr val="FF0000"/>
                </a:solidFill>
              </a:rPr>
              <a:t>简介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Neo4j</a:t>
            </a:r>
            <a:r>
              <a:rPr lang="zh-CN" altLang="en-US" sz="2600" dirty="0"/>
              <a:t>数据模型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Neo4j</a:t>
            </a:r>
            <a:r>
              <a:rPr lang="zh-CN" altLang="en-US" sz="2600" dirty="0"/>
              <a:t>应用</a:t>
            </a:r>
            <a:r>
              <a:rPr lang="zh-CN" altLang="en-US" sz="2600" dirty="0" smtClean="0"/>
              <a:t>案例</a:t>
            </a:r>
            <a:endParaRPr lang="en-US" altLang="zh-CN" sz="26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err="1"/>
              <a:t>HyperGraphDB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EF90F4-4B0A-46BC-B9E1-F67D4C894D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09799F-1DE9-4A06-947D-268105C138FD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11269" name="灯片编号占位符 4">
            <a:extLst>
              <a:ext uri="{FF2B5EF4-FFF2-40B4-BE49-F238E27FC236}">
                <a16:creationId xmlns:a16="http://schemas.microsoft.com/office/drawing/2014/main" xmlns="" id="{4AC64F63-1BA7-4E0E-8A53-A57BBC0C5D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9D560E-6241-48F7-AA4F-3102CDB4FA5B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0" name="页脚占位符 5">
            <a:extLst>
              <a:ext uri="{FF2B5EF4-FFF2-40B4-BE49-F238E27FC236}">
                <a16:creationId xmlns:a16="http://schemas.microsoft.com/office/drawing/2014/main" xmlns="" id="{975A976A-0FDE-488E-B2FB-02309C439A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0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xmlns="" id="{CA38C888-A6F5-4B3E-8728-D76033A1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effectLst/>
              </a:rPr>
              <a:t>Neo4j</a:t>
            </a:r>
            <a:r>
              <a:rPr lang="zh-CN" altLang="en-US">
                <a:solidFill>
                  <a:srgbClr val="FF0000"/>
                </a:solidFill>
                <a:effectLst/>
              </a:rPr>
              <a:t>简介</a:t>
            </a:r>
            <a:endParaRPr lang="zh-CN" altLang="en-US">
              <a:effectLst/>
            </a:endParaRP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xmlns="" id="{2DF177EE-4613-4947-81AC-02E03EA49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8900"/>
            <a:ext cx="77724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/>
              <a:t>Neo4j </a:t>
            </a:r>
            <a:r>
              <a:rPr lang="zh-CN" altLang="en-US" sz="2400"/>
              <a:t>是一个高性能的 </a:t>
            </a:r>
            <a:r>
              <a:rPr lang="en-US" altLang="zh-CN" sz="2400"/>
              <a:t>NoSQL </a:t>
            </a:r>
            <a:r>
              <a:rPr lang="zh-CN" altLang="en-US" sz="2400"/>
              <a:t>图形数据库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Neo4j </a:t>
            </a:r>
            <a:r>
              <a:rPr lang="zh-CN" altLang="en-US" sz="2400"/>
              <a:t>使用图（</a:t>
            </a:r>
            <a:r>
              <a:rPr lang="en-US" altLang="zh-CN" sz="2400"/>
              <a:t>graph</a:t>
            </a:r>
            <a:r>
              <a:rPr lang="zh-CN" altLang="en-US" sz="2400"/>
              <a:t>）相关的概念来描述数据模型，把数据保存为图中的节点以及节点之间的关系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https://neo4j.com/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14F642B-DF65-43A8-BB59-5D344E08B1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26629" name="灯片编号占位符 4">
            <a:extLst>
              <a:ext uri="{FF2B5EF4-FFF2-40B4-BE49-F238E27FC236}">
                <a16:creationId xmlns:a16="http://schemas.microsoft.com/office/drawing/2014/main" xmlns="" id="{C8888012-5BA6-459A-9DF0-6CE53972C4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E43ADC-7527-42D7-AB05-D3814609C83F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0" name="页脚占位符 5">
            <a:extLst>
              <a:ext uri="{FF2B5EF4-FFF2-40B4-BE49-F238E27FC236}">
                <a16:creationId xmlns:a16="http://schemas.microsoft.com/office/drawing/2014/main" xmlns="" id="{31535F2E-1845-4AD6-AAE8-66CD197EDA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C85ED4F-F44C-4D68-8912-AEE7C772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effectLst/>
              </a:rPr>
              <a:t>Neo4j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简介</a:t>
            </a:r>
            <a:endParaRPr lang="zh-CN" altLang="en-US" dirty="0"/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xmlns="" id="{4AD6F6DC-904D-4243-85B6-26EC44200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/>
              <a:t>Neo4j </a:t>
            </a:r>
            <a:r>
              <a:rPr lang="zh-CN" altLang="en-US" sz="2400"/>
              <a:t>中两个最基本的概念是节点和边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zh-CN" altLang="en-US" sz="2200"/>
              <a:t>节点表示实体，边则表示实体之间的关系</a:t>
            </a:r>
            <a:endParaRPr lang="en-US" altLang="zh-CN" sz="2200"/>
          </a:p>
          <a:p>
            <a:pPr lvl="1">
              <a:lnSpc>
                <a:spcPct val="150000"/>
              </a:lnSpc>
            </a:pPr>
            <a:r>
              <a:rPr lang="zh-CN" altLang="en-US" sz="2200"/>
              <a:t>节点和边都可以有自己的属性</a:t>
            </a:r>
            <a:endParaRPr lang="en-US" altLang="zh-CN" sz="2200"/>
          </a:p>
          <a:p>
            <a:pPr lvl="1">
              <a:lnSpc>
                <a:spcPct val="150000"/>
              </a:lnSpc>
            </a:pPr>
            <a:r>
              <a:rPr lang="zh-CN" altLang="en-US" sz="2200"/>
              <a:t>不同实体通过各种不同的关系关联起来，形成复杂的对象图</a:t>
            </a:r>
            <a:endParaRPr lang="en-US" altLang="zh-CN" sz="2200"/>
          </a:p>
          <a:p>
            <a:pPr>
              <a:lnSpc>
                <a:spcPct val="150000"/>
              </a:lnSpc>
            </a:pPr>
            <a:r>
              <a:rPr lang="en-US" altLang="zh-CN" sz="2400"/>
              <a:t>Neo4j </a:t>
            </a:r>
            <a:r>
              <a:rPr lang="zh-CN" altLang="en-US" sz="2400"/>
              <a:t>提供了在对象图上进行查找和遍历的功能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zh-CN" altLang="en-US" sz="2200"/>
              <a:t>深度搜索</a:t>
            </a:r>
            <a:endParaRPr lang="en-US" altLang="zh-CN" sz="2200"/>
          </a:p>
          <a:p>
            <a:pPr lvl="1">
              <a:lnSpc>
                <a:spcPct val="150000"/>
              </a:lnSpc>
            </a:pPr>
            <a:r>
              <a:rPr lang="zh-CN" altLang="en-US" sz="2200"/>
              <a:t>广度搜索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6933E35-9489-495F-85DC-C2AD0A16B57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27653" name="灯片编号占位符 4">
            <a:extLst>
              <a:ext uri="{FF2B5EF4-FFF2-40B4-BE49-F238E27FC236}">
                <a16:creationId xmlns:a16="http://schemas.microsoft.com/office/drawing/2014/main" xmlns="" id="{7B39FC16-1956-419D-B002-22FCD75B13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F7B012-2C94-4360-ACA9-4251F311C5C4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4" name="页脚占位符 5">
            <a:extLst>
              <a:ext uri="{FF2B5EF4-FFF2-40B4-BE49-F238E27FC236}">
                <a16:creationId xmlns:a16="http://schemas.microsoft.com/office/drawing/2014/main" xmlns="" id="{B8F8804E-CD27-400F-8A69-C127C3BF36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8B6358D-8F42-42E1-A052-A7C7487A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effectLst/>
              </a:rPr>
              <a:t>Neo4j</a:t>
            </a:r>
            <a:r>
              <a:rPr lang="zh-CN" altLang="zh-CN" dirty="0">
                <a:effectLst/>
              </a:rPr>
              <a:t>特点</a:t>
            </a:r>
            <a:endParaRPr lang="zh-CN" altLang="en-US" dirty="0"/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xmlns="" id="{5B54AA37-CD9E-48CC-966A-8FC693BCF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/>
              <a:t>完整的</a:t>
            </a:r>
            <a:r>
              <a:rPr lang="en-US" altLang="zh-CN" sz="2400"/>
              <a:t>ACID</a:t>
            </a:r>
            <a:r>
              <a:rPr lang="zh-CN" altLang="zh-CN" sz="2400"/>
              <a:t>支持 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高可用性 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轻易扩展到上亿级别的节点和关系 </a:t>
            </a:r>
          </a:p>
          <a:p>
            <a:pPr>
              <a:lnSpc>
                <a:spcPct val="150000"/>
              </a:lnSpc>
            </a:pPr>
            <a:r>
              <a:rPr lang="zh-CN" altLang="zh-CN" sz="2400"/>
              <a:t>通过遍历工具高速检索数据</a:t>
            </a:r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CBC68E3-6868-44F8-9EEF-9F7A9B835B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28677" name="灯片编号占位符 4">
            <a:extLst>
              <a:ext uri="{FF2B5EF4-FFF2-40B4-BE49-F238E27FC236}">
                <a16:creationId xmlns:a16="http://schemas.microsoft.com/office/drawing/2014/main" xmlns="" id="{61CAA4EC-768F-4306-9C55-C356F8EC8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F55885-1F99-419E-BE50-8976F29CA9D4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页脚占位符 5">
            <a:extLst>
              <a:ext uri="{FF2B5EF4-FFF2-40B4-BE49-F238E27FC236}">
                <a16:creationId xmlns:a16="http://schemas.microsoft.com/office/drawing/2014/main" xmlns="" id="{397242B5-8A2E-4C8C-BCD2-792F29A153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xmlns="" id="{DFDAD3A5-2819-4480-ADFB-B906EBDB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>
                <a:solidFill>
                  <a:srgbClr val="FF0000"/>
                </a:solidFill>
              </a:rPr>
              <a:t>NoSQL</a:t>
            </a:r>
            <a:r>
              <a:rPr lang="zh-CN" altLang="en-US">
                <a:solidFill>
                  <a:srgbClr val="FF0000"/>
                </a:solidFill>
              </a:rPr>
              <a:t>数据库的种类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10243" name="内容占位符 9">
            <a:extLst>
              <a:ext uri="{FF2B5EF4-FFF2-40B4-BE49-F238E27FC236}">
                <a16:creationId xmlns:a16="http://schemas.microsoft.com/office/drawing/2014/main" xmlns="" id="{042A7919-BB18-4E42-A39B-DC31BA252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47863"/>
            <a:ext cx="7772400" cy="3724275"/>
          </a:xfrm>
          <a:ln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5E28778-526D-462A-A8ED-6B32EAF03AF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8D0621-7C9F-4268-9943-68D9353DF0C6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10245" name="灯片编号占位符 4">
            <a:extLst>
              <a:ext uri="{FF2B5EF4-FFF2-40B4-BE49-F238E27FC236}">
                <a16:creationId xmlns:a16="http://schemas.microsoft.com/office/drawing/2014/main" xmlns="" id="{76C35090-A15A-4082-A78F-BAE104C339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53D736-D963-43F2-AE8A-AFAB5B8459C1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6" name="页脚占位符 5">
            <a:extLst>
              <a:ext uri="{FF2B5EF4-FFF2-40B4-BE49-F238E27FC236}">
                <a16:creationId xmlns:a16="http://schemas.microsoft.com/office/drawing/2014/main" xmlns="" id="{4D81B916-F755-4463-A270-590E815F92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xmlns="" id="{FF25274F-5FB1-493D-B8E0-85575863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提纲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xmlns="" id="{C01D6E5C-7DB0-424B-9CCC-C6BA8D243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图结构的优势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Neo4j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en-US" altLang="zh-CN" sz="2600" dirty="0" smtClean="0"/>
              <a:t>Neo4j</a:t>
            </a:r>
            <a:r>
              <a:rPr lang="zh-CN" altLang="en-US" sz="2600" dirty="0"/>
              <a:t>简介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en-US" altLang="zh-CN" sz="2600" dirty="0">
                <a:solidFill>
                  <a:srgbClr val="FF0000"/>
                </a:solidFill>
              </a:rPr>
              <a:t>Neo4j</a:t>
            </a:r>
            <a:r>
              <a:rPr lang="zh-CN" altLang="en-US" sz="2600" dirty="0">
                <a:solidFill>
                  <a:srgbClr val="FF0000"/>
                </a:solidFill>
              </a:rPr>
              <a:t>数据模型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Neo4j</a:t>
            </a:r>
            <a:r>
              <a:rPr lang="zh-CN" altLang="en-US" sz="2600" dirty="0"/>
              <a:t>应用</a:t>
            </a:r>
            <a:r>
              <a:rPr lang="zh-CN" altLang="en-US" sz="2600" dirty="0" smtClean="0"/>
              <a:t>案例</a:t>
            </a:r>
            <a:endParaRPr lang="en-US" altLang="zh-CN" sz="26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err="1"/>
              <a:t>HyperGraphDB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EF90F4-4B0A-46BC-B9E1-F67D4C894D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09799F-1DE9-4A06-947D-268105C138FD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11269" name="灯片编号占位符 4">
            <a:extLst>
              <a:ext uri="{FF2B5EF4-FFF2-40B4-BE49-F238E27FC236}">
                <a16:creationId xmlns:a16="http://schemas.microsoft.com/office/drawing/2014/main" xmlns="" id="{4AC64F63-1BA7-4E0E-8A53-A57BBC0C5D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9D560E-6241-48F7-AA4F-3102CDB4FA5B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0" name="页脚占位符 5">
            <a:extLst>
              <a:ext uri="{FF2B5EF4-FFF2-40B4-BE49-F238E27FC236}">
                <a16:creationId xmlns:a16="http://schemas.microsoft.com/office/drawing/2014/main" xmlns="" id="{975A976A-0FDE-488E-B2FB-02309C439A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51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B84EEC-0287-497F-BC7C-59698491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图</a:t>
            </a:r>
            <a:endParaRPr lang="zh-CN" altLang="en-US" dirty="0"/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xmlns="" id="{90801CBF-C3DD-4EB1-B9B4-481402944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4D62AB3-0E27-40A0-9D11-81BC1B9FE9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30725" name="灯片编号占位符 4">
            <a:extLst>
              <a:ext uri="{FF2B5EF4-FFF2-40B4-BE49-F238E27FC236}">
                <a16:creationId xmlns:a16="http://schemas.microsoft.com/office/drawing/2014/main" xmlns="" id="{016D0A9A-41DB-4ED9-ACD9-C92B9AF89E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954A8B-6579-4A6D-9B96-32F3B91ED511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6" name="页脚占位符 5">
            <a:extLst>
              <a:ext uri="{FF2B5EF4-FFF2-40B4-BE49-F238E27FC236}">
                <a16:creationId xmlns:a16="http://schemas.microsoft.com/office/drawing/2014/main" xmlns="" id="{87F590AD-44DB-41BE-8655-6AD1413CF6D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0727" name="Picture 2" descr="graphdb-GVE.svg">
            <a:extLst>
              <a:ext uri="{FF2B5EF4-FFF2-40B4-BE49-F238E27FC236}">
                <a16:creationId xmlns:a16="http://schemas.microsoft.com/office/drawing/2014/main" xmlns="" id="{6B8C3FFB-FEB8-40CC-B253-7419C90DB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371600"/>
            <a:ext cx="3068638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7F2126A-9FEC-46D0-A6F7-FE9CFB44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节点</a:t>
            </a:r>
            <a:endParaRPr lang="zh-CN" altLang="en-US" dirty="0"/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xmlns="" id="{6D65D40A-6CC6-4338-9128-888E90692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/>
              <a:t>节点经常被用于表示实体</a:t>
            </a:r>
            <a:r>
              <a:rPr lang="zh-CN" altLang="en-US" sz="2400"/>
              <a:t>，可以有属性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zh-CN" sz="2400"/>
              <a:t>最简单的节点</a:t>
            </a:r>
            <a:r>
              <a:rPr lang="zh-CN" altLang="en-US" sz="2400"/>
              <a:t>，</a:t>
            </a:r>
            <a:r>
              <a:rPr lang="zh-CN" altLang="zh-CN" sz="2400"/>
              <a:t>只有一个属性</a:t>
            </a:r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72D7E00-B45D-480E-B0F8-544D284B8E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31749" name="灯片编号占位符 4">
            <a:extLst>
              <a:ext uri="{FF2B5EF4-FFF2-40B4-BE49-F238E27FC236}">
                <a16:creationId xmlns:a16="http://schemas.microsoft.com/office/drawing/2014/main" xmlns="" id="{9540C60F-9FC8-4190-B47E-252E26B569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D2CCC8-C9A1-4B09-96F0-7151862DA626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0" name="页脚占位符 5">
            <a:extLst>
              <a:ext uri="{FF2B5EF4-FFF2-40B4-BE49-F238E27FC236}">
                <a16:creationId xmlns:a16="http://schemas.microsoft.com/office/drawing/2014/main" xmlns="" id="{C791BEC4-43D7-4AAB-AB5F-5C241B5F5B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1751" name="Picture 2" descr="graphdb-nodes.svg">
            <a:extLst>
              <a:ext uri="{FF2B5EF4-FFF2-40B4-BE49-F238E27FC236}">
                <a16:creationId xmlns:a16="http://schemas.microsoft.com/office/drawing/2014/main" xmlns="" id="{737B7B89-88E6-43BC-B38B-526C58382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322638"/>
            <a:ext cx="1944688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F749B0-D193-473E-B417-6DF8251C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/>
              <a:t>关系</a:t>
            </a:r>
            <a:endParaRPr lang="zh-CN" altLang="en-US" dirty="0"/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xmlns="" id="{628EF0AF-2B2B-4B7D-935E-55D13FAE0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/>
              <a:t>一个关系连接两个节点，必须有一个开始节点和结束节点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关系也可以有属性</a:t>
            </a:r>
            <a:endParaRPr lang="en-US" altLang="zh-CN" sz="2400"/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9E145AC-F9BB-4CA2-9A64-278469DCAB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32773" name="灯片编号占位符 4">
            <a:extLst>
              <a:ext uri="{FF2B5EF4-FFF2-40B4-BE49-F238E27FC236}">
                <a16:creationId xmlns:a16="http://schemas.microsoft.com/office/drawing/2014/main" xmlns="" id="{49BDF039-5FD9-4D02-8B4F-24B8C1FFEE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B4C635-24F9-42CF-9C77-2AB1C12D370A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4" name="页脚占位符 5">
            <a:extLst>
              <a:ext uri="{FF2B5EF4-FFF2-40B4-BE49-F238E27FC236}">
                <a16:creationId xmlns:a16="http://schemas.microsoft.com/office/drawing/2014/main" xmlns="" id="{2B539723-9111-437E-8723-302EDC78A9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2775" name="Picture 2" descr="graphdb-rels.svg">
            <a:extLst>
              <a:ext uri="{FF2B5EF4-FFF2-40B4-BE49-F238E27FC236}">
                <a16:creationId xmlns:a16="http://schemas.microsoft.com/office/drawing/2014/main" xmlns="" id="{D2661782-B3D6-4B6B-8486-4AA5EFF15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3" y="4005263"/>
            <a:ext cx="44608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B88CF6-4344-479B-84DC-2E2E995E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节点、关系和属性</a:t>
            </a: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xmlns="" id="{864D9D47-A7E5-4ACB-8F04-3E1CE171D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1554770-C2A7-4700-9D68-3C57CB1CB8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33797" name="灯片编号占位符 4">
            <a:extLst>
              <a:ext uri="{FF2B5EF4-FFF2-40B4-BE49-F238E27FC236}">
                <a16:creationId xmlns:a16="http://schemas.microsoft.com/office/drawing/2014/main" xmlns="" id="{E6351455-D62C-49E7-863C-B3CFA71EFD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471DB9-31E7-4E4F-B2EE-7212A615A45C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8" name="页脚占位符 5">
            <a:extLst>
              <a:ext uri="{FF2B5EF4-FFF2-40B4-BE49-F238E27FC236}">
                <a16:creationId xmlns:a16="http://schemas.microsoft.com/office/drawing/2014/main" xmlns="" id="{2D2F1468-E5FF-4B9C-97EF-4F11421B5C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3799" name="Picture 2" descr="graphdb-nodes-overview.svg">
            <a:extLst>
              <a:ext uri="{FF2B5EF4-FFF2-40B4-BE49-F238E27FC236}">
                <a16:creationId xmlns:a16="http://schemas.microsoft.com/office/drawing/2014/main" xmlns="" id="{31F1ABE1-AA72-439B-A0C1-13DA85C07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276475"/>
            <a:ext cx="33591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A5FDC24-3CAC-458E-90B2-E4E67862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节点、关系和属性</a:t>
            </a:r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xmlns="" id="{47E946D6-7235-4D71-B71C-1CE833B6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7CD4660-AF4C-4C70-828A-869AB850DF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34821" name="灯片编号占位符 4">
            <a:extLst>
              <a:ext uri="{FF2B5EF4-FFF2-40B4-BE49-F238E27FC236}">
                <a16:creationId xmlns:a16="http://schemas.microsoft.com/office/drawing/2014/main" xmlns="" id="{F48D1515-4B42-48A1-9C70-5C4C8BB37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EB71BC-0BE5-4577-84E2-BC0246DFB5B5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2" name="页脚占位符 5">
            <a:extLst>
              <a:ext uri="{FF2B5EF4-FFF2-40B4-BE49-F238E27FC236}">
                <a16:creationId xmlns:a16="http://schemas.microsoft.com/office/drawing/2014/main" xmlns="" id="{7DB03253-9086-4353-B67D-0972072288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4823" name="Picture 3" descr="graphdb-rels-overview.svg">
            <a:extLst>
              <a:ext uri="{FF2B5EF4-FFF2-40B4-BE49-F238E27FC236}">
                <a16:creationId xmlns:a16="http://schemas.microsoft.com/office/drawing/2014/main" xmlns="" id="{F9C88896-1544-41F5-8255-FABD36D6C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954213"/>
            <a:ext cx="6343650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540E881-009E-433B-9FC1-D1244A8D8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关系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xmlns="" id="{64A535FF-BE3B-4C48-B51B-BBF74DFC5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/>
              <a:t>关系总是直接相连的，所以对于一个节点来说，与他关联的关系看起来有输入</a:t>
            </a:r>
            <a:r>
              <a:rPr lang="en-US" altLang="zh-CN" sz="2400"/>
              <a:t>/</a:t>
            </a:r>
            <a:r>
              <a:rPr lang="zh-CN" altLang="zh-CN" sz="2400"/>
              <a:t>输出两个方向</a:t>
            </a:r>
            <a:endParaRPr lang="en-US" altLang="zh-CN" sz="2400"/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因此</a:t>
            </a:r>
            <a:r>
              <a:rPr lang="zh-CN" altLang="zh-CN" sz="2400"/>
              <a:t>通过关系可以找到很多关联的数据，比如节点集合，关系集合以及他们的</a:t>
            </a:r>
            <a:r>
              <a:rPr lang="en-US" altLang="zh-CN" sz="2400"/>
              <a:t>属性</a:t>
            </a:r>
            <a:r>
              <a:rPr lang="zh-CN" altLang="zh-CN" sz="2400"/>
              <a:t>集合</a:t>
            </a:r>
            <a:endParaRPr lang="en-US" altLang="zh-CN" sz="2400"/>
          </a:p>
          <a:p>
            <a:pPr>
              <a:lnSpc>
                <a:spcPct val="150000"/>
              </a:lnSpc>
            </a:pPr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98C6AFD-717E-4605-A670-4057347D5F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35845" name="灯片编号占位符 4">
            <a:extLst>
              <a:ext uri="{FF2B5EF4-FFF2-40B4-BE49-F238E27FC236}">
                <a16:creationId xmlns:a16="http://schemas.microsoft.com/office/drawing/2014/main" xmlns="" id="{750D8F82-05CB-4429-86AA-FDD5514ACB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53DE62-CAB5-43A5-8E83-FF7947C5CEA8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6" name="页脚占位符 5">
            <a:extLst>
              <a:ext uri="{FF2B5EF4-FFF2-40B4-BE49-F238E27FC236}">
                <a16:creationId xmlns:a16="http://schemas.microsoft.com/office/drawing/2014/main" xmlns="" id="{F0614DA3-1762-4101-BCBC-39605B61D0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5847" name="Picture 2" descr="graphdb-rels-dir.svg">
            <a:extLst>
              <a:ext uri="{FF2B5EF4-FFF2-40B4-BE49-F238E27FC236}">
                <a16:creationId xmlns:a16="http://schemas.microsoft.com/office/drawing/2014/main" xmlns="" id="{45D785B6-CC22-48C4-96B9-33CFA4DF6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3141663"/>
            <a:ext cx="863123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graphdb-rels-twitter.svg">
            <a:extLst>
              <a:ext uri="{FF2B5EF4-FFF2-40B4-BE49-F238E27FC236}">
                <a16:creationId xmlns:a16="http://schemas.microsoft.com/office/drawing/2014/main" xmlns="" id="{BD2F16C4-168E-4746-B353-64BB2479F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371600"/>
            <a:ext cx="3759200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6D9E5E-B52C-4F62-8A40-4DC17C4B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简单例子</a:t>
            </a:r>
            <a:r>
              <a:rPr lang="en-US" altLang="zh-CN" dirty="0"/>
              <a:t>--</a:t>
            </a:r>
            <a:r>
              <a:rPr lang="zh-CN" altLang="zh-CN" dirty="0">
                <a:effectLst/>
              </a:rPr>
              <a:t>社会化网络图</a:t>
            </a:r>
            <a:endParaRPr lang="zh-CN" altLang="en-US" dirty="0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xmlns="" id="{B6FEF166-F1C2-420A-880D-2864EC6028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79838" y="1844675"/>
          <a:ext cx="5184776" cy="439261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592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1342">
                <a:tc>
                  <a:txBody>
                    <a:bodyPr/>
                    <a:lstStyle/>
                    <a:p>
                      <a:pPr algn="ctr">
                        <a:spcAft>
                          <a:spcPts val="960"/>
                        </a:spcAft>
                      </a:pPr>
                      <a:r>
                        <a:rPr lang="zh-CN" sz="2000" kern="0" dirty="0">
                          <a:effectLst/>
                        </a:rPr>
                        <a:t>功能 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1" marR="38101" marT="28576" marB="95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960"/>
                        </a:spcAft>
                      </a:pPr>
                      <a:r>
                        <a:rPr lang="zh-CN" sz="2000" kern="0" dirty="0">
                          <a:effectLst/>
                        </a:rPr>
                        <a:t>实现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1" marR="38101" marT="28576" marB="95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92818">
                <a:tc>
                  <a:txBody>
                    <a:bodyPr/>
                    <a:lstStyle/>
                    <a:p>
                      <a:pPr algn="l">
                        <a:lnSpc>
                          <a:spcPts val="192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600" kern="0" dirty="0">
                          <a:effectLst/>
                        </a:rPr>
                        <a:t>get who a person follows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1" marR="38101" marT="28576" marB="9525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2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600" kern="0" dirty="0">
                          <a:effectLst/>
                        </a:rPr>
                        <a:t>outgoing </a:t>
                      </a:r>
                      <a:r>
                        <a:rPr lang="en-US" sz="1600" i="1" kern="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follows</a:t>
                      </a:r>
                      <a:r>
                        <a:rPr lang="en-US" sz="1600" kern="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kern="0" dirty="0">
                          <a:effectLst/>
                        </a:rPr>
                        <a:t>relationships, depth one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1" marR="38101" marT="28576" marB="95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92818">
                <a:tc>
                  <a:txBody>
                    <a:bodyPr/>
                    <a:lstStyle/>
                    <a:p>
                      <a:pPr algn="l">
                        <a:lnSpc>
                          <a:spcPts val="192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600" kern="0" dirty="0">
                          <a:effectLst/>
                        </a:rPr>
                        <a:t>get the followers of a person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1" marR="38101" marT="28576" marB="9525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2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600" kern="0" dirty="0">
                          <a:effectLst/>
                        </a:rPr>
                        <a:t>incoming </a:t>
                      </a:r>
                      <a:r>
                        <a:rPr lang="en-US" sz="1600" i="1" kern="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follows</a:t>
                      </a:r>
                      <a:r>
                        <a:rPr lang="en-US" sz="1600" kern="0" dirty="0">
                          <a:effectLst/>
                        </a:rPr>
                        <a:t> relationships, depth one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1" marR="38101" marT="28576" marB="95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92818">
                <a:tc>
                  <a:txBody>
                    <a:bodyPr/>
                    <a:lstStyle/>
                    <a:p>
                      <a:pPr algn="l">
                        <a:lnSpc>
                          <a:spcPts val="192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600" kern="0">
                          <a:effectLst/>
                        </a:rPr>
                        <a:t>get who a person blocks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1" marR="38101" marT="28576" marB="9525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2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600" kern="0" dirty="0">
                          <a:effectLst/>
                        </a:rPr>
                        <a:t>outgoing </a:t>
                      </a:r>
                      <a:r>
                        <a:rPr lang="en-US" sz="1600" i="1" kern="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</a:t>
                      </a:r>
                      <a:r>
                        <a:rPr lang="en-US" sz="1600" kern="0" dirty="0">
                          <a:effectLst/>
                        </a:rPr>
                        <a:t> relationships, depth one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1" marR="38101" marT="28576" marB="95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92818">
                <a:tc>
                  <a:txBody>
                    <a:bodyPr/>
                    <a:lstStyle/>
                    <a:p>
                      <a:pPr algn="l">
                        <a:lnSpc>
                          <a:spcPts val="192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600" kern="0">
                          <a:effectLst/>
                        </a:rPr>
                        <a:t>get who a person is blocked by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1" marR="38101" marT="28576" marB="9525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2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600" kern="0" dirty="0">
                          <a:effectLst/>
                        </a:rPr>
                        <a:t>incoming </a:t>
                      </a:r>
                      <a:r>
                        <a:rPr lang="en-US" sz="1600" i="1" kern="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</a:t>
                      </a:r>
                      <a:r>
                        <a:rPr lang="en-US" sz="1600" kern="0" dirty="0">
                          <a:effectLst/>
                        </a:rPr>
                        <a:t> relationships, depth one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1" marR="38101" marT="28576" marB="95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D49DD95-D489-4DC9-8EB1-F79C512E0C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36889" name="灯片编号占位符 4">
            <a:extLst>
              <a:ext uri="{FF2B5EF4-FFF2-40B4-BE49-F238E27FC236}">
                <a16:creationId xmlns:a16="http://schemas.microsoft.com/office/drawing/2014/main" xmlns="" id="{DC625F47-5D76-4908-BE8A-FD957918E9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51F0B9-FD64-45A4-8449-88B695C3FE2F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90" name="页脚占位符 5">
            <a:extLst>
              <a:ext uri="{FF2B5EF4-FFF2-40B4-BE49-F238E27FC236}">
                <a16:creationId xmlns:a16="http://schemas.microsoft.com/office/drawing/2014/main" xmlns="" id="{46FDEBC2-4A93-4F4F-A549-127664E7DB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graphdb-rels-filesys.svg">
            <a:extLst>
              <a:ext uri="{FF2B5EF4-FFF2-40B4-BE49-F238E27FC236}">
                <a16:creationId xmlns:a16="http://schemas.microsoft.com/office/drawing/2014/main" xmlns="" id="{4EBC201E-AA03-48C6-9640-7801D0F8B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1403350"/>
            <a:ext cx="2522537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EB9FE6-A1D0-4534-B716-CC276F2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简单例子</a:t>
            </a:r>
            <a:r>
              <a:rPr lang="en-US" altLang="zh-CN" dirty="0"/>
              <a:t>--</a:t>
            </a:r>
            <a:r>
              <a:rPr lang="zh-CN" altLang="zh-CN" dirty="0">
                <a:effectLst/>
              </a:rPr>
              <a:t>文件系统</a:t>
            </a:r>
            <a:endParaRPr lang="zh-CN" altLang="en-US" dirty="0"/>
          </a:p>
        </p:txBody>
      </p:sp>
      <p:sp>
        <p:nvSpPr>
          <p:cNvPr id="37892" name="内容占位符 2">
            <a:extLst>
              <a:ext uri="{FF2B5EF4-FFF2-40B4-BE49-F238E27FC236}">
                <a16:creationId xmlns:a16="http://schemas.microsoft.com/office/drawing/2014/main" xmlns="" id="{F651D519-DEE0-4D62-932F-1217C7BFB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D323793-834A-4B03-9427-9913552233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37894" name="灯片编号占位符 4">
            <a:extLst>
              <a:ext uri="{FF2B5EF4-FFF2-40B4-BE49-F238E27FC236}">
                <a16:creationId xmlns:a16="http://schemas.microsoft.com/office/drawing/2014/main" xmlns="" id="{9DF99B2F-C554-4035-930A-8A2B9454FF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EAC526-7F05-4CF3-84E7-AC8BF7CE3115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5" name="页脚占位符 5">
            <a:extLst>
              <a:ext uri="{FF2B5EF4-FFF2-40B4-BE49-F238E27FC236}">
                <a16:creationId xmlns:a16="http://schemas.microsoft.com/office/drawing/2014/main" xmlns="" id="{F5A06325-6D9C-409A-AA9E-0394EC671E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7896" name="图片 6">
            <a:extLst>
              <a:ext uri="{FF2B5EF4-FFF2-40B4-BE49-F238E27FC236}">
                <a16:creationId xmlns:a16="http://schemas.microsoft.com/office/drawing/2014/main" xmlns="" id="{79272424-9617-4105-A6F0-494A5BF63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9"/>
          <a:stretch>
            <a:fillRect/>
          </a:stretch>
        </p:blipFill>
        <p:spPr bwMode="auto">
          <a:xfrm>
            <a:off x="2568575" y="2276475"/>
            <a:ext cx="6540500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C3A4D0D-8F57-4524-B17F-F4022EFB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>
                <a:effectLst/>
              </a:rPr>
              <a:t>属性</a:t>
            </a:r>
            <a:endParaRPr lang="zh-CN" altLang="en-US" dirty="0"/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xmlns="" id="{B9DF62E0-2038-4C23-9A11-66A6981A3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32385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/>
              <a:t>属性是由</a:t>
            </a:r>
            <a:r>
              <a:rPr lang="en-US" altLang="zh-CN" sz="2400"/>
              <a:t>Key-Value</a:t>
            </a:r>
            <a:r>
              <a:rPr lang="zh-CN" altLang="zh-CN" sz="2400"/>
              <a:t>键值对组成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zh-CN" altLang="zh-CN" sz="2000"/>
              <a:t>键名是字符串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zh-CN" altLang="zh-CN" sz="2000"/>
              <a:t>属性值是要么是原始值，要么是原始值类型的一个数组</a:t>
            </a:r>
            <a:endParaRPr lang="en-US" altLang="zh-CN" sz="20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2153659-8EAA-4232-9B35-E6DA3620079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38917" name="灯片编号占位符 4">
            <a:extLst>
              <a:ext uri="{FF2B5EF4-FFF2-40B4-BE49-F238E27FC236}">
                <a16:creationId xmlns:a16="http://schemas.microsoft.com/office/drawing/2014/main" xmlns="" id="{CA911A20-F8EC-457B-A9C4-D069F59F3D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76B6E8-BBC6-44B9-A4F0-F28BB422C190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8" name="页脚占位符 5">
            <a:extLst>
              <a:ext uri="{FF2B5EF4-FFF2-40B4-BE49-F238E27FC236}">
                <a16:creationId xmlns:a16="http://schemas.microsoft.com/office/drawing/2014/main" xmlns="" id="{4784E3B0-D9CA-423A-89E6-1ED51D70EC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8919" name="Picture 2" descr="graphdb-properties.svg">
            <a:extLst>
              <a:ext uri="{FF2B5EF4-FFF2-40B4-BE49-F238E27FC236}">
                <a16:creationId xmlns:a16="http://schemas.microsoft.com/office/drawing/2014/main" xmlns="" id="{F76047DA-DDE0-429E-8DF8-8558B01B0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133475"/>
            <a:ext cx="3240087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xmlns="" id="{FF25274F-5FB1-493D-B8E0-85575863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提纲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xmlns="" id="{C01D6E5C-7DB0-424B-9CCC-C6BA8D243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图结构的优势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Neo4j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600" dirty="0" smtClean="0">
                <a:solidFill>
                  <a:schemeClr val="bg1"/>
                </a:solidFill>
              </a:rPr>
              <a:t>Neo4j</a:t>
            </a:r>
            <a:r>
              <a:rPr lang="zh-CN" altLang="en-US" sz="2600" dirty="0">
                <a:solidFill>
                  <a:schemeClr val="bg1"/>
                </a:solidFill>
              </a:rPr>
              <a:t>简介</a:t>
            </a:r>
            <a:endParaRPr lang="en-US" altLang="zh-CN" sz="26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Neo4j</a:t>
            </a:r>
            <a:r>
              <a:rPr lang="zh-CN" altLang="en-US" sz="2600" dirty="0"/>
              <a:t>数据模型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Neo4j</a:t>
            </a:r>
            <a:r>
              <a:rPr lang="zh-CN" altLang="en-US" sz="2600" dirty="0"/>
              <a:t>应用</a:t>
            </a:r>
            <a:r>
              <a:rPr lang="zh-CN" altLang="en-US" sz="2600" dirty="0" smtClean="0"/>
              <a:t>案例</a:t>
            </a:r>
            <a:endParaRPr lang="en-US" altLang="zh-CN" sz="26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err="1"/>
              <a:t>HyperGraphDB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EF90F4-4B0A-46BC-B9E1-F67D4C894D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09799F-1DE9-4A06-947D-268105C138FD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11269" name="灯片编号占位符 4">
            <a:extLst>
              <a:ext uri="{FF2B5EF4-FFF2-40B4-BE49-F238E27FC236}">
                <a16:creationId xmlns:a16="http://schemas.microsoft.com/office/drawing/2014/main" xmlns="" id="{4AC64F63-1BA7-4E0E-8A53-A57BBC0C5D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9D560E-6241-48F7-AA4F-3102CDB4FA5B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0" name="页脚占位符 5">
            <a:extLst>
              <a:ext uri="{FF2B5EF4-FFF2-40B4-BE49-F238E27FC236}">
                <a16:creationId xmlns:a16="http://schemas.microsoft.com/office/drawing/2014/main" xmlns="" id="{975A976A-0FDE-488E-B2FB-02309C439A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CBE56CC-358C-42E5-85A8-EE2AA2B7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属性值数据类型</a:t>
            </a: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xmlns="" id="{C3F4D319-46F0-4F1E-ACE8-77A3F8B29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FF7C33A-E6FB-4538-BB66-FD680AC86E2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39941" name="灯片编号占位符 4">
            <a:extLst>
              <a:ext uri="{FF2B5EF4-FFF2-40B4-BE49-F238E27FC236}">
                <a16:creationId xmlns:a16="http://schemas.microsoft.com/office/drawing/2014/main" xmlns="" id="{4A191C3F-C70E-4822-BFFC-B794E34844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348935-CA1B-4F41-A66C-4BFED4671C58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2" name="页脚占位符 5">
            <a:extLst>
              <a:ext uri="{FF2B5EF4-FFF2-40B4-BE49-F238E27FC236}">
                <a16:creationId xmlns:a16="http://schemas.microsoft.com/office/drawing/2014/main" xmlns="" id="{7BED6DAF-80F3-4E6F-AEFF-4CC9BAA9AC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9943" name="图片 6">
            <a:extLst>
              <a:ext uri="{FF2B5EF4-FFF2-40B4-BE49-F238E27FC236}">
                <a16:creationId xmlns:a16="http://schemas.microsoft.com/office/drawing/2014/main" xmlns="" id="{0D2E460A-C3CE-4C0E-88E6-4F1970191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371600"/>
            <a:ext cx="7850187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graphdb-path.svg">
            <a:extLst>
              <a:ext uri="{FF2B5EF4-FFF2-40B4-BE49-F238E27FC236}">
                <a16:creationId xmlns:a16="http://schemas.microsoft.com/office/drawing/2014/main" xmlns="" id="{DA56106E-2B69-4E67-A0A1-D22BC222F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2565400"/>
            <a:ext cx="552767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EB0D7E-3461-4C5F-AF43-E4CC70B9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>
                <a:effectLst/>
              </a:rPr>
              <a:t>路径</a:t>
            </a:r>
            <a:endParaRPr lang="zh-CN" altLang="en-US" dirty="0"/>
          </a:p>
        </p:txBody>
      </p:sp>
      <p:sp>
        <p:nvSpPr>
          <p:cNvPr id="40964" name="内容占位符 2">
            <a:extLst>
              <a:ext uri="{FF2B5EF4-FFF2-40B4-BE49-F238E27FC236}">
                <a16:creationId xmlns:a16="http://schemas.microsoft.com/office/drawing/2014/main" xmlns="" id="{49312247-7710-4FA9-8ED0-E3F2E1C9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/>
              <a:t>路径由至少一个节点，通过各种关系连接组成，经常是作为一个查询或者遍历的结果</a:t>
            </a:r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95BA9D0-31B8-4661-944F-9379B33FDC6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40966" name="灯片编号占位符 4">
            <a:extLst>
              <a:ext uri="{FF2B5EF4-FFF2-40B4-BE49-F238E27FC236}">
                <a16:creationId xmlns:a16="http://schemas.microsoft.com/office/drawing/2014/main" xmlns="" id="{B97F90F1-DCC5-42E2-8BEB-3DD6EFA6B1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4699F9-5528-4C73-AF46-E461B6A1A782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7" name="页脚占位符 5">
            <a:extLst>
              <a:ext uri="{FF2B5EF4-FFF2-40B4-BE49-F238E27FC236}">
                <a16:creationId xmlns:a16="http://schemas.microsoft.com/office/drawing/2014/main" xmlns="" id="{2D91C2A6-C67A-4055-A231-51E86E6F68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21C82DB-9D6A-4A93-88EF-26FAABEA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>
                <a:effectLst/>
              </a:rPr>
              <a:t>遍历（</a:t>
            </a:r>
            <a:r>
              <a:rPr lang="en-US" altLang="zh-CN" dirty="0">
                <a:effectLst/>
              </a:rPr>
              <a:t>Traversal</a:t>
            </a:r>
            <a:r>
              <a:rPr lang="zh-CN" altLang="zh-CN" dirty="0">
                <a:effectLst/>
              </a:rPr>
              <a:t>）</a:t>
            </a:r>
            <a:endParaRPr lang="zh-CN" altLang="en-US" dirty="0"/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xmlns="" id="{75CBE013-DA2B-4C31-8EB3-E54F5162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/>
              <a:t>遍历一张图就是按照一定的规则，跟随他们的关系，访问关联的节点集合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zh-CN" altLang="en-US" sz="2000"/>
              <a:t>遍历的路径：通常用关系的类型和方向来表示</a:t>
            </a:r>
          </a:p>
          <a:p>
            <a:pPr lvl="1">
              <a:lnSpc>
                <a:spcPct val="150000"/>
              </a:lnSpc>
            </a:pPr>
            <a:r>
              <a:rPr lang="zh-CN" altLang="en-US" sz="2000"/>
              <a:t>遍历的顺序：常见的遍历顺序有深度优先和广度优先两种</a:t>
            </a:r>
          </a:p>
          <a:p>
            <a:pPr lvl="1">
              <a:lnSpc>
                <a:spcPct val="150000"/>
              </a:lnSpc>
            </a:pPr>
            <a:r>
              <a:rPr lang="zh-CN" altLang="en-US" sz="2000"/>
              <a:t>遍历的唯一性：可以指定在整个遍历中是否允许经过重复的节点、关系或路径</a:t>
            </a:r>
          </a:p>
          <a:p>
            <a:pPr lvl="1">
              <a:lnSpc>
                <a:spcPct val="150000"/>
              </a:lnSpc>
            </a:pPr>
            <a:r>
              <a:rPr lang="zh-CN" altLang="en-US" sz="2000"/>
              <a:t>遍历过程的决策器：用来在遍历过程中判断是否继续进行遍历，以及选择遍历过程的返回结果</a:t>
            </a:r>
          </a:p>
          <a:p>
            <a:pPr lvl="1">
              <a:lnSpc>
                <a:spcPct val="150000"/>
              </a:lnSpc>
            </a:pPr>
            <a:r>
              <a:rPr lang="zh-CN" altLang="en-US" sz="2000"/>
              <a:t>起始节点：遍历过程的起点</a:t>
            </a:r>
          </a:p>
          <a:p>
            <a:pPr>
              <a:lnSpc>
                <a:spcPct val="150000"/>
              </a:lnSpc>
            </a:pPr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36F42B1-80DD-49A4-82E0-58D1984CF8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41989" name="灯片编号占位符 4">
            <a:extLst>
              <a:ext uri="{FF2B5EF4-FFF2-40B4-BE49-F238E27FC236}">
                <a16:creationId xmlns:a16="http://schemas.microsoft.com/office/drawing/2014/main" xmlns="" id="{1D177A2F-F437-41D7-9222-D37D4942AC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7BCA34-7D4F-4678-A0F8-2862FA59E718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0" name="页脚占位符 5">
            <a:extLst>
              <a:ext uri="{FF2B5EF4-FFF2-40B4-BE49-F238E27FC236}">
                <a16:creationId xmlns:a16="http://schemas.microsoft.com/office/drawing/2014/main" xmlns="" id="{D2D9F3D1-7192-42BD-B03F-8F94995973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graphdb-traversal.svg">
            <a:extLst>
              <a:ext uri="{FF2B5EF4-FFF2-40B4-BE49-F238E27FC236}">
                <a16:creationId xmlns:a16="http://schemas.microsoft.com/office/drawing/2014/main" xmlns="" id="{E7ED92F7-75B8-48D7-8664-B1E10838C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371600"/>
            <a:ext cx="6457950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F919ED7-60B1-4A42-AE66-D212A727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>
                <a:effectLst/>
              </a:rPr>
              <a:t>遍历</a:t>
            </a:r>
            <a:endParaRPr lang="zh-CN" altLang="en-US" dirty="0"/>
          </a:p>
        </p:txBody>
      </p:sp>
      <p:sp>
        <p:nvSpPr>
          <p:cNvPr id="43012" name="内容占位符 2">
            <a:extLst>
              <a:ext uri="{FF2B5EF4-FFF2-40B4-BE49-F238E27FC236}">
                <a16:creationId xmlns:a16="http://schemas.microsoft.com/office/drawing/2014/main" xmlns="" id="{DA235BAA-1F49-4ED1-87EE-4B4315345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25A6AF1-A5DC-414A-A8D8-92B220BB24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43014" name="灯片编号占位符 4">
            <a:extLst>
              <a:ext uri="{FF2B5EF4-FFF2-40B4-BE49-F238E27FC236}">
                <a16:creationId xmlns:a16="http://schemas.microsoft.com/office/drawing/2014/main" xmlns="" id="{E6AEA652-35D1-459F-8C4F-9CE46708D2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BBD7E3-5E44-43B4-BA87-1B391DE99F95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5" name="页脚占位符 5">
            <a:extLst>
              <a:ext uri="{FF2B5EF4-FFF2-40B4-BE49-F238E27FC236}">
                <a16:creationId xmlns:a16="http://schemas.microsoft.com/office/drawing/2014/main" xmlns="" id="{F3F2BC46-E589-4C54-A48E-CDA323A578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15CCC59-CBD6-4FA6-B18D-4AF376C6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索引</a:t>
            </a: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xmlns="" id="{A1F47A60-41F7-48B8-ADFB-898DA6432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8AFCE49-0080-41A6-8590-9E4292CA60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44037" name="灯片编号占位符 4">
            <a:extLst>
              <a:ext uri="{FF2B5EF4-FFF2-40B4-BE49-F238E27FC236}">
                <a16:creationId xmlns:a16="http://schemas.microsoft.com/office/drawing/2014/main" xmlns="" id="{076660C2-1F3F-4D8C-A606-58524B3C4D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3E6304-4F49-40FA-B607-517D5C752477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8" name="页脚占位符 5">
            <a:extLst>
              <a:ext uri="{FF2B5EF4-FFF2-40B4-BE49-F238E27FC236}">
                <a16:creationId xmlns:a16="http://schemas.microsoft.com/office/drawing/2014/main" xmlns="" id="{3F335F2C-EBBD-4F20-8059-499EA03EE0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4039" name="Picture 2" descr="graphdb-indexes.svg">
            <a:extLst>
              <a:ext uri="{FF2B5EF4-FFF2-40B4-BE49-F238E27FC236}">
                <a16:creationId xmlns:a16="http://schemas.microsoft.com/office/drawing/2014/main" xmlns="" id="{807318E4-C633-458B-8AF2-A599DC9D6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336675"/>
            <a:ext cx="4752975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A923B31-5E66-47DB-BC1D-517B2179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Neo4j</a:t>
            </a:r>
            <a:r>
              <a:rPr lang="zh-CN" altLang="en-US" dirty="0"/>
              <a:t>数据模型</a:t>
            </a:r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xmlns="" id="{F72C7C85-04B7-4A3F-B744-3D8CC7DCF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DFEAC42-D89E-4149-8CF1-4F440DB0BDD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45061" name="灯片编号占位符 4">
            <a:extLst>
              <a:ext uri="{FF2B5EF4-FFF2-40B4-BE49-F238E27FC236}">
                <a16:creationId xmlns:a16="http://schemas.microsoft.com/office/drawing/2014/main" xmlns="" id="{26A42B5D-7D4D-44D9-B862-B696B29C6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06E0E4-E83B-463E-8EDB-FEB3FA9B7EF1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2" name="页脚占位符 5">
            <a:extLst>
              <a:ext uri="{FF2B5EF4-FFF2-40B4-BE49-F238E27FC236}">
                <a16:creationId xmlns:a16="http://schemas.microsoft.com/office/drawing/2014/main" xmlns="" id="{7DDBC6B7-5AAB-4B4F-B3A4-66BD8F4CAE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5063" name="Picture 2" descr="graphdb-overview.svg">
            <a:extLst>
              <a:ext uri="{FF2B5EF4-FFF2-40B4-BE49-F238E27FC236}">
                <a16:creationId xmlns:a16="http://schemas.microsoft.com/office/drawing/2014/main" xmlns="" id="{D616DF02-0453-4E96-BFFF-8788FF71E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1341438"/>
            <a:ext cx="6969125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graphdb-compare-rdbms.svg">
            <a:extLst>
              <a:ext uri="{FF2B5EF4-FFF2-40B4-BE49-F238E27FC236}">
                <a16:creationId xmlns:a16="http://schemas.microsoft.com/office/drawing/2014/main" xmlns="" id="{D4846362-9669-4A94-BE54-31D21C77A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08" b="8049"/>
          <a:stretch>
            <a:fillRect/>
          </a:stretch>
        </p:blipFill>
        <p:spPr bwMode="auto">
          <a:xfrm>
            <a:off x="2987675" y="1341438"/>
            <a:ext cx="3455988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3E3E27-1A5C-4281-A89D-FE9FC7D7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RDB  to </a:t>
            </a:r>
            <a:r>
              <a:rPr lang="en-US" altLang="zh-CN" dirty="0">
                <a:solidFill>
                  <a:srgbClr val="FF0000"/>
                </a:solidFill>
              </a:rPr>
              <a:t>Neo4j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2D1A2DE-B36C-462A-A150-621733D4BA6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46085" name="灯片编号占位符 4">
            <a:extLst>
              <a:ext uri="{FF2B5EF4-FFF2-40B4-BE49-F238E27FC236}">
                <a16:creationId xmlns:a16="http://schemas.microsoft.com/office/drawing/2014/main" xmlns="" id="{3CE0DE86-DBD1-4CCC-9E42-65A938AB51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A82F9C-C0E3-4623-BAB9-5DC0169F327F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6" name="页脚占位符 5">
            <a:extLst>
              <a:ext uri="{FF2B5EF4-FFF2-40B4-BE49-F238E27FC236}">
                <a16:creationId xmlns:a16="http://schemas.microsoft.com/office/drawing/2014/main" xmlns="" id="{4584815E-BB71-448C-B2E2-53BB2A61B3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6867" name="Picture 3" descr="graphdb-compare-rdbms-g.svg">
            <a:extLst>
              <a:ext uri="{FF2B5EF4-FFF2-40B4-BE49-F238E27FC236}">
                <a16:creationId xmlns:a16="http://schemas.microsoft.com/office/drawing/2014/main" xmlns="" id="{4F88C37F-5215-45EF-B60A-D4D7A1BDD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4410075"/>
            <a:ext cx="869315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20D3CB1-096E-462F-AE67-90616E77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Key-value DB  to </a:t>
            </a:r>
            <a:r>
              <a:rPr lang="en-US" altLang="zh-CN" dirty="0">
                <a:solidFill>
                  <a:srgbClr val="FF0000"/>
                </a:solidFill>
              </a:rPr>
              <a:t>Neo4j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F521E5D-9D93-4BC2-8302-0DFFC422BB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47108" name="灯片编号占位符 4">
            <a:extLst>
              <a:ext uri="{FF2B5EF4-FFF2-40B4-BE49-F238E27FC236}">
                <a16:creationId xmlns:a16="http://schemas.microsoft.com/office/drawing/2014/main" xmlns="" id="{1DD04A60-A18D-4DBC-8D70-843C6B1BA7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2B4C7B-CEFC-4712-A9BA-6E675EF24439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9" name="页脚占位符 5">
            <a:extLst>
              <a:ext uri="{FF2B5EF4-FFF2-40B4-BE49-F238E27FC236}">
                <a16:creationId xmlns:a16="http://schemas.microsoft.com/office/drawing/2014/main" xmlns="" id="{69B67EC1-E076-4C03-93EA-F3647C8ED6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7110" name="Picture 2" descr="graphdb-compare-kvstore.svg">
            <a:extLst>
              <a:ext uri="{FF2B5EF4-FFF2-40B4-BE49-F238E27FC236}">
                <a16:creationId xmlns:a16="http://schemas.microsoft.com/office/drawing/2014/main" xmlns="" id="{CE95A89B-106D-4A10-8A9D-408196039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557338"/>
            <a:ext cx="2682875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graphdb-compare-kvstore-g.svg">
            <a:extLst>
              <a:ext uri="{FF2B5EF4-FFF2-40B4-BE49-F238E27FC236}">
                <a16:creationId xmlns:a16="http://schemas.microsoft.com/office/drawing/2014/main" xmlns="" id="{490022C9-F034-4612-88FE-92B2EEA95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1958975"/>
            <a:ext cx="5754688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3" descr="graphdb-compare-docdb-g.svg">
            <a:extLst>
              <a:ext uri="{FF2B5EF4-FFF2-40B4-BE49-F238E27FC236}">
                <a16:creationId xmlns:a16="http://schemas.microsoft.com/office/drawing/2014/main" xmlns="" id="{A397CC86-3013-46D5-AADD-C95983A65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3451225"/>
            <a:ext cx="7951788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B25354-4711-4B3D-B1C3-A1D2062B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Document DB  to </a:t>
            </a:r>
            <a:r>
              <a:rPr lang="en-US" altLang="zh-CN" dirty="0">
                <a:solidFill>
                  <a:srgbClr val="FF0000"/>
                </a:solidFill>
              </a:rPr>
              <a:t>Neo4j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8EE2089-50E8-4CD6-80DA-4CE9E72E29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48133" name="灯片编号占位符 4">
            <a:extLst>
              <a:ext uri="{FF2B5EF4-FFF2-40B4-BE49-F238E27FC236}">
                <a16:creationId xmlns:a16="http://schemas.microsoft.com/office/drawing/2014/main" xmlns="" id="{1D616AC9-E267-4095-BE49-F8450D0EA8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802F2F-5169-40D8-9D6E-9A096FDF9771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4" name="页脚占位符 5">
            <a:extLst>
              <a:ext uri="{FF2B5EF4-FFF2-40B4-BE49-F238E27FC236}">
                <a16:creationId xmlns:a16="http://schemas.microsoft.com/office/drawing/2014/main" xmlns="" id="{6822BA5A-D6CB-44A9-8749-96DA8DE360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8135" name="Picture 2" descr="graphdb-compare-docdb.svg">
            <a:extLst>
              <a:ext uri="{FF2B5EF4-FFF2-40B4-BE49-F238E27FC236}">
                <a16:creationId xmlns:a16="http://schemas.microsoft.com/office/drawing/2014/main" xmlns="" id="{BF5CB7ED-8CE4-4CCA-9FCE-C098720DF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363663"/>
            <a:ext cx="8320088" cy="228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xmlns="" id="{FF25274F-5FB1-493D-B8E0-85575863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提纲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xmlns="" id="{C01D6E5C-7DB0-424B-9CCC-C6BA8D243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图结构的优势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Neo4j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en-US" altLang="zh-CN" sz="2600" dirty="0" smtClean="0"/>
              <a:t>Neo4j</a:t>
            </a:r>
            <a:r>
              <a:rPr lang="zh-CN" altLang="en-US" sz="2600" dirty="0"/>
              <a:t>简介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Neo4j</a:t>
            </a:r>
            <a:r>
              <a:rPr lang="zh-CN" altLang="en-US" sz="2600" dirty="0"/>
              <a:t>数据模型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en-US" altLang="zh-CN" sz="2600" dirty="0">
                <a:solidFill>
                  <a:srgbClr val="FF0000"/>
                </a:solidFill>
              </a:rPr>
              <a:t>Neo4j</a:t>
            </a:r>
            <a:r>
              <a:rPr lang="zh-CN" altLang="en-US" sz="2600" dirty="0">
                <a:solidFill>
                  <a:srgbClr val="FF0000"/>
                </a:solidFill>
              </a:rPr>
              <a:t>应用</a:t>
            </a:r>
            <a:r>
              <a:rPr lang="zh-CN" altLang="en-US" sz="2600" dirty="0" smtClean="0">
                <a:solidFill>
                  <a:srgbClr val="FF0000"/>
                </a:solidFill>
              </a:rPr>
              <a:t>案例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err="1"/>
              <a:t>HyperGraphDB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EF90F4-4B0A-46BC-B9E1-F67D4C894D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09799F-1DE9-4A06-947D-268105C138FD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11269" name="灯片编号占位符 4">
            <a:extLst>
              <a:ext uri="{FF2B5EF4-FFF2-40B4-BE49-F238E27FC236}">
                <a16:creationId xmlns:a16="http://schemas.microsoft.com/office/drawing/2014/main" xmlns="" id="{4AC64F63-1BA7-4E0E-8A53-A57BBC0C5D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9D560E-6241-48F7-AA4F-3102CDB4FA5B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0" name="页脚占位符 5">
            <a:extLst>
              <a:ext uri="{FF2B5EF4-FFF2-40B4-BE49-F238E27FC236}">
                <a16:creationId xmlns:a16="http://schemas.microsoft.com/office/drawing/2014/main" xmlns="" id="{975A976A-0FDE-488E-B2FB-02309C439A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360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7762F14-799A-4398-B6D1-96373380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关系数据库的不足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xmlns="" id="{73BAF8F1-02DF-4F93-9EB4-F7EDCD9CD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随着离散数据的增加，数据集的宏观结构会越发复杂和不规整，关系模型将造成大量表连接、稀疏行和非空检查逻辑，</a:t>
            </a:r>
            <a:endParaRPr lang="en-US" altLang="zh-CN"/>
          </a:p>
          <a:p>
            <a:pPr eaLnBrk="1" hangingPunct="1"/>
            <a:r>
              <a:rPr lang="zh-CN" altLang="en-US"/>
              <a:t>关系世界中连通性的增强将转换为连接操作的增加，会阻碍性能，使得数据库难以响应变化的业务需求</a:t>
            </a:r>
          </a:p>
          <a:p>
            <a:endParaRPr lang="zh-CN" altLang="en-US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xmlns="" id="{D8488C83-03D1-4770-9A14-8E152BC9A4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9BEAF9-6260-4F5F-9928-740A5EBEB18E}" type="slidenum">
              <a:rPr lang="zh-CN" altLang="en-US" sz="2400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77C4DA2-F393-4B34-B31C-7CB7FC9130B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kumimoji="0" lang="en-US" altLang="zh-CN">
                <a:solidFill>
                  <a:schemeClr val="bg1"/>
                </a:solidFill>
                <a:latin typeface="+mn-lt"/>
                <a:ea typeface="华文新魏" panose="02010800040101010101" pitchFamily="2" charset="-122"/>
              </a:rPr>
              <a:t>Neo4j</a:t>
            </a:r>
            <a:r>
              <a:rPr kumimoji="0" lang="zh-CN" altLang="en-US">
                <a:solidFill>
                  <a:schemeClr val="bg1"/>
                </a:solidFill>
                <a:latin typeface="+mn-lt"/>
                <a:ea typeface="华文新魏" panose="02010800040101010101" pitchFamily="2" charset="-122"/>
              </a:rPr>
              <a:t>数据库系统</a:t>
            </a:r>
            <a:endParaRPr kumimoji="0" lang="en-US" altLang="zh-CN" sz="1800" dirty="0">
              <a:solidFill>
                <a:schemeClr val="bg1"/>
              </a:solidFill>
              <a:latin typeface="+mn-lt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图片 6">
            <a:extLst>
              <a:ext uri="{FF2B5EF4-FFF2-40B4-BE49-F238E27FC236}">
                <a16:creationId xmlns:a16="http://schemas.microsoft.com/office/drawing/2014/main" xmlns="" id="{6BF5B656-1DFB-4D29-A733-07CAF0190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16113"/>
            <a:ext cx="835342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D307B25-11AC-461D-9B7B-E47ECFC1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1-Hello World</a:t>
            </a:r>
            <a:endParaRPr lang="zh-CN" altLang="en-US" dirty="0"/>
          </a:p>
        </p:txBody>
      </p:sp>
      <p:sp>
        <p:nvSpPr>
          <p:cNvPr id="50180" name="内容占位符 2">
            <a:extLst>
              <a:ext uri="{FF2B5EF4-FFF2-40B4-BE49-F238E27FC236}">
                <a16:creationId xmlns:a16="http://schemas.microsoft.com/office/drawing/2014/main" xmlns="" id="{E79EC341-692C-45DA-B22C-76D130DF6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/>
              <a:t>创建节点</a:t>
            </a:r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C860DA6-100F-4FEB-9BA9-66A102ACCE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50182" name="灯片编号占位符 4">
            <a:extLst>
              <a:ext uri="{FF2B5EF4-FFF2-40B4-BE49-F238E27FC236}">
                <a16:creationId xmlns:a16="http://schemas.microsoft.com/office/drawing/2014/main" xmlns="" id="{5E23F85C-D2E8-4FE2-92AC-F24B077571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598856-BFDF-4043-AC3E-DF0B9C6BF4B4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3" name="页脚占位符 5">
            <a:extLst>
              <a:ext uri="{FF2B5EF4-FFF2-40B4-BE49-F238E27FC236}">
                <a16:creationId xmlns:a16="http://schemas.microsoft.com/office/drawing/2014/main" xmlns="" id="{44FF5CF8-CCE5-418F-8E0A-FB1D95150B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0184" name="Picture 2" descr="Hello-World-Graph-java.svg">
            <a:extLst>
              <a:ext uri="{FF2B5EF4-FFF2-40B4-BE49-F238E27FC236}">
                <a16:creationId xmlns:a16="http://schemas.microsoft.com/office/drawing/2014/main" xmlns="" id="{D952BFFC-FAE1-4E9A-84AD-9B72D339B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050" y="3702050"/>
            <a:ext cx="2928938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E022BE0-857F-47FC-8CC2-BC5BC5D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Hello World</a:t>
            </a:r>
            <a:endParaRPr lang="zh-CN" altLang="en-US" dirty="0"/>
          </a:p>
        </p:txBody>
      </p:sp>
      <p:sp>
        <p:nvSpPr>
          <p:cNvPr id="51203" name="内容占位符 2">
            <a:extLst>
              <a:ext uri="{FF2B5EF4-FFF2-40B4-BE49-F238E27FC236}">
                <a16:creationId xmlns:a16="http://schemas.microsoft.com/office/drawing/2014/main" xmlns="" id="{52234CF4-AD8C-497C-B527-B895838CD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打印结果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56AF700-F0ED-4A8B-8D41-285CD52B3F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51205" name="灯片编号占位符 4">
            <a:extLst>
              <a:ext uri="{FF2B5EF4-FFF2-40B4-BE49-F238E27FC236}">
                <a16:creationId xmlns:a16="http://schemas.microsoft.com/office/drawing/2014/main" xmlns="" id="{DD3DA6C0-D3CF-4586-AF42-5A34B13572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15B829-B2E7-4C39-998A-93F8266EB951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6" name="页脚占位符 5">
            <a:extLst>
              <a:ext uri="{FF2B5EF4-FFF2-40B4-BE49-F238E27FC236}">
                <a16:creationId xmlns:a16="http://schemas.microsoft.com/office/drawing/2014/main" xmlns="" id="{9AE6B14D-2364-45F9-8F99-A1520ABDCD6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1207" name="图片 6">
            <a:extLst>
              <a:ext uri="{FF2B5EF4-FFF2-40B4-BE49-F238E27FC236}">
                <a16:creationId xmlns:a16="http://schemas.microsoft.com/office/drawing/2014/main" xmlns="" id="{1155F116-CCAF-4AB2-9EFA-C692CBC56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205038"/>
            <a:ext cx="63817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1F377F36-4249-412A-BDA0-B9229927F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317875"/>
            <a:ext cx="35480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xmlns="" id="{BC38AD30-D3E6-4F6D-9907-481498F81195}"/>
              </a:ext>
            </a:extLst>
          </p:cNvPr>
          <p:cNvSpPr txBox="1">
            <a:spLocks/>
          </p:cNvSpPr>
          <p:nvPr/>
        </p:nvSpPr>
        <p:spPr bwMode="auto">
          <a:xfrm>
            <a:off x="685800" y="4230688"/>
            <a:ext cx="7772400" cy="19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zh-CN" sz="2400" kern="0" dirty="0"/>
              <a:t>移除数据</a:t>
            </a:r>
            <a:endParaRPr lang="zh-CN" altLang="en-US" sz="2400" kern="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6C0E96FB-8A7A-4B3D-9F82-2896A55FC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935538"/>
            <a:ext cx="82772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3CA829-A70E-4823-9540-A1DCEA9C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0" dirty="0">
                <a:effectLst/>
              </a:rPr>
              <a:t>2-</a:t>
            </a:r>
            <a:r>
              <a:rPr lang="zh-CN" altLang="en-US" b="0" dirty="0">
                <a:effectLst/>
              </a:rPr>
              <a:t>歌曲信息管理</a:t>
            </a:r>
            <a:endParaRPr lang="zh-CN" altLang="en-US" dirty="0"/>
          </a:p>
        </p:txBody>
      </p:sp>
      <p:sp>
        <p:nvSpPr>
          <p:cNvPr id="52227" name="内容占位符 2">
            <a:extLst>
              <a:ext uri="{FF2B5EF4-FFF2-40B4-BE49-F238E27FC236}">
                <a16:creationId xmlns:a16="http://schemas.microsoft.com/office/drawing/2014/main" xmlns="" id="{1C107AB7-4F03-4203-9994-7D8161CEF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实体包括歌手、歌曲和专辑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关系则包括歌手与专辑之间的发布关系，以及专辑与歌曲之间的包含关系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BA39F36-6BBF-4138-88A9-C831498603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52229" name="灯片编号占位符 4">
            <a:extLst>
              <a:ext uri="{FF2B5EF4-FFF2-40B4-BE49-F238E27FC236}">
                <a16:creationId xmlns:a16="http://schemas.microsoft.com/office/drawing/2014/main" xmlns="" id="{CB9836A1-8B19-48B4-9F8E-D5ACC6A13C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C0A438-4E40-4A96-A590-1D8B7EED5367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0" name="页脚占位符 5">
            <a:extLst>
              <a:ext uri="{FF2B5EF4-FFF2-40B4-BE49-F238E27FC236}">
                <a16:creationId xmlns:a16="http://schemas.microsoft.com/office/drawing/2014/main" xmlns="" id="{E9F7D103-7DE9-4AFF-8C1C-8DFD20A84B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图片 6">
            <a:extLst>
              <a:ext uri="{FF2B5EF4-FFF2-40B4-BE49-F238E27FC236}">
                <a16:creationId xmlns:a16="http://schemas.microsoft.com/office/drawing/2014/main" xmlns="" id="{D1ACB532-4977-459E-B0B0-7FC15399B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1371600"/>
            <a:ext cx="807720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C576485-FB8B-4417-82CB-18BB2366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0" dirty="0">
                <a:effectLst/>
              </a:rPr>
              <a:t>歌曲信息管理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D2BBEB-4C55-42C8-93ED-54C1FEF0FCA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53253" name="灯片编号占位符 4">
            <a:extLst>
              <a:ext uri="{FF2B5EF4-FFF2-40B4-BE49-F238E27FC236}">
                <a16:creationId xmlns:a16="http://schemas.microsoft.com/office/drawing/2014/main" xmlns="" id="{2120BE37-6692-47DA-81B6-6D4CE479AF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2C12A6-63C4-4A8C-B12B-CDABB2DA1447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4" name="页脚占位符 5">
            <a:extLst>
              <a:ext uri="{FF2B5EF4-FFF2-40B4-BE49-F238E27FC236}">
                <a16:creationId xmlns:a16="http://schemas.microsoft.com/office/drawing/2014/main" xmlns="" id="{BB355F7C-A8A9-4903-BE54-6C6435E0CC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2435F03-FD4D-4173-826A-7338F71E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0" dirty="0">
                <a:effectLst/>
              </a:rPr>
              <a:t>歌曲信息管理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EC71675-EC98-4C5D-993B-6421A9B5C7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54276" name="灯片编号占位符 4">
            <a:extLst>
              <a:ext uri="{FF2B5EF4-FFF2-40B4-BE49-F238E27FC236}">
                <a16:creationId xmlns:a16="http://schemas.microsoft.com/office/drawing/2014/main" xmlns="" id="{C0BAE0FC-048A-4B62-A773-2870C88086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F5A1C6-CBCC-495C-9C95-5EFA6F6D9483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7" name="页脚占位符 5">
            <a:extLst>
              <a:ext uri="{FF2B5EF4-FFF2-40B4-BE49-F238E27FC236}">
                <a16:creationId xmlns:a16="http://schemas.microsoft.com/office/drawing/2014/main" xmlns="" id="{10FAF93C-B7DB-48F9-AC05-FCF3A91572D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4278" name="图片 6">
            <a:extLst>
              <a:ext uri="{FF2B5EF4-FFF2-40B4-BE49-F238E27FC236}">
                <a16:creationId xmlns:a16="http://schemas.microsoft.com/office/drawing/2014/main" xmlns="" id="{D892F695-44FF-437C-9ACD-ED277B618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82713"/>
            <a:ext cx="714375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9BCABE6-B66E-410D-8BDA-FBFA2378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0" dirty="0">
                <a:effectLst/>
              </a:rPr>
              <a:t>歌曲信息管理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02AC369-1EC5-4238-AC7F-59D0B739EC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55300" name="灯片编号占位符 4">
            <a:extLst>
              <a:ext uri="{FF2B5EF4-FFF2-40B4-BE49-F238E27FC236}">
                <a16:creationId xmlns:a16="http://schemas.microsoft.com/office/drawing/2014/main" xmlns="" id="{26B6B836-2797-42F7-A052-FD2CFF35A1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A07CCD-103F-42A2-9DC1-43A65EE1F902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1" name="页脚占位符 5">
            <a:extLst>
              <a:ext uri="{FF2B5EF4-FFF2-40B4-BE49-F238E27FC236}">
                <a16:creationId xmlns:a16="http://schemas.microsoft.com/office/drawing/2014/main" xmlns="" id="{048356F4-7ACE-4A2F-AD93-6AF856BC192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5302" name="图片 6">
            <a:extLst>
              <a:ext uri="{FF2B5EF4-FFF2-40B4-BE49-F238E27FC236}">
                <a16:creationId xmlns:a16="http://schemas.microsoft.com/office/drawing/2014/main" xmlns="" id="{1FF373DE-6206-46F0-AC2E-C272E695E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2592388"/>
            <a:ext cx="93535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3" name="内容占位符 2">
            <a:extLst>
              <a:ext uri="{FF2B5EF4-FFF2-40B4-BE49-F238E27FC236}">
                <a16:creationId xmlns:a16="http://schemas.microsoft.com/office/drawing/2014/main" xmlns="" id="{8BDE20BB-7395-443F-A474-6CC5EDF14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25" y="1341438"/>
            <a:ext cx="7772400" cy="4876800"/>
          </a:xfrm>
        </p:spPr>
        <p:txBody>
          <a:bodyPr/>
          <a:lstStyle/>
          <a:p>
            <a:r>
              <a:rPr lang="zh-CN" altLang="en-US" sz="2400"/>
              <a:t>查找一个歌手所发行的所有歌曲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F0CB60-F385-4761-A979-D1699403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3-</a:t>
            </a:r>
            <a:r>
              <a:rPr lang="zh-CN" altLang="zh-CN" dirty="0">
                <a:effectLst/>
              </a:rPr>
              <a:t>社交网络</a:t>
            </a:r>
            <a:endParaRPr lang="zh-CN" altLang="en-US" dirty="0"/>
          </a:p>
        </p:txBody>
      </p:sp>
      <p:sp>
        <p:nvSpPr>
          <p:cNvPr id="56323" name="内容占位符 2">
            <a:extLst>
              <a:ext uri="{FF2B5EF4-FFF2-40B4-BE49-F238E27FC236}">
                <a16:creationId xmlns:a16="http://schemas.microsoft.com/office/drawing/2014/main" xmlns="" id="{076C1C91-96F1-4871-AB79-CDED50AF1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786D802-CC9B-4DF8-BDC0-E7E4928430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56325" name="灯片编号占位符 4">
            <a:extLst>
              <a:ext uri="{FF2B5EF4-FFF2-40B4-BE49-F238E27FC236}">
                <a16:creationId xmlns:a16="http://schemas.microsoft.com/office/drawing/2014/main" xmlns="" id="{8027B8B5-182A-4742-B624-8EFC56A8F4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524472-CB0D-4967-A747-439468F683B6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6" name="页脚占位符 5">
            <a:extLst>
              <a:ext uri="{FF2B5EF4-FFF2-40B4-BE49-F238E27FC236}">
                <a16:creationId xmlns:a16="http://schemas.microsoft.com/office/drawing/2014/main" xmlns="" id="{590597F8-F3C5-4DB8-BC44-185D0645C5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6327" name="Picture 2" descr="socnet-model.png">
            <a:extLst>
              <a:ext uri="{FF2B5EF4-FFF2-40B4-BE49-F238E27FC236}">
                <a16:creationId xmlns:a16="http://schemas.microsoft.com/office/drawing/2014/main" xmlns="" id="{123EDDA1-E4A1-441F-B4E8-200E90ED6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1449388"/>
            <a:ext cx="6665913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EBC8A91-BCD1-4F87-A8E8-E374DE2E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数据模型</a:t>
            </a:r>
          </a:p>
        </p:txBody>
      </p:sp>
      <p:sp>
        <p:nvSpPr>
          <p:cNvPr id="57347" name="内容占位符 2">
            <a:extLst>
              <a:ext uri="{FF2B5EF4-FFF2-40B4-BE49-F238E27FC236}">
                <a16:creationId xmlns:a16="http://schemas.microsoft.com/office/drawing/2014/main" xmlns="" id="{0300FAEA-7896-45DB-B137-A5D31D412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/>
              <a:t>一个社交网络的数据模型是</a:t>
            </a:r>
            <a:r>
              <a:rPr lang="zh-CN" altLang="en-US" sz="2400"/>
              <a:t>简单</a:t>
            </a:r>
            <a:r>
              <a:rPr lang="zh-CN" altLang="zh-CN" sz="2400"/>
              <a:t>漂亮的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en-US" altLang="zh-CN" sz="2200"/>
              <a:t>Person</a:t>
            </a:r>
            <a:r>
              <a:rPr lang="en-US" altLang="zh-CN" sz="2600"/>
              <a:t> </a:t>
            </a:r>
            <a:endParaRPr lang="zh-CN" altLang="zh-CN" sz="2200"/>
          </a:p>
          <a:p>
            <a:pPr lvl="2">
              <a:lnSpc>
                <a:spcPct val="150000"/>
              </a:lnSpc>
            </a:pPr>
            <a:r>
              <a:rPr lang="en-US" altLang="zh-CN" sz="1800"/>
              <a:t>friend: </a:t>
            </a:r>
            <a:r>
              <a:rPr lang="zh-CN" altLang="zh-CN" sz="1800"/>
              <a:t>连接两个不同 </a:t>
            </a:r>
            <a:r>
              <a:rPr lang="en-US" altLang="zh-CN" sz="1800"/>
              <a:t>Person </a:t>
            </a:r>
            <a:r>
              <a:rPr lang="zh-CN" altLang="zh-CN" sz="1800"/>
              <a:t>实例的关系 </a:t>
            </a:r>
            <a:r>
              <a:rPr lang="en-US" altLang="zh-CN" sz="1800"/>
              <a:t>(</a:t>
            </a:r>
            <a:r>
              <a:rPr lang="zh-CN" altLang="zh-CN" sz="1800"/>
              <a:t>不能连接自己</a:t>
            </a:r>
            <a:r>
              <a:rPr lang="en-US" altLang="zh-CN" sz="1800"/>
              <a:t>) </a:t>
            </a:r>
            <a:endParaRPr lang="zh-CN" altLang="zh-CN" sz="1800"/>
          </a:p>
          <a:p>
            <a:pPr lvl="2">
              <a:lnSpc>
                <a:spcPct val="150000"/>
              </a:lnSpc>
            </a:pPr>
            <a:r>
              <a:rPr lang="en-US" altLang="zh-CN" sz="1800"/>
              <a:t>status: </a:t>
            </a:r>
            <a:r>
              <a:rPr lang="zh-CN" altLang="zh-CN" sz="1800"/>
              <a:t>连接到最近的 </a:t>
            </a:r>
            <a:r>
              <a:rPr lang="en-US" altLang="zh-CN" sz="1800"/>
              <a:t>StatusUpdate </a:t>
            </a:r>
            <a:endParaRPr lang="zh-CN" altLang="zh-CN" sz="1800"/>
          </a:p>
          <a:p>
            <a:pPr lvl="1">
              <a:lnSpc>
                <a:spcPct val="150000"/>
              </a:lnSpc>
            </a:pPr>
            <a:r>
              <a:rPr lang="en-US" altLang="zh-CN" sz="2200"/>
              <a:t>StatusUpdate</a:t>
            </a:r>
            <a:r>
              <a:rPr lang="en-US" altLang="zh-CN" sz="2600"/>
              <a:t> </a:t>
            </a:r>
            <a:endParaRPr lang="zh-CN" altLang="zh-CN" sz="2200"/>
          </a:p>
          <a:p>
            <a:pPr lvl="2">
              <a:lnSpc>
                <a:spcPct val="150000"/>
              </a:lnSpc>
            </a:pPr>
            <a:r>
              <a:rPr lang="en-US" altLang="zh-CN" sz="1800"/>
              <a:t>next: </a:t>
            </a:r>
            <a:r>
              <a:rPr lang="zh-CN" altLang="zh-CN" sz="1800"/>
              <a:t>指向在主线上的下一个 </a:t>
            </a:r>
            <a:r>
              <a:rPr lang="en-US" altLang="zh-CN" sz="1800"/>
              <a:t>StatusUpdate </a:t>
            </a:r>
            <a:r>
              <a:rPr lang="zh-CN" altLang="zh-CN" sz="1800"/>
              <a:t>，是在当前这个状态更新之前发生的 </a:t>
            </a:r>
          </a:p>
          <a:p>
            <a:pPr>
              <a:lnSpc>
                <a:spcPct val="150000"/>
              </a:lnSpc>
            </a:pPr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E96DBB8-437A-4992-BBAF-6ECC801C6E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57349" name="灯片编号占位符 4">
            <a:extLst>
              <a:ext uri="{FF2B5EF4-FFF2-40B4-BE49-F238E27FC236}">
                <a16:creationId xmlns:a16="http://schemas.microsoft.com/office/drawing/2014/main" xmlns="" id="{A18374EE-8358-456D-B273-93735FE01F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4ED55B-2A4E-4857-9DF9-80615A78762F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0" name="页脚占位符 5">
            <a:extLst>
              <a:ext uri="{FF2B5EF4-FFF2-40B4-BE49-F238E27FC236}">
                <a16:creationId xmlns:a16="http://schemas.microsoft.com/office/drawing/2014/main" xmlns="" id="{2A8F7CFB-94CB-4B10-BB07-DE81733CAF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BA9F4AF-6683-4241-B074-5D9DBA11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>
                <a:effectLst/>
              </a:rPr>
              <a:t>状态图实例</a:t>
            </a:r>
            <a:endParaRPr lang="zh-CN" altLang="en-US" dirty="0"/>
          </a:p>
        </p:txBody>
      </p:sp>
      <p:sp>
        <p:nvSpPr>
          <p:cNvPr id="58371" name="内容占位符 2">
            <a:extLst>
              <a:ext uri="{FF2B5EF4-FFF2-40B4-BE49-F238E27FC236}">
                <a16:creationId xmlns:a16="http://schemas.microsoft.com/office/drawing/2014/main" xmlns="" id="{399BFD5F-23E3-4935-9202-A1D31434C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464185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/>
              <a:t>一个 </a:t>
            </a:r>
            <a:r>
              <a:rPr lang="en-US" altLang="zh-CN" sz="2400"/>
              <a:t>Person </a:t>
            </a:r>
            <a:r>
              <a:rPr lang="zh-CN" altLang="zh-CN" sz="2400"/>
              <a:t>的 </a:t>
            </a:r>
            <a:r>
              <a:rPr lang="en-US" altLang="zh-CN" sz="2400"/>
              <a:t>StatusUpdate </a:t>
            </a:r>
            <a:r>
              <a:rPr lang="zh-CN" altLang="zh-CN" sz="2400"/>
              <a:t>列表是一个链表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zh-CN" altLang="zh-CN" sz="2200"/>
              <a:t>表头（最近动态）可以通过下一个 </a:t>
            </a:r>
            <a:r>
              <a:rPr lang="en-US" altLang="zh-CN" sz="2200"/>
              <a:t>status </a:t>
            </a:r>
            <a:r>
              <a:rPr lang="zh-CN" altLang="zh-CN" sz="2200"/>
              <a:t>找到</a:t>
            </a:r>
            <a:endParaRPr lang="en-US" altLang="zh-CN" sz="2200"/>
          </a:p>
          <a:p>
            <a:pPr lvl="1">
              <a:lnSpc>
                <a:spcPct val="150000"/>
              </a:lnSpc>
            </a:pPr>
            <a:r>
              <a:rPr lang="zh-CN" altLang="zh-CN" sz="2200"/>
              <a:t>每一个随后的 </a:t>
            </a:r>
            <a:r>
              <a:rPr lang="en-US" altLang="zh-CN" sz="2200"/>
              <a:t>StatusUpdate </a:t>
            </a:r>
            <a:r>
              <a:rPr lang="zh-CN" altLang="zh-CN" sz="2200"/>
              <a:t>都通过关系 </a:t>
            </a:r>
            <a:r>
              <a:rPr lang="en-US" altLang="zh-CN" sz="2200"/>
              <a:t>next </a:t>
            </a:r>
            <a:r>
              <a:rPr lang="zh-CN" altLang="zh-CN" sz="2200"/>
              <a:t>相连</a:t>
            </a:r>
            <a:endParaRPr lang="en-US" altLang="zh-CN" sz="2200"/>
          </a:p>
          <a:p>
            <a:pPr>
              <a:lnSpc>
                <a:spcPct val="150000"/>
              </a:lnSpc>
            </a:pPr>
            <a:r>
              <a:rPr lang="zh-CN" altLang="en-US" sz="2400"/>
              <a:t>使用</a:t>
            </a:r>
            <a:r>
              <a:rPr lang="zh-CN" altLang="zh-CN" sz="2400"/>
              <a:t>遍历查询</a:t>
            </a:r>
            <a:r>
              <a:rPr lang="zh-CN" altLang="en-US" sz="2400"/>
              <a:t>来</a:t>
            </a:r>
            <a:r>
              <a:rPr lang="zh-CN" altLang="zh-CN" sz="2400"/>
              <a:t>读取状态更新情况</a:t>
            </a:r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94C5169-83AC-4B82-AABB-1E34DE4BA7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58373" name="灯片编号占位符 4">
            <a:extLst>
              <a:ext uri="{FF2B5EF4-FFF2-40B4-BE49-F238E27FC236}">
                <a16:creationId xmlns:a16="http://schemas.microsoft.com/office/drawing/2014/main" xmlns="" id="{16C16A29-7DE3-4A44-9342-91AB6934F5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E18424-2FDF-4DEF-9C30-5ACC4EBFDC0C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4" name="页脚占位符 5">
            <a:extLst>
              <a:ext uri="{FF2B5EF4-FFF2-40B4-BE49-F238E27FC236}">
                <a16:creationId xmlns:a16="http://schemas.microsoft.com/office/drawing/2014/main" xmlns="" id="{5660533E-DCD2-441F-BB06-34AD8F291A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8375" name="Picture 2" descr="andreas-status-updates.svg">
            <a:extLst>
              <a:ext uri="{FF2B5EF4-FFF2-40B4-BE49-F238E27FC236}">
                <a16:creationId xmlns:a16="http://schemas.microsoft.com/office/drawing/2014/main" xmlns="" id="{C0F945E6-AABF-4DDD-BD6C-3983CD760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1387475"/>
            <a:ext cx="3487738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5D6E04D-D78C-4A01-9235-A7FBE1B2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>
                <a:effectLst/>
              </a:rPr>
              <a:t>活动流</a:t>
            </a:r>
            <a:endParaRPr lang="zh-CN" altLang="en-US" dirty="0"/>
          </a:p>
        </p:txBody>
      </p:sp>
      <p:sp>
        <p:nvSpPr>
          <p:cNvPr id="59395" name="内容占位符 2">
            <a:extLst>
              <a:ext uri="{FF2B5EF4-FFF2-40B4-BE49-F238E27FC236}">
                <a16:creationId xmlns:a16="http://schemas.microsoft.com/office/drawing/2014/main" xmlns="" id="{9F0320E0-7EFE-4AAB-AC9B-DA8FA8A05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如何</a:t>
            </a:r>
            <a:r>
              <a:rPr lang="zh-CN" altLang="zh-CN" sz="2400"/>
              <a:t>读取朋友的消息动态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en-US" altLang="zh-CN" sz="2200"/>
              <a:t>1.</a:t>
            </a:r>
            <a:r>
              <a:rPr lang="zh-CN" altLang="zh-CN" sz="2200"/>
              <a:t>抓取所有的好友动态放入一个列表</a:t>
            </a:r>
            <a:r>
              <a:rPr lang="en-US" altLang="zh-CN" sz="2200"/>
              <a:t> — </a:t>
            </a:r>
            <a:r>
              <a:rPr lang="zh-CN" altLang="zh-CN" sz="2200"/>
              <a:t>最新的排前面 </a:t>
            </a:r>
          </a:p>
          <a:p>
            <a:pPr lvl="1">
              <a:lnSpc>
                <a:spcPct val="150000"/>
              </a:lnSpc>
            </a:pPr>
            <a:r>
              <a:rPr lang="en-US" altLang="zh-CN" sz="2200"/>
              <a:t>2.</a:t>
            </a:r>
            <a:r>
              <a:rPr lang="zh-CN" altLang="zh-CN" sz="2200"/>
              <a:t>对列表进行排序 </a:t>
            </a:r>
          </a:p>
          <a:p>
            <a:pPr lvl="1">
              <a:lnSpc>
                <a:spcPct val="150000"/>
              </a:lnSpc>
            </a:pPr>
            <a:r>
              <a:rPr lang="en-US" altLang="zh-CN" sz="2200"/>
              <a:t>3.</a:t>
            </a:r>
            <a:r>
              <a:rPr lang="zh-CN" altLang="zh-CN" sz="2200"/>
              <a:t>返回列表中的第一个记录 </a:t>
            </a:r>
          </a:p>
          <a:p>
            <a:pPr lvl="1">
              <a:lnSpc>
                <a:spcPct val="150000"/>
              </a:lnSpc>
            </a:pPr>
            <a:r>
              <a:rPr lang="en-US" altLang="zh-CN" sz="2200"/>
              <a:t>4.</a:t>
            </a:r>
            <a:r>
              <a:rPr lang="zh-CN" altLang="zh-CN" sz="2200"/>
              <a:t>如果第一个迭代器为空，则把它从列表移除</a:t>
            </a:r>
            <a:r>
              <a:rPr lang="zh-CN" altLang="en-US" sz="2200"/>
              <a:t>；</a:t>
            </a:r>
            <a:r>
              <a:rPr lang="zh-CN" altLang="zh-CN" sz="2200"/>
              <a:t>否则，在这个迭代器中获取下一个记录 </a:t>
            </a:r>
          </a:p>
          <a:p>
            <a:pPr lvl="1">
              <a:lnSpc>
                <a:spcPct val="150000"/>
              </a:lnSpc>
            </a:pPr>
            <a:r>
              <a:rPr lang="en-US" altLang="zh-CN" sz="2200"/>
              <a:t>5.</a:t>
            </a:r>
            <a:r>
              <a:rPr lang="zh-CN" altLang="zh-CN" sz="2200"/>
              <a:t>跳转到步骤</a:t>
            </a:r>
            <a:r>
              <a:rPr lang="en-US" altLang="zh-CN" sz="2200"/>
              <a:t>2</a:t>
            </a:r>
            <a:r>
              <a:rPr lang="zh-CN" altLang="zh-CN" sz="2200"/>
              <a:t>直到在列表中没有任何记录</a:t>
            </a:r>
            <a:endParaRPr lang="zh-CN" altLang="en-US" sz="22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FE9EC2B-B0DF-4BB4-B0FB-4C3932A78E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59397" name="灯片编号占位符 4">
            <a:extLst>
              <a:ext uri="{FF2B5EF4-FFF2-40B4-BE49-F238E27FC236}">
                <a16:creationId xmlns:a16="http://schemas.microsoft.com/office/drawing/2014/main" xmlns="" id="{091429BC-1880-4B5F-8BCF-4644485CA2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E3DC6D-FA12-4F86-BB09-89A83F507564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8" name="页脚占位符 5">
            <a:extLst>
              <a:ext uri="{FF2B5EF4-FFF2-40B4-BE49-F238E27FC236}">
                <a16:creationId xmlns:a16="http://schemas.microsoft.com/office/drawing/2014/main" xmlns="" id="{CEC4EBFA-2A9C-42C0-9A32-F155D20364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2A6E6E-3635-45C8-9A0F-8162FAFB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关系数据库的不足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xmlns="" id="{CD4F9C2A-ACD4-49E8-825F-0C3B0F28E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484313"/>
            <a:ext cx="3454400" cy="4876800"/>
          </a:xfrm>
        </p:spPr>
        <p:txBody>
          <a:bodyPr/>
          <a:lstStyle/>
          <a:p>
            <a:r>
              <a:rPr lang="zh-CN" altLang="en-US" sz="2800"/>
              <a:t>根据右侧的关系模式，完成一下工作：</a:t>
            </a:r>
            <a:endParaRPr lang="en-US" altLang="zh-CN" sz="2800"/>
          </a:p>
          <a:p>
            <a:pPr lvl="1"/>
            <a:r>
              <a:rPr lang="zh-CN" altLang="en-US" sz="2400"/>
              <a:t>查询</a:t>
            </a:r>
            <a:r>
              <a:rPr lang="en-US" altLang="zh-CN" sz="2400"/>
              <a:t>Alice</a:t>
            </a:r>
            <a:r>
              <a:rPr lang="zh-CN" altLang="en-US" sz="2400"/>
              <a:t>购买了什么商品？</a:t>
            </a:r>
            <a:endParaRPr lang="en-US" altLang="zh-CN" sz="2400"/>
          </a:p>
          <a:p>
            <a:pPr lvl="1"/>
            <a:r>
              <a:rPr lang="zh-CN" altLang="en-US" sz="2400"/>
              <a:t>购买了</a:t>
            </a:r>
            <a:r>
              <a:rPr lang="en-US" altLang="zh-CN" sz="2400"/>
              <a:t>potatoes</a:t>
            </a:r>
            <a:r>
              <a:rPr lang="zh-CN" altLang="en-US" sz="2400"/>
              <a:t>的有哪些用户？</a:t>
            </a:r>
            <a:endParaRPr lang="en-US" altLang="zh-CN" sz="2400"/>
          </a:p>
          <a:p>
            <a:pPr lvl="1"/>
            <a:r>
              <a:rPr lang="zh-CN" altLang="en-US" sz="2400"/>
              <a:t>同时购买了</a:t>
            </a:r>
            <a:r>
              <a:rPr lang="en-US" altLang="zh-CN" sz="2400"/>
              <a:t>potatoes</a:t>
            </a:r>
            <a:r>
              <a:rPr lang="zh-CN" altLang="en-US" sz="2400"/>
              <a:t>和</a:t>
            </a:r>
            <a:r>
              <a:rPr lang="en-US" altLang="zh-CN" sz="2400"/>
              <a:t>ice creame</a:t>
            </a:r>
            <a:r>
              <a:rPr lang="zh-CN" altLang="en-US" sz="2400"/>
              <a:t>的客户有哪些？</a:t>
            </a:r>
            <a:endParaRPr lang="en-US" altLang="zh-CN" sz="2400"/>
          </a:p>
          <a:p>
            <a:pPr lvl="1"/>
            <a:r>
              <a:rPr lang="en-US" altLang="zh-CN" sz="2400"/>
              <a:t>……</a:t>
            </a:r>
            <a:endParaRPr lang="zh-CN" altLang="en-US" sz="2400"/>
          </a:p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xmlns="" id="{AAF6BDB8-EE5C-4205-B25C-FA8ED8BA90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917095-5011-407A-B364-0EB052D9CEFD}" type="slidenum">
              <a:rPr lang="zh-CN" altLang="en-US" sz="2400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692F6E4-443C-47EA-8B8F-BB99045A555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kumimoji="0" lang="en-US" altLang="zh-CN">
                <a:solidFill>
                  <a:schemeClr val="bg1"/>
                </a:solidFill>
                <a:latin typeface="+mn-lt"/>
                <a:ea typeface="华文新魏" panose="02010800040101010101" pitchFamily="2" charset="-122"/>
              </a:rPr>
              <a:t>Neo4j</a:t>
            </a:r>
            <a:r>
              <a:rPr kumimoji="0" lang="zh-CN" altLang="en-US">
                <a:solidFill>
                  <a:schemeClr val="bg1"/>
                </a:solidFill>
                <a:latin typeface="+mn-lt"/>
                <a:ea typeface="华文新魏" panose="02010800040101010101" pitchFamily="2" charset="-122"/>
              </a:rPr>
              <a:t>数据库系统</a:t>
            </a:r>
            <a:endParaRPr kumimoji="0" lang="en-US" altLang="zh-CN" sz="1800" dirty="0">
              <a:solidFill>
                <a:schemeClr val="bg1"/>
              </a:solidFill>
              <a:latin typeface="+mn-lt"/>
              <a:ea typeface="华文新魏" panose="02010800040101010101" pitchFamily="2" charset="-122"/>
            </a:endParaRPr>
          </a:p>
        </p:txBody>
      </p:sp>
      <p:pic>
        <p:nvPicPr>
          <p:cNvPr id="13318" name="图片 2">
            <a:extLst>
              <a:ext uri="{FF2B5EF4-FFF2-40B4-BE49-F238E27FC236}">
                <a16:creationId xmlns:a16="http://schemas.microsoft.com/office/drawing/2014/main" xmlns="" id="{D6B3458F-67AD-4017-BF9C-E18847ECC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338" y="1371600"/>
            <a:ext cx="4938712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EFEC1F-1F3F-455A-8C2E-F3DDD7DC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>
                <a:effectLst/>
              </a:rPr>
              <a:t>活动流</a:t>
            </a:r>
            <a:endParaRPr lang="zh-CN" altLang="en-US" dirty="0"/>
          </a:p>
        </p:txBody>
      </p:sp>
      <p:sp>
        <p:nvSpPr>
          <p:cNvPr id="60419" name="内容占位符 2">
            <a:extLst>
              <a:ext uri="{FF2B5EF4-FFF2-40B4-BE49-F238E27FC236}">
                <a16:creationId xmlns:a16="http://schemas.microsoft.com/office/drawing/2014/main" xmlns="" id="{CEF84DFB-4209-4C1F-A9FB-7DF10A21A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代码实现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016CF87-78E9-4A4B-AAC4-955465707C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60421" name="灯片编号占位符 4">
            <a:extLst>
              <a:ext uri="{FF2B5EF4-FFF2-40B4-BE49-F238E27FC236}">
                <a16:creationId xmlns:a16="http://schemas.microsoft.com/office/drawing/2014/main" xmlns="" id="{00B69B29-45B7-4E30-94A9-34DD721023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DEF047-DEA8-448C-B62B-01BEBAF13D28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2" name="页脚占位符 5">
            <a:extLst>
              <a:ext uri="{FF2B5EF4-FFF2-40B4-BE49-F238E27FC236}">
                <a16:creationId xmlns:a16="http://schemas.microsoft.com/office/drawing/2014/main" xmlns="" id="{035F85BE-3A9E-46C4-B9D7-D738EFDBBC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0423" name="图片 7">
            <a:extLst>
              <a:ext uri="{FF2B5EF4-FFF2-40B4-BE49-F238E27FC236}">
                <a16:creationId xmlns:a16="http://schemas.microsoft.com/office/drawing/2014/main" xmlns="" id="{C27097F3-4DDD-47CC-8B67-2D256D80B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060575"/>
            <a:ext cx="629602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AC769C2-0D4C-4B0F-8882-882C5AC3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4-</a:t>
            </a:r>
            <a:r>
              <a:rPr lang="zh-CN" altLang="zh-CN" dirty="0">
                <a:effectLst/>
              </a:rPr>
              <a:t>用户角色</a:t>
            </a:r>
            <a:endParaRPr lang="zh-CN" altLang="en-US" dirty="0"/>
          </a:p>
        </p:txBody>
      </p:sp>
      <p:sp>
        <p:nvSpPr>
          <p:cNvPr id="61443" name="内容占位符 2">
            <a:extLst>
              <a:ext uri="{FF2B5EF4-FFF2-40B4-BE49-F238E27FC236}">
                <a16:creationId xmlns:a16="http://schemas.microsoft.com/office/drawing/2014/main" xmlns="" id="{7221A9A1-A6CF-4364-B5BE-38677547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1068776-CA85-48AB-8945-945CCF941B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61445" name="灯片编号占位符 4">
            <a:extLst>
              <a:ext uri="{FF2B5EF4-FFF2-40B4-BE49-F238E27FC236}">
                <a16:creationId xmlns:a16="http://schemas.microsoft.com/office/drawing/2014/main" xmlns="" id="{F6EBD770-FBFA-4EC3-A3DA-7A75D6B37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600D8B-7AEC-4E71-B64B-A6012FBEAB1E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6" name="页脚占位符 5">
            <a:extLst>
              <a:ext uri="{FF2B5EF4-FFF2-40B4-BE49-F238E27FC236}">
                <a16:creationId xmlns:a16="http://schemas.microsoft.com/office/drawing/2014/main" xmlns="" id="{94456F55-C385-4D01-B10F-68D2A0D950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1447" name="Picture 2" descr="roles.png">
            <a:extLst>
              <a:ext uri="{FF2B5EF4-FFF2-40B4-BE49-F238E27FC236}">
                <a16:creationId xmlns:a16="http://schemas.microsoft.com/office/drawing/2014/main" xmlns="" id="{38861287-A039-4500-8F98-46DB8A796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81125"/>
            <a:ext cx="8542337" cy="442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E588FF6-CD5A-443E-8F3F-959B603D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5-</a:t>
            </a:r>
            <a:r>
              <a:rPr lang="zh-CN" altLang="zh-CN" dirty="0">
                <a:effectLst/>
              </a:rPr>
              <a:t>黑客帝国</a:t>
            </a:r>
            <a:endParaRPr lang="zh-CN" altLang="en-US" dirty="0"/>
          </a:p>
        </p:txBody>
      </p:sp>
      <p:sp>
        <p:nvSpPr>
          <p:cNvPr id="62467" name="内容占位符 2">
            <a:extLst>
              <a:ext uri="{FF2B5EF4-FFF2-40B4-BE49-F238E27FC236}">
                <a16:creationId xmlns:a16="http://schemas.microsoft.com/office/drawing/2014/main" xmlns="" id="{ECFCE610-5C17-4C36-A149-43BCC8C8D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3BD1179-2419-4CFF-8405-B1552CD7C92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301B43-AAD5-4CC0-B2C0-8A139628A039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62469" name="灯片编号占位符 4">
            <a:extLst>
              <a:ext uri="{FF2B5EF4-FFF2-40B4-BE49-F238E27FC236}">
                <a16:creationId xmlns:a16="http://schemas.microsoft.com/office/drawing/2014/main" xmlns="" id="{26386F86-E4BA-40F7-A585-AE4F0B0BFC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F75D88-85FD-44E7-B562-92FC5AE66880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0" name="页脚占位符 5">
            <a:extLst>
              <a:ext uri="{FF2B5EF4-FFF2-40B4-BE49-F238E27FC236}">
                <a16:creationId xmlns:a16="http://schemas.microsoft.com/office/drawing/2014/main" xmlns="" id="{4B95C5B7-1AB5-4E1B-A765-122EFA8ED9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2471" name="Picture 2">
            <a:extLst>
              <a:ext uri="{FF2B5EF4-FFF2-40B4-BE49-F238E27FC236}">
                <a16:creationId xmlns:a16="http://schemas.microsoft.com/office/drawing/2014/main" xmlns="" id="{CD7452D6-2411-4E55-AAFE-1E48C1BAF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2060575"/>
            <a:ext cx="73914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DF2069-5877-498F-9FFF-71EFCE09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6-</a:t>
            </a:r>
            <a:r>
              <a:rPr lang="zh-CN" altLang="en-US" dirty="0"/>
              <a:t>论文</a:t>
            </a:r>
          </a:p>
        </p:txBody>
      </p:sp>
      <p:pic>
        <p:nvPicPr>
          <p:cNvPr id="63491" name="内容占位符 6">
            <a:extLst>
              <a:ext uri="{FF2B5EF4-FFF2-40B4-BE49-F238E27FC236}">
                <a16:creationId xmlns:a16="http://schemas.microsoft.com/office/drawing/2014/main" xmlns="" id="{7F2B9CC9-9C96-4F77-A83E-5886BD658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60875" y="2533650"/>
            <a:ext cx="4600575" cy="417195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6B0B8AE-FC42-467D-962F-0E07A0ABC16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65F975-B86B-4308-80B4-8CE8FE74DDD2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63493" name="灯片编号占位符 4">
            <a:extLst>
              <a:ext uri="{FF2B5EF4-FFF2-40B4-BE49-F238E27FC236}">
                <a16:creationId xmlns:a16="http://schemas.microsoft.com/office/drawing/2014/main" xmlns="" id="{E5EEEC74-DB6F-413B-A1CB-83EC1D69B2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BD478DD-7077-4EF3-86B1-57C337FB2DDD}" type="slidenum">
              <a:rPr lang="zh-CN" altLang="en-US" smtClean="0">
                <a:solidFill>
                  <a:schemeClr val="accent2"/>
                </a:solidFill>
                <a:ea typeface="华文新魏" panose="02010800040101010101" pitchFamily="2" charset="-122"/>
              </a:rPr>
              <a:pPr/>
              <a:t>53</a:t>
            </a:fld>
            <a:endParaRPr lang="en-US" altLang="zh-CN">
              <a:solidFill>
                <a:schemeClr val="accent2"/>
              </a:solidFill>
              <a:ea typeface="华文新魏" panose="02010800040101010101" pitchFamily="2" charset="-122"/>
            </a:endParaRPr>
          </a:p>
        </p:txBody>
      </p:sp>
      <p:sp>
        <p:nvSpPr>
          <p:cNvPr id="63494" name="页脚占位符 5">
            <a:extLst>
              <a:ext uri="{FF2B5EF4-FFF2-40B4-BE49-F238E27FC236}">
                <a16:creationId xmlns:a16="http://schemas.microsoft.com/office/drawing/2014/main" xmlns="" id="{8EB1BB21-ED05-4F54-8DB9-648221903C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大数据管理----前言</a:t>
            </a:r>
            <a:endParaRPr lang="zh-CN" altLang="zh-CN"/>
          </a:p>
        </p:txBody>
      </p:sp>
      <p:pic>
        <p:nvPicPr>
          <p:cNvPr id="63495" name="Picture 2" descr="https://timgsa.baidu.com/timg?image&amp;quality=80&amp;size=b9999_10000&amp;sec=1606738218247&amp;di=f03e013e8f87b92382f5f7a49e74c162&amp;imgtype=0&amp;src=http%3A%2F%2Fpic1.zhimg.com%2Fv2-726d8434efe7203f83f3cea606b42729_250x0.jpg%3Fsource%3D172ae18b">
            <a:extLst>
              <a:ext uri="{FF2B5EF4-FFF2-40B4-BE49-F238E27FC236}">
                <a16:creationId xmlns:a16="http://schemas.microsoft.com/office/drawing/2014/main" xmlns="" id="{68B81545-5CB1-4056-B9DC-B39B8892D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8" b="8444"/>
          <a:stretch>
            <a:fillRect/>
          </a:stretch>
        </p:blipFill>
        <p:spPr bwMode="auto">
          <a:xfrm>
            <a:off x="733425" y="1304925"/>
            <a:ext cx="46482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ECB91F-0017-44E6-B900-A93CCC48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7-</a:t>
            </a:r>
            <a:r>
              <a:rPr lang="zh-CN" altLang="en-US" dirty="0" smtClean="0"/>
              <a:t>地理知识图谱</a:t>
            </a:r>
            <a:endParaRPr lang="zh-CN" altLang="en-US" dirty="0"/>
          </a:p>
        </p:txBody>
      </p:sp>
      <p:pic>
        <p:nvPicPr>
          <p:cNvPr id="64515" name="内容占位符 6">
            <a:extLst>
              <a:ext uri="{FF2B5EF4-FFF2-40B4-BE49-F238E27FC236}">
                <a16:creationId xmlns:a16="http://schemas.microsoft.com/office/drawing/2014/main" xmlns="" id="{2DB0088A-537B-4DA6-85A2-511B34616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952625"/>
            <a:ext cx="7772400" cy="356235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D404EFB-B791-407D-B129-C9A74CA0BA1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65F975-B86B-4308-80B4-8CE8FE74DDD2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64517" name="灯片编号占位符 4">
            <a:extLst>
              <a:ext uri="{FF2B5EF4-FFF2-40B4-BE49-F238E27FC236}">
                <a16:creationId xmlns:a16="http://schemas.microsoft.com/office/drawing/2014/main" xmlns="" id="{CE120FDC-EF9B-4045-81E7-90F5CCEAAC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6B0CDDE-0DFF-4832-AF54-3322D0B4E028}" type="slidenum">
              <a:rPr lang="zh-CN" altLang="en-US" smtClean="0">
                <a:solidFill>
                  <a:schemeClr val="accent2"/>
                </a:solidFill>
                <a:ea typeface="华文新魏" panose="02010800040101010101" pitchFamily="2" charset="-122"/>
              </a:rPr>
              <a:pPr/>
              <a:t>54</a:t>
            </a:fld>
            <a:endParaRPr lang="en-US" altLang="zh-CN">
              <a:solidFill>
                <a:schemeClr val="accent2"/>
              </a:solidFill>
              <a:ea typeface="华文新魏" panose="02010800040101010101" pitchFamily="2" charset="-122"/>
            </a:endParaRPr>
          </a:p>
        </p:txBody>
      </p:sp>
      <p:sp>
        <p:nvSpPr>
          <p:cNvPr id="64518" name="页脚占位符 5">
            <a:extLst>
              <a:ext uri="{FF2B5EF4-FFF2-40B4-BE49-F238E27FC236}">
                <a16:creationId xmlns:a16="http://schemas.microsoft.com/office/drawing/2014/main" xmlns="" id="{E58990AD-6FFA-49FE-80C6-70AB09C5F3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大数据管理----前言</a:t>
            </a:r>
            <a:endParaRPr lang="zh-CN" altLang="zh-CN"/>
          </a:p>
        </p:txBody>
      </p:sp>
      <p:sp>
        <p:nvSpPr>
          <p:cNvPr id="64519" name="文本框 7">
            <a:extLst>
              <a:ext uri="{FF2B5EF4-FFF2-40B4-BE49-F238E27FC236}">
                <a16:creationId xmlns:a16="http://schemas.microsoft.com/office/drawing/2014/main" xmlns="" id="{AF760CA1-1FA8-43D0-A2FE-F844AC15C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4724400"/>
            <a:ext cx="3600450" cy="8318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C0966D1-BED9-41DD-ACD3-05B89F10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7-</a:t>
            </a:r>
            <a:r>
              <a:rPr lang="zh-CN" altLang="en-US" dirty="0"/>
              <a:t>地理知识图谱</a:t>
            </a:r>
          </a:p>
        </p:txBody>
      </p:sp>
      <p:pic>
        <p:nvPicPr>
          <p:cNvPr id="65539" name="内容占位符 6">
            <a:extLst>
              <a:ext uri="{FF2B5EF4-FFF2-40B4-BE49-F238E27FC236}">
                <a16:creationId xmlns:a16="http://schemas.microsoft.com/office/drawing/2014/main" xmlns="" id="{32FA7DB9-C4D1-43AD-BE41-7066D6C12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8513" y="1371600"/>
            <a:ext cx="7546975" cy="487680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A05F475-4080-42BC-9856-D1B0A86689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65F975-B86B-4308-80B4-8CE8FE74DDD2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65541" name="灯片编号占位符 4">
            <a:extLst>
              <a:ext uri="{FF2B5EF4-FFF2-40B4-BE49-F238E27FC236}">
                <a16:creationId xmlns:a16="http://schemas.microsoft.com/office/drawing/2014/main" xmlns="" id="{A465690E-5DD0-4E86-B801-23667CA2A6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5F56F90-61B2-4CA8-8360-D6DDB0BC7864}" type="slidenum">
              <a:rPr lang="zh-CN" altLang="en-US" smtClean="0">
                <a:solidFill>
                  <a:schemeClr val="accent2"/>
                </a:solidFill>
                <a:ea typeface="华文新魏" panose="02010800040101010101" pitchFamily="2" charset="-122"/>
              </a:rPr>
              <a:pPr/>
              <a:t>55</a:t>
            </a:fld>
            <a:endParaRPr lang="en-US" altLang="zh-CN">
              <a:solidFill>
                <a:schemeClr val="accent2"/>
              </a:solidFill>
              <a:ea typeface="华文新魏" panose="02010800040101010101" pitchFamily="2" charset="-122"/>
            </a:endParaRPr>
          </a:p>
        </p:txBody>
      </p:sp>
      <p:sp>
        <p:nvSpPr>
          <p:cNvPr id="65542" name="页脚占位符 5">
            <a:extLst>
              <a:ext uri="{FF2B5EF4-FFF2-40B4-BE49-F238E27FC236}">
                <a16:creationId xmlns:a16="http://schemas.microsoft.com/office/drawing/2014/main" xmlns="" id="{C6CA57DC-1C3E-42F1-B4E6-86FD694D266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大数据管理----前言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xmlns="" id="{FF25274F-5FB1-493D-B8E0-85575863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提纲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xmlns="" id="{C01D6E5C-7DB0-424B-9CCC-C6BA8D243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图结构的优势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Neo4j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en-US" altLang="zh-CN" sz="2600" dirty="0" smtClean="0"/>
              <a:t>Neo4j</a:t>
            </a:r>
            <a:r>
              <a:rPr lang="zh-CN" altLang="en-US" sz="2600" dirty="0"/>
              <a:t>简介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Neo4j</a:t>
            </a:r>
            <a:r>
              <a:rPr lang="zh-CN" altLang="en-US" sz="2600" dirty="0"/>
              <a:t>数据模型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Neo4j</a:t>
            </a:r>
            <a:r>
              <a:rPr lang="zh-CN" altLang="en-US" sz="2600" dirty="0"/>
              <a:t>应用</a:t>
            </a:r>
            <a:r>
              <a:rPr lang="zh-CN" altLang="en-US" sz="2600" dirty="0" smtClean="0"/>
              <a:t>案例</a:t>
            </a:r>
            <a:endParaRPr lang="en-US" altLang="zh-CN" sz="26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FF0000"/>
                </a:solidFill>
              </a:rPr>
              <a:t>HyperGraphDB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EF90F4-4B0A-46BC-B9E1-F67D4C894D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09799F-1DE9-4A06-947D-268105C138FD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11269" name="灯片编号占位符 4">
            <a:extLst>
              <a:ext uri="{FF2B5EF4-FFF2-40B4-BE49-F238E27FC236}">
                <a16:creationId xmlns:a16="http://schemas.microsoft.com/office/drawing/2014/main" xmlns="" id="{4AC64F63-1BA7-4E0E-8A53-A57BBC0C5D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9D560E-6241-48F7-AA4F-3102CDB4FA5B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0" name="页脚占位符 5">
            <a:extLst>
              <a:ext uri="{FF2B5EF4-FFF2-40B4-BE49-F238E27FC236}">
                <a16:creationId xmlns:a16="http://schemas.microsoft.com/office/drawing/2014/main" xmlns="" id="{975A976A-0FDE-488E-B2FB-02309C439A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04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HyperGraphDB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smtClean="0"/>
              <a:t>HyperGraphDB</a:t>
            </a:r>
            <a:r>
              <a:rPr lang="zh-CN" altLang="en-US" sz="2400" smtClean="0"/>
              <a:t>是一套开源数据存储机制，并依托于</a:t>
            </a:r>
            <a:r>
              <a:rPr lang="en-US" altLang="zh-CN" sz="2400" smtClean="0"/>
              <a:t>BerkeleyDB</a:t>
            </a:r>
            <a:r>
              <a:rPr lang="zh-CN" altLang="en-US" sz="2400" smtClean="0"/>
              <a:t>数据库存在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HyperGraphDB</a:t>
            </a:r>
            <a:r>
              <a:rPr lang="zh-CN" altLang="en-US" sz="2400" smtClean="0"/>
              <a:t>的图形模型被称为直接式超图形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en-US" sz="2200" smtClean="0"/>
              <a:t>允许一条边线指向其它边线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FAAF2A-D09A-4899-A2A8-98698DE0035E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28677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ED69A1-8BE7-44B0-A47F-6C44E53973DB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zh-CN" sz="2400" smtClean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页脚占位符 5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8679" name="Picture 8" descr="图形数据库：InfoGrid和HyperGraph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40163"/>
            <a:ext cx="3808413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06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HyperGraphDB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强大的数据建模和知识表示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/>
              <a:t>面向图形的存储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/>
              <a:t>图节点间的高阶关系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/>
              <a:t>图形遍历和关系类型的查询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/>
              <a:t>可定制的索引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/>
              <a:t>可定制的存储管理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/>
              <a:t>可扩展的、动态的</a:t>
            </a:r>
            <a:r>
              <a:rPr lang="en-US" altLang="zh-CN" sz="2000" smtClean="0"/>
              <a:t>DB</a:t>
            </a:r>
            <a:r>
              <a:rPr lang="zh-CN" altLang="en-US" sz="2000" smtClean="0"/>
              <a:t>模式通过自定义类型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/>
              <a:t>开箱即用</a:t>
            </a:r>
            <a:r>
              <a:rPr lang="en-US" altLang="zh-CN" sz="2000" smtClean="0"/>
              <a:t>Java</a:t>
            </a:r>
            <a:r>
              <a:rPr lang="zh-CN" altLang="en-US" sz="2000" smtClean="0"/>
              <a:t>面向对象数据库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/>
              <a:t>完全事务性和多线程</a:t>
            </a:r>
            <a:r>
              <a:rPr lang="en-US" altLang="zh-CN" sz="2000" smtClean="0"/>
              <a:t>,MVCC / STM</a:t>
            </a:r>
            <a:endParaRPr lang="zh-CN" altLang="en-US" sz="2000" smtClean="0"/>
          </a:p>
          <a:p>
            <a:pPr>
              <a:lnSpc>
                <a:spcPct val="150000"/>
              </a:lnSpc>
            </a:pPr>
            <a:r>
              <a:rPr lang="en-US" altLang="zh-CN" sz="2000" smtClean="0"/>
              <a:t>P2P</a:t>
            </a:r>
            <a:r>
              <a:rPr lang="zh-CN" altLang="en-US" sz="2000" smtClean="0"/>
              <a:t>框架数据分布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FAAF2A-D09A-4899-A2A8-98698DE0035E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29701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EF49D8-7844-4D33-898E-2F3231184785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zh-CN" sz="2400" smtClean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2" name="页脚占位符 5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05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图数据库比较</a:t>
            </a:r>
            <a:endParaRPr lang="zh-CN" altLang="en-US" dirty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E283E91-EF57-4967-A883-7DB6F49066AA}" type="datetime3">
              <a:rPr lang="zh-CN" altLang="en-US" smtClean="0"/>
              <a:pPr>
                <a:defRPr/>
              </a:pPr>
              <a:t>2022年12月6日星期二</a:t>
            </a:fld>
            <a:endParaRPr lang="en-US" altLang="zh-CN"/>
          </a:p>
        </p:txBody>
      </p:sp>
      <p:sp>
        <p:nvSpPr>
          <p:cNvPr id="30725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5B8820-AB52-45C4-9D98-C0C6EC437981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zh-CN" sz="2400" smtClean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6" name="页脚占位符 5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0727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524000"/>
            <a:ext cx="77438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2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F491D95-D524-4FE9-BD2E-012CB5DC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关系数据库的不足</a:t>
            </a: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xmlns="" id="{B6AA319C-D4E1-4A2D-9DD6-ABF06F156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484313"/>
            <a:ext cx="8207375" cy="504825"/>
          </a:xfrm>
        </p:spPr>
        <p:txBody>
          <a:bodyPr/>
          <a:lstStyle/>
          <a:p>
            <a:r>
              <a:rPr lang="zh-CN" altLang="en-US" sz="2800"/>
              <a:t>根据以下关系模式，查询“谁是</a:t>
            </a:r>
            <a:r>
              <a:rPr lang="en-US" altLang="zh-CN" sz="2800"/>
              <a:t>Bob</a:t>
            </a:r>
            <a:r>
              <a:rPr lang="zh-CN" altLang="en-US" sz="2800"/>
              <a:t>的朋友？”</a:t>
            </a:r>
            <a:endParaRPr lang="en-US" altLang="zh-CN" sz="2800"/>
          </a:p>
          <a:p>
            <a:pPr lvl="1"/>
            <a:endParaRPr lang="en-US" altLang="zh-CN" sz="2400"/>
          </a:p>
          <a:p>
            <a:pPr lvl="1"/>
            <a:endParaRPr lang="zh-CN" altLang="en-US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xmlns="" id="{C962A587-4DD0-4A34-9EE1-53E13F833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177767-B189-4CCC-A96A-BD5C59725C1A}" type="slidenum">
              <a:rPr lang="zh-CN" altLang="en-US" sz="2400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603C185-5666-4AF7-86AC-EDDE69C4791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kumimoji="0" lang="en-US" altLang="zh-CN">
                <a:solidFill>
                  <a:schemeClr val="bg1"/>
                </a:solidFill>
                <a:latin typeface="+mn-lt"/>
                <a:ea typeface="华文新魏" panose="02010800040101010101" pitchFamily="2" charset="-122"/>
              </a:rPr>
              <a:t>Neo4j</a:t>
            </a:r>
            <a:r>
              <a:rPr kumimoji="0" lang="zh-CN" altLang="en-US">
                <a:solidFill>
                  <a:schemeClr val="bg1"/>
                </a:solidFill>
                <a:latin typeface="+mn-lt"/>
                <a:ea typeface="华文新魏" panose="02010800040101010101" pitchFamily="2" charset="-122"/>
              </a:rPr>
              <a:t>数据库系统</a:t>
            </a:r>
            <a:endParaRPr kumimoji="0" lang="en-US" altLang="zh-CN" sz="1800" dirty="0">
              <a:solidFill>
                <a:schemeClr val="bg1"/>
              </a:solidFill>
              <a:latin typeface="+mn-lt"/>
              <a:ea typeface="华文新魏" panose="02010800040101010101" pitchFamily="2" charset="-122"/>
            </a:endParaRPr>
          </a:p>
        </p:txBody>
      </p:sp>
      <p:pic>
        <p:nvPicPr>
          <p:cNvPr id="14342" name="图片 5">
            <a:extLst>
              <a:ext uri="{FF2B5EF4-FFF2-40B4-BE49-F238E27FC236}">
                <a16:creationId xmlns:a16="http://schemas.microsoft.com/office/drawing/2014/main" xmlns="" id="{B419B6C6-A877-4BEC-ACC8-DB50E37C2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3" y="1989138"/>
            <a:ext cx="5832475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32027B5-9796-49C5-84A3-CCB43EF27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4586288"/>
            <a:ext cx="449262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椭圆形标注 8">
            <a:extLst>
              <a:ext uri="{FF2B5EF4-FFF2-40B4-BE49-F238E27FC236}">
                <a16:creationId xmlns:a16="http://schemas.microsoft.com/office/drawing/2014/main" xmlns="" id="{04F64577-FEFE-4B26-86E4-8956D1EA8D79}"/>
              </a:ext>
            </a:extLst>
          </p:cNvPr>
          <p:cNvSpPr/>
          <p:nvPr/>
        </p:nvSpPr>
        <p:spPr bwMode="auto">
          <a:xfrm>
            <a:off x="6875463" y="4551363"/>
            <a:ext cx="2160587" cy="965200"/>
          </a:xfrm>
          <a:prstGeom prst="wedgeEllipseCallout">
            <a:avLst>
              <a:gd name="adj1" fmla="val -72061"/>
              <a:gd name="adj2" fmla="val 85499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查询结果是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Alice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Zach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484469-0A17-4853-A6D7-EAE9DAF2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关系数据库的不足</a:t>
            </a:r>
          </a:p>
        </p:txBody>
      </p:sp>
      <p:sp>
        <p:nvSpPr>
          <p:cNvPr id="15363" name="灯片编号占位符 3">
            <a:extLst>
              <a:ext uri="{FF2B5EF4-FFF2-40B4-BE49-F238E27FC236}">
                <a16:creationId xmlns:a16="http://schemas.microsoft.com/office/drawing/2014/main" xmlns="" id="{62A9206A-B952-4C75-878B-484950FB9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E26960-8918-42A2-936E-CAC45A5F622B}" type="slidenum">
              <a:rPr lang="zh-CN" altLang="en-US" sz="2400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C162A2D-9288-44BD-85D5-CF675CE71D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kumimoji="0" lang="en-US" altLang="zh-CN">
                <a:solidFill>
                  <a:schemeClr val="bg1"/>
                </a:solidFill>
                <a:latin typeface="+mn-lt"/>
                <a:ea typeface="华文新魏" panose="02010800040101010101" pitchFamily="2" charset="-122"/>
              </a:rPr>
              <a:t>Neo4j</a:t>
            </a:r>
            <a:r>
              <a:rPr kumimoji="0" lang="zh-CN" altLang="en-US">
                <a:solidFill>
                  <a:schemeClr val="bg1"/>
                </a:solidFill>
                <a:latin typeface="+mn-lt"/>
                <a:ea typeface="华文新魏" panose="02010800040101010101" pitchFamily="2" charset="-122"/>
              </a:rPr>
              <a:t>数据库系统</a:t>
            </a:r>
            <a:endParaRPr kumimoji="0" lang="en-US" altLang="zh-CN" sz="1800" dirty="0">
              <a:solidFill>
                <a:schemeClr val="bg1"/>
              </a:solidFill>
              <a:latin typeface="+mn-lt"/>
              <a:ea typeface="华文新魏" panose="02010800040101010101" pitchFamily="2" charset="-122"/>
            </a:endParaRPr>
          </a:p>
        </p:txBody>
      </p:sp>
      <p:sp>
        <p:nvSpPr>
          <p:cNvPr id="15365" name="内容占位符 2">
            <a:extLst>
              <a:ext uri="{FF2B5EF4-FFF2-40B4-BE49-F238E27FC236}">
                <a16:creationId xmlns:a16="http://schemas.microsoft.com/office/drawing/2014/main" xmlns="" id="{171DEFB8-60B8-4E40-B0EB-6ABB5B1E8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484313"/>
            <a:ext cx="8207375" cy="504825"/>
          </a:xfrm>
        </p:spPr>
        <p:txBody>
          <a:bodyPr/>
          <a:lstStyle/>
          <a:p>
            <a:r>
              <a:rPr lang="zh-CN" altLang="en-US" sz="2800"/>
              <a:t>根据以下关系模式，查询“</a:t>
            </a:r>
            <a:r>
              <a:rPr lang="en-US" altLang="zh-CN" sz="2800"/>
              <a:t>Bob</a:t>
            </a:r>
            <a:r>
              <a:rPr lang="zh-CN" altLang="en-US" sz="2800"/>
              <a:t>是谁的朋友？”</a:t>
            </a:r>
            <a:endParaRPr lang="en-US" altLang="zh-CN" sz="2800"/>
          </a:p>
          <a:p>
            <a:pPr lvl="1"/>
            <a:endParaRPr lang="en-US" altLang="zh-CN" sz="2400"/>
          </a:p>
          <a:p>
            <a:pPr lvl="1"/>
            <a:endParaRPr lang="zh-CN" altLang="en-US"/>
          </a:p>
        </p:txBody>
      </p:sp>
      <p:pic>
        <p:nvPicPr>
          <p:cNvPr id="15366" name="图片 6">
            <a:extLst>
              <a:ext uri="{FF2B5EF4-FFF2-40B4-BE49-F238E27FC236}">
                <a16:creationId xmlns:a16="http://schemas.microsoft.com/office/drawing/2014/main" xmlns="" id="{69B41100-3E3A-4419-9E30-722A2E3DC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3" y="1989138"/>
            <a:ext cx="5832475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82F38F5E-E017-4594-867C-512102337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610100"/>
            <a:ext cx="4751388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椭圆形标注 8">
            <a:extLst>
              <a:ext uri="{FF2B5EF4-FFF2-40B4-BE49-F238E27FC236}">
                <a16:creationId xmlns:a16="http://schemas.microsoft.com/office/drawing/2014/main" xmlns="" id="{01AA7193-3F36-42D2-A730-B1D54CBCB70B}"/>
              </a:ext>
            </a:extLst>
          </p:cNvPr>
          <p:cNvSpPr/>
          <p:nvPr/>
        </p:nvSpPr>
        <p:spPr bwMode="auto">
          <a:xfrm>
            <a:off x="6659563" y="4551363"/>
            <a:ext cx="2160587" cy="1325562"/>
          </a:xfrm>
          <a:prstGeom prst="wedgeEllipseCallout">
            <a:avLst>
              <a:gd name="adj1" fmla="val -72061"/>
              <a:gd name="adj2" fmla="val 85499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查询结果是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Alice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，不包括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Zach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D36EA0-C758-4636-A082-C5878859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关系数据库的不足</a:t>
            </a: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xmlns="" id="{41FDF3D8-330F-493C-B699-82AD55DAD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如果需要如下查询：</a:t>
            </a:r>
            <a:endParaRPr lang="en-US" altLang="zh-CN"/>
          </a:p>
          <a:p>
            <a:pPr lvl="1"/>
            <a:r>
              <a:rPr lang="zh-CN" altLang="en-US"/>
              <a:t>查询</a:t>
            </a:r>
            <a:r>
              <a:rPr lang="en-US" altLang="zh-CN"/>
              <a:t>Alice</a:t>
            </a:r>
            <a:r>
              <a:rPr lang="zh-CN" altLang="en-US"/>
              <a:t>的朋友的朋友</a:t>
            </a:r>
            <a:endParaRPr lang="en-US" altLang="zh-CN"/>
          </a:p>
          <a:p>
            <a:pPr lvl="1"/>
            <a:r>
              <a:rPr lang="zh-CN" altLang="en-US"/>
              <a:t>查询</a:t>
            </a:r>
            <a:r>
              <a:rPr lang="en-US" altLang="zh-CN"/>
              <a:t>Alice</a:t>
            </a:r>
            <a:r>
              <a:rPr lang="zh-CN" altLang="en-US"/>
              <a:t>的朋友的朋友的朋友</a:t>
            </a:r>
            <a:endParaRPr lang="en-US" altLang="zh-CN"/>
          </a:p>
          <a:p>
            <a:pPr lvl="1"/>
            <a:r>
              <a:rPr lang="en-US" altLang="zh-CN"/>
              <a:t>……</a:t>
            </a:r>
          </a:p>
          <a:p>
            <a:r>
              <a:rPr lang="en-US" altLang="zh-CN"/>
              <a:t>SQL</a:t>
            </a:r>
            <a:r>
              <a:rPr lang="zh-CN" altLang="en-US"/>
              <a:t>的递归代价比较高</a:t>
            </a: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xmlns="" id="{349339B1-2E84-442D-8ECB-913D32F233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86084D-81FB-4D58-B88A-3D9305B73FF5}" type="slidenum">
              <a:rPr lang="zh-CN" altLang="en-US" sz="2400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3FBF1A4-78AA-488D-B53A-5ED0BAC9BE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kumimoji="0" lang="en-US" altLang="zh-CN">
                <a:solidFill>
                  <a:schemeClr val="bg1"/>
                </a:solidFill>
                <a:latin typeface="+mn-lt"/>
                <a:ea typeface="华文新魏" panose="02010800040101010101" pitchFamily="2" charset="-122"/>
              </a:rPr>
              <a:t>Neo4j</a:t>
            </a:r>
            <a:r>
              <a:rPr kumimoji="0" lang="zh-CN" altLang="en-US">
                <a:solidFill>
                  <a:schemeClr val="bg1"/>
                </a:solidFill>
                <a:latin typeface="+mn-lt"/>
                <a:ea typeface="华文新魏" panose="02010800040101010101" pitchFamily="2" charset="-122"/>
              </a:rPr>
              <a:t>数据库系统</a:t>
            </a:r>
            <a:endParaRPr kumimoji="0" lang="en-US" altLang="zh-CN" sz="1800" dirty="0">
              <a:solidFill>
                <a:schemeClr val="bg1"/>
              </a:solidFill>
              <a:latin typeface="+mn-lt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627AB3-2459-4BF5-A0F7-5E3C6D22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其他</a:t>
            </a:r>
            <a:r>
              <a:rPr lang="en-US" altLang="zh-CN" dirty="0">
                <a:latin typeface="+mj-ea"/>
              </a:rPr>
              <a:t>NoSQL</a:t>
            </a:r>
            <a:r>
              <a:rPr lang="zh-CN" altLang="en-US" dirty="0">
                <a:latin typeface="+mj-ea"/>
              </a:rPr>
              <a:t>也缺乏联系的表达</a:t>
            </a: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xmlns="" id="{CF756B71-7B95-4C5D-B876-C231A9C2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Key-value</a:t>
            </a:r>
            <a:r>
              <a:rPr lang="zh-CN" altLang="en-US" dirty="0"/>
              <a:t>、文档和列存储数据库存储的都是无关联的值</a:t>
            </a:r>
            <a:r>
              <a:rPr lang="en-US" altLang="zh-CN" dirty="0"/>
              <a:t>/</a:t>
            </a:r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列，很难用于关联数据</a:t>
            </a:r>
            <a:endParaRPr lang="en-US" altLang="zh-CN" dirty="0"/>
          </a:p>
          <a:p>
            <a:r>
              <a:rPr lang="zh-CN" altLang="en-US" dirty="0"/>
              <a:t>对于上述数据库而言，一种添加联系的策略是在某个聚合数据</a:t>
            </a:r>
            <a:r>
              <a:rPr lang="en-US" altLang="zh-CN" dirty="0"/>
              <a:t>(Aggregate)</a:t>
            </a:r>
            <a:r>
              <a:rPr lang="zh-CN" altLang="en-US" dirty="0"/>
              <a:t>中嵌入另一个聚合数据标识符，即添加外键，这将导致代价剧增</a:t>
            </a: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xmlns="" id="{6EC93987-445E-4B7B-9876-8090E67B6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E5D2BB-1AB9-4B4E-907C-982B0E1BD79C}" type="slidenum">
              <a:rPr lang="zh-CN" altLang="en-US" sz="2400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3E39009-1162-4AE4-8F3D-D5F3268AEE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kumimoji="0" lang="en-US" altLang="zh-CN">
                <a:solidFill>
                  <a:schemeClr val="bg1"/>
                </a:solidFill>
                <a:latin typeface="+mn-lt"/>
                <a:ea typeface="华文新魏" panose="02010800040101010101" pitchFamily="2" charset="-122"/>
              </a:rPr>
              <a:t>Neo4j</a:t>
            </a:r>
            <a:r>
              <a:rPr kumimoji="0" lang="zh-CN" altLang="en-US">
                <a:solidFill>
                  <a:schemeClr val="bg1"/>
                </a:solidFill>
                <a:latin typeface="+mn-lt"/>
                <a:ea typeface="华文新魏" panose="02010800040101010101" pitchFamily="2" charset="-122"/>
              </a:rPr>
              <a:t>数据库系统</a:t>
            </a:r>
            <a:endParaRPr kumimoji="0" lang="en-US" altLang="zh-CN" sz="1800" dirty="0">
              <a:solidFill>
                <a:schemeClr val="bg1"/>
              </a:solidFill>
              <a:latin typeface="+mn-lt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个人主页 (标准)">
  <a:themeElements>
    <a:clrScheme name="个人主页 (标准)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个人主页 (标准)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Right"/>
          <a:lightRig rig="legacyHarsh3" dir="t"/>
        </a:scene3d>
        <a:sp3d extrusionH="100000" prstMaterial="legacyMatte">
          <a:bevelT w="13500" h="13500" prst="angle"/>
          <a:bevelB w="13500" h="13500" prst="angle"/>
          <a:extrusionClr>
            <a:srgbClr val="663300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Right"/>
          <a:lightRig rig="legacyHarsh3" dir="t"/>
        </a:scene3d>
        <a:sp3d extrusionH="100000" prstMaterial="legacyMatte">
          <a:bevelT w="13500" h="13500" prst="angle"/>
          <a:bevelB w="13500" h="13500" prst="angle"/>
          <a:extrusionClr>
            <a:srgbClr val="663300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个人主页 (标准)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个人主页 (标准)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个人主页 (标准)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C:\www\Microsoft Office\Templates\演示文稿\个人主页 (标准).pot</Template>
  <TotalTime>2395</TotalTime>
  <Words>1552</Words>
  <Application>Microsoft Office PowerPoint</Application>
  <PresentationFormat>全屏显示(4:3)</PresentationFormat>
  <Paragraphs>365</Paragraphs>
  <Slides>59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8" baseType="lpstr">
      <vt:lpstr>华文新魏</vt:lpstr>
      <vt:lpstr>隶书</vt:lpstr>
      <vt:lpstr>宋体</vt:lpstr>
      <vt:lpstr>微软雅黑</vt:lpstr>
      <vt:lpstr>Arial</vt:lpstr>
      <vt:lpstr>Tahoma</vt:lpstr>
      <vt:lpstr>Times New Roman</vt:lpstr>
      <vt:lpstr>Wingdings</vt:lpstr>
      <vt:lpstr>个人主页 (标准)</vt:lpstr>
      <vt:lpstr>PowerPoint 演示文稿</vt:lpstr>
      <vt:lpstr>NoSQL数据库的种类</vt:lpstr>
      <vt:lpstr>提纲</vt:lpstr>
      <vt:lpstr>关系数据库的不足</vt:lpstr>
      <vt:lpstr>关系数据库的不足</vt:lpstr>
      <vt:lpstr>关系数据库的不足</vt:lpstr>
      <vt:lpstr>关系数据库的不足</vt:lpstr>
      <vt:lpstr>关系数据库的不足</vt:lpstr>
      <vt:lpstr>其他NoSQL也缺乏联系的表达</vt:lpstr>
      <vt:lpstr>其他NoSQL也缺乏联系的表达</vt:lpstr>
      <vt:lpstr>其他NoSQL也缺乏联系的表达</vt:lpstr>
      <vt:lpstr>图数据库拥抱联系</vt:lpstr>
      <vt:lpstr>图数据库拥抱联系</vt:lpstr>
      <vt:lpstr>图数据库拥抱联系</vt:lpstr>
      <vt:lpstr>图数据库拥抱联系</vt:lpstr>
      <vt:lpstr>提纲</vt:lpstr>
      <vt:lpstr>Neo4j简介</vt:lpstr>
      <vt:lpstr>Neo4j简介</vt:lpstr>
      <vt:lpstr>Neo4j特点</vt:lpstr>
      <vt:lpstr>提纲</vt:lpstr>
      <vt:lpstr>图</vt:lpstr>
      <vt:lpstr>节点</vt:lpstr>
      <vt:lpstr>关系</vt:lpstr>
      <vt:lpstr>节点、关系和属性</vt:lpstr>
      <vt:lpstr>节点、关系和属性</vt:lpstr>
      <vt:lpstr>关系</vt:lpstr>
      <vt:lpstr>简单例子--社会化网络图</vt:lpstr>
      <vt:lpstr>简单例子--文件系统</vt:lpstr>
      <vt:lpstr>属性</vt:lpstr>
      <vt:lpstr>属性值数据类型</vt:lpstr>
      <vt:lpstr>路径</vt:lpstr>
      <vt:lpstr>遍历（Traversal）</vt:lpstr>
      <vt:lpstr>遍历</vt:lpstr>
      <vt:lpstr>索引</vt:lpstr>
      <vt:lpstr>Neo4j数据模型</vt:lpstr>
      <vt:lpstr>RDB  to Neo4j</vt:lpstr>
      <vt:lpstr>Key-value DB  to Neo4j</vt:lpstr>
      <vt:lpstr>Document DB  to Neo4j</vt:lpstr>
      <vt:lpstr>提纲</vt:lpstr>
      <vt:lpstr>1-Hello World</vt:lpstr>
      <vt:lpstr>Hello World</vt:lpstr>
      <vt:lpstr>2-歌曲信息管理</vt:lpstr>
      <vt:lpstr>歌曲信息管理</vt:lpstr>
      <vt:lpstr>歌曲信息管理</vt:lpstr>
      <vt:lpstr>歌曲信息管理</vt:lpstr>
      <vt:lpstr>3-社交网络</vt:lpstr>
      <vt:lpstr>数据模型</vt:lpstr>
      <vt:lpstr>状态图实例</vt:lpstr>
      <vt:lpstr>活动流</vt:lpstr>
      <vt:lpstr>活动流</vt:lpstr>
      <vt:lpstr>4-用户角色</vt:lpstr>
      <vt:lpstr>5-黑客帝国</vt:lpstr>
      <vt:lpstr>6-论文</vt:lpstr>
      <vt:lpstr>7-地理知识图谱</vt:lpstr>
      <vt:lpstr>7-地理知识图谱</vt:lpstr>
      <vt:lpstr>提纲</vt:lpstr>
      <vt:lpstr>HyperGraphDB简介</vt:lpstr>
      <vt:lpstr>HyperGraphDB特点</vt:lpstr>
      <vt:lpstr>图数据库比较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gao lily</cp:lastModifiedBy>
  <cp:revision>189</cp:revision>
  <dcterms:created xsi:type="dcterms:W3CDTF">1601-01-01T00:00:00Z</dcterms:created>
  <dcterms:modified xsi:type="dcterms:W3CDTF">2022-12-06T06:47:49Z</dcterms:modified>
</cp:coreProperties>
</file>