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4"/>
  </p:notesMasterIdLst>
  <p:handoutMasterIdLst>
    <p:handoutMasterId r:id="rId35"/>
  </p:handoutMasterIdLst>
  <p:sldIdLst>
    <p:sldId id="257" r:id="rId2"/>
    <p:sldId id="298" r:id="rId3"/>
    <p:sldId id="258" r:id="rId4"/>
    <p:sldId id="305" r:id="rId5"/>
    <p:sldId id="276" r:id="rId6"/>
    <p:sldId id="307" r:id="rId7"/>
    <p:sldId id="308" r:id="rId8"/>
    <p:sldId id="278" r:id="rId9"/>
    <p:sldId id="280" r:id="rId10"/>
    <p:sldId id="281" r:id="rId11"/>
    <p:sldId id="282" r:id="rId12"/>
    <p:sldId id="279" r:id="rId13"/>
    <p:sldId id="283" r:id="rId14"/>
    <p:sldId id="285" r:id="rId15"/>
    <p:sldId id="284" r:id="rId16"/>
    <p:sldId id="306" r:id="rId17"/>
    <p:sldId id="286" r:id="rId18"/>
    <p:sldId id="321" r:id="rId19"/>
    <p:sldId id="287" r:id="rId20"/>
    <p:sldId id="309" r:id="rId21"/>
    <p:sldId id="310" r:id="rId22"/>
    <p:sldId id="311" r:id="rId23"/>
    <p:sldId id="312" r:id="rId24"/>
    <p:sldId id="313" r:id="rId25"/>
    <p:sldId id="320" r:id="rId26"/>
    <p:sldId id="297" r:id="rId27"/>
    <p:sldId id="322" r:id="rId28"/>
    <p:sldId id="314" r:id="rId29"/>
    <p:sldId id="315" r:id="rId30"/>
    <p:sldId id="316" r:id="rId31"/>
    <p:sldId id="317" r:id="rId32"/>
    <p:sldId id="318" r:id="rId33"/>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E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autoAdjust="0"/>
    <p:restoredTop sz="94660"/>
  </p:normalViewPr>
  <p:slideViewPr>
    <p:cSldViewPr>
      <p:cViewPr varScale="1">
        <p:scale>
          <a:sx n="66" d="100"/>
          <a:sy n="66" d="100"/>
        </p:scale>
        <p:origin x="114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eaLnBrk="1" hangingPunct="1">
              <a:spcBef>
                <a:spcPct val="0"/>
              </a:spcBef>
              <a:defRPr sz="1200">
                <a:latin typeface="Tahoma" pitchFamily="34" charset="0"/>
              </a:defRPr>
            </a:lvl1pPr>
          </a:lstStyle>
          <a:p>
            <a:pPr>
              <a:defRPr/>
            </a:pPr>
            <a:endParaRPr lang="zh-CN" altLang="en-US"/>
          </a:p>
        </p:txBody>
      </p:sp>
      <p:sp>
        <p:nvSpPr>
          <p:cNvPr id="501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eaLnBrk="1" hangingPunct="1">
              <a:spcBef>
                <a:spcPct val="0"/>
              </a:spcBef>
              <a:defRPr sz="1200">
                <a:latin typeface="Tahoma" pitchFamily="34" charset="0"/>
              </a:defRPr>
            </a:lvl1pPr>
          </a:lstStyle>
          <a:p>
            <a:pPr>
              <a:defRPr/>
            </a:pPr>
            <a:fld id="{C5E5C998-71CC-4347-BD66-46C7BFD987CC}" type="datetime3">
              <a:rPr lang="zh-CN" altLang="en-US"/>
              <a:pPr>
                <a:defRPr/>
              </a:pPr>
              <a:t>2022年12月5日星期一</a:t>
            </a:fld>
            <a:endParaRPr lang="en-US" altLang="zh-CN"/>
          </a:p>
        </p:txBody>
      </p:sp>
      <p:sp>
        <p:nvSpPr>
          <p:cNvPr id="501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eaLnBrk="1" hangingPunct="1">
              <a:spcBef>
                <a:spcPct val="0"/>
              </a:spcBef>
              <a:defRPr sz="1200">
                <a:latin typeface="Tahoma" pitchFamily="34" charset="0"/>
              </a:defRPr>
            </a:lvl1pPr>
          </a:lstStyle>
          <a:p>
            <a:pPr>
              <a:defRPr/>
            </a:pPr>
            <a:r>
              <a:rPr lang="zh-CN" altLang="en-US"/>
              <a:t>前言</a:t>
            </a:r>
            <a:endParaRPr lang="en-US" altLang="zh-CN"/>
          </a:p>
        </p:txBody>
      </p:sp>
      <p:sp>
        <p:nvSpPr>
          <p:cNvPr id="501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1" hangingPunct="1">
              <a:spcBef>
                <a:spcPct val="0"/>
              </a:spcBef>
              <a:defRPr sz="1200">
                <a:latin typeface="Tahoma" panose="020B0604030504040204" pitchFamily="34" charset="0"/>
              </a:defRPr>
            </a:lvl1pPr>
          </a:lstStyle>
          <a:p>
            <a:pPr>
              <a:defRPr/>
            </a:pPr>
            <a:fld id="{3BADAD7A-36BD-4FF6-BBE5-A5D1CDF7CD7E}" type="slidenum">
              <a:rPr lang="zh-CN" altLang="en-US"/>
              <a:pPr>
                <a:defRPr/>
              </a:pPr>
              <a:t>‹#›</a:t>
            </a:fld>
            <a:endParaRPr lang="en-US" altLang="zh-CN"/>
          </a:p>
        </p:txBody>
      </p:sp>
    </p:spTree>
    <p:extLst>
      <p:ext uri="{BB962C8B-B14F-4D97-AF65-F5344CB8AC3E}">
        <p14:creationId xmlns:p14="http://schemas.microsoft.com/office/powerpoint/2010/main" val="3125418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eaLnBrk="1" hangingPunct="1">
              <a:spcBef>
                <a:spcPct val="0"/>
              </a:spcBef>
              <a:defRPr sz="1200">
                <a:latin typeface="Tahoma" pitchFamily="34" charset="0"/>
              </a:defRPr>
            </a:lvl1pPr>
          </a:lstStyle>
          <a:p>
            <a:pPr>
              <a:defRPr/>
            </a:pPr>
            <a:endParaRPr lang="zh-CN" altLang="en-US"/>
          </a:p>
        </p:txBody>
      </p:sp>
      <p:sp>
        <p:nvSpPr>
          <p:cNvPr id="3891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eaLnBrk="1" hangingPunct="1">
              <a:spcBef>
                <a:spcPct val="0"/>
              </a:spcBef>
              <a:defRPr sz="1200">
                <a:latin typeface="Tahoma" pitchFamily="34" charset="0"/>
              </a:defRPr>
            </a:lvl1pPr>
          </a:lstStyle>
          <a:p>
            <a:pPr>
              <a:defRPr/>
            </a:pPr>
            <a:fld id="{91D4E79F-4356-411C-906B-D777498FFCC5}" type="datetime3">
              <a:rPr lang="zh-CN" altLang="en-US"/>
              <a:pPr>
                <a:defRPr/>
              </a:pPr>
              <a:t>2022年12月5日星期一</a:t>
            </a:fld>
            <a:endParaRPr lang="en-US" altLang="zh-CN"/>
          </a:p>
        </p:txBody>
      </p:sp>
      <p:sp>
        <p:nvSpPr>
          <p:cNvPr id="6148" name="Rectangle 1028"/>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891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eaLnBrk="1" hangingPunct="1">
              <a:spcBef>
                <a:spcPct val="0"/>
              </a:spcBef>
              <a:defRPr sz="1200">
                <a:latin typeface="Tahoma" pitchFamily="34" charset="0"/>
              </a:defRPr>
            </a:lvl1pPr>
          </a:lstStyle>
          <a:p>
            <a:pPr>
              <a:defRPr/>
            </a:pPr>
            <a:r>
              <a:rPr lang="zh-CN" altLang="en-US"/>
              <a:t>前言</a:t>
            </a:r>
            <a:endParaRPr lang="en-US" altLang="zh-CN"/>
          </a:p>
        </p:txBody>
      </p:sp>
      <p:sp>
        <p:nvSpPr>
          <p:cNvPr id="3891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1" hangingPunct="1">
              <a:spcBef>
                <a:spcPct val="0"/>
              </a:spcBef>
              <a:defRPr sz="1200">
                <a:latin typeface="Tahoma" panose="020B0604030504040204" pitchFamily="34" charset="0"/>
              </a:defRPr>
            </a:lvl1pPr>
          </a:lstStyle>
          <a:p>
            <a:pPr>
              <a:defRPr/>
            </a:pPr>
            <a:fld id="{557300C0-A885-4E7B-8E31-A3215E5D8C2D}" type="slidenum">
              <a:rPr lang="zh-CN" altLang="en-US"/>
              <a:pPr>
                <a:defRPr/>
              </a:pPr>
              <a:t>‹#›</a:t>
            </a:fld>
            <a:endParaRPr lang="en-US" altLang="zh-CN"/>
          </a:p>
        </p:txBody>
      </p:sp>
    </p:spTree>
    <p:extLst>
      <p:ext uri="{BB962C8B-B14F-4D97-AF65-F5344CB8AC3E}">
        <p14:creationId xmlns:p14="http://schemas.microsoft.com/office/powerpoint/2010/main" val="154589730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7"/>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2088DCB-F505-4442-9F03-08A5DDD5E622}" type="datetime3">
              <a:rPr lang="zh-CN" altLang="en-US" smtClean="0">
                <a:latin typeface="Tahoma" panose="020B0604030504040204" pitchFamily="34" charset="0"/>
              </a:rPr>
              <a:pPr>
                <a:spcBef>
                  <a:spcPct val="0"/>
                </a:spcBef>
              </a:pPr>
              <a:t>2022年12月5日星期一</a:t>
            </a:fld>
            <a:endParaRPr lang="en-US" altLang="zh-CN" smtClean="0">
              <a:latin typeface="Tahoma" panose="020B0604030504040204" pitchFamily="34" charset="0"/>
            </a:endParaRPr>
          </a:p>
        </p:txBody>
      </p:sp>
      <p:sp>
        <p:nvSpPr>
          <p:cNvPr id="9219" name="Rectangle 103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r>
              <a:rPr lang="zh-CN" altLang="en-US" smtClean="0">
                <a:latin typeface="Tahoma" panose="020B0604030504040204" pitchFamily="34" charset="0"/>
              </a:rPr>
              <a:t>前言</a:t>
            </a:r>
            <a:endParaRPr lang="en-US" altLang="zh-CN" smtClean="0">
              <a:latin typeface="Tahoma" panose="020B0604030504040204" pitchFamily="34" charset="0"/>
            </a:endParaRPr>
          </a:p>
        </p:txBody>
      </p:sp>
      <p:sp>
        <p:nvSpPr>
          <p:cNvPr id="922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B53B38F-3E64-4DC0-A294-24303FD7905B}" type="slidenum">
              <a:rPr lang="zh-CN" altLang="en-US" smtClean="0">
                <a:latin typeface="Tahoma" panose="020B0604030504040204" pitchFamily="34" charset="0"/>
              </a:rPr>
              <a:pPr>
                <a:spcBef>
                  <a:spcPct val="0"/>
                </a:spcBef>
              </a:pPr>
              <a:t>1</a:t>
            </a:fld>
            <a:endParaRPr lang="en-US" altLang="zh-CN" smtClean="0">
              <a:latin typeface="Tahoma" panose="020B0604030504040204" pitchFamily="34" charset="0"/>
            </a:endParaRPr>
          </a:p>
        </p:txBody>
      </p:sp>
      <p:sp>
        <p:nvSpPr>
          <p:cNvPr id="9221" name="Rectangle 2"/>
          <p:cNvSpPr>
            <a:spLocks noChangeArrowheads="1" noTextEdit="1"/>
          </p:cNvSpPr>
          <p:nvPr>
            <p:ph type="sldImg"/>
          </p:nvPr>
        </p:nvSpPr>
        <p:spPr>
          <a:ln/>
        </p:spPr>
      </p:sp>
      <p:sp>
        <p:nvSpPr>
          <p:cNvPr id="92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001297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eaLnBrk="1" hangingPunct="1">
              <a:spcBef>
                <a:spcPct val="0"/>
              </a:spcBef>
            </a:pPr>
            <a:endParaRPr lang="zh-CN" altLang="en-US" smtClean="0"/>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979FCDD-1EF3-44DB-8B6E-C54C1BFAF74B}" type="slidenum">
              <a:rPr lang="zh-CN" altLang="en-US" smtClean="0">
                <a:latin typeface="Calibri" panose="020F0502020204030204" pitchFamily="34" charset="0"/>
              </a:rPr>
              <a:pPr>
                <a:spcBef>
                  <a:spcPct val="0"/>
                </a:spcBef>
              </a:pPr>
              <a:t>20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454635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eaLnBrk="1" hangingPunct="1">
              <a:spcBef>
                <a:spcPct val="0"/>
              </a:spcBef>
            </a:pPr>
            <a:r>
              <a:rPr lang="en-US" altLang="zh-CN" smtClean="0"/>
              <a:t/>
            </a:r>
            <a:br>
              <a:rPr lang="en-US" altLang="zh-CN" smtClean="0"/>
            </a:br>
            <a:endParaRPr lang="zh-CN" altLang="en-US" smtClean="0"/>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7C3CE7-DAE4-4432-ACA2-08A8EE657D7A}" type="slidenum">
              <a:rPr lang="zh-CN" altLang="en-US" smtClean="0">
                <a:latin typeface="Calibri" panose="020F0502020204030204" pitchFamily="34" charset="0"/>
              </a:rPr>
              <a:pPr>
                <a:spcBef>
                  <a:spcPct val="0"/>
                </a:spcBef>
              </a:pPr>
              <a:t>21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747126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eaLnBrk="1" hangingPunct="1">
              <a:spcBef>
                <a:spcPct val="0"/>
              </a:spcBef>
            </a:pPr>
            <a:r>
              <a:rPr lang="en-US" altLang="zh-CN" smtClean="0"/>
              <a:t>Canonical Name</a:t>
            </a:r>
            <a:endParaRPr lang="zh-CN" altLang="en-US" smtClean="0"/>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4C0C479-E263-4942-B431-CDF4ABA956D0}" type="slidenum">
              <a:rPr lang="zh-CN" altLang="en-US" smtClean="0">
                <a:latin typeface="Calibri" panose="020F0502020204030204" pitchFamily="34" charset="0"/>
              </a:rPr>
              <a:pPr>
                <a:spcBef>
                  <a:spcPct val="0"/>
                </a:spcBef>
              </a:pPr>
              <a:t>22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87943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eaLnBrk="1" hangingPunct="1">
              <a:spcBef>
                <a:spcPct val="0"/>
              </a:spcBef>
            </a:pPr>
            <a:endParaRPr lang="zh-CN" altLang="en-US" smtClean="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80CA2FA-898A-497E-90F5-918D625A3E7B}" type="slidenum">
              <a:rPr lang="zh-CN" altLang="en-US" smtClean="0">
                <a:latin typeface="Calibri" panose="020F0502020204030204" pitchFamily="34" charset="0"/>
              </a:rPr>
              <a:pPr>
                <a:spcBef>
                  <a:spcPct val="0"/>
                </a:spcBef>
              </a:pPr>
              <a:t>23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713374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eaLnBrk="1" hangingPunct="1">
              <a:spcBef>
                <a:spcPct val="0"/>
              </a:spcBef>
            </a:pPr>
            <a:r>
              <a:rPr lang="en-US" altLang="zh-CN" smtClean="0"/>
              <a:t/>
            </a:r>
            <a:br>
              <a:rPr lang="en-US" altLang="zh-CN" smtClean="0"/>
            </a:br>
            <a:endParaRPr lang="zh-CN" altLang="en-US" smtClean="0"/>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AE38B80-495F-4C50-A913-B84BFA5BB311}" type="slidenum">
              <a:rPr lang="zh-CN" altLang="en-US" smtClean="0">
                <a:latin typeface="Calibri" panose="020F0502020204030204" pitchFamily="34" charset="0"/>
              </a:rPr>
              <a:pPr>
                <a:spcBef>
                  <a:spcPct val="0"/>
                </a:spcBef>
              </a:pPr>
              <a:t>24</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24232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eaLnBrk="1" hangingPunct="1">
              <a:spcBef>
                <a:spcPct val="0"/>
              </a:spcBef>
            </a:pPr>
            <a:r>
              <a:rPr lang="en-US" altLang="zh-CN" smtClean="0"/>
              <a:t>digg</a:t>
            </a:r>
            <a:r>
              <a:rPr lang="zh-CN" altLang="en-US" smtClean="0"/>
              <a:t>是一个以科技为主的新闻站点，由用户来提交各种文章链接，再由用户来对文章进行“顶”和“踩”（</a:t>
            </a:r>
            <a:r>
              <a:rPr lang="en-US" altLang="zh-CN" smtClean="0"/>
              <a:t>Digg </a:t>
            </a:r>
            <a:r>
              <a:rPr lang="zh-CN" altLang="en-US" smtClean="0"/>
              <a:t>和 </a:t>
            </a:r>
            <a:r>
              <a:rPr lang="en-US" altLang="zh-CN" smtClean="0"/>
              <a:t>Bury</a:t>
            </a:r>
            <a:r>
              <a:rPr lang="zh-CN" altLang="en-US" smtClean="0"/>
              <a:t>）。经由特定算法计算出最受欢迎的文章（一般也是被顶得最多的文章）并依次排列在首页上。类似于国内的煎蛋网</a:t>
            </a:r>
          </a:p>
        </p:txBody>
      </p:sp>
      <p:sp>
        <p:nvSpPr>
          <p:cNvPr id="471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CF2AC29-C535-48D6-B141-1657922C9410}" type="slidenum">
              <a:rPr lang="zh-CN" altLang="en-US" smtClean="0">
                <a:latin typeface="Calibri" panose="020F0502020204030204" pitchFamily="34" charset="0"/>
              </a:rPr>
              <a:pPr>
                <a:spcBef>
                  <a:spcPct val="0"/>
                </a:spcBef>
              </a:pPr>
              <a:t>32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74884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 name="AutoShape 8"/>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6" name="AutoShape 9"/>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7" name="AutoShape 10"/>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grpSp>
        <p:nvGrpSpPr>
          <p:cNvPr id="8" name="Group 11"/>
          <p:cNvGrpSpPr>
            <a:grpSpLocks/>
          </p:cNvGrpSpPr>
          <p:nvPr/>
        </p:nvGrpSpPr>
        <p:grpSpPr bwMode="auto">
          <a:xfrm>
            <a:off x="6934200" y="5181600"/>
            <a:ext cx="2033588" cy="1219200"/>
            <a:chOff x="4368" y="3264"/>
            <a:chExt cx="1281" cy="768"/>
          </a:xfrm>
        </p:grpSpPr>
        <p:sp>
          <p:nvSpPr>
            <p:cNvPr id="9" name="AutoShape 12"/>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10" name="AutoShape 13"/>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11" name="AutoShape 14"/>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12" name="AutoShape 15"/>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13" name="AutoShape 16"/>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14" name="AutoShape 17"/>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grpSp>
      <p:sp>
        <p:nvSpPr>
          <p:cNvPr id="15" name="AutoShape 18"/>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2226" name="Rectangle 2"/>
          <p:cNvSpPr>
            <a:spLocks noGrp="1" noChangeArrowheads="1"/>
          </p:cNvSpPr>
          <p:nvPr>
            <p:ph type="subTitle" sz="quarter" idx="1"/>
          </p:nvPr>
        </p:nvSpPr>
        <p:spPr>
          <a:xfrm>
            <a:off x="1371600" y="2667000"/>
            <a:ext cx="6400800" cy="3276600"/>
          </a:xfrm>
        </p:spPr>
        <p:txBody>
          <a:bodyPr anchor="ctr"/>
          <a:lstStyle>
            <a:lvl1pPr marL="0" indent="0" algn="ctr">
              <a:buFont typeface="Wingdings" pitchFamily="2" charset="2"/>
              <a:buNone/>
              <a:defRPr/>
            </a:lvl1pPr>
          </a:lstStyle>
          <a:p>
            <a:r>
              <a:rPr lang="zh-CN" altLang="en-US"/>
              <a:t>单击此处编辑母版副标题样式</a:t>
            </a:r>
          </a:p>
        </p:txBody>
      </p:sp>
      <p:sp>
        <p:nvSpPr>
          <p:cNvPr id="52230" name="Rectangle 6"/>
          <p:cNvSpPr>
            <a:spLocks noGrp="1" noChangeArrowheads="1"/>
          </p:cNvSpPr>
          <p:nvPr>
            <p:ph type="ctrTitle" sz="quarter"/>
          </p:nvPr>
        </p:nvSpPr>
        <p:spPr>
          <a:xfrm>
            <a:off x="685800" y="914400"/>
            <a:ext cx="7772400" cy="1143000"/>
          </a:xfrm>
        </p:spPr>
        <p:txBody>
          <a:bodyPr/>
          <a:lstStyle>
            <a:lvl1pPr algn="ctr">
              <a:defRPr/>
            </a:lvl1pPr>
          </a:lstStyle>
          <a:p>
            <a:r>
              <a:rPr lang="zh-CN" altLang="en-US"/>
              <a:t>单击此处编辑母版标题样式</a:t>
            </a:r>
          </a:p>
        </p:txBody>
      </p:sp>
      <p:sp>
        <p:nvSpPr>
          <p:cNvPr id="16" name="Rectangle 3"/>
          <p:cNvSpPr>
            <a:spLocks noGrp="1" noChangeArrowheads="1"/>
          </p:cNvSpPr>
          <p:nvPr>
            <p:ph type="dt" sz="quarter" idx="10"/>
          </p:nvPr>
        </p:nvSpPr>
        <p:spPr>
          <a:xfrm>
            <a:off x="76200" y="6323013"/>
            <a:ext cx="1905000" cy="457200"/>
          </a:xfrm>
        </p:spPr>
        <p:txBody>
          <a:bodyPr/>
          <a:lstStyle>
            <a:lvl1pPr>
              <a:defRPr sz="1400">
                <a:solidFill>
                  <a:schemeClr val="tx1"/>
                </a:solidFill>
                <a:latin typeface="Times New Roman" pitchFamily="18" charset="0"/>
                <a:ea typeface="宋体" pitchFamily="2" charset="-122"/>
              </a:defRPr>
            </a:lvl1pPr>
          </a:lstStyle>
          <a:p>
            <a:pPr>
              <a:defRPr/>
            </a:pPr>
            <a:fld id="{DF0F1597-DD55-4A0E-9AFD-CC8415B7118F}" type="datetime3">
              <a:rPr lang="zh-CN" altLang="en-US"/>
              <a:pPr>
                <a:defRPr/>
              </a:pPr>
              <a:t>2022年12月5日星期一</a:t>
            </a:fld>
            <a:endParaRPr lang="en-US" altLang="zh-CN"/>
          </a:p>
        </p:txBody>
      </p:sp>
      <p:sp>
        <p:nvSpPr>
          <p:cNvPr id="17" name="Rectangle 4"/>
          <p:cNvSpPr>
            <a:spLocks noGrp="1" noChangeArrowheads="1"/>
          </p:cNvSpPr>
          <p:nvPr>
            <p:ph type="ftr" sz="quarter" idx="11"/>
          </p:nvPr>
        </p:nvSpPr>
        <p:spPr>
          <a:xfrm>
            <a:off x="3124200" y="6324600"/>
            <a:ext cx="2895600" cy="457200"/>
          </a:xfrm>
          <a:prstGeom prst="rect">
            <a:avLst/>
          </a:prstGeom>
        </p:spPr>
        <p:txBody>
          <a:bodyPr wrap="none" lIns="92075" tIns="46038" rIns="92075" bIns="46038" anchor="ctr"/>
          <a:lstStyle>
            <a:lvl1pPr algn="ctr" eaLnBrk="1" hangingPunct="1">
              <a:spcBef>
                <a:spcPct val="50000"/>
              </a:spcBef>
              <a:defRPr kumimoji="1" sz="1400">
                <a:solidFill>
                  <a:schemeClr val="tx1"/>
                </a:solidFill>
                <a:latin typeface="Times New Roman" pitchFamily="18" charset="0"/>
                <a:ea typeface="宋体" pitchFamily="2" charset="-122"/>
              </a:defRPr>
            </a:lvl1pPr>
          </a:lstStyle>
          <a:p>
            <a:pPr>
              <a:defRPr/>
            </a:pPr>
            <a:r>
              <a:rPr lang="zh-CN" altLang="en-US"/>
              <a:t>数据库系统概念----前言</a:t>
            </a:r>
            <a:endParaRPr lang="en-US" altLang="zh-CN"/>
          </a:p>
        </p:txBody>
      </p:sp>
      <p:sp>
        <p:nvSpPr>
          <p:cNvPr id="18" name="Rectangle 5"/>
          <p:cNvSpPr>
            <a:spLocks noGrp="1" noChangeArrowheads="1"/>
          </p:cNvSpPr>
          <p:nvPr>
            <p:ph type="sldNum" sz="quarter" idx="12"/>
          </p:nvPr>
        </p:nvSpPr>
        <p:spPr>
          <a:xfrm>
            <a:off x="7162800" y="6324600"/>
            <a:ext cx="1905000" cy="457200"/>
          </a:xfrm>
          <a:ln w="9525"/>
        </p:spPr>
        <p:txBody>
          <a:bodyPr/>
          <a:lstStyle>
            <a:lvl1pPr algn="r">
              <a:defRPr sz="1400" b="0">
                <a:solidFill>
                  <a:schemeClr val="tx1"/>
                </a:solidFill>
                <a:ea typeface="宋体" panose="02010600030101010101" pitchFamily="2" charset="-122"/>
              </a:defRPr>
            </a:lvl1pPr>
          </a:lstStyle>
          <a:p>
            <a:pPr>
              <a:defRPr/>
            </a:pPr>
            <a:fld id="{50A40B90-3A26-4469-B0AF-5C4EBC9D3DBA}" type="slidenum">
              <a:rPr lang="zh-CN" altLang="en-US"/>
              <a:pPr>
                <a:defRPr/>
              </a:pPr>
              <a:t>‹#›</a:t>
            </a:fld>
            <a:endParaRPr lang="en-US" altLang="zh-CN"/>
          </a:p>
        </p:txBody>
      </p:sp>
    </p:spTree>
    <p:extLst>
      <p:ext uri="{BB962C8B-B14F-4D97-AF65-F5344CB8AC3E}">
        <p14:creationId xmlns:p14="http://schemas.microsoft.com/office/powerpoint/2010/main" val="62766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fld id="{5BF0C4EE-00EB-4A46-B214-C712360BB8C9}" type="datetime3">
              <a:rPr lang="zh-CN" altLang="en-US"/>
              <a:pPr>
                <a:defRPr/>
              </a:pPr>
              <a:t>2022年12月5日星期一</a:t>
            </a:fld>
            <a:endParaRPr lang="en-US" altLang="zh-CN"/>
          </a:p>
        </p:txBody>
      </p:sp>
      <p:sp>
        <p:nvSpPr>
          <p:cNvPr id="5" name="Rectangle 20"/>
          <p:cNvSpPr>
            <a:spLocks noGrp="1" noChangeArrowheads="1"/>
          </p:cNvSpPr>
          <p:nvPr>
            <p:ph type="sldNum" sz="quarter" idx="11"/>
          </p:nvPr>
        </p:nvSpPr>
        <p:spPr/>
        <p:txBody>
          <a:bodyPr/>
          <a:lstStyle>
            <a:lvl1pPr>
              <a:defRPr/>
            </a:lvl1pPr>
          </a:lstStyle>
          <a:p>
            <a:pPr>
              <a:defRPr/>
            </a:pPr>
            <a:fld id="{CD064EC2-487B-405D-A311-69409CDFA975}" type="slidenum">
              <a:rPr lang="zh-CN" altLang="en-US"/>
              <a:pPr>
                <a:defRPr/>
              </a:pPr>
              <a:t>‹#›</a:t>
            </a:fld>
            <a:endParaRPr lang="en-US" altLang="zh-CN"/>
          </a:p>
        </p:txBody>
      </p:sp>
      <p:sp>
        <p:nvSpPr>
          <p:cNvPr id="6" name="Rectangle 35"/>
          <p:cNvSpPr>
            <a:spLocks noGrp="1" noChangeArrowheads="1"/>
          </p:cNvSpPr>
          <p:nvPr>
            <p:ph type="ftr" sz="quarter" idx="12"/>
          </p:nvPr>
        </p:nvSpPr>
        <p:spPr>
          <a:xfrm>
            <a:off x="3505200" y="6477000"/>
            <a:ext cx="3733800" cy="304800"/>
          </a:xfrm>
          <a:prstGeom prst="rect">
            <a:avLst/>
          </a:prstGeom>
        </p:spPr>
        <p:txBody>
          <a:bodyPr/>
          <a:lstStyle>
            <a:lvl1pPr algn="ctr" eaLnBrk="1" hangingPunct="1">
              <a:spcBef>
                <a:spcPct val="50000"/>
              </a:spcBef>
              <a:defRPr/>
            </a:lvl1pPr>
          </a:lstStyle>
          <a:p>
            <a:pPr>
              <a:defRPr/>
            </a:pPr>
            <a:r>
              <a:rPr lang="zh-CN" altLang="en-US"/>
              <a:t>大数据管理----前言</a:t>
            </a:r>
            <a:endParaRPr lang="zh-CN" altLang="zh-CN"/>
          </a:p>
        </p:txBody>
      </p:sp>
    </p:spTree>
    <p:extLst>
      <p:ext uri="{BB962C8B-B14F-4D97-AF65-F5344CB8AC3E}">
        <p14:creationId xmlns:p14="http://schemas.microsoft.com/office/powerpoint/2010/main" val="144061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vl1pPr>
          </a:lstStyle>
          <a:p>
            <a:pPr>
              <a:defRPr/>
            </a:pPr>
            <a:fld id="{C17238E8-233A-4AA2-9E90-436A4C5C4C6F}" type="datetime3">
              <a:rPr lang="zh-CN" altLang="en-US"/>
              <a:pPr>
                <a:defRPr/>
              </a:pPr>
              <a:t>2022年12月5日星期一</a:t>
            </a:fld>
            <a:endParaRPr lang="en-US" altLang="zh-CN"/>
          </a:p>
        </p:txBody>
      </p:sp>
      <p:sp>
        <p:nvSpPr>
          <p:cNvPr id="6" name="Rectangle 20"/>
          <p:cNvSpPr>
            <a:spLocks noGrp="1" noChangeArrowheads="1"/>
          </p:cNvSpPr>
          <p:nvPr>
            <p:ph type="sldNum" sz="quarter" idx="11"/>
          </p:nvPr>
        </p:nvSpPr>
        <p:spPr/>
        <p:txBody>
          <a:bodyPr/>
          <a:lstStyle>
            <a:lvl1pPr>
              <a:defRPr/>
            </a:lvl1pPr>
          </a:lstStyle>
          <a:p>
            <a:pPr>
              <a:defRPr/>
            </a:pPr>
            <a:fld id="{DD67B86F-9980-423B-8D61-61152FC346E2}" type="slidenum">
              <a:rPr lang="zh-CN" altLang="en-US"/>
              <a:pPr>
                <a:defRPr/>
              </a:pPr>
              <a:t>‹#›</a:t>
            </a:fld>
            <a:endParaRPr lang="en-US" altLang="zh-CN"/>
          </a:p>
        </p:txBody>
      </p:sp>
      <p:sp>
        <p:nvSpPr>
          <p:cNvPr id="7" name="Rectangle 35"/>
          <p:cNvSpPr>
            <a:spLocks noGrp="1" noChangeArrowheads="1"/>
          </p:cNvSpPr>
          <p:nvPr>
            <p:ph type="ftr" sz="quarter" idx="12"/>
          </p:nvPr>
        </p:nvSpPr>
        <p:spPr>
          <a:xfrm>
            <a:off x="3505200" y="6477000"/>
            <a:ext cx="3733800" cy="304800"/>
          </a:xfrm>
          <a:prstGeom prst="rect">
            <a:avLst/>
          </a:prstGeom>
        </p:spPr>
        <p:txBody>
          <a:bodyPr/>
          <a:lstStyle>
            <a:lvl1pPr algn="ctr" eaLnBrk="1" hangingPunct="1">
              <a:spcBef>
                <a:spcPct val="50000"/>
              </a:spcBef>
              <a:defRPr/>
            </a:lvl1pPr>
          </a:lstStyle>
          <a:p>
            <a:pPr>
              <a:defRPr/>
            </a:pPr>
            <a:r>
              <a:rPr lang="zh-CN" altLang="en-US"/>
              <a:t>大数据管理----前言</a:t>
            </a:r>
            <a:endParaRPr lang="zh-CN" altLang="zh-CN"/>
          </a:p>
        </p:txBody>
      </p:sp>
    </p:spTree>
    <p:extLst>
      <p:ext uri="{BB962C8B-B14F-4D97-AF65-F5344CB8AC3E}">
        <p14:creationId xmlns:p14="http://schemas.microsoft.com/office/powerpoint/2010/main" val="410230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vl1pPr>
          </a:lstStyle>
          <a:p>
            <a:pPr>
              <a:defRPr/>
            </a:pPr>
            <a:fld id="{3206420B-802A-4AE6-B3AE-D991A44512D3}" type="datetime3">
              <a:rPr lang="zh-CN" altLang="en-US"/>
              <a:pPr>
                <a:defRPr/>
              </a:pPr>
              <a:t>2022年12月5日星期一</a:t>
            </a:fld>
            <a:endParaRPr lang="en-US" altLang="zh-CN"/>
          </a:p>
        </p:txBody>
      </p:sp>
      <p:sp>
        <p:nvSpPr>
          <p:cNvPr id="6" name="Rectangle 20"/>
          <p:cNvSpPr>
            <a:spLocks noGrp="1" noChangeArrowheads="1"/>
          </p:cNvSpPr>
          <p:nvPr>
            <p:ph type="sldNum" sz="quarter" idx="11"/>
          </p:nvPr>
        </p:nvSpPr>
        <p:spPr/>
        <p:txBody>
          <a:bodyPr/>
          <a:lstStyle>
            <a:lvl1pPr>
              <a:defRPr/>
            </a:lvl1pPr>
          </a:lstStyle>
          <a:p>
            <a:pPr>
              <a:defRPr/>
            </a:pPr>
            <a:fld id="{226ABA2B-CF12-4955-9521-41098399C12C}" type="slidenum">
              <a:rPr lang="zh-CN" altLang="en-US"/>
              <a:pPr>
                <a:defRPr/>
              </a:pPr>
              <a:t>‹#›</a:t>
            </a:fld>
            <a:endParaRPr lang="en-US" altLang="zh-CN"/>
          </a:p>
        </p:txBody>
      </p:sp>
      <p:sp>
        <p:nvSpPr>
          <p:cNvPr id="7" name="Rectangle 35"/>
          <p:cNvSpPr>
            <a:spLocks noGrp="1" noChangeArrowheads="1"/>
          </p:cNvSpPr>
          <p:nvPr>
            <p:ph type="ftr" sz="quarter" idx="12"/>
          </p:nvPr>
        </p:nvSpPr>
        <p:spPr>
          <a:xfrm>
            <a:off x="3505200" y="6477000"/>
            <a:ext cx="3733800" cy="304800"/>
          </a:xfrm>
          <a:prstGeom prst="rect">
            <a:avLst/>
          </a:prstGeom>
        </p:spPr>
        <p:txBody>
          <a:bodyPr/>
          <a:lstStyle>
            <a:lvl1pPr algn="ctr" eaLnBrk="1" hangingPunct="1">
              <a:spcBef>
                <a:spcPct val="50000"/>
              </a:spcBef>
              <a:defRPr/>
            </a:lvl1pPr>
          </a:lstStyle>
          <a:p>
            <a:pPr>
              <a:defRPr/>
            </a:pPr>
            <a:r>
              <a:rPr lang="zh-CN" altLang="en-US"/>
              <a:t>大数据管理----前言</a:t>
            </a:r>
            <a:endParaRPr lang="zh-CN" altLang="zh-CN"/>
          </a:p>
        </p:txBody>
      </p:sp>
    </p:spTree>
    <p:extLst>
      <p:ext uri="{BB962C8B-B14F-4D97-AF65-F5344CB8AC3E}">
        <p14:creationId xmlns:p14="http://schemas.microsoft.com/office/powerpoint/2010/main" val="3473042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03" name="Rectangle 3"/>
          <p:cNvSpPr>
            <a:spLocks noGrp="1" noChangeArrowheads="1"/>
          </p:cNvSpPr>
          <p:nvPr>
            <p:ph type="dt" sz="half" idx="2"/>
          </p:nvPr>
        </p:nvSpPr>
        <p:spPr bwMode="auto">
          <a:xfrm>
            <a:off x="685800" y="6477000"/>
            <a:ext cx="27432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1" hangingPunct="1">
              <a:spcBef>
                <a:spcPct val="0"/>
              </a:spcBef>
              <a:defRPr sz="1600">
                <a:solidFill>
                  <a:schemeClr val="accent2"/>
                </a:solidFill>
                <a:latin typeface="+mn-ea"/>
                <a:ea typeface="+mn-ea"/>
              </a:defRPr>
            </a:lvl1pPr>
          </a:lstStyle>
          <a:p>
            <a:pPr>
              <a:defRPr/>
            </a:pPr>
            <a:fld id="{BE11C68B-612F-4279-A00C-860A383DC36C}" type="datetime3">
              <a:rPr lang="zh-CN" altLang="en-US"/>
              <a:pPr>
                <a:defRPr/>
              </a:pPr>
              <a:t>2022年12月5日星期一</a:t>
            </a:fld>
            <a:endParaRPr lang="en-US" altLang="zh-CN"/>
          </a:p>
        </p:txBody>
      </p:sp>
      <p:sp>
        <p:nvSpPr>
          <p:cNvPr id="1028" name="Rectangle 6"/>
          <p:cNvSpPr>
            <a:spLocks noGrp="1" noChangeArrowheads="1"/>
          </p:cNvSpPr>
          <p:nvPr>
            <p:ph type="title"/>
          </p:nvPr>
        </p:nvSpPr>
        <p:spPr bwMode="auto">
          <a:xfrm>
            <a:off x="685800" y="1524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dirty="0" smtClean="0"/>
              <a:t>单击此处编辑母版标题样式</a:t>
            </a:r>
          </a:p>
        </p:txBody>
      </p:sp>
      <p:grpSp>
        <p:nvGrpSpPr>
          <p:cNvPr id="1029" name="Group 7"/>
          <p:cNvGrpSpPr>
            <a:grpSpLocks/>
          </p:cNvGrpSpPr>
          <p:nvPr/>
        </p:nvGrpSpPr>
        <p:grpSpPr bwMode="auto">
          <a:xfrm>
            <a:off x="7543800" y="5867400"/>
            <a:ext cx="1371600" cy="838200"/>
            <a:chOff x="4368" y="3312"/>
            <a:chExt cx="1281" cy="768"/>
          </a:xfrm>
        </p:grpSpPr>
        <p:sp>
          <p:nvSpPr>
            <p:cNvPr id="51208" name="AutoShape 8"/>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1209" name="AutoShape 9"/>
            <p:cNvSpPr>
              <a:spLocks noChangeArrowheads="1"/>
            </p:cNvSpPr>
            <p:nvPr/>
          </p:nvSpPr>
          <p:spPr bwMode="auto">
            <a:xfrm>
              <a:off x="4845" y="3372"/>
              <a:ext cx="264" cy="265"/>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1210" name="AutoShape 10"/>
            <p:cNvSpPr>
              <a:spLocks noChangeArrowheads="1"/>
            </p:cNvSpPr>
            <p:nvPr/>
          </p:nvSpPr>
          <p:spPr bwMode="auto">
            <a:xfrm rot="1320000">
              <a:off x="5218"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1211" name="AutoShape 11"/>
            <p:cNvSpPr>
              <a:spLocks noChangeArrowheads="1"/>
            </p:cNvSpPr>
            <p:nvPr/>
          </p:nvSpPr>
          <p:spPr bwMode="auto">
            <a:xfrm rot="20940000">
              <a:off x="4450" y="3792"/>
              <a:ext cx="289"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1212" name="AutoShape 12"/>
            <p:cNvSpPr>
              <a:spLocks noChangeArrowheads="1"/>
            </p:cNvSpPr>
            <p:nvPr/>
          </p:nvSpPr>
          <p:spPr bwMode="auto">
            <a:xfrm>
              <a:off x="4893" y="3420"/>
              <a:ext cx="264" cy="265"/>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sp>
          <p:nvSpPr>
            <p:cNvPr id="51213" name="AutoShape 13"/>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a:p>
          </p:txBody>
        </p:sp>
      </p:grpSp>
      <p:grpSp>
        <p:nvGrpSpPr>
          <p:cNvPr id="1030" name="Group 14"/>
          <p:cNvGrpSpPr>
            <a:grpSpLocks/>
          </p:cNvGrpSpPr>
          <p:nvPr/>
        </p:nvGrpSpPr>
        <p:grpSpPr bwMode="auto">
          <a:xfrm>
            <a:off x="381000" y="914400"/>
            <a:ext cx="8305800" cy="381000"/>
            <a:chOff x="240" y="768"/>
            <a:chExt cx="5232" cy="240"/>
          </a:xfrm>
        </p:grpSpPr>
        <p:sp>
          <p:nvSpPr>
            <p:cNvPr id="51215" name="Rectangle 15"/>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a:lstStyle/>
            <a:p>
              <a:pPr eaLnBrk="1" hangingPunct="1">
                <a:defRPr/>
              </a:pPr>
              <a:endParaRPr lang="zh-CN" altLang="en-US"/>
            </a:p>
          </p:txBody>
        </p:sp>
        <p:sp>
          <p:nvSpPr>
            <p:cNvPr id="51216" name="Rectangle 16"/>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a:lstStyle/>
            <a:p>
              <a:pPr eaLnBrk="1" hangingPunct="1">
                <a:defRPr/>
              </a:pPr>
              <a:endParaRPr lang="zh-CN" altLang="en-US"/>
            </a:p>
          </p:txBody>
        </p:sp>
      </p:grpSp>
      <p:sp>
        <p:nvSpPr>
          <p:cNvPr id="51220" name="Rectangle 20"/>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prstTxWarp prst="textNoShape">
              <a:avLst/>
            </a:prstTxWarp>
          </a:bodyPr>
          <a:lstStyle>
            <a:lvl1pPr algn="l" eaLnBrk="1" hangingPunct="1">
              <a:spcBef>
                <a:spcPct val="0"/>
              </a:spcBef>
              <a:defRPr b="1">
                <a:solidFill>
                  <a:schemeClr val="accent2"/>
                </a:solidFill>
                <a:ea typeface="华文新魏" panose="02010800040101010101" pitchFamily="2" charset="-122"/>
              </a:defRPr>
            </a:lvl1pPr>
          </a:lstStyle>
          <a:p>
            <a:pPr>
              <a:defRPr/>
            </a:pPr>
            <a:fld id="{21B2A2C9-FF89-4394-96D6-08D22C4FFB1B}"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Lst>
  <p:timing>
    <p:tnLst>
      <p:par>
        <p:cTn id="1" dur="indefinite" restart="never" nodeType="tmRoot"/>
      </p:par>
    </p:tnLst>
  </p:timing>
  <p:hf hdr="0"/>
  <p:txStyles>
    <p:titleStyle>
      <a:lvl1pPr algn="l" rtl="0" eaLnBrk="0" fontAlgn="base" hangingPunct="0">
        <a:spcBef>
          <a:spcPct val="0"/>
        </a:spcBef>
        <a:spcAft>
          <a:spcPct val="0"/>
        </a:spcAft>
        <a:defRPr kumimoji="1" sz="4400" b="1">
          <a:solidFill>
            <a:srgbClr val="FF3300"/>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b="1">
          <a:solidFill>
            <a:srgbClr val="FF3300"/>
          </a:solidFill>
          <a:latin typeface="Arial" charset="0"/>
          <a:ea typeface="隶书" pitchFamily="49" charset="-122"/>
        </a:defRPr>
      </a:lvl2pPr>
      <a:lvl3pPr algn="l" rtl="0" eaLnBrk="0" fontAlgn="base" hangingPunct="0">
        <a:spcBef>
          <a:spcPct val="0"/>
        </a:spcBef>
        <a:spcAft>
          <a:spcPct val="0"/>
        </a:spcAft>
        <a:defRPr kumimoji="1" sz="4400" b="1">
          <a:solidFill>
            <a:srgbClr val="FF3300"/>
          </a:solidFill>
          <a:latin typeface="Arial" charset="0"/>
          <a:ea typeface="隶书" pitchFamily="49" charset="-122"/>
        </a:defRPr>
      </a:lvl3pPr>
      <a:lvl4pPr algn="l" rtl="0" eaLnBrk="0" fontAlgn="base" hangingPunct="0">
        <a:spcBef>
          <a:spcPct val="0"/>
        </a:spcBef>
        <a:spcAft>
          <a:spcPct val="0"/>
        </a:spcAft>
        <a:defRPr kumimoji="1" sz="4400" b="1">
          <a:solidFill>
            <a:srgbClr val="FF3300"/>
          </a:solidFill>
          <a:latin typeface="Arial" charset="0"/>
          <a:ea typeface="隶书" pitchFamily="49" charset="-122"/>
        </a:defRPr>
      </a:lvl4pPr>
      <a:lvl5pPr algn="l" rtl="0" eaLnBrk="0" fontAlgn="base" hangingPunct="0">
        <a:spcBef>
          <a:spcPct val="0"/>
        </a:spcBef>
        <a:spcAft>
          <a:spcPct val="0"/>
        </a:spcAft>
        <a:defRPr kumimoji="1" sz="4400" b="1">
          <a:solidFill>
            <a:srgbClr val="FF3300"/>
          </a:solidFill>
          <a:latin typeface="Arial" charset="0"/>
          <a:ea typeface="隶书" pitchFamily="49" charset="-122"/>
        </a:defRPr>
      </a:lvl5pPr>
      <a:lvl6pPr marL="457200" algn="l" rtl="0" fontAlgn="base">
        <a:spcBef>
          <a:spcPct val="0"/>
        </a:spcBef>
        <a:spcAft>
          <a:spcPct val="0"/>
        </a:spcAft>
        <a:defRPr kumimoji="1" sz="4400" b="1">
          <a:solidFill>
            <a:srgbClr val="FF3300"/>
          </a:solidFill>
          <a:latin typeface="Arial" charset="0"/>
          <a:ea typeface="隶书" pitchFamily="49" charset="-122"/>
        </a:defRPr>
      </a:lvl6pPr>
      <a:lvl7pPr marL="914400" algn="l" rtl="0" fontAlgn="base">
        <a:spcBef>
          <a:spcPct val="0"/>
        </a:spcBef>
        <a:spcAft>
          <a:spcPct val="0"/>
        </a:spcAft>
        <a:defRPr kumimoji="1" sz="4400" b="1">
          <a:solidFill>
            <a:srgbClr val="FF3300"/>
          </a:solidFill>
          <a:latin typeface="Arial" charset="0"/>
          <a:ea typeface="隶书" pitchFamily="49" charset="-122"/>
        </a:defRPr>
      </a:lvl7pPr>
      <a:lvl8pPr marL="1371600" algn="l" rtl="0" fontAlgn="base">
        <a:spcBef>
          <a:spcPct val="0"/>
        </a:spcBef>
        <a:spcAft>
          <a:spcPct val="0"/>
        </a:spcAft>
        <a:defRPr kumimoji="1" sz="4400" b="1">
          <a:solidFill>
            <a:srgbClr val="FF3300"/>
          </a:solidFill>
          <a:latin typeface="Arial" charset="0"/>
          <a:ea typeface="隶书" pitchFamily="49" charset="-122"/>
        </a:defRPr>
      </a:lvl8pPr>
      <a:lvl9pPr marL="1828800" algn="l" rtl="0" fontAlgn="base">
        <a:spcBef>
          <a:spcPct val="0"/>
        </a:spcBef>
        <a:spcAft>
          <a:spcPct val="0"/>
        </a:spcAft>
        <a:defRPr kumimoji="1" sz="4400" b="1">
          <a:solidFill>
            <a:srgbClr val="FF3300"/>
          </a:solidFill>
          <a:latin typeface="Arial"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kumimoji="1"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kumimoji="1"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kumimoji="1"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kumimoji="1"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itchFamily="2" charset="2"/>
        <a:buChar char="l"/>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WordArt 5"/>
          <p:cNvSpPr>
            <a:spLocks noChangeArrowheads="1" noChangeShapeType="1" noTextEdit="1"/>
          </p:cNvSpPr>
          <p:nvPr/>
        </p:nvSpPr>
        <p:spPr bwMode="auto">
          <a:xfrm>
            <a:off x="2411413" y="3860800"/>
            <a:ext cx="5915025" cy="868363"/>
          </a:xfrm>
          <a:prstGeom prst="rect">
            <a:avLst/>
          </a:prstGeom>
        </p:spPr>
        <p:txBody>
          <a:bodyPr wrap="none" fromWordArt="1">
            <a:prstTxWarp prst="textPlain">
              <a:avLst>
                <a:gd name="adj" fmla="val 48671"/>
              </a:avLst>
            </a:prstTxWarp>
            <a:scene3d>
              <a:camera prst="legacyObliqueRight"/>
              <a:lightRig rig="legacyHarsh3" dir="t"/>
            </a:scene3d>
            <a:sp3d extrusionH="100000" prstMaterial="legacyMatte">
              <a:extrusionClr>
                <a:srgbClr val="663300"/>
              </a:extrusionClr>
              <a:contourClr>
                <a:srgbClr val="002060"/>
              </a:contourClr>
            </a:sp3d>
          </a:bodyPr>
          <a:lstStyle/>
          <a:p>
            <a:pPr algn="ctr"/>
            <a:r>
              <a:rPr lang="en-US" altLang="zh-CN" sz="1800" kern="10" dirty="0">
                <a:ln w="9525">
                  <a:round/>
                  <a:headEnd/>
                  <a:tailEnd/>
                </a:ln>
                <a:solidFill>
                  <a:srgbClr val="002060"/>
                </a:solidFill>
                <a:latin typeface="微软雅黑" panose="020B0503020204020204" pitchFamily="34" charset="-122"/>
                <a:ea typeface="微软雅黑" panose="020B0503020204020204" pitchFamily="34" charset="-122"/>
              </a:rPr>
              <a:t>7     Other DBs</a:t>
            </a:r>
            <a:endParaRPr lang="zh-CN" altLang="en-US" sz="1800" kern="10" dirty="0">
              <a:ln w="9525">
                <a:round/>
                <a:headEnd/>
                <a:tailEnd/>
              </a:ln>
              <a:solidFill>
                <a:srgbClr val="002060"/>
              </a:solidFill>
              <a:latin typeface="微软雅黑" panose="020B0503020204020204" pitchFamily="34" charset="-122"/>
              <a:ea typeface="微软雅黑" panose="020B0503020204020204" pitchFamily="34" charset="-122"/>
            </a:endParaRPr>
          </a:p>
        </p:txBody>
      </p:sp>
      <p:pic>
        <p:nvPicPr>
          <p:cNvPr id="819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7938"/>
            <a:ext cx="75342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比较</a:t>
            </a:r>
            <a:endParaRPr lang="zh-CN" altLang="en-US" dirty="0"/>
          </a:p>
        </p:txBody>
      </p:sp>
      <p:graphicFrame>
        <p:nvGraphicFramePr>
          <p:cNvPr id="3" name="内容占位符 2"/>
          <p:cNvGraphicFramePr>
            <a:graphicFrameLocks noGrp="1"/>
          </p:cNvGraphicFramePr>
          <p:nvPr>
            <p:ph idx="1"/>
          </p:nvPr>
        </p:nvGraphicFramePr>
        <p:xfrm>
          <a:off x="250825" y="1798638"/>
          <a:ext cx="8816975" cy="3868737"/>
        </p:xfrm>
        <a:graphic>
          <a:graphicData uri="http://schemas.openxmlformats.org/drawingml/2006/table">
            <a:tbl>
              <a:tblPr/>
              <a:tblGrid>
                <a:gridCol w="1008063">
                  <a:extLst>
                    <a:ext uri="{9D8B030D-6E8A-4147-A177-3AD203B41FA5}"/>
                  </a:extLst>
                </a:gridCol>
                <a:gridCol w="2881312">
                  <a:extLst>
                    <a:ext uri="{9D8B030D-6E8A-4147-A177-3AD203B41FA5}"/>
                  </a:extLst>
                </a:gridCol>
                <a:gridCol w="2303463">
                  <a:extLst>
                    <a:ext uri="{9D8B030D-6E8A-4147-A177-3AD203B41FA5}"/>
                  </a:extLst>
                </a:gridCol>
                <a:gridCol w="2624137">
                  <a:extLst>
                    <a:ext uri="{9D8B030D-6E8A-4147-A177-3AD203B41FA5}"/>
                  </a:extLst>
                </a:gridCol>
              </a:tblGrid>
              <a:tr h="314320">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VoltDB</a:t>
                      </a:r>
                      <a:endParaRPr kumimoji="0" lang="en-US" altLang="zh-CN" sz="1400" b="1"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MySQL</a:t>
                      </a:r>
                      <a:endParaRPr kumimoji="0" lang="en-US" altLang="zh-CN" sz="1400" b="1"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Cassandra</a:t>
                      </a:r>
                      <a:endParaRPr kumimoji="0" lang="en-US" altLang="zh-CN" sz="1400" b="1"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extLst>
                  <a:ext uri="{0D108BD9-81ED-4DB2-BD59-A6C34878D82A}"/>
                </a:extLst>
              </a:tr>
              <a:tr h="649596">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SQL</a:t>
                      </a:r>
                      <a:r>
                        <a:rPr kumimoji="0" lang="zh-CN" altLang="en-US" sz="1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支持</a:t>
                      </a:r>
                      <a:endParaRPr kumimoji="0" lang="zh-CN" altLang="en-US" sz="1400" b="1"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SQL 99</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子集</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支持</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create view</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index</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、跨分区</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join</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，暂不支持</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alter</a:t>
                      </a:r>
                      <a:endParaRPr kumimoji="0" lang="en-US" altLang="zh-CN"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SQL 99</a:t>
                      </a:r>
                      <a:endParaRPr kumimoji="0" lang="en-US" altLang="zh-CN"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CQL</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，一种类</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SQL</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的查询语言，限制很多（例如不支持非主键条件）</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extLst>
                  <a:ext uri="{0D108BD9-81ED-4DB2-BD59-A6C34878D82A}"/>
                </a:extLst>
              </a:tr>
              <a:tr h="542838">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原子性</a:t>
                      </a:r>
                      <a:endParaRPr kumimoji="0" lang="zh-CN" altLang="en-US" sz="1400" b="1"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所有事务封装在存储过程中，执行完成后再提交到数据库</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基于事务日志</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仅限</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rowkey</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级别</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extLst>
                  <a:ext uri="{0D108BD9-81ED-4DB2-BD59-A6C34878D82A}"/>
                </a:extLst>
              </a:tr>
              <a:tr h="542838">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一致性</a:t>
                      </a:r>
                      <a:endParaRPr kumimoji="0" lang="zh-CN" altLang="en-US" sz="1400" b="1"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主备强一致，采用时钟误差算法保障</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a:t>
                      </a:r>
                      <a:endParaRPr kumimoji="0" lang="en-US" altLang="zh-CN"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面向用户的强一致，内部可配置，通常是弱一致</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基于时间戳，支持面向用户的强一致，以及内部最终一致</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extLst>
                  <a:ext uri="{0D108BD9-81ED-4DB2-BD59-A6C34878D82A}"/>
                </a:extLst>
              </a:tr>
              <a:tr h="649596">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隔离性</a:t>
                      </a:r>
                      <a:endParaRPr kumimoji="0" lang="zh-CN" altLang="en-US" sz="1400" b="1"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指定</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key</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的写操作局部串行执行，跨</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key</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操作全表串行，实现最高</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Serializable</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隔离级别</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支持多种隔离性级别</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每次操作都具有时间戳</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extLst>
                  <a:ext uri="{0D108BD9-81ED-4DB2-BD59-A6C34878D82A}"/>
                </a:extLst>
              </a:tr>
              <a:tr h="222881">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持久性</a:t>
                      </a:r>
                      <a:endParaRPr kumimoji="0" lang="zh-CN" altLang="en-US" sz="1400" b="1"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快照</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日志</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文件持久化</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数据日志</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文件持久化</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数据日志</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extLst>
                  <a:ext uri="{0D108BD9-81ED-4DB2-BD59-A6C34878D82A}"/>
                </a:extLst>
              </a:tr>
              <a:tr h="361893">
                <a:tc rowSpan="2">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数据备份</a:t>
                      </a:r>
                      <a:endParaRPr kumimoji="0" lang="zh-CN" altLang="en-US" sz="1400" b="1"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DC</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内同步（</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multi-master</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rowSpan="2">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master-slave</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架构，通常使用异步备份</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rowSpan="2">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NWR</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策略，读写都必须至少访问指定个数的节点</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extLst>
                  <a:ext uri="{0D108BD9-81ED-4DB2-BD59-A6C34878D82A}"/>
                </a:extLst>
              </a:tr>
              <a:tr h="222881">
                <a:tc vMerge="1">
                  <a:txBody>
                    <a:bodyPr/>
                    <a:lstStyle/>
                    <a:p>
                      <a:endParaRPr lang="zh-CN" altLang="en-US"/>
                    </a:p>
                  </a:txBody>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跨</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DC</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异步（企业版功能）</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vMerge="1">
                  <a:txBody>
                    <a:bodyPr/>
                    <a:lstStyle/>
                    <a:p>
                      <a:endParaRPr lang="zh-CN" altLang="en-US"/>
                    </a:p>
                  </a:txBody>
                  <a:tcPr/>
                </a:tc>
                <a:tc vMerge="1">
                  <a:txBody>
                    <a:bodyPr/>
                    <a:lstStyle/>
                    <a:p>
                      <a:endParaRPr lang="zh-CN" altLang="en-US"/>
                    </a:p>
                  </a:txBody>
                  <a:tcPr/>
                </a:tc>
                <a:extLst>
                  <a:ext uri="{0D108BD9-81ED-4DB2-BD59-A6C34878D82A}"/>
                </a:extLst>
              </a:tr>
              <a:tr h="361893">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分区扩展</a:t>
                      </a:r>
                      <a:endParaRPr kumimoji="0" lang="zh-CN" altLang="en-US" sz="1400" b="1"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一致性</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Hash</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，支持跨分区</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join</a:t>
                      </a:r>
                      <a:endParaRPr kumimoji="0" lang="en-US" altLang="zh-CN"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应用控制，跨分区</a:t>
                      </a: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join</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困难</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tc>
                  <a:txBody>
                    <a:bodyPr/>
                    <a:lstStyle>
                      <a:lvl1pPr>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Hash</a:t>
                      </a:r>
                      <a:r>
                        <a:rPr kumimoji="0"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或顺序</a:t>
                      </a:r>
                      <a:endParaRPr kumimoji="0" lang="zh-CN" altLang="en-US" sz="1400" b="0" i="0" u="none" strike="noStrike" cap="none" normalizeH="0" baseline="0" smtClean="0">
                        <a:ln>
                          <a:noFill/>
                        </a:ln>
                        <a:solidFill>
                          <a:srgbClr val="272A30"/>
                        </a:solidFill>
                        <a:effectLst/>
                        <a:latin typeface="微软雅黑" panose="020B0503020204020204" pitchFamily="34" charset="-122"/>
                        <a:ea typeface="微软雅黑" panose="020B0503020204020204" pitchFamily="34" charset="-122"/>
                      </a:endParaRPr>
                    </a:p>
                  </a:txBody>
                  <a:tcPr marL="9525" marR="9525" marT="9524" marB="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AEF"/>
                    </a:solidFill>
                  </a:tcPr>
                </a:tc>
                <a:extLst>
                  <a:ext uri="{0D108BD9-81ED-4DB2-BD59-A6C34878D82A}"/>
                </a:extLst>
              </a:tr>
            </a:tbl>
          </a:graphicData>
        </a:graphic>
      </p:graphicFrame>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18485"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7761991C-17EB-4134-8302-11CBF7AC905E}" type="slidenum">
              <a:rPr lang="zh-CN" altLang="en-US" sz="2400" smtClean="0">
                <a:solidFill>
                  <a:schemeClr val="accent2"/>
                </a:solidFill>
                <a:latin typeface="Times New Roman" panose="02020603050405020304" pitchFamily="18" charset="0"/>
              </a:rPr>
              <a:pPr>
                <a:spcBef>
                  <a:spcPct val="0"/>
                </a:spcBef>
                <a:buClrTx/>
                <a:buSzTx/>
                <a:buFontTx/>
                <a:buNone/>
              </a:pPr>
              <a:t>10</a:t>
            </a:fld>
            <a:endParaRPr lang="en-US" altLang="zh-CN" sz="2400" smtClean="0">
              <a:solidFill>
                <a:schemeClr val="accent2"/>
              </a:solidFill>
              <a:latin typeface="Times New Roman" panose="02020603050405020304" pitchFamily="18" charset="0"/>
            </a:endParaRPr>
          </a:p>
        </p:txBody>
      </p:sp>
      <p:sp>
        <p:nvSpPr>
          <p:cNvPr id="18486"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smtClean="0"/>
              <a:t>VoltDB</a:t>
            </a:r>
            <a:r>
              <a:rPr lang="zh-CN" altLang="en-US" dirty="0" smtClean="0"/>
              <a:t>的使用</a:t>
            </a:r>
            <a:endParaRPr lang="zh-CN" altLang="en-US" dirty="0"/>
          </a:p>
        </p:txBody>
      </p:sp>
      <p:sp>
        <p:nvSpPr>
          <p:cNvPr id="19459" name="内容占位符 2"/>
          <p:cNvSpPr>
            <a:spLocks noGrp="1"/>
          </p:cNvSpPr>
          <p:nvPr>
            <p:ph idx="1"/>
          </p:nvPr>
        </p:nvSpPr>
        <p:spPr/>
        <p:txBody>
          <a:bodyPr/>
          <a:lstStyle/>
          <a:p>
            <a:pPr>
              <a:lnSpc>
                <a:spcPct val="150000"/>
              </a:lnSpc>
            </a:pPr>
            <a:r>
              <a:rPr lang="zh-CN" altLang="en-US" sz="2400" smtClean="0"/>
              <a:t>对 </a:t>
            </a:r>
            <a:r>
              <a:rPr lang="en-US" altLang="zh-CN" sz="2400" smtClean="0"/>
              <a:t>VoltDB </a:t>
            </a:r>
            <a:r>
              <a:rPr lang="zh-CN" altLang="en-US" sz="2400" smtClean="0"/>
              <a:t>中存储的数据的访问是通过使用 </a:t>
            </a:r>
            <a:r>
              <a:rPr lang="en-US" altLang="zh-CN" sz="2400" smtClean="0"/>
              <a:t>Java </a:t>
            </a:r>
            <a:r>
              <a:rPr lang="zh-CN" altLang="en-US" sz="2400" smtClean="0"/>
              <a:t>语言编写的存储过程来完成的，</a:t>
            </a:r>
            <a:r>
              <a:rPr lang="en-US" altLang="zh-CN" sz="2400" smtClean="0"/>
              <a:t>SQL </a:t>
            </a:r>
            <a:r>
              <a:rPr lang="zh-CN" altLang="en-US" sz="2400" smtClean="0"/>
              <a:t>语句嵌入在一个存储过程中</a:t>
            </a:r>
            <a:endParaRPr lang="en-US" altLang="zh-CN" sz="2400" smtClean="0"/>
          </a:p>
          <a:p>
            <a:pPr>
              <a:lnSpc>
                <a:spcPct val="150000"/>
              </a:lnSpc>
            </a:pPr>
            <a:r>
              <a:rPr lang="zh-CN" altLang="en-US" sz="2400" smtClean="0"/>
              <a:t>从存储过程内执行 </a:t>
            </a:r>
            <a:r>
              <a:rPr lang="en-US" altLang="zh-CN" sz="2400" smtClean="0"/>
              <a:t>SQL </a:t>
            </a:r>
            <a:r>
              <a:rPr lang="zh-CN" altLang="en-US" sz="2400" smtClean="0"/>
              <a:t>查询优势是</a:t>
            </a:r>
            <a:endParaRPr lang="en-US" altLang="zh-CN" sz="2400" smtClean="0"/>
          </a:p>
          <a:p>
            <a:pPr lvl="1">
              <a:lnSpc>
                <a:spcPct val="150000"/>
              </a:lnSpc>
            </a:pPr>
            <a:r>
              <a:rPr lang="zh-CN" altLang="en-US" sz="2200" smtClean="0"/>
              <a:t>每个事务只需在客户端与服务器之间往返一次</a:t>
            </a:r>
            <a:endParaRPr lang="en-US" altLang="zh-CN" sz="2200" smtClean="0"/>
          </a:p>
          <a:p>
            <a:pPr lvl="1">
              <a:lnSpc>
                <a:spcPct val="150000"/>
              </a:lnSpc>
            </a:pPr>
            <a:r>
              <a:rPr lang="zh-CN" altLang="en-US" sz="2200" smtClean="0"/>
              <a:t>这消除了与通过网络在应用程序与数据库之间进行多次调用相关联的延迟</a:t>
            </a:r>
          </a:p>
        </p:txBody>
      </p:sp>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19461"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81F0F918-2A1F-41F5-A5DE-45AB51F0E80A}" type="slidenum">
              <a:rPr lang="zh-CN" altLang="en-US" sz="2400" smtClean="0">
                <a:solidFill>
                  <a:schemeClr val="accent2"/>
                </a:solidFill>
                <a:latin typeface="Times New Roman" panose="02020603050405020304" pitchFamily="18" charset="0"/>
              </a:rPr>
              <a:pPr>
                <a:spcBef>
                  <a:spcPct val="0"/>
                </a:spcBef>
                <a:buClrTx/>
                <a:buSzTx/>
                <a:buFontTx/>
                <a:buNone/>
              </a:pPr>
              <a:t>11</a:t>
            </a:fld>
            <a:endParaRPr lang="en-US" altLang="zh-CN" sz="2400" smtClean="0">
              <a:solidFill>
                <a:schemeClr val="accent2"/>
              </a:solidFill>
              <a:latin typeface="Times New Roman" panose="02020603050405020304" pitchFamily="18" charset="0"/>
            </a:endParaRPr>
          </a:p>
        </p:txBody>
      </p:sp>
      <p:sp>
        <p:nvSpPr>
          <p:cNvPr id="19462"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0" dirty="0">
                <a:effectLst/>
              </a:rPr>
              <a:t>一个存储过程示例</a:t>
            </a:r>
            <a:endParaRPr lang="zh-CN" altLang="en-US" dirty="0"/>
          </a:p>
        </p:txBody>
      </p:sp>
      <p:sp>
        <p:nvSpPr>
          <p:cNvPr id="20483" name="内容占位符 2"/>
          <p:cNvSpPr>
            <a:spLocks noGrp="1"/>
          </p:cNvSpPr>
          <p:nvPr>
            <p:ph idx="1"/>
          </p:nvPr>
        </p:nvSpPr>
        <p:spPr/>
        <p:txBody>
          <a:bodyPr/>
          <a:lstStyle/>
          <a:p>
            <a:pPr>
              <a:lnSpc>
                <a:spcPct val="150000"/>
              </a:lnSpc>
            </a:pPr>
            <a:endParaRPr lang="zh-CN" altLang="en-US" sz="2200" smtClean="0"/>
          </a:p>
        </p:txBody>
      </p:sp>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20485"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6814ED34-EC69-4360-9718-33583CFE9C01}" type="slidenum">
              <a:rPr lang="zh-CN" altLang="en-US" sz="2400" smtClean="0">
                <a:solidFill>
                  <a:schemeClr val="accent2"/>
                </a:solidFill>
                <a:latin typeface="Times New Roman" panose="02020603050405020304" pitchFamily="18" charset="0"/>
              </a:rPr>
              <a:pPr>
                <a:spcBef>
                  <a:spcPct val="0"/>
                </a:spcBef>
                <a:buClrTx/>
                <a:buSzTx/>
                <a:buFontTx/>
                <a:buNone/>
              </a:pPr>
              <a:t>12</a:t>
            </a:fld>
            <a:endParaRPr lang="en-US" altLang="zh-CN" sz="2400" smtClean="0">
              <a:solidFill>
                <a:schemeClr val="accent2"/>
              </a:solidFill>
              <a:latin typeface="Times New Roman" panose="02020603050405020304" pitchFamily="18" charset="0"/>
            </a:endParaRPr>
          </a:p>
        </p:txBody>
      </p:sp>
      <p:sp>
        <p:nvSpPr>
          <p:cNvPr id="20486"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pic>
        <p:nvPicPr>
          <p:cNvPr id="2048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975" y="1404938"/>
            <a:ext cx="6910388"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调用存储过程</a:t>
            </a:r>
            <a:endParaRPr lang="zh-CN" altLang="en-US" dirty="0"/>
          </a:p>
        </p:txBody>
      </p:sp>
      <p:sp>
        <p:nvSpPr>
          <p:cNvPr id="21507" name="内容占位符 2"/>
          <p:cNvSpPr>
            <a:spLocks noGrp="1"/>
          </p:cNvSpPr>
          <p:nvPr>
            <p:ph idx="1"/>
          </p:nvPr>
        </p:nvSpPr>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21509"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4D3B77BB-5BAC-43BE-A2AE-3F474A3D71D7}" type="slidenum">
              <a:rPr lang="zh-CN" altLang="en-US" sz="2400" smtClean="0">
                <a:solidFill>
                  <a:schemeClr val="accent2"/>
                </a:solidFill>
                <a:latin typeface="Times New Roman" panose="02020603050405020304" pitchFamily="18" charset="0"/>
              </a:rPr>
              <a:pPr>
                <a:spcBef>
                  <a:spcPct val="0"/>
                </a:spcBef>
                <a:buClrTx/>
                <a:buSzTx/>
                <a:buFontTx/>
                <a:buNone/>
              </a:pPr>
              <a:t>13</a:t>
            </a:fld>
            <a:endParaRPr lang="en-US" altLang="zh-CN" sz="2400" smtClean="0">
              <a:solidFill>
                <a:schemeClr val="accent2"/>
              </a:solidFill>
              <a:latin typeface="Times New Roman" panose="02020603050405020304" pitchFamily="18" charset="0"/>
            </a:endParaRPr>
          </a:p>
        </p:txBody>
      </p:sp>
      <p:sp>
        <p:nvSpPr>
          <p:cNvPr id="21510"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pic>
        <p:nvPicPr>
          <p:cNvPr id="2151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49500"/>
            <a:ext cx="80867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effectLst/>
              </a:rPr>
              <a:t>在运行时执行</a:t>
            </a:r>
            <a:r>
              <a:rPr lang="en-US" altLang="zh-CN" smtClean="0">
                <a:effectLst/>
              </a:rPr>
              <a:t>SQL</a:t>
            </a:r>
            <a:endParaRPr lang="zh-CN" altLang="en-US" smtClean="0">
              <a:effectLst/>
            </a:endParaRPr>
          </a:p>
        </p:txBody>
      </p:sp>
      <p:sp>
        <p:nvSpPr>
          <p:cNvPr id="22531" name="内容占位符 2"/>
          <p:cNvSpPr>
            <a:spLocks noGrp="1"/>
          </p:cNvSpPr>
          <p:nvPr>
            <p:ph idx="1"/>
          </p:nvPr>
        </p:nvSpPr>
        <p:spPr>
          <a:xfrm>
            <a:off x="685800" y="1371600"/>
            <a:ext cx="8062913" cy="4876800"/>
          </a:xfrm>
        </p:spPr>
        <p:txBody>
          <a:bodyPr/>
          <a:lstStyle/>
          <a:p>
            <a:pPr>
              <a:lnSpc>
                <a:spcPct val="150000"/>
              </a:lnSpc>
            </a:pPr>
            <a:r>
              <a:rPr lang="zh-CN" altLang="en-US" sz="2400" smtClean="0"/>
              <a:t>可在运行时对数据库运行临时查询，只需调用 </a:t>
            </a:r>
            <a:r>
              <a:rPr lang="en-US" altLang="zh-CN" sz="2400" smtClean="0"/>
              <a:t>@AdHoc </a:t>
            </a:r>
            <a:r>
              <a:rPr lang="zh-CN" altLang="en-US" sz="2400" smtClean="0"/>
              <a:t>系统过程</a:t>
            </a:r>
            <a:endParaRPr lang="en-US" altLang="zh-CN" sz="2400" smtClean="0"/>
          </a:p>
          <a:p>
            <a:pPr>
              <a:lnSpc>
                <a:spcPct val="150000"/>
              </a:lnSpc>
            </a:pPr>
            <a:r>
              <a:rPr lang="zh-CN" altLang="en-US" sz="2400" smtClean="0"/>
              <a:t>但不建议这样做，因为查询没有优化，并且会以多分区事务的形式执行，这可能会影响性能</a:t>
            </a:r>
          </a:p>
        </p:txBody>
      </p:sp>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22533"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AAAA6275-18C7-4C2D-8177-871BE33F52D0}" type="slidenum">
              <a:rPr lang="zh-CN" altLang="en-US" sz="2400" smtClean="0">
                <a:solidFill>
                  <a:schemeClr val="accent2"/>
                </a:solidFill>
                <a:latin typeface="Times New Roman" panose="02020603050405020304" pitchFamily="18" charset="0"/>
              </a:rPr>
              <a:pPr>
                <a:spcBef>
                  <a:spcPct val="0"/>
                </a:spcBef>
                <a:buClrTx/>
                <a:buSzTx/>
                <a:buFontTx/>
                <a:buNone/>
              </a:pPr>
              <a:t>14</a:t>
            </a:fld>
            <a:endParaRPr lang="en-US" altLang="zh-CN" sz="2400" smtClean="0">
              <a:solidFill>
                <a:schemeClr val="accent2"/>
              </a:solidFill>
              <a:latin typeface="Times New Roman" panose="02020603050405020304" pitchFamily="18" charset="0"/>
            </a:endParaRPr>
          </a:p>
        </p:txBody>
      </p:sp>
      <p:sp>
        <p:nvSpPr>
          <p:cNvPr id="22534"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pic>
        <p:nvPicPr>
          <p:cNvPr id="2253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149725"/>
            <a:ext cx="8021637"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支持的</a:t>
            </a:r>
            <a:r>
              <a:rPr lang="en-US" altLang="zh-CN" dirty="0" smtClean="0"/>
              <a:t>SQL</a:t>
            </a:r>
            <a:endParaRPr lang="zh-CN" altLang="en-US" dirty="0"/>
          </a:p>
        </p:txBody>
      </p:sp>
      <p:sp>
        <p:nvSpPr>
          <p:cNvPr id="23555" name="内容占位符 2"/>
          <p:cNvSpPr>
            <a:spLocks noGrp="1"/>
          </p:cNvSpPr>
          <p:nvPr>
            <p:ph idx="1"/>
          </p:nvPr>
        </p:nvSpPr>
        <p:spPr/>
        <p:txBody>
          <a:bodyPr/>
          <a:lstStyle/>
          <a:p>
            <a:r>
              <a:rPr lang="en-US" altLang="zh-CN" sz="2000" smtClean="0"/>
              <a:t>https://docs.voltdb.com/UsingVoltDB/AppxSQL.php?cm_mc_uid=90238659454214804847438&amp;cm_mc_sid_50200000=1481094578</a:t>
            </a:r>
            <a:endParaRPr lang="zh-CN" altLang="en-US" sz="2000" smtClean="0"/>
          </a:p>
        </p:txBody>
      </p:sp>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23557"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6E7CEE2A-B388-4D15-9DEE-C61568446C14}" type="slidenum">
              <a:rPr lang="zh-CN" altLang="en-US" sz="2400" smtClean="0">
                <a:solidFill>
                  <a:schemeClr val="accent2"/>
                </a:solidFill>
                <a:latin typeface="Times New Roman" panose="02020603050405020304" pitchFamily="18" charset="0"/>
              </a:rPr>
              <a:pPr>
                <a:spcBef>
                  <a:spcPct val="0"/>
                </a:spcBef>
                <a:buClrTx/>
                <a:buSzTx/>
                <a:buFontTx/>
                <a:buNone/>
              </a:pPr>
              <a:t>15</a:t>
            </a:fld>
            <a:endParaRPr lang="en-US" altLang="zh-CN" sz="2400" smtClean="0">
              <a:solidFill>
                <a:schemeClr val="accent2"/>
              </a:solidFill>
              <a:latin typeface="Times New Roman" panose="02020603050405020304" pitchFamily="18" charset="0"/>
            </a:endParaRPr>
          </a:p>
        </p:txBody>
      </p:sp>
      <p:sp>
        <p:nvSpPr>
          <p:cNvPr id="23558"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pic>
        <p:nvPicPr>
          <p:cNvPr id="23559"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588" y="2320925"/>
            <a:ext cx="7821612"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提纲</a:t>
            </a:r>
            <a:endParaRPr lang="zh-CN" altLang="en-US" dirty="0"/>
          </a:p>
        </p:txBody>
      </p:sp>
      <p:sp>
        <p:nvSpPr>
          <p:cNvPr id="24579" name="内容占位符 2"/>
          <p:cNvSpPr>
            <a:spLocks noGrp="1"/>
          </p:cNvSpPr>
          <p:nvPr>
            <p:ph idx="1"/>
          </p:nvPr>
        </p:nvSpPr>
        <p:spPr/>
        <p:txBody>
          <a:bodyPr/>
          <a:lstStyle/>
          <a:p>
            <a:pPr>
              <a:lnSpc>
                <a:spcPct val="150000"/>
              </a:lnSpc>
            </a:pPr>
            <a:r>
              <a:rPr lang="en-US" altLang="zh-CN" sz="2800" smtClean="0"/>
              <a:t>NewSQL</a:t>
            </a:r>
            <a:r>
              <a:rPr lang="zh-CN" altLang="en-US" sz="2800" smtClean="0"/>
              <a:t>数据库</a:t>
            </a:r>
            <a:endParaRPr lang="en-US" altLang="zh-CN" sz="2800" smtClean="0"/>
          </a:p>
          <a:p>
            <a:pPr>
              <a:lnSpc>
                <a:spcPct val="150000"/>
              </a:lnSpc>
            </a:pPr>
            <a:r>
              <a:rPr lang="zh-CN" altLang="en-US" sz="2800" smtClean="0">
                <a:solidFill>
                  <a:srgbClr val="FF0000"/>
                </a:solidFill>
              </a:rPr>
              <a:t>云数据库</a:t>
            </a:r>
          </a:p>
        </p:txBody>
      </p:sp>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24581"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5C254BCD-9A4D-4571-9599-72947B6D1973}" type="slidenum">
              <a:rPr lang="zh-CN" altLang="en-US" sz="2400" smtClean="0">
                <a:solidFill>
                  <a:schemeClr val="accent2"/>
                </a:solidFill>
                <a:latin typeface="Times New Roman" panose="02020603050405020304" pitchFamily="18" charset="0"/>
              </a:rPr>
              <a:pPr>
                <a:spcBef>
                  <a:spcPct val="0"/>
                </a:spcBef>
                <a:buClrTx/>
                <a:buSzTx/>
                <a:buFontTx/>
                <a:buNone/>
              </a:pPr>
              <a:t>16</a:t>
            </a:fld>
            <a:endParaRPr lang="en-US" altLang="zh-CN" sz="2400" smtClean="0">
              <a:solidFill>
                <a:schemeClr val="accent2"/>
              </a:solidFill>
              <a:latin typeface="Times New Roman" panose="02020603050405020304" pitchFamily="18" charset="0"/>
            </a:endParaRPr>
          </a:p>
        </p:txBody>
      </p:sp>
      <p:sp>
        <p:nvSpPr>
          <p:cNvPr id="24582"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云数据库</a:t>
            </a:r>
          </a:p>
        </p:txBody>
      </p:sp>
      <p:sp>
        <p:nvSpPr>
          <p:cNvPr id="25603" name="内容占位符 2"/>
          <p:cNvSpPr>
            <a:spLocks noGrp="1"/>
          </p:cNvSpPr>
          <p:nvPr>
            <p:ph idx="1"/>
          </p:nvPr>
        </p:nvSpPr>
        <p:spPr/>
        <p:txBody>
          <a:bodyPr/>
          <a:lstStyle/>
          <a:p>
            <a:pPr>
              <a:lnSpc>
                <a:spcPct val="150000"/>
              </a:lnSpc>
            </a:pPr>
            <a:r>
              <a:rPr lang="zh-CN" altLang="en-US" sz="2400" smtClean="0"/>
              <a:t>云数据库是指被优化或部署到一个虚拟计算环境中的数据库</a:t>
            </a:r>
            <a:endParaRPr lang="en-US" altLang="zh-CN" sz="2400" smtClean="0"/>
          </a:p>
          <a:p>
            <a:pPr lvl="1">
              <a:lnSpc>
                <a:spcPct val="150000"/>
              </a:lnSpc>
            </a:pPr>
            <a:r>
              <a:rPr lang="zh-CN" altLang="en-US" sz="2200" smtClean="0"/>
              <a:t>可以使用户按照存储容量和带宽的需求付费</a:t>
            </a:r>
          </a:p>
          <a:p>
            <a:pPr lvl="1">
              <a:lnSpc>
                <a:spcPct val="150000"/>
              </a:lnSpc>
            </a:pPr>
            <a:r>
              <a:rPr lang="zh-CN" altLang="en-US" sz="2200" smtClean="0"/>
              <a:t>可以将数据库从一个地方移到另一个地方（云的可移植性）</a:t>
            </a:r>
          </a:p>
          <a:p>
            <a:pPr lvl="1">
              <a:lnSpc>
                <a:spcPct val="150000"/>
              </a:lnSpc>
            </a:pPr>
            <a:r>
              <a:rPr lang="zh-CN" altLang="en-US" sz="2200" smtClean="0"/>
              <a:t>可实现按需扩展</a:t>
            </a:r>
          </a:p>
          <a:p>
            <a:pPr lvl="1">
              <a:lnSpc>
                <a:spcPct val="150000"/>
              </a:lnSpc>
            </a:pPr>
            <a:r>
              <a:rPr lang="zh-CN" altLang="en-US" sz="2200" smtClean="0"/>
              <a:t>高可用性（</a:t>
            </a:r>
            <a:r>
              <a:rPr lang="en-US" altLang="zh-CN" sz="2200" smtClean="0"/>
              <a:t>HA</a:t>
            </a:r>
            <a:r>
              <a:rPr lang="zh-CN" altLang="en-US" sz="2200" smtClean="0"/>
              <a:t>）</a:t>
            </a:r>
          </a:p>
          <a:p>
            <a:pPr>
              <a:lnSpc>
                <a:spcPct val="150000"/>
              </a:lnSpc>
            </a:pPr>
            <a:endParaRPr lang="zh-CN" altLang="en-US" sz="2400" smtClean="0"/>
          </a:p>
        </p:txBody>
      </p:sp>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25605"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189888A9-DB60-4155-B241-8B7DC489846B}" type="slidenum">
              <a:rPr lang="zh-CN" altLang="en-US" sz="2400" smtClean="0">
                <a:solidFill>
                  <a:schemeClr val="accent2"/>
                </a:solidFill>
                <a:latin typeface="Times New Roman" panose="02020603050405020304" pitchFamily="18" charset="0"/>
              </a:rPr>
              <a:pPr>
                <a:spcBef>
                  <a:spcPct val="0"/>
                </a:spcBef>
                <a:buClrTx/>
                <a:buSzTx/>
                <a:buFontTx/>
                <a:buNone/>
              </a:pPr>
              <a:t>17</a:t>
            </a:fld>
            <a:endParaRPr lang="en-US" altLang="zh-CN" sz="2400" smtClean="0">
              <a:solidFill>
                <a:schemeClr val="accent2"/>
              </a:solidFill>
              <a:latin typeface="Times New Roman" panose="02020603050405020304" pitchFamily="18" charset="0"/>
            </a:endParaRPr>
          </a:p>
        </p:txBody>
      </p:sp>
      <p:sp>
        <p:nvSpPr>
          <p:cNvPr id="25606"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云数据库</a:t>
            </a:r>
            <a:endParaRPr lang="zh-CN" altLang="en-US" dirty="0"/>
          </a:p>
        </p:txBody>
      </p:sp>
      <p:sp>
        <p:nvSpPr>
          <p:cNvPr id="26627" name="内容占位符 2"/>
          <p:cNvSpPr>
            <a:spLocks noGrp="1"/>
          </p:cNvSpPr>
          <p:nvPr>
            <p:ph idx="1"/>
          </p:nvPr>
        </p:nvSpPr>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F7CB5A57-761D-41F1-A6A5-C5A7ACDFD7FC}" type="datetime3">
              <a:rPr lang="zh-CN" altLang="en-US" smtClean="0"/>
              <a:pPr>
                <a:defRPr/>
              </a:pPr>
              <a:t>2022年12月5日星期一</a:t>
            </a:fld>
            <a:endParaRPr lang="en-US" altLang="zh-CN"/>
          </a:p>
        </p:txBody>
      </p:sp>
      <p:sp>
        <p:nvSpPr>
          <p:cNvPr id="26629"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7E9B1497-36BD-4019-B136-38CA459C3106}" type="slidenum">
              <a:rPr lang="zh-CN" altLang="en-US" sz="2400" smtClean="0">
                <a:solidFill>
                  <a:schemeClr val="accent2"/>
                </a:solidFill>
                <a:latin typeface="Times New Roman" panose="02020603050405020304" pitchFamily="18" charset="0"/>
              </a:rPr>
              <a:pPr>
                <a:spcBef>
                  <a:spcPct val="0"/>
                </a:spcBef>
                <a:buClrTx/>
                <a:buSzTx/>
                <a:buFontTx/>
                <a:buNone/>
              </a:pPr>
              <a:t>18</a:t>
            </a:fld>
            <a:endParaRPr lang="en-US" altLang="zh-CN" sz="2400" smtClean="0">
              <a:solidFill>
                <a:schemeClr val="accent2"/>
              </a:solidFill>
              <a:latin typeface="Times New Roman" panose="02020603050405020304" pitchFamily="18" charset="0"/>
            </a:endParaRPr>
          </a:p>
        </p:txBody>
      </p:sp>
      <p:sp>
        <p:nvSpPr>
          <p:cNvPr id="26630"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pic>
        <p:nvPicPr>
          <p:cNvPr id="26631" name="图片 6"/>
          <p:cNvPicPr>
            <a:picLocks noChangeAspect="1"/>
          </p:cNvPicPr>
          <p:nvPr/>
        </p:nvPicPr>
        <p:blipFill>
          <a:blip r:embed="rId2">
            <a:extLst>
              <a:ext uri="{28A0092B-C50C-407E-A947-70E740481C1C}">
                <a14:useLocalDpi xmlns:a14="http://schemas.microsoft.com/office/drawing/2010/main" val="0"/>
              </a:ext>
            </a:extLst>
          </a:blip>
          <a:srcRect l="2463" r="929"/>
          <a:stretch>
            <a:fillRect/>
          </a:stretch>
        </p:blipFill>
        <p:spPr bwMode="auto">
          <a:xfrm>
            <a:off x="34925" y="1817688"/>
            <a:ext cx="907415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云数据库</a:t>
            </a:r>
          </a:p>
        </p:txBody>
      </p:sp>
      <p:sp>
        <p:nvSpPr>
          <p:cNvPr id="27651" name="内容占位符 2"/>
          <p:cNvSpPr>
            <a:spLocks noGrp="1"/>
          </p:cNvSpPr>
          <p:nvPr>
            <p:ph idx="1"/>
          </p:nvPr>
        </p:nvSpPr>
        <p:spPr/>
        <p:txBody>
          <a:bodyPr/>
          <a:lstStyle/>
          <a:p>
            <a:pPr>
              <a:lnSpc>
                <a:spcPct val="150000"/>
              </a:lnSpc>
            </a:pPr>
            <a:r>
              <a:rPr lang="zh-CN" altLang="en-US" sz="2400" smtClean="0"/>
              <a:t>亚马逊</a:t>
            </a:r>
            <a:r>
              <a:rPr lang="en-US" altLang="zh-CN" sz="2400" smtClean="0"/>
              <a:t>Redshift</a:t>
            </a:r>
          </a:p>
          <a:p>
            <a:pPr>
              <a:lnSpc>
                <a:spcPct val="150000"/>
              </a:lnSpc>
            </a:pPr>
            <a:r>
              <a:rPr lang="zh-CN" altLang="en-US" sz="2400" smtClean="0"/>
              <a:t>亚马逊关系型数据库服务</a:t>
            </a:r>
          </a:p>
          <a:p>
            <a:pPr>
              <a:lnSpc>
                <a:spcPct val="150000"/>
              </a:lnSpc>
            </a:pPr>
            <a:r>
              <a:rPr lang="zh-CN" altLang="en-US" sz="2400" smtClean="0"/>
              <a:t>亚马逊</a:t>
            </a:r>
            <a:r>
              <a:rPr lang="en-US" altLang="zh-CN" sz="2400" smtClean="0"/>
              <a:t>DynamoDB</a:t>
            </a:r>
          </a:p>
          <a:p>
            <a:pPr>
              <a:lnSpc>
                <a:spcPct val="150000"/>
              </a:lnSpc>
            </a:pPr>
            <a:r>
              <a:rPr lang="zh-CN" altLang="en-US" sz="2400" smtClean="0"/>
              <a:t>腾讯云</a:t>
            </a:r>
            <a:endParaRPr lang="en-US" altLang="zh-CN" sz="2400" smtClean="0"/>
          </a:p>
          <a:p>
            <a:pPr>
              <a:lnSpc>
                <a:spcPct val="150000"/>
              </a:lnSpc>
            </a:pPr>
            <a:r>
              <a:rPr lang="zh-CN" altLang="en-US" sz="2400" smtClean="0"/>
              <a:t>阿里云</a:t>
            </a:r>
            <a:endParaRPr lang="en-US" altLang="zh-CN" sz="2400" smtClean="0"/>
          </a:p>
          <a:p>
            <a:pPr>
              <a:lnSpc>
                <a:spcPct val="150000"/>
              </a:lnSpc>
            </a:pPr>
            <a:r>
              <a:rPr lang="zh-CN" altLang="en-US" sz="2400" smtClean="0"/>
              <a:t> </a:t>
            </a:r>
            <a:r>
              <a:rPr lang="en-US" altLang="zh-CN" sz="2400" smtClean="0"/>
              <a:t>UCloud </a:t>
            </a:r>
            <a:r>
              <a:rPr lang="zh-CN" altLang="en-US" sz="2400" smtClean="0"/>
              <a:t>的云主机磁盘 </a:t>
            </a:r>
            <a:r>
              <a:rPr lang="en-US" altLang="zh-CN" sz="2400" smtClean="0"/>
              <a:t>IO</a:t>
            </a:r>
          </a:p>
          <a:p>
            <a:pPr>
              <a:lnSpc>
                <a:spcPct val="150000"/>
              </a:lnSpc>
            </a:pPr>
            <a:r>
              <a:rPr lang="en-US" altLang="zh-CN" sz="2400" smtClean="0"/>
              <a:t>…</a:t>
            </a:r>
            <a:endParaRPr lang="zh-CN" altLang="en-US" sz="2400" smtClean="0"/>
          </a:p>
        </p:txBody>
      </p:sp>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27653"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7459330F-6379-48D0-924F-6CA4D40225E1}" type="slidenum">
              <a:rPr lang="zh-CN" altLang="en-US" sz="2400" smtClean="0">
                <a:solidFill>
                  <a:schemeClr val="accent2"/>
                </a:solidFill>
                <a:latin typeface="Times New Roman" panose="02020603050405020304" pitchFamily="18" charset="0"/>
              </a:rPr>
              <a:pPr>
                <a:spcBef>
                  <a:spcPct val="0"/>
                </a:spcBef>
                <a:buClrTx/>
                <a:buSzTx/>
                <a:buFontTx/>
                <a:buNone/>
              </a:pPr>
              <a:t>19</a:t>
            </a:fld>
            <a:endParaRPr lang="en-US" altLang="zh-CN" sz="2400" smtClean="0">
              <a:solidFill>
                <a:schemeClr val="accent2"/>
              </a:solidFill>
              <a:latin typeface="Times New Roman" panose="02020603050405020304" pitchFamily="18" charset="0"/>
            </a:endParaRPr>
          </a:p>
        </p:txBody>
      </p:sp>
      <p:sp>
        <p:nvSpPr>
          <p:cNvPr id="27654"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NoSQL</a:t>
            </a:r>
            <a:r>
              <a:rPr lang="zh-CN" altLang="en-US" dirty="0"/>
              <a:t>数据库比较</a:t>
            </a:r>
          </a:p>
        </p:txBody>
      </p:sp>
      <p:graphicFrame>
        <p:nvGraphicFramePr>
          <p:cNvPr id="7" name="内容占位符 6"/>
          <p:cNvGraphicFramePr>
            <a:graphicFrameLocks noGrp="1"/>
          </p:cNvGraphicFramePr>
          <p:nvPr>
            <p:ph idx="1"/>
          </p:nvPr>
        </p:nvGraphicFramePr>
        <p:xfrm>
          <a:off x="287338" y="1628775"/>
          <a:ext cx="8569325" cy="4732338"/>
        </p:xfrm>
        <a:graphic>
          <a:graphicData uri="http://schemas.openxmlformats.org/drawingml/2006/table">
            <a:tbl>
              <a:tblPr firstRow="1" bandRow="1">
                <a:tableStyleId>{8A107856-5554-42FB-B03E-39F5DBC370BA}</a:tableStyleId>
              </a:tblPr>
              <a:tblGrid>
                <a:gridCol w="792122">
                  <a:extLst>
                    <a:ext uri="{9D8B030D-6E8A-4147-A177-3AD203B41FA5}"/>
                  </a:extLst>
                </a:gridCol>
                <a:gridCol w="1224189">
                  <a:extLst>
                    <a:ext uri="{9D8B030D-6E8A-4147-A177-3AD203B41FA5}"/>
                  </a:extLst>
                </a:gridCol>
                <a:gridCol w="1656256">
                  <a:extLst>
                    <a:ext uri="{9D8B030D-6E8A-4147-A177-3AD203B41FA5}"/>
                  </a:extLst>
                </a:gridCol>
                <a:gridCol w="1368211">
                  <a:extLst>
                    <a:ext uri="{9D8B030D-6E8A-4147-A177-3AD203B41FA5}"/>
                  </a:extLst>
                </a:gridCol>
                <a:gridCol w="1656256">
                  <a:extLst>
                    <a:ext uri="{9D8B030D-6E8A-4147-A177-3AD203B41FA5}"/>
                  </a:extLst>
                </a:gridCol>
                <a:gridCol w="1872290">
                  <a:extLst>
                    <a:ext uri="{9D8B030D-6E8A-4147-A177-3AD203B41FA5}"/>
                  </a:extLst>
                </a:gridCol>
              </a:tblGrid>
              <a:tr h="525815">
                <a:tc>
                  <a:txBody>
                    <a:bodyPr/>
                    <a:lstStyle/>
                    <a:p>
                      <a:pPr algn="l"/>
                      <a:r>
                        <a:rPr lang="zh-CN" altLang="en-US" sz="1600" b="1" dirty="0">
                          <a:effectLst/>
                          <a:latin typeface="微软雅黑" panose="020B0503020204020204" pitchFamily="34" charset="-122"/>
                          <a:ea typeface="微软雅黑" panose="020B0503020204020204" pitchFamily="34" charset="-122"/>
                        </a:rPr>
                        <a:t>分类</a:t>
                      </a:r>
                      <a:endParaRPr lang="zh-CN" altLang="en-US" sz="1600" b="1"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nchor="ctr"/>
                </a:tc>
                <a:tc>
                  <a:txBody>
                    <a:bodyPr/>
                    <a:lstStyle/>
                    <a:p>
                      <a:pPr algn="l"/>
                      <a:r>
                        <a:rPr lang="en-US" sz="1600" b="1" dirty="0">
                          <a:effectLst/>
                          <a:latin typeface="微软雅黑" panose="020B0503020204020204" pitchFamily="34" charset="-122"/>
                          <a:ea typeface="微软雅黑" panose="020B0503020204020204" pitchFamily="34" charset="-122"/>
                        </a:rPr>
                        <a:t>Examples</a:t>
                      </a:r>
                      <a:r>
                        <a:rPr lang="zh-CN" altLang="en-US" sz="1600" b="1" dirty="0">
                          <a:effectLst/>
                          <a:latin typeface="微软雅黑" panose="020B0503020204020204" pitchFamily="34" charset="-122"/>
                          <a:ea typeface="微软雅黑" panose="020B0503020204020204" pitchFamily="34" charset="-122"/>
                        </a:rPr>
                        <a:t>举例</a:t>
                      </a:r>
                      <a:endParaRPr lang="zh-CN" altLang="en-US" sz="1600" b="1"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nchor="ctr"/>
                </a:tc>
                <a:tc>
                  <a:txBody>
                    <a:bodyPr/>
                    <a:lstStyle/>
                    <a:p>
                      <a:pPr algn="l"/>
                      <a:r>
                        <a:rPr lang="zh-CN" altLang="en-US" sz="1600" b="1" dirty="0">
                          <a:effectLst/>
                          <a:latin typeface="微软雅黑" panose="020B0503020204020204" pitchFamily="34" charset="-122"/>
                          <a:ea typeface="微软雅黑" panose="020B0503020204020204" pitchFamily="34" charset="-122"/>
                        </a:rPr>
                        <a:t>典型应用场景</a:t>
                      </a:r>
                      <a:endParaRPr lang="zh-CN" altLang="en-US" sz="1600" b="1"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nchor="ctr"/>
                </a:tc>
                <a:tc>
                  <a:txBody>
                    <a:bodyPr/>
                    <a:lstStyle/>
                    <a:p>
                      <a:pPr algn="l"/>
                      <a:r>
                        <a:rPr lang="zh-CN" altLang="en-US" sz="1600" b="1" dirty="0">
                          <a:effectLst/>
                          <a:latin typeface="微软雅黑" panose="020B0503020204020204" pitchFamily="34" charset="-122"/>
                          <a:ea typeface="微软雅黑" panose="020B0503020204020204" pitchFamily="34" charset="-122"/>
                        </a:rPr>
                        <a:t>数据模型</a:t>
                      </a:r>
                      <a:endParaRPr lang="zh-CN" altLang="en-US" sz="1600" b="1"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nchor="ctr"/>
                </a:tc>
                <a:tc>
                  <a:txBody>
                    <a:bodyPr/>
                    <a:lstStyle/>
                    <a:p>
                      <a:pPr algn="l"/>
                      <a:r>
                        <a:rPr lang="zh-CN" altLang="en-US" sz="1600" b="1" dirty="0">
                          <a:effectLst/>
                          <a:latin typeface="微软雅黑" panose="020B0503020204020204" pitchFamily="34" charset="-122"/>
                          <a:ea typeface="微软雅黑" panose="020B0503020204020204" pitchFamily="34" charset="-122"/>
                        </a:rPr>
                        <a:t>优点</a:t>
                      </a:r>
                      <a:endParaRPr lang="zh-CN" altLang="en-US" sz="1600" b="1"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nchor="ctr"/>
                </a:tc>
                <a:tc>
                  <a:txBody>
                    <a:bodyPr/>
                    <a:lstStyle/>
                    <a:p>
                      <a:pPr algn="l"/>
                      <a:r>
                        <a:rPr lang="zh-CN" altLang="en-US" sz="1600" b="1" dirty="0">
                          <a:effectLst/>
                          <a:latin typeface="微软雅黑" panose="020B0503020204020204" pitchFamily="34" charset="-122"/>
                          <a:ea typeface="微软雅黑" panose="020B0503020204020204" pitchFamily="34" charset="-122"/>
                        </a:rPr>
                        <a:t>缺点</a:t>
                      </a:r>
                      <a:endParaRPr lang="zh-CN" altLang="en-US" sz="1600" b="1"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nchor="ctr"/>
                </a:tc>
                <a:extLst>
                  <a:ext uri="{0D108BD9-81ED-4DB2-BD59-A6C34878D82A}"/>
                </a:extLst>
              </a:tr>
              <a:tr h="1104974">
                <a:tc>
                  <a:txBody>
                    <a:bodyPr/>
                    <a:lstStyle/>
                    <a:p>
                      <a:r>
                        <a:rPr lang="zh-CN" altLang="en-US" sz="1400" dirty="0">
                          <a:effectLst/>
                          <a:latin typeface="微软雅黑" panose="020B0503020204020204" pitchFamily="34" charset="-122"/>
                          <a:ea typeface="微软雅黑" panose="020B0503020204020204" pitchFamily="34" charset="-122"/>
                        </a:rPr>
                        <a:t>键值（</a:t>
                      </a:r>
                      <a:r>
                        <a:rPr lang="en-US" sz="1400" dirty="0" smtClean="0">
                          <a:effectLst/>
                          <a:latin typeface="微软雅黑" panose="020B0503020204020204" pitchFamily="34" charset="-122"/>
                          <a:ea typeface="微软雅黑" panose="020B0503020204020204" pitchFamily="34" charset="-122"/>
                        </a:rPr>
                        <a:t>key-value）</a:t>
                      </a:r>
                      <a:endParaRPr 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r>
                        <a:rPr lang="en-US" sz="1400" dirty="0">
                          <a:effectLst/>
                          <a:latin typeface="微软雅黑" panose="020B0503020204020204" pitchFamily="34" charset="-122"/>
                          <a:ea typeface="微软雅黑" panose="020B0503020204020204" pitchFamily="34" charset="-122"/>
                        </a:rPr>
                        <a:t>Tokyo Cabinet/Tyrant, </a:t>
                      </a:r>
                      <a:r>
                        <a:rPr lang="en-US" sz="1400" dirty="0" err="1">
                          <a:effectLst/>
                          <a:latin typeface="微软雅黑" panose="020B0503020204020204" pitchFamily="34" charset="-122"/>
                          <a:ea typeface="微软雅黑" panose="020B0503020204020204" pitchFamily="34" charset="-122"/>
                        </a:rPr>
                        <a:t>Redis</a:t>
                      </a:r>
                      <a:r>
                        <a:rPr lang="en-US" sz="1400" dirty="0">
                          <a:effectLst/>
                          <a:latin typeface="微软雅黑" panose="020B0503020204020204" pitchFamily="34" charset="-122"/>
                          <a:ea typeface="微软雅黑" panose="020B0503020204020204" pitchFamily="34" charset="-122"/>
                        </a:rPr>
                        <a:t>, Voldemort, Oracle BDB</a:t>
                      </a:r>
                      <a:endParaRPr 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r>
                        <a:rPr lang="zh-CN" altLang="en-US" sz="1400" dirty="0">
                          <a:effectLst/>
                          <a:latin typeface="微软雅黑" panose="020B0503020204020204" pitchFamily="34" charset="-122"/>
                          <a:ea typeface="微软雅黑" panose="020B0503020204020204" pitchFamily="34" charset="-122"/>
                        </a:rPr>
                        <a:t>内容缓存，主要用于处理大量数据的高访问负载，也用于一些日志系统等等</a:t>
                      </a:r>
                      <a:r>
                        <a:rPr lang="zh-CN" altLang="en-US" sz="1400" dirty="0" smtClean="0">
                          <a:effectLst/>
                          <a:latin typeface="微软雅黑" panose="020B0503020204020204" pitchFamily="34" charset="-122"/>
                          <a:ea typeface="微软雅黑" panose="020B0503020204020204" pitchFamily="34" charset="-122"/>
                        </a:rPr>
                        <a:t>。</a:t>
                      </a:r>
                      <a:endParaRPr lang="zh-CN" alt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pPr algn="l"/>
                      <a:r>
                        <a:rPr lang="en-US" sz="1400" dirty="0">
                          <a:effectLst/>
                          <a:latin typeface="微软雅黑" panose="020B0503020204020204" pitchFamily="34" charset="-122"/>
                          <a:ea typeface="微软雅黑" panose="020B0503020204020204" pitchFamily="34" charset="-122"/>
                        </a:rPr>
                        <a:t>Key </a:t>
                      </a:r>
                      <a:r>
                        <a:rPr lang="zh-CN" altLang="en-US" sz="1400" dirty="0">
                          <a:effectLst/>
                          <a:latin typeface="微软雅黑" panose="020B0503020204020204" pitchFamily="34" charset="-122"/>
                          <a:ea typeface="微软雅黑" panose="020B0503020204020204" pitchFamily="34" charset="-122"/>
                        </a:rPr>
                        <a:t>指向 </a:t>
                      </a:r>
                      <a:r>
                        <a:rPr lang="en-US" sz="1400" dirty="0">
                          <a:effectLst/>
                          <a:latin typeface="微软雅黑" panose="020B0503020204020204" pitchFamily="34" charset="-122"/>
                          <a:ea typeface="微软雅黑" panose="020B0503020204020204" pitchFamily="34" charset="-122"/>
                        </a:rPr>
                        <a:t>Value </a:t>
                      </a:r>
                      <a:r>
                        <a:rPr lang="zh-CN" altLang="en-US" sz="1400" dirty="0">
                          <a:effectLst/>
                          <a:latin typeface="微软雅黑" panose="020B0503020204020204" pitchFamily="34" charset="-122"/>
                          <a:ea typeface="微软雅黑" panose="020B0503020204020204" pitchFamily="34" charset="-122"/>
                        </a:rPr>
                        <a:t>的键值对，通常用</a:t>
                      </a:r>
                      <a:r>
                        <a:rPr lang="en-US" sz="1400" dirty="0">
                          <a:effectLst/>
                          <a:latin typeface="微软雅黑" panose="020B0503020204020204" pitchFamily="34" charset="-122"/>
                          <a:ea typeface="微软雅黑" panose="020B0503020204020204" pitchFamily="34" charset="-122"/>
                        </a:rPr>
                        <a:t>hash table</a:t>
                      </a:r>
                      <a:r>
                        <a:rPr lang="zh-CN" altLang="en-US" sz="1400" dirty="0">
                          <a:effectLst/>
                          <a:latin typeface="微软雅黑" panose="020B0503020204020204" pitchFamily="34" charset="-122"/>
                          <a:ea typeface="微软雅黑" panose="020B0503020204020204" pitchFamily="34" charset="-122"/>
                        </a:rPr>
                        <a:t>来</a:t>
                      </a:r>
                      <a:r>
                        <a:rPr lang="zh-CN" altLang="en-US" sz="1400" dirty="0" smtClean="0">
                          <a:effectLst/>
                          <a:latin typeface="微软雅黑" panose="020B0503020204020204" pitchFamily="34" charset="-122"/>
                          <a:ea typeface="微软雅黑" panose="020B0503020204020204" pitchFamily="34" charset="-122"/>
                        </a:rPr>
                        <a:t>实现</a:t>
                      </a:r>
                      <a:endParaRPr lang="zh-CN" alt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pPr algn="l"/>
                      <a:r>
                        <a:rPr lang="zh-CN" altLang="en-US" sz="1400" dirty="0">
                          <a:effectLst/>
                          <a:latin typeface="微软雅黑" panose="020B0503020204020204" pitchFamily="34" charset="-122"/>
                          <a:ea typeface="微软雅黑" panose="020B0503020204020204" pitchFamily="34" charset="-122"/>
                        </a:rPr>
                        <a:t>查找速度快</a:t>
                      </a:r>
                      <a:endParaRPr lang="zh-CN" alt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pPr algn="l"/>
                      <a:r>
                        <a:rPr lang="zh-CN" altLang="en-US" sz="1400" dirty="0">
                          <a:effectLst/>
                          <a:latin typeface="微软雅黑" panose="020B0503020204020204" pitchFamily="34" charset="-122"/>
                          <a:ea typeface="微软雅黑" panose="020B0503020204020204" pitchFamily="34" charset="-122"/>
                        </a:rPr>
                        <a:t>数据无结构化，通常只被当作字符串或者二进制数</a:t>
                      </a:r>
                      <a:r>
                        <a:rPr lang="zh-CN" altLang="en-US" sz="1400" dirty="0" smtClean="0">
                          <a:effectLst/>
                          <a:latin typeface="微软雅黑" panose="020B0503020204020204" pitchFamily="34" charset="-122"/>
                          <a:ea typeface="微软雅黑" panose="020B0503020204020204" pitchFamily="34" charset="-122"/>
                        </a:rPr>
                        <a:t>据</a:t>
                      </a:r>
                      <a:endParaRPr lang="zh-CN" alt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extLst>
                  <a:ext uri="{0D108BD9-81ED-4DB2-BD59-A6C34878D82A}"/>
                </a:extLst>
              </a:tr>
              <a:tr h="678226">
                <a:tc>
                  <a:txBody>
                    <a:bodyPr/>
                    <a:lstStyle/>
                    <a:p>
                      <a:r>
                        <a:rPr lang="zh-CN" altLang="en-US" sz="1400" dirty="0">
                          <a:effectLst/>
                          <a:latin typeface="微软雅黑" panose="020B0503020204020204" pitchFamily="34" charset="-122"/>
                          <a:ea typeface="微软雅黑" panose="020B0503020204020204" pitchFamily="34" charset="-122"/>
                        </a:rPr>
                        <a:t>列存储</a:t>
                      </a:r>
                      <a:r>
                        <a:rPr lang="zh-CN" altLang="en-US" sz="1400" dirty="0" smtClean="0">
                          <a:effectLst/>
                          <a:latin typeface="微软雅黑" panose="020B0503020204020204" pitchFamily="34" charset="-122"/>
                          <a:ea typeface="微软雅黑" panose="020B0503020204020204" pitchFamily="34" charset="-122"/>
                        </a:rPr>
                        <a:t>数据库</a:t>
                      </a:r>
                      <a:endParaRPr lang="zh-CN" alt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r>
                        <a:rPr lang="en-US" sz="1400" dirty="0">
                          <a:effectLst/>
                          <a:latin typeface="微软雅黑" panose="020B0503020204020204" pitchFamily="34" charset="-122"/>
                          <a:ea typeface="微软雅黑" panose="020B0503020204020204" pitchFamily="34" charset="-122"/>
                        </a:rPr>
                        <a:t>Cassandra, </a:t>
                      </a:r>
                      <a:r>
                        <a:rPr lang="en-US" sz="1400" dirty="0" err="1">
                          <a:effectLst/>
                          <a:latin typeface="微软雅黑" panose="020B0503020204020204" pitchFamily="34" charset="-122"/>
                          <a:ea typeface="微软雅黑" panose="020B0503020204020204" pitchFamily="34" charset="-122"/>
                        </a:rPr>
                        <a:t>HBase</a:t>
                      </a:r>
                      <a:r>
                        <a:rPr lang="en-US" sz="1400" dirty="0">
                          <a:effectLst/>
                          <a:latin typeface="微软雅黑" panose="020B0503020204020204" pitchFamily="34" charset="-122"/>
                          <a:ea typeface="微软雅黑" panose="020B0503020204020204" pitchFamily="34" charset="-122"/>
                        </a:rPr>
                        <a:t>, </a:t>
                      </a:r>
                      <a:r>
                        <a:rPr lang="en-US" sz="1400" dirty="0" err="1">
                          <a:effectLst/>
                          <a:latin typeface="微软雅黑" panose="020B0503020204020204" pitchFamily="34" charset="-122"/>
                          <a:ea typeface="微软雅黑" panose="020B0503020204020204" pitchFamily="34" charset="-122"/>
                        </a:rPr>
                        <a:t>Riak</a:t>
                      </a:r>
                      <a:endParaRPr 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r>
                        <a:rPr lang="zh-CN" altLang="en-US" sz="1400">
                          <a:effectLst/>
                          <a:latin typeface="微软雅黑" panose="020B0503020204020204" pitchFamily="34" charset="-122"/>
                          <a:ea typeface="微软雅黑" panose="020B0503020204020204" pitchFamily="34" charset="-122"/>
                        </a:rPr>
                        <a:t>分布式的文件系统</a:t>
                      </a:r>
                      <a:endParaRPr lang="zh-CN" altLang="en-US" sz="140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pPr algn="l"/>
                      <a:r>
                        <a:rPr lang="zh-CN" altLang="en-US" sz="1400">
                          <a:effectLst/>
                          <a:latin typeface="微软雅黑" panose="020B0503020204020204" pitchFamily="34" charset="-122"/>
                          <a:ea typeface="微软雅黑" panose="020B0503020204020204" pitchFamily="34" charset="-122"/>
                        </a:rPr>
                        <a:t>以列簇式存储，将同一列数据存在一起</a:t>
                      </a:r>
                      <a:endParaRPr lang="zh-CN" altLang="en-US" sz="140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pPr algn="l"/>
                      <a:r>
                        <a:rPr lang="zh-CN" altLang="en-US" sz="1400" dirty="0">
                          <a:effectLst/>
                          <a:latin typeface="微软雅黑" panose="020B0503020204020204" pitchFamily="34" charset="-122"/>
                          <a:ea typeface="微软雅黑" panose="020B0503020204020204" pitchFamily="34" charset="-122"/>
                        </a:rPr>
                        <a:t>查找速度快，可扩展性强，更容易进行分布式扩展</a:t>
                      </a:r>
                      <a:endParaRPr lang="zh-CN" alt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pPr algn="l"/>
                      <a:r>
                        <a:rPr lang="zh-CN" altLang="en-US" sz="1400" dirty="0">
                          <a:effectLst/>
                          <a:latin typeface="微软雅黑" panose="020B0503020204020204" pitchFamily="34" charset="-122"/>
                          <a:ea typeface="微软雅黑" panose="020B0503020204020204" pitchFamily="34" charset="-122"/>
                        </a:rPr>
                        <a:t>功能相对局限</a:t>
                      </a:r>
                      <a:endParaRPr lang="zh-CN" alt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extLst>
                  <a:ext uri="{0D108BD9-81ED-4DB2-BD59-A6C34878D82A}"/>
                </a:extLst>
              </a:tr>
              <a:tr h="1318349">
                <a:tc>
                  <a:txBody>
                    <a:bodyPr/>
                    <a:lstStyle/>
                    <a:p>
                      <a:r>
                        <a:rPr lang="zh-CN" altLang="en-US" sz="1400" dirty="0">
                          <a:effectLst/>
                          <a:latin typeface="微软雅黑" panose="020B0503020204020204" pitchFamily="34" charset="-122"/>
                          <a:ea typeface="微软雅黑" panose="020B0503020204020204" pitchFamily="34" charset="-122"/>
                        </a:rPr>
                        <a:t>文档型</a:t>
                      </a:r>
                      <a:r>
                        <a:rPr lang="zh-CN" altLang="en-US" sz="1400" dirty="0" smtClean="0">
                          <a:effectLst/>
                          <a:latin typeface="微软雅黑" panose="020B0503020204020204" pitchFamily="34" charset="-122"/>
                          <a:ea typeface="微软雅黑" panose="020B0503020204020204" pitchFamily="34" charset="-122"/>
                        </a:rPr>
                        <a:t>数据库</a:t>
                      </a:r>
                      <a:endParaRPr lang="zh-CN" alt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r>
                        <a:rPr lang="en-US" sz="1400" dirty="0" err="1">
                          <a:effectLst/>
                          <a:latin typeface="微软雅黑" panose="020B0503020204020204" pitchFamily="34" charset="-122"/>
                          <a:ea typeface="微软雅黑" panose="020B0503020204020204" pitchFamily="34" charset="-122"/>
                        </a:rPr>
                        <a:t>CouchDB</a:t>
                      </a:r>
                      <a:r>
                        <a:rPr lang="en-US" sz="1400" dirty="0">
                          <a:effectLst/>
                          <a:latin typeface="微软雅黑" panose="020B0503020204020204" pitchFamily="34" charset="-122"/>
                          <a:ea typeface="微软雅黑" panose="020B0503020204020204" pitchFamily="34" charset="-122"/>
                        </a:rPr>
                        <a:t>, </a:t>
                      </a:r>
                      <a:r>
                        <a:rPr lang="en-US" sz="1400" dirty="0" err="1">
                          <a:effectLst/>
                          <a:latin typeface="微软雅黑" panose="020B0503020204020204" pitchFamily="34" charset="-122"/>
                          <a:ea typeface="微软雅黑" panose="020B0503020204020204" pitchFamily="34" charset="-122"/>
                        </a:rPr>
                        <a:t>MongoDb</a:t>
                      </a:r>
                      <a:endParaRPr 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r>
                        <a:rPr lang="en-US" sz="1400">
                          <a:effectLst/>
                          <a:latin typeface="微软雅黑" panose="020B0503020204020204" pitchFamily="34" charset="-122"/>
                          <a:ea typeface="微软雅黑" panose="020B0503020204020204" pitchFamily="34" charset="-122"/>
                        </a:rPr>
                        <a:t>Web</a:t>
                      </a:r>
                      <a:r>
                        <a:rPr lang="zh-CN" altLang="en-US" sz="1400">
                          <a:effectLst/>
                          <a:latin typeface="微软雅黑" panose="020B0503020204020204" pitchFamily="34" charset="-122"/>
                          <a:ea typeface="微软雅黑" panose="020B0503020204020204" pitchFamily="34" charset="-122"/>
                        </a:rPr>
                        <a:t>应用（与</a:t>
                      </a:r>
                      <a:r>
                        <a:rPr lang="en-US" sz="1400">
                          <a:effectLst/>
                          <a:latin typeface="微软雅黑" panose="020B0503020204020204" pitchFamily="34" charset="-122"/>
                          <a:ea typeface="微软雅黑" panose="020B0503020204020204" pitchFamily="34" charset="-122"/>
                        </a:rPr>
                        <a:t>Key-Value</a:t>
                      </a:r>
                      <a:r>
                        <a:rPr lang="zh-CN" altLang="en-US" sz="1400">
                          <a:effectLst/>
                          <a:latin typeface="微软雅黑" panose="020B0503020204020204" pitchFamily="34" charset="-122"/>
                          <a:ea typeface="微软雅黑" panose="020B0503020204020204" pitchFamily="34" charset="-122"/>
                        </a:rPr>
                        <a:t>类似，</a:t>
                      </a:r>
                      <a:r>
                        <a:rPr lang="en-US" sz="1400">
                          <a:effectLst/>
                          <a:latin typeface="微软雅黑" panose="020B0503020204020204" pitchFamily="34" charset="-122"/>
                          <a:ea typeface="微软雅黑" panose="020B0503020204020204" pitchFamily="34" charset="-122"/>
                        </a:rPr>
                        <a:t>Value</a:t>
                      </a:r>
                      <a:r>
                        <a:rPr lang="zh-CN" altLang="en-US" sz="1400">
                          <a:effectLst/>
                          <a:latin typeface="微软雅黑" panose="020B0503020204020204" pitchFamily="34" charset="-122"/>
                          <a:ea typeface="微软雅黑" panose="020B0503020204020204" pitchFamily="34" charset="-122"/>
                        </a:rPr>
                        <a:t>是结构化的，不同的是数据库能够了解</a:t>
                      </a:r>
                      <a:r>
                        <a:rPr lang="en-US" sz="1400">
                          <a:effectLst/>
                          <a:latin typeface="微软雅黑" panose="020B0503020204020204" pitchFamily="34" charset="-122"/>
                          <a:ea typeface="微软雅黑" panose="020B0503020204020204" pitchFamily="34" charset="-122"/>
                        </a:rPr>
                        <a:t>Value</a:t>
                      </a:r>
                      <a:r>
                        <a:rPr lang="zh-CN" altLang="en-US" sz="1400">
                          <a:effectLst/>
                          <a:latin typeface="微软雅黑" panose="020B0503020204020204" pitchFamily="34" charset="-122"/>
                          <a:ea typeface="微软雅黑" panose="020B0503020204020204" pitchFamily="34" charset="-122"/>
                        </a:rPr>
                        <a:t>的内容）</a:t>
                      </a:r>
                      <a:endParaRPr lang="zh-CN" altLang="en-US" sz="140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pPr algn="l"/>
                      <a:r>
                        <a:rPr lang="en-US" altLang="zh-CN" sz="1400">
                          <a:effectLst/>
                          <a:latin typeface="微软雅黑" panose="020B0503020204020204" pitchFamily="34" charset="-122"/>
                          <a:ea typeface="微软雅黑" panose="020B0503020204020204" pitchFamily="34" charset="-122"/>
                        </a:rPr>
                        <a:t>Key-Value</a:t>
                      </a:r>
                      <a:r>
                        <a:rPr lang="zh-CN" altLang="en-US" sz="1400">
                          <a:effectLst/>
                          <a:latin typeface="微软雅黑" panose="020B0503020204020204" pitchFamily="34" charset="-122"/>
                          <a:ea typeface="微软雅黑" panose="020B0503020204020204" pitchFamily="34" charset="-122"/>
                        </a:rPr>
                        <a:t>对应的键值对，</a:t>
                      </a:r>
                      <a:r>
                        <a:rPr lang="en-US" altLang="zh-CN" sz="1400">
                          <a:effectLst/>
                          <a:latin typeface="微软雅黑" panose="020B0503020204020204" pitchFamily="34" charset="-122"/>
                          <a:ea typeface="微软雅黑" panose="020B0503020204020204" pitchFamily="34" charset="-122"/>
                        </a:rPr>
                        <a:t>Value</a:t>
                      </a:r>
                      <a:r>
                        <a:rPr lang="zh-CN" altLang="en-US" sz="1400">
                          <a:effectLst/>
                          <a:latin typeface="微软雅黑" panose="020B0503020204020204" pitchFamily="34" charset="-122"/>
                          <a:ea typeface="微软雅黑" panose="020B0503020204020204" pitchFamily="34" charset="-122"/>
                        </a:rPr>
                        <a:t>为结构化数据</a:t>
                      </a:r>
                      <a:endParaRPr lang="zh-CN" altLang="en-US" sz="140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pPr algn="l"/>
                      <a:r>
                        <a:rPr lang="zh-CN" altLang="en-US" sz="1400">
                          <a:effectLst/>
                          <a:latin typeface="微软雅黑" panose="020B0503020204020204" pitchFamily="34" charset="-122"/>
                          <a:ea typeface="微软雅黑" panose="020B0503020204020204" pitchFamily="34" charset="-122"/>
                        </a:rPr>
                        <a:t>数据结构要求不严格，表结构可变，不需要像关系型数据库一样需要预先定义表结构</a:t>
                      </a:r>
                      <a:endParaRPr lang="zh-CN" altLang="en-US" sz="140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pPr algn="l"/>
                      <a:r>
                        <a:rPr lang="zh-CN" altLang="en-US" sz="1400" dirty="0">
                          <a:effectLst/>
                          <a:latin typeface="微软雅黑" panose="020B0503020204020204" pitchFamily="34" charset="-122"/>
                          <a:ea typeface="微软雅黑" panose="020B0503020204020204" pitchFamily="34" charset="-122"/>
                        </a:rPr>
                        <a:t>查询性能不高，而且缺乏统一的查询</a:t>
                      </a:r>
                      <a:r>
                        <a:rPr lang="zh-CN" altLang="en-US" sz="1400" dirty="0" smtClean="0">
                          <a:effectLst/>
                          <a:latin typeface="微软雅黑" panose="020B0503020204020204" pitchFamily="34" charset="-122"/>
                          <a:ea typeface="微软雅黑" panose="020B0503020204020204" pitchFamily="34" charset="-122"/>
                        </a:rPr>
                        <a:t>语法</a:t>
                      </a:r>
                      <a:endParaRPr lang="zh-CN" alt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extLst>
                  <a:ext uri="{0D108BD9-81ED-4DB2-BD59-A6C34878D82A}"/>
                </a:extLst>
              </a:tr>
              <a:tr h="1104974">
                <a:tc>
                  <a:txBody>
                    <a:bodyPr/>
                    <a:lstStyle/>
                    <a:p>
                      <a:r>
                        <a:rPr lang="zh-CN" altLang="en-US" sz="1400" dirty="0">
                          <a:effectLst/>
                          <a:latin typeface="微软雅黑" panose="020B0503020204020204" pitchFamily="34" charset="-122"/>
                          <a:ea typeface="微软雅黑" panose="020B0503020204020204" pitchFamily="34" charset="-122"/>
                        </a:rPr>
                        <a:t>图形</a:t>
                      </a:r>
                      <a:r>
                        <a:rPr lang="en-US" altLang="zh-CN" sz="1400" dirty="0">
                          <a:effectLst/>
                          <a:latin typeface="微软雅黑" panose="020B0503020204020204" pitchFamily="34" charset="-122"/>
                          <a:ea typeface="微软雅黑" panose="020B0503020204020204" pitchFamily="34" charset="-122"/>
                        </a:rPr>
                        <a:t>(</a:t>
                      </a:r>
                      <a:r>
                        <a:rPr lang="en-US" sz="1400" dirty="0">
                          <a:effectLst/>
                          <a:latin typeface="微软雅黑" panose="020B0503020204020204" pitchFamily="34" charset="-122"/>
                          <a:ea typeface="微软雅黑" panose="020B0503020204020204" pitchFamily="34" charset="-122"/>
                        </a:rPr>
                        <a:t>Graph)</a:t>
                      </a:r>
                      <a:r>
                        <a:rPr lang="zh-CN" altLang="en-US" sz="1400" dirty="0" smtClean="0">
                          <a:effectLst/>
                          <a:latin typeface="微软雅黑" panose="020B0503020204020204" pitchFamily="34" charset="-122"/>
                          <a:ea typeface="微软雅黑" panose="020B0503020204020204" pitchFamily="34" charset="-122"/>
                        </a:rPr>
                        <a:t>数据库</a:t>
                      </a:r>
                      <a:endParaRPr lang="zh-CN" alt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r>
                        <a:rPr lang="en-US" sz="1400" dirty="0">
                          <a:effectLst/>
                          <a:latin typeface="微软雅黑" panose="020B0503020204020204" pitchFamily="34" charset="-122"/>
                          <a:ea typeface="微软雅黑" panose="020B0503020204020204" pitchFamily="34" charset="-122"/>
                        </a:rPr>
                        <a:t>Neo4J, </a:t>
                      </a:r>
                      <a:r>
                        <a:rPr lang="en-US" sz="1400" dirty="0" err="1">
                          <a:effectLst/>
                          <a:latin typeface="微软雅黑" panose="020B0503020204020204" pitchFamily="34" charset="-122"/>
                          <a:ea typeface="微软雅黑" panose="020B0503020204020204" pitchFamily="34" charset="-122"/>
                        </a:rPr>
                        <a:t>InfoGrid</a:t>
                      </a:r>
                      <a:r>
                        <a:rPr lang="en-US" sz="1400" dirty="0">
                          <a:effectLst/>
                          <a:latin typeface="微软雅黑" panose="020B0503020204020204" pitchFamily="34" charset="-122"/>
                          <a:ea typeface="微软雅黑" panose="020B0503020204020204" pitchFamily="34" charset="-122"/>
                        </a:rPr>
                        <a:t>, Infinite Graph</a:t>
                      </a:r>
                      <a:endParaRPr 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r>
                        <a:rPr lang="zh-CN" altLang="en-US" sz="1400" dirty="0">
                          <a:effectLst/>
                          <a:latin typeface="微软雅黑" panose="020B0503020204020204" pitchFamily="34" charset="-122"/>
                          <a:ea typeface="微软雅黑" panose="020B0503020204020204" pitchFamily="34" charset="-122"/>
                        </a:rPr>
                        <a:t>社交网络，推荐系统</a:t>
                      </a:r>
                      <a:r>
                        <a:rPr lang="zh-CN" altLang="en-US" sz="1400" dirty="0" smtClean="0">
                          <a:effectLst/>
                          <a:latin typeface="微软雅黑" panose="020B0503020204020204" pitchFamily="34" charset="-122"/>
                          <a:ea typeface="微软雅黑" panose="020B0503020204020204" pitchFamily="34" charset="-122"/>
                        </a:rPr>
                        <a:t>等，专注</a:t>
                      </a:r>
                      <a:r>
                        <a:rPr lang="zh-CN" altLang="en-US" sz="1400" dirty="0">
                          <a:effectLst/>
                          <a:latin typeface="微软雅黑" panose="020B0503020204020204" pitchFamily="34" charset="-122"/>
                          <a:ea typeface="微软雅黑" panose="020B0503020204020204" pitchFamily="34" charset="-122"/>
                        </a:rPr>
                        <a:t>于构建关系图谱</a:t>
                      </a:r>
                      <a:endParaRPr lang="zh-CN" alt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pPr algn="l"/>
                      <a:r>
                        <a:rPr lang="zh-CN" altLang="en-US" sz="1400">
                          <a:effectLst/>
                          <a:latin typeface="微软雅黑" panose="020B0503020204020204" pitchFamily="34" charset="-122"/>
                          <a:ea typeface="微软雅黑" panose="020B0503020204020204" pitchFamily="34" charset="-122"/>
                        </a:rPr>
                        <a:t>图结构</a:t>
                      </a:r>
                      <a:endParaRPr lang="zh-CN" altLang="en-US" sz="140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pPr algn="l"/>
                      <a:r>
                        <a:rPr lang="zh-CN" altLang="en-US" sz="1400">
                          <a:effectLst/>
                          <a:latin typeface="微软雅黑" panose="020B0503020204020204" pitchFamily="34" charset="-122"/>
                          <a:ea typeface="微软雅黑" panose="020B0503020204020204" pitchFamily="34" charset="-122"/>
                        </a:rPr>
                        <a:t>利用图结构相关算法。比如最短路径寻址，</a:t>
                      </a:r>
                      <a:r>
                        <a:rPr lang="en-US" altLang="zh-CN" sz="1400">
                          <a:effectLst/>
                          <a:latin typeface="微软雅黑" panose="020B0503020204020204" pitchFamily="34" charset="-122"/>
                          <a:ea typeface="微软雅黑" panose="020B0503020204020204" pitchFamily="34" charset="-122"/>
                        </a:rPr>
                        <a:t>N</a:t>
                      </a:r>
                      <a:r>
                        <a:rPr lang="zh-CN" altLang="en-US" sz="1400">
                          <a:effectLst/>
                          <a:latin typeface="微软雅黑" panose="020B0503020204020204" pitchFamily="34" charset="-122"/>
                          <a:ea typeface="微软雅黑" panose="020B0503020204020204" pitchFamily="34" charset="-122"/>
                        </a:rPr>
                        <a:t>度关系查找等</a:t>
                      </a:r>
                      <a:endParaRPr lang="zh-CN" altLang="en-US" sz="140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tc>
                  <a:txBody>
                    <a:bodyPr/>
                    <a:lstStyle/>
                    <a:p>
                      <a:pPr algn="l"/>
                      <a:r>
                        <a:rPr lang="zh-CN" altLang="en-US" sz="1400" dirty="0">
                          <a:effectLst/>
                          <a:latin typeface="微软雅黑" panose="020B0503020204020204" pitchFamily="34" charset="-122"/>
                          <a:ea typeface="微软雅黑" panose="020B0503020204020204" pitchFamily="34" charset="-122"/>
                        </a:rPr>
                        <a:t>很多时候需要对整个图做计算才能得出需要的信息，而且这种结构不太好做分布式的集群</a:t>
                      </a:r>
                      <a:r>
                        <a:rPr lang="zh-CN" altLang="en-US" sz="1400" dirty="0" smtClean="0">
                          <a:effectLst/>
                          <a:latin typeface="微软雅黑" panose="020B0503020204020204" pitchFamily="34" charset="-122"/>
                          <a:ea typeface="微软雅黑" panose="020B0503020204020204" pitchFamily="34" charset="-122"/>
                        </a:rPr>
                        <a:t>方案</a:t>
                      </a:r>
                      <a:endParaRPr lang="zh-CN" altLang="en-US" sz="1400" dirty="0">
                        <a:solidFill>
                          <a:schemeClr val="bg2"/>
                        </a:solidFill>
                        <a:effectLst/>
                        <a:latin typeface="微软雅黑" panose="020B0503020204020204" pitchFamily="34" charset="-122"/>
                        <a:ea typeface="微软雅黑" panose="020B0503020204020204" pitchFamily="34" charset="-122"/>
                      </a:endParaRPr>
                    </a:p>
                  </a:txBody>
                  <a:tcPr marL="95254" marR="95254" marT="19051" marB="19051"/>
                </a:tc>
                <a:extLst>
                  <a:ext uri="{0D108BD9-81ED-4DB2-BD59-A6C34878D82A}"/>
                </a:extLst>
              </a:tr>
            </a:tbl>
          </a:graphicData>
        </a:graphic>
      </p:graphicFrame>
      <p:sp>
        <p:nvSpPr>
          <p:cNvPr id="4" name="日期占位符 3"/>
          <p:cNvSpPr>
            <a:spLocks noGrp="1"/>
          </p:cNvSpPr>
          <p:nvPr>
            <p:ph type="dt" sz="quarter" idx="10"/>
          </p:nvPr>
        </p:nvSpPr>
        <p:spPr/>
        <p:txBody>
          <a:bodyPr/>
          <a:lstStyle/>
          <a:p>
            <a:pPr>
              <a:defRPr/>
            </a:pPr>
            <a:fld id="{D91CD0B6-73F5-4BE3-B2D3-8C5B8558F06F}" type="datetime3">
              <a:rPr lang="zh-CN" altLang="en-US" smtClean="0"/>
              <a:pPr>
                <a:defRPr/>
              </a:pPr>
              <a:t>2022年12月5日星期一</a:t>
            </a:fld>
            <a:endParaRPr lang="en-US" altLang="zh-CN"/>
          </a:p>
        </p:txBody>
      </p:sp>
      <p:sp>
        <p:nvSpPr>
          <p:cNvPr id="10288"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4B3CC016-84BB-48D0-B637-F4B8DA89C20E}" type="slidenum">
              <a:rPr lang="zh-CN" altLang="en-US" sz="2400" smtClean="0">
                <a:solidFill>
                  <a:schemeClr val="accent2"/>
                </a:solidFill>
                <a:latin typeface="Times New Roman" panose="02020603050405020304" pitchFamily="18" charset="0"/>
              </a:rPr>
              <a:pPr>
                <a:spcBef>
                  <a:spcPct val="0"/>
                </a:spcBef>
                <a:buClrTx/>
                <a:buSzTx/>
                <a:buFontTx/>
                <a:buNone/>
              </a:pPr>
              <a:t>2</a:t>
            </a:fld>
            <a:endParaRPr lang="en-US" altLang="zh-CN" sz="2400" smtClean="0">
              <a:solidFill>
                <a:schemeClr val="accent2"/>
              </a:solidFill>
              <a:latin typeface="Times New Roman" panose="02020603050405020304" pitchFamily="18" charset="0"/>
            </a:endParaRPr>
          </a:p>
        </p:txBody>
      </p:sp>
      <p:sp>
        <p:nvSpPr>
          <p:cNvPr id="10289"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defRPr/>
            </a:pPr>
            <a:r>
              <a:rPr lang="zh-CN" altLang="en-US" sz="4000" smtClean="0"/>
              <a:t>云数据库产品</a:t>
            </a:r>
          </a:p>
        </p:txBody>
      </p:sp>
      <p:sp>
        <p:nvSpPr>
          <p:cNvPr id="28675" name="内容占位符 2"/>
          <p:cNvSpPr>
            <a:spLocks noGrp="1"/>
          </p:cNvSpPr>
          <p:nvPr>
            <p:ph idx="1"/>
          </p:nvPr>
        </p:nvSpPr>
        <p:spPr/>
        <p:txBody>
          <a:bodyPr/>
          <a:lstStyle/>
          <a:p>
            <a:pPr eaLnBrk="1" hangingPunct="1">
              <a:lnSpc>
                <a:spcPct val="150000"/>
              </a:lnSpc>
            </a:pPr>
            <a:r>
              <a:rPr lang="zh-CN" altLang="en-US" sz="2800" smtClean="0"/>
              <a:t>从数据模型角度，可以分为两大类：</a:t>
            </a:r>
            <a:endParaRPr lang="en-US" altLang="zh-CN" sz="2800" smtClean="0"/>
          </a:p>
          <a:p>
            <a:pPr lvl="1" eaLnBrk="1" hangingPunct="1">
              <a:lnSpc>
                <a:spcPct val="150000"/>
              </a:lnSpc>
            </a:pPr>
            <a:r>
              <a:rPr lang="zh-CN" altLang="en-US" sz="2400" smtClean="0"/>
              <a:t>关系数据库</a:t>
            </a:r>
            <a:r>
              <a:rPr lang="en-US" altLang="zh-CN" sz="2400" smtClean="0"/>
              <a:t>(SQL Database) </a:t>
            </a:r>
          </a:p>
          <a:p>
            <a:pPr lvl="1" eaLnBrk="1" hangingPunct="1">
              <a:lnSpc>
                <a:spcPct val="150000"/>
              </a:lnSpc>
            </a:pPr>
            <a:r>
              <a:rPr lang="en-US" altLang="zh-CN" sz="2400" smtClean="0"/>
              <a:t>NoSQL Database(</a:t>
            </a:r>
            <a:r>
              <a:rPr lang="en-US" altLang="zh-CN" sz="2400" b="1" smtClean="0"/>
              <a:t>N</a:t>
            </a:r>
            <a:r>
              <a:rPr lang="en-US" altLang="zh-CN" sz="2400" smtClean="0"/>
              <a:t>ot </a:t>
            </a:r>
            <a:r>
              <a:rPr lang="en-US" altLang="zh-CN" sz="2400" b="1" smtClean="0"/>
              <a:t>o</a:t>
            </a:r>
            <a:r>
              <a:rPr lang="en-US" altLang="zh-CN" sz="2400" smtClean="0"/>
              <a:t>nly </a:t>
            </a:r>
            <a:r>
              <a:rPr lang="en-US" altLang="zh-CN" sz="2400" b="1" smtClean="0"/>
              <a:t>SQL</a:t>
            </a:r>
            <a:r>
              <a:rPr lang="en-US" altLang="zh-CN" sz="2400" smtClean="0"/>
              <a:t> Database)</a:t>
            </a:r>
          </a:p>
          <a:p>
            <a:pPr lvl="1" eaLnBrk="1" hangingPunct="1">
              <a:lnSpc>
                <a:spcPct val="150000"/>
              </a:lnSpc>
            </a:pPr>
            <a:endParaRPr lang="en-US" altLang="zh-CN" sz="2400" smtClean="0"/>
          </a:p>
          <a:p>
            <a:pPr lvl="1" eaLnBrk="1" hangingPunct="1">
              <a:lnSpc>
                <a:spcPct val="150000"/>
              </a:lnSpc>
              <a:buFontTx/>
              <a:buNone/>
            </a:pPr>
            <a:endParaRPr lang="zh-CN" altLang="en-US" smtClean="0"/>
          </a:p>
          <a:p>
            <a:pPr eaLnBrk="1" hangingPunct="1">
              <a:lnSpc>
                <a:spcPct val="150000"/>
              </a:lnSpc>
            </a:pPr>
            <a:endParaRPr lang="zh-CN" altLang="en-US" smtClean="0"/>
          </a:p>
        </p:txBody>
      </p:sp>
      <p:sp>
        <p:nvSpPr>
          <p:cNvPr id="28676" name="灯片编号占位符 7"/>
          <p:cNvSpPr>
            <a:spLocks noGrp="1"/>
          </p:cNvSpPr>
          <p:nvPr>
            <p:ph type="sldNum" sz="quarter" idx="11"/>
          </p:nvPr>
        </p:nvSpPr>
        <p:spPr>
          <a:xfrm>
            <a:off x="3505200" y="6477000"/>
            <a:ext cx="37338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a:spcBef>
                <a:spcPct val="0"/>
              </a:spcBef>
              <a:buClrTx/>
              <a:buSzTx/>
              <a:buFontTx/>
              <a:buNone/>
            </a:pPr>
            <a:fld id="{35532416-054B-443A-A62E-6B3BB0FADABE}" type="slidenum">
              <a:rPr lang="zh-CN" altLang="en-US" sz="1200" b="0" smtClean="0">
                <a:solidFill>
                  <a:srgbClr val="898989"/>
                </a:solidFill>
                <a:latin typeface="Calibri" panose="020F0502020204030204" pitchFamily="34" charset="0"/>
                <a:ea typeface="宋体" panose="02010600030101010101" pitchFamily="2" charset="-122"/>
              </a:rPr>
              <a:pPr algn="ctr">
                <a:spcBef>
                  <a:spcPct val="0"/>
                </a:spcBef>
                <a:buClrTx/>
                <a:buSzTx/>
                <a:buFontTx/>
                <a:buNone/>
              </a:pPr>
              <a:t>20</a:t>
            </a:fld>
            <a:endParaRPr lang="zh-CN" altLang="en-US" sz="1200" b="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defRPr/>
            </a:pPr>
            <a:r>
              <a:rPr lang="zh-CN" altLang="en-US" sz="4000" smtClean="0"/>
              <a:t>关系数据库</a:t>
            </a:r>
            <a:endParaRPr lang="en-US" altLang="zh-CN" sz="4000" smtClean="0"/>
          </a:p>
        </p:txBody>
      </p:sp>
      <p:sp>
        <p:nvSpPr>
          <p:cNvPr id="30723" name="内容占位符 2"/>
          <p:cNvSpPr>
            <a:spLocks noGrp="1"/>
          </p:cNvSpPr>
          <p:nvPr>
            <p:ph idx="1"/>
          </p:nvPr>
        </p:nvSpPr>
        <p:spPr>
          <a:xfrm>
            <a:off x="457200" y="1412875"/>
            <a:ext cx="8258175" cy="4713288"/>
          </a:xfrm>
        </p:spPr>
        <p:txBody>
          <a:bodyPr/>
          <a:lstStyle/>
          <a:p>
            <a:pPr marL="342900" lvl="1" indent="-342900" eaLnBrk="1" hangingPunct="1">
              <a:lnSpc>
                <a:spcPct val="150000"/>
              </a:lnSpc>
              <a:buFont typeface="Arial" panose="020B0604020202020204" pitchFamily="34" charset="0"/>
              <a:buChar char="•"/>
            </a:pPr>
            <a:r>
              <a:rPr lang="zh-CN" altLang="en-US" smtClean="0"/>
              <a:t>包括</a:t>
            </a:r>
            <a:r>
              <a:rPr lang="en-US" altLang="zh-CN" smtClean="0"/>
              <a:t>MySQL, Oracle, DB2, SQL Server</a:t>
            </a:r>
            <a:r>
              <a:rPr lang="zh-CN" altLang="en-US" smtClean="0"/>
              <a:t>等</a:t>
            </a:r>
            <a:endParaRPr lang="en-US" altLang="zh-CN" smtClean="0"/>
          </a:p>
          <a:p>
            <a:pPr marL="342900" lvl="1" indent="-342900" eaLnBrk="1" hangingPunct="1">
              <a:lnSpc>
                <a:spcPct val="150000"/>
              </a:lnSpc>
              <a:buFont typeface="Arial" panose="020B0604020202020204" pitchFamily="34" charset="0"/>
              <a:buChar char="•"/>
            </a:pPr>
            <a:r>
              <a:rPr lang="zh-CN" altLang="en-US" smtClean="0"/>
              <a:t>以</a:t>
            </a:r>
            <a:r>
              <a:rPr lang="en-US" altLang="zh-CN" smtClean="0"/>
              <a:t>Amazon RDS</a:t>
            </a:r>
            <a:r>
              <a:rPr lang="zh-CN" altLang="en-US" smtClean="0"/>
              <a:t>提供的</a:t>
            </a:r>
            <a:r>
              <a:rPr lang="en-US" altLang="zh-CN" smtClean="0"/>
              <a:t>MySQL</a:t>
            </a:r>
            <a:r>
              <a:rPr lang="zh-CN" altLang="en-US" smtClean="0"/>
              <a:t>为例</a:t>
            </a:r>
            <a:endParaRPr lang="en-US" altLang="zh-CN" smtClean="0"/>
          </a:p>
          <a:p>
            <a:pPr marL="800100" lvl="3" indent="-342900" eaLnBrk="1" hangingPunct="1">
              <a:lnSpc>
                <a:spcPct val="150000"/>
              </a:lnSpc>
            </a:pPr>
            <a:r>
              <a:rPr lang="zh-CN" altLang="en-US" smtClean="0"/>
              <a:t>集群</a:t>
            </a:r>
            <a:r>
              <a:rPr lang="en-US" altLang="zh-CN" smtClean="0"/>
              <a:t>MySQL</a:t>
            </a:r>
            <a:r>
              <a:rPr lang="zh-CN" altLang="en-US" smtClean="0"/>
              <a:t>通过表划分</a:t>
            </a:r>
            <a:r>
              <a:rPr lang="en-US" altLang="zh-CN" smtClean="0"/>
              <a:t>(Sharding)</a:t>
            </a:r>
            <a:r>
              <a:rPr lang="zh-CN" altLang="en-US" smtClean="0"/>
              <a:t>的方式将一张大表划分为若干小表存储在不同的数据库服务器上，从逻辑上保证数据库的可扩展性；</a:t>
            </a:r>
            <a:endParaRPr lang="en-US" altLang="zh-CN" smtClean="0"/>
          </a:p>
          <a:p>
            <a:pPr marL="800100" lvl="3" indent="-342900" eaLnBrk="1" hangingPunct="1">
              <a:lnSpc>
                <a:spcPct val="150000"/>
              </a:lnSpc>
            </a:pPr>
            <a:r>
              <a:rPr lang="zh-CN" altLang="en-US" smtClean="0"/>
              <a:t>划分没有固定的方式，主要根据业务的需要进行针对性的划分，若划分不科学，查询可能跨服务器，性能将严重下降；</a:t>
            </a:r>
            <a:endParaRPr lang="en-US" altLang="zh-CN" smtClean="0"/>
          </a:p>
          <a:p>
            <a:pPr marL="800100" lvl="3" indent="-342900" eaLnBrk="1" hangingPunct="1">
              <a:lnSpc>
                <a:spcPct val="150000"/>
              </a:lnSpc>
            </a:pPr>
            <a:r>
              <a:rPr lang="zh-CN" altLang="en-US" smtClean="0"/>
              <a:t>集群</a:t>
            </a:r>
            <a:r>
              <a:rPr lang="en-US" altLang="zh-CN" smtClean="0"/>
              <a:t>MySQL</a:t>
            </a:r>
            <a:r>
              <a:rPr lang="zh-CN" altLang="en-US" smtClean="0"/>
              <a:t>通过主备机制</a:t>
            </a:r>
            <a:r>
              <a:rPr lang="en-US" altLang="zh-CN" smtClean="0"/>
              <a:t>(Multi-AZ Deployments)</a:t>
            </a:r>
            <a:r>
              <a:rPr lang="zh-CN" altLang="en-US" smtClean="0"/>
              <a:t>和读副本</a:t>
            </a:r>
            <a:r>
              <a:rPr lang="en-US" altLang="zh-CN" smtClean="0"/>
              <a:t>(Read Replicas)</a:t>
            </a:r>
            <a:r>
              <a:rPr lang="zh-CN" altLang="en-US" smtClean="0"/>
              <a:t>技术提高可靠性和可用性。</a:t>
            </a:r>
            <a:endParaRPr lang="en-US" altLang="zh-CN" smtClean="0"/>
          </a:p>
        </p:txBody>
      </p:sp>
      <p:sp>
        <p:nvSpPr>
          <p:cNvPr id="30724" name="灯片编号占位符 7"/>
          <p:cNvSpPr>
            <a:spLocks noGrp="1"/>
          </p:cNvSpPr>
          <p:nvPr>
            <p:ph type="sldNum" sz="quarter" idx="11"/>
          </p:nvPr>
        </p:nvSpPr>
        <p:spPr>
          <a:xfrm>
            <a:off x="3505200" y="6477000"/>
            <a:ext cx="37338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a:spcBef>
                <a:spcPct val="0"/>
              </a:spcBef>
              <a:buClrTx/>
              <a:buSzTx/>
              <a:buFontTx/>
              <a:buNone/>
            </a:pPr>
            <a:fld id="{C9030BF9-4244-4B9E-A1E3-0139D9EF68C8}" type="slidenum">
              <a:rPr lang="zh-CN" altLang="en-US" sz="1200" b="0" smtClean="0">
                <a:solidFill>
                  <a:srgbClr val="898989"/>
                </a:solidFill>
                <a:latin typeface="Calibri" panose="020F0502020204030204" pitchFamily="34" charset="0"/>
                <a:ea typeface="宋体" panose="02010600030101010101" pitchFamily="2" charset="-122"/>
              </a:rPr>
              <a:pPr algn="ctr">
                <a:spcBef>
                  <a:spcPct val="0"/>
                </a:spcBef>
                <a:buClrTx/>
                <a:buSzTx/>
                <a:buFontTx/>
                <a:buNone/>
              </a:pPr>
              <a:t>21</a:t>
            </a:fld>
            <a:endParaRPr lang="zh-CN" altLang="en-US" sz="1200" b="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429000"/>
            <a:ext cx="5143500" cy="34290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sz="2000">
              <a:solidFill>
                <a:schemeClr val="bg2"/>
              </a:solidFill>
            </a:endParaRPr>
          </a:p>
        </p:txBody>
      </p:sp>
      <p:sp>
        <p:nvSpPr>
          <p:cNvPr id="34819" name="标题 1"/>
          <p:cNvSpPr>
            <a:spLocks noGrp="1"/>
          </p:cNvSpPr>
          <p:nvPr>
            <p:ph type="title"/>
          </p:nvPr>
        </p:nvSpPr>
        <p:spPr/>
        <p:txBody>
          <a:bodyPr/>
          <a:lstStyle/>
          <a:p>
            <a:pPr eaLnBrk="1" hangingPunct="1">
              <a:defRPr/>
            </a:pPr>
            <a:r>
              <a:rPr lang="en-US" altLang="zh-CN" sz="2800" dirty="0" smtClean="0"/>
              <a:t>Amazon RDS MySQL </a:t>
            </a:r>
            <a:r>
              <a:rPr lang="zh-CN" altLang="en-US" sz="2800" dirty="0" smtClean="0"/>
              <a:t>主备机制 </a:t>
            </a:r>
            <a:r>
              <a:rPr lang="en-US" altLang="zh-CN" sz="2800" dirty="0" smtClean="0"/>
              <a:t>(Multi-AZ Deployments)</a:t>
            </a:r>
            <a:endParaRPr lang="zh-CN" altLang="en-US" sz="2800" dirty="0" smtClean="0"/>
          </a:p>
        </p:txBody>
      </p:sp>
      <p:sp>
        <p:nvSpPr>
          <p:cNvPr id="32772" name="灯片编号占位符 3"/>
          <p:cNvSpPr>
            <a:spLocks noGrp="1"/>
          </p:cNvSpPr>
          <p:nvPr>
            <p:ph type="sldNum" sz="quarter" idx="11"/>
          </p:nvPr>
        </p:nvSpPr>
        <p:spPr>
          <a:xfrm>
            <a:off x="3505200" y="6477000"/>
            <a:ext cx="37338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a:spcBef>
                <a:spcPct val="0"/>
              </a:spcBef>
              <a:buClrTx/>
              <a:buSzTx/>
              <a:buFontTx/>
              <a:buNone/>
            </a:pPr>
            <a:fld id="{214E27EC-77B5-454D-BB0A-89ADA5A168AA}" type="slidenum">
              <a:rPr lang="zh-CN" altLang="en-US" sz="1200" b="0" smtClean="0">
                <a:solidFill>
                  <a:srgbClr val="898989"/>
                </a:solidFill>
                <a:latin typeface="Calibri" panose="020F0502020204030204" pitchFamily="34" charset="0"/>
                <a:ea typeface="宋体" panose="02010600030101010101" pitchFamily="2" charset="-122"/>
              </a:rPr>
              <a:pPr algn="ctr">
                <a:spcBef>
                  <a:spcPct val="0"/>
                </a:spcBef>
                <a:buClrTx/>
                <a:buSzTx/>
                <a:buFontTx/>
                <a:buNone/>
              </a:pPr>
              <a:t>22</a:t>
            </a:fld>
            <a:endParaRPr lang="zh-CN" altLang="en-US" sz="1200" b="0" smtClean="0">
              <a:solidFill>
                <a:srgbClr val="898989"/>
              </a:solidFill>
              <a:latin typeface="Calibri" panose="020F0502020204030204" pitchFamily="34" charset="0"/>
              <a:ea typeface="宋体" panose="02010600030101010101" pitchFamily="2" charset="-122"/>
            </a:endParaRPr>
          </a:p>
        </p:txBody>
      </p:sp>
      <p:sp>
        <p:nvSpPr>
          <p:cNvPr id="6" name="矩形 5"/>
          <p:cNvSpPr/>
          <p:nvPr/>
        </p:nvSpPr>
        <p:spPr>
          <a:xfrm>
            <a:off x="1716456" y="1571612"/>
            <a:ext cx="1428760" cy="9144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r>
              <a:rPr lang="zh-CN" altLang="en-US" sz="2000" dirty="0">
                <a:solidFill>
                  <a:schemeClr val="bg2"/>
                </a:solidFill>
              </a:rPr>
              <a:t>客户端</a:t>
            </a:r>
            <a:endParaRPr lang="en-US" altLang="zh-CN" sz="2000" dirty="0">
              <a:solidFill>
                <a:schemeClr val="bg2"/>
              </a:solidFill>
            </a:endParaRPr>
          </a:p>
          <a:p>
            <a:pPr algn="ctr" eaLnBrk="1" fontAlgn="auto" hangingPunct="1">
              <a:spcBef>
                <a:spcPts val="0"/>
              </a:spcBef>
              <a:spcAft>
                <a:spcPts val="0"/>
              </a:spcAft>
              <a:defRPr/>
            </a:pPr>
            <a:r>
              <a:rPr lang="zh-CN" altLang="en-US" sz="2000" dirty="0">
                <a:solidFill>
                  <a:schemeClr val="bg2"/>
                </a:solidFill>
              </a:rPr>
              <a:t>应用程序</a:t>
            </a:r>
          </a:p>
        </p:txBody>
      </p:sp>
      <p:sp>
        <p:nvSpPr>
          <p:cNvPr id="7" name="矩形 6"/>
          <p:cNvSpPr/>
          <p:nvPr/>
        </p:nvSpPr>
        <p:spPr>
          <a:xfrm>
            <a:off x="216258" y="3559734"/>
            <a:ext cx="1357322" cy="1643074"/>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bg2"/>
              </a:solidFill>
            </a:endParaRPr>
          </a:p>
        </p:txBody>
      </p:sp>
      <p:sp>
        <p:nvSpPr>
          <p:cNvPr id="8" name="流程图: 磁盘 7"/>
          <p:cNvSpPr/>
          <p:nvPr/>
        </p:nvSpPr>
        <p:spPr>
          <a:xfrm>
            <a:off x="358775" y="3702050"/>
            <a:ext cx="1071563" cy="1000125"/>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dirty="0">
              <a:solidFill>
                <a:schemeClr val="bg2"/>
              </a:solidFill>
            </a:endParaRPr>
          </a:p>
        </p:txBody>
      </p:sp>
      <p:sp>
        <p:nvSpPr>
          <p:cNvPr id="32780" name="矩形 8"/>
          <p:cNvSpPr>
            <a:spLocks noChangeArrowheads="1"/>
          </p:cNvSpPr>
          <p:nvPr/>
        </p:nvSpPr>
        <p:spPr bwMode="auto">
          <a:xfrm>
            <a:off x="407988" y="3987800"/>
            <a:ext cx="977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en-US" altLang="zh-CN" sz="1600">
                <a:latin typeface="Calibri" panose="020F0502020204030204" pitchFamily="34" charset="0"/>
                <a:ea typeface="宋体" panose="02010600030101010101" pitchFamily="2" charset="-122"/>
              </a:rPr>
              <a:t>RDS</a:t>
            </a:r>
          </a:p>
          <a:p>
            <a:pPr algn="ctr" eaLnBrk="1" hangingPunct="1">
              <a:spcBef>
                <a:spcPct val="0"/>
              </a:spcBef>
              <a:buClrTx/>
              <a:buSzTx/>
              <a:buFontTx/>
              <a:buNone/>
            </a:pPr>
            <a:r>
              <a:rPr lang="zh-CN" altLang="en-US" sz="1600">
                <a:latin typeface="Calibri" panose="020F0502020204030204" pitchFamily="34" charset="0"/>
                <a:ea typeface="宋体" panose="02010600030101010101" pitchFamily="2" charset="-122"/>
              </a:rPr>
              <a:t>主</a:t>
            </a:r>
            <a:r>
              <a:rPr lang="en-US" altLang="zh-CN" sz="1600">
                <a:latin typeface="Calibri" panose="020F0502020204030204" pitchFamily="34" charset="0"/>
                <a:ea typeface="宋体" panose="02010600030101010101" pitchFamily="2" charset="-122"/>
              </a:rPr>
              <a:t>MySQL</a:t>
            </a:r>
          </a:p>
        </p:txBody>
      </p:sp>
      <p:sp>
        <p:nvSpPr>
          <p:cNvPr id="32781" name="TextBox 9"/>
          <p:cNvSpPr txBox="1">
            <a:spLocks noChangeArrowheads="1"/>
          </p:cNvSpPr>
          <p:nvPr/>
        </p:nvSpPr>
        <p:spPr bwMode="auto">
          <a:xfrm>
            <a:off x="358775" y="4845050"/>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1600">
                <a:latin typeface="Calibri" panose="020F0502020204030204" pitchFamily="34" charset="0"/>
                <a:ea typeface="宋体" panose="02010600030101010101" pitchFamily="2" charset="-122"/>
              </a:rPr>
              <a:t>可用区域</a:t>
            </a:r>
          </a:p>
        </p:txBody>
      </p:sp>
      <p:sp>
        <p:nvSpPr>
          <p:cNvPr id="11" name="矩形 10"/>
          <p:cNvSpPr/>
          <p:nvPr/>
        </p:nvSpPr>
        <p:spPr>
          <a:xfrm>
            <a:off x="3216654" y="3559734"/>
            <a:ext cx="1357322" cy="1643074"/>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bg2"/>
              </a:solidFill>
            </a:endParaRPr>
          </a:p>
        </p:txBody>
      </p:sp>
      <p:sp>
        <p:nvSpPr>
          <p:cNvPr id="12" name="流程图: 磁盘 11"/>
          <p:cNvSpPr/>
          <p:nvPr/>
        </p:nvSpPr>
        <p:spPr>
          <a:xfrm>
            <a:off x="3359150" y="3702050"/>
            <a:ext cx="1071563" cy="1000125"/>
          </a:xfrm>
          <a:prstGeom prst="flowChartMagneticDisk">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dirty="0">
              <a:solidFill>
                <a:schemeClr val="bg2"/>
              </a:solidFill>
            </a:endParaRPr>
          </a:p>
        </p:txBody>
      </p:sp>
      <p:sp>
        <p:nvSpPr>
          <p:cNvPr id="13" name="矩形 12"/>
          <p:cNvSpPr>
            <a:spLocks noChangeArrowheads="1"/>
          </p:cNvSpPr>
          <p:nvPr/>
        </p:nvSpPr>
        <p:spPr bwMode="auto">
          <a:xfrm>
            <a:off x="3408363" y="3987800"/>
            <a:ext cx="977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en-US" altLang="zh-CN" sz="1600">
                <a:latin typeface="Calibri" panose="020F0502020204030204" pitchFamily="34" charset="0"/>
                <a:ea typeface="宋体" panose="02010600030101010101" pitchFamily="2" charset="-122"/>
              </a:rPr>
              <a:t>RDS</a:t>
            </a:r>
          </a:p>
          <a:p>
            <a:pPr algn="ctr" eaLnBrk="1" hangingPunct="1">
              <a:spcBef>
                <a:spcPct val="0"/>
              </a:spcBef>
              <a:buClrTx/>
              <a:buSzTx/>
              <a:buFontTx/>
              <a:buNone/>
            </a:pPr>
            <a:r>
              <a:rPr lang="zh-CN" altLang="en-US" sz="1600">
                <a:latin typeface="Calibri" panose="020F0502020204030204" pitchFamily="34" charset="0"/>
                <a:ea typeface="宋体" panose="02010600030101010101" pitchFamily="2" charset="-122"/>
              </a:rPr>
              <a:t>备</a:t>
            </a:r>
            <a:r>
              <a:rPr lang="en-US" altLang="zh-CN" sz="1600">
                <a:latin typeface="Calibri" panose="020F0502020204030204" pitchFamily="34" charset="0"/>
                <a:ea typeface="宋体" panose="02010600030101010101" pitchFamily="2" charset="-122"/>
              </a:rPr>
              <a:t>MySQL</a:t>
            </a:r>
          </a:p>
        </p:txBody>
      </p:sp>
      <p:sp>
        <p:nvSpPr>
          <p:cNvPr id="32787" name="TextBox 13"/>
          <p:cNvSpPr txBox="1">
            <a:spLocks noChangeArrowheads="1"/>
          </p:cNvSpPr>
          <p:nvPr/>
        </p:nvSpPr>
        <p:spPr bwMode="auto">
          <a:xfrm>
            <a:off x="3359150" y="4845050"/>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1600">
                <a:latin typeface="Calibri" panose="020F0502020204030204" pitchFamily="34" charset="0"/>
                <a:ea typeface="宋体" panose="02010600030101010101" pitchFamily="2" charset="-122"/>
              </a:rPr>
              <a:t>可用区域</a:t>
            </a:r>
          </a:p>
        </p:txBody>
      </p:sp>
      <p:sp>
        <p:nvSpPr>
          <p:cNvPr id="15" name="下箭头 14"/>
          <p:cNvSpPr/>
          <p:nvPr/>
        </p:nvSpPr>
        <p:spPr>
          <a:xfrm rot="2709182">
            <a:off x="1332203" y="2631387"/>
            <a:ext cx="484632" cy="924694"/>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bg2"/>
              </a:solidFill>
            </a:endParaRPr>
          </a:p>
        </p:txBody>
      </p:sp>
      <p:sp>
        <p:nvSpPr>
          <p:cNvPr id="16" name="TextBox 15"/>
          <p:cNvSpPr txBox="1">
            <a:spLocks noChangeArrowheads="1"/>
          </p:cNvSpPr>
          <p:nvPr/>
        </p:nvSpPr>
        <p:spPr bwMode="auto">
          <a:xfrm>
            <a:off x="1644650" y="4630738"/>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1600">
                <a:latin typeface="Calibri" panose="020F0502020204030204" pitchFamily="34" charset="0"/>
                <a:ea typeface="宋体" panose="02010600030101010101" pitchFamily="2" charset="-122"/>
              </a:rPr>
              <a:t>同步数据复制</a:t>
            </a:r>
          </a:p>
        </p:txBody>
      </p:sp>
      <p:sp>
        <p:nvSpPr>
          <p:cNvPr id="17" name="TextBox 16"/>
          <p:cNvSpPr txBox="1">
            <a:spLocks noChangeArrowheads="1"/>
          </p:cNvSpPr>
          <p:nvPr/>
        </p:nvSpPr>
        <p:spPr bwMode="auto">
          <a:xfrm>
            <a:off x="1646238" y="3429000"/>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1600">
                <a:latin typeface="Calibri" panose="020F0502020204030204" pitchFamily="34" charset="0"/>
                <a:ea typeface="宋体" panose="02010600030101010101" pitchFamily="2" charset="-122"/>
              </a:rPr>
              <a:t>自动故障转移</a:t>
            </a:r>
          </a:p>
        </p:txBody>
      </p:sp>
      <p:sp>
        <p:nvSpPr>
          <p:cNvPr id="18" name="矩形 17"/>
          <p:cNvSpPr/>
          <p:nvPr/>
        </p:nvSpPr>
        <p:spPr>
          <a:xfrm>
            <a:off x="1716456" y="5143512"/>
            <a:ext cx="1357322" cy="1643074"/>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bg2"/>
              </a:solidFill>
            </a:endParaRPr>
          </a:p>
        </p:txBody>
      </p:sp>
      <p:sp>
        <p:nvSpPr>
          <p:cNvPr id="19" name="流程图: 磁盘 18"/>
          <p:cNvSpPr/>
          <p:nvPr/>
        </p:nvSpPr>
        <p:spPr>
          <a:xfrm>
            <a:off x="1858963" y="5286375"/>
            <a:ext cx="1071562" cy="1000125"/>
          </a:xfrm>
          <a:prstGeom prst="flowChartMagneticDisk">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dirty="0">
              <a:solidFill>
                <a:schemeClr val="bg2"/>
              </a:solidFill>
            </a:endParaRPr>
          </a:p>
        </p:txBody>
      </p:sp>
      <p:sp>
        <p:nvSpPr>
          <p:cNvPr id="20" name="矩形 19"/>
          <p:cNvSpPr>
            <a:spLocks noChangeArrowheads="1"/>
          </p:cNvSpPr>
          <p:nvPr/>
        </p:nvSpPr>
        <p:spPr bwMode="auto">
          <a:xfrm>
            <a:off x="1908175" y="5572125"/>
            <a:ext cx="977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en-US" altLang="zh-CN" sz="1600">
                <a:latin typeface="Calibri" panose="020F0502020204030204" pitchFamily="34" charset="0"/>
                <a:ea typeface="宋体" panose="02010600030101010101" pitchFamily="2" charset="-122"/>
              </a:rPr>
              <a:t>RDS</a:t>
            </a:r>
          </a:p>
          <a:p>
            <a:pPr algn="ctr" eaLnBrk="1" hangingPunct="1">
              <a:spcBef>
                <a:spcPct val="0"/>
              </a:spcBef>
              <a:buClrTx/>
              <a:buSzTx/>
              <a:buFontTx/>
              <a:buNone/>
            </a:pPr>
            <a:r>
              <a:rPr lang="zh-CN" altLang="en-US" sz="1600">
                <a:latin typeface="Calibri" panose="020F0502020204030204" pitchFamily="34" charset="0"/>
                <a:ea typeface="宋体" panose="02010600030101010101" pitchFamily="2" charset="-122"/>
              </a:rPr>
              <a:t>备</a:t>
            </a:r>
            <a:r>
              <a:rPr lang="en-US" altLang="zh-CN" sz="1600">
                <a:latin typeface="Calibri" panose="020F0502020204030204" pitchFamily="34" charset="0"/>
                <a:ea typeface="宋体" panose="02010600030101010101" pitchFamily="2" charset="-122"/>
              </a:rPr>
              <a:t>MySQL</a:t>
            </a:r>
          </a:p>
        </p:txBody>
      </p:sp>
      <p:sp>
        <p:nvSpPr>
          <p:cNvPr id="21" name="TextBox 20"/>
          <p:cNvSpPr txBox="1">
            <a:spLocks noChangeArrowheads="1"/>
          </p:cNvSpPr>
          <p:nvPr/>
        </p:nvSpPr>
        <p:spPr bwMode="auto">
          <a:xfrm>
            <a:off x="1858963" y="6429375"/>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1600">
                <a:latin typeface="Calibri" panose="020F0502020204030204" pitchFamily="34" charset="0"/>
                <a:ea typeface="宋体" panose="02010600030101010101" pitchFamily="2" charset="-122"/>
              </a:rPr>
              <a:t>可用区域</a:t>
            </a:r>
          </a:p>
        </p:txBody>
      </p:sp>
      <p:sp>
        <p:nvSpPr>
          <p:cNvPr id="25" name="TextBox 24"/>
          <p:cNvSpPr txBox="1">
            <a:spLocks noChangeArrowheads="1"/>
          </p:cNvSpPr>
          <p:nvPr/>
        </p:nvSpPr>
        <p:spPr bwMode="auto">
          <a:xfrm>
            <a:off x="3573463" y="6072188"/>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1600">
                <a:latin typeface="Calibri" panose="020F0502020204030204" pitchFamily="34" charset="0"/>
                <a:ea typeface="宋体" panose="02010600030101010101" pitchFamily="2" charset="-122"/>
              </a:rPr>
              <a:t>同步数据复制</a:t>
            </a:r>
          </a:p>
        </p:txBody>
      </p:sp>
      <p:sp>
        <p:nvSpPr>
          <p:cNvPr id="26" name="下箭头 25"/>
          <p:cNvSpPr/>
          <p:nvPr/>
        </p:nvSpPr>
        <p:spPr>
          <a:xfrm rot="18971947">
            <a:off x="3039788" y="2674870"/>
            <a:ext cx="484632" cy="902722"/>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bg2"/>
              </a:solidFill>
            </a:endParaRPr>
          </a:p>
        </p:txBody>
      </p:sp>
      <p:sp>
        <p:nvSpPr>
          <p:cNvPr id="27" name="右箭头 26"/>
          <p:cNvSpPr/>
          <p:nvPr/>
        </p:nvSpPr>
        <p:spPr>
          <a:xfrm>
            <a:off x="1858963" y="3714750"/>
            <a:ext cx="1143000" cy="428625"/>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sz="2000">
              <a:solidFill>
                <a:schemeClr val="bg2"/>
              </a:solidFill>
            </a:endParaRPr>
          </a:p>
        </p:txBody>
      </p:sp>
      <p:sp>
        <p:nvSpPr>
          <p:cNvPr id="28" name="右箭头 27"/>
          <p:cNvSpPr/>
          <p:nvPr/>
        </p:nvSpPr>
        <p:spPr>
          <a:xfrm>
            <a:off x="1858963" y="4286250"/>
            <a:ext cx="1143000" cy="428625"/>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sz="2000">
              <a:solidFill>
                <a:schemeClr val="bg2"/>
              </a:solidFill>
            </a:endParaRPr>
          </a:p>
        </p:txBody>
      </p:sp>
      <p:sp>
        <p:nvSpPr>
          <p:cNvPr id="30" name="右箭头 29"/>
          <p:cNvSpPr/>
          <p:nvPr/>
        </p:nvSpPr>
        <p:spPr>
          <a:xfrm rot="7119329">
            <a:off x="3011488" y="5608637"/>
            <a:ext cx="1143000" cy="428625"/>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sz="2000">
              <a:solidFill>
                <a:schemeClr val="bg2"/>
              </a:solidFill>
            </a:endParaRPr>
          </a:p>
        </p:txBody>
      </p:sp>
      <p:sp>
        <p:nvSpPr>
          <p:cNvPr id="31" name="TextBox 30"/>
          <p:cNvSpPr txBox="1"/>
          <p:nvPr/>
        </p:nvSpPr>
        <p:spPr>
          <a:xfrm>
            <a:off x="5286375" y="1785938"/>
            <a:ext cx="3500438" cy="5078412"/>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marL="0" lvl="1" indent="-342900" eaLnBrk="1" fontAlgn="auto" hangingPunct="1">
              <a:spcBef>
                <a:spcPct val="20000"/>
              </a:spcBef>
              <a:spcAft>
                <a:spcPts val="0"/>
              </a:spcAft>
              <a:buSzPct val="80000"/>
              <a:buFont typeface="Wingdings" pitchFamily="2" charset="2"/>
              <a:buChar char="Ø"/>
              <a:defRPr/>
            </a:pPr>
            <a:r>
              <a:rPr lang="zh-CN" altLang="en-US" sz="1800" dirty="0"/>
              <a:t>使用</a:t>
            </a:r>
            <a:r>
              <a:rPr lang="en-US" altLang="zh-CN" sz="1800" dirty="0"/>
              <a:t>RDS</a:t>
            </a:r>
            <a:r>
              <a:rPr lang="zh-CN" altLang="en-US" sz="1800" dirty="0"/>
              <a:t>的主备机制，</a:t>
            </a:r>
            <a:r>
              <a:rPr lang="en-US" altLang="zh-CN" sz="1800" dirty="0"/>
              <a:t>RDS</a:t>
            </a:r>
            <a:r>
              <a:rPr lang="zh-CN" altLang="en-US" sz="1800" dirty="0"/>
              <a:t>会自动在相同地区</a:t>
            </a:r>
            <a:r>
              <a:rPr lang="en-US" altLang="zh-CN" sz="1800" dirty="0"/>
              <a:t>(region)</a:t>
            </a:r>
            <a:r>
              <a:rPr lang="zh-CN" altLang="en-US" sz="1800" dirty="0"/>
              <a:t>的不同可用区域</a:t>
            </a:r>
            <a:r>
              <a:rPr lang="en-US" altLang="zh-CN" sz="1800" dirty="0"/>
              <a:t>(availability zone)</a:t>
            </a:r>
            <a:r>
              <a:rPr lang="zh-CN" altLang="en-US" sz="1800" dirty="0"/>
              <a:t>内，自动创建备</a:t>
            </a:r>
            <a:r>
              <a:rPr lang="en-US" altLang="zh-CN" sz="1800" dirty="0"/>
              <a:t>MySQL</a:t>
            </a:r>
            <a:r>
              <a:rPr lang="zh-CN" altLang="en-US" sz="1800" dirty="0"/>
              <a:t>实例</a:t>
            </a:r>
            <a:endParaRPr lang="en-US" altLang="zh-CN" sz="1800" dirty="0"/>
          </a:p>
          <a:p>
            <a:pPr marL="0" lvl="1" indent="-342900" eaLnBrk="1" fontAlgn="auto" hangingPunct="1">
              <a:spcBef>
                <a:spcPct val="20000"/>
              </a:spcBef>
              <a:spcAft>
                <a:spcPts val="0"/>
              </a:spcAft>
              <a:buSzPct val="80000"/>
              <a:buFont typeface="Wingdings" pitchFamily="2" charset="2"/>
              <a:buChar char="Ø"/>
              <a:defRPr/>
            </a:pPr>
            <a:r>
              <a:rPr lang="zh-CN" altLang="en-US" sz="1800" dirty="0"/>
              <a:t>主备</a:t>
            </a:r>
            <a:r>
              <a:rPr lang="en-US" altLang="zh-CN" sz="1800" dirty="0"/>
              <a:t>MySQL</a:t>
            </a:r>
            <a:r>
              <a:rPr lang="zh-CN" altLang="en-US" sz="1800" dirty="0"/>
              <a:t>之间写操作同步</a:t>
            </a:r>
            <a:endParaRPr lang="en-US" altLang="zh-CN" sz="1800" dirty="0"/>
          </a:p>
          <a:p>
            <a:pPr marL="0" lvl="1" indent="-342900" eaLnBrk="1" fontAlgn="auto" hangingPunct="1">
              <a:spcBef>
                <a:spcPct val="20000"/>
              </a:spcBef>
              <a:spcAft>
                <a:spcPts val="0"/>
              </a:spcAft>
              <a:buSzPct val="80000"/>
              <a:buFont typeface="Wingdings" pitchFamily="2" charset="2"/>
              <a:buChar char="Ø"/>
              <a:defRPr/>
            </a:pPr>
            <a:r>
              <a:rPr lang="en-US" altLang="zh-CN" sz="1800" dirty="0"/>
              <a:t>RDS</a:t>
            </a:r>
            <a:r>
              <a:rPr lang="zh-CN" altLang="en-US" sz="1800" dirty="0"/>
              <a:t>能够自动的检测主服务器的故障，让备服务器成为主服务器，并会重新创建一台从服务器</a:t>
            </a:r>
            <a:endParaRPr lang="en-US" altLang="zh-CN" sz="1800" dirty="0"/>
          </a:p>
          <a:p>
            <a:pPr marL="0" lvl="1" indent="-342900" eaLnBrk="1" fontAlgn="auto" hangingPunct="1">
              <a:spcBef>
                <a:spcPct val="20000"/>
              </a:spcBef>
              <a:spcAft>
                <a:spcPts val="0"/>
              </a:spcAft>
              <a:buSzPct val="80000"/>
              <a:buFont typeface="Wingdings" pitchFamily="2" charset="2"/>
              <a:buChar char="Ø"/>
              <a:defRPr/>
            </a:pPr>
            <a:endParaRPr lang="en-US" altLang="zh-CN" sz="1800" dirty="0"/>
          </a:p>
          <a:p>
            <a:pPr marL="0" lvl="1" indent="-342900" eaLnBrk="1" fontAlgn="auto" hangingPunct="1">
              <a:spcBef>
                <a:spcPct val="20000"/>
              </a:spcBef>
              <a:spcAft>
                <a:spcPts val="0"/>
              </a:spcAft>
              <a:buSzPct val="80000"/>
              <a:buFont typeface="Wingdings" pitchFamily="2" charset="2"/>
              <a:buChar char="Ø"/>
              <a:defRPr/>
            </a:pPr>
            <a:r>
              <a:rPr lang="zh-CN" altLang="en-US" sz="1800" dirty="0"/>
              <a:t>地区</a:t>
            </a:r>
            <a:r>
              <a:rPr lang="en-US" altLang="zh-CN" sz="1800" dirty="0"/>
              <a:t>(region)</a:t>
            </a:r>
            <a:r>
              <a:rPr lang="zh-CN" altLang="en-US" sz="1800" dirty="0"/>
              <a:t>：分离的地理区域，比如美国、欧洲或者亚太地区</a:t>
            </a:r>
            <a:endParaRPr lang="en-US" altLang="zh-CN" sz="1800" dirty="0"/>
          </a:p>
          <a:p>
            <a:pPr marL="0" lvl="1" indent="-342900" eaLnBrk="1" fontAlgn="auto" hangingPunct="1">
              <a:spcBef>
                <a:spcPct val="20000"/>
              </a:spcBef>
              <a:spcAft>
                <a:spcPts val="0"/>
              </a:spcAft>
              <a:buSzPct val="80000"/>
              <a:buFont typeface="Wingdings" pitchFamily="2" charset="2"/>
              <a:buChar char="Ø"/>
              <a:defRPr/>
            </a:pPr>
            <a:r>
              <a:rPr lang="zh-CN" altLang="en-US" sz="1800" dirty="0"/>
              <a:t>可用区域</a:t>
            </a:r>
            <a:r>
              <a:rPr lang="en-US" altLang="zh-CN" sz="1800" dirty="0"/>
              <a:t>(availability zone)</a:t>
            </a:r>
            <a:r>
              <a:rPr lang="zh-CN" altLang="en-US" sz="1800" dirty="0"/>
              <a:t>：数据中心，比如亚太地区有有两个数据中心，代号分别为亚太东南</a:t>
            </a:r>
            <a:r>
              <a:rPr lang="en-US" altLang="zh-CN" sz="1800" dirty="0"/>
              <a:t>-1(</a:t>
            </a:r>
            <a:r>
              <a:rPr lang="zh-CN" altLang="en-US" sz="1800" dirty="0"/>
              <a:t>新加坡</a:t>
            </a:r>
            <a:r>
              <a:rPr lang="en-US" altLang="zh-CN" sz="1800" dirty="0"/>
              <a:t>)</a:t>
            </a:r>
            <a:r>
              <a:rPr lang="zh-CN" altLang="en-US" sz="1800" dirty="0"/>
              <a:t>，亚太东北</a:t>
            </a:r>
            <a:r>
              <a:rPr lang="en-US" altLang="zh-CN" sz="1800" dirty="0"/>
              <a:t>-1(</a:t>
            </a:r>
            <a:r>
              <a:rPr lang="zh-CN" altLang="en-US" sz="1800" dirty="0"/>
              <a:t>东京</a:t>
            </a:r>
            <a:r>
              <a:rPr lang="en-US" altLang="zh-CN" sz="1800" dirty="0"/>
              <a:t>)</a:t>
            </a:r>
            <a:endParaRPr lang="en-US" altLang="zh-CN" sz="1600" dirty="0">
              <a:solidFill>
                <a:schemeClr val="tx1"/>
              </a:solidFill>
              <a:latin typeface="+mn-ea"/>
            </a:endParaRPr>
          </a:p>
        </p:txBody>
      </p:sp>
      <p:sp>
        <p:nvSpPr>
          <p:cNvPr id="32" name="十字形 31"/>
          <p:cNvSpPr/>
          <p:nvPr/>
        </p:nvSpPr>
        <p:spPr>
          <a:xfrm rot="18911970">
            <a:off x="406400" y="3903663"/>
            <a:ext cx="914400" cy="914400"/>
          </a:xfrm>
          <a:prstGeom prst="plus">
            <a:avLst>
              <a:gd name="adj" fmla="val 35390"/>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bg2"/>
              </a:solidFill>
            </a:endParaRPr>
          </a:p>
        </p:txBody>
      </p:sp>
      <p:sp>
        <p:nvSpPr>
          <p:cNvPr id="32808" name="TextBox 32"/>
          <p:cNvSpPr txBox="1">
            <a:spLocks noChangeArrowheads="1"/>
          </p:cNvSpPr>
          <p:nvPr/>
        </p:nvSpPr>
        <p:spPr bwMode="auto">
          <a:xfrm>
            <a:off x="74613" y="6429375"/>
            <a:ext cx="7159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1600">
                <a:latin typeface="Calibri" panose="020F0502020204030204" pitchFamily="34" charset="0"/>
                <a:ea typeface="宋体" panose="02010600030101010101" pitchFamily="2" charset="-122"/>
              </a:rPr>
              <a:t>region</a:t>
            </a:r>
            <a:endParaRPr lang="zh-CN" altLang="en-US" sz="16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hidden"/>
                                      </p:to>
                                    </p:set>
                                  </p:childTnLst>
                                </p:cTn>
                              </p:par>
                            </p:childTnLst>
                          </p:cTn>
                        </p:par>
                        <p:par>
                          <p:cTn id="13" fill="hold" nodeType="afterGroup">
                            <p:stCondLst>
                              <p:cond delay="0"/>
                            </p:stCondLst>
                            <p:childTnLst>
                              <p:par>
                                <p:cTn id="14" presetID="22" presetClass="entr" presetSubtype="8"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par>
                          <p:cTn id="23" fill="hold" nodeType="afterGroup">
                            <p:stCondLst>
                              <p:cond delay="1000"/>
                            </p:stCondLst>
                            <p:childTnLst>
                              <p:par>
                                <p:cTn id="24" presetID="22" presetClass="entr" presetSubtype="1"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up)">
                                      <p:cBhvr>
                                        <p:cTn id="26" dur="500"/>
                                        <p:tgtEl>
                                          <p:spTgt spid="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par>
                          <p:cTn id="37" fill="hold" nodeType="afterGroup">
                            <p:stCondLst>
                              <p:cond delay="0"/>
                            </p:stCondLst>
                            <p:childTnLst>
                              <p:par>
                                <p:cTn id="38" presetID="22" presetClass="entr" presetSubtype="1"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up)">
                                      <p:cBhvr>
                                        <p:cTn id="40" dur="500"/>
                                        <p:tgtEl>
                                          <p:spTgt spid="30"/>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up)">
                                      <p:cBhvr>
                                        <p:cTn id="4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9" grpId="0" animBg="1"/>
      <p:bldP spid="20" grpId="0"/>
      <p:bldP spid="21" grpId="0"/>
      <p:bldP spid="25" grpId="0"/>
      <p:bldP spid="27" grpId="0" animBg="1"/>
      <p:bldP spid="28" grpId="0" animBg="1"/>
      <p:bldP spid="30"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defRPr/>
            </a:pPr>
            <a:r>
              <a:rPr lang="en-US" altLang="zh-CN" sz="2800" smtClean="0"/>
              <a:t>Amazon RDS MySQL </a:t>
            </a:r>
            <a:r>
              <a:rPr lang="zh-CN" altLang="en-US" sz="2800" smtClean="0"/>
              <a:t>读副本</a:t>
            </a:r>
            <a:r>
              <a:rPr lang="en-US" altLang="zh-CN" sz="2800" smtClean="0"/>
              <a:t>(Read Replicas)</a:t>
            </a:r>
            <a:endParaRPr lang="zh-CN" altLang="en-US" sz="2800" smtClean="0"/>
          </a:p>
        </p:txBody>
      </p:sp>
      <p:sp>
        <p:nvSpPr>
          <p:cNvPr id="34819" name="灯片编号占位符 3"/>
          <p:cNvSpPr>
            <a:spLocks noGrp="1"/>
          </p:cNvSpPr>
          <p:nvPr>
            <p:ph type="sldNum" sz="quarter" idx="11"/>
          </p:nvPr>
        </p:nvSpPr>
        <p:spPr>
          <a:xfrm>
            <a:off x="3505200" y="6477000"/>
            <a:ext cx="37338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a:spcBef>
                <a:spcPct val="0"/>
              </a:spcBef>
              <a:buClrTx/>
              <a:buSzTx/>
              <a:buFontTx/>
              <a:buNone/>
            </a:pPr>
            <a:fld id="{1CD52981-4A44-41FB-9FE1-4EA4510DAC97}" type="slidenum">
              <a:rPr lang="zh-CN" altLang="en-US" sz="1200" b="0" smtClean="0">
                <a:solidFill>
                  <a:srgbClr val="898989"/>
                </a:solidFill>
                <a:latin typeface="Calibri" panose="020F0502020204030204" pitchFamily="34" charset="0"/>
                <a:ea typeface="宋体" panose="02010600030101010101" pitchFamily="2" charset="-122"/>
              </a:rPr>
              <a:pPr algn="ctr">
                <a:spcBef>
                  <a:spcPct val="0"/>
                </a:spcBef>
                <a:buClrTx/>
                <a:buSzTx/>
                <a:buFontTx/>
                <a:buNone/>
              </a:pPr>
              <a:t>23</a:t>
            </a:fld>
            <a:endParaRPr lang="zh-CN" altLang="en-US" sz="1200" b="0" smtClean="0">
              <a:solidFill>
                <a:srgbClr val="898989"/>
              </a:solidFill>
              <a:latin typeface="Calibri" panose="020F0502020204030204" pitchFamily="34" charset="0"/>
              <a:ea typeface="宋体" panose="02010600030101010101" pitchFamily="2" charset="-122"/>
            </a:endParaRPr>
          </a:p>
        </p:txBody>
      </p:sp>
      <p:sp>
        <p:nvSpPr>
          <p:cNvPr id="31" name="TextBox 30"/>
          <p:cNvSpPr txBox="1"/>
          <p:nvPr/>
        </p:nvSpPr>
        <p:spPr>
          <a:xfrm>
            <a:off x="5286375" y="2076450"/>
            <a:ext cx="3500438" cy="363855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marL="0" lvl="1" indent="-342900" eaLnBrk="1" fontAlgn="auto" hangingPunct="1">
              <a:spcBef>
                <a:spcPct val="20000"/>
              </a:spcBef>
              <a:spcAft>
                <a:spcPts val="0"/>
              </a:spcAft>
              <a:buSzPct val="80000"/>
              <a:buFont typeface="Wingdings" pitchFamily="2" charset="2"/>
              <a:buChar char="Ø"/>
              <a:defRPr/>
            </a:pPr>
            <a:r>
              <a:rPr lang="zh-CN" altLang="en-US" sz="1800" dirty="0"/>
              <a:t>为提高数据库的并发处理能力，设置了若干个读副本，其中的数据只能读，不能写，写操作只能有源数据库实例来完成。</a:t>
            </a:r>
          </a:p>
          <a:p>
            <a:pPr marL="0" lvl="1" indent="-342900" eaLnBrk="1" fontAlgn="auto" hangingPunct="1">
              <a:spcBef>
                <a:spcPct val="20000"/>
              </a:spcBef>
              <a:spcAft>
                <a:spcPts val="0"/>
              </a:spcAft>
              <a:buSzPct val="80000"/>
              <a:buFont typeface="Wingdings" pitchFamily="2" charset="2"/>
              <a:buChar char="Ø"/>
              <a:defRPr/>
            </a:pPr>
            <a:r>
              <a:rPr lang="zh-CN" altLang="en-US" sz="1800" dirty="0"/>
              <a:t>由于读副本与其源数据库的同步是异步的，读副本无法保证数据是正确的。</a:t>
            </a:r>
            <a:endParaRPr lang="en-US" altLang="zh-CN" sz="1800" dirty="0"/>
          </a:p>
          <a:p>
            <a:pPr marL="0" lvl="1" indent="-342900" eaLnBrk="1" fontAlgn="auto" hangingPunct="1">
              <a:spcBef>
                <a:spcPct val="20000"/>
              </a:spcBef>
              <a:spcAft>
                <a:spcPts val="0"/>
              </a:spcAft>
              <a:buSzPct val="80000"/>
              <a:buFont typeface="Wingdings" pitchFamily="2" charset="2"/>
              <a:buChar char="Ø"/>
              <a:defRPr/>
            </a:pPr>
            <a:r>
              <a:rPr lang="en-US" altLang="zh-CN" sz="1800" dirty="0"/>
              <a:t>RDS</a:t>
            </a:r>
            <a:r>
              <a:rPr lang="zh-CN" altLang="en-US" sz="1800" dirty="0"/>
              <a:t>目前支持每个数据库实例最多有</a:t>
            </a:r>
            <a:r>
              <a:rPr lang="en-US" altLang="zh-CN" sz="1800" dirty="0"/>
              <a:t>5</a:t>
            </a:r>
            <a:r>
              <a:rPr lang="zh-CN" altLang="en-US" sz="1800" dirty="0"/>
              <a:t>个读副本。</a:t>
            </a:r>
            <a:endParaRPr lang="en-US" altLang="zh-CN" sz="1800" dirty="0"/>
          </a:p>
          <a:p>
            <a:pPr marL="0" lvl="1" indent="-342900" eaLnBrk="1" fontAlgn="auto" hangingPunct="1">
              <a:spcBef>
                <a:spcPct val="20000"/>
              </a:spcBef>
              <a:spcAft>
                <a:spcPts val="0"/>
              </a:spcAft>
              <a:buSzPct val="80000"/>
              <a:buFont typeface="Wingdings" pitchFamily="2" charset="2"/>
              <a:buChar char="Ø"/>
              <a:defRPr/>
            </a:pPr>
            <a:endParaRPr lang="en-US" altLang="zh-CN" sz="1800" dirty="0"/>
          </a:p>
          <a:p>
            <a:pPr marL="0" lvl="1" indent="-342900" eaLnBrk="1" fontAlgn="auto" hangingPunct="1">
              <a:spcBef>
                <a:spcPct val="20000"/>
              </a:spcBef>
              <a:spcAft>
                <a:spcPts val="0"/>
              </a:spcAft>
              <a:buSzPct val="80000"/>
              <a:buFont typeface="Wingdings" pitchFamily="2" charset="2"/>
              <a:buChar char="Ø"/>
              <a:defRPr/>
            </a:pPr>
            <a:r>
              <a:rPr lang="zh-CN" altLang="en-US" sz="1800" dirty="0"/>
              <a:t>源数据库实例：用于生成读副本的数据库实例。</a:t>
            </a:r>
          </a:p>
        </p:txBody>
      </p:sp>
      <p:sp>
        <p:nvSpPr>
          <p:cNvPr id="29" name="流程图: 磁盘 28"/>
          <p:cNvSpPr/>
          <p:nvPr/>
        </p:nvSpPr>
        <p:spPr>
          <a:xfrm>
            <a:off x="357188" y="5214938"/>
            <a:ext cx="1071562" cy="1000125"/>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solidFill>
                  <a:schemeClr val="bg2"/>
                </a:solidFill>
              </a:rPr>
              <a:t>MySQL</a:t>
            </a:r>
          </a:p>
          <a:p>
            <a:pPr algn="ctr" eaLnBrk="1" fontAlgn="auto" hangingPunct="1">
              <a:spcBef>
                <a:spcPts val="0"/>
              </a:spcBef>
              <a:spcAft>
                <a:spcPts val="0"/>
              </a:spcAft>
              <a:defRPr/>
            </a:pPr>
            <a:r>
              <a:rPr lang="zh-CN" altLang="en-US" sz="2000" dirty="0">
                <a:solidFill>
                  <a:schemeClr val="bg2"/>
                </a:solidFill>
              </a:rPr>
              <a:t>实例</a:t>
            </a:r>
          </a:p>
        </p:txBody>
      </p:sp>
      <p:sp>
        <p:nvSpPr>
          <p:cNvPr id="33" name="流程图: 磁盘 32"/>
          <p:cNvSpPr/>
          <p:nvPr/>
        </p:nvSpPr>
        <p:spPr>
          <a:xfrm>
            <a:off x="3571875" y="3429000"/>
            <a:ext cx="1071563" cy="1000125"/>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solidFill>
                  <a:schemeClr val="bg2"/>
                </a:solidFill>
              </a:rPr>
              <a:t>DB</a:t>
            </a:r>
            <a:r>
              <a:rPr lang="zh-CN" altLang="en-US" sz="2000" dirty="0">
                <a:solidFill>
                  <a:schemeClr val="bg2"/>
                </a:solidFill>
              </a:rPr>
              <a:t>实例</a:t>
            </a:r>
            <a:endParaRPr lang="en-US" altLang="zh-CN" sz="2000" dirty="0">
              <a:solidFill>
                <a:schemeClr val="bg2"/>
              </a:solidFill>
            </a:endParaRPr>
          </a:p>
          <a:p>
            <a:pPr algn="ctr" eaLnBrk="1" fontAlgn="auto" hangingPunct="1">
              <a:spcBef>
                <a:spcPts val="0"/>
              </a:spcBef>
              <a:spcAft>
                <a:spcPts val="0"/>
              </a:spcAft>
              <a:defRPr/>
            </a:pPr>
            <a:r>
              <a:rPr lang="zh-CN" altLang="en-US" sz="2000" dirty="0">
                <a:solidFill>
                  <a:schemeClr val="bg2"/>
                </a:solidFill>
              </a:rPr>
              <a:t>读副本</a:t>
            </a:r>
          </a:p>
        </p:txBody>
      </p:sp>
      <p:sp>
        <p:nvSpPr>
          <p:cNvPr id="34" name="流程图: 磁盘 33"/>
          <p:cNvSpPr/>
          <p:nvPr/>
        </p:nvSpPr>
        <p:spPr>
          <a:xfrm>
            <a:off x="1785938" y="3429000"/>
            <a:ext cx="1071562" cy="1000125"/>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solidFill>
                  <a:schemeClr val="bg2"/>
                </a:solidFill>
              </a:rPr>
              <a:t>DB</a:t>
            </a:r>
            <a:r>
              <a:rPr lang="zh-CN" altLang="en-US" sz="2000" dirty="0">
                <a:solidFill>
                  <a:schemeClr val="bg2"/>
                </a:solidFill>
              </a:rPr>
              <a:t>实例</a:t>
            </a:r>
            <a:endParaRPr lang="en-US" altLang="zh-CN" sz="2000" dirty="0">
              <a:solidFill>
                <a:schemeClr val="bg2"/>
              </a:solidFill>
            </a:endParaRPr>
          </a:p>
          <a:p>
            <a:pPr algn="ctr" eaLnBrk="1" fontAlgn="auto" hangingPunct="1">
              <a:spcBef>
                <a:spcPts val="0"/>
              </a:spcBef>
              <a:spcAft>
                <a:spcPts val="0"/>
              </a:spcAft>
              <a:defRPr/>
            </a:pPr>
            <a:r>
              <a:rPr lang="zh-CN" altLang="en-US" sz="2000" dirty="0">
                <a:solidFill>
                  <a:schemeClr val="bg2"/>
                </a:solidFill>
              </a:rPr>
              <a:t>读副本</a:t>
            </a:r>
            <a:endParaRPr lang="en-US" altLang="zh-CN" sz="2000" dirty="0">
              <a:solidFill>
                <a:schemeClr val="bg2"/>
              </a:solidFill>
            </a:endParaRPr>
          </a:p>
        </p:txBody>
      </p:sp>
      <p:sp>
        <p:nvSpPr>
          <p:cNvPr id="35" name="矩形 34"/>
          <p:cNvSpPr/>
          <p:nvPr/>
        </p:nvSpPr>
        <p:spPr>
          <a:xfrm>
            <a:off x="357158" y="1857364"/>
            <a:ext cx="4286280" cy="571504"/>
          </a:xfrm>
          <a:prstGeom prst="rect">
            <a:avLst/>
          </a:prstGeom>
          <a:solidFill>
            <a:schemeClr val="accent2">
              <a:lumMod val="40000"/>
              <a:lumOff val="60000"/>
            </a:schemeClr>
          </a:solidFill>
          <a:ln/>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r>
              <a:rPr lang="zh-CN" altLang="en-US" sz="2000" dirty="0">
                <a:solidFill>
                  <a:schemeClr val="bg2"/>
                </a:solidFill>
              </a:rPr>
              <a:t>客户端应用程序</a:t>
            </a:r>
          </a:p>
        </p:txBody>
      </p:sp>
      <p:sp>
        <p:nvSpPr>
          <p:cNvPr id="34827" name="TextBox 35"/>
          <p:cNvSpPr txBox="1">
            <a:spLocks noChangeArrowheads="1"/>
          </p:cNvSpPr>
          <p:nvPr/>
        </p:nvSpPr>
        <p:spPr bwMode="auto">
          <a:xfrm>
            <a:off x="2695575" y="2928938"/>
            <a:ext cx="10302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en-US" altLang="zh-CN" sz="1600">
                <a:latin typeface="Calibri" panose="020F0502020204030204" pitchFamily="34" charset="0"/>
                <a:ea typeface="宋体" panose="02010600030101010101" pitchFamily="2" charset="-122"/>
              </a:rPr>
              <a:t>(</a:t>
            </a:r>
            <a:r>
              <a:rPr lang="zh-CN" altLang="en-US" sz="1600">
                <a:latin typeface="Calibri" panose="020F0502020204030204" pitchFamily="34" charset="0"/>
                <a:ea typeface="宋体" panose="02010600030101010101" pitchFamily="2" charset="-122"/>
              </a:rPr>
              <a:t>至多</a:t>
            </a:r>
            <a:r>
              <a:rPr lang="en-US" altLang="zh-CN" sz="1600">
                <a:latin typeface="Calibri" panose="020F0502020204030204" pitchFamily="34" charset="0"/>
                <a:ea typeface="宋体" panose="02010600030101010101" pitchFamily="2" charset="-122"/>
              </a:rPr>
              <a:t>5</a:t>
            </a:r>
            <a:r>
              <a:rPr lang="zh-CN" altLang="en-US" sz="1600">
                <a:latin typeface="Calibri" panose="020F0502020204030204" pitchFamily="34" charset="0"/>
                <a:ea typeface="宋体" panose="02010600030101010101" pitchFamily="2" charset="-122"/>
              </a:rPr>
              <a:t>个</a:t>
            </a:r>
            <a:r>
              <a:rPr lang="en-US" altLang="zh-CN" sz="1600">
                <a:latin typeface="Calibri" panose="020F0502020204030204" pitchFamily="34" charset="0"/>
                <a:ea typeface="宋体" panose="02010600030101010101" pitchFamily="2" charset="-122"/>
              </a:rPr>
              <a:t>)</a:t>
            </a:r>
          </a:p>
          <a:p>
            <a:pPr algn="ctr" eaLnBrk="1" hangingPunct="1">
              <a:spcBef>
                <a:spcPct val="0"/>
              </a:spcBef>
              <a:buClrTx/>
              <a:buSzTx/>
              <a:buFontTx/>
              <a:buNone/>
            </a:pPr>
            <a:endParaRPr lang="en-US" altLang="zh-CN" sz="1600">
              <a:latin typeface="Calibri" panose="020F0502020204030204" pitchFamily="34" charset="0"/>
              <a:ea typeface="宋体" panose="02010600030101010101" pitchFamily="2" charset="-122"/>
            </a:endParaRPr>
          </a:p>
          <a:p>
            <a:pPr algn="ctr" eaLnBrk="1" hangingPunct="1">
              <a:spcBef>
                <a:spcPct val="0"/>
              </a:spcBef>
              <a:buClrTx/>
              <a:buSzTx/>
              <a:buFontTx/>
              <a:buNone/>
            </a:pPr>
            <a:endParaRPr lang="en-US" altLang="zh-CN" sz="1600">
              <a:latin typeface="Calibri" panose="020F0502020204030204" pitchFamily="34" charset="0"/>
              <a:ea typeface="宋体" panose="02010600030101010101" pitchFamily="2" charset="-122"/>
            </a:endParaRPr>
          </a:p>
          <a:p>
            <a:pPr algn="ctr" eaLnBrk="1" hangingPunct="1">
              <a:spcBef>
                <a:spcPct val="0"/>
              </a:spcBef>
              <a:buClrTx/>
              <a:buSzTx/>
              <a:buFontTx/>
              <a:buNone/>
            </a:pPr>
            <a:r>
              <a:rPr lang="en-US" altLang="zh-CN" sz="1600">
                <a:latin typeface="Calibri" panose="020F0502020204030204" pitchFamily="34" charset="0"/>
                <a:ea typeface="宋体" panose="02010600030101010101" pitchFamily="2" charset="-122"/>
              </a:rPr>
              <a:t>…</a:t>
            </a:r>
          </a:p>
          <a:p>
            <a:pPr algn="ctr" eaLnBrk="1" hangingPunct="1">
              <a:spcBef>
                <a:spcPct val="0"/>
              </a:spcBef>
              <a:buClrTx/>
              <a:buSzTx/>
              <a:buFontTx/>
              <a:buNone/>
            </a:pPr>
            <a:endParaRPr lang="zh-CN" altLang="en-US" sz="1600">
              <a:latin typeface="Calibri" panose="020F0502020204030204" pitchFamily="34" charset="0"/>
              <a:ea typeface="宋体" panose="02010600030101010101" pitchFamily="2" charset="-122"/>
            </a:endParaRPr>
          </a:p>
        </p:txBody>
      </p:sp>
      <p:sp>
        <p:nvSpPr>
          <p:cNvPr id="37" name="下箭头 36"/>
          <p:cNvSpPr/>
          <p:nvPr/>
        </p:nvSpPr>
        <p:spPr>
          <a:xfrm>
            <a:off x="500034" y="2643182"/>
            <a:ext cx="428628" cy="2500330"/>
          </a:xfrm>
          <a:prstGeom prst="downArrow">
            <a:avLst/>
          </a:prstGeom>
        </p:spPr>
        <p:style>
          <a:lnRef idx="0">
            <a:schemeClr val="accent3"/>
          </a:lnRef>
          <a:fillRef idx="3">
            <a:schemeClr val="accent3"/>
          </a:fillRef>
          <a:effectRef idx="3">
            <a:schemeClr val="accent3"/>
          </a:effectRef>
          <a:fontRef idx="minor">
            <a:schemeClr val="lt1"/>
          </a:fontRef>
        </p:style>
        <p:txBody>
          <a:bodyPr vert="eaVert" anchor="ctr"/>
          <a:lstStyle/>
          <a:p>
            <a:pPr algn="ctr" eaLnBrk="1" fontAlgn="auto" hangingPunct="1">
              <a:spcBef>
                <a:spcPts val="0"/>
              </a:spcBef>
              <a:spcAft>
                <a:spcPts val="0"/>
              </a:spcAft>
              <a:defRPr/>
            </a:pPr>
            <a:r>
              <a:rPr lang="zh-CN" altLang="en-US" sz="2000" dirty="0">
                <a:solidFill>
                  <a:schemeClr val="bg2"/>
                </a:solidFill>
              </a:rPr>
              <a:t>写</a:t>
            </a:r>
          </a:p>
        </p:txBody>
      </p:sp>
      <p:sp>
        <p:nvSpPr>
          <p:cNvPr id="38" name="上箭头 37"/>
          <p:cNvSpPr/>
          <p:nvPr/>
        </p:nvSpPr>
        <p:spPr>
          <a:xfrm>
            <a:off x="928662" y="2571744"/>
            <a:ext cx="428628" cy="2500330"/>
          </a:xfrm>
          <a:prstGeom prst="upArrow">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r>
              <a:rPr lang="zh-CN" altLang="en-US" sz="2000" dirty="0">
                <a:solidFill>
                  <a:schemeClr val="bg2"/>
                </a:solidFill>
              </a:rPr>
              <a:t>读</a:t>
            </a:r>
          </a:p>
        </p:txBody>
      </p:sp>
      <p:sp>
        <p:nvSpPr>
          <p:cNvPr id="39" name="上箭头 38"/>
          <p:cNvSpPr/>
          <p:nvPr/>
        </p:nvSpPr>
        <p:spPr>
          <a:xfrm>
            <a:off x="2071670" y="2500306"/>
            <a:ext cx="428628" cy="857256"/>
          </a:xfrm>
          <a:prstGeom prst="upArrow">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r>
              <a:rPr lang="zh-CN" altLang="en-US" sz="2000" dirty="0">
                <a:solidFill>
                  <a:schemeClr val="bg2"/>
                </a:solidFill>
              </a:rPr>
              <a:t>读</a:t>
            </a:r>
          </a:p>
        </p:txBody>
      </p:sp>
      <p:sp>
        <p:nvSpPr>
          <p:cNvPr id="40" name="上箭头 39"/>
          <p:cNvSpPr/>
          <p:nvPr/>
        </p:nvSpPr>
        <p:spPr>
          <a:xfrm>
            <a:off x="3857620" y="2500306"/>
            <a:ext cx="428628" cy="857256"/>
          </a:xfrm>
          <a:prstGeom prst="upArrow">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r>
              <a:rPr lang="zh-CN" altLang="en-US" sz="2000" dirty="0">
                <a:solidFill>
                  <a:schemeClr val="bg2"/>
                </a:solidFill>
              </a:rPr>
              <a:t>读</a:t>
            </a:r>
          </a:p>
        </p:txBody>
      </p:sp>
      <p:sp>
        <p:nvSpPr>
          <p:cNvPr id="41" name="直角上箭头 40"/>
          <p:cNvSpPr/>
          <p:nvPr/>
        </p:nvSpPr>
        <p:spPr>
          <a:xfrm>
            <a:off x="1714480" y="4500570"/>
            <a:ext cx="714380" cy="1143008"/>
          </a:xfrm>
          <a:prstGeom prst="bentUpArrow">
            <a:avLst>
              <a:gd name="adj1" fmla="val 25000"/>
              <a:gd name="adj2" fmla="val 25000"/>
              <a:gd name="adj3" fmla="val 25000"/>
            </a:avLst>
          </a:prstGeom>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bg2"/>
              </a:solidFill>
            </a:endParaRPr>
          </a:p>
        </p:txBody>
      </p:sp>
      <p:sp>
        <p:nvSpPr>
          <p:cNvPr id="42" name="直角上箭头 41"/>
          <p:cNvSpPr/>
          <p:nvPr/>
        </p:nvSpPr>
        <p:spPr>
          <a:xfrm>
            <a:off x="1714480" y="4500570"/>
            <a:ext cx="2714644" cy="1571636"/>
          </a:xfrm>
          <a:prstGeom prst="bentUpArrow">
            <a:avLst>
              <a:gd name="adj1" fmla="val 12713"/>
              <a:gd name="adj2" fmla="val 12615"/>
              <a:gd name="adj3" fmla="val 14882"/>
            </a:avLst>
          </a:prstGeom>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bg2"/>
              </a:solidFill>
            </a:endParaRPr>
          </a:p>
        </p:txBody>
      </p:sp>
      <p:sp>
        <p:nvSpPr>
          <p:cNvPr id="43" name="横卷形 42"/>
          <p:cNvSpPr/>
          <p:nvPr/>
        </p:nvSpPr>
        <p:spPr>
          <a:xfrm>
            <a:off x="2500313" y="5143500"/>
            <a:ext cx="1357312" cy="533400"/>
          </a:xfrm>
          <a:prstGeom prst="horizontalScroll">
            <a:avLst/>
          </a:prstGeom>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r>
              <a:rPr lang="zh-CN" altLang="en-US" sz="2000" dirty="0">
                <a:solidFill>
                  <a:schemeClr val="bg2"/>
                </a:solidFill>
              </a:rPr>
              <a:t>复制滞后</a:t>
            </a:r>
          </a:p>
        </p:txBody>
      </p:sp>
      <p:sp>
        <p:nvSpPr>
          <p:cNvPr id="44" name="流程图: 磁盘 43"/>
          <p:cNvSpPr/>
          <p:nvPr/>
        </p:nvSpPr>
        <p:spPr>
          <a:xfrm>
            <a:off x="3571875" y="3429000"/>
            <a:ext cx="1071563" cy="1000125"/>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dirty="0">
              <a:solidFill>
                <a:schemeClr val="bg2"/>
              </a:solidFill>
            </a:endParaRPr>
          </a:p>
        </p:txBody>
      </p:sp>
      <p:sp>
        <p:nvSpPr>
          <p:cNvPr id="45" name="流程图: 磁盘 44"/>
          <p:cNvSpPr/>
          <p:nvPr/>
        </p:nvSpPr>
        <p:spPr>
          <a:xfrm>
            <a:off x="1785938" y="3429000"/>
            <a:ext cx="1071562" cy="1000125"/>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tLang="zh-CN" sz="2000" dirty="0">
              <a:solidFill>
                <a:schemeClr val="bg2"/>
              </a:solidFill>
            </a:endParaRPr>
          </a:p>
        </p:txBody>
      </p:sp>
      <p:sp>
        <p:nvSpPr>
          <p:cNvPr id="34849" name="矩形 45"/>
          <p:cNvSpPr>
            <a:spLocks noChangeArrowheads="1"/>
          </p:cNvSpPr>
          <p:nvPr/>
        </p:nvSpPr>
        <p:spPr bwMode="auto">
          <a:xfrm>
            <a:off x="1714500" y="3741738"/>
            <a:ext cx="1285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en-US" altLang="zh-CN" sz="1400">
                <a:latin typeface="Calibri" panose="020F0502020204030204" pitchFamily="34" charset="0"/>
                <a:ea typeface="宋体" panose="02010600030101010101" pitchFamily="2" charset="-122"/>
              </a:rPr>
              <a:t>MySQL</a:t>
            </a:r>
            <a:r>
              <a:rPr lang="zh-CN" altLang="en-US" sz="1400">
                <a:latin typeface="Calibri" panose="020F0502020204030204" pitchFamily="34" charset="0"/>
                <a:ea typeface="宋体" panose="02010600030101010101" pitchFamily="2" charset="-122"/>
              </a:rPr>
              <a:t>实例</a:t>
            </a:r>
            <a:endParaRPr lang="en-US" altLang="zh-CN" sz="1400">
              <a:latin typeface="Calibri" panose="020F0502020204030204" pitchFamily="34" charset="0"/>
              <a:ea typeface="宋体" panose="02010600030101010101" pitchFamily="2" charset="-122"/>
            </a:endParaRPr>
          </a:p>
          <a:p>
            <a:pPr algn="ctr" eaLnBrk="1" hangingPunct="1">
              <a:spcBef>
                <a:spcPct val="0"/>
              </a:spcBef>
              <a:buClrTx/>
              <a:buSzTx/>
              <a:buFontTx/>
              <a:buNone/>
            </a:pPr>
            <a:r>
              <a:rPr lang="zh-CN" altLang="en-US" sz="1600">
                <a:latin typeface="Calibri" panose="020F0502020204030204" pitchFamily="34" charset="0"/>
                <a:ea typeface="宋体" panose="02010600030101010101" pitchFamily="2" charset="-122"/>
              </a:rPr>
              <a:t>读副本</a:t>
            </a:r>
            <a:endParaRPr lang="en-US" altLang="zh-CN" sz="1600">
              <a:latin typeface="Calibri" panose="020F0502020204030204" pitchFamily="34" charset="0"/>
              <a:ea typeface="宋体" panose="02010600030101010101" pitchFamily="2" charset="-122"/>
            </a:endParaRPr>
          </a:p>
        </p:txBody>
      </p:sp>
      <p:sp>
        <p:nvSpPr>
          <p:cNvPr id="34850" name="矩形 46"/>
          <p:cNvSpPr>
            <a:spLocks noChangeArrowheads="1"/>
          </p:cNvSpPr>
          <p:nvPr/>
        </p:nvSpPr>
        <p:spPr bwMode="auto">
          <a:xfrm>
            <a:off x="3500438" y="3786188"/>
            <a:ext cx="1285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en-US" altLang="zh-CN" sz="1400">
                <a:latin typeface="Calibri" panose="020F0502020204030204" pitchFamily="34" charset="0"/>
                <a:ea typeface="宋体" panose="02010600030101010101" pitchFamily="2" charset="-122"/>
              </a:rPr>
              <a:t>MySQL</a:t>
            </a:r>
            <a:r>
              <a:rPr lang="zh-CN" altLang="en-US" sz="1400">
                <a:latin typeface="Calibri" panose="020F0502020204030204" pitchFamily="34" charset="0"/>
                <a:ea typeface="宋体" panose="02010600030101010101" pitchFamily="2" charset="-122"/>
              </a:rPr>
              <a:t>实例</a:t>
            </a:r>
            <a:endParaRPr lang="en-US" altLang="zh-CN" sz="1400">
              <a:latin typeface="Calibri" panose="020F0502020204030204" pitchFamily="34" charset="0"/>
              <a:ea typeface="宋体" panose="02010600030101010101" pitchFamily="2" charset="-122"/>
            </a:endParaRPr>
          </a:p>
          <a:p>
            <a:pPr algn="ctr" eaLnBrk="1" hangingPunct="1">
              <a:spcBef>
                <a:spcPct val="0"/>
              </a:spcBef>
              <a:buClrTx/>
              <a:buSzTx/>
              <a:buFontTx/>
              <a:buNone/>
            </a:pPr>
            <a:r>
              <a:rPr lang="zh-CN" altLang="en-US" sz="1600">
                <a:latin typeface="Calibri" panose="020F0502020204030204" pitchFamily="34" charset="0"/>
                <a:ea typeface="宋体" panose="02010600030101010101" pitchFamily="2" charset="-122"/>
              </a:rPr>
              <a:t>读副本</a:t>
            </a:r>
            <a:endParaRPr lang="en-US" altLang="zh-CN" sz="16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defRPr/>
            </a:pPr>
            <a:r>
              <a:rPr lang="en-US" altLang="zh-CN" sz="2800" dirty="0" smtClean="0">
                <a:solidFill>
                  <a:srgbClr val="FF0000"/>
                </a:solidFill>
              </a:rPr>
              <a:t>Amazon RDS MySQL</a:t>
            </a:r>
            <a:r>
              <a:rPr lang="zh-CN" altLang="en-US" sz="2800" dirty="0" smtClean="0">
                <a:solidFill>
                  <a:srgbClr val="FF0000"/>
                </a:solidFill>
              </a:rPr>
              <a:t>主备机制</a:t>
            </a:r>
            <a:r>
              <a:rPr lang="en-US" altLang="zh-CN" sz="2800" dirty="0" smtClean="0">
                <a:solidFill>
                  <a:srgbClr val="FF0000"/>
                </a:solidFill>
              </a:rPr>
              <a:t>+</a:t>
            </a:r>
            <a:r>
              <a:rPr lang="zh-CN" altLang="en-US" sz="2800" dirty="0" smtClean="0">
                <a:solidFill>
                  <a:srgbClr val="FF0000"/>
                </a:solidFill>
              </a:rPr>
              <a:t>读副本</a:t>
            </a:r>
            <a:endParaRPr lang="zh-CN" altLang="en-US" sz="4000" dirty="0" smtClean="0">
              <a:solidFill>
                <a:srgbClr val="FF0000"/>
              </a:solidFill>
            </a:endParaRPr>
          </a:p>
        </p:txBody>
      </p:sp>
      <p:sp>
        <p:nvSpPr>
          <p:cNvPr id="38915" name="灯片编号占位符 11"/>
          <p:cNvSpPr>
            <a:spLocks noGrp="1"/>
          </p:cNvSpPr>
          <p:nvPr>
            <p:ph type="sldNum" sz="quarter" idx="11"/>
          </p:nvPr>
        </p:nvSpPr>
        <p:spPr>
          <a:xfrm>
            <a:off x="3505200" y="6477000"/>
            <a:ext cx="3733800" cy="304800"/>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fld id="{42F2053A-D23A-41FD-B75A-E45C7E1FB48F}" type="slidenum">
              <a:rPr lang="zh-CN" altLang="en-US" sz="1050" b="0" smtClean="0">
                <a:solidFill>
                  <a:schemeClr val="bg2"/>
                </a:solidFill>
              </a:rPr>
              <a:pPr algn="ctr">
                <a:spcBef>
                  <a:spcPct val="0"/>
                </a:spcBef>
                <a:buFontTx/>
                <a:buNone/>
                <a:defRPr/>
              </a:pPr>
              <a:t>24</a:t>
            </a:fld>
            <a:endParaRPr lang="zh-CN" altLang="en-US" sz="1050" b="0" smtClean="0">
              <a:solidFill>
                <a:schemeClr val="bg2"/>
              </a:solidFill>
            </a:endParaRPr>
          </a:p>
        </p:txBody>
      </p:sp>
      <p:sp>
        <p:nvSpPr>
          <p:cNvPr id="8" name="流程图: 磁盘 7"/>
          <p:cNvSpPr/>
          <p:nvPr/>
        </p:nvSpPr>
        <p:spPr>
          <a:xfrm>
            <a:off x="2286000" y="5429250"/>
            <a:ext cx="1071563" cy="1000125"/>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800" dirty="0">
                <a:solidFill>
                  <a:schemeClr val="bg2"/>
                </a:solidFill>
              </a:rPr>
              <a:t>备</a:t>
            </a:r>
            <a:r>
              <a:rPr lang="en-US" altLang="zh-CN" sz="1800" dirty="0">
                <a:solidFill>
                  <a:schemeClr val="bg2"/>
                </a:solidFill>
              </a:rPr>
              <a:t>MySQL</a:t>
            </a:r>
          </a:p>
        </p:txBody>
      </p:sp>
      <p:sp>
        <p:nvSpPr>
          <p:cNvPr id="9" name="流程图: 磁盘 8"/>
          <p:cNvSpPr/>
          <p:nvPr/>
        </p:nvSpPr>
        <p:spPr>
          <a:xfrm>
            <a:off x="6143625" y="3214688"/>
            <a:ext cx="1071563" cy="1000125"/>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2"/>
              </a:solidFill>
            </a:endParaRPr>
          </a:p>
        </p:txBody>
      </p:sp>
      <p:sp>
        <p:nvSpPr>
          <p:cNvPr id="10" name="流程图: 磁盘 9"/>
          <p:cNvSpPr/>
          <p:nvPr/>
        </p:nvSpPr>
        <p:spPr>
          <a:xfrm>
            <a:off x="4357688" y="3214688"/>
            <a:ext cx="1071562" cy="1000125"/>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tLang="zh-CN" sz="1800" dirty="0">
              <a:solidFill>
                <a:schemeClr val="bg2"/>
              </a:solidFill>
            </a:endParaRPr>
          </a:p>
        </p:txBody>
      </p:sp>
      <p:sp>
        <p:nvSpPr>
          <p:cNvPr id="11" name="矩形 10"/>
          <p:cNvSpPr/>
          <p:nvPr/>
        </p:nvSpPr>
        <p:spPr>
          <a:xfrm>
            <a:off x="1928794" y="1643050"/>
            <a:ext cx="5500726" cy="571504"/>
          </a:xfrm>
          <a:prstGeom prst="rect">
            <a:avLst/>
          </a:prstGeom>
          <a:solidFill>
            <a:schemeClr val="accent2">
              <a:lumMod val="40000"/>
              <a:lumOff val="60000"/>
            </a:schemeClr>
          </a:solidFill>
          <a:ln/>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r>
              <a:rPr lang="zh-CN" altLang="en-US" sz="1800" dirty="0">
                <a:solidFill>
                  <a:schemeClr val="bg2"/>
                </a:solidFill>
              </a:rPr>
              <a:t>客户端应用程序</a:t>
            </a:r>
          </a:p>
        </p:txBody>
      </p:sp>
      <p:sp>
        <p:nvSpPr>
          <p:cNvPr id="36874" name="TextBox 12"/>
          <p:cNvSpPr txBox="1">
            <a:spLocks noChangeArrowheads="1"/>
          </p:cNvSpPr>
          <p:nvPr/>
        </p:nvSpPr>
        <p:spPr bwMode="auto">
          <a:xfrm>
            <a:off x="5321300" y="2714625"/>
            <a:ext cx="922338"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en-US" altLang="zh-CN" sz="1400">
                <a:latin typeface="Calibri" panose="020F0502020204030204" pitchFamily="34" charset="0"/>
                <a:ea typeface="宋体" panose="02010600030101010101" pitchFamily="2" charset="-122"/>
              </a:rPr>
              <a:t>(</a:t>
            </a:r>
            <a:r>
              <a:rPr lang="zh-CN" altLang="en-US" sz="1400">
                <a:latin typeface="Calibri" panose="020F0502020204030204" pitchFamily="34" charset="0"/>
                <a:ea typeface="宋体" panose="02010600030101010101" pitchFamily="2" charset="-122"/>
              </a:rPr>
              <a:t>至多</a:t>
            </a:r>
            <a:r>
              <a:rPr lang="en-US" altLang="zh-CN" sz="1400">
                <a:latin typeface="Calibri" panose="020F0502020204030204" pitchFamily="34" charset="0"/>
                <a:ea typeface="宋体" panose="02010600030101010101" pitchFamily="2" charset="-122"/>
              </a:rPr>
              <a:t>5</a:t>
            </a:r>
            <a:r>
              <a:rPr lang="zh-CN" altLang="en-US" sz="1400">
                <a:latin typeface="Calibri" panose="020F0502020204030204" pitchFamily="34" charset="0"/>
                <a:ea typeface="宋体" panose="02010600030101010101" pitchFamily="2" charset="-122"/>
              </a:rPr>
              <a:t>个</a:t>
            </a:r>
            <a:r>
              <a:rPr lang="en-US" altLang="zh-CN" sz="1400">
                <a:latin typeface="Calibri" panose="020F0502020204030204" pitchFamily="34" charset="0"/>
                <a:ea typeface="宋体" panose="02010600030101010101" pitchFamily="2" charset="-122"/>
              </a:rPr>
              <a:t>)</a:t>
            </a:r>
          </a:p>
          <a:p>
            <a:pPr algn="ctr" eaLnBrk="1" hangingPunct="1">
              <a:spcBef>
                <a:spcPct val="0"/>
              </a:spcBef>
              <a:buClrTx/>
              <a:buSzTx/>
              <a:buFontTx/>
              <a:buNone/>
            </a:pPr>
            <a:endParaRPr lang="en-US" altLang="zh-CN" sz="1400">
              <a:latin typeface="Calibri" panose="020F0502020204030204" pitchFamily="34" charset="0"/>
              <a:ea typeface="宋体" panose="02010600030101010101" pitchFamily="2" charset="-122"/>
            </a:endParaRPr>
          </a:p>
          <a:p>
            <a:pPr algn="ctr" eaLnBrk="1" hangingPunct="1">
              <a:spcBef>
                <a:spcPct val="0"/>
              </a:spcBef>
              <a:buClrTx/>
              <a:buSzTx/>
              <a:buFontTx/>
              <a:buNone/>
            </a:pPr>
            <a:endParaRPr lang="en-US" altLang="zh-CN" sz="1400">
              <a:latin typeface="Calibri" panose="020F0502020204030204" pitchFamily="34" charset="0"/>
              <a:ea typeface="宋体" panose="02010600030101010101" pitchFamily="2" charset="-122"/>
            </a:endParaRPr>
          </a:p>
          <a:p>
            <a:pPr algn="ctr" eaLnBrk="1" hangingPunct="1">
              <a:spcBef>
                <a:spcPct val="0"/>
              </a:spcBef>
              <a:buClrTx/>
              <a:buSzTx/>
              <a:buFontTx/>
              <a:buNone/>
            </a:pPr>
            <a:r>
              <a:rPr lang="en-US" altLang="zh-CN" sz="1400">
                <a:latin typeface="Calibri" panose="020F0502020204030204" pitchFamily="34" charset="0"/>
                <a:ea typeface="宋体" panose="02010600030101010101" pitchFamily="2" charset="-122"/>
              </a:rPr>
              <a:t>…</a:t>
            </a:r>
          </a:p>
          <a:p>
            <a:pPr algn="ctr" eaLnBrk="1" hangingPunct="1">
              <a:spcBef>
                <a:spcPct val="0"/>
              </a:spcBef>
              <a:buClrTx/>
              <a:buSzTx/>
              <a:buFontTx/>
              <a:buNone/>
            </a:pPr>
            <a:endParaRPr lang="zh-CN" altLang="en-US" sz="1400">
              <a:latin typeface="Calibri" panose="020F0502020204030204" pitchFamily="34" charset="0"/>
              <a:ea typeface="宋体" panose="02010600030101010101" pitchFamily="2" charset="-122"/>
            </a:endParaRPr>
          </a:p>
        </p:txBody>
      </p:sp>
      <p:sp>
        <p:nvSpPr>
          <p:cNvPr id="14" name="下箭头 13"/>
          <p:cNvSpPr/>
          <p:nvPr/>
        </p:nvSpPr>
        <p:spPr>
          <a:xfrm>
            <a:off x="2357422" y="2285992"/>
            <a:ext cx="428628" cy="1143008"/>
          </a:xfrm>
          <a:prstGeom prst="downArrow">
            <a:avLst/>
          </a:prstGeom>
        </p:spPr>
        <p:style>
          <a:lnRef idx="0">
            <a:schemeClr val="accent3"/>
          </a:lnRef>
          <a:fillRef idx="3">
            <a:schemeClr val="accent3"/>
          </a:fillRef>
          <a:effectRef idx="3">
            <a:schemeClr val="accent3"/>
          </a:effectRef>
          <a:fontRef idx="minor">
            <a:schemeClr val="lt1"/>
          </a:fontRef>
        </p:style>
        <p:txBody>
          <a:bodyPr vert="eaVert" anchor="ctr"/>
          <a:lstStyle/>
          <a:p>
            <a:pPr algn="ctr" eaLnBrk="1" fontAlgn="auto" hangingPunct="1">
              <a:spcBef>
                <a:spcPts val="0"/>
              </a:spcBef>
              <a:spcAft>
                <a:spcPts val="0"/>
              </a:spcAft>
              <a:defRPr/>
            </a:pPr>
            <a:r>
              <a:rPr lang="zh-CN" altLang="en-US" sz="1800" dirty="0">
                <a:solidFill>
                  <a:schemeClr val="bg2"/>
                </a:solidFill>
              </a:rPr>
              <a:t>写</a:t>
            </a:r>
          </a:p>
        </p:txBody>
      </p:sp>
      <p:sp>
        <p:nvSpPr>
          <p:cNvPr id="15" name="上箭头 14"/>
          <p:cNvSpPr/>
          <p:nvPr/>
        </p:nvSpPr>
        <p:spPr>
          <a:xfrm>
            <a:off x="2857488" y="2285992"/>
            <a:ext cx="428628" cy="1143008"/>
          </a:xfrm>
          <a:prstGeom prst="upArrow">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r>
              <a:rPr lang="zh-CN" altLang="en-US" sz="1800" dirty="0">
                <a:solidFill>
                  <a:schemeClr val="bg2"/>
                </a:solidFill>
              </a:rPr>
              <a:t>读</a:t>
            </a:r>
          </a:p>
        </p:txBody>
      </p:sp>
      <p:sp>
        <p:nvSpPr>
          <p:cNvPr id="16" name="上箭头 15"/>
          <p:cNvSpPr/>
          <p:nvPr/>
        </p:nvSpPr>
        <p:spPr>
          <a:xfrm>
            <a:off x="4643438" y="2285992"/>
            <a:ext cx="428628" cy="857256"/>
          </a:xfrm>
          <a:prstGeom prst="upArrow">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r>
              <a:rPr lang="zh-CN" altLang="en-US" sz="1800" dirty="0">
                <a:solidFill>
                  <a:schemeClr val="bg2"/>
                </a:solidFill>
              </a:rPr>
              <a:t>读</a:t>
            </a:r>
          </a:p>
        </p:txBody>
      </p:sp>
      <p:sp>
        <p:nvSpPr>
          <p:cNvPr id="17" name="上箭头 16"/>
          <p:cNvSpPr/>
          <p:nvPr/>
        </p:nvSpPr>
        <p:spPr>
          <a:xfrm>
            <a:off x="6429388" y="2285992"/>
            <a:ext cx="428628" cy="857256"/>
          </a:xfrm>
          <a:prstGeom prst="upArrow">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r>
              <a:rPr lang="zh-CN" altLang="en-US" sz="1800" dirty="0">
                <a:solidFill>
                  <a:schemeClr val="bg2"/>
                </a:solidFill>
              </a:rPr>
              <a:t>读</a:t>
            </a:r>
          </a:p>
        </p:txBody>
      </p:sp>
      <p:sp>
        <p:nvSpPr>
          <p:cNvPr id="18" name="直角上箭头 17"/>
          <p:cNvSpPr/>
          <p:nvPr/>
        </p:nvSpPr>
        <p:spPr>
          <a:xfrm>
            <a:off x="3714744" y="4357694"/>
            <a:ext cx="1428760" cy="1428760"/>
          </a:xfrm>
          <a:prstGeom prst="bentUpArrow">
            <a:avLst>
              <a:gd name="adj1" fmla="val 13626"/>
              <a:gd name="adj2" fmla="val 15026"/>
              <a:gd name="adj3" fmla="val 15857"/>
            </a:avLst>
          </a:prstGeom>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zh-CN" altLang="en-US" sz="1800">
              <a:solidFill>
                <a:schemeClr val="bg2"/>
              </a:solidFill>
            </a:endParaRPr>
          </a:p>
        </p:txBody>
      </p:sp>
      <p:sp>
        <p:nvSpPr>
          <p:cNvPr id="19" name="直角上箭头 18"/>
          <p:cNvSpPr/>
          <p:nvPr/>
        </p:nvSpPr>
        <p:spPr>
          <a:xfrm>
            <a:off x="3714744" y="4357694"/>
            <a:ext cx="3286148" cy="1928826"/>
          </a:xfrm>
          <a:prstGeom prst="bentUpArrow">
            <a:avLst>
              <a:gd name="adj1" fmla="val 10338"/>
              <a:gd name="adj2" fmla="val 10834"/>
              <a:gd name="adj3" fmla="val 10132"/>
            </a:avLst>
          </a:prstGeom>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zh-CN" altLang="en-US" sz="1800">
              <a:solidFill>
                <a:schemeClr val="bg2"/>
              </a:solidFill>
            </a:endParaRPr>
          </a:p>
        </p:txBody>
      </p:sp>
      <p:sp>
        <p:nvSpPr>
          <p:cNvPr id="20" name="横卷形 19"/>
          <p:cNvSpPr/>
          <p:nvPr/>
        </p:nvSpPr>
        <p:spPr>
          <a:xfrm>
            <a:off x="5214938" y="5214938"/>
            <a:ext cx="1357312" cy="533400"/>
          </a:xfrm>
          <a:prstGeom prst="horizontalScroll">
            <a:avLst/>
          </a:prstGeom>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r>
              <a:rPr lang="zh-CN" altLang="en-US" sz="1800" dirty="0">
                <a:solidFill>
                  <a:schemeClr val="bg2"/>
                </a:solidFill>
              </a:rPr>
              <a:t>异步复制</a:t>
            </a:r>
          </a:p>
        </p:txBody>
      </p:sp>
      <p:sp>
        <p:nvSpPr>
          <p:cNvPr id="21" name="流程图: 磁盘 20"/>
          <p:cNvSpPr/>
          <p:nvPr/>
        </p:nvSpPr>
        <p:spPr>
          <a:xfrm>
            <a:off x="2286000" y="3500438"/>
            <a:ext cx="1071563" cy="1000125"/>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800" dirty="0">
                <a:solidFill>
                  <a:schemeClr val="bg2"/>
                </a:solidFill>
              </a:rPr>
              <a:t>主</a:t>
            </a:r>
            <a:r>
              <a:rPr lang="en-US" altLang="zh-CN" sz="1800" dirty="0">
                <a:solidFill>
                  <a:schemeClr val="bg2"/>
                </a:solidFill>
              </a:rPr>
              <a:t>MySQL</a:t>
            </a:r>
            <a:endParaRPr lang="zh-CN" altLang="en-US" sz="1800" dirty="0">
              <a:solidFill>
                <a:schemeClr val="bg2"/>
              </a:solidFill>
            </a:endParaRPr>
          </a:p>
        </p:txBody>
      </p:sp>
      <p:sp>
        <p:nvSpPr>
          <p:cNvPr id="36895" name="矩形 21"/>
          <p:cNvSpPr>
            <a:spLocks noChangeArrowheads="1"/>
          </p:cNvSpPr>
          <p:nvPr/>
        </p:nvSpPr>
        <p:spPr bwMode="auto">
          <a:xfrm>
            <a:off x="4286250" y="3527425"/>
            <a:ext cx="12858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en-US" altLang="zh-CN" sz="1200">
                <a:latin typeface="Calibri" panose="020F0502020204030204" pitchFamily="34" charset="0"/>
                <a:ea typeface="宋体" panose="02010600030101010101" pitchFamily="2" charset="-122"/>
              </a:rPr>
              <a:t>MySQL</a:t>
            </a:r>
            <a:r>
              <a:rPr lang="zh-CN" altLang="en-US" sz="1200">
                <a:latin typeface="Calibri" panose="020F0502020204030204" pitchFamily="34" charset="0"/>
                <a:ea typeface="宋体" panose="02010600030101010101" pitchFamily="2" charset="-122"/>
              </a:rPr>
              <a:t>实例</a:t>
            </a:r>
            <a:endParaRPr lang="en-US" altLang="zh-CN" sz="1200">
              <a:latin typeface="Calibri" panose="020F0502020204030204" pitchFamily="34" charset="0"/>
              <a:ea typeface="宋体" panose="02010600030101010101" pitchFamily="2" charset="-122"/>
            </a:endParaRPr>
          </a:p>
          <a:p>
            <a:pPr algn="ctr" eaLnBrk="1" hangingPunct="1">
              <a:spcBef>
                <a:spcPct val="0"/>
              </a:spcBef>
              <a:buClrTx/>
              <a:buSzTx/>
              <a:buFontTx/>
              <a:buNone/>
            </a:pPr>
            <a:r>
              <a:rPr lang="zh-CN" altLang="en-US" sz="1400">
                <a:latin typeface="Calibri" panose="020F0502020204030204" pitchFamily="34" charset="0"/>
                <a:ea typeface="宋体" panose="02010600030101010101" pitchFamily="2" charset="-122"/>
              </a:rPr>
              <a:t>读副本</a:t>
            </a:r>
            <a:endParaRPr lang="en-US" altLang="zh-CN" sz="1400">
              <a:latin typeface="Calibri" panose="020F0502020204030204" pitchFamily="34" charset="0"/>
              <a:ea typeface="宋体" panose="02010600030101010101" pitchFamily="2" charset="-122"/>
            </a:endParaRPr>
          </a:p>
        </p:txBody>
      </p:sp>
      <p:sp>
        <p:nvSpPr>
          <p:cNvPr id="36896" name="矩形 22"/>
          <p:cNvSpPr>
            <a:spLocks noChangeArrowheads="1"/>
          </p:cNvSpPr>
          <p:nvPr/>
        </p:nvSpPr>
        <p:spPr bwMode="auto">
          <a:xfrm>
            <a:off x="6072188" y="3571875"/>
            <a:ext cx="12858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en-US" altLang="zh-CN" sz="1200">
                <a:latin typeface="Calibri" panose="020F0502020204030204" pitchFamily="34" charset="0"/>
                <a:ea typeface="宋体" panose="02010600030101010101" pitchFamily="2" charset="-122"/>
              </a:rPr>
              <a:t>MySQL</a:t>
            </a:r>
            <a:r>
              <a:rPr lang="zh-CN" altLang="en-US" sz="1200">
                <a:latin typeface="Calibri" panose="020F0502020204030204" pitchFamily="34" charset="0"/>
                <a:ea typeface="宋体" panose="02010600030101010101" pitchFamily="2" charset="-122"/>
              </a:rPr>
              <a:t>实例</a:t>
            </a:r>
            <a:endParaRPr lang="en-US" altLang="zh-CN" sz="1200">
              <a:latin typeface="Calibri" panose="020F0502020204030204" pitchFamily="34" charset="0"/>
              <a:ea typeface="宋体" panose="02010600030101010101" pitchFamily="2" charset="-122"/>
            </a:endParaRPr>
          </a:p>
          <a:p>
            <a:pPr algn="ctr" eaLnBrk="1" hangingPunct="1">
              <a:spcBef>
                <a:spcPct val="0"/>
              </a:spcBef>
              <a:buClrTx/>
              <a:buSzTx/>
              <a:buFontTx/>
              <a:buNone/>
            </a:pPr>
            <a:r>
              <a:rPr lang="zh-CN" altLang="en-US" sz="1400">
                <a:latin typeface="Calibri" panose="020F0502020204030204" pitchFamily="34" charset="0"/>
                <a:ea typeface="宋体" panose="02010600030101010101" pitchFamily="2" charset="-122"/>
              </a:rPr>
              <a:t>读副本</a:t>
            </a:r>
            <a:endParaRPr lang="en-US" altLang="zh-CN" sz="1400">
              <a:latin typeface="Calibri" panose="020F0502020204030204" pitchFamily="34" charset="0"/>
              <a:ea typeface="宋体" panose="02010600030101010101" pitchFamily="2" charset="-122"/>
            </a:endParaRPr>
          </a:p>
        </p:txBody>
      </p:sp>
      <p:sp>
        <p:nvSpPr>
          <p:cNvPr id="24" name="下箭头 23"/>
          <p:cNvSpPr/>
          <p:nvPr/>
        </p:nvSpPr>
        <p:spPr>
          <a:xfrm>
            <a:off x="2643174" y="4572008"/>
            <a:ext cx="357190" cy="785818"/>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zh-CN" altLang="en-US" sz="1800">
              <a:solidFill>
                <a:schemeClr val="bg2"/>
              </a:solidFill>
            </a:endParaRPr>
          </a:p>
        </p:txBody>
      </p:sp>
      <p:sp>
        <p:nvSpPr>
          <p:cNvPr id="25" name="横卷形 24"/>
          <p:cNvSpPr/>
          <p:nvPr/>
        </p:nvSpPr>
        <p:spPr>
          <a:xfrm>
            <a:off x="1357313" y="4643438"/>
            <a:ext cx="1285875" cy="533400"/>
          </a:xfrm>
          <a:prstGeom prst="horizontalScroll">
            <a:avLst/>
          </a:prstGeom>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r>
              <a:rPr lang="zh-CN" altLang="en-US" sz="1800" dirty="0">
                <a:solidFill>
                  <a:schemeClr val="bg2"/>
                </a:solidFill>
              </a:rPr>
              <a:t>同步复制</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副标题 1"/>
          <p:cNvSpPr>
            <a:spLocks noGrp="1"/>
          </p:cNvSpPr>
          <p:nvPr>
            <p:ph type="subTitle" sz="quarter" idx="1"/>
          </p:nvPr>
        </p:nvSpPr>
        <p:spPr>
          <a:xfrm>
            <a:off x="1371600" y="1989138"/>
            <a:ext cx="6400800" cy="3276600"/>
          </a:xfrm>
        </p:spPr>
        <p:txBody>
          <a:bodyPr/>
          <a:lstStyle/>
          <a:p>
            <a:r>
              <a:rPr lang="zh-CN" altLang="en-US" sz="4800" smtClean="0">
                <a:solidFill>
                  <a:srgbClr val="FF0000"/>
                </a:solidFill>
              </a:rPr>
              <a:t>总结一下吧。。。</a:t>
            </a:r>
          </a:p>
        </p:txBody>
      </p:sp>
      <p:sp>
        <p:nvSpPr>
          <p:cNvPr id="3" name="标题 2"/>
          <p:cNvSpPr>
            <a:spLocks noGrp="1"/>
          </p:cNvSpPr>
          <p:nvPr>
            <p:ph type="ctrTitle" sz="quarter"/>
          </p:nvPr>
        </p:nvSpPr>
        <p:spPr/>
        <p:txBody>
          <a:bodyPr/>
          <a:lstStyle/>
          <a:p>
            <a:pPr>
              <a:defRPr/>
            </a:pP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600" dirty="0" smtClean="0"/>
              <a:t>SQL/</a:t>
            </a:r>
            <a:r>
              <a:rPr lang="en-US" altLang="zh-CN" sz="3600" dirty="0" err="1" smtClean="0"/>
              <a:t>NewSQL</a:t>
            </a:r>
            <a:r>
              <a:rPr lang="en-US" altLang="zh-CN" sz="3600" dirty="0" smtClean="0"/>
              <a:t>/NoSQL</a:t>
            </a:r>
            <a:r>
              <a:rPr lang="zh-CN" altLang="en-US" sz="3600" dirty="0" smtClean="0"/>
              <a:t>的区别及取舍</a:t>
            </a:r>
            <a:endParaRPr lang="zh-CN" altLang="en-US" sz="3600" dirty="0"/>
          </a:p>
        </p:txBody>
      </p:sp>
      <p:sp>
        <p:nvSpPr>
          <p:cNvPr id="39939" name="内容占位符 2"/>
          <p:cNvSpPr>
            <a:spLocks noGrp="1"/>
          </p:cNvSpPr>
          <p:nvPr>
            <p:ph idx="1"/>
          </p:nvPr>
        </p:nvSpPr>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39941"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31D90D8-0656-48B6-B9BF-AD3EC73CAF90}" type="slidenum">
              <a:rPr lang="zh-CN" altLang="en-US" sz="2400" smtClean="0">
                <a:solidFill>
                  <a:schemeClr val="accent2"/>
                </a:solidFill>
                <a:latin typeface="Times New Roman" panose="02020603050405020304" pitchFamily="18" charset="0"/>
              </a:rPr>
              <a:pPr>
                <a:spcBef>
                  <a:spcPct val="0"/>
                </a:spcBef>
                <a:buClrTx/>
                <a:buSzTx/>
                <a:buFontTx/>
                <a:buNone/>
              </a:pPr>
              <a:t>26</a:t>
            </a:fld>
            <a:endParaRPr lang="en-US" altLang="zh-CN" sz="2400" smtClean="0">
              <a:solidFill>
                <a:schemeClr val="accent2"/>
              </a:solidFill>
              <a:latin typeface="Times New Roman" panose="02020603050405020304" pitchFamily="18" charset="0"/>
            </a:endParaRPr>
          </a:p>
        </p:txBody>
      </p:sp>
      <p:sp>
        <p:nvSpPr>
          <p:cNvPr id="39942"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pic>
        <p:nvPicPr>
          <p:cNvPr id="39943" name="Picture 2" descr="http://img.bbs.csdn.net/upload/201509/16/1442399815_2421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371600"/>
            <a:ext cx="7777163"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NoSQL</a:t>
            </a:r>
            <a:r>
              <a:rPr lang="zh-CN" altLang="en-US" dirty="0" smtClean="0"/>
              <a:t>数据库接受程度调查</a:t>
            </a:r>
            <a:endParaRPr lang="zh-CN" altLang="en-US" dirty="0"/>
          </a:p>
        </p:txBody>
      </p:sp>
      <p:sp>
        <p:nvSpPr>
          <p:cNvPr id="40963" name="内容占位符 2"/>
          <p:cNvSpPr>
            <a:spLocks noGrp="1"/>
          </p:cNvSpPr>
          <p:nvPr>
            <p:ph idx="1"/>
          </p:nvPr>
        </p:nvSpPr>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F7CB5A57-761D-41F1-A6A5-C5A7ACDFD7FC}" type="datetime3">
              <a:rPr lang="zh-CN" altLang="en-US" smtClean="0"/>
              <a:pPr>
                <a:defRPr/>
              </a:pPr>
              <a:t>2022年12月5日星期一</a:t>
            </a:fld>
            <a:endParaRPr lang="en-US" altLang="zh-CN"/>
          </a:p>
        </p:txBody>
      </p:sp>
      <p:sp>
        <p:nvSpPr>
          <p:cNvPr id="40965"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3D9052C9-FECE-4B08-8420-7CEBA3A04B9A}" type="slidenum">
              <a:rPr lang="zh-CN" altLang="en-US" sz="2400" smtClean="0">
                <a:solidFill>
                  <a:schemeClr val="accent2"/>
                </a:solidFill>
                <a:latin typeface="Times New Roman" panose="02020603050405020304" pitchFamily="18" charset="0"/>
              </a:rPr>
              <a:pPr>
                <a:spcBef>
                  <a:spcPct val="0"/>
                </a:spcBef>
                <a:buClrTx/>
                <a:buSzTx/>
                <a:buFontTx/>
                <a:buNone/>
              </a:pPr>
              <a:t>27</a:t>
            </a:fld>
            <a:endParaRPr lang="en-US" altLang="zh-CN" sz="2400" smtClean="0">
              <a:solidFill>
                <a:schemeClr val="accent2"/>
              </a:solidFill>
              <a:latin typeface="Times New Roman" panose="02020603050405020304" pitchFamily="18" charset="0"/>
            </a:endParaRPr>
          </a:p>
        </p:txBody>
      </p:sp>
      <p:sp>
        <p:nvSpPr>
          <p:cNvPr id="40966"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pic>
        <p:nvPicPr>
          <p:cNvPr id="4096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236663"/>
            <a:ext cx="81216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pPr eaLnBrk="1" hangingPunct="1">
              <a:defRPr/>
            </a:pPr>
            <a:r>
              <a:rPr lang="en-US" altLang="zh-CN" sz="3600" smtClean="0"/>
              <a:t>NoSQL</a:t>
            </a:r>
            <a:r>
              <a:rPr lang="zh-CN" altLang="en-US" sz="3600" smtClean="0"/>
              <a:t>还是关系数据库？</a:t>
            </a:r>
          </a:p>
        </p:txBody>
      </p:sp>
      <p:sp>
        <p:nvSpPr>
          <p:cNvPr id="3" name="内容占位符 2"/>
          <p:cNvSpPr>
            <a:spLocks noGrp="1"/>
          </p:cNvSpPr>
          <p:nvPr>
            <p:ph idx="1"/>
          </p:nvPr>
        </p:nvSpPr>
        <p:spPr/>
        <p:txBody>
          <a:bodyPr rtlCol="0">
            <a:normAutofit fontScale="92500"/>
          </a:bodyPr>
          <a:lstStyle/>
          <a:p>
            <a:pPr eaLnBrk="1" fontAlgn="auto" hangingPunct="1">
              <a:spcAft>
                <a:spcPts val="0"/>
              </a:spcAft>
              <a:defRPr/>
            </a:pPr>
            <a:r>
              <a:rPr lang="zh-CN" altLang="en-US" sz="2800" dirty="0" smtClean="0">
                <a:solidFill>
                  <a:srgbClr val="C00000"/>
                </a:solidFill>
              </a:rPr>
              <a:t>没有绝对的回答，需要根据应用场景来决定到底用什么。</a:t>
            </a:r>
            <a:endParaRPr lang="en-US" altLang="zh-CN" sz="2800" dirty="0" smtClean="0">
              <a:solidFill>
                <a:srgbClr val="C00000"/>
              </a:solidFill>
            </a:endParaRPr>
          </a:p>
          <a:p>
            <a:pPr eaLnBrk="1" fontAlgn="auto" hangingPunct="1">
              <a:spcAft>
                <a:spcPts val="0"/>
              </a:spcAft>
              <a:defRPr/>
            </a:pPr>
            <a:r>
              <a:rPr lang="zh-CN" altLang="en-US" sz="2400" dirty="0" smtClean="0"/>
              <a:t>建议：</a:t>
            </a:r>
            <a:endParaRPr lang="en-US" altLang="zh-CN" sz="2400" dirty="0" smtClean="0"/>
          </a:p>
          <a:p>
            <a:pPr lvl="1" eaLnBrk="1" fontAlgn="auto" hangingPunct="1">
              <a:spcAft>
                <a:spcPts val="0"/>
              </a:spcAft>
              <a:defRPr/>
            </a:pPr>
            <a:r>
              <a:rPr lang="zh-CN" altLang="en-US" sz="2000" dirty="0" smtClean="0"/>
              <a:t>如果关系数据库在你的应用场景中，完全能够很好的工作，而你又是非常善于使用和维护关系数据库的，那么完全没有必要迁移到</a:t>
            </a:r>
            <a:r>
              <a:rPr lang="en-US" altLang="zh-CN" sz="2000" dirty="0" smtClean="0"/>
              <a:t>NoSQL</a:t>
            </a:r>
            <a:r>
              <a:rPr lang="zh-CN" altLang="en-US" sz="2000" dirty="0" smtClean="0"/>
              <a:t>上。</a:t>
            </a:r>
            <a:endParaRPr lang="en-US" altLang="zh-CN" sz="2000" dirty="0" smtClean="0"/>
          </a:p>
          <a:p>
            <a:pPr lvl="1" eaLnBrk="1" fontAlgn="auto" hangingPunct="1">
              <a:spcAft>
                <a:spcPts val="0"/>
              </a:spcAft>
              <a:defRPr/>
            </a:pPr>
            <a:r>
              <a:rPr lang="zh-CN" altLang="en-US" sz="2000" dirty="0" smtClean="0"/>
              <a:t>如果是在金融，电信等以数据为王的关键领域，目前使用的是</a:t>
            </a:r>
            <a:r>
              <a:rPr lang="en-US" altLang="zh-CN" sz="2000" dirty="0" smtClean="0"/>
              <a:t>Oracle</a:t>
            </a:r>
            <a:r>
              <a:rPr lang="zh-CN" altLang="en-US" sz="2000" dirty="0" smtClean="0"/>
              <a:t>数据库来提供高可靠性的，除非遇到特别大的瓶颈，不然也别贸然尝试</a:t>
            </a:r>
            <a:r>
              <a:rPr lang="en-US" altLang="zh-CN" sz="2000" dirty="0" smtClean="0"/>
              <a:t>NoSQL</a:t>
            </a:r>
            <a:r>
              <a:rPr lang="zh-CN" altLang="en-US" sz="2000" dirty="0" smtClean="0"/>
              <a:t>。</a:t>
            </a:r>
            <a:endParaRPr lang="en-US" altLang="zh-CN" sz="2000" dirty="0" smtClean="0"/>
          </a:p>
          <a:p>
            <a:pPr lvl="1" eaLnBrk="1" fontAlgn="auto" hangingPunct="1">
              <a:spcAft>
                <a:spcPts val="0"/>
              </a:spcAft>
              <a:defRPr/>
            </a:pPr>
            <a:r>
              <a:rPr lang="zh-CN" altLang="en-US" sz="2000" dirty="0" smtClean="0"/>
              <a:t>如果在你的应用场景中有以下情况，可以尝试使用</a:t>
            </a:r>
            <a:r>
              <a:rPr lang="en-US" altLang="zh-CN" sz="2000" dirty="0" smtClean="0"/>
              <a:t>NoSQL</a:t>
            </a:r>
            <a:r>
              <a:rPr lang="zh-CN" altLang="en-US" sz="2000" dirty="0" smtClean="0"/>
              <a:t>数据库：</a:t>
            </a:r>
            <a:endParaRPr lang="en-US" altLang="zh-CN" sz="2000" dirty="0" smtClean="0"/>
          </a:p>
          <a:p>
            <a:pPr lvl="2" eaLnBrk="1" fontAlgn="auto" hangingPunct="1">
              <a:spcAft>
                <a:spcPts val="0"/>
              </a:spcAft>
              <a:defRPr/>
            </a:pPr>
            <a:r>
              <a:rPr lang="zh-CN" altLang="en-US" sz="1600" dirty="0" smtClean="0"/>
              <a:t>数据库表模式经常变化；</a:t>
            </a:r>
            <a:endParaRPr lang="en-US" altLang="zh-CN" sz="1600" dirty="0" smtClean="0"/>
          </a:p>
          <a:p>
            <a:pPr lvl="2" eaLnBrk="1" fontAlgn="auto" hangingPunct="1">
              <a:spcAft>
                <a:spcPts val="0"/>
              </a:spcAft>
              <a:defRPr/>
            </a:pPr>
            <a:r>
              <a:rPr lang="zh-CN" altLang="en-US" sz="1600" dirty="0" smtClean="0"/>
              <a:t>对于数据一致性要求很低，要求高并发读写</a:t>
            </a:r>
            <a:endParaRPr lang="en-US" altLang="zh-CN" sz="1600" dirty="0" smtClean="0"/>
          </a:p>
          <a:p>
            <a:pPr lvl="2" eaLnBrk="1" fontAlgn="auto" hangingPunct="1">
              <a:spcAft>
                <a:spcPts val="0"/>
              </a:spcAft>
              <a:defRPr/>
            </a:pPr>
            <a:r>
              <a:rPr lang="zh-CN" altLang="en-US" sz="1600" dirty="0" smtClean="0"/>
              <a:t>业务模型不是非常复杂，事务少，大表关联少；</a:t>
            </a:r>
            <a:endParaRPr lang="en-US" altLang="zh-CN" sz="1600" dirty="0" smtClean="0"/>
          </a:p>
          <a:p>
            <a:pPr lvl="2" eaLnBrk="1" fontAlgn="auto" hangingPunct="1">
              <a:spcAft>
                <a:spcPts val="0"/>
              </a:spcAft>
              <a:defRPr/>
            </a:pPr>
            <a:r>
              <a:rPr lang="zh-CN" altLang="en-US" sz="1600" dirty="0" smtClean="0"/>
              <a:t>数据量大，而服务器等硬件资源有限，也无法承受</a:t>
            </a:r>
            <a:r>
              <a:rPr lang="en-US" altLang="zh-CN" sz="1600" dirty="0" smtClean="0"/>
              <a:t>Oracle</a:t>
            </a:r>
            <a:r>
              <a:rPr lang="zh-CN" altLang="en-US" sz="1600" dirty="0" smtClean="0"/>
              <a:t>等解决方案的高成本；</a:t>
            </a:r>
            <a:endParaRPr lang="zh-CN" altLang="en-US" sz="1600" dirty="0"/>
          </a:p>
        </p:txBody>
      </p:sp>
      <p:sp>
        <p:nvSpPr>
          <p:cNvPr id="41988" name="灯片编号占位符 3"/>
          <p:cNvSpPr>
            <a:spLocks noGrp="1"/>
          </p:cNvSpPr>
          <p:nvPr>
            <p:ph type="sldNum" sz="quarter" idx="11"/>
          </p:nvPr>
        </p:nvSpPr>
        <p:spPr>
          <a:xfrm>
            <a:off x="3505200" y="6477000"/>
            <a:ext cx="37338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a:spcBef>
                <a:spcPct val="0"/>
              </a:spcBef>
              <a:buClrTx/>
              <a:buSzTx/>
              <a:buFontTx/>
              <a:buNone/>
            </a:pPr>
            <a:fld id="{4970DDC7-BEF3-46E9-BFA8-C92745EBE177}" type="slidenum">
              <a:rPr lang="zh-CN" altLang="en-US" sz="1200" b="0" smtClean="0">
                <a:solidFill>
                  <a:srgbClr val="898989"/>
                </a:solidFill>
                <a:latin typeface="Calibri" panose="020F0502020204030204" pitchFamily="34" charset="0"/>
                <a:ea typeface="宋体" panose="02010600030101010101" pitchFamily="2" charset="-122"/>
              </a:rPr>
              <a:pPr algn="ctr">
                <a:spcBef>
                  <a:spcPct val="0"/>
                </a:spcBef>
                <a:buClrTx/>
                <a:buSzTx/>
                <a:buFontTx/>
                <a:buNone/>
              </a:pPr>
              <a:t>28</a:t>
            </a:fld>
            <a:endParaRPr lang="zh-CN" altLang="en-US" sz="1200" b="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85938" y="3929063"/>
            <a:ext cx="5500687" cy="642937"/>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a:solidFill>
                <a:schemeClr val="bg2"/>
              </a:solidFill>
            </a:endParaRPr>
          </a:p>
        </p:txBody>
      </p:sp>
      <p:sp>
        <p:nvSpPr>
          <p:cNvPr id="128003" name="标题 1"/>
          <p:cNvSpPr>
            <a:spLocks noGrp="1"/>
          </p:cNvSpPr>
          <p:nvPr>
            <p:ph type="title"/>
          </p:nvPr>
        </p:nvSpPr>
        <p:spPr/>
        <p:txBody>
          <a:bodyPr/>
          <a:lstStyle/>
          <a:p>
            <a:pPr eaLnBrk="1" hangingPunct="1">
              <a:defRPr/>
            </a:pPr>
            <a:r>
              <a:rPr lang="en-US" altLang="zh-CN" sz="3600" smtClean="0"/>
              <a:t>NoSQL</a:t>
            </a:r>
            <a:r>
              <a:rPr lang="zh-CN" altLang="en-US" sz="3600" smtClean="0"/>
              <a:t>还是关系数据库？</a:t>
            </a:r>
          </a:p>
        </p:txBody>
      </p:sp>
      <p:sp>
        <p:nvSpPr>
          <p:cNvPr id="43012" name="内容占位符 2"/>
          <p:cNvSpPr>
            <a:spLocks noGrp="1"/>
          </p:cNvSpPr>
          <p:nvPr>
            <p:ph idx="1"/>
          </p:nvPr>
        </p:nvSpPr>
        <p:spPr/>
        <p:txBody>
          <a:bodyPr/>
          <a:lstStyle/>
          <a:p>
            <a:pPr eaLnBrk="1" hangingPunct="1"/>
            <a:r>
              <a:rPr lang="en-US" altLang="zh-CN" sz="2400" smtClean="0"/>
              <a:t>NoSQL</a:t>
            </a:r>
            <a:r>
              <a:rPr lang="zh-CN" altLang="en-US" sz="2400" smtClean="0"/>
              <a:t>和关系数据库结合使用，各取所长，需要使用关系特性的时候使用关系数据库，需要使用</a:t>
            </a:r>
            <a:r>
              <a:rPr lang="en-US" altLang="zh-CN" sz="2400" smtClean="0"/>
              <a:t>NoSQL</a:t>
            </a:r>
            <a:r>
              <a:rPr lang="zh-CN" altLang="en-US" sz="2400" smtClean="0"/>
              <a:t>特性的时候使用</a:t>
            </a:r>
            <a:r>
              <a:rPr lang="en-US" altLang="zh-CN" sz="2400" smtClean="0"/>
              <a:t>NoSQL</a:t>
            </a:r>
            <a:r>
              <a:rPr lang="zh-CN" altLang="en-US" sz="2400" smtClean="0"/>
              <a:t>数据库，各得其所。</a:t>
            </a:r>
            <a:endParaRPr lang="zh-CN" altLang="en-US" sz="1400" smtClean="0"/>
          </a:p>
        </p:txBody>
      </p:sp>
      <p:sp>
        <p:nvSpPr>
          <p:cNvPr id="43013" name="灯片编号占位符 3"/>
          <p:cNvSpPr>
            <a:spLocks noGrp="1"/>
          </p:cNvSpPr>
          <p:nvPr>
            <p:ph type="sldNum" sz="quarter" idx="11"/>
          </p:nvPr>
        </p:nvSpPr>
        <p:spPr>
          <a:xfrm>
            <a:off x="3505200" y="6477000"/>
            <a:ext cx="37338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a:spcBef>
                <a:spcPct val="0"/>
              </a:spcBef>
              <a:buClrTx/>
              <a:buSzTx/>
              <a:buFontTx/>
              <a:buNone/>
            </a:pPr>
            <a:fld id="{10D23600-FFA4-4546-A7FC-A0DEEA67432D}" type="slidenum">
              <a:rPr lang="zh-CN" altLang="en-US" sz="1200" b="0" smtClean="0">
                <a:solidFill>
                  <a:srgbClr val="898989"/>
                </a:solidFill>
                <a:latin typeface="Calibri" panose="020F0502020204030204" pitchFamily="34" charset="0"/>
                <a:ea typeface="宋体" panose="02010600030101010101" pitchFamily="2" charset="-122"/>
              </a:rPr>
              <a:pPr algn="ctr">
                <a:spcBef>
                  <a:spcPct val="0"/>
                </a:spcBef>
                <a:buClrTx/>
                <a:buSzTx/>
                <a:buFontTx/>
                <a:buNone/>
              </a:pPr>
              <a:t>29</a:t>
            </a:fld>
            <a:endParaRPr lang="zh-CN" altLang="en-US" sz="1200" b="0" smtClean="0">
              <a:solidFill>
                <a:srgbClr val="898989"/>
              </a:solidFill>
              <a:latin typeface="Calibri" panose="020F0502020204030204" pitchFamily="34" charset="0"/>
              <a:ea typeface="宋体" panose="02010600030101010101" pitchFamily="2" charset="-122"/>
            </a:endParaRPr>
          </a:p>
        </p:txBody>
      </p:sp>
      <p:sp>
        <p:nvSpPr>
          <p:cNvPr id="5" name="矩形 4"/>
          <p:cNvSpPr/>
          <p:nvPr/>
        </p:nvSpPr>
        <p:spPr>
          <a:xfrm>
            <a:off x="1857375" y="4000500"/>
            <a:ext cx="3286125" cy="50006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zh-CN" altLang="en-US" sz="1600" dirty="0">
                <a:solidFill>
                  <a:schemeClr val="bg2"/>
                </a:solidFill>
              </a:rPr>
              <a:t>关系数据库擅长的处理</a:t>
            </a:r>
          </a:p>
        </p:txBody>
      </p:sp>
      <p:sp>
        <p:nvSpPr>
          <p:cNvPr id="6" name="矩形 5"/>
          <p:cNvSpPr/>
          <p:nvPr/>
        </p:nvSpPr>
        <p:spPr>
          <a:xfrm>
            <a:off x="5214938" y="4000500"/>
            <a:ext cx="2000250" cy="500063"/>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fontAlgn="auto" hangingPunct="1">
              <a:spcBef>
                <a:spcPts val="0"/>
              </a:spcBef>
              <a:spcAft>
                <a:spcPts val="0"/>
              </a:spcAft>
              <a:defRPr/>
            </a:pPr>
            <a:r>
              <a:rPr lang="en-US" altLang="zh-CN" sz="1600" dirty="0">
                <a:solidFill>
                  <a:schemeClr val="bg2"/>
                </a:solidFill>
              </a:rPr>
              <a:t>(</a:t>
            </a:r>
            <a:r>
              <a:rPr lang="zh-CN" altLang="en-US" sz="1600" dirty="0">
                <a:solidFill>
                  <a:schemeClr val="bg2"/>
                </a:solidFill>
              </a:rPr>
              <a:t>关系数据库</a:t>
            </a:r>
            <a:r>
              <a:rPr lang="en-US" altLang="zh-CN" sz="1600" dirty="0">
                <a:solidFill>
                  <a:schemeClr val="bg2"/>
                </a:solidFill>
              </a:rPr>
              <a:t>)</a:t>
            </a:r>
          </a:p>
          <a:p>
            <a:pPr algn="ctr" eaLnBrk="1" fontAlgn="auto" hangingPunct="1">
              <a:spcBef>
                <a:spcPts val="0"/>
              </a:spcBef>
              <a:spcAft>
                <a:spcPts val="0"/>
              </a:spcAft>
              <a:defRPr/>
            </a:pPr>
            <a:r>
              <a:rPr lang="zh-CN" altLang="en-US" sz="1600" dirty="0">
                <a:solidFill>
                  <a:schemeClr val="bg2"/>
                </a:solidFill>
              </a:rPr>
              <a:t>不擅长的处理</a:t>
            </a:r>
          </a:p>
        </p:txBody>
      </p:sp>
      <p:sp>
        <p:nvSpPr>
          <p:cNvPr id="8" name="右大括号 7"/>
          <p:cNvSpPr/>
          <p:nvPr/>
        </p:nvSpPr>
        <p:spPr>
          <a:xfrm rot="16200000">
            <a:off x="4353719" y="932657"/>
            <a:ext cx="365125" cy="5500687"/>
          </a:xfrm>
          <a:prstGeom prst="rightBrace">
            <a:avLst>
              <a:gd name="adj1" fmla="val 4859"/>
              <a:gd name="adj2" fmla="val 50000"/>
            </a:avLst>
          </a:prstGeom>
        </p:spPr>
        <p:style>
          <a:lnRef idx="1">
            <a:schemeClr val="dk1"/>
          </a:lnRef>
          <a:fillRef idx="0">
            <a:schemeClr val="dk1"/>
          </a:fillRef>
          <a:effectRef idx="0">
            <a:schemeClr val="dk1"/>
          </a:effectRef>
          <a:fontRef idx="minor">
            <a:schemeClr val="tx1"/>
          </a:fontRef>
        </p:style>
        <p:txBody>
          <a:bodyPr anchor="ctr"/>
          <a:lstStyle/>
          <a:p>
            <a:pPr algn="ctr" eaLnBrk="1" fontAlgn="auto" hangingPunct="1">
              <a:spcBef>
                <a:spcPts val="0"/>
              </a:spcBef>
              <a:spcAft>
                <a:spcPts val="0"/>
              </a:spcAft>
              <a:defRPr/>
            </a:pPr>
            <a:endParaRPr lang="zh-CN" altLang="en-US">
              <a:solidFill>
                <a:schemeClr val="bg2"/>
              </a:solidFill>
            </a:endParaRPr>
          </a:p>
        </p:txBody>
      </p:sp>
      <p:sp>
        <p:nvSpPr>
          <p:cNvPr id="43017" name="TextBox 8"/>
          <p:cNvSpPr txBox="1">
            <a:spLocks noChangeArrowheads="1"/>
          </p:cNvSpPr>
          <p:nvPr/>
        </p:nvSpPr>
        <p:spPr bwMode="auto">
          <a:xfrm>
            <a:off x="3857625" y="3214688"/>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1800">
                <a:latin typeface="Calibri" panose="020F0502020204030204" pitchFamily="34" charset="0"/>
                <a:ea typeface="宋体" panose="02010600030101010101" pitchFamily="2" charset="-122"/>
              </a:rPr>
              <a:t>必要的处理</a:t>
            </a:r>
          </a:p>
        </p:txBody>
      </p:sp>
      <p:sp>
        <p:nvSpPr>
          <p:cNvPr id="10" name="上箭头 9"/>
          <p:cNvSpPr/>
          <p:nvPr/>
        </p:nvSpPr>
        <p:spPr>
          <a:xfrm>
            <a:off x="3429000" y="4643438"/>
            <a:ext cx="357188" cy="5000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2"/>
              </a:solidFill>
            </a:endParaRPr>
          </a:p>
        </p:txBody>
      </p:sp>
      <p:sp>
        <p:nvSpPr>
          <p:cNvPr id="11" name="上箭头 10"/>
          <p:cNvSpPr/>
          <p:nvPr/>
        </p:nvSpPr>
        <p:spPr>
          <a:xfrm>
            <a:off x="6072188" y="4643438"/>
            <a:ext cx="357187" cy="500062"/>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2"/>
              </a:solidFill>
            </a:endParaRPr>
          </a:p>
        </p:txBody>
      </p:sp>
      <p:sp>
        <p:nvSpPr>
          <p:cNvPr id="43020" name="TextBox 11"/>
          <p:cNvSpPr txBox="1">
            <a:spLocks noChangeArrowheads="1"/>
          </p:cNvSpPr>
          <p:nvPr/>
        </p:nvSpPr>
        <p:spPr bwMode="auto">
          <a:xfrm>
            <a:off x="2714625" y="5214938"/>
            <a:ext cx="1825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1600">
                <a:latin typeface="Calibri" panose="020F0502020204030204" pitchFamily="34" charset="0"/>
                <a:ea typeface="宋体" panose="02010600030101010101" pitchFamily="2" charset="-122"/>
              </a:rPr>
              <a:t>用关系数据库实现</a:t>
            </a:r>
          </a:p>
        </p:txBody>
      </p:sp>
      <p:sp>
        <p:nvSpPr>
          <p:cNvPr id="43021" name="TextBox 12"/>
          <p:cNvSpPr txBox="1">
            <a:spLocks noChangeArrowheads="1"/>
          </p:cNvSpPr>
          <p:nvPr/>
        </p:nvSpPr>
        <p:spPr bwMode="auto">
          <a:xfrm>
            <a:off x="5072063" y="5233988"/>
            <a:ext cx="25923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1600">
                <a:latin typeface="Calibri" panose="020F0502020204030204" pitchFamily="34" charset="0"/>
                <a:ea typeface="宋体" panose="02010600030101010101" pitchFamily="2" charset="-122"/>
              </a:rPr>
              <a:t>可能用</a:t>
            </a:r>
            <a:r>
              <a:rPr lang="en-US" altLang="zh-CN" sz="1600">
                <a:latin typeface="Calibri" panose="020F0502020204030204" pitchFamily="34" charset="0"/>
                <a:ea typeface="宋体" panose="02010600030101010101" pitchFamily="2" charset="-122"/>
              </a:rPr>
              <a:t>NoSQL</a:t>
            </a:r>
            <a:r>
              <a:rPr lang="zh-CN" altLang="en-US" sz="1600">
                <a:latin typeface="Calibri" panose="020F0502020204030204" pitchFamily="34" charset="0"/>
                <a:ea typeface="宋体" panose="02010600030101010101" pitchFamily="2" charset="-122"/>
              </a:rPr>
              <a:t>数据库更合适</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数据库分类</a:t>
            </a:r>
            <a:endParaRPr lang="zh-CN" altLang="en-US" dirty="0"/>
          </a:p>
        </p:txBody>
      </p:sp>
      <p:sp>
        <p:nvSpPr>
          <p:cNvPr id="11267" name="内容占位符 2"/>
          <p:cNvSpPr>
            <a:spLocks noGrp="1"/>
          </p:cNvSpPr>
          <p:nvPr>
            <p:ph idx="1"/>
          </p:nvPr>
        </p:nvSpPr>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73B83FA6-BBAC-428D-8253-4CEA6D1484BE}" type="datetime3">
              <a:rPr lang="zh-CN" altLang="en-US" smtClean="0"/>
              <a:pPr>
                <a:defRPr/>
              </a:pPr>
              <a:t>2022年12月5日星期一</a:t>
            </a:fld>
            <a:endParaRPr lang="en-US" altLang="zh-CN"/>
          </a:p>
        </p:txBody>
      </p:sp>
      <p:sp>
        <p:nvSpPr>
          <p:cNvPr id="11269"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C5C1A814-60AB-45A3-96FE-67497BEB930D}" type="slidenum">
              <a:rPr lang="zh-CN" altLang="en-US" sz="2400" smtClean="0">
                <a:solidFill>
                  <a:schemeClr val="accent2"/>
                </a:solidFill>
                <a:latin typeface="Times New Roman" panose="02020603050405020304" pitchFamily="18" charset="0"/>
              </a:rPr>
              <a:pPr>
                <a:spcBef>
                  <a:spcPct val="0"/>
                </a:spcBef>
                <a:buClrTx/>
                <a:buSzTx/>
                <a:buFontTx/>
                <a:buNone/>
              </a:pPr>
              <a:t>3</a:t>
            </a:fld>
            <a:endParaRPr lang="en-US" altLang="zh-CN" sz="2400" smtClean="0">
              <a:solidFill>
                <a:schemeClr val="accent2"/>
              </a:solidFill>
              <a:latin typeface="Times New Roman" panose="02020603050405020304" pitchFamily="18" charset="0"/>
            </a:endParaRPr>
          </a:p>
        </p:txBody>
      </p:sp>
      <p:sp>
        <p:nvSpPr>
          <p:cNvPr id="11270"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pic>
        <p:nvPicPr>
          <p:cNvPr id="11271" name="Picture 10" descr="http://image20.it168.com/201308_0x0/1529/2b89b88eb35df1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98588"/>
            <a:ext cx="7772400"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pPr eaLnBrk="1" hangingPunct="1">
              <a:defRPr/>
            </a:pPr>
            <a:r>
              <a:rPr lang="en-US" altLang="zh-CN" sz="3600" smtClean="0"/>
              <a:t>NoSQL</a:t>
            </a:r>
            <a:r>
              <a:rPr lang="zh-CN" altLang="en-US" sz="3600" smtClean="0"/>
              <a:t>还是关系数据库？</a:t>
            </a:r>
          </a:p>
        </p:txBody>
      </p:sp>
      <p:sp>
        <p:nvSpPr>
          <p:cNvPr id="44035" name="内容占位符 2"/>
          <p:cNvSpPr>
            <a:spLocks noGrp="1"/>
          </p:cNvSpPr>
          <p:nvPr>
            <p:ph idx="1"/>
          </p:nvPr>
        </p:nvSpPr>
        <p:spPr/>
        <p:txBody>
          <a:bodyPr/>
          <a:lstStyle/>
          <a:p>
            <a:pPr eaLnBrk="1" hangingPunct="1"/>
            <a:r>
              <a:rPr lang="en-US" altLang="zh-CN" sz="2400" smtClean="0"/>
              <a:t>NoSQL</a:t>
            </a:r>
            <a:r>
              <a:rPr lang="zh-CN" altLang="en-US" sz="2400" smtClean="0"/>
              <a:t>和关系数据库结合使用举例</a:t>
            </a:r>
            <a:endParaRPr lang="en-US" altLang="zh-CN" sz="2400" smtClean="0"/>
          </a:p>
          <a:p>
            <a:pPr lvl="1" eaLnBrk="1" hangingPunct="1"/>
            <a:r>
              <a:rPr lang="zh-CN" altLang="en-US" sz="2000" smtClean="0"/>
              <a:t>用户评论的存储，评论大概有主键</a:t>
            </a:r>
            <a:r>
              <a:rPr lang="en-US" altLang="zh-CN" sz="2000" smtClean="0"/>
              <a:t>id、</a:t>
            </a:r>
            <a:r>
              <a:rPr lang="zh-CN" altLang="en-US" sz="2000" smtClean="0"/>
              <a:t>评论的对象</a:t>
            </a:r>
            <a:r>
              <a:rPr lang="en-US" altLang="zh-CN" sz="2000" smtClean="0"/>
              <a:t>aid、</a:t>
            </a:r>
            <a:r>
              <a:rPr lang="zh-CN" altLang="en-US" sz="2000" smtClean="0"/>
              <a:t>评论内容</a:t>
            </a:r>
            <a:r>
              <a:rPr lang="en-US" altLang="zh-CN" sz="2000" smtClean="0"/>
              <a:t>content、</a:t>
            </a:r>
            <a:r>
              <a:rPr lang="zh-CN" altLang="en-US" sz="2000" smtClean="0"/>
              <a:t>用户</a:t>
            </a:r>
            <a:r>
              <a:rPr lang="en-US" altLang="zh-CN" sz="2000" smtClean="0"/>
              <a:t>uid</a:t>
            </a:r>
            <a:r>
              <a:rPr lang="zh-CN" altLang="en-US" sz="2000" smtClean="0"/>
              <a:t>等字段。我们能确定的是评论内容</a:t>
            </a:r>
            <a:r>
              <a:rPr lang="en-US" altLang="zh-CN" sz="2000" smtClean="0"/>
              <a:t>content</a:t>
            </a:r>
            <a:r>
              <a:rPr lang="zh-CN" altLang="en-US" sz="2000" smtClean="0"/>
              <a:t>肯定不会在关系数据库中用</a:t>
            </a:r>
            <a:r>
              <a:rPr lang="en-US" altLang="zh-CN" sz="2000" smtClean="0"/>
              <a:t>where content=’’</a:t>
            </a:r>
            <a:r>
              <a:rPr lang="zh-CN" altLang="en-US" sz="2000" smtClean="0"/>
              <a:t>查询，评论内容也是一个大文本字段。</a:t>
            </a:r>
            <a:endParaRPr lang="en-US" altLang="zh-CN" sz="2000" smtClean="0"/>
          </a:p>
          <a:p>
            <a:pPr lvl="1" eaLnBrk="1" hangingPunct="1"/>
            <a:r>
              <a:rPr lang="zh-CN" altLang="en-US" sz="2000" smtClean="0"/>
              <a:t>那么我们可以把</a:t>
            </a:r>
            <a:r>
              <a:rPr lang="zh-CN" altLang="en-US" sz="2000" b="1" smtClean="0"/>
              <a:t>主键</a:t>
            </a:r>
            <a:r>
              <a:rPr lang="en-US" altLang="zh-CN" sz="2000" b="1" smtClean="0"/>
              <a:t>id、</a:t>
            </a:r>
            <a:r>
              <a:rPr lang="zh-CN" altLang="en-US" sz="2000" b="1" smtClean="0"/>
              <a:t>评论对象</a:t>
            </a:r>
            <a:r>
              <a:rPr lang="en-US" altLang="zh-CN" sz="2000" b="1" smtClean="0"/>
              <a:t>aid、</a:t>
            </a:r>
            <a:r>
              <a:rPr lang="zh-CN" altLang="en-US" sz="2000" b="1" smtClean="0"/>
              <a:t>用户</a:t>
            </a:r>
            <a:r>
              <a:rPr lang="en-US" altLang="zh-CN" sz="2000" b="1" smtClean="0"/>
              <a:t>id</a:t>
            </a:r>
            <a:r>
              <a:rPr lang="zh-CN" altLang="en-US" sz="2000" b="1" smtClean="0"/>
              <a:t>存储在关系数据库</a:t>
            </a:r>
            <a:r>
              <a:rPr lang="zh-CN" altLang="en-US" sz="2000" smtClean="0"/>
              <a:t>，</a:t>
            </a:r>
            <a:r>
              <a:rPr lang="zh-CN" altLang="en-US" sz="2000" b="1" smtClean="0"/>
              <a:t>评论内容存储在</a:t>
            </a:r>
            <a:r>
              <a:rPr lang="en-US" altLang="zh-CN" sz="2000" b="1" smtClean="0"/>
              <a:t>NoSQL</a:t>
            </a:r>
            <a:r>
              <a:rPr lang="en-US" altLang="zh-CN" sz="2000" smtClean="0"/>
              <a:t>，</a:t>
            </a:r>
            <a:r>
              <a:rPr lang="zh-CN" altLang="en-US" sz="2000" smtClean="0"/>
              <a:t>这样数据库就节省了存储</a:t>
            </a:r>
            <a:r>
              <a:rPr lang="en-US" altLang="zh-CN" sz="2000" smtClean="0"/>
              <a:t>content</a:t>
            </a:r>
            <a:r>
              <a:rPr lang="zh-CN" altLang="en-US" sz="2000" smtClean="0"/>
              <a:t>占用的磁盘空间，从而节省大量</a:t>
            </a:r>
            <a:r>
              <a:rPr lang="en-US" altLang="zh-CN" sz="2000" smtClean="0"/>
              <a:t>IO。</a:t>
            </a:r>
          </a:p>
          <a:p>
            <a:pPr lvl="1" eaLnBrk="1" hangingPunct="1"/>
            <a:r>
              <a:rPr lang="zh-CN" altLang="en-US" sz="2000" smtClean="0"/>
              <a:t>从关系数据库中查询出评论主键</a:t>
            </a:r>
            <a:r>
              <a:rPr lang="en-US" altLang="zh-CN" sz="2000" smtClean="0"/>
              <a:t>id</a:t>
            </a:r>
            <a:r>
              <a:rPr lang="zh-CN" altLang="en-US" sz="2000" smtClean="0"/>
              <a:t>列表；根据主键</a:t>
            </a:r>
            <a:r>
              <a:rPr lang="en-US" altLang="zh-CN" sz="2000" smtClean="0"/>
              <a:t>id</a:t>
            </a:r>
            <a:r>
              <a:rPr lang="zh-CN" altLang="en-US" sz="2000" smtClean="0"/>
              <a:t>列表，从</a:t>
            </a:r>
            <a:r>
              <a:rPr lang="en-US" altLang="zh-CN" sz="2000" smtClean="0"/>
              <a:t>NoSQL</a:t>
            </a:r>
            <a:r>
              <a:rPr lang="zh-CN" altLang="en-US" sz="2000" smtClean="0"/>
              <a:t>取回评论实体数据 </a:t>
            </a:r>
            <a:endParaRPr lang="en-US" altLang="zh-CN" sz="2000" smtClean="0"/>
          </a:p>
          <a:p>
            <a:pPr lvl="2" eaLnBrk="1" hangingPunct="1"/>
            <a:r>
              <a:rPr lang="en-US" altLang="zh-CN" sz="1600" smtClean="0"/>
              <a:t>commentIds=DB.query("SELECT id FROM comments where aid='</a:t>
            </a:r>
            <a:r>
              <a:rPr lang="zh-CN" altLang="en-US" sz="1600" smtClean="0"/>
              <a:t>评论对象</a:t>
            </a:r>
            <a:r>
              <a:rPr lang="en-US" altLang="zh-CN" sz="1600" smtClean="0"/>
              <a:t>id' LIMIT 0,20"); </a:t>
            </a:r>
          </a:p>
          <a:p>
            <a:pPr lvl="2" eaLnBrk="1" hangingPunct="1"/>
            <a:r>
              <a:rPr lang="en-US" altLang="zh-CN" sz="1600" smtClean="0"/>
              <a:t>CommentsList=NoSQL.get(commentIds);</a:t>
            </a:r>
            <a:endParaRPr lang="zh-CN" altLang="en-US" sz="1600" smtClean="0"/>
          </a:p>
        </p:txBody>
      </p:sp>
      <p:sp>
        <p:nvSpPr>
          <p:cNvPr id="44036" name="灯片编号占位符 3"/>
          <p:cNvSpPr>
            <a:spLocks noGrp="1"/>
          </p:cNvSpPr>
          <p:nvPr>
            <p:ph type="sldNum" sz="quarter" idx="11"/>
          </p:nvPr>
        </p:nvSpPr>
        <p:spPr>
          <a:xfrm>
            <a:off x="3505200" y="6477000"/>
            <a:ext cx="37338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a:spcBef>
                <a:spcPct val="0"/>
              </a:spcBef>
              <a:buClrTx/>
              <a:buSzTx/>
              <a:buFontTx/>
              <a:buNone/>
            </a:pPr>
            <a:fld id="{A84C1B36-9843-43E5-BEC1-676F91D82F95}" type="slidenum">
              <a:rPr lang="zh-CN" altLang="en-US" sz="1200" b="0" smtClean="0">
                <a:solidFill>
                  <a:srgbClr val="898989"/>
                </a:solidFill>
                <a:latin typeface="Calibri" panose="020F0502020204030204" pitchFamily="34" charset="0"/>
                <a:ea typeface="宋体" panose="02010600030101010101" pitchFamily="2" charset="-122"/>
              </a:rPr>
              <a:pPr algn="ctr">
                <a:spcBef>
                  <a:spcPct val="0"/>
                </a:spcBef>
                <a:buClrTx/>
                <a:buSzTx/>
                <a:buFontTx/>
                <a:buNone/>
              </a:pPr>
              <a:t>30</a:t>
            </a:fld>
            <a:endParaRPr lang="zh-CN" altLang="en-US" sz="1200" b="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pPr eaLnBrk="1" hangingPunct="1">
              <a:defRPr/>
            </a:pPr>
            <a:r>
              <a:rPr lang="en-US" altLang="zh-CN" sz="3600" smtClean="0"/>
              <a:t>NoSQL</a:t>
            </a:r>
            <a:r>
              <a:rPr lang="zh-CN" altLang="en-US" sz="3600" smtClean="0"/>
              <a:t>还是关系数据库？</a:t>
            </a:r>
          </a:p>
        </p:txBody>
      </p:sp>
      <p:sp>
        <p:nvSpPr>
          <p:cNvPr id="3" name="内容占位符 2"/>
          <p:cNvSpPr>
            <a:spLocks noGrp="1"/>
          </p:cNvSpPr>
          <p:nvPr>
            <p:ph idx="1"/>
          </p:nvPr>
        </p:nvSpPr>
        <p:spPr/>
        <p:txBody>
          <a:bodyPr rtlCol="0">
            <a:normAutofit fontScale="92500" lnSpcReduction="10000"/>
          </a:bodyPr>
          <a:lstStyle/>
          <a:p>
            <a:pPr eaLnBrk="1" fontAlgn="auto" hangingPunct="1">
              <a:spcAft>
                <a:spcPts val="0"/>
              </a:spcAft>
              <a:defRPr/>
            </a:pPr>
            <a:r>
              <a:rPr lang="en-US" altLang="zh-CN" sz="2400" dirty="0" smtClean="0"/>
              <a:t>NoSQL</a:t>
            </a:r>
            <a:r>
              <a:rPr lang="zh-CN" altLang="en-US" sz="2400" dirty="0" smtClean="0"/>
              <a:t>代替关系数据库</a:t>
            </a:r>
            <a:endParaRPr lang="en-US" altLang="zh-CN" sz="2400" dirty="0" smtClean="0"/>
          </a:p>
          <a:p>
            <a:pPr lvl="1" eaLnBrk="1" fontAlgn="auto" hangingPunct="1">
              <a:spcAft>
                <a:spcPts val="0"/>
              </a:spcAft>
              <a:defRPr/>
            </a:pPr>
            <a:r>
              <a:rPr lang="zh-CN" altLang="en-US" sz="2000" dirty="0" smtClean="0"/>
              <a:t>在某些应用场合，比如一些配置的关系键值映射存储、用户名和密码的存储、</a:t>
            </a:r>
            <a:r>
              <a:rPr lang="en-US" altLang="zh-CN" sz="2000" dirty="0" smtClean="0"/>
              <a:t>Session</a:t>
            </a:r>
            <a:r>
              <a:rPr lang="zh-CN" altLang="en-US" sz="2000" dirty="0" smtClean="0"/>
              <a:t>会话存储等等，用</a:t>
            </a:r>
            <a:r>
              <a:rPr lang="en-US" altLang="zh-CN" sz="2000" dirty="0" smtClean="0"/>
              <a:t>NoSQL</a:t>
            </a:r>
            <a:r>
              <a:rPr lang="zh-CN" altLang="en-US" sz="2000" dirty="0" smtClean="0"/>
              <a:t>完全可以替代关系数据库存储。不但具有更高的性能，而且开发也更加方便。</a:t>
            </a:r>
            <a:endParaRPr lang="en-US" altLang="zh-CN" sz="2000" dirty="0" smtClean="0"/>
          </a:p>
          <a:p>
            <a:pPr lvl="1" eaLnBrk="1" fontAlgn="auto" hangingPunct="1">
              <a:spcAft>
                <a:spcPts val="0"/>
              </a:spcAft>
              <a:defRPr/>
            </a:pPr>
            <a:endParaRPr lang="en-US" altLang="zh-CN" sz="2000" dirty="0" smtClean="0"/>
          </a:p>
          <a:p>
            <a:pPr eaLnBrk="1" fontAlgn="auto" hangingPunct="1">
              <a:spcAft>
                <a:spcPts val="0"/>
              </a:spcAft>
              <a:defRPr/>
            </a:pPr>
            <a:r>
              <a:rPr lang="en-US" altLang="zh-CN" sz="2400" dirty="0" smtClean="0"/>
              <a:t>NoSQL</a:t>
            </a:r>
            <a:r>
              <a:rPr lang="zh-CN" altLang="en-US" sz="2400" dirty="0" smtClean="0"/>
              <a:t>作为缓存服务器</a:t>
            </a:r>
          </a:p>
          <a:p>
            <a:pPr lvl="1" eaLnBrk="1" fontAlgn="auto" hangingPunct="1">
              <a:spcAft>
                <a:spcPts val="0"/>
              </a:spcAft>
              <a:defRPr/>
            </a:pPr>
            <a:r>
              <a:rPr lang="en-US" altLang="zh-CN" sz="2000" dirty="0" err="1" smtClean="0"/>
              <a:t>MySQL+Memcached</a:t>
            </a:r>
            <a:r>
              <a:rPr lang="zh-CN" altLang="en-US" sz="2000" dirty="0" smtClean="0"/>
              <a:t>的架构中，处处都要精心设计缓存，包括过期时间的设计、缓存的实时性设计、缓存内存大小评估、缓存命中率等等。</a:t>
            </a:r>
          </a:p>
          <a:p>
            <a:pPr lvl="1" eaLnBrk="1" fontAlgn="auto" hangingPunct="1">
              <a:spcAft>
                <a:spcPts val="0"/>
              </a:spcAft>
              <a:defRPr/>
            </a:pPr>
            <a:r>
              <a:rPr lang="en-US" altLang="zh-CN" sz="2000" dirty="0" smtClean="0"/>
              <a:t>NoSQL</a:t>
            </a:r>
            <a:r>
              <a:rPr lang="zh-CN" altLang="en-US" sz="2000" dirty="0" smtClean="0"/>
              <a:t>数据库一般都具有非常高的性能，在大多数场景下面，你不必再考虑在代码层为</a:t>
            </a:r>
            <a:r>
              <a:rPr lang="en-US" altLang="zh-CN" sz="2000" dirty="0" smtClean="0"/>
              <a:t>NoSQL</a:t>
            </a:r>
            <a:r>
              <a:rPr lang="zh-CN" altLang="en-US" sz="2000" dirty="0" smtClean="0"/>
              <a:t>构建一层</a:t>
            </a:r>
            <a:r>
              <a:rPr lang="en-US" altLang="zh-CN" sz="2000" dirty="0" err="1" smtClean="0"/>
              <a:t>Memcached</a:t>
            </a:r>
            <a:r>
              <a:rPr lang="zh-CN" altLang="en-US" sz="2000" dirty="0" smtClean="0"/>
              <a:t>缓存。</a:t>
            </a:r>
            <a:r>
              <a:rPr lang="en-US" altLang="zh-CN" sz="2000" dirty="0" smtClean="0"/>
              <a:t>NoSQL</a:t>
            </a:r>
            <a:r>
              <a:rPr lang="zh-CN" altLang="en-US" sz="2000" dirty="0" smtClean="0"/>
              <a:t>数据本身在</a:t>
            </a:r>
            <a:r>
              <a:rPr lang="en-US" altLang="zh-CN" sz="2000" dirty="0" smtClean="0"/>
              <a:t>Cache</a:t>
            </a:r>
            <a:r>
              <a:rPr lang="zh-CN" altLang="en-US" sz="2000" dirty="0" smtClean="0"/>
              <a:t>上已经做了相当多的优化工作。</a:t>
            </a:r>
          </a:p>
          <a:p>
            <a:pPr lvl="1" eaLnBrk="1" fontAlgn="auto" hangingPunct="1">
              <a:spcAft>
                <a:spcPts val="0"/>
              </a:spcAft>
              <a:defRPr/>
            </a:pPr>
            <a:r>
              <a:rPr lang="en-US" altLang="zh-CN" sz="2000" dirty="0" err="1" smtClean="0"/>
              <a:t>Memcached</a:t>
            </a:r>
            <a:r>
              <a:rPr lang="zh-CN" altLang="en-US" sz="2000" dirty="0" smtClean="0"/>
              <a:t>这类内存缓存服务器缓存的数据大小受限于内存大小，如果用</a:t>
            </a:r>
            <a:r>
              <a:rPr lang="en-US" altLang="zh-CN" sz="2000" dirty="0" smtClean="0"/>
              <a:t>NoSQL</a:t>
            </a:r>
            <a:r>
              <a:rPr lang="zh-CN" altLang="en-US" sz="2000" dirty="0" smtClean="0"/>
              <a:t>来代替</a:t>
            </a:r>
            <a:r>
              <a:rPr lang="en-US" altLang="zh-CN" sz="2000" dirty="0" err="1" smtClean="0"/>
              <a:t>Memcached</a:t>
            </a:r>
            <a:r>
              <a:rPr lang="zh-CN" altLang="en-US" sz="2000" dirty="0" smtClean="0"/>
              <a:t>来缓存数据库的话，就可以不再受限于内存大小。虽然可能有少量的磁盘</a:t>
            </a:r>
            <a:r>
              <a:rPr lang="en-US" altLang="zh-CN" sz="2000" dirty="0" smtClean="0"/>
              <a:t>IO</a:t>
            </a:r>
            <a:r>
              <a:rPr lang="zh-CN" altLang="en-US" sz="2000" dirty="0" smtClean="0"/>
              <a:t>读写，可能比</a:t>
            </a:r>
            <a:r>
              <a:rPr lang="en-US" altLang="zh-CN" sz="2000" dirty="0" err="1" smtClean="0"/>
              <a:t>Memcached</a:t>
            </a:r>
            <a:r>
              <a:rPr lang="zh-CN" altLang="en-US" sz="2000" dirty="0" smtClean="0"/>
              <a:t>慢一点，但是完全可以用来缓存数据库的查询操作。</a:t>
            </a:r>
          </a:p>
          <a:p>
            <a:pPr lvl="1" eaLnBrk="1" fontAlgn="auto" hangingPunct="1">
              <a:spcAft>
                <a:spcPts val="0"/>
              </a:spcAft>
              <a:defRPr/>
            </a:pPr>
            <a:endParaRPr lang="en-US" altLang="zh-CN" sz="2000" dirty="0" smtClean="0"/>
          </a:p>
        </p:txBody>
      </p:sp>
      <p:sp>
        <p:nvSpPr>
          <p:cNvPr id="45060" name="灯片编号占位符 3"/>
          <p:cNvSpPr>
            <a:spLocks noGrp="1"/>
          </p:cNvSpPr>
          <p:nvPr>
            <p:ph type="sldNum" sz="quarter" idx="11"/>
          </p:nvPr>
        </p:nvSpPr>
        <p:spPr>
          <a:xfrm>
            <a:off x="3505200" y="6477000"/>
            <a:ext cx="37338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a:spcBef>
                <a:spcPct val="0"/>
              </a:spcBef>
              <a:buClrTx/>
              <a:buSzTx/>
              <a:buFontTx/>
              <a:buNone/>
            </a:pPr>
            <a:fld id="{343A2A33-630A-454C-BCBE-855B8FE6F5EA}" type="slidenum">
              <a:rPr lang="zh-CN" altLang="en-US" sz="1200" b="0" smtClean="0">
                <a:solidFill>
                  <a:srgbClr val="898989"/>
                </a:solidFill>
                <a:latin typeface="Calibri" panose="020F0502020204030204" pitchFamily="34" charset="0"/>
                <a:ea typeface="宋体" panose="02010600030101010101" pitchFamily="2" charset="-122"/>
              </a:rPr>
              <a:pPr algn="ctr">
                <a:spcBef>
                  <a:spcPct val="0"/>
                </a:spcBef>
                <a:buClrTx/>
                <a:buSzTx/>
                <a:buFontTx/>
                <a:buNone/>
              </a:pPr>
              <a:t>31</a:t>
            </a:fld>
            <a:endParaRPr lang="zh-CN" altLang="en-US" sz="1200" b="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pPr eaLnBrk="1" hangingPunct="1">
              <a:defRPr/>
            </a:pPr>
            <a:r>
              <a:rPr lang="en-US" altLang="zh-CN" sz="3600" smtClean="0"/>
              <a:t>NoSQL</a:t>
            </a:r>
            <a:r>
              <a:rPr lang="zh-CN" altLang="en-US" sz="3600" smtClean="0"/>
              <a:t>还是关系数据库？</a:t>
            </a:r>
          </a:p>
        </p:txBody>
      </p:sp>
      <p:sp>
        <p:nvSpPr>
          <p:cNvPr id="46083" name="内容占位符 2"/>
          <p:cNvSpPr>
            <a:spLocks noGrp="1"/>
          </p:cNvSpPr>
          <p:nvPr>
            <p:ph idx="1"/>
          </p:nvPr>
        </p:nvSpPr>
        <p:spPr/>
        <p:txBody>
          <a:bodyPr/>
          <a:lstStyle/>
          <a:p>
            <a:pPr eaLnBrk="1" hangingPunct="1"/>
            <a:r>
              <a:rPr lang="zh-CN" altLang="en-US" sz="2400" smtClean="0"/>
              <a:t>规避</a:t>
            </a:r>
            <a:r>
              <a:rPr lang="en-US" altLang="zh-CN" sz="2400" smtClean="0"/>
              <a:t>NoSQL</a:t>
            </a:r>
            <a:r>
              <a:rPr lang="zh-CN" altLang="en-US" sz="2400" smtClean="0"/>
              <a:t>数据库风险</a:t>
            </a:r>
            <a:endParaRPr lang="en-US" altLang="zh-CN" sz="2400" smtClean="0"/>
          </a:p>
          <a:p>
            <a:pPr lvl="1" eaLnBrk="1" hangingPunct="1"/>
            <a:r>
              <a:rPr lang="zh-CN" altLang="en-US" sz="2000" smtClean="0"/>
              <a:t>虽然</a:t>
            </a:r>
            <a:r>
              <a:rPr lang="en-US" altLang="zh-CN" sz="2000" smtClean="0"/>
              <a:t>NoSQL</a:t>
            </a:r>
            <a:r>
              <a:rPr lang="zh-CN" altLang="en-US" sz="2000" smtClean="0"/>
              <a:t>数据库能带来很多便利，但是在应用的时候也要考虑风险。</a:t>
            </a:r>
            <a:endParaRPr lang="en-US" altLang="zh-CN" sz="2000" smtClean="0"/>
          </a:p>
          <a:p>
            <a:pPr lvl="1" eaLnBrk="1" hangingPunct="1"/>
            <a:r>
              <a:rPr lang="en-US" altLang="zh-CN" sz="2000" smtClean="0"/>
              <a:t>eg. digg </a:t>
            </a:r>
            <a:r>
              <a:rPr lang="zh-CN" altLang="en-US" sz="2000" smtClean="0"/>
              <a:t>使用</a:t>
            </a:r>
            <a:r>
              <a:rPr lang="en-US" altLang="zh-CN" sz="2000" smtClean="0"/>
              <a:t>Cassandra</a:t>
            </a:r>
            <a:r>
              <a:rPr lang="zh-CN" altLang="en-US" sz="2000" smtClean="0"/>
              <a:t>的悲剧：</a:t>
            </a:r>
            <a:endParaRPr lang="en-US" altLang="zh-CN" sz="2000" smtClean="0"/>
          </a:p>
          <a:p>
            <a:pPr lvl="2" eaLnBrk="1" hangingPunct="1"/>
            <a:r>
              <a:rPr lang="zh-CN" altLang="en-US" sz="1600" smtClean="0"/>
              <a:t>颠峰时期 </a:t>
            </a:r>
            <a:r>
              <a:rPr lang="en-US" altLang="zh-CN" sz="1600" smtClean="0"/>
              <a:t>Google</a:t>
            </a:r>
            <a:r>
              <a:rPr lang="zh-CN" altLang="en-US" sz="1600" smtClean="0"/>
              <a:t>有</a:t>
            </a:r>
            <a:r>
              <a:rPr lang="en-US" altLang="zh-CN" sz="1600" smtClean="0"/>
              <a:t> </a:t>
            </a:r>
            <a:r>
              <a:rPr lang="zh-CN" altLang="en-US" sz="1600" smtClean="0"/>
              <a:t>接近 </a:t>
            </a:r>
            <a:r>
              <a:rPr lang="en-US" altLang="zh-CN" sz="1600" smtClean="0"/>
              <a:t>2 </a:t>
            </a:r>
            <a:r>
              <a:rPr lang="zh-CN" altLang="en-US" sz="1600" smtClean="0"/>
              <a:t>亿美元的收购意向；</a:t>
            </a:r>
            <a:r>
              <a:rPr lang="en-US" altLang="zh-CN" sz="1600" smtClean="0"/>
              <a:t>12</a:t>
            </a:r>
            <a:r>
              <a:rPr lang="zh-CN" altLang="en-US" sz="1600" smtClean="0"/>
              <a:t>年 </a:t>
            </a:r>
            <a:r>
              <a:rPr lang="en-US" altLang="zh-CN" sz="1600" smtClean="0"/>
              <a:t>7</a:t>
            </a:r>
            <a:r>
              <a:rPr lang="zh-CN" altLang="en-US" sz="1600" smtClean="0"/>
              <a:t>月</a:t>
            </a:r>
            <a:r>
              <a:rPr lang="en-US" altLang="zh-CN" sz="1600" smtClean="0"/>
              <a:t>12</a:t>
            </a:r>
            <a:r>
              <a:rPr lang="zh-CN" altLang="en-US" sz="1600" smtClean="0"/>
              <a:t>日，</a:t>
            </a:r>
            <a:r>
              <a:rPr lang="en-US" altLang="zh-CN" sz="1600" smtClean="0"/>
              <a:t>Digg </a:t>
            </a:r>
            <a:r>
              <a:rPr lang="zh-CN" altLang="en-US" sz="1600" smtClean="0"/>
              <a:t>被收购，收购价仅为 </a:t>
            </a:r>
            <a:r>
              <a:rPr lang="en-US" altLang="zh-CN" sz="1600" smtClean="0"/>
              <a:t>50 </a:t>
            </a:r>
            <a:r>
              <a:rPr lang="zh-CN" altLang="en-US" sz="1600" smtClean="0"/>
              <a:t>万美元；</a:t>
            </a:r>
            <a:endParaRPr lang="en-US" altLang="zh-CN" sz="1600" smtClean="0"/>
          </a:p>
          <a:p>
            <a:pPr lvl="2" eaLnBrk="1" hangingPunct="1"/>
            <a:r>
              <a:rPr lang="zh-CN" altLang="en-US" sz="1600" smtClean="0"/>
              <a:t>第四次改版</a:t>
            </a:r>
            <a:r>
              <a:rPr lang="en-US" altLang="zh-CN" sz="1600" smtClean="0"/>
              <a:t>Digg </a:t>
            </a:r>
            <a:r>
              <a:rPr lang="zh-CN" altLang="en-US" sz="1600" smtClean="0"/>
              <a:t>抛弃了过去长期使用的 </a:t>
            </a:r>
            <a:r>
              <a:rPr lang="en-US" altLang="zh-CN" sz="1600" smtClean="0"/>
              <a:t>MySQL </a:t>
            </a:r>
            <a:r>
              <a:rPr lang="zh-CN" altLang="en-US" sz="1600" smtClean="0"/>
              <a:t>，改用 </a:t>
            </a:r>
            <a:r>
              <a:rPr lang="en-US" altLang="zh-CN" sz="1600" smtClean="0"/>
              <a:t>Cassandra </a:t>
            </a:r>
            <a:r>
              <a:rPr lang="zh-CN" altLang="en-US" sz="1600" smtClean="0"/>
              <a:t>。这种贸然改变基础技术架构的激进行为带来了严重的后果：在改版之后的很长一段时间里，</a:t>
            </a:r>
            <a:r>
              <a:rPr lang="en-US" altLang="zh-CN" sz="1600" smtClean="0"/>
              <a:t>Digg </a:t>
            </a:r>
            <a:r>
              <a:rPr lang="zh-CN" altLang="en-US" sz="1600" smtClean="0"/>
              <a:t>都处于非常不稳定的状态，各种功能频繁出错，很多时候站点干脆就没法访问。</a:t>
            </a:r>
            <a:endParaRPr lang="en-US" altLang="zh-CN" sz="1600" smtClean="0"/>
          </a:p>
          <a:p>
            <a:pPr lvl="1" eaLnBrk="1" hangingPunct="1"/>
            <a:r>
              <a:rPr lang="zh-CN" altLang="en-US" sz="2000" smtClean="0"/>
              <a:t>现在业内很多公司的做法就是数据的备份。在往</a:t>
            </a:r>
            <a:r>
              <a:rPr lang="en-US" altLang="zh-CN" sz="2000" smtClean="0"/>
              <a:t>NoSQL</a:t>
            </a:r>
            <a:r>
              <a:rPr lang="zh-CN" altLang="en-US" sz="2000" smtClean="0"/>
              <a:t>里面存储数据的时候还会往</a:t>
            </a:r>
            <a:r>
              <a:rPr lang="en-US" altLang="zh-CN" sz="2000" smtClean="0"/>
              <a:t>MySQL</a:t>
            </a:r>
            <a:r>
              <a:rPr lang="zh-CN" altLang="en-US" sz="2000" smtClean="0"/>
              <a:t>里面存储一份。</a:t>
            </a:r>
            <a:r>
              <a:rPr lang="en-US" altLang="zh-CN" sz="2000" smtClean="0"/>
              <a:t>NoSQL</a:t>
            </a:r>
            <a:r>
              <a:rPr lang="zh-CN" altLang="en-US" sz="2000" smtClean="0"/>
              <a:t>数据库本身也需要进行备份（冷备和热备）。或者可以考虑使用两种</a:t>
            </a:r>
            <a:r>
              <a:rPr lang="en-US" altLang="zh-CN" sz="2000" smtClean="0"/>
              <a:t>NoSQL</a:t>
            </a:r>
            <a:r>
              <a:rPr lang="zh-CN" altLang="en-US" sz="2000" smtClean="0"/>
              <a:t>数据库，出现问题后可以进行切换。</a:t>
            </a:r>
            <a:endParaRPr lang="en-US" altLang="zh-CN" sz="2000" smtClean="0"/>
          </a:p>
        </p:txBody>
      </p:sp>
      <p:sp>
        <p:nvSpPr>
          <p:cNvPr id="46084" name="灯片编号占位符 3"/>
          <p:cNvSpPr>
            <a:spLocks noGrp="1"/>
          </p:cNvSpPr>
          <p:nvPr>
            <p:ph type="sldNum" sz="quarter" idx="11"/>
          </p:nvPr>
        </p:nvSpPr>
        <p:spPr>
          <a:xfrm>
            <a:off x="3505200" y="6477000"/>
            <a:ext cx="37338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a:spcBef>
                <a:spcPct val="0"/>
              </a:spcBef>
              <a:buClrTx/>
              <a:buSzTx/>
              <a:buFontTx/>
              <a:buNone/>
            </a:pPr>
            <a:fld id="{A2839147-250F-4FE3-A952-1DB61D75BCF2}" type="slidenum">
              <a:rPr lang="zh-CN" altLang="en-US" sz="1200" b="0" smtClean="0">
                <a:solidFill>
                  <a:srgbClr val="898989"/>
                </a:solidFill>
                <a:latin typeface="Calibri" panose="020F0502020204030204" pitchFamily="34" charset="0"/>
                <a:ea typeface="宋体" panose="02010600030101010101" pitchFamily="2" charset="-122"/>
              </a:rPr>
              <a:pPr algn="ctr">
                <a:spcBef>
                  <a:spcPct val="0"/>
                </a:spcBef>
                <a:buClrTx/>
                <a:buSzTx/>
                <a:buFontTx/>
                <a:buNone/>
              </a:pPr>
              <a:t>32</a:t>
            </a:fld>
            <a:endParaRPr lang="zh-CN" altLang="en-US" sz="1200" b="0" smtClean="0">
              <a:solidFill>
                <a:srgbClr val="898989"/>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提纲</a:t>
            </a:r>
            <a:endParaRPr lang="zh-CN" altLang="en-US" dirty="0"/>
          </a:p>
        </p:txBody>
      </p:sp>
      <p:sp>
        <p:nvSpPr>
          <p:cNvPr id="12291" name="内容占位符 2"/>
          <p:cNvSpPr>
            <a:spLocks noGrp="1"/>
          </p:cNvSpPr>
          <p:nvPr>
            <p:ph idx="1"/>
          </p:nvPr>
        </p:nvSpPr>
        <p:spPr/>
        <p:txBody>
          <a:bodyPr/>
          <a:lstStyle/>
          <a:p>
            <a:pPr>
              <a:lnSpc>
                <a:spcPct val="150000"/>
              </a:lnSpc>
            </a:pPr>
            <a:r>
              <a:rPr lang="en-US" altLang="zh-CN" sz="2800" smtClean="0">
                <a:solidFill>
                  <a:srgbClr val="FF0000"/>
                </a:solidFill>
              </a:rPr>
              <a:t>NewSQL</a:t>
            </a:r>
            <a:r>
              <a:rPr lang="zh-CN" altLang="en-US" sz="2800" smtClean="0">
                <a:solidFill>
                  <a:srgbClr val="FF0000"/>
                </a:solidFill>
              </a:rPr>
              <a:t>数据库</a:t>
            </a:r>
            <a:endParaRPr lang="en-US" altLang="zh-CN" sz="2800" smtClean="0">
              <a:solidFill>
                <a:srgbClr val="FF0000"/>
              </a:solidFill>
            </a:endParaRPr>
          </a:p>
          <a:p>
            <a:pPr>
              <a:lnSpc>
                <a:spcPct val="150000"/>
              </a:lnSpc>
            </a:pPr>
            <a:r>
              <a:rPr lang="zh-CN" altLang="en-US" sz="2800" smtClean="0"/>
              <a:t>云数据库</a:t>
            </a:r>
          </a:p>
        </p:txBody>
      </p:sp>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12293"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047CE5A0-AA43-4766-A052-8C6271D0269E}" type="slidenum">
              <a:rPr lang="zh-CN" altLang="en-US" sz="2400" smtClean="0">
                <a:solidFill>
                  <a:schemeClr val="accent2"/>
                </a:solidFill>
                <a:latin typeface="Times New Roman" panose="02020603050405020304" pitchFamily="18" charset="0"/>
              </a:rPr>
              <a:pPr>
                <a:spcBef>
                  <a:spcPct val="0"/>
                </a:spcBef>
                <a:buClrTx/>
                <a:buSzTx/>
                <a:buFontTx/>
                <a:buNone/>
              </a:pPr>
              <a:t>4</a:t>
            </a:fld>
            <a:endParaRPr lang="en-US" altLang="zh-CN" sz="2400" smtClean="0">
              <a:solidFill>
                <a:schemeClr val="accent2"/>
              </a:solidFill>
              <a:latin typeface="Times New Roman" panose="02020603050405020304" pitchFamily="18" charset="0"/>
            </a:endParaRPr>
          </a:p>
        </p:txBody>
      </p:sp>
      <p:sp>
        <p:nvSpPr>
          <p:cNvPr id="12294"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a:solidFill>
                  <a:srgbClr val="FF0000"/>
                </a:solidFill>
              </a:rPr>
              <a:t>NewSQL</a:t>
            </a:r>
            <a:r>
              <a:rPr lang="zh-CN" altLang="en-US" dirty="0" smtClean="0">
                <a:solidFill>
                  <a:srgbClr val="FF0000"/>
                </a:solidFill>
              </a:rPr>
              <a:t>数据库</a:t>
            </a:r>
            <a:endParaRPr lang="zh-CN" altLang="en-US" dirty="0"/>
          </a:p>
        </p:txBody>
      </p:sp>
      <p:sp>
        <p:nvSpPr>
          <p:cNvPr id="13315" name="内容占位符 2"/>
          <p:cNvSpPr>
            <a:spLocks noGrp="1"/>
          </p:cNvSpPr>
          <p:nvPr>
            <p:ph idx="1"/>
          </p:nvPr>
        </p:nvSpPr>
        <p:spPr/>
        <p:txBody>
          <a:bodyPr/>
          <a:lstStyle/>
          <a:p>
            <a:pPr>
              <a:lnSpc>
                <a:spcPct val="150000"/>
              </a:lnSpc>
            </a:pPr>
            <a:r>
              <a:rPr lang="en-US" altLang="zh-CN" sz="2400" smtClean="0"/>
              <a:t>NewSQL</a:t>
            </a:r>
            <a:r>
              <a:rPr lang="zh-CN" altLang="en-US" sz="2400" smtClean="0"/>
              <a:t>是对各种新的可扩展</a:t>
            </a:r>
            <a:r>
              <a:rPr lang="en-US" altLang="zh-CN" sz="2400" smtClean="0"/>
              <a:t>/</a:t>
            </a:r>
            <a:r>
              <a:rPr lang="zh-CN" altLang="en-US" sz="2400" smtClean="0"/>
              <a:t>高性能数据库的简称</a:t>
            </a:r>
            <a:endParaRPr lang="en-US" altLang="zh-CN" sz="2400" smtClean="0"/>
          </a:p>
          <a:p>
            <a:pPr lvl="1">
              <a:lnSpc>
                <a:spcPct val="150000"/>
              </a:lnSpc>
            </a:pPr>
            <a:r>
              <a:rPr lang="zh-CN" altLang="en-US" sz="2200" smtClean="0"/>
              <a:t>具有</a:t>
            </a:r>
            <a:r>
              <a:rPr lang="en-US" altLang="zh-CN" sz="2200" smtClean="0"/>
              <a:t>NoSQL</a:t>
            </a:r>
            <a:r>
              <a:rPr lang="zh-CN" altLang="en-US" sz="2200" smtClean="0"/>
              <a:t>对海量数据的存储管理能力</a:t>
            </a:r>
            <a:endParaRPr lang="en-US" altLang="zh-CN" sz="2200" smtClean="0"/>
          </a:p>
          <a:p>
            <a:pPr lvl="1">
              <a:lnSpc>
                <a:spcPct val="150000"/>
              </a:lnSpc>
            </a:pPr>
            <a:r>
              <a:rPr lang="zh-CN" altLang="en-US" sz="2200" smtClean="0"/>
              <a:t>保持了传统数据库支持</a:t>
            </a:r>
            <a:r>
              <a:rPr lang="en-US" altLang="zh-CN" sz="2200" smtClean="0"/>
              <a:t>ACID</a:t>
            </a:r>
            <a:r>
              <a:rPr lang="zh-CN" altLang="en-US" sz="2200" smtClean="0"/>
              <a:t>和</a:t>
            </a:r>
            <a:r>
              <a:rPr lang="en-US" altLang="zh-CN" sz="2200" smtClean="0"/>
              <a:t>SQL</a:t>
            </a:r>
            <a:r>
              <a:rPr lang="zh-CN" altLang="en-US" sz="2200" smtClean="0"/>
              <a:t>等特性</a:t>
            </a:r>
            <a:endParaRPr lang="en-US" altLang="zh-CN" sz="2200" smtClean="0"/>
          </a:p>
          <a:p>
            <a:pPr>
              <a:lnSpc>
                <a:spcPct val="150000"/>
              </a:lnSpc>
            </a:pPr>
            <a:r>
              <a:rPr lang="en-US" altLang="zh-CN" sz="2400" smtClean="0"/>
              <a:t>NewSQL</a:t>
            </a:r>
            <a:r>
              <a:rPr lang="zh-CN" altLang="en-US" sz="2400" smtClean="0"/>
              <a:t>共同特点</a:t>
            </a:r>
            <a:endParaRPr lang="en-US" altLang="zh-CN" sz="2400" smtClean="0"/>
          </a:p>
          <a:p>
            <a:pPr lvl="1">
              <a:lnSpc>
                <a:spcPct val="150000"/>
              </a:lnSpc>
            </a:pPr>
            <a:r>
              <a:rPr lang="zh-CN" altLang="en-US" sz="2200" smtClean="0"/>
              <a:t>支持关系数据模型</a:t>
            </a:r>
            <a:endParaRPr lang="en-US" altLang="zh-CN" sz="2200" smtClean="0"/>
          </a:p>
          <a:p>
            <a:pPr lvl="1">
              <a:lnSpc>
                <a:spcPct val="150000"/>
              </a:lnSpc>
            </a:pPr>
            <a:r>
              <a:rPr lang="zh-CN" altLang="en-US" sz="2200" smtClean="0"/>
              <a:t>使用</a:t>
            </a:r>
            <a:r>
              <a:rPr lang="en-US" altLang="zh-CN" sz="2200" smtClean="0"/>
              <a:t>SQL</a:t>
            </a:r>
            <a:r>
              <a:rPr lang="zh-CN" altLang="en-US" sz="2200" smtClean="0"/>
              <a:t>作为其主要的接口</a:t>
            </a:r>
            <a:endParaRPr lang="en-US" altLang="zh-CN" sz="2200" smtClean="0"/>
          </a:p>
        </p:txBody>
      </p:sp>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13317"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DF010042-4F8D-4DE8-BBA9-3DBA9073336A}" type="slidenum">
              <a:rPr lang="zh-CN" altLang="en-US" sz="2400" smtClean="0">
                <a:solidFill>
                  <a:schemeClr val="accent2"/>
                </a:solidFill>
                <a:latin typeface="Times New Roman" panose="02020603050405020304" pitchFamily="18" charset="0"/>
              </a:rPr>
              <a:pPr>
                <a:spcBef>
                  <a:spcPct val="0"/>
                </a:spcBef>
                <a:buClrTx/>
                <a:buSzTx/>
                <a:buFontTx/>
                <a:buNone/>
              </a:pPr>
              <a:t>5</a:t>
            </a:fld>
            <a:endParaRPr lang="en-US" altLang="zh-CN" sz="2400" smtClean="0">
              <a:solidFill>
                <a:schemeClr val="accent2"/>
              </a:solidFill>
              <a:latin typeface="Times New Roman" panose="02020603050405020304" pitchFamily="18" charset="0"/>
            </a:endParaRPr>
          </a:p>
        </p:txBody>
      </p:sp>
      <p:sp>
        <p:nvSpPr>
          <p:cNvPr id="13318"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smtClean="0">
                <a:solidFill>
                  <a:srgbClr val="FF0000"/>
                </a:solidFill>
              </a:rPr>
              <a:t>NewSQL</a:t>
            </a:r>
            <a:r>
              <a:rPr lang="zh-CN" altLang="en-US" dirty="0" smtClean="0">
                <a:solidFill>
                  <a:srgbClr val="FF0000"/>
                </a:solidFill>
              </a:rPr>
              <a:t>数据库分类</a:t>
            </a:r>
            <a:endParaRPr lang="zh-CN" altLang="en-US" dirty="0"/>
          </a:p>
        </p:txBody>
      </p:sp>
      <p:sp>
        <p:nvSpPr>
          <p:cNvPr id="14339" name="内容占位符 2"/>
          <p:cNvSpPr>
            <a:spLocks noGrp="1"/>
          </p:cNvSpPr>
          <p:nvPr>
            <p:ph idx="1"/>
          </p:nvPr>
        </p:nvSpPr>
        <p:spPr>
          <a:xfrm>
            <a:off x="571500" y="1295400"/>
            <a:ext cx="7886700" cy="4876800"/>
          </a:xfrm>
        </p:spPr>
        <p:txBody>
          <a:bodyPr/>
          <a:lstStyle/>
          <a:p>
            <a:pPr>
              <a:lnSpc>
                <a:spcPct val="150000"/>
              </a:lnSpc>
            </a:pPr>
            <a:r>
              <a:rPr lang="zh-CN" altLang="en-US" sz="2400" smtClean="0"/>
              <a:t>拥有关系型数据库产品和服务，并将关系模型的好处带到分布式架构上</a:t>
            </a:r>
          </a:p>
          <a:p>
            <a:pPr lvl="1">
              <a:lnSpc>
                <a:spcPct val="150000"/>
              </a:lnSpc>
            </a:pPr>
            <a:r>
              <a:rPr lang="en-US" altLang="zh-CN" sz="2000" smtClean="0"/>
              <a:t>Clustrix</a:t>
            </a:r>
            <a:r>
              <a:rPr lang="zh-CN" altLang="en-US" sz="2000" smtClean="0"/>
              <a:t>、</a:t>
            </a:r>
            <a:r>
              <a:rPr lang="en-US" altLang="zh-CN" sz="2000" smtClean="0"/>
              <a:t>GenieDB</a:t>
            </a:r>
            <a:r>
              <a:rPr lang="zh-CN" altLang="en-US" sz="2000" smtClean="0"/>
              <a:t>、</a:t>
            </a:r>
            <a:r>
              <a:rPr lang="en-US" altLang="zh-CN" sz="2000" smtClean="0"/>
              <a:t>ScalArc</a:t>
            </a:r>
            <a:r>
              <a:rPr lang="zh-CN" altLang="en-US" sz="2000" smtClean="0"/>
              <a:t>、</a:t>
            </a:r>
            <a:r>
              <a:rPr lang="en-US" altLang="zh-CN" sz="2000" smtClean="0"/>
              <a:t>Schooner</a:t>
            </a:r>
            <a:r>
              <a:rPr lang="zh-CN" altLang="en-US" sz="2000" smtClean="0"/>
              <a:t>、</a:t>
            </a:r>
            <a:r>
              <a:rPr lang="en-US" altLang="zh-CN" sz="2000" smtClean="0"/>
              <a:t>VoltDB</a:t>
            </a:r>
            <a:r>
              <a:rPr lang="zh-CN" altLang="en-US" sz="2000" smtClean="0"/>
              <a:t>、</a:t>
            </a:r>
            <a:r>
              <a:rPr lang="en-US" altLang="zh-CN" sz="2000" smtClean="0"/>
              <a:t>RethinkDB</a:t>
            </a:r>
            <a:r>
              <a:rPr lang="zh-CN" altLang="en-US" sz="2000" smtClean="0"/>
              <a:t>、</a:t>
            </a:r>
            <a:r>
              <a:rPr lang="en-US" altLang="zh-CN" sz="2000" smtClean="0"/>
              <a:t>ScaleDB</a:t>
            </a:r>
            <a:r>
              <a:rPr lang="zh-CN" altLang="en-US" sz="2000" smtClean="0"/>
              <a:t>、</a:t>
            </a:r>
            <a:r>
              <a:rPr lang="en-US" altLang="zh-CN" sz="2000" smtClean="0"/>
              <a:t>Akiban</a:t>
            </a:r>
            <a:r>
              <a:rPr lang="zh-CN" altLang="en-US" sz="2000" smtClean="0"/>
              <a:t>、</a:t>
            </a:r>
            <a:r>
              <a:rPr lang="en-US" altLang="zh-CN" sz="2000" smtClean="0"/>
              <a:t>CodeFutures</a:t>
            </a:r>
            <a:r>
              <a:rPr lang="zh-CN" altLang="en-US" sz="2000" smtClean="0"/>
              <a:t>、</a:t>
            </a:r>
            <a:r>
              <a:rPr lang="en-US" altLang="zh-CN" sz="2000" smtClean="0"/>
              <a:t>ScaleBase</a:t>
            </a:r>
            <a:r>
              <a:rPr lang="zh-CN" altLang="en-US" sz="2000" smtClean="0"/>
              <a:t>、</a:t>
            </a:r>
            <a:r>
              <a:rPr lang="en-US" altLang="zh-CN" sz="2000" smtClean="0"/>
              <a:t>Translattice</a:t>
            </a:r>
            <a:r>
              <a:rPr lang="zh-CN" altLang="en-US" sz="2000" smtClean="0"/>
              <a:t>和</a:t>
            </a:r>
            <a:r>
              <a:rPr lang="en-US" altLang="zh-CN" sz="2000" smtClean="0"/>
              <a:t>NimbusDB</a:t>
            </a:r>
            <a:r>
              <a:rPr lang="zh-CN" altLang="en-US" sz="2000" smtClean="0"/>
              <a:t>，以及 </a:t>
            </a:r>
            <a:r>
              <a:rPr lang="en-US" altLang="zh-CN" sz="2000" smtClean="0"/>
              <a:t>Drizzle</a:t>
            </a:r>
            <a:r>
              <a:rPr lang="zh-CN" altLang="en-US" sz="2000" smtClean="0"/>
              <a:t>、带有 </a:t>
            </a:r>
            <a:r>
              <a:rPr lang="en-US" altLang="zh-CN" sz="2000" smtClean="0"/>
              <a:t>NDB</a:t>
            </a:r>
            <a:r>
              <a:rPr lang="zh-CN" altLang="en-US" sz="2000" smtClean="0"/>
              <a:t>的 </a:t>
            </a:r>
            <a:r>
              <a:rPr lang="en-US" altLang="zh-CN" sz="2000" smtClean="0"/>
              <a:t>MySQL </a:t>
            </a:r>
            <a:r>
              <a:rPr lang="zh-CN" altLang="en-US" sz="2000" smtClean="0"/>
              <a:t>集群和带有</a:t>
            </a:r>
            <a:r>
              <a:rPr lang="en-US" altLang="zh-CN" sz="2000" smtClean="0"/>
              <a:t>HandlerSocket</a:t>
            </a:r>
            <a:r>
              <a:rPr lang="zh-CN" altLang="en-US" sz="2000" smtClean="0"/>
              <a:t>的</a:t>
            </a:r>
            <a:r>
              <a:rPr lang="en-US" altLang="zh-CN" sz="2000" smtClean="0"/>
              <a:t>MySQL</a:t>
            </a:r>
            <a:endParaRPr lang="zh-CN" altLang="en-US" sz="2000" smtClean="0"/>
          </a:p>
        </p:txBody>
      </p:sp>
      <p:sp>
        <p:nvSpPr>
          <p:cNvPr id="4" name="日期占位符 3"/>
          <p:cNvSpPr>
            <a:spLocks noGrp="1"/>
          </p:cNvSpPr>
          <p:nvPr>
            <p:ph type="dt" sz="quarter" idx="10"/>
          </p:nvPr>
        </p:nvSpPr>
        <p:spPr/>
        <p:txBody>
          <a:bodyPr/>
          <a:lstStyle/>
          <a:p>
            <a:pPr>
              <a:defRPr/>
            </a:pPr>
            <a:fld id="{4E283E91-EF57-4967-A883-7DB6F49066AA}" type="datetime3">
              <a:rPr lang="zh-CN" altLang="en-US" smtClean="0"/>
              <a:pPr>
                <a:defRPr/>
              </a:pPr>
              <a:t>2022年12月5日星期一</a:t>
            </a:fld>
            <a:endParaRPr lang="en-US" altLang="zh-CN"/>
          </a:p>
        </p:txBody>
      </p:sp>
      <p:sp>
        <p:nvSpPr>
          <p:cNvPr id="14341"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C66DBD81-9682-40E0-9F03-BED1C652448B}" type="slidenum">
              <a:rPr lang="zh-CN" altLang="en-US" sz="2400" smtClean="0">
                <a:solidFill>
                  <a:schemeClr val="accent2"/>
                </a:solidFill>
                <a:latin typeface="Times New Roman" panose="02020603050405020304" pitchFamily="18" charset="0"/>
              </a:rPr>
              <a:pPr>
                <a:spcBef>
                  <a:spcPct val="0"/>
                </a:spcBef>
                <a:buClrTx/>
                <a:buSzTx/>
                <a:buFontTx/>
                <a:buNone/>
              </a:pPr>
              <a:t>6</a:t>
            </a:fld>
            <a:endParaRPr lang="en-US" altLang="zh-CN" sz="2400" smtClean="0">
              <a:solidFill>
                <a:schemeClr val="accent2"/>
              </a:solidFill>
              <a:latin typeface="Times New Roman" panose="02020603050405020304" pitchFamily="18" charset="0"/>
            </a:endParaRPr>
          </a:p>
        </p:txBody>
      </p:sp>
      <p:sp>
        <p:nvSpPr>
          <p:cNvPr id="14342"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smtClean="0">
                <a:solidFill>
                  <a:srgbClr val="FF0000"/>
                </a:solidFill>
              </a:rPr>
              <a:t>NewSQL</a:t>
            </a:r>
            <a:r>
              <a:rPr lang="zh-CN" altLang="en-US" dirty="0" smtClean="0">
                <a:solidFill>
                  <a:srgbClr val="FF0000"/>
                </a:solidFill>
              </a:rPr>
              <a:t>数据库分类</a:t>
            </a:r>
            <a:endParaRPr lang="zh-CN" altLang="en-US" dirty="0"/>
          </a:p>
        </p:txBody>
      </p:sp>
      <p:sp>
        <p:nvSpPr>
          <p:cNvPr id="15363" name="内容占位符 2"/>
          <p:cNvSpPr>
            <a:spLocks noGrp="1"/>
          </p:cNvSpPr>
          <p:nvPr>
            <p:ph idx="1"/>
          </p:nvPr>
        </p:nvSpPr>
        <p:spPr>
          <a:xfrm>
            <a:off x="571500" y="1295400"/>
            <a:ext cx="7886700" cy="4876800"/>
          </a:xfrm>
        </p:spPr>
        <p:txBody>
          <a:bodyPr/>
          <a:lstStyle/>
          <a:p>
            <a:pPr>
              <a:lnSpc>
                <a:spcPct val="150000"/>
              </a:lnSpc>
            </a:pPr>
            <a:r>
              <a:rPr lang="zh-CN" altLang="en-US" sz="2400" smtClean="0"/>
              <a:t>提高关系数据库的性能，使之达到不用考虑水平扩展问题的程度</a:t>
            </a:r>
          </a:p>
          <a:p>
            <a:pPr lvl="1">
              <a:lnSpc>
                <a:spcPct val="150000"/>
              </a:lnSpc>
            </a:pPr>
            <a:r>
              <a:rPr lang="en-US" altLang="zh-CN" sz="2000" smtClean="0"/>
              <a:t>Tokutek</a:t>
            </a:r>
            <a:r>
              <a:rPr lang="zh-CN" altLang="en-US" sz="2000" smtClean="0"/>
              <a:t>、</a:t>
            </a:r>
            <a:r>
              <a:rPr lang="en-US" altLang="zh-CN" sz="2000" smtClean="0"/>
              <a:t>JustOne DB</a:t>
            </a:r>
            <a:endParaRPr lang="zh-CN" altLang="en-US" sz="2000" smtClean="0"/>
          </a:p>
          <a:p>
            <a:pPr>
              <a:lnSpc>
                <a:spcPct val="150000"/>
              </a:lnSpc>
            </a:pPr>
            <a:r>
              <a:rPr lang="en-US" altLang="zh-CN" sz="2400" smtClean="0"/>
              <a:t>NewSQL</a:t>
            </a:r>
            <a:r>
              <a:rPr lang="zh-CN" altLang="en-US" sz="2400" smtClean="0"/>
              <a:t>即服务</a:t>
            </a:r>
            <a:endParaRPr lang="en-US" altLang="zh-CN" sz="2400" smtClean="0"/>
          </a:p>
          <a:p>
            <a:pPr lvl="1">
              <a:lnSpc>
                <a:spcPct val="150000"/>
              </a:lnSpc>
            </a:pPr>
            <a:r>
              <a:rPr lang="en-US" altLang="zh-CN" sz="2000" smtClean="0"/>
              <a:t>Amazon</a:t>
            </a:r>
            <a:r>
              <a:rPr lang="zh-CN" altLang="en-US" sz="2000" smtClean="0"/>
              <a:t>的关系数据库服务、</a:t>
            </a:r>
            <a:r>
              <a:rPr lang="en-US" altLang="zh-CN" sz="2000" smtClean="0"/>
              <a:t>Microsoft</a:t>
            </a:r>
            <a:r>
              <a:rPr lang="zh-CN" altLang="en-US" sz="2000" smtClean="0"/>
              <a:t>的</a:t>
            </a:r>
            <a:r>
              <a:rPr lang="en-US" altLang="zh-CN" sz="2000" smtClean="0"/>
              <a:t>SQL Azure</a:t>
            </a:r>
            <a:r>
              <a:rPr lang="zh-CN" altLang="en-US" sz="2000" smtClean="0"/>
              <a:t>、</a:t>
            </a:r>
            <a:r>
              <a:rPr lang="en-US" altLang="zh-CN" sz="2000" smtClean="0"/>
              <a:t>FathomDB</a:t>
            </a:r>
            <a:r>
              <a:rPr lang="zh-CN" altLang="en-US" sz="2000" smtClean="0"/>
              <a:t>等</a:t>
            </a:r>
          </a:p>
        </p:txBody>
      </p:sp>
      <p:sp>
        <p:nvSpPr>
          <p:cNvPr id="4" name="日期占位符 3"/>
          <p:cNvSpPr>
            <a:spLocks noGrp="1"/>
          </p:cNvSpPr>
          <p:nvPr>
            <p:ph type="dt" sz="quarter" idx="10"/>
          </p:nvPr>
        </p:nvSpPr>
        <p:spPr/>
        <p:txBody>
          <a:bodyPr/>
          <a:lstStyle/>
          <a:p>
            <a:pPr>
              <a:defRPr/>
            </a:pPr>
            <a:fld id="{4E283E91-EF57-4967-A883-7DB6F49066AA}" type="datetime3">
              <a:rPr lang="zh-CN" altLang="en-US" smtClean="0"/>
              <a:pPr>
                <a:defRPr/>
              </a:pPr>
              <a:t>2022年12月5日星期一</a:t>
            </a:fld>
            <a:endParaRPr lang="en-US" altLang="zh-CN"/>
          </a:p>
        </p:txBody>
      </p:sp>
      <p:sp>
        <p:nvSpPr>
          <p:cNvPr id="15365"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04D9433C-0D5C-4F04-BD28-29953FB40DF0}" type="slidenum">
              <a:rPr lang="zh-CN" altLang="en-US" sz="2400" smtClean="0">
                <a:solidFill>
                  <a:schemeClr val="accent2"/>
                </a:solidFill>
                <a:latin typeface="Times New Roman" panose="02020603050405020304" pitchFamily="18" charset="0"/>
              </a:rPr>
              <a:pPr>
                <a:spcBef>
                  <a:spcPct val="0"/>
                </a:spcBef>
                <a:buClrTx/>
                <a:buSzTx/>
                <a:buFontTx/>
                <a:buNone/>
              </a:pPr>
              <a:t>7</a:t>
            </a:fld>
            <a:endParaRPr lang="en-US" altLang="zh-CN" sz="2400" smtClean="0">
              <a:solidFill>
                <a:schemeClr val="accent2"/>
              </a:solidFill>
              <a:latin typeface="Times New Roman" panose="02020603050405020304" pitchFamily="18" charset="0"/>
            </a:endParaRPr>
          </a:p>
        </p:txBody>
      </p:sp>
      <p:sp>
        <p:nvSpPr>
          <p:cNvPr id="15366"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a:effectLst/>
              </a:rPr>
              <a:t>VoltDB</a:t>
            </a:r>
            <a:endParaRPr lang="zh-CN" altLang="en-US" dirty="0"/>
          </a:p>
        </p:txBody>
      </p:sp>
      <p:sp>
        <p:nvSpPr>
          <p:cNvPr id="16387" name="内容占位符 2"/>
          <p:cNvSpPr>
            <a:spLocks noGrp="1"/>
          </p:cNvSpPr>
          <p:nvPr>
            <p:ph idx="1"/>
          </p:nvPr>
        </p:nvSpPr>
        <p:spPr/>
        <p:txBody>
          <a:bodyPr/>
          <a:lstStyle/>
          <a:p>
            <a:pPr>
              <a:lnSpc>
                <a:spcPct val="150000"/>
              </a:lnSpc>
            </a:pPr>
            <a:r>
              <a:rPr lang="en-US" altLang="zh-CN" sz="2400" smtClean="0"/>
              <a:t>VoltDB</a:t>
            </a:r>
            <a:r>
              <a:rPr lang="zh-CN" altLang="en-US" sz="2400" smtClean="0"/>
              <a:t>是内存数据库，它基于</a:t>
            </a:r>
            <a:r>
              <a:rPr lang="en-US" altLang="zh-CN" sz="2400" smtClean="0"/>
              <a:t>H-Store</a:t>
            </a:r>
            <a:r>
              <a:rPr lang="zh-CN" altLang="en-US" sz="2400" smtClean="0"/>
              <a:t>，号称比当前数据库产品的吞吐量高</a:t>
            </a:r>
            <a:r>
              <a:rPr lang="en-US" altLang="zh-CN" sz="2400" smtClean="0"/>
              <a:t>45</a:t>
            </a:r>
            <a:r>
              <a:rPr lang="zh-CN" altLang="en-US" sz="2400" smtClean="0"/>
              <a:t>倍，同时又具有很高的扩展性</a:t>
            </a:r>
            <a:endParaRPr lang="en-US" altLang="zh-CN" sz="2400" smtClean="0"/>
          </a:p>
          <a:p>
            <a:pPr lvl="1">
              <a:lnSpc>
                <a:spcPct val="150000"/>
              </a:lnSpc>
            </a:pPr>
            <a:r>
              <a:rPr lang="zh-CN" altLang="en-US" sz="2200" smtClean="0"/>
              <a:t>高吞吐、低延迟：通过内存计算，存储过程和串行数据访问实现</a:t>
            </a:r>
          </a:p>
          <a:p>
            <a:pPr lvl="1">
              <a:lnSpc>
                <a:spcPct val="150000"/>
              </a:lnSpc>
            </a:pPr>
            <a:r>
              <a:rPr lang="zh-CN" altLang="en-US" sz="2200" smtClean="0"/>
              <a:t>可扩展性：自动分区和复制，保证性能和可扩展性</a:t>
            </a:r>
          </a:p>
          <a:p>
            <a:pPr lvl="1">
              <a:lnSpc>
                <a:spcPct val="150000"/>
              </a:lnSpc>
            </a:pPr>
            <a:r>
              <a:rPr lang="zh-CN" altLang="en-US" sz="2200" smtClean="0"/>
              <a:t>高可用性：同步的多主复制</a:t>
            </a:r>
            <a:r>
              <a:rPr lang="en-US" altLang="zh-CN" sz="2200" smtClean="0"/>
              <a:t>(K-safety)</a:t>
            </a:r>
          </a:p>
          <a:p>
            <a:pPr lvl="1">
              <a:lnSpc>
                <a:spcPct val="150000"/>
              </a:lnSpc>
            </a:pPr>
            <a:r>
              <a:rPr lang="zh-CN" altLang="en-US" sz="2200" smtClean="0"/>
              <a:t>持久化：数据库快照与命令日志创新技术组合</a:t>
            </a:r>
          </a:p>
        </p:txBody>
      </p:sp>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16389"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26B1C1C2-A392-4B00-84A5-6514C0DBFBD4}" type="slidenum">
              <a:rPr lang="zh-CN" altLang="en-US" sz="2400" smtClean="0">
                <a:solidFill>
                  <a:schemeClr val="accent2"/>
                </a:solidFill>
                <a:latin typeface="Times New Roman" panose="02020603050405020304" pitchFamily="18" charset="0"/>
              </a:rPr>
              <a:pPr>
                <a:spcBef>
                  <a:spcPct val="0"/>
                </a:spcBef>
                <a:buClrTx/>
                <a:buSzTx/>
                <a:buFontTx/>
                <a:buNone/>
              </a:pPr>
              <a:t>8</a:t>
            </a:fld>
            <a:endParaRPr lang="en-US" altLang="zh-CN" sz="2400" smtClean="0">
              <a:solidFill>
                <a:schemeClr val="accent2"/>
              </a:solidFill>
              <a:latin typeface="Times New Roman" panose="02020603050405020304" pitchFamily="18" charset="0"/>
            </a:endParaRPr>
          </a:p>
        </p:txBody>
      </p:sp>
      <p:sp>
        <p:nvSpPr>
          <p:cNvPr id="16390"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a:t>VoltDB</a:t>
            </a:r>
            <a:endParaRPr lang="zh-CN" altLang="en-US" dirty="0"/>
          </a:p>
        </p:txBody>
      </p:sp>
      <p:sp>
        <p:nvSpPr>
          <p:cNvPr id="17411" name="内容占位符 2"/>
          <p:cNvSpPr>
            <a:spLocks noGrp="1"/>
          </p:cNvSpPr>
          <p:nvPr>
            <p:ph idx="1"/>
          </p:nvPr>
        </p:nvSpPr>
        <p:spPr/>
        <p:txBody>
          <a:bodyPr/>
          <a:lstStyle/>
          <a:p>
            <a:pPr>
              <a:lnSpc>
                <a:spcPct val="150000"/>
              </a:lnSpc>
            </a:pPr>
            <a:r>
              <a:rPr lang="zh-CN" altLang="en-US" sz="2400" smtClean="0"/>
              <a:t>在官方的测试结果中，</a:t>
            </a:r>
            <a:r>
              <a:rPr lang="en-US" altLang="zh-CN" sz="2400" smtClean="0"/>
              <a:t>VoltDB</a:t>
            </a:r>
            <a:r>
              <a:rPr lang="zh-CN" altLang="en-US" sz="2400" smtClean="0"/>
              <a:t>可以轻松的扩展到</a:t>
            </a:r>
            <a:r>
              <a:rPr lang="en-US" altLang="zh-CN" sz="2400" smtClean="0"/>
              <a:t>39</a:t>
            </a:r>
            <a:r>
              <a:rPr lang="zh-CN" altLang="en-US" sz="2400" smtClean="0"/>
              <a:t>台服务器</a:t>
            </a:r>
            <a:r>
              <a:rPr lang="en-US" altLang="zh-CN" sz="2400" smtClean="0"/>
              <a:t>(300</a:t>
            </a:r>
            <a:r>
              <a:rPr lang="zh-CN" altLang="en-US" sz="2400" smtClean="0"/>
              <a:t>核</a:t>
            </a:r>
            <a:r>
              <a:rPr lang="en-US" altLang="zh-CN" sz="2400" smtClean="0"/>
              <a:t>)</a:t>
            </a:r>
            <a:r>
              <a:rPr lang="zh-CN" altLang="en-US" sz="2400" smtClean="0"/>
              <a:t>，</a:t>
            </a:r>
            <a:r>
              <a:rPr lang="en-US" altLang="zh-CN" sz="2400" smtClean="0"/>
              <a:t>120</a:t>
            </a:r>
            <a:r>
              <a:rPr lang="zh-CN" altLang="en-US" sz="2400" smtClean="0"/>
              <a:t>个分区，每秒处理</a:t>
            </a:r>
            <a:r>
              <a:rPr lang="en-US" altLang="zh-CN" sz="2400" smtClean="0"/>
              <a:t>160</a:t>
            </a:r>
            <a:r>
              <a:rPr lang="zh-CN" altLang="en-US" sz="2400" smtClean="0"/>
              <a:t>万复杂事务</a:t>
            </a:r>
            <a:endParaRPr lang="en-US" altLang="zh-CN" sz="2400" smtClean="0"/>
          </a:p>
          <a:p>
            <a:pPr>
              <a:lnSpc>
                <a:spcPct val="150000"/>
              </a:lnSpc>
            </a:pPr>
            <a:r>
              <a:rPr lang="en-US" altLang="zh-CN" sz="2400" smtClean="0"/>
              <a:t>VoltDB</a:t>
            </a:r>
            <a:r>
              <a:rPr lang="zh-CN" altLang="en-US" sz="2400" smtClean="0"/>
              <a:t>适合高频率请求、短事务的应用，也适合流式数据应用</a:t>
            </a:r>
            <a:endParaRPr lang="en-US" altLang="zh-CN" sz="2400" smtClean="0"/>
          </a:p>
          <a:p>
            <a:pPr lvl="1">
              <a:lnSpc>
                <a:spcPct val="150000"/>
              </a:lnSpc>
            </a:pPr>
            <a:r>
              <a:rPr lang="zh-CN" altLang="en-US" sz="2200" smtClean="0"/>
              <a:t>金融、零售、</a:t>
            </a:r>
            <a:r>
              <a:rPr lang="en-US" altLang="zh-CN" sz="2200" smtClean="0"/>
              <a:t>Web2.0</a:t>
            </a:r>
          </a:p>
          <a:p>
            <a:pPr lvl="1">
              <a:lnSpc>
                <a:spcPct val="150000"/>
              </a:lnSpc>
            </a:pPr>
            <a:r>
              <a:rPr lang="zh-CN" altLang="en-US" sz="2200" smtClean="0"/>
              <a:t>推荐引擎、实时广告平台、点击流处理、欺诈交易检测</a:t>
            </a:r>
          </a:p>
          <a:p>
            <a:pPr>
              <a:lnSpc>
                <a:spcPct val="150000"/>
              </a:lnSpc>
            </a:pPr>
            <a:endParaRPr lang="zh-CN" altLang="en-US" sz="2400" smtClean="0"/>
          </a:p>
        </p:txBody>
      </p:sp>
      <p:sp>
        <p:nvSpPr>
          <p:cNvPr id="4" name="日期占位符 3"/>
          <p:cNvSpPr>
            <a:spLocks noGrp="1"/>
          </p:cNvSpPr>
          <p:nvPr>
            <p:ph type="dt" sz="quarter" idx="10"/>
          </p:nvPr>
        </p:nvSpPr>
        <p:spPr/>
        <p:txBody>
          <a:bodyPr/>
          <a:lstStyle/>
          <a:p>
            <a:pPr>
              <a:defRPr/>
            </a:pPr>
            <a:fld id="{08FAAF2A-D09A-4899-A2A8-98698DE0035E}" type="datetime3">
              <a:rPr lang="zh-CN" altLang="en-US" smtClean="0"/>
              <a:pPr>
                <a:defRPr/>
              </a:pPr>
              <a:t>2022年12月5日星期一</a:t>
            </a:fld>
            <a:endParaRPr lang="en-US" altLang="zh-CN"/>
          </a:p>
        </p:txBody>
      </p:sp>
      <p:sp>
        <p:nvSpPr>
          <p:cNvPr id="17413" name="灯片编号占位符 4"/>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fld id="{6C7FB416-8F5C-4F9A-9A99-C6D6039A288D}" type="slidenum">
              <a:rPr lang="zh-CN" altLang="en-US" sz="2400" smtClean="0">
                <a:solidFill>
                  <a:schemeClr val="accent2"/>
                </a:solidFill>
                <a:latin typeface="Times New Roman" panose="02020603050405020304" pitchFamily="18" charset="0"/>
              </a:rPr>
              <a:pPr>
                <a:spcBef>
                  <a:spcPct val="0"/>
                </a:spcBef>
                <a:buClrTx/>
                <a:buSzTx/>
                <a:buFontTx/>
                <a:buNone/>
              </a:pPr>
              <a:t>9</a:t>
            </a:fld>
            <a:endParaRPr lang="en-US" altLang="zh-CN" sz="2400" smtClean="0">
              <a:solidFill>
                <a:schemeClr val="accent2"/>
              </a:solidFill>
              <a:latin typeface="Times New Roman" panose="02020603050405020304" pitchFamily="18" charset="0"/>
            </a:endParaRPr>
          </a:p>
        </p:txBody>
      </p:sp>
      <p:sp>
        <p:nvSpPr>
          <p:cNvPr id="17414" name="页脚占位符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smtClean="0">
                <a:solidFill>
                  <a:schemeClr val="tx1"/>
                </a:solidFill>
                <a:latin typeface="Times New Roman" panose="02020603050405020304" pitchFamily="18" charset="0"/>
                <a:ea typeface="宋体" panose="02010600030101010101" pitchFamily="2" charset="-122"/>
              </a:rPr>
              <a:t>大数据管理----前言</a:t>
            </a:r>
            <a:endParaRPr lang="zh-CN" altLang="zh-CN" sz="24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00"/>
        </a:solidFill>
        <a:ln w="9525" cap="flat" cmpd="sng" algn="ctr">
          <a:noFill/>
          <a:prstDash val="solid"/>
          <a:round/>
          <a:headEnd type="none" w="med" len="med"/>
          <a:tailEnd type="none" w="med" len="med"/>
        </a:ln>
        <a:effectLst/>
        <a:scene3d>
          <a:camera prst="legacyObliqueRight"/>
          <a:lightRig rig="legacyHarsh3" dir="t"/>
        </a:scene3d>
        <a:sp3d extrusionH="100000" prstMaterial="legacyMatte">
          <a:bevelT w="13500" h="13500" prst="angle"/>
          <a:bevelB w="13500" h="13500" prst="angle"/>
          <a:extrusionClr>
            <a:srgbClr val="663300"/>
          </a:extrusionClr>
        </a:sp3d>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333300"/>
        </a:solidFill>
        <a:ln w="9525" cap="flat" cmpd="sng" algn="ctr">
          <a:noFill/>
          <a:prstDash val="solid"/>
          <a:round/>
          <a:headEnd type="none" w="med" len="med"/>
          <a:tailEnd type="none" w="med" len="med"/>
        </a:ln>
        <a:effectLst/>
        <a:scene3d>
          <a:camera prst="legacyObliqueRight"/>
          <a:lightRig rig="legacyHarsh3" dir="t"/>
        </a:scene3d>
        <a:sp3d extrusionH="100000" prstMaterial="legacyMatte">
          <a:bevelT w="13500" h="13500" prst="angle"/>
          <a:bevelB w="13500" h="13500" prst="angle"/>
          <a:extrusionClr>
            <a:srgbClr val="663300"/>
          </a:extrusionClr>
        </a:sp3d>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C:\www\Microsoft Office\Templates\演示文稿\个人主页 (标准).pot</Template>
  <TotalTime>2701</TotalTime>
  <Words>2399</Words>
  <Application>Microsoft Office PowerPoint</Application>
  <PresentationFormat>全屏显示(4:3)</PresentationFormat>
  <Paragraphs>328</Paragraphs>
  <Slides>32</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Times New Roman</vt:lpstr>
      <vt:lpstr>宋体</vt:lpstr>
      <vt:lpstr>Arial</vt:lpstr>
      <vt:lpstr>隶书</vt:lpstr>
      <vt:lpstr>华文新魏</vt:lpstr>
      <vt:lpstr>Wingdings</vt:lpstr>
      <vt:lpstr>Tahoma</vt:lpstr>
      <vt:lpstr>微软雅黑</vt:lpstr>
      <vt:lpstr>Calibri</vt:lpstr>
      <vt:lpstr>个人主页 (标准)</vt:lpstr>
      <vt:lpstr>PowerPoint 演示文稿</vt:lpstr>
      <vt:lpstr>NoSQL数据库比较</vt:lpstr>
      <vt:lpstr>数据库分类</vt:lpstr>
      <vt:lpstr>提纲</vt:lpstr>
      <vt:lpstr>NewSQL数据库</vt:lpstr>
      <vt:lpstr>NewSQL数据库分类</vt:lpstr>
      <vt:lpstr>NewSQL数据库分类</vt:lpstr>
      <vt:lpstr>VoltDB</vt:lpstr>
      <vt:lpstr>VoltDB</vt:lpstr>
      <vt:lpstr>比较</vt:lpstr>
      <vt:lpstr>VoltDB的使用</vt:lpstr>
      <vt:lpstr>一个存储过程示例</vt:lpstr>
      <vt:lpstr>调用存储过程</vt:lpstr>
      <vt:lpstr>在运行时执行SQL</vt:lpstr>
      <vt:lpstr>支持的SQL</vt:lpstr>
      <vt:lpstr>提纲</vt:lpstr>
      <vt:lpstr>云数据库</vt:lpstr>
      <vt:lpstr>云数据库</vt:lpstr>
      <vt:lpstr>云数据库</vt:lpstr>
      <vt:lpstr>云数据库产品</vt:lpstr>
      <vt:lpstr>关系数据库</vt:lpstr>
      <vt:lpstr>Amazon RDS MySQL 主备机制 (Multi-AZ Deployments)</vt:lpstr>
      <vt:lpstr>Amazon RDS MySQL 读副本(Read Replicas)</vt:lpstr>
      <vt:lpstr>Amazon RDS MySQL主备机制+读副本</vt:lpstr>
      <vt:lpstr>PowerPoint 演示文稿</vt:lpstr>
      <vt:lpstr>SQL/NewSQL/NoSQL的区别及取舍</vt:lpstr>
      <vt:lpstr>NoSQL数据库接受程度调查</vt:lpstr>
      <vt:lpstr>NoSQL还是关系数据库？</vt:lpstr>
      <vt:lpstr>NoSQL还是关系数据库？</vt:lpstr>
      <vt:lpstr>NoSQL还是关系数据库？</vt:lpstr>
      <vt:lpstr>NoSQL还是关系数据库？</vt:lpstr>
      <vt:lpstr>NoSQL还是关系数据库？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gao lily</cp:lastModifiedBy>
  <cp:revision>201</cp:revision>
  <dcterms:created xsi:type="dcterms:W3CDTF">1601-01-01T00:00:00Z</dcterms:created>
  <dcterms:modified xsi:type="dcterms:W3CDTF">2022-12-05T08:31:46Z</dcterms:modified>
</cp:coreProperties>
</file>