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8" r:id="rId3"/>
    <p:sldId id="260" r:id="rId4"/>
    <p:sldId id="261" r:id="rId5"/>
    <p:sldId id="262" r:id="rId6"/>
    <p:sldId id="263" r:id="rId7"/>
    <p:sldId id="269" r:id="rId8"/>
    <p:sldId id="264" r:id="rId9"/>
    <p:sldId id="266" r:id="rId10"/>
    <p:sldId id="267" r:id="rId11"/>
    <p:sldId id="272" r:id="rId12"/>
    <p:sldId id="273" r:id="rId13"/>
    <p:sldId id="274" r:id="rId14"/>
    <p:sldId id="265" r:id="rId15"/>
    <p:sldId id="256" r:id="rId16"/>
    <p:sldId id="278" r:id="rId17"/>
    <p:sldId id="277" r:id="rId18"/>
    <p:sldId id="275" r:id="rId19"/>
    <p:sldId id="279" r:id="rId20"/>
    <p:sldId id="280" r:id="rId21"/>
    <p:sldId id="276" r:id="rId22"/>
    <p:sldId id="282" r:id="rId23"/>
    <p:sldId id="281" r:id="rId24"/>
    <p:sldId id="283" r:id="rId25"/>
    <p:sldId id="284" r:id="rId26"/>
    <p:sldId id="286" r:id="rId27"/>
    <p:sldId id="285" r:id="rId28"/>
    <p:sldId id="258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178" autoAdjust="0"/>
  </p:normalViewPr>
  <p:slideViewPr>
    <p:cSldViewPr snapToGrid="0">
      <p:cViewPr varScale="1">
        <p:scale>
          <a:sx n="59" d="100"/>
          <a:sy n="59" d="100"/>
        </p:scale>
        <p:origin x="68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CFC7D5-BDEE-C27A-CE30-6B56EEEF3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A303CE-B888-4A37-D407-98DD6F38F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0B08E6-D49E-5CA7-A221-DF08AB529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C4DF1-98D6-4B09-A272-793AC0A56278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191083-C3F4-39E6-EA09-48380B97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DA404F-BA3A-7361-9273-20E0817DA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C2C2-67E6-4088-A859-E06D4C622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48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EE74A-0E89-680B-83D8-7073264C8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A5CFF3-08DA-E03E-E0E0-31C5115D0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DF9725-1EC2-0084-FCCF-E472A7F02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C4DF1-98D6-4B09-A272-793AC0A56278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9B6D11-0EC0-3060-21C5-96C0FB212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AD9160-D597-EC6E-93F8-EA50F2B8D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C2C2-67E6-4088-A859-E06D4C622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097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123EE3-4188-801A-971D-6A1BA6802F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AD23ED-F90D-8100-CBC5-832338558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41ED96-7D37-C6DB-3B31-732D15312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C4DF1-98D6-4B09-A272-793AC0A56278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5ED4F3-6072-34AC-1234-A5C74DDC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928AF9-F197-7673-5D22-19FC28A60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C2C2-67E6-4088-A859-E06D4C622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684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8ED031-27DA-947E-A804-F2D327533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1BF61D-B01C-B983-0197-970282085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E9F9DE-4DB1-69EB-357B-311FB95CB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C4DF1-98D6-4B09-A272-793AC0A56278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32FE47-3869-F843-2CB0-5E6EB4DA1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4D1F2A-5DD4-0E62-5C83-38D1E843D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C2C2-67E6-4088-A859-E06D4C622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948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8B93F-49E6-C8B8-6624-CC19C25A9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E0CC9A-3E81-F088-9B7B-BB740FDB3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D8E92D-3A7B-527F-37B2-34C802403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C4DF1-98D6-4B09-A272-793AC0A56278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5C0E03-E73D-D22C-188E-4700216E9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C4BC9D-4923-E7B3-E982-6BE7D85E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C2C2-67E6-4088-A859-E06D4C622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29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1EA31-D097-2FA2-D27E-7A0200136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9103FB-3BC7-CD1D-F0EF-3A7A8499D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8E9E09-AE8C-3B59-3C7D-8C6506E57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F04F4B-6462-1E58-DD64-7197C278B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C4DF1-98D6-4B09-A272-793AC0A56278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99E35C-36D8-BC08-1C77-4E3152AA3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F6D632-658D-10DC-9CF7-344AFA49F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C2C2-67E6-4088-A859-E06D4C622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32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29D77-3013-2DD9-A033-2859CD5A2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DDBDDB-6C46-020D-AE3B-60C93E0FF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BEFF7C-AC0A-5AE2-75C6-021126DB1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19CEB9-A5C5-58D6-D3AD-179BEE34E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1069D6-BE5A-DFFD-AD94-9BA4EB6191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03D53F-A9E9-68C9-2A42-70300CC1B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C4DF1-98D6-4B09-A272-793AC0A56278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4F8958-BCFD-9A34-6D96-F5F2D6143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ED1CBE-3691-7687-0B91-B61FC26FC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C2C2-67E6-4088-A859-E06D4C622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28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71320-49C8-47F4-C395-B6AA94241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200001-95D8-EA0B-2B38-266912C1C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C4DF1-98D6-4B09-A272-793AC0A56278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090F4B-1423-A512-66CF-3EA19668C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212AD5-1C90-4775-D1F8-CC70E5C4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C2C2-67E6-4088-A859-E06D4C622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661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7571B7-F498-6D80-4915-064641F76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C4DF1-98D6-4B09-A272-793AC0A56278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756D23-78F0-5E6F-4155-1170E2EEA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70228F-6587-CEA1-2E14-03B554ED1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C2C2-67E6-4088-A859-E06D4C622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087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F8FDE-6583-3C0E-102A-7433B3AFA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E603AA-9903-5808-72B4-2A4AD0340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15C23F-93C7-A2CC-F5DC-98752C9F0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C9FFE5-7386-5160-8D00-C1F9A4518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C4DF1-98D6-4B09-A272-793AC0A56278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639FFB-13F8-3509-3D6D-2593287F5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67CCAC-3EED-313A-5FF3-84628D89F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C2C2-67E6-4088-A859-E06D4C622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931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0F3CD-83DF-6408-7EBD-8DCD43172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AF8C28-C7D0-D6BB-C3FE-FD409046FC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190FD2-5DFE-F7C3-6C26-A2910062C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9FEE92-8FAA-B513-A79F-C376BA3A5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C4DF1-98D6-4B09-A272-793AC0A56278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4526BD-FEBD-5D5D-4245-8B8A5F2C3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E512B3-662A-641D-8A9F-6CCD5A2DE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C2C2-67E6-4088-A859-E06D4C622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003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F8EF31-5EB4-B7D2-3533-7D10FAF5E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8FB5A4-CF74-8742-D45B-BD6133C5F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E9D946-7058-1DB9-1861-DCCEBFFF2F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C4DF1-98D6-4B09-A272-793AC0A56278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DFCC6A-4F51-A33B-31CD-21C7BBAA3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A1B463-ED16-9E78-D54E-3B9B3C5F3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6C2C2-67E6-4088-A859-E06D4C622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942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fasttext.cc/docs/en/english-vectors.html" TargetMode="External"/><Relationship Id="rId2" Type="http://schemas.openxmlformats.org/officeDocument/2006/relationships/hyperlink" Target="https://fasttext.cc/docs/en/crawl-vectors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anshu.com/p/d0617dbf394a" TargetMode="External"/><Relationship Id="rId2" Type="http://schemas.openxmlformats.org/officeDocument/2006/relationships/hyperlink" Target="https://zhuanlan.zhihu.com/p/37050349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csdn.net/u011984148/article/details/107218502/" TargetMode="External"/><Relationship Id="rId4" Type="http://schemas.openxmlformats.org/officeDocument/2006/relationships/hyperlink" Target="https://zhuanlan.zhihu.com/p/3296552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9DCBF14-22B9-4785-B8F8-7255489063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10</a:t>
            </a:r>
            <a:r>
              <a:rPr lang="zh-CN" altLang="en-US" dirty="0"/>
              <a:t>讲 文本分类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C6C76609-E4F5-4D15-9AAD-B025C3DA40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067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7ECCC-663E-4237-8914-9D7286277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677B5A-AF98-4157-A455-3642E3646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5519"/>
            <a:ext cx="10515600" cy="4351338"/>
          </a:xfrm>
        </p:spPr>
        <p:txBody>
          <a:bodyPr/>
          <a:lstStyle/>
          <a:p>
            <a:r>
              <a:rPr lang="zh-CN" altLang="en-US" b="1" dirty="0"/>
              <a:t>文本分类流程</a:t>
            </a:r>
            <a:endParaRPr lang="zh-CN" altLang="en-US" dirty="0"/>
          </a:p>
        </p:txBody>
      </p:sp>
      <p:sp>
        <p:nvSpPr>
          <p:cNvPr id="4" name="AutoShape 2" descr="https://upload-images.jianshu.io/upload_images/24409552-1d5ef9f9b63ef313.png?imageMogr2/auto-orient/strip|imageView2/2/w/831/format/webp">
            <a:extLst>
              <a:ext uri="{FF2B5EF4-FFF2-40B4-BE49-F238E27FC236}">
                <a16:creationId xmlns:a16="http://schemas.microsoft.com/office/drawing/2014/main" id="{170492F6-A04D-4AD6-A006-B1DCF07BE5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s://upload-images.jianshu.io/upload_images/24409552-1d5ef9f9b63ef313.png?imageMogr2/auto-orient/strip|imageView2/2/format/webp">
            <a:extLst>
              <a:ext uri="{FF2B5EF4-FFF2-40B4-BE49-F238E27FC236}">
                <a16:creationId xmlns:a16="http://schemas.microsoft.com/office/drawing/2014/main" id="{A732D335-0596-43BC-B95C-1071424CED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90E8AD3-5604-413C-8ED6-62312BD1E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709" y="2801143"/>
            <a:ext cx="9119457" cy="276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179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F7FC9-BA25-05C9-09F2-05341DF5D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/>
              <a:t>Doc2vec</a:t>
            </a:r>
            <a:r>
              <a:rPr lang="zh-CN" altLang="en-US" dirty="0"/>
              <a:t>用于文本分类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B2E1B0-7283-AD64-3E48-2DC6D7B30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1. </a:t>
            </a:r>
            <a:r>
              <a:rPr lang="zh-CN" altLang="en-US" dirty="0"/>
              <a:t>数据预处理：进行分词。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2. </a:t>
            </a:r>
            <a:r>
              <a:rPr lang="zh-CN" altLang="en-US" dirty="0"/>
              <a:t>训练</a:t>
            </a:r>
            <a:r>
              <a:rPr lang="en-US" altLang="zh-CN" dirty="0"/>
              <a:t>Doc2vec</a:t>
            </a:r>
            <a:r>
              <a:rPr lang="zh-CN" altLang="en-US" dirty="0"/>
              <a:t>模型：得到文档级别的嵌入向量。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3. </a:t>
            </a:r>
            <a:r>
              <a:rPr lang="zh-CN" altLang="en-US" dirty="0"/>
              <a:t>创建数据集文档向量：对于每个文档，使用训练好的</a:t>
            </a:r>
            <a:r>
              <a:rPr lang="en-US" altLang="zh-CN" dirty="0"/>
              <a:t>Doc2vec</a:t>
            </a:r>
            <a:r>
              <a:rPr lang="zh-CN" altLang="en-US" dirty="0"/>
              <a:t>模型来获取该文档的向量表示。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4. </a:t>
            </a:r>
            <a:r>
              <a:rPr lang="zh-CN" altLang="en-US" dirty="0"/>
              <a:t>数据集拆分：将数据集分成训练集和测试集。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5. </a:t>
            </a:r>
            <a:r>
              <a:rPr lang="zh-CN" altLang="en-US" dirty="0"/>
              <a:t>训练分类器：使用训练集训练一个分类器，比如朴素贝叶斯、</a:t>
            </a:r>
            <a:r>
              <a:rPr lang="en-US" altLang="zh-CN" dirty="0"/>
              <a:t>SVM</a:t>
            </a:r>
            <a:r>
              <a:rPr lang="zh-CN" altLang="en-US" dirty="0"/>
              <a:t>、逻辑回归、神经网络等。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63690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7FBD94-C161-2280-F6EE-D8643330A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32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</a:t>
            </a:r>
            <a:r>
              <a:rPr lang="en-US" altLang="zh-CN" sz="32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Doc2Vec</a:t>
            </a:r>
            <a:r>
              <a:rPr lang="zh-CN" altLang="zh-CN" sz="32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模型进行微调以优化文档向量的表示效果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9FC1A8-E1C4-E969-AEBA-E1598F042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</a:pPr>
            <a:r>
              <a:rPr lang="en-US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增加训练迭代次数：</a:t>
            </a:r>
            <a:endParaRPr lang="en-US" altLang="zh-CN" sz="2000" kern="100" dirty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增加模型的迭代次数可以提高模型的准确性和稳定性，</a:t>
            </a:r>
            <a:endParaRPr lang="en-US" altLang="zh-CN" sz="1800" dirty="0">
              <a:solidFill>
                <a:srgbClr val="000000"/>
              </a:solidFill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更多的迭代可以使每个单词和文档更好地被考虑到。</a:t>
            </a:r>
            <a:endParaRPr lang="en-US" altLang="zh-CN" sz="1600" kern="100" dirty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调整向量维度：</a:t>
            </a:r>
            <a:endParaRPr lang="en-US" altLang="zh-CN" sz="2000" kern="100" dirty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</a:pPr>
            <a:r>
              <a:rPr lang="zh-CN" altLang="zh-CN" sz="16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一般而言，向量维度越高，表示效果会更好，但会消耗更多的计算资源。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调整学习率：</a:t>
            </a:r>
            <a:endParaRPr lang="en-US" altLang="zh-CN" sz="2000" kern="100" dirty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</a:pPr>
            <a:r>
              <a:rPr lang="zh-CN" altLang="zh-CN" sz="16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可以通过逐步减小学习率，让模型更加准确地学习到数据。</a:t>
            </a:r>
            <a:endParaRPr lang="en-US" altLang="zh-CN" sz="1600" kern="100" dirty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</a:pPr>
            <a:r>
              <a:rPr lang="zh-CN" altLang="zh-CN" sz="16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一般而言，在初始阶段的学习率应该较高，之后逐步减小，直到趋于稳定。</a:t>
            </a:r>
            <a:endParaRPr lang="en-US" altLang="zh-CN" sz="1600" kern="100" dirty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调整窗口大小：</a:t>
            </a:r>
            <a:endParaRPr lang="en-US" altLang="zh-CN" sz="1800" kern="100" dirty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zh-CN" altLang="zh-CN" sz="14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较小的窗口可以提供更多的关注点，并且可能会导致更准确的表示，但会损失到更广泛的文本上下文。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增加负采样数量：</a:t>
            </a:r>
            <a:endParaRPr lang="en-US" altLang="zh-CN" sz="1800" kern="100" dirty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zh-CN" altLang="zh-CN" sz="14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增加负采样数量可以提高模型的性能，但也可能增加了计算成本。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使用不同的训练算法：</a:t>
            </a:r>
            <a:endParaRPr lang="en-US" altLang="zh-CN" sz="1800" kern="100" dirty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</a:pP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567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3942E5-92DB-8F33-28DB-37C6A216B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/>
              <a:t>Word2vec</a:t>
            </a:r>
            <a:r>
              <a:rPr lang="zh-CN" altLang="en-US" dirty="0"/>
              <a:t>用于文本分类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B87038-8598-FC63-0DB4-65AD09755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在进行</a:t>
            </a:r>
            <a:r>
              <a:rPr lang="en-US" altLang="zh-CN" dirty="0"/>
              <a:t>Word2vec</a:t>
            </a:r>
            <a:r>
              <a:rPr lang="zh-CN" altLang="en-US" dirty="0"/>
              <a:t>模型训练时，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可调节模型的不同超参数以优化模型性能。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如向量维度、单词频率阈值、采样率等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创建文本向量表示：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对于每个文本，将其所有的单词或子词的</a:t>
            </a:r>
            <a:r>
              <a:rPr lang="en-US" altLang="zh-CN" dirty="0"/>
              <a:t>Word2vec</a:t>
            </a:r>
            <a:r>
              <a:rPr lang="zh-CN" altLang="en-US" dirty="0"/>
              <a:t>向量取平均或者加权平均得到一个文本向量表示。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06338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3A9A9-16B1-40A1-9522-228D50632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AutoShape 4" descr="https://pic3.zhimg.com/80/v2-e61e759ebcc2d47f80c11341f55a8626_720w.webp">
            <a:extLst>
              <a:ext uri="{FF2B5EF4-FFF2-40B4-BE49-F238E27FC236}">
                <a16:creationId xmlns:a16="http://schemas.microsoft.com/office/drawing/2014/main" id="{9A8C9F2E-07DD-4371-87D7-799202C0D21F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s://pic3.zhimg.com/80/v2-e61e759ebcc2d47f80c11341f55a8626_720w.webp">
            <a:extLst>
              <a:ext uri="{FF2B5EF4-FFF2-40B4-BE49-F238E27FC236}">
                <a16:creationId xmlns:a16="http://schemas.microsoft.com/office/drawing/2014/main" id="{94A5EA2B-5912-428D-A76E-5FA6FB83BB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2" name="Picture 8" descr="https://pic3.zhimg.com/v2-e61e759ebcc2d47f80c11341f55a8626_r.jpg">
            <a:extLst>
              <a:ext uri="{FF2B5EF4-FFF2-40B4-BE49-F238E27FC236}">
                <a16:creationId xmlns:a16="http://schemas.microsoft.com/office/drawing/2014/main" id="{C81B7C28-6657-480C-8726-003D093B3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1613"/>
            <a:ext cx="12192000" cy="645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949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D4D1045-31E5-FA81-D702-5D3FB02E2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 err="1"/>
              <a:t>fastText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30F794E-F386-01CA-1A54-3E9B39834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effectLst/>
              </a:rPr>
              <a:t>Facebook</a:t>
            </a:r>
            <a:r>
              <a:rPr lang="zh-CN" altLang="en-US" dirty="0">
                <a:effectLst/>
              </a:rPr>
              <a:t>于</a:t>
            </a:r>
            <a:r>
              <a:rPr lang="en-US" altLang="zh-CN" dirty="0">
                <a:effectLst/>
              </a:rPr>
              <a:t>2016</a:t>
            </a:r>
            <a:r>
              <a:rPr lang="zh-CN" altLang="en-US" dirty="0">
                <a:effectLst/>
              </a:rPr>
              <a:t>年开源的一个</a:t>
            </a:r>
            <a:r>
              <a:rPr lang="zh-CN" altLang="en-US" dirty="0">
                <a:solidFill>
                  <a:srgbClr val="FF0000"/>
                </a:solidFill>
                <a:effectLst/>
              </a:rPr>
              <a:t>词向量</a:t>
            </a:r>
            <a:r>
              <a:rPr lang="zh-CN" altLang="en-US" dirty="0">
                <a:effectLst/>
              </a:rPr>
              <a:t>计算和文本分类工具</a:t>
            </a:r>
            <a:endParaRPr lang="en-US" altLang="zh-CN" dirty="0">
              <a:effectLst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FastText</a:t>
            </a:r>
            <a:r>
              <a:rPr lang="en-US" altLang="zh-CN" dirty="0"/>
              <a:t> </a:t>
            </a:r>
            <a:r>
              <a:rPr lang="zh-CN" altLang="en-US" dirty="0"/>
              <a:t>的新词嵌入方法</a:t>
            </a:r>
            <a:endParaRPr lang="en-US" altLang="zh-CN" dirty="0">
              <a:effectLst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effectLst/>
              </a:rPr>
              <a:t>在学术上并没有太大创新</a:t>
            </a:r>
            <a:endParaRPr lang="en-US" altLang="zh-CN" dirty="0">
              <a:effectLst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effectLst/>
              </a:rPr>
              <a:t>优点也非常明显</a:t>
            </a:r>
            <a:endParaRPr lang="en-US" altLang="zh-CN" dirty="0">
              <a:effectLst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effectLst/>
              </a:rPr>
              <a:t>在文本分类任务中，</a:t>
            </a:r>
            <a:r>
              <a:rPr lang="en-US" altLang="zh-CN" dirty="0" err="1">
                <a:effectLst/>
              </a:rPr>
              <a:t>fastText</a:t>
            </a:r>
            <a:r>
              <a:rPr lang="zh-CN" altLang="en-US" dirty="0">
                <a:effectLst/>
              </a:rPr>
              <a:t>（浅层网络）往往能取得和深度网络相媲美的精度，却在训练时间上比深度网络快许多数量级。</a:t>
            </a:r>
            <a:endParaRPr lang="en-US" altLang="zh-CN" dirty="0">
              <a:effectLst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>
                <a:effectLst/>
              </a:rPr>
              <a:t>在标准的多核</a:t>
            </a:r>
            <a:r>
              <a:rPr lang="en-US" altLang="zh-CN" dirty="0">
                <a:effectLst/>
              </a:rPr>
              <a:t>CPU</a:t>
            </a:r>
            <a:r>
              <a:rPr lang="zh-CN" altLang="en-US" dirty="0">
                <a:effectLst/>
              </a:rPr>
              <a:t>上， </a:t>
            </a:r>
            <a:endParaRPr lang="en-US" altLang="zh-CN" dirty="0">
              <a:effectLst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>
                <a:effectLst/>
              </a:rPr>
              <a:t>能够训练</a:t>
            </a:r>
            <a:r>
              <a:rPr lang="en-US" altLang="zh-CN" dirty="0">
                <a:effectLst/>
              </a:rPr>
              <a:t>10</a:t>
            </a:r>
            <a:r>
              <a:rPr lang="zh-CN" altLang="en-US" dirty="0">
                <a:effectLst/>
              </a:rPr>
              <a:t>亿词级别语料库的词向量，    </a:t>
            </a:r>
            <a:r>
              <a:rPr lang="en-US" altLang="zh-CN" dirty="0">
                <a:effectLst/>
              </a:rPr>
              <a:t>10</a:t>
            </a:r>
            <a:r>
              <a:rPr lang="zh-CN" altLang="en-US" dirty="0">
                <a:effectLst/>
              </a:rPr>
              <a:t>分钟之内，</a:t>
            </a:r>
            <a:endParaRPr lang="en-US" altLang="zh-CN" dirty="0">
              <a:effectLst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>
                <a:effectLst/>
              </a:rPr>
              <a:t>分类有着</a:t>
            </a:r>
            <a:r>
              <a:rPr lang="en-US" altLang="zh-CN" dirty="0">
                <a:effectLst/>
              </a:rPr>
              <a:t>30</a:t>
            </a:r>
            <a:r>
              <a:rPr lang="zh-CN" altLang="en-US" dirty="0">
                <a:effectLst/>
              </a:rPr>
              <a:t>万多类别的</a:t>
            </a:r>
            <a:r>
              <a:rPr lang="en-US" altLang="zh-CN" dirty="0">
                <a:effectLst/>
              </a:rPr>
              <a:t>50</a:t>
            </a:r>
            <a:r>
              <a:rPr lang="zh-CN" altLang="en-US" dirty="0">
                <a:effectLst/>
              </a:rPr>
              <a:t>多万句子，        </a:t>
            </a:r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分钟之内。</a:t>
            </a:r>
          </a:p>
          <a:p>
            <a:pPr marL="0" indent="0">
              <a:buNone/>
            </a:pPr>
            <a:br>
              <a:rPr lang="zh-CN" altLang="en-US" dirty="0">
                <a:effectLst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9675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B9B58-1F9F-B4D7-3BBC-5EB4B006A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lt"/>
                <a:ea typeface="+mn-ea"/>
                <a:cs typeface="+mn-cs"/>
              </a:rPr>
              <a:t>Word2Vec</a:t>
            </a:r>
            <a:r>
              <a:rPr lang="zh-CN" altLang="en-US" dirty="0">
                <a:latin typeface="+mn-lt"/>
                <a:ea typeface="+mn-ea"/>
                <a:cs typeface="+mn-cs"/>
              </a:rPr>
              <a:t>的局限性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B88818-0B93-0258-5F74-70EB2CDF9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36341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zh-CN" dirty="0"/>
              <a:t>Out of Vocabulary(OOV)</a:t>
            </a:r>
            <a:r>
              <a:rPr lang="zh-CN" altLang="en-US" dirty="0"/>
              <a:t>单词：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Word2Vec</a:t>
            </a:r>
            <a:r>
              <a:rPr lang="zh-CN" altLang="en-US" dirty="0"/>
              <a:t>中，需要为每个单词创建嵌入。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它不能处理任何在训练中没有遇到过的单词。</a:t>
            </a:r>
          </a:p>
          <a:p>
            <a:pPr>
              <a:lnSpc>
                <a:spcPct val="110000"/>
              </a:lnSpc>
            </a:pPr>
            <a:r>
              <a:rPr lang="zh-CN" altLang="en-US" dirty="0"/>
              <a:t>形态学：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对于词根相同的单词，如“</a:t>
            </a:r>
            <a:r>
              <a:rPr lang="en-US" altLang="zh-CN" dirty="0"/>
              <a:t>eat”</a:t>
            </a:r>
            <a:r>
              <a:rPr lang="zh-CN" altLang="en-US" dirty="0"/>
              <a:t>和“</a:t>
            </a:r>
            <a:r>
              <a:rPr lang="en-US" altLang="zh-CN" dirty="0"/>
              <a:t>eaten”</a:t>
            </a:r>
            <a:r>
              <a:rPr lang="zh-CN" altLang="en-US" dirty="0"/>
              <a:t>，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en-US" altLang="zh-CN" dirty="0"/>
              <a:t>Word2Vec</a:t>
            </a:r>
            <a:r>
              <a:rPr lang="zh-CN" altLang="en-US" dirty="0"/>
              <a:t>没有任何的参数共享。</a:t>
            </a:r>
            <a:endParaRPr lang="en-US" altLang="zh-CN" dirty="0"/>
          </a:p>
          <a:p>
            <a:pPr lvl="2">
              <a:lnSpc>
                <a:spcPct val="110000"/>
              </a:lnSpc>
            </a:pPr>
            <a:r>
              <a:rPr lang="zh-CN" altLang="en-US" dirty="0"/>
              <a:t>每个单词都是根据上下文来学习的。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因此，可以利用单词的内部结构来提高这个过程的效率。</a:t>
            </a:r>
          </a:p>
          <a:p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AD099C-BCA6-2192-FAEE-B7ECAD1CA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690" y="1590675"/>
            <a:ext cx="3286125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943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BD71F-76DE-4376-8F27-8BCD3BF9E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子词</a:t>
            </a:r>
            <a:r>
              <a:rPr lang="en-US" altLang="zh-CN" dirty="0"/>
              <a:t>Sub-word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8A3068-021E-27F0-FFB7-4EA4D458C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 err="1"/>
              <a:t>Fastext</a:t>
            </a:r>
            <a:r>
              <a:rPr lang="zh-CN" altLang="en-US" dirty="0"/>
              <a:t>使用子单词嵌入的概念，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利用单词的内部结构来改进从</a:t>
            </a:r>
            <a:r>
              <a:rPr lang="en-US" altLang="zh-CN" dirty="0"/>
              <a:t>skip-gram</a:t>
            </a:r>
            <a:r>
              <a:rPr lang="zh-CN" altLang="en-US" dirty="0"/>
              <a:t>法获得的向量表示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单词嵌入不是基于整个单词而是基于其组成子单词生成的。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有助于更好地捕捉单词的含义和上下文，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尤其是对于未知词汇的情况。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4239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F6E402-CD06-D682-C199-517517EF9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8918"/>
            <a:ext cx="10515600" cy="564804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zh-CN" sz="28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子词嵌入</a:t>
            </a:r>
            <a:endParaRPr lang="en-US" altLang="zh-CN" sz="2800" kern="100" dirty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zh-CN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将单词划分成不同的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n-gram</a:t>
            </a:r>
            <a:r>
              <a:rPr lang="zh-CN" altLang="zh-CN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子序列，</a:t>
            </a:r>
            <a:endParaRPr lang="en-US" altLang="zh-CN" kern="100" dirty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zh-CN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超参数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来控制划分子词或字符的大小。</a:t>
            </a:r>
            <a:endParaRPr lang="en-US" altLang="zh-CN" sz="2000" kern="100" dirty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zh-CN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通常，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值在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之间。</a:t>
            </a:r>
            <a:endParaRPr lang="en-US" altLang="zh-CN" sz="2000" kern="100" dirty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zh-CN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较小的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值可以捕捉单词内更精细的语义信息，但其覆盖范围较窄，</a:t>
            </a:r>
            <a:endParaRPr lang="en-US" altLang="zh-CN" sz="2000" kern="100" dirty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zh-CN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较大的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值则能够覆盖更多的语言模式，但可能会失去一些细节。</a:t>
            </a:r>
            <a:endParaRPr lang="en-US" altLang="zh-CN" kern="100" dirty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zh-CN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将这些子序列表示为向量，</a:t>
            </a:r>
            <a:endParaRPr lang="en-US" altLang="zh-CN" kern="100" dirty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zh-CN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将这些向量合并成单个单词的向量表示。</a:t>
            </a:r>
            <a:endParaRPr lang="en-US" altLang="zh-CN" kern="100" dirty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28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这种方法可以更好地处理未登录词，</a:t>
            </a:r>
            <a:endParaRPr lang="en-US" altLang="zh-CN" sz="2800" kern="100" dirty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28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因为许多未登录词可能包含和已知单词类似的子词或字符。</a:t>
            </a:r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6C55AA9-19DD-5A24-2A24-BC3B79EBF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283" y="598675"/>
            <a:ext cx="5743575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747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CF164-A9CB-5856-9946-358BA84E5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ECC2E5-0A0E-6F36-E61D-938124CCF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存在大量的唯一的</a:t>
            </a:r>
            <a:r>
              <a:rPr lang="en-US" altLang="zh-CN" dirty="0"/>
              <a:t>n-grams</a:t>
            </a:r>
            <a:r>
              <a:rPr lang="zh-CN" altLang="en-US" dirty="0"/>
              <a:t>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应用哈希来限制内存需求。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B</a:t>
            </a:r>
            <a:r>
              <a:rPr lang="zh-CN" altLang="en-US" dirty="0"/>
              <a:t>表示存储桶的大小。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文章中用的桶的大小为</a:t>
            </a:r>
            <a:r>
              <a:rPr lang="en-US" altLang="zh-CN" dirty="0"/>
              <a:t>200</a:t>
            </a:r>
            <a:r>
              <a:rPr lang="zh-CN" altLang="en-US" dirty="0"/>
              <a:t>万。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使用</a:t>
            </a:r>
            <a:r>
              <a:rPr lang="en-US" altLang="zh-CN" dirty="0"/>
              <a:t>Fowler-Noll-Vo</a:t>
            </a:r>
            <a:r>
              <a:rPr lang="zh-CN" altLang="en-US" dirty="0"/>
              <a:t>散列函数的</a:t>
            </a:r>
            <a:r>
              <a:rPr lang="en-US" altLang="zh-CN" dirty="0"/>
              <a:t>FNV-1a</a:t>
            </a:r>
            <a:r>
              <a:rPr lang="zh-CN" altLang="en-US" dirty="0"/>
              <a:t>变体将字符序列散列为整数值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8441C68-169D-9314-D061-E76DFF070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718" y="2004966"/>
            <a:ext cx="4714875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DB663C5-5C0C-1408-2A18-954D011FC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937" y="5253038"/>
            <a:ext cx="4048125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926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3355E-1736-44C8-8DAA-647146531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8F6BEF-7346-4CCE-9F13-AD3B3F9B0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、文本分类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 err="1"/>
              <a:t>fastText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 err="1"/>
              <a:t>TextCNN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0830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7DEED6-0DE9-E7CF-9B24-2A53C4CA8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使用负采样的</a:t>
            </a:r>
            <a:r>
              <a:rPr lang="en-US" altLang="zh-CN" dirty="0"/>
              <a:t>Skip-gram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2EA4A9-1777-8115-79C1-7D60F7F3D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中心词的嵌入是通过取字符</a:t>
            </a:r>
            <a:r>
              <a:rPr lang="en-US" altLang="zh-CN" dirty="0"/>
              <a:t>n-grams</a:t>
            </a:r>
            <a:r>
              <a:rPr lang="zh-CN" altLang="en-US" dirty="0"/>
              <a:t>的向量和整个词本身来计算的。</a:t>
            </a:r>
            <a:endParaRPr lang="en-US" altLang="zh-CN" dirty="0"/>
          </a:p>
          <a:p>
            <a:r>
              <a:rPr lang="zh-CN" altLang="en-US" dirty="0"/>
              <a:t>对于实际的上下文单词，我们直接从嵌入表示中获取它们的单词向量，不需要加上</a:t>
            </a:r>
            <a:r>
              <a:rPr lang="en-US" altLang="zh-CN" dirty="0"/>
              <a:t>n-grams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 algn="l">
              <a:buNone/>
            </a:pPr>
            <a:endParaRPr lang="zh-CN" altLang="en-US" dirty="0"/>
          </a:p>
          <a:p>
            <a:pPr algn="l"/>
            <a:r>
              <a:rPr lang="zh-CN" altLang="en-US" dirty="0"/>
              <a:t>在中心词和实际上下文词之间取点积，并应用</a:t>
            </a:r>
            <a:r>
              <a:rPr lang="en-US" altLang="zh-CN" dirty="0"/>
              <a:t>sigmoid</a:t>
            </a:r>
            <a:r>
              <a:rPr lang="zh-CN" altLang="en-US" dirty="0"/>
              <a:t>函数来得到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1</a:t>
            </a:r>
            <a:r>
              <a:rPr lang="zh-CN" altLang="en-US" dirty="0"/>
              <a:t>之间的匹配分数。</a:t>
            </a:r>
          </a:p>
          <a:p>
            <a:pPr algn="l"/>
            <a:r>
              <a:rPr lang="zh-CN" altLang="en-US" dirty="0"/>
              <a:t>基于这种损失，使用</a:t>
            </a:r>
            <a:r>
              <a:rPr lang="en-US" altLang="zh-CN" dirty="0"/>
              <a:t>SGD</a:t>
            </a:r>
            <a:r>
              <a:rPr lang="zh-CN" altLang="en-US" dirty="0"/>
              <a:t>优化器更新嵌入向量，使实际上下文词更接近中心词，同时增加了与负样本的距离</a:t>
            </a:r>
          </a:p>
          <a:p>
            <a:pPr marL="0" indent="0">
              <a:buNone/>
            </a:pPr>
            <a:br>
              <a:rPr lang="zh-CN" altLang="en-US" dirty="0"/>
            </a:br>
            <a:endParaRPr lang="zh-CN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BBBA21F-E6F4-6558-9D50-FEA80EE96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269" y="799306"/>
            <a:ext cx="471487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B44E4549-6A77-088E-45EC-75449F4DC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660" y="2572870"/>
            <a:ext cx="4933950" cy="123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28646B5F-8356-E545-66E4-DCB965D39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069" y="2572870"/>
            <a:ext cx="3095625" cy="85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B5822323-821D-F444-C856-A39A08B42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740" y="5235389"/>
            <a:ext cx="8477250" cy="151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910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12C13-9B5D-F66B-F186-7632ABEEE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393FBE-89F2-B88A-7AE5-782BE4B62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fastText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：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文本分类模型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just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embedding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是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fastText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分类的产物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just"/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fastText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模型也只有三层：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lvl="1" algn="just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输入层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lvl="2" algn="just"/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fastText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的输入是多个单词及其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n-gram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特征，这些特征用来表示单个文档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lvl="2" algn="just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单词：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onehot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，被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embedding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过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lvl="2" algn="just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单词的字符级别的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n-gram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向量作为额外的特征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lvl="1" algn="just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隐含层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lvl="2" algn="just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对一个文档中所有单词的向量进行叠加平均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lvl="1" algn="just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输出层（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Hierarchical 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Softmax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lvl="2" algn="just"/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fastText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的输出是文档对应的类标。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lvl="2" algn="just"/>
            <a:endParaRPr lang="zh-CN" altLang="en-US" dirty="0"/>
          </a:p>
        </p:txBody>
      </p:sp>
      <p:pic>
        <p:nvPicPr>
          <p:cNvPr id="4" name="Picture 2" descr="https://pic2.zhimg.com/80/v2-7f38f23e98ee89d21fd16e34d5f07d69_1440w.webp">
            <a:extLst>
              <a:ext uri="{FF2B5EF4-FFF2-40B4-BE49-F238E27FC236}">
                <a16:creationId xmlns:a16="http://schemas.microsoft.com/office/drawing/2014/main" id="{CC6261EC-1E3A-0CE7-0F7B-73CEC4D42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291" y="113167"/>
            <a:ext cx="4599874" cy="315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804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DD2C7-9D5C-160C-A471-1F71C9994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8CCB12-2A25-79AE-E5AE-7AFDACBD9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8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子词嵌入是一种将单词划分成子词或字符，并将这些子词或字符表示为向量的技术</a:t>
            </a:r>
            <a:endParaRPr lang="en-US" altLang="zh-CN" sz="2800" kern="100" dirty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800" kern="100" dirty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8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能够为不同的语言和语言模型提供更强的泛化性能。</a:t>
            </a:r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hlinkClick r:id="rId2"/>
              </a:rPr>
              <a:t>https://fasttext.cc/docs/en/crawl-vectors.html</a:t>
            </a:r>
            <a:r>
              <a:rPr lang="zh-CN" altLang="en-US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kern="100" dirty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2" algn="just"/>
            <a:r>
              <a:rPr lang="en-US" altLang="zh-CN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157</a:t>
            </a:r>
            <a:r>
              <a:rPr lang="zh-CN" altLang="en-US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种语言在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Common Crawl</a:t>
            </a:r>
            <a:r>
              <a:rPr lang="zh-CN" altLang="en-US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Wikipedia</a:t>
            </a:r>
            <a:r>
              <a:rPr lang="zh-CN" altLang="en-US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的预训练词向量</a:t>
            </a:r>
            <a:endParaRPr lang="en-US" altLang="zh-CN" kern="100" dirty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hlinkClick r:id="rId3"/>
              </a:rPr>
              <a:t>https://fasttext.cc/docs/en/english-vectors.html</a:t>
            </a:r>
            <a:endParaRPr lang="en-US" altLang="zh-CN" kern="100" dirty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2" algn="just"/>
            <a:r>
              <a:rPr lang="zh-CN" altLang="en-US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各种英语的词向量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6773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0DB496-B928-AFBB-C0E7-42AEDDC70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比较</a:t>
            </a:r>
            <a:r>
              <a:rPr lang="en-US" altLang="zh-CN" dirty="0" err="1"/>
              <a:t>fastText</a:t>
            </a:r>
            <a:r>
              <a:rPr lang="en-US" altLang="zh-CN" dirty="0"/>
              <a:t> </a:t>
            </a:r>
            <a:r>
              <a:rPr lang="zh-CN" altLang="en-US" dirty="0"/>
              <a:t>与</a:t>
            </a:r>
            <a:r>
              <a:rPr lang="en-US" altLang="zh-CN" dirty="0"/>
              <a:t>word2vec-skipgram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0FB10C-A92E-A4AF-1F92-281335C1E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/>
              <a:t>对于形态丰富的语言</a:t>
            </a:r>
            <a:r>
              <a:rPr lang="en-US" altLang="zh-CN" sz="2000" dirty="0"/>
              <a:t>(</a:t>
            </a:r>
            <a:r>
              <a:rPr lang="zh-CN" altLang="en-US" sz="2000" dirty="0"/>
              <a:t>如捷克语和德语</a:t>
            </a:r>
            <a:r>
              <a:rPr lang="en-US" altLang="zh-CN" sz="2000" dirty="0"/>
              <a:t>)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FastText</a:t>
            </a:r>
            <a:r>
              <a:rPr lang="zh-CN" altLang="en-US" sz="2000" dirty="0"/>
              <a:t>显著提高了句法词类比任务的性能。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与</a:t>
            </a:r>
            <a:r>
              <a:rPr lang="en-US" altLang="zh-CN" sz="2000" dirty="0"/>
              <a:t>Word2Vec</a:t>
            </a:r>
            <a:r>
              <a:rPr lang="zh-CN" altLang="en-US" sz="2000" dirty="0"/>
              <a:t>相比，</a:t>
            </a:r>
            <a:r>
              <a:rPr lang="en-US" altLang="zh-CN" sz="2000" dirty="0" err="1"/>
              <a:t>FastText</a:t>
            </a:r>
            <a:r>
              <a:rPr lang="zh-CN" altLang="en-US" sz="2000" dirty="0"/>
              <a:t>降低了语义类比任务的性能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/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/>
              <a:t>FastText</a:t>
            </a:r>
            <a:r>
              <a:rPr lang="zh-CN" altLang="en-US" sz="2000" dirty="0"/>
              <a:t>比常规的</a:t>
            </a:r>
            <a:r>
              <a:rPr lang="en-US" altLang="zh-CN" sz="2000" dirty="0" err="1"/>
              <a:t>skipgram</a:t>
            </a:r>
            <a:r>
              <a:rPr lang="zh-CN" altLang="en-US" sz="2000" dirty="0"/>
              <a:t>慢</a:t>
            </a:r>
            <a:r>
              <a:rPr lang="en-US" altLang="zh-CN" sz="2000" dirty="0"/>
              <a:t>1.5</a:t>
            </a:r>
            <a:r>
              <a:rPr lang="zh-CN" altLang="en-US" sz="2000" dirty="0"/>
              <a:t>倍，因为增加了</a:t>
            </a:r>
            <a:r>
              <a:rPr lang="en-US" altLang="zh-CN" sz="2000" dirty="0"/>
              <a:t>n-grams</a:t>
            </a:r>
            <a:r>
              <a:rPr lang="zh-CN" altLang="en-US" sz="2000" dirty="0"/>
              <a:t>的开销。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在单词相似度任务中，使用带有字符</a:t>
            </a:r>
            <a:r>
              <a:rPr lang="en-US" altLang="zh-CN" sz="2000" dirty="0" err="1"/>
              <a:t>ngrams</a:t>
            </a:r>
            <a:r>
              <a:rPr lang="zh-CN" altLang="en-US" sz="2000" dirty="0"/>
              <a:t>的</a:t>
            </a:r>
            <a:r>
              <a:rPr lang="en-US" altLang="zh-CN" sz="2000" dirty="0"/>
              <a:t>sub-word</a:t>
            </a:r>
            <a:r>
              <a:rPr lang="zh-CN" altLang="en-US" sz="2000" dirty="0"/>
              <a:t>信息比</a:t>
            </a:r>
            <a:r>
              <a:rPr lang="en-US" altLang="zh-CN" sz="2000" dirty="0"/>
              <a:t>CBOW</a:t>
            </a:r>
            <a:r>
              <a:rPr lang="zh-CN" altLang="en-US" sz="2000" dirty="0"/>
              <a:t>和</a:t>
            </a:r>
            <a:r>
              <a:rPr lang="en-US" altLang="zh-CN" sz="2000" dirty="0"/>
              <a:t>skip-gram</a:t>
            </a:r>
            <a:r>
              <a:rPr lang="zh-CN" altLang="en-US" sz="2000" dirty="0"/>
              <a:t>基线具有更好的性能。用子词求和的方法表示词外词比用空向量表示具有更好的性能。</a:t>
            </a:r>
            <a:br>
              <a:rPr lang="zh-CN" altLang="en-US" sz="2000" dirty="0"/>
            </a:br>
            <a:endParaRPr lang="zh-CN" altLang="en-US" sz="20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C69EE71-2679-77B7-0B86-71B10F327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197" y="2962779"/>
            <a:ext cx="486727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154C969B-C643-1525-9F9A-C35F5AF85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197" y="3306688"/>
            <a:ext cx="2640044" cy="932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591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DF0AD-BE80-E3D6-089D-FE0A2C6A1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B41B66-62DF-4CAC-DC66-E38FE3585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err="1"/>
              <a:t>Fasttext</a:t>
            </a:r>
            <a:r>
              <a:rPr lang="zh-CN" altLang="en-US" dirty="0"/>
              <a:t>优点：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模型本身复杂度低，但效果不错，能快速产生任务的</a:t>
            </a:r>
            <a:r>
              <a:rPr lang="en-US" altLang="zh-CN" dirty="0"/>
              <a:t>baseline</a:t>
            </a:r>
          </a:p>
          <a:p>
            <a:pPr lvl="2">
              <a:lnSpc>
                <a:spcPct val="120000"/>
              </a:lnSpc>
            </a:pPr>
            <a:r>
              <a:rPr lang="zh-CN" altLang="en-US" dirty="0"/>
              <a:t>对于文本长且对速度要求高的场景，</a:t>
            </a:r>
            <a:r>
              <a:rPr lang="en-US" altLang="zh-CN" dirty="0" err="1"/>
              <a:t>Fasttext</a:t>
            </a:r>
            <a:r>
              <a:rPr lang="zh-CN" altLang="en-US" dirty="0"/>
              <a:t>是</a:t>
            </a:r>
            <a:r>
              <a:rPr lang="en-US" altLang="zh-CN" dirty="0"/>
              <a:t>baseline</a:t>
            </a:r>
            <a:r>
              <a:rPr lang="zh-CN" altLang="en-US" dirty="0"/>
              <a:t>首选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Facebook</a:t>
            </a:r>
            <a:r>
              <a:rPr lang="zh-CN" altLang="en-US" dirty="0"/>
              <a:t>使用</a:t>
            </a:r>
            <a:r>
              <a:rPr lang="en-US" altLang="zh-CN" dirty="0"/>
              <a:t>C++</a:t>
            </a:r>
            <a:r>
              <a:rPr lang="zh-CN" altLang="en-US" dirty="0"/>
              <a:t>进行实现，进一步提升了计算效率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采用了</a:t>
            </a:r>
            <a:r>
              <a:rPr lang="en-US" altLang="zh-CN" dirty="0"/>
              <a:t>char-level</a:t>
            </a:r>
            <a:r>
              <a:rPr lang="zh-CN" altLang="en-US" dirty="0"/>
              <a:t>的</a:t>
            </a:r>
            <a:r>
              <a:rPr lang="en-US" altLang="zh-CN" dirty="0"/>
              <a:t>n-gram</a:t>
            </a:r>
            <a:r>
              <a:rPr lang="zh-CN" altLang="en-US" dirty="0"/>
              <a:t>作为附加特征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当类别过多时，支持采用</a:t>
            </a:r>
            <a:r>
              <a:rPr lang="en-US" altLang="zh-CN" dirty="0"/>
              <a:t>hierarchical </a:t>
            </a:r>
            <a:r>
              <a:rPr lang="en-US" altLang="zh-CN" dirty="0" err="1"/>
              <a:t>softmax</a:t>
            </a:r>
            <a:r>
              <a:rPr lang="zh-CN" altLang="en-US" dirty="0"/>
              <a:t>进行分类，提升效率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用它在无监督语料上训练词向量，进行文本表示也不错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50467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87FD7-DCC1-337B-370F-72448FF34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 err="1"/>
              <a:t>TextCNN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E552AE-BA2E-2446-4A2E-0AD3EC157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2014</a:t>
            </a:r>
            <a:r>
              <a:rPr lang="zh-CN" altLang="en-US" dirty="0"/>
              <a:t>年，</a:t>
            </a:r>
            <a:r>
              <a:rPr lang="en-US" altLang="zh-CN" dirty="0"/>
              <a:t>Yoon Kim</a:t>
            </a:r>
            <a:r>
              <a:rPr lang="zh-CN" altLang="en-US" dirty="0"/>
              <a:t>针对</a:t>
            </a:r>
            <a:r>
              <a:rPr lang="en-US" altLang="zh-CN" dirty="0"/>
              <a:t>CNN</a:t>
            </a:r>
            <a:r>
              <a:rPr lang="zh-CN" altLang="en-US" dirty="0"/>
              <a:t>的输入层做了一些变形，提出了文本分类模型</a:t>
            </a:r>
            <a:r>
              <a:rPr lang="en-US" altLang="zh-CN" dirty="0" err="1"/>
              <a:t>TextCNN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与传统图像的</a:t>
            </a:r>
            <a:r>
              <a:rPr lang="en-US" altLang="zh-CN" dirty="0"/>
              <a:t>CNN</a:t>
            </a:r>
            <a:r>
              <a:rPr lang="zh-CN" altLang="en-US" dirty="0"/>
              <a:t>网络相比，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en-US" altLang="zh-CN" dirty="0" err="1"/>
              <a:t>TextCNN</a:t>
            </a:r>
            <a:r>
              <a:rPr lang="en-US" altLang="zh-CN" dirty="0"/>
              <a:t> </a:t>
            </a:r>
            <a:r>
              <a:rPr lang="zh-CN" altLang="en-US" dirty="0"/>
              <a:t>在网络结构上没有任何变化</a:t>
            </a:r>
            <a:r>
              <a:rPr lang="en-US" altLang="zh-CN" dirty="0"/>
              <a:t>(</a:t>
            </a:r>
            <a:r>
              <a:rPr lang="zh-CN" altLang="en-US" dirty="0"/>
              <a:t>甚至更加简单了</a:t>
            </a:r>
            <a:r>
              <a:rPr lang="en-US" altLang="zh-CN" dirty="0"/>
              <a:t>)</a:t>
            </a:r>
          </a:p>
          <a:p>
            <a:pPr lvl="2">
              <a:lnSpc>
                <a:spcPct val="100000"/>
              </a:lnSpc>
            </a:pPr>
            <a:r>
              <a:rPr lang="en-US" altLang="zh-CN" dirty="0" err="1"/>
              <a:t>TextCNN</a:t>
            </a:r>
            <a:r>
              <a:rPr lang="zh-CN" altLang="en-US" dirty="0"/>
              <a:t>的成功，不是网络结构的成功，而是通过引入已经训练好的词向量来在多个数据集上达到了超越</a:t>
            </a:r>
            <a:r>
              <a:rPr lang="en-US" altLang="zh-CN" dirty="0"/>
              <a:t>benchmark</a:t>
            </a:r>
            <a:r>
              <a:rPr lang="zh-CN" altLang="en-US" dirty="0"/>
              <a:t>的表现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输入数据的不同：</a:t>
            </a:r>
            <a:endParaRPr lang="en-US" altLang="zh-CN" dirty="0"/>
          </a:p>
          <a:p>
            <a:pPr lvl="2">
              <a:lnSpc>
                <a:spcPct val="100000"/>
              </a:lnSpc>
            </a:pPr>
            <a:r>
              <a:rPr lang="zh-CN" altLang="en-US" dirty="0"/>
              <a:t>图像是二维数据，图像的卷积核是从左到右，从上到下进行滑动来进行特征抽取。</a:t>
            </a:r>
            <a:endParaRPr lang="en-US" altLang="zh-CN" dirty="0"/>
          </a:p>
          <a:p>
            <a:pPr lvl="2">
              <a:lnSpc>
                <a:spcPct val="100000"/>
              </a:lnSpc>
            </a:pPr>
            <a:r>
              <a:rPr lang="zh-CN" altLang="en-US" dirty="0"/>
              <a:t>自然语言是一维数据，卷积核一个方向上滑动</a:t>
            </a:r>
          </a:p>
        </p:txBody>
      </p:sp>
    </p:spTree>
    <p:extLst>
      <p:ext uri="{BB962C8B-B14F-4D97-AF65-F5344CB8AC3E}">
        <p14:creationId xmlns:p14="http://schemas.microsoft.com/office/powerpoint/2010/main" val="1660926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F3C600-C54D-BC1E-D89E-BB1F57691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0F85B9-4E0D-01C2-8B50-CAA2F2F61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TextCNN</a:t>
            </a:r>
            <a:r>
              <a:rPr lang="en-US" altLang="zh-CN" dirty="0"/>
              <a:t> </a:t>
            </a:r>
          </a:p>
          <a:p>
            <a:pPr lvl="1"/>
            <a:r>
              <a:rPr lang="zh-CN" altLang="en-US" dirty="0"/>
              <a:t>输入：</a:t>
            </a:r>
            <a:r>
              <a:rPr lang="zh-CN" altLang="en-US" b="0" i="0" dirty="0">
                <a:effectLst/>
                <a:latin typeface="-apple-system"/>
              </a:rPr>
              <a:t>通过词向量文件及词向量矩阵，将文本向量化，支持后续进行卷积池化等操作</a:t>
            </a:r>
            <a:endParaRPr lang="en-US" altLang="zh-CN" dirty="0"/>
          </a:p>
          <a:p>
            <a:pPr lvl="1"/>
            <a:r>
              <a:rPr lang="zh-CN" altLang="en-US" dirty="0"/>
              <a:t>一层卷积</a:t>
            </a:r>
            <a:endParaRPr lang="en-US" altLang="zh-CN" dirty="0"/>
          </a:p>
          <a:p>
            <a:pPr lvl="1"/>
            <a:r>
              <a:rPr lang="zh-CN" altLang="en-US" dirty="0"/>
              <a:t>一层</a:t>
            </a:r>
            <a:r>
              <a:rPr lang="en-US" altLang="zh-CN" dirty="0"/>
              <a:t>max-pooling</a:t>
            </a:r>
            <a:r>
              <a:rPr lang="zh-CN" altLang="en-US" dirty="0"/>
              <a:t>，</a:t>
            </a:r>
            <a:endParaRPr lang="en-US" altLang="zh-CN" dirty="0"/>
          </a:p>
          <a:p>
            <a:pPr lvl="1"/>
            <a:r>
              <a:rPr lang="zh-CN" altLang="en-US" dirty="0"/>
              <a:t>输出外接</a:t>
            </a:r>
            <a:r>
              <a:rPr lang="en-US" altLang="zh-CN" dirty="0" err="1"/>
              <a:t>softmax</a:t>
            </a:r>
            <a:r>
              <a:rPr lang="zh-CN" altLang="en-US" dirty="0"/>
              <a:t>来</a:t>
            </a:r>
            <a:r>
              <a:rPr lang="en-US" altLang="zh-CN" dirty="0"/>
              <a:t>n</a:t>
            </a:r>
            <a:r>
              <a:rPr lang="zh-CN" altLang="en-US" dirty="0"/>
              <a:t>分类</a:t>
            </a:r>
          </a:p>
        </p:txBody>
      </p:sp>
    </p:spTree>
    <p:extLst>
      <p:ext uri="{BB962C8B-B14F-4D97-AF65-F5344CB8AC3E}">
        <p14:creationId xmlns:p14="http://schemas.microsoft.com/office/powerpoint/2010/main" val="6138799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7E2A41-AACE-B123-F4E9-674F71A5F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TextCNN网络结构">
            <a:extLst>
              <a:ext uri="{FF2B5EF4-FFF2-40B4-BE49-F238E27FC236}">
                <a16:creationId xmlns:a16="http://schemas.microsoft.com/office/drawing/2014/main" id="{E2B658C8-718A-9681-585B-6F41677D3E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399" y="496444"/>
            <a:ext cx="8333296" cy="6428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7325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0FC54-A735-C7B9-04D7-2EA726CCB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85CE1B-2056-4523-689A-E2CC2FCAC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文本分类综述（一文搞懂文本分类） </a:t>
            </a:r>
            <a:r>
              <a:rPr lang="en-US" altLang="zh-CN" dirty="0">
                <a:hlinkClick r:id="rId2"/>
              </a:rPr>
              <a:t>- </a:t>
            </a:r>
            <a:r>
              <a:rPr lang="zh-CN" altLang="en-US" dirty="0">
                <a:hlinkClick r:id="rId2"/>
              </a:rPr>
              <a:t>知乎 </a:t>
            </a:r>
            <a:r>
              <a:rPr lang="en-US" altLang="zh-CN" dirty="0">
                <a:hlinkClick r:id="rId2"/>
              </a:rPr>
              <a:t>(zhihu.com)</a:t>
            </a:r>
            <a:endParaRPr lang="en-US" altLang="zh-CN" dirty="0"/>
          </a:p>
          <a:p>
            <a:r>
              <a:rPr lang="zh-CN" altLang="en-US" dirty="0">
                <a:hlinkClick r:id="rId3"/>
              </a:rPr>
              <a:t>最新文本分类综述</a:t>
            </a:r>
            <a:r>
              <a:rPr lang="en-US" altLang="zh-CN" dirty="0">
                <a:hlinkClick r:id="rId3"/>
              </a:rPr>
              <a:t>2020-《A Survey on Text Classification: From Shallow to Deep Learning》 - </a:t>
            </a:r>
            <a:r>
              <a:rPr lang="zh-CN" altLang="en-US" dirty="0">
                <a:hlinkClick r:id="rId3"/>
              </a:rPr>
              <a:t>简书 </a:t>
            </a:r>
            <a:r>
              <a:rPr lang="en-US" altLang="zh-CN" dirty="0">
                <a:hlinkClick r:id="rId3"/>
              </a:rPr>
              <a:t>(jianshu.com)</a:t>
            </a:r>
            <a:endParaRPr lang="en-US" altLang="zh-CN" dirty="0"/>
          </a:p>
          <a:p>
            <a:r>
              <a:rPr lang="en-US" altLang="zh-CN" dirty="0" err="1">
                <a:hlinkClick r:id="rId4"/>
              </a:rPr>
              <a:t>fastText</a:t>
            </a:r>
            <a:r>
              <a:rPr lang="zh-CN" altLang="en-US" dirty="0">
                <a:hlinkClick r:id="rId4"/>
              </a:rPr>
              <a:t>原理及实践 </a:t>
            </a:r>
            <a:r>
              <a:rPr lang="en-US" altLang="zh-CN" dirty="0">
                <a:hlinkClick r:id="rId4"/>
              </a:rPr>
              <a:t>- </a:t>
            </a:r>
            <a:r>
              <a:rPr lang="zh-CN" altLang="en-US" dirty="0">
                <a:hlinkClick r:id="rId4"/>
              </a:rPr>
              <a:t>知乎 </a:t>
            </a:r>
            <a:r>
              <a:rPr lang="en-US" altLang="zh-CN" dirty="0">
                <a:hlinkClick r:id="rId4"/>
              </a:rPr>
              <a:t>(zhihu.com)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(13</a:t>
            </a:r>
            <a:r>
              <a:rPr lang="zh-CN" altLang="en-US" dirty="0">
                <a:hlinkClick r:id="rId5"/>
              </a:rPr>
              <a:t>条消息</a:t>
            </a:r>
            <a:r>
              <a:rPr lang="en-US" altLang="zh-CN" dirty="0">
                <a:hlinkClick r:id="rId5"/>
              </a:rPr>
              <a:t>) </a:t>
            </a:r>
            <a:r>
              <a:rPr lang="en-US" altLang="zh-CN" dirty="0" err="1">
                <a:hlinkClick r:id="rId5"/>
              </a:rPr>
              <a:t>FastText</a:t>
            </a:r>
            <a:r>
              <a:rPr lang="zh-CN" altLang="en-US" dirty="0">
                <a:hlinkClick r:id="rId5"/>
              </a:rPr>
              <a:t>词嵌入的可视化指南</a:t>
            </a:r>
            <a:r>
              <a:rPr lang="en-US" altLang="zh-CN" dirty="0">
                <a:hlinkClick r:id="rId5"/>
              </a:rPr>
              <a:t>_</a:t>
            </a:r>
            <a:r>
              <a:rPr lang="en-US" altLang="zh-CN" dirty="0" err="1">
                <a:hlinkClick r:id="rId5"/>
              </a:rPr>
              <a:t>ronghuaiyang</a:t>
            </a:r>
            <a:r>
              <a:rPr lang="zh-CN" altLang="en-US" dirty="0">
                <a:hlinkClick r:id="rId5"/>
              </a:rPr>
              <a:t>的博客</a:t>
            </a:r>
            <a:r>
              <a:rPr lang="en-US" altLang="zh-CN" dirty="0">
                <a:hlinkClick r:id="rId5"/>
              </a:rPr>
              <a:t>-CSDN</a:t>
            </a:r>
            <a:r>
              <a:rPr lang="zh-CN" altLang="en-US" dirty="0">
                <a:hlinkClick r:id="rId5"/>
              </a:rPr>
              <a:t>博客</a:t>
            </a:r>
            <a:endParaRPr lang="en-US" altLang="zh-CN" dirty="0"/>
          </a:p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https://amitness.com/2020/06/fasttext-embeddings/#intuition-on-word-representations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802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B53A5-4DF1-4CC5-975E-38EFCA262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、文本分类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05F8B0-1C8C-475B-920E-21715ECCE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12116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文本分类指：用计算机对文本</a:t>
            </a:r>
            <a:r>
              <a:rPr lang="en-US" altLang="zh-CN" dirty="0"/>
              <a:t>(</a:t>
            </a:r>
            <a:r>
              <a:rPr lang="zh-CN" altLang="en-US" dirty="0"/>
              <a:t>或其他实体</a:t>
            </a:r>
            <a:r>
              <a:rPr lang="en-US" altLang="zh-CN" dirty="0"/>
              <a:t>)</a:t>
            </a:r>
            <a:r>
              <a:rPr lang="zh-CN" altLang="en-US" dirty="0"/>
              <a:t>按照一定的分类体系或标准进行自动分类标记</a:t>
            </a:r>
            <a:endParaRPr lang="en-US" altLang="zh-CN" dirty="0"/>
          </a:p>
          <a:p>
            <a:r>
              <a:rPr lang="en-US" altLang="x-none" dirty="0"/>
              <a:t>Given:</a:t>
            </a:r>
          </a:p>
          <a:p>
            <a:pPr marL="782638" lvl="1"/>
            <a:r>
              <a:rPr lang="en-US" altLang="x-none" dirty="0"/>
              <a:t>A document </a:t>
            </a:r>
            <a:r>
              <a:rPr lang="en-US" altLang="x-none" i="1" dirty="0"/>
              <a:t>d</a:t>
            </a:r>
          </a:p>
          <a:p>
            <a:pPr marL="782638" lvl="1"/>
            <a:r>
              <a:rPr lang="en-US" altLang="x-none" dirty="0"/>
              <a:t>A fixed set of classes:  </a:t>
            </a:r>
            <a:r>
              <a:rPr lang="en-US" altLang="x-none" i="1" dirty="0"/>
              <a:t>C = {c</a:t>
            </a:r>
            <a:r>
              <a:rPr lang="en-US" altLang="x-none" i="1" baseline="-25000" dirty="0"/>
              <a:t>1</a:t>
            </a:r>
            <a:r>
              <a:rPr lang="en-US" altLang="x-none" i="1" dirty="0"/>
              <a:t>, c</a:t>
            </a:r>
            <a:r>
              <a:rPr lang="en-US" altLang="x-none" i="1" baseline="-25000" dirty="0"/>
              <a:t>2</a:t>
            </a:r>
            <a:r>
              <a:rPr lang="en-US" altLang="x-none" i="1" dirty="0"/>
              <a:t>,…, </a:t>
            </a:r>
            <a:r>
              <a:rPr lang="en-US" altLang="x-none" i="1" dirty="0" err="1"/>
              <a:t>c</a:t>
            </a:r>
            <a:r>
              <a:rPr lang="en-US" altLang="x-none" i="1" baseline="-25000" dirty="0" err="1"/>
              <a:t>J</a:t>
            </a:r>
            <a:r>
              <a:rPr lang="en-US" altLang="x-none" i="1" dirty="0"/>
              <a:t>}</a:t>
            </a:r>
          </a:p>
          <a:p>
            <a:pPr marL="782638" lvl="1"/>
            <a:r>
              <a:rPr lang="en-US" altLang="x-none" dirty="0">
                <a:ea typeface="MS PGothic" charset="-128"/>
              </a:rPr>
              <a:t>A </a:t>
            </a:r>
            <a:r>
              <a:rPr lang="en-US" altLang="x-none" u="sng" dirty="0">
                <a:ea typeface="MS PGothic" charset="-128"/>
              </a:rPr>
              <a:t>training set</a:t>
            </a:r>
            <a:r>
              <a:rPr lang="en-US" altLang="x-none" dirty="0">
                <a:ea typeface="MS PGothic" charset="-128"/>
              </a:rPr>
              <a:t> </a:t>
            </a:r>
            <a:r>
              <a:rPr lang="en-US" altLang="x-none" i="1" dirty="0">
                <a:ea typeface="MS PGothic" charset="-128"/>
              </a:rPr>
              <a:t>D</a:t>
            </a:r>
            <a:r>
              <a:rPr lang="en-US" altLang="x-none" dirty="0">
                <a:ea typeface="MS PGothic" charset="-128"/>
              </a:rPr>
              <a:t> of documents each with a label in </a:t>
            </a:r>
            <a:r>
              <a:rPr lang="en-US" altLang="x-none" i="1" dirty="0"/>
              <a:t>C</a:t>
            </a:r>
          </a:p>
          <a:p>
            <a:r>
              <a:rPr lang="en-US" altLang="x-none" dirty="0"/>
              <a:t>Determine:</a:t>
            </a:r>
          </a:p>
          <a:p>
            <a:pPr marL="782638" lvl="1"/>
            <a:r>
              <a:rPr lang="en-US" altLang="x-none" dirty="0"/>
              <a:t>A learning method or algorithm which will enable us to learn a classifier </a:t>
            </a:r>
            <a:r>
              <a:rPr lang="en-US" altLang="x-none" i="1" dirty="0"/>
              <a:t>γ</a:t>
            </a:r>
          </a:p>
          <a:p>
            <a:pPr marL="782638" lvl="1"/>
            <a:r>
              <a:rPr lang="en-US" altLang="x-none" dirty="0"/>
              <a:t>For a test document </a:t>
            </a:r>
            <a:r>
              <a:rPr lang="en-US" altLang="x-none" i="1" dirty="0"/>
              <a:t>d</a:t>
            </a:r>
            <a:r>
              <a:rPr lang="en-US" altLang="x-none" dirty="0"/>
              <a:t>, we assign it the class  </a:t>
            </a:r>
            <a:r>
              <a:rPr lang="en-US" altLang="x-none" i="1" dirty="0"/>
              <a:t>γ(d</a:t>
            </a:r>
            <a:r>
              <a:rPr lang="en-US" altLang="x-none" i="1" dirty="0">
                <a:ea typeface="MS PGothic" charset="-128"/>
              </a:rPr>
              <a:t>) ∈ </a:t>
            </a:r>
            <a:r>
              <a:rPr lang="en-US" altLang="x-none" i="1" dirty="0"/>
              <a:t>C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9977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C4C84-B089-40DC-8AEE-6688D40B3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98B649-C6DE-434A-996F-00680CEF4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应用场景众多，包括：</a:t>
            </a:r>
          </a:p>
          <a:p>
            <a:pPr lvl="1">
              <a:lnSpc>
                <a:spcPct val="100000"/>
              </a:lnSpc>
            </a:pPr>
            <a:r>
              <a:rPr lang="zh-CN" altLang="en-US" dirty="0"/>
              <a:t>情感分析（</a:t>
            </a:r>
            <a:r>
              <a:rPr lang="en-US" altLang="zh-CN" dirty="0"/>
              <a:t>Sentiment </a:t>
            </a:r>
            <a:r>
              <a:rPr lang="en-US" altLang="zh-CN" dirty="0" err="1"/>
              <a:t>Analyse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>
              <a:lnSpc>
                <a:spcPct val="100000"/>
              </a:lnSpc>
            </a:pPr>
            <a:r>
              <a:rPr lang="zh-CN" altLang="en-US" dirty="0"/>
              <a:t>积极、消极、中性</a:t>
            </a:r>
          </a:p>
          <a:p>
            <a:pPr lvl="1">
              <a:lnSpc>
                <a:spcPct val="100000"/>
              </a:lnSpc>
            </a:pPr>
            <a:r>
              <a:rPr lang="zh-CN" altLang="en-US" dirty="0"/>
              <a:t>主题分类（</a:t>
            </a:r>
            <a:r>
              <a:rPr lang="en-US" altLang="zh-CN" dirty="0"/>
              <a:t>Topic Labeling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>
              <a:lnSpc>
                <a:spcPct val="100000"/>
              </a:lnSpc>
            </a:pPr>
            <a:r>
              <a:rPr lang="zh-CN" altLang="en-US" dirty="0"/>
              <a:t>金融、体育、军事、社会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意图识别</a:t>
            </a:r>
            <a:r>
              <a:rPr lang="en-US" altLang="zh-CN" dirty="0"/>
              <a:t>(Dialog Act Classification)</a:t>
            </a:r>
          </a:p>
          <a:p>
            <a:pPr lvl="2">
              <a:lnSpc>
                <a:spcPct val="100000"/>
              </a:lnSpc>
            </a:pPr>
            <a:r>
              <a:rPr lang="zh-CN" altLang="en-US" dirty="0"/>
              <a:t>天气查询、歌曲搜索、随机闲聊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问答任务</a:t>
            </a:r>
            <a:r>
              <a:rPr lang="en-US" altLang="zh-CN" dirty="0"/>
              <a:t>(Question Answering)</a:t>
            </a:r>
          </a:p>
          <a:p>
            <a:pPr lvl="2">
              <a:lnSpc>
                <a:spcPct val="100000"/>
              </a:lnSpc>
            </a:pPr>
            <a:r>
              <a:rPr lang="zh-CN" altLang="en-US" dirty="0"/>
              <a:t>是、否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自然语言推理（</a:t>
            </a:r>
            <a:r>
              <a:rPr lang="en-US" altLang="zh-CN" dirty="0"/>
              <a:t>Natural Language Inference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>
              <a:lnSpc>
                <a:spcPct val="100000"/>
              </a:lnSpc>
            </a:pPr>
            <a:r>
              <a:rPr lang="zh-CN" altLang="en-US" dirty="0"/>
              <a:t>导出、矛盾、中立</a:t>
            </a:r>
          </a:p>
        </p:txBody>
      </p:sp>
    </p:spTree>
    <p:extLst>
      <p:ext uri="{BB962C8B-B14F-4D97-AF65-F5344CB8AC3E}">
        <p14:creationId xmlns:p14="http://schemas.microsoft.com/office/powerpoint/2010/main" val="1039386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396CB-5E8A-4794-B5A1-A94D5ACAA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12DE64-3164-4011-AEAD-05EC7DB93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文本分类包含两大基础结构：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特征表示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分类模型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浅层学习模型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深度学习模型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B8CDA8-1BAA-4579-9ABF-35F0BF007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668" y="2304297"/>
            <a:ext cx="5309163" cy="347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895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6F14E-40EF-4BF3-BC43-35C877339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5ED45AF-2F9B-49C8-8C39-BFDFE8623E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654550"/>
            <a:ext cx="10655968" cy="577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64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9C4D73-CD90-440E-8EBE-F8E23130B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 descr="文本分类综述（一文搞懂文本分类）">
            <a:extLst>
              <a:ext uri="{FF2B5EF4-FFF2-40B4-BE49-F238E27FC236}">
                <a16:creationId xmlns:a16="http://schemas.microsoft.com/office/drawing/2014/main" id="{13B6AAA5-DFB5-432E-B21B-AAE3B011B3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286794"/>
            <a:ext cx="6858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93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E790D7-1D87-4570-931C-91651800A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浅层学习模型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E27F3A-E3A6-46A9-9EF4-B9EBC929C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736179" cy="457517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结构较为简单，依赖于人工获取的文本特征，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虽然模型参数相对较少，但是在复杂任务中往往能够表现出较好的效果，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具有很好的领域适应性。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常用模型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en-US" altLang="zh-CN" dirty="0"/>
              <a:t>PGM</a:t>
            </a:r>
            <a:r>
              <a:rPr lang="zh-CN" altLang="en-US" dirty="0"/>
              <a:t>（概率图模型）：代表</a:t>
            </a:r>
            <a:r>
              <a:rPr lang="en-US" altLang="zh-CN" dirty="0"/>
              <a:t>NB</a:t>
            </a:r>
            <a:r>
              <a:rPr lang="zh-CN" altLang="en-US" dirty="0"/>
              <a:t>、</a:t>
            </a:r>
            <a:r>
              <a:rPr lang="en-US" altLang="zh-CN" dirty="0"/>
              <a:t>HMM</a:t>
            </a:r>
          </a:p>
          <a:p>
            <a:pPr lvl="1">
              <a:lnSpc>
                <a:spcPct val="110000"/>
              </a:lnSpc>
            </a:pPr>
            <a:r>
              <a:rPr lang="en-US" altLang="zh-CN" dirty="0"/>
              <a:t>KNN</a:t>
            </a:r>
            <a:r>
              <a:rPr lang="zh-CN" altLang="en-US" dirty="0"/>
              <a:t>（</a:t>
            </a:r>
            <a:r>
              <a:rPr lang="en-US" altLang="zh-CN" dirty="0"/>
              <a:t>K</a:t>
            </a:r>
            <a:r>
              <a:rPr lang="zh-CN" altLang="en-US" dirty="0"/>
              <a:t>近邻）、</a:t>
            </a:r>
            <a:r>
              <a:rPr lang="en-US" altLang="zh-CN" dirty="0"/>
              <a:t>NWKNN</a:t>
            </a:r>
          </a:p>
          <a:p>
            <a:pPr lvl="1">
              <a:lnSpc>
                <a:spcPct val="110000"/>
              </a:lnSpc>
            </a:pPr>
            <a:r>
              <a:rPr lang="en-US" altLang="zh-CN" dirty="0"/>
              <a:t>SVM</a:t>
            </a:r>
            <a:r>
              <a:rPr lang="zh-CN" altLang="en-US" dirty="0"/>
              <a:t>（支持向量积）、</a:t>
            </a:r>
            <a:r>
              <a:rPr lang="en-US" altLang="zh-CN" dirty="0"/>
              <a:t>TSVM</a:t>
            </a:r>
          </a:p>
          <a:p>
            <a:pPr lvl="1">
              <a:lnSpc>
                <a:spcPct val="110000"/>
              </a:lnSpc>
            </a:pPr>
            <a:r>
              <a:rPr lang="en-US" altLang="zh-CN" dirty="0"/>
              <a:t>DT(</a:t>
            </a:r>
            <a:r>
              <a:rPr lang="zh-CN" altLang="en-US" dirty="0"/>
              <a:t>决策树</a:t>
            </a:r>
            <a:r>
              <a:rPr lang="en-US" altLang="zh-CN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altLang="zh-CN" dirty="0"/>
              <a:t>RF</a:t>
            </a:r>
            <a:r>
              <a:rPr lang="zh-CN" altLang="en-US" dirty="0"/>
              <a:t>（随机森林）、</a:t>
            </a:r>
            <a:r>
              <a:rPr lang="en-US" altLang="zh-CN" dirty="0" err="1"/>
              <a:t>Adaboost</a:t>
            </a:r>
            <a:r>
              <a:rPr lang="zh-CN" altLang="en-US" dirty="0"/>
              <a:t>、</a:t>
            </a:r>
            <a:r>
              <a:rPr lang="en-US" altLang="zh-CN" dirty="0" err="1"/>
              <a:t>XGBoost</a:t>
            </a:r>
            <a:r>
              <a:rPr lang="zh-CN" altLang="en-US" dirty="0"/>
              <a:t>、</a:t>
            </a:r>
            <a:r>
              <a:rPr lang="en-US" altLang="zh-CN" dirty="0"/>
              <a:t>stacking</a:t>
            </a:r>
          </a:p>
          <a:p>
            <a:pPr>
              <a:lnSpc>
                <a:spcPct val="110000"/>
              </a:lnSpc>
            </a:pPr>
            <a:r>
              <a:rPr lang="zh-CN" altLang="en-US" dirty="0"/>
              <a:t>总体来讲，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浅层模型学习学习预定义的特征表示，其中人工特征是问题难点</a:t>
            </a:r>
            <a:r>
              <a:rPr lang="en-US" altLang="zh-CN" dirty="0"/>
              <a:t>;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不过，浅层模型在小规模数据上表现要优于深度学习模型。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6914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5612A-A2A2-4665-AEC2-8248A7D7F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深度学习模型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0687F2-B34F-40B2-A120-A2E45E22E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06979" cy="4351338"/>
          </a:xfrm>
        </p:spPr>
        <p:txBody>
          <a:bodyPr/>
          <a:lstStyle/>
          <a:p>
            <a:r>
              <a:rPr lang="zh-CN" altLang="en-US" dirty="0"/>
              <a:t>结构相对复杂，</a:t>
            </a:r>
            <a:endParaRPr lang="en-US" altLang="zh-CN" dirty="0"/>
          </a:p>
          <a:p>
            <a:r>
              <a:rPr lang="zh-CN" altLang="en-US" dirty="0"/>
              <a:t>不依赖与人工获取的文本特征，</a:t>
            </a:r>
            <a:endParaRPr lang="en-US" altLang="zh-CN" dirty="0"/>
          </a:p>
          <a:p>
            <a:r>
              <a:rPr lang="zh-CN" altLang="en-US" dirty="0"/>
              <a:t>可以直接对文本内容进行学习、建模，</a:t>
            </a:r>
            <a:endParaRPr lang="en-US" altLang="zh-CN" dirty="0"/>
          </a:p>
          <a:p>
            <a:r>
              <a:rPr lang="zh-CN" altLang="en-US" dirty="0"/>
              <a:t>但是深度学习模型对于数据的依赖性较高，</a:t>
            </a:r>
            <a:endParaRPr lang="en-US" altLang="zh-CN" dirty="0"/>
          </a:p>
          <a:p>
            <a:r>
              <a:rPr lang="zh-CN" altLang="en-US" dirty="0"/>
              <a:t>且存在领域适应性不强的问题。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ED1376-EFC2-4A29-A577-D03C07D3C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644" y="2234365"/>
            <a:ext cx="5219700" cy="310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314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</TotalTime>
  <Words>1806</Words>
  <Application>Microsoft Office PowerPoint</Application>
  <PresentationFormat>宽屏</PresentationFormat>
  <Paragraphs>181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-apple-system</vt:lpstr>
      <vt:lpstr>等线</vt:lpstr>
      <vt:lpstr>等线 Light</vt:lpstr>
      <vt:lpstr>Arial</vt:lpstr>
      <vt:lpstr>Office 主题​​</vt:lpstr>
      <vt:lpstr>第10讲 文本分类</vt:lpstr>
      <vt:lpstr>PowerPoint 演示文稿</vt:lpstr>
      <vt:lpstr>1、文本分类</vt:lpstr>
      <vt:lpstr>PowerPoint 演示文稿</vt:lpstr>
      <vt:lpstr>PowerPoint 演示文稿</vt:lpstr>
      <vt:lpstr>PowerPoint 演示文稿</vt:lpstr>
      <vt:lpstr>PowerPoint 演示文稿</vt:lpstr>
      <vt:lpstr>浅层学习模型</vt:lpstr>
      <vt:lpstr>深度学习模型</vt:lpstr>
      <vt:lpstr>PowerPoint 演示文稿</vt:lpstr>
      <vt:lpstr>将Doc2vec用于文本分类</vt:lpstr>
      <vt:lpstr>对Doc2Vec模型进行微调以优化文档向量的表示效果</vt:lpstr>
      <vt:lpstr>将Word2vec用于文本分类</vt:lpstr>
      <vt:lpstr>PowerPoint 演示文稿</vt:lpstr>
      <vt:lpstr>2、fastText</vt:lpstr>
      <vt:lpstr>Word2Vec的局限性</vt:lpstr>
      <vt:lpstr>子词Sub-word</vt:lpstr>
      <vt:lpstr>PowerPoint 演示文稿</vt:lpstr>
      <vt:lpstr>PowerPoint 演示文稿</vt:lpstr>
      <vt:lpstr>使用负采样的Skip-gram</vt:lpstr>
      <vt:lpstr>PowerPoint 演示文稿</vt:lpstr>
      <vt:lpstr>PowerPoint 演示文稿</vt:lpstr>
      <vt:lpstr>比较fastText 与word2vec-skipgram</vt:lpstr>
      <vt:lpstr>总结</vt:lpstr>
      <vt:lpstr>3、TextCNN</vt:lpstr>
      <vt:lpstr>PowerPoint 演示文稿</vt:lpstr>
      <vt:lpstr>PowerPoint 演示文稿</vt:lpstr>
      <vt:lpstr>参考文献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 li</dc:creator>
  <cp:lastModifiedBy>星宇 贾</cp:lastModifiedBy>
  <cp:revision>10</cp:revision>
  <dcterms:created xsi:type="dcterms:W3CDTF">2023-04-21T03:01:22Z</dcterms:created>
  <dcterms:modified xsi:type="dcterms:W3CDTF">2023-06-04T08:42:55Z</dcterms:modified>
</cp:coreProperties>
</file>